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39"/>
  </p:notesMasterIdLst>
  <p:sldIdLst>
    <p:sldId id="256" r:id="rId2"/>
    <p:sldId id="257" r:id="rId3"/>
    <p:sldId id="302" r:id="rId4"/>
    <p:sldId id="296" r:id="rId5"/>
    <p:sldId id="266" r:id="rId6"/>
    <p:sldId id="259" r:id="rId7"/>
    <p:sldId id="270" r:id="rId8"/>
    <p:sldId id="260" r:id="rId9"/>
    <p:sldId id="297" r:id="rId10"/>
    <p:sldId id="267" r:id="rId11"/>
    <p:sldId id="258" r:id="rId12"/>
    <p:sldId id="261" r:id="rId13"/>
    <p:sldId id="262" r:id="rId14"/>
    <p:sldId id="269" r:id="rId15"/>
    <p:sldId id="263" r:id="rId16"/>
    <p:sldId id="299" r:id="rId17"/>
    <p:sldId id="264" r:id="rId18"/>
    <p:sldId id="300" r:id="rId19"/>
    <p:sldId id="265" r:id="rId20"/>
    <p:sldId id="273" r:id="rId21"/>
    <p:sldId id="268" r:id="rId22"/>
    <p:sldId id="271" r:id="rId23"/>
    <p:sldId id="272" r:id="rId24"/>
    <p:sldId id="274" r:id="rId25"/>
    <p:sldId id="295" r:id="rId26"/>
    <p:sldId id="278" r:id="rId27"/>
    <p:sldId id="276" r:id="rId28"/>
    <p:sldId id="277" r:id="rId29"/>
    <p:sldId id="280" r:id="rId30"/>
    <p:sldId id="281" r:id="rId31"/>
    <p:sldId id="284" r:id="rId32"/>
    <p:sldId id="285" r:id="rId33"/>
    <p:sldId id="286" r:id="rId34"/>
    <p:sldId id="303" r:id="rId35"/>
    <p:sldId id="301" r:id="rId36"/>
    <p:sldId id="304" r:id="rId37"/>
    <p:sldId id="305"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rina Iliadou" initials="KI" lastIdx="1" clrIdx="0">
    <p:extLst>
      <p:ext uri="{19B8F6BF-5375-455C-9EA6-DF929625EA0E}">
        <p15:presenceInfo xmlns:p15="http://schemas.microsoft.com/office/powerpoint/2012/main" userId="d02823ec3e31a45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47" autoAdjust="0"/>
  </p:normalViewPr>
  <p:slideViewPr>
    <p:cSldViewPr>
      <p:cViewPr varScale="1">
        <p:scale>
          <a:sx n="87" d="100"/>
          <a:sy n="87" d="100"/>
        </p:scale>
        <p:origin x="1083"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30T17:18:53.884" idx="1">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204BDD-3E39-4BFC-B18C-A0BE4F4F675B}" type="datetimeFigureOut">
              <a:rPr lang="en-US" smtClean="0"/>
              <a:t>11/19/2024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DF3A3-26C3-43C8-AA37-870A3ED4C9BA}" type="slidenum">
              <a:rPr lang="en-US" smtClean="0"/>
              <a:t>‹#›</a:t>
            </a:fld>
            <a:endParaRPr lang="en-US"/>
          </a:p>
        </p:txBody>
      </p:sp>
    </p:spTree>
    <p:extLst>
      <p:ext uri="{BB962C8B-B14F-4D97-AF65-F5344CB8AC3E}">
        <p14:creationId xmlns:p14="http://schemas.microsoft.com/office/powerpoint/2010/main" val="3947133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DA615D8A-E758-4B40-B8EF-E8E0729F2DF3}" type="datetime1">
              <a:rPr lang="el-GR" smtClean="0"/>
              <a:t>19/11/2024</a:t>
            </a:fld>
            <a:endParaRPr lang="el-GR"/>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l-GR"/>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347348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BE25389-FE12-4D2C-B8E5-1658E893DE13}" type="datetime1">
              <a:rPr lang="el-GR" smtClean="0"/>
              <a:t>19/11/2024</a:t>
            </a:fld>
            <a:endParaRPr lang="el-GR"/>
          </a:p>
        </p:txBody>
      </p:sp>
      <p:sp>
        <p:nvSpPr>
          <p:cNvPr id="6" name="Footer Placeholder 5"/>
          <p:cNvSpPr>
            <a:spLocks noGrp="1"/>
          </p:cNvSpPr>
          <p:nvPr>
            <p:ph type="ftr" sz="quarter" idx="11"/>
          </p:nvPr>
        </p:nvSpPr>
        <p:spPr/>
        <p:txBody>
          <a:bodyPr/>
          <a:lstStyle/>
          <a:p>
            <a:endParaRPr lang="el-G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1834818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F7DE4DA4-990E-4A53-87DC-EB52A5CBE62E}" type="datetime1">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2432084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90DF72A-6E0E-4259-8205-80C2A6FE9DEF}" type="datetime1">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1963837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F3BE1D4-DF3A-4DE8-8C0F-845E30984C03}" type="datetime1">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1773929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49E2DB8-6B2E-46C0-84DD-03E6AF154593}" type="datetime1">
              <a:rPr lang="el-GR" smtClean="0"/>
              <a:t>19/11/2024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3333894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0AFF254-DA14-4D29-9CA9-5D34DE36B3ED}" type="datetime1">
              <a:rPr lang="el-GR" smtClean="0"/>
              <a:t>19/11/2024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3112122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9DD4197B-3F7D-46E8-AC7E-DF68E6150FFF}" type="datetime1">
              <a:rPr lang="el-GR" smtClean="0"/>
              <a:t>19/11/2024</a:t>
            </a:fld>
            <a:endParaRPr lang="el-GR"/>
          </a:p>
        </p:txBody>
      </p:sp>
      <p:sp>
        <p:nvSpPr>
          <p:cNvPr id="5" name="Footer Placeholder 4"/>
          <p:cNvSpPr>
            <a:spLocks noGrp="1"/>
          </p:cNvSpPr>
          <p:nvPr>
            <p:ph type="ftr" sz="quarter" idx="11"/>
          </p:nvPr>
        </p:nvSpPr>
        <p:spPr>
          <a:xfrm>
            <a:off x="516133" y="6387910"/>
            <a:ext cx="3859795" cy="228660"/>
          </a:xfrm>
        </p:spPr>
        <p:txBody>
          <a:bodyPr/>
          <a:lstStyle/>
          <a:p>
            <a:endParaRPr lang="el-GR"/>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3458961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8005FC-5EBF-4F46-A3AD-0BD71B915BC8}" type="datetime1">
              <a:rPr lang="el-GR" smtClean="0"/>
              <a:t>19/11/2024</a:t>
            </a:fld>
            <a:endParaRPr lang="el-GR"/>
          </a:p>
        </p:txBody>
      </p:sp>
      <p:sp>
        <p:nvSpPr>
          <p:cNvPr id="5" name="Footer Placeholder 4"/>
          <p:cNvSpPr>
            <a:spLocks noGrp="1"/>
          </p:cNvSpPr>
          <p:nvPr>
            <p:ph type="ftr" sz="quarter" idx="11"/>
          </p:nvPr>
        </p:nvSpPr>
        <p:spPr>
          <a:xfrm>
            <a:off x="538546" y="6365498"/>
            <a:ext cx="3859795" cy="228660"/>
          </a:xfrm>
        </p:spPr>
        <p:txBody>
          <a:bodyPr/>
          <a:lstStyle/>
          <a:p>
            <a:endParaRPr lang="el-G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3576675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3EB181-BDD9-48AF-A8DC-FE2C9B4DFFFD}" type="datetime1">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730811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B3444F-58D8-4973-A66F-734BD696733B}" type="datetime1">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4255873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055618-4495-4834-82AE-40A49F27FB2A}" type="datetime1">
              <a:rPr lang="el-GR" smtClean="0"/>
              <a:t>19/11/2024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83210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F0AC92-4B42-4D46-A8C5-1527B04F2C31}" type="datetime1">
              <a:rPr lang="el-GR" smtClean="0"/>
              <a:t>19/11/2024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79753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D9D32B-1480-4FF6-944F-3F170467DC4C}" type="datetime1">
              <a:rPr lang="el-GR" smtClean="0"/>
              <a:t>19/11/2024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2545644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E3064F81-DE03-49C6-9C05-AE25271755BD}" type="datetime1">
              <a:rPr lang="el-GR" smtClean="0"/>
              <a:t>19/11/2024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321950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B6E7F1F-779A-4664-8165-B3200D60983F}" type="datetime1">
              <a:rPr lang="el-GR" smtClean="0"/>
              <a:t>19/11/2024</a:t>
            </a:fld>
            <a:endParaRPr lang="el-GR"/>
          </a:p>
        </p:txBody>
      </p:sp>
      <p:sp>
        <p:nvSpPr>
          <p:cNvPr id="6" name="Footer Placeholder 5"/>
          <p:cNvSpPr>
            <a:spLocks noGrp="1"/>
          </p:cNvSpPr>
          <p:nvPr>
            <p:ph type="ftr" sz="quarter" idx="11"/>
          </p:nvPr>
        </p:nvSpPr>
        <p:spPr/>
        <p:txBody>
          <a:bodyPr/>
          <a:lstStyle/>
          <a:p>
            <a:endParaRPr lang="el-G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3629283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A973861-25AE-424D-95CD-10F43AFE07E1}" type="datetime1">
              <a:rPr lang="el-GR" smtClean="0"/>
              <a:t>19/11/2024</a:t>
            </a:fld>
            <a:endParaRPr lang="el-GR"/>
          </a:p>
        </p:txBody>
      </p:sp>
      <p:sp>
        <p:nvSpPr>
          <p:cNvPr id="6" name="Footer Placeholder 5"/>
          <p:cNvSpPr>
            <a:spLocks noGrp="1"/>
          </p:cNvSpPr>
          <p:nvPr>
            <p:ph type="ftr" sz="quarter" idx="11"/>
          </p:nvPr>
        </p:nvSpPr>
        <p:spPr/>
        <p:txBody>
          <a:bodyPr/>
          <a:lstStyle/>
          <a:p>
            <a:endParaRPr lang="el-G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366660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011A3F8C-2CDB-4C23-AE9B-4C5A90446B6E}" type="datetime1">
              <a:rPr lang="el-GR" smtClean="0"/>
              <a:t>19/11/2024</a:t>
            </a:fld>
            <a:endParaRPr lang="el-GR"/>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l-GR"/>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29FDF367-E5F6-42F2-8A5A-8CE106A7033E}" type="slidenum">
              <a:rPr lang="el-GR" smtClean="0"/>
              <a:pPr/>
              <a:t>‹#›</a:t>
            </a:fld>
            <a:endParaRPr lang="el-GR"/>
          </a:p>
        </p:txBody>
      </p:sp>
    </p:spTree>
    <p:extLst>
      <p:ext uri="{BB962C8B-B14F-4D97-AF65-F5344CB8AC3E}">
        <p14:creationId xmlns:p14="http://schemas.microsoft.com/office/powerpoint/2010/main" val="3417814873"/>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hf hdr="0" ftr="0" dt="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coe.int/en/web/conventions/full-list"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de-DE" sz="3600" dirty="0"/>
              <a:t>Internationaler Menschenrechtsschutz und nationale Rechtsordnung</a:t>
            </a:r>
            <a:endParaRPr lang="el-GR" sz="3600" dirty="0"/>
          </a:p>
        </p:txBody>
      </p:sp>
      <p:sp>
        <p:nvSpPr>
          <p:cNvPr id="3" name="Subtitle 2"/>
          <p:cNvSpPr>
            <a:spLocks noGrp="1"/>
          </p:cNvSpPr>
          <p:nvPr>
            <p:ph type="subTitle" idx="1"/>
          </p:nvPr>
        </p:nvSpPr>
        <p:spPr>
          <a:xfrm>
            <a:off x="2267744" y="5013176"/>
            <a:ext cx="6560234" cy="744488"/>
          </a:xfrm>
        </p:spPr>
        <p:txBody>
          <a:bodyPr/>
          <a:lstStyle/>
          <a:p>
            <a:r>
              <a:rPr lang="de-DE" sz="2000" dirty="0"/>
              <a:t>Ass. Prof. Ekaterini Iliadou</a:t>
            </a:r>
            <a:br>
              <a:rPr lang="de-DE" sz="2000"/>
            </a:br>
            <a:r>
              <a:rPr lang="de-DE" sz="2000"/>
              <a:t>Erasmus</a:t>
            </a:r>
            <a:endParaRPr lang="el-GR" sz="2000"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1</a:t>
            </a:fld>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dirty="0"/>
              <a:t>Beispiele</a:t>
            </a:r>
            <a:endParaRPr lang="el-GR" dirty="0"/>
          </a:p>
        </p:txBody>
      </p:sp>
      <p:sp>
        <p:nvSpPr>
          <p:cNvPr id="3" name="Content Placeholder 2"/>
          <p:cNvSpPr>
            <a:spLocks noGrp="1"/>
          </p:cNvSpPr>
          <p:nvPr>
            <p:ph idx="1"/>
          </p:nvPr>
        </p:nvSpPr>
        <p:spPr/>
        <p:txBody>
          <a:bodyPr>
            <a:normAutofit/>
          </a:bodyPr>
          <a:lstStyle/>
          <a:p>
            <a:r>
              <a:rPr lang="de-DE" dirty="0"/>
              <a:t>Allgemeine Erklärung der Menschenrechte der UN (</a:t>
            </a:r>
            <a:r>
              <a:rPr lang="en-US" dirty="0"/>
              <a:t>Resolution</a:t>
            </a:r>
            <a:r>
              <a:rPr lang="fr-FR" dirty="0"/>
              <a:t> 217 A (III) </a:t>
            </a:r>
            <a:r>
              <a:rPr lang="de-DE" dirty="0"/>
              <a:t>vom</a:t>
            </a:r>
            <a:r>
              <a:rPr lang="fr-FR" dirty="0"/>
              <a:t> 10.12.1948)</a:t>
            </a:r>
            <a:endParaRPr lang="de-DE" dirty="0"/>
          </a:p>
          <a:p>
            <a:r>
              <a:rPr lang="de-DE" dirty="0"/>
              <a:t>Internationaler Pakt über bürgerliche und politische Rechte vom 19.12.1966 (IPBPR) </a:t>
            </a:r>
          </a:p>
          <a:p>
            <a:r>
              <a:rPr lang="de-DE" dirty="0"/>
              <a:t>Internationaler Pakt über wirtschaftliche, soziale und kulturelle Rechte vom 19.12.1966 (IPWSKR) </a:t>
            </a:r>
          </a:p>
          <a:p>
            <a:r>
              <a:rPr lang="de-DE" dirty="0"/>
              <a:t>Nur einige Beispiele von den vielen MR-Kodifizierungen die von GrGesetzgeber ratifiziert worden sind</a:t>
            </a:r>
            <a:endParaRPr lang="el-GR"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10</a:t>
            </a:fld>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a:t>Allgemeine Erklärung der Menschenrechte (UN) </a:t>
            </a:r>
            <a:endParaRPr lang="el-GR" dirty="0"/>
          </a:p>
        </p:txBody>
      </p:sp>
      <p:sp>
        <p:nvSpPr>
          <p:cNvPr id="3" name="Content Placeholder 2"/>
          <p:cNvSpPr>
            <a:spLocks noGrp="1"/>
          </p:cNvSpPr>
          <p:nvPr>
            <p:ph idx="1"/>
          </p:nvPr>
        </p:nvSpPr>
        <p:spPr>
          <a:xfrm>
            <a:off x="457200" y="2564904"/>
            <a:ext cx="8229600" cy="3888431"/>
          </a:xfrm>
        </p:spPr>
        <p:txBody>
          <a:bodyPr>
            <a:normAutofit lnSpcReduction="10000"/>
          </a:bodyPr>
          <a:lstStyle/>
          <a:p>
            <a:r>
              <a:rPr lang="de-DE" dirty="0"/>
              <a:t>Besondere politische Bedeutung wegen Universalitätsanspruch </a:t>
            </a:r>
          </a:p>
          <a:p>
            <a:r>
              <a:rPr lang="de-DE" dirty="0"/>
              <a:t>Jedoch, rechtlich nicht verbindlicher Text für Griechenland, </a:t>
            </a:r>
            <a:r>
              <a:rPr lang="de-DE" dirty="0">
                <a:solidFill>
                  <a:srgbClr val="FFC000"/>
                </a:solidFill>
              </a:rPr>
              <a:t>weil eine Ratifizierung nach Art. 28 GrVerf fehlt</a:t>
            </a:r>
            <a:r>
              <a:rPr lang="de-DE" dirty="0"/>
              <a:t> (Staatsrat 1242/2007, st. Rspr.) </a:t>
            </a:r>
          </a:p>
          <a:p>
            <a:r>
              <a:rPr lang="de-DE" dirty="0"/>
              <a:t>Fraglich ob bestimmte Vorschriften der AEM als </a:t>
            </a:r>
            <a:r>
              <a:rPr lang="de-DE" i="1" dirty="0"/>
              <a:t>allgemein anerkannte Regeln des internationalen Rechts </a:t>
            </a:r>
            <a:r>
              <a:rPr lang="de-DE" dirty="0"/>
              <a:t>Justiziabilität erwerben können </a:t>
            </a:r>
          </a:p>
          <a:p>
            <a:pPr lvl="1"/>
            <a:r>
              <a:rPr lang="de-DE" dirty="0"/>
              <a:t>h.L.  Positive Stellungnahme zur Frage </a:t>
            </a:r>
          </a:p>
          <a:p>
            <a:pPr lvl="1"/>
            <a:r>
              <a:rPr lang="de-DE" dirty="0"/>
              <a:t>Vrgl aber Staatsrat 2798/2009</a:t>
            </a:r>
            <a:r>
              <a:rPr lang="en-US" dirty="0"/>
              <a:t>:</a:t>
            </a:r>
            <a:r>
              <a:rPr lang="de-DE" dirty="0"/>
              <a:t>  Diese Eigenschaft wird bezüglich Art. 15 AEM </a:t>
            </a:r>
            <a:r>
              <a:rPr lang="el-GR" dirty="0"/>
              <a:t>(</a:t>
            </a:r>
            <a:r>
              <a:rPr lang="de-DE" dirty="0"/>
              <a:t>Staatsangehörigkeitsrecht) verneint, </a:t>
            </a:r>
            <a:r>
              <a:rPr lang="de-DE" i="1" dirty="0"/>
              <a:t>weil die Regelung der Staatsangehörigkeit vornehmlich eine Sache des nationalen Gesetzgebers verstanden wird </a:t>
            </a:r>
            <a:endParaRPr lang="el-GR" i="1" dirty="0"/>
          </a:p>
          <a:p>
            <a:pPr lvl="1"/>
            <a:r>
              <a:rPr lang="en-US" i="1" dirty="0" err="1"/>
              <a:t>Staatsrat</a:t>
            </a:r>
            <a:r>
              <a:rPr lang="en-US" i="1" dirty="0"/>
              <a:t> 1180/2016 – die </a:t>
            </a:r>
            <a:r>
              <a:rPr lang="en-US" i="1" dirty="0" err="1"/>
              <a:t>Frage</a:t>
            </a:r>
            <a:r>
              <a:rPr lang="en-US" i="1" dirty="0"/>
              <a:t> der </a:t>
            </a:r>
            <a:r>
              <a:rPr lang="en-US" i="1" dirty="0" err="1"/>
              <a:t>Rechtsverbindlichkeit</a:t>
            </a:r>
            <a:r>
              <a:rPr lang="en-US" i="1" dirty="0"/>
              <a:t> der AEM UN </a:t>
            </a:r>
            <a:r>
              <a:rPr lang="en-US" i="1" dirty="0" err="1"/>
              <a:t>wiedergestellt</a:t>
            </a:r>
            <a:r>
              <a:rPr lang="en-US" i="1" dirty="0"/>
              <a:t> </a:t>
            </a:r>
            <a:r>
              <a:rPr lang="en-US" i="1" dirty="0" err="1"/>
              <a:t>aber</a:t>
            </a:r>
            <a:r>
              <a:rPr lang="en-US" i="1" dirty="0"/>
              <a:t> </a:t>
            </a:r>
            <a:r>
              <a:rPr lang="en-US" i="1" dirty="0" err="1"/>
              <a:t>nicht</a:t>
            </a:r>
            <a:r>
              <a:rPr lang="en-US" i="1" dirty="0"/>
              <a:t> </a:t>
            </a:r>
            <a:r>
              <a:rPr lang="en-US" i="1" dirty="0" err="1"/>
              <a:t>beantwortet</a:t>
            </a:r>
            <a:r>
              <a:rPr lang="en-US" i="1" dirty="0"/>
              <a:t> </a:t>
            </a:r>
            <a:endParaRPr lang="de-DE" i="1"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11</a:t>
            </a:fld>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dirty="0"/>
              <a:t>UN-Pakte </a:t>
            </a:r>
            <a:endParaRPr lang="el-GR" dirty="0"/>
          </a:p>
        </p:txBody>
      </p:sp>
      <p:sp>
        <p:nvSpPr>
          <p:cNvPr id="3" name="Content Placeholder 2"/>
          <p:cNvSpPr>
            <a:spLocks noGrp="1"/>
          </p:cNvSpPr>
          <p:nvPr>
            <p:ph idx="1"/>
          </p:nvPr>
        </p:nvSpPr>
        <p:spPr/>
        <p:txBody>
          <a:bodyPr>
            <a:normAutofit fontScale="92500" lnSpcReduction="20000"/>
          </a:bodyPr>
          <a:lstStyle/>
          <a:p>
            <a:r>
              <a:rPr lang="de-DE" dirty="0"/>
              <a:t>Internationaler Pakt über bürgerliche und politische Rechte vom 19.12.1966 (IPBPR) </a:t>
            </a:r>
          </a:p>
          <a:p>
            <a:pPr lvl="1"/>
            <a:r>
              <a:rPr lang="de-DE" dirty="0"/>
              <a:t>Ratifiziert durch Gesetz Nr.2462/1997 (FEK A 25)</a:t>
            </a:r>
          </a:p>
          <a:p>
            <a:pPr lvl="1"/>
            <a:r>
              <a:rPr lang="de-DE" dirty="0"/>
              <a:t>Mit dem gleichen Gesetz wurden auch die 2 Fakultativprotokolle zur Möglichkeit der Eröffnung der Individualbeschwerde und zur Abschaffung der Todesstrafe ratifiziert (</a:t>
            </a:r>
            <a:r>
              <a:rPr lang="de-DE" i="1" dirty="0"/>
              <a:t>jedoch mit Vorbehalt über die Vorschriften des militärischen Stafgesetzbuchs – Vollständige Abschaffung der Todesstrafe erst mit dem Gesetz Nr. 3289/2004 zur Ratifizierung des 13. Protokolls zur EMRK</a:t>
            </a:r>
            <a:r>
              <a:rPr lang="de-DE" dirty="0"/>
              <a:t>)</a:t>
            </a:r>
          </a:p>
          <a:p>
            <a:r>
              <a:rPr lang="de-DE" dirty="0"/>
              <a:t>Internationaler Pakt über wirtschaftliche, soziale und kulturelle Rechte vom 19.12.1966 (IPWSKR) </a:t>
            </a:r>
          </a:p>
          <a:p>
            <a:pPr lvl="1"/>
            <a:r>
              <a:rPr lang="de-DE" dirty="0"/>
              <a:t>Ratifiziert durch Gesetz 1532/1985 (FEK A 45)</a:t>
            </a:r>
          </a:p>
        </p:txBody>
      </p:sp>
      <p:sp>
        <p:nvSpPr>
          <p:cNvPr id="4" name="Slide Number Placeholder 3"/>
          <p:cNvSpPr>
            <a:spLocks noGrp="1"/>
          </p:cNvSpPr>
          <p:nvPr>
            <p:ph type="sldNum" sz="quarter" idx="12"/>
          </p:nvPr>
        </p:nvSpPr>
        <p:spPr/>
        <p:txBody>
          <a:bodyPr/>
          <a:lstStyle/>
          <a:p>
            <a:fld id="{29FDF367-E5F6-42F2-8A5A-8CE106A7033E}" type="slidenum">
              <a:rPr lang="el-GR" smtClean="0"/>
              <a:pPr/>
              <a:t>12</a:t>
            </a:fld>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a:t>Bedeutung der UN-Pakte für die nationale Rechtsordung </a:t>
            </a:r>
            <a:endParaRPr lang="el-GR" dirty="0"/>
          </a:p>
        </p:txBody>
      </p:sp>
      <p:sp>
        <p:nvSpPr>
          <p:cNvPr id="3" name="Content Placeholder 2"/>
          <p:cNvSpPr>
            <a:spLocks noGrp="1"/>
          </p:cNvSpPr>
          <p:nvPr>
            <p:ph idx="1"/>
          </p:nvPr>
        </p:nvSpPr>
        <p:spPr>
          <a:xfrm>
            <a:off x="457200" y="2708920"/>
            <a:ext cx="8229600" cy="3744415"/>
          </a:xfrm>
        </p:spPr>
        <p:txBody>
          <a:bodyPr>
            <a:normAutofit/>
          </a:bodyPr>
          <a:lstStyle/>
          <a:p>
            <a:r>
              <a:rPr lang="de-DE" dirty="0"/>
              <a:t>Durch entsprechende Ratifizierung sind beide UN-Pakte gemäß Art. 28 I a GrVerf, Teil der nationalen Rechtsordnung geworden </a:t>
            </a:r>
          </a:p>
          <a:p>
            <a:r>
              <a:rPr lang="de-DE" dirty="0"/>
              <a:t>Beide genießen übergesetzlicher Geltungsrang</a:t>
            </a:r>
          </a:p>
          <a:p>
            <a:r>
              <a:rPr lang="de-DE" dirty="0"/>
              <a:t>Jedoch, die Gerichte berufen auf diese Vorschriften eher selten und wenn überhaupt, oft ohne hinreichende Begründung bzw. Analyse </a:t>
            </a:r>
            <a:r>
              <a:rPr lang="el-GR" dirty="0"/>
              <a:t>– </a:t>
            </a:r>
            <a:r>
              <a:rPr lang="de-DE" dirty="0"/>
              <a:t>Zurückhaltung </a:t>
            </a:r>
          </a:p>
          <a:p>
            <a:pPr lvl="1"/>
            <a:r>
              <a:rPr lang="de-DE" dirty="0"/>
              <a:t>Ausführlicher Schutz duch die GrVerf? Nicht immer der Fall … (Beispiel: vrgl Art. 18 I IPBPR “</a:t>
            </a:r>
            <a:r>
              <a:rPr lang="de-DE" i="1" dirty="0"/>
              <a:t>Jedermann hat das Recht auf Gedanken-, Gewissens- und Religionsfreiheit</a:t>
            </a:r>
            <a:r>
              <a:rPr lang="de-DE" dirty="0"/>
              <a:t>. „ mit Art. 13 Ib GrVerf: “</a:t>
            </a:r>
            <a:r>
              <a:rPr lang="de-DE" i="1" dirty="0"/>
              <a:t>Die Freiheit des religiösen Gewissens ist unverletzlich</a:t>
            </a:r>
            <a:r>
              <a:rPr lang="de-DE" dirty="0"/>
              <a:t>.“)</a:t>
            </a:r>
          </a:p>
          <a:p>
            <a:endParaRPr lang="el-GR" dirty="0"/>
          </a:p>
          <a:p>
            <a:endParaRPr lang="el-GR"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13</a:t>
            </a:fld>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st. Rechtsprechung </a:t>
            </a:r>
            <a:endParaRPr lang="el-GR" dirty="0"/>
          </a:p>
        </p:txBody>
      </p:sp>
      <p:sp>
        <p:nvSpPr>
          <p:cNvPr id="3" name="Content Placeholder 2"/>
          <p:cNvSpPr>
            <a:spLocks noGrp="1"/>
          </p:cNvSpPr>
          <p:nvPr>
            <p:ph idx="1"/>
          </p:nvPr>
        </p:nvSpPr>
        <p:spPr/>
        <p:txBody>
          <a:bodyPr>
            <a:normAutofit fontScale="92500" lnSpcReduction="10000"/>
          </a:bodyPr>
          <a:lstStyle/>
          <a:p>
            <a:r>
              <a:rPr lang="de-DE" dirty="0"/>
              <a:t>Die Verletzung von völkerrechtlicher Vertragsbestimmungen durch den Gesetzgeber kann nur Folgen auf der internationalen Ebene haben (z.B. völkerrechtliche Haftung des GrStaates)</a:t>
            </a:r>
          </a:p>
          <a:p>
            <a:r>
              <a:rPr lang="de-DE" dirty="0"/>
              <a:t>Völkerrechtliche Vorschriften haben keine unmittelbare Anwendbarkeit in die Rechtsordnung Griechenlands (keine „Selbsterklärung“ als unmittelbar anwendbares Recht) </a:t>
            </a:r>
          </a:p>
          <a:p>
            <a:r>
              <a:rPr lang="de-DE" dirty="0"/>
              <a:t>der Einzelne kann nicht unmittelbar auf die Verletzung von durch das Völkerrecht garantierten Menschenrechten berufen (</a:t>
            </a:r>
            <a:r>
              <a:rPr lang="de-DE" i="1" dirty="0"/>
              <a:t>Beispiel: Staatsrat 2398/1992 betreffend das Europäische Sozialgesetzbuch</a:t>
            </a:r>
            <a:r>
              <a:rPr lang="de-DE" dirty="0"/>
              <a:t>)</a:t>
            </a:r>
            <a:endParaRPr lang="el-GR"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14</a:t>
            </a:fld>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864096"/>
          </a:xfrm>
        </p:spPr>
        <p:txBody>
          <a:bodyPr>
            <a:normAutofit fontScale="90000"/>
          </a:bodyPr>
          <a:lstStyle/>
          <a:p>
            <a:r>
              <a:rPr lang="de-DE" sz="3600" dirty="0"/>
              <a:t>Allgemeine Stellungnahme der Lehre zu den Kollisionen (GrVerf-VölkerR)</a:t>
            </a:r>
          </a:p>
        </p:txBody>
      </p:sp>
      <p:sp>
        <p:nvSpPr>
          <p:cNvPr id="3" name="Content Placeholder 2"/>
          <p:cNvSpPr>
            <a:spLocks noGrp="1"/>
          </p:cNvSpPr>
          <p:nvPr>
            <p:ph idx="1"/>
          </p:nvPr>
        </p:nvSpPr>
        <p:spPr>
          <a:xfrm>
            <a:off x="457200" y="2348880"/>
            <a:ext cx="8229600" cy="4320480"/>
          </a:xfrm>
        </p:spPr>
        <p:txBody>
          <a:bodyPr>
            <a:normAutofit/>
          </a:bodyPr>
          <a:lstStyle/>
          <a:p>
            <a:r>
              <a:rPr lang="de-DE" dirty="0"/>
              <a:t>Die GrVerf garantiert das “</a:t>
            </a:r>
            <a:r>
              <a:rPr lang="de-DE" i="1" dirty="0"/>
              <a:t>Mindeststandard</a:t>
            </a:r>
            <a:r>
              <a:rPr lang="de-DE" dirty="0"/>
              <a:t>” des  Schutzes mit Bezug auf vereinzelte Grundrechtspositionen </a:t>
            </a:r>
          </a:p>
          <a:p>
            <a:r>
              <a:rPr lang="de-DE" dirty="0"/>
              <a:t>Eine Erweiterung des verfassungsrechtlich garantierten Schutzes durch Normen, die unter der Verfassung rangiert sind, ist jederzeit möglich und erlaubt </a:t>
            </a:r>
          </a:p>
          <a:p>
            <a:r>
              <a:rPr lang="de-DE" dirty="0"/>
              <a:t>Schwieriger jedoch, Kollisionen zu lösen, die sich auf Verfassungs</a:t>
            </a:r>
            <a:r>
              <a:rPr lang="de-DE" i="1" dirty="0"/>
              <a:t>verbote</a:t>
            </a:r>
            <a:r>
              <a:rPr lang="de-DE" dirty="0"/>
              <a:t> beziehen: Versuch einer Auslegung in Konformität mit internationaler  Menschenrechtsbestimmungen bevor der Feststellung einer Kollision zwischen Verf und Völkerrecht (</a:t>
            </a:r>
            <a:r>
              <a:rPr lang="de-DE" i="1" dirty="0"/>
              <a:t>Völkerrechtsfreundlichkeit der GrVerf</a:t>
            </a:r>
            <a:r>
              <a:rPr lang="de-DE" dirty="0"/>
              <a:t>)</a:t>
            </a:r>
          </a:p>
          <a:p>
            <a:pPr lvl="1"/>
            <a:r>
              <a:rPr lang="de-DE" dirty="0"/>
              <a:t>Beispiel: Art. 13 II b GrVerf: “</a:t>
            </a:r>
            <a:r>
              <a:rPr lang="de-DE" i="1" dirty="0"/>
              <a:t>Proselytismus ist verboten.</a:t>
            </a:r>
            <a:r>
              <a:rPr lang="de-DE" dirty="0"/>
              <a:t>“ - Als Proselytismus wird die Benutzung von unlauter Mittel zum Zweck der religiosen Bekehrung verstanden </a:t>
            </a:r>
          </a:p>
          <a:p>
            <a:endParaRPr lang="el-GR"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15</a:t>
            </a:fld>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2400" dirty="0"/>
              <a:t>Grundrechtsschutz auf der regionalen Ebene </a:t>
            </a:r>
          </a:p>
        </p:txBody>
      </p:sp>
      <p:sp>
        <p:nvSpPr>
          <p:cNvPr id="3" name="Slide Number Placeholder 2"/>
          <p:cNvSpPr>
            <a:spLocks noGrp="1"/>
          </p:cNvSpPr>
          <p:nvPr>
            <p:ph type="sldNum" sz="quarter" idx="12"/>
          </p:nvPr>
        </p:nvSpPr>
        <p:spPr/>
        <p:txBody>
          <a:bodyPr/>
          <a:lstStyle/>
          <a:p>
            <a:fld id="{29FDF367-E5F6-42F2-8A5A-8CE106A7033E}" type="slidenum">
              <a:rPr lang="el-GR" smtClean="0"/>
              <a:pPr/>
              <a:t>16</a:t>
            </a:fld>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EMRK  </a:t>
            </a:r>
            <a:endParaRPr lang="el-GR" dirty="0"/>
          </a:p>
        </p:txBody>
      </p:sp>
      <p:sp>
        <p:nvSpPr>
          <p:cNvPr id="3" name="Content Placeholder 2"/>
          <p:cNvSpPr>
            <a:spLocks noGrp="1"/>
          </p:cNvSpPr>
          <p:nvPr>
            <p:ph idx="1"/>
          </p:nvPr>
        </p:nvSpPr>
        <p:spPr/>
        <p:txBody>
          <a:bodyPr>
            <a:normAutofit/>
          </a:bodyPr>
          <a:lstStyle/>
          <a:p>
            <a:r>
              <a:rPr lang="de-DE" dirty="0"/>
              <a:t>EMRK von 4. November 1950 im Rahmen des Europarates</a:t>
            </a:r>
          </a:p>
          <a:p>
            <a:r>
              <a:rPr lang="de-DE" dirty="0"/>
              <a:t>Besondere Bedeutung: 47 Vertragsparteien</a:t>
            </a:r>
          </a:p>
          <a:p>
            <a:r>
              <a:rPr lang="de-DE" dirty="0"/>
              <a:t>Eigenes System zur effektiven Gewährleistung des MRSchutzes </a:t>
            </a:r>
          </a:p>
        </p:txBody>
      </p:sp>
      <p:sp>
        <p:nvSpPr>
          <p:cNvPr id="4" name="Slide Number Placeholder 3"/>
          <p:cNvSpPr>
            <a:spLocks noGrp="1"/>
          </p:cNvSpPr>
          <p:nvPr>
            <p:ph type="sldNum" sz="quarter" idx="12"/>
          </p:nvPr>
        </p:nvSpPr>
        <p:spPr/>
        <p:txBody>
          <a:bodyPr/>
          <a:lstStyle/>
          <a:p>
            <a:fld id="{29FDF367-E5F6-42F2-8A5A-8CE106A7033E}" type="slidenum">
              <a:rPr lang="el-GR" smtClean="0"/>
              <a:pPr/>
              <a:t>17</a:t>
            </a:fld>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EMRK &amp; Gr Rechtsordnung </a:t>
            </a:r>
            <a:endParaRPr lang="en-US" dirty="0"/>
          </a:p>
        </p:txBody>
      </p:sp>
      <p:sp>
        <p:nvSpPr>
          <p:cNvPr id="3" name="Content Placeholder 2"/>
          <p:cNvSpPr>
            <a:spLocks noGrp="1"/>
          </p:cNvSpPr>
          <p:nvPr>
            <p:ph idx="1"/>
          </p:nvPr>
        </p:nvSpPr>
        <p:spPr/>
        <p:txBody>
          <a:bodyPr>
            <a:normAutofit/>
          </a:bodyPr>
          <a:lstStyle/>
          <a:p>
            <a:r>
              <a:rPr lang="de-DE" dirty="0"/>
              <a:t>Ratifiziert mit Gesetz Nr. 2325/1953 (FEK A 68)</a:t>
            </a:r>
          </a:p>
          <a:p>
            <a:r>
              <a:rPr lang="de-DE" dirty="0"/>
              <a:t>Während der militärischen Diktatur (1967-1973) wurde Griechenland vom Europarat ausgeschlossen und hat die Konvention gekündigt </a:t>
            </a:r>
          </a:p>
          <a:p>
            <a:r>
              <a:rPr lang="de-DE" dirty="0"/>
              <a:t>Nach der Wiederherstellung der demokratischen Ordnung, neue Ratifizierung mit der Gesetzesverordnung Nr. 53/1974 (FEK A 256) </a:t>
            </a:r>
          </a:p>
          <a:p>
            <a:r>
              <a:rPr lang="de-DE" dirty="0"/>
              <a:t>Anerkennung des Rechts auf Individualbeschwerde in 1985 </a:t>
            </a:r>
          </a:p>
          <a:p>
            <a:endParaRPr lang="en-US"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18</a:t>
            </a:fld>
            <a:endParaRPr lang="el-GR"/>
          </a:p>
        </p:txBody>
      </p:sp>
    </p:spTree>
    <p:extLst>
      <p:ext uri="{BB962C8B-B14F-4D97-AF65-F5344CB8AC3E}">
        <p14:creationId xmlns:p14="http://schemas.microsoft.com/office/powerpoint/2010/main" val="643692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EMRK Struktur </a:t>
            </a:r>
            <a:endParaRPr lang="el-GR" dirty="0"/>
          </a:p>
        </p:txBody>
      </p:sp>
      <p:sp>
        <p:nvSpPr>
          <p:cNvPr id="3" name="Content Placeholder 2"/>
          <p:cNvSpPr>
            <a:spLocks noGrp="1"/>
          </p:cNvSpPr>
          <p:nvPr>
            <p:ph idx="1"/>
          </p:nvPr>
        </p:nvSpPr>
        <p:spPr/>
        <p:txBody>
          <a:bodyPr>
            <a:normAutofit lnSpcReduction="10000"/>
          </a:bodyPr>
          <a:lstStyle/>
          <a:p>
            <a:r>
              <a:rPr lang="de-DE" dirty="0"/>
              <a:t>3 Abschnitte</a:t>
            </a:r>
          </a:p>
          <a:p>
            <a:pPr lvl="1"/>
            <a:r>
              <a:rPr lang="de-DE" dirty="0"/>
              <a:t>I. Abschnitt: Menschenrechtsverbürgungen, die grundsätzlich klassische Freiheitsrechte darstellen </a:t>
            </a:r>
          </a:p>
          <a:p>
            <a:pPr lvl="1"/>
            <a:r>
              <a:rPr lang="de-DE" dirty="0"/>
              <a:t>II. Abschnitt: Regelungen über die Zusammensetzung und das Verfahren des EGMR </a:t>
            </a:r>
          </a:p>
          <a:p>
            <a:pPr lvl="1"/>
            <a:r>
              <a:rPr lang="de-DE" dirty="0"/>
              <a:t>III. Abschnitt: Verschiedene Regelungen</a:t>
            </a:r>
          </a:p>
          <a:p>
            <a:r>
              <a:rPr lang="de-DE" dirty="0"/>
              <a:t>Ergänzungen der Menschenrechtsbestimmungen durch spezielle Regelungen der verschiedenen EMRK-Protokolle </a:t>
            </a:r>
          </a:p>
          <a:p>
            <a:r>
              <a:rPr lang="de-DE" dirty="0"/>
              <a:t>Informationen zur EMRK und ihre Protokolle: </a:t>
            </a:r>
          </a:p>
          <a:p>
            <a:pPr marL="0" indent="0">
              <a:buNone/>
            </a:pPr>
            <a:r>
              <a:rPr lang="de-DE" dirty="0">
                <a:hlinkClick r:id="rId3"/>
              </a:rPr>
              <a:t>https://www.coe.int/en/web/conventions/full-list</a:t>
            </a:r>
            <a:r>
              <a:rPr lang="de-DE" dirty="0"/>
              <a:t> </a:t>
            </a:r>
          </a:p>
          <a:p>
            <a:endParaRPr lang="de-DE" dirty="0"/>
          </a:p>
          <a:p>
            <a:pPr>
              <a:buNone/>
            </a:pPr>
            <a:endParaRPr lang="de-DE" dirty="0"/>
          </a:p>
          <a:p>
            <a:pPr>
              <a:buNone/>
            </a:pPr>
            <a:endParaRPr lang="el-GR"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19</a:t>
            </a:fld>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a:t>Internationale Menschenrechtsverbürgungen </a:t>
            </a:r>
            <a:endParaRPr lang="el-GR" dirty="0"/>
          </a:p>
        </p:txBody>
      </p:sp>
      <p:sp>
        <p:nvSpPr>
          <p:cNvPr id="3" name="Content Placeholder 2"/>
          <p:cNvSpPr>
            <a:spLocks noGrp="1"/>
          </p:cNvSpPr>
          <p:nvPr>
            <p:ph idx="1"/>
          </p:nvPr>
        </p:nvSpPr>
        <p:spPr/>
        <p:txBody>
          <a:bodyPr>
            <a:normAutofit fontScale="92500" lnSpcReduction="10000"/>
          </a:bodyPr>
          <a:lstStyle/>
          <a:p>
            <a:r>
              <a:rPr lang="de-DE" dirty="0"/>
              <a:t>Nach dem 2. Weltkrieg: </a:t>
            </a:r>
          </a:p>
          <a:p>
            <a:pPr lvl="1"/>
            <a:r>
              <a:rPr lang="de-DE" dirty="0"/>
              <a:t>Notwendigkeit die Menschenrechte effektiv zu gewährleisten – Ist die Gewährleistung durch die nationale Rechtsordnung nicht genügend b</a:t>
            </a:r>
            <a:r>
              <a:rPr lang="en-US" dirty="0" err="1"/>
              <a:t>zw</a:t>
            </a:r>
            <a:r>
              <a:rPr lang="en-US" dirty="0"/>
              <a:t>. </a:t>
            </a:r>
            <a:r>
              <a:rPr lang="en-US" dirty="0" err="1"/>
              <a:t>nicht</a:t>
            </a:r>
            <a:r>
              <a:rPr lang="en-US" dirty="0"/>
              <a:t> </a:t>
            </a:r>
            <a:r>
              <a:rPr lang="en-US" dirty="0" err="1"/>
              <a:t>völlig</a:t>
            </a:r>
            <a:r>
              <a:rPr lang="en-US" dirty="0"/>
              <a:t> </a:t>
            </a:r>
            <a:r>
              <a:rPr lang="de-DE" dirty="0"/>
              <a:t>a</a:t>
            </a:r>
            <a:r>
              <a:rPr lang="en-US" dirty="0" err="1"/>
              <a:t>npassendes</a:t>
            </a:r>
            <a:r>
              <a:rPr lang="en-US" dirty="0"/>
              <a:t> </a:t>
            </a:r>
            <a:r>
              <a:rPr lang="en-US" dirty="0" err="1"/>
              <a:t>Niveau</a:t>
            </a:r>
            <a:r>
              <a:rPr lang="en-US" dirty="0"/>
              <a:t>?</a:t>
            </a:r>
            <a:endParaRPr lang="de-DE" dirty="0"/>
          </a:p>
          <a:p>
            <a:r>
              <a:rPr lang="de-DE" dirty="0"/>
              <a:t>Zusätzlich zum Schutz der GR durch die nationalen Verfassungen, erscheinen auch völkerrechtliche Kodifizierungen von Menschenrechten + (manchmals auch) Einrichtungen und Verfahren zur Gewährleistung von solchen MR-Garantien </a:t>
            </a:r>
          </a:p>
          <a:p>
            <a:pPr lvl="1"/>
            <a:r>
              <a:rPr lang="de-DE" dirty="0"/>
              <a:t>Sowohl auf </a:t>
            </a:r>
            <a:r>
              <a:rPr lang="de-DE" i="1" dirty="0"/>
              <a:t>globaler</a:t>
            </a:r>
            <a:r>
              <a:rPr lang="de-DE" dirty="0"/>
              <a:t> als auch auf </a:t>
            </a:r>
            <a:r>
              <a:rPr lang="de-DE" i="1" dirty="0"/>
              <a:t>regionaler</a:t>
            </a:r>
            <a:r>
              <a:rPr lang="de-DE" dirty="0"/>
              <a:t> Ebene</a:t>
            </a:r>
          </a:p>
          <a:p>
            <a:r>
              <a:rPr lang="de-DE" i="1" dirty="0">
                <a:solidFill>
                  <a:srgbClr val="FFC000"/>
                </a:solidFill>
              </a:rPr>
              <a:t>Welche Bedeutung haben solche Kodifizierungen für die Rechtsordnung Griechenlands</a:t>
            </a:r>
            <a:r>
              <a:rPr lang="en-US" i="1" dirty="0">
                <a:solidFill>
                  <a:srgbClr val="FFC000"/>
                </a:solidFill>
              </a:rPr>
              <a:t>? </a:t>
            </a:r>
            <a:endParaRPr lang="el-GR" i="1" dirty="0">
              <a:solidFill>
                <a:srgbClr val="FFC000"/>
              </a:solidFill>
            </a:endParaRPr>
          </a:p>
          <a:p>
            <a:endParaRPr lang="de-DE" dirty="0"/>
          </a:p>
          <a:p>
            <a:endParaRPr lang="el-GR"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a:t>Kategorien von EMRK-Menschenrechte (</a:t>
            </a:r>
            <a:r>
              <a:rPr lang="de-DE" i="1" dirty="0"/>
              <a:t>Tsatsos</a:t>
            </a:r>
            <a:r>
              <a:rPr lang="de-DE" dirty="0"/>
              <a:t> D.)</a:t>
            </a:r>
            <a:endParaRPr lang="el-GR" dirty="0"/>
          </a:p>
        </p:txBody>
      </p:sp>
      <p:sp>
        <p:nvSpPr>
          <p:cNvPr id="3" name="Content Placeholder 2"/>
          <p:cNvSpPr>
            <a:spLocks noGrp="1"/>
          </p:cNvSpPr>
          <p:nvPr>
            <p:ph idx="1"/>
          </p:nvPr>
        </p:nvSpPr>
        <p:spPr>
          <a:xfrm>
            <a:off x="457200" y="2276872"/>
            <a:ext cx="8229600" cy="4248472"/>
          </a:xfrm>
        </p:spPr>
        <p:txBody>
          <a:bodyPr>
            <a:normAutofit/>
          </a:bodyPr>
          <a:lstStyle/>
          <a:p>
            <a:r>
              <a:rPr lang="de-DE" dirty="0"/>
              <a:t>Individuelle Freiheitsrechte: Art. 2 – Schutz des Lebens; 3 –Folterverbot, 4 – Verbot der Sklaverei; 5 –personelle Freiheit und Sicherheit; 8 – Achtung des Privat- und Familienlebens; 9 - Gedanken-, Gewissens- und Religionsfreiheit; 12 - Recht auf Eheschließung) </a:t>
            </a:r>
          </a:p>
          <a:p>
            <a:r>
              <a:rPr lang="de-DE" dirty="0"/>
              <a:t>Gerichtsverfahrensgarantien: Art. 6 - Recht auf ein faires Verfahren; 7 -Keine Strafe ohne Gesetz; 13 -  Recht auf wirksame Beschwerde</a:t>
            </a:r>
          </a:p>
          <a:p>
            <a:r>
              <a:rPr lang="de-DE" dirty="0"/>
              <a:t>Rechte des Menschen als Mitglied der Gemeinschaft: Art. 10 - Freiheit der Meinungsäußerung; 11 - Versammlungs- und Vereinigungsfreiheit </a:t>
            </a:r>
          </a:p>
          <a:p>
            <a:r>
              <a:rPr lang="de-DE" dirty="0"/>
              <a:t>Eigentumsrechte: Schutz durch das 1. Zusatzprotokoll EMRK</a:t>
            </a:r>
          </a:p>
          <a:p>
            <a:r>
              <a:rPr lang="de-DE" dirty="0"/>
              <a:t>+ 3 allgemeine Prinzipien: Diskriminierungsverbot (14); Verbot des Missbrauchs der Rechte (17); Begrenzung der Rechtseinschränkungen (18) </a:t>
            </a:r>
          </a:p>
        </p:txBody>
      </p:sp>
      <p:sp>
        <p:nvSpPr>
          <p:cNvPr id="4" name="Slide Number Placeholder 3"/>
          <p:cNvSpPr>
            <a:spLocks noGrp="1"/>
          </p:cNvSpPr>
          <p:nvPr>
            <p:ph type="sldNum" sz="quarter" idx="12"/>
          </p:nvPr>
        </p:nvSpPr>
        <p:spPr/>
        <p:txBody>
          <a:bodyPr/>
          <a:lstStyle/>
          <a:p>
            <a:fld id="{29FDF367-E5F6-42F2-8A5A-8CE106A7033E}" type="slidenum">
              <a:rPr lang="el-GR" smtClean="0"/>
              <a:pPr/>
              <a:t>20</a:t>
            </a:fld>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Auslegung und Anwendung</a:t>
            </a:r>
            <a:endParaRPr lang="el-GR" dirty="0"/>
          </a:p>
        </p:txBody>
      </p:sp>
      <p:sp>
        <p:nvSpPr>
          <p:cNvPr id="3" name="Content Placeholder 2"/>
          <p:cNvSpPr>
            <a:spLocks noGrp="1"/>
          </p:cNvSpPr>
          <p:nvPr>
            <p:ph idx="1"/>
          </p:nvPr>
        </p:nvSpPr>
        <p:spPr>
          <a:xfrm>
            <a:off x="457200" y="2348880"/>
            <a:ext cx="8229600" cy="4320480"/>
          </a:xfrm>
        </p:spPr>
        <p:txBody>
          <a:bodyPr>
            <a:normAutofit fontScale="92500" lnSpcReduction="20000"/>
          </a:bodyPr>
          <a:lstStyle/>
          <a:p>
            <a:r>
              <a:rPr lang="de-DE" dirty="0"/>
              <a:t>Die Auslegung der EMRK vornehmlich eine Zuständigkeit des EGMR </a:t>
            </a:r>
          </a:p>
          <a:p>
            <a:r>
              <a:rPr lang="de-DE" dirty="0"/>
              <a:t>Autonome Auslegung – unabhängig vom nationalen Recht </a:t>
            </a:r>
          </a:p>
          <a:p>
            <a:pPr lvl="1"/>
            <a:r>
              <a:rPr lang="de-DE" dirty="0"/>
              <a:t>„</a:t>
            </a:r>
            <a:r>
              <a:rPr lang="de-DE" i="1" dirty="0"/>
              <a:t>living instrument</a:t>
            </a:r>
            <a:r>
              <a:rPr lang="de-DE" dirty="0"/>
              <a:t>“ (</a:t>
            </a:r>
            <a:r>
              <a:rPr lang="de-DE" i="1" dirty="0"/>
              <a:t>lebendiges Instrument</a:t>
            </a:r>
            <a:r>
              <a:rPr lang="de-DE" dirty="0"/>
              <a:t>) – Auslegung erfolgt auf  der Grundlage der aktuellen sozialen und wirtschaftlichen Bedingungen und nicht nach den Bedingungen zum Zeitpunkt der Entstehung dieser Vorschrift – Anpassungsdynamik – </a:t>
            </a:r>
            <a:r>
              <a:rPr lang="de-DE" i="1" dirty="0"/>
              <a:t>interprètation évolutive</a:t>
            </a:r>
          </a:p>
          <a:p>
            <a:pPr lvl="1"/>
            <a:r>
              <a:rPr lang="de-DE" dirty="0"/>
              <a:t>Teleologische Auslegung mit dem Zweck, </a:t>
            </a:r>
            <a:r>
              <a:rPr lang="de-DE" i="1" dirty="0"/>
              <a:t>praktische und effektive und nicht rein theoretische oder illusorische Rechte</a:t>
            </a:r>
            <a:r>
              <a:rPr lang="de-DE" dirty="0"/>
              <a:t> zu gewährleisten, im Rahmen der allgemeinen Prinzipien des Rechtsstaates und der demokratischen Gesellschaft (</a:t>
            </a:r>
            <a:r>
              <a:rPr lang="de-DE" i="1" dirty="0"/>
              <a:t>effet utile</a:t>
            </a:r>
            <a:r>
              <a:rPr lang="de-DE" dirty="0"/>
              <a:t>) </a:t>
            </a:r>
          </a:p>
          <a:p>
            <a:r>
              <a:rPr lang="de-DE" dirty="0"/>
              <a:t>Unmittelbare Anwendbarkeit in die Rechtsordnung der Vertragsparteien </a:t>
            </a:r>
          </a:p>
          <a:p>
            <a:r>
              <a:rPr lang="de-DE" dirty="0"/>
              <a:t>Mindeststandardgarantien  - nach Art. 53 – Die EMRK garantiert Minderstandards – die Vertragsparteien können den gewährleistenden Schutz erweitern </a:t>
            </a:r>
          </a:p>
          <a:p>
            <a:r>
              <a:rPr lang="de-DE" dirty="0"/>
              <a:t>Objektive Anwendungsverpflichtungen – kein Vorbehalt der Gegenseitigkeit </a:t>
            </a:r>
          </a:p>
        </p:txBody>
      </p:sp>
      <p:sp>
        <p:nvSpPr>
          <p:cNvPr id="4" name="Slide Number Placeholder 3"/>
          <p:cNvSpPr>
            <a:spLocks noGrp="1"/>
          </p:cNvSpPr>
          <p:nvPr>
            <p:ph type="sldNum" sz="quarter" idx="12"/>
          </p:nvPr>
        </p:nvSpPr>
        <p:spPr/>
        <p:txBody>
          <a:bodyPr/>
          <a:lstStyle/>
          <a:p>
            <a:fld id="{29FDF367-E5F6-42F2-8A5A-8CE106A7033E}" type="slidenum">
              <a:rPr lang="el-GR" smtClean="0"/>
              <a:pPr/>
              <a:t>21</a:t>
            </a:fld>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a:t>EMRK in der nationalen Rechtsordnung </a:t>
            </a:r>
            <a:endParaRPr lang="el-GR" dirty="0"/>
          </a:p>
        </p:txBody>
      </p:sp>
      <p:sp>
        <p:nvSpPr>
          <p:cNvPr id="3" name="Content Placeholder 2"/>
          <p:cNvSpPr>
            <a:spLocks noGrp="1"/>
          </p:cNvSpPr>
          <p:nvPr>
            <p:ph idx="1"/>
          </p:nvPr>
        </p:nvSpPr>
        <p:spPr/>
        <p:txBody>
          <a:bodyPr>
            <a:normAutofit/>
          </a:bodyPr>
          <a:lstStyle/>
          <a:p>
            <a:r>
              <a:rPr lang="de-DE" dirty="0"/>
              <a:t>Unmittelbare Anwendbarkeit: Auch der nationale Richter ist zuständig über eventuelle Verletzungen der EMRK zu entscheiden  </a:t>
            </a:r>
          </a:p>
          <a:p>
            <a:r>
              <a:rPr lang="de-DE" dirty="0"/>
              <a:t>Wie werden die EMRK-Menscherechte von den Griechischen Gerichten angewandt? </a:t>
            </a:r>
          </a:p>
          <a:p>
            <a:pPr lvl="1"/>
            <a:r>
              <a:rPr lang="de-DE" dirty="0"/>
              <a:t>Grundsätzlich gilt auch mit Bezug auf die EMRK Art. 28 I a GrVerf </a:t>
            </a:r>
          </a:p>
          <a:p>
            <a:pPr lvl="1"/>
            <a:r>
              <a:rPr lang="de-DE" dirty="0"/>
              <a:t>Eigenartigkeit?</a:t>
            </a:r>
          </a:p>
        </p:txBody>
      </p:sp>
      <p:sp>
        <p:nvSpPr>
          <p:cNvPr id="4" name="Slide Number Placeholder 3"/>
          <p:cNvSpPr>
            <a:spLocks noGrp="1"/>
          </p:cNvSpPr>
          <p:nvPr>
            <p:ph type="sldNum" sz="quarter" idx="12"/>
          </p:nvPr>
        </p:nvSpPr>
        <p:spPr/>
        <p:txBody>
          <a:bodyPr/>
          <a:lstStyle/>
          <a:p>
            <a:fld id="{29FDF367-E5F6-42F2-8A5A-8CE106A7033E}" type="slidenum">
              <a:rPr lang="el-GR" smtClean="0"/>
              <a:pPr/>
              <a:t>22</a:t>
            </a:fld>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a:t>Eigenartige Stellung der EMRK in der Normenhierarchie?</a:t>
            </a:r>
          </a:p>
        </p:txBody>
      </p:sp>
      <p:sp>
        <p:nvSpPr>
          <p:cNvPr id="3" name="Content Placeholder 2"/>
          <p:cNvSpPr>
            <a:spLocks noGrp="1"/>
          </p:cNvSpPr>
          <p:nvPr>
            <p:ph idx="1"/>
          </p:nvPr>
        </p:nvSpPr>
        <p:spPr/>
        <p:txBody>
          <a:bodyPr>
            <a:normAutofit fontScale="85000" lnSpcReduction="10000"/>
          </a:bodyPr>
          <a:lstStyle/>
          <a:p>
            <a:r>
              <a:rPr lang="de-DE" dirty="0"/>
              <a:t>Bezugnehmend auf den Inhalt der EMRK-Garantien und ihre Verwandschaft mit den Grundrechten des II. Teils der GrVerf, nach einiger Meinungen der Lehre, soll die Beziehung zwischen Verf und EMRK </a:t>
            </a:r>
            <a:r>
              <a:rPr lang="de-DE" i="1" dirty="0">
                <a:solidFill>
                  <a:srgbClr val="FFC000"/>
                </a:solidFill>
              </a:rPr>
              <a:t>nicht als hierarchisch </a:t>
            </a:r>
            <a:r>
              <a:rPr lang="de-DE" dirty="0"/>
              <a:t>sondern als </a:t>
            </a:r>
            <a:r>
              <a:rPr lang="de-DE" i="1" dirty="0">
                <a:solidFill>
                  <a:srgbClr val="FFC000"/>
                </a:solidFill>
              </a:rPr>
              <a:t>inhaltlich</a:t>
            </a:r>
            <a:r>
              <a:rPr lang="de-DE" dirty="0"/>
              <a:t> verstanden werden</a:t>
            </a:r>
          </a:p>
          <a:p>
            <a:r>
              <a:rPr lang="de-DE" dirty="0"/>
              <a:t>Notwendigkeit nach einer </a:t>
            </a:r>
            <a:r>
              <a:rPr lang="de-DE" i="1" dirty="0">
                <a:solidFill>
                  <a:srgbClr val="FFC000"/>
                </a:solidFill>
              </a:rPr>
              <a:t>EMRK-freundlich oder EMRK–konform </a:t>
            </a:r>
            <a:r>
              <a:rPr lang="de-DE" dirty="0"/>
              <a:t>Verfassungsauslegung: Die Verfassungsvorschriften sollen in einer solchen Weise ausgelegt und angewandt werden, dass die Garantien der EMRK respektiert bleiben</a:t>
            </a:r>
          </a:p>
          <a:p>
            <a:r>
              <a:rPr lang="en-US" dirty="0" err="1"/>
              <a:t>Rechtsbasis</a:t>
            </a:r>
            <a:r>
              <a:rPr lang="en-US" dirty="0"/>
              <a:t>: Art 25 Abs 1 </a:t>
            </a:r>
            <a:r>
              <a:rPr lang="en-US" dirty="0" err="1"/>
              <a:t>oder</a:t>
            </a:r>
            <a:r>
              <a:rPr lang="en-US" dirty="0"/>
              <a:t> 2 Abs 2 </a:t>
            </a:r>
            <a:r>
              <a:rPr lang="en-US" dirty="0" err="1"/>
              <a:t>grVerf</a:t>
            </a:r>
            <a:r>
              <a:rPr lang="en-US" dirty="0"/>
              <a:t> </a:t>
            </a:r>
            <a:endParaRPr lang="el-GR" dirty="0"/>
          </a:p>
          <a:p>
            <a:r>
              <a:rPr lang="en-US" dirty="0" err="1"/>
              <a:t>Scheinkollisionen</a:t>
            </a:r>
            <a:r>
              <a:rPr lang="en-US" dirty="0"/>
              <a:t> </a:t>
            </a:r>
          </a:p>
          <a:p>
            <a:r>
              <a:rPr lang="en-US" dirty="0"/>
              <a:t>Die </a:t>
            </a:r>
            <a:r>
              <a:rPr lang="en-US" dirty="0" err="1"/>
              <a:t>Erweiterung</a:t>
            </a:r>
            <a:r>
              <a:rPr lang="en-US" dirty="0"/>
              <a:t> des von der gr </a:t>
            </a:r>
            <a:r>
              <a:rPr lang="en-US" dirty="0" err="1"/>
              <a:t>Verf</a:t>
            </a:r>
            <a:r>
              <a:rPr lang="en-US" dirty="0"/>
              <a:t> </a:t>
            </a:r>
            <a:r>
              <a:rPr lang="en-US" dirty="0" err="1"/>
              <a:t>gewaehrten</a:t>
            </a:r>
            <a:r>
              <a:rPr lang="en-US" dirty="0"/>
              <a:t> </a:t>
            </a:r>
            <a:r>
              <a:rPr lang="en-US" dirty="0" err="1"/>
              <a:t>Schutzes</a:t>
            </a:r>
            <a:r>
              <a:rPr lang="en-US" dirty="0"/>
              <a:t> </a:t>
            </a:r>
            <a:r>
              <a:rPr lang="en-US" dirty="0" err="1"/>
              <a:t>ist</a:t>
            </a:r>
            <a:r>
              <a:rPr lang="en-US" dirty="0"/>
              <a:t> </a:t>
            </a:r>
            <a:r>
              <a:rPr lang="en-US" dirty="0" err="1"/>
              <a:t>grundsaetzlich</a:t>
            </a:r>
            <a:r>
              <a:rPr lang="en-US" dirty="0"/>
              <a:t> </a:t>
            </a:r>
            <a:r>
              <a:rPr lang="en-US" dirty="0" err="1"/>
              <a:t>nicht</a:t>
            </a:r>
            <a:r>
              <a:rPr lang="en-US" dirty="0"/>
              <a:t> verboten  - </a:t>
            </a:r>
            <a:r>
              <a:rPr lang="en-US" dirty="0" err="1"/>
              <a:t>Beispiel</a:t>
            </a:r>
            <a:r>
              <a:rPr lang="en-US" dirty="0"/>
              <a:t>: Art 11 </a:t>
            </a:r>
            <a:r>
              <a:rPr lang="en-US" dirty="0" err="1"/>
              <a:t>grVerf</a:t>
            </a:r>
            <a:r>
              <a:rPr lang="en-US" dirty="0"/>
              <a:t> </a:t>
            </a:r>
            <a:endParaRPr lang="de-DE" dirty="0"/>
          </a:p>
          <a:p>
            <a:endParaRPr lang="el-GR"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23</a:t>
            </a:fld>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4400" dirty="0"/>
              <a:t>Rechtsprechung</a:t>
            </a:r>
          </a:p>
        </p:txBody>
      </p:sp>
      <p:sp>
        <p:nvSpPr>
          <p:cNvPr id="3" name="Content Placeholder 2"/>
          <p:cNvSpPr>
            <a:spLocks noGrp="1"/>
          </p:cNvSpPr>
          <p:nvPr>
            <p:ph idx="1"/>
          </p:nvPr>
        </p:nvSpPr>
        <p:spPr>
          <a:xfrm>
            <a:off x="457200" y="2348880"/>
            <a:ext cx="8229600" cy="4104455"/>
          </a:xfrm>
        </p:spPr>
        <p:txBody>
          <a:bodyPr>
            <a:normAutofit/>
          </a:bodyPr>
          <a:lstStyle/>
          <a:p>
            <a:r>
              <a:rPr lang="de-DE" dirty="0"/>
              <a:t>Staatsrat: EMRK steht in der Normenhierarchie nach der Verfassung und vor dem einfachen Gesetz – kein über-verfassungsrechtlicher Geltungsrang</a:t>
            </a:r>
          </a:p>
          <a:p>
            <a:r>
              <a:rPr lang="de-DE" dirty="0"/>
              <a:t>Beispiel: </a:t>
            </a:r>
            <a:r>
              <a:rPr lang="de-DE" dirty="0">
                <a:solidFill>
                  <a:srgbClr val="FFC000"/>
                </a:solidFill>
              </a:rPr>
              <a:t>Staatsrat (Pl.) 2279-2286/2001 </a:t>
            </a:r>
            <a:r>
              <a:rPr lang="de-DE" dirty="0"/>
              <a:t>– Kontrolle der Ministerialverordnung zum Verbot der Religionserwähnung in Polizeiausweisen: insoweit als die Verfassungskonformität der Verordnung angenommen wird, ist eine Kontrolle auf der Basis des Art. 9 EMRK </a:t>
            </a:r>
            <a:r>
              <a:rPr lang="de-DE" i="1" dirty="0"/>
              <a:t>entbehrlich</a:t>
            </a:r>
            <a:r>
              <a:rPr lang="de-DE" dirty="0"/>
              <a:t>, denn die EMRK eine formelle Geltungskraft nach der GrVerfassung hat </a:t>
            </a:r>
          </a:p>
          <a:p>
            <a:r>
              <a:rPr lang="de-DE" dirty="0"/>
              <a:t>Aber: Verständis des Begriffs „Eigentum“ – nicht nur dingliche Rechte, sondern auch Forderungen , Rechte mir Vermögenscharakter und erworbene wirtschaftliche Interessen (Rechtsprechungswandel im 1998; Areopag Urteil 40/1998) </a:t>
            </a:r>
          </a:p>
          <a:p>
            <a:endParaRPr lang="de-DE"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24</a:t>
            </a:fld>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Aktuelle Rechtsprechung zum Thema EMRK-GrVerf </a:t>
            </a:r>
            <a:endParaRPr lang="el-GR" dirty="0"/>
          </a:p>
        </p:txBody>
      </p:sp>
      <p:sp>
        <p:nvSpPr>
          <p:cNvPr id="3" name="Text Placeholder 2"/>
          <p:cNvSpPr>
            <a:spLocks noGrp="1"/>
          </p:cNvSpPr>
          <p:nvPr>
            <p:ph type="body" idx="1"/>
          </p:nvPr>
        </p:nvSpPr>
        <p:spPr/>
        <p:txBody>
          <a:bodyPr>
            <a:normAutofit/>
          </a:bodyPr>
          <a:lstStyle/>
          <a:p>
            <a:r>
              <a:rPr lang="de-DE" sz="2800" i="1" dirty="0"/>
              <a:t>BEISPIEL - ne bis in idem</a:t>
            </a:r>
            <a:endParaRPr lang="el-GR" sz="2800" i="1"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25</a:t>
            </a:fld>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dirty="0"/>
              <a:t>Grundsatz </a:t>
            </a:r>
            <a:r>
              <a:rPr lang="en-US" i="1" dirty="0"/>
              <a:t>ne bis in idem</a:t>
            </a:r>
            <a:r>
              <a:rPr lang="el-GR" i="1" dirty="0"/>
              <a:t> </a:t>
            </a:r>
            <a:endParaRPr lang="en-GB" i="1" dirty="0"/>
          </a:p>
        </p:txBody>
      </p:sp>
      <p:sp>
        <p:nvSpPr>
          <p:cNvPr id="3" name="Content Placeholder 2"/>
          <p:cNvSpPr>
            <a:spLocks noGrp="1"/>
          </p:cNvSpPr>
          <p:nvPr>
            <p:ph idx="1"/>
          </p:nvPr>
        </p:nvSpPr>
        <p:spPr>
          <a:xfrm>
            <a:off x="457200" y="2924944"/>
            <a:ext cx="8229600" cy="3704456"/>
          </a:xfrm>
        </p:spPr>
        <p:txBody>
          <a:bodyPr>
            <a:normAutofit/>
          </a:bodyPr>
          <a:lstStyle/>
          <a:p>
            <a:r>
              <a:rPr lang="de-DE" dirty="0"/>
              <a:t> Ist nicht ausdrücklich in der GrVerfassung vorgesehen</a:t>
            </a:r>
            <a:endParaRPr lang="en-US" dirty="0"/>
          </a:p>
          <a:p>
            <a:r>
              <a:rPr lang="de-DE" dirty="0"/>
              <a:t>Art</a:t>
            </a:r>
            <a:r>
              <a:rPr lang="el-GR" dirty="0"/>
              <a:t>. 4 </a:t>
            </a:r>
            <a:r>
              <a:rPr lang="de-DE" dirty="0"/>
              <a:t>des 7.Protokolls zu EMRK: „</a:t>
            </a:r>
            <a:r>
              <a:rPr lang="de-DE" i="1" dirty="0"/>
              <a:t>Niemand darf wegen einer Straftat, wegen der er bereits nach dem Gesetz und dem Strafverfahrensrecht eines Staates rechtskräftig verurteilt oder freigesprochen worden ist, in einem Strafverfahren desselben Staates erneut verfolgt oder bestraft werden</a:t>
            </a:r>
            <a:r>
              <a:rPr lang="de-DE" dirty="0"/>
              <a:t>.“</a:t>
            </a:r>
          </a:p>
          <a:p>
            <a:pPr lvl="1"/>
            <a:r>
              <a:rPr lang="de-DE" dirty="0"/>
              <a:t>Ratifiziert durch Gesetz Nr. </a:t>
            </a:r>
            <a:r>
              <a:rPr lang="el-GR" dirty="0"/>
              <a:t>1705/1987 – </a:t>
            </a:r>
            <a:r>
              <a:rPr lang="de-DE" dirty="0"/>
              <a:t>anwendbar seit</a:t>
            </a:r>
            <a:r>
              <a:rPr lang="el-GR" dirty="0"/>
              <a:t> 01.11.1988 </a:t>
            </a:r>
          </a:p>
          <a:p>
            <a:pPr lvl="1"/>
            <a:r>
              <a:rPr lang="de-DE" dirty="0"/>
              <a:t>Übergetzliches Recht nach Art. </a:t>
            </a:r>
            <a:r>
              <a:rPr lang="el-GR" dirty="0"/>
              <a:t>28 </a:t>
            </a:r>
            <a:r>
              <a:rPr lang="de-DE" dirty="0"/>
              <a:t>Abs. I S. 1 GrVerf </a:t>
            </a:r>
            <a:r>
              <a:rPr lang="el-GR" dirty="0"/>
              <a:t> </a:t>
            </a:r>
          </a:p>
        </p:txBody>
      </p:sp>
      <p:sp>
        <p:nvSpPr>
          <p:cNvPr id="4" name="Slide Number Placeholder 3"/>
          <p:cNvSpPr>
            <a:spLocks noGrp="1"/>
          </p:cNvSpPr>
          <p:nvPr>
            <p:ph type="sldNum" sz="quarter" idx="12"/>
          </p:nvPr>
        </p:nvSpPr>
        <p:spPr/>
        <p:txBody>
          <a:bodyPr/>
          <a:lstStyle/>
          <a:p>
            <a:fld id="{29FDF367-E5F6-42F2-8A5A-8CE106A7033E}" type="slidenum">
              <a:rPr lang="el-GR" smtClean="0"/>
              <a:pPr/>
              <a:t>26</a:t>
            </a:fld>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Zentrale Fragestellung</a:t>
            </a:r>
            <a:endParaRPr lang="en-GB" dirty="0"/>
          </a:p>
        </p:txBody>
      </p:sp>
      <p:sp>
        <p:nvSpPr>
          <p:cNvPr id="3" name="Content Placeholder 2"/>
          <p:cNvSpPr>
            <a:spLocks noGrp="1"/>
          </p:cNvSpPr>
          <p:nvPr>
            <p:ph idx="1"/>
          </p:nvPr>
        </p:nvSpPr>
        <p:spPr/>
        <p:txBody>
          <a:bodyPr>
            <a:normAutofit/>
          </a:bodyPr>
          <a:lstStyle/>
          <a:p>
            <a:r>
              <a:rPr lang="de-DE" dirty="0"/>
              <a:t>„Mehrfache Gebühren“ als Verwaltungssanktion + Strafvorschriften für Schmuggel nach dem GrRecht</a:t>
            </a:r>
          </a:p>
          <a:p>
            <a:r>
              <a:rPr lang="de-DE" dirty="0"/>
              <a:t>Gilt das Grundsatz </a:t>
            </a:r>
            <a:r>
              <a:rPr lang="de-DE" i="1" dirty="0"/>
              <a:t>ne bis in idem</a:t>
            </a:r>
            <a:r>
              <a:rPr lang="de-DE" dirty="0"/>
              <a:t>, wenn für den gleichen Tatbestand sowohl Verwaltungssanktionen als auch Stafrechtsvorschriften angewandt werden?</a:t>
            </a:r>
          </a:p>
          <a:p>
            <a:r>
              <a:rPr lang="de-DE" dirty="0"/>
              <a:t>Allgemeine Fragestellung: Sind die Garantien des Strafverfahrens auch im Rahmen eines Verwaltungsverfahrens anwendbar? </a:t>
            </a:r>
          </a:p>
          <a:p>
            <a:r>
              <a:rPr lang="de-DE" dirty="0"/>
              <a:t>Seit 1976 EGMR – Engel-Urteil: autonome Auslegung des Begriffs «strafrechtliche Anklage» </a:t>
            </a:r>
          </a:p>
        </p:txBody>
      </p:sp>
      <p:sp>
        <p:nvSpPr>
          <p:cNvPr id="4" name="Slide Number Placeholder 3"/>
          <p:cNvSpPr>
            <a:spLocks noGrp="1"/>
          </p:cNvSpPr>
          <p:nvPr>
            <p:ph type="sldNum" sz="quarter" idx="12"/>
          </p:nvPr>
        </p:nvSpPr>
        <p:spPr/>
        <p:txBody>
          <a:bodyPr/>
          <a:lstStyle/>
          <a:p>
            <a:fld id="{29FDF367-E5F6-42F2-8A5A-8CE106A7033E}" type="slidenum">
              <a:rPr lang="el-GR" smtClean="0"/>
              <a:pPr/>
              <a:t>27</a:t>
            </a:fld>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de-DE" dirty="0"/>
              <a:t>Engel-Kriterien </a:t>
            </a:r>
            <a:r>
              <a:rPr lang="el-GR" dirty="0"/>
              <a:t>(</a:t>
            </a:r>
            <a:r>
              <a:rPr lang="de-DE" dirty="0"/>
              <a:t>EGMR </a:t>
            </a:r>
            <a:r>
              <a:rPr lang="el-GR" dirty="0"/>
              <a:t>1976)</a:t>
            </a:r>
            <a:r>
              <a:rPr lang="en-US" dirty="0"/>
              <a:t> </a:t>
            </a:r>
            <a:endParaRPr lang="en-GB" dirty="0"/>
          </a:p>
        </p:txBody>
      </p:sp>
      <p:sp>
        <p:nvSpPr>
          <p:cNvPr id="3" name="Content Placeholder 2"/>
          <p:cNvSpPr>
            <a:spLocks noGrp="1"/>
          </p:cNvSpPr>
          <p:nvPr>
            <p:ph idx="1"/>
          </p:nvPr>
        </p:nvSpPr>
        <p:spPr>
          <a:xfrm>
            <a:off x="381000" y="2564904"/>
            <a:ext cx="8229600" cy="4064496"/>
          </a:xfrm>
        </p:spPr>
        <p:txBody>
          <a:bodyPr>
            <a:normAutofit/>
          </a:bodyPr>
          <a:lstStyle/>
          <a:p>
            <a:r>
              <a:rPr lang="de-DE" dirty="0"/>
              <a:t>Wann liegt eine „strafrechtliche Anklage“ nach Art. 6 EMRK vor</a:t>
            </a:r>
            <a:r>
              <a:rPr lang="en-US" dirty="0"/>
              <a:t>?</a:t>
            </a:r>
            <a:endParaRPr lang="de-DE" dirty="0"/>
          </a:p>
          <a:p>
            <a:r>
              <a:rPr lang="el-GR" b="1" dirty="0"/>
              <a:t>3 </a:t>
            </a:r>
            <a:r>
              <a:rPr lang="de-DE" b="1" dirty="0"/>
              <a:t>Kriterien</a:t>
            </a:r>
            <a:r>
              <a:rPr lang="el-GR" dirty="0"/>
              <a:t>: </a:t>
            </a:r>
          </a:p>
          <a:p>
            <a:pPr lvl="1"/>
            <a:r>
              <a:rPr lang="de-DE" dirty="0"/>
              <a:t>Die Zuordnung der Vorschrift nach dem nationalen Recht;</a:t>
            </a:r>
          </a:p>
          <a:p>
            <a:pPr lvl="1"/>
            <a:r>
              <a:rPr lang="de-DE" dirty="0"/>
              <a:t>Die „wahre“ Natur der fraglichen Bestimmung – Sinn und Zweck; (an jedermann anwendbar; Abschreckung und Vergeltung)   </a:t>
            </a:r>
          </a:p>
          <a:p>
            <a:pPr lvl="1"/>
            <a:r>
              <a:rPr lang="de-DE" dirty="0"/>
              <a:t>die Art und Schwere der abstrakt angeordneten Sanktion</a:t>
            </a:r>
            <a:r>
              <a:rPr lang="el-GR" dirty="0"/>
              <a:t> </a:t>
            </a:r>
          </a:p>
          <a:p>
            <a:r>
              <a:rPr lang="de-DE" dirty="0"/>
              <a:t>Ergebnis</a:t>
            </a:r>
            <a:r>
              <a:rPr lang="el-GR" dirty="0"/>
              <a:t>: </a:t>
            </a:r>
            <a:r>
              <a:rPr lang="de-DE" dirty="0"/>
              <a:t>Erweiterung des Begriffs „strafrechtliche Anklage“ – Art. 6 EMRK betrifft u.U. auch Verfahren die nach dem nationalen Recht als Verwaltungsverfahren einzuordnen sind</a:t>
            </a:r>
            <a:endParaRPr lang="en-GB"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28</a:t>
            </a:fld>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a:t>Auslegung nach der Rspr EGMR</a:t>
            </a:r>
            <a:endParaRPr lang="en-GB" dirty="0"/>
          </a:p>
        </p:txBody>
      </p:sp>
      <p:sp>
        <p:nvSpPr>
          <p:cNvPr id="3" name="Content Placeholder 2"/>
          <p:cNvSpPr>
            <a:spLocks noGrp="1"/>
          </p:cNvSpPr>
          <p:nvPr>
            <p:ph idx="1"/>
          </p:nvPr>
        </p:nvSpPr>
        <p:spPr>
          <a:xfrm>
            <a:off x="457200" y="2924944"/>
            <a:ext cx="8229600" cy="3201219"/>
          </a:xfrm>
        </p:spPr>
        <p:txBody>
          <a:bodyPr>
            <a:normAutofit/>
          </a:bodyPr>
          <a:lstStyle/>
          <a:p>
            <a:r>
              <a:rPr lang="el-GR" dirty="0"/>
              <a:t>2009 – </a:t>
            </a:r>
            <a:r>
              <a:rPr lang="de-DE" i="1" dirty="0"/>
              <a:t>Urteil </a:t>
            </a:r>
            <a:r>
              <a:rPr lang="en-US" i="1" dirty="0" err="1"/>
              <a:t>Zolotukhin</a:t>
            </a:r>
            <a:r>
              <a:rPr lang="en-US" i="1" dirty="0"/>
              <a:t>/</a:t>
            </a:r>
            <a:r>
              <a:rPr lang="de-DE" i="1" dirty="0"/>
              <a:t>Russland</a:t>
            </a:r>
            <a:r>
              <a:rPr lang="el-GR" i="1" dirty="0"/>
              <a:t> – </a:t>
            </a:r>
            <a:r>
              <a:rPr lang="de-DE" i="1" dirty="0"/>
              <a:t>Autonome Auslegung</a:t>
            </a:r>
            <a:r>
              <a:rPr lang="el-GR" i="1" dirty="0"/>
              <a:t>: </a:t>
            </a:r>
          </a:p>
          <a:p>
            <a:pPr lvl="1"/>
            <a:r>
              <a:rPr lang="de-DE" i="1" dirty="0"/>
              <a:t>Nur die Zuordnung einer Vorschrift nach nationalem Recht genügt nicht um zu entscheiden ob Art. 4 des 7. EMRK-Protokolls anwendbar ist </a:t>
            </a:r>
            <a:r>
              <a:rPr lang="el-GR" i="1" dirty="0"/>
              <a:t> </a:t>
            </a:r>
          </a:p>
          <a:p>
            <a:pPr lvl="1"/>
            <a:r>
              <a:rPr lang="el-GR" i="1" dirty="0"/>
              <a:t> </a:t>
            </a:r>
            <a:r>
              <a:rPr lang="de-DE" i="1" dirty="0"/>
              <a:t>Der Begriff </a:t>
            </a:r>
            <a:r>
              <a:rPr lang="el-GR" i="1" dirty="0"/>
              <a:t>«</a:t>
            </a:r>
            <a:r>
              <a:rPr lang="de-DE" i="1" dirty="0"/>
              <a:t>Strafverfahren</a:t>
            </a:r>
            <a:r>
              <a:rPr lang="el-GR" i="1" dirty="0"/>
              <a:t>» </a:t>
            </a:r>
            <a:r>
              <a:rPr lang="de-DE" i="1" dirty="0"/>
              <a:t>ist im Lichte der allgemeinen Grundsätze, die im Bezug auf die Begriffe „strafrechtliche Anklage“ und „Strafe“der Art.</a:t>
            </a:r>
            <a:r>
              <a:rPr lang="el-GR" i="1" dirty="0"/>
              <a:t> 6 </a:t>
            </a:r>
            <a:r>
              <a:rPr lang="de-DE" i="1" dirty="0"/>
              <a:t>und </a:t>
            </a:r>
            <a:r>
              <a:rPr lang="el-GR" i="1" dirty="0"/>
              <a:t>7 </a:t>
            </a:r>
            <a:r>
              <a:rPr lang="de-DE" i="1" dirty="0"/>
              <a:t>EMRK anwendbar sind, auszulegen </a:t>
            </a:r>
            <a:endParaRPr lang="el-GR" i="1" dirty="0"/>
          </a:p>
          <a:p>
            <a:pPr lvl="1"/>
            <a:r>
              <a:rPr lang="de-DE" i="1" dirty="0"/>
              <a:t>Kriterien </a:t>
            </a:r>
            <a:r>
              <a:rPr lang="en-US" i="1" dirty="0"/>
              <a:t>“Engel” (1976) </a:t>
            </a:r>
            <a:endParaRPr lang="en-GB" i="1"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29</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err="1"/>
              <a:t>Grundrechtsschutz</a:t>
            </a:r>
            <a:r>
              <a:rPr lang="en-US" sz="2800" dirty="0"/>
              <a:t> </a:t>
            </a:r>
            <a:r>
              <a:rPr lang="en-US" sz="2800" dirty="0" err="1"/>
              <a:t>im</a:t>
            </a:r>
            <a:r>
              <a:rPr lang="en-US" sz="2800" dirty="0"/>
              <a:t> </a:t>
            </a:r>
            <a:r>
              <a:rPr lang="en-US" sz="2800" dirty="0" err="1"/>
              <a:t>mehrebenen</a:t>
            </a:r>
            <a:r>
              <a:rPr lang="en-US" sz="2800" dirty="0"/>
              <a:t> System </a:t>
            </a:r>
            <a:r>
              <a:rPr lang="en-US" sz="2800" dirty="0" err="1"/>
              <a:t>Überlappungen</a:t>
            </a:r>
            <a:r>
              <a:rPr lang="en-US" sz="2800" dirty="0"/>
              <a:t> &amp; </a:t>
            </a:r>
            <a:r>
              <a:rPr lang="en-US" sz="2800" dirty="0" err="1"/>
              <a:t>Konflikte</a:t>
            </a:r>
            <a:r>
              <a:rPr lang="en-US" sz="2800" dirty="0"/>
              <a:t>? </a:t>
            </a:r>
          </a:p>
        </p:txBody>
      </p:sp>
      <p:sp>
        <p:nvSpPr>
          <p:cNvPr id="3" name="Text Placeholder 2"/>
          <p:cNvSpPr>
            <a:spLocks noGrp="1"/>
          </p:cNvSpPr>
          <p:nvPr>
            <p:ph type="body" idx="1"/>
          </p:nvPr>
        </p:nvSpPr>
        <p:spPr/>
        <p:txBody>
          <a:bodyPr/>
          <a:lstStyle/>
          <a:p>
            <a:r>
              <a:rPr lang="en-US" dirty="0" err="1"/>
              <a:t>Nationale</a:t>
            </a:r>
            <a:r>
              <a:rPr lang="en-US" dirty="0"/>
              <a:t> </a:t>
            </a:r>
            <a:r>
              <a:rPr lang="en-US" dirty="0" err="1"/>
              <a:t>Rechtsordnung</a:t>
            </a:r>
            <a:r>
              <a:rPr lang="en-US" dirty="0"/>
              <a:t> </a:t>
            </a:r>
          </a:p>
        </p:txBody>
      </p:sp>
      <p:sp>
        <p:nvSpPr>
          <p:cNvPr id="4" name="Text Placeholder 3"/>
          <p:cNvSpPr>
            <a:spLocks noGrp="1"/>
          </p:cNvSpPr>
          <p:nvPr>
            <p:ph type="body" sz="half" idx="15"/>
          </p:nvPr>
        </p:nvSpPr>
        <p:spPr/>
        <p:txBody>
          <a:bodyPr/>
          <a:lstStyle/>
          <a:p>
            <a:r>
              <a:rPr lang="de-DE" dirty="0"/>
              <a:t>Verfassungsvorschriften</a:t>
            </a:r>
            <a:r>
              <a:rPr lang="en-US" dirty="0"/>
              <a:t> </a:t>
            </a:r>
          </a:p>
        </p:txBody>
      </p:sp>
      <p:sp>
        <p:nvSpPr>
          <p:cNvPr id="5" name="Text Placeholder 4"/>
          <p:cNvSpPr>
            <a:spLocks noGrp="1"/>
          </p:cNvSpPr>
          <p:nvPr>
            <p:ph type="body" sz="quarter" idx="3"/>
          </p:nvPr>
        </p:nvSpPr>
        <p:spPr/>
        <p:txBody>
          <a:bodyPr/>
          <a:lstStyle/>
          <a:p>
            <a:r>
              <a:rPr lang="en-US" dirty="0" err="1"/>
              <a:t>Internationale</a:t>
            </a:r>
            <a:r>
              <a:rPr lang="en-US" dirty="0"/>
              <a:t> </a:t>
            </a:r>
            <a:r>
              <a:rPr lang="en-US" dirty="0" err="1"/>
              <a:t>Rechtsordnung</a:t>
            </a:r>
            <a:endParaRPr lang="en-US" dirty="0"/>
          </a:p>
        </p:txBody>
      </p:sp>
      <p:sp>
        <p:nvSpPr>
          <p:cNvPr id="6" name="Text Placeholder 5"/>
          <p:cNvSpPr>
            <a:spLocks noGrp="1"/>
          </p:cNvSpPr>
          <p:nvPr>
            <p:ph type="body" sz="half" idx="16"/>
          </p:nvPr>
        </p:nvSpPr>
        <p:spPr/>
        <p:txBody>
          <a:bodyPr/>
          <a:lstStyle/>
          <a:p>
            <a:r>
              <a:rPr lang="en-US" dirty="0" err="1"/>
              <a:t>Verschiedene</a:t>
            </a:r>
            <a:r>
              <a:rPr lang="en-US" dirty="0"/>
              <a:t> </a:t>
            </a:r>
            <a:r>
              <a:rPr lang="en-US" dirty="0" err="1"/>
              <a:t>Übereinkommen</a:t>
            </a:r>
            <a:r>
              <a:rPr lang="en-US" dirty="0"/>
              <a:t> </a:t>
            </a:r>
          </a:p>
          <a:p>
            <a:r>
              <a:rPr lang="en-US" dirty="0"/>
              <a:t>UN </a:t>
            </a:r>
          </a:p>
          <a:p>
            <a:r>
              <a:rPr lang="en-US" dirty="0"/>
              <a:t>EMRK </a:t>
            </a:r>
          </a:p>
          <a:p>
            <a:r>
              <a:rPr lang="en-US" dirty="0" err="1"/>
              <a:t>Usw</a:t>
            </a:r>
            <a:r>
              <a:rPr lang="en-US" dirty="0"/>
              <a:t> </a:t>
            </a:r>
          </a:p>
        </p:txBody>
      </p:sp>
      <p:sp>
        <p:nvSpPr>
          <p:cNvPr id="7" name="Text Placeholder 6"/>
          <p:cNvSpPr>
            <a:spLocks noGrp="1"/>
          </p:cNvSpPr>
          <p:nvPr>
            <p:ph type="body" sz="quarter" idx="13"/>
          </p:nvPr>
        </p:nvSpPr>
        <p:spPr/>
        <p:txBody>
          <a:bodyPr/>
          <a:lstStyle/>
          <a:p>
            <a:r>
              <a:rPr lang="en-US" dirty="0"/>
              <a:t>EU </a:t>
            </a:r>
            <a:r>
              <a:rPr lang="en-US" dirty="0" err="1"/>
              <a:t>Recht</a:t>
            </a:r>
            <a:r>
              <a:rPr lang="en-US" dirty="0"/>
              <a:t> </a:t>
            </a:r>
          </a:p>
        </p:txBody>
      </p:sp>
      <p:sp>
        <p:nvSpPr>
          <p:cNvPr id="8" name="Text Placeholder 7"/>
          <p:cNvSpPr>
            <a:spLocks noGrp="1"/>
          </p:cNvSpPr>
          <p:nvPr>
            <p:ph type="body" sz="half" idx="17"/>
          </p:nvPr>
        </p:nvSpPr>
        <p:spPr/>
        <p:txBody>
          <a:bodyPr/>
          <a:lstStyle/>
          <a:p>
            <a:r>
              <a:rPr lang="en-US" dirty="0" err="1"/>
              <a:t>Allgemeine</a:t>
            </a:r>
            <a:r>
              <a:rPr lang="en-US" dirty="0"/>
              <a:t> </a:t>
            </a:r>
            <a:r>
              <a:rPr lang="en-US" dirty="0" err="1"/>
              <a:t>Rechtsprinzipien</a:t>
            </a:r>
            <a:r>
              <a:rPr lang="en-US" dirty="0"/>
              <a:t> – </a:t>
            </a:r>
            <a:r>
              <a:rPr lang="en-US" dirty="0" err="1"/>
              <a:t>gemeinsame</a:t>
            </a:r>
            <a:r>
              <a:rPr lang="en-US" dirty="0"/>
              <a:t> </a:t>
            </a:r>
            <a:r>
              <a:rPr lang="en-US" dirty="0" err="1"/>
              <a:t>Verfasungsüberlieferungen</a:t>
            </a:r>
            <a:r>
              <a:rPr lang="en-US" dirty="0"/>
              <a:t> der EU MS </a:t>
            </a:r>
          </a:p>
          <a:p>
            <a:endParaRPr lang="en-US" dirty="0"/>
          </a:p>
          <a:p>
            <a:r>
              <a:rPr lang="en-US" dirty="0" err="1"/>
              <a:t>GrCh</a:t>
            </a:r>
            <a:r>
              <a:rPr lang="en-US" dirty="0"/>
              <a:t> EU – </a:t>
            </a:r>
            <a:r>
              <a:rPr lang="en-US" dirty="0" err="1"/>
              <a:t>primäres</a:t>
            </a:r>
            <a:r>
              <a:rPr lang="en-US" dirty="0"/>
              <a:t> EU </a:t>
            </a:r>
            <a:r>
              <a:rPr lang="en-US" dirty="0" err="1"/>
              <a:t>Recht</a:t>
            </a:r>
            <a:r>
              <a:rPr lang="en-US" dirty="0"/>
              <a:t> </a:t>
            </a:r>
          </a:p>
        </p:txBody>
      </p:sp>
      <p:sp>
        <p:nvSpPr>
          <p:cNvPr id="9" name="Slide Number Placeholder 8"/>
          <p:cNvSpPr>
            <a:spLocks noGrp="1"/>
          </p:cNvSpPr>
          <p:nvPr>
            <p:ph type="sldNum" sz="quarter" idx="12"/>
          </p:nvPr>
        </p:nvSpPr>
        <p:spPr/>
        <p:txBody>
          <a:bodyPr/>
          <a:lstStyle/>
          <a:p>
            <a:fld id="{29FDF367-E5F6-42F2-8A5A-8CE106A7033E}" type="slidenum">
              <a:rPr lang="el-GR" smtClean="0"/>
              <a:pPr/>
              <a:t>3</a:t>
            </a:fld>
            <a:endParaRPr lang="el-GR"/>
          </a:p>
        </p:txBody>
      </p:sp>
      <p:sp>
        <p:nvSpPr>
          <p:cNvPr id="11" name="Right Arrow 10"/>
          <p:cNvSpPr/>
          <p:nvPr/>
        </p:nvSpPr>
        <p:spPr>
          <a:xfrm>
            <a:off x="2807441" y="508518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5353530" y="50131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rot="19526069">
            <a:off x="467543" y="4365104"/>
            <a:ext cx="2157087" cy="923330"/>
          </a:xfrm>
          <a:prstGeom prst="rect">
            <a:avLst/>
          </a:prstGeom>
          <a:solidFill>
            <a:schemeClr val="accent2">
              <a:lumMod val="40000"/>
              <a:lumOff val="60000"/>
            </a:schemeClr>
          </a:solidFill>
        </p:spPr>
        <p:txBody>
          <a:bodyPr wrap="square" rtlCol="0">
            <a:spAutoFit/>
          </a:bodyPr>
          <a:lstStyle/>
          <a:p>
            <a:r>
              <a:rPr lang="en-US" dirty="0" err="1"/>
              <a:t>Warum</a:t>
            </a:r>
            <a:r>
              <a:rPr lang="en-US" dirty="0"/>
              <a:t> </a:t>
            </a:r>
            <a:r>
              <a:rPr lang="en-US" dirty="0" err="1"/>
              <a:t>ist</a:t>
            </a:r>
            <a:r>
              <a:rPr lang="en-US" dirty="0"/>
              <a:t> </a:t>
            </a:r>
            <a:r>
              <a:rPr lang="en-US" dirty="0" err="1"/>
              <a:t>diese</a:t>
            </a:r>
            <a:r>
              <a:rPr lang="en-US" dirty="0"/>
              <a:t> </a:t>
            </a:r>
            <a:r>
              <a:rPr lang="en-US" dirty="0" err="1"/>
              <a:t>Frage</a:t>
            </a:r>
            <a:r>
              <a:rPr lang="en-US" dirty="0"/>
              <a:t> von </a:t>
            </a:r>
            <a:r>
              <a:rPr lang="en-US" dirty="0" err="1"/>
              <a:t>Bedeutung</a:t>
            </a:r>
            <a:r>
              <a:rPr lang="en-US" dirty="0"/>
              <a:t>? </a:t>
            </a:r>
          </a:p>
        </p:txBody>
      </p:sp>
    </p:spTree>
    <p:extLst>
      <p:ext uri="{BB962C8B-B14F-4D97-AF65-F5344CB8AC3E}">
        <p14:creationId xmlns:p14="http://schemas.microsoft.com/office/powerpoint/2010/main" val="2920826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de-DE" sz="3600" dirty="0"/>
              <a:t>Anwendung der Engel-Kriterien</a:t>
            </a:r>
            <a:endParaRPr lang="en-GB" sz="3600" dirty="0"/>
          </a:p>
        </p:txBody>
      </p:sp>
      <p:sp>
        <p:nvSpPr>
          <p:cNvPr id="3" name="Content Placeholder 2"/>
          <p:cNvSpPr>
            <a:spLocks noGrp="1"/>
          </p:cNvSpPr>
          <p:nvPr>
            <p:ph idx="1"/>
          </p:nvPr>
        </p:nvSpPr>
        <p:spPr>
          <a:xfrm>
            <a:off x="457200" y="2708920"/>
            <a:ext cx="8229600" cy="3920480"/>
          </a:xfrm>
        </p:spPr>
        <p:txBody>
          <a:bodyPr>
            <a:normAutofit/>
          </a:bodyPr>
          <a:lstStyle/>
          <a:p>
            <a:r>
              <a:rPr lang="de-DE" dirty="0"/>
              <a:t>Lediglich die Einordnung eines Vergehens nach nationalem Recht kann nicht den Strafcharakter einer Sanktion ausschliessen</a:t>
            </a:r>
            <a:endParaRPr lang="el-GR" dirty="0"/>
          </a:p>
          <a:p>
            <a:r>
              <a:rPr lang="de-DE" dirty="0"/>
              <a:t>Verwaltungssanktionen können als Strafsanktionen verstanden werden – eine Anwendung des Art. 4 des 7. EMRK-Protokolls ist nicht auszuschliessen</a:t>
            </a:r>
            <a:endParaRPr lang="en-GB"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30</a:t>
            </a:fld>
            <a:endParaRPr 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dirty="0"/>
              <a:t>Staatsrat</a:t>
            </a:r>
            <a:r>
              <a:rPr lang="el-GR" dirty="0"/>
              <a:t> (</a:t>
            </a:r>
            <a:r>
              <a:rPr lang="de-DE" dirty="0"/>
              <a:t>Kamm. B</a:t>
            </a:r>
            <a:r>
              <a:rPr lang="el-GR" dirty="0"/>
              <a:t>) 2067/2011</a:t>
            </a:r>
            <a:endParaRPr lang="en-GB" dirty="0"/>
          </a:p>
        </p:txBody>
      </p:sp>
      <p:sp>
        <p:nvSpPr>
          <p:cNvPr id="3" name="Content Placeholder 2"/>
          <p:cNvSpPr>
            <a:spLocks noGrp="1"/>
          </p:cNvSpPr>
          <p:nvPr>
            <p:ph idx="1"/>
          </p:nvPr>
        </p:nvSpPr>
        <p:spPr>
          <a:xfrm>
            <a:off x="457200" y="2852936"/>
            <a:ext cx="8229600" cy="3744415"/>
          </a:xfrm>
        </p:spPr>
        <p:txBody>
          <a:bodyPr>
            <a:normAutofit fontScale="92500" lnSpcReduction="20000"/>
          </a:bodyPr>
          <a:lstStyle/>
          <a:p>
            <a:r>
              <a:rPr lang="de-DE" dirty="0"/>
              <a:t>Doppelte Charakter des griechischen Rechtssystems in Bezug auf Verstöße gegen den Zollkodex: „Mehrfache Gebühren“ als Verwaltungssanktion </a:t>
            </a:r>
            <a:r>
              <a:rPr lang="el-GR" dirty="0"/>
              <a:t>+ </a:t>
            </a:r>
            <a:r>
              <a:rPr lang="de-DE" dirty="0"/>
              <a:t>Strafsanktionen</a:t>
            </a:r>
            <a:r>
              <a:rPr lang="en-US" dirty="0"/>
              <a:t> f</a:t>
            </a:r>
            <a:r>
              <a:rPr lang="de-DE" dirty="0"/>
              <a:t>ür Schmuggel </a:t>
            </a:r>
            <a:endParaRPr lang="el-GR" dirty="0"/>
          </a:p>
          <a:p>
            <a:r>
              <a:rPr lang="de-DE" dirty="0"/>
              <a:t>Leitsatz</a:t>
            </a:r>
            <a:r>
              <a:rPr lang="el-GR" dirty="0"/>
              <a:t> 11: </a:t>
            </a:r>
            <a:r>
              <a:rPr lang="de-DE" dirty="0"/>
              <a:t> </a:t>
            </a:r>
          </a:p>
          <a:p>
            <a:pPr lvl="1"/>
            <a:r>
              <a:rPr lang="de-DE" dirty="0"/>
              <a:t>Art. 94 I und 96  GrVerf etablieren die Prozessunabhängigkeit der Verwaltungs- von den Stafgerichten; </a:t>
            </a:r>
          </a:p>
          <a:p>
            <a:pPr lvl="1"/>
            <a:r>
              <a:rPr lang="de-DE" dirty="0"/>
              <a:t>Im Rahmen des Doppelsystems der Gerichtsorganisation nach den obigen Verfassungsvorschriften, muss jeder Richter seine Aufgaben erfüllen und unabhängig von anderen Zweigen der Gerichtsbarkeit über jeden Fall entscheiden </a:t>
            </a:r>
          </a:p>
          <a:p>
            <a:pPr lvl="1"/>
            <a:r>
              <a:rPr lang="de-DE" dirty="0"/>
              <a:t>Eine Anwendung der EGMR Rechtsprechung zum Thema </a:t>
            </a:r>
            <a:r>
              <a:rPr lang="de-DE" i="1" dirty="0">
                <a:solidFill>
                  <a:srgbClr val="FFC000"/>
                </a:solidFill>
              </a:rPr>
              <a:t>ne bis in idem</a:t>
            </a:r>
            <a:r>
              <a:rPr lang="de-DE" dirty="0"/>
              <a:t> führte zur Abschaffung des binären Sanktionsystems nach der GrRechtsordnung – unerträgbar </a:t>
            </a:r>
            <a:endParaRPr lang="el-GR" dirty="0"/>
          </a:p>
          <a:p>
            <a:r>
              <a:rPr lang="de-DE" i="1" dirty="0"/>
              <a:t>Ergebnis: Vorrang der Verfassung, auch wenn eine Frage der völkerrechtliche Haftung öffensichtlich wird</a:t>
            </a:r>
            <a:endParaRPr lang="en-GB" i="1"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31</a:t>
            </a:fld>
            <a:endParaRPr 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600" dirty="0"/>
              <a:t>EGMR</a:t>
            </a:r>
            <a:r>
              <a:rPr lang="el-GR" sz="3600" dirty="0"/>
              <a:t>, </a:t>
            </a:r>
            <a:r>
              <a:rPr lang="de-DE" sz="3600" dirty="0"/>
              <a:t>Kapetanios</a:t>
            </a:r>
            <a:r>
              <a:rPr lang="el-GR" sz="3600" dirty="0"/>
              <a:t>/</a:t>
            </a:r>
            <a:r>
              <a:rPr lang="de-DE" sz="3600" dirty="0"/>
              <a:t>Griechenland</a:t>
            </a:r>
            <a:r>
              <a:rPr lang="el-GR" sz="3600" dirty="0"/>
              <a:t> (2015)</a:t>
            </a:r>
            <a:endParaRPr lang="en-GB" sz="3600" dirty="0"/>
          </a:p>
        </p:txBody>
      </p:sp>
      <p:sp>
        <p:nvSpPr>
          <p:cNvPr id="3" name="Content Placeholder 2"/>
          <p:cNvSpPr>
            <a:spLocks noGrp="1"/>
          </p:cNvSpPr>
          <p:nvPr>
            <p:ph idx="1"/>
          </p:nvPr>
        </p:nvSpPr>
        <p:spPr>
          <a:xfrm>
            <a:off x="457200" y="2636912"/>
            <a:ext cx="8229600" cy="3672408"/>
          </a:xfrm>
        </p:spPr>
        <p:txBody>
          <a:bodyPr>
            <a:normAutofit/>
          </a:bodyPr>
          <a:lstStyle/>
          <a:p>
            <a:r>
              <a:rPr lang="de-DE" dirty="0"/>
              <a:t>Die Verwaltungsgerichte haben die Anfechtungsklage eines Antragstellers gegen 3 Verwaltunsentscheidungen mit denen Mehrfache Gebühren wegen Schmuggelns angewandt wurden, zurückgewiesen, trotz der Tatsache dass die gleiche Person von den Stafgerichten auf der Basis der gleichen Tatsachen freigesprochen wurde</a:t>
            </a:r>
            <a:endParaRPr lang="el-GR" dirty="0"/>
          </a:p>
          <a:p>
            <a:r>
              <a:rPr lang="de-DE" dirty="0"/>
              <a:t>Verurteilung der Regierung Griechenlands wegen Verstosses gegen Art. 4 des 7. Protokolls</a:t>
            </a:r>
          </a:p>
        </p:txBody>
      </p:sp>
      <p:sp>
        <p:nvSpPr>
          <p:cNvPr id="4" name="Slide Number Placeholder 3"/>
          <p:cNvSpPr>
            <a:spLocks noGrp="1"/>
          </p:cNvSpPr>
          <p:nvPr>
            <p:ph type="sldNum" sz="quarter" idx="12"/>
          </p:nvPr>
        </p:nvSpPr>
        <p:spPr/>
        <p:txBody>
          <a:bodyPr/>
          <a:lstStyle/>
          <a:p>
            <a:fld id="{29FDF367-E5F6-42F2-8A5A-8CE106A7033E}" type="slidenum">
              <a:rPr lang="el-GR" smtClean="0"/>
              <a:pPr/>
              <a:t>32</a:t>
            </a:fld>
            <a:endParaRPr 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de-DE" dirty="0"/>
              <a:t>Staatsrat</a:t>
            </a:r>
            <a:r>
              <a:rPr lang="el-GR" dirty="0"/>
              <a:t>(</a:t>
            </a:r>
            <a:r>
              <a:rPr lang="de-DE" dirty="0"/>
              <a:t>Pl.</a:t>
            </a:r>
            <a:r>
              <a:rPr lang="el-GR" dirty="0"/>
              <a:t>) 1741/2015</a:t>
            </a:r>
            <a:endParaRPr lang="en-GB" dirty="0"/>
          </a:p>
        </p:txBody>
      </p:sp>
      <p:sp>
        <p:nvSpPr>
          <p:cNvPr id="3" name="Content Placeholder 2"/>
          <p:cNvSpPr>
            <a:spLocks noGrp="1"/>
          </p:cNvSpPr>
          <p:nvPr>
            <p:ph idx="1"/>
          </p:nvPr>
        </p:nvSpPr>
        <p:spPr>
          <a:xfrm>
            <a:off x="457200" y="2348880"/>
            <a:ext cx="8229600" cy="4280520"/>
          </a:xfrm>
        </p:spPr>
        <p:txBody>
          <a:bodyPr>
            <a:normAutofit/>
          </a:bodyPr>
          <a:lstStyle/>
          <a:p>
            <a:r>
              <a:rPr lang="de-DE" dirty="0"/>
              <a:t>Kurz vor der Veröffentlichung des EGMR-Urteils Zusammensetzung des Gerichts, um zu entscheiden</a:t>
            </a:r>
          </a:p>
          <a:p>
            <a:r>
              <a:rPr lang="de-DE" dirty="0"/>
              <a:t>Unabhängigkeit der zwei Gerichtsverfahren nach dem griechischen Recht – Mehrfachen Gebühren haben keinen Strafrechtlichen Charakter  </a:t>
            </a:r>
          </a:p>
          <a:p>
            <a:r>
              <a:rPr lang="de-DE" dirty="0"/>
              <a:t>Wenn das Verwaltungsgericht über das Vorhandensein eines Verwaltungsvergehens entscheidet, ist nicht von den schon ergangenen Entscheidungen der Strafgerichte gebunden, mit der Ausnahme einer unwiderruflichen Verurteilung</a:t>
            </a:r>
          </a:p>
          <a:p>
            <a:r>
              <a:rPr lang="de-DE" dirty="0"/>
              <a:t>Alle anderen Entscheidungen der Stafgerichten werden nur „berrücksichtigt“</a:t>
            </a:r>
          </a:p>
          <a:p>
            <a:r>
              <a:rPr lang="de-DE" dirty="0"/>
              <a:t>Bezugnahme auf Art. 5 der Verwaltungsgerichtsordnung, die eine Differenzierung nach dem Ergebnis des Strafverfahrens vorsah</a:t>
            </a:r>
            <a:endParaRPr lang="el-GR"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33</a:t>
            </a:fld>
            <a:endParaRPr 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16A887-4931-487E-E338-9F5561AB7B5C}"/>
              </a:ext>
            </a:extLst>
          </p:cNvPr>
          <p:cNvSpPr>
            <a:spLocks noGrp="1"/>
          </p:cNvSpPr>
          <p:nvPr>
            <p:ph type="title"/>
          </p:nvPr>
        </p:nvSpPr>
        <p:spPr/>
        <p:txBody>
          <a:bodyPr/>
          <a:lstStyle/>
          <a:p>
            <a:r>
              <a:rPr lang="en-US" dirty="0" err="1"/>
              <a:t>Entwicklung</a:t>
            </a:r>
            <a:r>
              <a:rPr lang="en-US" dirty="0"/>
              <a:t> </a:t>
            </a:r>
            <a:endParaRPr lang="el-GR" dirty="0"/>
          </a:p>
        </p:txBody>
      </p:sp>
      <p:sp>
        <p:nvSpPr>
          <p:cNvPr id="3" name="Θέση περιεχομένου 2">
            <a:extLst>
              <a:ext uri="{FF2B5EF4-FFF2-40B4-BE49-F238E27FC236}">
                <a16:creationId xmlns:a16="http://schemas.microsoft.com/office/drawing/2014/main" id="{C38DF6D5-8483-C651-901B-4CA9A74B1EDE}"/>
              </a:ext>
            </a:extLst>
          </p:cNvPr>
          <p:cNvSpPr>
            <a:spLocks noGrp="1"/>
          </p:cNvSpPr>
          <p:nvPr>
            <p:ph idx="1"/>
          </p:nvPr>
        </p:nvSpPr>
        <p:spPr/>
        <p:txBody>
          <a:bodyPr>
            <a:normAutofit/>
          </a:bodyPr>
          <a:lstStyle/>
          <a:p>
            <a:r>
              <a:rPr lang="de-DE" dirty="0"/>
              <a:t>Nach Art. 17 G.4446/2016 (FEK Α 240) wurden die Vorschriften der </a:t>
            </a:r>
            <a:r>
              <a:rPr lang="de-DE" dirty="0" err="1"/>
              <a:t>VerwGerichtsordnung</a:t>
            </a:r>
            <a:r>
              <a:rPr lang="de-DE" dirty="0"/>
              <a:t> geändert: keine Bindung des </a:t>
            </a:r>
            <a:r>
              <a:rPr lang="de-DE" dirty="0" err="1"/>
              <a:t>VerwG</a:t>
            </a:r>
            <a:r>
              <a:rPr lang="de-DE" dirty="0"/>
              <a:t> nur auf Freisprüche wegen mangelnder subjektiven oder objektiven Elemente der Straftat, die keine Voraussetzung für das Verwaltungsvergehen darstellen; </a:t>
            </a:r>
          </a:p>
          <a:p>
            <a:r>
              <a:rPr lang="de-DE" dirty="0"/>
              <a:t>auch ein </a:t>
            </a:r>
            <a:r>
              <a:rPr lang="de-DE" dirty="0" err="1"/>
              <a:t>außerorderntliches</a:t>
            </a:r>
            <a:r>
              <a:rPr lang="de-DE" dirty="0"/>
              <a:t> Rechtsmittel vor dem </a:t>
            </a:r>
            <a:r>
              <a:rPr lang="de-DE" dirty="0" err="1"/>
              <a:t>Staatrat</a:t>
            </a:r>
            <a:r>
              <a:rPr lang="de-DE" dirty="0"/>
              <a:t> wurde vorgesehen : Antrag auf Wiederholung des Verfahrens im Falle einer Verurteilung GR durch EGMR wegen einer Entscheidung des Staatrates </a:t>
            </a:r>
          </a:p>
          <a:p>
            <a:pPr marL="0" indent="0">
              <a:buNone/>
            </a:pPr>
            <a:endParaRPr lang="el-GR" dirty="0"/>
          </a:p>
        </p:txBody>
      </p:sp>
      <p:sp>
        <p:nvSpPr>
          <p:cNvPr id="4" name="Θέση αριθμού διαφάνειας 3">
            <a:extLst>
              <a:ext uri="{FF2B5EF4-FFF2-40B4-BE49-F238E27FC236}">
                <a16:creationId xmlns:a16="http://schemas.microsoft.com/office/drawing/2014/main" id="{1DBA3B68-8886-8C7D-9690-591026B9E119}"/>
              </a:ext>
            </a:extLst>
          </p:cNvPr>
          <p:cNvSpPr>
            <a:spLocks noGrp="1"/>
          </p:cNvSpPr>
          <p:nvPr>
            <p:ph type="sldNum" sz="quarter" idx="12"/>
          </p:nvPr>
        </p:nvSpPr>
        <p:spPr/>
        <p:txBody>
          <a:bodyPr/>
          <a:lstStyle/>
          <a:p>
            <a:fld id="{29FDF367-E5F6-42F2-8A5A-8CE106A7033E}" type="slidenum">
              <a:rPr lang="el-GR" smtClean="0"/>
              <a:pPr/>
              <a:t>34</a:t>
            </a:fld>
            <a:endParaRPr lang="el-GR"/>
          </a:p>
        </p:txBody>
      </p:sp>
    </p:spTree>
    <p:extLst>
      <p:ext uri="{BB962C8B-B14F-4D97-AF65-F5344CB8AC3E}">
        <p14:creationId xmlns:p14="http://schemas.microsoft.com/office/powerpoint/2010/main" val="31343884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EuGH</a:t>
            </a:r>
            <a:r>
              <a:rPr lang="en-US" dirty="0"/>
              <a:t> (2018)  C‑524/15 </a:t>
            </a:r>
            <a:r>
              <a:rPr lang="en-US" i="1" dirty="0" err="1"/>
              <a:t>Menci</a:t>
            </a:r>
            <a:endParaRPr lang="en-US" i="1" dirty="0"/>
          </a:p>
        </p:txBody>
      </p:sp>
      <p:sp>
        <p:nvSpPr>
          <p:cNvPr id="3" name="Content Placeholder 2"/>
          <p:cNvSpPr>
            <a:spLocks noGrp="1"/>
          </p:cNvSpPr>
          <p:nvPr>
            <p:ph idx="1"/>
          </p:nvPr>
        </p:nvSpPr>
        <p:spPr>
          <a:xfrm>
            <a:off x="864382" y="2489200"/>
            <a:ext cx="7605542" cy="3530600"/>
          </a:xfrm>
        </p:spPr>
        <p:txBody>
          <a:bodyPr>
            <a:normAutofit fontScale="85000" lnSpcReduction="10000"/>
          </a:bodyPr>
          <a:lstStyle/>
          <a:p>
            <a:r>
              <a:rPr lang="el-GR" dirty="0"/>
              <a:t>44. Η</a:t>
            </a:r>
            <a:r>
              <a:rPr lang="de-DE" dirty="0"/>
              <a:t>insichtlich der Frage, ob die Einschränkung des Grundsatzes </a:t>
            </a:r>
            <a:r>
              <a:rPr lang="de-DE" i="1" dirty="0"/>
              <a:t>ne bis in idem</a:t>
            </a:r>
            <a:r>
              <a:rPr lang="de-DE" dirty="0"/>
              <a:t>, die sich aus einer nationalen Regelung wie der im Ausgangsverfahren fraglichen ergibt, einer dem Gemeinwohl dienenden Zielsetzung entspricht, ist der dem Gerichtshof vorliegenden Akte zu entnehmen, dass mit dieser Regelung die Erhebung der gesamten geschuldeten Mehrwertsteuer gewährleistet werden soll. In Anbetracht der Bedeutung, die die Rechtsprechung des Gerichtshofs der Bekämpfung von Mehrwertsteuerstraftaten zur Erreichung dieses Ziels beimisst (vgl. in diesem Sinne Urteil vom 5. Dezember 2017, M.A.S. und M.B., C‑42/17, EU:C:2017:936, Rn. 34 und die dort angeführte Rechtsprechung), </a:t>
            </a:r>
            <a:r>
              <a:rPr lang="de-DE" b="1" dirty="0"/>
              <a:t>kann eine Kumulierung von Verfolgungsmaßnahmen und Sanktionen strafrechtlicher Natur gerechtfertigt sein, wenn zur Erreichung eines solchen Ziels mit diesen Verfolgungsmaßnahmen und Sanktionen komplementäre Zwecke verfolgt werden, die gegebenenfalls verschiedene Aspekte desselben rechtswidrigen Verhaltens betreffen, was zu prüfen Sache des vorlegenden Gerichts ist.</a:t>
            </a:r>
            <a:endParaRPr lang="en-US" b="1"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35</a:t>
            </a:fld>
            <a:endParaRPr lang="el-GR"/>
          </a:p>
        </p:txBody>
      </p:sp>
    </p:spTree>
    <p:extLst>
      <p:ext uri="{BB962C8B-B14F-4D97-AF65-F5344CB8AC3E}">
        <p14:creationId xmlns:p14="http://schemas.microsoft.com/office/powerpoint/2010/main" val="14024074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A4573E-E158-29E0-FAC0-65765C6216A2}"/>
              </a:ext>
            </a:extLst>
          </p:cNvPr>
          <p:cNvSpPr>
            <a:spLocks noGrp="1"/>
          </p:cNvSpPr>
          <p:nvPr>
            <p:ph type="title"/>
          </p:nvPr>
        </p:nvSpPr>
        <p:spPr/>
        <p:txBody>
          <a:bodyPr/>
          <a:lstStyle/>
          <a:p>
            <a:r>
              <a:rPr lang="en-US" dirty="0" err="1"/>
              <a:t>Staatsrat</a:t>
            </a:r>
            <a:r>
              <a:rPr lang="en-US" dirty="0"/>
              <a:t> (Pl) 359/2020 </a:t>
            </a:r>
            <a:endParaRPr lang="el-GR" dirty="0"/>
          </a:p>
        </p:txBody>
      </p:sp>
      <p:sp>
        <p:nvSpPr>
          <p:cNvPr id="3" name="Θέση περιεχομένου 2">
            <a:extLst>
              <a:ext uri="{FF2B5EF4-FFF2-40B4-BE49-F238E27FC236}">
                <a16:creationId xmlns:a16="http://schemas.microsoft.com/office/drawing/2014/main" id="{D12C88A6-36ED-4C17-F2BE-245060D1B7F4}"/>
              </a:ext>
            </a:extLst>
          </p:cNvPr>
          <p:cNvSpPr>
            <a:spLocks noGrp="1"/>
          </p:cNvSpPr>
          <p:nvPr>
            <p:ph idx="1"/>
          </p:nvPr>
        </p:nvSpPr>
        <p:spPr>
          <a:xfrm>
            <a:off x="864382" y="2489200"/>
            <a:ext cx="7884082" cy="4073070"/>
          </a:xfrm>
        </p:spPr>
        <p:txBody>
          <a:bodyPr>
            <a:normAutofit fontScale="77500" lnSpcReduction="20000"/>
          </a:bodyPr>
          <a:lstStyle/>
          <a:p>
            <a:r>
              <a:rPr lang="de-DE" dirty="0"/>
              <a:t>die Bekämpfung der Steuerhinterziehung (und insbesondere der Steuerhinterziehung in großem Maßstab) durch die Aufdeckung der relevanten Verstöße und die Verhängung der entsprechenden Verzichtszahlungen und die gesetzlich vorgesehenen Verwaltungssanktionen, stellt nach Ansicht der Kommission (Artikel 4 Absatz 5, Artikel 26 und Artikel 106 Absätze 1 und 2 der Verfassung) ein übergeordnetes Ziel von öffentlichem Interesse und eine grundlegende Aufgabe der Steuerverwaltung</a:t>
            </a:r>
          </a:p>
          <a:p>
            <a:r>
              <a:rPr lang="de-DE" dirty="0"/>
              <a:t>Artikel 96 Absatz. 1 der Verfassung schließt in keiner Weise aus, dass die Verwaltung (unter der Kontrolle der Verwaltungsgerichte) Geldstrafen für Zuwiderhandlungen gegen steuer- oder zollrechtliche Vorschriften verhängt, auch wenn solche Verwaltungssanktionen "strafrechtlicher" Natur im Sinne der EMRK darstellen </a:t>
            </a:r>
          </a:p>
          <a:p>
            <a:r>
              <a:rPr lang="de-DE" dirty="0"/>
              <a:t>der Gesetzgeber ist daran gehindert, die Ausübung dieser Befugnisse durch die Verwaltung und die Zuständigkeit der Verwaltungsgerichte für die Beilegung diesbezüglicher Streitigkeiten aus der früheren strafrechtlichen Verurteilung abhängig zu machen </a:t>
            </a:r>
          </a:p>
          <a:p>
            <a:r>
              <a:rPr lang="de-DE" dirty="0"/>
              <a:t>Gesetzesvorschriften, nach die das Ergebnis von abgeschlossenem Strafverfahren auf Verwaltungsstreitigkeiten auswirkt sind erlaubt, jedoch sind eng auszulegen </a:t>
            </a:r>
            <a:endParaRPr lang="el-GR" dirty="0"/>
          </a:p>
          <a:p>
            <a:r>
              <a:rPr lang="de-DE" dirty="0"/>
              <a:t>im Falle eines Freispruchs durch ein Strafgericht, weil die Unschuld bewiesen ist, dürfen keine verwaltungsrechtlichen Sanktionen verhängt werden </a:t>
            </a:r>
          </a:p>
          <a:p>
            <a:endParaRPr lang="el-GR" dirty="0"/>
          </a:p>
        </p:txBody>
      </p:sp>
      <p:sp>
        <p:nvSpPr>
          <p:cNvPr id="4" name="Θέση αριθμού διαφάνειας 3">
            <a:extLst>
              <a:ext uri="{FF2B5EF4-FFF2-40B4-BE49-F238E27FC236}">
                <a16:creationId xmlns:a16="http://schemas.microsoft.com/office/drawing/2014/main" id="{C4F1B317-F710-98CA-15EE-1179F4FDA6CD}"/>
              </a:ext>
            </a:extLst>
          </p:cNvPr>
          <p:cNvSpPr>
            <a:spLocks noGrp="1"/>
          </p:cNvSpPr>
          <p:nvPr>
            <p:ph type="sldNum" sz="quarter" idx="12"/>
          </p:nvPr>
        </p:nvSpPr>
        <p:spPr/>
        <p:txBody>
          <a:bodyPr/>
          <a:lstStyle/>
          <a:p>
            <a:fld id="{29FDF367-E5F6-42F2-8A5A-8CE106A7033E}" type="slidenum">
              <a:rPr lang="el-GR" smtClean="0"/>
              <a:pPr/>
              <a:t>36</a:t>
            </a:fld>
            <a:endParaRPr lang="el-GR"/>
          </a:p>
        </p:txBody>
      </p:sp>
    </p:spTree>
    <p:extLst>
      <p:ext uri="{BB962C8B-B14F-4D97-AF65-F5344CB8AC3E}">
        <p14:creationId xmlns:p14="http://schemas.microsoft.com/office/powerpoint/2010/main" val="30661868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2EAC99-46D6-7CAE-5D1D-984246242C72}"/>
              </a:ext>
            </a:extLst>
          </p:cNvPr>
          <p:cNvSpPr>
            <a:spLocks noGrp="1"/>
          </p:cNvSpPr>
          <p:nvPr>
            <p:ph type="title"/>
          </p:nvPr>
        </p:nvSpPr>
        <p:spPr/>
        <p:txBody>
          <a:bodyPr/>
          <a:lstStyle/>
          <a:p>
            <a:r>
              <a:rPr lang="en-US" dirty="0" err="1"/>
              <a:t>Angleichung</a:t>
            </a:r>
            <a:r>
              <a:rPr lang="en-US" dirty="0"/>
              <a:t> der </a:t>
            </a:r>
            <a:r>
              <a:rPr lang="en-US" dirty="0" err="1"/>
              <a:t>Rechtsprechung</a:t>
            </a:r>
            <a:r>
              <a:rPr lang="en-US" dirty="0"/>
              <a:t> </a:t>
            </a:r>
            <a:endParaRPr lang="el-GR" dirty="0"/>
          </a:p>
        </p:txBody>
      </p:sp>
      <p:sp>
        <p:nvSpPr>
          <p:cNvPr id="3" name="Θέση περιεχομένου 2">
            <a:extLst>
              <a:ext uri="{FF2B5EF4-FFF2-40B4-BE49-F238E27FC236}">
                <a16:creationId xmlns:a16="http://schemas.microsoft.com/office/drawing/2014/main" id="{B77CA95A-B56F-1A1B-5002-A4C45BFCBA5B}"/>
              </a:ext>
            </a:extLst>
          </p:cNvPr>
          <p:cNvSpPr>
            <a:spLocks noGrp="1"/>
          </p:cNvSpPr>
          <p:nvPr>
            <p:ph idx="1"/>
          </p:nvPr>
        </p:nvSpPr>
        <p:spPr>
          <a:xfrm>
            <a:off x="323528" y="2489200"/>
            <a:ext cx="8208912" cy="4180160"/>
          </a:xfrm>
        </p:spPr>
        <p:txBody>
          <a:bodyPr>
            <a:normAutofit fontScale="77500" lnSpcReduction="20000"/>
          </a:bodyPr>
          <a:lstStyle/>
          <a:p>
            <a:r>
              <a:rPr lang="en-US" dirty="0"/>
              <a:t>Ne bis in idem a</a:t>
            </a:r>
            <a:r>
              <a:rPr lang="de-DE" dirty="0" err="1"/>
              <a:t>ls</a:t>
            </a:r>
            <a:r>
              <a:rPr lang="de-DE" dirty="0"/>
              <a:t> allgemeiner Grundsatz des EU-Rechts ist für die Mitgliedstaaten bindend, wenn sie Sanktionen für Verstöße gegen die Zoll-/Steuervorschriften der EU erlassen und verhängen</a:t>
            </a:r>
          </a:p>
          <a:p>
            <a:r>
              <a:rPr lang="de-DE" dirty="0"/>
              <a:t>ähnliche Kriterien wie die von Engel für die Feststellung des "strafrechtlichen" Charakters der verwaltungsrechtlichen Sanktion herangezogen (Höhe der Geldbuße und ihr Zweck) </a:t>
            </a:r>
          </a:p>
          <a:p>
            <a:r>
              <a:rPr lang="de-DE" dirty="0"/>
              <a:t>die Durchführung eines Verfahrens oder einer Gerichtsverhandlung zur Verhängung einer solchen verwaltungsrechtlichen Sanktion ist auszuschließen, wenn ein rechtskräftiges strafrechtliches Urteil, </a:t>
            </a:r>
            <a:r>
              <a:rPr lang="de-DE" b="1" dirty="0"/>
              <a:t>ein Freispruch oder eine Verurteilung vorliegt, mit dem eine wirksame, angemessene und abschreckende Strafe verhängt wurde</a:t>
            </a:r>
          </a:p>
          <a:p>
            <a:r>
              <a:rPr lang="de-DE" b="1" dirty="0"/>
              <a:t>Der Grund dafür ist, dass dies grundsätzlich über das hinausgeht, was zur Erreichung des im öffentlichen Interesse liegenden Ziels der Bekämpfung der Steuerhinterziehung und der Beitreibung fälliger Steuern erforderlich ist (Artikel 50 und 52 Absatz 1 der Charta). </a:t>
            </a:r>
          </a:p>
          <a:p>
            <a:r>
              <a:rPr lang="de-DE" dirty="0"/>
              <a:t>Beide "Strafverfahren" verfolgen grundsätzlich gemeinsame Ziele und behandeln nicht nur unterschiedliche Aspekte derselben Straftat; die fraglichen Rechtsvorschriften größtenteils nicht koordiniert sind, um die zusätzliche Belastung des Angeklagten durch die Kumulierung von "strafrechtlichen" Verfolgungen und Strafen auf das absolute Minimum zu reduzieren</a:t>
            </a:r>
            <a:endParaRPr lang="el-GR" dirty="0"/>
          </a:p>
        </p:txBody>
      </p:sp>
      <p:sp>
        <p:nvSpPr>
          <p:cNvPr id="4" name="Θέση αριθμού διαφάνειας 3">
            <a:extLst>
              <a:ext uri="{FF2B5EF4-FFF2-40B4-BE49-F238E27FC236}">
                <a16:creationId xmlns:a16="http://schemas.microsoft.com/office/drawing/2014/main" id="{F4911F05-C32D-1DE3-5527-A30F3B840E07}"/>
              </a:ext>
            </a:extLst>
          </p:cNvPr>
          <p:cNvSpPr>
            <a:spLocks noGrp="1"/>
          </p:cNvSpPr>
          <p:nvPr>
            <p:ph type="sldNum" sz="quarter" idx="12"/>
          </p:nvPr>
        </p:nvSpPr>
        <p:spPr/>
        <p:txBody>
          <a:bodyPr/>
          <a:lstStyle/>
          <a:p>
            <a:fld id="{29FDF367-E5F6-42F2-8A5A-8CE106A7033E}" type="slidenum">
              <a:rPr lang="el-GR" smtClean="0"/>
              <a:pPr/>
              <a:t>37</a:t>
            </a:fld>
            <a:endParaRPr lang="el-GR"/>
          </a:p>
        </p:txBody>
      </p:sp>
    </p:spTree>
    <p:extLst>
      <p:ext uri="{BB962C8B-B14F-4D97-AF65-F5344CB8AC3E}">
        <p14:creationId xmlns:p14="http://schemas.microsoft.com/office/powerpoint/2010/main" val="654242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Geltungskraft des Völkerrechts nach der GrVerf </a:t>
            </a:r>
            <a:endParaRPr lang="el-GR" dirty="0"/>
          </a:p>
        </p:txBody>
      </p:sp>
      <p:sp>
        <p:nvSpPr>
          <p:cNvPr id="3" name="Slide Number Placeholder 2"/>
          <p:cNvSpPr>
            <a:spLocks noGrp="1"/>
          </p:cNvSpPr>
          <p:nvPr>
            <p:ph type="sldNum" sz="quarter" idx="12"/>
          </p:nvPr>
        </p:nvSpPr>
        <p:spPr/>
        <p:txBody>
          <a:bodyPr/>
          <a:lstStyle/>
          <a:p>
            <a:fld id="{29FDF367-E5F6-42F2-8A5A-8CE106A7033E}" type="slidenum">
              <a:rPr lang="el-GR" smtClean="0"/>
              <a:pPr/>
              <a:t>4</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a:t>Ausgangspunkt</a:t>
            </a:r>
            <a:r>
              <a:rPr lang="en-US" dirty="0"/>
              <a:t>: </a:t>
            </a:r>
            <a:r>
              <a:rPr lang="de-DE" dirty="0"/>
              <a:t>Der starre Charakter der GrVerf </a:t>
            </a:r>
          </a:p>
        </p:txBody>
      </p:sp>
      <p:sp>
        <p:nvSpPr>
          <p:cNvPr id="3" name="Content Placeholder 2"/>
          <p:cNvSpPr>
            <a:spLocks noGrp="1"/>
          </p:cNvSpPr>
          <p:nvPr>
            <p:ph idx="1"/>
          </p:nvPr>
        </p:nvSpPr>
        <p:spPr/>
        <p:txBody>
          <a:bodyPr>
            <a:normAutofit fontScale="92500" lnSpcReduction="10000"/>
          </a:bodyPr>
          <a:lstStyle/>
          <a:p>
            <a:r>
              <a:rPr lang="de-DE" dirty="0"/>
              <a:t>Die GrVerf 1975 gehört zur Kategorie der „</a:t>
            </a:r>
            <a:r>
              <a:rPr lang="de-DE" i="1" dirty="0"/>
              <a:t>starren</a:t>
            </a:r>
            <a:r>
              <a:rPr lang="de-DE" dirty="0"/>
              <a:t>“ Verfassungen </a:t>
            </a:r>
          </a:p>
          <a:p>
            <a:r>
              <a:rPr lang="de-DE" dirty="0"/>
              <a:t>In Bezug auf andere Rechtsnormen hat die GrVerf einen höheren formellen Rang – sie wird als höchstrangige Norm betrachtet </a:t>
            </a:r>
          </a:p>
          <a:p>
            <a:pPr lvl="1"/>
            <a:r>
              <a:rPr lang="de-DE" dirty="0"/>
              <a:t>Art. 110 GrVerf beinhaltet die formellen und materiellen Voraussetzungen bzw. Grenzen der Verfassungsänderung </a:t>
            </a:r>
          </a:p>
          <a:p>
            <a:pPr lvl="1"/>
            <a:r>
              <a:rPr lang="de-DE" dirty="0"/>
              <a:t>Mechanismus zur Kontrolle der Verfassungsmäßigkeit von Gesetzen nach Art. 87 Abs. II S. 2, Art. 93 Abs. III GrVerf  (</a:t>
            </a:r>
            <a:r>
              <a:rPr lang="de-DE" i="1" dirty="0"/>
              <a:t>Konkret – inzident </a:t>
            </a:r>
            <a:r>
              <a:rPr lang="el-GR" i="1" dirty="0"/>
              <a:t>– </a:t>
            </a:r>
            <a:r>
              <a:rPr lang="en-US" i="1" dirty="0" err="1"/>
              <a:t>nachtr</a:t>
            </a:r>
            <a:r>
              <a:rPr lang="de-DE" i="1" dirty="0"/>
              <a:t>äglich und diffus</a:t>
            </a:r>
            <a:r>
              <a:rPr lang="de-DE" dirty="0"/>
              <a:t>) </a:t>
            </a:r>
          </a:p>
          <a:p>
            <a:r>
              <a:rPr lang="de-DE" dirty="0"/>
              <a:t>Die Verfassung beinhaltet auch Regeln, die die formelle Geltung und Stellung des Völkerrechts betreffen: </a:t>
            </a:r>
            <a:r>
              <a:rPr lang="de-DE" dirty="0">
                <a:solidFill>
                  <a:srgbClr val="FFC000"/>
                </a:solidFill>
              </a:rPr>
              <a:t>Art. 28 GrVerf</a:t>
            </a:r>
            <a:endParaRPr lang="el-GR" dirty="0">
              <a:solidFill>
                <a:srgbClr val="FFC000"/>
              </a:solidFill>
            </a:endParaRPr>
          </a:p>
        </p:txBody>
      </p:sp>
      <p:sp>
        <p:nvSpPr>
          <p:cNvPr id="4" name="Slide Number Placeholder 3"/>
          <p:cNvSpPr>
            <a:spLocks noGrp="1"/>
          </p:cNvSpPr>
          <p:nvPr>
            <p:ph type="sldNum" sz="quarter" idx="12"/>
          </p:nvPr>
        </p:nvSpPr>
        <p:spPr/>
        <p:txBody>
          <a:bodyPr/>
          <a:lstStyle/>
          <a:p>
            <a:fld id="{29FDF367-E5F6-42F2-8A5A-8CE106A7033E}" type="slidenum">
              <a:rPr lang="el-GR" smtClean="0"/>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Artikel 28 Abs. I S. 1 GrVerf </a:t>
            </a:r>
            <a:endParaRPr lang="el-GR" dirty="0"/>
          </a:p>
        </p:txBody>
      </p:sp>
      <p:sp>
        <p:nvSpPr>
          <p:cNvPr id="3" name="Content Placeholder 2"/>
          <p:cNvSpPr>
            <a:spLocks noGrp="1"/>
          </p:cNvSpPr>
          <p:nvPr>
            <p:ph idx="1"/>
          </p:nvPr>
        </p:nvSpPr>
        <p:spPr>
          <a:xfrm>
            <a:off x="323528" y="2924944"/>
            <a:ext cx="8568952" cy="3744416"/>
          </a:xfrm>
        </p:spPr>
        <p:txBody>
          <a:bodyPr>
            <a:normAutofit/>
          </a:bodyPr>
          <a:lstStyle/>
          <a:p>
            <a:pPr marL="0" indent="0">
              <a:buNone/>
            </a:pPr>
            <a:r>
              <a:rPr lang="de-DE" i="1" dirty="0"/>
              <a:t>„(1)Die allgemein anerkannten Regeln des Völkerrechtes sowie die internationalen Verträge nach ihrer gesetzlichen Ratifizierung und ihrer in ihnen geregelten Inkraftsetzung sind Bestandteile des inneren griechischen Rechtes und gehen jeder entgegenstehenden Gesetzesbestimmung vor. (....)“</a:t>
            </a:r>
          </a:p>
        </p:txBody>
      </p:sp>
      <p:sp>
        <p:nvSpPr>
          <p:cNvPr id="4" name="Slide Number Placeholder 3"/>
          <p:cNvSpPr>
            <a:spLocks noGrp="1"/>
          </p:cNvSpPr>
          <p:nvPr>
            <p:ph type="sldNum" sz="quarter" idx="12"/>
          </p:nvPr>
        </p:nvSpPr>
        <p:spPr/>
        <p:txBody>
          <a:bodyPr/>
          <a:lstStyle/>
          <a:p>
            <a:fld id="{29FDF367-E5F6-42F2-8A5A-8CE106A7033E}" type="slidenum">
              <a:rPr lang="el-GR" smtClean="0"/>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3200" dirty="0"/>
              <a:t>2 Kategorien völkerrechtlicher Normen als Teil der inneren Rechtsordnung </a:t>
            </a:r>
            <a:endParaRPr lang="el-GR" sz="3200" dirty="0"/>
          </a:p>
        </p:txBody>
      </p:sp>
      <p:sp>
        <p:nvSpPr>
          <p:cNvPr id="3" name="Content Placeholder 2"/>
          <p:cNvSpPr>
            <a:spLocks noGrp="1"/>
          </p:cNvSpPr>
          <p:nvPr>
            <p:ph idx="1"/>
          </p:nvPr>
        </p:nvSpPr>
        <p:spPr/>
        <p:txBody>
          <a:bodyPr>
            <a:normAutofit fontScale="47500" lnSpcReduction="20000"/>
          </a:bodyPr>
          <a:lstStyle/>
          <a:p>
            <a:r>
              <a:rPr lang="de-DE" sz="3400" dirty="0"/>
              <a:t>Internationale Verträge nach ihrer Ratifizierung durch den Gesetzgeber </a:t>
            </a:r>
            <a:r>
              <a:rPr lang="en-US" sz="3400" dirty="0"/>
              <a:t>+ </a:t>
            </a:r>
            <a:r>
              <a:rPr lang="de-DE" sz="3400" dirty="0"/>
              <a:t>Inkraftsetzung nach den vorgesehenen Regeln des Völkerrechts </a:t>
            </a:r>
          </a:p>
          <a:p>
            <a:r>
              <a:rPr lang="de-DE" sz="3400" dirty="0"/>
              <a:t>Allgemein anerkannte Regeln des Völkerrechts </a:t>
            </a:r>
          </a:p>
          <a:p>
            <a:pPr lvl="1"/>
            <a:r>
              <a:rPr lang="de-DE" sz="3100" dirty="0"/>
              <a:t>eine Frage der Auslegung  und der Rechtsprechung</a:t>
            </a:r>
          </a:p>
          <a:p>
            <a:pPr lvl="1"/>
            <a:r>
              <a:rPr lang="de-DE" sz="3100" dirty="0"/>
              <a:t>Nach der Rspr des Staatrates: allgemein praktische Anwendung auf völkerrechtlicher Ebene, die einen rechtsverbindlichen Charakter erweist (</a:t>
            </a:r>
            <a:r>
              <a:rPr lang="de-DE" sz="3100" i="1" dirty="0"/>
              <a:t>Staatsrat 1089/2008 über die Standards der Internationalen Luftfahrtorganization</a:t>
            </a:r>
            <a:r>
              <a:rPr lang="de-DE" sz="3100" dirty="0"/>
              <a:t>)  </a:t>
            </a:r>
          </a:p>
          <a:p>
            <a:pPr lvl="1"/>
            <a:r>
              <a:rPr lang="de-DE" sz="3100" dirty="0"/>
              <a:t>Nach Art. 100 I f GrVerf ist der Oberste Sondergerichtshof auch zuständig „</a:t>
            </a:r>
            <a:r>
              <a:rPr lang="de-DE" sz="3100" i="1" dirty="0"/>
              <a:t>für die Entscheidung von Streitigkeiten über die Eigenschaft von Regeln des Völkerrechts als allgemein anerkannt gemäß Artikel 28 I.“</a:t>
            </a:r>
            <a:endParaRPr lang="el-GR" sz="3100"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2800" b="1" dirty="0"/>
              <a:t>Formelle Geltung &amp; Stellung der völkerrechtlichen Verträge nach der GrVerf</a:t>
            </a:r>
            <a:endParaRPr lang="el-GR" sz="2800" b="1" dirty="0"/>
          </a:p>
        </p:txBody>
      </p:sp>
      <p:sp>
        <p:nvSpPr>
          <p:cNvPr id="3" name="Content Placeholder 2"/>
          <p:cNvSpPr>
            <a:spLocks noGrp="1"/>
          </p:cNvSpPr>
          <p:nvPr>
            <p:ph idx="1"/>
          </p:nvPr>
        </p:nvSpPr>
        <p:spPr>
          <a:xfrm>
            <a:off x="457200" y="2420888"/>
            <a:ext cx="8229600" cy="3888432"/>
          </a:xfrm>
        </p:spPr>
        <p:txBody>
          <a:bodyPr>
            <a:normAutofit/>
          </a:bodyPr>
          <a:lstStyle/>
          <a:p>
            <a:r>
              <a:rPr lang="de-DE" b="1" i="1" dirty="0"/>
              <a:t>Übergesetzlicher Geltungsrang</a:t>
            </a:r>
            <a:r>
              <a:rPr lang="de-DE" dirty="0"/>
              <a:t>:  Nach der innerstaatlichen Normenhierarchie, steht das Völkerrecht nach der Verfassung und vor dem nationalen einfachen Recht (Parlamentsgesetz)</a:t>
            </a:r>
          </a:p>
          <a:p>
            <a:pPr lvl="1"/>
            <a:r>
              <a:rPr lang="de-DE" i="1" dirty="0"/>
              <a:t>Der Vorbehalt der Gegenseitigkeit nach Art. 28 I b GrVerf mit Bezug auf den Status der Ausländer gilt nach h.M. im Bereich des Menschenrechtsschutzes nicht mehr (vgl. Auch Art. 25 GrVerf)</a:t>
            </a:r>
          </a:p>
          <a:p>
            <a:r>
              <a:rPr lang="de-DE" i="1" dirty="0"/>
              <a:t>Darf ein Gericht die Konformität der einfachen Gesetze mit dem Völkerrecht kontrollieren</a:t>
            </a:r>
            <a:r>
              <a:rPr lang="en-US" i="1" dirty="0"/>
              <a:t>? </a:t>
            </a:r>
            <a:endParaRPr lang="de-DE" i="1" dirty="0"/>
          </a:p>
          <a:p>
            <a:pPr lvl="1"/>
            <a:endParaRPr lang="de-DE" dirty="0"/>
          </a:p>
        </p:txBody>
      </p:sp>
      <p:sp>
        <p:nvSpPr>
          <p:cNvPr id="4" name="Slide Number Placeholder 3"/>
          <p:cNvSpPr>
            <a:spLocks noGrp="1"/>
          </p:cNvSpPr>
          <p:nvPr>
            <p:ph type="sldNum" sz="quarter" idx="12"/>
          </p:nvPr>
        </p:nvSpPr>
        <p:spPr/>
        <p:txBody>
          <a:bodyPr/>
          <a:lstStyle/>
          <a:p>
            <a:fld id="{29FDF367-E5F6-42F2-8A5A-8CE106A7033E}" type="slidenum">
              <a:rPr lang="el-GR" smtClean="0"/>
              <a:pPr/>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2000" dirty="0"/>
              <a:t>Menschenrechtsschutz auf der globalen Ebene</a:t>
            </a:r>
            <a:endParaRPr lang="el-GR" sz="2000" dirty="0"/>
          </a:p>
        </p:txBody>
      </p:sp>
      <p:sp>
        <p:nvSpPr>
          <p:cNvPr id="3" name="Slide Number Placeholder 2"/>
          <p:cNvSpPr>
            <a:spLocks noGrp="1"/>
          </p:cNvSpPr>
          <p:nvPr>
            <p:ph type="sldNum" sz="quarter" idx="12"/>
          </p:nvPr>
        </p:nvSpPr>
        <p:spPr/>
        <p:txBody>
          <a:bodyPr/>
          <a:lstStyle/>
          <a:p>
            <a:fld id="{29FDF367-E5F6-42F2-8A5A-8CE106A7033E}" type="slidenum">
              <a:rPr lang="el-GR" smtClean="0"/>
              <a:pPr/>
              <a:t>9</a:t>
            </a:fld>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9986</TotalTime>
  <Words>2992</Words>
  <Application>Microsoft Office PowerPoint</Application>
  <PresentationFormat>On-screen Show (4:3)</PresentationFormat>
  <Paragraphs>218</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Century Gothic</vt:lpstr>
      <vt:lpstr>Wingdings 3</vt:lpstr>
      <vt:lpstr>Ion Boardroom</vt:lpstr>
      <vt:lpstr>Internationaler Menschenrechtsschutz und nationale Rechtsordnung</vt:lpstr>
      <vt:lpstr>Internationale Menschenrechtsverbürgungen </vt:lpstr>
      <vt:lpstr>Grundrechtsschutz im mehrebenen System Überlappungen &amp; Konflikte? </vt:lpstr>
      <vt:lpstr>Geltungskraft des Völkerrechts nach der GrVerf </vt:lpstr>
      <vt:lpstr>Ausgangspunkt: Der starre Charakter der GrVerf </vt:lpstr>
      <vt:lpstr>Artikel 28 Abs. I S. 1 GrVerf </vt:lpstr>
      <vt:lpstr>2 Kategorien völkerrechtlicher Normen als Teil der inneren Rechtsordnung </vt:lpstr>
      <vt:lpstr>Formelle Geltung &amp; Stellung der völkerrechtlichen Verträge nach der GrVerf</vt:lpstr>
      <vt:lpstr>Menschenrechtsschutz auf der globalen Ebene</vt:lpstr>
      <vt:lpstr>Beispiele</vt:lpstr>
      <vt:lpstr>Allgemeine Erklärung der Menschenrechte (UN) </vt:lpstr>
      <vt:lpstr>UN-Pakte </vt:lpstr>
      <vt:lpstr>Bedeutung der UN-Pakte für die nationale Rechtsordung </vt:lpstr>
      <vt:lpstr>st. Rechtsprechung </vt:lpstr>
      <vt:lpstr>Allgemeine Stellungnahme der Lehre zu den Kollisionen (GrVerf-VölkerR)</vt:lpstr>
      <vt:lpstr>Grundrechtsschutz auf der regionalen Ebene </vt:lpstr>
      <vt:lpstr>EMRK  </vt:lpstr>
      <vt:lpstr>EMRK &amp; Gr Rechtsordnung </vt:lpstr>
      <vt:lpstr>EMRK Struktur </vt:lpstr>
      <vt:lpstr>Kategorien von EMRK-Menschenrechte (Tsatsos D.)</vt:lpstr>
      <vt:lpstr>Auslegung und Anwendung</vt:lpstr>
      <vt:lpstr>EMRK in der nationalen Rechtsordnung </vt:lpstr>
      <vt:lpstr>Eigenartige Stellung der EMRK in der Normenhierarchie?</vt:lpstr>
      <vt:lpstr>Rechtsprechung</vt:lpstr>
      <vt:lpstr>Aktuelle Rechtsprechung zum Thema EMRK-GrVerf </vt:lpstr>
      <vt:lpstr>Grundsatz ne bis in idem </vt:lpstr>
      <vt:lpstr>Zentrale Fragestellung</vt:lpstr>
      <vt:lpstr>Engel-Kriterien (EGMR 1976) </vt:lpstr>
      <vt:lpstr>Auslegung nach der Rspr EGMR</vt:lpstr>
      <vt:lpstr>Anwendung der Engel-Kriterien</vt:lpstr>
      <vt:lpstr>Staatsrat (Kamm. B) 2067/2011</vt:lpstr>
      <vt:lpstr>EGMR, Kapetanios/Griechenland (2015)</vt:lpstr>
      <vt:lpstr>Staatsrat(Pl.) 1741/2015</vt:lpstr>
      <vt:lpstr>Entwicklung </vt:lpstr>
      <vt:lpstr>EuGH (2018)  C‑524/15 Menci</vt:lpstr>
      <vt:lpstr>Staatsrat (Pl) 359/2020 </vt:lpstr>
      <vt:lpstr>Angleichung der Rechtsprechung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Grundrechtsschutz auf internationaler Ebene</dc:title>
  <dc:creator>ΑΙ</dc:creator>
  <cp:lastModifiedBy>Aikaterini Iliadou</cp:lastModifiedBy>
  <cp:revision>38</cp:revision>
  <dcterms:created xsi:type="dcterms:W3CDTF">2017-10-24T07:09:09Z</dcterms:created>
  <dcterms:modified xsi:type="dcterms:W3CDTF">2024-11-19T08:55:06Z</dcterms:modified>
</cp:coreProperties>
</file>