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be38b75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be38b75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2adcd3727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2adcd372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192da55be8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192da55be8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1d645265f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1d645265f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1d645265f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1d645265f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1e0153ab7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1e0153ab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2a7abfb98b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2a7abfb98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1d645265f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1d645265f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1d645265f2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1d645265f2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1d645265f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11d645265f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d645265f2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d645265f2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2a7abfb98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12a7abfb98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2a7abfb98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2a7abfb98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1d645265f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1d645265f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2a7abfb98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2a7abfb98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12a7abfb98b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12a7abfb98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2a7abfb98b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2a7abfb98b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2a7abfb98b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12a7abfb98b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89016823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89016823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d645267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d645267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adcd37276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adcd37276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d6452672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d6452672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adcd3727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adcd3727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1d645265f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1d645265f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92da55be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92da55be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Κυκλική οικονομία</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Διευρυμένη ευθύνη του παραγωγού</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Ποιος ευθύνεται για την ιεράρχηση των αποβλήτων;</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Α. Πρακτικό ερώτημα: ποιος μπορεί να συμβάλλει, ώστε να τηρείται η ιεράρχηση των αποβλήτων;</a:t>
            </a:r>
            <a:endParaRPr/>
          </a:p>
          <a:p>
            <a:pPr indent="0" lvl="0" marL="0" rtl="0" algn="l">
              <a:spcBef>
                <a:spcPts val="1200"/>
              </a:spcBef>
              <a:spcAft>
                <a:spcPts val="0"/>
              </a:spcAft>
              <a:buClr>
                <a:schemeClr val="dk1"/>
              </a:buClr>
              <a:buSzPct val="61111"/>
              <a:buFont typeface="Arial"/>
              <a:buNone/>
            </a:pPr>
            <a:r>
              <a:rPr lang="en"/>
              <a:t>1</a:t>
            </a:r>
            <a:r>
              <a:rPr lang="en"/>
              <a:t>. Οι παραγωγοί κατ’ αρχήν στο στάδιο της παραγωγής, πριν τη χρήση του προϊόντος, με παρασκευή προϊόντων:</a:t>
            </a:r>
            <a:endParaRPr/>
          </a:p>
          <a:p>
            <a:pPr indent="-317182" lvl="0" marL="457200" rtl="0" algn="l">
              <a:spcBef>
                <a:spcPts val="1200"/>
              </a:spcBef>
              <a:spcAft>
                <a:spcPts val="0"/>
              </a:spcAft>
              <a:buSzPct val="100000"/>
              <a:buChar char="●"/>
            </a:pPr>
            <a:r>
              <a:rPr lang="en"/>
              <a:t>που δεν επιβαρύνουν τους φυσικούς πόρους (λ.χ. αξιοποιούν ανακυκλώσιμα υλικά)</a:t>
            </a:r>
            <a:endParaRPr/>
          </a:p>
          <a:p>
            <a:pPr indent="-317182" lvl="0" marL="457200" rtl="0" algn="l">
              <a:spcBef>
                <a:spcPts val="0"/>
              </a:spcBef>
              <a:spcAft>
                <a:spcPts val="0"/>
              </a:spcAft>
              <a:buSzPct val="100000"/>
              <a:buChar char="●"/>
            </a:pPr>
            <a:r>
              <a:rPr lang="en"/>
              <a:t>που βοηθούν την ιεράρχηση των αποβλήτων (λ.χ. είναι πιο ανθεκτικά, εύκολα επισκευάσιμα, έχουν μακρύτερο κύκλο ζωής, έχουν εύκολα upgrades, όταν πρόκειται για προϊόντα τεχνολογίας).</a:t>
            </a:r>
            <a:endParaRPr/>
          </a:p>
          <a:p>
            <a:pPr indent="0" lvl="0" marL="0" rtl="0" algn="l">
              <a:spcBef>
                <a:spcPts val="1200"/>
              </a:spcBef>
              <a:spcAft>
                <a:spcPts val="0"/>
              </a:spcAft>
              <a:buNone/>
            </a:pPr>
            <a:r>
              <a:rPr lang="en"/>
              <a:t>2. Οι χρήστες/ καταναλωτές:</a:t>
            </a:r>
            <a:endParaRPr/>
          </a:p>
          <a:p>
            <a:pPr indent="-317182" lvl="0" marL="457200" rtl="0" algn="l">
              <a:spcBef>
                <a:spcPts val="1200"/>
              </a:spcBef>
              <a:spcAft>
                <a:spcPts val="0"/>
              </a:spcAft>
              <a:buSzPct val="100000"/>
              <a:buChar char="●"/>
            </a:pPr>
            <a:r>
              <a:rPr lang="en"/>
              <a:t>που χρησιμοποιούν τα προϊόντα μέχρι να λήξει ο κύκλος ζωής τους</a:t>
            </a:r>
            <a:endParaRPr/>
          </a:p>
          <a:p>
            <a:pPr indent="-317182" lvl="0" marL="457200" rtl="0" algn="l">
              <a:spcBef>
                <a:spcPts val="0"/>
              </a:spcBef>
              <a:spcAft>
                <a:spcPts val="0"/>
              </a:spcAft>
              <a:buSzPct val="100000"/>
              <a:buChar char="●"/>
            </a:pPr>
            <a:r>
              <a:rPr lang="en"/>
              <a:t>που επισκευάζουν προϊόντα ή κάνουν upgrades αντί να τα απορρίπτουν</a:t>
            </a:r>
            <a:endParaRPr/>
          </a:p>
          <a:p>
            <a:pPr indent="-317182" lvl="0" marL="457200" rtl="0" algn="l">
              <a:spcBef>
                <a:spcPts val="0"/>
              </a:spcBef>
              <a:spcAft>
                <a:spcPts val="0"/>
              </a:spcAft>
              <a:buSzPct val="100000"/>
              <a:buChar char="●"/>
            </a:pPr>
            <a:r>
              <a:rPr lang="en"/>
              <a:t>που κάνουν διαλογή των αποβλήτων, τα οποία παράγουν, στην πηγή, ώστε να κατευθυνθούν ευκολότερα στην ανακύκλωση/ ανάκτηση</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Ποιος ευθύνεται για την ιεράρχηση των αποβλήτων; (2)</a:t>
            </a:r>
            <a:endParaRPr/>
          </a:p>
          <a:p>
            <a:pPr indent="0" lvl="0" marL="0" rtl="0" algn="l">
              <a:spcBef>
                <a:spcPts val="0"/>
              </a:spcBef>
              <a:spcAft>
                <a:spcPts val="0"/>
              </a:spcAft>
              <a:buNone/>
            </a:pPr>
            <a:r>
              <a:t/>
            </a:r>
            <a:endParaRPr/>
          </a:p>
        </p:txBody>
      </p:sp>
      <p:sp>
        <p:nvSpPr>
          <p:cNvPr id="115" name="Google Shape;115;p23"/>
          <p:cNvSpPr txBox="1"/>
          <p:nvPr>
            <p:ph idx="1" type="body"/>
          </p:nvPr>
        </p:nvSpPr>
        <p:spPr>
          <a:xfrm>
            <a:off x="385700" y="11450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Νομικό ερώτημα: ποιος επιβαρύνεται με το κόστος για την ιεράρχηση των αποβλήτων;</a:t>
            </a:r>
            <a:endParaRPr/>
          </a:p>
          <a:p>
            <a:pPr indent="0" lvl="0" marL="0" rtl="0" algn="l">
              <a:spcBef>
                <a:spcPts val="1200"/>
              </a:spcBef>
              <a:spcAft>
                <a:spcPts val="0"/>
              </a:spcAft>
              <a:buNone/>
            </a:pPr>
            <a:r>
              <a:rPr lang="en"/>
              <a:t>Βασικές κατευθυντήριες αρχές είναι η αρχή της πρόληψης και η αρχή «ο ρυπαίνων πληρώνει».</a:t>
            </a:r>
            <a:endParaRPr/>
          </a:p>
          <a:p>
            <a:pPr indent="0" lvl="0" marL="0" rtl="0" algn="l">
              <a:spcBef>
                <a:spcPts val="1200"/>
              </a:spcBef>
              <a:spcAft>
                <a:spcPts val="0"/>
              </a:spcAft>
              <a:buNone/>
            </a:pPr>
            <a:r>
              <a:rPr i="1" lang="en"/>
              <a:t>Άρθρο 14 Οδηγίας 2008/98:</a:t>
            </a:r>
            <a:endParaRPr i="1"/>
          </a:p>
          <a:p>
            <a:pPr indent="0" lvl="0" marL="0" rtl="0" algn="l">
              <a:spcBef>
                <a:spcPts val="1200"/>
              </a:spcBef>
              <a:spcAft>
                <a:spcPts val="0"/>
              </a:spcAft>
              <a:buClr>
                <a:schemeClr val="dk1"/>
              </a:buClr>
              <a:buSzPct val="61111"/>
              <a:buFont typeface="Arial"/>
              <a:buNone/>
            </a:pPr>
            <a:r>
              <a:rPr i="1" lang="en"/>
              <a:t>1.  Σύμφωνα με την αρχή «ο ρυπαίνων πληρώνει», το κόστος διαχείρισης των αποβλήτων, συμπεριλαμβανομένου του κόστους της απαιτούμενης υποδομής και της λειτουργίας της, βαρύνει τον αρχικό παραγωγό αποβλήτων ή τον τρέχοντα ή τους προηγούμενους κατόχους αποβλήτων.</a:t>
            </a:r>
            <a:endParaRPr i="1"/>
          </a:p>
          <a:p>
            <a:pPr indent="0" lvl="0" marL="0" rtl="0" algn="l">
              <a:spcBef>
                <a:spcPts val="1200"/>
              </a:spcBef>
              <a:spcAft>
                <a:spcPts val="1200"/>
              </a:spcAft>
              <a:buNone/>
            </a:pPr>
            <a:r>
              <a:rPr i="1" lang="en"/>
              <a:t>2.  Με την επιφύλαξη των άρθρων 8 και 8α, τα κράτη μέλη μπορούν να αποφασίζουν ότι το κόστος διαχείρισης των αποβλήτων βαρύνει εν μέρει ή πλήρως τον παραγωγό του προϊόντος από τον οποίο προέρχονται τα απόβλητα, και ότι το σχετικό κόστος μπορεί να επιμερίζεται στους διανομείς του προϊόντος.</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Ποιος ευθύνεται για την ιεράρχηση των αποβλήτων; (3)</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Ειδικά ο ρόλος των παραγωγών:</a:t>
            </a:r>
            <a:endParaRPr/>
          </a:p>
          <a:p>
            <a:pPr indent="0" lvl="0" marL="0" rtl="0" algn="l">
              <a:spcBef>
                <a:spcPts val="1200"/>
              </a:spcBef>
              <a:spcAft>
                <a:spcPts val="0"/>
              </a:spcAft>
              <a:buNone/>
            </a:pPr>
            <a:r>
              <a:rPr i="1" lang="en"/>
              <a:t>Άρθρο 8 παρ. 1 εδ. 1 της Οδηγίας 2008/98</a:t>
            </a:r>
            <a:endParaRPr i="1"/>
          </a:p>
          <a:p>
            <a:pPr indent="0" lvl="0" marL="0" rtl="0" algn="l">
              <a:spcBef>
                <a:spcPts val="1200"/>
              </a:spcBef>
              <a:spcAft>
                <a:spcPts val="0"/>
              </a:spcAft>
              <a:buNone/>
            </a:pPr>
            <a:r>
              <a:rPr i="1" lang="en"/>
              <a:t>Διευρυμένη ευθύνη του παραγωγού</a:t>
            </a:r>
            <a:endParaRPr i="1"/>
          </a:p>
          <a:p>
            <a:pPr indent="0" lvl="0" marL="0" rtl="0" algn="l">
              <a:spcBef>
                <a:spcPts val="1200"/>
              </a:spcBef>
              <a:spcAft>
                <a:spcPts val="0"/>
              </a:spcAft>
              <a:buNone/>
            </a:pPr>
            <a:r>
              <a:rPr i="1" lang="en"/>
              <a:t>1.  Προκειμένου να ενισχυθούν η επαναχρησιμοποίηση και πρόληψη, η ανακύκλωση και άλλες μορφές ανάκτησης αποβλήτων, τα κράτη μέλη μπορούν να λαμβάνουν νομοθετικά και μη νομοθετικά μέτρα για να εξασφαλίζουν ότι τα φυσικά ή νομικά πρόσωπα τα οποία κατ’ επάγγελμα αναπτύσσουν, κατασκευάζουν, μεταποιούν, επεξεργάζονται, πωλούν ή εισάγουν προϊόντα (παραγωγός του προϊόντος) φέρουν διευρυμένη ευθύνη παραγωγού.</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3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Διευρυμένη ευθύνη του παραγωγού</a:t>
            </a:r>
            <a:endParaRPr/>
          </a:p>
        </p:txBody>
      </p:sp>
      <p:sp>
        <p:nvSpPr>
          <p:cNvPr id="127" name="Google Shape;127;p25"/>
          <p:cNvSpPr txBox="1"/>
          <p:nvPr>
            <p:ph idx="1" type="body"/>
          </p:nvPr>
        </p:nvSpPr>
        <p:spPr>
          <a:xfrm>
            <a:off x="311700" y="11376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Τι είναι - για ποιον λόγο καθιερώνεται - πώς μπορεί να επιτευχθεί;</a:t>
            </a:r>
            <a:endParaRPr/>
          </a:p>
          <a:p>
            <a:pPr indent="0" lvl="0" marL="0" rtl="0" algn="l">
              <a:spcBef>
                <a:spcPts val="1200"/>
              </a:spcBef>
              <a:spcAft>
                <a:spcPts val="0"/>
              </a:spcAft>
              <a:buNone/>
            </a:pPr>
            <a:r>
              <a:rPr lang="en"/>
              <a:t>Τα χαρακτηριστικά του προϊόντος έχουν μεγάλη επίδραση στο βαθμό που λειτουργεί η ιεράρχηση των αποβλήτων:</a:t>
            </a:r>
            <a:endParaRPr/>
          </a:p>
          <a:p>
            <a:pPr indent="-342900" lvl="0" marL="457200" rtl="0" algn="l">
              <a:spcBef>
                <a:spcPts val="1200"/>
              </a:spcBef>
              <a:spcAft>
                <a:spcPts val="0"/>
              </a:spcAft>
              <a:buSzPts val="1800"/>
              <a:buChar char="●"/>
            </a:pPr>
            <a:r>
              <a:rPr lang="en"/>
              <a:t>πρόληψη: παίζει μεγάλο ρόλο η ανθεκτικότητα του υλικού και η δυνατότητα τεχνολογικών συσκευών για upgrading</a:t>
            </a:r>
            <a:endParaRPr/>
          </a:p>
          <a:p>
            <a:pPr indent="-342900" lvl="0" marL="457200" rtl="0" algn="l">
              <a:spcBef>
                <a:spcPts val="0"/>
              </a:spcBef>
              <a:spcAft>
                <a:spcPts val="0"/>
              </a:spcAft>
              <a:buSzPts val="1800"/>
              <a:buChar char="●"/>
            </a:pPr>
            <a:r>
              <a:rPr lang="en"/>
              <a:t>επαναχρησιμοποίηση: η δυνατότητα εύρεσης ανταλλακτικών και εύκολης επισκευής του προϊόντος</a:t>
            </a:r>
            <a:endParaRPr/>
          </a:p>
          <a:p>
            <a:pPr indent="-342900" lvl="0" marL="457200" rtl="0" algn="l">
              <a:spcBef>
                <a:spcPts val="0"/>
              </a:spcBef>
              <a:spcAft>
                <a:spcPts val="0"/>
              </a:spcAft>
              <a:buSzPts val="1800"/>
              <a:buChar char="●"/>
            </a:pPr>
            <a:r>
              <a:rPr lang="en"/>
              <a:t>ανακύκλωση: τα υλικά που χρησιμοποιούνται για το προϊόν, τα οποία στη συνέχεια μπορούν να συλλεγούν χωριστά και να αξιοποιηθούν για την κατασκευή άλλων προϊόντων</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Διευρυμένη ευθύνη του παραγωγού (2)</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Συνίσταται στην υποχρέωση του παραγωγού να έχει την ευθύνη για τη διαχείριση των αποβλήτων που προέρχονται από τα προϊόντα του.</a:t>
            </a:r>
            <a:endParaRPr/>
          </a:p>
          <a:p>
            <a:pPr indent="-342900" lvl="0" marL="457200" rtl="0" algn="l">
              <a:spcBef>
                <a:spcPts val="1200"/>
              </a:spcBef>
              <a:spcAft>
                <a:spcPts val="0"/>
              </a:spcAft>
              <a:buSzPts val="1800"/>
              <a:buChar char="●"/>
            </a:pPr>
            <a:r>
              <a:rPr lang="en"/>
              <a:t>Για να μειωθεί ο όγκος των αποβλήτων αυτών, παρέχεται έμμεσο κίνητρο στον παραγωγό να κατασκευάζει προϊόντα με μεγαλύτερη διάρκεια ζωής</a:t>
            </a:r>
            <a:endParaRPr/>
          </a:p>
          <a:p>
            <a:pPr indent="-342900" lvl="0" marL="457200" rtl="0" algn="l">
              <a:spcBef>
                <a:spcPts val="0"/>
              </a:spcBef>
              <a:spcAft>
                <a:spcPts val="0"/>
              </a:spcAft>
              <a:buSzPts val="1800"/>
              <a:buChar char="●"/>
            </a:pPr>
            <a:r>
              <a:rPr lang="en"/>
              <a:t>Επίσης, ενσωματώνοντας το κόστος της διαχείρισης των αποβλήτων στην τιμή των προϊόντων επιβαρύνει τους χρήστες των προϊόντων (εν μέρει) και όχι το κοινωνικό σύνολο με τις σχετικές δαπάνες.</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Οργάνωση διευρυμένης ευθύνης του παραγωγού</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Α. Η έννοια του παραγωγού περιλαμβάνει όσους </a:t>
            </a:r>
            <a:r>
              <a:rPr lang="en"/>
              <a:t>αναπτύσσουν, κατασκευάζουν, μεταποιούν, επεξεργάζονται, πωλούν ή εισάγουν προϊόντα (άρθρο 8 παρ. 1 Οδηγίας 2008/98, άρθρο 8 παρ. 1 ν. 4819/2021)</a:t>
            </a:r>
            <a:endParaRPr/>
          </a:p>
          <a:p>
            <a:pPr indent="0" lvl="0" marL="0" rtl="0" algn="l">
              <a:spcBef>
                <a:spcPts val="1200"/>
              </a:spcBef>
              <a:spcAft>
                <a:spcPts val="1200"/>
              </a:spcAft>
              <a:buNone/>
            </a:pPr>
            <a:r>
              <a:rPr lang="en"/>
              <a:t>Β. Η διευρυμένη ευθύνη του παραγωγού συνίσταται στην οργάνωση ή συμμετοχή σε σύστημα εναλλακτικής διαχείρισης αποβλήτων (άρθρο 8α Οδηγίας 2008/98, άρθρο 11 ν. 4819/2021)</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Συλλογικά συστήματα εναλλακτικής διαχείρισης</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Είναι νομικά πρόσωπα μη κερδοσκοπικού χαρακτήρα που οργανώνουν τη διαχείριση των αντίστοιχων αποβλήτων και εποπτεύονται από τον Ελληνικό Οργανισμό Ανακύκλωσης (ΕΟΑΝ - άρθρο 12 ν. 4819/2021). </a:t>
            </a:r>
            <a:endParaRPr/>
          </a:p>
          <a:p>
            <a:pPr indent="0" lvl="0" marL="0" rtl="0" algn="l">
              <a:spcBef>
                <a:spcPts val="1200"/>
              </a:spcBef>
              <a:spcAft>
                <a:spcPts val="0"/>
              </a:spcAft>
              <a:buNone/>
            </a:pPr>
            <a:r>
              <a:rPr lang="en"/>
              <a:t>Με αυτά συμβάλλονται οι παραγωγοί, για να εκπληρώσουν τις υποχρεώσεις τους που προκύπτουν από τη διευρυμένη ευθύνη του παραγωγού (άρθρο 11 παρ. 1, 4 ν. 4819/2021).</a:t>
            </a:r>
            <a:endParaRPr/>
          </a:p>
          <a:p>
            <a:pPr indent="0" lvl="0" marL="0" rtl="0" algn="l">
              <a:spcBef>
                <a:spcPts val="1200"/>
              </a:spcBef>
              <a:spcAft>
                <a:spcPts val="0"/>
              </a:spcAft>
              <a:buNone/>
            </a:pPr>
            <a:r>
              <a:rPr lang="en"/>
              <a:t>Βασική υποχρέωση των παραγωγών είναι η καταβολή των εισφορών προς το συλλογικό σύστημα (άρθρο 11 παρ. 2 περ. γ υποπερ. γγ ν. 4819/2021).</a:t>
            </a:r>
            <a:endParaRPr/>
          </a:p>
          <a:p>
            <a:pPr indent="0" lvl="0" marL="0" rtl="0" algn="l">
              <a:spcBef>
                <a:spcPts val="1200"/>
              </a:spcBef>
              <a:spcAft>
                <a:spcPts val="0"/>
              </a:spcAft>
              <a:buNone/>
            </a:pPr>
            <a:r>
              <a:rPr lang="en"/>
              <a:t>Σε όποιον δεν συμμετέχει σε συλλογικό σύστημα επιβάλλονται διοικητικές κυρώσεις (άρθρο 69 παρ. 1 ν. 4819/2021).</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Αρκεί η διευρυμένη ευθύνη του παραγωγού;</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Η αρχή «ο ρυπαίνων πληρώνει» είναι έκφανση της αρχής της αναλογικότητας (C-293/97, </a:t>
            </a:r>
            <a:r>
              <a:rPr i="1" lang="en"/>
              <a:t>Standtley</a:t>
            </a:r>
            <a:r>
              <a:rPr lang="en"/>
              <a:t>, σκ. 52)</a:t>
            </a:r>
            <a:endParaRPr/>
          </a:p>
          <a:p>
            <a:pPr indent="0" lvl="0" marL="0" rtl="0" algn="l">
              <a:spcBef>
                <a:spcPts val="1200"/>
              </a:spcBef>
              <a:spcAft>
                <a:spcPts val="0"/>
              </a:spcAft>
              <a:buNone/>
            </a:pPr>
            <a:r>
              <a:rPr lang="en"/>
              <a:t>Με βάση αυτήν, δεν μπορεί να επιρριφθεί βάρος σε κάποιον, στο βαθμό που αυτός δεν συμβάλλει στη ρύπανση από τα απόβλητα.</a:t>
            </a:r>
            <a:endParaRPr/>
          </a:p>
          <a:p>
            <a:pPr indent="0" lvl="0" marL="0" rtl="0" algn="l">
              <a:spcBef>
                <a:spcPts val="1200"/>
              </a:spcBef>
              <a:spcAft>
                <a:spcPts val="1200"/>
              </a:spcAft>
              <a:buNone/>
            </a:pPr>
            <a:r>
              <a:rPr lang="en"/>
              <a:t>Η συμπεριφορά των καταναλωτών πολλές φορές δεν επηρεάζεται από την ποιότητα του προϊόντος (λ.χ. αγορά νέου μοντέλου του ίδιου προϊόντος, μολονότι το προϊόν είναι απολύτως λειτουργικό και απόρριψη του ) ή είναι άσχετη με αυτήν (λ.χ. χωριστή διαλογή αστικών απορριμμάτων)</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Ρόλος καταναλωτών, τοπικής αυτοδιοίκησης</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en"/>
              <a:t>Ο ν. 4819/2021 εισάγει κίνητρα και αντικίνητρα για τους οργανισμούς τοπικής αυτοδιοίκησης και για τους καταναλωτές, σε σχέση με την ιεράρχηση των αποβλήτων.</a:t>
            </a:r>
            <a:endParaRPr/>
          </a:p>
          <a:p>
            <a:pPr indent="0" lvl="0" marL="0" rtl="0" algn="l">
              <a:spcBef>
                <a:spcPts val="1200"/>
              </a:spcBef>
              <a:spcAft>
                <a:spcPts val="0"/>
              </a:spcAft>
              <a:buNone/>
            </a:pPr>
            <a:r>
              <a:rPr lang="en"/>
              <a:t>Βασική επιδίωξη η αποφυγή της ταφής των αποβλήτων.</a:t>
            </a:r>
            <a:endParaRPr/>
          </a:p>
          <a:p>
            <a:pPr indent="0" lvl="0" marL="0" rtl="0" algn="l">
              <a:spcBef>
                <a:spcPts val="1200"/>
              </a:spcBef>
              <a:spcAft>
                <a:spcPts val="0"/>
              </a:spcAft>
              <a:buNone/>
            </a:pPr>
            <a:r>
              <a:rPr lang="en"/>
              <a:t>Σημαντική προϋπόθεση, για να επιτευχθεί αυτό, είναι η διαλογή των αποβλήτων στην πηγή.</a:t>
            </a:r>
            <a:endParaRPr/>
          </a:p>
          <a:p>
            <a:pPr indent="0" lvl="0" marL="0" rtl="0" algn="l">
              <a:spcBef>
                <a:spcPts val="1200"/>
              </a:spcBef>
              <a:spcAft>
                <a:spcPts val="1200"/>
              </a:spcAft>
              <a:buNone/>
            </a:pPr>
            <a:r>
              <a:rPr lang="en"/>
              <a:t>Βασική αρμοδιότητα για διαχείριση των αποβλήτων έχει η τοπική αυτοδιοίκηση (αρμοδιότητες Δήμων σύμφωνα με το άρθρο 75 παρ. Ι υποπαρ. β περ. 4 του Κώδικα Δήμων και Κοινοτήτων, ν. 3463/2006: «</a:t>
            </a:r>
            <a:r>
              <a:rPr i="1" lang="en"/>
              <a:t>Η καθαριότητα όλων των κοινόχρηστων χώρων της εδαφικής τους περιφέρειας, η αποκομιδή και Διαχείριση των αποβλήτων …</a:t>
            </a:r>
            <a:r>
              <a:rPr lang="en"/>
              <a: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Κίνητρα - αντικίνητρα στην τοπική αυτοδιοίκηση</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Βασικό αντικίνητρο για την ταφή των αποβλήτων:</a:t>
            </a:r>
            <a:endParaRPr/>
          </a:p>
          <a:p>
            <a:pPr indent="0" lvl="0" marL="0" rtl="0" algn="l">
              <a:spcBef>
                <a:spcPts val="1200"/>
              </a:spcBef>
              <a:spcAft>
                <a:spcPts val="0"/>
              </a:spcAft>
              <a:buNone/>
            </a:pPr>
            <a:r>
              <a:rPr lang="en"/>
              <a:t>Επιβάλλεται τέλος ταφής - για κάθε τόνο αποβλήτων που θάβεται, ο φορέας που λειτουργεί την αντίστοιχη εγκατάσταση (ΦΟΔΣΑ - φορέας ολοκληρωμένης διαχείρισης στερεών αποβλήτων, πρόκειται για φορείς που συστήνονται από τους Δήμους, βλ. άρθρο 225 ν. 4555/2018, και εκεί στέλνουν τα συλλεγέντα απόβλητα για περαιτέρω διαχείριση/ διάθεση) καταβάλλει 20 ευρώ ανά τόνο, ποσό το οποίο αυξάνεται ετησίως μέχρι τα 55 ευρώ ανά τόνο το 2027 κι έπειτα (άρθρο 38 παρ. 1-2 ν. 4819/2021).</a:t>
            </a:r>
            <a:endParaRPr/>
          </a:p>
          <a:p>
            <a:pPr indent="0" lvl="0" marL="0" rtl="0" algn="l">
              <a:spcBef>
                <a:spcPts val="1200"/>
              </a:spcBef>
              <a:spcAft>
                <a:spcPts val="0"/>
              </a:spcAft>
              <a:buNone/>
            </a:pPr>
            <a:r>
              <a:rPr lang="en"/>
              <a:t>Το τέλος ταφής κατανέμεται/ μετακυλίεται στους Δήμους (άρθρο 38 παρ. 5 ν. 4819/2021).</a:t>
            </a:r>
            <a:endParaRPr/>
          </a:p>
          <a:p>
            <a:pPr indent="0" lvl="0" marL="0" rtl="0" algn="l">
              <a:spcBef>
                <a:spcPts val="1200"/>
              </a:spcBef>
              <a:spcAft>
                <a:spcPts val="1200"/>
              </a:spcAft>
              <a:buNone/>
            </a:pPr>
            <a:r>
              <a:rPr lang="en"/>
              <a:t>Συμπλήρωση: οι ΦΟΔΣΑ δεν δέχονται για ανακύκλωση (άρα αποστέλλουν για ταφή) απόβλητα που είναι σύμμεικτα κατά ποσοστό άνω του 40% (από 1.1.2025: άνω του 20%, άρθρο 31 παρ. 4 ν. 4819/2021).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Ένα κινητό τηλέφωνο</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Πώς έχει ήδη επιβαρύνει το περιβάλλον;</a:t>
            </a:r>
            <a:endParaRPr/>
          </a:p>
          <a:p>
            <a:pPr indent="0" lvl="0" marL="0" rtl="0" algn="l">
              <a:spcBef>
                <a:spcPts val="1200"/>
              </a:spcBef>
              <a:spcAft>
                <a:spcPts val="0"/>
              </a:spcAft>
              <a:buNone/>
            </a:pPr>
            <a:r>
              <a:rPr lang="en"/>
              <a:t>Α. Κατά την παραγωγή του</a:t>
            </a:r>
            <a:endParaRPr/>
          </a:p>
          <a:p>
            <a:pPr indent="-342900" lvl="0" marL="457200" rtl="0" algn="l">
              <a:spcBef>
                <a:spcPts val="1200"/>
              </a:spcBef>
              <a:spcAft>
                <a:spcPts val="0"/>
              </a:spcAft>
              <a:buSzPts val="1800"/>
              <a:buChar char="●"/>
            </a:pPr>
            <a:r>
              <a:rPr lang="en"/>
              <a:t>ανάλωση φυσικών πόρων (εξόρυξη)</a:t>
            </a:r>
            <a:endParaRPr/>
          </a:p>
          <a:p>
            <a:pPr indent="-342900" lvl="0" marL="457200" rtl="0" algn="l">
              <a:spcBef>
                <a:spcPts val="0"/>
              </a:spcBef>
              <a:spcAft>
                <a:spcPts val="0"/>
              </a:spcAft>
              <a:buSzPts val="1800"/>
              <a:buChar char="●"/>
            </a:pPr>
            <a:r>
              <a:rPr lang="en"/>
              <a:t>ενέργεια (= ορυκτά καύσιμα)</a:t>
            </a:r>
            <a:endParaRPr/>
          </a:p>
          <a:p>
            <a:pPr indent="-342900" lvl="0" marL="457200" rtl="0" algn="l">
              <a:spcBef>
                <a:spcPts val="0"/>
              </a:spcBef>
              <a:spcAft>
                <a:spcPts val="0"/>
              </a:spcAft>
              <a:buSzPts val="1800"/>
              <a:buChar char="●"/>
            </a:pPr>
            <a:r>
              <a:rPr lang="en"/>
              <a:t>ρύπανση κατά την παρασκευή του (λ.χ. εκπομπές αερίων από εργοστάσια)</a:t>
            </a:r>
            <a:endParaRPr/>
          </a:p>
          <a:p>
            <a:pPr indent="0" lvl="0" marL="0" rtl="0" algn="l">
              <a:spcBef>
                <a:spcPts val="1200"/>
              </a:spcBef>
              <a:spcAft>
                <a:spcPts val="0"/>
              </a:spcAft>
              <a:buNone/>
            </a:pPr>
            <a:r>
              <a:rPr lang="en"/>
              <a:t>Β. Μετά τη χρήση του</a:t>
            </a:r>
            <a:endParaRPr/>
          </a:p>
          <a:p>
            <a:pPr indent="-342900" lvl="0" marL="457200" rtl="0" algn="l">
              <a:spcBef>
                <a:spcPts val="1200"/>
              </a:spcBef>
              <a:spcAft>
                <a:spcPts val="0"/>
              </a:spcAft>
              <a:buSzPts val="1800"/>
              <a:buChar char="●"/>
            </a:pPr>
            <a:r>
              <a:rPr lang="en"/>
              <a:t>ταφή - πιάνει χώρο</a:t>
            </a:r>
            <a:endParaRPr/>
          </a:p>
          <a:p>
            <a:pPr indent="-342900" lvl="0" marL="457200" rtl="0" algn="l">
              <a:spcBef>
                <a:spcPts val="0"/>
              </a:spcBef>
              <a:spcAft>
                <a:spcPts val="0"/>
              </a:spcAft>
              <a:buSzPts val="1800"/>
              <a:buChar char="●"/>
            </a:pPr>
            <a:r>
              <a:rPr lang="en"/>
              <a:t>επικίνδυνα υλικά (λ.χ. μπαταρία) που διαχέονται στο περιβάλλον/ υδροφόρο ορίζοντα</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Κίνητρα - αντικίνητρα στην τοπική αυτοδιοίκηση (2)</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t>Πώς τιμολογούν οι ΦΟΔΣΑ τους Δήμους; (οι εισφορές προς ΦΟΔΣΑ καλύπτουν το 15-25% των εξόδων που μετακυλίονται στους δημότες με τα ανταποδοτικά δημοτικά τέλη καθιαριότητας)</a:t>
            </a:r>
            <a:endParaRPr/>
          </a:p>
          <a:p>
            <a:pPr indent="0" lvl="0" marL="0" rtl="0" algn="l">
              <a:spcBef>
                <a:spcPts val="1200"/>
              </a:spcBef>
              <a:spcAft>
                <a:spcPts val="0"/>
              </a:spcAft>
              <a:buNone/>
            </a:pPr>
            <a:r>
              <a:rPr lang="en"/>
              <a:t>Άρθρο 39 ν. 4819/2021: Ο</a:t>
            </a:r>
            <a:r>
              <a:rPr lang="en"/>
              <a:t>ι κανόνες τιμολόγησης των ΦΟΔΣΑ προσδιορίζουν τα τέλη που τους καταβάλλουν οι Δήμοι «σε συνάρτηση </a:t>
            </a:r>
            <a:endParaRPr/>
          </a:p>
          <a:p>
            <a:pPr indent="-300037" lvl="0" marL="457200" rtl="0" algn="l">
              <a:spcBef>
                <a:spcPts val="1200"/>
              </a:spcBef>
              <a:spcAft>
                <a:spcPts val="0"/>
              </a:spcAft>
              <a:buSzPct val="100000"/>
              <a:buChar char="●"/>
            </a:pPr>
            <a:r>
              <a:rPr lang="en"/>
              <a:t>με την απόδοση της διαλογής στην πηγή, </a:t>
            </a:r>
            <a:endParaRPr/>
          </a:p>
          <a:p>
            <a:pPr indent="-300037" lvl="0" marL="457200" rtl="0" algn="l">
              <a:spcBef>
                <a:spcPts val="0"/>
              </a:spcBef>
              <a:spcAft>
                <a:spcPts val="0"/>
              </a:spcAft>
              <a:buSzPct val="100000"/>
              <a:buChar char="●"/>
            </a:pPr>
            <a:r>
              <a:rPr lang="en"/>
              <a:t>την εκτροπή οργανικών αποβλήτων από την υγειονομική ταφή, </a:t>
            </a:r>
            <a:endParaRPr/>
          </a:p>
          <a:p>
            <a:pPr indent="-300037" lvl="0" marL="457200" rtl="0" algn="l">
              <a:spcBef>
                <a:spcPts val="0"/>
              </a:spcBef>
              <a:spcAft>
                <a:spcPts val="0"/>
              </a:spcAft>
              <a:buSzPct val="100000"/>
              <a:buChar char="●"/>
            </a:pPr>
            <a:r>
              <a:rPr lang="en"/>
              <a:t>τη συλλογή αποβλήτων συσκευασιών ανά κάτοικο και </a:t>
            </a:r>
            <a:endParaRPr/>
          </a:p>
          <a:p>
            <a:pPr indent="-300037" lvl="0" marL="457200" rtl="0" algn="l">
              <a:spcBef>
                <a:spcPts val="0"/>
              </a:spcBef>
              <a:spcAft>
                <a:spcPts val="0"/>
              </a:spcAft>
              <a:buSzPct val="100000"/>
              <a:buChar char="●"/>
            </a:pPr>
            <a:r>
              <a:rPr lang="en"/>
              <a:t>την πραγματοποιηθείσα ανακύκλωση σε σύνδεση με τους στόχους ανά Ο.Τ.Α.».</a:t>
            </a:r>
            <a:endParaRPr/>
          </a:p>
          <a:p>
            <a:pPr indent="0" lvl="0" marL="0" rtl="0" algn="l">
              <a:spcBef>
                <a:spcPts val="1200"/>
              </a:spcBef>
              <a:spcAft>
                <a:spcPts val="0"/>
              </a:spcAft>
              <a:buNone/>
            </a:pPr>
            <a:r>
              <a:rPr lang="en"/>
              <a:t>Επομένως, οι Δήμοι έχουν σημαντικά οικονομικά κίνητρα για:</a:t>
            </a:r>
            <a:endParaRPr/>
          </a:p>
          <a:p>
            <a:pPr indent="-300037" lvl="0" marL="457200" rtl="0" algn="l">
              <a:spcBef>
                <a:spcPts val="1200"/>
              </a:spcBef>
              <a:spcAft>
                <a:spcPts val="0"/>
              </a:spcAft>
              <a:buSzPct val="100000"/>
              <a:buChar char="●"/>
            </a:pPr>
            <a:r>
              <a:rPr lang="en"/>
              <a:t>να μειώσουν τα απόβλητα που παράγονται στα διοικητικά τους όρια</a:t>
            </a:r>
            <a:endParaRPr/>
          </a:p>
          <a:p>
            <a:pPr indent="-300037" lvl="0" marL="457200" rtl="0" algn="l">
              <a:spcBef>
                <a:spcPts val="0"/>
              </a:spcBef>
              <a:spcAft>
                <a:spcPts val="0"/>
              </a:spcAft>
              <a:buSzPct val="100000"/>
              <a:buChar char="●"/>
            </a:pPr>
            <a:r>
              <a:rPr lang="en"/>
              <a:t>να διαχωρίσουν τα απόβλητα που θα οδηγηθούν προς ανακύκλωση σε σχέση με αυτά που θα οδηγηθούν σε ταφή (διαλογή στην πηγή)</a:t>
            </a:r>
            <a:endParaRPr/>
          </a:p>
          <a:p>
            <a:pPr indent="-300037" lvl="0" marL="457200" rtl="0" algn="l">
              <a:spcBef>
                <a:spcPts val="0"/>
              </a:spcBef>
              <a:spcAft>
                <a:spcPts val="0"/>
              </a:spcAft>
              <a:buSzPct val="100000"/>
              <a:buChar char="●"/>
            </a:pPr>
            <a:r>
              <a:rPr lang="en"/>
              <a:t>να μειώσουν ειδικά τα απόβλητα που θα οδηγηθούν σε ταφή</a:t>
            </a:r>
            <a:endParaRPr/>
          </a:p>
          <a:p>
            <a:pPr indent="0" lvl="0" marL="0" rtl="0" algn="l">
              <a:spcBef>
                <a:spcPts val="12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Πώς επιτυγχάνεται η διαλογή στην πηγή από τους Δήμους;</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Ο ν. 4819/2021 επιβάλλει ρητές υποχρεώσεις, αλλά παρέχει στους Δήμους και τη δυνατότητα να χορηγήσουν κίνητρα στους δημότες, για την ενίσχυση της διαλογής στην πηγή και τη μείωση των αστικών αποβλήτων που οδηγούνται στην ταφή.</a:t>
            </a:r>
            <a:endParaRPr/>
          </a:p>
          <a:p>
            <a:pPr indent="0" lvl="0" marL="0" rtl="0" algn="l">
              <a:spcBef>
                <a:spcPts val="1200"/>
              </a:spcBef>
              <a:spcAft>
                <a:spcPts val="0"/>
              </a:spcAft>
              <a:buNone/>
            </a:pPr>
            <a:r>
              <a:rPr lang="en"/>
              <a:t>Καθιερώνεται:</a:t>
            </a:r>
            <a:endParaRPr/>
          </a:p>
          <a:p>
            <a:pPr indent="0" lvl="0" marL="0" rtl="0" algn="l">
              <a:spcBef>
                <a:spcPts val="1200"/>
              </a:spcBef>
              <a:spcAft>
                <a:spcPts val="0"/>
              </a:spcAft>
              <a:buNone/>
            </a:pPr>
            <a:r>
              <a:rPr lang="en"/>
              <a:t>α. η χωριστή διαχείριση διαφόρων κατηγοριών αποβλήτων</a:t>
            </a:r>
            <a:endParaRPr/>
          </a:p>
          <a:p>
            <a:pPr indent="0" lvl="0" marL="0" rtl="0" algn="l">
              <a:spcBef>
                <a:spcPts val="1200"/>
              </a:spcBef>
              <a:spcAft>
                <a:spcPts val="0"/>
              </a:spcAft>
              <a:buNone/>
            </a:pPr>
            <a:r>
              <a:rPr lang="en"/>
              <a:t>β. το σύστημα «πληρώνω όσο πετάω»</a:t>
            </a:r>
            <a:endParaRPr/>
          </a:p>
          <a:p>
            <a:pPr indent="0" lvl="0" marL="0" rtl="0" algn="l">
              <a:spcBef>
                <a:spcPts val="1200"/>
              </a:spcBef>
              <a:spcAft>
                <a:spcPts val="12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Χωριστή διαχείριση κατηγοριών αποβλήτων </a:t>
            </a:r>
            <a:endParaRPr/>
          </a:p>
        </p:txBody>
      </p:sp>
      <p:sp>
        <p:nvSpPr>
          <p:cNvPr id="181" name="Google Shape;181;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Καθιερώνονται υποχρεώσεις για χωριστή συλλογή:</a:t>
            </a:r>
            <a:endParaRPr/>
          </a:p>
          <a:p>
            <a:pPr indent="-325755" lvl="0" marL="457200" rtl="0" algn="l">
              <a:spcBef>
                <a:spcPts val="1200"/>
              </a:spcBef>
              <a:spcAft>
                <a:spcPts val="0"/>
              </a:spcAft>
              <a:buSzPct val="100000"/>
              <a:buChar char="●"/>
            </a:pPr>
            <a:r>
              <a:rPr lang="en"/>
              <a:t>χαρτιού, μετάλλου, πλαστικού, γυαλιού (άρθρο 25 παρ. 1 ν. 4819/2021)</a:t>
            </a:r>
            <a:endParaRPr/>
          </a:p>
          <a:p>
            <a:pPr indent="-325755" lvl="0" marL="457200" rtl="0" algn="l">
              <a:spcBef>
                <a:spcPts val="0"/>
              </a:spcBef>
              <a:spcAft>
                <a:spcPts val="0"/>
              </a:spcAft>
              <a:buSzPct val="100000"/>
              <a:buChar char="●"/>
            </a:pPr>
            <a:r>
              <a:rPr lang="en"/>
              <a:t>χρωμάτων/ βερνικιών (άρθρο 46 παρ. 3, 4 ν. 4819/2021)</a:t>
            </a:r>
            <a:endParaRPr/>
          </a:p>
          <a:p>
            <a:pPr indent="-325755" lvl="0" marL="457200" rtl="0" algn="l">
              <a:spcBef>
                <a:spcPts val="0"/>
              </a:spcBef>
              <a:spcAft>
                <a:spcPts val="0"/>
              </a:spcAft>
              <a:buSzPct val="100000"/>
              <a:buChar char="●"/>
            </a:pPr>
            <a:r>
              <a:rPr lang="en"/>
              <a:t>φαρμάκων (άρθρο 46 παρ. 5 ν. 4819/2021)</a:t>
            </a:r>
            <a:endParaRPr/>
          </a:p>
          <a:p>
            <a:pPr indent="-325755" lvl="0" marL="457200" rtl="0" algn="l">
              <a:spcBef>
                <a:spcPts val="0"/>
              </a:spcBef>
              <a:spcAft>
                <a:spcPts val="0"/>
              </a:spcAft>
              <a:buSzPct val="100000"/>
              <a:buChar char="●"/>
            </a:pPr>
            <a:r>
              <a:rPr lang="en"/>
              <a:t>βιοαποβλήτων (άρθρο 50 ν. 4819/2021)</a:t>
            </a:r>
            <a:endParaRPr/>
          </a:p>
          <a:p>
            <a:pPr indent="0" lvl="0" marL="0" rtl="0" algn="l">
              <a:spcBef>
                <a:spcPts val="1200"/>
              </a:spcBef>
              <a:spcAft>
                <a:spcPts val="0"/>
              </a:spcAft>
              <a:buNone/>
            </a:pPr>
            <a:r>
              <a:rPr lang="en"/>
              <a:t>Καθιέρωση πράσινων σημείων (άρθρο 29 ν. 4819/2021 - όπου συγκεντρώνονται ειδικές κατηγορίες αποβλήτων, λ.χ. ηλεκτρικός/ ηλεκτρονικός εξοπλισμός)</a:t>
            </a:r>
            <a:endParaRPr/>
          </a:p>
          <a:p>
            <a:pPr indent="0" lvl="0" marL="0" rtl="0" algn="l">
              <a:spcBef>
                <a:spcPts val="1200"/>
              </a:spcBef>
              <a:spcAft>
                <a:spcPts val="0"/>
              </a:spcAft>
              <a:buNone/>
            </a:pPr>
            <a:r>
              <a:rPr lang="en"/>
              <a:t>Καθιέρωση κέντρων δημιουργικής επαναχρησιμοποίησης υλικών (άρθρο 18 ν. 4819/2021)</a:t>
            </a:r>
            <a:endParaRPr/>
          </a:p>
          <a:p>
            <a:pPr indent="0" lvl="0" marL="0" rtl="0" algn="l">
              <a:spcBef>
                <a:spcPts val="1200"/>
              </a:spcBef>
              <a:spcAft>
                <a:spcPts val="1200"/>
              </a:spcAft>
              <a:buNone/>
            </a:pPr>
            <a:r>
              <a:rPr lang="en"/>
              <a:t>Τα απόβλητα που συλλέγονται χωριστά κατά τα παραπάνω δεν χρεώονται στους δημότες στο πλαίσιο του συστήματος «πληρώνω όσο πετάω»</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Πληρώνω όσο πετάω</a:t>
            </a:r>
            <a:endParaRPr/>
          </a:p>
        </p:txBody>
      </p:sp>
      <p:sp>
        <p:nvSpPr>
          <p:cNvPr id="187" name="Google Shape;187;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Πιο σημαντική είναι η καθιέρωση του συστήματος «πληρώνω όσο πετάω» (άρθρο 37 ν. 4819/2021). Με το σύστημα αυτό οι δημότες πληρώνουν δημοτικά τέλη καθαριότητας ανάλογα με τα απόβλητα που παράγουν.</a:t>
            </a:r>
            <a:endParaRPr/>
          </a:p>
          <a:p>
            <a:pPr indent="0" lvl="0" marL="0" rtl="0" algn="l">
              <a:spcBef>
                <a:spcPts val="1200"/>
              </a:spcBef>
              <a:spcAft>
                <a:spcPts val="0"/>
              </a:spcAft>
              <a:buNone/>
            </a:pPr>
            <a:r>
              <a:rPr lang="en"/>
              <a:t>Μέχρι σήμερα τα δημοτικά τέλη καθαριότητας υπολογίζονται βάσει του εμβαδού κάθε ηλεκτροδοτούμενου χώρου (άρθρο 1 ν. 25/1975) με τους ειδικούς συντελεστές που προσδιορίζουν οι Δήμου.</a:t>
            </a:r>
            <a:endParaRPr/>
          </a:p>
          <a:p>
            <a:pPr indent="0" lvl="0" marL="0" rtl="0" algn="l">
              <a:spcBef>
                <a:spcPts val="1200"/>
              </a:spcBef>
              <a:spcAft>
                <a:spcPts val="0"/>
              </a:spcAft>
              <a:buNone/>
            </a:pPr>
            <a:r>
              <a:rPr lang="en"/>
              <a:t>Πλέον, μπορεί να εξατομικεύεται η παραγωγή αποβλήτων ανά δημότη και να επιβαρύνεται (ή να απαλλάσσεται) εάν παράγει περισσότερα (ή λιγότερα, αντιστοίχως) απόβλητα.</a:t>
            </a:r>
            <a:endParaRPr/>
          </a:p>
          <a:p>
            <a:pPr indent="0" lvl="0" marL="0" rtl="0" algn="l">
              <a:spcBef>
                <a:spcPts val="1200"/>
              </a:spcBef>
              <a:spcAft>
                <a:spcPts val="1200"/>
              </a:spcAft>
              <a:buClr>
                <a:schemeClr val="dk1"/>
              </a:buClr>
              <a:buSzPct val="61111"/>
              <a:buFont typeface="Arial"/>
              <a:buNone/>
            </a:pPr>
            <a:r>
              <a:rPr lang="en"/>
              <a:t>Στο πλαίσιο αυτό, ο</a:t>
            </a:r>
            <a:r>
              <a:rPr lang="en"/>
              <a:t>ι Δήμοι έχουν τη δυνατότητα να χρεώνουν διαφορετικά τις διάφορες κατηγορίες/ ρεύματα αποβλήτων (λ.χ. πολύ πιο φθηνά τα ανακυκλώσιμα απόβλητα).</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Εφαρμογή του συστήματος «πληρώνω όσο πετάω»</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Υποχρεωτική καθολική εφαρμογή από 1.1.2023 για Δήμους με πληθυσμό άνω των 100.000 κατοίκων, από 1.1.2028 για Δήμους με πληθυσμό άνω των 20.000 κατοίκων.</a:t>
            </a:r>
            <a:endParaRPr/>
          </a:p>
          <a:p>
            <a:pPr indent="0" lvl="0" marL="0" rtl="0" algn="l">
              <a:spcBef>
                <a:spcPts val="1200"/>
              </a:spcBef>
              <a:spcAft>
                <a:spcPts val="0"/>
              </a:spcAft>
              <a:buNone/>
            </a:pPr>
            <a:r>
              <a:rPr lang="en"/>
              <a:t>Από 1.1.2023 για καταστήματα υγειονομικού ενδιαφέροντος και βιομηχανίες σε Δήμους με πληθυσμό άνω των 20.000 κατοίκων, για ξενοδοχεία άνω των 100 κλινών σε Δήμους με πληθυσμό άνω των 10.000 κατοίκων.</a:t>
            </a:r>
            <a:endParaRPr/>
          </a:p>
          <a:p>
            <a:pPr indent="0" lvl="0" marL="0" rtl="0" algn="l">
              <a:spcBef>
                <a:spcPts val="1200"/>
              </a:spcBef>
              <a:spcAft>
                <a:spcPts val="0"/>
              </a:spcAft>
              <a:buNone/>
            </a:pPr>
            <a:r>
              <a:rPr lang="en"/>
              <a:t>Δυνητική εφαρμογή ήδη από την έναρξη ισχύος του νόμου.</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Χαρακτηριστικά του συστήματος «πληρώνω όσο πετάω»</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Οι Δήμοι αποφασίζουν εάν θα χρεώνουν τα απόβλητα με βάση τον όγκο ή το βάρος τους.</a:t>
            </a:r>
            <a:endParaRPr/>
          </a:p>
          <a:p>
            <a:pPr indent="0" lvl="0" marL="0" rtl="0" algn="l">
              <a:spcBef>
                <a:spcPts val="1200"/>
              </a:spcBef>
              <a:spcAft>
                <a:spcPts val="0"/>
              </a:spcAft>
              <a:buNone/>
            </a:pPr>
            <a:r>
              <a:rPr lang="en"/>
              <a:t>Θα επιλέξουν και τον τρόπο, με τον οποίο θα διαπιστώνεται η παραγωγή αποβλήτων από κάθε νοικοκυριό ή επιχείρηση.</a:t>
            </a:r>
            <a:endParaRPr/>
          </a:p>
          <a:p>
            <a:pPr indent="0" lvl="0" marL="0" rtl="0" algn="l">
              <a:spcBef>
                <a:spcPts val="1200"/>
              </a:spcBef>
              <a:spcAft>
                <a:spcPts val="0"/>
              </a:spcAft>
              <a:buNone/>
            </a:pPr>
            <a:r>
              <a:rPr lang="en"/>
              <a:t>Εναλλακτικές μέθοδοι:</a:t>
            </a:r>
            <a:endParaRPr/>
          </a:p>
          <a:p>
            <a:pPr indent="0" lvl="0" marL="0" rtl="0" algn="l">
              <a:spcBef>
                <a:spcPts val="1200"/>
              </a:spcBef>
              <a:spcAft>
                <a:spcPts val="0"/>
              </a:spcAft>
              <a:buNone/>
            </a:pPr>
            <a:r>
              <a:rPr lang="en"/>
              <a:t>α. εξατομικευμένη συλλογή ανά νοικοκυριό (ραντεβού ή τακτικά δρομολόγια) και επιτόπια μέτρηση βάρους ή αξιοποίηση εξατομικευμένων κάδων ή σακουλών (που έχουν χορηγηθεί από το Δήμο και ο όγκος τους είναι δεδομένος)</a:t>
            </a:r>
            <a:endParaRPr/>
          </a:p>
          <a:p>
            <a:pPr indent="0" lvl="0" marL="0" rtl="0" algn="l">
              <a:spcBef>
                <a:spcPts val="1200"/>
              </a:spcBef>
              <a:spcAft>
                <a:spcPts val="1200"/>
              </a:spcAft>
              <a:buNone/>
            </a:pPr>
            <a:r>
              <a:rPr lang="en"/>
              <a:t>β. πρόσβαση στους κάδους απορριμμάτων με κωδικό (bar code)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Δυνατότητες του συστήματος </a:t>
            </a:r>
            <a:r>
              <a:rPr lang="en"/>
              <a:t>«πληρώνω όσο πετάω»</a:t>
            </a:r>
            <a:endParaRPr/>
          </a:p>
          <a:p>
            <a:pPr indent="0" lvl="0" marL="0" rtl="0" algn="l">
              <a:spcBef>
                <a:spcPts val="0"/>
              </a:spcBef>
              <a:spcAft>
                <a:spcPts val="0"/>
              </a:spcAft>
              <a:buNone/>
            </a:pPr>
            <a:r>
              <a:t/>
            </a:r>
            <a:endParaRPr/>
          </a:p>
        </p:txBody>
      </p:sp>
      <p:sp>
        <p:nvSpPr>
          <p:cNvPr id="205" name="Google Shape;205;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Είναι προφανές ότι με την ορθή εφαρμογή του συστήματος «πληρώνω όσο πετάω», σε συνδυασμό με τις λοιπές ρυθμίσεις:</a:t>
            </a:r>
            <a:endParaRPr/>
          </a:p>
          <a:p>
            <a:pPr indent="0" lvl="0" marL="0" rtl="0" algn="l">
              <a:spcBef>
                <a:spcPts val="1200"/>
              </a:spcBef>
              <a:spcAft>
                <a:spcPts val="0"/>
              </a:spcAft>
              <a:buNone/>
            </a:pPr>
            <a:r>
              <a:rPr lang="en"/>
              <a:t>α. παρέχεται κίνητρο στους δημότες να παράγουν λιγότερα απόβλητα,</a:t>
            </a:r>
            <a:endParaRPr/>
          </a:p>
          <a:p>
            <a:pPr indent="0" lvl="0" marL="0" rtl="0" algn="l">
              <a:spcBef>
                <a:spcPts val="1200"/>
              </a:spcBef>
              <a:spcAft>
                <a:spcPts val="0"/>
              </a:spcAft>
              <a:buNone/>
            </a:pPr>
            <a:r>
              <a:rPr lang="en"/>
              <a:t>β. παρέχεται κίνητρο να κάνουν αποθέτουν τις κατάλληλες κατηγορίες αποβλήτων (λ.χ. ηλεκτρικό/ ηλεκτρονικό εξοπλισμό) στα πράσινα σημεία, ώστε να μη χρεώνονται με τα αντίστοιχα δημοτικά τέλη</a:t>
            </a:r>
            <a:endParaRPr/>
          </a:p>
          <a:p>
            <a:pPr indent="0" lvl="0" marL="0" rtl="0" algn="l">
              <a:spcBef>
                <a:spcPts val="1200"/>
              </a:spcBef>
              <a:spcAft>
                <a:spcPts val="0"/>
              </a:spcAft>
              <a:buNone/>
            </a:pPr>
            <a:r>
              <a:rPr lang="en"/>
              <a:t>γ. εάν ο Δήμος εφαρμόζει διαφορετική τιμολόγηση για τα ανακυκλώσιμα απόβλητα παρέχεται ισχυρό κίνητρο για διαλογή των αποβλήτων στην πηγή, δηλαδή στα νοικοκυριά ή τις επιχειρήσεις.</a:t>
            </a:r>
            <a:endParaRPr/>
          </a:p>
          <a:p>
            <a:pPr indent="0" lvl="0" marL="0" rtl="0" algn="l">
              <a:spcBef>
                <a:spcPts val="1200"/>
              </a:spcBef>
              <a:spcAft>
                <a:spcPts val="0"/>
              </a:spcAft>
              <a:buNone/>
            </a:pPr>
            <a:r>
              <a:rPr lang="en"/>
              <a:t>Έτσι, οι Δήμοι:</a:t>
            </a:r>
            <a:endParaRPr/>
          </a:p>
          <a:p>
            <a:pPr indent="0" lvl="0" marL="0" rtl="0" algn="l">
              <a:spcBef>
                <a:spcPts val="1200"/>
              </a:spcBef>
              <a:spcAft>
                <a:spcPts val="0"/>
              </a:spcAft>
              <a:buNone/>
            </a:pPr>
            <a:r>
              <a:rPr lang="en"/>
              <a:t>α. οδηγούν λιγότερα απόβλητα στην ταφή,</a:t>
            </a:r>
            <a:endParaRPr/>
          </a:p>
          <a:p>
            <a:pPr indent="0" lvl="0" marL="0" rtl="0" algn="l">
              <a:spcBef>
                <a:spcPts val="1200"/>
              </a:spcBef>
              <a:spcAft>
                <a:spcPts val="1200"/>
              </a:spcAft>
              <a:buNone/>
            </a:pPr>
            <a:r>
              <a:rPr lang="en"/>
              <a:t>β. έχουν ήδη επιτύχει τη διαλογή τους, με αποτέλεσμα τη μείωση του κόστους διαχείρισης και των αντίστοιχων εισφορών τους στον ΦΟΔΣΑ.</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Γραμμική οικονομία</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(ο κύκλος ζωής του κινητού τηλεφώνου)</a:t>
            </a:r>
            <a:endParaRPr/>
          </a:p>
          <a:p>
            <a:pPr indent="-342900" lvl="0" marL="457200" rtl="0" algn="l">
              <a:spcBef>
                <a:spcPts val="1200"/>
              </a:spcBef>
              <a:spcAft>
                <a:spcPts val="0"/>
              </a:spcAft>
              <a:buSzPts val="1800"/>
              <a:buChar char="●"/>
            </a:pPr>
            <a:r>
              <a:rPr lang="en"/>
              <a:t>Εξόρυξη πρώτων υλών</a:t>
            </a:r>
            <a:endParaRPr/>
          </a:p>
          <a:p>
            <a:pPr indent="-342900" lvl="0" marL="457200" rtl="0" algn="l">
              <a:spcBef>
                <a:spcPts val="0"/>
              </a:spcBef>
              <a:spcAft>
                <a:spcPts val="0"/>
              </a:spcAft>
              <a:buSzPts val="1800"/>
              <a:buChar char="●"/>
            </a:pPr>
            <a:r>
              <a:rPr lang="en"/>
              <a:t>Επεξεργασία πρώτων υλών - παραγωγή προϊόντος</a:t>
            </a:r>
            <a:endParaRPr/>
          </a:p>
          <a:p>
            <a:pPr indent="-342900" lvl="0" marL="457200" rtl="0" algn="l">
              <a:spcBef>
                <a:spcPts val="0"/>
              </a:spcBef>
              <a:spcAft>
                <a:spcPts val="0"/>
              </a:spcAft>
              <a:buSzPts val="1800"/>
              <a:buChar char="●"/>
            </a:pPr>
            <a:r>
              <a:rPr lang="en"/>
              <a:t>Χρήση προϊόντος</a:t>
            </a:r>
            <a:endParaRPr/>
          </a:p>
          <a:p>
            <a:pPr indent="-342900" lvl="0" marL="457200" rtl="0" algn="l">
              <a:spcBef>
                <a:spcPts val="0"/>
              </a:spcBef>
              <a:spcAft>
                <a:spcPts val="0"/>
              </a:spcAft>
              <a:buSzPts val="1800"/>
              <a:buChar char="●"/>
            </a:pPr>
            <a:r>
              <a:rPr lang="en"/>
              <a:t>Απόρριψη προϊόντος</a:t>
            </a:r>
            <a:endParaRPr/>
          </a:p>
          <a:p>
            <a:pPr indent="0" lvl="0" marL="0" rtl="0" algn="l">
              <a:spcBef>
                <a:spcPts val="1200"/>
              </a:spcBef>
              <a:spcAft>
                <a:spcPts val="0"/>
              </a:spcAft>
              <a:buNone/>
            </a:pPr>
            <a:r>
              <a:rPr lang="en"/>
              <a:t>Διπλή επιβάρυνση:</a:t>
            </a:r>
            <a:endParaRPr/>
          </a:p>
          <a:p>
            <a:pPr indent="-342900" lvl="0" marL="457200" rtl="0" algn="l">
              <a:spcBef>
                <a:spcPts val="1200"/>
              </a:spcBef>
              <a:spcAft>
                <a:spcPts val="0"/>
              </a:spcAft>
              <a:buSzPts val="1800"/>
              <a:buChar char="●"/>
            </a:pPr>
            <a:r>
              <a:rPr lang="en"/>
              <a:t>Ανάλωση (πεπερασμένων) φυσικών πόρων κατά την παραγωγή</a:t>
            </a:r>
            <a:endParaRPr/>
          </a:p>
          <a:p>
            <a:pPr indent="-342900" lvl="0" marL="457200" rtl="0" algn="l">
              <a:spcBef>
                <a:spcPts val="0"/>
              </a:spcBef>
              <a:spcAft>
                <a:spcPts val="0"/>
              </a:spcAft>
              <a:buSzPts val="1800"/>
              <a:buChar char="●"/>
            </a:pPr>
            <a:r>
              <a:rPr lang="en"/>
              <a:t>Επιβάρυνση του περιβάλλοντος κατά την απόρριψη.</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Ένα κινητό τηλέφωνο (2)</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Πώς μπορεί να μειωθεί η επιβάρυνση στο περιβάλλον;</a:t>
            </a:r>
            <a:endParaRPr/>
          </a:p>
          <a:p>
            <a:pPr indent="0" lvl="0" marL="0" rtl="0" algn="l">
              <a:spcBef>
                <a:spcPts val="1200"/>
              </a:spcBef>
              <a:spcAft>
                <a:spcPts val="0"/>
              </a:spcAft>
              <a:buNone/>
            </a:pPr>
            <a:r>
              <a:rPr lang="en"/>
              <a:t>Α. Λιγότερη ανάλωση (πεπερασμένων) φυσικών πόρων:</a:t>
            </a:r>
            <a:endParaRPr/>
          </a:p>
          <a:p>
            <a:pPr indent="-342900" lvl="0" marL="457200" rtl="0" algn="l">
              <a:spcBef>
                <a:spcPts val="1200"/>
              </a:spcBef>
              <a:spcAft>
                <a:spcPts val="0"/>
              </a:spcAft>
              <a:buSzPts val="1800"/>
              <a:buChar char="●"/>
            </a:pPr>
            <a:r>
              <a:rPr lang="en"/>
              <a:t>με κατασκευή λιγότερων προϊόντων (= μικρότερη ταχύτητα αντικατάστασης)</a:t>
            </a:r>
            <a:endParaRPr/>
          </a:p>
          <a:p>
            <a:pPr indent="-342900" lvl="0" marL="457200" rtl="0" algn="l">
              <a:spcBef>
                <a:spcPts val="0"/>
              </a:spcBef>
              <a:spcAft>
                <a:spcPts val="0"/>
              </a:spcAft>
              <a:buSzPts val="1800"/>
              <a:buChar char="●"/>
            </a:pPr>
            <a:r>
              <a:rPr lang="en"/>
              <a:t>με αξιοποίηση υλικών που δεν εξορύσσονται για πρώτη φορά, αλλά είχαν ήδη αξιοποιηθεί στο παρελθόν</a:t>
            </a:r>
            <a:endParaRPr/>
          </a:p>
          <a:p>
            <a:pPr indent="0" lvl="0" marL="0" rtl="0" algn="l">
              <a:spcBef>
                <a:spcPts val="1200"/>
              </a:spcBef>
              <a:spcAft>
                <a:spcPts val="0"/>
              </a:spcAft>
              <a:buNone/>
            </a:pPr>
            <a:r>
              <a:rPr lang="en"/>
              <a:t>Β. Μικρότερη επιβάρυνση μετά τη χρήση</a:t>
            </a:r>
            <a:endParaRPr/>
          </a:p>
          <a:p>
            <a:pPr indent="-342900" lvl="0" marL="457200" rtl="0" algn="l">
              <a:spcBef>
                <a:spcPts val="1200"/>
              </a:spcBef>
              <a:spcAft>
                <a:spcPts val="0"/>
              </a:spcAft>
              <a:buSzPts val="1800"/>
              <a:buChar char="●"/>
            </a:pPr>
            <a:r>
              <a:rPr lang="en"/>
              <a:t>αξιοποίηση των υλικών του για την κατασκευή άλλων προϊόντων</a:t>
            </a:r>
            <a:endParaRPr/>
          </a:p>
          <a:p>
            <a:pPr indent="-342900" lvl="0" marL="457200" rtl="0" algn="l">
              <a:spcBef>
                <a:spcPts val="0"/>
              </a:spcBef>
              <a:spcAft>
                <a:spcPts val="0"/>
              </a:spcAft>
              <a:buSzPts val="1800"/>
              <a:buChar char="●"/>
            </a:pPr>
            <a:r>
              <a:rPr lang="en"/>
              <a:t>άντληση ενέργειας από την καύση του</a:t>
            </a:r>
            <a:endParaRPr/>
          </a:p>
          <a:p>
            <a:pPr indent="-342900" lvl="0" marL="457200" rtl="0" algn="l">
              <a:spcBef>
                <a:spcPts val="0"/>
              </a:spcBef>
              <a:spcAft>
                <a:spcPts val="0"/>
              </a:spcAft>
              <a:buSzPts val="1800"/>
              <a:buChar char="●"/>
            </a:pPr>
            <a:r>
              <a:rPr lang="en"/>
              <a:t>τελική διάθεση κατά τρόπο που επιβαρύνει λιγότερο το περιβάλλον (καύση, υγειονομική ταφή, διαχωρισμός επικίνδυνων μερών)</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Decoupling</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Η μείωση της επιβάρυνσης στο περιβάλλον (με το παράδειγμα του κινητού τηλεφώνου) οδηγεί σε ένα βασικό αποτέλεσμα/ επιδίωξη της περιβαλλοντικής πολιτικής σε ενωσιακό και εθνικό επίπεδο: </a:t>
            </a:r>
            <a:endParaRPr/>
          </a:p>
          <a:p>
            <a:pPr indent="0" lvl="0" marL="0" rtl="0" algn="l">
              <a:spcBef>
                <a:spcPts val="1200"/>
              </a:spcBef>
              <a:spcAft>
                <a:spcPts val="0"/>
              </a:spcAft>
              <a:buNone/>
            </a:pPr>
            <a:r>
              <a:rPr lang="en"/>
              <a:t>Αποσύνδεση (decoupling) της οικονομικής ανάπτυξης από την περιβαλλοντική επιβάρυνση. Δηλαδή: η ανάπτυξη της οικονομίας, η αύξηση στην παραγωγή προϊόντων, ΔΕΝ οδηγεί κατ’ ανάγκην στην επιβάρυνση του περιβάλλοντος.</a:t>
            </a:r>
            <a:endParaRPr/>
          </a:p>
          <a:p>
            <a:pPr indent="0" lvl="0" marL="0" rtl="0" algn="l">
              <a:spcBef>
                <a:spcPts val="1200"/>
              </a:spcBef>
              <a:spcAft>
                <a:spcPts val="1200"/>
              </a:spcAft>
              <a:buNone/>
            </a:pPr>
            <a:r>
              <a:rPr lang="en"/>
              <a:t>Βασικό στοιχείο της αποσύνδεσης είναι η μετάβαση από τη γραμμική οικονομία στην κυκλική οικονομία.</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Κυκλική οικονομία</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t/>
            </a:r>
            <a:endParaRPr/>
          </a:p>
          <a:p>
            <a:pPr indent="0" lvl="0" marL="457200" rtl="0" algn="l">
              <a:spcBef>
                <a:spcPts val="1200"/>
              </a:spcBef>
              <a:spcAft>
                <a:spcPts val="0"/>
              </a:spcAft>
              <a:buNone/>
            </a:pPr>
            <a:r>
              <a:rPr lang="en"/>
              <a:t>Μετά την αρχική εξόρυξη των πρώτων υλών ⇒</a:t>
            </a:r>
            <a:endParaRPr/>
          </a:p>
          <a:p>
            <a:pPr indent="-317182" lvl="0" marL="457200" rtl="0" algn="l">
              <a:spcBef>
                <a:spcPts val="1200"/>
              </a:spcBef>
              <a:spcAft>
                <a:spcPts val="0"/>
              </a:spcAft>
              <a:buSzPct val="100000"/>
              <a:buChar char="●"/>
            </a:pPr>
            <a:r>
              <a:rPr lang="en"/>
              <a:t>Παραγωγή προϊόντος ⇒</a:t>
            </a:r>
            <a:endParaRPr/>
          </a:p>
          <a:p>
            <a:pPr indent="-317182" lvl="0" marL="457200" rtl="0" algn="l">
              <a:spcBef>
                <a:spcPts val="0"/>
              </a:spcBef>
              <a:spcAft>
                <a:spcPts val="0"/>
              </a:spcAft>
              <a:buSzPct val="100000"/>
              <a:buChar char="●"/>
            </a:pPr>
            <a:r>
              <a:rPr lang="en"/>
              <a:t>Χρήση του προϊόντος ⇒</a:t>
            </a:r>
            <a:endParaRPr/>
          </a:p>
          <a:p>
            <a:pPr indent="-317182" lvl="0" marL="457200" rtl="0" algn="l">
              <a:spcBef>
                <a:spcPts val="0"/>
              </a:spcBef>
              <a:spcAft>
                <a:spcPts val="0"/>
              </a:spcAft>
              <a:buSzPct val="100000"/>
              <a:buChar char="●"/>
            </a:pPr>
            <a:r>
              <a:rPr lang="en"/>
              <a:t>Αξιοποίηση των υλικών του για νέα προϊόντα ⇒</a:t>
            </a:r>
            <a:endParaRPr/>
          </a:p>
          <a:p>
            <a:pPr indent="-317182" lvl="0" marL="457200" rtl="0" algn="l">
              <a:spcBef>
                <a:spcPts val="0"/>
              </a:spcBef>
              <a:spcAft>
                <a:spcPts val="0"/>
              </a:spcAft>
              <a:buSzPct val="100000"/>
              <a:buChar char="●"/>
            </a:pPr>
            <a:r>
              <a:rPr lang="en"/>
              <a:t>Παραγωγή του νέου προϊόντος από υλικό που δεν εξορύσσεται το πρώτον, αλλά έχει ήδη αξιοποιθεί ⇒</a:t>
            </a:r>
            <a:endParaRPr/>
          </a:p>
          <a:p>
            <a:pPr indent="-317182" lvl="0" marL="457200" rtl="0" algn="l">
              <a:spcBef>
                <a:spcPts val="0"/>
              </a:spcBef>
              <a:spcAft>
                <a:spcPts val="0"/>
              </a:spcAft>
              <a:buSzPct val="100000"/>
              <a:buChar char="●"/>
            </a:pPr>
            <a:r>
              <a:rPr lang="en"/>
              <a:t>Χρήση του (νέου) προϊόντος ⇒</a:t>
            </a:r>
            <a:endParaRPr/>
          </a:p>
          <a:p>
            <a:pPr indent="-317182" lvl="0" marL="457200" rtl="0" algn="l">
              <a:spcBef>
                <a:spcPts val="0"/>
              </a:spcBef>
              <a:spcAft>
                <a:spcPts val="0"/>
              </a:spcAft>
              <a:buSzPct val="100000"/>
              <a:buChar char="●"/>
            </a:pPr>
            <a:r>
              <a:rPr lang="en"/>
              <a:t>Αξιοποίηση των υλικών του για νέα προϊόντα ⇒</a:t>
            </a:r>
            <a:endParaRPr/>
          </a:p>
          <a:p>
            <a:pPr indent="-317182" lvl="0" marL="457200" rtl="0" algn="l">
              <a:spcBef>
                <a:spcPts val="0"/>
              </a:spcBef>
              <a:spcAft>
                <a:spcPts val="0"/>
              </a:spcAft>
              <a:buSzPct val="100000"/>
              <a:buChar char="●"/>
            </a:pPr>
            <a:r>
              <a:rPr lang="en"/>
              <a:t>κ.ο.κ.</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Ορισμός αποβλήτων</a:t>
            </a:r>
            <a:endParaRPr/>
          </a:p>
        </p:txBody>
      </p:sp>
      <p:sp>
        <p:nvSpPr>
          <p:cNvPr id="91" name="Google Shape;91;p19"/>
          <p:cNvSpPr txBox="1"/>
          <p:nvPr>
            <p:ph idx="1" type="body"/>
          </p:nvPr>
        </p:nvSpPr>
        <p:spPr>
          <a:xfrm>
            <a:off x="311700" y="114550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Βασική έννοια στο δίκαιο του περιβάλλοντος και, ειδικά στην κυκλική οικονομία, είναι το απόβλητο. Απόβλητο είναι:</a:t>
            </a:r>
            <a:endParaRPr/>
          </a:p>
          <a:p>
            <a:pPr indent="0" lvl="0" marL="0" rtl="0" algn="l">
              <a:spcBef>
                <a:spcPts val="1200"/>
              </a:spcBef>
              <a:spcAft>
                <a:spcPts val="0"/>
              </a:spcAft>
              <a:buNone/>
            </a:pPr>
            <a:r>
              <a:rPr lang="en"/>
              <a:t>«</a:t>
            </a:r>
            <a:r>
              <a:rPr lang="en"/>
              <a:t>κάθε ουσία ή αντικείμενο το οποίο ο κάτοχός του </a:t>
            </a:r>
            <a:endParaRPr/>
          </a:p>
          <a:p>
            <a:pPr indent="-342900" lvl="0" marL="457200" rtl="0" algn="l">
              <a:spcBef>
                <a:spcPts val="1200"/>
              </a:spcBef>
              <a:spcAft>
                <a:spcPts val="0"/>
              </a:spcAft>
              <a:buSzPts val="1800"/>
              <a:buChar char="●"/>
            </a:pPr>
            <a:r>
              <a:rPr lang="en"/>
              <a:t>απορρίπτει ή </a:t>
            </a:r>
            <a:endParaRPr/>
          </a:p>
          <a:p>
            <a:pPr indent="-342900" lvl="0" marL="457200" rtl="0" algn="l">
              <a:spcBef>
                <a:spcPts val="0"/>
              </a:spcBef>
              <a:spcAft>
                <a:spcPts val="0"/>
              </a:spcAft>
              <a:buSzPts val="1800"/>
              <a:buChar char="●"/>
            </a:pPr>
            <a:r>
              <a:rPr lang="en"/>
              <a:t>προτίθεται ή </a:t>
            </a:r>
            <a:endParaRPr/>
          </a:p>
          <a:p>
            <a:pPr indent="-342900" lvl="0" marL="457200" rtl="0" algn="l">
              <a:spcBef>
                <a:spcPts val="0"/>
              </a:spcBef>
              <a:spcAft>
                <a:spcPts val="0"/>
              </a:spcAft>
              <a:buSzPts val="1800"/>
              <a:buChar char="●"/>
            </a:pPr>
            <a:r>
              <a:rPr lang="en"/>
              <a:t>υποχρεούται να απορρίψει» </a:t>
            </a:r>
            <a:endParaRPr/>
          </a:p>
          <a:p>
            <a:pPr indent="0" lvl="0" marL="0" rtl="0" algn="l">
              <a:spcBef>
                <a:spcPts val="1200"/>
              </a:spcBef>
              <a:spcAft>
                <a:spcPts val="1200"/>
              </a:spcAft>
              <a:buNone/>
            </a:pPr>
            <a:r>
              <a:rPr lang="en"/>
              <a:t>(άρθρο 3 παρ. 1 Οδηγίας 2008/98, άρθρο 3 παρ. 1 ν. 4819/2021)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Ιεράρχηση αποβλήτων</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Για να οδηγηθούμε στην κυκλική οικονομία, απαιτείται η «ιεράρχηση των αποβλήτων», δηλαδή η κατά προτεραιότητα αντιμετώπισή τους ως εξής:</a:t>
            </a:r>
            <a:endParaRPr/>
          </a:p>
          <a:p>
            <a:pPr indent="-325755" lvl="0" marL="457200" rtl="0" algn="l">
              <a:spcBef>
                <a:spcPts val="1200"/>
              </a:spcBef>
              <a:spcAft>
                <a:spcPts val="0"/>
              </a:spcAft>
              <a:buSzPct val="100000"/>
              <a:buAutoNum type="arabicPeriod"/>
            </a:pPr>
            <a:r>
              <a:rPr lang="en"/>
              <a:t>Πρόληψη δημιουργίας αποβλήτων: τα προϊόντα να έχουν τη μεγαλύτερη δυνατή διάρκεια ζωής</a:t>
            </a:r>
            <a:endParaRPr/>
          </a:p>
          <a:p>
            <a:pPr indent="-325755" lvl="0" marL="457200" rtl="0" algn="l">
              <a:spcBef>
                <a:spcPts val="0"/>
              </a:spcBef>
              <a:spcAft>
                <a:spcPts val="0"/>
              </a:spcAft>
              <a:buSzPct val="100000"/>
              <a:buAutoNum type="arabicPeriod"/>
            </a:pPr>
            <a:r>
              <a:rPr lang="en"/>
              <a:t>Προετοιμασία για επαναχρησιμοποίηση: τα προϊόντα με λίγες επισκευές ή με αντικατάσταση λίγων ανταλλακτικών να μπορούν να επαναχρησιμοποιηθούν</a:t>
            </a:r>
            <a:endParaRPr/>
          </a:p>
          <a:p>
            <a:pPr indent="-325755" lvl="0" marL="457200" rtl="0" algn="l">
              <a:spcBef>
                <a:spcPts val="0"/>
              </a:spcBef>
              <a:spcAft>
                <a:spcPts val="0"/>
              </a:spcAft>
              <a:buSzPct val="100000"/>
              <a:buAutoNum type="arabicPeriod"/>
            </a:pPr>
            <a:r>
              <a:rPr lang="en"/>
              <a:t>Ανακύκλωση: τα υλικά των προϊόντων να χρησιμοποιηθούν για άλλα προϊόντα, με ή χωρίς επεξεργασία (λ.χ. γυαλί, χαρτί κ.λπ.)</a:t>
            </a:r>
            <a:endParaRPr/>
          </a:p>
          <a:p>
            <a:pPr indent="-325755" lvl="0" marL="457200" rtl="0" algn="l">
              <a:spcBef>
                <a:spcPts val="0"/>
              </a:spcBef>
              <a:spcAft>
                <a:spcPts val="0"/>
              </a:spcAft>
              <a:buSzPct val="100000"/>
              <a:buAutoNum type="arabicPeriod"/>
            </a:pPr>
            <a:r>
              <a:rPr lang="en"/>
              <a:t>Άλλου είδους ανάκτηση: τα υλικά αξιοποιούνται για την παραγωγή ενέργειας (καύση) ή ως λίπασμα (κομποστοποίηση) και, πάντως, όχι για την κατασκευή άλλων προϊόντων.</a:t>
            </a:r>
            <a:endParaRPr/>
          </a:p>
          <a:p>
            <a:pPr indent="-325755" lvl="0" marL="457200" rtl="0" algn="l">
              <a:spcBef>
                <a:spcPts val="0"/>
              </a:spcBef>
              <a:spcAft>
                <a:spcPts val="0"/>
              </a:spcAft>
              <a:buSzPct val="100000"/>
              <a:buAutoNum type="arabicPeriod"/>
            </a:pPr>
            <a:r>
              <a:rPr lang="en"/>
              <a:t>Διάθεση (ταφή)</a:t>
            </a:r>
            <a:endParaRPr/>
          </a:p>
          <a:p>
            <a:pPr indent="0" lvl="0" marL="0" rtl="0" algn="l">
              <a:spcBef>
                <a:spcPts val="1200"/>
              </a:spcBef>
              <a:spcAft>
                <a:spcPts val="1200"/>
              </a:spcAft>
              <a:buNone/>
            </a:pPr>
            <a:r>
              <a:rPr lang="en"/>
              <a:t>(άρθρο 4 παρ. 1 Οδηγίας 2008/98 και ν. 4819/2021)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Γενικό νομικό πλαίσιο για απόβλητα/ κυκλική οικονομία</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Άρθρο 191 ΣΛΕΕ:</a:t>
            </a:r>
            <a:endParaRPr/>
          </a:p>
          <a:p>
            <a:pPr indent="0" lvl="0" marL="0" rtl="0" algn="l">
              <a:spcBef>
                <a:spcPts val="1200"/>
              </a:spcBef>
              <a:spcAft>
                <a:spcPts val="0"/>
              </a:spcAft>
              <a:buNone/>
            </a:pPr>
            <a:r>
              <a:rPr lang="en"/>
              <a:t>1. Η πολιτική της Ένωσης στον τομέα του περιβάλλοντος συμβάλλει στην επιδίωξη των ακόλουθων στόχων:</a:t>
            </a:r>
            <a:endParaRPr/>
          </a:p>
          <a:p>
            <a:pPr indent="0" lvl="0" marL="0" rtl="0" algn="l">
              <a:spcBef>
                <a:spcPts val="1200"/>
              </a:spcBef>
              <a:spcAft>
                <a:spcPts val="0"/>
              </a:spcAft>
              <a:buNone/>
            </a:pPr>
            <a:r>
              <a:rPr lang="en"/>
              <a:t>…</a:t>
            </a:r>
            <a:endParaRPr/>
          </a:p>
          <a:p>
            <a:pPr indent="0" lvl="0" marL="0" rtl="0" algn="l">
              <a:spcBef>
                <a:spcPts val="1200"/>
              </a:spcBef>
              <a:spcAft>
                <a:spcPts val="0"/>
              </a:spcAft>
              <a:buNone/>
            </a:pPr>
            <a:r>
              <a:rPr lang="en"/>
              <a:t>-</a:t>
            </a:r>
            <a:r>
              <a:rPr lang="en"/>
              <a:t> τη συνετή και ορθολογική χρησιμοποίηση των φυσικών πόρων …</a:t>
            </a:r>
            <a:endParaRPr/>
          </a:p>
          <a:p>
            <a:pPr indent="0" lvl="0" marL="0" rtl="0" algn="l">
              <a:spcBef>
                <a:spcPts val="1200"/>
              </a:spcBef>
              <a:spcAft>
                <a:spcPts val="1200"/>
              </a:spcAft>
              <a:buNone/>
            </a:pPr>
            <a:r>
              <a:rPr lang="en"/>
              <a:t>2. Η πολιτική της Ένωσης στον τομέα του περιβάλλοντος αποβλέπει σε υψηλό επίπεδο προστασίας και λαμβάνει υπόψη την ποικιλομορφία των καταστάσεων στις διάφορες περιοχές της Ένωσης. Στηρίζεται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ρυπαίνων πληρώνει».</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