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98" r:id="rId11"/>
    <p:sldId id="295" r:id="rId12"/>
    <p:sldId id="269" r:id="rId13"/>
    <p:sldId id="296" r:id="rId14"/>
    <p:sldId id="300" r:id="rId15"/>
    <p:sldId id="301" r:id="rId16"/>
    <p:sldId id="302" r:id="rId17"/>
    <p:sldId id="303" r:id="rId18"/>
    <p:sldId id="305" r:id="rId19"/>
    <p:sldId id="270" r:id="rId20"/>
    <p:sldId id="306" r:id="rId21"/>
    <p:sldId id="307" r:id="rId22"/>
    <p:sldId id="308" r:id="rId23"/>
    <p:sldId id="272" r:id="rId24"/>
    <p:sldId id="271" r:id="rId25"/>
    <p:sldId id="273" r:id="rId26"/>
    <p:sldId id="309" r:id="rId27"/>
    <p:sldId id="274" r:id="rId28"/>
    <p:sldId id="315" r:id="rId29"/>
    <p:sldId id="275" r:id="rId30"/>
    <p:sldId id="276" r:id="rId31"/>
    <p:sldId id="277" r:id="rId32"/>
    <p:sldId id="310" r:id="rId33"/>
    <p:sldId id="311" r:id="rId34"/>
    <p:sldId id="278" r:id="rId35"/>
    <p:sldId id="279" r:id="rId36"/>
    <p:sldId id="280" r:id="rId37"/>
    <p:sldId id="281" r:id="rId38"/>
    <p:sldId id="282" r:id="rId39"/>
    <p:sldId id="312" r:id="rId40"/>
    <p:sldId id="283" r:id="rId41"/>
    <p:sldId id="285" r:id="rId42"/>
    <p:sldId id="286" r:id="rId43"/>
    <p:sldId id="287" r:id="rId44"/>
    <p:sldId id="288" r:id="rId45"/>
    <p:sldId id="289" r:id="rId46"/>
    <p:sldId id="291" r:id="rId47"/>
    <p:sldId id="292" r:id="rId48"/>
    <p:sldId id="293" r:id="rId49"/>
    <p:sldId id="294" r:id="rId50"/>
    <p:sldId id="313" r:id="rId51"/>
    <p:sldId id="314" r:id="rId52"/>
    <p:sldId id="316" r:id="rId53"/>
    <p:sldId id="317" r:id="rId54"/>
    <p:sldId id="318" r:id="rId55"/>
    <p:sldId id="319" r:id="rId56"/>
    <p:sldId id="320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9320"/>
            <a:ext cx="7772400" cy="6015209"/>
          </a:xfrm>
        </p:spPr>
        <p:txBody>
          <a:bodyPr>
            <a:normAutofit/>
          </a:bodyPr>
          <a:lstStyle/>
          <a:p>
            <a:r>
              <a:rPr lang="el-GR" dirty="0" smtClean="0"/>
              <a:t>Η διαχείριση και προστασία των </a:t>
            </a:r>
            <a:r>
              <a:rPr lang="el-GR" dirty="0" smtClean="0"/>
              <a:t>υδάτων στο </a:t>
            </a:r>
            <a:r>
              <a:rPr lang="el-GR" dirty="0" err="1" smtClean="0"/>
              <a:t>ενωσιακό</a:t>
            </a:r>
            <a:r>
              <a:rPr lang="el-GR" dirty="0" smtClean="0"/>
              <a:t> </a:t>
            </a:r>
            <a:r>
              <a:rPr lang="el-GR" dirty="0" smtClean="0"/>
              <a:t>και εθνικό </a:t>
            </a:r>
            <a:r>
              <a:rPr lang="el-GR" dirty="0" smtClean="0"/>
              <a:t>δίκαιο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2800" i="1" dirty="0" err="1" smtClean="0"/>
              <a:t>Βίκη</a:t>
            </a:r>
            <a:r>
              <a:rPr lang="el-GR" sz="2800" i="1" dirty="0" smtClean="0"/>
              <a:t> </a:t>
            </a:r>
            <a:r>
              <a:rPr lang="el-GR" sz="2800" i="1" dirty="0" err="1" smtClean="0"/>
              <a:t>Τζατζάκη</a:t>
            </a:r>
            <a:r>
              <a:rPr lang="el-GR" sz="2800" i="1" dirty="0" smtClean="0"/>
              <a:t>, </a:t>
            </a:r>
            <a:r>
              <a:rPr lang="en-US" sz="2800" i="1" dirty="0" smtClean="0"/>
              <a:t>PhD</a:t>
            </a:r>
            <a:br>
              <a:rPr lang="en-US" sz="2800" i="1" dirty="0" smtClean="0"/>
            </a:br>
            <a:r>
              <a:rPr lang="el-GR" sz="2800" i="1" dirty="0" smtClean="0"/>
              <a:t>Νομική Σύμβουλος</a:t>
            </a:r>
            <a:r>
              <a:rPr lang="el-GR" sz="2800" i="1" dirty="0" smtClean="0"/>
              <a:t/>
            </a:r>
            <a:br>
              <a:rPr lang="el-GR" sz="2800" i="1" dirty="0" smtClean="0"/>
            </a:br>
            <a:r>
              <a:rPr lang="el-GR" sz="2800" i="1" dirty="0" smtClean="0"/>
              <a:t>Υπουργείο Περιβάλλοντος και Ενέργειας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880118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Εθνικό Δίκτυο Παρακολούθησης</a:t>
            </a:r>
            <a:br>
              <a:rPr lang="el-GR" sz="3600" dirty="0" smtClean="0"/>
            </a:br>
            <a:r>
              <a:rPr lang="el-GR" sz="3600" dirty="0" smtClean="0"/>
              <a:t> (ΚΥΑ 140384/2011, Β΄2017)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el-GR" dirty="0" smtClean="0"/>
          </a:p>
          <a:p>
            <a:pPr algn="just"/>
            <a:r>
              <a:rPr lang="el-GR" dirty="0" smtClean="0"/>
              <a:t>Θέσεις των σταθμών παρακολούθησης της ποιοτικής και ποσοτικής κατάστασης των υδάτων</a:t>
            </a:r>
          </a:p>
          <a:p>
            <a:pPr algn="just"/>
            <a:r>
              <a:rPr lang="el-GR" dirty="0" smtClean="0"/>
              <a:t>Συστηματική παρακολούθηση</a:t>
            </a:r>
          </a:p>
          <a:p>
            <a:pPr algn="just"/>
            <a:r>
              <a:rPr lang="el-GR" dirty="0" smtClean="0"/>
              <a:t>Αξιολόγηση της ποιοτικής (οικολογικής και χημικής) κατάστασης</a:t>
            </a:r>
          </a:p>
          <a:p>
            <a:pPr algn="just"/>
            <a:r>
              <a:rPr lang="el-GR" dirty="0" smtClean="0"/>
              <a:t>Εκτίμηση μακροχρόνιων αλλαγών λόγω πιέσεων</a:t>
            </a:r>
          </a:p>
          <a:p>
            <a:pPr algn="just"/>
            <a:r>
              <a:rPr lang="el-GR" dirty="0" smtClean="0"/>
              <a:t>Σε συνδυασμό με τα προγράμματα μέτρων των Σχεδίων Διαχείρισης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140247"/>
          </a:xfrm>
        </p:spPr>
        <p:txBody>
          <a:bodyPr>
            <a:noAutofit/>
          </a:bodyPr>
          <a:lstStyle/>
          <a:p>
            <a:r>
              <a:rPr lang="el-GR" sz="3200" dirty="0" smtClean="0"/>
              <a:t>Εθνικό Δίκτυο Παρακολούθησης</a:t>
            </a:r>
            <a:br>
              <a:rPr lang="el-GR" sz="3200" dirty="0" smtClean="0"/>
            </a:br>
            <a:r>
              <a:rPr lang="el-GR" sz="3200" dirty="0" smtClean="0"/>
              <a:t> (ΚΥΑ 140384/2011, Β΄2017)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43210"/>
            <a:ext cx="8229600" cy="4516915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l-GR" sz="4900" dirty="0" smtClean="0"/>
              <a:t>Παρακολούθηση των Ποσοτικών και Ποιοτικών χαρακτηριστικών των εσωτερικών, μεταβατικών, παράκτιων και υπόγειων υδάτων της χώρας </a:t>
            </a:r>
          </a:p>
          <a:p>
            <a:pPr algn="just"/>
            <a:r>
              <a:rPr lang="el-GR" sz="4900" dirty="0" smtClean="0"/>
              <a:t>Περιλαμβάνει 2000 θέσεις δειγματοληψιών και μετρήσεων, με μετρήσεις τόσο χημικών όσο και βιολογικών παραμέτρων. </a:t>
            </a:r>
          </a:p>
          <a:p>
            <a:pPr algn="just"/>
            <a:r>
              <a:rPr lang="el-GR" sz="4900" dirty="0" smtClean="0"/>
              <a:t>Φορείς υλοποίησης του προγράμματος είναι οι ακόλουθοι:</a:t>
            </a:r>
          </a:p>
          <a:p>
            <a:pPr algn="just"/>
            <a:r>
              <a:rPr lang="el-GR" sz="4900" dirty="0" smtClean="0"/>
              <a:t>α) Το Γενικό Χημείο του Κράτους (Γ.Χ.Κ.),</a:t>
            </a:r>
            <a:br>
              <a:rPr lang="el-GR" sz="4900" dirty="0" smtClean="0"/>
            </a:br>
            <a:r>
              <a:rPr lang="el-GR" sz="4900" dirty="0" smtClean="0"/>
              <a:t>β) Το Ελληνικό Κέντρο Θαλάσσιων Ερευνών (ΕΛ.ΚΕ.Θ.Ε.),</a:t>
            </a:r>
            <a:br>
              <a:rPr lang="el-GR" sz="4900" dirty="0" smtClean="0"/>
            </a:br>
            <a:r>
              <a:rPr lang="el-GR" sz="4900" dirty="0" smtClean="0"/>
              <a:t>γ) </a:t>
            </a:r>
            <a:r>
              <a:rPr lang="el-GR" sz="4900" dirty="0" smtClean="0"/>
              <a:t>Η Ελληνική Αρχή </a:t>
            </a:r>
            <a:r>
              <a:rPr lang="el-GR" sz="4900" dirty="0" smtClean="0"/>
              <a:t>Γεωλογικών και Μεταλλευτικών Ερευνών </a:t>
            </a:r>
            <a:r>
              <a:rPr lang="el-GR" sz="4900" dirty="0" smtClean="0"/>
              <a:t>(πρώην Ι.Γ.Μ.Ε</a:t>
            </a:r>
            <a:r>
              <a:rPr lang="el-GR" sz="4900" dirty="0" smtClean="0"/>
              <a:t>.),</a:t>
            </a:r>
            <a:br>
              <a:rPr lang="el-GR" sz="4900" dirty="0" smtClean="0"/>
            </a:br>
            <a:r>
              <a:rPr lang="el-GR" sz="4900" dirty="0" smtClean="0"/>
              <a:t>δ) Το Ελληνικό Κέντρο Βιοτόπων Υγροτόπων (Ε.Κ.Β.Υ.),</a:t>
            </a:r>
            <a:br>
              <a:rPr lang="el-GR" sz="4900" dirty="0" smtClean="0"/>
            </a:br>
            <a:r>
              <a:rPr lang="el-GR" sz="4900" dirty="0" smtClean="0"/>
              <a:t>ε) Η Δημοτική Επιχείρηση Ύδρευσης Αποχέτευσης Λάρισας (Δ.Ε.Υ.Α.Λ.),</a:t>
            </a:r>
            <a:br>
              <a:rPr lang="el-GR" sz="4900" dirty="0" smtClean="0"/>
            </a:br>
            <a:r>
              <a:rPr lang="el-GR" sz="4900" dirty="0" smtClean="0"/>
              <a:t>στ) </a:t>
            </a:r>
            <a:r>
              <a:rPr lang="el-GR" sz="4900" dirty="0" smtClean="0"/>
              <a:t>Η Δημοτική Επιχείρηση Ύδρευσης Αποχέτευσης Ηρακλείου Κρήτης (Δ.Ε.Υ.Α.Η.),</a:t>
            </a:r>
            <a:endParaRPr lang="en-US" sz="4900" dirty="0" smtClean="0"/>
          </a:p>
          <a:p>
            <a:pPr marL="0" indent="0" algn="just">
              <a:buNone/>
            </a:pPr>
            <a:r>
              <a:rPr lang="en-US" sz="4900" dirty="0"/>
              <a:t> </a:t>
            </a:r>
            <a:r>
              <a:rPr lang="en-US" sz="4900" dirty="0" smtClean="0"/>
              <a:t>        </a:t>
            </a:r>
            <a:r>
              <a:rPr lang="el-GR" sz="4900" dirty="0" smtClean="0"/>
              <a:t>ζ</a:t>
            </a:r>
            <a:r>
              <a:rPr lang="en-US" sz="4900" dirty="0" smtClean="0"/>
              <a:t>)</a:t>
            </a:r>
            <a:r>
              <a:rPr lang="el-GR" sz="4900" dirty="0" smtClean="0"/>
              <a:t>Το </a:t>
            </a:r>
            <a:r>
              <a:rPr lang="el-GR" sz="4900" dirty="0" smtClean="0"/>
              <a:t>Ινστιτούτο Εγγείων Βελτιώσεων (Ι.Ε.Β.) του </a:t>
            </a:r>
            <a:r>
              <a:rPr lang="el-GR" sz="4900" dirty="0" smtClean="0"/>
              <a:t>Ελληνικού Γεωργικό Οργανισμό (πρώην     	ΕΘΙΑΓΕ).</a:t>
            </a:r>
            <a:endParaRPr lang="el-GR" sz="4900" dirty="0" smtClean="0"/>
          </a:p>
          <a:p>
            <a:endParaRPr lang="el-G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στ) Δημοτική Επιχείρηση Υδρευσης Αποχέτευσης Ηρακλείου Κρήτης (Δ.Ε.Υ.Α.Η.),</a:t>
            </a:r>
            <a:r>
              <a:rPr kumimoji="0" lang="el-GR" altLang="el-G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στ) Δημοτική Επιχείρηση Υδρευσης Αποχέτευσης Ηρακλείου Κρήτης (Δ.Ε.Υ.Α.Η.),</a:t>
            </a:r>
            <a:r>
              <a:rPr kumimoji="0" lang="el-GR" altLang="el-G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στ) Δημοτική Επιχείρηση Υδρευσης Αποχέτευσης Ηρακλείου Κρήτης (Δ.Ε.Υ.Α.Η.),</a:t>
            </a:r>
            <a:r>
              <a:rPr kumimoji="0" lang="el-GR" altLang="el-G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για τα Νερά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Αρθρο 9: Ανάκτηση κόστους</a:t>
            </a:r>
          </a:p>
          <a:p>
            <a:pPr marL="0" indent="0" algn="just">
              <a:buNone/>
            </a:pPr>
            <a:r>
              <a:rPr lang="el-GR" dirty="0" smtClean="0"/>
              <a:t>Αρθρο 10: Συνδυασμένη προσέγγιση σημειακές και διάχυτες πηγές</a:t>
            </a:r>
          </a:p>
          <a:p>
            <a:pPr marL="0" indent="0" algn="just">
              <a:buNone/>
            </a:pPr>
            <a:r>
              <a:rPr lang="el-GR" dirty="0" smtClean="0"/>
              <a:t>Αρθρο 11: Πρόγραμμα μέτρων (Παράρτημα </a:t>
            </a:r>
            <a:r>
              <a:rPr lang="en-US" dirty="0" smtClean="0"/>
              <a:t>VI</a:t>
            </a:r>
            <a:r>
              <a:rPr lang="el-GR" dirty="0" smtClean="0"/>
              <a:t>)</a:t>
            </a:r>
          </a:p>
          <a:p>
            <a:pPr marL="0" indent="0" algn="just">
              <a:buNone/>
            </a:pPr>
            <a:r>
              <a:rPr lang="el-GR" dirty="0" smtClean="0"/>
              <a:t>Αρθρο 12: Θέματα που δεν μπορούν να αντιμετωπιστούν από ένα κράτος μέλος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63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636005"/>
          </a:xfrm>
        </p:spPr>
        <p:txBody>
          <a:bodyPr>
            <a:noAutofit/>
          </a:bodyPr>
          <a:lstStyle/>
          <a:p>
            <a:r>
              <a:rPr lang="el-GR" sz="2500" dirty="0" smtClean="0"/>
              <a:t>Γενικοί κανόνες κοστολόγησης και τιμολόγησης υπηρεσιών ύδατος. Μέθοδος και διαδικασίες για την ανάκτηση κόστους των υπηρεσιών ύδατος στις διάφορες χρήσεις του.</a:t>
            </a:r>
            <a:br>
              <a:rPr lang="el-GR" sz="2500" dirty="0" smtClean="0"/>
            </a:br>
            <a:r>
              <a:rPr lang="el-GR" sz="2500" dirty="0" smtClean="0"/>
              <a:t>(Απόφαση Εθνικής Επιτροπής Υδάτων 135275/2017, Β΄ 1751)</a:t>
            </a:r>
            <a:endParaRPr lang="el-GR" sz="25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93204"/>
            <a:ext cx="8229600" cy="403295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dirty="0" smtClean="0"/>
              <a:t>Έγκριση γενικών κανόνων κοστολόγησης και τιμολόγησης των υπηρεσιών ύδατος για διάφορες χρήσεις.</a:t>
            </a:r>
          </a:p>
          <a:p>
            <a:pPr algn="just"/>
            <a:r>
              <a:rPr lang="el-GR" dirty="0" smtClean="0"/>
              <a:t>Καθορισμός της μεθόδου ανάκτησης του κόστους των υπηρεσιών, συμπεριλαμβανομένου του περιβαλλοντικού κόστους και του κόστους υδατικού πόρου</a:t>
            </a:r>
          </a:p>
          <a:p>
            <a:pPr algn="just"/>
            <a:r>
              <a:rPr lang="el-GR" dirty="0" smtClean="0"/>
              <a:t>Βιώσιμη χρήση και η βελτίωση της κατάστασης των υδάτων.</a:t>
            </a:r>
          </a:p>
          <a:p>
            <a:pPr algn="just"/>
            <a:r>
              <a:rPr lang="el-GR" dirty="0" smtClean="0"/>
              <a:t>Διασφάλιση του δημόσιου </a:t>
            </a:r>
            <a:r>
              <a:rPr lang="el-GR" dirty="0" smtClean="0"/>
              <a:t>χαρακτήρα </a:t>
            </a:r>
            <a:r>
              <a:rPr lang="el-GR" dirty="0" smtClean="0"/>
              <a:t>του νερού ως κοινωνικό αγαθό απολύτως απαραίτητο για τη διαβίωση του ανθρώπου.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Η υποχρέωση συνεργασίας στην περίπτωση της Ελλάδας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Ελλάδα </a:t>
            </a:r>
            <a:r>
              <a:rPr lang="en-US" dirty="0" smtClean="0"/>
              <a:t>–</a:t>
            </a:r>
            <a:r>
              <a:rPr lang="el-GR" dirty="0" smtClean="0"/>
              <a:t> Βουλγαρία</a:t>
            </a:r>
          </a:p>
          <a:p>
            <a:r>
              <a:rPr lang="el-GR" dirty="0" smtClean="0"/>
              <a:t>Ελλάδα </a:t>
            </a:r>
            <a:r>
              <a:rPr lang="en-US" dirty="0" smtClean="0"/>
              <a:t>–</a:t>
            </a:r>
            <a:r>
              <a:rPr lang="el-GR" dirty="0" smtClean="0"/>
              <a:t> Τουρκία</a:t>
            </a:r>
          </a:p>
          <a:p>
            <a:r>
              <a:rPr lang="el-GR" dirty="0" smtClean="0"/>
              <a:t>Ελλάδα </a:t>
            </a:r>
            <a:r>
              <a:rPr lang="en-US" dirty="0" smtClean="0"/>
              <a:t>–</a:t>
            </a:r>
            <a:r>
              <a:rPr lang="el-GR" dirty="0" smtClean="0"/>
              <a:t> Αλβανία</a:t>
            </a:r>
          </a:p>
        </p:txBody>
      </p:sp>
    </p:spTree>
    <p:extLst>
      <p:ext uri="{BB962C8B-B14F-4D97-AF65-F5344CB8AC3E}">
        <p14:creationId xmlns:p14="http://schemas.microsoft.com/office/powerpoint/2010/main" val="358072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Ελλάδα Βουλγαρία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Συμ</a:t>
            </a:r>
            <a:r>
              <a:rPr lang="el-GR" dirty="0"/>
              <a:t>φ</a:t>
            </a:r>
            <a:r>
              <a:rPr lang="el-GR" dirty="0" smtClean="0"/>
              <a:t>ωνία για τα ύδατα του Νέστου, 1995 (Α 98/1996), 29% των υδάτων από </a:t>
            </a:r>
            <a:r>
              <a:rPr lang="el-GR" dirty="0" smtClean="0"/>
              <a:t>Βουλγαρία</a:t>
            </a:r>
            <a:endParaRPr lang="el-GR" dirty="0" smtClean="0"/>
          </a:p>
          <a:p>
            <a:pPr algn="just"/>
            <a:r>
              <a:rPr lang="el-GR" dirty="0" smtClean="0"/>
              <a:t>Κοινή Διακήρυξη Υπουργών, 2010</a:t>
            </a:r>
          </a:p>
          <a:p>
            <a:pPr algn="just"/>
            <a:r>
              <a:rPr lang="el-GR" dirty="0" smtClean="0"/>
              <a:t>Κοινή Διακήρυξη Πρωθυπουργών, 01.08.2016 (ολοκληρωμένη διαχείριση, ενίσχυση της συνεργασίας, αντιμετώπιση πλημμυρών)</a:t>
            </a:r>
          </a:p>
        </p:txBody>
      </p:sp>
    </p:spTree>
    <p:extLst>
      <p:ext uri="{BB962C8B-B14F-4D97-AF65-F5344CB8AC3E}">
        <p14:creationId xmlns:p14="http://schemas.microsoft.com/office/powerpoint/2010/main" val="19437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Ελλάδα Τουρκία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Κοινή Διακήρυξη Υπουργών, 2010</a:t>
            </a:r>
          </a:p>
          <a:p>
            <a:r>
              <a:rPr lang="el-GR" dirty="0" smtClean="0"/>
              <a:t>Κοινά προβλήματα</a:t>
            </a:r>
          </a:p>
          <a:p>
            <a:r>
              <a:rPr lang="el-GR" dirty="0" smtClean="0"/>
              <a:t>Εμπόδια στις διαπραγματεύσεις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Ελλάδα Αλβανία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Συμφωνία για την ίδρυση μόνιμης ελληνοαλβανικής επιτροπής για τα θέματα των διασυνοριακών γλυκών υδάτων (Α 264/2005)</a:t>
            </a:r>
          </a:p>
          <a:p>
            <a:pPr algn="just"/>
            <a:r>
              <a:rPr lang="el-GR" dirty="0" smtClean="0"/>
              <a:t>Κανονισμός για τη λειτουργία της Επιτροπής (Α 134/2008)</a:t>
            </a:r>
          </a:p>
        </p:txBody>
      </p:sp>
    </p:spTree>
    <p:extLst>
      <p:ext uri="{BB962C8B-B14F-4D97-AF65-F5344CB8AC3E}">
        <p14:creationId xmlns:p14="http://schemas.microsoft.com/office/powerpoint/2010/main" val="961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119"/>
            <a:ext cx="8229600" cy="3947044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Έβρος: Τριμερές ποτάμι</a:t>
            </a:r>
          </a:p>
          <a:p>
            <a:pPr algn="just"/>
            <a:r>
              <a:rPr lang="el-GR" sz="4000" dirty="0" smtClean="0"/>
              <a:t>Αώος: Υπόθεση ενώπιον του </a:t>
            </a:r>
            <a:r>
              <a:rPr lang="el-GR" sz="4000" dirty="0" err="1" smtClean="0"/>
              <a:t>ΣτΕ</a:t>
            </a:r>
            <a:r>
              <a:rPr lang="el-GR" sz="4000" dirty="0" smtClean="0"/>
              <a:t> (2014)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640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για τα Νερά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l-GR" dirty="0" smtClean="0"/>
              <a:t>Αρθρο 13: Σχέδια διαχείρισης λεκάνης απορροής ποταμού (Το περιεχόμενο των Σχεδίων Διαχείρισης ορίζεται στο Παράρτημα </a:t>
            </a:r>
            <a:r>
              <a:rPr lang="en-US" dirty="0" smtClean="0"/>
              <a:t>VII</a:t>
            </a:r>
            <a:r>
              <a:rPr lang="el-GR" dirty="0" smtClean="0"/>
              <a:t>)</a:t>
            </a:r>
            <a:endParaRPr lang="en-US" dirty="0" smtClean="0"/>
          </a:p>
          <a:p>
            <a:pPr marL="0" indent="0" algn="just">
              <a:buNone/>
            </a:pPr>
            <a:r>
              <a:rPr lang="el-GR" dirty="0" smtClean="0"/>
              <a:t>Αρθρο 14: Πληροφόρηση του κοινού και διαβούλευση</a:t>
            </a:r>
          </a:p>
          <a:p>
            <a:pPr marL="0" indent="0" algn="just">
              <a:buNone/>
            </a:pPr>
            <a:r>
              <a:rPr lang="el-GR" dirty="0" smtClean="0"/>
              <a:t>Αρθρο 15: Υποβολή εκθέσεων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9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278127"/>
          </a:xfrm>
        </p:spPr>
        <p:txBody>
          <a:bodyPr>
            <a:noAutofit/>
          </a:bodyPr>
          <a:lstStyle/>
          <a:p>
            <a:r>
              <a:rPr lang="el-GR" sz="4000" dirty="0" smtClean="0"/>
              <a:t>Οδηγίες της ΕΕ</a:t>
            </a:r>
            <a:br>
              <a:rPr lang="el-GR" sz="4000" dirty="0" smtClean="0"/>
            </a:br>
            <a:r>
              <a:rPr lang="el-GR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058"/>
            <a:ext cx="8229600" cy="5100809"/>
          </a:xfrm>
        </p:spPr>
        <p:txBody>
          <a:bodyPr>
            <a:normAutofit fontScale="25000" lnSpcReduction="20000"/>
          </a:bodyPr>
          <a:lstStyle/>
          <a:p>
            <a:pPr algn="just"/>
            <a:endParaRPr lang="el-GR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l-GR" sz="8800" dirty="0" smtClean="0"/>
          </a:p>
          <a:p>
            <a:pPr algn="just"/>
            <a:r>
              <a:rPr lang="el-GR" sz="8800" dirty="0" smtClean="0"/>
              <a:t>Οδηγία Πλαίσιο για τα Νερά (</a:t>
            </a:r>
            <a:r>
              <a:rPr lang="en-US" sz="8800" dirty="0" smtClean="0"/>
              <a:t>Water Framework Directive, 2000/60/EC</a:t>
            </a:r>
            <a:r>
              <a:rPr lang="el-GR" sz="8800" dirty="0" smtClean="0"/>
              <a:t>)</a:t>
            </a:r>
          </a:p>
          <a:p>
            <a:pPr algn="just"/>
            <a:r>
              <a:rPr lang="el-GR" sz="8800" dirty="0" smtClean="0"/>
              <a:t>Οδηγία για τις Πλημμύρες </a:t>
            </a:r>
            <a:r>
              <a:rPr lang="en-US" sz="8800" dirty="0" smtClean="0"/>
              <a:t>(Floods Directive 2007/60/EC)</a:t>
            </a:r>
            <a:endParaRPr lang="el-GR" sz="8800" dirty="0" smtClean="0"/>
          </a:p>
          <a:p>
            <a:pPr algn="just"/>
            <a:r>
              <a:rPr lang="el-GR" sz="8800" dirty="0" smtClean="0"/>
              <a:t>Οδηγία Πλαίσιο για τη Θαλάσσια Στρατηγική (</a:t>
            </a:r>
            <a:r>
              <a:rPr lang="en-US" sz="8800" dirty="0" smtClean="0"/>
              <a:t>Marine Strategy Framework Directive, 2008/56/EC</a:t>
            </a:r>
            <a:r>
              <a:rPr lang="el-GR" sz="8800" dirty="0" smtClean="0"/>
              <a:t>)</a:t>
            </a:r>
            <a:endParaRPr lang="en-US" sz="8800" dirty="0" smtClean="0"/>
          </a:p>
          <a:p>
            <a:pPr algn="just"/>
            <a:r>
              <a:rPr lang="el-GR" sz="8800" dirty="0" smtClean="0"/>
              <a:t>Οδηγία για τα Νερά Κολύμβησης (</a:t>
            </a:r>
            <a:r>
              <a:rPr lang="en-US" sz="8800" dirty="0" smtClean="0"/>
              <a:t>Bathing Water Directive, 2006/7/EC</a:t>
            </a:r>
            <a:r>
              <a:rPr lang="el-GR" sz="8800" dirty="0" smtClean="0"/>
              <a:t>)</a:t>
            </a:r>
            <a:endParaRPr lang="en-US" sz="8800" dirty="0" smtClean="0"/>
          </a:p>
          <a:p>
            <a:pPr algn="just"/>
            <a:r>
              <a:rPr lang="el-GR" sz="8800" dirty="0" smtClean="0"/>
              <a:t>Οδηγία για τη Νιτρορύπανση (</a:t>
            </a:r>
            <a:r>
              <a:rPr lang="en-US" sz="8800" dirty="0" smtClean="0"/>
              <a:t>Nitrates Directive, 91/676/EEC</a:t>
            </a:r>
            <a:r>
              <a:rPr lang="el-GR" sz="8800" dirty="0" smtClean="0"/>
              <a:t>)</a:t>
            </a:r>
            <a:endParaRPr lang="en-US" sz="8800" dirty="0" smtClean="0"/>
          </a:p>
          <a:p>
            <a:pPr algn="just"/>
            <a:r>
              <a:rPr lang="el-GR" sz="8800" dirty="0" smtClean="0"/>
              <a:t>Οδηγία για τα Αστικά Λύματα (</a:t>
            </a:r>
            <a:r>
              <a:rPr lang="en-US" sz="8800" dirty="0" smtClean="0"/>
              <a:t>Urban Wastewater Directive, 91/271/EC</a:t>
            </a:r>
            <a:r>
              <a:rPr lang="el-GR" sz="8000" dirty="0" smtClean="0"/>
              <a:t>)</a:t>
            </a:r>
            <a:endParaRPr lang="en-US" sz="8000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90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Σχέδια Διαχείρισης Λεκανών Απορροής Ποταμών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Ν. </a:t>
            </a:r>
            <a:r>
              <a:rPr lang="el-GR" dirty="0" smtClean="0"/>
              <a:t>3199/2003</a:t>
            </a:r>
            <a:r>
              <a:rPr lang="el-GR" dirty="0"/>
              <a:t> </a:t>
            </a:r>
            <a:r>
              <a:rPr lang="el-GR" dirty="0" smtClean="0"/>
              <a:t>(Α</a:t>
            </a:r>
            <a:r>
              <a:rPr lang="el-GR" dirty="0" smtClean="0"/>
              <a:t>´ 280</a:t>
            </a:r>
            <a:r>
              <a:rPr lang="el-GR" dirty="0" smtClean="0"/>
              <a:t>) </a:t>
            </a:r>
            <a:r>
              <a:rPr lang="el-GR" dirty="0" smtClean="0">
                <a:sym typeface="Wingdings" panose="05000000000000000000" pitchFamily="2" charset="2"/>
              </a:rPr>
              <a:t> άρθρο 7</a:t>
            </a:r>
            <a:endParaRPr lang="el-GR" dirty="0" smtClean="0"/>
          </a:p>
          <a:p>
            <a:pPr algn="just"/>
            <a:r>
              <a:rPr lang="el-GR" dirty="0" smtClean="0"/>
              <a:t>ΠΔ </a:t>
            </a:r>
            <a:r>
              <a:rPr lang="el-GR" dirty="0" smtClean="0"/>
              <a:t>51/2007 (</a:t>
            </a:r>
            <a:r>
              <a:rPr lang="el-GR" dirty="0" smtClean="0"/>
              <a:t>Α´ 54</a:t>
            </a:r>
            <a:r>
              <a:rPr lang="el-GR" dirty="0" smtClean="0"/>
              <a:t>) </a:t>
            </a:r>
            <a:r>
              <a:rPr lang="el-GR" dirty="0" smtClean="0">
                <a:sym typeface="Wingdings" panose="05000000000000000000" pitchFamily="2" charset="2"/>
              </a:rPr>
              <a:t> άρθρο 10</a:t>
            </a:r>
            <a:endParaRPr lang="el-GR" dirty="0" smtClean="0"/>
          </a:p>
          <a:p>
            <a:pPr algn="just"/>
            <a:r>
              <a:rPr lang="el-GR" dirty="0" smtClean="0"/>
              <a:t>14 Υδατικά Διαμερίσματα με Απόφαση της Εθνικής Επιτροπής Υδάτων (Β´ 1383/2010), όπως ισχύει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Σχέδια Διαχείρισης Λεκανών Απορροής Ποταμών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Διαδικασία έγκρισης Σχεδίων Διαχείρισης</a:t>
            </a:r>
          </a:p>
          <a:p>
            <a:pPr marL="0" indent="0" algn="ctr">
              <a:buNone/>
            </a:pPr>
            <a:r>
              <a:rPr lang="el-GR" sz="2400" i="1" dirty="0" smtClean="0"/>
              <a:t>εκπόνηση, ΣΜΠΕ, διαβούλευση, θεώρηση και εισήγηση, έγκριση και έκδοση, εφαρμογή, </a:t>
            </a:r>
            <a:r>
              <a:rPr lang="el-GR" sz="2400" i="1" dirty="0" smtClean="0"/>
              <a:t>αναθεώρηση</a:t>
            </a:r>
          </a:p>
          <a:p>
            <a:pPr marL="0" indent="0" algn="ctr">
              <a:buNone/>
            </a:pPr>
            <a:r>
              <a:rPr lang="el-GR" sz="2400" dirty="0" smtClean="0"/>
              <a:t>Τα πρώτα ΣΔΛΑΠ εγκρίθηκαν σταδιακά κατά το χρονικό διάστημα 2013-2015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349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Σχέδια Διαχείρισης Λεκανών Απορροής Ποταμών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l-GR" dirty="0" smtClean="0"/>
              <a:t>Προσφυγή της Ευρωπαϊκής Επιτροπής κατά της Ελλάδος για μη εφαρμογή της Οδηγίας 2000/60/ΕΚ ως προς την ολοκλήρωση της 1</a:t>
            </a:r>
            <a:r>
              <a:rPr lang="el-GR" baseline="30000" dirty="0" smtClean="0"/>
              <a:t>η</a:t>
            </a:r>
            <a:r>
              <a:rPr lang="el-GR" dirty="0" smtClean="0"/>
              <a:t> αναθεώρησης των Σχεδίων Διαχείρισης.</a:t>
            </a:r>
          </a:p>
          <a:p>
            <a:pPr marL="0" indent="0" algn="just"/>
            <a:r>
              <a:rPr lang="el-GR" dirty="0" err="1" smtClean="0"/>
              <a:t>Αιρεσιμότητα</a:t>
            </a:r>
            <a:r>
              <a:rPr lang="el-GR" dirty="0" smtClean="0"/>
              <a:t>, 31.12.2017.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9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για τα Νερά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Αρθρα 16-21: Στρατηγικές και πολιτικές της ΕΕ στον τομέα των υδάτων</a:t>
            </a:r>
          </a:p>
          <a:p>
            <a:pPr marL="0" indent="0" algn="just">
              <a:buNone/>
            </a:pPr>
            <a:r>
              <a:rPr lang="el-GR" dirty="0" smtClean="0"/>
              <a:t>Αρθρα 22-26: Διάφορες καταληκτικές διατάξεις.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36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για τις Πλημμύρες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l-GR" dirty="0" smtClean="0"/>
              <a:t>Σκοπός: μείωση των δυσμενών επιπτώσεων από τις πλημμύρες</a:t>
            </a:r>
            <a:r>
              <a:rPr lang="en-US" dirty="0" smtClean="0"/>
              <a:t>, </a:t>
            </a:r>
            <a:r>
              <a:rPr lang="el-GR" dirty="0" smtClean="0"/>
              <a:t>μέσω της ολοκληρωμένης διαχείρισης κινδύνου πλημμύρας σε επίπεδο λεκάνης απορροής. Για τις διασυνοριακές λεκάνες απορροής εφαρμόζεται η αρχή της αλληλεγγύης.</a:t>
            </a:r>
          </a:p>
          <a:p>
            <a:pPr marL="0" indent="0" algn="just">
              <a:buNone/>
            </a:pPr>
            <a:r>
              <a:rPr lang="el-GR" dirty="0" smtClean="0"/>
              <a:t>Εργαλείο: Διαδικασία διαχείρισης τριών σταδίων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99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Διαδικασία διαχείρισης κινδύνου πλημμύρας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endParaRPr lang="el-GR" dirty="0" smtClean="0"/>
          </a:p>
          <a:p>
            <a:pPr marL="514350" indent="-514350" algn="just">
              <a:buAutoNum type="arabicPeriod"/>
            </a:pPr>
            <a:r>
              <a:rPr lang="el-GR" dirty="0" smtClean="0"/>
              <a:t>Προκαταρκτική εκτίμηση των κινδύνων πλημμύρας.</a:t>
            </a:r>
          </a:p>
          <a:p>
            <a:pPr marL="514350" indent="-514350" algn="just">
              <a:buAutoNum type="arabicPeriod"/>
            </a:pPr>
            <a:r>
              <a:rPr lang="el-GR" dirty="0" smtClean="0"/>
              <a:t>Χάρτες επικινδυνότητας και χάρτες κινδύνων πλημμύρας.</a:t>
            </a:r>
          </a:p>
          <a:p>
            <a:pPr marL="514350" indent="-514350" algn="just">
              <a:buAutoNum type="arabicPeriod"/>
            </a:pPr>
            <a:r>
              <a:rPr lang="el-GR" dirty="0" smtClean="0"/>
              <a:t>Κατάρτιση Σχεδίων Διαχείρισης Κινδύνων Πλημμύρας. </a:t>
            </a:r>
          </a:p>
          <a:p>
            <a:pPr marL="514350" indent="-514350" algn="just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698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Σχέδια Διαχείρισης Κινδύνων Πλημμύρας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/>
              <a:t> </a:t>
            </a:r>
            <a:r>
              <a:rPr lang="el-GR" dirty="0" smtClean="0"/>
              <a:t>Διαδικασία έγκρισης Σχεδίων Διαχείρισης Κινδύνων Πλημμύρας </a:t>
            </a:r>
          </a:p>
          <a:p>
            <a:pPr marL="0" indent="0" algn="ctr">
              <a:buNone/>
            </a:pPr>
            <a:r>
              <a:rPr lang="el-GR" dirty="0" smtClean="0"/>
              <a:t>(ΚΥΑ Η.Π. 31822/1542/Ε103/2010, Β´ </a:t>
            </a:r>
            <a:r>
              <a:rPr lang="el-GR" dirty="0" smtClean="0"/>
              <a:t>1108)</a:t>
            </a:r>
            <a:endParaRPr lang="en-US" dirty="0" smtClean="0"/>
          </a:p>
          <a:p>
            <a:pPr marL="0" indent="0" algn="ctr">
              <a:buNone/>
            </a:pPr>
            <a:r>
              <a:rPr lang="el-GR" sz="2800" dirty="0" smtClean="0"/>
              <a:t>*Έγκριση ΣΜΠΕ με ενιαία διοικητική πράξη σύμφωνα με την ΚΥΑ 40238/2017</a:t>
            </a: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13760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Σχέδια Διαχείρισης Κινδύνων Πλημμύρας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Μέτρα για τη μείωση της πιθανότητας πλημμύρας.</a:t>
            </a:r>
          </a:p>
          <a:p>
            <a:r>
              <a:rPr lang="el-GR" dirty="0" smtClean="0"/>
              <a:t>Μέτρα για τον περιορισμό των πιθανών δυσμενών επιπτώσεων.</a:t>
            </a:r>
          </a:p>
          <a:p>
            <a:r>
              <a:rPr lang="el-GR" dirty="0" smtClean="0"/>
              <a:t>Πρόληψη, προστασία και ετοιμότητα.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33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Υδατορέματα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27951"/>
            <a:ext cx="8229600" cy="4461832"/>
          </a:xfrm>
        </p:spPr>
        <p:txBody>
          <a:bodyPr>
            <a:normAutofit fontScale="47500" lnSpcReduction="20000"/>
          </a:bodyPr>
          <a:lstStyle/>
          <a:p>
            <a:pPr algn="just"/>
            <a:endParaRPr lang="el-GR" sz="3900" dirty="0" smtClean="0"/>
          </a:p>
          <a:p>
            <a:pPr algn="just"/>
            <a:r>
              <a:rPr lang="el-GR" sz="3900" dirty="0" smtClean="0"/>
              <a:t>Ν. 4258/2014 (Α΄ 94): Διαδικασία Οριοθέτησης και ρυθμίσεις θεμάτων για τα </a:t>
            </a:r>
            <a:r>
              <a:rPr lang="el-GR" sz="3900" dirty="0" err="1" smtClean="0"/>
              <a:t>υδατορέματα</a:t>
            </a:r>
            <a:r>
              <a:rPr lang="el-GR" sz="3900" dirty="0" smtClean="0"/>
              <a:t> </a:t>
            </a:r>
            <a:r>
              <a:rPr lang="el-GR" sz="3900" dirty="0" smtClean="0">
                <a:sym typeface="Wingdings" pitchFamily="2" charset="2"/>
              </a:rPr>
              <a:t> Έργα αντιπλημμυρικής προστασίας</a:t>
            </a:r>
          </a:p>
          <a:p>
            <a:pPr algn="just"/>
            <a:r>
              <a:rPr lang="el-GR" sz="3900" dirty="0" smtClean="0">
                <a:sym typeface="Wingdings" pitchFamily="2" charset="2"/>
              </a:rPr>
              <a:t>ΚΥΑ 140055/2017 (Β΄ 428): </a:t>
            </a:r>
            <a:r>
              <a:rPr lang="el-GR" sz="3900" dirty="0" smtClean="0"/>
              <a:t>Τεχνικές προδιαγραφές σύνταξης του </a:t>
            </a:r>
            <a:r>
              <a:rPr lang="el-GR" sz="3900" dirty="0" smtClean="0"/>
              <a:t>περιεχομένου </a:t>
            </a:r>
            <a:r>
              <a:rPr lang="el-GR" sz="3900" dirty="0" smtClean="0"/>
              <a:t>του φακέλου </a:t>
            </a:r>
            <a:r>
              <a:rPr lang="el-GR" sz="3900" dirty="0" smtClean="0"/>
              <a:t>οριοθέτησης</a:t>
            </a:r>
          </a:p>
          <a:p>
            <a:pPr algn="just"/>
            <a:r>
              <a:rPr lang="el-GR" sz="3900" dirty="0" smtClean="0"/>
              <a:t>Κλιματική Αλλαγή </a:t>
            </a:r>
          </a:p>
          <a:p>
            <a:pPr algn="just"/>
            <a:r>
              <a:rPr lang="el-GR" sz="3900" dirty="0" smtClean="0"/>
              <a:t>Πλημμύρες στη Δυτική Αττική 2017</a:t>
            </a:r>
          </a:p>
          <a:p>
            <a:pPr algn="just"/>
            <a:r>
              <a:rPr lang="el-GR" sz="3900" dirty="0" smtClean="0"/>
              <a:t>Σχέδιο Δάρδανος 2019</a:t>
            </a:r>
            <a:endParaRPr lang="el-GR" sz="3900" dirty="0" smtClean="0"/>
          </a:p>
          <a:p>
            <a:pPr algn="just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Πλαίσιο για τη Θαλάσσια Στρατηγική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Στόχοι: </a:t>
            </a:r>
          </a:p>
          <a:p>
            <a:pPr>
              <a:buFontTx/>
              <a:buChar char="-"/>
            </a:pPr>
            <a:r>
              <a:rPr lang="el-GR" dirty="0" smtClean="0"/>
              <a:t>Αειφόρος χρήση των θαλασσών</a:t>
            </a:r>
          </a:p>
          <a:p>
            <a:pPr>
              <a:buFontTx/>
              <a:buChar char="-"/>
            </a:pPr>
            <a:r>
              <a:rPr lang="el-GR" dirty="0" smtClean="0"/>
              <a:t>Διατήρηση θαλάσσιων οικοσυστημάτων</a:t>
            </a:r>
          </a:p>
          <a:p>
            <a:pPr algn="just">
              <a:buFontTx/>
              <a:buChar char="-"/>
            </a:pPr>
            <a:r>
              <a:rPr lang="el-GR" dirty="0" smtClean="0"/>
              <a:t>Προστασία βασικών πόρων από τους οποίους εξαρτώνται κοινωνικές και οικονομικές δραστηριότητες που σχετίζονται με τη θάλασσα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08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Οδηγία Πλαίσιο για τα Νερά</a:t>
            </a:r>
            <a:br>
              <a:rPr lang="el-GR" dirty="0" smtClean="0"/>
            </a:br>
            <a:r>
              <a:rPr lang="el-GR" dirty="0" smtClean="0"/>
              <a:t> 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Ανάγκη ανάπτυξης ολοκληρωμένης πολιτικής των υδάτων  στην ΕΕ.</a:t>
            </a:r>
            <a:endParaRPr lang="el-GR" dirty="0" smtClean="0"/>
          </a:p>
          <a:p>
            <a:pPr algn="just"/>
            <a:r>
              <a:rPr lang="el-GR" dirty="0" smtClean="0"/>
              <a:t>Συνδυάζει </a:t>
            </a:r>
            <a:r>
              <a:rPr lang="el-GR" dirty="0" smtClean="0"/>
              <a:t>ποιοτικούς, οικολογικούς και ποσοτικούς </a:t>
            </a:r>
            <a:r>
              <a:rPr lang="el-GR" dirty="0" smtClean="0"/>
              <a:t>(επικουρικά) στόχους.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6904233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Οδηγία Πλαίσιο για τη Θαλάσσια Στρατηγική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Διαχωρισμός σε 4 θαλάσσιες περιοχές:</a:t>
            </a:r>
          </a:p>
          <a:p>
            <a:pPr marL="514350" indent="-514350">
              <a:buAutoNum type="arabicPeriod"/>
            </a:pPr>
            <a:r>
              <a:rPr lang="el-GR" dirty="0" smtClean="0"/>
              <a:t>Βαλτική</a:t>
            </a:r>
          </a:p>
          <a:p>
            <a:pPr marL="514350" indent="-514350">
              <a:buAutoNum type="arabicPeriod"/>
            </a:pPr>
            <a:r>
              <a:rPr lang="el-GR" dirty="0" smtClean="0"/>
              <a:t>Βορειοανατολικός Ατλαντικός Ωκεανός</a:t>
            </a:r>
          </a:p>
          <a:p>
            <a:pPr marL="514350" indent="-514350">
              <a:buAutoNum type="arabicPeriod"/>
            </a:pPr>
            <a:r>
              <a:rPr lang="el-GR" dirty="0" smtClean="0"/>
              <a:t>Μεσόγειος</a:t>
            </a:r>
          </a:p>
          <a:p>
            <a:pPr marL="514350" indent="-514350">
              <a:buAutoNum type="arabicPeriod"/>
            </a:pPr>
            <a:r>
              <a:rPr lang="el-GR" dirty="0" smtClean="0"/>
              <a:t>Μαύρη Θάλασσα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543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Θαλάσσιες Στρατηγικές</a:t>
            </a:r>
            <a:br>
              <a:rPr lang="el-GR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dirty="0" smtClean="0"/>
              <a:t>Αξιολόγηση των θαλασσίων υδάτων: ανάλυση των χαρακτηριστικών, των πιέσεων, κοινωνική και οικονομική ανάλυση της χρήσης τους</a:t>
            </a:r>
          </a:p>
          <a:p>
            <a:pPr algn="just"/>
            <a:r>
              <a:rPr lang="el-GR" dirty="0" smtClean="0"/>
              <a:t>Προσδιορισμός καλής περιβαλλοντικής κατάστασης βάσει δεικτών</a:t>
            </a:r>
          </a:p>
          <a:p>
            <a:pPr algn="just"/>
            <a:r>
              <a:rPr lang="el-GR" dirty="0" smtClean="0"/>
              <a:t>Θέσπιση περιβαλλοντικών στόχων</a:t>
            </a:r>
          </a:p>
          <a:p>
            <a:pPr algn="just"/>
            <a:r>
              <a:rPr lang="el-GR" dirty="0" smtClean="0"/>
              <a:t>Προγράμματα παρακολούθησης της κατάστασης των υδάτων </a:t>
            </a:r>
          </a:p>
          <a:p>
            <a:pPr algn="just"/>
            <a:r>
              <a:rPr lang="el-GR" dirty="0" smtClean="0"/>
              <a:t>Πρόγραμμα μέτρων για τη διατήρηση της καλής περιβαλλοντικής κατάστασης (</a:t>
            </a:r>
            <a:r>
              <a:rPr lang="en-US" dirty="0" smtClean="0"/>
              <a:t>GES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45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Θαλάσσια Στρατηγική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Ν. 3983/2011 (Α´ 144)</a:t>
            </a:r>
            <a:endParaRPr lang="en-US" dirty="0" smtClean="0"/>
          </a:p>
          <a:p>
            <a:pPr algn="just"/>
            <a:r>
              <a:rPr lang="el-GR" dirty="0" smtClean="0"/>
              <a:t>Θαλάσσιες </a:t>
            </a:r>
            <a:r>
              <a:rPr lang="el-GR" dirty="0" err="1" smtClean="0"/>
              <a:t>υποπεριοχές</a:t>
            </a:r>
            <a:r>
              <a:rPr lang="el-GR" dirty="0" smtClean="0"/>
              <a:t> της </a:t>
            </a:r>
            <a:r>
              <a:rPr lang="el-GR" dirty="0" smtClean="0"/>
              <a:t>Μεσογείου: </a:t>
            </a:r>
            <a:endParaRPr lang="el-GR" dirty="0" smtClean="0"/>
          </a:p>
          <a:p>
            <a:pPr algn="just"/>
            <a:r>
              <a:rPr lang="el-GR" dirty="0" smtClean="0"/>
              <a:t>α) </a:t>
            </a:r>
            <a:r>
              <a:rPr lang="el-GR" dirty="0" smtClean="0"/>
              <a:t>Αδριατική </a:t>
            </a:r>
            <a:r>
              <a:rPr lang="el-GR" dirty="0" smtClean="0"/>
              <a:t>Θάλασσα, </a:t>
            </a:r>
          </a:p>
          <a:p>
            <a:pPr algn="just"/>
            <a:r>
              <a:rPr lang="el-GR" dirty="0" smtClean="0"/>
              <a:t>β) </a:t>
            </a:r>
            <a:r>
              <a:rPr lang="el-GR" dirty="0" smtClean="0"/>
              <a:t>Ιόνιο </a:t>
            </a:r>
            <a:r>
              <a:rPr lang="el-GR" dirty="0" smtClean="0"/>
              <a:t>Πέλαγος και </a:t>
            </a:r>
            <a:r>
              <a:rPr lang="el-GR" dirty="0" smtClean="0"/>
              <a:t>Κεντρική </a:t>
            </a:r>
            <a:r>
              <a:rPr lang="el-GR" dirty="0" smtClean="0"/>
              <a:t>Μεσόγειο, </a:t>
            </a:r>
          </a:p>
          <a:p>
            <a:pPr algn="just"/>
            <a:r>
              <a:rPr lang="el-GR" dirty="0" smtClean="0"/>
              <a:t>γ) </a:t>
            </a:r>
            <a:r>
              <a:rPr lang="el-GR" dirty="0" smtClean="0"/>
              <a:t>Αιγαίο </a:t>
            </a:r>
            <a:r>
              <a:rPr lang="el-GR" dirty="0" smtClean="0"/>
              <a:t>Πέλαγος </a:t>
            </a:r>
            <a:r>
              <a:rPr lang="el-GR" dirty="0" smtClean="0"/>
              <a:t>– Ανατολική </a:t>
            </a:r>
            <a:r>
              <a:rPr lang="el-GR" dirty="0" smtClean="0"/>
              <a:t>Μεσόγειο (Θάλασσα της </a:t>
            </a:r>
            <a:r>
              <a:rPr lang="el-GR" dirty="0" err="1" smtClean="0"/>
              <a:t>Λεβαντίνης</a:t>
            </a:r>
            <a:r>
              <a:rPr lang="el-G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875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Θαλάσσια Στρατηγική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l-GR" dirty="0" smtClean="0"/>
              <a:t>Υπουργική Απόφαση 1175/2012 (Β´ 2939/2012): Έγκριση περιβαλλοντικών στόχων και δεικτών.</a:t>
            </a:r>
          </a:p>
          <a:p>
            <a:pPr algn="just"/>
            <a:r>
              <a:rPr lang="el-GR" dirty="0" smtClean="0"/>
              <a:t>Υπουργική Απόφαση 1002/2010 (Β´ 2377/2012): Διαδικασία διαβούλευσης για τα στοιχεία των θαλάσσιων στρατηγικών .</a:t>
            </a:r>
          </a:p>
          <a:p>
            <a:pPr algn="just"/>
            <a:r>
              <a:rPr lang="el-GR" dirty="0" smtClean="0"/>
              <a:t>Υπουργική Απόφαση 126635/2016 (Β´ 3799/2016): έγκριση των προγραμμάτων παρακολούθησης.</a:t>
            </a:r>
          </a:p>
          <a:p>
            <a:pPr algn="just"/>
            <a:r>
              <a:rPr lang="el-GR" dirty="0" smtClean="0"/>
              <a:t>Κοινή Υπουργική Απόφαση 126856/2017  (Β΄ 11/2017): Ορισμός αρμόδιων φορέων για την παρακολούθηση της ποιότητας των θαλάσσιων υδάτων και καθορισμός των υποχρεώσεών τους (ΕΛ.ΚΕ.Θ.Ε.-ΙΝΑΛΕ).</a:t>
            </a:r>
          </a:p>
          <a:p>
            <a:pPr algn="just"/>
            <a:r>
              <a:rPr lang="el-GR" dirty="0" smtClean="0"/>
              <a:t>Υπουργική Απόφαση 142569/2017 (Β΄ 4728/2017): Έγκριση των προγραμμάτων μέτρων για την επίτευξη ή τη διατήρηση της καλής περιβαλλοντικής κατάστασης των θαλασσίων υδάτων.  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Οδηγία για τις Ακτές Κολύμβησης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Οι παράμετροι της Οδηγίας για τη διαχείριση των υδάτων των ακτών κολύμβησης βασίζονται σε επιστημονικά δεδομένα. </a:t>
            </a:r>
          </a:p>
          <a:p>
            <a:pPr algn="just"/>
            <a:r>
              <a:rPr lang="el-GR" dirty="0" smtClean="0"/>
              <a:t>Δύο βιολογικοί παράμετροι: εντερόκοκκοι και </a:t>
            </a:r>
            <a:r>
              <a:rPr lang="el-GR" dirty="0" smtClean="0"/>
              <a:t>κολοβακτηρίδια</a:t>
            </a:r>
          </a:p>
          <a:p>
            <a:pPr algn="just"/>
            <a:r>
              <a:rPr lang="el-GR" dirty="0" smtClean="0"/>
              <a:t>Πρόγραμμα Γαλάζιες Σημαίες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22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Ταξινόμηση των Νερών των Ακτών Κολύμβησης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Εξαιρετική ποιότητα</a:t>
            </a:r>
          </a:p>
          <a:p>
            <a:r>
              <a:rPr lang="el-GR" dirty="0" smtClean="0"/>
              <a:t>Καλή ποιότητα</a:t>
            </a:r>
          </a:p>
          <a:p>
            <a:r>
              <a:rPr lang="el-GR" dirty="0" smtClean="0"/>
              <a:t>Επαρκής ποιότητα</a:t>
            </a:r>
          </a:p>
          <a:p>
            <a:r>
              <a:rPr lang="el-GR" dirty="0" smtClean="0"/>
              <a:t>Ανεπαρκής ποιότητα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995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Ταυτότητα των Ακτών Κολύμβησης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el-GR" dirty="0" smtClean="0"/>
          </a:p>
          <a:p>
            <a:pPr algn="just"/>
            <a:r>
              <a:rPr lang="el-GR" dirty="0" smtClean="0"/>
              <a:t>Περιγραφή φυσικών, γεωγραφικών και υδρολογικών χαρακτηριστικών των νερών κολύμβησης</a:t>
            </a:r>
          </a:p>
          <a:p>
            <a:pPr algn="just"/>
            <a:r>
              <a:rPr lang="el-GR" dirty="0" smtClean="0"/>
              <a:t>Αξιολόγηση των αιτιών ρύπανσης</a:t>
            </a:r>
          </a:p>
          <a:p>
            <a:pPr algn="just"/>
            <a:r>
              <a:rPr lang="el-GR" dirty="0" smtClean="0"/>
              <a:t>Αξιολόγηση της δυνατότητας ανάπτυξης κυανοβακτηριδίων</a:t>
            </a:r>
          </a:p>
          <a:p>
            <a:pPr algn="just"/>
            <a:r>
              <a:rPr lang="el-GR" dirty="0" smtClean="0"/>
              <a:t>Αξιολόγηση της ανάπτυξης μαρκοφυκών ή φυτοπλακτόν</a:t>
            </a:r>
          </a:p>
          <a:p>
            <a:pPr algn="just"/>
            <a:r>
              <a:rPr lang="el-GR" dirty="0" smtClean="0"/>
              <a:t>Τοποθεσία του σημείου παρακολούθησης</a:t>
            </a:r>
          </a:p>
          <a:p>
            <a:pPr algn="just"/>
            <a:endParaRPr lang="el-GR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37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Μέτρα Διαχείρισης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Καθορισμός ετήσιου προγράμματος παρακολούθησης</a:t>
            </a:r>
          </a:p>
          <a:p>
            <a:r>
              <a:rPr lang="el-GR" dirty="0" smtClean="0"/>
              <a:t>Παρακολούθηση των νερών κολύμβησης</a:t>
            </a:r>
          </a:p>
          <a:p>
            <a:pPr algn="just"/>
            <a:r>
              <a:rPr lang="el-GR" dirty="0" smtClean="0"/>
              <a:t>Αξιολόγηση της ποιότητας των νερών κολύμβησης</a:t>
            </a:r>
          </a:p>
          <a:p>
            <a:r>
              <a:rPr lang="el-GR" dirty="0" smtClean="0"/>
              <a:t>Ταξινόμηση των νερών κολύμβησης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4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Μέτρα Διαχείρισης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dirty="0" smtClean="0"/>
              <a:t>Εντοπισμός και αξιολόγηση των αιτιών ρύπανσης</a:t>
            </a:r>
          </a:p>
          <a:p>
            <a:pPr algn="just"/>
            <a:r>
              <a:rPr lang="el-GR" dirty="0" smtClean="0"/>
              <a:t>Καθορισμός και διατήρηση των ταυτοτήτων των ακτών κολύμβησης</a:t>
            </a:r>
          </a:p>
          <a:p>
            <a:pPr algn="just"/>
            <a:r>
              <a:rPr lang="el-GR" dirty="0" smtClean="0"/>
              <a:t>Παροχή πληροφοριών στο κοινό</a:t>
            </a:r>
          </a:p>
          <a:p>
            <a:pPr algn="just"/>
            <a:r>
              <a:rPr lang="el-GR" dirty="0" smtClean="0"/>
              <a:t>Ανάληψη δράσης για την πρόληψη της έκθεσης των λουομένων στη ρύπανση</a:t>
            </a:r>
          </a:p>
          <a:p>
            <a:pPr algn="just"/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481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 smtClean="0"/>
              <a:t>Ακτές κολύμβησης</a:t>
            </a:r>
            <a:br>
              <a:rPr lang="el-GR" sz="4000" dirty="0" smtClean="0"/>
            </a:br>
            <a:r>
              <a:rPr lang="el-GR" sz="4000" dirty="0" smtClean="0"/>
              <a:t>εθνική νομοθεσία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3716"/>
            <a:ext cx="8229600" cy="435244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dirty="0" smtClean="0"/>
              <a:t>Κοινή Υπουργική Απόφαση 8600/416/Ε103 (Β´ 256/2009): ποιότητα και μέτρα διαχείρισης υδάτων κολύμβησης</a:t>
            </a:r>
          </a:p>
          <a:p>
            <a:pPr algn="just"/>
            <a:r>
              <a:rPr lang="el-GR" dirty="0" smtClean="0"/>
              <a:t>Πρόγραμμα παρακολούθησης ποιότητας ακτών κολύμβησης</a:t>
            </a:r>
          </a:p>
          <a:p>
            <a:pPr algn="just"/>
            <a:r>
              <a:rPr lang="el-GR" dirty="0" smtClean="0"/>
              <a:t>Κατά τη διάρκεια της κολυμβητικής περιόδου</a:t>
            </a:r>
          </a:p>
          <a:p>
            <a:pPr algn="just"/>
            <a:r>
              <a:rPr lang="el-GR" dirty="0" smtClean="0"/>
              <a:t>Δειγματοληψίες και στρατηγικές αναλύσεις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για τα Νερά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433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Κεντρική έννοια αποτελεί η ολοκληρωμένη διαχείριση των υδάτων.</a:t>
            </a:r>
          </a:p>
          <a:p>
            <a:pPr marL="0" indent="0" algn="just">
              <a:buNone/>
            </a:pPr>
            <a:r>
              <a:rPr lang="el-GR" dirty="0" smtClean="0"/>
              <a:t>Ως μονάδα διαχείρισης ορίζεται η λεκάνη απορροής ποταμού.</a:t>
            </a:r>
          </a:p>
          <a:p>
            <a:pPr marL="0" indent="0" algn="just">
              <a:buNone/>
            </a:pPr>
            <a:r>
              <a:rPr lang="el-GR" dirty="0" smtClean="0"/>
              <a:t>Βασικό εργαλείο αποτελούν τα Σχέδια Διαχείρισης Λεκάνων Απορροής Ποταμών, τα οποία αναθεωρούνται κάθε έξι έτη.</a:t>
            </a:r>
          </a:p>
          <a:p>
            <a:pPr algn="just"/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123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για τη Νιτρορύπανση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Στόχος της Οδηγίας:</a:t>
            </a:r>
          </a:p>
          <a:p>
            <a:pPr marL="0" indent="0" algn="just">
              <a:buNone/>
            </a:pPr>
            <a:r>
              <a:rPr lang="el-GR" dirty="0" smtClean="0"/>
              <a:t>-Μείωση της ρύπανσης που προκαλείται από νιτρικά ιόντα γεωργικής προέλευσης</a:t>
            </a:r>
          </a:p>
          <a:p>
            <a:pPr marL="0" indent="0" algn="just">
              <a:buNone/>
            </a:pPr>
            <a:r>
              <a:rPr lang="el-GR" dirty="0" smtClean="0"/>
              <a:t>-Πρόληψη περαιτέρω ρύπανσης αυτού του είδους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9582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για τη Νιτρορύπανση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Σκοπός: </a:t>
            </a:r>
          </a:p>
          <a:p>
            <a:pPr marL="0" indent="0" algn="just">
              <a:buNone/>
            </a:pPr>
            <a:r>
              <a:rPr lang="el-GR" dirty="0"/>
              <a:t>-</a:t>
            </a:r>
            <a:r>
              <a:rPr lang="el-GR" dirty="0" smtClean="0"/>
              <a:t>Μείωση της ρύπανσης των υδάτων που προκαλείται άμεσα ή έμμεσα από νιτρικά ιόντα γεωργικής προέλευσης</a:t>
            </a:r>
          </a:p>
          <a:p>
            <a:pPr marL="0" indent="0" algn="just">
              <a:buNone/>
            </a:pPr>
            <a:r>
              <a:rPr lang="el-GR" dirty="0" smtClean="0"/>
              <a:t>-πρόληψη περαιτέρω ρύπανσης αυτού του είδους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335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Υποχρεώσεις των κρατών μελών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dirty="0"/>
              <a:t>-</a:t>
            </a:r>
            <a:r>
              <a:rPr lang="el-GR" dirty="0" smtClean="0"/>
              <a:t>Προσδιορισμός των υδάτων που υφίστανται ρύπανση και των υδάτων που ενδέχεται να υποστούν </a:t>
            </a:r>
          </a:p>
          <a:p>
            <a:pPr marL="0" indent="0" algn="just">
              <a:buNone/>
            </a:pPr>
            <a:r>
              <a:rPr lang="el-GR" dirty="0" smtClean="0"/>
              <a:t>-Χαρακτηρισμός των ευπρόσβλητων ζωνών των περιοχών των οποίων τα ύδατα συμβάλλουν στη νιτρορύπανση</a:t>
            </a:r>
          </a:p>
          <a:p>
            <a:pPr marL="0" indent="0" algn="just">
              <a:buNone/>
            </a:pPr>
            <a:r>
              <a:rPr lang="el-GR" dirty="0" smtClean="0"/>
              <a:t>-Εκπόνηση προγραμμάτων δράσης για τις ευπρόσβλητες περιοχές</a:t>
            </a:r>
          </a:p>
          <a:p>
            <a:pPr marL="0" indent="0" algn="just">
              <a:buNone/>
            </a:pPr>
            <a:r>
              <a:rPr lang="el-GR" dirty="0" smtClean="0"/>
              <a:t>-Θέσπιση κώδικα ορθής γεωργικής πρακτικής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9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Κριτήρια για τον προσδιορισμό των υδάτων που υφίστανται νιτρορύπανση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Εάν η περιεκτικότητα των επιφανειακών νερών σε νιτρικά άλατα υπερβαίνει ή θα μπορούσε να υπερβεί τα 25 </a:t>
            </a:r>
            <a:r>
              <a:rPr lang="en-US" dirty="0" smtClean="0"/>
              <a:t>mg/l</a:t>
            </a:r>
          </a:p>
          <a:p>
            <a:pPr algn="just"/>
            <a:r>
              <a:rPr lang="el-GR" dirty="0" smtClean="0"/>
              <a:t>Εάν η περιεκτικότητα των υπογείων νερών σε νιτρικά άλατα υπερβαίνει ή θα μπορούσε να υπερβεί τα 25 </a:t>
            </a:r>
            <a:r>
              <a:rPr lang="en-US" dirty="0" smtClean="0"/>
              <a:t>mg/l</a:t>
            </a:r>
          </a:p>
          <a:p>
            <a:pPr algn="just"/>
            <a:r>
              <a:rPr lang="el-GR" dirty="0" smtClean="0"/>
              <a:t>Τα φυσικά και περιβαλλοντικά χαρακτηριστικά των υδάτων και του εδάφους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252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Προγράμματα δράσης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Τα μέτρα λαμβάνουν υπόψη:</a:t>
            </a:r>
          </a:p>
          <a:p>
            <a:pPr marL="0" indent="0">
              <a:buNone/>
            </a:pPr>
            <a:r>
              <a:rPr lang="el-GR" dirty="0" smtClean="0"/>
              <a:t>-Τα διαθέσιμα επιστημονικά και τεχνικά στοιχεία</a:t>
            </a:r>
          </a:p>
          <a:p>
            <a:pPr marL="0" indent="0">
              <a:buNone/>
            </a:pPr>
            <a:r>
              <a:rPr lang="el-GR" dirty="0" smtClean="0"/>
              <a:t>-Τις περιβαλλοντικές συνθήκες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8578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Προγράμματα δράσης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dirty="0"/>
              <a:t>Τα μέτρα εφαρμόζονται ανά τετραετία και περιλαμβάνουν</a:t>
            </a:r>
            <a:r>
              <a:rPr lang="el-GR" dirty="0" smtClean="0"/>
              <a:t>:</a:t>
            </a:r>
          </a:p>
          <a:p>
            <a:pPr marL="0" indent="0" algn="just">
              <a:buNone/>
            </a:pPr>
            <a:r>
              <a:rPr lang="el-GR" dirty="0" smtClean="0"/>
              <a:t>-Μέτρα σχετικά με την περίοδο απαγόρευσης της λίπανσης, την επιτρεπόμενη ποσότητα και τον τρόπο εφαρμογής της λίπανσης</a:t>
            </a:r>
          </a:p>
          <a:p>
            <a:pPr marL="0" indent="0" algn="just">
              <a:buNone/>
            </a:pPr>
            <a:r>
              <a:rPr lang="el-GR" dirty="0" smtClean="0"/>
              <a:t>-Μέτρα που περιλαμβάνονται στους κώδικες ορθής γεωργικής πρακτικής</a:t>
            </a:r>
          </a:p>
          <a:p>
            <a:pPr marL="0" indent="0" algn="just">
              <a:buNone/>
            </a:pPr>
            <a:r>
              <a:rPr lang="el-GR" dirty="0" smtClean="0"/>
              <a:t>-Εφαρμογή συμπληρωματικών μέτρων, εάν απαιτείται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68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Κώδικας Ορθής Γεωργικής Πρακτικής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Σκοπός:</a:t>
            </a:r>
          </a:p>
          <a:p>
            <a:pPr marL="0" indent="0" algn="just">
              <a:buNone/>
            </a:pPr>
            <a:r>
              <a:rPr lang="el-GR" dirty="0" smtClean="0"/>
              <a:t>-Αποτροπή της ρύπανσης των επιφανειακών και υπογείων νερών από τη συσσώρευση νιτρικών</a:t>
            </a:r>
          </a:p>
          <a:p>
            <a:pPr marL="0" indent="0" algn="just">
              <a:buNone/>
            </a:pPr>
            <a:r>
              <a:rPr lang="el-GR" dirty="0" smtClean="0"/>
              <a:t>-Παροχή οδηγιών για τη σωστή διαχείριση των νερών </a:t>
            </a:r>
          </a:p>
          <a:p>
            <a:pPr marL="0" indent="0" algn="just">
              <a:buNone/>
            </a:pPr>
            <a:r>
              <a:rPr lang="el-GR" dirty="0" smtClean="0"/>
              <a:t>-Χειρισμός και διάθεση κτηνοτροφικών αποβλήτων με στόχο την προστασία της δημόσιας υγείας</a:t>
            </a:r>
          </a:p>
          <a:p>
            <a:pPr marL="0" indent="0">
              <a:buNone/>
            </a:pP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809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για Αστικά Λύματα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Ορίζει την αναγκαία τεχνική υποδομή σε δίκτυα αποχέτευσης και εγκαταστάσεις επεξεργασίας λυμάτων  </a:t>
            </a:r>
          </a:p>
          <a:p>
            <a:pPr algn="just"/>
            <a:r>
              <a:rPr lang="el-GR" dirty="0" smtClean="0"/>
              <a:t>Ανάλογα με τον πληθυσμό και τον αποδέκτη των λυμάτων</a:t>
            </a:r>
          </a:p>
          <a:p>
            <a:pPr algn="just"/>
            <a:r>
              <a:rPr lang="el-GR" dirty="0" smtClean="0"/>
              <a:t>Υδάτινοι αποδέκτες των αστικών λυμάτων: κανονικοί, ευαίσθητοι και λιγότερο ευαίσθητοι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5050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για τα Αστικά Λύματα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Καθορίζει τα ανώτατα επιτρεπτά όρια των ποιοτικών χαρακτηριστικών των λυμάτων </a:t>
            </a:r>
          </a:p>
          <a:p>
            <a:pPr algn="just"/>
            <a:r>
              <a:rPr lang="el-GR" dirty="0" smtClean="0"/>
              <a:t>Προβλέπει συγκεκριμένα χρονικά όρια μέσα στα οποία οι πληθυσμοί πρέπει να ολοκληρώσουν τις υποδομές για τη συλλογή, επεξεργασία και διάθεση αστικών λυμάτων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907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για τα Αστικά Λύματα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Όλοι οι </a:t>
            </a:r>
            <a:r>
              <a:rPr lang="el-GR" dirty="0" smtClean="0"/>
              <a:t>οικισμοί με </a:t>
            </a:r>
            <a:r>
              <a:rPr lang="el-GR" dirty="0" smtClean="0"/>
              <a:t>πληθυσμό άνω των 2000 κατοίκων πρέπει να έχουν αποχετευτικό δίκτυο και εγκατάσταση επεξεργασίας λυμάτων ως το 2005.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4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για τα Νερά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u="sng" dirty="0" smtClean="0"/>
              <a:t>Προοίμιο</a:t>
            </a:r>
          </a:p>
          <a:p>
            <a:r>
              <a:rPr lang="el-GR" dirty="0" smtClean="0"/>
              <a:t>Το </a:t>
            </a:r>
            <a:r>
              <a:rPr lang="el-GR" dirty="0" smtClean="0"/>
              <a:t>νερό δεν αποτελεί εμπορικό </a:t>
            </a:r>
            <a:r>
              <a:rPr lang="el-GR" dirty="0" smtClean="0"/>
              <a:t>προϊόν</a:t>
            </a:r>
          </a:p>
          <a:p>
            <a:r>
              <a:rPr lang="el-GR" dirty="0" smtClean="0"/>
              <a:t>Η ύδρευση συνιστά υπηρεσία κοινής ωφέλειας</a:t>
            </a:r>
            <a:endParaRPr lang="el-GR" dirty="0" smtClean="0"/>
          </a:p>
          <a:p>
            <a:r>
              <a:rPr lang="el-GR" dirty="0" smtClean="0"/>
              <a:t>Συνετή </a:t>
            </a:r>
            <a:r>
              <a:rPr lang="el-GR" dirty="0" smtClean="0"/>
              <a:t>και ορθολογική διαχείριση των φυσικών </a:t>
            </a:r>
            <a:r>
              <a:rPr lang="el-GR" dirty="0" smtClean="0"/>
              <a:t>πόρων</a:t>
            </a:r>
            <a:endParaRPr lang="el-GR" dirty="0" smtClean="0"/>
          </a:p>
          <a:p>
            <a:r>
              <a:rPr lang="el-GR" dirty="0" smtClean="0"/>
              <a:t>Αρχή της προφύλαξης και αρχή ῾ο ρυπαίνων πληρώνει᾽</a:t>
            </a:r>
          </a:p>
          <a:p>
            <a:r>
              <a:rPr lang="el-GR" dirty="0" smtClean="0"/>
              <a:t>Τα </a:t>
            </a:r>
            <a:r>
              <a:rPr lang="el-GR" dirty="0" smtClean="0"/>
              <a:t>επιφανειακά και τα υπόγεια ύδατα είναι ανανεώσιμοι </a:t>
            </a:r>
            <a:r>
              <a:rPr lang="el-GR" dirty="0" smtClean="0"/>
              <a:t>πόροι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387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305499"/>
          </a:xfrm>
        </p:spPr>
        <p:txBody>
          <a:bodyPr>
            <a:noAutofit/>
          </a:bodyPr>
          <a:lstStyle/>
          <a:p>
            <a:r>
              <a:rPr lang="el-GR" sz="4000" dirty="0" smtClean="0"/>
              <a:t>Αστικά Λύματα</a:t>
            </a:r>
            <a:br>
              <a:rPr lang="el-GR" sz="4000" dirty="0" smtClean="0"/>
            </a:br>
            <a:r>
              <a:rPr lang="el-GR" sz="4000" dirty="0" smtClean="0"/>
              <a:t>εθνική νομοθεσία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62698"/>
            <a:ext cx="8229600" cy="436346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dirty="0" smtClean="0"/>
              <a:t>Κοινή Υπουργική Απόφαση 5673/400/1997 (Β 192/1997): Μέτρα και όροι για την επεξεργασία των αστικών λυμάτων</a:t>
            </a:r>
          </a:p>
          <a:p>
            <a:pPr algn="just"/>
            <a:r>
              <a:rPr lang="el-GR" dirty="0" smtClean="0"/>
              <a:t>Εθνική βάση δεδομένων εγκαταστάσεων επεξεργασίας λυμάτων των οικισμών της χώρας</a:t>
            </a:r>
          </a:p>
          <a:p>
            <a:pPr algn="just"/>
            <a:r>
              <a:rPr lang="el-GR" dirty="0" smtClean="0"/>
              <a:t>Αναγκαία τεχνική υποδομή σε δίκτυα αποχέτευσης και εγκαταστάσεις επεξεργασίας </a:t>
            </a:r>
            <a:r>
              <a:rPr lang="el-GR" dirty="0" smtClean="0"/>
              <a:t>λυμάτων</a:t>
            </a:r>
          </a:p>
          <a:p>
            <a:pPr algn="just"/>
            <a:r>
              <a:rPr lang="el-GR" dirty="0" smtClean="0"/>
              <a:t>Τεχνική Γραμματεία Λυμάτων </a:t>
            </a:r>
            <a:r>
              <a:rPr lang="el-GR" dirty="0" smtClean="0">
                <a:sym typeface="Wingdings" panose="05000000000000000000" pitchFamily="2" charset="2"/>
              </a:rPr>
              <a:t> Εθνικό Επιχειρησιακό Σχέδιο Υποδομών Λυμάτων</a:t>
            </a:r>
            <a:endParaRPr lang="el-G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Νομολογιακά Παραδείγματα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ΣτΕ</a:t>
            </a:r>
            <a:r>
              <a:rPr lang="el-GR" dirty="0" smtClean="0"/>
              <a:t> Ολομέλεια 26/2014: Αχελώος</a:t>
            </a:r>
          </a:p>
          <a:p>
            <a:r>
              <a:rPr lang="el-GR" dirty="0" err="1" smtClean="0"/>
              <a:t>ΣτΕ</a:t>
            </a:r>
            <a:r>
              <a:rPr lang="el-GR" dirty="0" smtClean="0"/>
              <a:t> Ολομέλεια 1906/2014: Ιδιωτικοποίηση ΕΥΔΑΠ</a:t>
            </a:r>
            <a:endParaRPr lang="el-G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382617"/>
          </a:xfrm>
        </p:spPr>
        <p:txBody>
          <a:bodyPr>
            <a:noAutofit/>
          </a:bodyPr>
          <a:lstStyle/>
          <a:p>
            <a:r>
              <a:rPr lang="el-GR" sz="4000" dirty="0" smtClean="0"/>
              <a:t>Πρόταση για δημιουργία Εθνικής Αρχής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39816"/>
            <a:ext cx="8229600" cy="428634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dirty="0" smtClean="0"/>
              <a:t>Πρώην Ειδική </a:t>
            </a:r>
            <a:r>
              <a:rPr lang="el-GR" dirty="0" smtClean="0"/>
              <a:t>Γραμματεία Υδάτων του Υπουργείου Περιβάλλοντος και Ενέργειας</a:t>
            </a:r>
          </a:p>
          <a:p>
            <a:pPr algn="just"/>
            <a:r>
              <a:rPr lang="el-GR" dirty="0" smtClean="0"/>
              <a:t>ΠΔ 132/2017 (Α΄ 160): Οργανισμός Υπουργείου Περιβάλλοντος και Ενέργειας</a:t>
            </a:r>
          </a:p>
          <a:p>
            <a:pPr algn="just"/>
            <a:r>
              <a:rPr lang="el-GR" dirty="0" smtClean="0"/>
              <a:t>ΚΥΑ 322/2013 (Β΄ 679): Οργάνωση της Ειδικής Γραμματείας Υδάτων</a:t>
            </a:r>
            <a:endParaRPr lang="el-G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76400"/>
          </a:xfrm>
        </p:spPr>
        <p:txBody>
          <a:bodyPr>
            <a:noAutofit/>
          </a:bodyPr>
          <a:lstStyle/>
          <a:p>
            <a:r>
              <a:rPr lang="el-GR" sz="3200" dirty="0" smtClean="0"/>
              <a:t>Γενική Γραμματεία Φυσικού Περιβάλλοντος &amp; Υδάτων</a:t>
            </a:r>
            <a:br>
              <a:rPr lang="el-GR" sz="3200" dirty="0" smtClean="0"/>
            </a:br>
            <a:r>
              <a:rPr lang="el-GR" sz="3200" dirty="0" smtClean="0"/>
              <a:t>Γενική Διεύθυνση Υδάτων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Διεύθυνση Προστασίας και Διαχείρισης Υδάτινου Περιβάλλοντος</a:t>
            </a:r>
          </a:p>
          <a:p>
            <a:pPr algn="just"/>
            <a:r>
              <a:rPr lang="el-GR" dirty="0" smtClean="0"/>
              <a:t>Διεύθυνση Σχεδιασμού και Διαχείρισης Υπηρεσιών Ύδατος</a:t>
            </a:r>
            <a:endParaRPr lang="el-G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900" dirty="0" smtClean="0"/>
              <a:t>Διεύθυνση Προστασίας και Διαχείρισης Υδάτινου Περιβάλλοντος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Τμήμα Επιφανειακών και Υπόγειων Υδάτων. </a:t>
            </a:r>
          </a:p>
          <a:p>
            <a:pPr algn="just"/>
            <a:r>
              <a:rPr lang="el-GR" dirty="0" smtClean="0"/>
              <a:t>Τμήμα Διαχείρισης Κινδύνων Πλημμύρας-Λειψυδρίας και Διαχείρισης της Ζήτησης. </a:t>
            </a:r>
          </a:p>
          <a:p>
            <a:pPr algn="just"/>
            <a:r>
              <a:rPr lang="el-GR" dirty="0" smtClean="0"/>
              <a:t>Τμήμα Θαλάσσιων Υδάτων και Ακτών Κολύμβησης. </a:t>
            </a:r>
            <a:endParaRPr lang="el-G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500" dirty="0" smtClean="0"/>
              <a:t>Διεύθυνση Σχεδιασμού και Διαχείρισης Υπηρεσιών Ύδατος</a:t>
            </a:r>
            <a:br>
              <a:rPr lang="el-GR" sz="3500" dirty="0" smtClean="0"/>
            </a:br>
            <a:endParaRPr lang="el-GR" sz="35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Τμήμα Κοστολόγησης και Τιμολόγησης Υπηρεσιών  Ύδατος. </a:t>
            </a:r>
          </a:p>
          <a:p>
            <a:pPr algn="just"/>
            <a:r>
              <a:rPr lang="el-GR" dirty="0" smtClean="0"/>
              <a:t>Τμήμα Ελέγχου και Σχεδιασμού Επεξεργασίας Λυμάτων. </a:t>
            </a:r>
          </a:p>
          <a:p>
            <a:pPr algn="just"/>
            <a:r>
              <a:rPr lang="el-GR" dirty="0" smtClean="0"/>
              <a:t>Τμήμα Παρακολούθησης, Διαχείρισης και Αξιολόγησης  Υπηρεσιών  Ύδατος. </a:t>
            </a:r>
            <a:endParaRPr lang="el-G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4000" dirty="0" smtClean="0"/>
              <a:t>Ευχαριστώ</a:t>
            </a:r>
            <a:endParaRPr lang="el-G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Οδηγία Πλαίσιο για τα Νερά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Άρθρο 1: Σκοπός </a:t>
            </a:r>
            <a:r>
              <a:rPr lang="en-US" dirty="0" smtClean="0">
                <a:sym typeface="Wingdings"/>
              </a:rPr>
              <a:t></a:t>
            </a:r>
            <a:r>
              <a:rPr lang="el-GR" dirty="0" smtClean="0">
                <a:sym typeface="Wingdings"/>
              </a:rPr>
              <a:t> Θέσπιση πλαισίου για την προστασία των εσωτερικών επιφανειακών, υπογείων, μεταβατικών και παρακτίων υδάτων</a:t>
            </a:r>
          </a:p>
          <a:p>
            <a:pPr marL="0" indent="0" algn="just">
              <a:buNone/>
            </a:pPr>
            <a:r>
              <a:rPr lang="el-GR" dirty="0" smtClean="0">
                <a:sym typeface="Wingdings"/>
              </a:rPr>
              <a:t>Άρθρο 2: Ορισμοί </a:t>
            </a:r>
            <a:r>
              <a:rPr lang="en-US" dirty="0" smtClean="0">
                <a:sym typeface="Wingdings"/>
              </a:rPr>
              <a:t></a:t>
            </a:r>
            <a:r>
              <a:rPr lang="el-GR" dirty="0" smtClean="0">
                <a:sym typeface="Wingdings"/>
              </a:rPr>
              <a:t> </a:t>
            </a:r>
            <a:r>
              <a:rPr lang="el-GR" dirty="0" smtClean="0"/>
              <a:t>«</a:t>
            </a:r>
            <a:r>
              <a:rPr lang="el-GR" dirty="0"/>
              <a:t>Λεκάνη απορροής ποταμού»: η εδαφική έκταση από την οποία συγκεντρώνεται το σύνολο της απορροής μέσω διαδοχικών ρευμάτων, ποταμών και πιθανώς λιμνών και παροχετεύεται στη θάλασσα με ενιαίο στόμιο ποταμού, εκβολές ή </a:t>
            </a:r>
            <a:r>
              <a:rPr lang="el-GR" dirty="0" smtClean="0"/>
              <a:t>δέλτα (παράγραφος 13).</a:t>
            </a:r>
            <a:endParaRPr lang="el-GR" dirty="0" smtClean="0">
              <a:sym typeface="Wingdings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30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για τα Νερά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l-GR" dirty="0" smtClean="0"/>
              <a:t>Αρθρο 3: Συντονισμός διοικητικών ρυθμίσεων σε περιοχές λεκάνης απορροής ποταμού</a:t>
            </a:r>
          </a:p>
          <a:p>
            <a:pPr marL="0" indent="0" algn="just">
              <a:buNone/>
            </a:pPr>
            <a:r>
              <a:rPr lang="el-GR" dirty="0" smtClean="0"/>
              <a:t>Αρθρο 4: Περιβαλλοντικοί στόχοι</a:t>
            </a:r>
          </a:p>
          <a:p>
            <a:pPr marL="0" indent="0" algn="just">
              <a:buNone/>
            </a:pPr>
            <a:r>
              <a:rPr lang="el-GR" dirty="0" smtClean="0"/>
              <a:t>Αρθρο 5: Ανάλυση των χαρακτηριστικών της λεκάνης απορροής ποταμού, των περιβαλλοντικών επιπτώσεων των ανθρώπινων δραστηριοτήτων και οικονομική ανάλυση της χρήσης ύδατος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8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για τα Νερά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 smtClean="0"/>
              <a:t>Άρθρο 6: Μητρώο προστατευόμενων περιοχών</a:t>
            </a:r>
          </a:p>
          <a:p>
            <a:pPr marL="0" indent="0" algn="just">
              <a:buNone/>
            </a:pPr>
            <a:r>
              <a:rPr lang="el-GR" dirty="0" smtClean="0"/>
              <a:t>Άρθρο 7: Προσδιορισμός και προστασία των υδάτινων σωμάτων για ανθρώπινη κατανάλωση</a:t>
            </a:r>
          </a:p>
          <a:p>
            <a:pPr marL="0" indent="0" algn="just">
              <a:buNone/>
            </a:pPr>
            <a:r>
              <a:rPr lang="el-GR" dirty="0" smtClean="0"/>
              <a:t>Άρθρο 8: Πρόγραμμα παρακολούθησης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7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03802"/>
          </a:xfrm>
        </p:spPr>
        <p:txBody>
          <a:bodyPr>
            <a:normAutofit fontScale="90000"/>
          </a:bodyPr>
          <a:lstStyle/>
          <a:p>
            <a:r>
              <a:rPr lang="el-GR" sz="3200" dirty="0" smtClean="0"/>
              <a:t>Πρόγραμμα παρακολούθησης της κατάστασης των επιφανειακών και υπογείων υδάτων</a:t>
            </a:r>
            <a:br>
              <a:rPr lang="el-GR" sz="3200" dirty="0" smtClean="0"/>
            </a:br>
            <a:r>
              <a:rPr lang="el-GR" sz="3200" dirty="0" smtClean="0"/>
              <a:t/>
            </a:r>
            <a:br>
              <a:rPr lang="el-GR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1002"/>
            <a:ext cx="8229600" cy="416516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Εργαλείο για την επίτευξη της καλής οικολογικής και χημικής κατάστασης των </a:t>
            </a:r>
            <a:r>
              <a:rPr lang="el-GR" dirty="0" smtClean="0"/>
              <a:t>υδάτων</a:t>
            </a:r>
            <a:r>
              <a:rPr lang="el-GR" dirty="0" smtClean="0"/>
              <a:t>.</a:t>
            </a:r>
          </a:p>
          <a:p>
            <a:pPr marL="0" indent="0" algn="just">
              <a:buNone/>
            </a:pPr>
            <a:r>
              <a:rPr lang="el-GR" dirty="0" smtClean="0"/>
              <a:t>Η Οδηγία εισάγει τη λογική της οικολογικής κλιμακωτής διαβάθμισης (εξαίρετη, καλή, μέτρια, ελλιπής, κακή) με βάση χημικούς, βιολογικούς και </a:t>
            </a:r>
            <a:r>
              <a:rPr lang="el-GR" dirty="0" err="1" smtClean="0"/>
              <a:t>υδρομορφολογικούς</a:t>
            </a:r>
            <a:r>
              <a:rPr lang="el-GR" dirty="0" smtClean="0"/>
              <a:t> </a:t>
            </a:r>
            <a:r>
              <a:rPr lang="el-GR" dirty="0" smtClean="0"/>
              <a:t>δείκτες.</a:t>
            </a:r>
            <a:endParaRPr lang="el-GR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178532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957</TotalTime>
  <Words>2029</Words>
  <Application>Microsoft Office PowerPoint</Application>
  <PresentationFormat>Προβολή στην οθόνη (4:3)</PresentationFormat>
  <Paragraphs>262</Paragraphs>
  <Slides>56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56</vt:i4>
      </vt:variant>
    </vt:vector>
  </HeadingPairs>
  <TitlesOfParts>
    <vt:vector size="61" baseType="lpstr">
      <vt:lpstr>Arial</vt:lpstr>
      <vt:lpstr>Corbel</vt:lpstr>
      <vt:lpstr>Verdana</vt:lpstr>
      <vt:lpstr>Wingdings</vt:lpstr>
      <vt:lpstr>Twilight</vt:lpstr>
      <vt:lpstr>Η διαχείριση και προστασία των υδάτων στο ενωσιακό και εθνικό δίκαιο  Βίκη Τζατζάκη, PhD Νομική Σύμβουλος Υπουργείο Περιβάλλοντος και Ενέργειας</vt:lpstr>
      <vt:lpstr>Οδηγίες της ΕΕ  </vt:lpstr>
      <vt:lpstr>Οδηγία Πλαίσιο για τα Νερά   </vt:lpstr>
      <vt:lpstr>Οδηγία Πλαίσιο για τα Νερά</vt:lpstr>
      <vt:lpstr>Οδηγία Πλαίσιο για τα Νερά</vt:lpstr>
      <vt:lpstr>Οδηγία Πλαίσιο για τα Νερά </vt:lpstr>
      <vt:lpstr>Οδηγία Πλαίσιο για τα Νερά</vt:lpstr>
      <vt:lpstr>Οδηγία Πλαίσιο για τα Νερά</vt:lpstr>
      <vt:lpstr>Πρόγραμμα παρακολούθησης της κατάστασης των επιφανειακών και υπογείων υδάτων  </vt:lpstr>
      <vt:lpstr>Εθνικό Δίκτυο Παρακολούθησης  (ΚΥΑ 140384/2011, Β΄2017) </vt:lpstr>
      <vt:lpstr>Εθνικό Δίκτυο Παρακολούθησης  (ΚΥΑ 140384/2011, Β΄2017)</vt:lpstr>
      <vt:lpstr>Οδηγία Πλαίσιο για τα Νερά</vt:lpstr>
      <vt:lpstr>Γενικοί κανόνες κοστολόγησης και τιμολόγησης υπηρεσιών ύδατος. Μέθοδος και διαδικασίες για την ανάκτηση κόστους των υπηρεσιών ύδατος στις διάφορες χρήσεις του. (Απόφαση Εθνικής Επιτροπής Υδάτων 135275/2017, Β΄ 1751)</vt:lpstr>
      <vt:lpstr>Η υποχρέωση συνεργασίας στην περίπτωση της Ελλάδας</vt:lpstr>
      <vt:lpstr>Ελλάδα Βουλγαρία</vt:lpstr>
      <vt:lpstr>Ελλάδα Τουρκία </vt:lpstr>
      <vt:lpstr>Ελλάδα Αλβανία</vt:lpstr>
      <vt:lpstr>Παραδείγματα</vt:lpstr>
      <vt:lpstr>Οδηγία Πλαίσιο για τα Νερά</vt:lpstr>
      <vt:lpstr>Σχέδια Διαχείρισης Λεκανών Απορροής Ποταμών</vt:lpstr>
      <vt:lpstr>Σχέδια Διαχείρισης Λεκανών Απορροής Ποταμών</vt:lpstr>
      <vt:lpstr>Σχέδια Διαχείρισης Λεκανών Απορροής Ποταμών</vt:lpstr>
      <vt:lpstr>Οδηγία Πλαίσιο για τα Νερά</vt:lpstr>
      <vt:lpstr>Οδηγία για τις Πλημμύρες</vt:lpstr>
      <vt:lpstr>Διαδικασία διαχείρισης κινδύνου πλημμύρας</vt:lpstr>
      <vt:lpstr>Σχέδια Διαχείρισης Κινδύνων Πλημμύρας</vt:lpstr>
      <vt:lpstr>Σχέδια Διαχείρισης Κινδύνων Πλημμύρας</vt:lpstr>
      <vt:lpstr>Υδατορέματα</vt:lpstr>
      <vt:lpstr>Οδηγία Πλαίσιο για τη Θαλάσσια Στρατηγική</vt:lpstr>
      <vt:lpstr>Οδηγία Πλαίσιο για τη Θαλάσσια Στρατηγική</vt:lpstr>
      <vt:lpstr>Θαλάσσιες Στρατηγικές </vt:lpstr>
      <vt:lpstr>Θαλάσσια Στρατηγική </vt:lpstr>
      <vt:lpstr>Θαλάσσια Στρατηγική</vt:lpstr>
      <vt:lpstr>Οδηγία για τις Ακτές Κολύμβησης </vt:lpstr>
      <vt:lpstr>Ταξινόμηση των Νερών των Ακτών Κολύμβησης</vt:lpstr>
      <vt:lpstr>Ταυτότητα των Ακτών Κολύμβησης</vt:lpstr>
      <vt:lpstr>Μέτρα Διαχείρισης </vt:lpstr>
      <vt:lpstr>Μέτρα Διαχείρισης</vt:lpstr>
      <vt:lpstr>Ακτές κολύμβησης εθνική νομοθεσία</vt:lpstr>
      <vt:lpstr>Οδηγία για τη Νιτρορύπανση</vt:lpstr>
      <vt:lpstr>Οδηγία για τη Νιτρορύπανση</vt:lpstr>
      <vt:lpstr>Υποχρεώσεις των κρατών μελών</vt:lpstr>
      <vt:lpstr>Κριτήρια για τον προσδιορισμό των υδάτων που υφίστανται νιτρορύπανση</vt:lpstr>
      <vt:lpstr>Προγράμματα δράσης </vt:lpstr>
      <vt:lpstr>Προγράμματα δράσης</vt:lpstr>
      <vt:lpstr>Κώδικας Ορθής Γεωργικής Πρακτικής</vt:lpstr>
      <vt:lpstr>Οδηγία για Αστικά Λύματα</vt:lpstr>
      <vt:lpstr>Οδηγία για τα Αστικά Λύματα</vt:lpstr>
      <vt:lpstr>Οδηγία για τα Αστικά Λύματα</vt:lpstr>
      <vt:lpstr>Αστικά Λύματα εθνική νομοθεσία</vt:lpstr>
      <vt:lpstr>Νομολογιακά Παραδείγματα</vt:lpstr>
      <vt:lpstr>Πρόταση για δημιουργία Εθνικής Αρχής</vt:lpstr>
      <vt:lpstr>Γενική Γραμματεία Φυσικού Περιβάλλοντος &amp; Υδάτων Γενική Διεύθυνση Υδάτων</vt:lpstr>
      <vt:lpstr>Διεύθυνση Προστασίας και Διαχείρισης Υδάτινου Περιβάλλοντος </vt:lpstr>
      <vt:lpstr>Διεύθυνση Σχεδιασμού και Διαχείρισης Υπηρεσιών Ύδατος 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διαχείριση και προστασία των υδατικών πόρων στο πλαίσιο της Ευρωπαϊκής Ένωσης</dc:title>
  <dc:creator>Vicky Tzatzaki</dc:creator>
  <cp:lastModifiedBy>Vicky Tzatzaki</cp:lastModifiedBy>
  <cp:revision>73</cp:revision>
  <dcterms:created xsi:type="dcterms:W3CDTF">2015-11-25T19:09:32Z</dcterms:created>
  <dcterms:modified xsi:type="dcterms:W3CDTF">2020-03-31T11:12:49Z</dcterms:modified>
</cp:coreProperties>
</file>