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F132F3-8B22-4621-B3A5-C7D5A30372F6}"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F4D8AE9-8B74-4B3A-8F3A-107582034E97}">
      <dgm:prSet/>
      <dgm:spPr/>
      <dgm:t>
        <a:bodyPr/>
        <a:lstStyle/>
        <a:p>
          <a:r>
            <a:rPr lang="el-GR" dirty="0">
              <a:latin typeface="Garamond" panose="02020404030301010803" pitchFamily="18" charset="0"/>
            </a:rPr>
            <a:t>Ι. Εισαγωγή</a:t>
          </a:r>
          <a:endParaRPr lang="en-US" dirty="0">
            <a:latin typeface="Garamond" panose="02020404030301010803" pitchFamily="18" charset="0"/>
          </a:endParaRPr>
        </a:p>
      </dgm:t>
    </dgm:pt>
    <dgm:pt modelId="{590C9ACA-5D4A-46FC-8AE1-987918FC4EBB}" type="parTrans" cxnId="{B486CADB-587F-4489-B74F-C34B2CF5226F}">
      <dgm:prSet/>
      <dgm:spPr/>
      <dgm:t>
        <a:bodyPr/>
        <a:lstStyle/>
        <a:p>
          <a:endParaRPr lang="en-US"/>
        </a:p>
      </dgm:t>
    </dgm:pt>
    <dgm:pt modelId="{94A22A2F-1066-4F0B-B20B-73865B987803}" type="sibTrans" cxnId="{B486CADB-587F-4489-B74F-C34B2CF5226F}">
      <dgm:prSet/>
      <dgm:spPr/>
      <dgm:t>
        <a:bodyPr/>
        <a:lstStyle/>
        <a:p>
          <a:endParaRPr lang="en-US"/>
        </a:p>
      </dgm:t>
    </dgm:pt>
    <dgm:pt modelId="{252CEC48-AD52-47CC-88B9-8A084BB3F1E8}">
      <dgm:prSet/>
      <dgm:spPr/>
      <dgm:t>
        <a:bodyPr/>
        <a:lstStyle/>
        <a:p>
          <a:r>
            <a:rPr lang="el-GR" dirty="0">
              <a:latin typeface="Garamond" panose="02020404030301010803" pitchFamily="18" charset="0"/>
            </a:rPr>
            <a:t>ΙΙ. Ανακεφαλαίωση &amp; Συζήτηση</a:t>
          </a:r>
          <a:r>
            <a:rPr lang="en-GB" dirty="0">
              <a:latin typeface="Garamond" panose="02020404030301010803" pitchFamily="18" charset="0"/>
            </a:rPr>
            <a:t>: </a:t>
          </a:r>
          <a:r>
            <a:rPr lang="el-GR" dirty="0">
              <a:latin typeface="Garamond" panose="02020404030301010803" pitchFamily="18" charset="0"/>
            </a:rPr>
            <a:t>Οικονομικά Εργαλεία</a:t>
          </a:r>
          <a:endParaRPr lang="en-US" dirty="0">
            <a:latin typeface="Garamond" panose="02020404030301010803" pitchFamily="18" charset="0"/>
          </a:endParaRPr>
        </a:p>
      </dgm:t>
    </dgm:pt>
    <dgm:pt modelId="{94B7C222-60E8-44BE-BC27-8644CAB2E41C}" type="parTrans" cxnId="{1408EE2A-2D27-41B0-8D09-10F6137857E8}">
      <dgm:prSet/>
      <dgm:spPr/>
      <dgm:t>
        <a:bodyPr/>
        <a:lstStyle/>
        <a:p>
          <a:endParaRPr lang="en-US"/>
        </a:p>
      </dgm:t>
    </dgm:pt>
    <dgm:pt modelId="{141F0383-6390-4CA2-B203-E3D116C59B62}" type="sibTrans" cxnId="{1408EE2A-2D27-41B0-8D09-10F6137857E8}">
      <dgm:prSet/>
      <dgm:spPr/>
      <dgm:t>
        <a:bodyPr/>
        <a:lstStyle/>
        <a:p>
          <a:endParaRPr lang="en-US"/>
        </a:p>
      </dgm:t>
    </dgm:pt>
    <dgm:pt modelId="{F0656FA6-60F2-48C5-BEB2-114EE88CE8F9}">
      <dgm:prSet/>
      <dgm:spPr/>
      <dgm:t>
        <a:bodyPr/>
        <a:lstStyle/>
        <a:p>
          <a:r>
            <a:rPr lang="el-GR" dirty="0">
              <a:latin typeface="Garamond" panose="02020404030301010803" pitchFamily="18" charset="0"/>
            </a:rPr>
            <a:t>ΙΙΙ. Κρατικές Ενισχύσεις</a:t>
          </a:r>
          <a:endParaRPr lang="en-US" dirty="0">
            <a:latin typeface="Garamond" panose="02020404030301010803" pitchFamily="18" charset="0"/>
          </a:endParaRPr>
        </a:p>
      </dgm:t>
    </dgm:pt>
    <dgm:pt modelId="{4B67B694-4B46-4688-8208-D801EE94E196}" type="parTrans" cxnId="{0C4680B7-B19B-48AF-8552-1CBD0DBCA670}">
      <dgm:prSet/>
      <dgm:spPr/>
      <dgm:t>
        <a:bodyPr/>
        <a:lstStyle/>
        <a:p>
          <a:endParaRPr lang="en-US"/>
        </a:p>
      </dgm:t>
    </dgm:pt>
    <dgm:pt modelId="{8284FB6E-4799-43B8-ADEF-5DDD3E1B5996}" type="sibTrans" cxnId="{0C4680B7-B19B-48AF-8552-1CBD0DBCA670}">
      <dgm:prSet/>
      <dgm:spPr/>
      <dgm:t>
        <a:bodyPr/>
        <a:lstStyle/>
        <a:p>
          <a:endParaRPr lang="en-US"/>
        </a:p>
      </dgm:t>
    </dgm:pt>
    <dgm:pt modelId="{E397F165-4019-4B47-816F-66F23686AA04}" type="pres">
      <dgm:prSet presAssocID="{4BF132F3-8B22-4621-B3A5-C7D5A30372F6}" presName="vert0" presStyleCnt="0">
        <dgm:presLayoutVars>
          <dgm:dir/>
          <dgm:animOne val="branch"/>
          <dgm:animLvl val="lvl"/>
        </dgm:presLayoutVars>
      </dgm:prSet>
      <dgm:spPr/>
    </dgm:pt>
    <dgm:pt modelId="{5704FC86-2EA0-43C6-83BB-2167229380F7}" type="pres">
      <dgm:prSet presAssocID="{4F4D8AE9-8B74-4B3A-8F3A-107582034E97}" presName="thickLine" presStyleLbl="alignNode1" presStyleIdx="0" presStyleCnt="3"/>
      <dgm:spPr/>
    </dgm:pt>
    <dgm:pt modelId="{A3840742-1E80-4CC0-8087-1EF06D2255BB}" type="pres">
      <dgm:prSet presAssocID="{4F4D8AE9-8B74-4B3A-8F3A-107582034E97}" presName="horz1" presStyleCnt="0"/>
      <dgm:spPr/>
    </dgm:pt>
    <dgm:pt modelId="{7BC1ADF7-0B4F-4F04-9F42-6AB395541B85}" type="pres">
      <dgm:prSet presAssocID="{4F4D8AE9-8B74-4B3A-8F3A-107582034E97}" presName="tx1" presStyleLbl="revTx" presStyleIdx="0" presStyleCnt="3"/>
      <dgm:spPr/>
    </dgm:pt>
    <dgm:pt modelId="{97968009-2D24-4C36-8A39-787245939956}" type="pres">
      <dgm:prSet presAssocID="{4F4D8AE9-8B74-4B3A-8F3A-107582034E97}" presName="vert1" presStyleCnt="0"/>
      <dgm:spPr/>
    </dgm:pt>
    <dgm:pt modelId="{1850DC60-4BEE-4299-8C06-CAAE75DA818C}" type="pres">
      <dgm:prSet presAssocID="{252CEC48-AD52-47CC-88B9-8A084BB3F1E8}" presName="thickLine" presStyleLbl="alignNode1" presStyleIdx="1" presStyleCnt="3"/>
      <dgm:spPr/>
    </dgm:pt>
    <dgm:pt modelId="{60FE244B-A7B0-4B2A-9AE5-9A0ED569C7A3}" type="pres">
      <dgm:prSet presAssocID="{252CEC48-AD52-47CC-88B9-8A084BB3F1E8}" presName="horz1" presStyleCnt="0"/>
      <dgm:spPr/>
    </dgm:pt>
    <dgm:pt modelId="{1D910EE2-F791-4FC2-97DD-5451A3A7E1FC}" type="pres">
      <dgm:prSet presAssocID="{252CEC48-AD52-47CC-88B9-8A084BB3F1E8}" presName="tx1" presStyleLbl="revTx" presStyleIdx="1" presStyleCnt="3"/>
      <dgm:spPr/>
    </dgm:pt>
    <dgm:pt modelId="{375EF246-9122-42B8-949F-D353FA047724}" type="pres">
      <dgm:prSet presAssocID="{252CEC48-AD52-47CC-88B9-8A084BB3F1E8}" presName="vert1" presStyleCnt="0"/>
      <dgm:spPr/>
    </dgm:pt>
    <dgm:pt modelId="{409FFD52-BAC7-4A7D-93AA-92264A9C240C}" type="pres">
      <dgm:prSet presAssocID="{F0656FA6-60F2-48C5-BEB2-114EE88CE8F9}" presName="thickLine" presStyleLbl="alignNode1" presStyleIdx="2" presStyleCnt="3"/>
      <dgm:spPr/>
    </dgm:pt>
    <dgm:pt modelId="{848093E6-C9EF-4B4A-AF26-824EA93D2712}" type="pres">
      <dgm:prSet presAssocID="{F0656FA6-60F2-48C5-BEB2-114EE88CE8F9}" presName="horz1" presStyleCnt="0"/>
      <dgm:spPr/>
    </dgm:pt>
    <dgm:pt modelId="{169A54EB-BEDC-4971-9603-CDAF75C06030}" type="pres">
      <dgm:prSet presAssocID="{F0656FA6-60F2-48C5-BEB2-114EE88CE8F9}" presName="tx1" presStyleLbl="revTx" presStyleIdx="2" presStyleCnt="3"/>
      <dgm:spPr/>
    </dgm:pt>
    <dgm:pt modelId="{7CC68745-D0DB-4BB6-91E2-C1C2B0415BBA}" type="pres">
      <dgm:prSet presAssocID="{F0656FA6-60F2-48C5-BEB2-114EE88CE8F9}" presName="vert1" presStyleCnt="0"/>
      <dgm:spPr/>
    </dgm:pt>
  </dgm:ptLst>
  <dgm:cxnLst>
    <dgm:cxn modelId="{808AAC08-551C-43B3-894B-7035C605F0F6}" type="presOf" srcId="{F0656FA6-60F2-48C5-BEB2-114EE88CE8F9}" destId="{169A54EB-BEDC-4971-9603-CDAF75C06030}" srcOrd="0" destOrd="0" presId="urn:microsoft.com/office/officeart/2008/layout/LinedList"/>
    <dgm:cxn modelId="{1408EE2A-2D27-41B0-8D09-10F6137857E8}" srcId="{4BF132F3-8B22-4621-B3A5-C7D5A30372F6}" destId="{252CEC48-AD52-47CC-88B9-8A084BB3F1E8}" srcOrd="1" destOrd="0" parTransId="{94B7C222-60E8-44BE-BC27-8644CAB2E41C}" sibTransId="{141F0383-6390-4CA2-B203-E3D116C59B62}"/>
    <dgm:cxn modelId="{9A3C0F2F-8BAC-4054-A6FB-A5F5B7732164}" type="presOf" srcId="{4BF132F3-8B22-4621-B3A5-C7D5A30372F6}" destId="{E397F165-4019-4B47-816F-66F23686AA04}" srcOrd="0" destOrd="0" presId="urn:microsoft.com/office/officeart/2008/layout/LinedList"/>
    <dgm:cxn modelId="{F1A6BE99-8A59-44E8-B2BD-B33022C30FFE}" type="presOf" srcId="{252CEC48-AD52-47CC-88B9-8A084BB3F1E8}" destId="{1D910EE2-F791-4FC2-97DD-5451A3A7E1FC}" srcOrd="0" destOrd="0" presId="urn:microsoft.com/office/officeart/2008/layout/LinedList"/>
    <dgm:cxn modelId="{0C4680B7-B19B-48AF-8552-1CBD0DBCA670}" srcId="{4BF132F3-8B22-4621-B3A5-C7D5A30372F6}" destId="{F0656FA6-60F2-48C5-BEB2-114EE88CE8F9}" srcOrd="2" destOrd="0" parTransId="{4B67B694-4B46-4688-8208-D801EE94E196}" sibTransId="{8284FB6E-4799-43B8-ADEF-5DDD3E1B5996}"/>
    <dgm:cxn modelId="{47C643C8-3A85-4A78-9004-2D65C497000C}" type="presOf" srcId="{4F4D8AE9-8B74-4B3A-8F3A-107582034E97}" destId="{7BC1ADF7-0B4F-4F04-9F42-6AB395541B85}" srcOrd="0" destOrd="0" presId="urn:microsoft.com/office/officeart/2008/layout/LinedList"/>
    <dgm:cxn modelId="{B486CADB-587F-4489-B74F-C34B2CF5226F}" srcId="{4BF132F3-8B22-4621-B3A5-C7D5A30372F6}" destId="{4F4D8AE9-8B74-4B3A-8F3A-107582034E97}" srcOrd="0" destOrd="0" parTransId="{590C9ACA-5D4A-46FC-8AE1-987918FC4EBB}" sibTransId="{94A22A2F-1066-4F0B-B20B-73865B987803}"/>
    <dgm:cxn modelId="{C1AAEDF3-C8DD-4DD0-B670-468840E7280A}" type="presParOf" srcId="{E397F165-4019-4B47-816F-66F23686AA04}" destId="{5704FC86-2EA0-43C6-83BB-2167229380F7}" srcOrd="0" destOrd="0" presId="urn:microsoft.com/office/officeart/2008/layout/LinedList"/>
    <dgm:cxn modelId="{52366AC5-53B7-42AB-A540-EFDF51D60214}" type="presParOf" srcId="{E397F165-4019-4B47-816F-66F23686AA04}" destId="{A3840742-1E80-4CC0-8087-1EF06D2255BB}" srcOrd="1" destOrd="0" presId="urn:microsoft.com/office/officeart/2008/layout/LinedList"/>
    <dgm:cxn modelId="{416CFCE2-AFEC-4D8C-A566-4837D22B9E19}" type="presParOf" srcId="{A3840742-1E80-4CC0-8087-1EF06D2255BB}" destId="{7BC1ADF7-0B4F-4F04-9F42-6AB395541B85}" srcOrd="0" destOrd="0" presId="urn:microsoft.com/office/officeart/2008/layout/LinedList"/>
    <dgm:cxn modelId="{AC0256C2-DDDD-40DE-90C7-9D5920B1047B}" type="presParOf" srcId="{A3840742-1E80-4CC0-8087-1EF06D2255BB}" destId="{97968009-2D24-4C36-8A39-787245939956}" srcOrd="1" destOrd="0" presId="urn:microsoft.com/office/officeart/2008/layout/LinedList"/>
    <dgm:cxn modelId="{C9C317CB-38CF-4BE8-B3B0-F1DE2BF88B4C}" type="presParOf" srcId="{E397F165-4019-4B47-816F-66F23686AA04}" destId="{1850DC60-4BEE-4299-8C06-CAAE75DA818C}" srcOrd="2" destOrd="0" presId="urn:microsoft.com/office/officeart/2008/layout/LinedList"/>
    <dgm:cxn modelId="{1FB7706C-FE86-45C9-A11D-BF2FBE383249}" type="presParOf" srcId="{E397F165-4019-4B47-816F-66F23686AA04}" destId="{60FE244B-A7B0-4B2A-9AE5-9A0ED569C7A3}" srcOrd="3" destOrd="0" presId="urn:microsoft.com/office/officeart/2008/layout/LinedList"/>
    <dgm:cxn modelId="{8D73FF92-83C1-41F1-A877-63E518011FD1}" type="presParOf" srcId="{60FE244B-A7B0-4B2A-9AE5-9A0ED569C7A3}" destId="{1D910EE2-F791-4FC2-97DD-5451A3A7E1FC}" srcOrd="0" destOrd="0" presId="urn:microsoft.com/office/officeart/2008/layout/LinedList"/>
    <dgm:cxn modelId="{5562BB9E-7936-489E-A1F4-9B34DF8230AC}" type="presParOf" srcId="{60FE244B-A7B0-4B2A-9AE5-9A0ED569C7A3}" destId="{375EF246-9122-42B8-949F-D353FA047724}" srcOrd="1" destOrd="0" presId="urn:microsoft.com/office/officeart/2008/layout/LinedList"/>
    <dgm:cxn modelId="{9865B45B-518B-486F-943D-18180FB5634E}" type="presParOf" srcId="{E397F165-4019-4B47-816F-66F23686AA04}" destId="{409FFD52-BAC7-4A7D-93AA-92264A9C240C}" srcOrd="4" destOrd="0" presId="urn:microsoft.com/office/officeart/2008/layout/LinedList"/>
    <dgm:cxn modelId="{5847588B-FD9C-4A80-999F-ACE7BDAE077B}" type="presParOf" srcId="{E397F165-4019-4B47-816F-66F23686AA04}" destId="{848093E6-C9EF-4B4A-AF26-824EA93D2712}" srcOrd="5" destOrd="0" presId="urn:microsoft.com/office/officeart/2008/layout/LinedList"/>
    <dgm:cxn modelId="{DF7C6C71-58EF-4193-9C79-C99ACCEA2B7A}" type="presParOf" srcId="{848093E6-C9EF-4B4A-AF26-824EA93D2712}" destId="{169A54EB-BEDC-4971-9603-CDAF75C06030}" srcOrd="0" destOrd="0" presId="urn:microsoft.com/office/officeart/2008/layout/LinedList"/>
    <dgm:cxn modelId="{5B863811-783D-4738-A44F-E2BF0382868D}" type="presParOf" srcId="{848093E6-C9EF-4B4A-AF26-824EA93D2712}" destId="{7CC68745-D0DB-4BB6-91E2-C1C2B0415B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4FC86-2EA0-43C6-83BB-2167229380F7}">
      <dsp:nvSpPr>
        <dsp:cNvPr id="0" name=""/>
        <dsp:cNvSpPr/>
      </dsp:nvSpPr>
      <dsp:spPr>
        <a:xfrm>
          <a:off x="0" y="2758"/>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C1ADF7-0B4F-4F04-9F42-6AB395541B85}">
      <dsp:nvSpPr>
        <dsp:cNvPr id="0" name=""/>
        <dsp:cNvSpPr/>
      </dsp:nvSpPr>
      <dsp:spPr>
        <a:xfrm>
          <a:off x="0" y="275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l-GR" sz="4100" kern="1200" dirty="0">
              <a:latin typeface="Garamond" panose="02020404030301010803" pitchFamily="18" charset="0"/>
            </a:rPr>
            <a:t>Ι. Εισαγωγή</a:t>
          </a:r>
          <a:endParaRPr lang="en-US" sz="4100" kern="1200" dirty="0">
            <a:latin typeface="Garamond" panose="02020404030301010803" pitchFamily="18" charset="0"/>
          </a:endParaRPr>
        </a:p>
      </dsp:txBody>
      <dsp:txXfrm>
        <a:off x="0" y="2758"/>
        <a:ext cx="6797675" cy="1881464"/>
      </dsp:txXfrm>
    </dsp:sp>
    <dsp:sp modelId="{1850DC60-4BEE-4299-8C06-CAAE75DA818C}">
      <dsp:nvSpPr>
        <dsp:cNvPr id="0" name=""/>
        <dsp:cNvSpPr/>
      </dsp:nvSpPr>
      <dsp:spPr>
        <a:xfrm>
          <a:off x="0" y="1884223"/>
          <a:ext cx="6797675" cy="0"/>
        </a:xfrm>
        <a:prstGeom prst="line">
          <a:avLst/>
        </a:prstGeom>
        <a:solidFill>
          <a:schemeClr val="accent2">
            <a:hueOff val="2340759"/>
            <a:satOff val="-2919"/>
            <a:lumOff val="686"/>
            <a:alphaOff val="0"/>
          </a:schemeClr>
        </a:solidFill>
        <a:ln w="15875"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910EE2-F791-4FC2-97DD-5451A3A7E1FC}">
      <dsp:nvSpPr>
        <dsp:cNvPr id="0" name=""/>
        <dsp:cNvSpPr/>
      </dsp:nvSpPr>
      <dsp:spPr>
        <a:xfrm>
          <a:off x="0" y="1884223"/>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l-GR" sz="4100" kern="1200" dirty="0">
              <a:latin typeface="Garamond" panose="02020404030301010803" pitchFamily="18" charset="0"/>
            </a:rPr>
            <a:t>ΙΙ. Ανακεφαλαίωση &amp; Συζήτηση</a:t>
          </a:r>
          <a:r>
            <a:rPr lang="en-GB" sz="4100" kern="1200" dirty="0">
              <a:latin typeface="Garamond" panose="02020404030301010803" pitchFamily="18" charset="0"/>
            </a:rPr>
            <a:t>: </a:t>
          </a:r>
          <a:r>
            <a:rPr lang="el-GR" sz="4100" kern="1200" dirty="0">
              <a:latin typeface="Garamond" panose="02020404030301010803" pitchFamily="18" charset="0"/>
            </a:rPr>
            <a:t>Οικονομικά Εργαλεία</a:t>
          </a:r>
          <a:endParaRPr lang="en-US" sz="4100" kern="1200" dirty="0">
            <a:latin typeface="Garamond" panose="02020404030301010803" pitchFamily="18" charset="0"/>
          </a:endParaRPr>
        </a:p>
      </dsp:txBody>
      <dsp:txXfrm>
        <a:off x="0" y="1884223"/>
        <a:ext cx="6797675" cy="1881464"/>
      </dsp:txXfrm>
    </dsp:sp>
    <dsp:sp modelId="{409FFD52-BAC7-4A7D-93AA-92264A9C240C}">
      <dsp:nvSpPr>
        <dsp:cNvPr id="0" name=""/>
        <dsp:cNvSpPr/>
      </dsp:nvSpPr>
      <dsp:spPr>
        <a:xfrm>
          <a:off x="0" y="3765688"/>
          <a:ext cx="6797675" cy="0"/>
        </a:xfrm>
        <a:prstGeom prst="line">
          <a:avLst/>
        </a:prstGeom>
        <a:solidFill>
          <a:schemeClr val="accent2">
            <a:hueOff val="4681519"/>
            <a:satOff val="-5839"/>
            <a:lumOff val="1373"/>
            <a:alphaOff val="0"/>
          </a:schemeClr>
        </a:solidFill>
        <a:ln w="15875"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9A54EB-BEDC-4971-9603-CDAF75C06030}">
      <dsp:nvSpPr>
        <dsp:cNvPr id="0" name=""/>
        <dsp:cNvSpPr/>
      </dsp:nvSpPr>
      <dsp:spPr>
        <a:xfrm>
          <a:off x="0" y="376568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l-GR" sz="4100" kern="1200" dirty="0">
              <a:latin typeface="Garamond" panose="02020404030301010803" pitchFamily="18" charset="0"/>
            </a:rPr>
            <a:t>ΙΙΙ. Κρατικές Ενισχύσεις</a:t>
          </a:r>
          <a:endParaRPr lang="en-US" sz="4100" kern="1200" dirty="0">
            <a:latin typeface="Garamond" panose="02020404030301010803" pitchFamily="18" charset="0"/>
          </a:endParaRPr>
        </a:p>
      </dsp:txBody>
      <dsp:txXfrm>
        <a:off x="0" y="3765688"/>
        <a:ext cx="6797675" cy="18814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0B75F-515E-4A85-811A-E3A923FF4313}" type="datetimeFigureOut">
              <a:rPr lang="en-GB" smtClean="0"/>
              <a:t>13/05/2021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9A488-974A-4FB4-97A5-8709D6A5A96D}" type="slidenum">
              <a:rPr lang="en-GB" smtClean="0"/>
              <a:t>‹#›</a:t>
            </a:fld>
            <a:endParaRPr lang="en-GB" dirty="0"/>
          </a:p>
        </p:txBody>
      </p:sp>
    </p:spTree>
    <p:extLst>
      <p:ext uri="{BB962C8B-B14F-4D97-AF65-F5344CB8AC3E}">
        <p14:creationId xmlns:p14="http://schemas.microsoft.com/office/powerpoint/2010/main" val="64390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59785"/>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latin typeface="Garamond" panose="020204040303010108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Garamond" panose="02020404030301010803"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endParaRPr lang="en-US" dirty="0"/>
          </a:p>
        </p:txBody>
      </p:sp>
      <p:sp>
        <p:nvSpPr>
          <p:cNvPr id="4" name="Date Placeholder 3"/>
          <p:cNvSpPr>
            <a:spLocks noGrp="1"/>
          </p:cNvSpPr>
          <p:nvPr>
            <p:ph type="dt" sz="half" idx="10"/>
          </p:nvPr>
        </p:nvSpPr>
        <p:spPr/>
        <p:txBody>
          <a:bodyPr/>
          <a:lstStyle>
            <a:lvl1pPr>
              <a:defRPr sz="1100">
                <a:latin typeface="Garamond" panose="02020404030301010803" pitchFamily="18" charset="0"/>
              </a:defRPr>
            </a:lvl1pPr>
          </a:lstStyle>
          <a:p>
            <a:r>
              <a:rPr lang="en-GB" dirty="0"/>
              <a:t>13/05/2021</a:t>
            </a:r>
          </a:p>
        </p:txBody>
      </p:sp>
      <p:sp>
        <p:nvSpPr>
          <p:cNvPr id="5" name="Footer Placeholder 4"/>
          <p:cNvSpPr>
            <a:spLocks noGrp="1"/>
          </p:cNvSpPr>
          <p:nvPr>
            <p:ph type="ftr" sz="quarter" idx="11"/>
          </p:nvPr>
        </p:nvSpPr>
        <p:spPr/>
        <p:txBody>
          <a:bodyPr/>
          <a:lstStyle>
            <a:lvl1pPr>
              <a:defRPr sz="1200">
                <a:latin typeface="Garamond" panose="02020404030301010803" pitchFamily="18" charset="0"/>
              </a:defRPr>
            </a:lvl1p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12"/>
          </p:nvPr>
        </p:nvSpPr>
        <p:spPr/>
        <p:txBody>
          <a:bodyPr/>
          <a:lstStyle>
            <a:lvl1pPr>
              <a:defRPr sz="1100">
                <a:latin typeface="Garamond" panose="02020404030301010803" pitchFamily="18" charset="0"/>
              </a:defRPr>
            </a:lvl1pPr>
          </a:lstStyle>
          <a:p>
            <a:fld id="{6EEB8684-BC5E-46E4-BB42-8DA735D74057}" type="slidenum">
              <a:rPr lang="en-GB" smtClean="0"/>
              <a:pPr/>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161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dirty="0"/>
              <a:t>13/05/2021</a:t>
            </a:r>
          </a:p>
        </p:txBody>
      </p:sp>
      <p:sp>
        <p:nvSpPr>
          <p:cNvPr id="5" name="Footer Placeholder 4"/>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35061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dirty="0"/>
              <a:t>13/05/2021</a:t>
            </a:r>
          </a:p>
        </p:txBody>
      </p:sp>
      <p:sp>
        <p:nvSpPr>
          <p:cNvPr id="5" name="Footer Placeholder 4"/>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101511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panose="020204040303010108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marL="91440" indent="-91440">
              <a:buClr>
                <a:schemeClr val="accent4"/>
              </a:buClr>
              <a:buSzPct val="125000"/>
              <a:buFont typeface="Wingdings" panose="05000000000000000000" pitchFamily="2" charset="2"/>
              <a:buChar char="§"/>
              <a:defRPr sz="2400">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z="1000">
                <a:latin typeface="Garamond" panose="02020404030301010803" pitchFamily="18" charset="0"/>
              </a:defRPr>
            </a:lvl1pPr>
          </a:lstStyle>
          <a:p>
            <a:r>
              <a:rPr lang="en-GB" dirty="0"/>
              <a:t>13/05/2021</a:t>
            </a:r>
          </a:p>
        </p:txBody>
      </p:sp>
      <p:sp>
        <p:nvSpPr>
          <p:cNvPr id="5" name="Footer Placeholder 4"/>
          <p:cNvSpPr>
            <a:spLocks noGrp="1"/>
          </p:cNvSpPr>
          <p:nvPr>
            <p:ph type="ftr" sz="quarter" idx="11"/>
          </p:nvPr>
        </p:nvSpPr>
        <p:spPr/>
        <p:txBody>
          <a:bodyPr/>
          <a:lstStyle>
            <a:lvl1pPr>
              <a:defRPr sz="1100">
                <a:latin typeface="Garamond" panose="02020404030301010803" pitchFamily="18" charset="0"/>
              </a:defRPr>
            </a:lvl1p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12"/>
          </p:nvPr>
        </p:nvSpPr>
        <p:spPr/>
        <p:txBody>
          <a:bodyPr/>
          <a:lstStyle>
            <a:lvl1pPr>
              <a:defRPr sz="1200">
                <a:latin typeface="Garamond" panose="02020404030301010803" pitchFamily="18" charset="0"/>
              </a:defRPr>
            </a:lvl1pPr>
          </a:lstStyle>
          <a:p>
            <a:fld id="{6EEB8684-BC5E-46E4-BB42-8DA735D74057}" type="slidenum">
              <a:rPr lang="en-GB" smtClean="0"/>
              <a:pPr/>
              <a:t>‹#›</a:t>
            </a:fld>
            <a:endParaRPr lang="en-GB" dirty="0"/>
          </a:p>
        </p:txBody>
      </p:sp>
    </p:spTree>
    <p:extLst>
      <p:ext uri="{BB962C8B-B14F-4D97-AF65-F5344CB8AC3E}">
        <p14:creationId xmlns:p14="http://schemas.microsoft.com/office/powerpoint/2010/main" val="411909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dirty="0"/>
              <a:t>13/05/2021</a:t>
            </a:r>
          </a:p>
        </p:txBody>
      </p:sp>
      <p:sp>
        <p:nvSpPr>
          <p:cNvPr id="5" name="Footer Placeholder 4"/>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12"/>
          </p:nvPr>
        </p:nvSpPr>
        <p:spPr/>
        <p:txBody>
          <a:bodyPr/>
          <a:lstStyle/>
          <a:p>
            <a:fld id="{6EEB8684-BC5E-46E4-BB42-8DA735D74057}"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511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GB" dirty="0"/>
              <a:t>13/05/2021</a:t>
            </a:r>
          </a:p>
        </p:txBody>
      </p:sp>
      <p:sp>
        <p:nvSpPr>
          <p:cNvPr id="6" name="Footer Placeholder 5"/>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7" name="Slide Number Placeholder 6"/>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34297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GB" dirty="0"/>
              <a:t>13/05/2021</a:t>
            </a:r>
          </a:p>
        </p:txBody>
      </p:sp>
      <p:sp>
        <p:nvSpPr>
          <p:cNvPr id="8" name="Footer Placeholder 7"/>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9" name="Slide Number Placeholder 8"/>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39917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GB" dirty="0"/>
              <a:t>13/05/2021</a:t>
            </a:r>
          </a:p>
        </p:txBody>
      </p:sp>
      <p:sp>
        <p:nvSpPr>
          <p:cNvPr id="4" name="Footer Placeholder 3"/>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5" name="Slide Number Placeholder 4"/>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174976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GB" dirty="0"/>
              <a:t>13/05/2021</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dirty="0"/>
              <a:t>ΕΘΝΙΚΟ ΚΑΙ ΚΑΠΟΔΙΣΤΡΙΑΚΟ ΠΑΝΕΠΙΣΤΗΜΙΟ ΑΘΗΝΩΝ</a:t>
            </a:r>
            <a:endParaRPr lang="en-GB" dirty="0"/>
          </a:p>
        </p:txBody>
      </p:sp>
      <p:sp>
        <p:nvSpPr>
          <p:cNvPr id="9" name="Slide Number Placeholder 8"/>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22786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GB" dirty="0"/>
              <a:t>13/05/2021</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dirty="0"/>
              <a:t>ΕΘΝΙΚΟ ΚΑΙ ΚΑΠΟΔΙΣΤΡΙΑΚΟ ΠΑΝΕΠΙΣΤΗΜΙΟ ΑΘΗΝΩΝ</a:t>
            </a:r>
            <a:endParaRPr lang="en-GB"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EB8684-BC5E-46E4-BB42-8DA735D74057}" type="slidenum">
              <a:rPr lang="en-GB" smtClean="0"/>
              <a:t>‹#›</a:t>
            </a:fld>
            <a:endParaRPr lang="en-GB" dirty="0"/>
          </a:p>
        </p:txBody>
      </p:sp>
    </p:spTree>
    <p:extLst>
      <p:ext uri="{BB962C8B-B14F-4D97-AF65-F5344CB8AC3E}">
        <p14:creationId xmlns:p14="http://schemas.microsoft.com/office/powerpoint/2010/main" val="14598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dirty="0"/>
              <a:t>13/05/2021</a:t>
            </a:r>
          </a:p>
        </p:txBody>
      </p:sp>
      <p:sp>
        <p:nvSpPr>
          <p:cNvPr id="6" name="Footer Placeholder 5"/>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7" name="Slide Number Placeholder 6"/>
          <p:cNvSpPr>
            <a:spLocks noGrp="1"/>
          </p:cNvSpPr>
          <p:nvPr>
            <p:ph type="sldNum" sz="quarter" idx="12"/>
          </p:nvPr>
        </p:nvSpPr>
        <p:spPr/>
        <p:txBody>
          <a:bodyPr/>
          <a:lstStyle/>
          <a:p>
            <a:fld id="{6EEB8684-BC5E-46E4-BB42-8DA735D74057}" type="slidenum">
              <a:rPr lang="en-GB" smtClean="0"/>
              <a:t>‹#›</a:t>
            </a:fld>
            <a:endParaRPr lang="en-GB" dirty="0"/>
          </a:p>
        </p:txBody>
      </p:sp>
    </p:spTree>
    <p:extLst>
      <p:ext uri="{BB962C8B-B14F-4D97-AF65-F5344CB8AC3E}">
        <p14:creationId xmlns:p14="http://schemas.microsoft.com/office/powerpoint/2010/main" val="19487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1100">
                <a:solidFill>
                  <a:srgbClr val="FFFFFF"/>
                </a:solidFill>
                <a:latin typeface="Garamond" panose="02020404030301010803" pitchFamily="18" charset="0"/>
              </a:defRPr>
            </a:lvl1pPr>
          </a:lstStyle>
          <a:p>
            <a:r>
              <a:rPr lang="en-GB" dirty="0"/>
              <a:t>13/05/2021</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200" cap="all" baseline="0">
                <a:solidFill>
                  <a:srgbClr val="FFFFFF"/>
                </a:solidFill>
                <a:latin typeface="Garamond" panose="02020404030301010803" pitchFamily="18" charset="0"/>
              </a:defRPr>
            </a:lvl1pPr>
          </a:lstStyle>
          <a:p>
            <a:r>
              <a:rPr lang="el-GR" dirty="0"/>
              <a:t>ΕΘΝΙΚΟ ΚΑΙ ΚΑΠΟΔΙΣΤΡΙΑΚΟ ΠΑΝΕΠΙΣΤΗΜΙΟ ΑΘΗΝΩΝ</a:t>
            </a:r>
            <a:endParaRPr lang="en-GB"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Garamond" panose="02020404030301010803" pitchFamily="18" charset="0"/>
              </a:defRPr>
            </a:lvl1pPr>
          </a:lstStyle>
          <a:p>
            <a:fld id="{6EEB8684-BC5E-46E4-BB42-8DA735D74057}" type="slidenum">
              <a:rPr lang="en-GB" smtClean="0"/>
              <a:pPr/>
              <a:t>‹#›</a:t>
            </a:fld>
            <a:endParaRPr lang="en-GB"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351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BB825-C5D0-402E-B7E6-733999E39166}"/>
              </a:ext>
            </a:extLst>
          </p:cNvPr>
          <p:cNvSpPr>
            <a:spLocks noGrp="1"/>
          </p:cNvSpPr>
          <p:nvPr>
            <p:ph type="ctrTitle"/>
          </p:nvPr>
        </p:nvSpPr>
        <p:spPr/>
        <p:txBody>
          <a:bodyPr/>
          <a:lstStyle/>
          <a:p>
            <a:r>
              <a:rPr lang="el-GR" dirty="0"/>
              <a:t>Κρατικές Ενισχύσεις και Περιβαλλοντικό Δίκαιο</a:t>
            </a:r>
            <a:endParaRPr lang="en-GB" dirty="0"/>
          </a:p>
        </p:txBody>
      </p:sp>
      <p:sp>
        <p:nvSpPr>
          <p:cNvPr id="3" name="Subtitle 2">
            <a:extLst>
              <a:ext uri="{FF2B5EF4-FFF2-40B4-BE49-F238E27FC236}">
                <a16:creationId xmlns:a16="http://schemas.microsoft.com/office/drawing/2014/main" id="{63790AF0-AAC4-4154-B0DD-23C658CC64BA}"/>
              </a:ext>
            </a:extLst>
          </p:cNvPr>
          <p:cNvSpPr>
            <a:spLocks noGrp="1"/>
          </p:cNvSpPr>
          <p:nvPr>
            <p:ph type="subTitle" idx="1"/>
          </p:nvPr>
        </p:nvSpPr>
        <p:spPr/>
        <p:txBody>
          <a:bodyPr/>
          <a:lstStyle/>
          <a:p>
            <a:r>
              <a:rPr lang="el-GR" dirty="0">
                <a:latin typeface="Garamond" panose="02020404030301010803" pitchFamily="18" charset="0"/>
              </a:rPr>
              <a:t>Ειδικά θέματα περιβαλλοντικού Δικαίου  </a:t>
            </a:r>
            <a:endParaRPr lang="en-GB" dirty="0">
              <a:latin typeface="Garamond" panose="02020404030301010803" pitchFamily="18" charset="0"/>
            </a:endParaRPr>
          </a:p>
        </p:txBody>
      </p:sp>
      <p:sp>
        <p:nvSpPr>
          <p:cNvPr id="4" name="Date Placeholder 3">
            <a:extLst>
              <a:ext uri="{FF2B5EF4-FFF2-40B4-BE49-F238E27FC236}">
                <a16:creationId xmlns:a16="http://schemas.microsoft.com/office/drawing/2014/main" id="{3C422C5C-ADA4-4E20-9589-9A6614AB54AC}"/>
              </a:ext>
            </a:extLst>
          </p:cNvPr>
          <p:cNvSpPr>
            <a:spLocks noGrp="1"/>
          </p:cNvSpPr>
          <p:nvPr>
            <p:ph type="dt" sz="half" idx="10"/>
          </p:nvPr>
        </p:nvSpPr>
        <p:spPr/>
        <p:txBody>
          <a:bodyPr/>
          <a:lstStyle/>
          <a:p>
            <a:r>
              <a:rPr lang="en-GB" dirty="0"/>
              <a:t>13/05/2021</a:t>
            </a:r>
          </a:p>
        </p:txBody>
      </p:sp>
      <p:sp>
        <p:nvSpPr>
          <p:cNvPr id="5" name="Footer Placeholder 4">
            <a:extLst>
              <a:ext uri="{FF2B5EF4-FFF2-40B4-BE49-F238E27FC236}">
                <a16:creationId xmlns:a16="http://schemas.microsoft.com/office/drawing/2014/main" id="{62257B74-2403-4372-B81B-7CE10F89571D}"/>
              </a:ext>
            </a:extLst>
          </p:cNvPr>
          <p:cNvSpPr>
            <a:spLocks noGrp="1"/>
          </p:cNvSpPr>
          <p:nvPr>
            <p:ph type="ftr" sz="quarter" idx="11"/>
          </p:nvPr>
        </p:nvSpPr>
        <p:spPr/>
        <p:txBody>
          <a:bodyPr/>
          <a:lstStyle/>
          <a:p>
            <a:r>
              <a:rPr lang="el-GR" dirty="0"/>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8BB47F75-547D-419F-A200-CE9D5F6496DB}"/>
              </a:ext>
            </a:extLst>
          </p:cNvPr>
          <p:cNvSpPr>
            <a:spLocks noGrp="1"/>
          </p:cNvSpPr>
          <p:nvPr>
            <p:ph type="sldNum" sz="quarter" idx="12"/>
          </p:nvPr>
        </p:nvSpPr>
        <p:spPr/>
        <p:txBody>
          <a:bodyPr/>
          <a:lstStyle/>
          <a:p>
            <a:fld id="{6EEB8684-BC5E-46E4-BB42-8DA735D74057}" type="slidenum">
              <a:rPr lang="en-GB" smtClean="0"/>
              <a:t>1</a:t>
            </a:fld>
            <a:endParaRPr lang="en-GB" dirty="0"/>
          </a:p>
        </p:txBody>
      </p:sp>
    </p:spTree>
    <p:extLst>
      <p:ext uri="{BB962C8B-B14F-4D97-AF65-F5344CB8AC3E}">
        <p14:creationId xmlns:p14="http://schemas.microsoft.com/office/powerpoint/2010/main" val="70892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D956E-0814-41D2-9ADA-0C612ED5D8C3}"/>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9C6AF1E3-8D6B-4618-8380-624E17D7F39D}"/>
              </a:ext>
            </a:extLst>
          </p:cNvPr>
          <p:cNvSpPr>
            <a:spLocks noGrp="1"/>
          </p:cNvSpPr>
          <p:nvPr>
            <p:ph idx="1"/>
          </p:nvPr>
        </p:nvSpPr>
        <p:spPr/>
        <p:txBody>
          <a:bodyPr/>
          <a:lstStyle/>
          <a:p>
            <a:r>
              <a:rPr lang="el-GR" dirty="0"/>
              <a:t> Τα χαρακτηριστικά ή κριτήρια αυτά είναι</a:t>
            </a:r>
            <a:r>
              <a:rPr lang="en-GB" dirty="0">
                <a:latin typeface="Garamond" panose="02020404030301010803" pitchFamily="18" charset="0"/>
              </a:rPr>
              <a:t>:</a:t>
            </a:r>
            <a:r>
              <a:rPr lang="el-GR" dirty="0">
                <a:latin typeface="Garamond" panose="02020404030301010803" pitchFamily="18" charset="0"/>
              </a:rPr>
              <a:t> (α) η ευνοϊκή μεταχείριση (ή πλεονέκτημα), (β) που χορηγείται από το κράτος ή με κρατικούς πόρους, (γ) σε ορισμένες επιχειρήσεις ή κλάδους, και (δ) </a:t>
            </a:r>
            <a:r>
              <a:rPr lang="el-GR" dirty="0"/>
              <a:t>δύναται να επηρεάσει το εμπόριο μεταξύ Κρατών Μελών και να νοθεύσει τον ανταγωνισμό. </a:t>
            </a:r>
          </a:p>
          <a:p>
            <a:r>
              <a:rPr lang="el-GR" dirty="0"/>
              <a:t> Πρακτικά, το τελευταίο κριτήριο ή χαρακτηριστικό είναι τυπικό – σχεδόν κάθε επιδότηση θεωρείται πως δύναται να επηρεάσει το εμπόριο ή να νοθεύσει τον ανταγωνισμό. Δείτε π.χ. την παράγραφο 33 των Προτάσεων του ΓΕ </a:t>
            </a:r>
            <a:r>
              <a:rPr lang="en-GB" dirty="0"/>
              <a:t>Jacobs </a:t>
            </a:r>
            <a:r>
              <a:rPr lang="el-GR" dirty="0"/>
              <a:t>στις Υποθέσεις </a:t>
            </a:r>
            <a:r>
              <a:rPr lang="en-GB" dirty="0"/>
              <a:t>C-</a:t>
            </a:r>
            <a:r>
              <a:rPr lang="el-GR" dirty="0"/>
              <a:t>278/92, </a:t>
            </a:r>
            <a:r>
              <a:rPr lang="en-GB" dirty="0"/>
              <a:t>C-</a:t>
            </a:r>
            <a:r>
              <a:rPr lang="el-GR" dirty="0"/>
              <a:t>279/92, </a:t>
            </a:r>
            <a:r>
              <a:rPr lang="en-GB" dirty="0"/>
              <a:t>C-</a:t>
            </a:r>
            <a:r>
              <a:rPr lang="el-GR" dirty="0"/>
              <a:t>280/92, </a:t>
            </a:r>
            <a:r>
              <a:rPr lang="en-GB" dirty="0"/>
              <a:t>EU:C:1994:112</a:t>
            </a:r>
            <a:r>
              <a:rPr lang="el-GR" dirty="0"/>
              <a:t>. </a:t>
            </a:r>
          </a:p>
          <a:p>
            <a:r>
              <a:rPr lang="el-GR" dirty="0"/>
              <a:t> Ως εκ τούτου, η έννοια της κρατικής ενίσχυσης υπό το Άρθρο 107(1) ΣΛΕΕ είναι αρκετά ευρεία, και καλύπτει την πλειοψηφία των επιδοτήσεων.  </a:t>
            </a:r>
            <a:endParaRPr lang="en-GB" dirty="0"/>
          </a:p>
        </p:txBody>
      </p:sp>
      <p:sp>
        <p:nvSpPr>
          <p:cNvPr id="4" name="Date Placeholder 3">
            <a:extLst>
              <a:ext uri="{FF2B5EF4-FFF2-40B4-BE49-F238E27FC236}">
                <a16:creationId xmlns:a16="http://schemas.microsoft.com/office/drawing/2014/main" id="{CE01CBD7-6F58-45D3-8A00-F6BF2E831C4B}"/>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3760B5D7-0A49-4B4D-BEB1-B7BC9C1DD8D6}"/>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591869D6-FC08-4E2D-B4ED-2C55023631B4}"/>
              </a:ext>
            </a:extLst>
          </p:cNvPr>
          <p:cNvSpPr>
            <a:spLocks noGrp="1"/>
          </p:cNvSpPr>
          <p:nvPr>
            <p:ph type="sldNum" sz="quarter" idx="12"/>
          </p:nvPr>
        </p:nvSpPr>
        <p:spPr/>
        <p:txBody>
          <a:bodyPr/>
          <a:lstStyle/>
          <a:p>
            <a:fld id="{6EEB8684-BC5E-46E4-BB42-8DA735D74057}" type="slidenum">
              <a:rPr lang="en-GB" smtClean="0"/>
              <a:t>10</a:t>
            </a:fld>
            <a:endParaRPr lang="en-GB" dirty="0"/>
          </a:p>
        </p:txBody>
      </p:sp>
    </p:spTree>
    <p:extLst>
      <p:ext uri="{BB962C8B-B14F-4D97-AF65-F5344CB8AC3E}">
        <p14:creationId xmlns:p14="http://schemas.microsoft.com/office/powerpoint/2010/main" val="22967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E9ECF-B926-48F6-BE16-8704F8890735}"/>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2BA76BE9-E2CB-49C8-A85E-C507E5BFA3F0}"/>
              </a:ext>
            </a:extLst>
          </p:cNvPr>
          <p:cNvSpPr>
            <a:spLocks noGrp="1"/>
          </p:cNvSpPr>
          <p:nvPr>
            <p:ph idx="1"/>
          </p:nvPr>
        </p:nvSpPr>
        <p:spPr/>
        <p:txBody>
          <a:bodyPr/>
          <a:lstStyle/>
          <a:p>
            <a:pPr marL="0" indent="0">
              <a:buNone/>
            </a:pPr>
            <a:r>
              <a:rPr lang="el-GR" dirty="0"/>
              <a:t>Τα κριτήρια στην πράξη</a:t>
            </a:r>
          </a:p>
          <a:p>
            <a:r>
              <a:rPr lang="el-GR" dirty="0"/>
              <a:t> Η ευνοϊκή μεταχείριση, ή πλεονέκτημα, είναι ένα αμιγώς πρακτικό κριτήριο. </a:t>
            </a:r>
          </a:p>
          <a:p>
            <a:r>
              <a:rPr lang="el-GR" dirty="0"/>
              <a:t> Η ύπαρξη του πλεονεκτήματος είναι η βάση της έννοιας της κρατικής ενίσχυσης – τα υπόλοιπα κριτήρια ουσιαστικά εξετάζουν τα χαρακτηριστικά του πλεονεκτήματος. </a:t>
            </a:r>
          </a:p>
          <a:p>
            <a:r>
              <a:rPr lang="el-GR" dirty="0"/>
              <a:t> Ως πλεονέκτημα λογίζεται οποιοδήποτε οικονομικό όφελος το οποίο δεν θα μπορούσε να αποκομίσει επιχείρηση υπό τις συνήθεις συνθήκες της αγοράς, </a:t>
            </a:r>
            <a:r>
              <a:rPr lang="el-GR" b="1" dirty="0"/>
              <a:t>δηλαδή ελλείψει κρατικής παρέμβασης</a:t>
            </a:r>
            <a:r>
              <a:rPr lang="el-GR" dirty="0"/>
              <a:t>.</a:t>
            </a:r>
          </a:p>
          <a:p>
            <a:r>
              <a:rPr lang="en-GB" dirty="0"/>
              <a:t> </a:t>
            </a:r>
            <a:r>
              <a:rPr lang="el-GR" dirty="0"/>
              <a:t>Το κριτήριο του πλεονεκτήματος εμπεριέχει ένα «υπό-κριτήριο», αυτό του Φορέα της Ελεύθερης Αγοράς (ΦΟΑ). </a:t>
            </a:r>
            <a:endParaRPr lang="en-GB" dirty="0"/>
          </a:p>
        </p:txBody>
      </p:sp>
      <p:sp>
        <p:nvSpPr>
          <p:cNvPr id="4" name="Date Placeholder 3">
            <a:extLst>
              <a:ext uri="{FF2B5EF4-FFF2-40B4-BE49-F238E27FC236}">
                <a16:creationId xmlns:a16="http://schemas.microsoft.com/office/drawing/2014/main" id="{B0C0EF48-836D-4FBA-8EDC-9CF3E23C5FC3}"/>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048DE291-70DC-47D2-9FA1-3D014BA0FA3F}"/>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DB369C07-950E-46D3-A32C-323DF66E7192}"/>
              </a:ext>
            </a:extLst>
          </p:cNvPr>
          <p:cNvSpPr>
            <a:spLocks noGrp="1"/>
          </p:cNvSpPr>
          <p:nvPr>
            <p:ph type="sldNum" sz="quarter" idx="12"/>
          </p:nvPr>
        </p:nvSpPr>
        <p:spPr/>
        <p:txBody>
          <a:bodyPr/>
          <a:lstStyle/>
          <a:p>
            <a:fld id="{6EEB8684-BC5E-46E4-BB42-8DA735D74057}" type="slidenum">
              <a:rPr lang="en-GB" smtClean="0"/>
              <a:t>11</a:t>
            </a:fld>
            <a:endParaRPr lang="en-GB" dirty="0"/>
          </a:p>
        </p:txBody>
      </p:sp>
    </p:spTree>
    <p:extLst>
      <p:ext uri="{BB962C8B-B14F-4D97-AF65-F5344CB8AC3E}">
        <p14:creationId xmlns:p14="http://schemas.microsoft.com/office/powerpoint/2010/main" val="1629980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F9FB-A7DB-48AA-8321-62A20CB073BF}"/>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889DF30A-6C17-430B-85F3-9A45251CEB91}"/>
              </a:ext>
            </a:extLst>
          </p:cNvPr>
          <p:cNvSpPr>
            <a:spLocks noGrp="1"/>
          </p:cNvSpPr>
          <p:nvPr>
            <p:ph idx="1"/>
          </p:nvPr>
        </p:nvSpPr>
        <p:spPr/>
        <p:txBody>
          <a:bodyPr>
            <a:normAutofit lnSpcReduction="10000"/>
          </a:bodyPr>
          <a:lstStyle/>
          <a:p>
            <a:r>
              <a:rPr lang="en-GB" dirty="0"/>
              <a:t> </a:t>
            </a:r>
            <a:r>
              <a:rPr lang="el-GR" dirty="0"/>
              <a:t>Βάσει του κριτηρίου ΦΟΑ, η συμπεριφορά των δημοσίων οργανισμών και άλλων φορέων που μπορούν να προσφέρουν κρατικές ενισχύσεις πρέπει να συγκρίνεται με την συμπεριφορά συγκρίσιμων ιδιωτικών οικονομικών φορέων. Δηλαδή, π.χ., αν το κράτος πουλήσει ένα οικόπεδο, πρέπει να το πουλήσει σε τιμή συγκρίσιμη με την τιμή στην οποία θα το πούλαγε ένας ΦΟΑ. </a:t>
            </a:r>
          </a:p>
          <a:p>
            <a:r>
              <a:rPr lang="el-GR" dirty="0"/>
              <a:t> Το κριτήριο ΦΟΑ είναι περιορισμένο, διότι δεν συνυπολογίζει πολιτικά ή κοινωνικά οφέλη – βασίζεται αποκλειστικά στην οικονομική λογική του μέτρου που ελέγχεται ως κρατική ενίσχυση. </a:t>
            </a:r>
          </a:p>
          <a:p>
            <a:r>
              <a:rPr lang="el-GR" dirty="0"/>
              <a:t> Βάσει της λογικής του κριτηρίου του πλεονεκτήματος, φαίνεται πως μια «κλασσική» περιβαλλοντική ενίσχυση θα θεωρηθεί πως δημιουργεί οικονομικό πλεονέκτημα προς τον δικαιούχο. </a:t>
            </a:r>
            <a:endParaRPr lang="en-GB" dirty="0"/>
          </a:p>
        </p:txBody>
      </p:sp>
      <p:sp>
        <p:nvSpPr>
          <p:cNvPr id="4" name="Date Placeholder 3">
            <a:extLst>
              <a:ext uri="{FF2B5EF4-FFF2-40B4-BE49-F238E27FC236}">
                <a16:creationId xmlns:a16="http://schemas.microsoft.com/office/drawing/2014/main" id="{89344BD6-1103-4B9C-A705-4106CACC038B}"/>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905EA657-F13A-4619-9B29-7B362FF20161}"/>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ED5FF2D0-C402-410C-B1E4-ECA8DAF53D04}"/>
              </a:ext>
            </a:extLst>
          </p:cNvPr>
          <p:cNvSpPr>
            <a:spLocks noGrp="1"/>
          </p:cNvSpPr>
          <p:nvPr>
            <p:ph type="sldNum" sz="quarter" idx="12"/>
          </p:nvPr>
        </p:nvSpPr>
        <p:spPr/>
        <p:txBody>
          <a:bodyPr/>
          <a:lstStyle/>
          <a:p>
            <a:fld id="{6EEB8684-BC5E-46E4-BB42-8DA735D74057}" type="slidenum">
              <a:rPr lang="en-GB" smtClean="0"/>
              <a:t>12</a:t>
            </a:fld>
            <a:endParaRPr lang="en-GB" dirty="0"/>
          </a:p>
        </p:txBody>
      </p:sp>
    </p:spTree>
    <p:extLst>
      <p:ext uri="{BB962C8B-B14F-4D97-AF65-F5344CB8AC3E}">
        <p14:creationId xmlns:p14="http://schemas.microsoft.com/office/powerpoint/2010/main" val="3200204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A63D-32EC-4C53-868F-B78EAC9100FC}"/>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F189CAFA-F6B9-44FD-8590-C5537A8AD2F0}"/>
              </a:ext>
            </a:extLst>
          </p:cNvPr>
          <p:cNvSpPr>
            <a:spLocks noGrp="1"/>
          </p:cNvSpPr>
          <p:nvPr>
            <p:ph idx="1"/>
          </p:nvPr>
        </p:nvSpPr>
        <p:spPr/>
        <p:txBody>
          <a:bodyPr>
            <a:normAutofit lnSpcReduction="10000"/>
          </a:bodyPr>
          <a:lstStyle/>
          <a:p>
            <a:r>
              <a:rPr lang="el-GR" dirty="0"/>
              <a:t> Ένα πλεονέκτημα μπορεί να θεωρηθεί ως κρατική επιχορήγηση μόνον εάν προέρχεται από το κράτος ή από κρατικούς πόρους. Στην πράξη, τα δύο αυτά σκέλη του κριτηρίου είναι σωρευτικά – δηλαδή το πλεονέκτημα πρέπει να προέρχεται από το κράτος </a:t>
            </a:r>
            <a:r>
              <a:rPr lang="el-GR" b="1" dirty="0"/>
              <a:t>και </a:t>
            </a:r>
            <a:r>
              <a:rPr lang="el-GR" dirty="0"/>
              <a:t>να χορηγείται από κρατικούς πόρους. </a:t>
            </a:r>
          </a:p>
          <a:p>
            <a:r>
              <a:rPr lang="el-GR" dirty="0"/>
              <a:t> Στην πράξη, αυτό σημαίνει πως ένα μέτρο που προέρχεται από το κράτος (π.χ. σε μορφή νόμου) και δημιουργεί ένα επιλεκτικό πλεονέκτημα δεν είναι απαραίτητα κρατική ενίσχυση. </a:t>
            </a:r>
          </a:p>
          <a:p>
            <a:r>
              <a:rPr lang="el-GR" dirty="0"/>
              <a:t> Το πρώτο στάδιο είναι ο καταλογισμός του μέτρου στο Δημόσιο – αυτό είναι μια πρακτική άσκηση, που εξετάζει την ανεξαρτησία του οργανισμού που χορηγεί την ενίσχυση. Δείτε π.χ. τις παραγράφους 50-59 της Απόφασης του Δικαστηρίου στην Υπόθεση </a:t>
            </a:r>
            <a:r>
              <a:rPr lang="en-GB" dirty="0"/>
              <a:t>C-482/99</a:t>
            </a:r>
            <a:r>
              <a:rPr lang="el-GR" dirty="0"/>
              <a:t>, </a:t>
            </a:r>
            <a:r>
              <a:rPr lang="en-GB" dirty="0"/>
              <a:t>EU:C:2002:294</a:t>
            </a:r>
            <a:r>
              <a:rPr lang="el-GR" dirty="0"/>
              <a:t>.</a:t>
            </a:r>
            <a:endParaRPr lang="en-GB" dirty="0"/>
          </a:p>
        </p:txBody>
      </p:sp>
      <p:sp>
        <p:nvSpPr>
          <p:cNvPr id="4" name="Date Placeholder 3">
            <a:extLst>
              <a:ext uri="{FF2B5EF4-FFF2-40B4-BE49-F238E27FC236}">
                <a16:creationId xmlns:a16="http://schemas.microsoft.com/office/drawing/2014/main" id="{5F0737AD-EC78-40D9-8123-A99E51FF8CD0}"/>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9411A33A-F93C-4E6F-AF59-0DACED9D3D04}"/>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60130AF1-AC84-4526-8E3D-1B9D1C34620F}"/>
              </a:ext>
            </a:extLst>
          </p:cNvPr>
          <p:cNvSpPr>
            <a:spLocks noGrp="1"/>
          </p:cNvSpPr>
          <p:nvPr>
            <p:ph type="sldNum" sz="quarter" idx="12"/>
          </p:nvPr>
        </p:nvSpPr>
        <p:spPr/>
        <p:txBody>
          <a:bodyPr/>
          <a:lstStyle/>
          <a:p>
            <a:fld id="{6EEB8684-BC5E-46E4-BB42-8DA735D74057}" type="slidenum">
              <a:rPr lang="en-GB" smtClean="0"/>
              <a:t>13</a:t>
            </a:fld>
            <a:endParaRPr lang="en-GB" dirty="0"/>
          </a:p>
        </p:txBody>
      </p:sp>
    </p:spTree>
    <p:extLst>
      <p:ext uri="{BB962C8B-B14F-4D97-AF65-F5344CB8AC3E}">
        <p14:creationId xmlns:p14="http://schemas.microsoft.com/office/powerpoint/2010/main" val="2583791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EA64-ECFA-4ADF-A533-8C63678011A8}"/>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905E7631-CBEF-4643-AA3B-8ECD3E40F37B}"/>
              </a:ext>
            </a:extLst>
          </p:cNvPr>
          <p:cNvSpPr>
            <a:spLocks noGrp="1"/>
          </p:cNvSpPr>
          <p:nvPr>
            <p:ph idx="1"/>
          </p:nvPr>
        </p:nvSpPr>
        <p:spPr/>
        <p:txBody>
          <a:bodyPr>
            <a:normAutofit lnSpcReduction="10000"/>
          </a:bodyPr>
          <a:lstStyle/>
          <a:p>
            <a:r>
              <a:rPr lang="el-GR" dirty="0"/>
              <a:t> Στο πλαίσιο της ανάλυσης καταλογισμού ενός μέτρου στο Δημόσιο, η ανεξαρτησία της πηγής και της μεθόδου χρηματοδότησης του μέτρου παίζει σημαντικό ρόλο. </a:t>
            </a:r>
          </a:p>
          <a:p>
            <a:r>
              <a:rPr lang="el-GR" dirty="0"/>
              <a:t> Πέραν του καταλογισμού, πρέπει να εξετάσουμε αν ένα πλεονέκτημα χορηγείται από κρατικούς πόρους. Σε αυτό το στάδιο εξετάζεται η οικονομική επιβάρυνση των κρατικών πόρων που προέρχεται από το εξεταζόμενο μέτρο. </a:t>
            </a:r>
          </a:p>
          <a:p>
            <a:r>
              <a:rPr lang="el-GR" dirty="0"/>
              <a:t> Ένα κατατοπιστικό παράδειγμα είναι η υπόθεση </a:t>
            </a:r>
            <a:r>
              <a:rPr lang="en-GB" i="1" dirty="0"/>
              <a:t>Preussen Elektra</a:t>
            </a:r>
            <a:r>
              <a:rPr lang="el-GR" dirty="0"/>
              <a:t>. Το κρατίδιο του </a:t>
            </a:r>
            <a:r>
              <a:rPr lang="en-GB" dirty="0"/>
              <a:t>Schleswig-Holstein</a:t>
            </a:r>
            <a:r>
              <a:rPr lang="el-GR" dirty="0"/>
              <a:t> στην Γερμανία είχε θεσμοθετήσει μια υψηλή ελάχιστη τιμή για την ενέργεια που παραγόταν από ανανεώσιμες πηγές. Οι (ιδιωτικές) εταιρίες που λειτουργούσαν ως αγοραστές της ενέργειας αυτής είχαν την επιλογή να κατανείμουν την οικονομική επιβάρυνση που προερχόταν από τις υψηλές τιμές μεταξύ τους, ή/και να την μεταφέρουν στους </a:t>
            </a:r>
            <a:r>
              <a:rPr lang="en-GB" dirty="0"/>
              <a:t>upstream </a:t>
            </a:r>
            <a:r>
              <a:rPr lang="el-GR" dirty="0"/>
              <a:t>παραγωγούς.</a:t>
            </a:r>
            <a:endParaRPr lang="en-GB" dirty="0"/>
          </a:p>
        </p:txBody>
      </p:sp>
      <p:sp>
        <p:nvSpPr>
          <p:cNvPr id="4" name="Date Placeholder 3">
            <a:extLst>
              <a:ext uri="{FF2B5EF4-FFF2-40B4-BE49-F238E27FC236}">
                <a16:creationId xmlns:a16="http://schemas.microsoft.com/office/drawing/2014/main" id="{725B4B2B-AB71-460C-B147-AE48AD4BF57C}"/>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B662919-56E8-44B7-966D-E7CA777DD9EC}"/>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BF6CFAF8-614B-4698-9110-E81D892F39FC}"/>
              </a:ext>
            </a:extLst>
          </p:cNvPr>
          <p:cNvSpPr>
            <a:spLocks noGrp="1"/>
          </p:cNvSpPr>
          <p:nvPr>
            <p:ph type="sldNum" sz="quarter" idx="12"/>
          </p:nvPr>
        </p:nvSpPr>
        <p:spPr/>
        <p:txBody>
          <a:bodyPr/>
          <a:lstStyle/>
          <a:p>
            <a:fld id="{6EEB8684-BC5E-46E4-BB42-8DA735D74057}" type="slidenum">
              <a:rPr lang="en-GB" smtClean="0"/>
              <a:t>14</a:t>
            </a:fld>
            <a:endParaRPr lang="en-GB" dirty="0"/>
          </a:p>
        </p:txBody>
      </p:sp>
    </p:spTree>
    <p:extLst>
      <p:ext uri="{BB962C8B-B14F-4D97-AF65-F5344CB8AC3E}">
        <p14:creationId xmlns:p14="http://schemas.microsoft.com/office/powerpoint/2010/main" val="3749480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8E184-728C-45C5-80E9-440135D4FB64}"/>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38325BE3-E2DB-4F37-8321-F7D3820B0BF0}"/>
              </a:ext>
            </a:extLst>
          </p:cNvPr>
          <p:cNvSpPr>
            <a:spLocks noGrp="1"/>
          </p:cNvSpPr>
          <p:nvPr>
            <p:ph idx="1"/>
          </p:nvPr>
        </p:nvSpPr>
        <p:spPr>
          <a:xfrm>
            <a:off x="1097280" y="1737360"/>
            <a:ext cx="10058400" cy="4377690"/>
          </a:xfrm>
        </p:spPr>
        <p:txBody>
          <a:bodyPr>
            <a:normAutofit fontScale="92500"/>
          </a:bodyPr>
          <a:lstStyle/>
          <a:p>
            <a:r>
              <a:rPr lang="el-GR" dirty="0"/>
              <a:t> Στην πράξη, είναι ξεκάθαρο πως το μέτρο αυτό λειτουργούσε «σαν» κρατική ενίσχυση, και δημιουργούσε οικονομικά κίνητρα (ή πλεονεκτήματα) για την παραγωγή ενέργειας από ανανεώσιμες πηγές. </a:t>
            </a:r>
          </a:p>
          <a:p>
            <a:r>
              <a:rPr lang="el-GR" dirty="0"/>
              <a:t> Όμως, βάσει της δομής του μέτρου, το πλεονέκτημα δεν χρηματοδοτούνταν από κρατικούς πόρους, αλλά αντίθετα μέσω της επιβολής της χρηματοδότησης του από άλλους ιδιώτες. </a:t>
            </a:r>
          </a:p>
          <a:p>
            <a:r>
              <a:rPr lang="el-GR" dirty="0"/>
              <a:t> «(59) Εν προκειμένω, διαπιστώνεται ότι η υποχρέωση, που επιβλήθηκε στις ιδιωτικές επιχειρήσεις παροχής ηλεκτρικού ρεύματος, να αγοράζουν σε καθορισμένες ελάχιστες τιμές το παραγόμενο από ανανεώσιμες πηγές ενέργειας ηλεκτρικό ρεύμα δεν συνεπάγεται άμεση ή έμμεση μεταφορά κρατικών πόρων στις επιχειρήσεις που είναι παραγωγοί αυτού του είδους ηλεκτρικού ρεύματος. (60) Επομένως, η κατανομή της οικονομικής επιβαρύνσεως, που απορρέει για τις ιδιωτικές αυτές επιχειρήσεις παροχής ηλεκτρικού ρεύματος από την εν λόγω υποχρέωση αγοράς, μεταξύ αυτών και άλλων ιδιωτικών επιχειρήσεων επίσης δεν μπορεί να αποτελεί άμεση ή έμμεση μεταφορά κρατικών πόρων.» Υπόθεση </a:t>
            </a:r>
            <a:r>
              <a:rPr lang="en-GB" dirty="0"/>
              <a:t>C-379/98</a:t>
            </a:r>
            <a:r>
              <a:rPr lang="el-GR" dirty="0"/>
              <a:t>, παράγραφοι 59-60</a:t>
            </a:r>
            <a:endParaRPr lang="en-GB" dirty="0"/>
          </a:p>
        </p:txBody>
      </p:sp>
      <p:sp>
        <p:nvSpPr>
          <p:cNvPr id="4" name="Date Placeholder 3">
            <a:extLst>
              <a:ext uri="{FF2B5EF4-FFF2-40B4-BE49-F238E27FC236}">
                <a16:creationId xmlns:a16="http://schemas.microsoft.com/office/drawing/2014/main" id="{658CC3C5-6BFB-4539-BB31-71E74A230B44}"/>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E159525F-462A-4217-9901-3BC1EA3F4DAB}"/>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9D61534C-1376-4167-8FEE-2C66E762AE74}"/>
              </a:ext>
            </a:extLst>
          </p:cNvPr>
          <p:cNvSpPr>
            <a:spLocks noGrp="1"/>
          </p:cNvSpPr>
          <p:nvPr>
            <p:ph type="sldNum" sz="quarter" idx="12"/>
          </p:nvPr>
        </p:nvSpPr>
        <p:spPr/>
        <p:txBody>
          <a:bodyPr/>
          <a:lstStyle/>
          <a:p>
            <a:fld id="{6EEB8684-BC5E-46E4-BB42-8DA735D74057}" type="slidenum">
              <a:rPr lang="en-GB" smtClean="0"/>
              <a:t>15</a:t>
            </a:fld>
            <a:endParaRPr lang="en-GB" dirty="0"/>
          </a:p>
        </p:txBody>
      </p:sp>
    </p:spTree>
    <p:extLst>
      <p:ext uri="{BB962C8B-B14F-4D97-AF65-F5344CB8AC3E}">
        <p14:creationId xmlns:p14="http://schemas.microsoft.com/office/powerpoint/2010/main" val="105989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E5E1C-C030-48B8-AB28-E6568B77365F}"/>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AD94FAA0-B9B8-4CA3-A2C4-79D68DE99D8C}"/>
              </a:ext>
            </a:extLst>
          </p:cNvPr>
          <p:cNvSpPr>
            <a:spLocks noGrp="1"/>
          </p:cNvSpPr>
          <p:nvPr>
            <p:ph idx="1"/>
          </p:nvPr>
        </p:nvSpPr>
        <p:spPr/>
        <p:txBody>
          <a:bodyPr/>
          <a:lstStyle/>
          <a:p>
            <a:r>
              <a:rPr lang="el-GR" dirty="0"/>
              <a:t> Παράλληλα, η πιθανότητα μείωσης των φορολογικών εσόδων του Δημοσίου λόγω των μειωμένων κερδών των επιχειρήσεων που υποχρεούνται να πληρώσουν τις υψηλές ελάχιστες τιμές δεν μπορεί να θεωρηθεί ως έμμεση μεταφορά πόρων. </a:t>
            </a:r>
          </a:p>
          <a:p>
            <a:r>
              <a:rPr lang="el-GR" dirty="0"/>
              <a:t> Παράλληλα όμως, στην περίπτωση που ένας Δημόσιος οργανισμός χορηγεί ενισχύσεις με δικούς του πόρους (τους οποίους π.χ. συλλέγει μέσω ενός ειδικού τέλους), αν οι πόροι αυτοί ελέγχονται από το κράτος, η χορήγησή τους θεωρείται πως δημιουργεί επιβάρυνση στους πόρους του κράτους. Δηλαδή, ο ουσιαστικός έλεγχος επί των χορηγούμενων πόρων παίζει σημαντικό ρόλο. </a:t>
            </a:r>
          </a:p>
          <a:p>
            <a:r>
              <a:rPr lang="el-GR" dirty="0"/>
              <a:t> Στην πράξη, βλέπουμε πως το κριτήριο του καταλογισμού και των κρατικών πόρων μπορεί να παρακαμφθεί με «έξυπνη» νομοθέτηση. </a:t>
            </a:r>
            <a:endParaRPr lang="en-GB" dirty="0"/>
          </a:p>
        </p:txBody>
      </p:sp>
      <p:sp>
        <p:nvSpPr>
          <p:cNvPr id="4" name="Date Placeholder 3">
            <a:extLst>
              <a:ext uri="{FF2B5EF4-FFF2-40B4-BE49-F238E27FC236}">
                <a16:creationId xmlns:a16="http://schemas.microsoft.com/office/drawing/2014/main" id="{14AE63DF-7A1F-4E87-B0A0-FA03DD78075D}"/>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D4170D4B-828F-4902-99BD-F944E8C56113}"/>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318893AF-B41E-4EEF-B402-F96CF25895B5}"/>
              </a:ext>
            </a:extLst>
          </p:cNvPr>
          <p:cNvSpPr>
            <a:spLocks noGrp="1"/>
          </p:cNvSpPr>
          <p:nvPr>
            <p:ph type="sldNum" sz="quarter" idx="12"/>
          </p:nvPr>
        </p:nvSpPr>
        <p:spPr/>
        <p:txBody>
          <a:bodyPr/>
          <a:lstStyle/>
          <a:p>
            <a:fld id="{6EEB8684-BC5E-46E4-BB42-8DA735D74057}" type="slidenum">
              <a:rPr lang="en-GB" smtClean="0"/>
              <a:t>16</a:t>
            </a:fld>
            <a:endParaRPr lang="en-GB" dirty="0"/>
          </a:p>
        </p:txBody>
      </p:sp>
    </p:spTree>
    <p:extLst>
      <p:ext uri="{BB962C8B-B14F-4D97-AF65-F5344CB8AC3E}">
        <p14:creationId xmlns:p14="http://schemas.microsoft.com/office/powerpoint/2010/main" val="3404974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857E-4280-408A-BAF3-7385515CA646}"/>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639C64E2-963A-4505-9A7D-98F0FFA8D9A2}"/>
              </a:ext>
            </a:extLst>
          </p:cNvPr>
          <p:cNvSpPr>
            <a:spLocks noGrp="1"/>
          </p:cNvSpPr>
          <p:nvPr>
            <p:ph idx="1"/>
          </p:nvPr>
        </p:nvSpPr>
        <p:spPr/>
        <p:txBody>
          <a:bodyPr>
            <a:normAutofit lnSpcReduction="10000"/>
          </a:bodyPr>
          <a:lstStyle/>
          <a:p>
            <a:r>
              <a:rPr lang="el-GR" dirty="0"/>
              <a:t> Το τελευταίο, και μακράν το πλέον περίπλοκο, κριτήριο είναι αυτό της επιλεκτικότητας. </a:t>
            </a:r>
            <a:endParaRPr lang="en-GB" dirty="0"/>
          </a:p>
          <a:p>
            <a:r>
              <a:rPr lang="en-GB" dirty="0"/>
              <a:t> </a:t>
            </a:r>
            <a:r>
              <a:rPr lang="el-GR" dirty="0"/>
              <a:t>Η θεμελιώδης λογική της επιλεκτικότητας είναι απλή</a:t>
            </a:r>
            <a:r>
              <a:rPr lang="en-GB" dirty="0"/>
              <a:t>: </a:t>
            </a:r>
            <a:r>
              <a:rPr lang="el-GR" dirty="0"/>
              <a:t>ουσιαστικά εξετάζουμε αν το πλεονέκτημα είναι περιορισμένο, καθώς ο περιορισμός αυτός είναι που δύναται να νοθεύσει τον ανταγωνισμό στον μεγαλύτερο βαθμό. </a:t>
            </a:r>
          </a:p>
          <a:p>
            <a:r>
              <a:rPr lang="el-GR" dirty="0"/>
              <a:t> Η επιλεκτικότητα εξετάζεται βάσει μιας ανάλυσης τριών σταδίων. Πρώτα, εξετάζουμε το γενικό πλαίσιο του συστήματος στο οποίο τοποθετείται το μέτρο, το οποίο αποτελεί τη βάση της σύγκρισης. Μετά, εξετάζουμε αν το μέτρο διαφοροποιείται από το γενικό πλαίσιο ευνοώντας συγκεκριμένες επιχειρήσεις έναντι άλλων επιχειρήσεων που τελούν σε συγκρίσιμη πραγματική και νομική κατάσταση. Τέλος, εξετάζουμε αν η κατ’ αρχήν επιλεκτική ευνοϊκή μεταχείριση δικαιολογείται από λόγους οι οποίοι ανάγονται στη λογική του συστήματος.</a:t>
            </a:r>
            <a:endParaRPr lang="en-GB" dirty="0"/>
          </a:p>
        </p:txBody>
      </p:sp>
      <p:sp>
        <p:nvSpPr>
          <p:cNvPr id="4" name="Date Placeholder 3">
            <a:extLst>
              <a:ext uri="{FF2B5EF4-FFF2-40B4-BE49-F238E27FC236}">
                <a16:creationId xmlns:a16="http://schemas.microsoft.com/office/drawing/2014/main" id="{F68854ED-BEC7-443B-854A-F023A9EA1ACD}"/>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B55B4A1-61E4-456C-9051-2714E4F0E215}"/>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539FDEE8-0EC9-41B2-9E92-8C3033293AD8}"/>
              </a:ext>
            </a:extLst>
          </p:cNvPr>
          <p:cNvSpPr>
            <a:spLocks noGrp="1"/>
          </p:cNvSpPr>
          <p:nvPr>
            <p:ph type="sldNum" sz="quarter" idx="12"/>
          </p:nvPr>
        </p:nvSpPr>
        <p:spPr/>
        <p:txBody>
          <a:bodyPr/>
          <a:lstStyle/>
          <a:p>
            <a:fld id="{6EEB8684-BC5E-46E4-BB42-8DA735D74057}" type="slidenum">
              <a:rPr lang="en-GB" smtClean="0"/>
              <a:t>17</a:t>
            </a:fld>
            <a:endParaRPr lang="en-GB" dirty="0"/>
          </a:p>
        </p:txBody>
      </p:sp>
    </p:spTree>
    <p:extLst>
      <p:ext uri="{BB962C8B-B14F-4D97-AF65-F5344CB8AC3E}">
        <p14:creationId xmlns:p14="http://schemas.microsoft.com/office/powerpoint/2010/main" val="2403830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ADC7C-239B-48E4-A2B0-287758172243}"/>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45279D5D-9394-4215-9077-79455690D42C}"/>
              </a:ext>
            </a:extLst>
          </p:cNvPr>
          <p:cNvSpPr>
            <a:spLocks noGrp="1"/>
          </p:cNvSpPr>
          <p:nvPr>
            <p:ph idx="1"/>
          </p:nvPr>
        </p:nvSpPr>
        <p:spPr/>
        <p:txBody>
          <a:bodyPr>
            <a:normAutofit lnSpcReduction="10000"/>
          </a:bodyPr>
          <a:lstStyle/>
          <a:p>
            <a:r>
              <a:rPr lang="en-GB" dirty="0"/>
              <a:t> </a:t>
            </a:r>
            <a:r>
              <a:rPr lang="el-GR" dirty="0"/>
              <a:t>Στο πλαίσιο της ανάλυσης της επιλεκτικότητας, ο περιβαλλοντικός σκοπός ενός μέτρου μπορεί να φανεί χρήσιμος. </a:t>
            </a:r>
          </a:p>
          <a:p>
            <a:r>
              <a:rPr lang="el-GR" dirty="0"/>
              <a:t> Γενικά, η σύγκριση στο δεύτερο στάδιο της ανάλυσης της επιλεκτικότητας λαμβάνει υπόψιν τον στόχο του εξεταζόμενου μέτρου. Αυτό περιλαμβάνει και περιβαλλοντικούς στόχους, ή ακόμα και γενικές αρχές του περιβαλλοντικού δικαίου, όπως την αρχή «ο ρυπαίνων πληρώνει» (Υπόθεση </a:t>
            </a:r>
            <a:r>
              <a:rPr lang="en-GB" dirty="0"/>
              <a:t>C-5/14 </a:t>
            </a:r>
            <a:r>
              <a:rPr lang="en-GB" i="1" dirty="0" err="1"/>
              <a:t>Hauptzollamt</a:t>
            </a:r>
            <a:r>
              <a:rPr lang="en-GB" i="1" dirty="0"/>
              <a:t> Osnabrück </a:t>
            </a:r>
            <a:r>
              <a:rPr lang="en-GB" dirty="0"/>
              <a:t>EU:C:2015:354</a:t>
            </a:r>
            <a:r>
              <a:rPr lang="el-GR" dirty="0"/>
              <a:t>, παράγραφος 78, Προτάσεις ΓΕ </a:t>
            </a:r>
            <a:r>
              <a:rPr lang="it-IT" dirty="0"/>
              <a:t>Kokott</a:t>
            </a:r>
            <a:r>
              <a:rPr lang="el-GR" dirty="0"/>
              <a:t>, Υπόθεση </a:t>
            </a:r>
            <a:r>
              <a:rPr lang="it-IT" dirty="0"/>
              <a:t>C-169/08 </a:t>
            </a:r>
            <a:r>
              <a:rPr lang="it-IT" i="1" dirty="0"/>
              <a:t>Regione Sardegna </a:t>
            </a:r>
            <a:r>
              <a:rPr lang="it-IT" dirty="0"/>
              <a:t>EU:C:2009:420</a:t>
            </a:r>
            <a:r>
              <a:rPr lang="el-GR" dirty="0"/>
              <a:t>, παράγραφοι 136-137)</a:t>
            </a:r>
          </a:p>
          <a:p>
            <a:r>
              <a:rPr lang="el-GR" dirty="0"/>
              <a:t> Παραδείγματος χάριν, στην υπόθεση </a:t>
            </a:r>
            <a:r>
              <a:rPr lang="en-GB" i="1" dirty="0"/>
              <a:t>Adria-Wien</a:t>
            </a:r>
            <a:r>
              <a:rPr lang="el-GR" dirty="0"/>
              <a:t>, το Δικαστήριο βάσισε την σύγκριση της μεταχείρισης διαφορετικών επιχειρήσεων στην περιβαλλοντική λογική του μέτρου. (Υπόθεση </a:t>
            </a:r>
            <a:r>
              <a:rPr lang="en-GB" dirty="0"/>
              <a:t>C-143/99</a:t>
            </a:r>
            <a:r>
              <a:rPr lang="el-GR" dirty="0"/>
              <a:t> </a:t>
            </a:r>
            <a:r>
              <a:rPr lang="en-GB" dirty="0"/>
              <a:t>EU:C:2001:598</a:t>
            </a:r>
            <a:r>
              <a:rPr lang="el-GR" dirty="0"/>
              <a:t>, παράγραφοι 49-53)</a:t>
            </a:r>
          </a:p>
        </p:txBody>
      </p:sp>
      <p:sp>
        <p:nvSpPr>
          <p:cNvPr id="4" name="Date Placeholder 3">
            <a:extLst>
              <a:ext uri="{FF2B5EF4-FFF2-40B4-BE49-F238E27FC236}">
                <a16:creationId xmlns:a16="http://schemas.microsoft.com/office/drawing/2014/main" id="{4A9E704E-423A-4EB1-B23D-5FD9ECC23E27}"/>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A8329D8-31FC-4A84-8D0C-CEB483B1B893}"/>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BB1D2674-0926-4B77-BC41-53BC83B14411}"/>
              </a:ext>
            </a:extLst>
          </p:cNvPr>
          <p:cNvSpPr>
            <a:spLocks noGrp="1"/>
          </p:cNvSpPr>
          <p:nvPr>
            <p:ph type="sldNum" sz="quarter" idx="12"/>
          </p:nvPr>
        </p:nvSpPr>
        <p:spPr/>
        <p:txBody>
          <a:bodyPr/>
          <a:lstStyle/>
          <a:p>
            <a:fld id="{6EEB8684-BC5E-46E4-BB42-8DA735D74057}" type="slidenum">
              <a:rPr lang="en-GB" smtClean="0"/>
              <a:t>18</a:t>
            </a:fld>
            <a:endParaRPr lang="en-GB" dirty="0"/>
          </a:p>
        </p:txBody>
      </p:sp>
    </p:spTree>
    <p:extLst>
      <p:ext uri="{BB962C8B-B14F-4D97-AF65-F5344CB8AC3E}">
        <p14:creationId xmlns:p14="http://schemas.microsoft.com/office/powerpoint/2010/main" val="1983231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B3E4F-7BBF-449B-9FE5-B061DD871E74}"/>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8A56FCC4-868A-4D80-B24C-200008BF6C6E}"/>
              </a:ext>
            </a:extLst>
          </p:cNvPr>
          <p:cNvSpPr>
            <a:spLocks noGrp="1"/>
          </p:cNvSpPr>
          <p:nvPr>
            <p:ph idx="1"/>
          </p:nvPr>
        </p:nvSpPr>
        <p:spPr/>
        <p:txBody>
          <a:bodyPr/>
          <a:lstStyle/>
          <a:p>
            <a:r>
              <a:rPr lang="el-GR" dirty="0"/>
              <a:t> Ένα άλλο παράδειγμα, είναι οι υποθέσεις </a:t>
            </a:r>
            <a:r>
              <a:rPr lang="en-GB" i="1" dirty="0"/>
              <a:t>ANGED</a:t>
            </a:r>
            <a:r>
              <a:rPr lang="el-GR" dirty="0"/>
              <a:t>, όπου το δικαστήριο αναγνώρισε ότι ο περιβαλλοντικός στόχος του εξεταζόμενου μέτρου διαφοροποιούσε τις ευνοούμενες επιχειρήσεις από τις μη ευνοούμενες. (Υπόθεση </a:t>
            </a:r>
            <a:r>
              <a:rPr lang="en-GB" dirty="0"/>
              <a:t>C-233/16</a:t>
            </a:r>
            <a:r>
              <a:rPr lang="el-GR" dirty="0"/>
              <a:t>, Υποθέσεις </a:t>
            </a:r>
            <a:r>
              <a:rPr lang="en-GB" dirty="0"/>
              <a:t>C-234/16 </a:t>
            </a:r>
            <a:r>
              <a:rPr lang="el-GR" dirty="0"/>
              <a:t>και </a:t>
            </a:r>
            <a:r>
              <a:rPr lang="en-GB" dirty="0"/>
              <a:t>C-235/16</a:t>
            </a:r>
            <a:r>
              <a:rPr lang="el-GR" dirty="0"/>
              <a:t>, Υποθέσεις </a:t>
            </a:r>
            <a:r>
              <a:rPr lang="en-GB" dirty="0"/>
              <a:t>C-236/16 </a:t>
            </a:r>
            <a:r>
              <a:rPr lang="el-GR" dirty="0"/>
              <a:t>και </a:t>
            </a:r>
            <a:r>
              <a:rPr lang="en-GB" dirty="0"/>
              <a:t>C-237/16</a:t>
            </a:r>
            <a:r>
              <a:rPr lang="el-GR" dirty="0"/>
              <a:t>, παράγραφοι 52-54, 45-47, 40-42 αντίστοιχα)</a:t>
            </a:r>
            <a:endParaRPr lang="en-GB" dirty="0"/>
          </a:p>
          <a:p>
            <a:r>
              <a:rPr lang="el-GR" dirty="0"/>
              <a:t> Πέραν από την συνεκτίμηση του περιβαλλοντικού σκοπού του εξεταζόμενου μέτρου στην σύγκριση μεταξύ των ευνοούμενων και μη επιχειρήσεων, ο περιβαλλοντικός σκοπός του συστήματος και του μέτρου μπορεί να φανεί ιδιαίτερα χρήσιμος στο τελευταίο στάδιο της ανάλυσης, δηλαδή στην αιτιολόγηση της επιλεκτικότητας του εξεταζόμενου μέτρου. </a:t>
            </a:r>
            <a:endParaRPr lang="en-GB" dirty="0"/>
          </a:p>
        </p:txBody>
      </p:sp>
      <p:sp>
        <p:nvSpPr>
          <p:cNvPr id="4" name="Date Placeholder 3">
            <a:extLst>
              <a:ext uri="{FF2B5EF4-FFF2-40B4-BE49-F238E27FC236}">
                <a16:creationId xmlns:a16="http://schemas.microsoft.com/office/drawing/2014/main" id="{FCFB7C5F-1781-495C-AA86-803F47535ED2}"/>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1C7C6B32-291A-419F-9A3E-02E68B26D5B4}"/>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D0860B99-C7F0-4AAD-9D7C-DCB215D956E3}"/>
              </a:ext>
            </a:extLst>
          </p:cNvPr>
          <p:cNvSpPr>
            <a:spLocks noGrp="1"/>
          </p:cNvSpPr>
          <p:nvPr>
            <p:ph type="sldNum" sz="quarter" idx="12"/>
          </p:nvPr>
        </p:nvSpPr>
        <p:spPr/>
        <p:txBody>
          <a:bodyPr/>
          <a:lstStyle/>
          <a:p>
            <a:fld id="{6EEB8684-BC5E-46E4-BB42-8DA735D74057}" type="slidenum">
              <a:rPr lang="en-GB" smtClean="0"/>
              <a:t>19</a:t>
            </a:fld>
            <a:endParaRPr lang="en-GB" dirty="0"/>
          </a:p>
        </p:txBody>
      </p:sp>
    </p:spTree>
    <p:extLst>
      <p:ext uri="{BB962C8B-B14F-4D97-AF65-F5344CB8AC3E}">
        <p14:creationId xmlns:p14="http://schemas.microsoft.com/office/powerpoint/2010/main" val="3191610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429A099-5CB1-4A20-B64F-4F0562EF3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87C0A89-7FB3-43F8-9DE3-0177E3E27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EAABD5A-E908-4627-B512-D1A2381B5E90}"/>
              </a:ext>
            </a:extLst>
          </p:cNvPr>
          <p:cNvSpPr>
            <a:spLocks noGrp="1"/>
          </p:cNvSpPr>
          <p:nvPr>
            <p:ph type="title"/>
          </p:nvPr>
        </p:nvSpPr>
        <p:spPr>
          <a:xfrm>
            <a:off x="492370" y="516835"/>
            <a:ext cx="3084844" cy="5772840"/>
          </a:xfrm>
        </p:spPr>
        <p:txBody>
          <a:bodyPr anchor="ctr">
            <a:normAutofit/>
          </a:bodyPr>
          <a:lstStyle/>
          <a:p>
            <a:endParaRPr lang="en-GB" sz="3600" dirty="0">
              <a:solidFill>
                <a:srgbClr val="FFFFFF"/>
              </a:solidFill>
            </a:endParaRPr>
          </a:p>
        </p:txBody>
      </p:sp>
      <p:sp>
        <p:nvSpPr>
          <p:cNvPr id="29" name="Rectangle 28">
            <a:extLst>
              <a:ext uri="{FF2B5EF4-FFF2-40B4-BE49-F238E27FC236}">
                <a16:creationId xmlns:a16="http://schemas.microsoft.com/office/drawing/2014/main" id="{399F4DD4-CC07-42A8-8AF8-069654F1A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a:extLst>
              <a:ext uri="{FF2B5EF4-FFF2-40B4-BE49-F238E27FC236}">
                <a16:creationId xmlns:a16="http://schemas.microsoft.com/office/drawing/2014/main" id="{201D74A2-2629-412F-BF9B-B966D833F504}"/>
              </a:ext>
            </a:extLst>
          </p:cNvPr>
          <p:cNvSpPr>
            <a:spLocks noGrp="1"/>
          </p:cNvSpPr>
          <p:nvPr>
            <p:ph type="dt" sz="half" idx="10"/>
          </p:nvPr>
        </p:nvSpPr>
        <p:spPr>
          <a:xfrm>
            <a:off x="492370" y="6459785"/>
            <a:ext cx="1735371" cy="365125"/>
          </a:xfrm>
        </p:spPr>
        <p:txBody>
          <a:bodyPr>
            <a:normAutofit/>
          </a:bodyPr>
          <a:lstStyle/>
          <a:p>
            <a:pPr>
              <a:spcAft>
                <a:spcPts val="600"/>
              </a:spcAft>
            </a:pPr>
            <a:r>
              <a:rPr lang="en-GB" dirty="0"/>
              <a:t>13/05/2021</a:t>
            </a:r>
          </a:p>
        </p:txBody>
      </p:sp>
      <p:sp>
        <p:nvSpPr>
          <p:cNvPr id="5" name="Footer Placeholder 4">
            <a:extLst>
              <a:ext uri="{FF2B5EF4-FFF2-40B4-BE49-F238E27FC236}">
                <a16:creationId xmlns:a16="http://schemas.microsoft.com/office/drawing/2014/main" id="{7D6DC83D-9AEB-4EA1-9EDD-65BAB839AC63}"/>
              </a:ext>
            </a:extLst>
          </p:cNvPr>
          <p:cNvSpPr>
            <a:spLocks noGrp="1"/>
          </p:cNvSpPr>
          <p:nvPr>
            <p:ph type="ftr" sz="quarter" idx="11"/>
          </p:nvPr>
        </p:nvSpPr>
        <p:spPr>
          <a:xfrm>
            <a:off x="4742017" y="6459785"/>
            <a:ext cx="5105169" cy="365125"/>
          </a:xfrm>
        </p:spPr>
        <p:txBody>
          <a:bodyPr>
            <a:normAutofit/>
          </a:bodyPr>
          <a:lstStyle/>
          <a:p>
            <a:pPr algn="l">
              <a:spcAft>
                <a:spcPts val="600"/>
              </a:spcAft>
            </a:pPr>
            <a:r>
              <a:rPr lang="el-GR" dirty="0">
                <a:solidFill>
                  <a:schemeClr val="tx2"/>
                </a:solidFill>
              </a:rPr>
              <a:t>ΕΘΝΙΚΟ ΚΑΙ ΚΑΠΟΔΙΣΤΡΙΑΚΟ ΠΑΝΕΠΙΣΤΗΜΙΟ ΑΘΗΝΩΝ</a:t>
            </a:r>
            <a:endParaRPr lang="en-GB" dirty="0">
              <a:solidFill>
                <a:schemeClr val="tx2"/>
              </a:solidFill>
            </a:endParaRPr>
          </a:p>
        </p:txBody>
      </p:sp>
      <p:sp>
        <p:nvSpPr>
          <p:cNvPr id="6" name="Slide Number Placeholder 5">
            <a:extLst>
              <a:ext uri="{FF2B5EF4-FFF2-40B4-BE49-F238E27FC236}">
                <a16:creationId xmlns:a16="http://schemas.microsoft.com/office/drawing/2014/main" id="{92BC9AD4-CD37-44E4-8AE1-6E97AB489BAA}"/>
              </a:ext>
            </a:extLst>
          </p:cNvPr>
          <p:cNvSpPr>
            <a:spLocks noGrp="1"/>
          </p:cNvSpPr>
          <p:nvPr>
            <p:ph type="sldNum" sz="quarter" idx="12"/>
          </p:nvPr>
        </p:nvSpPr>
        <p:spPr>
          <a:xfrm>
            <a:off x="10123055" y="6459785"/>
            <a:ext cx="1089428" cy="365125"/>
          </a:xfrm>
        </p:spPr>
        <p:txBody>
          <a:bodyPr>
            <a:normAutofit/>
          </a:bodyPr>
          <a:lstStyle/>
          <a:p>
            <a:pPr>
              <a:spcAft>
                <a:spcPts val="600"/>
              </a:spcAft>
            </a:pPr>
            <a:fld id="{6EEB8684-BC5E-46E4-BB42-8DA735D74057}" type="slidenum">
              <a:rPr lang="en-GB">
                <a:solidFill>
                  <a:schemeClr val="tx2"/>
                </a:solidFill>
              </a:rPr>
              <a:pPr>
                <a:spcAft>
                  <a:spcPts val="600"/>
                </a:spcAft>
              </a:pPr>
              <a:t>2</a:t>
            </a:fld>
            <a:endParaRPr lang="en-GB" dirty="0">
              <a:solidFill>
                <a:schemeClr val="tx2"/>
              </a:solidFill>
            </a:endParaRPr>
          </a:p>
        </p:txBody>
      </p:sp>
      <p:graphicFrame>
        <p:nvGraphicFramePr>
          <p:cNvPr id="21" name="Content Placeholder 2">
            <a:extLst>
              <a:ext uri="{FF2B5EF4-FFF2-40B4-BE49-F238E27FC236}">
                <a16:creationId xmlns:a16="http://schemas.microsoft.com/office/drawing/2014/main" id="{D9DEBD45-99ED-41DA-B32C-CE0212031AA3}"/>
              </a:ext>
            </a:extLst>
          </p:cNvPr>
          <p:cNvGraphicFramePr>
            <a:graphicFrameLocks noGrp="1"/>
          </p:cNvGraphicFramePr>
          <p:nvPr>
            <p:ph idx="1"/>
            <p:extLst>
              <p:ext uri="{D42A27DB-BD31-4B8C-83A1-F6EECF244321}">
                <p14:modId xmlns:p14="http://schemas.microsoft.com/office/powerpoint/2010/main" val="21117402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601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C418B-810A-4EF2-A0FC-4F030339B139}"/>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6811A61F-2DBD-41E4-BF10-461597D0FF0B}"/>
              </a:ext>
            </a:extLst>
          </p:cNvPr>
          <p:cNvSpPr>
            <a:spLocks noGrp="1"/>
          </p:cNvSpPr>
          <p:nvPr>
            <p:ph idx="1"/>
          </p:nvPr>
        </p:nvSpPr>
        <p:spPr>
          <a:xfrm>
            <a:off x="1097280" y="1845734"/>
            <a:ext cx="10058400" cy="4314434"/>
          </a:xfrm>
        </p:spPr>
        <p:txBody>
          <a:bodyPr>
            <a:normAutofit lnSpcReduction="10000"/>
          </a:bodyPr>
          <a:lstStyle/>
          <a:p>
            <a:r>
              <a:rPr lang="el-GR" dirty="0"/>
              <a:t> Στο στάδιο της αιτιολόγησης, η ανάλυση του σκοπού του μέτρου βασίζεται στο αν και κατά πόσο ο σκοπός αυτός σχετίζεται με τον σκοπό του συστήματος. Δευτερεύοντες ή εξωσυστημικοί σκοποί δεν μπορούν να γίνουν αποδεκτοί.</a:t>
            </a:r>
          </a:p>
          <a:p>
            <a:r>
              <a:rPr lang="el-GR" dirty="0"/>
              <a:t> Το Δικαστήριο έχει στο παρελθόν αναγνωρίσει την προστασία του περιβάλλοντος ως αποδεκτό σκοπό. (Υποθέσεις </a:t>
            </a:r>
            <a:r>
              <a:rPr lang="en-US" dirty="0"/>
              <a:t>C-128/03 </a:t>
            </a:r>
            <a:r>
              <a:rPr lang="el-GR" dirty="0"/>
              <a:t>και </a:t>
            </a:r>
            <a:r>
              <a:rPr lang="en-US" dirty="0"/>
              <a:t>C-129/03 </a:t>
            </a:r>
            <a:r>
              <a:rPr lang="en-US" i="1" dirty="0"/>
              <a:t>AEM SpA and AEM Torino</a:t>
            </a:r>
            <a:r>
              <a:rPr lang="el-GR" i="1" dirty="0"/>
              <a:t> </a:t>
            </a:r>
            <a:r>
              <a:rPr lang="en-GB" dirty="0"/>
              <a:t>EU:C:2005:224</a:t>
            </a:r>
            <a:r>
              <a:rPr lang="el-GR" dirty="0"/>
              <a:t>, παράγραφος 43)</a:t>
            </a:r>
          </a:p>
          <a:p>
            <a:r>
              <a:rPr lang="el-GR" dirty="0"/>
              <a:t> Όμως</a:t>
            </a:r>
            <a:r>
              <a:rPr lang="el-GR" i="1" dirty="0"/>
              <a:t>, </a:t>
            </a:r>
            <a:r>
              <a:rPr lang="el-GR" dirty="0"/>
              <a:t>η ανάλυση του σκοπού ως αιτιολόγηση είναι κάτι που συμβαίνει κατά περίπτωση. Δηλαδή ένα μέτρο με περιβαλλοντικό σκοπό δεν είναι πάντα δικαιολογήσιμο.</a:t>
            </a:r>
          </a:p>
          <a:p>
            <a:r>
              <a:rPr lang="el-GR" dirty="0"/>
              <a:t> Σε αυτό το σημείο πρέπει να τονίσουμε πως ο σκοπός δεν αγιάζει τα μέσα – η ύπαρξη ενός θεμιτού σκοπού δεν μπορεί από μόνη της να αναιρέσει τον χαρακτηρισμό ενός μέτρου ως κρατική ενίσχυση. </a:t>
            </a:r>
            <a:endParaRPr lang="en-GB" dirty="0"/>
          </a:p>
        </p:txBody>
      </p:sp>
      <p:sp>
        <p:nvSpPr>
          <p:cNvPr id="4" name="Date Placeholder 3">
            <a:extLst>
              <a:ext uri="{FF2B5EF4-FFF2-40B4-BE49-F238E27FC236}">
                <a16:creationId xmlns:a16="http://schemas.microsoft.com/office/drawing/2014/main" id="{16BB491B-E0A6-4006-BE66-49BFF761E4F9}"/>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D176ED7-09F2-4A3A-A4FE-0D7706683687}"/>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E3DBCCD7-DC77-4425-AFF6-907BB4AC0313}"/>
              </a:ext>
            </a:extLst>
          </p:cNvPr>
          <p:cNvSpPr>
            <a:spLocks noGrp="1"/>
          </p:cNvSpPr>
          <p:nvPr>
            <p:ph type="sldNum" sz="quarter" idx="12"/>
          </p:nvPr>
        </p:nvSpPr>
        <p:spPr/>
        <p:txBody>
          <a:bodyPr/>
          <a:lstStyle/>
          <a:p>
            <a:fld id="{6EEB8684-BC5E-46E4-BB42-8DA735D74057}" type="slidenum">
              <a:rPr lang="en-GB" smtClean="0"/>
              <a:t>20</a:t>
            </a:fld>
            <a:endParaRPr lang="en-GB" dirty="0"/>
          </a:p>
        </p:txBody>
      </p:sp>
    </p:spTree>
    <p:extLst>
      <p:ext uri="{BB962C8B-B14F-4D97-AF65-F5344CB8AC3E}">
        <p14:creationId xmlns:p14="http://schemas.microsoft.com/office/powerpoint/2010/main" val="3852957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219A8-68FF-411E-9786-4E0739BDA4EB}"/>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68EBF357-5989-47CF-BDD5-72F0D06438CC}"/>
              </a:ext>
            </a:extLst>
          </p:cNvPr>
          <p:cNvSpPr>
            <a:spLocks noGrp="1"/>
          </p:cNvSpPr>
          <p:nvPr>
            <p:ph idx="1"/>
          </p:nvPr>
        </p:nvSpPr>
        <p:spPr/>
        <p:txBody>
          <a:bodyPr/>
          <a:lstStyle/>
          <a:p>
            <a:r>
              <a:rPr lang="el-GR" dirty="0"/>
              <a:t> Ακόμα και αν ένα μέτρο θεωρηθεί κρατική ενίσχυση κατά το Άρθρο 107(1) ΣΛΕΕ, αυτό δεν σημαίνει απαραίτητα ότι το μέτρο αυτό απαγορεύεται ή πως πρέπει να καταργηθεί. Η απαγόρευση της χορήγησης κρατικών ενισχύσεων δεν είναι απόλυτη.</a:t>
            </a:r>
          </a:p>
          <a:p>
            <a:r>
              <a:rPr lang="el-GR" dirty="0"/>
              <a:t> Μια κρατική ενίσχυση μπορεί με άλλα λόγια να θεωρηθεί συμβατή με την κοινή αγορά βάσει των παραγράφων (2) και (3) του Άρθρου 107 ΣΛΕΕ. </a:t>
            </a:r>
            <a:endParaRPr lang="en-GB" dirty="0"/>
          </a:p>
          <a:p>
            <a:r>
              <a:rPr lang="el-GR" dirty="0"/>
              <a:t> Οι κρατικές ενισχύσεις που συμβαδίζουν με την παράγραφο (2), θεωρούνται συμβατές με την εσωτερική αγορά.</a:t>
            </a:r>
          </a:p>
          <a:p>
            <a:r>
              <a:rPr lang="el-GR" dirty="0"/>
              <a:t> Οι κρατικές ενισχύσεις που συμβαδίζουν με την παράγραφο (3), θεωρούνται δυνάμει συμβατές με την εσωτερική αγορά.</a:t>
            </a:r>
          </a:p>
        </p:txBody>
      </p:sp>
      <p:sp>
        <p:nvSpPr>
          <p:cNvPr id="4" name="Date Placeholder 3">
            <a:extLst>
              <a:ext uri="{FF2B5EF4-FFF2-40B4-BE49-F238E27FC236}">
                <a16:creationId xmlns:a16="http://schemas.microsoft.com/office/drawing/2014/main" id="{2899D3ED-3E98-4E00-9E3C-8E91FF3718BE}"/>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8E7516C4-27AF-4984-84ED-55F17909A966}"/>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81FA8E76-DA6A-42B7-906B-60DB744C2553}"/>
              </a:ext>
            </a:extLst>
          </p:cNvPr>
          <p:cNvSpPr>
            <a:spLocks noGrp="1"/>
          </p:cNvSpPr>
          <p:nvPr>
            <p:ph type="sldNum" sz="quarter" idx="12"/>
          </p:nvPr>
        </p:nvSpPr>
        <p:spPr/>
        <p:txBody>
          <a:bodyPr/>
          <a:lstStyle/>
          <a:p>
            <a:fld id="{6EEB8684-BC5E-46E4-BB42-8DA735D74057}" type="slidenum">
              <a:rPr lang="en-GB" smtClean="0"/>
              <a:t>21</a:t>
            </a:fld>
            <a:endParaRPr lang="en-GB" dirty="0"/>
          </a:p>
        </p:txBody>
      </p:sp>
    </p:spTree>
    <p:extLst>
      <p:ext uri="{BB962C8B-B14F-4D97-AF65-F5344CB8AC3E}">
        <p14:creationId xmlns:p14="http://schemas.microsoft.com/office/powerpoint/2010/main" val="3737371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03B7B-CF25-4DB6-8B1D-72DD8564009E}"/>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76CD7FD3-13E4-411C-8D3A-246481B4C878}"/>
              </a:ext>
            </a:extLst>
          </p:cNvPr>
          <p:cNvSpPr>
            <a:spLocks noGrp="1"/>
          </p:cNvSpPr>
          <p:nvPr>
            <p:ph idx="1"/>
          </p:nvPr>
        </p:nvSpPr>
        <p:spPr/>
        <p:txBody>
          <a:bodyPr>
            <a:normAutofit lnSpcReduction="10000"/>
          </a:bodyPr>
          <a:lstStyle/>
          <a:p>
            <a:r>
              <a:rPr lang="el-GR" dirty="0"/>
              <a:t> Κάθε υποπαράγραφος, όπως και κάθε άλλη ρύθμιση που επιτρέπει την χορήγηση κρατικών ενισχύσεων, οφείλει να ακολουθεί ορισμένες γενικές αρχές συμβατότητας, πέραν των ειδικών κανόνων της κατά περίπτωση χρησιμοποιούμενης ρύθμισης. </a:t>
            </a:r>
          </a:p>
          <a:p>
            <a:r>
              <a:rPr lang="el-GR" dirty="0"/>
              <a:t> Οι γενικές αυτές αρχές είναι (α) η αναγκαιότητα της ενίσχυσης, που εξετάζει και τον παρακινητικό ρόλο της ενίσχυσης, (β) η αναλογικότητα της ενίσχυσης, και (γ) η νομιμότητα της ενίσχυσης, πέραν του Άρθρου 107(1) ΣΛΕΕ. </a:t>
            </a:r>
          </a:p>
          <a:p>
            <a:r>
              <a:rPr lang="el-GR" dirty="0"/>
              <a:t> Η αναγκαιότητα και η αναλογικότητα σχετίζονται σε μεγάλο βαθμό, καθώς το ποσό που θεωρείται αναγκαίο είναι το ίδιο ποσό που θεωρείται αναλογικό. </a:t>
            </a:r>
          </a:p>
          <a:p>
            <a:r>
              <a:rPr lang="el-GR" dirty="0"/>
              <a:t>Λόγω των περιορισμών των υποπαραγράφων της παραγράφου (2), η συντριπτική πλειοψηφία των ενισχύσεων που θεωρούνται συμβατές με την εσωτερική αγορά βάσει του Άρθρου 107 ΣΛΕΕ, υπάγονται στην παράγραφο (3).</a:t>
            </a:r>
          </a:p>
        </p:txBody>
      </p:sp>
      <p:sp>
        <p:nvSpPr>
          <p:cNvPr id="4" name="Date Placeholder 3">
            <a:extLst>
              <a:ext uri="{FF2B5EF4-FFF2-40B4-BE49-F238E27FC236}">
                <a16:creationId xmlns:a16="http://schemas.microsoft.com/office/drawing/2014/main" id="{FC834490-547C-4A83-B265-9C062E3A53B9}"/>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B375E153-0A8F-405E-89BC-F0485D0BAC41}"/>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2AC079A8-3FD2-4C8B-8F98-1AFEF61EBDB8}"/>
              </a:ext>
            </a:extLst>
          </p:cNvPr>
          <p:cNvSpPr>
            <a:spLocks noGrp="1"/>
          </p:cNvSpPr>
          <p:nvPr>
            <p:ph type="sldNum" sz="quarter" idx="12"/>
          </p:nvPr>
        </p:nvSpPr>
        <p:spPr/>
        <p:txBody>
          <a:bodyPr/>
          <a:lstStyle/>
          <a:p>
            <a:fld id="{6EEB8684-BC5E-46E4-BB42-8DA735D74057}" type="slidenum">
              <a:rPr lang="en-GB" smtClean="0"/>
              <a:t>22</a:t>
            </a:fld>
            <a:endParaRPr lang="en-GB" dirty="0"/>
          </a:p>
        </p:txBody>
      </p:sp>
    </p:spTree>
    <p:extLst>
      <p:ext uri="{BB962C8B-B14F-4D97-AF65-F5344CB8AC3E}">
        <p14:creationId xmlns:p14="http://schemas.microsoft.com/office/powerpoint/2010/main" val="3212698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D2CB4-15B5-4F8A-9D78-76EC77978B84}"/>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F25531AB-97D1-4308-B20C-D721A9169181}"/>
              </a:ext>
            </a:extLst>
          </p:cNvPr>
          <p:cNvSpPr>
            <a:spLocks noGrp="1"/>
          </p:cNvSpPr>
          <p:nvPr>
            <p:ph idx="1"/>
          </p:nvPr>
        </p:nvSpPr>
        <p:spPr/>
        <p:txBody>
          <a:bodyPr>
            <a:normAutofit lnSpcReduction="10000"/>
          </a:bodyPr>
          <a:lstStyle/>
          <a:p>
            <a:r>
              <a:rPr lang="en-GB" dirty="0"/>
              <a:t> </a:t>
            </a:r>
            <a:r>
              <a:rPr lang="el-GR" dirty="0"/>
              <a:t>Ίσως η πλέον σημαντική, από την σκοπιά του περιβαλλοντικού δικαίου, υποπαράγραφος της παραγράφου (3) είναι η 107(3)(β), που αφορά τις κρατικές ενισχύσεις «για την προώθηση σημαντικών σχεδίων κοινού Ευρωπαϊκού ενδιαφέροντος». Η προστασία του περιβάλλοντος, ειδικά αν σχετίζεται με ένα εκ των Ευρωπαϊκών</a:t>
            </a:r>
            <a:r>
              <a:rPr lang="en-GB" dirty="0"/>
              <a:t> </a:t>
            </a:r>
            <a:r>
              <a:rPr lang="el-GR" dirty="0"/>
              <a:t>προγραμμάτων δράσης, θεωρείται ως σχέδιο κοινού Ευρωπαϊκού ενδιαφέροντος. (Υποθέσεις </a:t>
            </a:r>
            <a:r>
              <a:rPr lang="fr-FR" dirty="0"/>
              <a:t>62/87 </a:t>
            </a:r>
            <a:r>
              <a:rPr lang="el-GR" dirty="0"/>
              <a:t>και </a:t>
            </a:r>
            <a:r>
              <a:rPr lang="fr-FR" dirty="0"/>
              <a:t>72/87 </a:t>
            </a:r>
            <a:r>
              <a:rPr lang="fr-FR" i="1" dirty="0"/>
              <a:t>Exécutif Régional Wallon </a:t>
            </a:r>
            <a:r>
              <a:rPr lang="fr-FR" dirty="0"/>
              <a:t>EU:C:1988:132</a:t>
            </a:r>
            <a:r>
              <a:rPr lang="el-GR" dirty="0"/>
              <a:t>, παράγραφος 22)</a:t>
            </a:r>
          </a:p>
          <a:p>
            <a:r>
              <a:rPr lang="el-GR" dirty="0"/>
              <a:t> Παράλληλα, οι υποπαράγραφοι 107(3)(γ) και (ε) μπορούν επίσης να φανούν χρήσιμες.</a:t>
            </a:r>
            <a:endParaRPr lang="en-GB" dirty="0"/>
          </a:p>
          <a:p>
            <a:r>
              <a:rPr lang="el-GR" dirty="0"/>
              <a:t>Πέραν των διατάξεων του Άρθρου 107 ΣΛΕΕ, υπάρχει ο Κανονισμός ΕΕ 651/204, ο οποίος εξαιρεί πλήθος κρατικών ενισχύσεων από το καθεστώς του Άρθρου 107(1). Μεταξύ αυτών, εξαιρούνται οι ενισχύσεις για την προστασία του περιβάλλοντος.</a:t>
            </a:r>
            <a:endParaRPr lang="en-GB" dirty="0"/>
          </a:p>
        </p:txBody>
      </p:sp>
      <p:sp>
        <p:nvSpPr>
          <p:cNvPr id="4" name="Date Placeholder 3">
            <a:extLst>
              <a:ext uri="{FF2B5EF4-FFF2-40B4-BE49-F238E27FC236}">
                <a16:creationId xmlns:a16="http://schemas.microsoft.com/office/drawing/2014/main" id="{BF274AF8-94D7-42F0-8762-E5B398C91AA4}"/>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AE940E8-8B48-4F53-9C85-C7429193C57F}"/>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9AFF365F-A3F8-4826-A0A4-B4530C9E8B14}"/>
              </a:ext>
            </a:extLst>
          </p:cNvPr>
          <p:cNvSpPr>
            <a:spLocks noGrp="1"/>
          </p:cNvSpPr>
          <p:nvPr>
            <p:ph type="sldNum" sz="quarter" idx="12"/>
          </p:nvPr>
        </p:nvSpPr>
        <p:spPr/>
        <p:txBody>
          <a:bodyPr/>
          <a:lstStyle/>
          <a:p>
            <a:fld id="{6EEB8684-BC5E-46E4-BB42-8DA735D74057}" type="slidenum">
              <a:rPr lang="en-GB" smtClean="0"/>
              <a:t>23</a:t>
            </a:fld>
            <a:endParaRPr lang="en-GB" dirty="0"/>
          </a:p>
        </p:txBody>
      </p:sp>
    </p:spTree>
    <p:extLst>
      <p:ext uri="{BB962C8B-B14F-4D97-AF65-F5344CB8AC3E}">
        <p14:creationId xmlns:p14="http://schemas.microsoft.com/office/powerpoint/2010/main" val="1858166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E044E-7C11-427A-8ECC-E0109ACABDA3}"/>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5E674487-4EC7-4D18-B0B8-9269E984EC97}"/>
              </a:ext>
            </a:extLst>
          </p:cNvPr>
          <p:cNvSpPr>
            <a:spLocks noGrp="1"/>
          </p:cNvSpPr>
          <p:nvPr>
            <p:ph idx="1"/>
          </p:nvPr>
        </p:nvSpPr>
        <p:spPr/>
        <p:txBody>
          <a:bodyPr/>
          <a:lstStyle/>
          <a:p>
            <a:r>
              <a:rPr lang="el-GR" dirty="0"/>
              <a:t> Η εφαρμογή του Κανονισμού αυτού διέπεται από τις γενικές αρχές της συμβατότητας. Πέραν αυτών όμως, διέπεται και από ειδικότερους κανόνες. Συγκεκριμένα, υπάρχουν οι γενικές προϋποθέσεις του Κανονισμού, που ισχύουν για όλες τις ενισχύσεις που χορηγούνται βάσει αυτού, και υπάρχουν και ειδικότερες προϋποθέσεις για συγκεκριμένες κατηγορίες ενισχύσεων. </a:t>
            </a:r>
          </a:p>
          <a:p>
            <a:r>
              <a:rPr lang="el-GR" dirty="0"/>
              <a:t> Η πρώτη γενική προϋπόθεση σχετίζεται με τα ανώτατα χρηματικά όρια στα οποία μπορεί να κινείται μια ενίσχυση. (Άρθρο 4) </a:t>
            </a:r>
          </a:p>
          <a:p>
            <a:r>
              <a:rPr lang="el-GR" dirty="0"/>
              <a:t> Η δεύτερη γενική προϋπόθεση σχετίζεται με την διαφάνεια της ενίσχυσης. «Διαφάνεια» σημαίνει πως είναι δυνατόν να υπολογιστεί εκ των προτέρων με ακρίβεια το ακαθάριστο ισοδύναμο επιχορήγησης της ενίσχυσης. (Άρθρο 5)</a:t>
            </a:r>
            <a:endParaRPr lang="en-GB" dirty="0"/>
          </a:p>
        </p:txBody>
      </p:sp>
      <p:sp>
        <p:nvSpPr>
          <p:cNvPr id="4" name="Date Placeholder 3">
            <a:extLst>
              <a:ext uri="{FF2B5EF4-FFF2-40B4-BE49-F238E27FC236}">
                <a16:creationId xmlns:a16="http://schemas.microsoft.com/office/drawing/2014/main" id="{14CF41A0-D907-4AFB-BACB-9225FBA4D3C4}"/>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264FEE36-D96A-43E7-8DB6-B4760D5A11FD}"/>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94FBB8D0-A7FC-4442-9B6D-C026AEFAD5A2}"/>
              </a:ext>
            </a:extLst>
          </p:cNvPr>
          <p:cNvSpPr>
            <a:spLocks noGrp="1"/>
          </p:cNvSpPr>
          <p:nvPr>
            <p:ph type="sldNum" sz="quarter" idx="12"/>
          </p:nvPr>
        </p:nvSpPr>
        <p:spPr/>
        <p:txBody>
          <a:bodyPr/>
          <a:lstStyle/>
          <a:p>
            <a:fld id="{6EEB8684-BC5E-46E4-BB42-8DA735D74057}" type="slidenum">
              <a:rPr lang="en-GB" smtClean="0"/>
              <a:t>24</a:t>
            </a:fld>
            <a:endParaRPr lang="en-GB" dirty="0"/>
          </a:p>
        </p:txBody>
      </p:sp>
    </p:spTree>
    <p:extLst>
      <p:ext uri="{BB962C8B-B14F-4D97-AF65-F5344CB8AC3E}">
        <p14:creationId xmlns:p14="http://schemas.microsoft.com/office/powerpoint/2010/main" val="2487682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4D7F1-DDF7-46C6-B62C-EB0F213AE34B}"/>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F047D435-4D0C-4898-B94E-62387534524C}"/>
              </a:ext>
            </a:extLst>
          </p:cNvPr>
          <p:cNvSpPr>
            <a:spLocks noGrp="1"/>
          </p:cNvSpPr>
          <p:nvPr>
            <p:ph idx="1"/>
          </p:nvPr>
        </p:nvSpPr>
        <p:spPr/>
        <p:txBody>
          <a:bodyPr/>
          <a:lstStyle/>
          <a:p>
            <a:r>
              <a:rPr lang="el-GR" dirty="0"/>
              <a:t>Η τρίτη γενική προϋπόθεση σχετίζεται με τον παρακινητικό ρόλο ή χαρακτήρα κινήτρου της ενίσχυσης. (Άρθρο 6)</a:t>
            </a:r>
          </a:p>
          <a:p>
            <a:r>
              <a:rPr lang="el-GR" dirty="0"/>
              <a:t> Η τέταρτη γενική προϋπόθεση σχετίζεται με την λεγόμενη «ένταση» της ενίσχυσης. (Άρθρο 7)</a:t>
            </a:r>
          </a:p>
          <a:p>
            <a:r>
              <a:rPr lang="el-GR" dirty="0"/>
              <a:t> Η ένταση και το ανώτατο ποσό ελέγχονται και υπό το πρίσμα της σώρευσης, δηλαδή λαμβάνεται υπόψη το συνολικό ποσό των κρατικών ενισχύσεων που χορηγούνται. (Άρθρο 8)</a:t>
            </a:r>
          </a:p>
          <a:p>
            <a:r>
              <a:rPr lang="el-GR" dirty="0"/>
              <a:t> Παράλληλα, οι ενισχύσεις που χορηγούνται βάσει του Κανονισμού πρέπει να δημοσιεύονται. (Άρθρο 9) </a:t>
            </a:r>
            <a:endParaRPr lang="en-GB" dirty="0"/>
          </a:p>
        </p:txBody>
      </p:sp>
      <p:sp>
        <p:nvSpPr>
          <p:cNvPr id="4" name="Date Placeholder 3">
            <a:extLst>
              <a:ext uri="{FF2B5EF4-FFF2-40B4-BE49-F238E27FC236}">
                <a16:creationId xmlns:a16="http://schemas.microsoft.com/office/drawing/2014/main" id="{A701595F-9928-41FB-97AD-ABC769F4E0E8}"/>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0CBEBC8D-3929-499A-8687-83DD493C7450}"/>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FB13535C-6851-48D7-A213-6C4AD143A289}"/>
              </a:ext>
            </a:extLst>
          </p:cNvPr>
          <p:cNvSpPr>
            <a:spLocks noGrp="1"/>
          </p:cNvSpPr>
          <p:nvPr>
            <p:ph type="sldNum" sz="quarter" idx="12"/>
          </p:nvPr>
        </p:nvSpPr>
        <p:spPr/>
        <p:txBody>
          <a:bodyPr/>
          <a:lstStyle/>
          <a:p>
            <a:fld id="{6EEB8684-BC5E-46E4-BB42-8DA735D74057}" type="slidenum">
              <a:rPr lang="en-GB" smtClean="0"/>
              <a:t>25</a:t>
            </a:fld>
            <a:endParaRPr lang="en-GB" dirty="0"/>
          </a:p>
        </p:txBody>
      </p:sp>
    </p:spTree>
    <p:extLst>
      <p:ext uri="{BB962C8B-B14F-4D97-AF65-F5344CB8AC3E}">
        <p14:creationId xmlns:p14="http://schemas.microsoft.com/office/powerpoint/2010/main" val="4137580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7D46-9021-4297-9007-2F0CD7856559}"/>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4604229B-E43F-464B-9ACE-2D42CE09CFA9}"/>
              </a:ext>
            </a:extLst>
          </p:cNvPr>
          <p:cNvSpPr>
            <a:spLocks noGrp="1"/>
          </p:cNvSpPr>
          <p:nvPr>
            <p:ph idx="1"/>
          </p:nvPr>
        </p:nvSpPr>
        <p:spPr/>
        <p:txBody>
          <a:bodyPr/>
          <a:lstStyle/>
          <a:p>
            <a:r>
              <a:rPr lang="el-GR" dirty="0"/>
              <a:t> Το Έβδομο Τμήμα του Τρίτου Κεφαλαίου του Κανονισμού αναλύει τις εξαιρούμενες ενισχύσεις για την προστασία του περιβάλλοντος, και θέτει τις ειδικότερες προϋποθέσεις για κάθε υποκατηγορία των ενισχύσεων αυτών. </a:t>
            </a:r>
          </a:p>
          <a:p>
            <a:r>
              <a:rPr lang="el-GR" dirty="0"/>
              <a:t> Επιγραμματικά, οι επιτρεπόμενες ενισχύσεις είναι</a:t>
            </a:r>
            <a:r>
              <a:rPr lang="en-GB" dirty="0">
                <a:latin typeface="Garamond" panose="02020404030301010803" pitchFamily="18" charset="0"/>
              </a:rPr>
              <a:t>:</a:t>
            </a:r>
            <a:endParaRPr lang="en-GB" dirty="0"/>
          </a:p>
          <a:p>
            <a:pPr marL="0" indent="0">
              <a:buNone/>
            </a:pPr>
            <a:r>
              <a:rPr lang="en-GB" dirty="0"/>
              <a:t>(</a:t>
            </a:r>
            <a:r>
              <a:rPr lang="el-GR" dirty="0"/>
              <a:t>α) οι επενδυτικές ενισχύσεις προς επιχειρήσεις για την υπέρβαση ενωσιακών προτύπων ή για την αύξηση της προστασίας του περιβάλλοντος ελλείψει ενωσιακών προτύπων (Άρθρο 36)</a:t>
            </a:r>
          </a:p>
          <a:p>
            <a:pPr marL="0" indent="0">
              <a:buNone/>
            </a:pPr>
            <a:r>
              <a:rPr lang="el-GR" dirty="0"/>
              <a:t>(β) οι επενδυτικές ενισχύσεις για την πρόωρη προσαρμογή σε μελλοντικά ενωσιακά πρότυπα (Άρθρο 37 )</a:t>
            </a:r>
            <a:endParaRPr lang="en-GB" dirty="0"/>
          </a:p>
        </p:txBody>
      </p:sp>
      <p:sp>
        <p:nvSpPr>
          <p:cNvPr id="4" name="Date Placeholder 3">
            <a:extLst>
              <a:ext uri="{FF2B5EF4-FFF2-40B4-BE49-F238E27FC236}">
                <a16:creationId xmlns:a16="http://schemas.microsoft.com/office/drawing/2014/main" id="{FDAADB56-54D0-4D5E-8B98-DF629D124ACD}"/>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05B9B6A9-7E68-4C8D-8800-D77A5F547A20}"/>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A0231E2C-5275-45F1-9FF6-B7708E9BB3E3}"/>
              </a:ext>
            </a:extLst>
          </p:cNvPr>
          <p:cNvSpPr>
            <a:spLocks noGrp="1"/>
          </p:cNvSpPr>
          <p:nvPr>
            <p:ph type="sldNum" sz="quarter" idx="12"/>
          </p:nvPr>
        </p:nvSpPr>
        <p:spPr/>
        <p:txBody>
          <a:bodyPr/>
          <a:lstStyle/>
          <a:p>
            <a:fld id="{6EEB8684-BC5E-46E4-BB42-8DA735D74057}" type="slidenum">
              <a:rPr lang="en-GB" smtClean="0"/>
              <a:t>26</a:t>
            </a:fld>
            <a:endParaRPr lang="en-GB" dirty="0"/>
          </a:p>
        </p:txBody>
      </p:sp>
    </p:spTree>
    <p:extLst>
      <p:ext uri="{BB962C8B-B14F-4D97-AF65-F5344CB8AC3E}">
        <p14:creationId xmlns:p14="http://schemas.microsoft.com/office/powerpoint/2010/main" val="3763316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C34AB-27C4-487D-A4F2-014B6DDFF84E}"/>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136AAC71-946E-4FF2-AE6E-06C38AAFE296}"/>
              </a:ext>
            </a:extLst>
          </p:cNvPr>
          <p:cNvSpPr>
            <a:spLocks noGrp="1"/>
          </p:cNvSpPr>
          <p:nvPr>
            <p:ph idx="1"/>
          </p:nvPr>
        </p:nvSpPr>
        <p:spPr/>
        <p:txBody>
          <a:bodyPr>
            <a:normAutofit lnSpcReduction="10000"/>
          </a:bodyPr>
          <a:lstStyle/>
          <a:p>
            <a:pPr marL="0" indent="0">
              <a:buNone/>
            </a:pPr>
            <a:r>
              <a:rPr lang="el-GR" dirty="0"/>
              <a:t>(γ) οι επενδυτικές ενισχύσεις για μέτρα ενεργειακής απόδοσης (Άρθρο 38)</a:t>
            </a:r>
          </a:p>
          <a:p>
            <a:pPr marL="0" indent="0">
              <a:buNone/>
            </a:pPr>
            <a:r>
              <a:rPr lang="el-GR" dirty="0"/>
              <a:t>(δ) οι επενδυτικές ενισχύσεις για έργα ενεργειακής απόδοσης σε κτίρια (Άρθρο 39)</a:t>
            </a:r>
          </a:p>
          <a:p>
            <a:pPr marL="0" indent="0">
              <a:buNone/>
            </a:pPr>
            <a:r>
              <a:rPr lang="el-GR" dirty="0"/>
              <a:t>(ε) οι επενδυτικές ενισχύσεις για τη συμπαραγωγή ενέργειας υψηλής απόδοσης(Άρθρο 40)</a:t>
            </a:r>
          </a:p>
          <a:p>
            <a:pPr marL="0" indent="0">
              <a:buNone/>
            </a:pPr>
            <a:r>
              <a:rPr lang="el-GR" dirty="0"/>
              <a:t>(</a:t>
            </a:r>
            <a:r>
              <a:rPr lang="el-GR" dirty="0" err="1"/>
              <a:t>στ</a:t>
            </a:r>
            <a:r>
              <a:rPr lang="el-GR" dirty="0"/>
              <a:t>) οι επενδυτικές ενισχύσεις για την προώθηση της παραγωγής ενέργειας από ανανεώσιμες πηγές (Άρθρο 41)</a:t>
            </a:r>
          </a:p>
          <a:p>
            <a:pPr marL="0" indent="0">
              <a:buNone/>
            </a:pPr>
            <a:r>
              <a:rPr lang="el-GR" dirty="0"/>
              <a:t>(ζ) οι ενισχύσεις λειτουργίας για την προώθηση της παραγωγής ηλεκτρικής ενέργειας από ανανεώσιμες πηγές (Άρθρο 42)</a:t>
            </a:r>
          </a:p>
          <a:p>
            <a:pPr marL="0" indent="0">
              <a:buNone/>
            </a:pPr>
            <a:r>
              <a:rPr lang="el-GR" dirty="0"/>
              <a:t>(η) οι ενισχύσεις λειτουργίας για την προώθηση της παραγωγής ενέργειας από ανανεώσιμες πηγές σε εγκαταστάσεις μικρής κλίμακας (Άρθρο 43)</a:t>
            </a:r>
            <a:endParaRPr lang="en-GB" dirty="0"/>
          </a:p>
        </p:txBody>
      </p:sp>
      <p:sp>
        <p:nvSpPr>
          <p:cNvPr id="4" name="Date Placeholder 3">
            <a:extLst>
              <a:ext uri="{FF2B5EF4-FFF2-40B4-BE49-F238E27FC236}">
                <a16:creationId xmlns:a16="http://schemas.microsoft.com/office/drawing/2014/main" id="{51DEA545-0474-4EAA-BE2A-9326CF8E1798}"/>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4324D2DC-016F-4F35-A298-6D845E20C0EA}"/>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6F5AD411-4088-4E51-8A83-88F82747A733}"/>
              </a:ext>
            </a:extLst>
          </p:cNvPr>
          <p:cNvSpPr>
            <a:spLocks noGrp="1"/>
          </p:cNvSpPr>
          <p:nvPr>
            <p:ph type="sldNum" sz="quarter" idx="12"/>
          </p:nvPr>
        </p:nvSpPr>
        <p:spPr/>
        <p:txBody>
          <a:bodyPr/>
          <a:lstStyle/>
          <a:p>
            <a:fld id="{6EEB8684-BC5E-46E4-BB42-8DA735D74057}" type="slidenum">
              <a:rPr lang="en-GB" smtClean="0"/>
              <a:t>27</a:t>
            </a:fld>
            <a:endParaRPr lang="en-GB" dirty="0"/>
          </a:p>
        </p:txBody>
      </p:sp>
    </p:spTree>
    <p:extLst>
      <p:ext uri="{BB962C8B-B14F-4D97-AF65-F5344CB8AC3E}">
        <p14:creationId xmlns:p14="http://schemas.microsoft.com/office/powerpoint/2010/main" val="876270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2E67-9767-492F-A01D-EF71B7CDCFE2}"/>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C3295055-8865-4D8A-BBFF-6BD881D64B9E}"/>
              </a:ext>
            </a:extLst>
          </p:cNvPr>
          <p:cNvSpPr>
            <a:spLocks noGrp="1"/>
          </p:cNvSpPr>
          <p:nvPr>
            <p:ph idx="1"/>
          </p:nvPr>
        </p:nvSpPr>
        <p:spPr/>
        <p:txBody>
          <a:bodyPr/>
          <a:lstStyle/>
          <a:p>
            <a:pPr marL="0" indent="0">
              <a:buNone/>
            </a:pPr>
            <a:r>
              <a:rPr lang="el-GR" dirty="0"/>
              <a:t>(θ) οι ενισχύσεις υπό μορφή μειώσεων περιβαλλοντικών φόρων δυνάμει της Οδηγίας 2003/96/ΕΚ (Άρθρο 44) </a:t>
            </a:r>
          </a:p>
          <a:p>
            <a:pPr marL="0" indent="0">
              <a:buNone/>
            </a:pPr>
            <a:r>
              <a:rPr lang="el-GR" dirty="0"/>
              <a:t>(ι) οι επενδυτικές ενισχύσεις για την αποκατάσταση μολυσμένων χώρων (Άρθρο 45)</a:t>
            </a:r>
          </a:p>
          <a:p>
            <a:pPr marL="0" indent="0">
              <a:buNone/>
            </a:pPr>
            <a:r>
              <a:rPr lang="el-GR" dirty="0"/>
              <a:t>(</a:t>
            </a:r>
            <a:r>
              <a:rPr lang="el-GR" dirty="0" err="1"/>
              <a:t>ια</a:t>
            </a:r>
            <a:r>
              <a:rPr lang="el-GR" dirty="0"/>
              <a:t>) οι επενδυτικές ενισχύσεις για ενεργειακά αποδοτικό σύστημα τηλεθέρμανσης και τηλεψύξης (Άρθρο 46)</a:t>
            </a:r>
          </a:p>
          <a:p>
            <a:pPr marL="0" indent="0">
              <a:buNone/>
            </a:pPr>
            <a:r>
              <a:rPr lang="el-GR" dirty="0"/>
              <a:t>(</a:t>
            </a:r>
            <a:r>
              <a:rPr lang="el-GR" dirty="0" err="1"/>
              <a:t>ιβ</a:t>
            </a:r>
            <a:r>
              <a:rPr lang="el-GR" dirty="0"/>
              <a:t>) οι επενδυτικές ενισχύσεις για ανακύκλωση και επαναχρησιμοποίηση αποβλήτων (Άρθρο 47)</a:t>
            </a:r>
          </a:p>
          <a:p>
            <a:pPr marL="0" indent="0">
              <a:buNone/>
            </a:pPr>
            <a:r>
              <a:rPr lang="el-GR" dirty="0"/>
              <a:t>(</a:t>
            </a:r>
            <a:r>
              <a:rPr lang="el-GR" dirty="0" err="1"/>
              <a:t>ιγ</a:t>
            </a:r>
            <a:r>
              <a:rPr lang="el-GR" dirty="0"/>
              <a:t>) οι επενδυτικές ενισχύσεις για ενεργειακές υποδομές (Άρθρο 48)</a:t>
            </a:r>
          </a:p>
          <a:p>
            <a:pPr marL="0" indent="0">
              <a:buNone/>
            </a:pPr>
            <a:r>
              <a:rPr lang="el-GR" dirty="0"/>
              <a:t>(</a:t>
            </a:r>
            <a:r>
              <a:rPr lang="el-GR" dirty="0" err="1"/>
              <a:t>ιδ</a:t>
            </a:r>
            <a:r>
              <a:rPr lang="el-GR" dirty="0"/>
              <a:t>) οι ενισχύσεις για την εκπόνηση περιβαλλοντικών μελετών (Άρθρο 49)</a:t>
            </a:r>
            <a:endParaRPr lang="en-GB" dirty="0"/>
          </a:p>
        </p:txBody>
      </p:sp>
      <p:sp>
        <p:nvSpPr>
          <p:cNvPr id="4" name="Date Placeholder 3">
            <a:extLst>
              <a:ext uri="{FF2B5EF4-FFF2-40B4-BE49-F238E27FC236}">
                <a16:creationId xmlns:a16="http://schemas.microsoft.com/office/drawing/2014/main" id="{4B7544D6-31F6-44BF-9881-61CBD6F67B1F}"/>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5DB994A-99A5-411E-A6AB-335317198B9B}"/>
              </a:ext>
            </a:extLst>
          </p:cNvPr>
          <p:cNvSpPr>
            <a:spLocks noGrp="1"/>
          </p:cNvSpPr>
          <p:nvPr>
            <p:ph type="ftr" sz="quarter" idx="11"/>
          </p:nvPr>
        </p:nvSpPr>
        <p:spPr>
          <a:xfrm>
            <a:off x="3686185" y="6497885"/>
            <a:ext cx="4822804" cy="365125"/>
          </a:xfrm>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1205FA25-E1D0-44B0-88A5-DEC47655F6AD}"/>
              </a:ext>
            </a:extLst>
          </p:cNvPr>
          <p:cNvSpPr>
            <a:spLocks noGrp="1"/>
          </p:cNvSpPr>
          <p:nvPr>
            <p:ph type="sldNum" sz="quarter" idx="12"/>
          </p:nvPr>
        </p:nvSpPr>
        <p:spPr/>
        <p:txBody>
          <a:bodyPr/>
          <a:lstStyle/>
          <a:p>
            <a:fld id="{6EEB8684-BC5E-46E4-BB42-8DA735D74057}" type="slidenum">
              <a:rPr lang="en-GB" smtClean="0"/>
              <a:t>28</a:t>
            </a:fld>
            <a:endParaRPr lang="en-GB" dirty="0"/>
          </a:p>
        </p:txBody>
      </p:sp>
    </p:spTree>
    <p:extLst>
      <p:ext uri="{BB962C8B-B14F-4D97-AF65-F5344CB8AC3E}">
        <p14:creationId xmlns:p14="http://schemas.microsoft.com/office/powerpoint/2010/main" val="3553506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462F3-54E0-4696-9525-9C245454740E}"/>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14917731-FFD0-4581-B565-D29F97ED993D}"/>
              </a:ext>
            </a:extLst>
          </p:cNvPr>
          <p:cNvSpPr>
            <a:spLocks noGrp="1"/>
          </p:cNvSpPr>
          <p:nvPr>
            <p:ph idx="1"/>
          </p:nvPr>
        </p:nvSpPr>
        <p:spPr/>
        <p:txBody>
          <a:bodyPr/>
          <a:lstStyle/>
          <a:p>
            <a:r>
              <a:rPr lang="el-GR" dirty="0"/>
              <a:t> Το κάθε Άρθρο του Κανονισμού περιέχει τις ειδικές προϋποθέσεις για την χορήγηση της εκάστοτε ενίσχυσης. </a:t>
            </a:r>
          </a:p>
          <a:p>
            <a:r>
              <a:rPr lang="el-GR" dirty="0"/>
              <a:t> Γενικά, οι προϋποθέσεις αυτές σχετίζονται με τους συγκεκριμένους στόχους της εκάστοτε ενίσχυσης, βάσει του Άρθρου του Κανονισμού το οποίο την καθιστά συμβατή. Πέραν αυτού, οι ειδικές προϋποθέσεις, σε ορισμένες περιπτώσεις, αλλάζουν τις γενικές προϋποθέσεις για την εκάστοτε κατηγορία ενίσχυσης (π.χ. σε σχέση με την ένταση της ενίσχυσης).</a:t>
            </a:r>
          </a:p>
          <a:p>
            <a:r>
              <a:rPr lang="el-GR" dirty="0"/>
              <a:t> Αν μια ενίσχυση δεν καλύπτεται από τις εξαιρέσεις του Κανονισμού, τότε μπορεί να θεωρηθεί συμβατή με την εσωτερική αγορά βάσει των παραγράφων (2) και (3) του Άρθρου 107 ΣΛΕΕ. </a:t>
            </a:r>
          </a:p>
        </p:txBody>
      </p:sp>
      <p:sp>
        <p:nvSpPr>
          <p:cNvPr id="4" name="Date Placeholder 3">
            <a:extLst>
              <a:ext uri="{FF2B5EF4-FFF2-40B4-BE49-F238E27FC236}">
                <a16:creationId xmlns:a16="http://schemas.microsoft.com/office/drawing/2014/main" id="{966C74C2-3959-4E84-A90E-24D98E7DBE02}"/>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19CC3C30-0E12-4D21-A8B6-CAD7DD6B542C}"/>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9025B4A8-D79C-47B8-B745-092503464907}"/>
              </a:ext>
            </a:extLst>
          </p:cNvPr>
          <p:cNvSpPr>
            <a:spLocks noGrp="1"/>
          </p:cNvSpPr>
          <p:nvPr>
            <p:ph type="sldNum" sz="quarter" idx="12"/>
          </p:nvPr>
        </p:nvSpPr>
        <p:spPr/>
        <p:txBody>
          <a:bodyPr/>
          <a:lstStyle/>
          <a:p>
            <a:fld id="{6EEB8684-BC5E-46E4-BB42-8DA735D74057}" type="slidenum">
              <a:rPr lang="en-GB" smtClean="0"/>
              <a:t>29</a:t>
            </a:fld>
            <a:endParaRPr lang="en-GB" dirty="0"/>
          </a:p>
        </p:txBody>
      </p:sp>
    </p:spTree>
    <p:extLst>
      <p:ext uri="{BB962C8B-B14F-4D97-AF65-F5344CB8AC3E}">
        <p14:creationId xmlns:p14="http://schemas.microsoft.com/office/powerpoint/2010/main" val="67896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5A732-D4C0-4286-A850-EE1EA28AAF42}"/>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2ECB5855-2B67-497A-B155-EFE8B51A05C2}"/>
              </a:ext>
            </a:extLst>
          </p:cNvPr>
          <p:cNvSpPr>
            <a:spLocks noGrp="1"/>
          </p:cNvSpPr>
          <p:nvPr>
            <p:ph idx="1"/>
          </p:nvPr>
        </p:nvSpPr>
        <p:spPr/>
        <p:txBody>
          <a:bodyPr>
            <a:normAutofit lnSpcReduction="10000"/>
          </a:bodyPr>
          <a:lstStyle/>
          <a:p>
            <a:pPr marL="0" indent="0">
              <a:buNone/>
            </a:pPr>
            <a:r>
              <a:rPr lang="el-GR" dirty="0"/>
              <a:t>Περιβαλλοντικά Οικονομικά &amp; Οικονομικά Εργαλεία</a:t>
            </a:r>
          </a:p>
          <a:p>
            <a:r>
              <a:rPr lang="el-GR" dirty="0"/>
              <a:t> Όπως είδαμε στο προηγούμενο μάθημα, </a:t>
            </a:r>
            <a:r>
              <a:rPr lang="el-GR" dirty="0">
                <a:solidFill>
                  <a:schemeClr val="tx1"/>
                </a:solidFill>
              </a:rPr>
              <a:t>τομέας των «περιβαλλοντικών οικονομικών» μπορεί να φανεί ιδιαίτερα χρήσιμος για το περιβαλλοντικό δίκαιο, και για την προστασία του περιβάλλοντος.</a:t>
            </a:r>
          </a:p>
          <a:p>
            <a:r>
              <a:rPr lang="el-GR" dirty="0">
                <a:solidFill>
                  <a:schemeClr val="tx1"/>
                </a:solidFill>
              </a:rPr>
              <a:t> Η οικονομική ανάλυση του περιβαλλοντικού δικαίου μας βοηθάει να κατανοήσουμε και να ποσοτικοποιήσουμε την οικονομική αξία τόσο της υποβάθμισης του περιβάλλοντος όσο και της προστασίας του. </a:t>
            </a:r>
          </a:p>
          <a:p>
            <a:r>
              <a:rPr lang="el-GR" dirty="0">
                <a:solidFill>
                  <a:schemeClr val="tx1"/>
                </a:solidFill>
              </a:rPr>
              <a:t> Η χρήση οικονομικών εργαλείων, που σχετίζεται με την οικονομική ανάλυση του περιβαλλοντικού δικαίου, μπορεί να έχει πλεονεκτήματα και μειονεκτήματα. </a:t>
            </a:r>
          </a:p>
          <a:p>
            <a:r>
              <a:rPr lang="el-GR" dirty="0">
                <a:solidFill>
                  <a:schemeClr val="tx1"/>
                </a:solidFill>
              </a:rPr>
              <a:t> Σήμερα, θα ξαναδούμε επιγραμματικά αυτά τα θέματα, και θα τα συζητήσουμε. </a:t>
            </a:r>
            <a:endParaRPr lang="el-GR" dirty="0"/>
          </a:p>
        </p:txBody>
      </p:sp>
      <p:sp>
        <p:nvSpPr>
          <p:cNvPr id="4" name="Date Placeholder 3">
            <a:extLst>
              <a:ext uri="{FF2B5EF4-FFF2-40B4-BE49-F238E27FC236}">
                <a16:creationId xmlns:a16="http://schemas.microsoft.com/office/drawing/2014/main" id="{5CD22E3D-C4DC-4DC8-89E1-23FA0C750247}"/>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3D15FCF5-109F-4F16-B5D8-9FBFEC9E1F32}"/>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F2D30156-E942-45F6-A91C-AD710E9453B9}"/>
              </a:ext>
            </a:extLst>
          </p:cNvPr>
          <p:cNvSpPr>
            <a:spLocks noGrp="1"/>
          </p:cNvSpPr>
          <p:nvPr>
            <p:ph type="sldNum" sz="quarter" idx="12"/>
          </p:nvPr>
        </p:nvSpPr>
        <p:spPr/>
        <p:txBody>
          <a:bodyPr/>
          <a:lstStyle/>
          <a:p>
            <a:fld id="{6EEB8684-BC5E-46E4-BB42-8DA735D74057}" type="slidenum">
              <a:rPr lang="en-GB" smtClean="0"/>
              <a:t>3</a:t>
            </a:fld>
            <a:endParaRPr lang="en-GB" dirty="0"/>
          </a:p>
        </p:txBody>
      </p:sp>
    </p:spTree>
    <p:extLst>
      <p:ext uri="{BB962C8B-B14F-4D97-AF65-F5344CB8AC3E}">
        <p14:creationId xmlns:p14="http://schemas.microsoft.com/office/powerpoint/2010/main" val="565492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0ACF4-178B-4A31-A18A-5BD477F45FA9}"/>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7630CBDE-008F-459C-9C16-DAD961E518FA}"/>
              </a:ext>
            </a:extLst>
          </p:cNvPr>
          <p:cNvSpPr>
            <a:spLocks noGrp="1"/>
          </p:cNvSpPr>
          <p:nvPr>
            <p:ph idx="1"/>
          </p:nvPr>
        </p:nvSpPr>
        <p:spPr/>
        <p:txBody>
          <a:bodyPr/>
          <a:lstStyle/>
          <a:p>
            <a:r>
              <a:rPr lang="el-GR" dirty="0"/>
              <a:t> Γενικά, η προστασία του περιβάλλοντος παίζει σημαντικό ρόλο στο καθεστώς εξαιρέσεων των κρατικών ενισχύσεων – αυτό δείχνει τόσο την σημασία της σε πολιτικό επίπεδο στην ΕΕ, όσο και την χρησιμότητα των επιχορηγήσεων για την προστασία του περιβάλλοντος. </a:t>
            </a:r>
          </a:p>
          <a:p>
            <a:r>
              <a:rPr lang="el-GR" dirty="0"/>
              <a:t> Πέραν του Κανονισμού, υπάρχουν και οι Κατευθυντήριες Γραμμές </a:t>
            </a:r>
            <a:r>
              <a:rPr lang="en-GB" dirty="0"/>
              <a:t>(2014/C 200/01)</a:t>
            </a:r>
            <a:r>
              <a:rPr lang="el-GR" dirty="0"/>
              <a:t>. Η Ευρωπαϊκή Επιτροπή είναι στην διαδικασία εκμοντερνισμού των Κατευθυντηρίων Γραμμών. </a:t>
            </a:r>
          </a:p>
          <a:p>
            <a:r>
              <a:rPr lang="el-GR" dirty="0"/>
              <a:t> Στην παρούσα τους μορφή, οι Κατευθυντήριες Γραμμές καλύπτουν μια σειρά από μέτρα ενίσχυσης. </a:t>
            </a:r>
            <a:endParaRPr lang="en-GB" dirty="0"/>
          </a:p>
        </p:txBody>
      </p:sp>
      <p:sp>
        <p:nvSpPr>
          <p:cNvPr id="4" name="Date Placeholder 3">
            <a:extLst>
              <a:ext uri="{FF2B5EF4-FFF2-40B4-BE49-F238E27FC236}">
                <a16:creationId xmlns:a16="http://schemas.microsoft.com/office/drawing/2014/main" id="{64E4D722-995E-459C-92BD-382C93DB6CAE}"/>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53173AB2-44A1-4692-88A7-49E0FE4E7CD3}"/>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EBD315A8-5D4B-4A4C-BEB1-2DEDDDE53263}"/>
              </a:ext>
            </a:extLst>
          </p:cNvPr>
          <p:cNvSpPr>
            <a:spLocks noGrp="1"/>
          </p:cNvSpPr>
          <p:nvPr>
            <p:ph type="sldNum" sz="quarter" idx="12"/>
          </p:nvPr>
        </p:nvSpPr>
        <p:spPr/>
        <p:txBody>
          <a:bodyPr/>
          <a:lstStyle/>
          <a:p>
            <a:fld id="{6EEB8684-BC5E-46E4-BB42-8DA735D74057}" type="slidenum">
              <a:rPr lang="en-GB" smtClean="0"/>
              <a:t>30</a:t>
            </a:fld>
            <a:endParaRPr lang="en-GB" dirty="0"/>
          </a:p>
        </p:txBody>
      </p:sp>
    </p:spTree>
    <p:extLst>
      <p:ext uri="{BB962C8B-B14F-4D97-AF65-F5344CB8AC3E}">
        <p14:creationId xmlns:p14="http://schemas.microsoft.com/office/powerpoint/2010/main" val="353895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A5A49-1EA3-45E0-8DEF-8BA0063D342A}"/>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90EB81FE-3306-4FDC-9D14-2EAE2E357264}"/>
              </a:ext>
            </a:extLst>
          </p:cNvPr>
          <p:cNvSpPr>
            <a:spLocks noGrp="1"/>
          </p:cNvSpPr>
          <p:nvPr>
            <p:ph idx="1"/>
          </p:nvPr>
        </p:nvSpPr>
        <p:spPr/>
        <p:txBody>
          <a:bodyPr>
            <a:normAutofit/>
          </a:bodyPr>
          <a:lstStyle/>
          <a:p>
            <a:r>
              <a:rPr lang="el-GR" dirty="0"/>
              <a:t> Συγκεκριμένα, καλύπτουν</a:t>
            </a:r>
            <a:r>
              <a:rPr lang="en-GB" dirty="0">
                <a:latin typeface="Garamond" panose="02020404030301010803" pitchFamily="18" charset="0"/>
              </a:rPr>
              <a:t>:</a:t>
            </a:r>
            <a:r>
              <a:rPr lang="el-GR" dirty="0">
                <a:latin typeface="Garamond" panose="02020404030301010803" pitchFamily="18" charset="0"/>
              </a:rPr>
              <a:t> </a:t>
            </a:r>
          </a:p>
          <a:p>
            <a:pPr marL="0" indent="0">
              <a:buNone/>
            </a:pPr>
            <a:r>
              <a:rPr lang="el-GR" dirty="0">
                <a:latin typeface="Garamond" panose="02020404030301010803" pitchFamily="18" charset="0"/>
              </a:rPr>
              <a:t>(α) ενισχύσεις για την υπέρβαση ενωσιακών προτύπων ή για την αύξηση του επιπέδου περιβαλλοντικής προστασίας ελλείψει ενωσιακών προτύπων (συμπεριλαμβανομένων ενισχύσεων για την αγορά νέων οχημάτων μεταφοράς)</a:t>
            </a:r>
          </a:p>
          <a:p>
            <a:pPr marL="0" indent="0">
              <a:buNone/>
            </a:pPr>
            <a:r>
              <a:rPr lang="el-GR" dirty="0">
                <a:latin typeface="Garamond" panose="02020404030301010803" pitchFamily="18" charset="0"/>
              </a:rPr>
              <a:t>(β) ενισχύσεις για την πρόωρη προσαρμογή σε μελλοντικά ενωσιακά πρότυπα </a:t>
            </a:r>
          </a:p>
          <a:p>
            <a:pPr marL="0" indent="0">
              <a:buNone/>
            </a:pPr>
            <a:r>
              <a:rPr lang="el-GR" dirty="0">
                <a:latin typeface="Garamond" panose="02020404030301010803" pitchFamily="18" charset="0"/>
              </a:rPr>
              <a:t>(γ) ενισχύσεις για εκπόνηση περιβαλλοντικών μελετών</a:t>
            </a:r>
          </a:p>
          <a:p>
            <a:pPr marL="0" indent="0">
              <a:buNone/>
            </a:pPr>
            <a:r>
              <a:rPr lang="el-GR" dirty="0">
                <a:latin typeface="Garamond" panose="02020404030301010803" pitchFamily="18" charset="0"/>
              </a:rPr>
              <a:t>(δ) ενισχύσεις για την αποκατάσταση μολυσμένων χώρων </a:t>
            </a:r>
          </a:p>
          <a:p>
            <a:pPr marL="0" indent="0">
              <a:buNone/>
            </a:pPr>
            <a:r>
              <a:rPr lang="el-GR" dirty="0">
                <a:latin typeface="Garamond" panose="02020404030301010803" pitchFamily="18" charset="0"/>
              </a:rPr>
              <a:t>(ε) ενισχύσεις για την παραγωγή ενέργειας από ανανεώσιμες πηγές</a:t>
            </a:r>
          </a:p>
          <a:p>
            <a:endParaRPr lang="en-GB" dirty="0"/>
          </a:p>
        </p:txBody>
      </p:sp>
      <p:sp>
        <p:nvSpPr>
          <p:cNvPr id="4" name="Date Placeholder 3">
            <a:extLst>
              <a:ext uri="{FF2B5EF4-FFF2-40B4-BE49-F238E27FC236}">
                <a16:creationId xmlns:a16="http://schemas.microsoft.com/office/drawing/2014/main" id="{3E46A56A-D984-467A-AA2B-1631427802F5}"/>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A09F4F51-E932-4F0E-8633-F2BE63423261}"/>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36C574F6-139D-4DE1-9641-FF711B663BE2}"/>
              </a:ext>
            </a:extLst>
          </p:cNvPr>
          <p:cNvSpPr>
            <a:spLocks noGrp="1"/>
          </p:cNvSpPr>
          <p:nvPr>
            <p:ph type="sldNum" sz="quarter" idx="12"/>
          </p:nvPr>
        </p:nvSpPr>
        <p:spPr/>
        <p:txBody>
          <a:bodyPr/>
          <a:lstStyle/>
          <a:p>
            <a:fld id="{6EEB8684-BC5E-46E4-BB42-8DA735D74057}" type="slidenum">
              <a:rPr lang="en-GB" smtClean="0"/>
              <a:t>31</a:t>
            </a:fld>
            <a:endParaRPr lang="en-GB" dirty="0"/>
          </a:p>
        </p:txBody>
      </p:sp>
    </p:spTree>
    <p:extLst>
      <p:ext uri="{BB962C8B-B14F-4D97-AF65-F5344CB8AC3E}">
        <p14:creationId xmlns:p14="http://schemas.microsoft.com/office/powerpoint/2010/main" val="834390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823F-D2D8-4BE8-8F01-3E85125E5E54}"/>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14E4CB35-6558-4BEC-A228-F81CC4B652B9}"/>
              </a:ext>
            </a:extLst>
          </p:cNvPr>
          <p:cNvSpPr>
            <a:spLocks noGrp="1"/>
          </p:cNvSpPr>
          <p:nvPr>
            <p:ph idx="1"/>
          </p:nvPr>
        </p:nvSpPr>
        <p:spPr/>
        <p:txBody>
          <a:bodyPr>
            <a:normAutofit lnSpcReduction="10000"/>
          </a:bodyPr>
          <a:lstStyle/>
          <a:p>
            <a:pPr marL="0" indent="0">
              <a:buNone/>
            </a:pPr>
            <a:r>
              <a:rPr lang="el-GR" dirty="0">
                <a:latin typeface="Garamond" panose="02020404030301010803" pitchFamily="18" charset="0"/>
              </a:rPr>
              <a:t>(</a:t>
            </a:r>
            <a:r>
              <a:rPr lang="el-GR" dirty="0" err="1">
                <a:latin typeface="Garamond" panose="02020404030301010803" pitchFamily="18" charset="0"/>
              </a:rPr>
              <a:t>στ</a:t>
            </a:r>
            <a:r>
              <a:rPr lang="el-GR" dirty="0">
                <a:latin typeface="Garamond" panose="02020404030301010803" pitchFamily="18" charset="0"/>
              </a:rPr>
              <a:t>) ενισχύσεις για μέτρα ενεργειακής απόδοσης, συμπεριλαμβανομένης της συμπαραγωγής και της τηλεθέρμανσης και τηλεψύξης </a:t>
            </a:r>
          </a:p>
          <a:p>
            <a:pPr marL="0" indent="0">
              <a:buNone/>
            </a:pPr>
            <a:r>
              <a:rPr lang="el-GR" dirty="0"/>
              <a:t>(ζ) ενισχύσεις για την αποδοτική χρήση των πόρων και ειδικότερα ενισχύσεις για τη διαχείριση των αποβλήτων</a:t>
            </a:r>
          </a:p>
          <a:p>
            <a:pPr marL="0" indent="0">
              <a:buNone/>
            </a:pPr>
            <a:r>
              <a:rPr lang="el-GR" dirty="0"/>
              <a:t>(η) ενισχύσεις για τη δέσμευση, τη μεταφορά και την αποθήκευση CO2 (συμπεριλαμβανομένων μεμονωμένων στοιχείων της αλυσίδας </a:t>
            </a:r>
            <a:r>
              <a:rPr lang="el-GR" dirty="0" err="1"/>
              <a:t>Carbon</a:t>
            </a:r>
            <a:r>
              <a:rPr lang="el-GR" dirty="0"/>
              <a:t> </a:t>
            </a:r>
            <a:r>
              <a:rPr lang="el-GR" dirty="0" err="1"/>
              <a:t>Capture</a:t>
            </a:r>
            <a:r>
              <a:rPr lang="el-GR" dirty="0"/>
              <a:t> and </a:t>
            </a:r>
            <a:r>
              <a:rPr lang="el-GR" dirty="0" err="1"/>
              <a:t>Storage</a:t>
            </a:r>
            <a:r>
              <a:rPr lang="el-GR" dirty="0"/>
              <a:t> – CCS)</a:t>
            </a:r>
          </a:p>
          <a:p>
            <a:pPr marL="0" indent="0">
              <a:buNone/>
            </a:pPr>
            <a:r>
              <a:rPr lang="el-GR" dirty="0"/>
              <a:t>(θ) ενισχύσεις υπό μορφή εκπτώσεων ή απαλλαγών από περιβαλλοντικούς φόρους</a:t>
            </a:r>
          </a:p>
          <a:p>
            <a:pPr marL="0" indent="0">
              <a:buNone/>
            </a:pPr>
            <a:r>
              <a:rPr lang="el-GR" dirty="0"/>
              <a:t>(ι) ενισχύσεις υπό μορφή εκπτώσεων στη χρηματοδοτική στήριξη για παραγωγή ηλεκτρικής ενέργειας από ανανεώσιμες πηγές</a:t>
            </a:r>
          </a:p>
          <a:p>
            <a:pPr marL="0" indent="0">
              <a:buNone/>
            </a:pPr>
            <a:endParaRPr lang="en-GB" dirty="0"/>
          </a:p>
        </p:txBody>
      </p:sp>
      <p:sp>
        <p:nvSpPr>
          <p:cNvPr id="4" name="Date Placeholder 3">
            <a:extLst>
              <a:ext uri="{FF2B5EF4-FFF2-40B4-BE49-F238E27FC236}">
                <a16:creationId xmlns:a16="http://schemas.microsoft.com/office/drawing/2014/main" id="{CAA28103-9AE9-47E1-A6A9-53B219DF63EE}"/>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867A1755-DA6D-4E3D-ADD8-06D804C4BD17}"/>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077EFDE8-BC3A-488D-976E-93DD21B01AA1}"/>
              </a:ext>
            </a:extLst>
          </p:cNvPr>
          <p:cNvSpPr>
            <a:spLocks noGrp="1"/>
          </p:cNvSpPr>
          <p:nvPr>
            <p:ph type="sldNum" sz="quarter" idx="12"/>
          </p:nvPr>
        </p:nvSpPr>
        <p:spPr/>
        <p:txBody>
          <a:bodyPr/>
          <a:lstStyle/>
          <a:p>
            <a:fld id="{6EEB8684-BC5E-46E4-BB42-8DA735D74057}" type="slidenum">
              <a:rPr lang="en-GB" smtClean="0"/>
              <a:t>32</a:t>
            </a:fld>
            <a:endParaRPr lang="en-GB" dirty="0"/>
          </a:p>
        </p:txBody>
      </p:sp>
    </p:spTree>
    <p:extLst>
      <p:ext uri="{BB962C8B-B14F-4D97-AF65-F5344CB8AC3E}">
        <p14:creationId xmlns:p14="http://schemas.microsoft.com/office/powerpoint/2010/main" val="15302277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8B2C-F7E0-496D-91F1-B893D9404999}"/>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94C35A66-740E-48BA-9B59-A0D3659FE07A}"/>
              </a:ext>
            </a:extLst>
          </p:cNvPr>
          <p:cNvSpPr>
            <a:spLocks noGrp="1"/>
          </p:cNvSpPr>
          <p:nvPr>
            <p:ph idx="1"/>
          </p:nvPr>
        </p:nvSpPr>
        <p:spPr/>
        <p:txBody>
          <a:bodyPr/>
          <a:lstStyle/>
          <a:p>
            <a:pPr marL="0" indent="0">
              <a:buNone/>
            </a:pPr>
            <a:r>
              <a:rPr lang="el-GR" dirty="0"/>
              <a:t>(</a:t>
            </a:r>
            <a:r>
              <a:rPr lang="el-GR" dirty="0" err="1"/>
              <a:t>ια</a:t>
            </a:r>
            <a:r>
              <a:rPr lang="el-GR" dirty="0"/>
              <a:t>) ενισχύσεις για ενεργειακές υποδομές</a:t>
            </a:r>
          </a:p>
          <a:p>
            <a:pPr marL="0" indent="0">
              <a:buNone/>
            </a:pPr>
            <a:r>
              <a:rPr lang="el-GR" dirty="0"/>
              <a:t>(</a:t>
            </a:r>
            <a:r>
              <a:rPr lang="el-GR" dirty="0" err="1"/>
              <a:t>ιβ</a:t>
            </a:r>
            <a:r>
              <a:rPr lang="el-GR" dirty="0"/>
              <a:t>) ενισχύσεις για μέτρα επάρκειας παραγωγής</a:t>
            </a:r>
          </a:p>
          <a:p>
            <a:pPr marL="0" indent="0">
              <a:buNone/>
            </a:pPr>
            <a:r>
              <a:rPr lang="el-GR" dirty="0"/>
              <a:t>(</a:t>
            </a:r>
            <a:r>
              <a:rPr lang="el-GR" dirty="0" err="1"/>
              <a:t>ιγ</a:t>
            </a:r>
            <a:r>
              <a:rPr lang="el-GR" dirty="0"/>
              <a:t>) ενισχύσεις υπό μορφή εμπορεύσιμων αδειών </a:t>
            </a:r>
          </a:p>
          <a:p>
            <a:pPr marL="0" indent="0">
              <a:buNone/>
            </a:pPr>
            <a:r>
              <a:rPr lang="el-GR" dirty="0"/>
              <a:t>(</a:t>
            </a:r>
            <a:r>
              <a:rPr lang="el-GR" dirty="0" err="1"/>
              <a:t>ιδ</a:t>
            </a:r>
            <a:r>
              <a:rPr lang="el-GR" dirty="0"/>
              <a:t>) ενισχύσεις για τη μετεγκατάσταση επιχειρήσεων</a:t>
            </a:r>
          </a:p>
          <a:p>
            <a:r>
              <a:rPr lang="el-GR" dirty="0"/>
              <a:t> Οι Κατευθυντήριες Γραμμές ουσιαστικά βασίζονται στο ότι η προστασία του περιβάλλοντος αποτελεί στόχο κοινού Ευρωπαϊκού ενδιαφέροντος, με την έννοια του Άρθρου 107(3)(β) ΣΛΕΕ. </a:t>
            </a:r>
          </a:p>
          <a:p>
            <a:r>
              <a:rPr lang="el-GR" dirty="0"/>
              <a:t> Ως εκ τούτου, οι Κατευθυντήριες Γραμμές εφαρμόζονται μόνο για ενισχύσεις που συνεισφέρουν σε έναν τέτοιο στόχο.</a:t>
            </a:r>
          </a:p>
          <a:p>
            <a:pPr marL="0" indent="0">
              <a:buNone/>
            </a:pPr>
            <a:endParaRPr lang="en-GB" dirty="0"/>
          </a:p>
        </p:txBody>
      </p:sp>
      <p:sp>
        <p:nvSpPr>
          <p:cNvPr id="4" name="Date Placeholder 3">
            <a:extLst>
              <a:ext uri="{FF2B5EF4-FFF2-40B4-BE49-F238E27FC236}">
                <a16:creationId xmlns:a16="http://schemas.microsoft.com/office/drawing/2014/main" id="{F729A9B7-531D-457A-92E9-11E133366EF9}"/>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5AA57A1-E4FE-428F-B3AF-1F9393741BC4}"/>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E788A21A-2C57-403A-BBD9-DB4921A2C6D2}"/>
              </a:ext>
            </a:extLst>
          </p:cNvPr>
          <p:cNvSpPr>
            <a:spLocks noGrp="1"/>
          </p:cNvSpPr>
          <p:nvPr>
            <p:ph type="sldNum" sz="quarter" idx="12"/>
          </p:nvPr>
        </p:nvSpPr>
        <p:spPr/>
        <p:txBody>
          <a:bodyPr/>
          <a:lstStyle/>
          <a:p>
            <a:fld id="{6EEB8684-BC5E-46E4-BB42-8DA735D74057}" type="slidenum">
              <a:rPr lang="en-GB" smtClean="0"/>
              <a:t>33</a:t>
            </a:fld>
            <a:endParaRPr lang="en-GB" dirty="0"/>
          </a:p>
        </p:txBody>
      </p:sp>
    </p:spTree>
    <p:extLst>
      <p:ext uri="{BB962C8B-B14F-4D97-AF65-F5344CB8AC3E}">
        <p14:creationId xmlns:p14="http://schemas.microsoft.com/office/powerpoint/2010/main" val="671824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662F-7002-4567-B6A8-59622D4B58F3}"/>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C11E0250-8706-45C5-96A8-C8C287CE5AF0}"/>
              </a:ext>
            </a:extLst>
          </p:cNvPr>
          <p:cNvSpPr>
            <a:spLocks noGrp="1"/>
          </p:cNvSpPr>
          <p:nvPr>
            <p:ph idx="1"/>
          </p:nvPr>
        </p:nvSpPr>
        <p:spPr/>
        <p:txBody>
          <a:bodyPr/>
          <a:lstStyle/>
          <a:p>
            <a:r>
              <a:rPr lang="el-GR" dirty="0"/>
              <a:t> Επίσης, η ενίσχυση πρέπει να ανταποκρίνεται σε μια ανάγκη κρατικής παρέμβασης στην οικονομία, μέσω κρατικής ενίσχυσης, π.χ. λόγω αδυναμίας του συστήματος της ελεύθερης αγοράς.</a:t>
            </a:r>
          </a:p>
          <a:p>
            <a:r>
              <a:rPr lang="el-GR" dirty="0"/>
              <a:t> Η ενίσχυση πρέπει να συμβαδίζει με τις αρχές της αναγκαιότητας και της αναλογικότητας. </a:t>
            </a:r>
          </a:p>
          <a:p>
            <a:r>
              <a:rPr lang="el-GR" dirty="0"/>
              <a:t> Παράλληλα, για την εφαρμογή των Κατευθυντηρίων Γραμμών πρέπει γίνει μια ανάλυση κόστους – οφέλους, που να εξετάζει τις αρνητικές επιπτώσεις της ενίσχυσης, και να τις αντιπαραβάλλει με τις θετικές. Η ενίσχυση μπορεί να χορηγηθεί μόνον εάν το τελικό αποτέλεσμα είναι θετικό.</a:t>
            </a:r>
          </a:p>
          <a:p>
            <a:r>
              <a:rPr lang="el-GR" dirty="0"/>
              <a:t> Τέλος, η ενίσχυση πρέπει να είναι διαφανής. </a:t>
            </a:r>
            <a:endParaRPr lang="en-GB" dirty="0"/>
          </a:p>
        </p:txBody>
      </p:sp>
      <p:sp>
        <p:nvSpPr>
          <p:cNvPr id="4" name="Date Placeholder 3">
            <a:extLst>
              <a:ext uri="{FF2B5EF4-FFF2-40B4-BE49-F238E27FC236}">
                <a16:creationId xmlns:a16="http://schemas.microsoft.com/office/drawing/2014/main" id="{4074E77B-7768-4EC9-A271-E7A78A323CE8}"/>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5821B6B7-0487-4A8F-BB6A-2EC8E8E5C031}"/>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A5A827B0-931D-4112-A9CB-8E38CEE5DFEE}"/>
              </a:ext>
            </a:extLst>
          </p:cNvPr>
          <p:cNvSpPr>
            <a:spLocks noGrp="1"/>
          </p:cNvSpPr>
          <p:nvPr>
            <p:ph type="sldNum" sz="quarter" idx="12"/>
          </p:nvPr>
        </p:nvSpPr>
        <p:spPr/>
        <p:txBody>
          <a:bodyPr/>
          <a:lstStyle/>
          <a:p>
            <a:fld id="{6EEB8684-BC5E-46E4-BB42-8DA735D74057}" type="slidenum">
              <a:rPr lang="en-GB" smtClean="0"/>
              <a:t>34</a:t>
            </a:fld>
            <a:endParaRPr lang="en-GB" dirty="0"/>
          </a:p>
        </p:txBody>
      </p:sp>
    </p:spTree>
    <p:extLst>
      <p:ext uri="{BB962C8B-B14F-4D97-AF65-F5344CB8AC3E}">
        <p14:creationId xmlns:p14="http://schemas.microsoft.com/office/powerpoint/2010/main" val="2034452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7008D65-4C48-4CAB-8600-9F4C427CE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D286FC8-DD5D-4402-A2C0-8739BDAFEF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5CC23917-FA20-4DBD-BA3C-868A3EA84D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019A4C8-BE43-456A-AF42-40F13D145E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6" y="0"/>
            <a:ext cx="4584734"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58EEF61-4D86-4D0F-81DB-9FA9256FCD17}"/>
              </a:ext>
            </a:extLst>
          </p:cNvPr>
          <p:cNvSpPr>
            <a:spLocks noGrp="1"/>
          </p:cNvSpPr>
          <p:nvPr>
            <p:ph type="title"/>
          </p:nvPr>
        </p:nvSpPr>
        <p:spPr>
          <a:xfrm>
            <a:off x="457200" y="990600"/>
            <a:ext cx="3659246" cy="3629152"/>
          </a:xfrm>
        </p:spPr>
        <p:txBody>
          <a:bodyPr vert="horz" lIns="91440" tIns="45720" rIns="91440" bIns="45720" rtlCol="0" anchor="b">
            <a:normAutofit/>
          </a:bodyPr>
          <a:lstStyle/>
          <a:p>
            <a:r>
              <a:rPr lang="el-GR" sz="6000" dirty="0">
                <a:solidFill>
                  <a:srgbClr val="FFFFFF"/>
                </a:solidFill>
              </a:rPr>
              <a:t>Κατακλείδα &amp; Ερωτήσεις</a:t>
            </a:r>
            <a:endParaRPr lang="en-US" sz="6000" dirty="0">
              <a:solidFill>
                <a:srgbClr val="FFFFFF"/>
              </a:solidFill>
            </a:endParaRPr>
          </a:p>
        </p:txBody>
      </p:sp>
      <p:sp>
        <p:nvSpPr>
          <p:cNvPr id="6" name="Slide Number Placeholder 5">
            <a:extLst>
              <a:ext uri="{FF2B5EF4-FFF2-40B4-BE49-F238E27FC236}">
                <a16:creationId xmlns:a16="http://schemas.microsoft.com/office/drawing/2014/main" id="{E83C1CFC-E2E2-4C8E-A15C-526D421FC52A}"/>
              </a:ext>
            </a:extLst>
          </p:cNvPr>
          <p:cNvSpPr>
            <a:spLocks noGrp="1"/>
          </p:cNvSpPr>
          <p:nvPr>
            <p:ph type="sldNum" sz="quarter" idx="12"/>
          </p:nvPr>
        </p:nvSpPr>
        <p:spPr>
          <a:xfrm>
            <a:off x="486810" y="6459785"/>
            <a:ext cx="725557" cy="365125"/>
          </a:xfrm>
        </p:spPr>
        <p:txBody>
          <a:bodyPr vert="horz" lIns="91440" tIns="45720" rIns="91440" bIns="45720" rtlCol="0" anchor="ctr">
            <a:normAutofit/>
          </a:bodyPr>
          <a:lstStyle/>
          <a:p>
            <a:pPr algn="l" defTabSz="914400">
              <a:spcAft>
                <a:spcPts val="600"/>
              </a:spcAft>
            </a:pPr>
            <a:fld id="{6EEB8684-BC5E-46E4-BB42-8DA735D74057}" type="slidenum">
              <a:rPr lang="en-US" smtClean="0"/>
              <a:pPr algn="l" defTabSz="914400">
                <a:spcAft>
                  <a:spcPts val="600"/>
                </a:spcAft>
              </a:pPr>
              <a:t>35</a:t>
            </a:fld>
            <a:endParaRPr lang="en-US" dirty="0"/>
          </a:p>
        </p:txBody>
      </p:sp>
      <p:sp>
        <p:nvSpPr>
          <p:cNvPr id="4" name="Date Placeholder 3">
            <a:extLst>
              <a:ext uri="{FF2B5EF4-FFF2-40B4-BE49-F238E27FC236}">
                <a16:creationId xmlns:a16="http://schemas.microsoft.com/office/drawing/2014/main" id="{EC98FD87-A35F-4ED4-8D4B-4F77A852B187}"/>
              </a:ext>
            </a:extLst>
          </p:cNvPr>
          <p:cNvSpPr>
            <a:spLocks noGrp="1"/>
          </p:cNvSpPr>
          <p:nvPr>
            <p:ph type="dt" sz="half" idx="10"/>
          </p:nvPr>
        </p:nvSpPr>
        <p:spPr>
          <a:xfrm>
            <a:off x="1750933" y="6459785"/>
            <a:ext cx="2365513" cy="365125"/>
          </a:xfrm>
        </p:spPr>
        <p:txBody>
          <a:bodyPr vert="horz" lIns="91440" tIns="45720" rIns="91440" bIns="45720" rtlCol="0" anchor="ctr">
            <a:normAutofit/>
          </a:bodyPr>
          <a:lstStyle/>
          <a:p>
            <a:pPr algn="r" defTabSz="914400">
              <a:spcAft>
                <a:spcPts val="600"/>
              </a:spcAft>
            </a:pPr>
            <a:r>
              <a:rPr lang="en-US" dirty="0"/>
              <a:t>13/05/2021</a:t>
            </a:r>
          </a:p>
        </p:txBody>
      </p:sp>
      <p:pic>
        <p:nvPicPr>
          <p:cNvPr id="8" name="Picture 7" descr="Question mark on green pastel background">
            <a:extLst>
              <a:ext uri="{FF2B5EF4-FFF2-40B4-BE49-F238E27FC236}">
                <a16:creationId xmlns:a16="http://schemas.microsoft.com/office/drawing/2014/main" id="{6CC32471-9437-4799-8B73-679A69A24C9D}"/>
              </a:ext>
            </a:extLst>
          </p:cNvPr>
          <p:cNvPicPr>
            <a:picLocks noChangeAspect="1"/>
          </p:cNvPicPr>
          <p:nvPr/>
        </p:nvPicPr>
        <p:blipFill rotWithShape="1">
          <a:blip r:embed="rId2"/>
          <a:srcRect l="17407"/>
          <a:stretch/>
        </p:blipFill>
        <p:spPr>
          <a:xfrm>
            <a:off x="4639733" y="10"/>
            <a:ext cx="7552266" cy="6857990"/>
          </a:xfrm>
          <a:prstGeom prst="rect">
            <a:avLst/>
          </a:prstGeom>
        </p:spPr>
      </p:pic>
      <p:sp>
        <p:nvSpPr>
          <p:cNvPr id="20" name="Rectangle 19">
            <a:extLst>
              <a:ext uri="{FF2B5EF4-FFF2-40B4-BE49-F238E27FC236}">
                <a16:creationId xmlns:a16="http://schemas.microsoft.com/office/drawing/2014/main" id="{7F73CF34-5321-4224-9257-582F661F2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5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ooter Placeholder 4">
            <a:extLst>
              <a:ext uri="{FF2B5EF4-FFF2-40B4-BE49-F238E27FC236}">
                <a16:creationId xmlns:a16="http://schemas.microsoft.com/office/drawing/2014/main" id="{965F1E8F-5D57-4CD8-BBD1-A8A03F6A67F3}"/>
              </a:ext>
            </a:extLst>
          </p:cNvPr>
          <p:cNvSpPr>
            <a:spLocks noGrp="1"/>
          </p:cNvSpPr>
          <p:nvPr>
            <p:ph type="ftr" sz="quarter" idx="11"/>
          </p:nvPr>
        </p:nvSpPr>
        <p:spPr>
          <a:xfrm>
            <a:off x="4857135" y="6459785"/>
            <a:ext cx="7149334" cy="365125"/>
          </a:xfrm>
          <a:effectLst>
            <a:outerShdw blurRad="50800" dist="38100" dir="2700000" algn="tl" rotWithShape="0">
              <a:prstClr val="black">
                <a:alpha val="43000"/>
              </a:prstClr>
            </a:outerShdw>
          </a:effectLst>
        </p:spPr>
        <p:txBody>
          <a:bodyPr vert="horz" lIns="91440" tIns="45720" rIns="91440" bIns="45720" rtlCol="0" anchor="ctr">
            <a:normAutofit/>
          </a:bodyPr>
          <a:lstStyle/>
          <a:p>
            <a:pPr algn="r" defTabSz="914400">
              <a:spcAft>
                <a:spcPts val="600"/>
              </a:spcAft>
            </a:pPr>
            <a:r>
              <a:rPr lang="en-US" sz="1200" kern="1200" cap="all" baseline="0" dirty="0">
                <a:solidFill>
                  <a:srgbClr val="FFFFFF"/>
                </a:solidFill>
              </a:rPr>
              <a:t>ΕΘΝΙΚΟ ΚΑΙ ΚΑΠΟΔΙΣΤΡΙΑΚΟ ΠΑΝΕΠΙΣΤΗΜΙΟ ΑΘΗΝΩΝ</a:t>
            </a:r>
          </a:p>
        </p:txBody>
      </p:sp>
    </p:spTree>
    <p:extLst>
      <p:ext uri="{BB962C8B-B14F-4D97-AF65-F5344CB8AC3E}">
        <p14:creationId xmlns:p14="http://schemas.microsoft.com/office/powerpoint/2010/main" val="361002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7B57D-A70F-4E4C-BFEC-050405EBBD77}"/>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03276F67-9CB9-4CE5-A5CC-AD9F1171C52C}"/>
              </a:ext>
            </a:extLst>
          </p:cNvPr>
          <p:cNvSpPr>
            <a:spLocks noGrp="1"/>
          </p:cNvSpPr>
          <p:nvPr>
            <p:ph idx="1"/>
          </p:nvPr>
        </p:nvSpPr>
        <p:spPr/>
        <p:txBody>
          <a:bodyPr/>
          <a:lstStyle/>
          <a:p>
            <a:pPr marL="0" indent="0">
              <a:buNone/>
            </a:pPr>
            <a:r>
              <a:rPr lang="el-GR" dirty="0"/>
              <a:t>Κρατικές Ενισχύσεις</a:t>
            </a:r>
          </a:p>
          <a:p>
            <a:r>
              <a:rPr lang="el-GR" dirty="0"/>
              <a:t> Πέραν των τυπικών οικονομικών εργαλείων, είναι γενικά αποδεκτό πως η χρήση επιδοτήσεων και επιχορηγήσεων έχει την δυνατότητα να δημιουργήσει κίνητρα για την προστασία του περιβάλλοντος, ή ακόμα και να οδηγήσει στην αλλαγή του παραγωγικού μοντέλου. </a:t>
            </a:r>
          </a:p>
          <a:p>
            <a:r>
              <a:rPr lang="el-GR" dirty="0"/>
              <a:t> Παρά την χρησιμότητα των επιδοτήσεων, κατά κανόνα, η χορήγησή τους απαγορεύεται από το Ευρωπαϊκό Δίκαιο. </a:t>
            </a:r>
          </a:p>
          <a:p>
            <a:r>
              <a:rPr lang="el-GR" dirty="0"/>
              <a:t> Σήμερα θα αναλύσουμε την εφαρμογή του Άρθρου 107 ΣΛΕΕ σε σχέση με ενισχύσεις περιβαλλοντικού χαρακτήρα. </a:t>
            </a:r>
            <a:endParaRPr lang="en-GB" dirty="0"/>
          </a:p>
        </p:txBody>
      </p:sp>
      <p:sp>
        <p:nvSpPr>
          <p:cNvPr id="4" name="Date Placeholder 3">
            <a:extLst>
              <a:ext uri="{FF2B5EF4-FFF2-40B4-BE49-F238E27FC236}">
                <a16:creationId xmlns:a16="http://schemas.microsoft.com/office/drawing/2014/main" id="{280878FB-7225-4BC1-BE6B-B5F77788F574}"/>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CCD3B9C7-93C9-459C-8FD1-3B8564621723}"/>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3169E5ED-52A8-4B37-8DC7-2188DAA4B1A7}"/>
              </a:ext>
            </a:extLst>
          </p:cNvPr>
          <p:cNvSpPr>
            <a:spLocks noGrp="1"/>
          </p:cNvSpPr>
          <p:nvPr>
            <p:ph type="sldNum" sz="quarter" idx="12"/>
          </p:nvPr>
        </p:nvSpPr>
        <p:spPr/>
        <p:txBody>
          <a:bodyPr/>
          <a:lstStyle/>
          <a:p>
            <a:fld id="{6EEB8684-BC5E-46E4-BB42-8DA735D74057}" type="slidenum">
              <a:rPr lang="en-GB" smtClean="0"/>
              <a:t>4</a:t>
            </a:fld>
            <a:endParaRPr lang="en-GB" dirty="0"/>
          </a:p>
        </p:txBody>
      </p:sp>
    </p:spTree>
    <p:extLst>
      <p:ext uri="{BB962C8B-B14F-4D97-AF65-F5344CB8AC3E}">
        <p14:creationId xmlns:p14="http://schemas.microsoft.com/office/powerpoint/2010/main" val="3949913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40F-F779-46C4-88FB-7CCE0E4D7664}"/>
              </a:ext>
            </a:extLst>
          </p:cNvPr>
          <p:cNvSpPr>
            <a:spLocks noGrp="1"/>
          </p:cNvSpPr>
          <p:nvPr>
            <p:ph type="title"/>
          </p:nvPr>
        </p:nvSpPr>
        <p:spPr/>
        <p:txBody>
          <a:bodyPr/>
          <a:lstStyle/>
          <a:p>
            <a:r>
              <a:rPr lang="el-GR" dirty="0"/>
              <a:t>Ανακεφαλαίωση</a:t>
            </a:r>
            <a:r>
              <a:rPr lang="en-GB" dirty="0">
                <a:latin typeface="Garamond" panose="02020404030301010803" pitchFamily="18" charset="0"/>
              </a:rPr>
              <a:t>:</a:t>
            </a:r>
            <a:r>
              <a:rPr lang="el-GR" dirty="0">
                <a:latin typeface="Garamond" panose="02020404030301010803" pitchFamily="18" charset="0"/>
              </a:rPr>
              <a:t> </a:t>
            </a:r>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DF535F49-EDFC-40A5-95F3-3D4705051D32}"/>
              </a:ext>
            </a:extLst>
          </p:cNvPr>
          <p:cNvSpPr>
            <a:spLocks noGrp="1"/>
          </p:cNvSpPr>
          <p:nvPr>
            <p:ph idx="1"/>
          </p:nvPr>
        </p:nvSpPr>
        <p:spPr/>
        <p:txBody>
          <a:bodyPr/>
          <a:lstStyle/>
          <a:p>
            <a:r>
              <a:rPr lang="el-GR" dirty="0"/>
              <a:t> </a:t>
            </a:r>
            <a:r>
              <a:rPr lang="el-GR" dirty="0">
                <a:solidFill>
                  <a:schemeClr val="tx1"/>
                </a:solidFill>
              </a:rPr>
              <a:t>Υπάρχουν τρεις βασικές κατηγορίες οικονομικών εργαλείων που χρησιμοποιούνται για την προστασία του περιβάλλοντος</a:t>
            </a:r>
            <a:r>
              <a:rPr lang="en-GB" dirty="0">
                <a:solidFill>
                  <a:schemeClr val="tx1"/>
                </a:solidFill>
                <a:latin typeface="Garamond" panose="02020404030301010803" pitchFamily="18" charset="0"/>
              </a:rPr>
              <a:t>:</a:t>
            </a:r>
            <a:r>
              <a:rPr lang="el-GR" dirty="0">
                <a:solidFill>
                  <a:schemeClr val="tx1"/>
                </a:solidFill>
                <a:latin typeface="Garamond" panose="02020404030301010803" pitchFamily="18" charset="0"/>
              </a:rPr>
              <a:t> (α) οι περιβαλλοντικοί φόροι και οι περιβαλλοντικές εισφορές, (β) τα συστήματα εμπορίας εκπομπών ρύπων, και (γ) οι </a:t>
            </a:r>
            <a:r>
              <a:rPr lang="el-GR" dirty="0">
                <a:solidFill>
                  <a:schemeClr val="tx1"/>
                </a:solidFill>
              </a:rPr>
              <a:t>ενισχύσεις για οικοσυστηµικές υπηρεσίες.</a:t>
            </a:r>
          </a:p>
          <a:p>
            <a:r>
              <a:rPr lang="el-GR" dirty="0">
                <a:solidFill>
                  <a:schemeClr val="tx1"/>
                </a:solidFill>
                <a:latin typeface="Garamond" panose="02020404030301010803" pitchFamily="18" charset="0"/>
              </a:rPr>
              <a:t> </a:t>
            </a:r>
            <a:r>
              <a:rPr lang="el-GR" dirty="0">
                <a:solidFill>
                  <a:schemeClr val="tx1"/>
                </a:solidFill>
              </a:rPr>
              <a:t>Τα οικονομικά εργαλεία διαφέρουν από τις «κλασσικές» ρυθμίσεις τύπου εντολή – έλεγχος. </a:t>
            </a:r>
          </a:p>
          <a:p>
            <a:r>
              <a:rPr lang="el-GR" dirty="0">
                <a:solidFill>
                  <a:schemeClr val="tx1"/>
                </a:solidFill>
              </a:rPr>
              <a:t> Η λογική των οικονομικών εργαλείων βασίζεται ως έναν βαθμό στις αδυναμίες του κλασσικού ρυθμιστικού μοντέλου.</a:t>
            </a:r>
          </a:p>
        </p:txBody>
      </p:sp>
      <p:sp>
        <p:nvSpPr>
          <p:cNvPr id="4" name="Date Placeholder 3">
            <a:extLst>
              <a:ext uri="{FF2B5EF4-FFF2-40B4-BE49-F238E27FC236}">
                <a16:creationId xmlns:a16="http://schemas.microsoft.com/office/drawing/2014/main" id="{A7F9CE87-B45A-43FC-A850-BFDC87659D58}"/>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7F78949A-280C-4691-8D00-13B0A3531FD6}"/>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0C30656B-EE12-46C3-937E-5E70B37ABF50}"/>
              </a:ext>
            </a:extLst>
          </p:cNvPr>
          <p:cNvSpPr>
            <a:spLocks noGrp="1"/>
          </p:cNvSpPr>
          <p:nvPr>
            <p:ph type="sldNum" sz="quarter" idx="12"/>
          </p:nvPr>
        </p:nvSpPr>
        <p:spPr/>
        <p:txBody>
          <a:bodyPr/>
          <a:lstStyle/>
          <a:p>
            <a:fld id="{6EEB8684-BC5E-46E4-BB42-8DA735D74057}" type="slidenum">
              <a:rPr lang="en-GB" smtClean="0"/>
              <a:t>5</a:t>
            </a:fld>
            <a:endParaRPr lang="en-GB" dirty="0"/>
          </a:p>
        </p:txBody>
      </p:sp>
    </p:spTree>
    <p:extLst>
      <p:ext uri="{BB962C8B-B14F-4D97-AF65-F5344CB8AC3E}">
        <p14:creationId xmlns:p14="http://schemas.microsoft.com/office/powerpoint/2010/main" val="135562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26C11-E7A8-4D5C-83A3-6531F273E438}"/>
              </a:ext>
            </a:extLst>
          </p:cNvPr>
          <p:cNvSpPr>
            <a:spLocks noGrp="1"/>
          </p:cNvSpPr>
          <p:nvPr>
            <p:ph type="title"/>
          </p:nvPr>
        </p:nvSpPr>
        <p:spPr/>
        <p:txBody>
          <a:bodyPr/>
          <a:lstStyle/>
          <a:p>
            <a:r>
              <a:rPr lang="el-GR" dirty="0"/>
              <a:t>Ανακεφαλαίωση</a:t>
            </a:r>
            <a:r>
              <a:rPr lang="en-GB" dirty="0">
                <a:latin typeface="Garamond" panose="02020404030301010803" pitchFamily="18" charset="0"/>
              </a:rPr>
              <a:t>:</a:t>
            </a:r>
            <a:r>
              <a:rPr lang="el-GR" dirty="0">
                <a:latin typeface="Garamond" panose="02020404030301010803" pitchFamily="18" charset="0"/>
              </a:rPr>
              <a:t> </a:t>
            </a:r>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BDA1D623-34CF-48B6-81E1-76D8C9B8FCC0}"/>
              </a:ext>
            </a:extLst>
          </p:cNvPr>
          <p:cNvSpPr>
            <a:spLocks noGrp="1"/>
          </p:cNvSpPr>
          <p:nvPr>
            <p:ph idx="1"/>
          </p:nvPr>
        </p:nvSpPr>
        <p:spPr/>
        <p:txBody>
          <a:bodyPr>
            <a:normAutofit/>
          </a:bodyPr>
          <a:lstStyle/>
          <a:p>
            <a:r>
              <a:rPr lang="el-GR" dirty="0"/>
              <a:t> </a:t>
            </a:r>
            <a:r>
              <a:rPr lang="el-GR" dirty="0">
                <a:solidFill>
                  <a:schemeClr val="tx1"/>
                </a:solidFill>
              </a:rPr>
              <a:t>Το βασικό πλεονέκτημα των οικονομικών εργαλείων είναι η ίδια η οικονομική λογική τους – η δυνατότητά τους δηλαδή να δημιουργούν κίνητρα στους ρυπαίνοντες για να μειώσουν την ρύπανση που προκαλούν. </a:t>
            </a:r>
          </a:p>
          <a:p>
            <a:r>
              <a:rPr lang="el-GR" dirty="0">
                <a:solidFill>
                  <a:schemeClr val="tx1"/>
                </a:solidFill>
              </a:rPr>
              <a:t> Παράλληλα, τα οικονομικά εργαλεία είναι πιο ευέλικτα από τις κλασσικές ρυθμιστικές λύσεις, και μπορούν να ανταποκριθούν ταχύτερα στην οικονομική πραγματικότητα και την τεχνολογική πρόοδο. </a:t>
            </a:r>
          </a:p>
          <a:p>
            <a:r>
              <a:rPr lang="el-GR" dirty="0">
                <a:solidFill>
                  <a:schemeClr val="tx1"/>
                </a:solidFill>
              </a:rPr>
              <a:t> Η εφαρμογή οικονομικών εργαλείων στην πράξη φαίνεται να έχει θετικά αποτελέσματα. Τόσο οι περιβαλλοντικοί φόροι όσο και τα συστήματα εμπορίας ρύπων παραδείγματος χάριν έχουν συνεισφέρει στην μείωση των εκπομπών ρύπων στην ΕΕ. </a:t>
            </a:r>
            <a:endParaRPr lang="en-GB" dirty="0">
              <a:solidFill>
                <a:schemeClr val="tx1"/>
              </a:solidFill>
            </a:endParaRPr>
          </a:p>
          <a:p>
            <a:endParaRPr lang="en-GB" dirty="0"/>
          </a:p>
        </p:txBody>
      </p:sp>
      <p:sp>
        <p:nvSpPr>
          <p:cNvPr id="4" name="Date Placeholder 3">
            <a:extLst>
              <a:ext uri="{FF2B5EF4-FFF2-40B4-BE49-F238E27FC236}">
                <a16:creationId xmlns:a16="http://schemas.microsoft.com/office/drawing/2014/main" id="{2C0561E5-F647-4FD5-A10B-81B0C547450B}"/>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29568879-DC36-46CA-B129-F94A67D5723E}"/>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D27CB42B-2FD3-4236-9A54-BF92D9570682}"/>
              </a:ext>
            </a:extLst>
          </p:cNvPr>
          <p:cNvSpPr>
            <a:spLocks noGrp="1"/>
          </p:cNvSpPr>
          <p:nvPr>
            <p:ph type="sldNum" sz="quarter" idx="12"/>
          </p:nvPr>
        </p:nvSpPr>
        <p:spPr/>
        <p:txBody>
          <a:bodyPr/>
          <a:lstStyle/>
          <a:p>
            <a:fld id="{6EEB8684-BC5E-46E4-BB42-8DA735D74057}" type="slidenum">
              <a:rPr lang="en-GB" smtClean="0"/>
              <a:t>6</a:t>
            </a:fld>
            <a:endParaRPr lang="en-GB" dirty="0"/>
          </a:p>
        </p:txBody>
      </p:sp>
    </p:spTree>
    <p:extLst>
      <p:ext uri="{BB962C8B-B14F-4D97-AF65-F5344CB8AC3E}">
        <p14:creationId xmlns:p14="http://schemas.microsoft.com/office/powerpoint/2010/main" val="343905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7FA7-2842-4F6C-9E89-A944E0DC69DA}"/>
              </a:ext>
            </a:extLst>
          </p:cNvPr>
          <p:cNvSpPr>
            <a:spLocks noGrp="1"/>
          </p:cNvSpPr>
          <p:nvPr>
            <p:ph type="title"/>
          </p:nvPr>
        </p:nvSpPr>
        <p:spPr/>
        <p:txBody>
          <a:bodyPr/>
          <a:lstStyle/>
          <a:p>
            <a:r>
              <a:rPr lang="el-GR" dirty="0"/>
              <a:t>Ανακεφαλαίωση</a:t>
            </a:r>
            <a:r>
              <a:rPr lang="en-GB" dirty="0">
                <a:latin typeface="Garamond" panose="02020404030301010803" pitchFamily="18" charset="0"/>
              </a:rPr>
              <a:t>:</a:t>
            </a:r>
            <a:r>
              <a:rPr lang="el-GR" dirty="0">
                <a:latin typeface="Garamond" panose="02020404030301010803" pitchFamily="18" charset="0"/>
              </a:rPr>
              <a:t> </a:t>
            </a:r>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FD836899-2B0C-44D1-9B7E-B0E1C22EE4D4}"/>
              </a:ext>
            </a:extLst>
          </p:cNvPr>
          <p:cNvSpPr>
            <a:spLocks noGrp="1"/>
          </p:cNvSpPr>
          <p:nvPr>
            <p:ph idx="1"/>
          </p:nvPr>
        </p:nvSpPr>
        <p:spPr/>
        <p:txBody>
          <a:bodyPr>
            <a:normAutofit fontScale="92500"/>
          </a:bodyPr>
          <a:lstStyle/>
          <a:p>
            <a:r>
              <a:rPr lang="el-GR" dirty="0"/>
              <a:t> </a:t>
            </a:r>
            <a:r>
              <a:rPr lang="el-GR" dirty="0">
                <a:solidFill>
                  <a:schemeClr val="tx1"/>
                </a:solidFill>
              </a:rPr>
              <a:t>Όμως, τα οικονομικά εργαλεία δεν πρέπει να αντιμετωπίζονται ως πανάκεια, καθώς έχουν και τα ίδια αδυναμίες και μειονεκτήματα, τόσο θεωρητικά όσο και πρακτικά.</a:t>
            </a:r>
          </a:p>
          <a:p>
            <a:r>
              <a:rPr lang="el-GR" dirty="0">
                <a:solidFill>
                  <a:schemeClr val="tx1"/>
                </a:solidFill>
              </a:rPr>
              <a:t> Ένα βασικό ζήτημα, είναι η αποτελεσματική εφαρμογή των οικονομικών εργαλείων – π.χ. αν επικρατούν συνθήκες γενικευμένης φοροδιαφυγής, οι περιβαλλοντικοί φόροι δεν μπορούν να είναι αποτελεσματικοί. </a:t>
            </a:r>
          </a:p>
          <a:p>
            <a:r>
              <a:rPr lang="el-GR" dirty="0"/>
              <a:t>Με άλλα λόγια, η χρήση οικονομικών εργαλείων προαπαιτεί την ύπαρξη ορισμένων θεσμών και δομών. </a:t>
            </a:r>
          </a:p>
          <a:p>
            <a:r>
              <a:rPr lang="el-GR" dirty="0"/>
              <a:t>  Η τεχνογνωσία που προέρχεται από το «κλασσικό» μοντέλο τύπου εντολή – έλεγχος μπορεί να φανεί χρήσιμη για την εύρυθμη λειτουργεία των οικονομικών εργαλείων. </a:t>
            </a:r>
          </a:p>
          <a:p>
            <a:r>
              <a:rPr lang="el-GR" dirty="0"/>
              <a:t> Αυτό μας οδηγεί στο συμπέρασμα ότι μια συνδυαστική προσέγγιση θα ήταν μάλλον ιδανική. </a:t>
            </a:r>
          </a:p>
        </p:txBody>
      </p:sp>
      <p:sp>
        <p:nvSpPr>
          <p:cNvPr id="4" name="Date Placeholder 3">
            <a:extLst>
              <a:ext uri="{FF2B5EF4-FFF2-40B4-BE49-F238E27FC236}">
                <a16:creationId xmlns:a16="http://schemas.microsoft.com/office/drawing/2014/main" id="{56912978-0062-43F4-B5CF-6D1A80B46AE6}"/>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7CEB7EAD-C400-4E47-B6FF-9CFB2D438D47}"/>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828496A7-DE90-4691-85EB-118810258B86}"/>
              </a:ext>
            </a:extLst>
          </p:cNvPr>
          <p:cNvSpPr>
            <a:spLocks noGrp="1"/>
          </p:cNvSpPr>
          <p:nvPr>
            <p:ph type="sldNum" sz="quarter" idx="12"/>
          </p:nvPr>
        </p:nvSpPr>
        <p:spPr/>
        <p:txBody>
          <a:bodyPr/>
          <a:lstStyle/>
          <a:p>
            <a:fld id="{6EEB8684-BC5E-46E4-BB42-8DA735D74057}" type="slidenum">
              <a:rPr lang="en-GB" smtClean="0"/>
              <a:t>7</a:t>
            </a:fld>
            <a:endParaRPr lang="en-GB" dirty="0"/>
          </a:p>
        </p:txBody>
      </p:sp>
    </p:spTree>
    <p:extLst>
      <p:ext uri="{BB962C8B-B14F-4D97-AF65-F5344CB8AC3E}">
        <p14:creationId xmlns:p14="http://schemas.microsoft.com/office/powerpoint/2010/main" val="7352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590A-B593-4AC9-BC3A-C4452C00C4B8}"/>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E7057C84-3B9F-45E5-964F-32191C58D563}"/>
              </a:ext>
            </a:extLst>
          </p:cNvPr>
          <p:cNvSpPr>
            <a:spLocks noGrp="1"/>
          </p:cNvSpPr>
          <p:nvPr>
            <p:ph idx="1"/>
          </p:nvPr>
        </p:nvSpPr>
        <p:spPr/>
        <p:txBody>
          <a:bodyPr/>
          <a:lstStyle/>
          <a:p>
            <a:r>
              <a:rPr lang="el-GR" dirty="0"/>
              <a:t> Πέρα από τα οικονομικά εργαλεία που έχουμε ήδη δει, οι επιδοτήσεις και οι κρατικές ενισχύσεις μπορούν επίσης να φανούν ιδιαίτερα χρήσιμες για την βελτίωση της προστασίας του περιβάλλοντος. </a:t>
            </a:r>
          </a:p>
          <a:p>
            <a:r>
              <a:rPr lang="el-GR" dirty="0"/>
              <a:t> Οι περιβαλλοντικού περιεχομένου ενισχύσεις παρέχουν κίνητρα για τους ιδιώτες, ενώ παράλληλα μπορούν να καλύψουν μέρος του κόστους της εφαρμογής καινοτόμων τεχνολογικών λύσεων. </a:t>
            </a:r>
          </a:p>
          <a:p>
            <a:r>
              <a:rPr lang="el-GR" dirty="0"/>
              <a:t> Οι κρατικές ενισχύσεις είναι ένα εξαιρετικά ευέλικτο εργαλείο, καθώς μπορούν να λειτουργήσουν σε μικρή (π.χ. επιδότηση για ηλιακούς θερμοσίφωνες) και σε μεγάλη (π.χ. επιδοτήσεις που αποσκοπούν στην δημιουργία ενός κυκλικού οικονομικού μοντέλου) κλίμακα. </a:t>
            </a:r>
            <a:endParaRPr lang="en-GB" dirty="0"/>
          </a:p>
        </p:txBody>
      </p:sp>
      <p:sp>
        <p:nvSpPr>
          <p:cNvPr id="4" name="Date Placeholder 3">
            <a:extLst>
              <a:ext uri="{FF2B5EF4-FFF2-40B4-BE49-F238E27FC236}">
                <a16:creationId xmlns:a16="http://schemas.microsoft.com/office/drawing/2014/main" id="{4D3F197D-2E09-49D4-8C63-4B51EAF7AF8A}"/>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5AFE5DCA-7707-4DE6-B6F2-F50726D1FCCA}"/>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F8F7A0FE-5F55-4BD4-A032-152B3BA7FFCC}"/>
              </a:ext>
            </a:extLst>
          </p:cNvPr>
          <p:cNvSpPr>
            <a:spLocks noGrp="1"/>
          </p:cNvSpPr>
          <p:nvPr>
            <p:ph type="sldNum" sz="quarter" idx="12"/>
          </p:nvPr>
        </p:nvSpPr>
        <p:spPr/>
        <p:txBody>
          <a:bodyPr/>
          <a:lstStyle/>
          <a:p>
            <a:fld id="{6EEB8684-BC5E-46E4-BB42-8DA735D74057}" type="slidenum">
              <a:rPr lang="en-GB" smtClean="0"/>
              <a:t>8</a:t>
            </a:fld>
            <a:endParaRPr lang="en-GB" dirty="0"/>
          </a:p>
        </p:txBody>
      </p:sp>
    </p:spTree>
    <p:extLst>
      <p:ext uri="{BB962C8B-B14F-4D97-AF65-F5344CB8AC3E}">
        <p14:creationId xmlns:p14="http://schemas.microsoft.com/office/powerpoint/2010/main" val="117454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ABCAF-D340-4A89-95B8-DCCA2C166CF1}"/>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423FC043-3767-478F-AEC5-0CF5013796C1}"/>
              </a:ext>
            </a:extLst>
          </p:cNvPr>
          <p:cNvSpPr>
            <a:spLocks noGrp="1"/>
          </p:cNvSpPr>
          <p:nvPr>
            <p:ph idx="1"/>
          </p:nvPr>
        </p:nvSpPr>
        <p:spPr/>
        <p:txBody>
          <a:bodyPr/>
          <a:lstStyle/>
          <a:p>
            <a:r>
              <a:rPr lang="el-GR" dirty="0"/>
              <a:t> Παρά την χρησιμότητα τους, οι κρατικές ενισχύσεις μπορούν να νοθεύσουν τον ελεύθερο ανταγωνισμό – ως εκ τούτου κατά κανόνα απαγορεύονται από το Ευρωπαϊκό Δίκαιο. </a:t>
            </a:r>
          </a:p>
          <a:p>
            <a:r>
              <a:rPr lang="el-GR" dirty="0"/>
              <a:t> Συγκεκριμένα, το Άρθρο 107(1) ΣΛΕΕ απαγορεύει την χορήγηση κρατικών ενισχύσεων που «χορηγούνται υπό οποιαδήποτε μορφή από τα κράτη ή με κρατικούς πόρους και που νοθεύουν ή απειλούν να νοθεύσουν τον ανταγωνισμό διά της ευνοϊκής μεταχειρίσεως ορισμένων επιχειρήσεων ή ορισμένων κλάδων παραγωγής». </a:t>
            </a:r>
          </a:p>
          <a:p>
            <a:r>
              <a:rPr lang="el-GR" dirty="0"/>
              <a:t> Ουσιαστικά, το Άρθρο 107(1) ΣΛΕΕ «περιγράφει» τα χαρακτηριστικά των κρατικών ενισχύσεων που κατά κανόνα απαγορεύονται. </a:t>
            </a:r>
            <a:endParaRPr lang="en-GB" dirty="0"/>
          </a:p>
        </p:txBody>
      </p:sp>
      <p:sp>
        <p:nvSpPr>
          <p:cNvPr id="4" name="Date Placeholder 3">
            <a:extLst>
              <a:ext uri="{FF2B5EF4-FFF2-40B4-BE49-F238E27FC236}">
                <a16:creationId xmlns:a16="http://schemas.microsoft.com/office/drawing/2014/main" id="{04544D2E-AEB9-4604-BF3B-246C9B16C711}"/>
              </a:ext>
            </a:extLst>
          </p:cNvPr>
          <p:cNvSpPr>
            <a:spLocks noGrp="1"/>
          </p:cNvSpPr>
          <p:nvPr>
            <p:ph type="dt" sz="half" idx="10"/>
          </p:nvPr>
        </p:nvSpPr>
        <p:spPr/>
        <p:txBody>
          <a:bodyPr/>
          <a:lstStyle/>
          <a:p>
            <a:r>
              <a:rPr lang="en-GB"/>
              <a:t>13/05/2021</a:t>
            </a:r>
            <a:endParaRPr lang="en-GB" dirty="0"/>
          </a:p>
        </p:txBody>
      </p:sp>
      <p:sp>
        <p:nvSpPr>
          <p:cNvPr id="5" name="Footer Placeholder 4">
            <a:extLst>
              <a:ext uri="{FF2B5EF4-FFF2-40B4-BE49-F238E27FC236}">
                <a16:creationId xmlns:a16="http://schemas.microsoft.com/office/drawing/2014/main" id="{BFF3E4D8-D13A-4D14-A47B-21CA1519D787}"/>
              </a:ext>
            </a:extLst>
          </p:cNvPr>
          <p:cNvSpPr>
            <a:spLocks noGrp="1"/>
          </p:cNvSpPr>
          <p:nvPr>
            <p:ph type="ftr" sz="quarter" idx="11"/>
          </p:nvPr>
        </p:nvSpPr>
        <p:spPr/>
        <p:txBody>
          <a:bodyPr/>
          <a:lstStyle/>
          <a:p>
            <a:r>
              <a:rPr lang="el-GR"/>
              <a:t>ΕΘΝΙΚΟ ΚΑΙ ΚΑΠΟΔΙΣΤΡΙΑΚΟ ΠΑΝΕΠΙΣΤΗΜΙΟ ΑΘΗΝΩΝ</a:t>
            </a:r>
            <a:endParaRPr lang="en-GB" dirty="0"/>
          </a:p>
        </p:txBody>
      </p:sp>
      <p:sp>
        <p:nvSpPr>
          <p:cNvPr id="6" name="Slide Number Placeholder 5">
            <a:extLst>
              <a:ext uri="{FF2B5EF4-FFF2-40B4-BE49-F238E27FC236}">
                <a16:creationId xmlns:a16="http://schemas.microsoft.com/office/drawing/2014/main" id="{21262263-AE3A-41F5-8C47-A178599DC5C3}"/>
              </a:ext>
            </a:extLst>
          </p:cNvPr>
          <p:cNvSpPr>
            <a:spLocks noGrp="1"/>
          </p:cNvSpPr>
          <p:nvPr>
            <p:ph type="sldNum" sz="quarter" idx="12"/>
          </p:nvPr>
        </p:nvSpPr>
        <p:spPr/>
        <p:txBody>
          <a:bodyPr/>
          <a:lstStyle/>
          <a:p>
            <a:fld id="{6EEB8684-BC5E-46E4-BB42-8DA735D74057}" type="slidenum">
              <a:rPr lang="en-GB" smtClean="0"/>
              <a:t>9</a:t>
            </a:fld>
            <a:endParaRPr lang="en-GB" dirty="0"/>
          </a:p>
        </p:txBody>
      </p:sp>
    </p:spTree>
    <p:extLst>
      <p:ext uri="{BB962C8B-B14F-4D97-AF65-F5344CB8AC3E}">
        <p14:creationId xmlns:p14="http://schemas.microsoft.com/office/powerpoint/2010/main" val="4062561183"/>
      </p:ext>
    </p:extLst>
  </p:cSld>
  <p:clrMapOvr>
    <a:masterClrMapping/>
  </p:clrMapOvr>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10229</TotalTime>
  <Words>3813</Words>
  <Application>Microsoft Office PowerPoint</Application>
  <PresentationFormat>Widescreen</PresentationFormat>
  <Paragraphs>265</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Calibri Light</vt:lpstr>
      <vt:lpstr>Garamond</vt:lpstr>
      <vt:lpstr>Wingdings</vt:lpstr>
      <vt:lpstr>Retrospect</vt:lpstr>
      <vt:lpstr>Κρατικές Ενισχύσεις και Περιβαλλοντικό Δίκαιο</vt:lpstr>
      <vt:lpstr>PowerPoint Presentation</vt:lpstr>
      <vt:lpstr>Εισαγωγή</vt:lpstr>
      <vt:lpstr>Εισαγωγή</vt:lpstr>
      <vt:lpstr>Ανακεφαλαίωση: Οικονομικά Εργαλεία</vt:lpstr>
      <vt:lpstr>Ανακεφαλαίωση: Οικονομικά Εργαλεία</vt:lpstr>
      <vt:lpstr>Ανακεφαλαίωση: Οικονομικά Εργαλεία</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Κρατικές Ενισχύσεις</vt:lpstr>
      <vt:lpstr>Κατακλείδα &amp; 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Dio Pelekis</dc:creator>
  <cp:lastModifiedBy>Maria Papadopoulou</cp:lastModifiedBy>
  <cp:revision>72</cp:revision>
  <dcterms:created xsi:type="dcterms:W3CDTF">2021-05-06T08:14:54Z</dcterms:created>
  <dcterms:modified xsi:type="dcterms:W3CDTF">2021-05-13T11:21:00Z</dcterms:modified>
</cp:coreProperties>
</file>