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8"/>
  </p:notesMasterIdLst>
  <p:sldIdLst>
    <p:sldId id="256" r:id="rId2"/>
    <p:sldId id="257" r:id="rId3"/>
    <p:sldId id="258" r:id="rId4"/>
    <p:sldId id="259" r:id="rId5"/>
    <p:sldId id="263" r:id="rId6"/>
    <p:sldId id="264" r:id="rId7"/>
    <p:sldId id="260" r:id="rId8"/>
    <p:sldId id="261" r:id="rId9"/>
    <p:sldId id="262"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5" autoAdjust="0"/>
    <p:restoredTop sz="94660"/>
  </p:normalViewPr>
  <p:slideViewPr>
    <p:cSldViewPr snapToGrid="0">
      <p:cViewPr varScale="1">
        <p:scale>
          <a:sx n="114" d="100"/>
          <a:sy n="114" d="100"/>
        </p:scale>
        <p:origin x="46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6F22F4-8D2B-46AD-A9B0-72EF7A83DB8D}" type="datetimeFigureOut">
              <a:rPr lang="en-GB" smtClean="0"/>
              <a:t>17/06/2021</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4AA7A6-2059-4242-AB62-E854EB1360F4}" type="slidenum">
              <a:rPr lang="en-GB" smtClean="0"/>
              <a:t>‹#›</a:t>
            </a:fld>
            <a:endParaRPr lang="en-GB" dirty="0"/>
          </a:p>
        </p:txBody>
      </p:sp>
    </p:spTree>
    <p:extLst>
      <p:ext uri="{BB962C8B-B14F-4D97-AF65-F5344CB8AC3E}">
        <p14:creationId xmlns:p14="http://schemas.microsoft.com/office/powerpoint/2010/main" val="3726966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GB" dirty="0"/>
              <a:t>22/04/2021</a:t>
            </a:r>
          </a:p>
        </p:txBody>
      </p:sp>
      <p:sp>
        <p:nvSpPr>
          <p:cNvPr id="5" name="Footer Placeholder 4"/>
          <p:cNvSpPr>
            <a:spLocks noGrp="1"/>
          </p:cNvSpPr>
          <p:nvPr>
            <p:ph type="ftr" sz="quarter" idx="11"/>
          </p:nvPr>
        </p:nvSpPr>
        <p:spPr/>
        <p:txBody>
          <a:bodyPr/>
          <a:lstStyle/>
          <a:p>
            <a:r>
              <a:rPr lang="el-GR" dirty="0"/>
              <a:t>Εθνικό και Καποδιστριακό Πανεπιστήμιο Αθηνών</a:t>
            </a:r>
            <a:endParaRPr lang="en-GB" dirty="0"/>
          </a:p>
        </p:txBody>
      </p:sp>
      <p:sp>
        <p:nvSpPr>
          <p:cNvPr id="6" name="Slide Number Placeholder 5"/>
          <p:cNvSpPr>
            <a:spLocks noGrp="1"/>
          </p:cNvSpPr>
          <p:nvPr>
            <p:ph type="sldNum" sz="quarter" idx="12"/>
          </p:nvPr>
        </p:nvSpPr>
        <p:spPr/>
        <p:txBody>
          <a:bodyPr/>
          <a:lstStyle/>
          <a:p>
            <a:fld id="{6CDAAE78-6636-4007-9CE5-C5020246D1B2}" type="slidenum">
              <a:rPr lang="en-GB" smtClean="0"/>
              <a:t>‹#›</a:t>
            </a:fld>
            <a:endParaRPr lang="en-GB"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9672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GB" dirty="0"/>
              <a:t>22/04/2021</a:t>
            </a:r>
          </a:p>
        </p:txBody>
      </p:sp>
      <p:sp>
        <p:nvSpPr>
          <p:cNvPr id="5" name="Footer Placeholder 4"/>
          <p:cNvSpPr>
            <a:spLocks noGrp="1"/>
          </p:cNvSpPr>
          <p:nvPr>
            <p:ph type="ftr" sz="quarter" idx="11"/>
          </p:nvPr>
        </p:nvSpPr>
        <p:spPr/>
        <p:txBody>
          <a:bodyPr/>
          <a:lstStyle/>
          <a:p>
            <a:r>
              <a:rPr lang="el-GR" dirty="0"/>
              <a:t>Εθνικό και Καποδιστριακό Πανεπιστήμιο Αθηνών</a:t>
            </a:r>
            <a:endParaRPr lang="en-GB" dirty="0"/>
          </a:p>
        </p:txBody>
      </p:sp>
      <p:sp>
        <p:nvSpPr>
          <p:cNvPr id="6" name="Slide Number Placeholder 5"/>
          <p:cNvSpPr>
            <a:spLocks noGrp="1"/>
          </p:cNvSpPr>
          <p:nvPr>
            <p:ph type="sldNum" sz="quarter" idx="12"/>
          </p:nvPr>
        </p:nvSpPr>
        <p:spPr/>
        <p:txBody>
          <a:bodyPr/>
          <a:lstStyle/>
          <a:p>
            <a:fld id="{6CDAAE78-6636-4007-9CE5-C5020246D1B2}" type="slidenum">
              <a:rPr lang="en-GB" smtClean="0"/>
              <a:t>‹#›</a:t>
            </a:fld>
            <a:endParaRPr lang="en-GB" dirty="0"/>
          </a:p>
        </p:txBody>
      </p:sp>
    </p:spTree>
    <p:extLst>
      <p:ext uri="{BB962C8B-B14F-4D97-AF65-F5344CB8AC3E}">
        <p14:creationId xmlns:p14="http://schemas.microsoft.com/office/powerpoint/2010/main" val="3927023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GB" dirty="0"/>
              <a:t>22/04/2021</a:t>
            </a:r>
          </a:p>
        </p:txBody>
      </p:sp>
      <p:sp>
        <p:nvSpPr>
          <p:cNvPr id="5" name="Footer Placeholder 4"/>
          <p:cNvSpPr>
            <a:spLocks noGrp="1"/>
          </p:cNvSpPr>
          <p:nvPr>
            <p:ph type="ftr" sz="quarter" idx="11"/>
          </p:nvPr>
        </p:nvSpPr>
        <p:spPr/>
        <p:txBody>
          <a:bodyPr/>
          <a:lstStyle/>
          <a:p>
            <a:r>
              <a:rPr lang="el-GR" dirty="0"/>
              <a:t>Εθνικό και Καποδιστριακό Πανεπιστήμιο Αθηνών</a:t>
            </a:r>
            <a:endParaRPr lang="en-GB" dirty="0"/>
          </a:p>
        </p:txBody>
      </p:sp>
      <p:sp>
        <p:nvSpPr>
          <p:cNvPr id="6" name="Slide Number Placeholder 5"/>
          <p:cNvSpPr>
            <a:spLocks noGrp="1"/>
          </p:cNvSpPr>
          <p:nvPr>
            <p:ph type="sldNum" sz="quarter" idx="12"/>
          </p:nvPr>
        </p:nvSpPr>
        <p:spPr/>
        <p:txBody>
          <a:bodyPr/>
          <a:lstStyle/>
          <a:p>
            <a:fld id="{6CDAAE78-6636-4007-9CE5-C5020246D1B2}" type="slidenum">
              <a:rPr lang="en-GB" smtClean="0"/>
              <a:t>‹#›</a:t>
            </a:fld>
            <a:endParaRPr lang="en-GB" dirty="0"/>
          </a:p>
        </p:txBody>
      </p:sp>
    </p:spTree>
    <p:extLst>
      <p:ext uri="{BB962C8B-B14F-4D97-AF65-F5344CB8AC3E}">
        <p14:creationId xmlns:p14="http://schemas.microsoft.com/office/powerpoint/2010/main" val="364967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Garamond" panose="02020404030301010803" pitchFamily="18" charset="0"/>
              </a:defRPr>
            </a:lvl1pPr>
          </a:lstStyle>
          <a:p>
            <a:r>
              <a:rPr lang="en-US" dirty="0"/>
              <a:t>Click to edit Master title style</a:t>
            </a:r>
          </a:p>
        </p:txBody>
      </p:sp>
      <p:sp>
        <p:nvSpPr>
          <p:cNvPr id="3" name="Content Placeholder 2"/>
          <p:cNvSpPr>
            <a:spLocks noGrp="1"/>
          </p:cNvSpPr>
          <p:nvPr>
            <p:ph idx="1"/>
          </p:nvPr>
        </p:nvSpPr>
        <p:spPr/>
        <p:txBody>
          <a:bodyPr/>
          <a:lstStyle>
            <a:lvl1pPr marL="91440" indent="-91440" algn="just">
              <a:buFont typeface="Wingdings" panose="05000000000000000000" pitchFamily="2" charset="2"/>
              <a:buChar char="§"/>
              <a:defRPr sz="2400">
                <a:latin typeface="Garamond" panose="02020404030301010803" pitchFamily="18" charset="0"/>
              </a:defRPr>
            </a:lvl1pPr>
            <a:lvl2pPr marL="384048" indent="-182880" algn="just">
              <a:buClr>
                <a:schemeClr val="accent4">
                  <a:lumMod val="60000"/>
                  <a:lumOff val="40000"/>
                </a:schemeClr>
              </a:buClr>
              <a:buSzPct val="125000"/>
              <a:buFont typeface="Wingdings" panose="05000000000000000000" pitchFamily="2" charset="2"/>
              <a:buChar char="§"/>
              <a:defRPr>
                <a:latin typeface="Garamond" panose="02020404030301010803" pitchFamily="18" charset="0"/>
              </a:defRPr>
            </a:lvl2pPr>
            <a:lvl3pPr algn="just">
              <a:defRPr>
                <a:latin typeface="Garamond" panose="02020404030301010803" pitchFamily="18" charset="0"/>
              </a:defRPr>
            </a:lvl3pPr>
            <a:lvl4pPr algn="just">
              <a:defRPr>
                <a:latin typeface="Garamond" panose="02020404030301010803" pitchFamily="18" charset="0"/>
              </a:defRPr>
            </a:lvl4pPr>
            <a:lvl5pPr algn="just">
              <a:defRPr>
                <a:latin typeface="Garamond" panose="020204040303010108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sz="1050">
                <a:latin typeface="Garamond" panose="02020404030301010803" pitchFamily="18" charset="0"/>
              </a:defRPr>
            </a:lvl1pPr>
          </a:lstStyle>
          <a:p>
            <a:r>
              <a:rPr lang="en-GB" dirty="0"/>
              <a:t>22/04/2021</a:t>
            </a:r>
          </a:p>
        </p:txBody>
      </p:sp>
      <p:sp>
        <p:nvSpPr>
          <p:cNvPr id="5" name="Footer Placeholder 4"/>
          <p:cNvSpPr>
            <a:spLocks noGrp="1"/>
          </p:cNvSpPr>
          <p:nvPr>
            <p:ph type="ftr" sz="quarter" idx="11"/>
          </p:nvPr>
        </p:nvSpPr>
        <p:spPr/>
        <p:txBody>
          <a:bodyPr/>
          <a:lstStyle>
            <a:lvl1pPr>
              <a:defRPr sz="1000">
                <a:latin typeface="Garamond" panose="02020404030301010803" pitchFamily="18" charset="0"/>
              </a:defRPr>
            </a:lvl1pPr>
          </a:lstStyle>
          <a:p>
            <a:r>
              <a:rPr lang="el-GR" dirty="0"/>
              <a:t>Εθνικό και Καποδιστριακό Πανεπιστήμιο Αθηνών</a:t>
            </a:r>
            <a:endParaRPr lang="en-GB" dirty="0"/>
          </a:p>
        </p:txBody>
      </p:sp>
      <p:sp>
        <p:nvSpPr>
          <p:cNvPr id="6" name="Slide Number Placeholder 5"/>
          <p:cNvSpPr>
            <a:spLocks noGrp="1"/>
          </p:cNvSpPr>
          <p:nvPr>
            <p:ph type="sldNum" sz="quarter" idx="12"/>
          </p:nvPr>
        </p:nvSpPr>
        <p:spPr/>
        <p:txBody>
          <a:bodyPr/>
          <a:lstStyle>
            <a:lvl1pPr>
              <a:defRPr sz="1200">
                <a:latin typeface="Garamond" panose="02020404030301010803" pitchFamily="18" charset="0"/>
              </a:defRPr>
            </a:lvl1pPr>
          </a:lstStyle>
          <a:p>
            <a:fld id="{6CDAAE78-6636-4007-9CE5-C5020246D1B2}" type="slidenum">
              <a:rPr lang="en-GB" smtClean="0"/>
              <a:pPr/>
              <a:t>‹#›</a:t>
            </a:fld>
            <a:endParaRPr lang="en-GB" dirty="0"/>
          </a:p>
        </p:txBody>
      </p:sp>
    </p:spTree>
    <p:extLst>
      <p:ext uri="{BB962C8B-B14F-4D97-AF65-F5344CB8AC3E}">
        <p14:creationId xmlns:p14="http://schemas.microsoft.com/office/powerpoint/2010/main" val="3658430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GB" dirty="0"/>
              <a:t>22/04/2021</a:t>
            </a:r>
          </a:p>
        </p:txBody>
      </p:sp>
      <p:sp>
        <p:nvSpPr>
          <p:cNvPr id="5" name="Footer Placeholder 4"/>
          <p:cNvSpPr>
            <a:spLocks noGrp="1"/>
          </p:cNvSpPr>
          <p:nvPr>
            <p:ph type="ftr" sz="quarter" idx="11"/>
          </p:nvPr>
        </p:nvSpPr>
        <p:spPr/>
        <p:txBody>
          <a:bodyPr/>
          <a:lstStyle/>
          <a:p>
            <a:r>
              <a:rPr lang="el-GR" dirty="0"/>
              <a:t>Εθνικό και Καποδιστριακό Πανεπιστήμιο Αθηνών</a:t>
            </a:r>
            <a:endParaRPr lang="en-GB" dirty="0"/>
          </a:p>
        </p:txBody>
      </p:sp>
      <p:sp>
        <p:nvSpPr>
          <p:cNvPr id="6" name="Slide Number Placeholder 5"/>
          <p:cNvSpPr>
            <a:spLocks noGrp="1"/>
          </p:cNvSpPr>
          <p:nvPr>
            <p:ph type="sldNum" sz="quarter" idx="12"/>
          </p:nvPr>
        </p:nvSpPr>
        <p:spPr/>
        <p:txBody>
          <a:bodyPr/>
          <a:lstStyle/>
          <a:p>
            <a:fld id="{6CDAAE78-6636-4007-9CE5-C5020246D1B2}" type="slidenum">
              <a:rPr lang="en-GB" smtClean="0"/>
              <a:t>‹#›</a:t>
            </a:fld>
            <a:endParaRPr lang="en-GB"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6707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GB" dirty="0"/>
              <a:t>22/04/2021</a:t>
            </a:r>
          </a:p>
        </p:txBody>
      </p:sp>
      <p:sp>
        <p:nvSpPr>
          <p:cNvPr id="6" name="Footer Placeholder 5"/>
          <p:cNvSpPr>
            <a:spLocks noGrp="1"/>
          </p:cNvSpPr>
          <p:nvPr>
            <p:ph type="ftr" sz="quarter" idx="11"/>
          </p:nvPr>
        </p:nvSpPr>
        <p:spPr/>
        <p:txBody>
          <a:bodyPr/>
          <a:lstStyle/>
          <a:p>
            <a:r>
              <a:rPr lang="el-GR" dirty="0"/>
              <a:t>Εθνικό και Καποδιστριακό Πανεπιστήμιο Αθηνών</a:t>
            </a:r>
            <a:endParaRPr lang="en-GB" dirty="0"/>
          </a:p>
        </p:txBody>
      </p:sp>
      <p:sp>
        <p:nvSpPr>
          <p:cNvPr id="7" name="Slide Number Placeholder 6"/>
          <p:cNvSpPr>
            <a:spLocks noGrp="1"/>
          </p:cNvSpPr>
          <p:nvPr>
            <p:ph type="sldNum" sz="quarter" idx="12"/>
          </p:nvPr>
        </p:nvSpPr>
        <p:spPr/>
        <p:txBody>
          <a:bodyPr/>
          <a:lstStyle/>
          <a:p>
            <a:fld id="{6CDAAE78-6636-4007-9CE5-C5020246D1B2}" type="slidenum">
              <a:rPr lang="en-GB" smtClean="0"/>
              <a:t>‹#›</a:t>
            </a:fld>
            <a:endParaRPr lang="en-GB" dirty="0"/>
          </a:p>
        </p:txBody>
      </p:sp>
    </p:spTree>
    <p:extLst>
      <p:ext uri="{BB962C8B-B14F-4D97-AF65-F5344CB8AC3E}">
        <p14:creationId xmlns:p14="http://schemas.microsoft.com/office/powerpoint/2010/main" val="2605006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GB" dirty="0"/>
              <a:t>22/04/2021</a:t>
            </a:r>
          </a:p>
        </p:txBody>
      </p:sp>
      <p:sp>
        <p:nvSpPr>
          <p:cNvPr id="8" name="Footer Placeholder 7"/>
          <p:cNvSpPr>
            <a:spLocks noGrp="1"/>
          </p:cNvSpPr>
          <p:nvPr>
            <p:ph type="ftr" sz="quarter" idx="11"/>
          </p:nvPr>
        </p:nvSpPr>
        <p:spPr/>
        <p:txBody>
          <a:bodyPr/>
          <a:lstStyle/>
          <a:p>
            <a:r>
              <a:rPr lang="el-GR" dirty="0"/>
              <a:t>Εθνικό και Καποδιστριακό Πανεπιστήμιο Αθηνών</a:t>
            </a:r>
            <a:endParaRPr lang="en-GB" dirty="0"/>
          </a:p>
        </p:txBody>
      </p:sp>
      <p:sp>
        <p:nvSpPr>
          <p:cNvPr id="9" name="Slide Number Placeholder 8"/>
          <p:cNvSpPr>
            <a:spLocks noGrp="1"/>
          </p:cNvSpPr>
          <p:nvPr>
            <p:ph type="sldNum" sz="quarter" idx="12"/>
          </p:nvPr>
        </p:nvSpPr>
        <p:spPr/>
        <p:txBody>
          <a:bodyPr/>
          <a:lstStyle/>
          <a:p>
            <a:fld id="{6CDAAE78-6636-4007-9CE5-C5020246D1B2}" type="slidenum">
              <a:rPr lang="en-GB" smtClean="0"/>
              <a:t>‹#›</a:t>
            </a:fld>
            <a:endParaRPr lang="en-GB" dirty="0"/>
          </a:p>
        </p:txBody>
      </p:sp>
    </p:spTree>
    <p:extLst>
      <p:ext uri="{BB962C8B-B14F-4D97-AF65-F5344CB8AC3E}">
        <p14:creationId xmlns:p14="http://schemas.microsoft.com/office/powerpoint/2010/main" val="1787556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GB" dirty="0"/>
              <a:t>22/04/2021</a:t>
            </a:r>
          </a:p>
        </p:txBody>
      </p:sp>
      <p:sp>
        <p:nvSpPr>
          <p:cNvPr id="4" name="Footer Placeholder 3"/>
          <p:cNvSpPr>
            <a:spLocks noGrp="1"/>
          </p:cNvSpPr>
          <p:nvPr>
            <p:ph type="ftr" sz="quarter" idx="11"/>
          </p:nvPr>
        </p:nvSpPr>
        <p:spPr/>
        <p:txBody>
          <a:bodyPr/>
          <a:lstStyle/>
          <a:p>
            <a:r>
              <a:rPr lang="el-GR" dirty="0"/>
              <a:t>Εθνικό και Καποδιστριακό Πανεπιστήμιο Αθηνών</a:t>
            </a:r>
            <a:endParaRPr lang="en-GB" dirty="0"/>
          </a:p>
        </p:txBody>
      </p:sp>
      <p:sp>
        <p:nvSpPr>
          <p:cNvPr id="5" name="Slide Number Placeholder 4"/>
          <p:cNvSpPr>
            <a:spLocks noGrp="1"/>
          </p:cNvSpPr>
          <p:nvPr>
            <p:ph type="sldNum" sz="quarter" idx="12"/>
          </p:nvPr>
        </p:nvSpPr>
        <p:spPr/>
        <p:txBody>
          <a:bodyPr/>
          <a:lstStyle/>
          <a:p>
            <a:fld id="{6CDAAE78-6636-4007-9CE5-C5020246D1B2}" type="slidenum">
              <a:rPr lang="en-GB" smtClean="0"/>
              <a:t>‹#›</a:t>
            </a:fld>
            <a:endParaRPr lang="en-GB" dirty="0"/>
          </a:p>
        </p:txBody>
      </p:sp>
    </p:spTree>
    <p:extLst>
      <p:ext uri="{BB962C8B-B14F-4D97-AF65-F5344CB8AC3E}">
        <p14:creationId xmlns:p14="http://schemas.microsoft.com/office/powerpoint/2010/main" val="3994225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r>
              <a:rPr lang="en-GB" dirty="0"/>
              <a:t>22/04/2021</a:t>
            </a:r>
          </a:p>
        </p:txBody>
      </p:sp>
      <p:sp>
        <p:nvSpPr>
          <p:cNvPr id="8" name="Footer Placeholder 7"/>
          <p:cNvSpPr>
            <a:spLocks noGrp="1"/>
          </p:cNvSpPr>
          <p:nvPr>
            <p:ph type="ftr" sz="quarter" idx="11"/>
          </p:nvPr>
        </p:nvSpPr>
        <p:spPr/>
        <p:txBody>
          <a:bodyPr/>
          <a:lstStyle>
            <a:lvl1pPr>
              <a:defRPr>
                <a:solidFill>
                  <a:srgbClr val="FFFFFF"/>
                </a:solidFill>
              </a:defRPr>
            </a:lvl1pPr>
          </a:lstStyle>
          <a:p>
            <a:r>
              <a:rPr lang="el-GR" dirty="0"/>
              <a:t>Εθνικό και Καποδιστριακό Πανεπιστήμιο Αθηνών</a:t>
            </a:r>
            <a:endParaRPr lang="en-GB" dirty="0"/>
          </a:p>
        </p:txBody>
      </p:sp>
      <p:sp>
        <p:nvSpPr>
          <p:cNvPr id="9" name="Slide Number Placeholder 8"/>
          <p:cNvSpPr>
            <a:spLocks noGrp="1"/>
          </p:cNvSpPr>
          <p:nvPr>
            <p:ph type="sldNum" sz="quarter" idx="12"/>
          </p:nvPr>
        </p:nvSpPr>
        <p:spPr/>
        <p:txBody>
          <a:bodyPr/>
          <a:lstStyle/>
          <a:p>
            <a:fld id="{6CDAAE78-6636-4007-9CE5-C5020246D1B2}" type="slidenum">
              <a:rPr lang="en-GB" smtClean="0"/>
              <a:t>‹#›</a:t>
            </a:fld>
            <a:endParaRPr lang="en-GB" dirty="0"/>
          </a:p>
        </p:txBody>
      </p:sp>
    </p:spTree>
    <p:extLst>
      <p:ext uri="{BB962C8B-B14F-4D97-AF65-F5344CB8AC3E}">
        <p14:creationId xmlns:p14="http://schemas.microsoft.com/office/powerpoint/2010/main" val="1351346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r>
              <a:rPr lang="en-GB" dirty="0"/>
              <a:t>22/04/2021</a:t>
            </a: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l-GR" dirty="0"/>
              <a:t>Εθνικό και Καποδιστριακό Πανεπιστήμιο Αθηνών</a:t>
            </a:r>
            <a:endParaRPr lang="en-GB"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CDAAE78-6636-4007-9CE5-C5020246D1B2}" type="slidenum">
              <a:rPr lang="en-GB" smtClean="0"/>
              <a:t>‹#›</a:t>
            </a:fld>
            <a:endParaRPr lang="en-GB" dirty="0"/>
          </a:p>
        </p:txBody>
      </p:sp>
    </p:spTree>
    <p:extLst>
      <p:ext uri="{BB962C8B-B14F-4D97-AF65-F5344CB8AC3E}">
        <p14:creationId xmlns:p14="http://schemas.microsoft.com/office/powerpoint/2010/main" val="4247861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GB" dirty="0"/>
              <a:t>22/04/2021</a:t>
            </a:r>
          </a:p>
        </p:txBody>
      </p:sp>
      <p:sp>
        <p:nvSpPr>
          <p:cNvPr id="6" name="Footer Placeholder 5"/>
          <p:cNvSpPr>
            <a:spLocks noGrp="1"/>
          </p:cNvSpPr>
          <p:nvPr>
            <p:ph type="ftr" sz="quarter" idx="11"/>
          </p:nvPr>
        </p:nvSpPr>
        <p:spPr/>
        <p:txBody>
          <a:bodyPr/>
          <a:lstStyle/>
          <a:p>
            <a:r>
              <a:rPr lang="el-GR" dirty="0"/>
              <a:t>Εθνικό και Καποδιστριακό Πανεπιστήμιο Αθηνών</a:t>
            </a:r>
            <a:endParaRPr lang="en-GB" dirty="0"/>
          </a:p>
        </p:txBody>
      </p:sp>
      <p:sp>
        <p:nvSpPr>
          <p:cNvPr id="7" name="Slide Number Placeholder 6"/>
          <p:cNvSpPr>
            <a:spLocks noGrp="1"/>
          </p:cNvSpPr>
          <p:nvPr>
            <p:ph type="sldNum" sz="quarter" idx="12"/>
          </p:nvPr>
        </p:nvSpPr>
        <p:spPr/>
        <p:txBody>
          <a:bodyPr/>
          <a:lstStyle/>
          <a:p>
            <a:fld id="{6CDAAE78-6636-4007-9CE5-C5020246D1B2}" type="slidenum">
              <a:rPr lang="en-GB" smtClean="0"/>
              <a:t>‹#›</a:t>
            </a:fld>
            <a:endParaRPr lang="en-GB" dirty="0"/>
          </a:p>
        </p:txBody>
      </p:sp>
    </p:spTree>
    <p:extLst>
      <p:ext uri="{BB962C8B-B14F-4D97-AF65-F5344CB8AC3E}">
        <p14:creationId xmlns:p14="http://schemas.microsoft.com/office/powerpoint/2010/main" val="3473633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r>
              <a:rPr lang="en-GB" dirty="0"/>
              <a:t>22/04/2021</a:t>
            </a: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l-GR" dirty="0"/>
              <a:t>Εθνικό και Καποδιστριακό Πανεπιστήμιο Αθηνών</a:t>
            </a:r>
            <a:endParaRPr lang="en-GB"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CDAAE78-6636-4007-9CE5-C5020246D1B2}" type="slidenum">
              <a:rPr lang="en-GB" smtClean="0"/>
              <a:t>‹#›</a:t>
            </a:fld>
            <a:endParaRPr lang="en-GB"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181619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CFD29-D0F7-4B46-8564-71EC2AFEA45B}"/>
              </a:ext>
            </a:extLst>
          </p:cNvPr>
          <p:cNvSpPr>
            <a:spLocks noGrp="1"/>
          </p:cNvSpPr>
          <p:nvPr>
            <p:ph type="ctrTitle"/>
          </p:nvPr>
        </p:nvSpPr>
        <p:spPr/>
        <p:txBody>
          <a:bodyPr>
            <a:normAutofit/>
          </a:bodyPr>
          <a:lstStyle/>
          <a:p>
            <a:r>
              <a:rPr lang="el-GR" sz="7200" dirty="0">
                <a:latin typeface="Garamond" panose="02020404030301010803" pitchFamily="18" charset="0"/>
              </a:rPr>
              <a:t>Περιβαλλοντικό Δίκαιο, Οικονομικά Εργαλεία &amp; Κρατικές Ενισχύσεις</a:t>
            </a:r>
            <a:endParaRPr lang="en-GB" sz="7200" dirty="0">
              <a:latin typeface="Garamond" panose="02020404030301010803" pitchFamily="18" charset="0"/>
            </a:endParaRPr>
          </a:p>
        </p:txBody>
      </p:sp>
      <p:sp>
        <p:nvSpPr>
          <p:cNvPr id="3" name="Subtitle 2">
            <a:extLst>
              <a:ext uri="{FF2B5EF4-FFF2-40B4-BE49-F238E27FC236}">
                <a16:creationId xmlns:a16="http://schemas.microsoft.com/office/drawing/2014/main" id="{106B50CE-ABD7-4B27-898C-99051CB108CE}"/>
              </a:ext>
            </a:extLst>
          </p:cNvPr>
          <p:cNvSpPr>
            <a:spLocks noGrp="1"/>
          </p:cNvSpPr>
          <p:nvPr>
            <p:ph type="subTitle" idx="1"/>
          </p:nvPr>
        </p:nvSpPr>
        <p:spPr/>
        <p:txBody>
          <a:bodyPr/>
          <a:lstStyle/>
          <a:p>
            <a:endParaRPr lang="en-GB" dirty="0">
              <a:latin typeface="Garamond" panose="02020404030301010803" pitchFamily="18" charset="0"/>
            </a:endParaRPr>
          </a:p>
        </p:txBody>
      </p:sp>
      <p:sp>
        <p:nvSpPr>
          <p:cNvPr id="4" name="Date Placeholder 3">
            <a:extLst>
              <a:ext uri="{FF2B5EF4-FFF2-40B4-BE49-F238E27FC236}">
                <a16:creationId xmlns:a16="http://schemas.microsoft.com/office/drawing/2014/main" id="{34E00A5E-F72E-43E3-B8C1-CAA5ADBD093C}"/>
              </a:ext>
            </a:extLst>
          </p:cNvPr>
          <p:cNvSpPr>
            <a:spLocks noGrp="1"/>
          </p:cNvSpPr>
          <p:nvPr>
            <p:ph type="dt" sz="half" idx="10"/>
          </p:nvPr>
        </p:nvSpPr>
        <p:spPr/>
        <p:txBody>
          <a:bodyPr/>
          <a:lstStyle/>
          <a:p>
            <a:r>
              <a:rPr lang="en-GB" sz="1050" dirty="0">
                <a:latin typeface="Garamond" panose="02020404030301010803" pitchFamily="18" charset="0"/>
              </a:rPr>
              <a:t>22/04/2021</a:t>
            </a:r>
          </a:p>
        </p:txBody>
      </p:sp>
      <p:sp>
        <p:nvSpPr>
          <p:cNvPr id="5" name="Footer Placeholder 4">
            <a:extLst>
              <a:ext uri="{FF2B5EF4-FFF2-40B4-BE49-F238E27FC236}">
                <a16:creationId xmlns:a16="http://schemas.microsoft.com/office/drawing/2014/main" id="{56E6F0F1-95EE-4F6D-B79E-10F5C269B1BC}"/>
              </a:ext>
            </a:extLst>
          </p:cNvPr>
          <p:cNvSpPr>
            <a:spLocks noGrp="1"/>
          </p:cNvSpPr>
          <p:nvPr>
            <p:ph type="ftr" sz="quarter" idx="11"/>
          </p:nvPr>
        </p:nvSpPr>
        <p:spPr/>
        <p:txBody>
          <a:bodyPr/>
          <a:lstStyle/>
          <a:p>
            <a:r>
              <a:rPr lang="el-GR" sz="1000" dirty="0">
                <a:latin typeface="Garamond" panose="02020404030301010803" pitchFamily="18" charset="0"/>
              </a:rPr>
              <a:t>Εθνικό και Καποδιστριακό Πανεπιστήμιο Αθηνών</a:t>
            </a:r>
            <a:endParaRPr lang="en-GB" sz="1000" dirty="0">
              <a:latin typeface="Garamond" panose="02020404030301010803" pitchFamily="18" charset="0"/>
            </a:endParaRPr>
          </a:p>
        </p:txBody>
      </p:sp>
      <p:sp>
        <p:nvSpPr>
          <p:cNvPr id="6" name="Slide Number Placeholder 5">
            <a:extLst>
              <a:ext uri="{FF2B5EF4-FFF2-40B4-BE49-F238E27FC236}">
                <a16:creationId xmlns:a16="http://schemas.microsoft.com/office/drawing/2014/main" id="{819B344D-3449-49A4-8073-8927A8AC8D58}"/>
              </a:ext>
            </a:extLst>
          </p:cNvPr>
          <p:cNvSpPr>
            <a:spLocks noGrp="1"/>
          </p:cNvSpPr>
          <p:nvPr>
            <p:ph type="sldNum" sz="quarter" idx="12"/>
          </p:nvPr>
        </p:nvSpPr>
        <p:spPr/>
        <p:txBody>
          <a:bodyPr/>
          <a:lstStyle/>
          <a:p>
            <a:fld id="{6CDAAE78-6636-4007-9CE5-C5020246D1B2}" type="slidenum">
              <a:rPr lang="en-GB" sz="1200" smtClean="0">
                <a:latin typeface="Garamond" panose="02020404030301010803" pitchFamily="18" charset="0"/>
              </a:rPr>
              <a:t>1</a:t>
            </a:fld>
            <a:endParaRPr lang="en-GB" sz="1200" dirty="0">
              <a:latin typeface="Garamond" panose="02020404030301010803" pitchFamily="18" charset="0"/>
            </a:endParaRPr>
          </a:p>
        </p:txBody>
      </p:sp>
    </p:spTree>
    <p:extLst>
      <p:ext uri="{BB962C8B-B14F-4D97-AF65-F5344CB8AC3E}">
        <p14:creationId xmlns:p14="http://schemas.microsoft.com/office/powerpoint/2010/main" val="901207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7271F-10ED-46EB-9949-1617E153C0A5}"/>
              </a:ext>
            </a:extLst>
          </p:cNvPr>
          <p:cNvSpPr>
            <a:spLocks noGrp="1"/>
          </p:cNvSpPr>
          <p:nvPr>
            <p:ph type="title"/>
          </p:nvPr>
        </p:nvSpPr>
        <p:spPr/>
        <p:txBody>
          <a:bodyPr/>
          <a:lstStyle/>
          <a:p>
            <a:r>
              <a:rPr lang="el-GR" dirty="0"/>
              <a:t>Εισαγωγή </a:t>
            </a:r>
            <a:endParaRPr lang="en-GB" dirty="0"/>
          </a:p>
        </p:txBody>
      </p:sp>
      <p:sp>
        <p:nvSpPr>
          <p:cNvPr id="3" name="Content Placeholder 2">
            <a:extLst>
              <a:ext uri="{FF2B5EF4-FFF2-40B4-BE49-F238E27FC236}">
                <a16:creationId xmlns:a16="http://schemas.microsoft.com/office/drawing/2014/main" id="{FBD61117-0A8B-428B-9C51-64896F925E79}"/>
              </a:ext>
            </a:extLst>
          </p:cNvPr>
          <p:cNvSpPr>
            <a:spLocks noGrp="1"/>
          </p:cNvSpPr>
          <p:nvPr>
            <p:ph idx="1"/>
          </p:nvPr>
        </p:nvSpPr>
        <p:spPr/>
        <p:txBody>
          <a:bodyPr>
            <a:normAutofit lnSpcReduction="10000"/>
          </a:bodyPr>
          <a:lstStyle/>
          <a:p>
            <a:pPr marL="0" indent="0">
              <a:buNone/>
            </a:pPr>
            <a:r>
              <a:rPr lang="el-GR" dirty="0"/>
              <a:t>Κρατικές Ενισχύσεις, Επιχορηγήσεις &amp; Πράσινη Ανάπτυξη</a:t>
            </a:r>
          </a:p>
          <a:p>
            <a:pPr>
              <a:buFont typeface="Wingdings" panose="05000000000000000000" pitchFamily="2" charset="2"/>
              <a:buChar char="§"/>
            </a:pPr>
            <a:r>
              <a:rPr lang="el-GR" dirty="0"/>
              <a:t> Η χορήγηση κρατικών ενισχύσεων και επιδοτήσεων μπορεί να συνεισφέρει στην προστασία του περιβάλλοντος και την μείωση της ρύπανσης.</a:t>
            </a:r>
          </a:p>
          <a:p>
            <a:pPr>
              <a:buFont typeface="Wingdings" panose="05000000000000000000" pitchFamily="2" charset="2"/>
              <a:buChar char="§"/>
            </a:pPr>
            <a:r>
              <a:rPr lang="el-GR" dirty="0"/>
              <a:t> Οι κρατικές ενισχύσεις και οι επιδοτήσεις μπορούν να χρησιμοποιηθούν για μικρής και για μεγάλης κλίμακας, βραχυπρόθεσμες ή μακροπρόθεσμες λύσεις.</a:t>
            </a:r>
          </a:p>
          <a:p>
            <a:pPr>
              <a:buFont typeface="Wingdings" panose="05000000000000000000" pitchFamily="2" charset="2"/>
              <a:buChar char="§"/>
            </a:pPr>
            <a:r>
              <a:rPr lang="el-GR" dirty="0"/>
              <a:t>Παραδείγματος χάριν, τέτοιου τύπου παρεμβάσεις στην οικονομία μπορούν να καλύψουν το κόστος αντικατάστασης εξοπλισμού με πιο «πράσινες» εναλλακτικές. </a:t>
            </a:r>
          </a:p>
          <a:p>
            <a:pPr>
              <a:buFont typeface="Wingdings" panose="05000000000000000000" pitchFamily="2" charset="2"/>
              <a:buChar char="§"/>
            </a:pPr>
            <a:r>
              <a:rPr lang="el-GR" dirty="0"/>
              <a:t> Παράλληλα, ένα ευρύ και ορθώς συγκροτημένο πρόγραμμα μπορεί να χρησιμοποιηθεί για να στρέψει το οικονομικό μοντέλο προς μια πιο «κυκλική» οικονομία.</a:t>
            </a:r>
            <a:endParaRPr lang="en-GB" dirty="0"/>
          </a:p>
        </p:txBody>
      </p:sp>
      <p:sp>
        <p:nvSpPr>
          <p:cNvPr id="4" name="Date Placeholder 3">
            <a:extLst>
              <a:ext uri="{FF2B5EF4-FFF2-40B4-BE49-F238E27FC236}">
                <a16:creationId xmlns:a16="http://schemas.microsoft.com/office/drawing/2014/main" id="{E8663CDE-93BA-4066-B64A-51A1C232ED7C}"/>
              </a:ext>
            </a:extLst>
          </p:cNvPr>
          <p:cNvSpPr>
            <a:spLocks noGrp="1"/>
          </p:cNvSpPr>
          <p:nvPr>
            <p:ph type="dt" sz="half" idx="10"/>
          </p:nvPr>
        </p:nvSpPr>
        <p:spPr/>
        <p:txBody>
          <a:bodyPr/>
          <a:lstStyle/>
          <a:p>
            <a:r>
              <a:rPr lang="en-GB" dirty="0"/>
              <a:t>22/04/2021</a:t>
            </a:r>
          </a:p>
        </p:txBody>
      </p:sp>
      <p:sp>
        <p:nvSpPr>
          <p:cNvPr id="5" name="Footer Placeholder 4">
            <a:extLst>
              <a:ext uri="{FF2B5EF4-FFF2-40B4-BE49-F238E27FC236}">
                <a16:creationId xmlns:a16="http://schemas.microsoft.com/office/drawing/2014/main" id="{C6B86DB5-6A50-4C55-9BD2-CF38F95B85FE}"/>
              </a:ext>
            </a:extLst>
          </p:cNvPr>
          <p:cNvSpPr>
            <a:spLocks noGrp="1"/>
          </p:cNvSpPr>
          <p:nvPr>
            <p:ph type="ftr" sz="quarter" idx="11"/>
          </p:nvPr>
        </p:nvSpPr>
        <p:spPr/>
        <p:txBody>
          <a:bodyPr/>
          <a:lstStyle/>
          <a:p>
            <a:r>
              <a:rPr lang="el-GR" dirty="0"/>
              <a:t>Εθνικό και Καποδιστριακό Πανεπιστήμιο Αθηνών</a:t>
            </a:r>
            <a:endParaRPr lang="en-GB" dirty="0"/>
          </a:p>
        </p:txBody>
      </p:sp>
      <p:sp>
        <p:nvSpPr>
          <p:cNvPr id="6" name="Slide Number Placeholder 5">
            <a:extLst>
              <a:ext uri="{FF2B5EF4-FFF2-40B4-BE49-F238E27FC236}">
                <a16:creationId xmlns:a16="http://schemas.microsoft.com/office/drawing/2014/main" id="{EBE2AEBD-76C4-4635-936D-DD70CB31A072}"/>
              </a:ext>
            </a:extLst>
          </p:cNvPr>
          <p:cNvSpPr>
            <a:spLocks noGrp="1"/>
          </p:cNvSpPr>
          <p:nvPr>
            <p:ph type="sldNum" sz="quarter" idx="12"/>
          </p:nvPr>
        </p:nvSpPr>
        <p:spPr/>
        <p:txBody>
          <a:bodyPr/>
          <a:lstStyle/>
          <a:p>
            <a:fld id="{6CDAAE78-6636-4007-9CE5-C5020246D1B2}" type="slidenum">
              <a:rPr lang="en-GB" smtClean="0"/>
              <a:pPr/>
              <a:t>10</a:t>
            </a:fld>
            <a:endParaRPr lang="en-GB" dirty="0"/>
          </a:p>
        </p:txBody>
      </p:sp>
    </p:spTree>
    <p:extLst>
      <p:ext uri="{BB962C8B-B14F-4D97-AF65-F5344CB8AC3E}">
        <p14:creationId xmlns:p14="http://schemas.microsoft.com/office/powerpoint/2010/main" val="1608402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34DEA-8DB7-43E0-85D6-A93479A5F8A5}"/>
              </a:ext>
            </a:extLst>
          </p:cNvPr>
          <p:cNvSpPr>
            <a:spLocks noGrp="1"/>
          </p:cNvSpPr>
          <p:nvPr>
            <p:ph type="title"/>
          </p:nvPr>
        </p:nvSpPr>
        <p:spPr/>
        <p:txBody>
          <a:bodyPr/>
          <a:lstStyle/>
          <a:p>
            <a:r>
              <a:rPr lang="el-GR" dirty="0"/>
              <a:t>Εισαγωγή</a:t>
            </a:r>
            <a:endParaRPr lang="en-GB" dirty="0"/>
          </a:p>
        </p:txBody>
      </p:sp>
      <p:sp>
        <p:nvSpPr>
          <p:cNvPr id="3" name="Content Placeholder 2">
            <a:extLst>
              <a:ext uri="{FF2B5EF4-FFF2-40B4-BE49-F238E27FC236}">
                <a16:creationId xmlns:a16="http://schemas.microsoft.com/office/drawing/2014/main" id="{6589C989-9242-4C1B-8A5A-8376F4081AB3}"/>
              </a:ext>
            </a:extLst>
          </p:cNvPr>
          <p:cNvSpPr>
            <a:spLocks noGrp="1"/>
          </p:cNvSpPr>
          <p:nvPr>
            <p:ph idx="1"/>
          </p:nvPr>
        </p:nvSpPr>
        <p:spPr/>
        <p:txBody>
          <a:bodyPr/>
          <a:lstStyle/>
          <a:p>
            <a:pPr>
              <a:buFont typeface="Wingdings" panose="05000000000000000000" pitchFamily="2" charset="2"/>
              <a:buChar char="§"/>
            </a:pPr>
            <a:r>
              <a:rPr lang="el-GR" dirty="0"/>
              <a:t> Στην Ευρωπαϊκή Ένωση οι κρατικές ενισχύσεις ελέγχονται υπό το Άρθρο 107 ΣΛΕΕ, και καταρχήν απαγορεύονται.</a:t>
            </a:r>
          </a:p>
          <a:p>
            <a:pPr>
              <a:buFont typeface="Wingdings" panose="05000000000000000000" pitchFamily="2" charset="2"/>
              <a:buChar char="§"/>
            </a:pPr>
            <a:r>
              <a:rPr lang="el-GR" dirty="0"/>
              <a:t> Ο ορισμός των κρατικών ενισχύσεων είναι ιδιαίτερα ευρύς – ευρύτερος από την έννοια της επιδότησης.</a:t>
            </a:r>
          </a:p>
          <a:p>
            <a:pPr>
              <a:buFont typeface="Wingdings" panose="05000000000000000000" pitchFamily="2" charset="2"/>
              <a:buChar char="§"/>
            </a:pPr>
            <a:r>
              <a:rPr lang="el-GR" dirty="0"/>
              <a:t> Η απαγόρευση αυτή όμως δεν είναι απόλυτη – δείτε ας πούμε το παράδειγμα των κρατικών ενισχύσεων λόγω Κοβιντ-19.</a:t>
            </a:r>
          </a:p>
          <a:p>
            <a:pPr>
              <a:buFont typeface="Wingdings" panose="05000000000000000000" pitchFamily="2" charset="2"/>
              <a:buChar char="§"/>
            </a:pPr>
            <a:r>
              <a:rPr lang="el-GR" dirty="0"/>
              <a:t> Συγκεκριμένα, υπάρχουν ειδικοί κανόνες που καλύπτουν τις ενισχύσεις που χορηγούνται για σκοπούς προστασίας του περιβάλλοντος ή για ενεργειακούς σκοπούς.</a:t>
            </a:r>
          </a:p>
          <a:p>
            <a:pPr>
              <a:buFont typeface="Wingdings" panose="05000000000000000000" pitchFamily="2" charset="2"/>
              <a:buChar char="§"/>
            </a:pPr>
            <a:r>
              <a:rPr lang="el-GR" dirty="0"/>
              <a:t> Οι κανόνες αυτοί διέπονται από την λογική της ανάλυσης κόστους-οφέλους.</a:t>
            </a:r>
          </a:p>
        </p:txBody>
      </p:sp>
      <p:sp>
        <p:nvSpPr>
          <p:cNvPr id="4" name="Date Placeholder 3">
            <a:extLst>
              <a:ext uri="{FF2B5EF4-FFF2-40B4-BE49-F238E27FC236}">
                <a16:creationId xmlns:a16="http://schemas.microsoft.com/office/drawing/2014/main" id="{C8175263-7413-422A-BF81-1ECA479837A9}"/>
              </a:ext>
            </a:extLst>
          </p:cNvPr>
          <p:cNvSpPr>
            <a:spLocks noGrp="1"/>
          </p:cNvSpPr>
          <p:nvPr>
            <p:ph type="dt" sz="half" idx="10"/>
          </p:nvPr>
        </p:nvSpPr>
        <p:spPr/>
        <p:txBody>
          <a:bodyPr/>
          <a:lstStyle/>
          <a:p>
            <a:r>
              <a:rPr lang="en-GB" dirty="0"/>
              <a:t>22/04/2021</a:t>
            </a:r>
          </a:p>
        </p:txBody>
      </p:sp>
      <p:sp>
        <p:nvSpPr>
          <p:cNvPr id="5" name="Footer Placeholder 4">
            <a:extLst>
              <a:ext uri="{FF2B5EF4-FFF2-40B4-BE49-F238E27FC236}">
                <a16:creationId xmlns:a16="http://schemas.microsoft.com/office/drawing/2014/main" id="{839E2660-448E-417E-BE0B-0470236CE115}"/>
              </a:ext>
            </a:extLst>
          </p:cNvPr>
          <p:cNvSpPr>
            <a:spLocks noGrp="1"/>
          </p:cNvSpPr>
          <p:nvPr>
            <p:ph type="ftr" sz="quarter" idx="11"/>
          </p:nvPr>
        </p:nvSpPr>
        <p:spPr/>
        <p:txBody>
          <a:bodyPr/>
          <a:lstStyle/>
          <a:p>
            <a:r>
              <a:rPr lang="el-GR" dirty="0"/>
              <a:t>Εθνικό και Καποδιστριακό Πανεπιστήμιο Αθηνών</a:t>
            </a:r>
            <a:endParaRPr lang="en-GB" dirty="0"/>
          </a:p>
        </p:txBody>
      </p:sp>
      <p:sp>
        <p:nvSpPr>
          <p:cNvPr id="6" name="Slide Number Placeholder 5">
            <a:extLst>
              <a:ext uri="{FF2B5EF4-FFF2-40B4-BE49-F238E27FC236}">
                <a16:creationId xmlns:a16="http://schemas.microsoft.com/office/drawing/2014/main" id="{C8D662FB-1DE8-44A1-81B5-FD9DB2295548}"/>
              </a:ext>
            </a:extLst>
          </p:cNvPr>
          <p:cNvSpPr>
            <a:spLocks noGrp="1"/>
          </p:cNvSpPr>
          <p:nvPr>
            <p:ph type="sldNum" sz="quarter" idx="12"/>
          </p:nvPr>
        </p:nvSpPr>
        <p:spPr/>
        <p:txBody>
          <a:bodyPr/>
          <a:lstStyle/>
          <a:p>
            <a:fld id="{6CDAAE78-6636-4007-9CE5-C5020246D1B2}" type="slidenum">
              <a:rPr lang="en-GB" smtClean="0"/>
              <a:pPr/>
              <a:t>11</a:t>
            </a:fld>
            <a:endParaRPr lang="en-GB" dirty="0"/>
          </a:p>
        </p:txBody>
      </p:sp>
    </p:spTree>
    <p:extLst>
      <p:ext uri="{BB962C8B-B14F-4D97-AF65-F5344CB8AC3E}">
        <p14:creationId xmlns:p14="http://schemas.microsoft.com/office/powerpoint/2010/main" val="41503304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88512-7F35-443A-8373-8E631C24BB2F}"/>
              </a:ext>
            </a:extLst>
          </p:cNvPr>
          <p:cNvSpPr>
            <a:spLocks noGrp="1"/>
          </p:cNvSpPr>
          <p:nvPr>
            <p:ph type="title"/>
          </p:nvPr>
        </p:nvSpPr>
        <p:spPr/>
        <p:txBody>
          <a:bodyPr/>
          <a:lstStyle/>
          <a:p>
            <a:r>
              <a:rPr lang="el-GR" dirty="0"/>
              <a:t>Εισαγωγή</a:t>
            </a:r>
            <a:endParaRPr lang="en-GB" dirty="0"/>
          </a:p>
        </p:txBody>
      </p:sp>
      <p:sp>
        <p:nvSpPr>
          <p:cNvPr id="3" name="Content Placeholder 2">
            <a:extLst>
              <a:ext uri="{FF2B5EF4-FFF2-40B4-BE49-F238E27FC236}">
                <a16:creationId xmlns:a16="http://schemas.microsoft.com/office/drawing/2014/main" id="{503819B2-3DE4-46CA-B5AA-B12442CBEA8D}"/>
              </a:ext>
            </a:extLst>
          </p:cNvPr>
          <p:cNvSpPr>
            <a:spLocks noGrp="1"/>
          </p:cNvSpPr>
          <p:nvPr>
            <p:ph idx="1"/>
          </p:nvPr>
        </p:nvSpPr>
        <p:spPr>
          <a:xfrm>
            <a:off x="1097280" y="1737360"/>
            <a:ext cx="10058400" cy="4390724"/>
          </a:xfrm>
        </p:spPr>
        <p:txBody>
          <a:bodyPr>
            <a:normAutofit lnSpcReduction="10000"/>
          </a:bodyPr>
          <a:lstStyle/>
          <a:p>
            <a:pPr marL="0" indent="0">
              <a:buNone/>
            </a:pPr>
            <a:r>
              <a:rPr lang="el-GR" dirty="0"/>
              <a:t>Εν ολίγοις, τα περιβαλλοντικά οικονομικά, και η οικονομική ανάλυση του περιβαλλοντικού δικαίου, μπορούν να συνδράμουν σημαντικά στην προστασία του περιβάλλοντος, ενώ παράλληλα μπορούν να οδηγήσουν στην χάραξη μια πιο «έξυπνης» περιβαλλοντικής πολιτικής και την κατάρτιση ενός πιο ευέλικτου ρυθμιστικού πλαισίου. </a:t>
            </a:r>
          </a:p>
          <a:p>
            <a:pPr marL="0" indent="0">
              <a:buNone/>
            </a:pPr>
            <a:r>
              <a:rPr lang="el-GR" dirty="0"/>
              <a:t>Παράλληλα, η εφαρμογή αρχών της οικονομικής επιστήμης στο δίκαιο του περιβάλλοντος μας βοηθάει να ποσοστικοποίησουμε την οικονομική ζημιά που προκαλείται από την υποβάθμιση του περιβάλλοντος, και να κατανοήσουμε τις επιπτώσεις της τραγωδίας των κοινών και των εξωτερικοτήτων. </a:t>
            </a:r>
          </a:p>
          <a:p>
            <a:pPr marL="0" indent="0">
              <a:buNone/>
            </a:pPr>
            <a:r>
              <a:rPr lang="el-GR" dirty="0"/>
              <a:t>Αυτή η προσέγγιση συνεισφέρει οικονομικά εργαλεία, όπως οι περιβαλλοντικοί φόροι και τα συστήματα εμπορίας εκπομπών.</a:t>
            </a:r>
          </a:p>
          <a:p>
            <a:pPr marL="0" indent="0">
              <a:buNone/>
            </a:pPr>
            <a:r>
              <a:rPr lang="el-GR" dirty="0"/>
              <a:t>Πέραν αυτών, η λογική των περιβαλλοντικών οικονομικών διέπει και το πλαίσιο των «πράσινων» κρατικών ενισχύσεων.</a:t>
            </a:r>
            <a:endParaRPr lang="en-GB" dirty="0"/>
          </a:p>
        </p:txBody>
      </p:sp>
      <p:sp>
        <p:nvSpPr>
          <p:cNvPr id="4" name="Date Placeholder 3">
            <a:extLst>
              <a:ext uri="{FF2B5EF4-FFF2-40B4-BE49-F238E27FC236}">
                <a16:creationId xmlns:a16="http://schemas.microsoft.com/office/drawing/2014/main" id="{0F04AC5A-6F71-46FD-830C-6DB14F5E01F5}"/>
              </a:ext>
            </a:extLst>
          </p:cNvPr>
          <p:cNvSpPr>
            <a:spLocks noGrp="1"/>
          </p:cNvSpPr>
          <p:nvPr>
            <p:ph type="dt" sz="half" idx="10"/>
          </p:nvPr>
        </p:nvSpPr>
        <p:spPr/>
        <p:txBody>
          <a:bodyPr/>
          <a:lstStyle/>
          <a:p>
            <a:r>
              <a:rPr lang="en-GB" dirty="0"/>
              <a:t>22/04/2021</a:t>
            </a:r>
          </a:p>
        </p:txBody>
      </p:sp>
      <p:sp>
        <p:nvSpPr>
          <p:cNvPr id="5" name="Footer Placeholder 4">
            <a:extLst>
              <a:ext uri="{FF2B5EF4-FFF2-40B4-BE49-F238E27FC236}">
                <a16:creationId xmlns:a16="http://schemas.microsoft.com/office/drawing/2014/main" id="{E57EF9F0-2869-44B6-8173-096818947E46}"/>
              </a:ext>
            </a:extLst>
          </p:cNvPr>
          <p:cNvSpPr>
            <a:spLocks noGrp="1"/>
          </p:cNvSpPr>
          <p:nvPr>
            <p:ph type="ftr" sz="quarter" idx="11"/>
          </p:nvPr>
        </p:nvSpPr>
        <p:spPr/>
        <p:txBody>
          <a:bodyPr/>
          <a:lstStyle/>
          <a:p>
            <a:r>
              <a:rPr lang="el-GR" dirty="0"/>
              <a:t>Εθνικό και Καποδιστριακό Πανεπιστήμιο Αθηνών</a:t>
            </a:r>
            <a:endParaRPr lang="en-GB" dirty="0"/>
          </a:p>
        </p:txBody>
      </p:sp>
      <p:sp>
        <p:nvSpPr>
          <p:cNvPr id="6" name="Slide Number Placeholder 5">
            <a:extLst>
              <a:ext uri="{FF2B5EF4-FFF2-40B4-BE49-F238E27FC236}">
                <a16:creationId xmlns:a16="http://schemas.microsoft.com/office/drawing/2014/main" id="{205FBEE9-5C87-48B1-884E-72DA848179BE}"/>
              </a:ext>
            </a:extLst>
          </p:cNvPr>
          <p:cNvSpPr>
            <a:spLocks noGrp="1"/>
          </p:cNvSpPr>
          <p:nvPr>
            <p:ph type="sldNum" sz="quarter" idx="12"/>
          </p:nvPr>
        </p:nvSpPr>
        <p:spPr/>
        <p:txBody>
          <a:bodyPr/>
          <a:lstStyle/>
          <a:p>
            <a:fld id="{6CDAAE78-6636-4007-9CE5-C5020246D1B2}" type="slidenum">
              <a:rPr lang="en-GB" smtClean="0"/>
              <a:pPr/>
              <a:t>12</a:t>
            </a:fld>
            <a:endParaRPr lang="en-GB" dirty="0"/>
          </a:p>
        </p:txBody>
      </p:sp>
    </p:spTree>
    <p:extLst>
      <p:ext uri="{BB962C8B-B14F-4D97-AF65-F5344CB8AC3E}">
        <p14:creationId xmlns:p14="http://schemas.microsoft.com/office/powerpoint/2010/main" val="41548274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F43DA-9ED9-412D-8CAC-0B16A61ED3B8}"/>
              </a:ext>
            </a:extLst>
          </p:cNvPr>
          <p:cNvSpPr>
            <a:spLocks noGrp="1"/>
          </p:cNvSpPr>
          <p:nvPr>
            <p:ph type="title"/>
          </p:nvPr>
        </p:nvSpPr>
        <p:spPr/>
        <p:txBody>
          <a:bodyPr/>
          <a:lstStyle/>
          <a:p>
            <a:r>
              <a:rPr lang="el-GR" dirty="0"/>
              <a:t>Οικονομικά Εργαλεία</a:t>
            </a:r>
            <a:endParaRPr lang="en-GB" dirty="0"/>
          </a:p>
        </p:txBody>
      </p:sp>
      <p:sp>
        <p:nvSpPr>
          <p:cNvPr id="3" name="Content Placeholder 2">
            <a:extLst>
              <a:ext uri="{FF2B5EF4-FFF2-40B4-BE49-F238E27FC236}">
                <a16:creationId xmlns:a16="http://schemas.microsoft.com/office/drawing/2014/main" id="{3E0380B3-0C52-431D-A6DF-B211EE05EADD}"/>
              </a:ext>
            </a:extLst>
          </p:cNvPr>
          <p:cNvSpPr>
            <a:spLocks noGrp="1"/>
          </p:cNvSpPr>
          <p:nvPr>
            <p:ph idx="1"/>
          </p:nvPr>
        </p:nvSpPr>
        <p:spPr/>
        <p:txBody>
          <a:bodyPr/>
          <a:lstStyle/>
          <a:p>
            <a:r>
              <a:rPr lang="el-GR" dirty="0"/>
              <a:t>Τύποι Οικονομικών Εργαλείων</a:t>
            </a:r>
          </a:p>
          <a:p>
            <a:pPr>
              <a:buFont typeface="Wingdings" panose="05000000000000000000" pitchFamily="2" charset="2"/>
              <a:buChar char="§"/>
            </a:pPr>
            <a:r>
              <a:rPr lang="el-GR" dirty="0">
                <a:solidFill>
                  <a:schemeClr val="tx1"/>
                </a:solidFill>
              </a:rPr>
              <a:t> Φόροι &amp; λοιπές εισφορές</a:t>
            </a:r>
          </a:p>
          <a:p>
            <a:pPr>
              <a:buFont typeface="Wingdings" panose="05000000000000000000" pitchFamily="2" charset="2"/>
              <a:buChar char="§"/>
            </a:pPr>
            <a:r>
              <a:rPr lang="el-GR" dirty="0">
                <a:solidFill>
                  <a:schemeClr val="tx1"/>
                </a:solidFill>
              </a:rPr>
              <a:t> Σύστημα Εμπορίας Εκπομπών</a:t>
            </a:r>
          </a:p>
          <a:p>
            <a:pPr>
              <a:buFont typeface="Wingdings" panose="05000000000000000000" pitchFamily="2" charset="2"/>
              <a:buChar char="§"/>
            </a:pPr>
            <a:r>
              <a:rPr lang="el-GR" dirty="0">
                <a:solidFill>
                  <a:schemeClr val="tx1"/>
                </a:solidFill>
              </a:rPr>
              <a:t> Ενισχύσεις για Οικοσυστηµικές Υπηρεσίες</a:t>
            </a:r>
          </a:p>
          <a:p>
            <a:pPr>
              <a:buFont typeface="Wingdings" panose="05000000000000000000" pitchFamily="2" charset="2"/>
              <a:buChar char="§"/>
            </a:pPr>
            <a:r>
              <a:rPr lang="el-GR" dirty="0">
                <a:solidFill>
                  <a:schemeClr val="tx1"/>
                </a:solidFill>
              </a:rPr>
              <a:t> Οι τύποι αυτοί αντιπαραβάλλονται με τις «κλασσικές» </a:t>
            </a:r>
            <a:r>
              <a:rPr lang="el-GR" dirty="0"/>
              <a:t>κανονιστικές ρυθμίσεις τύπου «εντολή-έλεγχος». </a:t>
            </a:r>
          </a:p>
          <a:p>
            <a:pPr>
              <a:buFont typeface="Wingdings" panose="05000000000000000000" pitchFamily="2" charset="2"/>
              <a:buChar char="§"/>
            </a:pPr>
            <a:r>
              <a:rPr lang="el-GR" dirty="0">
                <a:solidFill>
                  <a:schemeClr val="tx1"/>
                </a:solidFill>
              </a:rPr>
              <a:t> Το μοντέλο </a:t>
            </a:r>
            <a:r>
              <a:rPr lang="el-GR" dirty="0"/>
              <a:t>ρυθμίσεων τύπου «εντολή-έλεγχος» δεν είναι ιδανικό – ούτε πρακτικά ούτε θεωρητικά. </a:t>
            </a:r>
            <a:endParaRPr lang="en-GB" dirty="0">
              <a:solidFill>
                <a:schemeClr val="tx1"/>
              </a:solidFill>
            </a:endParaRPr>
          </a:p>
        </p:txBody>
      </p:sp>
      <p:sp>
        <p:nvSpPr>
          <p:cNvPr id="4" name="Date Placeholder 3">
            <a:extLst>
              <a:ext uri="{FF2B5EF4-FFF2-40B4-BE49-F238E27FC236}">
                <a16:creationId xmlns:a16="http://schemas.microsoft.com/office/drawing/2014/main" id="{656984FA-C249-426D-89F9-25ECF72991A2}"/>
              </a:ext>
            </a:extLst>
          </p:cNvPr>
          <p:cNvSpPr>
            <a:spLocks noGrp="1"/>
          </p:cNvSpPr>
          <p:nvPr>
            <p:ph type="dt" sz="half" idx="10"/>
          </p:nvPr>
        </p:nvSpPr>
        <p:spPr/>
        <p:txBody>
          <a:bodyPr/>
          <a:lstStyle/>
          <a:p>
            <a:r>
              <a:rPr lang="en-GB" dirty="0"/>
              <a:t>22/04/2021</a:t>
            </a:r>
          </a:p>
        </p:txBody>
      </p:sp>
      <p:sp>
        <p:nvSpPr>
          <p:cNvPr id="5" name="Footer Placeholder 4">
            <a:extLst>
              <a:ext uri="{FF2B5EF4-FFF2-40B4-BE49-F238E27FC236}">
                <a16:creationId xmlns:a16="http://schemas.microsoft.com/office/drawing/2014/main" id="{4C52C53B-1A73-4D9E-8A1D-696DE731A8F8}"/>
              </a:ext>
            </a:extLst>
          </p:cNvPr>
          <p:cNvSpPr>
            <a:spLocks noGrp="1"/>
          </p:cNvSpPr>
          <p:nvPr>
            <p:ph type="ftr" sz="quarter" idx="11"/>
          </p:nvPr>
        </p:nvSpPr>
        <p:spPr/>
        <p:txBody>
          <a:bodyPr/>
          <a:lstStyle/>
          <a:p>
            <a:r>
              <a:rPr lang="el-GR" dirty="0"/>
              <a:t>Εθνικό και Καποδιστριακό Πανεπιστήμιο Αθηνών</a:t>
            </a:r>
            <a:endParaRPr lang="en-GB" dirty="0"/>
          </a:p>
        </p:txBody>
      </p:sp>
      <p:sp>
        <p:nvSpPr>
          <p:cNvPr id="6" name="Slide Number Placeholder 5">
            <a:extLst>
              <a:ext uri="{FF2B5EF4-FFF2-40B4-BE49-F238E27FC236}">
                <a16:creationId xmlns:a16="http://schemas.microsoft.com/office/drawing/2014/main" id="{7842C752-164B-43A9-B949-60885F4F9661}"/>
              </a:ext>
            </a:extLst>
          </p:cNvPr>
          <p:cNvSpPr>
            <a:spLocks noGrp="1"/>
          </p:cNvSpPr>
          <p:nvPr>
            <p:ph type="sldNum" sz="quarter" idx="12"/>
          </p:nvPr>
        </p:nvSpPr>
        <p:spPr/>
        <p:txBody>
          <a:bodyPr/>
          <a:lstStyle/>
          <a:p>
            <a:fld id="{6CDAAE78-6636-4007-9CE5-C5020246D1B2}" type="slidenum">
              <a:rPr lang="en-GB" smtClean="0"/>
              <a:pPr/>
              <a:t>13</a:t>
            </a:fld>
            <a:endParaRPr lang="en-GB" dirty="0"/>
          </a:p>
        </p:txBody>
      </p:sp>
    </p:spTree>
    <p:extLst>
      <p:ext uri="{BB962C8B-B14F-4D97-AF65-F5344CB8AC3E}">
        <p14:creationId xmlns:p14="http://schemas.microsoft.com/office/powerpoint/2010/main" val="28758475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F0494-696C-499D-BF26-9E499D70576F}"/>
              </a:ext>
            </a:extLst>
          </p:cNvPr>
          <p:cNvSpPr>
            <a:spLocks noGrp="1"/>
          </p:cNvSpPr>
          <p:nvPr>
            <p:ph type="title"/>
          </p:nvPr>
        </p:nvSpPr>
        <p:spPr/>
        <p:txBody>
          <a:bodyPr/>
          <a:lstStyle/>
          <a:p>
            <a:r>
              <a:rPr lang="el-GR" dirty="0"/>
              <a:t>Οικονομικά Εργαλεία</a:t>
            </a:r>
            <a:endParaRPr lang="en-GB" dirty="0"/>
          </a:p>
        </p:txBody>
      </p:sp>
      <p:sp>
        <p:nvSpPr>
          <p:cNvPr id="3" name="Content Placeholder 2">
            <a:extLst>
              <a:ext uri="{FF2B5EF4-FFF2-40B4-BE49-F238E27FC236}">
                <a16:creationId xmlns:a16="http://schemas.microsoft.com/office/drawing/2014/main" id="{AF64E1F2-442D-4A83-B748-CA94C53CC871}"/>
              </a:ext>
            </a:extLst>
          </p:cNvPr>
          <p:cNvSpPr>
            <a:spLocks noGrp="1"/>
          </p:cNvSpPr>
          <p:nvPr>
            <p:ph idx="1"/>
          </p:nvPr>
        </p:nvSpPr>
        <p:spPr/>
        <p:txBody>
          <a:bodyPr/>
          <a:lstStyle/>
          <a:p>
            <a:pPr>
              <a:buFont typeface="Wingdings" panose="05000000000000000000" pitchFamily="2" charset="2"/>
              <a:buChar char="§"/>
            </a:pPr>
            <a:r>
              <a:rPr lang="el-GR" dirty="0"/>
              <a:t> Ως εκ τούτου, το μοντέλο αυτό ιδανικά πρέπει να υποβοηθείται από οικονομικά εργαλεία. </a:t>
            </a:r>
          </a:p>
          <a:p>
            <a:pPr>
              <a:buFont typeface="Wingdings" panose="05000000000000000000" pitchFamily="2" charset="2"/>
              <a:buChar char="§"/>
            </a:pPr>
            <a:r>
              <a:rPr lang="el-GR" dirty="0"/>
              <a:t> Ουσιαστικά, τα πρακτικά και θεωρητικά ζητήματα του μοντέλου τύπου «εντολή-έλεγχος» αποτελούν την βάση της λογικής των οικονομικών εργαλείων.</a:t>
            </a:r>
          </a:p>
          <a:p>
            <a:pPr>
              <a:buFont typeface="Wingdings" panose="05000000000000000000" pitchFamily="2" charset="2"/>
              <a:buChar char="§"/>
            </a:pPr>
            <a:r>
              <a:rPr lang="el-GR" dirty="0"/>
              <a:t> Η χρήση της οικονομικής ανάλυσης του δικαίου, και των αναλυτικών εργαλείων των περιβαλλοντικών οικονομικών, καταδεικνύουν αυτούς τους περιορισμούς του κλασσικού μοντέλου. </a:t>
            </a:r>
          </a:p>
          <a:p>
            <a:pPr>
              <a:buFont typeface="Wingdings" panose="05000000000000000000" pitchFamily="2" charset="2"/>
              <a:buChar char="§"/>
            </a:pPr>
            <a:r>
              <a:rPr lang="el-GR" dirty="0"/>
              <a:t> Κατά συνέπεια, τα οικονομικά εργαλεία είναι ευέλικτα και ενίοτε πολύ στοχευμένα, και μπορούν να χρησιμοποιηθούν σε πλήθος διαφορετικών συνθηκών. </a:t>
            </a:r>
            <a:endParaRPr lang="en-GB" dirty="0"/>
          </a:p>
        </p:txBody>
      </p:sp>
      <p:sp>
        <p:nvSpPr>
          <p:cNvPr id="4" name="Date Placeholder 3">
            <a:extLst>
              <a:ext uri="{FF2B5EF4-FFF2-40B4-BE49-F238E27FC236}">
                <a16:creationId xmlns:a16="http://schemas.microsoft.com/office/drawing/2014/main" id="{8806709C-635F-49DC-81A5-6FAABA652184}"/>
              </a:ext>
            </a:extLst>
          </p:cNvPr>
          <p:cNvSpPr>
            <a:spLocks noGrp="1"/>
          </p:cNvSpPr>
          <p:nvPr>
            <p:ph type="dt" sz="half" idx="10"/>
          </p:nvPr>
        </p:nvSpPr>
        <p:spPr/>
        <p:txBody>
          <a:bodyPr/>
          <a:lstStyle/>
          <a:p>
            <a:r>
              <a:rPr lang="en-GB" dirty="0"/>
              <a:t>22/04/2021</a:t>
            </a:r>
          </a:p>
        </p:txBody>
      </p:sp>
      <p:sp>
        <p:nvSpPr>
          <p:cNvPr id="5" name="Footer Placeholder 4">
            <a:extLst>
              <a:ext uri="{FF2B5EF4-FFF2-40B4-BE49-F238E27FC236}">
                <a16:creationId xmlns:a16="http://schemas.microsoft.com/office/drawing/2014/main" id="{A7CA7E24-3A15-4F48-8DAF-3EB6B1582A74}"/>
              </a:ext>
            </a:extLst>
          </p:cNvPr>
          <p:cNvSpPr>
            <a:spLocks noGrp="1"/>
          </p:cNvSpPr>
          <p:nvPr>
            <p:ph type="ftr" sz="quarter" idx="11"/>
          </p:nvPr>
        </p:nvSpPr>
        <p:spPr/>
        <p:txBody>
          <a:bodyPr/>
          <a:lstStyle/>
          <a:p>
            <a:r>
              <a:rPr lang="el-GR" dirty="0"/>
              <a:t>Εθνικό και Καποδιστριακό Πανεπιστήμιο Αθηνών</a:t>
            </a:r>
            <a:endParaRPr lang="en-GB" dirty="0"/>
          </a:p>
        </p:txBody>
      </p:sp>
      <p:sp>
        <p:nvSpPr>
          <p:cNvPr id="6" name="Slide Number Placeholder 5">
            <a:extLst>
              <a:ext uri="{FF2B5EF4-FFF2-40B4-BE49-F238E27FC236}">
                <a16:creationId xmlns:a16="http://schemas.microsoft.com/office/drawing/2014/main" id="{A0E39BB0-9F7A-4DA6-928A-B1BCF7C0A3E0}"/>
              </a:ext>
            </a:extLst>
          </p:cNvPr>
          <p:cNvSpPr>
            <a:spLocks noGrp="1"/>
          </p:cNvSpPr>
          <p:nvPr>
            <p:ph type="sldNum" sz="quarter" idx="12"/>
          </p:nvPr>
        </p:nvSpPr>
        <p:spPr/>
        <p:txBody>
          <a:bodyPr/>
          <a:lstStyle/>
          <a:p>
            <a:fld id="{6CDAAE78-6636-4007-9CE5-C5020246D1B2}" type="slidenum">
              <a:rPr lang="en-GB" smtClean="0"/>
              <a:pPr/>
              <a:t>14</a:t>
            </a:fld>
            <a:endParaRPr lang="en-GB" dirty="0"/>
          </a:p>
        </p:txBody>
      </p:sp>
    </p:spTree>
    <p:extLst>
      <p:ext uri="{BB962C8B-B14F-4D97-AF65-F5344CB8AC3E}">
        <p14:creationId xmlns:p14="http://schemas.microsoft.com/office/powerpoint/2010/main" val="19644349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CAB2E-99AE-4F75-A30F-F237EA988630}"/>
              </a:ext>
            </a:extLst>
          </p:cNvPr>
          <p:cNvSpPr>
            <a:spLocks noGrp="1"/>
          </p:cNvSpPr>
          <p:nvPr>
            <p:ph type="title"/>
          </p:nvPr>
        </p:nvSpPr>
        <p:spPr/>
        <p:txBody>
          <a:bodyPr/>
          <a:lstStyle/>
          <a:p>
            <a:r>
              <a:rPr lang="el-GR" dirty="0"/>
              <a:t>Οικονομικά Εργαλεία</a:t>
            </a:r>
            <a:endParaRPr lang="en-GB" dirty="0"/>
          </a:p>
        </p:txBody>
      </p:sp>
      <p:sp>
        <p:nvSpPr>
          <p:cNvPr id="3" name="Content Placeholder 2">
            <a:extLst>
              <a:ext uri="{FF2B5EF4-FFF2-40B4-BE49-F238E27FC236}">
                <a16:creationId xmlns:a16="http://schemas.microsoft.com/office/drawing/2014/main" id="{F91B4852-98D3-4C5A-B1F3-935286421371}"/>
              </a:ext>
            </a:extLst>
          </p:cNvPr>
          <p:cNvSpPr>
            <a:spLocks noGrp="1"/>
          </p:cNvSpPr>
          <p:nvPr>
            <p:ph idx="1"/>
          </p:nvPr>
        </p:nvSpPr>
        <p:spPr/>
        <p:txBody>
          <a:bodyPr>
            <a:normAutofit/>
          </a:bodyPr>
          <a:lstStyle/>
          <a:p>
            <a:pPr marL="0" indent="0">
              <a:buNone/>
            </a:pPr>
            <a:r>
              <a:rPr lang="el-GR" dirty="0"/>
              <a:t> Φόροι και λοιπές εισφορές </a:t>
            </a:r>
          </a:p>
          <a:p>
            <a:pPr>
              <a:buFont typeface="Wingdings" panose="05000000000000000000" pitchFamily="2" charset="2"/>
              <a:buChar char="§"/>
            </a:pPr>
            <a:r>
              <a:rPr lang="el-GR" dirty="0"/>
              <a:t>Οι περιβαλλοντικοί φόροι βασίζονται στις ιδέες του</a:t>
            </a:r>
            <a:r>
              <a:rPr lang="en-GB" dirty="0"/>
              <a:t> Arthur</a:t>
            </a:r>
            <a:r>
              <a:rPr lang="el-GR" dirty="0"/>
              <a:t> </a:t>
            </a:r>
            <a:r>
              <a:rPr lang="en-GB" dirty="0"/>
              <a:t>C. Pigou. </a:t>
            </a:r>
          </a:p>
          <a:p>
            <a:pPr>
              <a:buFont typeface="Wingdings" panose="05000000000000000000" pitchFamily="2" charset="2"/>
              <a:buChar char="§"/>
            </a:pPr>
            <a:r>
              <a:rPr lang="en-GB" dirty="0"/>
              <a:t> </a:t>
            </a:r>
            <a:r>
              <a:rPr lang="el-GR" dirty="0"/>
              <a:t>Η λογική των Πιγκουβιανών περιβαλλοντικών φόρων βασίζεται στο ότι η μόλυνση του περιβάλλοντος μπορεί να ελαττωθεί ως αποτέλεσμα της αύξησης του ιδιωτικού οριακού κόστους της ρυπογόνου δραστηριότητας. </a:t>
            </a:r>
          </a:p>
          <a:p>
            <a:pPr>
              <a:buFont typeface="Wingdings" panose="05000000000000000000" pitchFamily="2" charset="2"/>
              <a:buChar char="§"/>
            </a:pPr>
            <a:r>
              <a:rPr lang="el-GR" dirty="0"/>
              <a:t> Με άλλα λόγια βασίζονται στην αρχή «ο ρυπαίνων πληρώνει».</a:t>
            </a:r>
          </a:p>
          <a:p>
            <a:pPr>
              <a:buFont typeface="Wingdings" panose="05000000000000000000" pitchFamily="2" charset="2"/>
              <a:buChar char="§"/>
            </a:pPr>
            <a:r>
              <a:rPr lang="el-GR" dirty="0"/>
              <a:t> Μια τέτοια αύξηση ουσιαστικά μεταφέρει το κοινωνικό οριακό κόστος στον ιδιώτη μέσω φορολογικών μέτρων. </a:t>
            </a:r>
          </a:p>
        </p:txBody>
      </p:sp>
      <p:sp>
        <p:nvSpPr>
          <p:cNvPr id="4" name="Date Placeholder 3">
            <a:extLst>
              <a:ext uri="{FF2B5EF4-FFF2-40B4-BE49-F238E27FC236}">
                <a16:creationId xmlns:a16="http://schemas.microsoft.com/office/drawing/2014/main" id="{14B27D3D-7E24-474E-9259-18DA884229FD}"/>
              </a:ext>
            </a:extLst>
          </p:cNvPr>
          <p:cNvSpPr>
            <a:spLocks noGrp="1"/>
          </p:cNvSpPr>
          <p:nvPr>
            <p:ph type="dt" sz="half" idx="10"/>
          </p:nvPr>
        </p:nvSpPr>
        <p:spPr/>
        <p:txBody>
          <a:bodyPr/>
          <a:lstStyle/>
          <a:p>
            <a:r>
              <a:rPr lang="en-GB" dirty="0"/>
              <a:t>22/04/2021</a:t>
            </a:r>
          </a:p>
        </p:txBody>
      </p:sp>
      <p:sp>
        <p:nvSpPr>
          <p:cNvPr id="5" name="Footer Placeholder 4">
            <a:extLst>
              <a:ext uri="{FF2B5EF4-FFF2-40B4-BE49-F238E27FC236}">
                <a16:creationId xmlns:a16="http://schemas.microsoft.com/office/drawing/2014/main" id="{F3738530-EF9A-4C32-81B8-21D9B617D578}"/>
              </a:ext>
            </a:extLst>
          </p:cNvPr>
          <p:cNvSpPr>
            <a:spLocks noGrp="1"/>
          </p:cNvSpPr>
          <p:nvPr>
            <p:ph type="ftr" sz="quarter" idx="11"/>
          </p:nvPr>
        </p:nvSpPr>
        <p:spPr/>
        <p:txBody>
          <a:bodyPr/>
          <a:lstStyle/>
          <a:p>
            <a:r>
              <a:rPr lang="el-GR" dirty="0"/>
              <a:t>Εθνικό και Καποδιστριακό Πανεπιστήμιο Αθηνών</a:t>
            </a:r>
            <a:endParaRPr lang="en-GB" dirty="0"/>
          </a:p>
        </p:txBody>
      </p:sp>
      <p:sp>
        <p:nvSpPr>
          <p:cNvPr id="6" name="Slide Number Placeholder 5">
            <a:extLst>
              <a:ext uri="{FF2B5EF4-FFF2-40B4-BE49-F238E27FC236}">
                <a16:creationId xmlns:a16="http://schemas.microsoft.com/office/drawing/2014/main" id="{3037F204-3772-4CA6-88AF-F94D2DFA9473}"/>
              </a:ext>
            </a:extLst>
          </p:cNvPr>
          <p:cNvSpPr>
            <a:spLocks noGrp="1"/>
          </p:cNvSpPr>
          <p:nvPr>
            <p:ph type="sldNum" sz="quarter" idx="12"/>
          </p:nvPr>
        </p:nvSpPr>
        <p:spPr/>
        <p:txBody>
          <a:bodyPr/>
          <a:lstStyle/>
          <a:p>
            <a:fld id="{6CDAAE78-6636-4007-9CE5-C5020246D1B2}" type="slidenum">
              <a:rPr lang="en-GB" smtClean="0"/>
              <a:pPr/>
              <a:t>15</a:t>
            </a:fld>
            <a:endParaRPr lang="en-GB" dirty="0"/>
          </a:p>
        </p:txBody>
      </p:sp>
    </p:spTree>
    <p:extLst>
      <p:ext uri="{BB962C8B-B14F-4D97-AF65-F5344CB8AC3E}">
        <p14:creationId xmlns:p14="http://schemas.microsoft.com/office/powerpoint/2010/main" val="4901060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C3207-1D9B-449C-AABA-D1534196E05B}"/>
              </a:ext>
            </a:extLst>
          </p:cNvPr>
          <p:cNvSpPr>
            <a:spLocks noGrp="1"/>
          </p:cNvSpPr>
          <p:nvPr>
            <p:ph type="title"/>
          </p:nvPr>
        </p:nvSpPr>
        <p:spPr/>
        <p:txBody>
          <a:bodyPr/>
          <a:lstStyle/>
          <a:p>
            <a:r>
              <a:rPr lang="el-GR" dirty="0"/>
              <a:t>Οικονομικά Εργαλεία</a:t>
            </a:r>
            <a:endParaRPr lang="en-GB" dirty="0"/>
          </a:p>
        </p:txBody>
      </p:sp>
      <p:sp>
        <p:nvSpPr>
          <p:cNvPr id="3" name="Content Placeholder 2">
            <a:extLst>
              <a:ext uri="{FF2B5EF4-FFF2-40B4-BE49-F238E27FC236}">
                <a16:creationId xmlns:a16="http://schemas.microsoft.com/office/drawing/2014/main" id="{64C1C7B9-7C97-4015-940A-CE9E3588F5AA}"/>
              </a:ext>
            </a:extLst>
          </p:cNvPr>
          <p:cNvSpPr>
            <a:spLocks noGrp="1"/>
          </p:cNvSpPr>
          <p:nvPr>
            <p:ph idx="1"/>
          </p:nvPr>
        </p:nvSpPr>
        <p:spPr>
          <a:xfrm>
            <a:off x="1097280" y="1845734"/>
            <a:ext cx="10058400" cy="4282350"/>
          </a:xfrm>
        </p:spPr>
        <p:txBody>
          <a:bodyPr>
            <a:normAutofit lnSpcReduction="10000"/>
          </a:bodyPr>
          <a:lstStyle/>
          <a:p>
            <a:r>
              <a:rPr lang="el-GR" dirty="0"/>
              <a:t> Κατά συνέπεια, το οικονομικό συμφέρον του ρυπαίνοντος, που επιθυμεί την μεγιστοποίηση των κερδών του, είναι να μειώσει την ρύπανση που προκαλείται από τις δραστηριότητές του. </a:t>
            </a:r>
          </a:p>
          <a:p>
            <a:r>
              <a:rPr lang="el-GR" dirty="0"/>
              <a:t>Με άλλα λόγια, βασιζόμενοι στην αρχή «ο ρυπαίνων πληρώνει» οι Πιγκουβιανοί φόροι κατανέμουν τις αρνητικές εξωτερικότητες της περιβαλλοντικής ρύπανσης. </a:t>
            </a:r>
          </a:p>
          <a:p>
            <a:r>
              <a:rPr lang="el-GR" dirty="0"/>
              <a:t> Παράλληλα, δημιουργούν κίνητρα για την μείωση των ρύπων, και ανταμείβουν την καθιέρωση καινοτόμων λύσεων.</a:t>
            </a:r>
          </a:p>
          <a:p>
            <a:r>
              <a:rPr lang="el-GR" dirty="0"/>
              <a:t> Γενικά, οι περιβαλλοντικοί φόροι είναι ιδιαίτερα δημοφιλείς τόσο στην Ευρώπη όσο και διεθνώς. </a:t>
            </a:r>
          </a:p>
          <a:p>
            <a:r>
              <a:rPr lang="el-GR" dirty="0"/>
              <a:t> Κατά μέσο όρο στον ΟΟΣΑ, αντιπροσωπεύουν 1.52% του ΑΕΠ. Στην Ελλάδα αντιπροσωπεύουν 1.58% - στην Κροατία 4.22%. (Στοιχεία του ΟΟΣΑ, 2019)</a:t>
            </a:r>
          </a:p>
          <a:p>
            <a:pPr marL="0" indent="0">
              <a:buNone/>
            </a:pPr>
            <a:endParaRPr lang="en-GB" dirty="0"/>
          </a:p>
        </p:txBody>
      </p:sp>
      <p:sp>
        <p:nvSpPr>
          <p:cNvPr id="4" name="Date Placeholder 3">
            <a:extLst>
              <a:ext uri="{FF2B5EF4-FFF2-40B4-BE49-F238E27FC236}">
                <a16:creationId xmlns:a16="http://schemas.microsoft.com/office/drawing/2014/main" id="{72AD4307-B9C0-4DDB-ACE8-70B970E22CD7}"/>
              </a:ext>
            </a:extLst>
          </p:cNvPr>
          <p:cNvSpPr>
            <a:spLocks noGrp="1"/>
          </p:cNvSpPr>
          <p:nvPr>
            <p:ph type="dt" sz="half" idx="10"/>
          </p:nvPr>
        </p:nvSpPr>
        <p:spPr/>
        <p:txBody>
          <a:bodyPr/>
          <a:lstStyle/>
          <a:p>
            <a:r>
              <a:rPr lang="en-GB" dirty="0"/>
              <a:t>22/04/2021</a:t>
            </a:r>
          </a:p>
        </p:txBody>
      </p:sp>
      <p:sp>
        <p:nvSpPr>
          <p:cNvPr id="5" name="Footer Placeholder 4">
            <a:extLst>
              <a:ext uri="{FF2B5EF4-FFF2-40B4-BE49-F238E27FC236}">
                <a16:creationId xmlns:a16="http://schemas.microsoft.com/office/drawing/2014/main" id="{29D77A8E-022A-48E1-999A-844D50DD5A41}"/>
              </a:ext>
            </a:extLst>
          </p:cNvPr>
          <p:cNvSpPr>
            <a:spLocks noGrp="1"/>
          </p:cNvSpPr>
          <p:nvPr>
            <p:ph type="ftr" sz="quarter" idx="11"/>
          </p:nvPr>
        </p:nvSpPr>
        <p:spPr/>
        <p:txBody>
          <a:bodyPr/>
          <a:lstStyle/>
          <a:p>
            <a:r>
              <a:rPr lang="el-GR" dirty="0"/>
              <a:t>Εθνικό και Καποδιστριακό Πανεπιστήμιο Αθηνών</a:t>
            </a:r>
            <a:endParaRPr lang="en-GB" dirty="0"/>
          </a:p>
        </p:txBody>
      </p:sp>
      <p:sp>
        <p:nvSpPr>
          <p:cNvPr id="6" name="Slide Number Placeholder 5">
            <a:extLst>
              <a:ext uri="{FF2B5EF4-FFF2-40B4-BE49-F238E27FC236}">
                <a16:creationId xmlns:a16="http://schemas.microsoft.com/office/drawing/2014/main" id="{869EAFB6-39E1-4963-BE06-C8BAFFEFB0FE}"/>
              </a:ext>
            </a:extLst>
          </p:cNvPr>
          <p:cNvSpPr>
            <a:spLocks noGrp="1"/>
          </p:cNvSpPr>
          <p:nvPr>
            <p:ph type="sldNum" sz="quarter" idx="12"/>
          </p:nvPr>
        </p:nvSpPr>
        <p:spPr/>
        <p:txBody>
          <a:bodyPr/>
          <a:lstStyle/>
          <a:p>
            <a:fld id="{6CDAAE78-6636-4007-9CE5-C5020246D1B2}" type="slidenum">
              <a:rPr lang="en-GB" smtClean="0"/>
              <a:pPr/>
              <a:t>16</a:t>
            </a:fld>
            <a:endParaRPr lang="en-GB" dirty="0"/>
          </a:p>
        </p:txBody>
      </p:sp>
    </p:spTree>
    <p:extLst>
      <p:ext uri="{BB962C8B-B14F-4D97-AF65-F5344CB8AC3E}">
        <p14:creationId xmlns:p14="http://schemas.microsoft.com/office/powerpoint/2010/main" val="13615016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E2CF2-C9E4-4742-822B-70FCFBBA1BDB}"/>
              </a:ext>
            </a:extLst>
          </p:cNvPr>
          <p:cNvSpPr>
            <a:spLocks noGrp="1"/>
          </p:cNvSpPr>
          <p:nvPr>
            <p:ph type="title"/>
          </p:nvPr>
        </p:nvSpPr>
        <p:spPr/>
        <p:txBody>
          <a:bodyPr/>
          <a:lstStyle/>
          <a:p>
            <a:r>
              <a:rPr lang="el-GR" dirty="0"/>
              <a:t>Οικονομικά Εργαλεία</a:t>
            </a:r>
            <a:endParaRPr lang="en-GB" dirty="0"/>
          </a:p>
        </p:txBody>
      </p:sp>
      <p:sp>
        <p:nvSpPr>
          <p:cNvPr id="3" name="Content Placeholder 2">
            <a:extLst>
              <a:ext uri="{FF2B5EF4-FFF2-40B4-BE49-F238E27FC236}">
                <a16:creationId xmlns:a16="http://schemas.microsoft.com/office/drawing/2014/main" id="{867A768E-9799-41AF-854C-58EA0B65395D}"/>
              </a:ext>
            </a:extLst>
          </p:cNvPr>
          <p:cNvSpPr>
            <a:spLocks noGrp="1"/>
          </p:cNvSpPr>
          <p:nvPr>
            <p:ph idx="1"/>
          </p:nvPr>
        </p:nvSpPr>
        <p:spPr/>
        <p:txBody>
          <a:bodyPr>
            <a:normAutofit/>
          </a:bodyPr>
          <a:lstStyle/>
          <a:p>
            <a:r>
              <a:rPr lang="el-GR" dirty="0"/>
              <a:t> Η Ολλανδία είναι ένα εξαιρετικό παράδειγμα – οι διάφορες περιβαλλοντικού τύπου εισφορές αντιπροσωπεύουν 9.2% του συνόλου των φορολογικών εσόδων, και ισούνται περίπου με 1600€ κατά κεφαλήν. (Στοιχεία του ΟΟΣΑ, 2019)</a:t>
            </a:r>
          </a:p>
          <a:p>
            <a:r>
              <a:rPr lang="el-GR" dirty="0"/>
              <a:t> Οι περιβαλλοντικοί φόροι είναι ποικιλόμορφοι. Μπορούν να στοχεύσουν την κατανάλωση ενέργειας, την χρήση οχημάτων, τις εκπομπές ρύπων στον αέρα και λυμάτων στα ύδατα, την παραγωγή αποβλήτων και απορριμμάτων, ακόμα και την ηχορύπανση. Ακόμα, μπορούν να φορολογήσουν την χρήση περιορισμένων φυσικών πόρων, όπως τα αποθέματα ξυλείας ή ψαριών. </a:t>
            </a:r>
          </a:p>
          <a:p>
            <a:r>
              <a:rPr lang="el-GR" dirty="0"/>
              <a:t> Παραδείγματος χάριν, στην Ν Κορέα, τα δημοτικά τέλη εξαρτώνται ως έναν βαθμό από τον όγκο των μη ανακυκλώσιμων απορριμμάτων και των αποβλήτων τροφίμων.</a:t>
            </a:r>
          </a:p>
        </p:txBody>
      </p:sp>
      <p:sp>
        <p:nvSpPr>
          <p:cNvPr id="4" name="Date Placeholder 3">
            <a:extLst>
              <a:ext uri="{FF2B5EF4-FFF2-40B4-BE49-F238E27FC236}">
                <a16:creationId xmlns:a16="http://schemas.microsoft.com/office/drawing/2014/main" id="{4995F7B4-D3F0-4429-8391-FC5A316500FE}"/>
              </a:ext>
            </a:extLst>
          </p:cNvPr>
          <p:cNvSpPr>
            <a:spLocks noGrp="1"/>
          </p:cNvSpPr>
          <p:nvPr>
            <p:ph type="dt" sz="half" idx="10"/>
          </p:nvPr>
        </p:nvSpPr>
        <p:spPr/>
        <p:txBody>
          <a:bodyPr/>
          <a:lstStyle/>
          <a:p>
            <a:r>
              <a:rPr lang="en-GB"/>
              <a:t>22/04/2021</a:t>
            </a:r>
            <a:endParaRPr lang="en-GB" dirty="0"/>
          </a:p>
        </p:txBody>
      </p:sp>
      <p:sp>
        <p:nvSpPr>
          <p:cNvPr id="5" name="Footer Placeholder 4">
            <a:extLst>
              <a:ext uri="{FF2B5EF4-FFF2-40B4-BE49-F238E27FC236}">
                <a16:creationId xmlns:a16="http://schemas.microsoft.com/office/drawing/2014/main" id="{F6B7C467-FDC2-42FA-A053-194B89539489}"/>
              </a:ext>
            </a:extLst>
          </p:cNvPr>
          <p:cNvSpPr>
            <a:spLocks noGrp="1"/>
          </p:cNvSpPr>
          <p:nvPr>
            <p:ph type="ftr" sz="quarter" idx="11"/>
          </p:nvPr>
        </p:nvSpPr>
        <p:spPr/>
        <p:txBody>
          <a:bodyPr/>
          <a:lstStyle/>
          <a:p>
            <a:r>
              <a:rPr lang="el-GR"/>
              <a:t>Εθνικό και Καποδιστριακό Πανεπιστήμιο Αθηνών</a:t>
            </a:r>
            <a:endParaRPr lang="en-GB" dirty="0"/>
          </a:p>
        </p:txBody>
      </p:sp>
      <p:sp>
        <p:nvSpPr>
          <p:cNvPr id="6" name="Slide Number Placeholder 5">
            <a:extLst>
              <a:ext uri="{FF2B5EF4-FFF2-40B4-BE49-F238E27FC236}">
                <a16:creationId xmlns:a16="http://schemas.microsoft.com/office/drawing/2014/main" id="{9CA40032-DCEC-4024-BB3F-364C10506AA4}"/>
              </a:ext>
            </a:extLst>
          </p:cNvPr>
          <p:cNvSpPr>
            <a:spLocks noGrp="1"/>
          </p:cNvSpPr>
          <p:nvPr>
            <p:ph type="sldNum" sz="quarter" idx="12"/>
          </p:nvPr>
        </p:nvSpPr>
        <p:spPr/>
        <p:txBody>
          <a:bodyPr/>
          <a:lstStyle/>
          <a:p>
            <a:fld id="{6CDAAE78-6636-4007-9CE5-C5020246D1B2}" type="slidenum">
              <a:rPr lang="en-GB" smtClean="0"/>
              <a:pPr/>
              <a:t>17</a:t>
            </a:fld>
            <a:endParaRPr lang="en-GB" dirty="0"/>
          </a:p>
        </p:txBody>
      </p:sp>
    </p:spTree>
    <p:extLst>
      <p:ext uri="{BB962C8B-B14F-4D97-AF65-F5344CB8AC3E}">
        <p14:creationId xmlns:p14="http://schemas.microsoft.com/office/powerpoint/2010/main" val="4983949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0A6EE-6CFC-47CD-B3C6-8CDF62395810}"/>
              </a:ext>
            </a:extLst>
          </p:cNvPr>
          <p:cNvSpPr>
            <a:spLocks noGrp="1"/>
          </p:cNvSpPr>
          <p:nvPr>
            <p:ph type="title"/>
          </p:nvPr>
        </p:nvSpPr>
        <p:spPr/>
        <p:txBody>
          <a:bodyPr/>
          <a:lstStyle/>
          <a:p>
            <a:r>
              <a:rPr lang="el-GR" dirty="0"/>
              <a:t>Οικονομικά Εργαλεία</a:t>
            </a:r>
            <a:endParaRPr lang="en-GB" dirty="0"/>
          </a:p>
        </p:txBody>
      </p:sp>
      <p:sp>
        <p:nvSpPr>
          <p:cNvPr id="3" name="Content Placeholder 2">
            <a:extLst>
              <a:ext uri="{FF2B5EF4-FFF2-40B4-BE49-F238E27FC236}">
                <a16:creationId xmlns:a16="http://schemas.microsoft.com/office/drawing/2014/main" id="{259CF41A-24DB-403B-8F5C-E313DD40E258}"/>
              </a:ext>
            </a:extLst>
          </p:cNvPr>
          <p:cNvSpPr>
            <a:spLocks noGrp="1"/>
          </p:cNvSpPr>
          <p:nvPr>
            <p:ph idx="1"/>
          </p:nvPr>
        </p:nvSpPr>
        <p:spPr/>
        <p:txBody>
          <a:bodyPr/>
          <a:lstStyle/>
          <a:p>
            <a:pPr marL="0" indent="0">
              <a:buNone/>
            </a:pPr>
            <a:r>
              <a:rPr lang="el-GR" dirty="0"/>
              <a:t> Σύστημα Εμπορίας Ρύπων</a:t>
            </a:r>
          </a:p>
          <a:p>
            <a:r>
              <a:rPr lang="el-GR" dirty="0"/>
              <a:t> Το Σύστημα Εμπορίας Ρύπων απλοποιεί την διακυβέρνηση πολιτικών που αποσκοπούν στην γενικότερη μείωση των ρύπων. </a:t>
            </a:r>
          </a:p>
          <a:p>
            <a:r>
              <a:rPr lang="el-GR" dirty="0"/>
              <a:t> Μια «κλασσική» προσέγγιση ρυθμίσεων τύπου «εντολή-έλεγχος» χωρίς την χρήση οικονομικών εργαλείων θα απαιτούσε είτε εξατομικευμένα όρια, είτε μια σταθερή ποσοστιαία μείωση για όλους τους ρυπαίνοντες. </a:t>
            </a:r>
          </a:p>
          <a:p>
            <a:r>
              <a:rPr lang="el-GR" dirty="0"/>
              <a:t> Η πρώτη εναλλακτική είναι εξαιρετικά ακριβή από ρυθμιστικής άποψης, η δε δεύτερη δημιουργεί στρεβλώσεις στην αγορά. </a:t>
            </a:r>
          </a:p>
          <a:p>
            <a:endParaRPr lang="en-GB" dirty="0"/>
          </a:p>
        </p:txBody>
      </p:sp>
      <p:sp>
        <p:nvSpPr>
          <p:cNvPr id="4" name="Date Placeholder 3">
            <a:extLst>
              <a:ext uri="{FF2B5EF4-FFF2-40B4-BE49-F238E27FC236}">
                <a16:creationId xmlns:a16="http://schemas.microsoft.com/office/drawing/2014/main" id="{486EB3DD-3270-4618-99D2-A71A8BDE51B4}"/>
              </a:ext>
            </a:extLst>
          </p:cNvPr>
          <p:cNvSpPr>
            <a:spLocks noGrp="1"/>
          </p:cNvSpPr>
          <p:nvPr>
            <p:ph type="dt" sz="half" idx="10"/>
          </p:nvPr>
        </p:nvSpPr>
        <p:spPr/>
        <p:txBody>
          <a:bodyPr/>
          <a:lstStyle/>
          <a:p>
            <a:r>
              <a:rPr lang="en-GB"/>
              <a:t>22/04/2021</a:t>
            </a:r>
            <a:endParaRPr lang="en-GB" dirty="0"/>
          </a:p>
        </p:txBody>
      </p:sp>
      <p:sp>
        <p:nvSpPr>
          <p:cNvPr id="5" name="Footer Placeholder 4">
            <a:extLst>
              <a:ext uri="{FF2B5EF4-FFF2-40B4-BE49-F238E27FC236}">
                <a16:creationId xmlns:a16="http://schemas.microsoft.com/office/drawing/2014/main" id="{B700C096-C711-4E58-BB1C-754B460BDCBA}"/>
              </a:ext>
            </a:extLst>
          </p:cNvPr>
          <p:cNvSpPr>
            <a:spLocks noGrp="1"/>
          </p:cNvSpPr>
          <p:nvPr>
            <p:ph type="ftr" sz="quarter" idx="11"/>
          </p:nvPr>
        </p:nvSpPr>
        <p:spPr/>
        <p:txBody>
          <a:bodyPr/>
          <a:lstStyle/>
          <a:p>
            <a:r>
              <a:rPr lang="el-GR"/>
              <a:t>Εθνικό και Καποδιστριακό Πανεπιστήμιο Αθηνών</a:t>
            </a:r>
            <a:endParaRPr lang="en-GB" dirty="0"/>
          </a:p>
        </p:txBody>
      </p:sp>
      <p:sp>
        <p:nvSpPr>
          <p:cNvPr id="6" name="Slide Number Placeholder 5">
            <a:extLst>
              <a:ext uri="{FF2B5EF4-FFF2-40B4-BE49-F238E27FC236}">
                <a16:creationId xmlns:a16="http://schemas.microsoft.com/office/drawing/2014/main" id="{FB61E80E-8C14-4980-812E-9E312C2EBAA8}"/>
              </a:ext>
            </a:extLst>
          </p:cNvPr>
          <p:cNvSpPr>
            <a:spLocks noGrp="1"/>
          </p:cNvSpPr>
          <p:nvPr>
            <p:ph type="sldNum" sz="quarter" idx="12"/>
          </p:nvPr>
        </p:nvSpPr>
        <p:spPr/>
        <p:txBody>
          <a:bodyPr/>
          <a:lstStyle/>
          <a:p>
            <a:fld id="{6CDAAE78-6636-4007-9CE5-C5020246D1B2}" type="slidenum">
              <a:rPr lang="en-GB" smtClean="0"/>
              <a:pPr/>
              <a:t>18</a:t>
            </a:fld>
            <a:endParaRPr lang="en-GB" dirty="0"/>
          </a:p>
        </p:txBody>
      </p:sp>
    </p:spTree>
    <p:extLst>
      <p:ext uri="{BB962C8B-B14F-4D97-AF65-F5344CB8AC3E}">
        <p14:creationId xmlns:p14="http://schemas.microsoft.com/office/powerpoint/2010/main" val="16543118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1920F-FCD5-40B5-90AD-3CF35C688A79}"/>
              </a:ext>
            </a:extLst>
          </p:cNvPr>
          <p:cNvSpPr>
            <a:spLocks noGrp="1"/>
          </p:cNvSpPr>
          <p:nvPr>
            <p:ph type="title"/>
          </p:nvPr>
        </p:nvSpPr>
        <p:spPr/>
        <p:txBody>
          <a:bodyPr/>
          <a:lstStyle/>
          <a:p>
            <a:r>
              <a:rPr lang="el-GR" dirty="0"/>
              <a:t>Οικονομικά Εργαλεία</a:t>
            </a:r>
            <a:endParaRPr lang="en-GB" dirty="0"/>
          </a:p>
        </p:txBody>
      </p:sp>
      <p:sp>
        <p:nvSpPr>
          <p:cNvPr id="3" name="Content Placeholder 2">
            <a:extLst>
              <a:ext uri="{FF2B5EF4-FFF2-40B4-BE49-F238E27FC236}">
                <a16:creationId xmlns:a16="http://schemas.microsoft.com/office/drawing/2014/main" id="{85D52A88-FA3B-45AA-8E04-74A270C464FE}"/>
              </a:ext>
            </a:extLst>
          </p:cNvPr>
          <p:cNvSpPr>
            <a:spLocks noGrp="1"/>
          </p:cNvSpPr>
          <p:nvPr>
            <p:ph idx="1"/>
          </p:nvPr>
        </p:nvSpPr>
        <p:spPr>
          <a:xfrm>
            <a:off x="1097280" y="1885950"/>
            <a:ext cx="10058400" cy="3874770"/>
          </a:xfrm>
        </p:spPr>
        <p:txBody>
          <a:bodyPr/>
          <a:lstStyle/>
          <a:p>
            <a:r>
              <a:rPr lang="el-GR" dirty="0"/>
              <a:t> Το Σύστημα Εμπορίας Ρύπων λύνει ως έναν βαθμό αυτά τα προβλήματα. </a:t>
            </a:r>
          </a:p>
          <a:p>
            <a:r>
              <a:rPr lang="el-GR" dirty="0"/>
              <a:t> Ουσιαστικά, ένα τέτοιο σύστημα βασίζεται στην καθιέρωση ενός στόχου εκπομπής ρύπων. Οι ρύποι αυτοί χωρίζονται σε άδειες εκπομπής, και μοιράζονται στους ρυπαίνοντες. </a:t>
            </a:r>
          </a:p>
          <a:p>
            <a:r>
              <a:rPr lang="el-GR" dirty="0"/>
              <a:t> Οι εκπομπές πάνω από την άδεια που κατέχει ο κάθε ρυπαίνων τιμωρούνται, συχνά με σημαντικές και προοδευτικές ποινές. </a:t>
            </a:r>
          </a:p>
          <a:p>
            <a:r>
              <a:rPr lang="el-GR" dirty="0"/>
              <a:t> Οι άδειες αυτές μπορούν μετά να πωληθούν από μία ρυπογόνο εταιρία σε μία άλλη, δημιουργώντας μια δευτερογενή αγορά.</a:t>
            </a:r>
          </a:p>
          <a:p>
            <a:pPr marL="0" indent="0">
              <a:buNone/>
            </a:pPr>
            <a:endParaRPr lang="en-GB" dirty="0"/>
          </a:p>
        </p:txBody>
      </p:sp>
      <p:sp>
        <p:nvSpPr>
          <p:cNvPr id="4" name="Date Placeholder 3">
            <a:extLst>
              <a:ext uri="{FF2B5EF4-FFF2-40B4-BE49-F238E27FC236}">
                <a16:creationId xmlns:a16="http://schemas.microsoft.com/office/drawing/2014/main" id="{92FD4C61-2948-475D-84B2-DBBA58C8A936}"/>
              </a:ext>
            </a:extLst>
          </p:cNvPr>
          <p:cNvSpPr>
            <a:spLocks noGrp="1"/>
          </p:cNvSpPr>
          <p:nvPr>
            <p:ph type="dt" sz="half" idx="10"/>
          </p:nvPr>
        </p:nvSpPr>
        <p:spPr/>
        <p:txBody>
          <a:bodyPr/>
          <a:lstStyle/>
          <a:p>
            <a:r>
              <a:rPr lang="en-GB"/>
              <a:t>22/04/2021</a:t>
            </a:r>
            <a:endParaRPr lang="en-GB" dirty="0"/>
          </a:p>
        </p:txBody>
      </p:sp>
      <p:sp>
        <p:nvSpPr>
          <p:cNvPr id="5" name="Footer Placeholder 4">
            <a:extLst>
              <a:ext uri="{FF2B5EF4-FFF2-40B4-BE49-F238E27FC236}">
                <a16:creationId xmlns:a16="http://schemas.microsoft.com/office/drawing/2014/main" id="{355DE841-98F2-4549-891B-A4FC46C3442D}"/>
              </a:ext>
            </a:extLst>
          </p:cNvPr>
          <p:cNvSpPr>
            <a:spLocks noGrp="1"/>
          </p:cNvSpPr>
          <p:nvPr>
            <p:ph type="ftr" sz="quarter" idx="11"/>
          </p:nvPr>
        </p:nvSpPr>
        <p:spPr/>
        <p:txBody>
          <a:bodyPr/>
          <a:lstStyle/>
          <a:p>
            <a:r>
              <a:rPr lang="el-GR"/>
              <a:t>Εθνικό και Καποδιστριακό Πανεπιστήμιο Αθηνών</a:t>
            </a:r>
            <a:endParaRPr lang="en-GB" dirty="0"/>
          </a:p>
        </p:txBody>
      </p:sp>
      <p:sp>
        <p:nvSpPr>
          <p:cNvPr id="6" name="Slide Number Placeholder 5">
            <a:extLst>
              <a:ext uri="{FF2B5EF4-FFF2-40B4-BE49-F238E27FC236}">
                <a16:creationId xmlns:a16="http://schemas.microsoft.com/office/drawing/2014/main" id="{80EEB63B-3917-4C35-B23E-F11ABB9AA4B6}"/>
              </a:ext>
            </a:extLst>
          </p:cNvPr>
          <p:cNvSpPr>
            <a:spLocks noGrp="1"/>
          </p:cNvSpPr>
          <p:nvPr>
            <p:ph type="sldNum" sz="quarter" idx="12"/>
          </p:nvPr>
        </p:nvSpPr>
        <p:spPr/>
        <p:txBody>
          <a:bodyPr/>
          <a:lstStyle/>
          <a:p>
            <a:fld id="{6CDAAE78-6636-4007-9CE5-C5020246D1B2}" type="slidenum">
              <a:rPr lang="en-GB" smtClean="0"/>
              <a:pPr/>
              <a:t>19</a:t>
            </a:fld>
            <a:endParaRPr lang="en-GB" dirty="0"/>
          </a:p>
        </p:txBody>
      </p:sp>
    </p:spTree>
    <p:extLst>
      <p:ext uri="{BB962C8B-B14F-4D97-AF65-F5344CB8AC3E}">
        <p14:creationId xmlns:p14="http://schemas.microsoft.com/office/powerpoint/2010/main" val="3140321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DD0EE-508E-4482-AD67-C2A534C18AAF}"/>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217BEDD5-007B-497C-9A78-C539F3ABE8D2}"/>
              </a:ext>
            </a:extLst>
          </p:cNvPr>
          <p:cNvSpPr>
            <a:spLocks noGrp="1"/>
          </p:cNvSpPr>
          <p:nvPr>
            <p:ph idx="1"/>
          </p:nvPr>
        </p:nvSpPr>
        <p:spPr/>
        <p:txBody>
          <a:bodyPr/>
          <a:lstStyle/>
          <a:p>
            <a:pPr marL="0" indent="0" algn="ctr">
              <a:buNone/>
            </a:pPr>
            <a:endParaRPr lang="en-GB" dirty="0"/>
          </a:p>
          <a:p>
            <a:pPr marL="0" indent="0" algn="ctr">
              <a:buNone/>
            </a:pPr>
            <a:endParaRPr lang="el-GR" dirty="0"/>
          </a:p>
          <a:p>
            <a:pPr marL="0" indent="0" algn="ctr">
              <a:buNone/>
            </a:pPr>
            <a:r>
              <a:rPr lang="el-GR" sz="3600" dirty="0">
                <a:solidFill>
                  <a:schemeClr val="tx2">
                    <a:lumMod val="60000"/>
                    <a:lumOff val="40000"/>
                  </a:schemeClr>
                </a:solidFill>
              </a:rPr>
              <a:t>Ι.</a:t>
            </a:r>
            <a:r>
              <a:rPr lang="el-GR" sz="3600" dirty="0"/>
              <a:t> Εισαγωγή </a:t>
            </a:r>
          </a:p>
          <a:p>
            <a:pPr marL="0" indent="0" algn="ctr">
              <a:buNone/>
            </a:pPr>
            <a:r>
              <a:rPr lang="el-GR" sz="3600" dirty="0">
                <a:solidFill>
                  <a:schemeClr val="tx2">
                    <a:lumMod val="60000"/>
                    <a:lumOff val="40000"/>
                  </a:schemeClr>
                </a:solidFill>
              </a:rPr>
              <a:t>ΙΙ.</a:t>
            </a:r>
            <a:r>
              <a:rPr lang="el-GR" sz="3600" dirty="0"/>
              <a:t> Οικονομικά Εργαλεία</a:t>
            </a:r>
          </a:p>
          <a:p>
            <a:pPr marL="0" indent="0" algn="ctr">
              <a:buNone/>
            </a:pPr>
            <a:r>
              <a:rPr lang="el-GR" sz="3600" dirty="0">
                <a:solidFill>
                  <a:schemeClr val="tx2">
                    <a:lumMod val="60000"/>
                    <a:lumOff val="40000"/>
                  </a:schemeClr>
                </a:solidFill>
              </a:rPr>
              <a:t>ΙΙΙ.</a:t>
            </a:r>
            <a:r>
              <a:rPr lang="el-GR" sz="3600" dirty="0"/>
              <a:t> Κρατικές Ενισχύσεις</a:t>
            </a:r>
          </a:p>
        </p:txBody>
      </p:sp>
      <p:sp>
        <p:nvSpPr>
          <p:cNvPr id="4" name="Date Placeholder 3">
            <a:extLst>
              <a:ext uri="{FF2B5EF4-FFF2-40B4-BE49-F238E27FC236}">
                <a16:creationId xmlns:a16="http://schemas.microsoft.com/office/drawing/2014/main" id="{5DE53161-9C6C-4643-BB1C-962E88F08D25}"/>
              </a:ext>
            </a:extLst>
          </p:cNvPr>
          <p:cNvSpPr>
            <a:spLocks noGrp="1"/>
          </p:cNvSpPr>
          <p:nvPr>
            <p:ph type="dt" sz="half" idx="10"/>
          </p:nvPr>
        </p:nvSpPr>
        <p:spPr/>
        <p:txBody>
          <a:bodyPr/>
          <a:lstStyle/>
          <a:p>
            <a:r>
              <a:rPr lang="en-GB" dirty="0"/>
              <a:t>22/04/2021</a:t>
            </a:r>
          </a:p>
        </p:txBody>
      </p:sp>
      <p:sp>
        <p:nvSpPr>
          <p:cNvPr id="5" name="Footer Placeholder 4">
            <a:extLst>
              <a:ext uri="{FF2B5EF4-FFF2-40B4-BE49-F238E27FC236}">
                <a16:creationId xmlns:a16="http://schemas.microsoft.com/office/drawing/2014/main" id="{03880E55-6E30-4038-AAF3-35FED523BC5B}"/>
              </a:ext>
            </a:extLst>
          </p:cNvPr>
          <p:cNvSpPr>
            <a:spLocks noGrp="1"/>
          </p:cNvSpPr>
          <p:nvPr>
            <p:ph type="ftr" sz="quarter" idx="11"/>
          </p:nvPr>
        </p:nvSpPr>
        <p:spPr/>
        <p:txBody>
          <a:bodyPr/>
          <a:lstStyle/>
          <a:p>
            <a:r>
              <a:rPr lang="el-GR" dirty="0"/>
              <a:t>Εθνικό και Καποδιστριακό Πανεπιστήμιο Αθηνών</a:t>
            </a:r>
            <a:endParaRPr lang="en-GB" dirty="0"/>
          </a:p>
        </p:txBody>
      </p:sp>
      <p:sp>
        <p:nvSpPr>
          <p:cNvPr id="6" name="Slide Number Placeholder 5">
            <a:extLst>
              <a:ext uri="{FF2B5EF4-FFF2-40B4-BE49-F238E27FC236}">
                <a16:creationId xmlns:a16="http://schemas.microsoft.com/office/drawing/2014/main" id="{BA9C989D-5ABE-42B1-8EAE-A96DDE510D2E}"/>
              </a:ext>
            </a:extLst>
          </p:cNvPr>
          <p:cNvSpPr>
            <a:spLocks noGrp="1"/>
          </p:cNvSpPr>
          <p:nvPr>
            <p:ph type="sldNum" sz="quarter" idx="12"/>
          </p:nvPr>
        </p:nvSpPr>
        <p:spPr/>
        <p:txBody>
          <a:bodyPr/>
          <a:lstStyle/>
          <a:p>
            <a:fld id="{6CDAAE78-6636-4007-9CE5-C5020246D1B2}" type="slidenum">
              <a:rPr lang="en-GB" smtClean="0"/>
              <a:t>2</a:t>
            </a:fld>
            <a:endParaRPr lang="en-GB" dirty="0"/>
          </a:p>
        </p:txBody>
      </p:sp>
    </p:spTree>
    <p:extLst>
      <p:ext uri="{BB962C8B-B14F-4D97-AF65-F5344CB8AC3E}">
        <p14:creationId xmlns:p14="http://schemas.microsoft.com/office/powerpoint/2010/main" val="29515359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E6038-D4DB-4FA7-9C03-B1D45F09A491}"/>
              </a:ext>
            </a:extLst>
          </p:cNvPr>
          <p:cNvSpPr>
            <a:spLocks noGrp="1"/>
          </p:cNvSpPr>
          <p:nvPr>
            <p:ph type="title"/>
          </p:nvPr>
        </p:nvSpPr>
        <p:spPr/>
        <p:txBody>
          <a:bodyPr/>
          <a:lstStyle/>
          <a:p>
            <a:r>
              <a:rPr lang="el-GR" dirty="0"/>
              <a:t>Οικονομικά Εργαλεία</a:t>
            </a:r>
            <a:endParaRPr lang="en-GB" dirty="0"/>
          </a:p>
        </p:txBody>
      </p:sp>
      <p:sp>
        <p:nvSpPr>
          <p:cNvPr id="3" name="Content Placeholder 2">
            <a:extLst>
              <a:ext uri="{FF2B5EF4-FFF2-40B4-BE49-F238E27FC236}">
                <a16:creationId xmlns:a16="http://schemas.microsoft.com/office/drawing/2014/main" id="{A6956186-1D72-40F8-8EB4-9AA0B760328A}"/>
              </a:ext>
            </a:extLst>
          </p:cNvPr>
          <p:cNvSpPr>
            <a:spLocks noGrp="1"/>
          </p:cNvSpPr>
          <p:nvPr>
            <p:ph idx="1"/>
          </p:nvPr>
        </p:nvSpPr>
        <p:spPr/>
        <p:txBody>
          <a:bodyPr>
            <a:normAutofit lnSpcReduction="10000"/>
          </a:bodyPr>
          <a:lstStyle/>
          <a:p>
            <a:r>
              <a:rPr lang="el-GR" dirty="0"/>
              <a:t>Η δευτερογενής αγορά με την σειρά της δημιουργεί κίνητρα. </a:t>
            </a:r>
            <a:endParaRPr lang="en-GB" dirty="0"/>
          </a:p>
          <a:p>
            <a:r>
              <a:rPr lang="el-GR" dirty="0"/>
              <a:t> Οι εκπομπές πέραν των ορίων των αδειών δημιουργούν σημαντικά κόστη στους ρυπαίνοντες, καθώς οφείλουν να αγοράσουν άδειες από άλλους ρυπαίνοντες, σε μία ανταγωνιστική αγορά. Με άλλα λόγια, το κόστος της εκπομπής ρύπων πέραν του στόχου που έχει τεθεί από τις αρχές αυξάνεται. </a:t>
            </a:r>
          </a:p>
          <a:p>
            <a:r>
              <a:rPr lang="el-GR" dirty="0"/>
              <a:t> Αυτό βέβαια θα μπορούσε να επιτευχθεί με την αυστηρή φορολόγηση των επιπλέων εκπομπών. </a:t>
            </a:r>
          </a:p>
          <a:p>
            <a:r>
              <a:rPr lang="el-GR" dirty="0"/>
              <a:t> Όμως, το Σύστημα Εμπορίας Ρύπων επιβραβεύει τους ρυπαίνοντες που μειώνουν τις εκπομπές τους, δημιουργώντας σημαντικά κίνητρα για την μείωση τους.</a:t>
            </a:r>
          </a:p>
          <a:p>
            <a:r>
              <a:rPr lang="el-GR" dirty="0"/>
              <a:t>Ουσιαστικά, τα κίνητρα αυτά δύνανται να οδηγήσουν σε καινοτομίες. </a:t>
            </a:r>
            <a:endParaRPr lang="en-GB" dirty="0"/>
          </a:p>
        </p:txBody>
      </p:sp>
      <p:sp>
        <p:nvSpPr>
          <p:cNvPr id="4" name="Date Placeholder 3">
            <a:extLst>
              <a:ext uri="{FF2B5EF4-FFF2-40B4-BE49-F238E27FC236}">
                <a16:creationId xmlns:a16="http://schemas.microsoft.com/office/drawing/2014/main" id="{9C83D302-F39D-43E7-A490-EF7A47EC3C1E}"/>
              </a:ext>
            </a:extLst>
          </p:cNvPr>
          <p:cNvSpPr>
            <a:spLocks noGrp="1"/>
          </p:cNvSpPr>
          <p:nvPr>
            <p:ph type="dt" sz="half" idx="10"/>
          </p:nvPr>
        </p:nvSpPr>
        <p:spPr/>
        <p:txBody>
          <a:bodyPr/>
          <a:lstStyle/>
          <a:p>
            <a:r>
              <a:rPr lang="en-GB"/>
              <a:t>22/04/2021</a:t>
            </a:r>
            <a:endParaRPr lang="en-GB" dirty="0"/>
          </a:p>
        </p:txBody>
      </p:sp>
      <p:sp>
        <p:nvSpPr>
          <p:cNvPr id="5" name="Footer Placeholder 4">
            <a:extLst>
              <a:ext uri="{FF2B5EF4-FFF2-40B4-BE49-F238E27FC236}">
                <a16:creationId xmlns:a16="http://schemas.microsoft.com/office/drawing/2014/main" id="{E69A99EF-7F7C-4B01-A13D-FBFBA0F558C7}"/>
              </a:ext>
            </a:extLst>
          </p:cNvPr>
          <p:cNvSpPr>
            <a:spLocks noGrp="1"/>
          </p:cNvSpPr>
          <p:nvPr>
            <p:ph type="ftr" sz="quarter" idx="11"/>
          </p:nvPr>
        </p:nvSpPr>
        <p:spPr/>
        <p:txBody>
          <a:bodyPr/>
          <a:lstStyle/>
          <a:p>
            <a:r>
              <a:rPr lang="el-GR"/>
              <a:t>Εθνικό και Καποδιστριακό Πανεπιστήμιο Αθηνών</a:t>
            </a:r>
            <a:endParaRPr lang="en-GB" dirty="0"/>
          </a:p>
        </p:txBody>
      </p:sp>
      <p:sp>
        <p:nvSpPr>
          <p:cNvPr id="6" name="Slide Number Placeholder 5">
            <a:extLst>
              <a:ext uri="{FF2B5EF4-FFF2-40B4-BE49-F238E27FC236}">
                <a16:creationId xmlns:a16="http://schemas.microsoft.com/office/drawing/2014/main" id="{594EC7F6-260D-4D30-8B6D-CA3A8DDDC9D4}"/>
              </a:ext>
            </a:extLst>
          </p:cNvPr>
          <p:cNvSpPr>
            <a:spLocks noGrp="1"/>
          </p:cNvSpPr>
          <p:nvPr>
            <p:ph type="sldNum" sz="quarter" idx="12"/>
          </p:nvPr>
        </p:nvSpPr>
        <p:spPr/>
        <p:txBody>
          <a:bodyPr/>
          <a:lstStyle/>
          <a:p>
            <a:fld id="{6CDAAE78-6636-4007-9CE5-C5020246D1B2}" type="slidenum">
              <a:rPr lang="en-GB" smtClean="0"/>
              <a:pPr/>
              <a:t>20</a:t>
            </a:fld>
            <a:endParaRPr lang="en-GB" dirty="0"/>
          </a:p>
        </p:txBody>
      </p:sp>
    </p:spTree>
    <p:extLst>
      <p:ext uri="{BB962C8B-B14F-4D97-AF65-F5344CB8AC3E}">
        <p14:creationId xmlns:p14="http://schemas.microsoft.com/office/powerpoint/2010/main" val="26749322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C215C-A82C-4A47-9E79-CC0A672846D4}"/>
              </a:ext>
            </a:extLst>
          </p:cNvPr>
          <p:cNvSpPr>
            <a:spLocks noGrp="1"/>
          </p:cNvSpPr>
          <p:nvPr>
            <p:ph type="title"/>
          </p:nvPr>
        </p:nvSpPr>
        <p:spPr/>
        <p:txBody>
          <a:bodyPr/>
          <a:lstStyle/>
          <a:p>
            <a:r>
              <a:rPr lang="el-GR" dirty="0"/>
              <a:t>Οικονομικά Εργαλεία</a:t>
            </a:r>
            <a:endParaRPr lang="en-GB" dirty="0"/>
          </a:p>
        </p:txBody>
      </p:sp>
      <p:sp>
        <p:nvSpPr>
          <p:cNvPr id="3" name="Content Placeholder 2">
            <a:extLst>
              <a:ext uri="{FF2B5EF4-FFF2-40B4-BE49-F238E27FC236}">
                <a16:creationId xmlns:a16="http://schemas.microsoft.com/office/drawing/2014/main" id="{0A20982F-367A-41F0-B5D3-A0D5784D2375}"/>
              </a:ext>
            </a:extLst>
          </p:cNvPr>
          <p:cNvSpPr>
            <a:spLocks noGrp="1"/>
          </p:cNvSpPr>
          <p:nvPr>
            <p:ph idx="1"/>
          </p:nvPr>
        </p:nvSpPr>
        <p:spPr/>
        <p:txBody>
          <a:bodyPr/>
          <a:lstStyle/>
          <a:p>
            <a:r>
              <a:rPr lang="en-GB" dirty="0"/>
              <a:t> </a:t>
            </a:r>
            <a:r>
              <a:rPr lang="el-GR" dirty="0"/>
              <a:t>Παραδείγματος χάριν, ένα σημαντικό ποσοστό των κερδών της </a:t>
            </a:r>
            <a:r>
              <a:rPr lang="en-GB" dirty="0"/>
              <a:t>Tesla</a:t>
            </a:r>
            <a:r>
              <a:rPr lang="el-GR" dirty="0"/>
              <a:t> προέρχεται από την πώληση αδειών υπό ένα σύστημα εμπορίας ρύπων. Αυτό της επέτρεψε και της επιτρέπει να καινοτομεί, δημιουργώντας και εξελίσσοντας μια τεχνολογία και τεχνογνωσία που σε βάθος χρόνου φαίνεται να έχει θετικά αποτελέσματα για το περιβάλλον. </a:t>
            </a:r>
          </a:p>
          <a:p>
            <a:r>
              <a:rPr lang="el-GR" dirty="0"/>
              <a:t> Τα Συστήματα Εμπορίας Ρύπων μπορούν ακόμα να αποτελέσουν πηγή εσόδων για το Κράτος, καθώς οι αρχικές άδειες μπορούν να πωληθούν, ή οι επιπλέον άδειες εκπομπών μπορούν να πωλούνται σε πλειστηριασμούς από τις ρυθμιστικές αρχές.</a:t>
            </a:r>
          </a:p>
        </p:txBody>
      </p:sp>
      <p:sp>
        <p:nvSpPr>
          <p:cNvPr id="4" name="Date Placeholder 3">
            <a:extLst>
              <a:ext uri="{FF2B5EF4-FFF2-40B4-BE49-F238E27FC236}">
                <a16:creationId xmlns:a16="http://schemas.microsoft.com/office/drawing/2014/main" id="{9451E108-C660-4164-AA62-0219D867CE6B}"/>
              </a:ext>
            </a:extLst>
          </p:cNvPr>
          <p:cNvSpPr>
            <a:spLocks noGrp="1"/>
          </p:cNvSpPr>
          <p:nvPr>
            <p:ph type="dt" sz="half" idx="10"/>
          </p:nvPr>
        </p:nvSpPr>
        <p:spPr/>
        <p:txBody>
          <a:bodyPr/>
          <a:lstStyle/>
          <a:p>
            <a:r>
              <a:rPr lang="en-GB"/>
              <a:t>22/04/2021</a:t>
            </a:r>
            <a:endParaRPr lang="en-GB" dirty="0"/>
          </a:p>
        </p:txBody>
      </p:sp>
      <p:sp>
        <p:nvSpPr>
          <p:cNvPr id="5" name="Footer Placeholder 4">
            <a:extLst>
              <a:ext uri="{FF2B5EF4-FFF2-40B4-BE49-F238E27FC236}">
                <a16:creationId xmlns:a16="http://schemas.microsoft.com/office/drawing/2014/main" id="{83466391-A45C-4A83-9F77-31959EB2667D}"/>
              </a:ext>
            </a:extLst>
          </p:cNvPr>
          <p:cNvSpPr>
            <a:spLocks noGrp="1"/>
          </p:cNvSpPr>
          <p:nvPr>
            <p:ph type="ftr" sz="quarter" idx="11"/>
          </p:nvPr>
        </p:nvSpPr>
        <p:spPr/>
        <p:txBody>
          <a:bodyPr/>
          <a:lstStyle/>
          <a:p>
            <a:r>
              <a:rPr lang="el-GR"/>
              <a:t>Εθνικό και Καποδιστριακό Πανεπιστήμιο Αθηνών</a:t>
            </a:r>
            <a:endParaRPr lang="en-GB" dirty="0"/>
          </a:p>
        </p:txBody>
      </p:sp>
      <p:sp>
        <p:nvSpPr>
          <p:cNvPr id="6" name="Slide Number Placeholder 5">
            <a:extLst>
              <a:ext uri="{FF2B5EF4-FFF2-40B4-BE49-F238E27FC236}">
                <a16:creationId xmlns:a16="http://schemas.microsoft.com/office/drawing/2014/main" id="{7C8DDB5D-E93F-462F-95BD-58B61F15FB36}"/>
              </a:ext>
            </a:extLst>
          </p:cNvPr>
          <p:cNvSpPr>
            <a:spLocks noGrp="1"/>
          </p:cNvSpPr>
          <p:nvPr>
            <p:ph type="sldNum" sz="quarter" idx="12"/>
          </p:nvPr>
        </p:nvSpPr>
        <p:spPr/>
        <p:txBody>
          <a:bodyPr/>
          <a:lstStyle/>
          <a:p>
            <a:fld id="{6CDAAE78-6636-4007-9CE5-C5020246D1B2}" type="slidenum">
              <a:rPr lang="en-GB" smtClean="0"/>
              <a:pPr/>
              <a:t>21</a:t>
            </a:fld>
            <a:endParaRPr lang="en-GB" dirty="0"/>
          </a:p>
        </p:txBody>
      </p:sp>
    </p:spTree>
    <p:extLst>
      <p:ext uri="{BB962C8B-B14F-4D97-AF65-F5344CB8AC3E}">
        <p14:creationId xmlns:p14="http://schemas.microsoft.com/office/powerpoint/2010/main" val="36213502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92CAC-F224-4511-8A43-3DEE12B39BF3}"/>
              </a:ext>
            </a:extLst>
          </p:cNvPr>
          <p:cNvSpPr>
            <a:spLocks noGrp="1"/>
          </p:cNvSpPr>
          <p:nvPr>
            <p:ph type="title"/>
          </p:nvPr>
        </p:nvSpPr>
        <p:spPr/>
        <p:txBody>
          <a:bodyPr/>
          <a:lstStyle/>
          <a:p>
            <a:r>
              <a:rPr lang="el-GR" dirty="0"/>
              <a:t>Οικονομικά Εργαλεία</a:t>
            </a:r>
            <a:endParaRPr lang="en-GB" dirty="0"/>
          </a:p>
        </p:txBody>
      </p:sp>
      <p:sp>
        <p:nvSpPr>
          <p:cNvPr id="3" name="Content Placeholder 2">
            <a:extLst>
              <a:ext uri="{FF2B5EF4-FFF2-40B4-BE49-F238E27FC236}">
                <a16:creationId xmlns:a16="http://schemas.microsoft.com/office/drawing/2014/main" id="{5B96705C-4436-4E38-B4E6-76D92ADB6049}"/>
              </a:ext>
            </a:extLst>
          </p:cNvPr>
          <p:cNvSpPr>
            <a:spLocks noGrp="1"/>
          </p:cNvSpPr>
          <p:nvPr>
            <p:ph idx="1"/>
          </p:nvPr>
        </p:nvSpPr>
        <p:spPr/>
        <p:txBody>
          <a:bodyPr>
            <a:normAutofit/>
          </a:bodyPr>
          <a:lstStyle/>
          <a:p>
            <a:pPr marL="0" indent="0">
              <a:buNone/>
            </a:pPr>
            <a:r>
              <a:rPr lang="el-GR" dirty="0">
                <a:solidFill>
                  <a:schemeClr val="tx1"/>
                </a:solidFill>
              </a:rPr>
              <a:t>Ενισχύσεις για Οικοσυστηµικές Υπηρεσίες</a:t>
            </a:r>
          </a:p>
          <a:p>
            <a:r>
              <a:rPr lang="el-GR" dirty="0">
                <a:solidFill>
                  <a:schemeClr val="tx1"/>
                </a:solidFill>
              </a:rPr>
              <a:t> Οι ενισχύσεις για οικοσυστηµικές υπηρεσίες είναι το πλέον «καινούριο» οικονομικό εργαλείο. </a:t>
            </a:r>
          </a:p>
          <a:p>
            <a:r>
              <a:rPr lang="el-GR" dirty="0">
                <a:solidFill>
                  <a:schemeClr val="tx1"/>
                </a:solidFill>
              </a:rPr>
              <a:t> Η λογική τους βασίζεται στην εσωτερίκευση των θετικών εξωτερικοτήτων που δημιουργούνται από το φυσικό περιβάλλον, δημιουργώντας κίνητρα για την διατήρηση τους. </a:t>
            </a:r>
          </a:p>
          <a:p>
            <a:r>
              <a:rPr lang="el-GR" dirty="0">
                <a:solidFill>
                  <a:schemeClr val="tx1"/>
                </a:solidFill>
              </a:rPr>
              <a:t> Ουσιαστικά, οι ενισχύσεις για οικοσυστηµικές υπηρεσίες δημιουργούν μία πηγή εσόδων για την μη εκμετάλλευση φυσικών πόρων. Ακόμα, μπορούν να χρηματοδοτήσουν περιβαλλοντικά επιθυμητές δραστηριότητες.</a:t>
            </a:r>
          </a:p>
        </p:txBody>
      </p:sp>
      <p:sp>
        <p:nvSpPr>
          <p:cNvPr id="4" name="Date Placeholder 3">
            <a:extLst>
              <a:ext uri="{FF2B5EF4-FFF2-40B4-BE49-F238E27FC236}">
                <a16:creationId xmlns:a16="http://schemas.microsoft.com/office/drawing/2014/main" id="{53FC20B6-B67D-4D1C-A9AD-F9D45083CE32}"/>
              </a:ext>
            </a:extLst>
          </p:cNvPr>
          <p:cNvSpPr>
            <a:spLocks noGrp="1"/>
          </p:cNvSpPr>
          <p:nvPr>
            <p:ph type="dt" sz="half" idx="10"/>
          </p:nvPr>
        </p:nvSpPr>
        <p:spPr/>
        <p:txBody>
          <a:bodyPr/>
          <a:lstStyle/>
          <a:p>
            <a:r>
              <a:rPr lang="en-GB"/>
              <a:t>22/04/2021</a:t>
            </a:r>
            <a:endParaRPr lang="en-GB" dirty="0"/>
          </a:p>
        </p:txBody>
      </p:sp>
      <p:sp>
        <p:nvSpPr>
          <p:cNvPr id="5" name="Footer Placeholder 4">
            <a:extLst>
              <a:ext uri="{FF2B5EF4-FFF2-40B4-BE49-F238E27FC236}">
                <a16:creationId xmlns:a16="http://schemas.microsoft.com/office/drawing/2014/main" id="{09CCB3ED-62E8-4307-96BE-37B343AF1152}"/>
              </a:ext>
            </a:extLst>
          </p:cNvPr>
          <p:cNvSpPr>
            <a:spLocks noGrp="1"/>
          </p:cNvSpPr>
          <p:nvPr>
            <p:ph type="ftr" sz="quarter" idx="11"/>
          </p:nvPr>
        </p:nvSpPr>
        <p:spPr/>
        <p:txBody>
          <a:bodyPr/>
          <a:lstStyle/>
          <a:p>
            <a:r>
              <a:rPr lang="el-GR"/>
              <a:t>Εθνικό και Καποδιστριακό Πανεπιστήμιο Αθηνών</a:t>
            </a:r>
            <a:endParaRPr lang="en-GB" dirty="0"/>
          </a:p>
        </p:txBody>
      </p:sp>
      <p:sp>
        <p:nvSpPr>
          <p:cNvPr id="6" name="Slide Number Placeholder 5">
            <a:extLst>
              <a:ext uri="{FF2B5EF4-FFF2-40B4-BE49-F238E27FC236}">
                <a16:creationId xmlns:a16="http://schemas.microsoft.com/office/drawing/2014/main" id="{E88E362F-EBFB-4137-A364-9FB91D777117}"/>
              </a:ext>
            </a:extLst>
          </p:cNvPr>
          <p:cNvSpPr>
            <a:spLocks noGrp="1"/>
          </p:cNvSpPr>
          <p:nvPr>
            <p:ph type="sldNum" sz="quarter" idx="12"/>
          </p:nvPr>
        </p:nvSpPr>
        <p:spPr/>
        <p:txBody>
          <a:bodyPr/>
          <a:lstStyle/>
          <a:p>
            <a:fld id="{6CDAAE78-6636-4007-9CE5-C5020246D1B2}" type="slidenum">
              <a:rPr lang="en-GB" smtClean="0"/>
              <a:pPr/>
              <a:t>22</a:t>
            </a:fld>
            <a:endParaRPr lang="en-GB" dirty="0"/>
          </a:p>
        </p:txBody>
      </p:sp>
    </p:spTree>
    <p:extLst>
      <p:ext uri="{BB962C8B-B14F-4D97-AF65-F5344CB8AC3E}">
        <p14:creationId xmlns:p14="http://schemas.microsoft.com/office/powerpoint/2010/main" val="9003401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8E978-B6EA-4B8A-AA07-06A517D35A39}"/>
              </a:ext>
            </a:extLst>
          </p:cNvPr>
          <p:cNvSpPr>
            <a:spLocks noGrp="1"/>
          </p:cNvSpPr>
          <p:nvPr>
            <p:ph type="title"/>
          </p:nvPr>
        </p:nvSpPr>
        <p:spPr/>
        <p:txBody>
          <a:bodyPr/>
          <a:lstStyle/>
          <a:p>
            <a:r>
              <a:rPr lang="el-GR" dirty="0"/>
              <a:t>Οικονομικά Εργαλεία</a:t>
            </a:r>
            <a:endParaRPr lang="en-GB" dirty="0"/>
          </a:p>
        </p:txBody>
      </p:sp>
      <p:sp>
        <p:nvSpPr>
          <p:cNvPr id="3" name="Content Placeholder 2">
            <a:extLst>
              <a:ext uri="{FF2B5EF4-FFF2-40B4-BE49-F238E27FC236}">
                <a16:creationId xmlns:a16="http://schemas.microsoft.com/office/drawing/2014/main" id="{146B7200-D6AF-4001-8A04-82B5CD8CEA01}"/>
              </a:ext>
            </a:extLst>
          </p:cNvPr>
          <p:cNvSpPr>
            <a:spLocks noGrp="1"/>
          </p:cNvSpPr>
          <p:nvPr>
            <p:ph idx="1"/>
          </p:nvPr>
        </p:nvSpPr>
        <p:spPr/>
        <p:txBody>
          <a:bodyPr>
            <a:normAutofit lnSpcReduction="10000"/>
          </a:bodyPr>
          <a:lstStyle/>
          <a:p>
            <a:r>
              <a:rPr lang="el-GR" dirty="0"/>
              <a:t> </a:t>
            </a:r>
            <a:r>
              <a:rPr lang="el-GR" dirty="0">
                <a:solidFill>
                  <a:schemeClr val="tx1"/>
                </a:solidFill>
              </a:rPr>
              <a:t>Η λογική αυτή σχετίζεται με την ιδέα της ηδονιστικής ή επωφελούς τιμολόγησης. </a:t>
            </a:r>
          </a:p>
          <a:p>
            <a:r>
              <a:rPr lang="el-GR" dirty="0"/>
              <a:t> Η</a:t>
            </a:r>
            <a:r>
              <a:rPr lang="el-GR" dirty="0">
                <a:solidFill>
                  <a:schemeClr val="tx1"/>
                </a:solidFill>
              </a:rPr>
              <a:t>δονιστική ή επωφελής τιμολόγηση είναι η τιμολόγηση των ζημιών που προκαλούνται στην απόλαυση της ποιότητας ζωής. Ουσιαστικά, βάσει αυτής της μεθόδου, μας επιτρέπει να υπολογίσουμε, πέραν της «κλασσικής» οικονομικής βλάβης που προκαλεί η υποβάθμιση του περιβάλλοντος, και την ζημιά που προκαλείται στον τρόπο και την ποιότητα ζωής. </a:t>
            </a:r>
          </a:p>
          <a:p>
            <a:r>
              <a:rPr lang="el-GR" dirty="0">
                <a:solidFill>
                  <a:schemeClr val="tx1"/>
                </a:solidFill>
              </a:rPr>
              <a:t> Στην πράξη, αυτό σημαίνει πως οι οικοσυστηµικές υπηρεσίες ανταμείβονται, βάσει των υπολογισμών της ηδονιστικής τιμολόγησης. </a:t>
            </a:r>
          </a:p>
          <a:p>
            <a:r>
              <a:rPr lang="el-GR" dirty="0">
                <a:solidFill>
                  <a:schemeClr val="tx1"/>
                </a:solidFill>
              </a:rPr>
              <a:t>Οι ενισχύσεις για τέτοιες υπηρεσίες μπορούν να προέρχονται από το Κράτος ή από ιδιώτες. Ακόμα, μπορούν να χρηματοδοτηθούν από ρυπαίνοντες, ως μία μορφή αποκατάστασης των προξενηθέντων ζημιών. </a:t>
            </a:r>
          </a:p>
        </p:txBody>
      </p:sp>
      <p:sp>
        <p:nvSpPr>
          <p:cNvPr id="4" name="Date Placeholder 3">
            <a:extLst>
              <a:ext uri="{FF2B5EF4-FFF2-40B4-BE49-F238E27FC236}">
                <a16:creationId xmlns:a16="http://schemas.microsoft.com/office/drawing/2014/main" id="{307719EC-D0FB-4DA1-89A7-86151ABAE94C}"/>
              </a:ext>
            </a:extLst>
          </p:cNvPr>
          <p:cNvSpPr>
            <a:spLocks noGrp="1"/>
          </p:cNvSpPr>
          <p:nvPr>
            <p:ph type="dt" sz="half" idx="10"/>
          </p:nvPr>
        </p:nvSpPr>
        <p:spPr/>
        <p:txBody>
          <a:bodyPr/>
          <a:lstStyle/>
          <a:p>
            <a:r>
              <a:rPr lang="en-GB"/>
              <a:t>22/04/2021</a:t>
            </a:r>
            <a:endParaRPr lang="en-GB" dirty="0"/>
          </a:p>
        </p:txBody>
      </p:sp>
      <p:sp>
        <p:nvSpPr>
          <p:cNvPr id="5" name="Footer Placeholder 4">
            <a:extLst>
              <a:ext uri="{FF2B5EF4-FFF2-40B4-BE49-F238E27FC236}">
                <a16:creationId xmlns:a16="http://schemas.microsoft.com/office/drawing/2014/main" id="{F85948AF-42EB-4815-AD97-FE876891CC52}"/>
              </a:ext>
            </a:extLst>
          </p:cNvPr>
          <p:cNvSpPr>
            <a:spLocks noGrp="1"/>
          </p:cNvSpPr>
          <p:nvPr>
            <p:ph type="ftr" sz="quarter" idx="11"/>
          </p:nvPr>
        </p:nvSpPr>
        <p:spPr/>
        <p:txBody>
          <a:bodyPr/>
          <a:lstStyle/>
          <a:p>
            <a:r>
              <a:rPr lang="el-GR"/>
              <a:t>Εθνικό και Καποδιστριακό Πανεπιστήμιο Αθηνών</a:t>
            </a:r>
            <a:endParaRPr lang="en-GB" dirty="0"/>
          </a:p>
        </p:txBody>
      </p:sp>
      <p:sp>
        <p:nvSpPr>
          <p:cNvPr id="6" name="Slide Number Placeholder 5">
            <a:extLst>
              <a:ext uri="{FF2B5EF4-FFF2-40B4-BE49-F238E27FC236}">
                <a16:creationId xmlns:a16="http://schemas.microsoft.com/office/drawing/2014/main" id="{19CA3802-0E3B-430F-BF7F-A0706C42B379}"/>
              </a:ext>
            </a:extLst>
          </p:cNvPr>
          <p:cNvSpPr>
            <a:spLocks noGrp="1"/>
          </p:cNvSpPr>
          <p:nvPr>
            <p:ph type="sldNum" sz="quarter" idx="12"/>
          </p:nvPr>
        </p:nvSpPr>
        <p:spPr/>
        <p:txBody>
          <a:bodyPr/>
          <a:lstStyle/>
          <a:p>
            <a:fld id="{6CDAAE78-6636-4007-9CE5-C5020246D1B2}" type="slidenum">
              <a:rPr lang="en-GB" smtClean="0"/>
              <a:pPr/>
              <a:t>23</a:t>
            </a:fld>
            <a:endParaRPr lang="en-GB" dirty="0"/>
          </a:p>
        </p:txBody>
      </p:sp>
    </p:spTree>
    <p:extLst>
      <p:ext uri="{BB962C8B-B14F-4D97-AF65-F5344CB8AC3E}">
        <p14:creationId xmlns:p14="http://schemas.microsoft.com/office/powerpoint/2010/main" val="10023853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75E92-235A-4301-8306-4E2DFB4EFB14}"/>
              </a:ext>
            </a:extLst>
          </p:cNvPr>
          <p:cNvSpPr>
            <a:spLocks noGrp="1"/>
          </p:cNvSpPr>
          <p:nvPr>
            <p:ph type="title"/>
          </p:nvPr>
        </p:nvSpPr>
        <p:spPr/>
        <p:txBody>
          <a:bodyPr/>
          <a:lstStyle/>
          <a:p>
            <a:r>
              <a:rPr lang="el-GR" dirty="0"/>
              <a:t>Οικονομικά Εργαλεία</a:t>
            </a:r>
            <a:endParaRPr lang="en-GB" dirty="0"/>
          </a:p>
        </p:txBody>
      </p:sp>
      <p:sp>
        <p:nvSpPr>
          <p:cNvPr id="3" name="Content Placeholder 2">
            <a:extLst>
              <a:ext uri="{FF2B5EF4-FFF2-40B4-BE49-F238E27FC236}">
                <a16:creationId xmlns:a16="http://schemas.microsoft.com/office/drawing/2014/main" id="{59C77A84-896F-4CEE-90A9-F2516EB934AE}"/>
              </a:ext>
            </a:extLst>
          </p:cNvPr>
          <p:cNvSpPr>
            <a:spLocks noGrp="1"/>
          </p:cNvSpPr>
          <p:nvPr>
            <p:ph idx="1"/>
          </p:nvPr>
        </p:nvSpPr>
        <p:spPr/>
        <p:txBody>
          <a:bodyPr>
            <a:normAutofit lnSpcReduction="10000"/>
          </a:bodyPr>
          <a:lstStyle/>
          <a:p>
            <a:pPr marL="0" indent="0">
              <a:buNone/>
            </a:pPr>
            <a:r>
              <a:rPr lang="el-GR" dirty="0"/>
              <a:t> Τα Πλεονεκτήματα και Μειονεκτήματα των Οικονομικών Εργαλείων</a:t>
            </a:r>
          </a:p>
          <a:p>
            <a:r>
              <a:rPr lang="el-GR" dirty="0"/>
              <a:t> Τα οικονομικά εργαλεία δεν είναι πανάκεια για την προστασία του περιβάλλοντος. </a:t>
            </a:r>
          </a:p>
          <a:p>
            <a:r>
              <a:rPr lang="el-GR" dirty="0"/>
              <a:t> Η βασική τους λογική και χρησιμότητα προέρχεται από τις αδυναμίες του κλασσικού μοντέλου ρυθμίσεων τύπου «εντολή-έλεγχος». </a:t>
            </a:r>
          </a:p>
          <a:p>
            <a:r>
              <a:rPr lang="el-GR" dirty="0"/>
              <a:t> Επίσης, κατ’ αρχήν τα εργαλεία αυτά σχεδιάζονται ώστε να μεγιστοποιήσουν τα θετικά αποτελέσματα των περιβαλλοντικών μέτρων, ελαχιστοποιώντας παράλληλα τις αρνητικές τους επιπτώσεις στην αγορά.</a:t>
            </a:r>
          </a:p>
          <a:p>
            <a:r>
              <a:rPr lang="el-GR" dirty="0"/>
              <a:t> Είναι γενικά αποδεκτό πως ο σχεδιασμός και η εφαρμογή ιδεατών περιβαλλοντικών μέτρων δυσχεραίνεται από την απουσία ακριβών πληροφοριών, ειδικά σε σχέση με την ανάλυση των </a:t>
            </a:r>
            <a:r>
              <a:rPr lang="en-GB" i="1" dirty="0"/>
              <a:t>ex post</a:t>
            </a:r>
            <a:r>
              <a:rPr lang="el-GR" i="1" dirty="0"/>
              <a:t> </a:t>
            </a:r>
            <a:r>
              <a:rPr lang="el-GR" dirty="0"/>
              <a:t>βλαβών.</a:t>
            </a:r>
            <a:endParaRPr lang="en-GB" dirty="0"/>
          </a:p>
        </p:txBody>
      </p:sp>
      <p:sp>
        <p:nvSpPr>
          <p:cNvPr id="4" name="Date Placeholder 3">
            <a:extLst>
              <a:ext uri="{FF2B5EF4-FFF2-40B4-BE49-F238E27FC236}">
                <a16:creationId xmlns:a16="http://schemas.microsoft.com/office/drawing/2014/main" id="{C54F8FD0-FE3D-4630-879D-6D7DA991C73A}"/>
              </a:ext>
            </a:extLst>
          </p:cNvPr>
          <p:cNvSpPr>
            <a:spLocks noGrp="1"/>
          </p:cNvSpPr>
          <p:nvPr>
            <p:ph type="dt" sz="half" idx="10"/>
          </p:nvPr>
        </p:nvSpPr>
        <p:spPr/>
        <p:txBody>
          <a:bodyPr/>
          <a:lstStyle/>
          <a:p>
            <a:r>
              <a:rPr lang="en-GB"/>
              <a:t>22/04/2021</a:t>
            </a:r>
            <a:endParaRPr lang="en-GB" dirty="0"/>
          </a:p>
        </p:txBody>
      </p:sp>
      <p:sp>
        <p:nvSpPr>
          <p:cNvPr id="5" name="Footer Placeholder 4">
            <a:extLst>
              <a:ext uri="{FF2B5EF4-FFF2-40B4-BE49-F238E27FC236}">
                <a16:creationId xmlns:a16="http://schemas.microsoft.com/office/drawing/2014/main" id="{41F73853-AD90-4B14-8D89-CE64367C875F}"/>
              </a:ext>
            </a:extLst>
          </p:cNvPr>
          <p:cNvSpPr>
            <a:spLocks noGrp="1"/>
          </p:cNvSpPr>
          <p:nvPr>
            <p:ph type="ftr" sz="quarter" idx="11"/>
          </p:nvPr>
        </p:nvSpPr>
        <p:spPr/>
        <p:txBody>
          <a:bodyPr/>
          <a:lstStyle/>
          <a:p>
            <a:r>
              <a:rPr lang="el-GR"/>
              <a:t>Εθνικό και Καποδιστριακό Πανεπιστήμιο Αθηνών</a:t>
            </a:r>
            <a:endParaRPr lang="en-GB" dirty="0"/>
          </a:p>
        </p:txBody>
      </p:sp>
      <p:sp>
        <p:nvSpPr>
          <p:cNvPr id="6" name="Slide Number Placeholder 5">
            <a:extLst>
              <a:ext uri="{FF2B5EF4-FFF2-40B4-BE49-F238E27FC236}">
                <a16:creationId xmlns:a16="http://schemas.microsoft.com/office/drawing/2014/main" id="{C21A7C58-3282-42EE-A3B7-5AF8A72E9AB5}"/>
              </a:ext>
            </a:extLst>
          </p:cNvPr>
          <p:cNvSpPr>
            <a:spLocks noGrp="1"/>
          </p:cNvSpPr>
          <p:nvPr>
            <p:ph type="sldNum" sz="quarter" idx="12"/>
          </p:nvPr>
        </p:nvSpPr>
        <p:spPr/>
        <p:txBody>
          <a:bodyPr/>
          <a:lstStyle/>
          <a:p>
            <a:fld id="{6CDAAE78-6636-4007-9CE5-C5020246D1B2}" type="slidenum">
              <a:rPr lang="en-GB" smtClean="0"/>
              <a:pPr/>
              <a:t>24</a:t>
            </a:fld>
            <a:endParaRPr lang="en-GB" dirty="0"/>
          </a:p>
        </p:txBody>
      </p:sp>
    </p:spTree>
    <p:extLst>
      <p:ext uri="{BB962C8B-B14F-4D97-AF65-F5344CB8AC3E}">
        <p14:creationId xmlns:p14="http://schemas.microsoft.com/office/powerpoint/2010/main" val="41023984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C07C8-163B-47CE-8A55-5D35B0D4C07A}"/>
              </a:ext>
            </a:extLst>
          </p:cNvPr>
          <p:cNvSpPr>
            <a:spLocks noGrp="1"/>
          </p:cNvSpPr>
          <p:nvPr>
            <p:ph type="title"/>
          </p:nvPr>
        </p:nvSpPr>
        <p:spPr/>
        <p:txBody>
          <a:bodyPr/>
          <a:lstStyle/>
          <a:p>
            <a:r>
              <a:rPr lang="el-GR" dirty="0"/>
              <a:t>Οικονομικά Εργαλεία</a:t>
            </a:r>
            <a:endParaRPr lang="en-GB" dirty="0"/>
          </a:p>
        </p:txBody>
      </p:sp>
      <p:sp>
        <p:nvSpPr>
          <p:cNvPr id="3" name="Content Placeholder 2">
            <a:extLst>
              <a:ext uri="{FF2B5EF4-FFF2-40B4-BE49-F238E27FC236}">
                <a16:creationId xmlns:a16="http://schemas.microsoft.com/office/drawing/2014/main" id="{645C26C7-954C-4823-BD9C-76DE6CED7BC0}"/>
              </a:ext>
            </a:extLst>
          </p:cNvPr>
          <p:cNvSpPr>
            <a:spLocks noGrp="1"/>
          </p:cNvSpPr>
          <p:nvPr>
            <p:ph idx="1"/>
          </p:nvPr>
        </p:nvSpPr>
        <p:spPr/>
        <p:txBody>
          <a:bodyPr/>
          <a:lstStyle/>
          <a:p>
            <a:r>
              <a:rPr lang="el-GR" dirty="0"/>
              <a:t> Κατ’ επέκταση, όσο οι πληροφορίες παραμένουν ατελείς, είναι πρακτικά αδύνατον να επιτύχουμε το ιδεατό αποτέλεσμα που επιθυμούμε. </a:t>
            </a:r>
          </a:p>
          <a:p>
            <a:r>
              <a:rPr lang="el-GR" dirty="0"/>
              <a:t> Η ατέλεια των πληροφοριών επηρεάζει τόσο τα οικονομικά εργαλεία όσο και το κλασσικό μοντέλο ρυθμίσεων τύπου «εντολή-έλεγχος». </a:t>
            </a:r>
          </a:p>
          <a:p>
            <a:r>
              <a:rPr lang="el-GR" dirty="0"/>
              <a:t> Σε γενικές γραμμές όμως, τα οικονομικά εργαλεία, λόγω της ευελιξίας τους και της οικονομικής λογικής που τα διέπει, μπορούν να ανταπεξέλθουν καλύτερα σε αυτό το πρόβλημα. </a:t>
            </a:r>
          </a:p>
          <a:p>
            <a:r>
              <a:rPr lang="el-GR" dirty="0"/>
              <a:t> Παράλληλα, το κλασσικό μοντέλο δεν δημιουργεί κίνητρα για «πράσινες» επενδύσεις και καινοτομίες στον ίδιο βαθμό με τα οικονομικά εργαλεία.</a:t>
            </a:r>
          </a:p>
        </p:txBody>
      </p:sp>
      <p:sp>
        <p:nvSpPr>
          <p:cNvPr id="4" name="Date Placeholder 3">
            <a:extLst>
              <a:ext uri="{FF2B5EF4-FFF2-40B4-BE49-F238E27FC236}">
                <a16:creationId xmlns:a16="http://schemas.microsoft.com/office/drawing/2014/main" id="{9D2763CC-0399-4632-AACE-CE9C7D30D043}"/>
              </a:ext>
            </a:extLst>
          </p:cNvPr>
          <p:cNvSpPr>
            <a:spLocks noGrp="1"/>
          </p:cNvSpPr>
          <p:nvPr>
            <p:ph type="dt" sz="half" idx="10"/>
          </p:nvPr>
        </p:nvSpPr>
        <p:spPr/>
        <p:txBody>
          <a:bodyPr/>
          <a:lstStyle/>
          <a:p>
            <a:r>
              <a:rPr lang="en-GB"/>
              <a:t>22/04/2021</a:t>
            </a:r>
            <a:endParaRPr lang="en-GB" dirty="0"/>
          </a:p>
        </p:txBody>
      </p:sp>
      <p:sp>
        <p:nvSpPr>
          <p:cNvPr id="5" name="Footer Placeholder 4">
            <a:extLst>
              <a:ext uri="{FF2B5EF4-FFF2-40B4-BE49-F238E27FC236}">
                <a16:creationId xmlns:a16="http://schemas.microsoft.com/office/drawing/2014/main" id="{F4B88A6B-4D8F-4FBD-A59E-458702D48013}"/>
              </a:ext>
            </a:extLst>
          </p:cNvPr>
          <p:cNvSpPr>
            <a:spLocks noGrp="1"/>
          </p:cNvSpPr>
          <p:nvPr>
            <p:ph type="ftr" sz="quarter" idx="11"/>
          </p:nvPr>
        </p:nvSpPr>
        <p:spPr/>
        <p:txBody>
          <a:bodyPr/>
          <a:lstStyle/>
          <a:p>
            <a:r>
              <a:rPr lang="el-GR"/>
              <a:t>Εθνικό και Καποδιστριακό Πανεπιστήμιο Αθηνών</a:t>
            </a:r>
            <a:endParaRPr lang="en-GB" dirty="0"/>
          </a:p>
        </p:txBody>
      </p:sp>
      <p:sp>
        <p:nvSpPr>
          <p:cNvPr id="6" name="Slide Number Placeholder 5">
            <a:extLst>
              <a:ext uri="{FF2B5EF4-FFF2-40B4-BE49-F238E27FC236}">
                <a16:creationId xmlns:a16="http://schemas.microsoft.com/office/drawing/2014/main" id="{ECF05CA6-AEA9-4E80-B21E-EE75A89B642A}"/>
              </a:ext>
            </a:extLst>
          </p:cNvPr>
          <p:cNvSpPr>
            <a:spLocks noGrp="1"/>
          </p:cNvSpPr>
          <p:nvPr>
            <p:ph type="sldNum" sz="quarter" idx="12"/>
          </p:nvPr>
        </p:nvSpPr>
        <p:spPr/>
        <p:txBody>
          <a:bodyPr/>
          <a:lstStyle/>
          <a:p>
            <a:fld id="{6CDAAE78-6636-4007-9CE5-C5020246D1B2}" type="slidenum">
              <a:rPr lang="en-GB" smtClean="0"/>
              <a:pPr/>
              <a:t>25</a:t>
            </a:fld>
            <a:endParaRPr lang="en-GB" dirty="0"/>
          </a:p>
        </p:txBody>
      </p:sp>
    </p:spTree>
    <p:extLst>
      <p:ext uri="{BB962C8B-B14F-4D97-AF65-F5344CB8AC3E}">
        <p14:creationId xmlns:p14="http://schemas.microsoft.com/office/powerpoint/2010/main" val="22387361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34D8A-E958-4B5F-918D-CE4276F8B854}"/>
              </a:ext>
            </a:extLst>
          </p:cNvPr>
          <p:cNvSpPr>
            <a:spLocks noGrp="1"/>
          </p:cNvSpPr>
          <p:nvPr>
            <p:ph type="title"/>
          </p:nvPr>
        </p:nvSpPr>
        <p:spPr/>
        <p:txBody>
          <a:bodyPr/>
          <a:lstStyle/>
          <a:p>
            <a:r>
              <a:rPr lang="el-GR" dirty="0"/>
              <a:t>Οικονομικά Εργαλεία</a:t>
            </a:r>
            <a:endParaRPr lang="en-GB" dirty="0"/>
          </a:p>
        </p:txBody>
      </p:sp>
      <p:sp>
        <p:nvSpPr>
          <p:cNvPr id="3" name="Content Placeholder 2">
            <a:extLst>
              <a:ext uri="{FF2B5EF4-FFF2-40B4-BE49-F238E27FC236}">
                <a16:creationId xmlns:a16="http://schemas.microsoft.com/office/drawing/2014/main" id="{AB6D46E0-C17A-46B6-8C45-0B172CD7C52A}"/>
              </a:ext>
            </a:extLst>
          </p:cNvPr>
          <p:cNvSpPr>
            <a:spLocks noGrp="1"/>
          </p:cNvSpPr>
          <p:nvPr>
            <p:ph idx="1"/>
          </p:nvPr>
        </p:nvSpPr>
        <p:spPr/>
        <p:txBody>
          <a:bodyPr/>
          <a:lstStyle/>
          <a:p>
            <a:r>
              <a:rPr lang="el-GR" dirty="0"/>
              <a:t> Τα πλεονεκτήματα των οικονομικών εργαλείων πέραν της ευελιξίας και της δημιουργίας κινήτρων εξαρτώνται σε μεγάλο βαθμό από τον σχεδιασμό τους, και το εύρος του στόχου τους. </a:t>
            </a:r>
          </a:p>
          <a:p>
            <a:r>
              <a:rPr lang="el-GR" dirty="0"/>
              <a:t> Το ίδιο ισχύει σε μεγάλο βαθμό και για τα μειονεκτήματά τους – αν δεν έχουν σχεδιαστεί σωστά, τότε δεν δύνανται να λειτουργήσουν σωστά. </a:t>
            </a:r>
          </a:p>
          <a:p>
            <a:r>
              <a:rPr lang="el-GR" dirty="0"/>
              <a:t> Η διαχείριση των οικονομικών εργαλείων επίσης παίζει πολύ σημαντικό ρόλο.</a:t>
            </a:r>
          </a:p>
          <a:p>
            <a:r>
              <a:rPr lang="el-GR" dirty="0"/>
              <a:t> Παραδείγματος χάριν, οι περιβαλλοντικοί φόροι μπορούν πολύ εύκολα να γίνουν φθίνοντες δημιουργώντας αντιδράσεις. Παράλληλα, αν δεν υπάρχει ένα στιβαρό πλαίσιο, η φοροδιαφυγή μπορεί να τους καταστήσει πρακτικά άχρηστους. </a:t>
            </a:r>
          </a:p>
        </p:txBody>
      </p:sp>
      <p:sp>
        <p:nvSpPr>
          <p:cNvPr id="4" name="Date Placeholder 3">
            <a:extLst>
              <a:ext uri="{FF2B5EF4-FFF2-40B4-BE49-F238E27FC236}">
                <a16:creationId xmlns:a16="http://schemas.microsoft.com/office/drawing/2014/main" id="{2E40C00A-591A-476B-BE67-98522D3EF65B}"/>
              </a:ext>
            </a:extLst>
          </p:cNvPr>
          <p:cNvSpPr>
            <a:spLocks noGrp="1"/>
          </p:cNvSpPr>
          <p:nvPr>
            <p:ph type="dt" sz="half" idx="10"/>
          </p:nvPr>
        </p:nvSpPr>
        <p:spPr/>
        <p:txBody>
          <a:bodyPr/>
          <a:lstStyle/>
          <a:p>
            <a:r>
              <a:rPr lang="en-GB"/>
              <a:t>22/04/2021</a:t>
            </a:r>
            <a:endParaRPr lang="en-GB" dirty="0"/>
          </a:p>
        </p:txBody>
      </p:sp>
      <p:sp>
        <p:nvSpPr>
          <p:cNvPr id="5" name="Footer Placeholder 4">
            <a:extLst>
              <a:ext uri="{FF2B5EF4-FFF2-40B4-BE49-F238E27FC236}">
                <a16:creationId xmlns:a16="http://schemas.microsoft.com/office/drawing/2014/main" id="{245D7E74-8A38-4744-89F4-2818AA2B7F28}"/>
              </a:ext>
            </a:extLst>
          </p:cNvPr>
          <p:cNvSpPr>
            <a:spLocks noGrp="1"/>
          </p:cNvSpPr>
          <p:nvPr>
            <p:ph type="ftr" sz="quarter" idx="11"/>
          </p:nvPr>
        </p:nvSpPr>
        <p:spPr/>
        <p:txBody>
          <a:bodyPr/>
          <a:lstStyle/>
          <a:p>
            <a:r>
              <a:rPr lang="el-GR"/>
              <a:t>Εθνικό και Καποδιστριακό Πανεπιστήμιο Αθηνών</a:t>
            </a:r>
            <a:endParaRPr lang="en-GB" dirty="0"/>
          </a:p>
        </p:txBody>
      </p:sp>
      <p:sp>
        <p:nvSpPr>
          <p:cNvPr id="6" name="Slide Number Placeholder 5">
            <a:extLst>
              <a:ext uri="{FF2B5EF4-FFF2-40B4-BE49-F238E27FC236}">
                <a16:creationId xmlns:a16="http://schemas.microsoft.com/office/drawing/2014/main" id="{11FA6D3D-766F-4155-B929-F6C7E502FF0A}"/>
              </a:ext>
            </a:extLst>
          </p:cNvPr>
          <p:cNvSpPr>
            <a:spLocks noGrp="1"/>
          </p:cNvSpPr>
          <p:nvPr>
            <p:ph type="sldNum" sz="quarter" idx="12"/>
          </p:nvPr>
        </p:nvSpPr>
        <p:spPr/>
        <p:txBody>
          <a:bodyPr/>
          <a:lstStyle/>
          <a:p>
            <a:fld id="{6CDAAE78-6636-4007-9CE5-C5020246D1B2}" type="slidenum">
              <a:rPr lang="en-GB" smtClean="0"/>
              <a:pPr/>
              <a:t>26</a:t>
            </a:fld>
            <a:endParaRPr lang="en-GB" dirty="0"/>
          </a:p>
        </p:txBody>
      </p:sp>
    </p:spTree>
    <p:extLst>
      <p:ext uri="{BB962C8B-B14F-4D97-AF65-F5344CB8AC3E}">
        <p14:creationId xmlns:p14="http://schemas.microsoft.com/office/powerpoint/2010/main" val="25608536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1E0E1-131C-4116-AFE4-27CF61CC48D8}"/>
              </a:ext>
            </a:extLst>
          </p:cNvPr>
          <p:cNvSpPr>
            <a:spLocks noGrp="1"/>
          </p:cNvSpPr>
          <p:nvPr>
            <p:ph type="title"/>
          </p:nvPr>
        </p:nvSpPr>
        <p:spPr/>
        <p:txBody>
          <a:bodyPr/>
          <a:lstStyle/>
          <a:p>
            <a:r>
              <a:rPr lang="el-GR" dirty="0"/>
              <a:t>Οικονομικά Εργαλεία</a:t>
            </a:r>
            <a:endParaRPr lang="en-GB" dirty="0"/>
          </a:p>
        </p:txBody>
      </p:sp>
      <p:sp>
        <p:nvSpPr>
          <p:cNvPr id="3" name="Content Placeholder 2">
            <a:extLst>
              <a:ext uri="{FF2B5EF4-FFF2-40B4-BE49-F238E27FC236}">
                <a16:creationId xmlns:a16="http://schemas.microsoft.com/office/drawing/2014/main" id="{3680F721-3B41-43BB-BACA-C00B9DACB8BD}"/>
              </a:ext>
            </a:extLst>
          </p:cNvPr>
          <p:cNvSpPr>
            <a:spLocks noGrp="1"/>
          </p:cNvSpPr>
          <p:nvPr>
            <p:ph idx="1"/>
          </p:nvPr>
        </p:nvSpPr>
        <p:spPr/>
        <p:txBody>
          <a:bodyPr>
            <a:normAutofit lnSpcReduction="10000"/>
          </a:bodyPr>
          <a:lstStyle/>
          <a:p>
            <a:pPr marL="0" indent="0">
              <a:buNone/>
            </a:pPr>
            <a:r>
              <a:rPr lang="el-GR" dirty="0"/>
              <a:t>Οικονομικά Εργαλεία στην Πράξη στην ΕΕ</a:t>
            </a:r>
          </a:p>
          <a:p>
            <a:r>
              <a:rPr lang="el-GR" dirty="0"/>
              <a:t> Στην Ευρωπαϊκή Ένωση χρησιμοποιούνται πλήθος οικονομικών εργαλείων, κυρίως φόρους και συστήματα εκπομπής ρύπων.</a:t>
            </a:r>
          </a:p>
          <a:p>
            <a:r>
              <a:rPr lang="el-GR" dirty="0"/>
              <a:t> Οι φόροι και οι λοιπές εισφορές παραμένουν στα χέρια των Κρατών Μελών. Παρά την έλλειψη κεντρικού σχεδιασμού και διαχείρισης σε Ενωσιακό επίπεδο, οι περιβαλλοντικοί φόροι φαίνεται να έχουν λειτουργήσει εξαιρετικά σε πολλά Κράτη Μέλη. </a:t>
            </a:r>
          </a:p>
          <a:p>
            <a:r>
              <a:rPr lang="el-GR" dirty="0"/>
              <a:t> Παραδείγματος χάριν, στην Ολλανδία η μόλυνση των υδάτων μειώθηκε κατά 50% σε μια περίοδο έξι ετών, που ακολουθήθηκε από περεταίρω μείωση 20% τα επόμενα πέντε χρόνια. Οι μειώσεις αυτές οφείλονται σε μεγάλο βαθμό στην δημιουργία νέων φόρων.</a:t>
            </a:r>
            <a:endParaRPr lang="en-GB" dirty="0"/>
          </a:p>
        </p:txBody>
      </p:sp>
      <p:sp>
        <p:nvSpPr>
          <p:cNvPr id="4" name="Date Placeholder 3">
            <a:extLst>
              <a:ext uri="{FF2B5EF4-FFF2-40B4-BE49-F238E27FC236}">
                <a16:creationId xmlns:a16="http://schemas.microsoft.com/office/drawing/2014/main" id="{7F3882F9-B9AB-4E86-A29F-8BB42A6C7B1E}"/>
              </a:ext>
            </a:extLst>
          </p:cNvPr>
          <p:cNvSpPr>
            <a:spLocks noGrp="1"/>
          </p:cNvSpPr>
          <p:nvPr>
            <p:ph type="dt" sz="half" idx="10"/>
          </p:nvPr>
        </p:nvSpPr>
        <p:spPr/>
        <p:txBody>
          <a:bodyPr/>
          <a:lstStyle/>
          <a:p>
            <a:r>
              <a:rPr lang="en-GB"/>
              <a:t>22/04/2021</a:t>
            </a:r>
            <a:endParaRPr lang="en-GB" dirty="0"/>
          </a:p>
        </p:txBody>
      </p:sp>
      <p:sp>
        <p:nvSpPr>
          <p:cNvPr id="5" name="Footer Placeholder 4">
            <a:extLst>
              <a:ext uri="{FF2B5EF4-FFF2-40B4-BE49-F238E27FC236}">
                <a16:creationId xmlns:a16="http://schemas.microsoft.com/office/drawing/2014/main" id="{CA753206-4A25-4513-9BBC-50E00D4252EA}"/>
              </a:ext>
            </a:extLst>
          </p:cNvPr>
          <p:cNvSpPr>
            <a:spLocks noGrp="1"/>
          </p:cNvSpPr>
          <p:nvPr>
            <p:ph type="ftr" sz="quarter" idx="11"/>
          </p:nvPr>
        </p:nvSpPr>
        <p:spPr/>
        <p:txBody>
          <a:bodyPr/>
          <a:lstStyle/>
          <a:p>
            <a:r>
              <a:rPr lang="el-GR"/>
              <a:t>Εθνικό και Καποδιστριακό Πανεπιστήμιο Αθηνών</a:t>
            </a:r>
            <a:endParaRPr lang="en-GB" dirty="0"/>
          </a:p>
        </p:txBody>
      </p:sp>
      <p:sp>
        <p:nvSpPr>
          <p:cNvPr id="6" name="Slide Number Placeholder 5">
            <a:extLst>
              <a:ext uri="{FF2B5EF4-FFF2-40B4-BE49-F238E27FC236}">
                <a16:creationId xmlns:a16="http://schemas.microsoft.com/office/drawing/2014/main" id="{18B6B290-7969-4B49-BDA9-13FE8B04D00D}"/>
              </a:ext>
            </a:extLst>
          </p:cNvPr>
          <p:cNvSpPr>
            <a:spLocks noGrp="1"/>
          </p:cNvSpPr>
          <p:nvPr>
            <p:ph type="sldNum" sz="quarter" idx="12"/>
          </p:nvPr>
        </p:nvSpPr>
        <p:spPr/>
        <p:txBody>
          <a:bodyPr/>
          <a:lstStyle/>
          <a:p>
            <a:fld id="{6CDAAE78-6636-4007-9CE5-C5020246D1B2}" type="slidenum">
              <a:rPr lang="en-GB" smtClean="0"/>
              <a:pPr/>
              <a:t>27</a:t>
            </a:fld>
            <a:endParaRPr lang="en-GB" dirty="0"/>
          </a:p>
        </p:txBody>
      </p:sp>
    </p:spTree>
    <p:extLst>
      <p:ext uri="{BB962C8B-B14F-4D97-AF65-F5344CB8AC3E}">
        <p14:creationId xmlns:p14="http://schemas.microsoft.com/office/powerpoint/2010/main" val="8245979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7264E-3ACA-4D7D-925C-F23534360B9E}"/>
              </a:ext>
            </a:extLst>
          </p:cNvPr>
          <p:cNvSpPr>
            <a:spLocks noGrp="1"/>
          </p:cNvSpPr>
          <p:nvPr>
            <p:ph type="title"/>
          </p:nvPr>
        </p:nvSpPr>
        <p:spPr/>
        <p:txBody>
          <a:bodyPr/>
          <a:lstStyle/>
          <a:p>
            <a:r>
              <a:rPr lang="el-GR" dirty="0"/>
              <a:t>Οικονομικά Εργαλεία</a:t>
            </a:r>
            <a:endParaRPr lang="en-GB" dirty="0"/>
          </a:p>
        </p:txBody>
      </p:sp>
      <p:sp>
        <p:nvSpPr>
          <p:cNvPr id="3" name="Content Placeholder 2">
            <a:extLst>
              <a:ext uri="{FF2B5EF4-FFF2-40B4-BE49-F238E27FC236}">
                <a16:creationId xmlns:a16="http://schemas.microsoft.com/office/drawing/2014/main" id="{370ECFA0-D5FF-4835-937B-B32D9067945B}"/>
              </a:ext>
            </a:extLst>
          </p:cNvPr>
          <p:cNvSpPr>
            <a:spLocks noGrp="1"/>
          </p:cNvSpPr>
          <p:nvPr>
            <p:ph idx="1"/>
          </p:nvPr>
        </p:nvSpPr>
        <p:spPr/>
        <p:txBody>
          <a:bodyPr/>
          <a:lstStyle/>
          <a:p>
            <a:r>
              <a:rPr lang="el-GR" dirty="0"/>
              <a:t> Το βασικό παράδειγμα οικονομικών εργαλείων σε Ενωσιακό επίπεδο είναι το Ευρωπαϊκό σύστημα εμπορίας ρύπων.</a:t>
            </a:r>
          </a:p>
          <a:p>
            <a:r>
              <a:rPr lang="el-GR" dirty="0"/>
              <a:t> Το Ευρωπαϊκό σύστημα εμπορίας ρύπων ήταν το εργαλείο που επιλέχθηκε για την εφαρμογή του Πρωτοκόλλου το Κυότο. </a:t>
            </a:r>
          </a:p>
          <a:p>
            <a:r>
              <a:rPr lang="el-GR" dirty="0"/>
              <a:t> Το Ευρωπαϊκό σύστημα εμπορίας ρύπων πρωτοεφαρμόστηκε το 2005, και κάλυπτε περίπου το 50% των εκπομπών διοξειδίου του άνθρακα. </a:t>
            </a:r>
          </a:p>
          <a:p>
            <a:r>
              <a:rPr lang="el-GR" dirty="0"/>
              <a:t> Από το 2012 καλύπτει και τις εκπομπές από τον τομέα των αερομεταφορών. </a:t>
            </a:r>
          </a:p>
          <a:p>
            <a:r>
              <a:rPr lang="el-GR" dirty="0"/>
              <a:t> Το ποσοστό αδειών που καλύπτεται από ρήτρα κεκτημένων δικαιωμάτων (</a:t>
            </a:r>
            <a:r>
              <a:rPr lang="en-GB" dirty="0"/>
              <a:t>grandfathering</a:t>
            </a:r>
            <a:r>
              <a:rPr lang="el-GR" dirty="0"/>
              <a:t>) σταδιακά μειώνεται.</a:t>
            </a:r>
            <a:endParaRPr lang="en-GB" dirty="0"/>
          </a:p>
        </p:txBody>
      </p:sp>
      <p:sp>
        <p:nvSpPr>
          <p:cNvPr id="4" name="Date Placeholder 3">
            <a:extLst>
              <a:ext uri="{FF2B5EF4-FFF2-40B4-BE49-F238E27FC236}">
                <a16:creationId xmlns:a16="http://schemas.microsoft.com/office/drawing/2014/main" id="{E0575EFB-26CD-4529-A0FE-264C9E1782D1}"/>
              </a:ext>
            </a:extLst>
          </p:cNvPr>
          <p:cNvSpPr>
            <a:spLocks noGrp="1"/>
          </p:cNvSpPr>
          <p:nvPr>
            <p:ph type="dt" sz="half" idx="10"/>
          </p:nvPr>
        </p:nvSpPr>
        <p:spPr/>
        <p:txBody>
          <a:bodyPr/>
          <a:lstStyle/>
          <a:p>
            <a:r>
              <a:rPr lang="en-GB"/>
              <a:t>22/04/2021</a:t>
            </a:r>
            <a:endParaRPr lang="en-GB" dirty="0"/>
          </a:p>
        </p:txBody>
      </p:sp>
      <p:sp>
        <p:nvSpPr>
          <p:cNvPr id="5" name="Footer Placeholder 4">
            <a:extLst>
              <a:ext uri="{FF2B5EF4-FFF2-40B4-BE49-F238E27FC236}">
                <a16:creationId xmlns:a16="http://schemas.microsoft.com/office/drawing/2014/main" id="{A965A176-2BFA-4D33-88B7-8C5F8C7E42DC}"/>
              </a:ext>
            </a:extLst>
          </p:cNvPr>
          <p:cNvSpPr>
            <a:spLocks noGrp="1"/>
          </p:cNvSpPr>
          <p:nvPr>
            <p:ph type="ftr" sz="quarter" idx="11"/>
          </p:nvPr>
        </p:nvSpPr>
        <p:spPr/>
        <p:txBody>
          <a:bodyPr/>
          <a:lstStyle/>
          <a:p>
            <a:r>
              <a:rPr lang="el-GR"/>
              <a:t>Εθνικό και Καποδιστριακό Πανεπιστήμιο Αθηνών</a:t>
            </a:r>
            <a:endParaRPr lang="en-GB" dirty="0"/>
          </a:p>
        </p:txBody>
      </p:sp>
      <p:sp>
        <p:nvSpPr>
          <p:cNvPr id="6" name="Slide Number Placeholder 5">
            <a:extLst>
              <a:ext uri="{FF2B5EF4-FFF2-40B4-BE49-F238E27FC236}">
                <a16:creationId xmlns:a16="http://schemas.microsoft.com/office/drawing/2014/main" id="{EE0AD39D-E7BC-4C61-8E62-CBBF02B32711}"/>
              </a:ext>
            </a:extLst>
          </p:cNvPr>
          <p:cNvSpPr>
            <a:spLocks noGrp="1"/>
          </p:cNvSpPr>
          <p:nvPr>
            <p:ph type="sldNum" sz="quarter" idx="12"/>
          </p:nvPr>
        </p:nvSpPr>
        <p:spPr/>
        <p:txBody>
          <a:bodyPr/>
          <a:lstStyle/>
          <a:p>
            <a:fld id="{6CDAAE78-6636-4007-9CE5-C5020246D1B2}" type="slidenum">
              <a:rPr lang="en-GB" smtClean="0"/>
              <a:pPr/>
              <a:t>28</a:t>
            </a:fld>
            <a:endParaRPr lang="en-GB" dirty="0"/>
          </a:p>
        </p:txBody>
      </p:sp>
    </p:spTree>
    <p:extLst>
      <p:ext uri="{BB962C8B-B14F-4D97-AF65-F5344CB8AC3E}">
        <p14:creationId xmlns:p14="http://schemas.microsoft.com/office/powerpoint/2010/main" val="21165057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471FE-777D-4AEB-B26C-2C3F2BE3A2B8}"/>
              </a:ext>
            </a:extLst>
          </p:cNvPr>
          <p:cNvSpPr>
            <a:spLocks noGrp="1"/>
          </p:cNvSpPr>
          <p:nvPr>
            <p:ph type="title"/>
          </p:nvPr>
        </p:nvSpPr>
        <p:spPr/>
        <p:txBody>
          <a:bodyPr/>
          <a:lstStyle/>
          <a:p>
            <a:r>
              <a:rPr lang="el-GR" dirty="0"/>
              <a:t>Οικονομικά Εργαλεία</a:t>
            </a:r>
            <a:endParaRPr lang="en-GB" dirty="0"/>
          </a:p>
        </p:txBody>
      </p:sp>
      <p:sp>
        <p:nvSpPr>
          <p:cNvPr id="3" name="Content Placeholder 2">
            <a:extLst>
              <a:ext uri="{FF2B5EF4-FFF2-40B4-BE49-F238E27FC236}">
                <a16:creationId xmlns:a16="http://schemas.microsoft.com/office/drawing/2014/main" id="{A92C7439-1DD4-482F-BC73-2EB552F63DB6}"/>
              </a:ext>
            </a:extLst>
          </p:cNvPr>
          <p:cNvSpPr>
            <a:spLocks noGrp="1"/>
          </p:cNvSpPr>
          <p:nvPr>
            <p:ph idx="1"/>
          </p:nvPr>
        </p:nvSpPr>
        <p:spPr>
          <a:xfrm>
            <a:off x="1097280" y="1845733"/>
            <a:ext cx="10058400" cy="4362561"/>
          </a:xfrm>
        </p:spPr>
        <p:txBody>
          <a:bodyPr>
            <a:normAutofit lnSpcReduction="10000"/>
          </a:bodyPr>
          <a:lstStyle/>
          <a:p>
            <a:r>
              <a:rPr lang="el-GR" dirty="0"/>
              <a:t> Παράλληλα, με κάθε νέα φάση του συστήματος, το ποσοστό των εκπομπών που βγαίνουν σε πλειστηριασμό αυξάνεται. </a:t>
            </a:r>
          </a:p>
          <a:p>
            <a:r>
              <a:rPr lang="el-GR" dirty="0"/>
              <a:t> Αυτό είναι ένα ενδιαφέρον παράδειγμα εξέλιξης του συστήματος, καθώς η χρήση της μεθόδου </a:t>
            </a:r>
            <a:r>
              <a:rPr lang="en-GB" dirty="0"/>
              <a:t>grandfathering</a:t>
            </a:r>
            <a:r>
              <a:rPr lang="el-GR" dirty="0"/>
              <a:t> είναι λιγότερο περιβαλλοντικά αποτελεσματική από τους ελεύθερους πλειστηριασμούς, αλλά διευκόλυνε την αρχική εφαρμογή του συστήματος, και μείωσε το πολιτικό του κόστος. </a:t>
            </a:r>
          </a:p>
          <a:p>
            <a:r>
              <a:rPr lang="el-GR" dirty="0"/>
              <a:t> Το Ευρωπαϊκό σύστημα εμπορίας ρύπων σχεδιάστηκε από την Ένωση, αλλά εφαρμόστηκε σε μεγάλο βαθμό από τα Κράτη Μέλη. Οι ποινές όμως σχεδιάστηκαν σε Ενωσιακό επίπεδο.</a:t>
            </a:r>
          </a:p>
          <a:p>
            <a:r>
              <a:rPr lang="el-GR" dirty="0"/>
              <a:t> Το σύστημα ακόμα περιέχει μια στρατηγική κατονομασίας και μομφής, που δημιουργεί επιπλέον κίνητρα για τους ρυπαίνοντες, ειδικά στην εποχή των συνειδητοποιημένων καταναλωτών. </a:t>
            </a:r>
            <a:endParaRPr lang="en-GB" dirty="0"/>
          </a:p>
        </p:txBody>
      </p:sp>
      <p:sp>
        <p:nvSpPr>
          <p:cNvPr id="4" name="Date Placeholder 3">
            <a:extLst>
              <a:ext uri="{FF2B5EF4-FFF2-40B4-BE49-F238E27FC236}">
                <a16:creationId xmlns:a16="http://schemas.microsoft.com/office/drawing/2014/main" id="{95348C6C-B8E4-4ED2-BE7E-ED779932503C}"/>
              </a:ext>
            </a:extLst>
          </p:cNvPr>
          <p:cNvSpPr>
            <a:spLocks noGrp="1"/>
          </p:cNvSpPr>
          <p:nvPr>
            <p:ph type="dt" sz="half" idx="10"/>
          </p:nvPr>
        </p:nvSpPr>
        <p:spPr/>
        <p:txBody>
          <a:bodyPr/>
          <a:lstStyle/>
          <a:p>
            <a:r>
              <a:rPr lang="en-GB"/>
              <a:t>22/04/2021</a:t>
            </a:r>
            <a:endParaRPr lang="en-GB" dirty="0"/>
          </a:p>
        </p:txBody>
      </p:sp>
      <p:sp>
        <p:nvSpPr>
          <p:cNvPr id="5" name="Footer Placeholder 4">
            <a:extLst>
              <a:ext uri="{FF2B5EF4-FFF2-40B4-BE49-F238E27FC236}">
                <a16:creationId xmlns:a16="http://schemas.microsoft.com/office/drawing/2014/main" id="{5A601145-346F-436C-8F73-E998EDA6AB37}"/>
              </a:ext>
            </a:extLst>
          </p:cNvPr>
          <p:cNvSpPr>
            <a:spLocks noGrp="1"/>
          </p:cNvSpPr>
          <p:nvPr>
            <p:ph type="ftr" sz="quarter" idx="11"/>
          </p:nvPr>
        </p:nvSpPr>
        <p:spPr/>
        <p:txBody>
          <a:bodyPr/>
          <a:lstStyle/>
          <a:p>
            <a:r>
              <a:rPr lang="el-GR"/>
              <a:t>Εθνικό και Καποδιστριακό Πανεπιστήμιο Αθηνών</a:t>
            </a:r>
            <a:endParaRPr lang="en-GB" dirty="0"/>
          </a:p>
        </p:txBody>
      </p:sp>
      <p:sp>
        <p:nvSpPr>
          <p:cNvPr id="6" name="Slide Number Placeholder 5">
            <a:extLst>
              <a:ext uri="{FF2B5EF4-FFF2-40B4-BE49-F238E27FC236}">
                <a16:creationId xmlns:a16="http://schemas.microsoft.com/office/drawing/2014/main" id="{C1F35FC0-6FA3-466E-AAD9-1A5A7058A161}"/>
              </a:ext>
            </a:extLst>
          </p:cNvPr>
          <p:cNvSpPr>
            <a:spLocks noGrp="1"/>
          </p:cNvSpPr>
          <p:nvPr>
            <p:ph type="sldNum" sz="quarter" idx="12"/>
          </p:nvPr>
        </p:nvSpPr>
        <p:spPr/>
        <p:txBody>
          <a:bodyPr/>
          <a:lstStyle/>
          <a:p>
            <a:fld id="{6CDAAE78-6636-4007-9CE5-C5020246D1B2}" type="slidenum">
              <a:rPr lang="en-GB" smtClean="0"/>
              <a:pPr/>
              <a:t>29</a:t>
            </a:fld>
            <a:endParaRPr lang="en-GB" dirty="0"/>
          </a:p>
        </p:txBody>
      </p:sp>
    </p:spTree>
    <p:extLst>
      <p:ext uri="{BB962C8B-B14F-4D97-AF65-F5344CB8AC3E}">
        <p14:creationId xmlns:p14="http://schemas.microsoft.com/office/powerpoint/2010/main" val="1993646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64276-1F03-4CFF-BB21-16C8591E27AF}"/>
              </a:ext>
            </a:extLst>
          </p:cNvPr>
          <p:cNvSpPr>
            <a:spLocks noGrp="1"/>
          </p:cNvSpPr>
          <p:nvPr>
            <p:ph type="title"/>
          </p:nvPr>
        </p:nvSpPr>
        <p:spPr/>
        <p:txBody>
          <a:bodyPr/>
          <a:lstStyle/>
          <a:p>
            <a:r>
              <a:rPr lang="el-GR" dirty="0"/>
              <a:t>Εισαγωγή</a:t>
            </a:r>
            <a:endParaRPr lang="en-GB" dirty="0"/>
          </a:p>
        </p:txBody>
      </p:sp>
      <p:sp>
        <p:nvSpPr>
          <p:cNvPr id="3" name="Content Placeholder 2">
            <a:extLst>
              <a:ext uri="{FF2B5EF4-FFF2-40B4-BE49-F238E27FC236}">
                <a16:creationId xmlns:a16="http://schemas.microsoft.com/office/drawing/2014/main" id="{A672FF99-26A3-4225-85E5-D307D9333720}"/>
              </a:ext>
            </a:extLst>
          </p:cNvPr>
          <p:cNvSpPr>
            <a:spLocks noGrp="1"/>
          </p:cNvSpPr>
          <p:nvPr>
            <p:ph idx="1"/>
          </p:nvPr>
        </p:nvSpPr>
        <p:spPr/>
        <p:txBody>
          <a:bodyPr>
            <a:normAutofit lnSpcReduction="10000"/>
          </a:bodyPr>
          <a:lstStyle/>
          <a:p>
            <a:pPr marL="0" indent="0">
              <a:buNone/>
            </a:pPr>
            <a:r>
              <a:rPr lang="el-GR" dirty="0">
                <a:solidFill>
                  <a:schemeClr val="tx1"/>
                </a:solidFill>
              </a:rPr>
              <a:t>Οικονομική Ανάλυση του Περιβαλλοντικού Δικαίου</a:t>
            </a:r>
          </a:p>
          <a:p>
            <a:pPr>
              <a:buFont typeface="Wingdings" panose="05000000000000000000" pitchFamily="2" charset="2"/>
              <a:buChar char="§"/>
            </a:pPr>
            <a:r>
              <a:rPr lang="el-GR" dirty="0">
                <a:solidFill>
                  <a:schemeClr val="tx1"/>
                </a:solidFill>
              </a:rPr>
              <a:t> Ο τομέας των «περιβαλλοντικών οικονομικών» μπορεί να φανεί ιδιαίτερα χρήσιμος για το περιβαλλοντικό δίκαιο, και την προστασία του περιβάλλοντος εν γένει.</a:t>
            </a:r>
          </a:p>
          <a:p>
            <a:pPr>
              <a:buFont typeface="Wingdings" panose="05000000000000000000" pitchFamily="2" charset="2"/>
              <a:buChar char="§"/>
            </a:pPr>
            <a:r>
              <a:rPr lang="el-GR" dirty="0">
                <a:solidFill>
                  <a:schemeClr val="tx1"/>
                </a:solidFill>
              </a:rPr>
              <a:t> Τα περιβαλλοντικά οικονομικά σχετίζονται με  την λεγόμενη «τραγωδία των κοινών» (</a:t>
            </a:r>
            <a:r>
              <a:rPr lang="en-GB" dirty="0">
                <a:solidFill>
                  <a:schemeClr val="tx1"/>
                </a:solidFill>
              </a:rPr>
              <a:t>tragedy of the commons</a:t>
            </a:r>
            <a:r>
              <a:rPr lang="el-GR" dirty="0">
                <a:solidFill>
                  <a:schemeClr val="tx1"/>
                </a:solidFill>
              </a:rPr>
              <a:t>).</a:t>
            </a:r>
          </a:p>
          <a:p>
            <a:pPr>
              <a:buFont typeface="Wingdings" panose="05000000000000000000" pitchFamily="2" charset="2"/>
              <a:buChar char="§"/>
            </a:pPr>
            <a:r>
              <a:rPr lang="el-GR" dirty="0">
                <a:solidFill>
                  <a:schemeClr val="tx1"/>
                </a:solidFill>
              </a:rPr>
              <a:t> Μία εκ των βασικών αρχών των περιβαλλοντικών οικονομικών είναι η αναγνώριση, και προσπάθεια υπολογισμού και ποσιστικοποίησης, της οικονομικής αξίας του περιβάλλοντος και των ζημιών που προκαλούνται σε αυτό.</a:t>
            </a:r>
          </a:p>
          <a:p>
            <a:pPr>
              <a:buFont typeface="Wingdings" panose="05000000000000000000" pitchFamily="2" charset="2"/>
              <a:buChar char="§"/>
            </a:pPr>
            <a:r>
              <a:rPr lang="el-GR" dirty="0">
                <a:solidFill>
                  <a:schemeClr val="tx1"/>
                </a:solidFill>
              </a:rPr>
              <a:t> Ουσιαστικά, με απλά λόγια, η μόλυνση και υποβάθμιση του περιβάλλοντος λογίζεται ως ανεπάρκεια ή αδυναμία της αγοράς.</a:t>
            </a:r>
          </a:p>
        </p:txBody>
      </p:sp>
      <p:sp>
        <p:nvSpPr>
          <p:cNvPr id="4" name="Date Placeholder 3">
            <a:extLst>
              <a:ext uri="{FF2B5EF4-FFF2-40B4-BE49-F238E27FC236}">
                <a16:creationId xmlns:a16="http://schemas.microsoft.com/office/drawing/2014/main" id="{BAF366FC-C93F-4E1E-B738-B9144DD2A285}"/>
              </a:ext>
            </a:extLst>
          </p:cNvPr>
          <p:cNvSpPr>
            <a:spLocks noGrp="1"/>
          </p:cNvSpPr>
          <p:nvPr>
            <p:ph type="dt" sz="half" idx="10"/>
          </p:nvPr>
        </p:nvSpPr>
        <p:spPr/>
        <p:txBody>
          <a:bodyPr/>
          <a:lstStyle/>
          <a:p>
            <a:r>
              <a:rPr lang="en-GB" dirty="0"/>
              <a:t>22/04/2021</a:t>
            </a:r>
          </a:p>
        </p:txBody>
      </p:sp>
      <p:sp>
        <p:nvSpPr>
          <p:cNvPr id="5" name="Footer Placeholder 4">
            <a:extLst>
              <a:ext uri="{FF2B5EF4-FFF2-40B4-BE49-F238E27FC236}">
                <a16:creationId xmlns:a16="http://schemas.microsoft.com/office/drawing/2014/main" id="{B7548661-44E7-4515-ABAB-D34DFEE5D39E}"/>
              </a:ext>
            </a:extLst>
          </p:cNvPr>
          <p:cNvSpPr>
            <a:spLocks noGrp="1"/>
          </p:cNvSpPr>
          <p:nvPr>
            <p:ph type="ftr" sz="quarter" idx="11"/>
          </p:nvPr>
        </p:nvSpPr>
        <p:spPr/>
        <p:txBody>
          <a:bodyPr/>
          <a:lstStyle/>
          <a:p>
            <a:r>
              <a:rPr lang="el-GR" dirty="0"/>
              <a:t>Εθνικό και Καποδιστριακό Πανεπιστήμιο Αθηνών</a:t>
            </a:r>
            <a:endParaRPr lang="en-GB" dirty="0"/>
          </a:p>
        </p:txBody>
      </p:sp>
      <p:sp>
        <p:nvSpPr>
          <p:cNvPr id="6" name="Slide Number Placeholder 5">
            <a:extLst>
              <a:ext uri="{FF2B5EF4-FFF2-40B4-BE49-F238E27FC236}">
                <a16:creationId xmlns:a16="http://schemas.microsoft.com/office/drawing/2014/main" id="{8A575BA1-AD63-436A-A0AE-25AC2D8039CA}"/>
              </a:ext>
            </a:extLst>
          </p:cNvPr>
          <p:cNvSpPr>
            <a:spLocks noGrp="1"/>
          </p:cNvSpPr>
          <p:nvPr>
            <p:ph type="sldNum" sz="quarter" idx="12"/>
          </p:nvPr>
        </p:nvSpPr>
        <p:spPr/>
        <p:txBody>
          <a:bodyPr/>
          <a:lstStyle/>
          <a:p>
            <a:fld id="{6CDAAE78-6636-4007-9CE5-C5020246D1B2}" type="slidenum">
              <a:rPr lang="en-GB" smtClean="0"/>
              <a:pPr/>
              <a:t>3</a:t>
            </a:fld>
            <a:endParaRPr lang="en-GB" dirty="0"/>
          </a:p>
        </p:txBody>
      </p:sp>
    </p:spTree>
    <p:extLst>
      <p:ext uri="{BB962C8B-B14F-4D97-AF65-F5344CB8AC3E}">
        <p14:creationId xmlns:p14="http://schemas.microsoft.com/office/powerpoint/2010/main" val="5284627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CB513-FDFE-4DB1-A5D8-39254876B148}"/>
              </a:ext>
            </a:extLst>
          </p:cNvPr>
          <p:cNvSpPr>
            <a:spLocks noGrp="1"/>
          </p:cNvSpPr>
          <p:nvPr>
            <p:ph type="title"/>
          </p:nvPr>
        </p:nvSpPr>
        <p:spPr/>
        <p:txBody>
          <a:bodyPr/>
          <a:lstStyle/>
          <a:p>
            <a:r>
              <a:rPr lang="el-GR" dirty="0"/>
              <a:t>Οικονομικά Εργαλεία</a:t>
            </a:r>
            <a:endParaRPr lang="en-GB" dirty="0"/>
          </a:p>
        </p:txBody>
      </p:sp>
      <p:sp>
        <p:nvSpPr>
          <p:cNvPr id="3" name="Content Placeholder 2">
            <a:extLst>
              <a:ext uri="{FF2B5EF4-FFF2-40B4-BE49-F238E27FC236}">
                <a16:creationId xmlns:a16="http://schemas.microsoft.com/office/drawing/2014/main" id="{B3086A26-00D7-4A0A-8747-59523FDC62A7}"/>
              </a:ext>
            </a:extLst>
          </p:cNvPr>
          <p:cNvSpPr>
            <a:spLocks noGrp="1"/>
          </p:cNvSpPr>
          <p:nvPr>
            <p:ph idx="1"/>
          </p:nvPr>
        </p:nvSpPr>
        <p:spPr/>
        <p:txBody>
          <a:bodyPr/>
          <a:lstStyle/>
          <a:p>
            <a:r>
              <a:rPr lang="el-GR" dirty="0"/>
              <a:t> Το Ευρωπαϊκό σύστημα εμπορίας ρύπων, λόγω της πρακτικής </a:t>
            </a:r>
            <a:r>
              <a:rPr lang="en-GB" dirty="0"/>
              <a:t>grandfathering</a:t>
            </a:r>
            <a:r>
              <a:rPr lang="el-GR" dirty="0"/>
              <a:t> δεν έχει υπάρξει απόλυτα αποτελεσματικό, παρά την (ίσως κυνική) λογική αυτής της πρακτικής. </a:t>
            </a:r>
          </a:p>
          <a:p>
            <a:r>
              <a:rPr lang="el-GR" dirty="0"/>
              <a:t> Συνολικά, τα συστήματα εμπορίας ρύπων δεν είναι τόσο αποτελεσματικά όσο τα φορολογικά μέτρα, αλλά τείνουν να είναι πιο αποδεκτά και πιο εφαρμόσιμα. </a:t>
            </a:r>
          </a:p>
          <a:p>
            <a:r>
              <a:rPr lang="el-GR" dirty="0"/>
              <a:t> Στην αρχική μορφή του συστήματος, η υπερβολική διάθεση αδειών μέσω </a:t>
            </a:r>
            <a:r>
              <a:rPr lang="en-GB" dirty="0"/>
              <a:t>grandfathering</a:t>
            </a:r>
            <a:r>
              <a:rPr lang="el-GR" dirty="0"/>
              <a:t> οδήγησε στην δραματική πτώση της τιμής των αδειών στην δευτερογενή αγορά. </a:t>
            </a:r>
          </a:p>
          <a:p>
            <a:r>
              <a:rPr lang="el-GR" dirty="0"/>
              <a:t> Παράλληλα όμως, η χρήση καινοτόμων τεχνολογικών λύσεων φέρεται να συνείσφερε στην πτώση των τιμών.</a:t>
            </a:r>
            <a:endParaRPr lang="en-GB" dirty="0"/>
          </a:p>
        </p:txBody>
      </p:sp>
      <p:sp>
        <p:nvSpPr>
          <p:cNvPr id="4" name="Date Placeholder 3">
            <a:extLst>
              <a:ext uri="{FF2B5EF4-FFF2-40B4-BE49-F238E27FC236}">
                <a16:creationId xmlns:a16="http://schemas.microsoft.com/office/drawing/2014/main" id="{FCA3B6FE-F009-4DBB-8A0B-44247F71A621}"/>
              </a:ext>
            </a:extLst>
          </p:cNvPr>
          <p:cNvSpPr>
            <a:spLocks noGrp="1"/>
          </p:cNvSpPr>
          <p:nvPr>
            <p:ph type="dt" sz="half" idx="10"/>
          </p:nvPr>
        </p:nvSpPr>
        <p:spPr/>
        <p:txBody>
          <a:bodyPr/>
          <a:lstStyle/>
          <a:p>
            <a:r>
              <a:rPr lang="en-GB"/>
              <a:t>22/04/2021</a:t>
            </a:r>
            <a:endParaRPr lang="en-GB" dirty="0"/>
          </a:p>
        </p:txBody>
      </p:sp>
      <p:sp>
        <p:nvSpPr>
          <p:cNvPr id="5" name="Footer Placeholder 4">
            <a:extLst>
              <a:ext uri="{FF2B5EF4-FFF2-40B4-BE49-F238E27FC236}">
                <a16:creationId xmlns:a16="http://schemas.microsoft.com/office/drawing/2014/main" id="{5976E3C2-5CE8-4D98-A088-F47D5360A863}"/>
              </a:ext>
            </a:extLst>
          </p:cNvPr>
          <p:cNvSpPr>
            <a:spLocks noGrp="1"/>
          </p:cNvSpPr>
          <p:nvPr>
            <p:ph type="ftr" sz="quarter" idx="11"/>
          </p:nvPr>
        </p:nvSpPr>
        <p:spPr/>
        <p:txBody>
          <a:bodyPr/>
          <a:lstStyle/>
          <a:p>
            <a:r>
              <a:rPr lang="el-GR"/>
              <a:t>Εθνικό και Καποδιστριακό Πανεπιστήμιο Αθηνών</a:t>
            </a:r>
            <a:endParaRPr lang="en-GB" dirty="0"/>
          </a:p>
        </p:txBody>
      </p:sp>
      <p:sp>
        <p:nvSpPr>
          <p:cNvPr id="6" name="Slide Number Placeholder 5">
            <a:extLst>
              <a:ext uri="{FF2B5EF4-FFF2-40B4-BE49-F238E27FC236}">
                <a16:creationId xmlns:a16="http://schemas.microsoft.com/office/drawing/2014/main" id="{29210275-485D-45C7-B702-9C034AF4932B}"/>
              </a:ext>
            </a:extLst>
          </p:cNvPr>
          <p:cNvSpPr>
            <a:spLocks noGrp="1"/>
          </p:cNvSpPr>
          <p:nvPr>
            <p:ph type="sldNum" sz="quarter" idx="12"/>
          </p:nvPr>
        </p:nvSpPr>
        <p:spPr/>
        <p:txBody>
          <a:bodyPr/>
          <a:lstStyle/>
          <a:p>
            <a:fld id="{6CDAAE78-6636-4007-9CE5-C5020246D1B2}" type="slidenum">
              <a:rPr lang="en-GB" smtClean="0"/>
              <a:pPr/>
              <a:t>30</a:t>
            </a:fld>
            <a:endParaRPr lang="en-GB" dirty="0"/>
          </a:p>
        </p:txBody>
      </p:sp>
    </p:spTree>
    <p:extLst>
      <p:ext uri="{BB962C8B-B14F-4D97-AF65-F5344CB8AC3E}">
        <p14:creationId xmlns:p14="http://schemas.microsoft.com/office/powerpoint/2010/main" val="42845647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818B3-8B3C-444F-83E7-A80146FD1A6E}"/>
              </a:ext>
            </a:extLst>
          </p:cNvPr>
          <p:cNvSpPr>
            <a:spLocks noGrp="1"/>
          </p:cNvSpPr>
          <p:nvPr>
            <p:ph type="title"/>
          </p:nvPr>
        </p:nvSpPr>
        <p:spPr/>
        <p:txBody>
          <a:bodyPr/>
          <a:lstStyle/>
          <a:p>
            <a:r>
              <a:rPr lang="el-GR" dirty="0"/>
              <a:t>Οικονομικά Εργαλεία</a:t>
            </a:r>
            <a:endParaRPr lang="en-GB" dirty="0"/>
          </a:p>
        </p:txBody>
      </p:sp>
      <p:sp>
        <p:nvSpPr>
          <p:cNvPr id="3" name="Content Placeholder 2">
            <a:extLst>
              <a:ext uri="{FF2B5EF4-FFF2-40B4-BE49-F238E27FC236}">
                <a16:creationId xmlns:a16="http://schemas.microsoft.com/office/drawing/2014/main" id="{47AD2982-02EE-492A-B4D8-4663C029541F}"/>
              </a:ext>
            </a:extLst>
          </p:cNvPr>
          <p:cNvSpPr>
            <a:spLocks noGrp="1"/>
          </p:cNvSpPr>
          <p:nvPr>
            <p:ph idx="1"/>
          </p:nvPr>
        </p:nvSpPr>
        <p:spPr/>
        <p:txBody>
          <a:bodyPr>
            <a:normAutofit/>
          </a:bodyPr>
          <a:lstStyle/>
          <a:p>
            <a:r>
              <a:rPr lang="el-GR" dirty="0"/>
              <a:t> Αυτό είναι ένα πρακτικό ζήτημα με κάθε σύστημα εμπορίας ρύπων</a:t>
            </a:r>
            <a:r>
              <a:rPr lang="en-GB" dirty="0"/>
              <a:t>: </a:t>
            </a:r>
            <a:r>
              <a:rPr lang="el-GR" dirty="0"/>
              <a:t>πρέπει να αναθεωρείται τακτικά, ώστε να ανταποκρίνεται στον ρυθμό της τεχνολογικής ανάπτυξης, ώστε να μην δημιουργούνται προβλήματα προσφοράς και ζήτησης στην δευτερογενή αγορά, και τα οικονομικά κίνητρα να παραμένουν ισχυρά.</a:t>
            </a:r>
          </a:p>
          <a:p>
            <a:r>
              <a:rPr lang="el-GR" dirty="0"/>
              <a:t> Τα αρχικά προβλήματα του Ευρωπαϊκού συστήματος λύθηκαν σε μεγάλο βαθμό κατά την εξέλιξη του προγράμματος. </a:t>
            </a:r>
          </a:p>
          <a:p>
            <a:r>
              <a:rPr lang="el-GR" dirty="0"/>
              <a:t> Το Ευρωπαϊκό σύστημα εμπορίας ρύπων συνείσφερε στην ανάπτυξη καινοτόμων τεχνολογικών λύσεων, ειδικά στο τομέα της χαλυβουργίας.</a:t>
            </a:r>
          </a:p>
          <a:p>
            <a:r>
              <a:rPr lang="el-GR" dirty="0"/>
              <a:t>  Πρακτικά, το γεγονός ότι το σύστημα είναι Ευρωπαϊκό ενώ συνυπάρχει με άλλα εθνικά μέτρα δημιουργεί προβλήματα στην αξιολόγηση του.</a:t>
            </a:r>
            <a:endParaRPr lang="en-GB" dirty="0"/>
          </a:p>
        </p:txBody>
      </p:sp>
      <p:sp>
        <p:nvSpPr>
          <p:cNvPr id="4" name="Date Placeholder 3">
            <a:extLst>
              <a:ext uri="{FF2B5EF4-FFF2-40B4-BE49-F238E27FC236}">
                <a16:creationId xmlns:a16="http://schemas.microsoft.com/office/drawing/2014/main" id="{2E803DC5-ADE8-4592-A6BF-447702AB42A9}"/>
              </a:ext>
            </a:extLst>
          </p:cNvPr>
          <p:cNvSpPr>
            <a:spLocks noGrp="1"/>
          </p:cNvSpPr>
          <p:nvPr>
            <p:ph type="dt" sz="half" idx="10"/>
          </p:nvPr>
        </p:nvSpPr>
        <p:spPr/>
        <p:txBody>
          <a:bodyPr/>
          <a:lstStyle/>
          <a:p>
            <a:r>
              <a:rPr lang="en-GB"/>
              <a:t>22/04/2021</a:t>
            </a:r>
            <a:endParaRPr lang="en-GB" dirty="0"/>
          </a:p>
        </p:txBody>
      </p:sp>
      <p:sp>
        <p:nvSpPr>
          <p:cNvPr id="5" name="Footer Placeholder 4">
            <a:extLst>
              <a:ext uri="{FF2B5EF4-FFF2-40B4-BE49-F238E27FC236}">
                <a16:creationId xmlns:a16="http://schemas.microsoft.com/office/drawing/2014/main" id="{96E2E5F2-B929-4ED9-B157-9F748CD09741}"/>
              </a:ext>
            </a:extLst>
          </p:cNvPr>
          <p:cNvSpPr>
            <a:spLocks noGrp="1"/>
          </p:cNvSpPr>
          <p:nvPr>
            <p:ph type="ftr" sz="quarter" idx="11"/>
          </p:nvPr>
        </p:nvSpPr>
        <p:spPr/>
        <p:txBody>
          <a:bodyPr/>
          <a:lstStyle/>
          <a:p>
            <a:r>
              <a:rPr lang="el-GR"/>
              <a:t>Εθνικό και Καποδιστριακό Πανεπιστήμιο Αθηνών</a:t>
            </a:r>
            <a:endParaRPr lang="en-GB" dirty="0"/>
          </a:p>
        </p:txBody>
      </p:sp>
      <p:sp>
        <p:nvSpPr>
          <p:cNvPr id="6" name="Slide Number Placeholder 5">
            <a:extLst>
              <a:ext uri="{FF2B5EF4-FFF2-40B4-BE49-F238E27FC236}">
                <a16:creationId xmlns:a16="http://schemas.microsoft.com/office/drawing/2014/main" id="{FC16804D-C14E-4C14-89FE-5874651DAB1A}"/>
              </a:ext>
            </a:extLst>
          </p:cNvPr>
          <p:cNvSpPr>
            <a:spLocks noGrp="1"/>
          </p:cNvSpPr>
          <p:nvPr>
            <p:ph type="sldNum" sz="quarter" idx="12"/>
          </p:nvPr>
        </p:nvSpPr>
        <p:spPr/>
        <p:txBody>
          <a:bodyPr/>
          <a:lstStyle/>
          <a:p>
            <a:fld id="{6CDAAE78-6636-4007-9CE5-C5020246D1B2}" type="slidenum">
              <a:rPr lang="en-GB" smtClean="0"/>
              <a:pPr/>
              <a:t>31</a:t>
            </a:fld>
            <a:endParaRPr lang="en-GB" dirty="0"/>
          </a:p>
        </p:txBody>
      </p:sp>
    </p:spTree>
    <p:extLst>
      <p:ext uri="{BB962C8B-B14F-4D97-AF65-F5344CB8AC3E}">
        <p14:creationId xmlns:p14="http://schemas.microsoft.com/office/powerpoint/2010/main" val="29122543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FE709-2F0F-4E4B-89DE-527320E216D9}"/>
              </a:ext>
            </a:extLst>
          </p:cNvPr>
          <p:cNvSpPr>
            <a:spLocks noGrp="1"/>
          </p:cNvSpPr>
          <p:nvPr>
            <p:ph type="title"/>
          </p:nvPr>
        </p:nvSpPr>
        <p:spPr/>
        <p:txBody>
          <a:bodyPr/>
          <a:lstStyle/>
          <a:p>
            <a:r>
              <a:rPr lang="el-GR" dirty="0"/>
              <a:t>Οικονομικά Εργαλεία</a:t>
            </a:r>
            <a:endParaRPr lang="en-GB" dirty="0"/>
          </a:p>
        </p:txBody>
      </p:sp>
      <p:sp>
        <p:nvSpPr>
          <p:cNvPr id="3" name="Content Placeholder 2">
            <a:extLst>
              <a:ext uri="{FF2B5EF4-FFF2-40B4-BE49-F238E27FC236}">
                <a16:creationId xmlns:a16="http://schemas.microsoft.com/office/drawing/2014/main" id="{9062BF56-AE8D-4A81-9EB6-0F984430149D}"/>
              </a:ext>
            </a:extLst>
          </p:cNvPr>
          <p:cNvSpPr>
            <a:spLocks noGrp="1"/>
          </p:cNvSpPr>
          <p:nvPr>
            <p:ph idx="1"/>
          </p:nvPr>
        </p:nvSpPr>
        <p:spPr/>
        <p:txBody>
          <a:bodyPr/>
          <a:lstStyle/>
          <a:p>
            <a:r>
              <a:rPr lang="el-GR" dirty="0"/>
              <a:t> Παρά τα θετικά αποτελέσματα του συστήματος, το πρόβλημα των ατελών πληροφοριών σημαίνει πως δεν είναι δυνατόν να αξιολογήσουμε αν θα μπορούσε να είναι πιο αποτελεσματικό αν είχε εφαρμοστεί παράλληλα με φορολογικά μέτρα. </a:t>
            </a:r>
          </a:p>
          <a:p>
            <a:r>
              <a:rPr lang="el-GR" dirty="0"/>
              <a:t>Με λίγα λόγια, το γεγονός ότι το Ευρωπαϊκό σύστημα εμπορίας ρύπων είχε θετικά αποτελέσματα δεν σημαίνει πως είναι το ιδανικό σύστημα, ή η ιδανική περιβαλλοντική ρύθμιση. </a:t>
            </a:r>
          </a:p>
          <a:p>
            <a:r>
              <a:rPr lang="el-GR" dirty="0"/>
              <a:t> Όπως είδαμε, η ακριβής «συνταγή» για να επιτύχουμε τα ιδεατά αποτελέσματα δεν είναι πάντα προφανής. </a:t>
            </a:r>
          </a:p>
        </p:txBody>
      </p:sp>
      <p:sp>
        <p:nvSpPr>
          <p:cNvPr id="4" name="Date Placeholder 3">
            <a:extLst>
              <a:ext uri="{FF2B5EF4-FFF2-40B4-BE49-F238E27FC236}">
                <a16:creationId xmlns:a16="http://schemas.microsoft.com/office/drawing/2014/main" id="{89372A56-0157-4AB9-9DD1-612444BA0478}"/>
              </a:ext>
            </a:extLst>
          </p:cNvPr>
          <p:cNvSpPr>
            <a:spLocks noGrp="1"/>
          </p:cNvSpPr>
          <p:nvPr>
            <p:ph type="dt" sz="half" idx="10"/>
          </p:nvPr>
        </p:nvSpPr>
        <p:spPr/>
        <p:txBody>
          <a:bodyPr/>
          <a:lstStyle/>
          <a:p>
            <a:r>
              <a:rPr lang="en-GB"/>
              <a:t>22/04/2021</a:t>
            </a:r>
            <a:endParaRPr lang="en-GB" dirty="0"/>
          </a:p>
        </p:txBody>
      </p:sp>
      <p:sp>
        <p:nvSpPr>
          <p:cNvPr id="5" name="Footer Placeholder 4">
            <a:extLst>
              <a:ext uri="{FF2B5EF4-FFF2-40B4-BE49-F238E27FC236}">
                <a16:creationId xmlns:a16="http://schemas.microsoft.com/office/drawing/2014/main" id="{7C20C480-2BBF-430C-BCA6-FFD066A8C8C1}"/>
              </a:ext>
            </a:extLst>
          </p:cNvPr>
          <p:cNvSpPr>
            <a:spLocks noGrp="1"/>
          </p:cNvSpPr>
          <p:nvPr>
            <p:ph type="ftr" sz="quarter" idx="11"/>
          </p:nvPr>
        </p:nvSpPr>
        <p:spPr/>
        <p:txBody>
          <a:bodyPr/>
          <a:lstStyle/>
          <a:p>
            <a:r>
              <a:rPr lang="el-GR"/>
              <a:t>Εθνικό και Καποδιστριακό Πανεπιστήμιο Αθηνών</a:t>
            </a:r>
            <a:endParaRPr lang="en-GB" dirty="0"/>
          </a:p>
        </p:txBody>
      </p:sp>
      <p:sp>
        <p:nvSpPr>
          <p:cNvPr id="6" name="Slide Number Placeholder 5">
            <a:extLst>
              <a:ext uri="{FF2B5EF4-FFF2-40B4-BE49-F238E27FC236}">
                <a16:creationId xmlns:a16="http://schemas.microsoft.com/office/drawing/2014/main" id="{3D47298D-14D4-46F5-9A9F-F0E3236C0E37}"/>
              </a:ext>
            </a:extLst>
          </p:cNvPr>
          <p:cNvSpPr>
            <a:spLocks noGrp="1"/>
          </p:cNvSpPr>
          <p:nvPr>
            <p:ph type="sldNum" sz="quarter" idx="12"/>
          </p:nvPr>
        </p:nvSpPr>
        <p:spPr/>
        <p:txBody>
          <a:bodyPr/>
          <a:lstStyle/>
          <a:p>
            <a:fld id="{6CDAAE78-6636-4007-9CE5-C5020246D1B2}" type="slidenum">
              <a:rPr lang="en-GB" smtClean="0"/>
              <a:pPr/>
              <a:t>32</a:t>
            </a:fld>
            <a:endParaRPr lang="en-GB" dirty="0"/>
          </a:p>
        </p:txBody>
      </p:sp>
    </p:spTree>
    <p:extLst>
      <p:ext uri="{BB962C8B-B14F-4D97-AF65-F5344CB8AC3E}">
        <p14:creationId xmlns:p14="http://schemas.microsoft.com/office/powerpoint/2010/main" val="22980379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2E383-98BA-4CF0-8E5B-B974D36C2F1B}"/>
              </a:ext>
            </a:extLst>
          </p:cNvPr>
          <p:cNvSpPr>
            <a:spLocks noGrp="1"/>
          </p:cNvSpPr>
          <p:nvPr>
            <p:ph type="title"/>
          </p:nvPr>
        </p:nvSpPr>
        <p:spPr/>
        <p:txBody>
          <a:bodyPr/>
          <a:lstStyle/>
          <a:p>
            <a:r>
              <a:rPr lang="el-GR" dirty="0"/>
              <a:t>Κρατικές Ενισχύσεις</a:t>
            </a:r>
            <a:endParaRPr lang="en-GB" dirty="0"/>
          </a:p>
        </p:txBody>
      </p:sp>
      <p:sp>
        <p:nvSpPr>
          <p:cNvPr id="3" name="Content Placeholder 2">
            <a:extLst>
              <a:ext uri="{FF2B5EF4-FFF2-40B4-BE49-F238E27FC236}">
                <a16:creationId xmlns:a16="http://schemas.microsoft.com/office/drawing/2014/main" id="{6186A8D2-FD9D-4F43-811A-1FE21E5AEE57}"/>
              </a:ext>
            </a:extLst>
          </p:cNvPr>
          <p:cNvSpPr>
            <a:spLocks noGrp="1"/>
          </p:cNvSpPr>
          <p:nvPr>
            <p:ph idx="1"/>
          </p:nvPr>
        </p:nvSpPr>
        <p:spPr/>
        <p:txBody>
          <a:bodyPr/>
          <a:lstStyle/>
          <a:p>
            <a:r>
              <a:rPr lang="el-GR" dirty="0"/>
              <a:t> Οι διάφορες περιβαλλοντικού περιεχομένου επιδοτήσεις μπορούν ξεκάθαρα να φανούν ιδιαίτερα χρήσιμες για την βελτίωση της προστασίας του περιβάλλοντος. </a:t>
            </a:r>
          </a:p>
          <a:p>
            <a:r>
              <a:rPr lang="el-GR" dirty="0"/>
              <a:t> Ένα παράδειγμα είναι οι φορολογικές ελαφρύνσεις για την παραγωγή ενέργειας από ανανεώσιμες πηγές, ή άλλες μορφές «πράσινης» ανάπτυξης.</a:t>
            </a:r>
          </a:p>
          <a:p>
            <a:r>
              <a:rPr lang="el-GR" dirty="0"/>
              <a:t> Οι επιδοτήσεις αυτού του τύπου ουσιαστικά δημιουργούν κίνητρα για επενδύσεις ή την εφαρμογή καινοτόμων τεχνολογικών λύσεων, καλύπτοντας μέρος του κόστους.</a:t>
            </a:r>
          </a:p>
          <a:p>
            <a:r>
              <a:rPr lang="el-GR" dirty="0"/>
              <a:t> Η χορήγηση επιδοτήσεων μπορεί να λειτουργήσει σε μικρή και σε μεγάλη κλίμακα.</a:t>
            </a:r>
          </a:p>
          <a:p>
            <a:r>
              <a:rPr lang="el-GR" dirty="0"/>
              <a:t> Οι επιδοτήσεις όμως δεν είναι πάντοτε ιδανικά μέτρα. Συνήθως, είναι θεμιτό να υπόκεινται σε αναλύσεις κόστους-οφέλους, και σε ενδελεχή σχεδιασμό. </a:t>
            </a:r>
            <a:endParaRPr lang="en-GB" dirty="0"/>
          </a:p>
        </p:txBody>
      </p:sp>
      <p:sp>
        <p:nvSpPr>
          <p:cNvPr id="4" name="Date Placeholder 3">
            <a:extLst>
              <a:ext uri="{FF2B5EF4-FFF2-40B4-BE49-F238E27FC236}">
                <a16:creationId xmlns:a16="http://schemas.microsoft.com/office/drawing/2014/main" id="{F14BF7D9-301B-46CD-8F3A-4237961A26D4}"/>
              </a:ext>
            </a:extLst>
          </p:cNvPr>
          <p:cNvSpPr>
            <a:spLocks noGrp="1"/>
          </p:cNvSpPr>
          <p:nvPr>
            <p:ph type="dt" sz="half" idx="10"/>
          </p:nvPr>
        </p:nvSpPr>
        <p:spPr/>
        <p:txBody>
          <a:bodyPr/>
          <a:lstStyle/>
          <a:p>
            <a:r>
              <a:rPr lang="en-GB"/>
              <a:t>22/04/2021</a:t>
            </a:r>
            <a:endParaRPr lang="en-GB" dirty="0"/>
          </a:p>
        </p:txBody>
      </p:sp>
      <p:sp>
        <p:nvSpPr>
          <p:cNvPr id="5" name="Footer Placeholder 4">
            <a:extLst>
              <a:ext uri="{FF2B5EF4-FFF2-40B4-BE49-F238E27FC236}">
                <a16:creationId xmlns:a16="http://schemas.microsoft.com/office/drawing/2014/main" id="{3F5B9CD6-3433-4CF7-BE62-33C4B58CDB00}"/>
              </a:ext>
            </a:extLst>
          </p:cNvPr>
          <p:cNvSpPr>
            <a:spLocks noGrp="1"/>
          </p:cNvSpPr>
          <p:nvPr>
            <p:ph type="ftr" sz="quarter" idx="11"/>
          </p:nvPr>
        </p:nvSpPr>
        <p:spPr/>
        <p:txBody>
          <a:bodyPr/>
          <a:lstStyle/>
          <a:p>
            <a:r>
              <a:rPr lang="el-GR"/>
              <a:t>Εθνικό και Καποδιστριακό Πανεπιστήμιο Αθηνών</a:t>
            </a:r>
            <a:endParaRPr lang="en-GB" dirty="0"/>
          </a:p>
        </p:txBody>
      </p:sp>
      <p:sp>
        <p:nvSpPr>
          <p:cNvPr id="6" name="Slide Number Placeholder 5">
            <a:extLst>
              <a:ext uri="{FF2B5EF4-FFF2-40B4-BE49-F238E27FC236}">
                <a16:creationId xmlns:a16="http://schemas.microsoft.com/office/drawing/2014/main" id="{E8F58E4C-1686-4A9A-8E24-661F9634667F}"/>
              </a:ext>
            </a:extLst>
          </p:cNvPr>
          <p:cNvSpPr>
            <a:spLocks noGrp="1"/>
          </p:cNvSpPr>
          <p:nvPr>
            <p:ph type="sldNum" sz="quarter" idx="12"/>
          </p:nvPr>
        </p:nvSpPr>
        <p:spPr/>
        <p:txBody>
          <a:bodyPr/>
          <a:lstStyle/>
          <a:p>
            <a:fld id="{6CDAAE78-6636-4007-9CE5-C5020246D1B2}" type="slidenum">
              <a:rPr lang="en-GB" smtClean="0"/>
              <a:pPr/>
              <a:t>33</a:t>
            </a:fld>
            <a:endParaRPr lang="en-GB" dirty="0"/>
          </a:p>
        </p:txBody>
      </p:sp>
    </p:spTree>
    <p:extLst>
      <p:ext uri="{BB962C8B-B14F-4D97-AF65-F5344CB8AC3E}">
        <p14:creationId xmlns:p14="http://schemas.microsoft.com/office/powerpoint/2010/main" val="40227898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98AE6-D326-43A8-90D0-B3352C54717B}"/>
              </a:ext>
            </a:extLst>
          </p:cNvPr>
          <p:cNvSpPr>
            <a:spLocks noGrp="1"/>
          </p:cNvSpPr>
          <p:nvPr>
            <p:ph type="title"/>
          </p:nvPr>
        </p:nvSpPr>
        <p:spPr/>
        <p:txBody>
          <a:bodyPr/>
          <a:lstStyle/>
          <a:p>
            <a:r>
              <a:rPr lang="el-GR" dirty="0"/>
              <a:t>Κρατικές Ενισχύσεις</a:t>
            </a:r>
            <a:endParaRPr lang="en-GB" dirty="0"/>
          </a:p>
        </p:txBody>
      </p:sp>
      <p:sp>
        <p:nvSpPr>
          <p:cNvPr id="3" name="Content Placeholder 2">
            <a:extLst>
              <a:ext uri="{FF2B5EF4-FFF2-40B4-BE49-F238E27FC236}">
                <a16:creationId xmlns:a16="http://schemas.microsoft.com/office/drawing/2014/main" id="{6633F752-09A3-49AB-A700-AC27840C9089}"/>
              </a:ext>
            </a:extLst>
          </p:cNvPr>
          <p:cNvSpPr>
            <a:spLocks noGrp="1"/>
          </p:cNvSpPr>
          <p:nvPr>
            <p:ph idx="1"/>
          </p:nvPr>
        </p:nvSpPr>
        <p:spPr/>
        <p:txBody>
          <a:bodyPr/>
          <a:lstStyle/>
          <a:p>
            <a:r>
              <a:rPr lang="el-GR" dirty="0"/>
              <a:t> Κατά κανόνα, οι κρατικές ενισχύσεις απαγορεύονται στο Ευρωπαϊκό δίκαιο. </a:t>
            </a:r>
          </a:p>
          <a:p>
            <a:r>
              <a:rPr lang="el-GR" dirty="0"/>
              <a:t> Ως κρατικές ενισχύσεις λογίζονται τα μέτρα που «χορηγούνται υπό οποιαδήποτε μορφή από τα κράτη ή με κρατικούς πόρους και που νοθεύουν ή απειλούν να νοθεύσουν τον ανταγωνισμό διά της ευνοϊκής μεταχειρίσεως ορισμένων επιχειρήσεων ή ορισμένων κλάδων παραγωγής». (Άρθρο 107(1) ΣΛΕΕ)</a:t>
            </a:r>
          </a:p>
          <a:p>
            <a:r>
              <a:rPr lang="el-GR" dirty="0"/>
              <a:t> Η έννοια των κρατικών ενισχύσεων υπό το Άρθρο 107(1) είναι ιδιαίτερα ευρεία, και καλύπτει την πλειοψηφία των επιδοτήσεων. </a:t>
            </a:r>
          </a:p>
          <a:p>
            <a:r>
              <a:rPr lang="el-GR" dirty="0"/>
              <a:t> Παρ’ όλα αυτά, η προστασία του περιβάλλοντος αναγνωρίζεται στην ανάλυση της έννοιας των κρατικών επιχορηγήσεων στην νομολογία του Δικαστηρίου της Ευρωπαϊκής Ένωσης. </a:t>
            </a:r>
            <a:endParaRPr lang="en-GB" dirty="0"/>
          </a:p>
        </p:txBody>
      </p:sp>
      <p:sp>
        <p:nvSpPr>
          <p:cNvPr id="4" name="Date Placeholder 3">
            <a:extLst>
              <a:ext uri="{FF2B5EF4-FFF2-40B4-BE49-F238E27FC236}">
                <a16:creationId xmlns:a16="http://schemas.microsoft.com/office/drawing/2014/main" id="{7D821E19-B35C-4BC4-8351-4170688D1850}"/>
              </a:ext>
            </a:extLst>
          </p:cNvPr>
          <p:cNvSpPr>
            <a:spLocks noGrp="1"/>
          </p:cNvSpPr>
          <p:nvPr>
            <p:ph type="dt" sz="half" idx="10"/>
          </p:nvPr>
        </p:nvSpPr>
        <p:spPr/>
        <p:txBody>
          <a:bodyPr/>
          <a:lstStyle/>
          <a:p>
            <a:r>
              <a:rPr lang="en-GB"/>
              <a:t>22/04/2021</a:t>
            </a:r>
            <a:endParaRPr lang="en-GB" dirty="0"/>
          </a:p>
        </p:txBody>
      </p:sp>
      <p:sp>
        <p:nvSpPr>
          <p:cNvPr id="5" name="Footer Placeholder 4">
            <a:extLst>
              <a:ext uri="{FF2B5EF4-FFF2-40B4-BE49-F238E27FC236}">
                <a16:creationId xmlns:a16="http://schemas.microsoft.com/office/drawing/2014/main" id="{445AFF68-34EC-4E19-94B4-26B8FA7D3579}"/>
              </a:ext>
            </a:extLst>
          </p:cNvPr>
          <p:cNvSpPr>
            <a:spLocks noGrp="1"/>
          </p:cNvSpPr>
          <p:nvPr>
            <p:ph type="ftr" sz="quarter" idx="11"/>
          </p:nvPr>
        </p:nvSpPr>
        <p:spPr/>
        <p:txBody>
          <a:bodyPr/>
          <a:lstStyle/>
          <a:p>
            <a:r>
              <a:rPr lang="el-GR"/>
              <a:t>Εθνικό και Καποδιστριακό Πανεπιστήμιο Αθηνών</a:t>
            </a:r>
            <a:endParaRPr lang="en-GB" dirty="0"/>
          </a:p>
        </p:txBody>
      </p:sp>
      <p:sp>
        <p:nvSpPr>
          <p:cNvPr id="6" name="Slide Number Placeholder 5">
            <a:extLst>
              <a:ext uri="{FF2B5EF4-FFF2-40B4-BE49-F238E27FC236}">
                <a16:creationId xmlns:a16="http://schemas.microsoft.com/office/drawing/2014/main" id="{F96EB7C4-DD15-410D-99C7-319919E8ECFA}"/>
              </a:ext>
            </a:extLst>
          </p:cNvPr>
          <p:cNvSpPr>
            <a:spLocks noGrp="1"/>
          </p:cNvSpPr>
          <p:nvPr>
            <p:ph type="sldNum" sz="quarter" idx="12"/>
          </p:nvPr>
        </p:nvSpPr>
        <p:spPr/>
        <p:txBody>
          <a:bodyPr/>
          <a:lstStyle/>
          <a:p>
            <a:fld id="{6CDAAE78-6636-4007-9CE5-C5020246D1B2}" type="slidenum">
              <a:rPr lang="en-GB" smtClean="0"/>
              <a:pPr/>
              <a:t>34</a:t>
            </a:fld>
            <a:endParaRPr lang="en-GB" dirty="0"/>
          </a:p>
        </p:txBody>
      </p:sp>
    </p:spTree>
    <p:extLst>
      <p:ext uri="{BB962C8B-B14F-4D97-AF65-F5344CB8AC3E}">
        <p14:creationId xmlns:p14="http://schemas.microsoft.com/office/powerpoint/2010/main" val="38907788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65E68-5D2D-486C-92F5-9A5FF5ED4985}"/>
              </a:ext>
            </a:extLst>
          </p:cNvPr>
          <p:cNvSpPr>
            <a:spLocks noGrp="1"/>
          </p:cNvSpPr>
          <p:nvPr>
            <p:ph type="title"/>
          </p:nvPr>
        </p:nvSpPr>
        <p:spPr/>
        <p:txBody>
          <a:bodyPr/>
          <a:lstStyle/>
          <a:p>
            <a:r>
              <a:rPr lang="el-GR" dirty="0"/>
              <a:t>Κρατικές Ενισχύσεις</a:t>
            </a:r>
            <a:endParaRPr lang="en-GB" dirty="0"/>
          </a:p>
        </p:txBody>
      </p:sp>
      <p:sp>
        <p:nvSpPr>
          <p:cNvPr id="3" name="Content Placeholder 2">
            <a:extLst>
              <a:ext uri="{FF2B5EF4-FFF2-40B4-BE49-F238E27FC236}">
                <a16:creationId xmlns:a16="http://schemas.microsoft.com/office/drawing/2014/main" id="{77381436-748E-482C-8C58-B558170284D0}"/>
              </a:ext>
            </a:extLst>
          </p:cNvPr>
          <p:cNvSpPr>
            <a:spLocks noGrp="1"/>
          </p:cNvSpPr>
          <p:nvPr>
            <p:ph idx="1"/>
          </p:nvPr>
        </p:nvSpPr>
        <p:spPr/>
        <p:txBody>
          <a:bodyPr>
            <a:normAutofit lnSpcReduction="10000"/>
          </a:bodyPr>
          <a:lstStyle/>
          <a:p>
            <a:r>
              <a:rPr lang="el-GR" dirty="0"/>
              <a:t> Ακόμα και στην περίπτωση που μία περιβαλλοντικού περιεχομένου ενίσχυση θεωρηθεί κρατική ενίσχυση υπό το Άρθρο 107(1) ΣΛΕΕ, δεν είναι απαραίτητο να μην θεωρείται συμβατή με την κοινή αγορά.</a:t>
            </a:r>
          </a:p>
          <a:p>
            <a:r>
              <a:rPr lang="el-GR" dirty="0"/>
              <a:t> Τα Άρθρα 107(2) &amp; 107(3) ΣΛΕΕ περιέχουν γενικές εξαιρέσεις από την απαγόρευση του Άρθρου 107(1). </a:t>
            </a:r>
          </a:p>
          <a:p>
            <a:r>
              <a:rPr lang="el-GR" dirty="0"/>
              <a:t> Ακόμη, υπάρχουν Κανονισμοί (Κανονισμός (ΕΕ) 651/2014) και Κατευθυντήριες Γραμμές </a:t>
            </a:r>
            <a:r>
              <a:rPr lang="en-GB" dirty="0"/>
              <a:t>(2014/C 200/01)</a:t>
            </a:r>
            <a:r>
              <a:rPr lang="el-GR" dirty="0"/>
              <a:t> που μπορούν να χρησιμοποιηθούν για την χορήγηση ενισχύσεων που δεν δύνανται να εξαιρεθούν υπό τα Άρθρα 107(2) &amp; 107(3) ΣΛΕΕ. </a:t>
            </a:r>
          </a:p>
          <a:p>
            <a:r>
              <a:rPr lang="el-GR" dirty="0"/>
              <a:t> Η Ευρωπαϊκή Επιτροπή είναι στην διαδικασία εκμοντερνισμού και μεταρρύθμισης των Κατευθυντηρίων Γραμμών, ενώ βρίσκεται ακόμα σε ισχύ το έκτακτο πλαίσιο λόγω της τρέχουσας πανδημίας. </a:t>
            </a:r>
            <a:endParaRPr lang="en-GB" dirty="0"/>
          </a:p>
        </p:txBody>
      </p:sp>
      <p:sp>
        <p:nvSpPr>
          <p:cNvPr id="4" name="Date Placeholder 3">
            <a:extLst>
              <a:ext uri="{FF2B5EF4-FFF2-40B4-BE49-F238E27FC236}">
                <a16:creationId xmlns:a16="http://schemas.microsoft.com/office/drawing/2014/main" id="{C808F938-9F21-405A-BE96-A38092A95C70}"/>
              </a:ext>
            </a:extLst>
          </p:cNvPr>
          <p:cNvSpPr>
            <a:spLocks noGrp="1"/>
          </p:cNvSpPr>
          <p:nvPr>
            <p:ph type="dt" sz="half" idx="10"/>
          </p:nvPr>
        </p:nvSpPr>
        <p:spPr/>
        <p:txBody>
          <a:bodyPr/>
          <a:lstStyle/>
          <a:p>
            <a:r>
              <a:rPr lang="en-GB" dirty="0"/>
              <a:t>22/04/2021</a:t>
            </a:r>
          </a:p>
        </p:txBody>
      </p:sp>
      <p:sp>
        <p:nvSpPr>
          <p:cNvPr id="5" name="Footer Placeholder 4">
            <a:extLst>
              <a:ext uri="{FF2B5EF4-FFF2-40B4-BE49-F238E27FC236}">
                <a16:creationId xmlns:a16="http://schemas.microsoft.com/office/drawing/2014/main" id="{3BF076C2-20D9-4328-A522-7EBECCD08A5F}"/>
              </a:ext>
            </a:extLst>
          </p:cNvPr>
          <p:cNvSpPr>
            <a:spLocks noGrp="1"/>
          </p:cNvSpPr>
          <p:nvPr>
            <p:ph type="ftr" sz="quarter" idx="11"/>
          </p:nvPr>
        </p:nvSpPr>
        <p:spPr/>
        <p:txBody>
          <a:bodyPr/>
          <a:lstStyle/>
          <a:p>
            <a:r>
              <a:rPr lang="el-GR" dirty="0"/>
              <a:t>Εθνικό και Καποδιστριακό Πανεπιστήμιο Αθηνών</a:t>
            </a:r>
            <a:endParaRPr lang="en-GB" dirty="0"/>
          </a:p>
        </p:txBody>
      </p:sp>
      <p:sp>
        <p:nvSpPr>
          <p:cNvPr id="6" name="Slide Number Placeholder 5">
            <a:extLst>
              <a:ext uri="{FF2B5EF4-FFF2-40B4-BE49-F238E27FC236}">
                <a16:creationId xmlns:a16="http://schemas.microsoft.com/office/drawing/2014/main" id="{C82345F9-2872-4583-9B71-154B90B7F493}"/>
              </a:ext>
            </a:extLst>
          </p:cNvPr>
          <p:cNvSpPr>
            <a:spLocks noGrp="1"/>
          </p:cNvSpPr>
          <p:nvPr>
            <p:ph type="sldNum" sz="quarter" idx="12"/>
          </p:nvPr>
        </p:nvSpPr>
        <p:spPr/>
        <p:txBody>
          <a:bodyPr/>
          <a:lstStyle/>
          <a:p>
            <a:fld id="{6CDAAE78-6636-4007-9CE5-C5020246D1B2}" type="slidenum">
              <a:rPr lang="en-GB" smtClean="0"/>
              <a:pPr/>
              <a:t>35</a:t>
            </a:fld>
            <a:endParaRPr lang="en-GB" dirty="0"/>
          </a:p>
        </p:txBody>
      </p:sp>
    </p:spTree>
    <p:extLst>
      <p:ext uri="{BB962C8B-B14F-4D97-AF65-F5344CB8AC3E}">
        <p14:creationId xmlns:p14="http://schemas.microsoft.com/office/powerpoint/2010/main" val="33041898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0" name="Rectangle 39">
            <a:extLst>
              <a:ext uri="{FF2B5EF4-FFF2-40B4-BE49-F238E27FC236}">
                <a16:creationId xmlns:a16="http://schemas.microsoft.com/office/drawing/2014/main" id="{87008D65-4C48-4CAB-8600-9F4C427CE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 name="Rectangle 41">
            <a:extLst>
              <a:ext uri="{FF2B5EF4-FFF2-40B4-BE49-F238E27FC236}">
                <a16:creationId xmlns:a16="http://schemas.microsoft.com/office/drawing/2014/main" id="{9D286FC8-DD5D-4402-A2C0-8739BDAFEF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44" name="Straight Connector 43">
            <a:extLst>
              <a:ext uri="{FF2B5EF4-FFF2-40B4-BE49-F238E27FC236}">
                <a16:creationId xmlns:a16="http://schemas.microsoft.com/office/drawing/2014/main" id="{5CC23917-FA20-4DBD-BA3C-868A3EA84D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46" name="Rectangle 45">
            <a:extLst>
              <a:ext uri="{FF2B5EF4-FFF2-40B4-BE49-F238E27FC236}">
                <a16:creationId xmlns:a16="http://schemas.microsoft.com/office/drawing/2014/main" id="{F452A527-3631-41ED-858D-3777A7D14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1A10E2B-0D2D-4C6E-9296-807C8EBDB2FE}"/>
              </a:ext>
            </a:extLst>
          </p:cNvPr>
          <p:cNvSpPr>
            <a:spLocks noGrp="1"/>
          </p:cNvSpPr>
          <p:nvPr>
            <p:ph type="title"/>
          </p:nvPr>
        </p:nvSpPr>
        <p:spPr>
          <a:xfrm>
            <a:off x="6730000" y="639097"/>
            <a:ext cx="4813072" cy="3686015"/>
          </a:xfrm>
        </p:spPr>
        <p:txBody>
          <a:bodyPr vert="horz" lIns="91440" tIns="45720" rIns="91440" bIns="45720" rtlCol="0" anchor="b">
            <a:normAutofit/>
          </a:bodyPr>
          <a:lstStyle/>
          <a:p>
            <a:r>
              <a:rPr lang="el-GR" sz="7400" dirty="0">
                <a:solidFill>
                  <a:schemeClr val="accent4"/>
                </a:solidFill>
              </a:rPr>
              <a:t>Κατακλείδα</a:t>
            </a:r>
            <a:br>
              <a:rPr lang="en-US" sz="7400" dirty="0">
                <a:solidFill>
                  <a:schemeClr val="accent4"/>
                </a:solidFill>
              </a:rPr>
            </a:br>
            <a:r>
              <a:rPr lang="en-US" sz="7400" dirty="0">
                <a:solidFill>
                  <a:schemeClr val="accent4"/>
                </a:solidFill>
              </a:rPr>
              <a:t>&amp;</a:t>
            </a:r>
            <a:br>
              <a:rPr lang="en-US" sz="7400" dirty="0">
                <a:solidFill>
                  <a:schemeClr val="accent4"/>
                </a:solidFill>
              </a:rPr>
            </a:br>
            <a:r>
              <a:rPr lang="en-US" sz="7400" dirty="0">
                <a:solidFill>
                  <a:schemeClr val="accent4"/>
                </a:solidFill>
              </a:rPr>
              <a:t>Ερωτήσεις</a:t>
            </a:r>
          </a:p>
        </p:txBody>
      </p:sp>
      <p:pic>
        <p:nvPicPr>
          <p:cNvPr id="8" name="Picture 7" descr="Many question marks on black background">
            <a:extLst>
              <a:ext uri="{FF2B5EF4-FFF2-40B4-BE49-F238E27FC236}">
                <a16:creationId xmlns:a16="http://schemas.microsoft.com/office/drawing/2014/main" id="{52A5F192-C398-4049-B5DF-9685BEB631FE}"/>
              </a:ext>
            </a:extLst>
          </p:cNvPr>
          <p:cNvPicPr>
            <a:picLocks noChangeAspect="1"/>
          </p:cNvPicPr>
          <p:nvPr/>
        </p:nvPicPr>
        <p:blipFill rotWithShape="1">
          <a:blip r:embed="rId2"/>
          <a:srcRect l="45777" r="2" b="2"/>
          <a:stretch/>
        </p:blipFill>
        <p:spPr>
          <a:xfrm>
            <a:off x="1" y="10"/>
            <a:ext cx="6096000" cy="6857990"/>
          </a:xfrm>
          <a:prstGeom prst="rect">
            <a:avLst/>
          </a:prstGeom>
        </p:spPr>
      </p:pic>
      <p:cxnSp>
        <p:nvCxnSpPr>
          <p:cNvPr id="48" name="Straight Connector 47">
            <a:extLst>
              <a:ext uri="{FF2B5EF4-FFF2-40B4-BE49-F238E27FC236}">
                <a16:creationId xmlns:a16="http://schemas.microsoft.com/office/drawing/2014/main" id="{D28A9C89-B313-458F-9C85-515930A51A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805053" y="4343400"/>
            <a:ext cx="438912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76911A4-4A4E-4FA1-8531-9F2665B1F46D}"/>
              </a:ext>
            </a:extLst>
          </p:cNvPr>
          <p:cNvSpPr>
            <a:spLocks noGrp="1"/>
          </p:cNvSpPr>
          <p:nvPr>
            <p:ph type="dt" sz="half" idx="10"/>
          </p:nvPr>
        </p:nvSpPr>
        <p:spPr>
          <a:xfrm>
            <a:off x="1097280" y="6459785"/>
            <a:ext cx="2472271" cy="365125"/>
          </a:xfrm>
        </p:spPr>
        <p:txBody>
          <a:bodyPr vert="horz" lIns="91440" tIns="45720" rIns="91440" bIns="45720" rtlCol="0" anchor="ctr">
            <a:normAutofit/>
          </a:bodyPr>
          <a:lstStyle/>
          <a:p>
            <a:pPr defTabSz="914400">
              <a:spcAft>
                <a:spcPts val="600"/>
              </a:spcAft>
            </a:pPr>
            <a:r>
              <a:rPr lang="en-US" dirty="0"/>
              <a:t>22/04/2021</a:t>
            </a:r>
          </a:p>
        </p:txBody>
      </p:sp>
      <p:sp>
        <p:nvSpPr>
          <p:cNvPr id="5" name="Footer Placeholder 4">
            <a:extLst>
              <a:ext uri="{FF2B5EF4-FFF2-40B4-BE49-F238E27FC236}">
                <a16:creationId xmlns:a16="http://schemas.microsoft.com/office/drawing/2014/main" id="{82CEB95B-183A-4AF7-AE7D-A50ED34D4111}"/>
              </a:ext>
            </a:extLst>
          </p:cNvPr>
          <p:cNvSpPr>
            <a:spLocks noGrp="1"/>
          </p:cNvSpPr>
          <p:nvPr>
            <p:ph type="ftr" sz="quarter" idx="11"/>
          </p:nvPr>
        </p:nvSpPr>
        <p:spPr>
          <a:xfrm>
            <a:off x="6729999" y="6459785"/>
            <a:ext cx="3891618" cy="365125"/>
          </a:xfrm>
        </p:spPr>
        <p:txBody>
          <a:bodyPr vert="horz" lIns="91440" tIns="45720" rIns="91440" bIns="45720" rtlCol="0" anchor="ctr">
            <a:normAutofit/>
          </a:bodyPr>
          <a:lstStyle/>
          <a:p>
            <a:pPr algn="l" defTabSz="914400">
              <a:spcAft>
                <a:spcPts val="600"/>
              </a:spcAft>
            </a:pPr>
            <a:r>
              <a:rPr lang="en-US" kern="1200" cap="all" baseline="0" dirty="0" err="1">
                <a:solidFill>
                  <a:schemeClr val="tx1">
                    <a:lumMod val="75000"/>
                    <a:lumOff val="25000"/>
                  </a:schemeClr>
                </a:solidFill>
              </a:rPr>
              <a:t>Εθνικό</a:t>
            </a:r>
            <a:r>
              <a:rPr lang="en-US" kern="1200" cap="all" baseline="0" dirty="0">
                <a:solidFill>
                  <a:schemeClr val="tx1">
                    <a:lumMod val="75000"/>
                    <a:lumOff val="25000"/>
                  </a:schemeClr>
                </a:solidFill>
              </a:rPr>
              <a:t> και Καπ</a:t>
            </a:r>
            <a:r>
              <a:rPr lang="en-US" kern="1200" cap="all" baseline="0" dirty="0" err="1">
                <a:solidFill>
                  <a:schemeClr val="tx1">
                    <a:lumMod val="75000"/>
                    <a:lumOff val="25000"/>
                  </a:schemeClr>
                </a:solidFill>
              </a:rPr>
              <a:t>οδιστρι</a:t>
            </a:r>
            <a:r>
              <a:rPr lang="en-US" kern="1200" cap="all" baseline="0" dirty="0">
                <a:solidFill>
                  <a:schemeClr val="tx1">
                    <a:lumMod val="75000"/>
                    <a:lumOff val="25000"/>
                  </a:schemeClr>
                </a:solidFill>
              </a:rPr>
              <a:t>ακό Πανεπιστήμιο Αθηνών</a:t>
            </a:r>
          </a:p>
        </p:txBody>
      </p:sp>
      <p:sp>
        <p:nvSpPr>
          <p:cNvPr id="6" name="Slide Number Placeholder 5">
            <a:extLst>
              <a:ext uri="{FF2B5EF4-FFF2-40B4-BE49-F238E27FC236}">
                <a16:creationId xmlns:a16="http://schemas.microsoft.com/office/drawing/2014/main" id="{FF27006D-81D9-45C1-BC22-EABC5BEB8F65}"/>
              </a:ext>
            </a:extLst>
          </p:cNvPr>
          <p:cNvSpPr>
            <a:spLocks noGrp="1"/>
          </p:cNvSpPr>
          <p:nvPr>
            <p:ph type="sldNum" sz="quarter" idx="12"/>
          </p:nvPr>
        </p:nvSpPr>
        <p:spPr>
          <a:xfrm>
            <a:off x="10787270" y="6459785"/>
            <a:ext cx="569843" cy="365125"/>
          </a:xfrm>
        </p:spPr>
        <p:txBody>
          <a:bodyPr vert="horz" lIns="91440" tIns="45720" rIns="91440" bIns="45720" rtlCol="0" anchor="ctr">
            <a:normAutofit/>
          </a:bodyPr>
          <a:lstStyle/>
          <a:p>
            <a:pPr defTabSz="914400">
              <a:spcAft>
                <a:spcPts val="600"/>
              </a:spcAft>
            </a:pPr>
            <a:fld id="{6CDAAE78-6636-4007-9CE5-C5020246D1B2}" type="slidenum">
              <a:rPr lang="en-US">
                <a:solidFill>
                  <a:schemeClr val="tx1">
                    <a:lumMod val="75000"/>
                    <a:lumOff val="25000"/>
                  </a:schemeClr>
                </a:solidFill>
              </a:rPr>
              <a:pPr defTabSz="914400">
                <a:spcAft>
                  <a:spcPts val="600"/>
                </a:spcAft>
              </a:pPr>
              <a:t>36</a:t>
            </a:fld>
            <a:endParaRPr lang="en-US" dirty="0">
              <a:solidFill>
                <a:schemeClr val="tx1">
                  <a:lumMod val="75000"/>
                  <a:lumOff val="25000"/>
                </a:schemeClr>
              </a:solidFill>
            </a:endParaRPr>
          </a:p>
        </p:txBody>
      </p:sp>
    </p:spTree>
    <p:extLst>
      <p:ext uri="{BB962C8B-B14F-4D97-AF65-F5344CB8AC3E}">
        <p14:creationId xmlns:p14="http://schemas.microsoft.com/office/powerpoint/2010/main" val="3666552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E4CFC-11E1-4166-BDF3-63A0813DE39A}"/>
              </a:ext>
            </a:extLst>
          </p:cNvPr>
          <p:cNvSpPr>
            <a:spLocks noGrp="1"/>
          </p:cNvSpPr>
          <p:nvPr>
            <p:ph type="title"/>
          </p:nvPr>
        </p:nvSpPr>
        <p:spPr/>
        <p:txBody>
          <a:bodyPr/>
          <a:lstStyle/>
          <a:p>
            <a:r>
              <a:rPr lang="el-GR" dirty="0"/>
              <a:t>Εισαγωγή</a:t>
            </a:r>
            <a:endParaRPr lang="en-GB" dirty="0"/>
          </a:p>
        </p:txBody>
      </p:sp>
      <p:sp>
        <p:nvSpPr>
          <p:cNvPr id="3" name="Content Placeholder 2">
            <a:extLst>
              <a:ext uri="{FF2B5EF4-FFF2-40B4-BE49-F238E27FC236}">
                <a16:creationId xmlns:a16="http://schemas.microsoft.com/office/drawing/2014/main" id="{023711F8-5932-4370-8EB3-B588BEB5FE6C}"/>
              </a:ext>
            </a:extLst>
          </p:cNvPr>
          <p:cNvSpPr>
            <a:spLocks noGrp="1"/>
          </p:cNvSpPr>
          <p:nvPr>
            <p:ph idx="1"/>
          </p:nvPr>
        </p:nvSpPr>
        <p:spPr>
          <a:xfrm>
            <a:off x="1097280" y="1895474"/>
            <a:ext cx="10058400" cy="4219575"/>
          </a:xfrm>
        </p:spPr>
        <p:txBody>
          <a:bodyPr>
            <a:normAutofit/>
          </a:bodyPr>
          <a:lstStyle/>
          <a:p>
            <a:pPr>
              <a:buFont typeface="Wingdings" panose="05000000000000000000" pitchFamily="2" charset="2"/>
              <a:buChar char="§"/>
            </a:pPr>
            <a:r>
              <a:rPr lang="el-GR" dirty="0"/>
              <a:t> </a:t>
            </a:r>
            <a:r>
              <a:rPr lang="el-GR" dirty="0">
                <a:solidFill>
                  <a:schemeClr val="tx1"/>
                </a:solidFill>
              </a:rPr>
              <a:t>Αυτός ο κλάδος αναλύει επίσης τις δημοσιονομικές επιπτώσεις της περιβαλλοντικής πολιτικής. </a:t>
            </a:r>
            <a:endParaRPr lang="el-GR" dirty="0"/>
          </a:p>
          <a:p>
            <a:pPr>
              <a:buFont typeface="Wingdings" panose="05000000000000000000" pitchFamily="2" charset="2"/>
              <a:buChar char="§"/>
            </a:pPr>
            <a:r>
              <a:rPr lang="en-GB" dirty="0">
                <a:solidFill>
                  <a:schemeClr val="tx1"/>
                </a:solidFill>
              </a:rPr>
              <a:t> </a:t>
            </a:r>
            <a:r>
              <a:rPr lang="el-GR" dirty="0">
                <a:solidFill>
                  <a:schemeClr val="tx1"/>
                </a:solidFill>
              </a:rPr>
              <a:t>Ουσιαστικά, τα περιβαλλοντικά οικονομικά μας βοηθούν να κατανοήσουμε την αποτελεσματικότητα των μέτρων που λαμβάνονται για την προστασία του περιβάλλοντος. </a:t>
            </a:r>
            <a:endParaRPr lang="en-GB" dirty="0">
              <a:solidFill>
                <a:schemeClr val="tx1"/>
              </a:solidFill>
            </a:endParaRPr>
          </a:p>
          <a:p>
            <a:pPr>
              <a:buFont typeface="Wingdings" panose="05000000000000000000" pitchFamily="2" charset="2"/>
              <a:buChar char="§"/>
            </a:pPr>
            <a:r>
              <a:rPr lang="en-GB" dirty="0">
                <a:solidFill>
                  <a:schemeClr val="tx1"/>
                </a:solidFill>
              </a:rPr>
              <a:t> </a:t>
            </a:r>
            <a:r>
              <a:rPr lang="el-GR" dirty="0">
                <a:solidFill>
                  <a:schemeClr val="tx1"/>
                </a:solidFill>
              </a:rPr>
              <a:t>Παράλληλα, η χρήση τέτοιων αναλυτικών εργαλείων μπορεί να επιτρέψει στους καταναλωτές να «τιμωρήσουν» ή να «επιβραβεύσουν» εταιρίες βάσει περιβαλλοντικών παραμέτρων.</a:t>
            </a:r>
          </a:p>
          <a:p>
            <a:pPr>
              <a:buFont typeface="Wingdings" panose="05000000000000000000" pitchFamily="2" charset="2"/>
              <a:buChar char="§"/>
            </a:pPr>
            <a:r>
              <a:rPr lang="el-GR" dirty="0"/>
              <a:t> Ακόμα, τα περιβαλλοντικά οικονομικά μπορούν να αναδείξουν συγκεκριμένα προβλήματα, καθώς και να προτείνουν λύσεις.</a:t>
            </a:r>
          </a:p>
          <a:p>
            <a:pPr marL="0" indent="0">
              <a:buNone/>
            </a:pPr>
            <a:endParaRPr lang="el-GR" dirty="0"/>
          </a:p>
        </p:txBody>
      </p:sp>
      <p:sp>
        <p:nvSpPr>
          <p:cNvPr id="4" name="Date Placeholder 3">
            <a:extLst>
              <a:ext uri="{FF2B5EF4-FFF2-40B4-BE49-F238E27FC236}">
                <a16:creationId xmlns:a16="http://schemas.microsoft.com/office/drawing/2014/main" id="{3072E689-BB08-4FFA-A05E-F3F54C02D439}"/>
              </a:ext>
            </a:extLst>
          </p:cNvPr>
          <p:cNvSpPr>
            <a:spLocks noGrp="1"/>
          </p:cNvSpPr>
          <p:nvPr>
            <p:ph type="dt" sz="half" idx="10"/>
          </p:nvPr>
        </p:nvSpPr>
        <p:spPr/>
        <p:txBody>
          <a:bodyPr/>
          <a:lstStyle/>
          <a:p>
            <a:r>
              <a:rPr lang="en-GB" dirty="0"/>
              <a:t>22/04/2021</a:t>
            </a:r>
          </a:p>
        </p:txBody>
      </p:sp>
      <p:sp>
        <p:nvSpPr>
          <p:cNvPr id="5" name="Footer Placeholder 4">
            <a:extLst>
              <a:ext uri="{FF2B5EF4-FFF2-40B4-BE49-F238E27FC236}">
                <a16:creationId xmlns:a16="http://schemas.microsoft.com/office/drawing/2014/main" id="{CBB337B3-B3AB-4BB5-8105-3DB1A3B4DD48}"/>
              </a:ext>
            </a:extLst>
          </p:cNvPr>
          <p:cNvSpPr>
            <a:spLocks noGrp="1"/>
          </p:cNvSpPr>
          <p:nvPr>
            <p:ph type="ftr" sz="quarter" idx="11"/>
          </p:nvPr>
        </p:nvSpPr>
        <p:spPr/>
        <p:txBody>
          <a:bodyPr/>
          <a:lstStyle/>
          <a:p>
            <a:r>
              <a:rPr lang="el-GR" dirty="0"/>
              <a:t>Εθνικό και Καποδιστριακό Πανεπιστήμιο Αθηνών</a:t>
            </a:r>
            <a:endParaRPr lang="en-GB" dirty="0"/>
          </a:p>
        </p:txBody>
      </p:sp>
      <p:sp>
        <p:nvSpPr>
          <p:cNvPr id="6" name="Slide Number Placeholder 5">
            <a:extLst>
              <a:ext uri="{FF2B5EF4-FFF2-40B4-BE49-F238E27FC236}">
                <a16:creationId xmlns:a16="http://schemas.microsoft.com/office/drawing/2014/main" id="{81E33568-0EF8-4584-8852-C5DB08DBBD05}"/>
              </a:ext>
            </a:extLst>
          </p:cNvPr>
          <p:cNvSpPr>
            <a:spLocks noGrp="1"/>
          </p:cNvSpPr>
          <p:nvPr>
            <p:ph type="sldNum" sz="quarter" idx="12"/>
          </p:nvPr>
        </p:nvSpPr>
        <p:spPr/>
        <p:txBody>
          <a:bodyPr/>
          <a:lstStyle/>
          <a:p>
            <a:fld id="{6CDAAE78-6636-4007-9CE5-C5020246D1B2}" type="slidenum">
              <a:rPr lang="en-GB" smtClean="0"/>
              <a:pPr/>
              <a:t>4</a:t>
            </a:fld>
            <a:endParaRPr lang="en-GB" dirty="0"/>
          </a:p>
        </p:txBody>
      </p:sp>
    </p:spTree>
    <p:extLst>
      <p:ext uri="{BB962C8B-B14F-4D97-AF65-F5344CB8AC3E}">
        <p14:creationId xmlns:p14="http://schemas.microsoft.com/office/powerpoint/2010/main" val="3435598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B2695-76B5-43FC-9BFC-F53C84AE7CC9}"/>
              </a:ext>
            </a:extLst>
          </p:cNvPr>
          <p:cNvSpPr>
            <a:spLocks noGrp="1"/>
          </p:cNvSpPr>
          <p:nvPr>
            <p:ph type="title"/>
          </p:nvPr>
        </p:nvSpPr>
        <p:spPr/>
        <p:txBody>
          <a:bodyPr/>
          <a:lstStyle/>
          <a:p>
            <a:r>
              <a:rPr lang="el-GR" dirty="0"/>
              <a:t>Εισαγωγή</a:t>
            </a:r>
            <a:endParaRPr lang="en-GB" dirty="0"/>
          </a:p>
        </p:txBody>
      </p:sp>
      <p:sp>
        <p:nvSpPr>
          <p:cNvPr id="3" name="Content Placeholder 2">
            <a:extLst>
              <a:ext uri="{FF2B5EF4-FFF2-40B4-BE49-F238E27FC236}">
                <a16:creationId xmlns:a16="http://schemas.microsoft.com/office/drawing/2014/main" id="{091B7182-0C5A-41EA-8BD1-F2DA2EA24075}"/>
              </a:ext>
            </a:extLst>
          </p:cNvPr>
          <p:cNvSpPr>
            <a:spLocks noGrp="1"/>
          </p:cNvSpPr>
          <p:nvPr>
            <p:ph idx="1"/>
          </p:nvPr>
        </p:nvSpPr>
        <p:spPr/>
        <p:txBody>
          <a:bodyPr>
            <a:normAutofit lnSpcReduction="10000"/>
          </a:bodyPr>
          <a:lstStyle/>
          <a:p>
            <a:r>
              <a:rPr lang="el-GR" dirty="0"/>
              <a:t> Ένα βασικό στοιχείο της οικονομικής προσέγγισης του περιβαλλοντικού δικαίου είναι η ανάλυση κόστους - οφέλους.  </a:t>
            </a:r>
          </a:p>
          <a:p>
            <a:pPr>
              <a:buFont typeface="Wingdings" panose="05000000000000000000" pitchFamily="2" charset="2"/>
              <a:buChar char="§"/>
            </a:pPr>
            <a:r>
              <a:rPr lang="el-GR" dirty="0"/>
              <a:t>Μια ανάλυση κόστους-οφέλους εμπεριέχει τέσσερα βασικά χαρακτηριστικά</a:t>
            </a:r>
            <a:r>
              <a:rPr lang="en-GB" dirty="0"/>
              <a:t>: (i)</a:t>
            </a:r>
            <a:r>
              <a:rPr lang="el-GR" dirty="0"/>
              <a:t> απαρίθμηση ή κατηγοριοποίηση των κοστών και των οφελών που σχετίζονται με την υπό ανάλυση δραστηριότητα,</a:t>
            </a:r>
            <a:r>
              <a:rPr lang="en-GB" dirty="0"/>
              <a:t> (ii)</a:t>
            </a:r>
            <a:r>
              <a:rPr lang="el-GR" dirty="0"/>
              <a:t> υπολογισμός των χρηματικών και οικονομικών αξιών των</a:t>
            </a:r>
            <a:r>
              <a:rPr lang="en-GB" dirty="0"/>
              <a:t> </a:t>
            </a:r>
            <a:r>
              <a:rPr lang="el-GR" dirty="0"/>
              <a:t>κοστών και των οφελών, </a:t>
            </a:r>
            <a:r>
              <a:rPr lang="en-GB" dirty="0"/>
              <a:t>(iii) </a:t>
            </a:r>
            <a:r>
              <a:rPr lang="el-GR" dirty="0"/>
              <a:t>επιλογή προεξοφλητικών επιτοκίων αναφοράς για την μελλοντική εκτίμηση κοστών και οφελών, </a:t>
            </a:r>
            <a:r>
              <a:rPr lang="en-GB" dirty="0"/>
              <a:t>(iv)</a:t>
            </a:r>
            <a:r>
              <a:rPr lang="el-GR" dirty="0"/>
              <a:t> υπολογισμός της προεξοφλούμενης καθαρής παρούσας αξίας του συνόλου των μελλοντικών κοστών και οφελών. </a:t>
            </a:r>
          </a:p>
          <a:p>
            <a:pPr>
              <a:buFont typeface="Wingdings" panose="05000000000000000000" pitchFamily="2" charset="2"/>
              <a:buChar char="§"/>
            </a:pPr>
            <a:r>
              <a:rPr lang="el-GR" dirty="0"/>
              <a:t> Σε αυτήν την ανάλυση, σημαντικό ρόλο παίζουν τα «οριακά» κόστη και οφέλη. </a:t>
            </a:r>
          </a:p>
          <a:p>
            <a:pPr>
              <a:buFont typeface="Wingdings" panose="05000000000000000000" pitchFamily="2" charset="2"/>
              <a:buChar char="§"/>
            </a:pPr>
            <a:r>
              <a:rPr lang="el-GR" dirty="0"/>
              <a:t> Παράλληλα, πρέπει να λάβουμε υπόψιν τους περιορισμούς μίας ανάλυσης κόστους – οφέλους, ειδικά σε σχέση με περιβαλλοντικά ζητήματα.</a:t>
            </a:r>
          </a:p>
          <a:p>
            <a:pPr>
              <a:buFont typeface="Wingdings" panose="05000000000000000000" pitchFamily="2" charset="2"/>
              <a:buChar char="§"/>
            </a:pPr>
            <a:endParaRPr lang="en-GB" dirty="0"/>
          </a:p>
        </p:txBody>
      </p:sp>
      <p:sp>
        <p:nvSpPr>
          <p:cNvPr id="4" name="Date Placeholder 3">
            <a:extLst>
              <a:ext uri="{FF2B5EF4-FFF2-40B4-BE49-F238E27FC236}">
                <a16:creationId xmlns:a16="http://schemas.microsoft.com/office/drawing/2014/main" id="{718CE5DA-DAC1-4283-BC21-29166A3EC521}"/>
              </a:ext>
            </a:extLst>
          </p:cNvPr>
          <p:cNvSpPr>
            <a:spLocks noGrp="1"/>
          </p:cNvSpPr>
          <p:nvPr>
            <p:ph type="dt" sz="half" idx="10"/>
          </p:nvPr>
        </p:nvSpPr>
        <p:spPr/>
        <p:txBody>
          <a:bodyPr/>
          <a:lstStyle/>
          <a:p>
            <a:r>
              <a:rPr lang="en-GB" dirty="0"/>
              <a:t>22/04/2021</a:t>
            </a:r>
          </a:p>
        </p:txBody>
      </p:sp>
      <p:sp>
        <p:nvSpPr>
          <p:cNvPr id="5" name="Footer Placeholder 4">
            <a:extLst>
              <a:ext uri="{FF2B5EF4-FFF2-40B4-BE49-F238E27FC236}">
                <a16:creationId xmlns:a16="http://schemas.microsoft.com/office/drawing/2014/main" id="{140D1E83-1B8C-4D58-96D2-FF3B0D3B6EF7}"/>
              </a:ext>
            </a:extLst>
          </p:cNvPr>
          <p:cNvSpPr>
            <a:spLocks noGrp="1"/>
          </p:cNvSpPr>
          <p:nvPr>
            <p:ph type="ftr" sz="quarter" idx="11"/>
          </p:nvPr>
        </p:nvSpPr>
        <p:spPr/>
        <p:txBody>
          <a:bodyPr/>
          <a:lstStyle/>
          <a:p>
            <a:r>
              <a:rPr lang="el-GR" dirty="0"/>
              <a:t>Εθνικό και Καποδιστριακό Πανεπιστήμιο Αθηνών</a:t>
            </a:r>
            <a:endParaRPr lang="en-GB" dirty="0"/>
          </a:p>
        </p:txBody>
      </p:sp>
      <p:sp>
        <p:nvSpPr>
          <p:cNvPr id="6" name="Slide Number Placeholder 5">
            <a:extLst>
              <a:ext uri="{FF2B5EF4-FFF2-40B4-BE49-F238E27FC236}">
                <a16:creationId xmlns:a16="http://schemas.microsoft.com/office/drawing/2014/main" id="{3CB5AD11-C4F5-4AC3-BAB0-6268971D6E25}"/>
              </a:ext>
            </a:extLst>
          </p:cNvPr>
          <p:cNvSpPr>
            <a:spLocks noGrp="1"/>
          </p:cNvSpPr>
          <p:nvPr>
            <p:ph type="sldNum" sz="quarter" idx="12"/>
          </p:nvPr>
        </p:nvSpPr>
        <p:spPr/>
        <p:txBody>
          <a:bodyPr/>
          <a:lstStyle/>
          <a:p>
            <a:fld id="{6CDAAE78-6636-4007-9CE5-C5020246D1B2}" type="slidenum">
              <a:rPr lang="en-GB" smtClean="0"/>
              <a:pPr/>
              <a:t>5</a:t>
            </a:fld>
            <a:endParaRPr lang="en-GB" dirty="0"/>
          </a:p>
        </p:txBody>
      </p:sp>
    </p:spTree>
    <p:extLst>
      <p:ext uri="{BB962C8B-B14F-4D97-AF65-F5344CB8AC3E}">
        <p14:creationId xmlns:p14="http://schemas.microsoft.com/office/powerpoint/2010/main" val="3244922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E847E-B3DB-4316-B959-B0CA44239753}"/>
              </a:ext>
            </a:extLst>
          </p:cNvPr>
          <p:cNvSpPr>
            <a:spLocks noGrp="1"/>
          </p:cNvSpPr>
          <p:nvPr>
            <p:ph type="title"/>
          </p:nvPr>
        </p:nvSpPr>
        <p:spPr/>
        <p:txBody>
          <a:bodyPr/>
          <a:lstStyle/>
          <a:p>
            <a:r>
              <a:rPr lang="el-GR" dirty="0"/>
              <a:t>Εισαγωγή</a:t>
            </a:r>
            <a:endParaRPr lang="en-GB" dirty="0"/>
          </a:p>
        </p:txBody>
      </p:sp>
      <p:sp>
        <p:nvSpPr>
          <p:cNvPr id="3" name="Content Placeholder 2">
            <a:extLst>
              <a:ext uri="{FF2B5EF4-FFF2-40B4-BE49-F238E27FC236}">
                <a16:creationId xmlns:a16="http://schemas.microsoft.com/office/drawing/2014/main" id="{66857434-AF1F-4C49-9A7B-393E44275083}"/>
              </a:ext>
            </a:extLst>
          </p:cNvPr>
          <p:cNvSpPr>
            <a:spLocks noGrp="1"/>
          </p:cNvSpPr>
          <p:nvPr>
            <p:ph idx="1"/>
          </p:nvPr>
        </p:nvSpPr>
        <p:spPr/>
        <p:txBody>
          <a:bodyPr>
            <a:normAutofit lnSpcReduction="10000"/>
          </a:bodyPr>
          <a:lstStyle/>
          <a:p>
            <a:pPr>
              <a:buFont typeface="Wingdings" panose="05000000000000000000" pitchFamily="2" charset="2"/>
              <a:buChar char="§"/>
            </a:pPr>
            <a:r>
              <a:rPr lang="el-GR" dirty="0"/>
              <a:t> Παρά τους θεωρητικούς και πρακτικούς αυτούς περιορισμούς, οι αναλύσεις κόστους – οφέλους μπορούν να φανούν πολύ χρήσιμες. </a:t>
            </a:r>
          </a:p>
          <a:p>
            <a:pPr>
              <a:buFont typeface="Wingdings" panose="05000000000000000000" pitchFamily="2" charset="2"/>
              <a:buChar char="§"/>
            </a:pPr>
            <a:r>
              <a:rPr lang="el-GR" dirty="0"/>
              <a:t> Συνολικά, η σημαντικότητα της χρήσης οικονομικών μεθόδων για τον σχεδιασμό της περιβαλλοντικής πολιτικής αναγνωρίζεται και από την Ευρωπαϊκή Ένωση, όπως εξηγεί το Άρθρο 191(3) ΣΛΕΕ</a:t>
            </a:r>
            <a:r>
              <a:rPr lang="en-GB" dirty="0"/>
              <a:t>:</a:t>
            </a:r>
            <a:r>
              <a:rPr lang="el-GR" dirty="0"/>
              <a:t> «Κατά την εκπόνηση της πολιτικής της στον τομέα του περιβάλλοντος, η Ένωση λαμβάνει υπόψη: […] τα πλεονεκτήματα και τις επιβαρύνσεις που μπορούν να προκύψουν από τη δράση ή την απουσία δράσης, την οικονομική και κοινωνική ανάπτυξη της Ένωσης στο σύνολό της και την ισόρροπη ανάπτυξη των περιοχών της.» </a:t>
            </a:r>
          </a:p>
          <a:p>
            <a:pPr>
              <a:buFont typeface="Wingdings" panose="05000000000000000000" pitchFamily="2" charset="2"/>
              <a:buChar char="§"/>
            </a:pPr>
            <a:r>
              <a:rPr lang="el-GR" dirty="0"/>
              <a:t>Ως εκ τούτου, τα περιβαλλοντικά οικονομικά σχετίζονται με τον σχεδιασμό των περιβαλλοντικών πολιτικών, και του περιβαλλοντικού δικαίου.</a:t>
            </a:r>
          </a:p>
          <a:p>
            <a:pPr>
              <a:buFont typeface="Wingdings" panose="05000000000000000000" pitchFamily="2" charset="2"/>
              <a:buChar char="§"/>
            </a:pPr>
            <a:endParaRPr lang="en-GB" dirty="0"/>
          </a:p>
        </p:txBody>
      </p:sp>
      <p:sp>
        <p:nvSpPr>
          <p:cNvPr id="4" name="Date Placeholder 3">
            <a:extLst>
              <a:ext uri="{FF2B5EF4-FFF2-40B4-BE49-F238E27FC236}">
                <a16:creationId xmlns:a16="http://schemas.microsoft.com/office/drawing/2014/main" id="{219BC75D-AFF9-400A-92A2-3D4A1AD5606A}"/>
              </a:ext>
            </a:extLst>
          </p:cNvPr>
          <p:cNvSpPr>
            <a:spLocks noGrp="1"/>
          </p:cNvSpPr>
          <p:nvPr>
            <p:ph type="dt" sz="half" idx="10"/>
          </p:nvPr>
        </p:nvSpPr>
        <p:spPr/>
        <p:txBody>
          <a:bodyPr/>
          <a:lstStyle/>
          <a:p>
            <a:r>
              <a:rPr lang="en-GB" dirty="0"/>
              <a:t>22/04/2021</a:t>
            </a:r>
          </a:p>
        </p:txBody>
      </p:sp>
      <p:sp>
        <p:nvSpPr>
          <p:cNvPr id="5" name="Footer Placeholder 4">
            <a:extLst>
              <a:ext uri="{FF2B5EF4-FFF2-40B4-BE49-F238E27FC236}">
                <a16:creationId xmlns:a16="http://schemas.microsoft.com/office/drawing/2014/main" id="{33A2655C-929B-48D4-89BD-DD4C9AAED96F}"/>
              </a:ext>
            </a:extLst>
          </p:cNvPr>
          <p:cNvSpPr>
            <a:spLocks noGrp="1"/>
          </p:cNvSpPr>
          <p:nvPr>
            <p:ph type="ftr" sz="quarter" idx="11"/>
          </p:nvPr>
        </p:nvSpPr>
        <p:spPr/>
        <p:txBody>
          <a:bodyPr/>
          <a:lstStyle/>
          <a:p>
            <a:r>
              <a:rPr lang="el-GR" dirty="0"/>
              <a:t>Εθνικό και Καποδιστριακό Πανεπιστήμιο Αθηνών</a:t>
            </a:r>
            <a:endParaRPr lang="en-GB" dirty="0"/>
          </a:p>
        </p:txBody>
      </p:sp>
      <p:sp>
        <p:nvSpPr>
          <p:cNvPr id="6" name="Slide Number Placeholder 5">
            <a:extLst>
              <a:ext uri="{FF2B5EF4-FFF2-40B4-BE49-F238E27FC236}">
                <a16:creationId xmlns:a16="http://schemas.microsoft.com/office/drawing/2014/main" id="{B8976D19-F6B6-4D3F-8AD3-89C5F8B40B1A}"/>
              </a:ext>
            </a:extLst>
          </p:cNvPr>
          <p:cNvSpPr>
            <a:spLocks noGrp="1"/>
          </p:cNvSpPr>
          <p:nvPr>
            <p:ph type="sldNum" sz="quarter" idx="12"/>
          </p:nvPr>
        </p:nvSpPr>
        <p:spPr/>
        <p:txBody>
          <a:bodyPr/>
          <a:lstStyle/>
          <a:p>
            <a:fld id="{6CDAAE78-6636-4007-9CE5-C5020246D1B2}" type="slidenum">
              <a:rPr lang="en-GB" smtClean="0"/>
              <a:pPr/>
              <a:t>6</a:t>
            </a:fld>
            <a:endParaRPr lang="en-GB" dirty="0"/>
          </a:p>
        </p:txBody>
      </p:sp>
    </p:spTree>
    <p:extLst>
      <p:ext uri="{BB962C8B-B14F-4D97-AF65-F5344CB8AC3E}">
        <p14:creationId xmlns:p14="http://schemas.microsoft.com/office/powerpoint/2010/main" val="339906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6C7D2-9F73-4813-91B0-C328EB84B2FC}"/>
              </a:ext>
            </a:extLst>
          </p:cNvPr>
          <p:cNvSpPr>
            <a:spLocks noGrp="1"/>
          </p:cNvSpPr>
          <p:nvPr>
            <p:ph type="title"/>
          </p:nvPr>
        </p:nvSpPr>
        <p:spPr>
          <a:xfrm>
            <a:off x="1097280" y="263527"/>
            <a:ext cx="10058400" cy="1450757"/>
          </a:xfrm>
        </p:spPr>
        <p:txBody>
          <a:bodyPr/>
          <a:lstStyle/>
          <a:p>
            <a:r>
              <a:rPr lang="el-GR" dirty="0"/>
              <a:t>Εισαγωγή</a:t>
            </a:r>
            <a:endParaRPr lang="en-GB" dirty="0"/>
          </a:p>
        </p:txBody>
      </p:sp>
      <p:sp>
        <p:nvSpPr>
          <p:cNvPr id="3" name="Content Placeholder 2">
            <a:extLst>
              <a:ext uri="{FF2B5EF4-FFF2-40B4-BE49-F238E27FC236}">
                <a16:creationId xmlns:a16="http://schemas.microsoft.com/office/drawing/2014/main" id="{442D6745-61C9-477C-B978-813354BD7DF1}"/>
              </a:ext>
            </a:extLst>
          </p:cNvPr>
          <p:cNvSpPr>
            <a:spLocks noGrp="1"/>
          </p:cNvSpPr>
          <p:nvPr>
            <p:ph idx="1"/>
          </p:nvPr>
        </p:nvSpPr>
        <p:spPr/>
        <p:txBody>
          <a:bodyPr/>
          <a:lstStyle/>
          <a:p>
            <a:pPr marL="0" indent="0">
              <a:buNone/>
            </a:pPr>
            <a:r>
              <a:rPr lang="el-GR" dirty="0"/>
              <a:t>Βασικοί Όροι</a:t>
            </a:r>
          </a:p>
          <a:p>
            <a:pPr>
              <a:buFont typeface="Wingdings" panose="05000000000000000000" pitchFamily="2" charset="2"/>
              <a:buChar char="§"/>
            </a:pPr>
            <a:r>
              <a:rPr lang="el-GR" dirty="0"/>
              <a:t> Αποτυχία ή αδυναμία του συστήματος της ελεύθερης αγοράς</a:t>
            </a:r>
            <a:endParaRPr lang="en-GB" dirty="0"/>
          </a:p>
          <a:p>
            <a:pPr>
              <a:buFont typeface="Wingdings" panose="05000000000000000000" pitchFamily="2" charset="2"/>
              <a:buChar char="§"/>
            </a:pPr>
            <a:r>
              <a:rPr lang="en-GB" dirty="0"/>
              <a:t> </a:t>
            </a:r>
            <a:r>
              <a:rPr lang="el-GR" dirty="0"/>
              <a:t>Εξωτερικότητα ή εξωγενείς παράγοντες</a:t>
            </a:r>
            <a:r>
              <a:rPr lang="en-GB" dirty="0"/>
              <a:t> (externality)</a:t>
            </a:r>
          </a:p>
          <a:p>
            <a:pPr>
              <a:buFont typeface="Wingdings" panose="05000000000000000000" pitchFamily="2" charset="2"/>
              <a:buChar char="§"/>
            </a:pPr>
            <a:r>
              <a:rPr lang="en-GB" dirty="0"/>
              <a:t> </a:t>
            </a:r>
            <a:r>
              <a:rPr lang="el-GR" dirty="0"/>
              <a:t>Εσωτερικότητα </a:t>
            </a:r>
            <a:r>
              <a:rPr lang="en-GB" dirty="0"/>
              <a:t>(internality)</a:t>
            </a:r>
            <a:endParaRPr lang="el-GR" dirty="0"/>
          </a:p>
          <a:p>
            <a:pPr>
              <a:buFont typeface="Wingdings" panose="05000000000000000000" pitchFamily="2" charset="2"/>
              <a:buChar char="§"/>
            </a:pPr>
            <a:r>
              <a:rPr lang="el-GR" dirty="0"/>
              <a:t> Ελαστικότητες</a:t>
            </a:r>
          </a:p>
          <a:p>
            <a:pPr>
              <a:buFont typeface="Wingdings" panose="05000000000000000000" pitchFamily="2" charset="2"/>
              <a:buChar char="§"/>
            </a:pPr>
            <a:r>
              <a:rPr lang="el-GR" dirty="0"/>
              <a:t> Θεώρημα του</a:t>
            </a:r>
            <a:r>
              <a:rPr lang="en-GB" dirty="0"/>
              <a:t> Coase </a:t>
            </a:r>
            <a:endParaRPr lang="el-GR" dirty="0"/>
          </a:p>
          <a:p>
            <a:pPr>
              <a:buFont typeface="Wingdings" panose="05000000000000000000" pitchFamily="2" charset="2"/>
              <a:buChar char="§"/>
            </a:pPr>
            <a:r>
              <a:rPr lang="el-GR" dirty="0"/>
              <a:t> Πιγκουβιανός φόρος &amp; Πιγκουβιανή επιδότηση</a:t>
            </a:r>
          </a:p>
          <a:p>
            <a:pPr>
              <a:buFont typeface="Wingdings" panose="05000000000000000000" pitchFamily="2" charset="2"/>
              <a:buChar char="§"/>
            </a:pPr>
            <a:r>
              <a:rPr lang="el-GR" dirty="0"/>
              <a:t> Βελτίωση κατά Παρέτο</a:t>
            </a:r>
          </a:p>
        </p:txBody>
      </p:sp>
      <p:sp>
        <p:nvSpPr>
          <p:cNvPr id="4" name="Date Placeholder 3">
            <a:extLst>
              <a:ext uri="{FF2B5EF4-FFF2-40B4-BE49-F238E27FC236}">
                <a16:creationId xmlns:a16="http://schemas.microsoft.com/office/drawing/2014/main" id="{3FDE2183-22A8-40EA-AC7A-07DD118D28D0}"/>
              </a:ext>
            </a:extLst>
          </p:cNvPr>
          <p:cNvSpPr>
            <a:spLocks noGrp="1"/>
          </p:cNvSpPr>
          <p:nvPr>
            <p:ph type="dt" sz="half" idx="10"/>
          </p:nvPr>
        </p:nvSpPr>
        <p:spPr/>
        <p:txBody>
          <a:bodyPr/>
          <a:lstStyle/>
          <a:p>
            <a:r>
              <a:rPr lang="en-GB" dirty="0"/>
              <a:t>22/04/2021</a:t>
            </a:r>
          </a:p>
        </p:txBody>
      </p:sp>
      <p:sp>
        <p:nvSpPr>
          <p:cNvPr id="5" name="Footer Placeholder 4">
            <a:extLst>
              <a:ext uri="{FF2B5EF4-FFF2-40B4-BE49-F238E27FC236}">
                <a16:creationId xmlns:a16="http://schemas.microsoft.com/office/drawing/2014/main" id="{130A9435-E48D-47E5-99DE-2FE7ADEC7537}"/>
              </a:ext>
            </a:extLst>
          </p:cNvPr>
          <p:cNvSpPr>
            <a:spLocks noGrp="1"/>
          </p:cNvSpPr>
          <p:nvPr>
            <p:ph type="ftr" sz="quarter" idx="11"/>
          </p:nvPr>
        </p:nvSpPr>
        <p:spPr/>
        <p:txBody>
          <a:bodyPr/>
          <a:lstStyle/>
          <a:p>
            <a:r>
              <a:rPr lang="el-GR" dirty="0"/>
              <a:t>Εθνικό και Καποδιστριακό Πανεπιστήμιο Αθηνών</a:t>
            </a:r>
            <a:endParaRPr lang="en-GB" dirty="0"/>
          </a:p>
        </p:txBody>
      </p:sp>
      <p:sp>
        <p:nvSpPr>
          <p:cNvPr id="6" name="Slide Number Placeholder 5">
            <a:extLst>
              <a:ext uri="{FF2B5EF4-FFF2-40B4-BE49-F238E27FC236}">
                <a16:creationId xmlns:a16="http://schemas.microsoft.com/office/drawing/2014/main" id="{78295095-DD4C-4CBB-995E-F6EF2C565D9B}"/>
              </a:ext>
            </a:extLst>
          </p:cNvPr>
          <p:cNvSpPr>
            <a:spLocks noGrp="1"/>
          </p:cNvSpPr>
          <p:nvPr>
            <p:ph type="sldNum" sz="quarter" idx="12"/>
          </p:nvPr>
        </p:nvSpPr>
        <p:spPr/>
        <p:txBody>
          <a:bodyPr/>
          <a:lstStyle/>
          <a:p>
            <a:fld id="{6CDAAE78-6636-4007-9CE5-C5020246D1B2}" type="slidenum">
              <a:rPr lang="en-GB" smtClean="0"/>
              <a:pPr/>
              <a:t>7</a:t>
            </a:fld>
            <a:endParaRPr lang="en-GB" dirty="0"/>
          </a:p>
        </p:txBody>
      </p:sp>
    </p:spTree>
    <p:extLst>
      <p:ext uri="{BB962C8B-B14F-4D97-AF65-F5344CB8AC3E}">
        <p14:creationId xmlns:p14="http://schemas.microsoft.com/office/powerpoint/2010/main" val="16247615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E2991-3CC4-4A32-B418-96766E5ADF6A}"/>
              </a:ext>
            </a:extLst>
          </p:cNvPr>
          <p:cNvSpPr>
            <a:spLocks noGrp="1"/>
          </p:cNvSpPr>
          <p:nvPr>
            <p:ph type="title"/>
          </p:nvPr>
        </p:nvSpPr>
        <p:spPr/>
        <p:txBody>
          <a:bodyPr/>
          <a:lstStyle/>
          <a:p>
            <a:r>
              <a:rPr lang="el-GR" dirty="0"/>
              <a:t>Εισαγωγή</a:t>
            </a:r>
            <a:endParaRPr lang="en-GB" dirty="0"/>
          </a:p>
        </p:txBody>
      </p:sp>
      <p:sp>
        <p:nvSpPr>
          <p:cNvPr id="3" name="Content Placeholder 2">
            <a:extLst>
              <a:ext uri="{FF2B5EF4-FFF2-40B4-BE49-F238E27FC236}">
                <a16:creationId xmlns:a16="http://schemas.microsoft.com/office/drawing/2014/main" id="{992B7FFF-D628-4F4E-BFE6-56AE3418B31C}"/>
              </a:ext>
            </a:extLst>
          </p:cNvPr>
          <p:cNvSpPr>
            <a:spLocks noGrp="1"/>
          </p:cNvSpPr>
          <p:nvPr>
            <p:ph idx="1"/>
          </p:nvPr>
        </p:nvSpPr>
        <p:spPr>
          <a:xfrm>
            <a:off x="1097280" y="1737360"/>
            <a:ext cx="10058400" cy="4131734"/>
          </a:xfrm>
        </p:spPr>
        <p:txBody>
          <a:bodyPr>
            <a:normAutofit lnSpcReduction="10000"/>
          </a:bodyPr>
          <a:lstStyle/>
          <a:p>
            <a:pPr marL="0" indent="0">
              <a:buNone/>
            </a:pPr>
            <a:r>
              <a:rPr lang="el-GR" dirty="0"/>
              <a:t>Οικονομικά Εργαλεία </a:t>
            </a:r>
          </a:p>
          <a:p>
            <a:pPr>
              <a:buFont typeface="Wingdings" panose="05000000000000000000" pitchFamily="2" charset="2"/>
              <a:buChar char="§"/>
            </a:pPr>
            <a:r>
              <a:rPr lang="el-GR" dirty="0"/>
              <a:t>Η οικονομική ανάλυση του περιβαλλοντικού δικαίου σχετίζεται με τη χρήση οικονομικών εργαλείων – συνήθως σε συνάρτηση με «κλασσικές» κανονιστικές ρυθμίσεις τύπου «εντολή-έλεγχος». </a:t>
            </a:r>
          </a:p>
          <a:p>
            <a:pPr>
              <a:buFont typeface="Wingdings" panose="05000000000000000000" pitchFamily="2" charset="2"/>
              <a:buChar char="§"/>
            </a:pPr>
            <a:r>
              <a:rPr lang="el-GR" dirty="0"/>
              <a:t> Τα οικονομικά εργαλεία, και η χρήση τους, έχουν αρκετά πλεονεκτήματα, καθώς και κάποια μειονεκτήματα όπως θα δούμε – ως εκ τούτου η εύρεση μίας απόλυτα «σωστής» συνταγής ρυθμιστικών μέτρων δεν είναι πάντα εύκολη.</a:t>
            </a:r>
          </a:p>
          <a:p>
            <a:pPr>
              <a:buFont typeface="Wingdings" panose="05000000000000000000" pitchFamily="2" charset="2"/>
              <a:buChar char="§"/>
            </a:pPr>
            <a:r>
              <a:rPr lang="el-GR" dirty="0"/>
              <a:t> Οι δύο βασικές κατηγορίες οικονομικών περιβαλλοντικών εργαλείων είναι οι φόροι και τα συστήματα εμπορίας εκπομπών. </a:t>
            </a:r>
          </a:p>
          <a:p>
            <a:pPr>
              <a:buFont typeface="Wingdings" panose="05000000000000000000" pitchFamily="2" charset="2"/>
              <a:buChar char="§"/>
            </a:pPr>
            <a:r>
              <a:rPr lang="el-GR" dirty="0"/>
              <a:t> Τα οικονομικά αυτά εργαλεία είναι ποικιλόμορφα, και μπορούν να είναι γενικής φύσεως, ή εξαιρετικά στοχευμένα.</a:t>
            </a:r>
            <a:endParaRPr lang="en-GB" dirty="0"/>
          </a:p>
        </p:txBody>
      </p:sp>
      <p:sp>
        <p:nvSpPr>
          <p:cNvPr id="4" name="Date Placeholder 3">
            <a:extLst>
              <a:ext uri="{FF2B5EF4-FFF2-40B4-BE49-F238E27FC236}">
                <a16:creationId xmlns:a16="http://schemas.microsoft.com/office/drawing/2014/main" id="{1C000051-C0A2-4399-BA3B-9FB494028A72}"/>
              </a:ext>
            </a:extLst>
          </p:cNvPr>
          <p:cNvSpPr>
            <a:spLocks noGrp="1"/>
          </p:cNvSpPr>
          <p:nvPr>
            <p:ph type="dt" sz="half" idx="10"/>
          </p:nvPr>
        </p:nvSpPr>
        <p:spPr/>
        <p:txBody>
          <a:bodyPr/>
          <a:lstStyle/>
          <a:p>
            <a:r>
              <a:rPr lang="en-GB" dirty="0"/>
              <a:t>22/04/2021</a:t>
            </a:r>
          </a:p>
        </p:txBody>
      </p:sp>
      <p:sp>
        <p:nvSpPr>
          <p:cNvPr id="5" name="Footer Placeholder 4">
            <a:extLst>
              <a:ext uri="{FF2B5EF4-FFF2-40B4-BE49-F238E27FC236}">
                <a16:creationId xmlns:a16="http://schemas.microsoft.com/office/drawing/2014/main" id="{F8D606C8-4B26-47BC-ABE8-33DF88CD0F42}"/>
              </a:ext>
            </a:extLst>
          </p:cNvPr>
          <p:cNvSpPr>
            <a:spLocks noGrp="1"/>
          </p:cNvSpPr>
          <p:nvPr>
            <p:ph type="ftr" sz="quarter" idx="11"/>
          </p:nvPr>
        </p:nvSpPr>
        <p:spPr/>
        <p:txBody>
          <a:bodyPr/>
          <a:lstStyle/>
          <a:p>
            <a:r>
              <a:rPr lang="el-GR" dirty="0"/>
              <a:t>Εθνικό και Καποδιστριακό Πανεπιστήμιο Αθηνών</a:t>
            </a:r>
            <a:endParaRPr lang="en-GB" dirty="0"/>
          </a:p>
        </p:txBody>
      </p:sp>
      <p:sp>
        <p:nvSpPr>
          <p:cNvPr id="6" name="Slide Number Placeholder 5">
            <a:extLst>
              <a:ext uri="{FF2B5EF4-FFF2-40B4-BE49-F238E27FC236}">
                <a16:creationId xmlns:a16="http://schemas.microsoft.com/office/drawing/2014/main" id="{8B7C988B-0264-4217-9BFD-C6509E6BCAB3}"/>
              </a:ext>
            </a:extLst>
          </p:cNvPr>
          <p:cNvSpPr>
            <a:spLocks noGrp="1"/>
          </p:cNvSpPr>
          <p:nvPr>
            <p:ph type="sldNum" sz="quarter" idx="12"/>
          </p:nvPr>
        </p:nvSpPr>
        <p:spPr/>
        <p:txBody>
          <a:bodyPr/>
          <a:lstStyle/>
          <a:p>
            <a:fld id="{6CDAAE78-6636-4007-9CE5-C5020246D1B2}" type="slidenum">
              <a:rPr lang="en-GB" smtClean="0"/>
              <a:pPr/>
              <a:t>8</a:t>
            </a:fld>
            <a:endParaRPr lang="en-GB" dirty="0"/>
          </a:p>
        </p:txBody>
      </p:sp>
    </p:spTree>
    <p:extLst>
      <p:ext uri="{BB962C8B-B14F-4D97-AF65-F5344CB8AC3E}">
        <p14:creationId xmlns:p14="http://schemas.microsoft.com/office/powerpoint/2010/main" val="3664631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1" name="Rectangle 23">
            <a:extLst>
              <a:ext uri="{FF2B5EF4-FFF2-40B4-BE49-F238E27FC236}">
                <a16:creationId xmlns:a16="http://schemas.microsoft.com/office/drawing/2014/main" id="{2A7C97B8-2379-40E5-A95F-FB5E61A530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A5171A5-7F2F-4160-B400-E5DE19A3653F}"/>
              </a:ext>
            </a:extLst>
          </p:cNvPr>
          <p:cNvSpPr>
            <a:spLocks noGrp="1"/>
          </p:cNvSpPr>
          <p:nvPr>
            <p:ph type="title"/>
          </p:nvPr>
        </p:nvSpPr>
        <p:spPr>
          <a:xfrm>
            <a:off x="7859485" y="634946"/>
            <a:ext cx="3690257" cy="1450757"/>
          </a:xfrm>
        </p:spPr>
        <p:txBody>
          <a:bodyPr>
            <a:normAutofit/>
          </a:bodyPr>
          <a:lstStyle/>
          <a:p>
            <a:r>
              <a:rPr lang="el-GR" dirty="0"/>
              <a:t>Εισαγωγή</a:t>
            </a:r>
            <a:endParaRPr lang="en-GB" dirty="0"/>
          </a:p>
        </p:txBody>
      </p:sp>
      <p:pic>
        <p:nvPicPr>
          <p:cNvPr id="8" name="Picture 7" descr="Chart&#10;&#10;Description automatically generated">
            <a:extLst>
              <a:ext uri="{FF2B5EF4-FFF2-40B4-BE49-F238E27FC236}">
                <a16:creationId xmlns:a16="http://schemas.microsoft.com/office/drawing/2014/main" id="{1AAE945C-680C-40E9-BB50-45E07F3CC0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2673" y="1085855"/>
            <a:ext cx="7181128" cy="4438639"/>
          </a:xfrm>
          <a:prstGeom prst="rect">
            <a:avLst/>
          </a:prstGeom>
        </p:spPr>
      </p:pic>
      <p:cxnSp>
        <p:nvCxnSpPr>
          <p:cNvPr id="32" name="Straight Connector 25">
            <a:extLst>
              <a:ext uri="{FF2B5EF4-FFF2-40B4-BE49-F238E27FC236}">
                <a16:creationId xmlns:a16="http://schemas.microsoft.com/office/drawing/2014/main" id="{AC29A6B1-EC94-4744-BE48-B764337E95B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92143" y="2085703"/>
            <a:ext cx="3566160"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C979097-9B70-40C9-83DB-246AE3F107A0}"/>
              </a:ext>
            </a:extLst>
          </p:cNvPr>
          <p:cNvSpPr>
            <a:spLocks noGrp="1"/>
          </p:cNvSpPr>
          <p:nvPr>
            <p:ph idx="1"/>
          </p:nvPr>
        </p:nvSpPr>
        <p:spPr>
          <a:xfrm>
            <a:off x="7859485" y="2198914"/>
            <a:ext cx="3690257" cy="3670180"/>
          </a:xfrm>
        </p:spPr>
        <p:txBody>
          <a:bodyPr>
            <a:normAutofit/>
          </a:bodyPr>
          <a:lstStyle/>
          <a:p>
            <a:pPr>
              <a:buFont typeface="Wingdings" panose="05000000000000000000" pitchFamily="2" charset="2"/>
              <a:buChar char="§"/>
            </a:pPr>
            <a:r>
              <a:rPr lang="el-GR" dirty="0"/>
              <a:t> Όπως φαίνεται, τα φορολογικά περιβαλλοντικά εργαλεία και τα διάφορα περιβαλλοντικά τέλη έχουν πολλές διαφορετικές μορφές, και χρησιμοποιούνται όλο και περισσότερο στην ΕΕ. </a:t>
            </a:r>
          </a:p>
          <a:p>
            <a:pPr marL="0" indent="0">
              <a:buNone/>
            </a:pPr>
            <a:endParaRPr lang="en-GB" dirty="0"/>
          </a:p>
        </p:txBody>
      </p:sp>
      <p:sp>
        <p:nvSpPr>
          <p:cNvPr id="33" name="Rectangle 27">
            <a:extLst>
              <a:ext uri="{FF2B5EF4-FFF2-40B4-BE49-F238E27FC236}">
                <a16:creationId xmlns:a16="http://schemas.microsoft.com/office/drawing/2014/main" id="{863FF3CE-53DE-41A6-A8DF-EE8A85EDCF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a:extLst>
              <a:ext uri="{FF2B5EF4-FFF2-40B4-BE49-F238E27FC236}">
                <a16:creationId xmlns:a16="http://schemas.microsoft.com/office/drawing/2014/main" id="{B0F0D992-B6E9-451D-A97E-B81C761D08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3">
            <a:extLst>
              <a:ext uri="{FF2B5EF4-FFF2-40B4-BE49-F238E27FC236}">
                <a16:creationId xmlns:a16="http://schemas.microsoft.com/office/drawing/2014/main" id="{F95E90C1-9F21-45C2-A247-B9644AE9CF8A}"/>
              </a:ext>
            </a:extLst>
          </p:cNvPr>
          <p:cNvSpPr>
            <a:spLocks noGrp="1"/>
          </p:cNvSpPr>
          <p:nvPr>
            <p:ph type="dt" sz="half" idx="10"/>
          </p:nvPr>
        </p:nvSpPr>
        <p:spPr>
          <a:xfrm>
            <a:off x="1097280" y="6459785"/>
            <a:ext cx="2472271" cy="365125"/>
          </a:xfrm>
        </p:spPr>
        <p:txBody>
          <a:bodyPr>
            <a:normAutofit/>
          </a:bodyPr>
          <a:lstStyle/>
          <a:p>
            <a:pPr>
              <a:spcAft>
                <a:spcPts val="600"/>
              </a:spcAft>
            </a:pPr>
            <a:r>
              <a:rPr lang="en-GB" dirty="0"/>
              <a:t>22/04/2021</a:t>
            </a:r>
          </a:p>
        </p:txBody>
      </p:sp>
      <p:sp>
        <p:nvSpPr>
          <p:cNvPr id="5" name="Footer Placeholder 4">
            <a:extLst>
              <a:ext uri="{FF2B5EF4-FFF2-40B4-BE49-F238E27FC236}">
                <a16:creationId xmlns:a16="http://schemas.microsoft.com/office/drawing/2014/main" id="{7D25073A-C560-4DD8-943F-773C74995F29}"/>
              </a:ext>
            </a:extLst>
          </p:cNvPr>
          <p:cNvSpPr>
            <a:spLocks noGrp="1"/>
          </p:cNvSpPr>
          <p:nvPr>
            <p:ph type="ftr" sz="quarter" idx="11"/>
          </p:nvPr>
        </p:nvSpPr>
        <p:spPr>
          <a:xfrm>
            <a:off x="3686185" y="6459785"/>
            <a:ext cx="4822804" cy="365125"/>
          </a:xfrm>
        </p:spPr>
        <p:txBody>
          <a:bodyPr>
            <a:normAutofit/>
          </a:bodyPr>
          <a:lstStyle/>
          <a:p>
            <a:pPr>
              <a:spcAft>
                <a:spcPts val="600"/>
              </a:spcAft>
            </a:pPr>
            <a:r>
              <a:rPr lang="el-GR" dirty="0"/>
              <a:t>Εθνικό και Καποδιστριακό Πανεπιστήμιο Αθηνών</a:t>
            </a:r>
            <a:endParaRPr lang="en-GB" dirty="0"/>
          </a:p>
        </p:txBody>
      </p:sp>
      <p:sp>
        <p:nvSpPr>
          <p:cNvPr id="6" name="Slide Number Placeholder 5">
            <a:extLst>
              <a:ext uri="{FF2B5EF4-FFF2-40B4-BE49-F238E27FC236}">
                <a16:creationId xmlns:a16="http://schemas.microsoft.com/office/drawing/2014/main" id="{F2892FB0-FC34-44DB-9AB0-BF69C856793C}"/>
              </a:ext>
            </a:extLst>
          </p:cNvPr>
          <p:cNvSpPr>
            <a:spLocks noGrp="1"/>
          </p:cNvSpPr>
          <p:nvPr>
            <p:ph type="sldNum" sz="quarter" idx="12"/>
          </p:nvPr>
        </p:nvSpPr>
        <p:spPr>
          <a:xfrm>
            <a:off x="9900458" y="6459785"/>
            <a:ext cx="1312025" cy="365125"/>
          </a:xfrm>
        </p:spPr>
        <p:txBody>
          <a:bodyPr>
            <a:normAutofit/>
          </a:bodyPr>
          <a:lstStyle/>
          <a:p>
            <a:pPr>
              <a:spcAft>
                <a:spcPts val="600"/>
              </a:spcAft>
            </a:pPr>
            <a:fld id="{6CDAAE78-6636-4007-9CE5-C5020246D1B2}" type="slidenum">
              <a:rPr lang="en-GB" smtClean="0"/>
              <a:pPr>
                <a:spcAft>
                  <a:spcPts val="600"/>
                </a:spcAft>
              </a:pPr>
              <a:t>9</a:t>
            </a:fld>
            <a:endParaRPr lang="en-GB" dirty="0"/>
          </a:p>
        </p:txBody>
      </p:sp>
    </p:spTree>
    <p:extLst>
      <p:ext uri="{BB962C8B-B14F-4D97-AF65-F5344CB8AC3E}">
        <p14:creationId xmlns:p14="http://schemas.microsoft.com/office/powerpoint/2010/main" val="629959242"/>
      </p:ext>
    </p:extLst>
  </p:cSld>
  <p:clrMapOvr>
    <a:masterClrMapping/>
  </p:clrMapOvr>
</p:sld>
</file>

<file path=ppt/theme/theme1.xml><?xml version="1.0" encoding="utf-8"?>
<a:theme xmlns:a="http://schemas.openxmlformats.org/drawingml/2006/main" name="Retrospect">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2049</TotalTime>
  <Words>3460</Words>
  <Application>Microsoft Office PowerPoint</Application>
  <PresentationFormat>Widescreen</PresentationFormat>
  <Paragraphs>288</Paragraphs>
  <Slides>36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Calibri</vt:lpstr>
      <vt:lpstr>Calibri Light</vt:lpstr>
      <vt:lpstr>Garamond</vt:lpstr>
      <vt:lpstr>Wingdings</vt:lpstr>
      <vt:lpstr>Retrospect</vt:lpstr>
      <vt:lpstr>Περιβαλλοντικό Δίκαιο, Οικονομικά Εργαλεία &amp; Κρατικές Ενισχύσεις</vt:lpstr>
      <vt:lpstr>PowerPoint Presentation</vt:lpstr>
      <vt:lpstr>Εισαγωγή</vt:lpstr>
      <vt:lpstr>Εισαγωγή</vt:lpstr>
      <vt:lpstr>Εισαγωγή</vt:lpstr>
      <vt:lpstr>Εισαγωγή</vt:lpstr>
      <vt:lpstr>Εισαγωγή</vt:lpstr>
      <vt:lpstr>Εισαγωγή</vt:lpstr>
      <vt:lpstr>Εισαγωγή</vt:lpstr>
      <vt:lpstr>Εισαγωγή </vt:lpstr>
      <vt:lpstr>Εισαγωγή</vt:lpstr>
      <vt:lpstr>Εισαγωγή</vt:lpstr>
      <vt:lpstr>Οικονομικά Εργαλεία</vt:lpstr>
      <vt:lpstr>Οικονομικά Εργαλεία</vt:lpstr>
      <vt:lpstr>Οικονομικά Εργαλεία</vt:lpstr>
      <vt:lpstr>Οικονομικά Εργαλεία</vt:lpstr>
      <vt:lpstr>Οικονομικά Εργαλεία</vt:lpstr>
      <vt:lpstr>Οικονομικά Εργαλεία</vt:lpstr>
      <vt:lpstr>Οικονομικά Εργαλεία</vt:lpstr>
      <vt:lpstr>Οικονομικά Εργαλεία</vt:lpstr>
      <vt:lpstr>Οικονομικά Εργαλεία</vt:lpstr>
      <vt:lpstr>Οικονομικά Εργαλεία</vt:lpstr>
      <vt:lpstr>Οικονομικά Εργαλεία</vt:lpstr>
      <vt:lpstr>Οικονομικά Εργαλεία</vt:lpstr>
      <vt:lpstr>Οικονομικά Εργαλεία</vt:lpstr>
      <vt:lpstr>Οικονομικά Εργαλεία</vt:lpstr>
      <vt:lpstr>Οικονομικά Εργαλεία</vt:lpstr>
      <vt:lpstr>Οικονομικά Εργαλεία</vt:lpstr>
      <vt:lpstr>Οικονομικά Εργαλεία</vt:lpstr>
      <vt:lpstr>Οικονομικά Εργαλεία</vt:lpstr>
      <vt:lpstr>Οικονομικά Εργαλεία</vt:lpstr>
      <vt:lpstr>Οικονομικά Εργαλεία</vt:lpstr>
      <vt:lpstr>Κρατικές Ενισχύσεις</vt:lpstr>
      <vt:lpstr>Κρατικές Ενισχύσεις</vt:lpstr>
      <vt:lpstr>Κρατικές Ενισχύσεις</vt:lpstr>
      <vt:lpstr>Κατακλείδα &amp; Ερωτήσεις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Περιβαλλοντικό Δίκαιο, Οικονομικά Εργαλεία &amp; Κρατικές Ενισχύσεις</dc:title>
  <dc:creator>Dio Pelekis</dc:creator>
  <cp:lastModifiedBy>Maria Papadopoulou</cp:lastModifiedBy>
  <cp:revision>63</cp:revision>
  <dcterms:created xsi:type="dcterms:W3CDTF">2021-04-19T09:31:53Z</dcterms:created>
  <dcterms:modified xsi:type="dcterms:W3CDTF">2021-06-17T11:36:46Z</dcterms:modified>
</cp:coreProperties>
</file>