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6" r:id="rId2"/>
    <p:sldId id="257" r:id="rId3"/>
    <p:sldId id="258" r:id="rId4"/>
    <p:sldId id="259" r:id="rId5"/>
    <p:sldId id="260" r:id="rId6"/>
    <p:sldId id="261" r:id="rId7"/>
    <p:sldId id="266" r:id="rId8"/>
    <p:sldId id="262" r:id="rId9"/>
    <p:sldId id="263" r:id="rId10"/>
    <p:sldId id="264"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8990997-72F4-4629-8089-F559B05C74F7}"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349836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8990997-72F4-4629-8089-F559B05C74F7}"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90583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8990997-72F4-4629-8089-F559B05C74F7}"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1688004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a:t>Κάντε κλικ για να επεξεργαστείτε τον τίτλο υποδείγματος</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a:t>Στυλ κειμένου υποδείγματος</a:t>
            </a:r>
          </a:p>
        </p:txBody>
      </p:sp>
      <p:sp>
        <p:nvSpPr>
          <p:cNvPr id="2" name="Date Placeholder 1"/>
          <p:cNvSpPr>
            <a:spLocks noGrp="1"/>
          </p:cNvSpPr>
          <p:nvPr>
            <p:ph type="dt" sz="half" idx="10"/>
          </p:nvPr>
        </p:nvSpPr>
        <p:spPr/>
        <p:txBody>
          <a:bodyPr/>
          <a:lstStyle/>
          <a:p>
            <a:fld id="{38990997-72F4-4629-8089-F559B05C74F7}" type="datetimeFigureOut">
              <a:rPr lang="el-GR" smtClean="0"/>
              <a:t>20/5/2021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2955010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8990997-72F4-4629-8089-F559B05C74F7}"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1205248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8990997-72F4-4629-8089-F559B05C74F7}"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2789636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8990997-72F4-4629-8089-F559B05C74F7}"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399778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8990997-72F4-4629-8089-F559B05C74F7}" type="datetimeFigureOut">
              <a:rPr lang="el-GR" smtClean="0"/>
              <a:t>20/5/2021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2681720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8990997-72F4-4629-8089-F559B05C74F7}"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896749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8990997-72F4-4629-8089-F559B05C74F7}" type="datetimeFigureOut">
              <a:rPr lang="el-GR" smtClean="0"/>
              <a:t>20/5/2021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666759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8990997-72F4-4629-8089-F559B05C74F7}" type="datetimeFigureOut">
              <a:rPr lang="el-GR" smtClean="0"/>
              <a:t>20/5/2021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3661496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90997-72F4-4629-8089-F559B05C74F7}" type="datetimeFigureOut">
              <a:rPr lang="el-GR" smtClean="0"/>
              <a:t>20/5/2021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378521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8990997-72F4-4629-8089-F559B05C74F7}" type="datetimeFigureOut">
              <a:rPr lang="el-GR" smtClean="0"/>
              <a:t>20/5/2021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239293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885810" y="6041362"/>
            <a:ext cx="976879" cy="365125"/>
          </a:xfrm>
        </p:spPr>
        <p:txBody>
          <a:bodyPr/>
          <a:lstStyle/>
          <a:p>
            <a:fld id="{38990997-72F4-4629-8089-F559B05C74F7}" type="datetimeFigureOut">
              <a:rPr lang="el-GR" smtClean="0"/>
              <a:t>20/5/2021</a:t>
            </a:fld>
            <a:endParaRPr lang="el-GR"/>
          </a:p>
        </p:txBody>
      </p:sp>
      <p:sp>
        <p:nvSpPr>
          <p:cNvPr id="6" name="Footer Placeholder 5"/>
          <p:cNvSpPr>
            <a:spLocks noGrp="1"/>
          </p:cNvSpPr>
          <p:nvPr>
            <p:ph type="ftr" sz="quarter" idx="11"/>
          </p:nvPr>
        </p:nvSpPr>
        <p:spPr>
          <a:xfrm>
            <a:off x="590396" y="6041362"/>
            <a:ext cx="3295413" cy="365125"/>
          </a:xfrm>
        </p:spPr>
        <p:txBody>
          <a:bodyPr/>
          <a:lstStyle/>
          <a:p>
            <a:endParaRPr lang="el-GR"/>
          </a:p>
        </p:txBody>
      </p:sp>
      <p:sp>
        <p:nvSpPr>
          <p:cNvPr id="7" name="Slide Number Placeholder 6"/>
          <p:cNvSpPr>
            <a:spLocks noGrp="1"/>
          </p:cNvSpPr>
          <p:nvPr>
            <p:ph type="sldNum" sz="quarter" idx="12"/>
          </p:nvPr>
        </p:nvSpPr>
        <p:spPr>
          <a:xfrm>
            <a:off x="4862689" y="5915888"/>
            <a:ext cx="1062155" cy="490599"/>
          </a:xfrm>
        </p:spPr>
        <p:txBody>
          <a:bodyPr/>
          <a:lstStyle/>
          <a:p>
            <a:fld id="{4DC5CA84-C3D4-4256-A129-7310749A7FFE}" type="slidenum">
              <a:rPr lang="el-GR" smtClean="0"/>
              <a:t>‹#›</a:t>
            </a:fld>
            <a:endParaRPr lang="el-GR"/>
          </a:p>
        </p:txBody>
      </p:sp>
    </p:spTree>
    <p:extLst>
      <p:ext uri="{BB962C8B-B14F-4D97-AF65-F5344CB8AC3E}">
        <p14:creationId xmlns:p14="http://schemas.microsoft.com/office/powerpoint/2010/main" val="12445697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l-G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38990997-72F4-4629-8089-F559B05C74F7}" type="datetimeFigureOut">
              <a:rPr lang="el-GR" smtClean="0"/>
              <a:t>20/5/2021</a:t>
            </a:fld>
            <a:endParaRPr lang="el-G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DC5CA84-C3D4-4256-A129-7310749A7FFE}" type="slidenum">
              <a:rPr lang="el-GR" smtClean="0"/>
              <a:t>‹#›</a:t>
            </a:fld>
            <a:endParaRPr lang="el-GR"/>
          </a:p>
        </p:txBody>
      </p:sp>
    </p:spTree>
    <p:extLst>
      <p:ext uri="{BB962C8B-B14F-4D97-AF65-F5344CB8AC3E}">
        <p14:creationId xmlns:p14="http://schemas.microsoft.com/office/powerpoint/2010/main" val="310895710"/>
      </p:ext>
    </p:extLst>
  </p:cSld>
  <p:clrMap bg1="dk1" tx1="lt1" bg2="dk2" tx2="lt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F06044-7D67-4C7E-964E-C35B3D856D56}"/>
              </a:ext>
            </a:extLst>
          </p:cNvPr>
          <p:cNvSpPr>
            <a:spLocks noGrp="1"/>
          </p:cNvSpPr>
          <p:nvPr>
            <p:ph type="ctrTitle"/>
          </p:nvPr>
        </p:nvSpPr>
        <p:spPr>
          <a:xfrm>
            <a:off x="1170728" y="878695"/>
            <a:ext cx="10572000" cy="2971051"/>
          </a:xfrm>
        </p:spPr>
        <p:txBody>
          <a:bodyPr>
            <a:normAutofit/>
          </a:bodyPr>
          <a:lstStyle/>
          <a:p>
            <a:r>
              <a:rPr lang="el-GR" b="1" dirty="0"/>
              <a:t>Η </a:t>
            </a:r>
            <a:r>
              <a:rPr lang="el-GR" b="1" dirty="0" err="1"/>
              <a:t>πολυεπίπεδη</a:t>
            </a:r>
            <a:r>
              <a:rPr lang="el-GR" b="1" dirty="0"/>
              <a:t> διακυβέρνηση των προστατευόμενων περιοχών στην Ελλάδα</a:t>
            </a:r>
          </a:p>
        </p:txBody>
      </p:sp>
      <p:sp>
        <p:nvSpPr>
          <p:cNvPr id="3" name="Υπότιτλος 2">
            <a:extLst>
              <a:ext uri="{FF2B5EF4-FFF2-40B4-BE49-F238E27FC236}">
                <a16:creationId xmlns:a16="http://schemas.microsoft.com/office/drawing/2014/main" id="{0D3F608A-1B18-44C7-B0C3-C7E8B53AFAF7}"/>
              </a:ext>
            </a:extLst>
          </p:cNvPr>
          <p:cNvSpPr>
            <a:spLocks noGrp="1"/>
          </p:cNvSpPr>
          <p:nvPr>
            <p:ph type="subTitle" idx="1"/>
          </p:nvPr>
        </p:nvSpPr>
        <p:spPr>
          <a:xfrm>
            <a:off x="810001" y="5280847"/>
            <a:ext cx="10572000" cy="1010896"/>
          </a:xfrm>
        </p:spPr>
        <p:txBody>
          <a:bodyPr>
            <a:normAutofit fontScale="62500" lnSpcReduction="20000"/>
          </a:bodyPr>
          <a:lstStyle/>
          <a:p>
            <a:endParaRPr lang="el-GR" dirty="0"/>
          </a:p>
          <a:p>
            <a:r>
              <a:rPr lang="el-GR" dirty="0" err="1"/>
              <a:t>Βίκη</a:t>
            </a:r>
            <a:r>
              <a:rPr lang="el-GR" dirty="0"/>
              <a:t> </a:t>
            </a:r>
            <a:r>
              <a:rPr lang="el-GR" dirty="0" err="1"/>
              <a:t>Τζατζάκη</a:t>
            </a:r>
            <a:r>
              <a:rPr lang="el-GR" dirty="0"/>
              <a:t>, </a:t>
            </a:r>
            <a:r>
              <a:rPr lang="en-US" dirty="0"/>
              <a:t>PhD</a:t>
            </a:r>
          </a:p>
          <a:p>
            <a:r>
              <a:rPr lang="el-GR" dirty="0"/>
              <a:t>Νομική Σύμβουλος</a:t>
            </a:r>
          </a:p>
          <a:p>
            <a:r>
              <a:rPr lang="el-GR" dirty="0"/>
              <a:t>Υπουργείο Περιβάλλοντος και Ενέργειας</a:t>
            </a:r>
          </a:p>
        </p:txBody>
      </p:sp>
    </p:spTree>
    <p:extLst>
      <p:ext uri="{BB962C8B-B14F-4D97-AF65-F5344CB8AC3E}">
        <p14:creationId xmlns:p14="http://schemas.microsoft.com/office/powerpoint/2010/main" val="4221032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722761-A11B-4AC6-AF82-662162A8FEAD}"/>
              </a:ext>
            </a:extLst>
          </p:cNvPr>
          <p:cNvSpPr>
            <a:spLocks noGrp="1"/>
          </p:cNvSpPr>
          <p:nvPr>
            <p:ph type="title"/>
          </p:nvPr>
        </p:nvSpPr>
        <p:spPr/>
        <p:txBody>
          <a:bodyPr>
            <a:normAutofit fontScale="90000"/>
          </a:bodyPr>
          <a:lstStyle/>
          <a:p>
            <a:pPr algn="ctr"/>
            <a:r>
              <a:rPr lang="el-GR" b="1" dirty="0"/>
              <a:t>Καινοτομίες του νέου πλαισίου διαχείρισης των προστατευόμενων περιοχών</a:t>
            </a:r>
          </a:p>
        </p:txBody>
      </p:sp>
      <p:sp>
        <p:nvSpPr>
          <p:cNvPr id="3" name="Θέση περιεχομένου 2">
            <a:extLst>
              <a:ext uri="{FF2B5EF4-FFF2-40B4-BE49-F238E27FC236}">
                <a16:creationId xmlns:a16="http://schemas.microsoft.com/office/drawing/2014/main" id="{807112ED-6C74-41A3-A493-9E2DCF8B6DEC}"/>
              </a:ext>
            </a:extLst>
          </p:cNvPr>
          <p:cNvSpPr>
            <a:spLocks noGrp="1"/>
          </p:cNvSpPr>
          <p:nvPr>
            <p:ph idx="1"/>
          </p:nvPr>
        </p:nvSpPr>
        <p:spPr/>
        <p:txBody>
          <a:bodyPr>
            <a:normAutofit fontScale="70000" lnSpcReduction="20000"/>
          </a:bodyPr>
          <a:lstStyle/>
          <a:p>
            <a:pPr algn="just"/>
            <a:r>
              <a:rPr lang="el-GR" dirty="0"/>
              <a:t>Σύσταση μητρώου περιβαλλοντικών οργανώσεων.</a:t>
            </a:r>
            <a:endParaRPr lang="en-US" dirty="0"/>
          </a:p>
          <a:p>
            <a:pPr algn="just"/>
            <a:r>
              <a:rPr lang="el-GR" dirty="0"/>
              <a:t>Ενίσχυση του ρόλου της τοπικής κοινωνίας στη λήψη αποφάσεων </a:t>
            </a:r>
            <a:r>
              <a:rPr lang="el-GR" dirty="0">
                <a:sym typeface="Wingdings" panose="05000000000000000000" pitchFamily="2" charset="2"/>
              </a:rPr>
              <a:t> </a:t>
            </a:r>
            <a:r>
              <a:rPr lang="el-GR" dirty="0"/>
              <a:t>θεσμοθέτηση και λειτουργία Τοπικών Επιτροπών Διαχείρισης.</a:t>
            </a:r>
          </a:p>
          <a:p>
            <a:pPr algn="just"/>
            <a:r>
              <a:rPr lang="el-GR" dirty="0"/>
              <a:t>Συμμετοχική προσέγγιση, διαφάνεια κατά τη λήψη των αποφάσεων για περιβαλλοντικά ζητήματα με την πρόσβαση των πολιτών στην περιβαλλοντική πληροφορία, διαβούλευση με τις τοπικές κοινωνίες. </a:t>
            </a:r>
          </a:p>
          <a:p>
            <a:pPr algn="just"/>
            <a:r>
              <a:rPr lang="el-GR" dirty="0"/>
              <a:t>Αποκέντρωση </a:t>
            </a:r>
            <a:r>
              <a:rPr lang="el-GR" dirty="0">
                <a:sym typeface="Wingdings" panose="05000000000000000000" pitchFamily="2" charset="2"/>
              </a:rPr>
              <a:t> </a:t>
            </a:r>
            <a:r>
              <a:rPr lang="el-GR" dirty="0"/>
              <a:t>μεταφορά της αρμοδιότητας για τη γνωμοδότηση για τη δέουσα εκτίμηση στον Ο.ΦΥ.ΠΕ.Κ.Α., η οποία θα πραγματοποιείται από τις ΜΔΠΠ. </a:t>
            </a:r>
          </a:p>
          <a:p>
            <a:pPr algn="just"/>
            <a:r>
              <a:rPr lang="el-GR" dirty="0"/>
              <a:t>Υποστήριξη της τοπικής οικονομίας </a:t>
            </a:r>
            <a:r>
              <a:rPr lang="el-GR" dirty="0">
                <a:sym typeface="Wingdings" panose="05000000000000000000" pitchFamily="2" charset="2"/>
              </a:rPr>
              <a:t> </a:t>
            </a:r>
            <a:r>
              <a:rPr lang="el-GR" dirty="0"/>
              <a:t>προώθηση εναλλακτικών αναπτυξιακών επιλογών που στηρίζονται στην αξιοποίηση του φυσικού κεφαλαίου της χώρας και στη βιώσιμη χρήση των πόρων και των </a:t>
            </a:r>
            <a:r>
              <a:rPr lang="el-GR" dirty="0" err="1"/>
              <a:t>οικοσυστημικών</a:t>
            </a:r>
            <a:r>
              <a:rPr lang="el-GR" dirty="0"/>
              <a:t> υπηρεσιών. </a:t>
            </a:r>
          </a:p>
          <a:p>
            <a:pPr algn="just"/>
            <a:r>
              <a:rPr lang="el-GR" dirty="0"/>
              <a:t>Χρηματοδότηση μέσω εσόδων από τη λειτουργία των ανανεώσιμων πηγών ενέργειας, εισιτήριο εισόδου σε προστατευόμενες περιοχές, παραχώρηση δημόσιων εκτάσεων σε επιχειρηματίες, εφαρμογή σημάτων ποιότητας και συνεργασίας, καθώς και έσοδα από παραβιάσεις της περιβαλλοντικής νομοθεσίας που θα χρησιμοποιούνται για την αποτελεσματική λειτουργία και διαχείριση των Προστατευόμενων Περιοχών. </a:t>
            </a:r>
          </a:p>
          <a:p>
            <a:pPr algn="just"/>
            <a:r>
              <a:rPr lang="el-GR" dirty="0"/>
              <a:t>Συγκρότηση Μικτών Κλιμακίων διενέργειας περιπολιών στις Προστατευόμενες Περιοχές από εκπροσώπους των Δασικών Υπηρεσιών, του Λιμενικού και των ΜΔΠΠ </a:t>
            </a:r>
            <a:r>
              <a:rPr lang="el-GR" dirty="0">
                <a:sym typeface="Wingdings" panose="05000000000000000000" pitchFamily="2" charset="2"/>
              </a:rPr>
              <a:t> </a:t>
            </a:r>
            <a:r>
              <a:rPr lang="el-GR" dirty="0"/>
              <a:t>κοινές τακτικές περιπολίες και έκτακτοι έλεγχοι σε ολόκληρη την έκταση της Προστατευόμενης Περιοχής και ενέργειες σε περιπτώσεις παραβάσεων.</a:t>
            </a:r>
          </a:p>
        </p:txBody>
      </p:sp>
    </p:spTree>
    <p:extLst>
      <p:ext uri="{BB962C8B-B14F-4D97-AF65-F5344CB8AC3E}">
        <p14:creationId xmlns:p14="http://schemas.microsoft.com/office/powerpoint/2010/main" val="290138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841D9B-65C4-4AA0-8133-6C7C9DCA8112}"/>
              </a:ext>
            </a:extLst>
          </p:cNvPr>
          <p:cNvSpPr>
            <a:spLocks noGrp="1"/>
          </p:cNvSpPr>
          <p:nvPr>
            <p:ph type="title"/>
          </p:nvPr>
        </p:nvSpPr>
        <p:spPr/>
        <p:txBody>
          <a:bodyPr/>
          <a:lstStyle/>
          <a:p>
            <a:pPr algn="ctr"/>
            <a:r>
              <a:rPr lang="el-GR" b="1" dirty="0"/>
              <a:t>Συμπεράσματα</a:t>
            </a:r>
          </a:p>
        </p:txBody>
      </p:sp>
      <p:sp>
        <p:nvSpPr>
          <p:cNvPr id="3" name="Θέση περιεχομένου 2">
            <a:extLst>
              <a:ext uri="{FF2B5EF4-FFF2-40B4-BE49-F238E27FC236}">
                <a16:creationId xmlns:a16="http://schemas.microsoft.com/office/drawing/2014/main" id="{519FE9BF-3A83-4A3B-9829-F533D6BFF9A1}"/>
              </a:ext>
            </a:extLst>
          </p:cNvPr>
          <p:cNvSpPr>
            <a:spLocks noGrp="1"/>
          </p:cNvSpPr>
          <p:nvPr>
            <p:ph idx="1"/>
          </p:nvPr>
        </p:nvSpPr>
        <p:spPr>
          <a:xfrm>
            <a:off x="838200" y="1825625"/>
            <a:ext cx="10679884" cy="4449340"/>
          </a:xfrm>
        </p:spPr>
        <p:txBody>
          <a:bodyPr>
            <a:noAutofit/>
          </a:bodyPr>
          <a:lstStyle/>
          <a:p>
            <a:pPr algn="just"/>
            <a:r>
              <a:rPr lang="el-GR" sz="1600" dirty="0"/>
              <a:t>Η θέσπιση του συστήματος της </a:t>
            </a:r>
            <a:r>
              <a:rPr lang="el-GR" sz="1600" dirty="0" err="1"/>
              <a:t>Πολυεπίπεδης</a:t>
            </a:r>
            <a:r>
              <a:rPr lang="el-GR" sz="1600" dirty="0"/>
              <a:t> Διακυβέρνησης, ως ένα λειτουργικό και δοκιμασμένο σε ευρωπαϊκό επίπεδο μοντέλο διαχείρισης, είναι το πρώτο βήμα από νομοθετικής πλευράς. </a:t>
            </a:r>
          </a:p>
          <a:p>
            <a:pPr algn="just"/>
            <a:r>
              <a:rPr lang="el-GR" sz="1600" dirty="0"/>
              <a:t>Η μεγάλη πρόκληση είναι η εφαρμογή και υλοποίησή του σε μεσοπρόθεσμο και μακροπρόθεσμο χρονικό ορίζοντα. </a:t>
            </a:r>
          </a:p>
          <a:p>
            <a:pPr algn="just"/>
            <a:r>
              <a:rPr lang="el-GR" sz="1600" dirty="0"/>
              <a:t>Η στελέχωση του Ο.ΦΥ.ΠΕ.Κ.Α. και η εξασφάλιση των πόρων αποτελούν το σημείο εκκίνησης. </a:t>
            </a:r>
          </a:p>
          <a:p>
            <a:pPr algn="just"/>
            <a:r>
              <a:rPr lang="el-GR" sz="1600" dirty="0"/>
              <a:t>Το παραδοσιακό σύστημα έκδοσης δευτερογενούς νομοθεσίας αποτελεί παρελθόν, γεγονός που αναμένεται να αυξήσει την αποτελεσματικότητα και αποδοτικότητα των διαχειριστικών σχεδίων των Προστατευόμενων Περιοχών της χώρας. </a:t>
            </a:r>
          </a:p>
          <a:p>
            <a:pPr algn="just"/>
            <a:r>
              <a:rPr lang="el-GR" sz="1600" dirty="0"/>
              <a:t>Προβλέψεις ενίσχυσης της συμμετοχικής προσέγγισης. </a:t>
            </a:r>
          </a:p>
        </p:txBody>
      </p:sp>
    </p:spTree>
    <p:extLst>
      <p:ext uri="{BB962C8B-B14F-4D97-AF65-F5344CB8AC3E}">
        <p14:creationId xmlns:p14="http://schemas.microsoft.com/office/powerpoint/2010/main" val="3192857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36D268-A259-412D-B25F-0CE1BF34AF1D}"/>
              </a:ext>
            </a:extLst>
          </p:cNvPr>
          <p:cNvSpPr>
            <a:spLocks noGrp="1"/>
          </p:cNvSpPr>
          <p:nvPr>
            <p:ph type="title"/>
          </p:nvPr>
        </p:nvSpPr>
        <p:spPr/>
        <p:txBody>
          <a:bodyPr/>
          <a:lstStyle/>
          <a:p>
            <a:pPr algn="ctr"/>
            <a:r>
              <a:rPr lang="el-GR" dirty="0"/>
              <a:t>Συμπεράσματα</a:t>
            </a:r>
          </a:p>
        </p:txBody>
      </p:sp>
      <p:sp>
        <p:nvSpPr>
          <p:cNvPr id="3" name="Θέση περιεχομένου 2">
            <a:extLst>
              <a:ext uri="{FF2B5EF4-FFF2-40B4-BE49-F238E27FC236}">
                <a16:creationId xmlns:a16="http://schemas.microsoft.com/office/drawing/2014/main" id="{F609BC41-D061-4821-8722-1F0E4FD4425D}"/>
              </a:ext>
            </a:extLst>
          </p:cNvPr>
          <p:cNvSpPr>
            <a:spLocks noGrp="1"/>
          </p:cNvSpPr>
          <p:nvPr>
            <p:ph idx="1"/>
          </p:nvPr>
        </p:nvSpPr>
        <p:spPr/>
        <p:txBody>
          <a:bodyPr>
            <a:normAutofit/>
          </a:bodyPr>
          <a:lstStyle/>
          <a:p>
            <a:pPr algn="just"/>
            <a:r>
              <a:rPr lang="el-GR" dirty="0"/>
              <a:t>Όλοι οι φορείς είναι επιφορτισμένοι με την ανάληψη πρωτοβουλιών και τη διαμόρφωση συνολικών προτάσεων για το ρόλο τους εντός του πλαισίου της </a:t>
            </a:r>
            <a:r>
              <a:rPr lang="el-GR" dirty="0" err="1"/>
              <a:t>Πολυεπίπεδης</a:t>
            </a:r>
            <a:r>
              <a:rPr lang="el-GR" dirty="0"/>
              <a:t> Διακυβέρνησης. </a:t>
            </a:r>
          </a:p>
          <a:p>
            <a:pPr algn="just"/>
            <a:r>
              <a:rPr lang="el-GR" dirty="0"/>
              <a:t>Καινοτομία στο διοικητικό </a:t>
            </a:r>
            <a:r>
              <a:rPr lang="el-GR" dirty="0" err="1"/>
              <a:t>δικαιϊκό</a:t>
            </a:r>
            <a:r>
              <a:rPr lang="el-GR" dirty="0"/>
              <a:t> σύστημα της χώρας με σημαντικές </a:t>
            </a:r>
            <a:r>
              <a:rPr lang="el-GR"/>
              <a:t>μεταρρυθμίσεις.</a:t>
            </a:r>
          </a:p>
          <a:p>
            <a:pPr algn="just"/>
            <a:r>
              <a:rPr lang="el-GR"/>
              <a:t>Τα </a:t>
            </a:r>
            <a:r>
              <a:rPr lang="el-GR" dirty="0"/>
              <a:t>παλαιά εργαλεία της “αποκέντρωσης αρμοδιοτήτων και πόρων” εγκαταλείπονται και εισάγονται σύγχρονες προγραμματικές, </a:t>
            </a:r>
            <a:r>
              <a:rPr lang="el-GR" dirty="0" err="1"/>
              <a:t>συμβασιακές</a:t>
            </a:r>
            <a:r>
              <a:rPr lang="el-GR" dirty="0"/>
              <a:t> και επιχειρησιακές μέθοδοι. </a:t>
            </a:r>
          </a:p>
          <a:p>
            <a:pPr algn="just"/>
            <a:r>
              <a:rPr lang="el-GR" dirty="0"/>
              <a:t>Η ορθή εφαρμογή των διατάξεων του ν. 4685/2020 για την </a:t>
            </a:r>
            <a:r>
              <a:rPr lang="el-GR" dirty="0" err="1"/>
              <a:t>Πολυεπίπεδη</a:t>
            </a:r>
            <a:r>
              <a:rPr lang="el-GR" dirty="0"/>
              <a:t> Διακυβέρνηση των Προστατευόμενων Περιοχών αποτελεί πρόκληση για το άμεσο μέλλον, με στόχο πάντα τη βιώσιμη ανάπτυξη των οικοσυστημάτων, καθώς και τη μείωση των επιπτώσεων της κλιματικής αλλαγής.</a:t>
            </a:r>
          </a:p>
          <a:p>
            <a:endParaRPr lang="el-GR" dirty="0"/>
          </a:p>
        </p:txBody>
      </p:sp>
    </p:spTree>
    <p:extLst>
      <p:ext uri="{BB962C8B-B14F-4D97-AF65-F5344CB8AC3E}">
        <p14:creationId xmlns:p14="http://schemas.microsoft.com/office/powerpoint/2010/main" val="718113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ECC3E8-081E-4ECD-B4C1-3CED9C1B38E8}"/>
              </a:ext>
            </a:extLst>
          </p:cNvPr>
          <p:cNvSpPr>
            <a:spLocks noGrp="1"/>
          </p:cNvSpPr>
          <p:nvPr>
            <p:ph type="title"/>
          </p:nvPr>
        </p:nvSpPr>
        <p:spPr/>
        <p:txBody>
          <a:bodyPr/>
          <a:lstStyle/>
          <a:p>
            <a:pPr algn="ctr"/>
            <a:r>
              <a:rPr lang="el-GR" b="1" dirty="0"/>
              <a:t>Η σημασία των προστατευόμενων περιοχών</a:t>
            </a:r>
          </a:p>
        </p:txBody>
      </p:sp>
      <p:sp>
        <p:nvSpPr>
          <p:cNvPr id="3" name="Θέση περιεχομένου 2">
            <a:extLst>
              <a:ext uri="{FF2B5EF4-FFF2-40B4-BE49-F238E27FC236}">
                <a16:creationId xmlns:a16="http://schemas.microsoft.com/office/drawing/2014/main" id="{29CFFBE8-98F5-44BA-AFCC-ECA43F96398F}"/>
              </a:ext>
            </a:extLst>
          </p:cNvPr>
          <p:cNvSpPr>
            <a:spLocks noGrp="1"/>
          </p:cNvSpPr>
          <p:nvPr>
            <p:ph idx="1"/>
          </p:nvPr>
        </p:nvSpPr>
        <p:spPr/>
        <p:txBody>
          <a:bodyPr>
            <a:normAutofit/>
          </a:bodyPr>
          <a:lstStyle/>
          <a:p>
            <a:pPr algn="just"/>
            <a:r>
              <a:rPr lang="el-GR" dirty="0"/>
              <a:t>Προστασία βιοποικιλότητας, φυσικών οικοσυστημάτων και προώθηση της βιώσιμης ανάπτυξης. </a:t>
            </a:r>
          </a:p>
          <a:p>
            <a:pPr algn="just"/>
            <a:r>
              <a:rPr lang="el-GR" dirty="0"/>
              <a:t>Μείωση των επιπτώσεων της κλιματικής αλλαγής, αποθήκευση πολύτιμων αποθεμάτων υδατικών πόρων, προστασία του εδάφους</a:t>
            </a:r>
            <a:r>
              <a:rPr lang="en-US" dirty="0"/>
              <a:t> </a:t>
            </a:r>
            <a:r>
              <a:rPr lang="el-GR" dirty="0"/>
              <a:t>και των καλλιεργειών. </a:t>
            </a:r>
          </a:p>
          <a:p>
            <a:pPr algn="just"/>
            <a:r>
              <a:rPr lang="el-GR" dirty="0"/>
              <a:t>Μοχλός ανάπτυξης, στήριξη της οικονομίας σε τοπικό και εθνικό επίπεδο και διάθεση των περιβαλλοντικών ωφελειών στον άνθρωπο.</a:t>
            </a:r>
          </a:p>
          <a:p>
            <a:pPr algn="just"/>
            <a:r>
              <a:rPr lang="el-GR" dirty="0"/>
              <a:t>Η υποβάθμιση και καταστροφή της βιοποικιλότητας αποτελούν σύγχρονη πραγματικότητα και θέτουν σε κίνδυνο την ίδια την ανθρωπότητα. </a:t>
            </a:r>
            <a:r>
              <a:rPr lang="el-GR" dirty="0">
                <a:sym typeface="Wingdings" panose="05000000000000000000" pitchFamily="2" charset="2"/>
              </a:rPr>
              <a:t> </a:t>
            </a:r>
            <a:r>
              <a:rPr lang="el-GR" dirty="0"/>
              <a:t>Φιλόδοξη στρατηγική της ΕΕ για τη βιοποικιλότητα έως το 2030: Στόχοι για τα κράτη μέλη η διατήρηση του 30% τουλάχιστον των φυσικών περιοχών και η αφιέρωση του 10% του μακροπρόθεσμου προϋπολογισμού στη βιοποικιλότητα.</a:t>
            </a:r>
          </a:p>
        </p:txBody>
      </p:sp>
    </p:spTree>
    <p:extLst>
      <p:ext uri="{BB962C8B-B14F-4D97-AF65-F5344CB8AC3E}">
        <p14:creationId xmlns:p14="http://schemas.microsoft.com/office/powerpoint/2010/main" val="2424821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74D5BB-C938-44DE-90D3-B547BAF027F7}"/>
              </a:ext>
            </a:extLst>
          </p:cNvPr>
          <p:cNvSpPr>
            <a:spLocks noGrp="1"/>
          </p:cNvSpPr>
          <p:nvPr>
            <p:ph type="title"/>
          </p:nvPr>
        </p:nvSpPr>
        <p:spPr/>
        <p:txBody>
          <a:bodyPr/>
          <a:lstStyle/>
          <a:p>
            <a:pPr algn="ctr"/>
            <a:r>
              <a:rPr lang="el-GR" b="1" dirty="0"/>
              <a:t>Οι προστατευόμενες περιοχές στην Ελλάδα</a:t>
            </a:r>
          </a:p>
        </p:txBody>
      </p:sp>
      <p:sp>
        <p:nvSpPr>
          <p:cNvPr id="3" name="Θέση περιεχομένου 2">
            <a:extLst>
              <a:ext uri="{FF2B5EF4-FFF2-40B4-BE49-F238E27FC236}">
                <a16:creationId xmlns:a16="http://schemas.microsoft.com/office/drawing/2014/main" id="{2A348BFE-0A20-487C-BD27-DE8C93AAF2B0}"/>
              </a:ext>
            </a:extLst>
          </p:cNvPr>
          <p:cNvSpPr>
            <a:spLocks noGrp="1"/>
          </p:cNvSpPr>
          <p:nvPr>
            <p:ph idx="1"/>
          </p:nvPr>
        </p:nvSpPr>
        <p:spPr/>
        <p:txBody>
          <a:bodyPr>
            <a:normAutofit fontScale="92500" lnSpcReduction="10000"/>
          </a:bodyPr>
          <a:lstStyle/>
          <a:p>
            <a:pPr algn="just"/>
            <a:r>
              <a:rPr lang="el-GR" dirty="0"/>
              <a:t>‘Οδηγία των </a:t>
            </a:r>
            <a:r>
              <a:rPr lang="el-GR" dirty="0" err="1"/>
              <a:t>οικοτόπων</a:t>
            </a:r>
            <a:r>
              <a:rPr lang="el-GR" dirty="0"/>
              <a:t>’ 92/43/ΕΟΚ </a:t>
            </a:r>
            <a:r>
              <a:rPr lang="el-GR" dirty="0">
                <a:sym typeface="Wingdings" panose="05000000000000000000" pitchFamily="2" charset="2"/>
              </a:rPr>
              <a:t> </a:t>
            </a:r>
            <a:r>
              <a:rPr lang="el-GR" dirty="0"/>
              <a:t>Προστασία φυσικών τύπων </a:t>
            </a:r>
            <a:r>
              <a:rPr lang="el-GR" dirty="0" err="1"/>
              <a:t>οικοτόπων</a:t>
            </a:r>
            <a:r>
              <a:rPr lang="el-GR" dirty="0"/>
              <a:t> (</a:t>
            </a:r>
            <a:r>
              <a:rPr lang="el-GR" dirty="0" err="1"/>
              <a:t>habitats</a:t>
            </a:r>
            <a:r>
              <a:rPr lang="el-GR" dirty="0"/>
              <a:t>) και των ειδών φυτών και ζώων </a:t>
            </a:r>
            <a:r>
              <a:rPr lang="el-GR" dirty="0" err="1"/>
              <a:t>ενωσιακού</a:t>
            </a:r>
            <a:r>
              <a:rPr lang="el-GR" dirty="0"/>
              <a:t> ενδιαφέροντος, τα οποία αναφέρονται στα Παραρτήματα.</a:t>
            </a:r>
          </a:p>
          <a:p>
            <a:pPr algn="just"/>
            <a:r>
              <a:rPr lang="el-GR" dirty="0"/>
              <a:t>Δίκτυο </a:t>
            </a:r>
            <a:r>
              <a:rPr lang="el-GR" dirty="0" err="1"/>
              <a:t>Natura</a:t>
            </a:r>
            <a:r>
              <a:rPr lang="el-GR" dirty="0"/>
              <a:t> 2000 </a:t>
            </a:r>
            <a:r>
              <a:rPr lang="el-GR" dirty="0">
                <a:sym typeface="Wingdings" panose="05000000000000000000" pitchFamily="2" charset="2"/>
              </a:rPr>
              <a:t> </a:t>
            </a:r>
            <a:r>
              <a:rPr lang="el-GR" dirty="0"/>
              <a:t>αποτελείται από τις Ειδικές Ζώνες Διατήρησης και από τις Ζώνες Ειδικής Προστασίας για την </a:t>
            </a:r>
            <a:r>
              <a:rPr lang="el-GR" dirty="0" err="1"/>
              <a:t>Ορνιθοπανίδα</a:t>
            </a:r>
            <a:r>
              <a:rPr lang="el-GR" dirty="0"/>
              <a:t>, όπως ορίζονται στην Οδηγία 2009/147/EK. </a:t>
            </a:r>
          </a:p>
          <a:p>
            <a:pPr algn="just"/>
            <a:r>
              <a:rPr lang="el-GR" dirty="0"/>
              <a:t>Το </a:t>
            </a:r>
            <a:r>
              <a:rPr lang="el-GR" dirty="0" err="1"/>
              <a:t>Natura</a:t>
            </a:r>
            <a:r>
              <a:rPr lang="el-GR" dirty="0"/>
              <a:t> 2000 αποτελεί το μεγαλύτερο δίκτυο Προστατευόμενων Περιοχών παγκοσμίως και καταλαμβάνει το 18% της χερσαίας και το 10% της θαλάσσιας έκτασης της ΕΕ.</a:t>
            </a:r>
          </a:p>
          <a:p>
            <a:pPr algn="just"/>
            <a:r>
              <a:rPr lang="el-GR" dirty="0"/>
              <a:t>Η Ελλάδα έχει 446 περιοχές στο δίκτυο </a:t>
            </a:r>
            <a:r>
              <a:rPr lang="el-GR" dirty="0" err="1"/>
              <a:t>Natura</a:t>
            </a:r>
            <a:r>
              <a:rPr lang="el-GR" dirty="0"/>
              <a:t> 2000 </a:t>
            </a:r>
            <a:r>
              <a:rPr lang="el-GR" dirty="0">
                <a:sym typeface="Wingdings" panose="05000000000000000000" pitchFamily="2" charset="2"/>
              </a:rPr>
              <a:t> </a:t>
            </a:r>
            <a:r>
              <a:rPr lang="el-GR" dirty="0"/>
              <a:t>265 περιοχές ως Ειδικές Ζώνες Διατήρησης και 207 ως Ζώνες Ειδικής Προστασίας για την </a:t>
            </a:r>
            <a:r>
              <a:rPr lang="el-GR" dirty="0" err="1"/>
              <a:t>ορνιθοπανίδα</a:t>
            </a:r>
            <a:r>
              <a:rPr lang="el-GR" dirty="0"/>
              <a:t>. </a:t>
            </a:r>
          </a:p>
          <a:p>
            <a:pPr algn="just"/>
            <a:r>
              <a:rPr lang="el-GR" dirty="0"/>
              <a:t>Συνολική επιφάνεια του δικτύου στην ξηρά: 36.000 km2 περίπου και καλύπτει 27,3% της χερσαίας έκτασης της χώρας.</a:t>
            </a:r>
          </a:p>
          <a:p>
            <a:pPr algn="just"/>
            <a:r>
              <a:rPr lang="el-GR" dirty="0"/>
              <a:t>Θαλάσσιο τμήμα του δικτύου </a:t>
            </a:r>
            <a:r>
              <a:rPr lang="el-GR" dirty="0" err="1"/>
              <a:t>Natura</a:t>
            </a:r>
            <a:r>
              <a:rPr lang="el-GR" dirty="0"/>
              <a:t> 2000: 23.000 km2 περίπου και καλύπτει το 19,6% των θαλάσσιων υδάτων. </a:t>
            </a:r>
          </a:p>
        </p:txBody>
      </p:sp>
    </p:spTree>
    <p:extLst>
      <p:ext uri="{BB962C8B-B14F-4D97-AF65-F5344CB8AC3E}">
        <p14:creationId xmlns:p14="http://schemas.microsoft.com/office/powerpoint/2010/main" val="265542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3EE112-9C3E-4ABB-9486-9265BE958A8D}"/>
              </a:ext>
            </a:extLst>
          </p:cNvPr>
          <p:cNvSpPr>
            <a:spLocks noGrp="1"/>
          </p:cNvSpPr>
          <p:nvPr>
            <p:ph type="title"/>
          </p:nvPr>
        </p:nvSpPr>
        <p:spPr/>
        <p:txBody>
          <a:bodyPr/>
          <a:lstStyle/>
          <a:p>
            <a:pPr algn="ctr"/>
            <a:r>
              <a:rPr lang="el-GR" b="1" dirty="0"/>
              <a:t>Διαχείριση των προστατευόμενων περιοχών </a:t>
            </a:r>
          </a:p>
        </p:txBody>
      </p:sp>
      <p:sp>
        <p:nvSpPr>
          <p:cNvPr id="3" name="Θέση περιεχομένου 2">
            <a:extLst>
              <a:ext uri="{FF2B5EF4-FFF2-40B4-BE49-F238E27FC236}">
                <a16:creationId xmlns:a16="http://schemas.microsoft.com/office/drawing/2014/main" id="{444049D9-4528-4A51-BF5F-90A34A682650}"/>
              </a:ext>
            </a:extLst>
          </p:cNvPr>
          <p:cNvSpPr>
            <a:spLocks noGrp="1"/>
          </p:cNvSpPr>
          <p:nvPr>
            <p:ph idx="1"/>
          </p:nvPr>
        </p:nvSpPr>
        <p:spPr/>
        <p:txBody>
          <a:bodyPr/>
          <a:lstStyle/>
          <a:p>
            <a:pPr marL="0" indent="0" algn="ctr">
              <a:buNone/>
            </a:pPr>
            <a:r>
              <a:rPr lang="el-GR" sz="2000" b="1" dirty="0"/>
              <a:t>Βιώσιμο μοντέλο διαχείρισης των Προστατευόμενων Περιοχών</a:t>
            </a:r>
          </a:p>
          <a:p>
            <a:pPr marL="0" indent="0" algn="ctr">
              <a:buNone/>
            </a:pPr>
            <a:endParaRPr lang="el-GR" sz="2000" b="1" dirty="0"/>
          </a:p>
          <a:p>
            <a:pPr algn="just"/>
            <a:r>
              <a:rPr lang="el-GR" sz="2000" dirty="0"/>
              <a:t>Προστασία του περιβάλλοντος</a:t>
            </a:r>
          </a:p>
          <a:p>
            <a:pPr algn="just"/>
            <a:r>
              <a:rPr lang="el-GR" sz="2000" dirty="0"/>
              <a:t>Προώθηση της αειφόρου ανάπτυξης </a:t>
            </a:r>
          </a:p>
          <a:p>
            <a:pPr algn="just"/>
            <a:r>
              <a:rPr lang="el-GR" sz="2000" dirty="0"/>
              <a:t>Σεβασμός στις παρούσες και μελλοντικές γενεές</a:t>
            </a:r>
          </a:p>
          <a:p>
            <a:pPr marL="0" indent="0" algn="ctr">
              <a:buNone/>
            </a:pPr>
            <a:endParaRPr lang="el-GR" sz="2000" dirty="0"/>
          </a:p>
          <a:p>
            <a:pPr marL="0" indent="0" algn="ctr">
              <a:buNone/>
            </a:pPr>
            <a:r>
              <a:rPr lang="el-GR" sz="2000" dirty="0"/>
              <a:t>Τι είναι η </a:t>
            </a:r>
            <a:r>
              <a:rPr lang="el-GR" sz="2000" dirty="0" err="1"/>
              <a:t>πολυεπίπεδη</a:t>
            </a:r>
            <a:r>
              <a:rPr lang="el-GR" sz="2000" dirty="0"/>
              <a:t> διακυβέρνηση των προστατευόμενων περιοχών;</a:t>
            </a:r>
          </a:p>
          <a:p>
            <a:endParaRPr lang="el-GR" dirty="0"/>
          </a:p>
        </p:txBody>
      </p:sp>
    </p:spTree>
    <p:extLst>
      <p:ext uri="{BB962C8B-B14F-4D97-AF65-F5344CB8AC3E}">
        <p14:creationId xmlns:p14="http://schemas.microsoft.com/office/powerpoint/2010/main" val="149057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B1DA0C4-6311-4A57-82F8-58700D9FF634}"/>
              </a:ext>
            </a:extLst>
          </p:cNvPr>
          <p:cNvSpPr>
            <a:spLocks noGrp="1"/>
          </p:cNvSpPr>
          <p:nvPr>
            <p:ph type="title"/>
          </p:nvPr>
        </p:nvSpPr>
        <p:spPr/>
        <p:txBody>
          <a:bodyPr>
            <a:normAutofit fontScale="90000"/>
          </a:bodyPr>
          <a:lstStyle/>
          <a:p>
            <a:pPr algn="ctr"/>
            <a:r>
              <a:rPr lang="el-GR" b="1" dirty="0"/>
              <a:t>Η έννοια της </a:t>
            </a:r>
            <a:r>
              <a:rPr lang="el-GR" b="1" dirty="0" err="1"/>
              <a:t>πολυεπίπεδης</a:t>
            </a:r>
            <a:r>
              <a:rPr lang="el-GR" b="1" dirty="0"/>
              <a:t> διακυβέρνησης των προστατευόμενων περιοχών</a:t>
            </a:r>
          </a:p>
        </p:txBody>
      </p:sp>
      <p:sp>
        <p:nvSpPr>
          <p:cNvPr id="3" name="Θέση περιεχομένου 2">
            <a:extLst>
              <a:ext uri="{FF2B5EF4-FFF2-40B4-BE49-F238E27FC236}">
                <a16:creationId xmlns:a16="http://schemas.microsoft.com/office/drawing/2014/main" id="{4BA102F2-E470-4C9E-BFD0-89D08863DB1C}"/>
              </a:ext>
            </a:extLst>
          </p:cNvPr>
          <p:cNvSpPr>
            <a:spLocks noGrp="1"/>
          </p:cNvSpPr>
          <p:nvPr>
            <p:ph idx="1"/>
          </p:nvPr>
        </p:nvSpPr>
        <p:spPr/>
        <p:txBody>
          <a:bodyPr>
            <a:normAutofit fontScale="77500" lnSpcReduction="20000"/>
          </a:bodyPr>
          <a:lstStyle/>
          <a:p>
            <a:pPr algn="just"/>
            <a:r>
              <a:rPr lang="el-GR" dirty="0" err="1"/>
              <a:t>Πολυεπίπεδη</a:t>
            </a:r>
            <a:r>
              <a:rPr lang="el-GR" dirty="0"/>
              <a:t> Διακυβέρνηση (</a:t>
            </a:r>
            <a:r>
              <a:rPr lang="el-GR" dirty="0" err="1"/>
              <a:t>Multilevel</a:t>
            </a:r>
            <a:r>
              <a:rPr lang="el-GR" dirty="0"/>
              <a:t> </a:t>
            </a:r>
            <a:r>
              <a:rPr lang="el-GR" dirty="0" err="1"/>
              <a:t>Governance</a:t>
            </a:r>
            <a:r>
              <a:rPr lang="el-GR" dirty="0"/>
              <a:t>) ≠ </a:t>
            </a:r>
            <a:r>
              <a:rPr lang="el-GR" dirty="0" err="1"/>
              <a:t>Πολυεπίπεδη</a:t>
            </a:r>
            <a:r>
              <a:rPr lang="el-GR" dirty="0"/>
              <a:t> Διοίκηση (</a:t>
            </a:r>
            <a:r>
              <a:rPr lang="el-GR" dirty="0" err="1"/>
              <a:t>Multilevel</a:t>
            </a:r>
            <a:r>
              <a:rPr lang="el-GR" dirty="0"/>
              <a:t> Administration).</a:t>
            </a:r>
          </a:p>
          <a:p>
            <a:pPr algn="just"/>
            <a:r>
              <a:rPr lang="el-GR" dirty="0"/>
              <a:t>Σύγχρονο σύστημα διακυβέρνησης, εντός ενός ολοκληρωμένου και συνεκτικού πλαισίου διαχείρισης, μακριά από μεμονωμένες και ασύνδετες υπηρεσίες και δράσεις. </a:t>
            </a:r>
          </a:p>
          <a:p>
            <a:pPr algn="just"/>
            <a:r>
              <a:rPr lang="el-GR" dirty="0"/>
              <a:t>Συνολικός και ενιαίος σχεδιασμός με καινοτομία και </a:t>
            </a:r>
            <a:r>
              <a:rPr lang="el-GR" dirty="0" err="1"/>
              <a:t>στοχευμένες</a:t>
            </a:r>
            <a:r>
              <a:rPr lang="el-GR" dirty="0"/>
              <a:t> ενέργειες προς τη βιώσιμη ανάπτυξη με ενίσχυση της ανθεκτικότητας όλων των παραγόντων, περιβάλλον, οικονομία και κοινωνία. </a:t>
            </a:r>
          </a:p>
          <a:p>
            <a:pPr algn="just"/>
            <a:r>
              <a:rPr lang="el-GR" dirty="0"/>
              <a:t>Παραδείγματα: Εθνική Υπηρεσία Φυσικών Πάρκων των Ηνωμένων Πολιτειών της Αμερικής, Εθνικός Οργανισμός Φυσικής Κληρονομιάς στη Φιλανδία, Οργανισμός Προστασίας Περιβάλλοντος στην Ιρλανδία, ομόσπονδα κράτη (</a:t>
            </a:r>
            <a:r>
              <a:rPr lang="el-GR" dirty="0" err="1"/>
              <a:t>Bundesländer</a:t>
            </a:r>
            <a:r>
              <a:rPr lang="el-GR" dirty="0"/>
              <a:t>) στην Αυστρία καθένα από τα οποία διαθέτει δικό του Οργανισμό. </a:t>
            </a:r>
          </a:p>
          <a:p>
            <a:pPr algn="just"/>
            <a:r>
              <a:rPr lang="el-GR" dirty="0"/>
              <a:t>Απαιτούνται πόροι, ανθρώπινο δυναμικό, επαρκής χρηματοδότησης και αναγκαίος εξοπλισμός.</a:t>
            </a:r>
          </a:p>
          <a:p>
            <a:pPr algn="just"/>
            <a:r>
              <a:rPr lang="el-GR" dirty="0"/>
              <a:t>Η </a:t>
            </a:r>
            <a:r>
              <a:rPr lang="el-GR" dirty="0" err="1"/>
              <a:t>Πολυεπίπεδη</a:t>
            </a:r>
            <a:r>
              <a:rPr lang="el-GR" dirty="0"/>
              <a:t> Διακυβέρνηση καλύπτει κενά σε ανθρώπινο δυναμικό, διοικητική και διαχειριστική επάρκεια, επιστημονικά δεδομένα</a:t>
            </a:r>
            <a:r>
              <a:rPr lang="el-GR"/>
              <a:t>, ενιαία πολιτική, </a:t>
            </a:r>
            <a:r>
              <a:rPr lang="el-GR" dirty="0"/>
              <a:t>καθώς και στην υλοποίηση μόνιμης παρακολούθησης της κατάστασης διατήρησης των ειδών και τύπων </a:t>
            </a:r>
            <a:r>
              <a:rPr lang="el-GR" dirty="0" err="1"/>
              <a:t>οικοτόπων</a:t>
            </a:r>
            <a:r>
              <a:rPr lang="el-GR" dirty="0"/>
              <a:t> στη χώρα. Μείωση του κατακερματισμού διοικητικών φορέων και επιστημονικών δράσεων.</a:t>
            </a:r>
          </a:p>
          <a:p>
            <a:pPr algn="just"/>
            <a:r>
              <a:rPr lang="el-GR" dirty="0"/>
              <a:t>Ενίσχυση πρωτοβουλιών για παραγωγικές δραστηριότητες εντός των περιοχών, όπως η δυνατότητα μίσθωσης υγροτόπων σε ιδιώτες για βιώσιμη αλιεία ή δασοπονία, καθώς και εκμετάλλευση των ενεργειακών πηγών της χώρας μας.</a:t>
            </a:r>
          </a:p>
        </p:txBody>
      </p:sp>
    </p:spTree>
    <p:extLst>
      <p:ext uri="{BB962C8B-B14F-4D97-AF65-F5344CB8AC3E}">
        <p14:creationId xmlns:p14="http://schemas.microsoft.com/office/powerpoint/2010/main" val="3166612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8431EF-2D90-4E9C-BC7D-430A4A67AE8D}"/>
              </a:ext>
            </a:extLst>
          </p:cNvPr>
          <p:cNvSpPr>
            <a:spLocks noGrp="1"/>
          </p:cNvSpPr>
          <p:nvPr>
            <p:ph type="title"/>
          </p:nvPr>
        </p:nvSpPr>
        <p:spPr/>
        <p:txBody>
          <a:bodyPr>
            <a:normAutofit fontScale="90000"/>
          </a:bodyPr>
          <a:lstStyle/>
          <a:p>
            <a:pPr algn="ctr"/>
            <a:r>
              <a:rPr lang="el-GR" b="1" dirty="0"/>
              <a:t>Νομικό πλαίσιο διαχείρισης προστατευόμενων περιοχών στην Ελλάδα</a:t>
            </a:r>
          </a:p>
        </p:txBody>
      </p:sp>
      <p:sp>
        <p:nvSpPr>
          <p:cNvPr id="3" name="Θέση περιεχομένου 2">
            <a:extLst>
              <a:ext uri="{FF2B5EF4-FFF2-40B4-BE49-F238E27FC236}">
                <a16:creationId xmlns:a16="http://schemas.microsoft.com/office/drawing/2014/main" id="{27702040-B06F-46A3-B110-FDF03716DDF9}"/>
              </a:ext>
            </a:extLst>
          </p:cNvPr>
          <p:cNvSpPr>
            <a:spLocks noGrp="1"/>
          </p:cNvSpPr>
          <p:nvPr>
            <p:ph idx="1"/>
          </p:nvPr>
        </p:nvSpPr>
        <p:spPr>
          <a:xfrm>
            <a:off x="838200" y="1825625"/>
            <a:ext cx="10730218" cy="4566786"/>
          </a:xfrm>
        </p:spPr>
        <p:txBody>
          <a:bodyPr>
            <a:noAutofit/>
          </a:bodyPr>
          <a:lstStyle/>
          <a:p>
            <a:pPr algn="just"/>
            <a:r>
              <a:rPr lang="el-GR" sz="1600" dirty="0"/>
              <a:t>ν. 2742/1999</a:t>
            </a:r>
            <a:r>
              <a:rPr lang="en-US" sz="1600" dirty="0"/>
              <a:t> </a:t>
            </a:r>
            <a:r>
              <a:rPr lang="en-US" sz="1600" dirty="0">
                <a:sym typeface="Wingdings" panose="05000000000000000000" pitchFamily="2" charset="2"/>
              </a:rPr>
              <a:t> </a:t>
            </a:r>
            <a:r>
              <a:rPr lang="el-GR" sz="1600" dirty="0"/>
              <a:t>28 Φορείς Διαχείρισης</a:t>
            </a:r>
            <a:r>
              <a:rPr lang="en-US" sz="1600" dirty="0"/>
              <a:t>: </a:t>
            </a:r>
            <a:r>
              <a:rPr lang="el-GR" sz="1600" dirty="0"/>
              <a:t>δημόσια νομικά πρόσωπα ειδικών σκοπών. Για την αποτελεσματικότερη λειτουργία των Φορέων Διαχείρισης, ο νόμος τροποποιήθηκε ως προς τις διατάξεις εκείνες που ρύθμιζαν θέματα κυρίως διοικητικά και διαχειριστικά. Παρά τις προθέσεις εκσυγχρονισμού της νομοθεσίας, η εφαρμογή της απέτυχε στην πράξη. </a:t>
            </a:r>
            <a:endParaRPr lang="en-US" sz="1600" dirty="0"/>
          </a:p>
          <a:p>
            <a:pPr algn="just"/>
            <a:r>
              <a:rPr lang="el-GR" sz="1600" dirty="0"/>
              <a:t>ν. 4519/2018</a:t>
            </a:r>
            <a:r>
              <a:rPr lang="en-US" sz="1600" dirty="0"/>
              <a:t> </a:t>
            </a:r>
            <a:r>
              <a:rPr lang="en-US" sz="1600" dirty="0">
                <a:sym typeface="Wingdings" panose="05000000000000000000" pitchFamily="2" charset="2"/>
              </a:rPr>
              <a:t> </a:t>
            </a:r>
            <a:r>
              <a:rPr lang="el-GR" sz="1600" dirty="0"/>
              <a:t> Φορείς Διαχείρισης Προστατευόμενων Περιοχών (ΦΔΠΠ) και προσθέτει οκτώ νέους, λόγω αύξησης της έκτασης των Προστατευόμενων Περιοχών στη βάση της αναθεώρησης του εθνικού καταλόγου περιοχών του Ευρωπαϊκού Οικολογικού Δικτύου </a:t>
            </a:r>
            <a:r>
              <a:rPr lang="el-GR" sz="1600" dirty="0" err="1"/>
              <a:t>Natura</a:t>
            </a:r>
            <a:r>
              <a:rPr lang="el-GR" sz="1600" dirty="0"/>
              <a:t> 2000 το 2017. </a:t>
            </a:r>
          </a:p>
          <a:p>
            <a:pPr algn="just"/>
            <a:r>
              <a:rPr lang="el-GR" sz="1600" dirty="0"/>
              <a:t>Οι ΦΔΠΠ είναι νομικά πρόσωπα, εποπτευόμενα από το Υπουργείο Περιβάλλοντος και Ενέργειας. Η δράση τους είναι κοινωφελούς, µη κερδοσκοπικού χαρακτήρα και το έργο τους είναι η διοίκηση και διαχείριση των Προστατευόμενων Περιοχών, µε έμφαση στα </a:t>
            </a:r>
            <a:r>
              <a:rPr lang="el-GR" sz="1600" dirty="0" err="1"/>
              <a:t>προστατευτέα</a:t>
            </a:r>
            <a:r>
              <a:rPr lang="el-GR" sz="1600" dirty="0"/>
              <a:t> αντικείμενα των Ευρωπαϊκών Οδηγιών, καθώς και των στοιχείων και συνόλων της φύσης και του τοπίου. Για τη λειτουργία τους συνεργάζονται µε τις αρμόδιες κρατικές υπηρεσίες και βασίζονται στην τοπική διαβούλευση.</a:t>
            </a:r>
          </a:p>
          <a:p>
            <a:pPr algn="just"/>
            <a:r>
              <a:rPr lang="el-GR" sz="1600" dirty="0"/>
              <a:t>Προβλήματα στη λειτουργία των ΔΣ των ΦΔΠΠ, ενώ οι οκτώ νέοι ΦΔΠΠ δεν ενισχύθηκαν από πλευράς υποδομών, απουσιάζουν οργανογράμματα και κανονισμοί λειτουργίας, συμβουλευτικές και επικουρικές αρμοδιότητες.</a:t>
            </a:r>
          </a:p>
        </p:txBody>
      </p:sp>
    </p:spTree>
    <p:extLst>
      <p:ext uri="{BB962C8B-B14F-4D97-AF65-F5344CB8AC3E}">
        <p14:creationId xmlns:p14="http://schemas.microsoft.com/office/powerpoint/2010/main" val="1222729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A9933C-4933-44A0-BF9A-19E97A89B4A3}"/>
              </a:ext>
            </a:extLst>
          </p:cNvPr>
          <p:cNvSpPr>
            <a:spLocks noGrp="1"/>
          </p:cNvSpPr>
          <p:nvPr>
            <p:ph type="title"/>
          </p:nvPr>
        </p:nvSpPr>
        <p:spPr/>
        <p:txBody>
          <a:bodyPr/>
          <a:lstStyle/>
          <a:p>
            <a:pPr algn="ctr"/>
            <a:r>
              <a:rPr lang="el-GR" sz="3600" dirty="0"/>
              <a:t>Νομικό πλαίσιο διαχείρισης προστατευόμενων περιοχών στην Ελλάδα</a:t>
            </a:r>
          </a:p>
        </p:txBody>
      </p:sp>
      <p:sp>
        <p:nvSpPr>
          <p:cNvPr id="3" name="Θέση περιεχομένου 2">
            <a:extLst>
              <a:ext uri="{FF2B5EF4-FFF2-40B4-BE49-F238E27FC236}">
                <a16:creationId xmlns:a16="http://schemas.microsoft.com/office/drawing/2014/main" id="{489EBC4B-5226-4A4E-85D4-CE2BAEBDD297}"/>
              </a:ext>
            </a:extLst>
          </p:cNvPr>
          <p:cNvSpPr>
            <a:spLocks noGrp="1"/>
          </p:cNvSpPr>
          <p:nvPr>
            <p:ph idx="1"/>
          </p:nvPr>
        </p:nvSpPr>
        <p:spPr/>
        <p:txBody>
          <a:bodyPr/>
          <a:lstStyle/>
          <a:p>
            <a:pPr algn="just"/>
            <a:r>
              <a:rPr lang="el-GR" dirty="0"/>
              <a:t>ν. 4685/2020: Οργανισμός Φυσικού Περιβάλλοντος και Κλιματικής Αλλαγής (Ο.ΦΥ.ΠΕ.Κ.Α.), σε συνεργασία με άλλους φορείς (Υπουργεία, ΟΤΑ Α΄ και Β΄ βαθμού, περιβαλλοντικές ΜΚΟ, κοινωνία των πολιτών, παραγωγικοί φορείς). Συντονιστικός ρόλος και αποστολή σχεδιασμός και παρακολούθηση την προστασία και βιώσιμη ανάπτυξη των περιοχών.</a:t>
            </a:r>
          </a:p>
          <a:p>
            <a:pPr algn="just"/>
            <a:r>
              <a:rPr lang="el-GR" dirty="0"/>
              <a:t>Οι ΦΔΠΠ συγχωνεύονται και μετατρέπονται σε 24 Μονάδες Διαχείρισης Προστατευόμενων Περιοχών (ΜΔΠΠ),  οι οποίες αποτελούν διοικητικές δομές του Ο.ΦΥ.ΠΕ.Κ.Α.</a:t>
            </a:r>
          </a:p>
          <a:p>
            <a:pPr algn="just"/>
            <a:r>
              <a:rPr lang="el-GR" dirty="0"/>
              <a:t>Στόχος είναι η εφαρμογή του συστήματος της </a:t>
            </a:r>
            <a:r>
              <a:rPr lang="el-GR" dirty="0" err="1"/>
              <a:t>Πολυεπίπεδης</a:t>
            </a:r>
            <a:r>
              <a:rPr lang="el-GR" dirty="0"/>
              <a:t> Διακυβέρνησης, με αξιοποίηση τριών σύγχρονων εργαλείων του δημόσιου μάνατζμεντ, του προγραμματισμού, της δικτύωσης και της </a:t>
            </a:r>
            <a:r>
              <a:rPr lang="el-GR" dirty="0" err="1"/>
              <a:t>συμβασιοποίησης</a:t>
            </a:r>
            <a:r>
              <a:rPr lang="el-GR" dirty="0"/>
              <a:t>.</a:t>
            </a:r>
          </a:p>
          <a:p>
            <a:pPr algn="just"/>
            <a:r>
              <a:rPr lang="el-GR" dirty="0"/>
              <a:t>Εθνικό Σχέδιο Διαχείρισης των Προστατευόμενων Περιοχών. Το σχέδιο αυτό καθίσταται υποχρεωτικό για κάθε θεσμικό/τομεακό σχεδιασμό και προγραμματισμό δραστηριοτήτων.</a:t>
            </a:r>
          </a:p>
          <a:p>
            <a:endParaRPr lang="el-GR" dirty="0"/>
          </a:p>
        </p:txBody>
      </p:sp>
    </p:spTree>
    <p:extLst>
      <p:ext uri="{BB962C8B-B14F-4D97-AF65-F5344CB8AC3E}">
        <p14:creationId xmlns:p14="http://schemas.microsoft.com/office/powerpoint/2010/main" val="688370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F81DE6-8740-4324-8E87-A194B69BCBC1}"/>
              </a:ext>
            </a:extLst>
          </p:cNvPr>
          <p:cNvSpPr>
            <a:spLocks noGrp="1"/>
          </p:cNvSpPr>
          <p:nvPr>
            <p:ph type="title"/>
          </p:nvPr>
        </p:nvSpPr>
        <p:spPr/>
        <p:txBody>
          <a:bodyPr/>
          <a:lstStyle/>
          <a:p>
            <a:pPr algn="ctr"/>
            <a:r>
              <a:rPr lang="el-GR" b="1" dirty="0"/>
              <a:t>Το νέο νομοθετικό πλαίσιο για τις προστατευόμενες περιοχές</a:t>
            </a:r>
          </a:p>
        </p:txBody>
      </p:sp>
      <p:sp>
        <p:nvSpPr>
          <p:cNvPr id="3" name="Θέση περιεχομένου 2">
            <a:extLst>
              <a:ext uri="{FF2B5EF4-FFF2-40B4-BE49-F238E27FC236}">
                <a16:creationId xmlns:a16="http://schemas.microsoft.com/office/drawing/2014/main" id="{8A5B6318-5E2E-488D-AF5F-F9D3DE956839}"/>
              </a:ext>
            </a:extLst>
          </p:cNvPr>
          <p:cNvSpPr>
            <a:spLocks noGrp="1"/>
          </p:cNvSpPr>
          <p:nvPr>
            <p:ph idx="1"/>
          </p:nvPr>
        </p:nvSpPr>
        <p:spPr/>
        <p:txBody>
          <a:bodyPr>
            <a:normAutofit/>
          </a:bodyPr>
          <a:lstStyle/>
          <a:p>
            <a:pPr algn="just"/>
            <a:r>
              <a:rPr lang="el-GR" dirty="0"/>
              <a:t>Σύγχρονο σύστημα για τη διακυβέρνησή τους, το οποίο συνδυάζει την κεντρική διοίκηση με την αποκέντρωση, μέσα από τη σύσταση του Ο.ΦΥ.ΠΕ.Κ.Α. και τη λειτουργία των ΜΔΠΠ. </a:t>
            </a:r>
          </a:p>
          <a:p>
            <a:pPr algn="just"/>
            <a:r>
              <a:rPr lang="el-GR" dirty="0"/>
              <a:t>Στόχος είναι η αποτελεσματική διαχείριση των Προστατευόμενων Περιοχών και η αντιμετώπιση των επιπτώσεων της κλιματικής αλλαγής. </a:t>
            </a:r>
          </a:p>
          <a:p>
            <a:pPr algn="just"/>
            <a:r>
              <a:rPr lang="el-GR" dirty="0"/>
              <a:t>Οι φορείς με συναρμοδιότητα στη δημόσια πολιτική των Προστατευόμενων Περιοχών δεν είναι άθροισμα μεμονωμένων φορέων, αλλά κόμβοι ενός δικτύου με συστημικές σχέσεις που συγκροτούν ενιαίο σύστημα. </a:t>
            </a:r>
          </a:p>
          <a:p>
            <a:pPr algn="just"/>
            <a:r>
              <a:rPr lang="el-GR" dirty="0"/>
              <a:t>Η κεντρική και αποκεντρωμένη διοίκηση συγκροτούν λειτουργικά το ενιαίο σύστημα διακυβέρνησης των Προστατευόμενων Περιοχών της χώρας.</a:t>
            </a:r>
          </a:p>
        </p:txBody>
      </p:sp>
    </p:spTree>
    <p:extLst>
      <p:ext uri="{BB962C8B-B14F-4D97-AF65-F5344CB8AC3E}">
        <p14:creationId xmlns:p14="http://schemas.microsoft.com/office/powerpoint/2010/main" val="2249445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545F2F-1F89-431F-BBD2-FC1766DF9EF4}"/>
              </a:ext>
            </a:extLst>
          </p:cNvPr>
          <p:cNvSpPr>
            <a:spLocks noGrp="1"/>
          </p:cNvSpPr>
          <p:nvPr>
            <p:ph type="title"/>
          </p:nvPr>
        </p:nvSpPr>
        <p:spPr/>
        <p:txBody>
          <a:bodyPr/>
          <a:lstStyle/>
          <a:p>
            <a:pPr algn="ctr"/>
            <a:r>
              <a:rPr lang="el-GR" b="1" dirty="0"/>
              <a:t>Το νέο νομοθετικό πλαίσιο για τις προστατευόμενες περιοχές</a:t>
            </a:r>
            <a:endParaRPr lang="el-GR" dirty="0"/>
          </a:p>
        </p:txBody>
      </p:sp>
      <p:sp>
        <p:nvSpPr>
          <p:cNvPr id="3" name="Θέση περιεχομένου 2">
            <a:extLst>
              <a:ext uri="{FF2B5EF4-FFF2-40B4-BE49-F238E27FC236}">
                <a16:creationId xmlns:a16="http://schemas.microsoft.com/office/drawing/2014/main" id="{F86C9311-6485-41FA-85AC-D058BBB6037F}"/>
              </a:ext>
            </a:extLst>
          </p:cNvPr>
          <p:cNvSpPr>
            <a:spLocks noGrp="1"/>
          </p:cNvSpPr>
          <p:nvPr>
            <p:ph idx="1"/>
          </p:nvPr>
        </p:nvSpPr>
        <p:spPr/>
        <p:txBody>
          <a:bodyPr>
            <a:normAutofit fontScale="92500"/>
          </a:bodyPr>
          <a:lstStyle/>
          <a:p>
            <a:pPr algn="just"/>
            <a:r>
              <a:rPr lang="el-GR" dirty="0"/>
              <a:t>Συστημική συνεργασία μεταξύ των συναρμόδιων φορέων. </a:t>
            </a:r>
          </a:p>
          <a:p>
            <a:pPr algn="just"/>
            <a:r>
              <a:rPr lang="el-GR" dirty="0"/>
              <a:t>Εθνικό Σύστημα Διακυβέρνησης της δημόσιας πολιτικής για τις προστατευόμενες περιοχές, φορείς που το αποτελούν και μεταξύ τους σχέσεις.</a:t>
            </a:r>
          </a:p>
          <a:p>
            <a:pPr algn="just"/>
            <a:r>
              <a:rPr lang="el-GR" dirty="0" err="1"/>
              <a:t>Διάδραση</a:t>
            </a:r>
            <a:r>
              <a:rPr lang="el-GR" dirty="0"/>
              <a:t> ανάμεσα στο Υπουργείο Περιβάλλοντος και Ενέργειας και τον Ο.ΦΥ.ΠΕ.Κ.Α., πέντε συναρμόδια Υπουργεία, τις Αποκεντρωμένες Διοικήσεις, τις Περιφέρειες και τους Δήμους.</a:t>
            </a:r>
          </a:p>
          <a:p>
            <a:pPr algn="just"/>
            <a:r>
              <a:rPr lang="el-GR" dirty="0"/>
              <a:t>Προγραμματικά, </a:t>
            </a:r>
            <a:r>
              <a:rPr lang="el-GR" dirty="0" err="1"/>
              <a:t>συμβασιακά</a:t>
            </a:r>
            <a:r>
              <a:rPr lang="el-GR" dirty="0"/>
              <a:t> και επιχειρησιακά εργαλεία που διαμορφώνουν τις ανωτέρω σχέσεις, όπως η Εθνική Στρατηγική για τη βιοποικιλότητα και το Πενταετές Σχέδιο Δράσης, τα Σχέδια Διαχείρισης των Προστατευόμενων Περιοχών, οι Ειδικές Προγραμματικές Συμβάσεις με τις Περιφέρειες και τους Δήμους, τα Μνημόνια Συνεργασίας και το Πληροφοριακό Σύστημα Διοίκησης.</a:t>
            </a:r>
          </a:p>
          <a:p>
            <a:pPr algn="just"/>
            <a:r>
              <a:rPr lang="el-GR" dirty="0"/>
              <a:t>Κείμενα προγραμματισμού της </a:t>
            </a:r>
            <a:r>
              <a:rPr lang="el-GR" dirty="0" err="1"/>
              <a:t>Πολυεπίπεδης</a:t>
            </a:r>
            <a:r>
              <a:rPr lang="el-GR" dirty="0"/>
              <a:t> Διακυβέρνησης των Προστατευόμενων Περιοχών.</a:t>
            </a:r>
          </a:p>
        </p:txBody>
      </p:sp>
    </p:spTree>
    <p:extLst>
      <p:ext uri="{BB962C8B-B14F-4D97-AF65-F5344CB8AC3E}">
        <p14:creationId xmlns:p14="http://schemas.microsoft.com/office/powerpoint/2010/main" val="16697216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Αξιομνημόνευτο">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Αξιομνημόνευτο">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Αξιομνημόνευτο">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TM03457503[[fn=Αξιομνημόνευτο]]</Template>
  <TotalTime>202</TotalTime>
  <Words>1511</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Century Gothic</vt:lpstr>
      <vt:lpstr>Wingdings 2</vt:lpstr>
      <vt:lpstr>Αξιομνημόνευτο</vt:lpstr>
      <vt:lpstr>Η πολυεπίπεδη διακυβέρνηση των προστατευόμενων περιοχών στην Ελλάδα</vt:lpstr>
      <vt:lpstr>Η σημασία των προστατευόμενων περιοχών</vt:lpstr>
      <vt:lpstr>Οι προστατευόμενες περιοχές στην Ελλάδα</vt:lpstr>
      <vt:lpstr>Διαχείριση των προστατευόμενων περιοχών </vt:lpstr>
      <vt:lpstr>Η έννοια της πολυεπίπεδης διακυβέρνησης των προστατευόμενων περιοχών</vt:lpstr>
      <vt:lpstr>Νομικό πλαίσιο διαχείρισης προστατευόμενων περιοχών στην Ελλάδα</vt:lpstr>
      <vt:lpstr>Νομικό πλαίσιο διαχείρισης προστατευόμενων περιοχών στην Ελλάδα</vt:lpstr>
      <vt:lpstr>Το νέο νομοθετικό πλαίσιο για τις προστατευόμενες περιοχές</vt:lpstr>
      <vt:lpstr>Το νέο νομοθετικό πλαίσιο για τις προστατευόμενες περιοχές</vt:lpstr>
      <vt:lpstr>Καινοτομίες του νέου πλαισίου διαχείρισης των προστατευόμενων περιοχών</vt:lpstr>
      <vt:lpstr>Συμπεράσματα</vt:lpstr>
      <vt:lpstr>Συμπεράσματα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νέο σύστημα διακυβέρνησης των προστατευόμενων περιοχών στην Ελλάδα</dc:title>
  <dc:creator>Vicky Tzatzaki</dc:creator>
  <cp:lastModifiedBy>Maria Papadopoulou</cp:lastModifiedBy>
  <cp:revision>24</cp:revision>
  <dcterms:created xsi:type="dcterms:W3CDTF">2021-05-18T11:38:31Z</dcterms:created>
  <dcterms:modified xsi:type="dcterms:W3CDTF">2021-05-20T08:28:56Z</dcterms:modified>
</cp:coreProperties>
</file>