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handoutMasterIdLst>
    <p:handoutMasterId r:id="rId34"/>
  </p:handoutMasterIdLst>
  <p:sldIdLst>
    <p:sldId id="272" r:id="rId2"/>
    <p:sldId id="269" r:id="rId3"/>
    <p:sldId id="270" r:id="rId4"/>
    <p:sldId id="271" r:id="rId5"/>
    <p:sldId id="288" r:id="rId6"/>
    <p:sldId id="296" r:id="rId7"/>
    <p:sldId id="297" r:id="rId8"/>
    <p:sldId id="295" r:id="rId9"/>
    <p:sldId id="275" r:id="rId10"/>
    <p:sldId id="276" r:id="rId11"/>
    <p:sldId id="298" r:id="rId12"/>
    <p:sldId id="294" r:id="rId13"/>
    <p:sldId id="289" r:id="rId14"/>
    <p:sldId id="291" r:id="rId15"/>
    <p:sldId id="290" r:id="rId16"/>
    <p:sldId id="299" r:id="rId17"/>
    <p:sldId id="280" r:id="rId18"/>
    <p:sldId id="281" r:id="rId19"/>
    <p:sldId id="283" r:id="rId20"/>
    <p:sldId id="284" r:id="rId21"/>
    <p:sldId id="302" r:id="rId22"/>
    <p:sldId id="301" r:id="rId23"/>
    <p:sldId id="300" r:id="rId24"/>
    <p:sldId id="285" r:id="rId25"/>
    <p:sldId id="304" r:id="rId26"/>
    <p:sldId id="305" r:id="rId27"/>
    <p:sldId id="303" r:id="rId28"/>
    <p:sldId id="286" r:id="rId29"/>
    <p:sldId id="306" r:id="rId30"/>
    <p:sldId id="287" r:id="rId31"/>
    <p:sldId id="292" r:id="rId32"/>
  </p:sldIdLst>
  <p:sldSz cx="9144000" cy="6858000" type="screen4x3"/>
  <p:notesSz cx="6807200" cy="9939338"/>
  <p:defaultTextStyle>
    <a:defPPr>
      <a:defRPr lang="hu-H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41" autoAdjust="0"/>
  </p:normalViewPr>
  <p:slideViewPr>
    <p:cSldViewPr>
      <p:cViewPr>
        <p:scale>
          <a:sx n="91" d="100"/>
          <a:sy n="91" d="100"/>
        </p:scale>
        <p:origin x="-1930" y="24"/>
      </p:cViewPr>
      <p:guideLst>
        <p:guide orient="horz" pos="2160"/>
        <p:guide pos="2880"/>
      </p:guideLst>
    </p:cSldViewPr>
  </p:slideViewPr>
  <p:outlineViewPr>
    <p:cViewPr>
      <p:scale>
        <a:sx n="33" d="100"/>
        <a:sy n="33" d="100"/>
      </p:scale>
      <p:origin x="264" y="3988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handoutMaster" Target="handoutMasters/handout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notesMaster" Target="notesMasters/notesMaster1.xml" /><Relationship Id="rId38"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a:extLst>
              <a:ext uri="{FF2B5EF4-FFF2-40B4-BE49-F238E27FC236}">
                <a16:creationId xmlns:a16="http://schemas.microsoft.com/office/drawing/2014/main" id="{697438FA-0A04-49A5-A76A-702FA2AB01ED}"/>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atin typeface="Arial" charset="0"/>
              </a:defRPr>
            </a:lvl1pPr>
          </a:lstStyle>
          <a:p>
            <a:pPr>
              <a:defRPr/>
            </a:pPr>
            <a:endParaRPr lang="el-GR"/>
          </a:p>
        </p:txBody>
      </p:sp>
      <p:sp>
        <p:nvSpPr>
          <p:cNvPr id="3" name="2 - Θέση ημερομηνίας">
            <a:extLst>
              <a:ext uri="{FF2B5EF4-FFF2-40B4-BE49-F238E27FC236}">
                <a16:creationId xmlns:a16="http://schemas.microsoft.com/office/drawing/2014/main" id="{52708051-B79F-49A5-8CE6-36427DB55E89}"/>
              </a:ext>
            </a:extLst>
          </p:cNvPr>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atin typeface="Arial" charset="0"/>
              </a:defRPr>
            </a:lvl1pPr>
          </a:lstStyle>
          <a:p>
            <a:pPr>
              <a:defRPr/>
            </a:pPr>
            <a:fld id="{B018D334-7D79-443F-A8E7-8B89E3DDF46B}" type="datetimeFigureOut">
              <a:rPr lang="el-GR"/>
              <a:pPr>
                <a:defRPr/>
              </a:pPr>
              <a:t>10/3/2022</a:t>
            </a:fld>
            <a:endParaRPr lang="el-GR"/>
          </a:p>
        </p:txBody>
      </p:sp>
      <p:sp>
        <p:nvSpPr>
          <p:cNvPr id="4" name="3 - Θέση υποσέλιδου">
            <a:extLst>
              <a:ext uri="{FF2B5EF4-FFF2-40B4-BE49-F238E27FC236}">
                <a16:creationId xmlns:a16="http://schemas.microsoft.com/office/drawing/2014/main" id="{1C1BA393-B25A-466E-BE57-4A2134EB9AA5}"/>
              </a:ext>
            </a:extLst>
          </p:cNvPr>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atin typeface="Arial" charset="0"/>
              </a:defRPr>
            </a:lvl1pPr>
          </a:lstStyle>
          <a:p>
            <a:pPr>
              <a:defRPr/>
            </a:pPr>
            <a:endParaRPr lang="el-GR"/>
          </a:p>
        </p:txBody>
      </p:sp>
      <p:sp>
        <p:nvSpPr>
          <p:cNvPr id="5" name="4 - Θέση αριθμού διαφάνειας">
            <a:extLst>
              <a:ext uri="{FF2B5EF4-FFF2-40B4-BE49-F238E27FC236}">
                <a16:creationId xmlns:a16="http://schemas.microsoft.com/office/drawing/2014/main" id="{CFD33E17-4051-4255-95EB-1804B6D5B897}"/>
              </a:ext>
            </a:extLst>
          </p:cNvPr>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1D94203-7473-451E-91A5-FEA5D179CED1}" type="slidenum">
              <a:rPr lang="el-GR" altLang="en-US"/>
              <a:pPr/>
              <a:t>‹#›</a:t>
            </a:fld>
            <a:endParaRPr lang="el-GR"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a:extLst>
              <a:ext uri="{FF2B5EF4-FFF2-40B4-BE49-F238E27FC236}">
                <a16:creationId xmlns:a16="http://schemas.microsoft.com/office/drawing/2014/main" id="{5E025133-3805-4B5B-89F6-6A5E3F97E1C9}"/>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atin typeface="Arial" charset="0"/>
              </a:defRPr>
            </a:lvl1pPr>
          </a:lstStyle>
          <a:p>
            <a:pPr>
              <a:defRPr/>
            </a:pPr>
            <a:endParaRPr lang="el-GR"/>
          </a:p>
        </p:txBody>
      </p:sp>
      <p:sp>
        <p:nvSpPr>
          <p:cNvPr id="3" name="2 - Θέση ημερομηνίας">
            <a:extLst>
              <a:ext uri="{FF2B5EF4-FFF2-40B4-BE49-F238E27FC236}">
                <a16:creationId xmlns:a16="http://schemas.microsoft.com/office/drawing/2014/main" id="{65BF3EC3-9077-4FFF-894C-68B401E0131D}"/>
              </a:ext>
            </a:extLst>
          </p:cNvPr>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atin typeface="Arial" charset="0"/>
              </a:defRPr>
            </a:lvl1pPr>
          </a:lstStyle>
          <a:p>
            <a:pPr>
              <a:defRPr/>
            </a:pPr>
            <a:fld id="{B39EA6E6-D616-4862-BA65-150D9315152A}" type="datetimeFigureOut">
              <a:rPr lang="el-GR"/>
              <a:pPr>
                <a:defRPr/>
              </a:pPr>
              <a:t>10/3/2022</a:t>
            </a:fld>
            <a:endParaRPr lang="el-GR"/>
          </a:p>
        </p:txBody>
      </p:sp>
      <p:sp>
        <p:nvSpPr>
          <p:cNvPr id="4" name="3 - Θέση εικόνας διαφάνειας">
            <a:extLst>
              <a:ext uri="{FF2B5EF4-FFF2-40B4-BE49-F238E27FC236}">
                <a16:creationId xmlns:a16="http://schemas.microsoft.com/office/drawing/2014/main" id="{E6DC7C94-BD5B-419F-8F64-2114F481B585}"/>
              </a:ext>
            </a:extLst>
          </p:cNvPr>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a:extLst>
              <a:ext uri="{FF2B5EF4-FFF2-40B4-BE49-F238E27FC236}">
                <a16:creationId xmlns:a16="http://schemas.microsoft.com/office/drawing/2014/main" id="{0AA83249-760E-44F2-A6C3-56BBAECD7F02}"/>
              </a:ext>
            </a:extLst>
          </p:cNvPr>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a:extLst>
              <a:ext uri="{FF2B5EF4-FFF2-40B4-BE49-F238E27FC236}">
                <a16:creationId xmlns:a16="http://schemas.microsoft.com/office/drawing/2014/main" id="{EA183FA3-B175-41BC-A910-B099F7EF01F9}"/>
              </a:ext>
            </a:extLst>
          </p:cNvPr>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atin typeface="Arial" charset="0"/>
              </a:defRPr>
            </a:lvl1pPr>
          </a:lstStyle>
          <a:p>
            <a:pPr>
              <a:defRPr/>
            </a:pPr>
            <a:endParaRPr lang="el-GR"/>
          </a:p>
        </p:txBody>
      </p:sp>
      <p:sp>
        <p:nvSpPr>
          <p:cNvPr id="7" name="6 - Θέση αριθμού διαφάνειας">
            <a:extLst>
              <a:ext uri="{FF2B5EF4-FFF2-40B4-BE49-F238E27FC236}">
                <a16:creationId xmlns:a16="http://schemas.microsoft.com/office/drawing/2014/main" id="{4A495648-8741-40FE-BF33-43C1C009D44D}"/>
              </a:ext>
            </a:extLst>
          </p:cNvPr>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C7608AF-820C-4722-A298-665523F4B8D5}" type="slidenum">
              <a:rPr lang="el-GR" altLang="en-US"/>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europa.eu/info/files/annex-roadmap-and-key-actions_en" TargetMode="External" /><Relationship Id="rId2" Type="http://schemas.openxmlformats.org/officeDocument/2006/relationships/slide" Target="../slides/slide21.xml" /><Relationship Id="rId1" Type="http://schemas.openxmlformats.org/officeDocument/2006/relationships/notesMaster" Target="../notesMasters/notesMaster1.xml" /><Relationship Id="rId5" Type="http://schemas.openxmlformats.org/officeDocument/2006/relationships/hyperlink" Target="https://ec.europa.eu/info/strategy/priorities-2019-2024/european-green-deal/actions-being-taken-eu/just-transition-mechanism_en" TargetMode="External" /><Relationship Id="rId4" Type="http://schemas.openxmlformats.org/officeDocument/2006/relationships/hyperlink" Target="https://ec.europa.eu/info/files/commission-proposal-regulation-european-climate-law_en" TargetMode="Externa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a:extLst>
              <a:ext uri="{FF2B5EF4-FFF2-40B4-BE49-F238E27FC236}">
                <a16:creationId xmlns:a16="http://schemas.microsoft.com/office/drawing/2014/main" id="{2564A690-5977-48A1-9305-0027359744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2 - Θέση σημειώσεων">
            <a:extLst>
              <a:ext uri="{FF2B5EF4-FFF2-40B4-BE49-F238E27FC236}">
                <a16:creationId xmlns:a16="http://schemas.microsoft.com/office/drawing/2014/main" id="{79A64F44-409A-46B5-B829-20E2D383C8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a:p>
        </p:txBody>
      </p:sp>
      <p:sp>
        <p:nvSpPr>
          <p:cNvPr id="36868" name="3 - Θέση αριθμού διαφάνειας">
            <a:extLst>
              <a:ext uri="{FF2B5EF4-FFF2-40B4-BE49-F238E27FC236}">
                <a16:creationId xmlns:a16="http://schemas.microsoft.com/office/drawing/2014/main" id="{A2E28F70-ADEA-40A1-B61C-449C0EC115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87BAAC-2F95-4102-A1C5-08253392E84E}" type="slidenum">
              <a:rPr lang="el-GR" altLang="en-US"/>
              <a:pPr eaLnBrk="1" hangingPunct="1"/>
              <a:t>1</a:t>
            </a:fld>
            <a:endParaRPr lang="el-G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D468A7EE-6DB1-439F-8F8C-FCAC87304E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8AC73CB9-0E77-4EFC-ACDF-EB0C117E1C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The Green Deal is a big policy package of various different policies that interconnect – </a:t>
            </a:r>
            <a:r>
              <a:rPr lang="en-GB" altLang="en-US" b="1"/>
              <a:t>just like all of us must work together </a:t>
            </a:r>
            <a:r>
              <a:rPr lang="en-GB" altLang="en-US"/>
              <a:t>to make these policies work.</a:t>
            </a:r>
          </a:p>
          <a:p>
            <a:pPr eaLnBrk="1" hangingPunct="1">
              <a:spcBef>
                <a:spcPct val="0"/>
              </a:spcBef>
            </a:pPr>
            <a:endParaRPr lang="en-GB" altLang="en-US"/>
          </a:p>
          <a:p>
            <a:r>
              <a:rPr lang="es-ES" altLang="en-US">
                <a:solidFill>
                  <a:srgbClr val="404040"/>
                </a:solidFill>
                <a:latin typeface="Arial" panose="020B0604020202020204" pitchFamily="34" charset="0"/>
                <a:cs typeface="Calibri" panose="020F0502020204030204" pitchFamily="34" charset="0"/>
              </a:rPr>
              <a:t>Climate change and environmental degradation are an existential threat to Europe and the world. To overcome these challenges, Europe needs a new growth strategy that will transform the Union into a modern, resource-efficient and competitive economy, where</a:t>
            </a:r>
          </a:p>
          <a:p>
            <a:pPr>
              <a:buSzPts val="1000"/>
              <a:buFont typeface="Symbol" panose="05050102010706020507" pitchFamily="18" charset="2"/>
              <a:buNone/>
            </a:pPr>
            <a:endParaRPr lang="es-ES" altLang="en-US">
              <a:latin typeface="Times New Roman" panose="02020603050405020304" pitchFamily="18" charset="0"/>
              <a:cs typeface="Times New Roman" panose="02020603050405020304" pitchFamily="18" charset="0"/>
            </a:endParaRPr>
          </a:p>
          <a:p>
            <a:pPr>
              <a:buSzPts val="1000"/>
              <a:buFont typeface="Symbol" panose="05050102010706020507" pitchFamily="18" charset="2"/>
              <a:buNone/>
            </a:pPr>
            <a:r>
              <a:rPr lang="es-ES" altLang="en-US">
                <a:latin typeface="Times New Roman" panose="02020603050405020304" pitchFamily="18" charset="0"/>
                <a:cs typeface="Times New Roman" panose="02020603050405020304" pitchFamily="18" charset="0"/>
              </a:rPr>
              <a:t>	-</a:t>
            </a:r>
            <a:r>
              <a:rPr lang="es-ES" altLang="en-US">
                <a:solidFill>
                  <a:srgbClr val="404040"/>
                </a:solidFill>
                <a:latin typeface="Arial" panose="020B0604020202020204" pitchFamily="34" charset="0"/>
                <a:cs typeface="Times New Roman" panose="02020603050405020304" pitchFamily="18" charset="0"/>
              </a:rPr>
              <a:t>there are no net emissions of greenhouse gases by 2050</a:t>
            </a:r>
            <a:endParaRPr lang="es-ES" altLang="en-US">
              <a:solidFill>
                <a:srgbClr val="404040"/>
              </a:solidFill>
              <a:latin typeface="Times New Roman" panose="02020603050405020304" pitchFamily="18" charset="0"/>
              <a:cs typeface="Times New Roman" panose="02020603050405020304" pitchFamily="18" charset="0"/>
            </a:endParaRPr>
          </a:p>
          <a:p>
            <a:pPr>
              <a:buSzPts val="1000"/>
              <a:buFont typeface="Symbol" panose="05050102010706020507" pitchFamily="18" charset="2"/>
              <a:buNone/>
            </a:pPr>
            <a:r>
              <a:rPr lang="es-ES" altLang="en-US">
                <a:solidFill>
                  <a:srgbClr val="404040"/>
                </a:solidFill>
                <a:latin typeface="Times New Roman" panose="02020603050405020304" pitchFamily="18" charset="0"/>
                <a:cs typeface="Times New Roman" panose="02020603050405020304" pitchFamily="18" charset="0"/>
              </a:rPr>
              <a:t>	-</a:t>
            </a:r>
            <a:r>
              <a:rPr lang="es-ES" altLang="en-US">
                <a:solidFill>
                  <a:srgbClr val="404040"/>
                </a:solidFill>
                <a:latin typeface="Arial" panose="020B0604020202020204" pitchFamily="34" charset="0"/>
                <a:cs typeface="Times New Roman" panose="02020603050405020304" pitchFamily="18" charset="0"/>
              </a:rPr>
              <a:t>economic growth is decoupled from resource use</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-no person and no place is left behind</a:t>
            </a:r>
          </a:p>
          <a:p>
            <a:pPr>
              <a:buSzPts val="1000"/>
              <a:buFont typeface="Symbol" panose="05050102010706020507" pitchFamily="18" charset="2"/>
              <a:buNone/>
            </a:pPr>
            <a:endParaRPr lang="es-ES" altLang="en-US">
              <a:solidFill>
                <a:srgbClr val="404040"/>
              </a:solidFill>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The European Green Deal is our plan to </a:t>
            </a:r>
            <a:r>
              <a:rPr lang="es-ES" altLang="en-US" b="1">
                <a:solidFill>
                  <a:srgbClr val="404040"/>
                </a:solidFill>
                <a:latin typeface="Arial" panose="020B0604020202020204" pitchFamily="34" charset="0"/>
                <a:cs typeface="Calibri" panose="020F0502020204030204" pitchFamily="34" charset="0"/>
              </a:rPr>
              <a:t>make the EU's economy sustainable. </a:t>
            </a:r>
            <a:r>
              <a:rPr lang="es-ES" altLang="en-US">
                <a:solidFill>
                  <a:srgbClr val="404040"/>
                </a:solidFill>
                <a:latin typeface="Arial" panose="020B0604020202020204" pitchFamily="34" charset="0"/>
                <a:cs typeface="Calibri" panose="020F0502020204030204" pitchFamily="34" charset="0"/>
              </a:rPr>
              <a:t>We can do this by turning climate and environmental challenges into opportunities, and making the transition just and inclusive for all.</a:t>
            </a:r>
            <a:endParaRPr lang="es-ES" altLang="en-US">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 </a:t>
            </a:r>
            <a:endParaRPr lang="es-ES" altLang="en-US">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The European Green Deal provides an </a:t>
            </a:r>
            <a:r>
              <a:rPr lang="es-ES" altLang="en-US" u="sng">
                <a:solidFill>
                  <a:srgbClr val="004494"/>
                </a:solidFill>
                <a:latin typeface="Arial" panose="020B0604020202020204" pitchFamily="34" charset="0"/>
                <a:cs typeface="Calibri" panose="020F0502020204030204" pitchFamily="34" charset="0"/>
                <a:hlinkClick r:id="rId3"/>
              </a:rPr>
              <a:t>action plan</a:t>
            </a:r>
            <a:r>
              <a:rPr lang="es-ES" altLang="en-US">
                <a:solidFill>
                  <a:srgbClr val="404040"/>
                </a:solidFill>
                <a:latin typeface="Arial" panose="020B0604020202020204" pitchFamily="34" charset="0"/>
                <a:cs typeface="Calibri" panose="020F0502020204030204" pitchFamily="34" charset="0"/>
              </a:rPr>
              <a:t> to</a:t>
            </a:r>
            <a:endParaRPr lang="es-ES" altLang="en-US">
              <a:latin typeface="Times New Roman" panose="02020603050405020304" pitchFamily="18" charset="0"/>
              <a:cs typeface="Calibri" panose="020F0502020204030204" pitchFamily="34" charset="0"/>
            </a:endParaRPr>
          </a:p>
          <a:p>
            <a:pPr>
              <a:buSzPts val="1000"/>
              <a:buFont typeface="Symbol" panose="05050102010706020507" pitchFamily="18" charset="2"/>
              <a:buNone/>
            </a:pPr>
            <a:endParaRPr lang="es-ES" altLang="en-US">
              <a:solidFill>
                <a:srgbClr val="404040"/>
              </a:solidFill>
              <a:latin typeface="Arial" panose="020B0604020202020204" pitchFamily="34" charset="0"/>
              <a:cs typeface="Times New Roman" panose="02020603050405020304" pitchFamily="18"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-boost the efficient use of resources by moving to a clean, circular economy</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-restore biodiversity and cut pollution</a:t>
            </a:r>
          </a:p>
          <a:p>
            <a:pPr>
              <a:buSzPts val="1000"/>
              <a:buFont typeface="Symbol" panose="05050102010706020507" pitchFamily="18" charset="2"/>
              <a:buNone/>
            </a:pPr>
            <a:endParaRPr lang="es-ES" altLang="en-US">
              <a:solidFill>
                <a:srgbClr val="404040"/>
              </a:solidFill>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The plan outlines investments needed and financing tools available. It explains how to ensure a just and inclusive transition.</a:t>
            </a:r>
            <a:r>
              <a:rPr lang="es-ES" altLang="en-US">
                <a:latin typeface="Times New Roman" panose="02020603050405020304" pitchFamily="18" charset="0"/>
                <a:cs typeface="Calibri" panose="020F0502020204030204" pitchFamily="34" charset="0"/>
              </a:rPr>
              <a:t> </a:t>
            </a:r>
            <a:r>
              <a:rPr lang="es-ES" altLang="en-US">
                <a:solidFill>
                  <a:srgbClr val="404040"/>
                </a:solidFill>
                <a:latin typeface="Arial" panose="020B0604020202020204" pitchFamily="34" charset="0"/>
                <a:cs typeface="Calibri" panose="020F0502020204030204" pitchFamily="34" charset="0"/>
              </a:rPr>
              <a:t>The EU aims to be climate neutral in 2050. We proposed a </a:t>
            </a:r>
            <a:r>
              <a:rPr lang="es-ES" altLang="en-US" u="sng">
                <a:solidFill>
                  <a:srgbClr val="004494"/>
                </a:solidFill>
                <a:latin typeface="Arial" panose="020B0604020202020204" pitchFamily="34" charset="0"/>
                <a:cs typeface="Calibri" panose="020F0502020204030204" pitchFamily="34" charset="0"/>
                <a:hlinkClick r:id="rId4"/>
              </a:rPr>
              <a:t>European Climate Law</a:t>
            </a:r>
            <a:r>
              <a:rPr lang="es-ES" altLang="en-US">
                <a:solidFill>
                  <a:srgbClr val="404040"/>
                </a:solidFill>
                <a:latin typeface="Arial" panose="020B0604020202020204" pitchFamily="34" charset="0"/>
                <a:cs typeface="Calibri" panose="020F0502020204030204" pitchFamily="34" charset="0"/>
              </a:rPr>
              <a:t> to turn this political commitment into a legal obligation.</a:t>
            </a:r>
            <a:endParaRPr lang="es-ES" altLang="en-US">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Reaching this target will require action by all sectors of our economy, including</a:t>
            </a:r>
            <a:endParaRPr lang="es-ES" altLang="en-US">
              <a:latin typeface="Times New Roman" panose="02020603050405020304" pitchFamily="18" charset="0"/>
              <a:cs typeface="Calibri" panose="020F0502020204030204" pitchFamily="34" charset="0"/>
            </a:endParaRPr>
          </a:p>
          <a:p>
            <a:pPr>
              <a:buSzPts val="1000"/>
              <a:buFont typeface="Symbol" panose="05050102010706020507" pitchFamily="18" charset="2"/>
              <a:buNone/>
            </a:pPr>
            <a:endParaRPr lang="es-ES" altLang="en-US">
              <a:solidFill>
                <a:srgbClr val="404040"/>
              </a:solidFill>
              <a:latin typeface="Arial" panose="020B0604020202020204" pitchFamily="34" charset="0"/>
              <a:cs typeface="Times New Roman" panose="02020603050405020304" pitchFamily="18"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-investing in environmentally-friendly technologies</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-supporting industry to innovate</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-rolling out cleaner, cheaper and healthier forms of private and public transport</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-decarbonising the energy sector</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-ensuring buildings are more energy efficient</a:t>
            </a:r>
            <a:endParaRPr lang="es-ES" altLang="en-US">
              <a:solidFill>
                <a:srgbClr val="404040"/>
              </a:solidFill>
              <a:latin typeface="Times New Roman" panose="02020603050405020304" pitchFamily="18" charset="0"/>
              <a:cs typeface="Calibri" panose="020F0502020204030204" pitchFamily="34" charset="0"/>
            </a:endParaRPr>
          </a:p>
          <a:p>
            <a:pPr>
              <a:buSzPts val="1000"/>
              <a:buFont typeface="Symbol" panose="05050102010706020507" pitchFamily="18" charset="2"/>
              <a:buNone/>
            </a:pPr>
            <a:r>
              <a:rPr lang="es-ES" altLang="en-US">
                <a:solidFill>
                  <a:srgbClr val="404040"/>
                </a:solidFill>
                <a:latin typeface="Arial" panose="020B0604020202020204" pitchFamily="34" charset="0"/>
                <a:cs typeface="Times New Roman" panose="02020603050405020304" pitchFamily="18" charset="0"/>
              </a:rPr>
              <a:t>	-working with international partners to improve global environmental standards</a:t>
            </a:r>
          </a:p>
          <a:p>
            <a:pPr>
              <a:buSzPts val="1000"/>
              <a:buFont typeface="Symbol" panose="05050102010706020507" pitchFamily="18" charset="2"/>
              <a:buNone/>
            </a:pPr>
            <a:endParaRPr lang="es-ES" altLang="en-US">
              <a:solidFill>
                <a:srgbClr val="404040"/>
              </a:solidFill>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The EU will also provide financial support and technical assistance to help those that are most affected by the move towards the green economy. This is called the </a:t>
            </a:r>
            <a:r>
              <a:rPr lang="es-ES" altLang="en-US" u="sng">
                <a:solidFill>
                  <a:srgbClr val="004494"/>
                </a:solidFill>
                <a:latin typeface="Arial" panose="020B0604020202020204" pitchFamily="34" charset="0"/>
                <a:cs typeface="Calibri" panose="020F0502020204030204" pitchFamily="34" charset="0"/>
                <a:hlinkClick r:id="rId5"/>
              </a:rPr>
              <a:t>Just Transition Mechanism</a:t>
            </a:r>
            <a:r>
              <a:rPr lang="es-ES" altLang="en-US">
                <a:solidFill>
                  <a:srgbClr val="404040"/>
                </a:solidFill>
                <a:latin typeface="Arial" panose="020B0604020202020204" pitchFamily="34" charset="0"/>
                <a:cs typeface="Calibri" panose="020F0502020204030204" pitchFamily="34" charset="0"/>
              </a:rPr>
              <a:t>. It will help mobilise at least €100 billion over the period 2021-2027 in the most affected regions.</a:t>
            </a:r>
            <a:endParaRPr lang="es-ES" altLang="en-US">
              <a:latin typeface="Times New Roman" panose="02020603050405020304" pitchFamily="18" charset="0"/>
              <a:cs typeface="Calibri" panose="020F0502020204030204" pitchFamily="34" charset="0"/>
            </a:endParaRPr>
          </a:p>
          <a:p>
            <a:r>
              <a:rPr lang="es-ES" altLang="en-US">
                <a:solidFill>
                  <a:srgbClr val="404040"/>
                </a:solidFill>
                <a:latin typeface="Arial" panose="020B0604020202020204" pitchFamily="34" charset="0"/>
                <a:cs typeface="Calibri" panose="020F0502020204030204" pitchFamily="34" charset="0"/>
              </a:rPr>
              <a:t> </a:t>
            </a:r>
            <a:endParaRPr lang="es-ES" altLang="en-US">
              <a:latin typeface="Times New Roman" panose="02020603050405020304" pitchFamily="18" charset="0"/>
              <a:cs typeface="Calibri" panose="020F0502020204030204" pitchFamily="34" charset="0"/>
            </a:endParaRPr>
          </a:p>
          <a:p>
            <a:endParaRPr lang="es-ES" altLang="en-US">
              <a:latin typeface="Times New Roman" panose="02020603050405020304" pitchFamily="18" charset="0"/>
              <a:cs typeface="Calibri" panose="020F0502020204030204" pitchFamily="34" charset="0"/>
            </a:endParaRPr>
          </a:p>
          <a:p>
            <a:endParaRPr lang="fr-BE" altLang="en-US"/>
          </a:p>
        </p:txBody>
      </p:sp>
      <p:sp>
        <p:nvSpPr>
          <p:cNvPr id="37892" name="Slide Number Placeholder 3">
            <a:extLst>
              <a:ext uri="{FF2B5EF4-FFF2-40B4-BE49-F238E27FC236}">
                <a16:creationId xmlns:a16="http://schemas.microsoft.com/office/drawing/2014/main" id="{5D258ED8-212D-4E98-95F6-311EAD64D1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BD6F8A-780D-42AD-A703-828927A33197}" type="slidenum">
              <a:rPr lang="en-GB" altLang="en-US"/>
              <a:pPr eaLnBrk="1" hangingPunct="1"/>
              <a:t>21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705E2E4-F507-4139-B639-A3F08E13A040}"/>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4EED1336-AFA3-42BB-8186-EADC5DDEBDD1}"/>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l-GR" sz="2400">
                <a:latin typeface="Times New Roman" pitchFamily="18" charset="0"/>
              </a:endParaRPr>
            </a:p>
          </p:txBody>
        </p:sp>
        <p:sp>
          <p:nvSpPr>
            <p:cNvPr id="6" name="Rectangle 4">
              <a:extLst>
                <a:ext uri="{FF2B5EF4-FFF2-40B4-BE49-F238E27FC236}">
                  <a16:creationId xmlns:a16="http://schemas.microsoft.com/office/drawing/2014/main" id="{B0FC0F34-BD7A-4EA6-A4EB-AAAC05B9DBBD}"/>
                </a:ext>
              </a:extLst>
            </p:cNvPr>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l-GR" sz="2400">
                <a:latin typeface="Times New Roman" pitchFamily="18" charset="0"/>
              </a:endParaRPr>
            </a:p>
          </p:txBody>
        </p:sp>
        <p:grpSp>
          <p:nvGrpSpPr>
            <p:cNvPr id="7" name="Group 5">
              <a:extLst>
                <a:ext uri="{FF2B5EF4-FFF2-40B4-BE49-F238E27FC236}">
                  <a16:creationId xmlns:a16="http://schemas.microsoft.com/office/drawing/2014/main" id="{C84FAC90-EBD0-4169-A8B1-0F153D1EE306}"/>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B4E4E5A9-D46A-40B8-A459-C9CA6FFBF439}"/>
                  </a:ext>
                </a:extLst>
              </p:cNvPr>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l-GR" sz="2400">
                  <a:latin typeface="Times New Roman" pitchFamily="18" charset="0"/>
                </a:endParaRPr>
              </a:p>
            </p:txBody>
          </p:sp>
          <p:sp>
            <p:nvSpPr>
              <p:cNvPr id="9" name="Rectangle 7">
                <a:extLst>
                  <a:ext uri="{FF2B5EF4-FFF2-40B4-BE49-F238E27FC236}">
                    <a16:creationId xmlns:a16="http://schemas.microsoft.com/office/drawing/2014/main" id="{D16F356A-B8A1-44BC-96CD-D5AB90B835BC}"/>
                  </a:ext>
                </a:extLst>
              </p:cNvPr>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l-GR" sz="2400">
                  <a:latin typeface="Times New Roman" pitchFamily="18" charset="0"/>
                </a:endParaRPr>
              </a:p>
            </p:txBody>
          </p:sp>
          <p:sp>
            <p:nvSpPr>
              <p:cNvPr id="10" name="Rectangle 8">
                <a:extLst>
                  <a:ext uri="{FF2B5EF4-FFF2-40B4-BE49-F238E27FC236}">
                    <a16:creationId xmlns:a16="http://schemas.microsoft.com/office/drawing/2014/main" id="{192D57F6-64BB-4F40-A2B5-CF1F6A22CF34}"/>
                  </a:ext>
                </a:extLst>
              </p:cNvPr>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l-GR" sz="2400">
                  <a:latin typeface="Times New Roman" pitchFamily="18" charset="0"/>
                </a:endParaRPr>
              </a:p>
            </p:txBody>
          </p:sp>
          <p:sp>
            <p:nvSpPr>
              <p:cNvPr id="11" name="Rectangle 9">
                <a:extLst>
                  <a:ext uri="{FF2B5EF4-FFF2-40B4-BE49-F238E27FC236}">
                    <a16:creationId xmlns:a16="http://schemas.microsoft.com/office/drawing/2014/main" id="{3FD56B94-76B2-4C1F-8E65-9CB94CD3F133}"/>
                  </a:ext>
                </a:extLst>
              </p:cNvPr>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l-GR" sz="2400">
                  <a:latin typeface="Times New Roman" pitchFamily="18" charset="0"/>
                </a:endParaRPr>
              </a:p>
            </p:txBody>
          </p:sp>
          <p:sp>
            <p:nvSpPr>
              <p:cNvPr id="12" name="Rectangle 10">
                <a:extLst>
                  <a:ext uri="{FF2B5EF4-FFF2-40B4-BE49-F238E27FC236}">
                    <a16:creationId xmlns:a16="http://schemas.microsoft.com/office/drawing/2014/main" id="{4466DF76-8FD9-461E-A05F-0300A354BEDD}"/>
                  </a:ext>
                </a:extLst>
              </p:cNvPr>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l-GR" sz="2400">
                  <a:latin typeface="Times New Roman" pitchFamily="18" charset="0"/>
                </a:endParaRPr>
              </a:p>
            </p:txBody>
          </p:sp>
          <p:sp>
            <p:nvSpPr>
              <p:cNvPr id="13" name="Rectangle 11">
                <a:extLst>
                  <a:ext uri="{FF2B5EF4-FFF2-40B4-BE49-F238E27FC236}">
                    <a16:creationId xmlns:a16="http://schemas.microsoft.com/office/drawing/2014/main" id="{038B6219-92F0-4CF1-98DE-D1E614644FC0}"/>
                  </a:ext>
                </a:extLst>
              </p:cNvPr>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l-GR" sz="2400">
                  <a:latin typeface="Times New Roman" pitchFamily="18" charset="0"/>
                </a:endParaRPr>
              </a:p>
            </p:txBody>
          </p:sp>
          <p:sp>
            <p:nvSpPr>
              <p:cNvPr id="14" name="Rectangle 12">
                <a:extLst>
                  <a:ext uri="{FF2B5EF4-FFF2-40B4-BE49-F238E27FC236}">
                    <a16:creationId xmlns:a16="http://schemas.microsoft.com/office/drawing/2014/main" id="{36F4C0A5-28EC-412C-83D3-66A7345CDC0C}"/>
                  </a:ext>
                </a:extLst>
              </p:cNvPr>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l-GR" sz="2400">
                  <a:latin typeface="Times New Roman" pitchFamily="18" charset="0"/>
                </a:endParaRPr>
              </a:p>
            </p:txBody>
          </p:sp>
          <p:sp>
            <p:nvSpPr>
              <p:cNvPr id="15" name="Rectangle 13">
                <a:extLst>
                  <a:ext uri="{FF2B5EF4-FFF2-40B4-BE49-F238E27FC236}">
                    <a16:creationId xmlns:a16="http://schemas.microsoft.com/office/drawing/2014/main" id="{885B5815-8AEC-49CF-A901-5FB3479D97B7}"/>
                  </a:ext>
                </a:extLst>
              </p:cNvPr>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l-GR" sz="2400">
                  <a:latin typeface="Times New Roman" pitchFamily="18" charset="0"/>
                </a:endParaRPr>
              </a:p>
            </p:txBody>
          </p:sp>
          <p:sp>
            <p:nvSpPr>
              <p:cNvPr id="16" name="Rectangle 14">
                <a:extLst>
                  <a:ext uri="{FF2B5EF4-FFF2-40B4-BE49-F238E27FC236}">
                    <a16:creationId xmlns:a16="http://schemas.microsoft.com/office/drawing/2014/main" id="{BF4B473B-6D5A-417B-AFA5-5E3E496F9A1C}"/>
                  </a:ext>
                </a:extLst>
              </p:cNvPr>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l-GR" sz="2400">
                  <a:latin typeface="Times New Roman" pitchFamily="18" charset="0"/>
                </a:endParaRPr>
              </a:p>
            </p:txBody>
          </p:sp>
          <p:sp>
            <p:nvSpPr>
              <p:cNvPr id="17" name="Rectangle 15">
                <a:extLst>
                  <a:ext uri="{FF2B5EF4-FFF2-40B4-BE49-F238E27FC236}">
                    <a16:creationId xmlns:a16="http://schemas.microsoft.com/office/drawing/2014/main" id="{A0D58EAB-4E91-4E5A-A7B3-38E405299524}"/>
                  </a:ext>
                </a:extLst>
              </p:cNvPr>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l-GR" sz="2400">
                  <a:latin typeface="Times New Roman"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hu-HU"/>
              <a:t>Mintacím szerkesztése</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hu-HU"/>
              <a:t>Alcím mintájának szerkesztése</a:t>
            </a:r>
          </a:p>
        </p:txBody>
      </p:sp>
      <p:sp>
        <p:nvSpPr>
          <p:cNvPr id="18" name="Rectangle 16">
            <a:extLst>
              <a:ext uri="{FF2B5EF4-FFF2-40B4-BE49-F238E27FC236}">
                <a16:creationId xmlns:a16="http://schemas.microsoft.com/office/drawing/2014/main" id="{13FC2275-8768-4420-8865-66DA83B921BA}"/>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hu-HU"/>
          </a:p>
        </p:txBody>
      </p:sp>
      <p:sp>
        <p:nvSpPr>
          <p:cNvPr id="19" name="Rectangle 17">
            <a:extLst>
              <a:ext uri="{FF2B5EF4-FFF2-40B4-BE49-F238E27FC236}">
                <a16:creationId xmlns:a16="http://schemas.microsoft.com/office/drawing/2014/main" id="{32E3D7A4-523B-4045-A2ED-8C4D77CEE258}"/>
              </a:ext>
            </a:extLst>
          </p:cNvPr>
          <p:cNvSpPr>
            <a:spLocks noGrp="1" noChangeArrowheads="1"/>
          </p:cNvSpPr>
          <p:nvPr>
            <p:ph type="ftr" sz="quarter" idx="11"/>
          </p:nvPr>
        </p:nvSpPr>
        <p:spPr/>
        <p:txBody>
          <a:bodyPr/>
          <a:lstStyle>
            <a:lvl1pPr>
              <a:defRPr/>
            </a:lvl1pPr>
          </a:lstStyle>
          <a:p>
            <a:pPr>
              <a:defRPr/>
            </a:pPr>
            <a:endParaRPr lang="hu-HU"/>
          </a:p>
        </p:txBody>
      </p:sp>
      <p:sp>
        <p:nvSpPr>
          <p:cNvPr id="20" name="Rectangle 18">
            <a:extLst>
              <a:ext uri="{FF2B5EF4-FFF2-40B4-BE49-F238E27FC236}">
                <a16:creationId xmlns:a16="http://schemas.microsoft.com/office/drawing/2014/main" id="{2EC24875-F6DF-4B56-9235-E196D897A1FF}"/>
              </a:ext>
            </a:extLst>
          </p:cNvPr>
          <p:cNvSpPr>
            <a:spLocks noGrp="1" noChangeArrowheads="1"/>
          </p:cNvSpPr>
          <p:nvPr>
            <p:ph type="sldNum" sz="quarter" idx="12"/>
          </p:nvPr>
        </p:nvSpPr>
        <p:spPr/>
        <p:txBody>
          <a:bodyPr/>
          <a:lstStyle>
            <a:lvl1pPr>
              <a:defRPr/>
            </a:lvl1pPr>
          </a:lstStyle>
          <a:p>
            <a:fld id="{268EB05F-CC3D-4967-AAD7-3CEB919DF9D3}" type="slidenum">
              <a:rPr lang="hu-HU" altLang="en-US"/>
              <a:pPr/>
              <a:t>‹#›</a:t>
            </a:fld>
            <a:endParaRPr lang="hu-HU" altLang="en-US"/>
          </a:p>
        </p:txBody>
      </p:sp>
    </p:spTree>
    <p:extLst>
      <p:ext uri="{BB962C8B-B14F-4D97-AF65-F5344CB8AC3E}">
        <p14:creationId xmlns:p14="http://schemas.microsoft.com/office/powerpoint/2010/main" val="64688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
            <a:extLst>
              <a:ext uri="{FF2B5EF4-FFF2-40B4-BE49-F238E27FC236}">
                <a16:creationId xmlns:a16="http://schemas.microsoft.com/office/drawing/2014/main" id="{6D18C3E3-D539-4F31-810B-B312BF65DEAE}"/>
              </a:ext>
            </a:extLst>
          </p:cNvPr>
          <p:cNvSpPr>
            <a:spLocks noGrp="1" noChangeArrowheads="1"/>
          </p:cNvSpPr>
          <p:nvPr>
            <p:ph type="ftr" sz="quarter" idx="10"/>
          </p:nvPr>
        </p:nvSpPr>
        <p:spPr>
          <a:ln/>
        </p:spPr>
        <p:txBody>
          <a:bodyPr/>
          <a:lstStyle>
            <a:lvl1pPr>
              <a:defRPr/>
            </a:lvl1pPr>
          </a:lstStyle>
          <a:p>
            <a:pPr>
              <a:defRPr/>
            </a:pPr>
            <a:endParaRPr lang="hu-HU"/>
          </a:p>
        </p:txBody>
      </p:sp>
      <p:sp>
        <p:nvSpPr>
          <p:cNvPr id="5" name="Rectangle 3">
            <a:extLst>
              <a:ext uri="{FF2B5EF4-FFF2-40B4-BE49-F238E27FC236}">
                <a16:creationId xmlns:a16="http://schemas.microsoft.com/office/drawing/2014/main" id="{445808AD-1CA6-4055-B5F6-C7D6B25E2B43}"/>
              </a:ext>
            </a:extLst>
          </p:cNvPr>
          <p:cNvSpPr>
            <a:spLocks noGrp="1" noChangeArrowheads="1"/>
          </p:cNvSpPr>
          <p:nvPr>
            <p:ph type="sldNum" sz="quarter" idx="11"/>
          </p:nvPr>
        </p:nvSpPr>
        <p:spPr>
          <a:ln/>
        </p:spPr>
        <p:txBody>
          <a:bodyPr/>
          <a:lstStyle>
            <a:lvl1pPr>
              <a:defRPr/>
            </a:lvl1pPr>
          </a:lstStyle>
          <a:p>
            <a:fld id="{EAC55F40-FA2C-4688-8812-1F87B713A37C}" type="slidenum">
              <a:rPr lang="hu-HU" altLang="en-US"/>
              <a:pPr/>
              <a:t>‹#›</a:t>
            </a:fld>
            <a:endParaRPr lang="hu-HU" altLang="en-US"/>
          </a:p>
        </p:txBody>
      </p:sp>
      <p:sp>
        <p:nvSpPr>
          <p:cNvPr id="6" name="Rectangle 16">
            <a:extLst>
              <a:ext uri="{FF2B5EF4-FFF2-40B4-BE49-F238E27FC236}">
                <a16:creationId xmlns:a16="http://schemas.microsoft.com/office/drawing/2014/main" id="{E1FF8CD1-8FBB-4889-90E6-9902E99ED786}"/>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81744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457200"/>
            <a:ext cx="2057400" cy="541020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457200"/>
            <a:ext cx="6019800" cy="541020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
            <a:extLst>
              <a:ext uri="{FF2B5EF4-FFF2-40B4-BE49-F238E27FC236}">
                <a16:creationId xmlns:a16="http://schemas.microsoft.com/office/drawing/2014/main" id="{43920E54-88F9-48F7-9069-2501D74C9190}"/>
              </a:ext>
            </a:extLst>
          </p:cNvPr>
          <p:cNvSpPr>
            <a:spLocks noGrp="1" noChangeArrowheads="1"/>
          </p:cNvSpPr>
          <p:nvPr>
            <p:ph type="ftr" sz="quarter" idx="10"/>
          </p:nvPr>
        </p:nvSpPr>
        <p:spPr>
          <a:ln/>
        </p:spPr>
        <p:txBody>
          <a:bodyPr/>
          <a:lstStyle>
            <a:lvl1pPr>
              <a:defRPr/>
            </a:lvl1pPr>
          </a:lstStyle>
          <a:p>
            <a:pPr>
              <a:defRPr/>
            </a:pPr>
            <a:endParaRPr lang="hu-HU"/>
          </a:p>
        </p:txBody>
      </p:sp>
      <p:sp>
        <p:nvSpPr>
          <p:cNvPr id="5" name="Rectangle 3">
            <a:extLst>
              <a:ext uri="{FF2B5EF4-FFF2-40B4-BE49-F238E27FC236}">
                <a16:creationId xmlns:a16="http://schemas.microsoft.com/office/drawing/2014/main" id="{F2F5A601-7C15-4E58-8754-697375FF6722}"/>
              </a:ext>
            </a:extLst>
          </p:cNvPr>
          <p:cNvSpPr>
            <a:spLocks noGrp="1" noChangeArrowheads="1"/>
          </p:cNvSpPr>
          <p:nvPr>
            <p:ph type="sldNum" sz="quarter" idx="11"/>
          </p:nvPr>
        </p:nvSpPr>
        <p:spPr>
          <a:ln/>
        </p:spPr>
        <p:txBody>
          <a:bodyPr/>
          <a:lstStyle>
            <a:lvl1pPr>
              <a:defRPr/>
            </a:lvl1pPr>
          </a:lstStyle>
          <a:p>
            <a:fld id="{A910121B-A0F2-413F-930F-1267DC3BDA7C}" type="slidenum">
              <a:rPr lang="hu-HU" altLang="en-US"/>
              <a:pPr/>
              <a:t>‹#›</a:t>
            </a:fld>
            <a:endParaRPr lang="hu-HU" altLang="en-US"/>
          </a:p>
        </p:txBody>
      </p:sp>
      <p:sp>
        <p:nvSpPr>
          <p:cNvPr id="6" name="Rectangle 16">
            <a:extLst>
              <a:ext uri="{FF2B5EF4-FFF2-40B4-BE49-F238E27FC236}">
                <a16:creationId xmlns:a16="http://schemas.microsoft.com/office/drawing/2014/main" id="{E4000048-3CE0-41D9-BFC8-973263F38BF4}"/>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584675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B26E1E21-5917-4C09-9D6D-85CB61FD7A4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2463" y="6194425"/>
            <a:ext cx="555625" cy="493713"/>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cxnSp>
        <p:nvCxnSpPr>
          <p:cNvPr id="5" name="Straight Connector 12">
            <a:extLst>
              <a:ext uri="{FF2B5EF4-FFF2-40B4-BE49-F238E27FC236}">
                <a16:creationId xmlns:a16="http://schemas.microsoft.com/office/drawing/2014/main" id="{AB2021B7-9B4F-4580-B4D3-F8AF28B916E8}"/>
              </a:ext>
            </a:extLst>
          </p:cNvPr>
          <p:cNvCxnSpPr/>
          <p:nvPr userDrawn="1"/>
        </p:nvCxnSpPr>
        <p:spPr>
          <a:xfrm>
            <a:off x="628650" y="773113"/>
            <a:ext cx="0" cy="401637"/>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6" name="Picture 7">
            <a:extLst>
              <a:ext uri="{FF2B5EF4-FFF2-40B4-BE49-F238E27FC236}">
                <a16:creationId xmlns:a16="http://schemas.microsoft.com/office/drawing/2014/main" id="{0A3BA1B4-C351-4DE0-A88D-EB21849531E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829300"/>
            <a:ext cx="10160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628650" y="2085684"/>
            <a:ext cx="8179274"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a:xfrm>
            <a:off x="729000" y="482401"/>
            <a:ext cx="7886700" cy="782357"/>
          </a:xfrm>
        </p:spPr>
        <p:txBody>
          <a:bodyPr/>
          <a:lstStyle/>
          <a:p>
            <a:r>
              <a:rPr lang="en-US" dirty="0"/>
              <a:t>Click to edit Master title style</a:t>
            </a:r>
            <a:endParaRPr lang="en-GB" dirty="0"/>
          </a:p>
        </p:txBody>
      </p:sp>
      <p:sp>
        <p:nvSpPr>
          <p:cNvPr id="7" name="Slide Number Placeholder 5">
            <a:extLst>
              <a:ext uri="{FF2B5EF4-FFF2-40B4-BE49-F238E27FC236}">
                <a16:creationId xmlns:a16="http://schemas.microsoft.com/office/drawing/2014/main" id="{CC4D8824-A381-4C1F-9DC5-F0AE6A49ABEB}"/>
              </a:ext>
            </a:extLst>
          </p:cNvPr>
          <p:cNvSpPr>
            <a:spLocks noGrp="1"/>
          </p:cNvSpPr>
          <p:nvPr>
            <p:ph type="sldNum" sz="quarter" idx="10"/>
          </p:nvPr>
        </p:nvSpPr>
        <p:spPr/>
        <p:txBody>
          <a:bodyPr>
            <a:noAutofit/>
          </a:bodyPr>
          <a:lstStyle>
            <a:lvl1pPr>
              <a:defRPr/>
            </a:lvl1pPr>
          </a:lstStyle>
          <a:p>
            <a:fld id="{7F1E50B4-2CE3-4405-A893-49A42E2910F4}" type="slidenum">
              <a:rPr lang="en-GB" altLang="en-US"/>
              <a:pPr/>
              <a:t>‹#›</a:t>
            </a:fld>
            <a:endParaRPr lang="en-GB" altLang="en-US"/>
          </a:p>
        </p:txBody>
      </p:sp>
    </p:spTree>
    <p:extLst>
      <p:ext uri="{BB962C8B-B14F-4D97-AF65-F5344CB8AC3E}">
        <p14:creationId xmlns:p14="http://schemas.microsoft.com/office/powerpoint/2010/main" val="60993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
            <a:extLst>
              <a:ext uri="{FF2B5EF4-FFF2-40B4-BE49-F238E27FC236}">
                <a16:creationId xmlns:a16="http://schemas.microsoft.com/office/drawing/2014/main" id="{ACD08843-1BF4-4795-AC07-2E14E48CC2EB}"/>
              </a:ext>
            </a:extLst>
          </p:cNvPr>
          <p:cNvSpPr>
            <a:spLocks noGrp="1" noChangeArrowheads="1"/>
          </p:cNvSpPr>
          <p:nvPr>
            <p:ph type="ftr" sz="quarter" idx="10"/>
          </p:nvPr>
        </p:nvSpPr>
        <p:spPr>
          <a:ln/>
        </p:spPr>
        <p:txBody>
          <a:bodyPr/>
          <a:lstStyle>
            <a:lvl1pPr>
              <a:defRPr/>
            </a:lvl1pPr>
          </a:lstStyle>
          <a:p>
            <a:pPr>
              <a:defRPr/>
            </a:pPr>
            <a:endParaRPr lang="hu-HU"/>
          </a:p>
        </p:txBody>
      </p:sp>
      <p:sp>
        <p:nvSpPr>
          <p:cNvPr id="5" name="Rectangle 3">
            <a:extLst>
              <a:ext uri="{FF2B5EF4-FFF2-40B4-BE49-F238E27FC236}">
                <a16:creationId xmlns:a16="http://schemas.microsoft.com/office/drawing/2014/main" id="{D705DD08-84FC-4EA9-8E5F-706BDFBA5A27}"/>
              </a:ext>
            </a:extLst>
          </p:cNvPr>
          <p:cNvSpPr>
            <a:spLocks noGrp="1" noChangeArrowheads="1"/>
          </p:cNvSpPr>
          <p:nvPr>
            <p:ph type="sldNum" sz="quarter" idx="11"/>
          </p:nvPr>
        </p:nvSpPr>
        <p:spPr>
          <a:ln/>
        </p:spPr>
        <p:txBody>
          <a:bodyPr/>
          <a:lstStyle>
            <a:lvl1pPr>
              <a:defRPr/>
            </a:lvl1pPr>
          </a:lstStyle>
          <a:p>
            <a:fld id="{9E16892E-701B-4CB3-A93D-C31C207C656F}" type="slidenum">
              <a:rPr lang="hu-HU" altLang="en-US"/>
              <a:pPr/>
              <a:t>‹#›</a:t>
            </a:fld>
            <a:endParaRPr lang="hu-HU" altLang="en-US"/>
          </a:p>
        </p:txBody>
      </p:sp>
      <p:sp>
        <p:nvSpPr>
          <p:cNvPr id="6" name="Rectangle 16">
            <a:extLst>
              <a:ext uri="{FF2B5EF4-FFF2-40B4-BE49-F238E27FC236}">
                <a16:creationId xmlns:a16="http://schemas.microsoft.com/office/drawing/2014/main" id="{071A7655-B456-4587-A082-5A67E031A892}"/>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3168719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2">
            <a:extLst>
              <a:ext uri="{FF2B5EF4-FFF2-40B4-BE49-F238E27FC236}">
                <a16:creationId xmlns:a16="http://schemas.microsoft.com/office/drawing/2014/main" id="{766B46EB-DCA6-4BB8-A814-450A14F3D40D}"/>
              </a:ext>
            </a:extLst>
          </p:cNvPr>
          <p:cNvSpPr>
            <a:spLocks noGrp="1" noChangeArrowheads="1"/>
          </p:cNvSpPr>
          <p:nvPr>
            <p:ph type="ftr" sz="quarter" idx="10"/>
          </p:nvPr>
        </p:nvSpPr>
        <p:spPr>
          <a:ln/>
        </p:spPr>
        <p:txBody>
          <a:bodyPr/>
          <a:lstStyle>
            <a:lvl1pPr>
              <a:defRPr/>
            </a:lvl1pPr>
          </a:lstStyle>
          <a:p>
            <a:pPr>
              <a:defRPr/>
            </a:pPr>
            <a:endParaRPr lang="hu-HU"/>
          </a:p>
        </p:txBody>
      </p:sp>
      <p:sp>
        <p:nvSpPr>
          <p:cNvPr id="5" name="Rectangle 3">
            <a:extLst>
              <a:ext uri="{FF2B5EF4-FFF2-40B4-BE49-F238E27FC236}">
                <a16:creationId xmlns:a16="http://schemas.microsoft.com/office/drawing/2014/main" id="{427C44EC-56BE-4464-815D-7B5E7062EE92}"/>
              </a:ext>
            </a:extLst>
          </p:cNvPr>
          <p:cNvSpPr>
            <a:spLocks noGrp="1" noChangeArrowheads="1"/>
          </p:cNvSpPr>
          <p:nvPr>
            <p:ph type="sldNum" sz="quarter" idx="11"/>
          </p:nvPr>
        </p:nvSpPr>
        <p:spPr>
          <a:ln/>
        </p:spPr>
        <p:txBody>
          <a:bodyPr/>
          <a:lstStyle>
            <a:lvl1pPr>
              <a:defRPr/>
            </a:lvl1pPr>
          </a:lstStyle>
          <a:p>
            <a:fld id="{8FE28EFB-B9BC-4661-877E-41FAE1424F75}" type="slidenum">
              <a:rPr lang="hu-HU" altLang="en-US"/>
              <a:pPr/>
              <a:t>‹#›</a:t>
            </a:fld>
            <a:endParaRPr lang="hu-HU" altLang="en-US"/>
          </a:p>
        </p:txBody>
      </p:sp>
      <p:sp>
        <p:nvSpPr>
          <p:cNvPr id="6" name="Rectangle 16">
            <a:extLst>
              <a:ext uri="{FF2B5EF4-FFF2-40B4-BE49-F238E27FC236}">
                <a16:creationId xmlns:a16="http://schemas.microsoft.com/office/drawing/2014/main" id="{3386BD61-EDA0-411A-A645-1E7D7DF8A3EF}"/>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178128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2">
            <a:extLst>
              <a:ext uri="{FF2B5EF4-FFF2-40B4-BE49-F238E27FC236}">
                <a16:creationId xmlns:a16="http://schemas.microsoft.com/office/drawing/2014/main" id="{E7F3F39A-E294-4A1E-9FAA-AEFBE6A10235}"/>
              </a:ext>
            </a:extLst>
          </p:cNvPr>
          <p:cNvSpPr>
            <a:spLocks noGrp="1" noChangeArrowheads="1"/>
          </p:cNvSpPr>
          <p:nvPr>
            <p:ph type="ftr" sz="quarter" idx="10"/>
          </p:nvPr>
        </p:nvSpPr>
        <p:spPr>
          <a:ln/>
        </p:spPr>
        <p:txBody>
          <a:bodyPr/>
          <a:lstStyle>
            <a:lvl1pPr>
              <a:defRPr/>
            </a:lvl1pPr>
          </a:lstStyle>
          <a:p>
            <a:pPr>
              <a:defRPr/>
            </a:pPr>
            <a:endParaRPr lang="hu-HU"/>
          </a:p>
        </p:txBody>
      </p:sp>
      <p:sp>
        <p:nvSpPr>
          <p:cNvPr id="6" name="Rectangle 3">
            <a:extLst>
              <a:ext uri="{FF2B5EF4-FFF2-40B4-BE49-F238E27FC236}">
                <a16:creationId xmlns:a16="http://schemas.microsoft.com/office/drawing/2014/main" id="{07443EAB-F41A-4AC9-A456-FCBE9D309D53}"/>
              </a:ext>
            </a:extLst>
          </p:cNvPr>
          <p:cNvSpPr>
            <a:spLocks noGrp="1" noChangeArrowheads="1"/>
          </p:cNvSpPr>
          <p:nvPr>
            <p:ph type="sldNum" sz="quarter" idx="11"/>
          </p:nvPr>
        </p:nvSpPr>
        <p:spPr>
          <a:ln/>
        </p:spPr>
        <p:txBody>
          <a:bodyPr/>
          <a:lstStyle>
            <a:lvl1pPr>
              <a:defRPr/>
            </a:lvl1pPr>
          </a:lstStyle>
          <a:p>
            <a:fld id="{E87085CD-D67B-496A-96DD-C36AB5D3FD74}" type="slidenum">
              <a:rPr lang="hu-HU" altLang="en-US"/>
              <a:pPr/>
              <a:t>‹#›</a:t>
            </a:fld>
            <a:endParaRPr lang="hu-HU" altLang="en-US"/>
          </a:p>
        </p:txBody>
      </p:sp>
      <p:sp>
        <p:nvSpPr>
          <p:cNvPr id="7" name="Rectangle 16">
            <a:extLst>
              <a:ext uri="{FF2B5EF4-FFF2-40B4-BE49-F238E27FC236}">
                <a16:creationId xmlns:a16="http://schemas.microsoft.com/office/drawing/2014/main" id="{2F1F7F1C-6926-48C7-AEBD-A6615259921F}"/>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2762973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2">
            <a:extLst>
              <a:ext uri="{FF2B5EF4-FFF2-40B4-BE49-F238E27FC236}">
                <a16:creationId xmlns:a16="http://schemas.microsoft.com/office/drawing/2014/main" id="{F7C5D5E6-2DFD-4EB4-A03C-8AA20334835A}"/>
              </a:ext>
            </a:extLst>
          </p:cNvPr>
          <p:cNvSpPr>
            <a:spLocks noGrp="1" noChangeArrowheads="1"/>
          </p:cNvSpPr>
          <p:nvPr>
            <p:ph type="ftr" sz="quarter" idx="10"/>
          </p:nvPr>
        </p:nvSpPr>
        <p:spPr>
          <a:ln/>
        </p:spPr>
        <p:txBody>
          <a:bodyPr/>
          <a:lstStyle>
            <a:lvl1pPr>
              <a:defRPr/>
            </a:lvl1pPr>
          </a:lstStyle>
          <a:p>
            <a:pPr>
              <a:defRPr/>
            </a:pPr>
            <a:endParaRPr lang="hu-HU"/>
          </a:p>
        </p:txBody>
      </p:sp>
      <p:sp>
        <p:nvSpPr>
          <p:cNvPr id="8" name="Rectangle 3">
            <a:extLst>
              <a:ext uri="{FF2B5EF4-FFF2-40B4-BE49-F238E27FC236}">
                <a16:creationId xmlns:a16="http://schemas.microsoft.com/office/drawing/2014/main" id="{CBB43470-AF4A-40DD-B005-5BA8C166100F}"/>
              </a:ext>
            </a:extLst>
          </p:cNvPr>
          <p:cNvSpPr>
            <a:spLocks noGrp="1" noChangeArrowheads="1"/>
          </p:cNvSpPr>
          <p:nvPr>
            <p:ph type="sldNum" sz="quarter" idx="11"/>
          </p:nvPr>
        </p:nvSpPr>
        <p:spPr>
          <a:ln/>
        </p:spPr>
        <p:txBody>
          <a:bodyPr/>
          <a:lstStyle>
            <a:lvl1pPr>
              <a:defRPr/>
            </a:lvl1pPr>
          </a:lstStyle>
          <a:p>
            <a:fld id="{092B7008-2E17-46EF-81DF-811A13CCF5AC}" type="slidenum">
              <a:rPr lang="hu-HU" altLang="en-US"/>
              <a:pPr/>
              <a:t>‹#›</a:t>
            </a:fld>
            <a:endParaRPr lang="hu-HU" altLang="en-US"/>
          </a:p>
        </p:txBody>
      </p:sp>
      <p:sp>
        <p:nvSpPr>
          <p:cNvPr id="9" name="Rectangle 16">
            <a:extLst>
              <a:ext uri="{FF2B5EF4-FFF2-40B4-BE49-F238E27FC236}">
                <a16:creationId xmlns:a16="http://schemas.microsoft.com/office/drawing/2014/main" id="{39601F34-C9C2-443C-8053-EB4A1ED95BB7}"/>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407295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2">
            <a:extLst>
              <a:ext uri="{FF2B5EF4-FFF2-40B4-BE49-F238E27FC236}">
                <a16:creationId xmlns:a16="http://schemas.microsoft.com/office/drawing/2014/main" id="{CEBCF6EC-72BD-487C-AC74-9924649924FA}"/>
              </a:ext>
            </a:extLst>
          </p:cNvPr>
          <p:cNvSpPr>
            <a:spLocks noGrp="1" noChangeArrowheads="1"/>
          </p:cNvSpPr>
          <p:nvPr>
            <p:ph type="ftr" sz="quarter" idx="10"/>
          </p:nvPr>
        </p:nvSpPr>
        <p:spPr>
          <a:ln/>
        </p:spPr>
        <p:txBody>
          <a:bodyPr/>
          <a:lstStyle>
            <a:lvl1pPr>
              <a:defRPr/>
            </a:lvl1pPr>
          </a:lstStyle>
          <a:p>
            <a:pPr>
              <a:defRPr/>
            </a:pPr>
            <a:endParaRPr lang="hu-HU"/>
          </a:p>
        </p:txBody>
      </p:sp>
      <p:sp>
        <p:nvSpPr>
          <p:cNvPr id="4" name="Rectangle 3">
            <a:extLst>
              <a:ext uri="{FF2B5EF4-FFF2-40B4-BE49-F238E27FC236}">
                <a16:creationId xmlns:a16="http://schemas.microsoft.com/office/drawing/2014/main" id="{897622D2-F1DB-4864-8EBE-057A41375C23}"/>
              </a:ext>
            </a:extLst>
          </p:cNvPr>
          <p:cNvSpPr>
            <a:spLocks noGrp="1" noChangeArrowheads="1"/>
          </p:cNvSpPr>
          <p:nvPr>
            <p:ph type="sldNum" sz="quarter" idx="11"/>
          </p:nvPr>
        </p:nvSpPr>
        <p:spPr>
          <a:ln/>
        </p:spPr>
        <p:txBody>
          <a:bodyPr/>
          <a:lstStyle>
            <a:lvl1pPr>
              <a:defRPr/>
            </a:lvl1pPr>
          </a:lstStyle>
          <a:p>
            <a:fld id="{B5179D17-5AF8-49AD-BC78-EEDC23816EF0}" type="slidenum">
              <a:rPr lang="hu-HU" altLang="en-US"/>
              <a:pPr/>
              <a:t>‹#›</a:t>
            </a:fld>
            <a:endParaRPr lang="hu-HU" altLang="en-US"/>
          </a:p>
        </p:txBody>
      </p:sp>
      <p:sp>
        <p:nvSpPr>
          <p:cNvPr id="5" name="Rectangle 16">
            <a:extLst>
              <a:ext uri="{FF2B5EF4-FFF2-40B4-BE49-F238E27FC236}">
                <a16:creationId xmlns:a16="http://schemas.microsoft.com/office/drawing/2014/main" id="{E31DBA03-FADA-4167-A85E-BB1EB783179A}"/>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254220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A4A4982-43B1-4044-A194-C02820934EAF}"/>
              </a:ext>
            </a:extLst>
          </p:cNvPr>
          <p:cNvSpPr>
            <a:spLocks noGrp="1" noChangeArrowheads="1"/>
          </p:cNvSpPr>
          <p:nvPr>
            <p:ph type="ftr" sz="quarter" idx="10"/>
          </p:nvPr>
        </p:nvSpPr>
        <p:spPr>
          <a:ln/>
        </p:spPr>
        <p:txBody>
          <a:bodyPr/>
          <a:lstStyle>
            <a:lvl1pPr>
              <a:defRPr/>
            </a:lvl1pPr>
          </a:lstStyle>
          <a:p>
            <a:pPr>
              <a:defRPr/>
            </a:pPr>
            <a:endParaRPr lang="hu-HU"/>
          </a:p>
        </p:txBody>
      </p:sp>
      <p:sp>
        <p:nvSpPr>
          <p:cNvPr id="3" name="Rectangle 3">
            <a:extLst>
              <a:ext uri="{FF2B5EF4-FFF2-40B4-BE49-F238E27FC236}">
                <a16:creationId xmlns:a16="http://schemas.microsoft.com/office/drawing/2014/main" id="{2C90FC97-4721-4247-95B3-EEA642880266}"/>
              </a:ext>
            </a:extLst>
          </p:cNvPr>
          <p:cNvSpPr>
            <a:spLocks noGrp="1" noChangeArrowheads="1"/>
          </p:cNvSpPr>
          <p:nvPr>
            <p:ph type="sldNum" sz="quarter" idx="11"/>
          </p:nvPr>
        </p:nvSpPr>
        <p:spPr>
          <a:ln/>
        </p:spPr>
        <p:txBody>
          <a:bodyPr/>
          <a:lstStyle>
            <a:lvl1pPr>
              <a:defRPr/>
            </a:lvl1pPr>
          </a:lstStyle>
          <a:p>
            <a:fld id="{E4D05C4C-5400-4483-95D2-9D4F83B2D95E}" type="slidenum">
              <a:rPr lang="hu-HU" altLang="en-US"/>
              <a:pPr/>
              <a:t>‹#›</a:t>
            </a:fld>
            <a:endParaRPr lang="hu-HU" altLang="en-US"/>
          </a:p>
        </p:txBody>
      </p:sp>
      <p:sp>
        <p:nvSpPr>
          <p:cNvPr id="4" name="Rectangle 16">
            <a:extLst>
              <a:ext uri="{FF2B5EF4-FFF2-40B4-BE49-F238E27FC236}">
                <a16:creationId xmlns:a16="http://schemas.microsoft.com/office/drawing/2014/main" id="{4CA08D5D-0451-4978-B994-CE658F5F592F}"/>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358935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2">
            <a:extLst>
              <a:ext uri="{FF2B5EF4-FFF2-40B4-BE49-F238E27FC236}">
                <a16:creationId xmlns:a16="http://schemas.microsoft.com/office/drawing/2014/main" id="{B7315C72-4CD2-4E84-981C-C09C1C620C06}"/>
              </a:ext>
            </a:extLst>
          </p:cNvPr>
          <p:cNvSpPr>
            <a:spLocks noGrp="1" noChangeArrowheads="1"/>
          </p:cNvSpPr>
          <p:nvPr>
            <p:ph type="ftr" sz="quarter" idx="10"/>
          </p:nvPr>
        </p:nvSpPr>
        <p:spPr>
          <a:ln/>
        </p:spPr>
        <p:txBody>
          <a:bodyPr/>
          <a:lstStyle>
            <a:lvl1pPr>
              <a:defRPr/>
            </a:lvl1pPr>
          </a:lstStyle>
          <a:p>
            <a:pPr>
              <a:defRPr/>
            </a:pPr>
            <a:endParaRPr lang="hu-HU"/>
          </a:p>
        </p:txBody>
      </p:sp>
      <p:sp>
        <p:nvSpPr>
          <p:cNvPr id="6" name="Rectangle 3">
            <a:extLst>
              <a:ext uri="{FF2B5EF4-FFF2-40B4-BE49-F238E27FC236}">
                <a16:creationId xmlns:a16="http://schemas.microsoft.com/office/drawing/2014/main" id="{DFCD55C2-E12C-4C53-A117-9FD43A7D0BE1}"/>
              </a:ext>
            </a:extLst>
          </p:cNvPr>
          <p:cNvSpPr>
            <a:spLocks noGrp="1" noChangeArrowheads="1"/>
          </p:cNvSpPr>
          <p:nvPr>
            <p:ph type="sldNum" sz="quarter" idx="11"/>
          </p:nvPr>
        </p:nvSpPr>
        <p:spPr>
          <a:ln/>
        </p:spPr>
        <p:txBody>
          <a:bodyPr/>
          <a:lstStyle>
            <a:lvl1pPr>
              <a:defRPr/>
            </a:lvl1pPr>
          </a:lstStyle>
          <a:p>
            <a:fld id="{A3C3FD95-E21B-4E39-A27E-10FA9BAFFF6A}" type="slidenum">
              <a:rPr lang="hu-HU" altLang="en-US"/>
              <a:pPr/>
              <a:t>‹#›</a:t>
            </a:fld>
            <a:endParaRPr lang="hu-HU" altLang="en-US"/>
          </a:p>
        </p:txBody>
      </p:sp>
      <p:sp>
        <p:nvSpPr>
          <p:cNvPr id="7" name="Rectangle 16">
            <a:extLst>
              <a:ext uri="{FF2B5EF4-FFF2-40B4-BE49-F238E27FC236}">
                <a16:creationId xmlns:a16="http://schemas.microsoft.com/office/drawing/2014/main" id="{C4B001BF-C5C1-493C-A0ED-E06B208E92CB}"/>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3201059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2">
            <a:extLst>
              <a:ext uri="{FF2B5EF4-FFF2-40B4-BE49-F238E27FC236}">
                <a16:creationId xmlns:a16="http://schemas.microsoft.com/office/drawing/2014/main" id="{F61E1F00-39D8-45A1-AEAC-2934057F74EB}"/>
              </a:ext>
            </a:extLst>
          </p:cNvPr>
          <p:cNvSpPr>
            <a:spLocks noGrp="1" noChangeArrowheads="1"/>
          </p:cNvSpPr>
          <p:nvPr>
            <p:ph type="ftr" sz="quarter" idx="10"/>
          </p:nvPr>
        </p:nvSpPr>
        <p:spPr>
          <a:ln/>
        </p:spPr>
        <p:txBody>
          <a:bodyPr/>
          <a:lstStyle>
            <a:lvl1pPr>
              <a:defRPr/>
            </a:lvl1pPr>
          </a:lstStyle>
          <a:p>
            <a:pPr>
              <a:defRPr/>
            </a:pPr>
            <a:endParaRPr lang="hu-HU"/>
          </a:p>
        </p:txBody>
      </p:sp>
      <p:sp>
        <p:nvSpPr>
          <p:cNvPr id="6" name="Rectangle 3">
            <a:extLst>
              <a:ext uri="{FF2B5EF4-FFF2-40B4-BE49-F238E27FC236}">
                <a16:creationId xmlns:a16="http://schemas.microsoft.com/office/drawing/2014/main" id="{98B5ECEE-E050-4586-993C-D6B0EF99D810}"/>
              </a:ext>
            </a:extLst>
          </p:cNvPr>
          <p:cNvSpPr>
            <a:spLocks noGrp="1" noChangeArrowheads="1"/>
          </p:cNvSpPr>
          <p:nvPr>
            <p:ph type="sldNum" sz="quarter" idx="11"/>
          </p:nvPr>
        </p:nvSpPr>
        <p:spPr>
          <a:ln/>
        </p:spPr>
        <p:txBody>
          <a:bodyPr/>
          <a:lstStyle>
            <a:lvl1pPr>
              <a:defRPr/>
            </a:lvl1pPr>
          </a:lstStyle>
          <a:p>
            <a:fld id="{90B07FD8-E671-47BF-8A2B-500E278370D2}" type="slidenum">
              <a:rPr lang="hu-HU" altLang="en-US"/>
              <a:pPr/>
              <a:t>‹#›</a:t>
            </a:fld>
            <a:endParaRPr lang="hu-HU" altLang="en-US"/>
          </a:p>
        </p:txBody>
      </p:sp>
      <p:sp>
        <p:nvSpPr>
          <p:cNvPr id="7" name="Rectangle 16">
            <a:extLst>
              <a:ext uri="{FF2B5EF4-FFF2-40B4-BE49-F238E27FC236}">
                <a16:creationId xmlns:a16="http://schemas.microsoft.com/office/drawing/2014/main" id="{972A1B4D-BC0A-4463-9E7A-90E401ED2477}"/>
              </a:ext>
            </a:extLst>
          </p:cNvPr>
          <p:cNvSpPr>
            <a:spLocks noGrp="1" noChangeArrowheads="1"/>
          </p:cNvSpPr>
          <p:nvPr>
            <p:ph type="dt" sz="half" idx="12"/>
          </p:nvPr>
        </p:nvSpPr>
        <p:spPr>
          <a:ln/>
        </p:spPr>
        <p:txBody>
          <a:bodyPr/>
          <a:lstStyle>
            <a:lvl1pPr>
              <a:defRPr/>
            </a:lvl1pPr>
          </a:lstStyle>
          <a:p>
            <a:pPr>
              <a:defRPr/>
            </a:pPr>
            <a:endParaRPr lang="hu-HU"/>
          </a:p>
        </p:txBody>
      </p:sp>
    </p:spTree>
    <p:extLst>
      <p:ext uri="{BB962C8B-B14F-4D97-AF65-F5344CB8AC3E}">
        <p14:creationId xmlns:p14="http://schemas.microsoft.com/office/powerpoint/2010/main" val="229950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451B19B-661C-4E42-863A-BEA9FF4FB82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hu-HU"/>
          </a:p>
        </p:txBody>
      </p:sp>
      <p:sp>
        <p:nvSpPr>
          <p:cNvPr id="4099" name="Rectangle 3">
            <a:extLst>
              <a:ext uri="{FF2B5EF4-FFF2-40B4-BE49-F238E27FC236}">
                <a16:creationId xmlns:a16="http://schemas.microsoft.com/office/drawing/2014/main" id="{E015F406-79EA-4B33-82E3-0D83CA0265E0}"/>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3B6FF6CF-70B2-40AF-964A-1E0E40CF673B}" type="slidenum">
              <a:rPr lang="hu-HU" altLang="en-US"/>
              <a:pPr/>
              <a:t>‹#›</a:t>
            </a:fld>
            <a:endParaRPr lang="hu-HU" altLang="en-US"/>
          </a:p>
        </p:txBody>
      </p:sp>
      <p:grpSp>
        <p:nvGrpSpPr>
          <p:cNvPr id="1028" name="Group 4">
            <a:extLst>
              <a:ext uri="{FF2B5EF4-FFF2-40B4-BE49-F238E27FC236}">
                <a16:creationId xmlns:a16="http://schemas.microsoft.com/office/drawing/2014/main" id="{FA9398A6-AFAE-441D-9167-46CDD5B80280}"/>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id="{DA91B94C-25ED-4C52-93A2-F46991132C4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l-GR" sz="2400">
                <a:latin typeface="Times New Roman" pitchFamily="18" charset="0"/>
              </a:endParaRPr>
            </a:p>
          </p:txBody>
        </p:sp>
        <p:sp>
          <p:nvSpPr>
            <p:cNvPr id="4102" name="Rectangle 6">
              <a:extLst>
                <a:ext uri="{FF2B5EF4-FFF2-40B4-BE49-F238E27FC236}">
                  <a16:creationId xmlns:a16="http://schemas.microsoft.com/office/drawing/2014/main" id="{6D3A3658-EB6C-41B9-9CAE-0E3F3746C4AB}"/>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l-GR" sz="2400">
                <a:latin typeface="Times New Roman" pitchFamily="18" charset="0"/>
              </a:endParaRPr>
            </a:p>
          </p:txBody>
        </p:sp>
        <p:sp>
          <p:nvSpPr>
            <p:cNvPr id="4103" name="Rectangle 7">
              <a:extLst>
                <a:ext uri="{FF2B5EF4-FFF2-40B4-BE49-F238E27FC236}">
                  <a16:creationId xmlns:a16="http://schemas.microsoft.com/office/drawing/2014/main" id="{2E06A436-4DD5-4FA0-98E3-0767D606B792}"/>
                </a:ext>
              </a:extLst>
            </p:cNvPr>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l-GR">
                <a:solidFill>
                  <a:schemeClr val="hlink"/>
                </a:solidFill>
                <a:latin typeface="Arial" charset="0"/>
              </a:endParaRPr>
            </a:p>
          </p:txBody>
        </p:sp>
        <p:sp>
          <p:nvSpPr>
            <p:cNvPr id="4104" name="Rectangle 8">
              <a:extLst>
                <a:ext uri="{FF2B5EF4-FFF2-40B4-BE49-F238E27FC236}">
                  <a16:creationId xmlns:a16="http://schemas.microsoft.com/office/drawing/2014/main" id="{F393E37D-F9AB-48EB-BB74-7D1C9C65A6AE}"/>
                </a:ext>
              </a:extLst>
            </p:cNvPr>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l-GR">
                <a:solidFill>
                  <a:schemeClr val="hlink"/>
                </a:solidFill>
                <a:latin typeface="Arial" charset="0"/>
              </a:endParaRPr>
            </a:p>
          </p:txBody>
        </p:sp>
        <p:sp>
          <p:nvSpPr>
            <p:cNvPr id="4105" name="Rectangle 9">
              <a:extLst>
                <a:ext uri="{FF2B5EF4-FFF2-40B4-BE49-F238E27FC236}">
                  <a16:creationId xmlns:a16="http://schemas.microsoft.com/office/drawing/2014/main" id="{0DDCFBCD-B33B-409F-920A-F5B2150EC971}"/>
                </a:ext>
              </a:extLst>
            </p:cNvPr>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l-GR">
                <a:solidFill>
                  <a:schemeClr val="accent2"/>
                </a:solidFill>
                <a:latin typeface="Arial" charset="0"/>
              </a:endParaRPr>
            </a:p>
          </p:txBody>
        </p:sp>
        <p:sp>
          <p:nvSpPr>
            <p:cNvPr id="4106" name="Rectangle 10">
              <a:extLst>
                <a:ext uri="{FF2B5EF4-FFF2-40B4-BE49-F238E27FC236}">
                  <a16:creationId xmlns:a16="http://schemas.microsoft.com/office/drawing/2014/main" id="{4A88B5ED-9236-4703-973A-4795DD18DAAF}"/>
                </a:ext>
              </a:extLst>
            </p:cNvPr>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l-GR">
                <a:solidFill>
                  <a:schemeClr val="hlink"/>
                </a:solidFill>
                <a:latin typeface="Arial" charset="0"/>
              </a:endParaRPr>
            </a:p>
          </p:txBody>
        </p:sp>
        <p:sp>
          <p:nvSpPr>
            <p:cNvPr id="4107" name="Rectangle 11">
              <a:extLst>
                <a:ext uri="{FF2B5EF4-FFF2-40B4-BE49-F238E27FC236}">
                  <a16:creationId xmlns:a16="http://schemas.microsoft.com/office/drawing/2014/main" id="{76C9257F-202E-4ACB-A52E-E0CFD4672E08}"/>
                </a:ext>
              </a:extLst>
            </p:cNvPr>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l-GR" sz="2400">
                <a:latin typeface="Times New Roman" pitchFamily="18" charset="0"/>
              </a:endParaRPr>
            </a:p>
          </p:txBody>
        </p:sp>
        <p:sp>
          <p:nvSpPr>
            <p:cNvPr id="4108" name="Rectangle 12">
              <a:extLst>
                <a:ext uri="{FF2B5EF4-FFF2-40B4-BE49-F238E27FC236}">
                  <a16:creationId xmlns:a16="http://schemas.microsoft.com/office/drawing/2014/main" id="{0AC85D3F-1A56-44D0-AC0D-3AA1A2963DF6}"/>
                </a:ext>
              </a:extLst>
            </p:cNvPr>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l-GR">
                <a:solidFill>
                  <a:schemeClr val="accent2"/>
                </a:solidFill>
                <a:latin typeface="Arial" charset="0"/>
              </a:endParaRPr>
            </a:p>
          </p:txBody>
        </p:sp>
        <p:sp>
          <p:nvSpPr>
            <p:cNvPr id="4109" name="Rectangle 13">
              <a:extLst>
                <a:ext uri="{FF2B5EF4-FFF2-40B4-BE49-F238E27FC236}">
                  <a16:creationId xmlns:a16="http://schemas.microsoft.com/office/drawing/2014/main" id="{8E5AC8FE-2AB5-4F61-8418-0ED1C134E5CB}"/>
                </a:ext>
              </a:extLst>
            </p:cNvPr>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l-GR">
                <a:solidFill>
                  <a:schemeClr val="accent2"/>
                </a:solidFill>
                <a:latin typeface="Arial" charset="0"/>
              </a:endParaRPr>
            </a:p>
          </p:txBody>
        </p:sp>
      </p:grpSp>
      <p:sp>
        <p:nvSpPr>
          <p:cNvPr id="1029" name="Rectangle 14">
            <a:extLst>
              <a:ext uri="{FF2B5EF4-FFF2-40B4-BE49-F238E27FC236}">
                <a16:creationId xmlns:a16="http://schemas.microsoft.com/office/drawing/2014/main" id="{9A364DC3-1A3A-4415-9C93-702074AB029D}"/>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en-US"/>
              <a:t>Mintacím szerkesztése</a:t>
            </a:r>
          </a:p>
        </p:txBody>
      </p:sp>
      <p:sp>
        <p:nvSpPr>
          <p:cNvPr id="1030" name="Rectangle 15">
            <a:extLst>
              <a:ext uri="{FF2B5EF4-FFF2-40B4-BE49-F238E27FC236}">
                <a16:creationId xmlns:a16="http://schemas.microsoft.com/office/drawing/2014/main" id="{99335B4D-2153-4125-B65F-099D83777F6F}"/>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en-US"/>
              <a:t>Mintaszöveg szerkesztése</a:t>
            </a:r>
          </a:p>
          <a:p>
            <a:pPr lvl="1"/>
            <a:r>
              <a:rPr lang="hu-HU" altLang="en-US"/>
              <a:t>Második szint</a:t>
            </a:r>
          </a:p>
          <a:p>
            <a:pPr lvl="2"/>
            <a:r>
              <a:rPr lang="hu-HU" altLang="en-US"/>
              <a:t>Harmadik szint</a:t>
            </a:r>
          </a:p>
          <a:p>
            <a:pPr lvl="3"/>
            <a:r>
              <a:rPr lang="hu-HU" altLang="en-US"/>
              <a:t>Negyedik szint</a:t>
            </a:r>
          </a:p>
          <a:p>
            <a:pPr lvl="4"/>
            <a:r>
              <a:rPr lang="hu-HU" altLang="en-US"/>
              <a:t>Ötödik szint</a:t>
            </a:r>
          </a:p>
        </p:txBody>
      </p:sp>
      <p:sp>
        <p:nvSpPr>
          <p:cNvPr id="4112" name="Rectangle 16">
            <a:extLst>
              <a:ext uri="{FF2B5EF4-FFF2-40B4-BE49-F238E27FC236}">
                <a16:creationId xmlns:a16="http://schemas.microsoft.com/office/drawing/2014/main" id="{6AD906C8-64E5-4C49-B5F2-62381370E03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u-HU"/>
          </a:p>
        </p:txBody>
      </p:sp>
    </p:spTree>
  </p:cSld>
  <p:clrMap bg1="lt1" tx1="dk1" bg2="lt2" tx2="dk2" accent1="accent1" accent2="accent2" accent3="accent3" accent4="accent4" accent5="accent5" accent6="accent6" hlink="hlink" folHlink="folHlink"/>
  <p:sldLayoutIdLst>
    <p:sldLayoutId id="2147484204" r:id="rId1"/>
    <p:sldLayoutId id="2147484194" r:id="rId2"/>
    <p:sldLayoutId id="2147484195" r:id="rId3"/>
    <p:sldLayoutId id="2147484196" r:id="rId4"/>
    <p:sldLayoutId id="2147484197" r:id="rId5"/>
    <p:sldLayoutId id="2147484198" r:id="rId6"/>
    <p:sldLayoutId id="2147484199" r:id="rId7"/>
    <p:sldLayoutId id="2147484200" r:id="rId8"/>
    <p:sldLayoutId id="2147484201" r:id="rId9"/>
    <p:sldLayoutId id="2147484202" r:id="rId10"/>
    <p:sldLayoutId id="2147484203" r:id="rId11"/>
    <p:sldLayoutId id="2147484205"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2.xml" /><Relationship Id="rId1" Type="http://schemas.openxmlformats.org/officeDocument/2006/relationships/slideLayout" Target="../slideLayouts/slideLayout12.xml" /><Relationship Id="rId4" Type="http://schemas.openxmlformats.org/officeDocument/2006/relationships/image" Target="../media/image4.png"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hyperlink" Target="https://ec.europa.eu/info/strategy/priorities-2019-2024/european-green-deal/delivering-european-green-deal_en" TargetMode="Externa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2E2DBA9-DB80-4D08-B34C-D64A13004B3C}"/>
              </a:ext>
            </a:extLst>
          </p:cNvPr>
          <p:cNvSpPr>
            <a:spLocks noGrp="1" noChangeArrowheads="1"/>
          </p:cNvSpPr>
          <p:nvPr>
            <p:ph type="ctrTitle"/>
          </p:nvPr>
        </p:nvSpPr>
        <p:spPr/>
        <p:txBody>
          <a:bodyPr/>
          <a:lstStyle/>
          <a:p>
            <a:pPr eaLnBrk="1" hangingPunct="1"/>
            <a:r>
              <a:rPr lang="en-US" altLang="en-US" sz="2400"/>
              <a:t>The Integration Principle (Article 11 TFEU)</a:t>
            </a:r>
            <a:r>
              <a:rPr lang="el-GR" altLang="en-US" sz="2400"/>
              <a:t>: Ε</a:t>
            </a:r>
            <a:r>
              <a:rPr lang="en-US" altLang="en-US" sz="2400"/>
              <a:t>volution and regulative context also in the light of new developments (EU Green Deal)</a:t>
            </a:r>
            <a:r>
              <a:rPr lang="el-GR" altLang="en-US" sz="2400"/>
              <a:t> </a:t>
            </a:r>
            <a:endParaRPr lang="hu-HU" altLang="en-US" sz="2400"/>
          </a:p>
        </p:txBody>
      </p:sp>
      <p:sp>
        <p:nvSpPr>
          <p:cNvPr id="4099" name="Rectangle 3">
            <a:extLst>
              <a:ext uri="{FF2B5EF4-FFF2-40B4-BE49-F238E27FC236}">
                <a16:creationId xmlns:a16="http://schemas.microsoft.com/office/drawing/2014/main" id="{D21423D3-6B4D-425D-8FAD-B4492718D443}"/>
              </a:ext>
            </a:extLst>
          </p:cNvPr>
          <p:cNvSpPr>
            <a:spLocks noGrp="1" noChangeArrowheads="1"/>
          </p:cNvSpPr>
          <p:nvPr>
            <p:ph type="subTitle" idx="1"/>
          </p:nvPr>
        </p:nvSpPr>
        <p:spPr>
          <a:xfrm>
            <a:off x="2928938" y="4214813"/>
            <a:ext cx="6019800" cy="1752600"/>
          </a:xfrm>
        </p:spPr>
        <p:txBody>
          <a:bodyPr/>
          <a:lstStyle/>
          <a:p>
            <a:pPr eaLnBrk="1" hangingPunct="1"/>
            <a:r>
              <a:rPr lang="en-US" altLang="en-US" sz="2400" b="1"/>
              <a:t>Vasiliki (Vicky) Karageorgou</a:t>
            </a:r>
          </a:p>
          <a:p>
            <a:pPr eaLnBrk="1" hangingPunct="1"/>
            <a:r>
              <a:rPr lang="en-US" altLang="en-US" sz="2400" b="1"/>
              <a:t>Assistant Professor</a:t>
            </a:r>
          </a:p>
          <a:p>
            <a:pPr eaLnBrk="1" hangingPunct="1"/>
            <a:r>
              <a:rPr lang="en-US" altLang="en-US" sz="2400" b="1"/>
              <a:t>Panteion University, Athens, Greece</a:t>
            </a:r>
          </a:p>
          <a:p>
            <a:pPr eaLnBrk="1" hangingPunct="1"/>
            <a:r>
              <a:rPr lang="en-US" altLang="en-US" sz="2400" b="1"/>
              <a:t>e-mail: v_karagiorgou@panteion.gr</a:t>
            </a:r>
          </a:p>
          <a:p>
            <a:pPr eaLnBrk="1" hangingPunct="1"/>
            <a:endParaRPr lang="hu-HU" altLang="en-US" sz="3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C3A428F-AAE2-4FCF-ACBD-3E62BB487293}"/>
              </a:ext>
            </a:extLst>
          </p:cNvPr>
          <p:cNvSpPr>
            <a:spLocks noGrp="1" noChangeArrowheads="1"/>
          </p:cNvSpPr>
          <p:nvPr>
            <p:ph type="title"/>
          </p:nvPr>
        </p:nvSpPr>
        <p:spPr>
          <a:xfrm>
            <a:off x="468313" y="457200"/>
            <a:ext cx="8218487" cy="668338"/>
          </a:xfrm>
        </p:spPr>
        <p:txBody>
          <a:bodyPr/>
          <a:lstStyle/>
          <a:p>
            <a:pPr algn="ctr" eaLnBrk="1" hangingPunct="1"/>
            <a:r>
              <a:rPr lang="el-GR" altLang="en-US" sz="2800" b="1"/>
              <a:t>Τ</a:t>
            </a:r>
            <a:r>
              <a:rPr lang="en-US" altLang="en-US" sz="2800" b="1"/>
              <a:t>he principle of sustainable development in EU Law-2</a:t>
            </a:r>
            <a:endParaRPr lang="hu-HU" altLang="en-US" sz="2800" b="1"/>
          </a:p>
        </p:txBody>
      </p:sp>
      <p:sp>
        <p:nvSpPr>
          <p:cNvPr id="13315" name="Rectangle 3">
            <a:extLst>
              <a:ext uri="{FF2B5EF4-FFF2-40B4-BE49-F238E27FC236}">
                <a16:creationId xmlns:a16="http://schemas.microsoft.com/office/drawing/2014/main" id="{420626B9-560C-444C-88A2-04ABA4CFBE15}"/>
              </a:ext>
            </a:extLst>
          </p:cNvPr>
          <p:cNvSpPr>
            <a:spLocks noGrp="1" noChangeArrowheads="1"/>
          </p:cNvSpPr>
          <p:nvPr>
            <p:ph type="body" idx="1"/>
          </p:nvPr>
        </p:nvSpPr>
        <p:spPr>
          <a:xfrm>
            <a:off x="468313" y="1052513"/>
            <a:ext cx="8229600" cy="4814887"/>
          </a:xfrm>
        </p:spPr>
        <p:txBody>
          <a:bodyPr/>
          <a:lstStyle/>
          <a:p>
            <a:pPr eaLnBrk="1" hangingPunct="1">
              <a:buFont typeface="Wingdings" panose="05000000000000000000" pitchFamily="2" charset="2"/>
              <a:buNone/>
            </a:pPr>
            <a:r>
              <a:rPr lang="el-GR" altLang="zh-CN"/>
              <a:t>-</a:t>
            </a:r>
            <a:r>
              <a:rPr lang="en-US" altLang="en-US" sz="1800"/>
              <a:t>-The three pillar structure  constitutes the dominant view [e.g. seeking synergies among the third pillars (economic development, social cohesion, environmental protection)]</a:t>
            </a:r>
          </a:p>
          <a:p>
            <a:pPr eaLnBrk="1" hangingPunct="1">
              <a:buFont typeface="Wingdings" panose="05000000000000000000" pitchFamily="2" charset="2"/>
              <a:buNone/>
            </a:pPr>
            <a:r>
              <a:rPr lang="en-US" altLang="en-US" sz="1800"/>
              <a:t>-Due to its ambiguity, the principle has not given rise to significant jurisprudence by the EU Courts ( Case C-371/98, First Corporate Shipping, Case  91/05, Commission v. Council, Case 43/10 Nomarchiaki Aftodioikisi Aitoloakarnanias, para. 139, Case C-66/13, Green Network)</a:t>
            </a:r>
          </a:p>
          <a:p>
            <a:pPr eaLnBrk="1" hangingPunct="1">
              <a:buFont typeface="Wingdings" panose="05000000000000000000" pitchFamily="2" charset="2"/>
              <a:buNone/>
            </a:pPr>
            <a:r>
              <a:rPr lang="en-US" altLang="en-US" sz="1800"/>
              <a:t>-Other relevant developments : a) The EU Sustainable Development Strategy  is  a programmatic document that aims at combining a dynamic economy with social cohesion and high environmental standards. It also places emphasis on policy coordination and integration. </a:t>
            </a:r>
          </a:p>
          <a:p>
            <a:pPr eaLnBrk="1" hangingPunct="1">
              <a:buFont typeface="Wingdings" panose="05000000000000000000" pitchFamily="2" charset="2"/>
              <a:buNone/>
            </a:pPr>
            <a:r>
              <a:rPr lang="en-US" altLang="en-US" sz="1800"/>
              <a:t>      b)The EU Green Deal is a comprehensive Initiative which aims at reshaping the policies of the European Union towards sustainable development. It is centered on actions based on EU secondary law</a:t>
            </a:r>
          </a:p>
          <a:p>
            <a:pPr eaLnBrk="1" hangingPunct="1">
              <a:buFont typeface="Wingdings" panose="05000000000000000000" pitchFamily="2" charset="2"/>
              <a:buNone/>
            </a:pPr>
            <a:r>
              <a:rPr lang="en-US" altLang="en-US" sz="1800"/>
              <a:t>-</a:t>
            </a:r>
            <a:r>
              <a:rPr lang="en-US" altLang="en-US" sz="1800" b="1"/>
              <a:t>The central question remains</a:t>
            </a:r>
            <a:r>
              <a:rPr lang="en-US" altLang="en-US" sz="1800"/>
              <a:t>: Which economic development is sustainable?</a:t>
            </a:r>
            <a:endParaRPr lang="en-US" altLang="en-US" sz="1800" b="1"/>
          </a:p>
          <a:p>
            <a:pPr eaLnBrk="1" hangingPunct="1">
              <a:buFont typeface="Wingdings" panose="05000000000000000000" pitchFamily="2" charset="2"/>
              <a:buNone/>
            </a:pPr>
            <a:endParaRPr lang="el-GR" altLang="zh-CN"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a:extLst>
              <a:ext uri="{FF2B5EF4-FFF2-40B4-BE49-F238E27FC236}">
                <a16:creationId xmlns:a16="http://schemas.microsoft.com/office/drawing/2014/main" id="{D83A1576-CA0D-43A3-BA2A-D770F204150F}"/>
              </a:ext>
            </a:extLst>
          </p:cNvPr>
          <p:cNvSpPr>
            <a:spLocks noGrp="1"/>
          </p:cNvSpPr>
          <p:nvPr>
            <p:ph type="title"/>
          </p:nvPr>
        </p:nvSpPr>
        <p:spPr/>
        <p:txBody>
          <a:bodyPr/>
          <a:lstStyle/>
          <a:p>
            <a:pPr algn="ctr"/>
            <a:r>
              <a:rPr lang="en-US" altLang="en-US" sz="2800" b="1"/>
              <a:t>The dimensions of the environmental integration principle</a:t>
            </a:r>
            <a:endParaRPr lang="el-GR" altLang="en-US" sz="2800" b="1"/>
          </a:p>
        </p:txBody>
      </p:sp>
      <p:sp>
        <p:nvSpPr>
          <p:cNvPr id="14339" name="2 - Θέση περιεχομένου">
            <a:extLst>
              <a:ext uri="{FF2B5EF4-FFF2-40B4-BE49-F238E27FC236}">
                <a16:creationId xmlns:a16="http://schemas.microsoft.com/office/drawing/2014/main" id="{6C019CB5-900A-415A-983F-7F875EEF96D5}"/>
              </a:ext>
            </a:extLst>
          </p:cNvPr>
          <p:cNvSpPr>
            <a:spLocks noGrp="1"/>
          </p:cNvSpPr>
          <p:nvPr>
            <p:ph idx="1"/>
          </p:nvPr>
        </p:nvSpPr>
        <p:spPr/>
        <p:txBody>
          <a:bodyPr/>
          <a:lstStyle/>
          <a:p>
            <a:r>
              <a:rPr lang="en-US" altLang="en-US" sz="1800"/>
              <a:t>A central issue is whether the environmental integration principle has only a procedural or also a substantive dimension</a:t>
            </a:r>
          </a:p>
          <a:p>
            <a:r>
              <a:rPr lang="en-US" altLang="en-US" sz="1800"/>
              <a:t>Procedural dimension: The environmental considerations are taken into account</a:t>
            </a:r>
            <a:r>
              <a:rPr lang="el-GR" altLang="en-US" sz="1800"/>
              <a:t> </a:t>
            </a:r>
            <a:r>
              <a:rPr lang="en-US" altLang="en-US" sz="1800"/>
              <a:t>in the decision-making process, irrespective to the substantial outcome</a:t>
            </a:r>
          </a:p>
          <a:p>
            <a:r>
              <a:rPr lang="en-US" altLang="en-US" sz="1800"/>
              <a:t>Substantive dimension: The incorporation of the environmental considerations exert influence to the outcome of the relevant decisions</a:t>
            </a:r>
          </a:p>
          <a:p>
            <a:r>
              <a:rPr lang="en-US" altLang="en-US" sz="1800"/>
              <a:t>The linkage to sustainable development speaks for the recognition of a substantive dimension</a:t>
            </a:r>
          </a:p>
          <a:p>
            <a:r>
              <a:rPr lang="en-US" altLang="en-US" sz="1800"/>
              <a:t>If more options are available, the most environmentally friendly should be chosen</a:t>
            </a:r>
            <a:endParaRPr lang="el-GR"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a:extLst>
              <a:ext uri="{FF2B5EF4-FFF2-40B4-BE49-F238E27FC236}">
                <a16:creationId xmlns:a16="http://schemas.microsoft.com/office/drawing/2014/main" id="{BCFE77D8-55B3-40E8-880D-A7B45270D5D0}"/>
              </a:ext>
            </a:extLst>
          </p:cNvPr>
          <p:cNvSpPr>
            <a:spLocks noGrp="1"/>
          </p:cNvSpPr>
          <p:nvPr>
            <p:ph type="title"/>
          </p:nvPr>
        </p:nvSpPr>
        <p:spPr/>
        <p:txBody>
          <a:bodyPr/>
          <a:lstStyle/>
          <a:p>
            <a:pPr algn="ctr"/>
            <a:r>
              <a:rPr lang="en-US" altLang="en-US" sz="2400" b="1"/>
              <a:t>The strength of the integration duty </a:t>
            </a:r>
            <a:endParaRPr lang="el-GR" altLang="en-US" sz="2400" b="1"/>
          </a:p>
        </p:txBody>
      </p:sp>
      <p:sp>
        <p:nvSpPr>
          <p:cNvPr id="15363" name="2 - Θέση περιεχομένου">
            <a:extLst>
              <a:ext uri="{FF2B5EF4-FFF2-40B4-BE49-F238E27FC236}">
                <a16:creationId xmlns:a16="http://schemas.microsoft.com/office/drawing/2014/main" id="{0C7AC1CA-3741-480B-B725-EBCF8E8B9791}"/>
              </a:ext>
            </a:extLst>
          </p:cNvPr>
          <p:cNvSpPr>
            <a:spLocks noGrp="1"/>
          </p:cNvSpPr>
          <p:nvPr>
            <p:ph idx="1"/>
          </p:nvPr>
        </p:nvSpPr>
        <p:spPr/>
        <p:txBody>
          <a:bodyPr/>
          <a:lstStyle/>
          <a:p>
            <a:r>
              <a:rPr lang="en-US" altLang="en-US" sz="1800"/>
              <a:t>Another central question concerns whether the integration duty requires that environmental protection should be given priority over other policy areas or whether it requires that environmental protection is considered and duly taken into account in the definition and implementation of the other EU policies. </a:t>
            </a:r>
            <a:r>
              <a:rPr lang="en-US" altLang="en-US" sz="1800" b="1"/>
              <a:t>Dominant position in the legal theory</a:t>
            </a:r>
            <a:r>
              <a:rPr lang="en-US" altLang="en-US" sz="1800"/>
              <a:t>: The integration principle does not assign a priority to environmental protection over other EU policy objectives. </a:t>
            </a:r>
          </a:p>
          <a:p>
            <a:r>
              <a:rPr lang="en-US" altLang="en-US" sz="1800"/>
              <a:t>It requires instead that wherever a Union policy or activity is planned, the environmental considerations must be taken into account in an integrated and balanced way.  See Opinion of AG Geelhoed  in Case C-161/04 (Austria v. Parliament and the Council, para. 59.)</a:t>
            </a:r>
          </a:p>
          <a:p>
            <a:r>
              <a:rPr lang="en-US" altLang="en-US" sz="1800"/>
              <a:t>The integration principle does not provide any guidance with regard to the extent to which environmental considerations have to been into account and how the conflicts with competing interests can be resolved</a:t>
            </a:r>
            <a:endParaRPr lang="el-GR"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a:extLst>
              <a:ext uri="{FF2B5EF4-FFF2-40B4-BE49-F238E27FC236}">
                <a16:creationId xmlns:a16="http://schemas.microsoft.com/office/drawing/2014/main" id="{348495F9-EBD0-4A35-BE85-79FF9686F9EE}"/>
              </a:ext>
            </a:extLst>
          </p:cNvPr>
          <p:cNvSpPr>
            <a:spLocks noGrp="1"/>
          </p:cNvSpPr>
          <p:nvPr>
            <p:ph type="title"/>
          </p:nvPr>
        </p:nvSpPr>
        <p:spPr/>
        <p:txBody>
          <a:bodyPr/>
          <a:lstStyle/>
          <a:p>
            <a:pPr algn="ctr"/>
            <a:r>
              <a:rPr lang="en-US" altLang="en-US" sz="2800" b="1"/>
              <a:t>The functions of the integration principle-1</a:t>
            </a:r>
            <a:endParaRPr lang="el-GR" altLang="en-US" sz="2800" b="1"/>
          </a:p>
        </p:txBody>
      </p:sp>
      <p:sp>
        <p:nvSpPr>
          <p:cNvPr id="16387" name="2 - Θέση περιεχομένου">
            <a:extLst>
              <a:ext uri="{FF2B5EF4-FFF2-40B4-BE49-F238E27FC236}">
                <a16:creationId xmlns:a16="http://schemas.microsoft.com/office/drawing/2014/main" id="{947DBFF9-0A56-4897-81DF-52A7C96BC6CD}"/>
              </a:ext>
            </a:extLst>
          </p:cNvPr>
          <p:cNvSpPr>
            <a:spLocks noGrp="1"/>
          </p:cNvSpPr>
          <p:nvPr>
            <p:ph idx="1"/>
          </p:nvPr>
        </p:nvSpPr>
        <p:spPr/>
        <p:txBody>
          <a:bodyPr/>
          <a:lstStyle/>
          <a:p>
            <a:r>
              <a:rPr lang="en-US" altLang="en-US" sz="1800"/>
              <a:t>a)The </a:t>
            </a:r>
            <a:r>
              <a:rPr lang="en-US" altLang="en-US" sz="1800" b="1"/>
              <a:t>enabling function</a:t>
            </a:r>
            <a:r>
              <a:rPr lang="en-US" altLang="en-US" sz="1800"/>
              <a:t>: Under the enabling function, the EU is empowered to take action to pursue environmental objectives  within the framework of other non-environmental policies, such as the common commercial policy, the internal market and the public procurement. </a:t>
            </a:r>
          </a:p>
          <a:p>
            <a:pPr algn="just"/>
            <a:r>
              <a:rPr lang="en-US" altLang="en-US" sz="1800"/>
              <a:t>This approach is confirmed by the CJEU. See Case C-62/88 Greece v.Council, paras.19-20; Case C-336/00, Huber, para. 36 (Environmental  protection measures can be validly adopted under any legal basis of the Treaties as long as the relevant requirements are fulfilled)</a:t>
            </a:r>
          </a:p>
          <a:p>
            <a:pPr algn="just"/>
            <a:r>
              <a:rPr lang="en-US" altLang="en-US" sz="1800"/>
              <a:t>The Court also applied the integration principle, in order to justify the use of EU secondary law provisions in the field of criminal law, if their introduction is necessary to achieve effective environmental protection. (Case C-176/03, Commission v. Council, para. 42;Case C-440/05, Commission v. Council)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a:extLst>
              <a:ext uri="{FF2B5EF4-FFF2-40B4-BE49-F238E27FC236}">
                <a16:creationId xmlns:a16="http://schemas.microsoft.com/office/drawing/2014/main" id="{4126FCFD-C7A5-4A7E-8B65-11D8343587BA}"/>
              </a:ext>
            </a:extLst>
          </p:cNvPr>
          <p:cNvSpPr>
            <a:spLocks noGrp="1"/>
          </p:cNvSpPr>
          <p:nvPr>
            <p:ph type="title"/>
          </p:nvPr>
        </p:nvSpPr>
        <p:spPr/>
        <p:txBody>
          <a:bodyPr/>
          <a:lstStyle/>
          <a:p>
            <a:pPr algn="ctr"/>
            <a:r>
              <a:rPr lang="en-US" altLang="en-US" sz="2800" b="1"/>
              <a:t>The functions of the integration principle-2</a:t>
            </a:r>
            <a:endParaRPr lang="el-GR" altLang="en-US" sz="2800" b="1"/>
          </a:p>
        </p:txBody>
      </p:sp>
      <p:sp>
        <p:nvSpPr>
          <p:cNvPr id="17411" name="2 - Θέση περιεχομένου">
            <a:extLst>
              <a:ext uri="{FF2B5EF4-FFF2-40B4-BE49-F238E27FC236}">
                <a16:creationId xmlns:a16="http://schemas.microsoft.com/office/drawing/2014/main" id="{06D6455E-D840-4C30-BEA2-31B7D4EA1B9E}"/>
              </a:ext>
            </a:extLst>
          </p:cNvPr>
          <p:cNvSpPr>
            <a:spLocks noGrp="1"/>
          </p:cNvSpPr>
          <p:nvPr>
            <p:ph idx="1"/>
          </p:nvPr>
        </p:nvSpPr>
        <p:spPr/>
        <p:txBody>
          <a:bodyPr/>
          <a:lstStyle/>
          <a:p>
            <a:r>
              <a:rPr lang="en-US" altLang="en-US" sz="2000"/>
              <a:t>a) the </a:t>
            </a:r>
            <a:r>
              <a:rPr lang="en-US" altLang="en-US" sz="2000" b="1"/>
              <a:t>enabling function </a:t>
            </a:r>
            <a:r>
              <a:rPr lang="en-US" altLang="en-US" sz="2000"/>
              <a:t>(continue):</a:t>
            </a:r>
          </a:p>
          <a:p>
            <a:r>
              <a:rPr lang="en-US" altLang="en-US" sz="2000"/>
              <a:t>The Court referred to the integration principle to justify that an International Trade Agreement based on a legal basis which does not focus on environmental protection, pursues the objective of sustainable development  (Opinion 2/15 on the Free Trade Agreement between the European Union and the Republic of Singapore of 16 May 2017, para.146)</a:t>
            </a:r>
          </a:p>
          <a:p>
            <a:r>
              <a:rPr lang="en-US" altLang="en-US" sz="2000"/>
              <a:t>Joinced Cases C-626/15  to 659/15, paras. 90-101.</a:t>
            </a:r>
          </a:p>
          <a:p>
            <a:r>
              <a:rPr lang="en-US" altLang="en-US" sz="2000" b="1"/>
              <a:t>Interim Conclusion</a:t>
            </a:r>
            <a:r>
              <a:rPr lang="en-US" altLang="en-US" sz="2000"/>
              <a:t>: The principle contributes, at least to some extent, to the greening of the EU sectoral policies </a:t>
            </a:r>
            <a:endParaRPr lang="el-GR" alt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a:extLst>
              <a:ext uri="{FF2B5EF4-FFF2-40B4-BE49-F238E27FC236}">
                <a16:creationId xmlns:a16="http://schemas.microsoft.com/office/drawing/2014/main" id="{FA3CDAF6-5B1C-4A73-ACEC-7D2C88C910E8}"/>
              </a:ext>
            </a:extLst>
          </p:cNvPr>
          <p:cNvSpPr>
            <a:spLocks noGrp="1"/>
          </p:cNvSpPr>
          <p:nvPr>
            <p:ph type="title"/>
          </p:nvPr>
        </p:nvSpPr>
        <p:spPr/>
        <p:txBody>
          <a:bodyPr/>
          <a:lstStyle/>
          <a:p>
            <a:pPr algn="ctr"/>
            <a:r>
              <a:rPr lang="en-US" altLang="en-US" sz="2800" b="1"/>
              <a:t>The functions of the integration principle-3</a:t>
            </a:r>
            <a:endParaRPr lang="el-GR" altLang="en-US" sz="2800" b="1"/>
          </a:p>
        </p:txBody>
      </p:sp>
      <p:sp>
        <p:nvSpPr>
          <p:cNvPr id="18435" name="2 - Θέση περιεχομένου">
            <a:extLst>
              <a:ext uri="{FF2B5EF4-FFF2-40B4-BE49-F238E27FC236}">
                <a16:creationId xmlns:a16="http://schemas.microsoft.com/office/drawing/2014/main" id="{BB7BEFAA-CF20-4C52-86E9-A4F5049342B2}"/>
              </a:ext>
            </a:extLst>
          </p:cNvPr>
          <p:cNvSpPr>
            <a:spLocks noGrp="1"/>
          </p:cNvSpPr>
          <p:nvPr>
            <p:ph idx="1"/>
          </p:nvPr>
        </p:nvSpPr>
        <p:spPr/>
        <p:txBody>
          <a:bodyPr/>
          <a:lstStyle/>
          <a:p>
            <a:r>
              <a:rPr lang="en-US" altLang="en-US" sz="1800" b="1"/>
              <a:t>b)the guidance function</a:t>
            </a:r>
            <a:r>
              <a:rPr lang="en-US" altLang="en-US" sz="1800"/>
              <a:t>: It refers to the possibility to interpret eu law, outside the environmental field towards such a direction, in order to promote the environmental objectives.</a:t>
            </a:r>
          </a:p>
          <a:p>
            <a:r>
              <a:rPr lang="en-US" altLang="en-US" sz="1800"/>
              <a:t>Such an approach was followed by the CJEU in the </a:t>
            </a:r>
            <a:r>
              <a:rPr lang="en-US" altLang="en-US" sz="1800" i="1"/>
              <a:t>Danish bottle case (</a:t>
            </a:r>
            <a:r>
              <a:rPr lang="en-US" altLang="en-US" sz="1800"/>
              <a:t>Case C-302/86</a:t>
            </a:r>
            <a:r>
              <a:rPr lang="en-US" altLang="en-US" sz="1800" i="1"/>
              <a:t>, Commission v. Denmark), </a:t>
            </a:r>
            <a:r>
              <a:rPr lang="en-US" altLang="en-US" sz="1800"/>
              <a:t>as the Court applied the integration principle in order to include environmental protection among the list of mandatory requirements, as foreseen by the Cassis de Dijon jurisprudence, which may invoked by Member States in order to justify national measures aimed at protecting important environmental interests, in spite of their restrictive effects on the free movement of goods. In the same direction see Case C-379/98</a:t>
            </a:r>
            <a:r>
              <a:rPr lang="en-US" altLang="en-US" sz="1800" i="1"/>
              <a:t>, Preussen Electra</a:t>
            </a:r>
            <a:r>
              <a:rPr lang="en-US" altLang="en-US" sz="1800"/>
              <a:t>, paras.73-76.See also  Case C-573/12, </a:t>
            </a:r>
            <a:r>
              <a:rPr lang="en-US" altLang="en-US" sz="1800" i="1"/>
              <a:t>Ålands Vindkraft AB</a:t>
            </a:r>
            <a:r>
              <a:rPr lang="en-US" altLang="en-US" sz="1800" b="1"/>
              <a:t>, </a:t>
            </a:r>
            <a:r>
              <a:rPr lang="en-US" altLang="en-US" sz="1800"/>
              <a:t>ECLI:EU:C:2014:2037, paras. 77-80</a:t>
            </a:r>
            <a:endParaRPr lang="el-GR" altLang="en-US" sz="1800"/>
          </a:p>
          <a:p>
            <a:r>
              <a:rPr lang="en-US" altLang="en-US" sz="1800"/>
              <a:t>Case C-513/99 </a:t>
            </a:r>
            <a:r>
              <a:rPr lang="en-US" altLang="en-US" sz="1800" i="1"/>
              <a:t>Concordia Bus Finland</a:t>
            </a:r>
            <a:r>
              <a:rPr lang="en-US" altLang="en-US" sz="1800"/>
              <a:t>  ECLI:EU:C:2002:495 para. 57,</a:t>
            </a:r>
            <a:r>
              <a:rPr lang="el-GR" altLang="en-US" sz="1800"/>
              <a:t> (</a:t>
            </a:r>
            <a:r>
              <a:rPr lang="en-US" altLang="en-US" sz="1800"/>
              <a:t>justification of environmental requirements in the public procurement procedure”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a:extLst>
              <a:ext uri="{FF2B5EF4-FFF2-40B4-BE49-F238E27FC236}">
                <a16:creationId xmlns:a16="http://schemas.microsoft.com/office/drawing/2014/main" id="{CB469ADA-32F3-439D-9F6D-271672584EBA}"/>
              </a:ext>
            </a:extLst>
          </p:cNvPr>
          <p:cNvSpPr>
            <a:spLocks noGrp="1"/>
          </p:cNvSpPr>
          <p:nvPr>
            <p:ph type="title"/>
          </p:nvPr>
        </p:nvSpPr>
        <p:spPr/>
        <p:txBody>
          <a:bodyPr/>
          <a:lstStyle/>
          <a:p>
            <a:pPr algn="ctr"/>
            <a:r>
              <a:rPr lang="en-US" altLang="en-US" b="1"/>
              <a:t>The functions of the integration principle-3</a:t>
            </a:r>
            <a:endParaRPr lang="el-GR" altLang="en-US"/>
          </a:p>
        </p:txBody>
      </p:sp>
      <p:sp>
        <p:nvSpPr>
          <p:cNvPr id="19459" name="2 - Θέση περιεχομένου">
            <a:extLst>
              <a:ext uri="{FF2B5EF4-FFF2-40B4-BE49-F238E27FC236}">
                <a16:creationId xmlns:a16="http://schemas.microsoft.com/office/drawing/2014/main" id="{C9533A05-259A-43B6-91F4-8C9757C97670}"/>
              </a:ext>
            </a:extLst>
          </p:cNvPr>
          <p:cNvSpPr>
            <a:spLocks noGrp="1"/>
          </p:cNvSpPr>
          <p:nvPr>
            <p:ph idx="1"/>
          </p:nvPr>
        </p:nvSpPr>
        <p:spPr/>
        <p:txBody>
          <a:bodyPr/>
          <a:lstStyle/>
          <a:p>
            <a:r>
              <a:rPr lang="en-US" altLang="en-US" sz="1800" b="1"/>
              <a:t>b) the guidance function(continue)</a:t>
            </a:r>
          </a:p>
          <a:p>
            <a:r>
              <a:rPr lang="en-US" altLang="en-US" sz="1800"/>
              <a:t>The same applies to the Artedogan Case in which the Court applied  the integration principle, in order to justify the application of the precautionary principle, outside the environmental sphere, with the aim to protect public health. (Joined Cases T-74, 76, 83, 85, 132, 137, 141/00 (Artegodan GmbH/Commission), [2002] ECR II-4945, para. 183 and Case T-817/14, Zoofachhandel Züpke GmbH,  ECLI:EU:T:2016:157, para. 51.)</a:t>
            </a:r>
          </a:p>
          <a:p>
            <a:r>
              <a:rPr lang="en-US" altLang="en-US" sz="1800"/>
              <a:t>State Aid and Environmental Protection :Case C-594/18, Austria v. Commission (Hickley Point C)-By applying the environmental integration principle in conjunction with art. 37 EUChFR and art. 194 (1) TFEU and the EU rules on the environmental protection, the Court recognized an obligationof the European Commission when assessing whether state aid is intended to “facilitate the development of an economic activity” (art. 107(3) (c)TFEU),  to examine whether the activity for which aid is granted, does not contravene the EU environmental legislation.</a:t>
            </a:r>
          </a:p>
          <a:p>
            <a:r>
              <a:rPr lang="en-US" altLang="en-US" sz="1800"/>
              <a:t> </a:t>
            </a:r>
            <a:endParaRPr lang="el-GR" altLang="en-US" sz="1800"/>
          </a:p>
          <a:p>
            <a:endParaRPr lang="el-GR" altLang="en-US" sz="1800"/>
          </a:p>
          <a:p>
            <a:endParaRPr lang="el-GR"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a:extLst>
              <a:ext uri="{FF2B5EF4-FFF2-40B4-BE49-F238E27FC236}">
                <a16:creationId xmlns:a16="http://schemas.microsoft.com/office/drawing/2014/main" id="{2E038CEF-18CB-4ED0-B16A-C22F26C28F70}"/>
              </a:ext>
            </a:extLst>
          </p:cNvPr>
          <p:cNvSpPr>
            <a:spLocks noGrp="1"/>
          </p:cNvSpPr>
          <p:nvPr>
            <p:ph type="title"/>
          </p:nvPr>
        </p:nvSpPr>
        <p:spPr/>
        <p:txBody>
          <a:bodyPr/>
          <a:lstStyle/>
          <a:p>
            <a:pPr algn="ctr"/>
            <a:r>
              <a:rPr lang="en-US" altLang="en-US" sz="2800" b="1"/>
              <a:t>The justiciability of the environmental integration principle</a:t>
            </a:r>
            <a:endParaRPr lang="el-GR" altLang="en-US" sz="2800" b="1"/>
          </a:p>
        </p:txBody>
      </p:sp>
      <p:sp>
        <p:nvSpPr>
          <p:cNvPr id="20483" name="2 - Θέση περιεχομένου">
            <a:extLst>
              <a:ext uri="{FF2B5EF4-FFF2-40B4-BE49-F238E27FC236}">
                <a16:creationId xmlns:a16="http://schemas.microsoft.com/office/drawing/2014/main" id="{C0E276C4-B1AD-4195-9767-EC7A22624ED1}"/>
              </a:ext>
            </a:extLst>
          </p:cNvPr>
          <p:cNvSpPr>
            <a:spLocks noGrp="1"/>
          </p:cNvSpPr>
          <p:nvPr>
            <p:ph idx="1"/>
          </p:nvPr>
        </p:nvSpPr>
        <p:spPr/>
        <p:txBody>
          <a:bodyPr/>
          <a:lstStyle/>
          <a:p>
            <a:r>
              <a:rPr lang="en-US" altLang="en-US" sz="2000"/>
              <a:t>According to the Opinion of the AG  Jacobs “Integration  is not programmatic but imposes legal obligations”  (Opinion in Case C-379/98,  </a:t>
            </a:r>
            <a:r>
              <a:rPr lang="en-US" altLang="en-US" sz="2000" i="1"/>
              <a:t>Preussen Elektra).</a:t>
            </a:r>
          </a:p>
          <a:p>
            <a:r>
              <a:rPr lang="en-US" altLang="en-US" sz="2000"/>
              <a:t>The integration principle can be used as a standard to review the validity of the EU measures. </a:t>
            </a:r>
          </a:p>
          <a:p>
            <a:r>
              <a:rPr lang="en-US" altLang="en-US" sz="2000"/>
              <a:t>It is recognized that the EU organs enjoy a wide margin of discretion in shaping their environmental policy by balancing between different requirements and interests.</a:t>
            </a:r>
          </a:p>
          <a:p>
            <a:r>
              <a:rPr lang="en-US" altLang="en-US" sz="2000"/>
              <a:t>The EU courts check  only whether</a:t>
            </a:r>
            <a:r>
              <a:rPr lang="en-US" altLang="en-US" sz="2000" b="1" u="sng"/>
              <a:t> there is a manifest error of appraisal  regarding  the  application of the Treaty objectives and principles (ECJ Judgment, Case C-341/95, Gianni Bettati)</a:t>
            </a:r>
          </a:p>
          <a:p>
            <a:r>
              <a:rPr lang="en-US" altLang="en-US" sz="2000" b="1" u="sng"/>
              <a:t>So far no EU act has been declared void by the CJEU due to the violation of the integration principle</a:t>
            </a:r>
            <a:endParaRPr lang="el-GR" alt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a:extLst>
              <a:ext uri="{FF2B5EF4-FFF2-40B4-BE49-F238E27FC236}">
                <a16:creationId xmlns:a16="http://schemas.microsoft.com/office/drawing/2014/main" id="{8EAB36AB-242D-4D6F-A786-F8982D519040}"/>
              </a:ext>
            </a:extLst>
          </p:cNvPr>
          <p:cNvSpPr>
            <a:spLocks noGrp="1"/>
          </p:cNvSpPr>
          <p:nvPr>
            <p:ph type="title"/>
          </p:nvPr>
        </p:nvSpPr>
        <p:spPr>
          <a:xfrm>
            <a:off x="500063" y="428625"/>
            <a:ext cx="8229600" cy="1371600"/>
          </a:xfrm>
        </p:spPr>
        <p:txBody>
          <a:bodyPr/>
          <a:lstStyle/>
          <a:p>
            <a:pPr algn="ctr"/>
            <a:r>
              <a:rPr lang="en-US" altLang="en-US" sz="2800" b="1"/>
              <a:t>Assessment of the contribution of the integration principle to achieve sustainable development-1</a:t>
            </a:r>
            <a:endParaRPr lang="el-GR" altLang="en-US" sz="2800" b="1"/>
          </a:p>
        </p:txBody>
      </p:sp>
      <p:sp>
        <p:nvSpPr>
          <p:cNvPr id="21507" name="2 - Θέση περιεχομένου">
            <a:extLst>
              <a:ext uri="{FF2B5EF4-FFF2-40B4-BE49-F238E27FC236}">
                <a16:creationId xmlns:a16="http://schemas.microsoft.com/office/drawing/2014/main" id="{D9DC5523-7C34-41E1-BC3F-1D52C4A9A900}"/>
              </a:ext>
            </a:extLst>
          </p:cNvPr>
          <p:cNvSpPr>
            <a:spLocks noGrp="1"/>
          </p:cNvSpPr>
          <p:nvPr>
            <p:ph idx="1"/>
          </p:nvPr>
        </p:nvSpPr>
        <p:spPr/>
        <p:txBody>
          <a:bodyPr/>
          <a:lstStyle/>
          <a:p>
            <a:r>
              <a:rPr lang="en-US" altLang="en-US" sz="1800" b="1"/>
              <a:t>A. The effects of the proliferation of the integration clauses</a:t>
            </a:r>
          </a:p>
          <a:p>
            <a:r>
              <a:rPr lang="en-US" altLang="en-US" sz="1800"/>
              <a:t>The proliferation of the integration clauses under the Lisbon Treaty does not only lead to the </a:t>
            </a:r>
            <a:r>
              <a:rPr lang="en-US" altLang="en-US" sz="1800" b="1"/>
              <a:t>relativisation</a:t>
            </a:r>
            <a:r>
              <a:rPr lang="en-US" altLang="en-US" sz="1800"/>
              <a:t> of the environmental integration principle, so that it has effect of reducing of the environmental protection requirements (J.Jans, Stop the Integration Principle?).</a:t>
            </a:r>
          </a:p>
          <a:p>
            <a:r>
              <a:rPr lang="en-US" altLang="en-US" sz="1800"/>
              <a:t>As Prof. Jans rightly pointed out the multiplication of the integration duties may also lead to the so-called “minestrone effect” in the sense that the presence of many integration duties might cause “an inherent danger that under the disguise of integration certain environmental standards will be diluted or offset against others interests or policy considerations”</a:t>
            </a:r>
          </a:p>
          <a:p>
            <a:r>
              <a:rPr lang="en-US" altLang="en-US" sz="1800" b="1"/>
              <a:t>Interim Conclusion </a:t>
            </a:r>
            <a:r>
              <a:rPr lang="en-US" altLang="en-US" sz="1800"/>
              <a:t>: The principle can contribute to a mild “greening” of the sectoral policies</a:t>
            </a:r>
          </a:p>
          <a:p>
            <a:r>
              <a:rPr lang="en-US" altLang="en-US" sz="1800" b="1"/>
              <a:t>Question</a:t>
            </a:r>
            <a:r>
              <a:rPr lang="en-US" altLang="en-US" sz="1800"/>
              <a:t> : Is that sufficient considering the extent and the intensity of the environmental problems?</a:t>
            </a:r>
          </a:p>
          <a:p>
            <a:endParaRPr lang="el-GR" altLang="en-US"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a:extLst>
              <a:ext uri="{FF2B5EF4-FFF2-40B4-BE49-F238E27FC236}">
                <a16:creationId xmlns:a16="http://schemas.microsoft.com/office/drawing/2014/main" id="{A0611CDF-F493-4DC8-A7E2-B59CA60F7944}"/>
              </a:ext>
            </a:extLst>
          </p:cNvPr>
          <p:cNvSpPr>
            <a:spLocks noGrp="1"/>
          </p:cNvSpPr>
          <p:nvPr>
            <p:ph type="title"/>
          </p:nvPr>
        </p:nvSpPr>
        <p:spPr/>
        <p:txBody>
          <a:bodyPr/>
          <a:lstStyle/>
          <a:p>
            <a:pPr algn="ctr"/>
            <a:r>
              <a:rPr lang="en-US" altLang="en-US" sz="2800" b="1"/>
              <a:t>Assessment of the contribution of the integration principle to achieve sustainable development-2</a:t>
            </a:r>
            <a:endParaRPr lang="el-GR" altLang="en-US" sz="2800"/>
          </a:p>
        </p:txBody>
      </p:sp>
      <p:sp>
        <p:nvSpPr>
          <p:cNvPr id="22531" name="2 - Θέση περιεχομένου">
            <a:extLst>
              <a:ext uri="{FF2B5EF4-FFF2-40B4-BE49-F238E27FC236}">
                <a16:creationId xmlns:a16="http://schemas.microsoft.com/office/drawing/2014/main" id="{4D750FE6-A6C4-4C37-AF7A-6CD381EDB8F0}"/>
              </a:ext>
            </a:extLst>
          </p:cNvPr>
          <p:cNvSpPr>
            <a:spLocks noGrp="1"/>
          </p:cNvSpPr>
          <p:nvPr>
            <p:ph idx="1"/>
          </p:nvPr>
        </p:nvSpPr>
        <p:spPr/>
        <p:txBody>
          <a:bodyPr/>
          <a:lstStyle/>
          <a:p>
            <a:r>
              <a:rPr lang="en-US" altLang="en-US" sz="1800" b="1"/>
              <a:t>B. The relationship between the environmental integration principle  and the principle of conferral of powers and its impact on achieving sustainable devleopment</a:t>
            </a:r>
          </a:p>
          <a:p>
            <a:pPr algn="just"/>
            <a:r>
              <a:rPr lang="en-US" altLang="en-US" sz="1600"/>
              <a:t>Article 7 TFEU sets out that the integration of all the EU objectives, including that of sustainable development, presupposes that the principle of conferral of powers (Article 5.2TEU) is respected. (Squintani, 2021)</a:t>
            </a:r>
          </a:p>
          <a:p>
            <a:pPr algn="just"/>
            <a:r>
              <a:rPr lang="en-US" altLang="en-US" sz="1600"/>
              <a:t>In accordance with the CJEU case-law with regard to the principle of conferral, the principle is respected when the Union act aims at achieving the goals set out in the chosen legal basis (Case C-376/98, Federal Republic of Germany v. European Parliament and Council)</a:t>
            </a:r>
          </a:p>
          <a:p>
            <a:pPr algn="just"/>
            <a:r>
              <a:rPr lang="en-US" altLang="en-US" sz="1600" b="1"/>
              <a:t>Opinion 2/2015 </a:t>
            </a:r>
            <a:r>
              <a:rPr lang="en-US" altLang="en-US" sz="1600"/>
              <a:t>: Trade Agreements fall under the EU exclusive competence even if they  include sustainability chapters to the extent that the chapter limits itself to referring the respective environmental commitments</a:t>
            </a:r>
          </a:p>
          <a:p>
            <a:pPr algn="just"/>
            <a:r>
              <a:rPr lang="en-US" altLang="en-US" sz="1600" b="1"/>
              <a:t>Question: How this can affect the integration of environmental concerns in the conclusion of Free Trade Agreements?</a:t>
            </a:r>
            <a:endParaRPr lang="en-US" altLang="en-US" sz="1600"/>
          </a:p>
          <a:p>
            <a:pPr algn="just">
              <a:buFont typeface="Wingdings" panose="05000000000000000000" pitchFamily="2" charset="2"/>
              <a:buNone/>
            </a:pPr>
            <a:r>
              <a:rPr lang="en-US" altLang="en-US" sz="1600"/>
              <a:t>    </a:t>
            </a:r>
            <a:endParaRPr lang="el-GR" altLang="en-US" sz="1600"/>
          </a:p>
          <a:p>
            <a:endParaRPr lang="el-GR" altLang="en-US" sz="2000"/>
          </a:p>
          <a:p>
            <a:endParaRPr lang="el-GR" alt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666AF3E-C78B-430C-ABDF-F0390C2263F2}"/>
              </a:ext>
            </a:extLst>
          </p:cNvPr>
          <p:cNvSpPr>
            <a:spLocks noGrp="1" noChangeArrowheads="1"/>
          </p:cNvSpPr>
          <p:nvPr>
            <p:ph type="title"/>
          </p:nvPr>
        </p:nvSpPr>
        <p:spPr>
          <a:xfrm>
            <a:off x="395288" y="457200"/>
            <a:ext cx="8291512" cy="811213"/>
          </a:xfrm>
        </p:spPr>
        <p:txBody>
          <a:bodyPr/>
          <a:lstStyle/>
          <a:p>
            <a:pPr algn="ctr" eaLnBrk="1" hangingPunct="1"/>
            <a:r>
              <a:rPr lang="en-US" altLang="en-US" sz="2400" b="1"/>
              <a:t>The origins and the evolution of the principle in International</a:t>
            </a:r>
            <a:r>
              <a:rPr lang="el-GR" altLang="en-US" sz="2400" b="1"/>
              <a:t> </a:t>
            </a:r>
            <a:r>
              <a:rPr lang="en-US" altLang="en-US" sz="2400" b="1"/>
              <a:t> Law-1</a:t>
            </a:r>
            <a:endParaRPr lang="hu-HU" altLang="en-US" sz="2400" b="1"/>
          </a:p>
        </p:txBody>
      </p:sp>
      <p:sp>
        <p:nvSpPr>
          <p:cNvPr id="5123" name="Rectangle 3">
            <a:extLst>
              <a:ext uri="{FF2B5EF4-FFF2-40B4-BE49-F238E27FC236}">
                <a16:creationId xmlns:a16="http://schemas.microsoft.com/office/drawing/2014/main" id="{23C5862B-236B-4CF9-A652-16E9D295EE20}"/>
              </a:ext>
            </a:extLst>
          </p:cNvPr>
          <p:cNvSpPr>
            <a:spLocks noGrp="1" noChangeArrowheads="1"/>
          </p:cNvSpPr>
          <p:nvPr>
            <p:ph type="body" idx="1"/>
          </p:nvPr>
        </p:nvSpPr>
        <p:spPr>
          <a:xfrm>
            <a:off x="457200" y="1268413"/>
            <a:ext cx="8229600" cy="4598987"/>
          </a:xfrm>
        </p:spPr>
        <p:txBody>
          <a:bodyPr/>
          <a:lstStyle/>
          <a:p>
            <a:pPr marL="514350" indent="-514350" eaLnBrk="1" hangingPunct="1">
              <a:buFont typeface="Wingdings" panose="05000000000000000000" pitchFamily="2" charset="2"/>
              <a:buAutoNum type="arabicPeriod"/>
            </a:pPr>
            <a:r>
              <a:rPr lang="en-US" altLang="en-US" sz="1800"/>
              <a:t>The first appearance of the principle in  </a:t>
            </a:r>
            <a:r>
              <a:rPr lang="el-GR" altLang="en-US" sz="1800"/>
              <a:t>Α</a:t>
            </a:r>
            <a:r>
              <a:rPr lang="en-US" altLang="en-US" sz="1800"/>
              <a:t>rticle 13 of the 1972 Stockholm Declaration</a:t>
            </a:r>
            <a:r>
              <a:rPr lang="en-US" altLang="en-US" sz="2000"/>
              <a:t>: “</a:t>
            </a:r>
            <a:r>
              <a:rPr lang="en-US" altLang="en-US" sz="1800"/>
              <a:t>In order to achieve a more rational management of resources and thus to improve the environment, States should adopt an integrated and coordinated approach  to their development planning, so as to ensure that development is compatible to protect and improve the environment for the benefit of their population”.</a:t>
            </a:r>
          </a:p>
          <a:p>
            <a:pPr marL="514350" indent="-514350" eaLnBrk="1" hangingPunct="1">
              <a:buFont typeface="Wingdings" panose="05000000000000000000" pitchFamily="2" charset="2"/>
              <a:buAutoNum type="arabicPeriod"/>
            </a:pPr>
            <a:r>
              <a:rPr lang="en-US" altLang="en-US" sz="1800"/>
              <a:t>The principle emerged also in the 1987 Brutland Report and was linked to the implementation of the concept of sustainable development (p. 40)</a:t>
            </a:r>
          </a:p>
          <a:p>
            <a:pPr marL="514350" indent="-514350" eaLnBrk="1" hangingPunct="1">
              <a:buFont typeface="Wingdings" panose="05000000000000000000" pitchFamily="2" charset="2"/>
              <a:buAutoNum type="arabicPeriod"/>
            </a:pPr>
            <a:r>
              <a:rPr lang="en-US" altLang="en-US" sz="1800"/>
              <a:t>The strong link between the integration principle and the principle of sustainable development was reaffirmed in the Article 4 of the 1992 Rio Declaration:</a:t>
            </a:r>
          </a:p>
          <a:p>
            <a:pPr marL="514350" indent="-514350" eaLnBrk="1" hangingPunct="1">
              <a:buFont typeface="Wingdings" panose="05000000000000000000" pitchFamily="2" charset="2"/>
              <a:buNone/>
            </a:pPr>
            <a:r>
              <a:rPr lang="en-US" altLang="en-US" sz="1800"/>
              <a:t>        “In order to achieve sustainable development, environmental protection shall constitute an integral part of the development process and cannot be considered in isolation from it”</a:t>
            </a:r>
          </a:p>
          <a:p>
            <a:pPr marL="514350" indent="-514350" eaLnBrk="1" hangingPunct="1">
              <a:buFont typeface="Wingdings" panose="05000000000000000000" pitchFamily="2" charset="2"/>
              <a:buNone/>
            </a:pPr>
            <a:endParaRPr lang="en-US" altLang="en-US" sz="1800"/>
          </a:p>
          <a:p>
            <a:pPr marL="514350" indent="-514350" eaLnBrk="1" hangingPunct="1">
              <a:buFont typeface="Wingdings" panose="05000000000000000000" pitchFamily="2" charset="2"/>
              <a:buAutoNum type="arabicPeriod"/>
            </a:pPr>
            <a:endParaRPr lang="el-GR" altLang="en-US" sz="1800"/>
          </a:p>
          <a:p>
            <a:pPr marL="514350" indent="-514350" eaLnBrk="1" hangingPunct="1">
              <a:buFont typeface="Wingdings" panose="05000000000000000000" pitchFamily="2" charset="2"/>
              <a:buAutoNum type="arabicPeriod"/>
            </a:pPr>
            <a:endParaRPr lang="el-GR" altLang="en-US" sz="2800"/>
          </a:p>
          <a:p>
            <a:pPr marL="514350" indent="-514350" eaLnBrk="1" hangingPunct="1">
              <a:buFont typeface="Wingdings" panose="05000000000000000000" pitchFamily="2" charset="2"/>
              <a:buNone/>
            </a:pPr>
            <a:endParaRPr lang="el-GR" altLang="en-US" sz="2800"/>
          </a:p>
          <a:p>
            <a:pPr marL="514350" indent="-514350" eaLnBrk="1" hangingPunct="1">
              <a:buFont typeface="Wingdings" panose="05000000000000000000" pitchFamily="2" charset="2"/>
              <a:buNone/>
            </a:pPr>
            <a:endParaRPr lang="el-GR" altLang="en-US" sz="2800"/>
          </a:p>
          <a:p>
            <a:pPr marL="514350" indent="-514350" eaLnBrk="1" hangingPunct="1">
              <a:buFont typeface="Wingdings" panose="05000000000000000000" pitchFamily="2" charset="2"/>
              <a:buNone/>
            </a:pPr>
            <a:endParaRPr lang="el-GR" altLang="en-US" sz="2800"/>
          </a:p>
          <a:p>
            <a:pPr marL="514350" indent="-514350" eaLnBrk="1" hangingPunct="1">
              <a:buFont typeface="Wingdings" panose="05000000000000000000" pitchFamily="2" charset="2"/>
              <a:buAutoNum type="arabicPeriod"/>
            </a:pPr>
            <a:endParaRPr lang="el-GR" altLang="en-US" sz="2800"/>
          </a:p>
          <a:p>
            <a:pPr marL="514350" indent="-514350" eaLnBrk="1" hangingPunct="1">
              <a:buFont typeface="Wingdings" panose="05000000000000000000" pitchFamily="2" charset="2"/>
              <a:buAutoNum type="arabicPeriod"/>
            </a:pPr>
            <a:endParaRPr lang="en-GB"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a:extLst>
              <a:ext uri="{FF2B5EF4-FFF2-40B4-BE49-F238E27FC236}">
                <a16:creationId xmlns:a16="http://schemas.microsoft.com/office/drawing/2014/main" id="{7C95FBED-AA13-4B94-9A55-7BAADAA16632}"/>
              </a:ext>
            </a:extLst>
          </p:cNvPr>
          <p:cNvSpPr>
            <a:spLocks noGrp="1"/>
          </p:cNvSpPr>
          <p:nvPr>
            <p:ph type="title"/>
          </p:nvPr>
        </p:nvSpPr>
        <p:spPr/>
        <p:txBody>
          <a:bodyPr/>
          <a:lstStyle/>
          <a:p>
            <a:pPr algn="ctr"/>
            <a:r>
              <a:rPr lang="en-US" altLang="en-US" sz="2400" b="1"/>
              <a:t>The environmental integration principle and the EU Green Deal-1</a:t>
            </a:r>
            <a:endParaRPr lang="el-GR" altLang="en-US" sz="2400" b="1"/>
          </a:p>
        </p:txBody>
      </p:sp>
      <p:sp>
        <p:nvSpPr>
          <p:cNvPr id="23555" name="2 - Θέση περιεχομένου">
            <a:extLst>
              <a:ext uri="{FF2B5EF4-FFF2-40B4-BE49-F238E27FC236}">
                <a16:creationId xmlns:a16="http://schemas.microsoft.com/office/drawing/2014/main" id="{95517703-4C94-46E7-A0DC-16C4C3E5E334}"/>
              </a:ext>
            </a:extLst>
          </p:cNvPr>
          <p:cNvSpPr>
            <a:spLocks noGrp="1"/>
          </p:cNvSpPr>
          <p:nvPr>
            <p:ph idx="1"/>
          </p:nvPr>
        </p:nvSpPr>
        <p:spPr/>
        <p:txBody>
          <a:bodyPr/>
          <a:lstStyle/>
          <a:p>
            <a:r>
              <a:rPr lang="en-US" altLang="en-US" sz="2000" b="1"/>
              <a:t>The EU Green Deal and the Integration principle: </a:t>
            </a:r>
            <a:r>
              <a:rPr lang="en-US" altLang="en-US" sz="2000"/>
              <a:t>The EU Green Deal constitutes an integral part of the strategy to implement the United Nation’s 2030 Agenda and the sustainable development goals “with the aim of putting the sustainable development goals at the heart of the EU policy-making”</a:t>
            </a:r>
          </a:p>
          <a:p>
            <a:r>
              <a:rPr lang="en-US" altLang="en-US" sz="2000"/>
              <a:t>It aims to transform the EU by 2050 to the state of “fair and prosperous society, with a modern, resource efficient and competitive economy”</a:t>
            </a:r>
          </a:p>
          <a:p>
            <a:r>
              <a:rPr lang="en-US" altLang="en-US" sz="2000"/>
              <a:t>It is acknowledged that the transformation to a green economy requires significant public and private investment</a:t>
            </a:r>
          </a:p>
          <a:p>
            <a:endParaRPr lang="el-GR" altLang="en-US" sz="2000"/>
          </a:p>
          <a:p>
            <a:endParaRPr lang="el-GR" altLang="en-US" sz="2000"/>
          </a:p>
          <a:p>
            <a:endParaRPr lang="el-GR" altLang="en-US" sz="2000"/>
          </a:p>
          <a:p>
            <a:endParaRPr lang="el-GR" alt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63B63D3-5ACB-40F9-B0DB-222F26D90715}"/>
              </a:ext>
            </a:extLst>
          </p:cNvPr>
          <p:cNvSpPr/>
          <p:nvPr/>
        </p:nvSpPr>
        <p:spPr>
          <a:xfrm>
            <a:off x="6869113" y="5786438"/>
            <a:ext cx="2132012" cy="10715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4579" name="Picture 9">
            <a:extLst>
              <a:ext uri="{FF2B5EF4-FFF2-40B4-BE49-F238E27FC236}">
                <a16:creationId xmlns:a16="http://schemas.microsoft.com/office/drawing/2014/main" id="{54E2E559-22FC-46C5-B0F7-4E386A695C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85013" y="6099175"/>
            <a:ext cx="1790700"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556FC05A-DC4C-4BD9-B8B2-5C14863C752C}"/>
              </a:ext>
            </a:extLst>
          </p:cNvPr>
          <p:cNvSpPr/>
          <p:nvPr/>
        </p:nvSpPr>
        <p:spPr>
          <a:xfrm>
            <a:off x="528638" y="735013"/>
            <a:ext cx="223837" cy="509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4581" name="Picture 1">
            <a:extLst>
              <a:ext uri="{FF2B5EF4-FFF2-40B4-BE49-F238E27FC236}">
                <a16:creationId xmlns:a16="http://schemas.microsoft.com/office/drawing/2014/main" id="{CA5D4989-1DA5-43EC-981C-34FF41171F79}"/>
              </a:ext>
            </a:extLst>
          </p:cNvPr>
          <p:cNvPicPr>
            <a:picLocks noChangeAspect="1"/>
          </p:cNvPicPr>
          <p:nvPr/>
        </p:nvPicPr>
        <p:blipFill>
          <a:blip r:embed="rId4">
            <a:extLst>
              <a:ext uri="{28A0092B-C50C-407E-A947-70E740481C1C}">
                <a14:useLocalDpi xmlns:a14="http://schemas.microsoft.com/office/drawing/2010/main" val="0"/>
              </a:ext>
            </a:extLst>
          </a:blip>
          <a:srcRect l="4337" t="11429" r="4927" b="13937"/>
          <a:stretch>
            <a:fillRect/>
          </a:stretch>
        </p:blipFill>
        <p:spPr bwMode="auto">
          <a:xfrm>
            <a:off x="1238250" y="357188"/>
            <a:ext cx="5846763" cy="641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a:extLst>
              <a:ext uri="{FF2B5EF4-FFF2-40B4-BE49-F238E27FC236}">
                <a16:creationId xmlns:a16="http://schemas.microsoft.com/office/drawing/2014/main" id="{565D4CB4-3D8C-4FD2-9321-7BD79615B1CF}"/>
              </a:ext>
            </a:extLst>
          </p:cNvPr>
          <p:cNvSpPr>
            <a:spLocks noGrp="1"/>
          </p:cNvSpPr>
          <p:nvPr>
            <p:ph type="title"/>
          </p:nvPr>
        </p:nvSpPr>
        <p:spPr/>
        <p:txBody>
          <a:bodyPr/>
          <a:lstStyle/>
          <a:p>
            <a:pPr algn="ctr"/>
            <a:r>
              <a:rPr lang="en-US" altLang="en-US" sz="2800" b="1"/>
              <a:t>The environmental integration principle and the EU Green Deal-2</a:t>
            </a:r>
            <a:endParaRPr lang="el-GR" altLang="en-US" sz="2800" b="1"/>
          </a:p>
        </p:txBody>
      </p:sp>
      <p:sp>
        <p:nvSpPr>
          <p:cNvPr id="25603" name="2 - Θέση περιεχομένου">
            <a:extLst>
              <a:ext uri="{FF2B5EF4-FFF2-40B4-BE49-F238E27FC236}">
                <a16:creationId xmlns:a16="http://schemas.microsoft.com/office/drawing/2014/main" id="{72DBF50C-3F0A-4D66-8C1C-D65F348374ED}"/>
              </a:ext>
            </a:extLst>
          </p:cNvPr>
          <p:cNvSpPr>
            <a:spLocks noGrp="1"/>
          </p:cNvSpPr>
          <p:nvPr>
            <p:ph idx="1"/>
          </p:nvPr>
        </p:nvSpPr>
        <p:spPr/>
        <p:txBody>
          <a:bodyPr/>
          <a:lstStyle/>
          <a:p>
            <a:r>
              <a:rPr lang="en-US" altLang="en-US" sz="2400"/>
              <a:t>The Eu Green Deal sets 10 areas of action: </a:t>
            </a:r>
          </a:p>
          <a:p>
            <a:r>
              <a:rPr lang="en-US" altLang="en-US" sz="2400"/>
              <a:t>a) Climate ambition 2) clean affordable and secure energy 3)industrial strategy for a clean and circular economy 4) sustainable and smart mobility 5)greening the Common Agricultural Policy 6)preserving and protecting biodiversity 7) towards a zero pollution ambition for toxic free environment 8)mainstreaming sustainability in all EU policies 9)the EU as a global leader 10)working together-a European Climate Pact</a:t>
            </a:r>
            <a:endParaRPr lang="el-GR" alt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a:extLst>
              <a:ext uri="{FF2B5EF4-FFF2-40B4-BE49-F238E27FC236}">
                <a16:creationId xmlns:a16="http://schemas.microsoft.com/office/drawing/2014/main" id="{B3238FD8-1E91-4500-B1F4-7DADD7EB4E0D}"/>
              </a:ext>
            </a:extLst>
          </p:cNvPr>
          <p:cNvSpPr>
            <a:spLocks noGrp="1"/>
          </p:cNvSpPr>
          <p:nvPr>
            <p:ph type="title"/>
          </p:nvPr>
        </p:nvSpPr>
        <p:spPr/>
        <p:txBody>
          <a:bodyPr/>
          <a:lstStyle/>
          <a:p>
            <a:pPr algn="ctr"/>
            <a:r>
              <a:rPr lang="en-US" altLang="en-US" sz="3200" b="1"/>
              <a:t>The environmental integration principle and the EU Green Deal-3</a:t>
            </a:r>
            <a:endParaRPr lang="el-GR" altLang="en-US" sz="3200"/>
          </a:p>
        </p:txBody>
      </p:sp>
      <p:sp>
        <p:nvSpPr>
          <p:cNvPr id="26627" name="2 - Θέση περιεχομένου">
            <a:extLst>
              <a:ext uri="{FF2B5EF4-FFF2-40B4-BE49-F238E27FC236}">
                <a16:creationId xmlns:a16="http://schemas.microsoft.com/office/drawing/2014/main" id="{A91CB0D7-F387-4BAC-B95E-5481E9139F85}"/>
              </a:ext>
            </a:extLst>
          </p:cNvPr>
          <p:cNvSpPr>
            <a:spLocks noGrp="1"/>
          </p:cNvSpPr>
          <p:nvPr>
            <p:ph idx="1"/>
          </p:nvPr>
        </p:nvSpPr>
        <p:spPr/>
        <p:txBody>
          <a:bodyPr/>
          <a:lstStyle/>
          <a:p>
            <a:r>
              <a:rPr lang="en-US" altLang="en-US"/>
              <a:t>The principle of Integration is not explicitly mentioned in the Commission Communication launching the EU Green Deal.</a:t>
            </a:r>
          </a:p>
          <a:p>
            <a:r>
              <a:rPr lang="en-US" altLang="en-US"/>
              <a:t>The integration principle is though implemented though the EU Green Deal</a:t>
            </a:r>
          </a:p>
          <a:p>
            <a:endParaRPr lang="el-GR"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a:extLst>
              <a:ext uri="{FF2B5EF4-FFF2-40B4-BE49-F238E27FC236}">
                <a16:creationId xmlns:a16="http://schemas.microsoft.com/office/drawing/2014/main" id="{A4234360-5C75-4D7F-AB20-ABB3E069E7E9}"/>
              </a:ext>
            </a:extLst>
          </p:cNvPr>
          <p:cNvSpPr>
            <a:spLocks noGrp="1"/>
          </p:cNvSpPr>
          <p:nvPr>
            <p:ph type="title"/>
          </p:nvPr>
        </p:nvSpPr>
        <p:spPr/>
        <p:txBody>
          <a:bodyPr/>
          <a:lstStyle/>
          <a:p>
            <a:pPr algn="ctr"/>
            <a:r>
              <a:rPr lang="en-US" altLang="en-US" sz="3200" b="1"/>
              <a:t>The environmental integration principle and the EU Green Deal-4</a:t>
            </a:r>
            <a:endParaRPr lang="el-GR" altLang="en-US" sz="3200" b="1"/>
          </a:p>
        </p:txBody>
      </p:sp>
      <p:sp>
        <p:nvSpPr>
          <p:cNvPr id="27651" name="2 - Θέση περιεχομένου">
            <a:extLst>
              <a:ext uri="{FF2B5EF4-FFF2-40B4-BE49-F238E27FC236}">
                <a16:creationId xmlns:a16="http://schemas.microsoft.com/office/drawing/2014/main" id="{953F435E-AA3A-42FE-8428-4A5BDD8EEB9D}"/>
              </a:ext>
            </a:extLst>
          </p:cNvPr>
          <p:cNvSpPr>
            <a:spLocks noGrp="1"/>
          </p:cNvSpPr>
          <p:nvPr>
            <p:ph idx="1"/>
          </p:nvPr>
        </p:nvSpPr>
        <p:spPr/>
        <p:txBody>
          <a:bodyPr/>
          <a:lstStyle/>
          <a:p>
            <a:pPr>
              <a:buFont typeface="Wingdings" panose="05000000000000000000" pitchFamily="2" charset="2"/>
              <a:buNone/>
            </a:pPr>
            <a:r>
              <a:rPr lang="en-US" altLang="en-US" sz="1800"/>
              <a:t>  Examples of the implementation of the integration principle through the EU Green Deal: </a:t>
            </a:r>
          </a:p>
          <a:p>
            <a:pPr>
              <a:buFont typeface="Wingdings" panose="05000000000000000000" pitchFamily="2" charset="2"/>
              <a:buNone/>
            </a:pPr>
            <a:r>
              <a:rPr lang="en-US" altLang="en-US" sz="1800"/>
              <a:t>a) With regard to climate ambition: aa) the EU Climate Law that establishes the goal of climate neutrality by 2050 ( Regulation (EU) 2021/1119 of the European Parliament and of the Council of 30June 2021 establishing the framework for achieving climate neutrality and amending Regulations (EC) No 401/2009 and (EU) 2018/1999 (‘European Climate Law’)  </a:t>
            </a:r>
          </a:p>
          <a:p>
            <a:pPr>
              <a:buFont typeface="Wingdings" panose="05000000000000000000" pitchFamily="2" charset="2"/>
              <a:buNone/>
            </a:pPr>
            <a:r>
              <a:rPr lang="en-US" altLang="en-US" sz="1800" b="1"/>
              <a:t>     </a:t>
            </a:r>
            <a:r>
              <a:rPr lang="en-US" altLang="en-US" sz="1800"/>
              <a:t>bb) the fit for 55% legislative package: </a:t>
            </a:r>
            <a:r>
              <a:rPr lang="en-US" altLang="en-US" sz="1800" u="sng">
                <a:hlinkClick r:id="rId2"/>
              </a:rPr>
              <a:t>https://ec.europa.eu/info/strategy/priorities-2019-2024/european-green-deal/delivering-european-green-deal_en</a:t>
            </a:r>
            <a:endParaRPr lang="en-US" altLang="en-US" sz="1800" u="sng"/>
          </a:p>
          <a:p>
            <a:pPr>
              <a:buFont typeface="Wingdings" panose="05000000000000000000" pitchFamily="2" charset="2"/>
              <a:buNone/>
            </a:pPr>
            <a:r>
              <a:rPr lang="en-US" altLang="en-US" sz="1800" u="sng"/>
              <a:t>    </a:t>
            </a:r>
            <a:r>
              <a:rPr lang="en-US" altLang="en-US" sz="1800"/>
              <a:t>extension of the emission trading scheme to the aviation sector </a:t>
            </a:r>
          </a:p>
          <a:p>
            <a:pPr>
              <a:buFont typeface="Wingdings" panose="05000000000000000000" pitchFamily="2" charset="2"/>
              <a:buNone/>
            </a:pPr>
            <a:r>
              <a:rPr lang="en-US" altLang="en-US" sz="1800"/>
              <a:t>    -establishing a separate emissions trading scheme for building and road transport</a:t>
            </a:r>
          </a:p>
          <a:p>
            <a:pPr>
              <a:buFont typeface="Wingdings" panose="05000000000000000000" pitchFamily="2" charset="2"/>
              <a:buNone/>
            </a:pPr>
            <a:endParaRPr lang="en-US" altLang="en-US" sz="18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a:extLst>
              <a:ext uri="{FF2B5EF4-FFF2-40B4-BE49-F238E27FC236}">
                <a16:creationId xmlns:a16="http://schemas.microsoft.com/office/drawing/2014/main" id="{6B817768-3DCD-44AC-B48C-E4F0329A86F4}"/>
              </a:ext>
            </a:extLst>
          </p:cNvPr>
          <p:cNvSpPr>
            <a:spLocks noGrp="1"/>
          </p:cNvSpPr>
          <p:nvPr>
            <p:ph type="title"/>
          </p:nvPr>
        </p:nvSpPr>
        <p:spPr/>
        <p:txBody>
          <a:bodyPr/>
          <a:lstStyle/>
          <a:p>
            <a:pPr algn="ctr"/>
            <a:r>
              <a:rPr lang="en-US" altLang="en-US" sz="3600" b="1"/>
              <a:t>The environmental integration principle and the EU Green Deal-5</a:t>
            </a:r>
            <a:endParaRPr lang="el-GR" altLang="en-US" sz="3600"/>
          </a:p>
        </p:txBody>
      </p:sp>
      <p:sp>
        <p:nvSpPr>
          <p:cNvPr id="28675" name="2 - Θέση περιεχομένου">
            <a:extLst>
              <a:ext uri="{FF2B5EF4-FFF2-40B4-BE49-F238E27FC236}">
                <a16:creationId xmlns:a16="http://schemas.microsoft.com/office/drawing/2014/main" id="{3A303607-0743-4F3F-8A63-28A4777C4056}"/>
              </a:ext>
            </a:extLst>
          </p:cNvPr>
          <p:cNvSpPr>
            <a:spLocks noGrp="1"/>
          </p:cNvSpPr>
          <p:nvPr>
            <p:ph idx="1"/>
          </p:nvPr>
        </p:nvSpPr>
        <p:spPr/>
        <p:txBody>
          <a:bodyPr/>
          <a:lstStyle/>
          <a:p>
            <a:r>
              <a:rPr lang="en-US" altLang="en-US" sz="2000"/>
              <a:t>Furthermore, the integration principle is also promoted by the “Industry Strategy for Clean and Circular Economy” and the accompanying “New Circular Economy Action Plan” which aims to improve resource efficiency and circular economy.</a:t>
            </a:r>
          </a:p>
          <a:p>
            <a:r>
              <a:rPr lang="en-US" altLang="en-US" sz="2000"/>
              <a:t>Indicative measures and Initiatives: </a:t>
            </a:r>
          </a:p>
          <a:p>
            <a:r>
              <a:rPr lang="en-US" altLang="en-US" sz="2000"/>
              <a:t>a) to substantially extend the 2009/125 Ecodesign Directive, so that it can be applicable to the broadest possible range of products</a:t>
            </a:r>
          </a:p>
          <a:p>
            <a:r>
              <a:rPr lang="en-US" altLang="en-US" sz="2000"/>
              <a:t>b)to revise EU Consumer Law and labelling rules</a:t>
            </a:r>
          </a:p>
          <a:p>
            <a:r>
              <a:rPr lang="en-US" altLang="en-US" sz="2000"/>
              <a:t>c)to propose mandatory green public procurement (minimum) criteria and targets in sectoral legislation</a:t>
            </a:r>
          </a:p>
          <a:p>
            <a:endParaRPr lang="el-GR" alt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a:extLst>
              <a:ext uri="{FF2B5EF4-FFF2-40B4-BE49-F238E27FC236}">
                <a16:creationId xmlns:a16="http://schemas.microsoft.com/office/drawing/2014/main" id="{D27459A8-13C5-4D84-84A6-D088D7154EE1}"/>
              </a:ext>
            </a:extLst>
          </p:cNvPr>
          <p:cNvSpPr>
            <a:spLocks noGrp="1"/>
          </p:cNvSpPr>
          <p:nvPr>
            <p:ph type="title"/>
          </p:nvPr>
        </p:nvSpPr>
        <p:spPr/>
        <p:txBody>
          <a:bodyPr/>
          <a:lstStyle/>
          <a:p>
            <a:pPr algn="ctr"/>
            <a:r>
              <a:rPr lang="en-US" altLang="en-US" sz="2800" b="1"/>
              <a:t>The environmental integration principle and the EU Green Deal-6</a:t>
            </a:r>
            <a:endParaRPr lang="el-GR" altLang="en-US" sz="2800"/>
          </a:p>
        </p:txBody>
      </p:sp>
      <p:sp>
        <p:nvSpPr>
          <p:cNvPr id="3" name="2 - Θέση περιεχομένου">
            <a:extLst>
              <a:ext uri="{FF2B5EF4-FFF2-40B4-BE49-F238E27FC236}">
                <a16:creationId xmlns:a16="http://schemas.microsoft.com/office/drawing/2014/main" id="{267021FE-B80B-40F8-8CCE-9BB6CB718336}"/>
              </a:ext>
            </a:extLst>
          </p:cNvPr>
          <p:cNvSpPr>
            <a:spLocks noGrp="1"/>
          </p:cNvSpPr>
          <p:nvPr>
            <p:ph idx="1"/>
          </p:nvPr>
        </p:nvSpPr>
        <p:spPr/>
        <p:txBody>
          <a:bodyPr/>
          <a:lstStyle/>
          <a:p>
            <a:pPr>
              <a:defRPr/>
            </a:pPr>
            <a:r>
              <a:rPr lang="en-US" sz="2000" dirty="0"/>
              <a:t>The environmental integration principle is </a:t>
            </a:r>
            <a:r>
              <a:rPr lang="en-US" sz="2000" dirty="0" err="1"/>
              <a:t>implenented</a:t>
            </a:r>
            <a:r>
              <a:rPr lang="en-US" sz="2000" dirty="0"/>
              <a:t> through the reforms to the </a:t>
            </a:r>
            <a:r>
              <a:rPr lang="en-US" sz="2000" dirty="0">
                <a:solidFill>
                  <a:schemeClr val="accent1">
                    <a:lumMod val="50000"/>
                  </a:schemeClr>
                </a:solidFill>
              </a:rPr>
              <a:t>Common Agricultural Policy </a:t>
            </a:r>
          </a:p>
          <a:p>
            <a:pPr>
              <a:defRPr/>
            </a:pPr>
            <a:r>
              <a:rPr lang="en-US" sz="2000" dirty="0"/>
              <a:t>a) The Farm to Folk Strategy aims  </a:t>
            </a:r>
            <a:r>
              <a:rPr lang="es-ES" sz="2000" dirty="0"/>
              <a:t>making food systems fair, healthy and environmentally-friendly to reverse biodiversity loss and keep food affordable while generating fairer economic returns</a:t>
            </a:r>
          </a:p>
          <a:p>
            <a:pPr>
              <a:defRPr/>
            </a:pPr>
            <a:r>
              <a:rPr lang="es-ES" sz="2000" dirty="0"/>
              <a:t>b)The reform of the CAP 2023-2027</a:t>
            </a:r>
          </a:p>
          <a:p>
            <a:pPr>
              <a:defRPr/>
            </a:pPr>
            <a:r>
              <a:rPr lang="es-ES" sz="2000" dirty="0"/>
              <a:t>CAP National Plans: 40% of the financial ressources of the green cap goes for ficancing actions dealing with climate change</a:t>
            </a:r>
          </a:p>
          <a:p>
            <a:pPr>
              <a:defRPr/>
            </a:pPr>
            <a:r>
              <a:rPr lang="es-ES" sz="2000" dirty="0"/>
              <a:t>Strict Conditiononality rules which have to be set in the CAP National Plans  (Conditionality : compliance with the EU Environmental Law)</a:t>
            </a:r>
          </a:p>
          <a:p>
            <a:pPr>
              <a:defRPr/>
            </a:pPr>
            <a:r>
              <a:rPr lang="es-ES" sz="2000" dirty="0"/>
              <a:t>Eco-schemes : </a:t>
            </a:r>
            <a:r>
              <a:rPr lang="en-US" sz="2000" dirty="0"/>
              <a:t>a novel instrument to reward farmers who manage their land in an environmental and climate-friendly manner</a:t>
            </a:r>
            <a:endParaRPr lang="el-G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a:extLst>
              <a:ext uri="{FF2B5EF4-FFF2-40B4-BE49-F238E27FC236}">
                <a16:creationId xmlns:a16="http://schemas.microsoft.com/office/drawing/2014/main" id="{232AE3ED-193D-43C4-8B62-DC133CB04435}"/>
              </a:ext>
            </a:extLst>
          </p:cNvPr>
          <p:cNvSpPr>
            <a:spLocks noGrp="1"/>
          </p:cNvSpPr>
          <p:nvPr>
            <p:ph type="title"/>
          </p:nvPr>
        </p:nvSpPr>
        <p:spPr/>
        <p:txBody>
          <a:bodyPr/>
          <a:lstStyle/>
          <a:p>
            <a:pPr algn="ctr"/>
            <a:r>
              <a:rPr lang="en-US" altLang="en-US" sz="2800" b="1"/>
              <a:t>The environmental integration principle and the EU Green Deal-7</a:t>
            </a:r>
            <a:endParaRPr lang="el-GR" altLang="en-US" sz="2800"/>
          </a:p>
        </p:txBody>
      </p:sp>
      <p:sp>
        <p:nvSpPr>
          <p:cNvPr id="3" name="2 - Θέση περιεχομένου">
            <a:extLst>
              <a:ext uri="{FF2B5EF4-FFF2-40B4-BE49-F238E27FC236}">
                <a16:creationId xmlns:a16="http://schemas.microsoft.com/office/drawing/2014/main" id="{EFA2EAD2-CAF2-40D4-8062-552642106F20}"/>
              </a:ext>
            </a:extLst>
          </p:cNvPr>
          <p:cNvSpPr>
            <a:spLocks noGrp="1"/>
          </p:cNvSpPr>
          <p:nvPr>
            <p:ph idx="1"/>
          </p:nvPr>
        </p:nvSpPr>
        <p:spPr/>
        <p:txBody>
          <a:bodyPr/>
          <a:lstStyle/>
          <a:p>
            <a:pPr algn="just">
              <a:defRPr/>
            </a:pPr>
            <a:r>
              <a:rPr lang="en-US" sz="2000" b="1" kern="1200" dirty="0">
                <a:solidFill>
                  <a:srgbClr val="0070C0"/>
                </a:solidFill>
                <a:cs typeface="Arial" panose="020B0604020202020204" pitchFamily="34" charset="0"/>
              </a:rPr>
              <a:t>Just Transition Mechanism, aims to alleviate the economic and social impacts of those affected by the transition to climate neutrality  </a:t>
            </a:r>
          </a:p>
          <a:p>
            <a:pPr algn="just">
              <a:defRPr/>
            </a:pPr>
            <a:r>
              <a:rPr lang="en-US" sz="2000" dirty="0">
                <a:cs typeface="Arial" panose="020B0604020202020204" pitchFamily="34" charset="0"/>
              </a:rPr>
              <a:t>At least </a:t>
            </a:r>
            <a:r>
              <a:rPr lang="en-US" sz="2000" b="1" kern="1200" dirty="0">
                <a:cs typeface="Arial" panose="020B0604020202020204" pitchFamily="34" charset="0"/>
              </a:rPr>
              <a:t>EUR 100 billion investments </a:t>
            </a:r>
            <a:r>
              <a:rPr lang="en-US" sz="1800" kern="1200" dirty="0">
                <a:cs typeface="Arial" panose="020B0604020202020204" pitchFamily="34" charset="0"/>
              </a:rPr>
              <a:t>to support and finance regions most exposed to transition challenges in all Member States</a:t>
            </a:r>
          </a:p>
          <a:p>
            <a:pPr>
              <a:defRPr/>
            </a:pPr>
            <a:r>
              <a:rPr lang="en-US" sz="1800" dirty="0"/>
              <a:t>It consists of three pillars: a) </a:t>
            </a:r>
            <a:r>
              <a:rPr lang="en-US" sz="1800" dirty="0">
                <a:solidFill>
                  <a:schemeClr val="accent1">
                    <a:lumMod val="50000"/>
                  </a:schemeClr>
                </a:solidFill>
              </a:rPr>
              <a:t>The Just Transition Fund-</a:t>
            </a:r>
            <a:r>
              <a:rPr lang="en-US" sz="1800" dirty="0"/>
              <a:t>It provides financing to the regions which have to deal with the serious consequences of the transition to  climate neutrality (high </a:t>
            </a:r>
            <a:r>
              <a:rPr lang="en-US" sz="1800" dirty="0" err="1"/>
              <a:t>dependance</a:t>
            </a:r>
            <a:r>
              <a:rPr lang="en-US" sz="1800" dirty="0"/>
              <a:t> on the use of fossil fuels)</a:t>
            </a:r>
          </a:p>
          <a:p>
            <a:pPr>
              <a:defRPr/>
            </a:pPr>
            <a:r>
              <a:rPr lang="en-US" sz="1800" dirty="0"/>
              <a:t>(Regulation (EU) 2021/1056 of the European Parliament and of the Council of 24 June 2021 establishing the Just Transition Fund, OJ L 231, 30.6.2021).  It finances : a) </a:t>
            </a:r>
            <a:r>
              <a:rPr lang="en-GB" sz="1800" dirty="0">
                <a:solidFill>
                  <a:srgbClr val="0F5494"/>
                </a:solidFill>
                <a:cs typeface="Arial" panose="020B0604020202020204" pitchFamily="34" charset="0"/>
              </a:rPr>
              <a:t>Economic diversification and reconversion b)Re-skilling and job seeking assistance for workers c)Support to climate transition and environmental sustainability</a:t>
            </a:r>
          </a:p>
          <a:p>
            <a:pPr>
              <a:defRPr/>
            </a:pPr>
            <a:endParaRPr lang="el-GR"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C94EBE2-34DC-40B9-AC08-2C7BD66CDC37}"/>
              </a:ext>
            </a:extLst>
          </p:cNvPr>
          <p:cNvSpPr>
            <a:spLocks noGrp="1" noChangeArrowheads="1"/>
          </p:cNvSpPr>
          <p:nvPr>
            <p:ph type="title"/>
          </p:nvPr>
        </p:nvSpPr>
        <p:spPr/>
        <p:txBody>
          <a:bodyPr/>
          <a:lstStyle/>
          <a:p>
            <a:pPr algn="ctr"/>
            <a:r>
              <a:rPr lang="en-US" altLang="en-US" sz="2800" b="1"/>
              <a:t>The environmental integration principle and the EU Green Deal-8</a:t>
            </a:r>
            <a:endParaRPr lang="el-GR" altLang="en-US" sz="2800" b="1"/>
          </a:p>
        </p:txBody>
      </p:sp>
      <p:sp>
        <p:nvSpPr>
          <p:cNvPr id="26627" name="Rectangle 3">
            <a:extLst>
              <a:ext uri="{FF2B5EF4-FFF2-40B4-BE49-F238E27FC236}">
                <a16:creationId xmlns:a16="http://schemas.microsoft.com/office/drawing/2014/main" id="{C3DAAB2B-5220-4F5A-82AF-00370B7826DA}"/>
              </a:ext>
            </a:extLst>
          </p:cNvPr>
          <p:cNvSpPr>
            <a:spLocks noGrp="1" noChangeArrowheads="1"/>
          </p:cNvSpPr>
          <p:nvPr>
            <p:ph type="body" idx="1"/>
          </p:nvPr>
        </p:nvSpPr>
        <p:spPr/>
        <p:txBody>
          <a:bodyPr/>
          <a:lstStyle/>
          <a:p>
            <a:pPr>
              <a:defRPr/>
            </a:pPr>
            <a:r>
              <a:rPr lang="en-US" sz="2000" b="1" dirty="0">
                <a:solidFill>
                  <a:schemeClr val="bg2">
                    <a:lumMod val="40000"/>
                    <a:lumOff val="60000"/>
                  </a:schemeClr>
                </a:solidFill>
              </a:rPr>
              <a:t>Second Pillar of the Just Transition Mechanism</a:t>
            </a:r>
            <a:r>
              <a:rPr lang="en-US" sz="2000" dirty="0"/>
              <a:t>: </a:t>
            </a:r>
            <a:r>
              <a:rPr lang="en-US" sz="2000" dirty="0">
                <a:solidFill>
                  <a:schemeClr val="bg2">
                    <a:lumMod val="40000"/>
                    <a:lumOff val="60000"/>
                  </a:schemeClr>
                </a:solidFill>
              </a:rPr>
              <a:t>Invest EU </a:t>
            </a:r>
            <a:r>
              <a:rPr lang="en-US" sz="2000" dirty="0" err="1">
                <a:solidFill>
                  <a:schemeClr val="bg2">
                    <a:lumMod val="40000"/>
                    <a:lumOff val="60000"/>
                  </a:schemeClr>
                </a:solidFill>
              </a:rPr>
              <a:t>Programme</a:t>
            </a:r>
            <a:r>
              <a:rPr lang="en-US" sz="2000" dirty="0">
                <a:solidFill>
                  <a:schemeClr val="bg2">
                    <a:lumMod val="40000"/>
                    <a:lumOff val="60000"/>
                  </a:schemeClr>
                </a:solidFill>
              </a:rPr>
              <a:t>-dedicated just transition scheme- </a:t>
            </a:r>
            <a:r>
              <a:rPr lang="en-US" sz="2000" dirty="0"/>
              <a:t>attracting private investors for projects promoting the just transition by providing an EU budget guarantee. </a:t>
            </a:r>
          </a:p>
          <a:p>
            <a:pPr>
              <a:defRPr/>
            </a:pPr>
            <a:r>
              <a:rPr lang="en-US" sz="2000" dirty="0">
                <a:solidFill>
                  <a:schemeClr val="bg2">
                    <a:lumMod val="40000"/>
                    <a:lumOff val="60000"/>
                  </a:schemeClr>
                </a:solidFill>
              </a:rPr>
              <a:t>Third Pillar of the Just Transition Mechanism</a:t>
            </a:r>
            <a:r>
              <a:rPr lang="en-US" sz="2000" dirty="0"/>
              <a:t>: Public Loan Facility with the EIB so that public authorities can finance projects which would not generate revenues and would not be otherwise financed</a:t>
            </a:r>
          </a:p>
          <a:p>
            <a:pPr>
              <a:defRPr/>
            </a:pPr>
            <a:r>
              <a:rPr lang="en-US" sz="2000" b="1" dirty="0">
                <a:solidFill>
                  <a:schemeClr val="bg2">
                    <a:lumMod val="40000"/>
                    <a:lumOff val="60000"/>
                  </a:schemeClr>
                </a:solidFill>
              </a:rPr>
              <a:t>Enabling sustainable investments through state aid</a:t>
            </a:r>
            <a:r>
              <a:rPr lang="en-US" sz="2000" dirty="0"/>
              <a:t>:</a:t>
            </a:r>
          </a:p>
          <a:p>
            <a:pPr>
              <a:defRPr/>
            </a:pPr>
            <a:r>
              <a:rPr lang="en-US" sz="2000" b="1" dirty="0">
                <a:cs typeface="Arial" panose="020B0604020202020204" pitchFamily="34" charset="0"/>
              </a:rPr>
              <a:t>Revision of relevant state aid rules to support cost-effective and socially-inclusive transition to climate-neutrality by 2050</a:t>
            </a:r>
          </a:p>
          <a:p>
            <a:pPr>
              <a:defRPr/>
            </a:pPr>
            <a:endParaRPr lang="el-GR"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a:extLst>
              <a:ext uri="{FF2B5EF4-FFF2-40B4-BE49-F238E27FC236}">
                <a16:creationId xmlns:a16="http://schemas.microsoft.com/office/drawing/2014/main" id="{A17ECAB6-566D-464E-9530-4AFDAE628B2C}"/>
              </a:ext>
            </a:extLst>
          </p:cNvPr>
          <p:cNvSpPr>
            <a:spLocks noGrp="1"/>
          </p:cNvSpPr>
          <p:nvPr>
            <p:ph type="title"/>
          </p:nvPr>
        </p:nvSpPr>
        <p:spPr/>
        <p:txBody>
          <a:bodyPr/>
          <a:lstStyle/>
          <a:p>
            <a:pPr algn="ctr"/>
            <a:r>
              <a:rPr lang="en-US" altLang="en-US" sz="2400" b="1"/>
              <a:t>The environmental integration principle and the EU Green Deal-8</a:t>
            </a:r>
            <a:endParaRPr lang="el-GR" altLang="en-US" sz="2400"/>
          </a:p>
        </p:txBody>
      </p:sp>
      <p:sp>
        <p:nvSpPr>
          <p:cNvPr id="32771" name="2 - Θέση περιεχομένου">
            <a:extLst>
              <a:ext uri="{FF2B5EF4-FFF2-40B4-BE49-F238E27FC236}">
                <a16:creationId xmlns:a16="http://schemas.microsoft.com/office/drawing/2014/main" id="{248BF0CD-146D-4503-B4C9-C98C8E977D93}"/>
              </a:ext>
            </a:extLst>
          </p:cNvPr>
          <p:cNvSpPr>
            <a:spLocks noGrp="1"/>
          </p:cNvSpPr>
          <p:nvPr>
            <p:ph idx="1"/>
          </p:nvPr>
        </p:nvSpPr>
        <p:spPr>
          <a:xfrm>
            <a:off x="500063" y="2000250"/>
            <a:ext cx="8229600" cy="3886200"/>
          </a:xfrm>
        </p:spPr>
        <p:txBody>
          <a:bodyPr/>
          <a:lstStyle/>
          <a:p>
            <a:pPr algn="just"/>
            <a:r>
              <a:rPr lang="en-US" altLang="en-US" sz="1800"/>
              <a:t>Regulation (EU) 2020/852 of the European Parliament and of the Council of 18 June 2020 on the establishment of a framework to facilitate sustainable investment and amending Regulation 2019/1088 (EU Taxonomy Regulation)</a:t>
            </a:r>
          </a:p>
          <a:p>
            <a:pPr algn="just"/>
            <a:r>
              <a:rPr lang="en-US" altLang="en-US" sz="1800" b="1"/>
              <a:t>It </a:t>
            </a:r>
            <a:r>
              <a:rPr lang="en-GB" altLang="en-US" sz="1800" b="1">
                <a:solidFill>
                  <a:srgbClr val="000000"/>
                </a:solidFill>
              </a:rPr>
              <a:t>Provides clarity on what is an environmentally sustainable activity. </a:t>
            </a:r>
          </a:p>
          <a:p>
            <a:pPr algn="just">
              <a:spcBef>
                <a:spcPct val="0"/>
              </a:spcBef>
            </a:pPr>
            <a:r>
              <a:rPr lang="en-GB" altLang="en-US" sz="1800" b="1">
                <a:solidFill>
                  <a:srgbClr val="000000"/>
                </a:solidFill>
              </a:rPr>
              <a:t>It Provides the market and the public with the necessary confidence on environmental performance</a:t>
            </a:r>
          </a:p>
          <a:p>
            <a:pPr algn="just">
              <a:spcBef>
                <a:spcPct val="0"/>
              </a:spcBef>
            </a:pPr>
            <a:r>
              <a:rPr lang="en-GB" altLang="en-US" sz="1800" b="1">
                <a:solidFill>
                  <a:srgbClr val="000000"/>
                </a:solidFill>
              </a:rPr>
              <a:t>An activity can be qualified as environmentally sustainable if it fulfills the following standards: a)  </a:t>
            </a:r>
            <a:r>
              <a:rPr lang="en-GB" altLang="en-US" sz="1800">
                <a:solidFill>
                  <a:srgbClr val="000000"/>
                </a:solidFill>
              </a:rPr>
              <a:t>It substantially contributes at least to one of the </a:t>
            </a:r>
            <a:r>
              <a:rPr lang="en-GB" altLang="en-US" sz="1800" b="1">
                <a:solidFill>
                  <a:srgbClr val="1818FF"/>
                </a:solidFill>
              </a:rPr>
              <a:t>six environmental objectives </a:t>
            </a:r>
            <a:r>
              <a:rPr lang="en-GB" altLang="en-US" sz="1800">
                <a:solidFill>
                  <a:srgbClr val="000000"/>
                </a:solidFill>
              </a:rPr>
              <a:t>(climate change mitigation, climate change adaptation, transition to a circular economy, pollution prevention and control, sustainable use and protection of water and marine resources and protection and restoration of biodiversity and eco-systems</a:t>
            </a:r>
            <a:r>
              <a:rPr lang="en-GB" altLang="en-US" sz="1800" b="1">
                <a:solidFill>
                  <a:srgbClr val="000000"/>
                </a:solidFill>
              </a:rPr>
              <a:t> b)It does not do significant harm to any of the above-mentioned objectives (</a:t>
            </a:r>
            <a:r>
              <a:rPr lang="en-GB" altLang="en-US" sz="1800" b="1">
                <a:solidFill>
                  <a:srgbClr val="1818FF"/>
                </a:solidFill>
              </a:rPr>
              <a:t>the do not significant harm principle) </a:t>
            </a:r>
            <a:r>
              <a:rPr lang="en-GB" altLang="en-US" sz="1800" b="1"/>
              <a:t>c) It complies with the minimum standards</a:t>
            </a:r>
          </a:p>
          <a:p>
            <a:pPr algn="just"/>
            <a:endParaRPr lang="el-GR" alt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3B05B09-8269-4B4E-9276-F67B8F163BCF}"/>
              </a:ext>
            </a:extLst>
          </p:cNvPr>
          <p:cNvSpPr>
            <a:spLocks noGrp="1" noChangeArrowheads="1"/>
          </p:cNvSpPr>
          <p:nvPr>
            <p:ph type="title"/>
          </p:nvPr>
        </p:nvSpPr>
        <p:spPr>
          <a:xfrm>
            <a:off x="468313" y="457200"/>
            <a:ext cx="8218487" cy="668338"/>
          </a:xfrm>
        </p:spPr>
        <p:txBody>
          <a:bodyPr/>
          <a:lstStyle/>
          <a:p>
            <a:pPr algn="ctr" eaLnBrk="1" hangingPunct="1"/>
            <a:r>
              <a:rPr lang="en-US" altLang="en-US" sz="2400" b="1"/>
              <a:t>The origins and the evolution of the principle in International</a:t>
            </a:r>
            <a:r>
              <a:rPr lang="el-GR" altLang="en-US" sz="2400" b="1"/>
              <a:t> </a:t>
            </a:r>
            <a:r>
              <a:rPr lang="en-US" altLang="en-US" sz="2400" b="1"/>
              <a:t> Law-2</a:t>
            </a:r>
            <a:endParaRPr lang="hu-HU" altLang="en-US" sz="2400" b="1"/>
          </a:p>
        </p:txBody>
      </p:sp>
      <p:sp>
        <p:nvSpPr>
          <p:cNvPr id="6147" name="Rectangle 3">
            <a:extLst>
              <a:ext uri="{FF2B5EF4-FFF2-40B4-BE49-F238E27FC236}">
                <a16:creationId xmlns:a16="http://schemas.microsoft.com/office/drawing/2014/main" id="{CAD35113-F804-47AA-85D6-CE1F844C6E02}"/>
              </a:ext>
            </a:extLst>
          </p:cNvPr>
          <p:cNvSpPr>
            <a:spLocks noGrp="1" noChangeArrowheads="1"/>
          </p:cNvSpPr>
          <p:nvPr>
            <p:ph type="body" idx="1"/>
          </p:nvPr>
        </p:nvSpPr>
        <p:spPr>
          <a:xfrm>
            <a:off x="468313" y="1268413"/>
            <a:ext cx="8229600" cy="4598987"/>
          </a:xfrm>
        </p:spPr>
        <p:txBody>
          <a:bodyPr/>
          <a:lstStyle/>
          <a:p>
            <a:pPr algn="just" eaLnBrk="1" hangingPunct="1">
              <a:lnSpc>
                <a:spcPct val="90000"/>
              </a:lnSpc>
            </a:pPr>
            <a:r>
              <a:rPr lang="en-US" altLang="en-US" sz="1800"/>
              <a:t>The key role of the integration principle in achieving sustainable development was restated in the Johanessburg Plan of Implementation (para. 2) and in the Declaration adopted in the Rio +20 Conference entitled </a:t>
            </a:r>
            <a:br>
              <a:rPr lang="en-US" altLang="en-US" sz="1800"/>
            </a:br>
            <a:r>
              <a:rPr lang="en-US" altLang="en-US" sz="1800"/>
              <a:t>“The future we want” (para.10).</a:t>
            </a:r>
          </a:p>
          <a:p>
            <a:pPr algn="just" eaLnBrk="1" hangingPunct="1">
              <a:lnSpc>
                <a:spcPct val="90000"/>
              </a:lnSpc>
            </a:pPr>
            <a:r>
              <a:rPr lang="en-US" altLang="en-US" sz="1800"/>
              <a:t>The ICJ recognized the principle rather implicitly in the Nabcikovo-Nagimaros Case.</a:t>
            </a:r>
          </a:p>
          <a:p>
            <a:pPr algn="just" eaLnBrk="1" hangingPunct="1">
              <a:lnSpc>
                <a:spcPct val="90000"/>
              </a:lnSpc>
            </a:pPr>
            <a:r>
              <a:rPr lang="en-US" altLang="en-US" sz="1800"/>
              <a:t>The principle was recognized explicitly  by the  PCA  in the Iron Rhine Case (para. 59).</a:t>
            </a:r>
          </a:p>
          <a:p>
            <a:pPr algn="just" eaLnBrk="1" hangingPunct="1">
              <a:lnSpc>
                <a:spcPct val="90000"/>
              </a:lnSpc>
            </a:pPr>
            <a:r>
              <a:rPr lang="en-US" altLang="en-US" sz="1800"/>
              <a:t>The principle of Integration in the SDGs: The 2030 Agenda for Sustainable Development which was adopted in the form of Resolution by the UN General Assembly, contains 17 goals, 169 targets and 244 indicators</a:t>
            </a:r>
          </a:p>
          <a:p>
            <a:pPr algn="just" eaLnBrk="1" hangingPunct="1">
              <a:lnSpc>
                <a:spcPct val="90000"/>
              </a:lnSpc>
            </a:pPr>
            <a:r>
              <a:rPr lang="en-US" altLang="en-US" sz="1800"/>
              <a:t>The principle of integration underpins the  Sustainable Development Goals (SDGs), as their implementation requires the integration of the three dimensions of sustainable development (economic, social, environmental) in a balanced manner (See Preamble, p. 1, Declaration, para. 5 and 10 : “They are integrated and indivisible and balance the three dimensions of sustainable development: economic, social and environmental). </a:t>
            </a:r>
            <a:endParaRPr lang="hu-HU" altLang="en-US" sz="1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574E300-E077-4835-9771-0587A16953B1}"/>
              </a:ext>
            </a:extLst>
          </p:cNvPr>
          <p:cNvSpPr>
            <a:spLocks noGrp="1" noChangeArrowheads="1"/>
          </p:cNvSpPr>
          <p:nvPr>
            <p:ph type="title"/>
          </p:nvPr>
        </p:nvSpPr>
        <p:spPr/>
        <p:txBody>
          <a:bodyPr/>
          <a:lstStyle/>
          <a:p>
            <a:pPr algn="ctr"/>
            <a:r>
              <a:rPr lang="en-US" altLang="en-US" sz="2800" b="1"/>
              <a:t>Concluding Remarks-1</a:t>
            </a:r>
            <a:endParaRPr lang="el-GR" altLang="en-US" sz="2800" b="1"/>
          </a:p>
        </p:txBody>
      </p:sp>
      <p:sp>
        <p:nvSpPr>
          <p:cNvPr id="33795" name="Rectangle 3">
            <a:extLst>
              <a:ext uri="{FF2B5EF4-FFF2-40B4-BE49-F238E27FC236}">
                <a16:creationId xmlns:a16="http://schemas.microsoft.com/office/drawing/2014/main" id="{5FD62510-3C23-4F19-B605-21F99A968A44}"/>
              </a:ext>
            </a:extLst>
          </p:cNvPr>
          <p:cNvSpPr>
            <a:spLocks noGrp="1" noChangeArrowheads="1"/>
          </p:cNvSpPr>
          <p:nvPr>
            <p:ph type="body" idx="1"/>
          </p:nvPr>
        </p:nvSpPr>
        <p:spPr/>
        <p:txBody>
          <a:bodyPr/>
          <a:lstStyle/>
          <a:p>
            <a:r>
              <a:rPr lang="en-US" altLang="en-US" sz="1800"/>
              <a:t>The environmental Integration principle has played a key role to the transformation of the European Communities from a customs union into a political entity (J.Jans, Stop the Integration principle?)</a:t>
            </a:r>
          </a:p>
          <a:p>
            <a:r>
              <a:rPr lang="en-US" altLang="en-US" sz="1800"/>
              <a:t>Due to the proliferation of the integration clauses  in conjunction with the obligation to ensure policy coherence and the inherent limitations due to the observance of the principle of the conferral of powers, the application of the environmental integration principle results in a rather limited “greening” of the existing sectoral policies </a:t>
            </a:r>
          </a:p>
          <a:p>
            <a:r>
              <a:rPr lang="en-US" altLang="en-US" sz="1800"/>
              <a:t> The EU Green Deal, although not explicitly referred, implements the environmental integration principle by promoting, </a:t>
            </a:r>
            <a:r>
              <a:rPr lang="en-US" altLang="en-US" sz="1800" i="1"/>
              <a:t>inter alia</a:t>
            </a:r>
            <a:r>
              <a:rPr lang="en-US" altLang="en-US" sz="1800"/>
              <a:t>, a framework for mandatory product design standards, a more regulated circular economy and sustainable investments. It remains to be seen how the new legal framework is going to be implemented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a:extLst>
              <a:ext uri="{FF2B5EF4-FFF2-40B4-BE49-F238E27FC236}">
                <a16:creationId xmlns:a16="http://schemas.microsoft.com/office/drawing/2014/main" id="{F1EDEED4-30BB-41A1-8FAB-073761C1DD92}"/>
              </a:ext>
            </a:extLst>
          </p:cNvPr>
          <p:cNvSpPr>
            <a:spLocks noGrp="1"/>
          </p:cNvSpPr>
          <p:nvPr>
            <p:ph type="title"/>
          </p:nvPr>
        </p:nvSpPr>
        <p:spPr/>
        <p:txBody>
          <a:bodyPr/>
          <a:lstStyle/>
          <a:p>
            <a:pPr algn="ctr"/>
            <a:r>
              <a:rPr lang="en-US" altLang="en-US" sz="2800" b="1"/>
              <a:t>Concluding Remarks-2</a:t>
            </a:r>
            <a:endParaRPr lang="el-GR" altLang="en-US" sz="2800" b="1"/>
          </a:p>
        </p:txBody>
      </p:sp>
      <p:sp>
        <p:nvSpPr>
          <p:cNvPr id="34819" name="2 - Θέση περιεχομένου">
            <a:extLst>
              <a:ext uri="{FF2B5EF4-FFF2-40B4-BE49-F238E27FC236}">
                <a16:creationId xmlns:a16="http://schemas.microsoft.com/office/drawing/2014/main" id="{69E79964-5CE8-4A35-9F2A-3589D74EF3F8}"/>
              </a:ext>
            </a:extLst>
          </p:cNvPr>
          <p:cNvSpPr>
            <a:spLocks noGrp="1"/>
          </p:cNvSpPr>
          <p:nvPr>
            <p:ph idx="1"/>
          </p:nvPr>
        </p:nvSpPr>
        <p:spPr/>
        <p:txBody>
          <a:bodyPr/>
          <a:lstStyle/>
          <a:p>
            <a:r>
              <a:rPr lang="en-US" altLang="en-US" sz="2000"/>
              <a:t>The environmental integration principle could have a stronger role in contributing to the transformation to a sustainable path in a coherent manner provided that it is strongly linked to the purpose of promoting sustainable development as a fundamental objective of the EU</a:t>
            </a:r>
            <a:endParaRPr lang="el-GR" alt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098683B-75D2-45FB-B11E-2FF45AFB443C}"/>
              </a:ext>
            </a:extLst>
          </p:cNvPr>
          <p:cNvSpPr>
            <a:spLocks noGrp="1" noChangeArrowheads="1"/>
          </p:cNvSpPr>
          <p:nvPr>
            <p:ph type="title"/>
          </p:nvPr>
        </p:nvSpPr>
        <p:spPr>
          <a:xfrm>
            <a:off x="428625" y="428625"/>
            <a:ext cx="8218488" cy="739775"/>
          </a:xfrm>
        </p:spPr>
        <p:txBody>
          <a:bodyPr/>
          <a:lstStyle/>
          <a:p>
            <a:pPr algn="ctr" eaLnBrk="1" hangingPunct="1"/>
            <a:r>
              <a:rPr lang="en-US" altLang="en-US" sz="2400" b="1"/>
              <a:t>The evolution of the integration principle in EU Law-1</a:t>
            </a:r>
            <a:endParaRPr lang="hu-HU" altLang="en-US" sz="2400" b="1"/>
          </a:p>
        </p:txBody>
      </p:sp>
      <p:sp>
        <p:nvSpPr>
          <p:cNvPr id="7171" name="Rectangle 3">
            <a:extLst>
              <a:ext uri="{FF2B5EF4-FFF2-40B4-BE49-F238E27FC236}">
                <a16:creationId xmlns:a16="http://schemas.microsoft.com/office/drawing/2014/main" id="{22F7AF02-118E-4790-B018-2620E1F45EE3}"/>
              </a:ext>
            </a:extLst>
          </p:cNvPr>
          <p:cNvSpPr>
            <a:spLocks noGrp="1" noChangeArrowheads="1"/>
          </p:cNvSpPr>
          <p:nvPr>
            <p:ph type="body" idx="1"/>
          </p:nvPr>
        </p:nvSpPr>
        <p:spPr>
          <a:xfrm>
            <a:off x="457200" y="1341438"/>
            <a:ext cx="8229600" cy="4751387"/>
          </a:xfrm>
        </p:spPr>
        <p:txBody>
          <a:bodyPr/>
          <a:lstStyle/>
          <a:p>
            <a:pPr marL="609600" indent="-609600" algn="just" eaLnBrk="1" hangingPunct="1">
              <a:buFont typeface="Wingdings" panose="05000000000000000000" pitchFamily="2" charset="2"/>
              <a:buNone/>
            </a:pPr>
            <a:r>
              <a:rPr lang="en-US" altLang="en-US"/>
              <a:t>-</a:t>
            </a:r>
            <a:r>
              <a:rPr lang="en-US" altLang="en-US" sz="2000"/>
              <a:t>The integration principle was first inserted in the EC Treaty by means of the Single European Act (Art. 130r2): </a:t>
            </a:r>
          </a:p>
          <a:p>
            <a:pPr marL="609600" indent="-609600" algn="just" eaLnBrk="1" hangingPunct="1">
              <a:buFont typeface="Wingdings" panose="05000000000000000000" pitchFamily="2" charset="2"/>
              <a:buNone/>
            </a:pPr>
            <a:r>
              <a:rPr lang="en-US" altLang="en-US" sz="2000"/>
              <a:t>-</a:t>
            </a:r>
            <a:r>
              <a:rPr lang="el-GR" altLang="en-US" sz="2000"/>
              <a:t>Τ</a:t>
            </a:r>
            <a:r>
              <a:rPr lang="en-US" altLang="en-US" sz="2000"/>
              <a:t>he content of the principle was amended several times through the subsequent Treaty amendments </a:t>
            </a:r>
          </a:p>
          <a:p>
            <a:pPr marL="609600" indent="-609600" algn="just" eaLnBrk="1" hangingPunct="1">
              <a:buFont typeface="Wingdings" panose="05000000000000000000" pitchFamily="2" charset="2"/>
              <a:buNone/>
            </a:pPr>
            <a:r>
              <a:rPr lang="en-US" altLang="en-US" sz="2000"/>
              <a:t>-Since the Amsterdam Treaty the integration principle is closely related to the principle of sustainable development</a:t>
            </a:r>
          </a:p>
          <a:p>
            <a:pPr marL="609600" indent="-609600" algn="just" eaLnBrk="1" hangingPunct="1">
              <a:buFont typeface="Wingdings" panose="05000000000000000000" pitchFamily="2" charset="2"/>
              <a:buNone/>
            </a:pPr>
            <a:r>
              <a:rPr lang="en-US" altLang="en-US" sz="2000"/>
              <a:t>-The current version of the principle enshrined in Article 11 TFEU reads as follows: “Environmental protection requirements must be integrated into the definition and implementation of the Union policies and activities, in particular with a view to promoting sustainable development”</a:t>
            </a:r>
          </a:p>
          <a:p>
            <a:pPr marL="609600" indent="-609600" algn="just" eaLnBrk="1" hangingPunct="1">
              <a:buFont typeface="Wingdings" panose="05000000000000000000" pitchFamily="2" charset="2"/>
              <a:buNone/>
            </a:pPr>
            <a:endParaRPr lang="en-US" altLang="en-US" sz="2000"/>
          </a:p>
          <a:p>
            <a:pPr marL="609600" indent="-609600" algn="just" eaLnBrk="1" hangingPunct="1">
              <a:buFont typeface="Wingdings" panose="05000000000000000000" pitchFamily="2" charset="2"/>
              <a:buNone/>
            </a:pPr>
            <a:r>
              <a:rPr lang="en-US" altLang="en-US" sz="2000"/>
              <a:t>  </a:t>
            </a:r>
            <a:endParaRPr lang="el-GR" alt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a:extLst>
              <a:ext uri="{FF2B5EF4-FFF2-40B4-BE49-F238E27FC236}">
                <a16:creationId xmlns:a16="http://schemas.microsoft.com/office/drawing/2014/main" id="{D76575B6-7469-42B6-9499-66D2519FE4E2}"/>
              </a:ext>
            </a:extLst>
          </p:cNvPr>
          <p:cNvSpPr>
            <a:spLocks noGrp="1"/>
          </p:cNvSpPr>
          <p:nvPr>
            <p:ph type="title"/>
          </p:nvPr>
        </p:nvSpPr>
        <p:spPr/>
        <p:txBody>
          <a:bodyPr/>
          <a:lstStyle/>
          <a:p>
            <a:pPr algn="ctr"/>
            <a:r>
              <a:rPr lang="en-US" altLang="en-US" sz="2400" b="1"/>
              <a:t>The evolution of the integration principle in EU Law-2</a:t>
            </a:r>
            <a:endParaRPr lang="el-GR" altLang="en-US" sz="2400" b="1"/>
          </a:p>
        </p:txBody>
      </p:sp>
      <p:sp>
        <p:nvSpPr>
          <p:cNvPr id="8195" name="2 - Θέση περιεχομένου">
            <a:extLst>
              <a:ext uri="{FF2B5EF4-FFF2-40B4-BE49-F238E27FC236}">
                <a16:creationId xmlns:a16="http://schemas.microsoft.com/office/drawing/2014/main" id="{BEBE0549-4D56-401C-AF5A-579D6FA1C068}"/>
              </a:ext>
            </a:extLst>
          </p:cNvPr>
          <p:cNvSpPr>
            <a:spLocks noGrp="1"/>
          </p:cNvSpPr>
          <p:nvPr>
            <p:ph idx="1"/>
          </p:nvPr>
        </p:nvSpPr>
        <p:spPr/>
        <p:txBody>
          <a:bodyPr/>
          <a:lstStyle/>
          <a:p>
            <a:r>
              <a:rPr lang="en-US" altLang="en-US" sz="1800"/>
              <a:t>The principle of integration with a rather limited scope is also enshrined in Article 37 EUCFR, which reads as follows: “A high level of environmental protection and the improvement of the quality of the environment must be integrated into the policies of the Union and ensured in accordance with the principle of sustainable development.”</a:t>
            </a:r>
          </a:p>
          <a:p>
            <a:r>
              <a:rPr lang="en-US" altLang="en-US" sz="1800"/>
              <a:t> It is argued that two drawbacks concerning the role of the principle can be referred  after the amendments introduced by the Treaty of Lisbon: a) The fact that the principle lost its special status as a “general principle of EC Law”  and was included in the “provisions of general application”. b) The proliferation of the integration clauses under the Lisbon Treaty, so that the integration duty does not exclusively refers to the environmental protection requirements (See  J. Jans, Stop  the Integration Principle, Fordam International Law Journal 2013, p. 1533)</a:t>
            </a:r>
          </a:p>
          <a:p>
            <a:endParaRPr lang="el-GR"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a:extLst>
              <a:ext uri="{FF2B5EF4-FFF2-40B4-BE49-F238E27FC236}">
                <a16:creationId xmlns:a16="http://schemas.microsoft.com/office/drawing/2014/main" id="{0BD5C02C-DEB2-4435-AB38-B5315E1C8616}"/>
              </a:ext>
            </a:extLst>
          </p:cNvPr>
          <p:cNvSpPr>
            <a:spLocks noGrp="1"/>
          </p:cNvSpPr>
          <p:nvPr>
            <p:ph type="title"/>
          </p:nvPr>
        </p:nvSpPr>
        <p:spPr>
          <a:xfrm>
            <a:off x="1214438" y="428625"/>
            <a:ext cx="8229600" cy="1371600"/>
          </a:xfrm>
        </p:spPr>
        <p:txBody>
          <a:bodyPr/>
          <a:lstStyle/>
          <a:p>
            <a:r>
              <a:rPr lang="en-US" altLang="en-US" sz="2800" b="1"/>
              <a:t>The addressees of the duty to integration: The EU Institutions</a:t>
            </a:r>
            <a:r>
              <a:rPr lang="el-GR" altLang="en-US" sz="2800" b="1"/>
              <a:t> </a:t>
            </a:r>
            <a:endParaRPr lang="el-GR" altLang="en-US" sz="2800"/>
          </a:p>
        </p:txBody>
      </p:sp>
      <p:sp>
        <p:nvSpPr>
          <p:cNvPr id="9219" name="2 - Θέση περιεχομένου">
            <a:extLst>
              <a:ext uri="{FF2B5EF4-FFF2-40B4-BE49-F238E27FC236}">
                <a16:creationId xmlns:a16="http://schemas.microsoft.com/office/drawing/2014/main" id="{725ECACB-DECC-42A4-AE50-E76727B5050F}"/>
              </a:ext>
            </a:extLst>
          </p:cNvPr>
          <p:cNvSpPr>
            <a:spLocks noGrp="1"/>
          </p:cNvSpPr>
          <p:nvPr>
            <p:ph idx="1"/>
          </p:nvPr>
        </p:nvSpPr>
        <p:spPr/>
        <p:txBody>
          <a:bodyPr/>
          <a:lstStyle/>
          <a:p>
            <a:r>
              <a:rPr lang="en-US" altLang="en-US" sz="1800"/>
              <a:t>The duty of integration set in Article 11TFEU is placed upon the EU Institutions. The EU Law-makers (Council and Parliament) have the duty to integrate environmental concerns into other EU policies, to seek a balance and to promote sustainable development</a:t>
            </a:r>
          </a:p>
          <a:p>
            <a:r>
              <a:rPr lang="en-US" altLang="en-US" sz="1800"/>
              <a:t>The Integration of environmental concerns in the secondary legislation in the various fields of the EU policy has to take place in the early planning stage. Commission which has direct competence to propose legislative initiatives is subject to this rule.  </a:t>
            </a:r>
          </a:p>
          <a:p>
            <a:r>
              <a:rPr lang="en-US" altLang="en-US" sz="1800"/>
              <a:t> </a:t>
            </a:r>
            <a:r>
              <a:rPr lang="en-US" altLang="en-US" sz="1800" b="1"/>
              <a:t>Definition includes every stage of the legislative process</a:t>
            </a:r>
            <a:r>
              <a:rPr lang="en-US" altLang="en-US" sz="1800"/>
              <a:t>, namely from the definition of the policy objectives to the adoption of  the concrete piece of legislation or its revision</a:t>
            </a:r>
          </a:p>
          <a:p>
            <a:r>
              <a:rPr lang="en-US" altLang="en-US" sz="1800"/>
              <a:t>The duty does not directly affects MS. It may be argued that MS have an obligation to respect the environmental integration principle, when they implement EU policies (application of the principle of sincere cooperation-Art.4 (3))</a:t>
            </a:r>
            <a:endParaRPr lang="el-GR" altLang="en-US" sz="1800"/>
          </a:p>
          <a:p>
            <a:endParaRPr lang="el-GR" alt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a:extLst>
              <a:ext uri="{FF2B5EF4-FFF2-40B4-BE49-F238E27FC236}">
                <a16:creationId xmlns:a16="http://schemas.microsoft.com/office/drawing/2014/main" id="{3ABB8C4E-7E53-46CC-B1BE-2FA0196C0079}"/>
              </a:ext>
            </a:extLst>
          </p:cNvPr>
          <p:cNvSpPr>
            <a:spLocks noGrp="1"/>
          </p:cNvSpPr>
          <p:nvPr>
            <p:ph type="title"/>
          </p:nvPr>
        </p:nvSpPr>
        <p:spPr/>
        <p:txBody>
          <a:bodyPr/>
          <a:lstStyle/>
          <a:p>
            <a:pPr algn="ctr"/>
            <a:r>
              <a:rPr lang="en-US" altLang="en-US" sz="3200" b="1"/>
              <a:t>The material scope of the integration duty</a:t>
            </a:r>
            <a:endParaRPr lang="el-GR" altLang="en-US" sz="3200" b="1"/>
          </a:p>
        </p:txBody>
      </p:sp>
      <p:sp>
        <p:nvSpPr>
          <p:cNvPr id="10243" name="2 - Θέση περιεχομένου">
            <a:extLst>
              <a:ext uri="{FF2B5EF4-FFF2-40B4-BE49-F238E27FC236}">
                <a16:creationId xmlns:a16="http://schemas.microsoft.com/office/drawing/2014/main" id="{4456AB25-823F-441C-9688-CF421AC742F8}"/>
              </a:ext>
            </a:extLst>
          </p:cNvPr>
          <p:cNvSpPr>
            <a:spLocks noGrp="1"/>
          </p:cNvSpPr>
          <p:nvPr>
            <p:ph idx="1"/>
          </p:nvPr>
        </p:nvSpPr>
        <p:spPr/>
        <p:txBody>
          <a:bodyPr/>
          <a:lstStyle/>
          <a:p>
            <a:pPr algn="just"/>
            <a:r>
              <a:rPr lang="en-US" altLang="en-US" sz="1800"/>
              <a:t>The environmental integration duty applies to all policies and activities in the various sectoral policies, such as the Common Agricultural Policy, the Common Fisheries Policy and the policies related to the internal market</a:t>
            </a:r>
          </a:p>
          <a:p>
            <a:r>
              <a:rPr lang="en-US" altLang="en-US" sz="1800" b="1"/>
              <a:t>What precisely has to be integrated</a:t>
            </a:r>
            <a:r>
              <a:rPr lang="en-US" altLang="en-US" sz="1800"/>
              <a:t>?”</a:t>
            </a:r>
          </a:p>
          <a:p>
            <a:r>
              <a:rPr lang="en-US" altLang="en-US" sz="1800"/>
              <a:t> Article 11 TFEU speaks of the environmental protection requirements. This includes all the </a:t>
            </a:r>
            <a:r>
              <a:rPr lang="en-US" altLang="en-US" sz="1800" b="1"/>
              <a:t>environmental policy objectives </a:t>
            </a:r>
            <a:r>
              <a:rPr lang="en-US" altLang="en-US" sz="1800"/>
              <a:t>listed in Article 191. 1 TFEU </a:t>
            </a:r>
            <a:r>
              <a:rPr lang="el-GR" altLang="en-US" sz="1800"/>
              <a:t>(</a:t>
            </a:r>
            <a:r>
              <a:rPr lang="en-US" altLang="en-US" sz="1800"/>
              <a:t>e.g. preventing, protecting and improving the quality of the environment, protecting human health,  prudent and rational use of natural resources,</a:t>
            </a:r>
            <a:r>
              <a:rPr lang="en-US" altLang="el-GR" sz="1800"/>
              <a:t> promoting measures at international level to deal with regional or worldwide environmental problems</a:t>
            </a:r>
            <a:r>
              <a:rPr lang="el-GR" altLang="el-GR" sz="1800"/>
              <a:t>, and in particular climate change</a:t>
            </a:r>
            <a:r>
              <a:rPr lang="en-US" altLang="el-GR" sz="1800"/>
              <a:t>), </a:t>
            </a:r>
          </a:p>
          <a:p>
            <a:r>
              <a:rPr lang="en-US" altLang="el-GR" sz="1800" b="1"/>
              <a:t>the environmental principles </a:t>
            </a:r>
            <a:r>
              <a:rPr lang="en-US" altLang="el-GR" sz="1800"/>
              <a:t>(the prevention principle, the precautionary principle, the polluter pays principle and the rectification at source principle) and the </a:t>
            </a:r>
            <a:r>
              <a:rPr lang="en-US" altLang="el-GR" sz="1800" b="1"/>
              <a:t>environmental policy aspects listed in Article 191.3 TFEU </a:t>
            </a:r>
            <a:endParaRPr lang="en-US" altLang="el-GR" sz="1800"/>
          </a:p>
          <a:p>
            <a:pPr algn="just"/>
            <a:endParaRPr lang="en-US" altLang="en-US" sz="1800"/>
          </a:p>
          <a:p>
            <a:pPr algn="just"/>
            <a:endParaRPr lang="en-US" altLang="en-US" sz="1800" b="1"/>
          </a:p>
          <a:p>
            <a:pPr algn="just"/>
            <a:endParaRPr lang="el-GR" altLang="en-US" sz="18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a:extLst>
              <a:ext uri="{FF2B5EF4-FFF2-40B4-BE49-F238E27FC236}">
                <a16:creationId xmlns:a16="http://schemas.microsoft.com/office/drawing/2014/main" id="{C2434E32-D646-4BF9-83D0-67B273C5F998}"/>
              </a:ext>
            </a:extLst>
          </p:cNvPr>
          <p:cNvSpPr>
            <a:spLocks noGrp="1"/>
          </p:cNvSpPr>
          <p:nvPr>
            <p:ph type="title"/>
          </p:nvPr>
        </p:nvSpPr>
        <p:spPr/>
        <p:txBody>
          <a:bodyPr/>
          <a:lstStyle/>
          <a:p>
            <a:pPr algn="ctr"/>
            <a:r>
              <a:rPr lang="en-US" altLang="en-US" sz="3200" b="1"/>
              <a:t>Legal status of the environmental integration clause</a:t>
            </a:r>
            <a:endParaRPr lang="el-GR" altLang="en-US" sz="3200" b="1"/>
          </a:p>
        </p:txBody>
      </p:sp>
      <p:sp>
        <p:nvSpPr>
          <p:cNvPr id="11267" name="2 - Θέση περιεχομένου">
            <a:extLst>
              <a:ext uri="{FF2B5EF4-FFF2-40B4-BE49-F238E27FC236}">
                <a16:creationId xmlns:a16="http://schemas.microsoft.com/office/drawing/2014/main" id="{EE12A1B6-8E35-4FFF-B4AE-A30CE23B8728}"/>
              </a:ext>
            </a:extLst>
          </p:cNvPr>
          <p:cNvSpPr>
            <a:spLocks noGrp="1"/>
          </p:cNvSpPr>
          <p:nvPr>
            <p:ph idx="1"/>
          </p:nvPr>
        </p:nvSpPr>
        <p:spPr/>
        <p:txBody>
          <a:bodyPr/>
          <a:lstStyle/>
          <a:p>
            <a:r>
              <a:rPr lang="en-US" altLang="en-US" sz="2000"/>
              <a:t>How can  the environmental integration clause be classified?</a:t>
            </a:r>
          </a:p>
          <a:p>
            <a:r>
              <a:rPr lang="en-US" altLang="en-US" sz="2000"/>
              <a:t>Principle, rule or objective?</a:t>
            </a:r>
          </a:p>
          <a:p>
            <a:r>
              <a:rPr lang="en-US" altLang="en-US" sz="2000"/>
              <a:t>Reasons speaking for its classification as a principle:</a:t>
            </a:r>
          </a:p>
          <a:p>
            <a:r>
              <a:rPr lang="en-US" altLang="en-US" sz="2000"/>
              <a:t>a) Its strong wording in relation to other integration clauses (“Environmental considerations must be integrated”)</a:t>
            </a:r>
          </a:p>
          <a:p>
            <a:r>
              <a:rPr lang="en-US" altLang="en-US" sz="2000"/>
              <a:t> b) The establishment of a clear cut obligation for the incorporation of the environmental considerations in the EU sectoral policies</a:t>
            </a:r>
          </a:p>
          <a:p>
            <a:r>
              <a:rPr lang="en-US" altLang="en-US" sz="2000"/>
              <a:t>c) Its association with a fundamental EU Objective : </a:t>
            </a:r>
            <a:r>
              <a:rPr lang="en-US" altLang="en-US" sz="2000" b="1"/>
              <a:t>Sustainable Development</a:t>
            </a:r>
          </a:p>
          <a:p>
            <a:r>
              <a:rPr lang="en-US" altLang="en-US" sz="2000"/>
              <a:t>d) its contribution to the infusion of environmental protection requirements in the sectoral policies  </a:t>
            </a:r>
            <a:endParaRPr lang="el-GR"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16CB938-A5C7-45DD-81F7-C0FA5547172B}"/>
              </a:ext>
            </a:extLst>
          </p:cNvPr>
          <p:cNvSpPr>
            <a:spLocks noGrp="1" noChangeArrowheads="1"/>
          </p:cNvSpPr>
          <p:nvPr>
            <p:ph type="title"/>
          </p:nvPr>
        </p:nvSpPr>
        <p:spPr>
          <a:xfrm>
            <a:off x="357188" y="428625"/>
            <a:ext cx="8291512" cy="739775"/>
          </a:xfrm>
        </p:spPr>
        <p:txBody>
          <a:bodyPr/>
          <a:lstStyle/>
          <a:p>
            <a:pPr algn="ctr" eaLnBrk="1" hangingPunct="1"/>
            <a:r>
              <a:rPr lang="en-US" altLang="en-US" sz="2800" b="1"/>
              <a:t>The principle of sustainable development in EU Law-1</a:t>
            </a:r>
            <a:endParaRPr lang="hu-HU" altLang="en-US" sz="2800" b="1"/>
          </a:p>
        </p:txBody>
      </p:sp>
      <p:sp>
        <p:nvSpPr>
          <p:cNvPr id="12291" name="Rectangle 3">
            <a:extLst>
              <a:ext uri="{FF2B5EF4-FFF2-40B4-BE49-F238E27FC236}">
                <a16:creationId xmlns:a16="http://schemas.microsoft.com/office/drawing/2014/main" id="{968E1CC6-DF3B-443C-A197-14ADBACCDEF1}"/>
              </a:ext>
            </a:extLst>
          </p:cNvPr>
          <p:cNvSpPr>
            <a:spLocks noGrp="1" noChangeArrowheads="1"/>
          </p:cNvSpPr>
          <p:nvPr>
            <p:ph type="body" idx="1"/>
          </p:nvPr>
        </p:nvSpPr>
        <p:spPr>
          <a:xfrm>
            <a:off x="457200" y="1341438"/>
            <a:ext cx="8229600" cy="4525962"/>
          </a:xfrm>
        </p:spPr>
        <p:txBody>
          <a:bodyPr/>
          <a:lstStyle/>
          <a:p>
            <a:pPr eaLnBrk="1" hangingPunct="1">
              <a:buFontTx/>
              <a:buChar char="-"/>
            </a:pPr>
            <a:r>
              <a:rPr lang="el-GR" altLang="en-US" sz="1800"/>
              <a:t>Τ</a:t>
            </a:r>
            <a:r>
              <a:rPr lang="en-US" altLang="en-US" sz="1800"/>
              <a:t>he legal nature of sustainable development :There is an intense legal debate on whether sustainable development constitutes a legal  principle , an objective or a mere political  concept</a:t>
            </a:r>
          </a:p>
          <a:p>
            <a:pPr eaLnBrk="1" hangingPunct="1">
              <a:buFontTx/>
              <a:buChar char="-"/>
            </a:pPr>
            <a:r>
              <a:rPr lang="en-US" altLang="zh-CN" sz="1800">
                <a:ea typeface="宋体" panose="02010600030101010101" pitchFamily="2" charset="-122"/>
              </a:rPr>
              <a:t>Its content is connected to international legal developments than any other environmental principle</a:t>
            </a:r>
            <a:endParaRPr lang="en-US" altLang="en-US" sz="1800"/>
          </a:p>
          <a:p>
            <a:pPr eaLnBrk="1" hangingPunct="1">
              <a:buFontTx/>
              <a:buChar char="-"/>
            </a:pPr>
            <a:r>
              <a:rPr lang="en-US" altLang="en-US" sz="2000"/>
              <a:t>A</a:t>
            </a:r>
            <a:r>
              <a:rPr lang="en-US" altLang="en-US" sz="2400" b="1"/>
              <a:t>. </a:t>
            </a:r>
            <a:r>
              <a:rPr lang="en-US" altLang="en-US" sz="1800" b="1"/>
              <a:t>It is  established as a general objective</a:t>
            </a:r>
            <a:r>
              <a:rPr lang="en-US" altLang="en-US" sz="1800"/>
              <a:t> of the EU (Art. 3.3, 3.5). </a:t>
            </a:r>
          </a:p>
          <a:p>
            <a:pPr lvl="1" algn="just" eaLnBrk="1" hangingPunct="1">
              <a:lnSpc>
                <a:spcPct val="90000"/>
              </a:lnSpc>
            </a:pPr>
            <a:r>
              <a:rPr lang="en-US" altLang="en-US" sz="1800"/>
              <a:t>“DETERMINED to promote economic and social progress for their peoples, taking into account the principle of sustainable development [...]” (TEU, Preamble)</a:t>
            </a:r>
          </a:p>
          <a:p>
            <a:pPr lvl="1" algn="just" eaLnBrk="1" hangingPunct="1">
              <a:lnSpc>
                <a:spcPct val="90000"/>
              </a:lnSpc>
            </a:pPr>
            <a:r>
              <a:rPr lang="en-US" altLang="en-US" sz="1800"/>
              <a:t>“The Union [...] shall work for the sustainable development of Europe […]” (TEU, Art. 3.3)</a:t>
            </a:r>
          </a:p>
          <a:p>
            <a:pPr lvl="1" algn="just" eaLnBrk="1" hangingPunct="1">
              <a:lnSpc>
                <a:spcPct val="90000"/>
              </a:lnSpc>
            </a:pPr>
            <a:r>
              <a:rPr lang="en-US" altLang="en-US" sz="1800"/>
              <a:t>“[…] the Union […] shall contribute to peace, security, the sustainable development of the Earth [...]” (TEU, Art. 3.5)</a:t>
            </a:r>
          </a:p>
          <a:p>
            <a:pPr lvl="1" algn="just" eaLnBrk="1" hangingPunct="1">
              <a:lnSpc>
                <a:spcPct val="90000"/>
              </a:lnSpc>
              <a:buFont typeface="Wingdings" panose="05000000000000000000" pitchFamily="2" charset="2"/>
              <a:buNone/>
            </a:pPr>
            <a:r>
              <a:rPr lang="en-US" altLang="en-US" sz="1800" b="1"/>
              <a:t>B. </a:t>
            </a:r>
            <a:r>
              <a:rPr lang="en-US" altLang="en-US" sz="1800"/>
              <a:t>Sustainable (“prudent and rational use”) Use of natural Resources and sustainable management of global natural resources are objectives for the EU as a whole (Article 21.2.f  and 191, 2)</a:t>
            </a:r>
          </a:p>
          <a:p>
            <a:pPr eaLnBrk="1" hangingPunct="1">
              <a:buFontTx/>
              <a:buChar char="-"/>
            </a:pPr>
            <a:endParaRPr lang="en-US" altLang="en-US" sz="1800"/>
          </a:p>
          <a:p>
            <a:pPr eaLnBrk="1" hangingPunct="1">
              <a:buFont typeface="Wingdings" panose="05000000000000000000" pitchFamily="2" charset="2"/>
              <a:buNone/>
            </a:pPr>
            <a:endParaRPr lang="hu-HU" altLang="en-US"/>
          </a:p>
        </p:txBody>
      </p:sp>
    </p:spTree>
  </p:cSld>
  <p:clrMapOvr>
    <a:masterClrMapping/>
  </p:clrMapOvr>
</p:sld>
</file>

<file path=ppt/theme/theme1.xml><?xml version="1.0" encoding="utf-8"?>
<a:theme xmlns:a="http://schemas.openxmlformats.org/drawingml/2006/main" name="Kockás">
  <a:themeElements>
    <a:clrScheme name="Kockás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Kocká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ockás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Kockás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Kockás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Kockás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Kockás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Kockás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Kockás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Kockás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Kockás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Kockás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Kockás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Kockás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1742</TotalTime>
  <Words>3807</Words>
  <Application>Microsoft Office PowerPoint</Application>
  <PresentationFormat>Προβολή στην οθόνη (4:3)</PresentationFormat>
  <Paragraphs>193</Paragraphs>
  <Slides>31</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Kockás</vt:lpstr>
      <vt:lpstr>The Integration Principle (Article 11 TFEU): Εvolution and regulative context also in the light of new developments (EU Green Deal) </vt:lpstr>
      <vt:lpstr>The origins and the evolution of the principle in International  Law-1</vt:lpstr>
      <vt:lpstr>The origins and the evolution of the principle in International  Law-2</vt:lpstr>
      <vt:lpstr>The evolution of the integration principle in EU Law-1</vt:lpstr>
      <vt:lpstr>The evolution of the integration principle in EU Law-2</vt:lpstr>
      <vt:lpstr>The addressees of the duty to integration: The EU Institutions </vt:lpstr>
      <vt:lpstr>The material scope of the integration duty</vt:lpstr>
      <vt:lpstr>Legal status of the environmental integration clause</vt:lpstr>
      <vt:lpstr>The principle of sustainable development in EU Law-1</vt:lpstr>
      <vt:lpstr>Τhe principle of sustainable development in EU Law-2</vt:lpstr>
      <vt:lpstr>The dimensions of the environmental integration principle</vt:lpstr>
      <vt:lpstr>The strength of the integration duty </vt:lpstr>
      <vt:lpstr>The functions of the integration principle-1</vt:lpstr>
      <vt:lpstr>The functions of the integration principle-2</vt:lpstr>
      <vt:lpstr>The functions of the integration principle-3</vt:lpstr>
      <vt:lpstr>The functions of the integration principle-3</vt:lpstr>
      <vt:lpstr>The justiciability of the environmental integration principle</vt:lpstr>
      <vt:lpstr>Assessment of the contribution of the integration principle to achieve sustainable development-1</vt:lpstr>
      <vt:lpstr>Assessment of the contribution of the integration principle to achieve sustainable development-2</vt:lpstr>
      <vt:lpstr>The environmental integration principle and the EU Green Deal-1</vt:lpstr>
      <vt:lpstr>Παρουσίαση του PowerPoint</vt:lpstr>
      <vt:lpstr>The environmental integration principle and the EU Green Deal-2</vt:lpstr>
      <vt:lpstr>The environmental integration principle and the EU Green Deal-3</vt:lpstr>
      <vt:lpstr>The environmental integration principle and the EU Green Deal-4</vt:lpstr>
      <vt:lpstr>The environmental integration principle and the EU Green Deal-5</vt:lpstr>
      <vt:lpstr>The environmental integration principle and the EU Green Deal-6</vt:lpstr>
      <vt:lpstr>The environmental integration principle and the EU Green Deal-7</vt:lpstr>
      <vt:lpstr>The environmental integration principle and the EU Green Deal-8</vt:lpstr>
      <vt:lpstr>The environmental integration principle and the EU Green Deal-8</vt:lpstr>
      <vt:lpstr>Concluding Remarks-1</vt:lpstr>
      <vt:lpstr>Concluding Remarks-2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Undestanding EU Environmental Law</dc:title>
  <dc:creator>Dr. Bándi Gyula</dc:creator>
  <cp:lastModifiedBy>George Dellis</cp:lastModifiedBy>
  <cp:revision>225</cp:revision>
  <dcterms:created xsi:type="dcterms:W3CDTF">2014-03-16T17:03:37Z</dcterms:created>
  <dcterms:modified xsi:type="dcterms:W3CDTF">2022-03-10T13:18:00Z</dcterms:modified>
</cp:coreProperties>
</file>