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6" r:id="rId2"/>
    <p:sldId id="313" r:id="rId3"/>
    <p:sldId id="321" r:id="rId4"/>
    <p:sldId id="312" r:id="rId5"/>
    <p:sldId id="322" r:id="rId6"/>
    <p:sldId id="314" r:id="rId7"/>
    <p:sldId id="315" r:id="rId8"/>
    <p:sldId id="316" r:id="rId9"/>
    <p:sldId id="317" r:id="rId10"/>
    <p:sldId id="257" r:id="rId11"/>
    <p:sldId id="258" r:id="rId12"/>
    <p:sldId id="259" r:id="rId13"/>
    <p:sldId id="260" r:id="rId14"/>
    <p:sldId id="261" r:id="rId15"/>
    <p:sldId id="307" r:id="rId16"/>
    <p:sldId id="293" r:id="rId17"/>
    <p:sldId id="295" r:id="rId18"/>
    <p:sldId id="296" r:id="rId19"/>
    <p:sldId id="297" r:id="rId20"/>
    <p:sldId id="299" r:id="rId21"/>
    <p:sldId id="300" r:id="rId22"/>
    <p:sldId id="301" r:id="rId23"/>
    <p:sldId id="303" r:id="rId24"/>
    <p:sldId id="304" r:id="rId25"/>
    <p:sldId id="305" r:id="rId26"/>
    <p:sldId id="306" r:id="rId27"/>
    <p:sldId id="308" r:id="rId28"/>
    <p:sldId id="309" r:id="rId29"/>
    <p:sldId id="262" r:id="rId30"/>
    <p:sldId id="263" r:id="rId31"/>
    <p:sldId id="264" r:id="rId32"/>
    <p:sldId id="290" r:id="rId33"/>
    <p:sldId id="291" r:id="rId34"/>
    <p:sldId id="292" r:id="rId35"/>
    <p:sldId id="311" r:id="rId36"/>
    <p:sldId id="271"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289" r:id="rId54"/>
    <p:sldId id="265" r:id="rId55"/>
    <p:sldId id="266" r:id="rId56"/>
    <p:sldId id="267" r:id="rId57"/>
    <p:sldId id="268" r:id="rId58"/>
    <p:sldId id="269" r:id="rId59"/>
    <p:sldId id="270"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p:restoredTop sz="94694"/>
  </p:normalViewPr>
  <p:slideViewPr>
    <p:cSldViewPr snapToGrid="0" snapToObjects="1">
      <p:cViewPr varScale="1">
        <p:scale>
          <a:sx n="121" d="100"/>
          <a:sy n="121" d="100"/>
        </p:scale>
        <p:origin x="608" y="176"/>
      </p:cViewPr>
      <p:guideLst>
        <p:guide orient="horz" pos="2160"/>
        <p:guide pos="2880"/>
      </p:guideLst>
    </p:cSldViewPr>
  </p:slideViewPr>
  <p:outlineViewPr>
    <p:cViewPr>
      <p:scale>
        <a:sx n="33" d="100"/>
        <a:sy n="33" d="100"/>
      </p:scale>
      <p:origin x="0" y="-25128"/>
    </p:cViewPr>
  </p:outlineViewPr>
  <p:notesTextViewPr>
    <p:cViewPr>
      <p:scale>
        <a:sx n="100" d="100"/>
        <a:sy n="100" d="100"/>
      </p:scale>
      <p:origin x="0" y="0"/>
    </p:cViewPr>
  </p:notesTextViewPr>
  <p:sorterViewPr>
    <p:cViewPr>
      <p:scale>
        <a:sx n="66" d="100"/>
        <a:sy n="66" d="100"/>
      </p:scale>
      <p:origin x="0" y="31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79A6A0-9325-7942-B84A-81857C2F4A70}" type="doc">
      <dgm:prSet loTypeId="urn:microsoft.com/office/officeart/2005/8/layout/process2" loCatId="" qsTypeId="urn:microsoft.com/office/officeart/2005/8/quickstyle/simple4" qsCatId="simple" csTypeId="urn:microsoft.com/office/officeart/2005/8/colors/accent1_2" csCatId="accent1" phldr="1"/>
      <dgm:spPr/>
      <dgm:t>
        <a:bodyPr/>
        <a:lstStyle/>
        <a:p>
          <a:endParaRPr lang="en-US"/>
        </a:p>
      </dgm:t>
    </dgm:pt>
    <dgm:pt modelId="{094115AA-E855-A348-A0BF-E203A9D38282}">
      <dgm:prSet/>
      <dgm:spPr/>
      <dgm:t>
        <a:bodyPr/>
        <a:lstStyle/>
        <a:p>
          <a:pPr rtl="0"/>
          <a:r>
            <a:rPr lang="el-GR" dirty="0"/>
            <a:t>Ορέστης</a:t>
          </a:r>
        </a:p>
      </dgm:t>
    </dgm:pt>
    <dgm:pt modelId="{945437F4-C107-384A-A770-F7BB46594B97}" type="parTrans" cxnId="{8E62CE21-C2F1-B04A-A280-2039FAE61A0B}">
      <dgm:prSet/>
      <dgm:spPr/>
      <dgm:t>
        <a:bodyPr/>
        <a:lstStyle/>
        <a:p>
          <a:endParaRPr lang="en-US"/>
        </a:p>
      </dgm:t>
    </dgm:pt>
    <dgm:pt modelId="{66DD7ADD-B3C6-E14C-A83C-220F093EFAED}" type="sibTrans" cxnId="{8E62CE21-C2F1-B04A-A280-2039FAE61A0B}">
      <dgm:prSet/>
      <dgm:spPr/>
      <dgm:t>
        <a:bodyPr/>
        <a:lstStyle/>
        <a:p>
          <a:endParaRPr lang="en-US"/>
        </a:p>
      </dgm:t>
    </dgm:pt>
    <dgm:pt modelId="{88E7F120-EE36-0542-B601-EC9284922FFE}">
      <dgm:prSet/>
      <dgm:spPr/>
      <dgm:t>
        <a:bodyPr/>
        <a:lstStyle/>
        <a:p>
          <a:pPr rtl="0"/>
          <a:r>
            <a:rPr lang="el-GR" dirty="0"/>
            <a:t>Πενθίλος</a:t>
          </a:r>
        </a:p>
      </dgm:t>
    </dgm:pt>
    <dgm:pt modelId="{3311DB4E-527C-2545-A0C7-B08C1D03651B}" type="parTrans" cxnId="{6578AB52-B0A2-A641-A717-83D9D739B389}">
      <dgm:prSet/>
      <dgm:spPr/>
      <dgm:t>
        <a:bodyPr/>
        <a:lstStyle/>
        <a:p>
          <a:endParaRPr lang="en-US"/>
        </a:p>
      </dgm:t>
    </dgm:pt>
    <dgm:pt modelId="{70DA6DC1-C6A1-AD4B-9A46-7418D7B4513A}" type="sibTrans" cxnId="{6578AB52-B0A2-A641-A717-83D9D739B389}">
      <dgm:prSet/>
      <dgm:spPr/>
      <dgm:t>
        <a:bodyPr/>
        <a:lstStyle/>
        <a:p>
          <a:endParaRPr lang="en-US"/>
        </a:p>
      </dgm:t>
    </dgm:pt>
    <dgm:pt modelId="{CA042C14-6E7F-5744-8E37-BB20A307032E}">
      <dgm:prSet/>
      <dgm:spPr/>
      <dgm:t>
        <a:bodyPr/>
        <a:lstStyle/>
        <a:p>
          <a:pPr rtl="0"/>
          <a:r>
            <a:rPr lang="el-GR" dirty="0"/>
            <a:t>Αρχέλαος</a:t>
          </a:r>
        </a:p>
      </dgm:t>
    </dgm:pt>
    <dgm:pt modelId="{17A0BDA6-C29F-E34B-8CCA-CA555019B177}" type="parTrans" cxnId="{ED78EA48-A2C1-3249-B1C1-C43BA9187DA9}">
      <dgm:prSet/>
      <dgm:spPr/>
      <dgm:t>
        <a:bodyPr/>
        <a:lstStyle/>
        <a:p>
          <a:endParaRPr lang="en-US"/>
        </a:p>
      </dgm:t>
    </dgm:pt>
    <dgm:pt modelId="{741DB83B-0884-A443-8DCC-AB04A4CE39BB}" type="sibTrans" cxnId="{ED78EA48-A2C1-3249-B1C1-C43BA9187DA9}">
      <dgm:prSet/>
      <dgm:spPr/>
      <dgm:t>
        <a:bodyPr/>
        <a:lstStyle/>
        <a:p>
          <a:endParaRPr lang="en-US"/>
        </a:p>
      </dgm:t>
    </dgm:pt>
    <dgm:pt modelId="{136B0EE3-E593-7E49-B542-533B196F02BB}">
      <dgm:prSet/>
      <dgm:spPr/>
      <dgm:t>
        <a:bodyPr/>
        <a:lstStyle/>
        <a:p>
          <a:pPr rtl="0"/>
          <a:r>
            <a:rPr lang="el-GR" dirty="0"/>
            <a:t>Γρας</a:t>
          </a:r>
        </a:p>
      </dgm:t>
    </dgm:pt>
    <dgm:pt modelId="{42B4EEF7-BA35-D94F-9193-5BFFCD0A0C82}" type="parTrans" cxnId="{C3F715ED-DC62-3140-B244-9E6D9C63895B}">
      <dgm:prSet/>
      <dgm:spPr/>
      <dgm:t>
        <a:bodyPr/>
        <a:lstStyle/>
        <a:p>
          <a:endParaRPr lang="en-US"/>
        </a:p>
      </dgm:t>
    </dgm:pt>
    <dgm:pt modelId="{51398021-FAA9-274A-B359-527BBB2A194B}" type="sibTrans" cxnId="{C3F715ED-DC62-3140-B244-9E6D9C63895B}">
      <dgm:prSet/>
      <dgm:spPr/>
      <dgm:t>
        <a:bodyPr/>
        <a:lstStyle/>
        <a:p>
          <a:endParaRPr lang="en-US"/>
        </a:p>
      </dgm:t>
    </dgm:pt>
    <dgm:pt modelId="{D2C99210-B256-FE48-8501-356BD85A9A54}" type="pres">
      <dgm:prSet presAssocID="{2779A6A0-9325-7942-B84A-81857C2F4A70}" presName="linearFlow" presStyleCnt="0">
        <dgm:presLayoutVars>
          <dgm:resizeHandles val="exact"/>
        </dgm:presLayoutVars>
      </dgm:prSet>
      <dgm:spPr/>
    </dgm:pt>
    <dgm:pt modelId="{5DB02EC2-965A-4343-A0F1-ED30EBEB8625}" type="pres">
      <dgm:prSet presAssocID="{094115AA-E855-A348-A0BF-E203A9D38282}" presName="node" presStyleLbl="node1" presStyleIdx="0" presStyleCnt="4">
        <dgm:presLayoutVars>
          <dgm:bulletEnabled val="1"/>
        </dgm:presLayoutVars>
      </dgm:prSet>
      <dgm:spPr/>
    </dgm:pt>
    <dgm:pt modelId="{1DAE82F1-8FA3-6A4F-BAE1-90E23E415225}" type="pres">
      <dgm:prSet presAssocID="{66DD7ADD-B3C6-E14C-A83C-220F093EFAED}" presName="sibTrans" presStyleLbl="sibTrans2D1" presStyleIdx="0" presStyleCnt="3"/>
      <dgm:spPr/>
    </dgm:pt>
    <dgm:pt modelId="{2E2CA772-CB6C-6140-9B7D-2BE2FE8D248F}" type="pres">
      <dgm:prSet presAssocID="{66DD7ADD-B3C6-E14C-A83C-220F093EFAED}" presName="connectorText" presStyleLbl="sibTrans2D1" presStyleIdx="0" presStyleCnt="3"/>
      <dgm:spPr/>
    </dgm:pt>
    <dgm:pt modelId="{350E7005-21CA-1D4E-82AA-8E29905602B2}" type="pres">
      <dgm:prSet presAssocID="{88E7F120-EE36-0542-B601-EC9284922FFE}" presName="node" presStyleLbl="node1" presStyleIdx="1" presStyleCnt="4">
        <dgm:presLayoutVars>
          <dgm:bulletEnabled val="1"/>
        </dgm:presLayoutVars>
      </dgm:prSet>
      <dgm:spPr/>
    </dgm:pt>
    <dgm:pt modelId="{A1254EE9-2F18-0A48-81E7-1D972F3668B3}" type="pres">
      <dgm:prSet presAssocID="{70DA6DC1-C6A1-AD4B-9A46-7418D7B4513A}" presName="sibTrans" presStyleLbl="sibTrans2D1" presStyleIdx="1" presStyleCnt="3"/>
      <dgm:spPr/>
    </dgm:pt>
    <dgm:pt modelId="{29D1A5F0-C23A-B44B-81AD-F983F8BDE422}" type="pres">
      <dgm:prSet presAssocID="{70DA6DC1-C6A1-AD4B-9A46-7418D7B4513A}" presName="connectorText" presStyleLbl="sibTrans2D1" presStyleIdx="1" presStyleCnt="3"/>
      <dgm:spPr/>
    </dgm:pt>
    <dgm:pt modelId="{03D1FB05-E8DF-D441-A1C8-296F0F365081}" type="pres">
      <dgm:prSet presAssocID="{CA042C14-6E7F-5744-8E37-BB20A307032E}" presName="node" presStyleLbl="node1" presStyleIdx="2" presStyleCnt="4">
        <dgm:presLayoutVars>
          <dgm:bulletEnabled val="1"/>
        </dgm:presLayoutVars>
      </dgm:prSet>
      <dgm:spPr/>
    </dgm:pt>
    <dgm:pt modelId="{2649A883-C42B-9D4B-8191-9E58950CF670}" type="pres">
      <dgm:prSet presAssocID="{741DB83B-0884-A443-8DCC-AB04A4CE39BB}" presName="sibTrans" presStyleLbl="sibTrans2D1" presStyleIdx="2" presStyleCnt="3"/>
      <dgm:spPr/>
    </dgm:pt>
    <dgm:pt modelId="{C20210A3-113C-4F4C-AB1D-862364A62F96}" type="pres">
      <dgm:prSet presAssocID="{741DB83B-0884-A443-8DCC-AB04A4CE39BB}" presName="connectorText" presStyleLbl="sibTrans2D1" presStyleIdx="2" presStyleCnt="3"/>
      <dgm:spPr/>
    </dgm:pt>
    <dgm:pt modelId="{5F4BC477-B4A1-5B40-B3FA-0D4BF9C4C95A}" type="pres">
      <dgm:prSet presAssocID="{136B0EE3-E593-7E49-B542-533B196F02BB}" presName="node" presStyleLbl="node1" presStyleIdx="3" presStyleCnt="4">
        <dgm:presLayoutVars>
          <dgm:bulletEnabled val="1"/>
        </dgm:presLayoutVars>
      </dgm:prSet>
      <dgm:spPr/>
    </dgm:pt>
  </dgm:ptLst>
  <dgm:cxnLst>
    <dgm:cxn modelId="{D2ABA21E-E1CC-E84B-A54D-4FA67F133883}" type="presOf" srcId="{66DD7ADD-B3C6-E14C-A83C-220F093EFAED}" destId="{1DAE82F1-8FA3-6A4F-BAE1-90E23E415225}" srcOrd="0" destOrd="0" presId="urn:microsoft.com/office/officeart/2005/8/layout/process2"/>
    <dgm:cxn modelId="{8E62CE21-C2F1-B04A-A280-2039FAE61A0B}" srcId="{2779A6A0-9325-7942-B84A-81857C2F4A70}" destId="{094115AA-E855-A348-A0BF-E203A9D38282}" srcOrd="0" destOrd="0" parTransId="{945437F4-C107-384A-A770-F7BB46594B97}" sibTransId="{66DD7ADD-B3C6-E14C-A83C-220F093EFAED}"/>
    <dgm:cxn modelId="{F99E0438-0437-F247-827D-05B875CACC68}" type="presOf" srcId="{70DA6DC1-C6A1-AD4B-9A46-7418D7B4513A}" destId="{A1254EE9-2F18-0A48-81E7-1D972F3668B3}" srcOrd="0" destOrd="0" presId="urn:microsoft.com/office/officeart/2005/8/layout/process2"/>
    <dgm:cxn modelId="{A209D947-0599-8A41-97B1-355A5561E252}" type="presOf" srcId="{88E7F120-EE36-0542-B601-EC9284922FFE}" destId="{350E7005-21CA-1D4E-82AA-8E29905602B2}" srcOrd="0" destOrd="0" presId="urn:microsoft.com/office/officeart/2005/8/layout/process2"/>
    <dgm:cxn modelId="{ED78EA48-A2C1-3249-B1C1-C43BA9187DA9}" srcId="{2779A6A0-9325-7942-B84A-81857C2F4A70}" destId="{CA042C14-6E7F-5744-8E37-BB20A307032E}" srcOrd="2" destOrd="0" parTransId="{17A0BDA6-C29F-E34B-8CCA-CA555019B177}" sibTransId="{741DB83B-0884-A443-8DCC-AB04A4CE39BB}"/>
    <dgm:cxn modelId="{6578AB52-B0A2-A641-A717-83D9D739B389}" srcId="{2779A6A0-9325-7942-B84A-81857C2F4A70}" destId="{88E7F120-EE36-0542-B601-EC9284922FFE}" srcOrd="1" destOrd="0" parTransId="{3311DB4E-527C-2545-A0C7-B08C1D03651B}" sibTransId="{70DA6DC1-C6A1-AD4B-9A46-7418D7B4513A}"/>
    <dgm:cxn modelId="{99160296-0BC3-B04A-8BAA-B9E5982D45B2}" type="presOf" srcId="{CA042C14-6E7F-5744-8E37-BB20A307032E}" destId="{03D1FB05-E8DF-D441-A1C8-296F0F365081}" srcOrd="0" destOrd="0" presId="urn:microsoft.com/office/officeart/2005/8/layout/process2"/>
    <dgm:cxn modelId="{E5AB30B1-1485-8448-9853-CA5D7ADE6648}" type="presOf" srcId="{136B0EE3-E593-7E49-B542-533B196F02BB}" destId="{5F4BC477-B4A1-5B40-B3FA-0D4BF9C4C95A}" srcOrd="0" destOrd="0" presId="urn:microsoft.com/office/officeart/2005/8/layout/process2"/>
    <dgm:cxn modelId="{3C9064BC-CB89-084E-AEA4-CBA953722C07}" type="presOf" srcId="{094115AA-E855-A348-A0BF-E203A9D38282}" destId="{5DB02EC2-965A-4343-A0F1-ED30EBEB8625}" srcOrd="0" destOrd="0" presId="urn:microsoft.com/office/officeart/2005/8/layout/process2"/>
    <dgm:cxn modelId="{2B533ABE-B61E-1C45-8D3E-B5420E470034}" type="presOf" srcId="{741DB83B-0884-A443-8DCC-AB04A4CE39BB}" destId="{2649A883-C42B-9D4B-8191-9E58950CF670}" srcOrd="0" destOrd="0" presId="urn:microsoft.com/office/officeart/2005/8/layout/process2"/>
    <dgm:cxn modelId="{70FECCC7-4E18-BC41-9F4A-79BE9EA1D4FA}" type="presOf" srcId="{70DA6DC1-C6A1-AD4B-9A46-7418D7B4513A}" destId="{29D1A5F0-C23A-B44B-81AD-F983F8BDE422}" srcOrd="1" destOrd="0" presId="urn:microsoft.com/office/officeart/2005/8/layout/process2"/>
    <dgm:cxn modelId="{15F83BD1-E235-5549-8DF4-917551ECA227}" type="presOf" srcId="{741DB83B-0884-A443-8DCC-AB04A4CE39BB}" destId="{C20210A3-113C-4F4C-AB1D-862364A62F96}" srcOrd="1" destOrd="0" presId="urn:microsoft.com/office/officeart/2005/8/layout/process2"/>
    <dgm:cxn modelId="{2F1F1EDB-C175-FF42-834E-2EB9567BAC69}" type="presOf" srcId="{2779A6A0-9325-7942-B84A-81857C2F4A70}" destId="{D2C99210-B256-FE48-8501-356BD85A9A54}" srcOrd="0" destOrd="0" presId="urn:microsoft.com/office/officeart/2005/8/layout/process2"/>
    <dgm:cxn modelId="{C3F715ED-DC62-3140-B244-9E6D9C63895B}" srcId="{2779A6A0-9325-7942-B84A-81857C2F4A70}" destId="{136B0EE3-E593-7E49-B542-533B196F02BB}" srcOrd="3" destOrd="0" parTransId="{42B4EEF7-BA35-D94F-9193-5BFFCD0A0C82}" sibTransId="{51398021-FAA9-274A-B359-527BBB2A194B}"/>
    <dgm:cxn modelId="{956A24ED-5A32-4F45-B72D-A1CF80BFD3E8}" type="presOf" srcId="{66DD7ADD-B3C6-E14C-A83C-220F093EFAED}" destId="{2E2CA772-CB6C-6140-9B7D-2BE2FE8D248F}" srcOrd="1" destOrd="0" presId="urn:microsoft.com/office/officeart/2005/8/layout/process2"/>
    <dgm:cxn modelId="{03655091-80D3-324F-ADAC-BBF77B1014C3}" type="presParOf" srcId="{D2C99210-B256-FE48-8501-356BD85A9A54}" destId="{5DB02EC2-965A-4343-A0F1-ED30EBEB8625}" srcOrd="0" destOrd="0" presId="urn:microsoft.com/office/officeart/2005/8/layout/process2"/>
    <dgm:cxn modelId="{87733E6A-CA3A-6D49-9896-3847005FDF86}" type="presParOf" srcId="{D2C99210-B256-FE48-8501-356BD85A9A54}" destId="{1DAE82F1-8FA3-6A4F-BAE1-90E23E415225}" srcOrd="1" destOrd="0" presId="urn:microsoft.com/office/officeart/2005/8/layout/process2"/>
    <dgm:cxn modelId="{402E7ADF-A160-1B46-A042-BE3970D995B5}" type="presParOf" srcId="{1DAE82F1-8FA3-6A4F-BAE1-90E23E415225}" destId="{2E2CA772-CB6C-6140-9B7D-2BE2FE8D248F}" srcOrd="0" destOrd="0" presId="urn:microsoft.com/office/officeart/2005/8/layout/process2"/>
    <dgm:cxn modelId="{1D6CB4D2-0E0D-A040-9CCC-117554082A9D}" type="presParOf" srcId="{D2C99210-B256-FE48-8501-356BD85A9A54}" destId="{350E7005-21CA-1D4E-82AA-8E29905602B2}" srcOrd="2" destOrd="0" presId="urn:microsoft.com/office/officeart/2005/8/layout/process2"/>
    <dgm:cxn modelId="{B829243F-3AAD-2942-A0E0-BCB79B8ECD7B}" type="presParOf" srcId="{D2C99210-B256-FE48-8501-356BD85A9A54}" destId="{A1254EE9-2F18-0A48-81E7-1D972F3668B3}" srcOrd="3" destOrd="0" presId="urn:microsoft.com/office/officeart/2005/8/layout/process2"/>
    <dgm:cxn modelId="{4B1C25B1-3B78-7947-B44D-2E26217DA413}" type="presParOf" srcId="{A1254EE9-2F18-0A48-81E7-1D972F3668B3}" destId="{29D1A5F0-C23A-B44B-81AD-F983F8BDE422}" srcOrd="0" destOrd="0" presId="urn:microsoft.com/office/officeart/2005/8/layout/process2"/>
    <dgm:cxn modelId="{0EF0F03D-4BC9-DF4A-95AC-2307934C9A2A}" type="presParOf" srcId="{D2C99210-B256-FE48-8501-356BD85A9A54}" destId="{03D1FB05-E8DF-D441-A1C8-296F0F365081}" srcOrd="4" destOrd="0" presId="urn:microsoft.com/office/officeart/2005/8/layout/process2"/>
    <dgm:cxn modelId="{5685A813-AA3F-1044-BB03-82705B903657}" type="presParOf" srcId="{D2C99210-B256-FE48-8501-356BD85A9A54}" destId="{2649A883-C42B-9D4B-8191-9E58950CF670}" srcOrd="5" destOrd="0" presId="urn:microsoft.com/office/officeart/2005/8/layout/process2"/>
    <dgm:cxn modelId="{115D696E-2B56-0B44-8910-A714C08C1538}" type="presParOf" srcId="{2649A883-C42B-9D4B-8191-9E58950CF670}" destId="{C20210A3-113C-4F4C-AB1D-862364A62F96}" srcOrd="0" destOrd="0" presId="urn:microsoft.com/office/officeart/2005/8/layout/process2"/>
    <dgm:cxn modelId="{1527312D-3705-9E44-9152-21D2946FF7CB}" type="presParOf" srcId="{D2C99210-B256-FE48-8501-356BD85A9A54}" destId="{5F4BC477-B4A1-5B40-B3FA-0D4BF9C4C95A}"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02EC2-965A-4343-A0F1-ED30EBEB8625}">
      <dsp:nvSpPr>
        <dsp:cNvPr id="0" name=""/>
        <dsp:cNvSpPr/>
      </dsp:nvSpPr>
      <dsp:spPr>
        <a:xfrm>
          <a:off x="603582" y="1574"/>
          <a:ext cx="1094877" cy="58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l-GR" sz="1800" kern="1200" dirty="0"/>
            <a:t>Ορέστης</a:t>
          </a:r>
        </a:p>
      </dsp:txBody>
      <dsp:txXfrm>
        <a:off x="620742" y="18734"/>
        <a:ext cx="1060557" cy="551567"/>
      </dsp:txXfrm>
    </dsp:sp>
    <dsp:sp modelId="{1DAE82F1-8FA3-6A4F-BAE1-90E23E415225}">
      <dsp:nvSpPr>
        <dsp:cNvPr id="0" name=""/>
        <dsp:cNvSpPr/>
      </dsp:nvSpPr>
      <dsp:spPr>
        <a:xfrm rot="5400000">
          <a:off x="1041167" y="602109"/>
          <a:ext cx="219707" cy="263649"/>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1071926" y="624080"/>
        <a:ext cx="158189" cy="153795"/>
      </dsp:txXfrm>
    </dsp:sp>
    <dsp:sp modelId="{350E7005-21CA-1D4E-82AA-8E29905602B2}">
      <dsp:nvSpPr>
        <dsp:cNvPr id="0" name=""/>
        <dsp:cNvSpPr/>
      </dsp:nvSpPr>
      <dsp:spPr>
        <a:xfrm>
          <a:off x="603582" y="880406"/>
          <a:ext cx="1094877" cy="58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l-GR" sz="1800" kern="1200" dirty="0"/>
            <a:t>Πενθίλος</a:t>
          </a:r>
        </a:p>
      </dsp:txBody>
      <dsp:txXfrm>
        <a:off x="620742" y="897566"/>
        <a:ext cx="1060557" cy="551567"/>
      </dsp:txXfrm>
    </dsp:sp>
    <dsp:sp modelId="{A1254EE9-2F18-0A48-81E7-1D972F3668B3}">
      <dsp:nvSpPr>
        <dsp:cNvPr id="0" name=""/>
        <dsp:cNvSpPr/>
      </dsp:nvSpPr>
      <dsp:spPr>
        <a:xfrm rot="5400000">
          <a:off x="1041167" y="1480941"/>
          <a:ext cx="219707" cy="263649"/>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1071926" y="1502912"/>
        <a:ext cx="158189" cy="153795"/>
      </dsp:txXfrm>
    </dsp:sp>
    <dsp:sp modelId="{03D1FB05-E8DF-D441-A1C8-296F0F365081}">
      <dsp:nvSpPr>
        <dsp:cNvPr id="0" name=""/>
        <dsp:cNvSpPr/>
      </dsp:nvSpPr>
      <dsp:spPr>
        <a:xfrm>
          <a:off x="603582" y="1759238"/>
          <a:ext cx="1094877" cy="58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l-GR" sz="1800" kern="1200" dirty="0"/>
            <a:t>Αρχέλαος</a:t>
          </a:r>
        </a:p>
      </dsp:txBody>
      <dsp:txXfrm>
        <a:off x="620742" y="1776398"/>
        <a:ext cx="1060557" cy="551567"/>
      </dsp:txXfrm>
    </dsp:sp>
    <dsp:sp modelId="{2649A883-C42B-9D4B-8191-9E58950CF670}">
      <dsp:nvSpPr>
        <dsp:cNvPr id="0" name=""/>
        <dsp:cNvSpPr/>
      </dsp:nvSpPr>
      <dsp:spPr>
        <a:xfrm rot="5400000">
          <a:off x="1041167" y="2359773"/>
          <a:ext cx="219707" cy="263649"/>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1071926" y="2381744"/>
        <a:ext cx="158189" cy="153795"/>
      </dsp:txXfrm>
    </dsp:sp>
    <dsp:sp modelId="{5F4BC477-B4A1-5B40-B3FA-0D4BF9C4C95A}">
      <dsp:nvSpPr>
        <dsp:cNvPr id="0" name=""/>
        <dsp:cNvSpPr/>
      </dsp:nvSpPr>
      <dsp:spPr>
        <a:xfrm>
          <a:off x="603582" y="2638070"/>
          <a:ext cx="1094877" cy="5858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l-GR" sz="1800" kern="1200" dirty="0"/>
            <a:t>Γρας</a:t>
          </a:r>
        </a:p>
      </dsp:txBody>
      <dsp:txXfrm>
        <a:off x="620742" y="2655230"/>
        <a:ext cx="1060557" cy="55156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E11DBE-D865-D649-ACFA-0F77C480E643}" type="datetimeFigureOut">
              <a:rPr lang="en-US" smtClean="0"/>
              <a:t>4/23/19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705C9C-FFCD-BF4F-849F-D0AEA09F3C83}" type="slidenum">
              <a:rPr lang="en-US" smtClean="0"/>
              <a:t>‹#›</a:t>
            </a:fld>
            <a:endParaRPr lang="en-US"/>
          </a:p>
        </p:txBody>
      </p:sp>
    </p:spTree>
    <p:extLst>
      <p:ext uri="{BB962C8B-B14F-4D97-AF65-F5344CB8AC3E}">
        <p14:creationId xmlns:p14="http://schemas.microsoft.com/office/powerpoint/2010/main" val="5363180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200" b="0" kern="1200" dirty="0">
                <a:solidFill>
                  <a:schemeClr val="tx1"/>
                </a:solidFill>
                <a:effectLst/>
                <a:latin typeface="+mn-lt"/>
                <a:ea typeface="+mn-ea"/>
                <a:cs typeface="+mn-cs"/>
              </a:rPr>
              <a:t>The latest sensational archaeological discovery in Athens, announced last April, is a mass grave of 80 male skeletons, found only half a meter below the surface, during the excavations at the site of the new National Library and Opera in the coast of </a:t>
            </a:r>
            <a:r>
              <a:rPr lang="el-GR" sz="1200" b="0" kern="1200" dirty="0" err="1">
                <a:solidFill>
                  <a:schemeClr val="tx1"/>
                </a:solidFill>
                <a:effectLst/>
                <a:latin typeface="+mn-lt"/>
                <a:ea typeface="+mn-ea"/>
                <a:cs typeface="+mn-cs"/>
              </a:rPr>
              <a:t>Faliron</a:t>
            </a:r>
            <a:r>
              <a:rPr lang="el-GR" sz="1200" b="0" kern="1200" dirty="0">
                <a:solidFill>
                  <a:schemeClr val="tx1"/>
                </a:solidFill>
                <a:effectLst/>
                <a:latin typeface="+mn-lt"/>
                <a:ea typeface="+mn-ea"/>
                <a:cs typeface="+mn-cs"/>
              </a:rPr>
              <a:t>. </a:t>
            </a:r>
            <a:endParaRPr lang="el-GR"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D1B9959-700D-9C45-BC5D-2CF2D372DAEB}" type="slidenum">
              <a:rPr lang="en-US" smtClean="0"/>
              <a:t>32</a:t>
            </a:fld>
            <a:endParaRPr lang="en-US"/>
          </a:p>
        </p:txBody>
      </p:sp>
    </p:spTree>
    <p:extLst>
      <p:ext uri="{BB962C8B-B14F-4D97-AF65-F5344CB8AC3E}">
        <p14:creationId xmlns:p14="http://schemas.microsoft.com/office/powerpoint/2010/main" val="1683503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200" b="0" kern="1200" dirty="0">
                <a:solidFill>
                  <a:schemeClr val="tx1"/>
                </a:solidFill>
                <a:effectLst/>
                <a:latin typeface="+mn-lt"/>
                <a:ea typeface="+mn-ea"/>
                <a:cs typeface="+mn-cs"/>
              </a:rPr>
              <a:t>All but one </a:t>
            </a:r>
            <a:r>
              <a:rPr lang="el-GR" sz="1200" b="0" kern="1200" dirty="0" err="1">
                <a:solidFill>
                  <a:schemeClr val="tx1"/>
                </a:solidFill>
                <a:effectLst/>
                <a:latin typeface="+mn-lt"/>
                <a:ea typeface="+mn-ea"/>
                <a:cs typeface="+mn-cs"/>
              </a:rPr>
              <a:t>sceletons</a:t>
            </a:r>
            <a:r>
              <a:rPr lang="el-GR" sz="1200" b="0" kern="1200" dirty="0">
                <a:solidFill>
                  <a:schemeClr val="tx1"/>
                </a:solidFill>
                <a:effectLst/>
                <a:latin typeface="+mn-lt"/>
                <a:ea typeface="+mn-ea"/>
                <a:cs typeface="+mn-cs"/>
              </a:rPr>
              <a:t> were handcuffed with iron chains</a:t>
            </a:r>
            <a:r>
              <a:rPr lang="en-GB"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while the</a:t>
            </a:r>
            <a:r>
              <a:rPr lang="el-GR" sz="1200" b="0" kern="1200" dirty="0">
                <a:solidFill>
                  <a:schemeClr val="tx1"/>
                </a:solidFill>
                <a:effectLst/>
                <a:latin typeface="+mn-lt"/>
                <a:ea typeface="+mn-ea"/>
                <a:cs typeface="+mn-cs"/>
              </a:rPr>
              <a:t> one was tied in the legs. The skeletons have been microscopically examined and found to belong to “healthy, well-fed men” “without fractures”, who had been executed all together. Two small jars allowed to date the burial around 632 BC and thus to tie this mass execution to the notorious events of the same date, the failed coup d</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état</a:t>
            </a:r>
            <a:r>
              <a:rPr lang="en-US" sz="1200" b="0" kern="1200" dirty="0">
                <a:solidFill>
                  <a:schemeClr val="tx1"/>
                </a:solidFill>
                <a:effectLst/>
                <a:latin typeface="+mn-lt"/>
                <a:ea typeface="+mn-ea"/>
                <a:cs typeface="+mn-cs"/>
              </a:rPr>
              <a:t> </a:t>
            </a:r>
            <a:r>
              <a:rPr lang="el-GR" sz="1200" b="0" kern="1200" dirty="0">
                <a:solidFill>
                  <a:schemeClr val="tx1"/>
                </a:solidFill>
                <a:effectLst/>
                <a:latin typeface="+mn-lt"/>
                <a:ea typeface="+mn-ea"/>
                <a:cs typeface="+mn-cs"/>
              </a:rPr>
              <a:t>led in Athens by </a:t>
            </a:r>
            <a:r>
              <a:rPr lang="el-GR" sz="1200" b="0" kern="1200" dirty="0" err="1">
                <a:solidFill>
                  <a:schemeClr val="tx1"/>
                </a:solidFill>
                <a:effectLst/>
                <a:latin typeface="+mn-lt"/>
                <a:ea typeface="+mn-ea"/>
                <a:cs typeface="+mn-cs"/>
              </a:rPr>
              <a:t>Cylon</a:t>
            </a:r>
            <a:r>
              <a:rPr lang="el-GR" sz="1200" b="0" kern="1200" dirty="0">
                <a:solidFill>
                  <a:schemeClr val="tx1"/>
                </a:solidFill>
                <a:effectLst/>
                <a:latin typeface="+mn-lt"/>
                <a:ea typeface="+mn-ea"/>
                <a:cs typeface="+mn-cs"/>
              </a:rPr>
              <a:t>, the son in law of the tyrant of Megara. If this hypothesis is true, this grave is a direct attestation of the </a:t>
            </a:r>
            <a:r>
              <a:rPr lang="el-GR" sz="1200" b="0" kern="1200" dirty="0" err="1">
                <a:solidFill>
                  <a:schemeClr val="tx1"/>
                </a:solidFill>
                <a:effectLst/>
                <a:latin typeface="+mn-lt"/>
                <a:ea typeface="+mn-ea"/>
                <a:cs typeface="+mn-cs"/>
              </a:rPr>
              <a:t>Cylonian</a:t>
            </a:r>
            <a:r>
              <a:rPr lang="el-GR" sz="1200" b="0" kern="1200" dirty="0">
                <a:solidFill>
                  <a:schemeClr val="tx1"/>
                </a:solidFill>
                <a:effectLst/>
                <a:latin typeface="+mn-lt"/>
                <a:ea typeface="+mn-ea"/>
                <a:cs typeface="+mn-cs"/>
              </a:rPr>
              <a:t> Affair</a:t>
            </a:r>
            <a:r>
              <a:rPr lang="en-GB" sz="1200" b="0" kern="1200" dirty="0">
                <a:solidFill>
                  <a:schemeClr val="tx1"/>
                </a:solidFill>
                <a:effectLst/>
                <a:latin typeface="+mn-lt"/>
                <a:ea typeface="+mn-ea"/>
                <a:cs typeface="+mn-cs"/>
              </a:rPr>
              <a:t>. A</a:t>
            </a:r>
            <a:r>
              <a:rPr lang="el-GR" sz="1200" b="0" kern="1200" dirty="0">
                <a:solidFill>
                  <a:schemeClr val="tx1"/>
                </a:solidFill>
                <a:effectLst/>
                <a:latin typeface="+mn-lt"/>
                <a:ea typeface="+mn-ea"/>
                <a:cs typeface="+mn-cs"/>
              </a:rPr>
              <a:t>n attempted seizure of power in Athens</a:t>
            </a:r>
            <a:r>
              <a:rPr lang="en-GB" sz="1200" b="0" kern="1200" dirty="0">
                <a:solidFill>
                  <a:schemeClr val="tx1"/>
                </a:solidFill>
                <a:effectLst/>
                <a:latin typeface="+mn-lt"/>
                <a:ea typeface="+mn-ea"/>
                <a:cs typeface="+mn-cs"/>
              </a:rPr>
              <a:t> which</a:t>
            </a:r>
            <a:r>
              <a:rPr lang="en-GB" sz="1200" b="0" kern="1200" baseline="0" dirty="0">
                <a:solidFill>
                  <a:schemeClr val="tx1"/>
                </a:solidFill>
                <a:effectLst/>
                <a:latin typeface="+mn-lt"/>
                <a:ea typeface="+mn-ea"/>
                <a:cs typeface="+mn-cs"/>
              </a:rPr>
              <a:t> </a:t>
            </a:r>
            <a:r>
              <a:rPr lang="el-GR" sz="1200" b="0" kern="1200" dirty="0">
                <a:solidFill>
                  <a:schemeClr val="tx1"/>
                </a:solidFill>
                <a:effectLst/>
                <a:latin typeface="+mn-lt"/>
                <a:ea typeface="+mn-ea"/>
                <a:cs typeface="+mn-cs"/>
              </a:rPr>
              <a:t>led to the execution of </a:t>
            </a:r>
            <a:r>
              <a:rPr lang="el-GR" sz="1200" b="0" kern="1200" dirty="0" err="1">
                <a:solidFill>
                  <a:schemeClr val="tx1"/>
                </a:solidFill>
                <a:effectLst/>
                <a:latin typeface="+mn-lt"/>
                <a:ea typeface="+mn-ea"/>
                <a:cs typeface="+mn-cs"/>
              </a:rPr>
              <a:t>Cylon`s</a:t>
            </a:r>
            <a:r>
              <a:rPr lang="el-GR" sz="1200" b="0" kern="1200" dirty="0">
                <a:solidFill>
                  <a:schemeClr val="tx1"/>
                </a:solidFill>
                <a:effectLst/>
                <a:latin typeface="+mn-lt"/>
                <a:ea typeface="+mn-ea"/>
                <a:cs typeface="+mn-cs"/>
              </a:rPr>
              <a:t> supporters by the</a:t>
            </a:r>
            <a:r>
              <a:rPr lang="en-GB" sz="1200" b="0" kern="1200" dirty="0">
                <a:solidFill>
                  <a:schemeClr val="tx1"/>
                </a:solidFill>
                <a:effectLst/>
                <a:latin typeface="+mn-lt"/>
                <a:ea typeface="+mn-ea"/>
                <a:cs typeface="+mn-cs"/>
              </a:rPr>
              <a:t> Archons under the influence</a:t>
            </a:r>
            <a:r>
              <a:rPr lang="en-GB" sz="1200" b="0" kern="1200" baseline="0" dirty="0">
                <a:solidFill>
                  <a:schemeClr val="tx1"/>
                </a:solidFill>
                <a:effectLst/>
                <a:latin typeface="+mn-lt"/>
                <a:ea typeface="+mn-ea"/>
                <a:cs typeface="+mn-cs"/>
              </a:rPr>
              <a:t> of the</a:t>
            </a:r>
            <a:r>
              <a:rPr lang="el-GR" sz="1200" b="0" kern="1200" dirty="0">
                <a:solidFill>
                  <a:schemeClr val="tx1"/>
                </a:solidFill>
                <a:effectLst/>
                <a:latin typeface="+mn-lt"/>
                <a:ea typeface="+mn-ea"/>
                <a:cs typeface="+mn-cs"/>
              </a:rPr>
              <a:t> </a:t>
            </a:r>
            <a:r>
              <a:rPr lang="el-GR" sz="1200" b="0" kern="1200" dirty="0" err="1">
                <a:solidFill>
                  <a:schemeClr val="tx1"/>
                </a:solidFill>
                <a:effectLst/>
                <a:latin typeface="+mn-lt"/>
                <a:ea typeface="+mn-ea"/>
                <a:cs typeface="+mn-cs"/>
              </a:rPr>
              <a:t>Alcmeonid</a:t>
            </a:r>
            <a:r>
              <a:rPr lang="el-GR" sz="1200" b="0" kern="1200" dirty="0">
                <a:solidFill>
                  <a:schemeClr val="tx1"/>
                </a:solidFill>
                <a:effectLst/>
                <a:latin typeface="+mn-lt"/>
                <a:ea typeface="+mn-ea"/>
                <a:cs typeface="+mn-cs"/>
              </a:rPr>
              <a:t> </a:t>
            </a:r>
            <a:r>
              <a:rPr lang="el-GR" sz="1200" b="0" kern="1200" dirty="0" err="1">
                <a:solidFill>
                  <a:schemeClr val="tx1"/>
                </a:solidFill>
                <a:effectLst/>
                <a:latin typeface="+mn-lt"/>
                <a:ea typeface="+mn-ea"/>
                <a:cs typeface="+mn-cs"/>
              </a:rPr>
              <a:t>Megakles</a:t>
            </a:r>
            <a:r>
              <a:rPr lang="en-GB"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The men where killed </a:t>
            </a:r>
            <a:r>
              <a:rPr lang="el-GR" sz="1200" b="0" kern="1200" dirty="0">
                <a:solidFill>
                  <a:schemeClr val="tx1"/>
                </a:solidFill>
                <a:effectLst/>
                <a:latin typeface="+mn-lt"/>
                <a:ea typeface="+mn-ea"/>
                <a:cs typeface="+mn-cs"/>
              </a:rPr>
              <a:t> after t</a:t>
            </a:r>
            <a:r>
              <a:rPr lang="en-GB" sz="1200" b="0" kern="1200" dirty="0">
                <a:solidFill>
                  <a:schemeClr val="tx1"/>
                </a:solidFill>
                <a:effectLst/>
                <a:latin typeface="+mn-lt"/>
                <a:ea typeface="+mn-ea"/>
                <a:cs typeface="+mn-cs"/>
              </a:rPr>
              <a:t>hey</a:t>
            </a:r>
            <a:r>
              <a:rPr lang="en-GB" sz="1200" b="0" kern="1200" baseline="0" dirty="0">
                <a:solidFill>
                  <a:schemeClr val="tx1"/>
                </a:solidFill>
                <a:effectLst/>
                <a:latin typeface="+mn-lt"/>
                <a:ea typeface="+mn-ea"/>
                <a:cs typeface="+mn-cs"/>
              </a:rPr>
              <a:t> </a:t>
            </a:r>
            <a:r>
              <a:rPr lang="el-GR" sz="1200" b="0" kern="1200" dirty="0">
                <a:solidFill>
                  <a:schemeClr val="tx1"/>
                </a:solidFill>
                <a:effectLst/>
                <a:latin typeface="+mn-lt"/>
                <a:ea typeface="+mn-ea"/>
                <a:cs typeface="+mn-cs"/>
              </a:rPr>
              <a:t>had taken refuge in the Acropolis and promised to surrender in exchanges for a fair trial. This sacrilege led to the pollution of Athens and the exile of the aristocratic </a:t>
            </a:r>
            <a:r>
              <a:rPr lang="el-GR" sz="1200" b="0" i="1" kern="1200" dirty="0" err="1">
                <a:solidFill>
                  <a:schemeClr val="tx1"/>
                </a:solidFill>
                <a:effectLst/>
                <a:latin typeface="+mn-lt"/>
                <a:ea typeface="+mn-ea"/>
                <a:cs typeface="+mn-cs"/>
              </a:rPr>
              <a:t>genos</a:t>
            </a:r>
            <a:r>
              <a:rPr lang="el-GR" sz="1200" b="0" kern="1200" dirty="0">
                <a:solidFill>
                  <a:schemeClr val="tx1"/>
                </a:solidFill>
                <a:effectLst/>
                <a:latin typeface="+mn-lt"/>
                <a:ea typeface="+mn-ea"/>
                <a:cs typeface="+mn-cs"/>
              </a:rPr>
              <a:t> of the </a:t>
            </a:r>
            <a:r>
              <a:rPr lang="el-GR" sz="1200" b="0" kern="1200" dirty="0" err="1">
                <a:solidFill>
                  <a:schemeClr val="tx1"/>
                </a:solidFill>
                <a:effectLst/>
                <a:latin typeface="+mn-lt"/>
                <a:ea typeface="+mn-ea"/>
                <a:cs typeface="+mn-cs"/>
              </a:rPr>
              <a:t>Alcmaeonids</a:t>
            </a:r>
            <a:r>
              <a:rPr lang="el-GR" sz="1200" b="0" kern="1200" dirty="0">
                <a:solidFill>
                  <a:schemeClr val="tx1"/>
                </a:solidFill>
                <a:effectLst/>
                <a:latin typeface="+mn-lt"/>
                <a:ea typeface="+mn-ea"/>
                <a:cs typeface="+mn-cs"/>
              </a:rPr>
              <a:t>. </a:t>
            </a:r>
            <a:endParaRPr lang="el-GR"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1B9959-700D-9C45-BC5D-2CF2D372DAEB}" type="slidenum">
              <a:rPr lang="en-US" smtClean="0"/>
              <a:t>33</a:t>
            </a:fld>
            <a:endParaRPr lang="en-US"/>
          </a:p>
        </p:txBody>
      </p:sp>
    </p:spTree>
    <p:extLst>
      <p:ext uri="{BB962C8B-B14F-4D97-AF65-F5344CB8AC3E}">
        <p14:creationId xmlns:p14="http://schemas.microsoft.com/office/powerpoint/2010/main" val="1010353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l-GR" sz="1200" b="0" kern="1200" dirty="0">
                <a:solidFill>
                  <a:schemeClr val="tx1"/>
                </a:solidFill>
                <a:effectLst/>
                <a:latin typeface="+mn-lt"/>
                <a:ea typeface="+mn-ea"/>
                <a:cs typeface="+mn-cs"/>
              </a:rPr>
              <a:t>If I start my narration far away from the shores of Lesbos, where I promised to take you, it is because </a:t>
            </a:r>
            <a:r>
              <a:rPr lang="en-GB" sz="1200" b="0" kern="1200" dirty="0">
                <a:solidFill>
                  <a:schemeClr val="tx1"/>
                </a:solidFill>
                <a:effectLst/>
                <a:latin typeface="+mn-lt"/>
                <a:ea typeface="+mn-ea"/>
                <a:cs typeface="+mn-cs"/>
              </a:rPr>
              <a:t>I think that </a:t>
            </a:r>
            <a:r>
              <a:rPr lang="el-GR" sz="1200" b="0" kern="1200" dirty="0">
                <a:solidFill>
                  <a:schemeClr val="tx1"/>
                </a:solidFill>
                <a:effectLst/>
                <a:latin typeface="+mn-lt"/>
                <a:ea typeface="+mn-ea"/>
                <a:cs typeface="+mn-cs"/>
              </a:rPr>
              <a:t>the finding of these 80 executed noblemen</a:t>
            </a:r>
            <a:r>
              <a:rPr lang="en-GB" sz="1200" b="0" kern="1200" baseline="0" dirty="0">
                <a:solidFill>
                  <a:schemeClr val="tx1"/>
                </a:solidFill>
                <a:effectLst/>
                <a:latin typeface="+mn-lt"/>
                <a:ea typeface="+mn-ea"/>
                <a:cs typeface="+mn-cs"/>
              </a:rPr>
              <a:t> </a:t>
            </a:r>
            <a:r>
              <a:rPr lang="el-GR" sz="1200" b="0" kern="1200" dirty="0">
                <a:solidFill>
                  <a:schemeClr val="tx1"/>
                </a:solidFill>
                <a:effectLst/>
                <a:latin typeface="+mn-lt"/>
                <a:ea typeface="+mn-ea"/>
                <a:cs typeface="+mn-cs"/>
              </a:rPr>
              <a:t>offers the most vivid illustration found so far, of the </a:t>
            </a:r>
            <a:r>
              <a:rPr lang="en-GB" sz="1200" b="0" kern="1200" dirty="0">
                <a:solidFill>
                  <a:schemeClr val="tx1"/>
                </a:solidFill>
                <a:effectLst/>
                <a:latin typeface="+mn-lt"/>
                <a:ea typeface="+mn-ea"/>
                <a:cs typeface="+mn-cs"/>
              </a:rPr>
              <a:t>extreme </a:t>
            </a:r>
            <a:r>
              <a:rPr lang="el-GR" sz="1200" b="0" kern="1200" dirty="0">
                <a:solidFill>
                  <a:schemeClr val="tx1"/>
                </a:solidFill>
                <a:effectLst/>
                <a:latin typeface="+mn-lt"/>
                <a:ea typeface="+mn-ea"/>
                <a:cs typeface="+mn-cs"/>
              </a:rPr>
              <a:t>violence involved in the phenomenon of the </a:t>
            </a:r>
            <a:r>
              <a:rPr lang="el-GR" sz="1200" b="0" i="1" kern="1200" dirty="0">
                <a:solidFill>
                  <a:schemeClr val="tx1"/>
                </a:solidFill>
                <a:effectLst/>
                <a:latin typeface="+mn-lt"/>
                <a:ea typeface="+mn-ea"/>
                <a:cs typeface="+mn-cs"/>
              </a:rPr>
              <a:t>stasis</a:t>
            </a:r>
            <a:r>
              <a:rPr lang="el-GR" sz="1200" b="0" kern="1200" dirty="0">
                <a:solidFill>
                  <a:schemeClr val="tx1"/>
                </a:solidFill>
                <a:effectLst/>
                <a:latin typeface="+mn-lt"/>
                <a:ea typeface="+mn-ea"/>
                <a:cs typeface="+mn-cs"/>
              </a:rPr>
              <a:t>, the conflicts which, during the 7</a:t>
            </a:r>
            <a:r>
              <a:rPr lang="el-GR" sz="1200" b="0" kern="1200" baseline="30000" dirty="0">
                <a:solidFill>
                  <a:schemeClr val="tx1"/>
                </a:solidFill>
                <a:effectLst/>
                <a:latin typeface="+mn-lt"/>
                <a:ea typeface="+mn-ea"/>
                <a:cs typeface="+mn-cs"/>
              </a:rPr>
              <a:t>th</a:t>
            </a:r>
            <a:r>
              <a:rPr lang="el-GR" sz="1200" b="0" kern="1200" dirty="0">
                <a:solidFill>
                  <a:schemeClr val="tx1"/>
                </a:solidFill>
                <a:effectLst/>
                <a:latin typeface="+mn-lt"/>
                <a:ea typeface="+mn-ea"/>
                <a:cs typeface="+mn-cs"/>
              </a:rPr>
              <a:t> and 6</a:t>
            </a:r>
            <a:r>
              <a:rPr lang="el-GR" sz="1200" b="0" kern="1200" baseline="30000" dirty="0">
                <a:solidFill>
                  <a:schemeClr val="tx1"/>
                </a:solidFill>
                <a:effectLst/>
                <a:latin typeface="+mn-lt"/>
                <a:ea typeface="+mn-ea"/>
                <a:cs typeface="+mn-cs"/>
              </a:rPr>
              <a:t>th</a:t>
            </a:r>
            <a:r>
              <a:rPr lang="el-GR" sz="1200" b="0" kern="1200" dirty="0">
                <a:solidFill>
                  <a:schemeClr val="tx1"/>
                </a:solidFill>
                <a:effectLst/>
                <a:latin typeface="+mn-lt"/>
                <a:ea typeface="+mn-ea"/>
                <a:cs typeface="+mn-cs"/>
              </a:rPr>
              <a:t> centuries BC, opposed aristocratic factions, resulting in the murder and exile of prominent citizens. Such clashes brought over in many cities a succession of tyrants, a phase ultimately followed by the reformation of the legislation and the recording of the law in writing by</a:t>
            </a:r>
            <a:r>
              <a:rPr lang="en-GB" sz="1200" b="0" kern="1200" dirty="0">
                <a:solidFill>
                  <a:schemeClr val="tx1"/>
                </a:solidFill>
                <a:effectLst/>
                <a:latin typeface="+mn-lt"/>
                <a:ea typeface="+mn-ea"/>
                <a:cs typeface="+mn-cs"/>
              </a:rPr>
              <a:t> eponymous</a:t>
            </a:r>
            <a:r>
              <a:rPr lang="el-GR" sz="1200" b="0" kern="1200" dirty="0">
                <a:solidFill>
                  <a:schemeClr val="tx1"/>
                </a:solidFill>
                <a:effectLst/>
                <a:latin typeface="+mn-lt"/>
                <a:ea typeface="+mn-ea"/>
                <a:cs typeface="+mn-cs"/>
              </a:rPr>
              <a:t> legislators</a:t>
            </a:r>
            <a:r>
              <a:rPr lang="en-GB"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B</a:t>
            </a:r>
            <a:r>
              <a:rPr lang="el-GR" sz="1200" b="0" kern="1200" dirty="0">
                <a:solidFill>
                  <a:schemeClr val="tx1"/>
                </a:solidFill>
                <a:effectLst/>
                <a:latin typeface="+mn-lt"/>
                <a:ea typeface="+mn-ea"/>
                <a:cs typeface="+mn-cs"/>
              </a:rPr>
              <a:t>y founding the city’s πολίτευμα </a:t>
            </a:r>
            <a:r>
              <a:rPr lang="en-US" sz="1200" b="0" kern="1200" dirty="0">
                <a:solidFill>
                  <a:schemeClr val="tx1"/>
                </a:solidFill>
                <a:effectLst/>
                <a:latin typeface="+mn-lt"/>
                <a:ea typeface="+mn-ea"/>
                <a:cs typeface="+mn-cs"/>
              </a:rPr>
              <a:t>on the </a:t>
            </a:r>
            <a:r>
              <a:rPr lang="el-GR" sz="1200" b="0" kern="1200" dirty="0">
                <a:solidFill>
                  <a:schemeClr val="tx1"/>
                </a:solidFill>
                <a:effectLst/>
                <a:latin typeface="+mn-lt"/>
                <a:ea typeface="+mn-ea"/>
                <a:cs typeface="+mn-cs"/>
              </a:rPr>
              <a:t>rule of law </a:t>
            </a:r>
            <a:r>
              <a:rPr lang="en-GB" sz="1200" b="0" kern="1200" dirty="0">
                <a:solidFill>
                  <a:schemeClr val="tx1"/>
                </a:solidFill>
                <a:effectLst/>
                <a:latin typeface="+mn-lt"/>
                <a:ea typeface="+mn-ea"/>
                <a:cs typeface="+mn-cs"/>
              </a:rPr>
              <a:t>the </a:t>
            </a:r>
            <a:r>
              <a:rPr lang="en-GB" sz="1200" b="0" kern="1200" baseline="0" dirty="0">
                <a:solidFill>
                  <a:schemeClr val="tx1"/>
                </a:solidFill>
                <a:effectLst/>
                <a:latin typeface="+mn-lt"/>
                <a:ea typeface="+mn-ea"/>
                <a:cs typeface="+mn-cs"/>
              </a:rPr>
              <a:t>legislators </a:t>
            </a:r>
            <a:r>
              <a:rPr lang="el-GR" sz="1200" b="0" kern="1200" dirty="0">
                <a:solidFill>
                  <a:schemeClr val="tx1"/>
                </a:solidFill>
                <a:effectLst/>
                <a:latin typeface="+mn-lt"/>
                <a:ea typeface="+mn-ea"/>
                <a:cs typeface="+mn-cs"/>
              </a:rPr>
              <a:t>acquired a legendary fame. These </a:t>
            </a:r>
            <a:r>
              <a:rPr lang="el-GR" sz="1200" b="0" kern="1200" dirty="0" err="1">
                <a:solidFill>
                  <a:schemeClr val="tx1"/>
                </a:solidFill>
                <a:effectLst/>
                <a:latin typeface="+mn-lt"/>
                <a:ea typeface="+mn-ea"/>
                <a:cs typeface="+mn-cs"/>
              </a:rPr>
              <a:t>victi</a:t>
            </a:r>
            <a:r>
              <a:rPr lang="en-GB" sz="1200" b="0" kern="1200" dirty="0">
                <a:solidFill>
                  <a:schemeClr val="tx1"/>
                </a:solidFill>
                <a:effectLst/>
                <a:latin typeface="+mn-lt"/>
                <a:ea typeface="+mn-ea"/>
                <a:cs typeface="+mn-cs"/>
              </a:rPr>
              <a:t>m</a:t>
            </a:r>
            <a:r>
              <a:rPr lang="el-GR" sz="1200" b="0" kern="1200" dirty="0">
                <a:solidFill>
                  <a:schemeClr val="tx1"/>
                </a:solidFill>
                <a:effectLst/>
                <a:latin typeface="+mn-lt"/>
                <a:ea typeface="+mn-ea"/>
                <a:cs typeface="+mn-cs"/>
              </a:rPr>
              <a:t>s who seem to be screaming for justice could serve as a reminder that recording the </a:t>
            </a:r>
            <a:r>
              <a:rPr lang="el-GR" sz="1200" b="0" kern="1200" dirty="0" err="1">
                <a:solidFill>
                  <a:schemeClr val="tx1"/>
                </a:solidFill>
                <a:effectLst/>
                <a:latin typeface="+mn-lt"/>
                <a:ea typeface="+mn-ea"/>
                <a:cs typeface="+mn-cs"/>
              </a:rPr>
              <a:t>Nomos</a:t>
            </a:r>
            <a:r>
              <a:rPr lang="el-GR" sz="1200" b="0" kern="1200" dirty="0">
                <a:solidFill>
                  <a:schemeClr val="tx1"/>
                </a:solidFill>
                <a:effectLst/>
                <a:latin typeface="+mn-lt"/>
                <a:ea typeface="+mn-ea"/>
                <a:cs typeface="+mn-cs"/>
              </a:rPr>
              <a:t> and forcing pretenders to the power to comply with it, </a:t>
            </a:r>
            <a:r>
              <a:rPr lang="en-GB" sz="1200" b="0" kern="1200" dirty="0">
                <a:solidFill>
                  <a:schemeClr val="tx1"/>
                </a:solidFill>
                <a:effectLst/>
                <a:latin typeface="+mn-lt"/>
                <a:ea typeface="+mn-ea"/>
                <a:cs typeface="+mn-cs"/>
              </a:rPr>
              <a:t>has not always been </a:t>
            </a:r>
            <a:r>
              <a:rPr lang="el-GR" sz="1200" b="0" kern="1200" dirty="0">
                <a:solidFill>
                  <a:schemeClr val="tx1"/>
                </a:solidFill>
                <a:effectLst/>
                <a:latin typeface="+mn-lt"/>
                <a:ea typeface="+mn-ea"/>
                <a:cs typeface="+mn-cs"/>
              </a:rPr>
              <a:t>a </a:t>
            </a:r>
            <a:r>
              <a:rPr lang="el-GR" sz="1200" b="0" kern="1200" dirty="0" err="1">
                <a:solidFill>
                  <a:schemeClr val="tx1"/>
                </a:solidFill>
                <a:effectLst/>
                <a:latin typeface="+mn-lt"/>
                <a:ea typeface="+mn-ea"/>
                <a:cs typeface="+mn-cs"/>
              </a:rPr>
              <a:t>peac</a:t>
            </a:r>
            <a:r>
              <a:rPr lang="en-GB" sz="1200" b="0" kern="1200" dirty="0">
                <a:solidFill>
                  <a:schemeClr val="tx1"/>
                </a:solidFill>
                <a:effectLst/>
                <a:latin typeface="+mn-lt"/>
                <a:ea typeface="+mn-ea"/>
                <a:cs typeface="+mn-cs"/>
              </a:rPr>
              <a:t>e</a:t>
            </a:r>
            <a:r>
              <a:rPr lang="el-GR" sz="1200" b="0" kern="1200" dirty="0" err="1">
                <a:solidFill>
                  <a:schemeClr val="tx1"/>
                </a:solidFill>
                <a:effectLst/>
                <a:latin typeface="+mn-lt"/>
                <a:ea typeface="+mn-ea"/>
                <a:cs typeface="+mn-cs"/>
              </a:rPr>
              <a:t>ful</a:t>
            </a:r>
            <a:r>
              <a:rPr lang="en-GB" sz="1200" b="0" kern="1200" dirty="0">
                <a:solidFill>
                  <a:schemeClr val="tx1"/>
                </a:solidFill>
                <a:effectLst/>
                <a:latin typeface="+mn-lt"/>
                <a:ea typeface="+mn-ea"/>
                <a:cs typeface="+mn-cs"/>
              </a:rPr>
              <a:t>l</a:t>
            </a:r>
            <a:r>
              <a:rPr lang="el-GR" sz="1200" b="0" kern="1200" dirty="0">
                <a:solidFill>
                  <a:schemeClr val="tx1"/>
                </a:solidFill>
                <a:effectLst/>
                <a:latin typeface="+mn-lt"/>
                <a:ea typeface="+mn-ea"/>
                <a:cs typeface="+mn-cs"/>
              </a:rPr>
              <a:t> evolution in Greek cities, but a survival necessity imposed by hideous crimes and therefore, the </a:t>
            </a:r>
            <a:r>
              <a:rPr lang="en-GB" sz="1200" b="0" kern="1200" dirty="0">
                <a:solidFill>
                  <a:schemeClr val="tx1"/>
                </a:solidFill>
                <a:effectLst/>
                <a:latin typeface="+mn-lt"/>
                <a:ea typeface="+mn-ea"/>
                <a:cs typeface="+mn-cs"/>
              </a:rPr>
              <a:t>rule of </a:t>
            </a:r>
            <a:r>
              <a:rPr lang="el-GR" sz="1200" b="0" kern="1200" dirty="0">
                <a:solidFill>
                  <a:schemeClr val="tx1"/>
                </a:solidFill>
                <a:effectLst/>
                <a:latin typeface="+mn-lt"/>
                <a:ea typeface="+mn-ea"/>
                <a:cs typeface="+mn-cs"/>
              </a:rPr>
              <a:t>law was considered the very foundation of social peace and stability.  </a:t>
            </a:r>
          </a:p>
        </p:txBody>
      </p:sp>
      <p:sp>
        <p:nvSpPr>
          <p:cNvPr id="4" name="Slide Number Placeholder 3"/>
          <p:cNvSpPr>
            <a:spLocks noGrp="1"/>
          </p:cNvSpPr>
          <p:nvPr>
            <p:ph type="sldNum" sz="quarter" idx="10"/>
          </p:nvPr>
        </p:nvSpPr>
        <p:spPr/>
        <p:txBody>
          <a:bodyPr/>
          <a:lstStyle/>
          <a:p>
            <a:fld id="{0D1B9959-700D-9C45-BC5D-2CF2D372DAEB}" type="slidenum">
              <a:rPr lang="en-US" smtClean="0"/>
              <a:t>34</a:t>
            </a:fld>
            <a:endParaRPr lang="en-US"/>
          </a:p>
        </p:txBody>
      </p:sp>
    </p:spTree>
    <p:extLst>
      <p:ext uri="{BB962C8B-B14F-4D97-AF65-F5344CB8AC3E}">
        <p14:creationId xmlns:p14="http://schemas.microsoft.com/office/powerpoint/2010/main" val="819667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05C9C-FFCD-BF4F-849F-D0AEA09F3C83}" type="slidenum">
              <a:rPr lang="en-US" smtClean="0"/>
              <a:t>54</a:t>
            </a:fld>
            <a:endParaRPr lang="en-US"/>
          </a:p>
        </p:txBody>
      </p:sp>
    </p:spTree>
    <p:extLst>
      <p:ext uri="{BB962C8B-B14F-4D97-AF65-F5344CB8AC3E}">
        <p14:creationId xmlns:p14="http://schemas.microsoft.com/office/powerpoint/2010/main" val="71516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Click to edit Master subtitle style</a:t>
            </a:r>
            <a:endParaRPr lang="en-US"/>
          </a:p>
        </p:txBody>
      </p:sp>
      <p:sp>
        <p:nvSpPr>
          <p:cNvPr id="4" name="Date Placeholder 3"/>
          <p:cNvSpPr>
            <a:spLocks noGrp="1"/>
          </p:cNvSpPr>
          <p:nvPr>
            <p:ph type="dt" sz="half" idx="10"/>
          </p:nvPr>
        </p:nvSpPr>
        <p:spPr/>
        <p:txBody>
          <a:bodyPr/>
          <a:lstStyle/>
          <a:p>
            <a:fld id="{5F3F15A3-800B-6B46-A16D-AAB89CC0CCD2}"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BDA0EA-6547-1347-8003-F846F4DD0788}" type="slidenum">
              <a:rPr lang="en-US" smtClean="0"/>
              <a:t>‹#›</a:t>
            </a:fld>
            <a:endParaRPr lang="en-US"/>
          </a:p>
        </p:txBody>
      </p:sp>
    </p:spTree>
    <p:extLst>
      <p:ext uri="{BB962C8B-B14F-4D97-AF65-F5344CB8AC3E}">
        <p14:creationId xmlns:p14="http://schemas.microsoft.com/office/powerpoint/2010/main" val="3174937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Date Placeholder 3"/>
          <p:cNvSpPr>
            <a:spLocks noGrp="1"/>
          </p:cNvSpPr>
          <p:nvPr>
            <p:ph type="dt" sz="half" idx="10"/>
          </p:nvPr>
        </p:nvSpPr>
        <p:spPr/>
        <p:txBody>
          <a:bodyPr/>
          <a:lstStyle/>
          <a:p>
            <a:fld id="{5F3F15A3-800B-6B46-A16D-AAB89CC0CCD2}"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BDA0EA-6547-1347-8003-F846F4DD0788}" type="slidenum">
              <a:rPr lang="en-US" smtClean="0"/>
              <a:t>‹#›</a:t>
            </a:fld>
            <a:endParaRPr lang="en-US"/>
          </a:p>
        </p:txBody>
      </p:sp>
    </p:spTree>
    <p:extLst>
      <p:ext uri="{BB962C8B-B14F-4D97-AF65-F5344CB8AC3E}">
        <p14:creationId xmlns:p14="http://schemas.microsoft.com/office/powerpoint/2010/main" val="2617488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Date Placeholder 3"/>
          <p:cNvSpPr>
            <a:spLocks noGrp="1"/>
          </p:cNvSpPr>
          <p:nvPr>
            <p:ph type="dt" sz="half" idx="10"/>
          </p:nvPr>
        </p:nvSpPr>
        <p:spPr/>
        <p:txBody>
          <a:bodyPr/>
          <a:lstStyle/>
          <a:p>
            <a:fld id="{5F3F15A3-800B-6B46-A16D-AAB89CC0CCD2}"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BDA0EA-6547-1347-8003-F846F4DD0788}" type="slidenum">
              <a:rPr lang="en-US" smtClean="0"/>
              <a:t>‹#›</a:t>
            </a:fld>
            <a:endParaRPr lang="en-US"/>
          </a:p>
        </p:txBody>
      </p:sp>
    </p:spTree>
    <p:extLst>
      <p:ext uri="{BB962C8B-B14F-4D97-AF65-F5344CB8AC3E}">
        <p14:creationId xmlns:p14="http://schemas.microsoft.com/office/powerpoint/2010/main" val="667242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Content Placeholder 2"/>
          <p:cNvSpPr>
            <a:spLocks noGrp="1"/>
          </p:cNvSpPr>
          <p:nvPr>
            <p:ph idx="1"/>
          </p:nvPr>
        </p:nvSpPr>
        <p:spPr/>
        <p:txBody>
          <a:body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Date Placeholder 3"/>
          <p:cNvSpPr>
            <a:spLocks noGrp="1"/>
          </p:cNvSpPr>
          <p:nvPr>
            <p:ph type="dt" sz="half" idx="10"/>
          </p:nvPr>
        </p:nvSpPr>
        <p:spPr/>
        <p:txBody>
          <a:bodyPr/>
          <a:lstStyle/>
          <a:p>
            <a:fld id="{5F3F15A3-800B-6B46-A16D-AAB89CC0CCD2}"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BDA0EA-6547-1347-8003-F846F4DD0788}" type="slidenum">
              <a:rPr lang="en-US" smtClean="0"/>
              <a:t>‹#›</a:t>
            </a:fld>
            <a:endParaRPr lang="en-US"/>
          </a:p>
        </p:txBody>
      </p:sp>
    </p:spTree>
    <p:extLst>
      <p:ext uri="{BB962C8B-B14F-4D97-AF65-F5344CB8AC3E}">
        <p14:creationId xmlns:p14="http://schemas.microsoft.com/office/powerpoint/2010/main" val="1767959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Click to edit Master text styles</a:t>
            </a:r>
          </a:p>
        </p:txBody>
      </p:sp>
      <p:sp>
        <p:nvSpPr>
          <p:cNvPr id="4" name="Date Placeholder 3"/>
          <p:cNvSpPr>
            <a:spLocks noGrp="1"/>
          </p:cNvSpPr>
          <p:nvPr>
            <p:ph type="dt" sz="half" idx="10"/>
          </p:nvPr>
        </p:nvSpPr>
        <p:spPr/>
        <p:txBody>
          <a:bodyPr/>
          <a:lstStyle/>
          <a:p>
            <a:fld id="{5F3F15A3-800B-6B46-A16D-AAB89CC0CCD2}" type="datetimeFigureOut">
              <a:rPr lang="en-US" smtClean="0"/>
              <a:t>4/23/19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BDA0EA-6547-1347-8003-F846F4DD0788}" type="slidenum">
              <a:rPr lang="en-US" smtClean="0"/>
              <a:t>‹#›</a:t>
            </a:fld>
            <a:endParaRPr lang="en-US"/>
          </a:p>
        </p:txBody>
      </p:sp>
    </p:spTree>
    <p:extLst>
      <p:ext uri="{BB962C8B-B14F-4D97-AF65-F5344CB8AC3E}">
        <p14:creationId xmlns:p14="http://schemas.microsoft.com/office/powerpoint/2010/main" val="732785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5" name="Date Placeholder 4"/>
          <p:cNvSpPr>
            <a:spLocks noGrp="1"/>
          </p:cNvSpPr>
          <p:nvPr>
            <p:ph type="dt" sz="half" idx="10"/>
          </p:nvPr>
        </p:nvSpPr>
        <p:spPr/>
        <p:txBody>
          <a:bodyPr/>
          <a:lstStyle/>
          <a:p>
            <a:fld id="{5F3F15A3-800B-6B46-A16D-AAB89CC0CCD2}" type="datetimeFigureOut">
              <a:rPr lang="en-US" smtClean="0"/>
              <a:t>4/23/19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BDA0EA-6547-1347-8003-F846F4DD0788}" type="slidenum">
              <a:rPr lang="en-US" smtClean="0"/>
              <a:t>‹#›</a:t>
            </a:fld>
            <a:endParaRPr lang="en-US"/>
          </a:p>
        </p:txBody>
      </p:sp>
    </p:spTree>
    <p:extLst>
      <p:ext uri="{BB962C8B-B14F-4D97-AF65-F5344CB8AC3E}">
        <p14:creationId xmlns:p14="http://schemas.microsoft.com/office/powerpoint/2010/main" val="1569880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7" name="Date Placeholder 6"/>
          <p:cNvSpPr>
            <a:spLocks noGrp="1"/>
          </p:cNvSpPr>
          <p:nvPr>
            <p:ph type="dt" sz="half" idx="10"/>
          </p:nvPr>
        </p:nvSpPr>
        <p:spPr/>
        <p:txBody>
          <a:bodyPr/>
          <a:lstStyle/>
          <a:p>
            <a:fld id="{5F3F15A3-800B-6B46-A16D-AAB89CC0CCD2}" type="datetimeFigureOut">
              <a:rPr lang="en-US" smtClean="0"/>
              <a:t>4/23/19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BDA0EA-6547-1347-8003-F846F4DD0788}" type="slidenum">
              <a:rPr lang="en-US" smtClean="0"/>
              <a:t>‹#›</a:t>
            </a:fld>
            <a:endParaRPr lang="en-US"/>
          </a:p>
        </p:txBody>
      </p:sp>
    </p:spTree>
    <p:extLst>
      <p:ext uri="{BB962C8B-B14F-4D97-AF65-F5344CB8AC3E}">
        <p14:creationId xmlns:p14="http://schemas.microsoft.com/office/powerpoint/2010/main" val="4006472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Date Placeholder 2"/>
          <p:cNvSpPr>
            <a:spLocks noGrp="1"/>
          </p:cNvSpPr>
          <p:nvPr>
            <p:ph type="dt" sz="half" idx="10"/>
          </p:nvPr>
        </p:nvSpPr>
        <p:spPr/>
        <p:txBody>
          <a:bodyPr/>
          <a:lstStyle/>
          <a:p>
            <a:fld id="{5F3F15A3-800B-6B46-A16D-AAB89CC0CCD2}" type="datetimeFigureOut">
              <a:rPr lang="en-US" smtClean="0"/>
              <a:t>4/23/19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BDA0EA-6547-1347-8003-F846F4DD0788}" type="slidenum">
              <a:rPr lang="en-US" smtClean="0"/>
              <a:t>‹#›</a:t>
            </a:fld>
            <a:endParaRPr lang="en-US"/>
          </a:p>
        </p:txBody>
      </p:sp>
    </p:spTree>
    <p:extLst>
      <p:ext uri="{BB962C8B-B14F-4D97-AF65-F5344CB8AC3E}">
        <p14:creationId xmlns:p14="http://schemas.microsoft.com/office/powerpoint/2010/main" val="616821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3F15A3-800B-6B46-A16D-AAB89CC0CCD2}" type="datetimeFigureOut">
              <a:rPr lang="en-US" smtClean="0"/>
              <a:t>4/23/19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BDA0EA-6547-1347-8003-F846F4DD0788}" type="slidenum">
              <a:rPr lang="en-US" smtClean="0"/>
              <a:t>‹#›</a:t>
            </a:fld>
            <a:endParaRPr lang="en-US"/>
          </a:p>
        </p:txBody>
      </p:sp>
    </p:spTree>
    <p:extLst>
      <p:ext uri="{BB962C8B-B14F-4D97-AF65-F5344CB8AC3E}">
        <p14:creationId xmlns:p14="http://schemas.microsoft.com/office/powerpoint/2010/main" val="1175213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5F3F15A3-800B-6B46-A16D-AAB89CC0CCD2}" type="datetimeFigureOut">
              <a:rPr lang="en-US" smtClean="0"/>
              <a:t>4/23/19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BDA0EA-6547-1347-8003-F846F4DD0788}" type="slidenum">
              <a:rPr lang="en-US" smtClean="0"/>
              <a:t>‹#›</a:t>
            </a:fld>
            <a:endParaRPr lang="en-US"/>
          </a:p>
        </p:txBody>
      </p:sp>
    </p:spTree>
    <p:extLst>
      <p:ext uri="{BB962C8B-B14F-4D97-AF65-F5344CB8AC3E}">
        <p14:creationId xmlns:p14="http://schemas.microsoft.com/office/powerpoint/2010/main" val="3925934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5F3F15A3-800B-6B46-A16D-AAB89CC0CCD2}" type="datetimeFigureOut">
              <a:rPr lang="en-US" smtClean="0"/>
              <a:t>4/23/19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BDA0EA-6547-1347-8003-F846F4DD0788}" type="slidenum">
              <a:rPr lang="en-US" smtClean="0"/>
              <a:t>‹#›</a:t>
            </a:fld>
            <a:endParaRPr lang="en-US"/>
          </a:p>
        </p:txBody>
      </p:sp>
    </p:spTree>
    <p:extLst>
      <p:ext uri="{BB962C8B-B14F-4D97-AF65-F5344CB8AC3E}">
        <p14:creationId xmlns:p14="http://schemas.microsoft.com/office/powerpoint/2010/main" val="3297800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A"/>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F15A3-800B-6B46-A16D-AAB89CC0CCD2}" type="datetimeFigureOut">
              <a:rPr lang="en-US" smtClean="0"/>
              <a:t>4/23/19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BDA0EA-6547-1347-8003-F846F4DD0788}" type="slidenum">
              <a:rPr lang="en-US" smtClean="0"/>
              <a:t>‹#›</a:t>
            </a:fld>
            <a:endParaRPr lang="en-US"/>
          </a:p>
        </p:txBody>
      </p:sp>
    </p:spTree>
    <p:extLst>
      <p:ext uri="{BB962C8B-B14F-4D97-AF65-F5344CB8AC3E}">
        <p14:creationId xmlns:p14="http://schemas.microsoft.com/office/powerpoint/2010/main" val="2412809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l.wikipedia.org/wiki/%CE%98%CE%B5%CE%B1%CE%B3%CE%AD%CE%BD%CE%B7%CF%82_%CE%BF_%CE%9C%CE%B5%CE%B3%CE%B1%CF%81%CE%B5%CF%8D%CF%82" TargetMode="External"/><Relationship Id="rId2" Type="http://schemas.openxmlformats.org/officeDocument/2006/relationships/hyperlink" Target="https://el.wikipedia.org/wiki/%CE%9C%CE%AD%CE%B3%CE%B1%CF%81%CE%B1"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1259"/>
            <a:ext cx="7772400" cy="1470025"/>
          </a:xfrm>
        </p:spPr>
        <p:txBody>
          <a:bodyPr/>
          <a:lstStyle/>
          <a:p>
            <a:r>
              <a:rPr lang="el-GR" dirty="0"/>
              <a:t>Αρχαϊκοί Χρόνοι</a:t>
            </a:r>
            <a:endParaRPr lang="en-US" dirty="0"/>
          </a:p>
        </p:txBody>
      </p:sp>
      <p:sp>
        <p:nvSpPr>
          <p:cNvPr id="3" name="Subtitle 2"/>
          <p:cNvSpPr>
            <a:spLocks noGrp="1"/>
          </p:cNvSpPr>
          <p:nvPr>
            <p:ph type="subTitle" idx="1"/>
          </p:nvPr>
        </p:nvSpPr>
        <p:spPr>
          <a:xfrm>
            <a:off x="1371600" y="4402666"/>
            <a:ext cx="6400800" cy="1236133"/>
          </a:xfrm>
        </p:spPr>
        <p:txBody>
          <a:bodyPr>
            <a:normAutofit fontScale="77500" lnSpcReduction="20000"/>
          </a:bodyPr>
          <a:lstStyle/>
          <a:p>
            <a:r>
              <a:rPr lang="el-GR" dirty="0"/>
              <a:t>Αρχαίο Ελληνικό Δίκαιο</a:t>
            </a:r>
          </a:p>
          <a:p>
            <a:r>
              <a:rPr lang="el-GR" dirty="0"/>
              <a:t>Α. Δημοπούλου, Νομική Σχολή</a:t>
            </a:r>
          </a:p>
          <a:p>
            <a:r>
              <a:rPr lang="el-GR" dirty="0"/>
              <a:t>ΕΚΠΑ</a:t>
            </a:r>
            <a:endParaRPr lang="en-US" dirty="0"/>
          </a:p>
        </p:txBody>
      </p:sp>
      <p:pic>
        <p:nvPicPr>
          <p:cNvPr id="4" name="Picture 3" descr="%CE%91%CE%A7%CE%99%CE%9B%CE%9B+%CE%91%CE%A1%CE%A7%CE%9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4665" y="1801284"/>
            <a:ext cx="3760622" cy="2527300"/>
          </a:xfrm>
          <a:prstGeom prst="rect">
            <a:avLst/>
          </a:prstGeom>
        </p:spPr>
      </p:pic>
    </p:spTree>
    <p:extLst>
      <p:ext uri="{BB962C8B-B14F-4D97-AF65-F5344CB8AC3E}">
        <p14:creationId xmlns:p14="http://schemas.microsoft.com/office/powerpoint/2010/main" val="885151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r>
              <a:rPr lang="el-GR" dirty="0"/>
              <a:t>Κυρίαρχη πολιτική &amp; κοινωνική μορφή οργάνωσης αρχαίας Ελλάδας (πλην Μακεδονίας </a:t>
            </a:r>
            <a:r>
              <a:rPr lang="mr-IN" dirty="0"/>
              <a:t>–</a:t>
            </a:r>
            <a:r>
              <a:rPr lang="el-GR" dirty="0"/>
              <a:t> Ηπείρου_</a:t>
            </a:r>
          </a:p>
          <a:p>
            <a:r>
              <a:rPr lang="el-GR" i="1" dirty="0"/>
              <a:t>«</a:t>
            </a:r>
            <a:r>
              <a:rPr lang="el-GR" i="1" dirty="0" err="1"/>
              <a:t>Ἡ</a:t>
            </a:r>
            <a:r>
              <a:rPr lang="el-GR" i="1" dirty="0"/>
              <a:t> </a:t>
            </a:r>
            <a:r>
              <a:rPr lang="el-GR" i="1" dirty="0" err="1"/>
              <a:t>τοῦ</a:t>
            </a:r>
            <a:r>
              <a:rPr lang="el-GR" i="1" dirty="0"/>
              <a:t> </a:t>
            </a:r>
            <a:r>
              <a:rPr lang="el-GR" i="1" dirty="0" err="1"/>
              <a:t>εὖ</a:t>
            </a:r>
            <a:r>
              <a:rPr lang="el-GR" i="1" dirty="0"/>
              <a:t> </a:t>
            </a:r>
            <a:r>
              <a:rPr lang="el-GR" i="1" dirty="0" err="1"/>
              <a:t>ζῆν</a:t>
            </a:r>
            <a:r>
              <a:rPr lang="el-GR" i="1" dirty="0"/>
              <a:t> κοινωνία»</a:t>
            </a:r>
          </a:p>
          <a:p>
            <a:r>
              <a:rPr lang="el-GR" i="1" dirty="0"/>
              <a:t>«</a:t>
            </a:r>
            <a:r>
              <a:rPr lang="el-GR" i="1" dirty="0" err="1"/>
              <a:t>ζωῆς</a:t>
            </a:r>
            <a:r>
              <a:rPr lang="el-GR" i="1" dirty="0"/>
              <a:t> τελείας χάριν </a:t>
            </a:r>
            <a:r>
              <a:rPr lang="el-GR" i="1" dirty="0" err="1"/>
              <a:t>καὶ</a:t>
            </a:r>
            <a:r>
              <a:rPr lang="el-GR" i="1" dirty="0"/>
              <a:t> </a:t>
            </a:r>
            <a:r>
              <a:rPr lang="el-GR" i="1" dirty="0" err="1"/>
              <a:t>αὐτάρκους</a:t>
            </a:r>
            <a:r>
              <a:rPr lang="el-GR" i="1" dirty="0"/>
              <a:t>»</a:t>
            </a:r>
            <a:r>
              <a:rPr lang="el-GR" dirty="0"/>
              <a:t> (</a:t>
            </a:r>
            <a:r>
              <a:rPr lang="el-GR" dirty="0" err="1"/>
              <a:t>Αρ</a:t>
            </a:r>
            <a:r>
              <a:rPr lang="el-GR" dirty="0"/>
              <a:t>. </a:t>
            </a:r>
            <a:r>
              <a:rPr lang="el-GR" i="1" dirty="0"/>
              <a:t>Πολιτικά </a:t>
            </a:r>
            <a:r>
              <a:rPr lang="el-GR" dirty="0"/>
              <a:t>1280</a:t>
            </a:r>
            <a:r>
              <a:rPr lang="en-GB" i="1" dirty="0"/>
              <a:t>)</a:t>
            </a:r>
            <a:endParaRPr lang="el-GR" i="1" dirty="0"/>
          </a:p>
          <a:p>
            <a:r>
              <a:rPr lang="el-GR" dirty="0"/>
              <a:t>Πόλη = πολιτισμός</a:t>
            </a:r>
          </a:p>
          <a:p>
            <a:r>
              <a:rPr lang="el-GR" dirty="0"/>
              <a:t>Πόλη = πολίτης</a:t>
            </a:r>
          </a:p>
          <a:p>
            <a:r>
              <a:rPr lang="el-GR" dirty="0"/>
              <a:t>Γεωγραφικός κατακερματισμός σε μικρά «κρατίδια»</a:t>
            </a:r>
          </a:p>
          <a:p>
            <a:r>
              <a:rPr lang="el-GR" dirty="0"/>
              <a:t>Αθήνα = 2.650 χλμ</a:t>
            </a:r>
          </a:p>
          <a:p>
            <a:r>
              <a:rPr lang="el-GR" dirty="0"/>
              <a:t>Σπάρτη = 8.400 χλμ</a:t>
            </a:r>
          </a:p>
        </p:txBody>
      </p:sp>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l-GR" dirty="0"/>
              <a:t>Πόλεις - κράτη</a:t>
            </a:r>
            <a:endParaRPr lang="en-US" dirty="0"/>
          </a:p>
        </p:txBody>
      </p:sp>
    </p:spTree>
    <p:extLst>
      <p:ext uri="{BB962C8B-B14F-4D97-AF65-F5344CB8AC3E}">
        <p14:creationId xmlns:p14="http://schemas.microsoft.com/office/powerpoint/2010/main" val="4045663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5704" b="5704"/>
          <a:stretch>
            <a:fillRect/>
          </a:stretch>
        </p:blipFill>
        <p:spPr/>
      </p:pic>
      <p:sp>
        <p:nvSpPr>
          <p:cNvPr id="3" name="Title 2"/>
          <p:cNvSpPr>
            <a:spLocks noGrp="1"/>
          </p:cNvSpPr>
          <p:nvPr>
            <p:ph type="title"/>
          </p:nvPr>
        </p:nvSpPr>
        <p:spPr/>
        <p:txBody>
          <a:bodyPr>
            <a:normAutofit fontScale="90000"/>
          </a:bodyPr>
          <a:lstStyle/>
          <a:p>
            <a:r>
              <a:rPr lang="el-GR" dirty="0"/>
              <a:t>Άνω των 1.000 </a:t>
            </a:r>
            <a:br>
              <a:rPr lang="el-GR" dirty="0"/>
            </a:br>
            <a:r>
              <a:rPr lang="el-GR" dirty="0"/>
              <a:t>ελληνικών πόλεων</a:t>
            </a:r>
            <a:endParaRPr lang="en-US" dirty="0"/>
          </a:p>
        </p:txBody>
      </p:sp>
    </p:spTree>
    <p:extLst>
      <p:ext uri="{BB962C8B-B14F-4D97-AF65-F5344CB8AC3E}">
        <p14:creationId xmlns:p14="http://schemas.microsoft.com/office/powerpoint/2010/main" val="1397374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Content Placeholder 3" descr="b650gr.gif"/>
          <p:cNvPicPr>
            <a:picLocks noGrp="1" noChangeAspect="1"/>
          </p:cNvPicPr>
          <p:nvPr>
            <p:ph idx="1"/>
          </p:nvPr>
        </p:nvPicPr>
        <p:blipFill>
          <a:blip r:embed="rId2">
            <a:extLst>
              <a:ext uri="{28A0092B-C50C-407E-A947-70E740481C1C}">
                <a14:useLocalDpi xmlns:a14="http://schemas.microsoft.com/office/drawing/2010/main" val="0"/>
              </a:ext>
            </a:extLst>
          </a:blip>
          <a:srcRect l="-43378" r="-43378"/>
          <a:stretch>
            <a:fillRect/>
          </a:stretch>
        </p:blipFill>
        <p:spPr>
          <a:xfrm>
            <a:off x="-1681831" y="186239"/>
            <a:ext cx="12876875" cy="6446854"/>
          </a:xfrm>
          <a:prstGeom prst="rect">
            <a:avLst/>
          </a:prstGeom>
        </p:spPr>
      </p:pic>
    </p:spTree>
    <p:extLst>
      <p:ext uri="{BB962C8B-B14F-4D97-AF65-F5344CB8AC3E}">
        <p14:creationId xmlns:p14="http://schemas.microsoft.com/office/powerpoint/2010/main" val="421565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l-GR" dirty="0"/>
              <a:t>Άστυ + ύπαιθρος</a:t>
            </a:r>
          </a:p>
          <a:p>
            <a:r>
              <a:rPr lang="el-GR" dirty="0"/>
              <a:t>Πολίτες: συγκεκριμένα κριτήρια για την αναγνώριση της ιδιότητας</a:t>
            </a:r>
          </a:p>
          <a:p>
            <a:r>
              <a:rPr lang="el-GR" dirty="0"/>
              <a:t>Δικαιώματα πολίτη: εξαρτώνται από το πολίτευμα (ολιγαρχία, τυραννία, δημοκρατία)</a:t>
            </a:r>
          </a:p>
          <a:p>
            <a:r>
              <a:rPr lang="el-GR" dirty="0"/>
              <a:t>Συγκεκριμένα πολιτειακά όργανα (συνέλευση, βουλή/γερουσία, αξιωματούχοι)</a:t>
            </a:r>
          </a:p>
          <a:p>
            <a:r>
              <a:rPr lang="el-GR" dirty="0"/>
              <a:t>Κανόνες δικαίου</a:t>
            </a:r>
            <a:endParaRPr lang="en-US" dirty="0"/>
          </a:p>
        </p:txBody>
      </p:sp>
      <p:sp>
        <p:nvSpPr>
          <p:cNvPr id="3" name="Title 2"/>
          <p:cNvSpPr>
            <a:spLocks noGrp="1"/>
          </p:cNvSpPr>
          <p:nvPr>
            <p:ph type="title"/>
          </p:nvPr>
        </p:nvSpPr>
        <p:spPr/>
        <p:txBody>
          <a:bodyPr/>
          <a:lstStyle/>
          <a:p>
            <a:pPr algn="l"/>
            <a:r>
              <a:rPr lang="el-GR" dirty="0"/>
              <a:t>Πόλις = </a:t>
            </a:r>
            <a:endParaRPr lang="en-US" dirty="0"/>
          </a:p>
        </p:txBody>
      </p:sp>
    </p:spTree>
    <p:extLst>
      <p:ext uri="{BB962C8B-B14F-4D97-AF65-F5344CB8AC3E}">
        <p14:creationId xmlns:p14="http://schemas.microsoft.com/office/powerpoint/2010/main" val="975883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l-GR" dirty="0"/>
              <a:t>Αριστοτέλης: διακρίσεις πολιτευμάτων</a:t>
            </a:r>
          </a:p>
          <a:p>
            <a:r>
              <a:rPr lang="el-GR" dirty="0"/>
              <a:t>Πολιτεία = η οργάνωση όλων των εξουσιών </a:t>
            </a:r>
          </a:p>
          <a:p>
            <a:r>
              <a:rPr lang="el-GR" dirty="0"/>
              <a:t>(</a:t>
            </a:r>
            <a:r>
              <a:rPr lang="el-GR" i="1" dirty="0"/>
              <a:t>τάξις </a:t>
            </a:r>
            <a:r>
              <a:rPr lang="el-GR" i="1" dirty="0" err="1"/>
              <a:t>τῶν</a:t>
            </a:r>
            <a:r>
              <a:rPr lang="el-GR" i="1" dirty="0"/>
              <a:t> </a:t>
            </a:r>
            <a:r>
              <a:rPr lang="el-GR" i="1" dirty="0" err="1"/>
              <a:t>ἀρχῶν</a:t>
            </a:r>
            <a:r>
              <a:rPr lang="el-GR" i="1" dirty="0"/>
              <a:t>)</a:t>
            </a:r>
          </a:p>
          <a:p>
            <a:r>
              <a:rPr lang="en-US" i="1" dirty="0" err="1"/>
              <a:t>Ἐ</a:t>
            </a:r>
            <a:r>
              <a:rPr lang="el-GR" i="1" dirty="0"/>
              <a:t>ν </a:t>
            </a:r>
            <a:r>
              <a:rPr lang="el-GR" i="1" dirty="0" err="1"/>
              <a:t>μὲν</a:t>
            </a:r>
            <a:r>
              <a:rPr lang="el-GR" i="1" dirty="0"/>
              <a:t> </a:t>
            </a:r>
            <a:r>
              <a:rPr lang="el-GR" i="1" dirty="0" err="1"/>
              <a:t>ταῖς</a:t>
            </a:r>
            <a:r>
              <a:rPr lang="el-GR" i="1" dirty="0"/>
              <a:t> </a:t>
            </a:r>
            <a:r>
              <a:rPr lang="el-GR" i="1" dirty="0" err="1">
                <a:solidFill>
                  <a:srgbClr val="FF0000"/>
                </a:solidFill>
              </a:rPr>
              <a:t>δημοκρατίαις</a:t>
            </a:r>
            <a:r>
              <a:rPr lang="el-GR" i="1" dirty="0">
                <a:solidFill>
                  <a:srgbClr val="FF0000"/>
                </a:solidFill>
              </a:rPr>
              <a:t> </a:t>
            </a:r>
            <a:r>
              <a:rPr lang="el-GR" i="1" dirty="0"/>
              <a:t>κύριος </a:t>
            </a:r>
            <a:r>
              <a:rPr lang="el-GR" i="1" dirty="0" err="1"/>
              <a:t>ὁ</a:t>
            </a:r>
            <a:r>
              <a:rPr lang="el-GR" i="1" dirty="0"/>
              <a:t> </a:t>
            </a:r>
            <a:r>
              <a:rPr lang="el-GR" i="1" dirty="0" err="1"/>
              <a:t>δῆμος</a:t>
            </a:r>
            <a:endParaRPr lang="el-GR" i="1" dirty="0"/>
          </a:p>
          <a:p>
            <a:r>
              <a:rPr lang="el-GR" i="1" dirty="0" err="1"/>
              <a:t>Οἱ</a:t>
            </a:r>
            <a:r>
              <a:rPr lang="el-GR" i="1" dirty="0"/>
              <a:t> </a:t>
            </a:r>
            <a:r>
              <a:rPr lang="el-GR" i="1" dirty="0" err="1"/>
              <a:t>δ᾽ὀλίγοι</a:t>
            </a:r>
            <a:r>
              <a:rPr lang="el-GR" i="1" dirty="0"/>
              <a:t> </a:t>
            </a:r>
            <a:r>
              <a:rPr lang="el-GR" i="1" dirty="0" err="1"/>
              <a:t>ἐν</a:t>
            </a:r>
            <a:r>
              <a:rPr lang="el-GR" i="1" dirty="0"/>
              <a:t> </a:t>
            </a:r>
            <a:r>
              <a:rPr lang="el-GR" i="1" dirty="0" err="1"/>
              <a:t>ταῖς</a:t>
            </a:r>
            <a:r>
              <a:rPr lang="el-GR" i="1" dirty="0"/>
              <a:t> </a:t>
            </a:r>
            <a:r>
              <a:rPr lang="el-GR" i="1" dirty="0" err="1">
                <a:solidFill>
                  <a:srgbClr val="FF0000"/>
                </a:solidFill>
              </a:rPr>
              <a:t>ὀλιγαρχίαις</a:t>
            </a:r>
            <a:endParaRPr lang="el-GR" i="1" dirty="0">
              <a:solidFill>
                <a:srgbClr val="FF0000"/>
              </a:solidFill>
            </a:endParaRPr>
          </a:p>
          <a:p>
            <a:r>
              <a:rPr lang="el-GR" i="1" dirty="0" err="1">
                <a:solidFill>
                  <a:srgbClr val="FF0000"/>
                </a:solidFill>
              </a:rPr>
              <a:t>Τυρρανὶς</a:t>
            </a:r>
            <a:r>
              <a:rPr lang="el-GR" i="1" dirty="0"/>
              <a:t>: παρέκβασις </a:t>
            </a:r>
            <a:r>
              <a:rPr lang="el-GR" i="1" dirty="0" err="1"/>
              <a:t>τῆς</a:t>
            </a:r>
            <a:r>
              <a:rPr lang="el-GR" i="1" dirty="0"/>
              <a:t> </a:t>
            </a:r>
            <a:r>
              <a:rPr lang="el-GR" i="1" dirty="0">
                <a:solidFill>
                  <a:srgbClr val="FF0000"/>
                </a:solidFill>
              </a:rPr>
              <a:t>βασιλείας</a:t>
            </a:r>
          </a:p>
        </p:txBody>
      </p:sp>
      <p:sp>
        <p:nvSpPr>
          <p:cNvPr id="3" name="Title 2"/>
          <p:cNvSpPr>
            <a:spLocks noGrp="1"/>
          </p:cNvSpPr>
          <p:nvPr>
            <p:ph type="title"/>
          </p:nvPr>
        </p:nvSpPr>
        <p:spPr/>
        <p:txBody>
          <a:bodyPr/>
          <a:lstStyle/>
          <a:p>
            <a:r>
              <a:rPr lang="el-GR" i="1" dirty="0"/>
              <a:t>Πολιτεία = πολιτική οργάνωση</a:t>
            </a:r>
            <a:endParaRPr lang="en-US" i="1" dirty="0"/>
          </a:p>
        </p:txBody>
      </p:sp>
      <p:pic>
        <p:nvPicPr>
          <p:cNvPr id="4" name="Picture 3"/>
          <p:cNvPicPr>
            <a:picLocks noChangeAspect="1"/>
          </p:cNvPicPr>
          <p:nvPr/>
        </p:nvPicPr>
        <p:blipFill>
          <a:blip r:embed="rId2"/>
          <a:stretch>
            <a:fillRect/>
          </a:stretch>
        </p:blipFill>
        <p:spPr>
          <a:xfrm>
            <a:off x="6985843" y="3905577"/>
            <a:ext cx="2158157" cy="2952423"/>
          </a:xfrm>
          <a:prstGeom prst="rect">
            <a:avLst/>
          </a:prstGeom>
        </p:spPr>
      </p:pic>
    </p:spTree>
    <p:extLst>
      <p:ext uri="{BB962C8B-B14F-4D97-AF65-F5344CB8AC3E}">
        <p14:creationId xmlns:p14="http://schemas.microsoft.com/office/powerpoint/2010/main" val="3853825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a:t>Φάσεις πολιτευμάτων</a:t>
            </a:r>
            <a:endParaRPr lang="en-US" dirty="0"/>
          </a:p>
        </p:txBody>
      </p:sp>
      <p:sp>
        <p:nvSpPr>
          <p:cNvPr id="3" name="Content Placeholder 2"/>
          <p:cNvSpPr>
            <a:spLocks noGrp="1"/>
          </p:cNvSpPr>
          <p:nvPr>
            <p:ph idx="1"/>
          </p:nvPr>
        </p:nvSpPr>
        <p:spPr/>
        <p:txBody>
          <a:bodyPr>
            <a:normAutofit lnSpcReduction="10000"/>
          </a:bodyPr>
          <a:lstStyle/>
          <a:p>
            <a:r>
              <a:rPr lang="el-GR" dirty="0"/>
              <a:t>Βασιλείς – αριστοκρατικό</a:t>
            </a:r>
          </a:p>
          <a:p>
            <a:r>
              <a:rPr lang="el-GR" dirty="0"/>
              <a:t>Διαμάχες αριστοκρατών</a:t>
            </a:r>
          </a:p>
          <a:p>
            <a:r>
              <a:rPr lang="el-GR" dirty="0"/>
              <a:t>Άνοδος νέας τάξης εμπόρων </a:t>
            </a:r>
          </a:p>
          <a:p>
            <a:r>
              <a:rPr lang="el-GR" dirty="0"/>
              <a:t> </a:t>
            </a:r>
            <a:r>
              <a:rPr lang="el-GR" i="1" dirty="0"/>
              <a:t>Στάσις</a:t>
            </a:r>
          </a:p>
          <a:p>
            <a:r>
              <a:rPr lang="el-GR" i="1" dirty="0"/>
              <a:t>Τυραννίδα-αισυμνητεία</a:t>
            </a:r>
          </a:p>
          <a:p>
            <a:r>
              <a:rPr lang="el-GR" dirty="0"/>
              <a:t>Αρχαϊκοί νομοθέτες</a:t>
            </a:r>
          </a:p>
          <a:p>
            <a:r>
              <a:rPr lang="el-GR" dirty="0"/>
              <a:t>Ολιγαρχία</a:t>
            </a:r>
          </a:p>
          <a:p>
            <a:r>
              <a:rPr lang="el-GR" dirty="0"/>
              <a:t>Δημοκρατία</a:t>
            </a:r>
            <a:endParaRPr lang="en-US" dirty="0"/>
          </a:p>
        </p:txBody>
      </p:sp>
    </p:spTree>
    <p:extLst>
      <p:ext uri="{BB962C8B-B14F-4D97-AF65-F5344CB8AC3E}">
        <p14:creationId xmlns:p14="http://schemas.microsoft.com/office/powerpoint/2010/main" val="3473469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Οι αρχαϊκοί </a:t>
            </a:r>
            <a:r>
              <a:rPr lang="el-GR" b="1" i="1" dirty="0"/>
              <a:t>βασιλεῖς </a:t>
            </a:r>
            <a:r>
              <a:rPr lang="el-GR" b="1" dirty="0"/>
              <a:t>της Λέσβου</a:t>
            </a:r>
            <a:r>
              <a:rPr lang="el-GR" dirty="0"/>
              <a:t> </a:t>
            </a:r>
            <a:endParaRPr lang="en-US" dirty="0"/>
          </a:p>
        </p:txBody>
      </p:sp>
      <p:sp>
        <p:nvSpPr>
          <p:cNvPr id="3" name="Content Placeholder 2"/>
          <p:cNvSpPr>
            <a:spLocks noGrp="1"/>
          </p:cNvSpPr>
          <p:nvPr>
            <p:ph idx="1"/>
          </p:nvPr>
        </p:nvSpPr>
        <p:spPr/>
        <p:txBody>
          <a:bodyPr>
            <a:normAutofit fontScale="77500" lnSpcReduction="20000"/>
          </a:bodyPr>
          <a:lstStyle/>
          <a:p>
            <a:r>
              <a:rPr lang="el-GR" dirty="0"/>
              <a:t>Επη Ομήρου: η «ομορφοκτισμένη» Λέσβος θεωρείται χώρα (</a:t>
            </a:r>
            <a:r>
              <a:rPr lang="el-GR" i="1" dirty="0"/>
              <a:t>ἕδος</a:t>
            </a:r>
            <a:r>
              <a:rPr lang="el-GR" dirty="0"/>
              <a:t>) του βασιλέα Μάκαρος, ο οποίος μπορεί να συγκριθεί με τον Πρίαμο, αν και κατά τον Αχιλλέα δεν τον ξεπερνά σε πλούτο ( </a:t>
            </a:r>
            <a:r>
              <a:rPr lang="el-GR" i="1" dirty="0"/>
              <a:t>Ἰλ</a:t>
            </a:r>
            <a:r>
              <a:rPr lang="el-GR" dirty="0"/>
              <a:t>. Ω’ 544-547).</a:t>
            </a:r>
          </a:p>
          <a:p>
            <a:r>
              <a:rPr lang="el-GR" dirty="0"/>
              <a:t>Στην ένατη ραψωδία της Ιλιάδας, ο Αγαμέμνων κάνει λόγο για επιδρομή του Αχιλλέα στη Λέσβο. </a:t>
            </a:r>
          </a:p>
          <a:p>
            <a:r>
              <a:rPr lang="el-GR" dirty="0"/>
              <a:t>Παίρνει λάφυρα γυναίκες της Λέσβου: «</a:t>
            </a:r>
            <a:r>
              <a:rPr lang="el-GR" i="1" dirty="0"/>
              <a:t>κι επτά Λεσβίδες άξιες σ’ έργα λαμπρά θα δώσω, που όταν την Λέσβον την ομορφόκτιστη πόρθησεν αυτός, είχε διαλέξει εύμορφες που των γυναικών το γένος ενικούσαν</a:t>
            </a:r>
            <a:r>
              <a:rPr lang="el-GR" dirty="0"/>
              <a:t>».</a:t>
            </a:r>
          </a:p>
          <a:p>
            <a:r>
              <a:rPr lang="el-GR" dirty="0"/>
              <a:t>Η</a:t>
            </a:r>
            <a:r>
              <a:rPr lang="fr-CA" dirty="0"/>
              <a:t> </a:t>
            </a:r>
            <a:r>
              <a:rPr lang="el-GR" dirty="0"/>
              <a:t>βίαια καταστροφή του οικισμού της Θερμής, της εποχής του Χαλκού, τεκμηριώνεται αρχαιολογικά. </a:t>
            </a:r>
          </a:p>
        </p:txBody>
      </p:sp>
    </p:spTree>
    <p:extLst>
      <p:ext uri="{BB962C8B-B14F-4D97-AF65-F5344CB8AC3E}">
        <p14:creationId xmlns:p14="http://schemas.microsoft.com/office/powerpoint/2010/main" val="2780100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539"/>
            <a:ext cx="7620000" cy="1143000"/>
          </a:xfrm>
        </p:spPr>
        <p:txBody>
          <a:bodyPr/>
          <a:lstStyle/>
          <a:p>
            <a:r>
              <a:rPr lang="fr-CA" sz="2800" b="1" dirty="0"/>
              <a:t>O</a:t>
            </a:r>
            <a:r>
              <a:rPr lang="el-GR" sz="2800" b="1" dirty="0"/>
              <a:t>ι</a:t>
            </a:r>
            <a:r>
              <a:rPr lang="fr-CA" sz="2800" b="1" dirty="0"/>
              <a:t> </a:t>
            </a:r>
            <a:r>
              <a:rPr lang="el-GR" sz="2800" b="1" dirty="0"/>
              <a:t>αρχαίες πηγές για την ύπαρξη «</a:t>
            </a:r>
            <a:r>
              <a:rPr lang="el-GR" sz="2800" b="1" i="1" dirty="0"/>
              <a:t>βασιλέων</a:t>
            </a:r>
            <a:r>
              <a:rPr lang="el-GR" sz="2800" b="1" dirty="0"/>
              <a:t>» στη Λέσβο.</a:t>
            </a:r>
            <a:r>
              <a:rPr lang="el-GR" sz="2800" dirty="0"/>
              <a:t> </a:t>
            </a:r>
            <a:endParaRPr lang="en-US" sz="2800" dirty="0"/>
          </a:p>
        </p:txBody>
      </p:sp>
      <p:sp>
        <p:nvSpPr>
          <p:cNvPr id="3" name="Content Placeholder 2"/>
          <p:cNvSpPr>
            <a:spLocks noGrp="1"/>
          </p:cNvSpPr>
          <p:nvPr>
            <p:ph idx="1"/>
          </p:nvPr>
        </p:nvSpPr>
        <p:spPr/>
        <p:txBody>
          <a:bodyPr>
            <a:normAutofit/>
          </a:bodyPr>
          <a:lstStyle/>
          <a:p>
            <a:r>
              <a:rPr lang="el-GR" dirty="0"/>
              <a:t>Μυθικοί βασιλείς Λέσβου: Πενθιλίδες.</a:t>
            </a:r>
          </a:p>
          <a:p>
            <a:r>
              <a:rPr lang="el-GR" dirty="0"/>
              <a:t>Κατάγονται από τους Ατρείδες. </a:t>
            </a:r>
          </a:p>
          <a:p>
            <a:r>
              <a:rPr lang="el-GR" dirty="0"/>
              <a:t>Συνδέονται με τον Αιολικό αποικισμό. </a:t>
            </a:r>
          </a:p>
          <a:p>
            <a:r>
              <a:rPr lang="el-GR" dirty="0"/>
              <a:t>Παλαιότερα θεωρούντο «μονάρχες» από την ιστορική έρευνα</a:t>
            </a:r>
          </a:p>
          <a:p>
            <a:endParaRPr lang="en-US" dirty="0"/>
          </a:p>
        </p:txBody>
      </p:sp>
    </p:spTree>
    <p:extLst>
      <p:ext uri="{BB962C8B-B14F-4D97-AF65-F5344CB8AC3E}">
        <p14:creationId xmlns:p14="http://schemas.microsoft.com/office/powerpoint/2010/main" val="668345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 αποικισμός</a:t>
            </a:r>
            <a:endParaRPr lang="en-US" dirty="0"/>
          </a:p>
        </p:txBody>
      </p:sp>
      <p:pic>
        <p:nvPicPr>
          <p:cNvPr id="4" name="Content Placeholder 3"/>
          <p:cNvPicPr>
            <a:picLocks noGrp="1" noChangeAspect="1"/>
          </p:cNvPicPr>
          <p:nvPr>
            <p:ph idx="1"/>
          </p:nvPr>
        </p:nvPicPr>
        <p:blipFill>
          <a:blip r:embed="rId2"/>
          <a:srcRect t="10625" b="10625"/>
          <a:stretch>
            <a:fillRect/>
          </a:stretch>
        </p:blipFill>
        <p:spPr>
          <a:xfrm>
            <a:off x="884989" y="2014622"/>
            <a:ext cx="6481011" cy="4083037"/>
          </a:xfrm>
          <a:prstGeom prst="rect">
            <a:avLst/>
          </a:prstGeom>
        </p:spPr>
      </p:pic>
    </p:spTree>
    <p:extLst>
      <p:ext uri="{BB962C8B-B14F-4D97-AF65-F5344CB8AC3E}">
        <p14:creationId xmlns:p14="http://schemas.microsoft.com/office/powerpoint/2010/main" val="145768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41494" cy="1143000"/>
          </a:xfrm>
        </p:spPr>
        <p:txBody>
          <a:bodyPr>
            <a:normAutofit fontScale="90000"/>
          </a:bodyPr>
          <a:lstStyle/>
          <a:p>
            <a:r>
              <a:rPr lang="el-GR" sz="4000" dirty="0"/>
              <a:t>Ορέστης, γενάρχης των βασιλέων της Λέσβου</a:t>
            </a:r>
            <a:endParaRPr lang="en-US" sz="4000" dirty="0"/>
          </a:p>
        </p:txBody>
      </p:sp>
      <p:sp>
        <p:nvSpPr>
          <p:cNvPr id="3" name="Content Placeholder 2"/>
          <p:cNvSpPr>
            <a:spLocks noGrp="1"/>
          </p:cNvSpPr>
          <p:nvPr>
            <p:ph sz="half" idx="1"/>
          </p:nvPr>
        </p:nvSpPr>
        <p:spPr>
          <a:xfrm>
            <a:off x="457200" y="1536192"/>
            <a:ext cx="5023853" cy="4590288"/>
          </a:xfrm>
        </p:spPr>
        <p:txBody>
          <a:bodyPr>
            <a:normAutofit fontScale="85000" lnSpcReduction="20000"/>
          </a:bodyPr>
          <a:lstStyle/>
          <a:p>
            <a:r>
              <a:rPr lang="fr-CA" dirty="0"/>
              <a:t>O</a:t>
            </a:r>
            <a:r>
              <a:rPr lang="el-GR" dirty="0"/>
              <a:t> Ορέστης μετά το φόνο του Αίγισθου έλαβε το χρησμό ότι έπρεπε να φύγει σε αποικία, συνέλεξε δε «</a:t>
            </a:r>
            <a:r>
              <a:rPr lang="el-GR" i="1" dirty="0"/>
              <a:t>ἐκ διαφόρων ἐθνῶν λαούς, οὓς ἐκάλεσεν Αἰολεῖς διὰ τὸ ἐκ ποικίλων τόπων εἶναι», </a:t>
            </a:r>
            <a:r>
              <a:rPr lang="el-GR" dirty="0"/>
              <a:t>αλλά πέθανε πριν προλάβει να ηγηθεί της αποστολής</a:t>
            </a:r>
            <a:r>
              <a:rPr lang="fr-CA" dirty="0"/>
              <a:t>.</a:t>
            </a:r>
            <a:endParaRPr lang="el-GR" dirty="0"/>
          </a:p>
          <a:p>
            <a:r>
              <a:rPr lang="el-GR" dirty="0"/>
              <a:t>Αρχηγός του αποικισμού της Αιολίδας ήταν ο γιος του Αρχελάου, ο Γρας, εγγονός του Πενθίλου (νόθου) γιού του Ορέστη, από την κόρη του Αίγισθου, Ηριγόνη, ο οποίος είχε κατακτήσει τη Λέσβο και δισέγγονος του Ορέστη. </a:t>
            </a:r>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2668974274"/>
              </p:ext>
            </p:extLst>
          </p:nvPr>
        </p:nvGraphicFramePr>
        <p:xfrm>
          <a:off x="5775158" y="2900946"/>
          <a:ext cx="2302042" cy="3225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5598694" y="0"/>
            <a:ext cx="2933700" cy="2768600"/>
          </a:xfrm>
          <a:prstGeom prst="rect">
            <a:avLst/>
          </a:prstGeom>
        </p:spPr>
      </p:pic>
    </p:spTree>
    <p:extLst>
      <p:ext uri="{BB962C8B-B14F-4D97-AF65-F5344CB8AC3E}">
        <p14:creationId xmlns:p14="http://schemas.microsoft.com/office/powerpoint/2010/main" val="3710850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l-GR" dirty="0"/>
              <a:t>Επαναστάσεις 8-6</a:t>
            </a:r>
            <a:r>
              <a:rPr lang="el-GR" baseline="30000" dirty="0"/>
              <a:t>ο</a:t>
            </a:r>
            <a:r>
              <a:rPr lang="el-GR" dirty="0"/>
              <a:t> αιώνα</a:t>
            </a:r>
            <a:endParaRPr lang="en-US" dirty="0"/>
          </a:p>
        </p:txBody>
      </p:sp>
      <p:sp>
        <p:nvSpPr>
          <p:cNvPr id="3" name="Content Placeholder 2"/>
          <p:cNvSpPr>
            <a:spLocks noGrp="1"/>
          </p:cNvSpPr>
          <p:nvPr>
            <p:ph idx="1"/>
          </p:nvPr>
        </p:nvSpPr>
        <p:spPr/>
        <p:txBody>
          <a:bodyPr/>
          <a:lstStyle/>
          <a:p>
            <a:r>
              <a:rPr lang="el-GR" dirty="0"/>
              <a:t>(</a:t>
            </a:r>
            <a:r>
              <a:rPr lang="el-GR" dirty="0" err="1"/>
              <a:t>Επαν</a:t>
            </a:r>
            <a:r>
              <a:rPr lang="el-GR" dirty="0"/>
              <a:t>)εισαγωγή της Γραφής</a:t>
            </a:r>
          </a:p>
          <a:p>
            <a:r>
              <a:rPr lang="el-GR" dirty="0"/>
              <a:t>Εισαγωγή του Νομίσματος</a:t>
            </a:r>
            <a:endParaRPr lang="en-US" dirty="0"/>
          </a:p>
        </p:txBody>
      </p:sp>
    </p:spTree>
    <p:extLst>
      <p:ext uri="{BB962C8B-B14F-4D97-AF65-F5344CB8AC3E}">
        <p14:creationId xmlns:p14="http://schemas.microsoft.com/office/powerpoint/2010/main" val="454017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l-GR" dirty="0"/>
              <a:t>Κ</a:t>
            </a:r>
            <a:r>
              <a:rPr lang="el-GR" sz="1600" dirty="0"/>
              <a:t>αλόχτιστος ή ροδότοιχος Λέσβου, Αποθήκα</a:t>
            </a:r>
            <a:endParaRPr lang="en-US" sz="1600" dirty="0"/>
          </a:p>
        </p:txBody>
      </p:sp>
      <p:pic>
        <p:nvPicPr>
          <p:cNvPr id="5" name="Content Placeholder 4"/>
          <p:cNvPicPr>
            <a:picLocks noGrp="1" noChangeAspect="1"/>
          </p:cNvPicPr>
          <p:nvPr>
            <p:ph idx="1"/>
          </p:nvPr>
        </p:nvPicPr>
        <p:blipFill>
          <a:blip r:embed="rId2"/>
          <a:srcRect t="8000" b="8000"/>
          <a:stretch>
            <a:fillRect/>
          </a:stretch>
        </p:blipFill>
        <p:spPr>
          <a:xfrm>
            <a:off x="0" y="1245182"/>
            <a:ext cx="4444861" cy="2800262"/>
          </a:xfrm>
        </p:spPr>
      </p:pic>
      <p:pic>
        <p:nvPicPr>
          <p:cNvPr id="7" name="Picture 6"/>
          <p:cNvPicPr>
            <a:picLocks noChangeAspect="1"/>
          </p:cNvPicPr>
          <p:nvPr/>
        </p:nvPicPr>
        <p:blipFill>
          <a:blip r:embed="rId3"/>
          <a:stretch>
            <a:fillRect/>
          </a:stretch>
        </p:blipFill>
        <p:spPr>
          <a:xfrm>
            <a:off x="325194" y="4045444"/>
            <a:ext cx="4073680" cy="2701027"/>
          </a:xfrm>
          <a:prstGeom prst="rect">
            <a:avLst/>
          </a:prstGeom>
        </p:spPr>
      </p:pic>
      <p:pic>
        <p:nvPicPr>
          <p:cNvPr id="8" name="Picture 7"/>
          <p:cNvPicPr>
            <a:picLocks noChangeAspect="1"/>
          </p:cNvPicPr>
          <p:nvPr/>
        </p:nvPicPr>
        <p:blipFill>
          <a:blip r:embed="rId4"/>
          <a:stretch>
            <a:fillRect/>
          </a:stretch>
        </p:blipFill>
        <p:spPr>
          <a:xfrm>
            <a:off x="4398874" y="0"/>
            <a:ext cx="4263390" cy="6858000"/>
          </a:xfrm>
          <a:prstGeom prst="rect">
            <a:avLst/>
          </a:prstGeom>
        </p:spPr>
      </p:pic>
    </p:spTree>
    <p:extLst>
      <p:ext uri="{BB962C8B-B14F-4D97-AF65-F5344CB8AC3E}">
        <p14:creationId xmlns:p14="http://schemas.microsoft.com/office/powerpoint/2010/main" val="3954882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Αριστοτέλης για τους βασιλείς</a:t>
            </a:r>
            <a:endParaRPr lang="en-US" dirty="0"/>
          </a:p>
        </p:txBody>
      </p:sp>
      <p:sp>
        <p:nvSpPr>
          <p:cNvPr id="3" name="Content Placeholder 2"/>
          <p:cNvSpPr>
            <a:spLocks noGrp="1"/>
          </p:cNvSpPr>
          <p:nvPr>
            <p:ph idx="1"/>
          </p:nvPr>
        </p:nvSpPr>
        <p:spPr/>
        <p:txBody>
          <a:bodyPr>
            <a:normAutofit fontScale="92500" lnSpcReduction="10000"/>
          </a:bodyPr>
          <a:lstStyle/>
          <a:p>
            <a:r>
              <a:rPr lang="el-GR" dirty="0" err="1"/>
              <a:t>Αριστ</a:t>
            </a:r>
            <a:r>
              <a:rPr lang="fr-CA" dirty="0"/>
              <a:t>. </a:t>
            </a:r>
            <a:r>
              <a:rPr lang="el-GR" i="1" dirty="0"/>
              <a:t>Πολ</a:t>
            </a:r>
            <a:r>
              <a:rPr lang="fr-CA" i="1" dirty="0"/>
              <a:t>. </a:t>
            </a:r>
            <a:r>
              <a:rPr lang="fr-CA" dirty="0"/>
              <a:t>1311b, 23-30: «…</a:t>
            </a:r>
            <a:r>
              <a:rPr lang="el-GR" i="1" dirty="0"/>
              <a:t>πολλοὶ δὲ καὶ διὰ τὸ εἰς τὸ σῶμα αἰκισθῆναι πληγαῖς ὀργισθέντες οἱ μὲν διέφθειραν</a:t>
            </a:r>
            <a:r>
              <a:rPr lang="fr-CA" i="1" dirty="0"/>
              <a:t>, </a:t>
            </a:r>
            <a:r>
              <a:rPr lang="el-GR" i="1" dirty="0"/>
              <a:t>οἱ δ</a:t>
            </a:r>
            <a:r>
              <a:rPr lang="fr-CA" i="1" dirty="0"/>
              <a:t>’ </a:t>
            </a:r>
            <a:r>
              <a:rPr lang="el-GR" i="1" dirty="0"/>
              <a:t>ἐνεχείρησαν ὡς ὑβρισθέντες</a:t>
            </a:r>
            <a:r>
              <a:rPr lang="fr-CA" i="1" dirty="0"/>
              <a:t>, </a:t>
            </a:r>
            <a:r>
              <a:rPr lang="el-GR" i="1" dirty="0"/>
              <a:t>καὶ τῶν περὶ</a:t>
            </a:r>
            <a:r>
              <a:rPr lang="fr-CA" i="1" dirty="0"/>
              <a:t> </a:t>
            </a:r>
            <a:r>
              <a:rPr lang="el-GR" i="1" dirty="0"/>
              <a:t>τὰς ἀρχὰς καὶ βασιλικὰς δυναστείας</a:t>
            </a:r>
            <a:r>
              <a:rPr lang="fr-CA" i="1" dirty="0"/>
              <a:t>. </a:t>
            </a:r>
            <a:r>
              <a:rPr lang="el-GR" i="1" dirty="0"/>
              <a:t>οἷον ἐν Μυτιλήνῃ τοὺς Πενθιλίδας Μεγακλῆς περιιόντας καὶ τύπτοντας ταῖς κορύναις ἐπιθέμενος μετὰ τῶν φίλων ἀνεῖλεν</a:t>
            </a:r>
            <a:r>
              <a:rPr lang="fr-CA" i="1" dirty="0"/>
              <a:t>, </a:t>
            </a:r>
            <a:r>
              <a:rPr lang="el-GR" i="1" dirty="0"/>
              <a:t>καὶ ὕστερον Σμέρδης Πενθίλον πληγὰς λαβὼν καὶ παρὰ τῆς γυναικὸς ἐξελκυσθεὶς διέφθειρεν</a:t>
            </a:r>
            <a:r>
              <a:rPr lang="fr-CA" dirty="0"/>
              <a:t>».</a:t>
            </a:r>
            <a:endParaRPr lang="el-GR" dirty="0"/>
          </a:p>
          <a:p>
            <a:endParaRPr lang="en-US" dirty="0"/>
          </a:p>
        </p:txBody>
      </p:sp>
    </p:spTree>
    <p:extLst>
      <p:ext uri="{BB962C8B-B14F-4D97-AF65-F5344CB8AC3E}">
        <p14:creationId xmlns:p14="http://schemas.microsoft.com/office/powerpoint/2010/main" val="1791787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Ομηρικοί </a:t>
            </a:r>
            <a:r>
              <a:rPr lang="el-GR" i="1" dirty="0"/>
              <a:t>βασιλεῖς</a:t>
            </a:r>
            <a:r>
              <a:rPr lang="el-GR" dirty="0"/>
              <a:t> </a:t>
            </a:r>
            <a:endParaRPr lang="en-US" dirty="0"/>
          </a:p>
        </p:txBody>
      </p:sp>
      <p:sp>
        <p:nvSpPr>
          <p:cNvPr id="3" name="Content Placeholder 2"/>
          <p:cNvSpPr>
            <a:spLocks noGrp="1"/>
          </p:cNvSpPr>
          <p:nvPr>
            <p:ph idx="1"/>
          </p:nvPr>
        </p:nvSpPr>
        <p:spPr>
          <a:xfrm>
            <a:off x="457200" y="1600200"/>
            <a:ext cx="5999747" cy="4800600"/>
          </a:xfrm>
        </p:spPr>
        <p:txBody>
          <a:bodyPr>
            <a:normAutofit fontScale="85000" lnSpcReduction="20000"/>
          </a:bodyPr>
          <a:lstStyle/>
          <a:p>
            <a:r>
              <a:rPr lang="el-GR" dirty="0"/>
              <a:t>Πανάρχαιος όρος, εμφανιζόμενος στις πινακίδες της Γραμμικής Β’ γραφής και τα ομηρικά έπη. </a:t>
            </a:r>
          </a:p>
          <a:p>
            <a:r>
              <a:rPr lang="el-GR" dirty="0"/>
              <a:t>Οι </a:t>
            </a:r>
            <a:r>
              <a:rPr lang="el-GR" i="1" dirty="0"/>
              <a:t>βασιλεῖς </a:t>
            </a:r>
            <a:r>
              <a:rPr lang="el-GR" dirty="0"/>
              <a:t>των ομηρικών επών, αντιδιαστέλλονται προς τους «</a:t>
            </a:r>
            <a:r>
              <a:rPr lang="el-GR" i="1" dirty="0"/>
              <a:t>ἄνακτες</a:t>
            </a:r>
            <a:r>
              <a:rPr lang="el-GR" dirty="0"/>
              <a:t>», τους φορείς απόλυτης εξουσίας.  </a:t>
            </a:r>
          </a:p>
          <a:p>
            <a:r>
              <a:rPr lang="el-GR" dirty="0"/>
              <a:t>Δεν έχουν την ίδια εξουσία, ούτε βασίλεια με συγκεκριμένα σύνορα</a:t>
            </a:r>
          </a:p>
          <a:p>
            <a:r>
              <a:rPr lang="el-GR" dirty="0"/>
              <a:t>Αποτελούν μέλη μίας ολιγαρχίας  που επιδίδεται, μεταξύ άλλων, σε πράξεις πειρατείας ή αρπαγής σε ζώνες επιρροής με ρευστά όρια.</a:t>
            </a:r>
          </a:p>
          <a:p>
            <a:pPr marL="114300" indent="0">
              <a:buNone/>
            </a:pPr>
            <a:endParaRPr lang="en-US" dirty="0"/>
          </a:p>
        </p:txBody>
      </p:sp>
      <p:pic>
        <p:nvPicPr>
          <p:cNvPr id="5" name="Picture 4"/>
          <p:cNvPicPr>
            <a:picLocks noChangeAspect="1"/>
          </p:cNvPicPr>
          <p:nvPr/>
        </p:nvPicPr>
        <p:blipFill>
          <a:blip r:embed="rId2"/>
          <a:stretch>
            <a:fillRect/>
          </a:stretch>
        </p:blipFill>
        <p:spPr>
          <a:xfrm>
            <a:off x="5795500" y="2270989"/>
            <a:ext cx="2891300" cy="2165684"/>
          </a:xfrm>
          <a:prstGeom prst="rect">
            <a:avLst/>
          </a:prstGeom>
        </p:spPr>
      </p:pic>
    </p:spTree>
    <p:extLst>
      <p:ext uri="{BB962C8B-B14F-4D97-AF65-F5344CB8AC3E}">
        <p14:creationId xmlns:p14="http://schemas.microsoft.com/office/powerpoint/2010/main" val="3108857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Βασιλείς - καπετάνιοι</a:t>
            </a:r>
            <a:endParaRPr lang="en-US" dirty="0"/>
          </a:p>
        </p:txBody>
      </p:sp>
      <p:sp>
        <p:nvSpPr>
          <p:cNvPr id="3" name="Content Placeholder 2"/>
          <p:cNvSpPr>
            <a:spLocks noGrp="1"/>
          </p:cNvSpPr>
          <p:nvPr>
            <p:ph idx="1"/>
          </p:nvPr>
        </p:nvSpPr>
        <p:spPr/>
        <p:txBody>
          <a:bodyPr/>
          <a:lstStyle/>
          <a:p>
            <a:r>
              <a:rPr lang="el-GR" dirty="0"/>
              <a:t>Μετά την κατάρρευση των μυκηναϊκών συγκεντρωτικών κρατών, οι </a:t>
            </a:r>
            <a:r>
              <a:rPr lang="el-GR" i="1" dirty="0"/>
              <a:t>βασιλεῖς </a:t>
            </a:r>
            <a:r>
              <a:rPr lang="el-GR" dirty="0"/>
              <a:t>αποτέλεσαν πλοιοκτήτες–καπεταναίους, που με την πάροδο του χρόνου εγκαταστάθηκαν σε διάφορες περιοχές. </a:t>
            </a:r>
          </a:p>
          <a:p>
            <a:r>
              <a:rPr lang="el-GR" dirty="0"/>
              <a:t>Παρέδωσαν τη σκυτάλη στο φαινόμενο του αποικισμού. </a:t>
            </a:r>
            <a:endParaRPr lang="en-US" dirty="0"/>
          </a:p>
        </p:txBody>
      </p:sp>
      <p:pic>
        <p:nvPicPr>
          <p:cNvPr id="5" name="Picture 4"/>
          <p:cNvPicPr>
            <a:picLocks noChangeAspect="1"/>
          </p:cNvPicPr>
          <p:nvPr/>
        </p:nvPicPr>
        <p:blipFill>
          <a:blip r:embed="rId2"/>
          <a:stretch>
            <a:fillRect/>
          </a:stretch>
        </p:blipFill>
        <p:spPr>
          <a:xfrm>
            <a:off x="5461000" y="4821374"/>
            <a:ext cx="3683000" cy="2036626"/>
          </a:xfrm>
          <a:prstGeom prst="rect">
            <a:avLst/>
          </a:prstGeom>
        </p:spPr>
      </p:pic>
    </p:spTree>
    <p:extLst>
      <p:ext uri="{BB962C8B-B14F-4D97-AF65-F5344CB8AC3E}">
        <p14:creationId xmlns:p14="http://schemas.microsoft.com/office/powerpoint/2010/main" val="4003315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a:t>
            </a:r>
            <a:r>
              <a:rPr lang="el-GR" i="1" dirty="0"/>
              <a:t>βασιλεῖς</a:t>
            </a:r>
            <a:r>
              <a:rPr lang="el-GR" dirty="0"/>
              <a:t> στις αρχαϊκές πόλεις</a:t>
            </a:r>
            <a:endParaRPr lang="en-US" dirty="0"/>
          </a:p>
        </p:txBody>
      </p:sp>
      <p:sp>
        <p:nvSpPr>
          <p:cNvPr id="3" name="Content Placeholder 2"/>
          <p:cNvSpPr>
            <a:spLocks noGrp="1"/>
          </p:cNvSpPr>
          <p:nvPr>
            <p:ph idx="1"/>
          </p:nvPr>
        </p:nvSpPr>
        <p:spPr>
          <a:xfrm>
            <a:off x="457200" y="1600200"/>
            <a:ext cx="5184274" cy="4800600"/>
          </a:xfrm>
        </p:spPr>
        <p:txBody>
          <a:bodyPr>
            <a:normAutofit fontScale="70000" lnSpcReduction="20000"/>
          </a:bodyPr>
          <a:lstStyle/>
          <a:p>
            <a:pPr fontAlgn="b"/>
            <a:r>
              <a:rPr lang="el-GR" dirty="0"/>
              <a:t>Αποτελούν ευγενείς που ασκούν δικαιοδοτικά ή και άλλα καθήκοντα,</a:t>
            </a:r>
          </a:p>
          <a:p>
            <a:pPr fontAlgn="b"/>
            <a:r>
              <a:rPr lang="el-GR" dirty="0"/>
              <a:t>Ησίοδος: κάνει λόγο για τους «</a:t>
            </a:r>
            <a:r>
              <a:rPr lang="el-GR" i="1" dirty="0"/>
              <a:t>βασιλῆας δωροφάγους</a:t>
            </a:r>
            <a:r>
              <a:rPr lang="el-GR" dirty="0"/>
              <a:t>», άρχοντες των Θεσπιών, στην επικράτεια των οποίων ανήκε και το χωριό του Ησιόδου, η Άσκρα.</a:t>
            </a:r>
          </a:p>
          <a:p>
            <a:pPr fontAlgn="b"/>
            <a:r>
              <a:rPr lang="el-GR" dirty="0"/>
              <a:t>Σε αρκετές πόλεις, μεταξύ των οποίων και τη Μυτιλήνη και τη Μήθυμνα, ομώνυμοι άρχοντες διατήρησαν την ανάμνησή τους, αφού εξελίχθηκαν σε συλλογικά πολιτειακά όργανα κατά την κλασική και ελληνιστική περίοδο.</a:t>
            </a:r>
          </a:p>
        </p:txBody>
      </p:sp>
      <p:pic>
        <p:nvPicPr>
          <p:cNvPr id="4" name="Picture 3"/>
          <p:cNvPicPr>
            <a:picLocks noChangeAspect="1"/>
          </p:cNvPicPr>
          <p:nvPr/>
        </p:nvPicPr>
        <p:blipFill>
          <a:blip r:embed="rId2"/>
          <a:stretch>
            <a:fillRect/>
          </a:stretch>
        </p:blipFill>
        <p:spPr>
          <a:xfrm>
            <a:off x="5803900" y="1600200"/>
            <a:ext cx="2463800" cy="3302000"/>
          </a:xfrm>
          <a:prstGeom prst="rect">
            <a:avLst/>
          </a:prstGeom>
        </p:spPr>
      </p:pic>
    </p:spTree>
    <p:extLst>
      <p:ext uri="{BB962C8B-B14F-4D97-AF65-F5344CB8AC3E}">
        <p14:creationId xmlns:p14="http://schemas.microsoft.com/office/powerpoint/2010/main" val="579531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a:t>Πενθιλίδες &amp; θάλασσα</a:t>
            </a:r>
            <a:endParaRPr lang="en-US" dirty="0"/>
          </a:p>
        </p:txBody>
      </p:sp>
      <p:sp>
        <p:nvSpPr>
          <p:cNvPr id="3" name="Content Placeholder 2"/>
          <p:cNvSpPr>
            <a:spLocks noGrp="1"/>
          </p:cNvSpPr>
          <p:nvPr>
            <p:ph idx="1"/>
          </p:nvPr>
        </p:nvSpPr>
        <p:spPr/>
        <p:txBody>
          <a:bodyPr>
            <a:normAutofit fontScale="77500" lnSpcReduction="20000"/>
          </a:bodyPr>
          <a:lstStyle/>
          <a:p>
            <a:r>
              <a:rPr lang="el-GR" u="sng" dirty="0"/>
              <a:t>Πλούταρχος</a:t>
            </a:r>
            <a:r>
              <a:rPr lang="el-GR" dirty="0"/>
              <a:t> για τους επικεφαλής του </a:t>
            </a:r>
            <a:r>
              <a:rPr lang="el-GR" dirty="0">
                <a:solidFill>
                  <a:srgbClr val="FF0000"/>
                </a:solidFill>
              </a:rPr>
              <a:t>αιολικού αποικισμού</a:t>
            </a:r>
            <a:r>
              <a:rPr lang="el-GR" dirty="0"/>
              <a:t>:</a:t>
            </a:r>
          </a:p>
          <a:p>
            <a:pPr lvl="1"/>
            <a:r>
              <a:rPr lang="el-GR" dirty="0"/>
              <a:t>Σχήμα πολυπρόσωπης εξουσίας που θυμίζει ομηρικά πρότυπα: «</a:t>
            </a:r>
            <a:r>
              <a:rPr lang="el-GR" i="1" dirty="0"/>
              <a:t>ὄντων οὗν ἀρχηγετῶν ἑπτὰ καὶ </a:t>
            </a:r>
            <a:r>
              <a:rPr lang="el-GR" i="1" dirty="0">
                <a:solidFill>
                  <a:srgbClr val="FF0000"/>
                </a:solidFill>
              </a:rPr>
              <a:t>βασιλέων</a:t>
            </a:r>
            <a:r>
              <a:rPr lang="el-GR" i="1" dirty="0"/>
              <a:t>, ὀγδόου δὲ τοῦ Ἐχελάου </a:t>
            </a:r>
            <a:r>
              <a:rPr lang="el-GR" b="1" i="1" dirty="0">
                <a:solidFill>
                  <a:srgbClr val="FF0000"/>
                </a:solidFill>
              </a:rPr>
              <a:t>πυθοχρήστου</a:t>
            </a:r>
            <a:r>
              <a:rPr lang="el-GR" i="1" dirty="0"/>
              <a:t> τῆς ἀποικίας </a:t>
            </a:r>
            <a:r>
              <a:rPr lang="el-GR" i="1" dirty="0">
                <a:solidFill>
                  <a:srgbClr val="FF0000"/>
                </a:solidFill>
              </a:rPr>
              <a:t>ἡγεμόνος</a:t>
            </a:r>
            <a:r>
              <a:rPr lang="el-GR" dirty="0"/>
              <a:t>». </a:t>
            </a:r>
          </a:p>
          <a:p>
            <a:r>
              <a:rPr lang="el-GR" dirty="0"/>
              <a:t>Πολίτευμα των Φαιάκων, Οδύσσεια:</a:t>
            </a:r>
            <a:r>
              <a:rPr lang="el-GR" i="1" dirty="0"/>
              <a:t> </a:t>
            </a:r>
            <a:r>
              <a:rPr lang="el-GR" dirty="0"/>
              <a:t>δώδεκα </a:t>
            </a:r>
            <a:r>
              <a:rPr lang="el-GR" i="1" dirty="0"/>
              <a:t>βασιλῆας</a:t>
            </a:r>
            <a:r>
              <a:rPr lang="el-GR" dirty="0"/>
              <a:t> με επικεφαλής τον Αλκίνοο, που κατέχει τη δέκατη τρίτη θέση. </a:t>
            </a:r>
          </a:p>
          <a:p>
            <a:r>
              <a:rPr lang="el-GR" u="sng" dirty="0"/>
              <a:t>Στράβων</a:t>
            </a:r>
            <a:r>
              <a:rPr lang="el-GR" dirty="0"/>
              <a:t> για τον αιολικό αποικισμό: «</a:t>
            </a:r>
            <a:r>
              <a:rPr lang="el-GR" i="1" dirty="0"/>
              <a:t>Ὀρέστην μὲν γὰρ </a:t>
            </a:r>
            <a:r>
              <a:rPr lang="el-GR" i="1" dirty="0">
                <a:solidFill>
                  <a:srgbClr val="FF0000"/>
                </a:solidFill>
              </a:rPr>
              <a:t>ἄρξαι τοῦ στόλου</a:t>
            </a:r>
            <a:r>
              <a:rPr lang="el-GR" dirty="0"/>
              <a:t>».</a:t>
            </a:r>
          </a:p>
          <a:p>
            <a:pPr lvl="1"/>
            <a:r>
              <a:rPr lang="el-GR" dirty="0"/>
              <a:t>Οι απόγονοι του Ορέστη, με πρώτο τον Πενθίλο, μνημονεύονται ως αρχηγοί στόλου που έκανε επιδρομές στα μικρασιατικά παράλια, καταλήγοντας στη Λέσβο. </a:t>
            </a:r>
          </a:p>
          <a:p>
            <a:r>
              <a:rPr lang="el-GR" u="sng" dirty="0"/>
              <a:t>Παυσανίας</a:t>
            </a:r>
            <a:r>
              <a:rPr lang="el-GR" dirty="0"/>
              <a:t> αναφέρεται στον Πενθίλο «</a:t>
            </a:r>
            <a:r>
              <a:rPr lang="el-GR" i="1" dirty="0"/>
              <a:t>στελλομένῳ </a:t>
            </a:r>
            <a:r>
              <a:rPr lang="el-GR" i="1" dirty="0">
                <a:solidFill>
                  <a:srgbClr val="FF0000"/>
                </a:solidFill>
              </a:rPr>
              <a:t>ναυσὶν</a:t>
            </a:r>
            <a:r>
              <a:rPr lang="el-GR" i="1" dirty="0"/>
              <a:t> ἐς ἀποικίαν</a:t>
            </a:r>
            <a:r>
              <a:rPr lang="el-GR" dirty="0"/>
              <a:t>» </a:t>
            </a:r>
            <a:endParaRPr lang="en-US" dirty="0"/>
          </a:p>
        </p:txBody>
      </p:sp>
    </p:spTree>
    <p:extLst>
      <p:ext uri="{BB962C8B-B14F-4D97-AF65-F5344CB8AC3E}">
        <p14:creationId xmlns:p14="http://schemas.microsoft.com/office/powerpoint/2010/main" val="1422897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l-GR" sz="2800" dirty="0"/>
              <a:t>Ανάμνηση ανθρωποθυσιών;</a:t>
            </a:r>
            <a:endParaRPr lang="en-US" sz="2800" dirty="0"/>
          </a:p>
        </p:txBody>
      </p:sp>
      <p:sp>
        <p:nvSpPr>
          <p:cNvPr id="3" name="Content Placeholder 2"/>
          <p:cNvSpPr>
            <a:spLocks noGrp="1"/>
          </p:cNvSpPr>
          <p:nvPr>
            <p:ph idx="1"/>
          </p:nvPr>
        </p:nvSpPr>
        <p:spPr>
          <a:xfrm>
            <a:off x="457200" y="1600200"/>
            <a:ext cx="5511800" cy="5257800"/>
          </a:xfrm>
        </p:spPr>
        <p:txBody>
          <a:bodyPr>
            <a:normAutofit fontScale="70000" lnSpcReduction="20000"/>
          </a:bodyPr>
          <a:lstStyle/>
          <a:p>
            <a:r>
              <a:rPr lang="el-GR" dirty="0"/>
              <a:t>Πλούταρχος: το μαντείο των Δελφών, κατά τον αιολικό αποικισμό, κέλευσε ότι οι «</a:t>
            </a:r>
            <a:r>
              <a:rPr lang="el-GR" i="1" dirty="0"/>
              <a:t>βασιλεῖς</a:t>
            </a:r>
            <a:r>
              <a:rPr lang="el-GR" dirty="0"/>
              <a:t>» έπρεπε να τελέσουν θυσίες στις θαλάσσιες θεότητες: </a:t>
            </a:r>
          </a:p>
          <a:p>
            <a:r>
              <a:rPr lang="el-GR" dirty="0"/>
              <a:t>Εναν ταύρο για τον Ποσειδώνα, </a:t>
            </a:r>
          </a:p>
          <a:p>
            <a:r>
              <a:rPr lang="el-GR" dirty="0"/>
              <a:t>Στην Αμφιτρίτη και τις Νηρηίδες, μία ζωντανή παρθένο. </a:t>
            </a:r>
          </a:p>
          <a:p>
            <a:r>
              <a:rPr lang="el-GR" dirty="0"/>
              <a:t>Ο κλήρος έπεσε στην κόρη του Σμινθέως, ενός εκ των επτά «</a:t>
            </a:r>
            <a:r>
              <a:rPr lang="el-GR" i="1" dirty="0"/>
              <a:t>βασιλέων</a:t>
            </a:r>
            <a:r>
              <a:rPr lang="el-GR" dirty="0"/>
              <a:t>», η οποία στολίστηκε με εσθήτα και χρυσό για τη θυσία</a:t>
            </a:r>
          </a:p>
          <a:p>
            <a:r>
              <a:rPr lang="el-GR" dirty="0"/>
              <a:t>Ένας όμως εκ των </a:t>
            </a:r>
            <a:r>
              <a:rPr lang="el-GR" i="1" dirty="0"/>
              <a:t>συμπλεόντων</a:t>
            </a:r>
            <a:r>
              <a:rPr lang="el-GR" dirty="0"/>
              <a:t>, ο </a:t>
            </a:r>
            <a:r>
              <a:rPr lang="el-GR" i="1" dirty="0"/>
              <a:t>Ἔναλος</a:t>
            </a:r>
            <a:r>
              <a:rPr lang="el-GR" dirty="0"/>
              <a:t>, την ηράσθη. </a:t>
            </a:r>
          </a:p>
          <a:p>
            <a:r>
              <a:rPr lang="el-GR" dirty="0"/>
              <a:t>Η παρθένος και ο Έναλος, που ρίχθηκε μαζί της στη θάλασσα, σώθηκαν από δελφίνια που τους μετέφεραν στη Λέσβο. </a:t>
            </a:r>
          </a:p>
          <a:p>
            <a:endParaRPr lang="en-US" dirty="0"/>
          </a:p>
        </p:txBody>
      </p:sp>
      <p:pic>
        <p:nvPicPr>
          <p:cNvPr id="4" name="Picture 3"/>
          <p:cNvPicPr>
            <a:picLocks noChangeAspect="1"/>
          </p:cNvPicPr>
          <p:nvPr/>
        </p:nvPicPr>
        <p:blipFill>
          <a:blip r:embed="rId2"/>
          <a:stretch>
            <a:fillRect/>
          </a:stretch>
        </p:blipFill>
        <p:spPr>
          <a:xfrm>
            <a:off x="6227679" y="47117"/>
            <a:ext cx="2942643" cy="2082994"/>
          </a:xfrm>
          <a:prstGeom prst="rect">
            <a:avLst/>
          </a:prstGeom>
        </p:spPr>
      </p:pic>
      <p:pic>
        <p:nvPicPr>
          <p:cNvPr id="5" name="Picture 4"/>
          <p:cNvPicPr>
            <a:picLocks noChangeAspect="1"/>
          </p:cNvPicPr>
          <p:nvPr/>
        </p:nvPicPr>
        <p:blipFill>
          <a:blip r:embed="rId3"/>
          <a:stretch>
            <a:fillRect/>
          </a:stretch>
        </p:blipFill>
        <p:spPr>
          <a:xfrm>
            <a:off x="6227679" y="4524943"/>
            <a:ext cx="2916321" cy="2333057"/>
          </a:xfrm>
          <a:prstGeom prst="rect">
            <a:avLst/>
          </a:prstGeom>
        </p:spPr>
      </p:pic>
      <p:pic>
        <p:nvPicPr>
          <p:cNvPr id="6" name="Picture 5"/>
          <p:cNvPicPr>
            <a:picLocks noChangeAspect="1"/>
          </p:cNvPicPr>
          <p:nvPr/>
        </p:nvPicPr>
        <p:blipFill>
          <a:blip r:embed="rId4"/>
          <a:stretch>
            <a:fillRect/>
          </a:stretch>
        </p:blipFill>
        <p:spPr>
          <a:xfrm>
            <a:off x="6227679" y="1504693"/>
            <a:ext cx="3151510" cy="3151510"/>
          </a:xfrm>
          <a:prstGeom prst="rect">
            <a:avLst/>
          </a:prstGeom>
        </p:spPr>
      </p:pic>
    </p:spTree>
    <p:extLst>
      <p:ext uri="{BB962C8B-B14F-4D97-AF65-F5344CB8AC3E}">
        <p14:creationId xmlns:p14="http://schemas.microsoft.com/office/powerpoint/2010/main" val="2153877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l-GR" sz="4000" dirty="0"/>
              <a:t>Αυθαιρεσία Πενθιλιδών</a:t>
            </a:r>
            <a:endParaRPr lang="en-US" sz="4000" dirty="0"/>
          </a:p>
        </p:txBody>
      </p:sp>
      <p:sp>
        <p:nvSpPr>
          <p:cNvPr id="3" name="Content Placeholder 2"/>
          <p:cNvSpPr>
            <a:spLocks noGrp="1"/>
          </p:cNvSpPr>
          <p:nvPr>
            <p:ph idx="1"/>
          </p:nvPr>
        </p:nvSpPr>
        <p:spPr>
          <a:xfrm>
            <a:off x="457200" y="1600200"/>
            <a:ext cx="5518393" cy="4800600"/>
          </a:xfrm>
        </p:spPr>
        <p:txBody>
          <a:bodyPr>
            <a:normAutofit fontScale="70000" lnSpcReduction="20000"/>
          </a:bodyPr>
          <a:lstStyle/>
          <a:p>
            <a:r>
              <a:rPr lang="el-GR" dirty="0"/>
              <a:t>Αριστοτέλης (Πολιτικά) = βασιλική δυναστεία</a:t>
            </a:r>
          </a:p>
          <a:p>
            <a:r>
              <a:rPr lang="el-GR" dirty="0"/>
              <a:t>= αυθαίρετη εξουσία που δεν βασίζεται στους νόμους</a:t>
            </a:r>
          </a:p>
          <a:p>
            <a:r>
              <a:rPr lang="el-GR" b="1" dirty="0"/>
              <a:t>«</a:t>
            </a:r>
            <a:r>
              <a:rPr lang="el-GR" b="1" i="1" dirty="0"/>
              <a:t>τοὺς Πενθιλίδας ... περιόντας καὶ τυπτόντας ταῖς κορύναις</a:t>
            </a:r>
            <a:r>
              <a:rPr lang="el-GR" b="1" dirty="0"/>
              <a:t>»</a:t>
            </a:r>
            <a:r>
              <a:rPr lang="el-GR" dirty="0"/>
              <a:t> </a:t>
            </a:r>
          </a:p>
          <a:p>
            <a:r>
              <a:rPr lang="el-GR" dirty="0"/>
              <a:t>Αριστοτέλης τονίζει ότι παρόμοιοι τραυματισμοί των πολιτών αποτελούν ακραία προσβολή τους («</a:t>
            </a:r>
            <a:r>
              <a:rPr lang="el-GR" i="1" dirty="0"/>
              <a:t>ὡς ὑβρισθέντες»</a:t>
            </a:r>
            <a:r>
              <a:rPr lang="el-GR" dirty="0"/>
              <a:t>) </a:t>
            </a:r>
          </a:p>
          <a:p>
            <a:r>
              <a:rPr lang="el-GR" b="1" dirty="0"/>
              <a:t>ο Μεγακλής και οι φίλοι του συνωμότησαν εναντίον τους και πέτυχαν την ανατροπή των Πενθιλιδών. </a:t>
            </a:r>
            <a:r>
              <a:rPr lang="el-GR" dirty="0"/>
              <a:t> </a:t>
            </a:r>
          </a:p>
          <a:p>
            <a:r>
              <a:rPr lang="el-GR" dirty="0"/>
              <a:t>Αριστοτέλης: ο Μεγακλής, «</a:t>
            </a:r>
            <a:r>
              <a:rPr lang="el-GR" i="1" dirty="0"/>
              <a:t>ἐπιθέμενος μετὰ τῶν φίλων ἀνεῖλεν, καὶ ὕστερον Σμέρδης Πενθίλον πληγὰς λαβὼν καὶ παρὰ τῆς γυναικὸς ἐξελκυσθείς διέφθειρεν</a:t>
            </a:r>
            <a:r>
              <a:rPr lang="el-GR" dirty="0"/>
              <a:t>» </a:t>
            </a:r>
          </a:p>
          <a:p>
            <a:endParaRPr lang="en-US" dirty="0"/>
          </a:p>
        </p:txBody>
      </p:sp>
      <p:pic>
        <p:nvPicPr>
          <p:cNvPr id="4" name="Picture 3"/>
          <p:cNvPicPr>
            <a:picLocks noChangeAspect="1"/>
          </p:cNvPicPr>
          <p:nvPr/>
        </p:nvPicPr>
        <p:blipFill>
          <a:blip r:embed="rId2"/>
          <a:stretch>
            <a:fillRect/>
          </a:stretch>
        </p:blipFill>
        <p:spPr>
          <a:xfrm>
            <a:off x="5975593" y="0"/>
            <a:ext cx="2463800" cy="3289300"/>
          </a:xfrm>
          <a:prstGeom prst="rect">
            <a:avLst/>
          </a:prstGeom>
        </p:spPr>
      </p:pic>
    </p:spTree>
    <p:extLst>
      <p:ext uri="{BB962C8B-B14F-4D97-AF65-F5344CB8AC3E}">
        <p14:creationId xmlns:p14="http://schemas.microsoft.com/office/powerpoint/2010/main" val="1184704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Ρόπαλο</a:t>
            </a:r>
            <a:endParaRPr lang="en-US" dirty="0"/>
          </a:p>
        </p:txBody>
      </p:sp>
      <p:sp>
        <p:nvSpPr>
          <p:cNvPr id="3" name="Content Placeholder 2"/>
          <p:cNvSpPr>
            <a:spLocks noGrp="1"/>
          </p:cNvSpPr>
          <p:nvPr>
            <p:ph idx="1"/>
          </p:nvPr>
        </p:nvSpPr>
        <p:spPr>
          <a:xfrm>
            <a:off x="457200" y="1600200"/>
            <a:ext cx="6223000" cy="4800600"/>
          </a:xfrm>
        </p:spPr>
        <p:txBody>
          <a:bodyPr>
            <a:normAutofit fontScale="70000" lnSpcReduction="20000"/>
          </a:bodyPr>
          <a:lstStyle/>
          <a:p>
            <a:r>
              <a:rPr lang="el-GR" b="1" dirty="0"/>
              <a:t>Τιμωρία διά ροπάλου = αυθαιρεσία;</a:t>
            </a:r>
          </a:p>
          <a:p>
            <a:r>
              <a:rPr lang="el-GR" b="1" dirty="0"/>
              <a:t>Ή θεσμοθετημένη τιμωρία παραβατών;</a:t>
            </a:r>
          </a:p>
          <a:p>
            <a:r>
              <a:rPr lang="el-GR" b="1" dirty="0"/>
              <a:t>Ρόπαλο = σύμβολο ΔΙΚΗΣ</a:t>
            </a:r>
          </a:p>
          <a:p>
            <a:r>
              <a:rPr lang="el-GR" b="1" dirty="0"/>
              <a:t>Ηρωϊκός συμβολισμός, ΗΡΑΚΛΉΣ</a:t>
            </a:r>
          </a:p>
          <a:p>
            <a:r>
              <a:rPr lang="el-GR" b="1" dirty="0"/>
              <a:t>Άθλοι Ηρακλέους (Πίνδαρος): </a:t>
            </a:r>
          </a:p>
          <a:p>
            <a:pPr lvl="1"/>
            <a:r>
              <a:rPr lang="el-GR" b="1" dirty="0"/>
              <a:t>ο νόμος καθιστά τη βία δίκαιη</a:t>
            </a:r>
          </a:p>
          <a:p>
            <a:r>
              <a:rPr lang="el-GR" dirty="0"/>
              <a:t>Ρόπαλα &amp; τύραννοι: </a:t>
            </a:r>
          </a:p>
          <a:p>
            <a:r>
              <a:rPr lang="el-GR" dirty="0"/>
              <a:t>Ο Πεισίστρατος αυτοτραυματίστηκε &amp; πέτυχε να του δώσουν οι Αθηναίοι σωματοφύλακες, τους </a:t>
            </a:r>
            <a:r>
              <a:rPr lang="el-GR" i="1" dirty="0"/>
              <a:t>κορυνοφόρους, </a:t>
            </a:r>
            <a:r>
              <a:rPr lang="el-GR" dirty="0"/>
              <a:t>που χρησιμοποίησε για να επιβαλλει τυραννίδα.</a:t>
            </a:r>
          </a:p>
          <a:p>
            <a:r>
              <a:rPr lang="el-GR" dirty="0"/>
              <a:t>Ρόπαλο = σύμβολο δικαιώματος κολασμού πολιτών από κάτοχο απόλυτης εξουσίας.</a:t>
            </a:r>
          </a:p>
          <a:p>
            <a:endParaRPr lang="en-US" dirty="0"/>
          </a:p>
        </p:txBody>
      </p:sp>
      <p:pic>
        <p:nvPicPr>
          <p:cNvPr id="4" name="Picture 3"/>
          <p:cNvPicPr>
            <a:picLocks noChangeAspect="1"/>
          </p:cNvPicPr>
          <p:nvPr/>
        </p:nvPicPr>
        <p:blipFill>
          <a:blip r:embed="rId2"/>
          <a:stretch>
            <a:fillRect/>
          </a:stretch>
        </p:blipFill>
        <p:spPr>
          <a:xfrm>
            <a:off x="6680200" y="-50800"/>
            <a:ext cx="2463800" cy="3302000"/>
          </a:xfrm>
          <a:prstGeom prst="rect">
            <a:avLst/>
          </a:prstGeom>
        </p:spPr>
      </p:pic>
      <p:pic>
        <p:nvPicPr>
          <p:cNvPr id="5" name="Picture 4"/>
          <p:cNvPicPr>
            <a:picLocks noChangeAspect="1"/>
          </p:cNvPicPr>
          <p:nvPr/>
        </p:nvPicPr>
        <p:blipFill>
          <a:blip r:embed="rId3"/>
          <a:stretch>
            <a:fillRect/>
          </a:stretch>
        </p:blipFill>
        <p:spPr>
          <a:xfrm>
            <a:off x="6680200" y="3251200"/>
            <a:ext cx="2578100" cy="3149600"/>
          </a:xfrm>
          <a:prstGeom prst="rect">
            <a:avLst/>
          </a:prstGeom>
        </p:spPr>
      </p:pic>
    </p:spTree>
    <p:extLst>
      <p:ext uri="{BB962C8B-B14F-4D97-AF65-F5344CB8AC3E}">
        <p14:creationId xmlns:p14="http://schemas.microsoft.com/office/powerpoint/2010/main" val="562443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8491" y="2017448"/>
            <a:ext cx="5973518" cy="4947984"/>
          </a:xfrm>
        </p:spPr>
        <p:txBody>
          <a:bodyPr>
            <a:normAutofit fontScale="85000" lnSpcReduction="20000"/>
          </a:bodyPr>
          <a:lstStyle/>
          <a:p>
            <a:r>
              <a:rPr lang="el-GR" dirty="0"/>
              <a:t>Μεγάλος αριθμός πόλεων στην αρχαϊκή περίοδο κυβερνάται από τυράννους</a:t>
            </a:r>
          </a:p>
          <a:p>
            <a:r>
              <a:rPr lang="el-GR" dirty="0"/>
              <a:t>Τύραννος : μη ελληνική λέξη, προέλευση από τη Λυδία</a:t>
            </a:r>
          </a:p>
          <a:p>
            <a:r>
              <a:rPr lang="el-GR" dirty="0"/>
              <a:t>Αρχικά όχι αρνητικό περιεχόμενο. </a:t>
            </a:r>
          </a:p>
          <a:p>
            <a:r>
              <a:rPr lang="el-GR" dirty="0"/>
              <a:t>Ορισμένοι τύραννοι = Σοφοί </a:t>
            </a:r>
            <a:endParaRPr lang="en-GB" dirty="0"/>
          </a:p>
          <a:p>
            <a:r>
              <a:rPr lang="el-GR" dirty="0"/>
              <a:t>Πιττακός Μυτιληναίος, Περίανδρος Κορίνθιος</a:t>
            </a:r>
          </a:p>
          <a:p>
            <a:r>
              <a:rPr lang="el-GR" dirty="0"/>
              <a:t>Τυραννικά καθεστώτα: διαρκούν μερικές δεκαετίες</a:t>
            </a:r>
          </a:p>
          <a:p>
            <a:r>
              <a:rPr lang="el-GR" dirty="0"/>
              <a:t>Μεταβατική περίοδος.</a:t>
            </a:r>
          </a:p>
          <a:p>
            <a:endParaRPr lang="en-US" dirty="0"/>
          </a:p>
        </p:txBody>
      </p:sp>
      <p:sp>
        <p:nvSpPr>
          <p:cNvPr id="3" name="Title 2"/>
          <p:cNvSpPr>
            <a:spLocks noGrp="1"/>
          </p:cNvSpPr>
          <p:nvPr>
            <p:ph type="title"/>
          </p:nvPr>
        </p:nvSpPr>
        <p:spPr/>
        <p:txBody>
          <a:bodyPr/>
          <a:lstStyle/>
          <a:p>
            <a:pPr algn="l"/>
            <a:r>
              <a:rPr lang="el-GR" dirty="0"/>
              <a:t>Τυραννία 7</a:t>
            </a:r>
            <a:r>
              <a:rPr lang="el-GR" baseline="30000" dirty="0"/>
              <a:t>ος</a:t>
            </a:r>
            <a:r>
              <a:rPr lang="el-GR" dirty="0"/>
              <a:t>-6</a:t>
            </a:r>
            <a:r>
              <a:rPr lang="el-GR" baseline="30000" dirty="0"/>
              <a:t>ος</a:t>
            </a:r>
            <a:r>
              <a:rPr lang="el-GR" dirty="0"/>
              <a:t> </a:t>
            </a:r>
            <a:r>
              <a:rPr lang="el-GR" dirty="0" err="1"/>
              <a:t>αι</a:t>
            </a:r>
            <a:r>
              <a:rPr lang="el-GR" dirty="0"/>
              <a:t>.</a:t>
            </a:r>
            <a:endParaRPr lang="en-US" dirty="0"/>
          </a:p>
        </p:txBody>
      </p:sp>
      <p:pic>
        <p:nvPicPr>
          <p:cNvPr id="4" name="Picture 3" descr="Periander_Pio-Clementino_Inv27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2009" y="1283292"/>
            <a:ext cx="2481990" cy="4352606"/>
          </a:xfrm>
          <a:prstGeom prst="rect">
            <a:avLst/>
          </a:prstGeom>
        </p:spPr>
      </p:pic>
    </p:spTree>
    <p:extLst>
      <p:ext uri="{BB962C8B-B14F-4D97-AF65-F5344CB8AC3E}">
        <p14:creationId xmlns:p14="http://schemas.microsoft.com/office/powerpoint/2010/main" val="2492463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Φοινικικό αλφάβητο + προσθήκη φωνηέντων </a:t>
            </a:r>
            <a:endParaRPr lang="en-US" dirty="0"/>
          </a:p>
        </p:txBody>
      </p:sp>
      <p:pic>
        <p:nvPicPr>
          <p:cNvPr id="5" name="Content Placeholder 4"/>
          <p:cNvPicPr>
            <a:picLocks noGrp="1" noChangeAspect="1"/>
          </p:cNvPicPr>
          <p:nvPr>
            <p:ph idx="1"/>
          </p:nvPr>
        </p:nvPicPr>
        <p:blipFill>
          <a:blip r:embed="rId2"/>
          <a:srcRect l="-66020" r="-66020"/>
          <a:stretch>
            <a:fillRect/>
          </a:stretch>
        </p:blipFill>
        <p:spPr/>
      </p:pic>
    </p:spTree>
    <p:extLst>
      <p:ext uri="{BB962C8B-B14F-4D97-AF65-F5344CB8AC3E}">
        <p14:creationId xmlns:p14="http://schemas.microsoft.com/office/powerpoint/2010/main" val="3152741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l-GR" dirty="0"/>
              <a:t>Οι ελληνικές πόλεις τον 7</a:t>
            </a:r>
            <a:r>
              <a:rPr lang="el-GR" baseline="30000" dirty="0"/>
              <a:t>ο</a:t>
            </a:r>
            <a:r>
              <a:rPr lang="el-GR" dirty="0"/>
              <a:t>-6</a:t>
            </a:r>
            <a:r>
              <a:rPr lang="el-GR" baseline="30000" dirty="0"/>
              <a:t>ο</a:t>
            </a:r>
            <a:r>
              <a:rPr lang="el-GR" dirty="0"/>
              <a:t> αιώνα διανύουν περίοδο έντονων εσωτερικών συγκρούσεων (στάσις). </a:t>
            </a:r>
          </a:p>
          <a:p>
            <a:r>
              <a:rPr lang="el-GR" dirty="0"/>
              <a:t>Κατά τη </a:t>
            </a:r>
            <a:r>
              <a:rPr lang="el-GR" dirty="0" err="1"/>
              <a:t>διάρκεια</a:t>
            </a:r>
            <a:r>
              <a:rPr lang="el-GR" dirty="0"/>
              <a:t> των </a:t>
            </a:r>
            <a:r>
              <a:rPr lang="el-GR" dirty="0" err="1"/>
              <a:t>κοινωνικών</a:t>
            </a:r>
            <a:r>
              <a:rPr lang="el-GR" dirty="0"/>
              <a:t> </a:t>
            </a:r>
            <a:r>
              <a:rPr lang="el-GR" dirty="0" err="1"/>
              <a:t>αυτών</a:t>
            </a:r>
            <a:r>
              <a:rPr lang="el-GR" dirty="0"/>
              <a:t> </a:t>
            </a:r>
            <a:r>
              <a:rPr lang="el-GR" dirty="0" err="1"/>
              <a:t>αναταραχών</a:t>
            </a:r>
            <a:r>
              <a:rPr lang="el-GR" dirty="0"/>
              <a:t>, </a:t>
            </a:r>
            <a:r>
              <a:rPr lang="el-GR" dirty="0" err="1"/>
              <a:t>ένας</a:t>
            </a:r>
            <a:r>
              <a:rPr lang="el-GR" dirty="0"/>
              <a:t> </a:t>
            </a:r>
            <a:r>
              <a:rPr lang="el-GR" dirty="0" err="1"/>
              <a:t>τύραννος</a:t>
            </a:r>
            <a:r>
              <a:rPr lang="el-GR" dirty="0"/>
              <a:t> </a:t>
            </a:r>
            <a:r>
              <a:rPr lang="el-GR" dirty="0" err="1"/>
              <a:t>σφετερίζεται</a:t>
            </a:r>
            <a:r>
              <a:rPr lang="el-GR" dirty="0"/>
              <a:t> την </a:t>
            </a:r>
            <a:r>
              <a:rPr lang="el-GR" dirty="0" err="1"/>
              <a:t>εξουσία</a:t>
            </a:r>
            <a:r>
              <a:rPr lang="el-GR" dirty="0"/>
              <a:t>, τις </a:t>
            </a:r>
            <a:r>
              <a:rPr lang="el-GR" dirty="0" err="1"/>
              <a:t>περισσότερες</a:t>
            </a:r>
            <a:r>
              <a:rPr lang="el-GR" dirty="0"/>
              <a:t> </a:t>
            </a:r>
            <a:r>
              <a:rPr lang="el-GR" dirty="0" err="1"/>
              <a:t>φορές</a:t>
            </a:r>
            <a:r>
              <a:rPr lang="el-GR" dirty="0"/>
              <a:t> ως </a:t>
            </a:r>
            <a:r>
              <a:rPr lang="el-GR" dirty="0" err="1"/>
              <a:t>υπερασπιστής</a:t>
            </a:r>
            <a:r>
              <a:rPr lang="el-GR" dirty="0"/>
              <a:t> </a:t>
            </a:r>
            <a:r>
              <a:rPr lang="el-GR" dirty="0" err="1"/>
              <a:t>ομάδων</a:t>
            </a:r>
            <a:r>
              <a:rPr lang="el-GR" dirty="0"/>
              <a:t> </a:t>
            </a:r>
            <a:r>
              <a:rPr lang="el-GR" dirty="0" err="1"/>
              <a:t>καταπιεσμένων</a:t>
            </a:r>
            <a:r>
              <a:rPr lang="el-GR" dirty="0"/>
              <a:t> </a:t>
            </a:r>
            <a:r>
              <a:rPr lang="el-GR" dirty="0" err="1"/>
              <a:t>απο</a:t>
            </a:r>
            <a:r>
              <a:rPr lang="el-GR" dirty="0"/>
              <a:t>́ την </a:t>
            </a:r>
            <a:r>
              <a:rPr lang="el-GR" dirty="0" err="1"/>
              <a:t>κυριαρχία</a:t>
            </a:r>
            <a:r>
              <a:rPr lang="el-GR" dirty="0"/>
              <a:t> μιας </a:t>
            </a:r>
            <a:r>
              <a:rPr lang="el-GR" dirty="0" err="1"/>
              <a:t>αριστοκρατίας</a:t>
            </a:r>
            <a:r>
              <a:rPr lang="el-GR" dirty="0"/>
              <a:t>, την </a:t>
            </a:r>
            <a:r>
              <a:rPr lang="el-GR" dirty="0" err="1"/>
              <a:t>οποία</a:t>
            </a:r>
            <a:r>
              <a:rPr lang="el-GR" dirty="0"/>
              <a:t> και </a:t>
            </a:r>
            <a:r>
              <a:rPr lang="el-GR" dirty="0" err="1"/>
              <a:t>ανατρέπει</a:t>
            </a:r>
            <a:r>
              <a:rPr lang="el-GR" dirty="0"/>
              <a:t>. </a:t>
            </a:r>
          </a:p>
          <a:p>
            <a:r>
              <a:rPr lang="el-GR" dirty="0"/>
              <a:t>Εξαίρεση η Μικρά Ασία: τύραννοι = δορυφόροι των Περσών.</a:t>
            </a:r>
          </a:p>
          <a:p>
            <a:r>
              <a:rPr lang="el-GR" dirty="0"/>
              <a:t>Αλλού: δίνουν λύση σε κοινωνικά προβλήματα</a:t>
            </a:r>
          </a:p>
          <a:p>
            <a:r>
              <a:rPr lang="el-GR" dirty="0"/>
              <a:t>Τύραννοι: αν και προέρχονται συχνά από την αριστοκρατία, εμφανίζονται ως υπερασπιστές του δήμου.</a:t>
            </a:r>
          </a:p>
          <a:p>
            <a:endParaRPr lang="en-US" dirty="0"/>
          </a:p>
        </p:txBody>
      </p:sp>
      <p:sp>
        <p:nvSpPr>
          <p:cNvPr id="3" name="Title 2"/>
          <p:cNvSpPr>
            <a:spLocks noGrp="1"/>
          </p:cNvSpPr>
          <p:nvPr>
            <p:ph type="title"/>
          </p:nvPr>
        </p:nvSpPr>
        <p:spPr/>
        <p:txBody>
          <a:bodyPr/>
          <a:lstStyle/>
          <a:p>
            <a:r>
              <a:rPr lang="el-GR" dirty="0"/>
              <a:t>Στάσις</a:t>
            </a:r>
            <a:endParaRPr lang="en-US" dirty="0"/>
          </a:p>
        </p:txBody>
      </p:sp>
    </p:spTree>
    <p:extLst>
      <p:ext uri="{BB962C8B-B14F-4D97-AF65-F5344CB8AC3E}">
        <p14:creationId xmlns:p14="http://schemas.microsoft.com/office/powerpoint/2010/main" val="2638773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Εμφύλιες συγκρούσεις: </a:t>
            </a:r>
            <a:br>
              <a:rPr lang="el-GR" sz="2800" dirty="0"/>
            </a:br>
            <a:r>
              <a:rPr lang="el-GR" sz="2800" dirty="0"/>
              <a:t>Αριστοκράτες- λοιπές κοινωνικές ομάδες</a:t>
            </a:r>
            <a:endParaRPr lang="en-US" sz="2800" dirty="0"/>
          </a:p>
        </p:txBody>
      </p:sp>
      <p:sp>
        <p:nvSpPr>
          <p:cNvPr id="5" name="Content Placeholder 4"/>
          <p:cNvSpPr>
            <a:spLocks noGrp="1"/>
          </p:cNvSpPr>
          <p:nvPr>
            <p:ph sz="half" idx="2"/>
          </p:nvPr>
        </p:nvSpPr>
        <p:spPr>
          <a:xfrm>
            <a:off x="688488" y="2129395"/>
            <a:ext cx="3673434" cy="3991168"/>
          </a:xfrm>
        </p:spPr>
        <p:txBody>
          <a:bodyPr/>
          <a:lstStyle/>
          <a:p>
            <a:r>
              <a:rPr lang="el-GR" dirty="0"/>
              <a:t>Εκπρόσωποι </a:t>
            </a:r>
            <a:r>
              <a:rPr lang="el-GR" dirty="0" err="1"/>
              <a:t>παλαιών</a:t>
            </a:r>
            <a:r>
              <a:rPr lang="el-GR" dirty="0"/>
              <a:t> </a:t>
            </a:r>
            <a:r>
              <a:rPr lang="el-GR" dirty="0" err="1"/>
              <a:t>αριστοκρατικών</a:t>
            </a:r>
            <a:r>
              <a:rPr lang="el-GR" dirty="0"/>
              <a:t> </a:t>
            </a:r>
            <a:r>
              <a:rPr lang="el-GR" dirty="0" err="1"/>
              <a:t>οικογενειών</a:t>
            </a:r>
            <a:r>
              <a:rPr lang="el-GR" dirty="0"/>
              <a:t>, </a:t>
            </a:r>
            <a:r>
              <a:rPr lang="el-GR" dirty="0" err="1"/>
              <a:t>νέμονταν</a:t>
            </a:r>
            <a:r>
              <a:rPr lang="el-GR" dirty="0"/>
              <a:t> </a:t>
            </a:r>
            <a:r>
              <a:rPr lang="el-GR" dirty="0" err="1"/>
              <a:t>πλούτο</a:t>
            </a:r>
            <a:r>
              <a:rPr lang="el-GR" dirty="0"/>
              <a:t>, </a:t>
            </a:r>
            <a:r>
              <a:rPr lang="el-GR" dirty="0" err="1"/>
              <a:t>προνόμια</a:t>
            </a:r>
            <a:r>
              <a:rPr lang="el-GR" dirty="0"/>
              <a:t> και </a:t>
            </a:r>
            <a:r>
              <a:rPr lang="el-GR" dirty="0" err="1"/>
              <a:t>εξουσία</a:t>
            </a:r>
            <a:r>
              <a:rPr lang="el-GR" dirty="0"/>
              <a:t>. </a:t>
            </a:r>
          </a:p>
          <a:p>
            <a:endParaRPr lang="en-US" dirty="0"/>
          </a:p>
        </p:txBody>
      </p:sp>
      <p:sp>
        <p:nvSpPr>
          <p:cNvPr id="9" name="Content Placeholder 8"/>
          <p:cNvSpPr>
            <a:spLocks noGrp="1"/>
          </p:cNvSpPr>
          <p:nvPr>
            <p:ph sz="quarter" idx="4"/>
          </p:nvPr>
        </p:nvSpPr>
        <p:spPr>
          <a:xfrm>
            <a:off x="4645025" y="2129395"/>
            <a:ext cx="4065989" cy="3987941"/>
          </a:xfrm>
        </p:spPr>
        <p:txBody>
          <a:bodyPr/>
          <a:lstStyle/>
          <a:p>
            <a:r>
              <a:rPr lang="el-GR" dirty="0"/>
              <a:t>Βιοτέχνες και των έμποροι, </a:t>
            </a:r>
            <a:r>
              <a:rPr lang="el-GR" dirty="0" err="1"/>
              <a:t>καθώς</a:t>
            </a:r>
            <a:r>
              <a:rPr lang="el-GR" dirty="0"/>
              <a:t> και μικροκτηματίες, οι </a:t>
            </a:r>
            <a:r>
              <a:rPr lang="el-GR" dirty="0" err="1"/>
              <a:t>οποίοι</a:t>
            </a:r>
            <a:r>
              <a:rPr lang="el-GR" dirty="0"/>
              <a:t> </a:t>
            </a:r>
            <a:r>
              <a:rPr lang="el-GR" dirty="0" err="1"/>
              <a:t>σχημάτιζαν</a:t>
            </a:r>
            <a:r>
              <a:rPr lang="el-GR" dirty="0"/>
              <a:t> τον </a:t>
            </a:r>
            <a:r>
              <a:rPr lang="el-GR" dirty="0" err="1"/>
              <a:t>δήμο</a:t>
            </a:r>
            <a:r>
              <a:rPr lang="el-GR" dirty="0"/>
              <a:t>. </a:t>
            </a:r>
          </a:p>
          <a:p>
            <a:endParaRPr lang="en-US" dirty="0"/>
          </a:p>
        </p:txBody>
      </p:sp>
      <p:pic>
        <p:nvPicPr>
          <p:cNvPr id="10" name="Picture 9" descr="63e5725af6354afde2289475d6e9bc0a--greek-pottery-greek-langu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773" y="4202856"/>
            <a:ext cx="2895126" cy="2339261"/>
          </a:xfrm>
          <a:prstGeom prst="rect">
            <a:avLst/>
          </a:prstGeom>
        </p:spPr>
      </p:pic>
      <p:pic>
        <p:nvPicPr>
          <p:cNvPr id="12" name="Picture 11" descr="1200px-Weighing_merchandise_Met_47.1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2306" y="4069645"/>
            <a:ext cx="3708708" cy="2472472"/>
          </a:xfrm>
          <a:prstGeom prst="rect">
            <a:avLst/>
          </a:prstGeom>
        </p:spPr>
      </p:pic>
    </p:spTree>
    <p:extLst>
      <p:ext uri="{BB962C8B-B14F-4D97-AF65-F5344CB8AC3E}">
        <p14:creationId xmlns:p14="http://schemas.microsoft.com/office/powerpoint/2010/main" val="2225572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Φάληρο</a:t>
            </a:r>
            <a:r>
              <a:rPr lang="en-US" dirty="0"/>
              <a:t>, </a:t>
            </a:r>
            <a:r>
              <a:rPr lang="el-GR" dirty="0"/>
              <a:t>Απρίλιος </a:t>
            </a:r>
            <a:r>
              <a:rPr lang="en-US" dirty="0"/>
              <a:t>2016</a:t>
            </a:r>
          </a:p>
        </p:txBody>
      </p:sp>
      <p:pic>
        <p:nvPicPr>
          <p:cNvPr id="5" name="Content Placeholder 4"/>
          <p:cNvPicPr>
            <a:picLocks noGrp="1" noChangeAspect="1"/>
          </p:cNvPicPr>
          <p:nvPr>
            <p:ph idx="1"/>
          </p:nvPr>
        </p:nvPicPr>
        <p:blipFill>
          <a:blip r:embed="rId3"/>
          <a:srcRect l="6995" r="6995"/>
          <a:stretch>
            <a:fillRect/>
          </a:stretch>
        </p:blipFill>
        <p:spPr/>
      </p:pic>
      <p:sp>
        <p:nvSpPr>
          <p:cNvPr id="4" name="Slide Number Placeholder 3"/>
          <p:cNvSpPr>
            <a:spLocks noGrp="1"/>
          </p:cNvSpPr>
          <p:nvPr>
            <p:ph type="sldNum" sz="quarter" idx="12"/>
          </p:nvPr>
        </p:nvSpPr>
        <p:spPr/>
        <p:txBody>
          <a:bodyPr/>
          <a:lstStyle/>
          <a:p>
            <a:fld id="{0CFEC368-1D7A-4F81-ABF6-AE0E36BAF64C}" type="slidenum">
              <a:rPr lang="en-US" smtClean="0"/>
              <a:pPr/>
              <a:t>32</a:t>
            </a:fld>
            <a:endParaRPr lang="en-US"/>
          </a:p>
        </p:txBody>
      </p:sp>
    </p:spTree>
    <p:extLst>
      <p:ext uri="{BB962C8B-B14F-4D97-AF65-F5344CB8AC3E}">
        <p14:creationId xmlns:p14="http://schemas.microsoft.com/office/powerpoint/2010/main" val="3438601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632 </a:t>
            </a:r>
            <a:r>
              <a:rPr lang="el-GR" sz="4000" dirty="0"/>
              <a:t>π.Χ</a:t>
            </a:r>
            <a:r>
              <a:rPr lang="en-US" sz="4000" dirty="0"/>
              <a:t>.</a:t>
            </a:r>
          </a:p>
        </p:txBody>
      </p:sp>
      <p:pic>
        <p:nvPicPr>
          <p:cNvPr id="5" name="Content Placeholder 4"/>
          <p:cNvPicPr>
            <a:picLocks noGrp="1" noChangeAspect="1"/>
          </p:cNvPicPr>
          <p:nvPr>
            <p:ph idx="1"/>
          </p:nvPr>
        </p:nvPicPr>
        <p:blipFill>
          <a:blip r:embed="rId3"/>
          <a:srcRect t="3168" b="3168"/>
          <a:stretch>
            <a:fillRect/>
          </a:stretch>
        </p:blipFill>
        <p:spPr/>
      </p:pic>
      <p:sp>
        <p:nvSpPr>
          <p:cNvPr id="4" name="Slide Number Placeholder 3"/>
          <p:cNvSpPr>
            <a:spLocks noGrp="1"/>
          </p:cNvSpPr>
          <p:nvPr>
            <p:ph type="sldNum" sz="quarter" idx="12"/>
          </p:nvPr>
        </p:nvSpPr>
        <p:spPr/>
        <p:txBody>
          <a:bodyPr/>
          <a:lstStyle/>
          <a:p>
            <a:fld id="{0CFEC368-1D7A-4F81-ABF6-AE0E36BAF64C}" type="slidenum">
              <a:rPr lang="en-US" smtClean="0"/>
              <a:pPr/>
              <a:t>33</a:t>
            </a:fld>
            <a:endParaRPr lang="en-US"/>
          </a:p>
        </p:txBody>
      </p:sp>
    </p:spTree>
    <p:extLst>
      <p:ext uri="{BB962C8B-B14F-4D97-AF65-F5344CB8AC3E}">
        <p14:creationId xmlns:p14="http://schemas.microsoft.com/office/powerpoint/2010/main" val="4013874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Κυλώνειον Άγος;</a:t>
            </a:r>
            <a:endParaRPr lang="en-US" dirty="0"/>
          </a:p>
        </p:txBody>
      </p:sp>
      <p:pic>
        <p:nvPicPr>
          <p:cNvPr id="5" name="Content Placeholder 4"/>
          <p:cNvPicPr>
            <a:picLocks noGrp="1" noChangeAspect="1"/>
          </p:cNvPicPr>
          <p:nvPr>
            <p:ph idx="1"/>
          </p:nvPr>
        </p:nvPicPr>
        <p:blipFill>
          <a:blip r:embed="rId3"/>
          <a:srcRect l="521" r="521"/>
          <a:stretch>
            <a:fillRect/>
          </a:stretch>
        </p:blipFill>
        <p:spPr/>
      </p:pic>
      <p:sp>
        <p:nvSpPr>
          <p:cNvPr id="4" name="Slide Number Placeholder 3"/>
          <p:cNvSpPr>
            <a:spLocks noGrp="1"/>
          </p:cNvSpPr>
          <p:nvPr>
            <p:ph type="sldNum" sz="quarter" idx="12"/>
          </p:nvPr>
        </p:nvSpPr>
        <p:spPr/>
        <p:txBody>
          <a:bodyPr/>
          <a:lstStyle/>
          <a:p>
            <a:fld id="{0CFEC368-1D7A-4F81-ABF6-AE0E36BAF64C}" type="slidenum">
              <a:rPr lang="en-US" smtClean="0"/>
              <a:pPr/>
              <a:t>34</a:t>
            </a:fld>
            <a:endParaRPr lang="en-US"/>
          </a:p>
        </p:txBody>
      </p:sp>
    </p:spTree>
    <p:extLst>
      <p:ext uri="{BB962C8B-B14F-4D97-AF65-F5344CB8AC3E}">
        <p14:creationId xmlns:p14="http://schemas.microsoft.com/office/powerpoint/2010/main" val="1120970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Κύλων </a:t>
            </a:r>
            <a:r>
              <a:rPr lang="mr-IN" dirty="0"/>
              <a:t>–</a:t>
            </a:r>
            <a:r>
              <a:rPr lang="el-GR" dirty="0"/>
              <a:t> 632 π.Χ.</a:t>
            </a:r>
            <a:endParaRPr lang="en-US" dirty="0"/>
          </a:p>
        </p:txBody>
      </p:sp>
      <p:sp>
        <p:nvSpPr>
          <p:cNvPr id="3" name="Content Placeholder 2"/>
          <p:cNvSpPr>
            <a:spLocks noGrp="1"/>
          </p:cNvSpPr>
          <p:nvPr>
            <p:ph idx="1"/>
          </p:nvPr>
        </p:nvSpPr>
        <p:spPr/>
        <p:txBody>
          <a:bodyPr>
            <a:noAutofit/>
          </a:bodyPr>
          <a:lstStyle/>
          <a:p>
            <a:r>
              <a:rPr lang="el-GR" sz="1600" dirty="0"/>
              <a:t>Ολυμπιονίκης.</a:t>
            </a:r>
          </a:p>
          <a:p>
            <a:r>
              <a:rPr lang="el-GR" sz="1600" dirty="0"/>
              <a:t>Με τη βοήθεια του πεθερού του Τυράννου των </a:t>
            </a:r>
            <a:r>
              <a:rPr lang="el-GR" sz="1600" dirty="0">
                <a:hlinkClick r:id="rId2" tooltip="Μέγαρα">
                  <a:extLst>
                    <a:ext uri="{A12FA001-AC4F-418D-AE19-62706E023703}">
                      <ahyp:hlinkClr xmlns:ahyp="http://schemas.microsoft.com/office/drawing/2018/hyperlinkcolor" val="tx"/>
                    </a:ext>
                  </a:extLst>
                </a:hlinkClick>
              </a:rPr>
              <a:t>Μεγάρων</a:t>
            </a:r>
            <a:r>
              <a:rPr lang="el-GR" sz="1600" dirty="0"/>
              <a:t> </a:t>
            </a:r>
            <a:r>
              <a:rPr lang="el-GR" sz="1600" dirty="0">
                <a:hlinkClick r:id="rId3" tooltip="Θεαγένης ο Μεγαρεύς">
                  <a:extLst>
                    <a:ext uri="{A12FA001-AC4F-418D-AE19-62706E023703}">
                      <ahyp:hlinkClr xmlns:ahyp="http://schemas.microsoft.com/office/drawing/2018/hyperlinkcolor" val="tx"/>
                    </a:ext>
                  </a:extLst>
                </a:hlinkClick>
              </a:rPr>
              <a:t>Θεαγένη</a:t>
            </a:r>
            <a:r>
              <a:rPr lang="el-GR" sz="1600" dirty="0"/>
              <a:t> επιχείρησε να καταλάβει την εξουσία στην Αθήνα. </a:t>
            </a:r>
          </a:p>
          <a:p>
            <a:r>
              <a:rPr lang="el-GR" sz="1600" dirty="0"/>
              <a:t>Μαζί με τον αδελφό του και τους οπαδούς του κατέλαβε την Ακρόπολης περί το 632 π.Χ. </a:t>
            </a:r>
          </a:p>
          <a:p>
            <a:r>
              <a:rPr lang="el-GR" sz="1600" dirty="0"/>
              <a:t>Ο επώνυμος άρχων της Αθήνας Μεγακλής, της αριστοκρατικής οικογένειας των </a:t>
            </a:r>
            <a:r>
              <a:rPr lang="el-GR" sz="1600" dirty="0" err="1"/>
              <a:t>Αλκμαιωνιδών</a:t>
            </a:r>
            <a:r>
              <a:rPr lang="el-GR" sz="1600" dirty="0"/>
              <a:t>  πολιορκώντας την Ακρόπολη ανάγκασε τον μεν </a:t>
            </a:r>
            <a:r>
              <a:rPr lang="el-GR" sz="1600" dirty="0" err="1"/>
              <a:t>Κύλωνα</a:t>
            </a:r>
            <a:r>
              <a:rPr lang="el-GR" sz="1600" dirty="0"/>
              <a:t> και τον αδελφό του να διαφύγουν στα Μέγαρα  και τους  οπαδούς του να καταφύγουν ικέτες στον βωμό της Αθηνάς, στο άσυλο της θεάς. </a:t>
            </a:r>
          </a:p>
          <a:p>
            <a:r>
              <a:rPr lang="el-GR" sz="1600" dirty="0"/>
              <a:t>Τους υποσχέθηκαν πως αν βγουν από το ιερό δεν θα τους πείραζαν. </a:t>
            </a:r>
          </a:p>
          <a:p>
            <a:r>
              <a:rPr lang="el-GR" sz="1600" dirty="0"/>
              <a:t>Έδεσαν ταινία στο βωμό της θεάς, όμως κατά την έξοδό τους από την Ακρόπολη τους εκτέλεσαν.</a:t>
            </a:r>
          </a:p>
          <a:p>
            <a:r>
              <a:rPr lang="el-GR" sz="1600" dirty="0"/>
              <a:t>Η ιεροσυλία θεωρήθηκε έφερε μεγάλα δεινά στην Αθήνα (</a:t>
            </a:r>
            <a:r>
              <a:rPr lang="el-GR" sz="1600" dirty="0" err="1"/>
              <a:t>Κυλώνειον</a:t>
            </a:r>
            <a:r>
              <a:rPr lang="el-GR" sz="1600" dirty="0"/>
              <a:t> Άγος) και οι </a:t>
            </a:r>
            <a:r>
              <a:rPr lang="el-GR" sz="1600" dirty="0" err="1"/>
              <a:t>Αλκμεονίδες</a:t>
            </a:r>
            <a:r>
              <a:rPr lang="el-GR" sz="1600" dirty="0"/>
              <a:t> θεωρήθηκαν «εναγείς».</a:t>
            </a:r>
          </a:p>
          <a:p>
            <a:r>
              <a:rPr lang="el-GR" sz="1600" dirty="0"/>
              <a:t>Ακολούθησαν ταραχές έως το 597 π.Χ. που ανέλαβε ο Σόλων για να κατευνάσει τα μέρη. </a:t>
            </a:r>
          </a:p>
          <a:p>
            <a:r>
              <a:rPr lang="el-GR" sz="1600" dirty="0"/>
              <a:t>Οι </a:t>
            </a:r>
            <a:r>
              <a:rPr lang="el-GR" sz="1600" dirty="0" err="1"/>
              <a:t>Αλκμαιονίδες</a:t>
            </a:r>
            <a:r>
              <a:rPr lang="el-GR" sz="1600" dirty="0"/>
              <a:t> δικάστηκαν και εξορίστηκαν. </a:t>
            </a:r>
          </a:p>
          <a:p>
            <a:r>
              <a:rPr lang="el-GR" sz="1600" dirty="0"/>
              <a:t>Ο λοιμός στην Αθήνα εξακολούθησε, το Μαντείο το Δελφών έδωσε εντολή να γίνει καθαρμός για τον οποίο κάλεσαν τον ιερέα Επιμενίδη από την Κρήτη. </a:t>
            </a:r>
          </a:p>
        </p:txBody>
      </p:sp>
    </p:spTree>
    <p:extLst>
      <p:ext uri="{BB962C8B-B14F-4D97-AF65-F5344CB8AC3E}">
        <p14:creationId xmlns:p14="http://schemas.microsoft.com/office/powerpoint/2010/main" val="3201287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l-GR" dirty="0"/>
              <a:t>Καμία αναφορά σε Όμηρο, Ησίοδο σε </a:t>
            </a:r>
            <a:r>
              <a:rPr lang="el-GR" u="sng" dirty="0"/>
              <a:t>γραπτούς</a:t>
            </a:r>
            <a:r>
              <a:rPr lang="el-GR" dirty="0"/>
              <a:t> κανόνες δικαίου.</a:t>
            </a:r>
          </a:p>
          <a:p>
            <a:r>
              <a:rPr lang="el-GR" dirty="0" err="1"/>
              <a:t>Προφορικότητα</a:t>
            </a:r>
            <a:r>
              <a:rPr lang="el-GR" dirty="0"/>
              <a:t> του δικαίου</a:t>
            </a:r>
          </a:p>
          <a:p>
            <a:r>
              <a:rPr lang="el-GR" dirty="0"/>
              <a:t>Πρώτα γραπτά κείμενα: 750 π.Χ., ιδιωτικού χαρακτήρα (σε αγγεία), μετά αναφορά στους πρώτους γραπτούς νόμους.</a:t>
            </a:r>
            <a:endParaRPr lang="en-US" dirty="0"/>
          </a:p>
        </p:txBody>
      </p:sp>
      <p:sp>
        <p:nvSpPr>
          <p:cNvPr id="3" name="Title 2"/>
          <p:cNvSpPr>
            <a:spLocks noGrp="1"/>
          </p:cNvSpPr>
          <p:nvPr>
            <p:ph type="title"/>
          </p:nvPr>
        </p:nvSpPr>
        <p:spPr/>
        <p:txBody>
          <a:bodyPr/>
          <a:lstStyle/>
          <a:p>
            <a:r>
              <a:rPr lang="el-GR" dirty="0"/>
              <a:t>Κανόνες δικαίου</a:t>
            </a:r>
            <a:endParaRPr lang="en-US" dirty="0"/>
          </a:p>
        </p:txBody>
      </p:sp>
    </p:spTree>
    <p:extLst>
      <p:ext uri="{BB962C8B-B14F-4D97-AF65-F5344CB8AC3E}">
        <p14:creationId xmlns:p14="http://schemas.microsoft.com/office/powerpoint/2010/main" val="2860152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gn="just"/>
            <a:r>
              <a:rPr lang="el-GR" sz="3200" dirty="0"/>
              <a:t>Εντάσσεται σε περιβάλλον κοινωνικών-πολιτικών συγκρούσεων (</a:t>
            </a:r>
            <a:r>
              <a:rPr lang="el-GR" sz="3200" i="1" dirty="0"/>
              <a:t>στάσις</a:t>
            </a:r>
            <a:r>
              <a:rPr lang="el-GR" sz="3200" dirty="0"/>
              <a:t>). </a:t>
            </a:r>
          </a:p>
          <a:p>
            <a:pPr algn="just"/>
            <a:r>
              <a:rPr lang="el-GR" sz="3200" dirty="0"/>
              <a:t>Αρχαϊκές πόλεις από τις οποίες σώζεται νομοθεσία = ανθούσες &amp; ευημερούσες</a:t>
            </a:r>
          </a:p>
          <a:p>
            <a:pPr algn="just"/>
            <a:r>
              <a:rPr lang="el-GR" sz="3200" dirty="0"/>
              <a:t>Αύξηση πόλεων = διαφοροποίηση πληθυσμών</a:t>
            </a:r>
          </a:p>
          <a:p>
            <a:pPr algn="just"/>
            <a:r>
              <a:rPr lang="el-GR" sz="3200" dirty="0"/>
              <a:t>Αύξηση επαφών = ανάγκη ρύθμισης</a:t>
            </a:r>
          </a:p>
          <a:p>
            <a:pPr algn="just"/>
            <a:r>
              <a:rPr lang="el-GR" sz="3200" dirty="0"/>
              <a:t>Ανάγκη σύνθετων κανόνων – σαφήνειας - διάρκειας</a:t>
            </a:r>
            <a:endParaRPr lang="en-US" sz="3200" dirty="0"/>
          </a:p>
        </p:txBody>
      </p:sp>
      <p:sp>
        <p:nvSpPr>
          <p:cNvPr id="3" name="Title 2"/>
          <p:cNvSpPr>
            <a:spLocks noGrp="1"/>
          </p:cNvSpPr>
          <p:nvPr>
            <p:ph type="title"/>
          </p:nvPr>
        </p:nvSpPr>
        <p:spPr/>
        <p:txBody>
          <a:bodyPr>
            <a:normAutofit fontScale="90000"/>
          </a:bodyPr>
          <a:lstStyle/>
          <a:p>
            <a:r>
              <a:rPr lang="el-GR" dirty="0"/>
              <a:t>Καταγραφή νόμων, </a:t>
            </a:r>
            <a:br>
              <a:rPr lang="el-GR" dirty="0"/>
            </a:br>
            <a:r>
              <a:rPr lang="el-GR" dirty="0"/>
              <a:t>8</a:t>
            </a:r>
            <a:r>
              <a:rPr lang="el-GR" baseline="30000" dirty="0"/>
              <a:t>ος</a:t>
            </a:r>
            <a:r>
              <a:rPr lang="el-GR" dirty="0"/>
              <a:t>-6</a:t>
            </a:r>
            <a:r>
              <a:rPr lang="el-GR" baseline="30000" dirty="0"/>
              <a:t>ος</a:t>
            </a:r>
            <a:r>
              <a:rPr lang="el-GR" dirty="0"/>
              <a:t> αιώνες</a:t>
            </a:r>
            <a:endParaRPr lang="en-US" dirty="0"/>
          </a:p>
        </p:txBody>
      </p:sp>
    </p:spTree>
    <p:extLst>
      <p:ext uri="{BB962C8B-B14F-4D97-AF65-F5344CB8AC3E}">
        <p14:creationId xmlns:p14="http://schemas.microsoft.com/office/powerpoint/2010/main" val="3034568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l-GR" dirty="0" err="1"/>
              <a:t>Ίκέτιδες</a:t>
            </a:r>
            <a:r>
              <a:rPr lang="el-GR" dirty="0"/>
              <a:t> του </a:t>
            </a:r>
            <a:r>
              <a:rPr lang="el-GR" dirty="0" err="1"/>
              <a:t>Ευριπίδη</a:t>
            </a:r>
            <a:r>
              <a:rPr lang="el-GR" dirty="0"/>
              <a:t>:</a:t>
            </a:r>
          </a:p>
          <a:p>
            <a:r>
              <a:rPr lang="el-GR" sz="2800" dirty="0"/>
              <a:t> «αν δεν </a:t>
            </a:r>
            <a:r>
              <a:rPr lang="el-GR" sz="2800" dirty="0" err="1"/>
              <a:t>υπάρχουν</a:t>
            </a:r>
            <a:r>
              <a:rPr lang="el-GR" sz="2800" dirty="0"/>
              <a:t> </a:t>
            </a:r>
            <a:r>
              <a:rPr lang="el-GR" sz="2800" dirty="0" err="1"/>
              <a:t>νόμοι</a:t>
            </a:r>
            <a:r>
              <a:rPr lang="el-GR" sz="2800" dirty="0"/>
              <a:t> </a:t>
            </a:r>
            <a:r>
              <a:rPr lang="el-GR" sz="2800" dirty="0" err="1"/>
              <a:t>κοινοι</a:t>
            </a:r>
            <a:r>
              <a:rPr lang="el-GR" sz="2800" dirty="0"/>
              <a:t>́, </a:t>
            </a:r>
            <a:r>
              <a:rPr lang="el-GR" sz="2800" dirty="0" err="1"/>
              <a:t>παίρνει</a:t>
            </a:r>
            <a:r>
              <a:rPr lang="el-GR" sz="2800" dirty="0"/>
              <a:t> </a:t>
            </a:r>
            <a:r>
              <a:rPr lang="el-GR" sz="2800" dirty="0" err="1"/>
              <a:t>ένας</a:t>
            </a:r>
            <a:r>
              <a:rPr lang="el-GR" sz="2800" dirty="0"/>
              <a:t> την </a:t>
            </a:r>
            <a:r>
              <a:rPr lang="el-GR" sz="2800" dirty="0" err="1"/>
              <a:t>εξουσία</a:t>
            </a:r>
            <a:r>
              <a:rPr lang="el-GR" sz="2800" dirty="0"/>
              <a:t> </a:t>
            </a:r>
            <a:r>
              <a:rPr lang="el-GR" sz="2800" dirty="0" err="1"/>
              <a:t>κρατώντας</a:t>
            </a:r>
            <a:r>
              <a:rPr lang="el-GR" sz="2800" dirty="0"/>
              <a:t> </a:t>
            </a:r>
            <a:r>
              <a:rPr lang="el-GR" sz="2800" dirty="0" err="1"/>
              <a:t>όλους</a:t>
            </a:r>
            <a:r>
              <a:rPr lang="el-GR" sz="2800" dirty="0"/>
              <a:t> τους </a:t>
            </a:r>
            <a:r>
              <a:rPr lang="el-GR" sz="2800" dirty="0" err="1"/>
              <a:t>νόμους</a:t>
            </a:r>
            <a:r>
              <a:rPr lang="el-GR" sz="2800" dirty="0"/>
              <a:t> για τον </a:t>
            </a:r>
            <a:r>
              <a:rPr lang="el-GR" sz="2800" dirty="0" err="1"/>
              <a:t>εαυτο</a:t>
            </a:r>
            <a:r>
              <a:rPr lang="el-GR" sz="2800" dirty="0"/>
              <a:t>́ του και δεν </a:t>
            </a:r>
            <a:r>
              <a:rPr lang="el-GR" sz="2800" dirty="0" err="1"/>
              <a:t>υπάρχει</a:t>
            </a:r>
            <a:r>
              <a:rPr lang="el-GR" sz="2800" dirty="0"/>
              <a:t> </a:t>
            </a:r>
            <a:r>
              <a:rPr lang="el-GR" sz="2800" dirty="0" err="1"/>
              <a:t>ισότητα</a:t>
            </a:r>
            <a:r>
              <a:rPr lang="el-GR" sz="2800" dirty="0"/>
              <a:t>. </a:t>
            </a:r>
            <a:r>
              <a:rPr lang="el-GR" sz="2800" dirty="0" err="1"/>
              <a:t>Αλλα</a:t>
            </a:r>
            <a:r>
              <a:rPr lang="el-GR" sz="2800" dirty="0"/>
              <a:t>́, </a:t>
            </a:r>
            <a:r>
              <a:rPr lang="el-GR" sz="2800" dirty="0" err="1"/>
              <a:t>όταν</a:t>
            </a:r>
            <a:r>
              <a:rPr lang="el-GR" sz="2800" dirty="0"/>
              <a:t> οι </a:t>
            </a:r>
            <a:r>
              <a:rPr lang="el-GR" sz="2800" dirty="0" err="1"/>
              <a:t>νόμοι</a:t>
            </a:r>
            <a:r>
              <a:rPr lang="el-GR" sz="2800" dirty="0"/>
              <a:t> </a:t>
            </a:r>
            <a:r>
              <a:rPr lang="el-GR" sz="2800" dirty="0" err="1"/>
              <a:t>είναι</a:t>
            </a:r>
            <a:r>
              <a:rPr lang="el-GR" sz="2800" dirty="0"/>
              <a:t> </a:t>
            </a:r>
            <a:r>
              <a:rPr lang="el-GR" sz="2800" dirty="0" err="1"/>
              <a:t>γραμμένοι</a:t>
            </a:r>
            <a:r>
              <a:rPr lang="el-GR" sz="2800" dirty="0"/>
              <a:t>, ο </a:t>
            </a:r>
            <a:r>
              <a:rPr lang="el-GR" sz="2800" dirty="0" err="1"/>
              <a:t>αδύνατος</a:t>
            </a:r>
            <a:r>
              <a:rPr lang="el-GR" sz="2800" dirty="0"/>
              <a:t> και ο </a:t>
            </a:r>
            <a:r>
              <a:rPr lang="el-GR" sz="2800" dirty="0" err="1"/>
              <a:t>πλούσιος</a:t>
            </a:r>
            <a:r>
              <a:rPr lang="el-GR" sz="2800" dirty="0"/>
              <a:t> </a:t>
            </a:r>
            <a:r>
              <a:rPr lang="el-GR" sz="2800" dirty="0" err="1"/>
              <a:t>έχουν</a:t>
            </a:r>
            <a:r>
              <a:rPr lang="el-GR" sz="2800" dirty="0"/>
              <a:t> </a:t>
            </a:r>
            <a:r>
              <a:rPr lang="el-GR" sz="2800" dirty="0" err="1"/>
              <a:t>ίση</a:t>
            </a:r>
            <a:r>
              <a:rPr lang="el-GR" sz="2800" dirty="0"/>
              <a:t> </a:t>
            </a:r>
            <a:r>
              <a:rPr lang="el-GR" sz="2800" dirty="0" err="1"/>
              <a:t>δίκην</a:t>
            </a:r>
            <a:r>
              <a:rPr lang="el-GR" sz="2800" dirty="0"/>
              <a:t>» (</a:t>
            </a:r>
            <a:r>
              <a:rPr lang="el-GR" sz="2800" dirty="0" err="1"/>
              <a:t>στ</a:t>
            </a:r>
            <a:r>
              <a:rPr lang="el-GR" sz="2800" dirty="0"/>
              <a:t>. 430-434). </a:t>
            </a:r>
          </a:p>
          <a:p>
            <a:endParaRPr lang="en-US" dirty="0"/>
          </a:p>
        </p:txBody>
      </p:sp>
      <p:sp>
        <p:nvSpPr>
          <p:cNvPr id="3" name="Title 2"/>
          <p:cNvSpPr>
            <a:spLocks noGrp="1"/>
          </p:cNvSpPr>
          <p:nvPr>
            <p:ph type="title"/>
          </p:nvPr>
        </p:nvSpPr>
        <p:spPr/>
        <p:txBody>
          <a:bodyPr/>
          <a:lstStyle/>
          <a:p>
            <a:r>
              <a:rPr lang="el-GR" dirty="0"/>
              <a:t>Γραπτός νόμος = Ισονομία</a:t>
            </a:r>
            <a:endParaRPr lang="en-US" dirty="0"/>
          </a:p>
        </p:txBody>
      </p:sp>
    </p:spTree>
    <p:extLst>
      <p:ext uri="{BB962C8B-B14F-4D97-AF65-F5344CB8AC3E}">
        <p14:creationId xmlns:p14="http://schemas.microsoft.com/office/powerpoint/2010/main" val="2137763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l-GR" sz="3200" dirty="0" err="1"/>
              <a:t>Γράφος</a:t>
            </a:r>
            <a:r>
              <a:rPr lang="el-GR" sz="3200" dirty="0"/>
              <a:t>, Θεσμός – </a:t>
            </a:r>
            <a:r>
              <a:rPr lang="el-GR" sz="3200" dirty="0" err="1"/>
              <a:t>τεθμός</a:t>
            </a:r>
            <a:r>
              <a:rPr lang="el-GR" sz="3200" dirty="0"/>
              <a:t>, Ρήτρα, Γράμματα</a:t>
            </a:r>
          </a:p>
          <a:p>
            <a:r>
              <a:rPr lang="el-GR" dirty="0"/>
              <a:t>Θεσπίζονται από ανθρώπους, όχι θεούς</a:t>
            </a:r>
          </a:p>
          <a:p>
            <a:r>
              <a:rPr lang="el-GR" dirty="0"/>
              <a:t>Θεϊκή παρέμβαση: Ζάλευκος βλέπει στον ύπνο του Αθηνά</a:t>
            </a:r>
          </a:p>
          <a:p>
            <a:r>
              <a:rPr lang="el-GR" dirty="0"/>
              <a:t>Επικεφαλίδα «ΘΕΟΙ»: να φροντίσουν για την προστασία τους. </a:t>
            </a:r>
          </a:p>
          <a:p>
            <a:endParaRPr lang="el-GR" dirty="0"/>
          </a:p>
        </p:txBody>
      </p:sp>
      <p:sp>
        <p:nvSpPr>
          <p:cNvPr id="3" name="Title 2"/>
          <p:cNvSpPr>
            <a:spLocks noGrp="1"/>
          </p:cNvSpPr>
          <p:nvPr>
            <p:ph type="title"/>
          </p:nvPr>
        </p:nvSpPr>
        <p:spPr/>
        <p:txBody>
          <a:bodyPr/>
          <a:lstStyle/>
          <a:p>
            <a:r>
              <a:rPr lang="el-GR" dirty="0"/>
              <a:t>Αρχαϊκοί νόμοι</a:t>
            </a:r>
            <a:endParaRPr lang="en-US" dirty="0"/>
          </a:p>
        </p:txBody>
      </p:sp>
    </p:spTree>
    <p:extLst>
      <p:ext uri="{BB962C8B-B14F-4D97-AF65-F5344CB8AC3E}">
        <p14:creationId xmlns:p14="http://schemas.microsoft.com/office/powerpoint/2010/main" val="4173153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220px-Dipylon_Inscription.JPG"/>
          <p:cNvPicPr>
            <a:picLocks noGrp="1" noChangeAspect="1"/>
          </p:cNvPicPr>
          <p:nvPr>
            <p:ph idx="1"/>
          </p:nvPr>
        </p:nvPicPr>
        <p:blipFill>
          <a:blip r:embed="rId2">
            <a:extLst>
              <a:ext uri="{28A0092B-C50C-407E-A947-70E740481C1C}">
                <a14:useLocalDpi xmlns:a14="http://schemas.microsoft.com/office/drawing/2010/main" val="0"/>
              </a:ext>
            </a:extLst>
          </a:blip>
          <a:srcRect l="-12408" r="-12408"/>
          <a:stretch>
            <a:fillRect/>
          </a:stretch>
        </p:blipFill>
        <p:spPr>
          <a:xfrm>
            <a:off x="-242886" y="383822"/>
            <a:ext cx="5352286" cy="3016956"/>
          </a:xfrm>
        </p:spPr>
      </p:pic>
      <p:sp>
        <p:nvSpPr>
          <p:cNvPr id="6" name="TextBox 5"/>
          <p:cNvSpPr txBox="1"/>
          <p:nvPr/>
        </p:nvSpPr>
        <p:spPr>
          <a:xfrm>
            <a:off x="350358" y="3400778"/>
            <a:ext cx="4014528" cy="2862323"/>
          </a:xfrm>
          <a:prstGeom prst="rect">
            <a:avLst/>
          </a:prstGeom>
          <a:noFill/>
        </p:spPr>
        <p:txBody>
          <a:bodyPr wrap="square" rtlCol="0">
            <a:spAutoFit/>
          </a:bodyPr>
          <a:lstStyle/>
          <a:p>
            <a:r>
              <a:rPr lang="en-US" dirty="0" err="1"/>
              <a:t>Dipylon</a:t>
            </a:r>
            <a:r>
              <a:rPr lang="en-US" dirty="0"/>
              <a:t> Inscription (740 BC) </a:t>
            </a:r>
            <a:r>
              <a:rPr lang="en-US" dirty="0" err="1"/>
              <a:t>Kerameikos</a:t>
            </a:r>
            <a:r>
              <a:rPr lang="en-US" dirty="0"/>
              <a:t>, Athens</a:t>
            </a:r>
          </a:p>
          <a:p>
            <a:endParaRPr lang="en-US" dirty="0"/>
          </a:p>
          <a:p>
            <a:r>
              <a:rPr lang="en-US" dirty="0" err="1">
                <a:latin typeface="Palatino Linotype"/>
                <a:cs typeface="Palatino Linotype"/>
              </a:rPr>
              <a:t>ὃς</a:t>
            </a:r>
            <a:r>
              <a:rPr lang="en-US" dirty="0">
                <a:latin typeface="Palatino Linotype"/>
                <a:cs typeface="Palatino Linotype"/>
              </a:rPr>
              <a:t> </a:t>
            </a:r>
            <a:r>
              <a:rPr lang="en-US" dirty="0" err="1">
                <a:latin typeface="Palatino Linotype"/>
                <a:cs typeface="Palatino Linotype"/>
              </a:rPr>
              <a:t>νῦν</a:t>
            </a:r>
            <a:r>
              <a:rPr lang="en-US" dirty="0">
                <a:latin typeface="Palatino Linotype"/>
                <a:cs typeface="Palatino Linotype"/>
              </a:rPr>
              <a:t> | </a:t>
            </a:r>
            <a:r>
              <a:rPr lang="en-US" dirty="0" err="1">
                <a:latin typeface="Palatino Linotype"/>
                <a:cs typeface="Palatino Linotype"/>
              </a:rPr>
              <a:t>ὀρχη|στῶν</a:t>
            </a:r>
            <a:r>
              <a:rPr lang="en-US" dirty="0">
                <a:latin typeface="Palatino Linotype"/>
                <a:cs typeface="Palatino Linotype"/>
              </a:rPr>
              <a:t> π</a:t>
            </a:r>
            <a:r>
              <a:rPr lang="en-US" dirty="0" err="1">
                <a:latin typeface="Palatino Linotype"/>
                <a:cs typeface="Palatino Linotype"/>
              </a:rPr>
              <a:t>άν|των</a:t>
            </a:r>
            <a:r>
              <a:rPr lang="en-US" dirty="0">
                <a:latin typeface="Palatino Linotype"/>
                <a:cs typeface="Palatino Linotype"/>
              </a:rPr>
              <a:t> </a:t>
            </a:r>
            <a:r>
              <a:rPr lang="en-US" dirty="0" err="1">
                <a:latin typeface="Palatino Linotype"/>
                <a:cs typeface="Palatino Linotype"/>
              </a:rPr>
              <a:t>ἀτ</a:t>
            </a:r>
            <a:r>
              <a:rPr lang="en-US" dirty="0">
                <a:latin typeface="Palatino Linotype"/>
                <a:cs typeface="Palatino Linotype"/>
              </a:rPr>
              <a:t>α|</a:t>
            </a:r>
            <a:r>
              <a:rPr lang="en-US" dirty="0" err="1">
                <a:latin typeface="Palatino Linotype"/>
                <a:cs typeface="Palatino Linotype"/>
              </a:rPr>
              <a:t>λώτ</a:t>
            </a:r>
            <a:r>
              <a:rPr lang="en-US" dirty="0">
                <a:latin typeface="Palatino Linotype"/>
                <a:cs typeface="Palatino Linotype"/>
              </a:rPr>
              <a:t>ατα | πα</a:t>
            </a:r>
            <a:r>
              <a:rPr lang="en-US" dirty="0" err="1">
                <a:latin typeface="Palatino Linotype"/>
                <a:cs typeface="Palatino Linotype"/>
              </a:rPr>
              <a:t>ίζει</a:t>
            </a:r>
            <a:br>
              <a:rPr lang="en-US" dirty="0">
                <a:latin typeface="Palatino Linotype"/>
                <a:cs typeface="Palatino Linotype"/>
              </a:rPr>
            </a:br>
            <a:r>
              <a:rPr lang="en-US" dirty="0" err="1">
                <a:latin typeface="Palatino Linotype"/>
                <a:cs typeface="Palatino Linotype"/>
              </a:rPr>
              <a:t>τῷ</a:t>
            </a:r>
            <a:r>
              <a:rPr lang="en-US" dirty="0">
                <a:latin typeface="Palatino Linotype"/>
                <a:cs typeface="Palatino Linotype"/>
              </a:rPr>
              <a:t> </a:t>
            </a:r>
            <a:r>
              <a:rPr lang="en-US" dirty="0" err="1">
                <a:latin typeface="Palatino Linotype"/>
                <a:cs typeface="Palatino Linotype"/>
              </a:rPr>
              <a:t>τόδε</a:t>
            </a:r>
            <a:r>
              <a:rPr lang="en-US" dirty="0">
                <a:latin typeface="Palatino Linotype"/>
                <a:cs typeface="Palatino Linotype"/>
              </a:rPr>
              <a:t> ... </a:t>
            </a:r>
          </a:p>
          <a:p>
            <a:endParaRPr lang="en-US" dirty="0"/>
          </a:p>
          <a:p>
            <a:r>
              <a:rPr lang="en-US" dirty="0"/>
              <a:t>Literal translation:</a:t>
            </a:r>
          </a:p>
          <a:p>
            <a:r>
              <a:rPr lang="en-US" dirty="0"/>
              <a:t>Whoever of all these dancers now plays most delicately, to him this ... </a:t>
            </a:r>
          </a:p>
        </p:txBody>
      </p:sp>
      <p:pic>
        <p:nvPicPr>
          <p:cNvPr id="7" name="Picture 6" descr="300px-Coppa_di_Nesto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3861" y="383822"/>
            <a:ext cx="3952538" cy="2595500"/>
          </a:xfrm>
          <a:prstGeom prst="rect">
            <a:avLst/>
          </a:prstGeom>
        </p:spPr>
      </p:pic>
      <p:sp>
        <p:nvSpPr>
          <p:cNvPr id="8" name="TextBox 7"/>
          <p:cNvSpPr txBox="1"/>
          <p:nvPr/>
        </p:nvSpPr>
        <p:spPr>
          <a:xfrm>
            <a:off x="4583861" y="2979322"/>
            <a:ext cx="4560139" cy="3416320"/>
          </a:xfrm>
          <a:prstGeom prst="rect">
            <a:avLst/>
          </a:prstGeom>
          <a:noFill/>
        </p:spPr>
        <p:txBody>
          <a:bodyPr wrap="square" rtlCol="0">
            <a:spAutoFit/>
          </a:bodyPr>
          <a:lstStyle/>
          <a:p>
            <a:r>
              <a:rPr lang="en-US" dirty="0">
                <a:latin typeface="Palatino Linotype"/>
                <a:cs typeface="Palatino Linotype"/>
              </a:rPr>
              <a:t>Cup of Nestor from </a:t>
            </a:r>
            <a:r>
              <a:rPr lang="en-US" dirty="0" err="1">
                <a:latin typeface="Palatino Linotype"/>
                <a:cs typeface="Palatino Linotype"/>
              </a:rPr>
              <a:t>Pithekoussai</a:t>
            </a:r>
            <a:r>
              <a:rPr lang="en-US" dirty="0">
                <a:latin typeface="Palatino Linotype"/>
                <a:cs typeface="Palatino Linotype"/>
              </a:rPr>
              <a:t> (provenance: Rhodes?)</a:t>
            </a:r>
          </a:p>
          <a:p>
            <a:r>
              <a:rPr lang="mr-IN" dirty="0">
                <a:latin typeface="Palatino Linotype"/>
                <a:cs typeface="Palatino Linotype"/>
              </a:rPr>
              <a:t>(c.750-700 BC) </a:t>
            </a:r>
            <a:r>
              <a:rPr lang="en-US" dirty="0">
                <a:latin typeface="Palatino Linotype"/>
                <a:cs typeface="Palatino Linotype"/>
              </a:rPr>
              <a:t> </a:t>
            </a:r>
          </a:p>
          <a:p>
            <a:endParaRPr lang="en-US" dirty="0"/>
          </a:p>
          <a:p>
            <a:r>
              <a:rPr lang="en-US" sz="1600" dirty="0">
                <a:latin typeface="Palatino Linotype"/>
                <a:cs typeface="Palatino Linotype"/>
              </a:rPr>
              <a:t>Νέστορος [....] </a:t>
            </a:r>
            <a:r>
              <a:rPr lang="en-US" sz="1600" dirty="0" err="1">
                <a:latin typeface="Palatino Linotype"/>
                <a:cs typeface="Palatino Linotype"/>
              </a:rPr>
              <a:t>εὔ</a:t>
            </a:r>
            <a:r>
              <a:rPr lang="en-US" sz="1600" dirty="0">
                <a:latin typeface="Palatino Linotype"/>
                <a:cs typeface="Palatino Linotype"/>
              </a:rPr>
              <a:t>π</a:t>
            </a:r>
            <a:r>
              <a:rPr lang="en-US" sz="1600" dirty="0" err="1">
                <a:latin typeface="Palatino Linotype"/>
                <a:cs typeface="Palatino Linotype"/>
              </a:rPr>
              <a:t>οτ</a:t>
            </a:r>
            <a:r>
              <a:rPr lang="en-US" sz="1600" dirty="0">
                <a:latin typeface="Palatino Linotype"/>
                <a:cs typeface="Palatino Linotype"/>
              </a:rPr>
              <a:t>[ον] π</a:t>
            </a:r>
            <a:r>
              <a:rPr lang="en-US" sz="1600" dirty="0" err="1">
                <a:latin typeface="Palatino Linotype"/>
                <a:cs typeface="Palatino Linotype"/>
              </a:rPr>
              <a:t>οτήριο</a:t>
            </a:r>
            <a:r>
              <a:rPr lang="en-US" sz="1600" dirty="0">
                <a:latin typeface="Palatino Linotype"/>
                <a:cs typeface="Palatino Linotype"/>
              </a:rPr>
              <a:t>[ν]·</a:t>
            </a:r>
            <a:br>
              <a:rPr lang="en-US" sz="1600" dirty="0">
                <a:latin typeface="Palatino Linotype"/>
                <a:cs typeface="Palatino Linotype"/>
              </a:rPr>
            </a:br>
            <a:r>
              <a:rPr lang="en-US" sz="1600" dirty="0" err="1">
                <a:latin typeface="Palatino Linotype"/>
                <a:cs typeface="Palatino Linotype"/>
              </a:rPr>
              <a:t>ὃς</a:t>
            </a:r>
            <a:r>
              <a:rPr lang="en-US" sz="1600" dirty="0">
                <a:latin typeface="Palatino Linotype"/>
                <a:cs typeface="Palatino Linotype"/>
              </a:rPr>
              <a:t> δ’ </a:t>
            </a:r>
            <a:r>
              <a:rPr lang="en-US" sz="1600" dirty="0" err="1">
                <a:latin typeface="Palatino Linotype"/>
                <a:cs typeface="Palatino Linotype"/>
              </a:rPr>
              <a:t>ἂν</a:t>
            </a:r>
            <a:r>
              <a:rPr lang="en-US" sz="1600" dirty="0">
                <a:latin typeface="Palatino Linotype"/>
                <a:cs typeface="Palatino Linotype"/>
              </a:rPr>
              <a:t> </a:t>
            </a:r>
            <a:r>
              <a:rPr lang="en-US" sz="1600" dirty="0" err="1">
                <a:latin typeface="Palatino Linotype"/>
                <a:cs typeface="Palatino Linotype"/>
              </a:rPr>
              <a:t>τοῦδε</a:t>
            </a:r>
            <a:r>
              <a:rPr lang="en-US" sz="1600" dirty="0">
                <a:latin typeface="Palatino Linotype"/>
                <a:cs typeface="Palatino Linotype"/>
              </a:rPr>
              <a:t> π[</a:t>
            </a:r>
            <a:r>
              <a:rPr lang="en-US" sz="1600" dirty="0" err="1">
                <a:latin typeface="Palatino Linotype"/>
                <a:cs typeface="Palatino Linotype"/>
              </a:rPr>
              <a:t>ίησι</a:t>
            </a:r>
            <a:r>
              <a:rPr lang="en-US" sz="1600" dirty="0">
                <a:latin typeface="Palatino Linotype"/>
                <a:cs typeface="Palatino Linotype"/>
              </a:rPr>
              <a:t>] π</a:t>
            </a:r>
            <a:r>
              <a:rPr lang="en-US" sz="1600" dirty="0" err="1">
                <a:latin typeface="Palatino Linotype"/>
                <a:cs typeface="Palatino Linotype"/>
              </a:rPr>
              <a:t>οτηρί</a:t>
            </a:r>
            <a:r>
              <a:rPr lang="en-US" sz="1600" dirty="0">
                <a:latin typeface="Palatino Linotype"/>
                <a:cs typeface="Palatino Linotype"/>
              </a:rPr>
              <a:t>[ου] α</a:t>
            </a:r>
            <a:r>
              <a:rPr lang="en-US" sz="1600" dirty="0" err="1">
                <a:latin typeface="Palatino Linotype"/>
                <a:cs typeface="Palatino Linotype"/>
              </a:rPr>
              <a:t>ὐτίκ</a:t>
            </a:r>
            <a:r>
              <a:rPr lang="en-US" sz="1600" dirty="0">
                <a:latin typeface="Palatino Linotype"/>
                <a:cs typeface="Palatino Linotype"/>
              </a:rPr>
              <a:t>α </a:t>
            </a:r>
            <a:r>
              <a:rPr lang="en-US" sz="1600" dirty="0" err="1">
                <a:latin typeface="Palatino Linotype"/>
                <a:cs typeface="Palatino Linotype"/>
              </a:rPr>
              <a:t>κῆνον</a:t>
            </a:r>
            <a:br>
              <a:rPr lang="en-US" sz="1600" dirty="0">
                <a:latin typeface="Palatino Linotype"/>
                <a:cs typeface="Palatino Linotype"/>
              </a:rPr>
            </a:br>
            <a:r>
              <a:rPr lang="en-US" sz="1600" dirty="0" err="1">
                <a:latin typeface="Palatino Linotype"/>
                <a:cs typeface="Palatino Linotype"/>
              </a:rPr>
              <a:t>ἵμερ</a:t>
            </a:r>
            <a:r>
              <a:rPr lang="en-US" sz="1600" dirty="0">
                <a:latin typeface="Palatino Linotype"/>
                <a:cs typeface="Palatino Linotype"/>
              </a:rPr>
              <a:t>[</a:t>
            </a:r>
            <a:r>
              <a:rPr lang="en-US" sz="1600" dirty="0" err="1">
                <a:latin typeface="Palatino Linotype"/>
                <a:cs typeface="Palatino Linotype"/>
              </a:rPr>
              <a:t>ος</a:t>
            </a:r>
            <a:r>
              <a:rPr lang="en-US" sz="1600" dirty="0">
                <a:latin typeface="Palatino Linotype"/>
                <a:cs typeface="Palatino Linotype"/>
              </a:rPr>
              <a:t> α</a:t>
            </a:r>
            <a:r>
              <a:rPr lang="en-US" sz="1600" dirty="0" err="1">
                <a:latin typeface="Palatino Linotype"/>
                <a:cs typeface="Palatino Linotype"/>
              </a:rPr>
              <a:t>ἱρ</a:t>
            </a:r>
            <a:r>
              <a:rPr lang="en-US" sz="1600" dirty="0">
                <a:latin typeface="Palatino Linotype"/>
                <a:cs typeface="Palatino Linotype"/>
              </a:rPr>
              <a:t>]</a:t>
            </a:r>
            <a:r>
              <a:rPr lang="en-US" sz="1600" dirty="0" err="1">
                <a:latin typeface="Palatino Linotype"/>
                <a:cs typeface="Palatino Linotype"/>
              </a:rPr>
              <a:t>ήσει</a:t>
            </a:r>
            <a:r>
              <a:rPr lang="en-US" sz="1600" dirty="0">
                <a:latin typeface="Palatino Linotype"/>
                <a:cs typeface="Palatino Linotype"/>
              </a:rPr>
              <a:t> κα</a:t>
            </a:r>
            <a:r>
              <a:rPr lang="en-US" sz="1600" dirty="0" err="1">
                <a:latin typeface="Palatino Linotype"/>
                <a:cs typeface="Palatino Linotype"/>
              </a:rPr>
              <a:t>λλιστ</a:t>
            </a:r>
            <a:r>
              <a:rPr lang="en-US" sz="1600" dirty="0">
                <a:latin typeface="Palatino Linotype"/>
                <a:cs typeface="Palatino Linotype"/>
              </a:rPr>
              <a:t>[</a:t>
            </a:r>
            <a:r>
              <a:rPr lang="en-US" sz="1600" dirty="0" err="1">
                <a:latin typeface="Palatino Linotype"/>
                <a:cs typeface="Palatino Linotype"/>
              </a:rPr>
              <a:t>εφάν</a:t>
            </a:r>
            <a:r>
              <a:rPr lang="en-US" sz="1600" dirty="0">
                <a:latin typeface="Palatino Linotype"/>
                <a:cs typeface="Palatino Linotype"/>
              </a:rPr>
              <a:t>]ου </a:t>
            </a:r>
            <a:r>
              <a:rPr lang="en-US" sz="1600" dirty="0" err="1">
                <a:latin typeface="Palatino Linotype"/>
                <a:cs typeface="Palatino Linotype"/>
              </a:rPr>
              <a:t>Ἀφροδίτης</a:t>
            </a:r>
            <a:r>
              <a:rPr lang="en-US" sz="1600" dirty="0">
                <a:latin typeface="Palatino Linotype"/>
                <a:cs typeface="Palatino Linotype"/>
              </a:rPr>
              <a:t>. (??) </a:t>
            </a:r>
          </a:p>
          <a:p>
            <a:endParaRPr lang="en-US" sz="1600" dirty="0">
              <a:latin typeface="Palatino Linotype"/>
              <a:cs typeface="Palatino Linotype"/>
            </a:endParaRPr>
          </a:p>
          <a:p>
            <a:r>
              <a:rPr lang="en-US" sz="1600" dirty="0"/>
              <a:t>Nestor’s cup, good to drink from.</a:t>
            </a:r>
            <a:br>
              <a:rPr lang="en-US" sz="1600" dirty="0"/>
            </a:br>
            <a:r>
              <a:rPr lang="en-US" sz="1600" dirty="0"/>
              <a:t>Whoever drinks from this cup, him straightaway</a:t>
            </a:r>
            <a:br>
              <a:rPr lang="en-US" sz="1600" dirty="0"/>
            </a:br>
            <a:r>
              <a:rPr lang="en-US" sz="1600" dirty="0"/>
              <a:t>the desire of beautiful-crowned Aphrodite will seize. </a:t>
            </a:r>
          </a:p>
        </p:txBody>
      </p:sp>
    </p:spTree>
    <p:extLst>
      <p:ext uri="{BB962C8B-B14F-4D97-AF65-F5344CB8AC3E}">
        <p14:creationId xmlns:p14="http://schemas.microsoft.com/office/powerpoint/2010/main" val="1323049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180184"/>
            <a:ext cx="6635080" cy="4417167"/>
          </a:xfrm>
        </p:spPr>
        <p:txBody>
          <a:bodyPr>
            <a:normAutofit fontScale="77500" lnSpcReduction="20000"/>
          </a:bodyPr>
          <a:lstStyle/>
          <a:p>
            <a:r>
              <a:rPr lang="el-GR" dirty="0"/>
              <a:t>Να δοθεί τέλος στη </a:t>
            </a:r>
            <a:r>
              <a:rPr lang="el-GR" i="1" dirty="0"/>
              <a:t>στάση </a:t>
            </a:r>
            <a:r>
              <a:rPr lang="el-GR" dirty="0"/>
              <a:t> στο εσωτερικό της πόλεως.</a:t>
            </a:r>
          </a:p>
          <a:p>
            <a:pPr lvl="1"/>
            <a:r>
              <a:rPr lang="el-GR" dirty="0"/>
              <a:t>Διαμάχες αριστοκρατικών γενών για την εξουσία.</a:t>
            </a:r>
          </a:p>
          <a:p>
            <a:pPr lvl="1"/>
            <a:r>
              <a:rPr lang="el-GR" dirty="0"/>
              <a:t>Κατάτμηση ιδιοκτησιών αγροτικής τάξης λόγω κληρονομιών ή χρεών. </a:t>
            </a:r>
          </a:p>
          <a:p>
            <a:r>
              <a:rPr lang="el-GR" dirty="0"/>
              <a:t>Να αποκατασταθεί η κοινωνική ειρήνη. </a:t>
            </a:r>
          </a:p>
          <a:p>
            <a:r>
              <a:rPr lang="el-GR" dirty="0"/>
              <a:t>Ρύθμιση ανθρωποκτονίας (&amp; αντεκδίκησης)</a:t>
            </a:r>
          </a:p>
          <a:p>
            <a:r>
              <a:rPr lang="el-GR" dirty="0"/>
              <a:t>Ρύθμιση κληρονομικής διαδοχής. </a:t>
            </a:r>
          </a:p>
          <a:p>
            <a:r>
              <a:rPr lang="el-GR" dirty="0"/>
              <a:t>Καταγράφουν κανόνες δικαίου, όχι Κώδικα. </a:t>
            </a:r>
          </a:p>
          <a:p>
            <a:r>
              <a:rPr lang="el-GR" dirty="0"/>
              <a:t>Διαφορετικοί νομοθέτες σε άλλες πόλεις:</a:t>
            </a:r>
          </a:p>
          <a:p>
            <a:r>
              <a:rPr lang="el-GR" dirty="0"/>
              <a:t>Άλλοτε νομοθετούν μεμονωμένα άτομα, άλλοτε ομάδες.</a:t>
            </a:r>
          </a:p>
          <a:p>
            <a:endParaRPr lang="el-GR" dirty="0"/>
          </a:p>
        </p:txBody>
      </p:sp>
      <p:sp>
        <p:nvSpPr>
          <p:cNvPr id="3" name="Title 2"/>
          <p:cNvSpPr>
            <a:spLocks noGrp="1"/>
          </p:cNvSpPr>
          <p:nvPr>
            <p:ph type="title"/>
          </p:nvPr>
        </p:nvSpPr>
        <p:spPr>
          <a:xfrm>
            <a:off x="457200" y="152400"/>
            <a:ext cx="6275040" cy="1476400"/>
          </a:xfrm>
        </p:spPr>
        <p:txBody>
          <a:bodyPr>
            <a:normAutofit/>
          </a:bodyPr>
          <a:lstStyle/>
          <a:p>
            <a:r>
              <a:rPr lang="el-GR" dirty="0"/>
              <a:t>Προτεραιότητες αρχαϊκών νομοθετών</a:t>
            </a:r>
          </a:p>
        </p:txBody>
      </p:sp>
      <p:pic>
        <p:nvPicPr>
          <p:cNvPr id="47106" name="Picture 2" descr="http://adarwinstudygroup.org/images/03-0301.jpg"/>
          <p:cNvPicPr>
            <a:picLocks noChangeAspect="1" noChangeArrowheads="1"/>
          </p:cNvPicPr>
          <p:nvPr/>
        </p:nvPicPr>
        <p:blipFill>
          <a:blip r:embed="rId2" cstate="print"/>
          <a:srcRect/>
          <a:stretch>
            <a:fillRect/>
          </a:stretch>
        </p:blipFill>
        <p:spPr bwMode="auto">
          <a:xfrm>
            <a:off x="6732240" y="186308"/>
            <a:ext cx="2266950" cy="3314700"/>
          </a:xfrm>
          <a:prstGeom prst="rect">
            <a:avLst/>
          </a:prstGeom>
          <a:noFill/>
        </p:spPr>
      </p:pic>
      <p:sp>
        <p:nvSpPr>
          <p:cNvPr id="5" name="Slide Number Placeholder 4"/>
          <p:cNvSpPr>
            <a:spLocks noGrp="1"/>
          </p:cNvSpPr>
          <p:nvPr>
            <p:ph type="sldNum" sz="quarter" idx="4294967295"/>
          </p:nvPr>
        </p:nvSpPr>
        <p:spPr>
          <a:xfrm>
            <a:off x="8410575" y="6181531"/>
            <a:ext cx="609600" cy="457200"/>
          </a:xfrm>
          <a:prstGeom prst="rect">
            <a:avLst/>
          </a:prstGeom>
        </p:spPr>
        <p:txBody>
          <a:bodyPr/>
          <a:lstStyle/>
          <a:p>
            <a:fld id="{0B4E4416-A4BA-496A-BD9A-5B72B967CC61}" type="slidenum">
              <a:rPr lang="el-GR" smtClean="0"/>
              <a:pPr/>
              <a:t>40</a:t>
            </a:fld>
            <a:endParaRPr lang="el-GR"/>
          </a:p>
        </p:txBody>
      </p:sp>
    </p:spTree>
    <p:extLst>
      <p:ext uri="{BB962C8B-B14F-4D97-AF65-F5344CB8AC3E}">
        <p14:creationId xmlns:p14="http://schemas.microsoft.com/office/powerpoint/2010/main" val="1579760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l-GR" dirty="0"/>
              <a:t>Επιγραφές = αυτούσιες ρυθμίσεις</a:t>
            </a:r>
          </a:p>
          <a:p>
            <a:r>
              <a:rPr lang="el-GR" dirty="0"/>
              <a:t>Αναφορές σε μεταγενέστερους συγγραφείς για «πρώτους νομοθέτες» (7</a:t>
            </a:r>
            <a:r>
              <a:rPr lang="el-GR" baseline="30000" dirty="0"/>
              <a:t>ο</a:t>
            </a:r>
            <a:r>
              <a:rPr lang="el-GR" dirty="0"/>
              <a:t> – 6</a:t>
            </a:r>
            <a:r>
              <a:rPr lang="el-GR" baseline="30000" dirty="0"/>
              <a:t>ο</a:t>
            </a:r>
            <a:r>
              <a:rPr lang="el-GR" dirty="0"/>
              <a:t> αιώνα). </a:t>
            </a:r>
          </a:p>
          <a:p>
            <a:r>
              <a:rPr lang="el-GR" dirty="0"/>
              <a:t>Κυριότεροι νόμοι γνωστοί από: </a:t>
            </a:r>
          </a:p>
          <a:p>
            <a:r>
              <a:rPr lang="el-GR" dirty="0"/>
              <a:t>Κρήτη:  </a:t>
            </a:r>
            <a:r>
              <a:rPr lang="el-GR" dirty="0" err="1"/>
              <a:t>Δρήρος</a:t>
            </a:r>
            <a:r>
              <a:rPr lang="el-GR" dirty="0"/>
              <a:t> - Γόρτυνα</a:t>
            </a:r>
          </a:p>
          <a:p>
            <a:r>
              <a:rPr lang="el-GR" dirty="0"/>
              <a:t>Κάτω Ιταλία </a:t>
            </a:r>
            <a:r>
              <a:rPr lang="mr-IN" dirty="0"/>
              <a:t>–</a:t>
            </a:r>
            <a:r>
              <a:rPr lang="el-GR" dirty="0"/>
              <a:t> Σικελία</a:t>
            </a:r>
          </a:p>
          <a:p>
            <a:r>
              <a:rPr lang="el-GR" dirty="0"/>
              <a:t>Αθήνα </a:t>
            </a:r>
          </a:p>
          <a:p>
            <a:r>
              <a:rPr lang="el-GR" dirty="0"/>
              <a:t>Σπάρτη</a:t>
            </a:r>
          </a:p>
          <a:p>
            <a:endParaRPr lang="en-US" dirty="0"/>
          </a:p>
        </p:txBody>
      </p:sp>
      <p:sp>
        <p:nvSpPr>
          <p:cNvPr id="3" name="Title 2"/>
          <p:cNvSpPr>
            <a:spLocks noGrp="1"/>
          </p:cNvSpPr>
          <p:nvPr>
            <p:ph type="title"/>
          </p:nvPr>
        </p:nvSpPr>
        <p:spPr/>
        <p:txBody>
          <a:bodyPr>
            <a:normAutofit fontScale="90000"/>
          </a:bodyPr>
          <a:lstStyle/>
          <a:p>
            <a:r>
              <a:rPr lang="el-GR" dirty="0"/>
              <a:t>Πώς γνωρίζουμε το αρχαϊκό δίκαιο;</a:t>
            </a:r>
            <a:endParaRPr lang="en-US" dirty="0"/>
          </a:p>
        </p:txBody>
      </p:sp>
    </p:spTree>
    <p:extLst>
      <p:ext uri="{BB962C8B-B14F-4D97-AF65-F5344CB8AC3E}">
        <p14:creationId xmlns:p14="http://schemas.microsoft.com/office/powerpoint/2010/main" val="308646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240" b="1240"/>
          <a:stretch>
            <a:fillRect/>
          </a:stretch>
        </p:blipFill>
        <p:spPr>
          <a:xfrm>
            <a:off x="699247" y="3104444"/>
            <a:ext cx="7745505" cy="3908778"/>
          </a:xfrm>
        </p:spPr>
      </p:pic>
      <p:sp>
        <p:nvSpPr>
          <p:cNvPr id="3" name="Title 2"/>
          <p:cNvSpPr>
            <a:spLocks noGrp="1"/>
          </p:cNvSpPr>
          <p:nvPr>
            <p:ph type="title"/>
          </p:nvPr>
        </p:nvSpPr>
        <p:spPr/>
        <p:txBody>
          <a:bodyPr>
            <a:normAutofit fontScale="90000"/>
          </a:bodyPr>
          <a:lstStyle/>
          <a:p>
            <a:pPr algn="l"/>
            <a:r>
              <a:rPr lang="el-GR" sz="4500" dirty="0"/>
              <a:t>Κρητική </a:t>
            </a:r>
            <a:r>
              <a:rPr lang="el-GR" sz="4500" dirty="0" err="1"/>
              <a:t>Δρήρος</a:t>
            </a:r>
            <a:r>
              <a:rPr lang="el-GR" sz="4500" dirty="0"/>
              <a:t>, </a:t>
            </a:r>
            <a:br>
              <a:rPr lang="el-GR" sz="4500" dirty="0"/>
            </a:br>
            <a:r>
              <a:rPr lang="el-GR" sz="4500" dirty="0"/>
              <a:t>οι αρχαιότεροι νόμοι</a:t>
            </a:r>
            <a:endParaRPr lang="en-US" sz="4500" dirty="0"/>
          </a:p>
        </p:txBody>
      </p:sp>
      <p:pic>
        <p:nvPicPr>
          <p:cNvPr id="5" name="Picture 4" descr="Coutsinas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523" y="0"/>
            <a:ext cx="4017477" cy="2984500"/>
          </a:xfrm>
          <a:prstGeom prst="rect">
            <a:avLst/>
          </a:prstGeom>
        </p:spPr>
      </p:pic>
      <p:sp>
        <p:nvSpPr>
          <p:cNvPr id="2" name="Oval 1"/>
          <p:cNvSpPr/>
          <p:nvPr/>
        </p:nvSpPr>
        <p:spPr>
          <a:xfrm>
            <a:off x="6197600" y="825500"/>
            <a:ext cx="165100" cy="158750"/>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5536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2299975"/>
            <a:ext cx="8229600" cy="4338755"/>
          </a:xfrm>
        </p:spPr>
        <p:txBody>
          <a:bodyPr>
            <a:normAutofit/>
          </a:bodyPr>
          <a:lstStyle/>
          <a:p>
            <a:r>
              <a:rPr lang="el-GR" dirty="0"/>
              <a:t>Το 409-408 π.Χ., η Βουλή &amp; ο Δήμος των Αθηναίων </a:t>
            </a:r>
          </a:p>
          <a:p>
            <a:pPr>
              <a:buNone/>
            </a:pPr>
            <a:r>
              <a:rPr lang="el-GR" dirty="0"/>
              <a:t>	έδωσαν εντολή να αναγραφεί ο περί φόνου νόμος του Δράκοντος σε λίθινη στήλη και να αναρτηθεί στην αγορά. Η στήλη βρέθηκε το 1843 (</a:t>
            </a:r>
            <a:r>
              <a:rPr lang="el-GR" i="1" dirty="0"/>
              <a:t>IG</a:t>
            </a:r>
            <a:r>
              <a:rPr lang="el-GR" dirty="0"/>
              <a:t> 1</a:t>
            </a:r>
            <a:r>
              <a:rPr lang="el-GR" baseline="30000" dirty="0"/>
              <a:t>3</a:t>
            </a:r>
            <a:r>
              <a:rPr lang="el-GR" dirty="0"/>
              <a:t>. 104).</a:t>
            </a:r>
          </a:p>
          <a:p>
            <a:r>
              <a:rPr lang="el-GR" dirty="0"/>
              <a:t>Φονικός νόμος, «γραμμένος με αίμα αντί μελάνι», όμως:</a:t>
            </a:r>
          </a:p>
        </p:txBody>
      </p:sp>
      <p:sp>
        <p:nvSpPr>
          <p:cNvPr id="3" name="Title 2"/>
          <p:cNvSpPr>
            <a:spLocks noGrp="1"/>
          </p:cNvSpPr>
          <p:nvPr>
            <p:ph type="title"/>
          </p:nvPr>
        </p:nvSpPr>
        <p:spPr>
          <a:xfrm>
            <a:off x="457200" y="152400"/>
            <a:ext cx="6347048" cy="1188368"/>
          </a:xfrm>
        </p:spPr>
        <p:txBody>
          <a:bodyPr>
            <a:normAutofit fontScale="90000"/>
          </a:bodyPr>
          <a:lstStyle/>
          <a:p>
            <a:r>
              <a:rPr lang="el-GR" dirty="0"/>
              <a:t>Δράκων, Αθήνα</a:t>
            </a:r>
            <a:br>
              <a:rPr lang="el-GR" dirty="0"/>
            </a:br>
            <a:r>
              <a:rPr lang="el-GR" dirty="0"/>
              <a:t> 621 π.Χ.</a:t>
            </a:r>
          </a:p>
        </p:txBody>
      </p:sp>
      <p:pic>
        <p:nvPicPr>
          <p:cNvPr id="43010" name="Picture 2" descr="http://4.bp.blogspot.com/_orzcDqqmLsM/TPYHtWqqOTI/AAAAAAAAALs/Mwqq2mRxXYA/s1600/Typhon_%2528520p%2529_%252806%2525%2529.jpg"/>
          <p:cNvPicPr>
            <a:picLocks noChangeAspect="1" noChangeArrowheads="1"/>
          </p:cNvPicPr>
          <p:nvPr/>
        </p:nvPicPr>
        <p:blipFill>
          <a:blip r:embed="rId2" cstate="print"/>
          <a:srcRect/>
          <a:stretch>
            <a:fillRect/>
          </a:stretch>
        </p:blipFill>
        <p:spPr bwMode="auto">
          <a:xfrm>
            <a:off x="7308304" y="171858"/>
            <a:ext cx="1706985" cy="1816982"/>
          </a:xfrm>
          <a:prstGeom prst="rect">
            <a:avLst/>
          </a:prstGeom>
          <a:noFill/>
        </p:spPr>
      </p:pic>
      <p:sp>
        <p:nvSpPr>
          <p:cNvPr id="5" name="Slide Number Placeholder 4"/>
          <p:cNvSpPr>
            <a:spLocks noGrp="1"/>
          </p:cNvSpPr>
          <p:nvPr>
            <p:ph type="sldNum" sz="quarter" idx="4294967295"/>
          </p:nvPr>
        </p:nvSpPr>
        <p:spPr>
          <a:xfrm>
            <a:off x="8410575" y="6181531"/>
            <a:ext cx="609600" cy="457200"/>
          </a:xfrm>
          <a:prstGeom prst="rect">
            <a:avLst/>
          </a:prstGeom>
        </p:spPr>
        <p:txBody>
          <a:bodyPr/>
          <a:lstStyle/>
          <a:p>
            <a:fld id="{0B4E4416-A4BA-496A-BD9A-5B72B967CC61}" type="slidenum">
              <a:rPr lang="el-GR" smtClean="0"/>
              <a:pPr/>
              <a:t>43</a:t>
            </a:fld>
            <a:endParaRPr lang="el-GR"/>
          </a:p>
        </p:txBody>
      </p:sp>
    </p:spTree>
    <p:extLst>
      <p:ext uri="{BB962C8B-B14F-4D97-AF65-F5344CB8AC3E}">
        <p14:creationId xmlns:p14="http://schemas.microsoft.com/office/powerpoint/2010/main" val="21935123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8287759" cy="4609653"/>
          </a:xfrm>
        </p:spPr>
        <p:txBody>
          <a:bodyPr>
            <a:normAutofit fontScale="62500" lnSpcReduction="20000"/>
          </a:bodyPr>
          <a:lstStyle/>
          <a:p>
            <a:pPr marL="0" indent="0">
              <a:buNone/>
            </a:pPr>
            <a:r>
              <a:rPr lang="el-GR" dirty="0"/>
              <a:t>	</a:t>
            </a:r>
            <a:r>
              <a:rPr lang="fr-CA" dirty="0"/>
              <a:t>IG I</a:t>
            </a:r>
            <a:r>
              <a:rPr lang="fr-CA" baseline="30000" dirty="0"/>
              <a:t>3</a:t>
            </a:r>
            <a:r>
              <a:rPr lang="fr-CA" dirty="0"/>
              <a:t> 104</a:t>
            </a:r>
            <a:endParaRPr lang="el-GR" dirty="0"/>
          </a:p>
          <a:p>
            <a:pPr marL="0" indent="0">
              <a:buNone/>
            </a:pPr>
            <a:r>
              <a:rPr lang="el-GR" dirty="0">
                <a:solidFill>
                  <a:schemeClr val="tx1"/>
                </a:solidFill>
              </a:rPr>
              <a:t>	</a:t>
            </a:r>
            <a:r>
              <a:rPr lang="el-GR" dirty="0" err="1">
                <a:solidFill>
                  <a:schemeClr val="tx1"/>
                </a:solidFill>
              </a:rPr>
              <a:t>καὶ</a:t>
            </a:r>
            <a:r>
              <a:rPr lang="el-GR" dirty="0">
                <a:solidFill>
                  <a:schemeClr val="tx1"/>
                </a:solidFill>
              </a:rPr>
              <a:t> </a:t>
            </a:r>
            <a:r>
              <a:rPr lang="el-GR" dirty="0" err="1">
                <a:solidFill>
                  <a:schemeClr val="tx1"/>
                </a:solidFill>
              </a:rPr>
              <a:t>ἐὰμ</a:t>
            </a:r>
            <a:r>
              <a:rPr lang="el-GR" dirty="0">
                <a:solidFill>
                  <a:schemeClr val="tx1"/>
                </a:solidFill>
              </a:rPr>
              <a:t> </a:t>
            </a:r>
            <a:r>
              <a:rPr lang="el-GR" dirty="0" err="1">
                <a:solidFill>
                  <a:schemeClr val="tx1"/>
                </a:solidFill>
              </a:rPr>
              <a:t>μὲ</a:t>
            </a:r>
            <a:r>
              <a:rPr lang="el-GR" dirty="0">
                <a:solidFill>
                  <a:schemeClr val="tx1"/>
                </a:solidFill>
              </a:rPr>
              <a:t> ’κ </a:t>
            </a:r>
            <a:r>
              <a:rPr lang="el-GR" b="1" dirty="0">
                <a:solidFill>
                  <a:srgbClr val="FF0000"/>
                </a:solidFill>
              </a:rPr>
              <a:t>{</a:t>
            </a:r>
            <a:r>
              <a:rPr lang="el-GR" b="1" dirty="0" err="1">
                <a:solidFill>
                  <a:srgbClr val="FF0000"/>
                </a:solidFill>
              </a:rPr>
              <a:t>ἐκ</a:t>
            </a:r>
            <a:r>
              <a:rPr lang="el-GR" b="1" dirty="0">
                <a:solidFill>
                  <a:srgbClr val="FF0000"/>
                </a:solidFill>
              </a:rPr>
              <a:t>}[π]</a:t>
            </a:r>
            <a:r>
              <a:rPr lang="el-GR" b="1" dirty="0" err="1">
                <a:solidFill>
                  <a:srgbClr val="FF0000"/>
                </a:solidFill>
              </a:rPr>
              <a:t>ρονοί</a:t>
            </a:r>
            <a:r>
              <a:rPr lang="el-GR" b="1" dirty="0">
                <a:solidFill>
                  <a:srgbClr val="FF0000"/>
                </a:solidFill>
              </a:rPr>
              <a:t>[α]</a:t>
            </a:r>
            <a:r>
              <a:rPr lang="el-GR" b="1" u="sng" dirty="0">
                <a:solidFill>
                  <a:srgbClr val="FF0000"/>
                </a:solidFill>
              </a:rPr>
              <a:t>ς</a:t>
            </a:r>
            <a:r>
              <a:rPr lang="el-GR" b="1" dirty="0">
                <a:solidFill>
                  <a:srgbClr val="FF0000"/>
                </a:solidFill>
              </a:rPr>
              <a:t> [κ]</a:t>
            </a:r>
            <a:r>
              <a:rPr lang="el-GR" b="1" u="sng" dirty="0">
                <a:solidFill>
                  <a:srgbClr val="FF0000"/>
                </a:solidFill>
              </a:rPr>
              <a:t>τ</a:t>
            </a:r>
            <a:r>
              <a:rPr lang="el-GR" b="1" dirty="0">
                <a:solidFill>
                  <a:srgbClr val="FF0000"/>
                </a:solidFill>
              </a:rPr>
              <a:t>[</a:t>
            </a:r>
            <a:r>
              <a:rPr lang="el-GR" b="1" dirty="0" err="1">
                <a:solidFill>
                  <a:srgbClr val="FF0000"/>
                </a:solidFill>
              </a:rPr>
              <a:t>ένει</a:t>
            </a:r>
            <a:r>
              <a:rPr lang="el-GR" b="1" dirty="0">
                <a:solidFill>
                  <a:srgbClr val="FF0000"/>
                </a:solidFill>
              </a:rPr>
              <a:t> </a:t>
            </a:r>
            <a:r>
              <a:rPr lang="el-GR" b="1" dirty="0" err="1">
                <a:solidFill>
                  <a:srgbClr val="FF0000"/>
                </a:solidFill>
              </a:rPr>
              <a:t>τίς</a:t>
            </a:r>
            <a:r>
              <a:rPr lang="el-GR" b="1" dirty="0">
                <a:solidFill>
                  <a:srgbClr val="FF0000"/>
                </a:solidFill>
              </a:rPr>
              <a:t> </a:t>
            </a:r>
            <a:r>
              <a:rPr lang="el-GR" b="1" dirty="0" err="1">
                <a:solidFill>
                  <a:srgbClr val="FF0000"/>
                </a:solidFill>
              </a:rPr>
              <a:t>τιν</a:t>
            </a:r>
            <a:r>
              <a:rPr lang="el-GR" dirty="0" err="1">
                <a:solidFill>
                  <a:srgbClr val="FF0000"/>
                </a:solidFill>
              </a:rPr>
              <a:t>α</a:t>
            </a:r>
            <a:r>
              <a:rPr lang="el-GR" dirty="0">
                <a:solidFill>
                  <a:srgbClr val="FF0000"/>
                </a:solidFill>
              </a:rPr>
              <a:t>, </a:t>
            </a:r>
            <a:r>
              <a:rPr lang="el-GR" b="1" dirty="0" err="1">
                <a:solidFill>
                  <a:srgbClr val="FF0000"/>
                </a:solidFill>
              </a:rPr>
              <a:t>φεύγ</a:t>
            </a:r>
            <a:r>
              <a:rPr lang="el-GR" b="1" dirty="0">
                <a:solidFill>
                  <a:srgbClr val="FF0000"/>
                </a:solidFill>
              </a:rPr>
              <a:t>]ε[ν· δ]ι- </a:t>
            </a:r>
          </a:p>
          <a:p>
            <a:pPr marL="0" indent="0">
              <a:buNone/>
            </a:pPr>
            <a:r>
              <a:rPr lang="el-GR" b="1" dirty="0">
                <a:solidFill>
                  <a:srgbClr val="FF0000"/>
                </a:solidFill>
              </a:rPr>
              <a:t>	</a:t>
            </a:r>
            <a:r>
              <a:rPr lang="el-GR" b="1" dirty="0" err="1">
                <a:solidFill>
                  <a:srgbClr val="FF0000"/>
                </a:solidFill>
              </a:rPr>
              <a:t>κάζεν</a:t>
            </a:r>
            <a:r>
              <a:rPr lang="el-GR" b="1" dirty="0">
                <a:solidFill>
                  <a:srgbClr val="FF0000"/>
                </a:solidFill>
              </a:rPr>
              <a:t> </a:t>
            </a:r>
            <a:r>
              <a:rPr lang="el-GR" b="1" dirty="0" err="1">
                <a:solidFill>
                  <a:srgbClr val="FF0000"/>
                </a:solidFill>
              </a:rPr>
              <a:t>δὲ</a:t>
            </a:r>
            <a:r>
              <a:rPr lang="el-GR" b="1" dirty="0">
                <a:solidFill>
                  <a:srgbClr val="FF0000"/>
                </a:solidFill>
              </a:rPr>
              <a:t> </a:t>
            </a:r>
            <a:r>
              <a:rPr lang="el-GR" b="1" dirty="0" err="1">
                <a:solidFill>
                  <a:srgbClr val="FF0000"/>
                </a:solidFill>
              </a:rPr>
              <a:t>τὸς</a:t>
            </a:r>
            <a:r>
              <a:rPr lang="el-GR" b="1" dirty="0">
                <a:solidFill>
                  <a:srgbClr val="FF0000"/>
                </a:solidFill>
              </a:rPr>
              <a:t> βασιλέας </a:t>
            </a:r>
            <a:r>
              <a:rPr lang="el-GR" b="1" dirty="0" err="1">
                <a:solidFill>
                  <a:srgbClr val="FF0000"/>
                </a:solidFill>
              </a:rPr>
              <a:t>αἴτι̣ο</a:t>
            </a:r>
            <a:r>
              <a:rPr lang="el-GR" b="1" dirty="0">
                <a:solidFill>
                  <a:srgbClr val="FF0000"/>
                </a:solidFill>
              </a:rPr>
              <a:t>[ν] </a:t>
            </a:r>
            <a:r>
              <a:rPr lang="el-GR" b="1" dirty="0" err="1">
                <a:solidFill>
                  <a:srgbClr val="FF0000"/>
                </a:solidFill>
              </a:rPr>
              <a:t>φόν</a:t>
            </a:r>
            <a:r>
              <a:rPr lang="el-GR" b="1" dirty="0">
                <a:solidFill>
                  <a:srgbClr val="FF0000"/>
                </a:solidFill>
              </a:rPr>
              <a:t>̣[ο</a:t>
            </a:r>
            <a:r>
              <a:rPr lang="el-GR" dirty="0"/>
              <a:t>] Ε․․․․․․․17․․․․․․․․Ε [β]</a:t>
            </a:r>
            <a:r>
              <a:rPr lang="el-GR" dirty="0" err="1"/>
              <a:t>ολ</a:t>
            </a:r>
            <a:r>
              <a:rPr lang="el-GR" dirty="0"/>
              <a:t>- </a:t>
            </a:r>
          </a:p>
          <a:p>
            <a:pPr marL="0" indent="0">
              <a:buNone/>
            </a:pPr>
            <a:r>
              <a:rPr lang="el-GR" dirty="0"/>
              <a:t>	</a:t>
            </a:r>
            <a:r>
              <a:rPr lang="el-GR" dirty="0" err="1"/>
              <a:t>εύσαντα</a:t>
            </a:r>
            <a:r>
              <a:rPr lang="el-GR" dirty="0"/>
              <a:t>· </a:t>
            </a:r>
            <a:r>
              <a:rPr lang="el-GR" b="1" dirty="0" err="1">
                <a:solidFill>
                  <a:srgbClr val="FF0000"/>
                </a:solidFill>
              </a:rPr>
              <a:t>τὸς</a:t>
            </a:r>
            <a:r>
              <a:rPr lang="el-GR" b="1" dirty="0">
                <a:solidFill>
                  <a:srgbClr val="FF0000"/>
                </a:solidFill>
              </a:rPr>
              <a:t> </a:t>
            </a:r>
            <a:r>
              <a:rPr lang="el-GR" b="1" dirty="0" err="1">
                <a:solidFill>
                  <a:srgbClr val="FF0000"/>
                </a:solidFill>
              </a:rPr>
              <a:t>δὲ</a:t>
            </a:r>
            <a:r>
              <a:rPr lang="el-GR" b="1" dirty="0">
                <a:solidFill>
                  <a:srgbClr val="FF0000"/>
                </a:solidFill>
              </a:rPr>
              <a:t> </a:t>
            </a:r>
            <a:r>
              <a:rPr lang="el-GR" b="1" dirty="0" err="1">
                <a:solidFill>
                  <a:srgbClr val="FF0000"/>
                </a:solidFill>
              </a:rPr>
              <a:t>ἐφέτας</a:t>
            </a:r>
            <a:r>
              <a:rPr lang="el-GR" b="1" dirty="0">
                <a:solidFill>
                  <a:srgbClr val="FF0000"/>
                </a:solidFill>
              </a:rPr>
              <a:t> </a:t>
            </a:r>
            <a:r>
              <a:rPr lang="el-GR" b="1" dirty="0" err="1">
                <a:solidFill>
                  <a:srgbClr val="FF0000"/>
                </a:solidFill>
              </a:rPr>
              <a:t>διαγν</a:t>
            </a:r>
            <a:r>
              <a:rPr lang="el-GR" b="1" dirty="0">
                <a:solidFill>
                  <a:srgbClr val="FF0000"/>
                </a:solidFill>
              </a:rPr>
              <a:t>[ο͂]ν̣[α</a:t>
            </a:r>
            <a:r>
              <a:rPr lang="el-GR" dirty="0">
                <a:solidFill>
                  <a:srgbClr val="FF0000"/>
                </a:solidFill>
              </a:rPr>
              <a:t>]ι̣</a:t>
            </a:r>
            <a:r>
              <a:rPr lang="el-GR" dirty="0"/>
              <a:t>. [</a:t>
            </a:r>
            <a:r>
              <a:rPr lang="el-GR" dirty="0" err="1"/>
              <a:t>αἰδέσασθαι</a:t>
            </a:r>
            <a:r>
              <a:rPr lang="el-GR" dirty="0"/>
              <a:t> δ’ </a:t>
            </a:r>
            <a:r>
              <a:rPr lang="el-GR" dirty="0" err="1"/>
              <a:t>ἐὰμ</a:t>
            </a:r>
            <a:r>
              <a:rPr lang="el-GR" dirty="0"/>
              <a:t> </a:t>
            </a:r>
            <a:r>
              <a:rPr lang="el-GR" dirty="0" err="1"/>
              <a:t>μὲν</a:t>
            </a:r>
            <a:r>
              <a:rPr lang="el-GR" dirty="0"/>
              <a:t> </a:t>
            </a:r>
            <a:r>
              <a:rPr lang="el-GR" dirty="0" err="1"/>
              <a:t>πατὲ</a:t>
            </a:r>
            <a:r>
              <a:rPr lang="el-GR" dirty="0"/>
              <a:t>]</a:t>
            </a:r>
            <a:r>
              <a:rPr lang="el-GR" dirty="0" err="1"/>
              <a:t>ρ</a:t>
            </a:r>
            <a:r>
              <a:rPr lang="el-GR" dirty="0"/>
              <a:t> </a:t>
            </a:r>
            <a:r>
              <a:rPr lang="el-GR" dirty="0" err="1"/>
              <a:t>ἐ</a:t>
            </a:r>
            <a:r>
              <a:rPr lang="el-GR" dirty="0"/>
              <a:t>͂- </a:t>
            </a:r>
          </a:p>
          <a:p>
            <a:pPr marL="0" indent="0">
              <a:buNone/>
            </a:pPr>
            <a:r>
              <a:rPr lang="el-GR" dirty="0"/>
              <a:t>	ι </a:t>
            </a:r>
            <a:r>
              <a:rPr lang="el-GR" dirty="0" err="1"/>
              <a:t>ἒ</a:t>
            </a:r>
            <a:r>
              <a:rPr lang="el-GR" dirty="0"/>
              <a:t> </a:t>
            </a:r>
            <a:r>
              <a:rPr lang="el-GR" dirty="0" err="1"/>
              <a:t>ἀδελφὸ</a:t>
            </a:r>
            <a:r>
              <a:rPr lang="el-GR" dirty="0"/>
              <a:t>[ς] </a:t>
            </a:r>
            <a:r>
              <a:rPr lang="el-GR" dirty="0" err="1"/>
              <a:t>ἒ</a:t>
            </a:r>
            <a:r>
              <a:rPr lang="el-GR" dirty="0"/>
              <a:t> </a:t>
            </a:r>
            <a:r>
              <a:rPr lang="el-GR" dirty="0" err="1"/>
              <a:t>ℎυε͂ς</a:t>
            </a:r>
            <a:r>
              <a:rPr lang="el-GR" dirty="0"/>
              <a:t>, </a:t>
            </a:r>
            <a:r>
              <a:rPr lang="el-GR" dirty="0" err="1"/>
              <a:t>ℎάπαντ</a:t>
            </a:r>
            <a:r>
              <a:rPr lang="el-GR" dirty="0"/>
              <a:t>[α]ς, </a:t>
            </a:r>
            <a:r>
              <a:rPr lang="el-GR" dirty="0" err="1"/>
              <a:t>ἒ</a:t>
            </a:r>
            <a:r>
              <a:rPr lang="el-GR" dirty="0"/>
              <a:t> </a:t>
            </a:r>
            <a:r>
              <a:rPr lang="el-GR" dirty="0" err="1"/>
              <a:t>τὸν</a:t>
            </a:r>
            <a:r>
              <a:rPr lang="el-GR" dirty="0"/>
              <a:t> </a:t>
            </a:r>
            <a:r>
              <a:rPr lang="el-GR" dirty="0" err="1"/>
              <a:t>κ̣ο</a:t>
            </a:r>
            <a:r>
              <a:rPr lang="el-GR" dirty="0"/>
              <a:t>[</a:t>
            </a:r>
            <a:r>
              <a:rPr lang="el-GR" dirty="0" err="1"/>
              <a:t>λύοντα</a:t>
            </a:r>
            <a:r>
              <a:rPr lang="el-GR" dirty="0"/>
              <a:t> </a:t>
            </a:r>
            <a:r>
              <a:rPr lang="el-GR" dirty="0" err="1"/>
              <a:t>κρατε͂ν</a:t>
            </a:r>
            <a:r>
              <a:rPr lang="el-GR" dirty="0"/>
              <a:t>· </a:t>
            </a:r>
            <a:r>
              <a:rPr lang="el-GR" dirty="0" err="1"/>
              <a:t>ἐὰν</a:t>
            </a:r>
            <a:r>
              <a:rPr lang="el-GR" dirty="0"/>
              <a:t> </a:t>
            </a:r>
            <a:r>
              <a:rPr lang="el-GR" dirty="0" err="1"/>
              <a:t>δὲ</a:t>
            </a:r>
            <a:r>
              <a:rPr lang="el-GR" dirty="0"/>
              <a:t> </a:t>
            </a:r>
            <a:r>
              <a:rPr lang="el-GR" dirty="0" err="1"/>
              <a:t>μὲ</a:t>
            </a:r>
            <a:r>
              <a:rPr lang="el-GR" dirty="0"/>
              <a:t>] </a:t>
            </a:r>
            <a:r>
              <a:rPr lang="el-GR" dirty="0" err="1"/>
              <a:t>ℎ̣οῦ</a:t>
            </a:r>
            <a:r>
              <a:rPr lang="el-GR" dirty="0"/>
              <a:t>- </a:t>
            </a:r>
          </a:p>
          <a:p>
            <a:pPr marL="0" indent="0">
              <a:buNone/>
            </a:pPr>
            <a:r>
              <a:rPr lang="el-GR" dirty="0"/>
              <a:t>15 	</a:t>
            </a:r>
            <a:r>
              <a:rPr lang="el-GR" dirty="0" err="1"/>
              <a:t>τοι</a:t>
            </a:r>
            <a:r>
              <a:rPr lang="el-GR" dirty="0"/>
              <a:t> </a:t>
            </a:r>
            <a:r>
              <a:rPr lang="el-GR" dirty="0" err="1"/>
              <a:t>ὁ͂σι</a:t>
            </a:r>
            <a:r>
              <a:rPr lang="el-GR" dirty="0"/>
              <a:t>̣, </a:t>
            </a:r>
            <a:r>
              <a:rPr lang="el-GR" dirty="0" err="1"/>
              <a:t>μέχρ</a:t>
            </a:r>
            <a:r>
              <a:rPr lang="el-GR" dirty="0"/>
              <a:t>’ </a:t>
            </a:r>
            <a:r>
              <a:rPr lang="el-GR" dirty="0" err="1"/>
              <a:t>ἀνεφ</a:t>
            </a:r>
            <a:r>
              <a:rPr lang="el-GR" dirty="0"/>
              <a:t>[σι]</a:t>
            </a:r>
            <a:r>
              <a:rPr lang="el-GR" dirty="0" err="1"/>
              <a:t>ότετος</a:t>
            </a:r>
            <a:r>
              <a:rPr lang="el-GR" dirty="0"/>
              <a:t> </a:t>
            </a:r>
            <a:r>
              <a:rPr lang="el-GR" dirty="0" err="1"/>
              <a:t>καὶ</a:t>
            </a:r>
            <a:r>
              <a:rPr lang="el-GR" dirty="0"/>
              <a:t>̣ [</a:t>
            </a:r>
            <a:r>
              <a:rPr lang="el-GR" dirty="0" err="1"/>
              <a:t>ἀνεφσιο</a:t>
            </a:r>
            <a:r>
              <a:rPr lang="el-GR" dirty="0"/>
              <a:t>͂, </a:t>
            </a:r>
            <a:r>
              <a:rPr lang="el-GR" dirty="0" err="1"/>
              <a:t>ἐὰν</a:t>
            </a:r>
            <a:r>
              <a:rPr lang="el-GR" dirty="0"/>
              <a:t> </a:t>
            </a:r>
            <a:r>
              <a:rPr lang="el-GR" dirty="0" err="1"/>
              <a:t>ℎάπαντες</a:t>
            </a:r>
            <a:r>
              <a:rPr lang="el-GR" dirty="0"/>
              <a:t> </a:t>
            </a:r>
            <a:r>
              <a:rPr lang="el-GR" dirty="0" err="1"/>
              <a:t>αἰδέσ</a:t>
            </a:r>
            <a:r>
              <a:rPr lang="el-GR" dirty="0"/>
              <a:t>]</a:t>
            </a:r>
            <a:r>
              <a:rPr lang="el-GR" dirty="0" err="1"/>
              <a:t>α̣σ</a:t>
            </a:r>
            <a:r>
              <a:rPr lang="el-GR" dirty="0"/>
              <a:t>- </a:t>
            </a:r>
          </a:p>
          <a:p>
            <a:pPr marL="0" indent="0">
              <a:buNone/>
            </a:pPr>
            <a:r>
              <a:rPr lang="el-GR" dirty="0"/>
              <a:t>	</a:t>
            </a:r>
            <a:r>
              <a:rPr lang="el-GR" dirty="0" err="1"/>
              <a:t>θαι</a:t>
            </a:r>
            <a:r>
              <a:rPr lang="el-GR" dirty="0"/>
              <a:t> </a:t>
            </a:r>
            <a:r>
              <a:rPr lang="el-GR" dirty="0" err="1"/>
              <a:t>ἐθέλοσι</a:t>
            </a:r>
            <a:r>
              <a:rPr lang="el-GR" dirty="0"/>
              <a:t>, </a:t>
            </a:r>
            <a:r>
              <a:rPr lang="el-GR" dirty="0" err="1"/>
              <a:t>τὸν</a:t>
            </a:r>
            <a:r>
              <a:rPr lang="el-GR" dirty="0"/>
              <a:t> </a:t>
            </a:r>
            <a:r>
              <a:rPr lang="el-GR" dirty="0" err="1"/>
              <a:t>κο</a:t>
            </a:r>
            <a:r>
              <a:rPr lang="el-GR" dirty="0"/>
              <a:t>[</a:t>
            </a:r>
            <a:r>
              <a:rPr lang="el-GR" dirty="0" err="1"/>
              <a:t>λύ</a:t>
            </a:r>
            <a:r>
              <a:rPr lang="el-GR" dirty="0"/>
              <a:t>]</a:t>
            </a:r>
            <a:r>
              <a:rPr lang="el-GR" dirty="0" err="1"/>
              <a:t>οντ̣α</a:t>
            </a:r>
            <a:r>
              <a:rPr lang="el-GR" dirty="0"/>
              <a:t> [κ]</a:t>
            </a:r>
            <a:r>
              <a:rPr lang="el-GR" dirty="0" err="1"/>
              <a:t>ρα</a:t>
            </a:r>
            <a:r>
              <a:rPr lang="el-GR" dirty="0"/>
              <a:t>[</a:t>
            </a:r>
            <a:r>
              <a:rPr lang="el-GR" dirty="0" err="1"/>
              <a:t>τε͂ν</a:t>
            </a:r>
            <a:r>
              <a:rPr lang="el-GR" dirty="0"/>
              <a:t>· </a:t>
            </a:r>
            <a:r>
              <a:rPr lang="el-GR" dirty="0" err="1"/>
              <a:t>ἐὰν</a:t>
            </a:r>
            <a:r>
              <a:rPr lang="el-GR" dirty="0"/>
              <a:t> </a:t>
            </a:r>
            <a:r>
              <a:rPr lang="el-GR" dirty="0" err="1"/>
              <a:t>δὲ</a:t>
            </a:r>
            <a:r>
              <a:rPr lang="el-GR" dirty="0"/>
              <a:t> τούτον </a:t>
            </a:r>
            <a:r>
              <a:rPr lang="el-GR" dirty="0" err="1"/>
              <a:t>μεδὲ</a:t>
            </a:r>
            <a:r>
              <a:rPr lang="el-GR" dirty="0"/>
              <a:t> </a:t>
            </a:r>
            <a:r>
              <a:rPr lang="el-GR" dirty="0" err="1"/>
              <a:t>ℎε͂ς</a:t>
            </a:r>
            <a:r>
              <a:rPr lang="el-GR" dirty="0"/>
              <a:t> </a:t>
            </a:r>
            <a:r>
              <a:rPr lang="el-GR" dirty="0" err="1"/>
              <a:t>ἐ͂ι</a:t>
            </a:r>
            <a:r>
              <a:rPr lang="el-GR" dirty="0"/>
              <a:t>, </a:t>
            </a:r>
            <a:r>
              <a:rPr lang="el-GR" dirty="0" err="1"/>
              <a:t>κτ</a:t>
            </a:r>
            <a:r>
              <a:rPr lang="el-GR" dirty="0"/>
              <a:t>]</a:t>
            </a:r>
            <a:r>
              <a:rPr lang="el-GR" dirty="0" err="1"/>
              <a:t>έ</a:t>
            </a:r>
            <a:r>
              <a:rPr lang="el-GR" dirty="0"/>
              <a:t>- </a:t>
            </a:r>
          </a:p>
          <a:p>
            <a:pPr marL="0" indent="0">
              <a:buNone/>
            </a:pPr>
            <a:r>
              <a:rPr lang="el-GR" dirty="0"/>
              <a:t>	</a:t>
            </a:r>
            <a:r>
              <a:rPr lang="el-GR" dirty="0" err="1"/>
              <a:t>νει</a:t>
            </a:r>
            <a:r>
              <a:rPr lang="el-GR" dirty="0"/>
              <a:t> </a:t>
            </a:r>
            <a:r>
              <a:rPr lang="el-GR" dirty="0" err="1"/>
              <a:t>δὲ</a:t>
            </a:r>
            <a:r>
              <a:rPr lang="el-GR" dirty="0"/>
              <a:t> </a:t>
            </a:r>
            <a:r>
              <a:rPr lang="el-GR" dirty="0" err="1"/>
              <a:t>ἄκο</a:t>
            </a:r>
            <a:r>
              <a:rPr lang="el-GR" dirty="0"/>
              <a:t>[ν], </a:t>
            </a:r>
            <a:r>
              <a:rPr lang="el-GR" dirty="0" err="1"/>
              <a:t>γνο͂σι</a:t>
            </a:r>
            <a:r>
              <a:rPr lang="el-GR" dirty="0"/>
              <a:t> </a:t>
            </a:r>
            <a:r>
              <a:rPr lang="el-GR" dirty="0" err="1"/>
              <a:t>δὲ</a:t>
            </a:r>
            <a:r>
              <a:rPr lang="el-GR" dirty="0"/>
              <a:t> </a:t>
            </a:r>
            <a:r>
              <a:rPr lang="el-GR" dirty="0" err="1"/>
              <a:t>ℎοι</a:t>
            </a:r>
            <a:r>
              <a:rPr lang="el-GR" dirty="0"/>
              <a:t>̣ [</a:t>
            </a:r>
            <a:r>
              <a:rPr lang="el-GR" dirty="0" err="1"/>
              <a:t>πε</a:t>
            </a:r>
            <a:r>
              <a:rPr lang="el-GR" dirty="0"/>
              <a:t>]</a:t>
            </a:r>
            <a:r>
              <a:rPr lang="el-GR" dirty="0" err="1"/>
              <a:t>ντ</a:t>
            </a:r>
            <a:r>
              <a:rPr lang="el-GR" dirty="0"/>
              <a:t>[</a:t>
            </a:r>
            <a:r>
              <a:rPr lang="el-GR" dirty="0" err="1"/>
              <a:t>έκοντα</a:t>
            </a:r>
            <a:r>
              <a:rPr lang="el-GR" dirty="0"/>
              <a:t> </a:t>
            </a:r>
            <a:r>
              <a:rPr lang="el-GR" dirty="0" err="1"/>
              <a:t>καὶ</a:t>
            </a:r>
            <a:r>
              <a:rPr lang="el-GR" dirty="0"/>
              <a:t> </a:t>
            </a:r>
            <a:r>
              <a:rPr lang="el-GR" dirty="0" err="1"/>
              <a:t>ℎε͂ς</a:t>
            </a:r>
            <a:r>
              <a:rPr lang="el-GR" dirty="0"/>
              <a:t> </a:t>
            </a:r>
            <a:r>
              <a:rPr lang="el-GR" dirty="0" err="1"/>
              <a:t>ℎοι</a:t>
            </a:r>
            <a:r>
              <a:rPr lang="el-GR" dirty="0"/>
              <a:t> </a:t>
            </a:r>
            <a:r>
              <a:rPr lang="el-GR" dirty="0" err="1"/>
              <a:t>ἐφέται</a:t>
            </a:r>
            <a:r>
              <a:rPr lang="el-GR" dirty="0"/>
              <a:t> </a:t>
            </a:r>
            <a:r>
              <a:rPr lang="el-GR" dirty="0" err="1"/>
              <a:t>ἄκοντ</a:t>
            </a:r>
            <a:r>
              <a:rPr lang="el-GR" dirty="0"/>
              <a:t>]α̣ </a:t>
            </a:r>
          </a:p>
          <a:p>
            <a:pPr marL="0" indent="0">
              <a:buNone/>
            </a:pPr>
            <a:r>
              <a:rPr lang="el-GR" dirty="0"/>
              <a:t>	</a:t>
            </a:r>
            <a:r>
              <a:rPr lang="el-GR" dirty="0" err="1"/>
              <a:t>κτε͂ναι</a:t>
            </a:r>
            <a:r>
              <a:rPr lang="el-GR" dirty="0"/>
              <a:t>, </a:t>
            </a:r>
            <a:r>
              <a:rPr lang="el-GR" dirty="0" err="1"/>
              <a:t>ἐσέ</a:t>
            </a:r>
            <a:r>
              <a:rPr lang="el-GR" u="sng" dirty="0" err="1"/>
              <a:t>σ</a:t>
            </a:r>
            <a:r>
              <a:rPr lang="el-GR" dirty="0" err="1"/>
              <a:t>θ</a:t>
            </a:r>
            <a:r>
              <a:rPr lang="el-GR" dirty="0"/>
              <a:t>[ο]ν </a:t>
            </a:r>
            <a:r>
              <a:rPr lang="el-GR" dirty="0" err="1"/>
              <a:t>δὲ</a:t>
            </a:r>
            <a:r>
              <a:rPr lang="el-GR" dirty="0"/>
              <a:t> </a:t>
            </a:r>
            <a:r>
              <a:rPr lang="el-GR" dirty="0" err="1"/>
              <a:t>ℎ</a:t>
            </a:r>
            <a:r>
              <a:rPr lang="el-GR" dirty="0"/>
              <a:t>̣[οι φ]</a:t>
            </a:r>
            <a:r>
              <a:rPr lang="el-GR" dirty="0" err="1"/>
              <a:t>ρ</a:t>
            </a:r>
            <a:r>
              <a:rPr lang="el-GR" dirty="0"/>
              <a:t>[</a:t>
            </a:r>
            <a:r>
              <a:rPr lang="el-GR" dirty="0" err="1"/>
              <a:t>άτορες</a:t>
            </a:r>
            <a:r>
              <a:rPr lang="el-GR" dirty="0"/>
              <a:t> </a:t>
            </a:r>
            <a:r>
              <a:rPr lang="el-GR" dirty="0" err="1"/>
              <a:t>ἐὰν</a:t>
            </a:r>
            <a:r>
              <a:rPr lang="el-GR" dirty="0"/>
              <a:t> </a:t>
            </a:r>
            <a:r>
              <a:rPr lang="el-GR" dirty="0" err="1"/>
              <a:t>ἐθέλοσι</a:t>
            </a:r>
            <a:r>
              <a:rPr lang="el-GR" dirty="0"/>
              <a:t> δέκα· τούτος δ]</a:t>
            </a:r>
            <a:r>
              <a:rPr lang="el-GR" dirty="0" err="1"/>
              <a:t>ὲ</a:t>
            </a:r>
            <a:r>
              <a:rPr lang="el-GR" dirty="0"/>
              <a:t> </a:t>
            </a:r>
            <a:r>
              <a:rPr lang="el-GR" dirty="0" err="1"/>
              <a:t>ℎ̣ο</a:t>
            </a:r>
            <a:r>
              <a:rPr lang="el-GR" dirty="0"/>
              <a:t>̣- </a:t>
            </a:r>
          </a:p>
          <a:p>
            <a:pPr marL="0" indent="0">
              <a:buNone/>
            </a:pPr>
            <a:r>
              <a:rPr lang="el-GR" dirty="0"/>
              <a:t>	ι </a:t>
            </a:r>
            <a:r>
              <a:rPr lang="el-GR" dirty="0" err="1"/>
              <a:t>πεντέκο</a:t>
            </a:r>
            <a:r>
              <a:rPr lang="el-GR" dirty="0"/>
              <a:t>[ν]τ[α </a:t>
            </a:r>
            <a:r>
              <a:rPr lang="el-GR" dirty="0" err="1"/>
              <a:t>καὶ</a:t>
            </a:r>
            <a:r>
              <a:rPr lang="el-GR" dirty="0"/>
              <a:t>] </a:t>
            </a:r>
            <a:r>
              <a:rPr lang="el-GR" dirty="0" err="1"/>
              <a:t>ℎε͂ς</a:t>
            </a:r>
            <a:r>
              <a:rPr lang="el-GR" dirty="0"/>
              <a:t> </a:t>
            </a:r>
            <a:r>
              <a:rPr lang="el-GR" dirty="0" err="1"/>
              <a:t>ἀ</a:t>
            </a:r>
            <a:r>
              <a:rPr lang="el-GR" u="sng" dirty="0" err="1"/>
              <a:t>ρ</a:t>
            </a:r>
            <a:r>
              <a:rPr lang="el-GR" dirty="0"/>
              <a:t>[ι]</a:t>
            </a:r>
            <a:r>
              <a:rPr lang="el-GR" dirty="0" err="1"/>
              <a:t>στ</a:t>
            </a:r>
            <a:r>
              <a:rPr lang="el-GR" dirty="0"/>
              <a:t>̣[</a:t>
            </a:r>
            <a:r>
              <a:rPr lang="el-GR" dirty="0" err="1"/>
              <a:t>ίνδεν</a:t>
            </a:r>
            <a:r>
              <a:rPr lang="el-GR" dirty="0"/>
              <a:t> </a:t>
            </a:r>
            <a:r>
              <a:rPr lang="el-GR" dirty="0" err="1"/>
              <a:t>ℎαιρέσθον</a:t>
            </a:r>
            <a:r>
              <a:rPr lang="el-GR" dirty="0"/>
              <a:t>. </a:t>
            </a:r>
            <a:r>
              <a:rPr lang="el-GR" dirty="0" err="1"/>
              <a:t>καὶ</a:t>
            </a:r>
            <a:r>
              <a:rPr lang="el-GR" dirty="0"/>
              <a:t> </a:t>
            </a:r>
            <a:r>
              <a:rPr lang="el-GR" dirty="0" err="1"/>
              <a:t>ℎοι</a:t>
            </a:r>
            <a:r>
              <a:rPr lang="el-GR" dirty="0"/>
              <a:t> </a:t>
            </a:r>
            <a:r>
              <a:rPr lang="el-GR" dirty="0" err="1"/>
              <a:t>δὲ</a:t>
            </a:r>
            <a:r>
              <a:rPr lang="el-GR" dirty="0"/>
              <a:t> </a:t>
            </a:r>
            <a:r>
              <a:rPr lang="el-GR" dirty="0" err="1"/>
              <a:t>πρ</a:t>
            </a:r>
            <a:r>
              <a:rPr lang="el-GR" dirty="0"/>
              <a:t>]</a:t>
            </a:r>
            <a:r>
              <a:rPr lang="el-GR" dirty="0" err="1"/>
              <a:t>ότε</a:t>
            </a:r>
            <a:r>
              <a:rPr lang="el-GR" dirty="0"/>
              <a:t>[</a:t>
            </a:r>
            <a:r>
              <a:rPr lang="el-GR" dirty="0" err="1"/>
              <a:t>ρ</a:t>
            </a:r>
            <a:r>
              <a:rPr lang="el-GR" dirty="0"/>
              <a:t>]- </a:t>
            </a:r>
          </a:p>
          <a:p>
            <a:pPr marL="0" indent="0">
              <a:buNone/>
            </a:pPr>
            <a:r>
              <a:rPr lang="el-GR" dirty="0"/>
              <a:t>20 	ον </a:t>
            </a:r>
            <a:r>
              <a:rPr lang="el-GR" dirty="0" err="1"/>
              <a:t>κτέ</a:t>
            </a:r>
            <a:r>
              <a:rPr lang="el-GR" dirty="0"/>
              <a:t>[ν]α[</a:t>
            </a:r>
            <a:r>
              <a:rPr lang="el-GR" dirty="0" err="1"/>
              <a:t>ντ</a:t>
            </a:r>
            <a:r>
              <a:rPr lang="el-GR" dirty="0"/>
              <a:t>]ε[ς </a:t>
            </a:r>
            <a:r>
              <a:rPr lang="el-GR" dirty="0" err="1"/>
              <a:t>ἐν</a:t>
            </a:r>
            <a:r>
              <a:rPr lang="el-GR" dirty="0"/>
              <a:t>] το͂[</a:t>
            </a:r>
            <a:r>
              <a:rPr lang="el-GR" dirty="0" err="1"/>
              <a:t>ιδε</a:t>
            </a:r>
            <a:r>
              <a:rPr lang="el-GR" dirty="0"/>
              <a:t> </a:t>
            </a:r>
            <a:r>
              <a:rPr lang="el-GR" dirty="0" err="1"/>
              <a:t>το͂ι</a:t>
            </a:r>
            <a:r>
              <a:rPr lang="el-GR" dirty="0"/>
              <a:t> </a:t>
            </a:r>
            <a:r>
              <a:rPr lang="el-GR" dirty="0" err="1"/>
              <a:t>θεσμο͂ι</a:t>
            </a:r>
            <a:r>
              <a:rPr lang="el-GR" dirty="0"/>
              <a:t> </a:t>
            </a:r>
            <a:r>
              <a:rPr lang="el-GR" dirty="0" err="1"/>
              <a:t>ἐνεχέσθον</a:t>
            </a:r>
            <a:r>
              <a:rPr lang="el-GR" dirty="0"/>
              <a:t>. </a:t>
            </a:r>
            <a:r>
              <a:rPr lang="el-GR" dirty="0" err="1"/>
              <a:t>προειπε͂ν</a:t>
            </a:r>
            <a:r>
              <a:rPr lang="el-GR" dirty="0"/>
              <a:t> δ]</a:t>
            </a:r>
            <a:r>
              <a:rPr lang="el-GR" dirty="0" err="1"/>
              <a:t>ὲ</a:t>
            </a:r>
            <a:r>
              <a:rPr lang="el-GR" dirty="0"/>
              <a:t> </a:t>
            </a:r>
            <a:r>
              <a:rPr lang="el-GR" dirty="0" err="1"/>
              <a:t>το͂ι</a:t>
            </a:r>
            <a:r>
              <a:rPr lang="el-GR" dirty="0"/>
              <a:t> κ- </a:t>
            </a:r>
          </a:p>
          <a:p>
            <a:pPr marL="0" indent="0">
              <a:buNone/>
            </a:pPr>
            <a:r>
              <a:rPr lang="el-GR" dirty="0"/>
              <a:t>	</a:t>
            </a:r>
            <a:r>
              <a:rPr lang="el-GR" dirty="0" err="1"/>
              <a:t>τέν̣α̣ν</a:t>
            </a:r>
            <a:r>
              <a:rPr lang="el-GR" dirty="0"/>
              <a:t>̣[τι </a:t>
            </a:r>
            <a:r>
              <a:rPr lang="el-GR" dirty="0" err="1"/>
              <a:t>ἐν</a:t>
            </a:r>
            <a:r>
              <a:rPr lang="el-GR" dirty="0"/>
              <a:t> </a:t>
            </a:r>
            <a:r>
              <a:rPr lang="el-GR" dirty="0" err="1"/>
              <a:t>ἀ</a:t>
            </a:r>
            <a:r>
              <a:rPr lang="el-GR" dirty="0"/>
              <a:t>]</a:t>
            </a:r>
            <a:r>
              <a:rPr lang="el-GR" dirty="0" err="1"/>
              <a:t>γορ</a:t>
            </a:r>
            <a:r>
              <a:rPr lang="el-GR" dirty="0"/>
              <a:t>̣[</a:t>
            </a:r>
            <a:r>
              <a:rPr lang="el-GR" dirty="0" err="1"/>
              <a:t>ᾶι</a:t>
            </a:r>
            <a:r>
              <a:rPr lang="el-GR" dirty="0"/>
              <a:t> </a:t>
            </a:r>
            <a:r>
              <a:rPr lang="el-GR" dirty="0" err="1"/>
              <a:t>μέχρ</a:t>
            </a:r>
            <a:r>
              <a:rPr lang="el-GR" dirty="0"/>
              <a:t>’ </a:t>
            </a:r>
            <a:r>
              <a:rPr lang="el-GR" dirty="0" err="1"/>
              <a:t>ἀνεφσιότετος</a:t>
            </a:r>
            <a:r>
              <a:rPr lang="el-GR" dirty="0"/>
              <a:t> </a:t>
            </a:r>
            <a:r>
              <a:rPr lang="el-GR" dirty="0" err="1"/>
              <a:t>καὶ</a:t>
            </a:r>
            <a:r>
              <a:rPr lang="el-GR" dirty="0"/>
              <a:t> </a:t>
            </a:r>
            <a:r>
              <a:rPr lang="el-GR" dirty="0" err="1"/>
              <a:t>ἀνεφσιο</a:t>
            </a:r>
            <a:r>
              <a:rPr lang="el-GR" dirty="0"/>
              <a:t>͂· </a:t>
            </a:r>
            <a:r>
              <a:rPr lang="el-GR" dirty="0" err="1"/>
              <a:t>συνδιόκ</a:t>
            </a:r>
            <a:r>
              <a:rPr lang="el-GR" dirty="0"/>
              <a:t>]εν </a:t>
            </a:r>
          </a:p>
          <a:p>
            <a:pPr marL="0" indent="0">
              <a:buNone/>
            </a:pPr>
            <a:r>
              <a:rPr lang="el-GR" dirty="0"/>
              <a:t>	</a:t>
            </a:r>
            <a:endParaRPr lang="en-US" dirty="0"/>
          </a:p>
        </p:txBody>
      </p:sp>
      <p:sp>
        <p:nvSpPr>
          <p:cNvPr id="3" name="Title 2"/>
          <p:cNvSpPr>
            <a:spLocks noGrp="1"/>
          </p:cNvSpPr>
          <p:nvPr>
            <p:ph type="title"/>
          </p:nvPr>
        </p:nvSpPr>
        <p:spPr/>
        <p:txBody>
          <a:bodyPr/>
          <a:lstStyle/>
          <a:p>
            <a:r>
              <a:rPr lang="el-GR" sz="3200" dirty="0"/>
              <a:t>Φονικός νόμος του Δράκοντα, 621 π.Χ., αναδημοσίευση 409/8 π.Χ.</a:t>
            </a:r>
            <a:endParaRPr lang="en-US" sz="3200" dirty="0"/>
          </a:p>
        </p:txBody>
      </p:sp>
    </p:spTree>
    <p:extLst>
      <p:ext uri="{BB962C8B-B14F-4D97-AF65-F5344CB8AC3E}">
        <p14:creationId xmlns:p14="http://schemas.microsoft.com/office/powerpoint/2010/main" val="24749416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l-GR" dirty="0"/>
              <a:t>Και εάν κάποιος σκοτώσει άλλον χωρίς πρόθεση, να εξορίζεται...</a:t>
            </a:r>
          </a:p>
          <a:p>
            <a:r>
              <a:rPr lang="el-GR" dirty="0"/>
              <a:t>Οι βασιλείς θα απαγγέλλουν την κατηγορία (τον αυτουργό; και) αυτόν που σχεδίασε ...</a:t>
            </a:r>
          </a:p>
          <a:p>
            <a:r>
              <a:rPr lang="el-GR" dirty="0"/>
              <a:t>Οι εφέτες θα αποφασίζουν...</a:t>
            </a:r>
          </a:p>
          <a:p>
            <a:r>
              <a:rPr lang="el-GR" dirty="0"/>
              <a:t>Για να επέλθει συμβιβασμός εάν υπάρχει πατέρας ή αδελφός ή γιοί, να συμφωνούν όλοι, άλλως αυτός που έχει αντίρρηση θα υπερισχύει....</a:t>
            </a:r>
          </a:p>
          <a:p>
            <a:r>
              <a:rPr lang="el-GR" dirty="0"/>
              <a:t>Εάν δεν υπάρχουν αυτοί, να συμφωνούν τα ανίψια όλα, άλλως αυτός που έχει αντίρρηση θα υπερισχύει... </a:t>
            </a:r>
          </a:p>
        </p:txBody>
      </p:sp>
      <p:sp>
        <p:nvSpPr>
          <p:cNvPr id="3" name="Title 2"/>
          <p:cNvSpPr>
            <a:spLocks noGrp="1"/>
          </p:cNvSpPr>
          <p:nvPr>
            <p:ph type="title"/>
          </p:nvPr>
        </p:nvSpPr>
        <p:spPr/>
        <p:txBody>
          <a:bodyPr/>
          <a:lstStyle/>
          <a:p>
            <a:r>
              <a:rPr lang="el-GR" dirty="0"/>
              <a:t>«Δρακόντεια» μέτρα;</a:t>
            </a:r>
            <a:endParaRPr lang="en-US" dirty="0"/>
          </a:p>
        </p:txBody>
      </p:sp>
    </p:spTree>
    <p:extLst>
      <p:ext uri="{BB962C8B-B14F-4D97-AF65-F5344CB8AC3E}">
        <p14:creationId xmlns:p14="http://schemas.microsoft.com/office/powerpoint/2010/main" val="3744603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l-GR" dirty="0"/>
              <a:t>Καθιερώνει </a:t>
            </a:r>
            <a:r>
              <a:rPr lang="el-GR" dirty="0">
                <a:solidFill>
                  <a:srgbClr val="FF0000"/>
                </a:solidFill>
              </a:rPr>
              <a:t>ισότητα</a:t>
            </a:r>
            <a:r>
              <a:rPr lang="el-GR" dirty="0"/>
              <a:t> απέναντι στην ποινική μεταχείριση.</a:t>
            </a:r>
          </a:p>
          <a:p>
            <a:pPr lvl="1"/>
            <a:r>
              <a:rPr lang="el-GR" dirty="0"/>
              <a:t>Λαμβάνει </a:t>
            </a:r>
            <a:r>
              <a:rPr lang="el-GR" dirty="0" err="1"/>
              <a:t>υπ’όψη</a:t>
            </a:r>
            <a:r>
              <a:rPr lang="el-GR" dirty="0"/>
              <a:t> για τον υπολογισμό της ποινής </a:t>
            </a:r>
            <a:r>
              <a:rPr lang="el-GR" dirty="0">
                <a:solidFill>
                  <a:srgbClr val="FF0000"/>
                </a:solidFill>
              </a:rPr>
              <a:t>την υποκειμενική διάθεση</a:t>
            </a:r>
            <a:r>
              <a:rPr lang="el-GR" dirty="0"/>
              <a:t> του δράστη. </a:t>
            </a:r>
          </a:p>
          <a:p>
            <a:pPr lvl="1"/>
            <a:r>
              <a:rPr lang="el-GR" dirty="0"/>
              <a:t>Διακρίνει </a:t>
            </a:r>
            <a:r>
              <a:rPr lang="el-GR" dirty="0">
                <a:solidFill>
                  <a:srgbClr val="FF0000"/>
                </a:solidFill>
              </a:rPr>
              <a:t>φόνο εκ προμελέτης –φόνο εξ αμελείας </a:t>
            </a:r>
            <a:r>
              <a:rPr lang="el-GR" dirty="0"/>
              <a:t>(</a:t>
            </a:r>
            <a:r>
              <a:rPr lang="el-GR" i="1" dirty="0" err="1"/>
              <a:t>μὴ</a:t>
            </a:r>
            <a:r>
              <a:rPr lang="el-GR" i="1" dirty="0"/>
              <a:t> </a:t>
            </a:r>
            <a:r>
              <a:rPr lang="el-GR" i="1" dirty="0" err="1"/>
              <a:t>ἐκ</a:t>
            </a:r>
            <a:r>
              <a:rPr lang="el-GR" i="1" dirty="0"/>
              <a:t> </a:t>
            </a:r>
            <a:r>
              <a:rPr lang="el-GR" i="1" dirty="0" err="1"/>
              <a:t>προνοίας</a:t>
            </a:r>
            <a:r>
              <a:rPr lang="el-GR" i="1" dirty="0"/>
              <a:t>)</a:t>
            </a:r>
            <a:r>
              <a:rPr lang="el-GR" dirty="0"/>
              <a:t>.</a:t>
            </a:r>
          </a:p>
          <a:p>
            <a:pPr lvl="1"/>
            <a:r>
              <a:rPr lang="el-GR" dirty="0"/>
              <a:t>Επιδιώκει τη </a:t>
            </a:r>
            <a:r>
              <a:rPr lang="el-GR" dirty="0">
                <a:solidFill>
                  <a:srgbClr val="FF0000"/>
                </a:solidFill>
              </a:rPr>
              <a:t>συμφιλίωση</a:t>
            </a:r>
            <a:r>
              <a:rPr lang="el-GR" dirty="0"/>
              <a:t> των συγγενών του θύματος με το δράστη, αντί της αντεκδίκησης.</a:t>
            </a:r>
          </a:p>
          <a:p>
            <a:endParaRPr lang="en-US" dirty="0"/>
          </a:p>
        </p:txBody>
      </p:sp>
      <p:sp>
        <p:nvSpPr>
          <p:cNvPr id="3" name="Title 2"/>
          <p:cNvSpPr>
            <a:spLocks noGrp="1"/>
          </p:cNvSpPr>
          <p:nvPr>
            <p:ph type="title"/>
          </p:nvPr>
        </p:nvSpPr>
        <p:spPr/>
        <p:txBody>
          <a:bodyPr/>
          <a:lstStyle/>
          <a:p>
            <a:r>
              <a:rPr lang="el-GR" dirty="0"/>
              <a:t>Φονικός Νόμος</a:t>
            </a:r>
            <a:endParaRPr lang="en-US" dirty="0"/>
          </a:p>
        </p:txBody>
      </p:sp>
    </p:spTree>
    <p:extLst>
      <p:ext uri="{BB962C8B-B14F-4D97-AF65-F5344CB8AC3E}">
        <p14:creationId xmlns:p14="http://schemas.microsoft.com/office/powerpoint/2010/main" val="517535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5770984" cy="5001344"/>
          </a:xfrm>
        </p:spPr>
        <p:txBody>
          <a:bodyPr>
            <a:normAutofit fontScale="92500" lnSpcReduction="20000"/>
          </a:bodyPr>
          <a:lstStyle/>
          <a:p>
            <a:r>
              <a:rPr lang="el-GR" dirty="0" err="1"/>
              <a:t>Ἄξονες</a:t>
            </a:r>
            <a:r>
              <a:rPr lang="el-GR" dirty="0"/>
              <a:t> –</a:t>
            </a:r>
            <a:r>
              <a:rPr lang="el-GR" dirty="0" err="1"/>
              <a:t>κύρβεις</a:t>
            </a:r>
            <a:endParaRPr lang="el-GR" dirty="0"/>
          </a:p>
          <a:p>
            <a:r>
              <a:rPr lang="el-GR" dirty="0"/>
              <a:t>Υποδιαιρεί το σώμα των πολιτών σε 4 τάξεις βάσει τιμοκρατικών κριτηρίων (</a:t>
            </a:r>
            <a:r>
              <a:rPr lang="el-GR" dirty="0" err="1"/>
              <a:t>πεντακοσιομέδημνοι</a:t>
            </a:r>
            <a:r>
              <a:rPr lang="el-GR" dirty="0"/>
              <a:t>, ιππείς, ζευγίτες, θήτες).</a:t>
            </a:r>
          </a:p>
          <a:p>
            <a:r>
              <a:rPr lang="el-GR" dirty="0"/>
              <a:t> Μεταρρυθμίσεις κληρονομικού &amp; εμπραγμάτου δικαίου.</a:t>
            </a:r>
          </a:p>
          <a:p>
            <a:r>
              <a:rPr lang="el-GR" dirty="0"/>
              <a:t>Δυνατότητα συμμετοχής στις συνελεύσεις και τα δικαστήρια των οικονομικά ασθενών. </a:t>
            </a:r>
          </a:p>
          <a:p>
            <a:r>
              <a:rPr lang="el-GR" dirty="0"/>
              <a:t>Νέα μέτρα –σταθμά =μείωση επιτοκίων</a:t>
            </a:r>
          </a:p>
        </p:txBody>
      </p:sp>
      <p:sp>
        <p:nvSpPr>
          <p:cNvPr id="3" name="Title 2"/>
          <p:cNvSpPr>
            <a:spLocks noGrp="1"/>
          </p:cNvSpPr>
          <p:nvPr>
            <p:ph type="title"/>
          </p:nvPr>
        </p:nvSpPr>
        <p:spPr>
          <a:xfrm>
            <a:off x="457200" y="152400"/>
            <a:ext cx="5626968" cy="1260376"/>
          </a:xfrm>
        </p:spPr>
        <p:txBody>
          <a:bodyPr>
            <a:normAutofit/>
          </a:bodyPr>
          <a:lstStyle/>
          <a:p>
            <a:r>
              <a:rPr lang="el-GR" dirty="0">
                <a:solidFill>
                  <a:srgbClr val="FF0000"/>
                </a:solidFill>
              </a:rPr>
              <a:t>Σόλων</a:t>
            </a:r>
            <a:r>
              <a:rPr lang="el-GR" dirty="0"/>
              <a:t>, </a:t>
            </a:r>
            <a:r>
              <a:rPr lang="el-GR" sz="3100" dirty="0"/>
              <a:t>Αθήνα (638-558 π.Χ.)</a:t>
            </a:r>
          </a:p>
        </p:txBody>
      </p:sp>
      <p:pic>
        <p:nvPicPr>
          <p:cNvPr id="44036" name="Picture 4" descr="http://www.harris-greenwell.com/uploads/HGS/solon1.jpg"/>
          <p:cNvPicPr>
            <a:picLocks noChangeAspect="1" noChangeArrowheads="1"/>
          </p:cNvPicPr>
          <p:nvPr/>
        </p:nvPicPr>
        <p:blipFill>
          <a:blip r:embed="rId2" cstate="print"/>
          <a:srcRect/>
          <a:stretch>
            <a:fillRect/>
          </a:stretch>
        </p:blipFill>
        <p:spPr bwMode="auto">
          <a:xfrm>
            <a:off x="6699250" y="241922"/>
            <a:ext cx="2228726" cy="2421765"/>
          </a:xfrm>
          <a:prstGeom prst="rect">
            <a:avLst/>
          </a:prstGeom>
          <a:noFill/>
        </p:spPr>
      </p:pic>
      <p:pic>
        <p:nvPicPr>
          <p:cNvPr id="18434" name="Picture 2" descr="http://t2.gstatic.com/images?q=tbn:ANd9GcRKg0VParI_fORLO9IY9EW_xqfh1AhpnqtBFXxYTXf9mMW2UNZOpQ"/>
          <p:cNvPicPr>
            <a:picLocks noChangeAspect="1" noChangeArrowheads="1"/>
          </p:cNvPicPr>
          <p:nvPr/>
        </p:nvPicPr>
        <p:blipFill>
          <a:blip r:embed="rId3" cstate="print"/>
          <a:srcRect r="3677" b="7692"/>
          <a:stretch>
            <a:fillRect/>
          </a:stretch>
        </p:blipFill>
        <p:spPr bwMode="auto">
          <a:xfrm>
            <a:off x="6451057" y="3789452"/>
            <a:ext cx="2686432" cy="1953769"/>
          </a:xfrm>
          <a:prstGeom prst="rect">
            <a:avLst/>
          </a:prstGeom>
          <a:noFill/>
        </p:spPr>
      </p:pic>
      <p:sp>
        <p:nvSpPr>
          <p:cNvPr id="6" name="Slide Number Placeholder 5"/>
          <p:cNvSpPr>
            <a:spLocks noGrp="1"/>
          </p:cNvSpPr>
          <p:nvPr>
            <p:ph type="sldNum" sz="quarter" idx="4294967295"/>
          </p:nvPr>
        </p:nvSpPr>
        <p:spPr>
          <a:xfrm>
            <a:off x="8410575" y="6181531"/>
            <a:ext cx="609600" cy="457200"/>
          </a:xfrm>
          <a:prstGeom prst="rect">
            <a:avLst/>
          </a:prstGeom>
        </p:spPr>
        <p:txBody>
          <a:bodyPr/>
          <a:lstStyle/>
          <a:p>
            <a:fld id="{0B4E4416-A4BA-496A-BD9A-5B72B967CC61}" type="slidenum">
              <a:rPr lang="el-GR" smtClean="0"/>
              <a:pPr/>
              <a:t>47</a:t>
            </a:fld>
            <a:endParaRPr lang="el-GR"/>
          </a:p>
        </p:txBody>
      </p:sp>
    </p:spTree>
    <p:extLst>
      <p:ext uri="{BB962C8B-B14F-4D97-AF65-F5344CB8AC3E}">
        <p14:creationId xmlns:p14="http://schemas.microsoft.com/office/powerpoint/2010/main" val="2195004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l-GR" dirty="0"/>
              <a:t>Σεισάχθεια: σείω + </a:t>
            </a:r>
            <a:r>
              <a:rPr lang="el-GR" dirty="0" err="1"/>
              <a:t>ἄχθος</a:t>
            </a:r>
            <a:endParaRPr lang="el-GR" dirty="0"/>
          </a:p>
          <a:p>
            <a:r>
              <a:rPr lang="el-GR" dirty="0"/>
              <a:t>Πριν: ίσχυε ο θεσμός της υποδούλωσης για χρέη: ένας πολίτης που δεν μπορούσε να ξεπληρώσει το δανειστή του έχανε την ελευθερία του</a:t>
            </a:r>
          </a:p>
          <a:p>
            <a:r>
              <a:rPr lang="el-GR" dirty="0"/>
              <a:t>Απαγόρευση δανεισμού με ασφάλεια το πρόσωπο του οφειλέτη ή μελών της οικογένειάς του (διαδεδομένη πρακτική) </a:t>
            </a:r>
          </a:p>
          <a:p>
            <a:endParaRPr lang="en-US" dirty="0"/>
          </a:p>
        </p:txBody>
      </p:sp>
      <p:sp>
        <p:nvSpPr>
          <p:cNvPr id="3" name="Title 2"/>
          <p:cNvSpPr>
            <a:spLocks noGrp="1"/>
          </p:cNvSpPr>
          <p:nvPr>
            <p:ph type="title"/>
          </p:nvPr>
        </p:nvSpPr>
        <p:spPr/>
        <p:txBody>
          <a:bodyPr/>
          <a:lstStyle/>
          <a:p>
            <a:r>
              <a:rPr lang="el-GR" dirty="0"/>
              <a:t>Σεισάχθεια</a:t>
            </a:r>
            <a:endParaRPr lang="en-US" dirty="0"/>
          </a:p>
        </p:txBody>
      </p:sp>
    </p:spTree>
    <p:extLst>
      <p:ext uri="{BB962C8B-B14F-4D97-AF65-F5344CB8AC3E}">
        <p14:creationId xmlns:p14="http://schemas.microsoft.com/office/powerpoint/2010/main" val="1076131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l-GR" dirty="0"/>
              <a:t>Τότε δε είχε κορυφωθεί η ένταση μεταξύ πενήτων και πλουσίων και η πόλη ήταν σε κρισιμότατη κατάσταση και φαινόταν ότι δεν θα μπορούσε άλλως να αποκατασταθεί και παύσει η ταραχή παρά εάν εγκαθιδρυόταν μοναρχία. Ο δήμος όλος ήταν οφειλέτης των πλουσίων. Γιατί καλλιεργούσαν για αυτούς, δίνοντάς τους το 1/6 των προϊόντων τους, λεγόμενοι για το λόγο αυτοί </a:t>
            </a:r>
            <a:r>
              <a:rPr lang="el-GR" dirty="0" err="1"/>
              <a:t>εκτήμοροι</a:t>
            </a:r>
            <a:r>
              <a:rPr lang="el-GR" dirty="0"/>
              <a:t> και θήτες, ή δανειζόμενοι με υποθήκη το σώμα τους, ήταν υποχείρια των δανειστών τους και άλλοι γινόντουσαν δούλοι αυτών, άλλοι πωλούντο στην ξενιτιά. Πολλοί αναγκάζονταν να πουλάνε τα παιδιά τους, γιατί κανένας νόμος δεν το απαγόρευε, και να φεύγουν και από την πόλη, λόγω της αυστηρότητας των δανειστών. </a:t>
            </a:r>
            <a:endParaRPr lang="en-US" dirty="0"/>
          </a:p>
        </p:txBody>
      </p:sp>
      <p:sp>
        <p:nvSpPr>
          <p:cNvPr id="3" name="Title 2"/>
          <p:cNvSpPr>
            <a:spLocks noGrp="1"/>
          </p:cNvSpPr>
          <p:nvPr>
            <p:ph type="title"/>
          </p:nvPr>
        </p:nvSpPr>
        <p:spPr/>
        <p:txBody>
          <a:bodyPr/>
          <a:lstStyle/>
          <a:p>
            <a:r>
              <a:rPr lang="el-GR" dirty="0"/>
              <a:t>Πλούταρχος, Βίος Σόλωνα</a:t>
            </a:r>
            <a:endParaRPr lang="en-US" dirty="0"/>
          </a:p>
        </p:txBody>
      </p:sp>
    </p:spTree>
    <p:extLst>
      <p:ext uri="{BB962C8B-B14F-4D97-AF65-F5344CB8AC3E}">
        <p14:creationId xmlns:p14="http://schemas.microsoft.com/office/powerpoint/2010/main" val="2504107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l-GR" dirty="0"/>
              <a:t>Επιγραφές</a:t>
            </a:r>
            <a:endParaRPr lang="en-US" dirty="0"/>
          </a:p>
        </p:txBody>
      </p:sp>
      <p:sp>
        <p:nvSpPr>
          <p:cNvPr id="3" name="Content Placeholder 2"/>
          <p:cNvSpPr>
            <a:spLocks noGrp="1"/>
          </p:cNvSpPr>
          <p:nvPr>
            <p:ph idx="1"/>
          </p:nvPr>
        </p:nvSpPr>
        <p:spPr/>
        <p:txBody>
          <a:bodyPr/>
          <a:lstStyle/>
          <a:p>
            <a:r>
              <a:rPr lang="el-GR" dirty="0"/>
              <a:t>Νόμοι</a:t>
            </a:r>
          </a:p>
          <a:p>
            <a:r>
              <a:rPr lang="el-GR" dirty="0"/>
              <a:t>Ψηφίσματα</a:t>
            </a:r>
          </a:p>
          <a:p>
            <a:r>
              <a:rPr lang="el-GR" dirty="0"/>
              <a:t>Διεθνείς Συνθήκες</a:t>
            </a:r>
          </a:p>
          <a:p>
            <a:r>
              <a:rPr lang="el-GR" dirty="0"/>
              <a:t>Ιδιωτικά </a:t>
            </a:r>
            <a:r>
              <a:rPr lang="el-GR" dirty="0" err="1"/>
              <a:t>δικαιοπρακτικά</a:t>
            </a:r>
            <a:r>
              <a:rPr lang="el-GR" dirty="0"/>
              <a:t> </a:t>
            </a:r>
          </a:p>
          <a:p>
            <a:pPr marL="0" indent="0">
              <a:buNone/>
            </a:pPr>
            <a:r>
              <a:rPr lang="el-GR" dirty="0"/>
              <a:t>   έγγραφα</a:t>
            </a:r>
          </a:p>
        </p:txBody>
      </p:sp>
      <p:pic>
        <p:nvPicPr>
          <p:cNvPr id="5" name="Picture 4"/>
          <p:cNvPicPr>
            <a:picLocks noChangeAspect="1"/>
          </p:cNvPicPr>
          <p:nvPr/>
        </p:nvPicPr>
        <p:blipFill>
          <a:blip r:embed="rId2"/>
          <a:stretch>
            <a:fillRect/>
          </a:stretch>
        </p:blipFill>
        <p:spPr>
          <a:xfrm>
            <a:off x="5167026" y="-19342"/>
            <a:ext cx="3976974" cy="6145505"/>
          </a:xfrm>
          <a:prstGeom prst="rect">
            <a:avLst/>
          </a:prstGeom>
        </p:spPr>
      </p:pic>
      <p:sp>
        <p:nvSpPr>
          <p:cNvPr id="6" name="TextBox 5"/>
          <p:cNvSpPr txBox="1"/>
          <p:nvPr/>
        </p:nvSpPr>
        <p:spPr>
          <a:xfrm>
            <a:off x="4949917" y="6233890"/>
            <a:ext cx="4194083" cy="369332"/>
          </a:xfrm>
          <a:prstGeom prst="rect">
            <a:avLst/>
          </a:prstGeom>
          <a:noFill/>
        </p:spPr>
        <p:txBody>
          <a:bodyPr wrap="square" rtlCol="0">
            <a:spAutoFit/>
          </a:bodyPr>
          <a:lstStyle/>
          <a:p>
            <a:pPr algn="r"/>
            <a:r>
              <a:rPr lang="el-GR" dirty="0"/>
              <a:t>Νόμος κατά τυραννίδας, Αθήνα 337/6 </a:t>
            </a:r>
            <a:r>
              <a:rPr lang="el-GR" dirty="0" err="1"/>
              <a:t>π.Χ</a:t>
            </a:r>
            <a:r>
              <a:rPr lang="el-GR" dirty="0"/>
              <a:t>.</a:t>
            </a:r>
            <a:endParaRPr lang="en-US" dirty="0"/>
          </a:p>
        </p:txBody>
      </p:sp>
    </p:spTree>
    <p:extLst>
      <p:ext uri="{BB962C8B-B14F-4D97-AF65-F5344CB8AC3E}">
        <p14:creationId xmlns:p14="http://schemas.microsoft.com/office/powerpoint/2010/main" val="7619895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1417638"/>
            <a:ext cx="7987553" cy="5196945"/>
          </a:xfrm>
        </p:spPr>
        <p:txBody>
          <a:bodyPr>
            <a:normAutofit fontScale="70000" lnSpcReduction="20000"/>
          </a:bodyPr>
          <a:lstStyle/>
          <a:p>
            <a:r>
              <a:rPr lang="el-GR" dirty="0"/>
              <a:t>Και όπως λένε οι νεώτεροι για τους Αθηναίους, ότι </a:t>
            </a:r>
            <a:r>
              <a:rPr lang="el-GR" b="1" dirty="0"/>
              <a:t>καλύπτουν τη δυσκολία των πραγμάτων με λέξεις καλές και ήπιες, μετριάζοντας ευγενώς τις εκφράσεις, ονομάζοντας τις πόρνες εταίρες, τους φόρους εισφορές, τις φρουρές των πόλεων φύλακες, το δεσμωτήριο οίκημα,</a:t>
            </a:r>
            <a:r>
              <a:rPr lang="el-GR" dirty="0"/>
              <a:t> αυτό </a:t>
            </a:r>
            <a:r>
              <a:rPr lang="el-GR" dirty="0">
                <a:solidFill>
                  <a:srgbClr val="FF0000"/>
                </a:solidFill>
              </a:rPr>
              <a:t>ήταν φαίνεται σόφισμα του Σόλωνα για πρώτη φορά, που ονόμασε σεισάχθεια το κούρεμα των χρεών</a:t>
            </a:r>
            <a:r>
              <a:rPr lang="el-GR" dirty="0"/>
              <a:t>. Αυτή ήταν η πρώτη του πολιτική μεταρρύθμιση, ορίζοντας τα υφιστάμενα χρέη να αποκοπούν, και στο εξής να μην δανείζεται κανείς με εγγύηση το σώμα του. Αν και ορισμένοι έγραψαν, όπως ο </a:t>
            </a:r>
            <a:r>
              <a:rPr lang="el-GR" dirty="0" err="1"/>
              <a:t>Ανδροτίων</a:t>
            </a:r>
            <a:r>
              <a:rPr lang="el-GR" dirty="0"/>
              <a:t>, ότι οι </a:t>
            </a:r>
            <a:r>
              <a:rPr lang="el-GR" dirty="0" err="1"/>
              <a:t>πένητες</a:t>
            </a:r>
            <a:r>
              <a:rPr lang="el-GR" dirty="0"/>
              <a:t> ευχαριστήθηκαν γιατί ανακουφίστηκαν, όχι γιατί περιόρισε τα χρέη, αλλά γιατί μετρίασε τους τόκους και ονόμασαν σεισάχθεια το φιλανθρωπικό αυτό μέτρο και το συνόδευσαν με αύξηση των μέτρων και υποτίμηση του νομίσματος. Γιατί προσδιόρισε τη μνα σε εκατό δραχμές, ενώ προηγουμένως ήταν εβδομήντα τρεις, ώστε </a:t>
            </a:r>
            <a:r>
              <a:rPr lang="el-GR" dirty="0" err="1"/>
              <a:t>οφελούντο</a:t>
            </a:r>
            <a:r>
              <a:rPr lang="el-GR" dirty="0"/>
              <a:t> αυτοί που είχαν μεγάλες ποσότητες να πληρώσουν, γιατί έδιναν μεν ίσο αριθμό νομισμάτων προς τα οφειλόμενα, αλλά μικρότερης αξίας, και δεν βλαπτόντουσαν οι λαμβάνοντες.</a:t>
            </a:r>
            <a:endParaRPr lang="en-US" dirty="0"/>
          </a:p>
        </p:txBody>
      </p:sp>
      <p:sp>
        <p:nvSpPr>
          <p:cNvPr id="3" name="Title 2"/>
          <p:cNvSpPr>
            <a:spLocks noGrp="1"/>
          </p:cNvSpPr>
          <p:nvPr>
            <p:ph type="title"/>
          </p:nvPr>
        </p:nvSpPr>
        <p:spPr/>
        <p:txBody>
          <a:bodyPr/>
          <a:lstStyle/>
          <a:p>
            <a:r>
              <a:rPr lang="el-GR" dirty="0"/>
              <a:t>Τι ήταν η σεισάχθεια; </a:t>
            </a:r>
            <a:endParaRPr lang="en-US" dirty="0"/>
          </a:p>
        </p:txBody>
      </p:sp>
    </p:spTree>
    <p:extLst>
      <p:ext uri="{BB962C8B-B14F-4D97-AF65-F5344CB8AC3E}">
        <p14:creationId xmlns:p14="http://schemas.microsoft.com/office/powerpoint/2010/main" val="2975239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7639"/>
            <a:ext cx="4739218" cy="4708524"/>
          </a:xfrm>
        </p:spPr>
        <p:txBody>
          <a:bodyPr>
            <a:normAutofit fontScale="77500" lnSpcReduction="20000"/>
          </a:bodyPr>
          <a:lstStyle/>
          <a:p>
            <a:r>
              <a:rPr lang="el-GR" dirty="0"/>
              <a:t>« Οι περισσότεροι όμως λένε ότι η σεισάχθεια ήταν ακύρωση των συμβολαίων, και με αυτό συμφωνούν μάλλον τα ποιήματα του Σόλωνα. Γιατί ο Σόλων καυχιέται σε αυτά ότι της ενυπόθηκης γης </a:t>
            </a:r>
            <a:br>
              <a:rPr lang="el-GR" dirty="0"/>
            </a:br>
            <a:r>
              <a:rPr lang="el-GR" dirty="0"/>
              <a:t>«Αφαίρεσε τα ορόσημα των βαρών και είναι ελεύθερη αυτή που ήταν υποθηκευμένη» και όσους από τους πολίτες είχαν υποδουλωθεί για τα χρέη, άλλους επανέφερε από την ξενιτιά ... και κατέστησε ελεύθερους.»</a:t>
            </a:r>
            <a:endParaRPr lang="en-US" dirty="0"/>
          </a:p>
          <a:p>
            <a:endParaRPr lang="en-US" dirty="0"/>
          </a:p>
        </p:txBody>
      </p:sp>
      <p:sp>
        <p:nvSpPr>
          <p:cNvPr id="3" name="Title 2"/>
          <p:cNvSpPr>
            <a:spLocks noGrp="1"/>
          </p:cNvSpPr>
          <p:nvPr>
            <p:ph type="title"/>
          </p:nvPr>
        </p:nvSpPr>
        <p:spPr/>
        <p:txBody>
          <a:bodyPr/>
          <a:lstStyle/>
          <a:p>
            <a:pPr algn="l"/>
            <a:r>
              <a:rPr lang="el-GR" dirty="0" err="1"/>
              <a:t>Υποθηκικοί</a:t>
            </a:r>
            <a:r>
              <a:rPr lang="el-GR" dirty="0"/>
              <a:t> όροι</a:t>
            </a:r>
            <a:endParaRPr lang="en-US" dirty="0"/>
          </a:p>
        </p:txBody>
      </p:sp>
      <p:pic>
        <p:nvPicPr>
          <p:cNvPr id="4" name="Picture 3"/>
          <p:cNvPicPr>
            <a:picLocks noChangeAspect="1"/>
          </p:cNvPicPr>
          <p:nvPr/>
        </p:nvPicPr>
        <p:blipFill>
          <a:blip r:embed="rId2"/>
          <a:stretch>
            <a:fillRect/>
          </a:stretch>
        </p:blipFill>
        <p:spPr>
          <a:xfrm>
            <a:off x="5492750" y="0"/>
            <a:ext cx="4064000" cy="3784600"/>
          </a:xfrm>
          <a:prstGeom prst="rect">
            <a:avLst/>
          </a:prstGeom>
        </p:spPr>
      </p:pic>
      <p:pic>
        <p:nvPicPr>
          <p:cNvPr id="5" name="Picture 4"/>
          <p:cNvPicPr>
            <a:picLocks noChangeAspect="1"/>
          </p:cNvPicPr>
          <p:nvPr/>
        </p:nvPicPr>
        <p:blipFill>
          <a:blip r:embed="rId3"/>
          <a:stretch>
            <a:fillRect/>
          </a:stretch>
        </p:blipFill>
        <p:spPr>
          <a:xfrm>
            <a:off x="6001866" y="3784600"/>
            <a:ext cx="3142134" cy="3073400"/>
          </a:xfrm>
          <a:prstGeom prst="rect">
            <a:avLst/>
          </a:prstGeom>
        </p:spPr>
      </p:pic>
    </p:spTree>
    <p:extLst>
      <p:ext uri="{BB962C8B-B14F-4D97-AF65-F5344CB8AC3E}">
        <p14:creationId xmlns:p14="http://schemas.microsoft.com/office/powerpoint/2010/main" val="1978916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l-GR" dirty="0"/>
              <a:t>«Λέγεται δ’ ότι του συνέβη του εξής λυπηρότατο εξ εκείνης της πράξεως. Όταν επιχείρησε να αποκόψει τα χρέη, και αναζητούσε τα κατάλληλα λόγια και αρχή για το νόμο του, ανακοίνωσε στους σχετικότερους των φίλων του στους οποίους είχε μεγάλη εμπιστοσύνη ... ότι είχε σκοπό να μην πειράξει την ιδιοκτησία, αλλά να αφαιρέσει μόνο τα χρέη. Αυτοί δε, αμέσως πρόλαβαν και </a:t>
            </a:r>
            <a:r>
              <a:rPr lang="el-GR" dirty="0" err="1"/>
              <a:t>πρόφτασαν</a:t>
            </a:r>
            <a:r>
              <a:rPr lang="el-GR" dirty="0"/>
              <a:t> και δανείσθηκαν πολλά χρήματα από τους πλούσιους και αγόρασαν πολλά ακίνητα, και έπειτα, όταν εκδόθηκε ο νόμος, έχοντας και </a:t>
            </a:r>
            <a:r>
              <a:rPr lang="el-GR" dirty="0" err="1"/>
              <a:t>καρπούμενοι</a:t>
            </a:r>
            <a:r>
              <a:rPr lang="el-GR" dirty="0"/>
              <a:t> τα χρήματα, μη αποδίδοντας όμως τα χρήματα στους δανειστές τους, έγιναν αιτία να κατηγορηθεί και υποστεί διαβολή ο Σόλων, ότι με το νόμο του δεν αδικείται ο ίδιος όπως οι άλλοι, αλλά ότι ο ίδιος αδικεί τους άλλους. ... Τους φίλους του εξακολουθούν να τους λένε </a:t>
            </a:r>
            <a:r>
              <a:rPr lang="el-GR" dirty="0" err="1"/>
              <a:t>χρεωκοπίδες</a:t>
            </a:r>
            <a:r>
              <a:rPr lang="el-GR" dirty="0"/>
              <a:t>.»</a:t>
            </a:r>
            <a:endParaRPr lang="en-US" dirty="0"/>
          </a:p>
        </p:txBody>
      </p:sp>
      <p:sp>
        <p:nvSpPr>
          <p:cNvPr id="3" name="Title 2"/>
          <p:cNvSpPr>
            <a:spLocks noGrp="1"/>
          </p:cNvSpPr>
          <p:nvPr>
            <p:ph type="title"/>
          </p:nvPr>
        </p:nvSpPr>
        <p:spPr/>
        <p:txBody>
          <a:bodyPr/>
          <a:lstStyle/>
          <a:p>
            <a:r>
              <a:rPr lang="el-GR" dirty="0"/>
              <a:t>...  κερδοσκόποι</a:t>
            </a:r>
            <a:endParaRPr lang="en-US" dirty="0"/>
          </a:p>
        </p:txBody>
      </p:sp>
    </p:spTree>
    <p:extLst>
      <p:ext uri="{BB962C8B-B14F-4D97-AF65-F5344CB8AC3E}">
        <p14:creationId xmlns:p14="http://schemas.microsoft.com/office/powerpoint/2010/main" val="7856060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l-GR" dirty="0"/>
              <a:t>Νομοθεσία Σόλωνα</a:t>
            </a:r>
            <a:br>
              <a:rPr lang="en-US" dirty="0"/>
            </a:br>
            <a:r>
              <a:rPr lang="el-GR" sz="2700" dirty="0"/>
              <a:t>Δημοσθένης, </a:t>
            </a:r>
            <a:r>
              <a:rPr lang="el-GR" sz="2700" i="1" dirty="0"/>
              <a:t>Προς </a:t>
            </a:r>
            <a:r>
              <a:rPr lang="el-GR" sz="2700" i="1" dirty="0" err="1"/>
              <a:t>Λεπτίνην</a:t>
            </a:r>
            <a:r>
              <a:rPr lang="el-GR" sz="2700" i="1" dirty="0"/>
              <a:t>, </a:t>
            </a:r>
            <a:r>
              <a:rPr lang="el-GR" sz="2700" dirty="0"/>
              <a:t>20.93-94. </a:t>
            </a:r>
          </a:p>
        </p:txBody>
      </p:sp>
      <p:sp>
        <p:nvSpPr>
          <p:cNvPr id="4" name="Content Placeholder 3"/>
          <p:cNvSpPr>
            <a:spLocks noGrp="1"/>
          </p:cNvSpPr>
          <p:nvPr>
            <p:ph sz="half" idx="4294967295"/>
          </p:nvPr>
        </p:nvSpPr>
        <p:spPr>
          <a:xfrm>
            <a:off x="465667" y="2095500"/>
            <a:ext cx="8242469" cy="4762500"/>
          </a:xfrm>
          <a:prstGeom prst="rect">
            <a:avLst/>
          </a:prstGeom>
        </p:spPr>
        <p:txBody>
          <a:bodyPr>
            <a:normAutofit fontScale="32500" lnSpcReduction="20000"/>
          </a:bodyPr>
          <a:lstStyle/>
          <a:p>
            <a:pPr>
              <a:lnSpc>
                <a:spcPct val="120000"/>
              </a:lnSpc>
              <a:buNone/>
            </a:pPr>
            <a:r>
              <a:rPr lang="en-US" sz="3400" dirty="0"/>
              <a:t>	</a:t>
            </a:r>
            <a:r>
              <a:rPr lang="el-GR" sz="6000" dirty="0"/>
              <a:t>Αντιλαμβάνεσθε, Αθηναίοι, πόσο ωραία όρισε ο Σόλων ότι πρέπει να θεσπίζονται οι νόμοι. Πρώτα </a:t>
            </a:r>
            <a:r>
              <a:rPr lang="el-GR" sz="6000" dirty="0" err="1"/>
              <a:t>ενώπιόν</a:t>
            </a:r>
            <a:r>
              <a:rPr lang="el-GR" sz="6000" dirty="0"/>
              <a:t> σας (τους δικαστές), άνδρες που έχουν δώσει όρκο, ενώπιον των οποίων κυρώνονται και οι λοιπές αποφάσεις. Ύστερα, λύνοντας τις αντιφάσεις, ώστε να υπάρχει ένας νόμος για κάθε θέμα, για να μην αναστατώνονται οι ιδιώτες από τέτοιες αντιφάσεις και να μην υστερούν σε σχέση με όσους γνωρίζουν όλους τους νόμους, αλλά να δύνανται όλοι να διαβάζουν και μαθαίνουν με απλότητα και σαφήνεια το δίκαιο. </a:t>
            </a:r>
            <a:r>
              <a:rPr lang="el-GR" sz="6000" dirty="0">
                <a:solidFill>
                  <a:srgbClr val="FF0000"/>
                </a:solidFill>
              </a:rPr>
              <a:t>Επιπλέον, πριν από αυτές τις διαδικασίες, (ο Σόλων) όρισε οι </a:t>
            </a:r>
            <a:r>
              <a:rPr lang="el-GR" sz="6000" b="1" dirty="0">
                <a:solidFill>
                  <a:srgbClr val="FF0000"/>
                </a:solidFill>
              </a:rPr>
              <a:t>νόμοι να εκτίθενται ενώπιον (των αγαλμάτων) των επωνύμων ηρώων</a:t>
            </a:r>
            <a:r>
              <a:rPr lang="el-GR" sz="6000" dirty="0">
                <a:solidFill>
                  <a:srgbClr val="FF0000"/>
                </a:solidFill>
              </a:rPr>
              <a:t> και να παραδίδονται στο γραμματέα, ο οποίος να τους διαβάζει στην εκκλησία του δήμου, προκειμένου ο καθένας από εμάς να μπορεί να τους ακούσει κατ’ επανάληψη και να τους σκεφθεί με την ησυχία του, και εάν κρίνει ότι είναι δίκαιοι και συμφέροντες, να τους ψηφίσει.  </a:t>
            </a:r>
          </a:p>
          <a:p>
            <a:pPr>
              <a:lnSpc>
                <a:spcPct val="120000"/>
              </a:lnSpc>
            </a:pPr>
            <a:endParaRPr lang="el-GR" sz="4300" dirty="0"/>
          </a:p>
        </p:txBody>
      </p:sp>
      <p:pic>
        <p:nvPicPr>
          <p:cNvPr id="12290" name="Picture 2" descr="http://t2.gstatic.com/images?q=tbn:ANd9GcRwwe9r7sakU0QCNwM8hlvFijkbn2tDzg3646Xwui0gh-ZWlMuipA"/>
          <p:cNvPicPr>
            <a:picLocks noChangeAspect="1" noChangeArrowheads="1"/>
          </p:cNvPicPr>
          <p:nvPr/>
        </p:nvPicPr>
        <p:blipFill>
          <a:blip r:embed="rId2" cstate="print"/>
          <a:srcRect/>
          <a:stretch>
            <a:fillRect/>
          </a:stretch>
        </p:blipFill>
        <p:spPr bwMode="auto">
          <a:xfrm>
            <a:off x="0" y="0"/>
            <a:ext cx="2295525" cy="1990725"/>
          </a:xfrm>
          <a:prstGeom prst="rect">
            <a:avLst/>
          </a:prstGeom>
          <a:noFill/>
        </p:spPr>
      </p:pic>
      <p:sp>
        <p:nvSpPr>
          <p:cNvPr id="6" name="Slide Number Placeholder 5"/>
          <p:cNvSpPr>
            <a:spLocks noGrp="1"/>
          </p:cNvSpPr>
          <p:nvPr>
            <p:ph type="sldNum" sz="quarter" idx="12"/>
          </p:nvPr>
        </p:nvSpPr>
        <p:spPr/>
        <p:txBody>
          <a:bodyPr/>
          <a:lstStyle/>
          <a:p>
            <a:fld id="{0B4E4416-A4BA-496A-BD9A-5B72B967CC61}" type="slidenum">
              <a:rPr lang="el-GR" smtClean="0"/>
              <a:pPr/>
              <a:t>53</a:t>
            </a:fld>
            <a:endParaRPr lang="el-GR"/>
          </a:p>
        </p:txBody>
      </p:sp>
    </p:spTree>
    <p:extLst>
      <p:ext uri="{BB962C8B-B14F-4D97-AF65-F5344CB8AC3E}">
        <p14:creationId xmlns:p14="http://schemas.microsoft.com/office/powerpoint/2010/main" val="781211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6909" r="6909"/>
          <a:stretch>
            <a:fillRect/>
          </a:stretch>
        </p:blipFill>
        <p:spPr>
          <a:xfrm>
            <a:off x="0" y="1624406"/>
            <a:ext cx="9106596" cy="4559250"/>
          </a:xfrm>
        </p:spPr>
      </p:pic>
      <p:sp>
        <p:nvSpPr>
          <p:cNvPr id="3" name="Title 2"/>
          <p:cNvSpPr>
            <a:spLocks noGrp="1"/>
          </p:cNvSpPr>
          <p:nvPr>
            <p:ph type="title"/>
          </p:nvPr>
        </p:nvSpPr>
        <p:spPr/>
        <p:txBody>
          <a:bodyPr/>
          <a:lstStyle/>
          <a:p>
            <a:r>
              <a:rPr lang="el-GR" dirty="0"/>
              <a:t>Τύραννοι</a:t>
            </a:r>
            <a:endParaRPr lang="en-US" dirty="0"/>
          </a:p>
        </p:txBody>
      </p:sp>
    </p:spTree>
    <p:extLst>
      <p:ext uri="{BB962C8B-B14F-4D97-AF65-F5344CB8AC3E}">
        <p14:creationId xmlns:p14="http://schemas.microsoft.com/office/powerpoint/2010/main" val="1082781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248347"/>
            <a:ext cx="4396647" cy="4609653"/>
          </a:xfrm>
        </p:spPr>
        <p:txBody>
          <a:bodyPr>
            <a:normAutofit fontScale="70000" lnSpcReduction="20000"/>
          </a:bodyPr>
          <a:lstStyle/>
          <a:p>
            <a:r>
              <a:rPr lang="el-GR" dirty="0"/>
              <a:t>Με </a:t>
            </a:r>
            <a:r>
              <a:rPr lang="el-GR" dirty="0">
                <a:solidFill>
                  <a:srgbClr val="FF0000"/>
                </a:solidFill>
              </a:rPr>
              <a:t>επίφαση νομιμότητας</a:t>
            </a:r>
            <a:r>
              <a:rPr lang="el-GR" dirty="0"/>
              <a:t>:  ιδιοποιούνται το σύνολο των εξουσιών, ως κάτοχοι αξιωμάτων</a:t>
            </a:r>
          </a:p>
          <a:p>
            <a:pPr lvl="1"/>
            <a:r>
              <a:rPr lang="el-GR" dirty="0"/>
              <a:t>Κύψελος Κορίνθιος, Ορθαγόρας Σικυώνα (στρατιωτικό)</a:t>
            </a:r>
          </a:p>
          <a:p>
            <a:pPr lvl="1"/>
            <a:r>
              <a:rPr lang="el-GR" dirty="0"/>
              <a:t>Θρασύβουλος Μιλήσιος (πρυτανεία)</a:t>
            </a:r>
          </a:p>
          <a:p>
            <a:pPr lvl="1"/>
            <a:r>
              <a:rPr lang="el-GR" dirty="0"/>
              <a:t>Πιττακός Μυτιληναίος (</a:t>
            </a:r>
            <a:r>
              <a:rPr lang="el-GR" dirty="0" err="1"/>
              <a:t>αισυμνητεία</a:t>
            </a:r>
            <a:r>
              <a:rPr lang="el-GR" dirty="0"/>
              <a:t>)</a:t>
            </a:r>
          </a:p>
          <a:p>
            <a:r>
              <a:rPr lang="el-GR" dirty="0"/>
              <a:t>Με τη χρήση ένοπλης βίας</a:t>
            </a:r>
          </a:p>
          <a:p>
            <a:pPr lvl="1"/>
            <a:r>
              <a:rPr lang="el-GR" dirty="0"/>
              <a:t>Πεισίστρατος Αθηναίος</a:t>
            </a:r>
          </a:p>
          <a:p>
            <a:pPr lvl="1"/>
            <a:r>
              <a:rPr lang="el-GR" dirty="0"/>
              <a:t>Πολυκράτης Σάμιος</a:t>
            </a:r>
          </a:p>
          <a:p>
            <a:r>
              <a:rPr lang="el-GR" dirty="0"/>
              <a:t>Δεν καταργούν όλους τους θεσμούς.</a:t>
            </a:r>
            <a:endParaRPr lang="en-US" dirty="0"/>
          </a:p>
        </p:txBody>
      </p:sp>
      <p:sp>
        <p:nvSpPr>
          <p:cNvPr id="3" name="Title 2"/>
          <p:cNvSpPr>
            <a:spLocks noGrp="1"/>
          </p:cNvSpPr>
          <p:nvPr>
            <p:ph type="title"/>
          </p:nvPr>
        </p:nvSpPr>
        <p:spPr>
          <a:xfrm>
            <a:off x="688490" y="570156"/>
            <a:ext cx="3708157" cy="1054250"/>
          </a:xfrm>
        </p:spPr>
        <p:txBody>
          <a:bodyPr>
            <a:normAutofit fontScale="90000"/>
          </a:bodyPr>
          <a:lstStyle/>
          <a:p>
            <a:r>
              <a:rPr lang="el-GR" dirty="0"/>
              <a:t>Κατάληψη εξουσίας</a:t>
            </a:r>
            <a:endParaRPr lang="en-US" dirty="0"/>
          </a:p>
        </p:txBody>
      </p:sp>
      <p:pic>
        <p:nvPicPr>
          <p:cNvPr id="4" name="Picture 3"/>
          <p:cNvPicPr>
            <a:picLocks noChangeAspect="1"/>
          </p:cNvPicPr>
          <p:nvPr/>
        </p:nvPicPr>
        <p:blipFill>
          <a:blip r:embed="rId2"/>
          <a:stretch>
            <a:fillRect/>
          </a:stretch>
        </p:blipFill>
        <p:spPr>
          <a:xfrm>
            <a:off x="4396647" y="0"/>
            <a:ext cx="4747353" cy="6858000"/>
          </a:xfrm>
          <a:prstGeom prst="rect">
            <a:avLst/>
          </a:prstGeom>
        </p:spPr>
      </p:pic>
    </p:spTree>
    <p:extLst>
      <p:ext uri="{BB962C8B-B14F-4D97-AF65-F5344CB8AC3E}">
        <p14:creationId xmlns:p14="http://schemas.microsoft.com/office/powerpoint/2010/main" val="452694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5411" y="2310225"/>
            <a:ext cx="5890717" cy="3815938"/>
          </a:xfrm>
        </p:spPr>
        <p:txBody>
          <a:bodyPr>
            <a:normAutofit fontScale="85000" lnSpcReduction="20000"/>
          </a:bodyPr>
          <a:lstStyle/>
          <a:p>
            <a:r>
              <a:rPr lang="el-GR" dirty="0"/>
              <a:t>Δεν καταργεί το θεσμικό πλαίσιο (Άρειο Πάγο, συνέλευση, άρχοντες)</a:t>
            </a:r>
          </a:p>
          <a:p>
            <a:r>
              <a:rPr lang="el-GR" dirty="0"/>
              <a:t>Κυβερνά δημαγωγικά</a:t>
            </a:r>
          </a:p>
          <a:p>
            <a:r>
              <a:rPr lang="el-GR" dirty="0"/>
              <a:t>Μέτρα κατά πλουσίων (απαγόρευση πολυτέλειας)</a:t>
            </a:r>
          </a:p>
          <a:p>
            <a:r>
              <a:rPr lang="el-GR" dirty="0"/>
              <a:t>Μέτρα υπέρ ασθενέστερων (άφεση χρεών, αναδασμός γης)</a:t>
            </a:r>
          </a:p>
          <a:p>
            <a:r>
              <a:rPr lang="el-GR" dirty="0"/>
              <a:t>Κατασκευές δημοσίων έργων </a:t>
            </a:r>
          </a:p>
          <a:p>
            <a:r>
              <a:rPr lang="el-GR" dirty="0"/>
              <a:t>Εισαγωγή λατρειών (Διόνυσος)</a:t>
            </a:r>
          </a:p>
        </p:txBody>
      </p:sp>
      <p:sp>
        <p:nvSpPr>
          <p:cNvPr id="3" name="Title 2"/>
          <p:cNvSpPr>
            <a:spLocks noGrp="1"/>
          </p:cNvSpPr>
          <p:nvPr>
            <p:ph type="title"/>
          </p:nvPr>
        </p:nvSpPr>
        <p:spPr/>
        <p:txBody>
          <a:bodyPr>
            <a:normAutofit fontScale="90000"/>
          </a:bodyPr>
          <a:lstStyle/>
          <a:p>
            <a:pPr algn="l"/>
            <a:r>
              <a:rPr lang="el-GR" dirty="0"/>
              <a:t>Πεισίστρατος-ΑΘΗΝΑ </a:t>
            </a:r>
            <a:br>
              <a:rPr lang="el-GR" dirty="0"/>
            </a:br>
            <a:r>
              <a:rPr lang="el-GR" dirty="0"/>
              <a:t>(561-527 π.Χ.)</a:t>
            </a:r>
            <a:endParaRPr lang="en-US" dirty="0"/>
          </a:p>
        </p:txBody>
      </p:sp>
      <p:pic>
        <p:nvPicPr>
          <p:cNvPr id="5" name="Picture 4"/>
          <p:cNvPicPr>
            <a:picLocks noChangeAspect="1"/>
          </p:cNvPicPr>
          <p:nvPr/>
        </p:nvPicPr>
        <p:blipFill>
          <a:blip r:embed="rId2"/>
          <a:stretch>
            <a:fillRect/>
          </a:stretch>
        </p:blipFill>
        <p:spPr>
          <a:xfrm>
            <a:off x="6028402" y="4521302"/>
            <a:ext cx="3115597" cy="2336698"/>
          </a:xfrm>
          <a:prstGeom prst="rect">
            <a:avLst/>
          </a:prstGeom>
        </p:spPr>
      </p:pic>
      <p:sp>
        <p:nvSpPr>
          <p:cNvPr id="6" name="TextBox 5"/>
          <p:cNvSpPr txBox="1"/>
          <p:nvPr/>
        </p:nvSpPr>
        <p:spPr>
          <a:xfrm>
            <a:off x="2876506" y="6288094"/>
            <a:ext cx="2754102" cy="369332"/>
          </a:xfrm>
          <a:prstGeom prst="rect">
            <a:avLst/>
          </a:prstGeom>
          <a:noFill/>
        </p:spPr>
        <p:txBody>
          <a:bodyPr wrap="square" rtlCol="0">
            <a:spAutoFit/>
          </a:bodyPr>
          <a:lstStyle/>
          <a:p>
            <a:r>
              <a:rPr lang="el-GR" dirty="0" err="1"/>
              <a:t>Πεισιστράτειο</a:t>
            </a:r>
            <a:r>
              <a:rPr lang="el-GR" dirty="0"/>
              <a:t> υδραγωγείο</a:t>
            </a:r>
            <a:endParaRPr lang="en-US" dirty="0"/>
          </a:p>
        </p:txBody>
      </p:sp>
      <p:pic>
        <p:nvPicPr>
          <p:cNvPr id="7" name="Picture 6"/>
          <p:cNvPicPr>
            <a:picLocks noChangeAspect="1"/>
          </p:cNvPicPr>
          <p:nvPr/>
        </p:nvPicPr>
        <p:blipFill>
          <a:blip r:embed="rId3"/>
          <a:stretch>
            <a:fillRect/>
          </a:stretch>
        </p:blipFill>
        <p:spPr>
          <a:xfrm>
            <a:off x="5957163" y="0"/>
            <a:ext cx="3186838" cy="2432620"/>
          </a:xfrm>
          <a:prstGeom prst="rect">
            <a:avLst/>
          </a:prstGeom>
        </p:spPr>
      </p:pic>
      <p:pic>
        <p:nvPicPr>
          <p:cNvPr id="8" name="Picture 7"/>
          <p:cNvPicPr>
            <a:picLocks noChangeAspect="1"/>
          </p:cNvPicPr>
          <p:nvPr/>
        </p:nvPicPr>
        <p:blipFill>
          <a:blip r:embed="rId4"/>
          <a:stretch>
            <a:fillRect/>
          </a:stretch>
        </p:blipFill>
        <p:spPr>
          <a:xfrm>
            <a:off x="6028403" y="2310225"/>
            <a:ext cx="3263900" cy="2489200"/>
          </a:xfrm>
          <a:prstGeom prst="rect">
            <a:avLst/>
          </a:prstGeom>
        </p:spPr>
      </p:pic>
    </p:spTree>
    <p:extLst>
      <p:ext uri="{BB962C8B-B14F-4D97-AF65-F5344CB8AC3E}">
        <p14:creationId xmlns:p14="http://schemas.microsoft.com/office/powerpoint/2010/main" val="30246723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190500"/>
            <a:ext cx="8910123" cy="6296487"/>
          </a:xfrm>
          <a:prstGeom prst="rect">
            <a:avLst/>
          </a:prstGeom>
        </p:spPr>
      </p:pic>
    </p:spTree>
    <p:extLst>
      <p:ext uri="{BB962C8B-B14F-4D97-AF65-F5344CB8AC3E}">
        <p14:creationId xmlns:p14="http://schemas.microsoft.com/office/powerpoint/2010/main" val="39219001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l-GR" dirty="0"/>
              <a:t>Θουκυδίδης, Πλάτων, Αριστοτέλης: μάλλον θετική γνώμη</a:t>
            </a:r>
          </a:p>
          <a:p>
            <a:r>
              <a:rPr lang="el-GR" dirty="0"/>
              <a:t>Συμβολή σε διάλυση </a:t>
            </a:r>
            <a:r>
              <a:rPr lang="el-GR" dirty="0" err="1"/>
              <a:t>παρηκμασμένων</a:t>
            </a:r>
            <a:r>
              <a:rPr lang="el-GR" dirty="0"/>
              <a:t> αριστοκρατιών</a:t>
            </a:r>
          </a:p>
          <a:p>
            <a:r>
              <a:rPr lang="el-GR" dirty="0"/>
              <a:t>Ανανέωση σώματος πολιτών</a:t>
            </a:r>
          </a:p>
          <a:p>
            <a:r>
              <a:rPr lang="el-GR" dirty="0"/>
              <a:t>Η «φάση» της τυραννίδας διαρκεί λίγες δεκαετίες</a:t>
            </a:r>
          </a:p>
          <a:p>
            <a:r>
              <a:rPr lang="el-GR" dirty="0"/>
              <a:t>Μεταβατική περίοδος</a:t>
            </a:r>
          </a:p>
          <a:p>
            <a:r>
              <a:rPr lang="el-GR" dirty="0"/>
              <a:t>Αθήνα: οδηγεί σε δημοκρατία</a:t>
            </a:r>
          </a:p>
          <a:p>
            <a:r>
              <a:rPr lang="el-GR" dirty="0"/>
              <a:t>Αλλού: οδηγεί σε ολιγαρχία</a:t>
            </a:r>
          </a:p>
          <a:p>
            <a:pPr marL="0" indent="0">
              <a:buNone/>
            </a:pPr>
            <a:endParaRPr lang="en-US" dirty="0"/>
          </a:p>
        </p:txBody>
      </p:sp>
      <p:sp>
        <p:nvSpPr>
          <p:cNvPr id="3" name="Title 2"/>
          <p:cNvSpPr>
            <a:spLocks noGrp="1"/>
          </p:cNvSpPr>
          <p:nvPr>
            <p:ph type="title"/>
          </p:nvPr>
        </p:nvSpPr>
        <p:spPr/>
        <p:txBody>
          <a:bodyPr/>
          <a:lstStyle/>
          <a:p>
            <a:r>
              <a:rPr lang="el-GR" dirty="0"/>
              <a:t>Αρχαϊκή τυραννίδα</a:t>
            </a:r>
            <a:endParaRPr lang="en-US" dirty="0"/>
          </a:p>
        </p:txBody>
      </p:sp>
    </p:spTree>
    <p:extLst>
      <p:ext uri="{BB962C8B-B14F-4D97-AF65-F5344CB8AC3E}">
        <p14:creationId xmlns:p14="http://schemas.microsoft.com/office/powerpoint/2010/main" val="12958437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l-GR" dirty="0"/>
              <a:t>Ολιγαρχικές πόλεις, εξουσία : λίγοι πολίτες, οι </a:t>
            </a:r>
            <a:r>
              <a:rPr lang="el-GR" dirty="0" err="1">
                <a:solidFill>
                  <a:srgbClr val="FF0000"/>
                </a:solidFill>
              </a:rPr>
              <a:t>ὀλίγοι</a:t>
            </a:r>
            <a:r>
              <a:rPr lang="el-GR" dirty="0"/>
              <a:t>.</a:t>
            </a:r>
          </a:p>
          <a:p>
            <a:r>
              <a:rPr lang="el-GR" dirty="0"/>
              <a:t>Ίδια όργανα με δημοκρατία, διαφορετικές προϋποθέσεις συμμετοχής.</a:t>
            </a:r>
          </a:p>
          <a:p>
            <a:r>
              <a:rPr lang="el-GR" dirty="0"/>
              <a:t>Κριτήρια: καταγωγή, έγγειος ιδιοκτησία, περιουσία, εισόδημα, ηλικία</a:t>
            </a:r>
          </a:p>
          <a:p>
            <a:r>
              <a:rPr lang="el-GR" dirty="0"/>
              <a:t>Για συμμετοχή σε Βουλή – αξιώματα.</a:t>
            </a:r>
          </a:p>
          <a:p>
            <a:r>
              <a:rPr lang="el-GR" dirty="0"/>
              <a:t>Για συμμετοχή σε συνέλευση.</a:t>
            </a:r>
            <a:endParaRPr lang="en-US" dirty="0"/>
          </a:p>
        </p:txBody>
      </p:sp>
      <p:sp>
        <p:nvSpPr>
          <p:cNvPr id="3" name="Title 2"/>
          <p:cNvSpPr>
            <a:spLocks noGrp="1"/>
          </p:cNvSpPr>
          <p:nvPr>
            <p:ph type="title"/>
          </p:nvPr>
        </p:nvSpPr>
        <p:spPr/>
        <p:txBody>
          <a:bodyPr/>
          <a:lstStyle/>
          <a:p>
            <a:r>
              <a:rPr lang="el-GR" dirty="0"/>
              <a:t>Ολιγαρχία</a:t>
            </a:r>
            <a:endParaRPr lang="en-US" dirty="0"/>
          </a:p>
        </p:txBody>
      </p:sp>
    </p:spTree>
    <p:extLst>
      <p:ext uri="{BB962C8B-B14F-4D97-AF65-F5344CB8AC3E}">
        <p14:creationId xmlns:p14="http://schemas.microsoft.com/office/powerpoint/2010/main" val="3715609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Εισαγωγή νομίσματος</a:t>
            </a:r>
            <a:endParaRPr lang="en-US" dirty="0"/>
          </a:p>
        </p:txBody>
      </p:sp>
      <p:sp>
        <p:nvSpPr>
          <p:cNvPr id="3" name="Content Placeholder 2"/>
          <p:cNvSpPr>
            <a:spLocks noGrp="1"/>
          </p:cNvSpPr>
          <p:nvPr>
            <p:ph idx="1"/>
          </p:nvPr>
        </p:nvSpPr>
        <p:spPr/>
        <p:txBody>
          <a:bodyPr>
            <a:normAutofit fontScale="55000" lnSpcReduction="20000"/>
          </a:bodyPr>
          <a:lstStyle/>
          <a:p>
            <a:r>
              <a:rPr lang="el-GR" b="1" dirty="0"/>
              <a:t>Οι </a:t>
            </a:r>
            <a:r>
              <a:rPr lang="el-GR" b="1" dirty="0" err="1"/>
              <a:t>Λυδοί</a:t>
            </a:r>
            <a:r>
              <a:rPr lang="el-GR" b="1" dirty="0"/>
              <a:t>, πριν τα τέλη του 7ου π.Χ. αιώνα, έχουν την έμπνευση να κόψουν στατήρες από ήλεκτρο (ένα φυσικό κράμα χρυσού και αργύρου, γνωστό επίσης ως λευκόχρυσος), το πρώτο νόμισμα στον κόσμο. Η υιοθέτηση των νομισμάτων και της νομισματοκοπίας από τις γειτονικές ελληνικές πόλεις θα φέρει επανάσταση στις συναλλαγές και, ειδικότερα, τη σταδιακή μετάβαση από την </a:t>
            </a:r>
            <a:r>
              <a:rPr lang="el-GR" b="1" dirty="0" err="1"/>
              <a:t>προχρηματική</a:t>
            </a:r>
            <a:r>
              <a:rPr lang="el-GR" b="1" dirty="0"/>
              <a:t>, ανταλλακτική οικονομία, στην </a:t>
            </a:r>
            <a:r>
              <a:rPr lang="el-GR" b="1" dirty="0" err="1"/>
              <a:t>εκχρηματισμένη</a:t>
            </a:r>
            <a:r>
              <a:rPr lang="el-GR" b="1" dirty="0"/>
              <a:t> οικονομία της αγοράς.</a:t>
            </a:r>
            <a:r>
              <a:rPr lang="en-US" dirty="0">
                <a:effectLst/>
              </a:rPr>
              <a:t> </a:t>
            </a:r>
            <a:endParaRPr lang="en-US" dirty="0"/>
          </a:p>
          <a:p>
            <a:r>
              <a:rPr lang="el-GR" dirty="0"/>
              <a:t>Το ήλεκτρο αφθονούσε στη δυτική Μικρά Ασία. Ως κράμα χρυσού και αργύρου, μπορούσε εύκολα να αλλοιωθεί ως προς τις αναλογίες των πολύτιμων μετάλλων που περιείχε. Οι </a:t>
            </a:r>
            <a:r>
              <a:rPr lang="el-GR" dirty="0" err="1"/>
              <a:t>Λυδοί</a:t>
            </a:r>
            <a:r>
              <a:rPr lang="el-GR" dirty="0"/>
              <a:t> σκέφθηκαν να θέσουν επίσημες κρατικές σφραγίδες σε κομμάτια μετάλλου, </a:t>
            </a:r>
            <a:r>
              <a:rPr lang="el-GR" dirty="0" err="1"/>
              <a:t>ηλεγμένα</a:t>
            </a:r>
            <a:r>
              <a:rPr lang="el-GR" dirty="0"/>
              <a:t> ως προς το πολύτιμο κράμα, ως εγγύηση της αξίας τους, δημιουργώντας έτσι τα πρώτα νομίσματα.</a:t>
            </a:r>
          </a:p>
          <a:p>
            <a:r>
              <a:rPr lang="el-GR" dirty="0"/>
              <a:t> Ορίζοντας την ονομαστική αξία του νομίσματος κατά τι υψηλότερη από την αξία του μετάλλου, ως ένα είδος φόρου για την προμήθεια πολύτιμου μετάλλου σε μορφή επεξεργασμένων νομισμάτων εγγυημένης αξίας, το κράτος αποκόμιζε κέρδος</a:t>
            </a:r>
          </a:p>
          <a:p>
            <a:r>
              <a:rPr lang="el-GR" dirty="0"/>
              <a:t>Οι Έλληνες αντέγραψαν από τους </a:t>
            </a:r>
            <a:r>
              <a:rPr lang="el-GR" dirty="0" err="1"/>
              <a:t>Λυδούς</a:t>
            </a:r>
            <a:r>
              <a:rPr lang="el-GR" dirty="0"/>
              <a:t> την επαναστατική ιδέα να σφραγίζουν μικρά κομματάκια μετάλλου με τη σφραγίδα της πόλης που εγγυάτο την </a:t>
            </a:r>
            <a:r>
              <a:rPr lang="el-GR" dirty="0" err="1"/>
              <a:t>καθαρότητά</a:t>
            </a:r>
            <a:r>
              <a:rPr lang="el-GR" dirty="0"/>
              <a:t> του, μετατρέποντάς τα έτσι σε νόμισμα.</a:t>
            </a:r>
            <a:r>
              <a:rPr lang="en-US" dirty="0">
                <a:effectLst/>
              </a:rPr>
              <a:t> </a:t>
            </a:r>
            <a:endParaRPr lang="el-GR" dirty="0">
              <a:effectLst/>
            </a:endParaRPr>
          </a:p>
          <a:p>
            <a:endParaRPr lang="en-US" dirty="0"/>
          </a:p>
        </p:txBody>
      </p:sp>
    </p:spTree>
    <p:extLst>
      <p:ext uri="{BB962C8B-B14F-4D97-AF65-F5344CB8AC3E}">
        <p14:creationId xmlns:p14="http://schemas.microsoft.com/office/powerpoint/2010/main" val="1941403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1o </a:t>
            </a:r>
            <a:r>
              <a:rPr lang="el-GR" dirty="0"/>
              <a:t>Λυδικό νόμισμα</a:t>
            </a:r>
            <a:endParaRPr lang="en-US" dirty="0"/>
          </a:p>
        </p:txBody>
      </p:sp>
      <p:pic>
        <p:nvPicPr>
          <p:cNvPr id="4" name="Content Placeholder 3" descr="lydian-coin.jpg"/>
          <p:cNvPicPr>
            <a:picLocks noGrp="1" noChangeAspect="1"/>
          </p:cNvPicPr>
          <p:nvPr>
            <p:ph idx="1"/>
          </p:nvPr>
        </p:nvPicPr>
        <p:blipFill>
          <a:blip r:embed="rId2">
            <a:extLst>
              <a:ext uri="{28A0092B-C50C-407E-A947-70E740481C1C}">
                <a14:useLocalDpi xmlns:a14="http://schemas.microsoft.com/office/drawing/2010/main" val="0"/>
              </a:ext>
            </a:extLst>
          </a:blip>
          <a:srcRect t="-14781" b="-14781"/>
          <a:stretch>
            <a:fillRect/>
          </a:stretch>
        </p:blipFill>
        <p:spPr/>
      </p:pic>
    </p:spTree>
    <p:extLst>
      <p:ext uri="{BB962C8B-B14F-4D97-AF65-F5344CB8AC3E}">
        <p14:creationId xmlns:p14="http://schemas.microsoft.com/office/powerpoint/2010/main" val="1930980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1</a:t>
            </a:r>
            <a:r>
              <a:rPr lang="el-GR" baseline="30000" dirty="0"/>
              <a:t>ο</a:t>
            </a:r>
            <a:r>
              <a:rPr lang="el-GR" dirty="0"/>
              <a:t> Ελληνικό νόμισμα </a:t>
            </a:r>
            <a:r>
              <a:rPr lang="mr-IN" dirty="0"/>
              <a:t>–</a:t>
            </a:r>
            <a:r>
              <a:rPr lang="el-GR"/>
              <a:t> Αίγινα, 570 π.Χ.</a:t>
            </a:r>
            <a:endParaRPr lang="en-US"/>
          </a:p>
        </p:txBody>
      </p:sp>
      <p:pic>
        <p:nvPicPr>
          <p:cNvPr id="4" name="Content Placeholder 3" descr="nomisma_xelonaki_b.jpg"/>
          <p:cNvPicPr>
            <a:picLocks noGrp="1" noChangeAspect="1"/>
          </p:cNvPicPr>
          <p:nvPr>
            <p:ph idx="1"/>
          </p:nvPr>
        </p:nvPicPr>
        <p:blipFill>
          <a:blip r:embed="rId2">
            <a:extLst>
              <a:ext uri="{28A0092B-C50C-407E-A947-70E740481C1C}">
                <a14:useLocalDpi xmlns:a14="http://schemas.microsoft.com/office/drawing/2010/main" val="0"/>
              </a:ext>
            </a:extLst>
          </a:blip>
          <a:srcRect l="4085" r="4085"/>
          <a:stretch>
            <a:fillRect/>
          </a:stretch>
        </p:blipFill>
        <p:spPr/>
      </p:pic>
    </p:spTree>
    <p:extLst>
      <p:ext uri="{BB962C8B-B14F-4D97-AF65-F5344CB8AC3E}">
        <p14:creationId xmlns:p14="http://schemas.microsoft.com/office/powerpoint/2010/main" val="2001608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r>
              <a:rPr lang="el-GR" dirty="0"/>
              <a:t>Ο Αριστοτέλης αναφέρει :</a:t>
            </a:r>
          </a:p>
          <a:p>
            <a:r>
              <a:rPr lang="el-GR" i="1" dirty="0"/>
              <a:t>«ότι τον καιρό του έβλεπε κανείς στον ναό της Ήρας του Άργους μετάλλινους οβελίσκους, που ο βασιλεύς Φείδων αφιέρωσε άλλοτε. Δεν ήσαν παρά δείγματα πού χρησίμευαν για την ανταλλαγή, πριν αντικατασταθούν από τα αργυρά νομίσματα, τις χελώνες. Ο Φείδων τα </a:t>
            </a:r>
            <a:r>
              <a:rPr lang="el-GR" i="1" dirty="0" err="1"/>
              <a:t>εκρέμασε</a:t>
            </a:r>
            <a:r>
              <a:rPr lang="el-GR" i="1" dirty="0"/>
              <a:t> στο τοίχωμα, σαν ιερά λείψανα, προς </a:t>
            </a:r>
            <a:r>
              <a:rPr lang="el-GR" i="1" dirty="0" err="1"/>
              <a:t>μαρτυρίαν</a:t>
            </a:r>
            <a:r>
              <a:rPr lang="el-GR" i="1" dirty="0"/>
              <a:t> σεβασμού και εθίμων»</a:t>
            </a:r>
            <a:r>
              <a:rPr lang="el-GR" dirty="0"/>
              <a:t>. </a:t>
            </a:r>
            <a:endParaRPr lang="en-US" dirty="0"/>
          </a:p>
        </p:txBody>
      </p:sp>
    </p:spTree>
    <p:extLst>
      <p:ext uri="{BB962C8B-B14F-4D97-AF65-F5344CB8AC3E}">
        <p14:creationId xmlns:p14="http://schemas.microsoft.com/office/powerpoint/2010/main" val="3161378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TotalTime>
  <Words>3407</Words>
  <Application>Microsoft Macintosh PowerPoint</Application>
  <PresentationFormat>On-screen Show (4:3)</PresentationFormat>
  <Paragraphs>295</Paragraphs>
  <Slides>59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Calibri</vt:lpstr>
      <vt:lpstr>Palatino Linotype</vt:lpstr>
      <vt:lpstr>Office Theme</vt:lpstr>
      <vt:lpstr>Αρχαϊκοί Χρόνοι</vt:lpstr>
      <vt:lpstr>2 Επαναστάσεις 8-6ο αιώνα</vt:lpstr>
      <vt:lpstr>Φοινικικό αλφάβητο + προσθήκη φωνηέντων </vt:lpstr>
      <vt:lpstr>PowerPoint Presentation</vt:lpstr>
      <vt:lpstr>Επιγραφές</vt:lpstr>
      <vt:lpstr>Εισαγωγή νομίσματος</vt:lpstr>
      <vt:lpstr>1o Λυδικό νόμισμα</vt:lpstr>
      <vt:lpstr>1ο Ελληνικό νόμισμα – Αίγινα, 570 π.Χ.</vt:lpstr>
      <vt:lpstr>PowerPoint Presentation</vt:lpstr>
      <vt:lpstr>Πόλεις - κράτη</vt:lpstr>
      <vt:lpstr>Άνω των 1.000  ελληνικών πόλεων</vt:lpstr>
      <vt:lpstr>PowerPoint Presentation</vt:lpstr>
      <vt:lpstr>Πόλις = </vt:lpstr>
      <vt:lpstr>Πολιτεία = πολιτική οργάνωση</vt:lpstr>
      <vt:lpstr>Φάσεις πολιτευμάτων</vt:lpstr>
      <vt:lpstr>Οι αρχαϊκοί βασιλεῖς της Λέσβου </vt:lpstr>
      <vt:lpstr>Oι αρχαίες πηγές για την ύπαρξη «βασιλέων» στη Λέσβο. </vt:lpstr>
      <vt:lpstr>Α’ αποικισμός</vt:lpstr>
      <vt:lpstr>Ορέστης, γενάρχης των βασιλέων της Λέσβου</vt:lpstr>
      <vt:lpstr>Καλόχτιστος ή ροδότοιχος Λέσβου, Αποθήκα</vt:lpstr>
      <vt:lpstr>Αριστοτέλης για τους βασιλείς</vt:lpstr>
      <vt:lpstr>Ομηρικοί βασιλεῖς </vt:lpstr>
      <vt:lpstr>Βασιλείς - καπετάνιοι</vt:lpstr>
      <vt:lpstr>Οι βασιλεῖς στις αρχαϊκές πόλεις</vt:lpstr>
      <vt:lpstr>Πενθιλίδες &amp; θάλασσα</vt:lpstr>
      <vt:lpstr>Ανάμνηση ανθρωποθυσιών;</vt:lpstr>
      <vt:lpstr>Αυθαιρεσία Πενθιλιδών</vt:lpstr>
      <vt:lpstr>Ρόπαλο</vt:lpstr>
      <vt:lpstr>Τυραννία 7ος-6ος αι.</vt:lpstr>
      <vt:lpstr>Στάσις</vt:lpstr>
      <vt:lpstr>Εμφύλιες συγκρούσεις:  Αριστοκράτες- λοιπές κοινωνικές ομάδες</vt:lpstr>
      <vt:lpstr>Φάληρο, Απρίλιος 2016</vt:lpstr>
      <vt:lpstr>632 π.Χ.</vt:lpstr>
      <vt:lpstr>Κυλώνειον Άγος;</vt:lpstr>
      <vt:lpstr>Κύλων – 632 π.Χ.</vt:lpstr>
      <vt:lpstr>Κανόνες δικαίου</vt:lpstr>
      <vt:lpstr>Καταγραφή νόμων,  8ος-6ος αιώνες</vt:lpstr>
      <vt:lpstr>Γραπτός νόμος = Ισονομία</vt:lpstr>
      <vt:lpstr>Αρχαϊκοί νόμοι</vt:lpstr>
      <vt:lpstr>Προτεραιότητες αρχαϊκών νομοθετών</vt:lpstr>
      <vt:lpstr>Πώς γνωρίζουμε το αρχαϊκό δίκαιο;</vt:lpstr>
      <vt:lpstr>Κρητική Δρήρος,  οι αρχαιότεροι νόμοι</vt:lpstr>
      <vt:lpstr>Δράκων, Αθήνα  621 π.Χ.</vt:lpstr>
      <vt:lpstr>Φονικός νόμος του Δράκοντα, 621 π.Χ., αναδημοσίευση 409/8 π.Χ.</vt:lpstr>
      <vt:lpstr>«Δρακόντεια» μέτρα;</vt:lpstr>
      <vt:lpstr>Φονικός Νόμος</vt:lpstr>
      <vt:lpstr>Σόλων, Αθήνα (638-558 π.Χ.)</vt:lpstr>
      <vt:lpstr>Σεισάχθεια</vt:lpstr>
      <vt:lpstr>Πλούταρχος, Βίος Σόλωνα</vt:lpstr>
      <vt:lpstr>Τι ήταν η σεισάχθεια; </vt:lpstr>
      <vt:lpstr>Υποθηκικοί όροι</vt:lpstr>
      <vt:lpstr>...  κερδοσκόποι</vt:lpstr>
      <vt:lpstr>Νομοθεσία Σόλωνα Δημοσθένης, Προς Λεπτίνην, 20.93-94. </vt:lpstr>
      <vt:lpstr>Τύραννοι</vt:lpstr>
      <vt:lpstr>Κατάληψη εξουσίας</vt:lpstr>
      <vt:lpstr>Πεισίστρατος-ΑΘΗΝΑ  (561-527 π.Χ.)</vt:lpstr>
      <vt:lpstr>PowerPoint Presentation</vt:lpstr>
      <vt:lpstr>Αρχαϊκή τυραννίδα</vt:lpstr>
      <vt:lpstr>Ολιγαρχία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Αθηνά Δημοπούλου</dc:creator>
  <cp:lastModifiedBy>Athina Dimopoulou</cp:lastModifiedBy>
  <cp:revision>11</cp:revision>
  <dcterms:created xsi:type="dcterms:W3CDTF">2018-03-26T04:55:46Z</dcterms:created>
  <dcterms:modified xsi:type="dcterms:W3CDTF">2019-04-23T07:49:46Z</dcterms:modified>
</cp:coreProperties>
</file>