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0" r:id="rId7"/>
    <p:sldId id="258" r:id="rId8"/>
    <p:sldId id="260" r:id="rId9"/>
    <p:sldId id="259" r:id="rId10"/>
    <p:sldId id="262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9E6D84-FEEA-4EAF-A07F-60F8F36275B4}" v="1" dt="2025-05-12T10:08:31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040F-27D8-240D-54D5-578A5EABB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B965B-8C92-69DF-6594-CB867538E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5EDD4-2FB9-F784-338E-58C52282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5743C-ABE2-25C8-3ACD-FDAFCA9A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ED7B-8A60-CF36-FE59-F9BDB730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74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7FE4A-A097-AF10-AC15-120331B5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BFC3A-B781-6148-F87E-D44804554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79D7C-B2F7-C71B-637F-47D6793C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22EC8-2D6A-9B3A-4522-75B9DCCC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14295-8028-BFB5-EA1A-B47AF871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585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B49D68-6404-C17C-65C3-8A11E4BDA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EEC15-23C5-66CE-08C4-0BCD0FF73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D8F1-9CF2-55EB-28CE-6820FF30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F8152-2E61-4C71-E877-2A0A454F9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8F967-5532-4B4A-A6E1-FA7B2A9AA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69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8EDD0-2693-EAE2-B73E-4DBFB340D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694"/>
            <a:ext cx="10515600" cy="5858359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367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6F9A-43B8-4C12-7827-8DB6252A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2376C-07D3-C62C-742D-BCEA2FF20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A4E3A-7B1B-46B9-3984-30884C18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B977E-F421-B724-C333-F3B66CC9F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643F-B4C4-30A7-4828-923B9FF9D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296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6F0CC-EF84-840E-4949-128BEA7E5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F6202-BEFB-88A8-9E4A-956C7C4D4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BA18F-216B-3980-FB50-48BFEE38D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17D9F-E814-C34B-893E-8D8C9E1A4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1B702-5E71-E5EC-7037-FA23EE69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9CEDE-A384-5623-5AB8-C01377C0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082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2A0E3-5B38-9F03-2A2D-E96A653BA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9418B-F93E-CC46-BA34-4BCA3CAEB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D4CCD-4A5E-3183-8F7C-8B4311C76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5578B1-E71B-D4AD-E3F5-2CC7F334C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25A82F-3D94-54DC-2557-CBD78D1BE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FF9FFE-F75B-E914-E6EF-202542C3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E59CDE-76A2-A9AC-F9DA-1DFABE693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A91A57-5D25-90B7-162A-C5B78EC8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395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6586-523A-4F04-EAED-C1E98A29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277761-3E83-3200-5E3B-036A4DC57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BF4EA-9CB8-411E-E3F4-6E5622B3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88C30-165D-9768-A293-74280EAB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54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3EEB9A-277E-E1FE-22F5-36A073EF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F918C-00E2-2DFA-1177-774D97733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F56E6-7CFD-DEBF-2A6B-C8F112CF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8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38CAC-E1F9-4883-1DAB-C613D392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37D2F-242B-F19B-5C18-D8FC99DD6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03B82-D920-2189-A176-50DC170CC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04E55-AB3C-DF85-99D1-FFDACEC5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63083-FCC2-0858-EE0E-1AC9E557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FFA74-0DC4-C431-1E68-DD46C25E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478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08E2-533B-D28F-A5E8-255E62490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E1C57-9D7E-142D-DCD4-7A231B370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B9AB0-45C9-5A92-CB32-5C5F35791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59776-3FCB-3AAE-4A57-677FB0628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89731-DA98-EF0D-86BB-5E0A0767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817EC-C5F5-76CB-3920-8CB4D74A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159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8CB11E-8F0D-D94D-BAE7-F1CCB2E5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FF5C0-962A-7E10-E654-10643F142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6B1F4-666D-3EA5-0EEC-83EE328B7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73B9E7-6BDC-430F-8D80-6E6173D5356B}" type="datetimeFigureOut">
              <a:rPr lang="el-GR" smtClean="0"/>
              <a:t>19/5/2025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9DB20-BDB8-DF27-B1EE-ED5C961E8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644BE-8AC5-429D-FA91-A559D6DB6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A1369A-F1AE-4892-80E3-098152A9C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086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873E3-14CA-067A-D6C8-7A9C21994E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Haftung und Leistungsstörungen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4476B6-1EF0-B15F-33DA-EED038849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3611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25288C-E40B-CA5C-C765-53430FC03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Umfang des Schadensersatzes </a:t>
            </a:r>
          </a:p>
          <a:p>
            <a:r>
              <a:rPr lang="de-DE" dirty="0"/>
              <a:t>298 ZGB: </a:t>
            </a:r>
            <a:r>
              <a:rPr lang="de-DE" i="1" dirty="0"/>
              <a:t>Der Schadenersatz umfasst die </a:t>
            </a:r>
            <a:r>
              <a:rPr lang="de-DE" b="1" i="1" dirty="0"/>
              <a:t>Minderung des vorhandenen Vermögens </a:t>
            </a:r>
            <a:r>
              <a:rPr lang="de-DE" i="1" dirty="0"/>
              <a:t>des Gläubigers (positiver Schaden), sowie den </a:t>
            </a:r>
            <a:r>
              <a:rPr lang="de-DE" b="1" i="1" dirty="0"/>
              <a:t>entgangenen Gewinn</a:t>
            </a:r>
            <a:r>
              <a:rPr lang="de-DE" i="1" dirty="0"/>
              <a:t>. Als solcher gilt der Gewinn, der nach dem gewöhnlichen Laufe der Dinge oder nach den besonderen Umständen […] mit Wahrscheinlichkeit erwartet werden konnte.</a:t>
            </a:r>
          </a:p>
          <a:p>
            <a:r>
              <a:rPr lang="de-DE" b="1" dirty="0"/>
              <a:t>positiver Schaden: </a:t>
            </a:r>
          </a:p>
          <a:p>
            <a:r>
              <a:rPr lang="de-DE" dirty="0"/>
              <a:t>Was hat der Gläubiger verloren? Ist er ärmer geworden?</a:t>
            </a:r>
          </a:p>
          <a:p>
            <a:r>
              <a:rPr lang="de-DE" dirty="0"/>
              <a:t>1. Was hat er zusätzlich bezahlt, was er nicht bezahlt hätte? </a:t>
            </a:r>
          </a:p>
          <a:p>
            <a:pPr lvl="1"/>
            <a:r>
              <a:rPr lang="de-DE" dirty="0" err="1"/>
              <a:t>zB</a:t>
            </a:r>
            <a:r>
              <a:rPr lang="de-DE" dirty="0"/>
              <a:t> zur Reparatur seines geschädigten Wagens (Delikt) oder als Preis für den Kauf eines ähnlichen Wagens von einem anderen Käufer (beim fehlgeschlagenen Kaufvertrag).</a:t>
            </a:r>
          </a:p>
          <a:p>
            <a:r>
              <a:rPr lang="de-DE" dirty="0"/>
              <a:t>2. Hat er neue Schulden übernommen? </a:t>
            </a:r>
          </a:p>
          <a:p>
            <a:pPr lvl="1"/>
            <a:r>
              <a:rPr lang="de-DE" dirty="0"/>
              <a:t>Krankenhausgebühren, die er noch nicht bezahlt hat. </a:t>
            </a:r>
          </a:p>
          <a:p>
            <a:r>
              <a:rPr lang="de-DE" dirty="0"/>
              <a:t>→ Es spielt keine Rolle, ob der Gläubiger schon bezahlt hat oder einfach eine Verpflichtung übernommen hat.</a:t>
            </a:r>
          </a:p>
          <a:p>
            <a:r>
              <a:rPr lang="de-DE" b="1" dirty="0"/>
              <a:t>→ Wirklicher Verlust: </a:t>
            </a:r>
            <a:r>
              <a:rPr lang="de-DE" dirty="0"/>
              <a:t>Der Gläubiger hatte etwas, was er heute nicht hat.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498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626761-2E03-C799-257F-9BE8952F9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Negativer Schaden: </a:t>
            </a:r>
            <a:r>
              <a:rPr lang="de-DE" dirty="0"/>
              <a:t>Entgangener Gewinn: </a:t>
            </a:r>
          </a:p>
          <a:p>
            <a:r>
              <a:rPr lang="de-DE" dirty="0"/>
              <a:t>Was hätte er erworben, wenn die Leistung ordnungsgemäß erbracht wäre? </a:t>
            </a:r>
          </a:p>
          <a:p>
            <a:pPr lvl="1"/>
            <a:r>
              <a:rPr lang="de-DE" dirty="0"/>
              <a:t>Z.B. Neben der Reparatur hat er das Auto als Taxi benutzt. Er verliert Einkommen.</a:t>
            </a:r>
          </a:p>
          <a:p>
            <a:r>
              <a:rPr lang="de-DE" dirty="0"/>
              <a:t>→ </a:t>
            </a:r>
            <a:r>
              <a:rPr lang="de-DE" b="1" dirty="0"/>
              <a:t>„Hypothetischer“ Schaden</a:t>
            </a:r>
            <a:r>
              <a:rPr lang="de-DE" dirty="0"/>
              <a:t>: Der Gewinn hat sich nie realisiert. Man muss vermuten, was der Gläubiger in der Zukunft erworben hätte, wenn das schädigende Ereignis nicht eingetreten wäre.</a:t>
            </a:r>
          </a:p>
        </p:txBody>
      </p:sp>
    </p:spTree>
    <p:extLst>
      <p:ext uri="{BB962C8B-B14F-4D97-AF65-F5344CB8AC3E}">
        <p14:creationId xmlns:p14="http://schemas.microsoft.com/office/powerpoint/2010/main" val="4138631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F4C848-AF00-FA3D-4FC9-BDF020350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Umfang des Schadensersatzes</a:t>
            </a:r>
          </a:p>
          <a:p>
            <a:r>
              <a:rPr lang="de-DE" dirty="0"/>
              <a:t>Regel: </a:t>
            </a:r>
            <a:r>
              <a:rPr lang="de-DE" b="1" dirty="0"/>
              <a:t>Der Ganze Schaden </a:t>
            </a:r>
            <a:r>
              <a:rPr lang="de-DE" dirty="0"/>
              <a:t>wird ersetzt: Alles oder Nichts</a:t>
            </a:r>
          </a:p>
          <a:p>
            <a:r>
              <a:rPr lang="de-DE" dirty="0"/>
              <a:t>Auch bei </a:t>
            </a:r>
            <a:r>
              <a:rPr lang="de-DE" b="1" dirty="0"/>
              <a:t>kleinem Verschulden </a:t>
            </a:r>
          </a:p>
          <a:p>
            <a:pPr lvl="1"/>
            <a:r>
              <a:rPr lang="de-DE" dirty="0"/>
              <a:t>→ </a:t>
            </a:r>
            <a:r>
              <a:rPr lang="de-DE" dirty="0" err="1"/>
              <a:t>zB</a:t>
            </a:r>
            <a:r>
              <a:rPr lang="de-DE" dirty="0"/>
              <a:t> kleine Unaufmerksamkeit des Taxifahrers und ich werde schwer verletzt. Der Schaden ist sehr groß (wenn ich nicht mehr arbeiten kann, muss der Taxifahrer mein verlorenes Einkommen lebenslang ersetzen). </a:t>
            </a:r>
          </a:p>
          <a:p>
            <a:r>
              <a:rPr lang="de-DE" dirty="0"/>
              <a:t>Es spielt keine Rolle, ob der Schuldner </a:t>
            </a:r>
            <a:r>
              <a:rPr lang="de-DE" b="1" dirty="0"/>
              <a:t>reich oder arm </a:t>
            </a:r>
            <a:r>
              <a:rPr lang="de-DE" dirty="0"/>
              <a:t>ist, </a:t>
            </a:r>
            <a:r>
              <a:rPr lang="de-DE" b="1" dirty="0"/>
              <a:t>versichert oder nicht </a:t>
            </a:r>
          </a:p>
          <a:p>
            <a:r>
              <a:rPr lang="de-DE" dirty="0"/>
              <a:t>Der gleiche Schadensersatz für </a:t>
            </a:r>
            <a:r>
              <a:rPr lang="de-DE" b="1" dirty="0"/>
              <a:t>Vorsatz und Fahrlässigkeit</a:t>
            </a:r>
          </a:p>
          <a:p>
            <a:r>
              <a:rPr lang="en-US" dirty="0"/>
              <a:t>≠ 1324 </a:t>
            </a:r>
            <a:r>
              <a:rPr lang="en-US" dirty="0" err="1"/>
              <a:t>ABGB</a:t>
            </a:r>
            <a:r>
              <a:rPr lang="en-US" dirty="0"/>
              <a:t>: (</a:t>
            </a:r>
            <a:r>
              <a:rPr lang="de-DE" noProof="0" dirty="0"/>
              <a:t>nur beim </a:t>
            </a:r>
            <a:r>
              <a:rPr lang="en-US" dirty="0"/>
              <a:t>Schaden </a:t>
            </a:r>
            <a:r>
              <a:rPr lang="en-US" dirty="0" err="1"/>
              <a:t>aus</a:t>
            </a:r>
            <a:r>
              <a:rPr lang="en-US" dirty="0"/>
              <a:t> “</a:t>
            </a:r>
            <a:r>
              <a:rPr lang="de-DE" dirty="0"/>
              <a:t>böser Absicht oder aus einer auffallenden Sorglosigkeit</a:t>
            </a:r>
            <a:r>
              <a:rPr lang="en-US" dirty="0"/>
              <a:t>” </a:t>
            </a:r>
            <a:r>
              <a:rPr lang="de-DE" noProof="0" dirty="0"/>
              <a:t>wird entgangener Gewinn bezahlt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7162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14F696-70B2-0DD5-2F94-23DAC2A7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/>
              <a:t>Insbesondere: Vertragliche Haftung </a:t>
            </a:r>
          </a:p>
          <a:p>
            <a:r>
              <a:rPr lang="de-DE" dirty="0"/>
              <a:t>Der Anspruch ist auf Ersatz des </a:t>
            </a:r>
            <a:r>
              <a:rPr lang="de-DE" b="1" dirty="0"/>
              <a:t>positiven Interesses </a:t>
            </a:r>
            <a:r>
              <a:rPr lang="de-DE" dirty="0"/>
              <a:t>(= Erfüllungsinteresse) gerichtet.</a:t>
            </a:r>
          </a:p>
          <a:p>
            <a:pPr lvl="1"/>
            <a:r>
              <a:rPr lang="de-DE" dirty="0"/>
              <a:t>Beim Schadensersatz statt der Leistung ist der Gläubiger so zu stellen, als ob die Leistung wie geschuldet erbracht worden wäre.</a:t>
            </a:r>
          </a:p>
          <a:p>
            <a:pPr lvl="1"/>
            <a:r>
              <a:rPr lang="de-DE" dirty="0"/>
              <a:t>Z.B. Ankauf der gleichen Sache anderswo für teureren Preis/ Gewinn beim Weiterverkauf </a:t>
            </a:r>
          </a:p>
          <a:p>
            <a:r>
              <a:rPr lang="de-DE" b="1" dirty="0"/>
              <a:t>Nicht ersetzt: </a:t>
            </a:r>
          </a:p>
          <a:p>
            <a:r>
              <a:rPr lang="de-DE" dirty="0"/>
              <a:t>Aufwendungen im Hinblick auf den Vertrag → Sie wären sowieso gemacht (negatives Interesse)</a:t>
            </a:r>
          </a:p>
          <a:p>
            <a:pPr lvl="1"/>
            <a:r>
              <a:rPr lang="de-DE" dirty="0"/>
              <a:t>Anders BGB (§ 284: Wahl des Gläubigers)</a:t>
            </a:r>
          </a:p>
          <a:p>
            <a:r>
              <a:rPr lang="de-DE" dirty="0"/>
              <a:t>Schaden für Verlust einer günstigen Gelegenheit (Vertrag mit einem anderen) → Der zweite Vertrag wäre nicht abgeschlossen, wenn der erste erfüllt wäre.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4905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9B9D5C-29E5-885E-50DF-1E0231E00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Wichtige Einschränkung: immaterieller Schaden</a:t>
            </a:r>
          </a:p>
          <a:p>
            <a:pPr lvl="1"/>
            <a:r>
              <a:rPr lang="de-DE" i="1" dirty="0"/>
              <a:t>299 ZGB: Wegen eines </a:t>
            </a:r>
            <a:r>
              <a:rPr lang="de-DE" b="1" i="1" dirty="0"/>
              <a:t>immateriellen Schadens </a:t>
            </a:r>
            <a:r>
              <a:rPr lang="de-DE" i="1" dirty="0"/>
              <a:t>kann Genugtuung in Geld in den durch Gesetz bestimmten Fällen gefordert werden. </a:t>
            </a:r>
          </a:p>
          <a:p>
            <a:r>
              <a:rPr lang="de-DE" dirty="0"/>
              <a:t>Nur Vermögensschäden (materielle Schäden) werden ersetzt. </a:t>
            </a:r>
          </a:p>
          <a:p>
            <a:pPr lvl="1"/>
            <a:r>
              <a:rPr lang="de-DE" dirty="0" err="1"/>
              <a:t>zB</a:t>
            </a:r>
            <a:r>
              <a:rPr lang="de-DE" dirty="0"/>
              <a:t> kein Schadensersatz für verdorbene Urlaubszeit, für nicht bestandene Prüfungen an der Uni etc.</a:t>
            </a:r>
          </a:p>
          <a:p>
            <a:r>
              <a:rPr lang="de-DE" dirty="0"/>
              <a:t>Immaterielle Schäden werden grundsätzlich nur im </a:t>
            </a:r>
            <a:r>
              <a:rPr lang="de-DE" b="1" dirty="0"/>
              <a:t>Deliktsrecht oder bei Verletzungen des Persönlichkeitsrechts </a:t>
            </a:r>
            <a:r>
              <a:rPr lang="de-DE" dirty="0"/>
              <a:t>ersetzt </a:t>
            </a:r>
          </a:p>
          <a:p>
            <a:r>
              <a:rPr lang="de-DE" dirty="0"/>
              <a:t>Oft eine Vertragsverletzung ist auch Delikt. </a:t>
            </a:r>
          </a:p>
          <a:p>
            <a:pPr lvl="1"/>
            <a:r>
              <a:rPr lang="de-DE" dirty="0"/>
              <a:t>ZB Bei der Taxifahrt erleide ich einen Unfall → Vertragsverletzung UND Delikt. </a:t>
            </a:r>
          </a:p>
          <a:p>
            <a:r>
              <a:rPr lang="de-DE" dirty="0"/>
              <a:t>Ich kann mich auf beide Anspruchsgrundlagen berufen. </a:t>
            </a:r>
          </a:p>
          <a:p>
            <a:r>
              <a:rPr lang="de-DE" dirty="0"/>
              <a:t>→ Immer wo ein absolutes Rechtsgut verletzt ist (Gesundheit, Freiheit, Eigentum usw.) → Entschädigung für den immateriellen Schaden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7256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48C782-5AB0-156D-E6FC-216CF942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Mitverschulden: </a:t>
            </a:r>
          </a:p>
          <a:p>
            <a:pPr lvl="1"/>
            <a:r>
              <a:rPr lang="de-DE" i="1" dirty="0"/>
              <a:t>300 ZGB: Hat der Beschädigte bei der </a:t>
            </a:r>
            <a:r>
              <a:rPr lang="de-DE" b="1" i="1" dirty="0"/>
              <a:t>Entstehung</a:t>
            </a:r>
            <a:r>
              <a:rPr lang="de-DE" i="1" dirty="0"/>
              <a:t> des Schadens oder bei dessen </a:t>
            </a:r>
            <a:r>
              <a:rPr lang="de-DE" b="1" i="1" dirty="0"/>
              <a:t>Umfang</a:t>
            </a:r>
            <a:r>
              <a:rPr lang="de-DE" i="1" dirty="0"/>
              <a:t> aus eigenem Verschulden mitgewirkt, so kann das Gericht eine Entschädigung </a:t>
            </a:r>
            <a:r>
              <a:rPr lang="de-DE" b="1" i="1" dirty="0"/>
              <a:t>ablehnen</a:t>
            </a:r>
            <a:r>
              <a:rPr lang="de-DE" i="1" dirty="0"/>
              <a:t> oder ihren Betrag </a:t>
            </a:r>
            <a:r>
              <a:rPr lang="de-DE" b="1" i="1" dirty="0"/>
              <a:t>mindern</a:t>
            </a:r>
            <a:r>
              <a:rPr lang="de-DE" i="1" dirty="0"/>
              <a:t>. Das gleiche gilt auch dann, wenn der Beschädigte unterlassen hat, </a:t>
            </a:r>
            <a:r>
              <a:rPr lang="de-DE" b="1" i="1" dirty="0"/>
              <a:t>den Schaden abzuwenden </a:t>
            </a:r>
            <a:r>
              <a:rPr lang="de-DE" i="1" dirty="0"/>
              <a:t>oder zu </a:t>
            </a:r>
            <a:r>
              <a:rPr lang="de-DE" b="1" i="1" dirty="0"/>
              <a:t>mindern</a:t>
            </a:r>
            <a:r>
              <a:rPr lang="de-DE" i="1" dirty="0"/>
              <a:t>, oder wenn er den Schuldner auf die Gefahr eines </a:t>
            </a:r>
            <a:r>
              <a:rPr lang="de-DE" b="1" i="1" dirty="0"/>
              <a:t>ungewöhnlich großen Schadens </a:t>
            </a:r>
            <a:r>
              <a:rPr lang="de-DE" i="1" dirty="0"/>
              <a:t>[…] nicht aufmerksam gemacht hat.</a:t>
            </a:r>
          </a:p>
          <a:p>
            <a:r>
              <a:rPr lang="de-DE" b="1" dirty="0"/>
              <a:t>Abweichung vom Alles-oder-Nichts-Prinzip. </a:t>
            </a:r>
          </a:p>
          <a:p>
            <a:r>
              <a:rPr lang="de-DE" b="1" dirty="0"/>
              <a:t>→ Ausnahme: </a:t>
            </a:r>
            <a:r>
              <a:rPr lang="de-DE" dirty="0"/>
              <a:t>Normallerweise haftet der Schädiger für den </a:t>
            </a:r>
            <a:r>
              <a:rPr lang="de-DE" b="1" dirty="0"/>
              <a:t>ganzen Schaden</a:t>
            </a:r>
            <a:r>
              <a:rPr lang="de-DE" dirty="0"/>
              <a:t>, unabhängig davon, ob neben ihm auch weitere Umstände zum Schaden beigetragen haben </a:t>
            </a:r>
          </a:p>
          <a:p>
            <a:pPr lvl="1"/>
            <a:r>
              <a:rPr lang="de-DE" dirty="0"/>
              <a:t>Beispiel: kleiner Unfall, der die Gesundheit des Opfers unerwartet verschlechtert, weil das Opfer schon krank/empfindlich war → Haftung für den ganzen Schaden.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0478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060543-D54F-E279-DADB-62677F65E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Grundsatz: Haftung nur für Verschulden </a:t>
            </a:r>
          </a:p>
          <a:p>
            <a:r>
              <a:rPr lang="de-DE" i="1" dirty="0"/>
              <a:t>330 ZGB: Der Schuldner haftet, wenn ein anderes nicht bestimmt wurde, für jede aus </a:t>
            </a:r>
            <a:r>
              <a:rPr lang="de-DE" b="1" i="1" dirty="0"/>
              <a:t>Vorsatz</a:t>
            </a:r>
            <a:r>
              <a:rPr lang="de-DE" i="1" dirty="0"/>
              <a:t> oder </a:t>
            </a:r>
            <a:r>
              <a:rPr lang="de-DE" b="1" i="1" dirty="0"/>
              <a:t>Fahrlässigkeit</a:t>
            </a:r>
            <a:r>
              <a:rPr lang="de-DE" i="1" dirty="0"/>
              <a:t> von ihm […] verursachte Nichteinhaltung seiner Verpflichtung. Fahrlässigkeit liegt in jedem Falle vor, in dem die im Verkehr erforderliche Sorgfalt außer acht gelassen wird.</a:t>
            </a:r>
          </a:p>
          <a:p>
            <a:r>
              <a:rPr lang="de-DE" dirty="0"/>
              <a:t>Vorsatz und Fahrlässigkeit, grobe oder einfache.</a:t>
            </a:r>
          </a:p>
          <a:p>
            <a:r>
              <a:rPr lang="de-DE" dirty="0"/>
              <a:t>Fahrlässigkeit: Maßstab die im Verkehr erforderliche Sorgfalt → Objektiver Maßstab. </a:t>
            </a:r>
          </a:p>
          <a:p>
            <a:pPr lvl="1"/>
            <a:r>
              <a:rPr lang="de-DE" dirty="0"/>
              <a:t>→ Wenn man sich im Geschäftsverkehr beteiligt, muss sich entsprechend veralten können. </a:t>
            </a:r>
          </a:p>
          <a:p>
            <a:pPr lvl="1"/>
            <a:r>
              <a:rPr lang="de-DE" dirty="0"/>
              <a:t>Man darf nachher nicht behaupten, man könnte nicht anders, oder man wusste nicht, was zu tun wäre.</a:t>
            </a:r>
          </a:p>
          <a:p>
            <a:r>
              <a:rPr lang="de-DE" dirty="0"/>
              <a:t>330 ZGB gilt nicht nur für die vertragliche, sondern auch für die </a:t>
            </a:r>
            <a:r>
              <a:rPr lang="de-DE" b="1" dirty="0"/>
              <a:t>deliktische Haftung </a:t>
            </a:r>
          </a:p>
          <a:p>
            <a:r>
              <a:rPr lang="de-DE" dirty="0"/>
              <a:t>Man spricht von </a:t>
            </a:r>
            <a:r>
              <a:rPr lang="de-DE" b="1" dirty="0"/>
              <a:t>subjektiver Haftung (Regel) </a:t>
            </a:r>
            <a:r>
              <a:rPr lang="de-DE" dirty="0"/>
              <a:t>≠ Ausnahmen, wo kein Verschulden notwendig ist</a:t>
            </a:r>
          </a:p>
          <a:p>
            <a:r>
              <a:rPr lang="de-DE" dirty="0"/>
              <a:t>Wer muss das Verschulden </a:t>
            </a:r>
            <a:r>
              <a:rPr lang="de-DE" b="1" dirty="0"/>
              <a:t>beweisen</a:t>
            </a:r>
            <a:r>
              <a:rPr lang="de-DE" dirty="0"/>
              <a:t>? → </a:t>
            </a:r>
            <a:r>
              <a:rPr lang="de-DE" b="1" dirty="0"/>
              <a:t>Regel</a:t>
            </a:r>
            <a:r>
              <a:rPr lang="de-DE" dirty="0"/>
              <a:t>: Der Gläubiger (wie alle anderen Haftungsvoraussetzungen). </a:t>
            </a:r>
          </a:p>
          <a:p>
            <a:r>
              <a:rPr lang="de-DE" dirty="0"/>
              <a:t>Ausnahmen → Vor allem im </a:t>
            </a:r>
            <a:r>
              <a:rPr lang="de-DE" b="1" dirty="0"/>
              <a:t>Vertragsrecht</a:t>
            </a:r>
            <a:r>
              <a:rPr lang="de-DE" dirty="0"/>
              <a:t> →Bei Pflichtverletzungen wird das Verschulden </a:t>
            </a:r>
            <a:r>
              <a:rPr lang="de-DE" b="1" dirty="0"/>
              <a:t>vermutet</a:t>
            </a:r>
            <a:r>
              <a:rPr lang="de-DE" dirty="0"/>
              <a:t>. Der Schulden muss beweisen, dass er die im Verkehr erforderliche Sorgfalt gezeigt hat.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6707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C6E974-8700-B569-234D-06C69C292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Haftungsbeschränkung: </a:t>
            </a:r>
          </a:p>
          <a:p>
            <a:pPr lvl="1"/>
            <a:r>
              <a:rPr lang="de-DE" i="1" dirty="0"/>
              <a:t>332 ZGB: Jede im Voraus getroffene Vereinbarung, welche die Haftung wegen </a:t>
            </a:r>
            <a:r>
              <a:rPr lang="de-DE" b="1" i="1" dirty="0"/>
              <a:t>Vorsatzes</a:t>
            </a:r>
            <a:r>
              <a:rPr lang="de-DE" i="1" dirty="0"/>
              <a:t> oder </a:t>
            </a:r>
            <a:r>
              <a:rPr lang="de-DE" b="1" i="1" dirty="0"/>
              <a:t>grober Fahrlässigkeit </a:t>
            </a:r>
            <a:r>
              <a:rPr lang="de-DE" i="1" dirty="0"/>
              <a:t>ausschließt oder beschränkt, ist nichtig. </a:t>
            </a:r>
          </a:p>
          <a:p>
            <a:pPr lvl="1"/>
            <a:r>
              <a:rPr lang="de-DE" i="1" dirty="0"/>
              <a:t>Ebenfalls nichtig ist eine im Voraus getroffene Vereinbarung über den Erlass der Haftung des Schuldners sogar wegen </a:t>
            </a:r>
            <a:r>
              <a:rPr lang="de-DE" b="1" i="1" dirty="0"/>
              <a:t>leichter Fahrlässigkeit</a:t>
            </a:r>
            <a:r>
              <a:rPr lang="de-DE" i="1" dirty="0"/>
              <a:t>, wenn der Gläubiger </a:t>
            </a:r>
            <a:r>
              <a:rPr lang="de-DE" b="1" i="1" dirty="0"/>
              <a:t>im Dienste </a:t>
            </a:r>
            <a:r>
              <a:rPr lang="de-DE" i="1" dirty="0"/>
              <a:t>des Schuldners steht […] wenn die Haftungsausschlussabrede in einer Vertragsklausel enthalten ist, </a:t>
            </a:r>
            <a:r>
              <a:rPr lang="de-DE" b="1" i="1" dirty="0"/>
              <a:t>die nicht individuell ausgehandelt wurde</a:t>
            </a:r>
            <a:r>
              <a:rPr lang="de-DE" i="1" dirty="0"/>
              <a:t>, oder wenn die Haftungsausschlussabrede die Haftung des Schuldners für die Verletzung von Rechtsgütern ausschließen soll, die aus der </a:t>
            </a:r>
            <a:r>
              <a:rPr lang="de-DE" b="1" i="1" dirty="0"/>
              <a:t>Persönlichkeit</a:t>
            </a:r>
            <a:r>
              <a:rPr lang="de-DE" i="1" dirty="0"/>
              <a:t> hervorgehen, wie insbesondere </a:t>
            </a:r>
            <a:r>
              <a:rPr lang="de-DE" b="1" i="1" dirty="0"/>
              <a:t>das Leben, die Gesundheit, die Freiheit oder die Ehre</a:t>
            </a:r>
            <a:r>
              <a:rPr lang="de-DE" i="1" dirty="0"/>
              <a:t>. </a:t>
            </a:r>
          </a:p>
          <a:p>
            <a:r>
              <a:rPr lang="de-DE" dirty="0"/>
              <a:t>Keine Haftungsbeschränkung ist möglich für Vorsatz oder grobe Fahrlässigkeit</a:t>
            </a:r>
          </a:p>
          <a:p>
            <a:r>
              <a:rPr lang="de-DE" dirty="0"/>
              <a:t>Der Haftungsausschluss ist nur für </a:t>
            </a:r>
            <a:r>
              <a:rPr lang="de-DE" b="1" dirty="0"/>
              <a:t>einfache Fahrlässigkeit </a:t>
            </a:r>
            <a:r>
              <a:rPr lang="de-DE" dirty="0"/>
              <a:t>nur bei </a:t>
            </a:r>
            <a:r>
              <a:rPr lang="de-DE" b="1" dirty="0"/>
              <a:t>individuell verhandelten </a:t>
            </a:r>
            <a:r>
              <a:rPr lang="de-DE" dirty="0"/>
              <a:t>Verträgen möglich. </a:t>
            </a:r>
          </a:p>
          <a:p>
            <a:r>
              <a:rPr lang="de-DE" dirty="0"/>
              <a:t>Dies gilt auch im </a:t>
            </a:r>
            <a:r>
              <a:rPr lang="de-DE" b="1" dirty="0"/>
              <a:t>geschäftlichen </a:t>
            </a:r>
            <a:r>
              <a:rPr lang="de-DE" dirty="0"/>
              <a:t>Bereich (nicht nur für Verbraucher). </a:t>
            </a:r>
          </a:p>
          <a:p>
            <a:pPr lvl="1"/>
            <a:r>
              <a:rPr lang="de-DE" dirty="0" err="1"/>
              <a:t>zB</a:t>
            </a:r>
            <a:r>
              <a:rPr lang="de-DE" dirty="0"/>
              <a:t>: Vertragsklausel: Keine Haftung für Schäden mehr als 1.000.000 € (gilt nur für leichte Fahrlässigkeit, nicht aber für grobe Fahrlässigkeit). Fehlt es an individuellen Verhandlungen (AGBs), gilt die Klausel gar nicht.</a:t>
            </a:r>
          </a:p>
          <a:p>
            <a:r>
              <a:rPr lang="de-DE" b="1" dirty="0"/>
              <a:t>Keine Haftungsbeschränkung ist möglich </a:t>
            </a:r>
            <a:r>
              <a:rPr lang="de-DE" dirty="0"/>
              <a:t>bei Verletzung des Körpers, der Gesundheit, des Lebens.</a:t>
            </a:r>
          </a:p>
        </p:txBody>
      </p:sp>
    </p:spTree>
    <p:extLst>
      <p:ext uri="{BB962C8B-B14F-4D97-AF65-F5344CB8AC3E}">
        <p14:creationId xmlns:p14="http://schemas.microsoft.com/office/powerpoint/2010/main" val="308440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3A441-9060-4866-1676-306935E40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Haftung für Erfüllungsgehilfen</a:t>
            </a:r>
          </a:p>
          <a:p>
            <a:pPr lvl="1"/>
            <a:r>
              <a:rPr lang="de-DE" sz="2000" i="1" dirty="0"/>
              <a:t>Art. 334. Der Schuldner haftet für das Verschulden der Personen, deren er sich zur Bewirkung der Leistung bedient, </a:t>
            </a:r>
            <a:r>
              <a:rPr lang="de-DE" sz="2000" b="1" i="1" dirty="0"/>
              <a:t>in gleichem Umfange, in dem er für das eigene Verschulden haftet</a:t>
            </a:r>
            <a:r>
              <a:rPr lang="de-DE" sz="2000" i="1" dirty="0"/>
              <a:t>. Diese Haftung kann im Voraus beschränkt oder ausgeschlossen werden, es sei denn dass ein von den im Artikel 332 bezeichneten Umständen vorliegt.</a:t>
            </a:r>
          </a:p>
          <a:p>
            <a:r>
              <a:rPr lang="de-DE" sz="2400" dirty="0"/>
              <a:t>Die Haftung setzt </a:t>
            </a:r>
            <a:r>
              <a:rPr lang="de-DE" sz="2400" b="1" dirty="0"/>
              <a:t>Verschulden des Erfüllungsgehilfen</a:t>
            </a:r>
            <a:r>
              <a:rPr lang="de-DE" sz="2400" dirty="0"/>
              <a:t>, aber kein eigenes Verschulden des Schuldners voraus → </a:t>
            </a:r>
            <a:r>
              <a:rPr lang="de-DE" sz="2400" b="1" dirty="0"/>
              <a:t>objektive</a:t>
            </a:r>
            <a:r>
              <a:rPr lang="de-DE" sz="2400" dirty="0"/>
              <a:t> Haftung</a:t>
            </a:r>
          </a:p>
          <a:p>
            <a:r>
              <a:rPr lang="de-DE" sz="2400" dirty="0"/>
              <a:t>Der Schuldner haftet, als ob er selbst das Verhalten seines Erfüllungsgehilfen gezeigt hat.</a:t>
            </a:r>
          </a:p>
          <a:p>
            <a:r>
              <a:rPr lang="de-DE" sz="2400" dirty="0"/>
              <a:t>≠ § 276 Abs 3 BGB: Haftungsausschluss nur für Vorsatz unzulässig (und dann nicht für Erfüllungsgehilfen). </a:t>
            </a:r>
            <a:endParaRPr lang="el-GR" sz="2400" dirty="0"/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8901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7FB04E-0773-C109-5E9D-FE6207BE4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Aufbau der Regelung für Leistungsstörungen </a:t>
            </a:r>
          </a:p>
          <a:p>
            <a:r>
              <a:rPr lang="de-DE" b="1" dirty="0"/>
              <a:t>1. Bemerkung: </a:t>
            </a:r>
            <a:r>
              <a:rPr lang="de-DE" dirty="0"/>
              <a:t>Kein einheitlicher Haftungstatbestand </a:t>
            </a:r>
          </a:p>
          <a:p>
            <a:r>
              <a:rPr lang="de-DE" dirty="0"/>
              <a:t>Nur bestimmte Leistungsstörungen werden geregelt: </a:t>
            </a:r>
          </a:p>
          <a:p>
            <a:pPr lvl="1"/>
            <a:r>
              <a:rPr lang="de-DE" dirty="0"/>
              <a:t>A)	Unmöglichkeit der Leistung</a:t>
            </a:r>
          </a:p>
          <a:p>
            <a:pPr lvl="1"/>
            <a:r>
              <a:rPr lang="de-DE" dirty="0"/>
              <a:t>B)	Verzug (Schuldnerverzug)</a:t>
            </a:r>
          </a:p>
          <a:p>
            <a:pPr lvl="1"/>
            <a:r>
              <a:rPr lang="de-DE" dirty="0"/>
              <a:t>C)	Gläubigerverzug (Annahmeverszug)</a:t>
            </a:r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430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2722D2-333A-EB53-25C3-97F301C3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ZGB: Vom Allgemeinen zum Besonderen </a:t>
            </a:r>
          </a:p>
          <a:p>
            <a:pPr lvl="1"/>
            <a:r>
              <a:rPr lang="de-DE" dirty="0"/>
              <a:t>→ Regelung des Schuldverhältnisses im Allgemeinen </a:t>
            </a:r>
          </a:p>
          <a:p>
            <a:pPr lvl="1"/>
            <a:r>
              <a:rPr lang="de-DE" dirty="0"/>
              <a:t>→ erst dann Regelung des schuldrechtlichen Vertrages (Regeln die nur für schuldrechtliche Verträge gelten) </a:t>
            </a:r>
          </a:p>
          <a:p>
            <a:pPr lvl="1"/>
            <a:r>
              <a:rPr lang="de-DE" dirty="0"/>
              <a:t>→ Regelung der einzelnen Verträge → Kaufvertrag, Mietvertrag, Auftrag usw. (Regeln die für bestimmte Vertragstypen gelten. z.B. Regeln über Sachmängel im Kauf) </a:t>
            </a:r>
          </a:p>
          <a:p>
            <a:r>
              <a:rPr lang="de-DE" dirty="0"/>
              <a:t>Schuldverhältnis </a:t>
            </a:r>
          </a:p>
          <a:p>
            <a:pPr lvl="1"/>
            <a:r>
              <a:rPr lang="de-DE" dirty="0"/>
              <a:t>→ eine Rechtsbeziehung, aufgrund deren die eine Partei (Schuldner) der anderen (Gläubiger) etwas schuldet </a:t>
            </a:r>
          </a:p>
          <a:p>
            <a:pPr lvl="1"/>
            <a:r>
              <a:rPr lang="de-DE" dirty="0"/>
              <a:t>287 ZGB → Begriff: </a:t>
            </a:r>
            <a:r>
              <a:rPr lang="de-DE" i="1" dirty="0"/>
              <a:t>Schuldverhältnis ist das Verhältnis, durch das sich jemand einem anderen zu einer Leistung verpflichtet. Die Leistung kann auch in einem Unterlassen bestehen.</a:t>
            </a:r>
          </a:p>
          <a:p>
            <a:pPr lvl="1"/>
            <a:r>
              <a:rPr lang="de-DE" dirty="0"/>
              <a:t>Schuldverhältnis in engerem Sinne: Jede Leistung → ein Schuldverhältnis  </a:t>
            </a:r>
            <a:endParaRPr lang="de-DE" i="1" dirty="0"/>
          </a:p>
          <a:p>
            <a:r>
              <a:rPr lang="de-DE" dirty="0"/>
              <a:t>Schuldrechtlicher Vertrag</a:t>
            </a:r>
          </a:p>
          <a:p>
            <a:pPr lvl="1"/>
            <a:r>
              <a:rPr lang="de-DE" dirty="0"/>
              <a:t>Ein Vertrag, mit dem ein oder mehrere Schuldverhältnisse entstehen.</a:t>
            </a:r>
          </a:p>
          <a:p>
            <a:pPr lvl="1"/>
            <a:r>
              <a:rPr lang="de-DE" dirty="0"/>
              <a:t>z.B. Kaufvertrag: 3 Schuldverhältnisse in engerem Sinne: </a:t>
            </a:r>
          </a:p>
          <a:p>
            <a:pPr lvl="1"/>
            <a:r>
              <a:rPr lang="de-DE" dirty="0"/>
              <a:t>Art. 513: </a:t>
            </a:r>
            <a:r>
              <a:rPr lang="de-DE" i="1" dirty="0"/>
              <a:t>Durch den Kaufvertrag wird der Verkäufer verpflichtet, das Eigentum an der verkauften Sache oder das verkaufte Recht zu </a:t>
            </a:r>
            <a:r>
              <a:rPr lang="de-DE" b="1" i="1" dirty="0"/>
              <a:t>übertragen</a:t>
            </a:r>
            <a:r>
              <a:rPr lang="de-DE" i="1" dirty="0"/>
              <a:t> [1] und die Sache zu </a:t>
            </a:r>
            <a:r>
              <a:rPr lang="de-DE" b="1" i="1" dirty="0"/>
              <a:t>übergeben</a:t>
            </a:r>
            <a:r>
              <a:rPr lang="de-DE" i="1" dirty="0"/>
              <a:t> [2]; der Käufer wird verpflichtet, den vereinbarten Preis zu </a:t>
            </a:r>
            <a:r>
              <a:rPr lang="de-DE" b="1" i="1" dirty="0"/>
              <a:t>zahlen</a:t>
            </a:r>
            <a:r>
              <a:rPr lang="de-DE" i="1" dirty="0"/>
              <a:t> [3].</a:t>
            </a:r>
          </a:p>
          <a:p>
            <a:pPr lvl="1"/>
            <a:r>
              <a:rPr lang="de-DE" dirty="0"/>
              <a:t>Art. 361: </a:t>
            </a:r>
            <a:r>
              <a:rPr lang="de-DE"/>
              <a:t>Vertragsfreiheit </a:t>
            </a:r>
            <a:r>
              <a:rPr lang="de-DE" i="1"/>
              <a:t>→ </a:t>
            </a:r>
            <a:r>
              <a:rPr lang="de-DE" i="1" dirty="0"/>
              <a:t>361: Zur Begründung oder zur Änderung eines Schuldverhältnisses durch Rechtsgeschäft ist ein Vertrag erforderlich, soweit das Gesetz nicht ein anderes bestimmt.</a:t>
            </a:r>
          </a:p>
          <a:p>
            <a:pPr lvl="1"/>
            <a:endParaRPr lang="de-DE" i="1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8869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E0E229-F401-75AE-2F07-00384A1E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de-DE" b="1" dirty="0"/>
              <a:t>Sonstige Pflichtverletzungen </a:t>
            </a:r>
          </a:p>
          <a:p>
            <a:r>
              <a:rPr lang="de-DE" dirty="0"/>
              <a:t>Traditionell wie eine </a:t>
            </a:r>
            <a:r>
              <a:rPr lang="de-DE" b="1" dirty="0"/>
              <a:t>Lücke</a:t>
            </a:r>
            <a:r>
              <a:rPr lang="de-DE" dirty="0"/>
              <a:t> behandelt.</a:t>
            </a:r>
          </a:p>
          <a:p>
            <a:pPr lvl="1"/>
            <a:r>
              <a:rPr lang="de-DE" dirty="0"/>
              <a:t>Aber 330 ZGB: Der Schuldner haftet … für jede … von ihm … verursachte Nichteinhaltung seiner Verpflichtung. </a:t>
            </a:r>
          </a:p>
          <a:p>
            <a:pPr lvl="1"/>
            <a:r>
              <a:rPr lang="de-DE" dirty="0"/>
              <a:t>Jedenfalls: Es fehlt die </a:t>
            </a:r>
            <a:r>
              <a:rPr lang="de-DE" b="1" dirty="0"/>
              <a:t>konkrete Regelung </a:t>
            </a:r>
            <a:r>
              <a:rPr lang="de-DE" dirty="0"/>
              <a:t>eines einheitlichen Tatbestandes für weitere Pflichtverletzungen </a:t>
            </a:r>
          </a:p>
          <a:p>
            <a:r>
              <a:rPr lang="de-DE" dirty="0"/>
              <a:t>Lehre und Rechtsprechung haben eine </a:t>
            </a:r>
            <a:r>
              <a:rPr lang="de-DE" b="1" dirty="0"/>
              <a:t>allgemeine Regel </a:t>
            </a:r>
            <a:r>
              <a:rPr lang="de-DE" dirty="0"/>
              <a:t>herausgearbeitet: Haftung für jede Pflichtverletzung aus Verschulden (Gesetzes-/Rechtsanalogie) (vgl. die alte Lehre von positiver Vertragsverletzung).</a:t>
            </a:r>
          </a:p>
          <a:p>
            <a:r>
              <a:rPr lang="de-DE" dirty="0"/>
              <a:t>→ Haftung für </a:t>
            </a:r>
            <a:r>
              <a:rPr lang="de-DE" b="1" dirty="0"/>
              <a:t>schlechte Leistung </a:t>
            </a:r>
            <a:r>
              <a:rPr lang="de-DE" dirty="0"/>
              <a:t>oder für Verletzung von </a:t>
            </a:r>
            <a:r>
              <a:rPr lang="de-DE" b="1" dirty="0"/>
              <a:t>Nebenleistungspflichten</a:t>
            </a:r>
            <a:r>
              <a:rPr lang="de-DE" dirty="0"/>
              <a:t> (Keine Unmöglichkeit oder Verzug der Hauptleistung) – </a:t>
            </a:r>
            <a:r>
              <a:rPr lang="de-DE" b="1" dirty="0"/>
              <a:t>analoge Anwendung der geeigneten Vorschriften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Z.B. Der Wächter ist dabei, aber er sieht den Dieb nicht → keine Unmöglichkeit und kein Verzug → Schlechte Leistung </a:t>
            </a:r>
          </a:p>
          <a:p>
            <a:r>
              <a:rPr lang="de-DE" dirty="0"/>
              <a:t>Ähnlich: Pflichten, die auf </a:t>
            </a:r>
            <a:r>
              <a:rPr lang="de-DE" b="1" dirty="0"/>
              <a:t>weitere Rechtsgüter </a:t>
            </a:r>
            <a:r>
              <a:rPr lang="de-DE" dirty="0"/>
              <a:t>des Gläubigers gerichtet sind (Schutzpflichten). </a:t>
            </a:r>
          </a:p>
          <a:p>
            <a:pPr lvl="1"/>
            <a:r>
              <a:rPr lang="de-DE" dirty="0" err="1"/>
              <a:t>zB</a:t>
            </a:r>
            <a:r>
              <a:rPr lang="de-DE" dirty="0"/>
              <a:t> Der Stuhl im Café war gebrochen und ich wurde verletzt. Die Hauptleistung ist möglich und wird bewirkt.</a:t>
            </a:r>
          </a:p>
          <a:p>
            <a:pPr lvl="1"/>
            <a:r>
              <a:rPr lang="de-DE" dirty="0"/>
              <a:t>Allerdings: Solche Fälle werden in der Rechtsprechung meistens </a:t>
            </a:r>
            <a:r>
              <a:rPr lang="de-DE" b="1" dirty="0"/>
              <a:t>durch Deliktsrecht </a:t>
            </a:r>
            <a:r>
              <a:rPr lang="de-DE" dirty="0"/>
              <a:t>gelöst</a:t>
            </a:r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9459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D64266-C399-F055-E821-78E18C3CE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2. Bemerkung: </a:t>
            </a:r>
            <a:r>
              <a:rPr lang="de-DE" dirty="0"/>
              <a:t>Regelungsaufbau – Falllösung </a:t>
            </a:r>
          </a:p>
          <a:p>
            <a:r>
              <a:rPr lang="de-DE" dirty="0"/>
              <a:t>a) was passiert mit der Leistung? Welche Rechte hat der Gläubiger bei Unmöglichkeit und Verzug? → Art. 335 ZGB ff </a:t>
            </a:r>
          </a:p>
          <a:p>
            <a:pPr lvl="1"/>
            <a:r>
              <a:rPr lang="de-DE" dirty="0"/>
              <a:t>→ Einfaches Schuldverhältnis // Nur ein Schuldner und ein Gläubiger</a:t>
            </a:r>
          </a:p>
          <a:p>
            <a:pPr lvl="1"/>
            <a:r>
              <a:rPr lang="de-DE" dirty="0"/>
              <a:t>Z.B. Schenkung, deliktische Schuldverhältnisse (z.B. der Schuldner gerät in Verzug mit der Schadensersatzleistung)</a:t>
            </a:r>
          </a:p>
          <a:p>
            <a:r>
              <a:rPr lang="de-DE" dirty="0"/>
              <a:t>b) Besondere Regeln für gegenseitige Verträge → Art. 374 ff</a:t>
            </a:r>
          </a:p>
          <a:p>
            <a:pPr lvl="1"/>
            <a:r>
              <a:rPr lang="de-DE" dirty="0"/>
              <a:t>was passiert mit der Gegenleistung? und </a:t>
            </a:r>
          </a:p>
          <a:p>
            <a:pPr lvl="1"/>
            <a:r>
              <a:rPr lang="de-DE" dirty="0"/>
              <a:t>was passiert mit dem gegenseitigen Vertrag (z.B. Recht auf Rücktritt)? </a:t>
            </a:r>
          </a:p>
          <a:p>
            <a:r>
              <a:rPr lang="de-DE" dirty="0"/>
              <a:t>c) Besondere Regeln für den konkreten Vertragstyp</a:t>
            </a:r>
          </a:p>
          <a:p>
            <a:pPr lvl="1"/>
            <a:r>
              <a:rPr lang="de-DE" dirty="0"/>
              <a:t>z.B. Rechtsbehelfe für Sachmängel beim Kaufvertrag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896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E1AFFF-F9D6-2D0A-6416-BDB697E62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3. Bemerkung: Verschulden wird vermutet. </a:t>
            </a:r>
          </a:p>
          <a:p>
            <a:r>
              <a:rPr lang="de-DE" dirty="0"/>
              <a:t>Bei jeder Pflichtverletzung </a:t>
            </a:r>
            <a:r>
              <a:rPr lang="de-DE" b="1" dirty="0"/>
              <a:t>der Gläubiger </a:t>
            </a:r>
            <a:r>
              <a:rPr lang="de-DE" dirty="0"/>
              <a:t>muss beweisen, dass </a:t>
            </a:r>
            <a:r>
              <a:rPr lang="de-DE" b="1" dirty="0"/>
              <a:t>eine Pflicht verletzt wurde </a:t>
            </a:r>
          </a:p>
          <a:p>
            <a:pPr lvl="1"/>
            <a:r>
              <a:rPr lang="de-DE" dirty="0"/>
              <a:t>d.h. der Vereinbarte Erfolg ist nicht eingetreten (z.B. die Sache wurde nicht übereignet) </a:t>
            </a:r>
          </a:p>
          <a:p>
            <a:pPr lvl="1"/>
            <a:r>
              <a:rPr lang="de-DE" dirty="0"/>
              <a:t>oder der Schuldner hat das vereinbarte Verhalten nicht gezeigt (z.B. der Taxifahrer ist zur vereinbarten Zeit nicht erschienen). </a:t>
            </a:r>
          </a:p>
          <a:p>
            <a:r>
              <a:rPr lang="de-DE" dirty="0"/>
              <a:t>Der </a:t>
            </a:r>
            <a:r>
              <a:rPr lang="de-DE" b="1" dirty="0"/>
              <a:t>Schuldner </a:t>
            </a:r>
            <a:r>
              <a:rPr lang="de-DE" dirty="0"/>
              <a:t>muss beweisen, dass er die erforderliche </a:t>
            </a:r>
            <a:r>
              <a:rPr lang="de-DE" b="1" dirty="0"/>
              <a:t>Sorgfalt </a:t>
            </a:r>
            <a:r>
              <a:rPr lang="de-DE" dirty="0"/>
              <a:t>gezeigt hat (kein Verschulden)</a:t>
            </a:r>
          </a:p>
          <a:p>
            <a:r>
              <a:rPr lang="de-DE" dirty="0"/>
              <a:t>336 für nachträgliche Unmöglichkeit: </a:t>
            </a:r>
          </a:p>
          <a:p>
            <a:pPr lvl="1"/>
            <a:r>
              <a:rPr lang="de-DE" i="1" dirty="0"/>
              <a:t>Der Schuldner wird von jeder Verpflichtung wegen Unmöglichkeit der Bewirkung der Leistung frei, </a:t>
            </a:r>
            <a:r>
              <a:rPr lang="de-DE" b="1" i="1" dirty="0"/>
              <a:t>wenn er nachweist</a:t>
            </a:r>
            <a:r>
              <a:rPr lang="de-DE" i="1" dirty="0"/>
              <a:t>, dass die Unmöglichkeit die Folge eines von ihm nicht zu vertretenden Umstandes ist. […] </a:t>
            </a:r>
          </a:p>
          <a:p>
            <a:r>
              <a:rPr lang="de-DE" dirty="0"/>
              <a:t>363 für anfängliche Unmöglichkeit: </a:t>
            </a:r>
          </a:p>
          <a:p>
            <a:pPr lvl="1"/>
            <a:r>
              <a:rPr lang="de-DE" i="1" dirty="0"/>
              <a:t>Der Schuldner ist […] von jeder Verpflichtung aus dem Versprechen einer unmöglichen Leistung frei, </a:t>
            </a:r>
            <a:r>
              <a:rPr lang="de-DE" b="1" i="1" dirty="0"/>
              <a:t>wenn er […] ohne Verschulden nicht wusste, </a:t>
            </a:r>
            <a:r>
              <a:rPr lang="de-DE" i="1" dirty="0"/>
              <a:t>dass die Leistung unmöglich sei. </a:t>
            </a:r>
          </a:p>
          <a:p>
            <a:r>
              <a:rPr lang="de-DE" dirty="0"/>
              <a:t>342 für den Verzug: </a:t>
            </a:r>
          </a:p>
          <a:p>
            <a:pPr lvl="1"/>
            <a:r>
              <a:rPr lang="de-DE" i="1" dirty="0"/>
              <a:t>Der Schuldner kommt nicht in Verzug, </a:t>
            </a:r>
            <a:r>
              <a:rPr lang="de-DE" b="1" i="1" dirty="0"/>
              <a:t>wenn </a:t>
            </a:r>
            <a:r>
              <a:rPr lang="de-DE" i="1" dirty="0"/>
              <a:t>die Leistung infolge eines Umstandes unterbleibt, </a:t>
            </a:r>
            <a:r>
              <a:rPr lang="de-DE" b="1" i="1" dirty="0"/>
              <a:t>den er nicht zu vertreten hat</a:t>
            </a:r>
            <a:r>
              <a:rPr lang="de-DE" i="1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4946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538EAD-DD3F-01C4-8373-37EABFB58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Unmöglichkeit der Leistung (335 ff ZGB)</a:t>
            </a:r>
          </a:p>
          <a:p>
            <a:r>
              <a:rPr lang="de-DE" dirty="0"/>
              <a:t>Begriff: </a:t>
            </a:r>
            <a:r>
              <a:rPr lang="de-DE" b="1" dirty="0"/>
              <a:t>Objektive </a:t>
            </a:r>
            <a:r>
              <a:rPr lang="de-DE" dirty="0"/>
              <a:t>Unmöglichkeit (für alle Menschen) und </a:t>
            </a:r>
            <a:r>
              <a:rPr lang="de-DE" b="1" dirty="0"/>
              <a:t>subjektive </a:t>
            </a:r>
            <a:r>
              <a:rPr lang="de-DE" dirty="0"/>
              <a:t>(nur für den Schuldner)</a:t>
            </a:r>
          </a:p>
          <a:p>
            <a:pPr lvl="1"/>
            <a:r>
              <a:rPr lang="de-DE" dirty="0" err="1"/>
              <a:t>zB</a:t>
            </a:r>
            <a:r>
              <a:rPr lang="de-DE" dirty="0"/>
              <a:t> das Auto wird geklaut (die Leistung ist möglich für den Dieb aber unmöglich für den Schuldner). Das Auto wird zerstört → objektive Unmöglichkeit.</a:t>
            </a:r>
          </a:p>
          <a:p>
            <a:r>
              <a:rPr lang="de-DE" b="1" dirty="0"/>
              <a:t>Natürliche</a:t>
            </a:r>
            <a:r>
              <a:rPr lang="de-DE" dirty="0"/>
              <a:t> (z.B. die Sache wird zerstört) oder </a:t>
            </a:r>
            <a:r>
              <a:rPr lang="de-DE" b="1" dirty="0"/>
              <a:t>rechtliche</a:t>
            </a:r>
            <a:r>
              <a:rPr lang="de-DE" dirty="0"/>
              <a:t> Unmöglichkeit (die Leistung ist an sich möglich aber verboten). </a:t>
            </a:r>
          </a:p>
          <a:p>
            <a:r>
              <a:rPr lang="de-DE" dirty="0"/>
              <a:t>Man spricht auch von </a:t>
            </a:r>
            <a:r>
              <a:rPr lang="de-DE" b="1" dirty="0"/>
              <a:t>moralischer</a:t>
            </a:r>
            <a:r>
              <a:rPr lang="de-DE" dirty="0"/>
              <a:t> oder </a:t>
            </a:r>
            <a:r>
              <a:rPr lang="de-DE" b="1" dirty="0"/>
              <a:t>wirtschaftlicher</a:t>
            </a:r>
            <a:r>
              <a:rPr lang="de-DE" dirty="0"/>
              <a:t> Unmöglichkeit: </a:t>
            </a:r>
          </a:p>
          <a:p>
            <a:pPr lvl="1"/>
            <a:r>
              <a:rPr lang="de-DE" dirty="0"/>
              <a:t>→ Die Leistung ist an sich möglich, aber sie würde den Schuldner unzumutbar (moralisch oder wirtschaftlich) überfordern</a:t>
            </a:r>
          </a:p>
          <a:p>
            <a:r>
              <a:rPr lang="de-DE" dirty="0"/>
              <a:t>Keine Unmöglichkeit </a:t>
            </a:r>
            <a:r>
              <a:rPr lang="de-DE" b="1" dirty="0"/>
              <a:t>bei Gattungsschuld </a:t>
            </a:r>
          </a:p>
          <a:p>
            <a:pPr lvl="1"/>
            <a:r>
              <a:rPr lang="de-DE" dirty="0"/>
              <a:t>z.B. Kauf eines Autos eines bestimmten Models und Jahres. Der Verkäufer hat eins, dieses wird aber zerstört. Der Verkäufer muss ein anderes Auto verschaffen. </a:t>
            </a:r>
          </a:p>
          <a:p>
            <a:pPr lvl="1"/>
            <a:r>
              <a:rPr lang="de-DE" dirty="0"/>
              <a:t>Unmöglichkeit nur, wenn die </a:t>
            </a:r>
            <a:r>
              <a:rPr lang="de-DE" b="1" dirty="0"/>
              <a:t>ganze Gattung </a:t>
            </a:r>
            <a:r>
              <a:rPr lang="de-DE" dirty="0"/>
              <a:t>zerstört wird ≠ Stückschuld</a:t>
            </a:r>
          </a:p>
          <a:p>
            <a:r>
              <a:rPr lang="de-DE" dirty="0"/>
              <a:t>Keine Unmöglichkeit für </a:t>
            </a:r>
            <a:r>
              <a:rPr lang="de-DE" b="1" dirty="0"/>
              <a:t>Geldschulden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2326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6B1754-3B43-4C2E-87B7-B3BC311A8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b="1" dirty="0"/>
              <a:t>Folgen:</a:t>
            </a:r>
          </a:p>
          <a:p>
            <a:r>
              <a:rPr lang="de-DE" dirty="0"/>
              <a:t>Wird die Unmöglichkeit vom Schuldner vertreten (=Verschulden), dann muss der Schuldner </a:t>
            </a:r>
            <a:r>
              <a:rPr lang="de-DE" b="1" dirty="0"/>
              <a:t>Schadensersatz zahlen </a:t>
            </a:r>
          </a:p>
          <a:p>
            <a:r>
              <a:rPr lang="de-DE" i="1" dirty="0"/>
              <a:t>Art. 335: Ist die Leistung in der Zeit, in der sie bewirkt werden soll, im ganzen oder zum Teil entweder aus allgemeinen Gründen oder aus Gründen, welche den Schuldner betreffen, </a:t>
            </a:r>
            <a:r>
              <a:rPr lang="de-DE" b="1" i="1" dirty="0"/>
              <a:t>unmöglich</a:t>
            </a:r>
            <a:r>
              <a:rPr lang="de-DE" i="1" dirty="0"/>
              <a:t>, so ist der Schuldner zum Ersatz des dadurch dem Gläubiger entstehenden Schadens verpflichtet.</a:t>
            </a:r>
          </a:p>
          <a:p>
            <a:r>
              <a:rPr lang="de-DE" dirty="0"/>
              <a:t>Liegt </a:t>
            </a:r>
            <a:r>
              <a:rPr lang="de-DE" b="1" dirty="0"/>
              <a:t>kein Verschulden </a:t>
            </a:r>
            <a:r>
              <a:rPr lang="de-DE" dirty="0"/>
              <a:t>vor: Der Schuldner wird entlassen. </a:t>
            </a:r>
          </a:p>
          <a:p>
            <a:pPr lvl="1"/>
            <a:r>
              <a:rPr lang="de-DE" i="1" dirty="0"/>
              <a:t>336: Der Schuldner wird von jeder Verpflichtung wegen Unmöglichkeit der Bewirkung der Leistung frei, </a:t>
            </a:r>
            <a:r>
              <a:rPr lang="de-DE" b="1" i="1" dirty="0"/>
              <a:t>wenn er nachweist</a:t>
            </a:r>
            <a:r>
              <a:rPr lang="de-DE" i="1" dirty="0"/>
              <a:t>, dass die Unmöglichkeit die Folge eines von ihm nicht zu vertretenden Umstandes ist.[…] </a:t>
            </a:r>
          </a:p>
          <a:p>
            <a:r>
              <a:rPr lang="de-DE" dirty="0"/>
              <a:t>338 ZGB: wenn kein Verschulden vorliegt, muss der Schuldner </a:t>
            </a:r>
            <a:r>
              <a:rPr lang="de-DE" b="1" dirty="0"/>
              <a:t>das Erlangte </a:t>
            </a:r>
            <a:r>
              <a:rPr lang="de-DE" dirty="0"/>
              <a:t>dem Gläubiger geben.</a:t>
            </a:r>
          </a:p>
          <a:p>
            <a:pPr lvl="1"/>
            <a:r>
              <a:rPr lang="de-DE" dirty="0"/>
              <a:t>Z.B. Verkauf der Sache an einen Dritten – Herausgabe des Preises an den Käufer </a:t>
            </a:r>
          </a:p>
          <a:p>
            <a:r>
              <a:rPr lang="de-DE" b="1" dirty="0"/>
              <a:t>Teilweise Unmöglichkeit </a:t>
            </a:r>
            <a:r>
              <a:rPr lang="de-DE" dirty="0"/>
              <a:t>– 337: Der Gläubiger kann die teilweise Leistung ablehnen, wenn er kein Interesse daran hat → Schadensersatz für die ganze Leistung. </a:t>
            </a:r>
          </a:p>
          <a:p>
            <a:pPr lvl="1"/>
            <a:r>
              <a:rPr lang="de-DE" i="1" dirty="0"/>
              <a:t>Art. 337: Bei </a:t>
            </a:r>
            <a:r>
              <a:rPr lang="de-DE" b="1" i="1" dirty="0"/>
              <a:t>verschuldetem teilweisem Unvermögen </a:t>
            </a:r>
            <a:r>
              <a:rPr lang="de-DE" i="1" dirty="0"/>
              <a:t>des Schuldners zur Bewirkung der Leistung ist der Gläubiger berechtigt, sie innerhalb einer angemessenen Frist seit dem Angebot oder der Aufforderung durch den Schuldner </a:t>
            </a:r>
            <a:r>
              <a:rPr lang="de-DE" b="1" i="1" dirty="0"/>
              <a:t>ganz abzulehnen </a:t>
            </a:r>
            <a:r>
              <a:rPr lang="de-DE" i="1" dirty="0"/>
              <a:t>und die Unmöglichkeit </a:t>
            </a:r>
            <a:r>
              <a:rPr lang="de-DE" b="1" i="1" dirty="0"/>
              <a:t>als vollständig zu betrachten</a:t>
            </a:r>
            <a:r>
              <a:rPr lang="de-DE" i="1" dirty="0"/>
              <a:t>, wenn er an der teilweisen Bewirkung kein Interesse hat.</a:t>
            </a:r>
          </a:p>
          <a:p>
            <a:r>
              <a:rPr lang="de-DE" dirty="0"/>
              <a:t>Wenn kein Verschulden vorliegt, dann hat es keinen Sinn, die Leistung abzulehnen.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1387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11A3C8-D4E4-6748-356D-16E11AA82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Schuldnerverzug </a:t>
            </a:r>
          </a:p>
          <a:p>
            <a:pPr lvl="1"/>
            <a:r>
              <a:rPr lang="de-DE" i="1" dirty="0"/>
              <a:t>340 ZGB: Der Schuldner einer fälligen Leistung kommt in Verzug, wenn eine gerichtliche oder außergerichtliche Mahnung des Gläubigers ergangen ist.</a:t>
            </a:r>
          </a:p>
          <a:p>
            <a:r>
              <a:rPr lang="de-DE" b="1" dirty="0"/>
              <a:t>Voraussetzungen</a:t>
            </a:r>
            <a:r>
              <a:rPr lang="de-DE" dirty="0"/>
              <a:t>:</a:t>
            </a:r>
          </a:p>
          <a:p>
            <a:pPr lvl="1"/>
            <a:r>
              <a:rPr lang="de-DE" b="1" dirty="0"/>
              <a:t>Fällige</a:t>
            </a:r>
            <a:r>
              <a:rPr lang="de-DE" dirty="0"/>
              <a:t> Verpflichtung</a:t>
            </a:r>
          </a:p>
          <a:p>
            <a:pPr lvl="1"/>
            <a:r>
              <a:rPr lang="de-DE" b="1" dirty="0"/>
              <a:t>Mögliche</a:t>
            </a:r>
            <a:r>
              <a:rPr lang="de-DE" dirty="0"/>
              <a:t> Leistung </a:t>
            </a:r>
          </a:p>
          <a:p>
            <a:pPr lvl="1"/>
            <a:r>
              <a:rPr lang="de-DE" b="1" dirty="0"/>
              <a:t>Mahnung</a:t>
            </a:r>
            <a:r>
              <a:rPr lang="de-DE" dirty="0"/>
              <a:t> des Gläubigers oder ein </a:t>
            </a:r>
            <a:r>
              <a:rPr lang="de-DE" b="1" dirty="0"/>
              <a:t>vereinbarter Erfüllungstag </a:t>
            </a:r>
          </a:p>
          <a:p>
            <a:pPr lvl="2"/>
            <a:r>
              <a:rPr lang="de-DE" i="1" dirty="0"/>
              <a:t>341 § 1:  Wurde zur Bewirkung der Leistung ein bestimmter Tag vereinbart, so gerät der Schuldner allein durch den Ablauf dieses Tages in Verzug.</a:t>
            </a:r>
          </a:p>
          <a:p>
            <a:pPr lvl="1"/>
            <a:r>
              <a:rPr lang="de-DE" b="1" dirty="0"/>
              <a:t>Verschulden</a:t>
            </a:r>
            <a:r>
              <a:rPr lang="de-DE" dirty="0"/>
              <a:t> für die Verspätung (wird vermutet) </a:t>
            </a:r>
          </a:p>
          <a:p>
            <a:pPr lvl="2"/>
            <a:r>
              <a:rPr lang="de-DE" i="1" dirty="0"/>
              <a:t>342 ZGB Der Schuldner kommt nicht in Verzug, wenn die Leistung infolge eines Umstandes unterbleibt, den er nicht zu vertreten hat.</a:t>
            </a:r>
          </a:p>
          <a:p>
            <a:pPr lvl="2"/>
            <a:r>
              <a:rPr lang="de-DE" dirty="0"/>
              <a:t>Liegt </a:t>
            </a:r>
            <a:r>
              <a:rPr lang="de-DE" b="1" dirty="0"/>
              <a:t>kein Verschulden</a:t>
            </a:r>
            <a:r>
              <a:rPr lang="de-DE" dirty="0"/>
              <a:t> vor → die Leistung wird weiterhin geschuldet, aber der Schuldner gerät nicht in Verzug → er trägt keine negativen Konsequenzen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5855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052213-4243-41CB-C0EE-2116A24F8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Folgen des Verzuges:</a:t>
            </a:r>
          </a:p>
          <a:p>
            <a:r>
              <a:rPr lang="de-DE" dirty="0"/>
              <a:t>Die Leistung wird </a:t>
            </a:r>
            <a:r>
              <a:rPr lang="de-DE" b="1" dirty="0"/>
              <a:t>immer noch geschuldet </a:t>
            </a:r>
            <a:r>
              <a:rPr lang="de-DE" dirty="0"/>
              <a:t>– Der Gläubiger kann auf Erfüllung klagen </a:t>
            </a:r>
          </a:p>
          <a:p>
            <a:pPr lvl="1"/>
            <a:r>
              <a:rPr lang="de-DE" i="1" dirty="0"/>
              <a:t>ZGB 343 § 1:  Der in Verzug geratene Schuldner ist </a:t>
            </a:r>
            <a:r>
              <a:rPr lang="de-DE" b="1" i="1" dirty="0"/>
              <a:t>neben der Leistung </a:t>
            </a:r>
            <a:r>
              <a:rPr lang="de-DE" i="1" dirty="0"/>
              <a:t>auch zum Schadensersatz für den </a:t>
            </a:r>
            <a:r>
              <a:rPr lang="de-DE" b="1" i="1" dirty="0"/>
              <a:t>aus der Verzögerung </a:t>
            </a:r>
            <a:r>
              <a:rPr lang="de-DE" i="1" dirty="0"/>
              <a:t>dem Gläubiger entstandenen Schaden verpflichtet.</a:t>
            </a:r>
          </a:p>
          <a:p>
            <a:r>
              <a:rPr lang="de-DE" dirty="0"/>
              <a:t>Schadensersatz für den </a:t>
            </a:r>
            <a:r>
              <a:rPr lang="de-DE" b="1" dirty="0"/>
              <a:t>Verzug </a:t>
            </a:r>
            <a:r>
              <a:rPr lang="de-DE" dirty="0"/>
              <a:t>(neben der Leistung) (z.B. Verlust einer günstigen Gelegenheit für Weiterverkauf der Sache)</a:t>
            </a:r>
          </a:p>
          <a:p>
            <a:r>
              <a:rPr lang="de-DE" dirty="0"/>
              <a:t>Der Gläubiger kann die Leistung aber </a:t>
            </a:r>
            <a:r>
              <a:rPr lang="de-DE" b="1" dirty="0"/>
              <a:t>ablehnen</a:t>
            </a:r>
            <a:r>
              <a:rPr lang="de-DE" dirty="0"/>
              <a:t>, wenn er daran kein Interesse mehr hat </a:t>
            </a:r>
          </a:p>
          <a:p>
            <a:pPr lvl="1"/>
            <a:r>
              <a:rPr lang="de-DE" i="1" dirty="0"/>
              <a:t>343 § 2: Hat der Gläubiger infolge des Verzuges kein Interesse mehr an der Bewirkung der Leistung, so ist er berechtigt, innerhalb einer angemessenen Frist […] die Leistung abzulehnen und Schadenersatz </a:t>
            </a:r>
            <a:r>
              <a:rPr lang="de-DE" b="1" i="1" dirty="0"/>
              <a:t>wegen Nichterfüllung </a:t>
            </a:r>
            <a:r>
              <a:rPr lang="de-DE" i="1" dirty="0"/>
              <a:t>zu verlangen.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2301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62B966-276F-07FA-2B87-FDADC6503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Verschärfte Haftung</a:t>
            </a:r>
            <a:r>
              <a:rPr lang="de-DE" dirty="0"/>
              <a:t>: Der Schuldner haftet beim Verzug nicht nur für jede Fahrlässigkeit, sondern auch für </a:t>
            </a:r>
            <a:r>
              <a:rPr lang="de-DE" b="1" dirty="0"/>
              <a:t>zufällige</a:t>
            </a:r>
            <a:r>
              <a:rPr lang="de-DE" dirty="0"/>
              <a:t> Ereignisse </a:t>
            </a:r>
          </a:p>
          <a:p>
            <a:pPr lvl="1"/>
            <a:r>
              <a:rPr lang="de-DE" i="1" dirty="0"/>
              <a:t>344 ZGB: Der Schuldner hat während des Verzuges jede Fahrlässigkeit zu vertreten. Er haftet </a:t>
            </a:r>
            <a:r>
              <a:rPr lang="de-DE" b="1" i="1" dirty="0"/>
              <a:t>ebenso für Zufall</a:t>
            </a:r>
            <a:r>
              <a:rPr lang="de-DE" i="1" dirty="0"/>
              <a:t>, es sei denn, dass er nachweist, der Schaden wäre auch bei rechtzeitiger Leistung eingetreten.</a:t>
            </a:r>
          </a:p>
          <a:p>
            <a:r>
              <a:rPr lang="de-DE" b="1" dirty="0"/>
              <a:t>Geldschuld</a:t>
            </a:r>
            <a:r>
              <a:rPr lang="de-DE" dirty="0"/>
              <a:t>: Verzugszinsen zuzüglich weiterer positiver Schäden </a:t>
            </a:r>
          </a:p>
          <a:p>
            <a:pPr lvl="1"/>
            <a:r>
              <a:rPr lang="de-DE" i="1" dirty="0"/>
              <a:t>345: Bei einer Geldschuld ist der Gläubiger im Falle des Verzuges berechtigt, […] </a:t>
            </a:r>
            <a:r>
              <a:rPr lang="de-DE" b="1" i="1" dirty="0"/>
              <a:t>Verzugszinsen </a:t>
            </a:r>
            <a:r>
              <a:rPr lang="de-DE" i="1" dirty="0"/>
              <a:t>zu verlangen, ohne verpflichtet zu sein, </a:t>
            </a:r>
            <a:r>
              <a:rPr lang="de-DE" b="1" i="1" dirty="0"/>
              <a:t>einen Schaden nachzuweisen</a:t>
            </a:r>
            <a:r>
              <a:rPr lang="de-DE" i="1" dirty="0"/>
              <a:t>. Der Gläubiger, der einen weiteren </a:t>
            </a:r>
            <a:r>
              <a:rPr lang="de-DE" b="1" i="1" dirty="0"/>
              <a:t>positiven Schaden </a:t>
            </a:r>
            <a:r>
              <a:rPr lang="de-DE" i="1" dirty="0"/>
              <a:t>nachweist, ist berechtigt, auch für diesen Schaden Ersatz zu verlangen […].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7838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F7FA01-4B65-B6BA-45E7-0C81DF43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Gläubigerverzug </a:t>
            </a:r>
            <a:r>
              <a:rPr lang="de-DE" dirty="0"/>
              <a:t>(Annahmeverzug): </a:t>
            </a:r>
          </a:p>
          <a:p>
            <a:pPr lvl="1"/>
            <a:r>
              <a:rPr lang="de-DE" i="1" dirty="0"/>
              <a:t>349: Der </a:t>
            </a:r>
            <a:r>
              <a:rPr lang="de-DE" b="1" i="1" dirty="0"/>
              <a:t>Gläubiger</a:t>
            </a:r>
            <a:r>
              <a:rPr lang="de-DE" i="1" dirty="0"/>
              <a:t> kommt in Verzug, wenn er die ihm angebotene Leistung nicht annimmt. Das Angebot muss real sein und der geschuldeten Leistung entsprechen.</a:t>
            </a:r>
          </a:p>
          <a:p>
            <a:r>
              <a:rPr lang="de-DE" dirty="0"/>
              <a:t>Keine Pflichtverletzung – Annahme der Leistung ist eine bloße </a:t>
            </a:r>
            <a:r>
              <a:rPr lang="de-DE" b="1" dirty="0"/>
              <a:t>Obliegenheit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Last des Gläubigers – kann nicht gezwungen werden / kein Anspruch des Schuldners auf Abnahme der Leistung</a:t>
            </a:r>
          </a:p>
          <a:p>
            <a:pPr lvl="1"/>
            <a:r>
              <a:rPr lang="de-DE" dirty="0"/>
              <a:t> wenn der Gläubiger nicht annimmt → dann belastende Folgen.</a:t>
            </a:r>
          </a:p>
          <a:p>
            <a:r>
              <a:rPr lang="de-DE" b="1" dirty="0"/>
              <a:t>Voraussetzungen: </a:t>
            </a:r>
          </a:p>
          <a:p>
            <a:pPr lvl="1"/>
            <a:r>
              <a:rPr lang="de-DE" dirty="0"/>
              <a:t>Mögliche Leistung </a:t>
            </a:r>
          </a:p>
          <a:p>
            <a:pPr lvl="1"/>
            <a:r>
              <a:rPr lang="de-DE" dirty="0"/>
              <a:t>tatsächliches, geeignetes Angebot seitens des Schuldners </a:t>
            </a:r>
          </a:p>
          <a:p>
            <a:pPr lvl="1"/>
            <a:r>
              <a:rPr lang="de-DE" dirty="0"/>
              <a:t>Nicht Annahme seitens des Gläubigers </a:t>
            </a:r>
          </a:p>
          <a:p>
            <a:pPr lvl="2"/>
            <a:r>
              <a:rPr lang="de-DE" dirty="0"/>
              <a:t>oder: Erklärung des Gläubigers, dass er nicht annehmen wird (350).</a:t>
            </a:r>
          </a:p>
          <a:p>
            <a:pPr lvl="2"/>
            <a:r>
              <a:rPr lang="de-DE" dirty="0"/>
              <a:t>oder: Der Gläubiger verweigert seine Mitwirkung (351 § 1)</a:t>
            </a:r>
          </a:p>
          <a:p>
            <a:pPr lvl="2"/>
            <a:r>
              <a:rPr lang="de-DE" dirty="0"/>
              <a:t>oder: der Gläubiger ist bereit die Leistung anzunehmen, aber bewirkt die Gegenleistung nicht (353). </a:t>
            </a:r>
          </a:p>
          <a:p>
            <a:r>
              <a:rPr lang="de-DE" dirty="0"/>
              <a:t>Gläubigerverzug setzt </a:t>
            </a:r>
            <a:r>
              <a:rPr lang="de-DE" b="1" dirty="0"/>
              <a:t>kein Verschulden </a:t>
            </a:r>
            <a:r>
              <a:rPr lang="de-DE" dirty="0"/>
              <a:t>voraus.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8929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C6AB38-CA37-8178-5617-0D2FD77DB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Folgen des Gläubigerverzugs</a:t>
            </a:r>
            <a:r>
              <a:rPr lang="de-DE" dirty="0"/>
              <a:t> </a:t>
            </a:r>
          </a:p>
          <a:p>
            <a:r>
              <a:rPr lang="de-DE" dirty="0"/>
              <a:t>Mildere Schuldnerhaftung (nur Vorsatz und grobe Fahrlässigkeit)</a:t>
            </a:r>
          </a:p>
          <a:p>
            <a:pPr lvl="1"/>
            <a:r>
              <a:rPr lang="de-DE" i="1" dirty="0"/>
              <a:t>350 ZGB: Der Schuldner hat während des Verzuges des Gläubigers </a:t>
            </a:r>
            <a:r>
              <a:rPr lang="de-DE" b="1" i="1" dirty="0"/>
              <a:t>nur Vorsatz und grobe Fahrlässigkeit </a:t>
            </a:r>
            <a:r>
              <a:rPr lang="de-DE" i="1" dirty="0"/>
              <a:t>zu vertreten.</a:t>
            </a:r>
          </a:p>
          <a:p>
            <a:r>
              <a:rPr lang="de-DE" dirty="0"/>
              <a:t>Konkretisierung der Gattungsschuld</a:t>
            </a:r>
          </a:p>
          <a:p>
            <a:pPr lvl="1"/>
            <a:r>
              <a:rPr lang="de-DE" i="1" dirty="0"/>
              <a:t>290 § 1: Scheidet der Schuldner eine Sache aus der Gattung zum Zwecke der Erfüllung aus, so konzentriert sich das Schuldverhältnis auf diese Sache von dem Zeitpunkt an, in dem der Gläubiger </a:t>
            </a:r>
            <a:r>
              <a:rPr lang="de-DE" b="1" i="1" dirty="0"/>
              <a:t>mit der Annahme in Verzug geraten ist</a:t>
            </a:r>
            <a:r>
              <a:rPr lang="de-DE" i="1" dirty="0"/>
              <a:t>.</a:t>
            </a:r>
          </a:p>
          <a:p>
            <a:pPr lvl="1"/>
            <a:r>
              <a:rPr lang="de-DE" dirty="0"/>
              <a:t>→ Im Falle der Zerstörung wird der Schuldner von der Leistungspflicht befreit (Unmöglichkeit) (obwohl die Gattung an sich intakt geblieben ist).</a:t>
            </a:r>
          </a:p>
          <a:p>
            <a:r>
              <a:rPr lang="de-DE" dirty="0"/>
              <a:t>Der Schuldner kann </a:t>
            </a:r>
            <a:r>
              <a:rPr lang="de-DE" b="1" dirty="0"/>
              <a:t>Aufwendungen</a:t>
            </a:r>
            <a:r>
              <a:rPr lang="de-DE" dirty="0"/>
              <a:t> wegen des vereitelten </a:t>
            </a:r>
            <a:r>
              <a:rPr lang="de-DE" b="1" dirty="0"/>
              <a:t>Angebots </a:t>
            </a:r>
            <a:r>
              <a:rPr lang="de-DE" dirty="0"/>
              <a:t>(z.B. Transportkosten) sowie für die </a:t>
            </a:r>
            <a:r>
              <a:rPr lang="de-DE" b="1" dirty="0"/>
              <a:t>Aufbewahrung </a:t>
            </a:r>
            <a:r>
              <a:rPr lang="de-DE" dirty="0"/>
              <a:t>der Sache verlangen (358 ZGB)</a:t>
            </a:r>
          </a:p>
          <a:p>
            <a:pPr lvl="1"/>
            <a:r>
              <a:rPr lang="de-DE" dirty="0"/>
              <a:t>Kein normaler Schadenersatz – keine Pflichtverletzung</a:t>
            </a:r>
          </a:p>
          <a:p>
            <a:r>
              <a:rPr lang="de-DE" dirty="0"/>
              <a:t>Der Schuldner muss </a:t>
            </a:r>
            <a:r>
              <a:rPr lang="de-DE" b="1" dirty="0"/>
              <a:t>keine Zinsen </a:t>
            </a:r>
            <a:r>
              <a:rPr lang="de-DE" dirty="0"/>
              <a:t>zahlen (356 ZGB)</a:t>
            </a:r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1628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00EEB-A55C-051E-4B7F-A8D36BD22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E33C38-E3C9-FF2F-B40F-1177840A7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Leistung: </a:t>
            </a:r>
          </a:p>
          <a:p>
            <a:pPr lvl="1"/>
            <a:r>
              <a:rPr lang="de-DE" dirty="0"/>
              <a:t>ein </a:t>
            </a:r>
            <a:r>
              <a:rPr lang="de-DE" b="1" dirty="0"/>
              <a:t>Erfolg</a:t>
            </a:r>
            <a:r>
              <a:rPr lang="de-DE" dirty="0"/>
              <a:t> → ein bestimmtes Ergebnis (z.B. Übereignung einer Sache – Kauf) </a:t>
            </a:r>
          </a:p>
          <a:p>
            <a:pPr lvl="1"/>
            <a:r>
              <a:rPr lang="de-DE" dirty="0"/>
              <a:t>oder ein </a:t>
            </a:r>
            <a:r>
              <a:rPr lang="de-DE" b="1" dirty="0"/>
              <a:t>Verhalten</a:t>
            </a:r>
            <a:r>
              <a:rPr lang="de-DE" dirty="0"/>
              <a:t> (z.B. ärztliche Behandlung → Dienstvertrag)</a:t>
            </a:r>
          </a:p>
          <a:p>
            <a:r>
              <a:rPr lang="de-DE" dirty="0"/>
              <a:t>Grundlage eines Schuldverhältnisses: Vertrag/Gesetz</a:t>
            </a:r>
          </a:p>
          <a:p>
            <a:r>
              <a:rPr lang="de-DE" dirty="0"/>
              <a:t>Was wird geschuldet: Gesetzes- oder Vertragsauslegung </a:t>
            </a:r>
          </a:p>
          <a:p>
            <a:pPr lvl="1"/>
            <a:r>
              <a:rPr lang="de-DE" dirty="0"/>
              <a:t>→ Erst dann die Frage, ob eine Pflichtverletzung vorliegt </a:t>
            </a:r>
          </a:p>
          <a:p>
            <a:pPr lvl="1"/>
            <a:r>
              <a:rPr lang="de-DE" dirty="0"/>
              <a:t>→ Pflichtverletzung (Leistungsstörung) → jede Abweichung vom Leistungsprogramm, die nicht mit dem Willen beider Parteien eintritt</a:t>
            </a:r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8339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027E2A-74CC-0F49-A2F2-17860640D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Gegenseitige Verträge </a:t>
            </a:r>
          </a:p>
          <a:p>
            <a:r>
              <a:rPr lang="de-DE" dirty="0"/>
              <a:t>Einrede des nicht erfüllten Vertrages </a:t>
            </a:r>
          </a:p>
          <a:p>
            <a:pPr lvl="1"/>
            <a:r>
              <a:rPr lang="de-DE" i="1" dirty="0"/>
              <a:t>374 § 1: Wer aus einem gegenseitigen Vertrage verpflichtet ist, ist berechtigt, die Bewirkung der Leistung zu </a:t>
            </a:r>
            <a:r>
              <a:rPr lang="de-DE" b="1" i="1" dirty="0"/>
              <a:t>verweigern</a:t>
            </a:r>
            <a:r>
              <a:rPr lang="de-DE" i="1" dirty="0"/>
              <a:t>, solange der andere die Gegenleistung nicht bewirkt oder nicht anbietet […], es sei denn, dass er </a:t>
            </a:r>
            <a:r>
              <a:rPr lang="de-DE" i="1" dirty="0" err="1"/>
              <a:t>vorzuleisten</a:t>
            </a:r>
            <a:r>
              <a:rPr lang="de-DE" i="1" dirty="0"/>
              <a:t> verpflichtet ist.</a:t>
            </a:r>
          </a:p>
          <a:p>
            <a:r>
              <a:rPr lang="de-DE" dirty="0"/>
              <a:t>Der Gläubiger kann die eigene Leistung verweigern, wenn die andere Seite die Leistung nicht bewirkt. </a:t>
            </a:r>
          </a:p>
          <a:p>
            <a:r>
              <a:rPr lang="de-DE" dirty="0"/>
              <a:t>→ Unabhängig vom Verschulden (</a:t>
            </a:r>
            <a:r>
              <a:rPr lang="de-DE" b="1" dirty="0"/>
              <a:t>synallagmatische Verknüpfung </a:t>
            </a:r>
            <a:r>
              <a:rPr lang="de-DE" dirty="0"/>
              <a:t>der Leistungen) → Nach dem Parteiwillen bildet jede Leistung die Grundlage für die andere </a:t>
            </a:r>
          </a:p>
          <a:p>
            <a:r>
              <a:rPr lang="de-DE" dirty="0"/>
              <a:t>Folge: 378 ZGB (Leistung Zug-um-Zug):</a:t>
            </a:r>
          </a:p>
          <a:p>
            <a:pPr lvl="1"/>
            <a:r>
              <a:rPr lang="de-DE" i="1" dirty="0"/>
              <a:t>Die Einrede des nicht erfüllten Vertrages hat zur Folge, dass der Beklagte zur Leistung unter der Bedingung verurteilt wird, dass der andere </a:t>
            </a:r>
            <a:r>
              <a:rPr lang="de-DE" b="1" i="1" dirty="0"/>
              <a:t>gleichzeitig </a:t>
            </a:r>
            <a:r>
              <a:rPr lang="de-DE" i="1" dirty="0"/>
              <a:t>die ihm obliegende Gegenleistung bewirkt.</a:t>
            </a:r>
          </a:p>
        </p:txBody>
      </p:sp>
    </p:spTree>
    <p:extLst>
      <p:ext uri="{BB962C8B-B14F-4D97-AF65-F5344CB8AC3E}">
        <p14:creationId xmlns:p14="http://schemas.microsoft.com/office/powerpoint/2010/main" val="3091173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4CFD26-7072-6F59-C73D-1724CD974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380 → Unmöglichkeit ohne Verschulden: </a:t>
            </a:r>
          </a:p>
          <a:p>
            <a:pPr lvl="1"/>
            <a:r>
              <a:rPr lang="de-DE" i="1" dirty="0"/>
              <a:t>380 ZGB. Wird die Leistung des einen der Vertragschließenden infolge eines Umstandes unmöglich, </a:t>
            </a:r>
            <a:r>
              <a:rPr lang="de-DE" b="1" i="1" dirty="0"/>
              <a:t>den er nicht zu vertreten hat</a:t>
            </a:r>
            <a:r>
              <a:rPr lang="de-DE" i="1" dirty="0"/>
              <a:t>, so wird auch der andere Vertragschließende von der Gegenleistung frei. […] </a:t>
            </a:r>
            <a:endParaRPr lang="de-DE" b="1" dirty="0"/>
          </a:p>
          <a:p>
            <a:r>
              <a:rPr lang="de-DE" dirty="0"/>
              <a:t>Bei Unmöglichkeit muss der </a:t>
            </a:r>
            <a:r>
              <a:rPr lang="de-DE" b="1" dirty="0"/>
              <a:t>Schuldner </a:t>
            </a:r>
            <a:r>
              <a:rPr lang="de-DE" dirty="0"/>
              <a:t>nicht leisten und der </a:t>
            </a:r>
            <a:r>
              <a:rPr lang="de-DE" b="1" dirty="0"/>
              <a:t>Gläubiger </a:t>
            </a:r>
            <a:r>
              <a:rPr lang="de-DE" dirty="0"/>
              <a:t>wird von seiner Leistung befreit </a:t>
            </a:r>
          </a:p>
          <a:p>
            <a:r>
              <a:rPr lang="de-DE" dirty="0"/>
              <a:t>Die </a:t>
            </a:r>
            <a:r>
              <a:rPr lang="de-DE" b="1" dirty="0"/>
              <a:t>Gefahr der Leistung </a:t>
            </a:r>
            <a:r>
              <a:rPr lang="de-DE" dirty="0"/>
              <a:t>liegt beim Schuldner </a:t>
            </a:r>
          </a:p>
          <a:p>
            <a:pPr lvl="1"/>
            <a:r>
              <a:rPr lang="de-DE" dirty="0"/>
              <a:t>(er verliert die Leistung ohne etwas, d.h. die Gegenleistung, zu erhalten)</a:t>
            </a:r>
          </a:p>
          <a:p>
            <a:pPr lvl="1"/>
            <a:r>
              <a:rPr lang="el-GR" dirty="0"/>
              <a:t>≠ </a:t>
            </a:r>
            <a:r>
              <a:rPr lang="de-DE" dirty="0"/>
              <a:t>beim einfachen Schuldverhältnis (keine Gegenleistung)</a:t>
            </a:r>
          </a:p>
          <a:p>
            <a:pPr lvl="2"/>
            <a:r>
              <a:rPr lang="de-DE" dirty="0"/>
              <a:t>→ bei zufälliger Unmöglichkeit → der Schuldner wird befreit und der Gläubiger erhält nichts </a:t>
            </a:r>
          </a:p>
          <a:p>
            <a:pPr lvl="2"/>
            <a:r>
              <a:rPr lang="de-DE" dirty="0"/>
              <a:t>≠ der Schuldner hat etwas verloren, was er ohnehin dem Gläubiger leisten würde</a:t>
            </a:r>
          </a:p>
          <a:p>
            <a:r>
              <a:rPr lang="de-DE" dirty="0"/>
              <a:t>Der Gläubiger darf das Erlangte verlangen → </a:t>
            </a:r>
          </a:p>
          <a:p>
            <a:pPr lvl="1"/>
            <a:r>
              <a:rPr lang="de-DE" i="1" dirty="0"/>
              <a:t>Art. 380: Er [der Gläubiger] wird aber von der Gegenleistung nicht frei, wenn er das gefordert hat, was der andere infolge des Umstandes, der die Unmöglichkeit verursacht hat, erlangte.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219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16C626-7FA5-3C7E-DB1F-74191ABF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382 ZGB → Unmöglichkeit bei Verschulden: </a:t>
            </a:r>
          </a:p>
          <a:p>
            <a:pPr lvl="1"/>
            <a:r>
              <a:rPr lang="de-DE" i="1" dirty="0"/>
              <a:t>382 ZGB: Wird die Leistung des einen der Vertragschließenden infolge eines Umstandes unmöglich, </a:t>
            </a:r>
            <a:r>
              <a:rPr lang="de-DE" b="1" i="1" dirty="0"/>
              <a:t>den er zu vertreten hat</a:t>
            </a:r>
            <a:r>
              <a:rPr lang="de-DE" i="1" dirty="0"/>
              <a:t>, so kann der andere Teil entweder sich auf </a:t>
            </a:r>
            <a:r>
              <a:rPr lang="de-DE" b="1" i="1" dirty="0"/>
              <a:t>die im Art. 380 bezeichneten Rechte </a:t>
            </a:r>
            <a:r>
              <a:rPr lang="de-DE" i="1" dirty="0"/>
              <a:t>berufen oder </a:t>
            </a:r>
            <a:r>
              <a:rPr lang="de-DE" b="1" i="1" dirty="0"/>
              <a:t>Schadenersatz </a:t>
            </a:r>
            <a:r>
              <a:rPr lang="de-DE" i="1" dirty="0"/>
              <a:t>verlangen oder von </a:t>
            </a:r>
            <a:r>
              <a:rPr lang="de-DE" b="1" i="1" dirty="0"/>
              <a:t>dem Vertrag zurücktreten</a:t>
            </a:r>
            <a:r>
              <a:rPr lang="de-DE" i="1" dirty="0"/>
              <a:t>. […] </a:t>
            </a:r>
          </a:p>
          <a:p>
            <a:r>
              <a:rPr lang="de-DE" b="1" dirty="0"/>
              <a:t>Der Schuldner </a:t>
            </a:r>
            <a:r>
              <a:rPr lang="de-DE" dirty="0"/>
              <a:t>wird von der eigenen Leistungspflicht befreit </a:t>
            </a:r>
          </a:p>
          <a:p>
            <a:pPr lvl="1"/>
            <a:r>
              <a:rPr lang="de-DE" dirty="0"/>
              <a:t>Primäre Leistungspflicht → Wegen der Unmöglichkeit muss er nicht leisten.</a:t>
            </a:r>
          </a:p>
          <a:p>
            <a:r>
              <a:rPr lang="de-DE" dirty="0"/>
              <a:t>Der </a:t>
            </a:r>
            <a:r>
              <a:rPr lang="de-DE" b="1" dirty="0"/>
              <a:t>Gläubiger </a:t>
            </a:r>
            <a:r>
              <a:rPr lang="de-DE" dirty="0"/>
              <a:t>kann </a:t>
            </a:r>
          </a:p>
          <a:p>
            <a:pPr lvl="1"/>
            <a:r>
              <a:rPr lang="de-DE" b="1" dirty="0"/>
              <a:t>entweder </a:t>
            </a:r>
            <a:r>
              <a:rPr lang="de-DE" dirty="0"/>
              <a:t>sich auf die </a:t>
            </a:r>
            <a:r>
              <a:rPr lang="de-DE" b="1" dirty="0"/>
              <a:t>Befreiung beider Parteien </a:t>
            </a:r>
            <a:r>
              <a:rPr lang="de-DE" dirty="0"/>
              <a:t>berufen (Art. 380)</a:t>
            </a:r>
            <a:endParaRPr lang="de-DE" b="1" dirty="0"/>
          </a:p>
          <a:p>
            <a:pPr lvl="1"/>
            <a:r>
              <a:rPr lang="de-DE" b="1" dirty="0"/>
              <a:t>oder Schadensersatz </a:t>
            </a:r>
            <a:r>
              <a:rPr lang="de-DE" dirty="0"/>
              <a:t>statt der Leistung verlangen </a:t>
            </a:r>
          </a:p>
          <a:p>
            <a:pPr lvl="1"/>
            <a:r>
              <a:rPr lang="de-DE" b="1" dirty="0"/>
              <a:t>oder den Rücktritt </a:t>
            </a:r>
            <a:r>
              <a:rPr lang="de-DE" dirty="0"/>
              <a:t>erklären </a:t>
            </a:r>
          </a:p>
          <a:p>
            <a:r>
              <a:rPr lang="de-DE" b="1" noProof="0" dirty="0"/>
              <a:t>Schadensersatz: </a:t>
            </a:r>
          </a:p>
          <a:p>
            <a:pPr lvl="1"/>
            <a:r>
              <a:rPr lang="de-DE" noProof="0" dirty="0"/>
              <a:t>Der Gläubiger muss seine eigene Leistung nicht erbringen. Er darf die </a:t>
            </a:r>
            <a:r>
              <a:rPr lang="de-DE" b="1" noProof="0" dirty="0"/>
              <a:t>Differenz</a:t>
            </a:r>
            <a:r>
              <a:rPr lang="de-DE" noProof="0" dirty="0"/>
              <a:t> (Wert der Leistung minus der Gegenleistung) als Schaden verlangen. </a:t>
            </a:r>
          </a:p>
          <a:p>
            <a:pPr lvl="1"/>
            <a:r>
              <a:rPr lang="de-DE" noProof="0" dirty="0"/>
              <a:t>Er kann aber auch seine Leistung erbringen und Schaden </a:t>
            </a:r>
            <a:r>
              <a:rPr lang="de-DE" b="1" noProof="0" dirty="0"/>
              <a:t>für die ganze Gegenleistung </a:t>
            </a:r>
            <a:r>
              <a:rPr lang="de-DE" noProof="0" dirty="0"/>
              <a:t>verlangen. </a:t>
            </a:r>
          </a:p>
        </p:txBody>
      </p:sp>
    </p:spTree>
    <p:extLst>
      <p:ext uri="{BB962C8B-B14F-4D97-AF65-F5344CB8AC3E}">
        <p14:creationId xmlns:p14="http://schemas.microsoft.com/office/powerpoint/2010/main" val="607702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CD796D-7E96-F24E-EC18-B96252271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dirty="0"/>
              <a:t>Verzug bei gegenseitigem Vertrag</a:t>
            </a:r>
            <a:r>
              <a:rPr lang="de-DE" dirty="0"/>
              <a:t>: </a:t>
            </a:r>
          </a:p>
          <a:p>
            <a:pPr lvl="1"/>
            <a:r>
              <a:rPr lang="de-DE" i="1" dirty="0"/>
              <a:t>383 ZGB:  Kommt der eine der Vertragschließenden mit der von ihm geschuldeten Leistung in Verzug, so ist der andere Teil berechtigt, ihm zur Bewirkung der Leistung </a:t>
            </a:r>
            <a:r>
              <a:rPr lang="de-DE" b="1" i="1" dirty="0"/>
              <a:t>eine angemessene Frist </a:t>
            </a:r>
            <a:r>
              <a:rPr lang="de-DE" i="1" dirty="0"/>
              <a:t>mit der Erklärung zu bestimmen, dass er die Leistung nach dem Ablauf der Frist ablehne. Nach dem erfolglosen Ablauf der Frist ist dieser berechtigt, </a:t>
            </a:r>
            <a:r>
              <a:rPr lang="de-DE" b="1" i="1" dirty="0"/>
              <a:t>entweder Schadenersatz wegen Nichterfüllung </a:t>
            </a:r>
            <a:r>
              <a:rPr lang="de-DE" i="1" dirty="0"/>
              <a:t>zu verlangen </a:t>
            </a:r>
            <a:r>
              <a:rPr lang="de-DE" b="1" i="1" dirty="0"/>
              <a:t>oder vom Vertrag zurückzutreten</a:t>
            </a:r>
            <a:r>
              <a:rPr lang="de-DE" i="1" dirty="0"/>
              <a:t>, nicht aber die Leistung zu fordern.</a:t>
            </a:r>
          </a:p>
          <a:p>
            <a:r>
              <a:rPr lang="de-DE" dirty="0"/>
              <a:t>Der Gläubiger kann sich entscheiden, ob er die Leistung immer noch will → </a:t>
            </a:r>
            <a:r>
              <a:rPr lang="de-DE" b="1" dirty="0"/>
              <a:t>Klage auf Leistungserfüllung </a:t>
            </a:r>
            <a:r>
              <a:rPr lang="de-DE" dirty="0"/>
              <a:t>(+Verzugsschaden)</a:t>
            </a:r>
          </a:p>
          <a:p>
            <a:r>
              <a:rPr lang="de-DE" dirty="0"/>
              <a:t>≠ Wenn er die Leistung nicht will → Fristsetzung und Ablehnung der Leistung </a:t>
            </a:r>
          </a:p>
          <a:p>
            <a:pPr lvl="1"/>
            <a:r>
              <a:rPr lang="de-DE" dirty="0"/>
              <a:t>Dann → Schadensersatz </a:t>
            </a:r>
            <a:r>
              <a:rPr lang="de-DE" b="1" dirty="0"/>
              <a:t>statt der Leistung </a:t>
            </a:r>
            <a:r>
              <a:rPr lang="de-DE" dirty="0"/>
              <a:t>oder Rücktritt (nicht die Leistung)</a:t>
            </a:r>
          </a:p>
          <a:p>
            <a:pPr lvl="1"/>
            <a:r>
              <a:rPr lang="de-DE" dirty="0"/>
              <a:t>Schadensberechnung wie bei Unmöglichkeit </a:t>
            </a:r>
          </a:p>
          <a:p>
            <a:r>
              <a:rPr lang="de-DE" b="1" dirty="0"/>
              <a:t>Beim Rücktritt </a:t>
            </a:r>
            <a:r>
              <a:rPr lang="de-DE" dirty="0"/>
              <a:t>darf der Gläubiger auch </a:t>
            </a:r>
            <a:r>
              <a:rPr lang="de-DE" b="1" dirty="0"/>
              <a:t>angemessenen Schadensersatz </a:t>
            </a:r>
            <a:r>
              <a:rPr lang="de-DE" dirty="0"/>
              <a:t>verlangen („nach billigem Ermessen des Gerichts“) (387 ZGB)</a:t>
            </a:r>
          </a:p>
          <a:p>
            <a:r>
              <a:rPr lang="de-DE" dirty="0"/>
              <a:t>→ nicht für den vollen Schaden – der Vertrag gilt nunmehr als gelöst</a:t>
            </a:r>
          </a:p>
          <a:p>
            <a:r>
              <a:rPr lang="de-DE" dirty="0"/>
              <a:t>Der Gesetzgeber hat den Rücktritt als unvereinbar mit dem vollen Schadensersatz gesehen ≠ die neuere Auffassung, z.B. beim Kaufvertrag (geändert im Jahr 2002 und zuletzt bei der Umsetzung der Richtlinie 771/2019 – zum Verbrauchergüterkauf) → Rücktritt + voller Schadensersatz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07904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4E2172-0D73-81D8-E4E1-EAAAC1257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Nebenpflichten – Schutzpflichten </a:t>
            </a:r>
          </a:p>
          <a:p>
            <a:r>
              <a:rPr lang="de-DE" dirty="0"/>
              <a:t>Grundlage → 288 ZGB, Treu und Glauben:</a:t>
            </a:r>
          </a:p>
          <a:p>
            <a:pPr lvl="1"/>
            <a:r>
              <a:rPr lang="de-DE" dirty="0"/>
              <a:t>Pflichten, die auf weitere Rechtsgüter des Gläubigers gerichtet sind. Die Hauptleistung ist möglich und wird bewirkt. </a:t>
            </a:r>
          </a:p>
          <a:p>
            <a:r>
              <a:rPr lang="de-DE" dirty="0"/>
              <a:t>Keine Regelung im ZGB (nur 330 ZGB) </a:t>
            </a:r>
          </a:p>
          <a:p>
            <a:r>
              <a:rPr lang="de-DE" dirty="0"/>
              <a:t>Folgen: </a:t>
            </a:r>
          </a:p>
          <a:p>
            <a:pPr lvl="1"/>
            <a:r>
              <a:rPr lang="de-DE" dirty="0"/>
              <a:t>Anspruch auf </a:t>
            </a:r>
            <a:r>
              <a:rPr lang="de-DE" b="1" dirty="0"/>
              <a:t>Erfüllung</a:t>
            </a:r>
            <a:r>
              <a:rPr lang="de-DE" dirty="0"/>
              <a:t>, wenn diese möglich und sinnvoll bleibt</a:t>
            </a:r>
          </a:p>
          <a:p>
            <a:pPr lvl="1"/>
            <a:r>
              <a:rPr lang="de-DE" b="1" dirty="0"/>
              <a:t>Schadensersatz </a:t>
            </a:r>
            <a:r>
              <a:rPr lang="de-DE" dirty="0"/>
              <a:t>(die Regel) </a:t>
            </a:r>
          </a:p>
          <a:p>
            <a:pPr lvl="1"/>
            <a:r>
              <a:rPr lang="de-DE" dirty="0"/>
              <a:t>auch </a:t>
            </a:r>
            <a:r>
              <a:rPr lang="de-DE" b="1" dirty="0"/>
              <a:t>Rücktritt</a:t>
            </a:r>
            <a:r>
              <a:rPr lang="de-DE" dirty="0"/>
              <a:t>, wenn das Festhalten am Vertrag unzumutbar ist.</a:t>
            </a:r>
          </a:p>
          <a:p>
            <a:r>
              <a:rPr lang="de-DE" dirty="0"/>
              <a:t>→ Ähnliches bei </a:t>
            </a:r>
            <a:r>
              <a:rPr lang="de-DE" b="1" dirty="0"/>
              <a:t>Schlechtleistung: </a:t>
            </a:r>
            <a:r>
              <a:rPr lang="de-DE" dirty="0"/>
              <a:t>Die Leistung wurde erbracht, aber nicht wie geschuldet</a:t>
            </a:r>
            <a:endParaRPr lang="de-DE" b="1" dirty="0"/>
          </a:p>
          <a:p>
            <a:pPr lvl="1"/>
            <a:r>
              <a:rPr lang="de-DE" dirty="0"/>
              <a:t>z.B. Vertrag für die Überwachung von Räumen → der Wächter schläft ein, und Diebe stehlen meine Sachen → Schadensersatz wegen Vertragsverletzung (schlechte Leistung) (Erfüllung ist nicht mehr möglich) </a:t>
            </a:r>
          </a:p>
          <a:p>
            <a:endParaRPr lang="de-DE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4769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8FE594-BC14-DDA2-F0E4-49A1791FC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b="1" dirty="0"/>
              <a:t>Falllösung: Die Maschinen wurden nicht bezahlt</a:t>
            </a:r>
          </a:p>
          <a:p>
            <a:pPr marL="0" indent="0">
              <a:buNone/>
            </a:pPr>
            <a:r>
              <a:rPr lang="de-DE" dirty="0"/>
              <a:t>A vereinbart mit B den Verkauf von Maschinen zu einem Preis von 40.000 Euro, wobei vereinbart wird, dass die Maschinen am 1.10.2024 geliefert und der Preis bezahlt werden. An diesem Tag erklärt B dem A, dass er aufgrund vorübergehender Zahlungsschwierigkeiten den Preis nicht bezahlen kann. A weigert sich, ihm die Maschinen zu liefern. </a:t>
            </a:r>
          </a:p>
          <a:p>
            <a:pPr marL="0" indent="0">
              <a:buNone/>
            </a:pPr>
            <a:r>
              <a:rPr lang="de-DE" dirty="0"/>
              <a:t>B bietet am 01.12.2024 A die Summe von 20.000 Euro an, aber A weigert sich, diese anzunehmen und die Maschinen zu liefern. </a:t>
            </a:r>
          </a:p>
          <a:p>
            <a:pPr marL="0" indent="0">
              <a:buNone/>
            </a:pPr>
            <a:r>
              <a:rPr lang="de-DE" dirty="0"/>
              <a:t>Am 01.02.2025 reicht A eine Klage gegen B ein, in der er 40.000 Euro und Zinsen für 3 Monate fordert. B wendet ein, dass A kein Zinsanspruch zustehe, weil er B keine Mahnung zugestellt habe, und jedenfalls schulde er ab dem 01.12.2024 nur die Zinsen für die 20.000 Euro, weil er den Restbetrag A angeboten habe, aber er sich geweigert hat, diese anzunehmen.</a:t>
            </a:r>
          </a:p>
          <a:p>
            <a:pPr marL="0" indent="0">
              <a:buNone/>
            </a:pPr>
            <a:r>
              <a:rPr lang="de-DE" b="1" dirty="0"/>
              <a:t>Es wird gefragt:</a:t>
            </a:r>
          </a:p>
          <a:p>
            <a:pPr marL="0" indent="0">
              <a:buNone/>
            </a:pPr>
            <a:r>
              <a:rPr lang="de-DE" dirty="0"/>
              <a:t>A) Ist der Anspruch von A begründet? Wie sind die Behauptungen von B zu bewerten?</a:t>
            </a:r>
          </a:p>
          <a:p>
            <a:pPr marL="0" indent="0">
              <a:buNone/>
            </a:pPr>
            <a:r>
              <a:rPr lang="de-DE" dirty="0"/>
              <a:t>B) Wenn am 20.01.2025 die Maschinen durch einen Brand im Lager, in dem sie aufbewahrt werden, durch leichte Fahrlässigkeit von Y, einem Angestellten von A, zerstört werden, haftet A gegenüber B?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767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29F341-F660-3F4D-C2F4-0FEEF6C4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1443"/>
            <a:ext cx="10515600" cy="5858359"/>
          </a:xfrm>
        </p:spPr>
        <p:txBody>
          <a:bodyPr>
            <a:normAutofit/>
          </a:bodyPr>
          <a:lstStyle/>
          <a:p>
            <a:r>
              <a:rPr lang="de-DE" dirty="0"/>
              <a:t>Vertragsauslegung: Art. 173, 200 ZGB</a:t>
            </a:r>
          </a:p>
          <a:p>
            <a:r>
              <a:rPr lang="de-DE" b="1" dirty="0"/>
              <a:t>Subjektive Auslegung</a:t>
            </a:r>
            <a:endParaRPr lang="de-DE" dirty="0"/>
          </a:p>
          <a:p>
            <a:pPr lvl="1"/>
            <a:r>
              <a:rPr lang="de-DE" b="1" i="1" dirty="0"/>
              <a:t>173 ZGB:  </a:t>
            </a:r>
            <a:r>
              <a:rPr lang="de-DE" i="1" dirty="0"/>
              <a:t>Bei der Auslegung einer Willenserklärung wird der wirkliche Wille erforscht, ohne an den Worten zu haften.</a:t>
            </a:r>
          </a:p>
          <a:p>
            <a:pPr lvl="1"/>
            <a:r>
              <a:rPr lang="de-DE" dirty="0"/>
              <a:t>Was haben die Parteien gemeint? Wenn die Parteien dasselbe verstanden haben → das wird zum Vertragsinhalt. </a:t>
            </a:r>
          </a:p>
          <a:p>
            <a:pPr lvl="1"/>
            <a:r>
              <a:rPr lang="de-DE" dirty="0"/>
              <a:t>Unabhängig davon, was sie hätten verstehen müssen (sie sprechen von Äpfeln aber sie meinen Birnen) </a:t>
            </a:r>
          </a:p>
          <a:p>
            <a:pPr lvl="1"/>
            <a:r>
              <a:rPr lang="de-DE" dirty="0"/>
              <a:t>Latein: </a:t>
            </a:r>
            <a:r>
              <a:rPr lang="de-DE" i="1" dirty="0"/>
              <a:t>Falsa </a:t>
            </a:r>
            <a:r>
              <a:rPr lang="de-DE" i="1" dirty="0" err="1"/>
              <a:t>demonstratio</a:t>
            </a:r>
            <a:r>
              <a:rPr lang="de-DE" i="1" dirty="0"/>
              <a:t> non </a:t>
            </a:r>
            <a:r>
              <a:rPr lang="de-DE" i="1" dirty="0" err="1"/>
              <a:t>nocet</a:t>
            </a:r>
            <a:r>
              <a:rPr lang="de-DE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68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B2E003-AEE8-831A-CD53-D10B3D14D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Objektive Auslegung </a:t>
            </a:r>
          </a:p>
          <a:p>
            <a:pPr lvl="1"/>
            <a:r>
              <a:rPr lang="de-DE" dirty="0"/>
              <a:t>Wenn sich die Parteien in Wirklichkeit nicht einig sind, wie sollte der Vertrag ausgelegt werden? </a:t>
            </a:r>
          </a:p>
          <a:p>
            <a:pPr lvl="2"/>
            <a:r>
              <a:rPr lang="de-DE" b="1" i="1" dirty="0"/>
              <a:t>200 ZGB: </a:t>
            </a:r>
            <a:r>
              <a:rPr lang="de-DE" i="1" dirty="0"/>
              <a:t>Verträge sind so auszulegen, wie Treu und Glauben mit Rücksicht auf die Verkehrssitte es erfordern.</a:t>
            </a:r>
          </a:p>
          <a:p>
            <a:pPr lvl="1"/>
            <a:r>
              <a:rPr lang="de-DE" dirty="0"/>
              <a:t>Wie sollte der Vertragspartner das gesagte verstehen?</a:t>
            </a:r>
          </a:p>
          <a:p>
            <a:pPr lvl="1"/>
            <a:r>
              <a:rPr lang="de-DE" dirty="0"/>
              <a:t>→ Subjektive Elemente spielen eine Rolle, wenn der Vertragspartner sie kennen muss. </a:t>
            </a:r>
          </a:p>
          <a:p>
            <a:pPr lvl="2"/>
            <a:r>
              <a:rPr lang="de-DE" b="1" dirty="0"/>
              <a:t>Beispiel</a:t>
            </a:r>
            <a:r>
              <a:rPr lang="de-DE" dirty="0"/>
              <a:t>: Ich schreibe einem Freund: Ich verkaufe mein Auto für 2.000 €. Aber ich habe zwei Autos, das eine ganz neu, das andere alt. Der Käufer weiß das. Was passiert, wenn er einfach sagt, „OK, ich kaue es“?</a:t>
            </a:r>
          </a:p>
          <a:p>
            <a:pPr lvl="1"/>
            <a:r>
              <a:rPr lang="de-DE" dirty="0"/>
              <a:t>Die Eigenschaften der Leistung müssen nicht explizit vereinbart werden, wenn sie selbstverständlich sind → </a:t>
            </a:r>
            <a:r>
              <a:rPr lang="de-DE" b="1" dirty="0"/>
              <a:t>Beispiel</a:t>
            </a:r>
            <a:r>
              <a:rPr lang="de-DE" dirty="0"/>
              <a:t>: Der </a:t>
            </a:r>
            <a:r>
              <a:rPr lang="de-DE" b="1" dirty="0"/>
              <a:t>Taxifahrer</a:t>
            </a:r>
            <a:r>
              <a:rPr lang="de-DE" dirty="0"/>
              <a:t> muss mich nicht einfach vom A zum B transportieren, sondern mich auch </a:t>
            </a:r>
            <a:r>
              <a:rPr lang="de-DE" b="1" dirty="0"/>
              <a:t>unversehrt</a:t>
            </a:r>
            <a:r>
              <a:rPr lang="de-DE" dirty="0"/>
              <a:t> ans Ziel bringen. </a:t>
            </a:r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9330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04FDB4-290D-8BA2-C49F-AF5C441DE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Was passiert, wenn der Vertrag (oder das Gesetz) keine Regelung enthält? </a:t>
            </a:r>
          </a:p>
          <a:p>
            <a:r>
              <a:rPr lang="de-DE" b="1" dirty="0"/>
              <a:t>Essentialia negotii: </a:t>
            </a:r>
            <a:r>
              <a:rPr lang="de-DE" dirty="0"/>
              <a:t>Notwendige Elemente die im Kern der Transaction liegen. </a:t>
            </a:r>
          </a:p>
          <a:p>
            <a:pPr lvl="1"/>
            <a:r>
              <a:rPr lang="de-DE" dirty="0"/>
              <a:t>Z.B. Der Gegenstand des Kaufvertrages. Ich habe zwei Autos aber es lässt sich nicht feststellen, welches ich verkauft habe. Ähnlich für den Preis.</a:t>
            </a:r>
          </a:p>
          <a:p>
            <a:pPr lvl="1"/>
            <a:r>
              <a:rPr lang="de-DE" dirty="0"/>
              <a:t>→ Der Vertrag kommt nicht zustande</a:t>
            </a:r>
          </a:p>
          <a:p>
            <a:pPr lvl="1"/>
            <a:r>
              <a:rPr lang="de-DE" i="1" dirty="0"/>
              <a:t>ZGB 195: Der Vertrag gilt im Zweifel als nicht zustande gekommen, solange die Parteien sich nicht über alle Punkte geeinigt haben.</a:t>
            </a:r>
            <a:r>
              <a:rPr lang="de-DE" dirty="0"/>
              <a:t> </a:t>
            </a:r>
          </a:p>
          <a:p>
            <a:r>
              <a:rPr lang="de-DE" noProof="0" dirty="0"/>
              <a:t>Nicht notwendige Elemente verhindern den Vertragsschluss nicht → Der Vertrag entsteht ohne sie. </a:t>
            </a:r>
          </a:p>
          <a:p>
            <a:r>
              <a:rPr lang="de-DE" noProof="0" dirty="0"/>
              <a:t>Allerdings sie können durch Vertragsauslegung oder dispositives Recht ermittelt werden.</a:t>
            </a:r>
          </a:p>
        </p:txBody>
      </p:sp>
    </p:spTree>
    <p:extLst>
      <p:ext uri="{BB962C8B-B14F-4D97-AF65-F5344CB8AC3E}">
        <p14:creationId xmlns:p14="http://schemas.microsoft.com/office/powerpoint/2010/main" val="51837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E30E8C-CCF0-3AA7-08EA-B6F7B3383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Vertragslücken – Wie füllt man sie aus?</a:t>
            </a:r>
          </a:p>
          <a:p>
            <a:r>
              <a:rPr lang="de-DE" dirty="0"/>
              <a:t>1. Vertragsauslegung </a:t>
            </a:r>
          </a:p>
          <a:p>
            <a:pPr lvl="1"/>
            <a:r>
              <a:rPr lang="de-DE" dirty="0"/>
              <a:t>→ </a:t>
            </a:r>
            <a:r>
              <a:rPr lang="de-DE" b="1" dirty="0"/>
              <a:t>erklärende Auslegung </a:t>
            </a:r>
            <a:r>
              <a:rPr lang="de-DE" dirty="0"/>
              <a:t>→ Was haben die Parteien gemeint/verstehen sollen, wenn sie den Vertrag abgeschlossen haben? </a:t>
            </a:r>
          </a:p>
          <a:p>
            <a:pPr lvl="2"/>
            <a:r>
              <a:rPr lang="de-DE" dirty="0"/>
              <a:t>→ Eigentlich keine Lücke – nur Unklarheiten</a:t>
            </a:r>
          </a:p>
          <a:p>
            <a:pPr lvl="1"/>
            <a:r>
              <a:rPr lang="de-DE" dirty="0"/>
              <a:t>→ </a:t>
            </a:r>
            <a:r>
              <a:rPr lang="de-DE" b="1" dirty="0"/>
              <a:t>ergänzende Auslegung </a:t>
            </a:r>
            <a:r>
              <a:rPr lang="de-DE" dirty="0"/>
              <a:t>→ Wie hätten die Parteien die Frage geregelt, wenn sie sich der Lücke bewusst gewesen wären? → Hypothetischer Parteiwille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18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55018B-8F64-E669-D05F-927572EF6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2. Dispositives Recht: Es füllt Lücken ein.</a:t>
            </a:r>
          </a:p>
          <a:p>
            <a:pPr lvl="1"/>
            <a:r>
              <a:rPr lang="de-DE" dirty="0" err="1"/>
              <a:t>zB</a:t>
            </a:r>
            <a:r>
              <a:rPr lang="de-DE" dirty="0"/>
              <a:t>: Wo wird die Leistung erbracht? Muss der Gläubiger sie abholen? </a:t>
            </a:r>
          </a:p>
          <a:p>
            <a:pPr lvl="1"/>
            <a:r>
              <a:rPr lang="de-DE" i="1" dirty="0"/>
              <a:t>→ Art. 320 § 1 ZGB: Ist der Leistungsort weder aus dem Rechtsgeschäft noch aus den Umständen […] zu entnehmen, so hat die Leistung an dem Orte zu erfolgen, an welchem der </a:t>
            </a:r>
            <a:r>
              <a:rPr lang="de-DE" b="1" i="1" dirty="0"/>
              <a:t>Schuldner </a:t>
            </a:r>
            <a:r>
              <a:rPr lang="de-DE" i="1" dirty="0"/>
              <a:t>zur Zeit der Entstehung des Schuldverhältnisses seinen Wohnsitz hatte.</a:t>
            </a:r>
          </a:p>
          <a:p>
            <a:pPr lvl="1"/>
            <a:r>
              <a:rPr lang="de-DE" b="1" dirty="0"/>
              <a:t>→ Normalfall</a:t>
            </a:r>
            <a:r>
              <a:rPr lang="de-DE" dirty="0"/>
              <a:t> (der Gläubiger muss die Leistung abholen)</a:t>
            </a:r>
          </a:p>
          <a:p>
            <a:pPr lvl="1"/>
            <a:r>
              <a:rPr lang="de-DE" b="1" dirty="0"/>
              <a:t>Ausnahme</a:t>
            </a:r>
            <a:r>
              <a:rPr lang="de-DE" dirty="0"/>
              <a:t>: </a:t>
            </a:r>
            <a:r>
              <a:rPr lang="de-DE" b="1" dirty="0"/>
              <a:t>Geldleistung</a:t>
            </a:r>
            <a:r>
              <a:rPr lang="de-DE" dirty="0"/>
              <a:t> (der Schuldner muss die Leistung zum Gläubiger bringen)</a:t>
            </a:r>
          </a:p>
          <a:p>
            <a:pPr lvl="1"/>
            <a:r>
              <a:rPr lang="de-DE" i="1" dirty="0"/>
              <a:t>321 § 1: Besteht die Leistung in </a:t>
            </a:r>
            <a:r>
              <a:rPr lang="de-DE" b="1" i="1" dirty="0"/>
              <a:t>Geld</a:t>
            </a:r>
            <a:r>
              <a:rPr lang="de-DE" i="1" dirty="0"/>
              <a:t>, so hat sie der Schuldner im Zweifelsfalle an dem Orte zu bewirken, an welchem der Gläubiger […] seinen Wohnsitz hat. </a:t>
            </a:r>
          </a:p>
          <a:p>
            <a:pPr lvl="1"/>
            <a:r>
              <a:rPr lang="de-DE" dirty="0"/>
              <a:t>Ähnlich: </a:t>
            </a:r>
          </a:p>
          <a:p>
            <a:pPr lvl="2"/>
            <a:r>
              <a:rPr lang="de-DE" b="1" dirty="0"/>
              <a:t>Leistungszeit </a:t>
            </a:r>
            <a:r>
              <a:rPr lang="de-DE" dirty="0"/>
              <a:t>(323 ZGB: Die Leistung ist sofort zu verlangen), </a:t>
            </a:r>
          </a:p>
          <a:p>
            <a:pPr lvl="2"/>
            <a:r>
              <a:rPr lang="de-DE" b="1" dirty="0"/>
              <a:t>Höhe der Zinsen </a:t>
            </a:r>
            <a:r>
              <a:rPr lang="de-DE" dirty="0"/>
              <a:t>falls nicht vereinbart (295 ZGB: gilt der gesetzliche Zinsfuß).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882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D591A0-A249-8FCF-9424-9A686A90D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Haftung → meistens Schadensersatz</a:t>
            </a:r>
          </a:p>
          <a:p>
            <a:r>
              <a:rPr lang="de-DE" dirty="0"/>
              <a:t>Inhalt des Schadensersatzes – (297-300 ZGB)</a:t>
            </a:r>
          </a:p>
          <a:p>
            <a:r>
              <a:rPr lang="de-DE" dirty="0"/>
              <a:t>Gilt auch für Schuldverhältnisse, die von Anfang an nur zum Schadensersatz verpflichten → Vor allem Delikt. </a:t>
            </a:r>
          </a:p>
          <a:p>
            <a:r>
              <a:rPr lang="de-DE" i="1" dirty="0"/>
              <a:t>297: Der zum Schadenersatz Verpflichtete hat diesen </a:t>
            </a:r>
            <a:r>
              <a:rPr lang="de-DE" b="1" i="1" dirty="0"/>
              <a:t>in Geld zu leisten</a:t>
            </a:r>
            <a:r>
              <a:rPr lang="de-DE" i="1" dirty="0"/>
              <a:t>. Das Gericht kann mit Rücksicht auf die besonderen Umstände statt des Schadenersatzes in Geld </a:t>
            </a:r>
            <a:r>
              <a:rPr lang="de-DE" b="1" i="1" dirty="0"/>
              <a:t>die Herstellung des früheren Zustandes </a:t>
            </a:r>
            <a:r>
              <a:rPr lang="de-DE" i="1" dirty="0"/>
              <a:t>anordnen, sofern diese Art der  Entschädigung nicht gegen das Interesse des Gläubigers verstößt. </a:t>
            </a:r>
          </a:p>
          <a:p>
            <a:r>
              <a:rPr lang="de-DE" dirty="0"/>
              <a:t>Schadensersatz in Geld (</a:t>
            </a:r>
            <a:r>
              <a:rPr lang="de-DE" b="1" dirty="0"/>
              <a:t>Regel</a:t>
            </a:r>
            <a:r>
              <a:rPr lang="de-DE" dirty="0"/>
              <a:t>) </a:t>
            </a:r>
          </a:p>
          <a:p>
            <a:r>
              <a:rPr lang="de-DE" dirty="0"/>
              <a:t>Herstellung des früheren Zustandes (Naturalrestitution - </a:t>
            </a:r>
            <a:r>
              <a:rPr lang="de-DE" b="1" dirty="0"/>
              <a:t>Ausnahme</a:t>
            </a:r>
            <a:r>
              <a:rPr lang="de-DE" dirty="0"/>
              <a:t>)</a:t>
            </a:r>
          </a:p>
          <a:p>
            <a:r>
              <a:rPr lang="de-DE" dirty="0"/>
              <a:t>≠ BGB (§ 249) // ABGB (§ 1323) → Sehr oft hat die Rechtsprechung die Regel-Ausnahme-Verhältnis umgekehrt</a:t>
            </a:r>
          </a:p>
          <a:p>
            <a:r>
              <a:rPr lang="de-DE" b="1" dirty="0"/>
              <a:t>Frage: Vor- und Nachteile?</a:t>
            </a:r>
          </a:p>
          <a:p>
            <a:pPr lvl="1"/>
            <a:r>
              <a:rPr lang="de-DE" dirty="0"/>
              <a:t>Für die Parteien/ Für die Allgemeinheit (Beispiel: Teures Auto bekommt einen kleinen Kratzer)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902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043c53-fc9f-4124-8edc-d93f13334fa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8289A78A76CE2F498D1FA5AE663393C5" ma:contentTypeVersion="13" ma:contentTypeDescription="Δημιουργία νέου εγγράφου" ma:contentTypeScope="" ma:versionID="e09cb84e60e50e1bdedd1b5f40c4ef91">
  <xsd:schema xmlns:xsd="http://www.w3.org/2001/XMLSchema" xmlns:xs="http://www.w3.org/2001/XMLSchema" xmlns:p="http://schemas.microsoft.com/office/2006/metadata/properties" xmlns:ns3="ed043c53-fc9f-4124-8edc-d93f13334fa2" targetNamespace="http://schemas.microsoft.com/office/2006/metadata/properties" ma:root="true" ma:fieldsID="2454a42aea671d423aac376dee690a88" ns3:_="">
    <xsd:import namespace="ed043c53-fc9f-4124-8edc-d93f13334f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3c53-fc9f-4124-8edc-d93f13334f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8C9538-F213-4F1D-9958-BC3175598F4E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ed043c53-fc9f-4124-8edc-d93f13334fa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DF5F73-8C30-4EFC-8951-713B89A6A9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43c53-fc9f-4124-8edc-d93f13334f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6B8D06-3FCE-450C-883E-A457602B6F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4661</Words>
  <Application>Microsoft Office PowerPoint</Application>
  <PresentationFormat>Widescreen</PresentationFormat>
  <Paragraphs>285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Aptos</vt:lpstr>
      <vt:lpstr>Aptos Display</vt:lpstr>
      <vt:lpstr>Arial</vt:lpstr>
      <vt:lpstr>Times New Roman</vt:lpstr>
      <vt:lpstr>Office Theme</vt:lpstr>
      <vt:lpstr>Haftung und Leistungsstörungen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Leistungsstörungen</dc:title>
  <dc:creator>Antonios Papadimitropoulos</dc:creator>
  <cp:lastModifiedBy>Antonios Papadimitropoulos</cp:lastModifiedBy>
  <cp:revision>5</cp:revision>
  <dcterms:created xsi:type="dcterms:W3CDTF">2024-04-16T08:15:35Z</dcterms:created>
  <dcterms:modified xsi:type="dcterms:W3CDTF">2025-05-19T09:21:36Z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0x0101008289A78A76CE2F498D1FA5AE663393C5</vt:lpwstr>
  </property>
</Properties>
</file>