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122" d="100"/>
          <a:sy n="122" d="100"/>
        </p:scale>
        <p:origin x="9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21ECED-F1F8-4DCF-BBFE-045B8690618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C7EA3F2-9E0E-4A01-8FB7-4158A4A00758}">
      <dgm:prSet phldrT="[Text]"/>
      <dgm:spPr/>
      <dgm:t>
        <a:bodyPr/>
        <a:lstStyle/>
        <a:p>
          <a:r>
            <a:rPr lang="en-US" dirty="0" smtClean="0"/>
            <a:t>Internal Jurisdiction</a:t>
          </a:r>
          <a:endParaRPr lang="en-US" dirty="0"/>
        </a:p>
      </dgm:t>
    </dgm:pt>
    <dgm:pt modelId="{80DE642C-2229-4291-B3F0-62FEEDD089E1}" type="parTrans" cxnId="{1D50D44C-9F39-4A27-BE43-E242748FC60D}">
      <dgm:prSet/>
      <dgm:spPr/>
      <dgm:t>
        <a:bodyPr/>
        <a:lstStyle/>
        <a:p>
          <a:endParaRPr lang="en-US"/>
        </a:p>
      </dgm:t>
    </dgm:pt>
    <dgm:pt modelId="{691BDA32-AC0B-4BC4-92A7-7B39BF51255D}" type="sibTrans" cxnId="{1D50D44C-9F39-4A27-BE43-E242748FC60D}">
      <dgm:prSet/>
      <dgm:spPr/>
      <dgm:t>
        <a:bodyPr/>
        <a:lstStyle/>
        <a:p>
          <a:endParaRPr lang="en-US"/>
        </a:p>
      </dgm:t>
    </dgm:pt>
    <dgm:pt modelId="{C6B62478-C04C-40CA-BC1A-C5EB2E222509}">
      <dgm:prSet phldrT="[Text]"/>
      <dgm:spPr/>
      <dgm:t>
        <a:bodyPr/>
        <a:lstStyle/>
        <a:p>
          <a:pPr algn="just"/>
          <a:r>
            <a:rPr lang="en-US" dirty="0" smtClean="0"/>
            <a:t>The court’s jurisdiction concerning merely/purely internal disputes, </a:t>
          </a:r>
          <a:r>
            <a:rPr lang="en-US" dirty="0" err="1" smtClean="0"/>
            <a:t>i.e</a:t>
          </a:r>
          <a:r>
            <a:rPr lang="en-US" dirty="0" smtClean="0"/>
            <a:t> disputes connected only to one State (Greece, France, Germany etc.)</a:t>
          </a:r>
          <a:endParaRPr lang="en-US" dirty="0"/>
        </a:p>
      </dgm:t>
    </dgm:pt>
    <dgm:pt modelId="{0A2012B7-84EC-457A-BF56-695D8378AC73}" type="parTrans" cxnId="{0C801FF0-884A-4CA2-BEE8-5743DA6A6882}">
      <dgm:prSet/>
      <dgm:spPr/>
      <dgm:t>
        <a:bodyPr/>
        <a:lstStyle/>
        <a:p>
          <a:endParaRPr lang="en-US"/>
        </a:p>
      </dgm:t>
    </dgm:pt>
    <dgm:pt modelId="{7257314D-E244-4C09-BE4D-5F40D0C7BEA6}" type="sibTrans" cxnId="{0C801FF0-884A-4CA2-BEE8-5743DA6A6882}">
      <dgm:prSet/>
      <dgm:spPr/>
      <dgm:t>
        <a:bodyPr/>
        <a:lstStyle/>
        <a:p>
          <a:endParaRPr lang="en-US"/>
        </a:p>
      </dgm:t>
    </dgm:pt>
    <dgm:pt modelId="{123D4B93-63D6-4A2B-B375-F3997A647543}">
      <dgm:prSet phldrT="[Text]"/>
      <dgm:spPr/>
      <dgm:t>
        <a:bodyPr/>
        <a:lstStyle/>
        <a:p>
          <a:r>
            <a:rPr lang="en-US" dirty="0" smtClean="0"/>
            <a:t>International Jurisdiction</a:t>
          </a:r>
          <a:endParaRPr lang="en-US" dirty="0"/>
        </a:p>
      </dgm:t>
    </dgm:pt>
    <dgm:pt modelId="{0447187F-EC78-40DA-82E8-0FAC71437E5A}" type="parTrans" cxnId="{D4F0A7E2-7195-495E-A674-C696E142A822}">
      <dgm:prSet/>
      <dgm:spPr/>
      <dgm:t>
        <a:bodyPr/>
        <a:lstStyle/>
        <a:p>
          <a:endParaRPr lang="en-US"/>
        </a:p>
      </dgm:t>
    </dgm:pt>
    <dgm:pt modelId="{5ACF4714-F45A-401F-B10B-310ED98EF1B1}" type="sibTrans" cxnId="{D4F0A7E2-7195-495E-A674-C696E142A822}">
      <dgm:prSet/>
      <dgm:spPr/>
      <dgm:t>
        <a:bodyPr/>
        <a:lstStyle/>
        <a:p>
          <a:endParaRPr lang="en-US"/>
        </a:p>
      </dgm:t>
    </dgm:pt>
    <dgm:pt modelId="{2E272732-9F13-40CF-AB42-EB0363C0BF98}">
      <dgm:prSet phldrT="[Text]"/>
      <dgm:spPr/>
      <dgm:t>
        <a:bodyPr/>
        <a:lstStyle/>
        <a:p>
          <a:pPr algn="just"/>
          <a:r>
            <a:rPr lang="en-US" dirty="0" smtClean="0"/>
            <a:t>It refers to international disputes, i.e. disputes which, regarding their </a:t>
          </a:r>
          <a:r>
            <a:rPr lang="en-US" b="1" dirty="0" smtClean="0"/>
            <a:t>object</a:t>
          </a:r>
          <a:r>
            <a:rPr lang="en-US" dirty="0" smtClean="0"/>
            <a:t> </a:t>
          </a:r>
          <a:r>
            <a:rPr lang="en-US" u="sng" dirty="0" smtClean="0"/>
            <a:t>or</a:t>
          </a:r>
          <a:r>
            <a:rPr lang="en-US" dirty="0" smtClean="0"/>
            <a:t> their </a:t>
          </a:r>
          <a:r>
            <a:rPr lang="en-US" b="1" dirty="0" smtClean="0"/>
            <a:t>subjects</a:t>
          </a:r>
          <a:r>
            <a:rPr lang="en-US" dirty="0" smtClean="0"/>
            <a:t>, are connected to more than one countries. </a:t>
          </a:r>
          <a:endParaRPr lang="en-US" dirty="0"/>
        </a:p>
      </dgm:t>
    </dgm:pt>
    <dgm:pt modelId="{E12DCB59-1636-44CF-ADDA-DEAACD20EDD2}" type="parTrans" cxnId="{76B90713-2A62-4486-BAC8-270A51FED198}">
      <dgm:prSet/>
      <dgm:spPr/>
      <dgm:t>
        <a:bodyPr/>
        <a:lstStyle/>
        <a:p>
          <a:endParaRPr lang="en-US"/>
        </a:p>
      </dgm:t>
    </dgm:pt>
    <dgm:pt modelId="{3960ACD3-CD76-4B43-A74D-D40CC0C865AA}" type="sibTrans" cxnId="{76B90713-2A62-4486-BAC8-270A51FED198}">
      <dgm:prSet/>
      <dgm:spPr/>
      <dgm:t>
        <a:bodyPr/>
        <a:lstStyle/>
        <a:p>
          <a:endParaRPr lang="en-US"/>
        </a:p>
      </dgm:t>
    </dgm:pt>
    <dgm:pt modelId="{1D05ACD7-6F96-46D4-BE85-93AA7D5E45A6}">
      <dgm:prSet phldrT="[Text]"/>
      <dgm:spPr/>
      <dgm:t>
        <a:bodyPr/>
        <a:lstStyle/>
        <a:p>
          <a:pPr algn="just"/>
          <a:r>
            <a:rPr lang="en-US" dirty="0" smtClean="0"/>
            <a:t>In these cases we are faced with the question: which of the involved countries has international jurisdiction over the dispute?</a:t>
          </a:r>
          <a:endParaRPr lang="en-US" dirty="0"/>
        </a:p>
      </dgm:t>
    </dgm:pt>
    <dgm:pt modelId="{26C09130-3880-4D42-91A6-11500490970E}" type="parTrans" cxnId="{9C140040-50B0-4C23-9200-A294C72E8FE9}">
      <dgm:prSet/>
      <dgm:spPr/>
      <dgm:t>
        <a:bodyPr/>
        <a:lstStyle/>
        <a:p>
          <a:endParaRPr lang="en-US"/>
        </a:p>
      </dgm:t>
    </dgm:pt>
    <dgm:pt modelId="{554761F1-1573-42DB-B984-2A3A80BCF5DD}" type="sibTrans" cxnId="{9C140040-50B0-4C23-9200-A294C72E8FE9}">
      <dgm:prSet/>
      <dgm:spPr/>
      <dgm:t>
        <a:bodyPr/>
        <a:lstStyle/>
        <a:p>
          <a:endParaRPr lang="en-US"/>
        </a:p>
      </dgm:t>
    </dgm:pt>
    <dgm:pt modelId="{4369986A-28A6-4B60-BD6D-2AA4C4A94A7E}" type="pres">
      <dgm:prSet presAssocID="{0A21ECED-F1F8-4DCF-BBFE-045B86906188}" presName="Name0" presStyleCnt="0">
        <dgm:presLayoutVars>
          <dgm:dir/>
          <dgm:animLvl val="lvl"/>
          <dgm:resizeHandles val="exact"/>
        </dgm:presLayoutVars>
      </dgm:prSet>
      <dgm:spPr/>
    </dgm:pt>
    <dgm:pt modelId="{9A22E9B8-96EA-4439-869E-D578496CE53A}" type="pres">
      <dgm:prSet presAssocID="{2C7EA3F2-9E0E-4A01-8FB7-4158A4A00758}" presName="composite" presStyleCnt="0"/>
      <dgm:spPr/>
    </dgm:pt>
    <dgm:pt modelId="{1147BBC8-5ECC-4D1D-B2D4-867C557FDCB8}" type="pres">
      <dgm:prSet presAssocID="{2C7EA3F2-9E0E-4A01-8FB7-4158A4A00758}" presName="parTx" presStyleLbl="alignNode1" presStyleIdx="0" presStyleCnt="2">
        <dgm:presLayoutVars>
          <dgm:chMax val="0"/>
          <dgm:chPref val="0"/>
          <dgm:bulletEnabled val="1"/>
        </dgm:presLayoutVars>
      </dgm:prSet>
      <dgm:spPr/>
    </dgm:pt>
    <dgm:pt modelId="{98AABEC9-9D16-47DA-83F8-1FECAD381F28}" type="pres">
      <dgm:prSet presAssocID="{2C7EA3F2-9E0E-4A01-8FB7-4158A4A00758}" presName="desTx" presStyleLbl="alignAccFollowNode1" presStyleIdx="0" presStyleCnt="2">
        <dgm:presLayoutVars>
          <dgm:bulletEnabled val="1"/>
        </dgm:presLayoutVars>
      </dgm:prSet>
      <dgm:spPr/>
      <dgm:t>
        <a:bodyPr/>
        <a:lstStyle/>
        <a:p>
          <a:endParaRPr lang="en-US"/>
        </a:p>
      </dgm:t>
    </dgm:pt>
    <dgm:pt modelId="{5857EC60-271D-4E17-833D-0039AFD1E412}" type="pres">
      <dgm:prSet presAssocID="{691BDA32-AC0B-4BC4-92A7-7B39BF51255D}" presName="space" presStyleCnt="0"/>
      <dgm:spPr/>
    </dgm:pt>
    <dgm:pt modelId="{D70715CD-27A8-4CB8-9B02-D9BDCFB5E3F9}" type="pres">
      <dgm:prSet presAssocID="{123D4B93-63D6-4A2B-B375-F3997A647543}" presName="composite" presStyleCnt="0"/>
      <dgm:spPr/>
    </dgm:pt>
    <dgm:pt modelId="{1ECAB2EA-9176-42AA-B611-6CB5AD10ED3D}" type="pres">
      <dgm:prSet presAssocID="{123D4B93-63D6-4A2B-B375-F3997A647543}" presName="parTx" presStyleLbl="alignNode1" presStyleIdx="1" presStyleCnt="2">
        <dgm:presLayoutVars>
          <dgm:chMax val="0"/>
          <dgm:chPref val="0"/>
          <dgm:bulletEnabled val="1"/>
        </dgm:presLayoutVars>
      </dgm:prSet>
      <dgm:spPr/>
    </dgm:pt>
    <dgm:pt modelId="{AB7DEB36-2C1B-4D11-BDBC-83C8839577F9}" type="pres">
      <dgm:prSet presAssocID="{123D4B93-63D6-4A2B-B375-F3997A647543}" presName="desTx" presStyleLbl="alignAccFollowNode1" presStyleIdx="1" presStyleCnt="2">
        <dgm:presLayoutVars>
          <dgm:bulletEnabled val="1"/>
        </dgm:presLayoutVars>
      </dgm:prSet>
      <dgm:spPr/>
      <dgm:t>
        <a:bodyPr/>
        <a:lstStyle/>
        <a:p>
          <a:endParaRPr lang="en-US"/>
        </a:p>
      </dgm:t>
    </dgm:pt>
  </dgm:ptLst>
  <dgm:cxnLst>
    <dgm:cxn modelId="{92D03ACB-56D6-44E2-9A34-19E38D49DD77}" type="presOf" srcId="{2C7EA3F2-9E0E-4A01-8FB7-4158A4A00758}" destId="{1147BBC8-5ECC-4D1D-B2D4-867C557FDCB8}" srcOrd="0" destOrd="0" presId="urn:microsoft.com/office/officeart/2005/8/layout/hList1"/>
    <dgm:cxn modelId="{35C4A865-63EC-4EB8-9253-88BEFDD635C3}" type="presOf" srcId="{C6B62478-C04C-40CA-BC1A-C5EB2E222509}" destId="{98AABEC9-9D16-47DA-83F8-1FECAD381F28}" srcOrd="0" destOrd="0" presId="urn:microsoft.com/office/officeart/2005/8/layout/hList1"/>
    <dgm:cxn modelId="{44D8C7E5-41FB-4C40-8EF5-04E2F10A3EC6}" type="presOf" srcId="{2E272732-9F13-40CF-AB42-EB0363C0BF98}" destId="{AB7DEB36-2C1B-4D11-BDBC-83C8839577F9}" srcOrd="0" destOrd="0" presId="urn:microsoft.com/office/officeart/2005/8/layout/hList1"/>
    <dgm:cxn modelId="{1D50D44C-9F39-4A27-BE43-E242748FC60D}" srcId="{0A21ECED-F1F8-4DCF-BBFE-045B86906188}" destId="{2C7EA3F2-9E0E-4A01-8FB7-4158A4A00758}" srcOrd="0" destOrd="0" parTransId="{80DE642C-2229-4291-B3F0-62FEEDD089E1}" sibTransId="{691BDA32-AC0B-4BC4-92A7-7B39BF51255D}"/>
    <dgm:cxn modelId="{D4F0A7E2-7195-495E-A674-C696E142A822}" srcId="{0A21ECED-F1F8-4DCF-BBFE-045B86906188}" destId="{123D4B93-63D6-4A2B-B375-F3997A647543}" srcOrd="1" destOrd="0" parTransId="{0447187F-EC78-40DA-82E8-0FAC71437E5A}" sibTransId="{5ACF4714-F45A-401F-B10B-310ED98EF1B1}"/>
    <dgm:cxn modelId="{514A4915-F785-40E7-BE2E-C8A1C2B147EB}" type="presOf" srcId="{1D05ACD7-6F96-46D4-BE85-93AA7D5E45A6}" destId="{AB7DEB36-2C1B-4D11-BDBC-83C8839577F9}" srcOrd="0" destOrd="1" presId="urn:microsoft.com/office/officeart/2005/8/layout/hList1"/>
    <dgm:cxn modelId="{76B90713-2A62-4486-BAC8-270A51FED198}" srcId="{123D4B93-63D6-4A2B-B375-F3997A647543}" destId="{2E272732-9F13-40CF-AB42-EB0363C0BF98}" srcOrd="0" destOrd="0" parTransId="{E12DCB59-1636-44CF-ADDA-DEAACD20EDD2}" sibTransId="{3960ACD3-CD76-4B43-A74D-D40CC0C865AA}"/>
    <dgm:cxn modelId="{0C801FF0-884A-4CA2-BEE8-5743DA6A6882}" srcId="{2C7EA3F2-9E0E-4A01-8FB7-4158A4A00758}" destId="{C6B62478-C04C-40CA-BC1A-C5EB2E222509}" srcOrd="0" destOrd="0" parTransId="{0A2012B7-84EC-457A-BF56-695D8378AC73}" sibTransId="{7257314D-E244-4C09-BE4D-5F40D0C7BEA6}"/>
    <dgm:cxn modelId="{9C140040-50B0-4C23-9200-A294C72E8FE9}" srcId="{123D4B93-63D6-4A2B-B375-F3997A647543}" destId="{1D05ACD7-6F96-46D4-BE85-93AA7D5E45A6}" srcOrd="1" destOrd="0" parTransId="{26C09130-3880-4D42-91A6-11500490970E}" sibTransId="{554761F1-1573-42DB-B984-2A3A80BCF5DD}"/>
    <dgm:cxn modelId="{80D4E8C0-A8D3-4D0A-A8C5-A90615F60C75}" type="presOf" srcId="{123D4B93-63D6-4A2B-B375-F3997A647543}" destId="{1ECAB2EA-9176-42AA-B611-6CB5AD10ED3D}" srcOrd="0" destOrd="0" presId="urn:microsoft.com/office/officeart/2005/8/layout/hList1"/>
    <dgm:cxn modelId="{EEF8281E-4011-41D6-A8DB-947D0BE6E149}" type="presOf" srcId="{0A21ECED-F1F8-4DCF-BBFE-045B86906188}" destId="{4369986A-28A6-4B60-BD6D-2AA4C4A94A7E}" srcOrd="0" destOrd="0" presId="urn:microsoft.com/office/officeart/2005/8/layout/hList1"/>
    <dgm:cxn modelId="{1E035076-F784-4E6D-9E76-B527AB3B89DA}" type="presParOf" srcId="{4369986A-28A6-4B60-BD6D-2AA4C4A94A7E}" destId="{9A22E9B8-96EA-4439-869E-D578496CE53A}" srcOrd="0" destOrd="0" presId="urn:microsoft.com/office/officeart/2005/8/layout/hList1"/>
    <dgm:cxn modelId="{5A1FC4B3-9CC6-4D13-99BA-734452A69E4C}" type="presParOf" srcId="{9A22E9B8-96EA-4439-869E-D578496CE53A}" destId="{1147BBC8-5ECC-4D1D-B2D4-867C557FDCB8}" srcOrd="0" destOrd="0" presId="urn:microsoft.com/office/officeart/2005/8/layout/hList1"/>
    <dgm:cxn modelId="{AC044CB7-5AF4-4824-8B68-082F78DEB16E}" type="presParOf" srcId="{9A22E9B8-96EA-4439-869E-D578496CE53A}" destId="{98AABEC9-9D16-47DA-83F8-1FECAD381F28}" srcOrd="1" destOrd="0" presId="urn:microsoft.com/office/officeart/2005/8/layout/hList1"/>
    <dgm:cxn modelId="{F43E42A1-76EC-415A-A34F-053DA4517AAC}" type="presParOf" srcId="{4369986A-28A6-4B60-BD6D-2AA4C4A94A7E}" destId="{5857EC60-271D-4E17-833D-0039AFD1E412}" srcOrd="1" destOrd="0" presId="urn:microsoft.com/office/officeart/2005/8/layout/hList1"/>
    <dgm:cxn modelId="{9DCB521A-CF57-4174-A376-81F553EEA418}" type="presParOf" srcId="{4369986A-28A6-4B60-BD6D-2AA4C4A94A7E}" destId="{D70715CD-27A8-4CB8-9B02-D9BDCFB5E3F9}" srcOrd="2" destOrd="0" presId="urn:microsoft.com/office/officeart/2005/8/layout/hList1"/>
    <dgm:cxn modelId="{42D0953B-3311-46F8-8AE1-E795DB9059D2}" type="presParOf" srcId="{D70715CD-27A8-4CB8-9B02-D9BDCFB5E3F9}" destId="{1ECAB2EA-9176-42AA-B611-6CB5AD10ED3D}" srcOrd="0" destOrd="0" presId="urn:microsoft.com/office/officeart/2005/8/layout/hList1"/>
    <dgm:cxn modelId="{286CB6CE-8F27-41DF-B2CD-C8CF221144BF}" type="presParOf" srcId="{D70715CD-27A8-4CB8-9B02-D9BDCFB5E3F9}" destId="{AB7DEB36-2C1B-4D11-BDBC-83C8839577F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47BBC8-5ECC-4D1D-B2D4-867C557FDCB8}">
      <dsp:nvSpPr>
        <dsp:cNvPr id="0" name=""/>
        <dsp:cNvSpPr/>
      </dsp:nvSpPr>
      <dsp:spPr>
        <a:xfrm>
          <a:off x="51" y="134688"/>
          <a:ext cx="4913783" cy="691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Internal Jurisdiction</a:t>
          </a:r>
          <a:endParaRPr lang="en-US" sz="2400" kern="1200" dirty="0"/>
        </a:p>
      </dsp:txBody>
      <dsp:txXfrm>
        <a:off x="51" y="134688"/>
        <a:ext cx="4913783" cy="691200"/>
      </dsp:txXfrm>
    </dsp:sp>
    <dsp:sp modelId="{98AABEC9-9D16-47DA-83F8-1FECAD381F28}">
      <dsp:nvSpPr>
        <dsp:cNvPr id="0" name=""/>
        <dsp:cNvSpPr/>
      </dsp:nvSpPr>
      <dsp:spPr>
        <a:xfrm>
          <a:off x="51" y="825888"/>
          <a:ext cx="4913783" cy="339076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just" defTabSz="1066800">
            <a:lnSpc>
              <a:spcPct val="90000"/>
            </a:lnSpc>
            <a:spcBef>
              <a:spcPct val="0"/>
            </a:spcBef>
            <a:spcAft>
              <a:spcPct val="15000"/>
            </a:spcAft>
            <a:buChar char="••"/>
          </a:pPr>
          <a:r>
            <a:rPr lang="en-US" sz="2400" kern="1200" dirty="0" smtClean="0"/>
            <a:t>The court’s jurisdiction concerning merely/purely internal disputes, </a:t>
          </a:r>
          <a:r>
            <a:rPr lang="en-US" sz="2400" kern="1200" dirty="0" err="1" smtClean="0"/>
            <a:t>i.e</a:t>
          </a:r>
          <a:r>
            <a:rPr lang="en-US" sz="2400" kern="1200" dirty="0" smtClean="0"/>
            <a:t> disputes connected only to one State (Greece, France, Germany etc.)</a:t>
          </a:r>
          <a:endParaRPr lang="en-US" sz="2400" kern="1200" dirty="0"/>
        </a:p>
      </dsp:txBody>
      <dsp:txXfrm>
        <a:off x="51" y="825888"/>
        <a:ext cx="4913783" cy="3390761"/>
      </dsp:txXfrm>
    </dsp:sp>
    <dsp:sp modelId="{1ECAB2EA-9176-42AA-B611-6CB5AD10ED3D}">
      <dsp:nvSpPr>
        <dsp:cNvPr id="0" name=""/>
        <dsp:cNvSpPr/>
      </dsp:nvSpPr>
      <dsp:spPr>
        <a:xfrm>
          <a:off x="5601764" y="134688"/>
          <a:ext cx="4913783" cy="691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International Jurisdiction</a:t>
          </a:r>
          <a:endParaRPr lang="en-US" sz="2400" kern="1200" dirty="0"/>
        </a:p>
      </dsp:txBody>
      <dsp:txXfrm>
        <a:off x="5601764" y="134688"/>
        <a:ext cx="4913783" cy="691200"/>
      </dsp:txXfrm>
    </dsp:sp>
    <dsp:sp modelId="{AB7DEB36-2C1B-4D11-BDBC-83C8839577F9}">
      <dsp:nvSpPr>
        <dsp:cNvPr id="0" name=""/>
        <dsp:cNvSpPr/>
      </dsp:nvSpPr>
      <dsp:spPr>
        <a:xfrm>
          <a:off x="5601764" y="825888"/>
          <a:ext cx="4913783" cy="339076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just" defTabSz="1066800">
            <a:lnSpc>
              <a:spcPct val="90000"/>
            </a:lnSpc>
            <a:spcBef>
              <a:spcPct val="0"/>
            </a:spcBef>
            <a:spcAft>
              <a:spcPct val="15000"/>
            </a:spcAft>
            <a:buChar char="••"/>
          </a:pPr>
          <a:r>
            <a:rPr lang="en-US" sz="2400" kern="1200" dirty="0" smtClean="0"/>
            <a:t>It refers to international disputes, i.e. disputes which, regarding their </a:t>
          </a:r>
          <a:r>
            <a:rPr lang="en-US" sz="2400" b="1" kern="1200" dirty="0" smtClean="0"/>
            <a:t>object</a:t>
          </a:r>
          <a:r>
            <a:rPr lang="en-US" sz="2400" kern="1200" dirty="0" smtClean="0"/>
            <a:t> </a:t>
          </a:r>
          <a:r>
            <a:rPr lang="en-US" sz="2400" u="sng" kern="1200" dirty="0" smtClean="0"/>
            <a:t>or</a:t>
          </a:r>
          <a:r>
            <a:rPr lang="en-US" sz="2400" kern="1200" dirty="0" smtClean="0"/>
            <a:t> their </a:t>
          </a:r>
          <a:r>
            <a:rPr lang="en-US" sz="2400" b="1" kern="1200" dirty="0" smtClean="0"/>
            <a:t>subjects</a:t>
          </a:r>
          <a:r>
            <a:rPr lang="en-US" sz="2400" kern="1200" dirty="0" smtClean="0"/>
            <a:t>, are connected to more than one countries. </a:t>
          </a:r>
          <a:endParaRPr lang="en-US" sz="2400" kern="1200" dirty="0"/>
        </a:p>
        <a:p>
          <a:pPr marL="228600" lvl="1" indent="-228600" algn="just" defTabSz="1066800">
            <a:lnSpc>
              <a:spcPct val="90000"/>
            </a:lnSpc>
            <a:spcBef>
              <a:spcPct val="0"/>
            </a:spcBef>
            <a:spcAft>
              <a:spcPct val="15000"/>
            </a:spcAft>
            <a:buChar char="••"/>
          </a:pPr>
          <a:r>
            <a:rPr lang="en-US" sz="2400" kern="1200" dirty="0" smtClean="0"/>
            <a:t>In these cases we are faced with the question: which of the involved countries has international jurisdiction over the dispute?</a:t>
          </a:r>
          <a:endParaRPr lang="en-US" sz="2400" kern="1200" dirty="0"/>
        </a:p>
      </dsp:txBody>
      <dsp:txXfrm>
        <a:off x="5601764" y="825888"/>
        <a:ext cx="4913783" cy="339076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D3A245-AE86-460B-86CD-490B6D0A60C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67825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D3A245-AE86-460B-86CD-490B6D0A60C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2874188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D3A245-AE86-460B-86CD-490B6D0A60C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4087649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D3A245-AE86-460B-86CD-490B6D0A60C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36544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D3A245-AE86-460B-86CD-490B6D0A60C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3199906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D3A245-AE86-460B-86CD-490B6D0A60C6}"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2027881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D3A245-AE86-460B-86CD-490B6D0A60C6}" type="datetimeFigureOut">
              <a:rPr lang="en-US" smtClean="0"/>
              <a:t>11/2/2022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1647827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D3A245-AE86-460B-86CD-490B6D0A60C6}" type="datetimeFigureOut">
              <a:rPr lang="en-US" smtClean="0"/>
              <a:t>11/2/2022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2661840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3A245-AE86-460B-86CD-490B6D0A60C6}" type="datetimeFigureOut">
              <a:rPr lang="en-US" smtClean="0"/>
              <a:t>11/2/2022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100170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D3A245-AE86-460B-86CD-490B6D0A60C6}"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3698162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D3A245-AE86-460B-86CD-490B6D0A60C6}"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AE479C-0AFB-454C-AAAA-A2CCD6404E5E}" type="slidenum">
              <a:rPr lang="en-US" smtClean="0"/>
              <a:t>‹#›</a:t>
            </a:fld>
            <a:endParaRPr lang="en-US"/>
          </a:p>
        </p:txBody>
      </p:sp>
    </p:spTree>
    <p:extLst>
      <p:ext uri="{BB962C8B-B14F-4D97-AF65-F5344CB8AC3E}">
        <p14:creationId xmlns:p14="http://schemas.microsoft.com/office/powerpoint/2010/main" val="374641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3A245-AE86-460B-86CD-490B6D0A60C6}" type="datetimeFigureOut">
              <a:rPr lang="en-US" smtClean="0"/>
              <a:t>11/2/2022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E479C-0AFB-454C-AAAA-A2CCD6404E5E}" type="slidenum">
              <a:rPr lang="en-US" smtClean="0"/>
              <a:t>‹#›</a:t>
            </a:fld>
            <a:endParaRPr lang="en-US"/>
          </a:p>
        </p:txBody>
      </p:sp>
    </p:spTree>
    <p:extLst>
      <p:ext uri="{BB962C8B-B14F-4D97-AF65-F5344CB8AC3E}">
        <p14:creationId xmlns:p14="http://schemas.microsoft.com/office/powerpoint/2010/main" val="3192810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International Jurisdiction</a:t>
            </a:r>
            <a:endParaRPr lang="en-US" dirty="0"/>
          </a:p>
        </p:txBody>
      </p:sp>
      <p:sp>
        <p:nvSpPr>
          <p:cNvPr id="3" name="Subtitle 2"/>
          <p:cNvSpPr>
            <a:spLocks noGrp="1"/>
          </p:cNvSpPr>
          <p:nvPr>
            <p:ph type="subTitle" idx="1"/>
          </p:nvPr>
        </p:nvSpPr>
        <p:spPr/>
        <p:txBody>
          <a:bodyPr/>
          <a:lstStyle/>
          <a:p>
            <a:r>
              <a:rPr lang="en-US" dirty="0" smtClean="0"/>
              <a:t>Ass. Professor M. Markoulakis</a:t>
            </a:r>
            <a:endParaRPr lang="en-US" dirty="0"/>
          </a:p>
        </p:txBody>
      </p:sp>
    </p:spTree>
    <p:extLst>
      <p:ext uri="{BB962C8B-B14F-4D97-AF65-F5344CB8AC3E}">
        <p14:creationId xmlns:p14="http://schemas.microsoft.com/office/powerpoint/2010/main" val="1170353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Review or the international jurisdiction:</a:t>
            </a:r>
          </a:p>
          <a:p>
            <a:r>
              <a:rPr lang="en-US" dirty="0" smtClean="0"/>
              <a:t>Lack of international jurisdiction is examined by the Court on its own motion, but only in cases of the defendant’s default</a:t>
            </a:r>
          </a:p>
          <a:p>
            <a:r>
              <a:rPr lang="en-US" dirty="0" smtClean="0"/>
              <a:t>If the Greek courts lack international jurisdiction, the pending action may not be transferred, but it is dismissed as inadmissible (before the Court examines the merit of the dispute).</a:t>
            </a:r>
          </a:p>
          <a:p>
            <a:r>
              <a:rPr lang="en-US" dirty="0" smtClean="0"/>
              <a:t>If the court issues a decision on the merit despite lacking international jurisdiction, the decision may be challenged through an appeal and even a cassation. </a:t>
            </a:r>
            <a:endParaRPr lang="en-US" dirty="0"/>
          </a:p>
        </p:txBody>
      </p:sp>
    </p:spTree>
    <p:extLst>
      <p:ext uri="{BB962C8B-B14F-4D97-AF65-F5344CB8AC3E}">
        <p14:creationId xmlns:p14="http://schemas.microsoft.com/office/powerpoint/2010/main" val="3917661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 International Jurisdiction in the EU-Legislation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International jurisdiction is not regulated only by the Civil Procedure Code. It has been the subject of multilateral and bilateral international conventions.</a:t>
            </a:r>
          </a:p>
          <a:p>
            <a:pPr algn="just"/>
            <a:r>
              <a:rPr lang="en-US" dirty="0" smtClean="0"/>
              <a:t>The most important of them was the European Community Convention of the year 1968 on Jurisdiction and Enforcement of Judgements in Civil and Commercial Matters (known as </a:t>
            </a:r>
            <a:r>
              <a:rPr lang="en-US" b="1" dirty="0" smtClean="0"/>
              <a:t>Brussels Convention</a:t>
            </a:r>
            <a:r>
              <a:rPr lang="en-US" dirty="0" smtClean="0"/>
              <a:t>). </a:t>
            </a:r>
          </a:p>
          <a:p>
            <a:pPr algn="just"/>
            <a:r>
              <a:rPr lang="en-US" dirty="0" smtClean="0"/>
              <a:t>After the Treaty of Amsterdam judicial cooperation in civil and commercial matters was transferred from the third pillar to the first pillar (the European Community pillar). Brussels Convention was replaced by the Regulation 44/2001.</a:t>
            </a:r>
          </a:p>
          <a:p>
            <a:pPr algn="just"/>
            <a:r>
              <a:rPr lang="en-US" dirty="0" smtClean="0"/>
              <a:t>In 2015 Regulation 44/2001 was replaced by the now in effect Regulation 1215/2010 on jurisdiction and the recognition and enforcement of judgments in civil and commercial matters</a:t>
            </a:r>
            <a:endParaRPr lang="en-US" dirty="0"/>
          </a:p>
        </p:txBody>
      </p:sp>
    </p:spTree>
    <p:extLst>
      <p:ext uri="{BB962C8B-B14F-4D97-AF65-F5344CB8AC3E}">
        <p14:creationId xmlns:p14="http://schemas.microsoft.com/office/powerpoint/2010/main" val="1411602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t>Regulation 1215/2010 applies where the defendant domiciles within the EU (in a member State). Its nationality is irrelevant. The Regulation covers all the main civil and commercial matters apart from certain well-defined matters. If a specific claim falls within the scope of the Regulation and the defendant domiciles in a member State, then the international jurisdiction is regulated exclusively by the Regulation (and not the procedural law of the member States).</a:t>
            </a:r>
          </a:p>
          <a:p>
            <a:pPr algn="just"/>
            <a:r>
              <a:rPr lang="en-US" dirty="0" smtClean="0"/>
              <a:t>In addition to the defendant's domicile, the Regulation provides for alternative grounds of jurisdiction based on a close link between the court and the action.</a:t>
            </a:r>
          </a:p>
          <a:p>
            <a:endParaRPr lang="en-US" dirty="0"/>
          </a:p>
        </p:txBody>
      </p:sp>
    </p:spTree>
    <p:extLst>
      <p:ext uri="{BB962C8B-B14F-4D97-AF65-F5344CB8AC3E}">
        <p14:creationId xmlns:p14="http://schemas.microsoft.com/office/powerpoint/2010/main" val="3765571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Introductory remarks</a:t>
            </a:r>
            <a:endParaRPr lang="en-US" dirty="0"/>
          </a:p>
        </p:txBody>
      </p:sp>
      <p:sp>
        <p:nvSpPr>
          <p:cNvPr id="3" name="Content Placeholder 2"/>
          <p:cNvSpPr>
            <a:spLocks noGrp="1"/>
          </p:cNvSpPr>
          <p:nvPr>
            <p:ph idx="1"/>
          </p:nvPr>
        </p:nvSpPr>
        <p:spPr/>
        <p:txBody>
          <a:bodyPr/>
          <a:lstStyle/>
          <a:p>
            <a:r>
              <a:rPr lang="en-US" b="1" dirty="0" smtClean="0"/>
              <a:t>Competence</a:t>
            </a:r>
            <a:r>
              <a:rPr lang="en-US" dirty="0" smtClean="0"/>
              <a:t> = the part of jurisdiction granted to a specific category of civil courts or to a specific civil court</a:t>
            </a:r>
          </a:p>
          <a:p>
            <a:pPr marL="0" indent="0">
              <a:buNone/>
            </a:pPr>
            <a:endParaRPr lang="en-US" dirty="0" smtClean="0"/>
          </a:p>
          <a:p>
            <a:r>
              <a:rPr lang="en-US" dirty="0" smtClean="0"/>
              <a:t>Distinction between </a:t>
            </a:r>
            <a:r>
              <a:rPr lang="en-US" b="1" dirty="0" smtClean="0"/>
              <a:t>subject matter </a:t>
            </a:r>
            <a:r>
              <a:rPr lang="en-US" dirty="0" smtClean="0"/>
              <a:t>competence and </a:t>
            </a:r>
            <a:r>
              <a:rPr lang="en-US" b="1" dirty="0" smtClean="0"/>
              <a:t>territorial</a:t>
            </a:r>
            <a:r>
              <a:rPr lang="en-US" dirty="0" smtClean="0"/>
              <a:t> competence</a:t>
            </a:r>
          </a:p>
          <a:p>
            <a:pPr lvl="2">
              <a:buFontTx/>
              <a:buChar char="-"/>
            </a:pPr>
            <a:r>
              <a:rPr lang="en-US" dirty="0" smtClean="0"/>
              <a:t>Subject matter competence = the part of jurisdiction that belongs to a specific category of civil courts of first instance, i.e. the justice of peace, the one-member District Court or the three-member-District Court</a:t>
            </a:r>
          </a:p>
          <a:p>
            <a:pPr lvl="2">
              <a:buFontTx/>
              <a:buChar char="-"/>
            </a:pPr>
            <a:r>
              <a:rPr lang="en-US" dirty="0" smtClean="0"/>
              <a:t>Territorial competence = the part of jurisdiction (or, in other words, the part of subject matter competence) that belongs to a specific Court regarding its seat (for example: the one-member-District Court of Athens, Piraeus or Thessaloniki)</a:t>
            </a:r>
          </a:p>
          <a:p>
            <a:pPr marL="0" indent="0">
              <a:buNone/>
            </a:pPr>
            <a:endParaRPr lang="en-US" dirty="0" smtClean="0"/>
          </a:p>
        </p:txBody>
      </p:sp>
    </p:spTree>
    <p:extLst>
      <p:ext uri="{BB962C8B-B14F-4D97-AF65-F5344CB8AC3E}">
        <p14:creationId xmlns:p14="http://schemas.microsoft.com/office/powerpoint/2010/main" val="721476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Competence is </a:t>
            </a:r>
            <a:r>
              <a:rPr lang="en-US" b="1" dirty="0" smtClean="0"/>
              <a:t>only a part of the whole power </a:t>
            </a:r>
            <a:r>
              <a:rPr lang="en-US" dirty="0" smtClean="0"/>
              <a:t>of the Courts of one State (Greece, England, France, etc.) to exercise the State’s judicial power. This whole power is called </a:t>
            </a:r>
            <a:r>
              <a:rPr lang="en-US" b="1" dirty="0" smtClean="0"/>
              <a:t>jurisdiction</a:t>
            </a:r>
          </a:p>
          <a:p>
            <a:r>
              <a:rPr lang="en-US" dirty="0" smtClean="0"/>
              <a:t>Jurisdiction is divided in three branches of Courts (Civil, Criminal and Administrative)</a:t>
            </a:r>
          </a:p>
          <a:p>
            <a:r>
              <a:rPr lang="en-US" dirty="0" smtClean="0"/>
              <a:t>A further distinction:</a:t>
            </a:r>
          </a:p>
          <a:p>
            <a:pPr lvl="2">
              <a:buFontTx/>
              <a:buChar char="-"/>
            </a:pPr>
            <a:r>
              <a:rPr lang="en-US" dirty="0" smtClean="0"/>
              <a:t>Internal Jurisdiction</a:t>
            </a:r>
          </a:p>
          <a:p>
            <a:pPr lvl="2">
              <a:buFontTx/>
              <a:buChar char="-"/>
            </a:pPr>
            <a:r>
              <a:rPr lang="en-US" dirty="0" smtClean="0"/>
              <a:t>Or International Jurisdiction</a:t>
            </a:r>
            <a:endParaRPr lang="en-US" dirty="0"/>
          </a:p>
        </p:txBody>
      </p:sp>
    </p:spTree>
    <p:extLst>
      <p:ext uri="{BB962C8B-B14F-4D97-AF65-F5344CB8AC3E}">
        <p14:creationId xmlns:p14="http://schemas.microsoft.com/office/powerpoint/2010/main" val="1621001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Internal and International Jurisdiction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1684845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7080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Examples:</a:t>
            </a:r>
          </a:p>
          <a:p>
            <a:pPr algn="just">
              <a:buFontTx/>
              <a:buChar char="-"/>
            </a:pPr>
            <a:r>
              <a:rPr lang="en-US" dirty="0" smtClean="0"/>
              <a:t>A tourist from Greece goes on vacation to Italy and there </a:t>
            </a:r>
            <a:r>
              <a:rPr lang="en-US" dirty="0" smtClean="0"/>
              <a:t>he is involved in </a:t>
            </a:r>
            <a:r>
              <a:rPr lang="en-US" dirty="0" smtClean="0"/>
              <a:t>a car accident and is injured. When he returns back to Greece he realizes that his health deteriorates because of the accident and he has to be operated, being unable to work for quite a long time.</a:t>
            </a:r>
          </a:p>
          <a:p>
            <a:pPr marL="0" indent="0">
              <a:buNone/>
            </a:pPr>
            <a:r>
              <a:rPr lang="en-US" dirty="0" smtClean="0"/>
              <a:t>Is the relevant action to be brought before the Italian or the Greek Courts or both have international jurisdiction?</a:t>
            </a:r>
          </a:p>
          <a:p>
            <a:pPr algn="just">
              <a:buFontTx/>
              <a:buChar char="-"/>
            </a:pPr>
            <a:r>
              <a:rPr lang="en-US" dirty="0" smtClean="0"/>
              <a:t>A blogger domiciling in Germany publishes an article that violates throughout Europe (wherever people have access to this blog and can read the article) the honor of a famous person domiciling in France.</a:t>
            </a:r>
          </a:p>
          <a:p>
            <a:pPr marL="0" indent="0" algn="just">
              <a:buNone/>
            </a:pPr>
            <a:r>
              <a:rPr lang="en-US" dirty="0" smtClean="0"/>
              <a:t>Which courts have international jurisdiction?</a:t>
            </a:r>
            <a:endParaRPr lang="en-US" dirty="0"/>
          </a:p>
        </p:txBody>
      </p:sp>
    </p:spTree>
    <p:extLst>
      <p:ext uri="{BB962C8B-B14F-4D97-AF65-F5344CB8AC3E}">
        <p14:creationId xmlns:p14="http://schemas.microsoft.com/office/powerpoint/2010/main" val="4210249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International Jurisdiction in Greek Civil Procedural Law over time</a:t>
            </a:r>
            <a:endParaRPr lang="en-US" dirty="0"/>
          </a:p>
        </p:txBody>
      </p:sp>
      <p:sp>
        <p:nvSpPr>
          <p:cNvPr id="3" name="Content Placeholder 2"/>
          <p:cNvSpPr>
            <a:spLocks noGrp="1"/>
          </p:cNvSpPr>
          <p:nvPr>
            <p:ph idx="1"/>
          </p:nvPr>
        </p:nvSpPr>
        <p:spPr/>
        <p:txBody>
          <a:bodyPr/>
          <a:lstStyle/>
          <a:p>
            <a:pPr marL="514350" indent="-514350">
              <a:buAutoNum type="arabicPeriod"/>
            </a:pPr>
            <a:r>
              <a:rPr lang="de-DE" dirty="0" smtClean="0"/>
              <a:t>The </a:t>
            </a:r>
            <a:r>
              <a:rPr lang="en-US" dirty="0" smtClean="0"/>
              <a:t>former</a:t>
            </a:r>
            <a:r>
              <a:rPr lang="de-DE" dirty="0" smtClean="0"/>
              <a:t> </a:t>
            </a:r>
            <a:r>
              <a:rPr lang="de-DE" dirty="0" err="1" smtClean="0"/>
              <a:t>Civil</a:t>
            </a:r>
            <a:r>
              <a:rPr lang="de-DE" dirty="0" smtClean="0"/>
              <a:t> </a:t>
            </a:r>
            <a:r>
              <a:rPr lang="de-DE" dirty="0" err="1" smtClean="0"/>
              <a:t>Procedure</a:t>
            </a:r>
            <a:r>
              <a:rPr lang="de-DE" dirty="0" smtClean="0"/>
              <a:t> Code </a:t>
            </a:r>
            <a:r>
              <a:rPr lang="de-DE" dirty="0" err="1" smtClean="0"/>
              <a:t>of</a:t>
            </a:r>
            <a:r>
              <a:rPr lang="de-DE" dirty="0" smtClean="0"/>
              <a:t> 1834</a:t>
            </a:r>
          </a:p>
          <a:p>
            <a:pPr marL="0" indent="0">
              <a:buNone/>
            </a:pPr>
            <a:r>
              <a:rPr lang="de-DE" dirty="0"/>
              <a:t>	</a:t>
            </a:r>
            <a:r>
              <a:rPr lang="de-DE" dirty="0" smtClean="0"/>
              <a:t>- International </a:t>
            </a:r>
            <a:r>
              <a:rPr lang="de-DE" dirty="0" err="1" smtClean="0"/>
              <a:t>Jurisdiction</a:t>
            </a:r>
            <a:r>
              <a:rPr lang="de-DE" dirty="0" smtClean="0"/>
              <a:t> was </a:t>
            </a:r>
            <a:r>
              <a:rPr lang="de-DE" dirty="0" err="1" smtClean="0"/>
              <a:t>based</a:t>
            </a:r>
            <a:r>
              <a:rPr lang="de-DE" dirty="0" smtClean="0"/>
              <a:t> on </a:t>
            </a:r>
            <a:r>
              <a:rPr lang="de-DE" dirty="0" err="1" smtClean="0"/>
              <a:t>the</a:t>
            </a:r>
            <a:r>
              <a:rPr lang="de-DE" dirty="0" smtClean="0"/>
              <a:t> </a:t>
            </a:r>
            <a:r>
              <a:rPr lang="de-DE" dirty="0" err="1" smtClean="0"/>
              <a:t>nationality</a:t>
            </a:r>
            <a:r>
              <a:rPr lang="de-DE" dirty="0" smtClean="0"/>
              <a:t> </a:t>
            </a:r>
            <a:r>
              <a:rPr lang="de-DE" dirty="0" err="1" smtClean="0"/>
              <a:t>of</a:t>
            </a:r>
            <a:r>
              <a:rPr lang="de-DE" dirty="0" smtClean="0"/>
              <a:t> </a:t>
            </a:r>
            <a:r>
              <a:rPr lang="de-DE" dirty="0" err="1" smtClean="0"/>
              <a:t>the</a:t>
            </a:r>
            <a:r>
              <a:rPr lang="de-DE" dirty="0" smtClean="0"/>
              <a:t> 	</a:t>
            </a:r>
            <a:r>
              <a:rPr lang="de-DE" dirty="0" err="1" smtClean="0"/>
              <a:t>parties</a:t>
            </a:r>
            <a:endParaRPr lang="de-DE" dirty="0" smtClean="0"/>
          </a:p>
          <a:p>
            <a:pPr marL="0" indent="0">
              <a:buNone/>
            </a:pPr>
            <a:r>
              <a:rPr lang="de-DE" dirty="0" smtClean="0"/>
              <a:t>	- </a:t>
            </a:r>
            <a:r>
              <a:rPr lang="en-US" dirty="0" smtClean="0"/>
              <a:t>If both litigants were foreign nationals, they could not be 	sued before the Greek Courts, i.e. the Greek Courts did not have 	international jurisdiction, except for specific cases.</a:t>
            </a:r>
          </a:p>
          <a:p>
            <a:pPr marL="0" indent="0">
              <a:buNone/>
            </a:pPr>
            <a:r>
              <a:rPr lang="en-US" dirty="0"/>
              <a:t>	</a:t>
            </a:r>
            <a:r>
              <a:rPr lang="en-US" dirty="0" smtClean="0"/>
              <a:t>- On the contrary: when a Greek citizen was involved, the Greek 	Courts had international jurisdiction, irrespective of whether 	there were other connecting links to Greece </a:t>
            </a:r>
            <a:endParaRPr lang="en-US" dirty="0"/>
          </a:p>
        </p:txBody>
      </p:sp>
    </p:spTree>
    <p:extLst>
      <p:ext uri="{BB962C8B-B14F-4D97-AF65-F5344CB8AC3E}">
        <p14:creationId xmlns:p14="http://schemas.microsoft.com/office/powerpoint/2010/main" val="3682930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2. Modification of the year 1946 (introduction of the Greek Civil Code)</a:t>
            </a:r>
          </a:p>
          <a:p>
            <a:pPr marL="0" indent="0">
              <a:buNone/>
            </a:pPr>
            <a:r>
              <a:rPr lang="en-US" dirty="0"/>
              <a:t>	</a:t>
            </a:r>
            <a:r>
              <a:rPr lang="en-US" dirty="0" smtClean="0"/>
              <a:t>- The criterion of nationality was abandoned</a:t>
            </a:r>
          </a:p>
          <a:p>
            <a:pPr marL="0" indent="0">
              <a:buNone/>
            </a:pPr>
            <a:r>
              <a:rPr lang="en-US" dirty="0"/>
              <a:t>	</a:t>
            </a:r>
            <a:r>
              <a:rPr lang="en-US" dirty="0" smtClean="0"/>
              <a:t>- International jurisdiction was made dependent on the 	territorial competence of the Greek Courts</a:t>
            </a:r>
            <a:endParaRPr lang="en-US" dirty="0"/>
          </a:p>
        </p:txBody>
      </p:sp>
    </p:spTree>
    <p:extLst>
      <p:ext uri="{BB962C8B-B14F-4D97-AF65-F5344CB8AC3E}">
        <p14:creationId xmlns:p14="http://schemas.microsoft.com/office/powerpoint/2010/main" val="3942203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International Jurisdiction in the Civil Procedure Code of 1968</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Art. 3 of the modern Code of Civil Procedure provides for that:</a:t>
            </a:r>
          </a:p>
          <a:p>
            <a:pPr marL="0" indent="0" algn="just">
              <a:buNone/>
            </a:pPr>
            <a:r>
              <a:rPr lang="en-US" dirty="0"/>
              <a:t>	</a:t>
            </a:r>
            <a:r>
              <a:rPr lang="en-US" dirty="0" smtClean="0"/>
              <a:t>“Greek nationals and aliens are subject to the jurisdiction of civil 	courts insofar as competence of a Greek Court is existing”. </a:t>
            </a:r>
          </a:p>
          <a:p>
            <a:pPr algn="just"/>
            <a:r>
              <a:rPr lang="en-US" dirty="0" smtClean="0"/>
              <a:t>Nationality of the parties plays, in principle, no role. Greek and foreign citizens are fully assimilated. </a:t>
            </a:r>
          </a:p>
          <a:p>
            <a:pPr algn="just"/>
            <a:r>
              <a:rPr lang="en-US" dirty="0" smtClean="0"/>
              <a:t>The principle of territoriality. The sole criterion for the international jurisdiction of the Greek Courts is the territorial competence of any Greek Court. </a:t>
            </a:r>
          </a:p>
          <a:p>
            <a:pPr algn="just"/>
            <a:r>
              <a:rPr lang="en-US" dirty="0" smtClean="0"/>
              <a:t>We speak of the principle “of the resultant”: the international jurisdiction is the resultant of the territorial competence of the individual Greek Courts. </a:t>
            </a:r>
          </a:p>
          <a:p>
            <a:pPr marL="0" indent="0" algn="just">
              <a:buNone/>
            </a:pPr>
            <a:r>
              <a:rPr lang="en-US" dirty="0"/>
              <a:t>	</a:t>
            </a:r>
            <a:r>
              <a:rPr lang="en-US" dirty="0" smtClean="0"/>
              <a:t>Insofar the requirements of any of the territorial competence bases provided for in the Civil Procedure Code, be it a general or a special, a concurrent or an exclusive, are met, then Greek courts have international jurisdiction.  </a:t>
            </a:r>
          </a:p>
          <a:p>
            <a:pPr algn="just"/>
            <a:r>
              <a:rPr lang="en-US" dirty="0" smtClean="0"/>
              <a:t>Exceptions: </a:t>
            </a:r>
          </a:p>
          <a:p>
            <a:pPr lvl="2" algn="just">
              <a:buFontTx/>
              <a:buChar char="-"/>
            </a:pPr>
            <a:r>
              <a:rPr lang="en-US" dirty="0" smtClean="0"/>
              <a:t>Matrimonial disputes and disputes between parents and children</a:t>
            </a:r>
          </a:p>
          <a:p>
            <a:pPr lvl="2" algn="just">
              <a:buFontTx/>
              <a:buChar char="-"/>
            </a:pPr>
            <a:r>
              <a:rPr lang="en-US" dirty="0" smtClean="0"/>
              <a:t>Greek courts may be granted international jurisdiction in the rare cases public policy requires so (to avoid denial of legal protection)</a:t>
            </a:r>
            <a:endParaRPr lang="en-US" dirty="0"/>
          </a:p>
        </p:txBody>
      </p:sp>
    </p:spTree>
    <p:extLst>
      <p:ext uri="{BB962C8B-B14F-4D97-AF65-F5344CB8AC3E}">
        <p14:creationId xmlns:p14="http://schemas.microsoft.com/office/powerpoint/2010/main" val="1317472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Private agreements on international Jurisdiction</a:t>
            </a:r>
          </a:p>
          <a:p>
            <a:pPr marL="0" indent="0" algn="just">
              <a:buNone/>
            </a:pPr>
            <a:r>
              <a:rPr lang="en-US" dirty="0"/>
              <a:t>	</a:t>
            </a:r>
            <a:r>
              <a:rPr lang="en-US" dirty="0" smtClean="0"/>
              <a:t>Code of Civil Procedure contains no provisions, but, since international jurisdiction is connected to territorial competence, the provisions of the Code that govern prorogation agreement of territorial competence, apply here accordingly.</a:t>
            </a:r>
          </a:p>
          <a:p>
            <a:pPr algn="just"/>
            <a:endParaRPr lang="en-US" dirty="0" smtClean="0"/>
          </a:p>
          <a:p>
            <a:pPr algn="just"/>
            <a:r>
              <a:rPr lang="en-US" dirty="0" smtClean="0"/>
              <a:t>Prorogation agreements: transferring international jurisdiction to Greek Courts</a:t>
            </a:r>
            <a:endParaRPr lang="en-US" dirty="0"/>
          </a:p>
          <a:p>
            <a:pPr algn="just">
              <a:buFontTx/>
              <a:buChar char="-"/>
            </a:pPr>
            <a:r>
              <a:rPr lang="en-US" dirty="0" smtClean="0"/>
              <a:t>Explicit agreements. They do not have to be in writing, except if they refer to future disputes</a:t>
            </a:r>
          </a:p>
          <a:p>
            <a:pPr algn="just">
              <a:buFontTx/>
              <a:buChar char="-"/>
            </a:pPr>
            <a:r>
              <a:rPr lang="en-US" dirty="0" smtClean="0"/>
              <a:t>Tacit agreements: The defendant is present in the hearing, but he fails to take timely exception to the international jurisdiction of the Court.</a:t>
            </a:r>
          </a:p>
          <a:p>
            <a:pPr marL="0" indent="0" algn="just">
              <a:buNone/>
            </a:pPr>
            <a:endParaRPr lang="en-US" dirty="0"/>
          </a:p>
          <a:p>
            <a:pPr marL="0" indent="0" algn="just">
              <a:buNone/>
            </a:pPr>
            <a:r>
              <a:rPr lang="en-US" dirty="0" smtClean="0"/>
              <a:t>Prorogation of the international jurisdiction of Greek Courts is not allowed, where immovable situated abroad are involved.</a:t>
            </a:r>
          </a:p>
          <a:p>
            <a:pPr marL="0" indent="0" algn="just">
              <a:buNone/>
            </a:pPr>
            <a:endParaRPr lang="en-US" dirty="0" smtClean="0"/>
          </a:p>
          <a:p>
            <a:pPr algn="just"/>
            <a:r>
              <a:rPr lang="en-US" dirty="0" smtClean="0"/>
              <a:t>Derogation agreements (derogating international jurisdiction of Greek Courts) are, also, permissible, provided that they include the determination of a certain foreign Court (or refer to the procedural rules of a certain State that determine a specific Court)</a:t>
            </a:r>
            <a:endParaRPr lang="en-US" dirty="0"/>
          </a:p>
        </p:txBody>
      </p:sp>
    </p:spTree>
    <p:extLst>
      <p:ext uri="{BB962C8B-B14F-4D97-AF65-F5344CB8AC3E}">
        <p14:creationId xmlns:p14="http://schemas.microsoft.com/office/powerpoint/2010/main" val="2515443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1195</Words>
  <Application>Microsoft Office PowerPoint</Application>
  <PresentationFormat>Widescreen</PresentationFormat>
  <Paragraphs>63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International Jurisdiction</vt:lpstr>
      <vt:lpstr>I. Introductory remarks</vt:lpstr>
      <vt:lpstr>PowerPoint Presentation</vt:lpstr>
      <vt:lpstr>II. Internal and International Jurisdiction</vt:lpstr>
      <vt:lpstr>PowerPoint Presentation</vt:lpstr>
      <vt:lpstr>III. International Jurisdiction in Greek Civil Procedural Law over time</vt:lpstr>
      <vt:lpstr>PowerPoint Presentation</vt:lpstr>
      <vt:lpstr>IV. International Jurisdiction in the Civil Procedure Code of 1968</vt:lpstr>
      <vt:lpstr>PowerPoint Presentation</vt:lpstr>
      <vt:lpstr>PowerPoint Presentation</vt:lpstr>
      <vt:lpstr>V. International Jurisdiction in the EU-Legislation</vt:lpstr>
      <vt:lpstr>PowerPoint Presentation</vt:lpstr>
    </vt:vector>
  </TitlesOfParts>
  <Company>Bank of Greece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Jurisdiction</dc:title>
  <dc:creator>Markoulakis Michail</dc:creator>
  <cp:lastModifiedBy>Markoulakis Michail</cp:lastModifiedBy>
  <cp:revision>16</cp:revision>
  <dcterms:created xsi:type="dcterms:W3CDTF">2022-11-02T09:13:32Z</dcterms:created>
  <dcterms:modified xsi:type="dcterms:W3CDTF">2022-11-02T11:31:04Z</dcterms:modified>
</cp:coreProperties>
</file>