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9" d="100"/>
          <a:sy n="119" d="100"/>
        </p:scale>
        <p:origin x="96" y="3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DFA3149-EF3D-4DB1-BB60-9D16D07B4D69}" type="datetimeFigureOut">
              <a:rPr lang="en-US" smtClean="0"/>
              <a:t>10/19/2022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E0324C-FC19-4CF1-B855-CF98E31D3B68}" type="slidenum">
              <a:rPr lang="en-US" smtClean="0"/>
              <a:t>‹#›</a:t>
            </a:fld>
            <a:endParaRPr lang="en-US"/>
          </a:p>
        </p:txBody>
      </p:sp>
    </p:spTree>
    <p:extLst>
      <p:ext uri="{BB962C8B-B14F-4D97-AF65-F5344CB8AC3E}">
        <p14:creationId xmlns:p14="http://schemas.microsoft.com/office/powerpoint/2010/main" val="4206838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FA3149-EF3D-4DB1-BB60-9D16D07B4D69}" type="datetimeFigureOut">
              <a:rPr lang="en-US" smtClean="0"/>
              <a:t>10/19/2022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E0324C-FC19-4CF1-B855-CF98E31D3B68}" type="slidenum">
              <a:rPr lang="en-US" smtClean="0"/>
              <a:t>‹#›</a:t>
            </a:fld>
            <a:endParaRPr lang="en-US"/>
          </a:p>
        </p:txBody>
      </p:sp>
    </p:spTree>
    <p:extLst>
      <p:ext uri="{BB962C8B-B14F-4D97-AF65-F5344CB8AC3E}">
        <p14:creationId xmlns:p14="http://schemas.microsoft.com/office/powerpoint/2010/main" val="15482444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FA3149-EF3D-4DB1-BB60-9D16D07B4D69}" type="datetimeFigureOut">
              <a:rPr lang="en-US" smtClean="0"/>
              <a:t>10/19/2022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E0324C-FC19-4CF1-B855-CF98E31D3B68}" type="slidenum">
              <a:rPr lang="en-US" smtClean="0"/>
              <a:t>‹#›</a:t>
            </a:fld>
            <a:endParaRPr lang="en-US"/>
          </a:p>
        </p:txBody>
      </p:sp>
    </p:spTree>
    <p:extLst>
      <p:ext uri="{BB962C8B-B14F-4D97-AF65-F5344CB8AC3E}">
        <p14:creationId xmlns:p14="http://schemas.microsoft.com/office/powerpoint/2010/main" val="2063270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FA3149-EF3D-4DB1-BB60-9D16D07B4D69}" type="datetimeFigureOut">
              <a:rPr lang="en-US" smtClean="0"/>
              <a:t>10/19/2022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E0324C-FC19-4CF1-B855-CF98E31D3B68}" type="slidenum">
              <a:rPr lang="en-US" smtClean="0"/>
              <a:t>‹#›</a:t>
            </a:fld>
            <a:endParaRPr lang="en-US"/>
          </a:p>
        </p:txBody>
      </p:sp>
    </p:spTree>
    <p:extLst>
      <p:ext uri="{BB962C8B-B14F-4D97-AF65-F5344CB8AC3E}">
        <p14:creationId xmlns:p14="http://schemas.microsoft.com/office/powerpoint/2010/main" val="417804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DFA3149-EF3D-4DB1-BB60-9D16D07B4D69}" type="datetimeFigureOut">
              <a:rPr lang="en-US" smtClean="0"/>
              <a:t>10/19/2022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E0324C-FC19-4CF1-B855-CF98E31D3B68}" type="slidenum">
              <a:rPr lang="en-US" smtClean="0"/>
              <a:t>‹#›</a:t>
            </a:fld>
            <a:endParaRPr lang="en-US"/>
          </a:p>
        </p:txBody>
      </p:sp>
    </p:spTree>
    <p:extLst>
      <p:ext uri="{BB962C8B-B14F-4D97-AF65-F5344CB8AC3E}">
        <p14:creationId xmlns:p14="http://schemas.microsoft.com/office/powerpoint/2010/main" val="651043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DFA3149-EF3D-4DB1-BB60-9D16D07B4D69}" type="datetimeFigureOut">
              <a:rPr lang="en-US" smtClean="0"/>
              <a:t>10/19/2022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E0324C-FC19-4CF1-B855-CF98E31D3B68}" type="slidenum">
              <a:rPr lang="en-US" smtClean="0"/>
              <a:t>‹#›</a:t>
            </a:fld>
            <a:endParaRPr lang="en-US"/>
          </a:p>
        </p:txBody>
      </p:sp>
    </p:spTree>
    <p:extLst>
      <p:ext uri="{BB962C8B-B14F-4D97-AF65-F5344CB8AC3E}">
        <p14:creationId xmlns:p14="http://schemas.microsoft.com/office/powerpoint/2010/main" val="26535596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DFA3149-EF3D-4DB1-BB60-9D16D07B4D69}" type="datetimeFigureOut">
              <a:rPr lang="en-US" smtClean="0"/>
              <a:t>10/19/2022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E0324C-FC19-4CF1-B855-CF98E31D3B68}" type="slidenum">
              <a:rPr lang="en-US" smtClean="0"/>
              <a:t>‹#›</a:t>
            </a:fld>
            <a:endParaRPr lang="en-US"/>
          </a:p>
        </p:txBody>
      </p:sp>
    </p:spTree>
    <p:extLst>
      <p:ext uri="{BB962C8B-B14F-4D97-AF65-F5344CB8AC3E}">
        <p14:creationId xmlns:p14="http://schemas.microsoft.com/office/powerpoint/2010/main" val="3969584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DFA3149-EF3D-4DB1-BB60-9D16D07B4D69}" type="datetimeFigureOut">
              <a:rPr lang="en-US" smtClean="0"/>
              <a:t>10/19/2022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E0324C-FC19-4CF1-B855-CF98E31D3B68}" type="slidenum">
              <a:rPr lang="en-US" smtClean="0"/>
              <a:t>‹#›</a:t>
            </a:fld>
            <a:endParaRPr lang="en-US"/>
          </a:p>
        </p:txBody>
      </p:sp>
    </p:spTree>
    <p:extLst>
      <p:ext uri="{BB962C8B-B14F-4D97-AF65-F5344CB8AC3E}">
        <p14:creationId xmlns:p14="http://schemas.microsoft.com/office/powerpoint/2010/main" val="1297842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FA3149-EF3D-4DB1-BB60-9D16D07B4D69}" type="datetimeFigureOut">
              <a:rPr lang="en-US" smtClean="0"/>
              <a:t>10/19/2022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E0324C-FC19-4CF1-B855-CF98E31D3B68}" type="slidenum">
              <a:rPr lang="en-US" smtClean="0"/>
              <a:t>‹#›</a:t>
            </a:fld>
            <a:endParaRPr lang="en-US"/>
          </a:p>
        </p:txBody>
      </p:sp>
    </p:spTree>
    <p:extLst>
      <p:ext uri="{BB962C8B-B14F-4D97-AF65-F5344CB8AC3E}">
        <p14:creationId xmlns:p14="http://schemas.microsoft.com/office/powerpoint/2010/main" val="10866045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DFA3149-EF3D-4DB1-BB60-9D16D07B4D69}" type="datetimeFigureOut">
              <a:rPr lang="en-US" smtClean="0"/>
              <a:t>10/19/2022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E0324C-FC19-4CF1-B855-CF98E31D3B68}" type="slidenum">
              <a:rPr lang="en-US" smtClean="0"/>
              <a:t>‹#›</a:t>
            </a:fld>
            <a:endParaRPr lang="en-US"/>
          </a:p>
        </p:txBody>
      </p:sp>
    </p:spTree>
    <p:extLst>
      <p:ext uri="{BB962C8B-B14F-4D97-AF65-F5344CB8AC3E}">
        <p14:creationId xmlns:p14="http://schemas.microsoft.com/office/powerpoint/2010/main" val="4135065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DFA3149-EF3D-4DB1-BB60-9D16D07B4D69}" type="datetimeFigureOut">
              <a:rPr lang="en-US" smtClean="0"/>
              <a:t>10/19/2022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E0324C-FC19-4CF1-B855-CF98E31D3B68}" type="slidenum">
              <a:rPr lang="en-US" smtClean="0"/>
              <a:t>‹#›</a:t>
            </a:fld>
            <a:endParaRPr lang="en-US"/>
          </a:p>
        </p:txBody>
      </p:sp>
    </p:spTree>
    <p:extLst>
      <p:ext uri="{BB962C8B-B14F-4D97-AF65-F5344CB8AC3E}">
        <p14:creationId xmlns:p14="http://schemas.microsoft.com/office/powerpoint/2010/main" val="3214836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FA3149-EF3D-4DB1-BB60-9D16D07B4D69}" type="datetimeFigureOut">
              <a:rPr lang="en-US" smtClean="0"/>
              <a:t>10/19/2022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E0324C-FC19-4CF1-B855-CF98E31D3B68}" type="slidenum">
              <a:rPr lang="en-US" smtClean="0"/>
              <a:t>‹#›</a:t>
            </a:fld>
            <a:endParaRPr lang="en-US"/>
          </a:p>
        </p:txBody>
      </p:sp>
    </p:spTree>
    <p:extLst>
      <p:ext uri="{BB962C8B-B14F-4D97-AF65-F5344CB8AC3E}">
        <p14:creationId xmlns:p14="http://schemas.microsoft.com/office/powerpoint/2010/main" val="17415450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Civil Procedure Law</a:t>
            </a:r>
            <a:endParaRPr lang="en-US" dirty="0"/>
          </a:p>
        </p:txBody>
      </p:sp>
      <p:sp>
        <p:nvSpPr>
          <p:cNvPr id="3" name="Subtitle 2"/>
          <p:cNvSpPr>
            <a:spLocks noGrp="1"/>
          </p:cNvSpPr>
          <p:nvPr>
            <p:ph type="subTitle" idx="1"/>
          </p:nvPr>
        </p:nvSpPr>
        <p:spPr/>
        <p:txBody>
          <a:bodyPr/>
          <a:lstStyle/>
          <a:p>
            <a:r>
              <a:rPr lang="en-US" dirty="0" smtClean="0"/>
              <a:t>Fundamental features / basic principles</a:t>
            </a:r>
          </a:p>
          <a:p>
            <a:endParaRPr lang="en-US" dirty="0"/>
          </a:p>
          <a:p>
            <a:r>
              <a:rPr lang="en-US" dirty="0" smtClean="0"/>
              <a:t>Ass. Prof. M. Markoulakis</a:t>
            </a:r>
            <a:endParaRPr lang="en-US" dirty="0"/>
          </a:p>
        </p:txBody>
      </p:sp>
    </p:spTree>
    <p:extLst>
      <p:ext uri="{BB962C8B-B14F-4D97-AF65-F5344CB8AC3E}">
        <p14:creationId xmlns:p14="http://schemas.microsoft.com/office/powerpoint/2010/main" val="4068116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first problem </a:t>
            </a:r>
            <a:br>
              <a:rPr lang="en-US" dirty="0" smtClean="0"/>
            </a:br>
            <a:r>
              <a:rPr lang="en-US" dirty="0" smtClean="0"/>
              <a:t>(initiation, extent and end of the proceedings)</a:t>
            </a:r>
            <a:endParaRPr lang="en-US" dirty="0"/>
          </a:p>
        </p:txBody>
      </p:sp>
      <p:sp>
        <p:nvSpPr>
          <p:cNvPr id="3" name="Content Placeholder 2"/>
          <p:cNvSpPr>
            <a:spLocks noGrp="1"/>
          </p:cNvSpPr>
          <p:nvPr>
            <p:ph idx="1"/>
          </p:nvPr>
        </p:nvSpPr>
        <p:spPr/>
        <p:txBody>
          <a:bodyPr/>
          <a:lstStyle/>
          <a:p>
            <a:r>
              <a:rPr lang="en-US" b="1" dirty="0" smtClean="0"/>
              <a:t>Who has the initiative of commencing a civil action</a:t>
            </a:r>
            <a:r>
              <a:rPr lang="en-US" dirty="0" smtClean="0"/>
              <a:t>?</a:t>
            </a:r>
          </a:p>
          <a:p>
            <a:pPr marL="0" indent="0">
              <a:buNone/>
            </a:pPr>
            <a:r>
              <a:rPr lang="en-US" dirty="0" smtClean="0"/>
              <a:t>	Two possible answers:</a:t>
            </a:r>
          </a:p>
          <a:p>
            <a:pPr marL="1371600" lvl="2" indent="-457200">
              <a:buAutoNum type="arabicParenR"/>
            </a:pPr>
            <a:r>
              <a:rPr lang="en-US" dirty="0" smtClean="0"/>
              <a:t>The civil action can be commenced on the motion of the parties of the dispute (Principle of party disposition) </a:t>
            </a:r>
          </a:p>
          <a:p>
            <a:pPr marL="914400" lvl="2" indent="0">
              <a:buNone/>
            </a:pPr>
            <a:r>
              <a:rPr lang="en-US" b="1" dirty="0" smtClean="0"/>
              <a:t>Or</a:t>
            </a:r>
            <a:r>
              <a:rPr lang="en-US" dirty="0" smtClean="0"/>
              <a:t> </a:t>
            </a:r>
          </a:p>
          <a:p>
            <a:pPr marL="914400" lvl="2" indent="0">
              <a:buNone/>
            </a:pPr>
            <a:r>
              <a:rPr lang="en-US" dirty="0" smtClean="0"/>
              <a:t>2) The civil action can be commenced on the motion of the Court (Principle of ex officio proceedings</a:t>
            </a:r>
          </a:p>
          <a:p>
            <a:r>
              <a:rPr lang="en-US" dirty="0" smtClean="0"/>
              <a:t>Two further relevant questions:</a:t>
            </a:r>
          </a:p>
          <a:p>
            <a:pPr lvl="1"/>
            <a:r>
              <a:rPr lang="en-US" dirty="0" smtClean="0"/>
              <a:t>Who is to decide to what extent is the claim asserted in the Court?</a:t>
            </a:r>
          </a:p>
          <a:p>
            <a:pPr lvl="1"/>
            <a:r>
              <a:rPr lang="en-US" dirty="0" smtClean="0"/>
              <a:t>Can the parties freely decide to put an end to the procedure?</a:t>
            </a:r>
          </a:p>
          <a:p>
            <a:pPr marL="1371600" lvl="2" indent="-457200">
              <a:buAutoNum type="arabicParenR"/>
            </a:pPr>
            <a:endParaRPr lang="en-US" dirty="0"/>
          </a:p>
        </p:txBody>
      </p:sp>
    </p:spTree>
    <p:extLst>
      <p:ext uri="{BB962C8B-B14F-4D97-AF65-F5344CB8AC3E}">
        <p14:creationId xmlns:p14="http://schemas.microsoft.com/office/powerpoint/2010/main" val="41766213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second problem </a:t>
            </a:r>
            <a:br>
              <a:rPr lang="en-US" dirty="0" smtClean="0"/>
            </a:br>
            <a:r>
              <a:rPr lang="en-US" dirty="0" smtClean="0"/>
              <a:t>(facts and means of proof)</a:t>
            </a:r>
            <a:endParaRPr lang="en-US" dirty="0"/>
          </a:p>
        </p:txBody>
      </p:sp>
      <p:sp>
        <p:nvSpPr>
          <p:cNvPr id="3" name="Content Placeholder 2"/>
          <p:cNvSpPr>
            <a:spLocks noGrp="1"/>
          </p:cNvSpPr>
          <p:nvPr>
            <p:ph idx="1"/>
          </p:nvPr>
        </p:nvSpPr>
        <p:spPr/>
        <p:txBody>
          <a:bodyPr/>
          <a:lstStyle/>
          <a:p>
            <a:pPr marL="0" indent="0">
              <a:buNone/>
            </a:pPr>
            <a:r>
              <a:rPr lang="en-US" dirty="0"/>
              <a:t>W</a:t>
            </a:r>
            <a:r>
              <a:rPr lang="en-US" dirty="0" smtClean="0"/>
              <a:t>ho is responsible for submitting to the procedure the facts that base the claims and the means of proof to prove them?</a:t>
            </a:r>
          </a:p>
          <a:p>
            <a:pPr marL="0" indent="0">
              <a:buNone/>
            </a:pPr>
            <a:r>
              <a:rPr lang="en-US" dirty="0" smtClean="0"/>
              <a:t>	Here too two possible answers:</a:t>
            </a:r>
          </a:p>
          <a:p>
            <a:pPr lvl="1"/>
            <a:r>
              <a:rPr lang="en-US" dirty="0" smtClean="0"/>
              <a:t>Only facts and means of proof that are submitted by the parties can be taken into consideration (conversational principle)</a:t>
            </a:r>
          </a:p>
          <a:p>
            <a:pPr marL="457200" lvl="1" indent="0">
              <a:buNone/>
            </a:pPr>
            <a:r>
              <a:rPr lang="en-US" dirty="0" smtClean="0"/>
              <a:t>or</a:t>
            </a:r>
          </a:p>
          <a:p>
            <a:pPr lvl="1"/>
            <a:r>
              <a:rPr lang="en-US" dirty="0" smtClean="0"/>
              <a:t>The Court is not bound to take into consideration only facts and means of proofs submitted by the parties. It can, for example, look for means of proof on its own initiative (ex officio) (inquisitorial principle).</a:t>
            </a:r>
          </a:p>
          <a:p>
            <a:endParaRPr lang="en-US" dirty="0"/>
          </a:p>
        </p:txBody>
      </p:sp>
    </p:spTree>
    <p:extLst>
      <p:ext uri="{BB962C8B-B14F-4D97-AF65-F5344CB8AC3E}">
        <p14:creationId xmlns:p14="http://schemas.microsoft.com/office/powerpoint/2010/main" val="14446864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third problem </a:t>
            </a:r>
            <a:br>
              <a:rPr lang="en-US" dirty="0" smtClean="0"/>
            </a:br>
            <a:r>
              <a:rPr lang="en-US" dirty="0" smtClean="0"/>
              <a:t>(the law)</a:t>
            </a:r>
            <a:endParaRPr lang="en-US" dirty="0"/>
          </a:p>
        </p:txBody>
      </p:sp>
      <p:sp>
        <p:nvSpPr>
          <p:cNvPr id="3" name="Content Placeholder 2"/>
          <p:cNvSpPr>
            <a:spLocks noGrp="1"/>
          </p:cNvSpPr>
          <p:nvPr>
            <p:ph idx="1"/>
          </p:nvPr>
        </p:nvSpPr>
        <p:spPr/>
        <p:txBody>
          <a:bodyPr/>
          <a:lstStyle/>
          <a:p>
            <a:pPr marL="0" indent="0">
              <a:buNone/>
            </a:pPr>
            <a:r>
              <a:rPr lang="en-US" dirty="0" smtClean="0"/>
              <a:t>Who is responsible for the law?</a:t>
            </a:r>
          </a:p>
          <a:p>
            <a:pPr marL="0" indent="0">
              <a:buNone/>
            </a:pPr>
            <a:r>
              <a:rPr lang="en-US" dirty="0" smtClean="0"/>
              <a:t>The answer is clear: The Court!</a:t>
            </a:r>
          </a:p>
          <a:p>
            <a:pPr marL="0" indent="0">
              <a:buNone/>
            </a:pPr>
            <a:r>
              <a:rPr lang="en-US" dirty="0"/>
              <a:t> </a:t>
            </a:r>
            <a:r>
              <a:rPr lang="en-US" dirty="0" smtClean="0"/>
              <a:t> 	“Da </a:t>
            </a:r>
            <a:r>
              <a:rPr lang="en-US" dirty="0" err="1" smtClean="0"/>
              <a:t>mihi</a:t>
            </a:r>
            <a:r>
              <a:rPr lang="en-US" dirty="0" smtClean="0"/>
              <a:t> factum, </a:t>
            </a:r>
            <a:r>
              <a:rPr lang="en-US" dirty="0" err="1" smtClean="0"/>
              <a:t>dabo</a:t>
            </a:r>
            <a:r>
              <a:rPr lang="en-US" dirty="0" smtClean="0"/>
              <a:t> </a:t>
            </a:r>
            <a:r>
              <a:rPr lang="en-US" dirty="0" err="1" smtClean="0"/>
              <a:t>tibi</a:t>
            </a:r>
            <a:r>
              <a:rPr lang="en-US" dirty="0" smtClean="0"/>
              <a:t> </a:t>
            </a:r>
            <a:r>
              <a:rPr lang="en-US" dirty="0" err="1" smtClean="0"/>
              <a:t>ius</a:t>
            </a:r>
            <a:r>
              <a:rPr lang="en-US" dirty="0" smtClean="0"/>
              <a:t>”</a:t>
            </a:r>
            <a:endParaRPr lang="en-US" dirty="0"/>
          </a:p>
        </p:txBody>
      </p:sp>
    </p:spTree>
    <p:extLst>
      <p:ext uri="{BB962C8B-B14F-4D97-AF65-F5344CB8AC3E}">
        <p14:creationId xmlns:p14="http://schemas.microsoft.com/office/powerpoint/2010/main" val="19804265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fourth problem </a:t>
            </a:r>
            <a:br>
              <a:rPr lang="en-US" dirty="0" smtClean="0"/>
            </a:br>
            <a:r>
              <a:rPr lang="en-US" dirty="0" smtClean="0"/>
              <a:t>(advancement of the procedure)</a:t>
            </a:r>
            <a:endParaRPr lang="en-US" dirty="0"/>
          </a:p>
        </p:txBody>
      </p:sp>
      <p:sp>
        <p:nvSpPr>
          <p:cNvPr id="3" name="Content Placeholder 2"/>
          <p:cNvSpPr>
            <a:spLocks noGrp="1"/>
          </p:cNvSpPr>
          <p:nvPr>
            <p:ph idx="1"/>
          </p:nvPr>
        </p:nvSpPr>
        <p:spPr/>
        <p:txBody>
          <a:bodyPr/>
          <a:lstStyle/>
          <a:p>
            <a:r>
              <a:rPr lang="en-US" dirty="0" smtClean="0"/>
              <a:t>	The Parties (principle of parties motion)</a:t>
            </a:r>
          </a:p>
          <a:p>
            <a:pPr marL="0" indent="0">
              <a:buNone/>
            </a:pPr>
            <a:r>
              <a:rPr lang="en-US" dirty="0" smtClean="0"/>
              <a:t>or</a:t>
            </a:r>
          </a:p>
          <a:p>
            <a:r>
              <a:rPr lang="en-US" dirty="0" smtClean="0"/>
              <a:t>	The Court (principle of court’s motion)</a:t>
            </a:r>
          </a:p>
          <a:p>
            <a:endParaRPr lang="en-US" dirty="0" smtClean="0"/>
          </a:p>
          <a:p>
            <a:pPr marL="0" indent="0">
              <a:buNone/>
            </a:pPr>
            <a:r>
              <a:rPr lang="en-US" dirty="0" smtClean="0"/>
              <a:t>Art. 108 of the Greek Civil Procedure Code prefers the first solution. </a:t>
            </a:r>
            <a:endParaRPr lang="en-US" dirty="0"/>
          </a:p>
        </p:txBody>
      </p:sp>
    </p:spTree>
    <p:extLst>
      <p:ext uri="{BB962C8B-B14F-4D97-AF65-F5344CB8AC3E}">
        <p14:creationId xmlns:p14="http://schemas.microsoft.com/office/powerpoint/2010/main" val="29766425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302</Words>
  <Application>Microsoft Office PowerPoint</Application>
  <PresentationFormat>Widescreen</PresentationFormat>
  <Paragraphs>29</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Civil Procedure Law</vt:lpstr>
      <vt:lpstr>The first problem  (initiation, extent and end of the proceedings)</vt:lpstr>
      <vt:lpstr>The second problem  (facts and means of proof)</vt:lpstr>
      <vt:lpstr>The third problem  (the law)</vt:lpstr>
      <vt:lpstr>The fourth problem  (advancement of the procedure)</vt:lpstr>
    </vt:vector>
  </TitlesOfParts>
  <Company>Bank of Greece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Markoulakis Michail</dc:creator>
  <cp:lastModifiedBy>Markoulakis Michail</cp:lastModifiedBy>
  <cp:revision>4</cp:revision>
  <dcterms:created xsi:type="dcterms:W3CDTF">2022-10-19T12:28:22Z</dcterms:created>
  <dcterms:modified xsi:type="dcterms:W3CDTF">2022-10-19T12:39:41Z</dcterms:modified>
</cp:coreProperties>
</file>