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83" r:id="rId4"/>
    <p:sldId id="284" r:id="rId5"/>
    <p:sldId id="285" r:id="rId6"/>
    <p:sldId id="28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09"/>
  </p:normalViewPr>
  <p:slideViewPr>
    <p:cSldViewPr snapToGrid="0" snapToObjects="1">
      <p:cViewPr varScale="1">
        <p:scale>
          <a:sx n="81" d="100"/>
          <a:sy n="81" d="100"/>
        </p:scale>
        <p:origin x="84" y="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1/13/2024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1/13/2024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1/13/2024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1/13/2024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VI</a:t>
            </a: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2023-2024</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96BDCA-4C5C-BB47-9BE0-1D2CA41F2E74}"/>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E94EC4EA-C008-854B-B891-3FBC7CB22ED2}"/>
              </a:ext>
            </a:extLst>
          </p:cNvPr>
          <p:cNvSpPr>
            <a:spLocks noGrp="1"/>
          </p:cNvSpPr>
          <p:nvPr>
            <p:ph idx="1"/>
          </p:nvPr>
        </p:nvSpPr>
        <p:spPr/>
        <p:txBody>
          <a:bodyPr>
            <a:normAutofit fontScale="55000" lnSpcReduction="20000"/>
          </a:bodyPr>
          <a:lstStyle/>
          <a:p>
            <a:r>
              <a:rPr lang="en-US" dirty="0"/>
              <a:t>5.1. Burden of Proof.</a:t>
            </a:r>
          </a:p>
          <a:p>
            <a:r>
              <a:rPr lang="en-US" dirty="0"/>
              <a:t>5.1.1. The allocation of the burden of proof: </a:t>
            </a:r>
          </a:p>
          <a:p>
            <a:r>
              <a:rPr lang="en-US" dirty="0"/>
              <a:t>5.1.1.1. General aspects: </a:t>
            </a:r>
            <a:r>
              <a:rPr lang="en-US" dirty="0" err="1"/>
              <a:t>Accordining</a:t>
            </a:r>
            <a:r>
              <a:rPr lang="en-US" dirty="0"/>
              <a:t> to an explicit rule (Art. 335 of the </a:t>
            </a:r>
            <a:r>
              <a:rPr lang="en-US" dirty="0" err="1"/>
              <a:t>grCCP</a:t>
            </a:r>
            <a:r>
              <a:rPr lang="en-US" dirty="0"/>
              <a:t>), “only facts that are relevant to the outcome of litigation” can constitute the subject matter of evidentiary proceedings. A court is, in principle, not allowed to rely on its private knowledge. It is, however, expected to take judicial notice of notorious facts and of facts that are known through another judicial activity. Furthermore, rules of common human experience must be applied by the court on its own motion and do not need to be proven.</a:t>
            </a:r>
          </a:p>
          <a:p>
            <a:r>
              <a:rPr lang="en-US" dirty="0"/>
              <a:t>5.1.1.2. “Subjective” and “Objective” Burden of Proof: The first one is related to the determination of the Party on whom rests the burden of producing sufficient evidence to court in order to justify </a:t>
            </a:r>
            <a:r>
              <a:rPr lang="en-US" dirty="0" err="1"/>
              <a:t>favourable</a:t>
            </a:r>
            <a:r>
              <a:rPr lang="en-US" dirty="0"/>
              <a:t> factual allegations. The second, is the risk of non-</a:t>
            </a:r>
            <a:r>
              <a:rPr lang="en-US" dirty="0" err="1"/>
              <a:t>persuation</a:t>
            </a:r>
            <a:r>
              <a:rPr lang="en-US" dirty="0"/>
              <a:t>, namely the burden of the party who will otherwise lose the case, unless he furnishes enough evidence to satisfy the court with the appropriate degree of conviction.</a:t>
            </a:r>
          </a:p>
          <a:p>
            <a:r>
              <a:rPr lang="en-US" dirty="0"/>
              <a:t>5.1.1.3. A court cannot refuse to decide a case, whenever neither party has produced sufficient proof to persuade it; the court is still obliged to render a judgment, which must be moreover be specifically reasoned. The outcome of an action in such a case largely depends on the rules governing the burden of proof.</a:t>
            </a:r>
          </a:p>
          <a:p>
            <a:r>
              <a:rPr lang="en-US" dirty="0"/>
              <a:t>5.1.1.4. The burden of proof presupposes a burden of alleging the relevant facts.</a:t>
            </a:r>
          </a:p>
          <a:p>
            <a:endParaRPr lang="el-GR" dirty="0"/>
          </a:p>
        </p:txBody>
      </p:sp>
    </p:spTree>
    <p:extLst>
      <p:ext uri="{BB962C8B-B14F-4D97-AF65-F5344CB8AC3E}">
        <p14:creationId xmlns:p14="http://schemas.microsoft.com/office/powerpoint/2010/main" val="203505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959E7E-A127-1040-9DA9-7D7EA45886F6}"/>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EFF04E77-AC17-3946-8212-4BF9EF490656}"/>
              </a:ext>
            </a:extLst>
          </p:cNvPr>
          <p:cNvSpPr>
            <a:spLocks noGrp="1"/>
          </p:cNvSpPr>
          <p:nvPr>
            <p:ph idx="1"/>
          </p:nvPr>
        </p:nvSpPr>
        <p:spPr/>
        <p:txBody>
          <a:bodyPr>
            <a:normAutofit fontScale="55000" lnSpcReduction="20000"/>
          </a:bodyPr>
          <a:lstStyle/>
          <a:p>
            <a:r>
              <a:rPr lang="en-US" dirty="0"/>
              <a:t>5.1.2. Rules regarding the allocation of the Burden of Proof</a:t>
            </a:r>
          </a:p>
          <a:p>
            <a:r>
              <a:rPr lang="en-US" dirty="0"/>
              <a:t>The </a:t>
            </a:r>
            <a:r>
              <a:rPr lang="en-US" dirty="0" err="1"/>
              <a:t>grCCP</a:t>
            </a:r>
            <a:r>
              <a:rPr lang="en-US" dirty="0"/>
              <a:t> provides for a general rule (Art. 338), according to which, each party is obliged to prove the facts which are required to support his self-contained claim or counter-claim”. The application of this general principle has been connected to the procedure of the legal norms (</a:t>
            </a:r>
            <a:r>
              <a:rPr lang="en-US" dirty="0" err="1"/>
              <a:t>german</a:t>
            </a:r>
            <a:r>
              <a:rPr lang="en-US" dirty="0"/>
              <a:t> “</a:t>
            </a:r>
            <a:r>
              <a:rPr lang="en-US" dirty="0" err="1"/>
              <a:t>Normentheorie</a:t>
            </a:r>
            <a:r>
              <a:rPr lang="en-US" dirty="0"/>
              <a:t>”).</a:t>
            </a:r>
          </a:p>
          <a:p>
            <a:r>
              <a:rPr lang="en-US" dirty="0"/>
              <a:t>5.1.2.1. Doctrinal distinctions of substantive rules with regard to the allocation of the burden of proof:</a:t>
            </a:r>
          </a:p>
          <a:p>
            <a:r>
              <a:rPr lang="en-US" dirty="0"/>
              <a:t>(a) “Constitutive” are the legal norms that provide for the creation of rights (e.g. the rules providing for the formation of contracts or for torts).</a:t>
            </a:r>
          </a:p>
          <a:p>
            <a:r>
              <a:rPr lang="en-US" dirty="0"/>
              <a:t>(b) “Preventive” are the legal norms that, despite the existence of the requirements of a “constitutive” rule, impede the creation of rights.</a:t>
            </a:r>
          </a:p>
          <a:p>
            <a:r>
              <a:rPr lang="en-US" dirty="0"/>
              <a:t>(c) “Restraining» are the rules that postpone the effects of rights (e.g. rules providing for a guarantor’s </a:t>
            </a:r>
            <a:r>
              <a:rPr lang="en-US" dirty="0" err="1"/>
              <a:t>defence</a:t>
            </a:r>
            <a:r>
              <a:rPr lang="en-US" dirty="0"/>
              <a:t> that his obligation is subsidiary and not effective until the creditor has attempted enforcement against the principal debtor).</a:t>
            </a:r>
          </a:p>
          <a:p>
            <a:r>
              <a:rPr lang="en-US" dirty="0"/>
              <a:t>(d) “Extinguishing” are the rules that provide for the extinction of rights (e.g., payment).</a:t>
            </a:r>
            <a:endParaRPr lang="el-GR" dirty="0"/>
          </a:p>
        </p:txBody>
      </p:sp>
    </p:spTree>
    <p:extLst>
      <p:ext uri="{BB962C8B-B14F-4D97-AF65-F5344CB8AC3E}">
        <p14:creationId xmlns:p14="http://schemas.microsoft.com/office/powerpoint/2010/main" val="3341048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5F6B61-CC15-FD46-B10F-24FCAFB291E4}"/>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97483992-D12D-5645-BD5D-8ECEE322103F}"/>
              </a:ext>
            </a:extLst>
          </p:cNvPr>
          <p:cNvSpPr>
            <a:spLocks noGrp="1"/>
          </p:cNvSpPr>
          <p:nvPr>
            <p:ph idx="1"/>
          </p:nvPr>
        </p:nvSpPr>
        <p:spPr/>
        <p:txBody>
          <a:bodyPr>
            <a:normAutofit fontScale="85000" lnSpcReduction="10000"/>
          </a:bodyPr>
          <a:lstStyle/>
          <a:p>
            <a:r>
              <a:rPr lang="en-US" dirty="0"/>
              <a:t>While the requirements of “constitutive rules” must be proven by the party who claims the respective rights, fulfillment of the necessary conditions for the application of “preventive”, “restraining” and “extinguishing” rules must be proven by the party against whom a right is exercised.</a:t>
            </a:r>
          </a:p>
          <a:p>
            <a:r>
              <a:rPr lang="en-US" dirty="0"/>
              <a:t>5.1.2.2. Some Greek Authors and certain decisions have on special occasions accepted allocation of the burden of proof following other principles, i.e. the theory of the risk domains (“</a:t>
            </a:r>
            <a:r>
              <a:rPr lang="en-US" dirty="0" err="1"/>
              <a:t>Gefahrenbereichen</a:t>
            </a:r>
            <a:r>
              <a:rPr lang="en-US" dirty="0"/>
              <a:t>”).</a:t>
            </a:r>
          </a:p>
          <a:p>
            <a:r>
              <a:rPr lang="en-US" dirty="0"/>
              <a:t>5.1.2.3. The right to Counterproof: Evidence produced by a party who bears the burden of proof, called principal evidence, may be opposed by counter proof. This tends to overthrow the probative effects of the means produced by the party on whom the burden of proof rests.</a:t>
            </a:r>
            <a:endParaRPr lang="el-GR" dirty="0"/>
          </a:p>
        </p:txBody>
      </p:sp>
    </p:spTree>
    <p:extLst>
      <p:ext uri="{BB962C8B-B14F-4D97-AF65-F5344CB8AC3E}">
        <p14:creationId xmlns:p14="http://schemas.microsoft.com/office/powerpoint/2010/main" val="12468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96DE3B-051D-7844-B37F-DE3FE35F49B8}"/>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58431F42-92D1-F24D-A8AD-7DC88541E376}"/>
              </a:ext>
            </a:extLst>
          </p:cNvPr>
          <p:cNvSpPr>
            <a:spLocks noGrp="1"/>
          </p:cNvSpPr>
          <p:nvPr>
            <p:ph idx="1"/>
          </p:nvPr>
        </p:nvSpPr>
        <p:spPr/>
        <p:txBody>
          <a:bodyPr>
            <a:normAutofit fontScale="77500" lnSpcReduction="20000"/>
          </a:bodyPr>
          <a:lstStyle/>
          <a:p>
            <a:r>
              <a:rPr lang="en-US" dirty="0"/>
              <a:t>5.2. Admissibility of Evidence</a:t>
            </a:r>
          </a:p>
          <a:p>
            <a:r>
              <a:rPr lang="en-US" dirty="0"/>
              <a:t>5.2.1. “Partly free evidence”: On the basis of new Art. 340 </a:t>
            </a:r>
            <a:r>
              <a:rPr lang="en-US" dirty="0" err="1"/>
              <a:t>grCCP</a:t>
            </a:r>
            <a:r>
              <a:rPr lang="en-US" dirty="0"/>
              <a:t>, the court, in addition to the so called eponymous means of proof, may utilize, and evaluate, also means which should not be admissible under the requirements provided by the Code.</a:t>
            </a:r>
          </a:p>
          <a:p>
            <a:r>
              <a:rPr lang="en-US" dirty="0"/>
              <a:t>5.2.2. Direct and “Indirect” Evidence: Art. 336 § 3 </a:t>
            </a:r>
            <a:r>
              <a:rPr lang="en-US" dirty="0" err="1"/>
              <a:t>grCCP</a:t>
            </a:r>
            <a:r>
              <a:rPr lang="en-US" dirty="0"/>
              <a:t> explicitly allows that the court deduces conclusions as to unknown, but relevant facts, from proven facts only indirectly relevant (“indirect” evidence or “evidence through presumptions).</a:t>
            </a:r>
          </a:p>
          <a:p>
            <a:r>
              <a:rPr lang="en-US" dirty="0"/>
              <a:t>5.2.3. “Preservative” Evidence: Evidence produced before the order of the court for the proof taking had been rendered. It may be allowed following the proceeding of provisional remedies, if there is a danger that a means will be lost or that its utilization will become difficult. </a:t>
            </a:r>
            <a:endParaRPr lang="el-GR" dirty="0"/>
          </a:p>
        </p:txBody>
      </p:sp>
    </p:spTree>
    <p:extLst>
      <p:ext uri="{BB962C8B-B14F-4D97-AF65-F5344CB8AC3E}">
        <p14:creationId xmlns:p14="http://schemas.microsoft.com/office/powerpoint/2010/main" val="25732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8B4BD8-1519-CC49-818D-1505AD301443}"/>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5A1BEA34-CCF4-CF40-90D3-AEB9A29025CF}"/>
              </a:ext>
            </a:extLst>
          </p:cNvPr>
          <p:cNvSpPr>
            <a:spLocks noGrp="1"/>
          </p:cNvSpPr>
          <p:nvPr>
            <p:ph idx="1"/>
          </p:nvPr>
        </p:nvSpPr>
        <p:spPr/>
        <p:txBody>
          <a:bodyPr>
            <a:normAutofit fontScale="85000" lnSpcReduction="10000"/>
          </a:bodyPr>
          <a:lstStyle/>
          <a:p>
            <a:r>
              <a:rPr lang="en-US" dirty="0"/>
              <a:t>5.2.4. Free evaluation of evidence: Unless otherwise explicitly provided, the judge evaluates the means of proof freely and decides in accordance with his inner conviction whether the factual allegations are true.</a:t>
            </a:r>
          </a:p>
          <a:p>
            <a:r>
              <a:rPr lang="en-US" dirty="0"/>
              <a:t>5.2.5. Degree of </a:t>
            </a:r>
            <a:r>
              <a:rPr lang="en-US" dirty="0" err="1"/>
              <a:t>Persuation</a:t>
            </a:r>
            <a:r>
              <a:rPr lang="en-US" dirty="0"/>
              <a:t>: In normal cases, a court is expected to base its decision on a “fully” convincing evidence, according to human standards, which is characterized as “complete”. Objective theories regarding estimation of probabilities following mathematical or statistical methods have not been accepted in Greece, as not in compliance with the principle of free evaluation of evidence. Under circumstances specifically prescribed by statute, the court is allowed to be satisfied, if the truth of the alleged facts is shown as very probable (e.g. the evidence required for granting provisional remedies.</a:t>
            </a:r>
            <a:endParaRPr lang="el-GR" dirty="0"/>
          </a:p>
        </p:txBody>
      </p:sp>
    </p:spTree>
    <p:extLst>
      <p:ext uri="{BB962C8B-B14F-4D97-AF65-F5344CB8AC3E}">
        <p14:creationId xmlns:p14="http://schemas.microsoft.com/office/powerpoint/2010/main" val="4147103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Μάντισον</Template>
  <TotalTime>0</TotalTime>
  <Words>978</Words>
  <Application>Microsoft Office PowerPoint</Application>
  <PresentationFormat>Ευρεία οθόνη</PresentationFormat>
  <Paragraphs>34</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MS Shell Dlg 2</vt:lpstr>
      <vt:lpstr>Wingdings</vt:lpstr>
      <vt:lpstr>Wingdings 3</vt:lpstr>
      <vt:lpstr>Μάντισον</vt:lpstr>
      <vt:lpstr>  Lecture VI</vt:lpstr>
      <vt:lpstr>5. Evidence</vt:lpstr>
      <vt:lpstr>5. Evidence</vt:lpstr>
      <vt:lpstr>5. Evidence</vt:lpstr>
      <vt:lpstr>5. Evidence</vt:lpstr>
      <vt:lpstr>5. Evidence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Michail Markoulakis</cp:lastModifiedBy>
  <cp:revision>103</cp:revision>
  <dcterms:created xsi:type="dcterms:W3CDTF">2020-10-11T10:43:07Z</dcterms:created>
  <dcterms:modified xsi:type="dcterms:W3CDTF">2024-01-13T18:26:29Z</dcterms:modified>
</cp:coreProperties>
</file>