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09"/>
  </p:normalViewPr>
  <p:slideViewPr>
    <p:cSldViewPr snapToGrid="0" snapToObjects="1">
      <p:cViewPr varScale="1">
        <p:scale>
          <a:sx n="114" d="100"/>
          <a:sy n="114" d="100"/>
        </p:scale>
        <p:origin x="4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1/12/22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1/12/22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1/12/22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1/12/22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E5059C3-6A89-4494-99FF-5A4D6FFD50EB}" type="datetimeFigureOut">
              <a:rPr lang="en-US" dirty="0"/>
              <a:t>1/12/22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1/12/22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609285" y="2851331"/>
            <a:ext cx="3893623" cy="307143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666635" y="2851331"/>
            <a:ext cx="3899798" cy="307143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1/12/22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1/12/22</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1/12/22</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7D525BB-DA17-4BA0-B3C8-3AC3ABC827E6}" type="datetimeFigureOut">
              <a:rPr lang="en-US" dirty="0"/>
              <a:t>1/12/22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16C4C9A-3960-41CF-A4E9-2A8FB932454B}" type="datetimeFigureOut">
              <a:rPr lang="en-US" dirty="0"/>
              <a:t>1/12/22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1/12/22</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642DA1-03F5-E04A-BD84-4CF8EE0FE247}"/>
              </a:ext>
            </a:extLst>
          </p:cNvPr>
          <p:cNvSpPr>
            <a:spLocks noGrp="1"/>
          </p:cNvSpPr>
          <p:nvPr>
            <p:ph type="ctrTitle"/>
          </p:nvPr>
        </p:nvSpPr>
        <p:spPr/>
        <p:txBody>
          <a:bodyPr>
            <a:normAutofit/>
          </a:bodyPr>
          <a:lstStyle/>
          <a:p>
            <a:pPr algn="ctr"/>
            <a:br>
              <a:rPr lang="en-US" sz="3200" b="1" dirty="0"/>
            </a:br>
            <a:br>
              <a:rPr lang="en-US" sz="3200" b="1" dirty="0"/>
            </a:br>
            <a:r>
              <a:rPr lang="en-US" sz="3200" b="1" dirty="0"/>
              <a:t>Lecture I</a:t>
            </a:r>
            <a:r>
              <a:rPr lang="el-GR" sz="3200" b="1" dirty="0"/>
              <a:t>Ι</a:t>
            </a:r>
            <a:r>
              <a:rPr lang="en-US" sz="3200" b="1" dirty="0"/>
              <a:t>I</a:t>
            </a:r>
            <a:br>
              <a:rPr lang="el-GR" sz="3200" dirty="0"/>
            </a:br>
            <a:br>
              <a:rPr lang="en-US" sz="1300" dirty="0"/>
            </a:br>
            <a:r>
              <a:rPr lang="el-GR" sz="3200" dirty="0"/>
              <a:t> </a:t>
            </a:r>
          </a:p>
        </p:txBody>
      </p:sp>
      <p:sp>
        <p:nvSpPr>
          <p:cNvPr id="3" name="Υπότιτλος 2">
            <a:extLst>
              <a:ext uri="{FF2B5EF4-FFF2-40B4-BE49-F238E27FC236}">
                <a16:creationId xmlns:a16="http://schemas.microsoft.com/office/drawing/2014/main" id="{6AEB9F1C-79D8-D14F-AA59-1636C15FCAB0}"/>
              </a:ext>
            </a:extLst>
          </p:cNvPr>
          <p:cNvSpPr>
            <a:spLocks noGrp="1"/>
          </p:cNvSpPr>
          <p:nvPr>
            <p:ph type="subTitle" idx="1"/>
          </p:nvPr>
        </p:nvSpPr>
        <p:spPr/>
        <p:txBody>
          <a:bodyPr>
            <a:normAutofit fontScale="25000" lnSpcReduction="20000"/>
          </a:bodyPr>
          <a:lstStyle/>
          <a:p>
            <a:pPr algn="ctr"/>
            <a:r>
              <a:rPr lang="en-US" sz="5600" b="1" dirty="0"/>
              <a:t>National and </a:t>
            </a:r>
            <a:r>
              <a:rPr lang="en-US" sz="5600" b="1" dirty="0" err="1"/>
              <a:t>Kapodistrian</a:t>
            </a:r>
            <a:r>
              <a:rPr lang="en-US" sz="5600" b="1" dirty="0"/>
              <a:t> University of Athens </a:t>
            </a:r>
            <a:endParaRPr lang="el-GR" sz="5600" dirty="0"/>
          </a:p>
          <a:p>
            <a:pPr algn="ctr"/>
            <a:r>
              <a:rPr lang="en-US" sz="5600" b="1" dirty="0"/>
              <a:t>School of Law</a:t>
            </a:r>
            <a:endParaRPr lang="el-GR" sz="5600" dirty="0"/>
          </a:p>
          <a:p>
            <a:pPr algn="ctr"/>
            <a:r>
              <a:rPr lang="en-US" sz="5600" b="1" dirty="0"/>
              <a:t>Erasmus</a:t>
            </a:r>
            <a:endParaRPr lang="el-GR" sz="5600" dirty="0"/>
          </a:p>
          <a:p>
            <a:pPr algn="ctr"/>
            <a:r>
              <a:rPr lang="en-US" sz="5600" b="1" dirty="0"/>
              <a:t>Winter </a:t>
            </a:r>
            <a:r>
              <a:rPr lang="en-US" sz="5600" b="1"/>
              <a:t>semester 2021-2022</a:t>
            </a:r>
            <a:endParaRPr lang="el-GR" sz="5600" dirty="0"/>
          </a:p>
          <a:p>
            <a:pPr algn="ctr"/>
            <a:r>
              <a:rPr lang="en-US" sz="5600" b="1" dirty="0"/>
              <a:t>Civil Procedural Law</a:t>
            </a:r>
            <a:endParaRPr lang="el-GR" sz="5600" dirty="0"/>
          </a:p>
          <a:p>
            <a:pPr algn="ctr"/>
            <a:r>
              <a:rPr lang="en-US" sz="5600" b="1" dirty="0"/>
              <a:t>Prof. Dr. Nikolaos M. Katiforis</a:t>
            </a:r>
            <a:endParaRPr lang="el-GR" sz="5600" dirty="0"/>
          </a:p>
          <a:p>
            <a:endParaRPr lang="el-GR" dirty="0"/>
          </a:p>
        </p:txBody>
      </p:sp>
    </p:spTree>
    <p:extLst>
      <p:ext uri="{BB962C8B-B14F-4D97-AF65-F5344CB8AC3E}">
        <p14:creationId xmlns:p14="http://schemas.microsoft.com/office/powerpoint/2010/main" val="13099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FEEA91-C74E-5B43-985A-4C4C2C40C247}"/>
              </a:ext>
            </a:extLst>
          </p:cNvPr>
          <p:cNvSpPr>
            <a:spLocks noGrp="1"/>
          </p:cNvSpPr>
          <p:nvPr>
            <p:ph type="title"/>
          </p:nvPr>
        </p:nvSpPr>
        <p:spPr/>
        <p:txBody>
          <a:bodyPr/>
          <a:lstStyle/>
          <a:p>
            <a:pPr algn="ctr"/>
            <a:r>
              <a:rPr lang="en-US" dirty="0"/>
              <a:t>5. Admissibility</a:t>
            </a:r>
            <a:endParaRPr lang="el-GR" dirty="0"/>
          </a:p>
        </p:txBody>
      </p:sp>
      <p:sp>
        <p:nvSpPr>
          <p:cNvPr id="3" name="Θέση περιεχομένου 2">
            <a:extLst>
              <a:ext uri="{FF2B5EF4-FFF2-40B4-BE49-F238E27FC236}">
                <a16:creationId xmlns:a16="http://schemas.microsoft.com/office/drawing/2014/main" id="{6A7C9961-AF15-A540-A139-A3AFFC2DF96D}"/>
              </a:ext>
            </a:extLst>
          </p:cNvPr>
          <p:cNvSpPr>
            <a:spLocks noGrp="1"/>
          </p:cNvSpPr>
          <p:nvPr>
            <p:ph idx="1"/>
          </p:nvPr>
        </p:nvSpPr>
        <p:spPr/>
        <p:txBody>
          <a:bodyPr>
            <a:normAutofit fontScale="77500" lnSpcReduction="20000"/>
          </a:bodyPr>
          <a:lstStyle/>
          <a:p>
            <a:r>
              <a:rPr lang="en-US" dirty="0"/>
              <a:t>5.1. Capacity to be a Party: Capacity to be a party is in principle directly dependent on personality, i.e. the capacity of holding rights and of being subject to duties. The capacity to be a party is also extended to associations of persons devoted to a specific purpose and to civil partnerships, even if not having been accorded legal personality.</a:t>
            </a:r>
          </a:p>
          <a:p>
            <a:r>
              <a:rPr lang="en-US" dirty="0"/>
              <a:t>5.2. Capacity to conduct proceedings in one’s own name: All persons above the age of 18 are basically granted full capacity to perform procedural acts in their own name, unless they fall into the class of persons with limited or no capacity.</a:t>
            </a:r>
          </a:p>
          <a:p>
            <a:r>
              <a:rPr lang="en-US" dirty="0"/>
              <a:t>5.3. Representation by Attorney: Parties to a civil action who are vested with the capacity to conduct proceedings in their own name or through their legal representative in court by a lawyer, except: a) in litigation concerning a small claim before the justices of the peace; b) where there is a need to avoid an imminent danger.</a:t>
            </a:r>
          </a:p>
        </p:txBody>
      </p:sp>
    </p:spTree>
    <p:extLst>
      <p:ext uri="{BB962C8B-B14F-4D97-AF65-F5344CB8AC3E}">
        <p14:creationId xmlns:p14="http://schemas.microsoft.com/office/powerpoint/2010/main" val="260754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9843C6-0D2F-7C42-8C08-FA3FCADD8C56}"/>
              </a:ext>
            </a:extLst>
          </p:cNvPr>
          <p:cNvSpPr>
            <a:spLocks noGrp="1"/>
          </p:cNvSpPr>
          <p:nvPr>
            <p:ph type="title"/>
          </p:nvPr>
        </p:nvSpPr>
        <p:spPr/>
        <p:txBody>
          <a:bodyPr/>
          <a:lstStyle/>
          <a:p>
            <a:pPr algn="ctr"/>
            <a:r>
              <a:rPr lang="en-US" dirty="0"/>
              <a:t>5. Admissibility</a:t>
            </a:r>
            <a:endParaRPr lang="el-GR" dirty="0"/>
          </a:p>
        </p:txBody>
      </p:sp>
      <p:sp>
        <p:nvSpPr>
          <p:cNvPr id="3" name="Θέση περιεχομένου 2">
            <a:extLst>
              <a:ext uri="{FF2B5EF4-FFF2-40B4-BE49-F238E27FC236}">
                <a16:creationId xmlns:a16="http://schemas.microsoft.com/office/drawing/2014/main" id="{AFC35101-B366-E044-AC7F-CFAAD27046F6}"/>
              </a:ext>
            </a:extLst>
          </p:cNvPr>
          <p:cNvSpPr>
            <a:spLocks noGrp="1"/>
          </p:cNvSpPr>
          <p:nvPr>
            <p:ph idx="1"/>
          </p:nvPr>
        </p:nvSpPr>
        <p:spPr/>
        <p:txBody>
          <a:bodyPr>
            <a:normAutofit/>
          </a:bodyPr>
          <a:lstStyle/>
          <a:p>
            <a:pPr marL="0" indent="0">
              <a:buNone/>
            </a:pPr>
            <a:r>
              <a:rPr lang="en-US" dirty="0"/>
              <a:t>5.4. Standing to Sue: The ability of a person to become a proper party with regard to a given proceeding (“legitimation”). </a:t>
            </a:r>
          </a:p>
          <a:p>
            <a:pPr marL="0" indent="0">
              <a:buNone/>
            </a:pPr>
            <a:r>
              <a:rPr lang="en-US" dirty="0"/>
              <a:t>5.5. Legal Interest: Judicial protection can be granted only to persons claiming to have a direct legal interest. </a:t>
            </a:r>
            <a:endParaRPr lang="el-GR" dirty="0"/>
          </a:p>
        </p:txBody>
      </p:sp>
    </p:spTree>
    <p:extLst>
      <p:ext uri="{BB962C8B-B14F-4D97-AF65-F5344CB8AC3E}">
        <p14:creationId xmlns:p14="http://schemas.microsoft.com/office/powerpoint/2010/main" val="2794260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9621E0-AC1D-4146-823D-8A30BF8D378E}"/>
              </a:ext>
            </a:extLst>
          </p:cNvPr>
          <p:cNvSpPr>
            <a:spLocks noGrp="1"/>
          </p:cNvSpPr>
          <p:nvPr>
            <p:ph type="title"/>
          </p:nvPr>
        </p:nvSpPr>
        <p:spPr/>
        <p:txBody>
          <a:bodyPr/>
          <a:lstStyle/>
          <a:p>
            <a:pPr algn="ctr"/>
            <a:r>
              <a:rPr lang="en-US" dirty="0"/>
              <a:t>6. Prohibition of abuse of procedural rights</a:t>
            </a:r>
            <a:endParaRPr lang="el-GR" dirty="0"/>
          </a:p>
        </p:txBody>
      </p:sp>
      <p:sp>
        <p:nvSpPr>
          <p:cNvPr id="3" name="Θέση περιεχομένου 2">
            <a:extLst>
              <a:ext uri="{FF2B5EF4-FFF2-40B4-BE49-F238E27FC236}">
                <a16:creationId xmlns:a16="http://schemas.microsoft.com/office/drawing/2014/main" id="{5A7BC3FE-086A-1048-A766-5417452ECFD4}"/>
              </a:ext>
            </a:extLst>
          </p:cNvPr>
          <p:cNvSpPr>
            <a:spLocks noGrp="1"/>
          </p:cNvSpPr>
          <p:nvPr>
            <p:ph idx="1"/>
          </p:nvPr>
        </p:nvSpPr>
        <p:spPr/>
        <p:txBody>
          <a:bodyPr>
            <a:normAutofit/>
          </a:bodyPr>
          <a:lstStyle/>
          <a:p>
            <a:r>
              <a:rPr lang="en-US" dirty="0"/>
              <a:t>Art. 116 CPC: Parties, their legal representatives, and their attorneys conduct the proceedings in accordance with the rules of good morals and of good faith. </a:t>
            </a:r>
            <a:endParaRPr lang="el-GR" dirty="0"/>
          </a:p>
        </p:txBody>
      </p:sp>
    </p:spTree>
    <p:extLst>
      <p:ext uri="{BB962C8B-B14F-4D97-AF65-F5344CB8AC3E}">
        <p14:creationId xmlns:p14="http://schemas.microsoft.com/office/powerpoint/2010/main" val="1097844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D6E118-85A9-414D-9C8F-63823566ADE0}"/>
              </a:ext>
            </a:extLst>
          </p:cNvPr>
          <p:cNvSpPr>
            <a:spLocks noGrp="1"/>
          </p:cNvSpPr>
          <p:nvPr>
            <p:ph type="title"/>
          </p:nvPr>
        </p:nvSpPr>
        <p:spPr/>
        <p:txBody>
          <a:bodyPr/>
          <a:lstStyle/>
          <a:p>
            <a:pPr algn="ctr"/>
            <a:r>
              <a:rPr lang="en-US" dirty="0"/>
              <a:t>7. The Defendant’s Answer and </a:t>
            </a:r>
            <a:r>
              <a:rPr lang="en-US" dirty="0" err="1"/>
              <a:t>Defences</a:t>
            </a:r>
            <a:endParaRPr lang="el-GR" dirty="0"/>
          </a:p>
        </p:txBody>
      </p:sp>
      <p:sp>
        <p:nvSpPr>
          <p:cNvPr id="3" name="Θέση περιεχομένου 2">
            <a:extLst>
              <a:ext uri="{FF2B5EF4-FFF2-40B4-BE49-F238E27FC236}">
                <a16:creationId xmlns:a16="http://schemas.microsoft.com/office/drawing/2014/main" id="{44D3C7F3-FED8-8540-A38B-C1F9DC444DF2}"/>
              </a:ext>
            </a:extLst>
          </p:cNvPr>
          <p:cNvSpPr>
            <a:spLocks noGrp="1"/>
          </p:cNvSpPr>
          <p:nvPr>
            <p:ph idx="1"/>
          </p:nvPr>
        </p:nvSpPr>
        <p:spPr/>
        <p:txBody>
          <a:bodyPr>
            <a:normAutofit fontScale="85000" lnSpcReduction="20000"/>
          </a:bodyPr>
          <a:lstStyle/>
          <a:p>
            <a:r>
              <a:rPr lang="en-US" dirty="0"/>
              <a:t>7.1. Defendant’s answer on the action: It consists of his position, affirmative or negative, regarding the truth of the facts which constitute the action’s factual basis.</a:t>
            </a:r>
          </a:p>
          <a:p>
            <a:r>
              <a:rPr lang="en-US" dirty="0"/>
              <a:t>7.2. Exceptions: They involve allegations of new facts, compared to those instituting the causes of the action, which are destined to bring about either the dismissal of the given action, entirely or partly, or the suspension of the proceeding.</a:t>
            </a:r>
          </a:p>
          <a:p>
            <a:r>
              <a:rPr lang="en-US" dirty="0"/>
              <a:t>7.2.1. Genuine exceptions constitute a right  and are, hence, raised only by a party who is entitled to rely on this defense pursuant to substantive law.</a:t>
            </a:r>
          </a:p>
          <a:p>
            <a:r>
              <a:rPr lang="en-US" dirty="0"/>
              <a:t>7.2.2. Exceptions in improper sense are based on facts and may also be taken into account by the court on its own motion, even in the absence of an allegation by a party.</a:t>
            </a:r>
          </a:p>
          <a:p>
            <a:endParaRPr lang="el-GR" dirty="0"/>
          </a:p>
        </p:txBody>
      </p:sp>
    </p:spTree>
    <p:extLst>
      <p:ext uri="{BB962C8B-B14F-4D97-AF65-F5344CB8AC3E}">
        <p14:creationId xmlns:p14="http://schemas.microsoft.com/office/powerpoint/2010/main" val="1051302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52200B-BF22-1149-86CE-32354E687FD3}"/>
              </a:ext>
            </a:extLst>
          </p:cNvPr>
          <p:cNvSpPr>
            <a:spLocks noGrp="1"/>
          </p:cNvSpPr>
          <p:nvPr>
            <p:ph type="title"/>
          </p:nvPr>
        </p:nvSpPr>
        <p:spPr/>
        <p:txBody>
          <a:bodyPr>
            <a:normAutofit/>
          </a:bodyPr>
          <a:lstStyle/>
          <a:p>
            <a:pPr algn="ctr"/>
            <a:r>
              <a:rPr lang="en-US" sz="3100" b="1" dirty="0"/>
              <a:t>§ 1. Actions</a:t>
            </a:r>
            <a:br>
              <a:rPr lang="el-GR" dirty="0"/>
            </a:br>
            <a:endParaRPr lang="el-GR" dirty="0"/>
          </a:p>
        </p:txBody>
      </p:sp>
      <p:sp>
        <p:nvSpPr>
          <p:cNvPr id="3" name="Θέση περιεχομένου 2">
            <a:extLst>
              <a:ext uri="{FF2B5EF4-FFF2-40B4-BE49-F238E27FC236}">
                <a16:creationId xmlns:a16="http://schemas.microsoft.com/office/drawing/2014/main" id="{F458375D-2FE5-8E44-8636-EC65E5B7F7C3}"/>
              </a:ext>
            </a:extLst>
          </p:cNvPr>
          <p:cNvSpPr>
            <a:spLocks noGrp="1"/>
          </p:cNvSpPr>
          <p:nvPr>
            <p:ph idx="1"/>
          </p:nvPr>
        </p:nvSpPr>
        <p:spPr/>
        <p:txBody>
          <a:bodyPr>
            <a:normAutofit fontScale="77500" lnSpcReduction="20000"/>
          </a:bodyPr>
          <a:lstStyle/>
          <a:p>
            <a:r>
              <a:rPr lang="en-US" dirty="0"/>
              <a:t>1. Definition: An action is defined as the procedural act entailing a request for judicial protection of a disputed subjective right. </a:t>
            </a:r>
          </a:p>
          <a:p>
            <a:r>
              <a:rPr lang="en-US" dirty="0"/>
              <a:t>2. Contents of the Complaint:  </a:t>
            </a:r>
          </a:p>
          <a:p>
            <a:r>
              <a:rPr lang="en-US" dirty="0"/>
              <a:t>2.1. The typical requirements include name of the court where the action is raised, designation of the type of the complaint, names, father’s names, domicile, exact address of the parties or their representatives, date and signature by the party’s attorney and reference of the number of the plaintiff’s tax register.</a:t>
            </a:r>
          </a:p>
          <a:p>
            <a:r>
              <a:rPr lang="en-US" dirty="0"/>
              <a:t>The essential elements of the complaint are: </a:t>
            </a:r>
          </a:p>
          <a:p>
            <a:r>
              <a:rPr lang="en-US" dirty="0"/>
              <a:t>a) specification of the causes of the action by a complete reference to the relevant facts which support the relief claimed, including determination of the substantive links between the action and the given parties (“factual basis”)</a:t>
            </a:r>
          </a:p>
        </p:txBody>
      </p:sp>
    </p:spTree>
    <p:extLst>
      <p:ext uri="{BB962C8B-B14F-4D97-AF65-F5344CB8AC3E}">
        <p14:creationId xmlns:p14="http://schemas.microsoft.com/office/powerpoint/2010/main" val="685238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B684BF8-2CE7-8747-BC25-5F2DF233F42A}"/>
              </a:ext>
            </a:extLst>
          </p:cNvPr>
          <p:cNvSpPr>
            <a:spLocks noGrp="1"/>
          </p:cNvSpPr>
          <p:nvPr>
            <p:ph idx="1"/>
          </p:nvPr>
        </p:nvSpPr>
        <p:spPr/>
        <p:txBody>
          <a:bodyPr>
            <a:normAutofit lnSpcReduction="10000"/>
          </a:bodyPr>
          <a:lstStyle/>
          <a:p>
            <a:r>
              <a:rPr lang="en-US" dirty="0"/>
              <a:t>b) Exact description of the object in litigation, when material, e.g. of the disputed movable or immovable).</a:t>
            </a:r>
          </a:p>
          <a:p>
            <a:r>
              <a:rPr lang="en-US" dirty="0"/>
              <a:t>c)  Specification of the requested relief, i.e. of its object, amount and type, which basically cannot be subsequently modified. </a:t>
            </a:r>
          </a:p>
          <a:p>
            <a:r>
              <a:rPr lang="en-US" dirty="0"/>
              <a:t>3. Theoretically, an action dies not need to include statements on the applicable rules of law, known as its “legal basis”, since determination of legal issues belongs to the court. In the current praxis, however, lawyers most often attempt extended legal analysis whole drawing up complaints. Nor must an action specify the means of evidence which will be produced.</a:t>
            </a:r>
            <a:endParaRPr lang="el-GR" dirty="0"/>
          </a:p>
        </p:txBody>
      </p:sp>
      <p:sp>
        <p:nvSpPr>
          <p:cNvPr id="5" name="Τίτλος 4">
            <a:extLst>
              <a:ext uri="{FF2B5EF4-FFF2-40B4-BE49-F238E27FC236}">
                <a16:creationId xmlns:a16="http://schemas.microsoft.com/office/drawing/2014/main" id="{6AA0EC5B-52E0-5A45-B0EB-23598A7E9B54}"/>
              </a:ext>
            </a:extLst>
          </p:cNvPr>
          <p:cNvSpPr>
            <a:spLocks noGrp="1"/>
          </p:cNvSpPr>
          <p:nvPr>
            <p:ph type="title"/>
          </p:nvPr>
        </p:nvSpPr>
        <p:spPr/>
        <p:txBody>
          <a:bodyPr/>
          <a:lstStyle/>
          <a:p>
            <a:pPr algn="ctr"/>
            <a:r>
              <a:rPr lang="en-US" sz="3600" b="1" dirty="0"/>
              <a:t>§ 1. Actions</a:t>
            </a:r>
            <a:endParaRPr lang="el-GR" dirty="0"/>
          </a:p>
        </p:txBody>
      </p:sp>
    </p:spTree>
    <p:extLst>
      <p:ext uri="{BB962C8B-B14F-4D97-AF65-F5344CB8AC3E}">
        <p14:creationId xmlns:p14="http://schemas.microsoft.com/office/powerpoint/2010/main" val="320815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51F5FC-0E6A-0E48-8427-02E92C7B54C2}"/>
              </a:ext>
            </a:extLst>
          </p:cNvPr>
          <p:cNvSpPr>
            <a:spLocks noGrp="1"/>
          </p:cNvSpPr>
          <p:nvPr>
            <p:ph type="title"/>
          </p:nvPr>
        </p:nvSpPr>
        <p:spPr/>
        <p:txBody>
          <a:bodyPr>
            <a:normAutofit/>
          </a:bodyPr>
          <a:lstStyle/>
          <a:p>
            <a:pPr algn="ctr"/>
            <a:r>
              <a:rPr lang="en-US" sz="2800" b="1" dirty="0"/>
              <a:t>§ 1. Actions</a:t>
            </a:r>
            <a:endParaRPr lang="el-GR" sz="2800" dirty="0"/>
          </a:p>
        </p:txBody>
      </p:sp>
      <p:sp>
        <p:nvSpPr>
          <p:cNvPr id="3" name="Θέση περιεχομένου 2">
            <a:extLst>
              <a:ext uri="{FF2B5EF4-FFF2-40B4-BE49-F238E27FC236}">
                <a16:creationId xmlns:a16="http://schemas.microsoft.com/office/drawing/2014/main" id="{B2729BE5-0197-F341-BC2D-E48194D78E23}"/>
              </a:ext>
            </a:extLst>
          </p:cNvPr>
          <p:cNvSpPr>
            <a:spLocks noGrp="1"/>
          </p:cNvSpPr>
          <p:nvPr>
            <p:ph idx="1"/>
          </p:nvPr>
        </p:nvSpPr>
        <p:spPr/>
        <p:txBody>
          <a:bodyPr>
            <a:normAutofit lnSpcReduction="10000"/>
          </a:bodyPr>
          <a:lstStyle/>
          <a:p>
            <a:r>
              <a:rPr lang="en-US" dirty="0"/>
              <a:t>4. Sanctions: </a:t>
            </a:r>
          </a:p>
          <a:p>
            <a:r>
              <a:rPr lang="en-US" dirty="0"/>
              <a:t>4.1. Greek law has adopted conceptions which in German Law have been defined as the “</a:t>
            </a:r>
            <a:r>
              <a:rPr lang="en-US" dirty="0" err="1"/>
              <a:t>Substanzierungs</a:t>
            </a:r>
            <a:r>
              <a:rPr lang="en-US" dirty="0"/>
              <a:t> </a:t>
            </a:r>
            <a:r>
              <a:rPr lang="en-US" dirty="0" err="1"/>
              <a:t>Theorie</a:t>
            </a:r>
            <a:r>
              <a:rPr lang="en-US" dirty="0"/>
              <a:t>”. An action must necessarily contain factual assertions covering the entire complex of facts which constitute the legal conditions of the relief claimed. Otherwise, it is dismissed as legally unfounded, upon the court’s own motion in any stage of a proceeding.</a:t>
            </a:r>
          </a:p>
          <a:p>
            <a:r>
              <a:rPr lang="en-US" dirty="0"/>
              <a:t>An action which does not include sufficient concretization of the facts referred to is characterized as “vague” and is dismissed as inadmissible, again on the motion of the court.</a:t>
            </a:r>
            <a:endParaRPr lang="el-GR" dirty="0"/>
          </a:p>
        </p:txBody>
      </p:sp>
    </p:spTree>
    <p:extLst>
      <p:ext uri="{BB962C8B-B14F-4D97-AF65-F5344CB8AC3E}">
        <p14:creationId xmlns:p14="http://schemas.microsoft.com/office/powerpoint/2010/main" val="2645684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BEFBC1-E524-454C-87CA-76ED53F5CC9E}"/>
              </a:ext>
            </a:extLst>
          </p:cNvPr>
          <p:cNvSpPr>
            <a:spLocks noGrp="1"/>
          </p:cNvSpPr>
          <p:nvPr>
            <p:ph type="title"/>
          </p:nvPr>
        </p:nvSpPr>
        <p:spPr/>
        <p:txBody>
          <a:bodyPr>
            <a:normAutofit/>
          </a:bodyPr>
          <a:lstStyle/>
          <a:p>
            <a:pPr algn="ctr"/>
            <a:r>
              <a:rPr lang="en-US" sz="2800" b="1" dirty="0"/>
              <a:t>§ 2. Types of Actions</a:t>
            </a:r>
            <a:endParaRPr lang="el-GR" sz="2800" dirty="0"/>
          </a:p>
        </p:txBody>
      </p:sp>
      <p:sp>
        <p:nvSpPr>
          <p:cNvPr id="3" name="Θέση περιεχομένου 2">
            <a:extLst>
              <a:ext uri="{FF2B5EF4-FFF2-40B4-BE49-F238E27FC236}">
                <a16:creationId xmlns:a16="http://schemas.microsoft.com/office/drawing/2014/main" id="{85652FF5-04DA-0F41-9B87-593E99949D3A}"/>
              </a:ext>
            </a:extLst>
          </p:cNvPr>
          <p:cNvSpPr>
            <a:spLocks noGrp="1"/>
          </p:cNvSpPr>
          <p:nvPr>
            <p:ph idx="1"/>
          </p:nvPr>
        </p:nvSpPr>
        <p:spPr>
          <a:xfrm>
            <a:off x="2505970" y="2052116"/>
            <a:ext cx="7796540" cy="3997828"/>
          </a:xfrm>
        </p:spPr>
        <p:txBody>
          <a:bodyPr>
            <a:normAutofit fontScale="70000" lnSpcReduction="20000"/>
          </a:bodyPr>
          <a:lstStyle/>
          <a:p>
            <a:r>
              <a:rPr lang="en-US" b="1" dirty="0"/>
              <a:t>2.1. Actions for specific performance:  They seek granting of coercive relief. Coercive relief includes performance or omission or indulgence of a specific act, or the payment of a certain sum of money, as determined by substantive rules.</a:t>
            </a:r>
          </a:p>
          <a:p>
            <a:r>
              <a:rPr lang="en-US" b="1" dirty="0"/>
              <a:t>2.2. Declaratory actions: The tend to the judicial declaration of the existence or of the non-existence of a legal relationship. Declaratory actions are hence distinguished in “positive” and in “negative”, depending on whether the plaintiff seeks a judicial affirmation of the existence of the right claimed or of the non-existence of the right asserted against him by the defendant. Actions aiming at the judicial determination of facts, rather than of substantive rights, or of the meaning of rules of law, are, on the contrary, inadmissible. </a:t>
            </a:r>
          </a:p>
          <a:p>
            <a:r>
              <a:rPr lang="en-US" b="1" dirty="0"/>
              <a:t>2.3. Constitutive actions: A constitutive action aims at the creation, transformation or rescission of a legal relationship (e.g. action for divorce).</a:t>
            </a:r>
            <a:endParaRPr lang="el-GR" b="1" dirty="0"/>
          </a:p>
        </p:txBody>
      </p:sp>
    </p:spTree>
    <p:extLst>
      <p:ext uri="{BB962C8B-B14F-4D97-AF65-F5344CB8AC3E}">
        <p14:creationId xmlns:p14="http://schemas.microsoft.com/office/powerpoint/2010/main" val="100936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A82458-0A09-3A47-A251-33359759AD8F}"/>
              </a:ext>
            </a:extLst>
          </p:cNvPr>
          <p:cNvSpPr>
            <a:spLocks noGrp="1"/>
          </p:cNvSpPr>
          <p:nvPr>
            <p:ph type="title"/>
          </p:nvPr>
        </p:nvSpPr>
        <p:spPr/>
        <p:txBody>
          <a:bodyPr/>
          <a:lstStyle/>
          <a:p>
            <a:pPr algn="ctr"/>
            <a:r>
              <a:rPr lang="en-US" sz="3200" b="1" dirty="0"/>
              <a:t>§ 3. Joinder of Parties</a:t>
            </a:r>
            <a:br>
              <a:rPr lang="el-GR" dirty="0"/>
            </a:br>
            <a:endParaRPr lang="el-GR" dirty="0"/>
          </a:p>
        </p:txBody>
      </p:sp>
      <p:sp>
        <p:nvSpPr>
          <p:cNvPr id="3" name="Θέση περιεχομένου 2">
            <a:extLst>
              <a:ext uri="{FF2B5EF4-FFF2-40B4-BE49-F238E27FC236}">
                <a16:creationId xmlns:a16="http://schemas.microsoft.com/office/drawing/2014/main" id="{EB777ED4-1039-F540-8F31-1058093A8405}"/>
              </a:ext>
            </a:extLst>
          </p:cNvPr>
          <p:cNvSpPr>
            <a:spLocks noGrp="1"/>
          </p:cNvSpPr>
          <p:nvPr>
            <p:ph idx="1"/>
          </p:nvPr>
        </p:nvSpPr>
        <p:spPr/>
        <p:txBody>
          <a:bodyPr>
            <a:normAutofit fontScale="85000" lnSpcReduction="20000"/>
          </a:bodyPr>
          <a:lstStyle/>
          <a:p>
            <a:r>
              <a:rPr lang="en-US" dirty="0"/>
              <a:t>3.1. Permissive Joinder</a:t>
            </a:r>
          </a:p>
          <a:p>
            <a:r>
              <a:rPr lang="en-US" dirty="0"/>
              <a:t>3.1.1. Permissive joinder relies on the volition of the plaintiff and is allowed to avoid multiplicity of suits and the rendition of inconsistent decisions with regard to related actions. </a:t>
            </a:r>
          </a:p>
          <a:p>
            <a:r>
              <a:rPr lang="en-US" dirty="0"/>
              <a:t>3.1.2. Parties may be joined when the claims by or against them: a) involve a common right or a common obligation; or b) arise out of identical or essentially similar causes of action.</a:t>
            </a:r>
          </a:p>
          <a:p>
            <a:r>
              <a:rPr lang="en-US" dirty="0"/>
              <a:t>3.1.2. The plural parties conduct their cases independently. The claims joined remain distinct and can be decided differently. </a:t>
            </a:r>
          </a:p>
          <a:p>
            <a:r>
              <a:rPr lang="en-US" dirty="0"/>
              <a:t>3.1.3. When joinder is not appropriate, the court orders that the claims joined are severed.</a:t>
            </a:r>
          </a:p>
        </p:txBody>
      </p:sp>
    </p:spTree>
    <p:extLst>
      <p:ext uri="{BB962C8B-B14F-4D97-AF65-F5344CB8AC3E}">
        <p14:creationId xmlns:p14="http://schemas.microsoft.com/office/powerpoint/2010/main" val="1249003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A4C224-CD93-C244-8ADC-B07B4F0DB867}"/>
              </a:ext>
            </a:extLst>
          </p:cNvPr>
          <p:cNvSpPr>
            <a:spLocks noGrp="1"/>
          </p:cNvSpPr>
          <p:nvPr>
            <p:ph type="title"/>
          </p:nvPr>
        </p:nvSpPr>
        <p:spPr/>
        <p:txBody>
          <a:bodyPr>
            <a:normAutofit/>
          </a:bodyPr>
          <a:lstStyle/>
          <a:p>
            <a:pPr algn="ctr"/>
            <a:r>
              <a:rPr lang="en-US" sz="3600" b="1" dirty="0"/>
              <a:t>§ 3. Joinder of Parties</a:t>
            </a:r>
            <a:endParaRPr lang="el-GR" dirty="0"/>
          </a:p>
        </p:txBody>
      </p:sp>
      <p:sp>
        <p:nvSpPr>
          <p:cNvPr id="3" name="Θέση περιεχομένου 2">
            <a:extLst>
              <a:ext uri="{FF2B5EF4-FFF2-40B4-BE49-F238E27FC236}">
                <a16:creationId xmlns:a16="http://schemas.microsoft.com/office/drawing/2014/main" id="{5D978DA3-3FEE-034E-B431-495F306AA932}"/>
              </a:ext>
            </a:extLst>
          </p:cNvPr>
          <p:cNvSpPr>
            <a:spLocks noGrp="1"/>
          </p:cNvSpPr>
          <p:nvPr>
            <p:ph idx="1"/>
          </p:nvPr>
        </p:nvSpPr>
        <p:spPr>
          <a:xfrm>
            <a:off x="3128653" y="1346670"/>
            <a:ext cx="7796540" cy="5040352"/>
          </a:xfrm>
        </p:spPr>
        <p:txBody>
          <a:bodyPr>
            <a:normAutofit fontScale="85000" lnSpcReduction="20000"/>
          </a:bodyPr>
          <a:lstStyle/>
          <a:p>
            <a:r>
              <a:rPr lang="en-US" dirty="0"/>
              <a:t>3.2. Necessary Joinder</a:t>
            </a:r>
          </a:p>
          <a:p>
            <a:r>
              <a:rPr lang="en-US" dirty="0"/>
              <a:t>3.2.1. Joinder of parties becomes necessary when specific reasons emerging from substantive or even procedural law  do not allow the rendering as among them of inconsistent decisions on the merits.</a:t>
            </a:r>
          </a:p>
          <a:p>
            <a:r>
              <a:rPr lang="en-US" dirty="0"/>
              <a:t>3.2.2. Necessary joinder has been provided for in two types of case: </a:t>
            </a:r>
          </a:p>
          <a:p>
            <a:r>
              <a:rPr lang="en-US" dirty="0"/>
              <a:t>3.2.2.1. First, there are cases where the compulsory plurality of the parties is required by express provisions (e.g. of the Civil Code) and where a failure of those parties to comply causes the inadmissibility of the action</a:t>
            </a:r>
          </a:p>
          <a:p>
            <a:r>
              <a:rPr lang="en-US" dirty="0"/>
              <a:t>3.2.2.2. Second, there are cases where, despite the absence of any such sanction, necessary joinder may be achieved through impleader on the initiative of one of the interested parties or upon the court’s order. Necessary parties are then deemed to have originally joined the action/</a:t>
            </a:r>
          </a:p>
          <a:p>
            <a:r>
              <a:rPr lang="en-US" dirty="0"/>
              <a:t>3.2.3. When joinder is necessary, procedural acts by some affect all joined parties, whereas defaulting parties are represented by those who duly participate. Methods of appeal by some affect all necessary parties.</a:t>
            </a:r>
            <a:endParaRPr lang="el-GR" dirty="0"/>
          </a:p>
        </p:txBody>
      </p:sp>
    </p:spTree>
    <p:extLst>
      <p:ext uri="{BB962C8B-B14F-4D97-AF65-F5344CB8AC3E}">
        <p14:creationId xmlns:p14="http://schemas.microsoft.com/office/powerpoint/2010/main" val="2974809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7454D5-6471-8D49-B409-5FC163B5C2F5}"/>
              </a:ext>
            </a:extLst>
          </p:cNvPr>
          <p:cNvSpPr>
            <a:spLocks noGrp="1"/>
          </p:cNvSpPr>
          <p:nvPr>
            <p:ph type="title"/>
          </p:nvPr>
        </p:nvSpPr>
        <p:spPr/>
        <p:txBody>
          <a:bodyPr/>
          <a:lstStyle/>
          <a:p>
            <a:pPr algn="ctr"/>
            <a:r>
              <a:rPr lang="en-US" dirty="0"/>
              <a:t>§ 4. Joinder of Claims</a:t>
            </a:r>
            <a:endParaRPr lang="el-GR" dirty="0"/>
          </a:p>
        </p:txBody>
      </p:sp>
      <p:sp>
        <p:nvSpPr>
          <p:cNvPr id="3" name="Θέση περιεχομένου 2">
            <a:extLst>
              <a:ext uri="{FF2B5EF4-FFF2-40B4-BE49-F238E27FC236}">
                <a16:creationId xmlns:a16="http://schemas.microsoft.com/office/drawing/2014/main" id="{C16D1375-68D8-5545-8BC2-73137A9955E0}"/>
              </a:ext>
            </a:extLst>
          </p:cNvPr>
          <p:cNvSpPr>
            <a:spLocks noGrp="1"/>
          </p:cNvSpPr>
          <p:nvPr>
            <p:ph idx="1"/>
          </p:nvPr>
        </p:nvSpPr>
        <p:spPr/>
        <p:txBody>
          <a:bodyPr>
            <a:normAutofit fontScale="92500" lnSpcReduction="10000"/>
          </a:bodyPr>
          <a:lstStyle/>
          <a:p>
            <a:r>
              <a:rPr lang="en-US" dirty="0"/>
              <a:t>4.1. The plaintiff can consolidate in one action any number of claims against the same defendant, whether interrelated or not.</a:t>
            </a:r>
          </a:p>
          <a:p>
            <a:r>
              <a:rPr lang="en-US" dirty="0"/>
              <a:t>4.2. Joinder of claims is allowed when the joined claims: a) are not incompatible; b) belong to the subject matter or the territorial competence of the seized court; c) all can be adjudicated through the same type of proceeding, ordinary or particular; d) do not unduly delay, inconvenience, or embarrass the proceeding.</a:t>
            </a:r>
          </a:p>
          <a:p>
            <a:r>
              <a:rPr lang="en-US" dirty="0"/>
              <a:t>4.3. Subsidiary Joinder: Actions which depend on a condition are explicitly prohibited. Joinder of subsidiary claims (i.e. to be decided by the court in case the main claim should be rejected is expressly permitted.</a:t>
            </a:r>
            <a:endParaRPr lang="el-GR" dirty="0"/>
          </a:p>
        </p:txBody>
      </p:sp>
    </p:spTree>
    <p:extLst>
      <p:ext uri="{BB962C8B-B14F-4D97-AF65-F5344CB8AC3E}">
        <p14:creationId xmlns:p14="http://schemas.microsoft.com/office/powerpoint/2010/main" val="3933038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F325DE-29AE-954B-89BF-C779B700240B}"/>
              </a:ext>
            </a:extLst>
          </p:cNvPr>
          <p:cNvSpPr>
            <a:spLocks noGrp="1"/>
          </p:cNvSpPr>
          <p:nvPr>
            <p:ph type="title"/>
          </p:nvPr>
        </p:nvSpPr>
        <p:spPr/>
        <p:txBody>
          <a:bodyPr/>
          <a:lstStyle/>
          <a:p>
            <a:pPr algn="ctr"/>
            <a:r>
              <a:rPr lang="en-US" dirty="0"/>
              <a:t>5. Admissibility</a:t>
            </a:r>
            <a:endParaRPr lang="el-GR" dirty="0"/>
          </a:p>
        </p:txBody>
      </p:sp>
      <p:sp>
        <p:nvSpPr>
          <p:cNvPr id="3" name="Θέση περιεχομένου 2">
            <a:extLst>
              <a:ext uri="{FF2B5EF4-FFF2-40B4-BE49-F238E27FC236}">
                <a16:creationId xmlns:a16="http://schemas.microsoft.com/office/drawing/2014/main" id="{123217A1-BF10-944B-A516-436C33458D0F}"/>
              </a:ext>
            </a:extLst>
          </p:cNvPr>
          <p:cNvSpPr>
            <a:spLocks noGrp="1"/>
          </p:cNvSpPr>
          <p:nvPr>
            <p:ph idx="1"/>
          </p:nvPr>
        </p:nvSpPr>
        <p:spPr/>
        <p:txBody>
          <a:bodyPr/>
          <a:lstStyle/>
          <a:p>
            <a:r>
              <a:rPr lang="en-US" dirty="0"/>
              <a:t>Courts are allowed to enter into the merits of a case only insofar as a number of procedural conditions are satisfied which are termed “procedural prerequisites” and are designed as the the necessary requirements for the admissibility of an action. Those referring to the object of litigation will be treated in the following part:</a:t>
            </a:r>
            <a:endParaRPr lang="el-GR" dirty="0"/>
          </a:p>
        </p:txBody>
      </p:sp>
    </p:spTree>
    <p:extLst>
      <p:ext uri="{BB962C8B-B14F-4D97-AF65-F5344CB8AC3E}">
        <p14:creationId xmlns:p14="http://schemas.microsoft.com/office/powerpoint/2010/main" val="36013858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άντισον">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Μάντισον</Template>
  <TotalTime>3252</TotalTime>
  <Words>1506</Words>
  <Application>Microsoft Office PowerPoint</Application>
  <PresentationFormat>Ευρεία οθόνη</PresentationFormat>
  <Paragraphs>58</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Μάντισον</vt:lpstr>
      <vt:lpstr>  Lecture IΙI   </vt:lpstr>
      <vt:lpstr>§ 1. Actions </vt:lpstr>
      <vt:lpstr>§ 1. Actions</vt:lpstr>
      <vt:lpstr>§ 1. Actions</vt:lpstr>
      <vt:lpstr>§ 2. Types of Actions</vt:lpstr>
      <vt:lpstr>§ 3. Joinder of Parties </vt:lpstr>
      <vt:lpstr>§ 3. Joinder of Parties</vt:lpstr>
      <vt:lpstr>§ 4. Joinder of Claims</vt:lpstr>
      <vt:lpstr>5. Admissibility</vt:lpstr>
      <vt:lpstr>5. Admissibility</vt:lpstr>
      <vt:lpstr>5. Admissibility</vt:lpstr>
      <vt:lpstr>6. Prohibition of abuse of procedural rights</vt:lpstr>
      <vt:lpstr>7. The Defendant’s Answer and Defences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Konstantinos Katiforis</dc:creator>
  <cp:lastModifiedBy>NIKOLAOS KATIFORIS</cp:lastModifiedBy>
  <cp:revision>56</cp:revision>
  <dcterms:created xsi:type="dcterms:W3CDTF">2020-10-11T10:43:07Z</dcterms:created>
  <dcterms:modified xsi:type="dcterms:W3CDTF">2022-01-12T09:55:27Z</dcterms:modified>
</cp:coreProperties>
</file>