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7"/>
    <p:restoredTop sz="95909"/>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4EB4F-9332-B3AB-1CDA-9A6E606AF57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25B1A4C-469B-E5EE-4765-BC3A98DA5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A7AE1FE-54A1-354C-B65C-791F697E5F46}"/>
              </a:ext>
            </a:extLst>
          </p:cNvPr>
          <p:cNvSpPr>
            <a:spLocks noGrp="1"/>
          </p:cNvSpPr>
          <p:nvPr>
            <p:ph type="dt" sz="half" idx="10"/>
          </p:nvPr>
        </p:nvSpPr>
        <p:spPr/>
        <p:txBody>
          <a:bodyPr/>
          <a:lstStyle/>
          <a:p>
            <a:fld id="{9AB3A824-1A51-4B26-AD58-A6D8E14F6C04}"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F55D25F1-3335-E625-4158-0A3AE5AB1C7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3F654C45-C12F-F66B-E35B-5E89640DDE3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419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E734AF-D27A-0B82-CD6C-8F9490A8D0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FD72CC-F410-13B0-905C-D8DB4ED48F8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2D6A12D-5A32-59FE-D029-F35CD2D0365F}"/>
              </a:ext>
            </a:extLst>
          </p:cNvPr>
          <p:cNvSpPr>
            <a:spLocks noGrp="1"/>
          </p:cNvSpPr>
          <p:nvPr>
            <p:ph type="dt" sz="half" idx="10"/>
          </p:nvPr>
        </p:nvSpPr>
        <p:spPr/>
        <p:txBody>
          <a:bodyPr/>
          <a:lstStyle/>
          <a:p>
            <a:fld id="{D857E33E-8B18-4087-B112-809917729534}"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0CD720FB-226B-CB70-E5B5-6CE0DAA086D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170981CF-5A13-9C59-ACA3-EAE4140C89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448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115B627-E84B-B994-695B-BEB6C218450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6E7AB7A-2E4D-CBB0-CB5D-77F87F6BA30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46B201-929F-102C-9B11-D98E798CE3D4}"/>
              </a:ext>
            </a:extLst>
          </p:cNvPr>
          <p:cNvSpPr>
            <a:spLocks noGrp="1"/>
          </p:cNvSpPr>
          <p:nvPr>
            <p:ph type="dt" sz="half" idx="10"/>
          </p:nvPr>
        </p:nvSpPr>
        <p:spPr/>
        <p:txBody>
          <a:bodyPr/>
          <a:lstStyle/>
          <a:p>
            <a:fld id="{D3FFE419-2371-464F-8239-3959401C3561}"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1C4A196E-B74F-4463-EE09-4252980EEAB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A3CEC10F-E64D-3699-03D3-B5A01300A87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146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8CD0FD-C9F8-5E3F-15AD-502AE84980F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3D2DC68-7429-4CBD-74AE-830D6A6CBF0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52D764-5871-94E6-6E51-47E4D318187B}"/>
              </a:ext>
            </a:extLst>
          </p:cNvPr>
          <p:cNvSpPr>
            <a:spLocks noGrp="1"/>
          </p:cNvSpPr>
          <p:nvPr>
            <p:ph type="dt" sz="half" idx="10"/>
          </p:nvPr>
        </p:nvSpPr>
        <p:spPr/>
        <p:txBody>
          <a:bodyPr/>
          <a:lstStyle/>
          <a:p>
            <a:fld id="{97D162C4-EDD9-4389-A98B-B87ECEA2A816}"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4BDB9AF6-D61E-BBEA-A2D3-9D3E842A4A15}"/>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8CF7DA2-B654-2EF3-62EA-613EC9D967F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68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C2D384-8A79-C067-B6E4-A901621D223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7C50B94-8DA0-4DAB-ADBB-1F9150FF22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9472D96-0753-664B-64A3-0D25F0576A16}"/>
              </a:ext>
            </a:extLst>
          </p:cNvPr>
          <p:cNvSpPr>
            <a:spLocks noGrp="1"/>
          </p:cNvSpPr>
          <p:nvPr>
            <p:ph type="dt" sz="half" idx="10"/>
          </p:nvPr>
        </p:nvSpPr>
        <p:spPr/>
        <p:txBody>
          <a:bodyPr/>
          <a:lstStyle/>
          <a:p>
            <a:fld id="{3E5059C3-6A89-4494-99FF-5A4D6FFD50EB}"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599B152F-C75F-E938-2A41-96C35B5007A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029E5CE9-FBA3-45DB-5776-DF2BDD8BF59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150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F53B8C-BAB6-C575-A50D-D9FC7A12DFD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7F45603-223B-663D-5FE5-2D25BDEECDE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6A616B1-132F-DDD5-C396-DAB410863AE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0988073-5097-D2EA-912E-7B49E1CB2A24}"/>
              </a:ext>
            </a:extLst>
          </p:cNvPr>
          <p:cNvSpPr>
            <a:spLocks noGrp="1"/>
          </p:cNvSpPr>
          <p:nvPr>
            <p:ph type="dt" sz="half" idx="10"/>
          </p:nvPr>
        </p:nvSpPr>
        <p:spPr/>
        <p:txBody>
          <a:bodyPr/>
          <a:lstStyle/>
          <a:p>
            <a:fld id="{CA954B2F-12DE-47F5-8894-472B206D2E1E}"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E97369BC-C5DA-67F0-0D4C-B642B59B0A76}"/>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4AF650E9-7BCB-6371-A62B-7A34CCED6B5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62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2B33F8-5F1A-9270-2044-46BA9ECD2BE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6C785BE-1491-9E8B-AAFE-8D6172A874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768966A-BE03-3000-86BB-14B878708C7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464871A-45C7-DE51-D71C-CB0261197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EB1EE3B-EAA2-B68E-337B-B06BE2B8719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0243365-9665-4C7B-CE15-4A6EB9BDCFDE}"/>
              </a:ext>
            </a:extLst>
          </p:cNvPr>
          <p:cNvSpPr>
            <a:spLocks noGrp="1"/>
          </p:cNvSpPr>
          <p:nvPr>
            <p:ph type="dt" sz="half" idx="10"/>
          </p:nvPr>
        </p:nvSpPr>
        <p:spPr/>
        <p:txBody>
          <a:bodyPr/>
          <a:lstStyle/>
          <a:p>
            <a:fld id="{3F30E46F-7819-4ACF-B48B-48222C2ACC88}" type="datetimeFigureOut">
              <a:rPr lang="en-US" smtClean="0"/>
              <a:t>10/11/23</a:t>
            </a:fld>
            <a:endParaRPr lang="en-US" dirty="0"/>
          </a:p>
        </p:txBody>
      </p:sp>
      <p:sp>
        <p:nvSpPr>
          <p:cNvPr id="8" name="Θέση υποσέλιδου 7">
            <a:extLst>
              <a:ext uri="{FF2B5EF4-FFF2-40B4-BE49-F238E27FC236}">
                <a16:creationId xmlns:a16="http://schemas.microsoft.com/office/drawing/2014/main" id="{786E1798-97C7-591C-5C26-F00FDCC8271F}"/>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972CB0E3-1753-34CB-8624-A1980667040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705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CF82AB-6DF2-EA9B-7196-43B6CF7857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932B4AE-1220-4198-9A1F-E1671D838D9C}"/>
              </a:ext>
            </a:extLst>
          </p:cNvPr>
          <p:cNvSpPr>
            <a:spLocks noGrp="1"/>
          </p:cNvSpPr>
          <p:nvPr>
            <p:ph type="dt" sz="half" idx="10"/>
          </p:nvPr>
        </p:nvSpPr>
        <p:spPr/>
        <p:txBody>
          <a:bodyPr/>
          <a:lstStyle/>
          <a:p>
            <a:fld id="{1FAF3416-4057-4DAA-829D-4CA07428D088}" type="datetimeFigureOut">
              <a:rPr lang="en-US" smtClean="0"/>
              <a:t>10/11/23</a:t>
            </a:fld>
            <a:endParaRPr lang="en-US" dirty="0"/>
          </a:p>
        </p:txBody>
      </p:sp>
      <p:sp>
        <p:nvSpPr>
          <p:cNvPr id="4" name="Θέση υποσέλιδου 3">
            <a:extLst>
              <a:ext uri="{FF2B5EF4-FFF2-40B4-BE49-F238E27FC236}">
                <a16:creationId xmlns:a16="http://schemas.microsoft.com/office/drawing/2014/main" id="{54D4123A-B086-613A-631D-65F4A2FB7376}"/>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E4A83C82-5B27-4385-417A-4D039A1B330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389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2E888B3-1BC3-B5F0-1009-F9D39CC98522}"/>
              </a:ext>
            </a:extLst>
          </p:cNvPr>
          <p:cNvSpPr>
            <a:spLocks noGrp="1"/>
          </p:cNvSpPr>
          <p:nvPr>
            <p:ph type="dt" sz="half" idx="10"/>
          </p:nvPr>
        </p:nvSpPr>
        <p:spPr/>
        <p:txBody>
          <a:bodyPr/>
          <a:lstStyle/>
          <a:p>
            <a:fld id="{921D9284-D300-4297-87F7-E791DCC15DB1}" type="datetimeFigureOut">
              <a:rPr lang="en-US" smtClean="0"/>
              <a:t>10/11/23</a:t>
            </a:fld>
            <a:endParaRPr lang="en-US" dirty="0"/>
          </a:p>
        </p:txBody>
      </p:sp>
      <p:sp>
        <p:nvSpPr>
          <p:cNvPr id="3" name="Θέση υποσέλιδου 2">
            <a:extLst>
              <a:ext uri="{FF2B5EF4-FFF2-40B4-BE49-F238E27FC236}">
                <a16:creationId xmlns:a16="http://schemas.microsoft.com/office/drawing/2014/main" id="{9A552990-0703-CED5-B955-4D7423239D14}"/>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3DF15B0B-AD3E-053B-06BF-A3808C7105A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312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74556-AFE2-5F7C-C268-0BEB7F8E02E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751412-5003-56D9-1C47-BA11F64A6B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CAD840F-1D23-C547-E88D-148B57958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D7A4D7-61FF-433A-6BA6-A0651ED1F5A3}"/>
              </a:ext>
            </a:extLst>
          </p:cNvPr>
          <p:cNvSpPr>
            <a:spLocks noGrp="1"/>
          </p:cNvSpPr>
          <p:nvPr>
            <p:ph type="dt" sz="half" idx="10"/>
          </p:nvPr>
        </p:nvSpPr>
        <p:spPr/>
        <p:txBody>
          <a:bodyPr/>
          <a:lstStyle/>
          <a:p>
            <a:fld id="{37D525BB-DA17-4BA0-B3C8-3AC3ABC827E6}"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9E5E6AA1-A103-0D0C-DFF6-D60739078089}"/>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27A42D6E-26E2-E0D7-12F0-037D85E337B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081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23E6E6-D281-A28C-B1F4-2CA4521878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9C91AE4-BC55-2D72-3220-D1787C7DAB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7D34F2E-460D-5B65-EA13-82DADB0D2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2D0958-11F3-7F73-7844-D0DBDCCC4E1B}"/>
              </a:ext>
            </a:extLst>
          </p:cNvPr>
          <p:cNvSpPr>
            <a:spLocks noGrp="1"/>
          </p:cNvSpPr>
          <p:nvPr>
            <p:ph type="dt" sz="half" idx="10"/>
          </p:nvPr>
        </p:nvSpPr>
        <p:spPr/>
        <p:txBody>
          <a:bodyPr/>
          <a:lstStyle/>
          <a:p>
            <a:fld id="{B16C4C9A-3960-41CF-A4E9-2A8FB932454B}"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4CB46577-C55C-F1C6-FD7A-07922BC66B98}"/>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01E218A-AABB-2EFB-E2A2-51670E23967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54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FBC4CC-F9A9-16B1-0FAD-53F72D3EE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54B7DE7-D42F-A0D0-B621-D27C4DE3BD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4CDEDA-166C-3ADF-8B5D-B3BC91C83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38D5459C-4A50-67E4-755E-95E6C81E86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DFC26CD9-540D-D4C8-5980-DDE016C565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0914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r>
              <a:rPr lang="el-GR" sz="3200" b="1"/>
              <a:t>Ι</a:t>
            </a: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a:t>
            </a:r>
            <a:r>
              <a:rPr lang="el-GR" sz="5600" b="1" dirty="0"/>
              <a:t>3</a:t>
            </a:r>
            <a:r>
              <a:rPr lang="en-US" sz="5600" b="1" dirty="0"/>
              <a:t>-202</a:t>
            </a:r>
            <a:r>
              <a:rPr lang="el-GR" sz="5600" b="1" dirty="0"/>
              <a:t>4</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lstStyle/>
          <a:p>
            <a:pPr algn="ctr"/>
            <a:r>
              <a:rPr lang="en-US" dirty="0"/>
              <a:t>9. Internal Jurisdiction</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a:bodyPr>
          <a:lstStyle/>
          <a:p>
            <a:r>
              <a:rPr lang="en-US" dirty="0"/>
              <a:t>9.1. “All disputes of private law come under the jurisdiction of civil courts” (Art. 1 nr. a of the Code of Civil Procedure).</a:t>
            </a:r>
          </a:p>
          <a:p>
            <a:r>
              <a:rPr lang="en-US" dirty="0"/>
              <a:t>9.2. Following the example of other civil law countries, the Greek Code of Civil Procedure distinguishes between the jurisdiction for “disputes” and a wide competence over non contentious matters, such as questions of personal status or capacity, inheritance, publication of wills etc. The procedure in non contentious matters is flexible and informal.</a:t>
            </a:r>
          </a:p>
          <a:p>
            <a:r>
              <a:rPr lang="en-US" dirty="0"/>
              <a:t>9.3. Lack of Jurisdiction of Civil Courts: When a civil court lacks jurisdiction, the case is dismissed as inadmissible (Art. 4 </a:t>
            </a:r>
            <a:r>
              <a:rPr lang="en-US" dirty="0" err="1"/>
              <a:t>grCCP</a:t>
            </a:r>
            <a:r>
              <a:rPr lang="en-US" dirty="0"/>
              <a:t>).</a:t>
            </a:r>
          </a:p>
        </p:txBody>
      </p:sp>
    </p:spTree>
    <p:extLst>
      <p:ext uri="{BB962C8B-B14F-4D97-AF65-F5344CB8AC3E}">
        <p14:creationId xmlns:p14="http://schemas.microsoft.com/office/powerpoint/2010/main" val="2607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843C6-0D2F-7C42-8C08-FA3FCADD8C56}"/>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AFC35101-B366-E044-AC7F-CFAAD27046F6}"/>
              </a:ext>
            </a:extLst>
          </p:cNvPr>
          <p:cNvSpPr>
            <a:spLocks noGrp="1"/>
          </p:cNvSpPr>
          <p:nvPr>
            <p:ph idx="1"/>
          </p:nvPr>
        </p:nvSpPr>
        <p:spPr/>
        <p:txBody>
          <a:bodyPr>
            <a:normAutofit/>
          </a:bodyPr>
          <a:lstStyle/>
          <a:p>
            <a:r>
              <a:rPr lang="en-US" sz="1600" dirty="0"/>
              <a:t>10.1. Definition: The part of jurisdiction granted to the specific categories of courts</a:t>
            </a:r>
          </a:p>
          <a:p>
            <a:r>
              <a:rPr lang="en-US" sz="1600" dirty="0"/>
              <a:t>10.2. Subject Matter Competence of the Justices of the Peace:</a:t>
            </a:r>
          </a:p>
          <a:p>
            <a:r>
              <a:rPr lang="en-US" sz="1600" dirty="0"/>
              <a:t>10.2.1. It depends exclusively on whether the object of litigation may be valued in money terms and whether the sum claimed does not exceed Euro 20,000. In case of disputes involving rental of things, if the monthly price of the lease does not exceed 600 Euro.</a:t>
            </a:r>
          </a:p>
          <a:p>
            <a:r>
              <a:rPr lang="en-US" sz="1600" dirty="0"/>
              <a:t>10.2.2. Irrespective of the value of the claim: Rural disputes, controversies involving certain limits to the right of ownership provided by the Civil Code,  controversies involving renumeration of lawyers for services in trials  before the justices of the peace, disputes involving hotel services, and disputes involving the relationship between associations or cooperative societies and their members.</a:t>
            </a:r>
          </a:p>
          <a:p>
            <a:pPr marL="0" indent="0">
              <a:buNone/>
            </a:pPr>
            <a:endParaRPr lang="el-GR" dirty="0"/>
          </a:p>
        </p:txBody>
      </p:sp>
    </p:spTree>
    <p:extLst>
      <p:ext uri="{BB962C8B-B14F-4D97-AF65-F5344CB8AC3E}">
        <p14:creationId xmlns:p14="http://schemas.microsoft.com/office/powerpoint/2010/main" val="279426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9621E0-AC1D-4146-823D-8A30BF8D378E}"/>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5A7BC3FE-086A-1048-A766-5417452ECFD4}"/>
              </a:ext>
            </a:extLst>
          </p:cNvPr>
          <p:cNvSpPr>
            <a:spLocks noGrp="1"/>
          </p:cNvSpPr>
          <p:nvPr>
            <p:ph idx="1"/>
          </p:nvPr>
        </p:nvSpPr>
        <p:spPr/>
        <p:txBody>
          <a:bodyPr>
            <a:normAutofit fontScale="92500" lnSpcReduction="20000"/>
          </a:bodyPr>
          <a:lstStyle/>
          <a:p>
            <a:r>
              <a:rPr lang="en-US" dirty="0"/>
              <a:t>10.3. Subject Matter Competence of the One-Member District Courts:</a:t>
            </a:r>
          </a:p>
          <a:p>
            <a:r>
              <a:rPr lang="en-US" dirty="0"/>
              <a:t>10.3.1. It extends to cases where the amount to controversy, while bigger than 20,000 Euro, does not exceed 250,000 Euro.</a:t>
            </a:r>
          </a:p>
          <a:p>
            <a:r>
              <a:rPr lang="en-US" dirty="0"/>
              <a:t>10.3.2. Independently from any upper quantitative limits: Disputes involving all kinds of lease on the condition that they do not belong to the subject matter competence of the justices of the peace, </a:t>
            </a:r>
            <a:r>
              <a:rPr lang="en-US" dirty="0" err="1"/>
              <a:t>labour</a:t>
            </a:r>
            <a:r>
              <a:rPr lang="en-US" dirty="0"/>
              <a:t> disputes, insurance disputes, disputes arising out from the use of cars.</a:t>
            </a:r>
          </a:p>
          <a:p>
            <a:r>
              <a:rPr lang="en-US" dirty="0"/>
              <a:t>10.3.3. Even if the amount in controversy is lower than 20,000 Euro or exceeds 250,000 Euro: All family actions, all disputes arising out of ownership involving the horizontal divisions of a building, actions seeking the declaration of nullity of the decisions of the general assemblies of associations and cooperative societies. </a:t>
            </a:r>
          </a:p>
          <a:p>
            <a:r>
              <a:rPr lang="en-US" dirty="0"/>
              <a:t>10.3.4. Appeals against decisions of the justices of the peace.</a:t>
            </a:r>
          </a:p>
          <a:p>
            <a:endParaRPr lang="el-GR" dirty="0"/>
          </a:p>
        </p:txBody>
      </p:sp>
    </p:spTree>
    <p:extLst>
      <p:ext uri="{BB962C8B-B14F-4D97-AF65-F5344CB8AC3E}">
        <p14:creationId xmlns:p14="http://schemas.microsoft.com/office/powerpoint/2010/main" val="109784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6E118-85A9-414D-9C8F-63823566ADE0}"/>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44D3C7F3-FED8-8540-A38B-C1F9DC444DF2}"/>
              </a:ext>
            </a:extLst>
          </p:cNvPr>
          <p:cNvSpPr>
            <a:spLocks noGrp="1"/>
          </p:cNvSpPr>
          <p:nvPr>
            <p:ph idx="1"/>
          </p:nvPr>
        </p:nvSpPr>
        <p:spPr/>
        <p:txBody>
          <a:bodyPr/>
          <a:lstStyle/>
          <a:p>
            <a:r>
              <a:rPr lang="en-US" dirty="0"/>
              <a:t>10.4. Subject Matter Competence of the Three-Member District Courts: </a:t>
            </a:r>
          </a:p>
          <a:p>
            <a:r>
              <a:rPr lang="en-US" dirty="0"/>
              <a:t>10.4.1. All the disputes exceeding the sum of 250,000 Euro, whenever not belonging to the extraordinary subject matter competence of the one-member district courts or of the justices of the peace.</a:t>
            </a:r>
          </a:p>
          <a:p>
            <a:r>
              <a:rPr lang="en-US" dirty="0"/>
              <a:t>10.4.2. Disputes which may not be valued in money terms.</a:t>
            </a:r>
          </a:p>
          <a:p>
            <a:r>
              <a:rPr lang="en-US" dirty="0"/>
              <a:t>10.4.3. Appeals against decisions of the justices of the peace.</a:t>
            </a:r>
          </a:p>
          <a:p>
            <a:endParaRPr lang="el-GR" dirty="0"/>
          </a:p>
        </p:txBody>
      </p:sp>
    </p:spTree>
    <p:extLst>
      <p:ext uri="{BB962C8B-B14F-4D97-AF65-F5344CB8AC3E}">
        <p14:creationId xmlns:p14="http://schemas.microsoft.com/office/powerpoint/2010/main" val="105130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FB128-D374-514B-969D-80BB397DA3CE}"/>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C87D5814-9000-044F-96AE-EC772AA92694}"/>
              </a:ext>
            </a:extLst>
          </p:cNvPr>
          <p:cNvSpPr>
            <a:spLocks noGrp="1"/>
          </p:cNvSpPr>
          <p:nvPr>
            <p:ph idx="1"/>
          </p:nvPr>
        </p:nvSpPr>
        <p:spPr/>
        <p:txBody>
          <a:bodyPr/>
          <a:lstStyle/>
          <a:p>
            <a:r>
              <a:rPr lang="el-GR" dirty="0"/>
              <a:t>10.5. </a:t>
            </a:r>
            <a:r>
              <a:rPr lang="en-US" dirty="0"/>
              <a:t>Subject Matter Competence of the Courts of Appeal: Appeals against decisions of all three-member and one-member district courts.</a:t>
            </a:r>
          </a:p>
          <a:p>
            <a:r>
              <a:rPr lang="en-US" dirty="0"/>
              <a:t>10.6. Subject Matter Competence of </a:t>
            </a:r>
            <a:r>
              <a:rPr lang="en-US" dirty="0" err="1"/>
              <a:t>Areios</a:t>
            </a:r>
            <a:r>
              <a:rPr lang="en-US" dirty="0"/>
              <a:t> </a:t>
            </a:r>
            <a:r>
              <a:rPr lang="en-US" dirty="0" err="1"/>
              <a:t>Pagos</a:t>
            </a:r>
            <a:r>
              <a:rPr lang="en-US" dirty="0"/>
              <a:t>: Cassations of all Greek civil courts.  </a:t>
            </a:r>
            <a:endParaRPr lang="el-GR" dirty="0"/>
          </a:p>
        </p:txBody>
      </p:sp>
    </p:spTree>
    <p:extLst>
      <p:ext uri="{BB962C8B-B14F-4D97-AF65-F5344CB8AC3E}">
        <p14:creationId xmlns:p14="http://schemas.microsoft.com/office/powerpoint/2010/main" val="2408112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031A65-1BA3-D54C-AC98-86335B4ACA5D}"/>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E4A3B1B4-C3C5-504B-B085-CFC69EBEF3E9}"/>
              </a:ext>
            </a:extLst>
          </p:cNvPr>
          <p:cNvSpPr>
            <a:spLocks noGrp="1"/>
          </p:cNvSpPr>
          <p:nvPr>
            <p:ph idx="1"/>
          </p:nvPr>
        </p:nvSpPr>
        <p:spPr/>
        <p:txBody>
          <a:bodyPr>
            <a:normAutofit fontScale="85000" lnSpcReduction="10000"/>
          </a:bodyPr>
          <a:lstStyle/>
          <a:p>
            <a:r>
              <a:rPr lang="en-US" dirty="0"/>
              <a:t>11.1. Definition: The quantum of subject matter competence vested in a particular court, among those of the same hierarchical level, in the context of its territorial links to each specific case.</a:t>
            </a:r>
          </a:p>
          <a:p>
            <a:r>
              <a:rPr lang="en-US" dirty="0"/>
              <a:t>11.2. General Territorial Competence: A general territorial competence is bestowed to the courts of the district where the defendant has his domicile.</a:t>
            </a:r>
          </a:p>
          <a:p>
            <a:r>
              <a:rPr lang="en-US" dirty="0"/>
              <a:t>11.2.1. The State is sued before the courts of the district where the authority representing it sits.</a:t>
            </a:r>
          </a:p>
          <a:p>
            <a:r>
              <a:rPr lang="en-US" dirty="0"/>
              <a:t>11.2.2. When the defendant is a legal person, the general territorial competence depends on its seat. According to a prevailing opinion in both theory and case law, which also considerably influences the international jurisdiction of the Greek Courts, the relevant factor is the real seat of the legal entity, the place actually maintained by its headquarters,  rather than any other place stated in its charter.</a:t>
            </a:r>
            <a:endParaRPr lang="el-GR" dirty="0"/>
          </a:p>
        </p:txBody>
      </p:sp>
    </p:spTree>
    <p:extLst>
      <p:ext uri="{BB962C8B-B14F-4D97-AF65-F5344CB8AC3E}">
        <p14:creationId xmlns:p14="http://schemas.microsoft.com/office/powerpoint/2010/main" val="393163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38DB93-F714-CC4B-9BC0-B9B70C9DEF69}"/>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4C163214-1DDA-2C41-B347-8B6E83B820CE}"/>
              </a:ext>
            </a:extLst>
          </p:cNvPr>
          <p:cNvSpPr>
            <a:spLocks noGrp="1"/>
          </p:cNvSpPr>
          <p:nvPr>
            <p:ph idx="1"/>
          </p:nvPr>
        </p:nvSpPr>
        <p:spPr/>
        <p:txBody>
          <a:bodyPr>
            <a:normAutofit fontScale="92500" lnSpcReduction="20000"/>
          </a:bodyPr>
          <a:lstStyle/>
          <a:p>
            <a:r>
              <a:rPr lang="en-US" dirty="0"/>
              <a:t>11.3. The main Jurisdictions concurrent with the general territorial competence:</a:t>
            </a:r>
          </a:p>
          <a:p>
            <a:r>
              <a:rPr lang="en-US" dirty="0"/>
              <a:t>11.3.1. The forum involving juridical acts: Disputes involving all kinds of juridical acts inter </a:t>
            </a:r>
            <a:r>
              <a:rPr lang="en-US" dirty="0" err="1"/>
              <a:t>vivos</a:t>
            </a:r>
            <a:r>
              <a:rPr lang="en-US" dirty="0"/>
              <a:t> (i.e. Contracts or unilateral acts, civil or commercial) may be brought, at the plaintiff’s option, apart from the courts of the general jurisdiction, also before the courts of either the district where the juridical act has been drawn, or of the contested obligation’s performance (forum </a:t>
            </a:r>
            <a:r>
              <a:rPr lang="en-US" dirty="0" err="1"/>
              <a:t>contractus</a:t>
            </a:r>
            <a:r>
              <a:rPr lang="en-US" dirty="0"/>
              <a:t>).</a:t>
            </a:r>
          </a:p>
          <a:p>
            <a:r>
              <a:rPr lang="en-US" dirty="0"/>
              <a:t>11.3.2. The Forum for Tort Disputes: All actions arising from a tort, independently of whether this tort constitutes a criminal act or not, can be also brought, beyond the courts of the defendant’s domicile, either before the courts of the district where the tortuous act occurred or the courts of the district where its effects have appeared.</a:t>
            </a:r>
          </a:p>
          <a:p>
            <a:endParaRPr lang="el-GR" dirty="0"/>
          </a:p>
        </p:txBody>
      </p:sp>
    </p:spTree>
    <p:extLst>
      <p:ext uri="{BB962C8B-B14F-4D97-AF65-F5344CB8AC3E}">
        <p14:creationId xmlns:p14="http://schemas.microsoft.com/office/powerpoint/2010/main" val="583942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CDE027-1E7D-C040-B480-3255B779B2C9}"/>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AD752CC1-E310-BC41-B184-90D12FB30F46}"/>
              </a:ext>
            </a:extLst>
          </p:cNvPr>
          <p:cNvSpPr>
            <a:spLocks noGrp="1"/>
          </p:cNvSpPr>
          <p:nvPr>
            <p:ph idx="1"/>
          </p:nvPr>
        </p:nvSpPr>
        <p:spPr/>
        <p:txBody>
          <a:bodyPr>
            <a:normAutofit/>
          </a:bodyPr>
          <a:lstStyle/>
          <a:p>
            <a:r>
              <a:rPr lang="en-US" dirty="0"/>
              <a:t>11.3.3. The forum based on Property: An action of a pecuniary nature against a defendant who has not a domicile within the Greek territory may be brought before the courts where any property of this defendant is situated.</a:t>
            </a:r>
          </a:p>
          <a:p>
            <a:r>
              <a:rPr lang="en-US" dirty="0"/>
              <a:t>11.4. The main exclusive jurisdictions:</a:t>
            </a:r>
          </a:p>
          <a:p>
            <a:r>
              <a:rPr lang="en-US" dirty="0"/>
              <a:t>11.4.1. The exclusive Forum for Company Disputes: All disputes between a company and its partners or among partners themselves, emerging from internal company affairs, must be adjudicated exclusively by the courts of the company’s (real) seat (Forum </a:t>
            </a:r>
            <a:r>
              <a:rPr lang="en-US" dirty="0" err="1"/>
              <a:t>societatis</a:t>
            </a:r>
            <a:r>
              <a:rPr lang="en-US" dirty="0"/>
              <a:t>).</a:t>
            </a:r>
            <a:endParaRPr lang="el-GR" dirty="0"/>
          </a:p>
        </p:txBody>
      </p:sp>
    </p:spTree>
    <p:extLst>
      <p:ext uri="{BB962C8B-B14F-4D97-AF65-F5344CB8AC3E}">
        <p14:creationId xmlns:p14="http://schemas.microsoft.com/office/powerpoint/2010/main" val="3017649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CED4B-E10C-2D4D-AF65-9CF19D106083}"/>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3AA80E04-A7F9-FE47-959A-DBB9B4C4BF5B}"/>
              </a:ext>
            </a:extLst>
          </p:cNvPr>
          <p:cNvSpPr>
            <a:spLocks noGrp="1"/>
          </p:cNvSpPr>
          <p:nvPr>
            <p:ph idx="1"/>
          </p:nvPr>
        </p:nvSpPr>
        <p:spPr/>
        <p:txBody>
          <a:bodyPr>
            <a:normAutofit/>
          </a:bodyPr>
          <a:lstStyle/>
          <a:p>
            <a:r>
              <a:rPr lang="en-US" dirty="0"/>
              <a:t>11.4.2. The exclusive forum concerning succession: All actions involving a deceased’s estate assets, namely those seeking recognition of a succession right, partition of a deceased’s estate among co-heirs, satisfaction of an heir’s claims against possessors of this estate, satisfaction of claims involving legacies etc. are exclusively tried by the courts of the deceased’s domicile or, when such domicile is absent, of his residence at death.</a:t>
            </a:r>
          </a:p>
          <a:p>
            <a:r>
              <a:rPr lang="en-US" dirty="0"/>
              <a:t>11.4.3. The exclusive forum in actions involving real rights on immovable property: All actions involving real rights on immovables must be brought exclusively at the location of the land. </a:t>
            </a:r>
            <a:endParaRPr lang="el-GR" dirty="0"/>
          </a:p>
        </p:txBody>
      </p:sp>
    </p:spTree>
    <p:extLst>
      <p:ext uri="{BB962C8B-B14F-4D97-AF65-F5344CB8AC3E}">
        <p14:creationId xmlns:p14="http://schemas.microsoft.com/office/powerpoint/2010/main" val="68891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A0A83-E832-634C-9B62-C4AF844F9EE7}"/>
              </a:ext>
            </a:extLst>
          </p:cNvPr>
          <p:cNvSpPr>
            <a:spLocks noGrp="1"/>
          </p:cNvSpPr>
          <p:nvPr>
            <p:ph type="title"/>
          </p:nvPr>
        </p:nvSpPr>
        <p:spPr/>
        <p:txBody>
          <a:bodyPr/>
          <a:lstStyle/>
          <a:p>
            <a:pPr algn="ctr"/>
            <a:r>
              <a:rPr lang="en-US" dirty="0"/>
              <a:t>12. Prorogation of territorial competence</a:t>
            </a:r>
            <a:endParaRPr lang="el-GR" dirty="0"/>
          </a:p>
        </p:txBody>
      </p:sp>
      <p:sp>
        <p:nvSpPr>
          <p:cNvPr id="3" name="Θέση περιεχομένου 2">
            <a:extLst>
              <a:ext uri="{FF2B5EF4-FFF2-40B4-BE49-F238E27FC236}">
                <a16:creationId xmlns:a16="http://schemas.microsoft.com/office/drawing/2014/main" id="{F63A2229-66C5-A74B-9F3D-C95A4CCEF883}"/>
              </a:ext>
            </a:extLst>
          </p:cNvPr>
          <p:cNvSpPr>
            <a:spLocks noGrp="1"/>
          </p:cNvSpPr>
          <p:nvPr>
            <p:ph idx="1"/>
          </p:nvPr>
        </p:nvSpPr>
        <p:spPr/>
        <p:txBody>
          <a:bodyPr/>
          <a:lstStyle/>
          <a:p>
            <a:r>
              <a:rPr lang="en-US" dirty="0"/>
              <a:t>12.1. Unlike subject matter competence, venue can be based also on an agreement of the parties, provided  that this refers to the territorial competence of the courts of first instance.</a:t>
            </a:r>
          </a:p>
          <a:p>
            <a:r>
              <a:rPr lang="en-US" dirty="0"/>
              <a:t>12.2. All rules of general and special jurisdictions  may be modified by agreements, when they involve disputes of a pecuniary nature, since in this case they mostly serve private interests.</a:t>
            </a:r>
            <a:r>
              <a:rPr lang="el-GR" dirty="0"/>
              <a:t> </a:t>
            </a:r>
            <a:r>
              <a:rPr lang="en-US" dirty="0"/>
              <a:t>On the contrary, when litigation is related to personal matters (e.g. matrimonial disputes), prorogation of territorial competence is not allowed.</a:t>
            </a:r>
          </a:p>
          <a:p>
            <a:endParaRPr lang="el-GR" dirty="0"/>
          </a:p>
        </p:txBody>
      </p:sp>
    </p:spTree>
    <p:extLst>
      <p:ext uri="{BB962C8B-B14F-4D97-AF65-F5344CB8AC3E}">
        <p14:creationId xmlns:p14="http://schemas.microsoft.com/office/powerpoint/2010/main" val="231709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The Courts and Their Members</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lstStyle/>
          <a:p>
            <a:r>
              <a:rPr lang="en-US" dirty="0"/>
              <a:t>According to Art. 3 § 3 of the Greek Constitution: “Judicial power shall be vested in the courts of law, the decisions of which are executed in the name of the Greek People”.</a:t>
            </a:r>
          </a:p>
          <a:p>
            <a:r>
              <a:rPr lang="en-US" dirty="0"/>
              <a:t>The branch of ordinary justice includes the ordinary civil, the ordinary criminal and the ordinary administrative courts.</a:t>
            </a:r>
          </a:p>
          <a:p>
            <a:r>
              <a:rPr lang="en-US" dirty="0"/>
              <a:t>Special courts have jurisdiction over special cases according to their nature or the identity of the interested parties (e.g. juvenile or military courts).</a:t>
            </a:r>
            <a:endParaRPr lang="el-GR" dirty="0"/>
          </a:p>
        </p:txBody>
      </p:sp>
    </p:spTree>
    <p:extLst>
      <p:ext uri="{BB962C8B-B14F-4D97-AF65-F5344CB8AC3E}">
        <p14:creationId xmlns:p14="http://schemas.microsoft.com/office/powerpoint/2010/main" val="685238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39222-8B91-9F43-B401-53E6C9149286}"/>
              </a:ext>
            </a:extLst>
          </p:cNvPr>
          <p:cNvSpPr>
            <a:spLocks noGrp="1"/>
          </p:cNvSpPr>
          <p:nvPr>
            <p:ph type="title"/>
          </p:nvPr>
        </p:nvSpPr>
        <p:spPr/>
        <p:txBody>
          <a:bodyPr/>
          <a:lstStyle/>
          <a:p>
            <a:pPr algn="ctr"/>
            <a:r>
              <a:rPr lang="en-US" dirty="0"/>
              <a:t>12. Prorogation of territorial competence</a:t>
            </a:r>
            <a:endParaRPr lang="el-GR" dirty="0"/>
          </a:p>
        </p:txBody>
      </p:sp>
      <p:sp>
        <p:nvSpPr>
          <p:cNvPr id="3" name="Θέση περιεχομένου 2">
            <a:extLst>
              <a:ext uri="{FF2B5EF4-FFF2-40B4-BE49-F238E27FC236}">
                <a16:creationId xmlns:a16="http://schemas.microsoft.com/office/drawing/2014/main" id="{908934C7-E3BA-464E-AF03-25452612FB5E}"/>
              </a:ext>
            </a:extLst>
          </p:cNvPr>
          <p:cNvSpPr>
            <a:spLocks noGrp="1"/>
          </p:cNvSpPr>
          <p:nvPr>
            <p:ph idx="1"/>
          </p:nvPr>
        </p:nvSpPr>
        <p:spPr/>
        <p:txBody>
          <a:bodyPr>
            <a:normAutofit lnSpcReduction="10000"/>
          </a:bodyPr>
          <a:lstStyle/>
          <a:p>
            <a:r>
              <a:rPr lang="en-US" dirty="0"/>
              <a:t>12.3. Exclusive forums may be derogated solely by an express agreement.</a:t>
            </a:r>
          </a:p>
          <a:p>
            <a:r>
              <a:rPr lang="en-US" dirty="0"/>
              <a:t>12.4. Such agreements must moreover be in writing, when involving future disputes.</a:t>
            </a:r>
          </a:p>
          <a:p>
            <a:r>
              <a:rPr lang="en-US" dirty="0"/>
              <a:t>12.5. Failure to object to the territorial competence of a court during to the initial phase of litigation (i.e. the initial hearing of the case), precludes the defendant from doing so later. In such a case, provided that a pecuniary dispute is involved and that a non-exclusive jurisdiction is derogated, the defendant is deemed to have tacitly agreed that the initially competent court will be accepted as competent.</a:t>
            </a:r>
            <a:endParaRPr lang="el-GR" dirty="0"/>
          </a:p>
        </p:txBody>
      </p:sp>
    </p:spTree>
    <p:extLst>
      <p:ext uri="{BB962C8B-B14F-4D97-AF65-F5344CB8AC3E}">
        <p14:creationId xmlns:p14="http://schemas.microsoft.com/office/powerpoint/2010/main" val="867655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CAD1E7-950A-8C46-92D3-1DF1B58E2173}"/>
              </a:ext>
            </a:extLst>
          </p:cNvPr>
          <p:cNvSpPr>
            <a:spLocks noGrp="1"/>
          </p:cNvSpPr>
          <p:nvPr>
            <p:ph type="title"/>
          </p:nvPr>
        </p:nvSpPr>
        <p:spPr/>
        <p:txBody>
          <a:bodyPr/>
          <a:lstStyle/>
          <a:p>
            <a:pPr algn="ctr"/>
            <a:r>
              <a:rPr lang="en-US" dirty="0"/>
              <a:t>13. Lack of Competence </a:t>
            </a:r>
            <a:endParaRPr lang="el-GR" dirty="0"/>
          </a:p>
        </p:txBody>
      </p:sp>
      <p:sp>
        <p:nvSpPr>
          <p:cNvPr id="3" name="Θέση περιεχομένου 2">
            <a:extLst>
              <a:ext uri="{FF2B5EF4-FFF2-40B4-BE49-F238E27FC236}">
                <a16:creationId xmlns:a16="http://schemas.microsoft.com/office/drawing/2014/main" id="{591F2EE1-7CC5-3D45-9262-829FF2E5D4D4}"/>
              </a:ext>
            </a:extLst>
          </p:cNvPr>
          <p:cNvSpPr>
            <a:spLocks noGrp="1"/>
          </p:cNvSpPr>
          <p:nvPr>
            <p:ph idx="1"/>
          </p:nvPr>
        </p:nvSpPr>
        <p:spPr/>
        <p:txBody>
          <a:bodyPr>
            <a:normAutofit/>
          </a:bodyPr>
          <a:lstStyle/>
          <a:p>
            <a:r>
              <a:rPr lang="en-US" dirty="0"/>
              <a:t>13.1. When a court lacks either subject matter or territorial competence, and in the latter case this cannot be conferred through a tacit prorogation agreement, the issue may be raised by both the defendant, at any stage of the proceedings, and the court on its own motion. </a:t>
            </a:r>
          </a:p>
          <a:p>
            <a:r>
              <a:rPr lang="en-US" dirty="0"/>
              <a:t>13.2. An </a:t>
            </a:r>
            <a:r>
              <a:rPr lang="en-US" dirty="0" err="1"/>
              <a:t>uncompetent</a:t>
            </a:r>
            <a:r>
              <a:rPr lang="en-US" dirty="0"/>
              <a:t> court is moreover obliged to determine which court is competent and then to transfer the case. Thus, unlike the lack of jurisdiction, lack of competence may not result in the dismissal of an action.</a:t>
            </a:r>
          </a:p>
          <a:p>
            <a:pPr marL="0" indent="0">
              <a:buNone/>
            </a:pPr>
            <a:r>
              <a:rPr lang="en-US" dirty="0"/>
              <a:t> </a:t>
            </a:r>
            <a:endParaRPr lang="el-GR" dirty="0"/>
          </a:p>
        </p:txBody>
      </p:sp>
    </p:spTree>
    <p:extLst>
      <p:ext uri="{BB962C8B-B14F-4D97-AF65-F5344CB8AC3E}">
        <p14:creationId xmlns:p14="http://schemas.microsoft.com/office/powerpoint/2010/main" val="1939254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81D1F0-D078-DD4A-BE35-E6E41ECF8E42}"/>
              </a:ext>
            </a:extLst>
          </p:cNvPr>
          <p:cNvSpPr>
            <a:spLocks noGrp="1"/>
          </p:cNvSpPr>
          <p:nvPr>
            <p:ph type="title"/>
          </p:nvPr>
        </p:nvSpPr>
        <p:spPr/>
        <p:txBody>
          <a:bodyPr/>
          <a:lstStyle/>
          <a:p>
            <a:pPr algn="ctr"/>
            <a:r>
              <a:rPr lang="en-US" dirty="0"/>
              <a:t>14. International Jurisdiction</a:t>
            </a:r>
            <a:endParaRPr lang="el-GR" dirty="0"/>
          </a:p>
        </p:txBody>
      </p:sp>
      <p:sp>
        <p:nvSpPr>
          <p:cNvPr id="3" name="Θέση περιεχομένου 2">
            <a:extLst>
              <a:ext uri="{FF2B5EF4-FFF2-40B4-BE49-F238E27FC236}">
                <a16:creationId xmlns:a16="http://schemas.microsoft.com/office/drawing/2014/main" id="{D66D8A67-7C62-DD4B-80C3-3324B84D980F}"/>
              </a:ext>
            </a:extLst>
          </p:cNvPr>
          <p:cNvSpPr>
            <a:spLocks noGrp="1"/>
          </p:cNvSpPr>
          <p:nvPr>
            <p:ph idx="1"/>
          </p:nvPr>
        </p:nvSpPr>
        <p:spPr/>
        <p:txBody>
          <a:bodyPr>
            <a:normAutofit fontScale="92500" lnSpcReduction="10000"/>
          </a:bodyPr>
          <a:lstStyle/>
          <a:p>
            <a:r>
              <a:rPr lang="en-US" dirty="0"/>
              <a:t>14.1. Territorial Competence as the main connecting factor: In principle, Greek nationals and aliens are subject to the jurisdiction of civil courts insofar as competence of a Greek Court is existing. Under this aspect, all defendants having a domicile or (in case of a legal entity) a seat in Greece are primarily subject to the jurisdiction of Greek Courts, whether Greeks or aliens. Furthermore, insofar as the requirements of at least one of the abovementioned jurisdictional bases are met, concurrent or exclusive, Greek Courts are allowed to exercise their adjudicatory power.</a:t>
            </a:r>
          </a:p>
          <a:p>
            <a:r>
              <a:rPr lang="en-US" dirty="0"/>
              <a:t>14.2. Exceptionally, with regard to matrimonial disputes and to disputes between parents and children, whenever one of the litigants is a Greek national, the international jurisdiction of Greek Courts is established, even if domicile or residence are absent. </a:t>
            </a:r>
            <a:endParaRPr lang="el-GR" dirty="0"/>
          </a:p>
        </p:txBody>
      </p:sp>
    </p:spTree>
    <p:extLst>
      <p:ext uri="{BB962C8B-B14F-4D97-AF65-F5344CB8AC3E}">
        <p14:creationId xmlns:p14="http://schemas.microsoft.com/office/powerpoint/2010/main" val="301153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4A3E17-CA49-354F-AC6C-5E04E85AC549}"/>
              </a:ext>
            </a:extLst>
          </p:cNvPr>
          <p:cNvSpPr>
            <a:spLocks noGrp="1"/>
          </p:cNvSpPr>
          <p:nvPr>
            <p:ph type="title"/>
          </p:nvPr>
        </p:nvSpPr>
        <p:spPr/>
        <p:txBody>
          <a:bodyPr>
            <a:normAutofit/>
          </a:bodyPr>
          <a:lstStyle/>
          <a:p>
            <a:pPr algn="ctr"/>
            <a:r>
              <a:rPr lang="en-US" sz="3100" b="1" dirty="0"/>
              <a:t>§ 2. Separation of the Three Jurisdictions</a:t>
            </a:r>
            <a:br>
              <a:rPr lang="el-GR" dirty="0"/>
            </a:br>
            <a:endParaRPr lang="el-GR" sz="2800" dirty="0"/>
          </a:p>
        </p:txBody>
      </p:sp>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lstStyle/>
          <a:p>
            <a:r>
              <a:rPr lang="en-US" dirty="0"/>
              <a:t>According to Art. 94 § 2 of the Greek Constitution, all private matters, contentious and not contentious, belong to the ordinary civil courts, while, under Art. 96 § 1, the jurisdiction of ordinary criminal courts shall comprise the punishment of crimes and the adoption of all measures provided by criminal laws. Art. 94 § 1, finally, provides that administrative disputes belong totally to the Council of State and to the ordinary administrative courts.</a:t>
            </a:r>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3. Ordinary Civil Courts of First Instance </a:t>
            </a: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fontScale="85000" lnSpcReduction="20000"/>
          </a:bodyPr>
          <a:lstStyle/>
          <a:p>
            <a:r>
              <a:rPr lang="en-US" sz="2900" i="1" dirty="0"/>
              <a:t>3.1. Justices of the peace, </a:t>
            </a:r>
            <a:r>
              <a:rPr lang="en-US" sz="2900" dirty="0"/>
              <a:t>are usually defined as the courts of rural areas. However, they also function within urban zones to adjudicate over urgent matters or disputes of lower value. </a:t>
            </a:r>
            <a:endParaRPr lang="el-GR" sz="2900" dirty="0"/>
          </a:p>
          <a:p>
            <a:r>
              <a:rPr lang="en-US" sz="2900" dirty="0"/>
              <a:t>3.2. </a:t>
            </a:r>
            <a:r>
              <a:rPr lang="en-US" sz="2900" i="1" dirty="0"/>
              <a:t>One-member district courts </a:t>
            </a:r>
            <a:r>
              <a:rPr lang="en-US" sz="2900" dirty="0"/>
              <a:t>are formed either by the president of the district court, or by one of its members and a secretary. Beyond adjudicating over disputes of medium value, one-member district courts have been gradually enjoying o steadily increasing role  as the competent courts in special kinds of litigation (i.e. </a:t>
            </a:r>
            <a:r>
              <a:rPr lang="en-US" sz="2900" dirty="0" err="1"/>
              <a:t>labour</a:t>
            </a:r>
            <a:r>
              <a:rPr lang="en-US" sz="2900" dirty="0"/>
              <a:t> disputes, litigation related to car accidents, family matters), especially with regard to provisional remedies and to particular proceedings. One-member district courts adjudicate also over appeals against decisions of the Justices of the peace.</a:t>
            </a:r>
          </a:p>
          <a:p>
            <a:r>
              <a:rPr lang="en-US" sz="2900" dirty="0"/>
              <a:t>3.3. </a:t>
            </a:r>
            <a:r>
              <a:rPr lang="en-US" sz="2900" i="1" dirty="0"/>
              <a:t>Three- member district courts </a:t>
            </a:r>
            <a:r>
              <a:rPr lang="en-US" sz="2900" dirty="0"/>
              <a:t>are formed by three judges, including the president of the court, and a secretary. They have a general jurisdiction regarding all civil matters, which do not belong to the other two types of first instance civil courts. </a:t>
            </a:r>
            <a:endParaRPr lang="el-GR" sz="2900" dirty="0"/>
          </a:p>
          <a:p>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3600" b="1" dirty="0"/>
              <a:t>§ 4. The Courts of Appeal</a:t>
            </a:r>
            <a:endParaRPr lang="el-GR"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92500" lnSpcReduction="10000"/>
          </a:bodyPr>
          <a:lstStyle/>
          <a:p>
            <a:r>
              <a:rPr lang="en-US" dirty="0"/>
              <a:t>All civil disputes are principally subject to an ordinary appeal.</a:t>
            </a:r>
          </a:p>
          <a:p>
            <a:r>
              <a:rPr lang="en-US" dirty="0"/>
              <a:t>No civil dispute may be directly brought before a court of Appeal, unless otherwise stipulated.</a:t>
            </a:r>
          </a:p>
          <a:p>
            <a:r>
              <a:rPr lang="en-US" dirty="0"/>
              <a:t>The courts of appeal sit in panels of only three judges, including the president. Participation of a secretary is also necessary.</a:t>
            </a:r>
          </a:p>
          <a:p>
            <a:r>
              <a:rPr lang="en-US" dirty="0"/>
              <a:t>The courts of appeal adjudicate over appeals against decisions of one-member and of three-member district courts, </a:t>
            </a:r>
            <a:r>
              <a:rPr lang="en-US" b="1" dirty="0"/>
              <a:t>by dealing with questions of both fact and law.</a:t>
            </a:r>
            <a:endParaRPr lang="el-GR" b="1"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5. The Court of </a:t>
            </a:r>
            <a:r>
              <a:rPr lang="en-US" sz="3200" b="1" dirty="0" err="1"/>
              <a:t>Areios</a:t>
            </a:r>
            <a:r>
              <a:rPr lang="en-US" sz="3200" b="1" dirty="0"/>
              <a:t> </a:t>
            </a:r>
            <a:r>
              <a:rPr lang="en-US" sz="3200" b="1" dirty="0" err="1"/>
              <a:t>Pagos</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a:bodyPr>
          <a:lstStyle/>
          <a:p>
            <a:r>
              <a:rPr lang="en-US" dirty="0"/>
              <a:t>Following the example of the French </a:t>
            </a:r>
            <a:r>
              <a:rPr lang="en-US" dirty="0" err="1"/>
              <a:t>Cour</a:t>
            </a:r>
            <a:r>
              <a:rPr lang="en-US" dirty="0"/>
              <a:t> de Cassation, the review exercised by </a:t>
            </a:r>
            <a:r>
              <a:rPr lang="en-US" dirty="0" err="1"/>
              <a:t>Areios</a:t>
            </a:r>
            <a:r>
              <a:rPr lang="en-US" dirty="0"/>
              <a:t> </a:t>
            </a:r>
            <a:r>
              <a:rPr lang="en-US" dirty="0" err="1"/>
              <a:t>Pagos</a:t>
            </a:r>
            <a:r>
              <a:rPr lang="en-US" dirty="0"/>
              <a:t> is strictly limited to points of law.</a:t>
            </a:r>
          </a:p>
          <a:p>
            <a:r>
              <a:rPr lang="en-US" dirty="0"/>
              <a:t>Starting from its foundation, </a:t>
            </a:r>
            <a:r>
              <a:rPr lang="en-US" dirty="0" err="1"/>
              <a:t>Areios</a:t>
            </a:r>
            <a:r>
              <a:rPr lang="en-US" dirty="0"/>
              <a:t> </a:t>
            </a:r>
            <a:r>
              <a:rPr lang="en-US" dirty="0" err="1"/>
              <a:t>Pagos</a:t>
            </a:r>
            <a:r>
              <a:rPr lang="en-US" dirty="0"/>
              <a:t> has gradually developed a highly significant role in both securing the uniformity of law and in adjusting legal norms to current situations.</a:t>
            </a:r>
            <a:endParaRPr lang="el-GR" dirty="0"/>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6. Members of the Judiciary</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2773599" y="1817648"/>
            <a:ext cx="7796540" cy="5040352"/>
          </a:xfrm>
        </p:spPr>
        <p:txBody>
          <a:bodyPr>
            <a:normAutofit fontScale="92500" lnSpcReduction="20000"/>
          </a:bodyPr>
          <a:lstStyle/>
          <a:p>
            <a:r>
              <a:rPr lang="en-US" i="1" dirty="0"/>
              <a:t>6.1. Incompatibilities: </a:t>
            </a:r>
            <a:r>
              <a:rPr lang="en-US" dirty="0"/>
              <a:t>Judicial functionaries may neither perform any other salaried service, nor practice any other profession (Art. 89 § 1 of the Constitution). Exceptionally, they may be elected members of the Academy of Athens or professors, at all levels, of the Law Faculties of the country. Furthermore, participation of judicial functionaries in the Government is prohibited (Art. 89 § 4 of the Constitution).</a:t>
            </a:r>
          </a:p>
          <a:p>
            <a:r>
              <a:rPr lang="en-US" i="1" dirty="0"/>
              <a:t>6.2. End of Functions</a:t>
            </a:r>
            <a:r>
              <a:rPr lang="en-US" dirty="0"/>
              <a:t>, may result through resignation, dismissal and retirement.</a:t>
            </a:r>
          </a:p>
          <a:p>
            <a:r>
              <a:rPr lang="en-US" dirty="0"/>
              <a:t>6.3. Discipline: According to Art. 88 § 4 of the Constitution, judges may not be dismissed for disciplinary violations, except on the basis of a judicial decision.</a:t>
            </a:r>
            <a:endParaRPr lang="el-GR" dirty="0"/>
          </a:p>
          <a:p>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454D5-6471-8D49-B409-5FC163B5C2F5}"/>
              </a:ext>
            </a:extLst>
          </p:cNvPr>
          <p:cNvSpPr>
            <a:spLocks noGrp="1"/>
          </p:cNvSpPr>
          <p:nvPr>
            <p:ph type="title"/>
          </p:nvPr>
        </p:nvSpPr>
        <p:spPr/>
        <p:txBody>
          <a:bodyPr/>
          <a:lstStyle/>
          <a:p>
            <a:pPr algn="ctr"/>
            <a:r>
              <a:rPr lang="en-US" dirty="0"/>
              <a:t>§ 7. The Bar</a:t>
            </a:r>
            <a:endParaRPr lang="el-GR" dirty="0"/>
          </a:p>
        </p:txBody>
      </p:sp>
      <p:sp>
        <p:nvSpPr>
          <p:cNvPr id="3" name="Θέση περιεχομένου 2">
            <a:extLst>
              <a:ext uri="{FF2B5EF4-FFF2-40B4-BE49-F238E27FC236}">
                <a16:creationId xmlns:a16="http://schemas.microsoft.com/office/drawing/2014/main" id="{C16D1375-68D8-5545-8BC2-73137A9955E0}"/>
              </a:ext>
            </a:extLst>
          </p:cNvPr>
          <p:cNvSpPr>
            <a:spLocks noGrp="1"/>
          </p:cNvSpPr>
          <p:nvPr>
            <p:ph idx="1"/>
          </p:nvPr>
        </p:nvSpPr>
        <p:spPr/>
        <p:txBody>
          <a:bodyPr>
            <a:normAutofit fontScale="92500" lnSpcReduction="20000"/>
          </a:bodyPr>
          <a:lstStyle/>
          <a:p>
            <a:r>
              <a:rPr lang="en-US" dirty="0"/>
              <a:t>7.1. Conditions for Admission: Greek (or foreign) citizens, who have obtained a law degree in one of the country’s or in one of the equivalent foreign Law Faculties, are accepted to the bar, after completing a period of 18 months’ practice in a lawyer’s office and after passing the introductory examinations, organized nationwide twice a year in each district of the courts of appeal.</a:t>
            </a:r>
          </a:p>
          <a:p>
            <a:r>
              <a:rPr lang="en-US" dirty="0"/>
              <a:t>7.2. Rights and duties: Lawyers’ relationship to their client is governed by the rules of private law (i.e. salary mandate). Lawyers are not allowed to be involved in any kind of commercial activities.</a:t>
            </a:r>
          </a:p>
          <a:p>
            <a:r>
              <a:rPr lang="en-US" dirty="0"/>
              <a:t>7.3. Discipline: Members of the bar are subject to the disciplinary authorities of the competent disciplinary councils of their bar associations, or of the courts, with respect to violations committed during their public sessions.</a:t>
            </a:r>
          </a:p>
          <a:p>
            <a:endParaRPr lang="el-GR" dirty="0"/>
          </a:p>
        </p:txBody>
      </p:sp>
    </p:spTree>
    <p:extLst>
      <p:ext uri="{BB962C8B-B14F-4D97-AF65-F5344CB8AC3E}">
        <p14:creationId xmlns:p14="http://schemas.microsoft.com/office/powerpoint/2010/main" val="393303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325DE-29AE-954B-89BF-C779B700240B}"/>
              </a:ext>
            </a:extLst>
          </p:cNvPr>
          <p:cNvSpPr>
            <a:spLocks noGrp="1"/>
          </p:cNvSpPr>
          <p:nvPr>
            <p:ph type="title"/>
          </p:nvPr>
        </p:nvSpPr>
        <p:spPr/>
        <p:txBody>
          <a:bodyPr/>
          <a:lstStyle/>
          <a:p>
            <a:pPr algn="ctr"/>
            <a:r>
              <a:rPr lang="en-US" dirty="0"/>
              <a:t>8. The Bailiffs</a:t>
            </a:r>
            <a:endParaRPr lang="el-GR" dirty="0"/>
          </a:p>
        </p:txBody>
      </p:sp>
      <p:sp>
        <p:nvSpPr>
          <p:cNvPr id="3" name="Θέση περιεχομένου 2">
            <a:extLst>
              <a:ext uri="{FF2B5EF4-FFF2-40B4-BE49-F238E27FC236}">
                <a16:creationId xmlns:a16="http://schemas.microsoft.com/office/drawing/2014/main" id="{123217A1-BF10-944B-A516-436C33458D0F}"/>
              </a:ext>
            </a:extLst>
          </p:cNvPr>
          <p:cNvSpPr>
            <a:spLocks noGrp="1"/>
          </p:cNvSpPr>
          <p:nvPr>
            <p:ph idx="1"/>
          </p:nvPr>
        </p:nvSpPr>
        <p:spPr/>
        <p:txBody>
          <a:bodyPr/>
          <a:lstStyle/>
          <a:p>
            <a:r>
              <a:rPr lang="en-US" dirty="0"/>
              <a:t>Exercise of the Profession: Under Greek Law bailiffs are generally regarded as auxiliary organs of civil justice and as unsalaried public servants. Their tasks include, (a) service of judicial or extrajudicial documents involving civil litigation and (b) performance of acts of execution in their capacity as organs of enforcement proceedings.</a:t>
            </a:r>
            <a:endParaRPr lang="el-GR" dirty="0"/>
          </a:p>
        </p:txBody>
      </p:sp>
    </p:spTree>
    <p:extLst>
      <p:ext uri="{BB962C8B-B14F-4D97-AF65-F5344CB8AC3E}">
        <p14:creationId xmlns:p14="http://schemas.microsoft.com/office/powerpoint/2010/main" val="36013858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21842</TotalTime>
  <Words>2458</Words>
  <Application>Microsoft Macintosh PowerPoint</Application>
  <PresentationFormat>Ευρεία οθόνη</PresentationFormat>
  <Paragraphs>88</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Calibri Light</vt:lpstr>
      <vt:lpstr>Θέμα του Office</vt:lpstr>
      <vt:lpstr>  Lecture IΙ  </vt:lpstr>
      <vt:lpstr>§ 1. The Courts and Their Members </vt:lpstr>
      <vt:lpstr>§ 2. Separation of the Three Jurisdictions </vt:lpstr>
      <vt:lpstr>§ 3. Ordinary Civil Courts of First Instance </vt:lpstr>
      <vt:lpstr>§ 4. The Courts of Appeal</vt:lpstr>
      <vt:lpstr>§ 5. The Court of Areios Pagos </vt:lpstr>
      <vt:lpstr>§ 6. Members of the Judiciary</vt:lpstr>
      <vt:lpstr>§ 7. The Bar</vt:lpstr>
      <vt:lpstr>8. The Bailiffs</vt:lpstr>
      <vt:lpstr>9. Internal Jurisdiction</vt:lpstr>
      <vt:lpstr>10. Subject Matter Competence of Civil Courts</vt:lpstr>
      <vt:lpstr>10. Subject Matter Competence of Civil Courts</vt:lpstr>
      <vt:lpstr>10. Subject Matter Competence of Civil Courts</vt:lpstr>
      <vt:lpstr>10. Subject Matter Competence of Civil Courts</vt:lpstr>
      <vt:lpstr>11. Territorial Competence</vt:lpstr>
      <vt:lpstr>11. Territorial Competence</vt:lpstr>
      <vt:lpstr>11. Territorial Competence</vt:lpstr>
      <vt:lpstr>11. Territorial Competence</vt:lpstr>
      <vt:lpstr>12. Prorogation of territorial competence</vt:lpstr>
      <vt:lpstr>12. Prorogation of territorial competence</vt:lpstr>
      <vt:lpstr>13. Lack of Competence </vt:lpstr>
      <vt:lpstr>14. International Jurisdiction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39</cp:revision>
  <dcterms:created xsi:type="dcterms:W3CDTF">2020-10-11T10:43:07Z</dcterms:created>
  <dcterms:modified xsi:type="dcterms:W3CDTF">2023-10-25T06:52:41Z</dcterms:modified>
</cp:coreProperties>
</file>