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 id="2147483672" r:id="rId3"/>
  </p:sldMasterIdLst>
  <p:sldIdLst>
    <p:sldId id="256" r:id="rId4"/>
    <p:sldId id="257" r:id="rId5"/>
    <p:sldId id="258" r:id="rId6"/>
    <p:sldId id="259" r:id="rId7"/>
    <p:sldId id="260" r:id="rId8"/>
    <p:sldId id="261" r:id="rId9"/>
    <p:sldId id="269" r:id="rId10"/>
    <p:sldId id="268" r:id="rId11"/>
    <p:sldId id="266" r:id="rId12"/>
    <p:sldId id="271" r:id="rId13"/>
    <p:sldId id="262" r:id="rId14"/>
    <p:sldId id="263" r:id="rId15"/>
    <p:sldId id="264"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p:scale>
          <a:sx n="80" d="100"/>
          <a:sy n="80" d="100"/>
        </p:scale>
        <p:origin x="44" y="-3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65983B-858C-4DD9-AF07-0C15C3EF49A0}" type="doc">
      <dgm:prSet loTypeId="urn:microsoft.com/office/officeart/2005/8/layout/hProcess3" loCatId="process" qsTypeId="urn:microsoft.com/office/officeart/2005/8/quickstyle/simple1" qsCatId="simple" csTypeId="urn:microsoft.com/office/officeart/2005/8/colors/accent1_2" csCatId="accent1" phldr="1"/>
      <dgm:spPr/>
      <dgm:t>
        <a:bodyPr/>
        <a:lstStyle/>
        <a:p>
          <a:endParaRPr lang="el-GR"/>
        </a:p>
      </dgm:t>
    </dgm:pt>
    <dgm:pt modelId="{4EAF4958-B6BD-4E99-9212-563AB545C18D}">
      <dgm:prSet phldrT="[Text]" custT="1"/>
      <dgm:spPr/>
      <dgm:t>
        <a:bodyPr/>
        <a:lstStyle/>
        <a:p>
          <a:r>
            <a:rPr lang="en-US" sz="1400" b="1" u="sng" dirty="0"/>
            <a:t>Filing of the action with the Clerk of the Court</a:t>
          </a:r>
          <a:endParaRPr lang="el-GR" sz="1400" b="1" u="sng" dirty="0"/>
        </a:p>
      </dgm:t>
    </dgm:pt>
    <dgm:pt modelId="{5647242C-FC92-42CD-B0B3-09D6F2FF6FDA}" type="parTrans" cxnId="{CE115B67-2D72-446E-B6F0-D690FD6218CF}">
      <dgm:prSet/>
      <dgm:spPr/>
      <dgm:t>
        <a:bodyPr/>
        <a:lstStyle/>
        <a:p>
          <a:endParaRPr lang="el-GR"/>
        </a:p>
      </dgm:t>
    </dgm:pt>
    <dgm:pt modelId="{850D9FCE-FE98-44F9-A38A-F0D4F35C923D}" type="sibTrans" cxnId="{CE115B67-2D72-446E-B6F0-D690FD6218CF}">
      <dgm:prSet/>
      <dgm:spPr/>
      <dgm:t>
        <a:bodyPr/>
        <a:lstStyle/>
        <a:p>
          <a:endParaRPr lang="el-GR"/>
        </a:p>
      </dgm:t>
    </dgm:pt>
    <dgm:pt modelId="{C4641B99-92C6-439E-96F9-F24C34F42C2E}">
      <dgm:prSet phldrT="[Text]"/>
      <dgm:spPr/>
      <dgm:t>
        <a:bodyPr/>
        <a:lstStyle/>
        <a:p>
          <a:r>
            <a:rPr lang="en-US" dirty="0"/>
            <a:t>Within 30 days</a:t>
          </a:r>
          <a:r>
            <a:rPr lang="el-GR" dirty="0"/>
            <a:t>(+ 30 </a:t>
          </a:r>
          <a:r>
            <a:rPr lang="en-US" dirty="0"/>
            <a:t>if the defendant or one of the defendants domiciles abroad or is of unknown domicile</a:t>
          </a:r>
          <a:r>
            <a:rPr lang="el-GR" dirty="0"/>
            <a:t>), </a:t>
          </a:r>
          <a:r>
            <a:rPr lang="en-US" dirty="0"/>
            <a:t>the action must be serviced on the defendant.</a:t>
          </a:r>
          <a:endParaRPr lang="el-GR" dirty="0"/>
        </a:p>
      </dgm:t>
    </dgm:pt>
    <dgm:pt modelId="{C7143213-A877-44C7-BF01-6087855F33B5}" type="parTrans" cxnId="{D0BE56A1-363C-4CB8-A26B-169E8FEDA95C}">
      <dgm:prSet/>
      <dgm:spPr/>
      <dgm:t>
        <a:bodyPr/>
        <a:lstStyle/>
        <a:p>
          <a:endParaRPr lang="el-GR"/>
        </a:p>
      </dgm:t>
    </dgm:pt>
    <dgm:pt modelId="{0209BC6E-FFD5-4845-8ECD-5D9073E35FF9}" type="sibTrans" cxnId="{D0BE56A1-363C-4CB8-A26B-169E8FEDA95C}">
      <dgm:prSet/>
      <dgm:spPr/>
      <dgm:t>
        <a:bodyPr/>
        <a:lstStyle/>
        <a:p>
          <a:endParaRPr lang="el-GR"/>
        </a:p>
      </dgm:t>
    </dgm:pt>
    <dgm:pt modelId="{DE9C7D07-2A8D-4153-8924-0CC10E7C1B73}">
      <dgm:prSet phldrT="[Text]"/>
      <dgm:spPr/>
      <dgm:t>
        <a:bodyPr/>
        <a:lstStyle/>
        <a:p>
          <a:r>
            <a:rPr lang="en-US" dirty="0">
              <a:solidFill>
                <a:srgbClr val="FFFF00"/>
              </a:solidFill>
            </a:rPr>
            <a:t>The parties must file their </a:t>
          </a:r>
          <a:r>
            <a:rPr lang="en-US" b="1" dirty="0">
              <a:solidFill>
                <a:srgbClr val="FFFF00"/>
              </a:solidFill>
            </a:rPr>
            <a:t>pleadings</a:t>
          </a:r>
          <a:r>
            <a:rPr lang="en-US" dirty="0">
              <a:solidFill>
                <a:srgbClr val="FFFF00"/>
              </a:solidFill>
            </a:rPr>
            <a:t>, as well as their </a:t>
          </a:r>
          <a:r>
            <a:rPr lang="en-US" b="1" dirty="0">
              <a:solidFill>
                <a:srgbClr val="FFFF00"/>
              </a:solidFill>
            </a:rPr>
            <a:t>means of evidence,</a:t>
          </a:r>
          <a:r>
            <a:rPr lang="en-US" dirty="0">
              <a:solidFill>
                <a:srgbClr val="FFFF00"/>
              </a:solidFill>
            </a:rPr>
            <a:t> with the Clerk of the Court Within 90 </a:t>
          </a:r>
          <a:r>
            <a:rPr lang="el-GR" dirty="0">
              <a:solidFill>
                <a:srgbClr val="FFFF00"/>
              </a:solidFill>
            </a:rPr>
            <a:t>(+30)</a:t>
          </a:r>
          <a:r>
            <a:rPr lang="en-US" dirty="0">
              <a:solidFill>
                <a:srgbClr val="FFFF00"/>
              </a:solidFill>
            </a:rPr>
            <a:t> days </a:t>
          </a:r>
          <a:endParaRPr lang="el-GR" dirty="0">
            <a:solidFill>
              <a:srgbClr val="FFFF00"/>
            </a:solidFill>
          </a:endParaRPr>
        </a:p>
        <a:p>
          <a:r>
            <a:rPr lang="en-US" dirty="0">
              <a:solidFill>
                <a:srgbClr val="FFFF00"/>
              </a:solidFill>
            </a:rPr>
            <a:t>form the expiry of the time limit for servicing the action on the defendant.</a:t>
          </a:r>
          <a:endParaRPr lang="el-GR" b="1" dirty="0"/>
        </a:p>
      </dgm:t>
    </dgm:pt>
    <dgm:pt modelId="{734D2A9D-F6BA-4703-A94A-3F544874FE85}" type="parTrans" cxnId="{AAB51E9F-A675-41BD-9C68-D875BDB2F7C4}">
      <dgm:prSet/>
      <dgm:spPr/>
      <dgm:t>
        <a:bodyPr/>
        <a:lstStyle/>
        <a:p>
          <a:endParaRPr lang="el-GR"/>
        </a:p>
      </dgm:t>
    </dgm:pt>
    <dgm:pt modelId="{8475C457-E94A-4C1B-88AE-CF0E0E419A3F}" type="sibTrans" cxnId="{AAB51E9F-A675-41BD-9C68-D875BDB2F7C4}">
      <dgm:prSet/>
      <dgm:spPr/>
      <dgm:t>
        <a:bodyPr/>
        <a:lstStyle/>
        <a:p>
          <a:endParaRPr lang="el-GR"/>
        </a:p>
      </dgm:t>
    </dgm:pt>
    <dgm:pt modelId="{B1AD84DF-AA7E-4FD5-9DB4-566CEACA94E7}">
      <dgm:prSet phldrT="[Text]"/>
      <dgm:spPr/>
      <dgm:t>
        <a:bodyPr/>
        <a:lstStyle/>
        <a:p>
          <a:r>
            <a:rPr lang="en-US" b="0" dirty="0"/>
            <a:t>Within</a:t>
          </a:r>
          <a:r>
            <a:rPr lang="el-GR" b="0" dirty="0"/>
            <a:t> 15 </a:t>
          </a:r>
          <a:r>
            <a:rPr lang="en-US" b="0" dirty="0"/>
            <a:t>days</a:t>
          </a:r>
          <a:r>
            <a:rPr lang="el-GR" b="0" dirty="0"/>
            <a:t> </a:t>
          </a:r>
          <a:r>
            <a:rPr lang="en-US" b="0" dirty="0"/>
            <a:t>from expiry of the time limit for filing the pleadings, the parties can file an additional pleading (“addition and contradiction”)</a:t>
          </a:r>
          <a:endParaRPr lang="el-GR" b="1" dirty="0"/>
        </a:p>
      </dgm:t>
    </dgm:pt>
    <dgm:pt modelId="{0953AAD9-9599-457E-B9B3-DC26D5C0217A}" type="parTrans" cxnId="{7B60DA4E-5D73-403D-A702-05DFBD9FC565}">
      <dgm:prSet/>
      <dgm:spPr/>
      <dgm:t>
        <a:bodyPr/>
        <a:lstStyle/>
        <a:p>
          <a:endParaRPr lang="el-GR"/>
        </a:p>
      </dgm:t>
    </dgm:pt>
    <dgm:pt modelId="{98DB0D3C-5DE3-4B72-BCA7-FC9A722B4BB4}" type="sibTrans" cxnId="{7B60DA4E-5D73-403D-A702-05DFBD9FC565}">
      <dgm:prSet/>
      <dgm:spPr/>
      <dgm:t>
        <a:bodyPr/>
        <a:lstStyle/>
        <a:p>
          <a:endParaRPr lang="el-GR"/>
        </a:p>
      </dgm:t>
    </dgm:pt>
    <dgm:pt modelId="{70E2A2C1-C6EF-45A8-AC1A-210026D93617}">
      <dgm:prSet phldrT="[Text]"/>
      <dgm:spPr/>
      <dgm:t>
        <a:bodyPr/>
        <a:lstStyle/>
        <a:p>
          <a:r>
            <a:rPr lang="en-US" b="0" dirty="0"/>
            <a:t>The file of the case is closed. The specific judge or the composition of the Court is determined as well as the day of the hearing.</a:t>
          </a:r>
          <a:endParaRPr lang="el-GR" b="0" dirty="0"/>
        </a:p>
      </dgm:t>
    </dgm:pt>
    <dgm:pt modelId="{C2B94755-FD1B-47B8-A158-11A5A14A91D5}" type="parTrans" cxnId="{D7A5DE68-551A-4FFD-B1E7-9E3F5ED6B0BA}">
      <dgm:prSet/>
      <dgm:spPr/>
      <dgm:t>
        <a:bodyPr/>
        <a:lstStyle/>
        <a:p>
          <a:endParaRPr lang="en-US"/>
        </a:p>
      </dgm:t>
    </dgm:pt>
    <dgm:pt modelId="{041444D1-864E-438A-BE20-E6C4C0254D77}" type="sibTrans" cxnId="{D7A5DE68-551A-4FFD-B1E7-9E3F5ED6B0BA}">
      <dgm:prSet/>
      <dgm:spPr/>
      <dgm:t>
        <a:bodyPr/>
        <a:lstStyle/>
        <a:p>
          <a:endParaRPr lang="en-US"/>
        </a:p>
      </dgm:t>
    </dgm:pt>
    <dgm:pt modelId="{F6E67E4E-5FC9-4EC0-9DD7-8CF597A49E4B}" type="pres">
      <dgm:prSet presAssocID="{B265983B-858C-4DD9-AF07-0C15C3EF49A0}" presName="Name0" presStyleCnt="0">
        <dgm:presLayoutVars>
          <dgm:dir/>
          <dgm:animLvl val="lvl"/>
          <dgm:resizeHandles val="exact"/>
        </dgm:presLayoutVars>
      </dgm:prSet>
      <dgm:spPr/>
    </dgm:pt>
    <dgm:pt modelId="{7DD60164-4809-4229-9637-C0D74A451D7D}" type="pres">
      <dgm:prSet presAssocID="{B265983B-858C-4DD9-AF07-0C15C3EF49A0}" presName="dummy" presStyleCnt="0"/>
      <dgm:spPr/>
    </dgm:pt>
    <dgm:pt modelId="{7EF48E61-B078-4804-A3EE-B80B80F9ED5F}" type="pres">
      <dgm:prSet presAssocID="{B265983B-858C-4DD9-AF07-0C15C3EF49A0}" presName="linH" presStyleCnt="0"/>
      <dgm:spPr/>
    </dgm:pt>
    <dgm:pt modelId="{74AE1678-5221-46F3-BBB1-824643F98BF4}" type="pres">
      <dgm:prSet presAssocID="{B265983B-858C-4DD9-AF07-0C15C3EF49A0}" presName="padding1" presStyleCnt="0"/>
      <dgm:spPr/>
    </dgm:pt>
    <dgm:pt modelId="{39976736-E457-4CBD-A953-8AB48913FBFD}" type="pres">
      <dgm:prSet presAssocID="{4EAF4958-B6BD-4E99-9212-563AB545C18D}" presName="linV" presStyleCnt="0"/>
      <dgm:spPr/>
    </dgm:pt>
    <dgm:pt modelId="{FD18D7CC-2375-45BE-9038-F1FE70CEABC2}" type="pres">
      <dgm:prSet presAssocID="{4EAF4958-B6BD-4E99-9212-563AB545C18D}" presName="spVertical1" presStyleCnt="0"/>
      <dgm:spPr/>
    </dgm:pt>
    <dgm:pt modelId="{F8E85AF9-233E-4B0E-ACEF-7882966B56CB}" type="pres">
      <dgm:prSet presAssocID="{4EAF4958-B6BD-4E99-9212-563AB545C18D}" presName="parTx" presStyleLbl="revTx" presStyleIdx="0" presStyleCnt="5">
        <dgm:presLayoutVars>
          <dgm:chMax val="0"/>
          <dgm:chPref val="0"/>
          <dgm:bulletEnabled val="1"/>
        </dgm:presLayoutVars>
      </dgm:prSet>
      <dgm:spPr/>
    </dgm:pt>
    <dgm:pt modelId="{339534DB-4D38-4087-BDCF-66C93AA907EE}" type="pres">
      <dgm:prSet presAssocID="{4EAF4958-B6BD-4E99-9212-563AB545C18D}" presName="spVertical2" presStyleCnt="0"/>
      <dgm:spPr/>
    </dgm:pt>
    <dgm:pt modelId="{CC828862-EFB4-4214-ABE0-7266DE222236}" type="pres">
      <dgm:prSet presAssocID="{4EAF4958-B6BD-4E99-9212-563AB545C18D}" presName="spVertical3" presStyleCnt="0"/>
      <dgm:spPr/>
    </dgm:pt>
    <dgm:pt modelId="{B27FEBFB-D801-42FD-800F-FEF30DAA0018}" type="pres">
      <dgm:prSet presAssocID="{850D9FCE-FE98-44F9-A38A-F0D4F35C923D}" presName="space" presStyleCnt="0"/>
      <dgm:spPr/>
    </dgm:pt>
    <dgm:pt modelId="{778A6B38-99FB-4E3D-A818-652CEA08ED32}" type="pres">
      <dgm:prSet presAssocID="{C4641B99-92C6-439E-96F9-F24C34F42C2E}" presName="linV" presStyleCnt="0"/>
      <dgm:spPr/>
    </dgm:pt>
    <dgm:pt modelId="{182953F5-7555-44AE-B746-2985A8C27AE4}" type="pres">
      <dgm:prSet presAssocID="{C4641B99-92C6-439E-96F9-F24C34F42C2E}" presName="spVertical1" presStyleCnt="0"/>
      <dgm:spPr/>
    </dgm:pt>
    <dgm:pt modelId="{C1D6AACE-CFD6-4560-ADDD-574EE41D6DE5}" type="pres">
      <dgm:prSet presAssocID="{C4641B99-92C6-439E-96F9-F24C34F42C2E}" presName="parTx" presStyleLbl="revTx" presStyleIdx="1" presStyleCnt="5">
        <dgm:presLayoutVars>
          <dgm:chMax val="0"/>
          <dgm:chPref val="0"/>
          <dgm:bulletEnabled val="1"/>
        </dgm:presLayoutVars>
      </dgm:prSet>
      <dgm:spPr/>
    </dgm:pt>
    <dgm:pt modelId="{D8FC0B23-16B6-4EE6-8484-4F5AB1547A26}" type="pres">
      <dgm:prSet presAssocID="{C4641B99-92C6-439E-96F9-F24C34F42C2E}" presName="spVertical2" presStyleCnt="0"/>
      <dgm:spPr/>
    </dgm:pt>
    <dgm:pt modelId="{436A8062-156F-4D68-B78E-C4CF6A9AF8FA}" type="pres">
      <dgm:prSet presAssocID="{C4641B99-92C6-439E-96F9-F24C34F42C2E}" presName="spVertical3" presStyleCnt="0"/>
      <dgm:spPr/>
    </dgm:pt>
    <dgm:pt modelId="{B0606805-6F8C-4E8D-A917-5C54D3B2C50C}" type="pres">
      <dgm:prSet presAssocID="{0209BC6E-FFD5-4845-8ECD-5D9073E35FF9}" presName="space" presStyleCnt="0"/>
      <dgm:spPr/>
    </dgm:pt>
    <dgm:pt modelId="{4C5EFBEF-5F0E-4184-BC9E-C6063535CA8E}" type="pres">
      <dgm:prSet presAssocID="{DE9C7D07-2A8D-4153-8924-0CC10E7C1B73}" presName="linV" presStyleCnt="0"/>
      <dgm:spPr/>
    </dgm:pt>
    <dgm:pt modelId="{7B9DFCEA-E57E-4A64-A9E2-D326598E2C07}" type="pres">
      <dgm:prSet presAssocID="{DE9C7D07-2A8D-4153-8924-0CC10E7C1B73}" presName="spVertical1" presStyleCnt="0"/>
      <dgm:spPr/>
    </dgm:pt>
    <dgm:pt modelId="{901F273C-C04F-44D0-8778-10E103D46540}" type="pres">
      <dgm:prSet presAssocID="{DE9C7D07-2A8D-4153-8924-0CC10E7C1B73}" presName="parTx" presStyleLbl="revTx" presStyleIdx="2" presStyleCnt="5">
        <dgm:presLayoutVars>
          <dgm:chMax val="0"/>
          <dgm:chPref val="0"/>
          <dgm:bulletEnabled val="1"/>
        </dgm:presLayoutVars>
      </dgm:prSet>
      <dgm:spPr/>
    </dgm:pt>
    <dgm:pt modelId="{CEDCAADF-A148-4777-9B41-18EDF3CBE2B3}" type="pres">
      <dgm:prSet presAssocID="{DE9C7D07-2A8D-4153-8924-0CC10E7C1B73}" presName="spVertical2" presStyleCnt="0"/>
      <dgm:spPr/>
    </dgm:pt>
    <dgm:pt modelId="{623C5D4F-2ADF-4C44-B4B0-7CD1712487A8}" type="pres">
      <dgm:prSet presAssocID="{DE9C7D07-2A8D-4153-8924-0CC10E7C1B73}" presName="spVertical3" presStyleCnt="0"/>
      <dgm:spPr/>
    </dgm:pt>
    <dgm:pt modelId="{EB522998-0C02-4AE3-A833-61A3FBE4C27F}" type="pres">
      <dgm:prSet presAssocID="{8475C457-E94A-4C1B-88AE-CF0E0E419A3F}" presName="space" presStyleCnt="0"/>
      <dgm:spPr/>
    </dgm:pt>
    <dgm:pt modelId="{C111C7F1-A237-408B-86AF-5D31C2E8B72B}" type="pres">
      <dgm:prSet presAssocID="{B1AD84DF-AA7E-4FD5-9DB4-566CEACA94E7}" presName="linV" presStyleCnt="0"/>
      <dgm:spPr/>
    </dgm:pt>
    <dgm:pt modelId="{38621FF8-16A1-4188-A1D0-DDC0261A3B38}" type="pres">
      <dgm:prSet presAssocID="{B1AD84DF-AA7E-4FD5-9DB4-566CEACA94E7}" presName="spVertical1" presStyleCnt="0"/>
      <dgm:spPr/>
    </dgm:pt>
    <dgm:pt modelId="{A67F2C29-4D35-42DF-87A2-F83060054516}" type="pres">
      <dgm:prSet presAssocID="{B1AD84DF-AA7E-4FD5-9DB4-566CEACA94E7}" presName="parTx" presStyleLbl="revTx" presStyleIdx="3" presStyleCnt="5">
        <dgm:presLayoutVars>
          <dgm:chMax val="0"/>
          <dgm:chPref val="0"/>
          <dgm:bulletEnabled val="1"/>
        </dgm:presLayoutVars>
      </dgm:prSet>
      <dgm:spPr/>
    </dgm:pt>
    <dgm:pt modelId="{E185AB2C-B194-4FAE-BCAC-E32763280609}" type="pres">
      <dgm:prSet presAssocID="{B1AD84DF-AA7E-4FD5-9DB4-566CEACA94E7}" presName="spVertical2" presStyleCnt="0"/>
      <dgm:spPr/>
    </dgm:pt>
    <dgm:pt modelId="{7B7A3A79-58B5-4D7B-A282-593298397CF2}" type="pres">
      <dgm:prSet presAssocID="{B1AD84DF-AA7E-4FD5-9DB4-566CEACA94E7}" presName="spVertical3" presStyleCnt="0"/>
      <dgm:spPr/>
    </dgm:pt>
    <dgm:pt modelId="{1764AD0F-7FDD-4369-960A-C4DD271677F8}" type="pres">
      <dgm:prSet presAssocID="{98DB0D3C-5DE3-4B72-BCA7-FC9A722B4BB4}" presName="space" presStyleCnt="0"/>
      <dgm:spPr/>
    </dgm:pt>
    <dgm:pt modelId="{9B4A5CC4-71EF-46F3-9A69-C298647FDCA6}" type="pres">
      <dgm:prSet presAssocID="{70E2A2C1-C6EF-45A8-AC1A-210026D93617}" presName="linV" presStyleCnt="0"/>
      <dgm:spPr/>
    </dgm:pt>
    <dgm:pt modelId="{8B113992-3322-4A55-90F8-8F1D4E76E798}" type="pres">
      <dgm:prSet presAssocID="{70E2A2C1-C6EF-45A8-AC1A-210026D93617}" presName="spVertical1" presStyleCnt="0"/>
      <dgm:spPr/>
    </dgm:pt>
    <dgm:pt modelId="{52EED257-98E8-4E9F-81D4-65E3ACC215E1}" type="pres">
      <dgm:prSet presAssocID="{70E2A2C1-C6EF-45A8-AC1A-210026D93617}" presName="parTx" presStyleLbl="revTx" presStyleIdx="4" presStyleCnt="5">
        <dgm:presLayoutVars>
          <dgm:chMax val="0"/>
          <dgm:chPref val="0"/>
          <dgm:bulletEnabled val="1"/>
        </dgm:presLayoutVars>
      </dgm:prSet>
      <dgm:spPr/>
    </dgm:pt>
    <dgm:pt modelId="{191AA2A7-2FB7-41B2-930B-0F90B949FE38}" type="pres">
      <dgm:prSet presAssocID="{70E2A2C1-C6EF-45A8-AC1A-210026D93617}" presName="spVertical2" presStyleCnt="0"/>
      <dgm:spPr/>
    </dgm:pt>
    <dgm:pt modelId="{CB92A6B0-4E93-4886-89C7-C0018A8A2081}" type="pres">
      <dgm:prSet presAssocID="{70E2A2C1-C6EF-45A8-AC1A-210026D93617}" presName="spVertical3" presStyleCnt="0"/>
      <dgm:spPr/>
    </dgm:pt>
    <dgm:pt modelId="{9AE24190-7605-4947-87BF-973F1CAD38F0}" type="pres">
      <dgm:prSet presAssocID="{B265983B-858C-4DD9-AF07-0C15C3EF49A0}" presName="padding2" presStyleCnt="0"/>
      <dgm:spPr/>
    </dgm:pt>
    <dgm:pt modelId="{7B5BC400-3797-41CA-AFB2-D768803E64B3}" type="pres">
      <dgm:prSet presAssocID="{B265983B-858C-4DD9-AF07-0C15C3EF49A0}" presName="negArrow" presStyleCnt="0"/>
      <dgm:spPr/>
    </dgm:pt>
    <dgm:pt modelId="{30FCD5C2-2635-4654-BF5F-B3322D22B91F}" type="pres">
      <dgm:prSet presAssocID="{B265983B-858C-4DD9-AF07-0C15C3EF49A0}" presName="backgroundArrow" presStyleLbl="node1" presStyleIdx="0" presStyleCnt="1"/>
      <dgm:spPr/>
    </dgm:pt>
  </dgm:ptLst>
  <dgm:cxnLst>
    <dgm:cxn modelId="{BEF01C41-FDC4-493A-AE63-1D1C051592D5}" type="presOf" srcId="{B1AD84DF-AA7E-4FD5-9DB4-566CEACA94E7}" destId="{A67F2C29-4D35-42DF-87A2-F83060054516}" srcOrd="0" destOrd="0" presId="urn:microsoft.com/office/officeart/2005/8/layout/hProcess3"/>
    <dgm:cxn modelId="{F997DD41-48B3-46D7-BAD9-199B1D247DC6}" type="presOf" srcId="{C4641B99-92C6-439E-96F9-F24C34F42C2E}" destId="{C1D6AACE-CFD6-4560-ADDD-574EE41D6DE5}" srcOrd="0" destOrd="0" presId="urn:microsoft.com/office/officeart/2005/8/layout/hProcess3"/>
    <dgm:cxn modelId="{CE115B67-2D72-446E-B6F0-D690FD6218CF}" srcId="{B265983B-858C-4DD9-AF07-0C15C3EF49A0}" destId="{4EAF4958-B6BD-4E99-9212-563AB545C18D}" srcOrd="0" destOrd="0" parTransId="{5647242C-FC92-42CD-B0B3-09D6F2FF6FDA}" sibTransId="{850D9FCE-FE98-44F9-A38A-F0D4F35C923D}"/>
    <dgm:cxn modelId="{D7A5DE68-551A-4FFD-B1E7-9E3F5ED6B0BA}" srcId="{B265983B-858C-4DD9-AF07-0C15C3EF49A0}" destId="{70E2A2C1-C6EF-45A8-AC1A-210026D93617}" srcOrd="4" destOrd="0" parTransId="{C2B94755-FD1B-47B8-A158-11A5A14A91D5}" sibTransId="{041444D1-864E-438A-BE20-E6C4C0254D77}"/>
    <dgm:cxn modelId="{7B60DA4E-5D73-403D-A702-05DFBD9FC565}" srcId="{B265983B-858C-4DD9-AF07-0C15C3EF49A0}" destId="{B1AD84DF-AA7E-4FD5-9DB4-566CEACA94E7}" srcOrd="3" destOrd="0" parTransId="{0953AAD9-9599-457E-B9B3-DC26D5C0217A}" sibTransId="{98DB0D3C-5DE3-4B72-BCA7-FC9A722B4BB4}"/>
    <dgm:cxn modelId="{1C8A7171-DF91-4B6D-9CE0-058241A4B4CC}" type="presOf" srcId="{4EAF4958-B6BD-4E99-9212-563AB545C18D}" destId="{F8E85AF9-233E-4B0E-ACEF-7882966B56CB}" srcOrd="0" destOrd="0" presId="urn:microsoft.com/office/officeart/2005/8/layout/hProcess3"/>
    <dgm:cxn modelId="{AAB51E9F-A675-41BD-9C68-D875BDB2F7C4}" srcId="{B265983B-858C-4DD9-AF07-0C15C3EF49A0}" destId="{DE9C7D07-2A8D-4153-8924-0CC10E7C1B73}" srcOrd="2" destOrd="0" parTransId="{734D2A9D-F6BA-4703-A94A-3F544874FE85}" sibTransId="{8475C457-E94A-4C1B-88AE-CF0E0E419A3F}"/>
    <dgm:cxn modelId="{D0BE56A1-363C-4CB8-A26B-169E8FEDA95C}" srcId="{B265983B-858C-4DD9-AF07-0C15C3EF49A0}" destId="{C4641B99-92C6-439E-96F9-F24C34F42C2E}" srcOrd="1" destOrd="0" parTransId="{C7143213-A877-44C7-BF01-6087855F33B5}" sibTransId="{0209BC6E-FFD5-4845-8ECD-5D9073E35FF9}"/>
    <dgm:cxn modelId="{7B7272AA-25DF-40AE-91AE-F20036F24079}" type="presOf" srcId="{70E2A2C1-C6EF-45A8-AC1A-210026D93617}" destId="{52EED257-98E8-4E9F-81D4-65E3ACC215E1}" srcOrd="0" destOrd="0" presId="urn:microsoft.com/office/officeart/2005/8/layout/hProcess3"/>
    <dgm:cxn modelId="{D154EBF6-0D5E-482C-B96E-BC0B8A540303}" type="presOf" srcId="{DE9C7D07-2A8D-4153-8924-0CC10E7C1B73}" destId="{901F273C-C04F-44D0-8778-10E103D46540}" srcOrd="0" destOrd="0" presId="urn:microsoft.com/office/officeart/2005/8/layout/hProcess3"/>
    <dgm:cxn modelId="{FF7DBBFE-2206-4F1B-B630-914104F7F842}" type="presOf" srcId="{B265983B-858C-4DD9-AF07-0C15C3EF49A0}" destId="{F6E67E4E-5FC9-4EC0-9DD7-8CF597A49E4B}" srcOrd="0" destOrd="0" presId="urn:microsoft.com/office/officeart/2005/8/layout/hProcess3"/>
    <dgm:cxn modelId="{70CF62DF-9CC9-4C59-80AB-547C929AE20E}" type="presParOf" srcId="{F6E67E4E-5FC9-4EC0-9DD7-8CF597A49E4B}" destId="{7DD60164-4809-4229-9637-C0D74A451D7D}" srcOrd="0" destOrd="0" presId="urn:microsoft.com/office/officeart/2005/8/layout/hProcess3"/>
    <dgm:cxn modelId="{44DE2ABE-7BE2-41F4-BDF9-8125DBC7CBCA}" type="presParOf" srcId="{F6E67E4E-5FC9-4EC0-9DD7-8CF597A49E4B}" destId="{7EF48E61-B078-4804-A3EE-B80B80F9ED5F}" srcOrd="1" destOrd="0" presId="urn:microsoft.com/office/officeart/2005/8/layout/hProcess3"/>
    <dgm:cxn modelId="{7BBAEAE6-BA7C-4BA2-B54C-0FDA537C83F6}" type="presParOf" srcId="{7EF48E61-B078-4804-A3EE-B80B80F9ED5F}" destId="{74AE1678-5221-46F3-BBB1-824643F98BF4}" srcOrd="0" destOrd="0" presId="urn:microsoft.com/office/officeart/2005/8/layout/hProcess3"/>
    <dgm:cxn modelId="{FEBCBA89-F080-4977-8E9F-5233F4533AF0}" type="presParOf" srcId="{7EF48E61-B078-4804-A3EE-B80B80F9ED5F}" destId="{39976736-E457-4CBD-A953-8AB48913FBFD}" srcOrd="1" destOrd="0" presId="urn:microsoft.com/office/officeart/2005/8/layout/hProcess3"/>
    <dgm:cxn modelId="{018CC6C1-AACF-4BC1-A185-4041A7806A1B}" type="presParOf" srcId="{39976736-E457-4CBD-A953-8AB48913FBFD}" destId="{FD18D7CC-2375-45BE-9038-F1FE70CEABC2}" srcOrd="0" destOrd="0" presId="urn:microsoft.com/office/officeart/2005/8/layout/hProcess3"/>
    <dgm:cxn modelId="{95716188-0A17-47C4-9B73-804C4158FFA4}" type="presParOf" srcId="{39976736-E457-4CBD-A953-8AB48913FBFD}" destId="{F8E85AF9-233E-4B0E-ACEF-7882966B56CB}" srcOrd="1" destOrd="0" presId="urn:microsoft.com/office/officeart/2005/8/layout/hProcess3"/>
    <dgm:cxn modelId="{FE6C8DBE-AE42-48D4-A703-7E860F7A54C4}" type="presParOf" srcId="{39976736-E457-4CBD-A953-8AB48913FBFD}" destId="{339534DB-4D38-4087-BDCF-66C93AA907EE}" srcOrd="2" destOrd="0" presId="urn:microsoft.com/office/officeart/2005/8/layout/hProcess3"/>
    <dgm:cxn modelId="{8EA54948-67C8-48D3-A520-436A170D0423}" type="presParOf" srcId="{39976736-E457-4CBD-A953-8AB48913FBFD}" destId="{CC828862-EFB4-4214-ABE0-7266DE222236}" srcOrd="3" destOrd="0" presId="urn:microsoft.com/office/officeart/2005/8/layout/hProcess3"/>
    <dgm:cxn modelId="{776C3969-187D-4E18-93AB-1CEB2A2E5F48}" type="presParOf" srcId="{7EF48E61-B078-4804-A3EE-B80B80F9ED5F}" destId="{B27FEBFB-D801-42FD-800F-FEF30DAA0018}" srcOrd="2" destOrd="0" presId="urn:microsoft.com/office/officeart/2005/8/layout/hProcess3"/>
    <dgm:cxn modelId="{7350D917-4533-4915-BA9B-FAD059C820F5}" type="presParOf" srcId="{7EF48E61-B078-4804-A3EE-B80B80F9ED5F}" destId="{778A6B38-99FB-4E3D-A818-652CEA08ED32}" srcOrd="3" destOrd="0" presId="urn:microsoft.com/office/officeart/2005/8/layout/hProcess3"/>
    <dgm:cxn modelId="{F3467B53-E8A2-486D-B6A6-A1B6CF0E8744}" type="presParOf" srcId="{778A6B38-99FB-4E3D-A818-652CEA08ED32}" destId="{182953F5-7555-44AE-B746-2985A8C27AE4}" srcOrd="0" destOrd="0" presId="urn:microsoft.com/office/officeart/2005/8/layout/hProcess3"/>
    <dgm:cxn modelId="{5DE17DEE-3AF4-497D-9774-16F69394B417}" type="presParOf" srcId="{778A6B38-99FB-4E3D-A818-652CEA08ED32}" destId="{C1D6AACE-CFD6-4560-ADDD-574EE41D6DE5}" srcOrd="1" destOrd="0" presId="urn:microsoft.com/office/officeart/2005/8/layout/hProcess3"/>
    <dgm:cxn modelId="{7F674E73-A295-4211-964A-1C8C3294831E}" type="presParOf" srcId="{778A6B38-99FB-4E3D-A818-652CEA08ED32}" destId="{D8FC0B23-16B6-4EE6-8484-4F5AB1547A26}" srcOrd="2" destOrd="0" presId="urn:microsoft.com/office/officeart/2005/8/layout/hProcess3"/>
    <dgm:cxn modelId="{3EBDB1BA-0FB2-463D-A795-D7B018AD0846}" type="presParOf" srcId="{778A6B38-99FB-4E3D-A818-652CEA08ED32}" destId="{436A8062-156F-4D68-B78E-C4CF6A9AF8FA}" srcOrd="3" destOrd="0" presId="urn:microsoft.com/office/officeart/2005/8/layout/hProcess3"/>
    <dgm:cxn modelId="{C7F4DA55-62EA-4CBB-BE22-2792D66142C9}" type="presParOf" srcId="{7EF48E61-B078-4804-A3EE-B80B80F9ED5F}" destId="{B0606805-6F8C-4E8D-A917-5C54D3B2C50C}" srcOrd="4" destOrd="0" presId="urn:microsoft.com/office/officeart/2005/8/layout/hProcess3"/>
    <dgm:cxn modelId="{D502F83E-6480-4B12-A03A-C3D6BD0DD147}" type="presParOf" srcId="{7EF48E61-B078-4804-A3EE-B80B80F9ED5F}" destId="{4C5EFBEF-5F0E-4184-BC9E-C6063535CA8E}" srcOrd="5" destOrd="0" presId="urn:microsoft.com/office/officeart/2005/8/layout/hProcess3"/>
    <dgm:cxn modelId="{496A9C40-4CEB-42E0-81EB-33098496D612}" type="presParOf" srcId="{4C5EFBEF-5F0E-4184-BC9E-C6063535CA8E}" destId="{7B9DFCEA-E57E-4A64-A9E2-D326598E2C07}" srcOrd="0" destOrd="0" presId="urn:microsoft.com/office/officeart/2005/8/layout/hProcess3"/>
    <dgm:cxn modelId="{A6A351EF-18E7-4990-9148-F5FBF8D23AE8}" type="presParOf" srcId="{4C5EFBEF-5F0E-4184-BC9E-C6063535CA8E}" destId="{901F273C-C04F-44D0-8778-10E103D46540}" srcOrd="1" destOrd="0" presId="urn:microsoft.com/office/officeart/2005/8/layout/hProcess3"/>
    <dgm:cxn modelId="{759175C3-49D3-4541-A9A5-AF199D0A7334}" type="presParOf" srcId="{4C5EFBEF-5F0E-4184-BC9E-C6063535CA8E}" destId="{CEDCAADF-A148-4777-9B41-18EDF3CBE2B3}" srcOrd="2" destOrd="0" presId="urn:microsoft.com/office/officeart/2005/8/layout/hProcess3"/>
    <dgm:cxn modelId="{9C9E945D-52C2-40FC-820F-A15D43B3E735}" type="presParOf" srcId="{4C5EFBEF-5F0E-4184-BC9E-C6063535CA8E}" destId="{623C5D4F-2ADF-4C44-B4B0-7CD1712487A8}" srcOrd="3" destOrd="0" presId="urn:microsoft.com/office/officeart/2005/8/layout/hProcess3"/>
    <dgm:cxn modelId="{5997FBCB-57ED-4594-8593-AB7D1505DE5B}" type="presParOf" srcId="{7EF48E61-B078-4804-A3EE-B80B80F9ED5F}" destId="{EB522998-0C02-4AE3-A833-61A3FBE4C27F}" srcOrd="6" destOrd="0" presId="urn:microsoft.com/office/officeart/2005/8/layout/hProcess3"/>
    <dgm:cxn modelId="{C42A0062-2BA2-4F25-8D2F-61C4936E4665}" type="presParOf" srcId="{7EF48E61-B078-4804-A3EE-B80B80F9ED5F}" destId="{C111C7F1-A237-408B-86AF-5D31C2E8B72B}" srcOrd="7" destOrd="0" presId="urn:microsoft.com/office/officeart/2005/8/layout/hProcess3"/>
    <dgm:cxn modelId="{A2BD9AF4-8088-4723-973A-52A9AAB7A838}" type="presParOf" srcId="{C111C7F1-A237-408B-86AF-5D31C2E8B72B}" destId="{38621FF8-16A1-4188-A1D0-DDC0261A3B38}" srcOrd="0" destOrd="0" presId="urn:microsoft.com/office/officeart/2005/8/layout/hProcess3"/>
    <dgm:cxn modelId="{530F9BE1-9FC6-4160-9C56-F75D20DDDFDD}" type="presParOf" srcId="{C111C7F1-A237-408B-86AF-5D31C2E8B72B}" destId="{A67F2C29-4D35-42DF-87A2-F83060054516}" srcOrd="1" destOrd="0" presId="urn:microsoft.com/office/officeart/2005/8/layout/hProcess3"/>
    <dgm:cxn modelId="{550EBAE4-74F1-486E-8B10-EF1A6C5A269D}" type="presParOf" srcId="{C111C7F1-A237-408B-86AF-5D31C2E8B72B}" destId="{E185AB2C-B194-4FAE-BCAC-E32763280609}" srcOrd="2" destOrd="0" presId="urn:microsoft.com/office/officeart/2005/8/layout/hProcess3"/>
    <dgm:cxn modelId="{AA0552EC-B100-4311-9130-66109CDB32DB}" type="presParOf" srcId="{C111C7F1-A237-408B-86AF-5D31C2E8B72B}" destId="{7B7A3A79-58B5-4D7B-A282-593298397CF2}" srcOrd="3" destOrd="0" presId="urn:microsoft.com/office/officeart/2005/8/layout/hProcess3"/>
    <dgm:cxn modelId="{4E983824-FADF-4308-BA55-EAE6E02BA0FC}" type="presParOf" srcId="{7EF48E61-B078-4804-A3EE-B80B80F9ED5F}" destId="{1764AD0F-7FDD-4369-960A-C4DD271677F8}" srcOrd="8" destOrd="0" presId="urn:microsoft.com/office/officeart/2005/8/layout/hProcess3"/>
    <dgm:cxn modelId="{ADF860FC-833F-4FEC-8B17-953C4E0C0940}" type="presParOf" srcId="{7EF48E61-B078-4804-A3EE-B80B80F9ED5F}" destId="{9B4A5CC4-71EF-46F3-9A69-C298647FDCA6}" srcOrd="9" destOrd="0" presId="urn:microsoft.com/office/officeart/2005/8/layout/hProcess3"/>
    <dgm:cxn modelId="{FD161272-3310-429E-B2A0-9B0B34625788}" type="presParOf" srcId="{9B4A5CC4-71EF-46F3-9A69-C298647FDCA6}" destId="{8B113992-3322-4A55-90F8-8F1D4E76E798}" srcOrd="0" destOrd="0" presId="urn:microsoft.com/office/officeart/2005/8/layout/hProcess3"/>
    <dgm:cxn modelId="{1FF733EC-0BFF-4E5B-8A07-5AEF435B1F40}" type="presParOf" srcId="{9B4A5CC4-71EF-46F3-9A69-C298647FDCA6}" destId="{52EED257-98E8-4E9F-81D4-65E3ACC215E1}" srcOrd="1" destOrd="0" presId="urn:microsoft.com/office/officeart/2005/8/layout/hProcess3"/>
    <dgm:cxn modelId="{3441C71C-E869-4569-AAB4-7D0F5E13976B}" type="presParOf" srcId="{9B4A5CC4-71EF-46F3-9A69-C298647FDCA6}" destId="{191AA2A7-2FB7-41B2-930B-0F90B949FE38}" srcOrd="2" destOrd="0" presId="urn:microsoft.com/office/officeart/2005/8/layout/hProcess3"/>
    <dgm:cxn modelId="{82164256-FD40-4A2F-9DD2-F6DD3A0D7F90}" type="presParOf" srcId="{9B4A5CC4-71EF-46F3-9A69-C298647FDCA6}" destId="{CB92A6B0-4E93-4886-89C7-C0018A8A2081}" srcOrd="3" destOrd="0" presId="urn:microsoft.com/office/officeart/2005/8/layout/hProcess3"/>
    <dgm:cxn modelId="{D1BEB8D6-59CC-4945-95FA-78AD39E759F4}" type="presParOf" srcId="{7EF48E61-B078-4804-A3EE-B80B80F9ED5F}" destId="{9AE24190-7605-4947-87BF-973F1CAD38F0}" srcOrd="10" destOrd="0" presId="urn:microsoft.com/office/officeart/2005/8/layout/hProcess3"/>
    <dgm:cxn modelId="{54325B47-FF8A-48AF-A02F-DFB546349AA1}" type="presParOf" srcId="{7EF48E61-B078-4804-A3EE-B80B80F9ED5F}" destId="{7B5BC400-3797-41CA-AFB2-D768803E64B3}" srcOrd="11" destOrd="0" presId="urn:microsoft.com/office/officeart/2005/8/layout/hProcess3"/>
    <dgm:cxn modelId="{795445F4-47DD-40BF-B3DF-13C59C69C190}" type="presParOf" srcId="{7EF48E61-B078-4804-A3EE-B80B80F9ED5F}" destId="{30FCD5C2-2635-4654-BF5F-B3322D22B91F}" srcOrd="12"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A4686F-F25A-4DA9-8CF0-CCEA69566EC1}" type="doc">
      <dgm:prSet loTypeId="urn:microsoft.com/office/officeart/2005/8/layout/hProcess3" loCatId="process" qsTypeId="urn:microsoft.com/office/officeart/2005/8/quickstyle/simple1" qsCatId="simple" csTypeId="urn:microsoft.com/office/officeart/2005/8/colors/accent1_2" csCatId="accent1" phldr="1"/>
      <dgm:spPr/>
    </dgm:pt>
    <dgm:pt modelId="{1B1C27CF-FFB2-4418-9249-28BBB3295123}">
      <dgm:prSet phldrT="[Text]"/>
      <dgm:spPr/>
      <dgm:t>
        <a:bodyPr/>
        <a:lstStyle/>
        <a:p>
          <a:r>
            <a:rPr lang="en-US" dirty="0"/>
            <a:t>Filing of the action</a:t>
          </a:r>
          <a:r>
            <a:rPr lang="el-GR" dirty="0"/>
            <a:t>/ </a:t>
          </a:r>
          <a:r>
            <a:rPr lang="en-US" dirty="0"/>
            <a:t>The day of the oral hearing is directly determined</a:t>
          </a:r>
        </a:p>
      </dgm:t>
    </dgm:pt>
    <dgm:pt modelId="{7D3A47A5-09E1-42CF-A08C-2ADBD22D1D81}" type="parTrans" cxnId="{259741F1-F684-4497-AC38-74F51986AA4B}">
      <dgm:prSet/>
      <dgm:spPr/>
      <dgm:t>
        <a:bodyPr/>
        <a:lstStyle/>
        <a:p>
          <a:endParaRPr lang="el-GR"/>
        </a:p>
      </dgm:t>
    </dgm:pt>
    <dgm:pt modelId="{B852895E-BEB1-4322-BC50-688ACA7B7245}" type="sibTrans" cxnId="{259741F1-F684-4497-AC38-74F51986AA4B}">
      <dgm:prSet/>
      <dgm:spPr/>
      <dgm:t>
        <a:bodyPr/>
        <a:lstStyle/>
        <a:p>
          <a:endParaRPr lang="el-GR"/>
        </a:p>
      </dgm:t>
    </dgm:pt>
    <dgm:pt modelId="{3BD296E8-472D-4AE1-BB53-2BE439C267FF}">
      <dgm:prSet phldrT="[Text]"/>
      <dgm:spPr/>
      <dgm:t>
        <a:bodyPr/>
        <a:lstStyle/>
        <a:p>
          <a:r>
            <a:rPr lang="en-US" dirty="0"/>
            <a:t>At the latest </a:t>
          </a:r>
          <a:r>
            <a:rPr lang="el-GR" dirty="0"/>
            <a:t>30 </a:t>
          </a:r>
          <a:r>
            <a:rPr lang="en-US" dirty="0"/>
            <a:t>days</a:t>
          </a:r>
          <a:r>
            <a:rPr lang="el-GR" dirty="0"/>
            <a:t> (+30) </a:t>
          </a:r>
          <a:r>
            <a:rPr lang="en-US" dirty="0"/>
            <a:t>before the hearing summons to the hearing must have been served on the adversary</a:t>
          </a:r>
          <a:endParaRPr lang="el-GR" b="1" dirty="0"/>
        </a:p>
      </dgm:t>
    </dgm:pt>
    <dgm:pt modelId="{45B678DE-5984-48AC-AD0C-A6D4E4105376}" type="parTrans" cxnId="{B504E7E7-76B7-4A72-98A9-BD794A948F9E}">
      <dgm:prSet/>
      <dgm:spPr/>
      <dgm:t>
        <a:bodyPr/>
        <a:lstStyle/>
        <a:p>
          <a:endParaRPr lang="el-GR"/>
        </a:p>
      </dgm:t>
    </dgm:pt>
    <dgm:pt modelId="{3CE80F88-3A4D-455B-A87B-50796AE4F085}" type="sibTrans" cxnId="{B504E7E7-76B7-4A72-98A9-BD794A948F9E}">
      <dgm:prSet/>
      <dgm:spPr/>
      <dgm:t>
        <a:bodyPr/>
        <a:lstStyle/>
        <a:p>
          <a:endParaRPr lang="el-GR"/>
        </a:p>
      </dgm:t>
    </dgm:pt>
    <dgm:pt modelId="{2E5395D5-0AD3-455A-8810-B86266FF1BB6}">
      <dgm:prSet phldrT="[Text]"/>
      <dgm:spPr/>
      <dgm:t>
        <a:bodyPr/>
        <a:lstStyle/>
        <a:p>
          <a:r>
            <a:rPr lang="en-US" dirty="0"/>
            <a:t>Procedurally dead period</a:t>
          </a:r>
        </a:p>
        <a:p>
          <a:r>
            <a:rPr lang="el-GR" dirty="0"/>
            <a:t>[…]</a:t>
          </a:r>
        </a:p>
      </dgm:t>
    </dgm:pt>
    <dgm:pt modelId="{9CF79206-C90B-489A-B858-9663E3A99876}" type="parTrans" cxnId="{694F13C5-53B2-4EB2-994D-436E9F2FAA62}">
      <dgm:prSet/>
      <dgm:spPr/>
      <dgm:t>
        <a:bodyPr/>
        <a:lstStyle/>
        <a:p>
          <a:endParaRPr lang="el-GR"/>
        </a:p>
      </dgm:t>
    </dgm:pt>
    <dgm:pt modelId="{6856B3EC-A7B5-4B65-93E6-884347898A1D}" type="sibTrans" cxnId="{694F13C5-53B2-4EB2-994D-436E9F2FAA62}">
      <dgm:prSet/>
      <dgm:spPr/>
      <dgm:t>
        <a:bodyPr/>
        <a:lstStyle/>
        <a:p>
          <a:endParaRPr lang="el-GR"/>
        </a:p>
      </dgm:t>
    </dgm:pt>
    <dgm:pt modelId="{18E941C2-EC16-43CF-9B0B-F7879E69D68C}">
      <dgm:prSet phldrT="[Text]"/>
      <dgm:spPr/>
      <dgm:t>
        <a:bodyPr/>
        <a:lstStyle/>
        <a:p>
          <a:r>
            <a:rPr lang="en-US" b="1" u="sng" dirty="0"/>
            <a:t>ORAL HEARING</a:t>
          </a:r>
          <a:r>
            <a:rPr lang="el-GR" b="1" u="sng" dirty="0"/>
            <a:t>. </a:t>
          </a:r>
          <a:endParaRPr lang="en-US" b="1" u="sng" dirty="0"/>
        </a:p>
        <a:p>
          <a:r>
            <a:rPr lang="en-US" b="1" u="sng" dirty="0"/>
            <a:t>At the latest at this time the written pleadings have to be filed</a:t>
          </a:r>
          <a:endParaRPr lang="el-GR" b="1" u="sng" dirty="0"/>
        </a:p>
      </dgm:t>
    </dgm:pt>
    <dgm:pt modelId="{82CB44E7-85A3-45AE-BC66-0242ED4F1123}" type="parTrans" cxnId="{8585BE9E-E56D-4E6F-8502-6E084A894A9C}">
      <dgm:prSet/>
      <dgm:spPr/>
      <dgm:t>
        <a:bodyPr/>
        <a:lstStyle/>
        <a:p>
          <a:endParaRPr lang="en-US"/>
        </a:p>
      </dgm:t>
    </dgm:pt>
    <dgm:pt modelId="{E8EE74CD-D29C-4458-92E8-D8A6184B2603}" type="sibTrans" cxnId="{8585BE9E-E56D-4E6F-8502-6E084A894A9C}">
      <dgm:prSet/>
      <dgm:spPr/>
      <dgm:t>
        <a:bodyPr/>
        <a:lstStyle/>
        <a:p>
          <a:endParaRPr lang="en-US"/>
        </a:p>
      </dgm:t>
    </dgm:pt>
    <dgm:pt modelId="{740F3004-0FD1-4C02-84B4-7A7C96EB5B3D}">
      <dgm:prSet phldrT="[Text]"/>
      <dgm:spPr/>
      <dgm:t>
        <a:bodyPr/>
        <a:lstStyle/>
        <a:p>
          <a:endParaRPr lang="el-GR" b="1" u="sng" dirty="0"/>
        </a:p>
      </dgm:t>
    </dgm:pt>
    <dgm:pt modelId="{2E6DDC9A-9D0E-406E-808C-9DAC9263B19C}" type="parTrans" cxnId="{48CF5876-C798-4F3F-ACFB-76B1B9DF9CD7}">
      <dgm:prSet/>
      <dgm:spPr/>
      <dgm:t>
        <a:bodyPr/>
        <a:lstStyle/>
        <a:p>
          <a:endParaRPr lang="en-US"/>
        </a:p>
      </dgm:t>
    </dgm:pt>
    <dgm:pt modelId="{4040924D-F7DA-4B48-9D3C-5576EC68556D}" type="sibTrans" cxnId="{48CF5876-C798-4F3F-ACFB-76B1B9DF9CD7}">
      <dgm:prSet/>
      <dgm:spPr/>
      <dgm:t>
        <a:bodyPr/>
        <a:lstStyle/>
        <a:p>
          <a:endParaRPr lang="en-US"/>
        </a:p>
      </dgm:t>
    </dgm:pt>
    <dgm:pt modelId="{F2B9ACE6-7310-4F5D-811B-FE34F390C223}">
      <dgm:prSet phldrT="[Text]"/>
      <dgm:spPr/>
      <dgm:t>
        <a:bodyPr/>
        <a:lstStyle/>
        <a:p>
          <a:r>
            <a:rPr lang="en-US" b="0" u="none" dirty="0"/>
            <a:t>additional pleading (“addition and contradiction”) can be filed until 12 noon of the fifth working day after the oral hearing</a:t>
          </a:r>
        </a:p>
      </dgm:t>
    </dgm:pt>
    <dgm:pt modelId="{0198CC9D-E252-4133-9686-615EC66B0B5E}" type="parTrans" cxnId="{3D183032-449A-40CC-B7D9-F4B5E895D34D}">
      <dgm:prSet/>
      <dgm:spPr/>
      <dgm:t>
        <a:bodyPr/>
        <a:lstStyle/>
        <a:p>
          <a:endParaRPr lang="en-US"/>
        </a:p>
      </dgm:t>
    </dgm:pt>
    <dgm:pt modelId="{B3D155B2-0B27-419A-A2CE-CCF5465699F0}" type="sibTrans" cxnId="{3D183032-449A-40CC-B7D9-F4B5E895D34D}">
      <dgm:prSet/>
      <dgm:spPr/>
      <dgm:t>
        <a:bodyPr/>
        <a:lstStyle/>
        <a:p>
          <a:endParaRPr lang="en-US"/>
        </a:p>
      </dgm:t>
    </dgm:pt>
    <dgm:pt modelId="{3F4BF011-C7F6-4B9D-9ACB-80FB25DE0090}" type="pres">
      <dgm:prSet presAssocID="{56A4686F-F25A-4DA9-8CF0-CCEA69566EC1}" presName="Name0" presStyleCnt="0">
        <dgm:presLayoutVars>
          <dgm:dir/>
          <dgm:animLvl val="lvl"/>
          <dgm:resizeHandles val="exact"/>
        </dgm:presLayoutVars>
      </dgm:prSet>
      <dgm:spPr/>
    </dgm:pt>
    <dgm:pt modelId="{D266C8A4-11F2-491A-917D-E6C43A2BCFD2}" type="pres">
      <dgm:prSet presAssocID="{56A4686F-F25A-4DA9-8CF0-CCEA69566EC1}" presName="dummy" presStyleCnt="0"/>
      <dgm:spPr/>
    </dgm:pt>
    <dgm:pt modelId="{DC0EB88C-E02B-4DA2-81A6-B0158130763F}" type="pres">
      <dgm:prSet presAssocID="{56A4686F-F25A-4DA9-8CF0-CCEA69566EC1}" presName="linH" presStyleCnt="0"/>
      <dgm:spPr/>
    </dgm:pt>
    <dgm:pt modelId="{C0D6E125-3C31-4FA6-91F1-7FE11E99EAF6}" type="pres">
      <dgm:prSet presAssocID="{56A4686F-F25A-4DA9-8CF0-CCEA69566EC1}" presName="padding1" presStyleCnt="0"/>
      <dgm:spPr/>
    </dgm:pt>
    <dgm:pt modelId="{9DFC0473-C897-4097-91A4-6391014B73DA}" type="pres">
      <dgm:prSet presAssocID="{1B1C27CF-FFB2-4418-9249-28BBB3295123}" presName="linV" presStyleCnt="0"/>
      <dgm:spPr/>
    </dgm:pt>
    <dgm:pt modelId="{A5895A2C-6073-4629-85B1-1E673CFF28ED}" type="pres">
      <dgm:prSet presAssocID="{1B1C27CF-FFB2-4418-9249-28BBB3295123}" presName="spVertical1" presStyleCnt="0"/>
      <dgm:spPr/>
    </dgm:pt>
    <dgm:pt modelId="{1FCF5127-97FF-4076-83E7-85F93146F363}" type="pres">
      <dgm:prSet presAssocID="{1B1C27CF-FFB2-4418-9249-28BBB3295123}" presName="parTx" presStyleLbl="revTx" presStyleIdx="0" presStyleCnt="6">
        <dgm:presLayoutVars>
          <dgm:chMax val="0"/>
          <dgm:chPref val="0"/>
          <dgm:bulletEnabled val="1"/>
        </dgm:presLayoutVars>
      </dgm:prSet>
      <dgm:spPr/>
    </dgm:pt>
    <dgm:pt modelId="{7501C4AE-FB3D-4891-8C44-8FF6F2A8A957}" type="pres">
      <dgm:prSet presAssocID="{1B1C27CF-FFB2-4418-9249-28BBB3295123}" presName="spVertical2" presStyleCnt="0"/>
      <dgm:spPr/>
    </dgm:pt>
    <dgm:pt modelId="{9CC3CC95-ED4E-4881-9A0E-04C98E13A92F}" type="pres">
      <dgm:prSet presAssocID="{1B1C27CF-FFB2-4418-9249-28BBB3295123}" presName="spVertical3" presStyleCnt="0"/>
      <dgm:spPr/>
    </dgm:pt>
    <dgm:pt modelId="{8F637676-29C7-4502-89BF-7368B240B3B5}" type="pres">
      <dgm:prSet presAssocID="{B852895E-BEB1-4322-BC50-688ACA7B7245}" presName="space" presStyleCnt="0"/>
      <dgm:spPr/>
    </dgm:pt>
    <dgm:pt modelId="{E4F0C9ED-2C0A-4AFE-A59D-3259E6354958}" type="pres">
      <dgm:prSet presAssocID="{2E5395D5-0AD3-455A-8810-B86266FF1BB6}" presName="linV" presStyleCnt="0"/>
      <dgm:spPr/>
    </dgm:pt>
    <dgm:pt modelId="{0FDE6CC1-9EEB-4F84-80CD-442F1CE356F0}" type="pres">
      <dgm:prSet presAssocID="{2E5395D5-0AD3-455A-8810-B86266FF1BB6}" presName="spVertical1" presStyleCnt="0"/>
      <dgm:spPr/>
    </dgm:pt>
    <dgm:pt modelId="{AD43C863-185A-457B-BF0F-2A8491D40F17}" type="pres">
      <dgm:prSet presAssocID="{2E5395D5-0AD3-455A-8810-B86266FF1BB6}" presName="parTx" presStyleLbl="revTx" presStyleIdx="1" presStyleCnt="6">
        <dgm:presLayoutVars>
          <dgm:chMax val="0"/>
          <dgm:chPref val="0"/>
          <dgm:bulletEnabled val="1"/>
        </dgm:presLayoutVars>
      </dgm:prSet>
      <dgm:spPr/>
    </dgm:pt>
    <dgm:pt modelId="{99C597EF-7F0C-4D03-9D03-D1D401109680}" type="pres">
      <dgm:prSet presAssocID="{2E5395D5-0AD3-455A-8810-B86266FF1BB6}" presName="spVertical2" presStyleCnt="0"/>
      <dgm:spPr/>
    </dgm:pt>
    <dgm:pt modelId="{732D44DF-05EC-4AEA-9EAC-600782012F4D}" type="pres">
      <dgm:prSet presAssocID="{2E5395D5-0AD3-455A-8810-B86266FF1BB6}" presName="spVertical3" presStyleCnt="0"/>
      <dgm:spPr/>
    </dgm:pt>
    <dgm:pt modelId="{838233D9-9F4B-4C22-B9A3-BAC41839EE78}" type="pres">
      <dgm:prSet presAssocID="{6856B3EC-A7B5-4B65-93E6-884347898A1D}" presName="space" presStyleCnt="0"/>
      <dgm:spPr/>
    </dgm:pt>
    <dgm:pt modelId="{2A8EA05B-86FF-4957-BFAB-EBBE913D9B00}" type="pres">
      <dgm:prSet presAssocID="{3BD296E8-472D-4AE1-BB53-2BE439C267FF}" presName="linV" presStyleCnt="0"/>
      <dgm:spPr/>
    </dgm:pt>
    <dgm:pt modelId="{52CA9EC6-F3DD-4303-A2BF-550B4FEF7CD3}" type="pres">
      <dgm:prSet presAssocID="{3BD296E8-472D-4AE1-BB53-2BE439C267FF}" presName="spVertical1" presStyleCnt="0"/>
      <dgm:spPr/>
    </dgm:pt>
    <dgm:pt modelId="{C9681204-B8AE-47BF-A12F-A6426865918B}" type="pres">
      <dgm:prSet presAssocID="{3BD296E8-472D-4AE1-BB53-2BE439C267FF}" presName="parTx" presStyleLbl="revTx" presStyleIdx="2" presStyleCnt="6">
        <dgm:presLayoutVars>
          <dgm:chMax val="0"/>
          <dgm:chPref val="0"/>
          <dgm:bulletEnabled val="1"/>
        </dgm:presLayoutVars>
      </dgm:prSet>
      <dgm:spPr/>
    </dgm:pt>
    <dgm:pt modelId="{DE965145-E66B-456C-A0D3-6CAA660C0DB5}" type="pres">
      <dgm:prSet presAssocID="{3BD296E8-472D-4AE1-BB53-2BE439C267FF}" presName="spVertical2" presStyleCnt="0"/>
      <dgm:spPr/>
    </dgm:pt>
    <dgm:pt modelId="{AED170D7-1B29-4C16-9C24-330C75296EA2}" type="pres">
      <dgm:prSet presAssocID="{3BD296E8-472D-4AE1-BB53-2BE439C267FF}" presName="spVertical3" presStyleCnt="0"/>
      <dgm:spPr/>
    </dgm:pt>
    <dgm:pt modelId="{AAEF5BEA-0F40-42B8-A980-6AC05F970C92}" type="pres">
      <dgm:prSet presAssocID="{3CE80F88-3A4D-455B-A87B-50796AE4F085}" presName="space" presStyleCnt="0"/>
      <dgm:spPr/>
    </dgm:pt>
    <dgm:pt modelId="{5477D078-E24C-4DCF-AA42-0FBED4B66612}" type="pres">
      <dgm:prSet presAssocID="{18E941C2-EC16-43CF-9B0B-F7879E69D68C}" presName="linV" presStyleCnt="0"/>
      <dgm:spPr/>
    </dgm:pt>
    <dgm:pt modelId="{11F354AD-AB77-49A9-BF39-665CDB6B5ECB}" type="pres">
      <dgm:prSet presAssocID="{18E941C2-EC16-43CF-9B0B-F7879E69D68C}" presName="spVertical1" presStyleCnt="0"/>
      <dgm:spPr/>
    </dgm:pt>
    <dgm:pt modelId="{DDA4DA2A-0C54-4C10-AA71-ABC65A0EA727}" type="pres">
      <dgm:prSet presAssocID="{18E941C2-EC16-43CF-9B0B-F7879E69D68C}" presName="parTx" presStyleLbl="revTx" presStyleIdx="3" presStyleCnt="6">
        <dgm:presLayoutVars>
          <dgm:chMax val="0"/>
          <dgm:chPref val="0"/>
          <dgm:bulletEnabled val="1"/>
        </dgm:presLayoutVars>
      </dgm:prSet>
      <dgm:spPr/>
    </dgm:pt>
    <dgm:pt modelId="{91C9D49A-6927-4C66-BC3A-91FE0776B22B}" type="pres">
      <dgm:prSet presAssocID="{18E941C2-EC16-43CF-9B0B-F7879E69D68C}" presName="spVertical2" presStyleCnt="0"/>
      <dgm:spPr/>
    </dgm:pt>
    <dgm:pt modelId="{A619EFDB-19CD-4D23-824B-821C1AA20657}" type="pres">
      <dgm:prSet presAssocID="{18E941C2-EC16-43CF-9B0B-F7879E69D68C}" presName="spVertical3" presStyleCnt="0"/>
      <dgm:spPr/>
    </dgm:pt>
    <dgm:pt modelId="{41031CCE-C594-4BC0-BF73-E51C99AB038B}" type="pres">
      <dgm:prSet presAssocID="{E8EE74CD-D29C-4458-92E8-D8A6184B2603}" presName="space" presStyleCnt="0"/>
      <dgm:spPr/>
    </dgm:pt>
    <dgm:pt modelId="{F09B2577-B30C-4FC8-A257-DBBCF2FBBDF9}" type="pres">
      <dgm:prSet presAssocID="{F2B9ACE6-7310-4F5D-811B-FE34F390C223}" presName="linV" presStyleCnt="0"/>
      <dgm:spPr/>
    </dgm:pt>
    <dgm:pt modelId="{5AB83C69-BF8D-483C-BCB6-50E5822AF9B5}" type="pres">
      <dgm:prSet presAssocID="{F2B9ACE6-7310-4F5D-811B-FE34F390C223}" presName="spVertical1" presStyleCnt="0"/>
      <dgm:spPr/>
    </dgm:pt>
    <dgm:pt modelId="{5416F18B-40CF-4050-B140-B69D4D42DA57}" type="pres">
      <dgm:prSet presAssocID="{F2B9ACE6-7310-4F5D-811B-FE34F390C223}" presName="parTx" presStyleLbl="revTx" presStyleIdx="4" presStyleCnt="6">
        <dgm:presLayoutVars>
          <dgm:chMax val="0"/>
          <dgm:chPref val="0"/>
          <dgm:bulletEnabled val="1"/>
        </dgm:presLayoutVars>
      </dgm:prSet>
      <dgm:spPr/>
    </dgm:pt>
    <dgm:pt modelId="{414D5E54-B223-4D4D-B7FF-7E685BBACEB6}" type="pres">
      <dgm:prSet presAssocID="{F2B9ACE6-7310-4F5D-811B-FE34F390C223}" presName="spVertical2" presStyleCnt="0"/>
      <dgm:spPr/>
    </dgm:pt>
    <dgm:pt modelId="{0DBF3F72-389D-44FA-8F25-7FAFCA7A9923}" type="pres">
      <dgm:prSet presAssocID="{F2B9ACE6-7310-4F5D-811B-FE34F390C223}" presName="spVertical3" presStyleCnt="0"/>
      <dgm:spPr/>
    </dgm:pt>
    <dgm:pt modelId="{4B9EBF70-9EAD-41CF-A08A-86DF3ABA3014}" type="pres">
      <dgm:prSet presAssocID="{B3D155B2-0B27-419A-A2CE-CCF5465699F0}" presName="space" presStyleCnt="0"/>
      <dgm:spPr/>
    </dgm:pt>
    <dgm:pt modelId="{86119FAD-5CB7-4651-9FDB-72C7EB1D2575}" type="pres">
      <dgm:prSet presAssocID="{740F3004-0FD1-4C02-84B4-7A7C96EB5B3D}" presName="linV" presStyleCnt="0"/>
      <dgm:spPr/>
    </dgm:pt>
    <dgm:pt modelId="{87FC5ACC-3B78-4E0C-AF90-34B1312F6213}" type="pres">
      <dgm:prSet presAssocID="{740F3004-0FD1-4C02-84B4-7A7C96EB5B3D}" presName="spVertical1" presStyleCnt="0"/>
      <dgm:spPr/>
    </dgm:pt>
    <dgm:pt modelId="{78C50225-5324-45AE-AD64-11F6C8DA5799}" type="pres">
      <dgm:prSet presAssocID="{740F3004-0FD1-4C02-84B4-7A7C96EB5B3D}" presName="parTx" presStyleLbl="revTx" presStyleIdx="5" presStyleCnt="6">
        <dgm:presLayoutVars>
          <dgm:chMax val="0"/>
          <dgm:chPref val="0"/>
          <dgm:bulletEnabled val="1"/>
        </dgm:presLayoutVars>
      </dgm:prSet>
      <dgm:spPr/>
    </dgm:pt>
    <dgm:pt modelId="{05515871-5112-44D5-8B17-0EF21E450952}" type="pres">
      <dgm:prSet presAssocID="{740F3004-0FD1-4C02-84B4-7A7C96EB5B3D}" presName="spVertical2" presStyleCnt="0"/>
      <dgm:spPr/>
    </dgm:pt>
    <dgm:pt modelId="{05381C94-2B76-4238-A915-EA6DA2990298}" type="pres">
      <dgm:prSet presAssocID="{740F3004-0FD1-4C02-84B4-7A7C96EB5B3D}" presName="spVertical3" presStyleCnt="0"/>
      <dgm:spPr/>
    </dgm:pt>
    <dgm:pt modelId="{4582AD49-5923-43D4-9778-B04A3A8BD3E7}" type="pres">
      <dgm:prSet presAssocID="{56A4686F-F25A-4DA9-8CF0-CCEA69566EC1}" presName="padding2" presStyleCnt="0"/>
      <dgm:spPr/>
    </dgm:pt>
    <dgm:pt modelId="{379E2408-6926-44D9-8513-9C1537B9E984}" type="pres">
      <dgm:prSet presAssocID="{56A4686F-F25A-4DA9-8CF0-CCEA69566EC1}" presName="negArrow" presStyleCnt="0"/>
      <dgm:spPr/>
    </dgm:pt>
    <dgm:pt modelId="{80EE78EE-F9C9-43DA-9FAF-936DFA22A9C4}" type="pres">
      <dgm:prSet presAssocID="{56A4686F-F25A-4DA9-8CF0-CCEA69566EC1}" presName="backgroundArrow" presStyleLbl="node1" presStyleIdx="0" presStyleCnt="1" custLinFactNeighborX="-32" custLinFactNeighborY="-147"/>
      <dgm:spPr/>
    </dgm:pt>
  </dgm:ptLst>
  <dgm:cxnLst>
    <dgm:cxn modelId="{EAC2B401-15A5-482E-A461-ADE2097A27FA}" type="presOf" srcId="{2E5395D5-0AD3-455A-8810-B86266FF1BB6}" destId="{AD43C863-185A-457B-BF0F-2A8491D40F17}" srcOrd="0" destOrd="0" presId="urn:microsoft.com/office/officeart/2005/8/layout/hProcess3"/>
    <dgm:cxn modelId="{B5421404-2977-47AB-A7CB-17DD226EA904}" type="presOf" srcId="{18E941C2-EC16-43CF-9B0B-F7879E69D68C}" destId="{DDA4DA2A-0C54-4C10-AA71-ABC65A0EA727}" srcOrd="0" destOrd="0" presId="urn:microsoft.com/office/officeart/2005/8/layout/hProcess3"/>
    <dgm:cxn modelId="{B64F1623-76F3-4C2C-8D83-412289D17CED}" type="presOf" srcId="{3BD296E8-472D-4AE1-BB53-2BE439C267FF}" destId="{C9681204-B8AE-47BF-A12F-A6426865918B}" srcOrd="0" destOrd="0" presId="urn:microsoft.com/office/officeart/2005/8/layout/hProcess3"/>
    <dgm:cxn modelId="{3D183032-449A-40CC-B7D9-F4B5E895D34D}" srcId="{56A4686F-F25A-4DA9-8CF0-CCEA69566EC1}" destId="{F2B9ACE6-7310-4F5D-811B-FE34F390C223}" srcOrd="4" destOrd="0" parTransId="{0198CC9D-E252-4133-9686-615EC66B0B5E}" sibTransId="{B3D155B2-0B27-419A-A2CE-CCF5465699F0}"/>
    <dgm:cxn modelId="{B1646174-7830-405D-B8FD-5F446937642D}" type="presOf" srcId="{56A4686F-F25A-4DA9-8CF0-CCEA69566EC1}" destId="{3F4BF011-C7F6-4B9D-9ACB-80FB25DE0090}" srcOrd="0" destOrd="0" presId="urn:microsoft.com/office/officeart/2005/8/layout/hProcess3"/>
    <dgm:cxn modelId="{48CF5876-C798-4F3F-ACFB-76B1B9DF9CD7}" srcId="{56A4686F-F25A-4DA9-8CF0-CCEA69566EC1}" destId="{740F3004-0FD1-4C02-84B4-7A7C96EB5B3D}" srcOrd="5" destOrd="0" parTransId="{2E6DDC9A-9D0E-406E-808C-9DAC9263B19C}" sibTransId="{4040924D-F7DA-4B48-9D3C-5576EC68556D}"/>
    <dgm:cxn modelId="{38109183-F8DF-4A64-A67B-7A883D79FD24}" type="presOf" srcId="{1B1C27CF-FFB2-4418-9249-28BBB3295123}" destId="{1FCF5127-97FF-4076-83E7-85F93146F363}" srcOrd="0" destOrd="0" presId="urn:microsoft.com/office/officeart/2005/8/layout/hProcess3"/>
    <dgm:cxn modelId="{1E55D493-6F4C-4B83-829F-A75A36E51815}" type="presOf" srcId="{740F3004-0FD1-4C02-84B4-7A7C96EB5B3D}" destId="{78C50225-5324-45AE-AD64-11F6C8DA5799}" srcOrd="0" destOrd="0" presId="urn:microsoft.com/office/officeart/2005/8/layout/hProcess3"/>
    <dgm:cxn modelId="{8585BE9E-E56D-4E6F-8502-6E084A894A9C}" srcId="{56A4686F-F25A-4DA9-8CF0-CCEA69566EC1}" destId="{18E941C2-EC16-43CF-9B0B-F7879E69D68C}" srcOrd="3" destOrd="0" parTransId="{82CB44E7-85A3-45AE-BC66-0242ED4F1123}" sibTransId="{E8EE74CD-D29C-4458-92E8-D8A6184B2603}"/>
    <dgm:cxn modelId="{694F13C5-53B2-4EB2-994D-436E9F2FAA62}" srcId="{56A4686F-F25A-4DA9-8CF0-CCEA69566EC1}" destId="{2E5395D5-0AD3-455A-8810-B86266FF1BB6}" srcOrd="1" destOrd="0" parTransId="{9CF79206-C90B-489A-B858-9663E3A99876}" sibTransId="{6856B3EC-A7B5-4B65-93E6-884347898A1D}"/>
    <dgm:cxn modelId="{B504E7E7-76B7-4A72-98A9-BD794A948F9E}" srcId="{56A4686F-F25A-4DA9-8CF0-CCEA69566EC1}" destId="{3BD296E8-472D-4AE1-BB53-2BE439C267FF}" srcOrd="2" destOrd="0" parTransId="{45B678DE-5984-48AC-AD0C-A6D4E4105376}" sibTransId="{3CE80F88-3A4D-455B-A87B-50796AE4F085}"/>
    <dgm:cxn modelId="{259741F1-F684-4497-AC38-74F51986AA4B}" srcId="{56A4686F-F25A-4DA9-8CF0-CCEA69566EC1}" destId="{1B1C27CF-FFB2-4418-9249-28BBB3295123}" srcOrd="0" destOrd="0" parTransId="{7D3A47A5-09E1-42CF-A08C-2ADBD22D1D81}" sibTransId="{B852895E-BEB1-4322-BC50-688ACA7B7245}"/>
    <dgm:cxn modelId="{7797EEF2-02AD-457A-BAA2-808ECA72AAB5}" type="presOf" srcId="{F2B9ACE6-7310-4F5D-811B-FE34F390C223}" destId="{5416F18B-40CF-4050-B140-B69D4D42DA57}" srcOrd="0" destOrd="0" presId="urn:microsoft.com/office/officeart/2005/8/layout/hProcess3"/>
    <dgm:cxn modelId="{D2D0E2B3-8DEC-4FE1-9C3C-AC9A2071D251}" type="presParOf" srcId="{3F4BF011-C7F6-4B9D-9ACB-80FB25DE0090}" destId="{D266C8A4-11F2-491A-917D-E6C43A2BCFD2}" srcOrd="0" destOrd="0" presId="urn:microsoft.com/office/officeart/2005/8/layout/hProcess3"/>
    <dgm:cxn modelId="{1F7C85A7-AEC6-41B5-824E-2628EA2A417C}" type="presParOf" srcId="{3F4BF011-C7F6-4B9D-9ACB-80FB25DE0090}" destId="{DC0EB88C-E02B-4DA2-81A6-B0158130763F}" srcOrd="1" destOrd="0" presId="urn:microsoft.com/office/officeart/2005/8/layout/hProcess3"/>
    <dgm:cxn modelId="{E8147567-79A3-4026-86C0-E282BDED3631}" type="presParOf" srcId="{DC0EB88C-E02B-4DA2-81A6-B0158130763F}" destId="{C0D6E125-3C31-4FA6-91F1-7FE11E99EAF6}" srcOrd="0" destOrd="0" presId="urn:microsoft.com/office/officeart/2005/8/layout/hProcess3"/>
    <dgm:cxn modelId="{518EB677-3C2C-4F1E-B251-43942A246CD7}" type="presParOf" srcId="{DC0EB88C-E02B-4DA2-81A6-B0158130763F}" destId="{9DFC0473-C897-4097-91A4-6391014B73DA}" srcOrd="1" destOrd="0" presId="urn:microsoft.com/office/officeart/2005/8/layout/hProcess3"/>
    <dgm:cxn modelId="{49C81523-2604-4ED7-AF22-C0AE9E4C01B0}" type="presParOf" srcId="{9DFC0473-C897-4097-91A4-6391014B73DA}" destId="{A5895A2C-6073-4629-85B1-1E673CFF28ED}" srcOrd="0" destOrd="0" presId="urn:microsoft.com/office/officeart/2005/8/layout/hProcess3"/>
    <dgm:cxn modelId="{1EEA06CF-079C-410D-9293-39A06704BFCC}" type="presParOf" srcId="{9DFC0473-C897-4097-91A4-6391014B73DA}" destId="{1FCF5127-97FF-4076-83E7-85F93146F363}" srcOrd="1" destOrd="0" presId="urn:microsoft.com/office/officeart/2005/8/layout/hProcess3"/>
    <dgm:cxn modelId="{4E28CFC1-A97C-401E-AD93-87C11FB89B69}" type="presParOf" srcId="{9DFC0473-C897-4097-91A4-6391014B73DA}" destId="{7501C4AE-FB3D-4891-8C44-8FF6F2A8A957}" srcOrd="2" destOrd="0" presId="urn:microsoft.com/office/officeart/2005/8/layout/hProcess3"/>
    <dgm:cxn modelId="{1E230FC6-5591-4AD3-9B13-5B35E2605820}" type="presParOf" srcId="{9DFC0473-C897-4097-91A4-6391014B73DA}" destId="{9CC3CC95-ED4E-4881-9A0E-04C98E13A92F}" srcOrd="3" destOrd="0" presId="urn:microsoft.com/office/officeart/2005/8/layout/hProcess3"/>
    <dgm:cxn modelId="{DE2F87D9-37E6-466F-9680-37CACAC36D0F}" type="presParOf" srcId="{DC0EB88C-E02B-4DA2-81A6-B0158130763F}" destId="{8F637676-29C7-4502-89BF-7368B240B3B5}" srcOrd="2" destOrd="0" presId="urn:microsoft.com/office/officeart/2005/8/layout/hProcess3"/>
    <dgm:cxn modelId="{396E7D4B-7341-4542-8869-EE9641D4034D}" type="presParOf" srcId="{DC0EB88C-E02B-4DA2-81A6-B0158130763F}" destId="{E4F0C9ED-2C0A-4AFE-A59D-3259E6354958}" srcOrd="3" destOrd="0" presId="urn:microsoft.com/office/officeart/2005/8/layout/hProcess3"/>
    <dgm:cxn modelId="{4B6589FF-CEB0-4878-98E3-21D535F573BC}" type="presParOf" srcId="{E4F0C9ED-2C0A-4AFE-A59D-3259E6354958}" destId="{0FDE6CC1-9EEB-4F84-80CD-442F1CE356F0}" srcOrd="0" destOrd="0" presId="urn:microsoft.com/office/officeart/2005/8/layout/hProcess3"/>
    <dgm:cxn modelId="{1138F4C5-1A06-4CCA-980E-750F149601B4}" type="presParOf" srcId="{E4F0C9ED-2C0A-4AFE-A59D-3259E6354958}" destId="{AD43C863-185A-457B-BF0F-2A8491D40F17}" srcOrd="1" destOrd="0" presId="urn:microsoft.com/office/officeart/2005/8/layout/hProcess3"/>
    <dgm:cxn modelId="{E0D32EF3-E2CB-46B1-BF64-334F2E9B0D64}" type="presParOf" srcId="{E4F0C9ED-2C0A-4AFE-A59D-3259E6354958}" destId="{99C597EF-7F0C-4D03-9D03-D1D401109680}" srcOrd="2" destOrd="0" presId="urn:microsoft.com/office/officeart/2005/8/layout/hProcess3"/>
    <dgm:cxn modelId="{DA170A0D-9863-452C-B71E-3A70C32AA387}" type="presParOf" srcId="{E4F0C9ED-2C0A-4AFE-A59D-3259E6354958}" destId="{732D44DF-05EC-4AEA-9EAC-600782012F4D}" srcOrd="3" destOrd="0" presId="urn:microsoft.com/office/officeart/2005/8/layout/hProcess3"/>
    <dgm:cxn modelId="{3E4CE182-82D8-4A9F-A632-D9FBEB459E05}" type="presParOf" srcId="{DC0EB88C-E02B-4DA2-81A6-B0158130763F}" destId="{838233D9-9F4B-4C22-B9A3-BAC41839EE78}" srcOrd="4" destOrd="0" presId="urn:microsoft.com/office/officeart/2005/8/layout/hProcess3"/>
    <dgm:cxn modelId="{B6412677-5F0D-4F5F-9376-A62E89A90E4C}" type="presParOf" srcId="{DC0EB88C-E02B-4DA2-81A6-B0158130763F}" destId="{2A8EA05B-86FF-4957-BFAB-EBBE913D9B00}" srcOrd="5" destOrd="0" presId="urn:microsoft.com/office/officeart/2005/8/layout/hProcess3"/>
    <dgm:cxn modelId="{BD0489EA-A16E-49E4-93AE-6AF5254A6D21}" type="presParOf" srcId="{2A8EA05B-86FF-4957-BFAB-EBBE913D9B00}" destId="{52CA9EC6-F3DD-4303-A2BF-550B4FEF7CD3}" srcOrd="0" destOrd="0" presId="urn:microsoft.com/office/officeart/2005/8/layout/hProcess3"/>
    <dgm:cxn modelId="{6D77EC30-E5C5-444D-ADEF-B47ACB5DA0E4}" type="presParOf" srcId="{2A8EA05B-86FF-4957-BFAB-EBBE913D9B00}" destId="{C9681204-B8AE-47BF-A12F-A6426865918B}" srcOrd="1" destOrd="0" presId="urn:microsoft.com/office/officeart/2005/8/layout/hProcess3"/>
    <dgm:cxn modelId="{51DBABE2-3A15-4FDD-9641-726A6793FC53}" type="presParOf" srcId="{2A8EA05B-86FF-4957-BFAB-EBBE913D9B00}" destId="{DE965145-E66B-456C-A0D3-6CAA660C0DB5}" srcOrd="2" destOrd="0" presId="urn:microsoft.com/office/officeart/2005/8/layout/hProcess3"/>
    <dgm:cxn modelId="{C179A418-5DDE-4742-AC12-3739510F85BC}" type="presParOf" srcId="{2A8EA05B-86FF-4957-BFAB-EBBE913D9B00}" destId="{AED170D7-1B29-4C16-9C24-330C75296EA2}" srcOrd="3" destOrd="0" presId="urn:microsoft.com/office/officeart/2005/8/layout/hProcess3"/>
    <dgm:cxn modelId="{D26AE105-70CE-42F3-B426-281BE5242CC4}" type="presParOf" srcId="{DC0EB88C-E02B-4DA2-81A6-B0158130763F}" destId="{AAEF5BEA-0F40-42B8-A980-6AC05F970C92}" srcOrd="6" destOrd="0" presId="urn:microsoft.com/office/officeart/2005/8/layout/hProcess3"/>
    <dgm:cxn modelId="{4444A9C3-7FE5-4E94-98DA-2EF5D433353D}" type="presParOf" srcId="{DC0EB88C-E02B-4DA2-81A6-B0158130763F}" destId="{5477D078-E24C-4DCF-AA42-0FBED4B66612}" srcOrd="7" destOrd="0" presId="urn:microsoft.com/office/officeart/2005/8/layout/hProcess3"/>
    <dgm:cxn modelId="{F2879038-9911-4618-88ED-936CF2968D35}" type="presParOf" srcId="{5477D078-E24C-4DCF-AA42-0FBED4B66612}" destId="{11F354AD-AB77-49A9-BF39-665CDB6B5ECB}" srcOrd="0" destOrd="0" presId="urn:microsoft.com/office/officeart/2005/8/layout/hProcess3"/>
    <dgm:cxn modelId="{9E4DC007-CC5F-4998-9423-ED121640818C}" type="presParOf" srcId="{5477D078-E24C-4DCF-AA42-0FBED4B66612}" destId="{DDA4DA2A-0C54-4C10-AA71-ABC65A0EA727}" srcOrd="1" destOrd="0" presId="urn:microsoft.com/office/officeart/2005/8/layout/hProcess3"/>
    <dgm:cxn modelId="{031312D4-F138-449E-84FB-9CC7D1452BCA}" type="presParOf" srcId="{5477D078-E24C-4DCF-AA42-0FBED4B66612}" destId="{91C9D49A-6927-4C66-BC3A-91FE0776B22B}" srcOrd="2" destOrd="0" presId="urn:microsoft.com/office/officeart/2005/8/layout/hProcess3"/>
    <dgm:cxn modelId="{BE276AF9-7385-4C2D-B39D-8BA0014F2DE5}" type="presParOf" srcId="{5477D078-E24C-4DCF-AA42-0FBED4B66612}" destId="{A619EFDB-19CD-4D23-824B-821C1AA20657}" srcOrd="3" destOrd="0" presId="urn:microsoft.com/office/officeart/2005/8/layout/hProcess3"/>
    <dgm:cxn modelId="{A64A434B-2F60-4BB7-BCDB-EBEC3115C42C}" type="presParOf" srcId="{DC0EB88C-E02B-4DA2-81A6-B0158130763F}" destId="{41031CCE-C594-4BC0-BF73-E51C99AB038B}" srcOrd="8" destOrd="0" presId="urn:microsoft.com/office/officeart/2005/8/layout/hProcess3"/>
    <dgm:cxn modelId="{08936442-597E-4932-8D0E-51171266B015}" type="presParOf" srcId="{DC0EB88C-E02B-4DA2-81A6-B0158130763F}" destId="{F09B2577-B30C-4FC8-A257-DBBCF2FBBDF9}" srcOrd="9" destOrd="0" presId="urn:microsoft.com/office/officeart/2005/8/layout/hProcess3"/>
    <dgm:cxn modelId="{6D7197C7-2660-4DA2-BEF5-93023240FB5C}" type="presParOf" srcId="{F09B2577-B30C-4FC8-A257-DBBCF2FBBDF9}" destId="{5AB83C69-BF8D-483C-BCB6-50E5822AF9B5}" srcOrd="0" destOrd="0" presId="urn:microsoft.com/office/officeart/2005/8/layout/hProcess3"/>
    <dgm:cxn modelId="{4C1DF518-3EBE-4DA6-9D12-5FCAA56FFE17}" type="presParOf" srcId="{F09B2577-B30C-4FC8-A257-DBBCF2FBBDF9}" destId="{5416F18B-40CF-4050-B140-B69D4D42DA57}" srcOrd="1" destOrd="0" presId="urn:microsoft.com/office/officeart/2005/8/layout/hProcess3"/>
    <dgm:cxn modelId="{6C112CDA-CADC-4749-819A-12C9E7C9691A}" type="presParOf" srcId="{F09B2577-B30C-4FC8-A257-DBBCF2FBBDF9}" destId="{414D5E54-B223-4D4D-B7FF-7E685BBACEB6}" srcOrd="2" destOrd="0" presId="urn:microsoft.com/office/officeart/2005/8/layout/hProcess3"/>
    <dgm:cxn modelId="{2BE9B9CA-3FF7-48D0-AE58-4FAEA1D1C53D}" type="presParOf" srcId="{F09B2577-B30C-4FC8-A257-DBBCF2FBBDF9}" destId="{0DBF3F72-389D-44FA-8F25-7FAFCA7A9923}" srcOrd="3" destOrd="0" presId="urn:microsoft.com/office/officeart/2005/8/layout/hProcess3"/>
    <dgm:cxn modelId="{03E7E9C1-2E1F-4D0D-ACC2-10D26EFE4DA9}" type="presParOf" srcId="{DC0EB88C-E02B-4DA2-81A6-B0158130763F}" destId="{4B9EBF70-9EAD-41CF-A08A-86DF3ABA3014}" srcOrd="10" destOrd="0" presId="urn:microsoft.com/office/officeart/2005/8/layout/hProcess3"/>
    <dgm:cxn modelId="{BDDF6D4C-2F9A-4E76-9FBC-C7905D083062}" type="presParOf" srcId="{DC0EB88C-E02B-4DA2-81A6-B0158130763F}" destId="{86119FAD-5CB7-4651-9FDB-72C7EB1D2575}" srcOrd="11" destOrd="0" presId="urn:microsoft.com/office/officeart/2005/8/layout/hProcess3"/>
    <dgm:cxn modelId="{34AD2131-65EE-4CDD-80E1-E90CEE02CD29}" type="presParOf" srcId="{86119FAD-5CB7-4651-9FDB-72C7EB1D2575}" destId="{87FC5ACC-3B78-4E0C-AF90-34B1312F6213}" srcOrd="0" destOrd="0" presId="urn:microsoft.com/office/officeart/2005/8/layout/hProcess3"/>
    <dgm:cxn modelId="{0065D1A2-630E-440A-B320-EE4EFDA0A675}" type="presParOf" srcId="{86119FAD-5CB7-4651-9FDB-72C7EB1D2575}" destId="{78C50225-5324-45AE-AD64-11F6C8DA5799}" srcOrd="1" destOrd="0" presId="urn:microsoft.com/office/officeart/2005/8/layout/hProcess3"/>
    <dgm:cxn modelId="{E75E9AA5-ED6A-4E2F-AD5E-4B9CDF6AE9B0}" type="presParOf" srcId="{86119FAD-5CB7-4651-9FDB-72C7EB1D2575}" destId="{05515871-5112-44D5-8B17-0EF21E450952}" srcOrd="2" destOrd="0" presId="urn:microsoft.com/office/officeart/2005/8/layout/hProcess3"/>
    <dgm:cxn modelId="{16FD4737-FD0D-42C1-9BD3-605A7B1156C0}" type="presParOf" srcId="{86119FAD-5CB7-4651-9FDB-72C7EB1D2575}" destId="{05381C94-2B76-4238-A915-EA6DA2990298}" srcOrd="3" destOrd="0" presId="urn:microsoft.com/office/officeart/2005/8/layout/hProcess3"/>
    <dgm:cxn modelId="{5E6BFFD7-1D9D-4CE1-B594-BD8CFBA6CB74}" type="presParOf" srcId="{DC0EB88C-E02B-4DA2-81A6-B0158130763F}" destId="{4582AD49-5923-43D4-9778-B04A3A8BD3E7}" srcOrd="12" destOrd="0" presId="urn:microsoft.com/office/officeart/2005/8/layout/hProcess3"/>
    <dgm:cxn modelId="{75B1A258-04FC-4D1A-BCDD-4754CB2600D8}" type="presParOf" srcId="{DC0EB88C-E02B-4DA2-81A6-B0158130763F}" destId="{379E2408-6926-44D9-8513-9C1537B9E984}" srcOrd="13" destOrd="0" presId="urn:microsoft.com/office/officeart/2005/8/layout/hProcess3"/>
    <dgm:cxn modelId="{8B628C17-6475-4C13-8C9C-F8609731CDAB}" type="presParOf" srcId="{DC0EB88C-E02B-4DA2-81A6-B0158130763F}" destId="{80EE78EE-F9C9-43DA-9FAF-936DFA22A9C4}" srcOrd="1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CD5C2-2635-4654-BF5F-B3322D22B91F}">
      <dsp:nvSpPr>
        <dsp:cNvPr id="0" name=""/>
        <dsp:cNvSpPr/>
      </dsp:nvSpPr>
      <dsp:spPr>
        <a:xfrm>
          <a:off x="0" y="284590"/>
          <a:ext cx="12192000" cy="3956782"/>
        </a:xfrm>
        <a:prstGeom prst="right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EED257-98E8-4E9F-81D4-65E3ACC215E1}">
      <dsp:nvSpPr>
        <dsp:cNvPr id="0" name=""/>
        <dsp:cNvSpPr/>
      </dsp:nvSpPr>
      <dsp:spPr>
        <a:xfrm>
          <a:off x="9322196" y="1273785"/>
          <a:ext cx="1738312" cy="197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ctr" defTabSz="577850">
            <a:lnSpc>
              <a:spcPct val="90000"/>
            </a:lnSpc>
            <a:spcBef>
              <a:spcPct val="0"/>
            </a:spcBef>
            <a:spcAft>
              <a:spcPct val="35000"/>
            </a:spcAft>
            <a:buNone/>
          </a:pPr>
          <a:r>
            <a:rPr lang="en-US" sz="1300" b="0" kern="1200" dirty="0"/>
            <a:t>The file of the case is closed. The specific judge or the composition of the Court is determined as well as the day of the hearing.</a:t>
          </a:r>
          <a:endParaRPr lang="el-GR" sz="1300" b="0" kern="1200" dirty="0"/>
        </a:p>
      </dsp:txBody>
      <dsp:txXfrm>
        <a:off x="9322196" y="1273785"/>
        <a:ext cx="1738312" cy="1978391"/>
      </dsp:txXfrm>
    </dsp:sp>
    <dsp:sp modelId="{A67F2C29-4D35-42DF-87A2-F83060054516}">
      <dsp:nvSpPr>
        <dsp:cNvPr id="0" name=""/>
        <dsp:cNvSpPr/>
      </dsp:nvSpPr>
      <dsp:spPr>
        <a:xfrm>
          <a:off x="7236221" y="1273785"/>
          <a:ext cx="1738312" cy="197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ctr" defTabSz="577850">
            <a:lnSpc>
              <a:spcPct val="90000"/>
            </a:lnSpc>
            <a:spcBef>
              <a:spcPct val="0"/>
            </a:spcBef>
            <a:spcAft>
              <a:spcPct val="35000"/>
            </a:spcAft>
            <a:buNone/>
          </a:pPr>
          <a:r>
            <a:rPr lang="en-US" sz="1300" b="0" kern="1200" dirty="0"/>
            <a:t>Within</a:t>
          </a:r>
          <a:r>
            <a:rPr lang="el-GR" sz="1300" b="0" kern="1200" dirty="0"/>
            <a:t> 15 </a:t>
          </a:r>
          <a:r>
            <a:rPr lang="en-US" sz="1300" b="0" kern="1200" dirty="0"/>
            <a:t>days</a:t>
          </a:r>
          <a:r>
            <a:rPr lang="el-GR" sz="1300" b="0" kern="1200" dirty="0"/>
            <a:t> </a:t>
          </a:r>
          <a:r>
            <a:rPr lang="en-US" sz="1300" b="0" kern="1200" dirty="0"/>
            <a:t>from expiry of the time limit for filing the pleadings, the parties can file an additional pleading (“addition and contradiction”)</a:t>
          </a:r>
          <a:endParaRPr lang="el-GR" sz="1300" b="1" kern="1200" dirty="0"/>
        </a:p>
      </dsp:txBody>
      <dsp:txXfrm>
        <a:off x="7236221" y="1273785"/>
        <a:ext cx="1738312" cy="1978391"/>
      </dsp:txXfrm>
    </dsp:sp>
    <dsp:sp modelId="{901F273C-C04F-44D0-8778-10E103D46540}">
      <dsp:nvSpPr>
        <dsp:cNvPr id="0" name=""/>
        <dsp:cNvSpPr/>
      </dsp:nvSpPr>
      <dsp:spPr>
        <a:xfrm>
          <a:off x="5150246" y="1273785"/>
          <a:ext cx="1738312" cy="197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ctr" defTabSz="577850">
            <a:lnSpc>
              <a:spcPct val="90000"/>
            </a:lnSpc>
            <a:spcBef>
              <a:spcPct val="0"/>
            </a:spcBef>
            <a:spcAft>
              <a:spcPct val="35000"/>
            </a:spcAft>
            <a:buNone/>
          </a:pPr>
          <a:r>
            <a:rPr lang="en-US" sz="1300" kern="1200" dirty="0">
              <a:solidFill>
                <a:srgbClr val="FFFF00"/>
              </a:solidFill>
            </a:rPr>
            <a:t>The parties must file their </a:t>
          </a:r>
          <a:r>
            <a:rPr lang="en-US" sz="1300" b="1" kern="1200" dirty="0">
              <a:solidFill>
                <a:srgbClr val="FFFF00"/>
              </a:solidFill>
            </a:rPr>
            <a:t>pleadings</a:t>
          </a:r>
          <a:r>
            <a:rPr lang="en-US" sz="1300" kern="1200" dirty="0">
              <a:solidFill>
                <a:srgbClr val="FFFF00"/>
              </a:solidFill>
            </a:rPr>
            <a:t>, as well as their </a:t>
          </a:r>
          <a:r>
            <a:rPr lang="en-US" sz="1300" b="1" kern="1200" dirty="0">
              <a:solidFill>
                <a:srgbClr val="FFFF00"/>
              </a:solidFill>
            </a:rPr>
            <a:t>means of evidence,</a:t>
          </a:r>
          <a:r>
            <a:rPr lang="en-US" sz="1300" kern="1200" dirty="0">
              <a:solidFill>
                <a:srgbClr val="FFFF00"/>
              </a:solidFill>
            </a:rPr>
            <a:t> with the Clerk of the Court Within 90 </a:t>
          </a:r>
          <a:r>
            <a:rPr lang="el-GR" sz="1300" kern="1200" dirty="0">
              <a:solidFill>
                <a:srgbClr val="FFFF00"/>
              </a:solidFill>
            </a:rPr>
            <a:t>(+30)</a:t>
          </a:r>
          <a:r>
            <a:rPr lang="en-US" sz="1300" kern="1200" dirty="0">
              <a:solidFill>
                <a:srgbClr val="FFFF00"/>
              </a:solidFill>
            </a:rPr>
            <a:t> days </a:t>
          </a:r>
          <a:endParaRPr lang="el-GR" sz="1300" kern="1200" dirty="0">
            <a:solidFill>
              <a:srgbClr val="FFFF00"/>
            </a:solidFill>
          </a:endParaRPr>
        </a:p>
        <a:p>
          <a:pPr marL="0" lvl="0" indent="0" algn="ctr" defTabSz="577850">
            <a:lnSpc>
              <a:spcPct val="90000"/>
            </a:lnSpc>
            <a:spcBef>
              <a:spcPct val="0"/>
            </a:spcBef>
            <a:spcAft>
              <a:spcPct val="35000"/>
            </a:spcAft>
            <a:buNone/>
          </a:pPr>
          <a:r>
            <a:rPr lang="en-US" sz="1300" kern="1200" dirty="0">
              <a:solidFill>
                <a:srgbClr val="FFFF00"/>
              </a:solidFill>
            </a:rPr>
            <a:t>form the expiry of the time limit for servicing the action on the defendant.</a:t>
          </a:r>
          <a:endParaRPr lang="el-GR" sz="1300" b="1" kern="1200" dirty="0"/>
        </a:p>
      </dsp:txBody>
      <dsp:txXfrm>
        <a:off x="5150246" y="1273785"/>
        <a:ext cx="1738312" cy="1978391"/>
      </dsp:txXfrm>
    </dsp:sp>
    <dsp:sp modelId="{C1D6AACE-CFD6-4560-ADDD-574EE41D6DE5}">
      <dsp:nvSpPr>
        <dsp:cNvPr id="0" name=""/>
        <dsp:cNvSpPr/>
      </dsp:nvSpPr>
      <dsp:spPr>
        <a:xfrm>
          <a:off x="3064271" y="1273785"/>
          <a:ext cx="1738312" cy="197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marL="0" lvl="0" indent="0" algn="ctr" defTabSz="577850">
            <a:lnSpc>
              <a:spcPct val="90000"/>
            </a:lnSpc>
            <a:spcBef>
              <a:spcPct val="0"/>
            </a:spcBef>
            <a:spcAft>
              <a:spcPct val="35000"/>
            </a:spcAft>
            <a:buNone/>
          </a:pPr>
          <a:r>
            <a:rPr lang="en-US" sz="1300" kern="1200" dirty="0"/>
            <a:t>Within 30 days</a:t>
          </a:r>
          <a:r>
            <a:rPr lang="el-GR" sz="1300" kern="1200" dirty="0"/>
            <a:t>(+ 30 </a:t>
          </a:r>
          <a:r>
            <a:rPr lang="en-US" sz="1300" kern="1200" dirty="0"/>
            <a:t>if the defendant or one of the defendants domiciles abroad or is of unknown domicile</a:t>
          </a:r>
          <a:r>
            <a:rPr lang="el-GR" sz="1300" kern="1200" dirty="0"/>
            <a:t>), </a:t>
          </a:r>
          <a:r>
            <a:rPr lang="en-US" sz="1300" kern="1200" dirty="0"/>
            <a:t>the action must be serviced on the defendant.</a:t>
          </a:r>
          <a:endParaRPr lang="el-GR" sz="1300" kern="1200" dirty="0"/>
        </a:p>
      </dsp:txBody>
      <dsp:txXfrm>
        <a:off x="3064271" y="1273785"/>
        <a:ext cx="1738312" cy="1978391"/>
      </dsp:txXfrm>
    </dsp:sp>
    <dsp:sp modelId="{F8E85AF9-233E-4B0E-ACEF-7882966B56CB}">
      <dsp:nvSpPr>
        <dsp:cNvPr id="0" name=""/>
        <dsp:cNvSpPr/>
      </dsp:nvSpPr>
      <dsp:spPr>
        <a:xfrm>
          <a:off x="978296" y="1273785"/>
          <a:ext cx="1738312" cy="19783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marL="0" lvl="0" indent="0" algn="ctr" defTabSz="622300">
            <a:lnSpc>
              <a:spcPct val="90000"/>
            </a:lnSpc>
            <a:spcBef>
              <a:spcPct val="0"/>
            </a:spcBef>
            <a:spcAft>
              <a:spcPct val="35000"/>
            </a:spcAft>
            <a:buNone/>
          </a:pPr>
          <a:r>
            <a:rPr lang="en-US" sz="1400" b="1" u="sng" kern="1200" dirty="0"/>
            <a:t>Filing of the action with the Clerk of the Court</a:t>
          </a:r>
          <a:endParaRPr lang="el-GR" sz="1400" b="1" u="sng" kern="1200" dirty="0"/>
        </a:p>
      </dsp:txBody>
      <dsp:txXfrm>
        <a:off x="978296" y="1273785"/>
        <a:ext cx="1738312" cy="19783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E78EE-F9C9-43DA-9FAF-936DFA22A9C4}">
      <dsp:nvSpPr>
        <dsp:cNvPr id="0" name=""/>
        <dsp:cNvSpPr/>
      </dsp:nvSpPr>
      <dsp:spPr>
        <a:xfrm>
          <a:off x="0" y="48197"/>
          <a:ext cx="12188091" cy="4416583"/>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C50225-5324-45AE-AD64-11F6C8DA5799}">
      <dsp:nvSpPr>
        <dsp:cNvPr id="0" name=""/>
        <dsp:cNvSpPr/>
      </dsp:nvSpPr>
      <dsp:spPr>
        <a:xfrm>
          <a:off x="9616406" y="1158835"/>
          <a:ext cx="1440194" cy="220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marL="0" lvl="0" indent="0" algn="ctr" defTabSz="666750">
            <a:lnSpc>
              <a:spcPct val="90000"/>
            </a:lnSpc>
            <a:spcBef>
              <a:spcPct val="0"/>
            </a:spcBef>
            <a:spcAft>
              <a:spcPct val="35000"/>
            </a:spcAft>
            <a:buNone/>
          </a:pPr>
          <a:endParaRPr lang="el-GR" sz="1500" b="1" u="sng" kern="1200" dirty="0"/>
        </a:p>
      </dsp:txBody>
      <dsp:txXfrm>
        <a:off x="9616406" y="1158835"/>
        <a:ext cx="1440194" cy="2208291"/>
      </dsp:txXfrm>
    </dsp:sp>
    <dsp:sp modelId="{5416F18B-40CF-4050-B140-B69D4D42DA57}">
      <dsp:nvSpPr>
        <dsp:cNvPr id="0" name=""/>
        <dsp:cNvSpPr/>
      </dsp:nvSpPr>
      <dsp:spPr>
        <a:xfrm>
          <a:off x="7888173" y="1158835"/>
          <a:ext cx="1440194" cy="220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marL="0" lvl="0" indent="0" algn="ctr" defTabSz="666750">
            <a:lnSpc>
              <a:spcPct val="90000"/>
            </a:lnSpc>
            <a:spcBef>
              <a:spcPct val="0"/>
            </a:spcBef>
            <a:spcAft>
              <a:spcPct val="35000"/>
            </a:spcAft>
            <a:buNone/>
          </a:pPr>
          <a:r>
            <a:rPr lang="en-US" sz="1500" b="0" u="none" kern="1200" dirty="0"/>
            <a:t>additional pleading (“addition and contradiction”) can be filed until 12 noon of the fifth working day after the oral hearing</a:t>
          </a:r>
        </a:p>
      </dsp:txBody>
      <dsp:txXfrm>
        <a:off x="7888173" y="1158835"/>
        <a:ext cx="1440194" cy="2208291"/>
      </dsp:txXfrm>
    </dsp:sp>
    <dsp:sp modelId="{DDA4DA2A-0C54-4C10-AA71-ABC65A0EA727}">
      <dsp:nvSpPr>
        <dsp:cNvPr id="0" name=""/>
        <dsp:cNvSpPr/>
      </dsp:nvSpPr>
      <dsp:spPr>
        <a:xfrm>
          <a:off x="6159940" y="1158835"/>
          <a:ext cx="1440194" cy="220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marL="0" lvl="0" indent="0" algn="ctr" defTabSz="666750">
            <a:lnSpc>
              <a:spcPct val="90000"/>
            </a:lnSpc>
            <a:spcBef>
              <a:spcPct val="0"/>
            </a:spcBef>
            <a:spcAft>
              <a:spcPct val="35000"/>
            </a:spcAft>
            <a:buNone/>
          </a:pPr>
          <a:r>
            <a:rPr lang="en-US" sz="1500" b="1" u="sng" kern="1200" dirty="0"/>
            <a:t>ORAL HEARING</a:t>
          </a:r>
          <a:r>
            <a:rPr lang="el-GR" sz="1500" b="1" u="sng" kern="1200" dirty="0"/>
            <a:t>. </a:t>
          </a:r>
          <a:endParaRPr lang="en-US" sz="1500" b="1" u="sng" kern="1200" dirty="0"/>
        </a:p>
        <a:p>
          <a:pPr marL="0" lvl="0" indent="0" algn="ctr" defTabSz="666750">
            <a:lnSpc>
              <a:spcPct val="90000"/>
            </a:lnSpc>
            <a:spcBef>
              <a:spcPct val="0"/>
            </a:spcBef>
            <a:spcAft>
              <a:spcPct val="35000"/>
            </a:spcAft>
            <a:buNone/>
          </a:pPr>
          <a:r>
            <a:rPr lang="en-US" sz="1500" b="1" u="sng" kern="1200" dirty="0"/>
            <a:t>At the latest at this time the written pleadings have to be filed</a:t>
          </a:r>
          <a:endParaRPr lang="el-GR" sz="1500" b="1" u="sng" kern="1200" dirty="0"/>
        </a:p>
      </dsp:txBody>
      <dsp:txXfrm>
        <a:off x="6159940" y="1158835"/>
        <a:ext cx="1440194" cy="2208291"/>
      </dsp:txXfrm>
    </dsp:sp>
    <dsp:sp modelId="{C9681204-B8AE-47BF-A12F-A6426865918B}">
      <dsp:nvSpPr>
        <dsp:cNvPr id="0" name=""/>
        <dsp:cNvSpPr/>
      </dsp:nvSpPr>
      <dsp:spPr>
        <a:xfrm>
          <a:off x="4431706" y="1158835"/>
          <a:ext cx="1440194" cy="220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marL="0" lvl="0" indent="0" algn="ctr" defTabSz="666750">
            <a:lnSpc>
              <a:spcPct val="90000"/>
            </a:lnSpc>
            <a:spcBef>
              <a:spcPct val="0"/>
            </a:spcBef>
            <a:spcAft>
              <a:spcPct val="35000"/>
            </a:spcAft>
            <a:buNone/>
          </a:pPr>
          <a:r>
            <a:rPr lang="en-US" sz="1500" kern="1200" dirty="0"/>
            <a:t>At the latest </a:t>
          </a:r>
          <a:r>
            <a:rPr lang="el-GR" sz="1500" kern="1200" dirty="0"/>
            <a:t>30 </a:t>
          </a:r>
          <a:r>
            <a:rPr lang="en-US" sz="1500" kern="1200" dirty="0"/>
            <a:t>days</a:t>
          </a:r>
          <a:r>
            <a:rPr lang="el-GR" sz="1500" kern="1200" dirty="0"/>
            <a:t> (+30) </a:t>
          </a:r>
          <a:r>
            <a:rPr lang="en-US" sz="1500" kern="1200" dirty="0"/>
            <a:t>before the hearing summons to the hearing must have been served on the adversary</a:t>
          </a:r>
          <a:endParaRPr lang="el-GR" sz="1500" b="1" kern="1200" dirty="0"/>
        </a:p>
      </dsp:txBody>
      <dsp:txXfrm>
        <a:off x="4431706" y="1158835"/>
        <a:ext cx="1440194" cy="2208291"/>
      </dsp:txXfrm>
    </dsp:sp>
    <dsp:sp modelId="{AD43C863-185A-457B-BF0F-2A8491D40F17}">
      <dsp:nvSpPr>
        <dsp:cNvPr id="0" name=""/>
        <dsp:cNvSpPr/>
      </dsp:nvSpPr>
      <dsp:spPr>
        <a:xfrm>
          <a:off x="2703473" y="1158835"/>
          <a:ext cx="1440194" cy="220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marL="0" lvl="0" indent="0" algn="ctr" defTabSz="666750">
            <a:lnSpc>
              <a:spcPct val="90000"/>
            </a:lnSpc>
            <a:spcBef>
              <a:spcPct val="0"/>
            </a:spcBef>
            <a:spcAft>
              <a:spcPct val="35000"/>
            </a:spcAft>
            <a:buNone/>
          </a:pPr>
          <a:r>
            <a:rPr lang="en-US" sz="1500" kern="1200" dirty="0"/>
            <a:t>Procedurally dead period</a:t>
          </a:r>
        </a:p>
        <a:p>
          <a:pPr marL="0" lvl="0" indent="0" algn="ctr" defTabSz="666750">
            <a:lnSpc>
              <a:spcPct val="90000"/>
            </a:lnSpc>
            <a:spcBef>
              <a:spcPct val="0"/>
            </a:spcBef>
            <a:spcAft>
              <a:spcPct val="35000"/>
            </a:spcAft>
            <a:buNone/>
          </a:pPr>
          <a:r>
            <a:rPr lang="el-GR" sz="1500" kern="1200" dirty="0"/>
            <a:t>[…]</a:t>
          </a:r>
        </a:p>
      </dsp:txBody>
      <dsp:txXfrm>
        <a:off x="2703473" y="1158835"/>
        <a:ext cx="1440194" cy="2208291"/>
      </dsp:txXfrm>
    </dsp:sp>
    <dsp:sp modelId="{1FCF5127-97FF-4076-83E7-85F93146F363}">
      <dsp:nvSpPr>
        <dsp:cNvPr id="0" name=""/>
        <dsp:cNvSpPr/>
      </dsp:nvSpPr>
      <dsp:spPr>
        <a:xfrm>
          <a:off x="975239" y="1158835"/>
          <a:ext cx="1440194" cy="2208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0" rIns="0" bIns="152400" numCol="1" spcCol="1270" anchor="ctr" anchorCtr="0">
          <a:noAutofit/>
        </a:bodyPr>
        <a:lstStyle/>
        <a:p>
          <a:pPr marL="0" lvl="0" indent="0" algn="ctr" defTabSz="666750">
            <a:lnSpc>
              <a:spcPct val="90000"/>
            </a:lnSpc>
            <a:spcBef>
              <a:spcPct val="0"/>
            </a:spcBef>
            <a:spcAft>
              <a:spcPct val="35000"/>
            </a:spcAft>
            <a:buNone/>
          </a:pPr>
          <a:r>
            <a:rPr lang="en-US" sz="1500" kern="1200" dirty="0"/>
            <a:t>Filing of the action</a:t>
          </a:r>
          <a:r>
            <a:rPr lang="el-GR" sz="1500" kern="1200" dirty="0"/>
            <a:t>/ </a:t>
          </a:r>
          <a:r>
            <a:rPr lang="en-US" sz="1500" kern="1200" dirty="0"/>
            <a:t>The day of the oral hearing is directly determined</a:t>
          </a:r>
        </a:p>
      </dsp:txBody>
      <dsp:txXfrm>
        <a:off x="975239" y="1158835"/>
        <a:ext cx="1440194" cy="220829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A28A192-CE77-4159-9463-57E2EB6A0F98}" type="datetimeFigureOut">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1296297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28A192-CE77-4159-9463-57E2EB6A0F98}" type="datetimeFigureOut">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1493260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28A192-CE77-4159-9463-57E2EB6A0F98}" type="datetimeFigureOut">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3813929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28A192-CE77-4159-9463-57E2EB6A0F98}" type="datetimeFigureOut">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94584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28A192-CE77-4159-9463-57E2EB6A0F98}" type="datetimeFigureOut">
              <a:rPr lang="en-US" smtClean="0"/>
              <a:t>11/29/2023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236561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28A192-CE77-4159-9463-57E2EB6A0F98}" type="datetimeFigureOut">
              <a:rPr lang="en-US" smtClean="0"/>
              <a:t>11/29/2023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41022752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28A192-CE77-4159-9463-57E2EB6A0F98}" type="datetimeFigureOut">
              <a:rPr lang="en-US" smtClean="0"/>
              <a:t>11/29/2023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38975344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28A192-CE77-4159-9463-57E2EB6A0F98}" type="datetimeFigureOut">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48963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28A192-CE77-4159-9463-57E2EB6A0F98}" type="datetimeFigureOut">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1876860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28A192-CE77-4159-9463-57E2EB6A0F98}" type="datetimeFigureOut">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27296128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28A192-CE77-4159-9463-57E2EB6A0F98}" type="datetimeFigureOut">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C795-9CAD-491C-A114-660FC1DE8455}" type="slidenum">
              <a:rPr lang="en-US" smtClean="0"/>
              <a:t>‹#›</a:t>
            </a:fld>
            <a:endParaRPr lang="en-US"/>
          </a:p>
        </p:txBody>
      </p:sp>
    </p:spTree>
    <p:extLst>
      <p:ext uri="{BB962C8B-B14F-4D97-AF65-F5344CB8AC3E}">
        <p14:creationId xmlns:p14="http://schemas.microsoft.com/office/powerpoint/2010/main" val="15010734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0362AEBC-39C5-4510-B340-C3CDD7AB6AF7}" type="datetimeFigureOut">
              <a:rPr lang="el-GR" smtClean="0"/>
              <a:t>29/11/2023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13888053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362AEBC-39C5-4510-B340-C3CDD7AB6AF7}" type="datetimeFigureOut">
              <a:rPr lang="el-GR" smtClean="0"/>
              <a:t>29/11/2023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12033524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62AEBC-39C5-4510-B340-C3CDD7AB6AF7}" type="datetimeFigureOut">
              <a:rPr lang="el-GR" smtClean="0"/>
              <a:t>29/11/2023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3486212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0362AEBC-39C5-4510-B340-C3CDD7AB6AF7}" type="datetimeFigureOut">
              <a:rPr lang="el-GR" smtClean="0"/>
              <a:t>29/11/2023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12986749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0362AEBC-39C5-4510-B340-C3CDD7AB6AF7}" type="datetimeFigureOut">
              <a:rPr lang="el-GR" smtClean="0"/>
              <a:t>29/11/2023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21241927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0362AEBC-39C5-4510-B340-C3CDD7AB6AF7}" type="datetimeFigureOut">
              <a:rPr lang="el-GR" smtClean="0"/>
              <a:t>29/11/2023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37858781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2AEBC-39C5-4510-B340-C3CDD7AB6AF7}" type="datetimeFigureOut">
              <a:rPr lang="el-GR" smtClean="0"/>
              <a:t>29/11/2023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60744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62AEBC-39C5-4510-B340-C3CDD7AB6AF7}" type="datetimeFigureOut">
              <a:rPr lang="el-GR" smtClean="0"/>
              <a:t>29/11/2023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36759372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62AEBC-39C5-4510-B340-C3CDD7AB6AF7}" type="datetimeFigureOut">
              <a:rPr lang="el-GR" smtClean="0"/>
              <a:t>29/11/2023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38666714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362AEBC-39C5-4510-B340-C3CDD7AB6AF7}" type="datetimeFigureOut">
              <a:rPr lang="el-GR" smtClean="0"/>
              <a:t>29/11/2023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19870959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0362AEBC-39C5-4510-B340-C3CDD7AB6AF7}" type="datetimeFigureOut">
              <a:rPr lang="el-GR" smtClean="0"/>
              <a:t>29/11/2023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B05758-EB57-4E48-8B37-9A7E728E0433}" type="slidenum">
              <a:rPr lang="el-GR" smtClean="0"/>
              <a:t>‹#›</a:t>
            </a:fld>
            <a:endParaRPr lang="el-GR"/>
          </a:p>
        </p:txBody>
      </p:sp>
    </p:spTree>
    <p:extLst>
      <p:ext uri="{BB962C8B-B14F-4D97-AF65-F5344CB8AC3E}">
        <p14:creationId xmlns:p14="http://schemas.microsoft.com/office/powerpoint/2010/main" val="3782144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11/29/2023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11/29/2023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11/29/2023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11/29/2023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11/29/2023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11/29/2023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11/29/2023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8A192-CE77-4159-9463-57E2EB6A0F98}" type="datetimeFigureOut">
              <a:rPr lang="en-US" smtClean="0"/>
              <a:t>11/29/2023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DC795-9CAD-491C-A114-660FC1DE8455}" type="slidenum">
              <a:rPr lang="en-US" smtClean="0"/>
              <a:t>‹#›</a:t>
            </a:fld>
            <a:endParaRPr lang="en-US"/>
          </a:p>
        </p:txBody>
      </p:sp>
    </p:spTree>
    <p:extLst>
      <p:ext uri="{BB962C8B-B14F-4D97-AF65-F5344CB8AC3E}">
        <p14:creationId xmlns:p14="http://schemas.microsoft.com/office/powerpoint/2010/main" val="2929890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62AEBC-39C5-4510-B340-C3CDD7AB6AF7}" type="datetimeFigureOut">
              <a:rPr lang="el-GR" smtClean="0"/>
              <a:t>29/11/2023</a:t>
            </a:fld>
            <a:endParaRPr lang="el-G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05758-EB57-4E48-8B37-9A7E728E0433}" type="slidenum">
              <a:rPr lang="el-GR" smtClean="0"/>
              <a:t>‹#›</a:t>
            </a:fld>
            <a:endParaRPr lang="el-GR"/>
          </a:p>
        </p:txBody>
      </p:sp>
    </p:spTree>
    <p:extLst>
      <p:ext uri="{BB962C8B-B14F-4D97-AF65-F5344CB8AC3E}">
        <p14:creationId xmlns:p14="http://schemas.microsoft.com/office/powerpoint/2010/main" val="24599643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a:t>Lecture IV</a:t>
            </a:r>
            <a:br>
              <a:rPr lang="en-US" sz="1300" dirty="0"/>
            </a:br>
            <a:r>
              <a:rPr lang="el-GR" sz="3200" dirty="0"/>
              <a:t> </a:t>
            </a:r>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2021-2022</a:t>
            </a:r>
            <a:endParaRPr lang="el-GR" sz="5600" dirty="0"/>
          </a:p>
          <a:p>
            <a:pPr algn="ctr"/>
            <a:r>
              <a:rPr lang="en-US" sz="5600" b="1" dirty="0"/>
              <a:t>Civil Procedural Law</a:t>
            </a:r>
            <a:endParaRPr lang="el-GR" sz="5600" dirty="0"/>
          </a:p>
          <a:p>
            <a:pPr algn="ctr"/>
            <a:r>
              <a:rPr lang="en-US" sz="5600" b="1" dirty="0"/>
              <a:t>Prof. Dr. Nikolaos M. </a:t>
            </a:r>
            <a:r>
              <a:rPr lang="en-US" sz="5600" b="1" dirty="0" err="1"/>
              <a:t>Katiforis</a:t>
            </a:r>
            <a:endParaRPr lang="en-US" sz="5600" b="1" dirty="0"/>
          </a:p>
          <a:p>
            <a:pPr algn="ctr"/>
            <a:r>
              <a:rPr lang="en-US" sz="5600" b="1" dirty="0"/>
              <a:t>Ass. Prof. Dr. Michail Markoulakis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structure of particular proceedings (family disputes, certain money claims)</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8151929"/>
              </p:ext>
            </p:extLst>
          </p:nvPr>
        </p:nvGraphicFramePr>
        <p:xfrm>
          <a:off x="3908" y="1600201"/>
          <a:ext cx="1218809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0293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4C224-CD93-C244-8ADC-B07B4F0DB867}"/>
              </a:ext>
            </a:extLst>
          </p:cNvPr>
          <p:cNvSpPr>
            <a:spLocks noGrp="1"/>
          </p:cNvSpPr>
          <p:nvPr>
            <p:ph type="title"/>
          </p:nvPr>
        </p:nvSpPr>
        <p:spPr/>
        <p:txBody>
          <a:bodyPr>
            <a:normAutofit/>
          </a:bodyPr>
          <a:lstStyle/>
          <a:p>
            <a:pPr algn="ctr"/>
            <a:r>
              <a:rPr lang="en-US" sz="3200" b="1" dirty="0"/>
              <a:t>§ 1. Proceedings in First Instance</a:t>
            </a:r>
            <a:endParaRPr lang="el-GR" dirty="0"/>
          </a:p>
        </p:txBody>
      </p:sp>
      <p:sp>
        <p:nvSpPr>
          <p:cNvPr id="3" name="Θέση περιεχομένου 2">
            <a:extLst>
              <a:ext uri="{FF2B5EF4-FFF2-40B4-BE49-F238E27FC236}">
                <a16:creationId xmlns:a16="http://schemas.microsoft.com/office/drawing/2014/main" id="{5D978DA3-3FEE-034E-B431-495F306AA932}"/>
              </a:ext>
            </a:extLst>
          </p:cNvPr>
          <p:cNvSpPr>
            <a:spLocks noGrp="1"/>
          </p:cNvSpPr>
          <p:nvPr>
            <p:ph idx="1"/>
          </p:nvPr>
        </p:nvSpPr>
        <p:spPr>
          <a:xfrm>
            <a:off x="2773599" y="1817648"/>
            <a:ext cx="7796540" cy="5040352"/>
          </a:xfrm>
        </p:spPr>
        <p:txBody>
          <a:bodyPr>
            <a:normAutofit lnSpcReduction="10000"/>
          </a:bodyPr>
          <a:lstStyle/>
          <a:p>
            <a:r>
              <a:rPr lang="en-US" dirty="0"/>
              <a:t>1.4.4. Third Party Proceedings</a:t>
            </a:r>
          </a:p>
          <a:p>
            <a:r>
              <a:rPr lang="en-US" dirty="0"/>
              <a:t>1.4.4.1. Principal Intervention: An action of a third person against both parties in an already pending trial.</a:t>
            </a:r>
          </a:p>
          <a:p>
            <a:r>
              <a:rPr lang="en-US" dirty="0"/>
              <a:t>1.4.4.2. Accessory intervention: It is permissible for any third party who claims a legal interest in the victory of either one of the original parties.</a:t>
            </a:r>
          </a:p>
          <a:p>
            <a:r>
              <a:rPr lang="en-US" dirty="0"/>
              <a:t>A) Simple accessory intervention: The intervener is, up to a certain extent, subordinate to the principal party he seeks to support.</a:t>
            </a:r>
          </a:p>
          <a:p>
            <a:r>
              <a:rPr lang="en-US" dirty="0"/>
              <a:t>B) Self-standing accessory intervention: It applies when the judgment between the principal parties is legally effective also as between the intervener and the opponent party.</a:t>
            </a:r>
          </a:p>
          <a:p>
            <a:endParaRPr lang="el-GR" dirty="0"/>
          </a:p>
        </p:txBody>
      </p:sp>
    </p:spTree>
    <p:extLst>
      <p:ext uri="{BB962C8B-B14F-4D97-AF65-F5344CB8AC3E}">
        <p14:creationId xmlns:p14="http://schemas.microsoft.com/office/powerpoint/2010/main" val="2974809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454D5-6471-8D49-B409-5FC163B5C2F5}"/>
              </a:ext>
            </a:extLst>
          </p:cNvPr>
          <p:cNvSpPr>
            <a:spLocks noGrp="1"/>
          </p:cNvSpPr>
          <p:nvPr>
            <p:ph type="title"/>
          </p:nvPr>
        </p:nvSpPr>
        <p:spPr/>
        <p:txBody>
          <a:bodyPr/>
          <a:lstStyle/>
          <a:p>
            <a:pPr algn="ctr"/>
            <a:r>
              <a:rPr lang="en-US" sz="3600" b="1" dirty="0"/>
              <a:t>§ 1. Proceedings in First Instance</a:t>
            </a:r>
            <a:endParaRPr lang="el-GR" dirty="0"/>
          </a:p>
        </p:txBody>
      </p:sp>
      <p:sp>
        <p:nvSpPr>
          <p:cNvPr id="3" name="Θέση περιεχομένου 2">
            <a:extLst>
              <a:ext uri="{FF2B5EF4-FFF2-40B4-BE49-F238E27FC236}">
                <a16:creationId xmlns:a16="http://schemas.microsoft.com/office/drawing/2014/main" id="{C16D1375-68D8-5545-8BC2-73137A9955E0}"/>
              </a:ext>
            </a:extLst>
          </p:cNvPr>
          <p:cNvSpPr>
            <a:spLocks noGrp="1"/>
          </p:cNvSpPr>
          <p:nvPr>
            <p:ph idx="1"/>
          </p:nvPr>
        </p:nvSpPr>
        <p:spPr/>
        <p:txBody>
          <a:bodyPr>
            <a:normAutofit fontScale="77500" lnSpcReduction="20000"/>
          </a:bodyPr>
          <a:lstStyle/>
          <a:p>
            <a:r>
              <a:rPr lang="en-US" dirty="0"/>
              <a:t>1.4.4.3. Impleader:</a:t>
            </a:r>
          </a:p>
          <a:p>
            <a:r>
              <a:rPr lang="en-US" dirty="0"/>
              <a:t>(a) Impleader of the procedural guarantor: Either parties or principal interveners have the right to issue a summons against a third person, once they have a claim for refund against him in the event of a defeat in the action.</a:t>
            </a:r>
          </a:p>
          <a:p>
            <a:r>
              <a:rPr lang="en-US" dirty="0"/>
              <a:t>(b) Impleader of the real owner or possessor.</a:t>
            </a:r>
          </a:p>
          <a:p>
            <a:r>
              <a:rPr lang="en-US" dirty="0"/>
              <a:t>(c) Impleader of necessary parties: The plaintiff may issue a summons against any other necessary party who refuses to be his co-plaintiff; the defendant has the same right as against both the necessary plaintiffs and the necessary defendants.</a:t>
            </a:r>
          </a:p>
          <a:p>
            <a:r>
              <a:rPr lang="en-US" dirty="0"/>
              <a:t>Greek law allows impleader also by court order, once the requirements for an impleader by a party are met and the court deems that the participation of a third party is necessary.</a:t>
            </a:r>
            <a:endParaRPr lang="el-GR" dirty="0"/>
          </a:p>
        </p:txBody>
      </p:sp>
    </p:spTree>
    <p:extLst>
      <p:ext uri="{BB962C8B-B14F-4D97-AF65-F5344CB8AC3E}">
        <p14:creationId xmlns:p14="http://schemas.microsoft.com/office/powerpoint/2010/main" val="3933038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325DE-29AE-954B-89BF-C779B700240B}"/>
              </a:ext>
            </a:extLst>
          </p:cNvPr>
          <p:cNvSpPr>
            <a:spLocks noGrp="1"/>
          </p:cNvSpPr>
          <p:nvPr>
            <p:ph type="title"/>
          </p:nvPr>
        </p:nvSpPr>
        <p:spPr/>
        <p:txBody>
          <a:bodyPr/>
          <a:lstStyle/>
          <a:p>
            <a:pPr algn="ctr"/>
            <a:r>
              <a:rPr lang="en-US" sz="3200" b="1" dirty="0"/>
              <a:t>§ 1. Proceedings in First Instance</a:t>
            </a:r>
            <a:endParaRPr lang="el-GR" dirty="0"/>
          </a:p>
        </p:txBody>
      </p:sp>
      <p:sp>
        <p:nvSpPr>
          <p:cNvPr id="3" name="Θέση περιεχομένου 2">
            <a:extLst>
              <a:ext uri="{FF2B5EF4-FFF2-40B4-BE49-F238E27FC236}">
                <a16:creationId xmlns:a16="http://schemas.microsoft.com/office/drawing/2014/main" id="{123217A1-BF10-944B-A516-436C33458D0F}"/>
              </a:ext>
            </a:extLst>
          </p:cNvPr>
          <p:cNvSpPr>
            <a:spLocks noGrp="1"/>
          </p:cNvSpPr>
          <p:nvPr>
            <p:ph idx="1"/>
          </p:nvPr>
        </p:nvSpPr>
        <p:spPr/>
        <p:txBody>
          <a:bodyPr>
            <a:normAutofit fontScale="92500" lnSpcReduction="20000"/>
          </a:bodyPr>
          <a:lstStyle/>
          <a:p>
            <a:r>
              <a:rPr lang="en-US" dirty="0"/>
              <a:t>1.4.4. Judgement</a:t>
            </a:r>
          </a:p>
          <a:p>
            <a:r>
              <a:rPr lang="en-US" dirty="0"/>
              <a:t>1.4.4.1. Different sorts of Judgment: </a:t>
            </a:r>
          </a:p>
          <a:p>
            <a:r>
              <a:rPr lang="en-US" dirty="0"/>
              <a:t>(a) A judgment is termed as final, when it concludes the proceeding in the court which has rendered it and cannot be revoked by the court after it has been published. A non-final judgment merely decides over incidental or other preparatory measures during the course of a proceedings (e.g. orders the taking of evidence).  </a:t>
            </a:r>
          </a:p>
          <a:p>
            <a:r>
              <a:rPr lang="en-US" dirty="0"/>
              <a:t>(b) A final judgment can develop a res judicata effect only when it is no longer subject to the ordinary methods of review. A judgement which can no longer be attacked even by extraordinary methods of review is characterized as “unappealable”.</a:t>
            </a:r>
            <a:endParaRPr lang="el-GR" dirty="0"/>
          </a:p>
        </p:txBody>
      </p:sp>
    </p:spTree>
    <p:extLst>
      <p:ext uri="{BB962C8B-B14F-4D97-AF65-F5344CB8AC3E}">
        <p14:creationId xmlns:p14="http://schemas.microsoft.com/office/powerpoint/2010/main" val="3601385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lstStyle/>
          <a:p>
            <a:pPr algn="ctr"/>
            <a:r>
              <a:rPr lang="en-US" sz="3600" b="1" dirty="0"/>
              <a:t>§ 1. Proceedings in First Instance</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fontScale="85000" lnSpcReduction="20000"/>
          </a:bodyPr>
          <a:lstStyle/>
          <a:p>
            <a:r>
              <a:rPr lang="en-US" dirty="0"/>
              <a:t>1.4.4.2. Effects of judgments</a:t>
            </a:r>
          </a:p>
          <a:p>
            <a:r>
              <a:rPr lang="en-US" dirty="0"/>
              <a:t>(a) Res Judicata: </a:t>
            </a:r>
          </a:p>
          <a:p>
            <a:r>
              <a:rPr lang="en-US" dirty="0"/>
              <a:t>On substantive and on mere procedural issues.</a:t>
            </a:r>
          </a:p>
          <a:p>
            <a:r>
              <a:rPr lang="en-US" dirty="0"/>
              <a:t>Negative function: A negative procedural prerequisite, which dies not allow any subsequent court to entertain the merits of a case when identical to those already covered by res judicata (non bis in idem).</a:t>
            </a:r>
          </a:p>
          <a:p>
            <a:r>
              <a:rPr lang="en-US" dirty="0"/>
              <a:t>Positive function: It prevents </a:t>
            </a:r>
            <a:r>
              <a:rPr lang="en-US" dirty="0" err="1"/>
              <a:t>relitigation</a:t>
            </a:r>
            <a:r>
              <a:rPr lang="en-US" dirty="0"/>
              <a:t> of all issues decided in a previous suit. </a:t>
            </a:r>
          </a:p>
          <a:p>
            <a:r>
              <a:rPr lang="en-US" dirty="0"/>
              <a:t>Object and objective limits of Res Judicata</a:t>
            </a:r>
          </a:p>
          <a:p>
            <a:r>
              <a:rPr lang="en-US" dirty="0"/>
              <a:t>Subjective limits of Res Judicata</a:t>
            </a:r>
          </a:p>
        </p:txBody>
      </p:sp>
    </p:spTree>
    <p:extLst>
      <p:ext uri="{BB962C8B-B14F-4D97-AF65-F5344CB8AC3E}">
        <p14:creationId xmlns:p14="http://schemas.microsoft.com/office/powerpoint/2010/main" val="26075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52200B-BF22-1149-86CE-32354E687FD3}"/>
              </a:ext>
            </a:extLst>
          </p:cNvPr>
          <p:cNvSpPr>
            <a:spLocks noGrp="1"/>
          </p:cNvSpPr>
          <p:nvPr>
            <p:ph type="title"/>
          </p:nvPr>
        </p:nvSpPr>
        <p:spPr/>
        <p:txBody>
          <a:bodyPr>
            <a:normAutofit/>
          </a:bodyPr>
          <a:lstStyle/>
          <a:p>
            <a:pPr algn="ctr"/>
            <a:r>
              <a:rPr lang="en-US" sz="3100" b="1" dirty="0"/>
              <a:t>§ 1. Proceedings in First Instance</a:t>
            </a:r>
            <a:br>
              <a:rPr lang="el-GR" dirty="0"/>
            </a:br>
            <a:endParaRPr lang="el-GR" dirty="0"/>
          </a:p>
        </p:txBody>
      </p:sp>
      <p:sp>
        <p:nvSpPr>
          <p:cNvPr id="3" name="Θέση περιεχομένου 2">
            <a:extLst>
              <a:ext uri="{FF2B5EF4-FFF2-40B4-BE49-F238E27FC236}">
                <a16:creationId xmlns:a16="http://schemas.microsoft.com/office/drawing/2014/main" id="{F458375D-2FE5-8E44-8636-EC65E5B7F7C3}"/>
              </a:ext>
            </a:extLst>
          </p:cNvPr>
          <p:cNvSpPr>
            <a:spLocks noGrp="1"/>
          </p:cNvSpPr>
          <p:nvPr>
            <p:ph idx="1"/>
          </p:nvPr>
        </p:nvSpPr>
        <p:spPr/>
        <p:txBody>
          <a:bodyPr>
            <a:normAutofit lnSpcReduction="10000"/>
          </a:bodyPr>
          <a:lstStyle/>
          <a:p>
            <a:r>
              <a:rPr lang="en-US" dirty="0"/>
              <a:t>1.1. Method of Initiating the Action</a:t>
            </a:r>
          </a:p>
          <a:p>
            <a:r>
              <a:rPr lang="en-US" dirty="0"/>
              <a:t>A civil action is commenced at the plaintiffs initiative by two separate procedural acts: by filing a complaint with the clerk of the court; and by serving a copy of it on the defendant. The service of the legal action from the plaintiff in the defendant must be effectuated within 30 days following its filing with the clerk of the court. This time limit extends to 60 days  whenever the defendant or a co-defendant resides or seats abroad or has an unknown residence. In case of failure of the plaintiff to comply with the above time limit, the action is regarded as not being brought.</a:t>
            </a:r>
          </a:p>
        </p:txBody>
      </p:sp>
    </p:spTree>
    <p:extLst>
      <p:ext uri="{BB962C8B-B14F-4D97-AF65-F5344CB8AC3E}">
        <p14:creationId xmlns:p14="http://schemas.microsoft.com/office/powerpoint/2010/main" val="68523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684BF8-2CE7-8747-BC25-5F2DF233F42A}"/>
              </a:ext>
            </a:extLst>
          </p:cNvPr>
          <p:cNvSpPr>
            <a:spLocks noGrp="1"/>
          </p:cNvSpPr>
          <p:nvPr>
            <p:ph idx="1"/>
          </p:nvPr>
        </p:nvSpPr>
        <p:spPr/>
        <p:txBody>
          <a:bodyPr>
            <a:normAutofit fontScale="55000" lnSpcReduction="20000"/>
          </a:bodyPr>
          <a:lstStyle/>
          <a:p>
            <a:r>
              <a:rPr lang="en-US" dirty="0"/>
              <a:t>1.2. Modes of Service of the Complaint</a:t>
            </a:r>
          </a:p>
          <a:p>
            <a:r>
              <a:rPr lang="en-US" dirty="0"/>
              <a:t>1.2.1. Service of the action is effected through a bailiff, officially appointed as the functionally competent organ in the territory of the court where the defendant is domiciled or resides. Service must b certified through a document, which has the probative effect of an authentic instrument.</a:t>
            </a:r>
          </a:p>
          <a:p>
            <a:r>
              <a:rPr lang="en-US" dirty="0"/>
              <a:t>1.2.2. If the recipient of service consents, service may be effected anywhere and at any time. Otherwise, documents need to be served to the residence or the professional establishment of the recipient.</a:t>
            </a:r>
          </a:p>
          <a:p>
            <a:r>
              <a:rPr lang="en-US" dirty="0"/>
              <a:t>1.2.3.  Electronic method of service: Since September 2020, service of documents may be effected also through electronic means.</a:t>
            </a:r>
          </a:p>
          <a:p>
            <a:r>
              <a:rPr lang="en-US" dirty="0"/>
              <a:t>1.2.4. “Remise au parquet”: When the defendant has a residence or a seat abroad, service is effected through the delivery of the civil action to the public prosecutor of the competent court, who is obliged to send the complaint to the Minister of Foreign Affairs, who must then transmit it to the defendant. Whether this is handed to the defendant on time or not, service is deemed to be complete and capable of producing legal effects as soon the action is delivered to the public prosecutor.</a:t>
            </a:r>
          </a:p>
          <a:p>
            <a:r>
              <a:rPr lang="en-US" dirty="0"/>
              <a:t>A similar method is followed to effect service of documents of unknown residence. In addition, two publications of the summary of the document served in two daily newspapers is required. </a:t>
            </a:r>
            <a:endParaRPr lang="el-GR" dirty="0"/>
          </a:p>
        </p:txBody>
      </p:sp>
      <p:sp>
        <p:nvSpPr>
          <p:cNvPr id="5" name="Τίτλος 4">
            <a:extLst>
              <a:ext uri="{FF2B5EF4-FFF2-40B4-BE49-F238E27FC236}">
                <a16:creationId xmlns:a16="http://schemas.microsoft.com/office/drawing/2014/main" id="{6AA0EC5B-52E0-5A45-B0EB-23598A7E9B54}"/>
              </a:ext>
            </a:extLst>
          </p:cNvPr>
          <p:cNvSpPr>
            <a:spLocks noGrp="1"/>
          </p:cNvSpPr>
          <p:nvPr>
            <p:ph type="title"/>
          </p:nvPr>
        </p:nvSpPr>
        <p:spPr/>
        <p:txBody>
          <a:bodyPr/>
          <a:lstStyle/>
          <a:p>
            <a:pPr algn="ctr"/>
            <a:r>
              <a:rPr lang="en-US" sz="3600" b="1" dirty="0"/>
              <a:t>§ 1. Proceedings in First Instance</a:t>
            </a:r>
            <a:br>
              <a:rPr lang="el-GR" dirty="0"/>
            </a:br>
            <a:endParaRPr lang="el-GR" dirty="0"/>
          </a:p>
        </p:txBody>
      </p:sp>
    </p:spTree>
    <p:extLst>
      <p:ext uri="{BB962C8B-B14F-4D97-AF65-F5344CB8AC3E}">
        <p14:creationId xmlns:p14="http://schemas.microsoft.com/office/powerpoint/2010/main" val="3208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51F5FC-0E6A-0E48-8427-02E92C7B54C2}"/>
              </a:ext>
            </a:extLst>
          </p:cNvPr>
          <p:cNvSpPr>
            <a:spLocks noGrp="1"/>
          </p:cNvSpPr>
          <p:nvPr>
            <p:ph type="title"/>
          </p:nvPr>
        </p:nvSpPr>
        <p:spPr/>
        <p:txBody>
          <a:bodyPr>
            <a:normAutofit/>
          </a:bodyPr>
          <a:lstStyle/>
          <a:p>
            <a:pPr algn="ctr"/>
            <a:r>
              <a:rPr lang="en-US" sz="2800" b="1" dirty="0"/>
              <a:t>§ 1. Proceedings in First Instance</a:t>
            </a:r>
            <a:endParaRPr lang="el-GR" sz="2800" dirty="0"/>
          </a:p>
        </p:txBody>
      </p:sp>
      <p:sp>
        <p:nvSpPr>
          <p:cNvPr id="3" name="Θέση περιεχομένου 2">
            <a:extLst>
              <a:ext uri="{FF2B5EF4-FFF2-40B4-BE49-F238E27FC236}">
                <a16:creationId xmlns:a16="http://schemas.microsoft.com/office/drawing/2014/main" id="{B2729BE5-0197-F341-BC2D-E48194D78E23}"/>
              </a:ext>
            </a:extLst>
          </p:cNvPr>
          <p:cNvSpPr>
            <a:spLocks noGrp="1"/>
          </p:cNvSpPr>
          <p:nvPr>
            <p:ph idx="1"/>
          </p:nvPr>
        </p:nvSpPr>
        <p:spPr/>
        <p:txBody>
          <a:bodyPr>
            <a:normAutofit fontScale="55000" lnSpcReduction="20000"/>
          </a:bodyPr>
          <a:lstStyle/>
          <a:p>
            <a:r>
              <a:rPr lang="en-US" dirty="0"/>
              <a:t>1.3. Effects of the initiation of an Action</a:t>
            </a:r>
          </a:p>
          <a:p>
            <a:r>
              <a:rPr lang="en-US" dirty="0"/>
              <a:t>1.3.1. Procedural effects:</a:t>
            </a:r>
          </a:p>
          <a:p>
            <a:r>
              <a:rPr lang="en-US" dirty="0"/>
              <a:t>(a) Lis Pendens, will not allow the progress of any other subsequent proceeding regarding the same claim as between the same parties.</a:t>
            </a:r>
          </a:p>
          <a:p>
            <a:r>
              <a:rPr lang="en-US" dirty="0"/>
              <a:t>(b) Neither can the factual basis of an action be henceforth altered, nor are, as a rule, modifications regarding the requested relief allowed.</a:t>
            </a:r>
          </a:p>
          <a:p>
            <a:r>
              <a:rPr lang="en-US" dirty="0"/>
              <a:t>(c) The commencement of an action in a civil court constitutes and continues to remain the relevant moment for the determination of the jurisdiction, as also of the subject matter and of the territorial competence of this court.</a:t>
            </a:r>
          </a:p>
          <a:p>
            <a:r>
              <a:rPr lang="en-US" dirty="0"/>
              <a:t>1.3.2. Substantive effects:</a:t>
            </a:r>
          </a:p>
          <a:p>
            <a:r>
              <a:rPr lang="en-US" dirty="0"/>
              <a:t>(a) The interruption of the running of a prescription.</a:t>
            </a:r>
          </a:p>
          <a:p>
            <a:r>
              <a:rPr lang="en-US" dirty="0"/>
              <a:t>(b) Obligation for the payment of interests when the action involves a monetary claim.</a:t>
            </a:r>
          </a:p>
          <a:p>
            <a:pPr marL="0" indent="0">
              <a:buNone/>
            </a:pPr>
            <a:r>
              <a:rPr lang="en-US" dirty="0"/>
              <a:t> </a:t>
            </a:r>
            <a:endParaRPr lang="el-GR" dirty="0"/>
          </a:p>
        </p:txBody>
      </p:sp>
    </p:spTree>
    <p:extLst>
      <p:ext uri="{BB962C8B-B14F-4D97-AF65-F5344CB8AC3E}">
        <p14:creationId xmlns:p14="http://schemas.microsoft.com/office/powerpoint/2010/main" val="264568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BEFBC1-E524-454C-87CA-76ED53F5CC9E}"/>
              </a:ext>
            </a:extLst>
          </p:cNvPr>
          <p:cNvSpPr>
            <a:spLocks noGrp="1"/>
          </p:cNvSpPr>
          <p:nvPr>
            <p:ph type="title"/>
          </p:nvPr>
        </p:nvSpPr>
        <p:spPr>
          <a:xfrm>
            <a:off x="2611808" y="808056"/>
            <a:ext cx="7958331" cy="629975"/>
          </a:xfrm>
        </p:spPr>
        <p:txBody>
          <a:bodyPr>
            <a:normAutofit/>
          </a:bodyPr>
          <a:lstStyle/>
          <a:p>
            <a:pPr algn="ctr"/>
            <a:r>
              <a:rPr lang="en-US" sz="2800" b="1" dirty="0"/>
              <a:t>§ 1. Proceedings in First Instance</a:t>
            </a:r>
            <a:endParaRPr lang="el-GR" sz="2800" dirty="0"/>
          </a:p>
        </p:txBody>
      </p:sp>
      <p:sp>
        <p:nvSpPr>
          <p:cNvPr id="3" name="Θέση περιεχομένου 2">
            <a:extLst>
              <a:ext uri="{FF2B5EF4-FFF2-40B4-BE49-F238E27FC236}">
                <a16:creationId xmlns:a16="http://schemas.microsoft.com/office/drawing/2014/main" id="{85652FF5-04DA-0F41-9B87-593E99949D3A}"/>
              </a:ext>
            </a:extLst>
          </p:cNvPr>
          <p:cNvSpPr>
            <a:spLocks noGrp="1"/>
          </p:cNvSpPr>
          <p:nvPr>
            <p:ph idx="1"/>
          </p:nvPr>
        </p:nvSpPr>
        <p:spPr>
          <a:xfrm>
            <a:off x="2505970" y="1516185"/>
            <a:ext cx="7796540" cy="4627544"/>
          </a:xfrm>
        </p:spPr>
        <p:txBody>
          <a:bodyPr>
            <a:normAutofit fontScale="47500" lnSpcReduction="20000"/>
          </a:bodyPr>
          <a:lstStyle/>
          <a:p>
            <a:endParaRPr lang="en-US" b="1" dirty="0"/>
          </a:p>
          <a:p>
            <a:r>
              <a:rPr lang="en-US" b="1" dirty="0"/>
              <a:t>1.4. Progress of Ordinary Proceedings</a:t>
            </a:r>
          </a:p>
          <a:p>
            <a:r>
              <a:rPr lang="en-US" b="1" dirty="0"/>
              <a:t>1.4.1. Preparatory Measures – Written Pleadings – Production of Documents</a:t>
            </a:r>
          </a:p>
          <a:p>
            <a:r>
              <a:rPr lang="en-US" b="1" dirty="0"/>
              <a:t>The pleadings </a:t>
            </a:r>
            <a:r>
              <a:rPr lang="en-US" b="1" u="sng" dirty="0"/>
              <a:t>of the plaintiff </a:t>
            </a:r>
            <a:r>
              <a:rPr lang="en-US" b="1" dirty="0"/>
              <a:t>contain: </a:t>
            </a:r>
          </a:p>
          <a:p>
            <a:r>
              <a:rPr lang="en-US" b="1" dirty="0"/>
              <a:t>a) a more detailed presentation of his factual allegations, which constitute the factual basis of the action and which must have been already included as to their central points in the complaint.</a:t>
            </a:r>
          </a:p>
          <a:p>
            <a:r>
              <a:rPr lang="en-US" b="1" dirty="0"/>
              <a:t>B) an extended analysis of the legal rules to be applied and of their meaning.</a:t>
            </a:r>
          </a:p>
          <a:p>
            <a:r>
              <a:rPr lang="en-US" b="1" dirty="0"/>
              <a:t>C) his views as to the evaluation of evidence introduced.</a:t>
            </a:r>
          </a:p>
          <a:p>
            <a:r>
              <a:rPr lang="en-US" b="1" dirty="0"/>
              <a:t>D) specification or requests as to the means of evidence to be produced.</a:t>
            </a:r>
          </a:p>
          <a:p>
            <a:r>
              <a:rPr lang="en-US" b="1" dirty="0"/>
              <a:t>The pleadings </a:t>
            </a:r>
            <a:r>
              <a:rPr lang="en-US" b="1" u="sng" dirty="0"/>
              <a:t>of the defendant </a:t>
            </a:r>
            <a:r>
              <a:rPr lang="en-US" b="1" dirty="0"/>
              <a:t>introduce his answer to the complaint, his exceptions or, eventually, a cross action.</a:t>
            </a:r>
          </a:p>
          <a:p>
            <a:r>
              <a:rPr lang="en-US" b="1" u="sng" dirty="0"/>
              <a:t>Failure of the Parties to timely submit written pleadings will result in the rendition of a default decision.</a:t>
            </a:r>
          </a:p>
          <a:p>
            <a:r>
              <a:rPr lang="en-US" b="1" u="sng" dirty="0"/>
              <a:t>Also, factual allegations or means of evidence of the defendant not included in the pleadings can, in principle, not taken </a:t>
            </a:r>
          </a:p>
          <a:p>
            <a:pPr marL="0" indent="0">
              <a:buNone/>
            </a:pPr>
            <a:r>
              <a:rPr lang="en-US" b="1" dirty="0"/>
              <a:t>into consideration by the Court</a:t>
            </a:r>
          </a:p>
          <a:p>
            <a:endParaRPr lang="el-GR" b="1" dirty="0"/>
          </a:p>
        </p:txBody>
      </p:sp>
    </p:spTree>
    <p:extLst>
      <p:ext uri="{BB962C8B-B14F-4D97-AF65-F5344CB8AC3E}">
        <p14:creationId xmlns:p14="http://schemas.microsoft.com/office/powerpoint/2010/main" val="100936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A82458-0A09-3A47-A251-33359759AD8F}"/>
              </a:ext>
            </a:extLst>
          </p:cNvPr>
          <p:cNvSpPr>
            <a:spLocks noGrp="1"/>
          </p:cNvSpPr>
          <p:nvPr>
            <p:ph type="title"/>
          </p:nvPr>
        </p:nvSpPr>
        <p:spPr/>
        <p:txBody>
          <a:bodyPr/>
          <a:lstStyle/>
          <a:p>
            <a:pPr algn="ctr"/>
            <a:r>
              <a:rPr lang="en-US" sz="3600" b="1" dirty="0"/>
              <a:t>§ 1. Proceedings in First Instance</a:t>
            </a:r>
            <a:br>
              <a:rPr lang="el-GR" dirty="0"/>
            </a:br>
            <a:endParaRPr lang="el-GR" dirty="0"/>
          </a:p>
        </p:txBody>
      </p:sp>
      <p:sp>
        <p:nvSpPr>
          <p:cNvPr id="3" name="Θέση περιεχομένου 2">
            <a:extLst>
              <a:ext uri="{FF2B5EF4-FFF2-40B4-BE49-F238E27FC236}">
                <a16:creationId xmlns:a16="http://schemas.microsoft.com/office/drawing/2014/main" id="{EB777ED4-1039-F540-8F31-1058093A8405}"/>
              </a:ext>
            </a:extLst>
          </p:cNvPr>
          <p:cNvSpPr>
            <a:spLocks noGrp="1"/>
          </p:cNvSpPr>
          <p:nvPr>
            <p:ph idx="1"/>
          </p:nvPr>
        </p:nvSpPr>
        <p:spPr/>
        <p:txBody>
          <a:bodyPr>
            <a:normAutofit fontScale="92500" lnSpcReduction="10000"/>
          </a:bodyPr>
          <a:lstStyle/>
          <a:p>
            <a:r>
              <a:rPr lang="en-US" dirty="0"/>
              <a:t>1.4.2. The parties must file their pleadings, as well as their means of evidence, with the Clerk of the Court within 90 (+30) days form the expiry of the time limit for servicing the action on the defendant.</a:t>
            </a:r>
          </a:p>
          <a:p>
            <a:pPr marL="0" indent="0">
              <a:buNone/>
            </a:pPr>
            <a:r>
              <a:rPr lang="en-US" dirty="0"/>
              <a:t>Additional pleadings can be filed within the next 15 days from the date of expiry of the time limit for filing the pleadings. These can include further elaboration or specification of the allegations already included in the pleadings. They can also include allegations to contradict the allegations produced by the adversary party in his pleadings. New allegations and new means of evidence that are not used to contradict produced by the adversary party in his pleadings are not permissible at this point.  </a:t>
            </a:r>
          </a:p>
        </p:txBody>
      </p:sp>
    </p:spTree>
    <p:extLst>
      <p:ext uri="{BB962C8B-B14F-4D97-AF65-F5344CB8AC3E}">
        <p14:creationId xmlns:p14="http://schemas.microsoft.com/office/powerpoint/2010/main" val="124900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After that point, the file of the case is closed. The specific judge or the composition of the Court (regarding three-member-District Courts) is appointed and the day of the hearing is determined.</a:t>
            </a:r>
          </a:p>
          <a:p>
            <a:r>
              <a:rPr lang="en-US" dirty="0"/>
              <a:t>The day of the hearing may be announced by the secretary to the parties electronically. No service of a summons to the hearing has to take place.</a:t>
            </a:r>
          </a:p>
          <a:p>
            <a:r>
              <a:rPr lang="en-US" dirty="0"/>
              <a:t>The hearing can take place without the physical presence of the parties</a:t>
            </a:r>
          </a:p>
          <a:p>
            <a:endParaRPr lang="en-US" dirty="0"/>
          </a:p>
        </p:txBody>
      </p:sp>
    </p:spTree>
    <p:extLst>
      <p:ext uri="{BB962C8B-B14F-4D97-AF65-F5344CB8AC3E}">
        <p14:creationId xmlns:p14="http://schemas.microsoft.com/office/powerpoint/2010/main" val="1083937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Ordinary proceedings </a:t>
            </a:r>
            <a:r>
              <a:rPr lang="en-US" dirty="0"/>
              <a:t>as amended by Law </a:t>
            </a:r>
            <a:r>
              <a:rPr lang="el-GR" dirty="0"/>
              <a:t>4842/2021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8960221"/>
              </p:ext>
            </p:extLst>
          </p:nvPr>
        </p:nvGraphicFramePr>
        <p:xfrm>
          <a:off x="0" y="1608222"/>
          <a:ext cx="12192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846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1.4.3. The Trial</a:t>
            </a:r>
          </a:p>
          <a:p>
            <a:r>
              <a:rPr lang="en-US" dirty="0"/>
              <a:t>The hearing may take place without the presence of the parties and their lawyers. Only a limited number of procedural acts can take place.</a:t>
            </a:r>
          </a:p>
          <a:p>
            <a:r>
              <a:rPr lang="en-US" dirty="0"/>
              <a:t>The examination of witnesses during the hearing is, as rule, excluded. Testimonies of third persons are allowed only through the instrument of written “sworn attestations”. Only by way of exception is the court allowed to render the examination of witnesses, one of each of the opponent parties, in principle of those third persons who have already submitted a written “sworn attestation”. </a:t>
            </a:r>
          </a:p>
          <a:p>
            <a:r>
              <a:rPr lang="en-US" dirty="0"/>
              <a:t>After the termination of a hearing the court can order its repetition when further clarifications or supplements are needed. </a:t>
            </a:r>
          </a:p>
          <a:p>
            <a:endParaRPr lang="en-US" dirty="0"/>
          </a:p>
        </p:txBody>
      </p:sp>
    </p:spTree>
    <p:extLst>
      <p:ext uri="{BB962C8B-B14F-4D97-AF65-F5344CB8AC3E}">
        <p14:creationId xmlns:p14="http://schemas.microsoft.com/office/powerpoint/2010/main" val="2607862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Μάντισον</Template>
  <TotalTime>4104</TotalTime>
  <Words>1795</Words>
  <Application>Microsoft Office PowerPoint</Application>
  <PresentationFormat>Ευρεία οθόνη</PresentationFormat>
  <Paragraphs>91</Paragraphs>
  <Slides>14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3</vt:i4>
      </vt:variant>
      <vt:variant>
        <vt:lpstr>Τίτλοι διαφανειών</vt:lpstr>
      </vt:variant>
      <vt:variant>
        <vt:i4>14</vt:i4>
      </vt:variant>
    </vt:vector>
  </HeadingPairs>
  <TitlesOfParts>
    <vt:vector size="23" baseType="lpstr">
      <vt:lpstr>Arial</vt:lpstr>
      <vt:lpstr>Calibri</vt:lpstr>
      <vt:lpstr>Calibri Light</vt:lpstr>
      <vt:lpstr>MS Shell Dlg 2</vt:lpstr>
      <vt:lpstr>Wingdings</vt:lpstr>
      <vt:lpstr>Wingdings 3</vt:lpstr>
      <vt:lpstr>Μάντισον</vt:lpstr>
      <vt:lpstr>Office Theme</vt:lpstr>
      <vt:lpstr>1_Office Theme</vt:lpstr>
      <vt:lpstr>  Lecture IV  </vt:lpstr>
      <vt:lpstr>§ 1. Proceedings in First Instance </vt:lpstr>
      <vt:lpstr>§ 1. Proceedings in First Instance </vt:lpstr>
      <vt:lpstr>§ 1. Proceedings in First Instance</vt:lpstr>
      <vt:lpstr>§ 1. Proceedings in First Instance</vt:lpstr>
      <vt:lpstr>§ 1. Proceedings in First Instance </vt:lpstr>
      <vt:lpstr>Παρουσίαση του PowerPoint</vt:lpstr>
      <vt:lpstr>Ordinary proceedings as amended by Law 4842/2021</vt:lpstr>
      <vt:lpstr>Παρουσίαση του PowerPoint</vt:lpstr>
      <vt:lpstr>The structure of particular proceedings (family disputes, certain money claims)</vt:lpstr>
      <vt:lpstr>§ 1. Proceedings in First Instance</vt:lpstr>
      <vt:lpstr>§ 1. Proceedings in First Instance</vt:lpstr>
      <vt:lpstr>§ 1. Proceedings in First Instance</vt:lpstr>
      <vt:lpstr>§ 1. Proceedings in First Instance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michalis markoulakis</cp:lastModifiedBy>
  <cp:revision>76</cp:revision>
  <dcterms:created xsi:type="dcterms:W3CDTF">2020-10-11T10:43:07Z</dcterms:created>
  <dcterms:modified xsi:type="dcterms:W3CDTF">2023-11-29T21:09:55Z</dcterms:modified>
</cp:coreProperties>
</file>