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997"/>
    <p:restoredTop sz="95909"/>
  </p:normalViewPr>
  <p:slideViewPr>
    <p:cSldViewPr snapToGrid="0" snapToObjects="1">
      <p:cViewPr varScale="1">
        <p:scale>
          <a:sx n="113" d="100"/>
          <a:sy n="113" d="100"/>
        </p:scale>
        <p:origin x="6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7A7C1A-3EB2-1B3C-802C-1EC39F21AF40}"/>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6415BF54-8B9A-AE25-CA22-6558DC2D91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AAD40FB-CD29-046D-C7A2-4730AAC2139D}"/>
              </a:ext>
            </a:extLst>
          </p:cNvPr>
          <p:cNvSpPr>
            <a:spLocks noGrp="1"/>
          </p:cNvSpPr>
          <p:nvPr>
            <p:ph type="dt" sz="half" idx="10"/>
          </p:nvPr>
        </p:nvSpPr>
        <p:spPr/>
        <p:txBody>
          <a:bodyPr/>
          <a:lstStyle/>
          <a:p>
            <a:fld id="{9AB3A824-1A51-4B26-AD58-A6D8E14F6C04}" type="datetimeFigureOut">
              <a:rPr lang="en-US" smtClean="0"/>
              <a:t>11/12/24</a:t>
            </a:fld>
            <a:endParaRPr lang="en-US" dirty="0"/>
          </a:p>
        </p:txBody>
      </p:sp>
      <p:sp>
        <p:nvSpPr>
          <p:cNvPr id="5" name="Θέση υποσέλιδου 4">
            <a:extLst>
              <a:ext uri="{FF2B5EF4-FFF2-40B4-BE49-F238E27FC236}">
                <a16:creationId xmlns:a16="http://schemas.microsoft.com/office/drawing/2014/main" id="{8513999C-6F9E-D7CA-FD16-C740FA5740CE}"/>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2CAD38E9-71C3-8B93-09A7-585964C4DE93}"/>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8864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0FF105-131A-D3FC-50FD-7439BA5D611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79DD440-4875-D4D7-F362-073A0B994549}"/>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4523231-7C79-3E7D-6164-9C9BE8366132}"/>
              </a:ext>
            </a:extLst>
          </p:cNvPr>
          <p:cNvSpPr>
            <a:spLocks noGrp="1"/>
          </p:cNvSpPr>
          <p:nvPr>
            <p:ph type="dt" sz="half" idx="10"/>
          </p:nvPr>
        </p:nvSpPr>
        <p:spPr/>
        <p:txBody>
          <a:bodyPr/>
          <a:lstStyle/>
          <a:p>
            <a:fld id="{D857E33E-8B18-4087-B112-809917729534}" type="datetimeFigureOut">
              <a:rPr lang="en-US" smtClean="0"/>
              <a:t>11/12/24</a:t>
            </a:fld>
            <a:endParaRPr lang="en-US" dirty="0"/>
          </a:p>
        </p:txBody>
      </p:sp>
      <p:sp>
        <p:nvSpPr>
          <p:cNvPr id="5" name="Θέση υποσέλιδου 4">
            <a:extLst>
              <a:ext uri="{FF2B5EF4-FFF2-40B4-BE49-F238E27FC236}">
                <a16:creationId xmlns:a16="http://schemas.microsoft.com/office/drawing/2014/main" id="{31B462A0-2C83-86CA-2EF3-3FCFEB1F2D64}"/>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6F95A405-8176-4A8F-336D-84B13293E46F}"/>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64154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207B520-568D-53D0-677D-8B56872D0429}"/>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9854F61-C7EB-4B6B-8F9B-A79FAB7B99EE}"/>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95664E6-A69E-0CD8-5F3B-4ACD0DEB23BF}"/>
              </a:ext>
            </a:extLst>
          </p:cNvPr>
          <p:cNvSpPr>
            <a:spLocks noGrp="1"/>
          </p:cNvSpPr>
          <p:nvPr>
            <p:ph type="dt" sz="half" idx="10"/>
          </p:nvPr>
        </p:nvSpPr>
        <p:spPr/>
        <p:txBody>
          <a:bodyPr/>
          <a:lstStyle/>
          <a:p>
            <a:fld id="{D3FFE419-2371-464F-8239-3959401C3561}" type="datetimeFigureOut">
              <a:rPr lang="en-US" smtClean="0"/>
              <a:t>11/12/24</a:t>
            </a:fld>
            <a:endParaRPr lang="en-US" dirty="0"/>
          </a:p>
        </p:txBody>
      </p:sp>
      <p:sp>
        <p:nvSpPr>
          <p:cNvPr id="5" name="Θέση υποσέλιδου 4">
            <a:extLst>
              <a:ext uri="{FF2B5EF4-FFF2-40B4-BE49-F238E27FC236}">
                <a16:creationId xmlns:a16="http://schemas.microsoft.com/office/drawing/2014/main" id="{5FEBEA5C-9C1C-B43A-1DB7-CB364D19C5D9}"/>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9A1DCA43-0DC8-AD0D-6388-2A298926FA4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06199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947EF9-A718-DC3C-7571-A01637400D2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5D4A190-1091-6690-7BE1-B89ECF97971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338B376-6169-5BDA-AE35-F3D08E33B1B4}"/>
              </a:ext>
            </a:extLst>
          </p:cNvPr>
          <p:cNvSpPr>
            <a:spLocks noGrp="1"/>
          </p:cNvSpPr>
          <p:nvPr>
            <p:ph type="dt" sz="half" idx="10"/>
          </p:nvPr>
        </p:nvSpPr>
        <p:spPr/>
        <p:txBody>
          <a:bodyPr/>
          <a:lstStyle/>
          <a:p>
            <a:fld id="{97D162C4-EDD9-4389-A98B-B87ECEA2A816}" type="datetimeFigureOut">
              <a:rPr lang="en-US" smtClean="0"/>
              <a:t>11/12/24</a:t>
            </a:fld>
            <a:endParaRPr lang="en-US" dirty="0"/>
          </a:p>
        </p:txBody>
      </p:sp>
      <p:sp>
        <p:nvSpPr>
          <p:cNvPr id="5" name="Θέση υποσέλιδου 4">
            <a:extLst>
              <a:ext uri="{FF2B5EF4-FFF2-40B4-BE49-F238E27FC236}">
                <a16:creationId xmlns:a16="http://schemas.microsoft.com/office/drawing/2014/main" id="{F00C4197-A611-0906-A2E2-F324F9EA6410}"/>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F80245FC-B3A9-05EA-4880-CF55DB0FFC13}"/>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52455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130523-30AB-5B6C-9053-26AB01AE2E2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BE8C5C0-43CF-9AB7-57AB-97058C6D86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45980FBD-820E-A212-9877-94E4A110F515}"/>
              </a:ext>
            </a:extLst>
          </p:cNvPr>
          <p:cNvSpPr>
            <a:spLocks noGrp="1"/>
          </p:cNvSpPr>
          <p:nvPr>
            <p:ph type="dt" sz="half" idx="10"/>
          </p:nvPr>
        </p:nvSpPr>
        <p:spPr/>
        <p:txBody>
          <a:bodyPr/>
          <a:lstStyle/>
          <a:p>
            <a:fld id="{3E5059C3-6A89-4494-99FF-5A4D6FFD50EB}" type="datetimeFigureOut">
              <a:rPr lang="en-US" smtClean="0"/>
              <a:t>11/12/24</a:t>
            </a:fld>
            <a:endParaRPr lang="en-US" dirty="0"/>
          </a:p>
        </p:txBody>
      </p:sp>
      <p:sp>
        <p:nvSpPr>
          <p:cNvPr id="5" name="Θέση υποσέλιδου 4">
            <a:extLst>
              <a:ext uri="{FF2B5EF4-FFF2-40B4-BE49-F238E27FC236}">
                <a16:creationId xmlns:a16="http://schemas.microsoft.com/office/drawing/2014/main" id="{F61D1F40-9B3E-CC2B-B1E3-EC0184B4F969}"/>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801F3A34-C56C-287F-43F9-6DA74E487FD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63835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FBF9B7-CCE4-B091-11E8-CCA40DC5FFF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048997A-051C-CCD3-1CE7-774414820E50}"/>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0E5F4345-C5F7-BB51-5C42-50328B347481}"/>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6A0EDB40-4E8D-7628-9B7E-49BCF268420D}"/>
              </a:ext>
            </a:extLst>
          </p:cNvPr>
          <p:cNvSpPr>
            <a:spLocks noGrp="1"/>
          </p:cNvSpPr>
          <p:nvPr>
            <p:ph type="dt" sz="half" idx="10"/>
          </p:nvPr>
        </p:nvSpPr>
        <p:spPr/>
        <p:txBody>
          <a:bodyPr/>
          <a:lstStyle/>
          <a:p>
            <a:fld id="{CA954B2F-12DE-47F5-8894-472B206D2E1E}" type="datetimeFigureOut">
              <a:rPr lang="en-US" smtClean="0"/>
              <a:t>11/12/24</a:t>
            </a:fld>
            <a:endParaRPr lang="en-US" dirty="0"/>
          </a:p>
        </p:txBody>
      </p:sp>
      <p:sp>
        <p:nvSpPr>
          <p:cNvPr id="6" name="Θέση υποσέλιδου 5">
            <a:extLst>
              <a:ext uri="{FF2B5EF4-FFF2-40B4-BE49-F238E27FC236}">
                <a16:creationId xmlns:a16="http://schemas.microsoft.com/office/drawing/2014/main" id="{E18E56DB-A044-041B-0892-98F19B368102}"/>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CB5FC1F1-0492-0B4C-331E-AD587D8FC3CF}"/>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61182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5E8517-C782-10C3-7714-8B055208C6BE}"/>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C6362EA-3808-CA2B-A6B2-0CEDA2AB0B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FE183657-2504-D87E-C41D-18C3B6F544E2}"/>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26B6EE99-B9DE-0738-971F-F5E2E3F095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1179F1B-91E5-B8C6-B1D8-0C640731F8C6}"/>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7C6989B1-F815-7C54-65E2-89E5A89A301E}"/>
              </a:ext>
            </a:extLst>
          </p:cNvPr>
          <p:cNvSpPr>
            <a:spLocks noGrp="1"/>
          </p:cNvSpPr>
          <p:nvPr>
            <p:ph type="dt" sz="half" idx="10"/>
          </p:nvPr>
        </p:nvSpPr>
        <p:spPr/>
        <p:txBody>
          <a:bodyPr/>
          <a:lstStyle/>
          <a:p>
            <a:fld id="{3F30E46F-7819-4ACF-B48B-48222C2ACC88}" type="datetimeFigureOut">
              <a:rPr lang="en-US" smtClean="0"/>
              <a:t>11/12/24</a:t>
            </a:fld>
            <a:endParaRPr lang="en-US" dirty="0"/>
          </a:p>
        </p:txBody>
      </p:sp>
      <p:sp>
        <p:nvSpPr>
          <p:cNvPr id="8" name="Θέση υποσέλιδου 7">
            <a:extLst>
              <a:ext uri="{FF2B5EF4-FFF2-40B4-BE49-F238E27FC236}">
                <a16:creationId xmlns:a16="http://schemas.microsoft.com/office/drawing/2014/main" id="{6A91AE11-146D-15A9-46B6-614916B2D34C}"/>
              </a:ext>
            </a:extLst>
          </p:cNvPr>
          <p:cNvSpPr>
            <a:spLocks noGrp="1"/>
          </p:cNvSpPr>
          <p:nvPr>
            <p:ph type="ftr" sz="quarter" idx="11"/>
          </p:nvPr>
        </p:nvSpPr>
        <p:spPr/>
        <p:txBody>
          <a:bodyPr/>
          <a:lstStyle/>
          <a:p>
            <a:r>
              <a:rPr lang="en-US"/>
              <a:t>
              </a:t>
            </a:r>
            <a:endParaRPr lang="en-US" dirty="0"/>
          </a:p>
        </p:txBody>
      </p:sp>
      <p:sp>
        <p:nvSpPr>
          <p:cNvPr id="9" name="Θέση αριθμού διαφάνειας 8">
            <a:extLst>
              <a:ext uri="{FF2B5EF4-FFF2-40B4-BE49-F238E27FC236}">
                <a16:creationId xmlns:a16="http://schemas.microsoft.com/office/drawing/2014/main" id="{BF160C3D-4F05-6915-AD3E-D34AEADD816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3520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99E2E7-67DF-5BFB-AC91-B1C7F0BDF04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EFCAF71B-E076-1902-AA1F-A68118472323}"/>
              </a:ext>
            </a:extLst>
          </p:cNvPr>
          <p:cNvSpPr>
            <a:spLocks noGrp="1"/>
          </p:cNvSpPr>
          <p:nvPr>
            <p:ph type="dt" sz="half" idx="10"/>
          </p:nvPr>
        </p:nvSpPr>
        <p:spPr/>
        <p:txBody>
          <a:bodyPr/>
          <a:lstStyle/>
          <a:p>
            <a:fld id="{1FAF3416-4057-4DAA-829D-4CA07428D088}" type="datetimeFigureOut">
              <a:rPr lang="en-US" smtClean="0"/>
              <a:t>11/12/24</a:t>
            </a:fld>
            <a:endParaRPr lang="en-US" dirty="0"/>
          </a:p>
        </p:txBody>
      </p:sp>
      <p:sp>
        <p:nvSpPr>
          <p:cNvPr id="4" name="Θέση υποσέλιδου 3">
            <a:extLst>
              <a:ext uri="{FF2B5EF4-FFF2-40B4-BE49-F238E27FC236}">
                <a16:creationId xmlns:a16="http://schemas.microsoft.com/office/drawing/2014/main" id="{630EA9F0-0BF7-E7C1-5218-43DA75076C2C}"/>
              </a:ext>
            </a:extLst>
          </p:cNvPr>
          <p:cNvSpPr>
            <a:spLocks noGrp="1"/>
          </p:cNvSpPr>
          <p:nvPr>
            <p:ph type="ftr" sz="quarter" idx="11"/>
          </p:nvPr>
        </p:nvSpPr>
        <p:spPr/>
        <p:txBody>
          <a:bodyPr/>
          <a:lstStyle/>
          <a:p>
            <a:r>
              <a:rPr lang="en-US"/>
              <a:t>
              </a:t>
            </a:r>
            <a:endParaRPr lang="en-US" dirty="0"/>
          </a:p>
        </p:txBody>
      </p:sp>
      <p:sp>
        <p:nvSpPr>
          <p:cNvPr id="5" name="Θέση αριθμού διαφάνειας 4">
            <a:extLst>
              <a:ext uri="{FF2B5EF4-FFF2-40B4-BE49-F238E27FC236}">
                <a16:creationId xmlns:a16="http://schemas.microsoft.com/office/drawing/2014/main" id="{976A63E3-A77E-A63D-2176-099DB9392EB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2408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A84986E-3A89-234E-DB3D-E8FE52A0601E}"/>
              </a:ext>
            </a:extLst>
          </p:cNvPr>
          <p:cNvSpPr>
            <a:spLocks noGrp="1"/>
          </p:cNvSpPr>
          <p:nvPr>
            <p:ph type="dt" sz="half" idx="10"/>
          </p:nvPr>
        </p:nvSpPr>
        <p:spPr/>
        <p:txBody>
          <a:bodyPr/>
          <a:lstStyle/>
          <a:p>
            <a:fld id="{921D9284-D300-4297-87F7-E791DCC15DB1}" type="datetimeFigureOut">
              <a:rPr lang="en-US" smtClean="0"/>
              <a:t>11/12/24</a:t>
            </a:fld>
            <a:endParaRPr lang="en-US" dirty="0"/>
          </a:p>
        </p:txBody>
      </p:sp>
      <p:sp>
        <p:nvSpPr>
          <p:cNvPr id="3" name="Θέση υποσέλιδου 2">
            <a:extLst>
              <a:ext uri="{FF2B5EF4-FFF2-40B4-BE49-F238E27FC236}">
                <a16:creationId xmlns:a16="http://schemas.microsoft.com/office/drawing/2014/main" id="{01B1499D-AF73-4006-C72D-BA3EF16A1326}"/>
              </a:ext>
            </a:extLst>
          </p:cNvPr>
          <p:cNvSpPr>
            <a:spLocks noGrp="1"/>
          </p:cNvSpPr>
          <p:nvPr>
            <p:ph type="ftr" sz="quarter" idx="11"/>
          </p:nvPr>
        </p:nvSpPr>
        <p:spPr/>
        <p:txBody>
          <a:bodyPr/>
          <a:lstStyle/>
          <a:p>
            <a:r>
              <a:rPr lang="en-US"/>
              <a:t>
              </a:t>
            </a:r>
            <a:endParaRPr lang="en-US" dirty="0"/>
          </a:p>
        </p:txBody>
      </p:sp>
      <p:sp>
        <p:nvSpPr>
          <p:cNvPr id="4" name="Θέση αριθμού διαφάνειας 3">
            <a:extLst>
              <a:ext uri="{FF2B5EF4-FFF2-40B4-BE49-F238E27FC236}">
                <a16:creationId xmlns:a16="http://schemas.microsoft.com/office/drawing/2014/main" id="{DCFB2036-2C5F-A1A1-996D-D5036F922DC8}"/>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06825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096A17-4B2F-2C7A-81D2-9F2B73B2ACA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6B40A37-6475-65BF-298D-EDBF886BF2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EE16AE20-084C-20B9-5CB4-54892B2F74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3CF2286-45A4-FB8E-0D93-F9A8A6A42036}"/>
              </a:ext>
            </a:extLst>
          </p:cNvPr>
          <p:cNvSpPr>
            <a:spLocks noGrp="1"/>
          </p:cNvSpPr>
          <p:nvPr>
            <p:ph type="dt" sz="half" idx="10"/>
          </p:nvPr>
        </p:nvSpPr>
        <p:spPr/>
        <p:txBody>
          <a:bodyPr/>
          <a:lstStyle/>
          <a:p>
            <a:fld id="{37D525BB-DA17-4BA0-B3C8-3AC3ABC827E6}" type="datetimeFigureOut">
              <a:rPr lang="en-US" smtClean="0"/>
              <a:t>11/12/24</a:t>
            </a:fld>
            <a:endParaRPr lang="en-US" dirty="0"/>
          </a:p>
        </p:txBody>
      </p:sp>
      <p:sp>
        <p:nvSpPr>
          <p:cNvPr id="6" name="Θέση υποσέλιδου 5">
            <a:extLst>
              <a:ext uri="{FF2B5EF4-FFF2-40B4-BE49-F238E27FC236}">
                <a16:creationId xmlns:a16="http://schemas.microsoft.com/office/drawing/2014/main" id="{2DD97A4B-BD4D-0CF5-B525-7C1B0BE22C82}"/>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C3E84E39-0C13-9022-5DD5-8907BCC335AE}"/>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566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A70CAD-DC8A-AC95-8B1A-8206BB746C8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1196D130-711F-43BE-3BBE-5E9FA2564E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4148490-6396-5B93-BCDE-97101D639E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A744B53-07B3-8663-0554-550B65B7B737}"/>
              </a:ext>
            </a:extLst>
          </p:cNvPr>
          <p:cNvSpPr>
            <a:spLocks noGrp="1"/>
          </p:cNvSpPr>
          <p:nvPr>
            <p:ph type="dt" sz="half" idx="10"/>
          </p:nvPr>
        </p:nvSpPr>
        <p:spPr/>
        <p:txBody>
          <a:bodyPr/>
          <a:lstStyle/>
          <a:p>
            <a:fld id="{B16C4C9A-3960-41CF-A4E9-2A8FB932454B}" type="datetimeFigureOut">
              <a:rPr lang="en-US" smtClean="0"/>
              <a:t>11/12/24</a:t>
            </a:fld>
            <a:endParaRPr lang="en-US" dirty="0"/>
          </a:p>
        </p:txBody>
      </p:sp>
      <p:sp>
        <p:nvSpPr>
          <p:cNvPr id="6" name="Θέση υποσέλιδου 5">
            <a:extLst>
              <a:ext uri="{FF2B5EF4-FFF2-40B4-BE49-F238E27FC236}">
                <a16:creationId xmlns:a16="http://schemas.microsoft.com/office/drawing/2014/main" id="{1E182BDB-9EC7-2164-DA07-41385AB1EBCD}"/>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70AAF587-17A4-FDB2-C6CD-C8F98FADEDCF}"/>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19488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9F1BB306-FF5C-8C56-FBDB-004D060C46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2EFA4C1-0E49-DDE7-C9DD-384B5003D9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A6D961B-1FDD-771E-BA3C-FF24B0803B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C1C18-307B-4F68-A007-B5B542270E8D}" type="datetimeFigureOut">
              <a:rPr lang="en-US" smtClean="0"/>
              <a:t>11/12/24</a:t>
            </a:fld>
            <a:endParaRPr lang="en-US" dirty="0"/>
          </a:p>
        </p:txBody>
      </p:sp>
      <p:sp>
        <p:nvSpPr>
          <p:cNvPr id="5" name="Θέση υποσέλιδου 4">
            <a:extLst>
              <a:ext uri="{FF2B5EF4-FFF2-40B4-BE49-F238E27FC236}">
                <a16:creationId xmlns:a16="http://schemas.microsoft.com/office/drawing/2014/main" id="{3AE047EC-66F2-FEFC-C02F-C383B1F8DE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Θέση αριθμού διαφάνειας 5">
            <a:extLst>
              <a:ext uri="{FF2B5EF4-FFF2-40B4-BE49-F238E27FC236}">
                <a16:creationId xmlns:a16="http://schemas.microsoft.com/office/drawing/2014/main" id="{3DB42385-C3FD-D9CF-E091-AF60CC6D1F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532361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642DA1-03F5-E04A-BD84-4CF8EE0FE247}"/>
              </a:ext>
            </a:extLst>
          </p:cNvPr>
          <p:cNvSpPr>
            <a:spLocks noGrp="1"/>
          </p:cNvSpPr>
          <p:nvPr>
            <p:ph type="ctrTitle"/>
          </p:nvPr>
        </p:nvSpPr>
        <p:spPr/>
        <p:txBody>
          <a:bodyPr>
            <a:normAutofit/>
          </a:bodyPr>
          <a:lstStyle/>
          <a:p>
            <a:pPr algn="ctr"/>
            <a:br>
              <a:rPr lang="en-US" sz="3200" b="1" dirty="0"/>
            </a:br>
            <a:br>
              <a:rPr lang="en-US" sz="3200" b="1" dirty="0"/>
            </a:br>
            <a:r>
              <a:rPr lang="en-US" sz="3200" b="1"/>
              <a:t>Lecture V</a:t>
            </a:r>
            <a:endParaRPr lang="el-GR" sz="3200" dirty="0"/>
          </a:p>
        </p:txBody>
      </p:sp>
      <p:sp>
        <p:nvSpPr>
          <p:cNvPr id="3" name="Υπότιτλος 2">
            <a:extLst>
              <a:ext uri="{FF2B5EF4-FFF2-40B4-BE49-F238E27FC236}">
                <a16:creationId xmlns:a16="http://schemas.microsoft.com/office/drawing/2014/main" id="{6AEB9F1C-79D8-D14F-AA59-1636C15FCAB0}"/>
              </a:ext>
            </a:extLst>
          </p:cNvPr>
          <p:cNvSpPr>
            <a:spLocks noGrp="1"/>
          </p:cNvSpPr>
          <p:nvPr>
            <p:ph type="subTitle" idx="1"/>
          </p:nvPr>
        </p:nvSpPr>
        <p:spPr/>
        <p:txBody>
          <a:bodyPr>
            <a:normAutofit fontScale="25000" lnSpcReduction="20000"/>
          </a:bodyPr>
          <a:lstStyle/>
          <a:p>
            <a:pPr algn="ctr"/>
            <a:r>
              <a:rPr lang="en-US" sz="5600" b="1" dirty="0"/>
              <a:t>National and </a:t>
            </a:r>
            <a:r>
              <a:rPr lang="en-US" sz="5600" b="1" dirty="0" err="1"/>
              <a:t>Kapodistrian</a:t>
            </a:r>
            <a:r>
              <a:rPr lang="en-US" sz="5600" b="1" dirty="0"/>
              <a:t> University of Athens </a:t>
            </a:r>
            <a:endParaRPr lang="el-GR" sz="5600" dirty="0"/>
          </a:p>
          <a:p>
            <a:pPr algn="ctr"/>
            <a:r>
              <a:rPr lang="en-US" sz="5600" b="1" dirty="0"/>
              <a:t>School of Law</a:t>
            </a:r>
            <a:endParaRPr lang="el-GR" sz="5600" dirty="0"/>
          </a:p>
          <a:p>
            <a:pPr algn="ctr"/>
            <a:r>
              <a:rPr lang="en-US" sz="5600" b="1" dirty="0"/>
              <a:t>Erasmus</a:t>
            </a:r>
            <a:endParaRPr lang="el-GR" sz="5600" dirty="0"/>
          </a:p>
          <a:p>
            <a:pPr algn="ctr"/>
            <a:r>
              <a:rPr lang="en-US" sz="5600" b="1" dirty="0"/>
              <a:t>Winter semester 202</a:t>
            </a:r>
            <a:r>
              <a:rPr lang="el-GR" sz="5600" b="1" dirty="0"/>
              <a:t>3</a:t>
            </a:r>
            <a:r>
              <a:rPr lang="en-US" sz="5600" b="1" dirty="0"/>
              <a:t>-202</a:t>
            </a:r>
            <a:r>
              <a:rPr lang="el-GR" sz="5600" b="1" dirty="0"/>
              <a:t>4</a:t>
            </a:r>
            <a:endParaRPr lang="el-GR" sz="5600" dirty="0"/>
          </a:p>
          <a:p>
            <a:pPr algn="ctr"/>
            <a:r>
              <a:rPr lang="en-US" sz="5600" b="1" dirty="0"/>
              <a:t>Civil Procedural Law</a:t>
            </a:r>
            <a:endParaRPr lang="el-GR" sz="5600" dirty="0"/>
          </a:p>
          <a:p>
            <a:pPr algn="ctr"/>
            <a:r>
              <a:rPr lang="en-US" sz="5600" b="1" dirty="0"/>
              <a:t>Prof. Dr. Nikolaos M. Katiforis</a:t>
            </a:r>
            <a:endParaRPr lang="el-GR" sz="5600" dirty="0"/>
          </a:p>
          <a:p>
            <a:endParaRPr lang="el-GR" dirty="0"/>
          </a:p>
        </p:txBody>
      </p:sp>
    </p:spTree>
    <p:extLst>
      <p:ext uri="{BB962C8B-B14F-4D97-AF65-F5344CB8AC3E}">
        <p14:creationId xmlns:p14="http://schemas.microsoft.com/office/powerpoint/2010/main" val="13099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3CE737-BC31-EB41-A691-BC54A3439C17}"/>
              </a:ext>
            </a:extLst>
          </p:cNvPr>
          <p:cNvSpPr>
            <a:spLocks noGrp="1"/>
          </p:cNvSpPr>
          <p:nvPr>
            <p:ph type="title"/>
          </p:nvPr>
        </p:nvSpPr>
        <p:spPr/>
        <p:txBody>
          <a:bodyPr/>
          <a:lstStyle/>
          <a:p>
            <a:pPr algn="ctr"/>
            <a:r>
              <a:rPr lang="en-US" dirty="0"/>
              <a:t>4. Review Proceedings</a:t>
            </a:r>
            <a:endParaRPr lang="el-GR" dirty="0"/>
          </a:p>
        </p:txBody>
      </p:sp>
      <p:sp>
        <p:nvSpPr>
          <p:cNvPr id="3" name="Θέση περιεχομένου 2">
            <a:extLst>
              <a:ext uri="{FF2B5EF4-FFF2-40B4-BE49-F238E27FC236}">
                <a16:creationId xmlns:a16="http://schemas.microsoft.com/office/drawing/2014/main" id="{C740509D-3325-C849-B7F6-D421B2D93A28}"/>
              </a:ext>
            </a:extLst>
          </p:cNvPr>
          <p:cNvSpPr>
            <a:spLocks noGrp="1"/>
          </p:cNvSpPr>
          <p:nvPr>
            <p:ph idx="1"/>
          </p:nvPr>
        </p:nvSpPr>
        <p:spPr/>
        <p:txBody>
          <a:bodyPr>
            <a:normAutofit fontScale="92500" lnSpcReduction="20000"/>
          </a:bodyPr>
          <a:lstStyle/>
          <a:p>
            <a:r>
              <a:rPr lang="en-US" dirty="0"/>
              <a:t>4.3. Admissibility: </a:t>
            </a:r>
          </a:p>
          <a:p>
            <a:r>
              <a:rPr lang="en-US" dirty="0"/>
              <a:t>(a) The decision attacked must be appealable and the persons attacking it must have been parties pr interveners in the action, or their heirs or other successors;</a:t>
            </a:r>
          </a:p>
          <a:p>
            <a:r>
              <a:rPr lang="en-US" dirty="0"/>
              <a:t>(b) The party attacking the decision must have a legal interest, which consists of the prejudice of a losing party, whether defeat is total or partial, sought to be avoided by the given method of review; </a:t>
            </a:r>
          </a:p>
          <a:p>
            <a:r>
              <a:rPr lang="en-US" dirty="0"/>
              <a:t>(c) Application of the appropriate formalities and observance of the time limitation provided.</a:t>
            </a:r>
          </a:p>
          <a:p>
            <a:r>
              <a:rPr lang="en-US" dirty="0"/>
              <a:t>(d) Against the same decision a given method of review can be employed only once by the same party, except if the one first utilized has been withdrawn</a:t>
            </a:r>
          </a:p>
        </p:txBody>
      </p:sp>
    </p:spTree>
    <p:extLst>
      <p:ext uri="{BB962C8B-B14F-4D97-AF65-F5344CB8AC3E}">
        <p14:creationId xmlns:p14="http://schemas.microsoft.com/office/powerpoint/2010/main" val="4220482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E35D93-9AD1-9B4E-9EE3-9A981DC7F546}"/>
              </a:ext>
            </a:extLst>
          </p:cNvPr>
          <p:cNvSpPr>
            <a:spLocks noGrp="1"/>
          </p:cNvSpPr>
          <p:nvPr>
            <p:ph type="title"/>
          </p:nvPr>
        </p:nvSpPr>
        <p:spPr/>
        <p:txBody>
          <a:bodyPr/>
          <a:lstStyle/>
          <a:p>
            <a:pPr algn="ctr"/>
            <a:r>
              <a:rPr lang="en-US" dirty="0"/>
              <a:t>4. Review Proceedings</a:t>
            </a:r>
            <a:endParaRPr lang="el-GR" dirty="0"/>
          </a:p>
        </p:txBody>
      </p:sp>
      <p:sp>
        <p:nvSpPr>
          <p:cNvPr id="3" name="Θέση περιεχομένου 2">
            <a:extLst>
              <a:ext uri="{FF2B5EF4-FFF2-40B4-BE49-F238E27FC236}">
                <a16:creationId xmlns:a16="http://schemas.microsoft.com/office/drawing/2014/main" id="{8FBECE46-3B2D-7E43-B952-AD690C041B68}"/>
              </a:ext>
            </a:extLst>
          </p:cNvPr>
          <p:cNvSpPr>
            <a:spLocks noGrp="1"/>
          </p:cNvSpPr>
          <p:nvPr>
            <p:ph idx="1"/>
          </p:nvPr>
        </p:nvSpPr>
        <p:spPr/>
        <p:txBody>
          <a:bodyPr>
            <a:normAutofit fontScale="77500" lnSpcReduction="20000"/>
          </a:bodyPr>
          <a:lstStyle/>
          <a:p>
            <a:r>
              <a:rPr lang="en-US" dirty="0"/>
              <a:t>4.4. Opposition Against Default: </a:t>
            </a:r>
          </a:p>
          <a:p>
            <a:r>
              <a:rPr lang="en-US" dirty="0"/>
              <a:t>4.4.1. Opposition on a default judgment is permissible solely on the conditions that the defaulting party was not at all summoned, or that this party was not duly or timely summoned, or, finally, that the absence of the defaulting party can be attributed to circumstances coming under the abstract concept of “force majeure”. </a:t>
            </a:r>
          </a:p>
          <a:p>
            <a:r>
              <a:rPr lang="en-US" dirty="0"/>
              <a:t>4.4.2. Restriction of opposition on default judgments rendered at the first hearing of the case is counterbalanced by another provision which instead permits a full appeal. </a:t>
            </a:r>
          </a:p>
          <a:p>
            <a:r>
              <a:rPr lang="en-US" dirty="0"/>
              <a:t>4.4.3. Opposition against default is subject to a time limit of 15 days when the defaulting party resides in Greece, or 60 days when this party resides abroad, or is of unknown residence. This period of time begins to run upon service of the default judgment.</a:t>
            </a:r>
          </a:p>
          <a:p>
            <a:r>
              <a:rPr lang="en-US" dirty="0"/>
              <a:t>4.4.4. Opposition to default judgments, when successful, results in a new examination of the merits.</a:t>
            </a:r>
            <a:endParaRPr lang="el-GR" dirty="0"/>
          </a:p>
        </p:txBody>
      </p:sp>
    </p:spTree>
    <p:extLst>
      <p:ext uri="{BB962C8B-B14F-4D97-AF65-F5344CB8AC3E}">
        <p14:creationId xmlns:p14="http://schemas.microsoft.com/office/powerpoint/2010/main" val="2890143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8A644F-CAB8-4440-B0C9-9ACD5B154B8C}"/>
              </a:ext>
            </a:extLst>
          </p:cNvPr>
          <p:cNvSpPr>
            <a:spLocks noGrp="1"/>
          </p:cNvSpPr>
          <p:nvPr>
            <p:ph type="title"/>
          </p:nvPr>
        </p:nvSpPr>
        <p:spPr/>
        <p:txBody>
          <a:bodyPr/>
          <a:lstStyle/>
          <a:p>
            <a:pPr algn="ctr"/>
            <a:r>
              <a:rPr lang="en-US" dirty="0"/>
              <a:t>4. Review Proceedings</a:t>
            </a:r>
            <a:endParaRPr lang="el-GR" dirty="0"/>
          </a:p>
        </p:txBody>
      </p:sp>
      <p:sp>
        <p:nvSpPr>
          <p:cNvPr id="3" name="Θέση περιεχομένου 2">
            <a:extLst>
              <a:ext uri="{FF2B5EF4-FFF2-40B4-BE49-F238E27FC236}">
                <a16:creationId xmlns:a16="http://schemas.microsoft.com/office/drawing/2014/main" id="{91BBA126-5F07-1C45-ABD4-7841AA1A14AA}"/>
              </a:ext>
            </a:extLst>
          </p:cNvPr>
          <p:cNvSpPr>
            <a:spLocks noGrp="1"/>
          </p:cNvSpPr>
          <p:nvPr>
            <p:ph idx="1"/>
          </p:nvPr>
        </p:nvSpPr>
        <p:spPr/>
        <p:txBody>
          <a:bodyPr>
            <a:normAutofit fontScale="70000" lnSpcReduction="20000"/>
          </a:bodyPr>
          <a:lstStyle/>
          <a:p>
            <a:r>
              <a:rPr lang="en-US" dirty="0"/>
              <a:t>4.5. Appeal</a:t>
            </a:r>
          </a:p>
          <a:p>
            <a:r>
              <a:rPr lang="en-US" dirty="0"/>
              <a:t>4.5.1. General Aspects: Appeal is intended to be a method of “complete jurisdiction” in the sense that: it allows a full re-examination of the case by the court of a higher rank on points of both fact and law, whether procedural or substantive.</a:t>
            </a:r>
          </a:p>
          <a:p>
            <a:r>
              <a:rPr lang="en-US" dirty="0"/>
              <a:t>4.5.2. Appellate proceedings are (a) in principle restricted to the grounds of complaint against the judgment put forward by the parties and (b) as a rule based solely on the material presented at first instance.</a:t>
            </a:r>
          </a:p>
          <a:p>
            <a:r>
              <a:rPr lang="en-US" dirty="0"/>
              <a:t>4.5.3. Conditions to admissibility: (a) Non-final decisions are generally not appealable; (b) An appeal is available right after the publication of the decision; The time to appeal is thirty days when the appellant resides in Greece and sixty days when he resides abroad or is of unknown residence; In case no judgment is served, time to appeal runs from the day of publication and is then two years.</a:t>
            </a:r>
          </a:p>
          <a:p>
            <a:r>
              <a:rPr lang="en-US" dirty="0"/>
              <a:t>4.5.4. The grounds of appeal: A general complaint against a decision that is erroneous does not suffice to admissibly initiate an appellate proceeding. It is required that a notice of appeals includes specific concretization of at least one error, be it a false interpretation of legal norms or an error related to fact finding.</a:t>
            </a:r>
            <a:endParaRPr lang="el-GR" dirty="0"/>
          </a:p>
        </p:txBody>
      </p:sp>
    </p:spTree>
    <p:extLst>
      <p:ext uri="{BB962C8B-B14F-4D97-AF65-F5344CB8AC3E}">
        <p14:creationId xmlns:p14="http://schemas.microsoft.com/office/powerpoint/2010/main" val="2710493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AABAF9-0082-AF46-9903-4F27CD3D6496}"/>
              </a:ext>
            </a:extLst>
          </p:cNvPr>
          <p:cNvSpPr>
            <a:spLocks noGrp="1"/>
          </p:cNvSpPr>
          <p:nvPr>
            <p:ph type="title"/>
          </p:nvPr>
        </p:nvSpPr>
        <p:spPr/>
        <p:txBody>
          <a:bodyPr/>
          <a:lstStyle/>
          <a:p>
            <a:pPr algn="ctr"/>
            <a:r>
              <a:rPr lang="en-US" dirty="0"/>
              <a:t>4. Review Proceedings</a:t>
            </a:r>
            <a:endParaRPr lang="el-GR" dirty="0"/>
          </a:p>
        </p:txBody>
      </p:sp>
      <p:sp>
        <p:nvSpPr>
          <p:cNvPr id="3" name="Θέση περιεχομένου 2">
            <a:extLst>
              <a:ext uri="{FF2B5EF4-FFF2-40B4-BE49-F238E27FC236}">
                <a16:creationId xmlns:a16="http://schemas.microsoft.com/office/drawing/2014/main" id="{F109C8F8-C082-3B4F-89CC-7D25D39DA5C7}"/>
              </a:ext>
            </a:extLst>
          </p:cNvPr>
          <p:cNvSpPr>
            <a:spLocks noGrp="1"/>
          </p:cNvSpPr>
          <p:nvPr>
            <p:ph idx="1"/>
          </p:nvPr>
        </p:nvSpPr>
        <p:spPr/>
        <p:txBody>
          <a:bodyPr>
            <a:normAutofit fontScale="92500" lnSpcReduction="10000"/>
          </a:bodyPr>
          <a:lstStyle/>
          <a:p>
            <a:r>
              <a:rPr lang="en-US" dirty="0"/>
              <a:t>4.5.5. The appellant is, moreover, entitled to submit an additional document, containing new grounds of appeal, on the condition that these concern the parts of the judgment of the court below already challenged by the initial notice of appeal, or those necessarily related to them.</a:t>
            </a:r>
          </a:p>
          <a:p>
            <a:r>
              <a:rPr lang="en-US" dirty="0"/>
              <a:t>4.5.6. Effects: The commencement of an appellate proceeding has three effects:</a:t>
            </a:r>
          </a:p>
          <a:p>
            <a:r>
              <a:rPr lang="en-US" dirty="0"/>
              <a:t>(a) suspensive, which refers to the stay of execution which results from both the time period and the initiation of a proceeding on appeal; (b) </a:t>
            </a:r>
            <a:r>
              <a:rPr lang="en-US" dirty="0" err="1"/>
              <a:t>devolutive</a:t>
            </a:r>
            <a:r>
              <a:rPr lang="en-US" dirty="0"/>
              <a:t>, which marks the extent of the powers granted to the court of the higher level. This court is restricted to the grounds of appeal, including any additional ones, put forward by the parties; communicative, which is connected to the right of the respondent to bring a cross-appeal.</a:t>
            </a:r>
            <a:endParaRPr lang="el-GR" dirty="0"/>
          </a:p>
        </p:txBody>
      </p:sp>
    </p:spTree>
    <p:extLst>
      <p:ext uri="{BB962C8B-B14F-4D97-AF65-F5344CB8AC3E}">
        <p14:creationId xmlns:p14="http://schemas.microsoft.com/office/powerpoint/2010/main" val="1672967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FEEA91-C74E-5B43-985A-4C4C2C40C247}"/>
              </a:ext>
            </a:extLst>
          </p:cNvPr>
          <p:cNvSpPr>
            <a:spLocks noGrp="1"/>
          </p:cNvSpPr>
          <p:nvPr>
            <p:ph type="title"/>
          </p:nvPr>
        </p:nvSpPr>
        <p:spPr/>
        <p:txBody>
          <a:bodyPr>
            <a:normAutofit/>
          </a:bodyPr>
          <a:lstStyle/>
          <a:p>
            <a:pPr algn="ctr"/>
            <a:r>
              <a:rPr lang="en-US" sz="3600" b="1" dirty="0"/>
              <a:t>1. Proceedings for Provisional Remedies</a:t>
            </a:r>
            <a:endParaRPr lang="el-GR" dirty="0"/>
          </a:p>
        </p:txBody>
      </p:sp>
      <p:sp>
        <p:nvSpPr>
          <p:cNvPr id="3" name="Θέση περιεχομένου 2">
            <a:extLst>
              <a:ext uri="{FF2B5EF4-FFF2-40B4-BE49-F238E27FC236}">
                <a16:creationId xmlns:a16="http://schemas.microsoft.com/office/drawing/2014/main" id="{6A7C9961-AF15-A540-A139-A3AFFC2DF96D}"/>
              </a:ext>
            </a:extLst>
          </p:cNvPr>
          <p:cNvSpPr>
            <a:spLocks noGrp="1"/>
          </p:cNvSpPr>
          <p:nvPr>
            <p:ph idx="1"/>
          </p:nvPr>
        </p:nvSpPr>
        <p:spPr/>
        <p:txBody>
          <a:bodyPr>
            <a:normAutofit fontScale="92500" lnSpcReduction="10000"/>
          </a:bodyPr>
          <a:lstStyle/>
          <a:p>
            <a:r>
              <a:rPr lang="en-US" dirty="0"/>
              <a:t>1.1. Introductory remarks: </a:t>
            </a:r>
          </a:p>
          <a:p>
            <a:r>
              <a:rPr lang="en-US" dirty="0"/>
              <a:t>1.1.1. Greek legal theory distinguishes within the scope of provisional remedies between two main categories: a) Conservatory measures, which tend to secure the future satisfaction of a substantive right; and b) Regulatory provisional remedies, granted in order to provisionally arrange disputed situations through orders for specific acts, omissions or indulgences (e.g. in disputes related to possession, unfair competition, family relations etc.); A particular kind of this second category is the provisional adjudication of claims (i.e. related to maintenance, salaries, damages etc.).</a:t>
            </a:r>
          </a:p>
          <a:p>
            <a:r>
              <a:rPr lang="en-US" dirty="0"/>
              <a:t>1.1.2. Provisional remedies are generally regarded as one of the constitutionally guaranteed forms of legal protection.</a:t>
            </a:r>
          </a:p>
        </p:txBody>
      </p:sp>
    </p:spTree>
    <p:extLst>
      <p:ext uri="{BB962C8B-B14F-4D97-AF65-F5344CB8AC3E}">
        <p14:creationId xmlns:p14="http://schemas.microsoft.com/office/powerpoint/2010/main" val="260754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11E92A-3136-5D45-9F45-295FCF33D90D}"/>
              </a:ext>
            </a:extLst>
          </p:cNvPr>
          <p:cNvSpPr>
            <a:spLocks noGrp="1"/>
          </p:cNvSpPr>
          <p:nvPr>
            <p:ph type="title"/>
          </p:nvPr>
        </p:nvSpPr>
        <p:spPr/>
        <p:txBody>
          <a:bodyPr/>
          <a:lstStyle/>
          <a:p>
            <a:pPr algn="ctr"/>
            <a:r>
              <a:rPr lang="en-US" sz="3200" b="1" dirty="0"/>
              <a:t>1. Proceedings for Provisional Remedies</a:t>
            </a:r>
            <a:endParaRPr lang="el-GR" dirty="0"/>
          </a:p>
        </p:txBody>
      </p:sp>
      <p:sp>
        <p:nvSpPr>
          <p:cNvPr id="3" name="Θέση περιεχομένου 2">
            <a:extLst>
              <a:ext uri="{FF2B5EF4-FFF2-40B4-BE49-F238E27FC236}">
                <a16:creationId xmlns:a16="http://schemas.microsoft.com/office/drawing/2014/main" id="{B05ECE3A-5026-5D4E-99E8-B7BA7B7C5723}"/>
              </a:ext>
            </a:extLst>
          </p:cNvPr>
          <p:cNvSpPr>
            <a:spLocks noGrp="1"/>
          </p:cNvSpPr>
          <p:nvPr>
            <p:ph idx="1"/>
          </p:nvPr>
        </p:nvSpPr>
        <p:spPr/>
        <p:txBody>
          <a:bodyPr>
            <a:normAutofit fontScale="62500" lnSpcReduction="20000"/>
          </a:bodyPr>
          <a:lstStyle/>
          <a:p>
            <a:r>
              <a:rPr lang="en-US" dirty="0"/>
              <a:t>1.2. General Prerequisites</a:t>
            </a:r>
          </a:p>
          <a:p>
            <a:r>
              <a:rPr lang="en-US" dirty="0"/>
              <a:t>1.2.1. Substantive Conditions: (a) Provisional remedies may be granted in order to secure or conserve a substantive right, having already become or expected to eventually become the object of litigation in proceedings through a principal action; (b)  The second condition of provisional remedies lies either with the existence of an urgent situation or with the avoidance of an imminent danger.</a:t>
            </a:r>
          </a:p>
          <a:p>
            <a:r>
              <a:rPr lang="en-US" dirty="0"/>
              <a:t>1.2.2. Procedural Prerequisites: </a:t>
            </a:r>
          </a:p>
          <a:p>
            <a:r>
              <a:rPr lang="en-US" dirty="0"/>
              <a:t>(a) Jurisdiction for granting provisional relief extends only to matters belonging to Civil Courts. One-member district courts enjoy general subject matter competence with regard to provisional remedies. </a:t>
            </a:r>
          </a:p>
          <a:p>
            <a:r>
              <a:rPr lang="en-US" dirty="0"/>
              <a:t>(b) In addition to the particular competence of the court located closest to the place of enforcement, territorial competence for provisional relief depends on the general stipulations (i.e. defendant’s domicile, seat, courts of the situs etc.).</a:t>
            </a:r>
          </a:p>
          <a:p>
            <a:r>
              <a:rPr lang="en-US" dirty="0"/>
              <a:t>(c)  Persons not generally enjoying the capacity to conduct proceedings may be granted this capacity when their participation is justified for the avoidance of an imminent danger; Under the above condition, parties are allowed to conduct litigation in person, without being represented by an attorney.</a:t>
            </a:r>
          </a:p>
          <a:p>
            <a:endParaRPr lang="en-US" dirty="0"/>
          </a:p>
          <a:p>
            <a:endParaRPr lang="el-GR" dirty="0"/>
          </a:p>
        </p:txBody>
      </p:sp>
    </p:spTree>
    <p:extLst>
      <p:ext uri="{BB962C8B-B14F-4D97-AF65-F5344CB8AC3E}">
        <p14:creationId xmlns:p14="http://schemas.microsoft.com/office/powerpoint/2010/main" val="3159881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25150D-31D7-6148-B621-18D2F024EFF7}"/>
              </a:ext>
            </a:extLst>
          </p:cNvPr>
          <p:cNvSpPr>
            <a:spLocks noGrp="1"/>
          </p:cNvSpPr>
          <p:nvPr>
            <p:ph type="title"/>
          </p:nvPr>
        </p:nvSpPr>
        <p:spPr/>
        <p:txBody>
          <a:bodyPr>
            <a:normAutofit/>
          </a:bodyPr>
          <a:lstStyle/>
          <a:p>
            <a:pPr algn="ctr"/>
            <a:r>
              <a:rPr lang="en-US" sz="3600" b="1" dirty="0"/>
              <a:t>1. Proceedings for Provisional Remedies</a:t>
            </a:r>
            <a:endParaRPr lang="el-GR" dirty="0"/>
          </a:p>
        </p:txBody>
      </p:sp>
      <p:sp>
        <p:nvSpPr>
          <p:cNvPr id="3" name="Θέση περιεχομένου 2">
            <a:extLst>
              <a:ext uri="{FF2B5EF4-FFF2-40B4-BE49-F238E27FC236}">
                <a16:creationId xmlns:a16="http://schemas.microsoft.com/office/drawing/2014/main" id="{9FA47A12-ED44-5B4E-AE28-05C403181577}"/>
              </a:ext>
            </a:extLst>
          </p:cNvPr>
          <p:cNvSpPr>
            <a:spLocks noGrp="1"/>
          </p:cNvSpPr>
          <p:nvPr>
            <p:ph idx="1"/>
          </p:nvPr>
        </p:nvSpPr>
        <p:spPr/>
        <p:txBody>
          <a:bodyPr>
            <a:normAutofit fontScale="77500" lnSpcReduction="20000"/>
          </a:bodyPr>
          <a:lstStyle/>
          <a:p>
            <a:r>
              <a:rPr lang="en-US" dirty="0"/>
              <a:t>1.3. Procedure for granting Provisional Remedies</a:t>
            </a:r>
          </a:p>
          <a:p>
            <a:r>
              <a:rPr lang="en-US" dirty="0"/>
              <a:t>1.3.1. Commencement of Proceedings: Submission of the relevant application. The hearing of the case is then appointed by the competent judge and usually takes place within a few days. Ex </a:t>
            </a:r>
            <a:r>
              <a:rPr lang="en-US" dirty="0" err="1"/>
              <a:t>parte</a:t>
            </a:r>
            <a:r>
              <a:rPr lang="en-US" dirty="0"/>
              <a:t> proceedings are allowed, but only under extremely urgent circumstances.</a:t>
            </a:r>
          </a:p>
          <a:p>
            <a:r>
              <a:rPr lang="en-US" dirty="0"/>
              <a:t>1.3.2. Main Hearing: The sole oral hearing is based on a flexible procedural framework with regard to both the authority of the judge for relying on facts not submitted by the parties and the free admissibility (and the free evaluation) of any available means of proof.</a:t>
            </a:r>
          </a:p>
          <a:p>
            <a:r>
              <a:rPr lang="en-US" dirty="0"/>
              <a:t>1.3.3. An affirmative decision is allowed when the allegations of the applicant have been shown as probable.</a:t>
            </a:r>
          </a:p>
          <a:p>
            <a:r>
              <a:rPr lang="en-US" dirty="0"/>
              <a:t>1.4. Decision on the application: Provisional remedies must not lead to the full satisfaction of the substantive right, which they seek to secure or conserve.</a:t>
            </a:r>
          </a:p>
          <a:p>
            <a:r>
              <a:rPr lang="en-US" dirty="0"/>
              <a:t>1.5. The provisional Res Judicata: The provisional binding effect does not influence the main proceedings.</a:t>
            </a:r>
            <a:endParaRPr lang="el-GR" dirty="0"/>
          </a:p>
        </p:txBody>
      </p:sp>
    </p:spTree>
    <p:extLst>
      <p:ext uri="{BB962C8B-B14F-4D97-AF65-F5344CB8AC3E}">
        <p14:creationId xmlns:p14="http://schemas.microsoft.com/office/powerpoint/2010/main" val="2112096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55E766-6FD4-2A40-BE0B-E34EB1816324}"/>
              </a:ext>
            </a:extLst>
          </p:cNvPr>
          <p:cNvSpPr>
            <a:spLocks noGrp="1"/>
          </p:cNvSpPr>
          <p:nvPr>
            <p:ph type="title"/>
          </p:nvPr>
        </p:nvSpPr>
        <p:spPr/>
        <p:txBody>
          <a:bodyPr/>
          <a:lstStyle/>
          <a:p>
            <a:pPr algn="ctr"/>
            <a:r>
              <a:rPr lang="en-US" sz="3200" b="1" dirty="0"/>
              <a:t>1. Proceedings for Provisional Remedies</a:t>
            </a:r>
            <a:endParaRPr lang="el-GR" dirty="0"/>
          </a:p>
        </p:txBody>
      </p:sp>
      <p:sp>
        <p:nvSpPr>
          <p:cNvPr id="3" name="Θέση περιεχομένου 2">
            <a:extLst>
              <a:ext uri="{FF2B5EF4-FFF2-40B4-BE49-F238E27FC236}">
                <a16:creationId xmlns:a16="http://schemas.microsoft.com/office/drawing/2014/main" id="{14F715DA-578E-E648-A595-50B2ACBF9C2B}"/>
              </a:ext>
            </a:extLst>
          </p:cNvPr>
          <p:cNvSpPr>
            <a:spLocks noGrp="1"/>
          </p:cNvSpPr>
          <p:nvPr>
            <p:ph idx="1"/>
          </p:nvPr>
        </p:nvSpPr>
        <p:spPr/>
        <p:txBody>
          <a:bodyPr>
            <a:normAutofit fontScale="70000" lnSpcReduction="20000"/>
          </a:bodyPr>
          <a:lstStyle/>
          <a:p>
            <a:r>
              <a:rPr lang="en-US" dirty="0"/>
              <a:t>1.6. Methods of Review: Provisional Remedies may not be attacked by any methods of review whatsoever. </a:t>
            </a:r>
          </a:p>
          <a:p>
            <a:r>
              <a:rPr lang="en-US" dirty="0"/>
              <a:t>1.7. Enforcement: Provisional remedies may function as executory titles and be enforced in technical sense when arranging a disputed situation through orders concerning a specific act, omission or indulgence, or when provisionally adjudicating over certain claims.</a:t>
            </a:r>
          </a:p>
          <a:p>
            <a:r>
              <a:rPr lang="en-US" dirty="0"/>
              <a:t>1.8. Revocation: </a:t>
            </a:r>
          </a:p>
          <a:p>
            <a:r>
              <a:rPr lang="en-US" dirty="0"/>
              <a:t>1.8.1. A mandatory revocation of a provisional measure is always dependent on the outcome of main proceedings, thus revealing its conservatory or overall accessory character.</a:t>
            </a:r>
          </a:p>
          <a:p>
            <a:r>
              <a:rPr lang="en-US" dirty="0"/>
              <a:t>1.8.2. Revocation of a provisional measure may be ordered:</a:t>
            </a:r>
          </a:p>
          <a:p>
            <a:r>
              <a:rPr lang="en-US" dirty="0"/>
              <a:t>(a) On the discretionary power of the same judge who has issued it if justified through allegations for change in real conditions under which a provisional remedy was issued). It may also be demanded by any party, or third person, on the ground of his non-participation in or non-summoning to the proceedings.</a:t>
            </a:r>
          </a:p>
          <a:p>
            <a:r>
              <a:rPr lang="en-US" dirty="0"/>
              <a:t>(b) By the competent court, while proceedings of the main action are pending, without any special condition to be required. </a:t>
            </a:r>
            <a:endParaRPr lang="el-GR" dirty="0"/>
          </a:p>
        </p:txBody>
      </p:sp>
    </p:spTree>
    <p:extLst>
      <p:ext uri="{BB962C8B-B14F-4D97-AF65-F5344CB8AC3E}">
        <p14:creationId xmlns:p14="http://schemas.microsoft.com/office/powerpoint/2010/main" val="2926880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4DD53C-0A9C-D648-A8B8-864B249B84F1}"/>
              </a:ext>
            </a:extLst>
          </p:cNvPr>
          <p:cNvSpPr>
            <a:spLocks noGrp="1"/>
          </p:cNvSpPr>
          <p:nvPr>
            <p:ph type="title"/>
          </p:nvPr>
        </p:nvSpPr>
        <p:spPr/>
        <p:txBody>
          <a:bodyPr>
            <a:normAutofit/>
          </a:bodyPr>
          <a:lstStyle/>
          <a:p>
            <a:pPr algn="ctr"/>
            <a:r>
              <a:rPr lang="en-US" sz="3600" b="1" dirty="0"/>
              <a:t>1. Proceedings for Provisional Remedies</a:t>
            </a:r>
            <a:endParaRPr lang="el-GR" dirty="0"/>
          </a:p>
        </p:txBody>
      </p:sp>
      <p:sp>
        <p:nvSpPr>
          <p:cNvPr id="3" name="Θέση περιεχομένου 2">
            <a:extLst>
              <a:ext uri="{FF2B5EF4-FFF2-40B4-BE49-F238E27FC236}">
                <a16:creationId xmlns:a16="http://schemas.microsoft.com/office/drawing/2014/main" id="{9E279AB9-AE54-C548-A56F-21AF85DFF9F5}"/>
              </a:ext>
            </a:extLst>
          </p:cNvPr>
          <p:cNvSpPr>
            <a:spLocks noGrp="1"/>
          </p:cNvSpPr>
          <p:nvPr>
            <p:ph idx="1"/>
          </p:nvPr>
        </p:nvSpPr>
        <p:spPr/>
        <p:txBody>
          <a:bodyPr/>
          <a:lstStyle/>
          <a:p>
            <a:r>
              <a:rPr lang="en-US" dirty="0"/>
              <a:t>1.9. Provisional Order: It belongs to the discretion of the Judge, as soon as the request for provisional remedies has been brought, to issue, even ex officio, this form of prompt relief, usually by a simple note on the application itself, as a rule without summoning the opposing party, except when the judge deems that the appearance of the other party is necessary. </a:t>
            </a:r>
            <a:endParaRPr lang="el-GR" dirty="0"/>
          </a:p>
        </p:txBody>
      </p:sp>
    </p:spTree>
    <p:extLst>
      <p:ext uri="{BB962C8B-B14F-4D97-AF65-F5344CB8AC3E}">
        <p14:creationId xmlns:p14="http://schemas.microsoft.com/office/powerpoint/2010/main" val="2656563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9FB586-25D6-1E41-9A46-82E7F694A3AF}"/>
              </a:ext>
            </a:extLst>
          </p:cNvPr>
          <p:cNvSpPr>
            <a:spLocks noGrp="1"/>
          </p:cNvSpPr>
          <p:nvPr>
            <p:ph type="title"/>
          </p:nvPr>
        </p:nvSpPr>
        <p:spPr/>
        <p:txBody>
          <a:bodyPr>
            <a:normAutofit/>
          </a:bodyPr>
          <a:lstStyle/>
          <a:p>
            <a:pPr algn="ctr"/>
            <a:r>
              <a:rPr lang="en-US" sz="3600" b="1" dirty="0"/>
              <a:t>2. Default Proceedings</a:t>
            </a:r>
            <a:endParaRPr lang="el-GR" dirty="0"/>
          </a:p>
        </p:txBody>
      </p:sp>
      <p:sp>
        <p:nvSpPr>
          <p:cNvPr id="3" name="Θέση περιεχομένου 2">
            <a:extLst>
              <a:ext uri="{FF2B5EF4-FFF2-40B4-BE49-F238E27FC236}">
                <a16:creationId xmlns:a16="http://schemas.microsoft.com/office/drawing/2014/main" id="{FE7DCF31-1301-8B46-8BC0-9415548B6DDB}"/>
              </a:ext>
            </a:extLst>
          </p:cNvPr>
          <p:cNvSpPr>
            <a:spLocks noGrp="1"/>
          </p:cNvSpPr>
          <p:nvPr>
            <p:ph idx="1"/>
          </p:nvPr>
        </p:nvSpPr>
        <p:spPr>
          <a:xfrm>
            <a:off x="589180" y="1402291"/>
            <a:ext cx="10515600" cy="4351338"/>
          </a:xfrm>
        </p:spPr>
        <p:txBody>
          <a:bodyPr>
            <a:normAutofit fontScale="92500" lnSpcReduction="10000"/>
          </a:bodyPr>
          <a:lstStyle/>
          <a:p>
            <a:r>
              <a:rPr lang="en-US" dirty="0"/>
              <a:t>1. A defendant’s default at the hearing of the case results in the rendition of a judgment for plaintiff. This is effectuated on the basis of an assumed confession from the defendant’s absence with regard to the grounds of the action, provided that such a confession is generally permitted (e.g., this is not the case in matrimonial disputes).</a:t>
            </a:r>
          </a:p>
          <a:p>
            <a:r>
              <a:rPr lang="en-US" dirty="0"/>
              <a:t>Before proceeding to the rendition of a default decision, the court is obliged to investigate whether: a) all procedural prerequisites have been met; and b) the action is legally founded.</a:t>
            </a:r>
          </a:p>
          <a:p>
            <a:r>
              <a:rPr lang="en-US" dirty="0"/>
              <a:t>2. When the plaintiff fails to make an appearance at the hearing, provided that the defendant has been summoned on the plaintiffs initiative, the action is dismissed. The dismissal of the action, if admissible and legally founded, is then deemed as based on substantive grounds.</a:t>
            </a:r>
            <a:endParaRPr lang="el-GR" dirty="0"/>
          </a:p>
        </p:txBody>
      </p:sp>
    </p:spTree>
    <p:extLst>
      <p:ext uri="{BB962C8B-B14F-4D97-AF65-F5344CB8AC3E}">
        <p14:creationId xmlns:p14="http://schemas.microsoft.com/office/powerpoint/2010/main" val="269528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F9D70C-941A-9A4A-99E2-8FC996FE91B7}"/>
              </a:ext>
            </a:extLst>
          </p:cNvPr>
          <p:cNvSpPr>
            <a:spLocks noGrp="1"/>
          </p:cNvSpPr>
          <p:nvPr>
            <p:ph type="title"/>
          </p:nvPr>
        </p:nvSpPr>
        <p:spPr/>
        <p:txBody>
          <a:bodyPr/>
          <a:lstStyle/>
          <a:p>
            <a:pPr algn="ctr"/>
            <a:r>
              <a:rPr lang="en-US" dirty="0"/>
              <a:t>3. Ex </a:t>
            </a:r>
            <a:r>
              <a:rPr lang="en-US" dirty="0" err="1"/>
              <a:t>Parte</a:t>
            </a:r>
            <a:r>
              <a:rPr lang="en-US" dirty="0"/>
              <a:t> Proceedings</a:t>
            </a:r>
            <a:endParaRPr lang="el-GR" dirty="0"/>
          </a:p>
        </p:txBody>
      </p:sp>
      <p:sp>
        <p:nvSpPr>
          <p:cNvPr id="3" name="Θέση περιεχομένου 2">
            <a:extLst>
              <a:ext uri="{FF2B5EF4-FFF2-40B4-BE49-F238E27FC236}">
                <a16:creationId xmlns:a16="http://schemas.microsoft.com/office/drawing/2014/main" id="{049571B7-F650-B347-B0B9-7A48A2CAC093}"/>
              </a:ext>
            </a:extLst>
          </p:cNvPr>
          <p:cNvSpPr>
            <a:spLocks noGrp="1"/>
          </p:cNvSpPr>
          <p:nvPr>
            <p:ph idx="1"/>
          </p:nvPr>
        </p:nvSpPr>
        <p:spPr/>
        <p:txBody>
          <a:bodyPr>
            <a:normAutofit lnSpcReduction="10000"/>
          </a:bodyPr>
          <a:lstStyle/>
          <a:p>
            <a:r>
              <a:rPr lang="en-US" dirty="0"/>
              <a:t>3.1. Voluntary Jurisdiction: The ex </a:t>
            </a:r>
            <a:r>
              <a:rPr lang="en-US" dirty="0" err="1"/>
              <a:t>parte</a:t>
            </a:r>
            <a:r>
              <a:rPr lang="en-US" dirty="0"/>
              <a:t> proceeding of voluntary jurisdiction is commenced at the request of an interested person. The application must in some instances be served on the public prosecutor. In addition, the judge can order the summoning of any third person who has a legal interest for participating in the proceeding. Impleader and principal or accessory interventions of third persons are permissible.</a:t>
            </a:r>
          </a:p>
          <a:p>
            <a:r>
              <a:rPr lang="en-US" dirty="0"/>
              <a:t>3.2. Orders for payment and Provisional Remedies: Orders for payment are always issued through an ex </a:t>
            </a:r>
            <a:r>
              <a:rPr lang="en-US" dirty="0" err="1"/>
              <a:t>parte</a:t>
            </a:r>
            <a:r>
              <a:rPr lang="en-US" dirty="0"/>
              <a:t> proceeding. Provisional remedies can also, exceptionally, be granted through an ex </a:t>
            </a:r>
            <a:r>
              <a:rPr lang="en-US" dirty="0" err="1"/>
              <a:t>parte</a:t>
            </a:r>
            <a:r>
              <a:rPr lang="en-US" dirty="0"/>
              <a:t> proceeding.</a:t>
            </a:r>
            <a:endParaRPr lang="el-GR" dirty="0"/>
          </a:p>
        </p:txBody>
      </p:sp>
    </p:spTree>
    <p:extLst>
      <p:ext uri="{BB962C8B-B14F-4D97-AF65-F5344CB8AC3E}">
        <p14:creationId xmlns:p14="http://schemas.microsoft.com/office/powerpoint/2010/main" val="497333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5C7792-1B63-F24B-A302-926AE9CCEEDE}"/>
              </a:ext>
            </a:extLst>
          </p:cNvPr>
          <p:cNvSpPr>
            <a:spLocks noGrp="1"/>
          </p:cNvSpPr>
          <p:nvPr>
            <p:ph type="title"/>
          </p:nvPr>
        </p:nvSpPr>
        <p:spPr/>
        <p:txBody>
          <a:bodyPr/>
          <a:lstStyle/>
          <a:p>
            <a:pPr algn="ctr"/>
            <a:r>
              <a:rPr lang="en-US" dirty="0"/>
              <a:t>4. Review Proceedings</a:t>
            </a:r>
            <a:endParaRPr lang="el-GR" dirty="0"/>
          </a:p>
        </p:txBody>
      </p:sp>
      <p:sp>
        <p:nvSpPr>
          <p:cNvPr id="3" name="Θέση περιεχομένου 2">
            <a:extLst>
              <a:ext uri="{FF2B5EF4-FFF2-40B4-BE49-F238E27FC236}">
                <a16:creationId xmlns:a16="http://schemas.microsoft.com/office/drawing/2014/main" id="{8347E714-FE17-D44E-8B6B-E684160C4C0B}"/>
              </a:ext>
            </a:extLst>
          </p:cNvPr>
          <p:cNvSpPr>
            <a:spLocks noGrp="1"/>
          </p:cNvSpPr>
          <p:nvPr>
            <p:ph idx="1"/>
          </p:nvPr>
        </p:nvSpPr>
        <p:spPr/>
        <p:txBody>
          <a:bodyPr>
            <a:normAutofit lnSpcReduction="10000"/>
          </a:bodyPr>
          <a:lstStyle/>
          <a:p>
            <a:r>
              <a:rPr lang="en-US" dirty="0"/>
              <a:t>4.1. Introductory remarks: Methods of review are understood as the procedural acts whereby a party to litigation aggrieved by a judicial decision seeks to have the case reconsidered, entirely or partly, whether before the same court or before a court of a superior rank, for the purpose of correcting its errors.</a:t>
            </a:r>
          </a:p>
          <a:p>
            <a:r>
              <a:rPr lang="en-US" dirty="0"/>
              <a:t>4.2. Ordinary and extraordinary methods of review: Ordinary methods are defined as those which can attack all final judgments on any grounds, irrespective of their relation to fact or to law. Extraordinary methods of review, on the contrary, can be employed which have already had a res judicata effect, solely on the basis of specific grounds exclusively provided for by statute.</a:t>
            </a:r>
          </a:p>
          <a:p>
            <a:endParaRPr lang="el-GR" dirty="0"/>
          </a:p>
        </p:txBody>
      </p:sp>
    </p:spTree>
    <p:extLst>
      <p:ext uri="{BB962C8B-B14F-4D97-AF65-F5344CB8AC3E}">
        <p14:creationId xmlns:p14="http://schemas.microsoft.com/office/powerpoint/2010/main" val="9743457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5709</TotalTime>
  <Words>1910</Words>
  <Application>Microsoft Macintosh PowerPoint</Application>
  <PresentationFormat>Ευρεία οθόνη</PresentationFormat>
  <Paragraphs>67</Paragraphs>
  <Slides>13</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13</vt:i4>
      </vt:variant>
    </vt:vector>
  </HeadingPairs>
  <TitlesOfParts>
    <vt:vector size="17" baseType="lpstr">
      <vt:lpstr>Arial</vt:lpstr>
      <vt:lpstr>Calibri</vt:lpstr>
      <vt:lpstr>Calibri Light</vt:lpstr>
      <vt:lpstr>Θέμα του Office</vt:lpstr>
      <vt:lpstr>  Lecture V</vt:lpstr>
      <vt:lpstr>1. Proceedings for Provisional Remedies</vt:lpstr>
      <vt:lpstr>1. Proceedings for Provisional Remedies</vt:lpstr>
      <vt:lpstr>1. Proceedings for Provisional Remedies</vt:lpstr>
      <vt:lpstr>1. Proceedings for Provisional Remedies</vt:lpstr>
      <vt:lpstr>1. Proceedings for Provisional Remedies</vt:lpstr>
      <vt:lpstr>2. Default Proceedings</vt:lpstr>
      <vt:lpstr>3. Ex Parte Proceedings</vt:lpstr>
      <vt:lpstr>4. Review Proceedings</vt:lpstr>
      <vt:lpstr>4. Review Proceedings</vt:lpstr>
      <vt:lpstr>4. Review Proceedings</vt:lpstr>
      <vt:lpstr>4. Review Proceedings</vt:lpstr>
      <vt:lpstr>4. Review Proceedings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Konstantinos Katiforis</dc:creator>
  <cp:lastModifiedBy>Nikolaos Katiforis</cp:lastModifiedBy>
  <cp:revision>92</cp:revision>
  <dcterms:created xsi:type="dcterms:W3CDTF">2020-10-11T10:43:07Z</dcterms:created>
  <dcterms:modified xsi:type="dcterms:W3CDTF">2024-11-12T07:58:11Z</dcterms:modified>
</cp:coreProperties>
</file>