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7"/>
    <p:restoredTop sz="95884"/>
  </p:normalViewPr>
  <p:slideViewPr>
    <p:cSldViewPr snapToGrid="0" snapToObjects="1">
      <p:cViewPr varScale="1">
        <p:scale>
          <a:sx n="109" d="100"/>
          <a:sy n="109" d="100"/>
        </p:scale>
        <p:origin x="904" y="176"/>
      </p:cViewPr>
      <p:guideLst/>
    </p:cSldViewPr>
  </p:slideViewPr>
  <p:outlineViewPr>
    <p:cViewPr>
      <p:scale>
        <a:sx n="33" d="100"/>
        <a:sy n="33" d="100"/>
      </p:scale>
      <p:origin x="0" y="-16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BB922-3EA4-2642-903A-53FA8DA1423D}" type="datetimeFigureOut">
              <a:rPr lang="el-GR" smtClean="0"/>
              <a:t>9/10/24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91420-0ED0-5C49-9686-4CF9C10EDB16}" type="slidenum">
              <a:rPr lang="el-GR" smtClean="0"/>
              <a:t>‹#›</a:t>
            </a:fld>
            <a:endParaRPr lang="el-GR"/>
          </a:p>
        </p:txBody>
      </p:sp>
    </p:spTree>
    <p:extLst>
      <p:ext uri="{BB962C8B-B14F-4D97-AF65-F5344CB8AC3E}">
        <p14:creationId xmlns:p14="http://schemas.microsoft.com/office/powerpoint/2010/main" val="277975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0CD91420-0ED0-5C49-9686-4CF9C10EDB16}" type="slidenum">
              <a:rPr lang="el-GR" smtClean="0"/>
              <a:t>4</a:t>
            </a:fld>
            <a:endParaRPr lang="el-GR"/>
          </a:p>
        </p:txBody>
      </p:sp>
    </p:spTree>
    <p:extLst>
      <p:ext uri="{BB962C8B-B14F-4D97-AF65-F5344CB8AC3E}">
        <p14:creationId xmlns:p14="http://schemas.microsoft.com/office/powerpoint/2010/main" val="1455410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D5904-2A08-B906-3365-F82BC8F8D38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3FA3F9C-2768-10DC-9422-7316B8F85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6756697-4A0B-B604-1795-19845538AF18}"/>
              </a:ext>
            </a:extLst>
          </p:cNvPr>
          <p:cNvSpPr>
            <a:spLocks noGrp="1"/>
          </p:cNvSpPr>
          <p:nvPr>
            <p:ph type="dt" sz="half" idx="10"/>
          </p:nvPr>
        </p:nvSpPr>
        <p:spPr/>
        <p:txBody>
          <a:bodyPr/>
          <a:lstStyle/>
          <a:p>
            <a:fld id="{9AB3A824-1A51-4B26-AD58-A6D8E14F6C04}"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204990C2-BF95-6AA0-722F-91C1A2399E73}"/>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5704676A-D9B8-E5A0-07BC-5B597B78F36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20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0EFB80-02FF-CBF6-C1D0-30E91FE77A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AC95452-3261-8E72-81D4-4532868FC83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CE65588-7040-B291-BD17-BC09643C69F1}"/>
              </a:ext>
            </a:extLst>
          </p:cNvPr>
          <p:cNvSpPr>
            <a:spLocks noGrp="1"/>
          </p:cNvSpPr>
          <p:nvPr>
            <p:ph type="dt" sz="half" idx="10"/>
          </p:nvPr>
        </p:nvSpPr>
        <p:spPr/>
        <p:txBody>
          <a:bodyPr/>
          <a:lstStyle/>
          <a:p>
            <a:fld id="{D857E33E-8B18-4087-B112-809917729534}"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C6A45A54-2F8A-6761-7BD9-DDB04561BB00}"/>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0FCC6BAC-910C-51F9-296C-3DF8FF3F5E5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718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8FF597A-188D-149C-AB56-22546A982A4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92889A4-8D04-D23C-4FA6-DD4750CF29A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BD7B5B4-4CCE-BEC0-3A55-88E927C1C1DC}"/>
              </a:ext>
            </a:extLst>
          </p:cNvPr>
          <p:cNvSpPr>
            <a:spLocks noGrp="1"/>
          </p:cNvSpPr>
          <p:nvPr>
            <p:ph type="dt" sz="half" idx="10"/>
          </p:nvPr>
        </p:nvSpPr>
        <p:spPr/>
        <p:txBody>
          <a:bodyPr/>
          <a:lstStyle/>
          <a:p>
            <a:fld id="{D3FFE419-2371-464F-8239-3959401C3561}"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FD395B60-9B85-8920-92F6-A867D4B36AC7}"/>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81EDC2B0-E98E-7176-167B-17CEF516767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038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315D2A-D52A-8E51-5AF1-730B6B8C15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F98113-3477-4E3A-9C3E-FE16E92F920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EB1571-B735-DE16-1B91-D136B2F5DCB8}"/>
              </a:ext>
            </a:extLst>
          </p:cNvPr>
          <p:cNvSpPr>
            <a:spLocks noGrp="1"/>
          </p:cNvSpPr>
          <p:nvPr>
            <p:ph type="dt" sz="half" idx="10"/>
          </p:nvPr>
        </p:nvSpPr>
        <p:spPr/>
        <p:txBody>
          <a:bodyPr/>
          <a:lstStyle/>
          <a:p>
            <a:fld id="{97D162C4-EDD9-4389-A98B-B87ECEA2A816}"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6D08AAFF-F8A4-703E-796A-3248F511A3A1}"/>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D0EBAFF4-77D7-05C5-496B-A961815A3F5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429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61A604-7EF5-F37F-F97A-3BF36C30B0B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868C803-90BA-9425-BDE5-8CB69BD6B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E938DF7-B015-9478-D34A-9DB75D22BD5B}"/>
              </a:ext>
            </a:extLst>
          </p:cNvPr>
          <p:cNvSpPr>
            <a:spLocks noGrp="1"/>
          </p:cNvSpPr>
          <p:nvPr>
            <p:ph type="dt" sz="half" idx="10"/>
          </p:nvPr>
        </p:nvSpPr>
        <p:spPr/>
        <p:txBody>
          <a:bodyPr/>
          <a:lstStyle/>
          <a:p>
            <a:fld id="{3E5059C3-6A89-4494-99FF-5A4D6FFD50EB}"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C6AE0BA0-7EE5-4D1A-1A80-1AAF1E8ECD4C}"/>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B222ECE6-EF6B-2680-C8C2-29FABD87F4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195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C48117-1792-37DF-22CF-50287B4157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314452E-4DA5-15A2-C6C6-E920E6234E1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5F2F7D4-6528-01EB-7CF0-8CD2843E134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0991894-A8C2-09FC-D226-30B5D88E3457}"/>
              </a:ext>
            </a:extLst>
          </p:cNvPr>
          <p:cNvSpPr>
            <a:spLocks noGrp="1"/>
          </p:cNvSpPr>
          <p:nvPr>
            <p:ph type="dt" sz="half" idx="10"/>
          </p:nvPr>
        </p:nvSpPr>
        <p:spPr/>
        <p:txBody>
          <a:bodyPr/>
          <a:lstStyle/>
          <a:p>
            <a:fld id="{CA954B2F-12DE-47F5-8894-472B206D2E1E}"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B605CD82-88D2-8C95-9583-8D38B2F75116}"/>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3057A536-EC94-F072-80AC-4F55C22F01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185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7DE4BA-5207-2271-A373-AF30FF0757F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91E446F-A7A7-16F0-DCE2-91E2DDB472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6EFB92B-5115-51C1-1CD0-E3A8799C951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9765E2A-0067-E9B1-6816-B1758D4E8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FAC5A8E-FF95-96D6-14BA-44F50C637E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CD1FDA6-1FA8-2577-156C-E35106145E78}"/>
              </a:ext>
            </a:extLst>
          </p:cNvPr>
          <p:cNvSpPr>
            <a:spLocks noGrp="1"/>
          </p:cNvSpPr>
          <p:nvPr>
            <p:ph type="dt" sz="half" idx="10"/>
          </p:nvPr>
        </p:nvSpPr>
        <p:spPr/>
        <p:txBody>
          <a:bodyPr/>
          <a:lstStyle/>
          <a:p>
            <a:fld id="{3F30E46F-7819-4ACF-B48B-48222C2ACC88}" type="datetimeFigureOut">
              <a:rPr lang="en-US" smtClean="0"/>
              <a:t>10/9/24</a:t>
            </a:fld>
            <a:endParaRPr lang="en-US" dirty="0"/>
          </a:p>
        </p:txBody>
      </p:sp>
      <p:sp>
        <p:nvSpPr>
          <p:cNvPr id="8" name="Θέση υποσέλιδου 7">
            <a:extLst>
              <a:ext uri="{FF2B5EF4-FFF2-40B4-BE49-F238E27FC236}">
                <a16:creationId xmlns:a16="http://schemas.microsoft.com/office/drawing/2014/main" id="{D1EF9872-DF17-3455-B46A-F9F6B310D662}"/>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8D21117E-8D47-ABD4-710B-18A00AB397E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524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199071-1154-7468-96B1-590FDE3F7FA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6CB65E5-AB40-56FE-92F7-9F3F5F430B57}"/>
              </a:ext>
            </a:extLst>
          </p:cNvPr>
          <p:cNvSpPr>
            <a:spLocks noGrp="1"/>
          </p:cNvSpPr>
          <p:nvPr>
            <p:ph type="dt" sz="half" idx="10"/>
          </p:nvPr>
        </p:nvSpPr>
        <p:spPr/>
        <p:txBody>
          <a:bodyPr/>
          <a:lstStyle/>
          <a:p>
            <a:fld id="{1FAF3416-4057-4DAA-829D-4CA07428D088}" type="datetimeFigureOut">
              <a:rPr lang="en-US" smtClean="0"/>
              <a:t>10/9/24</a:t>
            </a:fld>
            <a:endParaRPr lang="en-US" dirty="0"/>
          </a:p>
        </p:txBody>
      </p:sp>
      <p:sp>
        <p:nvSpPr>
          <p:cNvPr id="4" name="Θέση υποσέλιδου 3">
            <a:extLst>
              <a:ext uri="{FF2B5EF4-FFF2-40B4-BE49-F238E27FC236}">
                <a16:creationId xmlns:a16="http://schemas.microsoft.com/office/drawing/2014/main" id="{EA6A0B15-9DB4-E274-8946-2E382E1D4FE5}"/>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CCC467CD-0F1C-F3BE-1812-B9437304AD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216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F5F3071-00AD-72A7-CFC1-7107A3DBF2AD}"/>
              </a:ext>
            </a:extLst>
          </p:cNvPr>
          <p:cNvSpPr>
            <a:spLocks noGrp="1"/>
          </p:cNvSpPr>
          <p:nvPr>
            <p:ph type="dt" sz="half" idx="10"/>
          </p:nvPr>
        </p:nvSpPr>
        <p:spPr/>
        <p:txBody>
          <a:bodyPr/>
          <a:lstStyle/>
          <a:p>
            <a:fld id="{921D9284-D300-4297-87F7-E791DCC15DB1}" type="datetimeFigureOut">
              <a:rPr lang="en-US" smtClean="0"/>
              <a:t>10/9/24</a:t>
            </a:fld>
            <a:endParaRPr lang="en-US" dirty="0"/>
          </a:p>
        </p:txBody>
      </p:sp>
      <p:sp>
        <p:nvSpPr>
          <p:cNvPr id="3" name="Θέση υποσέλιδου 2">
            <a:extLst>
              <a:ext uri="{FF2B5EF4-FFF2-40B4-BE49-F238E27FC236}">
                <a16:creationId xmlns:a16="http://schemas.microsoft.com/office/drawing/2014/main" id="{1463E837-420B-FC4C-4A8F-09987F384BC5}"/>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09ED5D5B-88F4-BA98-EF77-A174D88252E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826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011BBE-5DD9-1C41-3A9B-455986DE3E1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9FC5CE1-F4DE-326A-814D-7CC5FAB94E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F18FCC8-B56C-B5E2-5412-F726D9C0A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E04F66F-F5EE-4B72-25A3-F6ED365A32D6}"/>
              </a:ext>
            </a:extLst>
          </p:cNvPr>
          <p:cNvSpPr>
            <a:spLocks noGrp="1"/>
          </p:cNvSpPr>
          <p:nvPr>
            <p:ph type="dt" sz="half" idx="10"/>
          </p:nvPr>
        </p:nvSpPr>
        <p:spPr/>
        <p:txBody>
          <a:bodyPr/>
          <a:lstStyle/>
          <a:p>
            <a:fld id="{37D525BB-DA17-4BA0-B3C8-3AC3ABC827E6}"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2233BF39-71C4-9892-DEEA-01B481852C7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B3EDB054-18E1-C29F-6958-ACA1298D67B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0793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6D19E-3B6A-553A-29E9-D47BCFDD10E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DB10661-2BDA-FBCD-C240-F03CB1103E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53DCC4B-A4FB-572F-D875-2889D3048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4C82941-9616-66A9-D805-D710063F7020}"/>
              </a:ext>
            </a:extLst>
          </p:cNvPr>
          <p:cNvSpPr>
            <a:spLocks noGrp="1"/>
          </p:cNvSpPr>
          <p:nvPr>
            <p:ph type="dt" sz="half" idx="10"/>
          </p:nvPr>
        </p:nvSpPr>
        <p:spPr/>
        <p:txBody>
          <a:bodyPr/>
          <a:lstStyle/>
          <a:p>
            <a:fld id="{B16C4C9A-3960-41CF-A4E9-2A8FB932454B}"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B1579C5D-D315-C9D4-7AA2-F4A1B14CE02F}"/>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313DD06C-97F5-67A1-E3A9-CEFD93A099D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810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F3270DB-1194-51F1-27EE-901ED7E7B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01DAD4-C733-7B25-2649-5EA3DAD8FE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42EF55-721C-2F21-9EBB-CC86C087DE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5B08EBBD-5DCB-9D44-1763-20470EEF1E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7A1C1D43-8270-6AAE-0354-879680728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9757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br>
              <a:rPr lang="el-GR" sz="3200" dirty="0"/>
            </a:b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a:t>
            </a:r>
            <a:r>
              <a:rPr lang="en-US" sz="5600" b="1"/>
              <a:t>semester 2024-2025</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Definition of the term “CIVIL PROCEDURE”</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lstStyle/>
          <a:p>
            <a:r>
              <a:rPr lang="en-US" dirty="0"/>
              <a:t>“Civil Procedure” is defined as the totality of the rules which determine the organs, the prerequisites and the procedure of legal protection of the rights and interests of private law.</a:t>
            </a:r>
            <a:endParaRPr lang="el-GR" dirty="0"/>
          </a:p>
          <a:p>
            <a:endParaRPr lang="el-GR" dirty="0"/>
          </a:p>
        </p:txBody>
      </p:sp>
    </p:spTree>
    <p:extLst>
      <p:ext uri="{BB962C8B-B14F-4D97-AF65-F5344CB8AC3E}">
        <p14:creationId xmlns:p14="http://schemas.microsoft.com/office/powerpoint/2010/main" val="68523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4A3E17-CA49-354F-AC6C-5E04E85AC549}"/>
              </a:ext>
            </a:extLst>
          </p:cNvPr>
          <p:cNvSpPr>
            <a:spLocks noGrp="1"/>
          </p:cNvSpPr>
          <p:nvPr>
            <p:ph type="title"/>
          </p:nvPr>
        </p:nvSpPr>
        <p:spPr/>
        <p:txBody>
          <a:bodyPr>
            <a:normAutofit fontScale="90000"/>
          </a:bodyPr>
          <a:lstStyle/>
          <a:p>
            <a:pPr algn="ctr"/>
            <a:r>
              <a:rPr lang="en-US" sz="3100" b="1" dirty="0"/>
              <a:t>§ 2. Distinction from other types of procedure – Separate systems of Courts and rules of procedure</a:t>
            </a:r>
            <a:br>
              <a:rPr lang="el-GR" dirty="0"/>
            </a:br>
            <a:endParaRPr lang="el-GR" sz="2800" dirty="0"/>
          </a:p>
        </p:txBody>
      </p:sp>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lstStyle/>
          <a:p>
            <a:r>
              <a:rPr lang="en-US" dirty="0"/>
              <a:t>Each branch of substantive law must be materialized by means of the appropriate supplementary complex of rules, supplying suitable methods and forms, whereby the wronged citizen may validly gain an enforceable remedy guaranteed by the State (e.g. Criminal Procedure, Tax Disputes Procedure etc.).</a:t>
            </a:r>
            <a:endParaRPr lang="el-GR" dirty="0"/>
          </a:p>
          <a:p>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3. Sources of Civil Procedural Law</a:t>
            </a:r>
            <a:br>
              <a:rPr lang="el-GR" sz="2800" dirty="0"/>
            </a:b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fontScale="77500" lnSpcReduction="20000"/>
          </a:bodyPr>
          <a:lstStyle/>
          <a:p>
            <a:r>
              <a:rPr lang="en-US" sz="2900" i="1" dirty="0"/>
              <a:t>3.1. The Constitution</a:t>
            </a:r>
            <a:endParaRPr lang="el-GR" sz="2900" dirty="0"/>
          </a:p>
          <a:p>
            <a:r>
              <a:rPr lang="en-US" sz="2900" dirty="0"/>
              <a:t>Judicial Power (Fundamental rules and principles with regard to the administration of Justice (the wright of access to courts, etc.).</a:t>
            </a:r>
            <a:endParaRPr lang="el-GR" sz="2900" dirty="0"/>
          </a:p>
          <a:p>
            <a:r>
              <a:rPr lang="en-US" sz="2900" i="1" dirty="0"/>
              <a:t>3.2. The Code of Civil Procedure</a:t>
            </a:r>
            <a:endParaRPr lang="el-GR" sz="2900" dirty="0"/>
          </a:p>
          <a:p>
            <a:r>
              <a:rPr lang="en-US" sz="2900" dirty="0"/>
              <a:t>The Code of Civil Procedure, in its present form, consists of eight Books. The first Book comprises the “General Provisions” (Art. 1-207), while part of the second Book (Art. 208-334) deals with the “Procedure before the Courts of First Instance”. Art. 335-465 of the second Book are devoted to “Evidence”. The rest of the provisions of this Book (Art. 466-494) contain some particular rules for small claims and actions seeking an accounting for partition. Appeals and other Method of Review are treated in the third Book (Art. 495-590),while the forth Book provides for the “Particular Proceedings” (Art. 591-636) and the fifth Book for “Provisional Remedies” (Art. 682-738), the seventh Book Arbitration (Art. 867-903) and the eighth Book “Enforcement Proceedings” (Art. 904-1054).  </a:t>
            </a:r>
            <a:endParaRPr lang="el-GR" sz="2900" dirty="0"/>
          </a:p>
          <a:p>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3600" b="1" dirty="0"/>
              <a:t>§ 3. Sources of Civil Procedural Law</a:t>
            </a:r>
            <a:endParaRPr lang="el-GR"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77500" lnSpcReduction="20000"/>
          </a:bodyPr>
          <a:lstStyle/>
          <a:p>
            <a:r>
              <a:rPr lang="en-US" sz="2500" i="1" dirty="0"/>
              <a:t>3.3. The Code of the Organization of the Courts of 1988</a:t>
            </a:r>
            <a:endParaRPr lang="el-GR" sz="2500" dirty="0"/>
          </a:p>
          <a:p>
            <a:r>
              <a:rPr lang="en-US" sz="2500" i="1" dirty="0"/>
              <a:t>3.4. Special Laws </a:t>
            </a:r>
            <a:endParaRPr lang="el-GR" sz="2500" dirty="0"/>
          </a:p>
          <a:p>
            <a:r>
              <a:rPr lang="en-US" sz="2500" i="1" dirty="0"/>
              <a:t>3.5. International Conventions</a:t>
            </a:r>
            <a:endParaRPr lang="el-GR" sz="2500" dirty="0"/>
          </a:p>
          <a:p>
            <a:r>
              <a:rPr lang="en-US" sz="2500" dirty="0"/>
              <a:t>The European Convention of Human Rights (its Art. 6 § 1 being of fundamental procedural significance) was ratified in 1974.</a:t>
            </a:r>
            <a:endParaRPr lang="el-GR" sz="2500" dirty="0"/>
          </a:p>
          <a:p>
            <a:r>
              <a:rPr lang="en-US" sz="2500" dirty="0"/>
              <a:t>The Brussels Convention (on Jurisdiction and the Enforcement of Judgments in Civil and Commercial Matters of 1968), as amended (Ratification Law: 1814/1988), which has been replaced by Council Regulation 44/2001 since 1 March 2002 and currently by Regulation 1215/2012, in force since 10 January 2015.</a:t>
            </a:r>
            <a:endParaRPr lang="el-GR" sz="2500" dirty="0"/>
          </a:p>
          <a:p>
            <a:r>
              <a:rPr lang="en-US" sz="2500" dirty="0"/>
              <a:t>The Hague Convention of 15 November 1965 on the Service Abroad of Judicial and Extrajudicial Documents in Civil or Commercial Matters.</a:t>
            </a:r>
            <a:endParaRPr lang="el-GR" sz="2500" dirty="0"/>
          </a:p>
          <a:p>
            <a:r>
              <a:rPr lang="en-US" sz="2500" dirty="0"/>
              <a:t>Etc. </a:t>
            </a:r>
            <a:endParaRPr lang="el-GR" sz="2500" dirty="0"/>
          </a:p>
          <a:p>
            <a:r>
              <a:rPr lang="en-US" sz="2500" i="1" dirty="0"/>
              <a:t>3.6. Customary Law</a:t>
            </a:r>
            <a:endParaRPr lang="el-GR" sz="2500" dirty="0"/>
          </a:p>
          <a:p>
            <a:endParaRPr lang="el-GR"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4. Characteristics of the Procedure</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lnSpcReduction="10000"/>
          </a:bodyPr>
          <a:lstStyle/>
          <a:p>
            <a:r>
              <a:rPr lang="en-US" i="1" dirty="0"/>
              <a:t>4.1. The Principle of Free Disposition of the Parties</a:t>
            </a:r>
            <a:endParaRPr lang="el-GR" dirty="0"/>
          </a:p>
          <a:p>
            <a:r>
              <a:rPr lang="en-US" dirty="0"/>
              <a:t>The power to determine whether or not to commence a civil action, or to specify the extent of the contested claims, belongs entirely to the parties.</a:t>
            </a:r>
            <a:endParaRPr lang="el-GR" dirty="0"/>
          </a:p>
          <a:p>
            <a:r>
              <a:rPr lang="en-US" i="1" dirty="0"/>
              <a:t>4.2. The Principle of Party Presentation</a:t>
            </a:r>
            <a:endParaRPr lang="el-GR" dirty="0"/>
          </a:p>
          <a:p>
            <a:r>
              <a:rPr lang="en-US" dirty="0"/>
              <a:t>The Court may take into consideration only facts alleged and proven by the parties.</a:t>
            </a:r>
            <a:endParaRPr lang="el-GR" dirty="0"/>
          </a:p>
          <a:p>
            <a:r>
              <a:rPr lang="en-US" i="1" dirty="0"/>
              <a:t>4.3. The Principle of Parties’ Motion</a:t>
            </a:r>
            <a:endParaRPr lang="el-GR" dirty="0"/>
          </a:p>
          <a:p>
            <a:r>
              <a:rPr lang="en-US" dirty="0"/>
              <a:t>All procedural acts have to be carried out on the motion of the parties, unless otherwise provided.</a:t>
            </a:r>
            <a:endParaRPr lang="el-GR" dirty="0"/>
          </a:p>
          <a:p>
            <a:endParaRPr lang="el-GR" dirty="0"/>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4. Characteristics of the Procedure</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2773599" y="1817648"/>
            <a:ext cx="7796540" cy="5040352"/>
          </a:xfrm>
        </p:spPr>
        <p:txBody>
          <a:bodyPr>
            <a:normAutofit fontScale="92500" lnSpcReduction="20000"/>
          </a:bodyPr>
          <a:lstStyle/>
          <a:p>
            <a:r>
              <a:rPr lang="en-US" i="1" dirty="0"/>
              <a:t>4.4. The Principle of Concentration</a:t>
            </a:r>
            <a:endParaRPr lang="el-GR" dirty="0"/>
          </a:p>
          <a:p>
            <a:r>
              <a:rPr lang="en-US" dirty="0"/>
              <a:t>This principle rejects the possibility of the parties submitting their factual allegations at anytime throughout the unfolding of the case.</a:t>
            </a:r>
            <a:endParaRPr lang="el-GR" dirty="0"/>
          </a:p>
          <a:p>
            <a:r>
              <a:rPr lang="en-US" i="1" dirty="0"/>
              <a:t>4.5. Oral and written Procedure</a:t>
            </a:r>
            <a:endParaRPr lang="el-GR" dirty="0"/>
          </a:p>
          <a:p>
            <a:r>
              <a:rPr lang="en-US" dirty="0"/>
              <a:t>After successive amendments, the Code of Civil Procedure, in its present form, has introduced a mixed system, combining both oral and written procedures, basically depending on the nature of some specific disputes.</a:t>
            </a:r>
            <a:endParaRPr lang="el-GR" dirty="0"/>
          </a:p>
          <a:p>
            <a:r>
              <a:rPr lang="en-US" i="1" dirty="0"/>
              <a:t>4.6. Role of the Judge</a:t>
            </a:r>
            <a:endParaRPr lang="el-GR" dirty="0"/>
          </a:p>
          <a:p>
            <a:r>
              <a:rPr lang="en-US" dirty="0"/>
              <a:t>Notwithstanding restrictions deriving from the principle of party presentation, the court has the duty to intervene and help the parties to properly expose their factual statements.</a:t>
            </a:r>
            <a:endParaRPr lang="el-GR" dirty="0"/>
          </a:p>
          <a:p>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5262E1-A17D-F04F-9385-328D2BF66140}"/>
              </a:ext>
            </a:extLst>
          </p:cNvPr>
          <p:cNvSpPr>
            <a:spLocks noGrp="1"/>
          </p:cNvSpPr>
          <p:nvPr>
            <p:ph type="title"/>
          </p:nvPr>
        </p:nvSpPr>
        <p:spPr/>
        <p:txBody>
          <a:bodyPr/>
          <a:lstStyle/>
          <a:p>
            <a:r>
              <a:rPr lang="en-US" dirty="0"/>
              <a:t>§ 5. Fundamental Guarantees</a:t>
            </a:r>
            <a:endParaRPr lang="el-GR" dirty="0"/>
          </a:p>
        </p:txBody>
      </p:sp>
      <p:sp>
        <p:nvSpPr>
          <p:cNvPr id="3" name="Θέση περιεχομένου 2">
            <a:extLst>
              <a:ext uri="{FF2B5EF4-FFF2-40B4-BE49-F238E27FC236}">
                <a16:creationId xmlns:a16="http://schemas.microsoft.com/office/drawing/2014/main" id="{89D7DA3D-47F7-9541-9131-3285FC283FE0}"/>
              </a:ext>
            </a:extLst>
          </p:cNvPr>
          <p:cNvSpPr>
            <a:spLocks noGrp="1"/>
          </p:cNvSpPr>
          <p:nvPr>
            <p:ph idx="1"/>
          </p:nvPr>
        </p:nvSpPr>
        <p:spPr>
          <a:xfrm>
            <a:off x="954708" y="1562853"/>
            <a:ext cx="7796540" cy="3997828"/>
          </a:xfrm>
        </p:spPr>
        <p:txBody>
          <a:bodyPr>
            <a:noAutofit/>
          </a:bodyPr>
          <a:lstStyle/>
          <a:p>
            <a:r>
              <a:rPr lang="en-US" sz="2000" dirty="0"/>
              <a:t>Greece is also party to the Convention of Rome for the Protection of Human Rights and Fundamental Freedoms of 4 November 1950, with its Protocols. Fundamental Guarantees of this Convention, and more specifically its Art. 6 § 1, have consequently become “an integral part of domestic Greek law” and “prevail over any contrary provision of the law” (Art. 28 § 1 of the Constitution).</a:t>
            </a:r>
          </a:p>
          <a:p>
            <a:r>
              <a:rPr lang="en-US" sz="2000" dirty="0"/>
              <a:t>Establishment of Courts by Law: According to Art. 8 § 1 of the Constitution, “No person shall against his will be deprived of the judge assigned to him by law”.</a:t>
            </a:r>
          </a:p>
          <a:p>
            <a:r>
              <a:rPr lang="en-US" sz="2000" dirty="0"/>
              <a:t>Independence and Impartiality of the Judiciary: “Judges. ….. enjoy functional and personal independence. Judges shall in the discharge of their duties be subject only to the Constitution and the laws (Art. 87 §§ 1, 2 of the Constitution).</a:t>
            </a:r>
          </a:p>
          <a:p>
            <a:r>
              <a:rPr lang="en-US" sz="2000" dirty="0"/>
              <a:t>Review of Unconstitutional Ordinary Legislation: The courts shall be bound not to apply laws, the contents of which are contrary to the Constitution (Art. 93 § 4 of the Constitution).</a:t>
            </a:r>
          </a:p>
          <a:p>
            <a:endParaRPr lang="el-GR" sz="1000" dirty="0"/>
          </a:p>
        </p:txBody>
      </p:sp>
    </p:spTree>
    <p:extLst>
      <p:ext uri="{BB962C8B-B14F-4D97-AF65-F5344CB8AC3E}">
        <p14:creationId xmlns:p14="http://schemas.microsoft.com/office/powerpoint/2010/main" val="300677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31AC71-76D2-820F-63FC-5F462A835B0E}"/>
              </a:ext>
            </a:extLst>
          </p:cNvPr>
          <p:cNvSpPr>
            <a:spLocks noGrp="1"/>
          </p:cNvSpPr>
          <p:nvPr>
            <p:ph type="title"/>
          </p:nvPr>
        </p:nvSpPr>
        <p:spPr>
          <a:xfrm>
            <a:off x="630621" y="365125"/>
            <a:ext cx="10723179" cy="1325563"/>
          </a:xfrm>
        </p:spPr>
        <p:txBody>
          <a:bodyPr>
            <a:normAutofit/>
          </a:bodyPr>
          <a:lstStyle/>
          <a:p>
            <a:r>
              <a:rPr lang="el-GR" sz="3600" b="1" dirty="0"/>
              <a:t>§ 5. </a:t>
            </a:r>
            <a:r>
              <a:rPr lang="en-US" sz="3600" b="1" dirty="0"/>
              <a:t>Fundamental Guarantees</a:t>
            </a:r>
            <a:endParaRPr lang="el-GR" sz="3600" b="1" dirty="0"/>
          </a:p>
        </p:txBody>
      </p:sp>
      <p:sp>
        <p:nvSpPr>
          <p:cNvPr id="3" name="Θέση περιεχομένου 2">
            <a:extLst>
              <a:ext uri="{FF2B5EF4-FFF2-40B4-BE49-F238E27FC236}">
                <a16:creationId xmlns:a16="http://schemas.microsoft.com/office/drawing/2014/main" id="{CD043335-32DB-AEA2-9BD3-F38890511474}"/>
              </a:ext>
            </a:extLst>
          </p:cNvPr>
          <p:cNvSpPr>
            <a:spLocks noGrp="1"/>
          </p:cNvSpPr>
          <p:nvPr>
            <p:ph idx="1"/>
          </p:nvPr>
        </p:nvSpPr>
        <p:spPr/>
        <p:txBody>
          <a:bodyPr>
            <a:normAutofit fontScale="85000" lnSpcReduction="20000"/>
          </a:bodyPr>
          <a:lstStyle/>
          <a:p>
            <a:r>
              <a:rPr lang="en-US" sz="2800" dirty="0"/>
              <a:t>Access to Justice: According to Art. 20 § 1 of the Greek Constitution, “Every person shall be entitled to receive legal protection by the courts as specified by law”. Through a wider wording than that of the German Constitution (Art. 19 § 4 of the </a:t>
            </a:r>
            <a:r>
              <a:rPr lang="en-US" sz="2800" dirty="0" err="1"/>
              <a:t>Grundgesetz</a:t>
            </a:r>
            <a:r>
              <a:rPr lang="en-US" sz="2800" dirty="0"/>
              <a:t>), this provision is regarded as belonging to the highest level of constitutional guarantees and as containing a procedural individual right. It is more particularly defined as guaranteeing the rendition of a judicial decision on its merits (</a:t>
            </a:r>
            <a:r>
              <a:rPr lang="en-US" sz="2800" dirty="0" err="1"/>
              <a:t>Justizgewährungsanspruch</a:t>
            </a:r>
            <a:r>
              <a:rPr lang="en-US" sz="2800" dirty="0"/>
              <a:t>), in the sense of the right to a due process of law and to a completely accessible, accelerated and effective system of justice. It is accordingly considered as covering all forms of legal protection (cognitive proceedings, provisional remedies and enforcement proceedings).</a:t>
            </a:r>
          </a:p>
          <a:p>
            <a:r>
              <a:rPr lang="en-US" sz="2800" dirty="0"/>
              <a:t>Right of </a:t>
            </a:r>
            <a:r>
              <a:rPr lang="en-US" sz="2800" dirty="0" err="1"/>
              <a:t>defence</a:t>
            </a:r>
            <a:r>
              <a:rPr lang="en-US" sz="2800" dirty="0"/>
              <a:t> (Art. 20 § 2 of the Greek Constitution).</a:t>
            </a:r>
          </a:p>
          <a:p>
            <a:r>
              <a:rPr lang="en-US" sz="2800" dirty="0"/>
              <a:t>Equality of the parties (Art. 4 § 1 of the Constitution).</a:t>
            </a:r>
          </a:p>
          <a:p>
            <a:r>
              <a:rPr lang="en-US" sz="2800" dirty="0"/>
              <a:t>Publicity (Art. 93 §§ 2, 3 of the Constitution).</a:t>
            </a:r>
          </a:p>
          <a:p>
            <a:r>
              <a:rPr lang="en-US" sz="2800" dirty="0"/>
              <a:t>Reasoning of Judicial Decisions (Art. 93 § 3 of the Constitution). </a:t>
            </a:r>
            <a:endParaRPr lang="el-GR" sz="2800" dirty="0"/>
          </a:p>
          <a:p>
            <a:endParaRPr lang="el-GR" dirty="0"/>
          </a:p>
        </p:txBody>
      </p:sp>
    </p:spTree>
    <p:extLst>
      <p:ext uri="{BB962C8B-B14F-4D97-AF65-F5344CB8AC3E}">
        <p14:creationId xmlns:p14="http://schemas.microsoft.com/office/powerpoint/2010/main" val="15678219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2944</TotalTime>
  <Words>1090</Words>
  <Application>Microsoft Macintosh PowerPoint</Application>
  <PresentationFormat>Ευρεία οθόνη</PresentationFormat>
  <Paragraphs>51</Paragraphs>
  <Slides>9</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Θέμα του Office</vt:lpstr>
      <vt:lpstr>  Lecture I </vt:lpstr>
      <vt:lpstr>§ 1. Definition of the term “CIVIL PROCEDURE” </vt:lpstr>
      <vt:lpstr>§ 2. Distinction from other types of procedure – Separate systems of Courts and rules of procedure </vt:lpstr>
      <vt:lpstr>§ 3. Sources of Civil Procedural Law </vt:lpstr>
      <vt:lpstr>§ 3. Sources of Civil Procedural Law</vt:lpstr>
      <vt:lpstr>§ 4. Characteristics of the Procedure </vt:lpstr>
      <vt:lpstr>§ 4. Characteristics of the Procedure</vt:lpstr>
      <vt:lpstr>§ 5. Fundamental Guarantees</vt:lpstr>
      <vt:lpstr>§ 5. Fundamental Guarantees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12</cp:revision>
  <dcterms:created xsi:type="dcterms:W3CDTF">2020-10-11T10:43:07Z</dcterms:created>
  <dcterms:modified xsi:type="dcterms:W3CDTF">2024-10-09T07:39:53Z</dcterms:modified>
</cp:coreProperties>
</file>