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5" r:id="rId3"/>
    <p:sldId id="287" r:id="rId4"/>
    <p:sldId id="288" r:id="rId5"/>
    <p:sldId id="289" r:id="rId6"/>
    <p:sldId id="276" r:id="rId7"/>
    <p:sldId id="290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9899B6-30A7-CC45-B8F3-E036EECBB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D90C4D6-7231-7B4F-8D71-9A91EF727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E40C0DC-F761-F646-A211-0B6CE9FB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1D8A15-CEEE-0447-A1BD-15C9EE51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9623D9-312F-6A41-B7F0-177EB01C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5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882355-E462-4645-9337-713B8DA7C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371779-5B58-6145-90E8-B6E5C93F7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96B1F7-08FC-0147-ABC0-6DF2BF46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FD9A31-5FB1-2C44-9B2C-848F02BC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1B70E9-5890-3C42-A2BE-50F4F541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7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EB9DE81-32B2-1D4E-81C3-D33DF2A73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E87EC1-6B7C-3244-A572-D2C53CF8D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015322-A758-A94C-BFE3-B624F26D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FEEC6F-1E50-A54C-9422-9405ECAC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9A7719-14DD-EA43-8338-D12C68CB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4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EAADED-C29B-4740-9889-94E98E8E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D0FBD9-38A0-BA49-B8CD-7A004C19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473DD1-F42A-A648-9BFE-8536B96FE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A4819D-92C5-1C44-92F1-6398E7BA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BC2030-A2A8-3347-9059-DA0F8E8A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9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98C9A4-0CFC-134B-9434-A2C1E578D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77D235C-F405-0944-BD71-F3F0E0E00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4151349-F504-314E-82BB-E027E5DDE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59575C-1577-664F-8CF3-EE13A83C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014235-1FF0-3545-8536-25434C10C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0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0F99B2-C96F-7946-8D76-9A2D4F9A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A3DA2E-DD3F-7441-8E2E-5377AB5C5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2F79149-D8A3-EF43-9BDB-691F73FA6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CAED2C7-081D-D442-BA60-A3FB759B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C0DC36-3E8D-344B-AC64-90B03FE6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9348D3B-DF33-4D43-B8E6-45761F83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7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CE277C-A749-4442-86A9-C63C49F12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55023D6-1CDE-3149-AE73-F445FB219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824FB37-39E7-0C4F-9B1E-B6802FB55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9B5A648-1A7D-414F-AACF-DED3D8538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04EE09-6D33-9C4C-89CC-94AAD9F5D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BA64B61-D807-124D-9909-4AB3619E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C47ECB6-D8E0-5E45-9787-11D1EAF7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50B740A-7764-744C-9D23-1C78E26E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8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5E8CAA-FCE8-F04B-815B-BFB4D3D7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E55B3D3-13EE-0E40-9A07-F7158789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361A23B-531F-F44D-844B-77725204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5B250A1-B0E0-384A-B759-9974C48B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6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7E56824-E26A-A144-BDC6-03941DD06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59C69F6-CB84-D540-8FF7-28BF9E37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1690D11-532C-1D48-B937-8FEE66002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9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DDEC78-9631-0545-96BA-988E60D37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C1C4CD-4CCA-EF44-AC6F-85FF4CC4B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9452893-8A72-9F4A-9E0C-11C856CCA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27DBD6-03A2-1742-81EE-DA3CEC33F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C8D7EF-1B0F-F54F-959B-68C6649E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A73D7B-4FC6-8442-8B0E-9DD60B88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9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9F7B2-CB7B-8B44-8949-326B4B8B4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4869AE0-734A-C04F-AB3F-FC008A46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D6C6B48-ED78-714A-8380-FAF82294C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44AABD-7793-4D45-88DA-CD052927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19FD3A9-16A2-6746-8AF7-7047DC66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25F5D2-EDB5-4549-9B99-87903E8F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E80B70A-A123-8E4B-9A47-35960805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3B369CE-25C8-0043-9002-0E0D4B374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69598B-02FD-8146-ABC1-F411B1630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12/10/24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FDFD24-DFD2-A641-9F93-390464B4C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768FA2-1404-CB46-816E-29CD2D3F0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642DA1-03F5-E04A-BD84-4CF8EE0FE2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br>
              <a:rPr lang="en-US" sz="3200" b="1" dirty="0"/>
            </a:br>
            <a:r>
              <a:rPr lang="en-US" sz="3200" b="1"/>
              <a:t>Lecture VII</a:t>
            </a:r>
            <a:br>
              <a:rPr lang="en-US" sz="1300" dirty="0"/>
            </a:br>
            <a:r>
              <a:rPr lang="el-GR" sz="3200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AEB9F1C-79D8-D14F-AA59-1636C15FC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US" sz="5600" b="1" dirty="0"/>
              <a:t>National and </a:t>
            </a:r>
            <a:r>
              <a:rPr lang="en-US" sz="5600" b="1" dirty="0" err="1"/>
              <a:t>Kapodistrian</a:t>
            </a:r>
            <a:r>
              <a:rPr lang="en-US" sz="5600" b="1" dirty="0"/>
              <a:t> University of Athens </a:t>
            </a:r>
            <a:endParaRPr lang="el-GR" sz="5600" dirty="0"/>
          </a:p>
          <a:p>
            <a:pPr algn="ctr"/>
            <a:r>
              <a:rPr lang="en-US" sz="5600" b="1" dirty="0"/>
              <a:t>School of Law</a:t>
            </a:r>
            <a:endParaRPr lang="el-GR" sz="5600" dirty="0"/>
          </a:p>
          <a:p>
            <a:pPr algn="ctr"/>
            <a:r>
              <a:rPr lang="en-US" sz="5600" b="1" dirty="0"/>
              <a:t>Erasmus</a:t>
            </a:r>
            <a:endParaRPr lang="el-GR" sz="5600" dirty="0"/>
          </a:p>
          <a:p>
            <a:pPr algn="ctr"/>
            <a:r>
              <a:rPr lang="en-US" sz="5600" b="1" dirty="0"/>
              <a:t>Winter semester 202</a:t>
            </a:r>
            <a:r>
              <a:rPr lang="el-GR" sz="5600" b="1" dirty="0"/>
              <a:t>4</a:t>
            </a:r>
            <a:r>
              <a:rPr lang="en-US" sz="5600" b="1" dirty="0"/>
              <a:t>-202</a:t>
            </a:r>
            <a:r>
              <a:rPr lang="el-GR" sz="5600" b="1" dirty="0"/>
              <a:t>5</a:t>
            </a:r>
            <a:endParaRPr lang="el-GR" sz="5600" dirty="0"/>
          </a:p>
          <a:p>
            <a:pPr algn="ctr"/>
            <a:r>
              <a:rPr lang="en-US" sz="5600" b="1" dirty="0"/>
              <a:t>Civil Procedural Law</a:t>
            </a:r>
            <a:endParaRPr lang="el-GR" sz="5600" dirty="0"/>
          </a:p>
          <a:p>
            <a:pPr algn="ctr"/>
            <a:r>
              <a:rPr lang="en-US" sz="5600" b="1" dirty="0"/>
              <a:t>Prof. Dr. Nikolaos M. Katiforis</a:t>
            </a:r>
            <a:endParaRPr lang="el-GR" sz="5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99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D61018-346E-A14E-AA78-40F6E6931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8. Judicial Review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B2CFAB-CE9C-AF44-A758-F4C877A0C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8.1. The Court is not an organ of execution</a:t>
            </a:r>
          </a:p>
          <a:p>
            <a:r>
              <a:rPr lang="en-US" dirty="0"/>
              <a:t>8.2. Opposition to Enforcement</a:t>
            </a:r>
          </a:p>
          <a:p>
            <a:r>
              <a:rPr lang="en-US" dirty="0"/>
              <a:t>8.3. Other types of Opposition</a:t>
            </a:r>
          </a:p>
          <a:p>
            <a:r>
              <a:rPr lang="en-US" dirty="0"/>
              <a:t>8.4. Grounds of Opposition</a:t>
            </a:r>
          </a:p>
          <a:p>
            <a:r>
              <a:rPr lang="en-US" dirty="0"/>
              <a:t>8.5. Time Limitations</a:t>
            </a:r>
          </a:p>
          <a:p>
            <a:r>
              <a:rPr lang="en-US" dirty="0"/>
              <a:t>8.6. Rules of Procedure</a:t>
            </a:r>
          </a:p>
          <a:p>
            <a:r>
              <a:rPr lang="en-US" dirty="0"/>
              <a:t>8.7. Third Party Opposition</a:t>
            </a:r>
          </a:p>
          <a:p>
            <a:r>
              <a:rPr lang="en-US" dirty="0"/>
              <a:t>8.8. Suspension of Enforcement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0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8A644F-CAB8-4440-B0C9-9ACD5B15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</a:t>
            </a:r>
            <a:r>
              <a:rPr lang="en-US" dirty="0"/>
              <a:t>. Enforcement of Judgements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BBA126-5F07-1C45-ABD4-7841AA1A1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Means of Enforcement of Money Claims: Attachment, Compulsive Administration of Property, Imprisonment</a:t>
            </a:r>
          </a:p>
          <a:p>
            <a:r>
              <a:rPr lang="en-US" dirty="0"/>
              <a:t>2. Oath of Manifestation</a:t>
            </a:r>
          </a:p>
        </p:txBody>
      </p:sp>
    </p:spTree>
    <p:extLst>
      <p:ext uri="{BB962C8B-B14F-4D97-AF65-F5344CB8AC3E}">
        <p14:creationId xmlns:p14="http://schemas.microsoft.com/office/powerpoint/2010/main" val="271049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9EC746-459D-9443-BCCE-64429DF5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General Features of the Enforcement Proceedings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92AE34-518A-184A-ADE8-79EBA24AA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2.1. The principle of the Party’s Initiative and its Limitations</a:t>
            </a:r>
          </a:p>
          <a:p>
            <a:r>
              <a:rPr lang="en-US" dirty="0"/>
              <a:t>2.2. Collective Character of Enforcement</a:t>
            </a:r>
          </a:p>
          <a:p>
            <a:r>
              <a:rPr lang="en-US" dirty="0"/>
              <a:t>2.2.1. Announcement of Creditors</a:t>
            </a:r>
          </a:p>
          <a:p>
            <a:r>
              <a:rPr lang="en-US" dirty="0"/>
              <a:t>2.2.2. Substitution of the Petitioning Creditor</a:t>
            </a:r>
          </a:p>
          <a:p>
            <a:r>
              <a:rPr lang="en-US" dirty="0"/>
              <a:t>2.2.3. Satisfaction of Creditors</a:t>
            </a:r>
          </a:p>
          <a:p>
            <a:r>
              <a:rPr lang="en-US" dirty="0"/>
              <a:t>2.3. Main Organs of Execution</a:t>
            </a:r>
          </a:p>
          <a:p>
            <a:r>
              <a:rPr lang="en-US" dirty="0"/>
              <a:t>2.4. Attachability and its limitations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758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646681-7AF4-E946-8E9C-2D6FD4F4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3. The Executory Title as a general Prerequisite of Execution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C8D4B1-28BF-1F42-97FD-404E7D20C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3.1. Judicial Decisions: Final Judgements which are o formal Res Judicata</a:t>
            </a:r>
          </a:p>
          <a:p>
            <a:r>
              <a:rPr lang="en-US" dirty="0"/>
              <a:t>3.2. Provisionally Enforceable Judgements</a:t>
            </a:r>
          </a:p>
          <a:p>
            <a:r>
              <a:rPr lang="en-US" dirty="0"/>
              <a:t>3.2.1. Kinds of Provisional Execution</a:t>
            </a:r>
          </a:p>
          <a:p>
            <a:r>
              <a:rPr lang="en-US" dirty="0"/>
              <a:t>3.2.2. Exclusion of Provisional Execution</a:t>
            </a:r>
          </a:p>
          <a:p>
            <a:r>
              <a:rPr lang="en-US" dirty="0"/>
              <a:t>3.2.3. Suspension of Provisional Execution</a:t>
            </a:r>
          </a:p>
          <a:p>
            <a:r>
              <a:rPr lang="en-US" dirty="0"/>
              <a:t>3.3. Orders of Payment</a:t>
            </a:r>
          </a:p>
          <a:p>
            <a:r>
              <a:rPr lang="en-US" dirty="0"/>
              <a:t>3.4. Foreign Judgements</a:t>
            </a:r>
          </a:p>
          <a:p>
            <a:r>
              <a:rPr lang="en-US" dirty="0"/>
              <a:t>3.5. Foreign Arbitral Awards</a:t>
            </a:r>
          </a:p>
          <a:p>
            <a:r>
              <a:rPr lang="en-US" dirty="0"/>
              <a:t>3.6. Provisional Remedies</a:t>
            </a:r>
          </a:p>
          <a:p>
            <a:r>
              <a:rPr lang="en-US" dirty="0"/>
              <a:t>3.7. Notarial Documents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676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8082B2-776E-DB48-848E-250892A6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4. Other Prerequisites to Execution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A9206C-93FA-D54D-84E2-1D2DB21B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Prerequisites involving the enforced claim</a:t>
            </a:r>
          </a:p>
          <a:p>
            <a:pPr marL="457200" indent="-457200">
              <a:buAutoNum type="arabicPeriod"/>
            </a:pPr>
            <a:r>
              <a:rPr lang="en-US" dirty="0"/>
              <a:t> Prerequisites involving persons entitled to or subject to execution</a:t>
            </a:r>
          </a:p>
          <a:p>
            <a:pPr marL="457200" indent="-457200">
              <a:buAutoNum type="arabicPeriod"/>
            </a:pPr>
            <a:r>
              <a:rPr lang="en-US" dirty="0"/>
              <a:t>Service of the copy of the Instrument to be enforced</a:t>
            </a:r>
          </a:p>
          <a:p>
            <a:pPr marL="457200" indent="-457200">
              <a:buAutoNum type="arabicPeriod"/>
            </a:pPr>
            <a:r>
              <a:rPr lang="en-US" dirty="0"/>
              <a:t>Initiation of the main enforcement proceedings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915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56E1F6-AC45-8640-978D-8060EF4FC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5. Proceedings in Specific Enforcement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B3530D-4947-1C4C-A957-D338924B0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5.1. Obligations to deliver a particular movable thing</a:t>
            </a:r>
          </a:p>
          <a:p>
            <a:r>
              <a:rPr lang="en-US" dirty="0"/>
              <a:t>5.2. Obligations to deliver fungible goods described only by class</a:t>
            </a:r>
          </a:p>
          <a:p>
            <a:r>
              <a:rPr lang="en-US" dirty="0"/>
              <a:t>5.3. Obligations to deliver  specific immovable property</a:t>
            </a:r>
          </a:p>
          <a:p>
            <a:r>
              <a:rPr lang="en-US" dirty="0"/>
              <a:t>5.4. Enforcement of Executory Titles ordering the performance of a specific act</a:t>
            </a:r>
          </a:p>
          <a:p>
            <a:r>
              <a:rPr lang="en-US" dirty="0"/>
              <a:t>5.5. Obligations not to perform or not to oppose a specific act</a:t>
            </a:r>
          </a:p>
          <a:p>
            <a:r>
              <a:rPr lang="en-US" dirty="0"/>
              <a:t>5.6. Execution of Judgements ordering the declaration of will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940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114AD7-E415-F44B-8679-87102185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6. Proceedings in Enforcement for Money Claims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C7ACA5-6566-5849-8F8E-7DCA97E60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6.1. Attachment of movables in the possession of the debtor</a:t>
            </a:r>
          </a:p>
          <a:p>
            <a:r>
              <a:rPr lang="en-US" dirty="0"/>
              <a:t>6.2. Garnishee Proceedings</a:t>
            </a:r>
          </a:p>
          <a:p>
            <a:r>
              <a:rPr lang="en-US" dirty="0"/>
              <a:t>6.2.1. Property subject to and exempt from Garnishee Proceedings</a:t>
            </a:r>
          </a:p>
          <a:p>
            <a:r>
              <a:rPr lang="en-US" dirty="0"/>
              <a:t>6.2.2. Procedure</a:t>
            </a:r>
          </a:p>
          <a:p>
            <a:r>
              <a:rPr lang="en-US" dirty="0"/>
              <a:t>6.2.3. Legal effects</a:t>
            </a:r>
          </a:p>
          <a:p>
            <a:r>
              <a:rPr lang="en-US" dirty="0"/>
              <a:t>6.2.4. The Affirmative or Negative Declaration of the Third Party regarding his relation to the attached claim</a:t>
            </a:r>
          </a:p>
          <a:p>
            <a:r>
              <a:rPr lang="en-US" dirty="0"/>
              <a:t>6.2.5. The final phase of Garnishment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548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5EFAA8-905E-9049-A7F6-536BE0D8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6. Attachment of Immovable Property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1576BD-9C9B-0749-9916-CD483C4E8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6.1. Property subject to attachment</a:t>
            </a:r>
          </a:p>
          <a:p>
            <a:r>
              <a:rPr lang="en-US" dirty="0"/>
              <a:t>6.2. The Procedure</a:t>
            </a:r>
          </a:p>
          <a:p>
            <a:r>
              <a:rPr lang="en-US" dirty="0"/>
              <a:t>6.3. Legal effects</a:t>
            </a:r>
          </a:p>
          <a:p>
            <a:r>
              <a:rPr lang="en-US" dirty="0"/>
              <a:t>6.4. Attachment of Special Assets</a:t>
            </a:r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329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D750B6-FD3A-1E40-B3EB-C4FF07FE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7. The Public Sale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F6F4BB-27BF-0A4C-B9D7-24FF82E92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7.1. The basic preparatory step</a:t>
            </a:r>
          </a:p>
          <a:p>
            <a:r>
              <a:rPr lang="en-US" dirty="0"/>
              <a:t>7.2. The main procedure</a:t>
            </a:r>
          </a:p>
          <a:p>
            <a:r>
              <a:rPr lang="en-US" dirty="0"/>
              <a:t>7.3. Suspension of the electronic auction involving immovables</a:t>
            </a:r>
          </a:p>
          <a:p>
            <a:r>
              <a:rPr lang="en-US" dirty="0"/>
              <a:t>7.4. The termination of the electronic auction</a:t>
            </a:r>
          </a:p>
          <a:p>
            <a:r>
              <a:rPr lang="en-US" dirty="0"/>
              <a:t>7.5. Distribution of sale proceeds</a:t>
            </a:r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94287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8325</TotalTime>
  <Words>469</Words>
  <Application>Microsoft Macintosh PowerPoint</Application>
  <PresentationFormat>Ευρεία οθόνη</PresentationFormat>
  <Paragraphs>69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  Lecture VII  </vt:lpstr>
      <vt:lpstr>Ι. Enforcement of Judgements</vt:lpstr>
      <vt:lpstr>2. General Features of the Enforcement Proceedings</vt:lpstr>
      <vt:lpstr>3. The Executory Title as a general Prerequisite of Execution</vt:lpstr>
      <vt:lpstr>4. Other Prerequisites to Execution</vt:lpstr>
      <vt:lpstr>5. Proceedings in Specific Enforcement</vt:lpstr>
      <vt:lpstr>6. Proceedings in Enforcement for Money Claims</vt:lpstr>
      <vt:lpstr>6. Attachment of Immovable Property</vt:lpstr>
      <vt:lpstr>7. The Public Sale</vt:lpstr>
      <vt:lpstr>8. Judicial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Konstantinos Katiforis</dc:creator>
  <cp:lastModifiedBy>Nikolaos Katiforis</cp:lastModifiedBy>
  <cp:revision>130</cp:revision>
  <dcterms:created xsi:type="dcterms:W3CDTF">2020-10-11T10:43:07Z</dcterms:created>
  <dcterms:modified xsi:type="dcterms:W3CDTF">2024-12-10T07:40:21Z</dcterms:modified>
</cp:coreProperties>
</file>