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75" r:id="rId3"/>
    <p:sldId id="287" r:id="rId4"/>
    <p:sldId id="288" r:id="rId5"/>
    <p:sldId id="289" r:id="rId6"/>
    <p:sldId id="276" r:id="rId7"/>
    <p:sldId id="290" r:id="rId8"/>
    <p:sldId id="291" r:id="rId9"/>
    <p:sldId id="292" r:id="rId10"/>
    <p:sldId id="293" r:id="rId11"/>
    <p:sldId id="294" r:id="rId12"/>
    <p:sldId id="295" r:id="rId13"/>
    <p:sldId id="296" r:id="rId14"/>
    <p:sldId id="297" r:id="rId15"/>
    <p:sldId id="298" r:id="rId16"/>
    <p:sldId id="299" r:id="rId17"/>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909"/>
  </p:normalViewPr>
  <p:slideViewPr>
    <p:cSldViewPr snapToGrid="0" snapToObjects="1">
      <p:cViewPr varScale="1">
        <p:scale>
          <a:sx n="113" d="100"/>
          <a:sy n="113" d="100"/>
        </p:scale>
        <p:origin x="52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D7A7C1A-3EB2-1B3C-802C-1EC39F21AF40}"/>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6415BF54-8B9A-AE25-CA22-6558DC2D91E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5AAD40FB-CD29-046D-C7A2-4730AAC2139D}"/>
              </a:ext>
            </a:extLst>
          </p:cNvPr>
          <p:cNvSpPr>
            <a:spLocks noGrp="1"/>
          </p:cNvSpPr>
          <p:nvPr>
            <p:ph type="dt" sz="half" idx="10"/>
          </p:nvPr>
        </p:nvSpPr>
        <p:spPr/>
        <p:txBody>
          <a:bodyPr/>
          <a:lstStyle/>
          <a:p>
            <a:fld id="{9AB3A824-1A51-4B26-AD58-A6D8E14F6C04}" type="datetimeFigureOut">
              <a:rPr lang="en-US" smtClean="0"/>
              <a:t>11/27/24</a:t>
            </a:fld>
            <a:endParaRPr lang="en-US" dirty="0"/>
          </a:p>
        </p:txBody>
      </p:sp>
      <p:sp>
        <p:nvSpPr>
          <p:cNvPr id="5" name="Θέση υποσέλιδου 4">
            <a:extLst>
              <a:ext uri="{FF2B5EF4-FFF2-40B4-BE49-F238E27FC236}">
                <a16:creationId xmlns:a16="http://schemas.microsoft.com/office/drawing/2014/main" id="{8513999C-6F9E-D7CA-FD16-C740FA5740CE}"/>
              </a:ext>
            </a:extLst>
          </p:cNvPr>
          <p:cNvSpPr>
            <a:spLocks noGrp="1"/>
          </p:cNvSpPr>
          <p:nvPr>
            <p:ph type="ftr" sz="quarter" idx="11"/>
          </p:nvPr>
        </p:nvSpPr>
        <p:spPr/>
        <p:txBody>
          <a:bodyPr/>
          <a:lstStyle/>
          <a:p>
            <a:r>
              <a:rPr lang="en-US"/>
              <a:t>
              </a:t>
            </a:r>
            <a:endParaRPr lang="en-US" dirty="0"/>
          </a:p>
        </p:txBody>
      </p:sp>
      <p:sp>
        <p:nvSpPr>
          <p:cNvPr id="6" name="Θέση αριθμού διαφάνειας 5">
            <a:extLst>
              <a:ext uri="{FF2B5EF4-FFF2-40B4-BE49-F238E27FC236}">
                <a16:creationId xmlns:a16="http://schemas.microsoft.com/office/drawing/2014/main" id="{2CAD38E9-71C3-8B93-09A7-585964C4DE93}"/>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00748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80FF105-131A-D3FC-50FD-7439BA5D611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879DD440-4875-D4D7-F362-073A0B994549}"/>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34523231-7C79-3E7D-6164-9C9BE8366132}"/>
              </a:ext>
            </a:extLst>
          </p:cNvPr>
          <p:cNvSpPr>
            <a:spLocks noGrp="1"/>
          </p:cNvSpPr>
          <p:nvPr>
            <p:ph type="dt" sz="half" idx="10"/>
          </p:nvPr>
        </p:nvSpPr>
        <p:spPr/>
        <p:txBody>
          <a:bodyPr/>
          <a:lstStyle/>
          <a:p>
            <a:fld id="{D857E33E-8B18-4087-B112-809917729534}" type="datetimeFigureOut">
              <a:rPr lang="en-US" smtClean="0"/>
              <a:t>11/27/24</a:t>
            </a:fld>
            <a:endParaRPr lang="en-US" dirty="0"/>
          </a:p>
        </p:txBody>
      </p:sp>
      <p:sp>
        <p:nvSpPr>
          <p:cNvPr id="5" name="Θέση υποσέλιδου 4">
            <a:extLst>
              <a:ext uri="{FF2B5EF4-FFF2-40B4-BE49-F238E27FC236}">
                <a16:creationId xmlns:a16="http://schemas.microsoft.com/office/drawing/2014/main" id="{31B462A0-2C83-86CA-2EF3-3FCFEB1F2D64}"/>
              </a:ext>
            </a:extLst>
          </p:cNvPr>
          <p:cNvSpPr>
            <a:spLocks noGrp="1"/>
          </p:cNvSpPr>
          <p:nvPr>
            <p:ph type="ftr" sz="quarter" idx="11"/>
          </p:nvPr>
        </p:nvSpPr>
        <p:spPr/>
        <p:txBody>
          <a:bodyPr/>
          <a:lstStyle/>
          <a:p>
            <a:r>
              <a:rPr lang="en-US"/>
              <a:t>
              </a:t>
            </a:r>
            <a:endParaRPr lang="en-US" dirty="0"/>
          </a:p>
        </p:txBody>
      </p:sp>
      <p:sp>
        <p:nvSpPr>
          <p:cNvPr id="6" name="Θέση αριθμού διαφάνειας 5">
            <a:extLst>
              <a:ext uri="{FF2B5EF4-FFF2-40B4-BE49-F238E27FC236}">
                <a16:creationId xmlns:a16="http://schemas.microsoft.com/office/drawing/2014/main" id="{6F95A405-8176-4A8F-336D-84B13293E46F}"/>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090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2207B520-568D-53D0-677D-8B56872D0429}"/>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D9854F61-C7EB-4B6B-8F9B-A79FAB7B99EE}"/>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95664E6-A69E-0CD8-5F3B-4ACD0DEB23BF}"/>
              </a:ext>
            </a:extLst>
          </p:cNvPr>
          <p:cNvSpPr>
            <a:spLocks noGrp="1"/>
          </p:cNvSpPr>
          <p:nvPr>
            <p:ph type="dt" sz="half" idx="10"/>
          </p:nvPr>
        </p:nvSpPr>
        <p:spPr/>
        <p:txBody>
          <a:bodyPr/>
          <a:lstStyle/>
          <a:p>
            <a:fld id="{D3FFE419-2371-464F-8239-3959401C3561}" type="datetimeFigureOut">
              <a:rPr lang="en-US" smtClean="0"/>
              <a:t>11/27/24</a:t>
            </a:fld>
            <a:endParaRPr lang="en-US" dirty="0"/>
          </a:p>
        </p:txBody>
      </p:sp>
      <p:sp>
        <p:nvSpPr>
          <p:cNvPr id="5" name="Θέση υποσέλιδου 4">
            <a:extLst>
              <a:ext uri="{FF2B5EF4-FFF2-40B4-BE49-F238E27FC236}">
                <a16:creationId xmlns:a16="http://schemas.microsoft.com/office/drawing/2014/main" id="{5FEBEA5C-9C1C-B43A-1DB7-CB364D19C5D9}"/>
              </a:ext>
            </a:extLst>
          </p:cNvPr>
          <p:cNvSpPr>
            <a:spLocks noGrp="1"/>
          </p:cNvSpPr>
          <p:nvPr>
            <p:ph type="ftr" sz="quarter" idx="11"/>
          </p:nvPr>
        </p:nvSpPr>
        <p:spPr/>
        <p:txBody>
          <a:bodyPr/>
          <a:lstStyle/>
          <a:p>
            <a:r>
              <a:rPr lang="en-US"/>
              <a:t>
              </a:t>
            </a:r>
            <a:endParaRPr lang="en-US" dirty="0"/>
          </a:p>
        </p:txBody>
      </p:sp>
      <p:sp>
        <p:nvSpPr>
          <p:cNvPr id="6" name="Θέση αριθμού διαφάνειας 5">
            <a:extLst>
              <a:ext uri="{FF2B5EF4-FFF2-40B4-BE49-F238E27FC236}">
                <a16:creationId xmlns:a16="http://schemas.microsoft.com/office/drawing/2014/main" id="{9A1DCA43-0DC8-AD0D-6388-2A298926FA47}"/>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43168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0947EF9-A718-DC3C-7571-A01637400D2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E5D4A190-1091-6690-7BE1-B89ECF979718}"/>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9338B376-6169-5BDA-AE35-F3D08E33B1B4}"/>
              </a:ext>
            </a:extLst>
          </p:cNvPr>
          <p:cNvSpPr>
            <a:spLocks noGrp="1"/>
          </p:cNvSpPr>
          <p:nvPr>
            <p:ph type="dt" sz="half" idx="10"/>
          </p:nvPr>
        </p:nvSpPr>
        <p:spPr/>
        <p:txBody>
          <a:bodyPr/>
          <a:lstStyle/>
          <a:p>
            <a:fld id="{97D162C4-EDD9-4389-A98B-B87ECEA2A816}" type="datetimeFigureOut">
              <a:rPr lang="en-US" smtClean="0"/>
              <a:t>11/27/24</a:t>
            </a:fld>
            <a:endParaRPr lang="en-US" dirty="0"/>
          </a:p>
        </p:txBody>
      </p:sp>
      <p:sp>
        <p:nvSpPr>
          <p:cNvPr id="5" name="Θέση υποσέλιδου 4">
            <a:extLst>
              <a:ext uri="{FF2B5EF4-FFF2-40B4-BE49-F238E27FC236}">
                <a16:creationId xmlns:a16="http://schemas.microsoft.com/office/drawing/2014/main" id="{F00C4197-A611-0906-A2E2-F324F9EA6410}"/>
              </a:ext>
            </a:extLst>
          </p:cNvPr>
          <p:cNvSpPr>
            <a:spLocks noGrp="1"/>
          </p:cNvSpPr>
          <p:nvPr>
            <p:ph type="ftr" sz="quarter" idx="11"/>
          </p:nvPr>
        </p:nvSpPr>
        <p:spPr/>
        <p:txBody>
          <a:bodyPr/>
          <a:lstStyle/>
          <a:p>
            <a:r>
              <a:rPr lang="en-US"/>
              <a:t>
              </a:t>
            </a:r>
            <a:endParaRPr lang="en-US" dirty="0"/>
          </a:p>
        </p:txBody>
      </p:sp>
      <p:sp>
        <p:nvSpPr>
          <p:cNvPr id="6" name="Θέση αριθμού διαφάνειας 5">
            <a:extLst>
              <a:ext uri="{FF2B5EF4-FFF2-40B4-BE49-F238E27FC236}">
                <a16:creationId xmlns:a16="http://schemas.microsoft.com/office/drawing/2014/main" id="{F80245FC-B3A9-05EA-4880-CF55DB0FFC13}"/>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54748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2130523-30AB-5B6C-9053-26AB01AE2E2C}"/>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FBE8C5C0-43CF-9AB7-57AB-97058C6D86B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45980FBD-820E-A212-9877-94E4A110F515}"/>
              </a:ext>
            </a:extLst>
          </p:cNvPr>
          <p:cNvSpPr>
            <a:spLocks noGrp="1"/>
          </p:cNvSpPr>
          <p:nvPr>
            <p:ph type="dt" sz="half" idx="10"/>
          </p:nvPr>
        </p:nvSpPr>
        <p:spPr/>
        <p:txBody>
          <a:bodyPr/>
          <a:lstStyle/>
          <a:p>
            <a:fld id="{3E5059C3-6A89-4494-99FF-5A4D6FFD50EB}" type="datetimeFigureOut">
              <a:rPr lang="en-US" smtClean="0"/>
              <a:t>11/27/24</a:t>
            </a:fld>
            <a:endParaRPr lang="en-US" dirty="0"/>
          </a:p>
        </p:txBody>
      </p:sp>
      <p:sp>
        <p:nvSpPr>
          <p:cNvPr id="5" name="Θέση υποσέλιδου 4">
            <a:extLst>
              <a:ext uri="{FF2B5EF4-FFF2-40B4-BE49-F238E27FC236}">
                <a16:creationId xmlns:a16="http://schemas.microsoft.com/office/drawing/2014/main" id="{F61D1F40-9B3E-CC2B-B1E3-EC0184B4F969}"/>
              </a:ext>
            </a:extLst>
          </p:cNvPr>
          <p:cNvSpPr>
            <a:spLocks noGrp="1"/>
          </p:cNvSpPr>
          <p:nvPr>
            <p:ph type="ftr" sz="quarter" idx="11"/>
          </p:nvPr>
        </p:nvSpPr>
        <p:spPr/>
        <p:txBody>
          <a:bodyPr/>
          <a:lstStyle/>
          <a:p>
            <a:r>
              <a:rPr lang="en-US"/>
              <a:t>
              </a:t>
            </a:r>
            <a:endParaRPr lang="en-US" dirty="0"/>
          </a:p>
        </p:txBody>
      </p:sp>
      <p:sp>
        <p:nvSpPr>
          <p:cNvPr id="6" name="Θέση αριθμού διαφάνειας 5">
            <a:extLst>
              <a:ext uri="{FF2B5EF4-FFF2-40B4-BE49-F238E27FC236}">
                <a16:creationId xmlns:a16="http://schemas.microsoft.com/office/drawing/2014/main" id="{801F3A34-C56C-287F-43F9-6DA74E487FD6}"/>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17255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DFBF9B7-CCE4-B091-11E8-CCA40DC5FFF3}"/>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7048997A-051C-CCD3-1CE7-774414820E50}"/>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0E5F4345-C5F7-BB51-5C42-50328B347481}"/>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6A0EDB40-4E8D-7628-9B7E-49BCF268420D}"/>
              </a:ext>
            </a:extLst>
          </p:cNvPr>
          <p:cNvSpPr>
            <a:spLocks noGrp="1"/>
          </p:cNvSpPr>
          <p:nvPr>
            <p:ph type="dt" sz="half" idx="10"/>
          </p:nvPr>
        </p:nvSpPr>
        <p:spPr/>
        <p:txBody>
          <a:bodyPr/>
          <a:lstStyle/>
          <a:p>
            <a:fld id="{CA954B2F-12DE-47F5-8894-472B206D2E1E}" type="datetimeFigureOut">
              <a:rPr lang="en-US" smtClean="0"/>
              <a:t>11/27/24</a:t>
            </a:fld>
            <a:endParaRPr lang="en-US" dirty="0"/>
          </a:p>
        </p:txBody>
      </p:sp>
      <p:sp>
        <p:nvSpPr>
          <p:cNvPr id="6" name="Θέση υποσέλιδου 5">
            <a:extLst>
              <a:ext uri="{FF2B5EF4-FFF2-40B4-BE49-F238E27FC236}">
                <a16:creationId xmlns:a16="http://schemas.microsoft.com/office/drawing/2014/main" id="{E18E56DB-A044-041B-0892-98F19B368102}"/>
              </a:ext>
            </a:extLst>
          </p:cNvPr>
          <p:cNvSpPr>
            <a:spLocks noGrp="1"/>
          </p:cNvSpPr>
          <p:nvPr>
            <p:ph type="ftr" sz="quarter" idx="11"/>
          </p:nvPr>
        </p:nvSpPr>
        <p:spPr/>
        <p:txBody>
          <a:bodyPr/>
          <a:lstStyle/>
          <a:p>
            <a:r>
              <a:rPr lang="en-US"/>
              <a:t>
              </a:t>
            </a:r>
            <a:endParaRPr lang="en-US" dirty="0"/>
          </a:p>
        </p:txBody>
      </p:sp>
      <p:sp>
        <p:nvSpPr>
          <p:cNvPr id="7" name="Θέση αριθμού διαφάνειας 6">
            <a:extLst>
              <a:ext uri="{FF2B5EF4-FFF2-40B4-BE49-F238E27FC236}">
                <a16:creationId xmlns:a16="http://schemas.microsoft.com/office/drawing/2014/main" id="{CB5FC1F1-0492-0B4C-331E-AD587D8FC3CF}"/>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79644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D5E8517-C782-10C3-7714-8B055208C6BE}"/>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4C6362EA-3808-CA2B-A6B2-0CEDA2AB0B0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FE183657-2504-D87E-C41D-18C3B6F544E2}"/>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26B6EE99-B9DE-0738-971F-F5E2E3F0954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41179F1B-91E5-B8C6-B1D8-0C640731F8C6}"/>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7C6989B1-F815-7C54-65E2-89E5A89A301E}"/>
              </a:ext>
            </a:extLst>
          </p:cNvPr>
          <p:cNvSpPr>
            <a:spLocks noGrp="1"/>
          </p:cNvSpPr>
          <p:nvPr>
            <p:ph type="dt" sz="half" idx="10"/>
          </p:nvPr>
        </p:nvSpPr>
        <p:spPr/>
        <p:txBody>
          <a:bodyPr/>
          <a:lstStyle/>
          <a:p>
            <a:fld id="{3F30E46F-7819-4ACF-B48B-48222C2ACC88}" type="datetimeFigureOut">
              <a:rPr lang="en-US" smtClean="0"/>
              <a:t>11/27/24</a:t>
            </a:fld>
            <a:endParaRPr lang="en-US" dirty="0"/>
          </a:p>
        </p:txBody>
      </p:sp>
      <p:sp>
        <p:nvSpPr>
          <p:cNvPr id="8" name="Θέση υποσέλιδου 7">
            <a:extLst>
              <a:ext uri="{FF2B5EF4-FFF2-40B4-BE49-F238E27FC236}">
                <a16:creationId xmlns:a16="http://schemas.microsoft.com/office/drawing/2014/main" id="{6A91AE11-146D-15A9-46B6-614916B2D34C}"/>
              </a:ext>
            </a:extLst>
          </p:cNvPr>
          <p:cNvSpPr>
            <a:spLocks noGrp="1"/>
          </p:cNvSpPr>
          <p:nvPr>
            <p:ph type="ftr" sz="quarter" idx="11"/>
          </p:nvPr>
        </p:nvSpPr>
        <p:spPr/>
        <p:txBody>
          <a:bodyPr/>
          <a:lstStyle/>
          <a:p>
            <a:r>
              <a:rPr lang="en-US"/>
              <a:t>
              </a:t>
            </a:r>
            <a:endParaRPr lang="en-US" dirty="0"/>
          </a:p>
        </p:txBody>
      </p:sp>
      <p:sp>
        <p:nvSpPr>
          <p:cNvPr id="9" name="Θέση αριθμού διαφάνειας 8">
            <a:extLst>
              <a:ext uri="{FF2B5EF4-FFF2-40B4-BE49-F238E27FC236}">
                <a16:creationId xmlns:a16="http://schemas.microsoft.com/office/drawing/2014/main" id="{BF160C3D-4F05-6915-AD3E-D34AEADD8167}"/>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69464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899E2E7-67DF-5BFB-AC91-B1C7F0BDF045}"/>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EFCAF71B-E076-1902-AA1F-A68118472323}"/>
              </a:ext>
            </a:extLst>
          </p:cNvPr>
          <p:cNvSpPr>
            <a:spLocks noGrp="1"/>
          </p:cNvSpPr>
          <p:nvPr>
            <p:ph type="dt" sz="half" idx="10"/>
          </p:nvPr>
        </p:nvSpPr>
        <p:spPr/>
        <p:txBody>
          <a:bodyPr/>
          <a:lstStyle/>
          <a:p>
            <a:fld id="{1FAF3416-4057-4DAA-829D-4CA07428D088}" type="datetimeFigureOut">
              <a:rPr lang="en-US" smtClean="0"/>
              <a:t>11/27/24</a:t>
            </a:fld>
            <a:endParaRPr lang="en-US" dirty="0"/>
          </a:p>
        </p:txBody>
      </p:sp>
      <p:sp>
        <p:nvSpPr>
          <p:cNvPr id="4" name="Θέση υποσέλιδου 3">
            <a:extLst>
              <a:ext uri="{FF2B5EF4-FFF2-40B4-BE49-F238E27FC236}">
                <a16:creationId xmlns:a16="http://schemas.microsoft.com/office/drawing/2014/main" id="{630EA9F0-0BF7-E7C1-5218-43DA75076C2C}"/>
              </a:ext>
            </a:extLst>
          </p:cNvPr>
          <p:cNvSpPr>
            <a:spLocks noGrp="1"/>
          </p:cNvSpPr>
          <p:nvPr>
            <p:ph type="ftr" sz="quarter" idx="11"/>
          </p:nvPr>
        </p:nvSpPr>
        <p:spPr/>
        <p:txBody>
          <a:bodyPr/>
          <a:lstStyle/>
          <a:p>
            <a:r>
              <a:rPr lang="en-US"/>
              <a:t>
              </a:t>
            </a:r>
            <a:endParaRPr lang="en-US" dirty="0"/>
          </a:p>
        </p:txBody>
      </p:sp>
      <p:sp>
        <p:nvSpPr>
          <p:cNvPr id="5" name="Θέση αριθμού διαφάνειας 4">
            <a:extLst>
              <a:ext uri="{FF2B5EF4-FFF2-40B4-BE49-F238E27FC236}">
                <a16:creationId xmlns:a16="http://schemas.microsoft.com/office/drawing/2014/main" id="{976A63E3-A77E-A63D-2176-099DB9392EBB}"/>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62572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1A84986E-3A89-234E-DB3D-E8FE52A0601E}"/>
              </a:ext>
            </a:extLst>
          </p:cNvPr>
          <p:cNvSpPr>
            <a:spLocks noGrp="1"/>
          </p:cNvSpPr>
          <p:nvPr>
            <p:ph type="dt" sz="half" idx="10"/>
          </p:nvPr>
        </p:nvSpPr>
        <p:spPr/>
        <p:txBody>
          <a:bodyPr/>
          <a:lstStyle/>
          <a:p>
            <a:fld id="{921D9284-D300-4297-87F7-E791DCC15DB1}" type="datetimeFigureOut">
              <a:rPr lang="en-US" smtClean="0"/>
              <a:t>11/27/24</a:t>
            </a:fld>
            <a:endParaRPr lang="en-US" dirty="0"/>
          </a:p>
        </p:txBody>
      </p:sp>
      <p:sp>
        <p:nvSpPr>
          <p:cNvPr id="3" name="Θέση υποσέλιδου 2">
            <a:extLst>
              <a:ext uri="{FF2B5EF4-FFF2-40B4-BE49-F238E27FC236}">
                <a16:creationId xmlns:a16="http://schemas.microsoft.com/office/drawing/2014/main" id="{01B1499D-AF73-4006-C72D-BA3EF16A1326}"/>
              </a:ext>
            </a:extLst>
          </p:cNvPr>
          <p:cNvSpPr>
            <a:spLocks noGrp="1"/>
          </p:cNvSpPr>
          <p:nvPr>
            <p:ph type="ftr" sz="quarter" idx="11"/>
          </p:nvPr>
        </p:nvSpPr>
        <p:spPr/>
        <p:txBody>
          <a:bodyPr/>
          <a:lstStyle/>
          <a:p>
            <a:r>
              <a:rPr lang="en-US"/>
              <a:t>
              </a:t>
            </a:r>
            <a:endParaRPr lang="en-US" dirty="0"/>
          </a:p>
        </p:txBody>
      </p:sp>
      <p:sp>
        <p:nvSpPr>
          <p:cNvPr id="4" name="Θέση αριθμού διαφάνειας 3">
            <a:extLst>
              <a:ext uri="{FF2B5EF4-FFF2-40B4-BE49-F238E27FC236}">
                <a16:creationId xmlns:a16="http://schemas.microsoft.com/office/drawing/2014/main" id="{DCFB2036-2C5F-A1A1-996D-D5036F922DC8}"/>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93744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D096A17-4B2F-2C7A-81D2-9F2B73B2ACAB}"/>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36B40A37-6475-65BF-298D-EDBF886BF2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EE16AE20-084C-20B9-5CB4-54892B2F74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13CF2286-45A4-FB8E-0D93-F9A8A6A42036}"/>
              </a:ext>
            </a:extLst>
          </p:cNvPr>
          <p:cNvSpPr>
            <a:spLocks noGrp="1"/>
          </p:cNvSpPr>
          <p:nvPr>
            <p:ph type="dt" sz="half" idx="10"/>
          </p:nvPr>
        </p:nvSpPr>
        <p:spPr/>
        <p:txBody>
          <a:bodyPr/>
          <a:lstStyle/>
          <a:p>
            <a:fld id="{37D525BB-DA17-4BA0-B3C8-3AC3ABC827E6}" type="datetimeFigureOut">
              <a:rPr lang="en-US" smtClean="0"/>
              <a:t>11/27/24</a:t>
            </a:fld>
            <a:endParaRPr lang="en-US" dirty="0"/>
          </a:p>
        </p:txBody>
      </p:sp>
      <p:sp>
        <p:nvSpPr>
          <p:cNvPr id="6" name="Θέση υποσέλιδου 5">
            <a:extLst>
              <a:ext uri="{FF2B5EF4-FFF2-40B4-BE49-F238E27FC236}">
                <a16:creationId xmlns:a16="http://schemas.microsoft.com/office/drawing/2014/main" id="{2DD97A4B-BD4D-0CF5-B525-7C1B0BE22C82}"/>
              </a:ext>
            </a:extLst>
          </p:cNvPr>
          <p:cNvSpPr>
            <a:spLocks noGrp="1"/>
          </p:cNvSpPr>
          <p:nvPr>
            <p:ph type="ftr" sz="quarter" idx="11"/>
          </p:nvPr>
        </p:nvSpPr>
        <p:spPr/>
        <p:txBody>
          <a:bodyPr/>
          <a:lstStyle/>
          <a:p>
            <a:r>
              <a:rPr lang="en-US"/>
              <a:t>
              </a:t>
            </a:r>
            <a:endParaRPr lang="en-US" dirty="0"/>
          </a:p>
        </p:txBody>
      </p:sp>
      <p:sp>
        <p:nvSpPr>
          <p:cNvPr id="7" name="Θέση αριθμού διαφάνειας 6">
            <a:extLst>
              <a:ext uri="{FF2B5EF4-FFF2-40B4-BE49-F238E27FC236}">
                <a16:creationId xmlns:a16="http://schemas.microsoft.com/office/drawing/2014/main" id="{C3E84E39-0C13-9022-5DD5-8907BCC335AE}"/>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3402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4A70CAD-DC8A-AC95-8B1A-8206BB746C80}"/>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1196D130-711F-43BE-3BBE-5E9FA2564E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84148490-6396-5B93-BCDE-97101D639E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BA744B53-07B3-8663-0554-550B65B7B737}"/>
              </a:ext>
            </a:extLst>
          </p:cNvPr>
          <p:cNvSpPr>
            <a:spLocks noGrp="1"/>
          </p:cNvSpPr>
          <p:nvPr>
            <p:ph type="dt" sz="half" idx="10"/>
          </p:nvPr>
        </p:nvSpPr>
        <p:spPr/>
        <p:txBody>
          <a:bodyPr/>
          <a:lstStyle/>
          <a:p>
            <a:fld id="{B16C4C9A-3960-41CF-A4E9-2A8FB932454B}" type="datetimeFigureOut">
              <a:rPr lang="en-US" smtClean="0"/>
              <a:t>11/27/24</a:t>
            </a:fld>
            <a:endParaRPr lang="en-US" dirty="0"/>
          </a:p>
        </p:txBody>
      </p:sp>
      <p:sp>
        <p:nvSpPr>
          <p:cNvPr id="6" name="Θέση υποσέλιδου 5">
            <a:extLst>
              <a:ext uri="{FF2B5EF4-FFF2-40B4-BE49-F238E27FC236}">
                <a16:creationId xmlns:a16="http://schemas.microsoft.com/office/drawing/2014/main" id="{1E182BDB-9EC7-2164-DA07-41385AB1EBCD}"/>
              </a:ext>
            </a:extLst>
          </p:cNvPr>
          <p:cNvSpPr>
            <a:spLocks noGrp="1"/>
          </p:cNvSpPr>
          <p:nvPr>
            <p:ph type="ftr" sz="quarter" idx="11"/>
          </p:nvPr>
        </p:nvSpPr>
        <p:spPr/>
        <p:txBody>
          <a:bodyPr/>
          <a:lstStyle/>
          <a:p>
            <a:r>
              <a:rPr lang="en-US"/>
              <a:t>
              </a:t>
            </a:r>
            <a:endParaRPr lang="en-US" dirty="0"/>
          </a:p>
        </p:txBody>
      </p:sp>
      <p:sp>
        <p:nvSpPr>
          <p:cNvPr id="7" name="Θέση αριθμού διαφάνειας 6">
            <a:extLst>
              <a:ext uri="{FF2B5EF4-FFF2-40B4-BE49-F238E27FC236}">
                <a16:creationId xmlns:a16="http://schemas.microsoft.com/office/drawing/2014/main" id="{70AAF587-17A4-FDB2-C6CD-C8F98FADEDCF}"/>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74888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9F1BB306-FF5C-8C56-FBDB-004D060C46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72EFA4C1-0E49-DDE7-C9DD-384B5003D9C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A6D961B-1FDD-771E-BA3C-FF24B0803BA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BC1C18-307B-4F68-A007-B5B542270E8D}" type="datetimeFigureOut">
              <a:rPr lang="en-US" smtClean="0"/>
              <a:t>11/27/24</a:t>
            </a:fld>
            <a:endParaRPr lang="en-US" dirty="0"/>
          </a:p>
        </p:txBody>
      </p:sp>
      <p:sp>
        <p:nvSpPr>
          <p:cNvPr id="5" name="Θέση υποσέλιδου 4">
            <a:extLst>
              <a:ext uri="{FF2B5EF4-FFF2-40B4-BE49-F238E27FC236}">
                <a16:creationId xmlns:a16="http://schemas.microsoft.com/office/drawing/2014/main" id="{3AE047EC-66F2-FEFC-C02F-C383B1F8DEF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a:t>
            </a:r>
            <a:endParaRPr lang="en-US" dirty="0"/>
          </a:p>
        </p:txBody>
      </p:sp>
      <p:sp>
        <p:nvSpPr>
          <p:cNvPr id="6" name="Θέση αριθμού διαφάνειας 5">
            <a:extLst>
              <a:ext uri="{FF2B5EF4-FFF2-40B4-BE49-F238E27FC236}">
                <a16:creationId xmlns:a16="http://schemas.microsoft.com/office/drawing/2014/main" id="{3DB42385-C3FD-D9CF-E091-AF60CC6D1FD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492544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A642DA1-03F5-E04A-BD84-4CF8EE0FE247}"/>
              </a:ext>
            </a:extLst>
          </p:cNvPr>
          <p:cNvSpPr>
            <a:spLocks noGrp="1"/>
          </p:cNvSpPr>
          <p:nvPr>
            <p:ph type="ctrTitle"/>
          </p:nvPr>
        </p:nvSpPr>
        <p:spPr/>
        <p:txBody>
          <a:bodyPr>
            <a:normAutofit/>
          </a:bodyPr>
          <a:lstStyle/>
          <a:p>
            <a:pPr algn="ctr"/>
            <a:br>
              <a:rPr lang="en-US" sz="3200" b="1" dirty="0"/>
            </a:br>
            <a:br>
              <a:rPr lang="en-US" sz="3200" b="1" dirty="0"/>
            </a:br>
            <a:r>
              <a:rPr lang="en-US" sz="3200" b="1"/>
              <a:t>Lecture VI</a:t>
            </a:r>
            <a:br>
              <a:rPr lang="en-US" sz="1300" dirty="0"/>
            </a:br>
            <a:r>
              <a:rPr lang="el-GR" sz="3200" dirty="0"/>
              <a:t> </a:t>
            </a:r>
          </a:p>
        </p:txBody>
      </p:sp>
      <p:sp>
        <p:nvSpPr>
          <p:cNvPr id="3" name="Υπότιτλος 2">
            <a:extLst>
              <a:ext uri="{FF2B5EF4-FFF2-40B4-BE49-F238E27FC236}">
                <a16:creationId xmlns:a16="http://schemas.microsoft.com/office/drawing/2014/main" id="{6AEB9F1C-79D8-D14F-AA59-1636C15FCAB0}"/>
              </a:ext>
            </a:extLst>
          </p:cNvPr>
          <p:cNvSpPr>
            <a:spLocks noGrp="1"/>
          </p:cNvSpPr>
          <p:nvPr>
            <p:ph type="subTitle" idx="1"/>
          </p:nvPr>
        </p:nvSpPr>
        <p:spPr/>
        <p:txBody>
          <a:bodyPr>
            <a:normAutofit fontScale="25000" lnSpcReduction="20000"/>
          </a:bodyPr>
          <a:lstStyle/>
          <a:p>
            <a:pPr algn="ctr"/>
            <a:r>
              <a:rPr lang="en-US" sz="5600" b="1" dirty="0"/>
              <a:t>National and </a:t>
            </a:r>
            <a:r>
              <a:rPr lang="en-US" sz="5600" b="1" dirty="0" err="1"/>
              <a:t>Kapodistrian</a:t>
            </a:r>
            <a:r>
              <a:rPr lang="en-US" sz="5600" b="1" dirty="0"/>
              <a:t> University of Athens </a:t>
            </a:r>
            <a:endParaRPr lang="el-GR" sz="5600" dirty="0"/>
          </a:p>
          <a:p>
            <a:pPr algn="ctr"/>
            <a:r>
              <a:rPr lang="en-US" sz="5600" b="1" dirty="0"/>
              <a:t>School of Law</a:t>
            </a:r>
            <a:endParaRPr lang="el-GR" sz="5600" dirty="0"/>
          </a:p>
          <a:p>
            <a:pPr algn="ctr"/>
            <a:r>
              <a:rPr lang="en-US" sz="5600" b="1" dirty="0"/>
              <a:t>Erasmus</a:t>
            </a:r>
            <a:endParaRPr lang="el-GR" sz="5600" dirty="0"/>
          </a:p>
          <a:p>
            <a:pPr algn="ctr"/>
            <a:r>
              <a:rPr lang="en-US" sz="5600" b="1" dirty="0"/>
              <a:t>Winter semester 2024-2025</a:t>
            </a:r>
            <a:endParaRPr lang="el-GR" sz="5600" dirty="0"/>
          </a:p>
          <a:p>
            <a:pPr algn="ctr"/>
            <a:r>
              <a:rPr lang="en-US" sz="5600" b="1" dirty="0"/>
              <a:t>Civil Procedural Law</a:t>
            </a:r>
            <a:endParaRPr lang="el-GR" sz="5600" dirty="0"/>
          </a:p>
          <a:p>
            <a:pPr algn="ctr"/>
            <a:r>
              <a:rPr lang="en-US" sz="5600" b="1" dirty="0"/>
              <a:t>Prof. Dr. Nikolaos M. Katiforis</a:t>
            </a:r>
            <a:endParaRPr lang="el-GR" sz="5600" dirty="0"/>
          </a:p>
          <a:p>
            <a:endParaRPr lang="el-GR" dirty="0"/>
          </a:p>
        </p:txBody>
      </p:sp>
    </p:spTree>
    <p:extLst>
      <p:ext uri="{BB962C8B-B14F-4D97-AF65-F5344CB8AC3E}">
        <p14:creationId xmlns:p14="http://schemas.microsoft.com/office/powerpoint/2010/main" val="130995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DD61018-346E-A14E-AA78-40F6E6931CBB}"/>
              </a:ext>
            </a:extLst>
          </p:cNvPr>
          <p:cNvSpPr>
            <a:spLocks noGrp="1"/>
          </p:cNvSpPr>
          <p:nvPr>
            <p:ph type="title"/>
          </p:nvPr>
        </p:nvSpPr>
        <p:spPr/>
        <p:txBody>
          <a:bodyPr/>
          <a:lstStyle/>
          <a:p>
            <a:pPr algn="ctr"/>
            <a:r>
              <a:rPr lang="en-US" dirty="0"/>
              <a:t>5. Evidence</a:t>
            </a:r>
            <a:endParaRPr lang="el-GR" dirty="0"/>
          </a:p>
        </p:txBody>
      </p:sp>
      <p:sp>
        <p:nvSpPr>
          <p:cNvPr id="3" name="Θέση περιεχομένου 2">
            <a:extLst>
              <a:ext uri="{FF2B5EF4-FFF2-40B4-BE49-F238E27FC236}">
                <a16:creationId xmlns:a16="http://schemas.microsoft.com/office/drawing/2014/main" id="{2BB2CFAB-CE9C-AF44-A758-F4C877A0CE0B}"/>
              </a:ext>
            </a:extLst>
          </p:cNvPr>
          <p:cNvSpPr>
            <a:spLocks noGrp="1"/>
          </p:cNvSpPr>
          <p:nvPr>
            <p:ph idx="1"/>
          </p:nvPr>
        </p:nvSpPr>
        <p:spPr/>
        <p:txBody>
          <a:bodyPr>
            <a:normAutofit fontScale="85000" lnSpcReduction="20000"/>
          </a:bodyPr>
          <a:lstStyle/>
          <a:p>
            <a:r>
              <a:rPr lang="en-US" dirty="0"/>
              <a:t>5.3.8. Documentary Evidence</a:t>
            </a:r>
          </a:p>
          <a:p>
            <a:r>
              <a:rPr lang="en-US" dirty="0"/>
              <a:t>5.3.8.1. Definitions and Distinctions</a:t>
            </a:r>
          </a:p>
          <a:p>
            <a:r>
              <a:rPr lang="en-US" dirty="0"/>
              <a:t>(a) Documents are defined as the human works which are destined to preserve the memory of past facts through the use of letters.</a:t>
            </a:r>
          </a:p>
          <a:p>
            <a:r>
              <a:rPr lang="en-US" dirty="0"/>
              <a:t>(b) Public documents are the instruments drawn by a competent public official or functionary or any other competent person exercising a public function within the scope of his authority in compliance with the proscribed legal formalities. A practically significant type of public instruments are the notarial acts. All other writings are characterized as private.</a:t>
            </a:r>
          </a:p>
          <a:p>
            <a:r>
              <a:rPr lang="en-US" dirty="0"/>
              <a:t>(c) “Documents of disposal” are all those which entail declarations for a juridical act or embody legal acts in general (e.g. various contracts); Instruments merely encompassing any kind of statements regarding the existence of facts are characterized as “documents of attestation”.</a:t>
            </a:r>
          </a:p>
        </p:txBody>
      </p:sp>
    </p:spTree>
    <p:extLst>
      <p:ext uri="{BB962C8B-B14F-4D97-AF65-F5344CB8AC3E}">
        <p14:creationId xmlns:p14="http://schemas.microsoft.com/office/powerpoint/2010/main" val="22946037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B6A50BD-963B-3644-80DC-49E086DD600B}"/>
              </a:ext>
            </a:extLst>
          </p:cNvPr>
          <p:cNvSpPr>
            <a:spLocks noGrp="1"/>
          </p:cNvSpPr>
          <p:nvPr>
            <p:ph type="title"/>
          </p:nvPr>
        </p:nvSpPr>
        <p:spPr/>
        <p:txBody>
          <a:bodyPr/>
          <a:lstStyle/>
          <a:p>
            <a:pPr algn="ctr"/>
            <a:r>
              <a:rPr lang="en-US" dirty="0"/>
              <a:t>5. Evidence</a:t>
            </a:r>
            <a:endParaRPr lang="el-GR" dirty="0"/>
          </a:p>
        </p:txBody>
      </p:sp>
      <p:sp>
        <p:nvSpPr>
          <p:cNvPr id="3" name="Θέση περιεχομένου 2">
            <a:extLst>
              <a:ext uri="{FF2B5EF4-FFF2-40B4-BE49-F238E27FC236}">
                <a16:creationId xmlns:a16="http://schemas.microsoft.com/office/drawing/2014/main" id="{CA37DAC6-DD37-354F-83A2-07D6B806CB7F}"/>
              </a:ext>
            </a:extLst>
          </p:cNvPr>
          <p:cNvSpPr>
            <a:spLocks noGrp="1"/>
          </p:cNvSpPr>
          <p:nvPr>
            <p:ph idx="1"/>
          </p:nvPr>
        </p:nvSpPr>
        <p:spPr/>
        <p:txBody>
          <a:bodyPr>
            <a:normAutofit fontScale="77500" lnSpcReduction="20000"/>
          </a:bodyPr>
          <a:lstStyle/>
          <a:p>
            <a:r>
              <a:rPr lang="en-US" dirty="0"/>
              <a:t>5.3.8.2. Authenticity of Documents</a:t>
            </a:r>
          </a:p>
          <a:p>
            <a:r>
              <a:rPr lang="en-US" dirty="0"/>
              <a:t>(a) Presumption of Authenticity of Public Acts: Public acts are regarded as authentic when they are in fact made by the public official who appears to have signed them, and when the events therein recorded by the public official as having occurred in his presence have actually taken place before him. Public acts are presumed to be genuine insofar they have not been attacked for falsity.</a:t>
            </a:r>
          </a:p>
          <a:p>
            <a:r>
              <a:rPr lang="en-US" dirty="0"/>
              <a:t>(b) Private writings are regarded as genuine when they have actually been made by the party who appears to have signed them and when they have not been subsequently altered. Unlike public documents, private writings are not presumed as authentic. Once their authenticity has been contested by the party against whom private instruments are introduced, the party who relies on these documents bears the burden of proving it. The genuineness of a private writing must be attacked as soon as the document has been produced.  Otherwise the private document is deemed recognized. When the genuineness of the signature included in a private document has been proven or has been recognized, its contents are also deemed to be genuine. Private documents can be then challenged only for falsification.</a:t>
            </a:r>
          </a:p>
        </p:txBody>
      </p:sp>
    </p:spTree>
    <p:extLst>
      <p:ext uri="{BB962C8B-B14F-4D97-AF65-F5344CB8AC3E}">
        <p14:creationId xmlns:p14="http://schemas.microsoft.com/office/powerpoint/2010/main" val="37227632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7CAECC4-D664-A547-9BA8-194F3AC54162}"/>
              </a:ext>
            </a:extLst>
          </p:cNvPr>
          <p:cNvSpPr>
            <a:spLocks noGrp="1"/>
          </p:cNvSpPr>
          <p:nvPr>
            <p:ph type="title"/>
          </p:nvPr>
        </p:nvSpPr>
        <p:spPr/>
        <p:txBody>
          <a:bodyPr/>
          <a:lstStyle/>
          <a:p>
            <a:pPr algn="ctr"/>
            <a:r>
              <a:rPr lang="en-US" dirty="0"/>
              <a:t>5. Evidence</a:t>
            </a:r>
            <a:endParaRPr lang="el-GR" dirty="0"/>
          </a:p>
        </p:txBody>
      </p:sp>
      <p:sp>
        <p:nvSpPr>
          <p:cNvPr id="3" name="Θέση περιεχομένου 2">
            <a:extLst>
              <a:ext uri="{FF2B5EF4-FFF2-40B4-BE49-F238E27FC236}">
                <a16:creationId xmlns:a16="http://schemas.microsoft.com/office/drawing/2014/main" id="{139E5094-657F-B046-8AAB-5620A2E60292}"/>
              </a:ext>
            </a:extLst>
          </p:cNvPr>
          <p:cNvSpPr>
            <a:spLocks noGrp="1"/>
          </p:cNvSpPr>
          <p:nvPr>
            <p:ph idx="1"/>
          </p:nvPr>
        </p:nvSpPr>
        <p:spPr/>
        <p:txBody>
          <a:bodyPr>
            <a:normAutofit fontScale="70000" lnSpcReduction="20000"/>
          </a:bodyPr>
          <a:lstStyle/>
          <a:p>
            <a:r>
              <a:rPr lang="en-US" dirty="0"/>
              <a:t>5.3.8.3. Persons as to Whom a Document can Produce Evidence</a:t>
            </a:r>
          </a:p>
          <a:p>
            <a:r>
              <a:rPr lang="en-US" dirty="0"/>
              <a:t>(a) Public documents can produce evidence as against the world.</a:t>
            </a:r>
          </a:p>
          <a:p>
            <a:r>
              <a:rPr lang="en-US" dirty="0"/>
              <a:t>(b) Private writings produce evidence only against their author. This rule is subject to two exceptions: (</a:t>
            </a:r>
            <a:r>
              <a:rPr lang="en-US" dirty="0" err="1"/>
              <a:t>i</a:t>
            </a:r>
            <a:r>
              <a:rPr lang="en-US" dirty="0"/>
              <a:t>) Private writings which are introduced by the adversary party can produce evidence also in </a:t>
            </a:r>
            <a:r>
              <a:rPr lang="en-US" dirty="0" err="1"/>
              <a:t>favour</a:t>
            </a:r>
            <a:r>
              <a:rPr lang="en-US" dirty="0"/>
              <a:t> of the party who has signed them; (ii) Book keeping records of enterprises or of other professionals under certain conditions can be used also in their </a:t>
            </a:r>
            <a:r>
              <a:rPr lang="en-US" dirty="0" err="1"/>
              <a:t>favour</a:t>
            </a:r>
            <a:r>
              <a:rPr lang="en-US" dirty="0"/>
              <a:t>.</a:t>
            </a:r>
          </a:p>
          <a:p>
            <a:r>
              <a:rPr lang="en-US" dirty="0"/>
              <a:t>5.3.8.4. Certainty of Date</a:t>
            </a:r>
          </a:p>
          <a:p>
            <a:r>
              <a:rPr lang="en-US" dirty="0"/>
              <a:t>(a) The date of a public document is binding both on the parties and on any third person, unless attacked for falsity; Private writings have a certain date only as to the parties of the document, that is only against their author. Once contested, the truth of the date of a private instrument as to third persons must be proven.</a:t>
            </a:r>
          </a:p>
          <a:p>
            <a:r>
              <a:rPr lang="en-US" dirty="0"/>
              <a:t>(b) Private instruments can acquire a certain date as against third persons: (</a:t>
            </a:r>
            <a:r>
              <a:rPr lang="en-US" dirty="0" err="1"/>
              <a:t>i</a:t>
            </a:r>
            <a:r>
              <a:rPr lang="en-US" dirty="0"/>
              <a:t>) When authenticated by a notary, or another competent public official in the course of the exercise of his duties; (ii) When one of the signatories has died; (iii) When the essential contents of the private writing have been included in a public document; (iv) When another similar event has occurred which clearly proves the certainty of the date (e.g. incapacity to use handwriting).</a:t>
            </a:r>
          </a:p>
        </p:txBody>
      </p:sp>
    </p:spTree>
    <p:extLst>
      <p:ext uri="{BB962C8B-B14F-4D97-AF65-F5344CB8AC3E}">
        <p14:creationId xmlns:p14="http://schemas.microsoft.com/office/powerpoint/2010/main" val="29815363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EA74D6-0F1D-5244-8798-B905E6B47A46}"/>
              </a:ext>
            </a:extLst>
          </p:cNvPr>
          <p:cNvSpPr>
            <a:spLocks noGrp="1"/>
          </p:cNvSpPr>
          <p:nvPr>
            <p:ph type="title"/>
          </p:nvPr>
        </p:nvSpPr>
        <p:spPr/>
        <p:txBody>
          <a:bodyPr/>
          <a:lstStyle/>
          <a:p>
            <a:pPr algn="ctr"/>
            <a:r>
              <a:rPr lang="en-US" dirty="0"/>
              <a:t>5. Evidence</a:t>
            </a:r>
            <a:endParaRPr lang="el-GR" dirty="0"/>
          </a:p>
        </p:txBody>
      </p:sp>
      <p:sp>
        <p:nvSpPr>
          <p:cNvPr id="3" name="Θέση περιεχομένου 2">
            <a:extLst>
              <a:ext uri="{FF2B5EF4-FFF2-40B4-BE49-F238E27FC236}">
                <a16:creationId xmlns:a16="http://schemas.microsoft.com/office/drawing/2014/main" id="{26DD6472-FC8B-8641-AE96-D5D9E70D83A7}"/>
              </a:ext>
            </a:extLst>
          </p:cNvPr>
          <p:cNvSpPr>
            <a:spLocks noGrp="1"/>
          </p:cNvSpPr>
          <p:nvPr>
            <p:ph idx="1"/>
          </p:nvPr>
        </p:nvSpPr>
        <p:spPr/>
        <p:txBody>
          <a:bodyPr>
            <a:normAutofit fontScale="70000" lnSpcReduction="20000"/>
          </a:bodyPr>
          <a:lstStyle/>
          <a:p>
            <a:r>
              <a:rPr lang="en-US" dirty="0"/>
              <a:t>5.3.8.5. Probative Effect of Documentary Evidence</a:t>
            </a:r>
          </a:p>
          <a:p>
            <a:r>
              <a:rPr lang="en-US" dirty="0"/>
              <a:t>(a) Public Documents: Public documents are conclusive evidence regarding the performance of all acts that the public official records as having occurred in his presence. Such conclusive proof can be overthrown only through an attack of falsity. No means of counterproof are admissible. A public act is also conclusive proof as to the facts whose truth has to be examined by the official who has signed it. Such conclusions recited by the public official can be contested and disproved through any means of evidence, including testimony.</a:t>
            </a:r>
          </a:p>
          <a:p>
            <a:r>
              <a:rPr lang="en-US" dirty="0"/>
              <a:t>(b) Private Writings: Insofar their genuineness has been accepted through an actual or presumed recognition, or has been proven, private writings which are duly signed are conclusive evidence that the statements which they contain have been made by the person who appears to have signed them. This binding probative effect can be overcome by any means of counterproof. Like the respective public documents, private writings which do not contain juridical acts, so long as they do not entail an extrajudicial confession, can be evaluated under certain conditions freely.</a:t>
            </a:r>
          </a:p>
          <a:p>
            <a:r>
              <a:rPr lang="en-US" dirty="0"/>
              <a:t>(c) Foreign Public Acts: All documents which have been drawn up by the competent foreign public officials or functionaries or by other persons exercising a public function, provided that they are regarded as public following the law of the place where they were made, have a similar binding probative effect as the equivalent public acts which have been drawn up in Greece.  </a:t>
            </a:r>
            <a:endParaRPr lang="el-GR" dirty="0"/>
          </a:p>
        </p:txBody>
      </p:sp>
    </p:spTree>
    <p:extLst>
      <p:ext uri="{BB962C8B-B14F-4D97-AF65-F5344CB8AC3E}">
        <p14:creationId xmlns:p14="http://schemas.microsoft.com/office/powerpoint/2010/main" val="25268242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898C02D-2B63-0B45-A547-A95F7BB33651}"/>
              </a:ext>
            </a:extLst>
          </p:cNvPr>
          <p:cNvSpPr>
            <a:spLocks noGrp="1"/>
          </p:cNvSpPr>
          <p:nvPr>
            <p:ph type="title"/>
          </p:nvPr>
        </p:nvSpPr>
        <p:spPr/>
        <p:txBody>
          <a:bodyPr/>
          <a:lstStyle/>
          <a:p>
            <a:pPr algn="ctr"/>
            <a:r>
              <a:rPr lang="en-US" dirty="0"/>
              <a:t>5. Evidence</a:t>
            </a:r>
            <a:endParaRPr lang="el-GR" dirty="0"/>
          </a:p>
        </p:txBody>
      </p:sp>
      <p:sp>
        <p:nvSpPr>
          <p:cNvPr id="3" name="Θέση περιεχομένου 2">
            <a:extLst>
              <a:ext uri="{FF2B5EF4-FFF2-40B4-BE49-F238E27FC236}">
                <a16:creationId xmlns:a16="http://schemas.microsoft.com/office/drawing/2014/main" id="{CE81A829-73A5-B44E-8E5A-E254910378F0}"/>
              </a:ext>
            </a:extLst>
          </p:cNvPr>
          <p:cNvSpPr>
            <a:spLocks noGrp="1"/>
          </p:cNvSpPr>
          <p:nvPr>
            <p:ph idx="1"/>
          </p:nvPr>
        </p:nvSpPr>
        <p:spPr/>
        <p:txBody>
          <a:bodyPr>
            <a:normAutofit lnSpcReduction="10000"/>
          </a:bodyPr>
          <a:lstStyle/>
          <a:p>
            <a:r>
              <a:rPr lang="en-US" dirty="0"/>
              <a:t>5.3.8.6. Mechanical Reproductions</a:t>
            </a:r>
          </a:p>
          <a:p>
            <a:r>
              <a:rPr lang="en-US" dirty="0"/>
              <a:t>(a) Photographs, films, tape recordings and all other kinds of mechanical reproductions are to be considered as private documents.</a:t>
            </a:r>
          </a:p>
          <a:p>
            <a:r>
              <a:rPr lang="en-US" dirty="0"/>
              <a:t>(b) Electronic documents are to be considered as mechanical reproductions, and hence as private documents.</a:t>
            </a:r>
          </a:p>
          <a:p>
            <a:r>
              <a:rPr lang="en-US" dirty="0"/>
              <a:t>5.3.8.7. Book Keeping Records of Enterprises or of Other Professionals.</a:t>
            </a:r>
          </a:p>
          <a:p>
            <a:r>
              <a:rPr lang="en-US" dirty="0"/>
              <a:t>Such entries are characterized as private writings and, hence, produce conclusive evidence. This probative effect can also be produced in </a:t>
            </a:r>
            <a:r>
              <a:rPr lang="en-US" dirty="0" err="1"/>
              <a:t>favour</a:t>
            </a:r>
            <a:r>
              <a:rPr lang="en-US" dirty="0"/>
              <a:t> of their author.</a:t>
            </a:r>
          </a:p>
          <a:p>
            <a:endParaRPr lang="en-US" dirty="0"/>
          </a:p>
          <a:p>
            <a:endParaRPr lang="el-GR" dirty="0"/>
          </a:p>
        </p:txBody>
      </p:sp>
    </p:spTree>
    <p:extLst>
      <p:ext uri="{BB962C8B-B14F-4D97-AF65-F5344CB8AC3E}">
        <p14:creationId xmlns:p14="http://schemas.microsoft.com/office/powerpoint/2010/main" val="21497877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24C7DBA-ABA9-3345-BFFE-2D6C83A0522D}"/>
              </a:ext>
            </a:extLst>
          </p:cNvPr>
          <p:cNvSpPr>
            <a:spLocks noGrp="1"/>
          </p:cNvSpPr>
          <p:nvPr>
            <p:ph type="title"/>
          </p:nvPr>
        </p:nvSpPr>
        <p:spPr/>
        <p:txBody>
          <a:bodyPr/>
          <a:lstStyle/>
          <a:p>
            <a:pPr algn="ctr"/>
            <a:r>
              <a:rPr lang="en-US" dirty="0"/>
              <a:t>5. Evidence</a:t>
            </a:r>
            <a:endParaRPr lang="el-GR" dirty="0"/>
          </a:p>
        </p:txBody>
      </p:sp>
      <p:sp>
        <p:nvSpPr>
          <p:cNvPr id="3" name="Θέση περιεχομένου 2">
            <a:extLst>
              <a:ext uri="{FF2B5EF4-FFF2-40B4-BE49-F238E27FC236}">
                <a16:creationId xmlns:a16="http://schemas.microsoft.com/office/drawing/2014/main" id="{C2F3A6DF-6377-5E44-B1F6-7B64B7A26B53}"/>
              </a:ext>
            </a:extLst>
          </p:cNvPr>
          <p:cNvSpPr>
            <a:spLocks noGrp="1"/>
          </p:cNvSpPr>
          <p:nvPr>
            <p:ph idx="1"/>
          </p:nvPr>
        </p:nvSpPr>
        <p:spPr/>
        <p:txBody>
          <a:bodyPr>
            <a:normAutofit fontScale="85000" lnSpcReduction="20000"/>
          </a:bodyPr>
          <a:lstStyle/>
          <a:p>
            <a:r>
              <a:rPr lang="en-US" dirty="0"/>
              <a:t>5.3.9.  Presumptions</a:t>
            </a:r>
          </a:p>
          <a:p>
            <a:pPr marL="457200" indent="-457200">
              <a:buAutoNum type="alphaLcParenBoth"/>
            </a:pPr>
            <a:r>
              <a:rPr lang="en-US" dirty="0"/>
              <a:t>All  various means which can produce direct or indirect evidence, although they may not constitute one of the other means which have been included as such within this statutory list of the </a:t>
            </a:r>
            <a:r>
              <a:rPr lang="en-US" dirty="0" err="1"/>
              <a:t>grCCP</a:t>
            </a:r>
            <a:r>
              <a:rPr lang="en-US" dirty="0"/>
              <a:t>. </a:t>
            </a:r>
          </a:p>
          <a:p>
            <a:pPr marL="457200" indent="-457200">
              <a:buAutoNum type="alphaLcParenBoth"/>
            </a:pPr>
            <a:r>
              <a:rPr lang="en-US" dirty="0"/>
              <a:t>Examples: Decisions of criminal courts; testimony taken in another proceeding, mainly criminal; various attestations of third persons provided that their genuineness is not contested and that they are not made in view of the pending proceeding.</a:t>
            </a:r>
          </a:p>
          <a:p>
            <a:pPr marL="457200" indent="-457200">
              <a:buAutoNum type="alphaLcParenBoth"/>
            </a:pPr>
            <a:r>
              <a:rPr lang="en-US" dirty="0"/>
              <a:t>Admissibility of Presumptions: Presumptions are not permissible where testimony has been also excluded. Furthermore, presumptions cannot be admissibly evaluated when their production overturns the conditions provided by the rules governing the eponymous means.</a:t>
            </a:r>
          </a:p>
          <a:p>
            <a:pPr marL="457200" indent="-457200">
              <a:buAutoNum type="alphaLcParenBoth"/>
            </a:pPr>
            <a:r>
              <a:rPr lang="en-US" dirty="0"/>
              <a:t>Probative effect: Presumptions are weighed by the judge freely.</a:t>
            </a:r>
          </a:p>
        </p:txBody>
      </p:sp>
    </p:spTree>
    <p:extLst>
      <p:ext uri="{BB962C8B-B14F-4D97-AF65-F5344CB8AC3E}">
        <p14:creationId xmlns:p14="http://schemas.microsoft.com/office/powerpoint/2010/main" val="8822679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BD577B1-56ED-E046-913D-B2E4C232BD9B}"/>
              </a:ext>
            </a:extLst>
          </p:cNvPr>
          <p:cNvSpPr>
            <a:spLocks noGrp="1"/>
          </p:cNvSpPr>
          <p:nvPr>
            <p:ph type="title"/>
          </p:nvPr>
        </p:nvSpPr>
        <p:spPr/>
        <p:txBody>
          <a:bodyPr/>
          <a:lstStyle/>
          <a:p>
            <a:pPr algn="ctr"/>
            <a:r>
              <a:rPr lang="en-US" dirty="0"/>
              <a:t>5. Evidence</a:t>
            </a:r>
            <a:endParaRPr lang="el-GR" dirty="0"/>
          </a:p>
        </p:txBody>
      </p:sp>
      <p:sp>
        <p:nvSpPr>
          <p:cNvPr id="3" name="Θέση περιεχομένου 2">
            <a:extLst>
              <a:ext uri="{FF2B5EF4-FFF2-40B4-BE49-F238E27FC236}">
                <a16:creationId xmlns:a16="http://schemas.microsoft.com/office/drawing/2014/main" id="{FE79ECEA-3CB3-964A-A9FD-68433DA97571}"/>
              </a:ext>
            </a:extLst>
          </p:cNvPr>
          <p:cNvSpPr>
            <a:spLocks noGrp="1"/>
          </p:cNvSpPr>
          <p:nvPr>
            <p:ph idx="1"/>
          </p:nvPr>
        </p:nvSpPr>
        <p:spPr/>
        <p:txBody>
          <a:bodyPr>
            <a:normAutofit/>
          </a:bodyPr>
          <a:lstStyle/>
          <a:p>
            <a:r>
              <a:rPr lang="en-US" dirty="0"/>
              <a:t>5.3.10. Sworn Attestations</a:t>
            </a:r>
          </a:p>
          <a:p>
            <a:r>
              <a:rPr lang="en-US" dirty="0"/>
              <a:t>(a) Sworn attestations given before a Justice of the Peace, a notary or even a Consul, are considered as admissible means of evidence, on the condition that the adversary party has been summoned at least two working days in advance, while the parties, if the y so wish, may be present. </a:t>
            </a:r>
          </a:p>
          <a:p>
            <a:r>
              <a:rPr lang="en-US" dirty="0"/>
              <a:t>(b) Each party can admissibly submit 5 sworn attestations and 3 more as means for counter proof. Many rules governing testimony can also apply, including the rules excluding testimony.</a:t>
            </a:r>
            <a:endParaRPr lang="el-GR" dirty="0"/>
          </a:p>
        </p:txBody>
      </p:sp>
    </p:spTree>
    <p:extLst>
      <p:ext uri="{BB962C8B-B14F-4D97-AF65-F5344CB8AC3E}">
        <p14:creationId xmlns:p14="http://schemas.microsoft.com/office/powerpoint/2010/main" val="2918036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08A644F-CAB8-4440-B0C9-9ACD5B154B8C}"/>
              </a:ext>
            </a:extLst>
          </p:cNvPr>
          <p:cNvSpPr>
            <a:spLocks noGrp="1"/>
          </p:cNvSpPr>
          <p:nvPr>
            <p:ph type="title"/>
          </p:nvPr>
        </p:nvSpPr>
        <p:spPr/>
        <p:txBody>
          <a:bodyPr/>
          <a:lstStyle/>
          <a:p>
            <a:pPr algn="ctr"/>
            <a:r>
              <a:rPr lang="en-US" dirty="0"/>
              <a:t>5. Evidence</a:t>
            </a:r>
            <a:endParaRPr lang="el-GR" dirty="0"/>
          </a:p>
        </p:txBody>
      </p:sp>
      <p:sp>
        <p:nvSpPr>
          <p:cNvPr id="3" name="Θέση περιεχομένου 2">
            <a:extLst>
              <a:ext uri="{FF2B5EF4-FFF2-40B4-BE49-F238E27FC236}">
                <a16:creationId xmlns:a16="http://schemas.microsoft.com/office/drawing/2014/main" id="{91BBA126-5F07-1C45-ABD4-7841AA1A14AA}"/>
              </a:ext>
            </a:extLst>
          </p:cNvPr>
          <p:cNvSpPr>
            <a:spLocks noGrp="1"/>
          </p:cNvSpPr>
          <p:nvPr>
            <p:ph idx="1"/>
          </p:nvPr>
        </p:nvSpPr>
        <p:spPr/>
        <p:txBody>
          <a:bodyPr>
            <a:normAutofit fontScale="92500" lnSpcReduction="20000"/>
          </a:bodyPr>
          <a:lstStyle/>
          <a:p>
            <a:r>
              <a:rPr lang="en-US" dirty="0"/>
              <a:t>5.3. The Means of Proof in Particular</a:t>
            </a:r>
          </a:p>
          <a:p>
            <a:r>
              <a:rPr lang="en-US" dirty="0"/>
              <a:t>5.3.1. General Aspects </a:t>
            </a:r>
          </a:p>
          <a:p>
            <a:r>
              <a:rPr lang="en-US" dirty="0"/>
              <a:t>(a) Enumeration: There are currently 8 means of proof: confessions, direct or tangible evidence, expert reports, documentary evidence, examination of parties, testimony, presumptions and sworn attestations.</a:t>
            </a:r>
          </a:p>
          <a:p>
            <a:r>
              <a:rPr lang="en-US" dirty="0"/>
              <a:t>(b) Evidence based on means produced for the first time before a court of appeal is admissible, unless the court decides that this delay is designed to prolong litigation, or that it is caused by gross negligence.</a:t>
            </a:r>
          </a:p>
          <a:p>
            <a:r>
              <a:rPr lang="en-US" dirty="0"/>
              <a:t>5.3.2. Illegally Obtained Evidence: The use of means of evidence, obtained by violating the confidentiality of communications, the protection of private and family life and the sanctuary of home, as well as the protection of the so called “personal data”, is prohibited (Art. 19 § 3 of the Constitution).</a:t>
            </a:r>
          </a:p>
          <a:p>
            <a:endParaRPr lang="en-US" dirty="0"/>
          </a:p>
        </p:txBody>
      </p:sp>
    </p:spTree>
    <p:extLst>
      <p:ext uri="{BB962C8B-B14F-4D97-AF65-F5344CB8AC3E}">
        <p14:creationId xmlns:p14="http://schemas.microsoft.com/office/powerpoint/2010/main" val="2710493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39EC746-459D-9443-BCCE-64429DF595E2}"/>
              </a:ext>
            </a:extLst>
          </p:cNvPr>
          <p:cNvSpPr>
            <a:spLocks noGrp="1"/>
          </p:cNvSpPr>
          <p:nvPr>
            <p:ph type="title"/>
          </p:nvPr>
        </p:nvSpPr>
        <p:spPr/>
        <p:txBody>
          <a:bodyPr/>
          <a:lstStyle/>
          <a:p>
            <a:pPr algn="ctr"/>
            <a:r>
              <a:rPr lang="en-US" dirty="0"/>
              <a:t>5. Evidence</a:t>
            </a:r>
            <a:endParaRPr lang="el-GR" dirty="0"/>
          </a:p>
        </p:txBody>
      </p:sp>
      <p:sp>
        <p:nvSpPr>
          <p:cNvPr id="3" name="Θέση περιεχομένου 2">
            <a:extLst>
              <a:ext uri="{FF2B5EF4-FFF2-40B4-BE49-F238E27FC236}">
                <a16:creationId xmlns:a16="http://schemas.microsoft.com/office/drawing/2014/main" id="{3692AE34-518A-184A-ADE8-79EBA24AADEC}"/>
              </a:ext>
            </a:extLst>
          </p:cNvPr>
          <p:cNvSpPr>
            <a:spLocks noGrp="1"/>
          </p:cNvSpPr>
          <p:nvPr>
            <p:ph idx="1"/>
          </p:nvPr>
        </p:nvSpPr>
        <p:spPr/>
        <p:txBody>
          <a:bodyPr>
            <a:normAutofit fontScale="77500" lnSpcReduction="20000"/>
          </a:bodyPr>
          <a:lstStyle/>
          <a:p>
            <a:r>
              <a:rPr lang="en-US" dirty="0"/>
              <a:t>5.3.3. Confession: The statement of the acceptance by a party of the truth of facts which are unfavorable to him.</a:t>
            </a:r>
          </a:p>
          <a:p>
            <a:r>
              <a:rPr lang="en-US" dirty="0"/>
              <a:t>5.3.3.1. Distinctions</a:t>
            </a:r>
          </a:p>
          <a:p>
            <a:r>
              <a:rPr lang="en-US" dirty="0"/>
              <a:t>(a) A confession must be distinguished from an admission. While a confession refers to one or some of the relevant facts, which constitute the subject matter of evidence, admissions deal with the claim itself in its entirety.</a:t>
            </a:r>
          </a:p>
          <a:p>
            <a:r>
              <a:rPr lang="en-US" dirty="0"/>
              <a:t>(b) A confession may be either judicial, when effectuated in the course of a proceeding, or extrajudicial. All confessions which are not judicial belong to this latter category.</a:t>
            </a:r>
          </a:p>
          <a:p>
            <a:r>
              <a:rPr lang="en-US" dirty="0"/>
              <a:t>(c) Depending on its subject matter, a confession is characterized as “simple” or “complex”. Example: When the defendant accepts the existence of a contract of loan, he has made a confession. In such a case the loan does not need to be proven by the plaintiff. When, on the other hand, the defendant accepts that he owes the requested sum of money, this is an admission. Then the litigation dies not need to be further continued.</a:t>
            </a:r>
          </a:p>
          <a:p>
            <a:endParaRPr lang="el-GR" dirty="0"/>
          </a:p>
        </p:txBody>
      </p:sp>
    </p:spTree>
    <p:extLst>
      <p:ext uri="{BB962C8B-B14F-4D97-AF65-F5344CB8AC3E}">
        <p14:creationId xmlns:p14="http://schemas.microsoft.com/office/powerpoint/2010/main" val="1967586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F646681-7AF4-E946-8E9C-2D6FD4F442F6}"/>
              </a:ext>
            </a:extLst>
          </p:cNvPr>
          <p:cNvSpPr>
            <a:spLocks noGrp="1"/>
          </p:cNvSpPr>
          <p:nvPr>
            <p:ph type="title"/>
          </p:nvPr>
        </p:nvSpPr>
        <p:spPr/>
        <p:txBody>
          <a:bodyPr/>
          <a:lstStyle/>
          <a:p>
            <a:pPr algn="ctr"/>
            <a:r>
              <a:rPr lang="en-US" dirty="0"/>
              <a:t>5. Evidence</a:t>
            </a:r>
            <a:endParaRPr lang="el-GR" dirty="0"/>
          </a:p>
        </p:txBody>
      </p:sp>
      <p:sp>
        <p:nvSpPr>
          <p:cNvPr id="3" name="Θέση περιεχομένου 2">
            <a:extLst>
              <a:ext uri="{FF2B5EF4-FFF2-40B4-BE49-F238E27FC236}">
                <a16:creationId xmlns:a16="http://schemas.microsoft.com/office/drawing/2014/main" id="{13C8D4B1-28BF-1F42-97FD-404E7D20C2CE}"/>
              </a:ext>
            </a:extLst>
          </p:cNvPr>
          <p:cNvSpPr>
            <a:spLocks noGrp="1"/>
          </p:cNvSpPr>
          <p:nvPr>
            <p:ph idx="1"/>
          </p:nvPr>
        </p:nvSpPr>
        <p:spPr/>
        <p:txBody>
          <a:bodyPr>
            <a:normAutofit fontScale="85000" lnSpcReduction="20000"/>
          </a:bodyPr>
          <a:lstStyle/>
          <a:p>
            <a:r>
              <a:rPr lang="en-US" dirty="0"/>
              <a:t>(d) A confession may be express or tacit, when deduced by the judge from the entirety of a party’s assertions or his overall </a:t>
            </a:r>
            <a:r>
              <a:rPr lang="en-US" dirty="0" err="1"/>
              <a:t>behavour</a:t>
            </a:r>
            <a:r>
              <a:rPr lang="en-US" dirty="0"/>
              <a:t>.</a:t>
            </a:r>
          </a:p>
          <a:p>
            <a:r>
              <a:rPr lang="en-US" dirty="0"/>
              <a:t>5.3.3.2. Prerequisites:</a:t>
            </a:r>
          </a:p>
          <a:p>
            <a:r>
              <a:rPr lang="en-US" dirty="0"/>
              <a:t>(a) Any party who has the capacity to conduct proceedings can make confessions.</a:t>
            </a:r>
          </a:p>
          <a:p>
            <a:r>
              <a:rPr lang="en-US" dirty="0"/>
              <a:t>(b) A party’s attorney is entitled to make confessions, since such capacity is deemed to be included in an attorney’s general powers.</a:t>
            </a:r>
          </a:p>
          <a:p>
            <a:r>
              <a:rPr lang="en-US" dirty="0"/>
              <a:t>5.3.3.3. Probative effect of a Confession</a:t>
            </a:r>
          </a:p>
          <a:p>
            <a:r>
              <a:rPr lang="en-US" dirty="0"/>
              <a:t>(a) A judicial confession is binding on the party who has made it.</a:t>
            </a:r>
          </a:p>
          <a:p>
            <a:r>
              <a:rPr lang="en-US" dirty="0"/>
              <a:t>(b) Extrajudicial confessions need to be proven and are evaluated by the court freely.</a:t>
            </a:r>
          </a:p>
          <a:p>
            <a:r>
              <a:rPr lang="en-US" dirty="0"/>
              <a:t>5.3.3.3. Revocation of confessions: A confession, whether judicial or extrajudicial, can be revoked only when the confessing party proves that it has not been based on true facts.</a:t>
            </a:r>
            <a:endParaRPr lang="el-GR" dirty="0"/>
          </a:p>
        </p:txBody>
      </p:sp>
    </p:spTree>
    <p:extLst>
      <p:ext uri="{BB962C8B-B14F-4D97-AF65-F5344CB8AC3E}">
        <p14:creationId xmlns:p14="http://schemas.microsoft.com/office/powerpoint/2010/main" val="2316767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68082B2-776E-DB48-848E-250892A65B2E}"/>
              </a:ext>
            </a:extLst>
          </p:cNvPr>
          <p:cNvSpPr>
            <a:spLocks noGrp="1"/>
          </p:cNvSpPr>
          <p:nvPr>
            <p:ph type="title"/>
          </p:nvPr>
        </p:nvSpPr>
        <p:spPr/>
        <p:txBody>
          <a:bodyPr/>
          <a:lstStyle/>
          <a:p>
            <a:pPr algn="ctr"/>
            <a:r>
              <a:rPr lang="en-US" dirty="0"/>
              <a:t>5. Evidence</a:t>
            </a:r>
            <a:endParaRPr lang="el-GR" dirty="0"/>
          </a:p>
        </p:txBody>
      </p:sp>
      <p:sp>
        <p:nvSpPr>
          <p:cNvPr id="3" name="Θέση περιεχομένου 2">
            <a:extLst>
              <a:ext uri="{FF2B5EF4-FFF2-40B4-BE49-F238E27FC236}">
                <a16:creationId xmlns:a16="http://schemas.microsoft.com/office/drawing/2014/main" id="{95A9206C-93FA-D54D-84E2-1D2DB21B16F9}"/>
              </a:ext>
            </a:extLst>
          </p:cNvPr>
          <p:cNvSpPr>
            <a:spLocks noGrp="1"/>
          </p:cNvSpPr>
          <p:nvPr>
            <p:ph idx="1"/>
          </p:nvPr>
        </p:nvSpPr>
        <p:spPr/>
        <p:txBody>
          <a:bodyPr>
            <a:normAutofit fontScale="77500" lnSpcReduction="20000"/>
          </a:bodyPr>
          <a:lstStyle/>
          <a:p>
            <a:r>
              <a:rPr lang="en-US" dirty="0"/>
              <a:t>5.3.4. Tangible or Direct Evidence</a:t>
            </a:r>
          </a:p>
          <a:p>
            <a:r>
              <a:rPr lang="en-US" dirty="0"/>
              <a:t>5.3.4.1. Definition: Tangible or Direct Evidence is effectuated by the court or a reporter judge through an inspection of things or persons, including the parties.</a:t>
            </a:r>
          </a:p>
          <a:p>
            <a:r>
              <a:rPr lang="en-US" dirty="0"/>
              <a:t>5.3.4.2. The parties are in principle obliged to cooperate during direct evidence. If not, they are threatened by an evaluation of evidence against them and an obligation to pay damages, expenses and penalties.</a:t>
            </a:r>
          </a:p>
          <a:p>
            <a:r>
              <a:rPr lang="en-US" dirty="0"/>
              <a:t>5.3.4.3. The judge is obliged to take care to avoid harm to the health and dignity of the examined person. When an important reason exists, such a danger to the health of the interested person or a possibility of harming his dignity, direct proof does not take place.</a:t>
            </a:r>
          </a:p>
          <a:p>
            <a:r>
              <a:rPr lang="en-US" dirty="0"/>
              <a:t>5.3.4.4. A party is obliged to suffer the blood test under the threat of an </a:t>
            </a:r>
            <a:r>
              <a:rPr lang="en-US" dirty="0" err="1"/>
              <a:t>unfavourable</a:t>
            </a:r>
            <a:r>
              <a:rPr lang="en-US" dirty="0"/>
              <a:t> decision, at the discretion of the judge, or other pecuniary burdens.</a:t>
            </a:r>
          </a:p>
          <a:p>
            <a:r>
              <a:rPr lang="en-US" dirty="0"/>
              <a:t>5.3.4.5. The results of an inspection may be evaluated freely following the general rule of Art. 340 </a:t>
            </a:r>
            <a:r>
              <a:rPr lang="en-US" dirty="0" err="1"/>
              <a:t>grCCP</a:t>
            </a:r>
            <a:r>
              <a:rPr lang="en-US" dirty="0"/>
              <a:t>.</a:t>
            </a:r>
          </a:p>
          <a:p>
            <a:pPr marL="0" indent="0">
              <a:buNone/>
            </a:pPr>
            <a:r>
              <a:rPr lang="en-US" dirty="0"/>
              <a:t> </a:t>
            </a:r>
            <a:endParaRPr lang="el-GR" dirty="0"/>
          </a:p>
        </p:txBody>
      </p:sp>
    </p:spTree>
    <p:extLst>
      <p:ext uri="{BB962C8B-B14F-4D97-AF65-F5344CB8AC3E}">
        <p14:creationId xmlns:p14="http://schemas.microsoft.com/office/powerpoint/2010/main" val="2469156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356E1F6-AC45-8640-978D-8060EF4FC5B9}"/>
              </a:ext>
            </a:extLst>
          </p:cNvPr>
          <p:cNvSpPr>
            <a:spLocks noGrp="1"/>
          </p:cNvSpPr>
          <p:nvPr>
            <p:ph type="title"/>
          </p:nvPr>
        </p:nvSpPr>
        <p:spPr/>
        <p:txBody>
          <a:bodyPr/>
          <a:lstStyle/>
          <a:p>
            <a:pPr algn="ctr"/>
            <a:r>
              <a:rPr lang="en-US" dirty="0"/>
              <a:t>5. Evidence</a:t>
            </a:r>
            <a:endParaRPr lang="el-GR" dirty="0"/>
          </a:p>
        </p:txBody>
      </p:sp>
      <p:sp>
        <p:nvSpPr>
          <p:cNvPr id="3" name="Θέση περιεχομένου 2">
            <a:extLst>
              <a:ext uri="{FF2B5EF4-FFF2-40B4-BE49-F238E27FC236}">
                <a16:creationId xmlns:a16="http://schemas.microsoft.com/office/drawing/2014/main" id="{E6B3530D-4947-1C4C-A957-D338924B000C}"/>
              </a:ext>
            </a:extLst>
          </p:cNvPr>
          <p:cNvSpPr>
            <a:spLocks noGrp="1"/>
          </p:cNvSpPr>
          <p:nvPr>
            <p:ph idx="1"/>
          </p:nvPr>
        </p:nvSpPr>
        <p:spPr/>
        <p:txBody>
          <a:bodyPr>
            <a:normAutofit fontScale="62500" lnSpcReduction="20000"/>
          </a:bodyPr>
          <a:lstStyle/>
          <a:p>
            <a:r>
              <a:rPr lang="en-US" dirty="0"/>
              <a:t>5.3.5. Expert reports</a:t>
            </a:r>
          </a:p>
          <a:p>
            <a:r>
              <a:rPr lang="en-US" dirty="0"/>
              <a:t>5.3.5.1. Definition and Distinctions</a:t>
            </a:r>
          </a:p>
          <a:p>
            <a:r>
              <a:rPr lang="en-US" dirty="0"/>
              <a:t>(a) Experts are defined as persons other than the parties, who offer to the court evidence of the truth. Experts are asked on matters of art, science or technology of which they have specialized knowledge.</a:t>
            </a:r>
          </a:p>
          <a:p>
            <a:r>
              <a:rPr lang="en-US" dirty="0"/>
              <a:t>(b) The intermediate category of expert-witnesses testify about past facts, which they were  capable of conceiving through their special knowledge. </a:t>
            </a:r>
          </a:p>
          <a:p>
            <a:r>
              <a:rPr lang="en-US" dirty="0"/>
              <a:t>5.3.5.2. While “particular” knowledge is that exclusively possessed by specialists, “special” may also be the knowledge of any other person sufficiently qualified. When matters calling for “particular” knowledge are to be decided and expertise has been requested by a party, the court is obliged to use experts. On the other hand, if the knowledge to be used is regarded as “special”, the judge has the discretionary power to decide whether to resort to experts or not.</a:t>
            </a:r>
          </a:p>
          <a:p>
            <a:r>
              <a:rPr lang="en-US" dirty="0"/>
              <a:t>5.3.5.3. The opinion of experts is weighed by the court freely.</a:t>
            </a:r>
          </a:p>
          <a:p>
            <a:r>
              <a:rPr lang="en-US" dirty="0"/>
              <a:t>5.3.5.4. Technical Consultants are selected by the parties from a circle of persons qualified to be court appointed experts.</a:t>
            </a:r>
          </a:p>
          <a:p>
            <a:r>
              <a:rPr lang="en-US" dirty="0"/>
              <a:t>Extrajudicial Private Opinions: Expert opinions related to questions within a pending dispute, when presented to the court upon the initiative of one of the parties, are evaluated by the court freely.</a:t>
            </a:r>
            <a:endParaRPr lang="el-GR" dirty="0"/>
          </a:p>
        </p:txBody>
      </p:sp>
    </p:spTree>
    <p:extLst>
      <p:ext uri="{BB962C8B-B14F-4D97-AF65-F5344CB8AC3E}">
        <p14:creationId xmlns:p14="http://schemas.microsoft.com/office/powerpoint/2010/main" val="16694050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7114AD7-E415-F44B-8679-8710218513E3}"/>
              </a:ext>
            </a:extLst>
          </p:cNvPr>
          <p:cNvSpPr>
            <a:spLocks noGrp="1"/>
          </p:cNvSpPr>
          <p:nvPr>
            <p:ph type="title"/>
          </p:nvPr>
        </p:nvSpPr>
        <p:spPr/>
        <p:txBody>
          <a:bodyPr/>
          <a:lstStyle/>
          <a:p>
            <a:pPr algn="ctr"/>
            <a:r>
              <a:rPr lang="en-US" dirty="0"/>
              <a:t>5. Evidence</a:t>
            </a:r>
            <a:endParaRPr lang="el-GR" dirty="0"/>
          </a:p>
        </p:txBody>
      </p:sp>
      <p:sp>
        <p:nvSpPr>
          <p:cNvPr id="3" name="Θέση περιεχομένου 2">
            <a:extLst>
              <a:ext uri="{FF2B5EF4-FFF2-40B4-BE49-F238E27FC236}">
                <a16:creationId xmlns:a16="http://schemas.microsoft.com/office/drawing/2014/main" id="{8AC7ACA5-6566-5849-8F8E-7DCA97E60C83}"/>
              </a:ext>
            </a:extLst>
          </p:cNvPr>
          <p:cNvSpPr>
            <a:spLocks noGrp="1"/>
          </p:cNvSpPr>
          <p:nvPr>
            <p:ph idx="1"/>
          </p:nvPr>
        </p:nvSpPr>
        <p:spPr/>
        <p:txBody>
          <a:bodyPr>
            <a:normAutofit fontScale="77500" lnSpcReduction="20000"/>
          </a:bodyPr>
          <a:lstStyle/>
          <a:p>
            <a:r>
              <a:rPr lang="en-US" dirty="0"/>
              <a:t>5.3.6. Testimony</a:t>
            </a:r>
          </a:p>
          <a:p>
            <a:r>
              <a:rPr lang="en-US" dirty="0"/>
              <a:t>5.3.6.1. Definition: Witnesses are defined as persons, other than the parties, who bring to the court their knowledge about the subject matter of proof. </a:t>
            </a:r>
          </a:p>
          <a:p>
            <a:r>
              <a:rPr lang="en-US" dirty="0"/>
              <a:t>5.3.6.2. Statutory restrictions of Testimony: </a:t>
            </a:r>
          </a:p>
          <a:p>
            <a:r>
              <a:rPr lang="en-US" dirty="0"/>
              <a:t>(a) Contracts and other collective private acts may not be proven by witnesses, if their value is over 30,000 Euro. Testimony is also excluded, when the facts to be proven are directly contrary to the contents of an existing document. Furthermore, the use of witnesses is forbidden with regard to additional acts, when the main act is contained in a document.</a:t>
            </a:r>
          </a:p>
          <a:p>
            <a:r>
              <a:rPr lang="en-US" dirty="0"/>
              <a:t>(b) Testimony is always admissible when: (</a:t>
            </a:r>
            <a:r>
              <a:rPr lang="en-US" dirty="0" err="1"/>
              <a:t>i</a:t>
            </a:r>
            <a:r>
              <a:rPr lang="en-US" dirty="0"/>
              <a:t>) There exists a document which attains a reasonable degree of probability, but still not so high as required; this document must be valid and produce a probative effect; (ii) the possession of a document is ethically or practically impossible; there existed a document which has been lost by chance; (iv) when the nature of the act or the special conditions under which it was contracted make it necessary.</a:t>
            </a:r>
          </a:p>
          <a:p>
            <a:endParaRPr lang="el-GR" dirty="0"/>
          </a:p>
        </p:txBody>
      </p:sp>
    </p:spTree>
    <p:extLst>
      <p:ext uri="{BB962C8B-B14F-4D97-AF65-F5344CB8AC3E}">
        <p14:creationId xmlns:p14="http://schemas.microsoft.com/office/powerpoint/2010/main" val="40954866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15EFAA8-905E-9049-A7F6-536BE0D851A1}"/>
              </a:ext>
            </a:extLst>
          </p:cNvPr>
          <p:cNvSpPr>
            <a:spLocks noGrp="1"/>
          </p:cNvSpPr>
          <p:nvPr>
            <p:ph type="title"/>
          </p:nvPr>
        </p:nvSpPr>
        <p:spPr/>
        <p:txBody>
          <a:bodyPr/>
          <a:lstStyle/>
          <a:p>
            <a:pPr algn="ctr"/>
            <a:r>
              <a:rPr lang="en-US" dirty="0"/>
              <a:t>5. Evidence</a:t>
            </a:r>
            <a:endParaRPr lang="el-GR" dirty="0"/>
          </a:p>
        </p:txBody>
      </p:sp>
      <p:sp>
        <p:nvSpPr>
          <p:cNvPr id="3" name="Θέση περιεχομένου 2">
            <a:extLst>
              <a:ext uri="{FF2B5EF4-FFF2-40B4-BE49-F238E27FC236}">
                <a16:creationId xmlns:a16="http://schemas.microsoft.com/office/drawing/2014/main" id="{431576BD-9C9B-0749-9916-CD483C4E8ECD}"/>
              </a:ext>
            </a:extLst>
          </p:cNvPr>
          <p:cNvSpPr>
            <a:spLocks noGrp="1"/>
          </p:cNvSpPr>
          <p:nvPr>
            <p:ph idx="1"/>
          </p:nvPr>
        </p:nvSpPr>
        <p:spPr/>
        <p:txBody>
          <a:bodyPr>
            <a:normAutofit fontScale="70000" lnSpcReduction="20000"/>
          </a:bodyPr>
          <a:lstStyle/>
          <a:p>
            <a:r>
              <a:rPr lang="en-US" dirty="0"/>
              <a:t>5.3.6.3. Competence to give evidence</a:t>
            </a:r>
          </a:p>
          <a:p>
            <a:r>
              <a:rPr lang="en-US" dirty="0"/>
              <a:t>(a) Clergymen may not testify about facts which came to their knowledge through a confession.</a:t>
            </a:r>
          </a:p>
          <a:p>
            <a:r>
              <a:rPr lang="en-US" dirty="0"/>
              <a:t>(b) Persons who are dismissed by the court only after an exception of the party against whom the witness is called: (</a:t>
            </a:r>
            <a:r>
              <a:rPr lang="en-US" dirty="0" err="1"/>
              <a:t>i</a:t>
            </a:r>
            <a:r>
              <a:rPr lang="en-US" dirty="0"/>
              <a:t>) Persons who are obliged to keep secret the facts that came to their attention during their professional activities (physicians, lawyers, consultants etc.) are not allowed to testify, if their client objects; (ii) Public functionaries and the military are excluded with regard to confidential facts related to their service.</a:t>
            </a:r>
          </a:p>
          <a:p>
            <a:r>
              <a:rPr lang="en-US" dirty="0"/>
              <a:t>(c) Children are competent witnesses if they are over 14.</a:t>
            </a:r>
          </a:p>
          <a:p>
            <a:r>
              <a:rPr lang="en-US" dirty="0"/>
              <a:t>5.3.6.4. All persons are in principle compellable witnesses. </a:t>
            </a:r>
          </a:p>
          <a:p>
            <a:r>
              <a:rPr lang="en-US" dirty="0"/>
              <a:t>5.3.6.5. On certain occasions witnesses may refuse to testify: (a) Professionals enjoy the privilege of refusing to give evidence for all facts that come to their knowledge during their professional activities, even if they are not legally obliged to keep them secret; (b) Relatives of one of the parties  may also claim the privilege not to testify; (c) There is a privilege against self-incrimination; (d) </a:t>
            </a:r>
            <a:r>
              <a:rPr lang="en-US" dirty="0" err="1"/>
              <a:t>Wtnesses</a:t>
            </a:r>
            <a:r>
              <a:rPr lang="en-US" dirty="0"/>
              <a:t> are also not obliged to testify about facts which convey a professional or artistic secret.</a:t>
            </a:r>
          </a:p>
          <a:p>
            <a:r>
              <a:rPr lang="en-US" dirty="0"/>
              <a:t>5.3.6.6. Testimony is weighed by the Court freely.</a:t>
            </a:r>
            <a:endParaRPr lang="el-GR" dirty="0"/>
          </a:p>
        </p:txBody>
      </p:sp>
    </p:spTree>
    <p:extLst>
      <p:ext uri="{BB962C8B-B14F-4D97-AF65-F5344CB8AC3E}">
        <p14:creationId xmlns:p14="http://schemas.microsoft.com/office/powerpoint/2010/main" val="9732925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8D750B6-FD3A-1E40-B3EB-C4FF07FE37A0}"/>
              </a:ext>
            </a:extLst>
          </p:cNvPr>
          <p:cNvSpPr>
            <a:spLocks noGrp="1"/>
          </p:cNvSpPr>
          <p:nvPr>
            <p:ph type="title"/>
          </p:nvPr>
        </p:nvSpPr>
        <p:spPr/>
        <p:txBody>
          <a:bodyPr/>
          <a:lstStyle/>
          <a:p>
            <a:pPr algn="ctr"/>
            <a:r>
              <a:rPr lang="en-US" dirty="0"/>
              <a:t>5. Evidence</a:t>
            </a:r>
            <a:endParaRPr lang="el-GR" dirty="0"/>
          </a:p>
        </p:txBody>
      </p:sp>
      <p:sp>
        <p:nvSpPr>
          <p:cNvPr id="3" name="Θέση περιεχομένου 2">
            <a:extLst>
              <a:ext uri="{FF2B5EF4-FFF2-40B4-BE49-F238E27FC236}">
                <a16:creationId xmlns:a16="http://schemas.microsoft.com/office/drawing/2014/main" id="{4EF6F4BB-27BF-0A4C-B9D7-24FF82E92393}"/>
              </a:ext>
            </a:extLst>
          </p:cNvPr>
          <p:cNvSpPr>
            <a:spLocks noGrp="1"/>
          </p:cNvSpPr>
          <p:nvPr>
            <p:ph idx="1"/>
          </p:nvPr>
        </p:nvSpPr>
        <p:spPr/>
        <p:txBody>
          <a:bodyPr>
            <a:normAutofit/>
          </a:bodyPr>
          <a:lstStyle/>
          <a:p>
            <a:r>
              <a:rPr lang="en-US" dirty="0"/>
              <a:t>5.3.7. Examination of the Parties</a:t>
            </a:r>
          </a:p>
          <a:p>
            <a:r>
              <a:rPr lang="en-US" dirty="0"/>
              <a:t>5.3.7.1. The examination of the parties is ordered by the court on its own motion or at the request of a party. Parties, as a rule, give unsworn evidence.</a:t>
            </a:r>
          </a:p>
          <a:p>
            <a:r>
              <a:rPr lang="en-US" dirty="0"/>
              <a:t>5.3.7.2. Greek legal theory draws a precise distinction between personal appearance of the parties and their examination.</a:t>
            </a:r>
          </a:p>
          <a:p>
            <a:r>
              <a:rPr lang="en-US" dirty="0"/>
              <a:t>5.3.7.3. Confession of the Parties during an examination.</a:t>
            </a:r>
          </a:p>
          <a:p>
            <a:r>
              <a:rPr lang="en-US" dirty="0"/>
              <a:t>5.3.7.4. The examination of the parties is freely weighed by the court.</a:t>
            </a:r>
            <a:endParaRPr lang="el-GR" dirty="0"/>
          </a:p>
        </p:txBody>
      </p:sp>
    </p:spTree>
    <p:extLst>
      <p:ext uri="{BB962C8B-B14F-4D97-AF65-F5344CB8AC3E}">
        <p14:creationId xmlns:p14="http://schemas.microsoft.com/office/powerpoint/2010/main" val="1939428723"/>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8279</TotalTime>
  <Words>2704</Words>
  <Application>Microsoft Macintosh PowerPoint</Application>
  <PresentationFormat>Ευρεία οθόνη</PresentationFormat>
  <Paragraphs>103</Paragraphs>
  <Slides>16</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16</vt:i4>
      </vt:variant>
    </vt:vector>
  </HeadingPairs>
  <TitlesOfParts>
    <vt:vector size="20" baseType="lpstr">
      <vt:lpstr>Arial</vt:lpstr>
      <vt:lpstr>Calibri</vt:lpstr>
      <vt:lpstr>Calibri Light</vt:lpstr>
      <vt:lpstr>Θέμα του Office</vt:lpstr>
      <vt:lpstr>  Lecture VI  </vt:lpstr>
      <vt:lpstr>5. Evidence</vt:lpstr>
      <vt:lpstr>5. Evidence</vt:lpstr>
      <vt:lpstr>5. Evidence</vt:lpstr>
      <vt:lpstr>5. Evidence</vt:lpstr>
      <vt:lpstr>5. Evidence</vt:lpstr>
      <vt:lpstr>5. Evidence</vt:lpstr>
      <vt:lpstr>5. Evidence</vt:lpstr>
      <vt:lpstr>5. Evidence</vt:lpstr>
      <vt:lpstr>5. Evidence</vt:lpstr>
      <vt:lpstr>5. Evidence</vt:lpstr>
      <vt:lpstr>5. Evidence</vt:lpstr>
      <vt:lpstr>5. Evidence</vt:lpstr>
      <vt:lpstr>5. Evidence</vt:lpstr>
      <vt:lpstr>5. Evidence</vt:lpstr>
      <vt:lpstr>5. Evidence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Konstantinos Katiforis</dc:creator>
  <cp:lastModifiedBy>Nikolaos Katiforis</cp:lastModifiedBy>
  <cp:revision>126</cp:revision>
  <dcterms:created xsi:type="dcterms:W3CDTF">2020-10-11T10:43:07Z</dcterms:created>
  <dcterms:modified xsi:type="dcterms:W3CDTF">2024-11-27T11:11:24Z</dcterms:modified>
</cp:coreProperties>
</file>