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75" r:id="rId3"/>
    <p:sldId id="276" r:id="rId4"/>
    <p:sldId id="277" r:id="rId5"/>
    <p:sldId id="278" r:id="rId6"/>
    <p:sldId id="279" r:id="rId7"/>
    <p:sldId id="280" r:id="rId8"/>
    <p:sldId id="281" r:id="rId9"/>
    <p:sldId id="282" r:id="rId10"/>
    <p:sldId id="283" r:id="rId11"/>
    <p:sldId id="284" r:id="rId12"/>
    <p:sldId id="285" r:id="rId13"/>
    <p:sldId id="286"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09"/>
  </p:normalViewPr>
  <p:slideViewPr>
    <p:cSldViewPr snapToGrid="0" snapToObjects="1">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84C156-4CB1-78EB-BE12-2930D313BEF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2425082-9840-FE3D-36A2-4CC4CDADC2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C162A6FF-F862-9747-CC07-315C950B288B}"/>
              </a:ext>
            </a:extLst>
          </p:cNvPr>
          <p:cNvSpPr>
            <a:spLocks noGrp="1"/>
          </p:cNvSpPr>
          <p:nvPr>
            <p:ph type="dt" sz="half" idx="10"/>
          </p:nvPr>
        </p:nvSpPr>
        <p:spPr/>
        <p:txBody>
          <a:bodyPr/>
          <a:lstStyle/>
          <a:p>
            <a:fld id="{9AB3A824-1A51-4B26-AD58-A6D8E14F6C04}"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F7E8E3DC-109C-648D-F476-854DF3DCEE36}"/>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AB3D094E-02F2-9DF9-3FD0-C8FF5A478A6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79602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0EACB9-E9D8-CD92-BD84-46C36C88DE1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09F4DBC-9425-0010-58C1-86263B95BC8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26C1236-29D7-03E8-49F1-9FA83F8A53E5}"/>
              </a:ext>
            </a:extLst>
          </p:cNvPr>
          <p:cNvSpPr>
            <a:spLocks noGrp="1"/>
          </p:cNvSpPr>
          <p:nvPr>
            <p:ph type="dt" sz="half" idx="10"/>
          </p:nvPr>
        </p:nvSpPr>
        <p:spPr/>
        <p:txBody>
          <a:bodyPr/>
          <a:lstStyle/>
          <a:p>
            <a:fld id="{D857E33E-8B18-4087-B112-809917729534}"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B1F22CAC-6F55-33C7-BA06-D2F8D539855B}"/>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AFFAFC87-B3C2-CA30-1198-D946BF0B061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7393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78D7370-768E-D154-80A9-927B8ACC071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B813897-8739-63CA-F084-CCE2710C897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728B1EE-4C1E-9175-3FB2-D76DFE2F1CE3}"/>
              </a:ext>
            </a:extLst>
          </p:cNvPr>
          <p:cNvSpPr>
            <a:spLocks noGrp="1"/>
          </p:cNvSpPr>
          <p:nvPr>
            <p:ph type="dt" sz="half" idx="10"/>
          </p:nvPr>
        </p:nvSpPr>
        <p:spPr/>
        <p:txBody>
          <a:bodyPr/>
          <a:lstStyle/>
          <a:p>
            <a:fld id="{D3FFE419-2371-464F-8239-3959401C3561}"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71FF7858-8008-DA60-8778-C14A145B2ACC}"/>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CE902475-E93F-B005-E8FA-395E9302F7D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583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33B2BB-3460-9D6B-D8CD-4A6AB09A88F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04F73DE-74FB-AD38-0945-33B6931AD94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E78FBB1-8844-3FD4-287B-15650D43B86E}"/>
              </a:ext>
            </a:extLst>
          </p:cNvPr>
          <p:cNvSpPr>
            <a:spLocks noGrp="1"/>
          </p:cNvSpPr>
          <p:nvPr>
            <p:ph type="dt" sz="half" idx="10"/>
          </p:nvPr>
        </p:nvSpPr>
        <p:spPr/>
        <p:txBody>
          <a:bodyPr/>
          <a:lstStyle/>
          <a:p>
            <a:fld id="{97D162C4-EDD9-4389-A98B-B87ECEA2A816}"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2667A11F-98F4-08BF-7E71-BCAAEC5F4CE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48BBF0F2-AFB6-E15B-110E-ABC4B882023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4363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7C2D9F-C007-2A71-4270-93B44E660BA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C3B186D-8CFD-CBC5-DA36-8AAB3ED308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9B6D9DF-2134-D3D2-7F1B-949219135E5B}"/>
              </a:ext>
            </a:extLst>
          </p:cNvPr>
          <p:cNvSpPr>
            <a:spLocks noGrp="1"/>
          </p:cNvSpPr>
          <p:nvPr>
            <p:ph type="dt" sz="half" idx="10"/>
          </p:nvPr>
        </p:nvSpPr>
        <p:spPr/>
        <p:txBody>
          <a:bodyPr/>
          <a:lstStyle/>
          <a:p>
            <a:fld id="{3E5059C3-6A89-4494-99FF-5A4D6FFD50EB}"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2C7DADE4-5F78-D25C-4C2C-D3E5100AEBCB}"/>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641EA932-EA14-FA0A-BA1C-10F694851B8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62433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768CA3-7D74-8269-88A9-954C9396945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B404A74-6061-2705-29C5-08886464E60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64C5DDD-A278-CF3C-EBE3-6C9FCCD118B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770DF30-3DE6-EE0E-59AE-9DE85433F40A}"/>
              </a:ext>
            </a:extLst>
          </p:cNvPr>
          <p:cNvSpPr>
            <a:spLocks noGrp="1"/>
          </p:cNvSpPr>
          <p:nvPr>
            <p:ph type="dt" sz="half" idx="10"/>
          </p:nvPr>
        </p:nvSpPr>
        <p:spPr/>
        <p:txBody>
          <a:bodyPr/>
          <a:lstStyle/>
          <a:p>
            <a:fld id="{CA954B2F-12DE-47F5-8894-472B206D2E1E}" type="datetimeFigureOut">
              <a:rPr lang="en-US" smtClean="0"/>
              <a:t>11/12/24</a:t>
            </a:fld>
            <a:endParaRPr lang="en-US" dirty="0"/>
          </a:p>
        </p:txBody>
      </p:sp>
      <p:sp>
        <p:nvSpPr>
          <p:cNvPr id="6" name="Θέση υποσέλιδου 5">
            <a:extLst>
              <a:ext uri="{FF2B5EF4-FFF2-40B4-BE49-F238E27FC236}">
                <a16:creationId xmlns:a16="http://schemas.microsoft.com/office/drawing/2014/main" id="{7496B114-DA71-4DD2-83FD-75F33845CAC8}"/>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E507DE08-B6EE-26D3-DC75-2E7D590B8D7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66944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007F6E-756D-A322-14ED-2B2C1821C7B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7664FAE-4EFF-F7F5-56E4-93796F472E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69CFEB2-D91F-5B3A-E3AF-CCB596D3B80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C45246A-7238-BEA5-F4D8-4C4B8F358B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C39E7B3-4032-FD7C-A406-AE6351BD510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649F30F-E6C8-19D4-D209-EEC60FDE755D}"/>
              </a:ext>
            </a:extLst>
          </p:cNvPr>
          <p:cNvSpPr>
            <a:spLocks noGrp="1"/>
          </p:cNvSpPr>
          <p:nvPr>
            <p:ph type="dt" sz="half" idx="10"/>
          </p:nvPr>
        </p:nvSpPr>
        <p:spPr/>
        <p:txBody>
          <a:bodyPr/>
          <a:lstStyle/>
          <a:p>
            <a:fld id="{3F30E46F-7819-4ACF-B48B-48222C2ACC88}" type="datetimeFigureOut">
              <a:rPr lang="en-US" smtClean="0"/>
              <a:t>11/12/24</a:t>
            </a:fld>
            <a:endParaRPr lang="en-US" dirty="0"/>
          </a:p>
        </p:txBody>
      </p:sp>
      <p:sp>
        <p:nvSpPr>
          <p:cNvPr id="8" name="Θέση υποσέλιδου 7">
            <a:extLst>
              <a:ext uri="{FF2B5EF4-FFF2-40B4-BE49-F238E27FC236}">
                <a16:creationId xmlns:a16="http://schemas.microsoft.com/office/drawing/2014/main" id="{83716DD0-BF86-9F01-E5FC-554CD64494ED}"/>
              </a:ext>
            </a:extLst>
          </p:cNvPr>
          <p:cNvSpPr>
            <a:spLocks noGrp="1"/>
          </p:cNvSpPr>
          <p:nvPr>
            <p:ph type="ftr" sz="quarter" idx="11"/>
          </p:nvPr>
        </p:nvSpPr>
        <p:spPr/>
        <p:txBody>
          <a:bodyPr/>
          <a:lstStyle/>
          <a:p>
            <a:r>
              <a:rPr lang="en-US"/>
              <a:t>
              </a:t>
            </a:r>
            <a:endParaRPr lang="en-US" dirty="0"/>
          </a:p>
        </p:txBody>
      </p:sp>
      <p:sp>
        <p:nvSpPr>
          <p:cNvPr id="9" name="Θέση αριθμού διαφάνειας 8">
            <a:extLst>
              <a:ext uri="{FF2B5EF4-FFF2-40B4-BE49-F238E27FC236}">
                <a16:creationId xmlns:a16="http://schemas.microsoft.com/office/drawing/2014/main" id="{59001DB5-3C60-5B9E-7FEF-A892DB90DF2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215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8529C2-5B2A-6EB4-14A3-AAC2970D8B2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9E7D586-81E4-56F8-5AB0-3F698B20C1BB}"/>
              </a:ext>
            </a:extLst>
          </p:cNvPr>
          <p:cNvSpPr>
            <a:spLocks noGrp="1"/>
          </p:cNvSpPr>
          <p:nvPr>
            <p:ph type="dt" sz="half" idx="10"/>
          </p:nvPr>
        </p:nvSpPr>
        <p:spPr/>
        <p:txBody>
          <a:bodyPr/>
          <a:lstStyle/>
          <a:p>
            <a:fld id="{1FAF3416-4057-4DAA-829D-4CA07428D088}" type="datetimeFigureOut">
              <a:rPr lang="en-US" smtClean="0"/>
              <a:t>11/12/24</a:t>
            </a:fld>
            <a:endParaRPr lang="en-US" dirty="0"/>
          </a:p>
        </p:txBody>
      </p:sp>
      <p:sp>
        <p:nvSpPr>
          <p:cNvPr id="4" name="Θέση υποσέλιδου 3">
            <a:extLst>
              <a:ext uri="{FF2B5EF4-FFF2-40B4-BE49-F238E27FC236}">
                <a16:creationId xmlns:a16="http://schemas.microsoft.com/office/drawing/2014/main" id="{1C7E20FF-EBC3-C590-7BBF-920452B11F60}"/>
              </a:ext>
            </a:extLst>
          </p:cNvPr>
          <p:cNvSpPr>
            <a:spLocks noGrp="1"/>
          </p:cNvSpPr>
          <p:nvPr>
            <p:ph type="ftr" sz="quarter" idx="11"/>
          </p:nvPr>
        </p:nvSpPr>
        <p:spPr/>
        <p:txBody>
          <a:bodyPr/>
          <a:lstStyle/>
          <a:p>
            <a:r>
              <a:rPr lang="en-US"/>
              <a:t>
              </a:t>
            </a:r>
            <a:endParaRPr lang="en-US" dirty="0"/>
          </a:p>
        </p:txBody>
      </p:sp>
      <p:sp>
        <p:nvSpPr>
          <p:cNvPr id="5" name="Θέση αριθμού διαφάνειας 4">
            <a:extLst>
              <a:ext uri="{FF2B5EF4-FFF2-40B4-BE49-F238E27FC236}">
                <a16:creationId xmlns:a16="http://schemas.microsoft.com/office/drawing/2014/main" id="{D2BA5F79-4B90-1A3A-E6F1-A3A72E50C78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901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38DC77E-9D5B-507F-5DC3-E732812B26D6}"/>
              </a:ext>
            </a:extLst>
          </p:cNvPr>
          <p:cNvSpPr>
            <a:spLocks noGrp="1"/>
          </p:cNvSpPr>
          <p:nvPr>
            <p:ph type="dt" sz="half" idx="10"/>
          </p:nvPr>
        </p:nvSpPr>
        <p:spPr/>
        <p:txBody>
          <a:bodyPr/>
          <a:lstStyle/>
          <a:p>
            <a:fld id="{921D9284-D300-4297-87F7-E791DCC15DB1}" type="datetimeFigureOut">
              <a:rPr lang="en-US" smtClean="0"/>
              <a:t>11/12/24</a:t>
            </a:fld>
            <a:endParaRPr lang="en-US" dirty="0"/>
          </a:p>
        </p:txBody>
      </p:sp>
      <p:sp>
        <p:nvSpPr>
          <p:cNvPr id="3" name="Θέση υποσέλιδου 2">
            <a:extLst>
              <a:ext uri="{FF2B5EF4-FFF2-40B4-BE49-F238E27FC236}">
                <a16:creationId xmlns:a16="http://schemas.microsoft.com/office/drawing/2014/main" id="{C9A3A58A-8383-AE57-3815-C86E9E4E6617}"/>
              </a:ext>
            </a:extLst>
          </p:cNvPr>
          <p:cNvSpPr>
            <a:spLocks noGrp="1"/>
          </p:cNvSpPr>
          <p:nvPr>
            <p:ph type="ftr" sz="quarter" idx="11"/>
          </p:nvPr>
        </p:nvSpPr>
        <p:spPr/>
        <p:txBody>
          <a:bodyPr/>
          <a:lstStyle/>
          <a:p>
            <a:r>
              <a:rPr lang="en-US"/>
              <a:t>
              </a:t>
            </a:r>
            <a:endParaRPr lang="en-US" dirty="0"/>
          </a:p>
        </p:txBody>
      </p:sp>
      <p:sp>
        <p:nvSpPr>
          <p:cNvPr id="4" name="Θέση αριθμού διαφάνειας 3">
            <a:extLst>
              <a:ext uri="{FF2B5EF4-FFF2-40B4-BE49-F238E27FC236}">
                <a16:creationId xmlns:a16="http://schemas.microsoft.com/office/drawing/2014/main" id="{C40DAD60-EA16-3324-8362-DD13CAC702C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3096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9B6766-5383-35AE-B865-2A69120CD84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D9C4CE1-139B-3856-0173-26A2D0506E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99EDB96-38DF-9BC2-C20E-F9ED720FA7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AB92F92-B2EB-76B2-9745-5D14E934C37E}"/>
              </a:ext>
            </a:extLst>
          </p:cNvPr>
          <p:cNvSpPr>
            <a:spLocks noGrp="1"/>
          </p:cNvSpPr>
          <p:nvPr>
            <p:ph type="dt" sz="half" idx="10"/>
          </p:nvPr>
        </p:nvSpPr>
        <p:spPr/>
        <p:txBody>
          <a:bodyPr/>
          <a:lstStyle/>
          <a:p>
            <a:fld id="{37D525BB-DA17-4BA0-B3C8-3AC3ABC827E6}" type="datetimeFigureOut">
              <a:rPr lang="en-US" smtClean="0"/>
              <a:t>11/12/24</a:t>
            </a:fld>
            <a:endParaRPr lang="en-US" dirty="0"/>
          </a:p>
        </p:txBody>
      </p:sp>
      <p:sp>
        <p:nvSpPr>
          <p:cNvPr id="6" name="Θέση υποσέλιδου 5">
            <a:extLst>
              <a:ext uri="{FF2B5EF4-FFF2-40B4-BE49-F238E27FC236}">
                <a16:creationId xmlns:a16="http://schemas.microsoft.com/office/drawing/2014/main" id="{12F66152-DE59-F642-F783-AD9A09C0B463}"/>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3CA21C58-3825-4055-9115-D401B0600CE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2308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B47DD1-167F-2BCA-C0AF-BC1636AC392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EF1DEF7-8A4A-6617-E7BE-29132CE607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1098273-5F1F-58B0-B712-B022B64F7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1047E61-D3CA-B3AE-86E7-03A1CD4DC429}"/>
              </a:ext>
            </a:extLst>
          </p:cNvPr>
          <p:cNvSpPr>
            <a:spLocks noGrp="1"/>
          </p:cNvSpPr>
          <p:nvPr>
            <p:ph type="dt" sz="half" idx="10"/>
          </p:nvPr>
        </p:nvSpPr>
        <p:spPr/>
        <p:txBody>
          <a:bodyPr/>
          <a:lstStyle/>
          <a:p>
            <a:fld id="{B16C4C9A-3960-41CF-A4E9-2A8FB932454B}" type="datetimeFigureOut">
              <a:rPr lang="en-US" smtClean="0"/>
              <a:t>11/12/24</a:t>
            </a:fld>
            <a:endParaRPr lang="en-US" dirty="0"/>
          </a:p>
        </p:txBody>
      </p:sp>
      <p:sp>
        <p:nvSpPr>
          <p:cNvPr id="6" name="Θέση υποσέλιδου 5">
            <a:extLst>
              <a:ext uri="{FF2B5EF4-FFF2-40B4-BE49-F238E27FC236}">
                <a16:creationId xmlns:a16="http://schemas.microsoft.com/office/drawing/2014/main" id="{CE5DBDD0-8A69-E140-938A-1AEC3DEC076D}"/>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BD6CBC27-9AD0-DDD7-7A9A-0103DDDFE57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8999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E09C5C5-650E-A0D8-0890-F861A44A88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F0945C5-ECA1-1AB3-152E-E5252C0918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DD75297-BED7-84CB-A5DE-1755DF03FD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11/12/24</a:t>
            </a:fld>
            <a:endParaRPr lang="en-US" dirty="0"/>
          </a:p>
        </p:txBody>
      </p:sp>
      <p:sp>
        <p:nvSpPr>
          <p:cNvPr id="5" name="Θέση υποσέλιδου 4">
            <a:extLst>
              <a:ext uri="{FF2B5EF4-FFF2-40B4-BE49-F238E27FC236}">
                <a16:creationId xmlns:a16="http://schemas.microsoft.com/office/drawing/2014/main" id="{EFBCABEA-DD52-EE21-C3B1-86640CDFEC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Θέση αριθμού διαφάνειας 5">
            <a:extLst>
              <a:ext uri="{FF2B5EF4-FFF2-40B4-BE49-F238E27FC236}">
                <a16:creationId xmlns:a16="http://schemas.microsoft.com/office/drawing/2014/main" id="{ADFF1EB3-F7DD-DAFF-7270-AE6393585F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38579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a:t>Lecture VI</a:t>
            </a:r>
            <a:endParaRPr lang="el-GR" sz="3200" dirty="0"/>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semester 2022-2023</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959E7E-A127-1040-9DA9-7D7EA45886F6}"/>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EFF04E77-AC17-3946-8212-4BF9EF490656}"/>
              </a:ext>
            </a:extLst>
          </p:cNvPr>
          <p:cNvSpPr>
            <a:spLocks noGrp="1"/>
          </p:cNvSpPr>
          <p:nvPr>
            <p:ph idx="1"/>
          </p:nvPr>
        </p:nvSpPr>
        <p:spPr/>
        <p:txBody>
          <a:bodyPr>
            <a:normAutofit fontScale="70000" lnSpcReduction="20000"/>
          </a:bodyPr>
          <a:lstStyle/>
          <a:p>
            <a:r>
              <a:rPr lang="en-US" dirty="0"/>
              <a:t>5.1.2. Rules regarding the allocation of the Burden of Proof</a:t>
            </a:r>
          </a:p>
          <a:p>
            <a:r>
              <a:rPr lang="en-US" dirty="0"/>
              <a:t>The </a:t>
            </a:r>
            <a:r>
              <a:rPr lang="en-US" dirty="0" err="1"/>
              <a:t>grCCP</a:t>
            </a:r>
            <a:r>
              <a:rPr lang="en-US" dirty="0"/>
              <a:t> provides for a general rule (Art. 338), according to which, each party is obliged to prove the facts which are required to support his self-contained claim or counter-claim”. The application of this general principle has been connected to the procedure of the legal norms (</a:t>
            </a:r>
            <a:r>
              <a:rPr lang="en-US" dirty="0" err="1"/>
              <a:t>german</a:t>
            </a:r>
            <a:r>
              <a:rPr lang="en-US" dirty="0"/>
              <a:t> “</a:t>
            </a:r>
            <a:r>
              <a:rPr lang="en-US" dirty="0" err="1"/>
              <a:t>Normentheorie</a:t>
            </a:r>
            <a:r>
              <a:rPr lang="en-US" dirty="0"/>
              <a:t>”).</a:t>
            </a:r>
          </a:p>
          <a:p>
            <a:r>
              <a:rPr lang="en-US" dirty="0"/>
              <a:t>5.1.2.1. Doctrinal distinctions of substantive rules with regard to the allocation of the burden of proof:</a:t>
            </a:r>
          </a:p>
          <a:p>
            <a:r>
              <a:rPr lang="en-US" dirty="0"/>
              <a:t>(a) “Constitutive” are the legal norms that provide for the creation of rights (e.g. the rules providing for the formation of contracts or for torts).</a:t>
            </a:r>
          </a:p>
          <a:p>
            <a:r>
              <a:rPr lang="en-US" dirty="0"/>
              <a:t>(b) “Preventive” are the legal norms that, despite the existence of the requirements of a “constitutive” rule, impede the creation of rights.</a:t>
            </a:r>
          </a:p>
          <a:p>
            <a:r>
              <a:rPr lang="en-US" dirty="0"/>
              <a:t>(c) “Restraining» are the rules that postpone the effects of rights (e.g. rules providing for a guarantor’s </a:t>
            </a:r>
            <a:r>
              <a:rPr lang="en-US" dirty="0" err="1"/>
              <a:t>defence</a:t>
            </a:r>
            <a:r>
              <a:rPr lang="en-US" dirty="0"/>
              <a:t> that his obligation is subsidiary and not effective until the creditor has attempted enforcement against the principal debtor).</a:t>
            </a:r>
          </a:p>
          <a:p>
            <a:r>
              <a:rPr lang="en-US" dirty="0"/>
              <a:t>(d) “Extinguishing” are the rules that provide for the extinction of rights (e.g., payment).</a:t>
            </a:r>
            <a:endParaRPr lang="el-GR" dirty="0"/>
          </a:p>
        </p:txBody>
      </p:sp>
    </p:spTree>
    <p:extLst>
      <p:ext uri="{BB962C8B-B14F-4D97-AF65-F5344CB8AC3E}">
        <p14:creationId xmlns:p14="http://schemas.microsoft.com/office/powerpoint/2010/main" val="334104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5F6B61-CC15-FD46-B10F-24FCAFB291E4}"/>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97483992-D12D-5645-BD5D-8ECEE322103F}"/>
              </a:ext>
            </a:extLst>
          </p:cNvPr>
          <p:cNvSpPr>
            <a:spLocks noGrp="1"/>
          </p:cNvSpPr>
          <p:nvPr>
            <p:ph idx="1"/>
          </p:nvPr>
        </p:nvSpPr>
        <p:spPr/>
        <p:txBody>
          <a:bodyPr>
            <a:normAutofit fontScale="92500"/>
          </a:bodyPr>
          <a:lstStyle/>
          <a:p>
            <a:r>
              <a:rPr lang="en-US" dirty="0"/>
              <a:t>While the requirements of “constitutive rules” must be proven by the party who claims the respective rights, fulfillment of the necessary conditions for the application of “preventive”, “restraining” and “extinguishing” rules must be proven by the party against whom a right is exercised.</a:t>
            </a:r>
          </a:p>
          <a:p>
            <a:r>
              <a:rPr lang="en-US" dirty="0"/>
              <a:t>5.1.2.2. Some Greek Authors and certain decisions have on special occasions accepted allocation of the burden of proof following other principles, i.e. the theory of the risk domains (“</a:t>
            </a:r>
            <a:r>
              <a:rPr lang="en-US" dirty="0" err="1"/>
              <a:t>Gefahrenbereichen</a:t>
            </a:r>
            <a:r>
              <a:rPr lang="en-US" dirty="0"/>
              <a:t>”).</a:t>
            </a:r>
          </a:p>
          <a:p>
            <a:r>
              <a:rPr lang="en-US" dirty="0"/>
              <a:t>5.1.2.3. The right to Counterproof: Evidence produced by a party who bears the burden of proof, called principal evidence, may be opposed by counter proof. This tends to overthrow the probative effects of the means produced by the party on whom the burden of proof rests.</a:t>
            </a:r>
            <a:endParaRPr lang="el-GR" dirty="0"/>
          </a:p>
        </p:txBody>
      </p:sp>
    </p:spTree>
    <p:extLst>
      <p:ext uri="{BB962C8B-B14F-4D97-AF65-F5344CB8AC3E}">
        <p14:creationId xmlns:p14="http://schemas.microsoft.com/office/powerpoint/2010/main" val="124687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96DE3B-051D-7844-B37F-DE3FE35F49B8}"/>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58431F42-92D1-F24D-A8AD-7DC88541E376}"/>
              </a:ext>
            </a:extLst>
          </p:cNvPr>
          <p:cNvSpPr>
            <a:spLocks noGrp="1"/>
          </p:cNvSpPr>
          <p:nvPr>
            <p:ph idx="1"/>
          </p:nvPr>
        </p:nvSpPr>
        <p:spPr/>
        <p:txBody>
          <a:bodyPr>
            <a:normAutofit fontScale="92500" lnSpcReduction="20000"/>
          </a:bodyPr>
          <a:lstStyle/>
          <a:p>
            <a:r>
              <a:rPr lang="en-US" dirty="0"/>
              <a:t>5.2. Admissibility of Evidence</a:t>
            </a:r>
          </a:p>
          <a:p>
            <a:r>
              <a:rPr lang="en-US" dirty="0"/>
              <a:t>5.2.1. “Partly free evidence”: On the basis of new Art. 340 </a:t>
            </a:r>
            <a:r>
              <a:rPr lang="en-US" dirty="0" err="1"/>
              <a:t>grCCP</a:t>
            </a:r>
            <a:r>
              <a:rPr lang="en-US" dirty="0"/>
              <a:t>, the court, in addition to the so called eponymous means of proof, may utilize, and evaluate, also means which should not be admissible under the requirements provided by the Code.</a:t>
            </a:r>
          </a:p>
          <a:p>
            <a:r>
              <a:rPr lang="en-US" dirty="0"/>
              <a:t>5.2.2. Direct and “Indirect” Evidence: Art. 336 § 3 </a:t>
            </a:r>
            <a:r>
              <a:rPr lang="en-US" dirty="0" err="1"/>
              <a:t>grCCP</a:t>
            </a:r>
            <a:r>
              <a:rPr lang="en-US" dirty="0"/>
              <a:t> explicitly allows that the court deduces conclusions as to unknown, but relevant facts, from proven facts only indirectly relevant (“indirect” evidence or “evidence through presumptions).</a:t>
            </a:r>
          </a:p>
          <a:p>
            <a:r>
              <a:rPr lang="en-US" dirty="0"/>
              <a:t>5.2.3. “Preservative” Evidence: Evidence produced before the order of the court for the proof taking had been rendered. It may be allowed following the proceeding of provisional remedies, if there is a danger that a means will be lost or that its utilization will become difficult. </a:t>
            </a:r>
            <a:endParaRPr lang="el-GR" dirty="0"/>
          </a:p>
        </p:txBody>
      </p:sp>
    </p:spTree>
    <p:extLst>
      <p:ext uri="{BB962C8B-B14F-4D97-AF65-F5344CB8AC3E}">
        <p14:creationId xmlns:p14="http://schemas.microsoft.com/office/powerpoint/2010/main" val="257324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8B4BD8-1519-CC49-818D-1505AD301443}"/>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5A1BEA34-CCF4-CF40-90D3-AEB9A29025CF}"/>
              </a:ext>
            </a:extLst>
          </p:cNvPr>
          <p:cNvSpPr>
            <a:spLocks noGrp="1"/>
          </p:cNvSpPr>
          <p:nvPr>
            <p:ph idx="1"/>
          </p:nvPr>
        </p:nvSpPr>
        <p:spPr/>
        <p:txBody>
          <a:bodyPr>
            <a:normAutofit fontScale="92500" lnSpcReduction="10000"/>
          </a:bodyPr>
          <a:lstStyle/>
          <a:p>
            <a:r>
              <a:rPr lang="en-US" dirty="0"/>
              <a:t>5.2.4. Free evaluation of evidence: Unless otherwise explicitly provided, the judge evaluates the means of proof freely and decides in accordance with his inner conviction whether the factual allegations are true.</a:t>
            </a:r>
          </a:p>
          <a:p>
            <a:r>
              <a:rPr lang="en-US" dirty="0"/>
              <a:t>5.2.5. Degree of </a:t>
            </a:r>
            <a:r>
              <a:rPr lang="en-US" dirty="0" err="1"/>
              <a:t>Persuation</a:t>
            </a:r>
            <a:r>
              <a:rPr lang="en-US" dirty="0"/>
              <a:t>: In normal cases, a court is expected to base its decision on a “fully” convincing evidence, according to human standards, which is characterized as “complete”. Objective theories regarding estimation of probabilities following mathematical or statistical methods have not been accepted in Greece, as not in compliance with the principle of free evaluation of evidence. Under circumstances specifically prescribed by statute, the court is allowed to be satisfied, if the truth of the alleged facts is shown as very probable (e.g. the evidence required for granting provisional remedies.</a:t>
            </a:r>
            <a:endParaRPr lang="el-GR" dirty="0"/>
          </a:p>
        </p:txBody>
      </p:sp>
    </p:spTree>
    <p:extLst>
      <p:ext uri="{BB962C8B-B14F-4D97-AF65-F5344CB8AC3E}">
        <p14:creationId xmlns:p14="http://schemas.microsoft.com/office/powerpoint/2010/main" val="4147103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8A644F-CAB8-4440-B0C9-9ACD5B154B8C}"/>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91BBA126-5F07-1C45-ABD4-7841AA1A14AA}"/>
              </a:ext>
            </a:extLst>
          </p:cNvPr>
          <p:cNvSpPr>
            <a:spLocks noGrp="1"/>
          </p:cNvSpPr>
          <p:nvPr>
            <p:ph idx="1"/>
          </p:nvPr>
        </p:nvSpPr>
        <p:spPr/>
        <p:txBody>
          <a:bodyPr>
            <a:normAutofit fontScale="77500" lnSpcReduction="20000"/>
          </a:bodyPr>
          <a:lstStyle/>
          <a:p>
            <a:r>
              <a:rPr lang="en-US" dirty="0"/>
              <a:t>4.</a:t>
            </a:r>
            <a:r>
              <a:rPr lang="el-GR" dirty="0"/>
              <a:t>6</a:t>
            </a:r>
            <a:r>
              <a:rPr lang="en-US" dirty="0"/>
              <a:t>. Cassation</a:t>
            </a:r>
          </a:p>
          <a:p>
            <a:r>
              <a:rPr lang="en-US" dirty="0"/>
              <a:t>4.6.1. General Aspects: Cassation, as an extraordinary method, is restricted to points of law.</a:t>
            </a:r>
          </a:p>
          <a:p>
            <a:r>
              <a:rPr lang="en-US" dirty="0"/>
              <a:t>4.6.2. Conditions: </a:t>
            </a:r>
          </a:p>
          <a:p>
            <a:r>
              <a:rPr lang="en-US" dirty="0"/>
              <a:t>(a) All final judgments of civil courts, whether rendered in contested actions, in default proceedings or in ex </a:t>
            </a:r>
            <a:r>
              <a:rPr lang="en-US" dirty="0" err="1"/>
              <a:t>parte</a:t>
            </a:r>
            <a:r>
              <a:rPr lang="en-US" dirty="0"/>
              <a:t> proceedings, are subject to a review by cassation, when ordinary methods  are not, or are not any longer, available. A direct cassation on a judgment of a court of first instance is permissible as soon as this judgment is no longer subject to an opposition against default or an appeal.</a:t>
            </a:r>
          </a:p>
          <a:p>
            <a:r>
              <a:rPr lang="en-US" dirty="0"/>
              <a:t>(b) When a party resides in Greece, the time period for filing a cassation is 30 days, starting from the next day after the date on which the judgment under review was served on the opposing party. This time period is 60 days if the party seeking review in cassation resides abroad, or is of unknown residence. In cases where no service of the judgment under review has been effected, there is a time limit for cassation of 2 years which runs from the date of publication.</a:t>
            </a:r>
          </a:p>
          <a:p>
            <a:endParaRPr lang="en-US" dirty="0"/>
          </a:p>
          <a:p>
            <a:endParaRPr lang="en-US" dirty="0"/>
          </a:p>
        </p:txBody>
      </p:sp>
    </p:spTree>
    <p:extLst>
      <p:ext uri="{BB962C8B-B14F-4D97-AF65-F5344CB8AC3E}">
        <p14:creationId xmlns:p14="http://schemas.microsoft.com/office/powerpoint/2010/main" val="2710493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56E1F6-AC45-8640-978D-8060EF4FC5B9}"/>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E6B3530D-4947-1C4C-A957-D338924B000C}"/>
              </a:ext>
            </a:extLst>
          </p:cNvPr>
          <p:cNvSpPr>
            <a:spLocks noGrp="1"/>
          </p:cNvSpPr>
          <p:nvPr>
            <p:ph idx="1"/>
          </p:nvPr>
        </p:nvSpPr>
        <p:spPr/>
        <p:txBody>
          <a:bodyPr>
            <a:normAutofit fontScale="85000" lnSpcReduction="20000"/>
          </a:bodyPr>
          <a:lstStyle/>
          <a:p>
            <a:r>
              <a:rPr lang="en-US" dirty="0"/>
              <a:t>4.6.3. Grounds for Cassation</a:t>
            </a:r>
          </a:p>
          <a:p>
            <a:r>
              <a:rPr lang="en-US" dirty="0"/>
              <a:t>4.6.3.1. A review in cassation is provided for, “when a substantive law rule has been violated, including those that involve the interpretation of juridical acts, whether a statute law or a custom, a rule of Greek or of foreign law, a rule of internal or of international law” (Art. 559 nr. 1 of the </a:t>
            </a:r>
            <a:r>
              <a:rPr lang="en-US" dirty="0" err="1"/>
              <a:t>grCCP</a:t>
            </a:r>
            <a:r>
              <a:rPr lang="en-US" dirty="0"/>
              <a:t>). Violation of a substantive rule is understood as encompassing a) the false interpretation and b) the erroneous application or non-application of legal norms.</a:t>
            </a:r>
          </a:p>
          <a:p>
            <a:r>
              <a:rPr lang="en-US" dirty="0"/>
              <a:t>4.6.3.2. The ground of cassation (Art. 559 nr. 19 </a:t>
            </a:r>
            <a:r>
              <a:rPr lang="en-US" dirty="0" err="1"/>
              <a:t>grCCP</a:t>
            </a:r>
            <a:r>
              <a:rPr lang="en-US" dirty="0"/>
              <a:t>) termed “lack of legal base” has allowed review of the kind of violation of substantive rules which has been traditionally characterized as “an oblique violation”. A judgment is considered as lacking a legal base whenever the considerations on the findings of facts therein contained are se defective, inconsistent or insufficient that </a:t>
            </a:r>
            <a:r>
              <a:rPr lang="en-US" dirty="0" err="1"/>
              <a:t>Areios</a:t>
            </a:r>
            <a:r>
              <a:rPr lang="en-US" dirty="0"/>
              <a:t> </a:t>
            </a:r>
            <a:r>
              <a:rPr lang="en-US" dirty="0" err="1"/>
              <a:t>Pagos</a:t>
            </a:r>
            <a:r>
              <a:rPr lang="en-US" dirty="0"/>
              <a:t> cannot examine whether a given rule of substantive law has been correctly applied or not, to the relevant facts. </a:t>
            </a:r>
            <a:endParaRPr lang="el-GR" dirty="0"/>
          </a:p>
        </p:txBody>
      </p:sp>
    </p:spTree>
    <p:extLst>
      <p:ext uri="{BB962C8B-B14F-4D97-AF65-F5344CB8AC3E}">
        <p14:creationId xmlns:p14="http://schemas.microsoft.com/office/powerpoint/2010/main" val="166940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EEB0F3-ED5A-6E47-A6D7-4BE78D04524E}"/>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9FCAC7BF-A9D8-B54E-97EF-7CC7B7AC8D8D}"/>
              </a:ext>
            </a:extLst>
          </p:cNvPr>
          <p:cNvSpPr>
            <a:spLocks noGrp="1"/>
          </p:cNvSpPr>
          <p:nvPr>
            <p:ph idx="1"/>
          </p:nvPr>
        </p:nvSpPr>
        <p:spPr/>
        <p:txBody>
          <a:bodyPr>
            <a:normAutofit fontScale="70000" lnSpcReduction="20000"/>
          </a:bodyPr>
          <a:lstStyle/>
          <a:p>
            <a:r>
              <a:rPr lang="en-US" dirty="0"/>
              <a:t>4.6.3.3. The </a:t>
            </a:r>
            <a:r>
              <a:rPr lang="en-US" dirty="0" err="1"/>
              <a:t>grCCP</a:t>
            </a:r>
            <a:r>
              <a:rPr lang="en-US" dirty="0"/>
              <a:t> provides also for a list of 18 exclusively specified “procedural” grounds, involving: a) the composition of the court below; b) the jurisdiction of civil courts and their subject matter competence; c) some fundamental procedural principles, i.e. the right of </a:t>
            </a:r>
            <a:r>
              <a:rPr lang="en-US" dirty="0" err="1"/>
              <a:t>defence</a:t>
            </a:r>
            <a:r>
              <a:rPr lang="en-US" dirty="0"/>
              <a:t>, publicity of the proceeding, the rules involving the free disposition of the parties, and the principle of party presentation; d) some institutions of the law of evidence, i.e. the conclusive proof produced by certain means of evidence, the rules governing allocation of the burden of proof and the distortion of a document amounting to the lower court’s holdings apparently and entirely different from a document’s clear contents; e) the existence and the binding effects of judgments, e.g. violations as to the binding effect of res judicata; e) procedural nullities, exclusion from procedural rights or the admissibility of procedural acts.</a:t>
            </a:r>
          </a:p>
          <a:p>
            <a:r>
              <a:rPr lang="en-US" dirty="0"/>
              <a:t>4.6.3.4. Additional grounds of cassation can be admissibly indicated through an additional complaint which must be filed with the clerk of </a:t>
            </a:r>
            <a:r>
              <a:rPr lang="en-US" dirty="0" err="1"/>
              <a:t>Areios</a:t>
            </a:r>
            <a:r>
              <a:rPr lang="en-US" dirty="0"/>
              <a:t> </a:t>
            </a:r>
            <a:r>
              <a:rPr lang="en-US" dirty="0" err="1"/>
              <a:t>Pagos</a:t>
            </a:r>
            <a:r>
              <a:rPr lang="en-US" dirty="0"/>
              <a:t> and, moreover, served on the opposing party at least 30 days before the hearing.</a:t>
            </a:r>
          </a:p>
          <a:p>
            <a:r>
              <a:rPr lang="en-US" dirty="0"/>
              <a:t>4.6.3.5. Cassation in the “Interest of the Law”: Following the French prototype, the </a:t>
            </a:r>
            <a:r>
              <a:rPr lang="en-US" dirty="0" err="1"/>
              <a:t>grCCP</a:t>
            </a:r>
            <a:r>
              <a:rPr lang="en-US" dirty="0"/>
              <a:t> grants the Public Prosecutor of </a:t>
            </a:r>
            <a:r>
              <a:rPr lang="en-US" dirty="0" err="1"/>
              <a:t>Areios</a:t>
            </a:r>
            <a:r>
              <a:rPr lang="en-US" dirty="0"/>
              <a:t> </a:t>
            </a:r>
            <a:r>
              <a:rPr lang="en-US" dirty="0" err="1"/>
              <a:t>Pagos</a:t>
            </a:r>
            <a:r>
              <a:rPr lang="en-US" dirty="0"/>
              <a:t> Authority to act as a true party and file a cassation “in the interest of the law” against any decision of civil courts, even not reviewable through a normal cassation by a party, or despite the expiry of the time limitations provided for the cassation by a party. It does not affect the parties. </a:t>
            </a:r>
          </a:p>
          <a:p>
            <a:endParaRPr lang="el-GR" dirty="0"/>
          </a:p>
        </p:txBody>
      </p:sp>
    </p:spTree>
    <p:extLst>
      <p:ext uri="{BB962C8B-B14F-4D97-AF65-F5344CB8AC3E}">
        <p14:creationId xmlns:p14="http://schemas.microsoft.com/office/powerpoint/2010/main" val="4255775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4A3812-BA37-7F40-99EF-B1997E0277BE}"/>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3B03B852-A14C-D64F-BFA4-5D417C90F786}"/>
              </a:ext>
            </a:extLst>
          </p:cNvPr>
          <p:cNvSpPr>
            <a:spLocks noGrp="1"/>
          </p:cNvSpPr>
          <p:nvPr>
            <p:ph idx="1"/>
          </p:nvPr>
        </p:nvSpPr>
        <p:spPr/>
        <p:txBody>
          <a:bodyPr>
            <a:normAutofit fontScale="92500" lnSpcReduction="20000"/>
          </a:bodyPr>
          <a:lstStyle/>
          <a:p>
            <a:r>
              <a:rPr lang="en-US" dirty="0"/>
              <a:t>4.7. Reopening of Judgments</a:t>
            </a:r>
          </a:p>
          <a:p>
            <a:r>
              <a:rPr lang="en-US" dirty="0"/>
              <a:t>4.7.1. General aspects: Reopening of Judgments, as an extraordinary method of review, basically follows the French “</a:t>
            </a:r>
            <a:r>
              <a:rPr lang="en-US" dirty="0" err="1"/>
              <a:t>requete</a:t>
            </a:r>
            <a:r>
              <a:rPr lang="en-US" dirty="0"/>
              <a:t> civil” rather than the </a:t>
            </a:r>
            <a:r>
              <a:rPr lang="en-US" dirty="0" err="1"/>
              <a:t>german</a:t>
            </a:r>
            <a:r>
              <a:rPr lang="en-US" dirty="0"/>
              <a:t> “</a:t>
            </a:r>
            <a:r>
              <a:rPr lang="en-US" dirty="0" err="1"/>
              <a:t>Wiederaufnahme</a:t>
            </a:r>
            <a:r>
              <a:rPr lang="en-US" dirty="0"/>
              <a:t> des </a:t>
            </a:r>
            <a:r>
              <a:rPr lang="en-US" dirty="0" err="1"/>
              <a:t>Verfahrens</a:t>
            </a:r>
            <a:r>
              <a:rPr lang="en-US" dirty="0"/>
              <a:t>”. It serves to overthrow the binding effects of res judicata in an extremely limited number of cases.</a:t>
            </a:r>
          </a:p>
          <a:p>
            <a:r>
              <a:rPr lang="en-US" dirty="0"/>
              <a:t>4.7.2. Conditions: Final judgments of civil courts, which are a formal res judicata, can be challenged by the extraordinary method of Reopening of Judgments, whether rendered in contested actions, in default proceedings or in ex </a:t>
            </a:r>
            <a:r>
              <a:rPr lang="en-US" dirty="0" err="1"/>
              <a:t>parte</a:t>
            </a:r>
            <a:r>
              <a:rPr lang="en-US" dirty="0"/>
              <a:t> proceedings.</a:t>
            </a:r>
          </a:p>
          <a:p>
            <a:r>
              <a:rPr lang="en-US" dirty="0"/>
              <a:t>4.7.3. Grounds for Reopening: They are generally intended either to remedy grave procedural errors, or to protect privileged groups of persons (infants, incompetents etc.) not properly represented, or, finally, to sanction the fraudulent conduct of a party.</a:t>
            </a:r>
            <a:endParaRPr lang="el-GR" dirty="0"/>
          </a:p>
        </p:txBody>
      </p:sp>
    </p:spTree>
    <p:extLst>
      <p:ext uri="{BB962C8B-B14F-4D97-AF65-F5344CB8AC3E}">
        <p14:creationId xmlns:p14="http://schemas.microsoft.com/office/powerpoint/2010/main" val="1701816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4DB839-A7A4-4142-8DF0-CE40826CDF0D}"/>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820B6E26-5C73-7B45-9725-584D7E81017F}"/>
              </a:ext>
            </a:extLst>
          </p:cNvPr>
          <p:cNvSpPr>
            <a:spLocks noGrp="1"/>
          </p:cNvSpPr>
          <p:nvPr>
            <p:ph idx="1"/>
          </p:nvPr>
        </p:nvSpPr>
        <p:spPr/>
        <p:txBody>
          <a:bodyPr>
            <a:normAutofit fontScale="85000" lnSpcReduction="20000"/>
          </a:bodyPr>
          <a:lstStyle/>
          <a:p>
            <a:r>
              <a:rPr lang="en-US" dirty="0"/>
              <a:t>4.7.3.1. Of a genuinely procedural nature:</a:t>
            </a:r>
          </a:p>
          <a:p>
            <a:r>
              <a:rPr lang="en-US" dirty="0"/>
              <a:t>(a) Inconsistency of judgments; i.e. when a subsequent judgment producing the effect of res judicata contradicts an earlier judgment producing this same effect rendered by the same or a different court in a proceeding as between the same parties and on the same cause of action.</a:t>
            </a:r>
          </a:p>
          <a:p>
            <a:r>
              <a:rPr lang="en-US" dirty="0"/>
              <a:t>(b) Inadequate representation of a party, unless a subsequent consent of this party has covered the defects, or improper representation by the same party of more contrary interests.</a:t>
            </a:r>
          </a:p>
          <a:p>
            <a:r>
              <a:rPr lang="en-US" dirty="0"/>
              <a:t>(c) Representation by an attorney without the proper authorization by the party, not covered by a subsequent consent.</a:t>
            </a:r>
          </a:p>
          <a:p>
            <a:r>
              <a:rPr lang="en-US" dirty="0"/>
              <a:t>(d) Forged judgments.</a:t>
            </a:r>
          </a:p>
          <a:p>
            <a:r>
              <a:rPr lang="en-US" dirty="0"/>
              <a:t>(e) The fraudulent use of an improper service of process on a party as if of unknown residence.</a:t>
            </a:r>
            <a:endParaRPr lang="el-GR" dirty="0"/>
          </a:p>
        </p:txBody>
      </p:sp>
    </p:spTree>
    <p:extLst>
      <p:ext uri="{BB962C8B-B14F-4D97-AF65-F5344CB8AC3E}">
        <p14:creationId xmlns:p14="http://schemas.microsoft.com/office/powerpoint/2010/main" val="1067211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AA9AB0-D59A-2D43-BB5C-53056F63B75A}"/>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109654F2-5AD4-2943-819E-43DCCF9A6E91}"/>
              </a:ext>
            </a:extLst>
          </p:cNvPr>
          <p:cNvSpPr>
            <a:spLocks noGrp="1"/>
          </p:cNvSpPr>
          <p:nvPr>
            <p:ph idx="1"/>
          </p:nvPr>
        </p:nvSpPr>
        <p:spPr/>
        <p:txBody>
          <a:bodyPr>
            <a:normAutofit fontScale="70000" lnSpcReduction="20000"/>
          </a:bodyPr>
          <a:lstStyle/>
          <a:p>
            <a:r>
              <a:rPr lang="en-US" dirty="0"/>
              <a:t>4.7.3.2. Connected to the substantive contents of the judgement:</a:t>
            </a:r>
          </a:p>
          <a:p>
            <a:r>
              <a:rPr lang="en-US" dirty="0"/>
              <a:t>(a) Delivery of a decision based on a false testimony, or a false attestation by a party, on a false expert report, or on a false sworn attestation by a witness, on forged documents, provided that such misconduct has been established by an appealable criminal judgment.</a:t>
            </a:r>
          </a:p>
          <a:p>
            <a:r>
              <a:rPr lang="en-US" dirty="0"/>
              <a:t>(b) Recovery of decisive documents after rendition of the attacked judgment, which could not be timely presented, either because of force majeure, or because the party was unaware of their existence during the trial and was moreover prevented by the other side or by a third party from obtaining knowledge of their existence or possession.</a:t>
            </a:r>
          </a:p>
          <a:p>
            <a:r>
              <a:rPr lang="en-US" dirty="0"/>
              <a:t>(c) Unappealable rescission of the decision of the decision of a civil, criminal or administrative court, which supports the attacked decision, having occurred after the last hearing of the case, where the attacked decision was rendered.</a:t>
            </a:r>
          </a:p>
          <a:p>
            <a:r>
              <a:rPr lang="en-US" dirty="0"/>
              <a:t>(d) Bribery of the judge having share in the rendition of the attacked judgment, or any other intentional violation of duty by this judge, which have substantially influenced its contents, provided that such bribery or such violation of duty have been established by an unappealable criminal judgment.</a:t>
            </a:r>
            <a:endParaRPr lang="el-GR" dirty="0"/>
          </a:p>
        </p:txBody>
      </p:sp>
    </p:spTree>
    <p:extLst>
      <p:ext uri="{BB962C8B-B14F-4D97-AF65-F5344CB8AC3E}">
        <p14:creationId xmlns:p14="http://schemas.microsoft.com/office/powerpoint/2010/main" val="3253816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C2AB56-34BD-BD41-A4E1-CE1D6F3244F3}"/>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D19FA05E-C956-B749-8DFF-A38863834FAC}"/>
              </a:ext>
            </a:extLst>
          </p:cNvPr>
          <p:cNvSpPr>
            <a:spLocks noGrp="1"/>
          </p:cNvSpPr>
          <p:nvPr>
            <p:ph idx="1"/>
          </p:nvPr>
        </p:nvSpPr>
        <p:spPr/>
        <p:txBody>
          <a:bodyPr>
            <a:normAutofit lnSpcReduction="10000"/>
          </a:bodyPr>
          <a:lstStyle/>
          <a:p>
            <a:r>
              <a:rPr lang="en-US" dirty="0"/>
              <a:t>4.8. Third Party Opposition (Tierce – Opposition): The procedural device granted to persons who were not parties to the action, for the purpose of attacking a final judgment that causes them prejudice or creates certain risks to their legal interests.</a:t>
            </a:r>
          </a:p>
          <a:p>
            <a:r>
              <a:rPr lang="en-US" dirty="0"/>
              <a:t>4.8.1. The first type of Third Party Opposition  is open to all third persons who were not parties to the proceeding and are, hence, not bound to the res judicata effect of the attacked judgment.</a:t>
            </a:r>
          </a:p>
          <a:p>
            <a:r>
              <a:rPr lang="en-US" dirty="0"/>
              <a:t>4.8.2. The second type involves judgments which have become res judicata between the original parties and is given to third parties subject to this binding effect, on the condition that the attacked judgment has been obtained by fraud or collusion.</a:t>
            </a:r>
          </a:p>
          <a:p>
            <a:endParaRPr lang="en-US" dirty="0"/>
          </a:p>
          <a:p>
            <a:endParaRPr lang="el-GR" dirty="0"/>
          </a:p>
        </p:txBody>
      </p:sp>
    </p:spTree>
    <p:extLst>
      <p:ext uri="{BB962C8B-B14F-4D97-AF65-F5344CB8AC3E}">
        <p14:creationId xmlns:p14="http://schemas.microsoft.com/office/powerpoint/2010/main" val="1415490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96BDCA-4C5C-BB47-9BE0-1D2CA41F2E74}"/>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E94EC4EA-C008-854B-B891-3FBC7CB22ED2}"/>
              </a:ext>
            </a:extLst>
          </p:cNvPr>
          <p:cNvSpPr>
            <a:spLocks noGrp="1"/>
          </p:cNvSpPr>
          <p:nvPr>
            <p:ph idx="1"/>
          </p:nvPr>
        </p:nvSpPr>
        <p:spPr/>
        <p:txBody>
          <a:bodyPr>
            <a:normAutofit fontScale="62500" lnSpcReduction="20000"/>
          </a:bodyPr>
          <a:lstStyle/>
          <a:p>
            <a:r>
              <a:rPr lang="en-US" dirty="0"/>
              <a:t>5.1. Burden of Proof.</a:t>
            </a:r>
          </a:p>
          <a:p>
            <a:r>
              <a:rPr lang="en-US" dirty="0"/>
              <a:t>5.1.1. The allocation of the burden of proof: </a:t>
            </a:r>
          </a:p>
          <a:p>
            <a:r>
              <a:rPr lang="en-US" dirty="0"/>
              <a:t>5.1.1.1. General aspects: </a:t>
            </a:r>
            <a:r>
              <a:rPr lang="en-US" dirty="0" err="1"/>
              <a:t>Accordining</a:t>
            </a:r>
            <a:r>
              <a:rPr lang="en-US" dirty="0"/>
              <a:t> to an explicit rule (Art. 335 of the </a:t>
            </a:r>
            <a:r>
              <a:rPr lang="en-US" dirty="0" err="1"/>
              <a:t>grCCP</a:t>
            </a:r>
            <a:r>
              <a:rPr lang="en-US" dirty="0"/>
              <a:t>), “only facts that are relevant to the outcome of litigation” can constitute the subject matter of evidentiary proceedings. A court is, in principle, not allowed to rely on its private knowledge. It is, however, expected to take judicial notice of notorious facts and of facts that are known through another judicial activity. Furthermore, rules of common human experience must be applied by the court on its own motion and do not need to be proven.</a:t>
            </a:r>
          </a:p>
          <a:p>
            <a:r>
              <a:rPr lang="en-US" dirty="0"/>
              <a:t>5.1.1.2. “Subjective” and “Objective” Burden of Proof: The first one is related to the determination of the Party on whom rests the burden of producing sufficient evidence to court in order to justify </a:t>
            </a:r>
            <a:r>
              <a:rPr lang="en-US" dirty="0" err="1"/>
              <a:t>favourable</a:t>
            </a:r>
            <a:r>
              <a:rPr lang="en-US" dirty="0"/>
              <a:t> factual allegations. The second, is the risk of non-</a:t>
            </a:r>
            <a:r>
              <a:rPr lang="en-US" dirty="0" err="1"/>
              <a:t>persuation</a:t>
            </a:r>
            <a:r>
              <a:rPr lang="en-US" dirty="0"/>
              <a:t>, namely the burden of the party who will otherwise lose the case, unless he furnishes enough evidence to satisfy the court with the appropriate degree of conviction.</a:t>
            </a:r>
          </a:p>
          <a:p>
            <a:r>
              <a:rPr lang="en-US" dirty="0"/>
              <a:t>5.1.1.3. A court cannot refuse to decide a case, whenever neither party has produced sufficient proof to persuade it; the court is still obliged to render a judgment, which must be moreover be specifically reasoned. The outcome of an action in such a case largely depends on the rules governing the burden of proof.</a:t>
            </a:r>
          </a:p>
          <a:p>
            <a:r>
              <a:rPr lang="en-US" dirty="0"/>
              <a:t>5.1.1.4. The burden of proof presupposes a burden of alleging the relevant facts.</a:t>
            </a:r>
          </a:p>
          <a:p>
            <a:endParaRPr lang="el-GR" dirty="0"/>
          </a:p>
        </p:txBody>
      </p:sp>
    </p:spTree>
    <p:extLst>
      <p:ext uri="{BB962C8B-B14F-4D97-AF65-F5344CB8AC3E}">
        <p14:creationId xmlns:p14="http://schemas.microsoft.com/office/powerpoint/2010/main" val="203505004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7200</TotalTime>
  <Words>2341</Words>
  <Application>Microsoft Macintosh PowerPoint</Application>
  <PresentationFormat>Ευρεία οθόνη</PresentationFormat>
  <Paragraphs>70</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Calibri</vt:lpstr>
      <vt:lpstr>Calibri Light</vt:lpstr>
      <vt:lpstr>Θέμα του Office</vt:lpstr>
      <vt:lpstr>  Lecture VI</vt:lpstr>
      <vt:lpstr>4. Review Proceedings</vt:lpstr>
      <vt:lpstr>4. Review Proceedings</vt:lpstr>
      <vt:lpstr>4. Review Proceedings</vt:lpstr>
      <vt:lpstr>4. Review Proceedings</vt:lpstr>
      <vt:lpstr>4. Review Proceedings</vt:lpstr>
      <vt:lpstr>4. Review Proceedings</vt:lpstr>
      <vt:lpstr>4. Review Proceedings</vt:lpstr>
      <vt:lpstr>5. Evidence</vt:lpstr>
      <vt:lpstr>5. Evidence</vt:lpstr>
      <vt:lpstr>5. Evidence</vt:lpstr>
      <vt:lpstr>5. Evidence</vt:lpstr>
      <vt:lpstr>5. Evidence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103</cp:revision>
  <dcterms:created xsi:type="dcterms:W3CDTF">2020-10-11T10:43:07Z</dcterms:created>
  <dcterms:modified xsi:type="dcterms:W3CDTF">2024-11-12T07:59:09Z</dcterms:modified>
</cp:coreProperties>
</file>