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handoutMasterIdLst>
    <p:handoutMasterId r:id="rId41"/>
  </p:handoutMasterIdLst>
  <p:sldIdLst>
    <p:sldId id="329" r:id="rId5"/>
    <p:sldId id="331" r:id="rId6"/>
    <p:sldId id="333" r:id="rId7"/>
    <p:sldId id="398" r:id="rId8"/>
    <p:sldId id="390" r:id="rId9"/>
    <p:sldId id="334" r:id="rId10"/>
    <p:sldId id="335" r:id="rId11"/>
    <p:sldId id="393" r:id="rId12"/>
    <p:sldId id="336" r:id="rId13"/>
    <p:sldId id="337" r:id="rId14"/>
    <p:sldId id="363" r:id="rId15"/>
    <p:sldId id="364" r:id="rId16"/>
    <p:sldId id="399" r:id="rId17"/>
    <p:sldId id="402" r:id="rId18"/>
    <p:sldId id="400" r:id="rId19"/>
    <p:sldId id="339" r:id="rId20"/>
    <p:sldId id="340" r:id="rId21"/>
    <p:sldId id="341" r:id="rId22"/>
    <p:sldId id="342" r:id="rId23"/>
    <p:sldId id="365" r:id="rId24"/>
    <p:sldId id="366" r:id="rId25"/>
    <p:sldId id="367" r:id="rId26"/>
    <p:sldId id="394" r:id="rId27"/>
    <p:sldId id="391" r:id="rId28"/>
    <p:sldId id="368" r:id="rId29"/>
    <p:sldId id="392" r:id="rId30"/>
    <p:sldId id="370" r:id="rId31"/>
    <p:sldId id="371" r:id="rId32"/>
    <p:sldId id="377" r:id="rId33"/>
    <p:sldId id="396" r:id="rId34"/>
    <p:sldId id="372" r:id="rId35"/>
    <p:sldId id="385" r:id="rId36"/>
    <p:sldId id="386" r:id="rId37"/>
    <p:sldId id="376" r:id="rId38"/>
    <p:sldId id="381" r:id="rId39"/>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E80"/>
    <a:srgbClr val="853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1" autoAdjust="0"/>
    <p:restoredTop sz="86286" autoAdjust="0"/>
  </p:normalViewPr>
  <p:slideViewPr>
    <p:cSldViewPr showGuides="1">
      <p:cViewPr>
        <p:scale>
          <a:sx n="103" d="100"/>
          <a:sy n="103" d="100"/>
        </p:scale>
        <p:origin x="-954" y="0"/>
      </p:cViewPr>
      <p:guideLst>
        <p:guide orient="horz" pos="2160"/>
        <p:guide pos="3839"/>
      </p:guideLst>
    </p:cSldViewPr>
  </p:slideViewPr>
  <p:notesTextViewPr>
    <p:cViewPr>
      <p:scale>
        <a:sx n="3" d="2"/>
        <a:sy n="3" d="2"/>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4/4/2022</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4/4/2022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oc.uoa.gr/syndesh-sto-diktyo.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a:t>
            </a:fld>
            <a:endParaRPr lang="el-GR" dirty="0"/>
          </a:p>
        </p:txBody>
      </p:sp>
    </p:spTree>
    <p:extLst>
      <p:ext uri="{BB962C8B-B14F-4D97-AF65-F5344CB8AC3E}">
        <p14:creationId xmlns:p14="http://schemas.microsoft.com/office/powerpoint/2010/main" val="340366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Στην επόμενη οθόνη εμφανίζονται 6 αποτελέσματα. Προσέξτε τώρα διαφορά. Εάν δεν είχαμε συνδυάσει τον τίτλο με τον συγγραφέα (και θέταμε ως όρους αναζήτησης: συνταγματικό δίκαιο)</a:t>
            </a:r>
            <a:r>
              <a:rPr lang="el-GR" dirty="0"/>
              <a:t> ▀</a:t>
            </a:r>
            <a:r>
              <a:rPr lang="el-GR" baseline="0" dirty="0"/>
              <a:t> τότε θα λαμβάναμε </a:t>
            </a:r>
            <a:r>
              <a:rPr lang="el-GR" dirty="0"/>
              <a:t>▀</a:t>
            </a:r>
            <a:r>
              <a:rPr lang="el-GR" baseline="0" dirty="0"/>
              <a:t>96 αποτελέσματα,. Με το συνδυασμό, όμως, ανακτήθηκαν 6</a:t>
            </a:r>
            <a:r>
              <a:rPr lang="el-GR" dirty="0"/>
              <a:t>▀.</a:t>
            </a:r>
            <a:endParaRPr lang="el-GR" baseline="0" dirty="0"/>
          </a:p>
          <a:p>
            <a:r>
              <a:rPr lang="el-GR" baseline="0" dirty="0"/>
              <a:t>Τέλος, ο </a:t>
            </a:r>
            <a:r>
              <a:rPr lang="en-GB" baseline="0" dirty="0"/>
              <a:t>OPAC </a:t>
            </a:r>
            <a:r>
              <a:rPr lang="el-GR" baseline="0" dirty="0"/>
              <a:t>ανήκει σε ένα συνεργατικό σχήμα ακαδημαϊκών ιδρυμάτων γι</a:t>
            </a:r>
            <a:r>
              <a:rPr lang="en-US" baseline="0" dirty="0"/>
              <a:t>’</a:t>
            </a:r>
            <a:r>
              <a:rPr lang="el-GR" baseline="0" dirty="0"/>
              <a:t> αυτό μπορείτε </a:t>
            </a:r>
            <a:r>
              <a:rPr lang="el-GR" baseline="0" dirty="0" err="1"/>
              <a:t>πατώντας</a:t>
            </a:r>
            <a:r>
              <a:rPr lang="el-GR" dirty="0" err="1"/>
              <a:t>▀</a:t>
            </a:r>
            <a:r>
              <a:rPr lang="el-GR" baseline="0" dirty="0"/>
              <a:t> στο βέλος πάνω δεξιά ή να ψάξετε εκτός καταλόγου ΕΚΠΑ ή να ψάξετε σε όλα τα συνεργαζόμενα ιδρύματα (πχ. </a:t>
            </a:r>
            <a:r>
              <a:rPr lang="el-GR" baseline="0" dirty="0" err="1"/>
              <a:t>Πάντειο</a:t>
            </a:r>
            <a:r>
              <a:rPr lang="el-GR" baseline="0" dirty="0"/>
              <a:t>, ΔΠΘ).</a:t>
            </a:r>
            <a:endParaRPr lang="en-US"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10</a:t>
            </a:fld>
            <a:endParaRPr lang="el-GR"/>
          </a:p>
        </p:txBody>
      </p:sp>
    </p:spTree>
    <p:extLst>
      <p:ext uri="{BB962C8B-B14F-4D97-AF65-F5344CB8AC3E}">
        <p14:creationId xmlns:p14="http://schemas.microsoft.com/office/powerpoint/2010/main" val="3820265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Εάν ενδιαφέρεστε να βρείτε Περιοδικά</a:t>
            </a:r>
            <a:r>
              <a:rPr lang="el-GR" baseline="0" dirty="0"/>
              <a:t> που ανήκουν στη συλλογή της Βιβλιοθήκης χρησιμοποιήστε την Αναζήτηση </a:t>
            </a:r>
            <a:r>
              <a:rPr lang="el-GR" baseline="0" dirty="0" err="1"/>
              <a:t>Περιοδικών</a:t>
            </a:r>
            <a:r>
              <a:rPr lang="el-GR" dirty="0" err="1"/>
              <a:t>▀</a:t>
            </a:r>
            <a:r>
              <a:rPr lang="el-GR" baseline="0" dirty="0"/>
              <a:t> πληκτρολογώντας τον τίτλο ή τη συντομογραφία του Περιοδικού.</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11</a:t>
            </a:fld>
            <a:endParaRPr lang="el-GR"/>
          </a:p>
        </p:txBody>
      </p:sp>
    </p:spTree>
    <p:extLst>
      <p:ext uri="{BB962C8B-B14F-4D97-AF65-F5344CB8AC3E}">
        <p14:creationId xmlns:p14="http://schemas.microsoft.com/office/powerpoint/2010/main" val="644395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Στα αποτελέσματα</a:t>
            </a:r>
            <a:r>
              <a:rPr lang="el-GR" baseline="0" dirty="0"/>
              <a:t> ενημερώνεστε για την τοποθεσία και την πληρότητα των τευχών των περιοδικών. Εάν ο τίτλος διατίθεται και σε ηλεκτρονική μορφή </a:t>
            </a:r>
            <a:r>
              <a:rPr lang="el-GR" baseline="0" dirty="0" err="1"/>
              <a:t>εμφανίζεται</a:t>
            </a:r>
            <a:r>
              <a:rPr lang="el-GR" dirty="0" err="1"/>
              <a:t>▀</a:t>
            </a:r>
            <a:r>
              <a:rPr lang="el-GR" baseline="0" dirty="0"/>
              <a:t> </a:t>
            </a:r>
            <a:r>
              <a:rPr lang="el-GR" baseline="0" dirty="0" err="1"/>
              <a:t>υπερσύνδεσμος</a:t>
            </a:r>
            <a:r>
              <a:rPr lang="el-GR" baseline="0" dirty="0"/>
              <a:t> που σας οδηγεί στο πλήρες κείμενο είτε μέσω Δικτύου ΕΚΠΑ είτε μέσω των εγκαταστάσεων της βιβλιοθήκης.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12</a:t>
            </a:fld>
            <a:endParaRPr lang="el-GR"/>
          </a:p>
        </p:txBody>
      </p:sp>
    </p:spTree>
    <p:extLst>
      <p:ext uri="{BB962C8B-B14F-4D97-AF65-F5344CB8AC3E}">
        <p14:creationId xmlns:p14="http://schemas.microsoft.com/office/powerpoint/2010/main" val="2061690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Για τη διευκόλυνση της ερευνητικής διαδικασίας συγκεντρώσαμε </a:t>
            </a:r>
            <a:r>
              <a:rPr lang="el-GR" sz="1600" b="1" i="0" kern="1200" dirty="0">
                <a:solidFill>
                  <a:schemeClr val="tx2"/>
                </a:solidFill>
                <a:effectLst/>
                <a:latin typeface="+mn-lt"/>
                <a:ea typeface="+mn-ea"/>
                <a:cs typeface="+mn-cs"/>
              </a:rPr>
              <a:t>όλους τους τίτλους των νομικών περιοδικών</a:t>
            </a:r>
            <a:r>
              <a:rPr lang="el-GR" sz="1600" b="0" i="0" kern="1200" dirty="0">
                <a:solidFill>
                  <a:schemeClr val="tx2"/>
                </a:solidFill>
                <a:effectLst/>
                <a:latin typeface="+mn-lt"/>
                <a:ea typeface="+mn-ea"/>
                <a:cs typeface="+mn-cs"/>
              </a:rPr>
              <a:t> που υπάρχουν σε έντυπη μορφή στη συλλογή της Βιβλιοθήκης και στους οποίους δίδεται επιπλέον και ηλεκτρονική πρόσβαση, είτε μέσω του </a:t>
            </a:r>
            <a:r>
              <a:rPr lang="el-GR" sz="1600" b="0" i="0" u="none" strike="noStrike" kern="1200" dirty="0">
                <a:solidFill>
                  <a:schemeClr val="tx2"/>
                </a:solidFill>
                <a:effectLst/>
                <a:latin typeface="+mn-lt"/>
                <a:ea typeface="+mn-ea"/>
                <a:cs typeface="+mn-cs"/>
                <a:hlinkClick r:id="rId3" tooltip="Opens external link in new window"/>
              </a:rPr>
              <a:t>Δικτύου του Πανεπιστημίου Αθηνών</a:t>
            </a:r>
            <a:r>
              <a:rPr lang="el-GR" sz="1600" b="0" i="0" kern="1200" dirty="0">
                <a:solidFill>
                  <a:schemeClr val="tx2"/>
                </a:solidFill>
                <a:effectLst/>
                <a:latin typeface="+mn-lt"/>
                <a:ea typeface="+mn-ea"/>
                <a:cs typeface="+mn-cs"/>
              </a:rPr>
              <a:t>, είτε μέσω ελεύθερης διάθεσης στο Διαδίκτυο.</a:t>
            </a:r>
          </a:p>
          <a:p>
            <a:r>
              <a:rPr lang="el-GR" sz="1600" b="0" i="0" kern="1200" dirty="0">
                <a:solidFill>
                  <a:schemeClr val="tx2"/>
                </a:solidFill>
                <a:effectLst/>
                <a:latin typeface="+mn-lt"/>
                <a:ea typeface="+mn-ea"/>
                <a:cs typeface="+mn-cs"/>
              </a:rPr>
              <a:t>Τα περιοδικά που βρίσκονται στις βάσεις δεδομένων </a:t>
            </a:r>
            <a:r>
              <a:rPr lang="el-GR" sz="1600" b="0" i="0" kern="1200" dirty="0" err="1">
                <a:solidFill>
                  <a:schemeClr val="tx2"/>
                </a:solidFill>
                <a:effectLst/>
                <a:latin typeface="+mn-lt"/>
                <a:ea typeface="+mn-ea"/>
                <a:cs typeface="+mn-cs"/>
              </a:rPr>
              <a:t>sakkoulas</a:t>
            </a:r>
            <a:r>
              <a:rPr lang="el-GR" sz="1600" b="0" i="0" kern="1200" dirty="0">
                <a:solidFill>
                  <a:schemeClr val="tx2"/>
                </a:solidFill>
                <a:effectLst/>
                <a:latin typeface="+mn-lt"/>
                <a:ea typeface="+mn-ea"/>
                <a:cs typeface="+mn-cs"/>
              </a:rPr>
              <a:t>-</a:t>
            </a:r>
            <a:r>
              <a:rPr lang="el-GR" sz="1600" b="0" i="0" kern="1200" dirty="0" err="1">
                <a:solidFill>
                  <a:schemeClr val="tx2"/>
                </a:solidFill>
                <a:effectLst/>
                <a:latin typeface="+mn-lt"/>
                <a:ea typeface="+mn-ea"/>
                <a:cs typeface="+mn-cs"/>
              </a:rPr>
              <a:t>online</a:t>
            </a:r>
            <a:r>
              <a:rPr lang="el-GR" sz="1600" b="0" i="0" kern="1200" dirty="0">
                <a:solidFill>
                  <a:schemeClr val="tx2"/>
                </a:solidFill>
                <a:effectLst/>
                <a:latin typeface="+mn-lt"/>
                <a:ea typeface="+mn-ea"/>
                <a:cs typeface="+mn-cs"/>
              </a:rPr>
              <a:t>, Π.Ν. </a:t>
            </a:r>
            <a:r>
              <a:rPr lang="el-GR" sz="1600" b="0" i="0" kern="1200" dirty="0" err="1">
                <a:solidFill>
                  <a:schemeClr val="tx2"/>
                </a:solidFill>
                <a:effectLst/>
                <a:latin typeface="+mn-lt"/>
                <a:ea typeface="+mn-ea"/>
                <a:cs typeface="+mn-cs"/>
              </a:rPr>
              <a:t>Σάκκουλας</a:t>
            </a:r>
            <a:r>
              <a:rPr lang="el-GR" sz="1600" b="0" i="0" kern="1200" dirty="0">
                <a:solidFill>
                  <a:schemeClr val="tx2"/>
                </a:solidFill>
                <a:effectLst/>
                <a:latin typeface="+mn-lt"/>
                <a:ea typeface="+mn-ea"/>
                <a:cs typeface="+mn-cs"/>
              </a:rPr>
              <a:t> και </a:t>
            </a:r>
            <a:r>
              <a:rPr lang="el-GR" sz="1600" b="0" i="0" kern="1200" dirty="0" err="1">
                <a:solidFill>
                  <a:schemeClr val="tx2"/>
                </a:solidFill>
                <a:effectLst/>
                <a:latin typeface="+mn-lt"/>
                <a:ea typeface="+mn-ea"/>
                <a:cs typeface="+mn-cs"/>
              </a:rPr>
              <a:t>nbonline</a:t>
            </a:r>
            <a:r>
              <a:rPr lang="el-GR" sz="1600" b="0" i="0" kern="1200" dirty="0">
                <a:solidFill>
                  <a:schemeClr val="tx2"/>
                </a:solidFill>
                <a:effectLst/>
                <a:latin typeface="+mn-lt"/>
                <a:ea typeface="+mn-ea"/>
                <a:cs typeface="+mn-cs"/>
              </a:rPr>
              <a:t> απαιτούν κωδικούς πρόσβασης</a:t>
            </a:r>
            <a:r>
              <a:rPr lang="en-US" sz="1600" b="0" i="0" kern="1200" dirty="0">
                <a:solidFill>
                  <a:schemeClr val="tx2"/>
                </a:solidFill>
                <a:effectLst/>
                <a:latin typeface="+mn-lt"/>
                <a:ea typeface="+mn-ea"/>
                <a:cs typeface="+mn-cs"/>
              </a:rPr>
              <a:t>.</a:t>
            </a:r>
            <a:r>
              <a:rPr lang="el-GR" dirty="0"/>
              <a:t/>
            </a:r>
            <a:br>
              <a:rPr lang="el-GR" dirty="0"/>
            </a:b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13</a:t>
            </a:fld>
            <a:endParaRPr lang="el-GR"/>
          </a:p>
        </p:txBody>
      </p:sp>
    </p:spTree>
    <p:extLst>
      <p:ext uri="{BB962C8B-B14F-4D97-AF65-F5344CB8AC3E}">
        <p14:creationId xmlns:p14="http://schemas.microsoft.com/office/powerpoint/2010/main" val="3205444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dirty="0"/>
              <a:t>Λόγω του </a:t>
            </a:r>
            <a:r>
              <a:rPr lang="en-US" sz="1600" dirty="0"/>
              <a:t>COVID </a:t>
            </a:r>
            <a:r>
              <a:rPr lang="el-GR" sz="1600" dirty="0"/>
              <a:t>η υπηρεσία δανεισμού αναπροσαρμόστηκε και α</a:t>
            </a:r>
            <a:r>
              <a:rPr lang="el-GR" sz="1600" b="0" dirty="0"/>
              <a:t>παιτεί την συμπλήρωση και υποβολή ηλεκτρονικής φόρμας. </a:t>
            </a:r>
            <a:endParaRPr lang="en-US" sz="1600" b="0" dirty="0"/>
          </a:p>
          <a:p>
            <a:pPr marL="0" marR="0" indent="0" algn="l" defTabSz="1218987" rtl="0" eaLnBrk="1" fontAlgn="auto" latinLnBrk="0" hangingPunct="1">
              <a:lnSpc>
                <a:spcPct val="100000"/>
              </a:lnSpc>
              <a:spcBef>
                <a:spcPts val="0"/>
              </a:spcBef>
              <a:spcAft>
                <a:spcPts val="0"/>
              </a:spcAft>
              <a:buClrTx/>
              <a:buSzTx/>
              <a:buFontTx/>
              <a:buNone/>
              <a:tabLst/>
              <a:defRPr/>
            </a:pPr>
            <a:r>
              <a:rPr lang="el-GR" sz="1600" b="0" dirty="0"/>
              <a:t>Από</a:t>
            </a:r>
            <a:r>
              <a:rPr lang="el-GR" sz="1600" b="0" baseline="0" dirty="0"/>
              <a:t> 16/6/ </a:t>
            </a:r>
            <a:r>
              <a:rPr lang="el-GR" sz="1600" b="0" i="0" kern="1200" baseline="0" dirty="0">
                <a:solidFill>
                  <a:schemeClr val="tx2"/>
                </a:solidFill>
                <a:effectLst/>
                <a:latin typeface="+mn-lt"/>
                <a:ea typeface="+mn-ea"/>
                <a:cs typeface="+mn-cs"/>
              </a:rPr>
              <a:t>2021 </a:t>
            </a:r>
            <a:r>
              <a:rPr lang="el-GR" sz="1600" b="0" i="0" kern="1200" dirty="0">
                <a:solidFill>
                  <a:schemeClr val="tx2"/>
                </a:solidFill>
                <a:effectLst/>
                <a:latin typeface="+mn-lt"/>
                <a:ea typeface="+mn-ea"/>
                <a:cs typeface="+mn-cs"/>
              </a:rPr>
              <a:t>Τα μέλη ΔΕΠ έχουν δικαίωμα δανεισμού έως επτά βιβλία τη φορά με διάρκεια δανεισμού έως δεκαπέντε μέρες και δικαίωμα μιας ανανέωσης.</a:t>
            </a:r>
          </a:p>
          <a:p>
            <a:r>
              <a:rPr lang="el-GR" sz="1600" b="0" i="0" kern="1200" dirty="0">
                <a:solidFill>
                  <a:schemeClr val="tx2"/>
                </a:solidFill>
                <a:effectLst/>
                <a:latin typeface="+mn-lt"/>
                <a:ea typeface="+mn-ea"/>
                <a:cs typeface="+mn-cs"/>
              </a:rPr>
              <a:t>Οι μεταπτυχιακοί φοιτητές, υποψήφιοι διδάκτορες και μεταδιδακτορικοί έχουν δικαίωμα δανεισμού έως έξι βιβλία τη φορά, με διάρκεια δανεισμού έως τρεις ημέρες και δικαίωμα μίας ανανέωσης</a:t>
            </a:r>
          </a:p>
          <a:p>
            <a:r>
              <a:rPr lang="el-GR" sz="1600" b="0" i="0" kern="1200" dirty="0">
                <a:solidFill>
                  <a:schemeClr val="tx2"/>
                </a:solidFill>
                <a:effectLst/>
                <a:latin typeface="+mn-lt"/>
                <a:ea typeface="+mn-ea"/>
                <a:cs typeface="+mn-cs"/>
              </a:rPr>
              <a:t>Οι προπτυχιακοί φοιτητές έχουν δικαίωμα δανεισμού έως τρία βιβλία τη φορά, έως δύο ημέρες και δικαίωμα μιας ανανέωσης.</a:t>
            </a:r>
          </a:p>
          <a:p>
            <a:r>
              <a:rPr lang="el-GR" sz="1600" b="1" i="0" kern="1200" dirty="0">
                <a:solidFill>
                  <a:schemeClr val="tx2"/>
                </a:solidFill>
                <a:effectLst/>
                <a:latin typeface="+mn-lt"/>
                <a:ea typeface="+mn-ea"/>
                <a:cs typeface="+mn-cs"/>
              </a:rPr>
              <a:t>Δανεισμός εξωτερικών χρηστών:</a:t>
            </a:r>
            <a:r>
              <a:rPr lang="el-GR" sz="1600" b="0" i="0" kern="1200" dirty="0">
                <a:solidFill>
                  <a:schemeClr val="tx2"/>
                </a:solidFill>
                <a:effectLst/>
                <a:latin typeface="+mn-lt"/>
                <a:ea typeface="+mn-ea"/>
                <a:cs typeface="+mn-cs"/>
              </a:rPr>
              <a:t>  Οι εξωτερικοί χρήστες έχουν δικαίωμα ημερήσιου δανεισμού έως 3 τεκμήρια.</a:t>
            </a:r>
          </a:p>
          <a:p>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14</a:t>
            </a:fld>
            <a:endParaRPr lang="el-GR"/>
          </a:p>
        </p:txBody>
      </p:sp>
    </p:spTree>
    <p:extLst>
      <p:ext uri="{BB962C8B-B14F-4D97-AF65-F5344CB8AC3E}">
        <p14:creationId xmlns:p14="http://schemas.microsoft.com/office/powerpoint/2010/main" val="1654330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Βιβλιοθήκη λειτουργεί ως δανειστική για τα διδακτικά συγγράμματα στα πλαίσια του προγράμματος "</a:t>
            </a:r>
            <a:r>
              <a:rPr lang="el-GR" sz="1600" b="0" i="0" kern="1200" dirty="0" err="1">
                <a:solidFill>
                  <a:schemeClr val="tx2"/>
                </a:solidFill>
                <a:effectLst/>
                <a:latin typeface="+mn-lt"/>
                <a:ea typeface="+mn-ea"/>
                <a:cs typeface="+mn-cs"/>
              </a:rPr>
              <a:t>Έύδοξος</a:t>
            </a:r>
            <a:r>
              <a:rPr lang="el-GR" sz="1600" b="0" i="0" kern="1200" dirty="0">
                <a:solidFill>
                  <a:schemeClr val="tx2"/>
                </a:solidFill>
                <a:effectLst/>
                <a:latin typeface="+mn-lt"/>
                <a:ea typeface="+mn-ea"/>
                <a:cs typeface="+mn-cs"/>
              </a:rPr>
              <a:t>". Δημιουργεί συλλογή μακροχρόνιου δανεισμού συγγραμμάτων για τους </a:t>
            </a:r>
            <a:r>
              <a:rPr lang="el-GR" sz="1600" b="1" i="0" kern="1200" dirty="0">
                <a:solidFill>
                  <a:schemeClr val="tx2"/>
                </a:solidFill>
                <a:effectLst/>
                <a:latin typeface="+mn-lt"/>
                <a:ea typeface="+mn-ea"/>
                <a:cs typeface="+mn-cs"/>
              </a:rPr>
              <a:t>φοιτητές που δεν έχουν δικαίωμα να προμηθευτούν δωρεάν συγγράμματα</a:t>
            </a:r>
            <a:r>
              <a:rPr lang="el-GR" sz="1600" b="0" i="0" kern="1200" dirty="0">
                <a:solidFill>
                  <a:schemeClr val="tx2"/>
                </a:solidFill>
                <a:effectLst/>
                <a:latin typeface="+mn-lt"/>
                <a:ea typeface="+mn-ea"/>
                <a:cs typeface="+mn-cs"/>
              </a:rPr>
              <a:t>.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15</a:t>
            </a:fld>
            <a:endParaRPr lang="el-GR"/>
          </a:p>
        </p:txBody>
      </p:sp>
    </p:spTree>
    <p:extLst>
      <p:ext uri="{BB962C8B-B14F-4D97-AF65-F5344CB8AC3E}">
        <p14:creationId xmlns:p14="http://schemas.microsoft.com/office/powerpoint/2010/main" val="95804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Η Πέργαμος</a:t>
            </a:r>
            <a:r>
              <a:rPr lang="el-GR" baseline="0" dirty="0"/>
              <a:t> </a:t>
            </a:r>
            <a:r>
              <a:rPr lang="el-GR" dirty="0"/>
              <a:t>αποτελεί την </a:t>
            </a:r>
            <a:r>
              <a:rPr lang="el-GR" b="0" dirty="0"/>
              <a:t>Ενιαία Πλατφόρμα Ιδρυματικού Αποθετηρίου και Ψηφιακής Βιβλιοθήκης για το ΕΚΠΑ</a:t>
            </a:r>
            <a:r>
              <a:rPr lang="el-GR" dirty="0"/>
              <a:t>.</a:t>
            </a:r>
            <a:r>
              <a:rPr lang="el-GR" baseline="0" dirty="0"/>
              <a:t> Συγκεντρώνει </a:t>
            </a:r>
            <a:r>
              <a:rPr lang="el-GR" dirty="0"/>
              <a:t>Διπλωματικές  εργασίες μεταπτυχιακών φοιτητών, καθώς και Διδακτορικές Διατριβές </a:t>
            </a:r>
            <a:r>
              <a:rPr lang="el-GR" baseline="0" dirty="0"/>
              <a:t>και εμπλουτίζεται με πρόσθετες Ψηφιακές Συλλογές του Πανεπιστημίου. Μπορείτε να </a:t>
            </a:r>
            <a:r>
              <a:rPr lang="el-GR" baseline="0" dirty="0" err="1"/>
              <a:t>πλοηγηθείτε</a:t>
            </a:r>
            <a:r>
              <a:rPr lang="el-GR" dirty="0" err="1"/>
              <a:t>▀</a:t>
            </a:r>
            <a:r>
              <a:rPr lang="el-GR" baseline="0" dirty="0"/>
              <a:t> </a:t>
            </a:r>
            <a:r>
              <a:rPr lang="el-GR" b="0" dirty="0"/>
              <a:t>στο υλικό των συλλογών ή να εισάγετε στα Κριτήρια λέξεις κλειδιά προς</a:t>
            </a:r>
            <a:r>
              <a:rPr lang="el-GR" b="0" baseline="0" dirty="0"/>
              <a:t> αναζήτηση.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16</a:t>
            </a:fld>
            <a:endParaRPr lang="el-GR"/>
          </a:p>
        </p:txBody>
      </p:sp>
    </p:spTree>
    <p:extLst>
      <p:ext uri="{BB962C8B-B14F-4D97-AF65-F5344CB8AC3E}">
        <p14:creationId xmlns:p14="http://schemas.microsoft.com/office/powerpoint/2010/main" val="1130287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Αφού εντοπίσετε κάποιο</a:t>
            </a:r>
            <a:r>
              <a:rPr lang="el-GR" sz="1600" b="0" i="0" kern="1200" baseline="0" dirty="0">
                <a:solidFill>
                  <a:schemeClr val="tx2"/>
                </a:solidFill>
                <a:effectLst/>
                <a:latin typeface="+mn-lt"/>
                <a:ea typeface="+mn-ea"/>
                <a:cs typeface="+mn-cs"/>
              </a:rPr>
              <a:t> αποτέλεσμα που σας ενδιαφέρει, στην ενότητα</a:t>
            </a:r>
            <a:r>
              <a:rPr lang="el-GR" sz="1600" b="0" i="0" kern="1200" dirty="0">
                <a:solidFill>
                  <a:schemeClr val="tx2"/>
                </a:solidFill>
                <a:effectLst/>
                <a:latin typeface="+mn-lt"/>
                <a:ea typeface="+mn-ea"/>
                <a:cs typeface="+mn-cs"/>
              </a:rPr>
              <a:t> ΠΕΡΙΕΧΟΜΕΝΑ εμφανίζεται το πλήρες κείμενο της εργασίας σε μορφή</a:t>
            </a:r>
            <a:r>
              <a:rPr lang="el-GR" sz="1600" b="0" i="0" kern="1200" baseline="0" dirty="0">
                <a:solidFill>
                  <a:schemeClr val="tx2"/>
                </a:solidFill>
                <a:effectLst/>
                <a:latin typeface="+mn-lt"/>
                <a:ea typeface="+mn-ea"/>
                <a:cs typeface="+mn-cs"/>
              </a:rPr>
              <a:t> </a:t>
            </a:r>
            <a:r>
              <a:rPr lang="en-US" sz="1600" b="0" i="0" kern="1200" baseline="0" dirty="0">
                <a:solidFill>
                  <a:schemeClr val="tx2"/>
                </a:solidFill>
                <a:effectLst/>
                <a:latin typeface="+mn-lt"/>
                <a:ea typeface="+mn-ea"/>
                <a:cs typeface="+mn-cs"/>
              </a:rPr>
              <a:t>pdf</a:t>
            </a:r>
            <a:r>
              <a:rPr lang="el-GR" sz="1600" b="0" i="0" kern="1200" dirty="0">
                <a:solidFill>
                  <a:schemeClr val="tx2"/>
                </a:solidFill>
                <a:effectLst/>
                <a:latin typeface="+mn-lt"/>
                <a:ea typeface="+mn-ea"/>
                <a:cs typeface="+mn-cs"/>
              </a:rPr>
              <a:t>. </a:t>
            </a:r>
          </a:p>
          <a:p>
            <a:pPr marL="0" marR="0" indent="0" algn="l" defTabSz="1218987" rtl="0" eaLnBrk="1" fontAlgn="auto" latinLnBrk="0" hangingPunct="1">
              <a:lnSpc>
                <a:spcPct val="100000"/>
              </a:lnSpc>
              <a:spcBef>
                <a:spcPts val="0"/>
              </a:spcBef>
              <a:spcAft>
                <a:spcPts val="0"/>
              </a:spcAft>
              <a:buClrTx/>
              <a:buSzTx/>
              <a:buFontTx/>
              <a:buNone/>
              <a:tabLst/>
              <a:defRPr/>
            </a:pPr>
            <a:r>
              <a:rPr lang="el-GR" dirty="0" err="1"/>
              <a:t>▀</a:t>
            </a:r>
            <a:r>
              <a:rPr lang="el-GR" sz="1600" b="0" i="0" kern="1200" dirty="0" err="1">
                <a:solidFill>
                  <a:schemeClr val="tx2"/>
                </a:solidFill>
                <a:effectLst/>
                <a:latin typeface="+mn-lt"/>
                <a:ea typeface="+mn-ea"/>
                <a:cs typeface="+mn-cs"/>
              </a:rPr>
              <a:t>Ενδέχεται</a:t>
            </a:r>
            <a:r>
              <a:rPr lang="el-GR" sz="1600" b="0" i="0" kern="1200" dirty="0">
                <a:solidFill>
                  <a:schemeClr val="tx2"/>
                </a:solidFill>
                <a:effectLst/>
                <a:latin typeface="+mn-lt"/>
                <a:ea typeface="+mn-ea"/>
                <a:cs typeface="+mn-cs"/>
              </a:rPr>
              <a:t> να υπάρχουν χρονικοί περιορισμοί την πρόσβασης στο πλήρες κείμενο</a:t>
            </a:r>
            <a:r>
              <a:rPr lang="el-GR" sz="1600" b="0" i="0" kern="1200" baseline="0" dirty="0">
                <a:solidFill>
                  <a:schemeClr val="tx2"/>
                </a:solidFill>
                <a:effectLst/>
                <a:latin typeface="+mn-lt"/>
                <a:ea typeface="+mn-ea"/>
                <a:cs typeface="+mn-cs"/>
              </a:rPr>
              <a:t>. Σε αυτή την περίπτωση το ψηφιακό κείμενο δεν διατίθεται ηλεκτρονικά μέχρι να λήξει η περίοδος που έχει ορίσει ο συγγραφέας (6 μήνες, 12 μήνες ή έως 5 χρόνια για τις διδακτορικές διατριβές)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17</a:t>
            </a:fld>
            <a:endParaRPr lang="el-GR"/>
          </a:p>
        </p:txBody>
      </p:sp>
    </p:spTree>
    <p:extLst>
      <p:ext uri="{BB962C8B-B14F-4D97-AF65-F5344CB8AC3E}">
        <p14:creationId xmlns:p14="http://schemas.microsoft.com/office/powerpoint/2010/main" val="2659165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Η Βιβλιοθήκη παρέχει πρόσβαση σε ψηφιακό περιεχόμενο μέσα από ελληνικές και διεθνείς βάσεων νομικών πληροφοριών. Η πρόσβαση είναι εφικτή είτε μέσω του Δικτύου του ΕΚΠΑ είτε από τις εγκαταστάσεις της</a:t>
            </a:r>
            <a:r>
              <a:rPr lang="en-US"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18</a:t>
            </a:fld>
            <a:endParaRPr lang="el-GR" dirty="0"/>
          </a:p>
        </p:txBody>
      </p:sp>
    </p:spTree>
    <p:extLst>
      <p:ext uri="{BB962C8B-B14F-4D97-AF65-F5344CB8AC3E}">
        <p14:creationId xmlns:p14="http://schemas.microsoft.com/office/powerpoint/2010/main" val="4096988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είναι o Σύνδεσμος Ελληνικών Ακαδημαϊκών Βιβλιοθηκών που λειτουργεί υπό μορφή κοινοπραξίας και αποτελείται από 49 Ιδρύματα/Μέλη.</a:t>
            </a:r>
            <a:r>
              <a:rPr lang="el-GR" sz="1600" b="0" i="0" kern="1200" baseline="0" dirty="0">
                <a:solidFill>
                  <a:schemeClr val="tx2"/>
                </a:solidFill>
                <a:effectLst/>
                <a:latin typeface="+mn-lt"/>
                <a:ea typeface="+mn-ea"/>
                <a:cs typeface="+mn-cs"/>
              </a:rPr>
              <a:t> Από τ</a:t>
            </a:r>
            <a:r>
              <a:rPr lang="el-GR" sz="1600" b="0" i="0" kern="1200" dirty="0">
                <a:solidFill>
                  <a:schemeClr val="tx2"/>
                </a:solidFill>
                <a:effectLst/>
                <a:latin typeface="+mn-lt"/>
                <a:ea typeface="+mn-ea"/>
                <a:cs typeface="+mn-cs"/>
              </a:rPr>
              <a:t>η διαδικτυακή πύλη του 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τα μέλη του έχουν πρόσβαση σε ηλεκτρονικό υλικό που καλύπτεται από συμβάσεις που έχει συνάψει ο Σύνδεσμος με διάφορους εκδότες/διαθέτες. Η πρόσβαση στις ηλεκτρονικές πηγές</a:t>
            </a:r>
            <a:r>
              <a:rPr lang="el-GR" sz="1600" b="0" i="0" kern="1200" baseline="0" dirty="0">
                <a:solidFill>
                  <a:schemeClr val="tx2"/>
                </a:solidFill>
                <a:effectLst/>
                <a:latin typeface="+mn-lt"/>
                <a:ea typeface="+mn-ea"/>
                <a:cs typeface="+mn-cs"/>
              </a:rPr>
              <a:t> και στις βιβλιογραφικές βάσεις δεδομένων </a:t>
            </a:r>
            <a:r>
              <a:rPr lang="el-GR" sz="1600" b="0" i="0" kern="1200" dirty="0">
                <a:solidFill>
                  <a:schemeClr val="tx2"/>
                </a:solidFill>
                <a:effectLst/>
                <a:latin typeface="+mn-lt"/>
                <a:ea typeface="+mn-ea"/>
                <a:cs typeface="+mn-cs"/>
              </a:rPr>
              <a:t>είναι εφικτή και μέσω Δικτύου ΕΚΠΑ.</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19</a:t>
            </a:fld>
            <a:endParaRPr lang="el-GR"/>
          </a:p>
        </p:txBody>
      </p:sp>
    </p:spTree>
    <p:extLst>
      <p:ext uri="{BB962C8B-B14F-4D97-AF65-F5344CB8AC3E}">
        <p14:creationId xmlns:p14="http://schemas.microsoft.com/office/powerpoint/2010/main" val="2321891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l-GR" sz="1600" kern="1200" dirty="0">
                <a:solidFill>
                  <a:schemeClr val="tx2"/>
                </a:solidFill>
                <a:effectLst/>
                <a:latin typeface="+mn-lt"/>
                <a:ea typeface="+mn-ea"/>
                <a:cs typeface="+mn-cs"/>
              </a:rPr>
              <a:t>Η Ενιαία Βιβλιοθήκη της Νομικής σχολής στο κτήριο του παλιού Χημείου του ΕΚΠΑ, που θεωρείται από τις πληρέστερες νομικές συλλογές στη χώρα μας και συγκρίνεται επάξια με αντίστοιχες του εξωτερικού στον τομέα της, ξεκίνησε τη λειτουργία της τον Οκτώβριο του 2016.</a:t>
            </a:r>
            <a:r>
              <a:rPr lang="el-GR" dirty="0"/>
              <a:t> </a:t>
            </a:r>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l-GR" dirty="0"/>
              <a:t>Καταλαμβάνει χώρους στο ▀ισόγειο, τον ▀πρώτο και τον ▀δεύτερο όροφο του ιστορικού κτηρίου του Παλαιού Χημείου του ΕΚΠΑ. </a:t>
            </a:r>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l-GR" altLang="el-GR" dirty="0">
                <a:latin typeface="Times New Roman" pitchFamily="18" charset="0"/>
                <a:cs typeface="Times New Roman" pitchFamily="18" charset="0"/>
              </a:rPr>
              <a:t>Ωράριο λειτουργίας: Δευτέρα</a:t>
            </a:r>
            <a:r>
              <a:rPr lang="en-US" altLang="el-GR" dirty="0">
                <a:latin typeface="Times New Roman" pitchFamily="18" charset="0"/>
                <a:cs typeface="Times New Roman" pitchFamily="18" charset="0"/>
              </a:rPr>
              <a:t>-</a:t>
            </a:r>
            <a:r>
              <a:rPr lang="el-GR" altLang="el-GR" dirty="0">
                <a:latin typeface="Times New Roman" pitchFamily="18" charset="0"/>
                <a:cs typeface="Times New Roman" pitchFamily="18" charset="0"/>
              </a:rPr>
              <a:t>Παρασκευή: 08:30-19:00</a:t>
            </a:r>
            <a:r>
              <a:rPr lang="en-US" altLang="el-GR" dirty="0">
                <a:latin typeface="Times New Roman" pitchFamily="18" charset="0"/>
                <a:cs typeface="Times New Roman" pitchFamily="18" charset="0"/>
              </a:rPr>
              <a:t>.</a:t>
            </a:r>
            <a:endParaRPr lang="el-GR" altLang="el-GR" dirty="0">
              <a:latin typeface="Times New Roman" pitchFamily="18" charset="0"/>
              <a:cs typeface="Times New Roman" pitchFamily="18"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lang="en-GB"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a:t>
            </a:fld>
            <a:endParaRPr lang="el-GR" dirty="0"/>
          </a:p>
        </p:txBody>
      </p:sp>
    </p:spTree>
    <p:extLst>
      <p:ext uri="{BB962C8B-B14F-4D97-AF65-F5344CB8AC3E}">
        <p14:creationId xmlns:p14="http://schemas.microsoft.com/office/powerpoint/2010/main" val="3186254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Ενιαία μηχανή αναζήτησης της </a:t>
            </a:r>
            <a:r>
              <a:rPr lang="en-US" sz="1600" b="0" i="0" kern="1200" dirty="0">
                <a:solidFill>
                  <a:schemeClr val="tx2"/>
                </a:solidFill>
                <a:effectLst/>
                <a:latin typeface="+mn-lt"/>
                <a:ea typeface="+mn-ea"/>
                <a:cs typeface="+mn-cs"/>
              </a:rPr>
              <a:t>heal link</a:t>
            </a:r>
            <a:r>
              <a:rPr lang="el-GR" dirty="0"/>
              <a:t>▀</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πραγματοποιεί ταυτόχρονη αναζήτηση στα ηλεκτρονικά περιοδικά (σε επίπεδο άρθρου) και στα ηλεκτρονικά βιβλία (σε επίπεδο τίτλου). </a:t>
            </a:r>
            <a:r>
              <a:rPr lang="el-GR" sz="1600" b="0" i="0" kern="1200" dirty="0" err="1">
                <a:solidFill>
                  <a:schemeClr val="tx2"/>
                </a:solidFill>
                <a:effectLst/>
                <a:latin typeface="+mn-lt"/>
                <a:ea typeface="+mn-ea"/>
                <a:cs typeface="+mn-cs"/>
              </a:rPr>
              <a:t>Παράλληλα</a:t>
            </a:r>
            <a:r>
              <a:rPr lang="el-GR" dirty="0" err="1"/>
              <a:t>▀</a:t>
            </a:r>
            <a:r>
              <a:rPr lang="el-GR" sz="1600" b="0" i="0" kern="1200" dirty="0">
                <a:solidFill>
                  <a:schemeClr val="tx2"/>
                </a:solidFill>
                <a:effectLst/>
                <a:latin typeface="+mn-lt"/>
                <a:ea typeface="+mn-ea"/>
                <a:cs typeface="+mn-cs"/>
              </a:rPr>
              <a:t>, δίνεται η δυνατότητα περιορισμού των αποτελεσμάτων μέσω πολλαπλών φίλτρων.</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20</a:t>
            </a:fld>
            <a:endParaRPr lang="el-GR"/>
          </a:p>
        </p:txBody>
      </p:sp>
    </p:spTree>
    <p:extLst>
      <p:ext uri="{BB962C8B-B14F-4D97-AF65-F5344CB8AC3E}">
        <p14:creationId xmlns:p14="http://schemas.microsoft.com/office/powerpoint/2010/main" val="2107671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Από το μενού </a:t>
            </a:r>
            <a:r>
              <a:rPr lang="en-US" sz="1600" b="0" i="0" kern="1200" dirty="0">
                <a:solidFill>
                  <a:schemeClr val="tx2"/>
                </a:solidFill>
                <a:effectLst/>
                <a:latin typeface="+mn-lt"/>
                <a:ea typeface="+mn-ea"/>
                <a:cs typeface="+mn-cs"/>
              </a:rPr>
              <a:t>“</a:t>
            </a:r>
            <a:r>
              <a:rPr lang="el-GR" sz="1600" b="0" i="0" kern="1200" dirty="0">
                <a:solidFill>
                  <a:schemeClr val="tx2"/>
                </a:solidFill>
                <a:effectLst/>
                <a:latin typeface="+mn-lt"/>
                <a:ea typeface="+mn-ea"/>
                <a:cs typeface="+mn-cs"/>
              </a:rPr>
              <a:t>Ηλεκτρονικές πηγές” και επιλέγοντας τη</a:t>
            </a:r>
            <a:r>
              <a:rPr lang="el-GR" sz="1600" b="0" i="0" kern="1200" baseline="0" dirty="0">
                <a:solidFill>
                  <a:schemeClr val="tx2"/>
                </a:solidFill>
                <a:effectLst/>
                <a:latin typeface="+mn-lt"/>
                <a:ea typeface="+mn-ea"/>
                <a:cs typeface="+mn-cs"/>
              </a:rPr>
              <a:t>ν ενότητα </a:t>
            </a:r>
            <a:r>
              <a:rPr lang="el-GR" sz="1600" b="0" i="0" kern="1200" dirty="0">
                <a:solidFill>
                  <a:schemeClr val="tx2"/>
                </a:solidFill>
                <a:effectLst/>
                <a:latin typeface="+mn-lt"/>
                <a:ea typeface="+mn-ea"/>
                <a:cs typeface="+mn-cs"/>
              </a:rPr>
              <a:t>“Ηλεκτρονικά περιοδικά” μπορείτε να πλοηγηθείτε στους</a:t>
            </a:r>
            <a:r>
              <a:rPr lang="el-GR" sz="1600" b="0" i="0" kern="1200" baseline="0" dirty="0">
                <a:solidFill>
                  <a:schemeClr val="tx2"/>
                </a:solidFill>
                <a:effectLst/>
                <a:latin typeface="+mn-lt"/>
                <a:ea typeface="+mn-ea"/>
                <a:cs typeface="+mn-cs"/>
              </a:rPr>
              <a:t> τίτλους</a:t>
            </a:r>
            <a:r>
              <a:rPr lang="el-GR" sz="1600" b="0" i="0" kern="1200" dirty="0">
                <a:solidFill>
                  <a:schemeClr val="tx2"/>
                </a:solidFill>
                <a:effectLst/>
                <a:latin typeface="+mn-lt"/>
                <a:ea typeface="+mn-ea"/>
                <a:cs typeface="+mn-cs"/>
              </a:rPr>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είτε μέσω της αλφαβητικής περιήγησης, είτε μέσω θεματικής κατηγοριοποίησης,</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είτε μέσω του διαχωρισμού τους ανά εκδότη.</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Επίσης, μπορείτε να εντοπίσετε το περιοδικό που σας ενδιαφέρει πληκτρολογώντας ολόκληρο ή μέρος του τίτλου του στο πεδίο “Γρήγορη αναζήτηση” που υπάρχει στο πάνω δεξί μέρος της πύλης.</a:t>
            </a:r>
            <a:r>
              <a:rPr lang="el-GR" sz="1600" b="0" i="0" kern="1200" baseline="0" dirty="0">
                <a:solidFill>
                  <a:schemeClr val="tx2"/>
                </a:solidFill>
                <a:effectLst/>
                <a:latin typeface="+mn-lt"/>
                <a:ea typeface="+mn-ea"/>
                <a:cs typeface="+mn-cs"/>
              </a:rPr>
              <a:t> Στα </a:t>
            </a:r>
            <a:r>
              <a:rPr lang="el-GR" sz="1600" b="0" i="0" kern="1200" baseline="0" dirty="0" err="1">
                <a:solidFill>
                  <a:schemeClr val="tx2"/>
                </a:solidFill>
                <a:effectLst/>
                <a:latin typeface="+mn-lt"/>
                <a:ea typeface="+mn-ea"/>
                <a:cs typeface="+mn-cs"/>
              </a:rPr>
              <a:t>αποτελέσματα</a:t>
            </a:r>
            <a:r>
              <a:rPr lang="el-GR" dirty="0" err="1"/>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αναγράφεται</a:t>
            </a:r>
            <a:r>
              <a:rPr lang="el-GR" sz="1600" b="0" i="0" kern="1200" baseline="0" dirty="0">
                <a:solidFill>
                  <a:schemeClr val="tx2"/>
                </a:solidFill>
                <a:effectLst/>
                <a:latin typeface="+mn-lt"/>
                <a:ea typeface="+mn-ea"/>
                <a:cs typeface="+mn-cs"/>
              </a:rPr>
              <a:t> η περίοδος των ετών για την οποία υπάρχει δικαίωμα πρόσβασης στο πλήρες κείμενο των περιοδικών που περιλαμβάνονται στη βάση.</a:t>
            </a:r>
            <a:r>
              <a:rPr lang="el-GR" sz="1600" b="0" i="0" kern="1200" dirty="0">
                <a:solidFill>
                  <a:schemeClr val="tx2"/>
                </a:solidFill>
                <a:effectLst/>
                <a:latin typeface="+mn-lt"/>
                <a:ea typeface="+mn-ea"/>
                <a:cs typeface="+mn-cs"/>
              </a:rPr>
              <a:t>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21</a:t>
            </a:fld>
            <a:endParaRPr lang="el-GR"/>
          </a:p>
        </p:txBody>
      </p:sp>
    </p:spTree>
    <p:extLst>
      <p:ext uri="{BB962C8B-B14F-4D97-AF65-F5344CB8AC3E}">
        <p14:creationId xmlns:p14="http://schemas.microsoft.com/office/powerpoint/2010/main" val="2976731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Μόλις επιλέξετε τον τίτλο που επιθυμείτε μεταφέρεστε στον </a:t>
            </a:r>
            <a:r>
              <a:rPr lang="el-GR" baseline="0" dirty="0" err="1"/>
              <a:t>ιστότοπο</a:t>
            </a:r>
            <a:r>
              <a:rPr lang="el-GR" baseline="0" dirty="0"/>
              <a:t> του εκδότη/διαθέτη για να δείτε το πλήρες κείμενο των άρθρων. Οι προσφερόμενες δυνατότητες αναζήτησης και ο τρόπος πλοήγησης στη σελίδα εξαρτώνται από την πολιτική του εκάστοτε εκδότη.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22</a:t>
            </a:fld>
            <a:endParaRPr lang="el-GR"/>
          </a:p>
        </p:txBody>
      </p:sp>
    </p:spTree>
    <p:extLst>
      <p:ext uri="{BB962C8B-B14F-4D97-AF65-F5344CB8AC3E}">
        <p14:creationId xmlns:p14="http://schemas.microsoft.com/office/powerpoint/2010/main" val="69437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H Βιβλιοθήκη και Κέντρο Πληροφόρησης (ΒΚΠ) του ΕΚΠΑ, διαθέτει την υπηρεσία </a:t>
            </a:r>
            <a:r>
              <a:rPr lang="el-GR" b="1" dirty="0" err="1"/>
              <a:t>Summon</a:t>
            </a:r>
            <a:r>
              <a:rPr lang="el-GR" b="1" dirty="0"/>
              <a:t> </a:t>
            </a:r>
            <a:r>
              <a:rPr lang="el-GR" b="1" dirty="0" err="1"/>
              <a:t>Discovery</a:t>
            </a:r>
            <a:r>
              <a:rPr lang="el-GR" b="1" dirty="0"/>
              <a:t> </a:t>
            </a:r>
            <a:r>
              <a:rPr lang="el-GR" b="1" dirty="0" err="1"/>
              <a:t>Service</a:t>
            </a:r>
            <a:r>
              <a:rPr lang="el-GR" dirty="0"/>
              <a:t> για να παρέχει </a:t>
            </a:r>
            <a:r>
              <a:rPr lang="el-GR" i="1" dirty="0"/>
              <a:t>ενιαία αναζήτηση</a:t>
            </a:r>
            <a:r>
              <a:rPr lang="el-GR" dirty="0"/>
              <a:t> στις ηλεκτρονικές πηγές που προσφέρει</a:t>
            </a:r>
            <a:r>
              <a:rPr lang="en-US" dirty="0"/>
              <a:t>.</a:t>
            </a:r>
            <a:r>
              <a:rPr lang="en-US" baseline="0" dirty="0"/>
              <a:t> </a:t>
            </a:r>
            <a:r>
              <a:rPr lang="el-GR" dirty="0"/>
              <a:t>Στα αποτελέσματα αναζήτησης μπορεί ο χρήστης να επέμβει με μια σειρά από φίλτρα και εργαλεία, όπως επίσης και να επεκτείνει την αναζήτησή του και εκτός των συλλογών στις οποίες παρέχεται πρόσβαση.</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23</a:t>
            </a:fld>
            <a:endParaRPr lang="el-GR"/>
          </a:p>
        </p:txBody>
      </p:sp>
    </p:spTree>
    <p:extLst>
      <p:ext uri="{BB962C8B-B14F-4D97-AF65-F5344CB8AC3E}">
        <p14:creationId xmlns:p14="http://schemas.microsoft.com/office/powerpoint/2010/main" val="134723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υπηρεσία </a:t>
            </a:r>
            <a:r>
              <a:rPr lang="el-GR" sz="1600" b="0" i="0" kern="1200" dirty="0" err="1">
                <a:solidFill>
                  <a:schemeClr val="tx2"/>
                </a:solidFill>
                <a:effectLst/>
                <a:latin typeface="+mn-lt"/>
                <a:ea typeface="+mn-ea"/>
                <a:cs typeface="+mn-cs"/>
              </a:rPr>
              <a:t>διαδανεισμού</a:t>
            </a:r>
            <a:r>
              <a:rPr lang="el-GR" sz="1600" b="0" i="0" kern="1200" dirty="0">
                <a:solidFill>
                  <a:schemeClr val="tx2"/>
                </a:solidFill>
                <a:effectLst/>
                <a:latin typeface="+mn-lt"/>
                <a:ea typeface="+mn-ea"/>
                <a:cs typeface="+mn-cs"/>
              </a:rPr>
              <a:t> άρθρων έχει ως αποστολή την εξυπηρέτηση των χρηστών</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για την ανεύρεση, παραγγελία και παράδοση αντιγράφων άρθρων σε έντυπη μορφή από περιοδικά, τα οποία δεν περιλαμβάνονται στις συλλογές της Βιβλιοθήκης.</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Ο χρόνος παράδοσης</a:t>
            </a:r>
            <a:r>
              <a:rPr lang="en-GB" sz="1600" b="0" i="0" kern="1200" dirty="0">
                <a:solidFill>
                  <a:schemeClr val="tx2"/>
                </a:solidFill>
                <a:effectLst/>
                <a:latin typeface="+mn-lt"/>
                <a:ea typeface="+mn-ea"/>
                <a:cs typeface="+mn-cs"/>
              </a:rPr>
              <a:t> </a:t>
            </a:r>
            <a:r>
              <a:rPr lang="el-GR" sz="1600" b="0" i="0" kern="1200" baseline="0" dirty="0">
                <a:solidFill>
                  <a:schemeClr val="tx2"/>
                </a:solidFill>
                <a:effectLst/>
                <a:latin typeface="+mn-lt"/>
                <a:ea typeface="+mn-ea"/>
                <a:cs typeface="+mn-cs"/>
              </a:rPr>
              <a:t>εξαρτάται από τη Βιβλιοθήκη που προμηθεύει το άρθρο (εάν πρόκειται για ελληνική ή για βιβλιοθήκη που εδράζεται στο εξωτερικό). Για την παραγγελία είναι απαραίτητη η καταχώρηση Ηλεκτρονικής Φόρμας, ενώ ο χρήστης </a:t>
            </a:r>
            <a:r>
              <a:rPr lang="el-GR" sz="1600" b="0" i="0" kern="1200" dirty="0">
                <a:solidFill>
                  <a:schemeClr val="tx2"/>
                </a:solidFill>
                <a:effectLst/>
                <a:latin typeface="+mn-lt"/>
                <a:ea typeface="+mn-ea"/>
                <a:cs typeface="+mn-cs"/>
              </a:rPr>
              <a:t>προκαταβάλει το σύνολο του κόστους </a:t>
            </a:r>
            <a:r>
              <a:rPr lang="el-GR" sz="1600" b="0" i="0" kern="1200" dirty="0" err="1">
                <a:solidFill>
                  <a:schemeClr val="tx2"/>
                </a:solidFill>
                <a:effectLst/>
                <a:latin typeface="+mn-lt"/>
                <a:ea typeface="+mn-ea"/>
                <a:cs typeface="+mn-cs"/>
              </a:rPr>
              <a:t>διαδανεισμού</a:t>
            </a:r>
            <a:r>
              <a:rPr lang="el-GR" sz="1600" b="0" i="0" kern="1200" dirty="0">
                <a:solidFill>
                  <a:schemeClr val="tx2"/>
                </a:solidFill>
                <a:effectLst/>
                <a:latin typeface="+mn-lt"/>
                <a:ea typeface="+mn-ea"/>
                <a:cs typeface="+mn-cs"/>
              </a:rPr>
              <a:t>,</a:t>
            </a:r>
            <a:r>
              <a:rPr lang="el-GR" sz="1600" b="0" i="0" kern="1200" baseline="0" dirty="0">
                <a:solidFill>
                  <a:schemeClr val="tx2"/>
                </a:solidFill>
                <a:effectLst/>
                <a:latin typeface="+mn-lt"/>
                <a:ea typeface="+mn-ea"/>
                <a:cs typeface="+mn-cs"/>
              </a:rPr>
              <a:t> το οποίο καθορίζεται από τη Βιβλιοθήκη Προμηθευτή και τον επιβαρύνει. </a:t>
            </a:r>
          </a:p>
          <a:p>
            <a:r>
              <a:rPr lang="el-GR" sz="1600" b="0" i="0" kern="1200" baseline="0" dirty="0">
                <a:solidFill>
                  <a:schemeClr val="tx2"/>
                </a:solidFill>
                <a:effectLst/>
                <a:latin typeface="+mn-lt"/>
                <a:ea typeface="+mn-ea"/>
                <a:cs typeface="+mn-cs"/>
              </a:rPr>
              <a:t>Για την αρτιότερη κάλυψη των πληροφοριακών αναγκών των μελών μας, η Βιβλιοθήκη μπορεί να δανειστεί εκ μέρους σας βιβλία από τη βιβλιοθήκη της Νομικής Σχολής του Αριστοτελείου Πανεπιστημίου Θεσσαλονίκης και τη Βιβλιοθήκη της Νομικής Σχολής του Δημοκρίτειου Πανεπιστημίου Θράκης. </a:t>
            </a:r>
            <a:r>
              <a:rPr lang="el-GR" sz="1600" b="0" i="0" kern="1200" dirty="0">
                <a:solidFill>
                  <a:schemeClr val="tx2"/>
                </a:solidFill>
                <a:effectLst/>
                <a:latin typeface="+mn-lt"/>
                <a:ea typeface="+mn-ea"/>
                <a:cs typeface="+mn-cs"/>
              </a:rPr>
              <a:t>Προκειμένου να πραγματοποιήσετε ένα αίτημα </a:t>
            </a:r>
            <a:r>
              <a:rPr lang="el-GR" sz="1600" b="0" i="0" kern="1200" dirty="0" err="1">
                <a:solidFill>
                  <a:schemeClr val="tx2"/>
                </a:solidFill>
                <a:effectLst/>
                <a:latin typeface="+mn-lt"/>
                <a:ea typeface="+mn-ea"/>
                <a:cs typeface="+mn-cs"/>
              </a:rPr>
              <a:t>Διαδανεισμού</a:t>
            </a:r>
            <a:r>
              <a:rPr lang="el-GR" sz="1600" b="0" i="0" kern="1200" dirty="0">
                <a:solidFill>
                  <a:schemeClr val="tx2"/>
                </a:solidFill>
                <a:effectLst/>
                <a:latin typeface="+mn-lt"/>
                <a:ea typeface="+mn-ea"/>
                <a:cs typeface="+mn-cs"/>
              </a:rPr>
              <a:t> Βιβλίου, θα πρέπει να απευθυνθείτε αυτοπροσώπως</a:t>
            </a:r>
            <a:r>
              <a:rPr lang="en-GB"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στη</a:t>
            </a:r>
            <a:r>
              <a:rPr lang="el-GR" sz="1600" b="0" i="0" kern="1200" baseline="0" dirty="0">
                <a:solidFill>
                  <a:schemeClr val="tx2"/>
                </a:solidFill>
                <a:effectLst/>
                <a:latin typeface="+mn-lt"/>
                <a:ea typeface="+mn-ea"/>
                <a:cs typeface="+mn-cs"/>
              </a:rPr>
              <a:t> Βιβλιοθήκη μας. </a:t>
            </a:r>
            <a:r>
              <a:rPr lang="el-GR" sz="1600" b="0" i="0" kern="1200" dirty="0">
                <a:solidFill>
                  <a:schemeClr val="tx2"/>
                </a:solidFill>
                <a:effectLst/>
                <a:latin typeface="+mn-lt"/>
                <a:ea typeface="+mn-ea"/>
                <a:cs typeface="+mn-cs"/>
              </a:rPr>
              <a:t>Όλα τα έξοδα</a:t>
            </a:r>
            <a:r>
              <a:rPr lang="el-GR" sz="1600" b="1"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αποστολής και παραλαβής του υλικού </a:t>
            </a:r>
            <a:r>
              <a:rPr lang="el-GR" sz="1600" b="1" i="0" kern="1200" dirty="0">
                <a:solidFill>
                  <a:schemeClr val="tx2"/>
                </a:solidFill>
                <a:effectLst/>
                <a:latin typeface="+mn-lt"/>
                <a:ea typeface="+mn-ea"/>
                <a:cs typeface="+mn-cs"/>
              </a:rPr>
              <a:t>καλύπτονται</a:t>
            </a:r>
            <a:r>
              <a:rPr lang="el-GR" sz="1600" b="1" i="0" kern="1200" baseline="0" dirty="0">
                <a:solidFill>
                  <a:schemeClr val="tx2"/>
                </a:solidFill>
                <a:effectLst/>
                <a:latin typeface="+mn-lt"/>
                <a:ea typeface="+mn-ea"/>
                <a:cs typeface="+mn-cs"/>
              </a:rPr>
              <a:t> από τον </a:t>
            </a:r>
            <a:r>
              <a:rPr lang="el-GR" sz="1600" b="1" i="0" kern="1200" dirty="0">
                <a:solidFill>
                  <a:schemeClr val="tx2"/>
                </a:solidFill>
                <a:effectLst/>
                <a:latin typeface="+mn-lt"/>
                <a:ea typeface="+mn-ea"/>
                <a:cs typeface="+mn-cs"/>
              </a:rPr>
              <a:t>χρήστη.</a:t>
            </a:r>
            <a:r>
              <a:rPr lang="el-GR" sz="1600" b="0" i="0" kern="1200" dirty="0">
                <a:solidFill>
                  <a:schemeClr val="tx2"/>
                </a:solidFill>
                <a:effectLst/>
                <a:latin typeface="+mn-lt"/>
                <a:ea typeface="+mn-ea"/>
                <a:cs typeface="+mn-cs"/>
              </a:rPr>
              <a:t>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24</a:t>
            </a:fld>
            <a:endParaRPr lang="el-GR"/>
          </a:p>
        </p:txBody>
      </p:sp>
    </p:spTree>
    <p:extLst>
      <p:ext uri="{BB962C8B-B14F-4D97-AF65-F5344CB8AC3E}">
        <p14:creationId xmlns:p14="http://schemas.microsoft.com/office/powerpoint/2010/main" val="3729252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Για την πρόσβαση σε υπηρεσίες από οποιοδήποτε χώρο </a:t>
            </a:r>
            <a:r>
              <a:rPr lang="el-GR" sz="1600" b="1" i="0" kern="1200" dirty="0">
                <a:solidFill>
                  <a:schemeClr val="tx2"/>
                </a:solidFill>
                <a:effectLst/>
                <a:latin typeface="+mn-lt"/>
                <a:ea typeface="+mn-ea"/>
                <a:cs typeface="+mn-cs"/>
              </a:rPr>
              <a:t>εκτός της Βιβλιοθήκης που χρειάζονται πιστοποίηση</a:t>
            </a:r>
            <a:r>
              <a:rPr lang="el-GR" sz="1600" b="0" i="0" kern="1200" dirty="0">
                <a:solidFill>
                  <a:schemeClr val="tx2"/>
                </a:solidFill>
                <a:effectLst/>
                <a:latin typeface="+mn-lt"/>
                <a:ea typeface="+mn-ea"/>
                <a:cs typeface="+mn-cs"/>
              </a:rPr>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προσφέρονται</a:t>
            </a:r>
            <a:r>
              <a:rPr lang="el-GR" sz="1600" b="0" i="0" kern="1200" baseline="0" dirty="0">
                <a:solidFill>
                  <a:schemeClr val="tx2"/>
                </a:solidFill>
                <a:effectLst/>
                <a:latin typeface="+mn-lt"/>
                <a:ea typeface="+mn-ea"/>
                <a:cs typeface="+mn-cs"/>
              </a:rPr>
              <a:t> δύο εναλλακτικές επιλογές. Πρώτον, μπορείτε να εγκαταστήσετε στη συσκευή σας την εφαρμογή </a:t>
            </a:r>
            <a:r>
              <a:rPr lang="en-GB" sz="1600" b="0" i="0" kern="1200" baseline="0" dirty="0">
                <a:solidFill>
                  <a:schemeClr val="tx2"/>
                </a:solidFill>
                <a:effectLst/>
                <a:latin typeface="+mn-lt"/>
                <a:ea typeface="+mn-ea"/>
                <a:cs typeface="+mn-cs"/>
              </a:rPr>
              <a:t>VPN</a:t>
            </a:r>
            <a:r>
              <a:rPr lang="el-GR" sz="1600" b="0" i="0" kern="1200" baseline="0" dirty="0">
                <a:solidFill>
                  <a:schemeClr val="tx2"/>
                </a:solidFill>
                <a:effectLst/>
                <a:latin typeface="+mn-lt"/>
                <a:ea typeface="+mn-ea"/>
                <a:cs typeface="+mn-cs"/>
              </a:rPr>
              <a:t>, ώστε η σύνδεση στο Δίκτυο του ΕΚΠΑ να επιτευχθεί μέσω Ιδεατού Δικτύου. Κ</a:t>
            </a:r>
            <a:r>
              <a:rPr lang="el-GR" sz="1600" b="0" i="0" kern="1200" dirty="0">
                <a:solidFill>
                  <a:schemeClr val="tx2"/>
                </a:solidFill>
                <a:effectLst/>
                <a:latin typeface="+mn-lt"/>
                <a:ea typeface="+mn-ea"/>
                <a:cs typeface="+mn-cs"/>
              </a:rPr>
              <a:t>ατά το άνοιγμα της εφαρμογής στα</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πεδία </a:t>
            </a:r>
            <a:r>
              <a:rPr lang="el-GR" sz="1600" b="1" i="0" kern="1200" dirty="0" err="1">
                <a:solidFill>
                  <a:schemeClr val="tx2"/>
                </a:solidFill>
                <a:effectLst/>
                <a:latin typeface="+mn-lt"/>
                <a:ea typeface="+mn-ea"/>
                <a:cs typeface="+mn-cs"/>
              </a:rPr>
              <a:t>username</a:t>
            </a:r>
            <a:r>
              <a:rPr lang="el-GR" sz="1600" b="0" i="0" kern="1200" dirty="0">
                <a:solidFill>
                  <a:schemeClr val="tx2"/>
                </a:solidFill>
                <a:effectLst/>
                <a:latin typeface="+mn-lt"/>
                <a:ea typeface="+mn-ea"/>
                <a:cs typeface="+mn-cs"/>
              </a:rPr>
              <a:t> και </a:t>
            </a:r>
            <a:r>
              <a:rPr lang="el-GR" sz="1600" b="1" i="0" kern="1200" dirty="0" err="1">
                <a:solidFill>
                  <a:schemeClr val="tx2"/>
                </a:solidFill>
                <a:effectLst/>
                <a:latin typeface="+mn-lt"/>
                <a:ea typeface="+mn-ea"/>
                <a:cs typeface="+mn-cs"/>
              </a:rPr>
              <a:t>password</a:t>
            </a:r>
            <a:r>
              <a:rPr lang="el-GR" sz="1600" b="0" i="0" kern="1200" dirty="0">
                <a:solidFill>
                  <a:schemeClr val="tx2"/>
                </a:solidFill>
                <a:effectLst/>
                <a:latin typeface="+mn-lt"/>
                <a:ea typeface="+mn-ea"/>
                <a:cs typeface="+mn-cs"/>
              </a:rPr>
              <a:t> που σας ζητούνται</a:t>
            </a:r>
            <a:r>
              <a:rPr lang="en-GB"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καταχωρείτε τα αντίστοιχα στοιχεία του υφιστάμενου λογαριασμού σας στο Πανεπιστήμιο Αθηνών. Για τη δημιουργία ή τη διαχείριση λογαριασμού θα πρέπει να υποβάλετε σχετικό αίτημα στην Υπηρεσία Υποστήριξης Χρηστών του Κ.ΛΕΙ.ΔΙ.</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baseline="0" dirty="0">
                <a:solidFill>
                  <a:schemeClr val="tx2"/>
                </a:solidFill>
                <a:effectLst/>
                <a:latin typeface="+mn-lt"/>
                <a:ea typeface="+mn-ea"/>
                <a:cs typeface="+mn-cs"/>
              </a:rPr>
              <a:t>Επίσης, μπορείτε να συνδεθείτε μέσω Διακομιστή μεσολάβησης  (</a:t>
            </a:r>
            <a:r>
              <a:rPr lang="en-US" sz="1600" b="0" i="0" kern="1200" baseline="0" dirty="0">
                <a:solidFill>
                  <a:schemeClr val="tx2"/>
                </a:solidFill>
                <a:effectLst/>
                <a:latin typeface="+mn-lt"/>
                <a:ea typeface="+mn-ea"/>
                <a:cs typeface="+mn-cs"/>
              </a:rPr>
              <a:t>proxy server) </a:t>
            </a:r>
            <a:r>
              <a:rPr lang="el-GR" sz="1600" b="0" i="0" kern="1200" baseline="0" dirty="0">
                <a:solidFill>
                  <a:schemeClr val="tx2"/>
                </a:solidFill>
                <a:effectLst/>
                <a:latin typeface="+mn-lt"/>
                <a:ea typeface="+mn-ea"/>
                <a:cs typeface="+mn-cs"/>
              </a:rPr>
              <a:t>χωρίς τη χρήση επιπλέον λογισμικού. Για κάθε μία από τις περιπτώσεις παρέχονται αναλυτικές τεχνικές οδηγίες ανάλογα με τον </a:t>
            </a:r>
            <a:r>
              <a:rPr lang="el-GR" sz="1600" b="0" i="0" kern="1200" baseline="0" dirty="0" err="1">
                <a:solidFill>
                  <a:schemeClr val="tx2"/>
                </a:solidFill>
                <a:effectLst/>
                <a:latin typeface="+mn-lt"/>
                <a:ea typeface="+mn-ea"/>
                <a:cs typeface="+mn-cs"/>
              </a:rPr>
              <a:t>φυλλομετρητή</a:t>
            </a:r>
            <a:r>
              <a:rPr lang="en-GB" sz="1600" b="0" i="0" kern="1200" baseline="0" dirty="0">
                <a:solidFill>
                  <a:schemeClr val="tx2"/>
                </a:solidFill>
                <a:effectLst/>
                <a:latin typeface="+mn-lt"/>
                <a:ea typeface="+mn-ea"/>
                <a:cs typeface="+mn-cs"/>
              </a:rPr>
              <a:t> </a:t>
            </a:r>
            <a:r>
              <a:rPr lang="el-GR" sz="1600" b="0" i="0" kern="1200" baseline="0" dirty="0">
                <a:solidFill>
                  <a:schemeClr val="tx2"/>
                </a:solidFill>
                <a:effectLst/>
                <a:latin typeface="+mn-lt"/>
                <a:ea typeface="+mn-ea"/>
                <a:cs typeface="+mn-cs"/>
              </a:rPr>
              <a:t>ή το λειτουργικό σύστημα της συσκευής, που ο χρήστης επιθυμεί να χρησιμοποιήσει για τη σύνδεσή του με το Δίκτυο του Πανεπιστημίου.</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25</a:t>
            </a:fld>
            <a:endParaRPr lang="el-GR"/>
          </a:p>
        </p:txBody>
      </p:sp>
    </p:spTree>
    <p:extLst>
      <p:ext uri="{BB962C8B-B14F-4D97-AF65-F5344CB8AC3E}">
        <p14:creationId xmlns:p14="http://schemas.microsoft.com/office/powerpoint/2010/main" val="4212383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Το </a:t>
            </a:r>
            <a:r>
              <a:rPr lang="el-GR" sz="1600" b="0" i="0" kern="1200" dirty="0" err="1">
                <a:solidFill>
                  <a:schemeClr val="tx2"/>
                </a:solidFill>
                <a:effectLst/>
                <a:latin typeface="+mn-lt"/>
                <a:ea typeface="+mn-ea"/>
                <a:cs typeface="+mn-cs"/>
              </a:rPr>
              <a:t>Mendeley</a:t>
            </a:r>
            <a:r>
              <a:rPr lang="el-GR" sz="1600" b="0" i="0" kern="1200" dirty="0">
                <a:solidFill>
                  <a:schemeClr val="tx2"/>
                </a:solidFill>
                <a:effectLst/>
                <a:latin typeface="+mn-lt"/>
                <a:ea typeface="+mn-ea"/>
                <a:cs typeface="+mn-cs"/>
              </a:rPr>
              <a:t> είναι μια διαδικτυακή εφαρμογή διαχείρισης βιβλιογραφίας και ταυτόχρονα ένα κοινωνικό δίκτυο ερευνητών, που παρέχει τη δυνατότητα οργάνωσης της βιβλιογραφίας αλλά και διαμοιρασμού βιβλιογραφικών αναφορών και εργασιών ανάμεσα σε ερευνητές. Οι βιβλιογραφικές αναφορές που αποθηκεύονται</a:t>
            </a:r>
            <a:r>
              <a:rPr lang="el-GR" sz="1600" b="0" i="0" kern="1200" baseline="0" dirty="0">
                <a:solidFill>
                  <a:schemeClr val="tx2"/>
                </a:solidFill>
                <a:effectLst/>
                <a:latin typeface="+mn-lt"/>
                <a:ea typeface="+mn-ea"/>
                <a:cs typeface="+mn-cs"/>
              </a:rPr>
              <a:t> στο σύστημα, </a:t>
            </a:r>
            <a:r>
              <a:rPr lang="el-GR" sz="1600" b="0" i="0" kern="1200" dirty="0">
                <a:solidFill>
                  <a:schemeClr val="tx2"/>
                </a:solidFill>
                <a:effectLst/>
                <a:latin typeface="+mn-lt"/>
                <a:ea typeface="+mn-ea"/>
                <a:cs typeface="+mn-cs"/>
              </a:rPr>
              <a:t>μπορούν πολύ εύκολα να εξαχθούν σε κειμενογράφο σύμφωνα με τα διεθνή πρότυπα εμφάνισης παραπομπών.</a:t>
            </a:r>
            <a:r>
              <a:rPr lang="el-GR" sz="1600" b="0" i="0" kern="1200" baseline="0" dirty="0">
                <a:solidFill>
                  <a:schemeClr val="tx2"/>
                </a:solidFill>
                <a:effectLst/>
                <a:latin typeface="+mn-lt"/>
                <a:ea typeface="+mn-ea"/>
                <a:cs typeface="+mn-cs"/>
              </a:rPr>
              <a:t> Η βιβλιοθήκη οργανώνει κάθε χρόνο εξειδικευμένο σεμινάριο-εργαστήριο για τη χρήση του εν λόγω λογισμικού.</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26</a:t>
            </a:fld>
            <a:endParaRPr lang="el-GR"/>
          </a:p>
        </p:txBody>
      </p:sp>
    </p:spTree>
    <p:extLst>
      <p:ext uri="{BB962C8B-B14F-4D97-AF65-F5344CB8AC3E}">
        <p14:creationId xmlns:p14="http://schemas.microsoft.com/office/powerpoint/2010/main" val="23160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Το Εθνικό και Καποδιστριακό Πανεπιστήμιο Αθηνών,, έχει αποκτήσει συνδρομή στο λογισμικό εντοπισμού λογοκλοπής </a:t>
            </a:r>
            <a:r>
              <a:rPr lang="el-GR" sz="1600" b="0" i="0" kern="1200" dirty="0" err="1">
                <a:solidFill>
                  <a:schemeClr val="tx2"/>
                </a:solidFill>
                <a:effectLst/>
                <a:latin typeface="+mn-lt"/>
                <a:ea typeface="+mn-ea"/>
                <a:cs typeface="+mn-cs"/>
              </a:rPr>
              <a:t>Turnitin</a:t>
            </a:r>
            <a:r>
              <a:rPr lang="el-GR" sz="1600" b="0" i="0" kern="1200" dirty="0">
                <a:solidFill>
                  <a:schemeClr val="tx2"/>
                </a:solidFill>
                <a:effectLst/>
                <a:latin typeface="+mn-lt"/>
                <a:ea typeface="+mn-ea"/>
                <a:cs typeface="+mn-cs"/>
              </a:rPr>
              <a:t>. Η χρήση του προϊόντος απευθύνεται σε Μέλη ΔΕΠ, ΕΔΙΠ, ΕΕΠ, ΕΤΕΠ και όσους θεσμικά ασκούν διδακτικά καθήκοντα</a:t>
            </a:r>
            <a:r>
              <a:rPr lang="el-GR" sz="1600" b="0" i="0" kern="1200" baseline="0" dirty="0">
                <a:solidFill>
                  <a:schemeClr val="tx2"/>
                </a:solidFill>
                <a:effectLst/>
                <a:latin typeface="+mn-lt"/>
                <a:ea typeface="+mn-ea"/>
                <a:cs typeface="+mn-cs"/>
              </a:rPr>
              <a:t> προσφέροντάς τους</a:t>
            </a:r>
            <a:r>
              <a:rPr lang="el-GR" sz="1600" b="0" i="0" kern="1200" dirty="0">
                <a:solidFill>
                  <a:schemeClr val="tx2"/>
                </a:solidFill>
                <a:effectLst/>
                <a:latin typeface="+mn-lt"/>
                <a:ea typeface="+mn-ea"/>
                <a:cs typeface="+mn-cs"/>
              </a:rPr>
              <a:t> τη δυνατότητα να ελέγχουν ως προς την αυθεντικότητά τους και το ενδεχόμενο λογοκλοπής τις εργασίες οι οποίες κατατίθενται από τους  φοιτητές τους στο πλαίσιο κάποιου μαθήματος, άσκησης.</a:t>
            </a:r>
            <a:endParaRPr lang="el-GR" sz="1600" b="0" i="0" kern="1200" baseline="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27</a:t>
            </a:fld>
            <a:endParaRPr lang="el-GR"/>
          </a:p>
        </p:txBody>
      </p:sp>
    </p:spTree>
    <p:extLst>
      <p:ext uri="{BB962C8B-B14F-4D97-AF65-F5344CB8AC3E}">
        <p14:creationId xmlns:p14="http://schemas.microsoft.com/office/powerpoint/2010/main" val="2754293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ανάγκες των φοιτητών με αναπηρία (</a:t>
            </a:r>
            <a:r>
              <a:rPr lang="el-GR" dirty="0" err="1"/>
              <a:t>ΦμεΑ</a:t>
            </a:r>
            <a:r>
              <a:rPr lang="el-GR" dirty="0"/>
              <a:t>) είναι ίδιες με των υπόλοιπων συμφοιτητών τους. Η</a:t>
            </a:r>
            <a:r>
              <a:rPr lang="el-GR" u="none" dirty="0">
                <a:solidFill>
                  <a:schemeClr val="tx2"/>
                </a:solidFill>
              </a:rPr>
              <a:t> Μονάδα Προσβασιμότητας του ΕΚΠΑ</a:t>
            </a:r>
            <a:r>
              <a:rPr lang="el-GR" u="none" baseline="0" dirty="0">
                <a:solidFill>
                  <a:schemeClr val="tx2"/>
                </a:solidFill>
              </a:rPr>
              <a:t> </a:t>
            </a:r>
            <a:r>
              <a:rPr lang="el-GR" baseline="0" dirty="0"/>
              <a:t>διαχειρίζεται τ</a:t>
            </a:r>
            <a:r>
              <a:rPr lang="el-GR" dirty="0"/>
              <a:t>ο πληροφοριακό σύστημα </a:t>
            </a:r>
            <a:r>
              <a:rPr lang="el-GR" u="none" dirty="0">
                <a:solidFill>
                  <a:schemeClr val="tx2"/>
                </a:solidFill>
              </a:rPr>
              <a:t>ΕΡΜΟΦΙΛΟΣ  με το οποίο</a:t>
            </a:r>
            <a:r>
              <a:rPr lang="el-GR" dirty="0"/>
              <a:t> παρέχονται </a:t>
            </a:r>
            <a:r>
              <a:rPr lang="el-GR" i="0" dirty="0"/>
              <a:t>Ψηφιακές Υπηρεσίες </a:t>
            </a:r>
            <a:r>
              <a:rPr lang="el-GR" i="0" dirty="0" err="1"/>
              <a:t>Προσβάσιμων</a:t>
            </a:r>
            <a:r>
              <a:rPr lang="el-GR" i="0" dirty="0"/>
              <a:t> Ακαδημαϊκών Συγγραμμάτων για Φοιτητές με Αναπηρία</a:t>
            </a:r>
            <a:r>
              <a:rPr lang="el-GR" dirty="0"/>
              <a:t>. Οι φοιτητές μπορούν να απευθυνθούν στη μονάδα για την αναζήτηση ή τη δημιουργία των συγγραμμάτων που τους ενδιαφέρουν σε </a:t>
            </a:r>
            <a:r>
              <a:rPr lang="el-GR" dirty="0" err="1"/>
              <a:t>προσβάσιμη</a:t>
            </a:r>
            <a:r>
              <a:rPr lang="el-GR" dirty="0"/>
              <a:t> μορφή και στο </a:t>
            </a:r>
            <a:r>
              <a:rPr lang="el-GR" dirty="0" err="1"/>
              <a:t>μορφότυπο</a:t>
            </a:r>
            <a:r>
              <a:rPr lang="el-GR" dirty="0"/>
              <a:t> που χρειάζονται. Η </a:t>
            </a:r>
            <a:r>
              <a:rPr lang="en-US" dirty="0" err="1"/>
              <a:t>AmeLib</a:t>
            </a:r>
            <a:r>
              <a:rPr lang="en-US" baseline="0" dirty="0"/>
              <a:t> </a:t>
            </a:r>
            <a:r>
              <a:rPr lang="el-GR" dirty="0"/>
              <a:t>αποσκοπεί στο να παρέχει </a:t>
            </a:r>
            <a:r>
              <a:rPr lang="el-GR" b="0" dirty="0" err="1"/>
              <a:t>προσβάσιμα</a:t>
            </a:r>
            <a:r>
              <a:rPr lang="el-GR" b="0" dirty="0"/>
              <a:t> (μέσω διαδικτύου) βιβλία σε όλους στους δικαιούχους </a:t>
            </a:r>
            <a:r>
              <a:rPr lang="el-GR" b="0" dirty="0" err="1"/>
              <a:t>εντυπο</a:t>
            </a:r>
            <a:r>
              <a:rPr lang="el-GR" b="0" dirty="0"/>
              <a:t>-ανάπηρους  χρήστες των ελληνικών ακαδημαϊκών βιβλιοθηκών</a:t>
            </a:r>
            <a:r>
              <a:rPr lang="en-US" b="0" dirty="0"/>
              <a:t>.</a:t>
            </a:r>
            <a:r>
              <a:rPr lang="el-GR" b="0" dirty="0"/>
              <a:t> Βρισκόμαστε σε διαδικασίες λειτουργίας σταθμού προσβασιμότητας  και εντός της Βιβλιοθήκης.</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28</a:t>
            </a:fld>
            <a:endParaRPr lang="el-GR"/>
          </a:p>
        </p:txBody>
      </p:sp>
    </p:spTree>
    <p:extLst>
      <p:ext uri="{BB962C8B-B14F-4D97-AF65-F5344CB8AC3E}">
        <p14:creationId xmlns:p14="http://schemas.microsoft.com/office/powerpoint/2010/main" val="2164420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Στην ενότητα ΜΑΘΑΙΝΩ</a:t>
            </a:r>
            <a:r>
              <a:rPr lang="el-GR" sz="1600" b="0" i="0" kern="1200" baseline="0" dirty="0">
                <a:solidFill>
                  <a:schemeClr val="tx2"/>
                </a:solidFill>
                <a:effectLst/>
                <a:latin typeface="+mn-lt"/>
                <a:ea typeface="+mn-ea"/>
                <a:cs typeface="+mn-cs"/>
              </a:rPr>
              <a:t> ΠΩΣ</a:t>
            </a:r>
            <a:r>
              <a:rPr lang="el-GR" sz="1600" b="1"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περιλαμβάνονται κείμενα και άλλο βοηθητικό υλικό με οδηγίες, συμβουλές και επεξηγήσεις, με σκοπό να βοηθήσουν τα μέλη της ακαδημαϊκής κοινότητας αλλά και όλους τους επισκέπτες της να χρησιμοποιούν σωστά τη Βιβλιοθήκη για την έρευνά τους, αξιοποιώντας  τις κάθε είδους υπηρεσίες που προσφέρει, ψηφιακές και παραδοσιακές. </a:t>
            </a:r>
            <a:endParaRPr lang="el-GR" dirty="0"/>
          </a:p>
          <a:p>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29</a:t>
            </a:fld>
            <a:endParaRPr lang="el-GR"/>
          </a:p>
        </p:txBody>
      </p:sp>
    </p:spTree>
    <p:extLst>
      <p:ext uri="{BB962C8B-B14F-4D97-AF65-F5344CB8AC3E}">
        <p14:creationId xmlns:p14="http://schemas.microsoft.com/office/powerpoint/2010/main" val="4045581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Όλες οι συλλογές έχουν καταχωριστεί στον ηλεκτρονικό κατάλογο των βιβλιοθηκών του ΕΚΠΑ και τα βιβλιογραφικά στοιχεία, μαζί με τις τοπικές πληροφορίες είναι </a:t>
            </a:r>
            <a:r>
              <a:rPr lang="el-GR" dirty="0" err="1"/>
              <a:t>διαθέσιμα▀</a:t>
            </a:r>
            <a:r>
              <a:rPr lang="el-GR" dirty="0"/>
              <a:t> μέσω της ιστοσελίδας των Βιβλιοθηκών </a:t>
            </a:r>
            <a:r>
              <a:rPr lang="el-GR" dirty="0" err="1">
                <a:hlinkClick r:id="rId3" tooltip="Opens external link in new window"/>
              </a:rPr>
              <a:t>www.lib.uoa.gr</a:t>
            </a:r>
            <a:r>
              <a:rPr lang="el-GR" dirty="0"/>
              <a:t>.</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a:t>
            </a:fld>
            <a:endParaRPr lang="el-GR"/>
          </a:p>
        </p:txBody>
      </p:sp>
    </p:spTree>
    <p:extLst>
      <p:ext uri="{BB962C8B-B14F-4D97-AF65-F5344CB8AC3E}">
        <p14:creationId xmlns:p14="http://schemas.microsoft.com/office/powerpoint/2010/main" val="397344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30</a:t>
            </a:fld>
            <a:endParaRPr lang="el-GR"/>
          </a:p>
        </p:txBody>
      </p:sp>
    </p:spTree>
    <p:extLst>
      <p:ext uri="{BB962C8B-B14F-4D97-AF65-F5344CB8AC3E}">
        <p14:creationId xmlns:p14="http://schemas.microsoft.com/office/powerpoint/2010/main" val="3507324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Μην</a:t>
            </a:r>
            <a:r>
              <a:rPr lang="el-GR" baseline="0" dirty="0"/>
              <a:t> παραλείψετε να κάνετε </a:t>
            </a:r>
            <a:r>
              <a:rPr lang="en-GB" baseline="0" dirty="0"/>
              <a:t>like </a:t>
            </a:r>
            <a:r>
              <a:rPr lang="el-GR" baseline="0" dirty="0"/>
              <a:t>στη σελίδα μας στο </a:t>
            </a:r>
            <a:r>
              <a:rPr lang="en-GB" baseline="0" dirty="0" err="1"/>
              <a:t>facebook</a:t>
            </a:r>
            <a:r>
              <a:rPr lang="en-GB"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31</a:t>
            </a:fld>
            <a:endParaRPr lang="el-GR"/>
          </a:p>
        </p:txBody>
      </p:sp>
    </p:spTree>
    <p:extLst>
      <p:ext uri="{BB962C8B-B14F-4D97-AF65-F5344CB8AC3E}">
        <p14:creationId xmlns:p14="http://schemas.microsoft.com/office/powerpoint/2010/main" val="155560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aseline="0" dirty="0"/>
              <a:t>…</a:t>
            </a:r>
            <a:r>
              <a:rPr lang="el-GR" baseline="0" dirty="0"/>
              <a:t>ή να μας ακολουθήσετε στο </a:t>
            </a:r>
            <a:r>
              <a:rPr lang="en-GB" baseline="0" dirty="0"/>
              <a:t>Instagram.</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32</a:t>
            </a:fld>
            <a:endParaRPr lang="el-GR"/>
          </a:p>
        </p:txBody>
      </p:sp>
    </p:spTree>
    <p:extLst>
      <p:ext uri="{BB962C8B-B14F-4D97-AF65-F5344CB8AC3E}">
        <p14:creationId xmlns:p14="http://schemas.microsoft.com/office/powerpoint/2010/main" val="2379026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Βιβλιοθήκη</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συμμετέχει ενεργά στο</a:t>
            </a:r>
            <a:r>
              <a:rPr lang="el-GR" sz="1600" b="0" i="0" kern="1200" baseline="0" dirty="0">
                <a:solidFill>
                  <a:schemeClr val="tx2"/>
                </a:solidFill>
                <a:effectLst/>
                <a:latin typeface="+mn-lt"/>
                <a:ea typeface="+mn-ea"/>
                <a:cs typeface="+mn-cs"/>
              </a:rPr>
              <a:t> εκπαιδευτικό, κοινωνικό και πολιτιστικό έργο </a:t>
            </a:r>
            <a:r>
              <a:rPr lang="el-GR" sz="1600" b="0" i="0" kern="1200" dirty="0">
                <a:solidFill>
                  <a:schemeClr val="tx2"/>
                </a:solidFill>
                <a:effectLst/>
                <a:latin typeface="+mn-lt"/>
                <a:ea typeface="+mn-ea"/>
                <a:cs typeface="+mn-cs"/>
              </a:rPr>
              <a:t>του Πανεπιστημίου.  Μεταξύ</a:t>
            </a:r>
            <a:r>
              <a:rPr lang="el-GR" sz="1600" b="0" i="0" kern="1200" baseline="0" dirty="0">
                <a:solidFill>
                  <a:schemeClr val="tx2"/>
                </a:solidFill>
                <a:effectLst/>
                <a:latin typeface="+mn-lt"/>
                <a:ea typeface="+mn-ea"/>
                <a:cs typeface="+mn-cs"/>
              </a:rPr>
              <a:t> άλλων έχει διοργανώσει </a:t>
            </a:r>
            <a:r>
              <a:rPr lang="el-GR" sz="1600" kern="1200" dirty="0">
                <a:solidFill>
                  <a:schemeClr val="tx2"/>
                </a:solidFill>
                <a:effectLst/>
                <a:latin typeface="+mn-lt"/>
                <a:ea typeface="+mn-ea"/>
                <a:cs typeface="+mn-cs"/>
              </a:rPr>
              <a:t>ειδικά σεμινάρια και ημερίδες με θεματικές που αφορούν το δίκαιο, όπως πνευματικά δικαιώματα, προστασία προσωπικών δεδομένων.</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Στις  δραστηριότητές της</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εντάσσεται από</a:t>
            </a:r>
            <a:r>
              <a:rPr lang="el-GR" sz="1600" b="0" i="0" kern="1200" baseline="0" dirty="0">
                <a:solidFill>
                  <a:schemeClr val="tx2"/>
                </a:solidFill>
                <a:effectLst/>
                <a:latin typeface="+mn-lt"/>
                <a:ea typeface="+mn-ea"/>
                <a:cs typeface="+mn-cs"/>
              </a:rPr>
              <a:t> το 2011 και</a:t>
            </a:r>
            <a:r>
              <a:rPr lang="el-GR" sz="1600" b="0" i="0" kern="1200" dirty="0">
                <a:solidFill>
                  <a:schemeClr val="tx2"/>
                </a:solidFill>
                <a:effectLst/>
                <a:latin typeface="+mn-lt"/>
                <a:ea typeface="+mn-ea"/>
                <a:cs typeface="+mn-cs"/>
              </a:rPr>
              <a:t> η συμμετοχή στην ομάδα «Δίκαιο και τέχνη»,</a:t>
            </a:r>
            <a:r>
              <a:rPr lang="el-GR" sz="1600" b="0" i="0" kern="1200" baseline="0" dirty="0">
                <a:solidFill>
                  <a:schemeClr val="tx2"/>
                </a:solidFill>
                <a:effectLst/>
                <a:latin typeface="+mn-lt"/>
                <a:ea typeface="+mn-ea"/>
                <a:cs typeface="+mn-cs"/>
              </a:rPr>
              <a:t> μια δράση</a:t>
            </a:r>
            <a:r>
              <a:rPr lang="el-GR" sz="1600" b="0" i="0" kern="1200" dirty="0">
                <a:solidFill>
                  <a:schemeClr val="tx2"/>
                </a:solidFill>
                <a:effectLst/>
                <a:latin typeface="+mn-lt"/>
                <a:ea typeface="+mn-ea"/>
                <a:cs typeface="+mn-cs"/>
              </a:rPr>
              <a:t> που στοχεύει στη διερεύνηση του νομικού φαινομένου, μέσα από το πρίσμα της τέχνης και των έργων της, φέρνοντας σε επαφή νομικούς επιστήμονες και ανθρώπους της τέχνης και των γραμμάτων. </a:t>
            </a:r>
            <a:r>
              <a:rPr lang="el-GR" sz="1600" b="0" i="0" kern="1200" baseline="0" dirty="0">
                <a:solidFill>
                  <a:schemeClr val="tx2"/>
                </a:solidFill>
                <a:effectLst/>
                <a:latin typeface="+mn-lt"/>
                <a:ea typeface="+mn-ea"/>
                <a:cs typeface="+mn-cs"/>
              </a:rPr>
              <a:t>Α</a:t>
            </a:r>
            <a:r>
              <a:rPr lang="el-GR" sz="1600" b="0" i="0" kern="1200" dirty="0">
                <a:solidFill>
                  <a:schemeClr val="tx2"/>
                </a:solidFill>
                <a:effectLst/>
                <a:latin typeface="+mn-lt"/>
                <a:ea typeface="+mn-ea"/>
                <a:cs typeface="+mn-cs"/>
              </a:rPr>
              <a:t>πό τον Οκτώβριο του 2016  εντάσσεται και η φιλοξενία της Σκακιστικής Ομάδας Νομικής Αθηνών, η οποία δημιουργήθηκε από τη συνεργασία του προσωπικού της Βιβλιοθήκης και φοιτητών της Νομικής με την έγκριση της Διοίκησης της Σχολής.</a:t>
            </a:r>
          </a:p>
          <a:p>
            <a:pPr marL="0" marR="0" indent="0" algn="l" defTabSz="1218987"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33</a:t>
            </a:fld>
            <a:endParaRPr lang="el-GR"/>
          </a:p>
        </p:txBody>
      </p:sp>
    </p:spTree>
    <p:extLst>
      <p:ext uri="{BB962C8B-B14F-4D97-AF65-F5344CB8AC3E}">
        <p14:creationId xmlns:p14="http://schemas.microsoft.com/office/powerpoint/2010/main" val="2572514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kern="1200" dirty="0">
                <a:solidFill>
                  <a:schemeClr val="tx2"/>
                </a:solidFill>
                <a:effectLst/>
                <a:latin typeface="+mn-lt"/>
                <a:ea typeface="+mn-ea"/>
                <a:cs typeface="+mn-cs"/>
              </a:rPr>
              <a:t>Η Βιβλιοθήκη της Νομικής Σχολής αναγνωρισμένη πλέον ως σημαντικός εκπαιδευτικός και πολιτιστικός φορέας στην Ελληνική ακαδημαϊκή κοινότητα, παραμένει ανοιχτή στις νέες προκλήσεις της ψηφιακής εποχής, με συναίσθηση της αποστολής της, παρέχοντας υπηρεσίες που καλύπτουν τις σύγχρονες ανάγκες.</a:t>
            </a: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34</a:t>
            </a:fld>
            <a:endParaRPr lang="el-GR"/>
          </a:p>
        </p:txBody>
      </p:sp>
    </p:spTree>
    <p:extLst>
      <p:ext uri="{BB962C8B-B14F-4D97-AF65-F5344CB8AC3E}">
        <p14:creationId xmlns:p14="http://schemas.microsoft.com/office/powerpoint/2010/main" val="619925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 προσωπικό της Βιβλιοθήκης καταβάλλει κάθε προσπάθεια να εξυπηρετηθούν όλες οι ανάγκες των χρηστών.</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35</a:t>
            </a:fld>
            <a:endParaRPr lang="el-GR"/>
          </a:p>
        </p:txBody>
      </p:sp>
    </p:spTree>
    <p:extLst>
      <p:ext uri="{BB962C8B-B14F-4D97-AF65-F5344CB8AC3E}">
        <p14:creationId xmlns:p14="http://schemas.microsoft.com/office/powerpoint/2010/main" val="381510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Εφεξής η ιστοσελίδα της Βιβλιοθήκης </a:t>
            </a:r>
            <a:r>
              <a:rPr lang="el-GR" dirty="0" err="1"/>
              <a:t>μας▀</a:t>
            </a:r>
            <a:r>
              <a:rPr lang="el-GR" dirty="0"/>
              <a:t> </a:t>
            </a:r>
            <a:r>
              <a:rPr lang="el-GR" baseline="0" dirty="0"/>
              <a:t>θα προστεθεί στις αγαπημένες σας καθώς θα αποτελέσει πολύτιμο οδηγό σε αυτό σας το ταξίδι στη νομική έρευνα. Ενημερωθείτε πλήρως για τις παρεχόμενες υπηρεσίες καθώς και </a:t>
            </a:r>
            <a:r>
              <a:rPr lang="el-GR" dirty="0"/>
              <a:t>για τις τροποποιήσεις του κανονισμού</a:t>
            </a:r>
            <a:r>
              <a:rPr lang="el-GR" baseline="0" dirty="0"/>
              <a:t> </a:t>
            </a:r>
            <a:r>
              <a:rPr lang="el-GR" dirty="0"/>
              <a:t>λόγω μέτρων αντιμετώπισης της πανδημίας</a:t>
            </a:r>
            <a:r>
              <a:rPr lang="el-GR" baseline="0" dirty="0"/>
              <a:t>. Για οποιαδήποτε απορία μπορείτε να επικοινωνήστε μαζί μας είτε τηλεφωνικώς ή μέσω </a:t>
            </a:r>
            <a:r>
              <a:rPr lang="en-US" baseline="0" dirty="0"/>
              <a:t>mail</a:t>
            </a:r>
            <a:r>
              <a:rPr lang="el-GR" baseline="0" dirty="0"/>
              <a:t> είτε να χρησιμοποιήσετε την </a:t>
            </a:r>
            <a:r>
              <a:rPr lang="el-GR" baseline="0" dirty="0" err="1"/>
              <a:t>υπηρεσία</a:t>
            </a:r>
            <a:r>
              <a:rPr lang="el-GR" dirty="0" err="1"/>
              <a:t>▀</a:t>
            </a:r>
            <a:r>
              <a:rPr lang="el-GR" baseline="0" dirty="0"/>
              <a:t> </a:t>
            </a:r>
            <a:r>
              <a:rPr lang="en-US" baseline="0" dirty="0"/>
              <a:t>live chat </a:t>
            </a:r>
            <a:r>
              <a:rPr lang="el-GR" baseline="0" dirty="0"/>
              <a:t>Ρώτησε τον βιβλιοθηκονόμο!</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a:t>
            </a:fld>
            <a:endParaRPr lang="el-GR"/>
          </a:p>
        </p:txBody>
      </p:sp>
    </p:spTree>
    <p:extLst>
      <p:ext uri="{BB962C8B-B14F-4D97-AF65-F5344CB8AC3E}">
        <p14:creationId xmlns:p14="http://schemas.microsoft.com/office/powerpoint/2010/main" val="2788519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l-GR" dirty="0"/>
              <a:t>Η εύρυθμη λειτουργία της Βιβλιοθήκης της Νομικής Σχολής απαιτεί την καλή συνεργασία χρηστών και προσωπικού, η οποία επιτυγχάνεται όταν τηρούνται οι υποχρεώσεις και των δυο μερών και ακολουθούνται οι γενικοί κανόνες καλής συμπεριφοράς. Οι χρήστες</a:t>
            </a:r>
            <a:r>
              <a:rPr lang="el-GR" baseline="0" dirty="0"/>
              <a:t> είναι υποχρεωμένοι να εφαρμόζουν τον </a:t>
            </a:r>
            <a:r>
              <a:rPr lang="el-GR" dirty="0"/>
              <a:t>▀</a:t>
            </a:r>
            <a:r>
              <a:rPr lang="el-GR" baseline="0" dirty="0"/>
              <a:t>Κανονισμό λειτουργίας της Βιβλιοθήκης και να συμμορφώνονται στις υποδείξεις του προσωπικού</a:t>
            </a:r>
            <a:r>
              <a:rPr lang="el-GR" dirty="0"/>
              <a:t>▀</a:t>
            </a:r>
            <a:r>
              <a:rPr lang="el-GR" baseline="0" dirty="0"/>
              <a:t>. </a:t>
            </a:r>
          </a:p>
          <a:p>
            <a:pPr marL="0" marR="0" lvl="0" indent="0" algn="l" defTabSz="1218987" rtl="0" eaLnBrk="1" fontAlgn="auto" latinLnBrk="0" hangingPunct="1">
              <a:lnSpc>
                <a:spcPct val="100000"/>
              </a:lnSpc>
              <a:spcBef>
                <a:spcPts val="0"/>
              </a:spcBef>
              <a:spcAft>
                <a:spcPts val="0"/>
              </a:spcAft>
              <a:buClrTx/>
              <a:buSzTx/>
              <a:buFontTx/>
              <a:buNone/>
              <a:tabLst/>
              <a:defRPr/>
            </a:pPr>
            <a:r>
              <a:rPr lang="el-GR" baseline="0" dirty="0"/>
              <a:t>Κ</a:t>
            </a:r>
            <a:r>
              <a:rPr lang="el-GR" dirty="0"/>
              <a:t>ατά την είσοδό σας στο κτήριο παραδίδετε την ταυτότητά σας (αστυνομική ή φοιτητική), παραλαμβάνετε κλειδί για τα ερμάρια και τοποθετείτε σε αυτά τα προσωπικά σας αντικείμενα (όπως τσάντες, θήκες Η/Υ, κλπ). Με την αποχώρησή σας από το κτήριο παραδίδεται το κλειδί των ερμαρίων και παραλαμβάνετε την ταυτότητά σας.</a:t>
            </a:r>
          </a:p>
          <a:p>
            <a:endParaRPr lang="el-GR"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5</a:t>
            </a:fld>
            <a:endParaRPr lang="el-GR"/>
          </a:p>
        </p:txBody>
      </p:sp>
    </p:spTree>
    <p:extLst>
      <p:ext uri="{BB962C8B-B14F-4D97-AF65-F5344CB8AC3E}">
        <p14:creationId xmlns:p14="http://schemas.microsoft.com/office/powerpoint/2010/main" val="134726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Η συλλογή είναι πλήρως αυτοματοποιημένη και μέσω του ανοιχτού δημοσίου καταλόγου (Ο</a:t>
            </a:r>
            <a:r>
              <a:rPr lang="en-US" sz="1600" b="0" i="0" kern="1200" dirty="0">
                <a:solidFill>
                  <a:schemeClr val="tx2"/>
                </a:solidFill>
                <a:effectLst/>
                <a:latin typeface="+mn-lt"/>
                <a:ea typeface="+mn-ea"/>
                <a:cs typeface="+mn-cs"/>
              </a:rPr>
              <a:t>PAC) </a:t>
            </a:r>
            <a:r>
              <a:rPr lang="el-GR" sz="1600" b="0" i="0" kern="1200" dirty="0">
                <a:solidFill>
                  <a:schemeClr val="tx2"/>
                </a:solidFill>
                <a:effectLst/>
                <a:latin typeface="+mn-lt"/>
                <a:ea typeface="+mn-ea"/>
                <a:cs typeface="+mn-cs"/>
              </a:rPr>
              <a:t>υπάρχει δυνατότητα εντοπισμού του υλικού που σας ενδιαφέρει. </a:t>
            </a:r>
            <a:r>
              <a:rPr lang="el-GR" sz="1600" b="0" i="0" kern="1200" baseline="0" dirty="0">
                <a:solidFill>
                  <a:schemeClr val="tx2"/>
                </a:solidFill>
                <a:effectLst/>
                <a:latin typeface="+mn-lt"/>
                <a:ea typeface="+mn-ea"/>
                <a:cs typeface="+mn-cs"/>
              </a:rPr>
              <a:t>Για τον εντοπισμό μονογραφιών μπορείτε να χρησιμοποιήσετε είτε την Απλή αναζήτηση είτε τη Σύνθετη.</a:t>
            </a:r>
            <a:r>
              <a:rPr lang="en-US" sz="1600" b="0" i="0" kern="1200" baseline="0" dirty="0">
                <a:solidFill>
                  <a:schemeClr val="tx2"/>
                </a:solidFill>
                <a:effectLst/>
                <a:latin typeface="+mn-lt"/>
                <a:ea typeface="+mn-ea"/>
                <a:cs typeface="+mn-cs"/>
              </a:rPr>
              <a:t> </a:t>
            </a:r>
            <a:r>
              <a:rPr lang="el-GR" sz="1600" kern="1200" dirty="0">
                <a:solidFill>
                  <a:schemeClr val="tx2"/>
                </a:solidFill>
                <a:effectLst/>
                <a:latin typeface="+mn-lt"/>
                <a:ea typeface="+mn-ea"/>
                <a:cs typeface="+mn-cs"/>
              </a:rPr>
              <a:t>Οι προπτυχιακοί φοιτητές έχουν δικαίωμα δανεισμού έως τρία βιβλία τη φορά, έως δύο ημέρες και δικαίωμα μιας ανανέωσης.</a:t>
            </a:r>
            <a:r>
              <a:rPr lang="en-US" sz="1600" kern="1200" dirty="0">
                <a:solidFill>
                  <a:schemeClr val="tx2"/>
                </a:solidFill>
                <a:effectLst/>
                <a:latin typeface="+mn-lt"/>
                <a:ea typeface="+mn-ea"/>
                <a:cs typeface="+mn-cs"/>
              </a:rPr>
              <a:t> </a:t>
            </a: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6</a:t>
            </a:fld>
            <a:endParaRPr lang="el-GR"/>
          </a:p>
        </p:txBody>
      </p:sp>
    </p:spTree>
    <p:extLst>
      <p:ext uri="{BB962C8B-B14F-4D97-AF65-F5344CB8AC3E}">
        <p14:creationId xmlns:p14="http://schemas.microsoft.com/office/powerpoint/2010/main" val="102508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αναζήτηση</a:t>
            </a:r>
            <a:r>
              <a:rPr lang="el-GR" baseline="0" dirty="0"/>
              <a:t> με «λέξη κλειδί»</a:t>
            </a:r>
            <a:r>
              <a:rPr lang="el-GR" dirty="0"/>
              <a:t> ▀</a:t>
            </a:r>
            <a:r>
              <a:rPr lang="el-GR" baseline="0" dirty="0"/>
              <a:t> εντοπίζει τον όρο που αναζητάτε σε πολλαπλά ευρετήρια (τίτλος, συγγραφέας, θέμα) γι</a:t>
            </a:r>
            <a:r>
              <a:rPr lang="en-US" baseline="0" dirty="0"/>
              <a:t>’</a:t>
            </a:r>
            <a:r>
              <a:rPr lang="el-GR" baseline="0" dirty="0"/>
              <a:t> αυτό και μπορεί να εμφανίσει πολλά αποτελέσματα.</a:t>
            </a:r>
          </a:p>
          <a:p>
            <a:r>
              <a:rPr lang="el-GR" baseline="0" dirty="0"/>
              <a:t>Η αναζήτηση στον «Τίτλο» αλφαβητικά επιστρέφει αποτελέσματα τεκμηρίων όπου ο τίτλος τους ξεκινάει με τον όρο που θέσατε στην αναζήτηση. </a:t>
            </a:r>
          </a:p>
          <a:p>
            <a:r>
              <a:rPr lang="el-GR" baseline="0" dirty="0"/>
              <a:t>Εάν γνωρίζετε τον δημιουργό του βιβλίου μπορείτε να χρησιμοποιήσετε το ευρετήριο «Συγγραφέας» θέτοντας ως όρο αναζήτησης το όνομά του. Εάν επιθυμείτε να ανακτήσετε υλικό σχετικό με συγκεκριμένο θέμα π.χ. Γάμος μπορείτε να χρησιμοποιήσετε το θεματικό ευρετήριο. </a:t>
            </a:r>
          </a:p>
          <a:p>
            <a:endParaRPr lang="el-GR"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7</a:t>
            </a:fld>
            <a:endParaRPr lang="el-GR"/>
          </a:p>
        </p:txBody>
      </p:sp>
    </p:spTree>
    <p:extLst>
      <p:ext uri="{BB962C8B-B14F-4D97-AF65-F5344CB8AC3E}">
        <p14:creationId xmlns:p14="http://schemas.microsoft.com/office/powerpoint/2010/main" val="1050866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Στην επόμενη σελίδα εμφανίζονται τα αποτελέσματα της αναζήτησης.</a:t>
            </a:r>
            <a:r>
              <a:rPr lang="el-GR" baseline="0" dirty="0"/>
              <a:t> Αφού ελέγξετε</a:t>
            </a:r>
            <a:r>
              <a:rPr lang="el-GR" dirty="0"/>
              <a:t>▀</a:t>
            </a:r>
            <a:r>
              <a:rPr lang="el-GR" baseline="0" dirty="0"/>
              <a:t> την τοποθεσία και τη διαθεσιμότητα του τεκμηρίου, σημειώνετε τον ταξιθετικό αριθμό και τον ραβδοκώδικα. </a:t>
            </a:r>
          </a:p>
          <a:p>
            <a:r>
              <a:rPr lang="el-GR" dirty="0"/>
              <a:t>▀</a:t>
            </a:r>
            <a:r>
              <a:rPr lang="el-GR" baseline="0" dirty="0"/>
              <a:t>Ο κατάλογος είναι ενιαίος για όλο το Πανεπιστήμιο Αθηνών.</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8</a:t>
            </a:fld>
            <a:endParaRPr lang="el-GR"/>
          </a:p>
        </p:txBody>
      </p:sp>
    </p:spTree>
    <p:extLst>
      <p:ext uri="{BB962C8B-B14F-4D97-AF65-F5344CB8AC3E}">
        <p14:creationId xmlns:p14="http://schemas.microsoft.com/office/powerpoint/2010/main" val="2747451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 σύνθετη</a:t>
            </a:r>
            <a:r>
              <a:rPr lang="el-GR" baseline="0" dirty="0"/>
              <a:t> αναζήτηση μπορείτε να </a:t>
            </a:r>
            <a:r>
              <a:rPr lang="el-GR" baseline="0" dirty="0" err="1"/>
              <a:t>συνδυάσετε</a:t>
            </a:r>
            <a:r>
              <a:rPr lang="el-GR" dirty="0" err="1"/>
              <a:t>▀</a:t>
            </a:r>
            <a:r>
              <a:rPr lang="el-GR" baseline="0" dirty="0"/>
              <a:t> όρους και ευρετήρια με τη χρήση λογικών τελεστών προκειμένου να λάβετε στοχευμένα αποτελέσματα.  </a:t>
            </a:r>
          </a:p>
          <a:p>
            <a:r>
              <a:rPr lang="el-GR" baseline="0" dirty="0"/>
              <a:t>Π.Χ. έστω ότι κάποιος αναζητεί το βιβλίο του καθηγητή κ. </a:t>
            </a:r>
            <a:r>
              <a:rPr lang="el-GR" baseline="0" dirty="0" err="1"/>
              <a:t>Μαυριά</a:t>
            </a:r>
            <a:r>
              <a:rPr lang="el-GR" baseline="0" dirty="0"/>
              <a:t> με τίτλο συνταγματικό δίκαιο. Θέτει τους όρους στα αντίστοιχα πεδία επιλέγοντας τ</a:t>
            </a:r>
            <a:r>
              <a:rPr lang="en-US" baseline="0" dirty="0"/>
              <a:t>o</a:t>
            </a:r>
            <a:r>
              <a:rPr lang="el-GR" baseline="0" dirty="0"/>
              <a:t>ν τελεστή ΚΑΙ και πατάει Υποβολή..</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9</a:t>
            </a:fld>
            <a:endParaRPr lang="el-GR"/>
          </a:p>
        </p:txBody>
      </p:sp>
    </p:spTree>
    <p:extLst>
      <p:ext uri="{BB962C8B-B14F-4D97-AF65-F5344CB8AC3E}">
        <p14:creationId xmlns:p14="http://schemas.microsoft.com/office/powerpoint/2010/main" val="593737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l-GR"/>
              <a:t>Στυλ κύριου τίτλου</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l-GR"/>
              <a:t>Στυλ κύριου υπότιτλου</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4/4/2022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l-GR"/>
              <a:t>Στυλ κύριου τίτλου</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4/4/2022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8B5A30F4-0B4E-4E4B-BC36-C30CD13F4E17}" type="datetimeFigureOut">
              <a:rPr lang="en-US"/>
              <a:t>4/4/2022</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l-GR"/>
              <a:t>Στυλ κύριου τίτλου</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l-GR"/>
              <a:t>Στυλ υποδείγματος κειμένου</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2DD204D1-F9BD-4643-8480-6EA41EB484F1}" type="datetimeFigureOut">
              <a:rPr lang="en-US"/>
              <a:t>4/4/2022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7" name="Date Placeholder 6"/>
          <p:cNvSpPr>
            <a:spLocks noGrp="1"/>
          </p:cNvSpPr>
          <p:nvPr>
            <p:ph type="dt" sz="half" idx="10"/>
          </p:nvPr>
        </p:nvSpPr>
        <p:spPr/>
        <p:txBody>
          <a:bodyPr/>
          <a:lstStyle/>
          <a:p>
            <a:fld id="{2DD204D1-F9BD-4643-8480-6EA41EB484F1}" type="datetimeFigureOut">
              <a:rPr lang="en-US"/>
              <a:t>4/4/2022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Date Placeholder 2"/>
          <p:cNvSpPr>
            <a:spLocks noGrp="1"/>
          </p:cNvSpPr>
          <p:nvPr>
            <p:ph type="dt" sz="half" idx="10"/>
          </p:nvPr>
        </p:nvSpPr>
        <p:spPr/>
        <p:txBody>
          <a:bodyPr/>
          <a:lstStyle/>
          <a:p>
            <a:fld id="{2DD204D1-F9BD-4643-8480-6EA41EB484F1}" type="datetimeFigureOut">
              <a:rPr lang="en-US"/>
              <a:t>4/4/2022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4/4/2022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l-GR"/>
              <a:t>Στυλ κύριου τίτλου</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126BF754-515F-40B9-8D24-D54D5825B3D0}" type="datetimeFigureOut">
              <a:rPr lang="en-US"/>
              <a:t>4/4/2022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l-GR"/>
              <a:t>Στυλ κύριου τίτλου</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l-GR"/>
              <a:t>Κάντε κλικ στο εικονίδιο για να προσθέσετε μια εικόνα</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126BF754-515F-40B9-8D24-D54D5825B3D0}" type="datetimeFigureOut">
              <a:rPr lang="en-US"/>
              <a:t>4/4/2022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l-GR"/>
              <a:t>Στυλ κύριου τίτλου</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4/4/2022</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hyperlink" Target="https://pergamos.lib.uoa.gr/uoa/dl/frontend/index.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hyperlink" Target="https://beckonline.beck.de/Modul/50910/Inhalt" TargetMode="External"/><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hyperlink" Target="https://www.sakkoulas.com/" TargetMode="External"/><Relationship Id="rId21" Type="http://schemas.openxmlformats.org/officeDocument/2006/relationships/image" Target="../media/image44.png"/><Relationship Id="rId7" Type="http://schemas.openxmlformats.org/officeDocument/2006/relationships/image" Target="../media/image34.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18.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hyperlink" Target="https://www.google.com/url?sa=t&amp;rct=j&amp;q=&amp;esrc=s&amp;source=web&amp;cd=&amp;ved=2ahUKEwiJt-aR27rzAhUSsKQKHSY2BrIQFnoECAUQAQ&amp;url=https://1.next.westlaw.com/Search/Home.html?transitionType%3DDefault%26contextData%3D(sc.Default)&amp;usg=AOvVaw123sOVKwHRnKZPQe4r9M87" TargetMode="External"/><Relationship Id="rId5" Type="http://schemas.openxmlformats.org/officeDocument/2006/relationships/hyperlink" Target="https://lawdb.intrasoftnet.com/index.php" TargetMode="External"/><Relationship Id="rId15" Type="http://schemas.openxmlformats.org/officeDocument/2006/relationships/image" Target="../media/image38.png"/><Relationship Id="rId10" Type="http://schemas.openxmlformats.org/officeDocument/2006/relationships/hyperlink" Target="https://oxford.universitypressscholarship.com/" TargetMode="External"/><Relationship Id="rId19" Type="http://schemas.openxmlformats.org/officeDocument/2006/relationships/image" Target="../media/image42.png"/><Relationship Id="rId4" Type="http://schemas.openxmlformats.org/officeDocument/2006/relationships/hyperlink" Target="https://www.sakkoulas-online.gr/" TargetMode="External"/><Relationship Id="rId9" Type="http://schemas.openxmlformats.org/officeDocument/2006/relationships/hyperlink" Target="https://www.heinonline.org/" TargetMode="External"/><Relationship Id="rId14" Type="http://schemas.openxmlformats.org/officeDocument/2006/relationships/image" Target="../media/image37.png"/><Relationship Id="rId22"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hyperlink" Target="http://www.heal-link.gr/"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www.heal-link.gr/" TargetMode="External"/><Relationship Id="rId3" Type="http://schemas.openxmlformats.org/officeDocument/2006/relationships/image" Target="../media/image52.png"/><Relationship Id="rId7" Type="http://schemas.openxmlformats.org/officeDocument/2006/relationships/hyperlink" Target="http://www.lib.uoa.gr/ypiresies/bibliografikes-baseis/syndromes-ekpa.html"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www.lib.uoa.gr/ypiresies/ilektroniki-ekdosi-periodikon.html" TargetMode="External"/><Relationship Id="rId5" Type="http://schemas.openxmlformats.org/officeDocument/2006/relationships/hyperlink" Target="http://www.lib.uoa.gr/sylloges/psifiakes-sylloges/idrymatiko-apothetirio-psifiaki-bibliothiki-pergamos.html" TargetMode="External"/><Relationship Id="rId10" Type="http://schemas.openxmlformats.org/officeDocument/2006/relationships/image" Target="../media/image54.png"/><Relationship Id="rId4" Type="http://schemas.openxmlformats.org/officeDocument/2006/relationships/hyperlink" Target="http://www.lib.uoa.gr/ypiresies/katalogos-opac.html" TargetMode="External"/><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www.lib.uoa.gr/ypiresies/paraggelia-arthron.html"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hyperlink" Target="http://www.noc.uoa.gr/"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hyperlink" Target="http://www.turnitinuk.com/"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hyperlink" Target="http://access.uoa.gr/ERMOFILOS/" TargetMode="External"/><Relationship Id="rId7" Type="http://schemas.openxmlformats.org/officeDocument/2006/relationships/hyperlink" Target="https://amelib.seab.gr/"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hyperlink" Target="http://www.lib.uoa.gr/nc/mathaino-pos.html"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law.lib.uoa.g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6100" y="44624"/>
            <a:ext cx="9190756" cy="1008112"/>
          </a:xfrm>
        </p:spPr>
        <p:txBody>
          <a:bodyPr>
            <a:normAutofit/>
          </a:bodyPr>
          <a:lstStyle/>
          <a:p>
            <a:pPr algn="ctr"/>
            <a:r>
              <a:rPr lang="el-GR" altLang="el-GR" sz="2000" b="1" dirty="0">
                <a:latin typeface="Times New Roman" pitchFamily="18" charset="0"/>
                <a:cs typeface="Times New Roman" pitchFamily="18" charset="0"/>
              </a:rPr>
              <a:t>ΕΘΝΙΚΟΝ ΚΑΙ</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ΚΑΠΟΔΙΣΤΡΙΑΚΟΝ ΠΑΝΕΠΙΣΤΗΜΙΟΝ</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ΑΘΗΝΩΝ</a:t>
            </a:r>
            <a:r>
              <a:rPr lang="en-US" altLang="el-GR" sz="2000" dirty="0">
                <a:latin typeface="Times New Roman" pitchFamily="18" charset="0"/>
                <a:cs typeface="Times New Roman" pitchFamily="18" charset="0"/>
              </a:rPr>
              <a:t/>
            </a:r>
            <a:br>
              <a:rPr lang="en-US" altLang="el-GR" sz="2000" dirty="0">
                <a:latin typeface="Times New Roman" pitchFamily="18" charset="0"/>
                <a:cs typeface="Times New Roman" pitchFamily="18" charset="0"/>
              </a:rPr>
            </a:br>
            <a:r>
              <a:rPr lang="el-GR" altLang="el-GR" sz="2000" b="1" dirty="0">
                <a:latin typeface="Times New Roman" pitchFamily="18" charset="0"/>
                <a:cs typeface="Times New Roman" pitchFamily="18" charset="0"/>
              </a:rPr>
              <a:t>ΒΙΒΛΙΟΘΗΚΗ ΝΟΜΙΚΗΣ ΣΧΟΛΗΣ</a:t>
            </a:r>
            <a:endParaRPr lang="en-US" sz="2000" dirty="0"/>
          </a:p>
        </p:txBody>
      </p:sp>
      <p:sp>
        <p:nvSpPr>
          <p:cNvPr id="3" name="Subtitle 2"/>
          <p:cNvSpPr>
            <a:spLocks noGrp="1"/>
          </p:cNvSpPr>
          <p:nvPr>
            <p:ph type="subTitle" idx="1"/>
          </p:nvPr>
        </p:nvSpPr>
        <p:spPr>
          <a:xfrm>
            <a:off x="5374332" y="1484784"/>
            <a:ext cx="6814492" cy="2160240"/>
          </a:xfrm>
        </p:spPr>
        <p:txBody>
          <a:bodyPr>
            <a:normAutofit lnSpcReduction="10000"/>
          </a:bodyPr>
          <a:lstStyle/>
          <a:p>
            <a:pPr algn="ctr"/>
            <a:r>
              <a:rPr lang="el-GR" altLang="el-GR" sz="3900" b="1" dirty="0">
                <a:latin typeface="Times New Roman" pitchFamily="18" charset="0"/>
                <a:cs typeface="Times New Roman" pitchFamily="18" charset="0"/>
              </a:rPr>
              <a:t>ΥΠΗΡΕΣΙΕΣ ΒΙΒΛΙΟΘΗΚΗΣ</a:t>
            </a:r>
            <a:r>
              <a:rPr lang="el-GR" altLang="el-GR" sz="2400" b="1" dirty="0">
                <a:solidFill>
                  <a:schemeClr val="tx1">
                    <a:lumMod val="60000"/>
                    <a:lumOff val="40000"/>
                  </a:schemeClr>
                </a:solidFill>
                <a:latin typeface="Century" pitchFamily="18" charset="0"/>
              </a:rPr>
              <a:t>	</a:t>
            </a:r>
          </a:p>
          <a:p>
            <a:pPr algn="ctr"/>
            <a:r>
              <a:rPr lang="el-GR" altLang="el-GR" sz="2600" b="1" dirty="0">
                <a:solidFill>
                  <a:srgbClr val="FF0000"/>
                </a:solidFill>
                <a:latin typeface="Century" pitchFamily="18" charset="0"/>
              </a:rPr>
              <a:t>ΣΕΜΙΝΑΡΙΑ </a:t>
            </a:r>
          </a:p>
          <a:p>
            <a:pPr algn="ctr"/>
            <a:r>
              <a:rPr lang="el-GR" altLang="el-GR" sz="2600" b="1" dirty="0">
                <a:solidFill>
                  <a:srgbClr val="FF0000"/>
                </a:solidFill>
                <a:latin typeface="Century" pitchFamily="18" charset="0"/>
              </a:rPr>
              <a:t>προπτυχιακών φοιτητών Νομικής  Σχολής</a:t>
            </a:r>
            <a:r>
              <a:rPr lang="el-GR" altLang="el-GR" sz="2600" b="1" dirty="0">
                <a:solidFill>
                  <a:schemeClr val="tx1">
                    <a:lumMod val="60000"/>
                    <a:lumOff val="40000"/>
                  </a:schemeClr>
                </a:solidFill>
                <a:latin typeface="Century" pitchFamily="18" charset="0"/>
              </a:rPr>
              <a:t>	</a:t>
            </a:r>
            <a:endParaRPr lang="en-US" altLang="el-GR" sz="2600" dirty="0">
              <a:solidFill>
                <a:schemeClr val="tx1">
                  <a:lumMod val="60000"/>
                  <a:lumOff val="40000"/>
                </a:schemeClr>
              </a:solidFill>
              <a:latin typeface="Century" pitchFamily="18" charset="0"/>
            </a:endParaRPr>
          </a:p>
        </p:txBody>
      </p:sp>
      <p:pic>
        <p:nvPicPr>
          <p:cNvPr id="1030" name="Picture 6" descr="Clipart image for Language &amp; Literatur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332" y="3429000"/>
            <a:ext cx="6814492"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Έμβλημα και Λογότυπος του Εθνικού και Καποδιστριακού Πανεπιστημίου Αθηνών"/>
          <p:cNvSpPr>
            <a:spLocks noChangeAspect="1" noChangeArrowheads="1"/>
          </p:cNvSpPr>
          <p:nvPr/>
        </p:nvSpPr>
        <p:spPr bwMode="auto">
          <a:xfrm>
            <a:off x="155575" y="-11652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6" name="Picture 6" descr="Αρχείο:Logo uoa blue.png - Βικιπαίδει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4222" y="404664"/>
            <a:ext cx="519950"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45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78880" cy="6894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Εικόνα 6"/>
          <p:cNvPicPr>
            <a:picLocks noChangeAspect="1"/>
          </p:cNvPicPr>
          <p:nvPr/>
        </p:nvPicPr>
        <p:blipFill>
          <a:blip r:embed="rId4"/>
          <a:stretch>
            <a:fillRect/>
          </a:stretch>
        </p:blipFill>
        <p:spPr>
          <a:xfrm>
            <a:off x="405780" y="2636912"/>
            <a:ext cx="10729192" cy="4221088"/>
          </a:xfrm>
          <a:prstGeom prst="rect">
            <a:avLst/>
          </a:prstGeom>
          <a:effectLst>
            <a:innerShdw blurRad="114300">
              <a:prstClr val="black">
                <a:alpha val="81000"/>
              </a:prstClr>
            </a:innerShdw>
          </a:effectLst>
        </p:spPr>
      </p:pic>
      <p:cxnSp>
        <p:nvCxnSpPr>
          <p:cNvPr id="9" name="Ευθεία γραμμή σύνδεσης 8"/>
          <p:cNvCxnSpPr/>
          <p:nvPr/>
        </p:nvCxnSpPr>
        <p:spPr>
          <a:xfrm>
            <a:off x="3286100" y="5589240"/>
            <a:ext cx="4896544" cy="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p:cNvCxnSpPr/>
          <p:nvPr/>
        </p:nvCxnSpPr>
        <p:spPr>
          <a:xfrm>
            <a:off x="3790156" y="1916832"/>
            <a:ext cx="4464496" cy="0"/>
          </a:xfrm>
          <a:prstGeom prst="line">
            <a:avLst/>
          </a:prstGeom>
          <a:ln w="88900"/>
        </p:spPr>
        <p:style>
          <a:lnRef idx="1">
            <a:schemeClr val="accent1"/>
          </a:lnRef>
          <a:fillRef idx="0">
            <a:schemeClr val="accent1"/>
          </a:fillRef>
          <a:effectRef idx="0">
            <a:schemeClr val="accent1"/>
          </a:effectRef>
          <a:fontRef idx="minor">
            <a:schemeClr val="tx1"/>
          </a:fontRef>
        </p:style>
      </p:cxnSp>
      <p:grpSp>
        <p:nvGrpSpPr>
          <p:cNvPr id="16" name="Ομάδα 15"/>
          <p:cNvGrpSpPr/>
          <p:nvPr/>
        </p:nvGrpSpPr>
        <p:grpSpPr>
          <a:xfrm>
            <a:off x="5518348" y="390972"/>
            <a:ext cx="5460480" cy="4478188"/>
            <a:chOff x="5518348" y="390972"/>
            <a:chExt cx="5460480" cy="4478188"/>
          </a:xfrm>
        </p:grpSpPr>
        <p:pic>
          <p:nvPicPr>
            <p:cNvPr id="14" name="Εικόνα 13"/>
            <p:cNvPicPr>
              <a:picLocks noChangeAspect="1"/>
            </p:cNvPicPr>
            <p:nvPr/>
          </p:nvPicPr>
          <p:blipFill>
            <a:blip r:embed="rId5"/>
            <a:stretch>
              <a:fillRect/>
            </a:stretch>
          </p:blipFill>
          <p:spPr>
            <a:xfrm>
              <a:off x="5518348" y="1230610"/>
              <a:ext cx="4824535" cy="3638550"/>
            </a:xfrm>
            <a:prstGeom prst="rect">
              <a:avLst/>
            </a:prstGeom>
          </p:spPr>
        </p:pic>
        <p:sp>
          <p:nvSpPr>
            <p:cNvPr id="15" name="Επεξήγηση με κάτω βέλος 14"/>
            <p:cNvSpPr/>
            <p:nvPr/>
          </p:nvSpPr>
          <p:spPr>
            <a:xfrm>
              <a:off x="9478787" y="390972"/>
              <a:ext cx="1500041" cy="733772"/>
            </a:xfrm>
            <a:prstGeom prst="downArrowCallout">
              <a:avLst>
                <a:gd name="adj1" fmla="val 16960"/>
                <a:gd name="adj2" fmla="val 19640"/>
                <a:gd name="adj3" fmla="val 25000"/>
                <a:gd name="adj4" fmla="val 64977"/>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b="1" dirty="0"/>
            </a:p>
            <a:p>
              <a:pPr algn="ctr"/>
              <a:r>
                <a:rPr lang="el-GR" sz="1000" b="1" dirty="0"/>
                <a:t>μπορείτε να επιλέξετε άλλο ίδρυμα για την αναζήτησή σας  </a:t>
              </a:r>
            </a:p>
            <a:p>
              <a:pPr algn="ctr"/>
              <a:endParaRPr lang="el-GR" sz="1000" dirty="0"/>
            </a:p>
          </p:txBody>
        </p:sp>
      </p:grpSp>
    </p:spTree>
    <p:extLst>
      <p:ext uri="{BB962C8B-B14F-4D97-AF65-F5344CB8AC3E}">
        <p14:creationId xmlns:p14="http://schemas.microsoft.com/office/powerpoint/2010/main" val="244600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a:off x="414833" y="1916832"/>
            <a:ext cx="2304256" cy="1584176"/>
          </a:xfrm>
          <a:prstGeom prst="wedgeEllipseCallout">
            <a:avLst>
              <a:gd name="adj1" fmla="val 81104"/>
              <a:gd name="adj2" fmla="val 1614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Μπορείτε επίσης να χρησιμοποιήσετε τη συντομογραφία του τίτλου ενός περιοδικού για να το αναζητήσετε </a:t>
            </a:r>
          </a:p>
        </p:txBody>
      </p:sp>
    </p:spTree>
    <p:extLst>
      <p:ext uri="{BB962C8B-B14F-4D97-AF65-F5344CB8AC3E}">
        <p14:creationId xmlns:p14="http://schemas.microsoft.com/office/powerpoint/2010/main" val="5491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Ομάδα 1"/>
          <p:cNvGrpSpPr/>
          <p:nvPr/>
        </p:nvGrpSpPr>
        <p:grpSpPr>
          <a:xfrm>
            <a:off x="1006809" y="3633947"/>
            <a:ext cx="9300907" cy="2819389"/>
            <a:chOff x="909836" y="3356988"/>
            <a:chExt cx="9444923" cy="2819389"/>
          </a:xfrm>
        </p:grpSpPr>
        <p:cxnSp>
          <p:nvCxnSpPr>
            <p:cNvPr id="3" name="Γωνιακή σύνδεση 2"/>
            <p:cNvCxnSpPr/>
            <p:nvPr/>
          </p:nvCxnSpPr>
          <p:spPr>
            <a:xfrm rot="10800000" flipV="1">
              <a:off x="2721911" y="3356988"/>
              <a:ext cx="7632848" cy="936105"/>
            </a:xfrm>
            <a:prstGeom prst="bentConnector3">
              <a:avLst>
                <a:gd name="adj1" fmla="val 8765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9836" y="3868053"/>
              <a:ext cx="1800200" cy="2308324"/>
            </a:xfrm>
            <a:prstGeom prst="rect">
              <a:avLst/>
            </a:prstGeom>
            <a:noFill/>
            <a:ln w="25400">
              <a:solidFill>
                <a:srgbClr val="385E80">
                  <a:alpha val="0"/>
                </a:srgbClr>
              </a:solidFill>
            </a:ln>
          </p:spPr>
          <p:txBody>
            <a:bodyPr wrap="square" rtlCol="0">
              <a:spAutoFit/>
            </a:bodyPr>
            <a:lstStyle/>
            <a:p>
              <a:r>
                <a:rPr lang="el-GR" sz="1200" b="1" dirty="0"/>
                <a:t>Μπορείτε να κλικάρετε στο σύνδεσμο για την ηλεκτρονική πρόσβαση στο πλήρες κείμενο του περιοδικού μέσω  Δικτύου του ΕΚΠΑ</a:t>
              </a:r>
              <a:r>
                <a:rPr lang="en-US" sz="1200" b="1" dirty="0"/>
                <a:t> </a:t>
              </a:r>
              <a:r>
                <a:rPr lang="el-GR" sz="1200" b="1" dirty="0"/>
                <a:t>ή με τη χρήση κωδικών εντός του χώρου της Βιβλιοθήκης της Νομικής Σχολής</a:t>
              </a:r>
            </a:p>
          </p:txBody>
        </p:sp>
      </p:grpSp>
    </p:spTree>
    <p:extLst>
      <p:ext uri="{BB962C8B-B14F-4D97-AF65-F5344CB8AC3E}">
        <p14:creationId xmlns:p14="http://schemas.microsoft.com/office/powerpoint/2010/main" val="395005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477788" y="188640"/>
            <a:ext cx="11233248" cy="936104"/>
          </a:xfrm>
        </p:spPr>
        <p:txBody>
          <a:bodyPr>
            <a:noAutofit/>
          </a:bodyPr>
          <a:lstStyle/>
          <a:p>
            <a:pPr algn="ctr"/>
            <a:r>
              <a:rPr lang="el-GR" sz="3200" dirty="0"/>
              <a:t>Περιοδικά Βιβλιοθήκης Νομικής Σχολής που διατίθενται και ηλεκτρονικά</a:t>
            </a:r>
          </a:p>
        </p:txBody>
      </p:sp>
      <p:pic>
        <p:nvPicPr>
          <p:cNvPr id="2" name="Εικόνα 1"/>
          <p:cNvPicPr>
            <a:picLocks noChangeAspect="1"/>
          </p:cNvPicPr>
          <p:nvPr/>
        </p:nvPicPr>
        <p:blipFill>
          <a:blip r:embed="rId3"/>
          <a:stretch>
            <a:fillRect/>
          </a:stretch>
        </p:blipFill>
        <p:spPr>
          <a:xfrm>
            <a:off x="0" y="1628800"/>
            <a:ext cx="12188824" cy="5729217"/>
          </a:xfrm>
          <a:prstGeom prst="rect">
            <a:avLst/>
          </a:prstGeom>
        </p:spPr>
      </p:pic>
      <p:sp>
        <p:nvSpPr>
          <p:cNvPr id="7" name="Τίτλος 4"/>
          <p:cNvSpPr txBox="1">
            <a:spLocks/>
          </p:cNvSpPr>
          <p:nvPr/>
        </p:nvSpPr>
        <p:spPr>
          <a:xfrm>
            <a:off x="1269877" y="783754"/>
            <a:ext cx="10225135" cy="864096"/>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r>
              <a:rPr lang="en-US" sz="2000" u="sng" dirty="0">
                <a:solidFill>
                  <a:srgbClr val="0070C0"/>
                </a:solidFill>
              </a:rPr>
              <a:t>http</a:t>
            </a:r>
            <a:r>
              <a:rPr lang="el-GR" sz="2000" u="sng" dirty="0">
                <a:solidFill>
                  <a:srgbClr val="0070C0"/>
                </a:solidFill>
              </a:rPr>
              <a:t>://</a:t>
            </a:r>
            <a:r>
              <a:rPr lang="en-US" sz="2000" u="sng" dirty="0">
                <a:solidFill>
                  <a:srgbClr val="0070C0"/>
                </a:solidFill>
              </a:rPr>
              <a:t>law</a:t>
            </a:r>
            <a:r>
              <a:rPr lang="el-GR" sz="2000" u="sng" dirty="0">
                <a:solidFill>
                  <a:srgbClr val="0070C0"/>
                </a:solidFill>
              </a:rPr>
              <a:t>.</a:t>
            </a:r>
            <a:r>
              <a:rPr lang="en-US" sz="2000" u="sng" dirty="0">
                <a:solidFill>
                  <a:srgbClr val="0070C0"/>
                </a:solidFill>
              </a:rPr>
              <a:t>lib</a:t>
            </a:r>
            <a:r>
              <a:rPr lang="el-GR" sz="2000" u="sng" dirty="0">
                <a:solidFill>
                  <a:srgbClr val="0070C0"/>
                </a:solidFill>
              </a:rPr>
              <a:t>.</a:t>
            </a:r>
            <a:r>
              <a:rPr lang="en-US" sz="2000" u="sng" dirty="0" err="1">
                <a:solidFill>
                  <a:srgbClr val="0070C0"/>
                </a:solidFill>
              </a:rPr>
              <a:t>uoa</a:t>
            </a:r>
            <a:r>
              <a:rPr lang="el-GR" sz="2000" u="sng" dirty="0">
                <a:solidFill>
                  <a:srgbClr val="0070C0"/>
                </a:solidFill>
              </a:rPr>
              <a:t>.</a:t>
            </a:r>
            <a:r>
              <a:rPr lang="en-US" sz="2000" u="sng" dirty="0">
                <a:solidFill>
                  <a:srgbClr val="0070C0"/>
                </a:solidFill>
              </a:rPr>
              <a:t>gr</a:t>
            </a:r>
            <a:r>
              <a:rPr lang="el-GR" sz="2000" u="sng" dirty="0">
                <a:solidFill>
                  <a:srgbClr val="0070C0"/>
                </a:solidFill>
              </a:rPr>
              <a:t>/</a:t>
            </a:r>
            <a:r>
              <a:rPr lang="en-US" sz="2000" u="sng" dirty="0" err="1">
                <a:solidFill>
                  <a:srgbClr val="0070C0"/>
                </a:solidFill>
              </a:rPr>
              <a:t>nea</a:t>
            </a:r>
            <a:r>
              <a:rPr lang="el-GR" sz="2000" u="sng" dirty="0">
                <a:solidFill>
                  <a:srgbClr val="0070C0"/>
                </a:solidFill>
              </a:rPr>
              <a:t>-</a:t>
            </a:r>
            <a:r>
              <a:rPr lang="en-US" sz="2000" u="sng" dirty="0" err="1">
                <a:solidFill>
                  <a:srgbClr val="0070C0"/>
                </a:solidFill>
              </a:rPr>
              <a:t>anakoinoseis</a:t>
            </a:r>
            <a:r>
              <a:rPr lang="el-GR" sz="2000" u="sng" dirty="0">
                <a:solidFill>
                  <a:srgbClr val="0070C0"/>
                </a:solidFill>
              </a:rPr>
              <a:t>/</a:t>
            </a:r>
            <a:r>
              <a:rPr lang="en-US" sz="2000" u="sng" dirty="0">
                <a:solidFill>
                  <a:srgbClr val="0070C0"/>
                </a:solidFill>
              </a:rPr>
              <a:t>detail</a:t>
            </a:r>
            <a:r>
              <a:rPr lang="el-GR" sz="2000" u="sng" dirty="0">
                <a:solidFill>
                  <a:srgbClr val="0070C0"/>
                </a:solidFill>
              </a:rPr>
              <a:t>/</a:t>
            </a:r>
            <a:r>
              <a:rPr lang="en-US" sz="2000" u="sng" dirty="0">
                <a:solidFill>
                  <a:srgbClr val="0070C0"/>
                </a:solidFill>
              </a:rPr>
              <a:t>article</a:t>
            </a:r>
            <a:r>
              <a:rPr lang="el-GR" sz="2000" u="sng" dirty="0">
                <a:solidFill>
                  <a:srgbClr val="0070C0"/>
                </a:solidFill>
              </a:rPr>
              <a:t>/</a:t>
            </a:r>
            <a:r>
              <a:rPr lang="en-US" sz="2000" u="sng" dirty="0" err="1">
                <a:solidFill>
                  <a:srgbClr val="0070C0"/>
                </a:solidFill>
              </a:rPr>
              <a:t>periodika</a:t>
            </a:r>
            <a:r>
              <a:rPr lang="el-GR" sz="2000" u="sng" dirty="0">
                <a:solidFill>
                  <a:srgbClr val="0070C0"/>
                </a:solidFill>
              </a:rPr>
              <a:t>-</a:t>
            </a:r>
            <a:r>
              <a:rPr lang="en-US" sz="2000" u="sng" dirty="0" err="1">
                <a:solidFill>
                  <a:srgbClr val="0070C0"/>
                </a:solidFill>
              </a:rPr>
              <a:t>bibliothikis</a:t>
            </a:r>
            <a:r>
              <a:rPr lang="el-GR" sz="2000" u="sng" dirty="0">
                <a:solidFill>
                  <a:srgbClr val="0070C0"/>
                </a:solidFill>
              </a:rPr>
              <a:t>-</a:t>
            </a:r>
            <a:r>
              <a:rPr lang="en-US" sz="2000" u="sng" dirty="0" err="1">
                <a:solidFill>
                  <a:srgbClr val="0070C0"/>
                </a:solidFill>
              </a:rPr>
              <a:t>nomikis</a:t>
            </a:r>
            <a:r>
              <a:rPr lang="el-GR" sz="2000" u="sng" dirty="0">
                <a:solidFill>
                  <a:srgbClr val="0070C0"/>
                </a:solidFill>
              </a:rPr>
              <a:t>-</a:t>
            </a:r>
            <a:r>
              <a:rPr lang="en-US" sz="2000" u="sng" dirty="0" err="1">
                <a:solidFill>
                  <a:srgbClr val="0070C0"/>
                </a:solidFill>
              </a:rPr>
              <a:t>scholis</a:t>
            </a:r>
            <a:r>
              <a:rPr lang="el-GR" sz="2000" u="sng" dirty="0">
                <a:solidFill>
                  <a:srgbClr val="0070C0"/>
                </a:solidFill>
              </a:rPr>
              <a:t>-</a:t>
            </a:r>
            <a:r>
              <a:rPr lang="en-US" sz="2000" u="sng" dirty="0" err="1">
                <a:solidFill>
                  <a:srgbClr val="0070C0"/>
                </a:solidFill>
              </a:rPr>
              <a:t>poy</a:t>
            </a:r>
            <a:r>
              <a:rPr lang="el-GR" sz="2000" u="sng" dirty="0">
                <a:solidFill>
                  <a:srgbClr val="0070C0"/>
                </a:solidFill>
              </a:rPr>
              <a:t>-</a:t>
            </a:r>
            <a:r>
              <a:rPr lang="en-US" sz="2000" u="sng" dirty="0" err="1">
                <a:solidFill>
                  <a:srgbClr val="0070C0"/>
                </a:solidFill>
              </a:rPr>
              <a:t>diatithentai</a:t>
            </a:r>
            <a:r>
              <a:rPr lang="el-GR" sz="2000" u="sng" dirty="0">
                <a:solidFill>
                  <a:srgbClr val="0070C0"/>
                </a:solidFill>
              </a:rPr>
              <a:t>-</a:t>
            </a:r>
            <a:r>
              <a:rPr lang="en-US" sz="2000" u="sng" dirty="0">
                <a:solidFill>
                  <a:srgbClr val="0070C0"/>
                </a:solidFill>
              </a:rPr>
              <a:t>kai</a:t>
            </a:r>
            <a:r>
              <a:rPr lang="el-GR" sz="2000" u="sng" dirty="0">
                <a:solidFill>
                  <a:srgbClr val="0070C0"/>
                </a:solidFill>
              </a:rPr>
              <a:t>-</a:t>
            </a:r>
            <a:r>
              <a:rPr lang="en-US" sz="2000" u="sng" dirty="0" err="1">
                <a:solidFill>
                  <a:srgbClr val="0070C0"/>
                </a:solidFill>
              </a:rPr>
              <a:t>ilektronika</a:t>
            </a:r>
            <a:r>
              <a:rPr lang="el-GR" sz="2000" u="sng" dirty="0">
                <a:solidFill>
                  <a:srgbClr val="0070C0"/>
                </a:solidFill>
              </a:rPr>
              <a:t>-2.</a:t>
            </a:r>
            <a:r>
              <a:rPr lang="en-US" sz="2000" u="sng" dirty="0">
                <a:solidFill>
                  <a:srgbClr val="0070C0"/>
                </a:solidFill>
              </a:rPr>
              <a:t>html</a:t>
            </a:r>
            <a:endParaRPr lang="el-GR" sz="2000" u="sng" dirty="0">
              <a:solidFill>
                <a:srgbClr val="0070C0"/>
              </a:solidFill>
            </a:endParaRPr>
          </a:p>
        </p:txBody>
      </p:sp>
    </p:spTree>
    <p:extLst>
      <p:ext uri="{BB962C8B-B14F-4D97-AF65-F5344CB8AC3E}">
        <p14:creationId xmlns:p14="http://schemas.microsoft.com/office/powerpoint/2010/main" val="293260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6540" y="1628800"/>
            <a:ext cx="4536504"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Τίτλος 2"/>
          <p:cNvSpPr>
            <a:spLocks noGrp="1"/>
          </p:cNvSpPr>
          <p:nvPr>
            <p:ph type="title"/>
          </p:nvPr>
        </p:nvSpPr>
        <p:spPr>
          <a:xfrm>
            <a:off x="1117309" y="84535"/>
            <a:ext cx="10157354" cy="896193"/>
          </a:xfrm>
        </p:spPr>
        <p:txBody>
          <a:bodyPr>
            <a:normAutofit fontScale="90000"/>
          </a:bodyPr>
          <a:lstStyle/>
          <a:p>
            <a:pPr algn="ctr"/>
            <a:r>
              <a:rPr lang="el-GR" sz="3200" dirty="0">
                <a:solidFill>
                  <a:srgbClr val="FF0000"/>
                </a:solidFill>
              </a:rPr>
              <a:t>Υπηρεσία Δανεισμού</a:t>
            </a:r>
            <a:r>
              <a:rPr lang="en-US" sz="3200" dirty="0">
                <a:solidFill>
                  <a:srgbClr val="FF0000"/>
                </a:solidFill>
              </a:rPr>
              <a:t> http://law.lib.uoa.gr/ypiresies/daneismos.html</a:t>
            </a:r>
            <a:endParaRPr lang="el-GR" sz="1800" u="sng" dirty="0">
              <a:solidFill>
                <a:srgbClr val="FF0000"/>
              </a:solidFill>
            </a:endParaRPr>
          </a:p>
        </p:txBody>
      </p:sp>
      <p:sp>
        <p:nvSpPr>
          <p:cNvPr id="2" name="Θέση περιεχομένου 1"/>
          <p:cNvSpPr>
            <a:spLocks noGrp="1"/>
          </p:cNvSpPr>
          <p:nvPr>
            <p:ph idx="1"/>
          </p:nvPr>
        </p:nvSpPr>
        <p:spPr>
          <a:xfrm>
            <a:off x="2566020" y="1124744"/>
            <a:ext cx="3888432" cy="3960440"/>
          </a:xfrm>
        </p:spPr>
        <p:txBody>
          <a:bodyPr>
            <a:normAutofit/>
          </a:bodyPr>
          <a:lstStyle/>
          <a:p>
            <a:pPr>
              <a:buFont typeface="Wingdings" panose="05000000000000000000" pitchFamily="2" charset="2"/>
              <a:buChar char="ü"/>
            </a:pPr>
            <a:endParaRPr lang="el-GR" sz="1600" b="1" dirty="0"/>
          </a:p>
          <a:p>
            <a:pPr marL="0" indent="0">
              <a:buNone/>
            </a:pPr>
            <a:r>
              <a:rPr lang="en-US" sz="1600" b="1" dirty="0" smtClean="0">
                <a:solidFill>
                  <a:srgbClr val="385E80"/>
                </a:solidFill>
              </a:rPr>
              <a:t>E</a:t>
            </a:r>
            <a:r>
              <a:rPr lang="el-GR" sz="1600" b="1" dirty="0" err="1" smtClean="0">
                <a:solidFill>
                  <a:srgbClr val="385E80"/>
                </a:solidFill>
              </a:rPr>
              <a:t>φαρμογή</a:t>
            </a:r>
            <a:r>
              <a:rPr lang="el-GR" sz="1600" b="1" dirty="0" smtClean="0">
                <a:solidFill>
                  <a:srgbClr val="385E80"/>
                </a:solidFill>
              </a:rPr>
              <a:t> </a:t>
            </a:r>
            <a:r>
              <a:rPr lang="el-GR" sz="1600" b="1" dirty="0">
                <a:solidFill>
                  <a:srgbClr val="385E80"/>
                </a:solidFill>
              </a:rPr>
              <a:t>ενιαίου κανονισμού </a:t>
            </a:r>
            <a:r>
              <a:rPr lang="el-GR" sz="1600" b="1" dirty="0" smtClean="0">
                <a:solidFill>
                  <a:srgbClr val="385E80"/>
                </a:solidFill>
              </a:rPr>
              <a:t>ΒΚΠ</a:t>
            </a:r>
          </a:p>
          <a:p>
            <a:pPr>
              <a:buFont typeface="Wingdings" panose="05000000000000000000" pitchFamily="2" charset="2"/>
              <a:buChar char="ü"/>
            </a:pPr>
            <a:r>
              <a:rPr lang="el-GR" sz="1600" b="1" dirty="0" smtClean="0">
                <a:solidFill>
                  <a:srgbClr val="385E80"/>
                </a:solidFill>
              </a:rPr>
              <a:t>Οι </a:t>
            </a:r>
            <a:r>
              <a:rPr lang="el-GR" sz="1600" b="1" dirty="0">
                <a:solidFill>
                  <a:srgbClr val="385E80"/>
                </a:solidFill>
              </a:rPr>
              <a:t>προπτυχιακοί φοιτητές έχουν δικαίωμα δανεισμού έως </a:t>
            </a:r>
            <a:r>
              <a:rPr lang="en-US" sz="1600" b="1" dirty="0">
                <a:solidFill>
                  <a:srgbClr val="385E80"/>
                </a:solidFill>
              </a:rPr>
              <a:t>5</a:t>
            </a:r>
            <a:r>
              <a:rPr lang="el-GR" sz="1600" b="1" dirty="0" smtClean="0">
                <a:solidFill>
                  <a:srgbClr val="385E80"/>
                </a:solidFill>
              </a:rPr>
              <a:t> </a:t>
            </a:r>
            <a:r>
              <a:rPr lang="el-GR" sz="1600" b="1" dirty="0">
                <a:solidFill>
                  <a:srgbClr val="385E80"/>
                </a:solidFill>
              </a:rPr>
              <a:t>βιβλία τη φορά, έως </a:t>
            </a:r>
            <a:r>
              <a:rPr lang="en-US" sz="1600" b="1" dirty="0">
                <a:solidFill>
                  <a:srgbClr val="385E80"/>
                </a:solidFill>
              </a:rPr>
              <a:t>5</a:t>
            </a:r>
            <a:r>
              <a:rPr lang="el-GR" sz="1600" b="1" dirty="0" smtClean="0">
                <a:solidFill>
                  <a:srgbClr val="385E80"/>
                </a:solidFill>
              </a:rPr>
              <a:t> </a:t>
            </a:r>
            <a:r>
              <a:rPr lang="el-GR" sz="1600" b="1" dirty="0">
                <a:solidFill>
                  <a:srgbClr val="385E80"/>
                </a:solidFill>
              </a:rPr>
              <a:t>ημέρες και δικαίωμα μιας </a:t>
            </a:r>
            <a:r>
              <a:rPr lang="el-GR" sz="1600" b="1" dirty="0" smtClean="0">
                <a:solidFill>
                  <a:srgbClr val="385E80"/>
                </a:solidFill>
              </a:rPr>
              <a:t>ανανέωσης</a:t>
            </a:r>
            <a:endParaRPr lang="el-GR" sz="1600" b="1" dirty="0">
              <a:solidFill>
                <a:srgbClr val="385E80"/>
              </a:solidFill>
            </a:endParaRPr>
          </a:p>
          <a:p>
            <a:pPr lvl="1">
              <a:buFont typeface="Wingdings" panose="05000000000000000000" pitchFamily="2" charset="2"/>
              <a:buChar char="ü"/>
            </a:pPr>
            <a:endParaRPr lang="en-US" sz="1200" b="1" dirty="0" smtClean="0">
              <a:solidFill>
                <a:srgbClr val="FF0000"/>
              </a:solidFill>
            </a:endParaRPr>
          </a:p>
          <a:p>
            <a:pPr lvl="1">
              <a:buFont typeface="Wingdings" panose="05000000000000000000" pitchFamily="2" charset="2"/>
              <a:buChar char="ü"/>
            </a:pPr>
            <a:r>
              <a:rPr lang="el-GR" sz="1200" b="1" dirty="0" smtClean="0">
                <a:solidFill>
                  <a:srgbClr val="FF0000"/>
                </a:solidFill>
              </a:rPr>
              <a:t>Λήψη </a:t>
            </a:r>
            <a:r>
              <a:rPr lang="el-GR" sz="1200" b="1" dirty="0">
                <a:solidFill>
                  <a:srgbClr val="FF0000"/>
                </a:solidFill>
              </a:rPr>
              <a:t>μέτρων για την αντιμετώπιση του προβλήματος των μοναδικών </a:t>
            </a:r>
            <a:r>
              <a:rPr lang="el-GR" sz="1200" b="1" dirty="0" smtClean="0">
                <a:solidFill>
                  <a:srgbClr val="FF0000"/>
                </a:solidFill>
              </a:rPr>
              <a:t>αντιτύπων</a:t>
            </a:r>
            <a:endParaRPr lang="en-US" sz="1200" b="1" dirty="0" smtClean="0">
              <a:solidFill>
                <a:srgbClr val="FF0000"/>
              </a:solidFill>
            </a:endParaRPr>
          </a:p>
          <a:p>
            <a:pPr lvl="1">
              <a:buFont typeface="Wingdings" panose="05000000000000000000" pitchFamily="2" charset="2"/>
              <a:buChar char="ü"/>
            </a:pPr>
            <a:r>
              <a:rPr lang="el-GR" sz="1200" b="1" dirty="0">
                <a:solidFill>
                  <a:srgbClr val="FF0000"/>
                </a:solidFill>
              </a:rPr>
              <a:t>Σε περίπτωση καθυστέρησης επιστροφής του βιβλίου επιβάλλονται κυρώσεις</a:t>
            </a:r>
            <a:r>
              <a:rPr lang="el-GR" sz="1200" b="1" dirty="0" smtClean="0">
                <a:solidFill>
                  <a:srgbClr val="FF0000"/>
                </a:solidFill>
              </a:rPr>
              <a:t>.</a:t>
            </a:r>
            <a:endParaRPr lang="en-US" sz="1200" b="1" dirty="0">
              <a:solidFill>
                <a:srgbClr val="FF0000"/>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8" y="36577"/>
            <a:ext cx="2097240" cy="682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7535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anim calcmode="lin" valueType="num">
                                      <p:cBhvr>
                                        <p:cTn id="8" dur="2000" fill="hold"/>
                                        <p:tgtEl>
                                          <p:spTgt spid="1027"/>
                                        </p:tgtEl>
                                        <p:attrNameLst>
                                          <p:attrName>ppt_w</p:attrName>
                                        </p:attrNameLst>
                                      </p:cBhvr>
                                      <p:tavLst>
                                        <p:tav tm="0" fmla="#ppt_w*sin(2.5*pi*$)">
                                          <p:val>
                                            <p:fltVal val="0"/>
                                          </p:val>
                                        </p:tav>
                                        <p:tav tm="100000">
                                          <p:val>
                                            <p:fltVal val="1"/>
                                          </p:val>
                                        </p:tav>
                                      </p:tavLst>
                                    </p:anim>
                                    <p:anim calcmode="lin" valueType="num">
                                      <p:cBhvr>
                                        <p:cTn id="9" dur="2000" fill="hold"/>
                                        <p:tgtEl>
                                          <p:spTgt spid="10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7309" y="76200"/>
            <a:ext cx="10157354" cy="1120552"/>
          </a:xfrm>
        </p:spPr>
        <p:txBody>
          <a:bodyPr>
            <a:normAutofit/>
          </a:bodyPr>
          <a:lstStyle/>
          <a:p>
            <a:pPr algn="ctr"/>
            <a:r>
              <a:rPr lang="el-GR" sz="3200" b="1" dirty="0"/>
              <a:t>Δανεισμός διδακτικών συγγραμμάτων </a:t>
            </a:r>
            <a:br>
              <a:rPr lang="el-GR" sz="3200" b="1" dirty="0"/>
            </a:br>
            <a:r>
              <a:rPr lang="el-GR" sz="3200" b="1" dirty="0"/>
              <a:t>"</a:t>
            </a:r>
            <a:r>
              <a:rPr lang="el-GR" sz="3200" b="1" dirty="0" err="1"/>
              <a:t>Εύδοξος</a:t>
            </a:r>
            <a:r>
              <a:rPr lang="el-GR" sz="3200" b="1" dirty="0"/>
              <a:t>"</a:t>
            </a:r>
          </a:p>
        </p:txBody>
      </p:sp>
      <p:sp>
        <p:nvSpPr>
          <p:cNvPr id="3" name="Θέση περιεχομένου 2"/>
          <p:cNvSpPr>
            <a:spLocks noGrp="1"/>
          </p:cNvSpPr>
          <p:nvPr>
            <p:ph idx="1"/>
          </p:nvPr>
        </p:nvSpPr>
        <p:spPr/>
        <p:txBody>
          <a:bodyPr/>
          <a:lstStyle/>
          <a:p>
            <a:endParaRPr lang="el-GR"/>
          </a:p>
        </p:txBody>
      </p:sp>
      <p:pic>
        <p:nvPicPr>
          <p:cNvPr id="5" name="Εικόνα 4"/>
          <p:cNvPicPr>
            <a:picLocks noChangeAspect="1"/>
          </p:cNvPicPr>
          <p:nvPr/>
        </p:nvPicPr>
        <p:blipFill>
          <a:blip r:embed="rId3"/>
          <a:stretch>
            <a:fillRect/>
          </a:stretch>
        </p:blipFill>
        <p:spPr>
          <a:xfrm>
            <a:off x="26125" y="1353831"/>
            <a:ext cx="12188825" cy="5488794"/>
          </a:xfrm>
          <a:prstGeom prst="rect">
            <a:avLst/>
          </a:prstGeom>
        </p:spPr>
      </p:pic>
    </p:spTree>
    <p:extLst>
      <p:ext uri="{BB962C8B-B14F-4D97-AF65-F5344CB8AC3E}">
        <p14:creationId xmlns:p14="http://schemas.microsoft.com/office/powerpoint/2010/main" val="317620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0" y="-27384"/>
            <a:ext cx="12188825" cy="6872684"/>
          </a:xfrm>
          <a:prstGeom prst="rect">
            <a:avLst/>
          </a:prstGeom>
        </p:spPr>
      </p:pic>
      <p:sp>
        <p:nvSpPr>
          <p:cNvPr id="10" name="Τίτλος 9"/>
          <p:cNvSpPr>
            <a:spLocks noGrp="1"/>
          </p:cNvSpPr>
          <p:nvPr>
            <p:ph type="title"/>
          </p:nvPr>
        </p:nvSpPr>
        <p:spPr>
          <a:xfrm>
            <a:off x="882615" y="25747"/>
            <a:ext cx="10157354" cy="738957"/>
          </a:xfrm>
        </p:spPr>
        <p:txBody>
          <a:bodyPr>
            <a:normAutofit fontScale="90000"/>
          </a:bodyPr>
          <a:lstStyle/>
          <a:p>
            <a:pPr algn="ctr"/>
            <a:r>
              <a:rPr lang="en-US" sz="2800" dirty="0"/>
              <a:t/>
            </a:r>
            <a:br>
              <a:rPr lang="en-US" sz="2800" dirty="0"/>
            </a:br>
            <a:r>
              <a:rPr lang="en-US" sz="2400" dirty="0">
                <a:hlinkClick r:id="rId4"/>
              </a:rPr>
              <a:t>https://pergamos.lib.uoa.gr/uoa/dl/frontend/index.html</a:t>
            </a:r>
            <a:r>
              <a:rPr lang="en-US" sz="2400" dirty="0"/>
              <a:t> </a:t>
            </a:r>
            <a:r>
              <a:rPr lang="en-US" sz="2200" dirty="0"/>
              <a:t/>
            </a:r>
            <a:br>
              <a:rPr lang="en-US" sz="2200" dirty="0"/>
            </a:br>
            <a:endParaRPr lang="el-GR" sz="2200" dirty="0"/>
          </a:p>
        </p:txBody>
      </p:sp>
      <p:pic>
        <p:nvPicPr>
          <p:cNvPr id="7" name="Εικόνα 6"/>
          <p:cNvPicPr>
            <a:picLocks noChangeAspect="1"/>
          </p:cNvPicPr>
          <p:nvPr/>
        </p:nvPicPr>
        <p:blipFill>
          <a:blip r:embed="rId5"/>
          <a:stretch>
            <a:fillRect/>
          </a:stretch>
        </p:blipFill>
        <p:spPr>
          <a:xfrm>
            <a:off x="8974732" y="620688"/>
            <a:ext cx="3221261" cy="6224612"/>
          </a:xfrm>
          <a:prstGeom prst="rect">
            <a:avLst/>
          </a:prstGeom>
        </p:spPr>
      </p:pic>
    </p:spTree>
    <p:extLst>
      <p:ext uri="{BB962C8B-B14F-4D97-AF65-F5344CB8AC3E}">
        <p14:creationId xmlns:p14="http://schemas.microsoft.com/office/powerpoint/2010/main" val="728833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1" y="0"/>
            <a:ext cx="12188826" cy="6734175"/>
          </a:xfrm>
          <a:prstGeom prst="rect">
            <a:avLst/>
          </a:prstGeom>
        </p:spPr>
      </p:pic>
      <p:sp>
        <p:nvSpPr>
          <p:cNvPr id="11" name="Εξάγωνο 10"/>
          <p:cNvSpPr/>
          <p:nvPr/>
        </p:nvSpPr>
        <p:spPr>
          <a:xfrm>
            <a:off x="4726260" y="3455739"/>
            <a:ext cx="2448272" cy="2061493"/>
          </a:xfrm>
          <a:prstGeom prst="hexagon">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chemeClr val="bg1"/>
                </a:solidFill>
              </a:rPr>
              <a:t>Περιορισμένη πρόσβαση στο πλήρες κείμενο</a:t>
            </a:r>
            <a:r>
              <a:rPr lang="en-US" sz="1400" b="1" dirty="0">
                <a:solidFill>
                  <a:schemeClr val="bg1"/>
                </a:solidFill>
              </a:rPr>
              <a:t> </a:t>
            </a:r>
            <a:r>
              <a:rPr lang="el-GR" sz="1400" b="1" dirty="0">
                <a:solidFill>
                  <a:schemeClr val="bg1"/>
                </a:solidFill>
              </a:rPr>
              <a:t>για συγκεκριμένη χρονική περίοδο</a:t>
            </a:r>
          </a:p>
        </p:txBody>
      </p:sp>
    </p:spTree>
    <p:extLst>
      <p:ext uri="{BB962C8B-B14F-4D97-AF65-F5344CB8AC3E}">
        <p14:creationId xmlns:p14="http://schemas.microsoft.com/office/powerpoint/2010/main" val="29604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48544"/>
          </a:xfrm>
        </p:spPr>
        <p:txBody>
          <a:bodyPr>
            <a:normAutofit/>
          </a:bodyPr>
          <a:lstStyle/>
          <a:p>
            <a:pPr algn="ctr"/>
            <a:r>
              <a:rPr lang="el-GR" sz="3200" dirty="0"/>
              <a:t>Νομικές Βάσεις Δεδομένων</a:t>
            </a:r>
            <a:br>
              <a:rPr lang="el-GR" sz="3200" dirty="0"/>
            </a:br>
            <a:r>
              <a:rPr lang="el-GR" sz="3200" dirty="0"/>
              <a:t>(συνδρομές βιβλιοθήκης)</a:t>
            </a:r>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6" name="Text Placeholder 3"/>
          <p:cNvSpPr>
            <a:spLocks noGrp="1"/>
          </p:cNvSpPr>
          <p:nvPr>
            <p:ph type="body" sz="half" idx="2"/>
          </p:nvPr>
        </p:nvSpPr>
        <p:spPr>
          <a:xfrm>
            <a:off x="460375" y="1196753"/>
            <a:ext cx="5294305" cy="6192688"/>
          </a:xfrm>
        </p:spPr>
        <p:txBody>
          <a:bodyPr>
            <a:normAutofit/>
          </a:bodyPr>
          <a:lstStyle/>
          <a:p>
            <a:pPr marL="285750" indent="-285750">
              <a:lnSpc>
                <a:spcPct val="100000"/>
              </a:lnSpc>
            </a:pPr>
            <a:endParaRPr lang="el-GR" sz="1500" u="sng" dirty="0">
              <a:solidFill>
                <a:srgbClr val="0070C0"/>
              </a:solidFill>
            </a:endParaRPr>
          </a:p>
          <a:p>
            <a:pPr marL="285750" indent="-285750">
              <a:lnSpc>
                <a:spcPct val="100000"/>
              </a:lnSpc>
            </a:pPr>
            <a:r>
              <a:rPr lang="en-US" sz="1500" u="sng" dirty="0">
                <a:solidFill>
                  <a:srgbClr val="0070C0"/>
                </a:solidFill>
              </a:rPr>
              <a:t>https://www.qualex.gr/</a:t>
            </a:r>
          </a:p>
          <a:p>
            <a:pPr marL="0" indent="0">
              <a:lnSpc>
                <a:spcPct val="100000"/>
              </a:lnSpc>
              <a:buNone/>
            </a:pPr>
            <a:endParaRPr lang="en-US" sz="1500" dirty="0"/>
          </a:p>
          <a:p>
            <a:pPr marL="285750" indent="-285750">
              <a:lnSpc>
                <a:spcPct val="100000"/>
              </a:lnSpc>
            </a:pPr>
            <a:r>
              <a:rPr lang="en-US" sz="1500" u="sng" dirty="0">
                <a:solidFill>
                  <a:srgbClr val="0070C0"/>
                </a:solidFill>
                <a:hlinkClick r:id="rId3"/>
              </a:rPr>
              <a:t>https://www.sakkoulas.com</a:t>
            </a:r>
            <a:endParaRPr lang="el-GR" sz="200" u="sng" dirty="0">
              <a:solidFill>
                <a:srgbClr val="0070C0"/>
              </a:solidFill>
            </a:endParaRPr>
          </a:p>
          <a:p>
            <a:pPr marL="285750" indent="-285750">
              <a:lnSpc>
                <a:spcPct val="100000"/>
              </a:lnSpc>
            </a:pPr>
            <a:endParaRPr lang="el-GR" sz="1500" dirty="0">
              <a:cs typeface="Times New Roman" panose="02020603050405020304" pitchFamily="18" charset="0"/>
              <a:hlinkClick r:id="rId4"/>
            </a:endParaRPr>
          </a:p>
          <a:p>
            <a:pPr marL="285750" indent="-285750">
              <a:lnSpc>
                <a:spcPct val="100000"/>
              </a:lnSpc>
            </a:pPr>
            <a:r>
              <a:rPr lang="en-US" sz="1500" dirty="0">
                <a:cs typeface="Times New Roman" panose="02020603050405020304" pitchFamily="18" charset="0"/>
                <a:hlinkClick r:id="rId4"/>
              </a:rPr>
              <a:t>https://www.sakkoulas-online.gr/</a:t>
            </a:r>
            <a:r>
              <a:rPr lang="en-US" sz="1500" dirty="0">
                <a:cs typeface="Times New Roman" panose="02020603050405020304" pitchFamily="18" charset="0"/>
              </a:rPr>
              <a:t> </a:t>
            </a:r>
            <a:endParaRPr lang="el-GR" sz="1500" dirty="0">
              <a:cs typeface="Times New Roman" panose="02020603050405020304" pitchFamily="18" charset="0"/>
            </a:endParaRPr>
          </a:p>
          <a:p>
            <a:pPr>
              <a:lnSpc>
                <a:spcPct val="100000"/>
              </a:lnSpc>
            </a:pPr>
            <a:endParaRPr lang="el-GR" sz="1500" dirty="0">
              <a:hlinkClick r:id="rId5"/>
            </a:endParaRPr>
          </a:p>
          <a:p>
            <a:pPr>
              <a:lnSpc>
                <a:spcPct val="100000"/>
              </a:lnSpc>
            </a:pPr>
            <a:r>
              <a:rPr lang="en-US" sz="1500" dirty="0">
                <a:hlinkClick r:id="rId5"/>
              </a:rPr>
              <a:t>http://www.dsanet.gr/1024x768.htm</a:t>
            </a:r>
            <a:endParaRPr lang="el-GR" sz="1500" dirty="0">
              <a:hlinkClick r:id="rId5"/>
            </a:endParaRPr>
          </a:p>
          <a:p>
            <a:pPr>
              <a:lnSpc>
                <a:spcPct val="100000"/>
              </a:lnSpc>
            </a:pPr>
            <a:endParaRPr lang="el-GR" sz="1500" dirty="0">
              <a:hlinkClick r:id="rId5"/>
            </a:endParaRPr>
          </a:p>
          <a:p>
            <a:pPr>
              <a:lnSpc>
                <a:spcPct val="100000"/>
              </a:lnSpc>
            </a:pPr>
            <a:r>
              <a:rPr lang="en-US" sz="1500" dirty="0">
                <a:hlinkClick r:id="rId5"/>
              </a:rPr>
              <a:t>https://lawdb.intrasoftnet.com/index.php</a:t>
            </a:r>
            <a:r>
              <a:rPr lang="el-GR" sz="1500" dirty="0">
                <a:cs typeface="Times New Roman" panose="02020603050405020304" pitchFamily="18" charset="0"/>
              </a:rPr>
              <a:t> </a:t>
            </a:r>
            <a:endParaRPr lang="en-US" sz="1500" dirty="0">
              <a:cs typeface="Times New Roman" panose="02020603050405020304" pitchFamily="18" charset="0"/>
            </a:endParaRPr>
          </a:p>
          <a:p>
            <a:pPr marL="0" indent="0">
              <a:lnSpc>
                <a:spcPct val="100000"/>
              </a:lnSpc>
              <a:buNone/>
            </a:pPr>
            <a:endParaRPr lang="en-US" sz="1500" b="1" dirty="0">
              <a:cs typeface="Times New Roman" panose="02020603050405020304" pitchFamily="18" charset="0"/>
            </a:endParaRPr>
          </a:p>
          <a:p>
            <a:pPr marL="0" indent="0">
              <a:buNone/>
            </a:pPr>
            <a:endParaRPr lang="el-GR" sz="1500" dirty="0"/>
          </a:p>
          <a:p>
            <a:pPr marL="0" indent="0">
              <a:buNone/>
            </a:pPr>
            <a:endParaRPr lang="en-US" sz="1500" dirty="0"/>
          </a:p>
          <a:p>
            <a:pPr marL="0" indent="0">
              <a:buNone/>
            </a:pPr>
            <a:endParaRPr lang="en-US" sz="1500"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124" y="5085184"/>
            <a:ext cx="1224136"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580" y="3284984"/>
            <a:ext cx="1315401" cy="30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3"/>
          <p:cNvSpPr>
            <a:spLocks noGrp="1"/>
          </p:cNvSpPr>
          <p:nvPr>
            <p:ph type="body" sz="half" idx="2"/>
          </p:nvPr>
        </p:nvSpPr>
        <p:spPr>
          <a:xfrm>
            <a:off x="5877977" y="1628800"/>
            <a:ext cx="6121091" cy="5138528"/>
          </a:xfrm>
        </p:spPr>
        <p:txBody>
          <a:bodyPr>
            <a:normAutofit/>
          </a:bodyPr>
          <a:lstStyle/>
          <a:p>
            <a:pPr marL="285750" indent="-285750">
              <a:lnSpc>
                <a:spcPct val="120000"/>
              </a:lnSpc>
            </a:pPr>
            <a:r>
              <a:rPr lang="en-US" altLang="el-GR" sz="1600" dirty="0">
                <a:hlinkClick r:id="rId8"/>
              </a:rPr>
              <a:t>https://beckonline.beck.de/Modul/50910/Inhalt</a:t>
            </a:r>
            <a:endParaRPr lang="el-GR" altLang="el-GR" sz="200" dirty="0"/>
          </a:p>
          <a:p>
            <a:pPr marL="285750" indent="-285750">
              <a:lnSpc>
                <a:spcPct val="120000"/>
              </a:lnSpc>
            </a:pPr>
            <a:endParaRPr lang="el-GR" sz="200" u="sng" dirty="0">
              <a:solidFill>
                <a:srgbClr val="0070C0"/>
              </a:solidFill>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https://www.dalloz.fr/dalloz</a:t>
            </a:r>
            <a:r>
              <a:rPr lang="en-US" sz="1500" dirty="0">
                <a:solidFill>
                  <a:srgbClr val="0070C0"/>
                </a:solidFill>
                <a:cs typeface="Times New Roman" panose="02020603050405020304" pitchFamily="18" charset="0"/>
              </a:rPr>
              <a:t> </a:t>
            </a:r>
            <a:r>
              <a:rPr lang="en-US" sz="1500" dirty="0">
                <a:cs typeface="Times New Roman" panose="02020603050405020304" pitchFamily="18" charset="0"/>
              </a:rPr>
              <a:t>  </a:t>
            </a:r>
            <a:endParaRPr lang="el-GR" sz="200" dirty="0">
              <a:cs typeface="Times New Roman" panose="02020603050405020304" pitchFamily="18" charset="0"/>
            </a:endParaRPr>
          </a:p>
          <a:p>
            <a:pPr>
              <a:lnSpc>
                <a:spcPct val="120000"/>
              </a:lnSpc>
            </a:pPr>
            <a:endParaRPr lang="el-GR" sz="200" dirty="0">
              <a:cs typeface="Times New Roman" panose="02020603050405020304" pitchFamily="18" charset="0"/>
            </a:endParaRPr>
          </a:p>
          <a:p>
            <a:pPr>
              <a:lnSpc>
                <a:spcPct val="120000"/>
              </a:lnSpc>
            </a:pPr>
            <a:r>
              <a:rPr lang="en-US" sz="1500" dirty="0">
                <a:solidFill>
                  <a:srgbClr val="0070C0"/>
                </a:solidFill>
                <a:cs typeface="Times New Roman" panose="02020603050405020304" pitchFamily="18" charset="0"/>
              </a:rPr>
              <a:t> </a:t>
            </a:r>
            <a:r>
              <a:rPr lang="en-US" sz="1500" u="sng" dirty="0">
                <a:solidFill>
                  <a:srgbClr val="0070C0"/>
                </a:solidFill>
                <a:cs typeface="Times New Roman" panose="02020603050405020304" pitchFamily="18" charset="0"/>
                <a:hlinkClick r:id="rId9"/>
              </a:rPr>
              <a:t>https://www.heinonline.org</a:t>
            </a:r>
            <a:endParaRPr lang="el-GR" sz="200" dirty="0">
              <a:cs typeface="Times New Roman" panose="02020603050405020304" pitchFamily="18" charset="0"/>
            </a:endParaRPr>
          </a:p>
          <a:p>
            <a:pPr>
              <a:lnSpc>
                <a:spcPct val="100000"/>
              </a:lnSpc>
            </a:pP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https://www.jstor.org/</a:t>
            </a: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hlinkClick r:id="rId10"/>
              </a:rPr>
              <a:t>https://oxford.universitypressscholarship.com/</a:t>
            </a:r>
            <a:endParaRPr lang="el-GR" sz="1500" u="sng" dirty="0">
              <a:solidFill>
                <a:srgbClr val="0070C0"/>
              </a:solidFill>
              <a:cs typeface="Times New Roman" panose="02020603050405020304" pitchFamily="18" charset="0"/>
            </a:endParaRPr>
          </a:p>
          <a:p>
            <a:endParaRPr lang="el-GR" sz="1500" dirty="0">
              <a:hlinkClick r:id="rId11"/>
            </a:endParaRPr>
          </a:p>
          <a:p>
            <a:r>
              <a:rPr lang="en-US" sz="1500" dirty="0">
                <a:hlinkClick r:id="rId11"/>
              </a:rPr>
              <a:t>https://1.next.westlaw.com </a:t>
            </a:r>
          </a:p>
          <a:p>
            <a:pPr>
              <a:lnSpc>
                <a:spcPct val="120000"/>
              </a:lnSpc>
            </a:pPr>
            <a:endParaRPr lang="en-US" sz="1500" u="sng" dirty="0">
              <a:solidFill>
                <a:srgbClr val="0070C0"/>
              </a:solidFill>
              <a:cs typeface="Times New Roman" panose="02020603050405020304" pitchFamily="18" charset="0"/>
            </a:endParaRPr>
          </a:p>
          <a:p>
            <a:pPr marL="0" indent="0">
              <a:lnSpc>
                <a:spcPct val="100000"/>
              </a:lnSpc>
              <a:buNone/>
            </a:pPr>
            <a:endParaRPr lang="en-US" sz="800" dirty="0"/>
          </a:p>
          <a:p>
            <a:pPr marL="0" indent="0">
              <a:lnSpc>
                <a:spcPct val="100000"/>
              </a:lnSpc>
              <a:buNone/>
            </a:pPr>
            <a:endParaRPr lang="el-GR" sz="800" dirty="0"/>
          </a:p>
          <a:p>
            <a:pPr marL="0" indent="0">
              <a:buNone/>
            </a:pPr>
            <a:endParaRPr lang="el-GR" dirty="0"/>
          </a:p>
          <a:p>
            <a:pPr marL="0" indent="0">
              <a:buNone/>
            </a:pPr>
            <a:endParaRPr lang="en-US" dirty="0"/>
          </a:p>
        </p:txBody>
      </p:sp>
      <p:pic>
        <p:nvPicPr>
          <p:cNvPr id="11" name="Εικόνα 10"/>
          <p:cNvPicPr>
            <a:picLocks noChangeAspect="1"/>
          </p:cNvPicPr>
          <p:nvPr/>
        </p:nvPicPr>
        <p:blipFill>
          <a:blip r:embed="rId12"/>
          <a:stretch>
            <a:fillRect/>
          </a:stretch>
        </p:blipFill>
        <p:spPr>
          <a:xfrm>
            <a:off x="9768246" y="1268760"/>
            <a:ext cx="1222710" cy="361712"/>
          </a:xfrm>
          <a:prstGeom prst="rect">
            <a:avLst/>
          </a:prstGeom>
        </p:spPr>
      </p:pic>
      <p:pic>
        <p:nvPicPr>
          <p:cNvPr id="2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46740" y="2276872"/>
            <a:ext cx="1154980" cy="432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6740" y="3068960"/>
            <a:ext cx="1154980" cy="44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Εικόνα 14"/>
          <p:cNvPicPr>
            <a:picLocks noChangeAspect="1"/>
          </p:cNvPicPr>
          <p:nvPr/>
        </p:nvPicPr>
        <p:blipFill>
          <a:blip r:embed="rId15"/>
          <a:stretch>
            <a:fillRect/>
          </a:stretch>
        </p:blipFill>
        <p:spPr>
          <a:xfrm>
            <a:off x="8470676" y="3933056"/>
            <a:ext cx="648072" cy="576064"/>
          </a:xfrm>
          <a:prstGeom prst="rect">
            <a:avLst/>
          </a:prstGeom>
        </p:spPr>
      </p:pic>
      <p:pic>
        <p:nvPicPr>
          <p:cNvPr id="24"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94812" y="5047084"/>
            <a:ext cx="1512168"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1044" y="2276872"/>
            <a:ext cx="1304937"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9836" y="1358352"/>
            <a:ext cx="1080120" cy="28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89956" y="1358352"/>
            <a:ext cx="914400"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52960" y="5589240"/>
            <a:ext cx="1872208" cy="37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972" y="2429680"/>
            <a:ext cx="720079" cy="15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9836" y="4155055"/>
            <a:ext cx="1527356" cy="35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264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55756"/>
          </a:xfrm>
        </p:spPr>
        <p:txBody>
          <a:bodyPr>
            <a:normAutofit/>
          </a:bodyPr>
          <a:lstStyle/>
          <a:p>
            <a:pPr algn="ctr"/>
            <a:r>
              <a:rPr lang="el-GR" sz="3200" dirty="0"/>
              <a:t>Ηλεκτρονικά περιοδικά και βιβλία (</a:t>
            </a:r>
            <a:r>
              <a:rPr lang="en-US" sz="3200" dirty="0"/>
              <a:t>HEAL-LINK)</a:t>
            </a:r>
            <a:r>
              <a:rPr lang="el-GR" sz="3200" dirty="0"/>
              <a:t/>
            </a:r>
            <a:br>
              <a:rPr lang="el-GR" sz="3200" dirty="0"/>
            </a:br>
            <a:r>
              <a:rPr lang="en-US" sz="3200" dirty="0">
                <a:hlinkClick r:id="rId3"/>
              </a:rPr>
              <a:t>http://www.heal-link.gr/</a:t>
            </a:r>
            <a:r>
              <a:rPr lang="en-US" sz="3200" dirty="0"/>
              <a:t> </a:t>
            </a:r>
            <a:endParaRPr lang="el-GR" sz="3200" dirty="0"/>
          </a:p>
        </p:txBody>
      </p:sp>
      <p:sp>
        <p:nvSpPr>
          <p:cNvPr id="20" name="Text Placeholder 3"/>
          <p:cNvSpPr>
            <a:spLocks noGrp="1"/>
          </p:cNvSpPr>
          <p:nvPr>
            <p:ph type="body" sz="half" idx="2"/>
          </p:nvPr>
        </p:nvSpPr>
        <p:spPr>
          <a:xfrm>
            <a:off x="765820" y="1876425"/>
            <a:ext cx="4320480" cy="4717348"/>
          </a:xfrm>
        </p:spPr>
        <p:txBody>
          <a:bodyPr>
            <a:normAutofit/>
          </a:bodyPr>
          <a:lstStyle/>
          <a:p>
            <a:pPr marL="0" indent="0">
              <a:buNone/>
            </a:pPr>
            <a:endParaRPr lang="el-GR" sz="800" dirty="0"/>
          </a:p>
          <a:p>
            <a:pPr marL="0" indent="0">
              <a:buNone/>
            </a:pPr>
            <a:endParaRPr lang="el-GR" sz="800" dirty="0"/>
          </a:p>
          <a:p>
            <a:pPr marL="285750" indent="-285750">
              <a:lnSpc>
                <a:spcPct val="100000"/>
              </a:lnSpc>
            </a:pPr>
            <a:r>
              <a:rPr lang="el-GR" sz="1600" dirty="0"/>
              <a:t>Σύνδεσμος Ελληνικών Ακαδημαϊκών Βιβλιοθηκών (</a:t>
            </a:r>
            <a:r>
              <a:rPr lang="en-US" sz="1600" dirty="0"/>
              <a:t>HEAL-LINK</a:t>
            </a:r>
            <a:r>
              <a:rPr lang="el-GR" sz="1600" dirty="0"/>
              <a:t>)</a:t>
            </a:r>
          </a:p>
          <a:p>
            <a:pPr marL="285750" indent="-285750">
              <a:lnSpc>
                <a:spcPct val="100000"/>
              </a:lnSpc>
            </a:pPr>
            <a:endParaRPr lang="el-GR" sz="800" dirty="0"/>
          </a:p>
          <a:p>
            <a:pPr marL="285750" indent="-285750">
              <a:lnSpc>
                <a:spcPct val="100000"/>
              </a:lnSpc>
            </a:pPr>
            <a:r>
              <a:rPr lang="el-GR" sz="1600" dirty="0"/>
              <a:t>Πρόσβαση σε πλήρες κείμενο ηλεκτρονικών περιοδικών και βιβλίων και σε βιβλιογραφικές βάσεις δεδομένων</a:t>
            </a:r>
            <a:endParaRPr lang="el-GR" altLang="el-GR" sz="1600" dirty="0">
              <a:latin typeface="+mj-lt"/>
              <a:cs typeface="Times New Roman" panose="02020603050405020304" pitchFamily="18" charset="0"/>
            </a:endParaRPr>
          </a:p>
          <a:p>
            <a:pPr marL="0" indent="0">
              <a:buNone/>
            </a:pPr>
            <a:endParaRPr lang="el-GR" dirty="0"/>
          </a:p>
          <a:p>
            <a:endParaRPr lang="en-US"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3" name="Εικόνα 2"/>
          <p:cNvPicPr>
            <a:picLocks noChangeAspect="1"/>
          </p:cNvPicPr>
          <p:nvPr/>
        </p:nvPicPr>
        <p:blipFill>
          <a:blip r:embed="rId4"/>
          <a:stretch>
            <a:fillRect/>
          </a:stretch>
        </p:blipFill>
        <p:spPr>
          <a:xfrm>
            <a:off x="4896542" y="1052737"/>
            <a:ext cx="7030518" cy="5805264"/>
          </a:xfrm>
          <a:prstGeom prst="rect">
            <a:avLst/>
          </a:prstGeom>
        </p:spPr>
      </p:pic>
    </p:spTree>
    <p:extLst>
      <p:ext uri="{BB962C8B-B14F-4D97-AF65-F5344CB8AC3E}">
        <p14:creationId xmlns:p14="http://schemas.microsoft.com/office/powerpoint/2010/main" val="1716353728"/>
      </p:ext>
    </p:extLst>
  </p:cSld>
  <p:clrMapOvr>
    <a:masterClrMapping/>
  </p:clrMapOvr>
  <p:transition spd="med">
    <p:comb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067" y="-27384"/>
            <a:ext cx="3312367" cy="329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descr="Αποτέλεσμα εικόνας για βιβλιοθηκη νομικης σχολη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067" y="3265320"/>
            <a:ext cx="5302326" cy="3592680"/>
          </a:xfrm>
          <a:prstGeom prst="rect">
            <a:avLst/>
          </a:prstGeom>
          <a:solidFill>
            <a:schemeClr val="accent2">
              <a:lumMod val="40000"/>
              <a:lumOff val="60000"/>
            </a:schemeClr>
          </a:solidFill>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436" y="0"/>
            <a:ext cx="5904656" cy="326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Μέσα στη Νέα Βιβλιοθήκη της Νομικής Σχολής της Αθήνας"/>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0393" y="3265320"/>
            <a:ext cx="3888432" cy="359268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ttps://encrypted-tbn0.gstatic.com/images?q=tbn%3AANd9GcRBsFVG0gyBBEvOV9aSSBAQphIPSFvx2ouoVg&amp;usqp=C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258105"/>
            <a:ext cx="2998067" cy="359989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17748" y="72008"/>
            <a:ext cx="2664296" cy="2996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 name="Ομάδα 1"/>
          <p:cNvGrpSpPr/>
          <p:nvPr/>
        </p:nvGrpSpPr>
        <p:grpSpPr>
          <a:xfrm>
            <a:off x="189756" y="3615407"/>
            <a:ext cx="2592288" cy="2333873"/>
            <a:chOff x="189756" y="3615407"/>
            <a:chExt cx="2592288" cy="2333873"/>
          </a:xfrm>
        </p:grpSpPr>
        <p:sp>
          <p:nvSpPr>
            <p:cNvPr id="8" name="TextBox 7"/>
            <p:cNvSpPr txBox="1"/>
            <p:nvPr/>
          </p:nvSpPr>
          <p:spPr>
            <a:xfrm>
              <a:off x="189756" y="3615407"/>
              <a:ext cx="1305254" cy="461665"/>
            </a:xfrm>
            <a:prstGeom prst="rect">
              <a:avLst/>
            </a:prstGeom>
            <a:solidFill>
              <a:schemeClr val="accent2">
                <a:lumMod val="40000"/>
                <a:lumOff val="60000"/>
              </a:schemeClr>
            </a:solidFill>
          </p:spPr>
          <p:txBody>
            <a:bodyPr wrap="square" rtlCol="0">
              <a:spAutoFit/>
            </a:bodyPr>
            <a:lstStyle/>
            <a:p>
              <a:r>
                <a:rPr lang="el-GR" b="1" dirty="0"/>
                <a:t>Ισόγειο</a:t>
              </a:r>
            </a:p>
          </p:txBody>
        </p:sp>
        <p:sp>
          <p:nvSpPr>
            <p:cNvPr id="10" name="Ορθογώνιο 9"/>
            <p:cNvSpPr/>
            <p:nvPr/>
          </p:nvSpPr>
          <p:spPr>
            <a:xfrm>
              <a:off x="405780" y="4437112"/>
              <a:ext cx="2376264" cy="151216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ctr">
                <a:buFont typeface="Arial" panose="020B0604020202020204" pitchFamily="34" charset="0"/>
                <a:buChar char="•"/>
              </a:pPr>
              <a:r>
                <a:rPr lang="el-GR" sz="1200" b="1" dirty="0"/>
                <a:t>Γραφείο εξυπηρέτησης &amp; πληροφόρησης</a:t>
              </a:r>
            </a:p>
            <a:p>
              <a:pPr marL="171450" indent="-171450" algn="ctr">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Αρχείο περιοδικών (-1999)</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Συλλογές βιβλίων ανά κλάδο δικαίου</a:t>
              </a:r>
            </a:p>
          </p:txBody>
        </p:sp>
      </p:grpSp>
      <p:grpSp>
        <p:nvGrpSpPr>
          <p:cNvPr id="9" name="Ομάδα 8"/>
          <p:cNvGrpSpPr/>
          <p:nvPr/>
        </p:nvGrpSpPr>
        <p:grpSpPr>
          <a:xfrm>
            <a:off x="3142084" y="116632"/>
            <a:ext cx="4680520" cy="3024336"/>
            <a:chOff x="3142084" y="116632"/>
            <a:chExt cx="4680520" cy="3024336"/>
          </a:xfrm>
        </p:grpSpPr>
        <p:sp>
          <p:nvSpPr>
            <p:cNvPr id="13" name="TextBox 12"/>
            <p:cNvSpPr txBox="1"/>
            <p:nvPr/>
          </p:nvSpPr>
          <p:spPr>
            <a:xfrm>
              <a:off x="3142084" y="116632"/>
              <a:ext cx="2160240" cy="461665"/>
            </a:xfrm>
            <a:prstGeom prst="rect">
              <a:avLst/>
            </a:prstGeom>
            <a:solidFill>
              <a:schemeClr val="accent2">
                <a:lumMod val="40000"/>
                <a:lumOff val="60000"/>
              </a:schemeClr>
            </a:solidFill>
          </p:spPr>
          <p:txBody>
            <a:bodyPr wrap="square" rtlCol="0">
              <a:spAutoFit/>
            </a:bodyPr>
            <a:lstStyle/>
            <a:p>
              <a:r>
                <a:rPr lang="el-GR" b="1" dirty="0"/>
                <a:t>1</a:t>
              </a:r>
              <a:r>
                <a:rPr lang="el-GR" b="1" baseline="30000" dirty="0"/>
                <a:t>ος</a:t>
              </a:r>
              <a:r>
                <a:rPr lang="el-GR" b="1" dirty="0"/>
                <a:t> Όροφος</a:t>
              </a:r>
            </a:p>
          </p:txBody>
        </p:sp>
        <p:sp>
          <p:nvSpPr>
            <p:cNvPr id="14" name="Ορθογώνιο 13"/>
            <p:cNvSpPr/>
            <p:nvPr/>
          </p:nvSpPr>
          <p:spPr>
            <a:xfrm>
              <a:off x="5446340" y="461161"/>
              <a:ext cx="2376264" cy="267980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l-GR" sz="1200" b="1" dirty="0"/>
                <a:t>Γραφείο εξυπηρέτησης &amp; πληροφόρησης</a:t>
              </a:r>
            </a:p>
            <a:p>
              <a:endParaRPr lang="el-GR" sz="1200" b="1" dirty="0"/>
            </a:p>
            <a:p>
              <a:pPr marL="171450" indent="-171450">
                <a:buFont typeface="Arial" panose="020B0604020202020204" pitchFamily="34" charset="0"/>
                <a:buChar char="•"/>
              </a:pPr>
              <a:r>
                <a:rPr lang="el-GR" sz="1200" b="1" dirty="0"/>
                <a:t>Αναγνωστήριο περιοδικών</a:t>
              </a:r>
            </a:p>
            <a:p>
              <a:endParaRPr lang="el-GR" sz="1200" b="1" dirty="0"/>
            </a:p>
            <a:p>
              <a:pPr marL="171450" indent="-171450">
                <a:buFont typeface="Arial" panose="020B0604020202020204" pitchFamily="34" charset="0"/>
                <a:buChar char="•"/>
              </a:pPr>
              <a:r>
                <a:rPr lang="el-GR" sz="1200" b="1" dirty="0"/>
                <a:t>Αρχείο περιοδικών (2000-)</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Αίθουσα τιμητικών τόμων</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Αρχείο διδακτορικών διατριβών Νομικής Σχολής</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Συλλογή διδακτικών συγγραμμάτων «Εύδοξος»</a:t>
              </a:r>
            </a:p>
            <a:p>
              <a:pPr marL="171450" indent="-171450" algn="ctr">
                <a:buFont typeface="Arial" panose="020B0604020202020204" pitchFamily="34" charset="0"/>
                <a:buChar char="•"/>
              </a:pPr>
              <a:endParaRPr lang="el-GR" sz="1200" b="1" dirty="0"/>
            </a:p>
          </p:txBody>
        </p:sp>
      </p:grpSp>
      <p:grpSp>
        <p:nvGrpSpPr>
          <p:cNvPr id="11" name="Ομάδα 10"/>
          <p:cNvGrpSpPr/>
          <p:nvPr/>
        </p:nvGrpSpPr>
        <p:grpSpPr>
          <a:xfrm>
            <a:off x="9262764" y="116632"/>
            <a:ext cx="2664296" cy="2592288"/>
            <a:chOff x="9262764" y="116632"/>
            <a:chExt cx="2664296" cy="2592288"/>
          </a:xfrm>
        </p:grpSpPr>
        <p:sp>
          <p:nvSpPr>
            <p:cNvPr id="15" name="TextBox 14"/>
            <p:cNvSpPr txBox="1"/>
            <p:nvPr/>
          </p:nvSpPr>
          <p:spPr>
            <a:xfrm>
              <a:off x="9766820" y="116632"/>
              <a:ext cx="2160240" cy="461665"/>
            </a:xfrm>
            <a:prstGeom prst="rect">
              <a:avLst/>
            </a:prstGeom>
            <a:solidFill>
              <a:schemeClr val="accent2">
                <a:lumMod val="40000"/>
                <a:lumOff val="60000"/>
              </a:schemeClr>
            </a:solidFill>
          </p:spPr>
          <p:txBody>
            <a:bodyPr wrap="square" rtlCol="0">
              <a:spAutoFit/>
            </a:bodyPr>
            <a:lstStyle/>
            <a:p>
              <a:r>
                <a:rPr lang="el-GR" b="1" dirty="0"/>
                <a:t>2</a:t>
              </a:r>
              <a:r>
                <a:rPr lang="el-GR" b="1" baseline="30000" dirty="0"/>
                <a:t>ος</a:t>
              </a:r>
              <a:r>
                <a:rPr lang="el-GR" b="1" dirty="0"/>
                <a:t> Όροφος</a:t>
              </a:r>
            </a:p>
          </p:txBody>
        </p:sp>
        <p:sp>
          <p:nvSpPr>
            <p:cNvPr id="16" name="Ορθογώνιο 15"/>
            <p:cNvSpPr/>
            <p:nvPr/>
          </p:nvSpPr>
          <p:spPr>
            <a:xfrm>
              <a:off x="9262764" y="908720"/>
              <a:ext cx="2376264" cy="1800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l-GR" sz="1200" b="1" dirty="0"/>
            </a:p>
            <a:p>
              <a:pPr marL="171450" indent="-171450">
                <a:buFont typeface="Arial" panose="020B0604020202020204" pitchFamily="34" charset="0"/>
                <a:buChar char="•"/>
              </a:pPr>
              <a:r>
                <a:rPr lang="el-GR" sz="1200" b="1" dirty="0"/>
                <a:t>Κεντρικό αναγνωστήριο</a:t>
              </a:r>
            </a:p>
            <a:p>
              <a:endParaRPr lang="el-GR" sz="1200" b="1" dirty="0"/>
            </a:p>
            <a:p>
              <a:pPr marL="171450" indent="-171450">
                <a:buFont typeface="Arial" panose="020B0604020202020204" pitchFamily="34" charset="0"/>
                <a:buChar char="•"/>
              </a:pPr>
              <a:r>
                <a:rPr lang="el-GR" sz="1200" b="1" dirty="0"/>
                <a:t>Αίθουσα πολυμέσων</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Γραμματεία Βιβλιοθήκης </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Συλλογή σπανίων βιβλίων</a:t>
              </a:r>
            </a:p>
            <a:p>
              <a:pPr marL="171450" indent="-171450" algn="ctr">
                <a:buFont typeface="Arial" panose="020B0604020202020204" pitchFamily="34" charset="0"/>
                <a:buChar char="•"/>
              </a:pPr>
              <a:endParaRPr lang="el-GR" sz="1200" b="1" dirty="0"/>
            </a:p>
          </p:txBody>
        </p:sp>
      </p:grpSp>
      <p:sp>
        <p:nvSpPr>
          <p:cNvPr id="12" name="AutoShape 2" descr="Φωτογραφίες Βιβλιοθήκης Νομικής Σχολής - Παλαιό Χημείο - Βιβλιοθήκη της Νομικής  Σχολής ΕΚΠΑ"/>
          <p:cNvSpPr>
            <a:spLocks noChangeAspect="1" noChangeArrowheads="1"/>
          </p:cNvSpPr>
          <p:nvPr/>
        </p:nvSpPr>
        <p:spPr bwMode="auto">
          <a:xfrm>
            <a:off x="155575" y="-9144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7" name="AutoShape 4" descr="Φωτογραφίες Βιβλιοθήκης Νομικής Σχολής - Παλαιό Χημείο - Βιβλιοθήκη της Νομικής  Σχολής ΕΚΠΑ"/>
          <p:cNvSpPr>
            <a:spLocks noChangeAspect="1" noChangeArrowheads="1"/>
          </p:cNvSpPr>
          <p:nvPr/>
        </p:nvSpPr>
        <p:spPr bwMode="auto">
          <a:xfrm>
            <a:off x="307975" y="-7620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8" name="AutoShape 6" descr="Φωτογραφίες Βιβλιοθήκης Νομικής Σχολής - Παλαιό Χημείο - Βιβλιοθήκη της Νομικής  Σχολής ΕΚΠΑ"/>
          <p:cNvSpPr>
            <a:spLocks noChangeAspect="1" noChangeArrowheads="1"/>
          </p:cNvSpPr>
          <p:nvPr/>
        </p:nvSpPr>
        <p:spPr bwMode="auto">
          <a:xfrm>
            <a:off x="460375" y="-6096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9" name="AutoShape 8" descr="Φωτογραφίες Βιβλιοθήκης Νομικής Σχολής - Παλαιό Χημείο - Βιβλιοθήκη της Νομικής  Σχολής ΕΚΠΑ"/>
          <p:cNvSpPr>
            <a:spLocks noChangeAspect="1" noChangeArrowheads="1"/>
          </p:cNvSpPr>
          <p:nvPr/>
        </p:nvSpPr>
        <p:spPr bwMode="auto">
          <a:xfrm>
            <a:off x="612775" y="-4572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1035" name="Picture 11" descr="Μέσα στη Νέα Βιβλιοθήκη της Νομικής Σχολής της Αθήνας"/>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7384"/>
            <a:ext cx="2998066"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96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a:stretch>
            <a:fillRect/>
          </a:stretch>
        </p:blipFill>
        <p:spPr>
          <a:xfrm>
            <a:off x="11440" y="0"/>
            <a:ext cx="12188825" cy="6885384"/>
          </a:xfrm>
          <a:prstGeom prst="rect">
            <a:avLst/>
          </a:prstGeom>
        </p:spPr>
      </p:pic>
      <p:sp>
        <p:nvSpPr>
          <p:cNvPr id="3" name="Ελλειψοειδής επεξήγηση 2"/>
          <p:cNvSpPr/>
          <p:nvPr/>
        </p:nvSpPr>
        <p:spPr>
          <a:xfrm>
            <a:off x="3862164" y="1678546"/>
            <a:ext cx="2366874" cy="1728192"/>
          </a:xfrm>
          <a:prstGeom prst="wedgeEllipseCallout">
            <a:avLst>
              <a:gd name="adj1" fmla="val 123682"/>
              <a:gd name="adj2" fmla="val -49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Τίτλος</a:t>
            </a:r>
            <a:endParaRPr lang="en-US" sz="1400" dirty="0"/>
          </a:p>
          <a:p>
            <a:pPr algn="ctr"/>
            <a:r>
              <a:rPr lang="el-GR" sz="1400" dirty="0"/>
              <a:t>Τίτλος περιοδικού</a:t>
            </a:r>
            <a:endParaRPr lang="en-US" sz="1400" dirty="0"/>
          </a:p>
          <a:p>
            <a:pPr algn="ctr"/>
            <a:r>
              <a:rPr lang="el-GR" sz="1400" dirty="0"/>
              <a:t>Συγγραφέας</a:t>
            </a:r>
            <a:endParaRPr lang="en-US" sz="1400" dirty="0"/>
          </a:p>
          <a:p>
            <a:pPr algn="ctr"/>
            <a:r>
              <a:rPr lang="el-GR" sz="1400" dirty="0"/>
              <a:t>Θέμα</a:t>
            </a:r>
            <a:endParaRPr lang="en-US" sz="1400" dirty="0"/>
          </a:p>
          <a:p>
            <a:pPr algn="ctr"/>
            <a:r>
              <a:rPr lang="en-US" sz="1400" dirty="0"/>
              <a:t>ISBN/ISSN</a:t>
            </a:r>
          </a:p>
          <a:p>
            <a:pPr algn="ctr"/>
            <a:r>
              <a:rPr lang="el-GR" sz="1400" dirty="0"/>
              <a:t>Μορφή</a:t>
            </a:r>
          </a:p>
        </p:txBody>
      </p:sp>
      <p:pic>
        <p:nvPicPr>
          <p:cNvPr id="6" name="Εικόνα 5"/>
          <p:cNvPicPr>
            <a:picLocks noChangeAspect="1"/>
          </p:cNvPicPr>
          <p:nvPr/>
        </p:nvPicPr>
        <p:blipFill>
          <a:blip r:embed="rId4"/>
          <a:stretch>
            <a:fillRect/>
          </a:stretch>
        </p:blipFill>
        <p:spPr>
          <a:xfrm>
            <a:off x="1485900" y="2635"/>
            <a:ext cx="9058275" cy="6855365"/>
          </a:xfrm>
          <a:prstGeom prst="rect">
            <a:avLst/>
          </a:prstGeom>
          <a:effectLst>
            <a:innerShdw blurRad="114300">
              <a:srgbClr val="853B70"/>
            </a:innerShdw>
          </a:effectLst>
        </p:spPr>
      </p:pic>
    </p:spTree>
    <p:extLst>
      <p:ext uri="{BB962C8B-B14F-4D97-AF65-F5344CB8AC3E}">
        <p14:creationId xmlns:p14="http://schemas.microsoft.com/office/powerpoint/2010/main" val="3221252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a:stretch>
            <a:fillRect/>
          </a:stretch>
        </p:blipFill>
        <p:spPr>
          <a:xfrm>
            <a:off x="-7901" y="4725144"/>
            <a:ext cx="12196726" cy="2132856"/>
          </a:xfrm>
          <a:prstGeom prst="rect">
            <a:avLst/>
          </a:prstGeom>
        </p:spPr>
      </p:pic>
      <p:pic>
        <p:nvPicPr>
          <p:cNvPr id="6" name="Εικόνα 5"/>
          <p:cNvPicPr>
            <a:picLocks noChangeAspect="1"/>
          </p:cNvPicPr>
          <p:nvPr/>
        </p:nvPicPr>
        <p:blipFill>
          <a:blip r:embed="rId4"/>
          <a:stretch>
            <a:fillRect/>
          </a:stretch>
        </p:blipFill>
        <p:spPr>
          <a:xfrm>
            <a:off x="0" y="0"/>
            <a:ext cx="12188825" cy="4725144"/>
          </a:xfrm>
          <a:prstGeom prst="rect">
            <a:avLst/>
          </a:prstGeom>
        </p:spPr>
      </p:pic>
    </p:spTree>
    <p:extLst>
      <p:ext uri="{BB962C8B-B14F-4D97-AF65-F5344CB8AC3E}">
        <p14:creationId xmlns:p14="http://schemas.microsoft.com/office/powerpoint/2010/main" val="5350657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8900" y="0"/>
            <a:ext cx="12188825" cy="6857336"/>
          </a:xfrm>
          <a:prstGeom prst="rect">
            <a:avLst/>
          </a:prstGeom>
        </p:spPr>
      </p:pic>
    </p:spTree>
    <p:extLst>
      <p:ext uri="{BB962C8B-B14F-4D97-AF65-F5344CB8AC3E}">
        <p14:creationId xmlns:p14="http://schemas.microsoft.com/office/powerpoint/2010/main" val="2176058635"/>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868" y="1556792"/>
            <a:ext cx="1000911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Τίτλος 9"/>
          <p:cNvSpPr txBox="1">
            <a:spLocks/>
          </p:cNvSpPr>
          <p:nvPr/>
        </p:nvSpPr>
        <p:spPr>
          <a:xfrm>
            <a:off x="405780" y="44624"/>
            <a:ext cx="10868883" cy="1440160"/>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t>Μηχανή Ενιαίας Αναζήτησης της ΒΚΠ</a:t>
            </a:r>
            <a:endParaRPr lang="en-US" sz="3300" b="0" dirty="0"/>
          </a:p>
          <a:p>
            <a:pPr algn="ctr"/>
            <a:r>
              <a:rPr lang="en-US" sz="3300" b="0" dirty="0"/>
              <a:t>Summon Discovery Service</a:t>
            </a:r>
            <a:endParaRPr lang="el-GR" sz="3300" b="0" dirty="0"/>
          </a:p>
          <a:p>
            <a:pPr algn="ctr"/>
            <a:r>
              <a:rPr lang="en-US" sz="3300" b="0" dirty="0">
                <a:solidFill>
                  <a:srgbClr val="0070C0"/>
                </a:solidFill>
              </a:rPr>
              <a:t>www.lib.uoa.gr/summon</a:t>
            </a:r>
            <a:r>
              <a:rPr lang="en-US" sz="2100" b="0" dirty="0">
                <a:solidFill>
                  <a:srgbClr val="374C81"/>
                </a:solidFill>
              </a:rPr>
              <a:t> </a:t>
            </a:r>
            <a:endParaRPr lang="el-GR" sz="2100" b="0" dirty="0"/>
          </a:p>
        </p:txBody>
      </p:sp>
      <p:sp>
        <p:nvSpPr>
          <p:cNvPr id="3" name="Ορθογώνιο 2"/>
          <p:cNvSpPr/>
          <p:nvPr/>
        </p:nvSpPr>
        <p:spPr>
          <a:xfrm>
            <a:off x="1197868" y="3068960"/>
            <a:ext cx="10297144" cy="2677656"/>
          </a:xfrm>
          <a:prstGeom prst="rect">
            <a:avLst/>
          </a:prstGeom>
        </p:spPr>
        <p:txBody>
          <a:bodyPr wrap="square">
            <a:spAutoFit/>
          </a:bodyPr>
          <a:lstStyle/>
          <a:p>
            <a:pPr>
              <a:lnSpc>
                <a:spcPct val="150000"/>
              </a:lnSpc>
            </a:pPr>
            <a:r>
              <a:rPr lang="el-GR" sz="1400" dirty="0"/>
              <a:t>Περιλαμβάνει :</a:t>
            </a:r>
            <a:endParaRPr lang="en-US" sz="1400" dirty="0"/>
          </a:p>
          <a:p>
            <a:pPr marL="285750" indent="-285750">
              <a:lnSpc>
                <a:spcPct val="150000"/>
              </a:lnSpc>
              <a:buFont typeface="Wingdings" panose="05000000000000000000" pitchFamily="2" charset="2"/>
              <a:buChar char="ü"/>
            </a:pPr>
            <a:r>
              <a:rPr lang="el-GR" sz="1400" dirty="0"/>
              <a:t>τον </a:t>
            </a:r>
            <a:r>
              <a:rPr lang="el-GR" sz="1400" dirty="0">
                <a:hlinkClick r:id="rId4" tooltip="Opens internal link in current window"/>
              </a:rPr>
              <a:t>κατάλογο (OPAC)</a:t>
            </a:r>
            <a:r>
              <a:rPr lang="el-GR" sz="1400" dirty="0"/>
              <a:t> της ΒΚΠ του ΕΚΠΑ</a:t>
            </a:r>
          </a:p>
          <a:p>
            <a:pPr marL="285750" indent="-285750">
              <a:lnSpc>
                <a:spcPct val="150000"/>
              </a:lnSpc>
              <a:buFont typeface="Wingdings" panose="05000000000000000000" pitchFamily="2" charset="2"/>
              <a:buChar char="ü"/>
            </a:pPr>
            <a:r>
              <a:rPr lang="el-GR" sz="1400" dirty="0"/>
              <a:t>το </a:t>
            </a:r>
            <a:r>
              <a:rPr lang="el-GR" sz="1400" dirty="0">
                <a:hlinkClick r:id="rId5" tooltip="Opens internal link in current window"/>
              </a:rPr>
              <a:t>Ιδρυματικό Αποθετήριο Πέργαμος</a:t>
            </a:r>
            <a:r>
              <a:rPr lang="el-GR" sz="1400" dirty="0"/>
              <a:t> του ΕΚΠΑ</a:t>
            </a:r>
          </a:p>
          <a:p>
            <a:pPr marL="285750" indent="-285750">
              <a:lnSpc>
                <a:spcPct val="150000"/>
              </a:lnSpc>
              <a:buFont typeface="Wingdings" panose="05000000000000000000" pitchFamily="2" charset="2"/>
              <a:buChar char="ü"/>
            </a:pPr>
            <a:r>
              <a:rPr lang="el-GR" sz="1400" dirty="0"/>
              <a:t>το </a:t>
            </a:r>
            <a:r>
              <a:rPr lang="el-GR" sz="1400" dirty="0">
                <a:hlinkClick r:id="rId6" tooltip="Opens internal link in current window"/>
              </a:rPr>
              <a:t>Σύστημα ηλεκτρονικής έκδοσης  περιοδικών</a:t>
            </a:r>
            <a:r>
              <a:rPr lang="el-GR" sz="1400" dirty="0"/>
              <a:t> του ΕΚΠΑ</a:t>
            </a:r>
          </a:p>
          <a:p>
            <a:pPr marL="285750" indent="-285750">
              <a:lnSpc>
                <a:spcPct val="150000"/>
              </a:lnSpc>
              <a:buFont typeface="Wingdings" panose="05000000000000000000" pitchFamily="2" charset="2"/>
              <a:buChar char="ü"/>
            </a:pPr>
            <a:r>
              <a:rPr lang="el-GR" sz="1400" dirty="0">
                <a:hlinkClick r:id="rId7" tooltip="Opens internal link in current window"/>
              </a:rPr>
              <a:t>βιβλιογραφικές βάσεις,</a:t>
            </a:r>
            <a:r>
              <a:rPr lang="el-GR" sz="1400" dirty="0"/>
              <a:t> ηλεκτρονικά βιβλία και ηλεκτρονικά περιοδικά στα οποία έχει το ΕΚΠΑ απευθείας συνδρομή</a:t>
            </a:r>
          </a:p>
          <a:p>
            <a:pPr marL="285750" indent="-285750">
              <a:lnSpc>
                <a:spcPct val="150000"/>
              </a:lnSpc>
              <a:buFont typeface="Wingdings" panose="05000000000000000000" pitchFamily="2" charset="2"/>
              <a:buChar char="ü"/>
            </a:pPr>
            <a:r>
              <a:rPr lang="el-GR" sz="1400" dirty="0"/>
              <a:t>ηλεκτρονικές πηγές του </a:t>
            </a:r>
            <a:r>
              <a:rPr lang="el-GR" sz="1400" dirty="0">
                <a:hlinkClick r:id="rId8" tooltip="Opens external link in new window"/>
              </a:rPr>
              <a:t>HEAL-</a:t>
            </a:r>
            <a:r>
              <a:rPr lang="el-GR" sz="1400" dirty="0" err="1">
                <a:hlinkClick r:id="rId8" tooltip="Opens external link in new window"/>
              </a:rPr>
              <a:t>Link</a:t>
            </a:r>
            <a:r>
              <a:rPr lang="el-GR" sz="1400" dirty="0">
                <a:hlinkClick r:id="rId8" tooltip="Opens external link in new window"/>
              </a:rPr>
              <a:t>/ΣΕΑΒ</a:t>
            </a:r>
            <a:r>
              <a:rPr lang="el-GR" sz="1400" dirty="0"/>
              <a:t> (σχεδόν όλα τα περιοδικά και μεγάλο ποσοστό των ηλεκτρονικών βιβλίων και βιβλιογραφικών βάσεων)</a:t>
            </a:r>
          </a:p>
          <a:p>
            <a:pPr marL="285750" indent="-285750">
              <a:lnSpc>
                <a:spcPct val="150000"/>
              </a:lnSpc>
              <a:buFont typeface="Wingdings" panose="05000000000000000000" pitchFamily="2" charset="2"/>
              <a:buChar char="ü"/>
            </a:pPr>
            <a:r>
              <a:rPr lang="el-GR" sz="1400" dirty="0"/>
              <a:t>ηλεκτρονικές πηγές (βιβλία και περιοδικά) Ανοικτής Πρόσβασης (</a:t>
            </a:r>
            <a:r>
              <a:rPr lang="el-GR" sz="1400" dirty="0" err="1"/>
              <a:t>Open</a:t>
            </a:r>
            <a:r>
              <a:rPr lang="el-GR" sz="1400" dirty="0"/>
              <a:t> Access)</a:t>
            </a:r>
          </a:p>
        </p:txBody>
      </p:sp>
      <p:pic>
        <p:nvPicPr>
          <p:cNvPr id="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7868" y="2676301"/>
            <a:ext cx="10009112" cy="377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756" y="116632"/>
            <a:ext cx="11809311"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06793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332656"/>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t>Υπηρεσία παραγγελίας άρθρων</a:t>
            </a:r>
            <a:r>
              <a:rPr lang="en-US" sz="3300" b="0" dirty="0"/>
              <a:t> </a:t>
            </a:r>
            <a:r>
              <a:rPr lang="el-GR" sz="3300" b="0" dirty="0"/>
              <a:t>περιοδικών και διαδανεισμού βιβλίων</a:t>
            </a:r>
            <a:r>
              <a:rPr lang="el-GR" sz="3300" b="0" dirty="0">
                <a:solidFill>
                  <a:srgbClr val="374C81"/>
                </a:solidFill>
              </a:rPr>
              <a:t/>
            </a:r>
            <a:br>
              <a:rPr lang="el-GR" sz="3300" b="0" dirty="0">
                <a:solidFill>
                  <a:srgbClr val="374C81"/>
                </a:solidFill>
              </a:rPr>
            </a:br>
            <a:r>
              <a:rPr lang="en-US" sz="2100" b="0" dirty="0">
                <a:solidFill>
                  <a:srgbClr val="374C81"/>
                </a:solidFill>
                <a:hlinkClick r:id="rId3"/>
              </a:rPr>
              <a:t>http://www.lib.uoa.gr/ypiresies/paraggelia-arthron.html</a:t>
            </a:r>
            <a:r>
              <a:rPr lang="en-US" sz="2100" b="0" dirty="0">
                <a:solidFill>
                  <a:srgbClr val="374C81"/>
                </a:solidFill>
              </a:rPr>
              <a:t> </a:t>
            </a:r>
            <a:endParaRPr lang="el-GR" sz="2100" b="0" dirty="0"/>
          </a:p>
        </p:txBody>
      </p:sp>
      <p:sp>
        <p:nvSpPr>
          <p:cNvPr id="6" name="Text Placeholder 3"/>
          <p:cNvSpPr txBox="1">
            <a:spLocks/>
          </p:cNvSpPr>
          <p:nvPr/>
        </p:nvSpPr>
        <p:spPr>
          <a:xfrm>
            <a:off x="837828" y="1889980"/>
            <a:ext cx="3278500" cy="4392488"/>
          </a:xfrm>
          <a:prstGeom prst="rect">
            <a:avLst/>
          </a:prstGeom>
        </p:spPr>
        <p:txBody>
          <a:bodyPr vert="horz" lIns="121899" tIns="60949" rIns="121899" bIns="60949" rtlCol="0">
            <a:normAutofit fontScale="92500" lnSpcReduction="20000"/>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l-GR" sz="1400" dirty="0"/>
              <a:t>Εθνικός Συλλογικός Κατάλογος Επιστημονικών Περιοδικών</a:t>
            </a:r>
          </a:p>
          <a:p>
            <a:pPr marL="285750" indent="-285750">
              <a:buFont typeface="Courier New" panose="02070309020205020404" pitchFamily="49" charset="0"/>
              <a:buChar char="o"/>
            </a:pPr>
            <a:endParaRPr lang="en-US" sz="1500" dirty="0"/>
          </a:p>
          <a:p>
            <a:pPr marL="285750" indent="-285750">
              <a:buFont typeface="Courier New" panose="02070309020205020404" pitchFamily="49" charset="0"/>
              <a:buChar char="o"/>
            </a:pPr>
            <a:r>
              <a:rPr lang="el-GR" sz="1400" dirty="0"/>
              <a:t>Δυνατότητα αναζήτησης περιοδικών, σε περίπου 200 βιβλιοθήκες</a:t>
            </a:r>
          </a:p>
          <a:p>
            <a:pPr marL="285750" indent="-285750">
              <a:buFont typeface="Courier New" panose="02070309020205020404" pitchFamily="49" charset="0"/>
              <a:buChar char="o"/>
            </a:pPr>
            <a:endParaRPr lang="en-US" sz="1500" dirty="0"/>
          </a:p>
          <a:p>
            <a:pPr marL="285750" indent="-285750">
              <a:buFont typeface="Courier New" panose="02070309020205020404" pitchFamily="49" charset="0"/>
              <a:buChar char="o"/>
            </a:pPr>
            <a:r>
              <a:rPr lang="el-GR" sz="1400" dirty="0"/>
              <a:t>Ο χρόνος παράδοσης</a:t>
            </a:r>
            <a:r>
              <a:rPr lang="en-US" sz="1400" dirty="0"/>
              <a:t> </a:t>
            </a:r>
            <a:r>
              <a:rPr lang="el-GR" sz="1400" dirty="0"/>
              <a:t>και το κόστος παραγγελίας εξαρτάται από τη Βιβλιοθήκη που στέλνει το άρθρο (Ελλάδα ή εξωτερικό)</a:t>
            </a:r>
          </a:p>
          <a:p>
            <a:pPr marL="285750" indent="-285750">
              <a:buFont typeface="Courier New" panose="02070309020205020404" pitchFamily="49" charset="0"/>
              <a:buChar char="o"/>
            </a:pPr>
            <a:endParaRPr lang="el-GR" sz="1500" dirty="0"/>
          </a:p>
          <a:p>
            <a:pPr marL="285750" indent="-285750">
              <a:buFont typeface="Courier New" panose="02070309020205020404" pitchFamily="49" charset="0"/>
              <a:buChar char="o"/>
            </a:pPr>
            <a:r>
              <a:rPr lang="el-GR" sz="1400" dirty="0"/>
              <a:t>Παράδοση του άρθρου σε έντυπη μορφή </a:t>
            </a:r>
          </a:p>
          <a:p>
            <a:pPr marL="285750" indent="-285750">
              <a:buFont typeface="Courier New" panose="02070309020205020404" pitchFamily="49" charset="0"/>
              <a:buChar char="o"/>
            </a:pPr>
            <a:endParaRPr lang="el-GR" sz="1400" dirty="0"/>
          </a:p>
          <a:p>
            <a:pPr marL="285750" indent="-285750">
              <a:buFont typeface="Courier New" panose="02070309020205020404" pitchFamily="49" charset="0"/>
              <a:buChar char="o"/>
            </a:pPr>
            <a:r>
              <a:rPr lang="el-GR" sz="1400" dirty="0" err="1"/>
              <a:t>Διαδανεισμός</a:t>
            </a:r>
            <a:r>
              <a:rPr lang="el-GR" sz="1400"/>
              <a:t> </a:t>
            </a:r>
            <a:r>
              <a:rPr lang="el-GR" sz="1400" smtClean="0"/>
              <a:t>βιβλίων</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244" y="1889980"/>
            <a:ext cx="7200800" cy="477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55670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Πρόσβαση στις υπηρεσίες των βιβλιοθηκών εκτός δικτύου ΕΚΠΑ</a:t>
            </a:r>
            <a:br>
              <a:rPr lang="el-GR" sz="3300" b="0" dirty="0">
                <a:solidFill>
                  <a:srgbClr val="374C81"/>
                </a:solidFill>
              </a:rPr>
            </a:br>
            <a:endParaRPr lang="el-GR" sz="2500" b="0" dirty="0"/>
          </a:p>
        </p:txBody>
      </p:sp>
      <p:sp>
        <p:nvSpPr>
          <p:cNvPr id="6" name="Text Placeholder 3"/>
          <p:cNvSpPr txBox="1">
            <a:spLocks/>
          </p:cNvSpPr>
          <p:nvPr/>
        </p:nvSpPr>
        <p:spPr>
          <a:xfrm>
            <a:off x="0" y="2204864"/>
            <a:ext cx="3286100" cy="367240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l-GR" dirty="0"/>
              <a:t>Κέντρο Λειτουργίας και Διαχείρισης Δικτύου (ΚΛΕΙΔΙ)</a:t>
            </a:r>
          </a:p>
          <a:p>
            <a:endParaRPr lang="en-US" dirty="0"/>
          </a:p>
          <a:p>
            <a:pPr marL="285750" indent="-285750">
              <a:buFont typeface="Courier New" panose="02070309020205020404" pitchFamily="49" charset="0"/>
              <a:buChar char="o"/>
            </a:pPr>
            <a:r>
              <a:rPr lang="el-GR" dirty="0"/>
              <a:t>Δημιουργία λογαριασμού</a:t>
            </a:r>
          </a:p>
          <a:p>
            <a:endParaRPr lang="el-GR" dirty="0"/>
          </a:p>
          <a:p>
            <a:pPr marL="285750" indent="-285750">
              <a:buFont typeface="Courier New" panose="02070309020205020404" pitchFamily="49" charset="0"/>
              <a:buChar char="o"/>
            </a:pPr>
            <a:r>
              <a:rPr lang="el-GR" dirty="0"/>
              <a:t>Αναλυτικές οδηγίες εγκατάστασης και χρήσης</a:t>
            </a:r>
            <a:endParaRPr lang="en-US" dirty="0"/>
          </a:p>
          <a:p>
            <a:pPr marL="895243" lvl="1" indent="-285750">
              <a:buFont typeface="Courier New" panose="02070309020205020404" pitchFamily="49" charset="0"/>
              <a:buChar char="o"/>
            </a:pPr>
            <a:r>
              <a:rPr lang="en-US" dirty="0"/>
              <a:t>Proxy Server</a:t>
            </a:r>
            <a:endParaRPr lang="el-GR" dirty="0"/>
          </a:p>
          <a:p>
            <a:pPr marL="895243" lvl="1" indent="-285750">
              <a:buFont typeface="Courier New" panose="02070309020205020404" pitchFamily="49" charset="0"/>
              <a:buChar char="o"/>
            </a:pPr>
            <a:r>
              <a:rPr lang="en-US" dirty="0"/>
              <a:t>VPN</a:t>
            </a:r>
            <a:endParaRPr lang="el-GR" dirty="0"/>
          </a:p>
          <a:p>
            <a:endParaRPr lang="en-US" dirty="0"/>
          </a:p>
        </p:txBody>
      </p:sp>
      <p:sp>
        <p:nvSpPr>
          <p:cNvPr id="3" name="Ορθογώνιο 2"/>
          <p:cNvSpPr/>
          <p:nvPr/>
        </p:nvSpPr>
        <p:spPr>
          <a:xfrm>
            <a:off x="1413892" y="1052736"/>
            <a:ext cx="10009112" cy="738664"/>
          </a:xfrm>
          <a:prstGeom prst="rect">
            <a:avLst/>
          </a:prstGeom>
        </p:spPr>
        <p:txBody>
          <a:bodyPr wrap="square">
            <a:spAutoFit/>
          </a:bodyPr>
          <a:lstStyle/>
          <a:p>
            <a:pPr algn="ctr"/>
            <a:r>
              <a:rPr lang="el-GR" dirty="0">
                <a:solidFill>
                  <a:srgbClr val="374C81"/>
                </a:solidFill>
              </a:rPr>
              <a:t>Σύνδεση μέσω Ιδεατού Δικτύου ή μέσω Διακομιστή Μεσολάβησης</a:t>
            </a:r>
            <a:r>
              <a:rPr lang="en-US" dirty="0">
                <a:solidFill>
                  <a:srgbClr val="374C81"/>
                </a:solidFill>
              </a:rPr>
              <a:t>	</a:t>
            </a:r>
            <a:endParaRPr lang="el-GR" dirty="0">
              <a:solidFill>
                <a:srgbClr val="374C81"/>
              </a:solidFill>
            </a:endParaRPr>
          </a:p>
          <a:p>
            <a:pPr algn="ctr"/>
            <a:r>
              <a:rPr lang="el-GR" sz="1800" dirty="0">
                <a:solidFill>
                  <a:srgbClr val="374C81"/>
                </a:solidFill>
                <a:hlinkClick r:id="rId3"/>
              </a:rPr>
              <a:t>http://www.noc.uoa.gr</a:t>
            </a:r>
            <a:r>
              <a:rPr lang="en-US" sz="1800" dirty="0">
                <a:solidFill>
                  <a:srgbClr val="374C81"/>
                </a:solidFill>
              </a:rPr>
              <a:t> </a:t>
            </a:r>
            <a:endParaRPr lang="el-GR" dirty="0"/>
          </a:p>
        </p:txBody>
      </p:sp>
      <p:pic>
        <p:nvPicPr>
          <p:cNvPr id="2" name="Εικόνα 1"/>
          <p:cNvPicPr>
            <a:picLocks noChangeAspect="1"/>
          </p:cNvPicPr>
          <p:nvPr/>
        </p:nvPicPr>
        <p:blipFill>
          <a:blip r:embed="rId4"/>
          <a:stretch>
            <a:fillRect/>
          </a:stretch>
        </p:blipFill>
        <p:spPr>
          <a:xfrm>
            <a:off x="5158308" y="1791400"/>
            <a:ext cx="6804964" cy="4949967"/>
          </a:xfrm>
          <a:prstGeom prst="rect">
            <a:avLst/>
          </a:prstGeom>
        </p:spPr>
      </p:pic>
      <p:pic>
        <p:nvPicPr>
          <p:cNvPr id="4" name="Εικόνα 3"/>
          <p:cNvPicPr>
            <a:picLocks noChangeAspect="1"/>
          </p:cNvPicPr>
          <p:nvPr/>
        </p:nvPicPr>
        <p:blipFill>
          <a:blip r:embed="rId5"/>
          <a:stretch>
            <a:fillRect/>
          </a:stretch>
        </p:blipFill>
        <p:spPr>
          <a:xfrm>
            <a:off x="3269801" y="1791400"/>
            <a:ext cx="1771650" cy="4949967"/>
          </a:xfrm>
          <a:prstGeom prst="rect">
            <a:avLst/>
          </a:prstGeom>
        </p:spPr>
      </p:pic>
    </p:spTree>
    <p:extLst>
      <p:ext uri="{BB962C8B-B14F-4D97-AF65-F5344CB8AC3E}">
        <p14:creationId xmlns:p14="http://schemas.microsoft.com/office/powerpoint/2010/main" val="3469535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188640"/>
            <a:ext cx="10157354" cy="964952"/>
          </a:xfrm>
        </p:spPr>
        <p:txBody>
          <a:bodyPr>
            <a:normAutofit fontScale="90000"/>
          </a:bodyPr>
          <a:lstStyle/>
          <a:p>
            <a:pPr algn="ctr"/>
            <a:r>
              <a:rPr lang="el-GR" sz="3600" dirty="0"/>
              <a:t>Διαχείριση και οργάνωση βιβλιογραφίας</a:t>
            </a:r>
            <a:r>
              <a:rPr lang="el-GR" sz="3200" dirty="0"/>
              <a:t/>
            </a:r>
            <a:br>
              <a:rPr lang="el-GR" sz="3200" dirty="0"/>
            </a:br>
            <a:endParaRPr lang="el-GR" sz="32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492897"/>
            <a:ext cx="3969469" cy="3816423"/>
          </a:xfrm>
        </p:spPr>
        <p:txBody>
          <a:bodyPr>
            <a:normAutofit/>
          </a:bodyPr>
          <a:lstStyle/>
          <a:p>
            <a:pPr marL="0" indent="0">
              <a:buNone/>
            </a:pPr>
            <a:endParaRPr lang="el-GR" dirty="0"/>
          </a:p>
          <a:p>
            <a:pPr marL="285750" indent="-285750">
              <a:lnSpc>
                <a:spcPct val="100000"/>
              </a:lnSpc>
            </a:pPr>
            <a:r>
              <a:rPr lang="el-GR" sz="1200" dirty="0"/>
              <a:t>Λογισμικό για τη δημιουργία, συλλογή και οργάνωση βιβλιογραφικών αναφορών</a:t>
            </a:r>
            <a:endParaRPr lang="en-US" sz="1200" dirty="0"/>
          </a:p>
          <a:p>
            <a:pPr marL="285750" indent="-285750">
              <a:lnSpc>
                <a:spcPct val="100000"/>
              </a:lnSpc>
            </a:pPr>
            <a:r>
              <a:rPr lang="el-GR" sz="1200" dirty="0"/>
              <a:t>Αυτόματη εισαγωγή βιβλιογραφίας σε κειμενογράφο</a:t>
            </a:r>
          </a:p>
          <a:p>
            <a:pPr marL="285750" indent="-285750">
              <a:lnSpc>
                <a:spcPct val="100000"/>
              </a:lnSpc>
            </a:pPr>
            <a:r>
              <a:rPr lang="el-GR" sz="1200" dirty="0"/>
              <a:t>Μορφοποίηση βιβλιογραφικών αναφορών  με βάση τα διεθνή πρότυπα (π.χ. APA, Harvard)</a:t>
            </a:r>
          </a:p>
          <a:p>
            <a:pPr marL="285750" indent="-285750">
              <a:lnSpc>
                <a:spcPct val="100000"/>
              </a:lnSpc>
            </a:pPr>
            <a:r>
              <a:rPr lang="el-GR" sz="1200" dirty="0"/>
              <a:t>Δυνατότητα σημειώσεων και σχολιασμού επί του πλήρους κειμένου</a:t>
            </a:r>
            <a:endParaRPr lang="en-US" sz="1200" dirty="0"/>
          </a:p>
          <a:p>
            <a:pPr marL="285750" indent="-285750">
              <a:lnSpc>
                <a:spcPct val="100000"/>
              </a:lnSpc>
            </a:pPr>
            <a:r>
              <a:rPr lang="el-GR" sz="1200" dirty="0"/>
              <a:t>Προτάσεις σχετικής βιβλιογραφίας</a:t>
            </a:r>
            <a:endParaRPr lang="en-US" sz="1200" dirty="0"/>
          </a:p>
          <a:p>
            <a:pPr marL="285750" indent="-285750">
              <a:lnSpc>
                <a:spcPct val="100000"/>
              </a:lnSpc>
            </a:pPr>
            <a:r>
              <a:rPr lang="el-GR" sz="1200" dirty="0"/>
              <a:t>Κοινωνικό δίκτυο ερευνητών</a:t>
            </a:r>
            <a:endParaRPr lang="en-US" sz="1200" dirty="0"/>
          </a:p>
          <a:p>
            <a:pPr marL="285750" indent="-285750">
              <a:lnSpc>
                <a:spcPct val="100000"/>
              </a:lnSpc>
            </a:pPr>
            <a:endParaRPr lang="el-GR" sz="1600" dirty="0"/>
          </a:p>
          <a:p>
            <a:pPr marL="0" indent="0">
              <a:lnSpc>
                <a:spcPct val="100000"/>
              </a:lnSpc>
              <a:buNone/>
            </a:pPr>
            <a:endParaRPr lang="el-GR" sz="800" dirty="0"/>
          </a:p>
          <a:p>
            <a:pPr marL="285750" indent="-285750">
              <a:lnSpc>
                <a:spcPct val="100000"/>
              </a:lnSpc>
            </a:pPr>
            <a:endParaRPr lang="el-GR" sz="800" dirty="0"/>
          </a:p>
          <a:p>
            <a:pPr marL="0" indent="0">
              <a:buNone/>
            </a:pPr>
            <a:endParaRPr lang="el-GR" dirty="0"/>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645" y="908721"/>
            <a:ext cx="7192416" cy="590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908720"/>
            <a:ext cx="374506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96030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375816"/>
            <a:ext cx="10157354" cy="1397000"/>
          </a:xfrm>
        </p:spPr>
        <p:txBody>
          <a:bodyPr>
            <a:normAutofit fontScale="90000"/>
          </a:bodyPr>
          <a:lstStyle/>
          <a:p>
            <a:pPr algn="ctr"/>
            <a:r>
              <a:rPr lang="el-GR" sz="3200" dirty="0"/>
              <a:t/>
            </a:r>
            <a:br>
              <a:rPr lang="el-GR" sz="3200" dirty="0"/>
            </a:br>
            <a:r>
              <a:rPr lang="en-US" sz="3600" b="1" dirty="0" err="1"/>
              <a:t>Turnitin</a:t>
            </a:r>
            <a:r>
              <a:rPr lang="el-GR" sz="3200" dirty="0"/>
              <a:t/>
            </a:r>
            <a:br>
              <a:rPr lang="el-GR" sz="3200" dirty="0"/>
            </a:br>
            <a:r>
              <a:rPr lang="el-GR" sz="3600" dirty="0"/>
              <a:t>Λογισμικό ελέγχου Λογοκλοπής</a:t>
            </a:r>
            <a:r>
              <a:rPr lang="el-GR" sz="3200" dirty="0"/>
              <a:t/>
            </a:r>
            <a:br>
              <a:rPr lang="el-GR" sz="3200" dirty="0"/>
            </a:br>
            <a:r>
              <a:rPr lang="en-US" sz="2700" dirty="0">
                <a:hlinkClick r:id="rId3"/>
              </a:rPr>
              <a:t>http://www.turnitinuk.com/</a:t>
            </a:r>
            <a:r>
              <a:rPr lang="el-GR" sz="2700" dirty="0"/>
              <a:t> </a:t>
            </a:r>
            <a:endParaRPr lang="el-GR" sz="27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1916832"/>
            <a:ext cx="4761557" cy="3960440"/>
          </a:xfrm>
        </p:spPr>
        <p:txBody>
          <a:bodyPr>
            <a:normAutofit/>
          </a:bodyPr>
          <a:lstStyle/>
          <a:p>
            <a:pPr marL="0" indent="0">
              <a:buNone/>
            </a:pPr>
            <a:endParaRPr lang="el-GR" dirty="0"/>
          </a:p>
          <a:p>
            <a:pPr marL="285750" indent="-285750">
              <a:lnSpc>
                <a:spcPct val="100000"/>
              </a:lnSpc>
            </a:pPr>
            <a:r>
              <a:rPr lang="el-GR" sz="1600" dirty="0"/>
              <a:t>Διαδικτυακή εφαρμογή αντιπαραβολής κειμένων</a:t>
            </a:r>
            <a:endParaRPr lang="en-US" sz="1600" dirty="0"/>
          </a:p>
          <a:p>
            <a:pPr marL="285750" indent="-285750">
              <a:lnSpc>
                <a:spcPct val="100000"/>
              </a:lnSpc>
            </a:pPr>
            <a:r>
              <a:rPr lang="el-GR" sz="1600" dirty="0"/>
              <a:t>Αποκλειστική χρήση μελών ΔΕΠ</a:t>
            </a:r>
          </a:p>
          <a:p>
            <a:pPr marL="285750" indent="-285750">
              <a:lnSpc>
                <a:spcPct val="100000"/>
              </a:lnSpc>
            </a:pPr>
            <a:r>
              <a:rPr lang="el-GR" sz="1600" dirty="0"/>
              <a:t>Οι αναφορές περί λογοκλοπής έχουν ενδεικτικό χαρακτήρα και η αξιολόγηση τους εναπόκειται στο διδάσκοντα</a:t>
            </a:r>
          </a:p>
          <a:p>
            <a:pPr marL="285750" indent="-285750">
              <a:lnSpc>
                <a:spcPct val="100000"/>
              </a:lnSpc>
            </a:pPr>
            <a:endParaRPr lang="el-GR" sz="1600" dirty="0"/>
          </a:p>
          <a:p>
            <a:pPr marL="285750" indent="-285750">
              <a:lnSpc>
                <a:spcPct val="100000"/>
              </a:lnSpc>
            </a:pPr>
            <a:endParaRPr lang="el-GR" sz="800" dirty="0"/>
          </a:p>
          <a:p>
            <a:pPr marL="0" indent="0">
              <a:buNone/>
            </a:pPr>
            <a:endParaRPr lang="el-GR" dirty="0"/>
          </a:p>
          <a:p>
            <a:endParaRPr lang="en-US" dirty="0"/>
          </a:p>
        </p:txBody>
      </p:sp>
      <p:pic>
        <p:nvPicPr>
          <p:cNvPr id="2050" name="Picture 2" descr="Turnitin: λογισμικό ελέγχου λογοκλοπή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484" y="4437112"/>
            <a:ext cx="4248472"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664115"/>
      </p:ext>
    </p:extLst>
  </p:cSld>
  <p:clrMapOvr>
    <a:masterClrMapping/>
  </p:clrMapOvr>
  <p:transition spd="slow">
    <p:push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49609" y="553699"/>
            <a:ext cx="10157354" cy="1108968"/>
          </a:xfrm>
        </p:spPr>
        <p:txBody>
          <a:bodyPr>
            <a:normAutofit/>
          </a:bodyPr>
          <a:lstStyle/>
          <a:p>
            <a:pPr algn="ctr"/>
            <a:r>
              <a:rPr lang="el-GR" sz="3200" dirty="0"/>
              <a:t>   Ψηφιακές Υπηρεσίες</a:t>
            </a:r>
            <a:r>
              <a:rPr lang="en-US" sz="3200" dirty="0"/>
              <a:t> </a:t>
            </a:r>
            <a:r>
              <a:rPr lang="el-GR" sz="3200" dirty="0"/>
              <a:t>για Φοιτητές με Αναπηρία</a:t>
            </a:r>
            <a:r>
              <a:rPr lang="el-GR" sz="2000" dirty="0"/>
              <a:t/>
            </a:r>
            <a:br>
              <a:rPr lang="el-GR" sz="2000" dirty="0"/>
            </a:br>
            <a:endParaRPr lang="el-GR" sz="20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204864"/>
            <a:ext cx="4761557" cy="4032448"/>
          </a:xfrm>
        </p:spPr>
        <p:txBody>
          <a:bodyPr>
            <a:normAutofit/>
          </a:bodyPr>
          <a:lstStyle/>
          <a:p>
            <a:pPr>
              <a:buFont typeface="Wingdings" panose="05000000000000000000" pitchFamily="2" charset="2"/>
              <a:buChar char="v"/>
            </a:pPr>
            <a:r>
              <a:rPr lang="el-GR" sz="1600" b="1" dirty="0"/>
              <a:t>ΕΡΜΟΦΙΛΟΣ</a:t>
            </a:r>
            <a:r>
              <a:rPr lang="en-US" sz="1600" b="1" dirty="0"/>
              <a:t> </a:t>
            </a:r>
            <a:r>
              <a:rPr lang="en-US" sz="1600" dirty="0">
                <a:hlinkClick r:id="rId3"/>
              </a:rPr>
              <a:t>http://access.uoa.gr/ERMOFILOS/</a:t>
            </a:r>
            <a:r>
              <a:rPr lang="el-GR" sz="1600" dirty="0"/>
              <a:t> </a:t>
            </a:r>
            <a:endParaRPr lang="en-US" sz="1600" dirty="0"/>
          </a:p>
          <a:p>
            <a:pPr marL="0" indent="0">
              <a:buNone/>
            </a:pPr>
            <a:endParaRPr lang="en-US" sz="800" dirty="0"/>
          </a:p>
          <a:p>
            <a:pPr lvl="1">
              <a:buFont typeface="Wingdings" panose="05000000000000000000" pitchFamily="2" charset="2"/>
              <a:buChar char="ü"/>
            </a:pPr>
            <a:r>
              <a:rPr lang="el-GR" sz="1400" dirty="0"/>
              <a:t>Ισότιμη πρόσβαση στη γνώση</a:t>
            </a:r>
            <a:endParaRPr lang="el-GR" sz="1300" dirty="0"/>
          </a:p>
          <a:p>
            <a:pPr lvl="1">
              <a:buFont typeface="Wingdings" panose="05000000000000000000" pitchFamily="2" charset="2"/>
              <a:buChar char="ü"/>
            </a:pPr>
            <a:r>
              <a:rPr lang="el-GR" sz="1400" dirty="0"/>
              <a:t>Μετατροπή ακαδημαϊκών συγγραμμάτων  σε </a:t>
            </a:r>
            <a:r>
              <a:rPr lang="el-GR" sz="1400" dirty="0" err="1"/>
              <a:t>προσβάσιμη</a:t>
            </a:r>
            <a:r>
              <a:rPr lang="el-GR" sz="1400" dirty="0"/>
              <a:t> μορφή</a:t>
            </a:r>
          </a:p>
          <a:p>
            <a:pPr lvl="1">
              <a:lnSpc>
                <a:spcPct val="100000"/>
              </a:lnSpc>
              <a:buFont typeface="Wingdings" panose="05000000000000000000" pitchFamily="2" charset="2"/>
              <a:buChar char="ü"/>
            </a:pPr>
            <a:r>
              <a:rPr lang="el-GR" sz="1400" dirty="0"/>
              <a:t>Υποστήριξη διαφορετικών </a:t>
            </a:r>
            <a:r>
              <a:rPr lang="el-GR" sz="1400" dirty="0" err="1"/>
              <a:t>μορφοτύπων</a:t>
            </a:r>
            <a:r>
              <a:rPr lang="el-GR" sz="1400" dirty="0"/>
              <a:t> </a:t>
            </a:r>
          </a:p>
          <a:p>
            <a:pPr lvl="1">
              <a:lnSpc>
                <a:spcPct val="100000"/>
              </a:lnSpc>
              <a:buFont typeface="Wingdings" panose="05000000000000000000" pitchFamily="2" charset="2"/>
              <a:buChar char="ü"/>
            </a:pPr>
            <a:r>
              <a:rPr lang="el-GR" sz="1400" dirty="0"/>
              <a:t>Διασύνδεση με: </a:t>
            </a:r>
            <a:r>
              <a:rPr lang="en-US" sz="1400" dirty="0" err="1"/>
              <a:t>Mystudies</a:t>
            </a:r>
            <a:r>
              <a:rPr lang="el-GR" sz="1400" dirty="0"/>
              <a:t>                                 </a:t>
            </a:r>
            <a:r>
              <a:rPr lang="en-US" sz="1400" dirty="0"/>
              <a:t> </a:t>
            </a:r>
            <a:r>
              <a:rPr lang="el-GR" sz="1400" dirty="0"/>
              <a:t>	                  ΕΥΔΟΞΟΣ		                  ΠΕΡΓΑΜΟΣ</a:t>
            </a:r>
          </a:p>
          <a:p>
            <a:pPr lvl="1">
              <a:lnSpc>
                <a:spcPct val="100000"/>
              </a:lnSpc>
              <a:buFont typeface="Wingdings" panose="05000000000000000000" pitchFamily="2" charset="2"/>
              <a:buChar char="ü"/>
            </a:pPr>
            <a:r>
              <a:rPr lang="el-GR" sz="1400" dirty="0"/>
              <a:t>Αίτηση από τον </a:t>
            </a:r>
            <a:r>
              <a:rPr lang="el-GR" sz="1400" dirty="0" err="1"/>
              <a:t>ΦμεΑ</a:t>
            </a:r>
            <a:r>
              <a:rPr lang="el-GR" sz="1400" dirty="0"/>
              <a:t> για τη παραγωγή και διάθεση ακαδημαϊκού συγγράμματος</a:t>
            </a:r>
          </a:p>
          <a:p>
            <a:pPr marL="285750" indent="-285750">
              <a:lnSpc>
                <a:spcPct val="100000"/>
              </a:lnSpc>
            </a:pPr>
            <a:endParaRPr lang="el-GR" sz="1600" dirty="0"/>
          </a:p>
          <a:p>
            <a:pPr marL="285750" indent="-285750">
              <a:lnSpc>
                <a:spcPct val="100000"/>
              </a:lnSpc>
            </a:pPr>
            <a:endParaRPr lang="el-GR" sz="800" dirty="0"/>
          </a:p>
          <a:p>
            <a:pPr marL="0" indent="0">
              <a:buNone/>
            </a:pPr>
            <a:endParaRPr lang="el-GR" dirty="0"/>
          </a:p>
          <a:p>
            <a:endParaRPr lang="en-US" dirty="0"/>
          </a:p>
        </p:txBody>
      </p:sp>
      <p:pic>
        <p:nvPicPr>
          <p:cNvPr id="6146" name="Picture 2" descr="Φωτογραφία έντυπου βιβλίου όπου τα γράμματα βγαίνουν από τις σελίδες και γίνονται ψηφιακές για να σταλούν με μια 'σαϊτ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64" y="-4806"/>
            <a:ext cx="151216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λογότυπο Ερμόφιλου"/>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88" y="5661248"/>
            <a:ext cx="1665411" cy="12020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Αρχική"/>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2804" y="6165305"/>
            <a:ext cx="2195314" cy="6926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a:spLocks noGrp="1"/>
          </p:cNvSpPr>
          <p:nvPr>
            <p:ph type="body" sz="half" idx="2"/>
          </p:nvPr>
        </p:nvSpPr>
        <p:spPr>
          <a:xfrm>
            <a:off x="7093495" y="2204864"/>
            <a:ext cx="4761557" cy="4176464"/>
          </a:xfrm>
        </p:spPr>
        <p:txBody>
          <a:bodyPr>
            <a:normAutofit/>
          </a:bodyPr>
          <a:lstStyle/>
          <a:p>
            <a:pPr>
              <a:buFont typeface="Wingdings" panose="05000000000000000000" pitchFamily="2" charset="2"/>
              <a:buChar char="v"/>
            </a:pPr>
            <a:r>
              <a:rPr lang="en-US" sz="1600" b="1" dirty="0"/>
              <a:t>Accessible Multi-modal Electronic Library </a:t>
            </a:r>
            <a:r>
              <a:rPr lang="en-US" sz="1600" b="1" dirty="0" err="1"/>
              <a:t>AMELiB</a:t>
            </a:r>
            <a:r>
              <a:rPr lang="en-US" sz="1600" b="1" dirty="0"/>
              <a:t> </a:t>
            </a:r>
            <a:r>
              <a:rPr lang="en-US" sz="1600" dirty="0"/>
              <a:t>                  </a:t>
            </a:r>
            <a:r>
              <a:rPr lang="el-GR" sz="1600" dirty="0"/>
              <a:t>     </a:t>
            </a:r>
            <a:r>
              <a:rPr lang="en-US" sz="1600" dirty="0">
                <a:hlinkClick r:id="rId7"/>
              </a:rPr>
              <a:t>https://amelib.seab.gr/</a:t>
            </a:r>
            <a:r>
              <a:rPr lang="el-GR" sz="1600" dirty="0"/>
              <a:t> </a:t>
            </a:r>
            <a:endParaRPr lang="en-US" sz="1600" dirty="0"/>
          </a:p>
          <a:p>
            <a:pPr>
              <a:buFont typeface="Wingdings" panose="05000000000000000000" pitchFamily="2" charset="2"/>
              <a:buChar char="ü"/>
            </a:pPr>
            <a:r>
              <a:rPr lang="el-GR" sz="1400" dirty="0"/>
              <a:t>Συνεργαζόμενοι φορείς:</a:t>
            </a:r>
            <a:endParaRPr lang="en-US" sz="1400" dirty="0"/>
          </a:p>
          <a:p>
            <a:pPr marL="426645" lvl="1" indent="0">
              <a:buNone/>
            </a:pPr>
            <a:r>
              <a:rPr lang="el-GR" sz="1400" dirty="0"/>
              <a:t>	Εθνική Βιβλιοθήκη</a:t>
            </a:r>
          </a:p>
          <a:p>
            <a:pPr marL="426645" lvl="1" indent="0">
              <a:buNone/>
            </a:pPr>
            <a:r>
              <a:rPr lang="el-GR" sz="1400" dirty="0"/>
              <a:t>	Κέντρο Εκπαίδευσης και 	Αποκατάστασης Τυφλών (ΚΕΑΤ)</a:t>
            </a:r>
          </a:p>
          <a:p>
            <a:pPr marL="426645" lvl="1" indent="0">
              <a:buNone/>
            </a:pPr>
            <a:r>
              <a:rPr lang="el-GR" sz="1400" dirty="0"/>
              <a:t>	Φάρος Τυφλών</a:t>
            </a:r>
          </a:p>
          <a:p>
            <a:pPr marL="426645" lvl="1" indent="0">
              <a:buNone/>
            </a:pPr>
            <a:r>
              <a:rPr lang="el-GR" sz="1400" dirty="0"/>
              <a:t>	Πανελλήνιος Σύλλογος Τυφλών</a:t>
            </a:r>
          </a:p>
          <a:p>
            <a:pPr marL="426645" lvl="1" indent="0">
              <a:buNone/>
            </a:pPr>
            <a:r>
              <a:rPr lang="el-GR" sz="1400" dirty="0"/>
              <a:t>	Σύνδεσμος Ελληνικών Ακαδημαϊκών 	Βιβλιοθηκών</a:t>
            </a:r>
          </a:p>
          <a:p>
            <a:pPr marL="426645" lvl="1" indent="0">
              <a:buNone/>
            </a:pPr>
            <a:r>
              <a:rPr lang="el-GR" sz="1400" dirty="0"/>
              <a:t>	Διαβάζω για τους άλλους</a:t>
            </a:r>
            <a:endParaRPr lang="el-GR" sz="1300" dirty="0"/>
          </a:p>
          <a:p>
            <a:pPr marL="426645" lvl="1" indent="0">
              <a:buNone/>
            </a:pPr>
            <a:endParaRPr lang="el-GR" sz="1600" dirty="0"/>
          </a:p>
          <a:p>
            <a:pPr marL="285750" indent="-285750">
              <a:lnSpc>
                <a:spcPct val="100000"/>
              </a:lnSpc>
            </a:pPr>
            <a:endParaRPr lang="el-GR" sz="800" dirty="0"/>
          </a:p>
          <a:p>
            <a:pPr marL="0" indent="0">
              <a:buNone/>
            </a:pPr>
            <a:endParaRPr lang="el-GR" dirty="0"/>
          </a:p>
          <a:p>
            <a:endParaRPr lang="en-US" dirty="0"/>
          </a:p>
        </p:txBody>
      </p:sp>
    </p:spTree>
    <p:extLst>
      <p:ext uri="{BB962C8B-B14F-4D97-AF65-F5344CB8AC3E}">
        <p14:creationId xmlns:p14="http://schemas.microsoft.com/office/powerpoint/2010/main" val="813099623"/>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7309" y="116632"/>
            <a:ext cx="10157354" cy="1152128"/>
          </a:xfrm>
        </p:spPr>
        <p:txBody>
          <a:bodyPr>
            <a:normAutofit fontScale="90000"/>
          </a:bodyPr>
          <a:lstStyle/>
          <a:p>
            <a:pPr algn="ctr"/>
            <a:r>
              <a:rPr lang="el-GR" sz="3200" dirty="0"/>
              <a:t>Γνωσιακή Βάση της Βιβλιοθήκης και Κέντρου Πληροφόρησης</a:t>
            </a:r>
            <a:br>
              <a:rPr lang="el-GR" sz="3200" dirty="0"/>
            </a:br>
            <a:r>
              <a:rPr lang="en-US" sz="2200" dirty="0">
                <a:hlinkClick r:id="rId3"/>
              </a:rPr>
              <a:t>http://www.lib.uoa.gr/nc/mathaino-pos.html</a:t>
            </a:r>
            <a:r>
              <a:rPr lang="el-GR" sz="2200" dirty="0"/>
              <a:t> </a:t>
            </a:r>
          </a:p>
        </p:txBody>
      </p:sp>
      <p:pic>
        <p:nvPicPr>
          <p:cNvPr id="5" name="Εικόνα 4"/>
          <p:cNvPicPr>
            <a:picLocks noChangeAspect="1"/>
          </p:cNvPicPr>
          <p:nvPr/>
        </p:nvPicPr>
        <p:blipFill>
          <a:blip r:embed="rId4"/>
          <a:stretch>
            <a:fillRect/>
          </a:stretch>
        </p:blipFill>
        <p:spPr>
          <a:xfrm>
            <a:off x="324346" y="1196751"/>
            <a:ext cx="11593288" cy="5665961"/>
          </a:xfrm>
          <a:prstGeom prst="rect">
            <a:avLst/>
          </a:prstGeom>
        </p:spPr>
      </p:pic>
    </p:spTree>
    <p:extLst>
      <p:ext uri="{BB962C8B-B14F-4D97-AF65-F5344CB8AC3E}">
        <p14:creationId xmlns:p14="http://schemas.microsoft.com/office/powerpoint/2010/main" val="924411632"/>
      </p:ext>
    </p:extLst>
  </p:cSld>
  <p:clrMapOvr>
    <a:masterClrMapping/>
  </p:clrMapOvr>
  <p:transition spd="slow">
    <p:push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1117309" y="15776"/>
            <a:ext cx="10157354" cy="1036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200" b="0" dirty="0">
                <a:hlinkClick r:id="rId3"/>
              </a:rPr>
              <a:t>www.lib.uoa.gr</a:t>
            </a:r>
            <a:r>
              <a:rPr lang="el-GR" sz="3200" b="0" dirty="0"/>
              <a:t> </a:t>
            </a:r>
            <a:br>
              <a:rPr lang="el-GR" sz="3200" b="0" dirty="0"/>
            </a:br>
            <a:endParaRPr lang="el-GR" sz="3200" b="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764" y="692696"/>
            <a:ext cx="11593288"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984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algn="ctr"/>
            <a:r>
              <a:rPr lang="en-US" b="1" dirty="0"/>
              <a:t/>
            </a:r>
            <a:br>
              <a:rPr lang="en-US" b="1" dirty="0"/>
            </a:br>
            <a:r>
              <a:rPr lang="en-US" b="1" dirty="0"/>
              <a:t/>
            </a:r>
            <a:br>
              <a:rPr lang="en-US" b="1" dirty="0"/>
            </a:br>
            <a:r>
              <a:rPr lang="el-GR" sz="2700" b="1" dirty="0"/>
              <a:t>Το υλικό από τα σεμινάρια </a:t>
            </a:r>
            <a:r>
              <a:rPr lang="en-US" sz="2700" b="1" dirty="0"/>
              <a:t> </a:t>
            </a:r>
            <a:r>
              <a:rPr lang="el-GR" sz="2700" b="1" dirty="0"/>
              <a:t>πληροφοριακής εκπαίδευσης </a:t>
            </a:r>
            <a:br>
              <a:rPr lang="el-GR" sz="2700" b="1" dirty="0"/>
            </a:br>
            <a:r>
              <a:rPr lang="en-US" sz="2700" b="1" dirty="0"/>
              <a:t> </a:t>
            </a:r>
            <a:r>
              <a:rPr lang="el-GR" sz="2700" b="1" dirty="0"/>
              <a:t>στο eclass</a:t>
            </a:r>
            <a:br>
              <a:rPr lang="el-GR" sz="2700" b="1" dirty="0"/>
            </a:br>
            <a:endParaRPr lang="el-GR" sz="2700" dirty="0"/>
          </a:p>
        </p:txBody>
      </p:sp>
      <p:sp>
        <p:nvSpPr>
          <p:cNvPr id="3" name="Θέση περιεχομένου 2"/>
          <p:cNvSpPr>
            <a:spLocks noGrp="1"/>
          </p:cNvSpPr>
          <p:nvPr>
            <p:ph idx="1"/>
          </p:nvPr>
        </p:nvSpPr>
        <p:spPr/>
        <p:txBody>
          <a:bodyPr/>
          <a:lstStyle/>
          <a:p>
            <a:endParaRPr lang="el-GR" b="1" dirty="0"/>
          </a:p>
        </p:txBody>
      </p:sp>
      <p:pic>
        <p:nvPicPr>
          <p:cNvPr id="5" name="Εικόνα 4"/>
          <p:cNvPicPr>
            <a:picLocks noChangeAspect="1"/>
          </p:cNvPicPr>
          <p:nvPr/>
        </p:nvPicPr>
        <p:blipFill>
          <a:blip r:embed="rId3"/>
          <a:stretch>
            <a:fillRect/>
          </a:stretch>
        </p:blipFill>
        <p:spPr>
          <a:xfrm>
            <a:off x="261764" y="1319212"/>
            <a:ext cx="11716876" cy="5538788"/>
          </a:xfrm>
          <a:prstGeom prst="rect">
            <a:avLst/>
          </a:prstGeom>
        </p:spPr>
      </p:pic>
    </p:spTree>
    <p:extLst>
      <p:ext uri="{BB962C8B-B14F-4D97-AF65-F5344CB8AC3E}">
        <p14:creationId xmlns:p14="http://schemas.microsoft.com/office/powerpoint/2010/main" val="6857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054" y="17465"/>
            <a:ext cx="9757766" cy="792088"/>
          </a:xfrm>
        </p:spPr>
        <p:txBody>
          <a:bodyPr>
            <a:normAutofit fontScale="90000"/>
          </a:bodyPr>
          <a:lstStyle/>
          <a:p>
            <a:r>
              <a:rPr lang="en-US" sz="3200" dirty="0"/>
              <a:t/>
            </a:r>
            <a:br>
              <a:rPr lang="en-US" sz="3200" dirty="0"/>
            </a:br>
            <a:r>
              <a:rPr lang="en-US" sz="3200" dirty="0"/>
              <a:t>  </a:t>
            </a:r>
            <a:r>
              <a:rPr lang="el-GR" sz="3200" dirty="0"/>
              <a:t>Βιβλιοθήκη Νομικής Σχολής ΕΚΠΑ / NKUA Law Library</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812" y="188640"/>
            <a:ext cx="2304256"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περιεχομένου 3"/>
          <p:cNvSpPr>
            <a:spLocks noGrp="1"/>
          </p:cNvSpPr>
          <p:nvPr>
            <p:ph idx="1"/>
          </p:nvPr>
        </p:nvSpPr>
        <p:spPr/>
        <p:txBody>
          <a:bodyPr/>
          <a:lstStyle/>
          <a:p>
            <a:endParaRPr lang="el-GR"/>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 y="1250654"/>
            <a:ext cx="12179772" cy="560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29239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Tm="3000">
        <p15:prstTrans prst="fracture"/>
        <p:sndAc>
          <p:endSnd/>
        </p:sndAc>
      </p:transition>
    </mc:Choice>
    <mc:Fallback>
      <p:transition spd="slow" advTm="3000">
        <p:fade/>
        <p:sndAc>
          <p:end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1" y="30206"/>
            <a:ext cx="12188824" cy="792088"/>
          </a:xfrm>
          <a:prstGeom prst="rect">
            <a:avLst/>
          </a:prstGeom>
        </p:spPr>
        <p:txBody>
          <a:bodyPr vert="horz" lIns="121899" tIns="60949" rIns="121899" bIns="60949" rtlCol="0" anchor="b">
            <a:normAutofit fontScale="90000" lnSpcReduction="10000"/>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r>
              <a:rPr lang="en-US" sz="3200" dirty="0"/>
              <a:t/>
            </a:r>
            <a:br>
              <a:rPr lang="en-US" sz="3200" dirty="0"/>
            </a:br>
            <a:r>
              <a:rPr lang="en-US" sz="3200" dirty="0"/>
              <a:t> @vivliothiki_nomikis_sxolis</a:t>
            </a:r>
            <a:endParaRPr lang="el-GR" sz="3200" dirty="0"/>
          </a:p>
        </p:txBody>
      </p:sp>
      <p:sp>
        <p:nvSpPr>
          <p:cNvPr id="6" name="Θέση περιεχομένου 5"/>
          <p:cNvSpPr>
            <a:spLocks noGrp="1"/>
          </p:cNvSpPr>
          <p:nvPr>
            <p:ph idx="1"/>
          </p:nvPr>
        </p:nvSpPr>
        <p:spPr/>
        <p:txBody>
          <a:bodyPr/>
          <a:lstStyle/>
          <a:p>
            <a:endParaRPr lang="el-GR"/>
          </a:p>
        </p:txBody>
      </p:sp>
      <p:pic>
        <p:nvPicPr>
          <p:cNvPr id="7" name="Εικόνα 6"/>
          <p:cNvPicPr>
            <a:picLocks noChangeAspect="1"/>
          </p:cNvPicPr>
          <p:nvPr/>
        </p:nvPicPr>
        <p:blipFill>
          <a:blip r:embed="rId3"/>
          <a:stretch>
            <a:fillRect/>
          </a:stretch>
        </p:blipFill>
        <p:spPr>
          <a:xfrm>
            <a:off x="0" y="822294"/>
            <a:ext cx="12188825" cy="6045070"/>
          </a:xfrm>
          <a:prstGeom prst="rect">
            <a:avLst/>
          </a:prstGeom>
        </p:spPr>
      </p:pic>
      <p:pic>
        <p:nvPicPr>
          <p:cNvPr id="8" name="Εικόνα 7"/>
          <p:cNvPicPr>
            <a:picLocks noChangeAspect="1"/>
          </p:cNvPicPr>
          <p:nvPr/>
        </p:nvPicPr>
        <p:blipFill>
          <a:blip r:embed="rId4"/>
          <a:stretch>
            <a:fillRect/>
          </a:stretch>
        </p:blipFill>
        <p:spPr>
          <a:xfrm>
            <a:off x="2558694" y="332655"/>
            <a:ext cx="1237481" cy="391395"/>
          </a:xfrm>
          <a:prstGeom prst="rect">
            <a:avLst/>
          </a:prstGeom>
        </p:spPr>
      </p:pic>
      <p:pic>
        <p:nvPicPr>
          <p:cNvPr id="1030" name="Picture 6" descr="Instagram Logo Vector (.SVG) Free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5940" y="332656"/>
            <a:ext cx="452760" cy="39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9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n-US" sz="3200" dirty="0"/>
              <a:t>H </a:t>
            </a:r>
            <a:r>
              <a:rPr lang="el-GR" sz="3200" dirty="0"/>
              <a:t>Βιβλιοθήκη υποστηρίζει το εκπαιδευτικό, κοινωνικό και πολιτιστικό έργο του Πανεπιστημίου </a:t>
            </a:r>
            <a:r>
              <a:rPr lang="en-US" sz="2200" b="1" dirty="0"/>
              <a:t/>
            </a:r>
            <a:br>
              <a:rPr lang="en-US" sz="2200" b="1" dirty="0"/>
            </a:br>
            <a:endParaRPr lang="el-GR" sz="2200" dirty="0"/>
          </a:p>
        </p:txBody>
      </p:sp>
      <p:sp>
        <p:nvSpPr>
          <p:cNvPr id="3" name="Θέση περιεχομένου 2"/>
          <p:cNvSpPr>
            <a:spLocks noGrp="1"/>
          </p:cNvSpPr>
          <p:nvPr>
            <p:ph sz="half" idx="1"/>
          </p:nvPr>
        </p:nvSpPr>
        <p:spPr/>
        <p:txBody>
          <a:bodyPr>
            <a:normAutofit/>
          </a:bodyPr>
          <a:lstStyle/>
          <a:p>
            <a:endParaRPr lang="el-GR" dirty="0">
              <a:solidFill>
                <a:schemeClr val="tx1"/>
              </a:solidFill>
            </a:endParaRPr>
          </a:p>
          <a:p>
            <a:endParaRPr lang="el-GR" b="1" dirty="0">
              <a:solidFill>
                <a:schemeClr val="tx1"/>
              </a:solidFill>
            </a:endParaRPr>
          </a:p>
          <a:p>
            <a:pPr marL="0" indent="0">
              <a:buNone/>
            </a:pPr>
            <a:r>
              <a:rPr lang="el-GR" b="1" dirty="0">
                <a:solidFill>
                  <a:schemeClr val="tx1"/>
                </a:solidFill>
              </a:rPr>
              <a:t> </a:t>
            </a:r>
          </a:p>
          <a:p>
            <a:endParaRPr lang="el-GR" sz="2800" dirty="0">
              <a:solidFill>
                <a:srgbClr val="D785BC"/>
              </a:solidFill>
            </a:endParaRPr>
          </a:p>
        </p:txBody>
      </p:sp>
      <p:sp>
        <p:nvSpPr>
          <p:cNvPr id="6" name="Θέση περιεχομένου 5"/>
          <p:cNvSpPr>
            <a:spLocks noGrp="1"/>
          </p:cNvSpPr>
          <p:nvPr>
            <p:ph sz="half" idx="2"/>
          </p:nvPr>
        </p:nvSpPr>
        <p:spPr>
          <a:xfrm>
            <a:off x="7246539" y="1916832"/>
            <a:ext cx="4028123" cy="4680520"/>
          </a:xfrm>
        </p:spPr>
        <p:txBody>
          <a:bodyPr>
            <a:normAutofit/>
          </a:bodyPr>
          <a:lstStyle/>
          <a:p>
            <a:endParaRPr lang="el-GR" sz="1300" b="1" dirty="0"/>
          </a:p>
          <a:p>
            <a:r>
              <a:rPr lang="el-GR" sz="1300" b="1" dirty="0"/>
              <a:t>Σεμινάρια- ημερίδες-εργαστήρια</a:t>
            </a:r>
          </a:p>
          <a:p>
            <a:r>
              <a:rPr lang="el-GR" sz="1300" b="1" dirty="0"/>
              <a:t>Πολιτιστικά δρώμενα</a:t>
            </a:r>
          </a:p>
          <a:p>
            <a:r>
              <a:rPr lang="el-GR" sz="1300" b="1" dirty="0"/>
              <a:t>Σύνδεση με την κοινωνία</a:t>
            </a:r>
            <a:endParaRPr lang="en-US" sz="1300" b="1" dirty="0"/>
          </a:p>
          <a:p>
            <a:pPr marL="0" indent="0">
              <a:buNone/>
            </a:pPr>
            <a:endParaRPr lang="el-GR" sz="1300" b="1" dirty="0"/>
          </a:p>
          <a:p>
            <a:pPr marL="0" indent="0">
              <a:buNone/>
            </a:pPr>
            <a:endParaRPr lang="el-GR" sz="1300" b="1" dirty="0"/>
          </a:p>
          <a:p>
            <a:pPr marL="0" indent="0">
              <a:buNone/>
            </a:pPr>
            <a:endParaRPr lang="el-GR" sz="1300" b="1" dirty="0"/>
          </a:p>
          <a:p>
            <a:r>
              <a:rPr lang="el-GR" sz="1300" b="1" dirty="0"/>
              <a:t>Σκακιστική Ομάδα</a:t>
            </a:r>
            <a:endParaRPr lang="el-GR" dirty="0"/>
          </a:p>
          <a:p>
            <a:pPr marL="0" indent="0">
              <a:buNone/>
            </a:pPr>
            <a:endParaRPr lang="el-GR" dirty="0"/>
          </a:p>
        </p:txBody>
      </p:sp>
      <p:pic>
        <p:nvPicPr>
          <p:cNvPr id="1027" name="Picture 3" descr="C:\Users\vstrakan\Desktop\71784294_3003994832950487_424766690706849792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564" y="3717032"/>
            <a:ext cx="2520280" cy="10081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1484784"/>
            <a:ext cx="552239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7238785"/>
      </p:ext>
    </p:extLst>
  </p:cSld>
  <p:clrMapOvr>
    <a:masterClrMapping/>
  </p:clrMapOvr>
  <mc:AlternateContent xmlns:mc="http://schemas.openxmlformats.org/markup-compatibility/2006" xmlns:p14="http://schemas.microsoft.com/office/powerpoint/2010/main">
    <mc:Choice Requires="p14">
      <p:transition spd="med" p14:dur="700" advTm="3000">
        <p:fade/>
        <p:sndAc>
          <p:endSnd/>
        </p:sndAc>
      </p:transition>
    </mc:Choice>
    <mc:Fallback xmlns="">
      <p:transition spd="med" advTm="3000">
        <p:fade/>
        <p:sndAc>
          <p:endSnd/>
        </p:sndAc>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9756" y="0"/>
            <a:ext cx="11737304"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2881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p:txBody>
          <a:bodyPr/>
          <a:lstStyle/>
          <a:p>
            <a:endParaRPr lang="el-GR"/>
          </a:p>
        </p:txBody>
      </p:sp>
      <p:pic>
        <p:nvPicPr>
          <p:cNvPr id="7170" name="Picture 2" descr="C:\Users\vstrakan\Desktop\αρχείο λήψης.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9161" y="116633"/>
            <a:ext cx="6298875" cy="201622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vstrakan\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1" y="2132856"/>
            <a:ext cx="6298877" cy="188076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0" descr="Αποτέλεσμα εικόνας για keep calm and ask the &quot;law libraria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12" descr="Αποτέλεσμα εικόνας για keep calm and ask the &quot;law libraria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14" descr="Αποτέλεσμα εικόνας για keep calm and ask the &quot;law librarian&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16" descr="Αποτέλεσμα εικόνας για keep calm and ask the &quot;law librarian&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120" name="Picture 24"/>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6454452" y="116633"/>
            <a:ext cx="5616624" cy="66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Εικόνα 2"/>
          <p:cNvPicPr>
            <a:picLocks noChangeAspect="1"/>
          </p:cNvPicPr>
          <p:nvPr/>
        </p:nvPicPr>
        <p:blipFill>
          <a:blip r:embed="rId6"/>
          <a:stretch>
            <a:fillRect/>
          </a:stretch>
        </p:blipFill>
        <p:spPr>
          <a:xfrm>
            <a:off x="79161" y="3933056"/>
            <a:ext cx="6298878" cy="2808311"/>
          </a:xfrm>
          <a:prstGeom prst="rect">
            <a:avLst/>
          </a:prstGeom>
        </p:spPr>
      </p:pic>
    </p:spTree>
    <p:extLst>
      <p:ext uri="{BB962C8B-B14F-4D97-AF65-F5344CB8AC3E}">
        <p14:creationId xmlns:p14="http://schemas.microsoft.com/office/powerpoint/2010/main" val="64313646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88" y="665811"/>
            <a:ext cx="11584496" cy="618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Τίτλος 2"/>
          <p:cNvSpPr>
            <a:spLocks noGrp="1"/>
          </p:cNvSpPr>
          <p:nvPr>
            <p:ph type="title"/>
          </p:nvPr>
        </p:nvSpPr>
        <p:spPr>
          <a:xfrm>
            <a:off x="1117309" y="76200"/>
            <a:ext cx="10157354" cy="688504"/>
          </a:xfrm>
        </p:spPr>
        <p:txBody>
          <a:bodyPr>
            <a:normAutofit/>
          </a:bodyPr>
          <a:lstStyle/>
          <a:p>
            <a:pPr algn="ctr"/>
            <a:r>
              <a:rPr lang="en-US" sz="3600" b="1" u="sng" dirty="0">
                <a:hlinkClick r:id="rId4"/>
              </a:rPr>
              <a:t>http://law.lib.uoa.gr</a:t>
            </a:r>
            <a:r>
              <a:rPr lang="en-US" sz="3600" u="sng" dirty="0">
                <a:hlinkClick r:id="rId4"/>
              </a:rPr>
              <a:t>/</a:t>
            </a:r>
            <a:endParaRPr lang="el-GR" sz="3600" u="sng" dirty="0"/>
          </a:p>
        </p:txBody>
      </p:sp>
      <p:sp>
        <p:nvSpPr>
          <p:cNvPr id="14" name="Καμπύλο δεξιό βέλος 13"/>
          <p:cNvSpPr/>
          <p:nvPr/>
        </p:nvSpPr>
        <p:spPr>
          <a:xfrm>
            <a:off x="8398668" y="5229200"/>
            <a:ext cx="3737405" cy="1448604"/>
          </a:xfrm>
          <a:custGeom>
            <a:avLst/>
            <a:gdLst>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0" fmla="*/ 1656184 w 1656184"/>
              <a:gd name="connsiteY0" fmla="*/ 360040 h 1440160"/>
              <a:gd name="connsiteX1" fmla="*/ 138266 w 1656184"/>
              <a:gd name="connsiteY1" fmla="*/ 630070 h 1440160"/>
              <a:gd name="connsiteX2" fmla="*/ 1171759 w 1656184"/>
              <a:gd name="connsiteY2" fmla="*/ 19682 h 1440160"/>
              <a:gd name="connsiteX3" fmla="*/ 1656183 w 1656184"/>
              <a:gd name="connsiteY3" fmla="*/ 0 h 1440160"/>
              <a:gd name="connsiteX4" fmla="*/ 1656184 w 1656184"/>
              <a:gd name="connsiteY4" fmla="*/ 360040 h 1440160"/>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8" fmla="*/ 1656184 w 1656184"/>
              <a:gd name="connsiteY8" fmla="*/ 0 h 1440160"/>
              <a:gd name="connsiteX9" fmla="*/ 1656184 w 1656184"/>
              <a:gd name="connsiteY9" fmla="*/ 360040 h 1440160"/>
              <a:gd name="connsiteX10" fmla="*/ 138266 w 1656184"/>
              <a:gd name="connsiteY10" fmla="*/ 630070 h 1440160"/>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1656855 w 2786916"/>
              <a:gd name="connsiteY9" fmla="*/ 515316 h 1584673"/>
              <a:gd name="connsiteX10" fmla="*/ 138937 w 2786916"/>
              <a:gd name="connsiteY10" fmla="*/ 78534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2752410 w 2786916"/>
              <a:gd name="connsiteY9" fmla="*/ 437678 h 1584673"/>
              <a:gd name="connsiteX10" fmla="*/ 138937 w 2786916"/>
              <a:gd name="connsiteY10" fmla="*/ 78534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0" fmla="*/ 1656855 w 3062961"/>
              <a:gd name="connsiteY0" fmla="*/ 515316 h 1584673"/>
              <a:gd name="connsiteX1" fmla="*/ 138937 w 3062961"/>
              <a:gd name="connsiteY1" fmla="*/ 785346 h 1584673"/>
              <a:gd name="connsiteX2" fmla="*/ 1172430 w 3062961"/>
              <a:gd name="connsiteY2" fmla="*/ 174958 h 1584673"/>
              <a:gd name="connsiteX3" fmla="*/ 1656854 w 3062961"/>
              <a:gd name="connsiteY3" fmla="*/ 155276 h 1584673"/>
              <a:gd name="connsiteX4" fmla="*/ 1656855 w 3062961"/>
              <a:gd name="connsiteY4" fmla="*/ 51531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8" fmla="*/ 2786916 w 3062961"/>
              <a:gd name="connsiteY8" fmla="*/ 0 h 1584673"/>
              <a:gd name="connsiteX9" fmla="*/ 3062961 w 3062961"/>
              <a:gd name="connsiteY9" fmla="*/ 446304 h 1584673"/>
              <a:gd name="connsiteX10" fmla="*/ 138937 w 3062961"/>
              <a:gd name="connsiteY10" fmla="*/ 785346 h 1584673"/>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062961 w 3106094"/>
              <a:gd name="connsiteY9" fmla="*/ 498063 h 1636432"/>
              <a:gd name="connsiteX10" fmla="*/ 138937 w 3106094"/>
              <a:gd name="connsiteY10" fmla="*/ 83710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106093 w 3106094"/>
              <a:gd name="connsiteY9" fmla="*/ 489437 h 1636432"/>
              <a:gd name="connsiteX10" fmla="*/ 138937 w 3106094"/>
              <a:gd name="connsiteY10" fmla="*/ 83710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0" fmla="*/ 1656855 w 3106093"/>
              <a:gd name="connsiteY0" fmla="*/ 567075 h 1636432"/>
              <a:gd name="connsiteX1" fmla="*/ 138937 w 3106093"/>
              <a:gd name="connsiteY1" fmla="*/ 837105 h 1636432"/>
              <a:gd name="connsiteX2" fmla="*/ 1172430 w 3106093"/>
              <a:gd name="connsiteY2" fmla="*/ 226717 h 1636432"/>
              <a:gd name="connsiteX3" fmla="*/ 1656854 w 3106093"/>
              <a:gd name="connsiteY3" fmla="*/ 207035 h 1636432"/>
              <a:gd name="connsiteX4" fmla="*/ 1656855 w 3106093"/>
              <a:gd name="connsiteY4" fmla="*/ 56707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8" fmla="*/ 3071589 w 3106093"/>
              <a:gd name="connsiteY8" fmla="*/ 0 h 1636432"/>
              <a:gd name="connsiteX9" fmla="*/ 3106093 w 3106093"/>
              <a:gd name="connsiteY9" fmla="*/ 489437 h 1636432"/>
              <a:gd name="connsiteX10" fmla="*/ 138937 w 3106093"/>
              <a:gd name="connsiteY10" fmla="*/ 83710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0" fmla="*/ 1656855 w 3088841"/>
              <a:gd name="connsiteY0" fmla="*/ 567075 h 1636432"/>
              <a:gd name="connsiteX1" fmla="*/ 138937 w 3088841"/>
              <a:gd name="connsiteY1" fmla="*/ 837105 h 1636432"/>
              <a:gd name="connsiteX2" fmla="*/ 1172430 w 3088841"/>
              <a:gd name="connsiteY2" fmla="*/ 226717 h 1636432"/>
              <a:gd name="connsiteX3" fmla="*/ 1656854 w 3088841"/>
              <a:gd name="connsiteY3" fmla="*/ 207035 h 1636432"/>
              <a:gd name="connsiteX4" fmla="*/ 1656855 w 3088841"/>
              <a:gd name="connsiteY4" fmla="*/ 56707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8" fmla="*/ 3071589 w 3088841"/>
              <a:gd name="connsiteY8" fmla="*/ 0 h 1636432"/>
              <a:gd name="connsiteX9" fmla="*/ 3088841 w 3088841"/>
              <a:gd name="connsiteY9" fmla="*/ 498064 h 1636432"/>
              <a:gd name="connsiteX10" fmla="*/ 138937 w 3088841"/>
              <a:gd name="connsiteY10" fmla="*/ 83710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0" fmla="*/ 1660118 w 3092104"/>
              <a:gd name="connsiteY0" fmla="*/ 567075 h 1636432"/>
              <a:gd name="connsiteX1" fmla="*/ 142200 w 3092104"/>
              <a:gd name="connsiteY1" fmla="*/ 837105 h 1636432"/>
              <a:gd name="connsiteX2" fmla="*/ 1153441 w 3092104"/>
              <a:gd name="connsiteY2" fmla="*/ 157705 h 1636432"/>
              <a:gd name="connsiteX3" fmla="*/ 1660117 w 3092104"/>
              <a:gd name="connsiteY3" fmla="*/ 207035 h 1636432"/>
              <a:gd name="connsiteX4" fmla="*/ 1660118 w 3092104"/>
              <a:gd name="connsiteY4" fmla="*/ 56707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8" fmla="*/ 3074852 w 3092104"/>
              <a:gd name="connsiteY8" fmla="*/ 0 h 1636432"/>
              <a:gd name="connsiteX9" fmla="*/ 3092104 w 3092104"/>
              <a:gd name="connsiteY9" fmla="*/ 498064 h 1636432"/>
              <a:gd name="connsiteX10" fmla="*/ 142200 w 3092104"/>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1669480 w 3101467"/>
              <a:gd name="connsiteY3" fmla="*/ 207035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2136788 w 3101467"/>
              <a:gd name="connsiteY3" fmla="*/ 146650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130821 w 3095500"/>
              <a:gd name="connsiteY3" fmla="*/ 146650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94831 w 3095500"/>
              <a:gd name="connsiteY3" fmla="*/ 34508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87414 w 3095500"/>
              <a:gd name="connsiteY3" fmla="*/ 2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09668 w 3095500"/>
              <a:gd name="connsiteY0" fmla="*/ 446306 h 1636432"/>
              <a:gd name="connsiteX1" fmla="*/ 145596 w 3095500"/>
              <a:gd name="connsiteY1" fmla="*/ 837105 h 1636432"/>
              <a:gd name="connsiteX2" fmla="*/ 1134584 w 3095500"/>
              <a:gd name="connsiteY2" fmla="*/ 200837 h 1636432"/>
              <a:gd name="connsiteX3" fmla="*/ 2887414 w 3095500"/>
              <a:gd name="connsiteY3" fmla="*/ 2 h 1636432"/>
              <a:gd name="connsiteX4" fmla="*/ 2909668 w 3095500"/>
              <a:gd name="connsiteY4" fmla="*/ 446306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0" fmla="*/ 2909668 w 3095500"/>
              <a:gd name="connsiteY0" fmla="*/ 454931 h 1645057"/>
              <a:gd name="connsiteX1" fmla="*/ 145596 w 3095500"/>
              <a:gd name="connsiteY1" fmla="*/ 845730 h 1645057"/>
              <a:gd name="connsiteX2" fmla="*/ 1134584 w 3095500"/>
              <a:gd name="connsiteY2" fmla="*/ 209462 h 1645057"/>
              <a:gd name="connsiteX3" fmla="*/ 2909667 w 3095500"/>
              <a:gd name="connsiteY3" fmla="*/ 0 h 1645057"/>
              <a:gd name="connsiteX4" fmla="*/ 2909668 w 3095500"/>
              <a:gd name="connsiteY4" fmla="*/ 454931 h 1645057"/>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8" fmla="*/ 3078248 w 3095500"/>
              <a:gd name="connsiteY8" fmla="*/ 8625 h 1645057"/>
              <a:gd name="connsiteX9" fmla="*/ 3095500 w 3095500"/>
              <a:gd name="connsiteY9" fmla="*/ 506689 h 1645057"/>
              <a:gd name="connsiteX10" fmla="*/ 145596 w 3095500"/>
              <a:gd name="connsiteY10" fmla="*/ 845730 h 164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5500" h="1645057" stroke="0"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lose/>
              </a:path>
              <a:path w="3095500" h="1645057" fill="darkenLess" stroke="0" extrusionOk="0">
                <a:moveTo>
                  <a:pt x="2909668" y="454931"/>
                </a:moveTo>
                <a:cubicBezTo>
                  <a:pt x="2251133" y="454931"/>
                  <a:pt x="409011" y="681720"/>
                  <a:pt x="145596" y="845730"/>
                </a:cubicBezTo>
                <a:cubicBezTo>
                  <a:pt x="-250313" y="599224"/>
                  <a:pt x="188098" y="288131"/>
                  <a:pt x="1134584" y="209462"/>
                </a:cubicBezTo>
                <a:cubicBezTo>
                  <a:pt x="1291576" y="196413"/>
                  <a:pt x="2745495" y="0"/>
                  <a:pt x="2909667" y="0"/>
                </a:cubicBezTo>
                <a:cubicBezTo>
                  <a:pt x="2909667" y="120013"/>
                  <a:pt x="2909668" y="334918"/>
                  <a:pt x="2909668" y="454931"/>
                </a:cubicBezTo>
                <a:close/>
              </a:path>
              <a:path w="3095500" h="1645057" fill="none"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ubicBezTo>
                  <a:pt x="7330" y="417154"/>
                  <a:pt x="2163563" y="8625"/>
                  <a:pt x="3078248" y="8625"/>
                </a:cubicBezTo>
                <a:cubicBezTo>
                  <a:pt x="3078248" y="128638"/>
                  <a:pt x="3095500" y="386676"/>
                  <a:pt x="3095500" y="506689"/>
                </a:cubicBezTo>
                <a:cubicBezTo>
                  <a:pt x="2436965" y="506689"/>
                  <a:pt x="409011" y="681720"/>
                  <a:pt x="145596" y="845730"/>
                </a:cubicBez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5843735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 y="-61611"/>
            <a:ext cx="12188824" cy="6918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Ορθογώνιο 4"/>
          <p:cNvSpPr/>
          <p:nvPr/>
        </p:nvSpPr>
        <p:spPr>
          <a:xfrm>
            <a:off x="5590356" y="3573016"/>
            <a:ext cx="2574358" cy="108012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Εικόνα 5"/>
          <p:cNvPicPr>
            <a:picLocks noChangeAspect="1"/>
          </p:cNvPicPr>
          <p:nvPr/>
        </p:nvPicPr>
        <p:blipFill>
          <a:blip r:embed="rId4"/>
          <a:stretch>
            <a:fillRect/>
          </a:stretch>
        </p:blipFill>
        <p:spPr>
          <a:xfrm>
            <a:off x="8367931" y="-61612"/>
            <a:ext cx="3816424" cy="6909757"/>
          </a:xfrm>
          <a:prstGeom prst="rect">
            <a:avLst/>
          </a:prstGeom>
        </p:spPr>
      </p:pic>
    </p:spTree>
    <p:extLst>
      <p:ext uri="{BB962C8B-B14F-4D97-AF65-F5344CB8AC3E}">
        <p14:creationId xmlns:p14="http://schemas.microsoft.com/office/powerpoint/2010/main" val="249389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048544"/>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Ηλεκτρονικός κατάλογος </a:t>
            </a:r>
            <a:r>
              <a:rPr lang="en-US" sz="3300" b="0" dirty="0">
                <a:solidFill>
                  <a:srgbClr val="374C81"/>
                </a:solidFill>
              </a:rPr>
              <a:t>OPAC</a:t>
            </a:r>
            <a:r>
              <a:rPr lang="el-GR" sz="3300" b="0" dirty="0">
                <a:solidFill>
                  <a:srgbClr val="374C81"/>
                </a:solidFill>
              </a:rPr>
              <a:t/>
            </a:r>
            <a:br>
              <a:rPr lang="el-GR" sz="3300" b="0" dirty="0">
                <a:solidFill>
                  <a:srgbClr val="374C81"/>
                </a:solidFill>
              </a:rPr>
            </a:br>
            <a:r>
              <a:rPr lang="en-US" sz="3300" b="0" u="sng" dirty="0">
                <a:solidFill>
                  <a:srgbClr val="0070C0"/>
                </a:solidFill>
              </a:rPr>
              <a:t>https://opac.seab.gr/search~S6*gre</a:t>
            </a:r>
            <a:endParaRPr lang="el-GR" sz="3300" b="0" u="sng" dirty="0">
              <a:solidFill>
                <a:srgbClr val="0070C0"/>
              </a:solidFill>
            </a:endParaRPr>
          </a:p>
        </p:txBody>
      </p:sp>
      <p:sp>
        <p:nvSpPr>
          <p:cNvPr id="6" name="Text Placeholder 3"/>
          <p:cNvSpPr txBox="1">
            <a:spLocks/>
          </p:cNvSpPr>
          <p:nvPr/>
        </p:nvSpPr>
        <p:spPr>
          <a:xfrm>
            <a:off x="261764" y="1988840"/>
            <a:ext cx="2880320" cy="439248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Wingdings" panose="05000000000000000000" pitchFamily="2" charset="2"/>
              <a:buChar char="q"/>
            </a:pPr>
            <a:r>
              <a:rPr lang="el-GR" dirty="0"/>
              <a:t>Ανοιχτή πρόσβαση</a:t>
            </a:r>
          </a:p>
          <a:p>
            <a:pPr marL="285750" indent="-285750">
              <a:buFont typeface="Arial" pitchFamily="34" charset="0"/>
              <a:buChar char="•"/>
            </a:pPr>
            <a:endParaRPr lang="el-GR" dirty="0"/>
          </a:p>
          <a:p>
            <a:pPr marL="285750" indent="-285750">
              <a:buFont typeface="Wingdings" panose="05000000000000000000" pitchFamily="2" charset="2"/>
              <a:buChar char="q"/>
            </a:pPr>
            <a:r>
              <a:rPr lang="el-GR" dirty="0"/>
              <a:t>Αναζήτηση στο Συλλογικό Κατάλογο</a:t>
            </a:r>
          </a:p>
          <a:p>
            <a:endParaRPr lang="el-GR" dirty="0"/>
          </a:p>
          <a:p>
            <a:pPr marL="285750" indent="-285750">
              <a:buFont typeface="Wingdings" panose="05000000000000000000" pitchFamily="2" charset="2"/>
              <a:buChar char="q"/>
            </a:pPr>
            <a:r>
              <a:rPr lang="el-GR" dirty="0"/>
              <a:t>Τρόποι αναζήτησης</a:t>
            </a:r>
          </a:p>
          <a:p>
            <a:pPr marL="895243" lvl="1" indent="-285750">
              <a:buFont typeface="Wingdings" panose="05000000000000000000" pitchFamily="2" charset="2"/>
              <a:buChar char="§"/>
            </a:pPr>
            <a:r>
              <a:rPr lang="el-GR" dirty="0"/>
              <a:t>Απλή </a:t>
            </a:r>
          </a:p>
          <a:p>
            <a:pPr marL="895243" lvl="1" indent="-285750">
              <a:buFont typeface="Wingdings" panose="05000000000000000000" pitchFamily="2" charset="2"/>
              <a:buChar char="§"/>
            </a:pPr>
            <a:r>
              <a:rPr lang="el-GR" dirty="0"/>
              <a:t>Σύνθετη</a:t>
            </a:r>
          </a:p>
          <a:p>
            <a:pPr marL="895243" lvl="1" indent="-285750">
              <a:buFont typeface="Wingdings" panose="05000000000000000000" pitchFamily="2" charset="2"/>
              <a:buChar char="§"/>
            </a:pPr>
            <a:r>
              <a:rPr lang="el-GR" dirty="0"/>
              <a:t>Αναζήτηση Περιοδικών</a:t>
            </a:r>
          </a:p>
          <a:p>
            <a:pPr marL="895243" lvl="1" indent="-285750">
              <a:buFont typeface="Wingdings" panose="05000000000000000000" pitchFamily="2" charset="2"/>
              <a:buChar char="§"/>
            </a:pPr>
            <a:r>
              <a:rPr lang="el-GR" dirty="0"/>
              <a:t>Με αριθμό</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95" y="1340768"/>
            <a:ext cx="9409405"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3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κειμένου 2"/>
          <p:cNvSpPr>
            <a:spLocks noGrp="1"/>
          </p:cNvSpPr>
          <p:nvPr>
            <p:ph type="body" sz="half" idx="2"/>
          </p:nvPr>
        </p:nvSpPr>
        <p:spPr/>
        <p:txBody>
          <a:bodyPr/>
          <a:lstStyle/>
          <a:p>
            <a:endParaRPr lang="el-GR"/>
          </a:p>
        </p:txBody>
      </p:sp>
      <p:pic>
        <p:nvPicPr>
          <p:cNvPr id="7173"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Ελλειψοειδής επεξήγηση 9"/>
          <p:cNvSpPr/>
          <p:nvPr/>
        </p:nvSpPr>
        <p:spPr>
          <a:xfrm flipH="1">
            <a:off x="99642" y="1916831"/>
            <a:ext cx="2376264" cy="1538911"/>
          </a:xfrm>
          <a:prstGeom prst="wedgeEllipseCallout">
            <a:avLst>
              <a:gd name="adj1" fmla="val -72511"/>
              <a:gd name="adj2" fmla="val 19228"/>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1"/>
                </a:solidFill>
              </a:rPr>
              <a:t>η αναζήτηση με Λέξη κλειδί ψάχνει σε αρκετά ευρετήρια και μπορεί να εμφανίσει  πάρα πολλά αποτελέσματα</a:t>
            </a:r>
          </a:p>
        </p:txBody>
      </p:sp>
    </p:spTree>
    <p:extLst>
      <p:ext uri="{BB962C8B-B14F-4D97-AF65-F5344CB8AC3E}">
        <p14:creationId xmlns:p14="http://schemas.microsoft.com/office/powerpoint/2010/main" val="457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1" y="0"/>
            <a:ext cx="12188825" cy="6905313"/>
          </a:xfrm>
          <a:prstGeom prst="rect">
            <a:avLst/>
          </a:prstGeom>
        </p:spPr>
      </p:pic>
      <p:sp>
        <p:nvSpPr>
          <p:cNvPr id="3" name="Δεξιό βέλος 1"/>
          <p:cNvSpPr/>
          <p:nvPr/>
        </p:nvSpPr>
        <p:spPr>
          <a:xfrm>
            <a:off x="134710" y="4077072"/>
            <a:ext cx="3564188" cy="1080120"/>
          </a:xfrm>
          <a:prstGeom prst="rightArrow">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Ελέγχετε την τοποθεσία &amp; διαθεσιμότητα του βιβλίου και σημειώνετε ταξιθετικό αριθμό &amp; ραβδοκώδικα</a:t>
            </a:r>
          </a:p>
        </p:txBody>
      </p:sp>
      <p:sp>
        <p:nvSpPr>
          <p:cNvPr id="4" name="Δεξί βέλος 3"/>
          <p:cNvSpPr/>
          <p:nvPr/>
        </p:nvSpPr>
        <p:spPr>
          <a:xfrm>
            <a:off x="1764742" y="6588532"/>
            <a:ext cx="1881398" cy="375508"/>
          </a:xfrm>
          <a:prstGeom prst="rightArrow">
            <a:avLst>
              <a:gd name="adj1" fmla="val 50000"/>
              <a:gd name="adj2" fmla="val 604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b="1" dirty="0"/>
          </a:p>
          <a:p>
            <a:pPr algn="ctr"/>
            <a:r>
              <a:rPr lang="el-GR" sz="1200" b="1" dirty="0"/>
              <a:t>ενιαίος κατάλογος</a:t>
            </a:r>
            <a:endParaRPr lang="en-US" sz="1200" b="1" dirty="0"/>
          </a:p>
          <a:p>
            <a:pPr algn="ctr"/>
            <a:endParaRPr lang="el-GR" sz="1200" dirty="0"/>
          </a:p>
        </p:txBody>
      </p:sp>
      <p:pic>
        <p:nvPicPr>
          <p:cNvPr id="8" name="Εικόνα 7"/>
          <p:cNvPicPr>
            <a:picLocks noChangeAspect="1"/>
          </p:cNvPicPr>
          <p:nvPr/>
        </p:nvPicPr>
        <p:blipFill>
          <a:blip r:embed="rId4"/>
          <a:stretch>
            <a:fillRect/>
          </a:stretch>
        </p:blipFill>
        <p:spPr>
          <a:xfrm>
            <a:off x="128315" y="417150"/>
            <a:ext cx="11942761" cy="6468234"/>
          </a:xfrm>
          <a:prstGeom prst="rect">
            <a:avLst/>
          </a:prstGeom>
          <a:ln>
            <a:solidFill>
              <a:schemeClr val="accent1">
                <a:shade val="50000"/>
              </a:schemeClr>
            </a:solidFill>
          </a:ln>
        </p:spPr>
      </p:pic>
      <p:grpSp>
        <p:nvGrpSpPr>
          <p:cNvPr id="19" name="Ομάδα 18"/>
          <p:cNvGrpSpPr/>
          <p:nvPr/>
        </p:nvGrpSpPr>
        <p:grpSpPr>
          <a:xfrm>
            <a:off x="1646994" y="5733256"/>
            <a:ext cx="2431194" cy="1124743"/>
            <a:chOff x="1646994" y="5733256"/>
            <a:chExt cx="2431194" cy="1124743"/>
          </a:xfrm>
        </p:grpSpPr>
        <p:sp>
          <p:nvSpPr>
            <p:cNvPr id="17" name="Αριστερό άγκιστρο 16"/>
            <p:cNvSpPr/>
            <p:nvPr/>
          </p:nvSpPr>
          <p:spPr>
            <a:xfrm>
              <a:off x="1764742" y="5733256"/>
              <a:ext cx="2313446" cy="1124743"/>
            </a:xfrm>
            <a:prstGeom prst="leftBrace">
              <a:avLst>
                <a:gd name="adj1" fmla="val 8333"/>
                <a:gd name="adj2" fmla="val 45629"/>
              </a:avLst>
            </a:prstGeom>
            <a:ln w="31750">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TextBox 17"/>
            <p:cNvSpPr txBox="1"/>
            <p:nvPr/>
          </p:nvSpPr>
          <p:spPr>
            <a:xfrm>
              <a:off x="1646994" y="5949280"/>
              <a:ext cx="1207058" cy="338554"/>
            </a:xfrm>
            <a:prstGeom prst="rect">
              <a:avLst/>
            </a:prstGeom>
            <a:noFill/>
          </p:spPr>
          <p:txBody>
            <a:bodyPr wrap="square" rtlCol="0">
              <a:spAutoFit/>
            </a:bodyPr>
            <a:lstStyle/>
            <a:p>
              <a:r>
                <a:rPr lang="el-GR" sz="1600" b="1" dirty="0">
                  <a:solidFill>
                    <a:srgbClr val="FF0000"/>
                  </a:solidFill>
                </a:rPr>
                <a:t>ΠΡΟΣΟΧΗ</a:t>
              </a:r>
            </a:p>
          </p:txBody>
        </p:sp>
      </p:grpSp>
    </p:spTree>
    <p:extLst>
      <p:ext uri="{BB962C8B-B14F-4D97-AF65-F5344CB8AC3E}">
        <p14:creationId xmlns:p14="http://schemas.microsoft.com/office/powerpoint/2010/main" val="368026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rot="16200000">
            <a:off x="8740602" y="1034628"/>
            <a:ext cx="1152128" cy="3060548"/>
          </a:xfrm>
          <a:prstGeom prst="wedgeEllipseCallout">
            <a:avLst>
              <a:gd name="adj1" fmla="val -87346"/>
              <a:gd name="adj2" fmla="val -5800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l-GR" sz="1200" b="1" dirty="0"/>
              <a:t>Μπορείτε να χρησιμοποιήσετε τους τελεστές ΚΑΙ, ΚΑΙ ΟΧΙ, Ή για να συνδυάσετε τους όρους της αναζήτησής σας</a:t>
            </a:r>
          </a:p>
        </p:txBody>
      </p:sp>
    </p:spTree>
    <p:extLst>
      <p:ext uri="{BB962C8B-B14F-4D97-AF65-F5344CB8AC3E}">
        <p14:creationId xmlns:p14="http://schemas.microsoft.com/office/powerpoint/2010/main" val="126534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f02787940">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01D382-32B0-43EE-932C-28906AF37617}">
  <ds:schemaRefs>
    <ds:schemaRef ds:uri="http://purl.org/dc/elements/1.1/"/>
    <ds:schemaRef ds:uri="http://schemas.microsoft.com/office/2006/documentManagement/types"/>
    <ds:schemaRef ds:uri="http://www.w3.org/XML/1998/namespace"/>
    <ds:schemaRef ds:uri="http://purl.org/dc/dcmitype/"/>
    <ds:schemaRef ds:uri="4873beb7-5857-4685-be1f-d57550cc96cc"/>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3.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tf02787940</Template>
  <TotalTime>6145</TotalTime>
  <Words>2315</Words>
  <Application>Microsoft Office PowerPoint</Application>
  <PresentationFormat>Προσαρμογή</PresentationFormat>
  <Paragraphs>275</Paragraphs>
  <Slides>35</Slides>
  <Notes>35</Notes>
  <HiddenSlides>0</HiddenSlides>
  <MMClips>0</MMClips>
  <ScaleCrop>false</ScaleCrop>
  <HeadingPairs>
    <vt:vector size="4" baseType="variant">
      <vt:variant>
        <vt:lpstr>Θέμα</vt:lpstr>
      </vt:variant>
      <vt:variant>
        <vt:i4>1</vt:i4>
      </vt:variant>
      <vt:variant>
        <vt:lpstr>Τίτλοι διαφανειών</vt:lpstr>
      </vt:variant>
      <vt:variant>
        <vt:i4>35</vt:i4>
      </vt:variant>
    </vt:vector>
  </HeadingPairs>
  <TitlesOfParts>
    <vt:vector size="36" baseType="lpstr">
      <vt:lpstr>tf02787940</vt:lpstr>
      <vt:lpstr>ΕΘΝΙΚΟΝ ΚΑΙ ΚΑΠΟΔΙΣΤΡΙΑΚΟΝ ΠΑΝΕΠΙΣΤΗΜΙΟΝ ΑΘΗΝΩΝ ΒΙΒΛΙΟΘΗΚΗ ΝΟΜΙΚΗΣ ΣΧΟΛΗΣ</vt:lpstr>
      <vt:lpstr>Παρουσίαση του PowerPoint</vt:lpstr>
      <vt:lpstr>Παρουσίαση του PowerPoint</vt:lpstr>
      <vt:lpstr>http://law.lib.uoa.gr/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Περιοδικά Βιβλιοθήκης Νομικής Σχολής που διατίθενται και ηλεκτρονικά</vt:lpstr>
      <vt:lpstr>Υπηρεσία Δανεισμού http://law.lib.uoa.gr/ypiresies/daneismos.html</vt:lpstr>
      <vt:lpstr>Δανεισμός διδακτικών συγγραμμάτων  "Εύδοξος"</vt:lpstr>
      <vt:lpstr> https://pergamos.lib.uoa.gr/uoa/dl/frontend/index.html  </vt:lpstr>
      <vt:lpstr>Παρουσίαση του PowerPoint</vt:lpstr>
      <vt:lpstr>Νομικές Βάσεις Δεδομένων (συνδρομές βιβλιοθήκης)</vt:lpstr>
      <vt:lpstr>Ηλεκτρονικά περιοδικά και βιβλία (HEAL-LINK) http://www.heal-link.gr/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Διαχείριση και οργάνωση βιβλιογραφίας </vt:lpstr>
      <vt:lpstr> Turnitin Λογισμικό ελέγχου Λογοκλοπής http://www.turnitinuk.com/ </vt:lpstr>
      <vt:lpstr>   Ψηφιακές Υπηρεσίες για Φοιτητές με Αναπηρία </vt:lpstr>
      <vt:lpstr>Γνωσιακή Βάση της Βιβλιοθήκης και Κέντρου Πληροφόρησης http://www.lib.uoa.gr/nc/mathaino-pos.html </vt:lpstr>
      <vt:lpstr>  Το υλικό από τα σεμινάρια  πληροφοριακής εκπαίδευσης   στο eclass </vt:lpstr>
      <vt:lpstr>   Βιβλιοθήκη Νομικής Σχολής ΕΚΠΑ / NKUA Law Library</vt:lpstr>
      <vt:lpstr>Παρουσίαση του PowerPoint</vt:lpstr>
      <vt:lpstr>H Βιβλιοθήκη υποστηρίζει το εκπαιδευτικό, κοινωνικό και πολιτιστικό έργο του Πανεπιστημίου  </vt:lpstr>
      <vt:lpstr>Παρουσίαση του PowerPoint</vt:lpstr>
      <vt:lpstr>Παρουσίαση του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ΕΘΝΙΚΟΝ ΚΑΙ ΚΑΠΟΔΙΣΤΡΙΑΚΟΝ ΠΑΝΕΠΙΣΤΗΜΙΟΝ ΑΘΗΝΩΝ ΒΙΒΛΙΟΘΗΚΗ ΝΟΜΙΚΗΣ ΣΧΟΛΗΣ http://law.lib.uoa.gr/</dc:title>
  <dc:creator>user</dc:creator>
  <cp:lastModifiedBy>user</cp:lastModifiedBy>
  <cp:revision>625</cp:revision>
  <cp:lastPrinted>2020-11-09T11:52:16Z</cp:lastPrinted>
  <dcterms:created xsi:type="dcterms:W3CDTF">2017-10-12T07:46:31Z</dcterms:created>
  <dcterms:modified xsi:type="dcterms:W3CDTF">2022-04-04T05:12:08Z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