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396" r:id="rId5"/>
    <p:sldId id="394" r:id="rId6"/>
    <p:sldId id="413" r:id="rId7"/>
    <p:sldId id="415" r:id="rId8"/>
    <p:sldId id="332" r:id="rId9"/>
    <p:sldId id="409" r:id="rId10"/>
    <p:sldId id="334" r:id="rId11"/>
    <p:sldId id="395" r:id="rId12"/>
    <p:sldId id="392" r:id="rId13"/>
    <p:sldId id="414" r:id="rId14"/>
    <p:sldId id="404" r:id="rId15"/>
    <p:sldId id="402" r:id="rId16"/>
    <p:sldId id="403" r:id="rId17"/>
    <p:sldId id="410" r:id="rId18"/>
    <p:sldId id="348" r:id="rId19"/>
    <p:sldId id="339" r:id="rId20"/>
    <p:sldId id="259" r:id="rId21"/>
    <p:sldId id="401" r:id="rId22"/>
    <p:sldId id="406" r:id="rId23"/>
    <p:sldId id="369" r:id="rId24"/>
    <p:sldId id="370" r:id="rId25"/>
    <p:sldId id="411" r:id="rId26"/>
    <p:sldId id="390" r:id="rId27"/>
    <p:sldId id="385" r:id="rId28"/>
    <p:sldId id="372" r:id="rId29"/>
    <p:sldId id="386" r:id="rId30"/>
    <p:sldId id="408" r:id="rId31"/>
    <p:sldId id="381" r:id="rId32"/>
    <p:sldId id="412" r:id="rId33"/>
    <p:sldId id="398" r:id="rId34"/>
    <p:sldId id="270" r:id="rId3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826"/>
    <a:srgbClr val="E45538"/>
    <a:srgbClr val="AD5717"/>
    <a:srgbClr val="A25216"/>
    <a:srgbClr val="853B70"/>
    <a:srgbClr val="480000"/>
    <a:srgbClr val="385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5" autoAdjust="0"/>
    <p:restoredTop sz="78370" autoAdjust="0"/>
  </p:normalViewPr>
  <p:slideViewPr>
    <p:cSldViewPr showGuides="1">
      <p:cViewPr varScale="1">
        <p:scale>
          <a:sx n="71" d="100"/>
          <a:sy n="71" d="100"/>
        </p:scale>
        <p:origin x="1116" y="6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9/16/2021</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9/16/2021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lass.uoa.gr/courses/LAW721/"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lib.uoa.gr/mathaino-pos.html" TargetMode="External"/><Relationship Id="rId4" Type="http://schemas.openxmlformats.org/officeDocument/2006/relationships/hyperlink" Target="https://www.youtube.com/channel/UCA6v5nuKmISHP-6VNUo-Oi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a:t>
            </a:fld>
            <a:endParaRPr lang="el-GR"/>
          </a:p>
        </p:txBody>
      </p:sp>
    </p:spTree>
    <p:extLst>
      <p:ext uri="{BB962C8B-B14F-4D97-AF65-F5344CB8AC3E}">
        <p14:creationId xmlns:p14="http://schemas.microsoft.com/office/powerpoint/2010/main" val="162458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l-GR" sz="1600" dirty="0"/>
              <a:t>Λόγω του </a:t>
            </a:r>
            <a:r>
              <a:rPr lang="en-US" sz="1600" dirty="0"/>
              <a:t>COVID </a:t>
            </a:r>
            <a:r>
              <a:rPr lang="el-GR" sz="1600" dirty="0"/>
              <a:t>η υπηρεσία δανεισμού αναπροσαρμόστηκε και α</a:t>
            </a:r>
            <a:r>
              <a:rPr lang="el-GR" sz="1600" b="0" dirty="0"/>
              <a:t>παιτεί την συμπλήρωση και υποβολή ηλεκτρονικής φόρμας. </a:t>
            </a:r>
            <a:endParaRPr lang="en-US" sz="1600" b="0" dirty="0"/>
          </a:p>
          <a:p>
            <a:pPr marL="0" marR="0" indent="0" algn="l" defTabSz="1218987" rtl="0" eaLnBrk="1" fontAlgn="auto" latinLnBrk="0" hangingPunct="1">
              <a:lnSpc>
                <a:spcPct val="100000"/>
              </a:lnSpc>
              <a:spcBef>
                <a:spcPts val="0"/>
              </a:spcBef>
              <a:spcAft>
                <a:spcPts val="0"/>
              </a:spcAft>
              <a:buClrTx/>
              <a:buSzTx/>
              <a:buFontTx/>
              <a:buNone/>
              <a:tabLst/>
              <a:defRPr/>
            </a:pPr>
            <a:r>
              <a:rPr lang="el-GR" sz="1600" b="0" dirty="0"/>
              <a:t>Από</a:t>
            </a:r>
            <a:r>
              <a:rPr lang="el-GR" sz="1600" b="0" baseline="0" dirty="0"/>
              <a:t> 16/6/ </a:t>
            </a:r>
            <a:r>
              <a:rPr lang="el-GR" sz="1600" b="0" i="0" kern="1200" baseline="0" dirty="0">
                <a:solidFill>
                  <a:schemeClr val="tx2"/>
                </a:solidFill>
                <a:effectLst/>
                <a:latin typeface="+mn-lt"/>
                <a:ea typeface="+mn-ea"/>
                <a:cs typeface="+mn-cs"/>
              </a:rPr>
              <a:t>2021 </a:t>
            </a:r>
            <a:r>
              <a:rPr lang="el-GR" sz="1600" b="0" i="0" kern="1200" dirty="0">
                <a:solidFill>
                  <a:schemeClr val="tx2"/>
                </a:solidFill>
                <a:effectLst/>
                <a:latin typeface="+mn-lt"/>
                <a:ea typeface="+mn-ea"/>
                <a:cs typeface="+mn-cs"/>
              </a:rPr>
              <a:t>Τα μέλη ΔΕΠ έχουν δικαίωμα δανεισμού έως επτά βιβλία τη φορά με διάρκεια δανεισμού έως δεκαπέντε μέρες και δικαίωμα μιας ανανέωσης.</a:t>
            </a:r>
          </a:p>
          <a:p>
            <a:r>
              <a:rPr lang="el-GR" sz="1600" b="0" i="0" kern="1200" dirty="0">
                <a:solidFill>
                  <a:schemeClr val="tx2"/>
                </a:solidFill>
                <a:effectLst/>
                <a:latin typeface="+mn-lt"/>
                <a:ea typeface="+mn-ea"/>
                <a:cs typeface="+mn-cs"/>
              </a:rPr>
              <a:t>Οι μεταπτυχιακοί φοιτητές, υποψήφιοι διδάκτορες και μεταδιδακτορικοί έχουν δικαίωμα δανεισμού έως έξι βιβλία τη φορά, με διάρκεια δανεισμού έως τρεις ημέρες και δικαίωμα μίας ανανέωσης</a:t>
            </a:r>
          </a:p>
          <a:p>
            <a:r>
              <a:rPr lang="el-GR" sz="1600" b="0" i="0" kern="1200" dirty="0">
                <a:solidFill>
                  <a:schemeClr val="tx2"/>
                </a:solidFill>
                <a:effectLst/>
                <a:latin typeface="+mn-lt"/>
                <a:ea typeface="+mn-ea"/>
                <a:cs typeface="+mn-cs"/>
              </a:rPr>
              <a:t>Οι προπτυχιακοί φοιτητές έχουν δικαίωμα δανεισμού έως τρία βιβλία τη φορά, έως δύο ημέρες και δικαίωμα μιας ανανέωσης.</a:t>
            </a:r>
          </a:p>
          <a:p>
            <a:r>
              <a:rPr lang="el-GR" sz="1600" b="1" i="0" kern="1200" dirty="0">
                <a:solidFill>
                  <a:schemeClr val="tx2"/>
                </a:solidFill>
                <a:effectLst/>
                <a:latin typeface="+mn-lt"/>
                <a:ea typeface="+mn-ea"/>
                <a:cs typeface="+mn-cs"/>
              </a:rPr>
              <a:t>Δανεισμός εξωτερικών χρηστών:</a:t>
            </a:r>
            <a:r>
              <a:rPr lang="el-GR" sz="1600" b="0" i="0" kern="1200" dirty="0">
                <a:solidFill>
                  <a:schemeClr val="tx2"/>
                </a:solidFill>
                <a:effectLst/>
                <a:latin typeface="+mn-lt"/>
                <a:ea typeface="+mn-ea"/>
                <a:cs typeface="+mn-cs"/>
              </a:rPr>
              <a:t>  Οι εξωτερικοί χρήστες έχουν δικαίωμα ημερήσιου δανεισμού έως 3 τεκμήρια.</a:t>
            </a:r>
          </a:p>
          <a:p>
            <a:endParaRPr lang="el-GR" sz="1600" b="0" i="0" kern="1200" dirty="0">
              <a:solidFill>
                <a:schemeClr val="tx2"/>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12</a:t>
            </a:fld>
            <a:endParaRPr lang="el-GR"/>
          </a:p>
        </p:txBody>
      </p:sp>
    </p:spTree>
    <p:extLst>
      <p:ext uri="{BB962C8B-B14F-4D97-AF65-F5344CB8AC3E}">
        <p14:creationId xmlns:p14="http://schemas.microsoft.com/office/powerpoint/2010/main" val="165433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l-GR" sz="1600" dirty="0"/>
              <a:t>Λόγω του </a:t>
            </a:r>
            <a:r>
              <a:rPr lang="en-US" sz="1600" dirty="0"/>
              <a:t>COVID </a:t>
            </a:r>
            <a:r>
              <a:rPr lang="el-GR" sz="1600" dirty="0"/>
              <a:t> δίδεται δυνατότητα επιτόπιας μελέτης των τεκμηρίων της συλλογής </a:t>
            </a:r>
            <a:r>
              <a:rPr lang="el-GR" sz="1600" b="1" dirty="0"/>
              <a:t>εντός των δύο αναγνωστηρίων του 2ου ορόφου της Βιβλιοθήκης</a:t>
            </a:r>
            <a:r>
              <a:rPr lang="el-GR" sz="1600" b="0" dirty="0"/>
              <a:t>.</a:t>
            </a:r>
            <a:r>
              <a:rPr lang="el-GR" sz="1600" b="0" baseline="0" dirty="0"/>
              <a:t> </a:t>
            </a:r>
            <a:r>
              <a:rPr lang="el-GR" dirty="0"/>
              <a:t>Τα αναγνωστήρια λειτουργούν σε δύο βάρδιες ημερησίως:</a:t>
            </a:r>
          </a:p>
          <a:p>
            <a:r>
              <a:rPr lang="el-GR" sz="1600" b="1" i="0" kern="1200" dirty="0">
                <a:solidFill>
                  <a:schemeClr val="tx2"/>
                </a:solidFill>
                <a:effectLst/>
                <a:latin typeface="+mn-lt"/>
                <a:ea typeface="+mn-ea"/>
                <a:cs typeface="+mn-cs"/>
              </a:rPr>
              <a:t>Για τα μέλη της Νομικής Σχολής: Δευτέρα έως Παρασκευή, 09:00-12:00 ή 12:30-15:30.</a:t>
            </a:r>
            <a:endParaRPr lang="el-GR" sz="1600" b="0" i="0" kern="1200" dirty="0">
              <a:solidFill>
                <a:schemeClr val="tx2"/>
              </a:solidFill>
              <a:effectLst/>
              <a:latin typeface="+mn-lt"/>
              <a:ea typeface="+mn-ea"/>
              <a:cs typeface="+mn-cs"/>
            </a:endParaRPr>
          </a:p>
          <a:p>
            <a:r>
              <a:rPr lang="el-GR" sz="1600" b="1" i="0" kern="1200" dirty="0">
                <a:solidFill>
                  <a:schemeClr val="tx2"/>
                </a:solidFill>
                <a:effectLst/>
                <a:latin typeface="+mn-lt"/>
                <a:ea typeface="+mn-ea"/>
                <a:cs typeface="+mn-cs"/>
              </a:rPr>
              <a:t>Για τους εξωτερικούς χρήστες: Τρίτη και Πέμπτη. 09:00-12:00 ή 12:30-15:30.</a:t>
            </a:r>
            <a:endParaRPr lang="el-GR" sz="1600" b="0" i="0" kern="1200" dirty="0">
              <a:solidFill>
                <a:schemeClr val="tx2"/>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13</a:t>
            </a:fld>
            <a:endParaRPr lang="el-GR"/>
          </a:p>
        </p:txBody>
      </p:sp>
    </p:spTree>
    <p:extLst>
      <p:ext uri="{BB962C8B-B14F-4D97-AF65-F5344CB8AC3E}">
        <p14:creationId xmlns:p14="http://schemas.microsoft.com/office/powerpoint/2010/main" val="1053563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600" b="0" i="0" kern="1200" dirty="0">
                <a:solidFill>
                  <a:schemeClr val="tx2"/>
                </a:solidFill>
                <a:effectLst/>
                <a:latin typeface="+mn-lt"/>
                <a:ea typeface="+mn-ea"/>
                <a:cs typeface="+mn-cs"/>
              </a:rPr>
              <a:t>Η υπηρεσία </a:t>
            </a:r>
            <a:r>
              <a:rPr lang="el-GR" sz="1600" b="0" i="0" kern="1200" dirty="0" err="1">
                <a:solidFill>
                  <a:schemeClr val="tx2"/>
                </a:solidFill>
                <a:effectLst/>
                <a:latin typeface="+mn-lt"/>
                <a:ea typeface="+mn-ea"/>
                <a:cs typeface="+mn-cs"/>
              </a:rPr>
              <a:t>διαδανεισμού</a:t>
            </a:r>
            <a:r>
              <a:rPr lang="el-GR" sz="1600" b="0" i="0" kern="1200" dirty="0">
                <a:solidFill>
                  <a:schemeClr val="tx2"/>
                </a:solidFill>
                <a:effectLst/>
                <a:latin typeface="+mn-lt"/>
                <a:ea typeface="+mn-ea"/>
                <a:cs typeface="+mn-cs"/>
              </a:rPr>
              <a:t> άρθρων επιστημονικών περιοδικών  από άλλες Βιβλιοθήκες του εσωτερικού και εξωτερικού, δίνει τη δυνατότητα παραγγελίας αντιγράφων άρθρων σε έντυπη μορφή από περιοδικά, τα οποία δεν περιλαμβάνονται στις συλλογές της Βιβλιοθήκης της Νομικής Σχολής .</a:t>
            </a:r>
            <a:r>
              <a:rPr lang="el-GR" sz="1600" b="0" i="0" kern="1200" baseline="0" dirty="0">
                <a:solidFill>
                  <a:schemeClr val="tx2"/>
                </a:solidFill>
                <a:effectLst/>
                <a:latin typeface="+mn-lt"/>
                <a:ea typeface="+mn-ea"/>
                <a:cs typeface="+mn-cs"/>
              </a:rPr>
              <a:t> </a:t>
            </a:r>
          </a:p>
          <a:p>
            <a:r>
              <a:rPr lang="el-GR" sz="1600" b="0" i="0" kern="1200" baseline="0" dirty="0">
                <a:solidFill>
                  <a:schemeClr val="tx2"/>
                </a:solidFill>
                <a:effectLst/>
                <a:latin typeface="+mn-lt"/>
                <a:ea typeface="+mn-ea"/>
                <a:cs typeface="+mn-cs"/>
              </a:rPr>
              <a:t>Επιπροσθέτως, η Βιβλιοθήκη συνεργάζεται με τη Βιβλιοθήκη της Νομικής Σχολής του Αριστοτελείου Πανεπιστημίου Θεσσαλονίκης και τη Βιβλιοθήκη της Νομικής Σχολής του Δημοκρίτειου Πανεπιστημίου Θράκης για την παροχή υπηρεσίας </a:t>
            </a:r>
            <a:r>
              <a:rPr lang="el-GR" sz="1600" b="0" i="0" kern="1200" baseline="0" dirty="0" err="1">
                <a:solidFill>
                  <a:schemeClr val="tx2"/>
                </a:solidFill>
                <a:effectLst/>
                <a:latin typeface="+mn-lt"/>
                <a:ea typeface="+mn-ea"/>
                <a:cs typeface="+mn-cs"/>
              </a:rPr>
              <a:t>διαδανεισμού</a:t>
            </a:r>
            <a:r>
              <a:rPr lang="el-GR" sz="1600" b="0" i="0" kern="1200" baseline="0" dirty="0">
                <a:solidFill>
                  <a:schemeClr val="tx2"/>
                </a:solidFill>
                <a:effectLst/>
                <a:latin typeface="+mn-lt"/>
                <a:ea typeface="+mn-ea"/>
                <a:cs typeface="+mn-cs"/>
              </a:rPr>
              <a:t> βιβλίων που δεν υπάρχουν στη συλλογή της. </a:t>
            </a:r>
            <a:r>
              <a:rPr lang="el-GR" sz="1600" b="0" i="0" kern="1200" dirty="0">
                <a:solidFill>
                  <a:schemeClr val="tx2"/>
                </a:solidFill>
                <a:effectLst/>
                <a:latin typeface="+mn-lt"/>
                <a:ea typeface="+mn-ea"/>
                <a:cs typeface="+mn-cs"/>
              </a:rPr>
              <a:t>Προκειμένου να πραγματοποιήσετε ένα αίτημα </a:t>
            </a:r>
            <a:r>
              <a:rPr lang="el-GR" sz="1600" b="0" i="0" kern="1200" dirty="0" err="1">
                <a:solidFill>
                  <a:schemeClr val="tx2"/>
                </a:solidFill>
                <a:effectLst/>
                <a:latin typeface="+mn-lt"/>
                <a:ea typeface="+mn-ea"/>
                <a:cs typeface="+mn-cs"/>
              </a:rPr>
              <a:t>Διαδανεισμού</a:t>
            </a:r>
            <a:r>
              <a:rPr lang="el-GR" sz="1600" b="0" i="0" kern="1200" dirty="0">
                <a:solidFill>
                  <a:schemeClr val="tx2"/>
                </a:solidFill>
                <a:effectLst/>
                <a:latin typeface="+mn-lt"/>
                <a:ea typeface="+mn-ea"/>
                <a:cs typeface="+mn-cs"/>
              </a:rPr>
              <a:t> Βιβλίου, θα πρέπει να απευθυνθείτε αυτοπροσώπως</a:t>
            </a:r>
            <a:r>
              <a:rPr lang="en-GB" sz="1600" b="0" i="0" kern="1200" dirty="0">
                <a:solidFill>
                  <a:schemeClr val="tx2"/>
                </a:solidFill>
                <a:effectLst/>
                <a:latin typeface="+mn-lt"/>
                <a:ea typeface="+mn-ea"/>
                <a:cs typeface="+mn-cs"/>
              </a:rPr>
              <a:t> </a:t>
            </a:r>
            <a:r>
              <a:rPr lang="el-GR" sz="1600" b="0" i="0" kern="1200" dirty="0">
                <a:solidFill>
                  <a:schemeClr val="tx2"/>
                </a:solidFill>
                <a:effectLst/>
                <a:latin typeface="+mn-lt"/>
                <a:ea typeface="+mn-ea"/>
                <a:cs typeface="+mn-cs"/>
              </a:rPr>
              <a:t>στη</a:t>
            </a:r>
            <a:r>
              <a:rPr lang="el-GR" sz="1600" b="0" i="0" kern="1200" baseline="0" dirty="0">
                <a:solidFill>
                  <a:schemeClr val="tx2"/>
                </a:solidFill>
                <a:effectLst/>
                <a:latin typeface="+mn-lt"/>
                <a:ea typeface="+mn-ea"/>
                <a:cs typeface="+mn-cs"/>
              </a:rPr>
              <a:t> Βιβλιοθήκη μας. </a:t>
            </a:r>
          </a:p>
          <a:p>
            <a:r>
              <a:rPr lang="el-GR" sz="1600" b="0" i="0" kern="1200" dirty="0">
                <a:solidFill>
                  <a:schemeClr val="tx2"/>
                </a:solidFill>
                <a:effectLst/>
                <a:latin typeface="+mn-lt"/>
                <a:ea typeface="+mn-ea"/>
                <a:cs typeface="+mn-cs"/>
              </a:rPr>
              <a:t>Οι εν λόγω υπηρεσίες επιβαρύνουν  με μικρό κόστος  τον χρήστη.</a:t>
            </a: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14</a:t>
            </a:fld>
            <a:endParaRPr lang="el-GR"/>
          </a:p>
        </p:txBody>
      </p:sp>
    </p:spTree>
    <p:extLst>
      <p:ext uri="{BB962C8B-B14F-4D97-AF65-F5344CB8AC3E}">
        <p14:creationId xmlns:p14="http://schemas.microsoft.com/office/powerpoint/2010/main" val="65459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l-GR" dirty="0"/>
              <a:t>Μέσω της ιστοσελίδας</a:t>
            </a:r>
            <a:r>
              <a:rPr lang="el-GR" baseline="0" dirty="0"/>
              <a:t> δίδεται η δυνατότητα </a:t>
            </a:r>
            <a:r>
              <a:rPr lang="el-GR" dirty="0"/>
              <a:t>ελεύθερης διαδικτυακή πρόσβαση σε ψηφιακό περιεχόμενο, το οποίο μπορεί να χρησιμοποιηθεί για ερευνητικούς σκοπούς. </a:t>
            </a: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15</a:t>
            </a:fld>
            <a:endParaRPr lang="el-GR" dirty="0"/>
          </a:p>
        </p:txBody>
      </p:sp>
    </p:spTree>
    <p:extLst>
      <p:ext uri="{BB962C8B-B14F-4D97-AF65-F5344CB8AC3E}">
        <p14:creationId xmlns:p14="http://schemas.microsoft.com/office/powerpoint/2010/main" val="423322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l-GR" dirty="0"/>
              <a:t>Η Πέργαμος</a:t>
            </a:r>
            <a:r>
              <a:rPr lang="el-GR" baseline="0" dirty="0"/>
              <a:t> </a:t>
            </a:r>
            <a:r>
              <a:rPr lang="el-GR" dirty="0"/>
              <a:t>αποτελεί  την </a:t>
            </a:r>
            <a:r>
              <a:rPr lang="el-GR" b="0" dirty="0"/>
              <a:t>Ενιαία Πλατφόρμα Ιδρυματικού Αποθετηρίου και Ψηφιακής Βιβλιοθήκης για το ΕΚΠΑ</a:t>
            </a:r>
            <a:r>
              <a:rPr lang="el-GR" dirty="0"/>
              <a:t>.</a:t>
            </a:r>
            <a:r>
              <a:rPr lang="el-GR" baseline="0" dirty="0"/>
              <a:t> Συγκεντρώνει </a:t>
            </a:r>
            <a:r>
              <a:rPr lang="el-GR" dirty="0"/>
              <a:t>Διπλωματικές  εργασίες μεταπτυχιακών φοιτητών, καθώς και Διδακτορικές Διατριβές </a:t>
            </a:r>
            <a:r>
              <a:rPr lang="el-GR" baseline="0" dirty="0"/>
              <a:t>και εμπλουτίζεται με πρόσθετες Ψηφιακές Συλλογές του Πανεπιστημίου</a:t>
            </a:r>
            <a:endParaRPr lang="en-US" b="0" baseline="0" dirty="0"/>
          </a:p>
          <a:p>
            <a:pPr marL="0" marR="0" indent="0" algn="l" defTabSz="1218987" rtl="0" eaLnBrk="1" fontAlgn="auto" latinLnBrk="0" hangingPunct="1">
              <a:lnSpc>
                <a:spcPct val="100000"/>
              </a:lnSpc>
              <a:spcBef>
                <a:spcPts val="0"/>
              </a:spcBef>
              <a:spcAft>
                <a:spcPts val="0"/>
              </a:spcAft>
              <a:buClrTx/>
              <a:buSzTx/>
              <a:buFontTx/>
              <a:buNone/>
              <a:tabLst/>
              <a:defRPr/>
            </a:pPr>
            <a:r>
              <a:rPr lang="el-GR" dirty="0"/>
              <a:t>Υποστηρίζει κατάθεση επιστημονικών δημοσιεύσεων και ερευνητικών δεδομένων από το ερευνητικό προσωπικό του </a:t>
            </a:r>
            <a:r>
              <a:rPr lang="el-GR" dirty="0" err="1"/>
              <a:t>ΕΚΠΑ.Στόχος</a:t>
            </a:r>
            <a:r>
              <a:rPr lang="el-GR" dirty="0"/>
              <a:t>: η συγκέντρωση σε ένα Ιδρυματικό Αποθετήριο Ανοικτής Πρόσβασης (</a:t>
            </a:r>
            <a:r>
              <a:rPr lang="el-GR" dirty="0" err="1"/>
              <a:t>Open</a:t>
            </a:r>
            <a:r>
              <a:rPr lang="el-GR" dirty="0"/>
              <a:t> Access) των αποτελεσμάτων έρευνας, ώστε να επιτυγχάνεται: αυτόματη ευρετηρίαση από γνωστές μηχανές αναζήτησης και υπηρεσίες του Παγκόσμιου Ιστού ομοιόμορφη τεκμηρίωση και προβολή του έργου του Πανεπιστημίου , σταδιακή ενσωμάτωση και λειτουργιών υπολογισμού εναλλακτικών μετρικών αξιολόγησης του ερευνητικού αποτελέσματος του Πανεπιστημίου</a:t>
            </a:r>
          </a:p>
          <a:p>
            <a:pPr marL="0" marR="0" indent="0" algn="l" defTabSz="1218987"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16</a:t>
            </a:fld>
            <a:endParaRPr lang="el-GR"/>
          </a:p>
        </p:txBody>
      </p:sp>
    </p:spTree>
    <p:extLst>
      <p:ext uri="{BB962C8B-B14F-4D97-AF65-F5344CB8AC3E}">
        <p14:creationId xmlns:p14="http://schemas.microsoft.com/office/powerpoint/2010/main" val="113028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l-GR" dirty="0"/>
              <a:t>Η Συλλογή </a:t>
            </a:r>
            <a:r>
              <a:rPr lang="el" sz="1600" dirty="0"/>
              <a:t>Επιστημονικές δημοσιεύσεις, ερευνητικό και άλλο υλικό </a:t>
            </a:r>
            <a:r>
              <a:rPr lang="el-GR" baseline="0" dirty="0"/>
              <a:t> αφορά  τα </a:t>
            </a:r>
            <a:r>
              <a:rPr lang="el-GR" dirty="0"/>
              <a:t>μέλη ΔΕΠ και δίδεται δυνατότητα</a:t>
            </a:r>
            <a:r>
              <a:rPr lang="el-GR" baseline="0" dirty="0"/>
              <a:t> κατάθεσης όλου του επιστημονικού τους έργου. Πολύ σημαντική υπηρεσία η οποία ειδικά την περίοδο του </a:t>
            </a:r>
            <a:r>
              <a:rPr lang="en-US" baseline="0" dirty="0" err="1"/>
              <a:t>covid</a:t>
            </a:r>
            <a:r>
              <a:rPr lang="en-US" baseline="0" dirty="0"/>
              <a:t> </a:t>
            </a:r>
            <a:r>
              <a:rPr lang="el-GR" baseline="0" dirty="0"/>
              <a:t>θα μπορούσε να αποτελέσει πολύτιμη πηγή πληροφόρησης </a:t>
            </a:r>
          </a:p>
          <a:p>
            <a:pPr indent="-423228">
              <a:buSzPts val="1400"/>
            </a:pPr>
            <a:r>
              <a:rPr lang="el-GR" sz="1600" b="1" dirty="0"/>
              <a:t>Διαθέσιμη σε όλα τα μέλη της ακαδημαϊκής κοινότητας του ΕΚΠΑ</a:t>
            </a:r>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r>
              <a:rPr lang="el-GR" dirty="0"/>
              <a:t>Υπηρεσία – Σύστημα ηλεκτρονικής έκδοσης περιοδικών ανοικτής πρόσβασης (</a:t>
            </a:r>
            <a:r>
              <a:rPr lang="el-GR" sz="1800" dirty="0"/>
              <a:t>e-</a:t>
            </a:r>
            <a:r>
              <a:rPr lang="el-GR" sz="1800" dirty="0" err="1"/>
              <a:t>Publishing</a:t>
            </a:r>
            <a:r>
              <a:rPr lang="el-GR" dirty="0"/>
              <a:t>)</a:t>
            </a:r>
          </a:p>
          <a:p>
            <a:pPr fontAlgn="base"/>
            <a:r>
              <a:rPr lang="el-GR" dirty="0"/>
              <a:t>Το Πανεπιστήμιο παρέχει τη δυνατότητα σε ομάδες ή μεμονωμένα Μέλη ΔΕΠ του να δημιουργούν και να διαχειρίζονται ηλεκτρονικά περιοδικά ανοικτής πρόσβασης </a:t>
            </a:r>
          </a:p>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18</a:t>
            </a:fld>
            <a:endParaRPr lang="el-GR"/>
          </a:p>
        </p:txBody>
      </p:sp>
    </p:spTree>
    <p:extLst>
      <p:ext uri="{BB962C8B-B14F-4D97-AF65-F5344CB8AC3E}">
        <p14:creationId xmlns:p14="http://schemas.microsoft.com/office/powerpoint/2010/main" val="108588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l-GR" dirty="0"/>
              <a:t>Βασικό όχημα υλοποίησης των πολιτικών Ανοικτής Επιστήμης στο Πανεπιστήμιο είναι η Βιβλιοθήκη με τις ακόλουθες υπηρεσίες: Μέσω της συμμετοχής της Βιβλιοθήκης του ΕΚΠΑ στο Σύνδεσμο Ελληνικών Ακαδημαϊκών Βιβλιοθηκών (ΣΕΑΒ), ο οποίος έχει συνάψει μεγάλες συμφωνίες με εκδότες, καλύπτονται τα απαιτούμενα έξοδα δημοσίευσης άρθρων υπό όρους Ανοικτής Πρόσβασης για τους ερευνητές του ιδρύματος</a:t>
            </a:r>
          </a:p>
          <a:p>
            <a:pPr fontAlgn="base"/>
            <a:r>
              <a:rPr lang="el-GR" dirty="0"/>
              <a:t>Υπηρεσία – Σύστημα ηλεκτρονικής έκδοσης περιοδικών ανοικτής πρόσβασης (</a:t>
            </a:r>
            <a:r>
              <a:rPr lang="el-GR" sz="1800" dirty="0"/>
              <a:t>e-</a:t>
            </a:r>
            <a:r>
              <a:rPr lang="el-GR" sz="1800" dirty="0" err="1"/>
              <a:t>Publishing</a:t>
            </a:r>
            <a:r>
              <a:rPr lang="el-GR" dirty="0"/>
              <a:t>)</a:t>
            </a:r>
          </a:p>
          <a:p>
            <a:pPr fontAlgn="base"/>
            <a:r>
              <a:rPr lang="el-GR" dirty="0"/>
              <a:t>Το Πανεπιστήμιο παρέχει τη δυνατότητα σε ομάδες ή μεμονωμένα Μέλη ΔΕΠ του να δημιουργούν και να διαχειρίζονται ηλεκτρονικά περιοδικά ανοικτής πρόσβασης </a:t>
            </a:r>
          </a:p>
          <a:p>
            <a:pPr fontAlgn="base"/>
            <a:r>
              <a:rPr lang="el-GR" dirty="0"/>
              <a:t>Έχουν ήδη ξεκινήσει </a:t>
            </a:r>
            <a:r>
              <a:rPr lang="el-GR" dirty="0" err="1"/>
              <a:t>δρασεις</a:t>
            </a:r>
            <a:r>
              <a:rPr lang="el-GR" dirty="0"/>
              <a:t> ευαισθητοποίησης και εκπαίδευσης των μελών του ιδρύματος στις αρχές και τις πρακτικές της Ανοικτής Επιστήμης </a:t>
            </a:r>
            <a:endParaRPr lang="el-GR" sz="1800" dirty="0"/>
          </a:p>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19</a:t>
            </a:fld>
            <a:endParaRPr lang="el-GR"/>
          </a:p>
        </p:txBody>
      </p:sp>
    </p:spTree>
    <p:extLst>
      <p:ext uri="{BB962C8B-B14F-4D97-AF65-F5344CB8AC3E}">
        <p14:creationId xmlns:p14="http://schemas.microsoft.com/office/powerpoint/2010/main" val="395967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600" b="0" i="0" kern="1200" dirty="0">
                <a:solidFill>
                  <a:schemeClr val="tx2"/>
                </a:solidFill>
                <a:effectLst/>
                <a:latin typeface="+mn-lt"/>
                <a:ea typeface="+mn-ea"/>
                <a:cs typeface="+mn-cs"/>
              </a:rPr>
              <a:t>Το </a:t>
            </a:r>
            <a:r>
              <a:rPr lang="el-GR" sz="1600" b="0" i="0" kern="1200" dirty="0" err="1">
                <a:solidFill>
                  <a:schemeClr val="tx2"/>
                </a:solidFill>
                <a:effectLst/>
                <a:latin typeface="+mn-lt"/>
                <a:ea typeface="+mn-ea"/>
                <a:cs typeface="+mn-cs"/>
              </a:rPr>
              <a:t>Mendeley</a:t>
            </a:r>
            <a:r>
              <a:rPr lang="el-GR" sz="1600" b="0" i="0" kern="1200" dirty="0">
                <a:solidFill>
                  <a:schemeClr val="tx2"/>
                </a:solidFill>
                <a:effectLst/>
                <a:latin typeface="+mn-lt"/>
                <a:ea typeface="+mn-ea"/>
                <a:cs typeface="+mn-cs"/>
              </a:rPr>
              <a:t> είναι μια διαδικτυακή εφαρμογή διαχείρισης βιβλιογραφίας και ταυτόχρονα ένα κοινωνικό δίκτυο ερευνητών, που παρέχει τη δυνατότητα οργάνωσης της βιβλιογραφίας αλλά και διαμοιρασμού βιβλιογραφικών αναφορών και εργασιών ανάμεσα σε ερευνητές. </a:t>
            </a:r>
          </a:p>
          <a:p>
            <a:r>
              <a:rPr lang="el-GR" sz="1600" b="0" i="0" kern="1200" dirty="0">
                <a:solidFill>
                  <a:schemeClr val="tx2"/>
                </a:solidFill>
                <a:effectLst/>
                <a:latin typeface="+mn-lt"/>
                <a:ea typeface="+mn-ea"/>
                <a:cs typeface="+mn-cs"/>
              </a:rPr>
              <a:t>Οι βιβλιογραφικές αναφορές που αποθηκεύονται</a:t>
            </a:r>
            <a:r>
              <a:rPr lang="el-GR" sz="1600" b="0" i="0" kern="1200" baseline="0" dirty="0">
                <a:solidFill>
                  <a:schemeClr val="tx2"/>
                </a:solidFill>
                <a:effectLst/>
                <a:latin typeface="+mn-lt"/>
                <a:ea typeface="+mn-ea"/>
                <a:cs typeface="+mn-cs"/>
              </a:rPr>
              <a:t> στο σύστημα, </a:t>
            </a:r>
            <a:r>
              <a:rPr lang="el-GR" sz="1600" b="0" i="0" kern="1200" dirty="0">
                <a:solidFill>
                  <a:schemeClr val="tx2"/>
                </a:solidFill>
                <a:effectLst/>
                <a:latin typeface="+mn-lt"/>
                <a:ea typeface="+mn-ea"/>
                <a:cs typeface="+mn-cs"/>
              </a:rPr>
              <a:t>μπορούν πολύ εύκολα να εξαχθούν σε κειμενογράφο σύμφωνα με τα διεθνή πρότυπα εμφάνισης παραπομπών.</a:t>
            </a:r>
            <a:r>
              <a:rPr lang="el-GR" sz="1600" b="0" i="0" kern="1200" baseline="0" dirty="0">
                <a:solidFill>
                  <a:schemeClr val="tx2"/>
                </a:solidFill>
                <a:effectLst/>
                <a:latin typeface="+mn-lt"/>
                <a:ea typeface="+mn-ea"/>
                <a:cs typeface="+mn-cs"/>
              </a:rPr>
              <a:t> Η βιβλιοθήκη οργανώνει κάθε χρόνο εξειδικευμένο σεμινάριο-εργαστήριο για τη χρήση του εν λόγω λογισμικού.</a:t>
            </a: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20</a:t>
            </a:fld>
            <a:endParaRPr lang="el-GR"/>
          </a:p>
        </p:txBody>
      </p:sp>
    </p:spTree>
    <p:extLst>
      <p:ext uri="{BB962C8B-B14F-4D97-AF65-F5344CB8AC3E}">
        <p14:creationId xmlns:p14="http://schemas.microsoft.com/office/powerpoint/2010/main" val="398432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600" b="0" i="0" kern="1200" dirty="0">
                <a:solidFill>
                  <a:schemeClr val="tx2"/>
                </a:solidFill>
                <a:effectLst/>
                <a:latin typeface="+mn-lt"/>
                <a:ea typeface="+mn-ea"/>
                <a:cs typeface="+mn-cs"/>
              </a:rPr>
              <a:t>Το Εθνικό και Καποδιστριακό Πανεπιστήμιο Αθηνών,, έχει αποκτήσει συνδρομή στο λογισμικό εντοπισμού λογοκλοπής </a:t>
            </a:r>
            <a:r>
              <a:rPr lang="el-GR" sz="1600" b="0" i="0" kern="1200" dirty="0" err="1">
                <a:solidFill>
                  <a:schemeClr val="tx2"/>
                </a:solidFill>
                <a:effectLst/>
                <a:latin typeface="+mn-lt"/>
                <a:ea typeface="+mn-ea"/>
                <a:cs typeface="+mn-cs"/>
              </a:rPr>
              <a:t>Turnitin</a:t>
            </a:r>
            <a:r>
              <a:rPr lang="el-GR" sz="1600" b="0" i="0" kern="1200" dirty="0">
                <a:solidFill>
                  <a:schemeClr val="tx2"/>
                </a:solidFill>
                <a:effectLst/>
                <a:latin typeface="+mn-lt"/>
                <a:ea typeface="+mn-ea"/>
                <a:cs typeface="+mn-cs"/>
              </a:rPr>
              <a:t>. Η χρήση του προϊόντος απευθύνεται σε Μέλη ΔΕΠ, ΕΔΙΠ, ΕΕΠ, ΕΤΕΠ και όσους θεσμικά ασκούν διδακτικά καθήκοντα</a:t>
            </a:r>
            <a:r>
              <a:rPr lang="el-GR" sz="1600" b="0" i="0" kern="1200" baseline="0" dirty="0">
                <a:solidFill>
                  <a:schemeClr val="tx2"/>
                </a:solidFill>
                <a:effectLst/>
                <a:latin typeface="+mn-lt"/>
                <a:ea typeface="+mn-ea"/>
                <a:cs typeface="+mn-cs"/>
              </a:rPr>
              <a:t> προσφέροντάς τους</a:t>
            </a:r>
            <a:r>
              <a:rPr lang="el-GR" sz="1600" b="0" i="0" kern="1200" dirty="0">
                <a:solidFill>
                  <a:schemeClr val="tx2"/>
                </a:solidFill>
                <a:effectLst/>
                <a:latin typeface="+mn-lt"/>
                <a:ea typeface="+mn-ea"/>
                <a:cs typeface="+mn-cs"/>
              </a:rPr>
              <a:t> τη δυνατότητα να ελέγχουν ως προς την αυθεντικότητά τους και το ενδεχόμενο λογοκλοπής τις εργασίες οι οποίες κατατίθενται από τους  φοιτητές τους στο πλαίσιο κάποιου μαθήματος, άσκησης.</a:t>
            </a: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21</a:t>
            </a:fld>
            <a:endParaRPr lang="el-GR"/>
          </a:p>
        </p:txBody>
      </p:sp>
    </p:spTree>
    <p:extLst>
      <p:ext uri="{BB962C8B-B14F-4D97-AF65-F5344CB8AC3E}">
        <p14:creationId xmlns:p14="http://schemas.microsoft.com/office/powerpoint/2010/main" val="275429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Προτεραιότητα μας η εξυπηρέτηση των χρηστών με κάθε τρόπο. Συνεργασίες με άλλα Ιδρύματα και υπηρεσίες. </a:t>
            </a:r>
            <a:br>
              <a:rPr lang="el-GR" dirty="0"/>
            </a:b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3</a:t>
            </a:fld>
            <a:endParaRPr lang="el-GR"/>
          </a:p>
        </p:txBody>
      </p:sp>
    </p:spTree>
    <p:extLst>
      <p:ext uri="{BB962C8B-B14F-4D97-AF65-F5344CB8AC3E}">
        <p14:creationId xmlns:p14="http://schemas.microsoft.com/office/powerpoint/2010/main" val="1624584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600" b="0" i="0" kern="1200" dirty="0">
                <a:solidFill>
                  <a:schemeClr val="tx2"/>
                </a:solidFill>
                <a:effectLst/>
                <a:latin typeface="+mn-lt"/>
                <a:ea typeface="+mn-ea"/>
                <a:cs typeface="+mn-cs"/>
              </a:rPr>
              <a:t>Με την έναρξη κάθε ακαδημαϊκού έτους  αλλά και κατά την έναρξη του εαρινού εξαμήνου σχεδιάζονται και πραγματοποιούνται εκπαιδευτικά σεμινάρια  για τις παρεχόμενες υπηρεσίες της Βιβλιοθήκης και τη χρήση εργαλείων αναζήτησης, οργάνωσης και διαχείρισης των πληροφοριακών πόρων. Τα σεμινάρια δύνανται να επαναληφθούν και κατά τη διάρκεια του ακαδημαϊκού έτους εφόσον παραστεί ανάγκη.</a:t>
            </a:r>
          </a:p>
          <a:p>
            <a:r>
              <a:rPr lang="el-GR" sz="1600" b="0" i="0" kern="1200" dirty="0">
                <a:solidFill>
                  <a:schemeClr val="tx2"/>
                </a:solidFill>
                <a:effectLst/>
                <a:latin typeface="+mn-lt"/>
                <a:ea typeface="+mn-ea"/>
                <a:cs typeface="+mn-cs"/>
              </a:rPr>
              <a:t>Πραγματοποιούνται επίσης  εξειδικευμένα σεμινάρια για τη χρήση βάσεων δεδομένων και εργαλείων οργάνωσης και διαχείρισης πληροφορίας. Το ακαδημαϊκό έτος 2020-2021 έγιναν </a:t>
            </a:r>
            <a:r>
              <a:rPr lang="el-GR" sz="1600" b="0" i="0" kern="1200" dirty="0" err="1">
                <a:solidFill>
                  <a:schemeClr val="tx2"/>
                </a:solidFill>
                <a:effectLst/>
                <a:latin typeface="+mn-lt"/>
                <a:ea typeface="+mn-ea"/>
                <a:cs typeface="+mn-cs"/>
              </a:rPr>
              <a:t>έγιναν</a:t>
            </a:r>
            <a:r>
              <a:rPr lang="el-GR" sz="1600" b="0" i="0" kern="1200" dirty="0">
                <a:solidFill>
                  <a:schemeClr val="tx2"/>
                </a:solidFill>
                <a:effectLst/>
                <a:latin typeface="+mn-lt"/>
                <a:ea typeface="+mn-ea"/>
                <a:cs typeface="+mn-cs"/>
              </a:rPr>
              <a:t> τέτοια σεμινάρια τα οποία θα γίνουν και φέτος.</a:t>
            </a:r>
          </a:p>
          <a:p>
            <a:r>
              <a:rPr lang="el-GR" sz="1600" b="0" i="0" kern="1200" dirty="0">
                <a:solidFill>
                  <a:schemeClr val="tx2"/>
                </a:solidFill>
                <a:effectLst/>
                <a:latin typeface="+mn-lt"/>
                <a:ea typeface="+mn-ea"/>
                <a:cs typeface="+mn-cs"/>
              </a:rPr>
              <a:t>Μέρος της διαδικασίας των σεμιναρίων αποτελεί και η ξενάγηση στους χώρους της Βιβλιοθήκης.</a:t>
            </a:r>
          </a:p>
          <a:p>
            <a:r>
              <a:rPr lang="el-GR" sz="1600" b="0" i="0" kern="1200" dirty="0">
                <a:solidFill>
                  <a:schemeClr val="tx2"/>
                </a:solidFill>
                <a:effectLst/>
                <a:latin typeface="+mn-lt"/>
                <a:ea typeface="+mn-ea"/>
                <a:cs typeface="+mn-cs"/>
              </a:rPr>
              <a:t>Εκπαιδευτικό υλικό είναι διαθέσιμο  στο </a:t>
            </a:r>
            <a:r>
              <a:rPr lang="el-GR" sz="1600" b="0" i="0" u="none" strike="noStrike" kern="1200" dirty="0" err="1">
                <a:solidFill>
                  <a:schemeClr val="tx2"/>
                </a:solidFill>
                <a:effectLst/>
                <a:latin typeface="+mn-lt"/>
                <a:ea typeface="+mn-ea"/>
                <a:cs typeface="+mn-cs"/>
                <a:hlinkClick r:id="rId3" tooltip="Opens external link in new window"/>
              </a:rPr>
              <a:t>eclass</a:t>
            </a:r>
            <a:r>
              <a:rPr lang="el-GR" sz="1600" b="0" i="0" kern="1200" dirty="0">
                <a:solidFill>
                  <a:schemeClr val="tx2"/>
                </a:solidFill>
                <a:effectLst/>
                <a:latin typeface="+mn-lt"/>
                <a:ea typeface="+mn-ea"/>
                <a:cs typeface="+mn-cs"/>
              </a:rPr>
              <a:t> και στο </a:t>
            </a:r>
            <a:r>
              <a:rPr lang="el-GR" sz="1600" b="0" i="0" u="none" strike="noStrike" kern="1200" dirty="0">
                <a:solidFill>
                  <a:schemeClr val="tx2"/>
                </a:solidFill>
                <a:effectLst/>
                <a:latin typeface="+mn-lt"/>
                <a:ea typeface="+mn-ea"/>
                <a:cs typeface="+mn-cs"/>
                <a:hlinkClick r:id="rId4" tooltip="Opens external link in new window"/>
              </a:rPr>
              <a:t>κανάλι της Βιβλιοθήκης στο </a:t>
            </a:r>
            <a:r>
              <a:rPr lang="el-GR" sz="1600" b="0" i="0" u="none" strike="noStrike" kern="1200" dirty="0" err="1">
                <a:solidFill>
                  <a:schemeClr val="tx2"/>
                </a:solidFill>
                <a:effectLst/>
                <a:latin typeface="+mn-lt"/>
                <a:ea typeface="+mn-ea"/>
                <a:cs typeface="+mn-cs"/>
                <a:hlinkClick r:id="rId4" tooltip="Opens external link in new window"/>
              </a:rPr>
              <a:t>YouTube</a:t>
            </a:r>
            <a:r>
              <a:rPr lang="el-GR" sz="1600" b="0" i="0" kern="1200" dirty="0">
                <a:solidFill>
                  <a:schemeClr val="tx2"/>
                </a:solidFill>
                <a:effectLst/>
                <a:latin typeface="+mn-lt"/>
                <a:ea typeface="+mn-ea"/>
                <a:cs typeface="+mn-cs"/>
              </a:rPr>
              <a:t>  αλλά και στην ενότητα της ιστοσελίδας της Βιβλιοθήκης του ΕΚΠΑ «</a:t>
            </a:r>
            <a:r>
              <a:rPr lang="el-GR" sz="1600" b="0" i="0" u="none" strike="noStrike" kern="1200" dirty="0">
                <a:solidFill>
                  <a:schemeClr val="tx2"/>
                </a:solidFill>
                <a:effectLst/>
                <a:latin typeface="+mn-lt"/>
                <a:ea typeface="+mn-ea"/>
                <a:cs typeface="+mn-cs"/>
                <a:hlinkClick r:id="rId5" tooltip="Opens external link in new window"/>
              </a:rPr>
              <a:t>Μαθαίνω πως</a:t>
            </a:r>
            <a:r>
              <a:rPr lang="el-GR" sz="1600" b="0" i="0" kern="1200" dirty="0">
                <a:solidFill>
                  <a:schemeClr val="tx2"/>
                </a:solidFill>
                <a:effectLst/>
                <a:latin typeface="+mn-lt"/>
                <a:ea typeface="+mn-ea"/>
                <a:cs typeface="+mn-cs"/>
              </a:rPr>
              <a:t>»</a:t>
            </a:r>
          </a:p>
          <a:p>
            <a:endParaRPr lang="el-GR" dirty="0"/>
          </a:p>
        </p:txBody>
      </p:sp>
      <p:sp>
        <p:nvSpPr>
          <p:cNvPr id="4" name="Slide Number Placeholder 3"/>
          <p:cNvSpPr>
            <a:spLocks noGrp="1"/>
          </p:cNvSpPr>
          <p:nvPr>
            <p:ph type="sldNum" sz="quarter" idx="5"/>
          </p:nvPr>
        </p:nvSpPr>
        <p:spPr/>
        <p:txBody>
          <a:bodyPr/>
          <a:lstStyle/>
          <a:p>
            <a:fld id="{B8796F01-7154-41E0-B48B-A6921757531A}" type="slidenum">
              <a:rPr lang="el-GR" smtClean="0"/>
              <a:pPr/>
              <a:t>22</a:t>
            </a:fld>
            <a:endParaRPr lang="el-GR"/>
          </a:p>
        </p:txBody>
      </p:sp>
    </p:spTree>
    <p:extLst>
      <p:ext uri="{BB962C8B-B14F-4D97-AF65-F5344CB8AC3E}">
        <p14:creationId xmlns:p14="http://schemas.microsoft.com/office/powerpoint/2010/main" val="2258907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23</a:t>
            </a:fld>
            <a:endParaRPr lang="el-GR"/>
          </a:p>
        </p:txBody>
      </p:sp>
    </p:spTree>
    <p:extLst>
      <p:ext uri="{BB962C8B-B14F-4D97-AF65-F5344CB8AC3E}">
        <p14:creationId xmlns:p14="http://schemas.microsoft.com/office/powerpoint/2010/main" val="1002749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aseline="0" dirty="0"/>
              <a:t>ή να μας ακολουθήσετε στο </a:t>
            </a:r>
            <a:r>
              <a:rPr lang="en-GB" baseline="0" dirty="0"/>
              <a:t>Instagram</a:t>
            </a: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24</a:t>
            </a:fld>
            <a:endParaRPr lang="el-GR"/>
          </a:p>
        </p:txBody>
      </p:sp>
    </p:spTree>
    <p:extLst>
      <p:ext uri="{BB962C8B-B14F-4D97-AF65-F5344CB8AC3E}">
        <p14:creationId xmlns:p14="http://schemas.microsoft.com/office/powerpoint/2010/main" val="2379026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Μην</a:t>
            </a:r>
            <a:r>
              <a:rPr lang="el-GR" baseline="0" dirty="0"/>
              <a:t> παραλείψετε να κάνετε </a:t>
            </a:r>
            <a:r>
              <a:rPr lang="en-GB" baseline="0" dirty="0"/>
              <a:t>like </a:t>
            </a:r>
            <a:r>
              <a:rPr lang="el-GR" baseline="0" dirty="0"/>
              <a:t>στη σελίδα μας στο </a:t>
            </a:r>
            <a:r>
              <a:rPr lang="en-GB" baseline="0" dirty="0" err="1"/>
              <a:t>facebook</a:t>
            </a: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25</a:t>
            </a:fld>
            <a:endParaRPr lang="el-GR"/>
          </a:p>
        </p:txBody>
      </p:sp>
    </p:spTree>
    <p:extLst>
      <p:ext uri="{BB962C8B-B14F-4D97-AF65-F5344CB8AC3E}">
        <p14:creationId xmlns:p14="http://schemas.microsoft.com/office/powerpoint/2010/main" val="155560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600" b="0" i="0" kern="1200" dirty="0">
                <a:solidFill>
                  <a:schemeClr val="tx2"/>
                </a:solidFill>
                <a:effectLst/>
                <a:latin typeface="+mn-lt"/>
                <a:ea typeface="+mn-ea"/>
                <a:cs typeface="+mn-cs"/>
              </a:rPr>
              <a:t>Η Βιβλιοθήκη</a:t>
            </a:r>
            <a:r>
              <a:rPr lang="en-US" sz="1600" b="0" i="0" kern="1200" dirty="0">
                <a:solidFill>
                  <a:schemeClr val="tx2"/>
                </a:solidFill>
                <a:effectLst/>
                <a:latin typeface="+mn-lt"/>
                <a:ea typeface="+mn-ea"/>
                <a:cs typeface="+mn-cs"/>
              </a:rPr>
              <a:t> </a:t>
            </a:r>
            <a:r>
              <a:rPr lang="el-GR" sz="1600" b="0" i="0" kern="1200" dirty="0">
                <a:solidFill>
                  <a:schemeClr val="tx2"/>
                </a:solidFill>
                <a:effectLst/>
                <a:latin typeface="+mn-lt"/>
                <a:ea typeface="+mn-ea"/>
                <a:cs typeface="+mn-cs"/>
              </a:rPr>
              <a:t>συμμετέχει ενεργά στο</a:t>
            </a:r>
            <a:r>
              <a:rPr lang="el-GR" sz="1600" b="0" i="0" kern="1200" baseline="0" dirty="0">
                <a:solidFill>
                  <a:schemeClr val="tx2"/>
                </a:solidFill>
                <a:effectLst/>
                <a:latin typeface="+mn-lt"/>
                <a:ea typeface="+mn-ea"/>
                <a:cs typeface="+mn-cs"/>
              </a:rPr>
              <a:t> εκπαιδευτικό, κοινωνικό και πολιτιστικό έργο </a:t>
            </a:r>
            <a:r>
              <a:rPr lang="el-GR" sz="1600" b="0" i="0" kern="1200" dirty="0">
                <a:solidFill>
                  <a:schemeClr val="tx2"/>
                </a:solidFill>
                <a:effectLst/>
                <a:latin typeface="+mn-lt"/>
                <a:ea typeface="+mn-ea"/>
                <a:cs typeface="+mn-cs"/>
              </a:rPr>
              <a:t>του Πανεπιστημίου.  Μεταξύ</a:t>
            </a:r>
            <a:r>
              <a:rPr lang="el-GR" sz="1600" b="0" i="0" kern="1200" baseline="0" dirty="0">
                <a:solidFill>
                  <a:schemeClr val="tx2"/>
                </a:solidFill>
                <a:effectLst/>
                <a:latin typeface="+mn-lt"/>
                <a:ea typeface="+mn-ea"/>
                <a:cs typeface="+mn-cs"/>
              </a:rPr>
              <a:t> άλλων έχει διοργανώσει </a:t>
            </a:r>
            <a:r>
              <a:rPr lang="el-GR" sz="1600" kern="1200" dirty="0">
                <a:solidFill>
                  <a:schemeClr val="tx2"/>
                </a:solidFill>
                <a:effectLst/>
                <a:latin typeface="+mn-lt"/>
                <a:ea typeface="+mn-ea"/>
                <a:cs typeface="+mn-cs"/>
              </a:rPr>
              <a:t>ειδικά σεμινάρια και ημερίδες με θεματικές που αφορούν το δίκαιο, όπως πνευματικά δικαιώματα, προστασία προσωπικών δεδομένων.</a:t>
            </a:r>
            <a:r>
              <a:rPr lang="el-GR" sz="1600" b="0" i="0" kern="1200" baseline="0" dirty="0">
                <a:solidFill>
                  <a:schemeClr val="tx2"/>
                </a:solidFill>
                <a:effectLst/>
                <a:latin typeface="+mn-lt"/>
                <a:ea typeface="+mn-ea"/>
                <a:cs typeface="+mn-cs"/>
              </a:rPr>
              <a:t> </a:t>
            </a:r>
            <a:r>
              <a:rPr lang="el-GR" sz="1600" b="0" i="0" kern="1200" dirty="0">
                <a:solidFill>
                  <a:schemeClr val="tx2"/>
                </a:solidFill>
                <a:effectLst/>
                <a:latin typeface="+mn-lt"/>
                <a:ea typeface="+mn-ea"/>
                <a:cs typeface="+mn-cs"/>
              </a:rPr>
              <a:t>Στις  δραστηριότητές της</a:t>
            </a:r>
            <a:r>
              <a:rPr lang="el-GR" sz="1600" b="0" i="0" kern="1200" baseline="0" dirty="0">
                <a:solidFill>
                  <a:schemeClr val="tx2"/>
                </a:solidFill>
                <a:effectLst/>
                <a:latin typeface="+mn-lt"/>
                <a:ea typeface="+mn-ea"/>
                <a:cs typeface="+mn-cs"/>
              </a:rPr>
              <a:t> </a:t>
            </a:r>
            <a:r>
              <a:rPr lang="el-GR" sz="1600" b="0" i="0" kern="1200" dirty="0">
                <a:solidFill>
                  <a:schemeClr val="tx2"/>
                </a:solidFill>
                <a:effectLst/>
                <a:latin typeface="+mn-lt"/>
                <a:ea typeface="+mn-ea"/>
                <a:cs typeface="+mn-cs"/>
              </a:rPr>
              <a:t> εντάσσεται από</a:t>
            </a:r>
            <a:r>
              <a:rPr lang="el-GR" sz="1600" b="0" i="0" kern="1200" baseline="0" dirty="0">
                <a:solidFill>
                  <a:schemeClr val="tx2"/>
                </a:solidFill>
                <a:effectLst/>
                <a:latin typeface="+mn-lt"/>
                <a:ea typeface="+mn-ea"/>
                <a:cs typeface="+mn-cs"/>
              </a:rPr>
              <a:t> το 2011 και</a:t>
            </a:r>
            <a:r>
              <a:rPr lang="el-GR" sz="1600" b="0" i="0" kern="1200" dirty="0">
                <a:solidFill>
                  <a:schemeClr val="tx2"/>
                </a:solidFill>
                <a:effectLst/>
                <a:latin typeface="+mn-lt"/>
                <a:ea typeface="+mn-ea"/>
                <a:cs typeface="+mn-cs"/>
              </a:rPr>
              <a:t> η συμμετοχή στην ομάδα «Δίκαιο και τέχνη»,</a:t>
            </a:r>
            <a:r>
              <a:rPr lang="el-GR" sz="1600" b="0" i="0" kern="1200" baseline="0" dirty="0">
                <a:solidFill>
                  <a:schemeClr val="tx2"/>
                </a:solidFill>
                <a:effectLst/>
                <a:latin typeface="+mn-lt"/>
                <a:ea typeface="+mn-ea"/>
                <a:cs typeface="+mn-cs"/>
              </a:rPr>
              <a:t> μια δράση</a:t>
            </a:r>
            <a:r>
              <a:rPr lang="el-GR" sz="1600" b="0" i="0" kern="1200" dirty="0">
                <a:solidFill>
                  <a:schemeClr val="tx2"/>
                </a:solidFill>
                <a:effectLst/>
                <a:latin typeface="+mn-lt"/>
                <a:ea typeface="+mn-ea"/>
                <a:cs typeface="+mn-cs"/>
              </a:rPr>
              <a:t> που στοχεύει στη διερεύνηση του νομικού φαινομένου, μέσα από το πρίσμα της τέχνης και των έργων της, φέρνοντας σε επαφή νομικούς επιστήμονες και ανθρώπους της τέχνης και των γραμμάτων. </a:t>
            </a:r>
            <a:r>
              <a:rPr lang="el-GR" sz="1600" b="0" i="0" kern="1200" baseline="0" dirty="0">
                <a:solidFill>
                  <a:schemeClr val="tx2"/>
                </a:solidFill>
                <a:effectLst/>
                <a:latin typeface="+mn-lt"/>
                <a:ea typeface="+mn-ea"/>
                <a:cs typeface="+mn-cs"/>
              </a:rPr>
              <a:t>Α</a:t>
            </a:r>
            <a:r>
              <a:rPr lang="el-GR" sz="1600" b="0" i="0" kern="1200" dirty="0">
                <a:solidFill>
                  <a:schemeClr val="tx2"/>
                </a:solidFill>
                <a:effectLst/>
                <a:latin typeface="+mn-lt"/>
                <a:ea typeface="+mn-ea"/>
                <a:cs typeface="+mn-cs"/>
              </a:rPr>
              <a:t>πό τον Οκτώβριο του 2016  εντάσσεται και η φιλοξενία της Σκακιστικής Ομάδας Νομικής Αθηνών, η οποία δημιουργήθηκε από τη συνεργασία του προσωπικού της Βιβλιοθήκης και φοιτητών της Νομικής με την έγκριση της Διοίκησης της Σχολής.</a:t>
            </a:r>
          </a:p>
          <a:p>
            <a:pPr marL="0" marR="0" indent="0" algn="l" defTabSz="1218987"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26</a:t>
            </a:fld>
            <a:endParaRPr lang="el-GR"/>
          </a:p>
        </p:txBody>
      </p:sp>
    </p:spTree>
    <p:extLst>
      <p:ext uri="{BB962C8B-B14F-4D97-AF65-F5344CB8AC3E}">
        <p14:creationId xmlns:p14="http://schemas.microsoft.com/office/powerpoint/2010/main" val="2572514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27</a:t>
            </a:fld>
            <a:endParaRPr lang="el-GR"/>
          </a:p>
        </p:txBody>
      </p:sp>
    </p:spTree>
    <p:extLst>
      <p:ext uri="{BB962C8B-B14F-4D97-AF65-F5344CB8AC3E}">
        <p14:creationId xmlns:p14="http://schemas.microsoft.com/office/powerpoint/2010/main" val="1383821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28</a:t>
            </a:fld>
            <a:endParaRPr lang="el-GR"/>
          </a:p>
        </p:txBody>
      </p:sp>
    </p:spTree>
    <p:extLst>
      <p:ext uri="{BB962C8B-B14F-4D97-AF65-F5344CB8AC3E}">
        <p14:creationId xmlns:p14="http://schemas.microsoft.com/office/powerpoint/2010/main" val="3815107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29</a:t>
            </a:fld>
            <a:endParaRPr lang="el-GR"/>
          </a:p>
        </p:txBody>
      </p:sp>
    </p:spTree>
    <p:extLst>
      <p:ext uri="{BB962C8B-B14F-4D97-AF65-F5344CB8AC3E}">
        <p14:creationId xmlns:p14="http://schemas.microsoft.com/office/powerpoint/2010/main" val="3815107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l-GR" sz="1600" kern="1200" dirty="0">
                <a:solidFill>
                  <a:schemeClr val="tx2"/>
                </a:solidFill>
                <a:effectLst/>
                <a:latin typeface="+mn-lt"/>
                <a:ea typeface="+mn-ea"/>
                <a:cs typeface="+mn-cs"/>
              </a:rPr>
              <a:t>Εκ μέρους όλου του προσωπικού ευχαριστώ θερμά τα μέλη του απερχόμενου Εφορευτικού Συμβουλίου για την εξαιρετική συνεργασία και την πολύτιμη συμβολή τους στην αναβάθμιση των υπηρεσιών και την προώθηση του  έργου της Βιβλιοθήκης κ.κ. Καλλιόπη </a:t>
            </a:r>
            <a:r>
              <a:rPr lang="el-GR" sz="1600" kern="1200" dirty="0" err="1">
                <a:solidFill>
                  <a:schemeClr val="tx2"/>
                </a:solidFill>
                <a:effectLst/>
                <a:latin typeface="+mn-lt"/>
                <a:ea typeface="+mn-ea"/>
                <a:cs typeface="+mn-cs"/>
              </a:rPr>
              <a:t>Χριστακάκου</a:t>
            </a:r>
            <a:r>
              <a:rPr lang="el-GR" sz="1600" kern="1200" dirty="0">
                <a:solidFill>
                  <a:schemeClr val="tx2"/>
                </a:solidFill>
                <a:effectLst/>
                <a:latin typeface="+mn-lt"/>
                <a:ea typeface="+mn-ea"/>
                <a:cs typeface="+mn-cs"/>
              </a:rPr>
              <a:t>-Φωτιάδη, Κοσμήτορα, Μιχαήλ </a:t>
            </a:r>
            <a:r>
              <a:rPr lang="el-GR" sz="1600" kern="1200" dirty="0" err="1">
                <a:solidFill>
                  <a:schemeClr val="tx2"/>
                </a:solidFill>
                <a:effectLst/>
                <a:latin typeface="+mn-lt"/>
                <a:ea typeface="+mn-ea"/>
                <a:cs typeface="+mn-cs"/>
              </a:rPr>
              <a:t>Αυγουστιανάκη</a:t>
            </a:r>
            <a:r>
              <a:rPr lang="el-GR" sz="1600" kern="1200" dirty="0">
                <a:solidFill>
                  <a:schemeClr val="tx2"/>
                </a:solidFill>
                <a:effectLst/>
                <a:latin typeface="+mn-lt"/>
                <a:ea typeface="+mn-ea"/>
                <a:cs typeface="+mn-cs"/>
              </a:rPr>
              <a:t>, Αντώνιο </a:t>
            </a:r>
            <a:r>
              <a:rPr lang="el-GR" sz="1600" kern="1200" dirty="0" err="1">
                <a:solidFill>
                  <a:schemeClr val="tx2"/>
                </a:solidFill>
                <a:effectLst/>
                <a:latin typeface="+mn-lt"/>
                <a:ea typeface="+mn-ea"/>
                <a:cs typeface="+mn-cs"/>
              </a:rPr>
              <a:t>Καραμπατζό</a:t>
            </a:r>
            <a:r>
              <a:rPr lang="el-GR" sz="1600" kern="1200" dirty="0">
                <a:solidFill>
                  <a:schemeClr val="tx2"/>
                </a:solidFill>
                <a:effectLst/>
                <a:latin typeface="+mn-lt"/>
                <a:ea typeface="+mn-ea"/>
                <a:cs typeface="+mn-cs"/>
              </a:rPr>
              <a:t>, Ανδρέα </a:t>
            </a:r>
            <a:r>
              <a:rPr lang="el-GR" sz="1600" kern="1200" dirty="0" err="1">
                <a:solidFill>
                  <a:schemeClr val="tx2"/>
                </a:solidFill>
                <a:effectLst/>
                <a:latin typeface="+mn-lt"/>
                <a:ea typeface="+mn-ea"/>
                <a:cs typeface="+mn-cs"/>
              </a:rPr>
              <a:t>Χέλμη</a:t>
            </a:r>
            <a:r>
              <a:rPr lang="el-GR" sz="1600" kern="1200" dirty="0">
                <a:solidFill>
                  <a:schemeClr val="tx2"/>
                </a:solidFill>
                <a:effectLst/>
                <a:latin typeface="+mn-lt"/>
                <a:ea typeface="+mn-ea"/>
                <a:cs typeface="+mn-cs"/>
              </a:rPr>
              <a:t>, Κωνσταντίνο Παπαδημητρίου, Ιωάννη </a:t>
            </a:r>
            <a:r>
              <a:rPr lang="el-GR" sz="1600" kern="1200" dirty="0" err="1">
                <a:solidFill>
                  <a:schemeClr val="tx2"/>
                </a:solidFill>
                <a:effectLst/>
                <a:latin typeface="+mn-lt"/>
                <a:ea typeface="+mn-ea"/>
                <a:cs typeface="+mn-cs"/>
              </a:rPr>
              <a:t>Δεληκωστόπουλο</a:t>
            </a:r>
            <a:r>
              <a:rPr lang="el-GR" sz="1600" kern="1200" dirty="0">
                <a:solidFill>
                  <a:schemeClr val="tx2"/>
                </a:solidFill>
                <a:effectLst/>
                <a:latin typeface="+mn-lt"/>
                <a:ea typeface="+mn-ea"/>
                <a:cs typeface="+mn-cs"/>
              </a:rPr>
              <a:t>, Ζαφείρη Τσολακίδη και Ιάκωβο </a:t>
            </a:r>
            <a:r>
              <a:rPr lang="el-GR" sz="1600" kern="1200" dirty="0" err="1">
                <a:solidFill>
                  <a:schemeClr val="tx2"/>
                </a:solidFill>
                <a:effectLst/>
                <a:latin typeface="+mn-lt"/>
                <a:ea typeface="+mn-ea"/>
                <a:cs typeface="+mn-cs"/>
              </a:rPr>
              <a:t>Βενιέρη</a:t>
            </a:r>
            <a:r>
              <a:rPr lang="el-GR" sz="1600" kern="1200" dirty="0">
                <a:solidFill>
                  <a:schemeClr val="tx2"/>
                </a:solidFill>
                <a:effectLst/>
                <a:latin typeface="+mn-lt"/>
                <a:ea typeface="+mn-ea"/>
                <a:cs typeface="+mn-cs"/>
              </a:rPr>
              <a:t>.</a:t>
            </a:r>
          </a:p>
          <a:p>
            <a:r>
              <a:rPr lang="el-GR" sz="1600" kern="1200" dirty="0">
                <a:solidFill>
                  <a:schemeClr val="tx2"/>
                </a:solidFill>
                <a:effectLst/>
                <a:latin typeface="+mn-lt"/>
                <a:ea typeface="+mn-ea"/>
                <a:cs typeface="+mn-cs"/>
              </a:rPr>
              <a:t> </a:t>
            </a:r>
          </a:p>
          <a:p>
            <a:r>
              <a:rPr lang="el-GR" sz="1600" kern="1200" dirty="0">
                <a:solidFill>
                  <a:schemeClr val="tx2"/>
                </a:solidFill>
                <a:effectLst/>
                <a:latin typeface="+mn-lt"/>
                <a:ea typeface="+mn-ea"/>
                <a:cs typeface="+mn-cs"/>
              </a:rPr>
              <a:t>Είμαστε στη διάθεση σας για περισσότερη συνεργασία.</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Απαραίτητη η συνεχής συνεργασία και η έγκαιρη κατάθεση προϋπολογισμών</a:t>
            </a:r>
          </a:p>
        </p:txBody>
      </p:sp>
      <p:sp>
        <p:nvSpPr>
          <p:cNvPr id="4" name="Slide Number Placeholder 3"/>
          <p:cNvSpPr>
            <a:spLocks noGrp="1"/>
          </p:cNvSpPr>
          <p:nvPr>
            <p:ph type="sldNum" sz="quarter" idx="5"/>
          </p:nvPr>
        </p:nvSpPr>
        <p:spPr/>
        <p:txBody>
          <a:bodyPr/>
          <a:lstStyle/>
          <a:p>
            <a:fld id="{B8796F01-7154-41E0-B48B-A6921757531A}" type="slidenum">
              <a:rPr lang="el-GR" smtClean="0"/>
              <a:pPr/>
              <a:t>4</a:t>
            </a:fld>
            <a:endParaRPr lang="el-GR"/>
          </a:p>
        </p:txBody>
      </p:sp>
    </p:spTree>
    <p:extLst>
      <p:ext uri="{BB962C8B-B14F-4D97-AF65-F5344CB8AC3E}">
        <p14:creationId xmlns:p14="http://schemas.microsoft.com/office/powerpoint/2010/main" val="405212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l-GR" dirty="0"/>
              <a:t>Η ιστοσελίδα της Βιβλιοθήκης </a:t>
            </a:r>
            <a:r>
              <a:rPr lang="el-GR" baseline="0" dirty="0"/>
              <a:t>αποτελεί πολύτιμη πύλη και οδηγό για τη νομική διδασκαλία και έρευνα. Ενημέρωση  για τις παρεχόμενες υπηρεσίες καθώς και </a:t>
            </a:r>
            <a:r>
              <a:rPr lang="el-GR" dirty="0"/>
              <a:t>για τις τροποποιήσεις του κανονισμού</a:t>
            </a:r>
            <a:r>
              <a:rPr lang="el-GR" baseline="0" dirty="0"/>
              <a:t> </a:t>
            </a:r>
            <a:r>
              <a:rPr lang="el-GR" dirty="0"/>
              <a:t>λόγω μέτρων αντιμετώπισης της πανδημίας</a:t>
            </a:r>
            <a:r>
              <a:rPr lang="el-GR" baseline="0" dirty="0"/>
              <a:t>. Επικοινωνία με τη Βιβλιοθήκη  σε πραγματικό χρόνο μέσω της την υπηρεσία </a:t>
            </a:r>
            <a:r>
              <a:rPr lang="en-US" baseline="0" dirty="0"/>
              <a:t>live chat </a:t>
            </a:r>
            <a:r>
              <a:rPr lang="el-GR" baseline="0" dirty="0"/>
              <a:t>«Ρώτησε τον βιβλιοθηκονόμο», τηλεφωνικά, μέσω ηλεκτρονικού ταχυδρομείου και </a:t>
            </a:r>
            <a:r>
              <a:rPr lang="en-US" baseline="0" dirty="0"/>
              <a:t>messenger</a:t>
            </a:r>
            <a:r>
              <a:rPr lang="el-GR" baseline="0" dirty="0"/>
              <a:t>.</a:t>
            </a: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5</a:t>
            </a:fld>
            <a:endParaRPr lang="el-GR"/>
          </a:p>
        </p:txBody>
      </p:sp>
    </p:spTree>
    <p:extLst>
      <p:ext uri="{BB962C8B-B14F-4D97-AF65-F5344CB8AC3E}">
        <p14:creationId xmlns:p14="http://schemas.microsoft.com/office/powerpoint/2010/main" val="278851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600" b="0" i="0" kern="1200" dirty="0">
                <a:solidFill>
                  <a:schemeClr val="tx2"/>
                </a:solidFill>
                <a:effectLst/>
                <a:latin typeface="+mn-lt"/>
                <a:ea typeface="+mn-ea"/>
                <a:cs typeface="+mn-cs"/>
              </a:rPr>
              <a:t>Η συλλογή είναι πλήρως αυτοματοποιημένη και μέσω του ανοιχτού δημοσίου καταλόγου (Ο</a:t>
            </a:r>
            <a:r>
              <a:rPr lang="en-US" sz="1600" b="0" i="0" kern="1200" dirty="0">
                <a:solidFill>
                  <a:schemeClr val="tx2"/>
                </a:solidFill>
                <a:effectLst/>
                <a:latin typeface="+mn-lt"/>
                <a:ea typeface="+mn-ea"/>
                <a:cs typeface="+mn-cs"/>
              </a:rPr>
              <a:t>PAC) </a:t>
            </a:r>
            <a:r>
              <a:rPr lang="el-GR" sz="1600" b="0" i="0" kern="1200" dirty="0">
                <a:solidFill>
                  <a:schemeClr val="tx2"/>
                </a:solidFill>
                <a:effectLst/>
                <a:latin typeface="+mn-lt"/>
                <a:ea typeface="+mn-ea"/>
                <a:cs typeface="+mn-cs"/>
              </a:rPr>
              <a:t>υπάρχει δυνατότητα εντοπισμού του υλικού. </a:t>
            </a:r>
            <a:r>
              <a:rPr lang="el-GR" sz="1600" b="0" i="0" kern="1200" baseline="0" dirty="0">
                <a:solidFill>
                  <a:schemeClr val="tx2"/>
                </a:solidFill>
                <a:effectLst/>
                <a:latin typeface="+mn-lt"/>
                <a:ea typeface="+mn-ea"/>
                <a:cs typeface="+mn-cs"/>
              </a:rPr>
              <a:t>Για τον εντοπισμό μονογραφιών μπορείτε να χρησιμοποιήσετε είτε την Απλή αναζήτηση είτε τη Σύνθετη αναζήτηση.</a:t>
            </a: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7</a:t>
            </a:fld>
            <a:endParaRPr lang="el-GR"/>
          </a:p>
        </p:txBody>
      </p:sp>
    </p:spTree>
    <p:extLst>
      <p:ext uri="{BB962C8B-B14F-4D97-AF65-F5344CB8AC3E}">
        <p14:creationId xmlns:p14="http://schemas.microsoft.com/office/powerpoint/2010/main" val="10250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a:t>
            </a:r>
            <a:r>
              <a:rPr lang="el-GR" baseline="0" dirty="0"/>
              <a:t> τον εντοπισμό περιοδικών εκδόσεων έντυπων και ηλεκτρονικών υπάρχει η δυνατότητα έρευνας μέσω του </a:t>
            </a:r>
            <a:r>
              <a:rPr lang="en-US" baseline="0" dirty="0" err="1"/>
              <a:t>opac</a:t>
            </a:r>
            <a:r>
              <a:rPr lang="en-US" baseline="0" dirty="0"/>
              <a:t>, http://www.lib.uoa.gr/ypiresies/katalogos-opac.html </a:t>
            </a:r>
            <a:r>
              <a:rPr lang="el-GR" baseline="0" dirty="0"/>
              <a:t>του καταλόγου περιοδικών  και  των βάσεων δεδομένων, και της </a:t>
            </a:r>
            <a:r>
              <a:rPr lang="en-US" baseline="0" dirty="0"/>
              <a:t>heal link </a:t>
            </a: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8</a:t>
            </a:fld>
            <a:endParaRPr lang="el-GR"/>
          </a:p>
        </p:txBody>
      </p:sp>
    </p:spTree>
    <p:extLst>
      <p:ext uri="{BB962C8B-B14F-4D97-AF65-F5344CB8AC3E}">
        <p14:creationId xmlns:p14="http://schemas.microsoft.com/office/powerpoint/2010/main" val="419342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9</a:t>
            </a:fld>
            <a:endParaRPr lang="el-GR"/>
          </a:p>
        </p:txBody>
      </p:sp>
    </p:spTree>
    <p:extLst>
      <p:ext uri="{BB962C8B-B14F-4D97-AF65-F5344CB8AC3E}">
        <p14:creationId xmlns:p14="http://schemas.microsoft.com/office/powerpoint/2010/main" val="219085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Απαιτείται να γίνονται εγκαίρως όλες οι διαδικασίες καταθέσεων προϋπολογισμών,  εγκρίσεων  καθώς οι διαδικασίες είναι πολύ χρονοβόρες  και η συνεργασία με τους </a:t>
            </a:r>
            <a:r>
              <a:rPr lang="el-GR" dirty="0" err="1"/>
              <a:t>παρόχους</a:t>
            </a:r>
            <a:r>
              <a:rPr lang="el-GR" dirty="0"/>
              <a:t> έχει πολλές δυσκολίες.</a:t>
            </a:r>
          </a:p>
        </p:txBody>
      </p:sp>
      <p:sp>
        <p:nvSpPr>
          <p:cNvPr id="4" name="Slide Number Placeholder 3"/>
          <p:cNvSpPr>
            <a:spLocks noGrp="1"/>
          </p:cNvSpPr>
          <p:nvPr>
            <p:ph type="sldNum" sz="quarter" idx="5"/>
          </p:nvPr>
        </p:nvSpPr>
        <p:spPr/>
        <p:txBody>
          <a:bodyPr/>
          <a:lstStyle/>
          <a:p>
            <a:fld id="{B8796F01-7154-41E0-B48B-A6921757531A}" type="slidenum">
              <a:rPr lang="el-GR" smtClean="0"/>
              <a:pPr/>
              <a:t>10</a:t>
            </a:fld>
            <a:endParaRPr lang="el-GR"/>
          </a:p>
        </p:txBody>
      </p:sp>
    </p:spTree>
    <p:extLst>
      <p:ext uri="{BB962C8B-B14F-4D97-AF65-F5344CB8AC3E}">
        <p14:creationId xmlns:p14="http://schemas.microsoft.com/office/powerpoint/2010/main" val="119412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600" b="0" i="0" kern="1200" baseline="0" dirty="0">
                <a:solidFill>
                  <a:schemeClr val="tx2"/>
                </a:solidFill>
                <a:effectLst/>
                <a:latin typeface="+mn-lt"/>
                <a:ea typeface="+mn-ea"/>
                <a:cs typeface="+mn-cs"/>
              </a:rPr>
              <a:t>Από τ</a:t>
            </a:r>
            <a:r>
              <a:rPr lang="el-GR" sz="1600" b="0" i="0" kern="1200" dirty="0">
                <a:solidFill>
                  <a:schemeClr val="tx2"/>
                </a:solidFill>
                <a:effectLst/>
                <a:latin typeface="+mn-lt"/>
                <a:ea typeface="+mn-ea"/>
                <a:cs typeface="+mn-cs"/>
              </a:rPr>
              <a:t>η διαδικτυακή πύλη του HEAL-</a:t>
            </a:r>
            <a:r>
              <a:rPr lang="el-GR" sz="1600" b="0" i="0" kern="1200" dirty="0" err="1">
                <a:solidFill>
                  <a:schemeClr val="tx2"/>
                </a:solidFill>
                <a:effectLst/>
                <a:latin typeface="+mn-lt"/>
                <a:ea typeface="+mn-ea"/>
                <a:cs typeface="+mn-cs"/>
              </a:rPr>
              <a:t>Link</a:t>
            </a:r>
            <a:r>
              <a:rPr lang="el-GR" sz="1600" b="0" i="0" kern="1200" dirty="0">
                <a:solidFill>
                  <a:schemeClr val="tx2"/>
                </a:solidFill>
                <a:effectLst/>
                <a:latin typeface="+mn-lt"/>
                <a:ea typeface="+mn-ea"/>
                <a:cs typeface="+mn-cs"/>
              </a:rPr>
              <a:t> τα μέλη του Σύνδεσμο</a:t>
            </a:r>
            <a:r>
              <a:rPr lang="en-US" sz="1600" b="0" i="0" kern="1200" dirty="0">
                <a:solidFill>
                  <a:schemeClr val="tx2"/>
                </a:solidFill>
                <a:effectLst/>
                <a:latin typeface="+mn-lt"/>
                <a:ea typeface="+mn-ea"/>
                <a:cs typeface="+mn-cs"/>
              </a:rPr>
              <a:t>y</a:t>
            </a:r>
            <a:r>
              <a:rPr lang="el-GR" sz="1600" b="0" i="0" kern="1200" dirty="0">
                <a:solidFill>
                  <a:schemeClr val="tx2"/>
                </a:solidFill>
                <a:effectLst/>
                <a:latin typeface="+mn-lt"/>
                <a:ea typeface="+mn-ea"/>
                <a:cs typeface="+mn-cs"/>
              </a:rPr>
              <a:t> Ελληνικών Ακαδημαϊκών Βιβλιοθηκών έχουν πρόσβαση σε ηλεκτρονικό υλικό που καλύπτεται από συμβάσεις που έχει συνάψει ο Σύνδεσμος με διάφορους εκδότες/διαθέτες. Η πρόσβαση στις ηλεκτρονικές πηγές</a:t>
            </a:r>
            <a:r>
              <a:rPr lang="el-GR" sz="1600" b="0" i="0" kern="1200" baseline="0" dirty="0">
                <a:solidFill>
                  <a:schemeClr val="tx2"/>
                </a:solidFill>
                <a:effectLst/>
                <a:latin typeface="+mn-lt"/>
                <a:ea typeface="+mn-ea"/>
                <a:cs typeface="+mn-cs"/>
              </a:rPr>
              <a:t> και στις βιβλιογραφικές βάσεις δεδομένων </a:t>
            </a:r>
            <a:r>
              <a:rPr lang="el-GR" sz="1600" b="0" i="0" kern="1200" dirty="0">
                <a:solidFill>
                  <a:schemeClr val="tx2"/>
                </a:solidFill>
                <a:effectLst/>
                <a:latin typeface="+mn-lt"/>
                <a:ea typeface="+mn-ea"/>
                <a:cs typeface="+mn-cs"/>
              </a:rPr>
              <a:t>είναι εφικτή και μέσω Δικτύου ΕΚΠΑ.</a:t>
            </a:r>
            <a:endParaRPr lang="el-GR" dirty="0"/>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11</a:t>
            </a:fld>
            <a:endParaRPr lang="el-GR"/>
          </a:p>
        </p:txBody>
      </p:sp>
    </p:spTree>
    <p:extLst>
      <p:ext uri="{BB962C8B-B14F-4D97-AF65-F5344CB8AC3E}">
        <p14:creationId xmlns:p14="http://schemas.microsoft.com/office/powerpoint/2010/main" val="871231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l-GR"/>
              <a:t>Στυλ κύριου τίτλου</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l-GR"/>
              <a:t>Στυλ κύριου υπότιτλου</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4" name="Date Placeholder 3"/>
          <p:cNvSpPr>
            <a:spLocks noGrp="1"/>
          </p:cNvSpPr>
          <p:nvPr>
            <p:ph type="dt" sz="half" idx="10"/>
          </p:nvPr>
        </p:nvSpPr>
        <p:spPr/>
        <p:txBody>
          <a:bodyPr/>
          <a:lstStyle/>
          <a:p>
            <a:fld id="{7AECB6C2-1084-4AED-A74A-DF028B0094EA}" type="datetimeFigureOut">
              <a:rPr lang="en-US"/>
              <a:t>9/16/2021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l-GR"/>
              <a:t>Στυλ κύριου τίτλου</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4" name="Date Placeholder 3"/>
          <p:cNvSpPr>
            <a:spLocks noGrp="1"/>
          </p:cNvSpPr>
          <p:nvPr>
            <p:ph type="dt" sz="half" idx="10"/>
          </p:nvPr>
        </p:nvSpPr>
        <p:spPr/>
        <p:txBody>
          <a:bodyPr/>
          <a:lstStyle/>
          <a:p>
            <a:fld id="{7AECB6C2-1084-4AED-A74A-DF028B0094EA}" type="datetimeFigureOut">
              <a:rPr lang="en-US"/>
              <a:t>9/16/2021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88825"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88825" cy="3255962"/>
            <a:chOff x="0" y="1770061"/>
            <a:chExt cx="12192000" cy="3255962"/>
          </a:xfrm>
          <a:solidFill>
            <a:schemeClr val="bg1"/>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6978" y="2"/>
            <a:ext cx="7414869"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6306" y="0"/>
            <a:ext cx="6856214"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0277" y="3949699"/>
            <a:ext cx="608272"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6434" y="1124712"/>
            <a:ext cx="5942052"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6048" y="4422774"/>
            <a:ext cx="3694244"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6048" y="4859274"/>
            <a:ext cx="3694244"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6048" y="5295774"/>
            <a:ext cx="3694244"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6048" y="5732273"/>
            <a:ext cx="3694244"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5034"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1265" y="4451822"/>
            <a:ext cx="218843"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1265" y="5324822"/>
            <a:ext cx="218843"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91265" y="4888322"/>
            <a:ext cx="218843"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78326" y="5748378"/>
            <a:ext cx="244722" cy="244786"/>
          </a:xfrm>
          <a:prstGeom prst="rect">
            <a:avLst/>
          </a:prstGeom>
        </p:spPr>
      </p:pic>
    </p:spTree>
    <p:extLst>
      <p:ext uri="{BB962C8B-B14F-4D97-AF65-F5344CB8AC3E}">
        <p14:creationId xmlns:p14="http://schemas.microsoft.com/office/powerpoint/2010/main" val="144273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pic>
        <p:nvPicPr>
          <p:cNvPr id="15" name="Google Shape;15;p3" descr="Τάμπλετ"/>
          <p:cNvPicPr preferRelativeResize="0"/>
          <p:nvPr/>
        </p:nvPicPr>
        <p:blipFill rotWithShape="1">
          <a:blip r:embed="rId2">
            <a:alphaModFix/>
          </a:blip>
          <a:srcRect/>
          <a:stretch/>
        </p:blipFill>
        <p:spPr>
          <a:xfrm>
            <a:off x="11192513" y="5996421"/>
            <a:ext cx="955135" cy="955384"/>
          </a:xfrm>
          <a:prstGeom prst="rect">
            <a:avLst/>
          </a:prstGeom>
          <a:noFill/>
          <a:ln>
            <a:noFill/>
          </a:ln>
        </p:spPr>
      </p:pic>
      <p:sp>
        <p:nvSpPr>
          <p:cNvPr id="16" name="Google Shape;16;p3"/>
          <p:cNvSpPr txBox="1">
            <a:spLocks noGrp="1"/>
          </p:cNvSpPr>
          <p:nvPr>
            <p:ph type="title"/>
          </p:nvPr>
        </p:nvSpPr>
        <p:spPr>
          <a:xfrm>
            <a:off x="415492" y="593367"/>
            <a:ext cx="11357841"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atin typeface="Times New Roman"/>
                <a:ea typeface="Times New Roman"/>
                <a:cs typeface="Times New Roman"/>
                <a:sym typeface="Times New Roma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 name="Google Shape;17;p3"/>
          <p:cNvSpPr txBox="1">
            <a:spLocks noGrp="1"/>
          </p:cNvSpPr>
          <p:nvPr>
            <p:ph type="body" idx="1"/>
          </p:nvPr>
        </p:nvSpPr>
        <p:spPr>
          <a:xfrm>
            <a:off x="415492" y="1536633"/>
            <a:ext cx="11357841" cy="4555200"/>
          </a:xfrm>
          <a:prstGeom prst="rect">
            <a:avLst/>
          </a:prstGeom>
          <a:noFill/>
          <a:ln>
            <a:noFill/>
          </a:ln>
        </p:spPr>
        <p:txBody>
          <a:bodyPr spcFirstLastPara="1" wrap="square" lIns="91425" tIns="91425" rIns="91425" bIns="91425" anchor="t" anchorCtr="0">
            <a:normAutofit/>
          </a:bodyPr>
          <a:lstStyle>
            <a:lvl1pPr marL="609448" lvl="0" indent="-457086" algn="l">
              <a:lnSpc>
                <a:spcPct val="115000"/>
              </a:lnSpc>
              <a:spcBef>
                <a:spcPts val="0"/>
              </a:spcBef>
              <a:spcAft>
                <a:spcPts val="0"/>
              </a:spcAft>
              <a:buSzPts val="1800"/>
              <a:buChar char="●"/>
              <a:defRPr/>
            </a:lvl1pPr>
            <a:lvl2pPr marL="1218895" lvl="1" indent="-423228" algn="l">
              <a:lnSpc>
                <a:spcPct val="115000"/>
              </a:lnSpc>
              <a:spcBef>
                <a:spcPts val="0"/>
              </a:spcBef>
              <a:spcAft>
                <a:spcPts val="0"/>
              </a:spcAft>
              <a:buSzPts val="1400"/>
              <a:buChar char="○"/>
              <a:defRPr/>
            </a:lvl2pPr>
            <a:lvl3pPr marL="1828343" lvl="2" indent="-423228" algn="l">
              <a:lnSpc>
                <a:spcPct val="115000"/>
              </a:lnSpc>
              <a:spcBef>
                <a:spcPts val="0"/>
              </a:spcBef>
              <a:spcAft>
                <a:spcPts val="0"/>
              </a:spcAft>
              <a:buSzPts val="1400"/>
              <a:buChar char="■"/>
              <a:defRPr/>
            </a:lvl3pPr>
            <a:lvl4pPr marL="2437790" lvl="3" indent="-423228" algn="l">
              <a:lnSpc>
                <a:spcPct val="115000"/>
              </a:lnSpc>
              <a:spcBef>
                <a:spcPts val="0"/>
              </a:spcBef>
              <a:spcAft>
                <a:spcPts val="0"/>
              </a:spcAft>
              <a:buSzPts val="1400"/>
              <a:buChar char="●"/>
              <a:defRPr/>
            </a:lvl4pPr>
            <a:lvl5pPr marL="3047238" lvl="4" indent="-423228" algn="l">
              <a:lnSpc>
                <a:spcPct val="115000"/>
              </a:lnSpc>
              <a:spcBef>
                <a:spcPts val="0"/>
              </a:spcBef>
              <a:spcAft>
                <a:spcPts val="0"/>
              </a:spcAft>
              <a:buSzPts val="1400"/>
              <a:buChar char="○"/>
              <a:defRPr/>
            </a:lvl5pPr>
            <a:lvl6pPr marL="3656686" lvl="5" indent="-423228" algn="l">
              <a:lnSpc>
                <a:spcPct val="115000"/>
              </a:lnSpc>
              <a:spcBef>
                <a:spcPts val="0"/>
              </a:spcBef>
              <a:spcAft>
                <a:spcPts val="0"/>
              </a:spcAft>
              <a:buSzPts val="1400"/>
              <a:buChar char="■"/>
              <a:defRPr/>
            </a:lvl6pPr>
            <a:lvl7pPr marL="4266133" lvl="6" indent="-423228" algn="l">
              <a:lnSpc>
                <a:spcPct val="115000"/>
              </a:lnSpc>
              <a:spcBef>
                <a:spcPts val="0"/>
              </a:spcBef>
              <a:spcAft>
                <a:spcPts val="0"/>
              </a:spcAft>
              <a:buSzPts val="1400"/>
              <a:buChar char="●"/>
              <a:defRPr/>
            </a:lvl7pPr>
            <a:lvl8pPr marL="4875581" lvl="7" indent="-423228" algn="l">
              <a:lnSpc>
                <a:spcPct val="115000"/>
              </a:lnSpc>
              <a:spcBef>
                <a:spcPts val="0"/>
              </a:spcBef>
              <a:spcAft>
                <a:spcPts val="0"/>
              </a:spcAft>
              <a:buSzPts val="1400"/>
              <a:buChar char="○"/>
              <a:defRPr/>
            </a:lvl8pPr>
            <a:lvl9pPr marL="5485028" lvl="8" indent="-423228" algn="l">
              <a:lnSpc>
                <a:spcPct val="115000"/>
              </a:lnSpc>
              <a:spcBef>
                <a:spcPts val="0"/>
              </a:spcBef>
              <a:spcAft>
                <a:spcPts val="0"/>
              </a:spcAft>
              <a:buSzPts val="1400"/>
              <a:buChar char="■"/>
              <a:defRPr/>
            </a:lvl9pPr>
          </a:lstStyle>
          <a:p>
            <a:endParaRPr/>
          </a:p>
        </p:txBody>
      </p:sp>
      <p:cxnSp>
        <p:nvCxnSpPr>
          <p:cNvPr id="18" name="Google Shape;18;p3"/>
          <p:cNvCxnSpPr>
            <a:stCxn id="15" idx="1"/>
          </p:cNvCxnSpPr>
          <p:nvPr/>
        </p:nvCxnSpPr>
        <p:spPr>
          <a:xfrm rot="10800000">
            <a:off x="-12569" y="6466913"/>
            <a:ext cx="11205081" cy="7200"/>
          </a:xfrm>
          <a:prstGeom prst="straightConnector1">
            <a:avLst/>
          </a:prstGeom>
          <a:noFill/>
          <a:ln w="12700" cap="flat" cmpd="sng">
            <a:solidFill>
              <a:srgbClr val="C00000"/>
            </a:solidFill>
            <a:prstDash val="solid"/>
            <a:round/>
            <a:headEnd type="none" w="sm" len="sm"/>
            <a:tailEnd type="none" w="sm" len="sm"/>
          </a:ln>
        </p:spPr>
      </p:cxnSp>
      <p:grpSp>
        <p:nvGrpSpPr>
          <p:cNvPr id="19" name="Google Shape;19;p3"/>
          <p:cNvGrpSpPr/>
          <p:nvPr/>
        </p:nvGrpSpPr>
        <p:grpSpPr>
          <a:xfrm>
            <a:off x="307371" y="6196496"/>
            <a:ext cx="1515655" cy="545928"/>
            <a:chOff x="640079" y="6332119"/>
            <a:chExt cx="1150621" cy="409456"/>
          </a:xfrm>
        </p:grpSpPr>
        <p:sp>
          <p:nvSpPr>
            <p:cNvPr id="20" name="Google Shape;20;p3"/>
            <p:cNvSpPr/>
            <p:nvPr/>
          </p:nvSpPr>
          <p:spPr>
            <a:xfrm>
              <a:off x="640079" y="6347965"/>
              <a:ext cx="1150621" cy="393610"/>
            </a:xfrm>
            <a:prstGeom prst="roundRect">
              <a:avLst>
                <a:gd name="adj" fmla="val 8785"/>
              </a:avLst>
            </a:prstGeom>
            <a:solidFill>
              <a:schemeClr val="lt1"/>
            </a:solidFill>
            <a:ln w="127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6FA2F7"/>
                </a:solidFill>
                <a:latin typeface="Arial"/>
                <a:ea typeface="Arial"/>
                <a:cs typeface="Arial"/>
                <a:sym typeface="Arial"/>
              </a:endParaRPr>
            </a:p>
          </p:txBody>
        </p:sp>
        <p:grpSp>
          <p:nvGrpSpPr>
            <p:cNvPr id="21" name="Google Shape;21;p3"/>
            <p:cNvGrpSpPr/>
            <p:nvPr/>
          </p:nvGrpSpPr>
          <p:grpSpPr>
            <a:xfrm>
              <a:off x="821192" y="6332119"/>
              <a:ext cx="788369" cy="408156"/>
              <a:chOff x="8523686" y="1079241"/>
              <a:chExt cx="1203679" cy="623168"/>
            </a:xfrm>
          </p:grpSpPr>
          <p:pic>
            <p:nvPicPr>
              <p:cNvPr id="22" name="Google Shape;22;p3"/>
              <p:cNvPicPr preferRelativeResize="0"/>
              <p:nvPr/>
            </p:nvPicPr>
            <p:blipFill rotWithShape="1">
              <a:blip r:embed="rId3">
                <a:alphaModFix/>
              </a:blip>
              <a:srcRect b="64539"/>
              <a:stretch/>
            </p:blipFill>
            <p:spPr>
              <a:xfrm>
                <a:off x="9398276" y="1105421"/>
                <a:ext cx="329047" cy="184340"/>
              </a:xfrm>
              <a:prstGeom prst="rect">
                <a:avLst/>
              </a:prstGeom>
              <a:noFill/>
              <a:ln>
                <a:noFill/>
              </a:ln>
            </p:spPr>
          </p:pic>
          <p:pic>
            <p:nvPicPr>
              <p:cNvPr id="23" name="Google Shape;23;p3"/>
              <p:cNvPicPr preferRelativeResize="0"/>
              <p:nvPr/>
            </p:nvPicPr>
            <p:blipFill rotWithShape="1">
              <a:blip r:embed="rId4">
                <a:alphaModFix/>
              </a:blip>
              <a:srcRect r="67015" b="17897"/>
              <a:stretch/>
            </p:blipFill>
            <p:spPr>
              <a:xfrm>
                <a:off x="8523686" y="1127282"/>
                <a:ext cx="1141079" cy="548943"/>
              </a:xfrm>
              <a:prstGeom prst="rect">
                <a:avLst/>
              </a:prstGeom>
              <a:noFill/>
              <a:ln>
                <a:noFill/>
              </a:ln>
            </p:spPr>
          </p:pic>
          <p:sp>
            <p:nvSpPr>
              <p:cNvPr id="24" name="Google Shape;24;p3"/>
              <p:cNvSpPr/>
              <p:nvPr/>
            </p:nvSpPr>
            <p:spPr>
              <a:xfrm rot="-8755683">
                <a:off x="9507330" y="1117802"/>
                <a:ext cx="159462" cy="71149"/>
              </a:xfrm>
              <a:custGeom>
                <a:avLst/>
                <a:gdLst/>
                <a:ahLst/>
                <a:cxnLst/>
                <a:rect l="l" t="t" r="r" b="b"/>
                <a:pathLst>
                  <a:path w="159461" h="50147" extrusionOk="0">
                    <a:moveTo>
                      <a:pt x="584" y="17513"/>
                    </a:moveTo>
                    <a:cubicBezTo>
                      <a:pt x="-7535" y="25607"/>
                      <a:pt x="71324" y="56367"/>
                      <a:pt x="100891" y="49025"/>
                    </a:cubicBezTo>
                    <a:cubicBezTo>
                      <a:pt x="130458" y="41683"/>
                      <a:pt x="132375" y="16935"/>
                      <a:pt x="140494" y="8841"/>
                    </a:cubicBezTo>
                    <a:cubicBezTo>
                      <a:pt x="148613" y="747"/>
                      <a:pt x="172924" y="-985"/>
                      <a:pt x="149606" y="460"/>
                    </a:cubicBezTo>
                    <a:cubicBezTo>
                      <a:pt x="50536" y="53067"/>
                      <a:pt x="8703" y="9419"/>
                      <a:pt x="584" y="17513"/>
                    </a:cubicBezTo>
                    <a:close/>
                  </a:path>
                </a:pathLst>
              </a:custGeom>
              <a:solidFill>
                <a:srgbClr val="F68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6" b="0" i="0" u="none" strike="noStrike" cap="none">
                  <a:solidFill>
                    <a:schemeClr val="lt1"/>
                  </a:solidFill>
                  <a:latin typeface="Arial"/>
                  <a:ea typeface="Arial"/>
                  <a:cs typeface="Arial"/>
                  <a:sym typeface="Arial"/>
                </a:endParaRPr>
              </a:p>
            </p:txBody>
          </p:sp>
          <p:pic>
            <p:nvPicPr>
              <p:cNvPr id="25" name="Google Shape;25;p3"/>
              <p:cNvPicPr preferRelativeResize="0"/>
              <p:nvPr/>
            </p:nvPicPr>
            <p:blipFill rotWithShape="1">
              <a:blip r:embed="rId3">
                <a:alphaModFix/>
              </a:blip>
              <a:srcRect t="35461"/>
              <a:stretch/>
            </p:blipFill>
            <p:spPr>
              <a:xfrm>
                <a:off x="9398317" y="1366912"/>
                <a:ext cx="329048" cy="335497"/>
              </a:xfrm>
              <a:prstGeom prst="rect">
                <a:avLst/>
              </a:prstGeom>
              <a:noFill/>
              <a:ln>
                <a:noFill/>
              </a:ln>
            </p:spPr>
          </p:pic>
          <p:pic>
            <p:nvPicPr>
              <p:cNvPr id="26" name="Google Shape;26;p3"/>
              <p:cNvPicPr preferRelativeResize="0"/>
              <p:nvPr/>
            </p:nvPicPr>
            <p:blipFill rotWithShape="1">
              <a:blip r:embed="rId5">
                <a:alphaModFix/>
              </a:blip>
              <a:srcRect l="71348" t="28494" b="62711"/>
              <a:stretch/>
            </p:blipFill>
            <p:spPr>
              <a:xfrm>
                <a:off x="9633080" y="1289767"/>
                <a:ext cx="94278" cy="94976"/>
              </a:xfrm>
              <a:prstGeom prst="rect">
                <a:avLst/>
              </a:prstGeom>
              <a:noFill/>
              <a:ln>
                <a:noFill/>
              </a:ln>
            </p:spPr>
          </p:pic>
        </p:grpSp>
      </p:grpSp>
      <p:cxnSp>
        <p:nvCxnSpPr>
          <p:cNvPr id="27" name="Google Shape;27;p3"/>
          <p:cNvCxnSpPr/>
          <p:nvPr/>
        </p:nvCxnSpPr>
        <p:spPr>
          <a:xfrm>
            <a:off x="11192513" y="6204000"/>
            <a:ext cx="0" cy="532909"/>
          </a:xfrm>
          <a:prstGeom prst="straightConnector1">
            <a:avLst/>
          </a:prstGeom>
          <a:noFill/>
          <a:ln w="12700" cap="flat" cmpd="sng">
            <a:solidFill>
              <a:srgbClr val="C00000"/>
            </a:solidFill>
            <a:prstDash val="solid"/>
            <a:round/>
            <a:headEnd type="none" w="sm" len="sm"/>
            <a:tailEnd type="none" w="sm" len="sm"/>
          </a:ln>
        </p:spPr>
      </p:cxnSp>
    </p:spTree>
    <p:extLst>
      <p:ext uri="{BB962C8B-B14F-4D97-AF65-F5344CB8AC3E}">
        <p14:creationId xmlns:p14="http://schemas.microsoft.com/office/powerpoint/2010/main" val="284683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4" name="Date Placeholder 3"/>
          <p:cNvSpPr>
            <a:spLocks noGrp="1"/>
          </p:cNvSpPr>
          <p:nvPr>
            <p:ph type="dt" sz="half" idx="10"/>
          </p:nvPr>
        </p:nvSpPr>
        <p:spPr/>
        <p:txBody>
          <a:bodyPr/>
          <a:lstStyle/>
          <a:p>
            <a:fld id="{8B5A30F4-0B4E-4E4B-BC36-C30CD13F4E17}" type="datetimeFigureOut">
              <a:rPr lang="en-US"/>
              <a:t>9/16/2021</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l-GR"/>
              <a:t>Στυλ κύριου τίτλου</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l-GR"/>
              <a:t>Στυλ υποδείγματος κειμένου</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Date Placeholder 4"/>
          <p:cNvSpPr>
            <a:spLocks noGrp="1"/>
          </p:cNvSpPr>
          <p:nvPr>
            <p:ph type="dt" sz="half" idx="10"/>
          </p:nvPr>
        </p:nvSpPr>
        <p:spPr/>
        <p:txBody>
          <a:bodyPr/>
          <a:lstStyle/>
          <a:p>
            <a:fld id="{2DD204D1-F9BD-4643-8480-6EA41EB484F1}" type="datetimeFigureOut">
              <a:rPr lang="en-US"/>
              <a:t>9/16/2021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l-GR"/>
              <a:t>Στυλ υποδείγματος κειμένου</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l-GR"/>
              <a:t>Στυλ υποδείγματος κειμένου</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7" name="Date Placeholder 6"/>
          <p:cNvSpPr>
            <a:spLocks noGrp="1"/>
          </p:cNvSpPr>
          <p:nvPr>
            <p:ph type="dt" sz="half" idx="10"/>
          </p:nvPr>
        </p:nvSpPr>
        <p:spPr/>
        <p:txBody>
          <a:bodyPr/>
          <a:lstStyle/>
          <a:p>
            <a:fld id="{2DD204D1-F9BD-4643-8480-6EA41EB484F1}" type="datetimeFigureOut">
              <a:rPr lang="en-US"/>
              <a:t>9/16/2021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a:p>
        </p:txBody>
      </p:sp>
      <p:sp>
        <p:nvSpPr>
          <p:cNvPr id="3" name="Date Placeholder 2"/>
          <p:cNvSpPr>
            <a:spLocks noGrp="1"/>
          </p:cNvSpPr>
          <p:nvPr>
            <p:ph type="dt" sz="half" idx="10"/>
          </p:nvPr>
        </p:nvSpPr>
        <p:spPr/>
        <p:txBody>
          <a:bodyPr/>
          <a:lstStyle/>
          <a:p>
            <a:fld id="{2DD204D1-F9BD-4643-8480-6EA41EB484F1}" type="datetimeFigureOut">
              <a:rPr lang="en-US"/>
              <a:t>9/16/2021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9/16/2021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l-GR"/>
              <a:t>Στυλ κύριου τίτλου</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l-GR"/>
              <a:t>Στυλ υποδείγματος κειμένου</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a:p>
        </p:txBody>
      </p:sp>
      <p:sp>
        <p:nvSpPr>
          <p:cNvPr id="5" name="Date Placeholder 4"/>
          <p:cNvSpPr>
            <a:spLocks noGrp="1"/>
          </p:cNvSpPr>
          <p:nvPr>
            <p:ph type="dt" sz="half" idx="10"/>
          </p:nvPr>
        </p:nvSpPr>
        <p:spPr/>
        <p:txBody>
          <a:bodyPr/>
          <a:lstStyle/>
          <a:p>
            <a:fld id="{126BF754-515F-40B9-8D24-D54D5825B3D0}" type="datetimeFigureOut">
              <a:rPr lang="en-US"/>
              <a:t>9/16/2021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l-GR"/>
              <a:t>Στυλ κύριου τίτλου</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l-GR"/>
              <a:t>Κάντε κλικ στο εικονίδιο για να προσθέσετε μια εικόνα</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126BF754-515F-40B9-8D24-D54D5825B3D0}" type="datetimeFigureOut">
              <a:rPr lang="en-US"/>
              <a:t>9/16/2021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l-GR"/>
              <a:t>Στυλ κύριου τίτλου</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9/16/2021</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 id="2147483680" r:id="rId12"/>
    <p:sldLayoutId id="214748368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http://www.lib.uoa.gr/fileadmin/images/logo.p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heal-link.gr/"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law.lib.uoa.gr/nea-anakoinoseis/detail/article/ypiresia-daneismoy-biblion-tis-bibliothikis-tis-nomikis-scholis-1.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www.lib.uoa.gr/ypiresies/paraggelia-arthron.html"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5.emf"/><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hyperlink" Target="http://www.lib.uoa.gr/sylloges/psifiakes-sylloges/psifiaki-syllogi-epistimonikes-dimosieyseis-ereynitiko-kai-allo-yliko.html" TargetMode="External"/><Relationship Id="rId4" Type="http://schemas.openxmlformats.org/officeDocument/2006/relationships/hyperlink" Target="https://pergamos.lib.uoa.gr/uoa/dl/frontend/index.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epub.lib.uoa.gr/index.php/index?searchInitial=%CE%9A&amp;sort=titl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hyperlink" Target="http://www.lib.uoa.gr/anoikti-epistimi/ti-einai-i-anoikti-epistimi.html"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www.lib.uoa.gr/nc/mathaino-pos/arthro/article/turnitin-erotiseis-kai-apantiseis-qa.html"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hyperlink" Target="http://www.turnitinuk.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law.lib.uoa.gr/ypiresies/seminaria-ypiresion-bibliothikis.html"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hyperlink" Target="https://conference.lib.ntua.gr/programm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emf"/><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svg"/><Relationship Id="rId10" Type="http://schemas.openxmlformats.org/officeDocument/2006/relationships/image" Target="../media/image65.jpg"/><Relationship Id="rId4" Type="http://schemas.openxmlformats.org/officeDocument/2006/relationships/image" Target="../media/image59.png"/><Relationship Id="rId9" Type="http://schemas.openxmlformats.org/officeDocument/2006/relationships/image" Target="../media/image64.svg"/></Relationships>
</file>

<file path=ppt/slides/_rels/slide3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law.lib.uoa.g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law.lib.uoa.gr/ypiresies/ilektronikos-katalogos-opac.html"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hyperlink" Target="http://www.lib.uoa.gr/mathaino-po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Τίτλος 23"/>
          <p:cNvSpPr>
            <a:spLocks noGrp="1"/>
          </p:cNvSpPr>
          <p:nvPr>
            <p:ph type="title"/>
          </p:nvPr>
        </p:nvSpPr>
        <p:spPr/>
        <p:txBody>
          <a:bodyPr>
            <a:normAutofit/>
          </a:bodyPr>
          <a:lstStyle/>
          <a:p>
            <a:pPr algn="ctr"/>
            <a:r>
              <a:rPr lang="el-GR" sz="2800" dirty="0">
                <a:solidFill>
                  <a:srgbClr val="923826"/>
                </a:solidFill>
                <a:latin typeface="Arial Black" panose="020B0A04020102020204" pitchFamily="34" charset="0"/>
              </a:rPr>
              <a:t>ΒΙΒΛΙΟΘΗΚΗ ΝΟΜΙΚΗΣ ΣΧΟΛΗΣ </a:t>
            </a:r>
          </a:p>
        </p:txBody>
      </p:sp>
      <p:pic>
        <p:nvPicPr>
          <p:cNvPr id="19" name="Θέση περιεχομένου 18"/>
          <p:cNvPicPr>
            <a:picLocks noGrp="1" noChangeAspect="1"/>
          </p:cNvPicPr>
          <p:nvPr>
            <p:ph type="pic" idx="1"/>
          </p:nvPr>
        </p:nvPicPr>
        <p:blipFill>
          <a:blip r:embed="rId2">
            <a:extLst>
              <a:ext uri="{28A0092B-C50C-407E-A947-70E740481C1C}">
                <a14:useLocalDpi xmlns:a14="http://schemas.microsoft.com/office/drawing/2010/main" val="0"/>
              </a:ext>
            </a:extLst>
          </a:blip>
          <a:srcRect t="4179" b="4179"/>
          <a:stretch>
            <a:fillRect/>
          </a:stretch>
        </p:blipFill>
        <p:spPr>
          <a:xfrm>
            <a:off x="2277989" y="279401"/>
            <a:ext cx="7632848" cy="4661767"/>
          </a:xfrm>
        </p:spPr>
      </p:pic>
      <p:sp>
        <p:nvSpPr>
          <p:cNvPr id="25" name="Θέση κειμένου 24"/>
          <p:cNvSpPr>
            <a:spLocks noGrp="1"/>
          </p:cNvSpPr>
          <p:nvPr>
            <p:ph type="body" sz="half" idx="2"/>
          </p:nvPr>
        </p:nvSpPr>
        <p:spPr>
          <a:xfrm>
            <a:off x="2437765" y="5667045"/>
            <a:ext cx="7313295" cy="708355"/>
          </a:xfrm>
        </p:spPr>
        <p:txBody>
          <a:bodyPr/>
          <a:lstStyle/>
          <a:p>
            <a:endParaRPr lang="el-GR" dirty="0"/>
          </a:p>
        </p:txBody>
      </p:sp>
      <p:grpSp>
        <p:nvGrpSpPr>
          <p:cNvPr id="30" name="Group 11">
            <a:extLst>
              <a:ext uri="{FF2B5EF4-FFF2-40B4-BE49-F238E27FC236}">
                <a16:creationId xmlns:a16="http://schemas.microsoft.com/office/drawing/2014/main" id="{CAE7073C-D9DF-439B-9BAE-18BFF5EC8E3C}"/>
              </a:ext>
            </a:extLst>
          </p:cNvPr>
          <p:cNvGrpSpPr/>
          <p:nvPr/>
        </p:nvGrpSpPr>
        <p:grpSpPr>
          <a:xfrm>
            <a:off x="2277988" y="5563622"/>
            <a:ext cx="7416824" cy="817705"/>
            <a:chOff x="130045" y="5872959"/>
            <a:chExt cx="11854308" cy="895016"/>
          </a:xfrm>
        </p:grpSpPr>
        <p:pic>
          <p:nvPicPr>
            <p:cNvPr id="31" name="Εικόνα 5">
              <a:extLst>
                <a:ext uri="{FF2B5EF4-FFF2-40B4-BE49-F238E27FC236}">
                  <a16:creationId xmlns:a16="http://schemas.microsoft.com/office/drawing/2014/main" id="{AF3AFF70-07B3-4DF4-81B8-2DF0C0516BE9}"/>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524937" y="5986160"/>
              <a:ext cx="3459416" cy="668614"/>
            </a:xfrm>
            <a:prstGeom prst="rect">
              <a:avLst/>
            </a:prstGeom>
            <a:noFill/>
            <a:ln>
              <a:noFill/>
            </a:ln>
          </p:spPr>
        </p:pic>
        <p:pic>
          <p:nvPicPr>
            <p:cNvPr id="32" name="Picture 18">
              <a:extLst>
                <a:ext uri="{FF2B5EF4-FFF2-40B4-BE49-F238E27FC236}">
                  <a16:creationId xmlns:a16="http://schemas.microsoft.com/office/drawing/2014/main" id="{A383564A-B309-4E9F-8050-122DA256C7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0045" y="5872959"/>
              <a:ext cx="3240000" cy="895016"/>
            </a:xfrm>
            <a:prstGeom prst="rect">
              <a:avLst/>
            </a:prstGeom>
            <a:noFill/>
            <a:ln>
              <a:noFill/>
            </a:ln>
          </p:spPr>
        </p:pic>
      </p:grpSp>
    </p:spTree>
    <p:extLst>
      <p:ext uri="{BB962C8B-B14F-4D97-AF65-F5344CB8AC3E}">
        <p14:creationId xmlns:p14="http://schemas.microsoft.com/office/powerpoint/2010/main" val="319649851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BE4F94-BA88-4A5A-A6B9-29A29FBBA478}"/>
              </a:ext>
            </a:extLst>
          </p:cNvPr>
          <p:cNvSpPr>
            <a:spLocks noGrp="1"/>
          </p:cNvSpPr>
          <p:nvPr>
            <p:ph type="title"/>
          </p:nvPr>
        </p:nvSpPr>
        <p:spPr/>
        <p:txBody>
          <a:bodyPr>
            <a:normAutofit fontScale="90000"/>
          </a:bodyPr>
          <a:lstStyle/>
          <a:p>
            <a:pPr algn="ctr"/>
            <a:r>
              <a:rPr lang="el-GR" dirty="0"/>
              <a:t>Κατανομή βάσεων μέσω των ΠΜΣ  έτους 2021</a:t>
            </a:r>
          </a:p>
        </p:txBody>
      </p:sp>
      <p:sp>
        <p:nvSpPr>
          <p:cNvPr id="6" name="Text Placeholder 5">
            <a:extLst>
              <a:ext uri="{FF2B5EF4-FFF2-40B4-BE49-F238E27FC236}">
                <a16:creationId xmlns:a16="http://schemas.microsoft.com/office/drawing/2014/main" id="{90B3E490-4883-4044-A0BD-0646F8D31123}"/>
              </a:ext>
            </a:extLst>
          </p:cNvPr>
          <p:cNvSpPr>
            <a:spLocks noGrp="1"/>
          </p:cNvSpPr>
          <p:nvPr>
            <p:ph type="body" idx="1"/>
          </p:nvPr>
        </p:nvSpPr>
        <p:spPr/>
        <p:txBody>
          <a:bodyPr/>
          <a:lstStyle/>
          <a:p>
            <a:endParaRPr lang="el-GR" dirty="0"/>
          </a:p>
        </p:txBody>
      </p:sp>
      <p:graphicFrame>
        <p:nvGraphicFramePr>
          <p:cNvPr id="2" name="Table 1">
            <a:extLst>
              <a:ext uri="{FF2B5EF4-FFF2-40B4-BE49-F238E27FC236}">
                <a16:creationId xmlns:a16="http://schemas.microsoft.com/office/drawing/2014/main" id="{7DF77F39-8D0E-4ED8-91BC-61C40F80DEFA}"/>
              </a:ext>
            </a:extLst>
          </p:cNvPr>
          <p:cNvGraphicFramePr>
            <a:graphicFrameLocks noGrp="1"/>
          </p:cNvGraphicFramePr>
          <p:nvPr>
            <p:extLst>
              <p:ext uri="{D42A27DB-BD31-4B8C-83A1-F6EECF244321}">
                <p14:modId xmlns:p14="http://schemas.microsoft.com/office/powerpoint/2010/main" val="2949519718"/>
              </p:ext>
            </p:extLst>
          </p:nvPr>
        </p:nvGraphicFramePr>
        <p:xfrm>
          <a:off x="415491" y="1536631"/>
          <a:ext cx="11357841" cy="4728001"/>
        </p:xfrm>
        <a:graphic>
          <a:graphicData uri="http://schemas.openxmlformats.org/drawingml/2006/table">
            <a:tbl>
              <a:tblPr>
                <a:tableStyleId>{69012ECD-51FC-41F1-AA8D-1B2483CD663E}</a:tableStyleId>
              </a:tblPr>
              <a:tblGrid>
                <a:gridCol w="946487">
                  <a:extLst>
                    <a:ext uri="{9D8B030D-6E8A-4147-A177-3AD203B41FA5}">
                      <a16:colId xmlns:a16="http://schemas.microsoft.com/office/drawing/2014/main" val="909563440"/>
                    </a:ext>
                  </a:extLst>
                </a:gridCol>
                <a:gridCol w="1410073">
                  <a:extLst>
                    <a:ext uri="{9D8B030D-6E8A-4147-A177-3AD203B41FA5}">
                      <a16:colId xmlns:a16="http://schemas.microsoft.com/office/drawing/2014/main" val="2346453473"/>
                    </a:ext>
                  </a:extLst>
                </a:gridCol>
                <a:gridCol w="1719129">
                  <a:extLst>
                    <a:ext uri="{9D8B030D-6E8A-4147-A177-3AD203B41FA5}">
                      <a16:colId xmlns:a16="http://schemas.microsoft.com/office/drawing/2014/main" val="2449123664"/>
                    </a:ext>
                  </a:extLst>
                </a:gridCol>
                <a:gridCol w="2820143">
                  <a:extLst>
                    <a:ext uri="{9D8B030D-6E8A-4147-A177-3AD203B41FA5}">
                      <a16:colId xmlns:a16="http://schemas.microsoft.com/office/drawing/2014/main" val="232410008"/>
                    </a:ext>
                  </a:extLst>
                </a:gridCol>
                <a:gridCol w="2124766">
                  <a:extLst>
                    <a:ext uri="{9D8B030D-6E8A-4147-A177-3AD203B41FA5}">
                      <a16:colId xmlns:a16="http://schemas.microsoft.com/office/drawing/2014/main" val="1191568020"/>
                    </a:ext>
                  </a:extLst>
                </a:gridCol>
                <a:gridCol w="2337243">
                  <a:extLst>
                    <a:ext uri="{9D8B030D-6E8A-4147-A177-3AD203B41FA5}">
                      <a16:colId xmlns:a16="http://schemas.microsoft.com/office/drawing/2014/main" val="857854270"/>
                    </a:ext>
                  </a:extLst>
                </a:gridCol>
              </a:tblGrid>
              <a:tr h="330945">
                <a:tc>
                  <a:txBody>
                    <a:bodyPr/>
                    <a:lstStyle/>
                    <a:p>
                      <a:pPr algn="ctr" fontAlgn="ctr"/>
                      <a:r>
                        <a:rPr lang="el-GR" sz="800" u="none" strike="noStrike">
                          <a:effectLst/>
                        </a:rPr>
                        <a:t>ΚΕ</a:t>
                      </a:r>
                      <a:endParaRPr lang="el-GR" sz="800" b="1" i="0" u="none" strike="noStrike">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dirty="0">
                          <a:effectLst/>
                        </a:rPr>
                        <a:t>Πρόγραμμα</a:t>
                      </a:r>
                      <a:endParaRPr lang="el-GR" sz="800" b="1"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a:effectLst/>
                        </a:rPr>
                        <a:t>Ε.Υ.</a:t>
                      </a:r>
                      <a:endParaRPr lang="el-GR" sz="800" b="1" i="0" u="none" strike="noStrike">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a:effectLst/>
                        </a:rPr>
                        <a:t>Βάση Δεδομένων</a:t>
                      </a:r>
                      <a:endParaRPr lang="el-GR" sz="800" b="1" i="0" u="none" strike="noStrike">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dirty="0">
                          <a:effectLst/>
                        </a:rPr>
                        <a:t>Ποσό </a:t>
                      </a:r>
                      <a:endParaRPr lang="el-GR" sz="800" b="1"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a:effectLst/>
                        </a:rPr>
                        <a:t>ΚΑΤΑΣΤΑΣΗ 13/9/2021</a:t>
                      </a:r>
                      <a:endParaRPr lang="el-GR" sz="800" b="1" i="0" u="none" strike="noStrike">
                        <a:solidFill>
                          <a:srgbClr val="00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2904183260"/>
                  </a:ext>
                </a:extLst>
              </a:tr>
              <a:tr h="605556">
                <a:tc>
                  <a:txBody>
                    <a:bodyPr/>
                    <a:lstStyle/>
                    <a:p>
                      <a:pPr algn="ctr" fontAlgn="ctr"/>
                      <a:r>
                        <a:rPr lang="el-GR" sz="800" u="none" strike="noStrike">
                          <a:effectLst/>
                        </a:rPr>
                        <a:t>16665</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Πρόγραμμα Κοσμητείας</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dirty="0">
                          <a:effectLst/>
                        </a:rPr>
                        <a:t> </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dirty="0" err="1">
                          <a:effectLst/>
                        </a:rPr>
                        <a:t>Heinonline</a:t>
                      </a:r>
                      <a:r>
                        <a:rPr lang="el-GR" sz="800" u="none" strike="noStrike" dirty="0">
                          <a:effectLst/>
                        </a:rPr>
                        <a:t> 12.711 (λήξη 7/ 2021)                            </a:t>
                      </a:r>
                    </a:p>
                    <a:p>
                      <a:pPr algn="l" fontAlgn="ctr"/>
                      <a:r>
                        <a:rPr lang="el-GR" sz="800" u="none" strike="noStrike" dirty="0">
                          <a:effectLst/>
                        </a:rPr>
                        <a:t>  </a:t>
                      </a:r>
                      <a:r>
                        <a:rPr lang="el-GR" sz="800" u="none" strike="noStrike" dirty="0" err="1">
                          <a:effectLst/>
                        </a:rPr>
                        <a:t>West</a:t>
                      </a:r>
                      <a:r>
                        <a:rPr lang="el-GR" sz="800" u="none" strike="noStrike" dirty="0">
                          <a:effectLst/>
                        </a:rPr>
                        <a:t>  ΅</a:t>
                      </a:r>
                      <a:r>
                        <a:rPr lang="en-US" sz="800" u="none" strike="noStrike" dirty="0">
                          <a:effectLst/>
                        </a:rPr>
                        <a:t>West </a:t>
                      </a:r>
                      <a:r>
                        <a:rPr lang="el-GR" sz="800" u="none" strike="noStrike" dirty="0">
                          <a:effectLst/>
                        </a:rPr>
                        <a:t>8.137,50  (λήξη 12/2021)</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r" fontAlgn="ctr"/>
                      <a:r>
                        <a:rPr lang="el-GR" sz="800" u="none" strike="noStrike" dirty="0">
                          <a:effectLst/>
                        </a:rPr>
                        <a:t> 12711,24 ΚΑΙ 8.137,50 </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dirty="0">
                          <a:effectLst/>
                        </a:rPr>
                        <a:t>Για τη </a:t>
                      </a:r>
                      <a:r>
                        <a:rPr lang="el-GR" sz="800" u="none" strike="noStrike" dirty="0" err="1">
                          <a:effectLst/>
                        </a:rPr>
                        <a:t>Hein</a:t>
                      </a:r>
                      <a:r>
                        <a:rPr lang="el-GR" sz="800" u="none" strike="noStrike" dirty="0">
                          <a:effectLst/>
                        </a:rPr>
                        <a:t>  Έχει </a:t>
                      </a:r>
                      <a:r>
                        <a:rPr lang="el-GR" sz="800" u="none" strike="noStrike" dirty="0" err="1">
                          <a:effectLst/>
                        </a:rPr>
                        <a:t>ηδη</a:t>
                      </a:r>
                      <a:r>
                        <a:rPr lang="el-GR" sz="800" u="none" strike="noStrike" dirty="0">
                          <a:effectLst/>
                        </a:rPr>
                        <a:t> κατατεθεί αίτημα στον ΕΛΚΕ  </a:t>
                      </a:r>
                      <a:endParaRPr lang="el-GR" sz="800" b="0" i="0" u="none" strike="noStrike" dirty="0">
                        <a:solidFill>
                          <a:srgbClr val="00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2589212761"/>
                  </a:ext>
                </a:extLst>
              </a:tr>
              <a:tr h="506978">
                <a:tc>
                  <a:txBody>
                    <a:bodyPr/>
                    <a:lstStyle/>
                    <a:p>
                      <a:pPr algn="ctr" fontAlgn="ctr"/>
                      <a:r>
                        <a:rPr lang="el-GR" sz="800" u="none" strike="noStrike">
                          <a:effectLst/>
                        </a:rPr>
                        <a:t>15456</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Διεθνείς και Ευρωπαϊκές Σπουδές</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Παζαρτζή Φ.</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n-US" sz="800" u="none" strike="noStrike" dirty="0">
                          <a:effectLst/>
                        </a:rPr>
                        <a:t>Oxford Scholarship Online Law Module (</a:t>
                      </a:r>
                      <a:r>
                        <a:rPr lang="en-US" sz="800" u="none" strike="noStrike" dirty="0" err="1">
                          <a:effectLst/>
                        </a:rPr>
                        <a:t>λήξη</a:t>
                      </a:r>
                      <a:r>
                        <a:rPr lang="en-US" sz="800" u="none" strike="noStrike" dirty="0">
                          <a:effectLst/>
                        </a:rPr>
                        <a:t> 5/2021)</a:t>
                      </a:r>
                      <a:endParaRPr lang="en-US"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r" fontAlgn="ctr"/>
                      <a:r>
                        <a:rPr lang="el-GR" sz="800" u="none" strike="noStrike" dirty="0">
                          <a:effectLst/>
                        </a:rPr>
                        <a:t>                           4.940,16   </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a:effectLst/>
                        </a:rPr>
                        <a:t>Εχει ηδη κατατεθεί αίτημα </a:t>
                      </a:r>
                      <a:endParaRPr lang="el-GR" sz="800" b="0" i="0" u="none" strike="noStrike">
                        <a:solidFill>
                          <a:srgbClr val="00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2192792400"/>
                  </a:ext>
                </a:extLst>
              </a:tr>
              <a:tr h="598516">
                <a:tc>
                  <a:txBody>
                    <a:bodyPr/>
                    <a:lstStyle/>
                    <a:p>
                      <a:pPr algn="ctr" fontAlgn="ctr"/>
                      <a:r>
                        <a:rPr lang="el-GR" sz="800" u="none" strike="noStrike">
                          <a:effectLst/>
                        </a:rPr>
                        <a:t>15530</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Δημόσιο Δίκαιο</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dirty="0" err="1">
                          <a:effectLst/>
                        </a:rPr>
                        <a:t>Δελλής</a:t>
                      </a:r>
                      <a:r>
                        <a:rPr lang="el-GR" sz="800" u="none" strike="noStrike" dirty="0">
                          <a:effectLst/>
                        </a:rPr>
                        <a:t> Γ.</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dirty="0">
                          <a:effectLst/>
                        </a:rPr>
                        <a:t>ΕΛΛΗΝΙΚΑ  ΠΕΡΙΟΔΙΚΑ  2021</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r" fontAlgn="ctr"/>
                      <a:r>
                        <a:rPr lang="el-GR" sz="800" u="none" strike="noStrike" dirty="0">
                          <a:effectLst/>
                        </a:rPr>
                        <a:t>                           4.376,00   </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dirty="0">
                          <a:effectLst/>
                        </a:rPr>
                        <a:t>Έχει ήδη κατατεθεί αίτημα </a:t>
                      </a:r>
                      <a:endParaRPr lang="el-GR" sz="800" b="0" i="0" u="none" strike="noStrike" dirty="0">
                        <a:solidFill>
                          <a:srgbClr val="00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836758749"/>
                  </a:ext>
                </a:extLst>
              </a:tr>
              <a:tr h="711176">
                <a:tc>
                  <a:txBody>
                    <a:bodyPr/>
                    <a:lstStyle/>
                    <a:p>
                      <a:pPr algn="ctr" fontAlgn="ctr"/>
                      <a:r>
                        <a:rPr lang="el-GR" sz="800" u="none" strike="noStrike">
                          <a:effectLst/>
                        </a:rPr>
                        <a:t>15533</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Ποινικές Επιστήμες</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Βασιλόγιαννης Φ.</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fi-FI" sz="800" u="none" strike="noStrike" dirty="0">
                          <a:effectLst/>
                        </a:rPr>
                        <a:t>Sakkoulas on line (l</a:t>
                      </a:r>
                      <a:r>
                        <a:rPr lang="el-GR" sz="800" u="none" strike="noStrike" dirty="0">
                          <a:effectLst/>
                        </a:rPr>
                        <a:t>λήξη </a:t>
                      </a:r>
                      <a:r>
                        <a:rPr lang="fi-FI" sz="800" u="none" strike="noStrike" dirty="0">
                          <a:effectLst/>
                        </a:rPr>
                        <a:t>31/12 /2021)</a:t>
                      </a:r>
                      <a:endParaRPr lang="fi-FI"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r" fontAlgn="ctr"/>
                      <a:r>
                        <a:rPr lang="el-GR" sz="800" u="none" strike="noStrike" dirty="0">
                          <a:effectLst/>
                        </a:rPr>
                        <a:t>                           4.500,00   </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br>
                        <a:rPr lang="el-GR" sz="800" u="none" strike="noStrike">
                          <a:effectLst/>
                        </a:rPr>
                      </a:br>
                      <a:r>
                        <a:rPr lang="el-GR" sz="800" u="none" strike="noStrike">
                          <a:effectLst/>
                        </a:rPr>
                        <a:t>είναι εγγεγραμμένοι 442 χρήστες, εκ των οποίων εμφανίζουν χρήση οι 197.</a:t>
                      </a:r>
                      <a:endParaRPr lang="el-GR" sz="800" b="0" i="0" u="none" strike="noStrike">
                        <a:solidFill>
                          <a:srgbClr val="00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2889455538"/>
                  </a:ext>
                </a:extLst>
              </a:tr>
              <a:tr h="549226">
                <a:tc>
                  <a:txBody>
                    <a:bodyPr/>
                    <a:lstStyle/>
                    <a:p>
                      <a:pPr algn="ctr" fontAlgn="ctr"/>
                      <a:r>
                        <a:rPr lang="el-GR" sz="800" u="none" strike="noStrike">
                          <a:effectLst/>
                        </a:rPr>
                        <a:t>15535</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Αστικό Δίκαιο</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Χριστοδούλου Κ.</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n-US" sz="800" u="none" strike="noStrike" dirty="0">
                          <a:effectLst/>
                        </a:rPr>
                        <a:t>Qualex magazine </a:t>
                      </a:r>
                      <a:r>
                        <a:rPr lang="el-GR" sz="800" u="none" strike="noStrike" dirty="0">
                          <a:effectLst/>
                        </a:rPr>
                        <a:t>ΕΤΗΣΙΟ αναμένεται η </a:t>
                      </a:r>
                      <a:r>
                        <a:rPr lang="el-GR" sz="800" u="none" strike="noStrike" dirty="0" err="1">
                          <a:effectLst/>
                        </a:rPr>
                        <a:t>συνδεση</a:t>
                      </a:r>
                      <a:r>
                        <a:rPr lang="el-GR" sz="800" u="none" strike="noStrike" dirty="0">
                          <a:effectLst/>
                        </a:rPr>
                        <a:t> </a:t>
                      </a:r>
                      <a:endParaRPr lang="el-GR" sz="800" b="1" i="0" u="none" strike="noStrike" dirty="0">
                        <a:solidFill>
                          <a:srgbClr val="FF0000"/>
                        </a:solidFill>
                        <a:effectLst/>
                        <a:latin typeface="Calibri" panose="020F0502020204030204" pitchFamily="34" charset="0"/>
                      </a:endParaRPr>
                    </a:p>
                  </a:txBody>
                  <a:tcPr marL="6690" marR="6690" marT="6690" marB="0" anchor="ctr"/>
                </a:tc>
                <a:tc>
                  <a:txBody>
                    <a:bodyPr/>
                    <a:lstStyle/>
                    <a:p>
                      <a:pPr algn="r" fontAlgn="ctr"/>
                      <a:r>
                        <a:rPr lang="el-GR" sz="800" u="none" strike="noStrike" dirty="0">
                          <a:effectLst/>
                        </a:rPr>
                        <a:t> 7.500 + 1800= 9.300 </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dirty="0">
                          <a:effectLst/>
                        </a:rPr>
                        <a:t>Κατατέθηκε αίτημα</a:t>
                      </a:r>
                      <a:r>
                        <a:rPr lang="en-US" sz="800" u="none" strike="noStrike" dirty="0">
                          <a:effectLst/>
                        </a:rPr>
                        <a:t> </a:t>
                      </a:r>
                      <a:r>
                        <a:rPr lang="el-GR" sz="800" u="none" strike="noStrike" dirty="0">
                          <a:effectLst/>
                        </a:rPr>
                        <a:t>στον ΕΛΚΕ</a:t>
                      </a:r>
                      <a:endParaRPr lang="el-GR" sz="800" b="0" i="0" u="none" strike="noStrike" dirty="0">
                        <a:solidFill>
                          <a:srgbClr val="00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31648079"/>
                  </a:ext>
                </a:extLst>
              </a:tr>
              <a:tr h="502753">
                <a:tc>
                  <a:txBody>
                    <a:bodyPr/>
                    <a:lstStyle/>
                    <a:p>
                      <a:pPr algn="ctr" fontAlgn="ctr"/>
                      <a:r>
                        <a:rPr lang="el-GR" sz="800" u="none" strike="noStrike">
                          <a:effectLst/>
                        </a:rPr>
                        <a:t>15738</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Πολιτική Δικονομία και Εργατικό Δίκαιο</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Τσικρικάς Δ.</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n-US" sz="800" u="none" strike="noStrike">
                          <a:effectLst/>
                        </a:rPr>
                        <a:t>DALLOZ  (</a:t>
                      </a:r>
                      <a:r>
                        <a:rPr lang="el-GR" sz="800" u="none" strike="noStrike">
                          <a:effectLst/>
                        </a:rPr>
                        <a:t>Λήξη 12/2021)</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r" fontAlgn="ctr"/>
                      <a:r>
                        <a:rPr lang="el-GR" sz="800" u="none" strike="noStrike" dirty="0">
                          <a:effectLst/>
                        </a:rPr>
                        <a:t>                         10.540,00   </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endParaRPr lang="el-GR" sz="800" b="0" i="0" u="none" strike="noStrike" dirty="0">
                        <a:solidFill>
                          <a:srgbClr val="FF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2025619512"/>
                  </a:ext>
                </a:extLst>
              </a:tr>
              <a:tr h="401789">
                <a:tc>
                  <a:txBody>
                    <a:bodyPr/>
                    <a:lstStyle/>
                    <a:p>
                      <a:pPr algn="ctr" fontAlgn="ctr"/>
                      <a:r>
                        <a:rPr lang="el-GR" sz="800" u="none" strike="noStrike">
                          <a:effectLst/>
                        </a:rPr>
                        <a:t>15760, 15334</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Εξειδικευμένο Δημόσιο Δίκαιο </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Παπαρρηγοπούλου Π.</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marL="0" marR="0" lvl="0" indent="0" algn="ctr" defTabSz="1218987" rtl="0" eaLnBrk="1" fontAlgn="ctr" latinLnBrk="0" hangingPunct="1">
                        <a:lnSpc>
                          <a:spcPct val="100000"/>
                        </a:lnSpc>
                        <a:spcBef>
                          <a:spcPts val="0"/>
                        </a:spcBef>
                        <a:spcAft>
                          <a:spcPts val="0"/>
                        </a:spcAft>
                        <a:buClrTx/>
                        <a:buSzTx/>
                        <a:buFontTx/>
                        <a:buNone/>
                        <a:tabLst/>
                        <a:defRPr/>
                      </a:pPr>
                      <a:r>
                        <a:rPr lang="el-GR" sz="800" u="none" strike="noStrike" dirty="0">
                          <a:effectLst/>
                        </a:rPr>
                        <a:t>ΝΟΜΟΣ  (Λήξη 31/8/2021)</a:t>
                      </a:r>
                      <a:endParaRPr lang="el-GR" sz="800" b="0" i="0" u="none" strike="noStrike" dirty="0">
                        <a:solidFill>
                          <a:srgbClr val="FF0000"/>
                        </a:solidFill>
                        <a:effectLst/>
                        <a:latin typeface="Calibri" panose="020F0502020204030204" pitchFamily="34" charset="0"/>
                      </a:endParaRPr>
                    </a:p>
                    <a:p>
                      <a:pPr algn="ctr" fontAlgn="ct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r" fontAlgn="ctr"/>
                      <a:r>
                        <a:rPr lang="el-GR" sz="800" u="none" strike="noStrike" dirty="0">
                          <a:effectLst/>
                        </a:rPr>
                        <a:t>2.490€ πλέον ΦΠΑ  3.087.00</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endParaRPr lang="el-GR" sz="800" b="0" i="0" u="none" strike="noStrike" dirty="0">
                        <a:solidFill>
                          <a:srgbClr val="FF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2630204394"/>
                  </a:ext>
                </a:extLst>
              </a:tr>
              <a:tr h="521062">
                <a:tc>
                  <a:txBody>
                    <a:bodyPr/>
                    <a:lstStyle/>
                    <a:p>
                      <a:pPr algn="ctr" fontAlgn="ctr"/>
                      <a:r>
                        <a:rPr lang="el-GR" sz="800" u="none" strike="noStrike">
                          <a:effectLst/>
                        </a:rPr>
                        <a:t>16821</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n-US" sz="800" u="none" strike="noStrike">
                          <a:effectLst/>
                        </a:rPr>
                        <a:t>LLM in International and European Legal Studies</a:t>
                      </a:r>
                      <a:endParaRPr lang="en-US" sz="800" b="0" i="0" u="none" strike="noStrike">
                        <a:solidFill>
                          <a:srgbClr val="000000"/>
                        </a:solidFill>
                        <a:effectLst/>
                        <a:latin typeface="Calibri" panose="020F0502020204030204" pitchFamily="34" charset="0"/>
                      </a:endParaRPr>
                    </a:p>
                  </a:txBody>
                  <a:tcPr marL="6690" marR="6690" marT="6690" marB="0" anchor="ctr"/>
                </a:tc>
                <a:tc>
                  <a:txBody>
                    <a:bodyPr/>
                    <a:lstStyle/>
                    <a:p>
                      <a:pPr algn="l" fontAlgn="ctr"/>
                      <a:r>
                        <a:rPr lang="el-GR" sz="800" u="none" strike="noStrike">
                          <a:effectLst/>
                        </a:rPr>
                        <a:t>Παπαρσενίου Π.</a:t>
                      </a:r>
                      <a:endParaRPr lang="el-GR" sz="800" b="0" i="0" u="none" strike="noStrike">
                        <a:solidFill>
                          <a:srgbClr val="000000"/>
                        </a:solidFill>
                        <a:effectLst/>
                        <a:latin typeface="Calibri" panose="020F0502020204030204" pitchFamily="34" charset="0"/>
                      </a:endParaRPr>
                    </a:p>
                  </a:txBody>
                  <a:tcPr marL="6690" marR="6690" marT="6690" marB="0" anchor="ctr"/>
                </a:tc>
                <a:tc>
                  <a:txBody>
                    <a:bodyPr/>
                    <a:lstStyle/>
                    <a:p>
                      <a:pPr algn="ctr" fontAlgn="ctr"/>
                      <a:r>
                        <a:rPr lang="el-GR" sz="800" u="none" strike="noStrike" dirty="0">
                          <a:effectLst/>
                        </a:rPr>
                        <a:t>Β</a:t>
                      </a:r>
                      <a:r>
                        <a:rPr lang="en-US" sz="800" u="none" strike="noStrike" dirty="0" err="1">
                          <a:effectLst/>
                        </a:rPr>
                        <a:t>eckonline</a:t>
                      </a:r>
                      <a:r>
                        <a:rPr lang="en-US" sz="800" u="none" strike="noStrike" dirty="0">
                          <a:effectLst/>
                        </a:rPr>
                        <a:t> </a:t>
                      </a:r>
                      <a:r>
                        <a:rPr lang="el-GR" sz="800" u="none" strike="noStrike" dirty="0">
                          <a:effectLst/>
                        </a:rPr>
                        <a:t>έληξε 31/8/2021 </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r" fontAlgn="ctr"/>
                      <a:r>
                        <a:rPr lang="el-GR" sz="800" u="none" strike="noStrike" dirty="0">
                          <a:effectLst/>
                        </a:rPr>
                        <a:t>8.300 (Όλα)</a:t>
                      </a:r>
                      <a:endParaRPr lang="el-GR" sz="800" b="0" i="0" u="none" strike="noStrike" dirty="0">
                        <a:solidFill>
                          <a:srgbClr val="000000"/>
                        </a:solidFill>
                        <a:effectLst/>
                        <a:latin typeface="Calibri" panose="020F0502020204030204" pitchFamily="34" charset="0"/>
                      </a:endParaRPr>
                    </a:p>
                  </a:txBody>
                  <a:tcPr marL="6690" marR="6690" marT="6690" marB="0" anchor="ctr"/>
                </a:tc>
                <a:tc>
                  <a:txBody>
                    <a:bodyPr/>
                    <a:lstStyle/>
                    <a:p>
                      <a:pPr algn="ctr" fontAlgn="ctr"/>
                      <a:endParaRPr lang="el-GR" sz="800" b="0" i="0" u="none" strike="noStrike" dirty="0">
                        <a:solidFill>
                          <a:srgbClr val="FF0000"/>
                        </a:solidFill>
                        <a:effectLst/>
                        <a:latin typeface="Calibri" panose="020F0502020204030204" pitchFamily="34" charset="0"/>
                      </a:endParaRPr>
                    </a:p>
                  </a:txBody>
                  <a:tcPr marL="6690" marR="6690" marT="6690" marB="0" anchor="ctr"/>
                </a:tc>
                <a:extLst>
                  <a:ext uri="{0D108BD9-81ED-4DB2-BD59-A6C34878D82A}">
                    <a16:rowId xmlns:a16="http://schemas.microsoft.com/office/drawing/2014/main" val="754571608"/>
                  </a:ext>
                </a:extLst>
              </a:tr>
            </a:tbl>
          </a:graphicData>
        </a:graphic>
      </p:graphicFrame>
    </p:spTree>
    <p:extLst>
      <p:ext uri="{BB962C8B-B14F-4D97-AF65-F5344CB8AC3E}">
        <p14:creationId xmlns:p14="http://schemas.microsoft.com/office/powerpoint/2010/main" val="169209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a:xfrm>
            <a:off x="1117309" y="76200"/>
            <a:ext cx="10157354" cy="1055756"/>
          </a:xfrm>
        </p:spPr>
        <p:txBody>
          <a:bodyPr>
            <a:normAutofit/>
          </a:bodyPr>
          <a:lstStyle/>
          <a:p>
            <a:pPr algn="ctr"/>
            <a:r>
              <a:rPr lang="el-GR" sz="3200" dirty="0"/>
              <a:t>Ηλεκτρονικά περιοδικά και βιβλία (</a:t>
            </a:r>
            <a:r>
              <a:rPr lang="en-US" sz="3200" dirty="0"/>
              <a:t>HEAL-LINK)</a:t>
            </a:r>
            <a:br>
              <a:rPr lang="el-GR" sz="3200" dirty="0"/>
            </a:br>
            <a:r>
              <a:rPr lang="en-US" sz="3200" dirty="0">
                <a:hlinkClick r:id="rId3"/>
              </a:rPr>
              <a:t>http://www.heal-link.gr/</a:t>
            </a:r>
            <a:r>
              <a:rPr lang="en-US" sz="3200" dirty="0"/>
              <a:t> </a:t>
            </a:r>
            <a:endParaRPr lang="el-GR" sz="3200" dirty="0"/>
          </a:p>
        </p:txBody>
      </p:sp>
      <p:sp>
        <p:nvSpPr>
          <p:cNvPr id="20" name="Text Placeholder 3"/>
          <p:cNvSpPr>
            <a:spLocks noGrp="1"/>
          </p:cNvSpPr>
          <p:nvPr>
            <p:ph type="body" sz="half" idx="2"/>
          </p:nvPr>
        </p:nvSpPr>
        <p:spPr>
          <a:xfrm>
            <a:off x="765820" y="1876425"/>
            <a:ext cx="4320480" cy="4717348"/>
          </a:xfrm>
        </p:spPr>
        <p:txBody>
          <a:bodyPr>
            <a:normAutofit/>
          </a:bodyPr>
          <a:lstStyle/>
          <a:p>
            <a:pPr marL="0" indent="0">
              <a:buNone/>
            </a:pPr>
            <a:endParaRPr lang="el-GR" sz="800" dirty="0"/>
          </a:p>
          <a:p>
            <a:pPr marL="0" indent="0">
              <a:buNone/>
            </a:pPr>
            <a:endParaRPr lang="el-GR" sz="800" dirty="0"/>
          </a:p>
          <a:p>
            <a:pPr marL="285750" indent="-285750">
              <a:lnSpc>
                <a:spcPct val="100000"/>
              </a:lnSpc>
            </a:pPr>
            <a:r>
              <a:rPr lang="el-GR" sz="1600" dirty="0"/>
              <a:t>Σύνδεσμος Ελληνικών Ακαδημαϊκών Βιβλιοθηκών (</a:t>
            </a:r>
            <a:r>
              <a:rPr lang="en-US" sz="1600" dirty="0"/>
              <a:t>HEAL-LINK</a:t>
            </a:r>
            <a:r>
              <a:rPr lang="el-GR" sz="1600" dirty="0"/>
              <a:t>)</a:t>
            </a:r>
            <a:endParaRPr lang="el-GR" sz="800" dirty="0"/>
          </a:p>
          <a:p>
            <a:pPr marL="285750" indent="-285750">
              <a:lnSpc>
                <a:spcPct val="100000"/>
              </a:lnSpc>
            </a:pPr>
            <a:r>
              <a:rPr lang="el-GR" sz="1600" dirty="0"/>
              <a:t>Πρόσβαση σε πλήρες κείμενο ηλεκτρονικών περιοδικών και βιβλίων και σε βιβλιογραφικές βάσεις δεδομένων</a:t>
            </a:r>
            <a:endParaRPr lang="el-GR" altLang="el-GR" sz="1600" dirty="0">
              <a:latin typeface="+mj-lt"/>
              <a:cs typeface="Times New Roman" panose="02020603050405020304" pitchFamily="18" charset="0"/>
            </a:endParaRPr>
          </a:p>
          <a:p>
            <a:pPr marL="285750" indent="-285750">
              <a:lnSpc>
                <a:spcPct val="100000"/>
              </a:lnSpc>
            </a:pPr>
            <a:r>
              <a:rPr lang="el-GR" altLang="el-GR" sz="1600" dirty="0">
                <a:solidFill>
                  <a:srgbClr val="FF0000"/>
                </a:solidFill>
                <a:latin typeface="+mj-lt"/>
                <a:cs typeface="Times New Roman" panose="02020603050405020304" pitchFamily="18" charset="0"/>
              </a:rPr>
              <a:t>Αίτημα κοσμητόρων τριών νομικών σχολών/ βιβλιοθηκών για προμήθεια νομικού περιεχομένου (</a:t>
            </a:r>
            <a:r>
              <a:rPr lang="el-GR" altLang="el-GR" sz="1600" dirty="0" err="1">
                <a:solidFill>
                  <a:srgbClr val="FF0000"/>
                </a:solidFill>
                <a:latin typeface="+mj-lt"/>
                <a:cs typeface="Times New Roman" panose="02020603050405020304" pitchFamily="18" charset="0"/>
              </a:rPr>
              <a:t>υπο</a:t>
            </a:r>
            <a:r>
              <a:rPr lang="el-GR" altLang="el-GR" sz="1600" dirty="0">
                <a:solidFill>
                  <a:srgbClr val="FF0000"/>
                </a:solidFill>
                <a:latin typeface="+mj-lt"/>
                <a:cs typeface="Times New Roman" panose="02020603050405020304" pitchFamily="18" charset="0"/>
              </a:rPr>
              <a:t> συζήτηση)</a:t>
            </a:r>
          </a:p>
          <a:p>
            <a:pPr marL="0" indent="0">
              <a:buNone/>
            </a:pPr>
            <a:endParaRPr lang="el-GR" dirty="0">
              <a:solidFill>
                <a:srgbClr val="FF0000"/>
              </a:solidFill>
            </a:endParaRPr>
          </a:p>
          <a:p>
            <a:endParaRPr lang="en-US" dirty="0"/>
          </a:p>
        </p:txBody>
      </p:sp>
      <p:sp>
        <p:nvSpPr>
          <p:cNvPr id="9" name="AutoShape 6" descr="ΝΣΚ"/>
          <p:cNvSpPr>
            <a:spLocks noChangeAspect="1" noChangeArrowheads="1"/>
          </p:cNvSpPr>
          <p:nvPr/>
        </p:nvSpPr>
        <p:spPr bwMode="auto">
          <a:xfrm>
            <a:off x="155575" y="-327025"/>
            <a:ext cx="20193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3" name="Εικόνα 2"/>
          <p:cNvPicPr>
            <a:picLocks noChangeAspect="1"/>
          </p:cNvPicPr>
          <p:nvPr/>
        </p:nvPicPr>
        <p:blipFill>
          <a:blip r:embed="rId4"/>
          <a:stretch>
            <a:fillRect/>
          </a:stretch>
        </p:blipFill>
        <p:spPr>
          <a:xfrm>
            <a:off x="4896542" y="1052737"/>
            <a:ext cx="7030518" cy="5805264"/>
          </a:xfrm>
          <a:prstGeom prst="rect">
            <a:avLst/>
          </a:prstGeom>
        </p:spPr>
      </p:pic>
    </p:spTree>
    <p:extLst>
      <p:ext uri="{BB962C8B-B14F-4D97-AF65-F5344CB8AC3E}">
        <p14:creationId xmlns:p14="http://schemas.microsoft.com/office/powerpoint/2010/main" val="3653770855"/>
      </p:ext>
    </p:extLst>
  </p:cSld>
  <p:clrMapOvr>
    <a:masterClrMapping/>
  </p:clrMapOvr>
  <p:transition spd="med">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7309" y="84535"/>
            <a:ext cx="10157354" cy="896193"/>
          </a:xfrm>
        </p:spPr>
        <p:txBody>
          <a:bodyPr>
            <a:normAutofit fontScale="90000"/>
          </a:bodyPr>
          <a:lstStyle/>
          <a:p>
            <a:pPr algn="ctr"/>
            <a:r>
              <a:rPr lang="el-GR" sz="3200" dirty="0">
                <a:solidFill>
                  <a:srgbClr val="FF0000"/>
                </a:solidFill>
              </a:rPr>
              <a:t>Υπηρεσία Δανεισμού</a:t>
            </a:r>
            <a:r>
              <a:rPr lang="en-US" sz="3200" dirty="0">
                <a:solidFill>
                  <a:srgbClr val="FF0000"/>
                </a:solidFill>
              </a:rPr>
              <a:t> http://law.lib.uoa.gr/ypiresies/daneismos.html</a:t>
            </a:r>
            <a:endParaRPr lang="el-GR" sz="1800" u="sng" dirty="0">
              <a:solidFill>
                <a:srgbClr val="FF0000"/>
              </a:solidFill>
            </a:endParaRPr>
          </a:p>
        </p:txBody>
      </p:sp>
      <p:sp>
        <p:nvSpPr>
          <p:cNvPr id="2" name="Θέση περιεχομένου 1"/>
          <p:cNvSpPr>
            <a:spLocks noGrp="1"/>
          </p:cNvSpPr>
          <p:nvPr>
            <p:ph idx="1"/>
          </p:nvPr>
        </p:nvSpPr>
        <p:spPr>
          <a:xfrm>
            <a:off x="2110378" y="2204864"/>
            <a:ext cx="2183834" cy="4320480"/>
          </a:xfrm>
        </p:spPr>
        <p:txBody>
          <a:bodyPr>
            <a:normAutofit fontScale="92500" lnSpcReduction="10000"/>
          </a:bodyPr>
          <a:lstStyle/>
          <a:p>
            <a:pPr>
              <a:buFont typeface="Wingdings" panose="05000000000000000000" pitchFamily="2" charset="2"/>
              <a:buChar char="ü"/>
            </a:pPr>
            <a:endParaRPr lang="el-GR" sz="1600" b="1" dirty="0"/>
          </a:p>
          <a:p>
            <a:pPr>
              <a:buFont typeface="Wingdings" panose="05000000000000000000" pitchFamily="2" charset="2"/>
              <a:buChar char="ü"/>
            </a:pPr>
            <a:r>
              <a:rPr lang="el-GR" sz="1600" b="1" dirty="0"/>
              <a:t>Κατηγορίες χρηστών</a:t>
            </a:r>
          </a:p>
          <a:p>
            <a:pPr>
              <a:buFont typeface="Wingdings" panose="05000000000000000000" pitchFamily="2" charset="2"/>
              <a:buChar char="ü"/>
            </a:pPr>
            <a:r>
              <a:rPr lang="el-GR" sz="1600" b="1" dirty="0"/>
              <a:t>Κατηγορίες συλλογών</a:t>
            </a:r>
          </a:p>
          <a:p>
            <a:pPr>
              <a:buFont typeface="Wingdings" panose="05000000000000000000" pitchFamily="2" charset="2"/>
              <a:buChar char="ü"/>
            </a:pPr>
            <a:r>
              <a:rPr lang="el-GR" sz="1600" b="1" dirty="0"/>
              <a:t>Συμπλήρωση ηλεκτρονικής  φόρμας</a:t>
            </a:r>
            <a:endParaRPr lang="el-GR" sz="1600" dirty="0"/>
          </a:p>
          <a:p>
            <a:pPr>
              <a:buFont typeface="Wingdings" panose="05000000000000000000" pitchFamily="2" charset="2"/>
              <a:buChar char="ü"/>
            </a:pPr>
            <a:r>
              <a:rPr lang="el-GR" sz="1600" dirty="0">
                <a:solidFill>
                  <a:srgbClr val="FF0000"/>
                </a:solidFill>
              </a:rPr>
              <a:t>Επίκειται η εφαρμογή ενιαίου κανονισμού ΒΚΠ</a:t>
            </a:r>
          </a:p>
          <a:p>
            <a:pPr lvl="1">
              <a:buFont typeface="Wingdings" panose="05000000000000000000" pitchFamily="2" charset="2"/>
              <a:buChar char="ü"/>
            </a:pPr>
            <a:r>
              <a:rPr lang="el-GR" sz="1200" b="1" dirty="0">
                <a:solidFill>
                  <a:srgbClr val="FF0000"/>
                </a:solidFill>
              </a:rPr>
              <a:t>Λήψη μέτρων για την αντιμετώπιση του προβλήματος των μοναδικών αντιτύπων</a:t>
            </a:r>
            <a:endParaRPr lang="en-US" sz="1200" b="1" dirty="0">
              <a:solidFill>
                <a:srgbClr val="FF0000"/>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170" y="1628800"/>
            <a:ext cx="2838450" cy="466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0423" y="1628800"/>
            <a:ext cx="2840533" cy="466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8" y="84535"/>
            <a:ext cx="2097240" cy="6440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7535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ppt_w</p:attrName>
                                        </p:attrNameLst>
                                      </p:cBhvr>
                                      <p:tavLst>
                                        <p:tav tm="0" fmla="#ppt_w*sin(2.5*pi*$)">
                                          <p:val>
                                            <p:fltVal val="0"/>
                                          </p:val>
                                        </p:tav>
                                        <p:tav tm="100000">
                                          <p:val>
                                            <p:fltVal val="1"/>
                                          </p:val>
                                        </p:tav>
                                      </p:tavLst>
                                    </p:anim>
                                    <p:anim calcmode="lin" valueType="num">
                                      <p:cBhvr>
                                        <p:cTn id="9"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7309" y="332656"/>
            <a:ext cx="10157354" cy="1224136"/>
          </a:xfrm>
        </p:spPr>
        <p:txBody>
          <a:bodyPr>
            <a:normAutofit/>
          </a:bodyPr>
          <a:lstStyle/>
          <a:p>
            <a:pPr algn="ctr"/>
            <a:r>
              <a:rPr lang="el-GR" sz="3200" dirty="0">
                <a:hlinkClick r:id="rId3" tooltip="Υπηρεσία δανεισμού βιβλίων της Βιβλιοθήκης της Νομικής Σχολής"/>
              </a:rPr>
              <a:t>Μελέτη εντός των αναγνωστηρίων (περίοδος </a:t>
            </a:r>
            <a:r>
              <a:rPr lang="en-US" sz="3200" dirty="0">
                <a:hlinkClick r:id="rId3" tooltip="Υπηρεσία δανεισμού βιβλίων της Βιβλιοθήκης της Νομικής Σχολής"/>
              </a:rPr>
              <a:t>COVID)</a:t>
            </a:r>
            <a:r>
              <a:rPr lang="el-GR" sz="3200" dirty="0">
                <a:hlinkClick r:id="rId3" tooltip="Υπηρεσία δανεισμού βιβλίων της Βιβλιοθήκης της Νομικής Σχολής"/>
              </a:rPr>
              <a:t> </a:t>
            </a:r>
            <a:br>
              <a:rPr lang="el-GR" sz="3200" dirty="0"/>
            </a:br>
            <a:endParaRPr lang="el-GR" sz="1800" u="sng" dirty="0">
              <a:solidFill>
                <a:srgbClr val="FF0000"/>
              </a:solidFill>
            </a:endParaRPr>
          </a:p>
        </p:txBody>
      </p:sp>
      <p:sp>
        <p:nvSpPr>
          <p:cNvPr id="2" name="Θέση περιεχομένου 1"/>
          <p:cNvSpPr>
            <a:spLocks noGrp="1"/>
          </p:cNvSpPr>
          <p:nvPr>
            <p:ph idx="1"/>
          </p:nvPr>
        </p:nvSpPr>
        <p:spPr>
          <a:xfrm>
            <a:off x="981845" y="1772816"/>
            <a:ext cx="4104455" cy="4523978"/>
          </a:xfrm>
        </p:spPr>
        <p:txBody>
          <a:bodyPr>
            <a:normAutofit/>
          </a:bodyPr>
          <a:lstStyle/>
          <a:p>
            <a:pPr>
              <a:buFont typeface="Wingdings" panose="05000000000000000000" pitchFamily="2" charset="2"/>
              <a:buChar char="ü"/>
            </a:pPr>
            <a:r>
              <a:rPr lang="el-GR" sz="1600" dirty="0"/>
              <a:t>Λόγω </a:t>
            </a:r>
            <a:r>
              <a:rPr lang="en-US" sz="1600" dirty="0"/>
              <a:t>COVID / </a:t>
            </a:r>
            <a:r>
              <a:rPr lang="el-GR" sz="1600" dirty="0"/>
              <a:t>περιορισμός θέσεων αναγνωστηρίων και χρόνου παραμονής</a:t>
            </a:r>
          </a:p>
          <a:p>
            <a:pPr>
              <a:buFont typeface="Wingdings" panose="05000000000000000000" pitchFamily="2" charset="2"/>
              <a:buChar char="ü"/>
            </a:pPr>
            <a:r>
              <a:rPr lang="el-GR" sz="1600" b="1" dirty="0"/>
              <a:t>45 θέσεις / δύο βάρδιες)</a:t>
            </a:r>
            <a:endParaRPr lang="en-US" sz="1600" dirty="0"/>
          </a:p>
          <a:p>
            <a:pPr>
              <a:buFont typeface="Wingdings" panose="05000000000000000000" pitchFamily="2" charset="2"/>
              <a:buChar char="ü"/>
            </a:pPr>
            <a:r>
              <a:rPr lang="el-GR" sz="1600" b="1" dirty="0"/>
              <a:t>προγραμματισμένα ραντεβού και υποβολή ηλεκτρονικού αιτήματος</a:t>
            </a:r>
          </a:p>
          <a:p>
            <a:pPr>
              <a:buFont typeface="Wingdings" panose="05000000000000000000" pitchFamily="2" charset="2"/>
              <a:buChar char="ü"/>
            </a:pPr>
            <a:r>
              <a:rPr lang="el-GR" sz="1600" b="1" dirty="0"/>
              <a:t>Μέλη της Νομικής (Καθημερινά) </a:t>
            </a:r>
          </a:p>
          <a:p>
            <a:pPr>
              <a:buFont typeface="Wingdings" panose="05000000000000000000" pitchFamily="2" charset="2"/>
              <a:buChar char="ü"/>
            </a:pPr>
            <a:r>
              <a:rPr lang="el-GR" sz="1600" b="1" dirty="0"/>
              <a:t>Επισκέπτες - εξωτερικοί χρήστες (Τρίτη και Πέμπτη )</a:t>
            </a:r>
          </a:p>
          <a:p>
            <a:pPr>
              <a:buFont typeface="Wingdings" panose="05000000000000000000" pitchFamily="2" charset="2"/>
              <a:buChar char="ü"/>
            </a:pPr>
            <a:r>
              <a:rPr lang="el-GR" sz="1600" b="1" dirty="0"/>
              <a:t>Δεν είναι δυνατή η παραμονή και μελέτη εντός των συλλογών/</a:t>
            </a:r>
            <a:r>
              <a:rPr lang="el-GR" sz="1600" b="1" dirty="0" err="1"/>
              <a:t>βιβλιοστασίων</a:t>
            </a:r>
            <a:endParaRPr lang="el-GR" sz="16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2644" y="1628800"/>
            <a:ext cx="2840533" cy="466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0317" y="1628800"/>
            <a:ext cx="2736304" cy="466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8632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9"/>
          <p:cNvSpPr txBox="1">
            <a:spLocks/>
          </p:cNvSpPr>
          <p:nvPr/>
        </p:nvSpPr>
        <p:spPr>
          <a:xfrm>
            <a:off x="405780" y="332656"/>
            <a:ext cx="10868883" cy="133657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2000" b="1" kern="1200" cap="none" baseline="0">
                <a:solidFill>
                  <a:schemeClr val="tx1"/>
                </a:solidFill>
                <a:latin typeface="+mj-lt"/>
                <a:ea typeface="+mj-ea"/>
                <a:cs typeface="+mj-cs"/>
              </a:defRPr>
            </a:lvl1pPr>
          </a:lstStyle>
          <a:p>
            <a:pPr algn="ctr"/>
            <a:r>
              <a:rPr lang="el-GR" sz="3300" dirty="0"/>
              <a:t>Υπηρεσία παραγγελίας άρθρων</a:t>
            </a:r>
            <a:r>
              <a:rPr lang="en-US" sz="3300" dirty="0"/>
              <a:t> </a:t>
            </a:r>
            <a:r>
              <a:rPr lang="el-GR" sz="3300" dirty="0"/>
              <a:t>περιοδικών και διαδανεισμού βιβλίων</a:t>
            </a:r>
            <a:br>
              <a:rPr lang="el-GR" sz="3300" b="0" dirty="0">
                <a:solidFill>
                  <a:srgbClr val="374C81"/>
                </a:solidFill>
              </a:rPr>
            </a:br>
            <a:r>
              <a:rPr lang="en-US" sz="2100" b="0" dirty="0">
                <a:solidFill>
                  <a:srgbClr val="374C81"/>
                </a:solidFill>
                <a:hlinkClick r:id="rId3"/>
              </a:rPr>
              <a:t>http://www.lib.uoa.gr/ypiresies/paraggelia-arthron.html</a:t>
            </a:r>
            <a:r>
              <a:rPr lang="en-US" sz="2100" b="0" dirty="0">
                <a:solidFill>
                  <a:srgbClr val="374C81"/>
                </a:solidFill>
              </a:rPr>
              <a:t> </a:t>
            </a:r>
            <a:endParaRPr lang="el-GR" sz="2100" b="0" dirty="0"/>
          </a:p>
        </p:txBody>
      </p:sp>
      <p:sp>
        <p:nvSpPr>
          <p:cNvPr id="6" name="Text Placeholder 3"/>
          <p:cNvSpPr txBox="1">
            <a:spLocks/>
          </p:cNvSpPr>
          <p:nvPr/>
        </p:nvSpPr>
        <p:spPr>
          <a:xfrm>
            <a:off x="837828" y="1889980"/>
            <a:ext cx="3278500" cy="4392488"/>
          </a:xfrm>
          <a:prstGeom prst="rect">
            <a:avLst/>
          </a:prstGeom>
        </p:spPr>
        <p:txBody>
          <a:bodyPr vert="horz" lIns="121899" tIns="60949" rIns="121899" bIns="60949" rtlCol="0">
            <a:normAutofit fontScale="92500" lnSpcReduction="20000"/>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tx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tx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9pPr>
          </a:lstStyle>
          <a:p>
            <a:endParaRPr lang="el-GR" dirty="0"/>
          </a:p>
          <a:p>
            <a:pPr marL="285750" indent="-285750">
              <a:buFont typeface="Courier New" panose="02070309020205020404" pitchFamily="49" charset="0"/>
              <a:buChar char="o"/>
            </a:pPr>
            <a:r>
              <a:rPr lang="el-GR" sz="1400" dirty="0"/>
              <a:t>Εθνικός Συλλογικός Κατάλογος Επιστημονικών Περιοδικών</a:t>
            </a:r>
          </a:p>
          <a:p>
            <a:pPr marL="285750" indent="-285750">
              <a:buFont typeface="Courier New" panose="02070309020205020404" pitchFamily="49" charset="0"/>
              <a:buChar char="o"/>
            </a:pPr>
            <a:endParaRPr lang="en-US" sz="1500" dirty="0"/>
          </a:p>
          <a:p>
            <a:pPr marL="285750" indent="-285750">
              <a:buFont typeface="Courier New" panose="02070309020205020404" pitchFamily="49" charset="0"/>
              <a:buChar char="o"/>
            </a:pPr>
            <a:r>
              <a:rPr lang="el-GR" sz="1400" dirty="0"/>
              <a:t>Δυνατότητα αναζήτησης περιοδικών, σε περίπου 200 βιβλιοθήκες</a:t>
            </a:r>
          </a:p>
          <a:p>
            <a:pPr marL="285750" indent="-285750">
              <a:buFont typeface="Courier New" panose="02070309020205020404" pitchFamily="49" charset="0"/>
              <a:buChar char="o"/>
            </a:pPr>
            <a:endParaRPr lang="en-US" sz="1500" dirty="0"/>
          </a:p>
          <a:p>
            <a:pPr marL="285750" indent="-285750">
              <a:buFont typeface="Courier New" panose="02070309020205020404" pitchFamily="49" charset="0"/>
              <a:buChar char="o"/>
            </a:pPr>
            <a:r>
              <a:rPr lang="el-GR" sz="1400" dirty="0"/>
              <a:t>Ο χρόνος παράδοσης</a:t>
            </a:r>
            <a:r>
              <a:rPr lang="en-US" sz="1400" dirty="0"/>
              <a:t> </a:t>
            </a:r>
            <a:r>
              <a:rPr lang="el-GR" sz="1400" dirty="0"/>
              <a:t>και το κόστος παραγγελίας εξαρτάται από τη Βιβλιοθήκη που στέλνει το άρθρο (Ελλάδα ή εξωτερικό)</a:t>
            </a:r>
          </a:p>
          <a:p>
            <a:pPr marL="285750" indent="-285750">
              <a:buFont typeface="Courier New" panose="02070309020205020404" pitchFamily="49" charset="0"/>
              <a:buChar char="o"/>
            </a:pPr>
            <a:endParaRPr lang="el-GR" sz="1500" dirty="0"/>
          </a:p>
          <a:p>
            <a:pPr marL="285750" indent="-285750">
              <a:buFont typeface="Courier New" panose="02070309020205020404" pitchFamily="49" charset="0"/>
              <a:buChar char="o"/>
            </a:pPr>
            <a:r>
              <a:rPr lang="el-GR" sz="1400" dirty="0"/>
              <a:t>Παράδοση του άρθρου σε έντυπη μορφή </a:t>
            </a:r>
          </a:p>
          <a:p>
            <a:pPr marL="285750" indent="-285750">
              <a:buFont typeface="Courier New" panose="02070309020205020404" pitchFamily="49" charset="0"/>
              <a:buChar char="o"/>
            </a:pPr>
            <a:endParaRPr lang="el-GR" sz="1400" dirty="0"/>
          </a:p>
          <a:p>
            <a:pPr marL="285750" indent="-285750">
              <a:buFont typeface="Courier New" panose="02070309020205020404" pitchFamily="49" charset="0"/>
              <a:buChar char="o"/>
            </a:pPr>
            <a:r>
              <a:rPr lang="el-GR" sz="1400" dirty="0"/>
              <a:t>Διαδανεισμός βιβλίων σε συνεργασία μόνο με τη Νομική Σχολή του ΑΠΘ και του ΔΠΘ</a:t>
            </a:r>
          </a:p>
          <a:p>
            <a:pPr marL="285750" indent="-285750">
              <a:buFont typeface="Courier New" panose="02070309020205020404" pitchFamily="49" charset="0"/>
              <a:buChar char="o"/>
            </a:pPr>
            <a:endParaRPr lang="el-GR" sz="1500" dirty="0"/>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2244" y="1889980"/>
            <a:ext cx="7200800" cy="477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41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a:xfrm>
            <a:off x="1117309" y="76200"/>
            <a:ext cx="10157354" cy="1048544"/>
          </a:xfrm>
        </p:spPr>
        <p:txBody>
          <a:bodyPr>
            <a:normAutofit/>
          </a:bodyPr>
          <a:lstStyle/>
          <a:p>
            <a:pPr algn="ctr"/>
            <a:r>
              <a:rPr lang="el-GR" sz="3200" b="1" dirty="0"/>
              <a:t>Συγκέντρωση </a:t>
            </a:r>
            <a:r>
              <a:rPr lang="el-GR" sz="3200" b="1" dirty="0" err="1"/>
              <a:t>ιστότοπων</a:t>
            </a:r>
            <a:r>
              <a:rPr lang="el-GR" sz="3200" b="1" dirty="0"/>
              <a:t> νομικής πληροφόρησης</a:t>
            </a:r>
            <a:br>
              <a:rPr lang="el-GR" sz="3200" b="1" dirty="0"/>
            </a:br>
            <a:r>
              <a:rPr lang="el-GR" sz="3200" b="1" dirty="0"/>
              <a:t>(ανοιχτής πρόσβασης</a:t>
            </a:r>
            <a:r>
              <a:rPr lang="el-GR" sz="3200" dirty="0"/>
              <a:t>)</a:t>
            </a:r>
          </a:p>
        </p:txBody>
      </p:sp>
      <p:sp>
        <p:nvSpPr>
          <p:cNvPr id="9" name="AutoShape 6" descr="ΝΣΚ"/>
          <p:cNvSpPr>
            <a:spLocks noChangeAspect="1" noChangeArrowheads="1"/>
          </p:cNvSpPr>
          <p:nvPr/>
        </p:nvSpPr>
        <p:spPr bwMode="auto">
          <a:xfrm>
            <a:off x="155575" y="-327025"/>
            <a:ext cx="20193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28" y="4293096"/>
            <a:ext cx="864096"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532" y="5613995"/>
            <a:ext cx="7620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Θέση περιεχομένου 1"/>
          <p:cNvSpPr>
            <a:spLocks noGrp="1"/>
          </p:cNvSpPr>
          <p:nvPr>
            <p:ph sz="half" idx="2"/>
          </p:nvPr>
        </p:nvSpPr>
        <p:spPr>
          <a:xfrm>
            <a:off x="573844" y="1484784"/>
            <a:ext cx="5520569" cy="4687416"/>
          </a:xfrm>
        </p:spPr>
        <p:txBody>
          <a:bodyPr/>
          <a:lstStyle/>
          <a:p>
            <a:endParaRPr lang="el-GR" dirty="0"/>
          </a:p>
        </p:txBody>
      </p:sp>
      <p:pic>
        <p:nvPicPr>
          <p:cNvPr id="17"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223250" y="1254125"/>
            <a:ext cx="11199753" cy="541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8641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4006180" y="0"/>
            <a:ext cx="7848871" cy="6845299"/>
          </a:xfrm>
          <a:prstGeom prst="rect">
            <a:avLst/>
          </a:prstGeom>
        </p:spPr>
      </p:pic>
      <p:sp>
        <p:nvSpPr>
          <p:cNvPr id="10" name="Τίτλος 9"/>
          <p:cNvSpPr>
            <a:spLocks noGrp="1"/>
          </p:cNvSpPr>
          <p:nvPr>
            <p:ph type="title"/>
          </p:nvPr>
        </p:nvSpPr>
        <p:spPr>
          <a:xfrm>
            <a:off x="304721" y="620688"/>
            <a:ext cx="3125395" cy="2896282"/>
          </a:xfrm>
        </p:spPr>
        <p:txBody>
          <a:bodyPr>
            <a:noAutofit/>
          </a:bodyPr>
          <a:lstStyle/>
          <a:p>
            <a:pPr algn="ctr"/>
            <a:br>
              <a:rPr lang="el-GR" sz="3200" dirty="0"/>
            </a:br>
            <a:br>
              <a:rPr lang="el-GR" sz="3200" dirty="0"/>
            </a:br>
            <a:r>
              <a:rPr lang="el-GR" sz="3200" dirty="0"/>
              <a:t>Ιδρυματικό </a:t>
            </a:r>
            <a:r>
              <a:rPr lang="el-GR" sz="3200" dirty="0">
                <a:hlinkClick r:id="rId4"/>
              </a:rPr>
              <a:t>αποθετήριο</a:t>
            </a:r>
            <a:br>
              <a:rPr lang="el-GR" sz="3200" dirty="0">
                <a:hlinkClick r:id="rId4"/>
              </a:rPr>
            </a:br>
            <a:r>
              <a:rPr lang="el-GR" sz="3200" dirty="0">
                <a:hlinkClick r:id="rId4"/>
              </a:rPr>
              <a:t>ψηφιακή</a:t>
            </a:r>
            <a:r>
              <a:rPr lang="el-GR" sz="3200" dirty="0"/>
              <a:t> Βιβλιοθήκη Πέργαμος</a:t>
            </a:r>
            <a:br>
              <a:rPr lang="en-US" sz="3200" dirty="0"/>
            </a:br>
            <a:br>
              <a:rPr lang="en-US" sz="3200" dirty="0"/>
            </a:br>
            <a:endParaRPr lang="el-GR" sz="3200" dirty="0"/>
          </a:p>
        </p:txBody>
      </p:sp>
      <p:sp>
        <p:nvSpPr>
          <p:cNvPr id="6" name="Θέση κειμένου 5"/>
          <p:cNvSpPr>
            <a:spLocks noGrp="1"/>
          </p:cNvSpPr>
          <p:nvPr>
            <p:ph type="body" sz="half" idx="2"/>
          </p:nvPr>
        </p:nvSpPr>
        <p:spPr>
          <a:xfrm>
            <a:off x="304721" y="2996952"/>
            <a:ext cx="3351927" cy="3378448"/>
          </a:xfrm>
        </p:spPr>
        <p:txBody>
          <a:bodyPr>
            <a:normAutofit fontScale="77500" lnSpcReduction="20000"/>
          </a:bodyPr>
          <a:lstStyle/>
          <a:p>
            <a:r>
              <a:rPr lang="el-GR" dirty="0"/>
              <a:t>Διπλωματικές εργασίες των ΠΜΣ</a:t>
            </a:r>
          </a:p>
          <a:p>
            <a:r>
              <a:rPr lang="el-GR" dirty="0"/>
              <a:t>Διδακτορικά </a:t>
            </a:r>
          </a:p>
          <a:p>
            <a:r>
              <a:rPr lang="el-GR" dirty="0"/>
              <a:t>Έργα Νομικής επιστήμης (</a:t>
            </a:r>
            <a:r>
              <a:rPr lang="en-US" dirty="0"/>
              <a:t>public domain, out of commerce)</a:t>
            </a:r>
            <a:endParaRPr lang="el-GR" dirty="0"/>
          </a:p>
          <a:p>
            <a:r>
              <a:rPr lang="el-GR" b="1" dirty="0"/>
              <a:t>Δυνατότητες κατάθεσης  ερευνητικού έργου μελών ΔΕΠ : </a:t>
            </a:r>
          </a:p>
          <a:p>
            <a:pPr marL="285750" indent="-285750">
              <a:buFont typeface="Arial" panose="020B0604020202020204" pitchFamily="34" charset="0"/>
              <a:buChar char="•"/>
            </a:pPr>
            <a:r>
              <a:rPr lang="el-GR" b="1" dirty="0">
                <a:solidFill>
                  <a:srgbClr val="FF0000"/>
                </a:solidFill>
              </a:rPr>
              <a:t>Κατάθεση μόνο με προσωπικούς κωδικούς από </a:t>
            </a:r>
            <a:r>
              <a:rPr lang="el-GR" b="1">
                <a:solidFill>
                  <a:srgbClr val="FF0000"/>
                </a:solidFill>
              </a:rPr>
              <a:t>τους ιδίους </a:t>
            </a:r>
            <a:r>
              <a:rPr lang="el-GR" b="1" dirty="0">
                <a:solidFill>
                  <a:srgbClr val="FF0000"/>
                </a:solidFill>
              </a:rPr>
              <a:t>τους δημιουργούς</a:t>
            </a:r>
          </a:p>
          <a:p>
            <a:pPr marL="285750" indent="-285750">
              <a:buFont typeface="Arial" panose="020B0604020202020204" pitchFamily="34" charset="0"/>
              <a:buChar char="•"/>
            </a:pPr>
            <a:r>
              <a:rPr lang="el-GR" b="1" dirty="0">
                <a:solidFill>
                  <a:srgbClr val="FF0000"/>
                </a:solidFill>
              </a:rPr>
              <a:t>Δυνατότητα παρουσίασης διαδικασίας κατάθεσης</a:t>
            </a:r>
          </a:p>
          <a:p>
            <a:pPr marL="285750" indent="-285750">
              <a:buFont typeface="Arial" panose="020B0604020202020204" pitchFamily="34" charset="0"/>
              <a:buChar char="•"/>
            </a:pPr>
            <a:r>
              <a:rPr lang="el-GR" dirty="0"/>
              <a:t>Οδηγίες στη σελίδα: </a:t>
            </a:r>
            <a:r>
              <a:rPr lang="el-GR" u="sng" dirty="0">
                <a:solidFill>
                  <a:schemeClr val="hlink"/>
                </a:solidFill>
                <a:hlinkClick r:id="rId5"/>
              </a:rPr>
              <a:t>http://www.lib.uoa.gr/sylloges/psifiakes-sylloges/psifiaki-syllogi-epistimonikes-dimosieyseis-ereynitiko-kai-allo-yliko.html</a:t>
            </a:r>
            <a:endParaRPr lang="el-GR" dirty="0"/>
          </a:p>
          <a:p>
            <a:pPr marL="285750" indent="-285750">
              <a:buFont typeface="Arial" panose="020B0604020202020204" pitchFamily="34" charset="0"/>
              <a:buChar char="•"/>
            </a:pPr>
            <a:endParaRPr lang="el-GR" dirty="0">
              <a:solidFill>
                <a:srgbClr val="FF0000"/>
              </a:solidFill>
            </a:endParaRPr>
          </a:p>
        </p:txBody>
      </p:sp>
      <p:sp>
        <p:nvSpPr>
          <p:cNvPr id="2" name="Rectangle 1">
            <a:extLst>
              <a:ext uri="{FF2B5EF4-FFF2-40B4-BE49-F238E27FC236}">
                <a16:creationId xmlns:a16="http://schemas.microsoft.com/office/drawing/2014/main" id="{B741191D-F864-4F96-9DF0-1F831BAC0883}"/>
              </a:ext>
            </a:extLst>
          </p:cNvPr>
          <p:cNvSpPr/>
          <p:nvPr/>
        </p:nvSpPr>
        <p:spPr>
          <a:xfrm>
            <a:off x="5959599" y="3198168"/>
            <a:ext cx="269626" cy="461665"/>
          </a:xfrm>
          <a:prstGeom prst="rect">
            <a:avLst/>
          </a:prstGeom>
        </p:spPr>
        <p:txBody>
          <a:bodyPr wrap="none">
            <a:spAutoFit/>
          </a:bodyPr>
          <a:lstStyle/>
          <a:p>
            <a:r>
              <a:rPr lang="el-GR" dirty="0"/>
              <a:t> </a:t>
            </a:r>
          </a:p>
        </p:txBody>
      </p:sp>
      <p:sp>
        <p:nvSpPr>
          <p:cNvPr id="3" name="Rectangle 2">
            <a:extLst>
              <a:ext uri="{FF2B5EF4-FFF2-40B4-BE49-F238E27FC236}">
                <a16:creationId xmlns:a16="http://schemas.microsoft.com/office/drawing/2014/main" id="{7048210F-A0DF-4A51-A65B-E54F7FA5749F}"/>
              </a:ext>
            </a:extLst>
          </p:cNvPr>
          <p:cNvSpPr/>
          <p:nvPr/>
        </p:nvSpPr>
        <p:spPr>
          <a:xfrm>
            <a:off x="5959599" y="3198168"/>
            <a:ext cx="269626" cy="461665"/>
          </a:xfrm>
          <a:prstGeom prst="rect">
            <a:avLst/>
          </a:prstGeom>
        </p:spPr>
        <p:txBody>
          <a:bodyPr wrap="none">
            <a:spAutoFit/>
          </a:bodyPr>
          <a:lstStyle/>
          <a:p>
            <a:r>
              <a:rPr lang="el-GR" dirty="0"/>
              <a:t> </a:t>
            </a:r>
          </a:p>
        </p:txBody>
      </p:sp>
    </p:spTree>
    <p:extLst>
      <p:ext uri="{BB962C8B-B14F-4D97-AF65-F5344CB8AC3E}">
        <p14:creationId xmlns:p14="http://schemas.microsoft.com/office/powerpoint/2010/main" val="7288339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12344" y="275487"/>
            <a:ext cx="11706151" cy="1399954"/>
          </a:xfrm>
          <a:prstGeom prst="rect">
            <a:avLst/>
          </a:prstGeom>
          <a:noFill/>
          <a:ln>
            <a:noFill/>
          </a:ln>
        </p:spPr>
        <p:txBody>
          <a:bodyPr spcFirstLastPara="1" vert="horz" wrap="square" lIns="121868" tIns="121868" rIns="121868" bIns="121868" rtlCol="0" anchor="t" anchorCtr="0">
            <a:normAutofit/>
          </a:bodyPr>
          <a:lstStyle/>
          <a:p>
            <a:pPr algn="ctr">
              <a:buClr>
                <a:srgbClr val="000000"/>
              </a:buClr>
              <a:buSzPts val="1100"/>
            </a:pPr>
            <a:r>
              <a:rPr lang="el" sz="3200" b="1" dirty="0"/>
              <a:t>ΠΕΡΓΑΜΟΣ </a:t>
            </a:r>
            <a:r>
              <a:rPr lang="el-GR" sz="3200" b="1" dirty="0"/>
              <a:t>και μέλη ΔΕΠ</a:t>
            </a:r>
            <a:br>
              <a:rPr lang="el" sz="3200" b="1" dirty="0"/>
            </a:br>
            <a:r>
              <a:rPr lang="el" sz="2700" b="1" dirty="0">
                <a:solidFill>
                  <a:srgbClr val="FF0000"/>
                </a:solidFill>
              </a:rPr>
              <a:t>Συλλογή “Επιστημονικές δημοσιεύσεις, ερευνητικό και άλλο υλικό” </a:t>
            </a:r>
            <a:endParaRPr sz="2700" b="1" dirty="0">
              <a:solidFill>
                <a:srgbClr val="FF0000"/>
              </a:solidFill>
            </a:endParaRPr>
          </a:p>
        </p:txBody>
      </p:sp>
      <p:sp>
        <p:nvSpPr>
          <p:cNvPr id="94" name="Google Shape;94;p16"/>
          <p:cNvSpPr txBox="1">
            <a:spLocks noGrp="1"/>
          </p:cNvSpPr>
          <p:nvPr>
            <p:ph type="body" idx="1"/>
          </p:nvPr>
        </p:nvSpPr>
        <p:spPr>
          <a:xfrm>
            <a:off x="7391207" y="2445756"/>
            <a:ext cx="4527221" cy="1611580"/>
          </a:xfrm>
          <a:prstGeom prst="rect">
            <a:avLst/>
          </a:prstGeom>
          <a:noFill/>
          <a:ln>
            <a:noFill/>
          </a:ln>
        </p:spPr>
        <p:txBody>
          <a:bodyPr spcFirstLastPara="1" vert="horz" wrap="square" lIns="121868" tIns="121868" rIns="121868" bIns="121868" rtlCol="0" anchor="t" anchorCtr="0">
            <a:normAutofit fontScale="92500"/>
          </a:bodyPr>
          <a:lstStyle/>
          <a:p>
            <a:pPr indent="-406298">
              <a:buClr>
                <a:srgbClr val="1155CC"/>
              </a:buClr>
              <a:buSzPts val="1200"/>
              <a:buChar char="○"/>
            </a:pPr>
            <a:r>
              <a:rPr lang="el" sz="1600">
                <a:solidFill>
                  <a:srgbClr val="1155CC"/>
                </a:solidFill>
              </a:rPr>
              <a:t>Άρθρο περιοδικού</a:t>
            </a:r>
            <a:endParaRPr sz="1600">
              <a:solidFill>
                <a:srgbClr val="1155CC"/>
              </a:solidFill>
            </a:endParaRPr>
          </a:p>
          <a:p>
            <a:pPr indent="-406298">
              <a:buClr>
                <a:srgbClr val="1155CC"/>
              </a:buClr>
              <a:buSzPts val="1200"/>
              <a:buChar char="○"/>
            </a:pPr>
            <a:r>
              <a:rPr lang="el" sz="1600">
                <a:solidFill>
                  <a:srgbClr val="1155CC"/>
                </a:solidFill>
              </a:rPr>
              <a:t>Ανακοίνωση συνεδρίου (Conference paper, Conference Short Paper, Conference Poster)</a:t>
            </a:r>
            <a:endParaRPr sz="1600">
              <a:solidFill>
                <a:srgbClr val="1155CC"/>
              </a:solidFill>
            </a:endParaRPr>
          </a:p>
          <a:p>
            <a:pPr indent="-406298">
              <a:buClr>
                <a:srgbClr val="1155CC"/>
              </a:buClr>
              <a:buSzPts val="1200"/>
              <a:buChar char="○"/>
            </a:pPr>
            <a:r>
              <a:rPr lang="el" sz="1600">
                <a:solidFill>
                  <a:srgbClr val="1155CC"/>
                </a:solidFill>
              </a:rPr>
              <a:t>Μονογραφία (Βιβλίο, Κεφάλαιο βιβλίου)</a:t>
            </a:r>
            <a:endParaRPr sz="1600">
              <a:solidFill>
                <a:srgbClr val="1155CC"/>
              </a:solidFill>
            </a:endParaRPr>
          </a:p>
        </p:txBody>
      </p:sp>
      <p:sp>
        <p:nvSpPr>
          <p:cNvPr id="95" name="Google Shape;95;p16"/>
          <p:cNvSpPr txBox="1">
            <a:spLocks noGrp="1"/>
          </p:cNvSpPr>
          <p:nvPr>
            <p:ph type="sldNum" idx="4294967295"/>
          </p:nvPr>
        </p:nvSpPr>
        <p:spPr>
          <a:xfrm>
            <a:off x="11293669" y="6216897"/>
            <a:ext cx="731409" cy="524663"/>
          </a:xfrm>
          <a:prstGeom prst="rect">
            <a:avLst/>
          </a:prstGeom>
          <a:noFill/>
          <a:ln>
            <a:noFill/>
          </a:ln>
        </p:spPr>
        <p:txBody>
          <a:bodyPr spcFirstLastPara="1" vert="horz" wrap="square" lIns="121868" tIns="121868" rIns="121868" bIns="121868" rtlCol="0" anchor="ctr" anchorCtr="0">
            <a:normAutofit/>
          </a:bodyPr>
          <a:lstStyle/>
          <a:p>
            <a:pPr>
              <a:buClr>
                <a:srgbClr val="000000"/>
              </a:buClr>
              <a:buSzPts val="1000"/>
            </a:pPr>
            <a:fld id="{00000000-1234-1234-1234-123412341234}" type="slidenum">
              <a:rPr lang="el" sz="1333">
                <a:solidFill>
                  <a:schemeClr val="dk2"/>
                </a:solidFill>
                <a:latin typeface="Proxima Nova"/>
                <a:ea typeface="Proxima Nova"/>
                <a:cs typeface="Proxima Nova"/>
                <a:sym typeface="Proxima Nova"/>
              </a:rPr>
              <a:pPr>
                <a:buClr>
                  <a:srgbClr val="000000"/>
                </a:buClr>
                <a:buSzPts val="1000"/>
              </a:pPr>
              <a:t>17</a:t>
            </a:fld>
            <a:endParaRPr sz="1333">
              <a:solidFill>
                <a:schemeClr val="dk2"/>
              </a:solidFill>
              <a:latin typeface="Proxima Nova"/>
              <a:ea typeface="Proxima Nova"/>
              <a:cs typeface="Proxima Nova"/>
              <a:sym typeface="Proxima Nova"/>
            </a:endParaRPr>
          </a:p>
        </p:txBody>
      </p:sp>
      <p:sp>
        <p:nvSpPr>
          <p:cNvPr id="96" name="Google Shape;96;p16"/>
          <p:cNvSpPr txBox="1"/>
          <p:nvPr/>
        </p:nvSpPr>
        <p:spPr>
          <a:xfrm>
            <a:off x="212344" y="1357506"/>
            <a:ext cx="7285302" cy="938955"/>
          </a:xfrm>
          <a:prstGeom prst="rect">
            <a:avLst/>
          </a:prstGeom>
          <a:noFill/>
          <a:ln>
            <a:noFill/>
          </a:ln>
        </p:spPr>
        <p:txBody>
          <a:bodyPr spcFirstLastPara="1" wrap="square" lIns="121868" tIns="121868" rIns="121868" bIns="121868" anchor="t" anchorCtr="0">
            <a:noAutofit/>
          </a:bodyPr>
          <a:lstStyle/>
          <a:p>
            <a:pPr marL="609448" indent="-457086">
              <a:buClr>
                <a:srgbClr val="000000"/>
              </a:buClr>
              <a:buSzPts val="1800"/>
              <a:buFont typeface="Arial"/>
              <a:buChar char="➢"/>
            </a:pPr>
            <a:endParaRPr lang="el" sz="2399" b="1" dirty="0">
              <a:solidFill>
                <a:srgbClr val="000000"/>
              </a:solidFill>
              <a:latin typeface="Arial"/>
              <a:ea typeface="Arial"/>
              <a:cs typeface="Arial"/>
              <a:sym typeface="Arial"/>
            </a:endParaRPr>
          </a:p>
          <a:p>
            <a:pPr marL="609448" indent="-457086">
              <a:buClr>
                <a:srgbClr val="000000"/>
              </a:buClr>
              <a:buSzPts val="1800"/>
              <a:buFont typeface="Arial"/>
              <a:buChar char="➢"/>
            </a:pPr>
            <a:r>
              <a:rPr lang="el" sz="2399" b="1" dirty="0">
                <a:solidFill>
                  <a:srgbClr val="000000"/>
                </a:solidFill>
                <a:latin typeface="Arial"/>
                <a:ea typeface="Arial"/>
                <a:cs typeface="Arial"/>
                <a:sym typeface="Arial"/>
              </a:rPr>
              <a:t>Αποτελεί μια “ειδική” Ψηφιακή Συλλογή:</a:t>
            </a:r>
            <a:r>
              <a:rPr lang="el" sz="2399" dirty="0">
                <a:solidFill>
                  <a:srgbClr val="000000"/>
                </a:solidFill>
                <a:latin typeface="Arial"/>
                <a:ea typeface="Arial"/>
                <a:cs typeface="Arial"/>
                <a:sym typeface="Arial"/>
              </a:rPr>
              <a:t> </a:t>
            </a:r>
            <a:endParaRPr sz="2399" dirty="0">
              <a:solidFill>
                <a:srgbClr val="000000"/>
              </a:solidFill>
              <a:latin typeface="Arial"/>
              <a:ea typeface="Arial"/>
              <a:cs typeface="Arial"/>
              <a:sym typeface="Arial"/>
            </a:endParaRPr>
          </a:p>
          <a:p>
            <a:pPr marL="1218895" lvl="1" indent="-457086">
              <a:spcBef>
                <a:spcPts val="1333"/>
              </a:spcBef>
              <a:buClr>
                <a:srgbClr val="000000"/>
              </a:buClr>
              <a:buSzPts val="1800"/>
              <a:buFont typeface="Arial"/>
              <a:buChar char="○"/>
            </a:pPr>
            <a:r>
              <a:rPr lang="el" sz="2399" dirty="0">
                <a:solidFill>
                  <a:srgbClr val="000000"/>
                </a:solidFill>
                <a:latin typeface="Arial"/>
                <a:ea typeface="Arial"/>
                <a:cs typeface="Arial"/>
                <a:sym typeface="Arial"/>
              </a:rPr>
              <a:t>περιλαμβάνει </a:t>
            </a:r>
            <a:r>
              <a:rPr lang="el" sz="2399" b="1" dirty="0">
                <a:solidFill>
                  <a:srgbClr val="000000"/>
                </a:solidFill>
                <a:latin typeface="Arial"/>
                <a:ea typeface="Arial"/>
                <a:cs typeface="Arial"/>
                <a:sym typeface="Arial"/>
              </a:rPr>
              <a:t>4 </a:t>
            </a:r>
            <a:r>
              <a:rPr lang="el" sz="2399" dirty="0">
                <a:solidFill>
                  <a:srgbClr val="000000"/>
                </a:solidFill>
                <a:latin typeface="Arial"/>
                <a:ea typeface="Arial"/>
                <a:cs typeface="Arial"/>
                <a:sym typeface="Arial"/>
              </a:rPr>
              <a:t>υπο-συλλογές </a:t>
            </a:r>
            <a:endParaRPr sz="2399" dirty="0">
              <a:solidFill>
                <a:srgbClr val="000000"/>
              </a:solidFill>
              <a:highlight>
                <a:srgbClr val="EFEFEF"/>
              </a:highlight>
              <a:latin typeface="Arial"/>
              <a:ea typeface="Arial"/>
              <a:cs typeface="Arial"/>
              <a:sym typeface="Arial"/>
            </a:endParaRPr>
          </a:p>
        </p:txBody>
      </p:sp>
      <p:sp>
        <p:nvSpPr>
          <p:cNvPr id="97" name="Google Shape;97;p16"/>
          <p:cNvSpPr txBox="1">
            <a:spLocks noGrp="1"/>
          </p:cNvSpPr>
          <p:nvPr>
            <p:ph type="body" idx="1"/>
          </p:nvPr>
        </p:nvSpPr>
        <p:spPr>
          <a:xfrm>
            <a:off x="752037" y="3028504"/>
            <a:ext cx="4700776" cy="557855"/>
          </a:xfrm>
          <a:prstGeom prst="rect">
            <a:avLst/>
          </a:prstGeom>
          <a:noFill/>
          <a:ln>
            <a:noFill/>
          </a:ln>
        </p:spPr>
        <p:txBody>
          <a:bodyPr spcFirstLastPara="1" vert="horz" wrap="square" lIns="121868" tIns="121868" rIns="121868" bIns="121868" rtlCol="0" anchor="t" anchorCtr="0">
            <a:normAutofit fontScale="92500" lnSpcReduction="20000"/>
          </a:bodyPr>
          <a:lstStyle/>
          <a:p>
            <a:pPr indent="-440157">
              <a:buClr>
                <a:srgbClr val="1155CC"/>
              </a:buClr>
              <a:buSzPct val="108108"/>
            </a:pPr>
            <a:r>
              <a:rPr lang="el" sz="2133" dirty="0">
                <a:solidFill>
                  <a:srgbClr val="1155CC"/>
                </a:solidFill>
              </a:rPr>
              <a:t>Επιστημονικές δημοσιεύσεις</a:t>
            </a:r>
            <a:endParaRPr sz="2133" dirty="0">
              <a:solidFill>
                <a:srgbClr val="1155CC"/>
              </a:solidFill>
            </a:endParaRPr>
          </a:p>
        </p:txBody>
      </p:sp>
      <p:sp>
        <p:nvSpPr>
          <p:cNvPr id="98" name="Google Shape;98;p16"/>
          <p:cNvSpPr txBox="1">
            <a:spLocks noGrp="1"/>
          </p:cNvSpPr>
          <p:nvPr>
            <p:ph type="body" idx="1"/>
          </p:nvPr>
        </p:nvSpPr>
        <p:spPr>
          <a:xfrm>
            <a:off x="752037" y="4470771"/>
            <a:ext cx="4700776" cy="557855"/>
          </a:xfrm>
          <a:prstGeom prst="rect">
            <a:avLst/>
          </a:prstGeom>
          <a:noFill/>
          <a:ln>
            <a:noFill/>
          </a:ln>
        </p:spPr>
        <p:txBody>
          <a:bodyPr spcFirstLastPara="1" vert="horz" wrap="square" lIns="121868" tIns="121868" rIns="121868" bIns="121868" rtlCol="0" anchor="t" anchorCtr="0">
            <a:normAutofit fontScale="92500" lnSpcReduction="20000"/>
          </a:bodyPr>
          <a:lstStyle/>
          <a:p>
            <a:pPr indent="-440157">
              <a:buClr>
                <a:srgbClr val="BF9000"/>
              </a:buClr>
              <a:buSzPct val="108108"/>
            </a:pPr>
            <a:r>
              <a:rPr lang="el" sz="2133" dirty="0">
                <a:solidFill>
                  <a:srgbClr val="BF9000"/>
                </a:solidFill>
              </a:rPr>
              <a:t>Τεχνικές αναφορές</a:t>
            </a:r>
            <a:endParaRPr sz="2133" dirty="0">
              <a:solidFill>
                <a:srgbClr val="BF9000"/>
              </a:solidFill>
            </a:endParaRPr>
          </a:p>
        </p:txBody>
      </p:sp>
      <p:sp>
        <p:nvSpPr>
          <p:cNvPr id="99" name="Google Shape;99;p16"/>
          <p:cNvSpPr txBox="1">
            <a:spLocks noGrp="1"/>
          </p:cNvSpPr>
          <p:nvPr>
            <p:ph type="body" idx="1"/>
          </p:nvPr>
        </p:nvSpPr>
        <p:spPr>
          <a:xfrm>
            <a:off x="752037" y="3912998"/>
            <a:ext cx="4700776" cy="557855"/>
          </a:xfrm>
          <a:prstGeom prst="rect">
            <a:avLst/>
          </a:prstGeom>
          <a:noFill/>
          <a:ln>
            <a:noFill/>
          </a:ln>
        </p:spPr>
        <p:txBody>
          <a:bodyPr spcFirstLastPara="1" vert="horz" wrap="square" lIns="121868" tIns="121868" rIns="121868" bIns="121868" rtlCol="0" anchor="t" anchorCtr="0">
            <a:normAutofit fontScale="92500" lnSpcReduction="20000"/>
          </a:bodyPr>
          <a:lstStyle/>
          <a:p>
            <a:pPr indent="-440157">
              <a:buClr>
                <a:srgbClr val="666666"/>
              </a:buClr>
              <a:buSzPct val="108108"/>
            </a:pPr>
            <a:r>
              <a:rPr lang="el" sz="2133" dirty="0">
                <a:solidFill>
                  <a:srgbClr val="666666"/>
                </a:solidFill>
              </a:rPr>
              <a:t>Εργασίες εν εξελίξει</a:t>
            </a:r>
            <a:endParaRPr sz="2133" dirty="0">
              <a:solidFill>
                <a:srgbClr val="666666"/>
              </a:solidFill>
            </a:endParaRPr>
          </a:p>
        </p:txBody>
      </p:sp>
      <p:sp>
        <p:nvSpPr>
          <p:cNvPr id="100" name="Google Shape;100;p16"/>
          <p:cNvSpPr txBox="1">
            <a:spLocks noGrp="1"/>
          </p:cNvSpPr>
          <p:nvPr>
            <p:ph type="body" idx="1"/>
          </p:nvPr>
        </p:nvSpPr>
        <p:spPr>
          <a:xfrm>
            <a:off x="752037" y="5227100"/>
            <a:ext cx="4700776" cy="586647"/>
          </a:xfrm>
          <a:prstGeom prst="rect">
            <a:avLst/>
          </a:prstGeom>
          <a:noFill/>
          <a:ln>
            <a:noFill/>
          </a:ln>
        </p:spPr>
        <p:txBody>
          <a:bodyPr spcFirstLastPara="1" vert="horz" wrap="square" lIns="121868" tIns="121868" rIns="121868" bIns="121868" rtlCol="0" anchor="t" anchorCtr="0">
            <a:normAutofit lnSpcReduction="10000"/>
          </a:bodyPr>
          <a:lstStyle/>
          <a:p>
            <a:pPr indent="-440157">
              <a:buClr>
                <a:srgbClr val="CC0000"/>
              </a:buClr>
              <a:buSzPts val="1600"/>
            </a:pPr>
            <a:r>
              <a:rPr lang="el" sz="2133" dirty="0">
                <a:solidFill>
                  <a:srgbClr val="CC0000"/>
                </a:solidFill>
              </a:rPr>
              <a:t>Ερευνητικά δεδομένα</a:t>
            </a:r>
            <a:endParaRPr sz="2133" dirty="0">
              <a:solidFill>
                <a:srgbClr val="CC0000"/>
              </a:solidFill>
            </a:endParaRPr>
          </a:p>
        </p:txBody>
      </p:sp>
      <p:sp>
        <p:nvSpPr>
          <p:cNvPr id="101" name="Google Shape;101;p16"/>
          <p:cNvSpPr txBox="1">
            <a:spLocks noGrp="1"/>
          </p:cNvSpPr>
          <p:nvPr>
            <p:ph type="body" idx="1"/>
          </p:nvPr>
        </p:nvSpPr>
        <p:spPr>
          <a:xfrm>
            <a:off x="7391208" y="4502605"/>
            <a:ext cx="4179711" cy="524663"/>
          </a:xfrm>
          <a:prstGeom prst="rect">
            <a:avLst/>
          </a:prstGeom>
          <a:noFill/>
          <a:ln>
            <a:noFill/>
          </a:ln>
        </p:spPr>
        <p:txBody>
          <a:bodyPr spcFirstLastPara="1" vert="horz" wrap="square" lIns="121868" tIns="121868" rIns="121868" bIns="121868" rtlCol="0" anchor="t" anchorCtr="0">
            <a:normAutofit/>
          </a:bodyPr>
          <a:lstStyle/>
          <a:p>
            <a:pPr indent="-406298">
              <a:buClr>
                <a:srgbClr val="BF9000"/>
              </a:buClr>
              <a:buSzPts val="1200"/>
              <a:buChar char="○"/>
            </a:pPr>
            <a:r>
              <a:rPr lang="el" sz="1600">
                <a:solidFill>
                  <a:srgbClr val="BF9000"/>
                </a:solidFill>
              </a:rPr>
              <a:t>Τεχνική αναφορά</a:t>
            </a:r>
            <a:endParaRPr sz="1600">
              <a:solidFill>
                <a:srgbClr val="BF9000"/>
              </a:solidFill>
            </a:endParaRPr>
          </a:p>
        </p:txBody>
      </p:sp>
      <p:sp>
        <p:nvSpPr>
          <p:cNvPr id="102" name="Google Shape;102;p16"/>
          <p:cNvSpPr txBox="1">
            <a:spLocks noGrp="1"/>
          </p:cNvSpPr>
          <p:nvPr>
            <p:ph type="body" idx="1"/>
          </p:nvPr>
        </p:nvSpPr>
        <p:spPr>
          <a:xfrm>
            <a:off x="7391208" y="3967427"/>
            <a:ext cx="4179711" cy="524663"/>
          </a:xfrm>
          <a:prstGeom prst="rect">
            <a:avLst/>
          </a:prstGeom>
          <a:noFill/>
          <a:ln>
            <a:noFill/>
          </a:ln>
        </p:spPr>
        <p:txBody>
          <a:bodyPr spcFirstLastPara="1" vert="horz" wrap="square" lIns="121868" tIns="121868" rIns="121868" bIns="121868" rtlCol="0" anchor="t" anchorCtr="0">
            <a:noAutofit/>
          </a:bodyPr>
          <a:lstStyle/>
          <a:p>
            <a:pPr indent="-398680">
              <a:lnSpc>
                <a:spcPct val="100000"/>
              </a:lnSpc>
              <a:buClr>
                <a:srgbClr val="666666"/>
              </a:buClr>
              <a:buSzPts val="1200"/>
              <a:buChar char="○"/>
            </a:pPr>
            <a:r>
              <a:rPr lang="el" sz="1600">
                <a:solidFill>
                  <a:srgbClr val="666666"/>
                </a:solidFill>
              </a:rPr>
              <a:t>Pre-print (προδημοσίευση, άρθρο εργασίας εν εξελίξει) </a:t>
            </a:r>
            <a:endParaRPr sz="1600">
              <a:solidFill>
                <a:srgbClr val="666666"/>
              </a:solidFill>
            </a:endParaRPr>
          </a:p>
        </p:txBody>
      </p:sp>
      <p:sp>
        <p:nvSpPr>
          <p:cNvPr id="103" name="Google Shape;103;p16"/>
          <p:cNvSpPr txBox="1">
            <a:spLocks noGrp="1"/>
          </p:cNvSpPr>
          <p:nvPr>
            <p:ph type="body" idx="1"/>
          </p:nvPr>
        </p:nvSpPr>
        <p:spPr>
          <a:xfrm>
            <a:off x="7391207" y="5139355"/>
            <a:ext cx="4094134" cy="763401"/>
          </a:xfrm>
          <a:prstGeom prst="rect">
            <a:avLst/>
          </a:prstGeom>
          <a:noFill/>
          <a:ln>
            <a:noFill/>
          </a:ln>
        </p:spPr>
        <p:txBody>
          <a:bodyPr spcFirstLastPara="1" vert="horz" wrap="square" lIns="121868" tIns="121868" rIns="121868" bIns="121868" rtlCol="0" anchor="t" anchorCtr="0">
            <a:normAutofit lnSpcReduction="10000"/>
          </a:bodyPr>
          <a:lstStyle/>
          <a:p>
            <a:pPr indent="-406298">
              <a:buClr>
                <a:srgbClr val="CC0000"/>
              </a:buClr>
              <a:buSzPts val="1200"/>
              <a:buChar char="○"/>
            </a:pPr>
            <a:r>
              <a:rPr lang="el" sz="1600">
                <a:solidFill>
                  <a:srgbClr val="CC0000"/>
                </a:solidFill>
              </a:rPr>
              <a:t>Σύνολα από Ερευνητικά δεδομένα (research data sets)</a:t>
            </a:r>
            <a:endParaRPr sz="1600"/>
          </a:p>
        </p:txBody>
      </p:sp>
      <p:sp>
        <p:nvSpPr>
          <p:cNvPr id="104" name="Google Shape;104;p16"/>
          <p:cNvSpPr txBox="1"/>
          <p:nvPr/>
        </p:nvSpPr>
        <p:spPr>
          <a:xfrm>
            <a:off x="5735906" y="5797583"/>
            <a:ext cx="6037227" cy="524663"/>
          </a:xfrm>
          <a:prstGeom prst="rect">
            <a:avLst/>
          </a:prstGeom>
          <a:noFill/>
          <a:ln>
            <a:noFill/>
          </a:ln>
        </p:spPr>
        <p:txBody>
          <a:bodyPr spcFirstLastPara="1" wrap="square" lIns="121868" tIns="121868" rIns="121868" bIns="121868" anchor="t" anchorCtr="0">
            <a:noAutofit/>
          </a:bodyPr>
          <a:lstStyle/>
          <a:p>
            <a:pPr algn="r">
              <a:lnSpc>
                <a:spcPct val="115000"/>
              </a:lnSpc>
              <a:buClr>
                <a:schemeClr val="dk1"/>
              </a:buClr>
              <a:buSzPts val="1100"/>
            </a:pPr>
            <a:r>
              <a:rPr lang="el" sz="1333" i="1">
                <a:solidFill>
                  <a:schemeClr val="dk2"/>
                </a:solidFill>
                <a:latin typeface="Arial"/>
                <a:ea typeface="Arial"/>
                <a:cs typeface="Arial"/>
                <a:sym typeface="Arial"/>
              </a:rPr>
              <a:t>Χρήση πεδίων μεταδεδομένων συμβατών με το Google Scholar</a:t>
            </a:r>
            <a:endParaRPr sz="1333" i="1">
              <a:solidFill>
                <a:schemeClr val="dk2"/>
              </a:solidFill>
              <a:latin typeface="Arial"/>
              <a:ea typeface="Arial"/>
              <a:cs typeface="Arial"/>
              <a:sym typeface="Arial"/>
            </a:endParaRPr>
          </a:p>
          <a:p>
            <a:pPr>
              <a:spcBef>
                <a:spcPts val="2133"/>
              </a:spcBef>
              <a:buClr>
                <a:srgbClr val="000000"/>
              </a:buClr>
              <a:buSzPts val="1400"/>
            </a:pPr>
            <a:endParaRPr sz="1866">
              <a:solidFill>
                <a:srgbClr val="000000"/>
              </a:solidFill>
              <a:latin typeface="Arial"/>
              <a:ea typeface="Arial"/>
              <a:cs typeface="Arial"/>
              <a:sym typeface="Arial"/>
            </a:endParaRPr>
          </a:p>
        </p:txBody>
      </p:sp>
      <p:sp>
        <p:nvSpPr>
          <p:cNvPr id="105" name="Google Shape;105;p16"/>
          <p:cNvSpPr/>
          <p:nvPr/>
        </p:nvSpPr>
        <p:spPr>
          <a:xfrm flipH="1">
            <a:off x="4859334" y="3028504"/>
            <a:ext cx="2841260" cy="2710094"/>
          </a:xfrm>
          <a:prstGeom prst="bracePair">
            <a:avLst/>
          </a:prstGeom>
          <a:noFill/>
          <a:ln w="9525" cap="flat" cmpd="sng">
            <a:solidFill>
              <a:schemeClr val="dk2"/>
            </a:solidFill>
            <a:prstDash val="solid"/>
            <a:round/>
            <a:headEnd type="none" w="sm" len="sm"/>
            <a:tailEnd type="none" w="sm" len="sm"/>
          </a:ln>
          <a:effectLst>
            <a:outerShdw blurRad="142875" dist="66675" dir="6540000" algn="bl" rotWithShape="0">
              <a:srgbClr val="000000">
                <a:alpha val="49803"/>
              </a:srgbClr>
            </a:outerShdw>
          </a:effectLst>
        </p:spPr>
        <p:txBody>
          <a:bodyPr spcFirstLastPara="1" wrap="square" lIns="121868" tIns="121868" rIns="121868" bIns="121868" anchor="ctr" anchorCtr="0">
            <a:noAutofit/>
          </a:bodyPr>
          <a:lstStyle/>
          <a:p>
            <a:pPr algn="ctr">
              <a:buClr>
                <a:srgbClr val="000000"/>
              </a:buClr>
              <a:buSzPts val="1400"/>
            </a:pPr>
            <a:r>
              <a:rPr lang="el" sz="1866" dirty="0">
                <a:solidFill>
                  <a:srgbClr val="000000"/>
                </a:solidFill>
                <a:latin typeface="Arial"/>
                <a:ea typeface="Arial"/>
                <a:cs typeface="Arial"/>
                <a:sym typeface="Arial"/>
              </a:rPr>
              <a:t>Περιεχόμενα</a:t>
            </a:r>
            <a:endParaRPr sz="1866" dirty="0">
              <a:solidFill>
                <a:srgbClr val="000000"/>
              </a:solidFill>
              <a:latin typeface="Arial"/>
              <a:ea typeface="Arial"/>
              <a:cs typeface="Arial"/>
              <a:sym typeface="Arial"/>
            </a:endParaRPr>
          </a:p>
        </p:txBody>
      </p:sp>
      <p:sp>
        <p:nvSpPr>
          <p:cNvPr id="106" name="Google Shape;106;p16"/>
          <p:cNvSpPr txBox="1"/>
          <p:nvPr/>
        </p:nvSpPr>
        <p:spPr>
          <a:xfrm>
            <a:off x="6032228" y="1571851"/>
            <a:ext cx="5740905" cy="808989"/>
          </a:xfrm>
          <a:prstGeom prst="rect">
            <a:avLst/>
          </a:prstGeom>
          <a:noFill/>
          <a:ln>
            <a:noFill/>
          </a:ln>
        </p:spPr>
        <p:txBody>
          <a:bodyPr spcFirstLastPara="1" wrap="square" lIns="121868" tIns="121868" rIns="121868" bIns="121868" anchor="t" anchorCtr="0">
            <a:noAutofit/>
          </a:bodyPr>
          <a:lstStyle/>
          <a:p>
            <a:pPr>
              <a:buClr>
                <a:srgbClr val="000000"/>
              </a:buClr>
              <a:buSzPts val="1400"/>
            </a:pPr>
            <a:endParaRPr sz="1866">
              <a:solidFill>
                <a:srgbClr val="000000"/>
              </a:solidFill>
              <a:latin typeface="Arial"/>
              <a:ea typeface="Arial"/>
              <a:cs typeface="Arial"/>
              <a:sym typeface="Arial"/>
            </a:endParaRPr>
          </a:p>
          <a:p>
            <a:pPr marL="719820" lvl="1" indent="-392301">
              <a:buClr>
                <a:schemeClr val="dk1"/>
              </a:buClr>
              <a:buSzPts val="1800"/>
              <a:buFont typeface="Arial"/>
              <a:buChar char="○"/>
            </a:pPr>
            <a:r>
              <a:rPr lang="el" sz="2399">
                <a:solidFill>
                  <a:schemeClr val="dk1"/>
                </a:solidFill>
                <a:latin typeface="Arial"/>
                <a:ea typeface="Arial"/>
                <a:cs typeface="Arial"/>
                <a:sym typeface="Arial"/>
              </a:rPr>
              <a:t>υποστηρίζει </a:t>
            </a:r>
            <a:r>
              <a:rPr lang="el" sz="2399" b="1">
                <a:solidFill>
                  <a:schemeClr val="dk1"/>
                </a:solidFill>
                <a:latin typeface="Arial"/>
                <a:ea typeface="Arial"/>
                <a:cs typeface="Arial"/>
                <a:sym typeface="Arial"/>
              </a:rPr>
              <a:t>9</a:t>
            </a:r>
            <a:r>
              <a:rPr lang="el" sz="2399">
                <a:solidFill>
                  <a:schemeClr val="dk1"/>
                </a:solidFill>
                <a:latin typeface="Arial"/>
                <a:ea typeface="Arial"/>
                <a:cs typeface="Arial"/>
                <a:sym typeface="Arial"/>
              </a:rPr>
              <a:t> τύπους αντικειμένων</a:t>
            </a:r>
            <a:endParaRPr sz="1866">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721" y="1124744"/>
            <a:ext cx="3351927" cy="2808312"/>
          </a:xfrm>
        </p:spPr>
        <p:txBody>
          <a:bodyPr>
            <a:normAutofit fontScale="90000"/>
          </a:bodyPr>
          <a:lstStyle/>
          <a:p>
            <a:pPr algn="ctr"/>
            <a:br>
              <a:rPr lang="el-GR" dirty="0"/>
            </a:br>
            <a:br>
              <a:rPr lang="en-US" dirty="0"/>
            </a:br>
            <a:r>
              <a:rPr lang="el-GR" sz="2800" dirty="0">
                <a:solidFill>
                  <a:schemeClr val="accent6"/>
                </a:solidFill>
                <a:hlinkClick r:id="rId3"/>
              </a:rPr>
              <a:t>Σύστημα ηλεκτρονικής  εκδοτικής </a:t>
            </a:r>
            <a:br>
              <a:rPr lang="en-US" sz="2800" dirty="0">
                <a:solidFill>
                  <a:schemeClr val="accent6"/>
                </a:solidFill>
                <a:hlinkClick r:id="rId3"/>
              </a:rPr>
            </a:br>
            <a:r>
              <a:rPr lang="el-GR" sz="2800" dirty="0">
                <a:solidFill>
                  <a:schemeClr val="accent6"/>
                </a:solidFill>
                <a:hlinkClick r:id="rId3"/>
              </a:rPr>
              <a:t>(</a:t>
            </a:r>
            <a:r>
              <a:rPr lang="en-US" sz="2800" dirty="0">
                <a:solidFill>
                  <a:schemeClr val="accent6"/>
                </a:solidFill>
                <a:hlinkClick r:id="rId3"/>
              </a:rPr>
              <a:t>e-publishing) </a:t>
            </a:r>
            <a:br>
              <a:rPr lang="en-US" sz="2800" dirty="0">
                <a:solidFill>
                  <a:schemeClr val="accent6"/>
                </a:solidFill>
              </a:rPr>
            </a:br>
            <a:br>
              <a:rPr lang="el-GR" sz="2800" dirty="0">
                <a:solidFill>
                  <a:schemeClr val="accent6"/>
                </a:solidFill>
              </a:rPr>
            </a:br>
            <a:br>
              <a:rPr lang="el-GR" dirty="0">
                <a:solidFill>
                  <a:schemeClr val="accent6"/>
                </a:solidFill>
              </a:rPr>
            </a:br>
            <a:br>
              <a:rPr lang="el-GR" dirty="0"/>
            </a:br>
            <a:endParaRPr lang="el-GR" dirty="0"/>
          </a:p>
        </p:txBody>
      </p:sp>
      <p:sp>
        <p:nvSpPr>
          <p:cNvPr id="3" name="Θέση κειμένου 2"/>
          <p:cNvSpPr>
            <a:spLocks noGrp="1"/>
          </p:cNvSpPr>
          <p:nvPr>
            <p:ph type="body" sz="half" idx="2"/>
          </p:nvPr>
        </p:nvSpPr>
        <p:spPr>
          <a:xfrm>
            <a:off x="304721" y="4077072"/>
            <a:ext cx="3351927" cy="2298328"/>
          </a:xfrm>
        </p:spPr>
        <p:txBody>
          <a:bodyPr>
            <a:normAutofit/>
          </a:bodyPr>
          <a:lstStyle/>
          <a:p>
            <a:pPr fontAlgn="base"/>
            <a:r>
              <a:rPr lang="el-GR" dirty="0"/>
              <a:t>Ομάδες ή μεμονωμένα μέλη ΔΕΠ  δημιουργούν και διαχειρίζονται ηλεκτρονικά περιοδικά ανοικτής πρόσβασης </a:t>
            </a:r>
          </a:p>
          <a:p>
            <a:r>
              <a:rPr lang="el-GR" b="1" dirty="0">
                <a:solidFill>
                  <a:srgbClr val="FF0000"/>
                </a:solidFill>
              </a:rPr>
              <a:t>Η Νομική Σχολή μπορεί να εκδώσει το δικό της ηλεκτρονικό περιοδικό</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68813" y="732343"/>
            <a:ext cx="6805612" cy="539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52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A09C-0259-4994-83A0-C2D321B6A8DF}"/>
              </a:ext>
            </a:extLst>
          </p:cNvPr>
          <p:cNvSpPr>
            <a:spLocks noGrp="1"/>
          </p:cNvSpPr>
          <p:nvPr>
            <p:ph type="title"/>
          </p:nvPr>
        </p:nvSpPr>
        <p:spPr/>
        <p:txBody>
          <a:bodyPr/>
          <a:lstStyle/>
          <a:p>
            <a:pPr algn="ctr"/>
            <a:endParaRPr lang="el-GR" b="1" dirty="0"/>
          </a:p>
        </p:txBody>
      </p:sp>
      <p:sp>
        <p:nvSpPr>
          <p:cNvPr id="3" name="Text Placeholder 2">
            <a:extLst>
              <a:ext uri="{FF2B5EF4-FFF2-40B4-BE49-F238E27FC236}">
                <a16:creationId xmlns:a16="http://schemas.microsoft.com/office/drawing/2014/main" id="{34C8B526-1D22-4B06-B013-DF38F07E3BAC}"/>
              </a:ext>
            </a:extLst>
          </p:cNvPr>
          <p:cNvSpPr>
            <a:spLocks noGrp="1"/>
          </p:cNvSpPr>
          <p:nvPr>
            <p:ph type="body" sz="half" idx="2"/>
          </p:nvPr>
        </p:nvSpPr>
        <p:spPr/>
        <p:txBody>
          <a:bodyPr>
            <a:normAutofit lnSpcReduction="10000"/>
          </a:bodyPr>
          <a:lstStyle/>
          <a:p>
            <a:pPr algn="ctr"/>
            <a:endParaRPr lang="el-GR" dirty="0"/>
          </a:p>
          <a:p>
            <a:pPr algn="ctr"/>
            <a:r>
              <a:rPr lang="el-GR" dirty="0"/>
              <a:t>Υπηρεσία ανοικτής επιστήμης βιβλιοθηκών  </a:t>
            </a:r>
            <a:r>
              <a:rPr lang="en-US" dirty="0"/>
              <a:t> </a:t>
            </a:r>
            <a:r>
              <a:rPr lang="el-GR" dirty="0"/>
              <a:t>ΕΚΠΑ</a:t>
            </a:r>
          </a:p>
          <a:p>
            <a:r>
              <a:rPr lang="en-US" dirty="0">
                <a:hlinkClick r:id="rId3"/>
              </a:rPr>
              <a:t>http://www.lib.uoa.gr/anoikti-epistimi/ti-einai-i-anoikti-epistimi.html</a:t>
            </a:r>
            <a:endParaRPr lang="el-GR" dirty="0"/>
          </a:p>
          <a:p>
            <a:endParaRPr lang="el-GR" dirty="0"/>
          </a:p>
        </p:txBody>
      </p:sp>
      <p:sp>
        <p:nvSpPr>
          <p:cNvPr id="4" name="Content Placeholder 3">
            <a:extLst>
              <a:ext uri="{FF2B5EF4-FFF2-40B4-BE49-F238E27FC236}">
                <a16:creationId xmlns:a16="http://schemas.microsoft.com/office/drawing/2014/main" id="{185079BC-8FBA-48D3-B7E3-313689EAC57E}"/>
              </a:ext>
            </a:extLst>
          </p:cNvPr>
          <p:cNvSpPr>
            <a:spLocks noGrp="1"/>
          </p:cNvSpPr>
          <p:nvPr>
            <p:ph idx="1"/>
          </p:nvPr>
        </p:nvSpPr>
        <p:spPr/>
        <p:txBody>
          <a:bodyPr>
            <a:normAutofit/>
          </a:bodyPr>
          <a:lstStyle/>
          <a:p>
            <a:pPr marL="0" indent="0" algn="ctr" fontAlgn="base">
              <a:buNone/>
            </a:pPr>
            <a:r>
              <a:rPr lang="el-GR" b="1" dirty="0"/>
              <a:t>Ανοικτή Επιστήμη και Βιβλιοθήκη</a:t>
            </a:r>
          </a:p>
          <a:p>
            <a:pPr marL="0" indent="0" algn="ctr" fontAlgn="base">
              <a:buNone/>
            </a:pPr>
            <a:endParaRPr lang="el-GR" dirty="0"/>
          </a:p>
          <a:p>
            <a:pPr marL="883845" lvl="1" indent="-457200" fontAlgn="base">
              <a:buFont typeface="+mj-lt"/>
              <a:buAutoNum type="arabicPeriod"/>
            </a:pPr>
            <a:r>
              <a:rPr lang="el-GR" dirty="0"/>
              <a:t>Αποθετήριο/ ψηφιακή Βιβλιοθήκη  ΠΕΡΓΑΜΟΣ</a:t>
            </a:r>
          </a:p>
          <a:p>
            <a:pPr marL="883845" lvl="1" indent="-457200" fontAlgn="base">
              <a:buFont typeface="+mj-lt"/>
              <a:buAutoNum type="arabicPeriod"/>
            </a:pPr>
            <a:r>
              <a:rPr lang="el-GR" dirty="0"/>
              <a:t>Δυνατότητες δημοσίευσης σε Περιοδικά Ανοικτής Πρόσβασης (Μέσω της συμμετοχής της Βιβλιοθήκης του ΕΚΠΑ στο (ΣΕΑΒ), για τους ερευνητές του ιδρύματος:</a:t>
            </a:r>
            <a:endParaRPr lang="en-US" dirty="0"/>
          </a:p>
          <a:p>
            <a:pPr marL="426645" lvl="1" indent="0" fontAlgn="base">
              <a:lnSpc>
                <a:spcPct val="150000"/>
              </a:lnSpc>
              <a:buNone/>
            </a:pPr>
            <a:r>
              <a:rPr lang="el-GR" dirty="0"/>
              <a:t>	</a:t>
            </a:r>
            <a:r>
              <a:rPr lang="el-GR" b="1" dirty="0">
                <a:solidFill>
                  <a:srgbClr val="AD5717"/>
                </a:solidFill>
              </a:rPr>
              <a:t>Συμφωνίες με εκδότες</a:t>
            </a:r>
          </a:p>
          <a:p>
            <a:pPr marL="426645" lvl="1" indent="0" fontAlgn="base">
              <a:lnSpc>
                <a:spcPct val="150000"/>
              </a:lnSpc>
              <a:buNone/>
            </a:pPr>
            <a:r>
              <a:rPr lang="el-GR" b="1" dirty="0">
                <a:solidFill>
                  <a:srgbClr val="AD5717"/>
                </a:solidFill>
              </a:rPr>
              <a:t>	Κάλυψη  εξόδων δημοσίευσης άρθρων</a:t>
            </a:r>
          </a:p>
          <a:p>
            <a:pPr marL="426645" lvl="1" indent="0" fontAlgn="base">
              <a:lnSpc>
                <a:spcPct val="150000"/>
              </a:lnSpc>
              <a:buNone/>
            </a:pPr>
            <a:r>
              <a:rPr lang="el-GR" b="1" dirty="0">
                <a:solidFill>
                  <a:srgbClr val="AD5717"/>
                </a:solidFill>
              </a:rPr>
              <a:t>	Δυνατότητες ηλεκτρονικής  δημοσίευσης</a:t>
            </a:r>
          </a:p>
          <a:p>
            <a:pPr marL="883845" lvl="1" indent="-457200" fontAlgn="base">
              <a:buAutoNum type="arabicPeriod" startAt="3"/>
            </a:pPr>
            <a:r>
              <a:rPr lang="el-GR" dirty="0">
                <a:solidFill>
                  <a:srgbClr val="FF0000"/>
                </a:solidFill>
              </a:rPr>
              <a:t>Δράσεις ενημέρωσης - ευαισθητοποίησης και εκπαίδευσης των μελών του ιδρύματος στις αρχές και τις πρακτικές της Ανοικτής Επιστήμης</a:t>
            </a:r>
            <a:r>
              <a:rPr lang="el-GR" dirty="0"/>
              <a:t> </a:t>
            </a:r>
            <a:endParaRPr lang="el-GR" sz="2400" dirty="0"/>
          </a:p>
          <a:p>
            <a:pPr marL="883845" lvl="1" indent="-457200" fontAlgn="base">
              <a:buFont typeface="+mj-lt"/>
              <a:buAutoNum type="arabicPeriod"/>
            </a:pPr>
            <a:endParaRPr lang="el-GR" dirty="0"/>
          </a:p>
          <a:p>
            <a:pPr fontAlgn="base"/>
            <a:endParaRPr lang="el-GR" dirty="0"/>
          </a:p>
          <a:p>
            <a:pPr fontAlgn="base"/>
            <a:endParaRPr lang="el-GR" dirty="0"/>
          </a:p>
          <a:p>
            <a:pPr marL="0" indent="0">
              <a:buNone/>
            </a:pPr>
            <a:endParaRPr lang="el-GR" dirty="0"/>
          </a:p>
        </p:txBody>
      </p:sp>
      <p:pic>
        <p:nvPicPr>
          <p:cNvPr id="7" name="Picture Placeholder 4">
            <a:extLst>
              <a:ext uri="{FF2B5EF4-FFF2-40B4-BE49-F238E27FC236}">
                <a16:creationId xmlns:a16="http://schemas.microsoft.com/office/drawing/2014/main" id="{30FFF511-4CAB-A64C-A5DD-3E2A8035478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p:blipFill>
        <p:spPr>
          <a:xfrm flipH="1">
            <a:off x="713877" y="4648200"/>
            <a:ext cx="2356198" cy="1727200"/>
          </a:xfrm>
          <a:blipFill>
            <a:blip r:embed="rId4" cstate="screen">
              <a:extLst>
                <a:ext uri="{28A0092B-C50C-407E-A947-70E740481C1C}">
                  <a14:useLocalDpi xmlns:a14="http://schemas.microsoft.com/office/drawing/2010/main"/>
                </a:ext>
              </a:extLst>
            </a:blip>
            <a:stretch>
              <a:fillRect/>
            </a:stretch>
          </a:blipFill>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21" y="1412776"/>
            <a:ext cx="3351927" cy="3235424"/>
          </a:xfrm>
          <a:prstGeom prst="rect">
            <a:avLst/>
          </a:prstGeom>
        </p:spPr>
      </p:pic>
    </p:spTree>
    <p:extLst>
      <p:ext uri="{BB962C8B-B14F-4D97-AF65-F5344CB8AC3E}">
        <p14:creationId xmlns:p14="http://schemas.microsoft.com/office/powerpoint/2010/main" val="40423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99" y="1628800"/>
            <a:ext cx="3351927" cy="2844800"/>
          </a:xfrm>
        </p:spPr>
        <p:txBody>
          <a:bodyPr>
            <a:normAutofit/>
          </a:bodyPr>
          <a:lstStyle/>
          <a:p>
            <a:pPr algn="ctr"/>
            <a:r>
              <a:rPr lang="el-GR" sz="2400" dirty="0">
                <a:solidFill>
                  <a:srgbClr val="480000"/>
                </a:solidFill>
              </a:rPr>
              <a:t>Η Βιβλιοθήκη σύμφωνα με τα στατιστικά ΕΛΣΤΑΤ ΜΟΠΑΒ 31/12/2020 </a:t>
            </a:r>
            <a:br>
              <a:rPr lang="en-US" sz="2400" dirty="0">
                <a:solidFill>
                  <a:srgbClr val="480000"/>
                </a:solidFill>
              </a:rPr>
            </a:br>
            <a:br>
              <a:rPr lang="en-US" sz="2400" dirty="0">
                <a:solidFill>
                  <a:srgbClr val="480000"/>
                </a:solidFill>
              </a:rPr>
            </a:br>
            <a:br>
              <a:rPr lang="en-US" sz="2400" dirty="0">
                <a:solidFill>
                  <a:srgbClr val="480000"/>
                </a:solidFill>
              </a:rPr>
            </a:br>
            <a:endParaRPr lang="el-GR" sz="2400" dirty="0">
              <a:solidFill>
                <a:srgbClr val="480000"/>
              </a:solidFill>
            </a:endParaRPr>
          </a:p>
        </p:txBody>
      </p:sp>
      <p:sp>
        <p:nvSpPr>
          <p:cNvPr id="4" name="Θέση κειμένου 3"/>
          <p:cNvSpPr>
            <a:spLocks noGrp="1"/>
          </p:cNvSpPr>
          <p:nvPr>
            <p:ph type="body" sz="half" idx="2"/>
          </p:nvPr>
        </p:nvSpPr>
        <p:spPr/>
        <p:txBody>
          <a:bodyPr>
            <a:normAutofit/>
          </a:bodyPr>
          <a:lstStyle/>
          <a:p>
            <a:endParaRPr lang="el-GR" dirty="0"/>
          </a:p>
        </p:txBody>
      </p:sp>
      <p:sp>
        <p:nvSpPr>
          <p:cNvPr id="6" name="Θέση περιεχομένου 5"/>
          <p:cNvSpPr>
            <a:spLocks noGrp="1"/>
          </p:cNvSpPr>
          <p:nvPr>
            <p:ph idx="1"/>
          </p:nvPr>
        </p:nvSpPr>
        <p:spPr>
          <a:xfrm>
            <a:off x="4078188" y="188640"/>
            <a:ext cx="7704856" cy="6552728"/>
          </a:xfrm>
        </p:spPr>
        <p:txBody>
          <a:bodyPr>
            <a:normAutofit fontScale="25000" lnSpcReduction="20000"/>
          </a:bodyPr>
          <a:lstStyle/>
          <a:p>
            <a:pPr marL="426645" lvl="1" indent="0">
              <a:lnSpc>
                <a:spcPct val="20000"/>
              </a:lnSpc>
              <a:buNone/>
            </a:pPr>
            <a:endParaRPr lang="el-GR" sz="4800" kern="800" dirty="0"/>
          </a:p>
          <a:p>
            <a:pPr>
              <a:lnSpc>
                <a:spcPct val="20000"/>
              </a:lnSpc>
              <a:buFont typeface="Wingdings" panose="05000000000000000000" pitchFamily="2" charset="2"/>
              <a:buChar char="Ø"/>
            </a:pPr>
            <a:r>
              <a:rPr lang="el-GR" sz="4800" b="1" kern="800" dirty="0"/>
              <a:t>Έκταση: 1300 τετραγωνικά / 3 όροφοι </a:t>
            </a:r>
          </a:p>
          <a:p>
            <a:pPr lvl="1">
              <a:lnSpc>
                <a:spcPct val="20000"/>
              </a:lnSpc>
              <a:buFont typeface="Wingdings" panose="05000000000000000000" pitchFamily="2" charset="2"/>
              <a:buChar char="Ø"/>
            </a:pPr>
            <a:r>
              <a:rPr lang="el-GR" sz="4400" kern="800" dirty="0"/>
              <a:t>4.158 μέτρα ράφια βιβλίων</a:t>
            </a:r>
            <a:r>
              <a:rPr lang="en-US" sz="4400" kern="800" dirty="0"/>
              <a:t>. To 2020 </a:t>
            </a:r>
            <a:r>
              <a:rPr lang="el-GR" sz="4400" kern="800" dirty="0"/>
              <a:t> προστέθηκαν άλλα πενήντα μέτρα</a:t>
            </a:r>
            <a:r>
              <a:rPr lang="en-US" sz="4400" kern="800" dirty="0"/>
              <a:t>. </a:t>
            </a:r>
            <a:endParaRPr lang="el-GR" sz="4400" kern="800" dirty="0"/>
          </a:p>
          <a:p>
            <a:pPr>
              <a:lnSpc>
                <a:spcPct val="20000"/>
              </a:lnSpc>
              <a:buFont typeface="Wingdings" panose="05000000000000000000" pitchFamily="2" charset="2"/>
              <a:buChar char="Ø"/>
            </a:pPr>
            <a:r>
              <a:rPr lang="el-GR" sz="4800" b="1" kern="800" dirty="0"/>
              <a:t>θέσεις αναγνωστηρίου</a:t>
            </a:r>
            <a:r>
              <a:rPr lang="el-GR" sz="4800" kern="800" dirty="0"/>
              <a:t>: 275 (περίοδος  </a:t>
            </a:r>
            <a:r>
              <a:rPr lang="en-US" sz="4800" kern="800" dirty="0"/>
              <a:t>COVID 45</a:t>
            </a:r>
            <a:r>
              <a:rPr lang="el-GR" sz="4800" kern="800" dirty="0"/>
              <a:t>)</a:t>
            </a:r>
          </a:p>
          <a:p>
            <a:pPr>
              <a:lnSpc>
                <a:spcPct val="20000"/>
              </a:lnSpc>
              <a:buFont typeface="Wingdings" panose="05000000000000000000" pitchFamily="2" charset="2"/>
              <a:buChar char="Ø"/>
            </a:pPr>
            <a:r>
              <a:rPr lang="el-GR" sz="4800" b="1" kern="800" dirty="0"/>
              <a:t>Τίτλοι/τόμοι βιβλίων</a:t>
            </a:r>
            <a:r>
              <a:rPr lang="el-GR" sz="4800" kern="800" dirty="0"/>
              <a:t> 67.521 /99.517</a:t>
            </a:r>
          </a:p>
          <a:p>
            <a:pPr>
              <a:lnSpc>
                <a:spcPct val="20000"/>
              </a:lnSpc>
              <a:buFont typeface="Wingdings" panose="05000000000000000000" pitchFamily="2" charset="2"/>
              <a:buChar char="Ø"/>
            </a:pPr>
            <a:r>
              <a:rPr lang="el-GR" sz="4800" b="1" kern="800" dirty="0"/>
              <a:t>Τίτλοι περιοδικών εκδόσεων </a:t>
            </a:r>
            <a:r>
              <a:rPr lang="el-GR" sz="4800" kern="800" dirty="0"/>
              <a:t>988 </a:t>
            </a:r>
            <a:r>
              <a:rPr lang="en-US" sz="4800" kern="800" dirty="0"/>
              <a:t> </a:t>
            </a:r>
            <a:endParaRPr lang="el-GR" sz="4800" kern="800" dirty="0"/>
          </a:p>
          <a:p>
            <a:pPr lvl="1">
              <a:lnSpc>
                <a:spcPct val="20000"/>
              </a:lnSpc>
              <a:buFont typeface="Wingdings" panose="05000000000000000000" pitchFamily="2" charset="2"/>
              <a:buChar char="Ø"/>
            </a:pPr>
            <a:r>
              <a:rPr lang="el-GR" sz="4400" kern="800" dirty="0"/>
              <a:t>(58 αποκτήθηκαν το 2020, 22 τίτλοι έντυπα ελληνικά)</a:t>
            </a:r>
            <a:endParaRPr lang="en-US" sz="4400" kern="800" dirty="0"/>
          </a:p>
          <a:p>
            <a:pPr lvl="1">
              <a:lnSpc>
                <a:spcPct val="20000"/>
              </a:lnSpc>
              <a:buFont typeface="Wingdings" panose="05000000000000000000" pitchFamily="2" charset="2"/>
              <a:buChar char="Ø"/>
            </a:pPr>
            <a:r>
              <a:rPr lang="el-GR" sz="4400" kern="800" dirty="0"/>
              <a:t>Ηλεκτρονική πρόσβαση  458 τίτλοι</a:t>
            </a:r>
          </a:p>
          <a:p>
            <a:pPr marL="426645" lvl="1" indent="0">
              <a:lnSpc>
                <a:spcPct val="20000"/>
              </a:lnSpc>
              <a:buNone/>
            </a:pPr>
            <a:endParaRPr lang="el-GR" sz="4400" b="1" kern="800" dirty="0"/>
          </a:p>
          <a:p>
            <a:pPr>
              <a:lnSpc>
                <a:spcPct val="20000"/>
              </a:lnSpc>
              <a:buFont typeface="Wingdings" panose="05000000000000000000" pitchFamily="2" charset="2"/>
              <a:buChar char="Ø"/>
            </a:pPr>
            <a:r>
              <a:rPr lang="el-GR" sz="4800" b="1" kern="800" dirty="0"/>
              <a:t>Η/Υ</a:t>
            </a:r>
            <a:r>
              <a:rPr lang="el-GR" sz="4800" kern="800" dirty="0"/>
              <a:t> : 32 (15 Η/Υ για το κοινό)  (</a:t>
            </a:r>
            <a:r>
              <a:rPr lang="el-GR" sz="4800" b="1" kern="800" dirty="0"/>
              <a:t>Επέκταση </a:t>
            </a:r>
            <a:r>
              <a:rPr lang="en-US" sz="4800" b="1" kern="800" dirty="0" err="1"/>
              <a:t>Wifi</a:t>
            </a:r>
            <a:r>
              <a:rPr lang="en-US" sz="4800" b="1" kern="800" dirty="0"/>
              <a:t> </a:t>
            </a:r>
            <a:r>
              <a:rPr lang="el-GR" sz="4800" b="1" kern="800" dirty="0"/>
              <a:t>σε όλο το κτήριο</a:t>
            </a:r>
            <a:r>
              <a:rPr lang="en-US" sz="4800" b="1" kern="800" dirty="0"/>
              <a:t> (2020)</a:t>
            </a:r>
            <a:r>
              <a:rPr lang="el-GR" sz="4800" b="1" kern="800" dirty="0"/>
              <a:t>,</a:t>
            </a:r>
            <a:r>
              <a:rPr lang="en-US" sz="4800" b="1" kern="800" dirty="0"/>
              <a:t> </a:t>
            </a:r>
            <a:r>
              <a:rPr lang="el-GR" sz="4800" b="1" kern="800" dirty="0"/>
              <a:t>αναβάθμιση</a:t>
            </a:r>
          </a:p>
          <a:p>
            <a:pPr marL="0" indent="0">
              <a:lnSpc>
                <a:spcPct val="20000"/>
              </a:lnSpc>
              <a:buNone/>
            </a:pPr>
            <a:r>
              <a:rPr lang="el-GR" sz="4800" b="1" kern="800" dirty="0"/>
              <a:t>	ηλεκτρολογικής  εγκατάστασης</a:t>
            </a:r>
            <a:r>
              <a:rPr lang="en-US" sz="4800" b="1" kern="800" dirty="0"/>
              <a:t> (2021)</a:t>
            </a:r>
            <a:r>
              <a:rPr lang="el-GR" sz="4800" b="1" kern="800" dirty="0" err="1"/>
              <a:t>κ.λ.π</a:t>
            </a:r>
            <a:endParaRPr lang="el-GR" sz="4800" b="1" kern="800" dirty="0"/>
          </a:p>
          <a:p>
            <a:pPr marL="426645" lvl="1" indent="0">
              <a:lnSpc>
                <a:spcPct val="20000"/>
              </a:lnSpc>
              <a:buNone/>
            </a:pPr>
            <a:endParaRPr lang="el-GR" sz="4800" kern="800" dirty="0"/>
          </a:p>
          <a:p>
            <a:pPr marL="0" indent="0">
              <a:lnSpc>
                <a:spcPct val="20000"/>
              </a:lnSpc>
              <a:buNone/>
            </a:pPr>
            <a:r>
              <a:rPr lang="el-GR" sz="6400" b="1" kern="800" dirty="0"/>
              <a:t>Προϋπολογισμός 2020 (Βιβλιοθήκη και ΠΜΣ): 135.500,00 Ευρώ. </a:t>
            </a:r>
          </a:p>
          <a:p>
            <a:pPr marL="853291" lvl="3" indent="0">
              <a:lnSpc>
                <a:spcPct val="21000"/>
              </a:lnSpc>
              <a:spcBef>
                <a:spcPts val="1866"/>
              </a:spcBef>
              <a:buNone/>
            </a:pPr>
            <a:r>
              <a:rPr lang="el-GR" sz="4600" kern="800" dirty="0"/>
              <a:t>Τακτική πίστωση 28.000</a:t>
            </a:r>
          </a:p>
          <a:p>
            <a:pPr marL="853291" lvl="3" indent="0">
              <a:lnSpc>
                <a:spcPct val="21000"/>
              </a:lnSpc>
              <a:spcBef>
                <a:spcPts val="1866"/>
              </a:spcBef>
              <a:buNone/>
            </a:pPr>
            <a:r>
              <a:rPr lang="el-GR" sz="4600" kern="800" dirty="0"/>
              <a:t>Χρηματοδότηση από ΠΜΣ 107.309 </a:t>
            </a:r>
          </a:p>
          <a:p>
            <a:pPr marL="853291" lvl="3" indent="0">
              <a:lnSpc>
                <a:spcPct val="21000"/>
              </a:lnSpc>
              <a:spcBef>
                <a:spcPts val="1866"/>
              </a:spcBef>
              <a:buNone/>
            </a:pPr>
            <a:r>
              <a:rPr lang="el-GR" sz="4600" kern="800" dirty="0"/>
              <a:t>Κόστος μονογραφιών 56.000 (750 νέοι τίτλοι)</a:t>
            </a:r>
            <a:endParaRPr lang="en-US" sz="4600" kern="800" dirty="0"/>
          </a:p>
          <a:p>
            <a:pPr marL="853291" lvl="3" indent="0">
              <a:lnSpc>
                <a:spcPct val="21000"/>
              </a:lnSpc>
              <a:spcBef>
                <a:spcPts val="1866"/>
              </a:spcBef>
              <a:buNone/>
            </a:pPr>
            <a:r>
              <a:rPr lang="el-GR" sz="4600" kern="800" dirty="0"/>
              <a:t>Κόστος συνδρομών ελληνικών περιοδικών σε έντυπη μορφή 4.500 </a:t>
            </a:r>
          </a:p>
          <a:p>
            <a:pPr marL="853291" lvl="3" indent="0">
              <a:lnSpc>
                <a:spcPct val="21000"/>
              </a:lnSpc>
              <a:spcBef>
                <a:spcPts val="1866"/>
              </a:spcBef>
              <a:buNone/>
            </a:pPr>
            <a:r>
              <a:rPr lang="el-GR" sz="4600" kern="800" dirty="0"/>
              <a:t>Διάφορες δαπάνες 25.368 (βιβλιοδεσία, συντηρήσεις, εξοπλισμός, έπιπλα)</a:t>
            </a:r>
          </a:p>
          <a:p>
            <a:pPr marL="853291" lvl="3" indent="0">
              <a:lnSpc>
                <a:spcPct val="21000"/>
              </a:lnSpc>
              <a:spcBef>
                <a:spcPts val="1866"/>
              </a:spcBef>
              <a:buNone/>
            </a:pPr>
            <a:r>
              <a:rPr lang="el-GR" sz="4600" kern="800" dirty="0"/>
              <a:t>Κόστος συνδρομών ηλεκτρονικών περιοδικών και βάσεων δεδομένων  51409</a:t>
            </a:r>
          </a:p>
          <a:p>
            <a:pPr marL="853291" lvl="3" indent="0">
              <a:lnSpc>
                <a:spcPct val="21000"/>
              </a:lnSpc>
              <a:spcBef>
                <a:spcPts val="1866"/>
              </a:spcBef>
              <a:buNone/>
            </a:pPr>
            <a:endParaRPr lang="el-GR" sz="6800" b="1" kern="800" dirty="0"/>
          </a:p>
          <a:p>
            <a:pPr marL="426645" lvl="1" indent="0">
              <a:lnSpc>
                <a:spcPct val="20000"/>
              </a:lnSpc>
              <a:buNone/>
            </a:pPr>
            <a:endParaRPr lang="el-GR" sz="6400" b="1" kern="800" dirty="0"/>
          </a:p>
          <a:p>
            <a:pPr marL="0" indent="0">
              <a:lnSpc>
                <a:spcPct val="20000"/>
              </a:lnSpc>
              <a:buNone/>
            </a:pPr>
            <a:r>
              <a:rPr lang="el-GR" sz="6800" b="1" kern="800" dirty="0"/>
              <a:t>Ανοικτά για το κοινό την περίοδο </a:t>
            </a:r>
            <a:r>
              <a:rPr lang="en-US" sz="6800" b="1" kern="800" dirty="0" err="1"/>
              <a:t>Covid</a:t>
            </a:r>
            <a:r>
              <a:rPr lang="el-GR" sz="6800" b="1" kern="800" dirty="0"/>
              <a:t> 8.30 έως </a:t>
            </a:r>
            <a:r>
              <a:rPr lang="en-US" sz="6800" b="1" kern="800" dirty="0"/>
              <a:t> </a:t>
            </a:r>
            <a:r>
              <a:rPr lang="el-GR" sz="6800" b="1" kern="800" dirty="0"/>
              <a:t>4:30 (προ </a:t>
            </a:r>
            <a:r>
              <a:rPr lang="en-US" sz="6800" b="1" kern="800" dirty="0"/>
              <a:t>COVID) </a:t>
            </a:r>
            <a:endParaRPr lang="el-GR" sz="6800" b="1" kern="800" dirty="0"/>
          </a:p>
          <a:p>
            <a:pPr marL="426645" lvl="1" indent="0">
              <a:lnSpc>
                <a:spcPct val="20000"/>
              </a:lnSpc>
              <a:buNone/>
            </a:pPr>
            <a:endParaRPr lang="el-GR" sz="6400" b="1" kern="800" dirty="0"/>
          </a:p>
          <a:p>
            <a:pPr marL="426645" lvl="1" indent="0">
              <a:lnSpc>
                <a:spcPct val="20000"/>
              </a:lnSpc>
              <a:buNone/>
            </a:pPr>
            <a:r>
              <a:rPr lang="el-GR" sz="6400" b="1" kern="800" dirty="0"/>
              <a:t>από 8:30 έως 19:00)</a:t>
            </a:r>
          </a:p>
          <a:p>
            <a:pPr marL="426645" lvl="1" indent="0">
              <a:lnSpc>
                <a:spcPct val="20000"/>
              </a:lnSpc>
              <a:buNone/>
            </a:pPr>
            <a:endParaRPr lang="el-GR" sz="6400" b="1" kern="800" dirty="0"/>
          </a:p>
          <a:p>
            <a:pPr marL="426645" lvl="1" indent="0">
              <a:lnSpc>
                <a:spcPct val="20000"/>
              </a:lnSpc>
              <a:buNone/>
            </a:pPr>
            <a:endParaRPr lang="el-GR" sz="6400" b="1" kern="800" dirty="0"/>
          </a:p>
          <a:p>
            <a:pPr marL="0" indent="0">
              <a:lnSpc>
                <a:spcPct val="20000"/>
              </a:lnSpc>
              <a:buNone/>
            </a:pPr>
            <a:r>
              <a:rPr lang="el-GR" sz="7000" b="1" kern="800" dirty="0"/>
              <a:t>Δια ζώσης επισκέψεις/ παραμονές στη βιβλιοθήκη 13.920 (</a:t>
            </a:r>
            <a:r>
              <a:rPr lang="en-US" sz="7000" b="1" kern="800" dirty="0" err="1"/>
              <a:t>Covid</a:t>
            </a:r>
            <a:r>
              <a:rPr lang="el-GR" sz="7000" b="1" kern="800" dirty="0"/>
              <a:t>)</a:t>
            </a:r>
          </a:p>
          <a:p>
            <a:pPr marL="426645" lvl="1" indent="0">
              <a:lnSpc>
                <a:spcPct val="20000"/>
              </a:lnSpc>
              <a:buNone/>
            </a:pPr>
            <a:endParaRPr lang="el-GR" sz="6600" b="1" kern="800" dirty="0"/>
          </a:p>
          <a:p>
            <a:pPr marL="426645" lvl="1" indent="0">
              <a:lnSpc>
                <a:spcPct val="20000"/>
              </a:lnSpc>
              <a:buNone/>
            </a:pPr>
            <a:r>
              <a:rPr lang="el-GR" sz="6600" b="1" kern="800" dirty="0"/>
              <a:t> </a:t>
            </a:r>
            <a:r>
              <a:rPr lang="el-GR" sz="6600" b="1" kern="800" dirty="0">
                <a:solidFill>
                  <a:srgbClr val="FF0000"/>
                </a:solidFill>
              </a:rPr>
              <a:t>το 2019 (53611)</a:t>
            </a:r>
          </a:p>
          <a:p>
            <a:pPr marL="426645" lvl="1" indent="0">
              <a:lnSpc>
                <a:spcPct val="20000"/>
              </a:lnSpc>
              <a:buNone/>
            </a:pPr>
            <a:endParaRPr lang="el-GR" sz="6400" b="1" kern="800" dirty="0"/>
          </a:p>
          <a:p>
            <a:pPr marL="304747" lvl="1">
              <a:lnSpc>
                <a:spcPct val="21000"/>
              </a:lnSpc>
              <a:spcBef>
                <a:spcPts val="1866"/>
              </a:spcBef>
              <a:buFont typeface="Wingdings" panose="05000000000000000000" pitchFamily="2" charset="2"/>
              <a:buChar char="Ø"/>
            </a:pPr>
            <a:endParaRPr lang="el-GR" sz="4800" kern="800" dirty="0"/>
          </a:p>
          <a:p>
            <a:pPr>
              <a:lnSpc>
                <a:spcPct val="21000"/>
              </a:lnSpc>
              <a:buFont typeface="Wingdings" panose="05000000000000000000" pitchFamily="2" charset="2"/>
              <a:buChar char="Ø"/>
            </a:pPr>
            <a:endParaRPr lang="el-GR" sz="4800" kern="800" dirty="0"/>
          </a:p>
          <a:p>
            <a:endParaRPr lang="el-GR" sz="4800" dirty="0"/>
          </a:p>
          <a:p>
            <a:endParaRPr lang="el-GR" sz="4800" dirty="0"/>
          </a:p>
          <a:p>
            <a:pPr marL="0" indent="0">
              <a:buNone/>
            </a:pPr>
            <a:r>
              <a:rPr lang="el-GR" sz="8000" dirty="0"/>
              <a:t> </a:t>
            </a:r>
          </a:p>
          <a:p>
            <a:pPr marL="0" indent="0">
              <a:buNone/>
            </a:pPr>
            <a:r>
              <a:rPr lang="el-GR" sz="8000" dirty="0"/>
              <a:t> </a:t>
            </a:r>
          </a:p>
          <a:p>
            <a:pPr marL="0" indent="0">
              <a:buNone/>
            </a:pPr>
            <a:r>
              <a:rPr lang="el-GR" sz="8000" dirty="0"/>
              <a:t> </a:t>
            </a:r>
          </a:p>
          <a:p>
            <a:pPr marL="0" indent="0">
              <a:buNone/>
            </a:pPr>
            <a:r>
              <a:rPr lang="el-GR" sz="8000" dirty="0"/>
              <a:t> </a:t>
            </a:r>
          </a:p>
        </p:txBody>
      </p:sp>
      <p:pic>
        <p:nvPicPr>
          <p:cNvPr id="5" name="Picture 6" descr="Clipart image for Language &amp; Litera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2" y="4593930"/>
            <a:ext cx="3618638" cy="214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86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a:xfrm>
            <a:off x="1117309" y="188640"/>
            <a:ext cx="10157354" cy="1008112"/>
          </a:xfrm>
        </p:spPr>
        <p:txBody>
          <a:bodyPr>
            <a:normAutofit/>
          </a:bodyPr>
          <a:lstStyle/>
          <a:p>
            <a:pPr algn="ctr"/>
            <a:r>
              <a:rPr lang="el-GR" sz="3600" dirty="0"/>
              <a:t>Διαχείριση και οργάνωση βιβλιογραφίας</a:t>
            </a:r>
            <a:br>
              <a:rPr lang="el-GR" sz="3200" dirty="0"/>
            </a:br>
            <a:endParaRPr lang="el-GR" sz="3200" b="1" dirty="0"/>
          </a:p>
        </p:txBody>
      </p:sp>
      <p:sp>
        <p:nvSpPr>
          <p:cNvPr id="9" name="AutoShape 6" descr="ΝΣΚ"/>
          <p:cNvSpPr>
            <a:spLocks noChangeAspect="1" noChangeArrowheads="1"/>
          </p:cNvSpPr>
          <p:nvPr/>
        </p:nvSpPr>
        <p:spPr bwMode="auto">
          <a:xfrm>
            <a:off x="155575" y="-327025"/>
            <a:ext cx="20193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 name="AutoShape 2" descr="European Commissi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5" descr="https://static.coe.int/pics/logos/desktop/portal-en.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8" descr="Ho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Text Placeholder 3"/>
          <p:cNvSpPr>
            <a:spLocks noGrp="1"/>
          </p:cNvSpPr>
          <p:nvPr>
            <p:ph type="body" sz="half" idx="2"/>
          </p:nvPr>
        </p:nvSpPr>
        <p:spPr>
          <a:xfrm>
            <a:off x="612775" y="2204863"/>
            <a:ext cx="3969469" cy="4104457"/>
          </a:xfrm>
        </p:spPr>
        <p:txBody>
          <a:bodyPr>
            <a:normAutofit/>
          </a:bodyPr>
          <a:lstStyle/>
          <a:p>
            <a:pPr marL="0" indent="0" algn="ctr">
              <a:lnSpc>
                <a:spcPct val="100000"/>
              </a:lnSpc>
              <a:buNone/>
            </a:pPr>
            <a:r>
              <a:rPr lang="en-US" sz="1200" b="1" dirty="0">
                <a:solidFill>
                  <a:srgbClr val="FF0000"/>
                </a:solidFill>
              </a:rPr>
              <a:t>MENDELEY</a:t>
            </a:r>
          </a:p>
          <a:p>
            <a:pPr marL="285750" indent="-285750">
              <a:lnSpc>
                <a:spcPct val="100000"/>
              </a:lnSpc>
            </a:pPr>
            <a:r>
              <a:rPr lang="el-GR" sz="1200" dirty="0">
                <a:solidFill>
                  <a:srgbClr val="FF0000"/>
                </a:solidFill>
              </a:rPr>
              <a:t>Λογισμικό για τη δημιουργία, συλλογή και οργάνωση βιβλιογραφικών αναφορών</a:t>
            </a:r>
            <a:endParaRPr lang="en-US" sz="1200" dirty="0">
              <a:solidFill>
                <a:srgbClr val="FF0000"/>
              </a:solidFill>
            </a:endParaRPr>
          </a:p>
          <a:p>
            <a:pPr marL="285750" indent="-285750">
              <a:lnSpc>
                <a:spcPct val="100000"/>
              </a:lnSpc>
            </a:pPr>
            <a:r>
              <a:rPr lang="el-GR" sz="1200" dirty="0"/>
              <a:t>Αυτόματη εισαγωγή βιβλιογραφίας σε κειμενογράφο</a:t>
            </a:r>
          </a:p>
          <a:p>
            <a:pPr marL="285750" indent="-285750">
              <a:lnSpc>
                <a:spcPct val="100000"/>
              </a:lnSpc>
            </a:pPr>
            <a:r>
              <a:rPr lang="el-GR" sz="1200" dirty="0"/>
              <a:t>Μορφοποίηση βιβλιογραφικών αναφορών  με βάση τα διεθνή πρότυπα (π.χ. APA, Harvard)</a:t>
            </a:r>
          </a:p>
          <a:p>
            <a:pPr marL="285750" indent="-285750">
              <a:lnSpc>
                <a:spcPct val="100000"/>
              </a:lnSpc>
            </a:pPr>
            <a:r>
              <a:rPr lang="el-GR" sz="1200" dirty="0"/>
              <a:t>Δυνατότητα σημειώσεων και σχολιασμού επί του πλήρους κειμένου</a:t>
            </a:r>
            <a:endParaRPr lang="en-US" sz="1200" dirty="0"/>
          </a:p>
          <a:p>
            <a:pPr marL="285750" indent="-285750">
              <a:lnSpc>
                <a:spcPct val="100000"/>
              </a:lnSpc>
            </a:pPr>
            <a:r>
              <a:rPr lang="el-GR" sz="1200" dirty="0"/>
              <a:t>Προτάσεις σχετικής βιβλιογραφίας</a:t>
            </a:r>
            <a:endParaRPr lang="en-US" sz="1200" dirty="0"/>
          </a:p>
          <a:p>
            <a:pPr marL="285750" indent="-285750">
              <a:lnSpc>
                <a:spcPct val="100000"/>
              </a:lnSpc>
            </a:pPr>
            <a:r>
              <a:rPr lang="el-GR" sz="1200" dirty="0"/>
              <a:t>Κοινωνικό δίκτυο ερευνητών</a:t>
            </a:r>
            <a:endParaRPr lang="en-US" sz="1200" dirty="0"/>
          </a:p>
          <a:p>
            <a:pPr marL="285750" indent="-285750">
              <a:lnSpc>
                <a:spcPct val="100000"/>
              </a:lnSpc>
            </a:pPr>
            <a:endParaRPr lang="el-GR" sz="1600" dirty="0"/>
          </a:p>
          <a:p>
            <a:pPr marL="0" indent="0">
              <a:lnSpc>
                <a:spcPct val="100000"/>
              </a:lnSpc>
              <a:buNone/>
            </a:pPr>
            <a:endParaRPr lang="el-GR" sz="800" dirty="0"/>
          </a:p>
          <a:p>
            <a:pPr marL="285750" indent="-285750">
              <a:lnSpc>
                <a:spcPct val="100000"/>
              </a:lnSpc>
            </a:pPr>
            <a:endParaRPr lang="el-GR" sz="800" dirty="0"/>
          </a:p>
          <a:p>
            <a:pPr marL="0" indent="0">
              <a:buNone/>
            </a:pPr>
            <a:endParaRPr lang="el-GR"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645" y="908721"/>
            <a:ext cx="7192416"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908720"/>
            <a:ext cx="3745061" cy="100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69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normAutofit/>
          </a:bodyPr>
          <a:lstStyle/>
          <a:p>
            <a:pPr algn="ctr"/>
            <a:br>
              <a:rPr lang="el-GR" sz="1800" dirty="0"/>
            </a:br>
            <a:r>
              <a:rPr lang="el-GR" sz="1800" dirty="0"/>
              <a:t>Λογισμικό ελέγχου Λογοκλοπής</a:t>
            </a:r>
            <a:br>
              <a:rPr lang="el-GR" sz="1800" dirty="0"/>
            </a:br>
            <a:br>
              <a:rPr lang="el-GR" sz="1800" dirty="0"/>
            </a:br>
            <a:r>
              <a:rPr lang="el-GR" sz="1800" b="0" dirty="0">
                <a:solidFill>
                  <a:schemeClr val="tx2"/>
                </a:solidFill>
                <a:hlinkClick r:id="rId3"/>
              </a:rPr>
              <a:t>Συχνές ερωτήσεις και απαντήσεις για τα μέλη του ΕΚΠΑ</a:t>
            </a:r>
            <a:r>
              <a:rPr lang="el-GR" sz="1800" b="0" dirty="0">
                <a:solidFill>
                  <a:schemeClr val="tx2"/>
                </a:solidFill>
              </a:rPr>
              <a:t> </a:t>
            </a:r>
            <a:br>
              <a:rPr lang="el-GR" sz="3200" b="0" dirty="0">
                <a:solidFill>
                  <a:schemeClr val="tx2"/>
                </a:solidFill>
              </a:rPr>
            </a:br>
            <a:br>
              <a:rPr lang="el-GR" sz="3200" dirty="0"/>
            </a:br>
            <a:endParaRPr lang="el-GR" sz="2700" b="1" dirty="0"/>
          </a:p>
        </p:txBody>
      </p:sp>
      <p:sp>
        <p:nvSpPr>
          <p:cNvPr id="14" name="Text Placeholder 3"/>
          <p:cNvSpPr>
            <a:spLocks noGrp="1"/>
          </p:cNvSpPr>
          <p:nvPr>
            <p:ph type="body" sz="half" idx="2"/>
          </p:nvPr>
        </p:nvSpPr>
        <p:spPr/>
        <p:txBody>
          <a:bodyPr>
            <a:normAutofit/>
          </a:bodyPr>
          <a:lstStyle/>
          <a:p>
            <a:pPr marL="0" indent="0">
              <a:buNone/>
            </a:pPr>
            <a:endParaRPr lang="el-GR" dirty="0"/>
          </a:p>
          <a:p>
            <a:pPr marL="285750" indent="-285750">
              <a:lnSpc>
                <a:spcPct val="100000"/>
              </a:lnSpc>
            </a:pPr>
            <a:endParaRPr lang="el-GR" sz="1600" dirty="0"/>
          </a:p>
          <a:p>
            <a:pPr marL="285750" indent="-285750">
              <a:lnSpc>
                <a:spcPct val="100000"/>
              </a:lnSpc>
            </a:pPr>
            <a:endParaRPr lang="el-GR" sz="800" dirty="0"/>
          </a:p>
          <a:p>
            <a:pPr marL="0" indent="0">
              <a:buNone/>
            </a:pPr>
            <a:endParaRPr lang="el-GR" dirty="0"/>
          </a:p>
          <a:p>
            <a:endParaRPr lang="en-US" dirty="0"/>
          </a:p>
        </p:txBody>
      </p:sp>
      <p:sp>
        <p:nvSpPr>
          <p:cNvPr id="5" name="Θέση περιεχομένου 4"/>
          <p:cNvSpPr>
            <a:spLocks noGrp="1"/>
          </p:cNvSpPr>
          <p:nvPr>
            <p:ph idx="1"/>
          </p:nvPr>
        </p:nvSpPr>
        <p:spPr/>
        <p:txBody>
          <a:bodyPr>
            <a:normAutofit fontScale="92500" lnSpcReduction="10000"/>
          </a:bodyPr>
          <a:lstStyle/>
          <a:p>
            <a:pPr marL="285750" indent="-285750">
              <a:lnSpc>
                <a:spcPct val="100000"/>
              </a:lnSpc>
            </a:pPr>
            <a:endParaRPr lang="en-US" b="1" dirty="0">
              <a:solidFill>
                <a:srgbClr val="FF0000"/>
              </a:solidFill>
            </a:endParaRPr>
          </a:p>
          <a:p>
            <a:pPr marL="285750" indent="-285750">
              <a:lnSpc>
                <a:spcPct val="100000"/>
              </a:lnSpc>
            </a:pPr>
            <a:r>
              <a:rPr lang="el-GR" b="1" dirty="0">
                <a:solidFill>
                  <a:srgbClr val="FF0000"/>
                </a:solidFill>
              </a:rPr>
              <a:t>Αποκλειστική χρήση από μέλη ΔΕΠ</a:t>
            </a:r>
          </a:p>
          <a:p>
            <a:pPr marL="285750" indent="-285750">
              <a:lnSpc>
                <a:spcPct val="100000"/>
              </a:lnSpc>
            </a:pPr>
            <a:r>
              <a:rPr lang="el-GR" dirty="0"/>
              <a:t>Διαδικτυακή εφαρμογή αντιπαραβολής κειμένων</a:t>
            </a:r>
            <a:endParaRPr lang="en-US" dirty="0"/>
          </a:p>
          <a:p>
            <a:pPr marL="285750" indent="-285750">
              <a:lnSpc>
                <a:spcPct val="100000"/>
              </a:lnSpc>
            </a:pPr>
            <a:r>
              <a:rPr lang="el-GR" dirty="0"/>
              <a:t>Οι αναφορές περί λογοκλοπής έχουν ενδεικτικό χαρακτήρα και η αξιολόγηση τους εναπόκειται στο διδάσκοντα</a:t>
            </a:r>
          </a:p>
          <a:p>
            <a:pPr marL="0" indent="0" algn="ctr">
              <a:buNone/>
            </a:pPr>
            <a:r>
              <a:rPr lang="en-US" dirty="0">
                <a:hlinkClick r:id="rId4"/>
              </a:rPr>
              <a:t>http://www.turnitinuk.com/</a:t>
            </a:r>
            <a:r>
              <a:rPr lang="el-GR" dirty="0"/>
              <a:t> </a:t>
            </a:r>
          </a:p>
          <a:p>
            <a:pPr marL="0" indent="0" algn="ctr">
              <a:buNone/>
            </a:pPr>
            <a:r>
              <a:rPr lang="el-GR" b="1" dirty="0">
                <a:solidFill>
                  <a:srgbClr val="FF0000"/>
                </a:solidFill>
              </a:rPr>
              <a:t>ΠΗΓΕΣ ΕΛΕΓΧΟΥ</a:t>
            </a:r>
          </a:p>
          <a:p>
            <a:pPr marL="0" indent="0" algn="ctr">
              <a:buNone/>
            </a:pPr>
            <a:r>
              <a:rPr lang="el-GR" sz="1600" b="1" dirty="0">
                <a:solidFill>
                  <a:srgbClr val="0070C0"/>
                </a:solidFill>
              </a:rPr>
              <a:t>Αποθετήριο/ Ψηφιακή βιβλιοθήκη ΠΕΡΓΑΜΟΣ</a:t>
            </a:r>
          </a:p>
          <a:p>
            <a:pPr marL="0" indent="0" algn="ctr">
              <a:buNone/>
            </a:pPr>
            <a:r>
              <a:rPr lang="el-GR" sz="1600" b="1" dirty="0">
                <a:solidFill>
                  <a:srgbClr val="0070C0"/>
                </a:solidFill>
              </a:rPr>
              <a:t>Βάση </a:t>
            </a:r>
            <a:r>
              <a:rPr lang="en-US" sz="1600" b="1" dirty="0" err="1">
                <a:solidFill>
                  <a:srgbClr val="0070C0"/>
                </a:solidFill>
              </a:rPr>
              <a:t>turnitin</a:t>
            </a:r>
            <a:r>
              <a:rPr lang="en-US" sz="1600" b="1" dirty="0">
                <a:solidFill>
                  <a:srgbClr val="0070C0"/>
                </a:solidFill>
              </a:rPr>
              <a:t> </a:t>
            </a:r>
            <a:r>
              <a:rPr lang="el-GR" sz="1600" b="1" dirty="0">
                <a:solidFill>
                  <a:srgbClr val="0070C0"/>
                </a:solidFill>
              </a:rPr>
              <a:t>και συμφωνίες με εκδότες πχ. </a:t>
            </a:r>
            <a:r>
              <a:rPr lang="en-US" sz="1600" b="1" dirty="0">
                <a:solidFill>
                  <a:srgbClr val="0070C0"/>
                </a:solidFill>
              </a:rPr>
              <a:t>Elsevier</a:t>
            </a:r>
            <a:r>
              <a:rPr lang="el-GR" sz="1600" b="1" dirty="0">
                <a:solidFill>
                  <a:srgbClr val="0070C0"/>
                </a:solidFill>
              </a:rPr>
              <a:t>)</a:t>
            </a:r>
            <a:endParaRPr lang="en-US" sz="1600" b="1" dirty="0">
              <a:solidFill>
                <a:srgbClr val="0070C0"/>
              </a:solidFill>
            </a:endParaRPr>
          </a:p>
          <a:p>
            <a:pPr marL="0" indent="0" algn="ctr">
              <a:buNone/>
            </a:pPr>
            <a:r>
              <a:rPr lang="en-US" sz="1600" b="1" dirty="0">
                <a:solidFill>
                  <a:srgbClr val="0070C0"/>
                </a:solidFill>
              </a:rPr>
              <a:t>Internet </a:t>
            </a:r>
            <a:endParaRPr lang="el-GR" sz="1600" b="1" dirty="0">
              <a:solidFill>
                <a:srgbClr val="0070C0"/>
              </a:solidFill>
            </a:endParaRPr>
          </a:p>
          <a:p>
            <a:pPr marL="0" indent="0" algn="ctr">
              <a:buNone/>
            </a:pPr>
            <a:r>
              <a:rPr lang="el-GR" sz="1600" b="1" dirty="0">
                <a:solidFill>
                  <a:srgbClr val="0070C0"/>
                </a:solidFill>
              </a:rPr>
              <a:t>Βάσεις εκδοτικών οίκων</a:t>
            </a:r>
          </a:p>
          <a:p>
            <a:pPr marL="0" indent="0" algn="ctr">
              <a:buNone/>
            </a:pPr>
            <a:endParaRPr lang="el-GR" b="1" dirty="0"/>
          </a:p>
          <a:p>
            <a:pPr algn="ctr"/>
            <a:endParaRPr lang="el-GR" dirty="0"/>
          </a:p>
        </p:txBody>
      </p:sp>
      <p:sp>
        <p:nvSpPr>
          <p:cNvPr id="9" name="AutoShape 6" descr="ΝΣΚ"/>
          <p:cNvSpPr>
            <a:spLocks noChangeAspect="1" noChangeArrowheads="1"/>
          </p:cNvSpPr>
          <p:nvPr/>
        </p:nvSpPr>
        <p:spPr bwMode="auto">
          <a:xfrm>
            <a:off x="155575" y="-327025"/>
            <a:ext cx="20193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 name="AutoShape 2" descr="European Commissi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5" descr="https://static.coe.int/pics/logos/desktop/portal-en.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8" descr="Ho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0" name="Picture 2" descr="Turnitin: λογισμικό ελέγχου λογοκλοπή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4653136"/>
            <a:ext cx="341017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64115"/>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κειμένου 2"/>
          <p:cNvSpPr>
            <a:spLocks noGrp="1"/>
          </p:cNvSpPr>
          <p:nvPr>
            <p:ph type="body" sz="half" idx="2"/>
          </p:nvPr>
        </p:nvSpPr>
        <p:spPr/>
        <p:txBody>
          <a:bodyPr>
            <a:normAutofit fontScale="92500" lnSpcReduction="10000"/>
          </a:bodyPr>
          <a:lstStyle/>
          <a:p>
            <a:endParaRPr lang="en-US" dirty="0"/>
          </a:p>
          <a:p>
            <a:r>
              <a:rPr lang="el-GR" b="1" dirty="0">
                <a:solidFill>
                  <a:srgbClr val="923826"/>
                </a:solidFill>
                <a:hlinkClick r:id="rId3"/>
              </a:rPr>
              <a:t>Συνεχή Σεμινάρια </a:t>
            </a:r>
            <a:r>
              <a:rPr lang="el-GR" b="1" dirty="0" err="1">
                <a:solidFill>
                  <a:srgbClr val="923826"/>
                </a:solidFill>
                <a:hlinkClick r:id="rId3"/>
              </a:rPr>
              <a:t>πληροφορι</a:t>
            </a:r>
            <a:r>
              <a:rPr lang="en-US" b="1" dirty="0">
                <a:solidFill>
                  <a:srgbClr val="923826"/>
                </a:solidFill>
                <a:hlinkClick r:id="rId3"/>
              </a:rPr>
              <a:t>a</a:t>
            </a:r>
            <a:r>
              <a:rPr lang="el-GR" b="1" dirty="0" err="1">
                <a:solidFill>
                  <a:srgbClr val="923826"/>
                </a:solidFill>
                <a:hlinkClick r:id="rId3"/>
              </a:rPr>
              <a:t>κής</a:t>
            </a:r>
            <a:r>
              <a:rPr lang="el-GR" b="1" dirty="0">
                <a:solidFill>
                  <a:srgbClr val="923826"/>
                </a:solidFill>
                <a:hlinkClick r:id="rId3"/>
              </a:rPr>
              <a:t> εκπαίδευσης </a:t>
            </a:r>
            <a:r>
              <a:rPr lang="el-GR" b="1" dirty="0">
                <a:solidFill>
                  <a:srgbClr val="923826"/>
                </a:solidFill>
              </a:rPr>
              <a:t>και παρουσίασης έργου της Βιβλιοθήκης </a:t>
            </a:r>
          </a:p>
          <a:p>
            <a:r>
              <a:rPr lang="el-GR" b="1" dirty="0">
                <a:solidFill>
                  <a:srgbClr val="923826"/>
                </a:solidFill>
              </a:rPr>
              <a:t>Επικοινωνία με μέλη Νομικής Σχολής </a:t>
            </a:r>
          </a:p>
          <a:p>
            <a:endParaRPr lang="el-GR" dirty="0">
              <a:solidFill>
                <a:srgbClr val="923826"/>
              </a:solidFill>
            </a:endParaRPr>
          </a:p>
        </p:txBody>
      </p:sp>
      <p:sp>
        <p:nvSpPr>
          <p:cNvPr id="4" name="Θέση περιεχομένου 3"/>
          <p:cNvSpPr>
            <a:spLocks noGrp="1"/>
          </p:cNvSpPr>
          <p:nvPr>
            <p:ph idx="1"/>
          </p:nvPr>
        </p:nvSpPr>
        <p:spPr>
          <a:xfrm>
            <a:off x="4469236" y="836712"/>
            <a:ext cx="6805427" cy="5832648"/>
          </a:xfrm>
        </p:spPr>
        <p:txBody>
          <a:bodyPr>
            <a:normAutofit fontScale="92500" lnSpcReduction="10000"/>
          </a:bodyPr>
          <a:lstStyle/>
          <a:p>
            <a:pPr marL="0" indent="0" algn="ctr">
              <a:buNone/>
            </a:pPr>
            <a:r>
              <a:rPr lang="el-GR" dirty="0">
                <a:solidFill>
                  <a:srgbClr val="FF0000"/>
                </a:solidFill>
              </a:rPr>
              <a:t>Δράσεις  ενημέρωσης - πληροφόρησης</a:t>
            </a:r>
          </a:p>
          <a:p>
            <a:r>
              <a:rPr lang="el-GR" dirty="0"/>
              <a:t>Διοργάνωση δια ζώσης και εξ αποστάσεως σεμιναρίων για τις παρεχόμενες υπηρεσίες </a:t>
            </a:r>
          </a:p>
          <a:p>
            <a:r>
              <a:rPr lang="el-GR" dirty="0"/>
              <a:t>Τακτική επικοινωνία για τα νέα της βιβλιοθήκης με αποστολή </a:t>
            </a:r>
            <a:r>
              <a:rPr lang="en-US" dirty="0"/>
              <a:t>emails.</a:t>
            </a:r>
            <a:endParaRPr lang="el-GR" dirty="0"/>
          </a:p>
          <a:p>
            <a:pPr lvl="1"/>
            <a:r>
              <a:rPr lang="el-GR" dirty="0"/>
              <a:t>(τρόπος λειτουργίας, παραλαβές νέου υλικού, σεμινάρια, βάσεις δεδομένων) </a:t>
            </a:r>
          </a:p>
          <a:p>
            <a:r>
              <a:rPr lang="el-GR" dirty="0"/>
              <a:t>Λίστες μελών ΔΕΠ, φοιτητών ΠΜΣ ανά έτος, Αυτόματη εισαγωγή πρωτοετών στο σύστημα </a:t>
            </a:r>
          </a:p>
          <a:p>
            <a:r>
              <a:rPr lang="el-GR" dirty="0"/>
              <a:t>Οργανωμένες ξεναγήσεις σε φοιτητές, μέλη ξένων αντιπροσωπειών, μαθητών, κοινού.</a:t>
            </a:r>
          </a:p>
          <a:p>
            <a:r>
              <a:rPr lang="el-GR" dirty="0"/>
              <a:t>Παρουσίαση έργου βιβλιοθήκης σε συνέδρια και ημερίδες Αναφορά στο πρόσφατο συνέδριο Ακαδημαϊκών Βιβλιοθηκών </a:t>
            </a:r>
            <a:r>
              <a:rPr lang="en-US" dirty="0">
                <a:hlinkClick r:id="rId4"/>
              </a:rPr>
              <a:t>https://conference.lib.ntua.gr/programma/</a:t>
            </a:r>
            <a:r>
              <a:rPr lang="el-GR" dirty="0"/>
              <a:t> </a:t>
            </a:r>
          </a:p>
          <a:p>
            <a:endParaRPr lang="el-GR" dirty="0"/>
          </a:p>
          <a:p>
            <a:endParaRPr lang="el-GR" dirty="0"/>
          </a:p>
          <a:p>
            <a:pPr marL="0" indent="0">
              <a:buNone/>
            </a:pPr>
            <a:endParaRPr lang="el-GR"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64" y="1760250"/>
            <a:ext cx="3384376" cy="282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43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endParaRPr lang="el-GR" dirty="0"/>
          </a:p>
        </p:txBody>
      </p:sp>
      <p:sp>
        <p:nvSpPr>
          <p:cNvPr id="9" name="Θέση κειμένου 8"/>
          <p:cNvSpPr>
            <a:spLocks noGrp="1"/>
          </p:cNvSpPr>
          <p:nvPr>
            <p:ph type="body" sz="half" idx="2"/>
          </p:nvPr>
        </p:nvSpPr>
        <p:spPr/>
        <p:txBody>
          <a:bodyPr/>
          <a:lstStyle/>
          <a:p>
            <a:r>
              <a:rPr lang="el-GR" dirty="0" err="1"/>
              <a:t>Διάδραση</a:t>
            </a:r>
            <a:r>
              <a:rPr lang="el-GR" dirty="0"/>
              <a:t> και Επικοινωνία Βιβλιοθήκης - χρηστών </a:t>
            </a:r>
          </a:p>
          <a:p>
            <a:endParaRPr lang="el-GR" dirty="0"/>
          </a:p>
        </p:txBody>
      </p:sp>
      <p:pic>
        <p:nvPicPr>
          <p:cNvPr id="14"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0196" y="548680"/>
            <a:ext cx="7416824"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72" y="1772816"/>
            <a:ext cx="338437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66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txBox="1">
            <a:spLocks/>
          </p:cNvSpPr>
          <p:nvPr/>
        </p:nvSpPr>
        <p:spPr>
          <a:xfrm>
            <a:off x="1" y="30206"/>
            <a:ext cx="12188824" cy="792088"/>
          </a:xfrm>
          <a:prstGeom prst="rect">
            <a:avLst/>
          </a:prstGeom>
        </p:spPr>
        <p:txBody>
          <a:bodyPr vert="horz" lIns="121899" tIns="60949" rIns="121899" bIns="60949" rtlCol="0" anchor="b">
            <a:normAutofit fontScale="90000" lnSpcReduction="1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br>
              <a:rPr lang="en-US" sz="3200" dirty="0"/>
            </a:br>
            <a:r>
              <a:rPr lang="en-US" sz="3200" dirty="0"/>
              <a:t> </a:t>
            </a:r>
            <a:endParaRPr lang="el-GR" sz="3200" dirty="0"/>
          </a:p>
        </p:txBody>
      </p:sp>
      <p:sp>
        <p:nvSpPr>
          <p:cNvPr id="2" name="Τίτλος 1"/>
          <p:cNvSpPr>
            <a:spLocks noGrp="1"/>
          </p:cNvSpPr>
          <p:nvPr>
            <p:ph type="title"/>
          </p:nvPr>
        </p:nvSpPr>
        <p:spPr/>
        <p:txBody>
          <a:bodyPr>
            <a:normAutofit/>
          </a:bodyPr>
          <a:lstStyle/>
          <a:p>
            <a:pPr algn="ctr"/>
            <a:br>
              <a:rPr lang="en-US" sz="2400" dirty="0">
                <a:solidFill>
                  <a:schemeClr val="tx2"/>
                </a:solidFill>
              </a:rPr>
            </a:br>
            <a:br>
              <a:rPr lang="en-US" sz="2400" dirty="0">
                <a:solidFill>
                  <a:srgbClr val="FF0000"/>
                </a:solidFill>
              </a:rPr>
            </a:br>
            <a:br>
              <a:rPr lang="en-US" sz="1600" dirty="0">
                <a:solidFill>
                  <a:srgbClr val="FF0000"/>
                </a:solidFill>
              </a:rPr>
            </a:br>
            <a:br>
              <a:rPr lang="en-US" sz="1600" dirty="0">
                <a:solidFill>
                  <a:srgbClr val="FF0000"/>
                </a:solidFill>
              </a:rPr>
            </a:br>
            <a:br>
              <a:rPr lang="en-US" sz="1600" dirty="0">
                <a:solidFill>
                  <a:srgbClr val="FF0000"/>
                </a:solidFill>
              </a:rPr>
            </a:br>
            <a:endParaRPr lang="el-GR" sz="1600" dirty="0"/>
          </a:p>
        </p:txBody>
      </p:sp>
      <p:sp>
        <p:nvSpPr>
          <p:cNvPr id="4" name="Θέση κειμένου 3"/>
          <p:cNvSpPr>
            <a:spLocks noGrp="1"/>
          </p:cNvSpPr>
          <p:nvPr>
            <p:ph type="body" sz="half" idx="2"/>
          </p:nvPr>
        </p:nvSpPr>
        <p:spPr/>
        <p:txBody>
          <a:bodyPr/>
          <a:lstStyle/>
          <a:p>
            <a:r>
              <a:rPr lang="en-US" dirty="0"/>
              <a:t>@</a:t>
            </a:r>
            <a:r>
              <a:rPr lang="en-US" dirty="0" err="1">
                <a:solidFill>
                  <a:schemeClr val="tx2"/>
                </a:solidFill>
              </a:rPr>
              <a:t>vivliothiki_nomikis_sxolis</a:t>
            </a:r>
            <a:endParaRPr lang="el-GR" dirty="0">
              <a:solidFill>
                <a:schemeClr val="tx2"/>
              </a:solidFill>
            </a:endParaRPr>
          </a:p>
          <a:p>
            <a:endParaRPr lang="el-GR" dirty="0"/>
          </a:p>
        </p:txBody>
      </p:sp>
      <p:sp>
        <p:nvSpPr>
          <p:cNvPr id="3" name="Θέση περιεχομένου 2"/>
          <p:cNvSpPr>
            <a:spLocks noGrp="1"/>
          </p:cNvSpPr>
          <p:nvPr>
            <p:ph idx="1"/>
          </p:nvPr>
        </p:nvSpPr>
        <p:spPr/>
        <p:txBody>
          <a:bodyPr/>
          <a:lstStyle/>
          <a:p>
            <a:endParaRPr lang="el-GR"/>
          </a:p>
        </p:txBody>
      </p:sp>
      <p:pic>
        <p:nvPicPr>
          <p:cNvPr id="8" name="Εικόνα 7"/>
          <p:cNvPicPr>
            <a:picLocks noChangeAspect="1"/>
          </p:cNvPicPr>
          <p:nvPr/>
        </p:nvPicPr>
        <p:blipFill>
          <a:blip r:embed="rId3"/>
          <a:stretch>
            <a:fillRect/>
          </a:stretch>
        </p:blipFill>
        <p:spPr>
          <a:xfrm>
            <a:off x="774439" y="5157192"/>
            <a:ext cx="1237481" cy="391395"/>
          </a:xfrm>
          <a:prstGeom prst="rect">
            <a:avLst/>
          </a:prstGeom>
        </p:spPr>
      </p:pic>
      <p:pic>
        <p:nvPicPr>
          <p:cNvPr id="1030" name="Picture 6" descr="Instagram Logo Vector (.SVG)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800" y="5661248"/>
            <a:ext cx="452760" cy="39139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196" y="260648"/>
            <a:ext cx="791365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fani\Desktop\instagram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764" y="980729"/>
            <a:ext cx="2791680" cy="234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9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br>
              <a:rPr lang="en-US" sz="3200" dirty="0"/>
            </a:br>
            <a:endParaRPr lang="el-GR" sz="3200" dirty="0"/>
          </a:p>
        </p:txBody>
      </p:sp>
      <p:sp>
        <p:nvSpPr>
          <p:cNvPr id="5" name="Θέση κειμένου 4"/>
          <p:cNvSpPr>
            <a:spLocks noGrp="1"/>
          </p:cNvSpPr>
          <p:nvPr>
            <p:ph type="body" sz="half" idx="2"/>
          </p:nvPr>
        </p:nvSpPr>
        <p:spPr/>
        <p:txBody>
          <a:bodyPr>
            <a:normAutofit/>
          </a:bodyPr>
          <a:lstStyle/>
          <a:p>
            <a:pPr algn="ctr"/>
            <a:r>
              <a:rPr lang="en-US" sz="2000" b="1" dirty="0">
                <a:solidFill>
                  <a:srgbClr val="FF0000"/>
                </a:solidFill>
              </a:rPr>
              <a:t>H </a:t>
            </a:r>
            <a:r>
              <a:rPr lang="el-GR" sz="2000" b="1" dirty="0">
                <a:solidFill>
                  <a:srgbClr val="FF0000"/>
                </a:solidFill>
              </a:rPr>
              <a:t>Βιβλιοθήκη στο </a:t>
            </a:r>
            <a:r>
              <a:rPr lang="en-US" sz="2000" b="1" dirty="0" err="1">
                <a:solidFill>
                  <a:srgbClr val="FF0000"/>
                </a:solidFill>
              </a:rPr>
              <a:t>youtube</a:t>
            </a:r>
            <a:endParaRPr lang="el-GR" sz="2000" b="1" dirty="0">
              <a:solidFill>
                <a:srgbClr val="FF0000"/>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0196" y="548680"/>
            <a:ext cx="763284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21" y="1701800"/>
            <a:ext cx="316835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292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racture"/>
        <p:sndAc>
          <p:endSnd/>
        </p:sndAc>
      </p:transition>
    </mc:Choice>
    <mc:Fallback xmlns="">
      <p:transition spd="slow" advTm="3000">
        <p:fade/>
        <p:sndAc>
          <p:end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3200" b="1" dirty="0"/>
              <a:t>H </a:t>
            </a:r>
            <a:r>
              <a:rPr lang="el-GR" sz="3200" b="1" dirty="0"/>
              <a:t>Βιβλιοθήκη, υποστηρίζει το εκπαιδευτικό, κοινωνικό και πολιτιστικό έργο του Πανεπιστημίου </a:t>
            </a:r>
            <a:br>
              <a:rPr lang="en-US" sz="2200" b="1" dirty="0"/>
            </a:br>
            <a:endParaRPr lang="el-GR" sz="2200" dirty="0"/>
          </a:p>
        </p:txBody>
      </p:sp>
      <p:sp>
        <p:nvSpPr>
          <p:cNvPr id="3" name="Θέση περιεχομένου 2"/>
          <p:cNvSpPr>
            <a:spLocks noGrp="1"/>
          </p:cNvSpPr>
          <p:nvPr>
            <p:ph sz="half" idx="1"/>
          </p:nvPr>
        </p:nvSpPr>
        <p:spPr/>
        <p:txBody>
          <a:bodyPr>
            <a:normAutofit fontScale="92500"/>
          </a:bodyPr>
          <a:lstStyle/>
          <a:p>
            <a:endParaRPr lang="el-GR" dirty="0">
              <a:solidFill>
                <a:schemeClr val="tx1"/>
              </a:solidFill>
            </a:endParaRPr>
          </a:p>
          <a:p>
            <a:endParaRPr lang="el-GR" b="1" dirty="0">
              <a:solidFill>
                <a:schemeClr val="tx1"/>
              </a:solidFill>
            </a:endParaRPr>
          </a:p>
          <a:p>
            <a:pPr marL="0" indent="0">
              <a:buNone/>
            </a:pPr>
            <a:r>
              <a:rPr lang="el-GR" b="1" dirty="0">
                <a:solidFill>
                  <a:schemeClr val="tx1"/>
                </a:solidFill>
              </a:rPr>
              <a:t> </a:t>
            </a:r>
          </a:p>
          <a:p>
            <a:endParaRPr lang="el-GR" sz="2800" dirty="0">
              <a:solidFill>
                <a:srgbClr val="D785BC"/>
              </a:solidFill>
            </a:endParaRPr>
          </a:p>
        </p:txBody>
      </p:sp>
      <p:sp>
        <p:nvSpPr>
          <p:cNvPr id="6" name="Θέση περιεχομένου 5"/>
          <p:cNvSpPr>
            <a:spLocks noGrp="1"/>
          </p:cNvSpPr>
          <p:nvPr>
            <p:ph sz="half" idx="2"/>
          </p:nvPr>
        </p:nvSpPr>
        <p:spPr>
          <a:xfrm>
            <a:off x="7246539" y="1916832"/>
            <a:ext cx="4028123" cy="4680520"/>
          </a:xfrm>
        </p:spPr>
        <p:txBody>
          <a:bodyPr>
            <a:normAutofit fontScale="92500"/>
          </a:bodyPr>
          <a:lstStyle/>
          <a:p>
            <a:endParaRPr lang="el-GR" sz="1300" b="1" dirty="0"/>
          </a:p>
          <a:p>
            <a:r>
              <a:rPr lang="el-GR" sz="1300" b="1" dirty="0"/>
              <a:t>Σεμινάρια- ημερίδες-εργαστήρια</a:t>
            </a:r>
          </a:p>
          <a:p>
            <a:r>
              <a:rPr lang="el-GR" sz="1300" b="1" dirty="0"/>
              <a:t>Πολιτιστικά δρώμενα</a:t>
            </a:r>
          </a:p>
          <a:p>
            <a:r>
              <a:rPr lang="el-GR" sz="1300" b="1" dirty="0"/>
              <a:t>Σύνδεση με την κοινωνία</a:t>
            </a:r>
            <a:endParaRPr lang="en-US" sz="1300" b="1" dirty="0"/>
          </a:p>
          <a:p>
            <a:pPr marL="0" indent="0">
              <a:buNone/>
            </a:pPr>
            <a:endParaRPr lang="el-GR" sz="1300" b="1" dirty="0"/>
          </a:p>
          <a:p>
            <a:pPr marL="0" indent="0">
              <a:buNone/>
            </a:pPr>
            <a:endParaRPr lang="el-GR" sz="1300" b="1" dirty="0"/>
          </a:p>
          <a:p>
            <a:pPr marL="0" indent="0">
              <a:buNone/>
            </a:pPr>
            <a:endParaRPr lang="el-GR" sz="1300" b="1" dirty="0"/>
          </a:p>
          <a:p>
            <a:r>
              <a:rPr lang="el-GR" sz="1300" b="1" dirty="0"/>
              <a:t>Σκακιστική Ομάδα</a:t>
            </a:r>
          </a:p>
          <a:p>
            <a:endParaRPr lang="el-GR" sz="1300" b="1" dirty="0"/>
          </a:p>
          <a:p>
            <a:pPr marL="0" indent="0" algn="ctr">
              <a:buNone/>
            </a:pPr>
            <a:r>
              <a:rPr lang="el-GR" sz="1700" b="1" dirty="0"/>
              <a:t>Πύλη ενημέρωσης </a:t>
            </a:r>
            <a:r>
              <a:rPr lang="en-US" sz="1700" dirty="0"/>
              <a:t>http://law.lib.uoa.gr/genikes-plirofories/drastiriotites-ekdiloseis.html</a:t>
            </a:r>
            <a:endParaRPr lang="el-GR" sz="1700" dirty="0"/>
          </a:p>
          <a:p>
            <a:pPr marL="0" indent="0">
              <a:buNone/>
            </a:pPr>
            <a:endParaRPr lang="el-GR" dirty="0"/>
          </a:p>
        </p:txBody>
      </p:sp>
      <p:pic>
        <p:nvPicPr>
          <p:cNvPr id="1027" name="Picture 3" descr="C:\Users\vstrakan\Desktop\71784294_3003994832950487_424766690706849792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64" y="3645024"/>
            <a:ext cx="252028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1484784"/>
            <a:ext cx="5522391"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238785"/>
      </p:ext>
    </p:extLst>
  </p:cSld>
  <p:clrMapOvr>
    <a:masterClrMapping/>
  </p:clrMapOvr>
  <mc:AlternateContent xmlns:mc="http://schemas.openxmlformats.org/markup-compatibility/2006" xmlns:p14="http://schemas.microsoft.com/office/powerpoint/2010/main">
    <mc:Choice Requires="p14">
      <p:transition spd="slow" p14:dur="3400" advTm="3000">
        <p14:reveal/>
        <p:sndAc>
          <p:endSnd/>
        </p:sndAc>
      </p:transition>
    </mc:Choice>
    <mc:Fallback xmlns="">
      <p:transition spd="slow" advTm="3000">
        <p:fade/>
        <p:sndAc>
          <p:end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a:xfrm>
            <a:off x="307975" y="1844824"/>
            <a:ext cx="3351927" cy="2844800"/>
          </a:xfrm>
        </p:spPr>
        <p:txBody>
          <a:bodyPr/>
          <a:lstStyle/>
          <a:p>
            <a:br>
              <a:rPr lang="el-GR" dirty="0"/>
            </a:br>
            <a:r>
              <a:rPr lang="el-GR" dirty="0"/>
              <a:t>Διαχείριση δωρεών</a:t>
            </a:r>
            <a:br>
              <a:rPr lang="el-GR" dirty="0"/>
            </a:br>
            <a:br>
              <a:rPr lang="el-GR" dirty="0"/>
            </a:br>
            <a:br>
              <a:rPr lang="el-GR" dirty="0"/>
            </a:br>
            <a:br>
              <a:rPr lang="el-GR" dirty="0"/>
            </a:br>
            <a:r>
              <a:rPr lang="el-GR" dirty="0"/>
              <a:t>Διάθεση υλικού στους φοιτητές</a:t>
            </a:r>
          </a:p>
        </p:txBody>
      </p:sp>
      <p:sp>
        <p:nvSpPr>
          <p:cNvPr id="12" name="Θέση κειμένου 11"/>
          <p:cNvSpPr>
            <a:spLocks noGrp="1"/>
          </p:cNvSpPr>
          <p:nvPr>
            <p:ph type="body" sz="half" idx="2"/>
          </p:nvPr>
        </p:nvSpPr>
        <p:spPr/>
        <p:txBody>
          <a:bodyPr/>
          <a:lstStyle/>
          <a:p>
            <a:endParaRPr lang="el-GR" dirty="0"/>
          </a:p>
          <a:p>
            <a:endParaRPr lang="el-GR" dirty="0"/>
          </a:p>
        </p:txBody>
      </p:sp>
      <p:sp>
        <p:nvSpPr>
          <p:cNvPr id="2" name="AutoShape 10" descr="Αποτέλεσμα εικόνας για keep calm and ask the &quot;law librari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2" descr="Αποτέλεσμα εικόνας για keep calm and ask the &quot;law librari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14" descr="Αποτέλεσμα εικόνας για keep calm and ask the &quot;law libraria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16" descr="Αποτέλεσμα εικόνας για keep calm and ask the &quot;law librarian&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8813" y="876895"/>
            <a:ext cx="6805612" cy="5104209"/>
          </a:xfrm>
        </p:spPr>
      </p:pic>
    </p:spTree>
    <p:extLst>
      <p:ext uri="{BB962C8B-B14F-4D97-AF65-F5344CB8AC3E}">
        <p14:creationId xmlns:p14="http://schemas.microsoft.com/office/powerpoint/2010/main" val="3705597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a:xfrm>
            <a:off x="460375" y="1052736"/>
            <a:ext cx="3351927" cy="1172129"/>
          </a:xfrm>
        </p:spPr>
        <p:txBody>
          <a:bodyPr>
            <a:normAutofit fontScale="90000"/>
          </a:bodyPr>
          <a:lstStyle/>
          <a:p>
            <a:br>
              <a:rPr lang="el-GR" dirty="0"/>
            </a:br>
            <a:br>
              <a:rPr lang="el-GR" dirty="0"/>
            </a:br>
            <a:r>
              <a:rPr lang="el-GR" dirty="0"/>
              <a:t>Η  </a:t>
            </a:r>
            <a:r>
              <a:rPr lang="el-GR" sz="2200" dirty="0"/>
              <a:t>Συνεργασία με τα μέλη ΔΕΠ είναι απαραίτητη  και επιβεβλημένη) </a:t>
            </a:r>
          </a:p>
        </p:txBody>
      </p:sp>
      <p:sp>
        <p:nvSpPr>
          <p:cNvPr id="12" name="Θέση κειμένου 11"/>
          <p:cNvSpPr>
            <a:spLocks noGrp="1"/>
          </p:cNvSpPr>
          <p:nvPr>
            <p:ph type="body" sz="half" idx="2"/>
          </p:nvPr>
        </p:nvSpPr>
        <p:spPr/>
        <p:txBody>
          <a:bodyPr/>
          <a:lstStyle/>
          <a:p>
            <a:endParaRPr lang="el-GR" dirty="0"/>
          </a:p>
          <a:p>
            <a:endParaRPr lang="el-GR" dirty="0"/>
          </a:p>
        </p:txBody>
      </p:sp>
      <p:sp>
        <p:nvSpPr>
          <p:cNvPr id="2" name="AutoShape 10" descr="Αποτέλεσμα εικόνας για keep calm and ask the &quot;law librari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2" descr="Αποτέλεσμα εικόνας για keep calm and ask the &quot;law librari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14" descr="Αποτέλεσμα εικόνας για keep calm and ask the &quot;law libraria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16" descr="Αποτέλεσμα εικόνας για keep calm and ask the &quot;law librarian&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699" y="2812463"/>
            <a:ext cx="3829019" cy="3654317"/>
          </a:xfrm>
        </p:spPr>
      </p:pic>
      <p:sp>
        <p:nvSpPr>
          <p:cNvPr id="3" name="Ορθογώνιο 2"/>
          <p:cNvSpPr/>
          <p:nvPr/>
        </p:nvSpPr>
        <p:spPr>
          <a:xfrm>
            <a:off x="5878388" y="465137"/>
            <a:ext cx="5616624" cy="6432530"/>
          </a:xfrm>
          <a:prstGeom prst="rect">
            <a:avLst/>
          </a:prstGeom>
        </p:spPr>
        <p:txBody>
          <a:bodyPr wrap="square">
            <a:spAutoFit/>
          </a:bodyPr>
          <a:lstStyle/>
          <a:p>
            <a:pPr marL="457200" indent="-457200">
              <a:buFont typeface="Wingdings" panose="05000000000000000000" pitchFamily="2" charset="2"/>
              <a:buChar char="§"/>
            </a:pPr>
            <a:endParaRPr lang="el-GR" sz="2000" dirty="0"/>
          </a:p>
          <a:p>
            <a:pPr marL="342900" indent="-342900">
              <a:buFont typeface="Wingdings" panose="05000000000000000000" pitchFamily="2" charset="2"/>
              <a:buChar char="§"/>
            </a:pPr>
            <a:endParaRPr lang="el-GR" sz="2000" dirty="0"/>
          </a:p>
          <a:p>
            <a:pPr marL="342900" indent="-342900">
              <a:buFont typeface="Wingdings" panose="05000000000000000000" pitchFamily="2" charset="2"/>
              <a:buChar char="§"/>
            </a:pPr>
            <a:r>
              <a:rPr lang="el-GR" sz="2000" dirty="0"/>
              <a:t>Αποστολή καταλόγων προτεινόμενης βιβλιογραφίας για έγκαιρη κάλυψη αναγκών</a:t>
            </a:r>
          </a:p>
          <a:p>
            <a:pPr marL="342900" indent="-342900">
              <a:buFont typeface="Wingdings" panose="05000000000000000000" pitchFamily="2" charset="2"/>
              <a:buChar char="§"/>
            </a:pPr>
            <a:r>
              <a:rPr lang="el-GR" sz="2000" dirty="0"/>
              <a:t>Δωρεά νέων εκδόσεων</a:t>
            </a:r>
          </a:p>
          <a:p>
            <a:pPr marL="342900" indent="-342900">
              <a:buFont typeface="Wingdings" panose="05000000000000000000" pitchFamily="2" charset="2"/>
              <a:buChar char="§"/>
            </a:pPr>
            <a:r>
              <a:rPr lang="el-GR" sz="2000" dirty="0"/>
              <a:t>Εμπλουτισμός Περγάμου για πρόσβαση σε ψηφιακό υλικό</a:t>
            </a:r>
          </a:p>
          <a:p>
            <a:pPr marL="342900" indent="-342900">
              <a:buFont typeface="Wingdings" panose="05000000000000000000" pitchFamily="2" charset="2"/>
              <a:buChar char="§"/>
            </a:pPr>
            <a:r>
              <a:rPr lang="el-GR" sz="2000" dirty="0"/>
              <a:t>Εμπλουτισμός συλλογής σε όλα τα επί μέρους επιστημονικά πεδία και συλλογές(συνεργασία Βιβλιοθήκης και επιστημονικών υπεύθυνων ΠΜΣ)</a:t>
            </a:r>
          </a:p>
          <a:p>
            <a:pPr marL="342900" indent="-342900">
              <a:buFont typeface="Wingdings" panose="05000000000000000000" pitchFamily="2" charset="2"/>
              <a:buChar char="§"/>
            </a:pPr>
            <a:r>
              <a:rPr lang="el-GR" sz="2000" dirty="0"/>
              <a:t>Ένταξη μαθήματος πληροφοριακής εκπαίδευσης και υπηρεσιών Βιβλιοθήκης στο πρόγραμμα σπουδών</a:t>
            </a:r>
          </a:p>
          <a:p>
            <a:pPr marL="342900" indent="-342900">
              <a:buFont typeface="Wingdings" panose="05000000000000000000" pitchFamily="2" charset="2"/>
              <a:buChar char="§"/>
            </a:pPr>
            <a:r>
              <a:rPr lang="el-GR" sz="2000" dirty="0" err="1"/>
              <a:t>Στοχευμένες</a:t>
            </a:r>
            <a:r>
              <a:rPr lang="el-GR" sz="2000" dirty="0"/>
              <a:t> δράσεις εντός της Βιβλιοθήκης</a:t>
            </a:r>
          </a:p>
          <a:p>
            <a:endParaRPr lang="el-GR" dirty="0"/>
          </a:p>
          <a:p>
            <a:br>
              <a:rPr lang="el-GR" dirty="0"/>
            </a:br>
            <a:endParaRPr lang="el-GR" dirty="0"/>
          </a:p>
        </p:txBody>
      </p:sp>
    </p:spTree>
    <p:extLst>
      <p:ext uri="{BB962C8B-B14F-4D97-AF65-F5344CB8AC3E}">
        <p14:creationId xmlns:p14="http://schemas.microsoft.com/office/powerpoint/2010/main" val="643136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a:xfrm>
            <a:off x="460375" y="980728"/>
            <a:ext cx="3351927" cy="1152128"/>
          </a:xfrm>
        </p:spPr>
        <p:txBody>
          <a:bodyPr>
            <a:normAutofit fontScale="90000"/>
          </a:bodyPr>
          <a:lstStyle/>
          <a:p>
            <a:br>
              <a:rPr lang="el-GR" dirty="0"/>
            </a:br>
            <a:br>
              <a:rPr lang="el-GR" dirty="0"/>
            </a:br>
            <a:r>
              <a:rPr lang="el-GR" dirty="0"/>
              <a:t>Ανάπτυξη Βιβλιοθήκης και ενίσχυση έργου της </a:t>
            </a:r>
            <a:br>
              <a:rPr lang="el-GR" dirty="0"/>
            </a:br>
            <a:endParaRPr lang="el-GR" sz="3100" dirty="0"/>
          </a:p>
        </p:txBody>
      </p:sp>
      <p:sp>
        <p:nvSpPr>
          <p:cNvPr id="12" name="Θέση κειμένου 11"/>
          <p:cNvSpPr>
            <a:spLocks noGrp="1"/>
          </p:cNvSpPr>
          <p:nvPr>
            <p:ph type="body" sz="half" idx="2"/>
          </p:nvPr>
        </p:nvSpPr>
        <p:spPr/>
        <p:txBody>
          <a:bodyPr/>
          <a:lstStyle/>
          <a:p>
            <a:endParaRPr lang="el-GR" dirty="0"/>
          </a:p>
          <a:p>
            <a:endParaRPr lang="el-GR" dirty="0"/>
          </a:p>
        </p:txBody>
      </p:sp>
      <p:sp>
        <p:nvSpPr>
          <p:cNvPr id="2" name="AutoShape 10" descr="Αποτέλεσμα εικόνας για keep calm and ask the &quot;law librari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2" descr="Αποτέλεσμα εικόνας για keep calm and ask the &quot;law librari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14" descr="Αποτέλεσμα εικόνας για keep calm and ask the &quot;law libraria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16" descr="Αποτέλεσμα εικόνας για keep calm and ask the &quot;law librarian&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Ορθογώνιο 2"/>
          <p:cNvSpPr/>
          <p:nvPr/>
        </p:nvSpPr>
        <p:spPr>
          <a:xfrm>
            <a:off x="5878388" y="465137"/>
            <a:ext cx="5616624" cy="6001643"/>
          </a:xfrm>
          <a:prstGeom prst="rect">
            <a:avLst/>
          </a:prstGeom>
        </p:spPr>
        <p:txBody>
          <a:bodyPr wrap="square">
            <a:spAutoFit/>
          </a:bodyPr>
          <a:lstStyle/>
          <a:p>
            <a:pPr marL="457200" indent="-457200">
              <a:buFont typeface="Wingdings" panose="05000000000000000000" pitchFamily="2" charset="2"/>
              <a:buChar char="§"/>
            </a:pPr>
            <a:endParaRPr lang="el-GR" dirty="0"/>
          </a:p>
          <a:p>
            <a:pPr marL="342900" indent="-342900">
              <a:buFont typeface="Wingdings" panose="05000000000000000000" pitchFamily="2" charset="2"/>
              <a:buChar char="§"/>
            </a:pPr>
            <a:r>
              <a:rPr lang="el-GR" dirty="0"/>
              <a:t>Προσωπικό βιβλιοθήκης/φύλαξης /καθαριότητας</a:t>
            </a:r>
          </a:p>
          <a:p>
            <a:pPr marL="342900" indent="-342900">
              <a:buFont typeface="Wingdings" panose="05000000000000000000" pitchFamily="2" charset="2"/>
              <a:buChar char="§"/>
            </a:pPr>
            <a:r>
              <a:rPr lang="el-GR" dirty="0"/>
              <a:t>Επέκταση ωραρίου </a:t>
            </a:r>
          </a:p>
          <a:p>
            <a:pPr marL="342900" indent="-342900">
              <a:buFont typeface="Wingdings" panose="05000000000000000000" pitchFamily="2" charset="2"/>
              <a:buChar char="§"/>
            </a:pPr>
            <a:r>
              <a:rPr lang="el-GR" dirty="0"/>
              <a:t>Ανάπτυξη συλλογής</a:t>
            </a:r>
          </a:p>
          <a:p>
            <a:pPr marL="342900" indent="-342900">
              <a:buFont typeface="Wingdings" panose="05000000000000000000" pitchFamily="2" charset="2"/>
              <a:buChar char="§"/>
            </a:pPr>
            <a:r>
              <a:rPr lang="el-GR" dirty="0"/>
              <a:t>Έγκαιρη ανανέωση βάσεων και συνδρομών </a:t>
            </a:r>
          </a:p>
          <a:p>
            <a:pPr marL="342900" indent="-342900">
              <a:buFont typeface="Wingdings" panose="05000000000000000000" pitchFamily="2" charset="2"/>
              <a:buChar char="§"/>
            </a:pPr>
            <a:r>
              <a:rPr lang="el-GR" dirty="0"/>
              <a:t>Επέκταση σε άλλους χώρους του κτηρίου</a:t>
            </a:r>
          </a:p>
          <a:p>
            <a:pPr marL="342900" indent="-342900">
              <a:buFont typeface="Wingdings" panose="05000000000000000000" pitchFamily="2" charset="2"/>
              <a:buChar char="§"/>
            </a:pPr>
            <a:r>
              <a:rPr lang="el-GR" dirty="0"/>
              <a:t>Δημιουργία χώρων ομαδικής μελέτης και συνεργασιών </a:t>
            </a:r>
          </a:p>
          <a:p>
            <a:pPr marL="342900" indent="-342900">
              <a:buFont typeface="Wingdings" panose="05000000000000000000" pitchFamily="2" charset="2"/>
              <a:buChar char="§"/>
            </a:pPr>
            <a:r>
              <a:rPr lang="el-GR" dirty="0"/>
              <a:t>Δημιουργία  υποδομής </a:t>
            </a:r>
            <a:r>
              <a:rPr lang="el-GR" dirty="0" err="1"/>
              <a:t>ΑμΕΑ</a:t>
            </a:r>
            <a:endParaRPr lang="el-GR" dirty="0"/>
          </a:p>
          <a:p>
            <a:pPr marL="342900" indent="-342900">
              <a:buFont typeface="Wingdings" panose="05000000000000000000" pitchFamily="2" charset="2"/>
              <a:buChar char="§"/>
            </a:pPr>
            <a:r>
              <a:rPr lang="el-GR" dirty="0"/>
              <a:t>Αναζήτηση χορηγιών – Δωρεών </a:t>
            </a:r>
          </a:p>
          <a:p>
            <a:pPr marL="342900" indent="-342900">
              <a:buFont typeface="Wingdings" panose="05000000000000000000" pitchFamily="2" charset="2"/>
              <a:buChar char="§"/>
            </a:pPr>
            <a:endParaRPr lang="el-GR" dirty="0"/>
          </a:p>
          <a:p>
            <a:br>
              <a:rPr lang="el-GR" dirty="0"/>
            </a:br>
            <a:endParaRPr lang="el-GR" dirty="0"/>
          </a:p>
        </p:txBody>
      </p:sp>
      <p:sp>
        <p:nvSpPr>
          <p:cNvPr id="9" name="Θέση περιεχομένου 8"/>
          <p:cNvSpPr>
            <a:spLocks noGrp="1"/>
          </p:cNvSpPr>
          <p:nvPr>
            <p:ph idx="1"/>
          </p:nvPr>
        </p:nvSpPr>
        <p:spPr>
          <a:xfrm>
            <a:off x="5086300" y="465137"/>
            <a:ext cx="6188363" cy="5910263"/>
          </a:xfrm>
        </p:spPr>
        <p:txBody>
          <a:bodyPr/>
          <a:lstStyle/>
          <a:p>
            <a:pPr marL="0" indent="0">
              <a:buNone/>
            </a:pPr>
            <a:endParaRPr lang="el-GR" dirty="0"/>
          </a:p>
          <a:p>
            <a:pPr marL="0" indent="0">
              <a:buNone/>
            </a:pP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429000"/>
            <a:ext cx="2877365" cy="288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23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4213" y="1772816"/>
            <a:ext cx="3351927" cy="2159248"/>
          </a:xfrm>
        </p:spPr>
        <p:txBody>
          <a:bodyPr>
            <a:normAutofit/>
          </a:bodyPr>
          <a:lstStyle/>
          <a:p>
            <a:pPr algn="ctr"/>
            <a:r>
              <a:rPr lang="el-GR" sz="2400" dirty="0">
                <a:solidFill>
                  <a:srgbClr val="480000"/>
                </a:solidFill>
              </a:rPr>
              <a:t>Στατιστικά ακαδημαϊκού έτους  2020-2021</a:t>
            </a:r>
            <a:br>
              <a:rPr lang="en-US" sz="2400" dirty="0">
                <a:solidFill>
                  <a:srgbClr val="480000"/>
                </a:solidFill>
              </a:rPr>
            </a:br>
            <a:r>
              <a:rPr lang="el-GR" sz="2400" dirty="0">
                <a:solidFill>
                  <a:srgbClr val="480000"/>
                </a:solidFill>
              </a:rPr>
              <a:t> </a:t>
            </a:r>
            <a:br>
              <a:rPr lang="el-GR" sz="2400" dirty="0">
                <a:solidFill>
                  <a:srgbClr val="480000"/>
                </a:solidFill>
              </a:rPr>
            </a:br>
            <a:endParaRPr lang="el-GR" sz="2400" dirty="0">
              <a:solidFill>
                <a:srgbClr val="480000"/>
              </a:solidFill>
            </a:endParaRPr>
          </a:p>
        </p:txBody>
      </p:sp>
      <p:sp>
        <p:nvSpPr>
          <p:cNvPr id="4" name="Θέση κειμένου 3"/>
          <p:cNvSpPr>
            <a:spLocks noGrp="1"/>
          </p:cNvSpPr>
          <p:nvPr>
            <p:ph type="body" sz="half" idx="2"/>
          </p:nvPr>
        </p:nvSpPr>
        <p:spPr/>
        <p:txBody>
          <a:bodyPr>
            <a:normAutofit/>
          </a:bodyPr>
          <a:lstStyle/>
          <a:p>
            <a:endParaRPr lang="el-GR" dirty="0"/>
          </a:p>
        </p:txBody>
      </p:sp>
      <p:sp>
        <p:nvSpPr>
          <p:cNvPr id="6" name="Θέση περιεχομένου 5"/>
          <p:cNvSpPr>
            <a:spLocks noGrp="1"/>
          </p:cNvSpPr>
          <p:nvPr>
            <p:ph idx="1"/>
          </p:nvPr>
        </p:nvSpPr>
        <p:spPr>
          <a:xfrm>
            <a:off x="6382444" y="836712"/>
            <a:ext cx="5400600" cy="5538688"/>
          </a:xfrm>
        </p:spPr>
        <p:txBody>
          <a:bodyPr>
            <a:normAutofit fontScale="25000" lnSpcReduction="20000"/>
          </a:bodyPr>
          <a:lstStyle/>
          <a:p>
            <a:pPr marL="0" indent="0">
              <a:lnSpc>
                <a:spcPct val="20000"/>
              </a:lnSpc>
              <a:buNone/>
            </a:pPr>
            <a:endParaRPr lang="el-GR" sz="4800" kern="800" dirty="0">
              <a:solidFill>
                <a:srgbClr val="FF0000"/>
              </a:solidFill>
            </a:endParaRPr>
          </a:p>
          <a:p>
            <a:pPr marL="0" indent="0">
              <a:lnSpc>
                <a:spcPct val="20000"/>
              </a:lnSpc>
              <a:buNone/>
            </a:pPr>
            <a:r>
              <a:rPr lang="el-GR" sz="7200" b="1" kern="800" dirty="0"/>
              <a:t>Ακαδημαϊκό έτος 2020-2021  (περίοδος  </a:t>
            </a:r>
          </a:p>
          <a:p>
            <a:pPr marL="0" indent="0">
              <a:lnSpc>
                <a:spcPct val="20000"/>
              </a:lnSpc>
              <a:buNone/>
            </a:pPr>
            <a:r>
              <a:rPr lang="en-US" sz="7200" b="1" kern="800" dirty="0"/>
              <a:t>COVID</a:t>
            </a:r>
            <a:r>
              <a:rPr lang="el-GR" sz="7200" b="1" kern="800" dirty="0"/>
              <a:t>)</a:t>
            </a:r>
          </a:p>
          <a:p>
            <a:pPr marL="0" indent="0">
              <a:lnSpc>
                <a:spcPct val="20000"/>
              </a:lnSpc>
              <a:buNone/>
            </a:pPr>
            <a:endParaRPr lang="el-GR" sz="7200" b="1" kern="800" dirty="0"/>
          </a:p>
          <a:p>
            <a:pPr marL="426645" lvl="1" indent="0">
              <a:lnSpc>
                <a:spcPct val="20000"/>
              </a:lnSpc>
              <a:buNone/>
            </a:pPr>
            <a:r>
              <a:rPr lang="el-GR" sz="6800" b="1" kern="800" dirty="0"/>
              <a:t>Προσωπικό: </a:t>
            </a:r>
          </a:p>
          <a:p>
            <a:pPr marL="426645" lvl="1" indent="0">
              <a:lnSpc>
                <a:spcPct val="20000"/>
              </a:lnSpc>
              <a:buNone/>
            </a:pPr>
            <a:endParaRPr lang="el-GR" sz="6800" b="1" kern="800" dirty="0"/>
          </a:p>
          <a:p>
            <a:pPr marL="426645" lvl="1" indent="0">
              <a:lnSpc>
                <a:spcPct val="20000"/>
              </a:lnSpc>
              <a:buNone/>
            </a:pPr>
            <a:r>
              <a:rPr lang="el-GR" sz="5600" b="1" kern="800" dirty="0"/>
              <a:t>12: Βιβλιοθηκονόμοι – Διοικητικοί </a:t>
            </a:r>
            <a:r>
              <a:rPr lang="el-GR" sz="4800" kern="800" dirty="0"/>
              <a:t>συνεχείς </a:t>
            </a:r>
          </a:p>
          <a:p>
            <a:pPr marL="426645" lvl="1" indent="0">
              <a:lnSpc>
                <a:spcPct val="20000"/>
              </a:lnSpc>
              <a:buNone/>
            </a:pPr>
            <a:r>
              <a:rPr lang="el-GR" sz="4800" kern="800" dirty="0"/>
              <a:t>αποχωρήσεις λόγω κινητικότητας  και συνταξιοδότησης </a:t>
            </a:r>
          </a:p>
          <a:p>
            <a:pPr marL="426645" lvl="1" indent="0">
              <a:lnSpc>
                <a:spcPct val="20000"/>
              </a:lnSpc>
              <a:buNone/>
            </a:pPr>
            <a:endParaRPr lang="el-GR" sz="5600" b="1" kern="800" dirty="0"/>
          </a:p>
          <a:p>
            <a:pPr marL="426645" lvl="1" indent="0">
              <a:lnSpc>
                <a:spcPct val="20000"/>
              </a:lnSpc>
              <a:buNone/>
            </a:pPr>
            <a:r>
              <a:rPr lang="el-GR" sz="5600" b="1" kern="800" dirty="0"/>
              <a:t>4: προσωπικό φύλαξης καθαρότητας (ΙΔΟΧ)</a:t>
            </a:r>
          </a:p>
          <a:p>
            <a:pPr marL="426645" lvl="1" indent="0">
              <a:lnSpc>
                <a:spcPct val="20000"/>
              </a:lnSpc>
              <a:buNone/>
            </a:pPr>
            <a:endParaRPr lang="el-GR" sz="3600" b="1" kern="800" dirty="0"/>
          </a:p>
          <a:p>
            <a:pPr>
              <a:lnSpc>
                <a:spcPct val="20000"/>
              </a:lnSpc>
              <a:buFont typeface="Wingdings" panose="05000000000000000000" pitchFamily="2" charset="2"/>
              <a:buChar char="Ø"/>
            </a:pPr>
            <a:r>
              <a:rPr lang="el-GR" sz="4800" kern="800" dirty="0"/>
              <a:t>6.350  δανεισμοί τεκμηρίων </a:t>
            </a:r>
          </a:p>
          <a:p>
            <a:pPr>
              <a:lnSpc>
                <a:spcPct val="20000"/>
              </a:lnSpc>
              <a:buFont typeface="Wingdings" panose="05000000000000000000" pitchFamily="2" charset="2"/>
              <a:buChar char="Ø"/>
            </a:pPr>
            <a:r>
              <a:rPr lang="el-GR" sz="4800" kern="800" dirty="0"/>
              <a:t>650 αιτήματα  αποστολής άρθρων -/ αποσπασμάτων  βιβλίων  </a:t>
            </a:r>
          </a:p>
          <a:p>
            <a:pPr marL="0" indent="0">
              <a:lnSpc>
                <a:spcPct val="20000"/>
              </a:lnSpc>
              <a:buNone/>
            </a:pPr>
            <a:r>
              <a:rPr lang="el-GR" sz="4800" kern="800" dirty="0"/>
              <a:t>περιοδικών  αναζητήσεων  από βάσεις  </a:t>
            </a:r>
            <a:r>
              <a:rPr lang="el-GR" sz="4400" kern="800" dirty="0"/>
              <a:t>δεδομένων</a:t>
            </a:r>
            <a:r>
              <a:rPr lang="el-GR" sz="4800" kern="800" dirty="0"/>
              <a:t>)</a:t>
            </a:r>
          </a:p>
          <a:p>
            <a:pPr>
              <a:lnSpc>
                <a:spcPct val="20000"/>
              </a:lnSpc>
              <a:buFont typeface="Wingdings" panose="05000000000000000000" pitchFamily="2" charset="2"/>
              <a:buChar char="Ø"/>
            </a:pPr>
            <a:r>
              <a:rPr lang="el-GR" sz="4800" kern="800" dirty="0"/>
              <a:t>4.376 δια ζώσης επισκέψεις (δανεισμό, </a:t>
            </a:r>
          </a:p>
          <a:p>
            <a:pPr marL="0" indent="0">
              <a:lnSpc>
                <a:spcPct val="20000"/>
              </a:lnSpc>
              <a:buNone/>
            </a:pPr>
            <a:r>
              <a:rPr lang="el-GR" sz="4800" kern="800" dirty="0" err="1"/>
              <a:t>διαδανεισμό</a:t>
            </a:r>
            <a:r>
              <a:rPr lang="el-GR" sz="4800" kern="800" dirty="0"/>
              <a:t>,  μελέτη στο αναγνωστήριο, σαρώσεις εντός της </a:t>
            </a:r>
          </a:p>
          <a:p>
            <a:pPr marL="0" indent="0">
              <a:lnSpc>
                <a:spcPct val="20000"/>
              </a:lnSpc>
              <a:buNone/>
            </a:pPr>
            <a:r>
              <a:rPr lang="el-GR" sz="4800" kern="800" dirty="0"/>
              <a:t>βιβλιοθήκης με ίδια μέσα :</a:t>
            </a:r>
          </a:p>
          <a:p>
            <a:pPr>
              <a:lnSpc>
                <a:spcPct val="20000"/>
              </a:lnSpc>
            </a:pPr>
            <a:r>
              <a:rPr lang="el-GR" sz="4800" kern="800" dirty="0"/>
              <a:t>Εξυπηρετήθηκε πολύ μεγάλος αριθμός αιτημάτων μέσω </a:t>
            </a:r>
          </a:p>
          <a:p>
            <a:pPr marL="0" indent="0">
              <a:lnSpc>
                <a:spcPct val="20000"/>
              </a:lnSpc>
              <a:buNone/>
            </a:pPr>
            <a:r>
              <a:rPr lang="el-GR" sz="4800" kern="800" dirty="0"/>
              <a:t>τηλεφώνου, email και της υπηρεσίας «</a:t>
            </a:r>
            <a:r>
              <a:rPr lang="el-GR" sz="4800" kern="800" dirty="0" err="1"/>
              <a:t>ask</a:t>
            </a:r>
            <a:r>
              <a:rPr lang="el-GR" sz="4800" kern="800" dirty="0"/>
              <a:t> a </a:t>
            </a:r>
            <a:r>
              <a:rPr lang="el-GR" sz="4800" kern="800" dirty="0" err="1"/>
              <a:t>librarian</a:t>
            </a:r>
            <a:r>
              <a:rPr lang="el-GR" sz="4800" kern="800" dirty="0"/>
              <a:t>»</a:t>
            </a:r>
          </a:p>
          <a:p>
            <a:pPr>
              <a:lnSpc>
                <a:spcPct val="20000"/>
              </a:lnSpc>
            </a:pPr>
            <a:r>
              <a:rPr lang="el-GR" sz="4800" kern="800" dirty="0"/>
              <a:t>Κατατέθηκαν στην Πέργαμο 448 </a:t>
            </a:r>
          </a:p>
          <a:p>
            <a:pPr marL="0" indent="0">
              <a:lnSpc>
                <a:spcPct val="20000"/>
              </a:lnSpc>
              <a:buNone/>
            </a:pPr>
            <a:r>
              <a:rPr lang="el-GR" sz="4800" kern="800" dirty="0"/>
              <a:t>Διπλωματικές εργασίες και διδακτορικές διατριβές κατατέθηκαν</a:t>
            </a:r>
          </a:p>
          <a:p>
            <a:pPr>
              <a:lnSpc>
                <a:spcPct val="20000"/>
              </a:lnSpc>
            </a:pPr>
            <a:r>
              <a:rPr lang="el-GR" sz="4800" kern="800" dirty="0"/>
              <a:t>Προστέθηκαν   750 νέοι τίτλοι βιβλίων και περιοδικών</a:t>
            </a:r>
          </a:p>
          <a:p>
            <a:pPr>
              <a:lnSpc>
                <a:spcPct val="20000"/>
              </a:lnSpc>
            </a:pPr>
            <a:r>
              <a:rPr lang="el-GR" sz="4800" kern="800" dirty="0"/>
              <a:t>Βρίσκεται σε εξέλιξη η απογραφή του υλικού της Βιβλιοθήκης και ο</a:t>
            </a:r>
          </a:p>
          <a:p>
            <a:pPr marL="0" indent="0">
              <a:lnSpc>
                <a:spcPct val="20000"/>
              </a:lnSpc>
              <a:buNone/>
            </a:pPr>
            <a:r>
              <a:rPr lang="el-GR" sz="4800" kern="800" dirty="0"/>
              <a:t> εντοπισμός του ψηφιοποιημένου υλικού ανοικτής πρόσβασης</a:t>
            </a:r>
          </a:p>
          <a:p>
            <a:pPr marL="0" indent="0">
              <a:lnSpc>
                <a:spcPct val="20000"/>
              </a:lnSpc>
              <a:buNone/>
            </a:pPr>
            <a:r>
              <a:rPr lang="el-GR" sz="4800" kern="800" dirty="0"/>
              <a:t> (ενημέρωση καταλόγου)</a:t>
            </a:r>
          </a:p>
          <a:p>
            <a:pPr marL="0" indent="0">
              <a:lnSpc>
                <a:spcPct val="20000"/>
              </a:lnSpc>
              <a:buNone/>
            </a:pPr>
            <a:endParaRPr lang="el-GR" sz="4800" kern="800" dirty="0"/>
          </a:p>
          <a:p>
            <a:pPr marL="0" indent="0">
              <a:lnSpc>
                <a:spcPct val="20000"/>
              </a:lnSpc>
              <a:buNone/>
            </a:pPr>
            <a:endParaRPr lang="el-GR" sz="4800" kern="800" dirty="0"/>
          </a:p>
          <a:p>
            <a:pPr>
              <a:lnSpc>
                <a:spcPct val="20000"/>
              </a:lnSpc>
            </a:pPr>
            <a:endParaRPr lang="el-GR" sz="4800" kern="800" dirty="0"/>
          </a:p>
          <a:p>
            <a:pPr>
              <a:lnSpc>
                <a:spcPct val="20000"/>
              </a:lnSpc>
            </a:pPr>
            <a:endParaRPr lang="el-GR" sz="4800" kern="800" dirty="0"/>
          </a:p>
          <a:p>
            <a:pPr>
              <a:lnSpc>
                <a:spcPct val="20000"/>
              </a:lnSpc>
            </a:pPr>
            <a:endParaRPr lang="el-GR" sz="4800" kern="800" dirty="0"/>
          </a:p>
          <a:p>
            <a:pPr>
              <a:lnSpc>
                <a:spcPct val="20000"/>
              </a:lnSpc>
            </a:pPr>
            <a:endParaRPr lang="el-GR" sz="4800" kern="800" dirty="0"/>
          </a:p>
          <a:p>
            <a:pPr marL="0" indent="0">
              <a:lnSpc>
                <a:spcPct val="20000"/>
              </a:lnSpc>
              <a:buNone/>
            </a:pPr>
            <a:endParaRPr lang="el-GR" sz="4800" kern="800" dirty="0"/>
          </a:p>
          <a:p>
            <a:pPr marL="0" indent="0">
              <a:lnSpc>
                <a:spcPct val="20000"/>
              </a:lnSpc>
              <a:buNone/>
            </a:pPr>
            <a:endParaRPr lang="el-GR" sz="4800" kern="800" dirty="0"/>
          </a:p>
          <a:p>
            <a:pPr marL="426645" lvl="1" indent="0">
              <a:lnSpc>
                <a:spcPct val="20000"/>
              </a:lnSpc>
              <a:buNone/>
            </a:pPr>
            <a:endParaRPr lang="el-GR" sz="4800" kern="800" dirty="0"/>
          </a:p>
          <a:p>
            <a:pPr lvl="1">
              <a:lnSpc>
                <a:spcPct val="20000"/>
              </a:lnSpc>
              <a:buFont typeface="Wingdings" panose="05000000000000000000" pitchFamily="2" charset="2"/>
              <a:buChar char="Ø"/>
            </a:pPr>
            <a:endParaRPr lang="el-GR" sz="4400" b="1" kern="800" dirty="0"/>
          </a:p>
          <a:p>
            <a:pPr marL="0" indent="0">
              <a:lnSpc>
                <a:spcPct val="20000"/>
              </a:lnSpc>
              <a:buNone/>
            </a:pPr>
            <a:br>
              <a:rPr lang="el-GR" sz="4800" kern="800" dirty="0"/>
            </a:br>
            <a:endParaRPr lang="en-US" sz="4800" kern="800" dirty="0"/>
          </a:p>
          <a:p>
            <a:pPr lvl="1">
              <a:lnSpc>
                <a:spcPct val="20000"/>
              </a:lnSpc>
              <a:buFont typeface="Wingdings" panose="05000000000000000000" pitchFamily="2" charset="2"/>
              <a:buChar char="Ø"/>
            </a:pPr>
            <a:endParaRPr lang="el-GR" sz="4400" b="1" kern="800" dirty="0"/>
          </a:p>
          <a:p>
            <a:pPr marL="0" indent="0">
              <a:lnSpc>
                <a:spcPct val="20000"/>
              </a:lnSpc>
              <a:buNone/>
            </a:pPr>
            <a:endParaRPr lang="el-GR" sz="4400" kern="800" dirty="0"/>
          </a:p>
          <a:p>
            <a:pPr marL="304747" lvl="1">
              <a:lnSpc>
                <a:spcPct val="21000"/>
              </a:lnSpc>
              <a:spcBef>
                <a:spcPts val="1866"/>
              </a:spcBef>
              <a:buFont typeface="Wingdings" panose="05000000000000000000" pitchFamily="2" charset="2"/>
              <a:buChar char="Ø"/>
            </a:pPr>
            <a:endParaRPr lang="el-GR" sz="4800" kern="800" dirty="0"/>
          </a:p>
          <a:p>
            <a:pPr>
              <a:lnSpc>
                <a:spcPct val="21000"/>
              </a:lnSpc>
              <a:buFont typeface="Wingdings" panose="05000000000000000000" pitchFamily="2" charset="2"/>
              <a:buChar char="Ø"/>
            </a:pPr>
            <a:endParaRPr lang="el-GR" sz="4800" kern="800" dirty="0"/>
          </a:p>
          <a:p>
            <a:endParaRPr lang="el-GR" sz="4800" dirty="0"/>
          </a:p>
          <a:p>
            <a:endParaRPr lang="el-GR" sz="4800" dirty="0"/>
          </a:p>
          <a:p>
            <a:pPr marL="0" indent="0">
              <a:buNone/>
            </a:pPr>
            <a:r>
              <a:rPr lang="el-GR" sz="8000" dirty="0"/>
              <a:t> </a:t>
            </a:r>
          </a:p>
          <a:p>
            <a:pPr marL="0" indent="0">
              <a:buNone/>
            </a:pPr>
            <a:r>
              <a:rPr lang="el-GR" sz="8000" dirty="0"/>
              <a:t> </a:t>
            </a:r>
          </a:p>
          <a:p>
            <a:pPr marL="0" indent="0">
              <a:buNone/>
            </a:pPr>
            <a:r>
              <a:rPr lang="el-GR" sz="8000" dirty="0"/>
              <a:t> </a:t>
            </a:r>
          </a:p>
          <a:p>
            <a:pPr marL="0" indent="0">
              <a:buNone/>
            </a:pPr>
            <a:r>
              <a:rPr lang="el-GR" sz="8000" dirty="0"/>
              <a:t> </a:t>
            </a:r>
          </a:p>
        </p:txBody>
      </p:sp>
      <p:pic>
        <p:nvPicPr>
          <p:cNvPr id="5" name="Picture 6" descr="Clipart image for Language &amp; Litera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2" y="4593930"/>
            <a:ext cx="3618638" cy="214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98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3D523DE-8D84-445C-9EB1-833C86FAEF3A}"/>
              </a:ext>
            </a:extLst>
          </p:cNvPr>
          <p:cNvSpPr>
            <a:spLocks noGrp="1"/>
          </p:cNvSpPr>
          <p:nvPr>
            <p:ph type="body" sz="quarter" idx="15"/>
          </p:nvPr>
        </p:nvSpPr>
        <p:spPr>
          <a:xfrm>
            <a:off x="623718" y="5088639"/>
            <a:ext cx="3694244" cy="276999"/>
          </a:xfrm>
        </p:spPr>
        <p:txBody>
          <a:bodyPr/>
          <a:lstStyle/>
          <a:p>
            <a:r>
              <a:rPr lang="el-GR" dirty="0">
                <a:solidFill>
                  <a:srgbClr val="C00000"/>
                </a:solidFill>
              </a:rPr>
              <a:t>Βασιλική </a:t>
            </a:r>
            <a:r>
              <a:rPr lang="el-GR" dirty="0" err="1">
                <a:solidFill>
                  <a:srgbClr val="C00000"/>
                </a:solidFill>
              </a:rPr>
              <a:t>Στρακαντούνα</a:t>
            </a:r>
            <a:endParaRPr lang="en-GB" dirty="0">
              <a:solidFill>
                <a:srgbClr val="C00000"/>
              </a:solidFill>
            </a:endParaRPr>
          </a:p>
        </p:txBody>
      </p:sp>
      <p:sp>
        <p:nvSpPr>
          <p:cNvPr id="18" name="Text Placeholder 17">
            <a:extLst>
              <a:ext uri="{FF2B5EF4-FFF2-40B4-BE49-F238E27FC236}">
                <a16:creationId xmlns:a16="http://schemas.microsoft.com/office/drawing/2014/main" id="{0702F440-372E-43AF-810E-53CF9C35629E}"/>
              </a:ext>
            </a:extLst>
          </p:cNvPr>
          <p:cNvSpPr>
            <a:spLocks noGrp="1"/>
          </p:cNvSpPr>
          <p:nvPr>
            <p:ph type="body" sz="quarter" idx="16"/>
          </p:nvPr>
        </p:nvSpPr>
        <p:spPr>
          <a:xfrm>
            <a:off x="623718" y="5525139"/>
            <a:ext cx="3694244" cy="276999"/>
          </a:xfrm>
        </p:spPr>
        <p:txBody>
          <a:bodyPr/>
          <a:lstStyle/>
          <a:p>
            <a:r>
              <a:rPr lang="el-GR" dirty="0">
                <a:solidFill>
                  <a:srgbClr val="C00000"/>
                </a:solidFill>
              </a:rPr>
              <a:t>2103688066</a:t>
            </a:r>
            <a:endParaRPr lang="en-GB" dirty="0">
              <a:solidFill>
                <a:srgbClr val="C00000"/>
              </a:solidFill>
            </a:endParaRPr>
          </a:p>
        </p:txBody>
      </p:sp>
      <p:sp>
        <p:nvSpPr>
          <p:cNvPr id="19" name="Text Placeholder 18">
            <a:extLst>
              <a:ext uri="{FF2B5EF4-FFF2-40B4-BE49-F238E27FC236}">
                <a16:creationId xmlns:a16="http://schemas.microsoft.com/office/drawing/2014/main" id="{328F8604-5C94-4C39-98B7-2B8786FCB572}"/>
              </a:ext>
            </a:extLst>
          </p:cNvPr>
          <p:cNvSpPr>
            <a:spLocks noGrp="1"/>
          </p:cNvSpPr>
          <p:nvPr>
            <p:ph type="body" sz="quarter" idx="17"/>
          </p:nvPr>
        </p:nvSpPr>
        <p:spPr>
          <a:xfrm>
            <a:off x="623718" y="5961639"/>
            <a:ext cx="3694244" cy="276999"/>
          </a:xfrm>
        </p:spPr>
        <p:txBody>
          <a:bodyPr/>
          <a:lstStyle/>
          <a:p>
            <a:r>
              <a:rPr lang="en-US" dirty="0">
                <a:solidFill>
                  <a:srgbClr val="C00000"/>
                </a:solidFill>
              </a:rPr>
              <a:t>ivstrakan@uoa.gr</a:t>
            </a:r>
            <a:endParaRPr lang="en-GB" dirty="0">
              <a:solidFill>
                <a:srgbClr val="C00000"/>
              </a:solidFill>
            </a:endParaRPr>
          </a:p>
        </p:txBody>
      </p:sp>
      <p:grpSp>
        <p:nvGrpSpPr>
          <p:cNvPr id="4" name="Group 3">
            <a:extLst>
              <a:ext uri="{FF2B5EF4-FFF2-40B4-BE49-F238E27FC236}">
                <a16:creationId xmlns:a16="http://schemas.microsoft.com/office/drawing/2014/main" id="{C441680E-DD2F-49A4-BEAF-320AB169D568}"/>
              </a:ext>
            </a:extLst>
          </p:cNvPr>
          <p:cNvGrpSpPr/>
          <p:nvPr/>
        </p:nvGrpSpPr>
        <p:grpSpPr>
          <a:xfrm>
            <a:off x="217982" y="5044684"/>
            <a:ext cx="244722" cy="1541342"/>
            <a:chOff x="126029" y="5134210"/>
            <a:chExt cx="244786" cy="1541342"/>
          </a:xfrm>
          <a:solidFill>
            <a:srgbClr val="C00000"/>
          </a:solidFill>
        </p:grpSpPr>
        <p:pic>
          <p:nvPicPr>
            <p:cNvPr id="25" name="Graphic 24" descr="User" title="Icon - Presenter Name">
              <a:extLst>
                <a:ext uri="{FF2B5EF4-FFF2-40B4-BE49-F238E27FC236}">
                  <a16:creationId xmlns:a16="http://schemas.microsoft.com/office/drawing/2014/main" id="{8AD9F4DD-CCDA-4C5B-AC7A-71E96FD45B2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8972" y="5134210"/>
              <a:ext cx="218900" cy="218900"/>
            </a:xfrm>
            <a:prstGeom prst="rect">
              <a:avLst/>
            </a:prstGeom>
          </p:spPr>
        </p:pic>
        <p:pic>
          <p:nvPicPr>
            <p:cNvPr id="27" name="Graphic 26" descr="Smart Phone" title="Icon - Presenter Phone Number">
              <a:extLst>
                <a:ext uri="{FF2B5EF4-FFF2-40B4-BE49-F238E27FC236}">
                  <a16:creationId xmlns:a16="http://schemas.microsoft.com/office/drawing/2014/main" id="{7F57AED0-2F73-4435-986B-E6D6B090FB8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8972" y="5570710"/>
              <a:ext cx="218900" cy="218900"/>
            </a:xfrm>
            <a:prstGeom prst="rect">
              <a:avLst/>
            </a:prstGeom>
          </p:spPr>
        </p:pic>
        <p:pic>
          <p:nvPicPr>
            <p:cNvPr id="26" name="Graphic 25" descr="Envelope" title="Icon Presenter Email">
              <a:extLst>
                <a:ext uri="{FF2B5EF4-FFF2-40B4-BE49-F238E27FC236}">
                  <a16:creationId xmlns:a16="http://schemas.microsoft.com/office/drawing/2014/main" id="{D4984F9A-48C8-4F0D-AFBE-978FEBD86F1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8972" y="6007210"/>
              <a:ext cx="218900" cy="218900"/>
            </a:xfrm>
            <a:prstGeom prst="rect">
              <a:avLst/>
            </a:prstGeom>
          </p:spPr>
        </p:pic>
        <p:pic>
          <p:nvPicPr>
            <p:cNvPr id="28" name="Graphic 27" descr="Link">
              <a:extLst>
                <a:ext uri="{FF2B5EF4-FFF2-40B4-BE49-F238E27FC236}">
                  <a16:creationId xmlns:a16="http://schemas.microsoft.com/office/drawing/2014/main" id="{73A362A9-D05E-4043-BA3E-8CCCD7280B5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6029" y="6430766"/>
              <a:ext cx="244786" cy="244786"/>
            </a:xfrm>
            <a:prstGeom prst="rect">
              <a:avLst/>
            </a:prstGeom>
          </p:spPr>
        </p:pic>
      </p:grpSp>
      <p:sp>
        <p:nvSpPr>
          <p:cNvPr id="20" name="Text Placeholder 19">
            <a:extLst>
              <a:ext uri="{FF2B5EF4-FFF2-40B4-BE49-F238E27FC236}">
                <a16:creationId xmlns:a16="http://schemas.microsoft.com/office/drawing/2014/main" id="{9C46AEC3-BADD-4FB8-820D-E3753FED3AF6}"/>
              </a:ext>
            </a:extLst>
          </p:cNvPr>
          <p:cNvSpPr>
            <a:spLocks noGrp="1"/>
          </p:cNvSpPr>
          <p:nvPr>
            <p:ph type="body" sz="quarter" idx="18"/>
          </p:nvPr>
        </p:nvSpPr>
        <p:spPr>
          <a:xfrm>
            <a:off x="603010" y="6424729"/>
            <a:ext cx="3694244" cy="276999"/>
          </a:xfrm>
        </p:spPr>
        <p:txBody>
          <a:bodyPr/>
          <a:lstStyle/>
          <a:p>
            <a:endParaRPr lang="en-GB" dirty="0">
              <a:solidFill>
                <a:srgbClr val="C00000"/>
              </a:solidFill>
            </a:endParaRPr>
          </a:p>
        </p:txBody>
      </p:sp>
      <p:sp>
        <p:nvSpPr>
          <p:cNvPr id="3" name="Rectangle 2">
            <a:extLst>
              <a:ext uri="{FF2B5EF4-FFF2-40B4-BE49-F238E27FC236}">
                <a16:creationId xmlns:a16="http://schemas.microsoft.com/office/drawing/2014/main" id="{6CBF67F0-961E-4BE8-A0B4-774A77A7F46F}"/>
              </a:ext>
            </a:extLst>
          </p:cNvPr>
          <p:cNvSpPr/>
          <p:nvPr/>
        </p:nvSpPr>
        <p:spPr>
          <a:xfrm>
            <a:off x="34483" y="2927338"/>
            <a:ext cx="12188823" cy="957936"/>
          </a:xfrm>
          <a:prstGeom prst="rect">
            <a:avLst/>
          </a:prstGeom>
          <a:solidFill>
            <a:schemeClr val="accent3">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4" name="Straight Connector 23" descr="divider line">
            <a:extLst>
              <a:ext uri="{FF2B5EF4-FFF2-40B4-BE49-F238E27FC236}">
                <a16:creationId xmlns:a16="http://schemas.microsoft.com/office/drawing/2014/main" id="{88ABE268-9B2A-4899-AC85-147AE076489C}"/>
              </a:ext>
            </a:extLst>
          </p:cNvPr>
          <p:cNvCxnSpPr/>
          <p:nvPr/>
        </p:nvCxnSpPr>
        <p:spPr>
          <a:xfrm>
            <a:off x="462704" y="5105161"/>
            <a:ext cx="0" cy="15864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34323A-4440-4925-884C-BF32AF969623}"/>
              </a:ext>
            </a:extLst>
          </p:cNvPr>
          <p:cNvSpPr>
            <a:spLocks noGrp="1"/>
          </p:cNvSpPr>
          <p:nvPr>
            <p:ph type="ctrTitle"/>
          </p:nvPr>
        </p:nvSpPr>
        <p:spPr>
          <a:xfrm>
            <a:off x="3123386" y="2793465"/>
            <a:ext cx="5942052" cy="1013673"/>
          </a:xfrm>
        </p:spPr>
        <p:txBody>
          <a:bodyPr/>
          <a:lstStyle/>
          <a:p>
            <a:r>
              <a:rPr lang="el-GR" dirty="0"/>
              <a:t>Ευχαριστούμε!</a:t>
            </a:r>
            <a:endParaRPr lang="en-GB" dirty="0"/>
          </a:p>
        </p:txBody>
      </p:sp>
      <p:pic>
        <p:nvPicPr>
          <p:cNvPr id="6" name="Θέση εικόνας 5"/>
          <p:cNvPicPr>
            <a:picLocks noGrp="1" noChangeAspect="1"/>
          </p:cNvPicPr>
          <p:nvPr>
            <p:ph type="pic" sz="quarter" idx="14"/>
          </p:nvPr>
        </p:nvPicPr>
        <p:blipFill>
          <a:blip r:embed="rId10">
            <a:extLst>
              <a:ext uri="{28A0092B-C50C-407E-A947-70E740481C1C}">
                <a14:useLocalDpi xmlns:a14="http://schemas.microsoft.com/office/drawing/2010/main" val="0"/>
              </a:ext>
            </a:extLst>
          </a:blip>
          <a:srcRect l="23" r="23"/>
          <a:stretch>
            <a:fillRect/>
          </a:stretch>
        </p:blipFill>
        <p:spPr>
          <a:xfrm>
            <a:off x="2566020" y="30060"/>
            <a:ext cx="6856214" cy="6858000"/>
          </a:xfrm>
        </p:spPr>
      </p:pic>
    </p:spTree>
    <p:extLst>
      <p:ext uri="{BB962C8B-B14F-4D97-AF65-F5344CB8AC3E}">
        <p14:creationId xmlns:p14="http://schemas.microsoft.com/office/powerpoint/2010/main" val="197723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p:nvPr/>
        </p:nvSpPr>
        <p:spPr>
          <a:xfrm>
            <a:off x="4410146" y="674406"/>
            <a:ext cx="3875678" cy="3864872"/>
          </a:xfrm>
          <a:prstGeom prst="ellipse">
            <a:avLst/>
          </a:prstGeom>
          <a:blipFill rotWithShape="1">
            <a:blip r:embed="rId3">
              <a:alphaModFix/>
            </a:blip>
            <a:tile tx="0" ty="0" sx="100000" sy="100000" flip="none" algn="tl"/>
          </a:blipFill>
          <a:ln w="25400" cap="flat" cmpd="sng">
            <a:solidFill>
              <a:schemeClr val="lt1">
                <a:alpha val="16862"/>
              </a:schemeClr>
            </a:solidFill>
            <a:prstDash val="solid"/>
            <a:round/>
            <a:headEnd type="none" w="sm" len="sm"/>
            <a:tailEnd type="none" w="sm" len="sm"/>
          </a:ln>
        </p:spPr>
        <p:txBody>
          <a:bodyPr spcFirstLastPara="1" wrap="square" lIns="121868" tIns="60917" rIns="121868" bIns="60917" anchor="ctr" anchorCtr="0">
            <a:noAutofit/>
          </a:bodyPr>
          <a:lstStyle/>
          <a:p>
            <a:pPr algn="ctr"/>
            <a:endParaRPr sz="1866">
              <a:solidFill>
                <a:schemeClr val="lt1"/>
              </a:solidFill>
              <a:latin typeface="Arial"/>
              <a:ea typeface="Arial"/>
              <a:cs typeface="Arial"/>
              <a:sym typeface="Arial"/>
            </a:endParaRPr>
          </a:p>
        </p:txBody>
      </p:sp>
      <p:pic>
        <p:nvPicPr>
          <p:cNvPr id="222" name="Google Shape;222;p27"/>
          <p:cNvPicPr preferRelativeResize="0"/>
          <p:nvPr/>
        </p:nvPicPr>
        <p:blipFill rotWithShape="1">
          <a:blip r:embed="rId4">
            <a:alphaModFix/>
          </a:blip>
          <a:srcRect l="-30153" t="-193" r="-29339" b="-763"/>
          <a:stretch/>
        </p:blipFill>
        <p:spPr>
          <a:xfrm>
            <a:off x="4409815" y="670699"/>
            <a:ext cx="3875678" cy="3875678"/>
          </a:xfrm>
          <a:prstGeom prst="ellipse">
            <a:avLst/>
          </a:prstGeom>
          <a:noFill/>
          <a:ln>
            <a:noFill/>
          </a:ln>
        </p:spPr>
      </p:pic>
      <p:pic>
        <p:nvPicPr>
          <p:cNvPr id="223" name="Google Shape;223;p27" descr="Envelope" title="Icon Presenter Email"/>
          <p:cNvPicPr preferRelativeResize="0"/>
          <p:nvPr/>
        </p:nvPicPr>
        <p:blipFill rotWithShape="1">
          <a:blip r:embed="rId5">
            <a:alphaModFix/>
          </a:blip>
          <a:srcRect/>
          <a:stretch/>
        </p:blipFill>
        <p:spPr>
          <a:xfrm>
            <a:off x="5588353" y="4907404"/>
            <a:ext cx="291791" cy="291791"/>
          </a:xfrm>
          <a:prstGeom prst="rect">
            <a:avLst/>
          </a:prstGeom>
          <a:noFill/>
          <a:ln>
            <a:noFill/>
          </a:ln>
        </p:spPr>
      </p:pic>
      <p:pic>
        <p:nvPicPr>
          <p:cNvPr id="224" name="Google Shape;224;p27" descr="Link"/>
          <p:cNvPicPr preferRelativeResize="0"/>
          <p:nvPr/>
        </p:nvPicPr>
        <p:blipFill rotWithShape="1">
          <a:blip r:embed="rId6">
            <a:alphaModFix/>
          </a:blip>
          <a:srcRect/>
          <a:stretch/>
        </p:blipFill>
        <p:spPr>
          <a:xfrm>
            <a:off x="5571100" y="5471999"/>
            <a:ext cx="326296" cy="326296"/>
          </a:xfrm>
          <a:prstGeom prst="rect">
            <a:avLst/>
          </a:prstGeom>
          <a:noFill/>
          <a:ln>
            <a:noFill/>
          </a:ln>
        </p:spPr>
      </p:pic>
      <p:sp>
        <p:nvSpPr>
          <p:cNvPr id="225" name="Google Shape;225;p27"/>
          <p:cNvSpPr txBox="1"/>
          <p:nvPr/>
        </p:nvSpPr>
        <p:spPr>
          <a:xfrm>
            <a:off x="831624" y="4592575"/>
            <a:ext cx="4925658" cy="369236"/>
          </a:xfrm>
          <a:prstGeom prst="rect">
            <a:avLst/>
          </a:prstGeom>
          <a:noFill/>
          <a:ln>
            <a:noFill/>
          </a:ln>
        </p:spPr>
        <p:txBody>
          <a:bodyPr spcFirstLastPara="1" wrap="square" lIns="0" tIns="0" rIns="121868" bIns="60917" anchor="t" anchorCtr="0">
            <a:noAutofit/>
          </a:bodyPr>
          <a:lstStyle/>
          <a:p>
            <a:pPr>
              <a:buClr>
                <a:srgbClr val="000000"/>
              </a:buClr>
              <a:buSzPts val="1800"/>
            </a:pPr>
            <a:endParaRPr sz="2399" dirty="0">
              <a:solidFill>
                <a:srgbClr val="C00000"/>
              </a:solidFill>
              <a:latin typeface="Times New Roman"/>
              <a:ea typeface="Times New Roman"/>
              <a:cs typeface="Times New Roman"/>
              <a:sym typeface="Times New Roman"/>
            </a:endParaRPr>
          </a:p>
        </p:txBody>
      </p:sp>
      <p:sp>
        <p:nvSpPr>
          <p:cNvPr id="232" name="Google Shape;232;p27"/>
          <p:cNvSpPr txBox="1"/>
          <p:nvPr/>
        </p:nvSpPr>
        <p:spPr>
          <a:xfrm>
            <a:off x="4409815" y="2075585"/>
            <a:ext cx="3875678" cy="861559"/>
          </a:xfrm>
          <a:prstGeom prst="rect">
            <a:avLst/>
          </a:prstGeom>
          <a:noFill/>
          <a:ln>
            <a:noFill/>
          </a:ln>
        </p:spPr>
        <p:txBody>
          <a:bodyPr spcFirstLastPara="1" wrap="square" lIns="121868" tIns="60917" rIns="121868" bIns="60917" anchor="t" anchorCtr="0">
            <a:spAutoFit/>
          </a:bodyPr>
          <a:lstStyle/>
          <a:p>
            <a:pPr algn="ctr"/>
            <a:r>
              <a:rPr lang="el" sz="4266" dirty="0">
                <a:solidFill>
                  <a:srgbClr val="C00000"/>
                </a:solidFill>
                <a:latin typeface="Arial"/>
                <a:ea typeface="Arial"/>
                <a:cs typeface="Arial"/>
                <a:sym typeface="Arial"/>
              </a:rPr>
              <a:t>Ευχαριστούμε</a:t>
            </a:r>
            <a:r>
              <a:rPr lang="el" sz="4799" dirty="0">
                <a:solidFill>
                  <a:srgbClr val="C00000"/>
                </a:solidFill>
                <a:latin typeface="Arial"/>
                <a:ea typeface="Arial"/>
                <a:cs typeface="Arial"/>
                <a:sym typeface="Arial"/>
              </a:rPr>
              <a:t>!</a:t>
            </a:r>
            <a:endParaRPr sz="31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4749-0BCC-4363-B1EC-853570613EE8}"/>
              </a:ext>
            </a:extLst>
          </p:cNvPr>
          <p:cNvSpPr>
            <a:spLocks noGrp="1"/>
          </p:cNvSpPr>
          <p:nvPr>
            <p:ph type="title"/>
          </p:nvPr>
        </p:nvSpPr>
        <p:spPr>
          <a:xfrm>
            <a:off x="304721" y="908720"/>
            <a:ext cx="3351927" cy="3456384"/>
          </a:xfrm>
        </p:spPr>
        <p:txBody>
          <a:bodyPr>
            <a:normAutofit fontScale="90000"/>
          </a:bodyPr>
          <a:lstStyle/>
          <a:p>
            <a:r>
              <a:rPr lang="el-GR" dirty="0"/>
              <a:t>Η βιβλιοθήκη μας είναι από τις ελάχιστες Βιβλιοθήκες του ΕΚΠΑ που υποστηρίζεται σε τέτοιο βαθμό από κονδύλια των ΠΜΣ τα οποία αξιοποιούνται για την αγορά βιβλίων, περιοδικών, βάσεων δεδομένων και το 2021 για την πρόσληψη προσωπικού </a:t>
            </a:r>
            <a:br>
              <a:rPr lang="el-GR" dirty="0"/>
            </a:br>
            <a:endParaRPr lang="el-GR" dirty="0"/>
          </a:p>
        </p:txBody>
      </p:sp>
      <p:sp>
        <p:nvSpPr>
          <p:cNvPr id="3" name="Text Placeholder 2">
            <a:extLst>
              <a:ext uri="{FF2B5EF4-FFF2-40B4-BE49-F238E27FC236}">
                <a16:creationId xmlns:a16="http://schemas.microsoft.com/office/drawing/2014/main" id="{9D4B3A37-FC94-49CB-9E9F-C2FF7B0981BF}"/>
              </a:ext>
            </a:extLst>
          </p:cNvPr>
          <p:cNvSpPr>
            <a:spLocks noGrp="1"/>
          </p:cNvSpPr>
          <p:nvPr>
            <p:ph type="body" sz="half" idx="2"/>
          </p:nvPr>
        </p:nvSpPr>
        <p:spPr/>
        <p:txBody>
          <a:bodyPr>
            <a:normAutofit fontScale="92500" lnSpcReduction="20000"/>
          </a:bodyPr>
          <a:lstStyle/>
          <a:p>
            <a:pPr algn="ctr"/>
            <a:endParaRPr lang="el-GR" dirty="0"/>
          </a:p>
          <a:p>
            <a:pPr algn="ctr"/>
            <a:r>
              <a:rPr lang="el-GR" dirty="0"/>
              <a:t>Ο επιμερισμός των δαπανών ανά ΠΜΣ είναι αντίστοιχος των εσόδων. Προσπάθεια για </a:t>
            </a:r>
            <a:r>
              <a:rPr lang="en-US" dirty="0"/>
              <a:t>rotation.</a:t>
            </a:r>
            <a:endParaRPr lang="el-GR" dirty="0"/>
          </a:p>
          <a:p>
            <a:pPr algn="ctr"/>
            <a:r>
              <a:rPr lang="el-GR" dirty="0"/>
              <a:t>Γίνονται συνεργασίες για καλύτερες συμφωνίες με εκδότες </a:t>
            </a:r>
          </a:p>
        </p:txBody>
      </p:sp>
      <p:sp>
        <p:nvSpPr>
          <p:cNvPr id="4" name="Content Placeholder 3">
            <a:extLst>
              <a:ext uri="{FF2B5EF4-FFF2-40B4-BE49-F238E27FC236}">
                <a16:creationId xmlns:a16="http://schemas.microsoft.com/office/drawing/2014/main" id="{AD498B19-71C5-48B4-886E-83BF38220904}"/>
              </a:ext>
            </a:extLst>
          </p:cNvPr>
          <p:cNvSpPr>
            <a:spLocks noGrp="1"/>
          </p:cNvSpPr>
          <p:nvPr>
            <p:ph idx="1"/>
          </p:nvPr>
        </p:nvSpPr>
        <p:spPr>
          <a:xfrm>
            <a:off x="4150196" y="482600"/>
            <a:ext cx="7848870" cy="6258768"/>
          </a:xfrm>
        </p:spPr>
        <p:txBody>
          <a:bodyPr/>
          <a:lstStyle/>
          <a:p>
            <a:pPr marL="0" indent="0" algn="ctr">
              <a:buNone/>
            </a:pPr>
            <a:r>
              <a:rPr lang="el-GR" sz="1800" b="1" dirty="0"/>
              <a:t>Ενδεικτική κατανομή κονδυλίων που έχουν </a:t>
            </a:r>
            <a:r>
              <a:rPr lang="el-GR" sz="1800" b="1" dirty="0" err="1"/>
              <a:t>απορροφηθει</a:t>
            </a:r>
            <a:r>
              <a:rPr lang="el-GR" sz="1800" b="1" dirty="0"/>
              <a:t> έως 4/10/21</a:t>
            </a:r>
          </a:p>
          <a:p>
            <a:endParaRPr lang="el-GR" dirty="0"/>
          </a:p>
        </p:txBody>
      </p:sp>
      <p:graphicFrame>
        <p:nvGraphicFramePr>
          <p:cNvPr id="6" name="Table 5">
            <a:extLst>
              <a:ext uri="{FF2B5EF4-FFF2-40B4-BE49-F238E27FC236}">
                <a16:creationId xmlns:a16="http://schemas.microsoft.com/office/drawing/2014/main" id="{C3A81C20-1515-4E54-B23B-50562EC2352E}"/>
              </a:ext>
            </a:extLst>
          </p:cNvPr>
          <p:cNvGraphicFramePr>
            <a:graphicFrameLocks noGrp="1"/>
          </p:cNvGraphicFramePr>
          <p:nvPr>
            <p:extLst>
              <p:ext uri="{D42A27DB-BD31-4B8C-83A1-F6EECF244321}">
                <p14:modId xmlns:p14="http://schemas.microsoft.com/office/powerpoint/2010/main" val="4005788143"/>
              </p:ext>
            </p:extLst>
          </p:nvPr>
        </p:nvGraphicFramePr>
        <p:xfrm>
          <a:off x="3934173" y="1124744"/>
          <a:ext cx="8254652" cy="5733257"/>
        </p:xfrm>
        <a:graphic>
          <a:graphicData uri="http://schemas.openxmlformats.org/drawingml/2006/table">
            <a:tbl>
              <a:tblPr>
                <a:tableStyleId>{69012ECD-51FC-41F1-AA8D-1B2483CD663E}</a:tableStyleId>
              </a:tblPr>
              <a:tblGrid>
                <a:gridCol w="853929">
                  <a:extLst>
                    <a:ext uri="{9D8B030D-6E8A-4147-A177-3AD203B41FA5}">
                      <a16:colId xmlns:a16="http://schemas.microsoft.com/office/drawing/2014/main" val="4139959807"/>
                    </a:ext>
                  </a:extLst>
                </a:gridCol>
                <a:gridCol w="2472837">
                  <a:extLst>
                    <a:ext uri="{9D8B030D-6E8A-4147-A177-3AD203B41FA5}">
                      <a16:colId xmlns:a16="http://schemas.microsoft.com/office/drawing/2014/main" val="672102017"/>
                    </a:ext>
                  </a:extLst>
                </a:gridCol>
                <a:gridCol w="1644719">
                  <a:extLst>
                    <a:ext uri="{9D8B030D-6E8A-4147-A177-3AD203B41FA5}">
                      <a16:colId xmlns:a16="http://schemas.microsoft.com/office/drawing/2014/main" val="3730220276"/>
                    </a:ext>
                  </a:extLst>
                </a:gridCol>
                <a:gridCol w="1395346">
                  <a:extLst>
                    <a:ext uri="{9D8B030D-6E8A-4147-A177-3AD203B41FA5}">
                      <a16:colId xmlns:a16="http://schemas.microsoft.com/office/drawing/2014/main" val="2819573362"/>
                    </a:ext>
                  </a:extLst>
                </a:gridCol>
                <a:gridCol w="82079">
                  <a:extLst>
                    <a:ext uri="{9D8B030D-6E8A-4147-A177-3AD203B41FA5}">
                      <a16:colId xmlns:a16="http://schemas.microsoft.com/office/drawing/2014/main" val="2991512068"/>
                    </a:ext>
                  </a:extLst>
                </a:gridCol>
                <a:gridCol w="1805742">
                  <a:extLst>
                    <a:ext uri="{9D8B030D-6E8A-4147-A177-3AD203B41FA5}">
                      <a16:colId xmlns:a16="http://schemas.microsoft.com/office/drawing/2014/main" val="250249338"/>
                    </a:ext>
                  </a:extLst>
                </a:gridCol>
              </a:tblGrid>
              <a:tr h="466482">
                <a:tc>
                  <a:txBody>
                    <a:bodyPr/>
                    <a:lstStyle/>
                    <a:p>
                      <a:pPr algn="ctr" fontAlgn="ctr"/>
                      <a:r>
                        <a:rPr lang="el-GR" sz="700" u="none" strike="noStrike">
                          <a:effectLst/>
                        </a:rPr>
                        <a:t>ΚΕ</a:t>
                      </a:r>
                      <a:endParaRPr lang="el-GR" sz="700" b="1" i="0" u="none" strike="noStrike">
                        <a:solidFill>
                          <a:srgbClr val="000000"/>
                        </a:solidFill>
                        <a:effectLst/>
                        <a:latin typeface="Calibri" panose="020F0502020204030204" pitchFamily="34" charset="0"/>
                      </a:endParaRPr>
                    </a:p>
                  </a:txBody>
                  <a:tcPr marL="5821" marR="5821" marT="5821" marB="0" anchor="ctr"/>
                </a:tc>
                <a:tc>
                  <a:txBody>
                    <a:bodyPr/>
                    <a:lstStyle/>
                    <a:p>
                      <a:pPr algn="ctr" fontAlgn="ctr"/>
                      <a:r>
                        <a:rPr lang="el-GR" sz="700" u="none" strike="noStrike">
                          <a:effectLst/>
                        </a:rPr>
                        <a:t>Πρόγραμμα εξοδα εως 4.10/21</a:t>
                      </a:r>
                      <a:endParaRPr lang="el-GR" sz="700" b="1" i="0" u="none" strike="noStrike">
                        <a:solidFill>
                          <a:srgbClr val="000000"/>
                        </a:solidFill>
                        <a:effectLst/>
                        <a:latin typeface="Calibri" panose="020F0502020204030204" pitchFamily="34" charset="0"/>
                      </a:endParaRPr>
                    </a:p>
                  </a:txBody>
                  <a:tcPr marL="5821" marR="5821" marT="5821" marB="0" anchor="ctr"/>
                </a:tc>
                <a:tc>
                  <a:txBody>
                    <a:bodyPr/>
                    <a:lstStyle/>
                    <a:p>
                      <a:pPr algn="ctr" fontAlgn="ctr"/>
                      <a:r>
                        <a:rPr lang="el-GR" sz="700" u="none" strike="noStrike">
                          <a:effectLst/>
                        </a:rPr>
                        <a:t>Ε.Υ.</a:t>
                      </a:r>
                      <a:endParaRPr lang="el-GR" sz="700" b="1" i="0" u="none" strike="noStrike">
                        <a:solidFill>
                          <a:srgbClr val="000000"/>
                        </a:solidFill>
                        <a:effectLst/>
                        <a:latin typeface="Calibri" panose="020F0502020204030204" pitchFamily="34" charset="0"/>
                      </a:endParaRPr>
                    </a:p>
                  </a:txBody>
                  <a:tcPr marL="5821" marR="5821" marT="5821" marB="0" anchor="ctr"/>
                </a:tc>
                <a:tc>
                  <a:txBody>
                    <a:bodyPr/>
                    <a:lstStyle/>
                    <a:p>
                      <a:pPr algn="ctr" fontAlgn="ctr"/>
                      <a:r>
                        <a:rPr lang="el-GR" sz="700" u="none" strike="noStrike">
                          <a:effectLst/>
                        </a:rPr>
                        <a:t>Βάση Δεδομένων</a:t>
                      </a:r>
                      <a:endParaRPr lang="el-GR" sz="700" b="1" i="0" u="none" strike="noStrike">
                        <a:solidFill>
                          <a:srgbClr val="000000"/>
                        </a:solidFill>
                        <a:effectLst/>
                        <a:latin typeface="Calibri" panose="020F0502020204030204" pitchFamily="34" charset="0"/>
                      </a:endParaRPr>
                    </a:p>
                  </a:txBody>
                  <a:tcPr marL="5821" marR="5821" marT="5821" marB="0" anchor="ctr"/>
                </a:tc>
                <a:tc>
                  <a:txBody>
                    <a:bodyPr/>
                    <a:lstStyle/>
                    <a:p>
                      <a:endParaRPr lang="el-GR" dirty="0"/>
                    </a:p>
                  </a:txBody>
                  <a:tcPr marL="5821" marR="5821" marT="5821" marB="0" anchor="ctr"/>
                </a:tc>
                <a:tc>
                  <a:txBody>
                    <a:bodyPr/>
                    <a:lstStyle/>
                    <a:p>
                      <a:pPr algn="ctr" fontAlgn="ctr"/>
                      <a:r>
                        <a:rPr lang="el-GR" sz="700" u="none" strike="noStrike" dirty="0">
                          <a:effectLst/>
                        </a:rPr>
                        <a:t>Αγορά βιβλίων </a:t>
                      </a:r>
                      <a:endParaRPr lang="el-GR" sz="700" b="1"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3649272868"/>
                  </a:ext>
                </a:extLst>
              </a:tr>
              <a:tr h="523198">
                <a:tc>
                  <a:txBody>
                    <a:bodyPr/>
                    <a:lstStyle/>
                    <a:p>
                      <a:pPr algn="ctr" fontAlgn="ctr"/>
                      <a:r>
                        <a:rPr lang="el-GR" sz="700" u="none" strike="noStrike">
                          <a:effectLst/>
                        </a:rPr>
                        <a:t>16665</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Πρόγραμμα Κοσμητείας</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Χριστακάκου Κ.</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n-US" sz="700" u="none" strike="noStrike" dirty="0" err="1">
                          <a:effectLst/>
                        </a:rPr>
                        <a:t>Heinonline</a:t>
                      </a:r>
                      <a:r>
                        <a:rPr lang="el-GR" sz="700" u="none" strike="noStrike" dirty="0">
                          <a:effectLst/>
                        </a:rPr>
                        <a:t>: 12.711,24 </a:t>
                      </a:r>
                      <a:endParaRPr lang="en-US" sz="700" b="0" i="0" u="none" strike="noStrike" dirty="0">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r" fontAlgn="ctr"/>
                      <a:r>
                        <a:rPr lang="el-GR" sz="700" u="none" strike="noStrike">
                          <a:effectLst/>
                        </a:rPr>
                        <a:t> </a:t>
                      </a:r>
                      <a:endParaRPr lang="el-GR" sz="700" b="0" i="0" u="none" strike="noStrike">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2504705089"/>
                  </a:ext>
                </a:extLst>
              </a:tr>
              <a:tr h="565618">
                <a:tc>
                  <a:txBody>
                    <a:bodyPr/>
                    <a:lstStyle/>
                    <a:p>
                      <a:pPr algn="ctr" fontAlgn="ctr"/>
                      <a:r>
                        <a:rPr lang="el-GR" sz="700" u="none" strike="noStrike">
                          <a:effectLst/>
                        </a:rPr>
                        <a:t>15456</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Διεθνείς και Ευρωπαϊκές Σπουδές</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Παζαρτζή Φ.</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n-US" sz="700" u="none" strike="noStrike" dirty="0">
                          <a:effectLst/>
                        </a:rPr>
                        <a:t>Oxford Scholarship Online Law Module</a:t>
                      </a:r>
                      <a:r>
                        <a:rPr lang="el-GR" sz="700" u="none" strike="noStrike" dirty="0">
                          <a:effectLst/>
                        </a:rPr>
                        <a:t>  4.940,16   </a:t>
                      </a:r>
                      <a:endParaRPr lang="en-US" sz="700" b="0" i="0" u="none" strike="noStrike" dirty="0">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ctr" fontAlgn="ctr"/>
                      <a:r>
                        <a:rPr lang="el-GR" sz="700" u="none" strike="noStrike" dirty="0">
                          <a:effectLst/>
                        </a:rPr>
                        <a:t>19.323,90</a:t>
                      </a: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541526437"/>
                  </a:ext>
                </a:extLst>
              </a:tr>
              <a:tr h="721743">
                <a:tc>
                  <a:txBody>
                    <a:bodyPr/>
                    <a:lstStyle/>
                    <a:p>
                      <a:pPr algn="ctr" fontAlgn="ctr"/>
                      <a:r>
                        <a:rPr lang="el-GR" sz="700" u="none" strike="noStrike">
                          <a:effectLst/>
                        </a:rPr>
                        <a:t>15470</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dirty="0">
                          <a:effectLst/>
                        </a:rPr>
                        <a:t>Ιδιωτικό Διεθνές Δίκαιο, Δίκαιο Διεθνών Συναλλαγών και Συγκριτικές Νομικές Σπουδές</a:t>
                      </a:r>
                      <a:endParaRPr lang="el-GR" sz="700" b="0" i="0" u="none" strike="noStrike" dirty="0">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Μουσταϊρα Ε.</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 </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ctr" fontAlgn="ctr"/>
                      <a:r>
                        <a:rPr lang="el-GR" sz="700" u="none" strike="noStrike" dirty="0">
                          <a:effectLst/>
                        </a:rPr>
                        <a:t>9.589,21</a:t>
                      </a: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102501967"/>
                  </a:ext>
                </a:extLst>
              </a:tr>
              <a:tr h="763584">
                <a:tc>
                  <a:txBody>
                    <a:bodyPr/>
                    <a:lstStyle/>
                    <a:p>
                      <a:pPr algn="ctr" fontAlgn="ctr"/>
                      <a:r>
                        <a:rPr lang="el-GR" sz="700" u="none" strike="noStrike">
                          <a:effectLst/>
                        </a:rPr>
                        <a:t>15530</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Δημόσιο Δίκαιο</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Δελλής Γ.</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dirty="0">
                          <a:effectLst/>
                        </a:rPr>
                        <a:t>ΝΟΜΟΣ  3.087,60   </a:t>
                      </a:r>
                      <a:endParaRPr lang="el-GR" sz="700" b="0" i="0" u="none" strike="noStrike" dirty="0">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ctr" fontAlgn="ctr"/>
                      <a:r>
                        <a:rPr lang="el-GR" sz="700" u="none" strike="noStrike" dirty="0">
                          <a:effectLst/>
                        </a:rPr>
                        <a:t> </a:t>
                      </a: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935260612"/>
                  </a:ext>
                </a:extLst>
              </a:tr>
              <a:tr h="466482">
                <a:tc>
                  <a:txBody>
                    <a:bodyPr/>
                    <a:lstStyle/>
                    <a:p>
                      <a:pPr algn="ctr" fontAlgn="ctr"/>
                      <a:r>
                        <a:rPr lang="el-GR" sz="700" u="none" strike="noStrike" dirty="0">
                          <a:effectLst/>
                        </a:rPr>
                        <a:t>15532</a:t>
                      </a:r>
                      <a:endParaRPr lang="el-GR" sz="700" b="0" i="0" u="none" strike="noStrike" dirty="0">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Εμπορικό Δίκαιο</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Αθανασίου Γ.</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 </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ctr" fontAlgn="ctr"/>
                      <a:r>
                        <a:rPr lang="el-GR" sz="700" u="none" strike="noStrike" dirty="0">
                          <a:effectLst/>
                        </a:rPr>
                        <a:t>3.245,28</a:t>
                      </a: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3631807458"/>
                  </a:ext>
                </a:extLst>
              </a:tr>
              <a:tr h="466482">
                <a:tc>
                  <a:txBody>
                    <a:bodyPr/>
                    <a:lstStyle/>
                    <a:p>
                      <a:pPr algn="ctr" fontAlgn="ctr"/>
                      <a:r>
                        <a:rPr lang="el-GR" sz="700" u="none" strike="noStrike">
                          <a:effectLst/>
                        </a:rPr>
                        <a:t>15533</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Ποινικές Επιστήμες</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Βασιλόγιαννης Φ.</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n-US" sz="700" u="none" strike="noStrike" dirty="0" err="1">
                          <a:effectLst/>
                        </a:rPr>
                        <a:t>Sakkoulas</a:t>
                      </a:r>
                      <a:r>
                        <a:rPr lang="en-US" sz="700" u="none" strike="noStrike" dirty="0">
                          <a:effectLst/>
                        </a:rPr>
                        <a:t> on line</a:t>
                      </a:r>
                      <a:r>
                        <a:rPr lang="el-GR" sz="700" u="none" strike="noStrike" dirty="0">
                          <a:effectLst/>
                        </a:rPr>
                        <a:t>  5.306,20   </a:t>
                      </a:r>
                    </a:p>
                    <a:p>
                      <a:pPr algn="l" fontAlgn="ctr"/>
                      <a:endParaRPr lang="el-GR" sz="700" u="none" strike="noStrike" dirty="0">
                        <a:effectLst/>
                      </a:endParaRPr>
                    </a:p>
                    <a:p>
                      <a:pPr algn="l" fontAlgn="ctr"/>
                      <a:endParaRPr lang="en-US" sz="700" b="0" i="0" u="none" strike="noStrike" dirty="0">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ctr" fontAlgn="ctr"/>
                      <a:r>
                        <a:rPr lang="el-GR" sz="700" u="none" strike="noStrike" dirty="0">
                          <a:effectLst/>
                        </a:rPr>
                        <a:t>13.054,82</a:t>
                      </a: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1522773611"/>
                  </a:ext>
                </a:extLst>
              </a:tr>
              <a:tr h="485460">
                <a:tc>
                  <a:txBody>
                    <a:bodyPr/>
                    <a:lstStyle/>
                    <a:p>
                      <a:pPr algn="ctr" fontAlgn="ctr"/>
                      <a:r>
                        <a:rPr lang="el-GR" sz="700" u="none" strike="noStrike">
                          <a:effectLst/>
                        </a:rPr>
                        <a:t>15534</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Ιστορία, Κοινωνιολογία και Φιλοσοφία του Δικαίου</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Βασιλόγιαννης Φ.</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n-US" sz="700" u="none" strike="noStrike" dirty="0" err="1">
                          <a:effectLst/>
                        </a:rPr>
                        <a:t>Nbonline</a:t>
                      </a:r>
                      <a:r>
                        <a:rPr lang="el-GR" sz="700" u="none" strike="noStrike" dirty="0">
                          <a:effectLst/>
                        </a:rPr>
                        <a:t> 2.418,00</a:t>
                      </a:r>
                      <a:endParaRPr lang="en-US" sz="700" b="0" i="0" u="none" strike="noStrike" dirty="0">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ctr" fontAlgn="ctr"/>
                      <a:r>
                        <a:rPr lang="el-GR" sz="700" u="none" strike="noStrike" dirty="0">
                          <a:effectLst/>
                        </a:rPr>
                        <a:t> </a:t>
                      </a: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1299046821"/>
                  </a:ext>
                </a:extLst>
              </a:tr>
              <a:tr h="558548">
                <a:tc>
                  <a:txBody>
                    <a:bodyPr/>
                    <a:lstStyle/>
                    <a:p>
                      <a:pPr algn="ctr" fontAlgn="ctr"/>
                      <a:r>
                        <a:rPr lang="el-GR" sz="700" u="none" strike="noStrike">
                          <a:effectLst/>
                        </a:rPr>
                        <a:t>15535</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Αστικό Δίκαιο</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Χριστοδούλου Κ.</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dirty="0">
                          <a:effectLst/>
                        </a:rPr>
                        <a:t> </a:t>
                      </a:r>
                      <a:endParaRPr lang="el-GR" sz="700" b="0" i="0" u="none" strike="noStrike" dirty="0">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ctr" fontAlgn="ctr"/>
                      <a:r>
                        <a:rPr lang="el-GR" sz="700" u="none" strike="noStrike" dirty="0">
                          <a:effectLst/>
                        </a:rPr>
                        <a:t>7.760,61</a:t>
                      </a: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967773318"/>
                  </a:ext>
                </a:extLst>
              </a:tr>
              <a:tr h="466482">
                <a:tc>
                  <a:txBody>
                    <a:bodyPr/>
                    <a:lstStyle/>
                    <a:p>
                      <a:pPr algn="ctr" fontAlgn="ctr"/>
                      <a:r>
                        <a:rPr lang="el-GR" sz="700" u="none" strike="noStrike">
                          <a:effectLst/>
                        </a:rPr>
                        <a:t>15738</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Πολιτική Δικονομία και Εργατικό Δίκαιο</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l-GR" sz="700" u="none" strike="noStrike">
                          <a:effectLst/>
                        </a:rPr>
                        <a:t>Τσικρικάς Δ.</a:t>
                      </a: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l" fontAlgn="ctr"/>
                      <a:r>
                        <a:rPr lang="en-US" sz="700" u="none" strike="noStrike" dirty="0">
                          <a:effectLst/>
                        </a:rPr>
                        <a:t>DALLOZ</a:t>
                      </a:r>
                      <a:r>
                        <a:rPr lang="el-GR" sz="700" u="none" strike="noStrike" dirty="0">
                          <a:effectLst/>
                        </a:rPr>
                        <a:t> 10.540,00</a:t>
                      </a:r>
                      <a:endParaRPr lang="en-US" sz="700" b="0" i="0" u="none" strike="noStrike" dirty="0">
                        <a:solidFill>
                          <a:srgbClr val="000000"/>
                        </a:solidFill>
                        <a:effectLst/>
                        <a:latin typeface="Calibri" panose="020F0502020204030204" pitchFamily="34" charset="0"/>
                      </a:endParaRPr>
                    </a:p>
                  </a:txBody>
                  <a:tcPr marL="5821" marR="5821" marT="5821" marB="0" anchor="ctr"/>
                </a:tc>
                <a:tc>
                  <a:txBody>
                    <a:bodyPr/>
                    <a:lstStyle/>
                    <a:p>
                      <a:endParaRPr lang="el-GR"/>
                    </a:p>
                  </a:txBody>
                  <a:tcPr marL="5821" marR="5821" marT="5821" marB="0" anchor="ctr"/>
                </a:tc>
                <a:tc>
                  <a:txBody>
                    <a:bodyPr/>
                    <a:lstStyle/>
                    <a:p>
                      <a:pPr algn="ctr" fontAlgn="ctr"/>
                      <a:r>
                        <a:rPr lang="el-GR" sz="700" u="none" strike="noStrike" dirty="0">
                          <a:effectLst/>
                        </a:rPr>
                        <a:t> </a:t>
                      </a: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2591372632"/>
                  </a:ext>
                </a:extLst>
              </a:tr>
              <a:tr h="249178">
                <a:tc>
                  <a:txBody>
                    <a:bodyPr/>
                    <a:lstStyle/>
                    <a:p>
                      <a:pPr algn="ctr" fontAlgn="ctr"/>
                      <a:endParaRPr lang="el-GR" sz="700" b="0" i="0" u="none" strike="noStrike" dirty="0">
                        <a:solidFill>
                          <a:srgbClr val="000000"/>
                        </a:solidFill>
                        <a:effectLst/>
                        <a:latin typeface="Calibri" panose="020F0502020204030204" pitchFamily="34" charset="0"/>
                      </a:endParaRPr>
                    </a:p>
                  </a:txBody>
                  <a:tcPr marL="5821" marR="5821" marT="5821" marB="0" anchor="ctr"/>
                </a:tc>
                <a:tc>
                  <a:txBody>
                    <a:bodyPr/>
                    <a:lstStyle/>
                    <a:p>
                      <a:pPr algn="ctr" fontAlgn="ctr"/>
                      <a:endParaRPr lang="el-GR" sz="700" b="0" i="0" u="none" strike="noStrike">
                        <a:solidFill>
                          <a:srgbClr val="000000"/>
                        </a:solidFill>
                        <a:effectLst/>
                        <a:latin typeface="Calibri" panose="020F0502020204030204" pitchFamily="34" charset="0"/>
                      </a:endParaRPr>
                    </a:p>
                  </a:txBody>
                  <a:tcPr marL="5821" marR="5821" marT="5821" marB="0" anchor="ctr"/>
                </a:tc>
                <a:tc>
                  <a:txBody>
                    <a:bodyPr/>
                    <a:lstStyle/>
                    <a:p>
                      <a:pPr algn="ctr" fontAlgn="ctr"/>
                      <a:endParaRPr lang="el-GR" sz="700" b="0" i="0" u="none" strike="noStrike" dirty="0">
                        <a:solidFill>
                          <a:srgbClr val="000000"/>
                        </a:solidFill>
                        <a:effectLst/>
                        <a:latin typeface="Calibri" panose="020F0502020204030204" pitchFamily="34" charset="0"/>
                      </a:endParaRPr>
                    </a:p>
                  </a:txBody>
                  <a:tcPr marL="5821" marR="5821" marT="5821" marB="0" anchor="ctr"/>
                </a:tc>
                <a:tc>
                  <a:txBody>
                    <a:bodyPr/>
                    <a:lstStyle/>
                    <a:p>
                      <a:pPr algn="ctr" fontAlgn="ctr"/>
                      <a:endParaRPr lang="el-GR" sz="700" b="0" i="0" u="none" strike="noStrike" dirty="0">
                        <a:solidFill>
                          <a:srgbClr val="000000"/>
                        </a:solidFill>
                        <a:effectLst/>
                        <a:latin typeface="Calibri" panose="020F0502020204030204" pitchFamily="34" charset="0"/>
                      </a:endParaRPr>
                    </a:p>
                  </a:txBody>
                  <a:tcPr marL="5821" marR="5821" marT="5821" marB="0" anchor="ctr"/>
                </a:tc>
                <a:tc>
                  <a:txBody>
                    <a:bodyPr/>
                    <a:lstStyle/>
                    <a:p>
                      <a:pPr algn="ctr" fontAlgn="ctr"/>
                      <a:endParaRPr lang="el-GR" sz="700" b="0" i="0" u="none" strike="noStrike" dirty="0">
                        <a:solidFill>
                          <a:srgbClr val="000000"/>
                        </a:solidFill>
                        <a:effectLst/>
                        <a:latin typeface="Calibri" panose="020F0502020204030204" pitchFamily="34" charset="0"/>
                      </a:endParaRPr>
                    </a:p>
                  </a:txBody>
                  <a:tcPr marL="5821" marR="5821" marT="5821" marB="0" anchor="ctr"/>
                </a:tc>
                <a:tc>
                  <a:txBody>
                    <a:bodyPr/>
                    <a:lstStyle/>
                    <a:p>
                      <a:pPr algn="ctr" fontAlgn="ctr"/>
                      <a:endParaRPr lang="el-GR" sz="700" b="0" i="0" u="none" strike="noStrike" dirty="0">
                        <a:solidFill>
                          <a:srgbClr val="000000"/>
                        </a:solidFill>
                        <a:effectLst/>
                        <a:latin typeface="Calibri" panose="020F0502020204030204" pitchFamily="34" charset="0"/>
                      </a:endParaRPr>
                    </a:p>
                  </a:txBody>
                  <a:tcPr marL="5821" marR="5821" marT="5821" marB="0" anchor="ctr"/>
                </a:tc>
                <a:extLst>
                  <a:ext uri="{0D108BD9-81ED-4DB2-BD59-A6C34878D82A}">
                    <a16:rowId xmlns:a16="http://schemas.microsoft.com/office/drawing/2014/main" val="2682542687"/>
                  </a:ext>
                </a:extLst>
              </a:tr>
            </a:tbl>
          </a:graphicData>
        </a:graphic>
      </p:graphicFrame>
    </p:spTree>
    <p:extLst>
      <p:ext uri="{BB962C8B-B14F-4D97-AF65-F5344CB8AC3E}">
        <p14:creationId xmlns:p14="http://schemas.microsoft.com/office/powerpoint/2010/main" val="202331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25859" y="76200"/>
            <a:ext cx="10148803" cy="434036"/>
          </a:xfrm>
        </p:spPr>
        <p:txBody>
          <a:bodyPr>
            <a:normAutofit fontScale="90000"/>
          </a:bodyPr>
          <a:lstStyle/>
          <a:p>
            <a:pPr algn="ctr"/>
            <a:r>
              <a:rPr lang="en-US" sz="3600" b="1" u="sng" dirty="0">
                <a:hlinkClick r:id="rId3"/>
              </a:rPr>
              <a:t>http://law.lib.uoa.gr</a:t>
            </a:r>
            <a:r>
              <a:rPr lang="en-US" sz="3600" u="sng" dirty="0">
                <a:hlinkClick r:id="rId3"/>
              </a:rPr>
              <a:t>/</a:t>
            </a:r>
            <a:r>
              <a:rPr lang="el-GR" sz="3600" u="sng" dirty="0"/>
              <a:t> </a:t>
            </a:r>
          </a:p>
        </p:txBody>
      </p:sp>
      <p:sp>
        <p:nvSpPr>
          <p:cNvPr id="2" name="Θέση περιεχομένου 1"/>
          <p:cNvSpPr>
            <a:spLocks noGrp="1"/>
          </p:cNvSpPr>
          <p:nvPr>
            <p:ph idx="1"/>
          </p:nvPr>
        </p:nvSpPr>
        <p:spPr/>
        <p:txBody>
          <a:bodyPr/>
          <a:lstStyle/>
          <a:p>
            <a:endParaRPr lang="el-GR"/>
          </a:p>
        </p:txBody>
      </p:sp>
      <p:pic>
        <p:nvPicPr>
          <p:cNvPr id="4" name="Εικόνα 3"/>
          <p:cNvPicPr>
            <a:picLocks noChangeAspect="1"/>
          </p:cNvPicPr>
          <p:nvPr/>
        </p:nvPicPr>
        <p:blipFill>
          <a:blip r:embed="rId4"/>
          <a:stretch>
            <a:fillRect/>
          </a:stretch>
        </p:blipFill>
        <p:spPr>
          <a:xfrm>
            <a:off x="315665" y="510236"/>
            <a:ext cx="11602341" cy="6173941"/>
          </a:xfrm>
          <a:prstGeom prst="rect">
            <a:avLst/>
          </a:prstGeom>
        </p:spPr>
      </p:pic>
      <p:sp>
        <p:nvSpPr>
          <p:cNvPr id="14" name="Καμπύλο δεξιό βέλος 13"/>
          <p:cNvSpPr/>
          <p:nvPr/>
        </p:nvSpPr>
        <p:spPr>
          <a:xfrm>
            <a:off x="8534938" y="5229200"/>
            <a:ext cx="3599971" cy="1448604"/>
          </a:xfrm>
          <a:custGeom>
            <a:avLst/>
            <a:gdLst>
              <a:gd name="connsiteX0" fmla="*/ 0 w 1656184"/>
              <a:gd name="connsiteY0" fmla="*/ 450050 h 1440160"/>
              <a:gd name="connsiteX1" fmla="*/ 1296144 w 1656184"/>
              <a:gd name="connsiteY1" fmla="*/ 889337 h 1440160"/>
              <a:gd name="connsiteX2" fmla="*/ 1296144 w 1656184"/>
              <a:gd name="connsiteY2" fmla="*/ 709317 h 1440160"/>
              <a:gd name="connsiteX3" fmla="*/ 1656184 w 1656184"/>
              <a:gd name="connsiteY3" fmla="*/ 1080120 h 1440160"/>
              <a:gd name="connsiteX4" fmla="*/ 1296144 w 1656184"/>
              <a:gd name="connsiteY4" fmla="*/ 1429397 h 1440160"/>
              <a:gd name="connsiteX5" fmla="*/ 1296144 w 1656184"/>
              <a:gd name="connsiteY5" fmla="*/ 1249377 h 1440160"/>
              <a:gd name="connsiteX6" fmla="*/ 0 w 1656184"/>
              <a:gd name="connsiteY6" fmla="*/ 810090 h 1440160"/>
              <a:gd name="connsiteX7" fmla="*/ 0 w 1656184"/>
              <a:gd name="connsiteY7" fmla="*/ 450050 h 1440160"/>
              <a:gd name="connsiteX0" fmla="*/ 1656184 w 1656184"/>
              <a:gd name="connsiteY0" fmla="*/ 360040 h 1440160"/>
              <a:gd name="connsiteX1" fmla="*/ 138266 w 1656184"/>
              <a:gd name="connsiteY1" fmla="*/ 630070 h 1440160"/>
              <a:gd name="connsiteX2" fmla="*/ 1171759 w 1656184"/>
              <a:gd name="connsiteY2" fmla="*/ 19682 h 1440160"/>
              <a:gd name="connsiteX3" fmla="*/ 1656183 w 1656184"/>
              <a:gd name="connsiteY3" fmla="*/ 0 h 1440160"/>
              <a:gd name="connsiteX4" fmla="*/ 1656184 w 1656184"/>
              <a:gd name="connsiteY4" fmla="*/ 360040 h 1440160"/>
              <a:gd name="connsiteX0" fmla="*/ 0 w 1656184"/>
              <a:gd name="connsiteY0" fmla="*/ 450050 h 1440160"/>
              <a:gd name="connsiteX1" fmla="*/ 1296144 w 1656184"/>
              <a:gd name="connsiteY1" fmla="*/ 889337 h 1440160"/>
              <a:gd name="connsiteX2" fmla="*/ 1296144 w 1656184"/>
              <a:gd name="connsiteY2" fmla="*/ 709317 h 1440160"/>
              <a:gd name="connsiteX3" fmla="*/ 1656184 w 1656184"/>
              <a:gd name="connsiteY3" fmla="*/ 1080120 h 1440160"/>
              <a:gd name="connsiteX4" fmla="*/ 1296144 w 1656184"/>
              <a:gd name="connsiteY4" fmla="*/ 1429397 h 1440160"/>
              <a:gd name="connsiteX5" fmla="*/ 1296144 w 1656184"/>
              <a:gd name="connsiteY5" fmla="*/ 1249377 h 1440160"/>
              <a:gd name="connsiteX6" fmla="*/ 0 w 1656184"/>
              <a:gd name="connsiteY6" fmla="*/ 810090 h 1440160"/>
              <a:gd name="connsiteX7" fmla="*/ 0 w 1656184"/>
              <a:gd name="connsiteY7" fmla="*/ 450050 h 1440160"/>
              <a:gd name="connsiteX8" fmla="*/ 1656184 w 1656184"/>
              <a:gd name="connsiteY8" fmla="*/ 0 h 1440160"/>
              <a:gd name="connsiteX9" fmla="*/ 1656184 w 1656184"/>
              <a:gd name="connsiteY9" fmla="*/ 360040 h 1440160"/>
              <a:gd name="connsiteX10" fmla="*/ 138266 w 1656184"/>
              <a:gd name="connsiteY10" fmla="*/ 630070 h 1440160"/>
              <a:gd name="connsiteX0" fmla="*/ 671 w 2786916"/>
              <a:gd name="connsiteY0" fmla="*/ 605326 h 1584673"/>
              <a:gd name="connsiteX1" fmla="*/ 1296815 w 2786916"/>
              <a:gd name="connsiteY1" fmla="*/ 1044613 h 1584673"/>
              <a:gd name="connsiteX2" fmla="*/ 1296815 w 2786916"/>
              <a:gd name="connsiteY2" fmla="*/ 864593 h 1584673"/>
              <a:gd name="connsiteX3" fmla="*/ 1656855 w 2786916"/>
              <a:gd name="connsiteY3" fmla="*/ 1235396 h 1584673"/>
              <a:gd name="connsiteX4" fmla="*/ 1296815 w 2786916"/>
              <a:gd name="connsiteY4" fmla="*/ 1584673 h 1584673"/>
              <a:gd name="connsiteX5" fmla="*/ 1296815 w 2786916"/>
              <a:gd name="connsiteY5" fmla="*/ 1404653 h 1584673"/>
              <a:gd name="connsiteX6" fmla="*/ 671 w 2786916"/>
              <a:gd name="connsiteY6" fmla="*/ 965366 h 1584673"/>
              <a:gd name="connsiteX7" fmla="*/ 671 w 2786916"/>
              <a:gd name="connsiteY7" fmla="*/ 605326 h 1584673"/>
              <a:gd name="connsiteX0" fmla="*/ 1656855 w 2786916"/>
              <a:gd name="connsiteY0" fmla="*/ 515316 h 1584673"/>
              <a:gd name="connsiteX1" fmla="*/ 138937 w 2786916"/>
              <a:gd name="connsiteY1" fmla="*/ 785346 h 1584673"/>
              <a:gd name="connsiteX2" fmla="*/ 1172430 w 2786916"/>
              <a:gd name="connsiteY2" fmla="*/ 174958 h 1584673"/>
              <a:gd name="connsiteX3" fmla="*/ 1656854 w 2786916"/>
              <a:gd name="connsiteY3" fmla="*/ 155276 h 1584673"/>
              <a:gd name="connsiteX4" fmla="*/ 1656855 w 2786916"/>
              <a:gd name="connsiteY4" fmla="*/ 515316 h 1584673"/>
              <a:gd name="connsiteX0" fmla="*/ 671 w 2786916"/>
              <a:gd name="connsiteY0" fmla="*/ 605326 h 1584673"/>
              <a:gd name="connsiteX1" fmla="*/ 1296815 w 2786916"/>
              <a:gd name="connsiteY1" fmla="*/ 1044613 h 1584673"/>
              <a:gd name="connsiteX2" fmla="*/ 1296815 w 2786916"/>
              <a:gd name="connsiteY2" fmla="*/ 864593 h 1584673"/>
              <a:gd name="connsiteX3" fmla="*/ 1656855 w 2786916"/>
              <a:gd name="connsiteY3" fmla="*/ 1235396 h 1584673"/>
              <a:gd name="connsiteX4" fmla="*/ 1296815 w 2786916"/>
              <a:gd name="connsiteY4" fmla="*/ 1584673 h 1584673"/>
              <a:gd name="connsiteX5" fmla="*/ 1296815 w 2786916"/>
              <a:gd name="connsiteY5" fmla="*/ 1404653 h 1584673"/>
              <a:gd name="connsiteX6" fmla="*/ 671 w 2786916"/>
              <a:gd name="connsiteY6" fmla="*/ 965366 h 1584673"/>
              <a:gd name="connsiteX7" fmla="*/ 671 w 2786916"/>
              <a:gd name="connsiteY7" fmla="*/ 605326 h 1584673"/>
              <a:gd name="connsiteX8" fmla="*/ 2786916 w 2786916"/>
              <a:gd name="connsiteY8" fmla="*/ 0 h 1584673"/>
              <a:gd name="connsiteX9" fmla="*/ 1656855 w 2786916"/>
              <a:gd name="connsiteY9" fmla="*/ 515316 h 1584673"/>
              <a:gd name="connsiteX10" fmla="*/ 138937 w 2786916"/>
              <a:gd name="connsiteY10" fmla="*/ 785346 h 1584673"/>
              <a:gd name="connsiteX0" fmla="*/ 671 w 2786916"/>
              <a:gd name="connsiteY0" fmla="*/ 605326 h 1584673"/>
              <a:gd name="connsiteX1" fmla="*/ 1296815 w 2786916"/>
              <a:gd name="connsiteY1" fmla="*/ 1044613 h 1584673"/>
              <a:gd name="connsiteX2" fmla="*/ 1296815 w 2786916"/>
              <a:gd name="connsiteY2" fmla="*/ 864593 h 1584673"/>
              <a:gd name="connsiteX3" fmla="*/ 1656855 w 2786916"/>
              <a:gd name="connsiteY3" fmla="*/ 1235396 h 1584673"/>
              <a:gd name="connsiteX4" fmla="*/ 1296815 w 2786916"/>
              <a:gd name="connsiteY4" fmla="*/ 1584673 h 1584673"/>
              <a:gd name="connsiteX5" fmla="*/ 1296815 w 2786916"/>
              <a:gd name="connsiteY5" fmla="*/ 1404653 h 1584673"/>
              <a:gd name="connsiteX6" fmla="*/ 671 w 2786916"/>
              <a:gd name="connsiteY6" fmla="*/ 965366 h 1584673"/>
              <a:gd name="connsiteX7" fmla="*/ 671 w 2786916"/>
              <a:gd name="connsiteY7" fmla="*/ 605326 h 1584673"/>
              <a:gd name="connsiteX0" fmla="*/ 1656855 w 2786916"/>
              <a:gd name="connsiteY0" fmla="*/ 515316 h 1584673"/>
              <a:gd name="connsiteX1" fmla="*/ 138937 w 2786916"/>
              <a:gd name="connsiteY1" fmla="*/ 785346 h 1584673"/>
              <a:gd name="connsiteX2" fmla="*/ 1172430 w 2786916"/>
              <a:gd name="connsiteY2" fmla="*/ 174958 h 1584673"/>
              <a:gd name="connsiteX3" fmla="*/ 1656854 w 2786916"/>
              <a:gd name="connsiteY3" fmla="*/ 155276 h 1584673"/>
              <a:gd name="connsiteX4" fmla="*/ 1656855 w 2786916"/>
              <a:gd name="connsiteY4" fmla="*/ 515316 h 1584673"/>
              <a:gd name="connsiteX0" fmla="*/ 671 w 2786916"/>
              <a:gd name="connsiteY0" fmla="*/ 605326 h 1584673"/>
              <a:gd name="connsiteX1" fmla="*/ 1296815 w 2786916"/>
              <a:gd name="connsiteY1" fmla="*/ 1044613 h 1584673"/>
              <a:gd name="connsiteX2" fmla="*/ 1296815 w 2786916"/>
              <a:gd name="connsiteY2" fmla="*/ 864593 h 1584673"/>
              <a:gd name="connsiteX3" fmla="*/ 1656855 w 2786916"/>
              <a:gd name="connsiteY3" fmla="*/ 1235396 h 1584673"/>
              <a:gd name="connsiteX4" fmla="*/ 1296815 w 2786916"/>
              <a:gd name="connsiteY4" fmla="*/ 1584673 h 1584673"/>
              <a:gd name="connsiteX5" fmla="*/ 1296815 w 2786916"/>
              <a:gd name="connsiteY5" fmla="*/ 1404653 h 1584673"/>
              <a:gd name="connsiteX6" fmla="*/ 671 w 2786916"/>
              <a:gd name="connsiteY6" fmla="*/ 965366 h 1584673"/>
              <a:gd name="connsiteX7" fmla="*/ 671 w 2786916"/>
              <a:gd name="connsiteY7" fmla="*/ 605326 h 1584673"/>
              <a:gd name="connsiteX8" fmla="*/ 2786916 w 2786916"/>
              <a:gd name="connsiteY8" fmla="*/ 0 h 1584673"/>
              <a:gd name="connsiteX9" fmla="*/ 2752410 w 2786916"/>
              <a:gd name="connsiteY9" fmla="*/ 437678 h 1584673"/>
              <a:gd name="connsiteX10" fmla="*/ 138937 w 2786916"/>
              <a:gd name="connsiteY10" fmla="*/ 785346 h 1584673"/>
              <a:gd name="connsiteX0" fmla="*/ 671 w 3062961"/>
              <a:gd name="connsiteY0" fmla="*/ 605326 h 1584673"/>
              <a:gd name="connsiteX1" fmla="*/ 1296815 w 3062961"/>
              <a:gd name="connsiteY1" fmla="*/ 1044613 h 1584673"/>
              <a:gd name="connsiteX2" fmla="*/ 1296815 w 3062961"/>
              <a:gd name="connsiteY2" fmla="*/ 864593 h 1584673"/>
              <a:gd name="connsiteX3" fmla="*/ 1656855 w 3062961"/>
              <a:gd name="connsiteY3" fmla="*/ 1235396 h 1584673"/>
              <a:gd name="connsiteX4" fmla="*/ 1296815 w 3062961"/>
              <a:gd name="connsiteY4" fmla="*/ 1584673 h 1584673"/>
              <a:gd name="connsiteX5" fmla="*/ 1296815 w 3062961"/>
              <a:gd name="connsiteY5" fmla="*/ 1404653 h 1584673"/>
              <a:gd name="connsiteX6" fmla="*/ 671 w 3062961"/>
              <a:gd name="connsiteY6" fmla="*/ 965366 h 1584673"/>
              <a:gd name="connsiteX7" fmla="*/ 671 w 3062961"/>
              <a:gd name="connsiteY7" fmla="*/ 605326 h 1584673"/>
              <a:gd name="connsiteX0" fmla="*/ 1656855 w 3062961"/>
              <a:gd name="connsiteY0" fmla="*/ 515316 h 1584673"/>
              <a:gd name="connsiteX1" fmla="*/ 138937 w 3062961"/>
              <a:gd name="connsiteY1" fmla="*/ 785346 h 1584673"/>
              <a:gd name="connsiteX2" fmla="*/ 1172430 w 3062961"/>
              <a:gd name="connsiteY2" fmla="*/ 174958 h 1584673"/>
              <a:gd name="connsiteX3" fmla="*/ 1656854 w 3062961"/>
              <a:gd name="connsiteY3" fmla="*/ 155276 h 1584673"/>
              <a:gd name="connsiteX4" fmla="*/ 1656855 w 3062961"/>
              <a:gd name="connsiteY4" fmla="*/ 515316 h 1584673"/>
              <a:gd name="connsiteX0" fmla="*/ 671 w 3062961"/>
              <a:gd name="connsiteY0" fmla="*/ 605326 h 1584673"/>
              <a:gd name="connsiteX1" fmla="*/ 1296815 w 3062961"/>
              <a:gd name="connsiteY1" fmla="*/ 1044613 h 1584673"/>
              <a:gd name="connsiteX2" fmla="*/ 1296815 w 3062961"/>
              <a:gd name="connsiteY2" fmla="*/ 864593 h 1584673"/>
              <a:gd name="connsiteX3" fmla="*/ 1656855 w 3062961"/>
              <a:gd name="connsiteY3" fmla="*/ 1235396 h 1584673"/>
              <a:gd name="connsiteX4" fmla="*/ 1296815 w 3062961"/>
              <a:gd name="connsiteY4" fmla="*/ 1584673 h 1584673"/>
              <a:gd name="connsiteX5" fmla="*/ 1296815 w 3062961"/>
              <a:gd name="connsiteY5" fmla="*/ 1404653 h 1584673"/>
              <a:gd name="connsiteX6" fmla="*/ 671 w 3062961"/>
              <a:gd name="connsiteY6" fmla="*/ 965366 h 1584673"/>
              <a:gd name="connsiteX7" fmla="*/ 671 w 3062961"/>
              <a:gd name="connsiteY7" fmla="*/ 605326 h 1584673"/>
              <a:gd name="connsiteX8" fmla="*/ 2786916 w 3062961"/>
              <a:gd name="connsiteY8" fmla="*/ 0 h 1584673"/>
              <a:gd name="connsiteX9" fmla="*/ 3062961 w 3062961"/>
              <a:gd name="connsiteY9" fmla="*/ 446304 h 1584673"/>
              <a:gd name="connsiteX10" fmla="*/ 138937 w 3062961"/>
              <a:gd name="connsiteY10" fmla="*/ 785346 h 1584673"/>
              <a:gd name="connsiteX0" fmla="*/ 671 w 3106094"/>
              <a:gd name="connsiteY0" fmla="*/ 657085 h 1636432"/>
              <a:gd name="connsiteX1" fmla="*/ 1296815 w 3106094"/>
              <a:gd name="connsiteY1" fmla="*/ 1096372 h 1636432"/>
              <a:gd name="connsiteX2" fmla="*/ 1296815 w 3106094"/>
              <a:gd name="connsiteY2" fmla="*/ 916352 h 1636432"/>
              <a:gd name="connsiteX3" fmla="*/ 1656855 w 3106094"/>
              <a:gd name="connsiteY3" fmla="*/ 1287155 h 1636432"/>
              <a:gd name="connsiteX4" fmla="*/ 1296815 w 3106094"/>
              <a:gd name="connsiteY4" fmla="*/ 1636432 h 1636432"/>
              <a:gd name="connsiteX5" fmla="*/ 1296815 w 3106094"/>
              <a:gd name="connsiteY5" fmla="*/ 1456412 h 1636432"/>
              <a:gd name="connsiteX6" fmla="*/ 671 w 3106094"/>
              <a:gd name="connsiteY6" fmla="*/ 1017125 h 1636432"/>
              <a:gd name="connsiteX7" fmla="*/ 671 w 3106094"/>
              <a:gd name="connsiteY7" fmla="*/ 657085 h 1636432"/>
              <a:gd name="connsiteX0" fmla="*/ 1656855 w 3106094"/>
              <a:gd name="connsiteY0" fmla="*/ 567075 h 1636432"/>
              <a:gd name="connsiteX1" fmla="*/ 138937 w 3106094"/>
              <a:gd name="connsiteY1" fmla="*/ 837105 h 1636432"/>
              <a:gd name="connsiteX2" fmla="*/ 1172430 w 3106094"/>
              <a:gd name="connsiteY2" fmla="*/ 226717 h 1636432"/>
              <a:gd name="connsiteX3" fmla="*/ 1656854 w 3106094"/>
              <a:gd name="connsiteY3" fmla="*/ 207035 h 1636432"/>
              <a:gd name="connsiteX4" fmla="*/ 1656855 w 3106094"/>
              <a:gd name="connsiteY4" fmla="*/ 567075 h 1636432"/>
              <a:gd name="connsiteX0" fmla="*/ 671 w 3106094"/>
              <a:gd name="connsiteY0" fmla="*/ 657085 h 1636432"/>
              <a:gd name="connsiteX1" fmla="*/ 1296815 w 3106094"/>
              <a:gd name="connsiteY1" fmla="*/ 1096372 h 1636432"/>
              <a:gd name="connsiteX2" fmla="*/ 1296815 w 3106094"/>
              <a:gd name="connsiteY2" fmla="*/ 916352 h 1636432"/>
              <a:gd name="connsiteX3" fmla="*/ 1656855 w 3106094"/>
              <a:gd name="connsiteY3" fmla="*/ 1287155 h 1636432"/>
              <a:gd name="connsiteX4" fmla="*/ 1296815 w 3106094"/>
              <a:gd name="connsiteY4" fmla="*/ 1636432 h 1636432"/>
              <a:gd name="connsiteX5" fmla="*/ 1296815 w 3106094"/>
              <a:gd name="connsiteY5" fmla="*/ 1456412 h 1636432"/>
              <a:gd name="connsiteX6" fmla="*/ 671 w 3106094"/>
              <a:gd name="connsiteY6" fmla="*/ 1017125 h 1636432"/>
              <a:gd name="connsiteX7" fmla="*/ 671 w 3106094"/>
              <a:gd name="connsiteY7" fmla="*/ 657085 h 1636432"/>
              <a:gd name="connsiteX8" fmla="*/ 3106094 w 3106094"/>
              <a:gd name="connsiteY8" fmla="*/ 0 h 1636432"/>
              <a:gd name="connsiteX9" fmla="*/ 3062961 w 3106094"/>
              <a:gd name="connsiteY9" fmla="*/ 498063 h 1636432"/>
              <a:gd name="connsiteX10" fmla="*/ 138937 w 3106094"/>
              <a:gd name="connsiteY10" fmla="*/ 837105 h 1636432"/>
              <a:gd name="connsiteX0" fmla="*/ 671 w 3106094"/>
              <a:gd name="connsiteY0" fmla="*/ 657085 h 1636432"/>
              <a:gd name="connsiteX1" fmla="*/ 1296815 w 3106094"/>
              <a:gd name="connsiteY1" fmla="*/ 1096372 h 1636432"/>
              <a:gd name="connsiteX2" fmla="*/ 1296815 w 3106094"/>
              <a:gd name="connsiteY2" fmla="*/ 916352 h 1636432"/>
              <a:gd name="connsiteX3" fmla="*/ 1656855 w 3106094"/>
              <a:gd name="connsiteY3" fmla="*/ 1287155 h 1636432"/>
              <a:gd name="connsiteX4" fmla="*/ 1296815 w 3106094"/>
              <a:gd name="connsiteY4" fmla="*/ 1636432 h 1636432"/>
              <a:gd name="connsiteX5" fmla="*/ 1296815 w 3106094"/>
              <a:gd name="connsiteY5" fmla="*/ 1456412 h 1636432"/>
              <a:gd name="connsiteX6" fmla="*/ 671 w 3106094"/>
              <a:gd name="connsiteY6" fmla="*/ 1017125 h 1636432"/>
              <a:gd name="connsiteX7" fmla="*/ 671 w 3106094"/>
              <a:gd name="connsiteY7" fmla="*/ 657085 h 1636432"/>
              <a:gd name="connsiteX0" fmla="*/ 1656855 w 3106094"/>
              <a:gd name="connsiteY0" fmla="*/ 567075 h 1636432"/>
              <a:gd name="connsiteX1" fmla="*/ 138937 w 3106094"/>
              <a:gd name="connsiteY1" fmla="*/ 837105 h 1636432"/>
              <a:gd name="connsiteX2" fmla="*/ 1172430 w 3106094"/>
              <a:gd name="connsiteY2" fmla="*/ 226717 h 1636432"/>
              <a:gd name="connsiteX3" fmla="*/ 1656854 w 3106094"/>
              <a:gd name="connsiteY3" fmla="*/ 207035 h 1636432"/>
              <a:gd name="connsiteX4" fmla="*/ 1656855 w 3106094"/>
              <a:gd name="connsiteY4" fmla="*/ 567075 h 1636432"/>
              <a:gd name="connsiteX0" fmla="*/ 671 w 3106094"/>
              <a:gd name="connsiteY0" fmla="*/ 657085 h 1636432"/>
              <a:gd name="connsiteX1" fmla="*/ 1296815 w 3106094"/>
              <a:gd name="connsiteY1" fmla="*/ 1096372 h 1636432"/>
              <a:gd name="connsiteX2" fmla="*/ 1296815 w 3106094"/>
              <a:gd name="connsiteY2" fmla="*/ 916352 h 1636432"/>
              <a:gd name="connsiteX3" fmla="*/ 1656855 w 3106094"/>
              <a:gd name="connsiteY3" fmla="*/ 1287155 h 1636432"/>
              <a:gd name="connsiteX4" fmla="*/ 1296815 w 3106094"/>
              <a:gd name="connsiteY4" fmla="*/ 1636432 h 1636432"/>
              <a:gd name="connsiteX5" fmla="*/ 1296815 w 3106094"/>
              <a:gd name="connsiteY5" fmla="*/ 1456412 h 1636432"/>
              <a:gd name="connsiteX6" fmla="*/ 671 w 3106094"/>
              <a:gd name="connsiteY6" fmla="*/ 1017125 h 1636432"/>
              <a:gd name="connsiteX7" fmla="*/ 671 w 3106094"/>
              <a:gd name="connsiteY7" fmla="*/ 657085 h 1636432"/>
              <a:gd name="connsiteX8" fmla="*/ 3106094 w 3106094"/>
              <a:gd name="connsiteY8" fmla="*/ 0 h 1636432"/>
              <a:gd name="connsiteX9" fmla="*/ 3106093 w 3106094"/>
              <a:gd name="connsiteY9" fmla="*/ 489437 h 1636432"/>
              <a:gd name="connsiteX10" fmla="*/ 138937 w 3106094"/>
              <a:gd name="connsiteY10" fmla="*/ 837105 h 1636432"/>
              <a:gd name="connsiteX0" fmla="*/ 671 w 3106093"/>
              <a:gd name="connsiteY0" fmla="*/ 657085 h 1636432"/>
              <a:gd name="connsiteX1" fmla="*/ 1296815 w 3106093"/>
              <a:gd name="connsiteY1" fmla="*/ 1096372 h 1636432"/>
              <a:gd name="connsiteX2" fmla="*/ 1296815 w 3106093"/>
              <a:gd name="connsiteY2" fmla="*/ 916352 h 1636432"/>
              <a:gd name="connsiteX3" fmla="*/ 1656855 w 3106093"/>
              <a:gd name="connsiteY3" fmla="*/ 1287155 h 1636432"/>
              <a:gd name="connsiteX4" fmla="*/ 1296815 w 3106093"/>
              <a:gd name="connsiteY4" fmla="*/ 1636432 h 1636432"/>
              <a:gd name="connsiteX5" fmla="*/ 1296815 w 3106093"/>
              <a:gd name="connsiteY5" fmla="*/ 1456412 h 1636432"/>
              <a:gd name="connsiteX6" fmla="*/ 671 w 3106093"/>
              <a:gd name="connsiteY6" fmla="*/ 1017125 h 1636432"/>
              <a:gd name="connsiteX7" fmla="*/ 671 w 3106093"/>
              <a:gd name="connsiteY7" fmla="*/ 657085 h 1636432"/>
              <a:gd name="connsiteX0" fmla="*/ 1656855 w 3106093"/>
              <a:gd name="connsiteY0" fmla="*/ 567075 h 1636432"/>
              <a:gd name="connsiteX1" fmla="*/ 138937 w 3106093"/>
              <a:gd name="connsiteY1" fmla="*/ 837105 h 1636432"/>
              <a:gd name="connsiteX2" fmla="*/ 1172430 w 3106093"/>
              <a:gd name="connsiteY2" fmla="*/ 226717 h 1636432"/>
              <a:gd name="connsiteX3" fmla="*/ 1656854 w 3106093"/>
              <a:gd name="connsiteY3" fmla="*/ 207035 h 1636432"/>
              <a:gd name="connsiteX4" fmla="*/ 1656855 w 3106093"/>
              <a:gd name="connsiteY4" fmla="*/ 567075 h 1636432"/>
              <a:gd name="connsiteX0" fmla="*/ 671 w 3106093"/>
              <a:gd name="connsiteY0" fmla="*/ 657085 h 1636432"/>
              <a:gd name="connsiteX1" fmla="*/ 1296815 w 3106093"/>
              <a:gd name="connsiteY1" fmla="*/ 1096372 h 1636432"/>
              <a:gd name="connsiteX2" fmla="*/ 1296815 w 3106093"/>
              <a:gd name="connsiteY2" fmla="*/ 916352 h 1636432"/>
              <a:gd name="connsiteX3" fmla="*/ 1656855 w 3106093"/>
              <a:gd name="connsiteY3" fmla="*/ 1287155 h 1636432"/>
              <a:gd name="connsiteX4" fmla="*/ 1296815 w 3106093"/>
              <a:gd name="connsiteY4" fmla="*/ 1636432 h 1636432"/>
              <a:gd name="connsiteX5" fmla="*/ 1296815 w 3106093"/>
              <a:gd name="connsiteY5" fmla="*/ 1456412 h 1636432"/>
              <a:gd name="connsiteX6" fmla="*/ 671 w 3106093"/>
              <a:gd name="connsiteY6" fmla="*/ 1017125 h 1636432"/>
              <a:gd name="connsiteX7" fmla="*/ 671 w 3106093"/>
              <a:gd name="connsiteY7" fmla="*/ 657085 h 1636432"/>
              <a:gd name="connsiteX8" fmla="*/ 3071589 w 3106093"/>
              <a:gd name="connsiteY8" fmla="*/ 0 h 1636432"/>
              <a:gd name="connsiteX9" fmla="*/ 3106093 w 3106093"/>
              <a:gd name="connsiteY9" fmla="*/ 489437 h 1636432"/>
              <a:gd name="connsiteX10" fmla="*/ 138937 w 3106093"/>
              <a:gd name="connsiteY10" fmla="*/ 837105 h 1636432"/>
              <a:gd name="connsiteX0" fmla="*/ 671 w 3088841"/>
              <a:gd name="connsiteY0" fmla="*/ 657085 h 1636432"/>
              <a:gd name="connsiteX1" fmla="*/ 1296815 w 3088841"/>
              <a:gd name="connsiteY1" fmla="*/ 1096372 h 1636432"/>
              <a:gd name="connsiteX2" fmla="*/ 1296815 w 3088841"/>
              <a:gd name="connsiteY2" fmla="*/ 916352 h 1636432"/>
              <a:gd name="connsiteX3" fmla="*/ 1656855 w 3088841"/>
              <a:gd name="connsiteY3" fmla="*/ 1287155 h 1636432"/>
              <a:gd name="connsiteX4" fmla="*/ 1296815 w 3088841"/>
              <a:gd name="connsiteY4" fmla="*/ 1636432 h 1636432"/>
              <a:gd name="connsiteX5" fmla="*/ 1296815 w 3088841"/>
              <a:gd name="connsiteY5" fmla="*/ 1456412 h 1636432"/>
              <a:gd name="connsiteX6" fmla="*/ 671 w 3088841"/>
              <a:gd name="connsiteY6" fmla="*/ 1017125 h 1636432"/>
              <a:gd name="connsiteX7" fmla="*/ 671 w 3088841"/>
              <a:gd name="connsiteY7" fmla="*/ 657085 h 1636432"/>
              <a:gd name="connsiteX0" fmla="*/ 1656855 w 3088841"/>
              <a:gd name="connsiteY0" fmla="*/ 567075 h 1636432"/>
              <a:gd name="connsiteX1" fmla="*/ 138937 w 3088841"/>
              <a:gd name="connsiteY1" fmla="*/ 837105 h 1636432"/>
              <a:gd name="connsiteX2" fmla="*/ 1172430 w 3088841"/>
              <a:gd name="connsiteY2" fmla="*/ 226717 h 1636432"/>
              <a:gd name="connsiteX3" fmla="*/ 1656854 w 3088841"/>
              <a:gd name="connsiteY3" fmla="*/ 207035 h 1636432"/>
              <a:gd name="connsiteX4" fmla="*/ 1656855 w 3088841"/>
              <a:gd name="connsiteY4" fmla="*/ 567075 h 1636432"/>
              <a:gd name="connsiteX0" fmla="*/ 671 w 3088841"/>
              <a:gd name="connsiteY0" fmla="*/ 657085 h 1636432"/>
              <a:gd name="connsiteX1" fmla="*/ 1296815 w 3088841"/>
              <a:gd name="connsiteY1" fmla="*/ 1096372 h 1636432"/>
              <a:gd name="connsiteX2" fmla="*/ 1296815 w 3088841"/>
              <a:gd name="connsiteY2" fmla="*/ 916352 h 1636432"/>
              <a:gd name="connsiteX3" fmla="*/ 1656855 w 3088841"/>
              <a:gd name="connsiteY3" fmla="*/ 1287155 h 1636432"/>
              <a:gd name="connsiteX4" fmla="*/ 1296815 w 3088841"/>
              <a:gd name="connsiteY4" fmla="*/ 1636432 h 1636432"/>
              <a:gd name="connsiteX5" fmla="*/ 1296815 w 3088841"/>
              <a:gd name="connsiteY5" fmla="*/ 1456412 h 1636432"/>
              <a:gd name="connsiteX6" fmla="*/ 671 w 3088841"/>
              <a:gd name="connsiteY6" fmla="*/ 1017125 h 1636432"/>
              <a:gd name="connsiteX7" fmla="*/ 671 w 3088841"/>
              <a:gd name="connsiteY7" fmla="*/ 657085 h 1636432"/>
              <a:gd name="connsiteX8" fmla="*/ 3071589 w 3088841"/>
              <a:gd name="connsiteY8" fmla="*/ 0 h 1636432"/>
              <a:gd name="connsiteX9" fmla="*/ 3088841 w 3088841"/>
              <a:gd name="connsiteY9" fmla="*/ 498064 h 1636432"/>
              <a:gd name="connsiteX10" fmla="*/ 138937 w 3088841"/>
              <a:gd name="connsiteY10" fmla="*/ 837105 h 1636432"/>
              <a:gd name="connsiteX0" fmla="*/ 3934 w 3092104"/>
              <a:gd name="connsiteY0" fmla="*/ 657085 h 1636432"/>
              <a:gd name="connsiteX1" fmla="*/ 1300078 w 3092104"/>
              <a:gd name="connsiteY1" fmla="*/ 1096372 h 1636432"/>
              <a:gd name="connsiteX2" fmla="*/ 1300078 w 3092104"/>
              <a:gd name="connsiteY2" fmla="*/ 916352 h 1636432"/>
              <a:gd name="connsiteX3" fmla="*/ 1660118 w 3092104"/>
              <a:gd name="connsiteY3" fmla="*/ 1287155 h 1636432"/>
              <a:gd name="connsiteX4" fmla="*/ 1300078 w 3092104"/>
              <a:gd name="connsiteY4" fmla="*/ 1636432 h 1636432"/>
              <a:gd name="connsiteX5" fmla="*/ 1300078 w 3092104"/>
              <a:gd name="connsiteY5" fmla="*/ 1456412 h 1636432"/>
              <a:gd name="connsiteX6" fmla="*/ 3934 w 3092104"/>
              <a:gd name="connsiteY6" fmla="*/ 1017125 h 1636432"/>
              <a:gd name="connsiteX7" fmla="*/ 3934 w 3092104"/>
              <a:gd name="connsiteY7" fmla="*/ 657085 h 1636432"/>
              <a:gd name="connsiteX0" fmla="*/ 1660118 w 3092104"/>
              <a:gd name="connsiteY0" fmla="*/ 567075 h 1636432"/>
              <a:gd name="connsiteX1" fmla="*/ 142200 w 3092104"/>
              <a:gd name="connsiteY1" fmla="*/ 837105 h 1636432"/>
              <a:gd name="connsiteX2" fmla="*/ 1153441 w 3092104"/>
              <a:gd name="connsiteY2" fmla="*/ 157705 h 1636432"/>
              <a:gd name="connsiteX3" fmla="*/ 1660117 w 3092104"/>
              <a:gd name="connsiteY3" fmla="*/ 207035 h 1636432"/>
              <a:gd name="connsiteX4" fmla="*/ 1660118 w 3092104"/>
              <a:gd name="connsiteY4" fmla="*/ 567075 h 1636432"/>
              <a:gd name="connsiteX0" fmla="*/ 3934 w 3092104"/>
              <a:gd name="connsiteY0" fmla="*/ 657085 h 1636432"/>
              <a:gd name="connsiteX1" fmla="*/ 1300078 w 3092104"/>
              <a:gd name="connsiteY1" fmla="*/ 1096372 h 1636432"/>
              <a:gd name="connsiteX2" fmla="*/ 1300078 w 3092104"/>
              <a:gd name="connsiteY2" fmla="*/ 916352 h 1636432"/>
              <a:gd name="connsiteX3" fmla="*/ 1660118 w 3092104"/>
              <a:gd name="connsiteY3" fmla="*/ 1287155 h 1636432"/>
              <a:gd name="connsiteX4" fmla="*/ 1300078 w 3092104"/>
              <a:gd name="connsiteY4" fmla="*/ 1636432 h 1636432"/>
              <a:gd name="connsiteX5" fmla="*/ 1300078 w 3092104"/>
              <a:gd name="connsiteY5" fmla="*/ 1456412 h 1636432"/>
              <a:gd name="connsiteX6" fmla="*/ 3934 w 3092104"/>
              <a:gd name="connsiteY6" fmla="*/ 1017125 h 1636432"/>
              <a:gd name="connsiteX7" fmla="*/ 3934 w 3092104"/>
              <a:gd name="connsiteY7" fmla="*/ 657085 h 1636432"/>
              <a:gd name="connsiteX8" fmla="*/ 3074852 w 3092104"/>
              <a:gd name="connsiteY8" fmla="*/ 0 h 1636432"/>
              <a:gd name="connsiteX9" fmla="*/ 3092104 w 3092104"/>
              <a:gd name="connsiteY9" fmla="*/ 498064 h 1636432"/>
              <a:gd name="connsiteX10" fmla="*/ 142200 w 3092104"/>
              <a:gd name="connsiteY10" fmla="*/ 837105 h 1636432"/>
              <a:gd name="connsiteX0" fmla="*/ 13297 w 3101467"/>
              <a:gd name="connsiteY0" fmla="*/ 657085 h 1636432"/>
              <a:gd name="connsiteX1" fmla="*/ 1309441 w 3101467"/>
              <a:gd name="connsiteY1" fmla="*/ 1096372 h 1636432"/>
              <a:gd name="connsiteX2" fmla="*/ 1309441 w 3101467"/>
              <a:gd name="connsiteY2" fmla="*/ 916352 h 1636432"/>
              <a:gd name="connsiteX3" fmla="*/ 1669481 w 3101467"/>
              <a:gd name="connsiteY3" fmla="*/ 1287155 h 1636432"/>
              <a:gd name="connsiteX4" fmla="*/ 1309441 w 3101467"/>
              <a:gd name="connsiteY4" fmla="*/ 1636432 h 1636432"/>
              <a:gd name="connsiteX5" fmla="*/ 1309441 w 3101467"/>
              <a:gd name="connsiteY5" fmla="*/ 1456412 h 1636432"/>
              <a:gd name="connsiteX6" fmla="*/ 13297 w 3101467"/>
              <a:gd name="connsiteY6" fmla="*/ 1017125 h 1636432"/>
              <a:gd name="connsiteX7" fmla="*/ 13297 w 3101467"/>
              <a:gd name="connsiteY7" fmla="*/ 657085 h 1636432"/>
              <a:gd name="connsiteX0" fmla="*/ 1669481 w 3101467"/>
              <a:gd name="connsiteY0" fmla="*/ 567075 h 1636432"/>
              <a:gd name="connsiteX1" fmla="*/ 151563 w 3101467"/>
              <a:gd name="connsiteY1" fmla="*/ 837105 h 1636432"/>
              <a:gd name="connsiteX2" fmla="*/ 1103463 w 3101467"/>
              <a:gd name="connsiteY2" fmla="*/ 19682 h 1636432"/>
              <a:gd name="connsiteX3" fmla="*/ 1669480 w 3101467"/>
              <a:gd name="connsiteY3" fmla="*/ 207035 h 1636432"/>
              <a:gd name="connsiteX4" fmla="*/ 1669481 w 3101467"/>
              <a:gd name="connsiteY4" fmla="*/ 567075 h 1636432"/>
              <a:gd name="connsiteX0" fmla="*/ 13297 w 3101467"/>
              <a:gd name="connsiteY0" fmla="*/ 657085 h 1636432"/>
              <a:gd name="connsiteX1" fmla="*/ 1309441 w 3101467"/>
              <a:gd name="connsiteY1" fmla="*/ 1096372 h 1636432"/>
              <a:gd name="connsiteX2" fmla="*/ 1309441 w 3101467"/>
              <a:gd name="connsiteY2" fmla="*/ 916352 h 1636432"/>
              <a:gd name="connsiteX3" fmla="*/ 1669481 w 3101467"/>
              <a:gd name="connsiteY3" fmla="*/ 1287155 h 1636432"/>
              <a:gd name="connsiteX4" fmla="*/ 1309441 w 3101467"/>
              <a:gd name="connsiteY4" fmla="*/ 1636432 h 1636432"/>
              <a:gd name="connsiteX5" fmla="*/ 1309441 w 3101467"/>
              <a:gd name="connsiteY5" fmla="*/ 1456412 h 1636432"/>
              <a:gd name="connsiteX6" fmla="*/ 13297 w 3101467"/>
              <a:gd name="connsiteY6" fmla="*/ 1017125 h 1636432"/>
              <a:gd name="connsiteX7" fmla="*/ 13297 w 3101467"/>
              <a:gd name="connsiteY7" fmla="*/ 657085 h 1636432"/>
              <a:gd name="connsiteX8" fmla="*/ 3084215 w 3101467"/>
              <a:gd name="connsiteY8" fmla="*/ 0 h 1636432"/>
              <a:gd name="connsiteX9" fmla="*/ 3101467 w 3101467"/>
              <a:gd name="connsiteY9" fmla="*/ 498064 h 1636432"/>
              <a:gd name="connsiteX10" fmla="*/ 151563 w 3101467"/>
              <a:gd name="connsiteY10" fmla="*/ 837105 h 1636432"/>
              <a:gd name="connsiteX0" fmla="*/ 13297 w 3101467"/>
              <a:gd name="connsiteY0" fmla="*/ 657085 h 1636432"/>
              <a:gd name="connsiteX1" fmla="*/ 1309441 w 3101467"/>
              <a:gd name="connsiteY1" fmla="*/ 1096372 h 1636432"/>
              <a:gd name="connsiteX2" fmla="*/ 1309441 w 3101467"/>
              <a:gd name="connsiteY2" fmla="*/ 916352 h 1636432"/>
              <a:gd name="connsiteX3" fmla="*/ 1669481 w 3101467"/>
              <a:gd name="connsiteY3" fmla="*/ 1287155 h 1636432"/>
              <a:gd name="connsiteX4" fmla="*/ 1309441 w 3101467"/>
              <a:gd name="connsiteY4" fmla="*/ 1636432 h 1636432"/>
              <a:gd name="connsiteX5" fmla="*/ 1309441 w 3101467"/>
              <a:gd name="connsiteY5" fmla="*/ 1456412 h 1636432"/>
              <a:gd name="connsiteX6" fmla="*/ 13297 w 3101467"/>
              <a:gd name="connsiteY6" fmla="*/ 1017125 h 1636432"/>
              <a:gd name="connsiteX7" fmla="*/ 13297 w 3101467"/>
              <a:gd name="connsiteY7" fmla="*/ 657085 h 1636432"/>
              <a:gd name="connsiteX0" fmla="*/ 1669481 w 3101467"/>
              <a:gd name="connsiteY0" fmla="*/ 567075 h 1636432"/>
              <a:gd name="connsiteX1" fmla="*/ 151563 w 3101467"/>
              <a:gd name="connsiteY1" fmla="*/ 837105 h 1636432"/>
              <a:gd name="connsiteX2" fmla="*/ 1103463 w 3101467"/>
              <a:gd name="connsiteY2" fmla="*/ 19682 h 1636432"/>
              <a:gd name="connsiteX3" fmla="*/ 2136788 w 3101467"/>
              <a:gd name="connsiteY3" fmla="*/ 146650 h 1636432"/>
              <a:gd name="connsiteX4" fmla="*/ 1669481 w 3101467"/>
              <a:gd name="connsiteY4" fmla="*/ 567075 h 1636432"/>
              <a:gd name="connsiteX0" fmla="*/ 13297 w 3101467"/>
              <a:gd name="connsiteY0" fmla="*/ 657085 h 1636432"/>
              <a:gd name="connsiteX1" fmla="*/ 1309441 w 3101467"/>
              <a:gd name="connsiteY1" fmla="*/ 1096372 h 1636432"/>
              <a:gd name="connsiteX2" fmla="*/ 1309441 w 3101467"/>
              <a:gd name="connsiteY2" fmla="*/ 916352 h 1636432"/>
              <a:gd name="connsiteX3" fmla="*/ 1669481 w 3101467"/>
              <a:gd name="connsiteY3" fmla="*/ 1287155 h 1636432"/>
              <a:gd name="connsiteX4" fmla="*/ 1309441 w 3101467"/>
              <a:gd name="connsiteY4" fmla="*/ 1636432 h 1636432"/>
              <a:gd name="connsiteX5" fmla="*/ 1309441 w 3101467"/>
              <a:gd name="connsiteY5" fmla="*/ 1456412 h 1636432"/>
              <a:gd name="connsiteX6" fmla="*/ 13297 w 3101467"/>
              <a:gd name="connsiteY6" fmla="*/ 1017125 h 1636432"/>
              <a:gd name="connsiteX7" fmla="*/ 13297 w 3101467"/>
              <a:gd name="connsiteY7" fmla="*/ 657085 h 1636432"/>
              <a:gd name="connsiteX8" fmla="*/ 3084215 w 3101467"/>
              <a:gd name="connsiteY8" fmla="*/ 0 h 1636432"/>
              <a:gd name="connsiteX9" fmla="*/ 3101467 w 3101467"/>
              <a:gd name="connsiteY9" fmla="*/ 498064 h 1636432"/>
              <a:gd name="connsiteX10" fmla="*/ 151563 w 3101467"/>
              <a:gd name="connsiteY10" fmla="*/ 83710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0" fmla="*/ 1663514 w 3095500"/>
              <a:gd name="connsiteY0" fmla="*/ 567075 h 1636432"/>
              <a:gd name="connsiteX1" fmla="*/ 145596 w 3095500"/>
              <a:gd name="connsiteY1" fmla="*/ 837105 h 1636432"/>
              <a:gd name="connsiteX2" fmla="*/ 1134584 w 3095500"/>
              <a:gd name="connsiteY2" fmla="*/ 200837 h 1636432"/>
              <a:gd name="connsiteX3" fmla="*/ 2130821 w 3095500"/>
              <a:gd name="connsiteY3" fmla="*/ 146650 h 1636432"/>
              <a:gd name="connsiteX4" fmla="*/ 1663514 w 3095500"/>
              <a:gd name="connsiteY4" fmla="*/ 56707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8" fmla="*/ 3078248 w 3095500"/>
              <a:gd name="connsiteY8" fmla="*/ 0 h 1636432"/>
              <a:gd name="connsiteX9" fmla="*/ 3095500 w 3095500"/>
              <a:gd name="connsiteY9" fmla="*/ 498064 h 1636432"/>
              <a:gd name="connsiteX10" fmla="*/ 145596 w 3095500"/>
              <a:gd name="connsiteY10" fmla="*/ 83710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0" fmla="*/ 1663514 w 3095500"/>
              <a:gd name="connsiteY0" fmla="*/ 567075 h 1636432"/>
              <a:gd name="connsiteX1" fmla="*/ 145596 w 3095500"/>
              <a:gd name="connsiteY1" fmla="*/ 837105 h 1636432"/>
              <a:gd name="connsiteX2" fmla="*/ 1134584 w 3095500"/>
              <a:gd name="connsiteY2" fmla="*/ 200837 h 1636432"/>
              <a:gd name="connsiteX3" fmla="*/ 2887414 w 3095500"/>
              <a:gd name="connsiteY3" fmla="*/ 86266 h 1636432"/>
              <a:gd name="connsiteX4" fmla="*/ 1663514 w 3095500"/>
              <a:gd name="connsiteY4" fmla="*/ 56707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8" fmla="*/ 3078248 w 3095500"/>
              <a:gd name="connsiteY8" fmla="*/ 0 h 1636432"/>
              <a:gd name="connsiteX9" fmla="*/ 3095500 w 3095500"/>
              <a:gd name="connsiteY9" fmla="*/ 498064 h 1636432"/>
              <a:gd name="connsiteX10" fmla="*/ 145596 w 3095500"/>
              <a:gd name="connsiteY10" fmla="*/ 83710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0" fmla="*/ 2931920 w 3095500"/>
              <a:gd name="connsiteY0" fmla="*/ 463558 h 1636432"/>
              <a:gd name="connsiteX1" fmla="*/ 145596 w 3095500"/>
              <a:gd name="connsiteY1" fmla="*/ 837105 h 1636432"/>
              <a:gd name="connsiteX2" fmla="*/ 1134584 w 3095500"/>
              <a:gd name="connsiteY2" fmla="*/ 200837 h 1636432"/>
              <a:gd name="connsiteX3" fmla="*/ 2887414 w 3095500"/>
              <a:gd name="connsiteY3" fmla="*/ 86266 h 1636432"/>
              <a:gd name="connsiteX4" fmla="*/ 2931920 w 3095500"/>
              <a:gd name="connsiteY4" fmla="*/ 463558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8" fmla="*/ 3078248 w 3095500"/>
              <a:gd name="connsiteY8" fmla="*/ 0 h 1636432"/>
              <a:gd name="connsiteX9" fmla="*/ 3095500 w 3095500"/>
              <a:gd name="connsiteY9" fmla="*/ 498064 h 1636432"/>
              <a:gd name="connsiteX10" fmla="*/ 145596 w 3095500"/>
              <a:gd name="connsiteY10" fmla="*/ 83710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0" fmla="*/ 2931920 w 3095500"/>
              <a:gd name="connsiteY0" fmla="*/ 463558 h 1636432"/>
              <a:gd name="connsiteX1" fmla="*/ 145596 w 3095500"/>
              <a:gd name="connsiteY1" fmla="*/ 837105 h 1636432"/>
              <a:gd name="connsiteX2" fmla="*/ 1134584 w 3095500"/>
              <a:gd name="connsiteY2" fmla="*/ 200837 h 1636432"/>
              <a:gd name="connsiteX3" fmla="*/ 2909666 w 3095500"/>
              <a:gd name="connsiteY3" fmla="*/ 77640 h 1636432"/>
              <a:gd name="connsiteX4" fmla="*/ 2931920 w 3095500"/>
              <a:gd name="connsiteY4" fmla="*/ 463558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8" fmla="*/ 3078248 w 3095500"/>
              <a:gd name="connsiteY8" fmla="*/ 0 h 1636432"/>
              <a:gd name="connsiteX9" fmla="*/ 3095500 w 3095500"/>
              <a:gd name="connsiteY9" fmla="*/ 498064 h 1636432"/>
              <a:gd name="connsiteX10" fmla="*/ 145596 w 3095500"/>
              <a:gd name="connsiteY10" fmla="*/ 83710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0" fmla="*/ 2887415 w 3095500"/>
              <a:gd name="connsiteY0" fmla="*/ 454932 h 1636432"/>
              <a:gd name="connsiteX1" fmla="*/ 145596 w 3095500"/>
              <a:gd name="connsiteY1" fmla="*/ 837105 h 1636432"/>
              <a:gd name="connsiteX2" fmla="*/ 1134584 w 3095500"/>
              <a:gd name="connsiteY2" fmla="*/ 200837 h 1636432"/>
              <a:gd name="connsiteX3" fmla="*/ 2909666 w 3095500"/>
              <a:gd name="connsiteY3" fmla="*/ 77640 h 1636432"/>
              <a:gd name="connsiteX4" fmla="*/ 2887415 w 3095500"/>
              <a:gd name="connsiteY4" fmla="*/ 454932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8" fmla="*/ 3078248 w 3095500"/>
              <a:gd name="connsiteY8" fmla="*/ 0 h 1636432"/>
              <a:gd name="connsiteX9" fmla="*/ 3095500 w 3095500"/>
              <a:gd name="connsiteY9" fmla="*/ 498064 h 1636432"/>
              <a:gd name="connsiteX10" fmla="*/ 145596 w 3095500"/>
              <a:gd name="connsiteY10" fmla="*/ 83710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0" fmla="*/ 2887415 w 3095500"/>
              <a:gd name="connsiteY0" fmla="*/ 454932 h 1636432"/>
              <a:gd name="connsiteX1" fmla="*/ 145596 w 3095500"/>
              <a:gd name="connsiteY1" fmla="*/ 837105 h 1636432"/>
              <a:gd name="connsiteX2" fmla="*/ 1134584 w 3095500"/>
              <a:gd name="connsiteY2" fmla="*/ 200837 h 1636432"/>
              <a:gd name="connsiteX3" fmla="*/ 2894831 w 3095500"/>
              <a:gd name="connsiteY3" fmla="*/ 34508 h 1636432"/>
              <a:gd name="connsiteX4" fmla="*/ 2887415 w 3095500"/>
              <a:gd name="connsiteY4" fmla="*/ 454932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8" fmla="*/ 3078248 w 3095500"/>
              <a:gd name="connsiteY8" fmla="*/ 0 h 1636432"/>
              <a:gd name="connsiteX9" fmla="*/ 3095500 w 3095500"/>
              <a:gd name="connsiteY9" fmla="*/ 498064 h 1636432"/>
              <a:gd name="connsiteX10" fmla="*/ 145596 w 3095500"/>
              <a:gd name="connsiteY10" fmla="*/ 83710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0" fmla="*/ 2887415 w 3095500"/>
              <a:gd name="connsiteY0" fmla="*/ 454932 h 1636432"/>
              <a:gd name="connsiteX1" fmla="*/ 145596 w 3095500"/>
              <a:gd name="connsiteY1" fmla="*/ 837105 h 1636432"/>
              <a:gd name="connsiteX2" fmla="*/ 1134584 w 3095500"/>
              <a:gd name="connsiteY2" fmla="*/ 200837 h 1636432"/>
              <a:gd name="connsiteX3" fmla="*/ 2887414 w 3095500"/>
              <a:gd name="connsiteY3" fmla="*/ 2 h 1636432"/>
              <a:gd name="connsiteX4" fmla="*/ 2887415 w 3095500"/>
              <a:gd name="connsiteY4" fmla="*/ 454932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8" fmla="*/ 3078248 w 3095500"/>
              <a:gd name="connsiteY8" fmla="*/ 0 h 1636432"/>
              <a:gd name="connsiteX9" fmla="*/ 3095500 w 3095500"/>
              <a:gd name="connsiteY9" fmla="*/ 498064 h 1636432"/>
              <a:gd name="connsiteX10" fmla="*/ 145596 w 3095500"/>
              <a:gd name="connsiteY10" fmla="*/ 837105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0" fmla="*/ 2909668 w 3095500"/>
              <a:gd name="connsiteY0" fmla="*/ 446306 h 1636432"/>
              <a:gd name="connsiteX1" fmla="*/ 145596 w 3095500"/>
              <a:gd name="connsiteY1" fmla="*/ 837105 h 1636432"/>
              <a:gd name="connsiteX2" fmla="*/ 1134584 w 3095500"/>
              <a:gd name="connsiteY2" fmla="*/ 200837 h 1636432"/>
              <a:gd name="connsiteX3" fmla="*/ 2887414 w 3095500"/>
              <a:gd name="connsiteY3" fmla="*/ 2 h 1636432"/>
              <a:gd name="connsiteX4" fmla="*/ 2909668 w 3095500"/>
              <a:gd name="connsiteY4" fmla="*/ 446306 h 1636432"/>
              <a:gd name="connsiteX0" fmla="*/ 7330 w 3095500"/>
              <a:gd name="connsiteY0" fmla="*/ 657085 h 1636432"/>
              <a:gd name="connsiteX1" fmla="*/ 1303474 w 3095500"/>
              <a:gd name="connsiteY1" fmla="*/ 1096372 h 1636432"/>
              <a:gd name="connsiteX2" fmla="*/ 1303474 w 3095500"/>
              <a:gd name="connsiteY2" fmla="*/ 916352 h 1636432"/>
              <a:gd name="connsiteX3" fmla="*/ 1663514 w 3095500"/>
              <a:gd name="connsiteY3" fmla="*/ 1287155 h 1636432"/>
              <a:gd name="connsiteX4" fmla="*/ 1303474 w 3095500"/>
              <a:gd name="connsiteY4" fmla="*/ 1636432 h 1636432"/>
              <a:gd name="connsiteX5" fmla="*/ 1303474 w 3095500"/>
              <a:gd name="connsiteY5" fmla="*/ 1456412 h 1636432"/>
              <a:gd name="connsiteX6" fmla="*/ 7330 w 3095500"/>
              <a:gd name="connsiteY6" fmla="*/ 1017125 h 1636432"/>
              <a:gd name="connsiteX7" fmla="*/ 7330 w 3095500"/>
              <a:gd name="connsiteY7" fmla="*/ 657085 h 1636432"/>
              <a:gd name="connsiteX8" fmla="*/ 3078248 w 3095500"/>
              <a:gd name="connsiteY8" fmla="*/ 0 h 1636432"/>
              <a:gd name="connsiteX9" fmla="*/ 3095500 w 3095500"/>
              <a:gd name="connsiteY9" fmla="*/ 498064 h 1636432"/>
              <a:gd name="connsiteX10" fmla="*/ 145596 w 3095500"/>
              <a:gd name="connsiteY10" fmla="*/ 837105 h 1636432"/>
              <a:gd name="connsiteX0" fmla="*/ 7330 w 3095500"/>
              <a:gd name="connsiteY0" fmla="*/ 665710 h 1645057"/>
              <a:gd name="connsiteX1" fmla="*/ 1303474 w 3095500"/>
              <a:gd name="connsiteY1" fmla="*/ 1104997 h 1645057"/>
              <a:gd name="connsiteX2" fmla="*/ 1303474 w 3095500"/>
              <a:gd name="connsiteY2" fmla="*/ 924977 h 1645057"/>
              <a:gd name="connsiteX3" fmla="*/ 1663514 w 3095500"/>
              <a:gd name="connsiteY3" fmla="*/ 1295780 h 1645057"/>
              <a:gd name="connsiteX4" fmla="*/ 1303474 w 3095500"/>
              <a:gd name="connsiteY4" fmla="*/ 1645057 h 1645057"/>
              <a:gd name="connsiteX5" fmla="*/ 1303474 w 3095500"/>
              <a:gd name="connsiteY5" fmla="*/ 1465037 h 1645057"/>
              <a:gd name="connsiteX6" fmla="*/ 7330 w 3095500"/>
              <a:gd name="connsiteY6" fmla="*/ 1025750 h 1645057"/>
              <a:gd name="connsiteX7" fmla="*/ 7330 w 3095500"/>
              <a:gd name="connsiteY7" fmla="*/ 665710 h 1645057"/>
              <a:gd name="connsiteX0" fmla="*/ 2909668 w 3095500"/>
              <a:gd name="connsiteY0" fmla="*/ 454931 h 1645057"/>
              <a:gd name="connsiteX1" fmla="*/ 145596 w 3095500"/>
              <a:gd name="connsiteY1" fmla="*/ 845730 h 1645057"/>
              <a:gd name="connsiteX2" fmla="*/ 1134584 w 3095500"/>
              <a:gd name="connsiteY2" fmla="*/ 209462 h 1645057"/>
              <a:gd name="connsiteX3" fmla="*/ 2909667 w 3095500"/>
              <a:gd name="connsiteY3" fmla="*/ 0 h 1645057"/>
              <a:gd name="connsiteX4" fmla="*/ 2909668 w 3095500"/>
              <a:gd name="connsiteY4" fmla="*/ 454931 h 1645057"/>
              <a:gd name="connsiteX0" fmla="*/ 7330 w 3095500"/>
              <a:gd name="connsiteY0" fmla="*/ 665710 h 1645057"/>
              <a:gd name="connsiteX1" fmla="*/ 1303474 w 3095500"/>
              <a:gd name="connsiteY1" fmla="*/ 1104997 h 1645057"/>
              <a:gd name="connsiteX2" fmla="*/ 1303474 w 3095500"/>
              <a:gd name="connsiteY2" fmla="*/ 924977 h 1645057"/>
              <a:gd name="connsiteX3" fmla="*/ 1663514 w 3095500"/>
              <a:gd name="connsiteY3" fmla="*/ 1295780 h 1645057"/>
              <a:gd name="connsiteX4" fmla="*/ 1303474 w 3095500"/>
              <a:gd name="connsiteY4" fmla="*/ 1645057 h 1645057"/>
              <a:gd name="connsiteX5" fmla="*/ 1303474 w 3095500"/>
              <a:gd name="connsiteY5" fmla="*/ 1465037 h 1645057"/>
              <a:gd name="connsiteX6" fmla="*/ 7330 w 3095500"/>
              <a:gd name="connsiteY6" fmla="*/ 1025750 h 1645057"/>
              <a:gd name="connsiteX7" fmla="*/ 7330 w 3095500"/>
              <a:gd name="connsiteY7" fmla="*/ 665710 h 1645057"/>
              <a:gd name="connsiteX8" fmla="*/ 3078248 w 3095500"/>
              <a:gd name="connsiteY8" fmla="*/ 8625 h 1645057"/>
              <a:gd name="connsiteX9" fmla="*/ 3095500 w 3095500"/>
              <a:gd name="connsiteY9" fmla="*/ 506689 h 1645057"/>
              <a:gd name="connsiteX10" fmla="*/ 145596 w 3095500"/>
              <a:gd name="connsiteY10" fmla="*/ 845730 h 164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5500" h="1645057" stroke="0" extrusionOk="0">
                <a:moveTo>
                  <a:pt x="7330" y="665710"/>
                </a:moveTo>
                <a:cubicBezTo>
                  <a:pt x="7330" y="876568"/>
                  <a:pt x="546073" y="1059158"/>
                  <a:pt x="1303474" y="1104997"/>
                </a:cubicBezTo>
                <a:lnTo>
                  <a:pt x="1303474" y="924977"/>
                </a:lnTo>
                <a:lnTo>
                  <a:pt x="1663514" y="1295780"/>
                </a:lnTo>
                <a:lnTo>
                  <a:pt x="1303474" y="1645057"/>
                </a:lnTo>
                <a:lnTo>
                  <a:pt x="1303474" y="1465037"/>
                </a:lnTo>
                <a:cubicBezTo>
                  <a:pt x="546073" y="1419198"/>
                  <a:pt x="7330" y="1236608"/>
                  <a:pt x="7330" y="1025750"/>
                </a:cubicBezTo>
                <a:lnTo>
                  <a:pt x="7330" y="665710"/>
                </a:lnTo>
                <a:close/>
              </a:path>
              <a:path w="3095500" h="1645057" fill="darkenLess" stroke="0" extrusionOk="0">
                <a:moveTo>
                  <a:pt x="2909668" y="454931"/>
                </a:moveTo>
                <a:cubicBezTo>
                  <a:pt x="2251133" y="454931"/>
                  <a:pt x="409011" y="681720"/>
                  <a:pt x="145596" y="845730"/>
                </a:cubicBezTo>
                <a:cubicBezTo>
                  <a:pt x="-250313" y="599224"/>
                  <a:pt x="188098" y="288131"/>
                  <a:pt x="1134584" y="209462"/>
                </a:cubicBezTo>
                <a:cubicBezTo>
                  <a:pt x="1291576" y="196413"/>
                  <a:pt x="2745495" y="0"/>
                  <a:pt x="2909667" y="0"/>
                </a:cubicBezTo>
                <a:cubicBezTo>
                  <a:pt x="2909667" y="120013"/>
                  <a:pt x="2909668" y="334918"/>
                  <a:pt x="2909668" y="454931"/>
                </a:cubicBezTo>
                <a:close/>
              </a:path>
              <a:path w="3095500" h="1645057" fill="none" extrusionOk="0">
                <a:moveTo>
                  <a:pt x="7330" y="665710"/>
                </a:moveTo>
                <a:cubicBezTo>
                  <a:pt x="7330" y="876568"/>
                  <a:pt x="546073" y="1059158"/>
                  <a:pt x="1303474" y="1104997"/>
                </a:cubicBezTo>
                <a:lnTo>
                  <a:pt x="1303474" y="924977"/>
                </a:lnTo>
                <a:lnTo>
                  <a:pt x="1663514" y="1295780"/>
                </a:lnTo>
                <a:lnTo>
                  <a:pt x="1303474" y="1645057"/>
                </a:lnTo>
                <a:lnTo>
                  <a:pt x="1303474" y="1465037"/>
                </a:lnTo>
                <a:cubicBezTo>
                  <a:pt x="546073" y="1419198"/>
                  <a:pt x="7330" y="1236608"/>
                  <a:pt x="7330" y="1025750"/>
                </a:cubicBezTo>
                <a:lnTo>
                  <a:pt x="7330" y="665710"/>
                </a:lnTo>
                <a:cubicBezTo>
                  <a:pt x="7330" y="417154"/>
                  <a:pt x="2163563" y="8625"/>
                  <a:pt x="3078248" y="8625"/>
                </a:cubicBezTo>
                <a:cubicBezTo>
                  <a:pt x="3078248" y="128638"/>
                  <a:pt x="3095500" y="386676"/>
                  <a:pt x="3095500" y="506689"/>
                </a:cubicBezTo>
                <a:cubicBezTo>
                  <a:pt x="2436965" y="506689"/>
                  <a:pt x="409011" y="681720"/>
                  <a:pt x="145596" y="845730"/>
                </a:cubicBezTo>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73593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Υπηρεσίες  βιβλιοθήκης την περίοδο </a:t>
            </a:r>
            <a:r>
              <a:rPr lang="en-US" dirty="0" err="1"/>
              <a:t>covid</a:t>
            </a:r>
            <a:r>
              <a:rPr lang="en-US" dirty="0"/>
              <a:t> </a:t>
            </a:r>
            <a:r>
              <a:rPr lang="el-GR" dirty="0"/>
              <a:t>και  την τρέχουσα περίοδο</a:t>
            </a:r>
          </a:p>
        </p:txBody>
      </p:sp>
      <p:sp>
        <p:nvSpPr>
          <p:cNvPr id="3" name="Θέση κειμένου 2"/>
          <p:cNvSpPr>
            <a:spLocks noGrp="1"/>
          </p:cNvSpPr>
          <p:nvPr>
            <p:ph type="body" sz="half" idx="2"/>
          </p:nvPr>
        </p:nvSpPr>
        <p:spPr/>
        <p:txBody>
          <a:bodyPr/>
          <a:lstStyle/>
          <a:p>
            <a:endParaRPr lang="el-GR" dirty="0"/>
          </a:p>
          <a:p>
            <a:r>
              <a:rPr lang="en-US" dirty="0"/>
              <a:t>http://law.lib.uoa.gr/nea-anakoinoseis/detail/article/leitoyrgia-bibliothikis-nomikis-scholis-apo-1662021.html</a:t>
            </a:r>
            <a:endParaRPr lang="el-GR" dirty="0"/>
          </a:p>
        </p:txBody>
      </p:sp>
      <p:sp>
        <p:nvSpPr>
          <p:cNvPr id="4" name="Θέση περιεχομένου 3"/>
          <p:cNvSpPr>
            <a:spLocks noGrp="1"/>
          </p:cNvSpPr>
          <p:nvPr>
            <p:ph idx="1"/>
          </p:nvPr>
        </p:nvSpPr>
        <p:spPr/>
        <p:txBody>
          <a:bodyPr>
            <a:normAutofit fontScale="92500" lnSpcReduction="20000"/>
          </a:bodyPr>
          <a:lstStyle/>
          <a:p>
            <a:r>
              <a:rPr lang="el-GR" dirty="0"/>
              <a:t>Δια ζώσης και εξ αποστάσεως</a:t>
            </a:r>
          </a:p>
          <a:p>
            <a:r>
              <a:rPr lang="el-GR" dirty="0"/>
              <a:t>Δυνατότητα επικοινωνίας και εξυπηρέτησης με όλα τα διαθέσιμα μέσα </a:t>
            </a:r>
          </a:p>
          <a:p>
            <a:r>
              <a:rPr lang="el-GR" dirty="0"/>
              <a:t>Πρόσβαση εξ αποστάσεως και από τις εγκαταστάσεις μας σε βάσεις δεδομένων και ψηφιακό υλικό</a:t>
            </a:r>
          </a:p>
          <a:p>
            <a:r>
              <a:rPr lang="el-GR" dirty="0"/>
              <a:t>Δανεισμός</a:t>
            </a:r>
          </a:p>
          <a:p>
            <a:r>
              <a:rPr lang="el-GR" dirty="0" err="1"/>
              <a:t>Διαδανεισμός</a:t>
            </a:r>
            <a:r>
              <a:rPr lang="el-GR" dirty="0"/>
              <a:t> μεταξύ βιβλιοθηκών</a:t>
            </a:r>
          </a:p>
          <a:p>
            <a:r>
              <a:rPr lang="el-GR" dirty="0"/>
              <a:t>Παραγγελία άρθρων από εσωτερικό και εξωτερικό</a:t>
            </a:r>
          </a:p>
          <a:p>
            <a:r>
              <a:rPr lang="el-GR" dirty="0"/>
              <a:t>Μελέτη εντός των αναγνωστηρίων </a:t>
            </a:r>
          </a:p>
          <a:p>
            <a:r>
              <a:rPr lang="el-GR" dirty="0"/>
              <a:t>Ανάκτηση δεδομένων από βάσεις και αποστολή υλικού</a:t>
            </a:r>
          </a:p>
          <a:p>
            <a:r>
              <a:rPr lang="el-GR" dirty="0"/>
              <a:t>Αναπαραγωγή μικρών αποσπασμάτων και ηλεκτρονική αποστολή</a:t>
            </a:r>
          </a:p>
          <a:p>
            <a:endParaRPr lang="el-GR" dirty="0"/>
          </a:p>
          <a:p>
            <a:endParaRPr lang="el-GR" dirty="0"/>
          </a:p>
        </p:txBody>
      </p:sp>
    </p:spTree>
    <p:extLst>
      <p:ext uri="{BB962C8B-B14F-4D97-AF65-F5344CB8AC3E}">
        <p14:creationId xmlns:p14="http://schemas.microsoft.com/office/powerpoint/2010/main" val="117770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9"/>
          <p:cNvSpPr txBox="1">
            <a:spLocks/>
          </p:cNvSpPr>
          <p:nvPr/>
        </p:nvSpPr>
        <p:spPr>
          <a:xfrm>
            <a:off x="405780" y="76200"/>
            <a:ext cx="10868883" cy="1048544"/>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2000" b="1" kern="1200" cap="none" baseline="0">
                <a:solidFill>
                  <a:schemeClr val="tx1"/>
                </a:solidFill>
                <a:latin typeface="+mj-lt"/>
                <a:ea typeface="+mj-ea"/>
                <a:cs typeface="+mj-cs"/>
              </a:defRPr>
            </a:lvl1pPr>
          </a:lstStyle>
          <a:p>
            <a:pPr algn="ctr"/>
            <a:r>
              <a:rPr lang="el-GR" sz="3300" b="0" dirty="0">
                <a:solidFill>
                  <a:srgbClr val="374C81"/>
                </a:solidFill>
              </a:rPr>
              <a:t>Ηλεκτρονικός κατάλογος </a:t>
            </a:r>
            <a:r>
              <a:rPr lang="en-US" sz="3300" b="0" dirty="0">
                <a:solidFill>
                  <a:srgbClr val="374C81"/>
                </a:solidFill>
              </a:rPr>
              <a:t>OPAC</a:t>
            </a:r>
            <a:br>
              <a:rPr lang="el-GR" sz="3300" b="0" dirty="0">
                <a:solidFill>
                  <a:srgbClr val="374C81"/>
                </a:solidFill>
              </a:rPr>
            </a:br>
            <a:r>
              <a:rPr lang="en-US" sz="3300" b="0" u="sng" dirty="0">
                <a:solidFill>
                  <a:srgbClr val="0070C0"/>
                </a:solidFill>
              </a:rPr>
              <a:t>https://opac.seab.gr/search~S6*gre</a:t>
            </a:r>
            <a:endParaRPr lang="el-GR" sz="3300" b="0" u="sng" dirty="0">
              <a:solidFill>
                <a:srgbClr val="0070C0"/>
              </a:solidFill>
            </a:endParaRPr>
          </a:p>
        </p:txBody>
      </p:sp>
      <p:sp>
        <p:nvSpPr>
          <p:cNvPr id="6" name="Text Placeholder 3"/>
          <p:cNvSpPr txBox="1">
            <a:spLocks/>
          </p:cNvSpPr>
          <p:nvPr/>
        </p:nvSpPr>
        <p:spPr>
          <a:xfrm>
            <a:off x="261764" y="1988840"/>
            <a:ext cx="3528392" cy="4392488"/>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tx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tx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9pPr>
          </a:lstStyle>
          <a:p>
            <a:endParaRPr lang="el-GR" dirty="0"/>
          </a:p>
          <a:p>
            <a:pPr marL="285750" indent="-285750">
              <a:buFont typeface="Wingdings" panose="05000000000000000000" pitchFamily="2" charset="2"/>
              <a:buChar char="q"/>
            </a:pPr>
            <a:r>
              <a:rPr lang="el-GR" dirty="0"/>
              <a:t>Αναζήτηση στο </a:t>
            </a:r>
            <a:r>
              <a:rPr lang="el-GR" b="1" dirty="0"/>
              <a:t>Συλλογικό Κατάλογο</a:t>
            </a:r>
            <a:r>
              <a:rPr lang="el-GR" dirty="0"/>
              <a:t>, στο </a:t>
            </a:r>
            <a:r>
              <a:rPr lang="el-GR" b="1" dirty="0"/>
              <a:t>ΕΚΠΑ</a:t>
            </a:r>
            <a:r>
              <a:rPr lang="el-GR" dirty="0"/>
              <a:t>, </a:t>
            </a:r>
            <a:r>
              <a:rPr lang="el-GR" b="1" dirty="0"/>
              <a:t>στην Πέργαμο</a:t>
            </a:r>
          </a:p>
          <a:p>
            <a:pPr marL="285750" indent="-285750">
              <a:buFont typeface="Wingdings" panose="05000000000000000000" pitchFamily="2" charset="2"/>
              <a:buChar char="q"/>
            </a:pPr>
            <a:r>
              <a:rPr lang="el-GR" dirty="0"/>
              <a:t>Τρόποι αναζήτησης</a:t>
            </a:r>
          </a:p>
          <a:p>
            <a:pPr marL="895243" lvl="1" indent="-285750">
              <a:buFont typeface="Wingdings" panose="05000000000000000000" pitchFamily="2" charset="2"/>
              <a:buChar char="§"/>
            </a:pPr>
            <a:r>
              <a:rPr lang="el-GR" dirty="0"/>
              <a:t>Απλή </a:t>
            </a:r>
          </a:p>
          <a:p>
            <a:pPr marL="895243" lvl="1" indent="-285750">
              <a:buFont typeface="Wingdings" panose="05000000000000000000" pitchFamily="2" charset="2"/>
              <a:buChar char="§"/>
            </a:pPr>
            <a:r>
              <a:rPr lang="el-GR" dirty="0"/>
              <a:t>Σύνθετη</a:t>
            </a:r>
          </a:p>
          <a:p>
            <a:pPr marL="895243" lvl="1" indent="-285750">
              <a:buFont typeface="Wingdings" panose="05000000000000000000" pitchFamily="2" charset="2"/>
              <a:buChar char="§"/>
            </a:pPr>
            <a:r>
              <a:rPr lang="el-GR" dirty="0"/>
              <a:t>Με </a:t>
            </a:r>
            <a:r>
              <a:rPr lang="el-GR" dirty="0" err="1"/>
              <a:t>ταξιθετικό</a:t>
            </a:r>
            <a:r>
              <a:rPr lang="el-GR" dirty="0"/>
              <a:t>/ταξινομικό  αριθμό (ανά ράφι)</a:t>
            </a:r>
          </a:p>
          <a:p>
            <a:r>
              <a:rPr lang="el-GR" dirty="0">
                <a:solidFill>
                  <a:srgbClr val="FF0000"/>
                </a:solidFill>
              </a:rPr>
              <a:t>Αναλυτικές οδηγίες  </a:t>
            </a:r>
            <a:r>
              <a:rPr lang="el-GR" dirty="0">
                <a:solidFill>
                  <a:srgbClr val="FF0000"/>
                </a:solidFill>
                <a:hlinkClick r:id="rId3"/>
              </a:rPr>
              <a:t>στην ιστοσελίδα </a:t>
            </a:r>
            <a:r>
              <a:rPr lang="en-US" dirty="0">
                <a:solidFill>
                  <a:srgbClr val="FF0000"/>
                </a:solidFill>
                <a:hlinkClick r:id="rId3"/>
              </a:rPr>
              <a:t> </a:t>
            </a:r>
            <a:r>
              <a:rPr lang="el-GR" dirty="0">
                <a:solidFill>
                  <a:srgbClr val="FF0000"/>
                </a:solidFill>
              </a:rPr>
              <a:t>αλλά και στο </a:t>
            </a:r>
            <a:r>
              <a:rPr lang="el-GR" b="1" dirty="0">
                <a:solidFill>
                  <a:srgbClr val="FF0000"/>
                </a:solidFill>
                <a:hlinkClick r:id="rId4">
                  <a:extLst>
                    <a:ext uri="{A12FA001-AC4F-418D-AE19-62706E023703}">
                      <ahyp:hlinkClr xmlns:ahyp="http://schemas.microsoft.com/office/drawing/2018/hyperlinkcolor" val="tx"/>
                    </a:ext>
                  </a:extLst>
                </a:hlinkClick>
              </a:rPr>
              <a:t>ΜΑΘΑΙΝΩ ΠΩΣ</a:t>
            </a:r>
            <a:endParaRPr lang="el-GR" b="1" dirty="0">
              <a:solidFill>
                <a:srgbClr val="FF0000"/>
              </a:solidFill>
            </a:endParaRPr>
          </a:p>
          <a:p>
            <a:pPr marL="285750" indent="-285750">
              <a:buFont typeface="Wingdings" panose="05000000000000000000" pitchFamily="2" charset="2"/>
              <a:buChar char="§"/>
            </a:pPr>
            <a:endParaRPr lang="el-GR" dirty="0"/>
          </a:p>
          <a:p>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156" y="1484784"/>
            <a:ext cx="940940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3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4B3954-165C-4E18-900F-D51CC9CE19AD}"/>
              </a:ext>
            </a:extLst>
          </p:cNvPr>
          <p:cNvSpPr>
            <a:spLocks noGrp="1"/>
          </p:cNvSpPr>
          <p:nvPr>
            <p:ph type="title"/>
          </p:nvPr>
        </p:nvSpPr>
        <p:spPr>
          <a:xfrm>
            <a:off x="1269875" y="76200"/>
            <a:ext cx="10004787" cy="1336576"/>
          </a:xfrm>
        </p:spPr>
        <p:txBody>
          <a:bodyPr>
            <a:normAutofit fontScale="90000"/>
          </a:bodyPr>
          <a:lstStyle/>
          <a:p>
            <a:r>
              <a:rPr lang="el-GR" sz="2000" dirty="0">
                <a:solidFill>
                  <a:srgbClr val="FF0000"/>
                </a:solidFill>
              </a:rPr>
              <a:t>Αναζήτηση περιοδικών εκδόσεων  και  σύνδεση με την ηλεκτρονική τους μορφή </a:t>
            </a:r>
            <a:r>
              <a:rPr lang="el-GR" sz="2000" dirty="0"/>
              <a:t>(</a:t>
            </a:r>
            <a:r>
              <a:rPr lang="en-US" sz="2000" dirty="0"/>
              <a:t>OPAC https://opac.seab.gr/</a:t>
            </a:r>
            <a:br>
              <a:rPr lang="en-US" sz="2000" dirty="0"/>
            </a:br>
            <a:r>
              <a:rPr lang="el-GR" sz="2000" dirty="0">
                <a:solidFill>
                  <a:srgbClr val="FF0000"/>
                </a:solidFill>
              </a:rPr>
              <a:t>Σύνδεση έντυπων περιοδικών με την ηλεκτρονική τους μορφή</a:t>
            </a:r>
            <a:br>
              <a:rPr lang="el-GR" sz="2000" dirty="0"/>
            </a:br>
            <a:r>
              <a:rPr lang="en-US" sz="2000" dirty="0"/>
              <a:t>http://law.lib.uoa.gr/nea-anakoinoseis/detail/article/periodika-bibliothikis-nomikis-scholis-poy-diatithentai-kai-ilektronika-2.html</a:t>
            </a:r>
            <a:endParaRPr lang="el-GR"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64" y="1556792"/>
            <a:ext cx="5184576" cy="515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1444786"/>
            <a:ext cx="5544616" cy="510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02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solidFill>
                <a:srgbClr val="FF0000"/>
              </a:solidFill>
            </a:endParaRPr>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58309" y="482600"/>
            <a:ext cx="5400600" cy="6114752"/>
          </a:xfrm>
        </p:spPr>
      </p:pic>
      <p:sp>
        <p:nvSpPr>
          <p:cNvPr id="4" name="Θέση κειμένου 3"/>
          <p:cNvSpPr>
            <a:spLocks noGrp="1"/>
          </p:cNvSpPr>
          <p:nvPr>
            <p:ph type="body" sz="half" idx="2"/>
          </p:nvPr>
        </p:nvSpPr>
        <p:spPr/>
        <p:txBody>
          <a:bodyPr/>
          <a:lstStyle/>
          <a:p>
            <a:r>
              <a:rPr lang="el-GR" b="1" dirty="0">
                <a:solidFill>
                  <a:srgbClr val="FF0000"/>
                </a:solidFill>
              </a:rPr>
              <a:t>Ηλεκτρονικές πηγές πληροφόρησης νομικών δεδομένων</a:t>
            </a:r>
          </a:p>
          <a:p>
            <a:r>
              <a:rPr lang="el-GR" b="1" dirty="0">
                <a:solidFill>
                  <a:srgbClr val="FF0000"/>
                </a:solidFill>
              </a:rPr>
              <a:t>Χρηματοδότηση ΠΜΣ!!!!</a:t>
            </a:r>
          </a:p>
          <a:p>
            <a:endParaRPr lang="el-GR"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80" y="1484784"/>
            <a:ext cx="324036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8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purl.org/dc/terms/"/>
    <ds:schemaRef ds:uri="http://www.w3.org/XML/1998/namespace"/>
    <ds:schemaRef ds:uri="http://schemas.openxmlformats.org/package/2006/metadata/core-properties"/>
    <ds:schemaRef ds:uri="http://purl.org/dc/dcmitype/"/>
    <ds:schemaRef ds:uri="4873beb7-5857-4685-be1f-d57550cc96cc"/>
    <ds:schemaRef ds:uri="http://schemas.microsoft.com/office/2006/documentManagement/types"/>
    <ds:schemaRef ds:uri="http://schemas.microsoft.com/office/2006/metadata/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tf02787940</Template>
  <TotalTime>7096</TotalTime>
  <Words>3212</Words>
  <Application>Microsoft Office PowerPoint</Application>
  <PresentationFormat>Custom</PresentationFormat>
  <Paragraphs>449</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Calibri</vt:lpstr>
      <vt:lpstr>Century Gothic</vt:lpstr>
      <vt:lpstr>Courier New</vt:lpstr>
      <vt:lpstr>Proxima Nova</vt:lpstr>
      <vt:lpstr>Times New Roman</vt:lpstr>
      <vt:lpstr>Wingdings</vt:lpstr>
      <vt:lpstr>tf02787940</vt:lpstr>
      <vt:lpstr>ΒΙΒΛΙΟΘΗΚΗ ΝΟΜΙΚΗΣ ΣΧΟΛΗΣ </vt:lpstr>
      <vt:lpstr>Η Βιβλιοθήκη σύμφωνα με τα στατιστικά ΕΛΣΤΑΤ ΜΟΠΑΒ 31/12/2020    </vt:lpstr>
      <vt:lpstr>Στατιστικά ακαδημαϊκού έτους  2020-2021   </vt:lpstr>
      <vt:lpstr>Η βιβλιοθήκη μας είναι από τις ελάχιστες Βιβλιοθήκες του ΕΚΠΑ που υποστηρίζεται σε τέτοιο βαθμό από κονδύλια των ΠΜΣ τα οποία αξιοποιούνται για την αγορά βιβλίων, περιοδικών, βάσεων δεδομένων και το 2021 για την πρόσληψη προσωπικού  </vt:lpstr>
      <vt:lpstr>http://law.lib.uoa.gr/ </vt:lpstr>
      <vt:lpstr>Υπηρεσίες  βιβλιοθήκης την περίοδο covid και  την τρέχουσα περίοδο</vt:lpstr>
      <vt:lpstr>PowerPoint Presentation</vt:lpstr>
      <vt:lpstr>Αναζήτηση περιοδικών εκδόσεων  και  σύνδεση με την ηλεκτρονική τους μορφή (OPAC https://opac.seab.gr/ Σύνδεση έντυπων περιοδικών με την ηλεκτρονική τους μορφή http://law.lib.uoa.gr/nea-anakoinoseis/detail/article/periodika-bibliothikis-nomikis-scholis-poy-diatithentai-kai-ilektronika-2.html</vt:lpstr>
      <vt:lpstr>PowerPoint Presentation</vt:lpstr>
      <vt:lpstr>Κατανομή βάσεων μέσω των ΠΜΣ  έτους 2021</vt:lpstr>
      <vt:lpstr>Ηλεκτρονικά περιοδικά και βιβλία (HEAL-LINK) http://www.heal-link.gr/ </vt:lpstr>
      <vt:lpstr>Υπηρεσία Δανεισμού http://law.lib.uoa.gr/ypiresies/daneismos.html</vt:lpstr>
      <vt:lpstr>Μελέτη εντός των αναγνωστηρίων (περίοδος COVID)  </vt:lpstr>
      <vt:lpstr>PowerPoint Presentation</vt:lpstr>
      <vt:lpstr>Συγκέντρωση ιστότοπων νομικής πληροφόρησης (ανοιχτής πρόσβασης)</vt:lpstr>
      <vt:lpstr>  Ιδρυματικό αποθετήριο ψηφιακή Βιβλιοθήκη Πέργαμος  </vt:lpstr>
      <vt:lpstr>ΠΕΡΓΑΜΟΣ και μέλη ΔΕΠ Συλλογή “Επιστημονικές δημοσιεύσεις, ερευνητικό και άλλο υλικό” </vt:lpstr>
      <vt:lpstr>  Σύστημα ηλεκτρονικής  εκδοτικής  (e-publishing)     </vt:lpstr>
      <vt:lpstr>PowerPoint Presentation</vt:lpstr>
      <vt:lpstr>Διαχείριση και οργάνωση βιβλιογραφίας </vt:lpstr>
      <vt:lpstr> Λογισμικό ελέγχου Λογοκλοπής  Συχνές ερωτήσεις και απαντήσεις για τα μέλη του ΕΚΠΑ   </vt:lpstr>
      <vt:lpstr>PowerPoint Presentation</vt:lpstr>
      <vt:lpstr>PowerPoint Presentation</vt:lpstr>
      <vt:lpstr>     </vt:lpstr>
      <vt:lpstr> </vt:lpstr>
      <vt:lpstr>H Βιβλιοθήκη, υποστηρίζει το εκπαιδευτικό, κοινωνικό και πολιτιστικό έργο του Πανεπιστημίου  </vt:lpstr>
      <vt:lpstr> Διαχείριση δωρεών    Διάθεση υλικού στους φοιτητές</vt:lpstr>
      <vt:lpstr>  Η  Συνεργασία με τα μέλη ΔΕΠ είναι απαραίτητη  και επιβεβλημένη) </vt:lpstr>
      <vt:lpstr>  Ανάπτυξη Βιβλιοθήκης και ενίσχυση έργου της  </vt:lpstr>
      <vt:lpstr>Ευχαριστούμε!</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ΕΘΝΙΚΟΝ ΚΑΙ ΚΑΠΟΔΙΣΤΡΙΑΚΟΝ ΠΑΝΕΠΙΣΤΗΜΙΟΝ ΑΘΗΝΩΝ ΒΙΒΛΙΟΘΗΚΗ ΝΟΜΙΚΗΣ ΣΧΟΛΗΣ http://law.lib.uoa.gr/</dc:title>
  <dc:creator>user</dc:creator>
  <cp:lastModifiedBy>User3</cp:lastModifiedBy>
  <cp:revision>677</cp:revision>
  <cp:lastPrinted>2020-11-09T11:52:16Z</cp:lastPrinted>
  <dcterms:created xsi:type="dcterms:W3CDTF">2017-10-12T07:46:31Z</dcterms:created>
  <dcterms:modified xsi:type="dcterms:W3CDTF">2021-09-16T09:11:05Z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