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1"/>
  </p:sldMasterIdLst>
  <p:sldIdLst>
    <p:sldId id="256" r:id="rId2"/>
    <p:sldId id="290" r:id="rId3"/>
    <p:sldId id="291" r:id="rId4"/>
    <p:sldId id="261" r:id="rId5"/>
    <p:sldId id="262" r:id="rId6"/>
    <p:sldId id="263" r:id="rId7"/>
    <p:sldId id="281" r:id="rId8"/>
    <p:sldId id="284" r:id="rId9"/>
    <p:sldId id="283" r:id="rId10"/>
    <p:sldId id="292" r:id="rId11"/>
    <p:sldId id="285" r:id="rId12"/>
    <p:sldId id="286" r:id="rId13"/>
    <p:sldId id="287" r:id="rId14"/>
    <p:sldId id="288" r:id="rId15"/>
    <p:sldId id="293" r:id="rId16"/>
    <p:sldId id="29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F3D990-85C9-446D-918A-F31E9F41CB74}" v="77" dt="2021-03-27T19:05:17.3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3" d="100"/>
          <a:sy n="63" d="100"/>
        </p:scale>
        <p:origin x="692" y="6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s Zoumpoulis" userId="8bf8103f89de5a88" providerId="OrgId" clId="{D6361E91-4BB6-4600-9B67-71E1897E52EC}"/>
    <pc:docChg chg="custSel modSld">
      <pc:chgData name="Christos Zoumpoulis" userId="8bf8103f89de5a88" providerId="OrgId" clId="{D6361E91-4BB6-4600-9B67-71E1897E52EC}" dt="2020-04-28T11:57:29.359" v="3" actId="27636"/>
      <pc:docMkLst>
        <pc:docMk/>
      </pc:docMkLst>
      <pc:sldChg chg="modSp modAnim">
        <pc:chgData name="Christos Zoumpoulis" userId="8bf8103f89de5a88" providerId="OrgId" clId="{D6361E91-4BB6-4600-9B67-71E1897E52EC}" dt="2020-04-28T11:57:29.359" v="3" actId="27636"/>
        <pc:sldMkLst>
          <pc:docMk/>
          <pc:sldMk cId="3811158751" sldId="256"/>
        </pc:sldMkLst>
        <pc:spChg chg="mod">
          <ac:chgData name="Christos Zoumpoulis" userId="8bf8103f89de5a88" providerId="OrgId" clId="{D6361E91-4BB6-4600-9B67-71E1897E52EC}" dt="2020-04-28T11:57:29.359" v="3" actId="27636"/>
          <ac:spMkLst>
            <pc:docMk/>
            <pc:sldMk cId="3811158751" sldId="256"/>
            <ac:spMk id="3" creationId="{00000000-0000-0000-0000-000000000000}"/>
          </ac:spMkLst>
        </pc:spChg>
      </pc:sldChg>
    </pc:docChg>
  </pc:docChgLst>
  <pc:docChgLst>
    <pc:chgData name="Christos Zoumpoulis" userId="6a55838c-f762-4b05-addf-d5577443a290" providerId="ADAL" clId="{07F3D990-85C9-446D-918A-F31E9F41CB74}"/>
    <pc:docChg chg="custSel modSld">
      <pc:chgData name="Christos Zoumpoulis" userId="6a55838c-f762-4b05-addf-d5577443a290" providerId="ADAL" clId="{07F3D990-85C9-446D-918A-F31E9F41CB74}" dt="2021-03-27T19:05:17.343" v="77" actId="20577"/>
      <pc:docMkLst>
        <pc:docMk/>
      </pc:docMkLst>
      <pc:sldChg chg="modSp mod">
        <pc:chgData name="Christos Zoumpoulis" userId="6a55838c-f762-4b05-addf-d5577443a290" providerId="ADAL" clId="{07F3D990-85C9-446D-918A-F31E9F41CB74}" dt="2021-03-27T19:05:17.343" v="77" actId="20577"/>
        <pc:sldMkLst>
          <pc:docMk/>
          <pc:sldMk cId="3811158751" sldId="256"/>
        </pc:sldMkLst>
        <pc:spChg chg="mod">
          <ac:chgData name="Christos Zoumpoulis" userId="6a55838c-f762-4b05-addf-d5577443a290" providerId="ADAL" clId="{07F3D990-85C9-446D-918A-F31E9F41CB74}" dt="2021-03-27T19:05:17.343" v="77" actId="20577"/>
          <ac:spMkLst>
            <pc:docMk/>
            <pc:sldMk cId="3811158751" sldId="256"/>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3/27/2021</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14642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01583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3/27/2021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834984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3/27/2021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4039539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3/27/2021</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84614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984005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825691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763943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3/27/2021</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69447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38222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3/27/2021</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91813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71331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72333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46860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48840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62452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03397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3/27/2021</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69596300"/>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l-GR" sz="2800" dirty="0">
                <a:solidFill>
                  <a:srgbClr val="FF0000"/>
                </a:solidFill>
              </a:rPr>
              <a:t>ΕΤΑΙΡΙΚΗ ΚΙΝΗΤΙΚΟΤΗΤΑ ΕΝΤΟΣ ΤΗΣ </a:t>
            </a:r>
            <a:r>
              <a:rPr lang="el-GR" sz="2800" dirty="0" err="1">
                <a:solidFill>
                  <a:srgbClr val="FF0000"/>
                </a:solidFill>
              </a:rPr>
              <a:t>εε</a:t>
            </a:r>
            <a:r>
              <a:rPr lang="el-GR" sz="2800" dirty="0">
                <a:solidFill>
                  <a:srgbClr val="FF0000"/>
                </a:solidFill>
              </a:rPr>
              <a:t> – </a:t>
            </a:r>
            <a:r>
              <a:rPr lang="el-GR" sz="2800" dirty="0" err="1">
                <a:solidFill>
                  <a:srgbClr val="FF0000"/>
                </a:solidFill>
              </a:rPr>
              <a:t>ΔιασυνοριακΕΣ</a:t>
            </a:r>
            <a:r>
              <a:rPr lang="el-GR" sz="2800" dirty="0">
                <a:solidFill>
                  <a:srgbClr val="FF0000"/>
                </a:solidFill>
              </a:rPr>
              <a:t> ΣΥΓΧΩΝΕΥΣΕΙΣ</a:t>
            </a:r>
            <a:r>
              <a:rPr lang="en-US" sz="2800" dirty="0"/>
              <a:t>					</a:t>
            </a:r>
            <a:endParaRPr lang="el-GR" sz="2800" dirty="0"/>
          </a:p>
        </p:txBody>
      </p:sp>
      <p:sp>
        <p:nvSpPr>
          <p:cNvPr id="3" name="Subtitle 2"/>
          <p:cNvSpPr>
            <a:spLocks noGrp="1"/>
          </p:cNvSpPr>
          <p:nvPr>
            <p:ph type="subTitle" idx="1"/>
          </p:nvPr>
        </p:nvSpPr>
        <p:spPr/>
        <p:txBody>
          <a:bodyPr>
            <a:normAutofit fontScale="55000" lnSpcReduction="20000"/>
          </a:bodyPr>
          <a:lstStyle/>
          <a:p>
            <a:r>
              <a:rPr lang="fr-FR" sz="3200" dirty="0">
                <a:solidFill>
                  <a:srgbClr val="7030A0"/>
                </a:solidFill>
              </a:rPr>
              <a:t>B</a:t>
            </a:r>
            <a:r>
              <a:rPr lang="el-GR" sz="3200" dirty="0">
                <a:solidFill>
                  <a:srgbClr val="7030A0"/>
                </a:solidFill>
              </a:rPr>
              <a:t>’ εξάμηνο ΜΠΣ ΙΔΔ &amp; ΔΔΣ 2020-2021 (ΔΔΣ) </a:t>
            </a:r>
          </a:p>
          <a:p>
            <a:r>
              <a:rPr lang="el-GR" sz="3200" dirty="0">
                <a:solidFill>
                  <a:srgbClr val="7030A0"/>
                </a:solidFill>
              </a:rPr>
              <a:t>Δρ. Χρήστος Ζουμπούλης, </a:t>
            </a:r>
            <a:r>
              <a:rPr lang="en-US" sz="3200" dirty="0">
                <a:solidFill>
                  <a:srgbClr val="7030A0"/>
                </a:solidFill>
              </a:rPr>
              <a:t>E</a:t>
            </a:r>
            <a:r>
              <a:rPr lang="el-GR" sz="3200" dirty="0" err="1">
                <a:solidFill>
                  <a:srgbClr val="7030A0"/>
                </a:solidFill>
              </a:rPr>
              <a:t>πιστ</a:t>
            </a:r>
            <a:r>
              <a:rPr lang="el-GR" sz="3200" dirty="0">
                <a:solidFill>
                  <a:srgbClr val="7030A0"/>
                </a:solidFill>
              </a:rPr>
              <a:t>. Συνεργάτης/Εντεταλμένος Διδασκαλίας ΕΚΠΑ</a:t>
            </a:r>
          </a:p>
        </p:txBody>
      </p:sp>
    </p:spTree>
    <p:extLst>
      <p:ext uri="{BB962C8B-B14F-4D97-AF65-F5344CB8AC3E}">
        <p14:creationId xmlns:p14="http://schemas.microsoft.com/office/powerpoint/2010/main" val="3811158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40000"/>
                <a:lumOff val="6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13062" y="1855224"/>
            <a:ext cx="10810875" cy="5002776"/>
          </a:xfrm>
        </p:spPr>
        <p:txBody>
          <a:bodyPr>
            <a:normAutofit lnSpcReduction="10000"/>
          </a:bodyPr>
          <a:lstStyle/>
          <a:p>
            <a:pPr lvl="0" algn="just"/>
            <a:r>
              <a:rPr lang="el-GR" sz="2000" dirty="0">
                <a:solidFill>
                  <a:srgbClr val="002060"/>
                </a:solidFill>
              </a:rPr>
              <a:t>Το άρθρο 121 παρ. 1 της οδηγίας 1132/2017 είναι ένας κανόνας σύγκρουσης ο οποίος παραπέμπει στο εθνικό δίκαιο κάθε μετέχουσας στη συγχώνευση εταιρίας. Στο ελληνικό δίκαιο ισχύει πλέον ο Ν. 4548/2018 για τις Ανώνυμες Εταιρίες.  </a:t>
            </a:r>
          </a:p>
          <a:p>
            <a:pPr lvl="0" algn="just"/>
            <a:r>
              <a:rPr lang="el-GR" sz="2000" dirty="0">
                <a:solidFill>
                  <a:srgbClr val="002060"/>
                </a:solidFill>
              </a:rPr>
              <a:t>Στο στοιχείο α’ του άρθρου 121 παρ. 1 τίθεται ως προϋπόθεση για τη διενέργεια συγχωνεύσεως,  το επιτρεπτό της συγχώνευσης της εμπλεκόμενης εταιρίας βάσει του εθνικού της δικαίου. Με την εισαγωγή του εν λόγω κανόνα σύγκρουσης νοείται ειδικότερα ότι αν επιδιώκεται η συγχώνευση μεταξύ μίας ΑΕ και μίας ΕΠΕ και το δίκαιο του ενός κράτους δεν επιτρέπει την εν λόγω συγχώνευση, τότε η συγκεκριμένη διασυνοριακή συγχώνευση δεν είναι δυνατόν να πραγματοποιηθεί.</a:t>
            </a:r>
          </a:p>
          <a:p>
            <a:pPr lvl="0" algn="just"/>
            <a:r>
              <a:rPr lang="el-GR" sz="2000" dirty="0">
                <a:solidFill>
                  <a:srgbClr val="002060"/>
                </a:solidFill>
              </a:rPr>
              <a:t>Στο στοιχείο β’ του άρθρου 121 παρ. 1 προβλέπεται επίσης ότι κάθε εταιρεία που συμμετέχει στη συγχώνευση οφείλει να συμμορφώνεται προς τις διατάξεις του εθνικού της δικαίου. Η ρύθμιση αυτή καθίσταται αναγκαία, δεδομένου ότι η Οδηγία δεν ρυθμίζει εξαντλητικά τη διαδικασία.</a:t>
            </a:r>
          </a:p>
          <a:p>
            <a:pPr lvl="0" algn="just"/>
            <a:r>
              <a:rPr lang="el-GR" sz="2000" dirty="0">
                <a:solidFill>
                  <a:srgbClr val="002060"/>
                </a:solidFill>
              </a:rPr>
              <a:t>Επίσης (άρθρο 121)</a:t>
            </a:r>
            <a:r>
              <a:rPr lang="en-US" sz="2000" dirty="0">
                <a:solidFill>
                  <a:srgbClr val="002060"/>
                </a:solidFill>
              </a:rPr>
              <a:t>: </a:t>
            </a:r>
            <a:r>
              <a:rPr lang="el-GR" sz="2000" dirty="0">
                <a:solidFill>
                  <a:srgbClr val="002060"/>
                </a:solidFill>
              </a:rPr>
              <a:t>«Η νομοθεσία κράτους μέλους που επιτρέπει στις εθνικές του αρχές να αντιτίθενται σε δεδομένη εσωτερική συγχώνευση για λόγους δημοσίου συμφέροντος εφαρμόζεται επίσης στην περίπτωση διασυνοριακής συγχώνευσης εάν μία τουλάχιστον από τις συγχωνευόμενες εταιρείες υπόκειται στο δίκαιο του εν λόγω κράτους μέλους».</a:t>
            </a:r>
          </a:p>
        </p:txBody>
      </p:sp>
      <p:sp>
        <p:nvSpPr>
          <p:cNvPr id="5" name="TextBox 4"/>
          <p:cNvSpPr txBox="1"/>
          <p:nvPr/>
        </p:nvSpPr>
        <p:spPr>
          <a:xfrm>
            <a:off x="4021592" y="856061"/>
            <a:ext cx="8886825" cy="830997"/>
          </a:xfrm>
          <a:prstGeom prst="rect">
            <a:avLst/>
          </a:prstGeom>
          <a:noFill/>
        </p:spPr>
        <p:txBody>
          <a:bodyPr wrap="square" rtlCol="0">
            <a:spAutoFit/>
          </a:bodyPr>
          <a:lstStyle/>
          <a:p>
            <a:pPr algn="ctr"/>
            <a:r>
              <a:rPr lang="el-GR" sz="2400" dirty="0" err="1">
                <a:solidFill>
                  <a:schemeClr val="accent5">
                    <a:lumMod val="50000"/>
                  </a:schemeClr>
                </a:solidFill>
              </a:rPr>
              <a:t>Προυποθέσεις</a:t>
            </a:r>
            <a:r>
              <a:rPr lang="el-GR" sz="2400" dirty="0">
                <a:solidFill>
                  <a:schemeClr val="accent5">
                    <a:lumMod val="50000"/>
                  </a:schemeClr>
                </a:solidFill>
              </a:rPr>
              <a:t> της συγχώνευσης – </a:t>
            </a:r>
          </a:p>
          <a:p>
            <a:pPr algn="ctr"/>
            <a:r>
              <a:rPr lang="el-GR" sz="2400" dirty="0">
                <a:solidFill>
                  <a:schemeClr val="accent5">
                    <a:lumMod val="50000"/>
                  </a:schemeClr>
                </a:solidFill>
              </a:rPr>
              <a:t>ο κανόνας σύγκρουσης του άρθρου 121</a:t>
            </a:r>
          </a:p>
        </p:txBody>
      </p:sp>
    </p:spTree>
    <p:extLst>
      <p:ext uri="{BB962C8B-B14F-4D97-AF65-F5344CB8AC3E}">
        <p14:creationId xmlns:p14="http://schemas.microsoft.com/office/powerpoint/2010/main" val="1604877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2.5E-6 -1.48148E-6 C 0.06901 -1.48148E-6 0.125 0.05602 0.125 0.125 C 0.125 0.19398 0.06901 0.25 -2.5E-6 0.25 C -0.06901 0.25 -0.125 0.19398 -0.125 0.125 C -0.125 0.05602 -0.06901 -1.48148E-6 -2.5E-6 -1.48148E-6 Z " pathEditMode="relative" rAng="0" ptsTypes="AAAAA">
                                      <p:cBhvr>
                                        <p:cTn id="6" dur="2000" fill="hold"/>
                                        <p:tgtEl>
                                          <p:spTgt spid="5">
                                            <p:txEl>
                                              <p:pRg st="0" end="0"/>
                                            </p:txEl>
                                          </p:spTgt>
                                        </p:tgtEl>
                                        <p:attrNameLst>
                                          <p:attrName>ppt_x</p:attrName>
                                          <p:attrName>ppt_y</p:attrName>
                                        </p:attrNameLst>
                                      </p:cBhvr>
                                      <p:rCtr x="0" y="12500"/>
                                    </p:animMotion>
                                  </p:childTnLst>
                                </p:cTn>
                              </p:par>
                            </p:childTnLst>
                          </p:cTn>
                        </p:par>
                      </p:childTnLst>
                    </p:cTn>
                  </p:par>
                  <p:par>
                    <p:cTn id="7" fill="hold">
                      <p:stCondLst>
                        <p:cond delay="indefinite"/>
                      </p:stCondLst>
                      <p:childTnLst>
                        <p:par>
                          <p:cTn id="8" fill="hold">
                            <p:stCondLst>
                              <p:cond delay="0"/>
                            </p:stCondLst>
                            <p:childTnLst>
                              <p:par>
                                <p:cTn id="9" presetID="1" presetClass="path" presetSubtype="0" accel="50000" decel="50000" fill="hold" nodeType="clickEffect">
                                  <p:stCondLst>
                                    <p:cond delay="0"/>
                                  </p:stCondLst>
                                  <p:childTnLst>
                                    <p:animMotion origin="layout" path="M -2.5E-6 -1.48148E-6 C 0.06901 -1.48148E-6 0.125 0.05602 0.125 0.125 C 0.125 0.19398 0.06901 0.25 -2.5E-6 0.25 C -0.06901 0.25 -0.125 0.19398 -0.125 0.125 C -0.125 0.05602 -0.06901 -1.48148E-6 -2.5E-6 -1.48148E-6 Z " pathEditMode="relative" rAng="0" ptsTypes="AAAAA">
                                      <p:cBhvr>
                                        <p:cTn id="10" dur="2000" fill="hold"/>
                                        <p:tgtEl>
                                          <p:spTgt spid="5">
                                            <p:txEl>
                                              <p:pRg st="1" end="1"/>
                                            </p:txEl>
                                          </p:spTgt>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40000"/>
                <a:lumOff val="6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13062" y="1855224"/>
            <a:ext cx="10810875" cy="5002776"/>
          </a:xfrm>
        </p:spPr>
        <p:txBody>
          <a:bodyPr>
            <a:normAutofit fontScale="77500" lnSpcReduction="20000"/>
          </a:bodyPr>
          <a:lstStyle/>
          <a:p>
            <a:pPr algn="just">
              <a:lnSpc>
                <a:spcPct val="120000"/>
              </a:lnSpc>
              <a:spcBef>
                <a:spcPts val="0"/>
              </a:spcBef>
            </a:pPr>
            <a:r>
              <a:rPr lang="el-GR" dirty="0">
                <a:solidFill>
                  <a:schemeClr val="tx2">
                    <a:lumMod val="10000"/>
                  </a:schemeClr>
                </a:solidFill>
              </a:rPr>
              <a:t>Η οδηγία περιέχει και κανόνες ουσιαστικού ιδιωτικού διεθνούς δικαίου οι οποίοι επιλύουν ευθέως ζητήματα που αφορούν τις διασυνοριακές συγχωνεύσεις κεφαλαιουχικών εταιριών. Τα ζητήματα λοιπόν αυτά αντιμετωπίζονται από τις μετέχουσες τη συγχώνευση εταιρείες κατά ενιαίο τρόπο. Για παράδειγμα</a:t>
            </a:r>
            <a:r>
              <a:rPr lang="en-US" dirty="0">
                <a:solidFill>
                  <a:schemeClr val="tx2">
                    <a:lumMod val="10000"/>
                  </a:schemeClr>
                </a:solidFill>
              </a:rPr>
              <a:t>:</a:t>
            </a:r>
          </a:p>
          <a:p>
            <a:pPr marL="0" indent="0" algn="ctr">
              <a:lnSpc>
                <a:spcPct val="120000"/>
              </a:lnSpc>
              <a:spcBef>
                <a:spcPts val="0"/>
              </a:spcBef>
              <a:buNone/>
            </a:pPr>
            <a:r>
              <a:rPr lang="el-GR" i="1" dirty="0">
                <a:solidFill>
                  <a:schemeClr val="tx2"/>
                </a:solidFill>
              </a:rPr>
              <a:t>Άρθρο 122 - Κοινό σχέδιο διασυνοριακής συγχώνευσης</a:t>
            </a:r>
          </a:p>
          <a:p>
            <a:pPr marL="0" indent="0" algn="just">
              <a:lnSpc>
                <a:spcPct val="120000"/>
              </a:lnSpc>
              <a:spcBef>
                <a:spcPts val="0"/>
              </a:spcBef>
              <a:buNone/>
            </a:pPr>
            <a:r>
              <a:rPr lang="el-GR" i="1" dirty="0">
                <a:solidFill>
                  <a:schemeClr val="tx2"/>
                </a:solidFill>
              </a:rPr>
              <a:t>Τα όργανα διευθύνσεως ή διοικήσεως καθεμιάς από τις συγχωνευόμενες εταιρείες καταρτίζουν το κοινό σχέδιο διασυνοριακής συγχώνευσης. Το σχέδιο αυτό περιλαμβάνει τουλάχιστον τα εξής στοιχεία:</a:t>
            </a:r>
          </a:p>
          <a:p>
            <a:pPr marL="0" indent="0" algn="just">
              <a:lnSpc>
                <a:spcPct val="120000"/>
              </a:lnSpc>
              <a:spcBef>
                <a:spcPts val="0"/>
              </a:spcBef>
              <a:buNone/>
            </a:pPr>
            <a:r>
              <a:rPr lang="el-GR" i="1" dirty="0">
                <a:solidFill>
                  <a:schemeClr val="tx2"/>
                </a:solidFill>
              </a:rPr>
              <a:t>	α) τη μορφή, την επωνυμία και την καταστατική έδρα των συγχωνευόμενων εταιρειών, καθώς 	και τα αντίστοιχα στοιχεία για την εταιρεία που προκύπτει από τη διασυνοριακή συγχώνευση·</a:t>
            </a:r>
          </a:p>
          <a:p>
            <a:pPr marL="457200" lvl="1" indent="0" algn="just">
              <a:lnSpc>
                <a:spcPct val="120000"/>
              </a:lnSpc>
              <a:spcBef>
                <a:spcPts val="0"/>
              </a:spcBef>
              <a:buNone/>
            </a:pPr>
            <a:r>
              <a:rPr lang="el-GR" i="1" dirty="0">
                <a:solidFill>
                  <a:schemeClr val="tx2"/>
                </a:solidFill>
              </a:rPr>
              <a:t>	β) τη σχέση ανταλλαγής των τίτλων ή μεριδίων του εταιρικού κεφαλαίου, καθώς και, εφόσον 	συντρέχει περίπτωση, το ύψος του εξοφλητικού ποσού σε μετρητά·</a:t>
            </a:r>
          </a:p>
          <a:p>
            <a:pPr marL="0" indent="0" algn="just">
              <a:lnSpc>
                <a:spcPct val="120000"/>
              </a:lnSpc>
              <a:spcBef>
                <a:spcPts val="0"/>
              </a:spcBef>
              <a:buNone/>
            </a:pPr>
            <a:r>
              <a:rPr lang="el-GR" i="1" dirty="0">
                <a:solidFill>
                  <a:schemeClr val="tx2"/>
                </a:solidFill>
              </a:rPr>
              <a:t>	γ) τους όρους επιμερισμού των τίτλων ή μεριδίων εταιρικού κεφαλαίου της εταιρείας που 	προκύπτει από τη διασυνοριακή συγχώνευση·</a:t>
            </a:r>
          </a:p>
          <a:p>
            <a:pPr marL="0" indent="0" algn="just">
              <a:lnSpc>
                <a:spcPct val="120000"/>
              </a:lnSpc>
              <a:spcBef>
                <a:spcPts val="0"/>
              </a:spcBef>
              <a:buNone/>
            </a:pPr>
            <a:r>
              <a:rPr lang="el-GR" i="1" dirty="0">
                <a:solidFill>
                  <a:schemeClr val="tx2"/>
                </a:solidFill>
              </a:rPr>
              <a:t>	δ) τις πιθανές επιπτώσεις από τη διασυνοριακή συγχώνευση στην απασχόληση·</a:t>
            </a:r>
          </a:p>
          <a:p>
            <a:pPr marL="0" indent="0" algn="just">
              <a:lnSpc>
                <a:spcPct val="120000"/>
              </a:lnSpc>
              <a:spcBef>
                <a:spcPts val="0"/>
              </a:spcBef>
              <a:buNone/>
            </a:pPr>
            <a:r>
              <a:rPr lang="el-GR" i="1" dirty="0">
                <a:solidFill>
                  <a:schemeClr val="tx2"/>
                </a:solidFill>
              </a:rPr>
              <a:t>	ε) την ημερομηνία από την οποία οι τίτλοι ή τα μερίδια εταιρικού κεφαλαίου παρέχουν 	δικαίωμα συμμετοχής στα κέρδη, καθώς και κάθε ειδικό όρο σχετικά με το δικαίωμα αυτό·»… 	</a:t>
            </a:r>
            <a:r>
              <a:rPr lang="el-GR" i="1" dirty="0" err="1">
                <a:solidFill>
                  <a:schemeClr val="tx2"/>
                </a:solidFill>
              </a:rPr>
              <a:t>κ.ο.κ.</a:t>
            </a:r>
            <a:r>
              <a:rPr lang="el-GR" i="1" dirty="0">
                <a:solidFill>
                  <a:schemeClr val="tx2"/>
                </a:solidFill>
              </a:rPr>
              <a:t> </a:t>
            </a:r>
          </a:p>
        </p:txBody>
      </p:sp>
      <p:sp>
        <p:nvSpPr>
          <p:cNvPr id="5" name="TextBox 4"/>
          <p:cNvSpPr txBox="1"/>
          <p:nvPr/>
        </p:nvSpPr>
        <p:spPr>
          <a:xfrm>
            <a:off x="3077961" y="1058314"/>
            <a:ext cx="8886825" cy="830997"/>
          </a:xfrm>
          <a:prstGeom prst="rect">
            <a:avLst/>
          </a:prstGeom>
          <a:noFill/>
        </p:spPr>
        <p:txBody>
          <a:bodyPr wrap="square" rtlCol="0">
            <a:spAutoFit/>
          </a:bodyPr>
          <a:lstStyle/>
          <a:p>
            <a:pPr algn="ctr"/>
            <a:r>
              <a:rPr lang="el-GR" sz="2400" i="1" dirty="0">
                <a:solidFill>
                  <a:schemeClr val="accent5">
                    <a:lumMod val="50000"/>
                  </a:schemeClr>
                </a:solidFill>
                <a:effectLst>
                  <a:outerShdw blurRad="38100" dist="38100" dir="2700000" algn="tl">
                    <a:srgbClr val="000000">
                      <a:alpha val="43137"/>
                    </a:srgbClr>
                  </a:outerShdw>
                </a:effectLst>
              </a:rPr>
              <a:t>Οδηγία 1132/2017 – κανόνες ουσιαστικού ιδιωτικού διεθνούς δικαίου</a:t>
            </a:r>
          </a:p>
        </p:txBody>
      </p:sp>
    </p:spTree>
    <p:extLst>
      <p:ext uri="{BB962C8B-B14F-4D97-AF65-F5344CB8AC3E}">
        <p14:creationId xmlns:p14="http://schemas.microsoft.com/office/powerpoint/2010/main" val="12156376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2.5E-6 -1.48148E-6 C 0.06901 -1.48148E-6 0.125 0.05602 0.125 0.125 C 0.125 0.19398 0.06901 0.25 -2.5E-6 0.25 C -0.06901 0.25 -0.125 0.19398 -0.125 0.125 C -0.125 0.05602 -0.06901 -1.48148E-6 -2.5E-6 -1.48148E-6 Z " pathEditMode="relative" rAng="0" ptsTypes="AAAAA">
                                      <p:cBhvr>
                                        <p:cTn id="6" dur="2000" fill="hold"/>
                                        <p:tgtEl>
                                          <p:spTgt spid="5">
                                            <p:txEl>
                                              <p:pRg st="0" end="0"/>
                                            </p:txEl>
                                          </p:spTgt>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40000"/>
                <a:lumOff val="6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13062" y="1855224"/>
            <a:ext cx="10810875" cy="5002776"/>
          </a:xfrm>
        </p:spPr>
        <p:txBody>
          <a:bodyPr>
            <a:normAutofit/>
          </a:bodyPr>
          <a:lstStyle/>
          <a:p>
            <a:pPr marL="0" indent="0" algn="just">
              <a:lnSpc>
                <a:spcPct val="150000"/>
              </a:lnSpc>
              <a:spcBef>
                <a:spcPts val="0"/>
              </a:spcBef>
              <a:buNone/>
            </a:pPr>
            <a:r>
              <a:rPr lang="el-GR" sz="1800" dirty="0">
                <a:solidFill>
                  <a:schemeClr val="tx2">
                    <a:lumMod val="10000"/>
                  </a:schemeClr>
                </a:solidFill>
              </a:rPr>
              <a:t>•Η οδηγία 2009/133/ΕΚ της 19ης Οκτωβρίου 2009 σχετικά με το κοινό φορολογικό καθεστώς το εφαρμοστέο στις συγχωνεύσεις, διασπάσεις, μερικές διασπάσεις, εισφορές ενεργητικού και ανταλλαγές μετοχών που αφορούν εταιρείες διαφορετικών κρατών μελών, εισήγαγε ρυθμίσεις που καθιέρωσαν κοινό φορολογικό καθεστώς εφαρμοστέο στις συγχωνεύσεις. </a:t>
            </a:r>
          </a:p>
          <a:p>
            <a:pPr algn="just">
              <a:lnSpc>
                <a:spcPct val="150000"/>
              </a:lnSpc>
              <a:spcBef>
                <a:spcPts val="0"/>
              </a:spcBef>
            </a:pPr>
            <a:r>
              <a:rPr lang="el-GR" sz="1800" dirty="0">
                <a:solidFill>
                  <a:schemeClr val="tx2">
                    <a:lumMod val="10000"/>
                  </a:schemeClr>
                </a:solidFill>
              </a:rPr>
              <a:t>Σκοπός την οδηγίας ήταν η άρση των φορολογικών εμποδίων για τις επιχειρήσεις που προβαίνουν σε συγχωνεύσεις (για τα εμπόδια αυτά βλ. και </a:t>
            </a:r>
            <a:r>
              <a:rPr lang="en-US" sz="1800" dirty="0">
                <a:solidFill>
                  <a:schemeClr val="tx2">
                    <a:lumMod val="10000"/>
                  </a:schemeClr>
                </a:solidFill>
              </a:rPr>
              <a:t>Power Point</a:t>
            </a:r>
            <a:r>
              <a:rPr lang="fr-FR" sz="1800" dirty="0">
                <a:solidFill>
                  <a:schemeClr val="tx2">
                    <a:lumMod val="10000"/>
                  </a:schemeClr>
                </a:solidFill>
              </a:rPr>
              <a:t>s</a:t>
            </a:r>
            <a:r>
              <a:rPr lang="en-US" sz="1800" dirty="0">
                <a:solidFill>
                  <a:schemeClr val="tx2">
                    <a:lumMod val="10000"/>
                  </a:schemeClr>
                </a:solidFill>
              </a:rPr>
              <a:t> </a:t>
            </a:r>
            <a:r>
              <a:rPr lang="el-GR" sz="1800" dirty="0">
                <a:solidFill>
                  <a:schemeClr val="tx2">
                    <a:lumMod val="10000"/>
                  </a:schemeClr>
                </a:solidFill>
              </a:rPr>
              <a:t>«Στοιχεία διεθνούς φορολογικού δικαίου – Άμεση φορολογία νομικών προσώπων» </a:t>
            </a:r>
            <a:r>
              <a:rPr lang="en-US" sz="1800" dirty="0">
                <a:solidFill>
                  <a:schemeClr val="tx2">
                    <a:lumMod val="10000"/>
                  </a:schemeClr>
                </a:solidFill>
              </a:rPr>
              <a:t>&amp; </a:t>
            </a:r>
            <a:r>
              <a:rPr lang="el-GR" sz="1800" dirty="0">
                <a:solidFill>
                  <a:schemeClr val="tx2">
                    <a:lumMod val="10000"/>
                  </a:schemeClr>
                </a:solidFill>
              </a:rPr>
              <a:t>«Διασυνοριακή μεταφορά έδρας εντός της ΕΕ»).</a:t>
            </a:r>
          </a:p>
          <a:p>
            <a:pPr marL="0" indent="0" algn="just">
              <a:lnSpc>
                <a:spcPct val="150000"/>
              </a:lnSpc>
              <a:spcBef>
                <a:spcPts val="0"/>
              </a:spcBef>
              <a:buNone/>
            </a:pPr>
            <a:endParaRPr lang="el-GR" sz="1800" dirty="0">
              <a:solidFill>
                <a:schemeClr val="bg1"/>
              </a:solidFill>
            </a:endParaRPr>
          </a:p>
        </p:txBody>
      </p:sp>
      <p:sp>
        <p:nvSpPr>
          <p:cNvPr id="5" name="TextBox 4"/>
          <p:cNvSpPr txBox="1"/>
          <p:nvPr/>
        </p:nvSpPr>
        <p:spPr>
          <a:xfrm>
            <a:off x="613063" y="1058314"/>
            <a:ext cx="11351724" cy="954107"/>
          </a:xfrm>
          <a:prstGeom prst="rect">
            <a:avLst/>
          </a:prstGeom>
          <a:noFill/>
        </p:spPr>
        <p:txBody>
          <a:bodyPr wrap="square" rtlCol="0">
            <a:spAutoFit/>
          </a:bodyPr>
          <a:lstStyle/>
          <a:p>
            <a:pPr algn="r"/>
            <a:r>
              <a:rPr lang="el-GR" sz="2800" i="1" dirty="0">
                <a:solidFill>
                  <a:schemeClr val="accent5">
                    <a:lumMod val="50000"/>
                  </a:schemeClr>
                </a:solidFill>
                <a:effectLst>
                  <a:outerShdw blurRad="38100" dist="38100" dir="2700000" algn="tl">
                    <a:srgbClr val="000000">
                      <a:alpha val="43137"/>
                    </a:srgbClr>
                  </a:outerShdw>
                </a:effectLst>
              </a:rPr>
              <a:t>Οι φορολογικές πτυχές – Η οδηγία 2009/133/ΕΚ</a:t>
            </a:r>
          </a:p>
          <a:p>
            <a:pPr algn="r"/>
            <a:endParaRPr lang="el-GR" sz="2800" i="1" dirty="0">
              <a:solidFill>
                <a:schemeClr val="accent5">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972835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2.5E-6 -1.48148E-6 C 0.06901 -1.48148E-6 0.125 0.05602 0.125 0.125 C 0.125 0.19398 0.06901 0.25 -2.5E-6 0.25 C -0.06901 0.25 -0.125 0.19398 -0.125 0.125 C -0.125 0.05602 -0.06901 -1.48148E-6 -2.5E-6 -1.48148E-6 Z " pathEditMode="relative" rAng="0" ptsTypes="AAAAA">
                                      <p:cBhvr>
                                        <p:cTn id="6" dur="2000" fill="hold"/>
                                        <p:tgtEl>
                                          <p:spTgt spid="5">
                                            <p:txEl>
                                              <p:pRg st="0" end="0"/>
                                            </p:txEl>
                                          </p:spTgt>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40000"/>
                <a:lumOff val="6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13062" y="1855224"/>
            <a:ext cx="10810875" cy="5002776"/>
          </a:xfrm>
        </p:spPr>
        <p:txBody>
          <a:bodyPr>
            <a:normAutofit fontScale="92500" lnSpcReduction="10000"/>
          </a:bodyPr>
          <a:lstStyle/>
          <a:p>
            <a:pPr marL="0" indent="0" algn="ctr">
              <a:lnSpc>
                <a:spcPct val="120000"/>
              </a:lnSpc>
              <a:spcBef>
                <a:spcPts val="0"/>
              </a:spcBef>
              <a:buNone/>
            </a:pPr>
            <a:endParaRPr lang="el-GR" sz="1800" dirty="0">
              <a:solidFill>
                <a:schemeClr val="tx2">
                  <a:lumMod val="10000"/>
                </a:schemeClr>
              </a:solidFill>
            </a:endParaRPr>
          </a:p>
          <a:p>
            <a:pPr marL="0" indent="0" algn="just">
              <a:lnSpc>
                <a:spcPct val="120000"/>
              </a:lnSpc>
              <a:spcBef>
                <a:spcPts val="0"/>
              </a:spcBef>
              <a:buNone/>
            </a:pPr>
            <a:r>
              <a:rPr lang="el-GR" sz="1800" dirty="0">
                <a:solidFill>
                  <a:schemeClr val="tx2">
                    <a:lumMod val="10000"/>
                  </a:schemeClr>
                </a:solidFill>
              </a:rPr>
              <a:t>Η αναστολή φορολόγησης των υπεραξιών γίνεται υπό δύο όρους</a:t>
            </a:r>
            <a:r>
              <a:rPr lang="en-US" sz="1800" dirty="0">
                <a:solidFill>
                  <a:schemeClr val="tx2">
                    <a:lumMod val="10000"/>
                  </a:schemeClr>
                </a:solidFill>
              </a:rPr>
              <a:t>: </a:t>
            </a:r>
            <a:r>
              <a:rPr lang="el-GR" sz="1800" dirty="0">
                <a:solidFill>
                  <a:schemeClr val="tx2">
                    <a:lumMod val="10000"/>
                  </a:schemeClr>
                </a:solidFill>
              </a:rPr>
              <a:t>α) τα στοιχεία του ενεργητικού και του παθητικού παραμένουν συνδεόμενα με μόνιμη εγκατάσταση της λήπτριας/</a:t>
            </a:r>
            <a:r>
              <a:rPr lang="el-GR" sz="1800" dirty="0" err="1">
                <a:solidFill>
                  <a:schemeClr val="tx2">
                    <a:lumMod val="10000"/>
                  </a:schemeClr>
                </a:solidFill>
              </a:rPr>
              <a:t>απορροφώσας</a:t>
            </a:r>
            <a:r>
              <a:rPr lang="el-GR" sz="1800" dirty="0">
                <a:solidFill>
                  <a:schemeClr val="tx2">
                    <a:lumMod val="10000"/>
                  </a:schemeClr>
                </a:solidFill>
              </a:rPr>
              <a:t> στο κράτος μέλος της </a:t>
            </a:r>
            <a:r>
              <a:rPr lang="el-GR" sz="1800" dirty="0" err="1">
                <a:solidFill>
                  <a:schemeClr val="tx2">
                    <a:lumMod val="10000"/>
                  </a:schemeClr>
                </a:solidFill>
              </a:rPr>
              <a:t>εισφέρουσας</a:t>
            </a:r>
            <a:r>
              <a:rPr lang="el-GR" sz="1800" dirty="0">
                <a:solidFill>
                  <a:schemeClr val="tx2">
                    <a:lumMod val="10000"/>
                  </a:schemeClr>
                </a:solidFill>
              </a:rPr>
              <a:t>/</a:t>
            </a:r>
            <a:r>
              <a:rPr lang="el-GR" sz="1800" dirty="0" err="1">
                <a:solidFill>
                  <a:schemeClr val="tx2">
                    <a:lumMod val="10000"/>
                  </a:schemeClr>
                </a:solidFill>
              </a:rPr>
              <a:t>απορροφώμενης</a:t>
            </a:r>
            <a:r>
              <a:rPr lang="el-GR" sz="1800" dirty="0">
                <a:solidFill>
                  <a:schemeClr val="tx2">
                    <a:lumMod val="10000"/>
                  </a:schemeClr>
                </a:solidFill>
              </a:rPr>
              <a:t> εταιρείας και επομένως διατηρείται η φορολογική δικαιοδοσία του κράτους </a:t>
            </a:r>
            <a:r>
              <a:rPr lang="el-GR" sz="1800" dirty="0" err="1">
                <a:solidFill>
                  <a:schemeClr val="tx2">
                    <a:lumMod val="10000"/>
                  </a:schemeClr>
                </a:solidFill>
              </a:rPr>
              <a:t>μέρλους</a:t>
            </a:r>
            <a:r>
              <a:rPr lang="el-GR" sz="1800" dirty="0">
                <a:solidFill>
                  <a:schemeClr val="tx2">
                    <a:lumMod val="10000"/>
                  </a:schemeClr>
                </a:solidFill>
              </a:rPr>
              <a:t> στο οποίο ανήκαν τα μεταβιβαζόμενα στοιχεία πριν τον διασυνοριακό μετασχηματισμό και β) λαμβάνει χώρα η συνέχιση των φορολογικών αξιών από τη λήπτρια εταιρεία.</a:t>
            </a:r>
          </a:p>
          <a:p>
            <a:pPr marL="0" indent="0" algn="ctr">
              <a:lnSpc>
                <a:spcPct val="120000"/>
              </a:lnSpc>
              <a:spcBef>
                <a:spcPts val="0"/>
              </a:spcBef>
              <a:buNone/>
            </a:pPr>
            <a:endParaRPr lang="el-GR" sz="1800" dirty="0">
              <a:solidFill>
                <a:schemeClr val="tx2">
                  <a:lumMod val="10000"/>
                </a:schemeClr>
              </a:solidFill>
            </a:endParaRPr>
          </a:p>
          <a:p>
            <a:pPr marL="0" indent="0" algn="ctr">
              <a:lnSpc>
                <a:spcPct val="120000"/>
              </a:lnSpc>
              <a:spcBef>
                <a:spcPts val="0"/>
              </a:spcBef>
              <a:buNone/>
            </a:pPr>
            <a:r>
              <a:rPr lang="el-GR" sz="1700" i="1" dirty="0">
                <a:solidFill>
                  <a:schemeClr val="tx2">
                    <a:lumMod val="10000"/>
                  </a:schemeClr>
                </a:solidFill>
              </a:rPr>
              <a:t>Άρθρο 4</a:t>
            </a:r>
          </a:p>
          <a:p>
            <a:pPr marL="342900" indent="-342900" algn="just">
              <a:lnSpc>
                <a:spcPct val="120000"/>
              </a:lnSpc>
              <a:spcBef>
                <a:spcPts val="0"/>
              </a:spcBef>
              <a:buAutoNum type="arabicPeriod"/>
            </a:pPr>
            <a:r>
              <a:rPr lang="el-GR" sz="1700" i="1" dirty="0">
                <a:solidFill>
                  <a:schemeClr val="tx2">
                    <a:lumMod val="10000"/>
                  </a:schemeClr>
                </a:solidFill>
              </a:rPr>
              <a:t>Η συγχώνευση, η διάσπαση ή η μερική διάσπαση δεν συνεπάγεται καμία φορολογία των υπεραξιών οι οποίες υπολογίζονται βάσει της διαφοράς μεταξύ της πραγματικής αξίας των </a:t>
            </a:r>
            <a:r>
              <a:rPr lang="el-GR" sz="1700" i="1" dirty="0" err="1">
                <a:solidFill>
                  <a:schemeClr val="tx2">
                    <a:lumMod val="10000"/>
                  </a:schemeClr>
                </a:solidFill>
              </a:rPr>
              <a:t>μεταβιβαζομένων</a:t>
            </a:r>
            <a:r>
              <a:rPr lang="el-GR" sz="1700" i="1" dirty="0">
                <a:solidFill>
                  <a:schemeClr val="tx2">
                    <a:lumMod val="10000"/>
                  </a:schemeClr>
                </a:solidFill>
              </a:rPr>
              <a:t> στοιχείων ενεργητικού και παθητικού και της φορολογητέας τους αξίας.</a:t>
            </a:r>
          </a:p>
          <a:p>
            <a:pPr marL="342900" indent="-342900" algn="just">
              <a:lnSpc>
                <a:spcPct val="120000"/>
              </a:lnSpc>
              <a:spcBef>
                <a:spcPts val="0"/>
              </a:spcBef>
              <a:buAutoNum type="arabicPeriod"/>
            </a:pPr>
            <a:r>
              <a:rPr lang="el-GR" sz="1700" i="1" dirty="0">
                <a:solidFill>
                  <a:schemeClr val="tx2">
                    <a:lumMod val="10000"/>
                  </a:schemeClr>
                </a:solidFill>
              </a:rPr>
              <a:t>Για τους σκοπούς του παρόντος άρθρου</a:t>
            </a:r>
            <a:r>
              <a:rPr lang="en-US" sz="1700" i="1" dirty="0">
                <a:solidFill>
                  <a:schemeClr val="tx2">
                    <a:lumMod val="10000"/>
                  </a:schemeClr>
                </a:solidFill>
              </a:rPr>
              <a:t>:</a:t>
            </a:r>
            <a:r>
              <a:rPr lang="el-GR" sz="1700" i="1" dirty="0">
                <a:solidFill>
                  <a:schemeClr val="tx2">
                    <a:lumMod val="10000"/>
                  </a:schemeClr>
                </a:solidFill>
              </a:rPr>
              <a:t> α)… β) «μεταβιβαζόμενα στοιχεία ενεργητικού και παθητικού»: τα στοιχεία ενεργητικού και παθητικού της </a:t>
            </a:r>
            <a:r>
              <a:rPr lang="el-GR" sz="1700" i="1" dirty="0" err="1">
                <a:solidFill>
                  <a:schemeClr val="tx2">
                    <a:lumMod val="10000"/>
                  </a:schemeClr>
                </a:solidFill>
              </a:rPr>
              <a:t>εισφέρουσας</a:t>
            </a:r>
            <a:r>
              <a:rPr lang="el-GR" sz="1700" i="1" dirty="0">
                <a:solidFill>
                  <a:schemeClr val="tx2">
                    <a:lumMod val="10000"/>
                  </a:schemeClr>
                </a:solidFill>
              </a:rPr>
              <a:t> εταιρείας τα οποία, λόγω συγχώνευσης, διάσπασης ή μερικής διάσπασης, συνδέονται, πράγματι με τη μόνιμη εγκατάσταση της λήπτριας εταιρείας, η οποία ευρίσκεται στο κράτος μέλος της </a:t>
            </a:r>
            <a:r>
              <a:rPr lang="el-GR" sz="1700" i="1" dirty="0" err="1">
                <a:solidFill>
                  <a:schemeClr val="tx2">
                    <a:lumMod val="10000"/>
                  </a:schemeClr>
                </a:solidFill>
              </a:rPr>
              <a:t>εισφέρουσας</a:t>
            </a:r>
            <a:r>
              <a:rPr lang="el-GR" sz="1700" i="1" dirty="0">
                <a:solidFill>
                  <a:schemeClr val="tx2">
                    <a:lumMod val="10000"/>
                  </a:schemeClr>
                </a:solidFill>
              </a:rPr>
              <a:t> εταιρείας και τα οποία συμβάλλουν στη διαμόρφωση των κερδών και των ζημιών που λαμβάνονται υπόψη για φορολογικούς σκοπούς.</a:t>
            </a:r>
          </a:p>
        </p:txBody>
      </p:sp>
      <p:sp>
        <p:nvSpPr>
          <p:cNvPr id="5" name="TextBox 4"/>
          <p:cNvSpPr txBox="1"/>
          <p:nvPr/>
        </p:nvSpPr>
        <p:spPr>
          <a:xfrm>
            <a:off x="3422621" y="1008361"/>
            <a:ext cx="8886825" cy="830997"/>
          </a:xfrm>
          <a:prstGeom prst="rect">
            <a:avLst/>
          </a:prstGeom>
          <a:noFill/>
        </p:spPr>
        <p:txBody>
          <a:bodyPr wrap="square" rtlCol="0">
            <a:spAutoFit/>
          </a:bodyPr>
          <a:lstStyle/>
          <a:p>
            <a:pPr algn="ctr"/>
            <a:r>
              <a:rPr lang="el-GR" sz="2400" i="1" dirty="0">
                <a:solidFill>
                  <a:schemeClr val="accent5">
                    <a:lumMod val="50000"/>
                  </a:schemeClr>
                </a:solidFill>
                <a:effectLst>
                  <a:outerShdw blurRad="38100" dist="38100" dir="2700000" algn="tl">
                    <a:srgbClr val="000000">
                      <a:alpha val="43137"/>
                    </a:srgbClr>
                  </a:outerShdw>
                </a:effectLst>
              </a:rPr>
              <a:t>Οι φορολογικές πτυχές – Αναστολή φορολόγησης του φόρου υπεραξίας</a:t>
            </a:r>
          </a:p>
        </p:txBody>
      </p:sp>
    </p:spTree>
    <p:extLst>
      <p:ext uri="{BB962C8B-B14F-4D97-AF65-F5344CB8AC3E}">
        <p14:creationId xmlns:p14="http://schemas.microsoft.com/office/powerpoint/2010/main" val="35884670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2.29167E-6 -1.48148E-6 C 0.06901 -1.48148E-6 0.125 0.05602 0.125 0.125 C 0.125 0.19398 0.06901 0.25 -2.29167E-6 0.25 C -0.06901 0.25 -0.125 0.19398 -0.125 0.125 C -0.125 0.05602 -0.06901 -1.48148E-6 -2.29167E-6 -1.48148E-6 Z " pathEditMode="relative" rAng="0" ptsTypes="AAAAA">
                                      <p:cBhvr>
                                        <p:cTn id="6" dur="2000" fill="hold"/>
                                        <p:tgtEl>
                                          <p:spTgt spid="5">
                                            <p:txEl>
                                              <p:pRg st="0" end="0"/>
                                            </p:txEl>
                                          </p:spTgt>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40000"/>
                <a:lumOff val="6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13062" y="1855224"/>
            <a:ext cx="10810875" cy="5002776"/>
          </a:xfrm>
        </p:spPr>
        <p:txBody>
          <a:bodyPr>
            <a:normAutofit/>
          </a:bodyPr>
          <a:lstStyle/>
          <a:p>
            <a:pPr marL="0" indent="0" algn="ctr">
              <a:lnSpc>
                <a:spcPct val="120000"/>
              </a:lnSpc>
              <a:spcBef>
                <a:spcPts val="0"/>
              </a:spcBef>
              <a:buNone/>
            </a:pPr>
            <a:r>
              <a:rPr lang="el-GR" sz="1800" dirty="0">
                <a:solidFill>
                  <a:schemeClr val="tx2">
                    <a:lumMod val="10000"/>
                  </a:schemeClr>
                </a:solidFill>
              </a:rPr>
              <a:t>Άρθρο 5</a:t>
            </a:r>
          </a:p>
          <a:p>
            <a:pPr marL="0" indent="0" algn="just">
              <a:lnSpc>
                <a:spcPct val="120000"/>
              </a:lnSpc>
              <a:spcBef>
                <a:spcPts val="0"/>
              </a:spcBef>
              <a:buNone/>
            </a:pPr>
            <a:r>
              <a:rPr lang="el-GR" sz="1800" dirty="0">
                <a:solidFill>
                  <a:schemeClr val="tx2">
                    <a:lumMod val="10000"/>
                  </a:schemeClr>
                </a:solidFill>
              </a:rPr>
              <a:t>Τα κράτη μέλη λαμβάνουν τα αναγκαία μέτρα ώστε οι κανονικά </a:t>
            </a:r>
            <a:r>
              <a:rPr lang="el-GR" sz="1800" dirty="0" err="1">
                <a:solidFill>
                  <a:schemeClr val="tx2">
                    <a:lumMod val="10000"/>
                  </a:schemeClr>
                </a:solidFill>
              </a:rPr>
              <a:t>συσταθείσες</a:t>
            </a:r>
            <a:r>
              <a:rPr lang="el-GR" sz="1800" dirty="0">
                <a:solidFill>
                  <a:schemeClr val="tx2">
                    <a:lumMod val="10000"/>
                  </a:schemeClr>
                </a:solidFill>
              </a:rPr>
              <a:t> από την </a:t>
            </a:r>
            <a:r>
              <a:rPr lang="el-GR" sz="1800" dirty="0" err="1">
                <a:solidFill>
                  <a:schemeClr val="tx2">
                    <a:lumMod val="10000"/>
                  </a:schemeClr>
                </a:solidFill>
              </a:rPr>
              <a:t>εισφέρουσα</a:t>
            </a:r>
            <a:r>
              <a:rPr lang="el-GR" sz="1800" dirty="0">
                <a:solidFill>
                  <a:schemeClr val="tx2">
                    <a:lumMod val="10000"/>
                  </a:schemeClr>
                </a:solidFill>
              </a:rPr>
              <a:t> εταιρεία αφορολόγητες προβλέψεις ή αποθεματικά και εκτός από εκείνες ή εκείνα που προέρχονται από μόνιμες εγκαταστάσεις του εξωτερικού, να αναλαμβάνονται, με τους ίδιους όρους απαλλαγής φόρου, από τις μόνιμες εγκαταστάσεις της λήπτριας εταιρείας οι οποίες βρίσκονται στο κράτος στο δίκαιο του οποίου υπάγεται η </a:t>
            </a:r>
            <a:r>
              <a:rPr lang="el-GR" sz="1800" dirty="0" err="1">
                <a:solidFill>
                  <a:schemeClr val="tx2">
                    <a:lumMod val="10000"/>
                  </a:schemeClr>
                </a:solidFill>
              </a:rPr>
              <a:t>εισφέρουσα</a:t>
            </a:r>
            <a:r>
              <a:rPr lang="el-GR" sz="1800" dirty="0">
                <a:solidFill>
                  <a:schemeClr val="tx2">
                    <a:lumMod val="10000"/>
                  </a:schemeClr>
                </a:solidFill>
              </a:rPr>
              <a:t> εταιρεία, οπότε και υποκαθίσταται η λήπτρια εταιρεία στα δικαιώματα και τις υποχρεώσεις της </a:t>
            </a:r>
            <a:r>
              <a:rPr lang="el-GR" sz="1800" dirty="0" err="1">
                <a:solidFill>
                  <a:schemeClr val="tx2">
                    <a:lumMod val="10000"/>
                  </a:schemeClr>
                </a:solidFill>
              </a:rPr>
              <a:t>εισφέρουσας</a:t>
            </a:r>
            <a:r>
              <a:rPr lang="el-GR" sz="1800" dirty="0">
                <a:solidFill>
                  <a:schemeClr val="tx2">
                    <a:lumMod val="10000"/>
                  </a:schemeClr>
                </a:solidFill>
              </a:rPr>
              <a:t> εταιρείας.</a:t>
            </a:r>
          </a:p>
          <a:p>
            <a:pPr marL="0" indent="0" algn="just">
              <a:lnSpc>
                <a:spcPct val="120000"/>
              </a:lnSpc>
              <a:spcBef>
                <a:spcPts val="0"/>
              </a:spcBef>
              <a:buNone/>
            </a:pPr>
            <a:endParaRPr lang="el-GR" sz="2400" dirty="0">
              <a:solidFill>
                <a:schemeClr val="bg1"/>
              </a:solidFill>
            </a:endParaRPr>
          </a:p>
          <a:p>
            <a:pPr marL="0" indent="0" algn="ctr">
              <a:lnSpc>
                <a:spcPct val="120000"/>
              </a:lnSpc>
              <a:spcBef>
                <a:spcPts val="0"/>
              </a:spcBef>
              <a:buNone/>
            </a:pPr>
            <a:r>
              <a:rPr lang="el-GR" sz="1800" dirty="0">
                <a:solidFill>
                  <a:schemeClr val="bg1"/>
                </a:solidFill>
              </a:rPr>
              <a:t> </a:t>
            </a:r>
          </a:p>
        </p:txBody>
      </p:sp>
      <p:sp>
        <p:nvSpPr>
          <p:cNvPr id="5" name="TextBox 4"/>
          <p:cNvSpPr txBox="1"/>
          <p:nvPr/>
        </p:nvSpPr>
        <p:spPr>
          <a:xfrm>
            <a:off x="3305175" y="1016750"/>
            <a:ext cx="8886825" cy="461665"/>
          </a:xfrm>
          <a:prstGeom prst="rect">
            <a:avLst/>
          </a:prstGeom>
          <a:noFill/>
        </p:spPr>
        <p:txBody>
          <a:bodyPr wrap="square" rtlCol="0">
            <a:spAutoFit/>
          </a:bodyPr>
          <a:lstStyle/>
          <a:p>
            <a:pPr algn="ctr"/>
            <a:r>
              <a:rPr lang="el-GR" sz="2400" i="1" dirty="0">
                <a:solidFill>
                  <a:schemeClr val="accent5">
                    <a:lumMod val="50000"/>
                  </a:schemeClr>
                </a:solidFill>
                <a:effectLst>
                  <a:outerShdw blurRad="38100" dist="38100" dir="2700000" algn="tl">
                    <a:srgbClr val="000000">
                      <a:alpha val="43137"/>
                    </a:srgbClr>
                  </a:outerShdw>
                </a:effectLst>
              </a:rPr>
              <a:t>Φορολογικές πτυχές - Αποθεματικά</a:t>
            </a:r>
          </a:p>
        </p:txBody>
      </p:sp>
    </p:spTree>
    <p:extLst>
      <p:ext uri="{BB962C8B-B14F-4D97-AF65-F5344CB8AC3E}">
        <p14:creationId xmlns:p14="http://schemas.microsoft.com/office/powerpoint/2010/main" val="273413364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2.29167E-6 -1.48148E-6 C 0.06901 -1.48148E-6 0.125 0.05602 0.125 0.125 C 0.125 0.19398 0.06901 0.25 -2.29167E-6 0.25 C -0.06901 0.25 -0.125 0.19398 -0.125 0.125 C -0.125 0.05602 -0.06901 -1.48148E-6 -2.29167E-6 -1.48148E-6 Z " pathEditMode="relative" rAng="0" ptsTypes="AAAAA">
                                      <p:cBhvr>
                                        <p:cTn id="6" dur="2000" fill="hold"/>
                                        <p:tgtEl>
                                          <p:spTgt spid="5">
                                            <p:txEl>
                                              <p:pRg st="0" end="0"/>
                                            </p:txEl>
                                          </p:spTgt>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40000"/>
                <a:lumOff val="6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13062" y="1855224"/>
            <a:ext cx="10810875" cy="5002776"/>
          </a:xfrm>
        </p:spPr>
        <p:txBody>
          <a:bodyPr>
            <a:normAutofit/>
          </a:bodyPr>
          <a:lstStyle/>
          <a:p>
            <a:pPr marL="0" indent="0" algn="just">
              <a:lnSpc>
                <a:spcPct val="120000"/>
              </a:lnSpc>
              <a:spcBef>
                <a:spcPts val="0"/>
              </a:spcBef>
              <a:buNone/>
            </a:pPr>
            <a:r>
              <a:rPr lang="el-GR" sz="1800" dirty="0">
                <a:solidFill>
                  <a:schemeClr val="tx2"/>
                </a:solidFill>
              </a:rPr>
              <a:t>Στις νομοθεσίες των κρατών μελών δίδεται η δυνατότητα στις εταιρείες να συμψηφίζουν τις ζημίες τους με το φορολογητέο εισόδημα για τη φορολογική τους ελάφρυνση, επί τη βάσει όμως της </a:t>
            </a:r>
            <a:r>
              <a:rPr lang="el-GR" sz="1800" dirty="0" err="1">
                <a:solidFill>
                  <a:schemeClr val="tx2"/>
                </a:solidFill>
              </a:rPr>
              <a:t>εδαφικότητας</a:t>
            </a:r>
            <a:r>
              <a:rPr lang="el-GR" sz="1800" dirty="0">
                <a:solidFill>
                  <a:schemeClr val="tx2"/>
                </a:solidFill>
              </a:rPr>
              <a:t>, ήτοι υπό τον όρο η ζημία να έχει την πηγή της στο εν λόγω κράτος μέλος. Στην </a:t>
            </a:r>
            <a:r>
              <a:rPr lang="el-GR" sz="1800" dirty="0" err="1">
                <a:solidFill>
                  <a:schemeClr val="tx2"/>
                </a:solidFill>
              </a:rPr>
              <a:t>περίτπωση</a:t>
            </a:r>
            <a:r>
              <a:rPr lang="el-GR" sz="1800" dirty="0">
                <a:solidFill>
                  <a:schemeClr val="tx2"/>
                </a:solidFill>
              </a:rPr>
              <a:t> της διασυνοριακής συγχώνευσης, λοιπόν, οι εταιρείες έχαναν αυτό το φορολογικό προνόμιο με αποτέλεσμα το γεγονός αυτό να αποτελεί τροχοπέδη στην απόφαση για διασυνοριακή συγχώνευση. Η οδηγία καθόρισε το φορολογικό καθεστώς της μεταφοράς ζημιών σε περίπτωση διασυνοριακής συγχώνευσης, εξουδετερώνοντας αυτό το εμπόδιο στην ελευθερία εγκατάστασης.</a:t>
            </a:r>
          </a:p>
          <a:p>
            <a:pPr marL="0" indent="0" algn="just">
              <a:lnSpc>
                <a:spcPct val="120000"/>
              </a:lnSpc>
              <a:spcBef>
                <a:spcPts val="0"/>
              </a:spcBef>
              <a:buNone/>
            </a:pPr>
            <a:endParaRPr lang="el-GR" sz="1800" dirty="0">
              <a:solidFill>
                <a:schemeClr val="bg1"/>
              </a:solidFill>
            </a:endParaRPr>
          </a:p>
          <a:p>
            <a:pPr marL="0" indent="0" algn="ctr">
              <a:lnSpc>
                <a:spcPct val="120000"/>
              </a:lnSpc>
              <a:spcBef>
                <a:spcPts val="0"/>
              </a:spcBef>
              <a:buNone/>
            </a:pPr>
            <a:r>
              <a:rPr lang="el-GR" sz="1600" i="1" dirty="0">
                <a:solidFill>
                  <a:schemeClr val="tx2"/>
                </a:solidFill>
              </a:rPr>
              <a:t>  Άρθρο 6</a:t>
            </a:r>
          </a:p>
          <a:p>
            <a:pPr marL="0" indent="0" algn="just">
              <a:lnSpc>
                <a:spcPct val="120000"/>
              </a:lnSpc>
              <a:spcBef>
                <a:spcPts val="0"/>
              </a:spcBef>
              <a:buNone/>
            </a:pPr>
            <a:r>
              <a:rPr lang="el-GR" sz="1600" i="1" dirty="0">
                <a:solidFill>
                  <a:schemeClr val="tx2"/>
                </a:solidFill>
              </a:rPr>
              <a:t>Στον βαθμό που τα κράτη μέλη, σε περίπτωση που οι πράξεις που αναφέρονται στο άρθρο 1 στοιχείο α) πραγματοποιούνται μεταξύ εταιρειών του κράτους μέλους της </a:t>
            </a:r>
            <a:r>
              <a:rPr lang="el-GR" sz="1600" i="1" dirty="0" err="1">
                <a:solidFill>
                  <a:schemeClr val="tx2"/>
                </a:solidFill>
              </a:rPr>
              <a:t>εισφέρουσας</a:t>
            </a:r>
            <a:r>
              <a:rPr lang="el-GR" sz="1600" i="1" dirty="0">
                <a:solidFill>
                  <a:schemeClr val="tx2"/>
                </a:solidFill>
              </a:rPr>
              <a:t> εταιρείας, εφαρμόζει διατάξεις που επιτρέπουν στη λήπτρια εταιρεία να αναλαμβάνει ζημίες της </a:t>
            </a:r>
            <a:r>
              <a:rPr lang="el-GR" sz="1600" i="1" dirty="0" err="1">
                <a:solidFill>
                  <a:schemeClr val="tx2"/>
                </a:solidFill>
              </a:rPr>
              <a:t>εισφέρουσας</a:t>
            </a:r>
            <a:r>
              <a:rPr lang="el-GR" sz="1600" i="1" dirty="0">
                <a:solidFill>
                  <a:schemeClr val="tx2"/>
                </a:solidFill>
              </a:rPr>
              <a:t> εταιρείας, οι οποίες δεν έχουν ακόμα αποσβεσθεί από φορολογική άποψη, επεκτείνουν τις διατάξεις αυτές ώστε να επιτρέπεται η ανάληψη των ζημιών αυτών από τις μόνιμες εγκαταστάσεις της λήπτριας εταιρείας που ευρίσκονται στο έδαφός τους.</a:t>
            </a:r>
          </a:p>
        </p:txBody>
      </p:sp>
      <p:sp>
        <p:nvSpPr>
          <p:cNvPr id="5" name="TextBox 4"/>
          <p:cNvSpPr txBox="1"/>
          <p:nvPr/>
        </p:nvSpPr>
        <p:spPr>
          <a:xfrm>
            <a:off x="3305175" y="1016750"/>
            <a:ext cx="8886825" cy="830997"/>
          </a:xfrm>
          <a:prstGeom prst="rect">
            <a:avLst/>
          </a:prstGeom>
          <a:noFill/>
        </p:spPr>
        <p:txBody>
          <a:bodyPr wrap="square" rtlCol="0">
            <a:spAutoFit/>
          </a:bodyPr>
          <a:lstStyle/>
          <a:p>
            <a:pPr algn="ctr"/>
            <a:r>
              <a:rPr lang="el-GR" sz="2400" i="1" dirty="0">
                <a:solidFill>
                  <a:schemeClr val="accent5">
                    <a:lumMod val="50000"/>
                  </a:schemeClr>
                </a:solidFill>
                <a:effectLst>
                  <a:outerShdw blurRad="38100" dist="38100" dir="2700000" algn="tl">
                    <a:srgbClr val="000000">
                      <a:alpha val="43137"/>
                    </a:srgbClr>
                  </a:outerShdw>
                </a:effectLst>
              </a:rPr>
              <a:t>Φορολογικές πτυχές - καθορισμός του φορολογικού καθεστώτος μεταφοράς ζημιών</a:t>
            </a:r>
          </a:p>
        </p:txBody>
      </p:sp>
    </p:spTree>
    <p:extLst>
      <p:ext uri="{BB962C8B-B14F-4D97-AF65-F5344CB8AC3E}">
        <p14:creationId xmlns:p14="http://schemas.microsoft.com/office/powerpoint/2010/main" val="264309882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2.29167E-6 -1.48148E-6 C 0.06901 -1.48148E-6 0.125 0.05602 0.125 0.125 C 0.125 0.19398 0.06901 0.25 -2.29167E-6 0.25 C -0.06901 0.25 -0.125 0.19398 -0.125 0.125 C -0.125 0.05602 -0.06901 -1.48148E-6 -2.29167E-6 -1.48148E-6 Z " pathEditMode="relative" rAng="0" ptsTypes="AAAAA">
                                      <p:cBhvr>
                                        <p:cTn id="6" dur="2000" fill="hold"/>
                                        <p:tgtEl>
                                          <p:spTgt spid="5">
                                            <p:txEl>
                                              <p:pRg st="0" end="0"/>
                                            </p:txEl>
                                          </p:spTgt>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40000"/>
                <a:lumOff val="6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13062" y="1855224"/>
            <a:ext cx="10810875" cy="5002776"/>
          </a:xfrm>
        </p:spPr>
        <p:txBody>
          <a:bodyPr>
            <a:normAutofit/>
          </a:bodyPr>
          <a:lstStyle/>
          <a:p>
            <a:pPr marL="0" indent="0" algn="ctr">
              <a:lnSpc>
                <a:spcPct val="120000"/>
              </a:lnSpc>
              <a:spcBef>
                <a:spcPts val="0"/>
              </a:spcBef>
              <a:buNone/>
            </a:pPr>
            <a:r>
              <a:rPr lang="el-GR" sz="1800" dirty="0">
                <a:solidFill>
                  <a:schemeClr val="tx2"/>
                </a:solidFill>
              </a:rPr>
              <a:t>Άρθρο 15</a:t>
            </a:r>
          </a:p>
          <a:p>
            <a:pPr marL="0" indent="0" algn="just">
              <a:lnSpc>
                <a:spcPct val="120000"/>
              </a:lnSpc>
              <a:spcBef>
                <a:spcPts val="0"/>
              </a:spcBef>
              <a:buNone/>
            </a:pPr>
            <a:r>
              <a:rPr lang="el-GR" sz="1800" dirty="0">
                <a:solidFill>
                  <a:schemeClr val="tx2"/>
                </a:solidFill>
              </a:rPr>
              <a:t>«1. Ένα κράτος μέλος μπορεί να αρνηθεί να εφαρμόσει το σύνολο ή μέρος των διατάξεων των άρθρων 4 έως 14 ή να άρει τα </a:t>
            </a:r>
            <a:r>
              <a:rPr lang="el-GR" sz="1800" dirty="0" err="1">
                <a:solidFill>
                  <a:schemeClr val="tx2"/>
                </a:solidFill>
              </a:rPr>
              <a:t>προκύπτοντα</a:t>
            </a:r>
            <a:r>
              <a:rPr lang="el-GR" sz="1800" dirty="0">
                <a:solidFill>
                  <a:schemeClr val="tx2"/>
                </a:solidFill>
              </a:rPr>
              <a:t> από τις διατάξεις αυτές ευεργετήματα, όταν μία από τις πράξεις που αναφέρονται στο άρθρο 1:</a:t>
            </a:r>
          </a:p>
          <a:p>
            <a:pPr marL="0" indent="0" algn="just">
              <a:lnSpc>
                <a:spcPct val="120000"/>
              </a:lnSpc>
              <a:spcBef>
                <a:spcPts val="0"/>
              </a:spcBef>
              <a:buNone/>
            </a:pPr>
            <a:r>
              <a:rPr lang="el-GR" sz="1800" dirty="0">
                <a:solidFill>
                  <a:schemeClr val="tx2"/>
                </a:solidFill>
              </a:rPr>
              <a:t>α) έχει ως κύριο στόχο ή ως έναν από τους κύριους στόχους τη φοροδιαφυγή ή τη </a:t>
            </a:r>
            <a:r>
              <a:rPr lang="el-GR" sz="1800" dirty="0" err="1">
                <a:solidFill>
                  <a:schemeClr val="tx2"/>
                </a:solidFill>
              </a:rPr>
              <a:t>φοροαποφυγή</a:t>
            </a:r>
            <a:r>
              <a:rPr lang="el-GR" sz="1800" dirty="0">
                <a:solidFill>
                  <a:schemeClr val="tx2"/>
                </a:solidFill>
              </a:rPr>
              <a:t>. Το γεγονός ότι η πράξη δεν πραγματοποιείται για οικονομικά θεμιτούς λόγους, όπως είναι η αναδιάρθρωση ή η ορθολογικότερη οργάνωση των δραστηριοτήτων των εταιρειών που ενέχονται στη σχετική πράξη, μπορεί να αποτελέσει τεκμήριο ότι κύριος ή ένας από τους κύριους στόχους της πράξης αυτής είναι η φοροδιαφυγή ή η </a:t>
            </a:r>
            <a:r>
              <a:rPr lang="el-GR" sz="1800" dirty="0" err="1">
                <a:solidFill>
                  <a:schemeClr val="tx2"/>
                </a:solidFill>
              </a:rPr>
              <a:t>φοροαποφυγή</a:t>
            </a:r>
            <a:r>
              <a:rPr lang="el-GR" sz="1800" dirty="0">
                <a:solidFill>
                  <a:schemeClr val="tx2"/>
                </a:solidFill>
              </a:rPr>
              <a:t>·…»</a:t>
            </a:r>
          </a:p>
        </p:txBody>
      </p:sp>
      <p:sp>
        <p:nvSpPr>
          <p:cNvPr id="5" name="TextBox 4"/>
          <p:cNvSpPr txBox="1"/>
          <p:nvPr/>
        </p:nvSpPr>
        <p:spPr>
          <a:xfrm>
            <a:off x="3305175" y="1016750"/>
            <a:ext cx="8886825" cy="830997"/>
          </a:xfrm>
          <a:prstGeom prst="rect">
            <a:avLst/>
          </a:prstGeom>
          <a:noFill/>
        </p:spPr>
        <p:txBody>
          <a:bodyPr wrap="square" rtlCol="0">
            <a:spAutoFit/>
          </a:bodyPr>
          <a:lstStyle/>
          <a:p>
            <a:pPr algn="ctr"/>
            <a:r>
              <a:rPr lang="el-GR" sz="2400" i="1" dirty="0">
                <a:solidFill>
                  <a:schemeClr val="accent5">
                    <a:lumMod val="50000"/>
                  </a:schemeClr>
                </a:solidFill>
                <a:effectLst>
                  <a:outerShdw blurRad="38100" dist="38100" dir="2700000" algn="tl">
                    <a:srgbClr val="000000">
                      <a:alpha val="43137"/>
                    </a:srgbClr>
                  </a:outerShdw>
                </a:effectLst>
              </a:rPr>
              <a:t>Φορολογικές πτυχές – Άρθρο 15 – πρόληψη της φοροδιαφυγής και της </a:t>
            </a:r>
            <a:r>
              <a:rPr lang="el-GR" sz="2400" i="1" dirty="0" err="1">
                <a:solidFill>
                  <a:schemeClr val="accent5">
                    <a:lumMod val="50000"/>
                  </a:schemeClr>
                </a:solidFill>
                <a:effectLst>
                  <a:outerShdw blurRad="38100" dist="38100" dir="2700000" algn="tl">
                    <a:srgbClr val="000000">
                      <a:alpha val="43137"/>
                    </a:srgbClr>
                  </a:outerShdw>
                </a:effectLst>
              </a:rPr>
              <a:t>φοροαποφυγής</a:t>
            </a:r>
            <a:endParaRPr lang="el-GR" sz="2400" i="1" dirty="0">
              <a:solidFill>
                <a:schemeClr val="accent5">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321045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2.29167E-6 -1.48148E-6 C 0.06901 -1.48148E-6 0.125 0.05602 0.125 0.125 C 0.125 0.19398 0.06901 0.25 -2.29167E-6 0.25 C -0.06901 0.25 -0.125 0.19398 -0.125 0.125 C -0.125 0.05602 -0.06901 -1.48148E-6 -2.29167E-6 -1.48148E-6 Z " pathEditMode="relative" rAng="0" ptsTypes="AAAAA">
                                      <p:cBhvr>
                                        <p:cTn id="6" dur="2000" fill="hold"/>
                                        <p:tgtEl>
                                          <p:spTgt spid="5">
                                            <p:txEl>
                                              <p:pRg st="0" end="0"/>
                                            </p:txEl>
                                          </p:spTgt>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40000"/>
                <a:lumOff val="60000"/>
              </a:schemeClr>
            </a:gs>
          </a:gsLst>
          <a:lin ang="5400000" scaled="1"/>
        </a:gradFill>
        <a:effectLst/>
      </p:bgPr>
    </p:bg>
    <p:spTree>
      <p:nvGrpSpPr>
        <p:cNvPr id="1" name=""/>
        <p:cNvGrpSpPr/>
        <p:nvPr/>
      </p:nvGrpSpPr>
      <p:grpSpPr>
        <a:xfrm>
          <a:off x="0" y="0"/>
          <a:ext cx="0" cy="0"/>
          <a:chOff x="0" y="0"/>
          <a:chExt cx="0" cy="0"/>
        </a:xfrm>
      </p:grpSpPr>
      <p:sp>
        <p:nvSpPr>
          <p:cNvPr id="5" name="Rounded Rectangle 4"/>
          <p:cNvSpPr/>
          <p:nvPr/>
        </p:nvSpPr>
        <p:spPr>
          <a:xfrm>
            <a:off x="3918857" y="783771"/>
            <a:ext cx="8081554" cy="778329"/>
          </a:xfrm>
          <a:prstGeom prst="roundRect">
            <a:avLst/>
          </a:prstGeom>
          <a:solidFill>
            <a:schemeClr val="accent4">
              <a:lumMod val="60000"/>
              <a:lumOff val="40000"/>
            </a:schemeClr>
          </a:solidFill>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i="1" dirty="0">
                <a:solidFill>
                  <a:srgbClr val="7030A0"/>
                </a:solidFill>
              </a:rPr>
              <a:t>Νομοθετική Βάση – Συνθήκη για τη Λειτουργία της Ευρωπαϊκής Ένωσης</a:t>
            </a:r>
          </a:p>
        </p:txBody>
      </p:sp>
      <p:sp>
        <p:nvSpPr>
          <p:cNvPr id="13" name="TextBox 12"/>
          <p:cNvSpPr txBox="1"/>
          <p:nvPr/>
        </p:nvSpPr>
        <p:spPr>
          <a:xfrm>
            <a:off x="745767" y="2298420"/>
            <a:ext cx="10345784" cy="3970318"/>
          </a:xfrm>
          <a:prstGeom prst="rect">
            <a:avLst/>
          </a:prstGeom>
          <a:noFill/>
        </p:spPr>
        <p:txBody>
          <a:bodyPr wrap="square" rtlCol="0">
            <a:spAutoFit/>
          </a:bodyPr>
          <a:lstStyle/>
          <a:p>
            <a:pPr marL="93600" algn="just">
              <a:tabLst>
                <a:tab pos="1371600" algn="l"/>
              </a:tabLst>
            </a:pPr>
            <a:r>
              <a:rPr lang="el-GR" sz="1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Άρθρο 49</a:t>
            </a:r>
          </a:p>
          <a:p>
            <a:pPr marL="93600" algn="just">
              <a:tabLst>
                <a:tab pos="1371600" algn="l"/>
              </a:tabLst>
            </a:pPr>
            <a:r>
              <a:rPr lang="el-GR" sz="1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Στο πλαίσιο των κατωτέρω διατάξεων, οι περιορισμοί της ελευθερίας εγκαταστάσεως των υπηκόων ενός κράτους μέλους στην επικράτεια ενός άλλου κράτους μέλους απαγορεύονται. Η απαγόρευση αυτή εκτείνεται επίσης στους περιορισμούς για την ίδρυση πρακτορείων, υποκαταστημάτων ή θυγατρικών εταιρειών από τους υπηκόους ενός κράτους μέλους που είναι εγκατεστημένοι στην επικράτεια άλλου κράτους μέλους.</a:t>
            </a:r>
          </a:p>
          <a:p>
            <a:pPr marL="93600" algn="just">
              <a:tabLst>
                <a:tab pos="1371600" algn="l"/>
              </a:tabLst>
            </a:pPr>
            <a:r>
              <a:rPr lang="el-GR" sz="1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Η ελευθερία εγκαταστάσεως περιλαμβάνει την ανάληψη και την άσκηση μη μισθωτών δραστηριοτήτων, καθώς και τη σύσταση και τη διαχείριση επιχειρήσεων, και ιδίως εταιρειών κατά την έννοια του άρθρου 54, δεύτερη παράγραφος, σύμφωνα με τις προϋποθέσεις που ορίζονται από τη νομοθεσία της χώρας εγκαταστάσεως για τους δικούς της υπηκόους, με την επιφύλαξη των διατάξεων του κεφαλαίου της παρούσας Συνθήκης που αναφέρονται στην κυκλοφορία κεφαλαίων.</a:t>
            </a:r>
          </a:p>
          <a:p>
            <a:pPr marL="93600" algn="just">
              <a:tabLst>
                <a:tab pos="1371600" algn="l"/>
              </a:tabLst>
            </a:pPr>
            <a:endParaRPr lang="el-GR" sz="1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marL="93600" algn="just">
              <a:tabLst>
                <a:tab pos="1371600" algn="l"/>
              </a:tabLst>
            </a:pPr>
            <a:r>
              <a:rPr lang="el-GR" sz="1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Άρθρο 52</a:t>
            </a:r>
          </a:p>
          <a:p>
            <a:pPr marL="93600" algn="just">
              <a:tabLst>
                <a:tab pos="1371600" algn="l"/>
              </a:tabLst>
            </a:pPr>
            <a:r>
              <a:rPr lang="el-GR" sz="1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1. Οι διατάξεις του παρόντος κεφαλαίου και τα μέτρα που λαμβάνονται δυνάμει αυτών δεν εμποδίζουν τη δυνατότητα εφαρμογής των νομοθετικών, κανονιστικών και διοικητικών διατάξεων που προβλέπουν ειδικό καθεστώς για τους αλλοδαπούς υπηκόους και δικαιολογούνται από λόγους δημοσίας τάξεως, δημοσίας ασφαλείας και δημοσίας υγείας.</a:t>
            </a:r>
          </a:p>
          <a:p>
            <a:pPr marL="93600" algn="just">
              <a:tabLst>
                <a:tab pos="1371600" algn="l"/>
              </a:tabLst>
            </a:pPr>
            <a:r>
              <a:rPr lang="el-GR" sz="1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 Το Ευρωπαϊκό Κοινοβούλιο και το Συμβούλιο, αποφασίζοντας σύμφωνα με τη συνήθη νομοθετική διαδικασία, εκδίδουν οδηγίες για τον συντονισμό των ανωτέρω διατάξεων.</a:t>
            </a:r>
          </a:p>
          <a:p>
            <a:pPr marL="93600" algn="just">
              <a:tabLst>
                <a:tab pos="1371600" algn="l"/>
              </a:tabLst>
            </a:pPr>
            <a:endParaRPr lang="el-GR" sz="1400" dirty="0">
              <a:solidFill>
                <a:schemeClr val="bg2"/>
              </a:solidFill>
              <a:latin typeface="Times New Roman" panose="02020603050405020304" pitchFamily="18" charset="0"/>
              <a:ea typeface="Times New Roman" panose="02020603050405020304" pitchFamily="18" charset="0"/>
              <a:cs typeface="Times New Roman" panose="02020603050405020304" pitchFamily="18" charset="0"/>
            </a:endParaRPr>
          </a:p>
          <a:p>
            <a:pPr marL="93600" algn="just">
              <a:tabLst>
                <a:tab pos="1371600" algn="l"/>
              </a:tabLst>
            </a:pPr>
            <a:endParaRPr lang="el-GR" sz="1400" dirty="0">
              <a:solidFill>
                <a:schemeClr val="bg2"/>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8866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anim calcmode="lin" valueType="num">
                                      <p:cBhvr>
                                        <p:cTn id="8" dur="2000" fill="hold"/>
                                        <p:tgtEl>
                                          <p:spTgt spid="5">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40000"/>
                <a:lumOff val="60000"/>
              </a:schemeClr>
            </a:gs>
          </a:gsLst>
          <a:lin ang="5400000" scaled="1"/>
        </a:gradFill>
        <a:effectLst/>
      </p:bgPr>
    </p:bg>
    <p:spTree>
      <p:nvGrpSpPr>
        <p:cNvPr id="1" name=""/>
        <p:cNvGrpSpPr/>
        <p:nvPr/>
      </p:nvGrpSpPr>
      <p:grpSpPr>
        <a:xfrm>
          <a:off x="0" y="0"/>
          <a:ext cx="0" cy="0"/>
          <a:chOff x="0" y="0"/>
          <a:chExt cx="0" cy="0"/>
        </a:xfrm>
      </p:grpSpPr>
      <p:sp>
        <p:nvSpPr>
          <p:cNvPr id="5" name="Rounded Rectangle 4"/>
          <p:cNvSpPr/>
          <p:nvPr/>
        </p:nvSpPr>
        <p:spPr>
          <a:xfrm>
            <a:off x="3918857" y="783771"/>
            <a:ext cx="8081554" cy="778329"/>
          </a:xfrm>
          <a:prstGeom prst="roundRect">
            <a:avLst/>
          </a:prstGeom>
          <a:solidFill>
            <a:schemeClr val="accent4">
              <a:lumMod val="60000"/>
              <a:lumOff val="40000"/>
            </a:schemeClr>
          </a:solidFill>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i="1" dirty="0">
                <a:solidFill>
                  <a:srgbClr val="7030A0"/>
                </a:solidFill>
              </a:rPr>
              <a:t>Νομοθετική Βάση – Συνθήκη για τη Λειτουργία της Ευρωπαϊκής Ένωσης - συνέχεια</a:t>
            </a:r>
          </a:p>
        </p:txBody>
      </p:sp>
      <p:sp>
        <p:nvSpPr>
          <p:cNvPr id="13" name="TextBox 12"/>
          <p:cNvSpPr txBox="1"/>
          <p:nvPr/>
        </p:nvSpPr>
        <p:spPr>
          <a:xfrm>
            <a:off x="745767" y="2298420"/>
            <a:ext cx="10345784" cy="2462213"/>
          </a:xfrm>
          <a:prstGeom prst="rect">
            <a:avLst/>
          </a:prstGeom>
          <a:noFill/>
        </p:spPr>
        <p:txBody>
          <a:bodyPr wrap="square" rtlCol="0">
            <a:spAutoFit/>
          </a:bodyPr>
          <a:lstStyle/>
          <a:p>
            <a:pPr marL="93600" algn="just">
              <a:tabLst>
                <a:tab pos="1371600" algn="l"/>
              </a:tabLst>
            </a:pPr>
            <a:r>
              <a:rPr lang="el-GR" sz="1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Άρθρο 54</a:t>
            </a:r>
          </a:p>
          <a:p>
            <a:pPr marL="93600" algn="just">
              <a:tabLst>
                <a:tab pos="1371600" algn="l"/>
              </a:tabLst>
            </a:pPr>
            <a:r>
              <a:rPr lang="el-GR" sz="1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Οι εταιρείες που έχουν συσταθεί σύμφωνα με τη νομοθεσία ενός κράτους μέλους και οι οποίες έχουν την καταστατική τους έδρα, την κεντρική τους διοίκηση ή την κύρια εγκατάστασή τους εντός της Ένωσης εξομοιώνονται, για την εφαρμογή των διατάξεων του παρόντος κεφαλαίου, προς τα φυσικά πρόσωπα που είναι υπήκοοι των κρατών μελών.</a:t>
            </a:r>
          </a:p>
          <a:p>
            <a:pPr marL="93600" algn="just">
              <a:tabLst>
                <a:tab pos="1371600" algn="l"/>
              </a:tabLst>
            </a:pPr>
            <a:endParaRPr lang="el-GR" sz="1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marL="93600" algn="just">
              <a:tabLst>
                <a:tab pos="1371600" algn="l"/>
              </a:tabLst>
            </a:pPr>
            <a:r>
              <a:rPr lang="el-GR" sz="1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Ως εταιρείες νοούνται οι εταιρείες αστικού ή εμπορικού δικαίου, συμπεριλαμβανομένων των συνεταιρισμών, και των άλλων νομικών προσώπων δημοσίου ή ιδιωτικού δικαίου, με εξαίρεση εκείνων που δεν επιδιώκουν κερδοσκοπικό σκοπό.</a:t>
            </a:r>
          </a:p>
          <a:p>
            <a:pPr marL="93600" algn="just">
              <a:tabLst>
                <a:tab pos="1371600" algn="l"/>
              </a:tabLst>
            </a:pPr>
            <a:endParaRPr lang="el-GR" sz="1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marL="93600" algn="just">
              <a:tabLst>
                <a:tab pos="1371600" algn="l"/>
              </a:tabLst>
            </a:pPr>
            <a:r>
              <a:rPr lang="el-GR" sz="1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Άρθρο 55</a:t>
            </a:r>
          </a:p>
          <a:p>
            <a:pPr marL="93600" algn="just">
              <a:tabLst>
                <a:tab pos="1371600" algn="l"/>
              </a:tabLst>
            </a:pPr>
            <a:r>
              <a:rPr lang="el-GR" sz="1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Με την επιφύλαξη των άλλων διατάξεων των Συνθηκών, τα κράτη μέλη παρέχουν στους υπηκόους των άλλων κρατών μελών μεταχείριση ίση με την </a:t>
            </a:r>
            <a:r>
              <a:rPr lang="el-GR" sz="14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παρεχομένη</a:t>
            </a:r>
            <a:r>
              <a:rPr lang="el-GR" sz="14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στους υπηκόους τους, σχετικά με τη συμμετοχή τους στο κεφάλαιο εταιρειών κατά την έννοια του άρθρου 54.</a:t>
            </a:r>
          </a:p>
        </p:txBody>
      </p:sp>
    </p:spTree>
    <p:extLst>
      <p:ext uri="{BB962C8B-B14F-4D97-AF65-F5344CB8AC3E}">
        <p14:creationId xmlns:p14="http://schemas.microsoft.com/office/powerpoint/2010/main" val="3716015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anim calcmode="lin" valueType="num">
                                      <p:cBhvr>
                                        <p:cTn id="8" dur="2000" fill="hold"/>
                                        <p:tgtEl>
                                          <p:spTgt spid="5">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lvl="0" algn="just">
              <a:lnSpc>
                <a:spcPct val="120000"/>
              </a:lnSpc>
            </a:pPr>
            <a:r>
              <a:rPr lang="el-GR" sz="2400" dirty="0">
                <a:solidFill>
                  <a:srgbClr val="0070C0"/>
                </a:solidFill>
              </a:rPr>
              <a:t>Η μεταφορά έδρας εντός της ΕΕ παρουσιάζει ακόμη προβλήματα, λόγω του ότι δεν υπάρχουν ακόμη συγκεκριμένες διατάξεις στα δίκαια των κρατών μελών που να διέπουν τις λεπτομέρειες της μεταφοράς (για τον λόγο αυτό συζητείται εδώ και καιρό η δημιουργία μιας οδηγίας σχετικής με τη διασυνοριακή μεταφορά έδρας).</a:t>
            </a:r>
          </a:p>
          <a:p>
            <a:pPr lvl="0" algn="just">
              <a:lnSpc>
                <a:spcPct val="120000"/>
              </a:lnSpc>
            </a:pPr>
            <a:r>
              <a:rPr lang="el-GR" sz="2400" dirty="0">
                <a:solidFill>
                  <a:srgbClr val="0070C0"/>
                </a:solidFill>
              </a:rPr>
              <a:t>Η διαδικασία όμως αυτή επιτυγχάνεται μέσω της διασυνοριακής συγχώνευσης που διενεργείται μέσω των διατάξεων των κρατών μελών που ενσωματώνουν την Οδηγία (ΕΕ) 2017/1132 του Ευρωπαϊκού Κοινοβουλίου και του Συμβουλίου, της 14ης Ιουνίου 2017, σχετικά με ορισμένες πτυχές του εταιρικού δίκαιου και την Οδηγία 2009/133/ΕΚ του Συμβουλίου της 19ης Οκτωβρίου 2009 σχετικά με το κοινό φορολογικό καθεστώς το εφαρμοστέο στις συγχωνεύσεις, διασπάσεις, μερικές διασπάσεις, εισφορές ενεργητικού και ανταλλαγές μετοχών που αφορούν εταιρείες διαφορετικών κρατών μελών. </a:t>
            </a:r>
          </a:p>
          <a:p>
            <a:pPr lvl="0" algn="just"/>
            <a:r>
              <a:rPr lang="el-GR" sz="2400" dirty="0">
                <a:solidFill>
                  <a:srgbClr val="0070C0"/>
                </a:solidFill>
              </a:rPr>
              <a:t>Οι ρυθμίσεις περί διασυνοριακής συγχώνευσης αφορούν τις κεφαλαιουχικές εταιρίες, και ειδικότερα την ανώνυμη, την εταιρία περιορισμένης ευθύνης καθώς και την </a:t>
            </a:r>
            <a:r>
              <a:rPr lang="el-GR" sz="2400" dirty="0" err="1">
                <a:solidFill>
                  <a:srgbClr val="0070C0"/>
                </a:solidFill>
              </a:rPr>
              <a:t>ετερρόρυθμη</a:t>
            </a:r>
            <a:r>
              <a:rPr lang="el-GR" sz="2400" dirty="0">
                <a:solidFill>
                  <a:srgbClr val="0070C0"/>
                </a:solidFill>
              </a:rPr>
              <a:t> κατά μετοχές.</a:t>
            </a:r>
            <a:endParaRPr lang="el-GR" dirty="0">
              <a:solidFill>
                <a:srgbClr val="7030A0"/>
              </a:solidFill>
            </a:endParaRPr>
          </a:p>
        </p:txBody>
      </p:sp>
      <p:sp>
        <p:nvSpPr>
          <p:cNvPr id="4" name="Round Diagonal Corner Rectangle 3"/>
          <p:cNvSpPr/>
          <p:nvPr/>
        </p:nvSpPr>
        <p:spPr>
          <a:xfrm>
            <a:off x="5033950" y="741021"/>
            <a:ext cx="6757851" cy="687977"/>
          </a:xfrm>
          <a:prstGeom prst="round2DiagRect">
            <a:avLst/>
          </a:prstGeom>
          <a:gradFill flip="none" rotWithShape="1">
            <a:gsLst>
              <a:gs pos="0">
                <a:srgbClr val="92D050"/>
              </a:gs>
              <a:gs pos="20000">
                <a:schemeClr val="accent4">
                  <a:lumMod val="97000"/>
                  <a:lumOff val="3000"/>
                </a:schemeClr>
              </a:gs>
              <a:gs pos="66000">
                <a:schemeClr val="accent4">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i="1" dirty="0">
                <a:solidFill>
                  <a:schemeClr val="accent1">
                    <a:lumMod val="75000"/>
                  </a:schemeClr>
                </a:solidFill>
                <a:latin typeface="+mj-lt"/>
              </a:rPr>
              <a:t>Γιατί τα κράτη μέλη μέχρι πρότινος δεν δέχονταν τη διασυνοριακή μεταφορά έδρας των εταιρειών τους;</a:t>
            </a:r>
          </a:p>
        </p:txBody>
      </p:sp>
    </p:spTree>
    <p:extLst>
      <p:ext uri="{BB962C8B-B14F-4D97-AF65-F5344CB8AC3E}">
        <p14:creationId xmlns:p14="http://schemas.microsoft.com/office/powerpoint/2010/main" val="1048387448"/>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41000">
              <a:schemeClr val="accent2">
                <a:lumMod val="60000"/>
                <a:lumOff val="40000"/>
              </a:schemeClr>
            </a:gs>
            <a:gs pos="100000">
              <a:schemeClr val="accent5">
                <a:lumMod val="45000"/>
                <a:lumOff val="55000"/>
              </a:schemeClr>
            </a:gs>
            <a:gs pos="83000">
              <a:schemeClr val="accent5">
                <a:lumMod val="45000"/>
                <a:lumOff val="55000"/>
              </a:schemeClr>
            </a:gs>
            <a:gs pos="3000">
              <a:schemeClr val="accent5"/>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44434" y="1885950"/>
            <a:ext cx="10820400" cy="4762499"/>
          </a:xfrm>
        </p:spPr>
        <p:txBody>
          <a:bodyPr>
            <a:normAutofit/>
          </a:bodyPr>
          <a:lstStyle/>
          <a:p>
            <a:pPr algn="just"/>
            <a:r>
              <a:rPr lang="el-GR" dirty="0">
                <a:solidFill>
                  <a:srgbClr val="0070C0"/>
                </a:solidFill>
              </a:rPr>
              <a:t>Στη συγχώνευση αλλοδαπών προσώπων που </a:t>
            </a:r>
            <a:r>
              <a:rPr lang="el-GR" dirty="0" err="1">
                <a:solidFill>
                  <a:srgbClr val="0070C0"/>
                </a:solidFill>
              </a:rPr>
              <a:t>διέπονται</a:t>
            </a:r>
            <a:r>
              <a:rPr lang="el-GR" dirty="0">
                <a:solidFill>
                  <a:srgbClr val="0070C0"/>
                </a:solidFill>
              </a:rPr>
              <a:t> από διαφορετικό δίκαιο, σύμφωνα με την απολύτως κρατούσα άποψη η διασυνοριακή συγχώνευση θα πρέπει να επιτρέπεται από κάθε ένα από τα δίκαια αυτά. </a:t>
            </a:r>
          </a:p>
          <a:p>
            <a:pPr algn="just"/>
            <a:r>
              <a:rPr lang="el-GR" dirty="0">
                <a:solidFill>
                  <a:srgbClr val="0070C0"/>
                </a:solidFill>
              </a:rPr>
              <a:t>Αυτό δεν είναι αυτονόητο, κυρίως πριν από λίγα χρόνια, διότι οι περισσότεροι εθνικοί νομοθέτες απαγόρευαν τη διασυνοριακή συγχώνευση διότι τη μετέφραζαν ως μεταφορά έδρας, ήτοι ως αλλαγή της </a:t>
            </a:r>
            <a:r>
              <a:rPr lang="en-US" dirty="0" err="1">
                <a:solidFill>
                  <a:srgbClr val="0070C0"/>
                </a:solidFill>
              </a:rPr>
              <a:t>lex</a:t>
            </a:r>
            <a:r>
              <a:rPr lang="en-US" dirty="0">
                <a:solidFill>
                  <a:srgbClr val="0070C0"/>
                </a:solidFill>
              </a:rPr>
              <a:t> </a:t>
            </a:r>
            <a:r>
              <a:rPr lang="en-US" dirty="0" err="1">
                <a:solidFill>
                  <a:srgbClr val="0070C0"/>
                </a:solidFill>
              </a:rPr>
              <a:t>societatis</a:t>
            </a:r>
            <a:r>
              <a:rPr lang="en-US" dirty="0">
                <a:solidFill>
                  <a:srgbClr val="0070C0"/>
                </a:solidFill>
              </a:rPr>
              <a:t> </a:t>
            </a:r>
            <a:r>
              <a:rPr lang="el-GR" dirty="0">
                <a:solidFill>
                  <a:srgbClr val="0070C0"/>
                </a:solidFill>
              </a:rPr>
              <a:t>και της φορολογικής έδρας του νομικού προσώπου.</a:t>
            </a:r>
          </a:p>
          <a:p>
            <a:pPr algn="just"/>
            <a:r>
              <a:rPr lang="el-GR" dirty="0">
                <a:solidFill>
                  <a:srgbClr val="0070C0"/>
                </a:solidFill>
              </a:rPr>
              <a:t>Επίσης, ο θεσμός της συγχώνευσης όπως τον εννοούμε στα ηπειρωτικά δίκαια απουσίαζε εντελώς από το αγγλικό δίκαιο. Και αυτό γιατί στα ηπειρωτικά δίκαια η όλη διαδικασία βασίζεται στην έννοια της Καθολικής Διαδοχής του συνόλου του ενεργητικού και παθητικού της περιουσίας του νομικού προσώπου (</a:t>
            </a:r>
            <a:r>
              <a:rPr lang="el-GR" dirty="0" err="1">
                <a:solidFill>
                  <a:srgbClr val="0070C0"/>
                </a:solidFill>
              </a:rPr>
              <a:t>οιονεί</a:t>
            </a:r>
            <a:r>
              <a:rPr lang="el-GR" dirty="0">
                <a:solidFill>
                  <a:srgbClr val="0070C0"/>
                </a:solidFill>
              </a:rPr>
              <a:t> καθολική διαδοχή).</a:t>
            </a:r>
            <a:r>
              <a:rPr lang="fr-FR" dirty="0">
                <a:solidFill>
                  <a:srgbClr val="0070C0"/>
                </a:solidFill>
              </a:rPr>
              <a:t> </a:t>
            </a:r>
            <a:r>
              <a:rPr lang="el-GR" dirty="0">
                <a:solidFill>
                  <a:srgbClr val="0070C0"/>
                </a:solidFill>
              </a:rPr>
              <a:t>Στο αγγλικό δίκαιο ο θεσμός έγινε γνωστός με την Τρίτη οδηγία 78/855/ΕΟΚ του Συμβουλίου τής 9ης Οκτωβρίου 1978 περί των συγχωνεύσεων ανωνύμων εταιρειών.</a:t>
            </a:r>
          </a:p>
          <a:p>
            <a:pPr algn="just"/>
            <a:endParaRPr lang="el-GR" dirty="0">
              <a:solidFill>
                <a:schemeClr val="bg2"/>
              </a:solidFill>
            </a:endParaRPr>
          </a:p>
          <a:p>
            <a:pPr marL="0" indent="0" algn="just">
              <a:buNone/>
            </a:pPr>
            <a:endParaRPr lang="el-GR" b="1" u="sng" dirty="0">
              <a:solidFill>
                <a:schemeClr val="bg2"/>
              </a:solidFill>
            </a:endParaRPr>
          </a:p>
        </p:txBody>
      </p:sp>
      <p:sp>
        <p:nvSpPr>
          <p:cNvPr id="4" name="Rounded Rectangle 3"/>
          <p:cNvSpPr/>
          <p:nvPr/>
        </p:nvSpPr>
        <p:spPr>
          <a:xfrm>
            <a:off x="4737463" y="905691"/>
            <a:ext cx="7045234" cy="618309"/>
          </a:xfrm>
          <a:prstGeom prst="roundRect">
            <a:avLst/>
          </a:prstGeom>
          <a:gradFill>
            <a:gsLst>
              <a:gs pos="11000">
                <a:schemeClr val="accent2">
                  <a:lumMod val="60000"/>
                  <a:lumOff val="40000"/>
                </a:schemeClr>
              </a:gs>
              <a:gs pos="100000">
                <a:schemeClr val="accent5">
                  <a:lumMod val="45000"/>
                  <a:lumOff val="55000"/>
                </a:schemeClr>
              </a:gs>
              <a:gs pos="83000">
                <a:schemeClr val="accent5">
                  <a:lumMod val="45000"/>
                  <a:lumOff val="55000"/>
                </a:schemeClr>
              </a:gs>
              <a:gs pos="3000">
                <a:schemeClr val="accent5"/>
              </a:gs>
            </a:gsLst>
            <a:path path="circle">
              <a:fillToRect l="100000" t="10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i="1" spc="300" dirty="0">
                <a:solidFill>
                  <a:schemeClr val="accent1">
                    <a:lumMod val="75000"/>
                  </a:schemeClr>
                </a:solidFill>
                <a:effectLst>
                  <a:outerShdw blurRad="38100" dist="38100" dir="2700000" algn="tl">
                    <a:srgbClr val="000000">
                      <a:alpha val="43137"/>
                    </a:srgbClr>
                  </a:outerShdw>
                </a:effectLst>
              </a:rPr>
              <a:t>Η έννοια της Καθολικής Διαδοχής (</a:t>
            </a:r>
            <a:r>
              <a:rPr lang="en-US" i="1" spc="300" dirty="0">
                <a:solidFill>
                  <a:schemeClr val="accent1">
                    <a:lumMod val="75000"/>
                  </a:schemeClr>
                </a:solidFill>
                <a:effectLst>
                  <a:outerShdw blurRad="38100" dist="38100" dir="2700000" algn="tl">
                    <a:srgbClr val="000000">
                      <a:alpha val="43137"/>
                    </a:srgbClr>
                  </a:outerShdw>
                </a:effectLst>
              </a:rPr>
              <a:t>universal succession/</a:t>
            </a:r>
            <a:r>
              <a:rPr lang="fr-FR" i="1" spc="300" dirty="0">
                <a:solidFill>
                  <a:schemeClr val="accent1">
                    <a:lumMod val="75000"/>
                  </a:schemeClr>
                </a:solidFill>
                <a:effectLst>
                  <a:outerShdw blurRad="38100" dist="38100" dir="2700000" algn="tl">
                    <a:srgbClr val="000000">
                      <a:alpha val="43137"/>
                    </a:srgbClr>
                  </a:outerShdw>
                </a:effectLst>
              </a:rPr>
              <a:t>transmission universelle</a:t>
            </a:r>
            <a:r>
              <a:rPr lang="en-US" i="1" spc="300" dirty="0">
                <a:solidFill>
                  <a:schemeClr val="accent1">
                    <a:lumMod val="75000"/>
                  </a:schemeClr>
                </a:solidFill>
                <a:effectLst>
                  <a:outerShdw blurRad="38100" dist="38100" dir="2700000" algn="tl">
                    <a:srgbClr val="000000">
                      <a:alpha val="43137"/>
                    </a:srgbClr>
                  </a:outerShdw>
                </a:effectLst>
              </a:rPr>
              <a:t>)</a:t>
            </a:r>
            <a:endParaRPr lang="el-GR" i="1" spc="300" dirty="0">
              <a:solidFill>
                <a:schemeClr val="accent1">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53898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40000"/>
                <a:lumOff val="6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99" y="2877690"/>
            <a:ext cx="10810875" cy="3980310"/>
          </a:xfrm>
        </p:spPr>
        <p:txBody>
          <a:bodyPr>
            <a:normAutofit fontScale="92500"/>
          </a:bodyPr>
          <a:lstStyle/>
          <a:p>
            <a:pPr algn="just"/>
            <a:r>
              <a:rPr lang="el-GR" dirty="0">
                <a:solidFill>
                  <a:schemeClr val="tx2">
                    <a:lumMod val="10000"/>
                  </a:schemeClr>
                </a:solidFill>
              </a:rPr>
              <a:t>Μέχρι την έκδοση της απόφασης S</a:t>
            </a:r>
            <a:r>
              <a:rPr lang="en-US" dirty="0" err="1">
                <a:solidFill>
                  <a:schemeClr val="tx2">
                    <a:lumMod val="10000"/>
                  </a:schemeClr>
                </a:solidFill>
              </a:rPr>
              <a:t>evic</a:t>
            </a:r>
            <a:r>
              <a:rPr lang="el-GR" dirty="0">
                <a:solidFill>
                  <a:schemeClr val="tx2">
                    <a:lumMod val="10000"/>
                  </a:schemeClr>
                </a:solidFill>
              </a:rPr>
              <a:t> </a:t>
            </a:r>
            <a:r>
              <a:rPr lang="fr-FR" dirty="0" err="1">
                <a:solidFill>
                  <a:schemeClr val="tx2">
                    <a:lumMod val="10000"/>
                  </a:schemeClr>
                </a:solidFill>
              </a:rPr>
              <a:t>Systems</a:t>
            </a:r>
            <a:r>
              <a:rPr lang="fr-FR" dirty="0">
                <a:solidFill>
                  <a:schemeClr val="tx2">
                    <a:lumMod val="10000"/>
                  </a:schemeClr>
                </a:solidFill>
              </a:rPr>
              <a:t> </a:t>
            </a:r>
            <a:r>
              <a:rPr lang="en-US" dirty="0">
                <a:solidFill>
                  <a:schemeClr val="tx2">
                    <a:lumMod val="10000"/>
                  </a:schemeClr>
                </a:solidFill>
              </a:rPr>
              <a:t>AG (C-411/03</a:t>
            </a:r>
            <a:r>
              <a:rPr lang="el-GR" dirty="0">
                <a:solidFill>
                  <a:schemeClr val="tx2">
                    <a:lumMod val="10000"/>
                  </a:schemeClr>
                </a:solidFill>
              </a:rPr>
              <a:t>, 13 Δεκεμβρίου 2005) οι διασυνοριακές συγχωνεύσεις δεν ήταν επιτρεπτές σε πολλά κράτη μέλη. Στη Γερμανία π.χ., η νομοθεσία περί εταιρικών μετασχηματισμών προέβλεπε αποκλειστικά και μόνο για τη συγχώνευση μεταξύ εγχώριων εταιριών. </a:t>
            </a:r>
          </a:p>
          <a:p>
            <a:pPr algn="just"/>
            <a:r>
              <a:rPr lang="el-GR" dirty="0">
                <a:solidFill>
                  <a:schemeClr val="tx2">
                    <a:lumMod val="10000"/>
                  </a:schemeClr>
                </a:solidFill>
              </a:rPr>
              <a:t> Σε άλλες έννομες τάξεις όπως η δική μας, ελλείψει ρητής </a:t>
            </a:r>
            <a:r>
              <a:rPr lang="el-GR" dirty="0" err="1">
                <a:solidFill>
                  <a:schemeClr val="tx2">
                    <a:lumMod val="10000"/>
                  </a:schemeClr>
                </a:solidFill>
              </a:rPr>
              <a:t>πρόβλεψης,υποστηριζόταν</a:t>
            </a:r>
            <a:r>
              <a:rPr lang="el-GR" dirty="0">
                <a:solidFill>
                  <a:schemeClr val="tx2">
                    <a:lumMod val="10000"/>
                  </a:schemeClr>
                </a:solidFill>
              </a:rPr>
              <a:t> στο παρελθόν το επιτρεπτό της διασυνοριακής συγχώνευσης.</a:t>
            </a:r>
          </a:p>
          <a:p>
            <a:pPr algn="just"/>
            <a:r>
              <a:rPr lang="el-GR" dirty="0">
                <a:solidFill>
                  <a:schemeClr val="tx2">
                    <a:lumMod val="10000"/>
                  </a:schemeClr>
                </a:solidFill>
              </a:rPr>
              <a:t>Στην απόφαση </a:t>
            </a:r>
            <a:r>
              <a:rPr lang="en-US" dirty="0" err="1">
                <a:solidFill>
                  <a:schemeClr val="tx2">
                    <a:lumMod val="10000"/>
                  </a:schemeClr>
                </a:solidFill>
              </a:rPr>
              <a:t>Sevic</a:t>
            </a:r>
            <a:r>
              <a:rPr lang="en-US" dirty="0">
                <a:solidFill>
                  <a:schemeClr val="tx2">
                    <a:lumMod val="10000"/>
                  </a:schemeClr>
                </a:solidFill>
              </a:rPr>
              <a:t> </a:t>
            </a:r>
            <a:r>
              <a:rPr lang="el-GR" dirty="0">
                <a:solidFill>
                  <a:schemeClr val="tx2">
                    <a:lumMod val="10000"/>
                  </a:schemeClr>
                </a:solidFill>
              </a:rPr>
              <a:t>το ΔΕΕ έκρινε ότι το δικαίωμα εγκατάστασης καλύπτει και την πράξη διασυνοριακής συγχώνευσης εταιρειών εγκατεστημένων εντός της ΕΕ και, άρα, εφόσον ένα κράτος μέλος επιτρέπει τις συγχωνεύσεις μεταξύ ημεδαπών εταιρειών είναι υποχρεωμένο να επιτρέπει και τις διασυνοριακές συγχωνεύσεις μεταξύ ημεδαπών εταιρειών και εταιρειών που είναι εγκατεστημένες σε άλλα κράτη μέλη.</a:t>
            </a:r>
          </a:p>
          <a:p>
            <a:pPr algn="just">
              <a:buFontTx/>
              <a:buChar char="-"/>
            </a:pPr>
            <a:endParaRPr lang="el-GR" dirty="0">
              <a:solidFill>
                <a:schemeClr val="bg2"/>
              </a:solidFill>
            </a:endParaRPr>
          </a:p>
          <a:p>
            <a:pPr marL="0" indent="0">
              <a:buNone/>
            </a:pPr>
            <a:endParaRPr lang="el-GR" dirty="0">
              <a:solidFill>
                <a:schemeClr val="accent1">
                  <a:lumMod val="75000"/>
                </a:schemeClr>
              </a:solidFill>
            </a:endParaRPr>
          </a:p>
        </p:txBody>
      </p:sp>
      <p:sp>
        <p:nvSpPr>
          <p:cNvPr id="5" name="TextBox 4"/>
          <p:cNvSpPr txBox="1"/>
          <p:nvPr/>
        </p:nvSpPr>
        <p:spPr>
          <a:xfrm>
            <a:off x="3152775" y="1000125"/>
            <a:ext cx="8886825" cy="830997"/>
          </a:xfrm>
          <a:prstGeom prst="rect">
            <a:avLst/>
          </a:prstGeom>
          <a:noFill/>
        </p:spPr>
        <p:txBody>
          <a:bodyPr wrap="square" rtlCol="0">
            <a:spAutoFit/>
          </a:bodyPr>
          <a:lstStyle/>
          <a:p>
            <a:pPr algn="ctr"/>
            <a:r>
              <a:rPr lang="en-US" sz="2400" i="1" dirty="0">
                <a:solidFill>
                  <a:schemeClr val="accent2">
                    <a:lumMod val="75000"/>
                  </a:schemeClr>
                </a:solidFill>
                <a:effectLst>
                  <a:outerShdw blurRad="38100" dist="38100" dir="2700000" algn="tl">
                    <a:srgbClr val="000000">
                      <a:alpha val="43137"/>
                    </a:srgbClr>
                  </a:outerShdw>
                </a:effectLst>
              </a:rPr>
              <a:t>T</a:t>
            </a:r>
            <a:r>
              <a:rPr lang="el-GR" sz="2400" i="1" dirty="0">
                <a:solidFill>
                  <a:schemeClr val="accent2">
                    <a:lumMod val="75000"/>
                  </a:schemeClr>
                </a:solidFill>
                <a:effectLst>
                  <a:outerShdw blurRad="38100" dist="38100" dir="2700000" algn="tl">
                    <a:srgbClr val="000000">
                      <a:alpha val="43137"/>
                    </a:srgbClr>
                  </a:outerShdw>
                </a:effectLst>
              </a:rPr>
              <a:t>ο επιτρεπτό των διασυνοριακών συγχωνεύσεων - η παρέμβαση του ΔΕΕ με την απόφαση </a:t>
            </a:r>
            <a:r>
              <a:rPr lang="en-US" sz="2400" i="1" dirty="0" err="1">
                <a:solidFill>
                  <a:schemeClr val="accent2">
                    <a:lumMod val="75000"/>
                  </a:schemeClr>
                </a:solidFill>
                <a:effectLst>
                  <a:outerShdw blurRad="38100" dist="38100" dir="2700000" algn="tl">
                    <a:srgbClr val="000000">
                      <a:alpha val="43137"/>
                    </a:srgbClr>
                  </a:outerShdw>
                </a:effectLst>
              </a:rPr>
              <a:t>Sevic</a:t>
            </a:r>
            <a:endParaRPr lang="el-GR" sz="2400" i="1" dirty="0">
              <a:solidFill>
                <a:schemeClr val="accent2">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337090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2.29167E-6 3.33333E-6 C 0.06901 3.33333E-6 0.125 0.05602 0.125 0.125 C 0.125 0.19398 0.06901 0.25 -2.29167E-6 0.25 C -0.06901 0.25 -0.125 0.19398 -0.125 0.125 C -0.125 0.05602 -0.06901 3.33333E-6 -2.29167E-6 3.33333E-6 Z " pathEditMode="relative" rAng="0" ptsTypes="AAAAA">
                                      <p:cBhvr>
                                        <p:cTn id="6" dur="2000" fill="hold"/>
                                        <p:tgtEl>
                                          <p:spTgt spid="5">
                                            <p:txEl>
                                              <p:pRg st="0" end="0"/>
                                            </p:txEl>
                                          </p:spTgt>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40000"/>
                <a:lumOff val="6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13062" y="1855224"/>
            <a:ext cx="10810875" cy="5002776"/>
          </a:xfrm>
        </p:spPr>
        <p:txBody>
          <a:bodyPr>
            <a:normAutofit lnSpcReduction="10000"/>
          </a:bodyPr>
          <a:lstStyle/>
          <a:p>
            <a:pPr algn="just"/>
            <a:r>
              <a:rPr lang="el-GR" dirty="0">
                <a:solidFill>
                  <a:srgbClr val="7030A0"/>
                </a:solidFill>
              </a:rPr>
              <a:t>Πριν από το νομικό πλαίσιο της ΕΕ που έκανε δυνατή τη διασυνοριακή συγχώνευση των εταιρειών διαφορετικών κρατών μελών, η θεωρία έδινε λύσεις για τη διενέργεια αυτών των μετασχηματισμών εταιρειών από «τολμηρούς» δικηγόρους που παρά τις δυσκολίες θα επιχειρούσαν ένα τέτοιο εγχείρημα. </a:t>
            </a:r>
          </a:p>
          <a:p>
            <a:pPr algn="just"/>
            <a:r>
              <a:rPr lang="el-GR" dirty="0">
                <a:solidFill>
                  <a:srgbClr val="7030A0"/>
                </a:solidFill>
              </a:rPr>
              <a:t>Σύμφωνα λοιπόν με αυτές τις «οδηγίες» της θεωρίας, το ποιο όργανο εγκρίνει τη συγχώνευση, με ποια απαρτία και πλειοψηφία, </a:t>
            </a:r>
            <a:r>
              <a:rPr lang="el-GR" dirty="0" err="1">
                <a:solidFill>
                  <a:srgbClr val="7030A0"/>
                </a:solidFill>
              </a:rPr>
              <a:t>διέπεται</a:t>
            </a:r>
            <a:r>
              <a:rPr lang="el-GR" dirty="0">
                <a:solidFill>
                  <a:srgbClr val="7030A0"/>
                </a:solidFill>
              </a:rPr>
              <a:t> από το δίκαιο του ίδιου του νομικού προσώπου.</a:t>
            </a:r>
          </a:p>
          <a:p>
            <a:pPr algn="just"/>
            <a:r>
              <a:rPr lang="el-GR" dirty="0">
                <a:solidFill>
                  <a:srgbClr val="7030A0"/>
                </a:solidFill>
              </a:rPr>
              <a:t>Ως προς την προστασία των δανειστών προτείνεται η σωρευτική εφαρμογή των δύο δικαίων ή κατ’ άλλη γνώμη οι δανειστές του κάθε νομικού προσώπου θα προστατεύονται με βάση το δίκαιο που διέπει αυτό το ΝΠ. </a:t>
            </a:r>
          </a:p>
          <a:p>
            <a:pPr algn="just"/>
            <a:r>
              <a:rPr lang="el-GR" dirty="0">
                <a:solidFill>
                  <a:srgbClr val="7030A0"/>
                </a:solidFill>
              </a:rPr>
              <a:t>Για τα ζητήματα που αφορούν και τις δύο εταιρείες (τρόπος καθορισμού της σχέσης ανταλλαγής μετοχών, το περιεχόμενο της σύμβασης συγχώνευσης κ.α.), θα εφαρμοσθούν σωρευτικά τα δύο εμπλεκόμενα δίκαια.</a:t>
            </a:r>
          </a:p>
          <a:p>
            <a:pPr algn="just"/>
            <a:r>
              <a:rPr lang="el-GR" dirty="0">
                <a:solidFill>
                  <a:srgbClr val="7030A0"/>
                </a:solidFill>
              </a:rPr>
              <a:t>Άρα, σύμφωνα με αυτές τις οδηγίες της θεωρίας, η εφαρμογή των δύο δικαίων θα είναι εν μέρει επιμεριστική και εν μέρει σωρευτική.</a:t>
            </a:r>
          </a:p>
          <a:p>
            <a:pPr marL="0" indent="0" algn="just">
              <a:buNone/>
            </a:pPr>
            <a:endParaRPr lang="el-GR" dirty="0">
              <a:solidFill>
                <a:srgbClr val="7030A0"/>
              </a:solidFill>
            </a:endParaRPr>
          </a:p>
        </p:txBody>
      </p:sp>
      <p:sp>
        <p:nvSpPr>
          <p:cNvPr id="5" name="TextBox 4"/>
          <p:cNvSpPr txBox="1"/>
          <p:nvPr/>
        </p:nvSpPr>
        <p:spPr>
          <a:xfrm>
            <a:off x="3152775" y="1000125"/>
            <a:ext cx="8886825" cy="461665"/>
          </a:xfrm>
          <a:prstGeom prst="rect">
            <a:avLst/>
          </a:prstGeom>
          <a:noFill/>
        </p:spPr>
        <p:txBody>
          <a:bodyPr wrap="square" rtlCol="0">
            <a:spAutoFit/>
          </a:bodyPr>
          <a:lstStyle/>
          <a:p>
            <a:pPr algn="ctr"/>
            <a:r>
              <a:rPr lang="el-GR" sz="2400" i="1" dirty="0">
                <a:solidFill>
                  <a:schemeClr val="accent2">
                    <a:lumMod val="75000"/>
                  </a:schemeClr>
                </a:solidFill>
                <a:effectLst>
                  <a:outerShdw blurRad="38100" dist="38100" dir="2700000" algn="tl">
                    <a:srgbClr val="000000">
                      <a:alpha val="43137"/>
                    </a:srgbClr>
                  </a:outerShdw>
                </a:effectLst>
              </a:rPr>
              <a:t>Οι διασυνοριακές συγχωνεύσεις πριν τις οδηγίες της ΕΕ</a:t>
            </a:r>
          </a:p>
        </p:txBody>
      </p:sp>
    </p:spTree>
    <p:extLst>
      <p:ext uri="{BB962C8B-B14F-4D97-AF65-F5344CB8AC3E}">
        <p14:creationId xmlns:p14="http://schemas.microsoft.com/office/powerpoint/2010/main" val="242446841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2.29167E-6 3.33333E-6 C 0.06901 3.33333E-6 0.125 0.05602 0.125 0.125 C 0.125 0.19398 0.06901 0.25 -2.29167E-6 0.25 C -0.06901 0.25 -0.125 0.19398 -0.125 0.125 C -0.125 0.05602 -0.06901 3.33333E-6 -2.29167E-6 3.33333E-6 Z " pathEditMode="relative" rAng="0" ptsTypes="AAAAA">
                                      <p:cBhvr>
                                        <p:cTn id="6" dur="2000" fill="hold"/>
                                        <p:tgtEl>
                                          <p:spTgt spid="5">
                                            <p:txEl>
                                              <p:pRg st="0" end="0"/>
                                            </p:txEl>
                                          </p:spTgt>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40000"/>
                <a:lumOff val="6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13062" y="1855224"/>
            <a:ext cx="10810875" cy="5002776"/>
          </a:xfrm>
        </p:spPr>
        <p:txBody>
          <a:bodyPr>
            <a:normAutofit/>
          </a:bodyPr>
          <a:lstStyle/>
          <a:p>
            <a:r>
              <a:rPr lang="el-GR" dirty="0">
                <a:solidFill>
                  <a:schemeClr val="tx2"/>
                </a:solidFill>
              </a:rPr>
              <a:t>Πριν τεθεί σε ισχύ η Οδηγία 2005/56, η διασυνοριακή συγχώνευση ήταν δυνατή, μόνον εφόσον οι εμπλεκόμενες εταιρείες ήταν εγκατεστημένες σε κράτη μέλη τα οποία την επέτρεπαν. Στα υπόλοιπα κράτη - μέλη, οι διαφορές μεταξύ των εθνικών νομοθεσιών καθιστούσαν ιδιαίτερα δυσχερή (ως αδύνατη) τη διενέργεια της πράξης αυτής.</a:t>
            </a:r>
          </a:p>
          <a:p>
            <a:r>
              <a:rPr lang="el-GR" dirty="0">
                <a:solidFill>
                  <a:schemeClr val="tx2"/>
                </a:solidFill>
              </a:rPr>
              <a:t>Η Δέκατη Οδηγία 2005/56 ΕΚ του Ευρωπαϊκού Κοινοβουλίου κάλυψε αυτό το κενό καθιστώντας πλέον δυνατή την διασυνοριακή αναδιοργάνωση των ευρωπαϊκών κεφαλαιουχικών εταιριών διαφορετικών κρατών -μελών. </a:t>
            </a:r>
          </a:p>
          <a:p>
            <a:r>
              <a:rPr lang="el-GR" dirty="0">
                <a:solidFill>
                  <a:schemeClr val="tx2"/>
                </a:solidFill>
              </a:rPr>
              <a:t>Πεδίο εφαρμογής</a:t>
            </a:r>
            <a:r>
              <a:rPr lang="en-US" dirty="0">
                <a:solidFill>
                  <a:schemeClr val="tx2"/>
                </a:solidFill>
              </a:rPr>
              <a:t>: </a:t>
            </a:r>
            <a:r>
              <a:rPr lang="el-GR" dirty="0">
                <a:solidFill>
                  <a:schemeClr val="tx2"/>
                </a:solidFill>
              </a:rPr>
              <a:t>Αντικείμενο τόσο της Δέκατης Οδηγίας 2005/56 ΕΚ όσο και της Οδηγίας 1132/2017 είναι οι διασυνοριακές συγχωνεύσεις κεφαλαιουχικών εταιριών.</a:t>
            </a:r>
          </a:p>
          <a:p>
            <a:r>
              <a:rPr lang="el-GR" dirty="0">
                <a:solidFill>
                  <a:schemeClr val="tx2"/>
                </a:solidFill>
              </a:rPr>
              <a:t> Στην Οδηγία υιοθετείται το επιμεριστικό σύστημα με σημείο αναφοράς κάθε φορά το δίκαιο της καταστατικής έδρας  των εμπλεκόμενων εταιριών. </a:t>
            </a:r>
          </a:p>
          <a:p>
            <a:pPr marL="0" indent="0" algn="just">
              <a:buNone/>
            </a:pPr>
            <a:endParaRPr lang="el-GR" dirty="0">
              <a:solidFill>
                <a:srgbClr val="7030A0"/>
              </a:solidFill>
            </a:endParaRPr>
          </a:p>
        </p:txBody>
      </p:sp>
      <p:sp>
        <p:nvSpPr>
          <p:cNvPr id="5" name="TextBox 4"/>
          <p:cNvSpPr txBox="1"/>
          <p:nvPr/>
        </p:nvSpPr>
        <p:spPr>
          <a:xfrm>
            <a:off x="1887523" y="1000125"/>
            <a:ext cx="10152077" cy="954107"/>
          </a:xfrm>
          <a:prstGeom prst="rect">
            <a:avLst/>
          </a:prstGeom>
          <a:noFill/>
        </p:spPr>
        <p:txBody>
          <a:bodyPr wrap="square" rtlCol="0">
            <a:spAutoFit/>
          </a:bodyPr>
          <a:lstStyle/>
          <a:p>
            <a:pPr algn="ctr"/>
            <a:r>
              <a:rPr lang="el-GR" sz="1400" i="1" dirty="0">
                <a:solidFill>
                  <a:srgbClr val="0070C0"/>
                </a:solidFill>
                <a:effectLst>
                  <a:outerShdw blurRad="38100" dist="38100" dir="2700000" algn="tl">
                    <a:srgbClr val="000000">
                      <a:alpha val="43137"/>
                    </a:srgbClr>
                  </a:outerShdw>
                </a:effectLst>
              </a:rPr>
              <a:t>Η  Οδηγία 2005/56/ΕΚ του </a:t>
            </a:r>
            <a:r>
              <a:rPr lang="el-GR" sz="1400" i="1" dirty="0" err="1">
                <a:solidFill>
                  <a:srgbClr val="0070C0"/>
                </a:solidFill>
                <a:effectLst>
                  <a:outerShdw blurRad="38100" dist="38100" dir="2700000" algn="tl">
                    <a:srgbClr val="000000">
                      <a:alpha val="43137"/>
                    </a:srgbClr>
                  </a:outerShdw>
                </a:effectLst>
              </a:rPr>
              <a:t>Ευρωπαϊκου</a:t>
            </a:r>
            <a:r>
              <a:rPr lang="el-GR" sz="1400" i="1" dirty="0">
                <a:solidFill>
                  <a:srgbClr val="0070C0"/>
                </a:solidFill>
                <a:effectLst>
                  <a:outerShdw blurRad="38100" dist="38100" dir="2700000" algn="tl">
                    <a:srgbClr val="000000">
                      <a:alpha val="43137"/>
                    </a:srgbClr>
                  </a:outerShdw>
                </a:effectLst>
              </a:rPr>
              <a:t> </a:t>
            </a:r>
            <a:r>
              <a:rPr lang="el-GR" sz="1400" i="1" dirty="0" err="1">
                <a:solidFill>
                  <a:srgbClr val="0070C0"/>
                </a:solidFill>
                <a:effectLst>
                  <a:outerShdw blurRad="38100" dist="38100" dir="2700000" algn="tl">
                    <a:srgbClr val="000000">
                      <a:alpha val="43137"/>
                    </a:srgbClr>
                  </a:outerShdw>
                </a:effectLst>
              </a:rPr>
              <a:t>Κοινοβούλιου</a:t>
            </a:r>
            <a:r>
              <a:rPr lang="el-GR" sz="1400" i="1" dirty="0">
                <a:solidFill>
                  <a:srgbClr val="0070C0"/>
                </a:solidFill>
                <a:effectLst>
                  <a:outerShdw blurRad="38100" dist="38100" dir="2700000" algn="tl">
                    <a:srgbClr val="000000">
                      <a:alpha val="43137"/>
                    </a:srgbClr>
                  </a:outerShdw>
                </a:effectLst>
              </a:rPr>
              <a:t> και του Συμβούλιου, της 26ης Οκτωβρίου 2005 για τις διασυνοριακές συγχωνεύσεις κεφαλαιουχικών εταιρειών η οποία τροποποιήθηκε από την Οδηγία (ΕΕ) 2017/1132 του Ευρωπαϊκού Κοινοβουλίου και του Συμβουλίου, της 14ης Ιουνίου 2017, σχετικά με ορισμένες πτυχές του εταιρικού δίκαιου</a:t>
            </a:r>
          </a:p>
        </p:txBody>
      </p:sp>
    </p:spTree>
    <p:extLst>
      <p:ext uri="{BB962C8B-B14F-4D97-AF65-F5344CB8AC3E}">
        <p14:creationId xmlns:p14="http://schemas.microsoft.com/office/powerpoint/2010/main" val="25806821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2.29167E-6 3.33333E-6 C 0.06901 3.33333E-6 0.125 0.05602 0.125 0.125 C 0.125 0.19398 0.06901 0.25 -2.29167E-6 0.25 C -0.06901 0.25 -0.125 0.19398 -0.125 0.125 C -0.125 0.05602 -0.06901 3.33333E-6 -2.29167E-6 3.33333E-6 Z " pathEditMode="relative" rAng="0" ptsTypes="AAAAA">
                                      <p:cBhvr>
                                        <p:cTn id="6" dur="2000" fill="hold"/>
                                        <p:tgtEl>
                                          <p:spTgt spid="5">
                                            <p:txEl>
                                              <p:pRg st="0" end="0"/>
                                            </p:txEl>
                                          </p:spTgt>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40000"/>
                <a:lumOff val="6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12394" y="1913947"/>
            <a:ext cx="10810875" cy="5002776"/>
          </a:xfrm>
        </p:spPr>
        <p:txBody>
          <a:bodyPr>
            <a:normAutofit fontScale="92500" lnSpcReduction="10000"/>
          </a:bodyPr>
          <a:lstStyle/>
          <a:p>
            <a:pPr lvl="0" algn="just"/>
            <a:r>
              <a:rPr lang="el-GR" dirty="0">
                <a:solidFill>
                  <a:schemeClr val="tx2">
                    <a:lumMod val="10000"/>
                  </a:schemeClr>
                </a:solidFill>
              </a:rPr>
              <a:t>Η οδηγία 2017/1132 αναφέρεται στον θεσμό της καθολικής διαδοχής ως προς το ζήτημα της μεταβίβασης της εταιρικής περιουσίας. Η σχετική  ρύθμιση εντοπίζεται στο άρθρο 105 της Οδηγίας 2017/1132 στο οποίο αναφέρεται ότι «Η συγχώνευση συνεπάγεται αυτοδικαίως και ταυτόχρονα … α) την καθολική μεταβίβαση, τόσο μεταξύ της </a:t>
            </a:r>
            <a:r>
              <a:rPr lang="el-GR" dirty="0" err="1">
                <a:solidFill>
                  <a:schemeClr val="tx2">
                    <a:lumMod val="10000"/>
                  </a:schemeClr>
                </a:solidFill>
              </a:rPr>
              <a:t>απορροφούμενης</a:t>
            </a:r>
            <a:r>
              <a:rPr lang="el-GR" dirty="0">
                <a:solidFill>
                  <a:schemeClr val="tx2">
                    <a:lumMod val="10000"/>
                  </a:schemeClr>
                </a:solidFill>
              </a:rPr>
              <a:t> και της </a:t>
            </a:r>
            <a:r>
              <a:rPr lang="el-GR" dirty="0" err="1">
                <a:solidFill>
                  <a:schemeClr val="tx2">
                    <a:lumMod val="10000"/>
                  </a:schemeClr>
                </a:solidFill>
              </a:rPr>
              <a:t>απορροφώσας</a:t>
            </a:r>
            <a:r>
              <a:rPr lang="el-GR" dirty="0">
                <a:solidFill>
                  <a:schemeClr val="tx2">
                    <a:lumMod val="10000"/>
                  </a:schemeClr>
                </a:solidFill>
              </a:rPr>
              <a:t> εταιρείας, όσο και έναντι των τρίτων, του συνόλου της περιουσίας, ενεργητικού και παθητικού της </a:t>
            </a:r>
            <a:r>
              <a:rPr lang="el-GR" dirty="0" err="1">
                <a:solidFill>
                  <a:schemeClr val="tx2">
                    <a:lumMod val="10000"/>
                  </a:schemeClr>
                </a:solidFill>
              </a:rPr>
              <a:t>απορροφώμενης</a:t>
            </a:r>
            <a:r>
              <a:rPr lang="el-GR" dirty="0">
                <a:solidFill>
                  <a:schemeClr val="tx2">
                    <a:lumMod val="10000"/>
                  </a:schemeClr>
                </a:solidFill>
              </a:rPr>
              <a:t> εταιρείας προς την </a:t>
            </a:r>
            <a:r>
              <a:rPr lang="el-GR" dirty="0" err="1">
                <a:solidFill>
                  <a:schemeClr val="tx2">
                    <a:lumMod val="10000"/>
                  </a:schemeClr>
                </a:solidFill>
              </a:rPr>
              <a:t>απορροφώσα</a:t>
            </a:r>
            <a:r>
              <a:rPr lang="el-GR" dirty="0">
                <a:solidFill>
                  <a:schemeClr val="tx2">
                    <a:lumMod val="10000"/>
                  </a:schemeClr>
                </a:solidFill>
              </a:rPr>
              <a:t> εταιρεία».</a:t>
            </a:r>
          </a:p>
          <a:p>
            <a:pPr lvl="0" algn="just"/>
            <a:r>
              <a:rPr lang="el-GR" dirty="0">
                <a:solidFill>
                  <a:schemeClr val="tx2">
                    <a:lumMod val="10000"/>
                  </a:schemeClr>
                </a:solidFill>
              </a:rPr>
              <a:t>Δεν επέρχεται λοιπόν λύση και εκκαθάριση της </a:t>
            </a:r>
            <a:r>
              <a:rPr lang="el-GR" dirty="0" err="1">
                <a:solidFill>
                  <a:schemeClr val="tx2">
                    <a:lumMod val="10000"/>
                  </a:schemeClr>
                </a:solidFill>
              </a:rPr>
              <a:t>απορροφώμενης</a:t>
            </a:r>
            <a:r>
              <a:rPr lang="el-GR" dirty="0">
                <a:solidFill>
                  <a:schemeClr val="tx2">
                    <a:lumMod val="10000"/>
                  </a:schemeClr>
                </a:solidFill>
              </a:rPr>
              <a:t> εταιρείας. </a:t>
            </a:r>
          </a:p>
          <a:p>
            <a:pPr lvl="0" algn="just"/>
            <a:r>
              <a:rPr lang="el-GR" i="1" dirty="0"/>
              <a:t>ΔΕΕ </a:t>
            </a:r>
            <a:r>
              <a:rPr lang="en-US" i="1" dirty="0"/>
              <a:t>C</a:t>
            </a:r>
            <a:r>
              <a:rPr lang="el-GR" i="1" dirty="0"/>
              <a:t>- 483/2014, απόφαση της 7-4-2016, </a:t>
            </a:r>
            <a:r>
              <a:rPr lang="en-US" i="1" dirty="0"/>
              <a:t>KA </a:t>
            </a:r>
            <a:r>
              <a:rPr lang="en-US" i="1" dirty="0" err="1"/>
              <a:t>Finanz</a:t>
            </a:r>
            <a:r>
              <a:rPr lang="en-US" i="1" dirty="0"/>
              <a:t> AG</a:t>
            </a:r>
            <a:r>
              <a:rPr lang="el-GR" i="1" dirty="0"/>
              <a:t> κ. </a:t>
            </a:r>
            <a:r>
              <a:rPr lang="en-US" i="1" dirty="0" err="1"/>
              <a:t>Sparkassen</a:t>
            </a:r>
            <a:r>
              <a:rPr lang="en-US" i="1" dirty="0"/>
              <a:t> </a:t>
            </a:r>
            <a:r>
              <a:rPr lang="en-US" i="1" dirty="0" err="1"/>
              <a:t>Versicherung</a:t>
            </a:r>
            <a:r>
              <a:rPr lang="en-US" i="1" dirty="0"/>
              <a:t> AG Vienna Insurance Group (</a:t>
            </a:r>
            <a:r>
              <a:rPr lang="el-GR" i="1" dirty="0"/>
              <a:t>σκέψη 58)</a:t>
            </a:r>
            <a:r>
              <a:rPr lang="en-US" i="1" dirty="0"/>
              <a:t>: “…</a:t>
            </a:r>
            <a:r>
              <a:rPr lang="el-GR" i="1" dirty="0"/>
              <a:t>η συγχώνευση δι’ απορροφήσεως έχει ως αποτέλεσμα ότι η </a:t>
            </a:r>
            <a:r>
              <a:rPr lang="el-GR" i="1" dirty="0" err="1"/>
              <a:t>απορροφώσα</a:t>
            </a:r>
            <a:r>
              <a:rPr lang="el-GR" i="1" dirty="0"/>
              <a:t> εταιρεία αποκτά την </a:t>
            </a:r>
            <a:r>
              <a:rPr lang="el-GR" i="1" dirty="0" err="1"/>
              <a:t>απορροφώμενη</a:t>
            </a:r>
            <a:r>
              <a:rPr lang="el-GR" i="1" dirty="0"/>
              <a:t> εταιρεία στο σύνολό της, χωρίς την απόσβεση των υποχρεώσεων που θα είχε προκαλέσει μια εκκαθάριση και συνεπάγεται, χωρίς ανανέωση των συμβάσεων, την υποκατάσταση της </a:t>
            </a:r>
            <a:r>
              <a:rPr lang="el-GR" i="1" dirty="0" err="1"/>
              <a:t>απορροφώμενης</a:t>
            </a:r>
            <a:r>
              <a:rPr lang="el-GR" i="1" dirty="0"/>
              <a:t> από την </a:t>
            </a:r>
            <a:r>
              <a:rPr lang="el-GR" i="1" dirty="0" err="1"/>
              <a:t>απορροφώσα</a:t>
            </a:r>
            <a:r>
              <a:rPr lang="el-GR" i="1" dirty="0"/>
              <a:t> εταιρεία ως συμβαλλόμενο στις συμβάσεις που συνήψε η προηγούμενη εταιρεία. Συνεπώς, το δίκαιο που είχε εφαρμογή στις συμβάσεις αυτές πριν την συγχώνευση, εξακολουθεί να έχει εφαρμογή και μετά τη συγχώνευση αυτή</a:t>
            </a:r>
            <a:r>
              <a:rPr lang="en-US" i="1" dirty="0"/>
              <a:t>”.</a:t>
            </a:r>
            <a:endParaRPr lang="el-GR" sz="2000" b="1" u="sng" dirty="0">
              <a:solidFill>
                <a:srgbClr val="002060"/>
              </a:solidFill>
            </a:endParaRPr>
          </a:p>
        </p:txBody>
      </p:sp>
      <p:sp>
        <p:nvSpPr>
          <p:cNvPr id="5" name="TextBox 4"/>
          <p:cNvSpPr txBox="1"/>
          <p:nvPr/>
        </p:nvSpPr>
        <p:spPr>
          <a:xfrm>
            <a:off x="3920924" y="1015451"/>
            <a:ext cx="8886825" cy="461665"/>
          </a:xfrm>
          <a:prstGeom prst="rect">
            <a:avLst/>
          </a:prstGeom>
          <a:noFill/>
        </p:spPr>
        <p:txBody>
          <a:bodyPr wrap="square" rtlCol="0">
            <a:spAutoFit/>
          </a:bodyPr>
          <a:lstStyle/>
          <a:p>
            <a:pPr algn="ctr"/>
            <a:r>
              <a:rPr lang="el-GR" sz="2400" i="1" dirty="0">
                <a:solidFill>
                  <a:schemeClr val="accent5">
                    <a:lumMod val="50000"/>
                  </a:schemeClr>
                </a:solidFill>
                <a:effectLst>
                  <a:outerShdw blurRad="38100" dist="38100" dir="2700000" algn="tl">
                    <a:srgbClr val="000000">
                      <a:alpha val="43137"/>
                    </a:srgbClr>
                  </a:outerShdw>
                </a:effectLst>
              </a:rPr>
              <a:t>Η Καθολική Διαδοχή στην οδηγία 1132/2017</a:t>
            </a:r>
          </a:p>
        </p:txBody>
      </p:sp>
    </p:spTree>
    <p:extLst>
      <p:ext uri="{BB962C8B-B14F-4D97-AF65-F5344CB8AC3E}">
        <p14:creationId xmlns:p14="http://schemas.microsoft.com/office/powerpoint/2010/main" val="110284108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2.5E-6 -1.48148E-6 C 0.06901 -1.48148E-6 0.125 0.05602 0.125 0.125 C 0.125 0.19398 0.06901 0.25 -2.5E-6 0.25 C -0.06901 0.25 -0.125 0.19398 -0.125 0.125 C -0.125 0.05602 -0.06901 -1.48148E-6 -2.5E-6 -1.48148E-6 Z " pathEditMode="relative" rAng="0" ptsTypes="AAAAA">
                                      <p:cBhvr>
                                        <p:cTn id="6" dur="2000" fill="hold"/>
                                        <p:tgtEl>
                                          <p:spTgt spid="5">
                                            <p:txEl>
                                              <p:pRg st="0" end="0"/>
                                            </p:txEl>
                                          </p:spTgt>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TM04033937[[fn=Vapor Trail]]</Template>
  <TotalTime>1034</TotalTime>
  <Words>2574</Words>
  <Application>Microsoft Office PowerPoint</Application>
  <PresentationFormat>Widescreen</PresentationFormat>
  <Paragraphs>85</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Century Gothic</vt:lpstr>
      <vt:lpstr>Times New Roman</vt:lpstr>
      <vt:lpstr>Vapor Trail</vt:lpstr>
      <vt:lpstr>ΕΤΑΙΡΙΚΗ ΚΙΝΗΤΙΚΟΤΗΤΑ ΕΝΤΟΣ ΤΗΣ εε – ΔιασυνοριακΕΣ ΣΥΓΧΩΝΕΥΣΕΙΣ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Refurbished computers &amp; components</dc:title>
  <dc:creator>Christos Zoumpoulis</dc:creator>
  <cp:lastModifiedBy>Christos Zoumpoulis</cp:lastModifiedBy>
  <cp:revision>67</cp:revision>
  <dcterms:created xsi:type="dcterms:W3CDTF">2017-03-27T11:31:46Z</dcterms:created>
  <dcterms:modified xsi:type="dcterms:W3CDTF">2021-03-27T19:05:28Z</dcterms:modified>
</cp:coreProperties>
</file>