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81" r:id="rId10"/>
    <p:sldId id="264" r:id="rId11"/>
    <p:sldId id="265" r:id="rId12"/>
    <p:sldId id="266" r:id="rId13"/>
    <p:sldId id="283" r:id="rId14"/>
    <p:sldId id="267" r:id="rId15"/>
    <p:sldId id="268" r:id="rId16"/>
    <p:sldId id="269" r:id="rId17"/>
    <p:sldId id="284" r:id="rId18"/>
    <p:sldId id="285" r:id="rId19"/>
    <p:sldId id="270" r:id="rId20"/>
    <p:sldId id="286" r:id="rId21"/>
    <p:sldId id="271" r:id="rId22"/>
    <p:sldId id="272" r:id="rId23"/>
    <p:sldId id="273" r:id="rId24"/>
    <p:sldId id="274" r:id="rId25"/>
    <p:sldId id="288" r:id="rId26"/>
    <p:sldId id="287" r:id="rId27"/>
    <p:sldId id="275" r:id="rId28"/>
    <p:sldId id="289" r:id="rId29"/>
    <p:sldId id="276" r:id="rId30"/>
    <p:sldId id="290" r:id="rId31"/>
    <p:sldId id="291" r:id="rId32"/>
    <p:sldId id="277" r:id="rId33"/>
    <p:sldId id="292" r:id="rId34"/>
    <p:sldId id="278" r:id="rId35"/>
    <p:sldId id="293" r:id="rId36"/>
    <p:sldId id="279" r:id="rId37"/>
    <p:sldId id="294" r:id="rId38"/>
    <p:sldId id="295" r:id="rId39"/>
    <p:sldId id="296"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750326-155C-4D95-8453-00FFAF88FE8B}" v="1" dt="2026-06-20T13:02:15.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BAC020-57D3-486B-857B-F26DD6E2106C}"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l-GR"/>
        </a:p>
      </dgm:t>
    </dgm:pt>
    <dgm:pt modelId="{B9AF4783-21A7-4745-B2FF-DBAD90404E7A}">
      <dgm:prSet phldrT="[Text]"/>
      <dgm:spPr/>
      <dgm:t>
        <a:bodyPr/>
        <a:lstStyle/>
        <a:p>
          <a:pPr algn="ctr"/>
          <a:r>
            <a:rPr lang="el-GR" dirty="0">
              <a:latin typeface="Arial" panose="020B0604020202020204" pitchFamily="34" charset="0"/>
              <a:cs typeface="Arial" panose="020B0604020202020204" pitchFamily="34" charset="0"/>
            </a:rPr>
            <a:t>Μετασχηματισμοί</a:t>
          </a:r>
        </a:p>
      </dgm:t>
    </dgm:pt>
    <dgm:pt modelId="{E6B1F31F-9761-4888-A8BC-5DBCBAADD6F4}" type="parTrans" cxnId="{AC7FF553-AFEC-4FD7-9F75-75267AF089C2}">
      <dgm:prSet/>
      <dgm:spPr/>
      <dgm:t>
        <a:bodyPr/>
        <a:lstStyle/>
        <a:p>
          <a:pPr algn="ctr"/>
          <a:endParaRPr lang="el-GR"/>
        </a:p>
      </dgm:t>
    </dgm:pt>
    <dgm:pt modelId="{DF103341-D873-4128-B8E3-AF59CB939B20}" type="sibTrans" cxnId="{AC7FF553-AFEC-4FD7-9F75-75267AF089C2}">
      <dgm:prSet/>
      <dgm:spPr/>
      <dgm:t>
        <a:bodyPr/>
        <a:lstStyle/>
        <a:p>
          <a:pPr algn="ctr"/>
          <a:endParaRPr lang="el-GR"/>
        </a:p>
      </dgm:t>
    </dgm:pt>
    <dgm:pt modelId="{7FC1245B-7ECB-4672-80D1-86C63319E711}">
      <dgm:prSet phldrT="[Text]"/>
      <dgm:spPr/>
      <dgm:t>
        <a:bodyPr/>
        <a:lstStyle/>
        <a:p>
          <a:pPr algn="ctr"/>
          <a:r>
            <a:rPr lang="el-GR" dirty="0">
              <a:latin typeface="Arial" panose="020B0604020202020204" pitchFamily="34" charset="0"/>
              <a:cs typeface="Arial" panose="020B0604020202020204" pitchFamily="34" charset="0"/>
            </a:rPr>
            <a:t>Συγχώνευση</a:t>
          </a:r>
        </a:p>
      </dgm:t>
    </dgm:pt>
    <dgm:pt modelId="{AA215D96-36B8-4E69-8A01-57FA4383E389}" type="parTrans" cxnId="{7F250018-E791-4FBA-A196-BA55D1C948F9}">
      <dgm:prSet/>
      <dgm:spPr/>
      <dgm:t>
        <a:bodyPr/>
        <a:lstStyle/>
        <a:p>
          <a:pPr algn="ctr"/>
          <a:endParaRPr lang="el-GR">
            <a:latin typeface="Arial" panose="020B0604020202020204" pitchFamily="34" charset="0"/>
            <a:cs typeface="Arial" panose="020B0604020202020204" pitchFamily="34" charset="0"/>
          </a:endParaRPr>
        </a:p>
      </dgm:t>
    </dgm:pt>
    <dgm:pt modelId="{98EA34AA-B006-4CAC-A472-45FCE60C0B49}" type="sibTrans" cxnId="{7F250018-E791-4FBA-A196-BA55D1C948F9}">
      <dgm:prSet/>
      <dgm:spPr/>
      <dgm:t>
        <a:bodyPr/>
        <a:lstStyle/>
        <a:p>
          <a:pPr algn="ctr"/>
          <a:endParaRPr lang="el-GR"/>
        </a:p>
      </dgm:t>
    </dgm:pt>
    <dgm:pt modelId="{45ADD74F-18C9-4EFB-ACC1-BD6DA419A265}">
      <dgm:prSet phldrT="[Text]"/>
      <dgm:spPr/>
      <dgm:t>
        <a:bodyPr/>
        <a:lstStyle/>
        <a:p>
          <a:pPr algn="ctr"/>
          <a:r>
            <a:rPr lang="el-GR" dirty="0">
              <a:latin typeface="Arial" panose="020B0604020202020204" pitchFamily="34" charset="0"/>
              <a:cs typeface="Arial" panose="020B0604020202020204" pitchFamily="34" charset="0"/>
            </a:rPr>
            <a:t>Διάσπαση</a:t>
          </a:r>
        </a:p>
      </dgm:t>
    </dgm:pt>
    <dgm:pt modelId="{AD668D70-9878-4542-AE69-B95951AFE697}" type="parTrans" cxnId="{9534BEEF-CE83-4C23-82D1-BA6A8E1E1F3F}">
      <dgm:prSet/>
      <dgm:spPr/>
      <dgm:t>
        <a:bodyPr/>
        <a:lstStyle/>
        <a:p>
          <a:pPr algn="ctr"/>
          <a:endParaRPr lang="el-GR">
            <a:latin typeface="Arial" panose="020B0604020202020204" pitchFamily="34" charset="0"/>
            <a:cs typeface="Arial" panose="020B0604020202020204" pitchFamily="34" charset="0"/>
          </a:endParaRPr>
        </a:p>
      </dgm:t>
    </dgm:pt>
    <dgm:pt modelId="{56692D32-C5E4-4F29-8C55-11895E6EB36F}" type="sibTrans" cxnId="{9534BEEF-CE83-4C23-82D1-BA6A8E1E1F3F}">
      <dgm:prSet/>
      <dgm:spPr/>
      <dgm:t>
        <a:bodyPr/>
        <a:lstStyle/>
        <a:p>
          <a:pPr algn="ctr"/>
          <a:endParaRPr lang="el-GR"/>
        </a:p>
      </dgm:t>
    </dgm:pt>
    <dgm:pt modelId="{5B6FF5F0-7F2F-4754-919B-AE158D9F79CA}">
      <dgm:prSet phldrT="[Text]"/>
      <dgm:spPr/>
      <dgm:t>
        <a:bodyPr/>
        <a:lstStyle/>
        <a:p>
          <a:pPr algn="ctr"/>
          <a:r>
            <a:rPr lang="el-GR" dirty="0">
              <a:latin typeface="Arial" panose="020B0604020202020204" pitchFamily="34" charset="0"/>
              <a:cs typeface="Arial" panose="020B0604020202020204" pitchFamily="34" charset="0"/>
            </a:rPr>
            <a:t>Μετατροπή</a:t>
          </a:r>
        </a:p>
      </dgm:t>
    </dgm:pt>
    <dgm:pt modelId="{1FD0DD1F-5A3B-4D3C-B8FD-1516115AC162}" type="parTrans" cxnId="{877A5905-3228-4CFB-B183-A4E788FA1164}">
      <dgm:prSet/>
      <dgm:spPr/>
      <dgm:t>
        <a:bodyPr/>
        <a:lstStyle/>
        <a:p>
          <a:pPr algn="ctr"/>
          <a:endParaRPr lang="el-GR">
            <a:latin typeface="Arial" panose="020B0604020202020204" pitchFamily="34" charset="0"/>
            <a:cs typeface="Arial" panose="020B0604020202020204" pitchFamily="34" charset="0"/>
          </a:endParaRPr>
        </a:p>
      </dgm:t>
    </dgm:pt>
    <dgm:pt modelId="{DB21EA8E-9883-45D9-A1D8-30B0154D60AB}" type="sibTrans" cxnId="{877A5905-3228-4CFB-B183-A4E788FA1164}">
      <dgm:prSet/>
      <dgm:spPr/>
      <dgm:t>
        <a:bodyPr/>
        <a:lstStyle/>
        <a:p>
          <a:pPr algn="ctr"/>
          <a:endParaRPr lang="el-GR"/>
        </a:p>
      </dgm:t>
    </dgm:pt>
    <dgm:pt modelId="{3217EAB8-7C55-4F80-ABAF-7846D6C69F52}" type="pres">
      <dgm:prSet presAssocID="{74BAC020-57D3-486B-857B-F26DD6E2106C}" presName="hierChild1" presStyleCnt="0">
        <dgm:presLayoutVars>
          <dgm:orgChart val="1"/>
          <dgm:chPref val="1"/>
          <dgm:dir/>
          <dgm:animOne val="branch"/>
          <dgm:animLvl val="lvl"/>
          <dgm:resizeHandles/>
        </dgm:presLayoutVars>
      </dgm:prSet>
      <dgm:spPr/>
    </dgm:pt>
    <dgm:pt modelId="{930838C8-646E-451D-9F9C-50E90CE30AA7}" type="pres">
      <dgm:prSet presAssocID="{B9AF4783-21A7-4745-B2FF-DBAD90404E7A}" presName="hierRoot1" presStyleCnt="0">
        <dgm:presLayoutVars>
          <dgm:hierBranch val="init"/>
        </dgm:presLayoutVars>
      </dgm:prSet>
      <dgm:spPr/>
    </dgm:pt>
    <dgm:pt modelId="{0DB7EE68-CA41-42EF-BF0E-680987132077}" type="pres">
      <dgm:prSet presAssocID="{B9AF4783-21A7-4745-B2FF-DBAD90404E7A}" presName="rootComposite1" presStyleCnt="0"/>
      <dgm:spPr/>
    </dgm:pt>
    <dgm:pt modelId="{908CA6EE-49E3-4128-A166-28FCD87843F4}" type="pres">
      <dgm:prSet presAssocID="{B9AF4783-21A7-4745-B2FF-DBAD90404E7A}" presName="rootText1" presStyleLbl="node0" presStyleIdx="0" presStyleCnt="1">
        <dgm:presLayoutVars>
          <dgm:chPref val="3"/>
        </dgm:presLayoutVars>
      </dgm:prSet>
      <dgm:spPr/>
    </dgm:pt>
    <dgm:pt modelId="{89FAA11C-6AD6-4A56-A6D1-DF22EDF4545D}" type="pres">
      <dgm:prSet presAssocID="{B9AF4783-21A7-4745-B2FF-DBAD90404E7A}" presName="rootConnector1" presStyleLbl="node1" presStyleIdx="0" presStyleCnt="0"/>
      <dgm:spPr/>
    </dgm:pt>
    <dgm:pt modelId="{EDB4B47A-FDBB-475D-893F-3B56DCCA2462}" type="pres">
      <dgm:prSet presAssocID="{B9AF4783-21A7-4745-B2FF-DBAD90404E7A}" presName="hierChild2" presStyleCnt="0"/>
      <dgm:spPr/>
    </dgm:pt>
    <dgm:pt modelId="{E2F4FAF7-98C9-402D-BF60-AF3B46E286CA}" type="pres">
      <dgm:prSet presAssocID="{AA215D96-36B8-4E69-8A01-57FA4383E389}" presName="Name37" presStyleLbl="parChTrans1D2" presStyleIdx="0" presStyleCnt="3"/>
      <dgm:spPr/>
    </dgm:pt>
    <dgm:pt modelId="{CCC12BAF-802D-4658-B14E-7F9571E80EBD}" type="pres">
      <dgm:prSet presAssocID="{7FC1245B-7ECB-4672-80D1-86C63319E711}" presName="hierRoot2" presStyleCnt="0">
        <dgm:presLayoutVars>
          <dgm:hierBranch val="init"/>
        </dgm:presLayoutVars>
      </dgm:prSet>
      <dgm:spPr/>
    </dgm:pt>
    <dgm:pt modelId="{68058D95-A7C9-4AB2-A243-4F98FB0FD2BE}" type="pres">
      <dgm:prSet presAssocID="{7FC1245B-7ECB-4672-80D1-86C63319E711}" presName="rootComposite" presStyleCnt="0"/>
      <dgm:spPr/>
    </dgm:pt>
    <dgm:pt modelId="{22455342-5F7E-444E-9485-FEEE7346CCAB}" type="pres">
      <dgm:prSet presAssocID="{7FC1245B-7ECB-4672-80D1-86C63319E711}" presName="rootText" presStyleLbl="node2" presStyleIdx="0" presStyleCnt="3">
        <dgm:presLayoutVars>
          <dgm:chPref val="3"/>
        </dgm:presLayoutVars>
      </dgm:prSet>
      <dgm:spPr/>
    </dgm:pt>
    <dgm:pt modelId="{D77B27CB-4D58-4516-AADF-85A37ADF6023}" type="pres">
      <dgm:prSet presAssocID="{7FC1245B-7ECB-4672-80D1-86C63319E711}" presName="rootConnector" presStyleLbl="node2" presStyleIdx="0" presStyleCnt="3"/>
      <dgm:spPr/>
    </dgm:pt>
    <dgm:pt modelId="{B4F56884-E6DE-4C3C-A3A5-8FFD041E4DB1}" type="pres">
      <dgm:prSet presAssocID="{7FC1245B-7ECB-4672-80D1-86C63319E711}" presName="hierChild4" presStyleCnt="0"/>
      <dgm:spPr/>
    </dgm:pt>
    <dgm:pt modelId="{0F586EC2-B70D-4944-B626-F151E870F81E}" type="pres">
      <dgm:prSet presAssocID="{7FC1245B-7ECB-4672-80D1-86C63319E711}" presName="hierChild5" presStyleCnt="0"/>
      <dgm:spPr/>
    </dgm:pt>
    <dgm:pt modelId="{E05C4658-5B01-4E8B-901F-C0F2C67E6E7B}" type="pres">
      <dgm:prSet presAssocID="{AD668D70-9878-4542-AE69-B95951AFE697}" presName="Name37" presStyleLbl="parChTrans1D2" presStyleIdx="1" presStyleCnt="3"/>
      <dgm:spPr/>
    </dgm:pt>
    <dgm:pt modelId="{38435C11-C8D3-469D-B01B-D1FD3504183C}" type="pres">
      <dgm:prSet presAssocID="{45ADD74F-18C9-4EFB-ACC1-BD6DA419A265}" presName="hierRoot2" presStyleCnt="0">
        <dgm:presLayoutVars>
          <dgm:hierBranch val="init"/>
        </dgm:presLayoutVars>
      </dgm:prSet>
      <dgm:spPr/>
    </dgm:pt>
    <dgm:pt modelId="{D2420F9F-1B3A-4CF4-9D42-ABDFBBA3F8F3}" type="pres">
      <dgm:prSet presAssocID="{45ADD74F-18C9-4EFB-ACC1-BD6DA419A265}" presName="rootComposite" presStyleCnt="0"/>
      <dgm:spPr/>
    </dgm:pt>
    <dgm:pt modelId="{D4D69645-4AC7-48B9-BDE4-58BBDC0FD68F}" type="pres">
      <dgm:prSet presAssocID="{45ADD74F-18C9-4EFB-ACC1-BD6DA419A265}" presName="rootText" presStyleLbl="node2" presStyleIdx="1" presStyleCnt="3">
        <dgm:presLayoutVars>
          <dgm:chPref val="3"/>
        </dgm:presLayoutVars>
      </dgm:prSet>
      <dgm:spPr/>
    </dgm:pt>
    <dgm:pt modelId="{A6FFE57C-0380-4C3F-AD74-B707E38AC3A3}" type="pres">
      <dgm:prSet presAssocID="{45ADD74F-18C9-4EFB-ACC1-BD6DA419A265}" presName="rootConnector" presStyleLbl="node2" presStyleIdx="1" presStyleCnt="3"/>
      <dgm:spPr/>
    </dgm:pt>
    <dgm:pt modelId="{B97823B9-398C-4974-8FA4-91A20087F75D}" type="pres">
      <dgm:prSet presAssocID="{45ADD74F-18C9-4EFB-ACC1-BD6DA419A265}" presName="hierChild4" presStyleCnt="0"/>
      <dgm:spPr/>
    </dgm:pt>
    <dgm:pt modelId="{40A42F17-1CBF-4152-89B2-68B4466C2762}" type="pres">
      <dgm:prSet presAssocID="{45ADD74F-18C9-4EFB-ACC1-BD6DA419A265}" presName="hierChild5" presStyleCnt="0"/>
      <dgm:spPr/>
    </dgm:pt>
    <dgm:pt modelId="{62ADB977-5AB5-4C66-9366-9852F0038B28}" type="pres">
      <dgm:prSet presAssocID="{1FD0DD1F-5A3B-4D3C-B8FD-1516115AC162}" presName="Name37" presStyleLbl="parChTrans1D2" presStyleIdx="2" presStyleCnt="3"/>
      <dgm:spPr/>
    </dgm:pt>
    <dgm:pt modelId="{A9BFD646-2A43-45F2-A1A9-5C748C6E800B}" type="pres">
      <dgm:prSet presAssocID="{5B6FF5F0-7F2F-4754-919B-AE158D9F79CA}" presName="hierRoot2" presStyleCnt="0">
        <dgm:presLayoutVars>
          <dgm:hierBranch val="init"/>
        </dgm:presLayoutVars>
      </dgm:prSet>
      <dgm:spPr/>
    </dgm:pt>
    <dgm:pt modelId="{FE18FF1E-FB32-46A2-BE3A-34997032B57E}" type="pres">
      <dgm:prSet presAssocID="{5B6FF5F0-7F2F-4754-919B-AE158D9F79CA}" presName="rootComposite" presStyleCnt="0"/>
      <dgm:spPr/>
    </dgm:pt>
    <dgm:pt modelId="{0B6A5095-3040-4FA2-AF57-B95FFF482D29}" type="pres">
      <dgm:prSet presAssocID="{5B6FF5F0-7F2F-4754-919B-AE158D9F79CA}" presName="rootText" presStyleLbl="node2" presStyleIdx="2" presStyleCnt="3">
        <dgm:presLayoutVars>
          <dgm:chPref val="3"/>
        </dgm:presLayoutVars>
      </dgm:prSet>
      <dgm:spPr/>
    </dgm:pt>
    <dgm:pt modelId="{74F6A7E4-8295-464E-9D27-6C961DF9A3F2}" type="pres">
      <dgm:prSet presAssocID="{5B6FF5F0-7F2F-4754-919B-AE158D9F79CA}" presName="rootConnector" presStyleLbl="node2" presStyleIdx="2" presStyleCnt="3"/>
      <dgm:spPr/>
    </dgm:pt>
    <dgm:pt modelId="{58CFA82F-06C9-403F-82FB-F3193F95FAA5}" type="pres">
      <dgm:prSet presAssocID="{5B6FF5F0-7F2F-4754-919B-AE158D9F79CA}" presName="hierChild4" presStyleCnt="0"/>
      <dgm:spPr/>
    </dgm:pt>
    <dgm:pt modelId="{F95ACA69-C72B-42D4-8F00-395F06BBAEB7}" type="pres">
      <dgm:prSet presAssocID="{5B6FF5F0-7F2F-4754-919B-AE158D9F79CA}" presName="hierChild5" presStyleCnt="0"/>
      <dgm:spPr/>
    </dgm:pt>
    <dgm:pt modelId="{CBE7D169-2A0A-46E9-9C79-6DF19828090B}" type="pres">
      <dgm:prSet presAssocID="{B9AF4783-21A7-4745-B2FF-DBAD90404E7A}" presName="hierChild3" presStyleCnt="0"/>
      <dgm:spPr/>
    </dgm:pt>
  </dgm:ptLst>
  <dgm:cxnLst>
    <dgm:cxn modelId="{877A5905-3228-4CFB-B183-A4E788FA1164}" srcId="{B9AF4783-21A7-4745-B2FF-DBAD90404E7A}" destId="{5B6FF5F0-7F2F-4754-919B-AE158D9F79CA}" srcOrd="2" destOrd="0" parTransId="{1FD0DD1F-5A3B-4D3C-B8FD-1516115AC162}" sibTransId="{DB21EA8E-9883-45D9-A1D8-30B0154D60AB}"/>
    <dgm:cxn modelId="{7B90A907-469C-4264-9DA9-ADDB00A1FFA4}" type="presOf" srcId="{45ADD74F-18C9-4EFB-ACC1-BD6DA419A265}" destId="{A6FFE57C-0380-4C3F-AD74-B707E38AC3A3}" srcOrd="1" destOrd="0" presId="urn:microsoft.com/office/officeart/2005/8/layout/orgChart1"/>
    <dgm:cxn modelId="{7F250018-E791-4FBA-A196-BA55D1C948F9}" srcId="{B9AF4783-21A7-4745-B2FF-DBAD90404E7A}" destId="{7FC1245B-7ECB-4672-80D1-86C63319E711}" srcOrd="0" destOrd="0" parTransId="{AA215D96-36B8-4E69-8A01-57FA4383E389}" sibTransId="{98EA34AA-B006-4CAC-A472-45FCE60C0B49}"/>
    <dgm:cxn modelId="{B64B6618-C36D-49A4-8DE4-36742A30A28A}" type="presOf" srcId="{AD668D70-9878-4542-AE69-B95951AFE697}" destId="{E05C4658-5B01-4E8B-901F-C0F2C67E6E7B}" srcOrd="0" destOrd="0" presId="urn:microsoft.com/office/officeart/2005/8/layout/orgChart1"/>
    <dgm:cxn modelId="{AE8C1419-79BB-487F-92BD-5B01E26B55D9}" type="presOf" srcId="{7FC1245B-7ECB-4672-80D1-86C63319E711}" destId="{22455342-5F7E-444E-9485-FEEE7346CCAB}" srcOrd="0" destOrd="0" presId="urn:microsoft.com/office/officeart/2005/8/layout/orgChart1"/>
    <dgm:cxn modelId="{438DB424-5B85-4D94-A671-CB102A322CB5}" type="presOf" srcId="{AA215D96-36B8-4E69-8A01-57FA4383E389}" destId="{E2F4FAF7-98C9-402D-BF60-AF3B46E286CA}" srcOrd="0" destOrd="0" presId="urn:microsoft.com/office/officeart/2005/8/layout/orgChart1"/>
    <dgm:cxn modelId="{5387672A-2F1E-4259-A417-20C42E771FD0}" type="presOf" srcId="{5B6FF5F0-7F2F-4754-919B-AE158D9F79CA}" destId="{0B6A5095-3040-4FA2-AF57-B95FFF482D29}" srcOrd="0" destOrd="0" presId="urn:microsoft.com/office/officeart/2005/8/layout/orgChart1"/>
    <dgm:cxn modelId="{FCDE2E72-2191-4699-AB77-CFEF7E3CF8C4}" type="presOf" srcId="{45ADD74F-18C9-4EFB-ACC1-BD6DA419A265}" destId="{D4D69645-4AC7-48B9-BDE4-58BBDC0FD68F}" srcOrd="0" destOrd="0" presId="urn:microsoft.com/office/officeart/2005/8/layout/orgChart1"/>
    <dgm:cxn modelId="{AC7FF553-AFEC-4FD7-9F75-75267AF089C2}" srcId="{74BAC020-57D3-486B-857B-F26DD6E2106C}" destId="{B9AF4783-21A7-4745-B2FF-DBAD90404E7A}" srcOrd="0" destOrd="0" parTransId="{E6B1F31F-9761-4888-A8BC-5DBCBAADD6F4}" sibTransId="{DF103341-D873-4128-B8E3-AF59CB939B20}"/>
    <dgm:cxn modelId="{46800559-18EF-4393-AB8D-98589C7EC29C}" type="presOf" srcId="{1FD0DD1F-5A3B-4D3C-B8FD-1516115AC162}" destId="{62ADB977-5AB5-4C66-9366-9852F0038B28}" srcOrd="0" destOrd="0" presId="urn:microsoft.com/office/officeart/2005/8/layout/orgChart1"/>
    <dgm:cxn modelId="{1DB1B49C-EE56-4AC6-9280-61AE7DB71AE5}" type="presOf" srcId="{7FC1245B-7ECB-4672-80D1-86C63319E711}" destId="{D77B27CB-4D58-4516-AADF-85A37ADF6023}" srcOrd="1" destOrd="0" presId="urn:microsoft.com/office/officeart/2005/8/layout/orgChart1"/>
    <dgm:cxn modelId="{839660A3-6F00-44F2-B153-5EDDFD71EA30}" type="presOf" srcId="{B9AF4783-21A7-4745-B2FF-DBAD90404E7A}" destId="{89FAA11C-6AD6-4A56-A6D1-DF22EDF4545D}" srcOrd="1" destOrd="0" presId="urn:microsoft.com/office/officeart/2005/8/layout/orgChart1"/>
    <dgm:cxn modelId="{91F131B1-1687-48B9-B63B-5B6FC4C8B44A}" type="presOf" srcId="{B9AF4783-21A7-4745-B2FF-DBAD90404E7A}" destId="{908CA6EE-49E3-4128-A166-28FCD87843F4}" srcOrd="0" destOrd="0" presId="urn:microsoft.com/office/officeart/2005/8/layout/orgChart1"/>
    <dgm:cxn modelId="{55B637BA-93CC-42CF-8148-A17F82E5BA67}" type="presOf" srcId="{74BAC020-57D3-486B-857B-F26DD6E2106C}" destId="{3217EAB8-7C55-4F80-ABAF-7846D6C69F52}" srcOrd="0" destOrd="0" presId="urn:microsoft.com/office/officeart/2005/8/layout/orgChart1"/>
    <dgm:cxn modelId="{EF3363E1-2569-4B86-AB02-5C07ACB75AA2}" type="presOf" srcId="{5B6FF5F0-7F2F-4754-919B-AE158D9F79CA}" destId="{74F6A7E4-8295-464E-9D27-6C961DF9A3F2}" srcOrd="1" destOrd="0" presId="urn:microsoft.com/office/officeart/2005/8/layout/orgChart1"/>
    <dgm:cxn modelId="{9534BEEF-CE83-4C23-82D1-BA6A8E1E1F3F}" srcId="{B9AF4783-21A7-4745-B2FF-DBAD90404E7A}" destId="{45ADD74F-18C9-4EFB-ACC1-BD6DA419A265}" srcOrd="1" destOrd="0" parTransId="{AD668D70-9878-4542-AE69-B95951AFE697}" sibTransId="{56692D32-C5E4-4F29-8C55-11895E6EB36F}"/>
    <dgm:cxn modelId="{37E547C8-028C-4C89-8B39-8FEDA5C01FB3}" type="presParOf" srcId="{3217EAB8-7C55-4F80-ABAF-7846D6C69F52}" destId="{930838C8-646E-451D-9F9C-50E90CE30AA7}" srcOrd="0" destOrd="0" presId="urn:microsoft.com/office/officeart/2005/8/layout/orgChart1"/>
    <dgm:cxn modelId="{FCFEDD9E-5B66-4D6F-94A3-4DB05510ED38}" type="presParOf" srcId="{930838C8-646E-451D-9F9C-50E90CE30AA7}" destId="{0DB7EE68-CA41-42EF-BF0E-680987132077}" srcOrd="0" destOrd="0" presId="urn:microsoft.com/office/officeart/2005/8/layout/orgChart1"/>
    <dgm:cxn modelId="{DA7CBFDF-FED2-44A3-8AD7-3CEE0EB60C71}" type="presParOf" srcId="{0DB7EE68-CA41-42EF-BF0E-680987132077}" destId="{908CA6EE-49E3-4128-A166-28FCD87843F4}" srcOrd="0" destOrd="0" presId="urn:microsoft.com/office/officeart/2005/8/layout/orgChart1"/>
    <dgm:cxn modelId="{20647EE7-9939-4E4D-AA31-75FE8697E8BF}" type="presParOf" srcId="{0DB7EE68-CA41-42EF-BF0E-680987132077}" destId="{89FAA11C-6AD6-4A56-A6D1-DF22EDF4545D}" srcOrd="1" destOrd="0" presId="urn:microsoft.com/office/officeart/2005/8/layout/orgChart1"/>
    <dgm:cxn modelId="{E1C20D06-1A09-46F4-91C5-2D7EE9F06080}" type="presParOf" srcId="{930838C8-646E-451D-9F9C-50E90CE30AA7}" destId="{EDB4B47A-FDBB-475D-893F-3B56DCCA2462}" srcOrd="1" destOrd="0" presId="urn:microsoft.com/office/officeart/2005/8/layout/orgChart1"/>
    <dgm:cxn modelId="{43F8FBFB-7FB2-4DD0-861C-BB04040D65B7}" type="presParOf" srcId="{EDB4B47A-FDBB-475D-893F-3B56DCCA2462}" destId="{E2F4FAF7-98C9-402D-BF60-AF3B46E286CA}" srcOrd="0" destOrd="0" presId="urn:microsoft.com/office/officeart/2005/8/layout/orgChart1"/>
    <dgm:cxn modelId="{BD255679-94DA-45B4-A85F-99DEC79D42B0}" type="presParOf" srcId="{EDB4B47A-FDBB-475D-893F-3B56DCCA2462}" destId="{CCC12BAF-802D-4658-B14E-7F9571E80EBD}" srcOrd="1" destOrd="0" presId="urn:microsoft.com/office/officeart/2005/8/layout/orgChart1"/>
    <dgm:cxn modelId="{1A68FC57-820C-4933-A567-EAE067D43A2F}" type="presParOf" srcId="{CCC12BAF-802D-4658-B14E-7F9571E80EBD}" destId="{68058D95-A7C9-4AB2-A243-4F98FB0FD2BE}" srcOrd="0" destOrd="0" presId="urn:microsoft.com/office/officeart/2005/8/layout/orgChart1"/>
    <dgm:cxn modelId="{55FD4FE0-A014-4B01-B087-8822407D5E26}" type="presParOf" srcId="{68058D95-A7C9-4AB2-A243-4F98FB0FD2BE}" destId="{22455342-5F7E-444E-9485-FEEE7346CCAB}" srcOrd="0" destOrd="0" presId="urn:microsoft.com/office/officeart/2005/8/layout/orgChart1"/>
    <dgm:cxn modelId="{8CF8E134-E5A6-44E7-99E2-E5AAB2846C0F}" type="presParOf" srcId="{68058D95-A7C9-4AB2-A243-4F98FB0FD2BE}" destId="{D77B27CB-4D58-4516-AADF-85A37ADF6023}" srcOrd="1" destOrd="0" presId="urn:microsoft.com/office/officeart/2005/8/layout/orgChart1"/>
    <dgm:cxn modelId="{9512DCD0-FDA6-4453-834A-96A639AD2829}" type="presParOf" srcId="{CCC12BAF-802D-4658-B14E-7F9571E80EBD}" destId="{B4F56884-E6DE-4C3C-A3A5-8FFD041E4DB1}" srcOrd="1" destOrd="0" presId="urn:microsoft.com/office/officeart/2005/8/layout/orgChart1"/>
    <dgm:cxn modelId="{9702982D-1A09-4CE3-81DF-B1659B44D22C}" type="presParOf" srcId="{CCC12BAF-802D-4658-B14E-7F9571E80EBD}" destId="{0F586EC2-B70D-4944-B626-F151E870F81E}" srcOrd="2" destOrd="0" presId="urn:microsoft.com/office/officeart/2005/8/layout/orgChart1"/>
    <dgm:cxn modelId="{C7ADB6AE-07F1-4CE3-A556-2C73C93E71E4}" type="presParOf" srcId="{EDB4B47A-FDBB-475D-893F-3B56DCCA2462}" destId="{E05C4658-5B01-4E8B-901F-C0F2C67E6E7B}" srcOrd="2" destOrd="0" presId="urn:microsoft.com/office/officeart/2005/8/layout/orgChart1"/>
    <dgm:cxn modelId="{D9531C43-8007-44BE-8336-0EE58E6CD10A}" type="presParOf" srcId="{EDB4B47A-FDBB-475D-893F-3B56DCCA2462}" destId="{38435C11-C8D3-469D-B01B-D1FD3504183C}" srcOrd="3" destOrd="0" presId="urn:microsoft.com/office/officeart/2005/8/layout/orgChart1"/>
    <dgm:cxn modelId="{78001E77-D2AE-4823-90A8-AFCE13B43D22}" type="presParOf" srcId="{38435C11-C8D3-469D-B01B-D1FD3504183C}" destId="{D2420F9F-1B3A-4CF4-9D42-ABDFBBA3F8F3}" srcOrd="0" destOrd="0" presId="urn:microsoft.com/office/officeart/2005/8/layout/orgChart1"/>
    <dgm:cxn modelId="{BE82E783-2542-4EE8-9118-256E84831258}" type="presParOf" srcId="{D2420F9F-1B3A-4CF4-9D42-ABDFBBA3F8F3}" destId="{D4D69645-4AC7-48B9-BDE4-58BBDC0FD68F}" srcOrd="0" destOrd="0" presId="urn:microsoft.com/office/officeart/2005/8/layout/orgChart1"/>
    <dgm:cxn modelId="{F10704E3-D281-46DE-B3CF-6D2B3C15E8AD}" type="presParOf" srcId="{D2420F9F-1B3A-4CF4-9D42-ABDFBBA3F8F3}" destId="{A6FFE57C-0380-4C3F-AD74-B707E38AC3A3}" srcOrd="1" destOrd="0" presId="urn:microsoft.com/office/officeart/2005/8/layout/orgChart1"/>
    <dgm:cxn modelId="{B810EF1E-59D5-47C2-B71A-48E05F8A7A3D}" type="presParOf" srcId="{38435C11-C8D3-469D-B01B-D1FD3504183C}" destId="{B97823B9-398C-4974-8FA4-91A20087F75D}" srcOrd="1" destOrd="0" presId="urn:microsoft.com/office/officeart/2005/8/layout/orgChart1"/>
    <dgm:cxn modelId="{A819CF4F-2F77-481A-B237-717008E86730}" type="presParOf" srcId="{38435C11-C8D3-469D-B01B-D1FD3504183C}" destId="{40A42F17-1CBF-4152-89B2-68B4466C2762}" srcOrd="2" destOrd="0" presId="urn:microsoft.com/office/officeart/2005/8/layout/orgChart1"/>
    <dgm:cxn modelId="{0A6A94A8-796D-4B21-93C6-E55144C565A9}" type="presParOf" srcId="{EDB4B47A-FDBB-475D-893F-3B56DCCA2462}" destId="{62ADB977-5AB5-4C66-9366-9852F0038B28}" srcOrd="4" destOrd="0" presId="urn:microsoft.com/office/officeart/2005/8/layout/orgChart1"/>
    <dgm:cxn modelId="{81BC54DF-394C-4999-A10A-248E174AC539}" type="presParOf" srcId="{EDB4B47A-FDBB-475D-893F-3B56DCCA2462}" destId="{A9BFD646-2A43-45F2-A1A9-5C748C6E800B}" srcOrd="5" destOrd="0" presId="urn:microsoft.com/office/officeart/2005/8/layout/orgChart1"/>
    <dgm:cxn modelId="{0DC0BF94-C328-42E3-A91D-EA31EE0740F8}" type="presParOf" srcId="{A9BFD646-2A43-45F2-A1A9-5C748C6E800B}" destId="{FE18FF1E-FB32-46A2-BE3A-34997032B57E}" srcOrd="0" destOrd="0" presId="urn:microsoft.com/office/officeart/2005/8/layout/orgChart1"/>
    <dgm:cxn modelId="{94972111-CB0F-47FC-94C2-8C52D206AE08}" type="presParOf" srcId="{FE18FF1E-FB32-46A2-BE3A-34997032B57E}" destId="{0B6A5095-3040-4FA2-AF57-B95FFF482D29}" srcOrd="0" destOrd="0" presId="urn:microsoft.com/office/officeart/2005/8/layout/orgChart1"/>
    <dgm:cxn modelId="{3FFCFA09-DA4F-4528-B865-83DEC5F2C312}" type="presParOf" srcId="{FE18FF1E-FB32-46A2-BE3A-34997032B57E}" destId="{74F6A7E4-8295-464E-9D27-6C961DF9A3F2}" srcOrd="1" destOrd="0" presId="urn:microsoft.com/office/officeart/2005/8/layout/orgChart1"/>
    <dgm:cxn modelId="{283CBCF4-114A-421F-9B79-30299D38EE1D}" type="presParOf" srcId="{A9BFD646-2A43-45F2-A1A9-5C748C6E800B}" destId="{58CFA82F-06C9-403F-82FB-F3193F95FAA5}" srcOrd="1" destOrd="0" presId="urn:microsoft.com/office/officeart/2005/8/layout/orgChart1"/>
    <dgm:cxn modelId="{ED16862F-4743-4E4E-9D6F-EEBD9D04D0A8}" type="presParOf" srcId="{A9BFD646-2A43-45F2-A1A9-5C748C6E800B}" destId="{F95ACA69-C72B-42D4-8F00-395F06BBAEB7}" srcOrd="2" destOrd="0" presId="urn:microsoft.com/office/officeart/2005/8/layout/orgChart1"/>
    <dgm:cxn modelId="{97DB58B0-ADD1-4B4A-A44A-EDE13CB6D38F}" type="presParOf" srcId="{930838C8-646E-451D-9F9C-50E90CE30AA7}" destId="{CBE7D169-2A0A-46E9-9C79-6DF19828090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DB977-5AB5-4C66-9366-9852F0038B28}">
      <dsp:nvSpPr>
        <dsp:cNvPr id="0" name=""/>
        <dsp:cNvSpPr/>
      </dsp:nvSpPr>
      <dsp:spPr>
        <a:xfrm>
          <a:off x="4298400" y="1629698"/>
          <a:ext cx="3041149" cy="527802"/>
        </a:xfrm>
        <a:custGeom>
          <a:avLst/>
          <a:gdLst/>
          <a:ahLst/>
          <a:cxnLst/>
          <a:rect l="0" t="0" r="0" b="0"/>
          <a:pathLst>
            <a:path>
              <a:moveTo>
                <a:pt x="0" y="0"/>
              </a:moveTo>
              <a:lnTo>
                <a:pt x="0" y="263901"/>
              </a:lnTo>
              <a:lnTo>
                <a:pt x="3041149" y="263901"/>
              </a:lnTo>
              <a:lnTo>
                <a:pt x="3041149" y="52780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5C4658-5B01-4E8B-901F-C0F2C67E6E7B}">
      <dsp:nvSpPr>
        <dsp:cNvPr id="0" name=""/>
        <dsp:cNvSpPr/>
      </dsp:nvSpPr>
      <dsp:spPr>
        <a:xfrm>
          <a:off x="4252680" y="1629698"/>
          <a:ext cx="91440" cy="527802"/>
        </a:xfrm>
        <a:custGeom>
          <a:avLst/>
          <a:gdLst/>
          <a:ahLst/>
          <a:cxnLst/>
          <a:rect l="0" t="0" r="0" b="0"/>
          <a:pathLst>
            <a:path>
              <a:moveTo>
                <a:pt x="45720" y="0"/>
              </a:moveTo>
              <a:lnTo>
                <a:pt x="45720" y="52780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F4FAF7-98C9-402D-BF60-AF3B46E286CA}">
      <dsp:nvSpPr>
        <dsp:cNvPr id="0" name=""/>
        <dsp:cNvSpPr/>
      </dsp:nvSpPr>
      <dsp:spPr>
        <a:xfrm>
          <a:off x="1257250" y="1629698"/>
          <a:ext cx="3041149" cy="527802"/>
        </a:xfrm>
        <a:custGeom>
          <a:avLst/>
          <a:gdLst/>
          <a:ahLst/>
          <a:cxnLst/>
          <a:rect l="0" t="0" r="0" b="0"/>
          <a:pathLst>
            <a:path>
              <a:moveTo>
                <a:pt x="3041149" y="0"/>
              </a:moveTo>
              <a:lnTo>
                <a:pt x="3041149" y="263901"/>
              </a:lnTo>
              <a:lnTo>
                <a:pt x="0" y="263901"/>
              </a:lnTo>
              <a:lnTo>
                <a:pt x="0" y="52780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8CA6EE-49E3-4128-A166-28FCD87843F4}">
      <dsp:nvSpPr>
        <dsp:cNvPr id="0" name=""/>
        <dsp:cNvSpPr/>
      </dsp:nvSpPr>
      <dsp:spPr>
        <a:xfrm>
          <a:off x="3041726" y="373025"/>
          <a:ext cx="2513346" cy="125667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l-GR" sz="2500" kern="1200" dirty="0">
              <a:latin typeface="Arial" panose="020B0604020202020204" pitchFamily="34" charset="0"/>
              <a:cs typeface="Arial" panose="020B0604020202020204" pitchFamily="34" charset="0"/>
            </a:rPr>
            <a:t>Μετασχηματισμοί</a:t>
          </a:r>
        </a:p>
      </dsp:txBody>
      <dsp:txXfrm>
        <a:off x="3041726" y="373025"/>
        <a:ext cx="2513346" cy="1256673"/>
      </dsp:txXfrm>
    </dsp:sp>
    <dsp:sp modelId="{22455342-5F7E-444E-9485-FEEE7346CCAB}">
      <dsp:nvSpPr>
        <dsp:cNvPr id="0" name=""/>
        <dsp:cNvSpPr/>
      </dsp:nvSpPr>
      <dsp:spPr>
        <a:xfrm>
          <a:off x="577" y="2157501"/>
          <a:ext cx="2513346" cy="125667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l-GR" sz="2500" kern="1200" dirty="0">
              <a:latin typeface="Arial" panose="020B0604020202020204" pitchFamily="34" charset="0"/>
              <a:cs typeface="Arial" panose="020B0604020202020204" pitchFamily="34" charset="0"/>
            </a:rPr>
            <a:t>Συγχώνευση</a:t>
          </a:r>
        </a:p>
      </dsp:txBody>
      <dsp:txXfrm>
        <a:off x="577" y="2157501"/>
        <a:ext cx="2513346" cy="1256673"/>
      </dsp:txXfrm>
    </dsp:sp>
    <dsp:sp modelId="{D4D69645-4AC7-48B9-BDE4-58BBDC0FD68F}">
      <dsp:nvSpPr>
        <dsp:cNvPr id="0" name=""/>
        <dsp:cNvSpPr/>
      </dsp:nvSpPr>
      <dsp:spPr>
        <a:xfrm>
          <a:off x="3041726" y="2157501"/>
          <a:ext cx="2513346" cy="125667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l-GR" sz="2500" kern="1200" dirty="0">
              <a:latin typeface="Arial" panose="020B0604020202020204" pitchFamily="34" charset="0"/>
              <a:cs typeface="Arial" panose="020B0604020202020204" pitchFamily="34" charset="0"/>
            </a:rPr>
            <a:t>Διάσπαση</a:t>
          </a:r>
        </a:p>
      </dsp:txBody>
      <dsp:txXfrm>
        <a:off x="3041726" y="2157501"/>
        <a:ext cx="2513346" cy="1256673"/>
      </dsp:txXfrm>
    </dsp:sp>
    <dsp:sp modelId="{0B6A5095-3040-4FA2-AF57-B95FFF482D29}">
      <dsp:nvSpPr>
        <dsp:cNvPr id="0" name=""/>
        <dsp:cNvSpPr/>
      </dsp:nvSpPr>
      <dsp:spPr>
        <a:xfrm>
          <a:off x="6082876" y="2157501"/>
          <a:ext cx="2513346" cy="125667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l-GR" sz="2500" kern="1200" dirty="0">
              <a:latin typeface="Arial" panose="020B0604020202020204" pitchFamily="34" charset="0"/>
              <a:cs typeface="Arial" panose="020B0604020202020204" pitchFamily="34" charset="0"/>
            </a:rPr>
            <a:t>Μετατροπή</a:t>
          </a:r>
        </a:p>
      </dsp:txBody>
      <dsp:txXfrm>
        <a:off x="6082876" y="2157501"/>
        <a:ext cx="2513346" cy="12566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pic>
        <p:nvPicPr>
          <p:cNvPr id="7" name="Picture 6">
            <a:extLst>
              <a:ext uri="{FF2B5EF4-FFF2-40B4-BE49-F238E27FC236}">
                <a16:creationId xmlns:a16="http://schemas.microsoft.com/office/drawing/2014/main" id="{624CACBD-D010-A4A2-93C1-1E3882E90D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18869"/>
            <a:ext cx="2743200" cy="1339131"/>
          </a:xfrm>
          <a:prstGeom prst="rect">
            <a:avLst/>
          </a:prstGeom>
        </p:spPr>
      </p:pic>
    </p:spTree>
    <p:extLst>
      <p:ext uri="{BB962C8B-B14F-4D97-AF65-F5344CB8AC3E}">
        <p14:creationId xmlns:p14="http://schemas.microsoft.com/office/powerpoint/2010/main" val="67737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2038613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1059811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872071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846513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3491943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2607447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40917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170BFF-EE1F-4812-B3DD-E4100021CA3E}" type="slidenum">
              <a:rPr lang="en-US" smtClean="0"/>
              <a:t>‹#›</a:t>
            </a:fld>
            <a:endParaRPr lang="en-US" dirty="0"/>
          </a:p>
        </p:txBody>
      </p:sp>
      <p:sp>
        <p:nvSpPr>
          <p:cNvPr id="5" name="Date Placeholder 4"/>
          <p:cNvSpPr>
            <a:spLocks noGrp="1"/>
          </p:cNvSpPr>
          <p:nvPr>
            <p:ph type="dt" sz="half" idx="10"/>
          </p:nvPr>
        </p:nvSpPr>
        <p:spPr/>
        <p:txBody>
          <a:bodyPr/>
          <a:lstStyle/>
          <a:p>
            <a:fld id="{88320678-8040-47A8-8B13-E1F1D3A144E4}" type="datetimeFigureOut">
              <a:rPr lang="en-US" smtClean="0"/>
              <a:t>6/20/2026</a:t>
            </a:fld>
            <a:endParaRPr lang="en-US" dirty="0"/>
          </a:p>
        </p:txBody>
      </p:sp>
    </p:spTree>
    <p:extLst>
      <p:ext uri="{BB962C8B-B14F-4D97-AF65-F5344CB8AC3E}">
        <p14:creationId xmlns:p14="http://schemas.microsoft.com/office/powerpoint/2010/main" val="3531631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2149624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87607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3526538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3980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1132871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2344706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320678-8040-47A8-8B13-E1F1D3A144E4}" type="datetimeFigureOut">
              <a:rPr lang="en-US" smtClean="0"/>
              <a:t>6/20/2026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170BFF-EE1F-4812-B3DD-E4100021CA3E}" type="slidenum">
              <a:rPr lang="en-US" smtClean="0"/>
              <a:t>‹#›</a:t>
            </a:fld>
            <a:endParaRPr lang="en-US" dirty="0"/>
          </a:p>
        </p:txBody>
      </p:sp>
    </p:spTree>
    <p:extLst>
      <p:ext uri="{BB962C8B-B14F-4D97-AF65-F5344CB8AC3E}">
        <p14:creationId xmlns:p14="http://schemas.microsoft.com/office/powerpoint/2010/main" val="3600226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8320678-8040-47A8-8B13-E1F1D3A144E4}" type="datetimeFigureOut">
              <a:rPr lang="en-US" smtClean="0"/>
              <a:t>6/20/2026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170BFF-EE1F-4812-B3DD-E4100021CA3E}" type="slidenum">
              <a:rPr lang="en-US" smtClean="0"/>
              <a:t>‹#›</a:t>
            </a:fld>
            <a:endParaRPr lang="en-US" dirty="0"/>
          </a:p>
        </p:txBody>
      </p:sp>
    </p:spTree>
    <p:extLst>
      <p:ext uri="{BB962C8B-B14F-4D97-AF65-F5344CB8AC3E}">
        <p14:creationId xmlns:p14="http://schemas.microsoft.com/office/powerpoint/2010/main" val="80473857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724BB-1F0F-62FB-E300-0C8A637EBA85}"/>
              </a:ext>
            </a:extLst>
          </p:cNvPr>
          <p:cNvSpPr>
            <a:spLocks noGrp="1"/>
          </p:cNvSpPr>
          <p:nvPr>
            <p:ph type="ctrTitle"/>
          </p:nvPr>
        </p:nvSpPr>
        <p:spPr>
          <a:xfrm>
            <a:off x="500743" y="1855894"/>
            <a:ext cx="8773260" cy="1646302"/>
          </a:xfrm>
        </p:spPr>
        <p:txBody>
          <a:bodyPr/>
          <a:lstStyle/>
          <a:p>
            <a:pPr algn="ctr"/>
            <a:r>
              <a:rPr lang="el-GR" sz="3200" b="1" dirty="0">
                <a:latin typeface="Arial" panose="020B0604020202020204" pitchFamily="34" charset="0"/>
                <a:cs typeface="Arial" panose="020B0604020202020204" pitchFamily="34" charset="0"/>
              </a:rPr>
              <a:t>Διεθνείς διασυνοριακές συγχωνεύσεις και μετασχηματισμοί εταιριών: Νομικό πλαίσιο, εταιρικά και φορολογικά ζητήματα</a:t>
            </a:r>
            <a:endParaRPr lang="en-US" sz="20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68EE151A-27E8-83C6-5E55-368873ABEC9F}"/>
              </a:ext>
            </a:extLst>
          </p:cNvPr>
          <p:cNvSpPr>
            <a:spLocks noGrp="1"/>
          </p:cNvSpPr>
          <p:nvPr>
            <p:ph type="subTitle" idx="1"/>
          </p:nvPr>
        </p:nvSpPr>
        <p:spPr>
          <a:xfrm>
            <a:off x="1507067" y="4426753"/>
            <a:ext cx="7766936" cy="1096899"/>
          </a:xfrm>
        </p:spPr>
        <p:txBody>
          <a:bodyPr>
            <a:normAutofit/>
          </a:bodyPr>
          <a:lstStyle/>
          <a:p>
            <a:pPr>
              <a:spcBef>
                <a:spcPts val="600"/>
              </a:spcBef>
            </a:pPr>
            <a:r>
              <a:rPr lang="el-GR" dirty="0">
                <a:latin typeface="Arial" panose="020B0604020202020204" pitchFamily="34" charset="0"/>
                <a:cs typeface="Arial" panose="020B0604020202020204" pitchFamily="34" charset="0"/>
              </a:rPr>
              <a:t>Διδάσκοντες: Χρυσαφώ Τσούκα, Γεώργιος Νικολαΐδης</a:t>
            </a:r>
            <a:endParaRPr lang="en-US" dirty="0">
              <a:latin typeface="Arial" panose="020B0604020202020204" pitchFamily="34" charset="0"/>
              <a:cs typeface="Arial" panose="020B0604020202020204" pitchFamily="34" charset="0"/>
            </a:endParaRPr>
          </a:p>
          <a:p>
            <a:pPr>
              <a:spcBef>
                <a:spcPts val="600"/>
              </a:spcBef>
            </a:pPr>
            <a:r>
              <a:rPr lang="el-GR" dirty="0">
                <a:latin typeface="Arial" panose="020B0604020202020204" pitchFamily="34" charset="0"/>
                <a:cs typeface="Arial" panose="020B0604020202020204" pitchFamily="34" charset="0"/>
              </a:rPr>
              <a:t>Μεταπτυχιακή φοιτήτρια: Άννα Δεσύλλα</a:t>
            </a:r>
            <a:endParaRPr lang="en-US" dirty="0">
              <a:latin typeface="Arial" panose="020B0604020202020204" pitchFamily="34" charset="0"/>
              <a:cs typeface="Arial" panose="020B0604020202020204" pitchFamily="34" charset="0"/>
            </a:endParaRPr>
          </a:p>
          <a:p>
            <a:pPr>
              <a:spcBef>
                <a:spcPts val="600"/>
              </a:spcBef>
            </a:pPr>
            <a:r>
              <a:rPr lang="el-GR" dirty="0">
                <a:latin typeface="Arial" panose="020B0604020202020204" pitchFamily="34" charset="0"/>
                <a:cs typeface="Arial" panose="020B0604020202020204" pitchFamily="34" charset="0"/>
              </a:rPr>
              <a:t>Ημερομηνία: 04.05.2026</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6691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0876-961F-AA3C-53F5-397EE86D69E4}"/>
              </a:ext>
            </a:extLst>
          </p:cNvPr>
          <p:cNvSpPr>
            <a:spLocks noGrp="1"/>
          </p:cNvSpPr>
          <p:nvPr>
            <p:ph type="title"/>
          </p:nvPr>
        </p:nvSpPr>
        <p:spPr>
          <a:xfrm>
            <a:off x="677334" y="375920"/>
            <a:ext cx="8596668" cy="873760"/>
          </a:xfrm>
        </p:spPr>
        <p:txBody>
          <a:bodyPr>
            <a:normAutofit/>
          </a:bodyPr>
          <a:lstStyle/>
          <a:p>
            <a:pPr marL="447675" indent="-447675"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Έννοια μετασχηματισμών:</a:t>
            </a:r>
            <a:endParaRPr lang="en-US" sz="4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8F7619C-0770-A615-324A-40482C348E47}"/>
              </a:ext>
            </a:extLst>
          </p:cNvPr>
          <p:cNvSpPr txBox="1"/>
          <p:nvPr/>
        </p:nvSpPr>
        <p:spPr>
          <a:xfrm>
            <a:off x="677334" y="1517376"/>
            <a:ext cx="8596668" cy="3785652"/>
          </a:xfrm>
          <a:prstGeom prst="rect">
            <a:avLst/>
          </a:prstGeom>
          <a:noFill/>
        </p:spPr>
        <p:txBody>
          <a:bodyPr wrap="square">
            <a:spAutoFit/>
          </a:bodyPr>
          <a:lstStyle/>
          <a:p>
            <a:pPr algn="just"/>
            <a:r>
              <a:rPr lang="el-GR" sz="2400" dirty="0">
                <a:latin typeface="Arial" panose="020B0604020202020204" pitchFamily="34" charset="0"/>
                <a:cs typeface="Arial" panose="020B0604020202020204" pitchFamily="34" charset="0"/>
              </a:rPr>
              <a:t>«</a:t>
            </a:r>
            <a:r>
              <a:rPr lang="el-GR" sz="2400" b="1" dirty="0">
                <a:latin typeface="Arial" panose="020B0604020202020204" pitchFamily="34" charset="0"/>
                <a:cs typeface="Arial" panose="020B0604020202020204" pitchFamily="34" charset="0"/>
              </a:rPr>
              <a:t>Μετασχηματισμοί</a:t>
            </a:r>
            <a:r>
              <a:rPr lang="el-GR" sz="2400" dirty="0">
                <a:latin typeface="Arial" panose="020B0604020202020204" pitchFamily="34" charset="0"/>
                <a:cs typeface="Arial" panose="020B0604020202020204" pitchFamily="34" charset="0"/>
              </a:rPr>
              <a:t>» επιχειρήσεων νοούνται οι διεπόμενες από το εταιρικό δίκαιο διαδικασίες με τις οποίες </a:t>
            </a:r>
            <a:r>
              <a:rPr lang="el-GR" sz="2400" u="sng" dirty="0">
                <a:latin typeface="Arial" panose="020B0604020202020204" pitchFamily="34" charset="0"/>
                <a:cs typeface="Arial" panose="020B0604020202020204" pitchFamily="34" charset="0"/>
              </a:rPr>
              <a:t>μεταβάλλεται ο εταιρικός φορέας άσκησης μιας επιχείρησης</a:t>
            </a:r>
            <a:r>
              <a:rPr lang="el-GR" sz="2400" dirty="0">
                <a:latin typeface="Arial" panose="020B0604020202020204" pitchFamily="34" charset="0"/>
                <a:cs typeface="Arial" panose="020B0604020202020204" pitchFamily="34" charset="0"/>
              </a:rPr>
              <a:t>, χωρίς να μεσολαβήσει εκκαθάρισή ούτε μεταβίβαση των περιουσιακών στοιχείων με τους κανόνες της ειδικής διαδοχής. </a:t>
            </a:r>
            <a:r>
              <a:rPr lang="en-US" sz="2400" dirty="0">
                <a:latin typeface="Arial" panose="020B0604020202020204" pitchFamily="34" charset="0"/>
                <a:cs typeface="Arial" panose="020B0604020202020204" pitchFamily="34" charset="0"/>
              </a:rPr>
              <a:t>H</a:t>
            </a:r>
            <a:r>
              <a:rPr lang="el-GR" sz="2400" dirty="0">
                <a:latin typeface="Arial" panose="020B0604020202020204" pitchFamily="34" charset="0"/>
                <a:cs typeface="Arial" panose="020B0604020202020204" pitchFamily="34" charset="0"/>
              </a:rPr>
              <a:t> μεταβίβαση της περιουσίας των μετασχηματιζόμενων φορέων πραγματοποιείται με καθολική διαδοχή. Η έννοια «μετασχηματισμός» αποτελεί έννοια γένους. Οι εταιρικοί μετασχηματισμοί ρυθμίζονται στο ελληνικό δίκαιο από τον νόμο 4601/2019.</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2179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298316E-380D-08C7-5B1B-202AA844E503}"/>
              </a:ext>
            </a:extLst>
          </p:cNvPr>
          <p:cNvGraphicFramePr/>
          <p:nvPr>
            <p:extLst>
              <p:ext uri="{D42A27DB-BD31-4B8C-83A1-F6EECF244321}">
                <p14:modId xmlns:p14="http://schemas.microsoft.com/office/powerpoint/2010/main" val="1531474940"/>
              </p:ext>
            </p:extLst>
          </p:nvPr>
        </p:nvGraphicFramePr>
        <p:xfrm>
          <a:off x="676800" y="1519200"/>
          <a:ext cx="8596800" cy="378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5FDD5B49-C127-134C-B17A-B250F117F9B5}"/>
              </a:ext>
            </a:extLst>
          </p:cNvPr>
          <p:cNvSpPr txBox="1">
            <a:spLocks/>
          </p:cNvSpPr>
          <p:nvPr/>
        </p:nvSpPr>
        <p:spPr>
          <a:xfrm>
            <a:off x="677334" y="375920"/>
            <a:ext cx="8596668" cy="87376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7675" indent="-447675"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Έννοια μετασχηματισμών:</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226489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139C-B347-8C79-A679-110EF7F72862}"/>
              </a:ext>
            </a:extLst>
          </p:cNvPr>
          <p:cNvSpPr>
            <a:spLocks noGrp="1"/>
          </p:cNvSpPr>
          <p:nvPr>
            <p:ph type="title"/>
          </p:nvPr>
        </p:nvSpPr>
        <p:spPr>
          <a:xfrm>
            <a:off x="677334" y="374400"/>
            <a:ext cx="8596668" cy="874800"/>
          </a:xfrm>
        </p:spPr>
        <p:txBody>
          <a:bodyPr>
            <a:normAutofit/>
          </a:bodyPr>
          <a:lstStyle/>
          <a:p>
            <a:pPr marL="446088" indent="-446088">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Χρησιμότητα μετασχηματισμών: </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014BE6F-E5B6-FB7F-3001-DBB36B8FE0A1}"/>
              </a:ext>
            </a:extLst>
          </p:cNvPr>
          <p:cNvSpPr txBox="1"/>
          <p:nvPr/>
        </p:nvSpPr>
        <p:spPr>
          <a:xfrm>
            <a:off x="676800" y="1519200"/>
            <a:ext cx="8596800" cy="3787200"/>
          </a:xfrm>
          <a:prstGeom prst="rect">
            <a:avLst/>
          </a:prstGeom>
          <a:noFill/>
        </p:spPr>
        <p:txBody>
          <a:bodyPr wrap="square">
            <a:spAutoFit/>
          </a:bodyPr>
          <a:lstStyle/>
          <a:p>
            <a:pPr algn="just">
              <a:lnSpc>
                <a:spcPct val="120000"/>
              </a:lnSpc>
              <a:spcAft>
                <a:spcPts val="600"/>
              </a:spcAft>
              <a:buNone/>
            </a:pPr>
            <a:r>
              <a:rPr lang="el-GR" sz="2000" kern="100" dirty="0">
                <a:effectLst/>
                <a:latin typeface="Arial" panose="020B0604020202020204" pitchFamily="34" charset="0"/>
                <a:ea typeface="Aptos" panose="020B0004020202020204" pitchFamily="34" charset="0"/>
                <a:cs typeface="Arial" panose="020B0604020202020204" pitchFamily="34" charset="0"/>
              </a:rPr>
              <a:t>Ζωτικής σημασίας για τον ενιαίο οικονομικό χώρο είναι η κινητικότητα και η ευχερής εγκατάσταση σε αυτόν όχι μόνο των φυσικών, αλλά και των νομικών προσώπων, τα οποία αναλαμβάνουν το μέγιστο μέρος του όγκου των σύγχρονων οικονομικών συναλλαγών. Αυτό επιτυγχάνεται μεταξύ άλλων μέσω της ελευθερίας εγκατάστασης, την οποία η Συνθήκη για τη Λειτουργία της Ευρωπαϊκής Ένωσης (ΣΛΕΕ) εγγυάται και υπέρ των ενωσιακών νομικών προσώπων. Η ελευθερία αυτή ασκείται μέσω της σύστασης και διαχείρισης επιχειρήσεων και εταιριών (κύρια εγκατάσταση), πρακτορείων, υποκαταστημάτων ή θυγατρικών εταιριών (δευτερεύουσα εγκατάσταση) (άρθρ. 49 ΣΛΕΕ), αλλά και με κάθε άλλο μέτρο που επιτρέπει ή απλώς διευκολύνει την πρόσβαση σε κράτος μέλος άλλο από εκείνο της εγκαταστάσεως και την άσκηση οικονομικής δραστηριότητας σε αυτό π.χ. μέσω διασυνοριακού μετασχηματισμού.</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4963485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5B40-2795-A162-886F-ADDB086D9F57}"/>
              </a:ext>
            </a:extLst>
          </p:cNvPr>
          <p:cNvSpPr>
            <a:spLocks noGrp="1"/>
          </p:cNvSpPr>
          <p:nvPr>
            <p:ph type="title"/>
          </p:nvPr>
        </p:nvSpPr>
        <p:spPr>
          <a:xfrm>
            <a:off x="676800" y="374400"/>
            <a:ext cx="8596668" cy="874800"/>
          </a:xfrm>
        </p:spPr>
        <p:txBody>
          <a:bodyPr>
            <a:normAutofit/>
          </a:bodyPr>
          <a:lstStyle/>
          <a:p>
            <a:pPr marL="446088" indent="-446088">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Έννοια συγχώνευσης:</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3C3D33A-C9CB-51D5-5F82-BB8DE1CADFDF}"/>
              </a:ext>
            </a:extLst>
          </p:cNvPr>
          <p:cNvSpPr txBox="1"/>
          <p:nvPr/>
        </p:nvSpPr>
        <p:spPr>
          <a:xfrm>
            <a:off x="676800" y="1519199"/>
            <a:ext cx="8596800" cy="3687100"/>
          </a:xfrm>
          <a:prstGeom prst="rect">
            <a:avLst/>
          </a:prstGeom>
          <a:noFill/>
        </p:spPr>
        <p:txBody>
          <a:bodyPr wrap="square">
            <a:spAutoFit/>
          </a:bodyPr>
          <a:lstStyle/>
          <a:p>
            <a:pPr marL="285750" indent="-285750" algn="just">
              <a:lnSpc>
                <a:spcPct val="120000"/>
              </a:lnSpc>
              <a:spcAft>
                <a:spcPts val="600"/>
              </a:spcAft>
              <a:buFont typeface="Arial" panose="020B0604020202020204" pitchFamily="34" charset="0"/>
              <a:buChar char="•"/>
            </a:pPr>
            <a:r>
              <a:rPr lang="el-GR" sz="2200" u="sng" kern="100" dirty="0">
                <a:effectLst/>
                <a:latin typeface="Arial" panose="020B0604020202020204" pitchFamily="34" charset="0"/>
                <a:ea typeface="Aptos" panose="020B0004020202020204" pitchFamily="34" charset="0"/>
                <a:cs typeface="Arial" panose="020B0604020202020204" pitchFamily="34" charset="0"/>
              </a:rPr>
              <a:t>Η ένωση περιουσιών</a:t>
            </a:r>
            <a:r>
              <a:rPr lang="el-GR" sz="2200" kern="100" dirty="0">
                <a:effectLst/>
                <a:latin typeface="Arial" panose="020B0604020202020204" pitchFamily="34" charset="0"/>
                <a:ea typeface="Aptos" panose="020B0004020202020204" pitchFamily="34" charset="0"/>
                <a:cs typeface="Arial" panose="020B0604020202020204" pitchFamily="34" charset="0"/>
              </a:rPr>
              <a:t> δύο ή περισσότερων νομικών προσώπων σε ένα φορέα. Τα αποτελέσματα αυτής είναι τα ακόλουθα: </a:t>
            </a:r>
            <a:endParaRPr lang="en-US" sz="2200" kern="100" dirty="0">
              <a:effectLst/>
              <a:latin typeface="Arial" panose="020B0604020202020204" pitchFamily="34" charset="0"/>
              <a:ea typeface="Aptos" panose="020B0004020202020204" pitchFamily="34" charset="0"/>
              <a:cs typeface="Arial" panose="020B0604020202020204" pitchFamily="34" charset="0"/>
            </a:endParaRPr>
          </a:p>
          <a:p>
            <a:pPr marL="631825" lvl="0" indent="-342900" algn="just">
              <a:lnSpc>
                <a:spcPct val="120000"/>
              </a:lnSpc>
              <a:spcAft>
                <a:spcPts val="600"/>
              </a:spcAft>
              <a:buFont typeface="+mj-lt"/>
              <a:buAutoNum type="arabicParenR"/>
            </a:pPr>
            <a:r>
              <a:rPr lang="el-GR" sz="2000" u="sng" kern="100" dirty="0">
                <a:effectLst/>
                <a:latin typeface="Arial" panose="020B0604020202020204" pitchFamily="34" charset="0"/>
                <a:ea typeface="Aptos" panose="020B0004020202020204" pitchFamily="34" charset="0"/>
                <a:cs typeface="Arial" panose="020B0604020202020204" pitchFamily="34" charset="0"/>
              </a:rPr>
              <a:t>Καθολική διαδοχή</a:t>
            </a:r>
            <a:r>
              <a:rPr lang="el-GR" sz="2000" u="sng" kern="100" baseline="30000" dirty="0">
                <a:effectLst/>
                <a:latin typeface="Arial" panose="020B0604020202020204" pitchFamily="34" charset="0"/>
                <a:ea typeface="Aptos" panose="020B0004020202020204" pitchFamily="34" charset="0"/>
                <a:cs typeface="Arial" panose="020B0604020202020204" pitchFamily="34" charset="0"/>
              </a:rPr>
              <a:t>1</a:t>
            </a:r>
            <a:r>
              <a:rPr lang="el-GR" sz="2000" kern="100" dirty="0">
                <a:effectLst/>
                <a:latin typeface="Arial" panose="020B0604020202020204" pitchFamily="34" charset="0"/>
                <a:ea typeface="Aptos" panose="020B0004020202020204" pitchFamily="34" charset="0"/>
                <a:cs typeface="Arial" panose="020B0604020202020204" pitchFamily="34" charset="0"/>
              </a:rPr>
              <a:t> των περιουσιών (μεταβιβάζεται δηλαδή ολόκληρο το ενεργητικό και παθητικό μιας εταιρίας στη διάδοχό της, χωρίς την ανάγκη μεταβίβασης καθενός περιουσιακού στοιχείου χωριστά),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631825" lvl="0" indent="-342900" algn="just">
              <a:lnSpc>
                <a:spcPct val="120000"/>
              </a:lnSpc>
              <a:spcAft>
                <a:spcPts val="600"/>
              </a:spcAft>
              <a:buFont typeface="+mj-lt"/>
              <a:buAutoNum type="arabicParenR"/>
            </a:pPr>
            <a:r>
              <a:rPr lang="el-GR" sz="2000" kern="100" dirty="0">
                <a:effectLst/>
                <a:latin typeface="Arial" panose="020B0604020202020204" pitchFamily="34" charset="0"/>
                <a:ea typeface="Aptos" panose="020B0004020202020204" pitchFamily="34" charset="0"/>
                <a:cs typeface="Arial" panose="020B0604020202020204" pitchFamily="34" charset="0"/>
              </a:rPr>
              <a:t>Οι μέτοχοι ή οι εταίροι της απορροφώμενης ή των απορροφώμενων εταιριών </a:t>
            </a:r>
            <a:r>
              <a:rPr lang="el-GR" sz="2000" u="sng" kern="100" dirty="0">
                <a:effectLst/>
                <a:latin typeface="Arial" panose="020B0604020202020204" pitchFamily="34" charset="0"/>
                <a:ea typeface="Aptos" panose="020B0004020202020204" pitchFamily="34" charset="0"/>
                <a:cs typeface="Arial" panose="020B0604020202020204" pitchFamily="34" charset="0"/>
              </a:rPr>
              <a:t>γίνονται μέτοχοι ή εταίροι της απορροφώσας εταιρίας</a:t>
            </a:r>
            <a:r>
              <a:rPr lang="el-GR" sz="2000" kern="100" dirty="0">
                <a:effectLst/>
                <a:latin typeface="Arial" panose="020B0604020202020204" pitchFamily="34" charset="0"/>
                <a:ea typeface="Aptos" panose="020B0004020202020204" pitchFamily="34" charset="0"/>
                <a:cs typeface="Arial" panose="020B0604020202020204" pitchFamily="34" charset="0"/>
              </a:rPr>
              <a:t>,</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631825" lvl="0" indent="-342900" algn="just">
              <a:lnSpc>
                <a:spcPct val="120000"/>
              </a:lnSpc>
              <a:spcAft>
                <a:spcPts val="600"/>
              </a:spcAft>
              <a:buFont typeface="+mj-lt"/>
              <a:buAutoNum type="arabicParenR"/>
            </a:pPr>
            <a:r>
              <a:rPr lang="el-GR" sz="2000" kern="100" dirty="0">
                <a:effectLst/>
                <a:latin typeface="Arial" panose="020B0604020202020204" pitchFamily="34" charset="0"/>
                <a:ea typeface="Aptos" panose="020B0004020202020204" pitchFamily="34" charset="0"/>
                <a:cs typeface="Arial" panose="020B0604020202020204" pitchFamily="34" charset="0"/>
              </a:rPr>
              <a:t>Η </a:t>
            </a:r>
            <a:r>
              <a:rPr lang="el-GR" sz="2000" u="sng" kern="100" dirty="0">
                <a:effectLst/>
                <a:latin typeface="Arial" panose="020B0604020202020204" pitchFamily="34" charset="0"/>
                <a:ea typeface="Aptos" panose="020B0004020202020204" pitchFamily="34" charset="0"/>
                <a:cs typeface="Arial" panose="020B0604020202020204" pitchFamily="34" charset="0"/>
              </a:rPr>
              <a:t>απορροφώμενη</a:t>
            </a:r>
            <a:r>
              <a:rPr lang="el-GR" sz="2000" kern="100" dirty="0">
                <a:effectLst/>
                <a:latin typeface="Arial" panose="020B0604020202020204" pitchFamily="34" charset="0"/>
                <a:ea typeface="Aptos" panose="020B0004020202020204" pitchFamily="34" charset="0"/>
                <a:cs typeface="Arial" panose="020B0604020202020204" pitchFamily="34" charset="0"/>
              </a:rPr>
              <a:t> ή οι </a:t>
            </a:r>
            <a:r>
              <a:rPr lang="el-GR" sz="2000" u="sng" kern="100" dirty="0">
                <a:effectLst/>
                <a:latin typeface="Arial" panose="020B0604020202020204" pitchFamily="34" charset="0"/>
                <a:ea typeface="Aptos" panose="020B0004020202020204" pitchFamily="34" charset="0"/>
                <a:cs typeface="Arial" panose="020B0604020202020204" pitchFamily="34" charset="0"/>
              </a:rPr>
              <a:t>απορροφώμενες</a:t>
            </a:r>
            <a:r>
              <a:rPr lang="el-GR" sz="2000" kern="100" dirty="0">
                <a:effectLst/>
                <a:latin typeface="Arial" panose="020B0604020202020204" pitchFamily="34" charset="0"/>
                <a:ea typeface="Aptos" panose="020B0004020202020204" pitchFamily="34" charset="0"/>
                <a:cs typeface="Arial" panose="020B0604020202020204" pitchFamily="34" charset="0"/>
              </a:rPr>
              <a:t> εταιρίες </a:t>
            </a:r>
            <a:r>
              <a:rPr lang="el-GR" sz="2000" u="sng" kern="100" dirty="0">
                <a:effectLst/>
                <a:latin typeface="Arial" panose="020B0604020202020204" pitchFamily="34" charset="0"/>
                <a:ea typeface="Aptos" panose="020B0004020202020204" pitchFamily="34" charset="0"/>
                <a:cs typeface="Arial" panose="020B0604020202020204" pitchFamily="34" charset="0"/>
              </a:rPr>
              <a:t>παύουν να υπάρχουν</a:t>
            </a:r>
            <a:r>
              <a:rPr lang="el-GR" sz="2000" kern="100" dirty="0">
                <a:effectLst/>
                <a:latin typeface="Arial" panose="020B0604020202020204" pitchFamily="34" charset="0"/>
                <a:ea typeface="Aptos" panose="020B0004020202020204" pitchFamily="34" charset="0"/>
                <a:cs typeface="Arial" panose="020B0604020202020204" pitchFamily="34" charset="0"/>
              </a:rPr>
              <a:t>.</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9207075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DF690-6E40-34CA-66EE-68FBB53EFC83}"/>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Μορφές συγχώνευσης: </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FD58B7E-7626-0651-F339-C8B2C3D0700C}"/>
              </a:ext>
            </a:extLst>
          </p:cNvPr>
          <p:cNvSpPr txBox="1"/>
          <p:nvPr/>
        </p:nvSpPr>
        <p:spPr>
          <a:xfrm>
            <a:off x="676800" y="1519200"/>
            <a:ext cx="8596800" cy="4355295"/>
          </a:xfrm>
          <a:prstGeom prst="rect">
            <a:avLst/>
          </a:prstGeom>
          <a:noFill/>
        </p:spPr>
        <p:txBody>
          <a:bodyPr wrap="square">
            <a:spAutoFit/>
          </a:bodyPr>
          <a:lstStyle/>
          <a:p>
            <a:pPr marL="446088" lvl="0" indent="-446088" algn="just">
              <a:lnSpc>
                <a:spcPct val="120000"/>
              </a:lnSpc>
              <a:spcAft>
                <a:spcPts val="600"/>
              </a:spcAft>
              <a:buFont typeface="+mj-lt"/>
              <a:buAutoNum type="romanLcPeriod"/>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Συγχώνευση με απορρόφηση (άρθρα 6 παρ. 2, 7 έως 21 νόμου 4601/2019):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lvl="3" indent="-446088" algn="just">
              <a:lnSpc>
                <a:spcPct val="120000"/>
              </a:lnSpc>
              <a:spcAft>
                <a:spcPts val="600"/>
              </a:spcAft>
              <a:buFont typeface="+mj-lt"/>
              <a:buAutoNum type="arabicParenBoth"/>
            </a:pPr>
            <a:r>
              <a:rPr lang="el-GR" kern="100" dirty="0">
                <a:effectLst/>
                <a:latin typeface="Arial" panose="020B0604020202020204" pitchFamily="34" charset="0"/>
                <a:ea typeface="Aptos" panose="020B0004020202020204" pitchFamily="34" charset="0"/>
                <a:cs typeface="Arial" panose="020B0604020202020204" pitchFamily="34" charset="0"/>
              </a:rPr>
              <a:t>Μία ή περισσότερες εταιρίες (απορροφώμενες) </a:t>
            </a:r>
            <a:r>
              <a:rPr lang="el-GR" u="sng" kern="100" dirty="0">
                <a:effectLst/>
                <a:latin typeface="Arial" panose="020B0604020202020204" pitchFamily="34" charset="0"/>
                <a:ea typeface="Aptos" panose="020B0004020202020204" pitchFamily="34" charset="0"/>
                <a:cs typeface="Arial" panose="020B0604020202020204" pitchFamily="34" charset="0"/>
              </a:rPr>
              <a:t>μεταβιβάζουν σε μία άλλη υφιστάμενη εταιρία (απορροφώσα),</a:t>
            </a:r>
            <a:r>
              <a:rPr lang="el-GR" kern="100" dirty="0">
                <a:effectLst/>
                <a:latin typeface="Arial" panose="020B0604020202020204" pitchFamily="34" charset="0"/>
                <a:ea typeface="Aptos" panose="020B0004020202020204" pitchFamily="34" charset="0"/>
                <a:cs typeface="Arial" panose="020B0604020202020204" pitchFamily="34" charset="0"/>
              </a:rPr>
              <a:t> ύστερα από λύση τους, χωρίς να τεθούν σε εκκαθάριση, το σύνολο των περιουσιακών στοιχείων και των υποχρεώσεών τους, </a:t>
            </a: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892175" lvl="3" indent="-446088" algn="just">
              <a:lnSpc>
                <a:spcPct val="120000"/>
              </a:lnSpc>
              <a:spcAft>
                <a:spcPts val="600"/>
              </a:spcAft>
              <a:buFont typeface="+mj-lt"/>
              <a:buAutoNum type="arabicParenBoth"/>
            </a:pPr>
            <a:r>
              <a:rPr lang="el-GR" kern="100" dirty="0">
                <a:effectLst/>
                <a:latin typeface="Arial" panose="020B0604020202020204" pitchFamily="34" charset="0"/>
                <a:ea typeface="Aptos" panose="020B0004020202020204" pitchFamily="34" charset="0"/>
                <a:cs typeface="Arial" panose="020B0604020202020204" pitchFamily="34" charset="0"/>
              </a:rPr>
              <a:t>με τη διάθεση στους μετόχους ή στους εταίρους των απορροφώμενων εταιριών εταιρικών συμμετοχών της απορροφώσας εταιρίας, και </a:t>
            </a: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892175" lvl="3" indent="-446088" algn="just">
              <a:lnSpc>
                <a:spcPct val="120000"/>
              </a:lnSpc>
              <a:spcAft>
                <a:spcPts val="600"/>
              </a:spcAft>
              <a:buFont typeface="+mj-lt"/>
              <a:buAutoNum type="arabicParenBoth"/>
            </a:pPr>
            <a:r>
              <a:rPr lang="el-GR" kern="100" dirty="0">
                <a:effectLst/>
                <a:latin typeface="Arial" panose="020B0604020202020204" pitchFamily="34" charset="0"/>
                <a:ea typeface="Aptos" panose="020B0004020202020204" pitchFamily="34" charset="0"/>
                <a:cs typeface="Arial" panose="020B0604020202020204" pitchFamily="34" charset="0"/>
              </a:rPr>
              <a:t>ενδεχομένως με καταβολή χρηματικού ποσού, το οποίο δεν υπερβαίνει το δέκα τοις εκατό (10%) της ονομαστικής αξίας των εταιρικών συμμετοχών που διατίθενται ή, σε περίπτωση έλλειψης ονομαστικής αξίας, της λογιστικής τους αξίας.</a:t>
            </a: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1865520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133C25-E811-90CC-506D-92155B664960}"/>
              </a:ext>
            </a:extLst>
          </p:cNvPr>
          <p:cNvSpPr txBox="1"/>
          <p:nvPr/>
        </p:nvSpPr>
        <p:spPr>
          <a:xfrm>
            <a:off x="676800" y="1519200"/>
            <a:ext cx="8596800" cy="4355295"/>
          </a:xfrm>
          <a:prstGeom prst="rect">
            <a:avLst/>
          </a:prstGeom>
          <a:noFill/>
        </p:spPr>
        <p:txBody>
          <a:bodyPr wrap="square">
            <a:spAutoFit/>
          </a:bodyPr>
          <a:lstStyle/>
          <a:p>
            <a:pPr marL="446088" lvl="0" indent="-446088" algn="just">
              <a:lnSpc>
                <a:spcPct val="120000"/>
              </a:lnSpc>
              <a:spcAft>
                <a:spcPts val="600"/>
              </a:spcAft>
              <a:buFont typeface="+mj-lt"/>
              <a:buAutoNum type="romanLcPeriod" startAt="2"/>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Συγχώνευση με σύσταση νέας εταιρίας (άρθρα 6 παρ. 4, 22 νόμου 4601/2019):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lvl="3" indent="-446088" algn="just">
              <a:lnSpc>
                <a:spcPct val="120000"/>
              </a:lnSpc>
              <a:spcAft>
                <a:spcPts val="600"/>
              </a:spcAft>
              <a:buFont typeface="+mj-lt"/>
              <a:buAutoNum type="arabicParenBoth"/>
            </a:pPr>
            <a:r>
              <a:rPr lang="el-GR" kern="100" dirty="0">
                <a:effectLst/>
                <a:latin typeface="Arial" panose="020B0604020202020204" pitchFamily="34" charset="0"/>
                <a:ea typeface="Aptos" panose="020B0004020202020204" pitchFamily="34" charset="0"/>
                <a:cs typeface="Arial" panose="020B0604020202020204" pitchFamily="34" charset="0"/>
              </a:rPr>
              <a:t>Δύο ή περισσότερες εταιρίες (συγχωνευόμενες) </a:t>
            </a:r>
            <a:r>
              <a:rPr lang="el-GR" u="sng" kern="100" dirty="0">
                <a:effectLst/>
                <a:latin typeface="Arial" panose="020B0604020202020204" pitchFamily="34" charset="0"/>
                <a:ea typeface="Aptos" panose="020B0004020202020204" pitchFamily="34" charset="0"/>
                <a:cs typeface="Arial" panose="020B0604020202020204" pitchFamily="34" charset="0"/>
              </a:rPr>
              <a:t>μεταβιβάζουν σε μία νέα εταιρία, την οποία συνιστούν</a:t>
            </a:r>
            <a:r>
              <a:rPr lang="el-GR" kern="100" dirty="0">
                <a:effectLst/>
                <a:latin typeface="Arial" panose="020B0604020202020204" pitchFamily="34" charset="0"/>
                <a:ea typeface="Aptos" panose="020B0004020202020204" pitchFamily="34" charset="0"/>
                <a:cs typeface="Arial" panose="020B0604020202020204" pitchFamily="34" charset="0"/>
              </a:rPr>
              <a:t>, ύστερα από λύση τους, χωρίς να τεθούν σε εκκαθάριση, το σύνολο των περιουσιακών στοιχείων και των υποχρεώσεών τους, </a:t>
            </a: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892175" lvl="3" indent="-446088" algn="just">
              <a:lnSpc>
                <a:spcPct val="120000"/>
              </a:lnSpc>
              <a:spcAft>
                <a:spcPts val="600"/>
              </a:spcAft>
              <a:buFont typeface="+mj-lt"/>
              <a:buAutoNum type="arabicParenBoth"/>
            </a:pP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με τη διάθεση στους μετόχους ή στους εταίρους των συγχωνευόμενων εταιριών εταιρικών συμμετοχών της νέας εταιρίας,</a:t>
            </a: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892175" lvl="3" indent="-446088" algn="just">
              <a:lnSpc>
                <a:spcPct val="120000"/>
              </a:lnSpc>
              <a:spcAft>
                <a:spcPts val="600"/>
              </a:spcAft>
              <a:buFont typeface="+mj-lt"/>
              <a:buAutoNum type="arabicParenBoth"/>
            </a:pP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και ενδεχομένως με καταβολή χρηματικού ποσού, το οποίο δεν υπερβαίνει το δέκα τοις εκατό (10%) της ονομαστικής αξίας των εταιρικών συμμετοχών που διατίθενται ή, σε περίπτωση έλλειψης ονομαστικής αξίας, της λογιστικής τους αξίας.</a:t>
            </a: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83BB45F0-A794-9E10-1C92-309BBFA0575D}"/>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Μορφές συγχώνευσης: </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278858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9F8D-C66E-3E2C-79FC-5DE31A90B07A}"/>
              </a:ext>
            </a:extLst>
          </p:cNvPr>
          <p:cNvSpPr>
            <a:spLocks noGrp="1"/>
          </p:cNvSpPr>
          <p:nvPr>
            <p:ph type="title"/>
          </p:nvPr>
        </p:nvSpPr>
        <p:spPr>
          <a:xfrm>
            <a:off x="677334" y="374400"/>
            <a:ext cx="8596668" cy="874800"/>
          </a:xfrm>
        </p:spPr>
        <p:txBody>
          <a:bodyPr>
            <a:normAutofit fontScale="90000"/>
          </a:bodyPr>
          <a:lstStyle/>
          <a:p>
            <a:pPr marL="446088" indent="-446088" algn="just">
              <a:buFont typeface="Wingdings" panose="05000000000000000000" pitchFamily="2" charset="2"/>
              <a:buChar char="v"/>
            </a:pPr>
            <a:r>
              <a:rPr lang="el-GR" b="1" dirty="0">
                <a:latin typeface="Arial" panose="020B0604020202020204" pitchFamily="34" charset="0"/>
                <a:cs typeface="Arial" panose="020B0604020202020204" pitchFamily="34" charset="0"/>
              </a:rPr>
              <a:t>Έννοια διεθνούς συγχώνευσης (</a:t>
            </a:r>
            <a:r>
              <a:rPr lang="en-US" b="1" dirty="0">
                <a:latin typeface="Arial" panose="020B0604020202020204" pitchFamily="34" charset="0"/>
                <a:cs typeface="Arial" panose="020B0604020202020204" pitchFamily="34" charset="0"/>
              </a:rPr>
              <a:t>c</a:t>
            </a:r>
            <a:r>
              <a:rPr lang="el-GR" b="1" dirty="0">
                <a:latin typeface="Arial" panose="020B0604020202020204" pitchFamily="34" charset="0"/>
                <a:cs typeface="Arial" panose="020B0604020202020204" pitchFamily="34" charset="0"/>
              </a:rPr>
              <a:t>ross-</a:t>
            </a:r>
            <a:r>
              <a:rPr lang="en-US" b="1" dirty="0">
                <a:latin typeface="Arial" panose="020B0604020202020204" pitchFamily="34" charset="0"/>
                <a:cs typeface="Arial" panose="020B0604020202020204" pitchFamily="34" charset="0"/>
              </a:rPr>
              <a:t>b</a:t>
            </a:r>
            <a:r>
              <a:rPr lang="el-GR" b="1" dirty="0">
                <a:latin typeface="Arial" panose="020B0604020202020204" pitchFamily="34" charset="0"/>
                <a:cs typeface="Arial" panose="020B0604020202020204" pitchFamily="34" charset="0"/>
              </a:rPr>
              <a:t>order </a:t>
            </a:r>
            <a:r>
              <a:rPr lang="en-US" b="1" dirty="0">
                <a:latin typeface="Arial" panose="020B0604020202020204" pitchFamily="34" charset="0"/>
                <a:cs typeface="Arial" panose="020B0604020202020204" pitchFamily="34" charset="0"/>
              </a:rPr>
              <a:t>m</a:t>
            </a:r>
            <a:r>
              <a:rPr lang="el-GR" b="1" dirty="0">
                <a:latin typeface="Arial" panose="020B0604020202020204" pitchFamily="34" charset="0"/>
                <a:cs typeface="Arial" panose="020B0604020202020204" pitchFamily="34" charset="0"/>
              </a:rPr>
              <a:t>erger):</a:t>
            </a:r>
            <a:r>
              <a:rPr lang="el-GR"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EC05D59-E105-4670-4648-2CF9BC5F6C90}"/>
              </a:ext>
            </a:extLst>
          </p:cNvPr>
          <p:cNvSpPr txBox="1"/>
          <p:nvPr/>
        </p:nvSpPr>
        <p:spPr>
          <a:xfrm>
            <a:off x="676800" y="1519200"/>
            <a:ext cx="8596800" cy="2280111"/>
          </a:xfrm>
          <a:prstGeom prst="rect">
            <a:avLst/>
          </a:prstGeom>
          <a:noFill/>
        </p:spPr>
        <p:txBody>
          <a:bodyPr wrap="square">
            <a:spAutoFit/>
          </a:bodyPr>
          <a:lstStyle/>
          <a:p>
            <a:pPr marL="342900" lvl="0" indent="-342900" algn="just">
              <a:lnSpc>
                <a:spcPct val="120000"/>
              </a:lnSpc>
              <a:spcAft>
                <a:spcPts val="600"/>
              </a:spcAft>
              <a:buClr>
                <a:srgbClr val="002060"/>
              </a:buClr>
              <a:buFont typeface="Arial" panose="020B0604020202020204" pitchFamily="34" charset="0"/>
              <a:buChar char="•"/>
            </a:pPr>
            <a:r>
              <a:rPr lang="el-GR" sz="2000" kern="100" dirty="0">
                <a:effectLst/>
                <a:latin typeface="Roboto" panose="02000000000000000000" pitchFamily="2" charset="0"/>
                <a:ea typeface="Aptos" panose="020B0004020202020204" pitchFamily="34" charset="0"/>
                <a:cs typeface="Times New Roman" panose="02020603050405020304" pitchFamily="18" charset="0"/>
              </a:rPr>
              <a:t>Διεθνής είναι η συγχώνευση που επιχειρείται </a:t>
            </a:r>
            <a:r>
              <a:rPr lang="el-GR" sz="2000" u="sng" kern="100" dirty="0">
                <a:effectLst/>
                <a:latin typeface="Roboto" panose="02000000000000000000" pitchFamily="2" charset="0"/>
                <a:ea typeface="Aptos" panose="020B0004020202020204" pitchFamily="34" charset="0"/>
                <a:cs typeface="Times New Roman" panose="02020603050405020304" pitchFamily="18" charset="0"/>
              </a:rPr>
              <a:t>μεταξύ ημεδαπής και αλλοδαπής εταιρίας</a:t>
            </a:r>
            <a:r>
              <a:rPr lang="el-GR" sz="2000" kern="100" dirty="0">
                <a:effectLst/>
                <a:latin typeface="Roboto" panose="02000000000000000000" pitchFamily="2" charset="0"/>
                <a:ea typeface="Aptos" panose="020B0004020202020204" pitchFamily="34" charset="0"/>
                <a:cs typeface="Times New Roman" panose="02020603050405020304" pitchFamily="18" charset="0"/>
              </a:rPr>
              <a:t>, νοουμένων ως τέτοιων των νομικών προσώπων που έχουν την </a:t>
            </a:r>
            <a:r>
              <a:rPr lang="el-GR" sz="2000" u="sng" kern="100" dirty="0">
                <a:effectLst/>
                <a:latin typeface="Roboto" panose="02000000000000000000" pitchFamily="2" charset="0"/>
                <a:ea typeface="Aptos" panose="020B0004020202020204" pitchFamily="34" charset="0"/>
                <a:cs typeface="Times New Roman" panose="02020603050405020304" pitchFamily="18" charset="0"/>
              </a:rPr>
              <a:t>έδρα τους σε διαφορετικά κράτη</a:t>
            </a:r>
            <a:r>
              <a:rPr lang="el-GR" sz="2000" kern="100" dirty="0">
                <a:effectLst/>
                <a:latin typeface="Roboto" panose="02000000000000000000" pitchFamily="2" charset="0"/>
                <a:ea typeface="Aptos" panose="020B0004020202020204" pitchFamily="34" charset="0"/>
                <a:cs typeface="Times New Roman" panose="02020603050405020304" pitchFamily="18" charset="0"/>
              </a:rPr>
              <a:t> και συνεπώς ως προς τις προϋποθέσεις και τα αποτελέσματα της συγχώνευσης </a:t>
            </a:r>
            <a:r>
              <a:rPr lang="el-GR" sz="2000" u="sng" kern="100" dirty="0">
                <a:effectLst/>
                <a:latin typeface="Roboto" panose="02000000000000000000" pitchFamily="2" charset="0"/>
                <a:ea typeface="Aptos" panose="020B0004020202020204" pitchFamily="34" charset="0"/>
                <a:cs typeface="Times New Roman" panose="02020603050405020304" pitchFamily="18" charset="0"/>
              </a:rPr>
              <a:t>βρίσκονται σε συναγωνισμό περισσότερες της μίας leges societatis.</a:t>
            </a:r>
            <a:endParaRPr lang="en-US" sz="2000" kern="100" dirty="0">
              <a:effectLst/>
              <a:latin typeface="Roboto" panose="020000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5465300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6594D-DC8B-2684-CAFC-6A0F7B04D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0EF43-F0A0-976B-F388-49D14E79BE69}"/>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Έννοια διάσπασης: </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B0EA540-B449-B951-CEC7-76E45291AA68}"/>
              </a:ext>
            </a:extLst>
          </p:cNvPr>
          <p:cNvSpPr txBox="1"/>
          <p:nvPr/>
        </p:nvSpPr>
        <p:spPr>
          <a:xfrm>
            <a:off x="677334" y="1519200"/>
            <a:ext cx="8596800" cy="4610749"/>
          </a:xfrm>
          <a:prstGeom prst="rect">
            <a:avLst/>
          </a:prstGeom>
          <a:noFill/>
        </p:spPr>
        <p:txBody>
          <a:bodyPr wrap="square">
            <a:spAutoFit/>
          </a:bodyPr>
          <a:lstStyle/>
          <a:p>
            <a:pPr marL="446088" lvl="0" indent="-446088" algn="just">
              <a:lnSpc>
                <a:spcPct val="120000"/>
              </a:lnSpc>
              <a:spcAft>
                <a:spcPts val="600"/>
              </a:spcAft>
              <a:buClr>
                <a:srgbClr val="002060"/>
              </a:buClr>
              <a:buFont typeface="Arial" panose="020B0604020202020204" pitchFamily="34" charset="0"/>
              <a:buChar char="•"/>
            </a:pPr>
            <a:r>
              <a:rPr lang="el-GR" sz="2000" kern="100" dirty="0">
                <a:effectLst/>
                <a:latin typeface="Arial" panose="020B0604020202020204" pitchFamily="34" charset="0"/>
                <a:ea typeface="Aptos" panose="020B0004020202020204" pitchFamily="34" charset="0"/>
                <a:cs typeface="Arial" panose="020B0604020202020204" pitchFamily="34" charset="0"/>
              </a:rPr>
              <a:t>Νοείται η μεταβίβαση περιουσιακών στοιχείων σε μία ή περισσότερες εταιρίες. Υφίστανται 3 είδη διάσπασης: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romanLcPeriod"/>
            </a:pPr>
            <a:r>
              <a:rPr lang="el-GR"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Πλήρης («κοινή») διάσπαση: </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Η πράξη που συνίσταται στη λύση μιας εταιρίας, η οποία </a:t>
            </a:r>
            <a:r>
              <a:rPr lang="el-GR" u="sng"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μεταβιβάζει το σύνολο του ενεργητικού και του παθητικού της</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σε επιμέρους τμήματα, προς δύο ή περισσότερες εταιρίες.</a:t>
            </a:r>
          </a:p>
          <a:p>
            <a:pPr marL="892175" lvl="0" indent="-446088" algn="just">
              <a:lnSpc>
                <a:spcPct val="120000"/>
              </a:lnSpc>
              <a:spcAft>
                <a:spcPts val="600"/>
              </a:spcAft>
              <a:buFont typeface="+mj-lt"/>
              <a:buAutoNum type="romanLcPeriod"/>
            </a:pPr>
            <a:r>
              <a:rPr lang="el-GR"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Μερική διάσπαση: </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Η εταιρία που διασπάται μεταβιβάζει - χωρίς να διαλύεται - </a:t>
            </a:r>
            <a:r>
              <a:rPr lang="el-GR" u="sng"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ένα τμήμα του ενεργητικού της</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προς μία ή περισσότερες άλλες εταιρίες (υφιστάμενες ή νεοσυσταθείσες), </a:t>
            </a:r>
            <a:r>
              <a:rPr lang="el-GR" u="sng"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έναντι έκδοσης μετοχών που αποδίδονται απευθείας στους μετόχους της</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Σε αντίθεση με την πλήρη διάσπαση, η μερικώς διασπώμενη εταιρία δεν λύεται, αλλά συνεχίζει να υφίσταται</a:t>
            </a:r>
            <a:r>
              <a:rPr lang="el-GR" kern="100" dirty="0">
                <a:effectLst/>
                <a:latin typeface="Arial" panose="020B0604020202020204" pitchFamily="34" charset="0"/>
                <a:ea typeface="Aptos" panose="020B0004020202020204" pitchFamily="34" charset="0"/>
                <a:cs typeface="Arial" panose="020B0604020202020204" pitchFamily="34" charset="0"/>
              </a:rPr>
              <a:t> </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με το περιουσιακό υπόλοιπο που δεν μεταβιβάστηκε, και με ίδια κεφάλαια που αντιστοιχούν στα αρχικά, μειωμένα κατά την αξία του μεταβιβασθέντος ενεργητικού.</a:t>
            </a: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65812346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585E-2810-EB35-7FD4-8A04DF212BA3}"/>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Έννοια διάσπασης: </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29C1E7E-42C0-CC2C-A80D-A7A76DC82C2B}"/>
              </a:ext>
            </a:extLst>
          </p:cNvPr>
          <p:cNvSpPr txBox="1"/>
          <p:nvPr/>
        </p:nvSpPr>
        <p:spPr>
          <a:xfrm>
            <a:off x="677334" y="1519200"/>
            <a:ext cx="8596800" cy="1723805"/>
          </a:xfrm>
          <a:prstGeom prst="rect">
            <a:avLst/>
          </a:prstGeom>
          <a:noFill/>
        </p:spPr>
        <p:txBody>
          <a:bodyPr wrap="square">
            <a:spAutoFit/>
          </a:bodyPr>
          <a:lstStyle/>
          <a:p>
            <a:pPr marL="892175" lvl="0" indent="-446088" algn="just">
              <a:lnSpc>
                <a:spcPct val="120000"/>
              </a:lnSpc>
              <a:spcAft>
                <a:spcPts val="600"/>
              </a:spcAft>
              <a:buFont typeface="+mj-lt"/>
              <a:buAutoNum type="romanLcPeriod" startAt="3"/>
            </a:pPr>
            <a:r>
              <a:rPr lang="el-GR"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Εισφορά κλάδου δραστηριότητας: </a:t>
            </a:r>
            <a:r>
              <a:rPr lang="el-GR" kern="100" dirty="0">
                <a:effectLst/>
                <a:latin typeface="Arial" panose="020B0604020202020204" pitchFamily="34" charset="0"/>
                <a:ea typeface="Aptos" panose="020B0004020202020204" pitchFamily="34" charset="0"/>
                <a:cs typeface="Arial" panose="020B0604020202020204" pitchFamily="34" charset="0"/>
              </a:rPr>
              <a:t>Η</a:t>
            </a:r>
            <a:r>
              <a:rPr lang="el-GR" b="1" kern="100" dirty="0">
                <a:effectLst/>
                <a:latin typeface="Arial" panose="020B0604020202020204" pitchFamily="34" charset="0"/>
                <a:ea typeface="Aptos" panose="020B0004020202020204" pitchFamily="34" charset="0"/>
                <a:cs typeface="Arial" panose="020B0604020202020204" pitchFamily="34" charset="0"/>
              </a:rPr>
              <a:t> </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πράξη με την οποία μια εταιρία </a:t>
            </a:r>
            <a:r>
              <a:rPr lang="el-GR" u="sng"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μεταβιβάζει</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χωρίς να λυθεί, σε μια άλλη εταιρία </a:t>
            </a:r>
            <a:r>
              <a:rPr lang="el-GR" u="sng"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έναν κλάδο της δραστηριότητας της</a:t>
            </a:r>
            <a:r>
              <a:rPr lang="el-GR"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καθώς και τις υποχρεώσεις και τα περιουσιακά στοιχεία που συνδέονται με αυτόν, έναντι ανταλλάγματος που συνίσταται αποκλειστικά σε μετοχές της επωφελούμενης εταιρίας.</a:t>
            </a: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55989807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C6B36-9ADD-7D1F-961D-35AECAD1B06B}"/>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b="1" dirty="0">
                <a:latin typeface="Arial" panose="020B0604020202020204" pitchFamily="34" charset="0"/>
                <a:cs typeface="Arial" panose="020B0604020202020204" pitchFamily="34" charset="0"/>
              </a:rPr>
              <a:t>Προβληματική διασυνοριακών μετα-σχηματισμών:</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3C8C7DC-71F0-0485-590A-FBD909C862AC}"/>
              </a:ext>
            </a:extLst>
          </p:cNvPr>
          <p:cNvSpPr txBox="1"/>
          <p:nvPr/>
        </p:nvSpPr>
        <p:spPr>
          <a:xfrm>
            <a:off x="676800" y="1519200"/>
            <a:ext cx="8596800" cy="4137030"/>
          </a:xfrm>
          <a:prstGeom prst="rect">
            <a:avLst/>
          </a:prstGeom>
          <a:noFill/>
        </p:spPr>
        <p:txBody>
          <a:bodyPr wrap="square">
            <a:spAutoFit/>
          </a:bodyPr>
          <a:lstStyle/>
          <a:p>
            <a:pPr marL="446088" lvl="0" indent="-446088" algn="just">
              <a:lnSpc>
                <a:spcPct val="120000"/>
              </a:lnSpc>
              <a:spcAft>
                <a:spcPts val="600"/>
              </a:spcAft>
              <a:buFont typeface="+mj-lt"/>
              <a:buAutoNum type="romanLcPeriod"/>
              <a:tabLst>
                <a:tab pos="455295" algn="l"/>
              </a:tabLst>
            </a:pPr>
            <a:r>
              <a:rPr lang="el-GR" sz="1600" kern="100" dirty="0">
                <a:effectLst/>
                <a:latin typeface="Arial" panose="020B0604020202020204" pitchFamily="34" charset="0"/>
                <a:ea typeface="Aptos" panose="020B0004020202020204" pitchFamily="34" charset="0"/>
                <a:cs typeface="Arial" panose="020B0604020202020204" pitchFamily="34" charset="0"/>
              </a:rPr>
              <a:t>Παραδοσιακή επιφυλακτικότητα έναντι της διασυνοριακής κινητικότητας των εταιριών. Η στάση αυτή εδράζεται σε πλείονες αιτίες: Νομικές (λόγω της μεταβολής της lex societatis), φορολογικές (σε σχέση με την πιθανή απώλεια της φορολογικής ύλης) και κοινωνικές (ιδίως όσον αφορά τις εθνικές ρυθμίσεις εργατικού δικαίου περί συμμετοχής των εργαζομένων στη διοίκηση της εταιρίας).</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a:p>
            <a:pPr marL="446088" lvl="0" indent="-446088" algn="just">
              <a:lnSpc>
                <a:spcPct val="120000"/>
              </a:lnSpc>
              <a:spcAft>
                <a:spcPts val="600"/>
              </a:spcAft>
              <a:buFont typeface="+mj-lt"/>
              <a:buAutoNum type="romanLcPeriod"/>
              <a:tabLst>
                <a:tab pos="455295" algn="l"/>
              </a:tabLst>
            </a:pPr>
            <a:r>
              <a:rPr lang="el-GR" sz="1600" kern="100" dirty="0">
                <a:effectLst/>
                <a:latin typeface="Arial" panose="020B0604020202020204" pitchFamily="34" charset="0"/>
                <a:ea typeface="Aptos" panose="020B0004020202020204" pitchFamily="34" charset="0"/>
                <a:cs typeface="Arial" panose="020B0604020202020204" pitchFamily="34" charset="0"/>
              </a:rPr>
              <a:t>Έλλειψη σύγκλισης εθνικών κανόνων ουσιαστικού δικαίου. </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a:p>
            <a:pPr marL="446088" lvl="0" indent="-446088" algn="just">
              <a:lnSpc>
                <a:spcPct val="120000"/>
              </a:lnSpc>
              <a:spcAft>
                <a:spcPts val="600"/>
              </a:spcAft>
              <a:buFont typeface="+mj-lt"/>
              <a:buAutoNum type="romanLcPeriod"/>
              <a:tabLst>
                <a:tab pos="455295" algn="l"/>
              </a:tabLst>
            </a:pPr>
            <a:r>
              <a:rPr lang="el-GR" sz="1600" kern="100" dirty="0">
                <a:effectLst/>
                <a:latin typeface="Arial" panose="020B0604020202020204" pitchFamily="34" charset="0"/>
                <a:ea typeface="Aptos" panose="020B0004020202020204" pitchFamily="34" charset="0"/>
                <a:cs typeface="Arial" panose="020B0604020202020204" pitchFamily="34" charset="0"/>
              </a:rPr>
              <a:t>Απουσία ορισμένων θεσμών σε ορισμένες έννομες τάξεις (π.χ. η καθολική διαδοχή), γεγονός που οδηγεί στη λογική εξομοίωσης των διασυνοριακών μετασχηματισμών με τη μεταφορά της (καταστατικής ή πραγματικής) έδρας στο εξωτερικό.</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a:p>
            <a:pPr marL="446088" lvl="0" indent="-446088" algn="just">
              <a:lnSpc>
                <a:spcPct val="120000"/>
              </a:lnSpc>
              <a:spcAft>
                <a:spcPts val="600"/>
              </a:spcAft>
              <a:buFont typeface="+mj-lt"/>
              <a:buAutoNum type="romanLcPeriod"/>
              <a:tabLst>
                <a:tab pos="455295" algn="l"/>
              </a:tabLst>
            </a:pPr>
            <a:r>
              <a:rPr lang="el-GR" sz="1600" kern="100" dirty="0">
                <a:effectLst/>
                <a:latin typeface="Arial" panose="020B0604020202020204" pitchFamily="34" charset="0"/>
                <a:ea typeface="Aptos" panose="020B0004020202020204" pitchFamily="34" charset="0"/>
                <a:cs typeface="Arial" panose="020B0604020202020204" pitchFamily="34" charset="0"/>
              </a:rPr>
              <a:t>Μολονότι, η πλειονότητα των κρατών αναγνωρίζει τον θεσμό της εσωτερικής συγχώνευσης, στην περίπτωση διασυνοριακής συγχώνευσης η εφαρμογή του ουσιαστικού δικαίου καθίσταται δυνατή μόνο μέσω ενός κανόνα σύγκρουσης που να του απονέμει αρμοδιότητα.</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79764126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B3091-D898-60FB-AE48-FC8AC5E659B5}"/>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Θεωρίες που αναπτύχθηκαν σε σχέση με την επιλογή εφαρμοστέου δικαίου στις διασυνο-ριακές συγχωνεύσεις:</a:t>
            </a:r>
            <a:endParaRPr lang="en-US"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749AF24-06B3-DBA3-7F0B-2779723E89C2}"/>
              </a:ext>
            </a:extLst>
          </p:cNvPr>
          <p:cNvSpPr txBox="1"/>
          <p:nvPr/>
        </p:nvSpPr>
        <p:spPr>
          <a:xfrm>
            <a:off x="677202" y="2185200"/>
            <a:ext cx="8596800" cy="4360168"/>
          </a:xfrm>
          <a:prstGeom prst="rect">
            <a:avLst/>
          </a:prstGeom>
          <a:noFill/>
        </p:spPr>
        <p:txBody>
          <a:bodyPr wrap="square">
            <a:spAutoFit/>
          </a:bodyPr>
          <a:lstStyle/>
          <a:p>
            <a:pPr marL="342900" lvl="0" indent="-342900" algn="just">
              <a:lnSpc>
                <a:spcPct val="120000"/>
              </a:lnSpc>
              <a:spcAft>
                <a:spcPts val="600"/>
              </a:spcAft>
              <a:buFont typeface="+mj-lt"/>
              <a:buAutoNum type="arabicParenR"/>
            </a:pPr>
            <a:r>
              <a:rPr lang="el-GR" sz="1600" b="1" kern="100" dirty="0">
                <a:solidFill>
                  <a:srgbClr val="002060"/>
                </a:solidFill>
                <a:effectLst/>
                <a:latin typeface="Roboto" panose="02000000000000000000" pitchFamily="2" charset="0"/>
                <a:ea typeface="Aptos" panose="020B0004020202020204" pitchFamily="34" charset="0"/>
                <a:cs typeface="Times New Roman" panose="02020603050405020304" pitchFamily="18" charset="0"/>
              </a:rPr>
              <a:t>Θεωρία της απορρόφησης:</a:t>
            </a:r>
            <a:r>
              <a:rPr lang="el-GR" sz="1600" kern="100" dirty="0">
                <a:effectLst/>
                <a:latin typeface="Roboto" panose="02000000000000000000" pitchFamily="2" charset="0"/>
                <a:ea typeface="Aptos" panose="020B0004020202020204" pitchFamily="34" charset="0"/>
                <a:cs typeface="Times New Roman" panose="02020603050405020304" pitchFamily="18" charset="0"/>
              </a:rPr>
              <a:t> </a:t>
            </a:r>
            <a:r>
              <a:rPr lang="el-GR" sz="16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Δίνει δικαιοδοσία στο δίκαιο της απορροφώσας (ή δικαιούχου) εταιρίας.</a:t>
            </a:r>
            <a:endParaRPr lang="en-US" sz="1600" kern="100" dirty="0">
              <a:effectLst/>
              <a:latin typeface="Roboto" panose="02000000000000000000" pitchFamily="2" charset="0"/>
              <a:ea typeface="Aptos" panose="020B0004020202020204" pitchFamily="34" charset="0"/>
              <a:cs typeface="Times New Roman" panose="02020603050405020304" pitchFamily="18" charset="0"/>
            </a:endParaRPr>
          </a:p>
          <a:p>
            <a:pPr marL="342900" lvl="0" indent="-342900" algn="just">
              <a:lnSpc>
                <a:spcPct val="120000"/>
              </a:lnSpc>
              <a:spcAft>
                <a:spcPts val="600"/>
              </a:spcAft>
              <a:buFont typeface="+mj-lt"/>
              <a:buAutoNum type="arabicParenR"/>
            </a:pPr>
            <a:r>
              <a:rPr lang="el-GR" sz="1600" b="1" kern="100" dirty="0">
                <a:solidFill>
                  <a:srgbClr val="002060"/>
                </a:solidFill>
                <a:effectLst/>
                <a:latin typeface="Roboto" panose="02000000000000000000" pitchFamily="2" charset="0"/>
                <a:ea typeface="Aptos" panose="020B0004020202020204" pitchFamily="34" charset="0"/>
                <a:cs typeface="Times New Roman" panose="02020603050405020304" pitchFamily="18" charset="0"/>
              </a:rPr>
              <a:t>Θεωρία της μεταβίβασης:</a:t>
            </a:r>
            <a:r>
              <a:rPr lang="el-GR" sz="1600" kern="100" dirty="0">
                <a:effectLst/>
                <a:latin typeface="Roboto" panose="02000000000000000000" pitchFamily="2" charset="0"/>
                <a:ea typeface="Aptos" panose="020B0004020202020204" pitchFamily="34" charset="0"/>
                <a:cs typeface="Times New Roman" panose="02020603050405020304" pitchFamily="18" charset="0"/>
              </a:rPr>
              <a:t> Δίνει δικαιοδοσία στο δίκαιο της απορροφώμενης (ή μεταβιβάζουσας) εταιρίας.</a:t>
            </a:r>
            <a:endParaRPr lang="en-US" sz="1600" kern="100" dirty="0">
              <a:effectLst/>
              <a:latin typeface="Roboto" panose="02000000000000000000" pitchFamily="2" charset="0"/>
              <a:ea typeface="Aptos" panose="020B0004020202020204" pitchFamily="34" charset="0"/>
              <a:cs typeface="Times New Roman" panose="02020603050405020304" pitchFamily="18" charset="0"/>
            </a:endParaRPr>
          </a:p>
          <a:p>
            <a:pPr marL="342900" lvl="0" indent="-342900" algn="just">
              <a:lnSpc>
                <a:spcPct val="120000"/>
              </a:lnSpc>
              <a:spcAft>
                <a:spcPts val="600"/>
              </a:spcAft>
              <a:buFont typeface="+mj-lt"/>
              <a:buAutoNum type="arabicParenR"/>
            </a:pPr>
            <a:r>
              <a:rPr lang="el-GR" sz="1600" b="1" kern="100" dirty="0">
                <a:solidFill>
                  <a:srgbClr val="002060"/>
                </a:solidFill>
                <a:effectLst/>
                <a:latin typeface="Roboto" panose="02000000000000000000" pitchFamily="2" charset="0"/>
                <a:ea typeface="Aptos" panose="020B0004020202020204" pitchFamily="34" charset="0"/>
                <a:cs typeface="Times New Roman" panose="02020603050405020304" pitchFamily="18" charset="0"/>
              </a:rPr>
              <a:t>Ενοποιητική ή μικτή θεωρία:</a:t>
            </a:r>
            <a:r>
              <a:rPr lang="el-GR" sz="1600" kern="100" dirty="0">
                <a:effectLst/>
                <a:latin typeface="Roboto" panose="02000000000000000000" pitchFamily="2" charset="0"/>
                <a:ea typeface="Aptos" panose="020B0004020202020204" pitchFamily="34" charset="0"/>
                <a:cs typeface="Times New Roman" panose="02020603050405020304" pitchFamily="18" charset="0"/>
              </a:rPr>
              <a:t> Η επίλυση της σύγκρουσης νόμων σε μια πράξη διασυνοριακής συγχώνευσης δεν πρέπει να προκρίνει ούτε να αποκλείει κάποιο από τα εμπλεκόμενα δίκαια. Μία κατά βάση </a:t>
            </a:r>
            <a:r>
              <a:rPr lang="el-GR" sz="1600" u="sng" kern="100" dirty="0">
                <a:effectLst/>
                <a:latin typeface="Roboto" panose="02000000000000000000" pitchFamily="2" charset="0"/>
                <a:ea typeface="Aptos" panose="020B0004020202020204" pitchFamily="34" charset="0"/>
                <a:cs typeface="Times New Roman" panose="02020603050405020304" pitchFamily="18" charset="0"/>
              </a:rPr>
              <a:t>διανεμητική/επιμεριστική εφαρμογή</a:t>
            </a:r>
            <a:r>
              <a:rPr lang="el-GR" sz="1600" kern="100" dirty="0">
                <a:effectLst/>
                <a:latin typeface="Roboto" panose="02000000000000000000" pitchFamily="2" charset="0"/>
                <a:ea typeface="Aptos" panose="020B0004020202020204" pitchFamily="34" charset="0"/>
                <a:cs typeface="Times New Roman" panose="02020603050405020304" pitchFamily="18" charset="0"/>
              </a:rPr>
              <a:t> και των δύο νομοθεσιών, η οποία να επιτρέπει την </a:t>
            </a:r>
            <a:r>
              <a:rPr lang="el-GR" sz="1600" u="sng" kern="100" dirty="0">
                <a:effectLst/>
                <a:latin typeface="Roboto" panose="02000000000000000000" pitchFamily="2" charset="0"/>
                <a:ea typeface="Aptos" panose="020B0004020202020204" pitchFamily="34" charset="0"/>
                <a:cs typeface="Times New Roman" panose="02020603050405020304" pitchFamily="18" charset="0"/>
              </a:rPr>
              <a:t>παράλληλη εφαρμογή</a:t>
            </a:r>
            <a:r>
              <a:rPr lang="el-GR" sz="1600" kern="100" dirty="0">
                <a:effectLst/>
                <a:latin typeface="Roboto" panose="02000000000000000000" pitchFamily="2" charset="0"/>
                <a:ea typeface="Aptos" panose="020B0004020202020204" pitchFamily="34" charset="0"/>
                <a:cs typeface="Times New Roman" panose="02020603050405020304" pitchFamily="18" charset="0"/>
              </a:rPr>
              <a:t> τους σε ορισμένες πτυχές της συγχώνευσης που εμπίπτουν ταυτόχρονα στις νομοθεσίες που διέπουν τις δύο εμπλεκόμενες εταιρίες, φαίνεται να συνιστά καταλληλότερη λύση. Εφαρμογή, δηλαδή, σε κάθε εταιρία του δικαίου που τη διέπει ως προς τη ρύθμιση θεμάτων που προκύπτουν πριν τη συγχώνευση, όπως το επιτρεπτό και οι προϋποθέσεις, ενώ τα υπόλοιπα θέματα θα ρυθμίζονται από το δίκαιο που διέπει την εταιρία που προέρχεται από τη συγχώνευση είτε αυτή είναι η νέα είτε η απορροφώσα.</a:t>
            </a:r>
            <a:endParaRPr lang="en-US" sz="1600" kern="100" dirty="0">
              <a:effectLst/>
              <a:latin typeface="Roboto" panose="020000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0094722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BCF7A-32A5-A952-F6EC-25710F2611C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97D7EE-3113-31C2-6040-559D3A4A7CDD}"/>
              </a:ext>
            </a:extLst>
          </p:cNvPr>
          <p:cNvSpPr txBox="1"/>
          <p:nvPr/>
        </p:nvSpPr>
        <p:spPr>
          <a:xfrm>
            <a:off x="677202" y="2183229"/>
            <a:ext cx="8596800" cy="1547090"/>
          </a:xfrm>
          <a:prstGeom prst="rect">
            <a:avLst/>
          </a:prstGeom>
          <a:noFill/>
        </p:spPr>
        <p:txBody>
          <a:bodyPr wrap="square">
            <a:spAutoFit/>
          </a:bodyPr>
          <a:lstStyle/>
          <a:p>
            <a:pPr algn="just">
              <a:lnSpc>
                <a:spcPct val="120000"/>
              </a:lnSpc>
              <a:spcAft>
                <a:spcPts val="600"/>
              </a:spcAft>
              <a:buNone/>
            </a:pPr>
            <a:r>
              <a:rPr lang="el-GR" sz="1600" kern="100" dirty="0">
                <a:latin typeface="Roboto" panose="02000000000000000000" pitchFamily="2" charset="0"/>
                <a:ea typeface="Aptos" panose="020B0004020202020204" pitchFamily="34" charset="0"/>
                <a:cs typeface="Times New Roman" panose="02020603050405020304" pitchFamily="18" charset="0"/>
              </a:rPr>
              <a:t>Αν και η θεωρία επέτρεψε την κάλυψη του κενού των εθνικών νομοθεσιών ως προς την επίλυση των συγκρούσεων νόμων, οι διασυνοριακοί μετασχηματισμοί δεν είναι δυνατοί στην πράξη χωρίς τη συνδρομή των κανόνων ουσιαστικού δικαίου των εσωτερικών νομοθεσιών που υποδεικνύονται από τους κανόνες σύγκρουσης· νομοθεσίες οι οποίες οφείλουν να απέχουν από την πρόταξη νομικών εμποδίων.</a:t>
            </a:r>
            <a:endParaRPr lang="en-US" sz="1600" kern="100" dirty="0">
              <a:latin typeface="Roboto" panose="02000000000000000000" pitchFamily="2" charset="0"/>
              <a:ea typeface="Aptos" panose="020B000402020202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18462A51-305A-7796-A91B-7350B534887F}"/>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Θεωρίες που αναπτύχθηκαν σε σχέση με την επιλογή εφαρμοστέου δικαίου στις διασυνο-ριακές συγχωνεύσεις: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927603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9771-53AA-FD58-5A72-3B814D655443}"/>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424EED2-EB82-BC47-54B8-F68157BDE550}"/>
              </a:ext>
            </a:extLst>
          </p:cNvPr>
          <p:cNvSpPr txBox="1"/>
          <p:nvPr/>
        </p:nvSpPr>
        <p:spPr>
          <a:xfrm>
            <a:off x="676800" y="1519200"/>
            <a:ext cx="8596800" cy="3597139"/>
          </a:xfrm>
          <a:prstGeom prst="rect">
            <a:avLst/>
          </a:prstGeom>
          <a:noFill/>
        </p:spPr>
        <p:txBody>
          <a:bodyPr wrap="square">
            <a:spAutoFit/>
          </a:bodyPr>
          <a:lstStyle/>
          <a:p>
            <a:pPr algn="just">
              <a:lnSpc>
                <a:spcPct val="120000"/>
              </a:lnSpc>
              <a:spcAft>
                <a:spcPts val="600"/>
              </a:spcAft>
              <a:buNone/>
            </a:pPr>
            <a:r>
              <a:rPr lang="el-GR" sz="2400" kern="100" dirty="0">
                <a:effectLst/>
                <a:latin typeface="Arial" panose="020B0604020202020204" pitchFamily="34" charset="0"/>
                <a:ea typeface="Aptos" panose="020B0004020202020204" pitchFamily="34" charset="0"/>
                <a:cs typeface="Arial" panose="020B0604020202020204" pitchFamily="34" charset="0"/>
              </a:rPr>
              <a:t>Η ουσία των διασυνοριακών μετασχηματισμών, που συνίσταται στη μαζική μεταφορά περιουσιακών στοιχείων στο εξωτερικό με αντάλλαγμα τίτλους που αντιπροσωπεύουν το κεφάλαιο της μεταβιβάζουσας εταιρίας προς τη λήπτρια εταιρία (ή με αντάλλαγμα μετρητά στην περίπτωση, π.χ., μιας δημόσιας προσφοράς εξαγοράς), ανακινεί στα εμπλεκόμενα κράτη την ανάγκη προστασίας της φορολογικής τους ύλης και των δημοσιονομικών τους συμφερόντων.</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6889846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5F6EC8-B370-62F3-49A7-04580A4E1ABB}"/>
              </a:ext>
            </a:extLst>
          </p:cNvPr>
          <p:cNvSpPr txBox="1"/>
          <p:nvPr/>
        </p:nvSpPr>
        <p:spPr>
          <a:xfrm>
            <a:off x="676800" y="1519200"/>
            <a:ext cx="8596800" cy="4667816"/>
          </a:xfrm>
          <a:prstGeom prst="rect">
            <a:avLst/>
          </a:prstGeom>
          <a:noFill/>
        </p:spPr>
        <p:txBody>
          <a:bodyPr wrap="square">
            <a:spAutoFit/>
          </a:bodyPr>
          <a:lstStyle/>
          <a:p>
            <a:pPr marL="446088" lvl="0" indent="-446088" algn="just">
              <a:lnSpc>
                <a:spcPct val="120000"/>
              </a:lnSpc>
              <a:spcAft>
                <a:spcPts val="600"/>
              </a:spcAft>
              <a:buFont typeface="+mj-lt"/>
              <a:buAutoNum type="romanLcPeriod"/>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Γενική κατηγορία φόρων μετανάστευσης: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indent="-434975" algn="just">
              <a:lnSpc>
                <a:spcPct val="120000"/>
              </a:lnSpc>
              <a:spcAft>
                <a:spcPts val="600"/>
              </a:spcAft>
              <a:buFont typeface="Arial" panose="020B0604020202020204" pitchFamily="34" charset="0"/>
              <a:buChar char="•"/>
            </a:pP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Πλείονα φορολογικά εμπόδια μπορεί να αντιταχθούν στη διασυνοριακή εταιρική κινητικότητα νοούμενη lato sensu, τα οποία μπορούν να ενταχθούν στην κατηγορία των «φόρων </a:t>
            </a:r>
            <a:r>
              <a:rPr lang="el-GR" sz="1700" kern="100" dirty="0">
                <a:effectLst/>
                <a:latin typeface="Arial" panose="020B0604020202020204" pitchFamily="34" charset="0"/>
                <a:ea typeface="Aptos" panose="020B0004020202020204" pitchFamily="34" charset="0"/>
                <a:cs typeface="Arial" panose="020B0604020202020204" pitchFamily="34" charset="0"/>
              </a:rPr>
              <a:t>μετανάστευσης</a:t>
            </a: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με σημαντικότερο εξ αυτών τη φορολόγηση κατά την έξοδο (exit taxation</a:t>
            </a:r>
            <a:r>
              <a:rPr lang="el-GR" sz="1700" kern="100" baseline="30000" dirty="0">
                <a:solidFill>
                  <a:srgbClr val="212121"/>
                </a:solidFill>
                <a:effectLst/>
                <a:latin typeface="Arial" panose="020B0604020202020204" pitchFamily="34" charset="0"/>
                <a:ea typeface="Aptos" panose="020B0004020202020204" pitchFamily="34" charset="0"/>
                <a:cs typeface="Arial" panose="020B0604020202020204" pitchFamily="34" charset="0"/>
              </a:rPr>
              <a:t>) 5</a:t>
            </a: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indent="-434975" algn="just">
              <a:lnSpc>
                <a:spcPct val="120000"/>
              </a:lnSpc>
              <a:spcAft>
                <a:spcPts val="600"/>
              </a:spcAft>
              <a:buFont typeface="Arial" panose="020B0604020202020204" pitchFamily="34" charset="0"/>
              <a:buChar char="•"/>
            </a:pP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Ο όρος «φόροι μετανάστευσης» είναι ευρύτερος καθώς αφορά γενικότερα τη φορολογική ύλη (εισοδήματα, περιουσιακά στοιχεία, συναλλαγές) και περιλαμβάνει έτσι πολλούς τύπους εθνικών φορολογικών μέτρων, το κοινό χαρακτηριστικό των οποίων είναι ότι εφαρμόζονται σε καταστάσεις που εμπίπτουν στη διεθνή κινητικότητα των επιχειρήσεων εν ευρεία έννοια, δηλαδή στη μετακίνηση φορολογικής ύλης με την ευκαιρία διασυνοριακών πράξεων όπως η διασυνοριακή μεταφορά έδρας, η διασυνοριακή συγχώνευση και οι συναφείς πράξεις (διάσπαση, μερική διάσπαση, εισφορά περιουσιακών στοιχείων, εισφορά κλάδου δραστηριότητας).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3F1CB0C5-A7BD-FC08-82B4-767DC9F9A663}"/>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3029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B5508D-3BCB-8E37-A9FC-7F944C79BDF1}"/>
              </a:ext>
            </a:extLst>
          </p:cNvPr>
          <p:cNvSpPr txBox="1"/>
          <p:nvPr/>
        </p:nvSpPr>
        <p:spPr>
          <a:xfrm>
            <a:off x="676800" y="1519200"/>
            <a:ext cx="8596800" cy="4466672"/>
          </a:xfrm>
          <a:prstGeom prst="rect">
            <a:avLst/>
          </a:prstGeom>
          <a:noFill/>
        </p:spPr>
        <p:txBody>
          <a:bodyPr wrap="square">
            <a:spAutoFit/>
          </a:bodyPr>
          <a:lstStyle/>
          <a:p>
            <a:pPr marL="446088" lvl="0" indent="-446088" algn="just">
              <a:lnSpc>
                <a:spcPct val="120000"/>
              </a:lnSpc>
              <a:spcAft>
                <a:spcPts val="600"/>
              </a:spcAft>
              <a:buFont typeface="+mj-lt"/>
              <a:buAutoNum type="romanLcPeriod" startAt="2"/>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Πρόβλημα</a:t>
            </a:r>
            <a:r>
              <a:rPr lang="el-GR" sz="2000" b="1"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 </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της νομικής (ή οικονομικής) διπλής - ή και μη – φορολόγησης:</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Κίνδυνος οικονομικής διπλής φορολόγησης των μερισμάτων που διανέμει η </a:t>
            </a:r>
            <a:r>
              <a:rPr lang="el-GR" sz="1700" kern="100" dirty="0">
                <a:effectLst/>
                <a:latin typeface="Arial" panose="020B0604020202020204" pitchFamily="34" charset="0"/>
                <a:ea typeface="Aptos" panose="020B0004020202020204" pitchFamily="34" charset="0"/>
                <a:cs typeface="Arial" panose="020B0604020202020204" pitchFamily="34" charset="0"/>
              </a:rPr>
              <a:t>απορροφώσα </a:t>
            </a: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εταιρία μετά από διασυνοριακή συγχώνευση προς τους μετόχους των απορροφημένων εταιριών που έχουν φορολογική κατοικία στο εξωτερικό, μπορεί να λειτουργήσει αποτρεπτικά έναντι της διασυνοριακής πράξης συγχώνευσης</a:t>
            </a:r>
            <a:r>
              <a:rPr lang="el-GR" sz="1700" kern="100" baseline="30000" dirty="0">
                <a:solidFill>
                  <a:srgbClr val="212121"/>
                </a:solidFill>
                <a:effectLst/>
                <a:latin typeface="Arial" panose="020B0604020202020204" pitchFamily="34" charset="0"/>
                <a:ea typeface="Aptos" panose="020B0004020202020204" pitchFamily="34" charset="0"/>
                <a:cs typeface="Arial" panose="020B0604020202020204" pitchFamily="34" charset="0"/>
              </a:rPr>
              <a:t>6</a:t>
            </a:r>
            <a:r>
              <a:rPr lang="el-GR" sz="1700" kern="100" dirty="0">
                <a:solidFill>
                  <a:srgbClr val="212121"/>
                </a:solidFill>
                <a:effectLst/>
                <a:latin typeface="Arial" panose="020B0604020202020204" pitchFamily="34" charset="0"/>
                <a:ea typeface="Aptos" panose="020B0004020202020204" pitchFamily="34" charset="0"/>
                <a:cs typeface="Arial" panose="020B0604020202020204" pitchFamily="34" charset="0"/>
              </a:rPr>
              <a:t>.</a:t>
            </a:r>
          </a:p>
          <a:p>
            <a:pPr marL="446088" algn="just">
              <a:lnSpc>
                <a:spcPct val="120000"/>
              </a:lnSpc>
              <a:spcAft>
                <a:spcPts val="600"/>
              </a:spcAft>
              <a:buNone/>
            </a:pPr>
            <a:endParaRPr lang="el-GR" sz="1400" kern="100" dirty="0">
              <a:solidFill>
                <a:srgbClr val="212121"/>
              </a:solidFill>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endParaRPr lang="el-GR" sz="1400" kern="100" dirty="0">
              <a:solidFill>
                <a:srgbClr val="212121"/>
              </a:solidFill>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endParaRPr lang="el-GR" sz="1400" kern="100" dirty="0">
              <a:solidFill>
                <a:srgbClr val="212121"/>
              </a:solidFill>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endParaRPr lang="el-GR" sz="1400" kern="100" dirty="0">
              <a:solidFill>
                <a:srgbClr val="212121"/>
              </a:solidFill>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endParaRPr lang="el-GR" sz="1400" kern="100" dirty="0">
              <a:solidFill>
                <a:srgbClr val="212121"/>
              </a:solidFill>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endParaRPr lang="el-GR" sz="1400" kern="100" dirty="0">
              <a:solidFill>
                <a:srgbClr val="212121"/>
              </a:solidFill>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6309EAF2-61B1-C7AD-E0C2-58C407400ACE}"/>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154310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1F83A-B92B-755A-D411-5D925A26448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7897B67-D733-95B6-7677-AAAF9A713C87}"/>
              </a:ext>
            </a:extLst>
          </p:cNvPr>
          <p:cNvSpPr txBox="1"/>
          <p:nvPr/>
        </p:nvSpPr>
        <p:spPr>
          <a:xfrm>
            <a:off x="676800" y="1519200"/>
            <a:ext cx="8596800" cy="4039952"/>
          </a:xfrm>
          <a:prstGeom prst="rect">
            <a:avLst/>
          </a:prstGeom>
          <a:noFill/>
        </p:spPr>
        <p:txBody>
          <a:bodyPr wrap="square">
            <a:spAutoFit/>
          </a:bodyPr>
          <a:lstStyle/>
          <a:p>
            <a:pPr marL="446088" lvl="0" indent="-446088" algn="just">
              <a:lnSpc>
                <a:spcPct val="120000"/>
              </a:lnSpc>
              <a:spcAft>
                <a:spcPts val="600"/>
              </a:spcAft>
              <a:buFont typeface="+mj-lt"/>
              <a:buAutoNum type="romanLcPeriod" startAt="3"/>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Φορολόγηση λανθανουσών υπεραξιών: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indent="-434975" algn="just">
              <a:lnSpc>
                <a:spcPct val="120000"/>
              </a:lnSpc>
              <a:spcAft>
                <a:spcPts val="600"/>
              </a:spcAft>
              <a:buFont typeface="Arial" panose="020B0604020202020204" pitchFamily="34" charset="0"/>
              <a:buChar char="•"/>
            </a:pPr>
            <a:r>
              <a:rPr lang="el-GR" sz="17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Οι λανθάνουσες υπεραξίες (unrealized ή built-in gains) αντιπροσωπεύουν δυνητικά κέρδη τα οποία δεν έχουν ακόμη πραγματοποιηθεί. Το ύψος των λανθανουσών υπεραξιών προκύπτει από τη διαφορά μεταξύ της λογιστικής αξίας (book value ή acquisition cost) ενός περιουσιακού στοιχείου και της εύλογης αγοραίας αξίας του (fair market value).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indent="-434975" algn="just">
              <a:lnSpc>
                <a:spcPct val="120000"/>
              </a:lnSpc>
              <a:spcAft>
                <a:spcPts val="600"/>
              </a:spcAft>
              <a:buFont typeface="Arial" panose="020B0604020202020204" pitchFamily="34" charset="0"/>
              <a:buChar char="•"/>
            </a:pPr>
            <a:r>
              <a:rPr lang="el-GR" sz="17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Η πράξη της διασυνοριακής συγχώνευσης αποτελεί χαρακτηριστικό παράδειγμα της επιπλοκής αυτής: τα περιουσιακά στοιχεία της απορροφώμενης εταιρίας εξέρχονται από τη φορολογική κυριαρχία του κράτους της απορροφώμενης (κράτος αναχώρησης) και εισέρχονται στη φορολογική κυριαρχία του κράτους της απορροφώσας εταιρίας (κράτος υποδοχής).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3918B27A-D166-D705-C880-374B6006C342}"/>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400502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73E92-7BCC-A9C2-842C-E07EF8FDC91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CD9564C-2E15-3404-6E27-08ABE2B6D9EE}"/>
              </a:ext>
            </a:extLst>
          </p:cNvPr>
          <p:cNvSpPr txBox="1"/>
          <p:nvPr/>
        </p:nvSpPr>
        <p:spPr>
          <a:xfrm>
            <a:off x="676800" y="1519200"/>
            <a:ext cx="8596800" cy="3593676"/>
          </a:xfrm>
          <a:prstGeom prst="rect">
            <a:avLst/>
          </a:prstGeom>
          <a:noFill/>
        </p:spPr>
        <p:txBody>
          <a:bodyPr wrap="square">
            <a:spAutoFit/>
          </a:bodyPr>
          <a:lstStyle/>
          <a:p>
            <a:pPr marL="892175" indent="-434975" algn="just">
              <a:lnSpc>
                <a:spcPct val="120000"/>
              </a:lnSpc>
              <a:spcAft>
                <a:spcPts val="600"/>
              </a:spcAft>
              <a:buFont typeface="Arial" panose="020B0604020202020204" pitchFamily="34" charset="0"/>
              <a:buChar char="•"/>
            </a:pPr>
            <a:r>
              <a:rPr lang="el-GR" sz="17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Μία τόσο μαζική μεταφορά περιουσίας από τη φορολογική δικαιοδοσία ενός κράτους σε εκείνη ενός άλλου, προκαλεί αναπόφευκτα τη φορολόγηση, από το κράτος της απορροφώμενης εταιρίας, των λανθανουσών υπεραξιών.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indent="-434975" algn="just">
              <a:lnSpc>
                <a:spcPct val="120000"/>
              </a:lnSpc>
              <a:spcAft>
                <a:spcPts val="600"/>
              </a:spcAft>
              <a:buFont typeface="Arial" panose="020B0604020202020204" pitchFamily="34" charset="0"/>
              <a:buChar char="•"/>
            </a:pPr>
            <a:r>
              <a:rPr lang="el-GR" sz="17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Επιπλέον, δεδομένου ότι η καθολική μεταβίβαση των περιουσιακών στοιχείων λαμβάνει χώρα με αντάλλαγμα τη χορήγηση τίτλων που αντιπροσωπεύουν το κεφάλαιο της λήπτριας εταιρίας (απορροφώσας) στους μετόχους της μεταβιβάζουσας εταιρίας (απορροφώμενης), η κίνηση αυτή των τίτλων μπορεί να προκαλέσει φορολόγηση τόσο σε επίπεδο εταιριών, λόγω της ακύρωσης των αμοιβαία κατεχόμενων τίτλων μεταξύ των συγχωνευόμενων εταιριών, όσο και σε επίπεδο μετόχων της μεταβιβάζουσας εταιρίας, οι οποίοι λαμβάνουν τους νέους τίτλους.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19168E81-B9FE-2922-AAE0-9D553743CB2D}"/>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394243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93941A-ABD5-2251-2336-3351EBDCCA28}"/>
              </a:ext>
            </a:extLst>
          </p:cNvPr>
          <p:cNvSpPr txBox="1"/>
          <p:nvPr/>
        </p:nvSpPr>
        <p:spPr>
          <a:xfrm>
            <a:off x="676800" y="1519200"/>
            <a:ext cx="8596800" cy="4232569"/>
          </a:xfrm>
          <a:prstGeom prst="rect">
            <a:avLst/>
          </a:prstGeom>
          <a:noFill/>
        </p:spPr>
        <p:txBody>
          <a:bodyPr wrap="square">
            <a:spAutoFit/>
          </a:bodyPr>
          <a:lstStyle/>
          <a:p>
            <a:pPr marL="446088" lvl="0" indent="-446088" algn="just">
              <a:lnSpc>
                <a:spcPct val="120000"/>
              </a:lnSpc>
              <a:spcAft>
                <a:spcPts val="600"/>
              </a:spcAft>
              <a:buFont typeface="+mj-lt"/>
              <a:buAutoNum type="romanLcPeriod" startAt="4"/>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Αναπροσαρμογή της αξίας των περιουσιακών στοιχείων της απορροφώμενης εταιρίας.</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dirty="0">
                <a:solidFill>
                  <a:srgbClr val="000000"/>
                </a:solidFill>
                <a:effectLst/>
                <a:latin typeface="Arial" panose="020B0604020202020204" pitchFamily="34" charset="0"/>
                <a:ea typeface="Aptos" panose="020B0004020202020204" pitchFamily="34" charset="0"/>
                <a:cs typeface="Arial" panose="020B0604020202020204" pitchFamily="34" charset="0"/>
              </a:rPr>
              <a:t>Μια διασυνοριακή συγχώνευση μπορεί να συνεπάγεται αναπροσαρμογή της αξίας των περιουσιακών στοιχείων της απορροφώμενης εταιρίας (valuation ή reevaluation of assets), ενέργεια ικανή να ενεργοποιήσει τη φορολόγηση των λανθανουσών υπεραξιών - η οποία συχνά χαρακτηρίζεται ως «φόρος εξόδου» (exit tax).</a:t>
            </a:r>
            <a:endParaRPr lang="en-US" sz="17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446088" lvl="0" indent="-446088" algn="just">
              <a:lnSpc>
                <a:spcPct val="120000"/>
              </a:lnSpc>
              <a:spcAft>
                <a:spcPts val="600"/>
              </a:spcAft>
              <a:buFont typeface="+mj-lt"/>
              <a:buAutoNum type="romanLcPeriod" startAt="5"/>
            </a:pPr>
            <a:r>
              <a:rPr lang="el-GR" sz="2000" b="1" kern="100" dirty="0">
                <a:solidFill>
                  <a:srgbClr val="00204F"/>
                </a:solidFill>
                <a:effectLst/>
                <a:latin typeface="Arial" panose="020B0604020202020204" pitchFamily="34" charset="0"/>
                <a:ea typeface="Aptos" panose="020B0004020202020204" pitchFamily="34" charset="0"/>
                <a:cs typeface="Arial" panose="020B0604020202020204" pitchFamily="34" charset="0"/>
              </a:rPr>
              <a:t>Φόροι μεταβίβασης: </a:t>
            </a:r>
          </a:p>
          <a:p>
            <a:pPr marL="446088" lvl="0" algn="just">
              <a:lnSpc>
                <a:spcPct val="120000"/>
              </a:lnSpc>
              <a:spcAft>
                <a:spcPts val="600"/>
              </a:spcAft>
            </a:pPr>
            <a:r>
              <a:rPr lang="el-GR" sz="1700" kern="100" dirty="0">
                <a:effectLst/>
                <a:latin typeface="Arial" panose="020B0604020202020204" pitchFamily="34" charset="0"/>
                <a:ea typeface="Aptos" panose="020B0004020202020204" pitchFamily="34" charset="0"/>
                <a:cs typeface="Arial" panose="020B0604020202020204" pitchFamily="34" charset="0"/>
              </a:rPr>
              <a:t>Σε ορισμένες χώρες, ένας διασυνοριακός μετασχηματισμός μπορεί να επιφέρει την υποχρέωση καταβολής φόρων επί της μεταβίβασης περιουσιακών στοιχείων ή δικαιωμάτων. Οι φόροι αυτοί είναι γνωστοί ως «φόροι μεταβίβασης» (transfer taxes).</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1A515C15-A10C-B3AF-CB50-F498697B7C52}"/>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948467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17C5-6AC1-7243-D103-6200B41238C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737E015-1BCF-3B03-A98F-AC7D95940829}"/>
              </a:ext>
            </a:extLst>
          </p:cNvPr>
          <p:cNvSpPr txBox="1"/>
          <p:nvPr/>
        </p:nvSpPr>
        <p:spPr>
          <a:xfrm>
            <a:off x="676800" y="1519200"/>
            <a:ext cx="8596800" cy="4039952"/>
          </a:xfrm>
          <a:prstGeom prst="rect">
            <a:avLst/>
          </a:prstGeom>
          <a:noFill/>
        </p:spPr>
        <p:txBody>
          <a:bodyPr wrap="square">
            <a:spAutoFit/>
          </a:bodyPr>
          <a:lstStyle/>
          <a:p>
            <a:pPr marL="457200"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Πρόκειται για έμμεσους φόρους που επιβάλλονται επί της αξίας της συναλλαγής και αφορούν την πράξη της μεταβίβασης καθαυτή (π.χ. εγγραφή στο μητρώο). Σχετίζονται με ορισμένα στοιχεία του ενεργητικού μίας από τις εμπλεκόμενες εταιρίες, τα οποία μεταβιβάζονται, με αφορμή τη συγκεκριμένη πράξη, σε άλλη εταιρία. Το χαρακτηριστικότερο παράδειγμα τέτοιων φόρων είναι ο φόρος χαρτοσήμου (stamp duty), ο οποίος, ενώ σε ορισμένες έννομες τάξεις εξαιρείται για τις επιχειρήσεις που μετέχουν σε εσωτερικούς μετασχηματισμούς, σε άλλες δεν προβλέπεται σχετική απαλλαγή.</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446088" lvl="0" indent="-446088" algn="just">
              <a:lnSpc>
                <a:spcPct val="120000"/>
              </a:lnSpc>
              <a:spcAft>
                <a:spcPts val="600"/>
              </a:spcAft>
              <a:buFont typeface="+mj-lt"/>
              <a:buAutoNum type="romanLcPeriod" startAt="6"/>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Φορολόγηση των μερισμάτων:</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457200"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Στο πλαίσιο των διασυνοριακών συγχωνεύσεων, η φορολογική μεταχείριση των μερισμάτων που διανέμονται μετά την αναδιοργάνωση ενδέχεται να ασκήσει αποτρεπτική επίδραση στην πραγματοποίηση της πράξης.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FAB109B8-5632-38EA-7055-72F011AC0EA6}"/>
              </a:ext>
            </a:extLst>
          </p:cNvPr>
          <p:cNvSpPr>
            <a:spLocks noGrp="1"/>
          </p:cNvSpPr>
          <p:nvPr>
            <p:ph type="title"/>
          </p:nvPr>
        </p:nvSpPr>
        <p:spPr>
          <a:xfrm>
            <a:off x="677334" y="374400"/>
            <a:ext cx="8596668" cy="874800"/>
          </a:xfrm>
        </p:spPr>
        <p:txBody>
          <a:bodyPr>
            <a:normAutofit/>
          </a:bodyPr>
          <a:lstStyle/>
          <a:p>
            <a:pPr marL="446088" indent="-446088" algn="just">
              <a:lnSpc>
                <a:spcPct val="120000"/>
              </a:lnSpc>
              <a:spcAft>
                <a:spcPts val="600"/>
              </a:spcAft>
              <a:buFont typeface="Wingdings" panose="05000000000000000000" pitchFamily="2" charset="2"/>
              <a:buChar char="v"/>
            </a:pPr>
            <a:r>
              <a:rPr lang="el-GR" sz="4000" b="1" dirty="0">
                <a:latin typeface="Arial" panose="020B0604020202020204" pitchFamily="34" charset="0"/>
                <a:cs typeface="Arial" panose="020B0604020202020204" pitchFamily="34" charset="0"/>
              </a:rPr>
              <a:t>Φορολογικά ζητήματα:</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02405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3A726B-D51E-0502-EC07-5273DB568C91}"/>
              </a:ext>
            </a:extLst>
          </p:cNvPr>
          <p:cNvSpPr txBox="1"/>
          <p:nvPr/>
        </p:nvSpPr>
        <p:spPr>
          <a:xfrm>
            <a:off x="677202" y="2346514"/>
            <a:ext cx="8596800" cy="2712153"/>
          </a:xfrm>
          <a:prstGeom prst="rect">
            <a:avLst/>
          </a:prstGeom>
          <a:noFill/>
        </p:spPr>
        <p:txBody>
          <a:bodyPr wrap="square">
            <a:spAutoFit/>
          </a:bodyPr>
          <a:lstStyle/>
          <a:p>
            <a:pPr marL="446088" lvl="0" indent="-446088" algn="just">
              <a:lnSpc>
                <a:spcPct val="120000"/>
              </a:lnSpc>
              <a:spcAft>
                <a:spcPts val="600"/>
              </a:spcAft>
              <a:buFont typeface="+mj-lt"/>
              <a:buAutoNum type="romanLcPeriod"/>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Τρίτη Οδηγία 78/855/ΕΟΚ:</a:t>
            </a:r>
            <a:r>
              <a:rPr lang="el-GR" sz="2000"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 </a:t>
            </a:r>
          </a:p>
          <a:p>
            <a:pPr marL="446088" lvl="0" algn="just">
              <a:lnSpc>
                <a:spcPct val="120000"/>
              </a:lnSpc>
              <a:spcAft>
                <a:spcPts val="600"/>
              </a:spcAft>
            </a:pPr>
            <a:r>
              <a:rPr lang="el-GR" sz="1700" kern="100" dirty="0">
                <a:effectLst/>
                <a:latin typeface="Arial" panose="020B0604020202020204" pitchFamily="34" charset="0"/>
                <a:ea typeface="Aptos" panose="020B0004020202020204" pitchFamily="34" charset="0"/>
                <a:cs typeface="Arial" panose="020B0604020202020204" pitchFamily="34" charset="0"/>
              </a:rPr>
              <a:t>Για να υπερκεραστεί η ανισότητα των εθνικών νομοθεσιών που αφορούσαν τις συγχωνεύσεις και διασπάσεις εθνικής εμβέλειας, τα ενωσιακά όργανα θέσπισαν κατ’ αρχάς την τρίτη εταιρική οδηγία (78/855) με αντικείμενο την εναρμόνιση των εσωτερικών συγχωνεύσεων. Οι συνέπειες της συγχώνευσης, και ιδίως η ουσιώδης συνέπειά της που συνίσταται στην καθολική διαδοχή στην περιουσία, εναρμονίστηκαν μέσω του κειμένου αυτού. Το ακανθώδες όμως θέμα των διεθνών συγχωνεύσεων δεν ρυθμίστηκε από την τρίτη Οδηγία.</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66DD183-0B04-76C5-657C-F7EBFE6998C7}"/>
              </a:ext>
            </a:extLst>
          </p:cNvPr>
          <p:cNvSpPr txBox="1">
            <a:spLocks/>
          </p:cNvSpPr>
          <p:nvPr/>
        </p:nvSpPr>
        <p:spPr>
          <a:xfrm>
            <a:off x="677334" y="374400"/>
            <a:ext cx="8596668" cy="8748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47408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52BE40-787A-67AF-E8EE-0E9F53D323C1}"/>
              </a:ext>
            </a:extLst>
          </p:cNvPr>
          <p:cNvSpPr txBox="1"/>
          <p:nvPr/>
        </p:nvSpPr>
        <p:spPr>
          <a:xfrm>
            <a:off x="676800" y="2347200"/>
            <a:ext cx="8596800" cy="4217180"/>
          </a:xfrm>
          <a:prstGeom prst="rect">
            <a:avLst/>
          </a:prstGeom>
          <a:noFill/>
        </p:spPr>
        <p:txBody>
          <a:bodyPr wrap="square">
            <a:spAutoFit/>
          </a:bodyPr>
          <a:lstStyle/>
          <a:p>
            <a:pPr marL="446088" lvl="0" indent="-446088" algn="just">
              <a:lnSpc>
                <a:spcPct val="120000"/>
              </a:lnSpc>
              <a:spcAft>
                <a:spcPts val="600"/>
              </a:spcAft>
              <a:buFont typeface="+mj-lt"/>
              <a:buAutoNum type="romanLcPeriod" startAt="2"/>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Έκτη οδηγία 82/861/ΕΟΚ:</a:t>
            </a:r>
          </a:p>
          <a:p>
            <a:pPr marL="446088" lvl="0" algn="just">
              <a:lnSpc>
                <a:spcPct val="120000"/>
              </a:lnSpc>
              <a:spcAft>
                <a:spcPts val="600"/>
              </a:spcAft>
            </a:pPr>
            <a:r>
              <a:rPr lang="el-GR" sz="1700" kern="100" dirty="0">
                <a:effectLst/>
                <a:latin typeface="Arial" panose="020B0604020202020204" pitchFamily="34" charset="0"/>
                <a:ea typeface="Aptos" panose="020B0004020202020204" pitchFamily="34" charset="0"/>
                <a:cs typeface="Arial" panose="020B0604020202020204" pitchFamily="34" charset="0"/>
              </a:rPr>
              <a:t>Η έκτη οδηγία (82/861) ρύθμιζε τις εσωτερικές διασπάσεις.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Η συμβολή των ως άνω οδηγιών συνίσταται στον ορισμό των (εσωτερικών) πράξεων συγχώνευσης και διάσπασης, γεγονός που διευκόλυνε την εφαρμογή της αρχής της αμοιβαίας αναγνώρισης στον συγκεκριμένο τομέα, καθώς και τη θέσπιση ενός κοινού νομικού καθεστώτος που διέπει τις σημαντικότερες πτυχές των πράξεων αυτών.</a:t>
            </a:r>
          </a:p>
          <a:p>
            <a:pPr marL="446088" indent="-446088" algn="just">
              <a:lnSpc>
                <a:spcPct val="120000"/>
              </a:lnSpc>
              <a:spcAft>
                <a:spcPts val="600"/>
              </a:spcAft>
              <a:buFont typeface="+mj-lt"/>
              <a:buAutoNum type="romanLcPeriod" startAt="3"/>
            </a:pPr>
            <a:r>
              <a:rPr lang="el-GR" b="1" kern="100" dirty="0">
                <a:solidFill>
                  <a:srgbClr val="002060"/>
                </a:solidFill>
                <a:latin typeface="Arial" panose="020B0604020202020204" pitchFamily="34" charset="0"/>
                <a:ea typeface="Aptos" panose="020B0004020202020204" pitchFamily="34" charset="0"/>
                <a:cs typeface="Arial" panose="020B0604020202020204" pitchFamily="34" charset="0"/>
              </a:rPr>
              <a:t>Οδηγία 90/434/ΕΟΚ:</a:t>
            </a:r>
            <a:r>
              <a:rPr lang="el-GR" kern="100" dirty="0">
                <a:solidFill>
                  <a:srgbClr val="002060"/>
                </a:solidFill>
                <a:latin typeface="Arial" panose="020B0604020202020204" pitchFamily="34" charset="0"/>
                <a:ea typeface="Aptos" panose="020B0004020202020204" pitchFamily="34" charset="0"/>
                <a:cs typeface="Arial" panose="020B0604020202020204" pitchFamily="34" charset="0"/>
              </a:rPr>
              <a:t> </a:t>
            </a:r>
          </a:p>
          <a:p>
            <a:pPr marL="446088" algn="just">
              <a:lnSpc>
                <a:spcPct val="120000"/>
              </a:lnSpc>
              <a:spcAft>
                <a:spcPts val="600"/>
              </a:spcAft>
            </a:pPr>
            <a:r>
              <a:rPr lang="el-GR" sz="1700" kern="100" dirty="0">
                <a:latin typeface="Arial" panose="020B0604020202020204" pitchFamily="34" charset="0"/>
                <a:ea typeface="Aptos" panose="020B0004020202020204" pitchFamily="34" charset="0"/>
                <a:cs typeface="Arial" panose="020B0604020202020204" pitchFamily="34" charset="0"/>
              </a:rPr>
              <a:t>Όπως και στις συγχωνεύσεις και διασπάσεις διασυνοριακού χαρακτήρα, προκειμένου να καταστεί δυνατή η πραγματοποίηση μιας διασυνοριακής πράξης μερικής εισφοράς στοιχείων του ενεργητικού ή μερικής διάσπασης, είναι απαραίτητο όλες οι έννομες τάξεις να αναγνωρίζουν τους σχετικούς θεσμούς. </a:t>
            </a:r>
            <a:endParaRPr lang="en-US" sz="1700" kern="100" dirty="0">
              <a:latin typeface="Arial" panose="020B0604020202020204" pitchFamily="34" charset="0"/>
              <a:ea typeface="Aptos" panose="020B00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3163CE17-C5B8-ADDF-B913-60C1F3334602}"/>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47793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753E51-6713-5648-B721-47A55AC68B83}"/>
              </a:ext>
            </a:extLst>
          </p:cNvPr>
          <p:cNvSpPr txBox="1"/>
          <p:nvPr/>
        </p:nvSpPr>
        <p:spPr>
          <a:xfrm>
            <a:off x="677334" y="2347200"/>
            <a:ext cx="8596800" cy="4098751"/>
          </a:xfrm>
          <a:prstGeom prst="rect">
            <a:avLst/>
          </a:prstGeom>
          <a:noFill/>
        </p:spPr>
        <p:txBody>
          <a:bodyPr wrap="square">
            <a:spAutoFit/>
          </a:bodyPr>
          <a:lstStyle/>
          <a:p>
            <a:pPr marL="446088" algn="just">
              <a:lnSpc>
                <a:spcPct val="120000"/>
              </a:lnSpc>
              <a:spcAft>
                <a:spcPts val="600"/>
              </a:spcAft>
              <a:buNone/>
            </a:pPr>
            <a:r>
              <a:rPr lang="el-GR" sz="1500" kern="100" dirty="0">
                <a:effectLst/>
                <a:latin typeface="Arial" panose="020B0604020202020204" pitchFamily="34" charset="0"/>
                <a:ea typeface="Aptos" panose="020B0004020202020204" pitchFamily="34" charset="0"/>
                <a:cs typeface="Arial" panose="020B0604020202020204" pitchFamily="34" charset="0"/>
              </a:rPr>
              <a:t>Ωστόσο, οι έννοιες αυτές ήταν άγνωστες σε αρκετά κράτη-μέλη. Το πρόβλημα της απουσίας της αρχής της αμοιβαίας αναγνώρισης στον τομέα της μερικής διάσπασης και της μερικής εισφοράς ενεργητικού επιλύθηκε έμμεσα, μέσω του φορολογικού δικαίου. </a:t>
            </a:r>
            <a:endParaRPr lang="en-US" sz="15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500" kern="100" dirty="0">
                <a:effectLst/>
                <a:latin typeface="Arial" panose="020B0604020202020204" pitchFamily="34" charset="0"/>
                <a:ea typeface="Aptos" panose="020B0004020202020204" pitchFamily="34" charset="0"/>
                <a:cs typeface="Arial" panose="020B0604020202020204" pitchFamily="34" charset="0"/>
              </a:rPr>
              <a:t>Σε ορισμένα κράτη - μέλη, π.χ. η Γαλλία, οι έννοιες της μερικής εισφοράς ενεργητικού και της εισφοράς κλάδου δραστηριότητας δεν ορίζονται από το εταιρικό δίκαιο αλλά από το φορολογικό δίκαιο. Αυτό εξηγεί και το γεγονός ότι η προσπάθεια εναρμόνισης του ενωσιακού νομοθέτη στον τομέα αυτόν ξεκίνησε από το πεδίο της φορολογίας. </a:t>
            </a:r>
            <a:endParaRPr lang="en-US" sz="15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500" kern="100" dirty="0">
                <a:effectLst/>
                <a:latin typeface="Arial" panose="020B0604020202020204" pitchFamily="34" charset="0"/>
                <a:ea typeface="Aptos" panose="020B0004020202020204" pitchFamily="34" charset="0"/>
                <a:cs typeface="Arial" panose="020B0604020202020204" pitchFamily="34" charset="0"/>
              </a:rPr>
              <a:t>Η οδηγία 90/434 «σχετικά με το κοινό φορολογικό καθεστώς για τις συγχωνεύσεις, διασπάσεις, εισφορές ενεργητικού και ανταλλαγές μετοχών που αφορούν εταιρίες διαφορετικών κρατών-μελών» (καταργημένη πλέον από την οδηγία 2009/133 της 19ης Οκτωβρίου 2009), όριζε στο άρθρο 2 εδ. γ΄ τη μερική εισφορά ενεργητικού ως πράξη «με την οποία μια εταιρία , χωρίς να λυθεί, εισφέρει το σύνολο ή έναν ή περισσότερους κλάδους της δραστηριότητάς της σε μια άλλη εταιρία  έναντι παραδόσεως τίτλων παραστατικών του εταιρικού κεφαλαίου της λήπτριας εταιρίας». </a:t>
            </a:r>
            <a:endParaRPr lang="en-US" sz="15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F8914B72-E850-F520-907E-F4F64841CE9C}"/>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055705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C04A8B-77C8-E8FF-C1F6-2ECE23F3D1AA}"/>
              </a:ext>
            </a:extLst>
          </p:cNvPr>
          <p:cNvSpPr txBox="1"/>
          <p:nvPr/>
        </p:nvSpPr>
        <p:spPr>
          <a:xfrm>
            <a:off x="676800" y="2347200"/>
            <a:ext cx="8596800" cy="1947071"/>
          </a:xfrm>
          <a:prstGeom prst="rect">
            <a:avLst/>
          </a:prstGeom>
          <a:noFill/>
        </p:spPr>
        <p:txBody>
          <a:bodyPr wrap="square">
            <a:spAutoFit/>
          </a:bodyPr>
          <a:lstStyle/>
          <a:p>
            <a:pPr marL="446088" algn="just">
              <a:lnSpc>
                <a:spcPct val="120000"/>
              </a:lnSpc>
              <a:spcAft>
                <a:spcPts val="600"/>
              </a:spcAft>
            </a:pPr>
            <a:r>
              <a:rPr lang="el-GR" sz="1700" kern="100" dirty="0">
                <a:latin typeface="Arial" panose="020B0604020202020204" pitchFamily="34" charset="0"/>
                <a:ea typeface="Aptos" panose="020B0004020202020204" pitchFamily="34" charset="0"/>
                <a:cs typeface="Arial" panose="020B0604020202020204" pitchFamily="34" charset="0"/>
              </a:rPr>
              <a:t>Η μερική εισφορά ενεργητικού κατά την οδηγία δεν ταυτίζεται με τη μερική διάσπαση ως εταιρική πράξη στο εταιρικό δίκαιο. Η οδηγία δίνει ορισμό της μερικής εισφοράς ενεργητικού για φορολογικούς σκοπούς, όχι για σκοπούς εταιρικού δικαίου, δηλαδή καθορίζει ποιες εισφορές θεωρούνται «μερικές εισφορές ενεργητικού» κατά την οδηγία και θα πρέπει να λαμβάνουν χώρα σε καθεστώς φορολογικής ουδετερότητας.</a:t>
            </a:r>
            <a:endParaRPr lang="en-US" sz="1700" kern="100" dirty="0">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4921A27A-2B5E-98E3-D6AE-4049857FDA37}"/>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082497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13673-D4B1-565F-74C4-3A6439FF23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366395-3CBB-E81C-DC69-E234FAB2F9D3}"/>
              </a:ext>
            </a:extLst>
          </p:cNvPr>
          <p:cNvSpPr txBox="1"/>
          <p:nvPr/>
        </p:nvSpPr>
        <p:spPr>
          <a:xfrm>
            <a:off x="676800" y="2347200"/>
            <a:ext cx="8596800" cy="2584297"/>
          </a:xfrm>
          <a:prstGeom prst="rect">
            <a:avLst/>
          </a:prstGeom>
          <a:noFill/>
        </p:spPr>
        <p:txBody>
          <a:bodyPr wrap="square">
            <a:spAutoFit/>
          </a:bodyPr>
          <a:lstStyle/>
          <a:p>
            <a:pPr marL="446088" lvl="0" indent="-446088" algn="just">
              <a:lnSpc>
                <a:spcPct val="120000"/>
              </a:lnSpc>
              <a:spcAft>
                <a:spcPts val="600"/>
              </a:spcAft>
              <a:buFont typeface="+mj-lt"/>
              <a:buAutoNum type="romanLcPeriod" startAt="4"/>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Δέκατη Οδηγία 2005/56/ΕΚ:</a:t>
            </a:r>
            <a:r>
              <a:rPr lang="el-GR" sz="2000" kern="100" dirty="0">
                <a:effectLst/>
                <a:latin typeface="Arial" panose="020B0604020202020204" pitchFamily="34" charset="0"/>
                <a:ea typeface="Aptos" panose="020B0004020202020204" pitchFamily="34" charset="0"/>
                <a:cs typeface="Arial" panose="020B0604020202020204" pitchFamily="34" charset="0"/>
              </a:rPr>
              <a:t> </a:t>
            </a:r>
          </a:p>
          <a:p>
            <a:pPr marL="446088" lvl="0" algn="just">
              <a:lnSpc>
                <a:spcPct val="120000"/>
              </a:lnSpc>
              <a:spcAft>
                <a:spcPts val="600"/>
              </a:spcAft>
            </a:pPr>
            <a:r>
              <a:rPr lang="el-GR" sz="1600" kern="100" dirty="0">
                <a:effectLst/>
                <a:latin typeface="Arial" panose="020B0604020202020204" pitchFamily="34" charset="0"/>
                <a:ea typeface="Aptos" panose="020B0004020202020204" pitchFamily="34" charset="0"/>
                <a:cs typeface="Arial" panose="020B0604020202020204" pitchFamily="34" charset="0"/>
              </a:rPr>
              <a:t>Η Οδηγία υιοθετεί το </a:t>
            </a:r>
            <a:r>
              <a:rPr lang="el-GR" sz="1600" b="1" u="sng" kern="100" dirty="0">
                <a:effectLst/>
                <a:latin typeface="Arial" panose="020B0604020202020204" pitchFamily="34" charset="0"/>
                <a:ea typeface="Aptos" panose="020B0004020202020204" pitchFamily="34" charset="0"/>
                <a:cs typeface="Arial" panose="020B0604020202020204" pitchFamily="34" charset="0"/>
              </a:rPr>
              <a:t>επιμεριστικό σύστημα</a:t>
            </a:r>
            <a:r>
              <a:rPr lang="el-GR" sz="1600" kern="100" dirty="0">
                <a:effectLst/>
                <a:latin typeface="Arial" panose="020B0604020202020204" pitchFamily="34" charset="0"/>
                <a:ea typeface="Aptos" panose="020B0004020202020204" pitchFamily="34" charset="0"/>
                <a:cs typeface="Arial" panose="020B0604020202020204" pitchFamily="34" charset="0"/>
              </a:rPr>
              <a:t> (της εφαρμογής των δικαίων των συγχωνευομένων εταιριών) για σημαντικά θέματα, ενώ υπάρχουν θέματα που δεν καλύπτονται από την Οδηγία, όπως ο τύπος του σχεδίου της διασυνοριακής συγχώνευσης για τα οποία θα πρέπει να εφαρμοσθεί το εθνικό δίκαιο αλλά με σύμφωνη προς το κοινοτικό δίκαιο ερμηνεία. Η Οδηγία έχει μεικτό χαρακτήρα, αφού περιέχει έναν θεμελιώδη κανόνα συγκρούσεως που υιοθετεί το επιμεριστικό σύστημα αλλά και ενοποιητικούς κανόνες ουσιαστικού δικαίου.</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D3FFF9C0-5287-3556-0F26-7022F5771484}"/>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89648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30933-1F3C-AE8F-0408-FD87E22971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850635-62A3-7D76-E396-94B1F7663CF9}"/>
              </a:ext>
            </a:extLst>
          </p:cNvPr>
          <p:cNvSpPr txBox="1"/>
          <p:nvPr/>
        </p:nvSpPr>
        <p:spPr>
          <a:xfrm>
            <a:off x="676800" y="2347200"/>
            <a:ext cx="8596800" cy="3787200"/>
          </a:xfrm>
          <a:prstGeom prst="rect">
            <a:avLst/>
          </a:prstGeom>
          <a:noFill/>
        </p:spPr>
        <p:txBody>
          <a:bodyPr wrap="square">
            <a:spAutoFit/>
          </a:bodyPr>
          <a:lstStyle/>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Παρά το γεγονός ότι η υιοθέτηση της οδηγίας αυτής αποτέλεσε ένα βήμα προς τα εμπρός, η εκτεταμένη προσφυγή στη μέθοδο του κανόνα σύγκρουσης διατήρησε τα εθνικά ιδιοσυγκρασιακά στοιχεία που εμπόδιζαν την πραγματοποίηση διασυνοριακών συγχωνεύσεων. Επιπλέον, η οδηγία εξαιρούσε από το πεδίο εφαρμογής της τις λοιπές μορφές ομιλικής αναδιάρθρωσης. Για τον λόγο αυτόν, η οδηγία 2005/56 καταργήθηκε και ενσωματώθηκε στην οδηγία 2017/1132 «σχετικά με ορισμένες πτυχές του εταιρικού δικαίου», η οποία </a:t>
            </a:r>
            <a:r>
              <a:rPr lang="el-GR" sz="1700" u="sng" kern="100" dirty="0">
                <a:effectLst/>
                <a:latin typeface="Arial" panose="020B0604020202020204" pitchFamily="34" charset="0"/>
                <a:ea typeface="Aptos" panose="020B0004020202020204" pitchFamily="34" charset="0"/>
                <a:cs typeface="Arial" panose="020B0604020202020204" pitchFamily="34" charset="0"/>
              </a:rPr>
              <a:t>τροποποιήθηκε με την οδηγία 2019/2121.</a:t>
            </a:r>
            <a:r>
              <a:rPr lang="el-GR" sz="1700" kern="100" dirty="0">
                <a:effectLst/>
                <a:latin typeface="Arial" panose="020B0604020202020204" pitchFamily="34" charset="0"/>
                <a:ea typeface="Aptos" panose="020B0004020202020204" pitchFamily="34" charset="0"/>
                <a:cs typeface="Arial" panose="020B0604020202020204" pitchFamily="34" charset="0"/>
              </a:rPr>
              <a:t> Η τελευταία αυτή οδηγία ενσωματώθηκε στο ελληνικό δίκαιο με τον ν. 5055/2023 ο οποίος τροποποίησε σχετικά τον ν. 4601/2019 που αποτελεί σήμερα το ισχύον καθεστώς για όλες τις διασυνοριακές πράξεις μετασχηματισμού.</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B937F36F-D8BB-48A8-384E-9998D22563C3}"/>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56011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362029-8C22-EE87-1550-A19E85760D46}"/>
              </a:ext>
            </a:extLst>
          </p:cNvPr>
          <p:cNvSpPr txBox="1"/>
          <p:nvPr/>
        </p:nvSpPr>
        <p:spPr>
          <a:xfrm>
            <a:off x="676800" y="2347200"/>
            <a:ext cx="8596800" cy="3787200"/>
          </a:xfrm>
          <a:prstGeom prst="rect">
            <a:avLst/>
          </a:prstGeom>
          <a:noFill/>
        </p:spPr>
        <p:txBody>
          <a:bodyPr wrap="square">
            <a:spAutoFit/>
          </a:bodyPr>
          <a:lstStyle/>
          <a:p>
            <a:pPr marL="446088" lvl="0" indent="-446088" algn="just">
              <a:lnSpc>
                <a:spcPct val="120000"/>
              </a:lnSpc>
              <a:spcAft>
                <a:spcPts val="600"/>
              </a:spcAft>
              <a:buFont typeface="+mj-lt"/>
              <a:buAutoNum type="romanLcPeriod" startAt="5"/>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Οδηγία 2017/1132/ΕΕ: </a:t>
            </a:r>
          </a:p>
          <a:p>
            <a:pPr marL="446088" lvl="0" algn="just">
              <a:lnSpc>
                <a:spcPct val="120000"/>
              </a:lnSpc>
              <a:spcAft>
                <a:spcPts val="600"/>
              </a:spcAft>
            </a:pPr>
            <a:r>
              <a:rPr lang="el-GR" sz="1700" kern="100" dirty="0">
                <a:effectLst/>
                <a:latin typeface="Arial" panose="020B0604020202020204" pitchFamily="34" charset="0"/>
                <a:ea typeface="Aptos" panose="020B0004020202020204" pitchFamily="34" charset="0"/>
                <a:cs typeface="Arial" panose="020B0604020202020204" pitchFamily="34" charset="0"/>
              </a:rPr>
              <a:t>Εναρμονίζει τους κανόνες που εφαρμόζονται στις διασυνοριακές μετατροπές, συγχωνεύσεις και διασπάσεις, καθώς και στις ομοειδείς πράξεις, θεσπίζοντας ένα σαφές και δομημένο ευρωπαϊκό νομικό πλαίσιο για τη lato sensu κινητικότητα των εταιριών, το οποίο εξισορροπεί αποτελεσματικά τα συμφέροντα των ενδιαφερόμενων μερών, παρέχει την αναγκαία νομική ασφάλεια και μειώνει το γραφειοκρατικό βάρος και το κόστος συναλλαγής των πράξεων αυτών.</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Πρόκειται για </a:t>
            </a:r>
            <a:r>
              <a:rPr lang="el-GR" sz="1700" b="1" u="sng" kern="100" dirty="0">
                <a:effectLst/>
                <a:latin typeface="Arial" panose="020B0604020202020204" pitchFamily="34" charset="0"/>
                <a:ea typeface="Aptos" panose="020B0004020202020204" pitchFamily="34" charset="0"/>
                <a:cs typeface="Arial" panose="020B0604020202020204" pitchFamily="34" charset="0"/>
              </a:rPr>
              <a:t>οδηγία ελάχιστης εναρμόνισης</a:t>
            </a:r>
            <a:r>
              <a:rPr lang="el-GR" sz="1700" kern="100" dirty="0">
                <a:effectLst/>
                <a:latin typeface="Arial" panose="020B0604020202020204" pitchFamily="34" charset="0"/>
                <a:ea typeface="Aptos" panose="020B0004020202020204" pitchFamily="34" charset="0"/>
                <a:cs typeface="Arial" panose="020B0604020202020204" pitchFamily="34" charset="0"/>
              </a:rPr>
              <a:t>, διότι καθορίζει ελάχιστα πρότυπα, παρέχοντας στα κράτη-μέλη το δικαίωμα να θεσπίζουν αυστηρότερα πρότυπα από εκείνα που ορίζονται σε αυτήν, τα οποία ωστόσο πρέπει να είναι συμβατά με το πνεύμα της, αλλά και με τις θεμελιώδεις ελευθερίες της ΕΕ, τη νομολογία του ΔΕΕ.</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078AB45D-C1DB-E072-8B89-16014C8089F9}"/>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56816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A21F-30A4-110D-EAD7-CC89B41AE6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563F4C-2312-A773-BA8D-3F12D27FC693}"/>
              </a:ext>
            </a:extLst>
          </p:cNvPr>
          <p:cNvSpPr txBox="1"/>
          <p:nvPr/>
        </p:nvSpPr>
        <p:spPr>
          <a:xfrm>
            <a:off x="676800" y="2347199"/>
            <a:ext cx="8596800" cy="3787200"/>
          </a:xfrm>
          <a:prstGeom prst="rect">
            <a:avLst/>
          </a:prstGeom>
          <a:noFill/>
        </p:spPr>
        <p:txBody>
          <a:bodyPr wrap="square">
            <a:spAutoFit/>
          </a:bodyPr>
          <a:lstStyle/>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Η γενική δομή του νομικού πλαισίου που εισάγει η οδηγία στηρίζεται στα εξής στοιχεία: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arabicParenR"/>
            </a:pPr>
            <a:r>
              <a:rPr lang="el-GR" sz="1700" kern="100" dirty="0">
                <a:effectLst/>
                <a:latin typeface="Arial" panose="020B0604020202020204" pitchFamily="34" charset="0"/>
                <a:ea typeface="Aptos" panose="020B0004020202020204" pitchFamily="34" charset="0"/>
                <a:cs typeface="Arial" panose="020B0604020202020204" pitchFamily="34" charset="0"/>
              </a:rPr>
              <a:t>το κοινό σχέδιο συγχώνευσης ή διάσπασης (common draft terms) και τη δημοσίευσή του,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arabicParenR"/>
            </a:pPr>
            <a:r>
              <a:rPr lang="el-GR" sz="1700" kern="100" dirty="0">
                <a:effectLst/>
                <a:latin typeface="Arial" panose="020B0604020202020204" pitchFamily="34" charset="0"/>
                <a:ea typeface="Aptos" panose="020B0004020202020204" pitchFamily="34" charset="0"/>
                <a:cs typeface="Arial" panose="020B0604020202020204" pitchFamily="34" charset="0"/>
              </a:rPr>
              <a:t>την έκθεση του διοικητικού ή διαχειριστικού οργάνου προς τους εταίρους και τους εργαζομένους,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arabicParenR"/>
            </a:pPr>
            <a:r>
              <a:rPr lang="el-GR" sz="1700" kern="100" dirty="0">
                <a:effectLst/>
                <a:latin typeface="Arial" panose="020B0604020202020204" pitchFamily="34" charset="0"/>
                <a:ea typeface="Aptos" panose="020B0004020202020204" pitchFamily="34" charset="0"/>
                <a:cs typeface="Arial" panose="020B0604020202020204" pitchFamily="34" charset="0"/>
              </a:rPr>
              <a:t>την έκθεση του ανεξάρτητου εμπειρογνώμονα,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arabicParenR"/>
            </a:pPr>
            <a:r>
              <a:rPr lang="el-GR" sz="1700" kern="100" dirty="0">
                <a:effectLst/>
                <a:latin typeface="Arial" panose="020B0604020202020204" pitchFamily="34" charset="0"/>
                <a:ea typeface="Aptos" panose="020B0004020202020204" pitchFamily="34" charset="0"/>
                <a:cs typeface="Arial" panose="020B0604020202020204" pitchFamily="34" charset="0"/>
              </a:rPr>
              <a:t>την έγκριση από τη γενική συνέλευση,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arabicParenR"/>
            </a:pPr>
            <a:r>
              <a:rPr lang="el-GR" sz="1700" kern="100" dirty="0">
                <a:effectLst/>
                <a:latin typeface="Arial" panose="020B0604020202020204" pitchFamily="34" charset="0"/>
                <a:ea typeface="Aptos" panose="020B0004020202020204" pitchFamily="34" charset="0"/>
                <a:cs typeface="Arial" panose="020B0604020202020204" pitchFamily="34" charset="0"/>
              </a:rPr>
              <a:t>τον έλεγχο της νομιμότητας της πράξης, και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0" indent="-446088" algn="just">
              <a:lnSpc>
                <a:spcPct val="120000"/>
              </a:lnSpc>
              <a:spcAft>
                <a:spcPts val="600"/>
              </a:spcAft>
              <a:buFont typeface="+mj-lt"/>
              <a:buAutoNum type="arabicParenR"/>
            </a:pPr>
            <a:r>
              <a:rPr lang="el-GR" sz="1700" kern="100" dirty="0">
                <a:effectLst/>
                <a:latin typeface="Arial" panose="020B0604020202020204" pitchFamily="34" charset="0"/>
                <a:ea typeface="Aptos" panose="020B0004020202020204" pitchFamily="34" charset="0"/>
                <a:cs typeface="Arial" panose="020B0604020202020204" pitchFamily="34" charset="0"/>
              </a:rPr>
              <a:t>τους ειδικούς κανόνες για την προστασία των εργαζομένων, των εταίρων και των πιστωτών.</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BF4C7F42-BB54-CEAE-16E3-937AFC820B61}"/>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22484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5BD92A-952C-1072-B91C-8A6DBCE9F931}"/>
              </a:ext>
            </a:extLst>
          </p:cNvPr>
          <p:cNvSpPr txBox="1"/>
          <p:nvPr/>
        </p:nvSpPr>
        <p:spPr>
          <a:xfrm>
            <a:off x="676800" y="2347200"/>
            <a:ext cx="8596800" cy="4095352"/>
          </a:xfrm>
          <a:prstGeom prst="rect">
            <a:avLst/>
          </a:prstGeom>
          <a:noFill/>
        </p:spPr>
        <p:txBody>
          <a:bodyPr wrap="square">
            <a:spAutoFit/>
          </a:bodyPr>
          <a:lstStyle/>
          <a:p>
            <a:pPr marL="446088" lvl="0" indent="-446088" algn="just">
              <a:lnSpc>
                <a:spcPct val="120000"/>
              </a:lnSpc>
              <a:spcAft>
                <a:spcPts val="600"/>
              </a:spcAft>
              <a:buFont typeface="+mj-lt"/>
              <a:buAutoNum type="romanLcPeriod" startAt="6"/>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Οδηγία 2009/133/ΕΚ («Οδηγία περί συγχωνεύσεων», </a:t>
            </a:r>
            <a:r>
              <a:rPr lang="en-US"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merger directive</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a:t>
            </a:r>
            <a:r>
              <a:rPr lang="el-GR" sz="2000"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 </a:t>
            </a:r>
          </a:p>
          <a:p>
            <a:pPr marL="446088" lvl="0" algn="just">
              <a:lnSpc>
                <a:spcPct val="120000"/>
              </a:lnSpc>
              <a:spcAft>
                <a:spcPts val="600"/>
              </a:spcAft>
            </a:pPr>
            <a:r>
              <a:rPr lang="el-GR" sz="1700" kern="100" dirty="0">
                <a:effectLst/>
                <a:latin typeface="Arial" panose="020B0604020202020204" pitchFamily="34" charset="0"/>
                <a:ea typeface="Aptos" panose="020B0004020202020204" pitchFamily="34" charset="0"/>
                <a:cs typeface="Arial" panose="020B0604020202020204" pitchFamily="34" charset="0"/>
              </a:rPr>
              <a:t>Σκοπός της οδηγίας ήταν να αντιμετωπίσει τους περιορισμούς στους διασυνοριακούς μετασχηματισμούς επιχειρήσεων που προκύπτουν από την άσκηση της φορολογικής αρμοδιότητας των κρατών-μελών, διασφαλίζοντας παράλληλα τη διατήρηση των φορολογικών δικαιωμάτων των ενδιαφερόμενων κρατών - μελών (ιδίως εκείνων του κράτους-μέλους της εισφέρουσας εταιρίας).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Ο σκοπός αυτός επιτυγχάνεται μέσω μιας τεχνικής που συνίσταται στην </a:t>
            </a:r>
            <a:r>
              <a:rPr lang="el-GR" sz="1700" u="sng" kern="100" dirty="0">
                <a:effectLst/>
                <a:latin typeface="Arial" panose="020B0604020202020204" pitchFamily="34" charset="0"/>
                <a:ea typeface="Aptos" panose="020B0004020202020204" pitchFamily="34" charset="0"/>
                <a:cs typeface="Arial" panose="020B0604020202020204" pitchFamily="34" charset="0"/>
              </a:rPr>
              <a:t>αναβολή της φορολόγησης</a:t>
            </a:r>
            <a:r>
              <a:rPr lang="el-GR" sz="1700" kern="100" dirty="0">
                <a:effectLst/>
                <a:latin typeface="Arial" panose="020B0604020202020204" pitchFamily="34" charset="0"/>
                <a:ea typeface="Aptos" panose="020B0004020202020204" pitchFamily="34" charset="0"/>
                <a:cs typeface="Arial" panose="020B0604020202020204" pitchFamily="34" charset="0"/>
              </a:rPr>
              <a:t> των υπεραξιών που συνδέονται με τα εισφερόμενα στοιχεία μέχρι την πραγματική τους ρευστοποίηση (tax deferral), με την υπαγωγή τους σε </a:t>
            </a:r>
            <a:r>
              <a:rPr lang="el-GR" sz="1700" u="sng" kern="100" dirty="0">
                <a:effectLst/>
                <a:latin typeface="Arial" panose="020B0604020202020204" pitchFamily="34" charset="0"/>
                <a:ea typeface="Aptos" panose="020B0004020202020204" pitchFamily="34" charset="0"/>
                <a:cs typeface="Arial" panose="020B0604020202020204" pitchFamily="34" charset="0"/>
              </a:rPr>
              <a:t>μόνιμη εγκατάσταση (permanent establishment)</a:t>
            </a:r>
            <a:r>
              <a:rPr lang="el-GR" sz="1700" kern="100" dirty="0">
                <a:effectLst/>
                <a:latin typeface="Arial" panose="020B0604020202020204" pitchFamily="34" charset="0"/>
                <a:ea typeface="Aptos" panose="020B0004020202020204" pitchFamily="34" charset="0"/>
                <a:cs typeface="Arial" panose="020B0604020202020204" pitchFamily="34" charset="0"/>
              </a:rPr>
              <a:t> που διατηρεί η λήπτρια εταιρία  στο κράτος-μέλος της εισφέρουσας.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C7952F53-826A-6A4C-5550-179497E3EA53}"/>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890656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02E40-F25F-AD2B-A039-923A346483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E421604-ABBE-7392-9BB9-1351EA83C2F8}"/>
              </a:ext>
            </a:extLst>
          </p:cNvPr>
          <p:cNvSpPr txBox="1"/>
          <p:nvPr/>
        </p:nvSpPr>
        <p:spPr>
          <a:xfrm>
            <a:off x="676800" y="2347200"/>
            <a:ext cx="8596800" cy="2965812"/>
          </a:xfrm>
          <a:prstGeom prst="rect">
            <a:avLst/>
          </a:prstGeom>
          <a:noFill/>
        </p:spPr>
        <p:txBody>
          <a:bodyPr wrap="square">
            <a:spAutoFit/>
          </a:bodyPr>
          <a:lstStyle/>
          <a:p>
            <a:pPr marL="446088" algn="just">
              <a:lnSpc>
                <a:spcPct val="120000"/>
              </a:lnSpc>
              <a:spcAft>
                <a:spcPts val="600"/>
              </a:spcAft>
            </a:pPr>
            <a:r>
              <a:rPr lang="el-GR" sz="1700" kern="100" dirty="0">
                <a:latin typeface="Arial" panose="020B0604020202020204" pitchFamily="34" charset="0"/>
                <a:ea typeface="Aptos" panose="020B0004020202020204" pitchFamily="34" charset="0"/>
                <a:cs typeface="Arial" panose="020B0604020202020204" pitchFamily="34" charset="0"/>
              </a:rPr>
              <a:t>Κατ’ αυτόν τον τρόπο, τα περιουσιακά στοιχεία δεν μεταφέρονται φυσικά εκτός της φορολογικής δικαιοδοσίας του κράτους-μέλους της απορροφώμενης εταιρίας και, συνεπώς, η πράξη διασυνοριακού μετασχηματισμού παραμένει φορολογικά ουδέτερη. </a:t>
            </a:r>
            <a:endParaRPr lang="en-US" sz="1700" kern="100" dirty="0">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Η αναβολή της φορολόγησης τελεί, ωστόσο, υπό την προϋπόθεση ότι η λήπτρια εταιρία  θα υπολογίσει τις νέες αποσβέσεις και τις υπεραξίες ή τις κεφαλαιακές ζημίες που αφορούν τα στοιχεία του ενεργητικού και του παθητικού που μεταφέρθηκαν, υπό τους ίδιους όρους που θα μπορούσε να το πράξει η εισφέρουσα εταιρία  εάν η συγχώνευση ή η διάσπαση δεν είχε λάβει χώρα. </a:t>
            </a:r>
          </a:p>
        </p:txBody>
      </p:sp>
      <p:sp>
        <p:nvSpPr>
          <p:cNvPr id="5" name="Title 1">
            <a:extLst>
              <a:ext uri="{FF2B5EF4-FFF2-40B4-BE49-F238E27FC236}">
                <a16:creationId xmlns:a16="http://schemas.microsoft.com/office/drawing/2014/main" id="{66989F88-27E0-20B6-EAF1-6EF34DA38222}"/>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89347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7CCF9-D69C-C5F7-DE16-6BA8957303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49E32B3-60BC-B507-AA0F-7DDBFBAE037D}"/>
              </a:ext>
            </a:extLst>
          </p:cNvPr>
          <p:cNvSpPr txBox="1"/>
          <p:nvPr/>
        </p:nvSpPr>
        <p:spPr>
          <a:xfrm>
            <a:off x="676800" y="2347200"/>
            <a:ext cx="8596800" cy="3279744"/>
          </a:xfrm>
          <a:prstGeom prst="rect">
            <a:avLst/>
          </a:prstGeom>
          <a:noFill/>
        </p:spPr>
        <p:txBody>
          <a:bodyPr wrap="square">
            <a:spAutoFit/>
          </a:bodyPr>
          <a:lstStyle/>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Αυτό πρακτικά σημαίνει ότι η λήπτρια (νέα ή απορροφώσα) εταιρία  δεν μπορεί να «αναπροσαρμόσει» (step-up) τη φορολογική αξία των στοιχείων που πήρε αλλά πρέπει να συνεχίσει να τα εμφανίζει στη λογιστική της με την ίδια φορολογική βάση που είχαν στη μεταβιβάζουσα (εισφέρουσα) εταιρία.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Συνεπώς, οι αποσβέσεις στη λήπτρια εταιρία  θα συνεχιστούν σαν να μην είχε γίνει η συγχώνευση και, εάν μεταγενέστερα υπάρξει μεταβίβαση αυτών των στοιχείων, η λήπτρια εταιρία  θα υπολογίσει τις υπεραξίες (κεφαλαιακά κέρδη) ή τις κεφαλαιακές ζημίες με βάση την αρχική αξία που είχαν στη μεταβιβάζουσα εταιρία , και όχι με βάση μια νέα, τρέχουσα αγοραία αξία. Είναι πάντως σημαντικό ότι η οδηγία δεν απαγορεύει την επιβολή φόρων μεταβίβασης από τα κράτη - μέλη.</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EB324E3A-97E8-7949-196A-3EAF8A5A7D35}"/>
              </a:ext>
            </a:extLst>
          </p:cNvPr>
          <p:cNvSpPr txBox="1">
            <a:spLocks/>
          </p:cNvSpPr>
          <p:nvPr/>
        </p:nvSpPr>
        <p:spPr>
          <a:xfrm>
            <a:off x="677334" y="374400"/>
            <a:ext cx="8596668" cy="874800"/>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46088" indent="-446088" algn="just">
              <a:buFont typeface="Wingdings" panose="05000000000000000000" pitchFamily="2" charset="2"/>
              <a:buChar char="v"/>
            </a:pPr>
            <a:r>
              <a:rPr lang="el-GR" sz="2800" b="1" dirty="0">
                <a:latin typeface="Arial" panose="020B0604020202020204" pitchFamily="34" charset="0"/>
                <a:cs typeface="Arial" panose="020B0604020202020204" pitchFamily="34" charset="0"/>
              </a:rPr>
              <a:t>Οδηγίες της Ευρωπαϊκής Ένωσης για τη ρύθμιση των διασυνοριακών μετασχηματι-σμών και των φορολογικών ζητημάτων που απορρέουν από αυτούς.</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303100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1CAC7C-DC89-CABE-64A5-26781D4C8E65}"/>
              </a:ext>
            </a:extLst>
          </p:cNvPr>
          <p:cNvSpPr txBox="1"/>
          <p:nvPr/>
        </p:nvSpPr>
        <p:spPr>
          <a:xfrm>
            <a:off x="676800" y="374400"/>
            <a:ext cx="8596800" cy="1384995"/>
          </a:xfrm>
          <a:prstGeom prst="rect">
            <a:avLst/>
          </a:prstGeom>
          <a:noFill/>
        </p:spPr>
        <p:txBody>
          <a:bodyPr wrap="square">
            <a:spAutoFit/>
          </a:bodyPr>
          <a:lstStyle/>
          <a:p>
            <a:pPr marL="457200" lvl="0" indent="-457200" algn="just">
              <a:buClr>
                <a:schemeClr val="accent1"/>
              </a:buClr>
              <a:buFont typeface="Wingdings" panose="05000000000000000000" pitchFamily="2" charset="2"/>
              <a:buChar char="v"/>
            </a:pPr>
            <a:r>
              <a:rPr lang="el-GR" sz="2800" b="1" dirty="0">
                <a:solidFill>
                  <a:schemeClr val="accent1"/>
                </a:solidFill>
                <a:latin typeface="Arial" panose="020B0604020202020204" pitchFamily="34" charset="0"/>
                <a:ea typeface="+mj-ea"/>
                <a:cs typeface="Arial" panose="020B0604020202020204" pitchFamily="34" charset="0"/>
              </a:rPr>
              <a:t>Ισχύον</a:t>
            </a:r>
            <a:r>
              <a:rPr lang="el-GR" sz="2800" b="1" kern="100" dirty="0">
                <a:solidFill>
                  <a:schemeClr val="accent1"/>
                </a:solidFill>
                <a:effectLst/>
                <a:latin typeface="Arial" panose="020B0604020202020204" pitchFamily="34" charset="0"/>
                <a:ea typeface="Aptos" panose="020B0004020202020204" pitchFamily="34" charset="0"/>
                <a:cs typeface="Arial" panose="020B0604020202020204" pitchFamily="34" charset="0"/>
              </a:rPr>
              <a:t> νομοθετικό πλαίσιο για τις διασυνο-ριακές συγχωνεύσεις (άρ. 53Α-53ΙΗ ν. 4601/2019)</a:t>
            </a:r>
            <a:endParaRPr lang="en-US" sz="2800" kern="100" dirty="0">
              <a:solidFill>
                <a:schemeClr val="accent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E299C42-6A13-6771-AE91-5074A8856171}"/>
              </a:ext>
            </a:extLst>
          </p:cNvPr>
          <p:cNvSpPr txBox="1"/>
          <p:nvPr/>
        </p:nvSpPr>
        <p:spPr>
          <a:xfrm>
            <a:off x="676800" y="1908000"/>
            <a:ext cx="8596800" cy="3726020"/>
          </a:xfrm>
          <a:prstGeom prst="rect">
            <a:avLst/>
          </a:prstGeom>
          <a:noFill/>
        </p:spPr>
        <p:txBody>
          <a:bodyPr wrap="square">
            <a:spAutoFit/>
          </a:bodyPr>
          <a:lstStyle/>
          <a:p>
            <a:pPr marL="446088" lvl="0" indent="-446088" algn="just">
              <a:lnSpc>
                <a:spcPct val="120000"/>
              </a:lnSpc>
              <a:spcAft>
                <a:spcPts val="600"/>
              </a:spcAft>
              <a:buFont typeface="+mj-lt"/>
              <a:buAutoNum type="arabicParenR"/>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Προπαρασκευαστική διαδικασία</a:t>
            </a:r>
            <a:r>
              <a:rPr lang="el-GR" sz="2000" kern="100" dirty="0">
                <a:effectLst/>
                <a:latin typeface="Arial" panose="020B0604020202020204" pitchFamily="34" charset="0"/>
                <a:ea typeface="Aptos" panose="020B0004020202020204" pitchFamily="34" charset="0"/>
                <a:cs typeface="Arial" panose="020B0604020202020204" pitchFamily="34" charset="0"/>
              </a:rPr>
              <a:t>:</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lvl="6" indent="-446088" algn="just" defTabSz="804863">
              <a:lnSpc>
                <a:spcPct val="120000"/>
              </a:lnSpc>
              <a:spcAft>
                <a:spcPts val="600"/>
              </a:spcAft>
              <a:buFont typeface="Arial" panose="020B0604020202020204" pitchFamily="34" charset="0"/>
              <a:buChar char="•"/>
            </a:pPr>
            <a:r>
              <a:rPr lang="el-GR" sz="1700" u="sng" kern="100" dirty="0">
                <a:effectLst/>
                <a:latin typeface="Arial" panose="020B0604020202020204" pitchFamily="34" charset="0"/>
                <a:ea typeface="Aptos" panose="020B0004020202020204" pitchFamily="34" charset="0"/>
                <a:cs typeface="Arial" panose="020B0604020202020204" pitchFamily="34" charset="0"/>
              </a:rPr>
              <a:t>Κατάρτιση σχεδίου διασυνοριακού μετασχηματισμού</a:t>
            </a:r>
            <a:r>
              <a:rPr lang="el-GR" sz="1700" kern="100" dirty="0">
                <a:effectLst/>
                <a:latin typeface="Arial" panose="020B0604020202020204" pitchFamily="34" charset="0"/>
                <a:ea typeface="Aptos" panose="020B0004020202020204" pitchFamily="34" charset="0"/>
                <a:cs typeface="Arial" panose="020B0604020202020204" pitchFamily="34" charset="0"/>
              </a:rPr>
              <a:t> από το όργανο διοίκησης (διοικητικό συμβούλιο ή διαχειριστές) της υπό μετατροπή, των συγχωνευόμενων και της διασπώμενης εταιρίας, το οποίο έχει υποχρεωτικό ελάχιστο περιεχόμενο, περιλαμβάνει τις ουσιώδεις πληροφορίες για τον διενεργούμενο μετασχηματισμό προς όφελος των εταίρων, των πιστωτών και των εργαζομένων και διατίθεται στους εταίρους και στους εκπροσώπους των εργαζομένων πριν από τη γενική συνέλευση που καλείται να το εγκρίνει.</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6" indent="-446088" algn="just" defTabSz="804863">
              <a:lnSpc>
                <a:spcPct val="120000"/>
              </a:lnSpc>
              <a:spcAft>
                <a:spcPts val="600"/>
              </a:spcAft>
              <a:buFont typeface="Arial" panose="020B0604020202020204" pitchFamily="34" charset="0"/>
              <a:buChar char="•"/>
            </a:pPr>
            <a:r>
              <a:rPr lang="el-GR" sz="1700" kern="100" dirty="0">
                <a:effectLst/>
                <a:latin typeface="Arial" panose="020B0604020202020204" pitchFamily="34" charset="0"/>
                <a:ea typeface="Aptos" panose="020B0004020202020204" pitchFamily="34" charset="0"/>
                <a:cs typeface="Arial" panose="020B0604020202020204" pitchFamily="34" charset="0"/>
              </a:rPr>
              <a:t>Το όργανο διοίκησης </a:t>
            </a:r>
            <a:r>
              <a:rPr lang="el-GR" sz="1700" u="sng" kern="100" dirty="0">
                <a:effectLst/>
                <a:latin typeface="Arial" panose="020B0604020202020204" pitchFamily="34" charset="0"/>
                <a:ea typeface="Aptos" panose="020B0004020202020204" pitchFamily="34" charset="0"/>
                <a:cs typeface="Arial" panose="020B0604020202020204" pitchFamily="34" charset="0"/>
              </a:rPr>
              <a:t>συντάσσει έκθεση</a:t>
            </a:r>
            <a:r>
              <a:rPr lang="el-GR" sz="1700" kern="100" dirty="0">
                <a:effectLst/>
                <a:latin typeface="Arial" panose="020B0604020202020204" pitchFamily="34" charset="0"/>
                <a:ea typeface="Aptos" panose="020B0004020202020204" pitchFamily="34" charset="0"/>
                <a:cs typeface="Arial" panose="020B0604020202020204" pitchFamily="34" charset="0"/>
              </a:rPr>
              <a:t> προς τους εταίρους και τους εργαζομένους, η οποία επεξηγεί τις νομικές και ουσιαστικές πτυχές του διασυνοριακού μετασχηματισμού και τις συνέπειες για τους τελευταίους.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867352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29E8-45D4-15F0-F50E-4598FEE8DF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0DD211-9362-8E5E-5466-B734B317D138}"/>
              </a:ext>
            </a:extLst>
          </p:cNvPr>
          <p:cNvSpPr txBox="1"/>
          <p:nvPr/>
        </p:nvSpPr>
        <p:spPr>
          <a:xfrm>
            <a:off x="676800" y="374400"/>
            <a:ext cx="8596800" cy="1384995"/>
          </a:xfrm>
          <a:prstGeom prst="rect">
            <a:avLst/>
          </a:prstGeom>
          <a:noFill/>
        </p:spPr>
        <p:txBody>
          <a:bodyPr wrap="square">
            <a:spAutoFit/>
          </a:bodyPr>
          <a:lstStyle/>
          <a:p>
            <a:pPr marL="457200" lvl="0" indent="-457200" algn="just">
              <a:buClr>
                <a:schemeClr val="accent1"/>
              </a:buClr>
              <a:buFont typeface="Wingdings" panose="05000000000000000000" pitchFamily="2" charset="2"/>
              <a:buChar char="v"/>
            </a:pPr>
            <a:r>
              <a:rPr lang="el-GR" sz="2800" b="1" dirty="0">
                <a:solidFill>
                  <a:schemeClr val="accent1"/>
                </a:solidFill>
                <a:latin typeface="Arial" panose="020B0604020202020204" pitchFamily="34" charset="0"/>
                <a:ea typeface="+mj-ea"/>
                <a:cs typeface="Arial" panose="020B0604020202020204" pitchFamily="34" charset="0"/>
              </a:rPr>
              <a:t>Ισχύον</a:t>
            </a:r>
            <a:r>
              <a:rPr lang="el-GR" sz="2800" b="1" kern="100" dirty="0">
                <a:solidFill>
                  <a:schemeClr val="accent1"/>
                </a:solidFill>
                <a:effectLst/>
                <a:latin typeface="Arial" panose="020B0604020202020204" pitchFamily="34" charset="0"/>
                <a:ea typeface="Aptos" panose="020B0004020202020204" pitchFamily="34" charset="0"/>
                <a:cs typeface="Arial" panose="020B0604020202020204" pitchFamily="34" charset="0"/>
              </a:rPr>
              <a:t> νομοθετικό πλαίσιο για τις διασυνο-ριακές συγχωνεύσεις (άρ. 53Α-53ΙΗ ν. 4601/2019)</a:t>
            </a:r>
            <a:endParaRPr lang="en-US" sz="2800" kern="100" dirty="0">
              <a:solidFill>
                <a:schemeClr val="accent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11C0D0C-7AD7-3A10-DED0-9499A820CDE9}"/>
              </a:ext>
            </a:extLst>
          </p:cNvPr>
          <p:cNvSpPr txBox="1"/>
          <p:nvPr/>
        </p:nvSpPr>
        <p:spPr>
          <a:xfrm>
            <a:off x="676800" y="1908000"/>
            <a:ext cx="8596800" cy="4298484"/>
          </a:xfrm>
          <a:prstGeom prst="rect">
            <a:avLst/>
          </a:prstGeom>
          <a:noFill/>
        </p:spPr>
        <p:txBody>
          <a:bodyPr wrap="square">
            <a:spAutoFit/>
          </a:bodyPr>
          <a:lstStyle/>
          <a:p>
            <a:pPr marL="892175" lvl="6" indent="-446088" algn="just" defTabSz="804863">
              <a:lnSpc>
                <a:spcPct val="120000"/>
              </a:lnSpc>
              <a:spcAft>
                <a:spcPts val="600"/>
              </a:spcAft>
              <a:buFont typeface="Arial" panose="020B0604020202020204" pitchFamily="34" charset="0"/>
              <a:buChar char="•"/>
            </a:pPr>
            <a:r>
              <a:rPr lang="el-GR" sz="1700" u="sng" kern="100" dirty="0">
                <a:latin typeface="Arial" panose="020B0604020202020204" pitchFamily="34" charset="0"/>
                <a:ea typeface="Aptos" panose="020B0004020202020204" pitchFamily="34" charset="0"/>
                <a:cs typeface="Arial" panose="020B0604020202020204" pitchFamily="34" charset="0"/>
              </a:rPr>
              <a:t>Έκθεση </a:t>
            </a:r>
            <a:r>
              <a:rPr lang="el-GR" sz="1700" kern="100" dirty="0">
                <a:latin typeface="Arial" panose="020B0604020202020204" pitchFamily="34" charset="0"/>
                <a:ea typeface="Aptos" panose="020B0004020202020204" pitchFamily="34" charset="0"/>
                <a:cs typeface="Arial" panose="020B0604020202020204" pitchFamily="34" charset="0"/>
              </a:rPr>
              <a:t>προς τα μέλη των εταιριών που μετέχουν στον μετασχηματισμό συντάσσεται και </a:t>
            </a:r>
            <a:r>
              <a:rPr lang="el-GR" sz="1700" u="sng" kern="100" dirty="0">
                <a:latin typeface="Arial" panose="020B0604020202020204" pitchFamily="34" charset="0"/>
                <a:ea typeface="Aptos" panose="020B0004020202020204" pitchFamily="34" charset="0"/>
                <a:cs typeface="Arial" panose="020B0604020202020204" pitchFamily="34" charset="0"/>
              </a:rPr>
              <a:t>από εμπειρογνώμονα ανεξάρτητο</a:t>
            </a:r>
            <a:r>
              <a:rPr lang="el-GR" sz="1700" kern="100" dirty="0">
                <a:latin typeface="Arial" panose="020B0604020202020204" pitchFamily="34" charset="0"/>
                <a:ea typeface="Aptos" panose="020B0004020202020204" pitchFamily="34" charset="0"/>
                <a:cs typeface="Arial" panose="020B0604020202020204" pitchFamily="34" charset="0"/>
              </a:rPr>
              <a:t> σε σχέση με κάθε εταιρία που μετέχει σε αυτόν.</a:t>
            </a:r>
            <a:endParaRPr lang="en-US" sz="1700" kern="100" dirty="0">
              <a:latin typeface="Arial" panose="020B0604020202020204" pitchFamily="34" charset="0"/>
              <a:ea typeface="Aptos" panose="020B0004020202020204" pitchFamily="34" charset="0"/>
              <a:cs typeface="Arial" panose="020B0604020202020204" pitchFamily="34" charset="0"/>
            </a:endParaRPr>
          </a:p>
          <a:p>
            <a:pPr marL="892175" lvl="6" indent="-446088" algn="just" defTabSz="804863">
              <a:lnSpc>
                <a:spcPct val="120000"/>
              </a:lnSpc>
              <a:spcAft>
                <a:spcPts val="600"/>
              </a:spcAft>
              <a:buFont typeface="Arial" panose="020B0604020202020204" pitchFamily="34" charset="0"/>
              <a:buChar char="•"/>
            </a:pPr>
            <a:r>
              <a:rPr lang="el-GR" sz="1700" kern="100" dirty="0">
                <a:effectLst/>
                <a:latin typeface="Arial" panose="020B0604020202020204" pitchFamily="34" charset="0"/>
                <a:ea typeface="Aptos" panose="020B0004020202020204" pitchFamily="34" charset="0"/>
                <a:cs typeface="Arial" panose="020B0604020202020204" pitchFamily="34" charset="0"/>
              </a:rPr>
              <a:t>Πριν από την έγκριση του σχεδίου διασυνοριακού μετασχηματισμού, </a:t>
            </a:r>
            <a:r>
              <a:rPr lang="el-GR" sz="1700" u="sng" kern="100" dirty="0">
                <a:effectLst/>
                <a:latin typeface="Arial" panose="020B0604020202020204" pitchFamily="34" charset="0"/>
                <a:ea typeface="Aptos" panose="020B0004020202020204" pitchFamily="34" charset="0"/>
                <a:cs typeface="Arial" panose="020B0604020202020204" pitchFamily="34" charset="0"/>
              </a:rPr>
              <a:t>δημοσιεύεται στο μητρώο του κράτους μέλους κάθε εταιρίας</a:t>
            </a:r>
            <a:r>
              <a:rPr lang="el-GR" sz="1700" kern="100" dirty="0">
                <a:effectLst/>
                <a:latin typeface="Arial" panose="020B0604020202020204" pitchFamily="34" charset="0"/>
                <a:ea typeface="Aptos" panose="020B0004020202020204" pitchFamily="34" charset="0"/>
                <a:cs typeface="Arial" panose="020B0604020202020204" pitchFamily="34" charset="0"/>
              </a:rPr>
              <a:t> που μετέχει σε αυτόν το σχετικό σχέδιο και ανακοίνωση προς τους εταίρους, τους πιστωτές και τους εργαζομένους ότι δικαιούνται να υποβάλουν παρατηρήσεις επί του σχεδίου. Η δημοσιότητα στο μητρώο μπορεί να αντικατασταθεί από την ανάρτηση των δημοσιευτέων στοιχείων στον ιστότοπο της οικείας εταιρίας.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892175" lvl="6" indent="-446088" algn="just" defTabSz="804863">
              <a:lnSpc>
                <a:spcPct val="120000"/>
              </a:lnSpc>
              <a:spcAft>
                <a:spcPts val="600"/>
              </a:spcAft>
              <a:buFont typeface="Arial" panose="020B0604020202020204" pitchFamily="34" charset="0"/>
              <a:buChar char="•"/>
            </a:pPr>
            <a:r>
              <a:rPr lang="el-GR" sz="1700" kern="100" dirty="0">
                <a:effectLst/>
                <a:latin typeface="Arial" panose="020B0604020202020204" pitchFamily="34" charset="0"/>
                <a:ea typeface="Aptos" panose="020B0004020202020204" pitchFamily="34" charset="0"/>
                <a:cs typeface="Arial" panose="020B0604020202020204" pitchFamily="34" charset="0"/>
              </a:rPr>
              <a:t>Η </a:t>
            </a:r>
            <a:r>
              <a:rPr lang="el-GR" sz="1700" u="sng" kern="100" dirty="0">
                <a:effectLst/>
                <a:latin typeface="Arial" panose="020B0604020202020204" pitchFamily="34" charset="0"/>
                <a:ea typeface="Aptos" panose="020B0004020202020204" pitchFamily="34" charset="0"/>
                <a:cs typeface="Arial" panose="020B0604020202020204" pitchFamily="34" charset="0"/>
              </a:rPr>
              <a:t>γενική συνέλευση</a:t>
            </a:r>
            <a:r>
              <a:rPr lang="el-GR" sz="1700" kern="100" dirty="0">
                <a:effectLst/>
                <a:latin typeface="Arial" panose="020B0604020202020204" pitchFamily="34" charset="0"/>
                <a:ea typeface="Aptos" panose="020B0004020202020204" pitchFamily="34" charset="0"/>
                <a:cs typeface="Arial" panose="020B0604020202020204" pitchFamily="34" charset="0"/>
              </a:rPr>
              <a:t> κάθε εταιρίας που μετέχει στον μετασχηματισμό </a:t>
            </a:r>
            <a:r>
              <a:rPr lang="el-GR" sz="1700" u="sng" kern="100" dirty="0">
                <a:effectLst/>
                <a:latin typeface="Arial" panose="020B0604020202020204" pitchFamily="34" charset="0"/>
                <a:ea typeface="Aptos" panose="020B0004020202020204" pitchFamily="34" charset="0"/>
                <a:cs typeface="Arial" panose="020B0604020202020204" pitchFamily="34" charset="0"/>
              </a:rPr>
              <a:t>εγκρίνει το σχέδιο</a:t>
            </a:r>
            <a:r>
              <a:rPr lang="el-GR" sz="1700" kern="100" dirty="0">
                <a:effectLst/>
                <a:latin typeface="Arial" panose="020B0604020202020204" pitchFamily="34" charset="0"/>
                <a:ea typeface="Aptos" panose="020B0004020202020204" pitchFamily="34" charset="0"/>
                <a:cs typeface="Arial" panose="020B0604020202020204" pitchFamily="34" charset="0"/>
              </a:rPr>
              <a:t> αφού λάβει γνώση των εκθέσεων του οργάνου διοίκησης και του ανεξάρτητου εμπειρογνώμονα και των τυχόν παρατηρήσεων που υπέβαλαν οι εταίροι, οι πιστωτές και οι εργαζόμενοι.</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31700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BFB8AE-D273-B3F1-E224-2C4D1F33BC5D}"/>
              </a:ext>
            </a:extLst>
          </p:cNvPr>
          <p:cNvSpPr txBox="1"/>
          <p:nvPr/>
        </p:nvSpPr>
        <p:spPr>
          <a:xfrm>
            <a:off x="676800" y="1908000"/>
            <a:ext cx="8596800" cy="4193840"/>
          </a:xfrm>
          <a:prstGeom prst="rect">
            <a:avLst/>
          </a:prstGeom>
          <a:noFill/>
        </p:spPr>
        <p:txBody>
          <a:bodyPr wrap="square">
            <a:spAutoFit/>
          </a:bodyPr>
          <a:lstStyle/>
          <a:p>
            <a:pPr marL="342900" lvl="0" indent="-342900" algn="just">
              <a:lnSpc>
                <a:spcPct val="120000"/>
              </a:lnSpc>
              <a:spcAft>
                <a:spcPts val="600"/>
              </a:spcAft>
              <a:buFont typeface="+mj-lt"/>
              <a:buAutoNum type="arabicParenR" startAt="2"/>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Προστασία των εταίρων, των πιστωτών και των εργαζομένων: </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892175" indent="-446088" algn="just">
              <a:lnSpc>
                <a:spcPct val="120000"/>
              </a:lnSpc>
              <a:spcAft>
                <a:spcPts val="600"/>
              </a:spcAft>
              <a:buFont typeface="Arial" panose="020B0604020202020204" pitchFamily="34" charset="0"/>
              <a:buChar char="•"/>
            </a:pPr>
            <a:r>
              <a:rPr lang="el-GR" sz="1700" kern="100" dirty="0">
                <a:effectLst/>
                <a:latin typeface="Arial" panose="020B0604020202020204" pitchFamily="34" charset="0"/>
                <a:ea typeface="Aptos" panose="020B0004020202020204" pitchFamily="34" charset="0"/>
                <a:cs typeface="Arial" panose="020B0604020202020204" pitchFamily="34" charset="0"/>
              </a:rPr>
              <a:t>Η ουσιαστική προστασία των </a:t>
            </a:r>
            <a:r>
              <a:rPr lang="el-GR" sz="1700" u="sng" kern="100" dirty="0">
                <a:effectLst/>
                <a:latin typeface="Arial" panose="020B0604020202020204" pitchFamily="34" charset="0"/>
                <a:ea typeface="Aptos" panose="020B0004020202020204" pitchFamily="34" charset="0"/>
                <a:cs typeface="Arial" panose="020B0604020202020204" pitchFamily="34" charset="0"/>
              </a:rPr>
              <a:t>εταίρων</a:t>
            </a:r>
            <a:r>
              <a:rPr lang="el-GR" sz="1700" kern="100" dirty="0">
                <a:effectLst/>
                <a:latin typeface="Arial" panose="020B0604020202020204" pitchFamily="34" charset="0"/>
                <a:ea typeface="Aptos" panose="020B0004020202020204" pitchFamily="34" charset="0"/>
                <a:cs typeface="Arial" panose="020B0604020202020204" pitchFamily="34" charset="0"/>
              </a:rPr>
              <a:t> είναι τριπλή και συνίσταται: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1349375" indent="-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(α) στην παροχή δικαιώματος εξαγοράς των τίτλων ή μεριδίων όσων διαφώνησαν με τον μετασχηματισμό, έναντι επαρκούς χρηματικού ανταλλάγματος καταβλητέου από την εταιρία που μετέχει στον μετασχηματισμό,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1349375" indent="-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(β) στην παροχή πρόσθετου χρηματικού ανταλλάγματος, εφόσον το προσφερόμενο από την εταιρία δεν είναι επαρκές, και </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1349375" indent="-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(γ) στην καταβολή ποσού μετρητών σε όσους εταίρους δεν διαθέτουν το δικαίωμα εξαγοράς των τίτλων ή μεριδίων τους ή δεν το άσκησαν, καθώς και (στις περιπτώσεις διασυνοριακών συγχωνεύσεων και διασπάσεων) σε όσους κρίνουν ότι η σχέση ανταλλαγής μετοχών είναι ανεπαρκής.</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EF385AA-16EE-1BB2-7664-2FDA1EE6D5E9}"/>
              </a:ext>
            </a:extLst>
          </p:cNvPr>
          <p:cNvSpPr txBox="1"/>
          <p:nvPr/>
        </p:nvSpPr>
        <p:spPr>
          <a:xfrm>
            <a:off x="676800" y="374400"/>
            <a:ext cx="8596800" cy="1384995"/>
          </a:xfrm>
          <a:prstGeom prst="rect">
            <a:avLst/>
          </a:prstGeom>
          <a:noFill/>
        </p:spPr>
        <p:txBody>
          <a:bodyPr wrap="square">
            <a:spAutoFit/>
          </a:bodyPr>
          <a:lstStyle/>
          <a:p>
            <a:pPr marL="457200" lvl="0" indent="-457200" algn="just">
              <a:buClr>
                <a:schemeClr val="accent1"/>
              </a:buClr>
              <a:buFont typeface="Wingdings" panose="05000000000000000000" pitchFamily="2" charset="2"/>
              <a:buChar char="v"/>
            </a:pPr>
            <a:r>
              <a:rPr lang="el-GR" sz="2800" b="1" dirty="0">
                <a:solidFill>
                  <a:schemeClr val="accent1"/>
                </a:solidFill>
                <a:latin typeface="Arial" panose="020B0604020202020204" pitchFamily="34" charset="0"/>
                <a:ea typeface="+mj-ea"/>
                <a:cs typeface="Arial" panose="020B0604020202020204" pitchFamily="34" charset="0"/>
              </a:rPr>
              <a:t>Ισχύον</a:t>
            </a:r>
            <a:r>
              <a:rPr lang="el-GR" sz="2800" b="1" kern="100" dirty="0">
                <a:solidFill>
                  <a:schemeClr val="accent1"/>
                </a:solidFill>
                <a:effectLst/>
                <a:latin typeface="Arial" panose="020B0604020202020204" pitchFamily="34" charset="0"/>
                <a:ea typeface="Aptos" panose="020B0004020202020204" pitchFamily="34" charset="0"/>
                <a:cs typeface="Arial" panose="020B0604020202020204" pitchFamily="34" charset="0"/>
              </a:rPr>
              <a:t> νομοθετικό πλαίσιο για τις διασυνο-ριακές συγχωνεύσεις (άρ. 53Α-53ΙΗ ν. 4601/2019)</a:t>
            </a:r>
            <a:endParaRPr lang="en-US" sz="2800" kern="100" dirty="0">
              <a:solidFill>
                <a:schemeClr val="accent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6543533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EC3D3-1CB3-5A23-DF1A-E2722980AD7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E93D0A-0CBA-F0A6-2A44-F3F028CDC69A}"/>
              </a:ext>
            </a:extLst>
          </p:cNvPr>
          <p:cNvSpPr txBox="1"/>
          <p:nvPr/>
        </p:nvSpPr>
        <p:spPr>
          <a:xfrm>
            <a:off x="676800" y="1908000"/>
            <a:ext cx="8596800" cy="4540345"/>
          </a:xfrm>
          <a:prstGeom prst="rect">
            <a:avLst/>
          </a:prstGeom>
          <a:noFill/>
        </p:spPr>
        <p:txBody>
          <a:bodyPr wrap="square">
            <a:spAutoFit/>
          </a:bodyPr>
          <a:lstStyle/>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Όσον αφορά τους </a:t>
            </a:r>
            <a:r>
              <a:rPr lang="el-GR" sz="1700" u="sng" kern="100" dirty="0">
                <a:effectLst/>
                <a:latin typeface="Arial" panose="020B0604020202020204" pitchFamily="34" charset="0"/>
                <a:ea typeface="Aptos" panose="020B0004020202020204" pitchFamily="34" charset="0"/>
                <a:cs typeface="Arial" panose="020B0604020202020204" pitchFamily="34" charset="0"/>
              </a:rPr>
              <a:t>πιστωτές</a:t>
            </a:r>
            <a:r>
              <a:rPr lang="el-GR" sz="1700" kern="100" dirty="0">
                <a:effectLst/>
                <a:latin typeface="Arial" panose="020B0604020202020204" pitchFamily="34" charset="0"/>
                <a:ea typeface="Aptos" panose="020B0004020202020204" pitchFamily="34" charset="0"/>
                <a:cs typeface="Arial" panose="020B0604020202020204" pitchFamily="34" charset="0"/>
              </a:rPr>
              <a:t> των οποίων οι απαιτήσεις είναι προγενέστερες της δημοσιοποίησης του σχεδίου και διακυβεύονται εξαιτίας του μετασχηματισμού, το βασικό δικαίωμα που προβλέπεται είναι η παροχή εγγυήσεων εκ μέρους των εταιριών που μετέχουν σε αυτόν, ενώ, ειδικά στην περίπτωση της διασυνοριακής διάσπασης, προβλέπεται υπό προϋποθέσεις και η εις ολόκληρον ευθύνη της διασπώμενης εταιρίας με την επωφελούμενη εταιρία, στην οποία κατανεμήθηκε η επίμαχη υποχρέωση.</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a:p>
            <a:pPr marL="446088" algn="just">
              <a:lnSpc>
                <a:spcPct val="120000"/>
              </a:lnSpc>
              <a:spcAft>
                <a:spcPts val="600"/>
              </a:spcAft>
              <a:buNone/>
            </a:pPr>
            <a:r>
              <a:rPr lang="el-GR" sz="1700" kern="100" dirty="0">
                <a:effectLst/>
                <a:latin typeface="Arial" panose="020B0604020202020204" pitchFamily="34" charset="0"/>
                <a:ea typeface="Aptos" panose="020B0004020202020204" pitchFamily="34" charset="0"/>
                <a:cs typeface="Arial" panose="020B0604020202020204" pitchFamily="34" charset="0"/>
              </a:rPr>
              <a:t>Όσον αφορά τους </a:t>
            </a:r>
            <a:r>
              <a:rPr lang="el-GR" sz="1700" u="sng" kern="100" dirty="0">
                <a:effectLst/>
                <a:latin typeface="Arial" panose="020B0604020202020204" pitchFamily="34" charset="0"/>
                <a:ea typeface="Aptos" panose="020B0004020202020204" pitchFamily="34" charset="0"/>
                <a:cs typeface="Arial" panose="020B0604020202020204" pitchFamily="34" charset="0"/>
              </a:rPr>
              <a:t>εργαζομένους</a:t>
            </a:r>
            <a:r>
              <a:rPr lang="el-GR" sz="1700" kern="100" dirty="0">
                <a:effectLst/>
                <a:latin typeface="Arial" panose="020B0604020202020204" pitchFamily="34" charset="0"/>
                <a:ea typeface="Aptos" panose="020B0004020202020204" pitchFamily="34" charset="0"/>
                <a:cs typeface="Arial" panose="020B0604020202020204" pitchFamily="34" charset="0"/>
              </a:rPr>
              <a:t>: Διασφάλιση των δικαιωμάτων των εργαζομένων για ενημέρωση και διαβούλευση σε σχέση με τον διασυνοριακό μετασχηματισμό, όταν αυτός θεωρείται μεταβίβαση επιχείρησης. Επιπλέον, ορίζεται ότι η προκύπτουσα από τον διασυνοριακό μετασχηματισμό εταιρία υπόκειται στους κανόνες συμμετοχής εργαζομένων του οικείου κράτους, εφόσον βεβαίως υπάρχουν τέτοιοι. Στην Ελλάδα, τέτοιοι κανόνες υφίστανται σήμερα μόνον ως προς την Ευρωπαϊκή Εταιρία με έδρα στην ημεδαπή.</a:t>
            </a:r>
            <a:endParaRPr lang="en-US" sz="17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8EC14D8-D712-63DD-E590-E6A80D358B73}"/>
              </a:ext>
            </a:extLst>
          </p:cNvPr>
          <p:cNvSpPr txBox="1"/>
          <p:nvPr/>
        </p:nvSpPr>
        <p:spPr>
          <a:xfrm>
            <a:off x="676800" y="374400"/>
            <a:ext cx="8596800" cy="1384995"/>
          </a:xfrm>
          <a:prstGeom prst="rect">
            <a:avLst/>
          </a:prstGeom>
          <a:noFill/>
        </p:spPr>
        <p:txBody>
          <a:bodyPr wrap="square">
            <a:spAutoFit/>
          </a:bodyPr>
          <a:lstStyle/>
          <a:p>
            <a:pPr marL="457200" lvl="0" indent="-457200" algn="just">
              <a:buClr>
                <a:schemeClr val="accent1"/>
              </a:buClr>
              <a:buFont typeface="Wingdings" panose="05000000000000000000" pitchFamily="2" charset="2"/>
              <a:buChar char="v"/>
            </a:pPr>
            <a:r>
              <a:rPr lang="el-GR" sz="2800" b="1" dirty="0">
                <a:solidFill>
                  <a:schemeClr val="accent1"/>
                </a:solidFill>
                <a:latin typeface="Arial" panose="020B0604020202020204" pitchFamily="34" charset="0"/>
                <a:ea typeface="+mj-ea"/>
                <a:cs typeface="Arial" panose="020B0604020202020204" pitchFamily="34" charset="0"/>
              </a:rPr>
              <a:t>Ισχύον</a:t>
            </a:r>
            <a:r>
              <a:rPr lang="el-GR" sz="2800" b="1" kern="100" dirty="0">
                <a:solidFill>
                  <a:schemeClr val="accent1"/>
                </a:solidFill>
                <a:effectLst/>
                <a:latin typeface="Arial" panose="020B0604020202020204" pitchFamily="34" charset="0"/>
                <a:ea typeface="Aptos" panose="020B0004020202020204" pitchFamily="34" charset="0"/>
                <a:cs typeface="Arial" panose="020B0604020202020204" pitchFamily="34" charset="0"/>
              </a:rPr>
              <a:t> νομοθετικό πλαίσιο για τις διασυνο-ριακές συγχωνεύσεις (άρ. 53Α-53ΙΗ ν. 4601/2019)</a:t>
            </a:r>
            <a:endParaRPr lang="en-US" sz="2800" kern="100" dirty="0">
              <a:solidFill>
                <a:schemeClr val="accent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2027078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FA532-167B-FAB7-7CEF-EDF148090664}"/>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b="1" dirty="0">
                <a:latin typeface="Arial" panose="020B0604020202020204" pitchFamily="34" charset="0"/>
                <a:cs typeface="Arial" panose="020B0604020202020204" pitchFamily="34" charset="0"/>
              </a:rPr>
              <a:t>Νομολογία Δικαστηρίου Ευρωπαϊ-κής Ένωσης:</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87940E3-EBAB-A940-C6B5-0EBB9EF6E304}"/>
              </a:ext>
            </a:extLst>
          </p:cNvPr>
          <p:cNvSpPr txBox="1"/>
          <p:nvPr/>
        </p:nvSpPr>
        <p:spPr>
          <a:xfrm>
            <a:off x="677334" y="1620000"/>
            <a:ext cx="8596800" cy="4733796"/>
          </a:xfrm>
          <a:prstGeom prst="rect">
            <a:avLst/>
          </a:prstGeom>
          <a:noFill/>
        </p:spPr>
        <p:txBody>
          <a:bodyPr wrap="square">
            <a:spAutoFit/>
          </a:bodyPr>
          <a:lstStyle/>
          <a:p>
            <a:pPr marL="446088" lvl="0" indent="-446088" algn="just">
              <a:lnSpc>
                <a:spcPct val="120000"/>
              </a:lnSpc>
              <a:spcAft>
                <a:spcPts val="600"/>
              </a:spcAft>
              <a:buFont typeface="+mj-lt"/>
              <a:buAutoNum type="arabicParenR"/>
            </a:pP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Υπόθεση </a:t>
            </a:r>
            <a:r>
              <a:rPr lang="en-US"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Sevic</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  </a:t>
            </a:r>
            <a:r>
              <a:rPr lang="en-US"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C</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-411/03 (</a:t>
            </a:r>
            <a:r>
              <a:rPr lang="en-US"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ECLI</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a:t>
            </a:r>
            <a:r>
              <a:rPr lang="en-US"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EU</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a:t>
            </a:r>
            <a:r>
              <a:rPr lang="en-US"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C</a:t>
            </a:r>
            <a:r>
              <a:rPr lang="el-GR" sz="2000" b="1"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:2005:762): </a:t>
            </a:r>
          </a:p>
          <a:p>
            <a:pPr marL="892175" lvl="0" indent="-446088" algn="just">
              <a:lnSpc>
                <a:spcPct val="120000"/>
              </a:lnSpc>
              <a:spcAft>
                <a:spcPts val="600"/>
              </a:spcAft>
              <a:buFont typeface="Arial" panose="020B0604020202020204" pitchFamily="34" charset="0"/>
              <a:buChar char="•"/>
            </a:pPr>
            <a:r>
              <a:rPr lang="el-GR" sz="1600" kern="100" dirty="0">
                <a:effectLst/>
                <a:latin typeface="Arial" panose="020B0604020202020204" pitchFamily="34" charset="0"/>
                <a:ea typeface="Aptos" panose="020B0004020202020204" pitchFamily="34" charset="0"/>
                <a:cs typeface="Arial" panose="020B0604020202020204" pitchFamily="34" charset="0"/>
              </a:rPr>
              <a:t>Για πρώτη φορά καθιέρωσε μια «ελευθερία του συγχωνεύεσθαι» θεμελιωμένη στην ελευθερία εγκατάστασης, η οποία αφορά όλες τις διασυνοριακές πράξεις μετασχηματισμού που εμπλέκουν εταιρίες εγκατεστημένες σε δύο ή περισσότερα κράτη-μέλη.</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a:p>
            <a:pPr marL="892175" indent="-446088" algn="just">
              <a:lnSpc>
                <a:spcPct val="120000"/>
              </a:lnSpc>
              <a:spcAft>
                <a:spcPts val="600"/>
              </a:spcAft>
              <a:buFont typeface="Arial" panose="020B0604020202020204" pitchFamily="34" charset="0"/>
              <a:buChar char="•"/>
            </a:pPr>
            <a:r>
              <a:rPr lang="el-GR" sz="1600" kern="100" dirty="0">
                <a:effectLst/>
                <a:latin typeface="Arial" panose="020B0604020202020204" pitchFamily="34" charset="0"/>
                <a:ea typeface="Aptos" panose="020B0004020202020204" pitchFamily="34" charset="0"/>
                <a:cs typeface="Arial" panose="020B0604020202020204" pitchFamily="34" charset="0"/>
              </a:rPr>
              <a:t>Στην υπόθεση αυτή, η εταιρία  </a:t>
            </a:r>
            <a:r>
              <a:rPr lang="en-US" sz="1600" kern="100" dirty="0">
                <a:effectLst/>
                <a:latin typeface="Arial" panose="020B0604020202020204" pitchFamily="34" charset="0"/>
                <a:ea typeface="Aptos" panose="020B0004020202020204" pitchFamily="34" charset="0"/>
                <a:cs typeface="Arial" panose="020B0604020202020204" pitchFamily="34" charset="0"/>
              </a:rPr>
              <a:t>Sevic Systems AG</a:t>
            </a:r>
            <a:r>
              <a:rPr lang="el-GR" sz="1600" kern="100" dirty="0">
                <a:effectLst/>
                <a:latin typeface="Arial" panose="020B0604020202020204" pitchFamily="34" charset="0"/>
                <a:ea typeface="Aptos" panose="020B0004020202020204" pitchFamily="34" charset="0"/>
                <a:cs typeface="Arial" panose="020B0604020202020204" pitchFamily="34" charset="0"/>
              </a:rPr>
              <a:t>, απορροφώσα εταιρία  με έδρα το </a:t>
            </a:r>
            <a:r>
              <a:rPr lang="en-US" sz="1600" kern="100" dirty="0">
                <a:effectLst/>
                <a:latin typeface="Arial" panose="020B0604020202020204" pitchFamily="34" charset="0"/>
                <a:ea typeface="Aptos" panose="020B0004020202020204" pitchFamily="34" charset="0"/>
                <a:cs typeface="Arial" panose="020B0604020202020204" pitchFamily="34" charset="0"/>
              </a:rPr>
              <a:t>Neuwied</a:t>
            </a:r>
            <a:r>
              <a:rPr lang="el-GR" sz="1600" kern="100" dirty="0">
                <a:effectLst/>
                <a:latin typeface="Arial" panose="020B0604020202020204" pitchFamily="34" charset="0"/>
                <a:ea typeface="Aptos" panose="020B0004020202020204" pitchFamily="34" charset="0"/>
                <a:cs typeface="Arial" panose="020B0604020202020204" pitchFamily="34" charset="0"/>
              </a:rPr>
              <a:t> (Γερμανία), επιθυμούσε να καταχωρίσει στο εθνικό εμπορικό μητρώο τη συγχώνευσή της με την εταιρία  </a:t>
            </a:r>
            <a:r>
              <a:rPr lang="en-US" sz="1600" kern="100" dirty="0">
                <a:effectLst/>
                <a:latin typeface="Arial" panose="020B0604020202020204" pitchFamily="34" charset="0"/>
                <a:ea typeface="Aptos" panose="020B0004020202020204" pitchFamily="34" charset="0"/>
                <a:cs typeface="Arial" panose="020B0604020202020204" pitchFamily="34" charset="0"/>
              </a:rPr>
              <a:t>Security Vision Concept SA</a:t>
            </a:r>
            <a:r>
              <a:rPr lang="el-GR" sz="1600" kern="100" dirty="0">
                <a:effectLst/>
                <a:latin typeface="Arial" panose="020B0604020202020204" pitchFamily="34" charset="0"/>
                <a:ea typeface="Aptos" panose="020B0004020202020204" pitchFamily="34" charset="0"/>
                <a:cs typeface="Arial" panose="020B0604020202020204" pitchFamily="34" charset="0"/>
              </a:rPr>
              <a:t>, απορροφώμενη εταιρία  με έδρα το Λουξεμβούργο. Το </a:t>
            </a:r>
            <a:r>
              <a:rPr lang="en-US" sz="1600" kern="100" dirty="0">
                <a:effectLst/>
                <a:latin typeface="Arial" panose="020B0604020202020204" pitchFamily="34" charset="0"/>
                <a:ea typeface="Aptos" panose="020B0004020202020204" pitchFamily="34" charset="0"/>
                <a:cs typeface="Arial" panose="020B0604020202020204" pitchFamily="34" charset="0"/>
              </a:rPr>
              <a:t>Amtsgericht Neuwied</a:t>
            </a:r>
            <a:r>
              <a:rPr lang="el-GR" sz="1600" kern="100" dirty="0">
                <a:effectLst/>
                <a:latin typeface="Arial" panose="020B0604020202020204" pitchFamily="34" charset="0"/>
                <a:ea typeface="Aptos" panose="020B0004020202020204" pitchFamily="34" charset="0"/>
                <a:cs typeface="Arial" panose="020B0604020202020204" pitchFamily="34" charset="0"/>
              </a:rPr>
              <a:t> απέρριψε το αίτημα με το σκεπτικό ότι το γερμανικό δίκαιο για τους μετασχηματισμούς εταιριών προέβλεπε συγχώνευση μόνο μεταξύ εταιριών των οποίων η πραγματική και η καταστατική έδρα βρίσκονταν στη Γερμανία. </a:t>
            </a:r>
            <a:r>
              <a:rPr lang="el-GR" sz="1600" kern="100" dirty="0">
                <a:latin typeface="Arial" panose="020B0604020202020204" pitchFamily="34" charset="0"/>
                <a:ea typeface="Aptos" panose="020B0004020202020204" pitchFamily="34" charset="0"/>
                <a:cs typeface="Arial" panose="020B0604020202020204" pitchFamily="34" charset="0"/>
              </a:rPr>
              <a:t>Η </a:t>
            </a:r>
            <a:r>
              <a:rPr lang="en-US" sz="1600" kern="100" dirty="0">
                <a:latin typeface="Arial" panose="020B0604020202020204" pitchFamily="34" charset="0"/>
                <a:ea typeface="Aptos" panose="020B0004020202020204" pitchFamily="34" charset="0"/>
                <a:cs typeface="Arial" panose="020B0604020202020204" pitchFamily="34" charset="0"/>
              </a:rPr>
              <a:t>Sevic Systems AG</a:t>
            </a:r>
            <a:r>
              <a:rPr lang="el-GR" sz="1600" kern="100" dirty="0">
                <a:latin typeface="Arial" panose="020B0604020202020204" pitchFamily="34" charset="0"/>
                <a:ea typeface="Aptos" panose="020B0004020202020204" pitchFamily="34" charset="0"/>
                <a:cs typeface="Arial" panose="020B0604020202020204" pitchFamily="34" charset="0"/>
              </a:rPr>
              <a:t> άσκησε έφεση κατά της απόφασης αυτής και το </a:t>
            </a:r>
            <a:r>
              <a:rPr lang="en-US" sz="1600" kern="100" dirty="0">
                <a:latin typeface="Arial" panose="020B0604020202020204" pitchFamily="34" charset="0"/>
                <a:ea typeface="Aptos" panose="020B0004020202020204" pitchFamily="34" charset="0"/>
                <a:cs typeface="Arial" panose="020B0604020202020204" pitchFamily="34" charset="0"/>
              </a:rPr>
              <a:t>Landgericht Koblenz</a:t>
            </a:r>
            <a:r>
              <a:rPr lang="el-GR" sz="1600" kern="100" dirty="0">
                <a:latin typeface="Arial" panose="020B0604020202020204" pitchFamily="34" charset="0"/>
                <a:ea typeface="Aptos" panose="020B0004020202020204" pitchFamily="34" charset="0"/>
                <a:cs typeface="Arial" panose="020B0604020202020204" pitchFamily="34" charset="0"/>
              </a:rPr>
              <a:t> υπέβαλε προδικαστικό ερώτημα στο ΔΕΕ, ζητώντας να διευκρινιστεί αν το άρθρο 1 §1 του </a:t>
            </a:r>
            <a:r>
              <a:rPr lang="en-US" sz="1600" kern="100" dirty="0">
                <a:latin typeface="Arial" panose="020B0604020202020204" pitchFamily="34" charset="0"/>
                <a:ea typeface="Aptos" panose="020B0004020202020204" pitchFamily="34" charset="0"/>
                <a:cs typeface="Arial" panose="020B0604020202020204" pitchFamily="34" charset="0"/>
              </a:rPr>
              <a:t>UmwG</a:t>
            </a:r>
            <a:r>
              <a:rPr lang="el-GR" sz="1600" kern="100" dirty="0">
                <a:latin typeface="Arial" panose="020B0604020202020204" pitchFamily="34" charset="0"/>
                <a:ea typeface="Aptos" panose="020B0004020202020204" pitchFamily="34" charset="0"/>
                <a:cs typeface="Arial" panose="020B0604020202020204" pitchFamily="34" charset="0"/>
              </a:rPr>
              <a:t> ήταν σύμφωνο με τα άρθρα 43 και 48της Συνθήκης.</a:t>
            </a:r>
          </a:p>
        </p:txBody>
      </p:sp>
    </p:spTree>
    <p:extLst>
      <p:ext uri="{BB962C8B-B14F-4D97-AF65-F5344CB8AC3E}">
        <p14:creationId xmlns:p14="http://schemas.microsoft.com/office/powerpoint/2010/main" val="16429496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99649-2FEC-33AC-390E-F001262D72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5B5DB-EC5A-5B0C-D3C9-824D408585EE}"/>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b="1" dirty="0">
                <a:latin typeface="Arial" panose="020B0604020202020204" pitchFamily="34" charset="0"/>
                <a:cs typeface="Arial" panose="020B0604020202020204" pitchFamily="34" charset="0"/>
              </a:rPr>
              <a:t>Νομολογία Δικαστηρίου Ευρωπαϊ-κής Ένωσης:</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C17AFA7-FF28-81A7-1E87-1EB90ACB4537}"/>
              </a:ext>
            </a:extLst>
          </p:cNvPr>
          <p:cNvSpPr txBox="1"/>
          <p:nvPr/>
        </p:nvSpPr>
        <p:spPr>
          <a:xfrm>
            <a:off x="677334" y="1620000"/>
            <a:ext cx="8596800" cy="4226413"/>
          </a:xfrm>
          <a:prstGeom prst="rect">
            <a:avLst/>
          </a:prstGeom>
          <a:noFill/>
        </p:spPr>
        <p:txBody>
          <a:bodyPr wrap="square">
            <a:spAutoFit/>
          </a:bodyPr>
          <a:lstStyle/>
          <a:p>
            <a:pPr marL="892175" indent="-446088" algn="just">
              <a:lnSpc>
                <a:spcPct val="120000"/>
              </a:lnSpc>
              <a:spcAft>
                <a:spcPts val="600"/>
              </a:spcAft>
              <a:buFont typeface="Arial" panose="020B0604020202020204" pitchFamily="34" charset="0"/>
              <a:buChar char="•"/>
            </a:pPr>
            <a:r>
              <a:rPr lang="el-GR" sz="1700" kern="100" dirty="0">
                <a:effectLst/>
                <a:latin typeface="Arial" panose="020B0604020202020204" pitchFamily="34" charset="0"/>
                <a:ea typeface="Aptos" panose="020B0004020202020204" pitchFamily="34" charset="0"/>
                <a:cs typeface="Arial" panose="020B0604020202020204" pitchFamily="34" charset="0"/>
              </a:rPr>
              <a:t>Το Δικαστήριο έκρινε ότι η επίμαχη πράξη εμπίπτει στο πεδίο εφαρμογής του άρθρου 43. Πιο συγκεκριμένα, οι ενωσιακοί δικαστές ερμήνευσαν την απουσία γερμανικής ρύθμισης για τις διασυνοριακές συγχωνεύσεις ως αποκλεισμό των συγκεκριμένων εταιριών από τις εθνικές διατάξεις που ίσχυαν για συγχωνεύσεις μεταξύ εταιριών εγκατεστημένων στη Γερμανία, γεγονός που συνιστούσε, κατά την κρίση τους, περιορισμό της ελευθερίας εγκατάστασης ασυμβίβαστο με το ενωσιακό δίκαιο. </a:t>
            </a:r>
          </a:p>
          <a:p>
            <a:pPr marL="892175" indent="-446088" algn="just">
              <a:lnSpc>
                <a:spcPct val="120000"/>
              </a:lnSpc>
              <a:spcAft>
                <a:spcPts val="600"/>
              </a:spcAft>
              <a:buFont typeface="Arial" panose="020B0604020202020204" pitchFamily="34" charset="0"/>
              <a:buChar char="•"/>
            </a:pPr>
            <a:r>
              <a:rPr lang="el-GR" sz="1700" kern="100" dirty="0">
                <a:latin typeface="Arial" panose="020B0604020202020204" pitchFamily="34" charset="0"/>
                <a:ea typeface="Aptos" panose="020B0004020202020204" pitchFamily="34" charset="0"/>
                <a:cs typeface="Arial" panose="020B0604020202020204" pitchFamily="34" charset="0"/>
              </a:rPr>
              <a:t>Επιπλέον, το Δικαστήριο αποφάνθηκε ότι ο περιορισμός αυτός δεν δικαιολογούνταν από επιτακτικούς λόγους γενικού συμφέροντος, διότι το επίμαχο μέτρο υπερέβαινε το αναγκαίο μέτρο για την επίτευξη των σκοπών που προέβαλαν η γερμανική και η ολλανδική κυβέρνηση. Για τον λόγο αυτόν το σχετικό γερμανικό καθεστώς κρίθηκε ασύμβατο με την ελευθερία εγκατάστασης που κατοχυρώνουν τα άρθρα 43 και 48 της Συνθήκης.</a:t>
            </a:r>
            <a:endParaRPr lang="en-US" sz="1700" kern="10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054391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0FDB5-0CFA-4F6C-D1BD-79BDAF2EC5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ABAE3-250B-21A3-74A8-A3FDBA0A12E0}"/>
              </a:ext>
            </a:extLst>
          </p:cNvPr>
          <p:cNvSpPr>
            <a:spLocks noGrp="1"/>
          </p:cNvSpPr>
          <p:nvPr>
            <p:ph type="title"/>
          </p:nvPr>
        </p:nvSpPr>
        <p:spPr>
          <a:xfrm>
            <a:off x="677334" y="374400"/>
            <a:ext cx="8596668" cy="874800"/>
          </a:xfrm>
        </p:spPr>
        <p:txBody>
          <a:bodyPr>
            <a:noAutofit/>
          </a:bodyPr>
          <a:lstStyle/>
          <a:p>
            <a:pPr marL="446088" indent="-446088" algn="just">
              <a:buFont typeface="Wingdings" panose="05000000000000000000" pitchFamily="2" charset="2"/>
              <a:buChar char="v"/>
            </a:pPr>
            <a:r>
              <a:rPr lang="el-GR" b="1" dirty="0">
                <a:latin typeface="Arial" panose="020B0604020202020204" pitchFamily="34" charset="0"/>
                <a:cs typeface="Arial" panose="020B0604020202020204" pitchFamily="34" charset="0"/>
              </a:rPr>
              <a:t>Νομολογία Δικαστηρίου Ευρωπαϊ-κής Ένωσης:</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C1CB448-1202-A5FE-527C-245AB94021C4}"/>
              </a:ext>
            </a:extLst>
          </p:cNvPr>
          <p:cNvSpPr txBox="1"/>
          <p:nvPr/>
        </p:nvSpPr>
        <p:spPr>
          <a:xfrm>
            <a:off x="677334" y="1620000"/>
            <a:ext cx="8596800" cy="4553939"/>
          </a:xfrm>
          <a:prstGeom prst="rect">
            <a:avLst/>
          </a:prstGeom>
          <a:noFill/>
        </p:spPr>
        <p:txBody>
          <a:bodyPr wrap="square">
            <a:spAutoFit/>
          </a:bodyPr>
          <a:lstStyle/>
          <a:p>
            <a:pPr marL="446088" lvl="0" indent="-446088" algn="just">
              <a:lnSpc>
                <a:spcPct val="120000"/>
              </a:lnSpc>
              <a:spcAft>
                <a:spcPts val="600"/>
              </a:spcAft>
              <a:buFont typeface="+mj-lt"/>
              <a:buAutoNum type="arabicParenR" startAt="2"/>
            </a:pPr>
            <a:r>
              <a:rPr lang="el-GR" sz="2000" b="1" kern="100" dirty="0">
                <a:solidFill>
                  <a:srgbClr val="002060"/>
                </a:solidFill>
                <a:latin typeface="Arial" panose="020B0604020202020204" pitchFamily="34" charset="0"/>
                <a:ea typeface="Aptos" panose="020B0004020202020204" pitchFamily="34" charset="0"/>
                <a:cs typeface="Arial" panose="020B0604020202020204" pitchFamily="34" charset="0"/>
              </a:rPr>
              <a:t>Υπόθεση Vale C-378/10 (ECLI:EU:C:2012:440)</a:t>
            </a:r>
            <a:r>
              <a:rPr lang="el-GR" sz="2000" kern="100" dirty="0">
                <a:latin typeface="Arial" panose="020B0604020202020204" pitchFamily="34" charset="0"/>
                <a:ea typeface="Aptos" panose="020B0004020202020204" pitchFamily="34" charset="0"/>
                <a:cs typeface="Arial" panose="020B0604020202020204" pitchFamily="34" charset="0"/>
              </a:rPr>
              <a:t>: </a:t>
            </a:r>
          </a:p>
          <a:p>
            <a:pPr marL="446088" lvl="0" algn="just">
              <a:lnSpc>
                <a:spcPct val="120000"/>
              </a:lnSpc>
              <a:spcAft>
                <a:spcPts val="600"/>
              </a:spcAft>
            </a:pPr>
            <a:r>
              <a:rPr lang="el-GR" sz="1700" kern="100" dirty="0">
                <a:latin typeface="Arial" panose="020B0604020202020204" pitchFamily="34" charset="0"/>
                <a:ea typeface="Aptos" panose="020B0004020202020204" pitchFamily="34" charset="0"/>
                <a:cs typeface="Arial" panose="020B0604020202020204" pitchFamily="34" charset="0"/>
              </a:rPr>
              <a:t>Το Δικαστήριο έκρινε ότι «[…] τέτοιου είδους μετατροπές απαιτούν τη διαδοχική εφαρμογή δύο εθνικών δικαίων», δηλαδή, την εφαρμογή του δικαίου του κράτους μέλους συστάσεως όσον αφορά την προπαρασκευή της μετατροπής και την εφαρμογή του δικαίου του κράτους μέλους προορισμού όσον αφορά τη συντέλεσή της (δημοσιότητα, έκταση εφαρμογής κανόνων ίδρυσης, αποτελέσματα). Η θεώρηση αυτή, γνωστή στο ιδιωτικό διεθνές δίκαιο των διασυνοριακών μετασχηματισμών ως τροποποιημένη «σωρευτική» ή «επιμεριστική» θεωρία», προϋποθέτει για κάθε συμμετέχουσα σε διασυνοριακή συγχώνευση εταιρία την εφαρμογή της νομοθεσίας του κράτους μέλους από την οποία αυτή διέπεται, ενώ αναφορικά με τις διατυπώσεις της συγχώνευσης που είναι κοινές στις συγχωνευόμενες εταιρίες καλείται σε εφαρμογή η αυστηρότερη ρύθμιση, με την επιφύλαξη πάντως των αναγκαίων κάθε φορά προσαρμογών ανάλογα με το στάδιο της όλης διαδικασίας (προϋποθέσεις, διαδικασία, αποτελέσματα).</a:t>
            </a:r>
            <a:endParaRPr lang="en-US" sz="1700" kern="10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85231907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14372-4713-F126-384C-FCC020779D17}"/>
              </a:ext>
            </a:extLst>
          </p:cNvPr>
          <p:cNvSpPr>
            <a:spLocks noGrp="1"/>
          </p:cNvSpPr>
          <p:nvPr>
            <p:ph type="title"/>
          </p:nvPr>
        </p:nvSpPr>
        <p:spPr>
          <a:xfrm>
            <a:off x="677334" y="2405743"/>
            <a:ext cx="8596668" cy="1915885"/>
          </a:xfrm>
        </p:spPr>
        <p:txBody>
          <a:bodyPr/>
          <a:lstStyle/>
          <a:p>
            <a:pPr algn="ctr"/>
            <a:r>
              <a:rPr lang="el-GR" dirty="0"/>
              <a:t>Ευχαριστώ για την προσοχή σας!</a:t>
            </a:r>
            <a:br>
              <a:rPr lang="el-GR" dirty="0"/>
            </a:br>
            <a:endParaRPr lang="el-GR" dirty="0"/>
          </a:p>
        </p:txBody>
      </p:sp>
    </p:spTree>
    <p:extLst>
      <p:ext uri="{BB962C8B-B14F-4D97-AF65-F5344CB8AC3E}">
        <p14:creationId xmlns:p14="http://schemas.microsoft.com/office/powerpoint/2010/main" val="4126965008"/>
      </p:ext>
    </p:extLst>
  </p:cSld>
  <p:clrMapOvr>
    <a:masterClrMapping/>
  </p:clrMapOvr>
</p:sld>
</file>

<file path=ppt/theme/theme1.xml><?xml version="1.0" encoding="utf-8"?>
<a:theme xmlns:a="http://schemas.openxmlformats.org/drawingml/2006/main" name="Facet">
  <a:themeElements>
    <a:clrScheme name="Facet">
      <a:dk1>
        <a:sysClr val="windowText" lastClr="FFFFFF"/>
      </a:dk1>
      <a:lt1>
        <a:sysClr val="window" lastClr="000000"/>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Metadata/LabelInfo.xml><?xml version="1.0" encoding="utf-8"?>
<clbl:labelList xmlns:clbl="http://schemas.microsoft.com/office/2020/mipLabelMetadata">
  <clbl:label id="{7bb1137e-51c7-42a1-bfe5-48d157d9712c}" enabled="1" method="Standard" siteId="{339179f9-b40f-4575-b0f7-1dbe9e2bb98a}" removed="0"/>
</clbl:labelList>
</file>

<file path=docProps/app.xml><?xml version="1.0" encoding="utf-8"?>
<Properties xmlns="http://schemas.openxmlformats.org/officeDocument/2006/extended-properties" xmlns:vt="http://schemas.openxmlformats.org/officeDocument/2006/docPropsVTypes">
  <Template>Facet</Template>
  <TotalTime>296</TotalTime>
  <Words>4300</Words>
  <Application>Microsoft Office PowerPoint</Application>
  <PresentationFormat>Ευρεία οθόνη</PresentationFormat>
  <Paragraphs>146</Paragraphs>
  <Slides>39</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39</vt:i4>
      </vt:variant>
    </vt:vector>
  </HeadingPairs>
  <TitlesOfParts>
    <vt:vector size="45" baseType="lpstr">
      <vt:lpstr>Arial</vt:lpstr>
      <vt:lpstr>Roboto</vt:lpstr>
      <vt:lpstr>Trebuchet MS</vt:lpstr>
      <vt:lpstr>Wingdings</vt:lpstr>
      <vt:lpstr>Wingdings 3</vt:lpstr>
      <vt:lpstr>Facet</vt:lpstr>
      <vt:lpstr>Διεθνείς διασυνοριακές συγχωνεύσεις και μετασχηματισμοί εταιριών: Νομικό πλαίσιο, εταιρικά και φορολογικά ζητήματα</vt:lpstr>
      <vt:lpstr>Έννοια μετασχηματισμών:</vt:lpstr>
      <vt:lpstr>Παρουσίαση του PowerPoint</vt:lpstr>
      <vt:lpstr>Χρησιμότητα μετασχηματισμών: </vt:lpstr>
      <vt:lpstr>Έννοια συγχώνευσης:</vt:lpstr>
      <vt:lpstr>Μορφές συγχώνευσης: </vt:lpstr>
      <vt:lpstr>Μορφές συγχώνευσης: </vt:lpstr>
      <vt:lpstr>Έννοια διεθνούς συγχώνευσης (cross-border merger): </vt:lpstr>
      <vt:lpstr>Έννοια διάσπασης: </vt:lpstr>
      <vt:lpstr>Έννοια διάσπασης: </vt:lpstr>
      <vt:lpstr>Προβληματική διασυνοριακών μετα-σχηματισμών:</vt:lpstr>
      <vt:lpstr>Θεωρίες που αναπτύχθηκαν σε σχέση με την επιλογή εφαρμοστέου δικαίου στις διασυνο-ριακές συγχωνεύσεις:</vt:lpstr>
      <vt:lpstr>Θεωρίες που αναπτύχθηκαν σε σχέση με την επιλογή εφαρμοστέου δικαίου στις διασυνο-ριακές συγχωνεύσεις:</vt:lpstr>
      <vt:lpstr>Φορολογικά ζητήματα:</vt:lpstr>
      <vt:lpstr>Φορολογικά ζητήματα:</vt:lpstr>
      <vt:lpstr>Φορολογικά ζητήματα:</vt:lpstr>
      <vt:lpstr>Φορολογικά ζητήματα:</vt:lpstr>
      <vt:lpstr>Φορολογικά ζητήματα:</vt:lpstr>
      <vt:lpstr>Φορολογικά ζητήματα:</vt:lpstr>
      <vt:lpstr>Φορολογικά ζητήματα:</vt:lpstr>
      <vt:lpstr>Παρουσίαση του PowerPoint</vt:lpstr>
      <vt:lpstr>Οδηγίες της Ευρωπαϊκής Ένωσης για τη ρύθμιση των διασυνοριακών μετασχηματι-σμών και των φορολογικών ζητημάτων που απορρέουν από αυτούς.</vt:lpstr>
      <vt:lpstr>Οδηγίες της Ευρωπαϊκής Ένωσης για τη ρύθμιση των διασυνοριακών μετασχηματι-σμών και των φορολογικών ζητημάτων που απορρέουν από αυτούς.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Νομολογία Δικαστηρίου Ευρωπαϊ-κής Ένωσης:</vt:lpstr>
      <vt:lpstr>Νομολογία Δικαστηρίου Ευρωπαϊ-κής Ένωσης:</vt:lpstr>
      <vt:lpstr>Νομολογία Δικαστηρίου Ευρωπαϊ-κής Ένωσης:</vt:lpstr>
      <vt:lpstr>Ευχαριστώ για την προσοχή σας!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Chrysa Tsouka</dc:creator>
  <cp:lastModifiedBy>Chrysafo Tsouka</cp:lastModifiedBy>
  <cp:revision>3</cp:revision>
  <dcterms:created xsi:type="dcterms:W3CDTF">2026-05-04T07:59:29Z</dcterms:created>
  <dcterms:modified xsi:type="dcterms:W3CDTF">2026-06-20T18:52:28Z</dcterms:modified>
</cp:coreProperties>
</file>