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4" r:id="rId1"/>
  </p:sldMasterIdLst>
  <p:notesMasterIdLst>
    <p:notesMasterId r:id="rId26"/>
  </p:notesMasterIdLst>
  <p:sldIdLst>
    <p:sldId id="256" r:id="rId2"/>
    <p:sldId id="257" r:id="rId3"/>
    <p:sldId id="258" r:id="rId4"/>
    <p:sldId id="259" r:id="rId5"/>
    <p:sldId id="260" r:id="rId6"/>
    <p:sldId id="276" r:id="rId7"/>
    <p:sldId id="261" r:id="rId8"/>
    <p:sldId id="263" r:id="rId9"/>
    <p:sldId id="262" r:id="rId10"/>
    <p:sldId id="264" r:id="rId11"/>
    <p:sldId id="266" r:id="rId12"/>
    <p:sldId id="265" r:id="rId13"/>
    <p:sldId id="280" r:id="rId14"/>
    <p:sldId id="281" r:id="rId15"/>
    <p:sldId id="268" r:id="rId16"/>
    <p:sldId id="270" r:id="rId17"/>
    <p:sldId id="283" r:id="rId18"/>
    <p:sldId id="271" r:id="rId19"/>
    <p:sldId id="285" r:id="rId20"/>
    <p:sldId id="286" r:id="rId21"/>
    <p:sldId id="278" r:id="rId22"/>
    <p:sldId id="279" r:id="rId23"/>
    <p:sldId id="284" r:id="rId24"/>
    <p:sldId id="282"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Στυλ με θέμα 2 - Έμφαση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Χωρίς στυλ, χωρίς πλέγμα">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4660"/>
  </p:normalViewPr>
  <p:slideViewPr>
    <p:cSldViewPr snapToGrid="0">
      <p:cViewPr varScale="1">
        <p:scale>
          <a:sx n="61" d="100"/>
          <a:sy n="61" d="100"/>
        </p:scale>
        <p:origin x="894"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8A291B-BAEC-46F4-9C17-DE182730CFBB}" type="datetimeFigureOut">
              <a:rPr lang="el-GR" smtClean="0"/>
              <a:t>20/6/2026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AE5EAC-2951-494E-9C63-7B842B2C5672}" type="slidenum">
              <a:rPr lang="el-GR" smtClean="0"/>
              <a:t>‹#›</a:t>
            </a:fld>
            <a:endParaRPr lang="el-GR"/>
          </a:p>
        </p:txBody>
      </p:sp>
    </p:spTree>
    <p:extLst>
      <p:ext uri="{BB962C8B-B14F-4D97-AF65-F5344CB8AC3E}">
        <p14:creationId xmlns:p14="http://schemas.microsoft.com/office/powerpoint/2010/main" val="3450449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72AE5EAC-2951-494E-9C63-7B842B2C5672}" type="slidenum">
              <a:rPr lang="el-GR" smtClean="0"/>
              <a:t>4</a:t>
            </a:fld>
            <a:endParaRPr lang="el-GR"/>
          </a:p>
        </p:txBody>
      </p:sp>
    </p:spTree>
    <p:extLst>
      <p:ext uri="{BB962C8B-B14F-4D97-AF65-F5344CB8AC3E}">
        <p14:creationId xmlns:p14="http://schemas.microsoft.com/office/powerpoint/2010/main" val="867994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72AE5EAC-2951-494E-9C63-7B842B2C5672}" type="slidenum">
              <a:rPr lang="el-GR" smtClean="0"/>
              <a:t>7</a:t>
            </a:fld>
            <a:endParaRPr lang="el-GR"/>
          </a:p>
        </p:txBody>
      </p:sp>
    </p:spTree>
    <p:extLst>
      <p:ext uri="{BB962C8B-B14F-4D97-AF65-F5344CB8AC3E}">
        <p14:creationId xmlns:p14="http://schemas.microsoft.com/office/powerpoint/2010/main" val="3280465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72AE5EAC-2951-494E-9C63-7B842B2C5672}" type="slidenum">
              <a:rPr lang="el-GR" smtClean="0"/>
              <a:t>8</a:t>
            </a:fld>
            <a:endParaRPr lang="el-GR"/>
          </a:p>
        </p:txBody>
      </p:sp>
    </p:spTree>
    <p:extLst>
      <p:ext uri="{BB962C8B-B14F-4D97-AF65-F5344CB8AC3E}">
        <p14:creationId xmlns:p14="http://schemas.microsoft.com/office/powerpoint/2010/main" val="13188940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72AE5EAC-2951-494E-9C63-7B842B2C5672}" type="slidenum">
              <a:rPr lang="el-GR" smtClean="0"/>
              <a:t>9</a:t>
            </a:fld>
            <a:endParaRPr lang="el-GR"/>
          </a:p>
        </p:txBody>
      </p:sp>
    </p:spTree>
    <p:extLst>
      <p:ext uri="{BB962C8B-B14F-4D97-AF65-F5344CB8AC3E}">
        <p14:creationId xmlns:p14="http://schemas.microsoft.com/office/powerpoint/2010/main" val="22886193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72AE5EAC-2951-494E-9C63-7B842B2C5672}" type="slidenum">
              <a:rPr lang="el-GR" smtClean="0"/>
              <a:t>10</a:t>
            </a:fld>
            <a:endParaRPr lang="el-GR"/>
          </a:p>
        </p:txBody>
      </p:sp>
    </p:spTree>
    <p:extLst>
      <p:ext uri="{BB962C8B-B14F-4D97-AF65-F5344CB8AC3E}">
        <p14:creationId xmlns:p14="http://schemas.microsoft.com/office/powerpoint/2010/main" val="17689428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72AE5EAC-2951-494E-9C63-7B842B2C5672}" type="slidenum">
              <a:rPr lang="el-GR" smtClean="0"/>
              <a:t>11</a:t>
            </a:fld>
            <a:endParaRPr lang="el-GR"/>
          </a:p>
        </p:txBody>
      </p:sp>
    </p:spTree>
    <p:extLst>
      <p:ext uri="{BB962C8B-B14F-4D97-AF65-F5344CB8AC3E}">
        <p14:creationId xmlns:p14="http://schemas.microsoft.com/office/powerpoint/2010/main" val="302853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72AE5EAC-2951-494E-9C63-7B842B2C5672}" type="slidenum">
              <a:rPr lang="el-GR" smtClean="0"/>
              <a:t>18</a:t>
            </a:fld>
            <a:endParaRPr lang="el-GR"/>
          </a:p>
        </p:txBody>
      </p:sp>
    </p:spTree>
    <p:extLst>
      <p:ext uri="{BB962C8B-B14F-4D97-AF65-F5344CB8AC3E}">
        <p14:creationId xmlns:p14="http://schemas.microsoft.com/office/powerpoint/2010/main" val="17038277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72AE5EAC-2951-494E-9C63-7B842B2C5672}" type="slidenum">
              <a:rPr lang="el-GR" smtClean="0"/>
              <a:t>22</a:t>
            </a:fld>
            <a:endParaRPr lang="el-GR"/>
          </a:p>
        </p:txBody>
      </p:sp>
    </p:spTree>
    <p:extLst>
      <p:ext uri="{BB962C8B-B14F-4D97-AF65-F5344CB8AC3E}">
        <p14:creationId xmlns:p14="http://schemas.microsoft.com/office/powerpoint/2010/main" val="28378081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 name="Title 1"/>
          <p:cNvSpPr>
            <a:spLocks noGrp="1"/>
          </p:cNvSpPr>
          <p:nvPr>
            <p:ph type="ctrTitle"/>
          </p:nvPr>
        </p:nvSpPr>
        <p:spPr>
          <a:xfrm>
            <a:off x="810001" y="1449147"/>
            <a:ext cx="10572000" cy="2971051"/>
          </a:xfrm>
        </p:spPr>
        <p:txBody>
          <a:bodyPr/>
          <a:lstStyle>
            <a:lvl1pPr>
              <a:defRPr sz="54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F2F0BC88-9949-4A4B-9181-B3D76D992C18}" type="datetimeFigureOut">
              <a:rPr lang="el-GR" smtClean="0"/>
              <a:t>20/6/2026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F10EE73A-1AB7-4B47-8B8D-CC057793A717}" type="slidenum">
              <a:rPr lang="el-GR" smtClean="0"/>
              <a:t>‹#›</a:t>
            </a:fld>
            <a:endParaRPr lang="el-GR"/>
          </a:p>
        </p:txBody>
      </p:sp>
    </p:spTree>
    <p:extLst>
      <p:ext uri="{BB962C8B-B14F-4D97-AF65-F5344CB8AC3E}">
        <p14:creationId xmlns:p14="http://schemas.microsoft.com/office/powerpoint/2010/main" val="1364054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F2F0BC88-9949-4A4B-9181-B3D76D992C18}" type="datetimeFigureOut">
              <a:rPr lang="el-GR" smtClean="0"/>
              <a:t>20/6/2026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F10EE73A-1AB7-4B47-8B8D-CC057793A717}" type="slidenum">
              <a:rPr lang="el-GR" smtClean="0"/>
              <a:t>‹#›</a:t>
            </a:fld>
            <a:endParaRPr lang="el-GR"/>
          </a:p>
        </p:txBody>
      </p:sp>
    </p:spTree>
    <p:extLst>
      <p:ext uri="{BB962C8B-B14F-4D97-AF65-F5344CB8AC3E}">
        <p14:creationId xmlns:p14="http://schemas.microsoft.com/office/powerpoint/2010/main" val="39012468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F2F0BC88-9949-4A4B-9181-B3D76D992C18}" type="datetimeFigureOut">
              <a:rPr lang="el-GR" smtClean="0"/>
              <a:t>20/6/2026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F10EE73A-1AB7-4B47-8B8D-CC057793A717}" type="slidenum">
              <a:rPr lang="el-GR" smtClean="0"/>
              <a:t>‹#›</a:t>
            </a:fld>
            <a:endParaRPr lang="el-GR"/>
          </a:p>
        </p:txBody>
      </p:sp>
    </p:spTree>
    <p:extLst>
      <p:ext uri="{BB962C8B-B14F-4D97-AF65-F5344CB8AC3E}">
        <p14:creationId xmlns:p14="http://schemas.microsoft.com/office/powerpoint/2010/main" val="1941976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F2F0BC88-9949-4A4B-9181-B3D76D992C18}" type="datetimeFigureOut">
              <a:rPr lang="el-GR" smtClean="0"/>
              <a:t>20/6/2026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F10EE73A-1AB7-4B47-8B8D-CC057793A717}" type="slidenum">
              <a:rPr lang="el-GR" smtClean="0"/>
              <a:t>‹#›</a:t>
            </a:fld>
            <a:endParaRPr lang="el-GR"/>
          </a:p>
        </p:txBody>
      </p:sp>
    </p:spTree>
    <p:extLst>
      <p:ext uri="{BB962C8B-B14F-4D97-AF65-F5344CB8AC3E}">
        <p14:creationId xmlns:p14="http://schemas.microsoft.com/office/powerpoint/2010/main" val="35223379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F2F0BC88-9949-4A4B-9181-B3D76D992C18}" type="datetimeFigureOut">
              <a:rPr lang="el-GR" smtClean="0"/>
              <a:t>20/6/2026</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F10EE73A-1AB7-4B47-8B8D-CC057793A717}" type="slidenum">
              <a:rPr lang="el-GR" smtClean="0"/>
              <a:t>‹#›</a:t>
            </a:fld>
            <a:endParaRPr lang="el-GR"/>
          </a:p>
        </p:txBody>
      </p:sp>
    </p:spTree>
    <p:extLst>
      <p:ext uri="{BB962C8B-B14F-4D97-AF65-F5344CB8AC3E}">
        <p14:creationId xmlns:p14="http://schemas.microsoft.com/office/powerpoint/2010/main" val="288870388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F2F0BC88-9949-4A4B-9181-B3D76D992C18}" type="datetimeFigureOut">
              <a:rPr lang="el-GR" smtClean="0"/>
              <a:t>20/6/2026</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F10EE73A-1AB7-4B47-8B8D-CC057793A717}" type="slidenum">
              <a:rPr lang="el-GR" smtClean="0"/>
              <a:t>‹#›</a:t>
            </a:fld>
            <a:endParaRPr lang="el-GR"/>
          </a:p>
        </p:txBody>
      </p:sp>
    </p:spTree>
    <p:extLst>
      <p:ext uri="{BB962C8B-B14F-4D97-AF65-F5344CB8AC3E}">
        <p14:creationId xmlns:p14="http://schemas.microsoft.com/office/powerpoint/2010/main" val="452073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F0BC88-9949-4A4B-9181-B3D76D992C18}" type="datetimeFigureOut">
              <a:rPr lang="el-GR" smtClean="0"/>
              <a:t>20/6/2026</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F10EE73A-1AB7-4B47-8B8D-CC057793A717}" type="slidenum">
              <a:rPr lang="el-GR" smtClean="0"/>
              <a:t>‹#›</a:t>
            </a:fld>
            <a:endParaRPr lang="el-GR"/>
          </a:p>
        </p:txBody>
      </p:sp>
    </p:spTree>
    <p:extLst>
      <p:ext uri="{BB962C8B-B14F-4D97-AF65-F5344CB8AC3E}">
        <p14:creationId xmlns:p14="http://schemas.microsoft.com/office/powerpoint/2010/main" val="3303248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F2F0BC88-9949-4A4B-9181-B3D76D992C18}" type="datetimeFigureOut">
              <a:rPr lang="el-GR" smtClean="0"/>
              <a:t>20/6/2026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F10EE73A-1AB7-4B47-8B8D-CC057793A717}" type="slidenum">
              <a:rPr lang="el-GR" smtClean="0"/>
              <a:t>‹#›</a:t>
            </a:fld>
            <a:endParaRPr lang="el-GR"/>
          </a:p>
        </p:txBody>
      </p:sp>
    </p:spTree>
    <p:extLst>
      <p:ext uri="{BB962C8B-B14F-4D97-AF65-F5344CB8AC3E}">
        <p14:creationId xmlns:p14="http://schemas.microsoft.com/office/powerpoint/2010/main" val="59132466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a:xfrm>
            <a:off x="3885810" y="6041362"/>
            <a:ext cx="976879" cy="365125"/>
          </a:xfrm>
        </p:spPr>
        <p:txBody>
          <a:bodyPr/>
          <a:lstStyle/>
          <a:p>
            <a:fld id="{F2F0BC88-9949-4A4B-9181-B3D76D992C18}" type="datetimeFigureOut">
              <a:rPr lang="el-GR" smtClean="0"/>
              <a:t>20/6/2026</a:t>
            </a:fld>
            <a:endParaRPr lang="el-GR"/>
          </a:p>
        </p:txBody>
      </p:sp>
      <p:sp>
        <p:nvSpPr>
          <p:cNvPr id="6" name="Footer Placeholder 5"/>
          <p:cNvSpPr>
            <a:spLocks noGrp="1"/>
          </p:cNvSpPr>
          <p:nvPr>
            <p:ph type="ftr" sz="quarter" idx="11"/>
          </p:nvPr>
        </p:nvSpPr>
        <p:spPr>
          <a:xfrm>
            <a:off x="590396" y="6041362"/>
            <a:ext cx="3295413" cy="365125"/>
          </a:xfrm>
        </p:spPr>
        <p:txBody>
          <a:bodyPr/>
          <a:lstStyle/>
          <a:p>
            <a:endParaRPr lang="el-GR"/>
          </a:p>
        </p:txBody>
      </p:sp>
      <p:sp>
        <p:nvSpPr>
          <p:cNvPr id="7" name="Slide Number Placeholder 6"/>
          <p:cNvSpPr>
            <a:spLocks noGrp="1"/>
          </p:cNvSpPr>
          <p:nvPr>
            <p:ph type="sldNum" sz="quarter" idx="12"/>
          </p:nvPr>
        </p:nvSpPr>
        <p:spPr>
          <a:xfrm>
            <a:off x="4862689" y="5915888"/>
            <a:ext cx="1062155" cy="490599"/>
          </a:xfrm>
        </p:spPr>
        <p:txBody>
          <a:bodyPr/>
          <a:lstStyle/>
          <a:p>
            <a:fld id="{F10EE73A-1AB7-4B47-8B8D-CC057793A717}" type="slidenum">
              <a:rPr lang="el-GR" smtClean="0"/>
              <a:t>‹#›</a:t>
            </a:fld>
            <a:endParaRPr lang="el-GR"/>
          </a:p>
        </p:txBody>
      </p:sp>
    </p:spTree>
    <p:extLst>
      <p:ext uri="{BB962C8B-B14F-4D97-AF65-F5344CB8AC3E}">
        <p14:creationId xmlns:p14="http://schemas.microsoft.com/office/powerpoint/2010/main" val="102430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F2F0BC88-9949-4A4B-9181-B3D76D992C18}" type="datetimeFigureOut">
              <a:rPr lang="el-GR" smtClean="0"/>
              <a:t>20/6/2026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F10EE73A-1AB7-4B47-8B8D-CC057793A717}" type="slidenum">
              <a:rPr lang="el-GR" smtClean="0"/>
              <a:t>‹#›</a:t>
            </a:fld>
            <a:endParaRPr lang="el-GR"/>
          </a:p>
        </p:txBody>
      </p:sp>
    </p:spTree>
    <p:extLst>
      <p:ext uri="{BB962C8B-B14F-4D97-AF65-F5344CB8AC3E}">
        <p14:creationId xmlns:p14="http://schemas.microsoft.com/office/powerpoint/2010/main" val="2509065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F2F0BC88-9949-4A4B-9181-B3D76D992C18}" type="datetimeFigureOut">
              <a:rPr lang="el-GR" smtClean="0"/>
              <a:t>20/6/2026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F10EE73A-1AB7-4B47-8B8D-CC057793A717}" type="slidenum">
              <a:rPr lang="el-GR" smtClean="0"/>
              <a:t>‹#›</a:t>
            </a:fld>
            <a:endParaRPr lang="el-GR"/>
          </a:p>
        </p:txBody>
      </p:sp>
    </p:spTree>
    <p:extLst>
      <p:ext uri="{BB962C8B-B14F-4D97-AF65-F5344CB8AC3E}">
        <p14:creationId xmlns:p14="http://schemas.microsoft.com/office/powerpoint/2010/main" val="42497941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l-GR"/>
              <a:t>Κάντε κλικ για να επεξεργαστείτε τον τίτλο υποδείγματος</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l-GR"/>
              <a:t>Στυλ κειμένου υποδείγματος</a:t>
            </a:r>
          </a:p>
        </p:txBody>
      </p:sp>
      <p:sp>
        <p:nvSpPr>
          <p:cNvPr id="2" name="Date Placeholder 1"/>
          <p:cNvSpPr>
            <a:spLocks noGrp="1"/>
          </p:cNvSpPr>
          <p:nvPr>
            <p:ph type="dt" sz="half" idx="10"/>
          </p:nvPr>
        </p:nvSpPr>
        <p:spPr/>
        <p:txBody>
          <a:bodyPr/>
          <a:lstStyle/>
          <a:p>
            <a:fld id="{F2F0BC88-9949-4A4B-9181-B3D76D992C18}" type="datetimeFigureOut">
              <a:rPr lang="el-GR" smtClean="0"/>
              <a:t>20/6/2026</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F10EE73A-1AB7-4B47-8B8D-CC057793A717}" type="slidenum">
              <a:rPr lang="el-GR" smtClean="0"/>
              <a:t>‹#›</a:t>
            </a:fld>
            <a:endParaRPr lang="el-GR"/>
          </a:p>
        </p:txBody>
      </p:sp>
    </p:spTree>
    <p:extLst>
      <p:ext uri="{BB962C8B-B14F-4D97-AF65-F5344CB8AC3E}">
        <p14:creationId xmlns:p14="http://schemas.microsoft.com/office/powerpoint/2010/main" val="35837642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F2F0BC88-9949-4A4B-9181-B3D76D992C18}" type="datetimeFigureOut">
              <a:rPr lang="el-GR" smtClean="0"/>
              <a:t>20/6/2026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F10EE73A-1AB7-4B47-8B8D-CC057793A717}" type="slidenum">
              <a:rPr lang="el-GR" smtClean="0"/>
              <a:t>‹#›</a:t>
            </a:fld>
            <a:endParaRPr lang="el-GR"/>
          </a:p>
        </p:txBody>
      </p:sp>
    </p:spTree>
    <p:extLst>
      <p:ext uri="{BB962C8B-B14F-4D97-AF65-F5344CB8AC3E}">
        <p14:creationId xmlns:p14="http://schemas.microsoft.com/office/powerpoint/2010/main" val="24589765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F2F0BC88-9949-4A4B-9181-B3D76D992C18}" type="datetimeFigureOut">
              <a:rPr lang="el-GR" smtClean="0"/>
              <a:t>20/6/2026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F10EE73A-1AB7-4B47-8B8D-CC057793A717}" type="slidenum">
              <a:rPr lang="el-GR" smtClean="0"/>
              <a:t>‹#›</a:t>
            </a:fld>
            <a:endParaRPr lang="el-GR"/>
          </a:p>
        </p:txBody>
      </p:sp>
    </p:spTree>
    <p:extLst>
      <p:ext uri="{BB962C8B-B14F-4D97-AF65-F5344CB8AC3E}">
        <p14:creationId xmlns:p14="http://schemas.microsoft.com/office/powerpoint/2010/main" val="3576749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l-GR"/>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F2F0BC88-9949-4A4B-9181-B3D76D992C18}" type="datetimeFigureOut">
              <a:rPr lang="el-GR" smtClean="0"/>
              <a:t>20/6/2026</a:t>
            </a:fld>
            <a:endParaRPr lang="el-GR"/>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F10EE73A-1AB7-4B47-8B8D-CC057793A717}" type="slidenum">
              <a:rPr lang="el-GR" smtClean="0"/>
              <a:t>‹#›</a:t>
            </a:fld>
            <a:endParaRPr lang="el-GR"/>
          </a:p>
        </p:txBody>
      </p:sp>
    </p:spTree>
    <p:extLst>
      <p:ext uri="{BB962C8B-B14F-4D97-AF65-F5344CB8AC3E}">
        <p14:creationId xmlns:p14="http://schemas.microsoft.com/office/powerpoint/2010/main" val="3228175009"/>
      </p:ext>
    </p:extLst>
  </p:cSld>
  <p:clrMap bg1="dk1" tx1="lt1" bg2="dk2" tx2="lt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1C6C725-451E-6DFA-846B-53957DCB0C46}"/>
              </a:ext>
            </a:extLst>
          </p:cNvPr>
          <p:cNvSpPr>
            <a:spLocks noGrp="1"/>
          </p:cNvSpPr>
          <p:nvPr>
            <p:ph type="ctrTitle"/>
          </p:nvPr>
        </p:nvSpPr>
        <p:spPr/>
        <p:txBody>
          <a:bodyPr/>
          <a:lstStyle/>
          <a:p>
            <a:r>
              <a:rPr lang="el-GR" dirty="0"/>
              <a:t>ΕΓΓΥΗΤΙΚΗ ΕΠΙΣΤΟΛΗ ΣΤΙΣ ΔΙΕΘΝΕΙΣ ΣΥΝΑΛΛΑΓΕΣ</a:t>
            </a:r>
          </a:p>
        </p:txBody>
      </p:sp>
      <p:sp>
        <p:nvSpPr>
          <p:cNvPr id="3" name="Υπότιτλος 2">
            <a:extLst>
              <a:ext uri="{FF2B5EF4-FFF2-40B4-BE49-F238E27FC236}">
                <a16:creationId xmlns:a16="http://schemas.microsoft.com/office/drawing/2014/main" id="{7AC1D327-1134-84D2-FCD3-E9A8661F13F0}"/>
              </a:ext>
            </a:extLst>
          </p:cNvPr>
          <p:cNvSpPr>
            <a:spLocks noGrp="1"/>
          </p:cNvSpPr>
          <p:nvPr>
            <p:ph type="subTitle" idx="1"/>
          </p:nvPr>
        </p:nvSpPr>
        <p:spPr>
          <a:xfrm>
            <a:off x="0" y="5014452"/>
            <a:ext cx="10572000" cy="2005781"/>
          </a:xfrm>
        </p:spPr>
        <p:txBody>
          <a:bodyPr>
            <a:normAutofit fontScale="92500" lnSpcReduction="20000"/>
          </a:bodyPr>
          <a:lstStyle/>
          <a:p>
            <a:r>
              <a:rPr lang="el-GR" dirty="0"/>
              <a:t>ΝΟΜΙΚΗ ΣΧΟΛΗ</a:t>
            </a:r>
            <a:br>
              <a:rPr lang="el-GR" dirty="0"/>
            </a:br>
            <a:r>
              <a:rPr lang="el-GR" dirty="0"/>
              <a:t>Π.Μ.Σ. ΙΔΙΩΤΙΚΟ ΔΙΕΘΝΕΣ ΔΙΚΑΙΟ, ΔΙΚΑΙΟ ΔΙΕΘΝΩΝ ΣΥΝΑΛΛΑΓΩΝ &amp; ΣΥΓΚΡΙΤΙΚΕΣ ΝΟΜΙΚΕΣ ΣΠΟΥΔΕΣ</a:t>
            </a:r>
            <a:br>
              <a:rPr lang="el-GR" dirty="0"/>
            </a:br>
            <a:r>
              <a:rPr lang="el-GR" dirty="0"/>
              <a:t>ΕΙΔΙΚΕΥΣΗ: ΙΔΙΩΤΙΚΟ ΔΙΕΘΝΕΣ ΔΙΚΑΙΟ &amp; ΔΙΚΑΙΟ ΔΙΕΘΝΩΝ ΣΥΝΑΛΛΑΓΩΝ</a:t>
            </a:r>
            <a:br>
              <a:rPr lang="el-GR" dirty="0"/>
            </a:br>
            <a:r>
              <a:rPr lang="el-GR" dirty="0"/>
              <a:t>ΜΑΘΗΜΑ: ΔΙΚΑΙΟ ΔΙΕΘΝΩΝ ΣΥΝΑΛΛΑΓΩΝ</a:t>
            </a:r>
            <a:br>
              <a:rPr lang="el-GR" dirty="0"/>
            </a:br>
            <a:r>
              <a:rPr lang="el-GR" dirty="0"/>
              <a:t>ΘΕΡΙΝΟ ΕΞΑΜΗΝΟ ΑΚΑΔΗΜΑΪΚΟΥ ΕΤΟΥΣ 2025-2026</a:t>
            </a:r>
            <a:br>
              <a:rPr lang="el-GR" dirty="0"/>
            </a:br>
            <a:r>
              <a:rPr lang="el-GR" dirty="0"/>
              <a:t>17 ΙΟΥΝΙΟΥ 2026</a:t>
            </a:r>
            <a:br>
              <a:rPr lang="el-GR" dirty="0"/>
            </a:br>
            <a:r>
              <a:rPr lang="el-GR" dirty="0"/>
              <a:t>ΕΠΙΒΛΕΠΟΥΣΑ ΚΑΘΗΓΗΤΡΙΑ: ΤΣΟΥΚΑ ΧΡΥΣΑΦΩ</a:t>
            </a:r>
            <a:br>
              <a:rPr lang="el-GR" dirty="0"/>
            </a:br>
            <a:r>
              <a:rPr lang="el-GR" dirty="0"/>
              <a:t>ΦΟΙΤΗΤΡΙΑ: ΣΟΦΙΑ ΤΡΙΑΝΤΑΦΥΛΛΟΥ</a:t>
            </a:r>
          </a:p>
          <a:p>
            <a:endParaRPr lang="el-GR" dirty="0"/>
          </a:p>
        </p:txBody>
      </p:sp>
      <p:pic>
        <p:nvPicPr>
          <p:cNvPr id="4" name="Εικόνα 3">
            <a:extLst>
              <a:ext uri="{FF2B5EF4-FFF2-40B4-BE49-F238E27FC236}">
                <a16:creationId xmlns:a16="http://schemas.microsoft.com/office/drawing/2014/main" id="{BBC2509E-0657-9D64-191D-0A611AD9525B}"/>
              </a:ext>
            </a:extLst>
          </p:cNvPr>
          <p:cNvPicPr>
            <a:picLocks noChangeAspect="1"/>
          </p:cNvPicPr>
          <p:nvPr/>
        </p:nvPicPr>
        <p:blipFill>
          <a:blip r:embed="rId2"/>
          <a:stretch>
            <a:fillRect/>
          </a:stretch>
        </p:blipFill>
        <p:spPr>
          <a:xfrm>
            <a:off x="245805" y="471948"/>
            <a:ext cx="2517866" cy="1052052"/>
          </a:xfrm>
          <a:prstGeom prst="rect">
            <a:avLst/>
          </a:prstGeom>
        </p:spPr>
      </p:pic>
    </p:spTree>
    <p:extLst>
      <p:ext uri="{BB962C8B-B14F-4D97-AF65-F5344CB8AC3E}">
        <p14:creationId xmlns:p14="http://schemas.microsoft.com/office/powerpoint/2010/main" val="3382246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9E10455-EDBF-C48A-1946-7B00B5586F5D}"/>
              </a:ext>
            </a:extLst>
          </p:cNvPr>
          <p:cNvSpPr>
            <a:spLocks noGrp="1"/>
          </p:cNvSpPr>
          <p:nvPr>
            <p:ph type="title"/>
          </p:nvPr>
        </p:nvSpPr>
        <p:spPr/>
        <p:txBody>
          <a:bodyPr/>
          <a:lstStyle/>
          <a:p>
            <a:r>
              <a:rPr lang="el-GR" dirty="0"/>
              <a:t>Έννοια</a:t>
            </a:r>
          </a:p>
        </p:txBody>
      </p:sp>
      <p:sp>
        <p:nvSpPr>
          <p:cNvPr id="3" name="Θέση περιεχομένου 2">
            <a:extLst>
              <a:ext uri="{FF2B5EF4-FFF2-40B4-BE49-F238E27FC236}">
                <a16:creationId xmlns:a16="http://schemas.microsoft.com/office/drawing/2014/main" id="{266987D2-31B0-3D81-17AF-A6D130FE3C87}"/>
              </a:ext>
            </a:extLst>
          </p:cNvPr>
          <p:cNvSpPr>
            <a:spLocks noGrp="1"/>
          </p:cNvSpPr>
          <p:nvPr>
            <p:ph idx="1"/>
          </p:nvPr>
        </p:nvSpPr>
        <p:spPr/>
        <p:txBody>
          <a:bodyPr/>
          <a:lstStyle/>
          <a:p>
            <a:pPr algn="just"/>
            <a:r>
              <a:rPr lang="el-GR" sz="2000" b="1" dirty="0">
                <a:solidFill>
                  <a:schemeClr val="accent1"/>
                </a:solidFill>
              </a:rPr>
              <a:t>Εγγυητική επιστολή: </a:t>
            </a:r>
            <a:r>
              <a:rPr lang="el-GR" sz="2000" dirty="0"/>
              <a:t>είδος προσωπικής εξασφαλιστικής σύμβασης, με την οποία ο εκδότης της, κατόπιν εντολής ενός τρίτου (εντολέας ή οφειλέτης ή υπέρ ου η εγγυητική επιστολή) και έναντι προμήθειας, υπόσχεται εγγράφως να καταβάλει σε αυτόν προς τον οποίο απευθύνεται (λήπτης ή ωφελούμενος) ορισμένο χρηματικό ποσό είτε με μόνη την υποβολή σχετικού αιτήματος  είτε υπό την προϋπόθεση τήρησης κάποιων διατυπώσεων εκ μέρους του, και πάντως, χωρίς ο εκδότης να δικαιούται ή να υποχρεούται να προβάλει έναντι του λήπτη αντιρρήσεις αναγόμενες στη σχέση του λήπτη και του εντολέα ή στη σχέση που έχει ο ίδιος με τον εντολέα.</a:t>
            </a:r>
          </a:p>
          <a:p>
            <a:pPr marL="0" indent="0">
              <a:buNone/>
            </a:pPr>
            <a:endParaRPr lang="el-GR" dirty="0"/>
          </a:p>
        </p:txBody>
      </p:sp>
    </p:spTree>
    <p:extLst>
      <p:ext uri="{BB962C8B-B14F-4D97-AF65-F5344CB8AC3E}">
        <p14:creationId xmlns:p14="http://schemas.microsoft.com/office/powerpoint/2010/main" val="1750978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DBCF024-FE66-DB86-EEDE-4EC41B7D7347}"/>
              </a:ext>
            </a:extLst>
          </p:cNvPr>
          <p:cNvSpPr>
            <a:spLocks noGrp="1"/>
          </p:cNvSpPr>
          <p:nvPr>
            <p:ph type="title"/>
          </p:nvPr>
        </p:nvSpPr>
        <p:spPr/>
        <p:txBody>
          <a:bodyPr/>
          <a:lstStyle/>
          <a:p>
            <a:r>
              <a:rPr lang="el-GR" dirty="0"/>
              <a:t>Δημιουργία τριμερούς σχέσης</a:t>
            </a:r>
          </a:p>
        </p:txBody>
      </p:sp>
      <p:sp>
        <p:nvSpPr>
          <p:cNvPr id="5" name="Ισοσκελές τρίγωνο 4">
            <a:extLst>
              <a:ext uri="{FF2B5EF4-FFF2-40B4-BE49-F238E27FC236}">
                <a16:creationId xmlns:a16="http://schemas.microsoft.com/office/drawing/2014/main" id="{E8BA92A7-8A69-CF90-10D2-B9568913E922}"/>
              </a:ext>
            </a:extLst>
          </p:cNvPr>
          <p:cNvSpPr/>
          <p:nvPr/>
        </p:nvSpPr>
        <p:spPr>
          <a:xfrm>
            <a:off x="3067663" y="2629522"/>
            <a:ext cx="6056672" cy="3636511"/>
          </a:xfrm>
          <a:prstGeom prst="triangle">
            <a:avLst/>
          </a:prstGeom>
          <a:solidFill>
            <a:schemeClr val="bg2"/>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l-GR"/>
          </a:p>
        </p:txBody>
      </p:sp>
      <p:sp>
        <p:nvSpPr>
          <p:cNvPr id="8" name="Θέση περιεχομένου 7">
            <a:extLst>
              <a:ext uri="{FF2B5EF4-FFF2-40B4-BE49-F238E27FC236}">
                <a16:creationId xmlns:a16="http://schemas.microsoft.com/office/drawing/2014/main" id="{5A1CE92E-F5B0-31D5-1F9A-F612468ADD3B}"/>
              </a:ext>
            </a:extLst>
          </p:cNvPr>
          <p:cNvSpPr txBox="1">
            <a:spLocks noGrp="1"/>
          </p:cNvSpPr>
          <p:nvPr>
            <p:ph idx="1"/>
          </p:nvPr>
        </p:nvSpPr>
        <p:spPr>
          <a:xfrm>
            <a:off x="5350283" y="2129285"/>
            <a:ext cx="1491431" cy="369332"/>
          </a:xfrm>
          <a:prstGeom prst="rect">
            <a:avLst/>
          </a:prstGeom>
          <a:noFill/>
        </p:spPr>
        <p:txBody>
          <a:bodyPr wrap="square" rtlCol="0">
            <a:spAutoFit/>
          </a:bodyPr>
          <a:lstStyle/>
          <a:p>
            <a:pPr marL="0" indent="0">
              <a:buNone/>
            </a:pPr>
            <a:r>
              <a:rPr lang="el-GR" b="1" dirty="0">
                <a:solidFill>
                  <a:schemeClr val="accent1"/>
                </a:solidFill>
              </a:rPr>
              <a:t>  Εκδότης</a:t>
            </a:r>
          </a:p>
        </p:txBody>
      </p:sp>
      <p:sp>
        <p:nvSpPr>
          <p:cNvPr id="9" name="TextBox 8">
            <a:extLst>
              <a:ext uri="{FF2B5EF4-FFF2-40B4-BE49-F238E27FC236}">
                <a16:creationId xmlns:a16="http://schemas.microsoft.com/office/drawing/2014/main" id="{8DFE8EE2-E015-2B06-A490-DC4510BB5989}"/>
              </a:ext>
            </a:extLst>
          </p:cNvPr>
          <p:cNvSpPr txBox="1"/>
          <p:nvPr/>
        </p:nvSpPr>
        <p:spPr>
          <a:xfrm>
            <a:off x="1750141" y="6027606"/>
            <a:ext cx="1317522" cy="369332"/>
          </a:xfrm>
          <a:prstGeom prst="rect">
            <a:avLst/>
          </a:prstGeom>
          <a:noFill/>
        </p:spPr>
        <p:txBody>
          <a:bodyPr wrap="square" rtlCol="0">
            <a:spAutoFit/>
          </a:bodyPr>
          <a:lstStyle/>
          <a:p>
            <a:r>
              <a:rPr lang="el-GR" b="1" dirty="0">
                <a:solidFill>
                  <a:schemeClr val="accent1"/>
                </a:solidFill>
              </a:rPr>
              <a:t>Εντολέας</a:t>
            </a:r>
          </a:p>
        </p:txBody>
      </p:sp>
      <p:sp>
        <p:nvSpPr>
          <p:cNvPr id="10" name="TextBox 9">
            <a:extLst>
              <a:ext uri="{FF2B5EF4-FFF2-40B4-BE49-F238E27FC236}">
                <a16:creationId xmlns:a16="http://schemas.microsoft.com/office/drawing/2014/main" id="{9848CCA0-DB74-C976-46A3-33D43A5E713A}"/>
              </a:ext>
            </a:extLst>
          </p:cNvPr>
          <p:cNvSpPr txBox="1"/>
          <p:nvPr/>
        </p:nvSpPr>
        <p:spPr>
          <a:xfrm>
            <a:off x="9311149" y="6041480"/>
            <a:ext cx="1071715" cy="369332"/>
          </a:xfrm>
          <a:prstGeom prst="rect">
            <a:avLst/>
          </a:prstGeom>
          <a:noFill/>
        </p:spPr>
        <p:txBody>
          <a:bodyPr wrap="square" rtlCol="0">
            <a:spAutoFit/>
          </a:bodyPr>
          <a:lstStyle/>
          <a:p>
            <a:r>
              <a:rPr lang="el-GR" b="1" dirty="0">
                <a:solidFill>
                  <a:schemeClr val="accent1"/>
                </a:solidFill>
              </a:rPr>
              <a:t>Λήπτης</a:t>
            </a:r>
            <a:r>
              <a:rPr lang="el-GR" b="1" dirty="0"/>
              <a:t> </a:t>
            </a:r>
          </a:p>
        </p:txBody>
      </p:sp>
      <p:sp>
        <p:nvSpPr>
          <p:cNvPr id="11" name="Βέλος: Δεξιό 10">
            <a:extLst>
              <a:ext uri="{FF2B5EF4-FFF2-40B4-BE49-F238E27FC236}">
                <a16:creationId xmlns:a16="http://schemas.microsoft.com/office/drawing/2014/main" id="{470ADC55-8B2C-67CF-7148-04C7775E773D}"/>
              </a:ext>
            </a:extLst>
          </p:cNvPr>
          <p:cNvSpPr/>
          <p:nvPr/>
        </p:nvSpPr>
        <p:spPr>
          <a:xfrm rot="18640074">
            <a:off x="3219974" y="4073019"/>
            <a:ext cx="2271251" cy="34180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Βέλος: Δεξιό 11">
            <a:extLst>
              <a:ext uri="{FF2B5EF4-FFF2-40B4-BE49-F238E27FC236}">
                <a16:creationId xmlns:a16="http://schemas.microsoft.com/office/drawing/2014/main" id="{3BBCD65F-887D-6EAC-EC5C-EBEB8E81C194}"/>
              </a:ext>
            </a:extLst>
          </p:cNvPr>
          <p:cNvSpPr/>
          <p:nvPr/>
        </p:nvSpPr>
        <p:spPr>
          <a:xfrm rot="10800000">
            <a:off x="4591666" y="6336890"/>
            <a:ext cx="2723534" cy="34180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Βέλος: Δεξιό 12">
            <a:extLst>
              <a:ext uri="{FF2B5EF4-FFF2-40B4-BE49-F238E27FC236}">
                <a16:creationId xmlns:a16="http://schemas.microsoft.com/office/drawing/2014/main" id="{F0ACA3E1-42B8-80A2-81B4-69D3280A889A}"/>
              </a:ext>
            </a:extLst>
          </p:cNvPr>
          <p:cNvSpPr/>
          <p:nvPr/>
        </p:nvSpPr>
        <p:spPr>
          <a:xfrm rot="3056630">
            <a:off x="6745379" y="4169614"/>
            <a:ext cx="2293061" cy="34180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TextBox 15">
            <a:extLst>
              <a:ext uri="{FF2B5EF4-FFF2-40B4-BE49-F238E27FC236}">
                <a16:creationId xmlns:a16="http://schemas.microsoft.com/office/drawing/2014/main" id="{76ABF940-6944-C60A-F209-527BE9A6E151}"/>
              </a:ext>
            </a:extLst>
          </p:cNvPr>
          <p:cNvSpPr txBox="1"/>
          <p:nvPr/>
        </p:nvSpPr>
        <p:spPr>
          <a:xfrm>
            <a:off x="4385186" y="5535158"/>
            <a:ext cx="3254480" cy="646331"/>
          </a:xfrm>
          <a:prstGeom prst="rect">
            <a:avLst/>
          </a:prstGeom>
          <a:noFill/>
        </p:spPr>
        <p:txBody>
          <a:bodyPr wrap="square" rtlCol="0">
            <a:spAutoFit/>
          </a:bodyPr>
          <a:lstStyle/>
          <a:p>
            <a:pPr algn="ctr"/>
            <a:r>
              <a:rPr lang="el-GR" b="1" dirty="0"/>
              <a:t>Σχέση αξίας </a:t>
            </a:r>
          </a:p>
          <a:p>
            <a:pPr algn="ctr"/>
            <a:r>
              <a:rPr lang="el-GR" b="1" dirty="0"/>
              <a:t>Σύμβαση  </a:t>
            </a:r>
          </a:p>
        </p:txBody>
      </p:sp>
      <p:sp>
        <p:nvSpPr>
          <p:cNvPr id="19" name="TextBox 18">
            <a:extLst>
              <a:ext uri="{FF2B5EF4-FFF2-40B4-BE49-F238E27FC236}">
                <a16:creationId xmlns:a16="http://schemas.microsoft.com/office/drawing/2014/main" id="{109D898C-E18F-8458-740C-1A2419C2F35F}"/>
              </a:ext>
            </a:extLst>
          </p:cNvPr>
          <p:cNvSpPr txBox="1"/>
          <p:nvPr/>
        </p:nvSpPr>
        <p:spPr>
          <a:xfrm rot="18557381">
            <a:off x="918799" y="3523621"/>
            <a:ext cx="5476568" cy="923330"/>
          </a:xfrm>
          <a:prstGeom prst="rect">
            <a:avLst/>
          </a:prstGeom>
          <a:noFill/>
        </p:spPr>
        <p:txBody>
          <a:bodyPr wrap="square" rtlCol="0">
            <a:spAutoFit/>
          </a:bodyPr>
          <a:lstStyle/>
          <a:p>
            <a:pPr algn="ctr"/>
            <a:r>
              <a:rPr lang="el-GR" b="1" dirty="0"/>
              <a:t>Σχέση κάλυψης </a:t>
            </a:r>
          </a:p>
          <a:p>
            <a:pPr algn="ctr"/>
            <a:r>
              <a:rPr lang="el-GR" b="1" dirty="0"/>
              <a:t>Εντολή για πληρωμή έναντι προμήθειας – Ενοχικής εμπράγματης ασφάλειας  </a:t>
            </a:r>
          </a:p>
        </p:txBody>
      </p:sp>
      <p:sp>
        <p:nvSpPr>
          <p:cNvPr id="22" name="TextBox 21">
            <a:extLst>
              <a:ext uri="{FF2B5EF4-FFF2-40B4-BE49-F238E27FC236}">
                <a16:creationId xmlns:a16="http://schemas.microsoft.com/office/drawing/2014/main" id="{81E71046-799B-C077-D2FF-D58909448E97}"/>
              </a:ext>
            </a:extLst>
          </p:cNvPr>
          <p:cNvSpPr txBox="1"/>
          <p:nvPr/>
        </p:nvSpPr>
        <p:spPr>
          <a:xfrm rot="3105592">
            <a:off x="6187253" y="3662120"/>
            <a:ext cx="4231851" cy="646331"/>
          </a:xfrm>
          <a:prstGeom prst="rect">
            <a:avLst/>
          </a:prstGeom>
          <a:noFill/>
        </p:spPr>
        <p:txBody>
          <a:bodyPr wrap="square" rtlCol="0">
            <a:spAutoFit/>
          </a:bodyPr>
          <a:lstStyle/>
          <a:p>
            <a:pPr algn="ctr"/>
            <a:r>
              <a:rPr lang="el-GR" b="1" dirty="0"/>
              <a:t>Υποχρέωση καταβολής υπεσχημένου ποσού   </a:t>
            </a:r>
          </a:p>
        </p:txBody>
      </p:sp>
    </p:spTree>
    <p:extLst>
      <p:ext uri="{BB962C8B-B14F-4D97-AF65-F5344CB8AC3E}">
        <p14:creationId xmlns:p14="http://schemas.microsoft.com/office/powerpoint/2010/main" val="1005929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5EC9CA7-4B0F-88A9-0E8D-349D5080029D}"/>
              </a:ext>
            </a:extLst>
          </p:cNvPr>
          <p:cNvSpPr>
            <a:spLocks noGrp="1"/>
          </p:cNvSpPr>
          <p:nvPr>
            <p:ph type="title"/>
          </p:nvPr>
        </p:nvSpPr>
        <p:spPr/>
        <p:txBody>
          <a:bodyPr/>
          <a:lstStyle/>
          <a:p>
            <a:r>
              <a:rPr lang="el-GR" dirty="0"/>
              <a:t>Χαρακτήρας Εγγυητικής επιστολής</a:t>
            </a:r>
          </a:p>
        </p:txBody>
      </p:sp>
      <p:graphicFrame>
        <p:nvGraphicFramePr>
          <p:cNvPr id="6" name="Πίνακας 5">
            <a:extLst>
              <a:ext uri="{FF2B5EF4-FFF2-40B4-BE49-F238E27FC236}">
                <a16:creationId xmlns:a16="http://schemas.microsoft.com/office/drawing/2014/main" id="{971EC85A-ABCA-C0D6-988A-6C9010BCB8E4}"/>
              </a:ext>
            </a:extLst>
          </p:cNvPr>
          <p:cNvGraphicFramePr>
            <a:graphicFrameLocks noGrp="1"/>
          </p:cNvGraphicFramePr>
          <p:nvPr>
            <p:extLst>
              <p:ext uri="{D42A27DB-BD31-4B8C-83A1-F6EECF244321}">
                <p14:modId xmlns:p14="http://schemas.microsoft.com/office/powerpoint/2010/main" val="994968618"/>
              </p:ext>
            </p:extLst>
          </p:nvPr>
        </p:nvGraphicFramePr>
        <p:xfrm>
          <a:off x="0" y="2202426"/>
          <a:ext cx="12123174" cy="4667246"/>
        </p:xfrm>
        <a:graphic>
          <a:graphicData uri="http://schemas.openxmlformats.org/drawingml/2006/table">
            <a:tbl>
              <a:tblPr firstRow="1" bandRow="1">
                <a:tableStyleId>{2D5ABB26-0587-4C30-8999-92F81FD0307C}</a:tableStyleId>
              </a:tblPr>
              <a:tblGrid>
                <a:gridCol w="1818968">
                  <a:extLst>
                    <a:ext uri="{9D8B030D-6E8A-4147-A177-3AD203B41FA5}">
                      <a16:colId xmlns:a16="http://schemas.microsoft.com/office/drawing/2014/main" val="2182489769"/>
                    </a:ext>
                  </a:extLst>
                </a:gridCol>
                <a:gridCol w="10304206">
                  <a:extLst>
                    <a:ext uri="{9D8B030D-6E8A-4147-A177-3AD203B41FA5}">
                      <a16:colId xmlns:a16="http://schemas.microsoft.com/office/drawing/2014/main" val="3820875241"/>
                    </a:ext>
                  </a:extLst>
                </a:gridCol>
              </a:tblGrid>
              <a:tr h="1744497">
                <a:tc>
                  <a:txBody>
                    <a:bodyPr/>
                    <a:lstStyle/>
                    <a:p>
                      <a:pPr marL="285750" indent="-285750">
                        <a:buFont typeface="Courier New" panose="02070309020205020404" pitchFamily="49" charset="0"/>
                        <a:buChar char="o"/>
                      </a:pPr>
                      <a:r>
                        <a:rPr lang="el-GR" b="1" dirty="0">
                          <a:solidFill>
                            <a:schemeClr val="accent1"/>
                          </a:solidFill>
                        </a:rPr>
                        <a:t>Αυτόνομος: </a:t>
                      </a:r>
                      <a:endParaRPr lang="el-GR" dirty="0"/>
                    </a:p>
                  </a:txBody>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l-GR" sz="1600" b="1" dirty="0"/>
                        <a:t>Ο εκδότης </a:t>
                      </a:r>
                      <a:r>
                        <a:rPr lang="el-GR" sz="1600" b="1" u="sng" dirty="0">
                          <a:solidFill>
                            <a:schemeClr val="accent1"/>
                          </a:solidFill>
                        </a:rPr>
                        <a:t>δεν</a:t>
                      </a:r>
                      <a:r>
                        <a:rPr lang="el-GR" sz="1600" b="1" dirty="0"/>
                        <a:t> εξετάζει για την εκπλήρωση της υποχρέωσής του </a:t>
                      </a:r>
                      <a:r>
                        <a:rPr lang="el-GR" sz="1600" b="1" dirty="0">
                          <a:solidFill>
                            <a:schemeClr val="accent1"/>
                          </a:solidFill>
                        </a:rPr>
                        <a:t>την ύπαρξη και το κύρος της </a:t>
                      </a:r>
                      <a:r>
                        <a:rPr lang="el-GR" sz="1600" b="1" dirty="0" err="1">
                          <a:solidFill>
                            <a:schemeClr val="accent1"/>
                          </a:solidFill>
                        </a:rPr>
                        <a:t>εξασφαλιζόμενης</a:t>
                      </a:r>
                      <a:r>
                        <a:rPr lang="el-GR" sz="1600" b="1" dirty="0">
                          <a:solidFill>
                            <a:schemeClr val="accent1"/>
                          </a:solidFill>
                        </a:rPr>
                        <a:t> σχέσης</a:t>
                      </a:r>
                      <a:r>
                        <a:rPr lang="el-GR" sz="1600" b="1" dirty="0">
                          <a:solidFill>
                            <a:schemeClr val="accent2"/>
                          </a:solidFill>
                        </a:rPr>
                        <a:t> </a:t>
                      </a:r>
                      <a:r>
                        <a:rPr lang="el-GR" sz="1600" b="1" dirty="0">
                          <a:solidFill>
                            <a:schemeClr val="tx1"/>
                          </a:solidFill>
                        </a:rPr>
                        <a:t>ούτε </a:t>
                      </a:r>
                      <a:r>
                        <a:rPr lang="el-GR" sz="1600" b="1" dirty="0">
                          <a:solidFill>
                            <a:schemeClr val="accent1"/>
                          </a:solidFill>
                        </a:rPr>
                        <a:t>εάν συντρέχουν οι ουσιαστικοί λόγοι κατάπτωσης, </a:t>
                      </a:r>
                      <a:r>
                        <a:rPr lang="el-GR" sz="1600" b="1" dirty="0">
                          <a:solidFill>
                            <a:schemeClr val="tx1"/>
                          </a:solidFill>
                        </a:rPr>
                        <a:t>δηλαδή αν δεν έχει εκπληρωθεί ή αν έχει εκπληρωθεί πλημμελώς η </a:t>
                      </a:r>
                      <a:r>
                        <a:rPr lang="el-GR" sz="1600" b="1" dirty="0" err="1">
                          <a:solidFill>
                            <a:schemeClr val="tx1"/>
                          </a:solidFill>
                        </a:rPr>
                        <a:t>ασφαλιζόμενη</a:t>
                      </a:r>
                      <a:r>
                        <a:rPr lang="el-GR" sz="1600" b="1" dirty="0">
                          <a:solidFill>
                            <a:schemeClr val="tx1"/>
                          </a:solidFill>
                        </a:rPr>
                        <a:t> απαίτηση,</a:t>
                      </a:r>
                      <a:r>
                        <a:rPr lang="el-GR" sz="1600" b="1" dirty="0">
                          <a:solidFill>
                            <a:schemeClr val="accent2"/>
                          </a:solidFill>
                        </a:rPr>
                        <a:t> </a:t>
                      </a:r>
                      <a:r>
                        <a:rPr lang="el-GR" sz="1600" b="1" dirty="0"/>
                        <a:t>και δεν μπορεί να επικαλεστεί προς απόκρουση του αιτήματος του λήπτη για κατάπτωση του ποσού της καμία ένσταση που θα δικαιούνταν να αντιτείνει ο εντολέας κατά του λήπτη της εγγυητικής επιστολής.</a:t>
                      </a:r>
                    </a:p>
                  </a:txBody>
                  <a:tcPr/>
                </a:tc>
                <a:extLst>
                  <a:ext uri="{0D108BD9-81ED-4DB2-BD59-A6C34878D82A}">
                    <a16:rowId xmlns:a16="http://schemas.microsoft.com/office/drawing/2014/main" val="3162375141"/>
                  </a:ext>
                </a:extLst>
              </a:tr>
              <a:tr h="1585087">
                <a:tc>
                  <a:txBody>
                    <a:bodyPr/>
                    <a:lstStyle/>
                    <a:p>
                      <a:pPr marL="285750" marR="0" lvl="0" indent="-2857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l-GR" b="1" dirty="0">
                          <a:solidFill>
                            <a:schemeClr val="accent1"/>
                          </a:solidFill>
                        </a:rPr>
                        <a:t>Αιτιώδης:</a:t>
                      </a:r>
                    </a:p>
                  </a:txBody>
                  <a:tcPr/>
                </a:tc>
                <a:tc>
                  <a:txBody>
                    <a:bodyPr/>
                    <a:lstStyle/>
                    <a:p>
                      <a:pPr algn="just"/>
                      <a:r>
                        <a:rPr lang="el-GR" sz="1600" b="1" dirty="0"/>
                        <a:t>Η έκδοσή της εγγυητικής επιστολής υπηρετεί συγκεκριμένο εξασφαλιστικό σκοπό. Η τράπεζα αναλαμβάνει αυτοτελή υποχρέωση πληρωμής, με την ανάληψη αυτή να έχει ως αιτία την παροχή ασφάλειας στον λήπτη για την περίπτωση μη εκπλήρωσης ή πλημμελούς εκπλήρωσης των συμβατικών υποχρεώσεων του εντολέα από σύμβαση, η οποία σύμβαση αναφέρεται ρητώς </a:t>
                      </a:r>
                      <a:r>
                        <a:rPr lang="el-GR" sz="1600" b="1" dirty="0" err="1"/>
                        <a:t>επ’αυτής</a:t>
                      </a:r>
                      <a:r>
                        <a:rPr lang="el-GR" sz="1600" b="1" dirty="0"/>
                        <a:t> ως ο λόγος έκδοσής της.</a:t>
                      </a:r>
                    </a:p>
                    <a:p>
                      <a:pPr algn="just"/>
                      <a:r>
                        <a:rPr lang="el-GR" sz="1600" dirty="0"/>
                        <a:t>Ωστόσο, στη θεωρία ορισμένοι τη χαρακτηρίζουν ως αφηρημένη </a:t>
                      </a:r>
                      <a:r>
                        <a:rPr lang="el-GR" sz="1600" dirty="0" err="1"/>
                        <a:t>αναιτιώδη</a:t>
                      </a:r>
                      <a:r>
                        <a:rPr lang="el-GR" sz="1600" dirty="0"/>
                        <a:t> δικαιοπραξία, στηριζόμενοι στην αυτονομία της.</a:t>
                      </a:r>
                      <a:endParaRPr lang="el-GR" sz="1600" b="1" dirty="0"/>
                    </a:p>
                  </a:txBody>
                  <a:tcPr/>
                </a:tc>
                <a:extLst>
                  <a:ext uri="{0D108BD9-81ED-4DB2-BD59-A6C34878D82A}">
                    <a16:rowId xmlns:a16="http://schemas.microsoft.com/office/drawing/2014/main" val="1516848768"/>
                  </a:ext>
                </a:extLst>
              </a:tr>
              <a:tr h="1124429">
                <a:tc>
                  <a:txBody>
                    <a:bodyPr/>
                    <a:lstStyle/>
                    <a:p>
                      <a:pPr marL="285750" marR="0" lvl="0" indent="-2857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l-GR" b="1" dirty="0">
                          <a:solidFill>
                            <a:schemeClr val="accent1"/>
                          </a:solidFill>
                        </a:rPr>
                        <a:t>Τραπεζική:</a:t>
                      </a:r>
                    </a:p>
                  </a:txBody>
                  <a:tcPr/>
                </a:tc>
                <a:tc>
                  <a:txBody>
                    <a:bodyPr/>
                    <a:lstStyle/>
                    <a:p>
                      <a:pPr algn="just"/>
                      <a:r>
                        <a:rPr lang="el-GR" sz="1600" b="1" dirty="0"/>
                        <a:t>Αν και, ως προς το πρόσωπο του εκδότη δεν τίθενται περιορισμοί, στη διεθνή συναλλακτική πρακτική ο εκδότης μίας εγγυητικής επιστολής είναι, κατά κανόνα, τράπεζα, λόγω της φερεγγυότητας και της κεφαλαιακής επάρκειας των τραπεζών που τις καθιστούν τους πλέον πρόσφορους εκδότες, ενώ, η κατ’ επάγγελμα έκδοσή εγγυητικών επιστολών εντάσσεται στις τραπεζικές δραστηριότητες. </a:t>
                      </a:r>
                    </a:p>
                  </a:txBody>
                  <a:tcPr/>
                </a:tc>
                <a:extLst>
                  <a:ext uri="{0D108BD9-81ED-4DB2-BD59-A6C34878D82A}">
                    <a16:rowId xmlns:a16="http://schemas.microsoft.com/office/drawing/2014/main" val="893792994"/>
                  </a:ext>
                </a:extLst>
              </a:tr>
            </a:tbl>
          </a:graphicData>
        </a:graphic>
      </p:graphicFrame>
    </p:spTree>
    <p:extLst>
      <p:ext uri="{BB962C8B-B14F-4D97-AF65-F5344CB8AC3E}">
        <p14:creationId xmlns:p14="http://schemas.microsoft.com/office/powerpoint/2010/main" val="1865086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4C92709-F1D2-F641-23D1-061AD4F3F18C}"/>
              </a:ext>
            </a:extLst>
          </p:cNvPr>
          <p:cNvSpPr>
            <a:spLocks noGrp="1"/>
          </p:cNvSpPr>
          <p:nvPr>
            <p:ph type="title"/>
          </p:nvPr>
        </p:nvSpPr>
        <p:spPr/>
        <p:txBody>
          <a:bodyPr/>
          <a:lstStyle/>
          <a:p>
            <a:r>
              <a:rPr lang="el-GR" dirty="0"/>
              <a:t>Νομική φύση</a:t>
            </a:r>
          </a:p>
        </p:txBody>
      </p:sp>
      <p:sp>
        <p:nvSpPr>
          <p:cNvPr id="3" name="Θέση περιεχομένου 2">
            <a:extLst>
              <a:ext uri="{FF2B5EF4-FFF2-40B4-BE49-F238E27FC236}">
                <a16:creationId xmlns:a16="http://schemas.microsoft.com/office/drawing/2014/main" id="{7820113F-7DF9-BD45-C86D-5AFBDD71EB8C}"/>
              </a:ext>
            </a:extLst>
          </p:cNvPr>
          <p:cNvSpPr>
            <a:spLocks noGrp="1"/>
          </p:cNvSpPr>
          <p:nvPr>
            <p:ph idx="1"/>
          </p:nvPr>
        </p:nvSpPr>
        <p:spPr>
          <a:xfrm>
            <a:off x="0" y="2477730"/>
            <a:ext cx="12192000" cy="5363497"/>
          </a:xfrm>
        </p:spPr>
        <p:txBody>
          <a:bodyPr>
            <a:normAutofit fontScale="40000" lnSpcReduction="20000"/>
          </a:bodyPr>
          <a:lstStyle/>
          <a:p>
            <a:pPr marL="0" indent="0" algn="just">
              <a:buNone/>
            </a:pPr>
            <a:endParaRPr lang="el-GR" sz="3600" dirty="0"/>
          </a:p>
          <a:p>
            <a:pPr algn="just"/>
            <a:r>
              <a:rPr lang="el-GR" sz="4500" dirty="0"/>
              <a:t>Για τη νομική της φύση έχουν διατυπωθεί διάφορες απόψεις:</a:t>
            </a:r>
          </a:p>
          <a:p>
            <a:pPr lvl="1" algn="just"/>
            <a:r>
              <a:rPr lang="el-GR" sz="4500" b="1" dirty="0">
                <a:solidFill>
                  <a:schemeClr val="accent1"/>
                </a:solidFill>
              </a:rPr>
              <a:t>Εγγύηση του 847 ΑΚ ή ιδιόρρυθμη εγγύηση </a:t>
            </a:r>
          </a:p>
          <a:p>
            <a:pPr marL="457200" lvl="1" indent="0" algn="just">
              <a:buNone/>
            </a:pPr>
            <a:r>
              <a:rPr lang="el-GR" sz="4500" dirty="0"/>
              <a:t>Ο σκοπός της εγγύησης είναι εξασφαλιστικός.</a:t>
            </a:r>
          </a:p>
          <a:p>
            <a:pPr marL="457200" lvl="1" indent="0" algn="just">
              <a:buNone/>
            </a:pPr>
            <a:r>
              <a:rPr lang="el-GR" sz="4500" dirty="0"/>
              <a:t>Η εγγύηση έχει παρεπόμενο και επικουρικό χαρακτήρα γεγονός που έρχεται σε αντίθεση με τον αυτόνομο χαρακτήρα της εγγυητικής επιστολής.</a:t>
            </a:r>
          </a:p>
          <a:p>
            <a:pPr marL="457200" lvl="1" indent="0" algn="just">
              <a:buNone/>
            </a:pPr>
            <a:endParaRPr lang="el-GR" sz="4500" dirty="0"/>
          </a:p>
          <a:p>
            <a:pPr marL="457200" lvl="1" indent="0" algn="just">
              <a:buNone/>
            </a:pPr>
            <a:r>
              <a:rPr lang="el-GR" sz="4500" dirty="0"/>
              <a:t>Κατά πάγια νομολογία, οι διατάξεις για την εγγύηση εφαρμόζονται και για την εγγυητική επιστολή, εκτός αν δεν συμβιβάζονται με τον αυτόνομο χαρακτήρα της.</a:t>
            </a:r>
          </a:p>
          <a:p>
            <a:pPr marL="457200" lvl="1" indent="0" algn="just">
              <a:buNone/>
            </a:pPr>
            <a:endParaRPr lang="el-GR" sz="4500" dirty="0"/>
          </a:p>
          <a:p>
            <a:pPr marL="457200" lvl="1" indent="0" algn="just">
              <a:buNone/>
            </a:pPr>
            <a:r>
              <a:rPr lang="el-GR" sz="4500" dirty="0"/>
              <a:t>849 ΑΚ: συστατικός τύπος </a:t>
            </a:r>
          </a:p>
          <a:p>
            <a:pPr marL="457200" lvl="1" indent="0" algn="just">
              <a:buNone/>
            </a:pPr>
            <a:r>
              <a:rPr lang="el-GR" sz="4500" dirty="0"/>
              <a:t>854 ΑΚ: εις </a:t>
            </a:r>
            <a:r>
              <a:rPr lang="el-GR" sz="4500" dirty="0" err="1"/>
              <a:t>ολόκληρον</a:t>
            </a:r>
            <a:r>
              <a:rPr lang="el-GR" sz="4500" dirty="0"/>
              <a:t> ενοχή μεταξύ των συνεγγυητών – αποφεύγεται η εφαρμογή του 480 ΑΚ</a:t>
            </a:r>
          </a:p>
          <a:p>
            <a:pPr marL="457200" lvl="1" indent="0" algn="just">
              <a:buNone/>
            </a:pPr>
            <a:r>
              <a:rPr lang="el-GR" sz="4500" dirty="0"/>
              <a:t>858 ΑΚ: νομική βάση για να στραφεί η τράπεζα κατά του εντολέα  </a:t>
            </a:r>
          </a:p>
          <a:p>
            <a:pPr marL="457200" lvl="1" indent="0" algn="just">
              <a:buNone/>
            </a:pPr>
            <a:r>
              <a:rPr lang="el-GR" sz="4500" dirty="0"/>
              <a:t>860, 861, 865 ΑΚ</a:t>
            </a:r>
          </a:p>
          <a:p>
            <a:pPr marL="457200" lvl="1" indent="0" algn="just">
              <a:buNone/>
            </a:pPr>
            <a:r>
              <a:rPr lang="el-GR" sz="4500" dirty="0"/>
              <a:t>866, 867 ΑΚ: διάρκεια</a:t>
            </a:r>
          </a:p>
          <a:p>
            <a:pPr marL="457200" lvl="1" indent="0" algn="just">
              <a:buNone/>
            </a:pPr>
            <a:endParaRPr lang="el-GR" sz="4500" dirty="0"/>
          </a:p>
          <a:p>
            <a:pPr marL="800100" lvl="1" algn="just"/>
            <a:endParaRPr lang="el-GR" sz="4500" b="1" dirty="0">
              <a:solidFill>
                <a:schemeClr val="accent1"/>
              </a:solidFill>
            </a:endParaRPr>
          </a:p>
          <a:p>
            <a:pPr marL="971550" lvl="2" indent="0" algn="just">
              <a:buNone/>
            </a:pPr>
            <a:endParaRPr lang="el-GR" sz="5200" dirty="0"/>
          </a:p>
          <a:p>
            <a:pPr marL="971550" lvl="2" indent="0" algn="just">
              <a:buNone/>
            </a:pPr>
            <a:endParaRPr lang="el-GR" sz="2700" dirty="0"/>
          </a:p>
          <a:p>
            <a:pPr marL="914400" lvl="1" indent="-342900" algn="just"/>
            <a:endParaRPr lang="el-GR" sz="2000" dirty="0"/>
          </a:p>
        </p:txBody>
      </p:sp>
    </p:spTree>
    <p:extLst>
      <p:ext uri="{BB962C8B-B14F-4D97-AF65-F5344CB8AC3E}">
        <p14:creationId xmlns:p14="http://schemas.microsoft.com/office/powerpoint/2010/main" val="36663367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53B79E1-549A-6731-2A0E-E4546AE5225A}"/>
              </a:ext>
            </a:extLst>
          </p:cNvPr>
          <p:cNvSpPr>
            <a:spLocks noGrp="1"/>
          </p:cNvSpPr>
          <p:nvPr>
            <p:ph type="title"/>
          </p:nvPr>
        </p:nvSpPr>
        <p:spPr/>
        <p:txBody>
          <a:bodyPr/>
          <a:lstStyle/>
          <a:p>
            <a:r>
              <a:rPr lang="el-GR" dirty="0"/>
              <a:t>Νομική φύση</a:t>
            </a:r>
          </a:p>
        </p:txBody>
      </p:sp>
      <p:sp>
        <p:nvSpPr>
          <p:cNvPr id="3" name="Θέση περιεχομένου 2">
            <a:extLst>
              <a:ext uri="{FF2B5EF4-FFF2-40B4-BE49-F238E27FC236}">
                <a16:creationId xmlns:a16="http://schemas.microsoft.com/office/drawing/2014/main" id="{334A36AF-FD0E-15BB-F7AC-CB690E2B42BB}"/>
              </a:ext>
            </a:extLst>
          </p:cNvPr>
          <p:cNvSpPr>
            <a:spLocks noGrp="1"/>
          </p:cNvSpPr>
          <p:nvPr>
            <p:ph idx="1"/>
          </p:nvPr>
        </p:nvSpPr>
        <p:spPr>
          <a:xfrm>
            <a:off x="0" y="2035278"/>
            <a:ext cx="12192000" cy="4547419"/>
          </a:xfrm>
        </p:spPr>
        <p:txBody>
          <a:bodyPr>
            <a:normAutofit fontScale="92500" lnSpcReduction="10000"/>
          </a:bodyPr>
          <a:lstStyle/>
          <a:p>
            <a:pPr indent="-285750" algn="just"/>
            <a:r>
              <a:rPr lang="el-GR" b="1" dirty="0" err="1">
                <a:solidFill>
                  <a:schemeClr val="accent1"/>
                </a:solidFill>
              </a:rPr>
              <a:t>Έκταξη</a:t>
            </a:r>
            <a:r>
              <a:rPr lang="el-GR" b="1" dirty="0">
                <a:solidFill>
                  <a:schemeClr val="accent1"/>
                </a:solidFill>
              </a:rPr>
              <a:t> 876 ΑΚ</a:t>
            </a:r>
          </a:p>
          <a:p>
            <a:pPr marL="57150" indent="0" algn="just">
              <a:buNone/>
            </a:pPr>
            <a:r>
              <a:rPr lang="el-GR" dirty="0"/>
              <a:t>Πρόκειται για εξωτερική διαδικασία με την οποία δημιουργείται σχέση αξίας και σχέση κάλυψης </a:t>
            </a:r>
          </a:p>
          <a:p>
            <a:pPr marL="57150" indent="0" algn="just">
              <a:buNone/>
            </a:pPr>
            <a:r>
              <a:rPr lang="el-GR" dirty="0"/>
              <a:t>Δεν έχει εξασφαλιστική λειτουργία.</a:t>
            </a:r>
          </a:p>
          <a:p>
            <a:pPr marL="57150" indent="0" algn="just">
              <a:buNone/>
            </a:pPr>
            <a:r>
              <a:rPr lang="el-GR" dirty="0"/>
              <a:t>Η αποδοχή από το λήπτη γίνεται ρητώς (877 ΑΚ) ενώ στην εγγυητική επιστολή η αποδοχή γίνεται σιωπηρά.</a:t>
            </a:r>
          </a:p>
          <a:p>
            <a:pPr marL="0" indent="0">
              <a:buNone/>
            </a:pPr>
            <a:endParaRPr lang="el-GR" dirty="0"/>
          </a:p>
          <a:p>
            <a:r>
              <a:rPr lang="el-GR" b="1" dirty="0">
                <a:solidFill>
                  <a:schemeClr val="accent1"/>
                </a:solidFill>
              </a:rPr>
              <a:t>Αφηρημένη υπόσχεση ή αναγνώριση χρέους</a:t>
            </a:r>
          </a:p>
          <a:p>
            <a:pPr marL="0" indent="0" algn="just">
              <a:buNone/>
            </a:pPr>
            <a:r>
              <a:rPr lang="el-GR" dirty="0"/>
              <a:t>Είναι </a:t>
            </a:r>
            <a:r>
              <a:rPr lang="el-GR" dirty="0" err="1"/>
              <a:t>αναιτιώδης</a:t>
            </a:r>
            <a:r>
              <a:rPr lang="el-GR" dirty="0"/>
              <a:t> σε αντίθεση με την εγγυητική επιστολή.</a:t>
            </a:r>
          </a:p>
          <a:p>
            <a:pPr marL="0" indent="0" algn="just">
              <a:buNone/>
            </a:pPr>
            <a:r>
              <a:rPr lang="el-GR" dirty="0"/>
              <a:t>Προβλέπεται προστασία βάσει 904 </a:t>
            </a:r>
            <a:r>
              <a:rPr lang="el-GR" dirty="0" err="1"/>
              <a:t>επ</a:t>
            </a:r>
            <a:r>
              <a:rPr lang="el-GR" dirty="0"/>
              <a:t>. ΑΚ, ενώ η εκδότρια Τράπεζα δεν μπορεί να ασκήσει αντίστοιχη αγωγή κατά του λήπτη.</a:t>
            </a:r>
          </a:p>
          <a:p>
            <a:endParaRPr lang="el-GR" dirty="0"/>
          </a:p>
          <a:p>
            <a:r>
              <a:rPr lang="el-GR" b="1" dirty="0">
                <a:solidFill>
                  <a:schemeClr val="accent1"/>
                </a:solidFill>
              </a:rPr>
              <a:t>Σωρευτική αναδοχή χρέους</a:t>
            </a:r>
          </a:p>
          <a:p>
            <a:pPr marL="0" indent="0" algn="just">
              <a:buNone/>
            </a:pPr>
            <a:r>
              <a:rPr lang="el-GR" dirty="0"/>
              <a:t>Δημιουργείται παθητική εις </a:t>
            </a:r>
            <a:r>
              <a:rPr lang="el-GR" dirty="0" err="1"/>
              <a:t>ολόκληρον</a:t>
            </a:r>
            <a:r>
              <a:rPr lang="el-GR" dirty="0"/>
              <a:t> ενοχή που προϋποθέτει ύπαρξη έγκυρης προϋφιστάμενης οφειλής, δηλαδή δεν χαρακτηρίζεται από αυτονομία όπως η εγγυητική επιστολή.</a:t>
            </a:r>
          </a:p>
        </p:txBody>
      </p:sp>
    </p:spTree>
    <p:extLst>
      <p:ext uri="{BB962C8B-B14F-4D97-AF65-F5344CB8AC3E}">
        <p14:creationId xmlns:p14="http://schemas.microsoft.com/office/powerpoint/2010/main" val="2176290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839AD8D-4D1C-0A09-0C32-C995ECF66767}"/>
              </a:ext>
            </a:extLst>
          </p:cNvPr>
          <p:cNvSpPr>
            <a:spLocks noGrp="1"/>
          </p:cNvSpPr>
          <p:nvPr>
            <p:ph type="title"/>
          </p:nvPr>
        </p:nvSpPr>
        <p:spPr/>
        <p:txBody>
          <a:bodyPr/>
          <a:lstStyle/>
          <a:p>
            <a:r>
              <a:rPr lang="el-GR" dirty="0"/>
              <a:t>Νομική φύση</a:t>
            </a:r>
          </a:p>
        </p:txBody>
      </p:sp>
      <p:sp>
        <p:nvSpPr>
          <p:cNvPr id="3" name="Θέση περιεχομένου 2">
            <a:extLst>
              <a:ext uri="{FF2B5EF4-FFF2-40B4-BE49-F238E27FC236}">
                <a16:creationId xmlns:a16="http://schemas.microsoft.com/office/drawing/2014/main" id="{965A1ED1-0A40-1E52-20B6-5D55D6273C26}"/>
              </a:ext>
            </a:extLst>
          </p:cNvPr>
          <p:cNvSpPr>
            <a:spLocks noGrp="1"/>
          </p:cNvSpPr>
          <p:nvPr>
            <p:ph idx="1"/>
          </p:nvPr>
        </p:nvSpPr>
        <p:spPr>
          <a:xfrm>
            <a:off x="147484" y="2222287"/>
            <a:ext cx="11788877" cy="4635713"/>
          </a:xfrm>
        </p:spPr>
        <p:txBody>
          <a:bodyPr>
            <a:normAutofit/>
          </a:bodyPr>
          <a:lstStyle/>
          <a:p>
            <a:pPr indent="-285750" algn="just"/>
            <a:r>
              <a:rPr lang="el-GR" sz="1700" b="1" dirty="0" err="1">
                <a:solidFill>
                  <a:schemeClr val="accent1"/>
                </a:solidFill>
              </a:rPr>
              <a:t>Εγγυοδοτική</a:t>
            </a:r>
            <a:r>
              <a:rPr lang="el-GR" sz="1700" b="1" dirty="0">
                <a:solidFill>
                  <a:schemeClr val="accent1"/>
                </a:solidFill>
              </a:rPr>
              <a:t> σύμβαση </a:t>
            </a:r>
          </a:p>
          <a:p>
            <a:pPr marL="57150" indent="0" algn="just">
              <a:buNone/>
            </a:pPr>
            <a:r>
              <a:rPr lang="el-GR" sz="1700" dirty="0"/>
              <a:t>Ούτε για αυτήν υπάρχει ειδική νομοθετική πρόβλεψη.</a:t>
            </a:r>
          </a:p>
          <a:p>
            <a:pPr marL="57150" indent="0" algn="just">
              <a:buNone/>
            </a:pPr>
            <a:r>
              <a:rPr lang="el-GR" sz="1700" dirty="0"/>
              <a:t>Η εγγυητική επιστολή δεν εκδίδεται προς εξασφάλιση μόνο μελλοντικού κινδύνου και έχει ορισμένα σταθερά χαρακτηριστικά που δεν απαντώνται σε κάθε </a:t>
            </a:r>
            <a:r>
              <a:rPr lang="el-GR" sz="1700" dirty="0" err="1"/>
              <a:t>εγγυοδοτική</a:t>
            </a:r>
            <a:r>
              <a:rPr lang="el-GR" sz="1700" dirty="0"/>
              <a:t> σύμβαση.</a:t>
            </a:r>
          </a:p>
          <a:p>
            <a:pPr marL="57150" indent="0" algn="just">
              <a:buNone/>
            </a:pPr>
            <a:endParaRPr lang="el-GR" sz="1700" dirty="0"/>
          </a:p>
          <a:p>
            <a:pPr algn="just"/>
            <a:r>
              <a:rPr lang="el-GR" sz="1700" b="1" dirty="0">
                <a:solidFill>
                  <a:schemeClr val="accent1"/>
                </a:solidFill>
              </a:rPr>
              <a:t>Αξιόγραφο</a:t>
            </a:r>
            <a:endParaRPr lang="el-GR" sz="1700" dirty="0"/>
          </a:p>
          <a:p>
            <a:pPr marL="0" indent="0" algn="just">
              <a:buNone/>
            </a:pPr>
            <a:r>
              <a:rPr lang="el-GR" sz="1700" dirty="0"/>
              <a:t>Στην εγγυητική επιστολή δίνεται έμφαση στο δικαίωμα εκ του εγγράφου, όχι στο δικαίωμα επί του εγγράφου</a:t>
            </a:r>
            <a:r>
              <a:rPr lang="el-GR" sz="1700" b="1" dirty="0">
                <a:solidFill>
                  <a:schemeClr val="accent1"/>
                </a:solidFill>
              </a:rPr>
              <a:t>.</a:t>
            </a:r>
            <a:endParaRPr lang="el-GR" sz="1700" dirty="0"/>
          </a:p>
          <a:p>
            <a:pPr marL="457200" lvl="1" indent="0" algn="just">
              <a:buNone/>
            </a:pPr>
            <a:endParaRPr lang="el-GR" sz="1700" dirty="0"/>
          </a:p>
          <a:p>
            <a:pPr indent="-285750" algn="just"/>
            <a:r>
              <a:rPr lang="el-GR" sz="1700" b="1" dirty="0">
                <a:solidFill>
                  <a:schemeClr val="accent1"/>
                </a:solidFill>
              </a:rPr>
              <a:t>Μονομερή δικαιοπραξία</a:t>
            </a:r>
          </a:p>
          <a:p>
            <a:pPr marL="57150" indent="0" algn="just">
              <a:buNone/>
            </a:pPr>
            <a:r>
              <a:rPr lang="el-GR" sz="1700" dirty="0"/>
              <a:t>Η εγγυητική επιστολή έχει συμβατικό χαρακτήρα. </a:t>
            </a:r>
          </a:p>
          <a:p>
            <a:pPr algn="just"/>
            <a:endParaRPr lang="el-GR" sz="1900" dirty="0"/>
          </a:p>
        </p:txBody>
      </p:sp>
    </p:spTree>
    <p:extLst>
      <p:ext uri="{BB962C8B-B14F-4D97-AF65-F5344CB8AC3E}">
        <p14:creationId xmlns:p14="http://schemas.microsoft.com/office/powerpoint/2010/main" val="4176979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5618F5F-DEB9-F77B-96B2-A6B3A935D7C7}"/>
              </a:ext>
            </a:extLst>
          </p:cNvPr>
          <p:cNvSpPr>
            <a:spLocks noGrp="1"/>
          </p:cNvSpPr>
          <p:nvPr>
            <p:ph type="title"/>
          </p:nvPr>
        </p:nvSpPr>
        <p:spPr/>
        <p:txBody>
          <a:bodyPr/>
          <a:lstStyle/>
          <a:p>
            <a:r>
              <a:rPr lang="el-GR" dirty="0"/>
              <a:t>Νομική φύση</a:t>
            </a:r>
          </a:p>
        </p:txBody>
      </p:sp>
      <p:sp>
        <p:nvSpPr>
          <p:cNvPr id="3" name="Θέση περιεχομένου 2">
            <a:extLst>
              <a:ext uri="{FF2B5EF4-FFF2-40B4-BE49-F238E27FC236}">
                <a16:creationId xmlns:a16="http://schemas.microsoft.com/office/drawing/2014/main" id="{59FF52E1-C8A4-A705-4BFB-5F21A32E4D7A}"/>
              </a:ext>
            </a:extLst>
          </p:cNvPr>
          <p:cNvSpPr>
            <a:spLocks noGrp="1"/>
          </p:cNvSpPr>
          <p:nvPr>
            <p:ph idx="1"/>
          </p:nvPr>
        </p:nvSpPr>
        <p:spPr>
          <a:xfrm>
            <a:off x="0" y="2222287"/>
            <a:ext cx="12192000" cy="4635713"/>
          </a:xfrm>
        </p:spPr>
        <p:txBody>
          <a:bodyPr>
            <a:normAutofit/>
          </a:bodyPr>
          <a:lstStyle/>
          <a:p>
            <a:pPr algn="just"/>
            <a:r>
              <a:rPr lang="el-GR" b="1" dirty="0">
                <a:solidFill>
                  <a:schemeClr val="accent1"/>
                </a:solidFill>
              </a:rPr>
              <a:t>Ι</a:t>
            </a:r>
            <a:r>
              <a:rPr lang="el-GR" b="1" i="1" dirty="0">
                <a:solidFill>
                  <a:schemeClr val="accent1"/>
                </a:solidFill>
              </a:rPr>
              <a:t>διόμορφη (</a:t>
            </a:r>
            <a:r>
              <a:rPr lang="en-US" b="1" dirty="0">
                <a:solidFill>
                  <a:schemeClr val="accent1"/>
                </a:solidFill>
              </a:rPr>
              <a:t>sui generis</a:t>
            </a:r>
            <a:r>
              <a:rPr lang="el-GR" b="1" dirty="0">
                <a:solidFill>
                  <a:schemeClr val="accent1"/>
                </a:solidFill>
              </a:rPr>
              <a:t>) </a:t>
            </a:r>
            <a:r>
              <a:rPr lang="el-GR" b="1" i="1" dirty="0">
                <a:solidFill>
                  <a:schemeClr val="accent1"/>
                </a:solidFill>
              </a:rPr>
              <a:t>σύμβαση</a:t>
            </a:r>
            <a:r>
              <a:rPr lang="el-GR" i="1" dirty="0"/>
              <a:t>, που καταρτίζεται στο πλαίσιο της ελευθερίας των συμβάσεων</a:t>
            </a:r>
            <a:r>
              <a:rPr lang="en-US" i="1" dirty="0"/>
              <a:t> / </a:t>
            </a:r>
            <a:r>
              <a:rPr lang="el-GR" i="1" dirty="0"/>
              <a:t>δημιούργημα της συναλλακτικής πρακτικής </a:t>
            </a:r>
            <a:r>
              <a:rPr lang="el-GR" b="1" dirty="0">
                <a:solidFill>
                  <a:schemeClr val="accent1"/>
                </a:solidFill>
              </a:rPr>
              <a:t>(</a:t>
            </a:r>
            <a:r>
              <a:rPr lang="en-US" b="1" dirty="0">
                <a:solidFill>
                  <a:schemeClr val="accent1"/>
                </a:solidFill>
              </a:rPr>
              <a:t>lex </a:t>
            </a:r>
            <a:r>
              <a:rPr lang="en-US" b="1" dirty="0" err="1">
                <a:solidFill>
                  <a:schemeClr val="accent1"/>
                </a:solidFill>
              </a:rPr>
              <a:t>mercatoria</a:t>
            </a:r>
            <a:r>
              <a:rPr lang="el-GR" b="1" dirty="0">
                <a:solidFill>
                  <a:schemeClr val="accent1"/>
                </a:solidFill>
              </a:rPr>
              <a:t>) </a:t>
            </a:r>
            <a:r>
              <a:rPr lang="el-GR" i="1" dirty="0"/>
              <a:t>και </a:t>
            </a:r>
            <a:r>
              <a:rPr lang="el-GR" b="1" i="1" dirty="0" err="1">
                <a:solidFill>
                  <a:schemeClr val="accent1"/>
                </a:solidFill>
              </a:rPr>
              <a:t>διέπεται</a:t>
            </a:r>
            <a:r>
              <a:rPr lang="el-GR" b="1" i="1" dirty="0">
                <a:solidFill>
                  <a:schemeClr val="accent1"/>
                </a:solidFill>
              </a:rPr>
              <a:t> από τις διατάξεις των άρθρων 847 </a:t>
            </a:r>
            <a:r>
              <a:rPr lang="el-GR" b="1" i="1" dirty="0" err="1">
                <a:solidFill>
                  <a:schemeClr val="accent1"/>
                </a:solidFill>
              </a:rPr>
              <a:t>επ</a:t>
            </a:r>
            <a:r>
              <a:rPr lang="el-GR" b="1" i="1" dirty="0">
                <a:solidFill>
                  <a:schemeClr val="accent1"/>
                </a:solidFill>
              </a:rPr>
              <a:t>. ΑΚ περί εγγύησης, εφόσον οι διατάξεις αυτές συμβιβάζονται με την εν λόγω σχέση</a:t>
            </a:r>
            <a:r>
              <a:rPr lang="el-GR" dirty="0"/>
              <a:t>. </a:t>
            </a:r>
            <a:r>
              <a:rPr lang="en-US" dirty="0"/>
              <a:t> </a:t>
            </a:r>
            <a:endParaRPr lang="el-GR" sz="2000" b="1" dirty="0">
              <a:solidFill>
                <a:schemeClr val="accent1"/>
              </a:solidFill>
            </a:endParaRPr>
          </a:p>
          <a:p>
            <a:pPr marL="0" indent="0" algn="just">
              <a:buNone/>
            </a:pPr>
            <a:endParaRPr lang="en-US" b="1" dirty="0">
              <a:solidFill>
                <a:schemeClr val="accent1"/>
              </a:solidFill>
            </a:endParaRPr>
          </a:p>
          <a:p>
            <a:pPr algn="just"/>
            <a:r>
              <a:rPr lang="el-GR" b="1" dirty="0">
                <a:solidFill>
                  <a:schemeClr val="accent1"/>
                </a:solidFill>
              </a:rPr>
              <a:t>Δεν αποτελεί αντικείμενο ιδιαίτερης νομοθετικής ρύθμισης </a:t>
            </a:r>
            <a:r>
              <a:rPr lang="el-GR" dirty="0"/>
              <a:t>στο ελληνικό δίκαιο ούτε υπάρχει διεθνές νομοθετικό κείμενο με καθολική ισχύ που να ρυθμίζει τα σχετικά με αυτήν. </a:t>
            </a:r>
          </a:p>
          <a:p>
            <a:pPr marL="0" indent="0" algn="just">
              <a:buNone/>
            </a:pPr>
            <a:endParaRPr lang="el-GR" dirty="0"/>
          </a:p>
          <a:p>
            <a:pPr algn="just"/>
            <a:r>
              <a:rPr lang="el-GR" dirty="0"/>
              <a:t>Πρόκειται για </a:t>
            </a:r>
            <a:r>
              <a:rPr lang="el-GR" b="1" dirty="0">
                <a:solidFill>
                  <a:schemeClr val="accent1"/>
                </a:solidFill>
              </a:rPr>
              <a:t>ενοχική, ετεροβαρή και αιτιώδη σύμβαση</a:t>
            </a:r>
            <a:r>
              <a:rPr lang="el-GR" dirty="0"/>
              <a:t>, η οποία γεννά υπέρ του λήπτη </a:t>
            </a:r>
            <a:r>
              <a:rPr lang="el-GR" b="1" dirty="0">
                <a:solidFill>
                  <a:schemeClr val="accent1"/>
                </a:solidFill>
              </a:rPr>
              <a:t>διαπλαστικό δικαίωμα </a:t>
            </a:r>
            <a:r>
              <a:rPr lang="el-GR" dirty="0"/>
              <a:t>να προσδιορίσει, με μονομερή δήλωσή του προς τον εκδότη, την παροχή που ο τελευταίος έχει υποσχεθεί. Η σύμβαση αυτή χαρακτηρίζεται από </a:t>
            </a:r>
            <a:r>
              <a:rPr lang="el-GR" b="1" dirty="0">
                <a:solidFill>
                  <a:schemeClr val="accent1"/>
                </a:solidFill>
              </a:rPr>
              <a:t>αυτονομία </a:t>
            </a:r>
            <a:r>
              <a:rPr lang="el-GR" dirty="0"/>
              <a:t>σε σχέση με την υποκείμενη έννομη σχέση μεταξύ εντολέα και λήπτη.</a:t>
            </a:r>
          </a:p>
          <a:p>
            <a:pPr marL="0" indent="0" algn="just">
              <a:buNone/>
            </a:pPr>
            <a:r>
              <a:rPr lang="el-GR" dirty="0"/>
              <a:t> </a:t>
            </a:r>
          </a:p>
          <a:p>
            <a:pPr marL="0" indent="0">
              <a:buNone/>
            </a:pPr>
            <a:endParaRPr lang="el-GR" b="1" dirty="0">
              <a:solidFill>
                <a:schemeClr val="accent1"/>
              </a:solidFill>
            </a:endParaRPr>
          </a:p>
        </p:txBody>
      </p:sp>
    </p:spTree>
    <p:extLst>
      <p:ext uri="{BB962C8B-B14F-4D97-AF65-F5344CB8AC3E}">
        <p14:creationId xmlns:p14="http://schemas.microsoft.com/office/powerpoint/2010/main" val="3545627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3A45A9A-2D71-E7AA-7014-7F3C145A992E}"/>
              </a:ext>
            </a:extLst>
          </p:cNvPr>
          <p:cNvSpPr>
            <a:spLocks noGrp="1"/>
          </p:cNvSpPr>
          <p:nvPr>
            <p:ph type="title"/>
          </p:nvPr>
        </p:nvSpPr>
        <p:spPr>
          <a:xfrm>
            <a:off x="0" y="447188"/>
            <a:ext cx="12192000" cy="970450"/>
          </a:xfrm>
        </p:spPr>
        <p:txBody>
          <a:bodyPr/>
          <a:lstStyle/>
          <a:p>
            <a:pPr algn="ctr"/>
            <a:r>
              <a:rPr lang="el-GR" sz="2300" dirty="0"/>
              <a:t>Διακρίσεις με κριτήριο τις </a:t>
            </a:r>
            <a:r>
              <a:rPr lang="el-GR" sz="2300" dirty="0">
                <a:solidFill>
                  <a:schemeClr val="tx1"/>
                </a:solidFill>
              </a:rPr>
              <a:t>προϋποθέσεις για την πληρωμή του λήπτη από τον εκδότη</a:t>
            </a:r>
          </a:p>
        </p:txBody>
      </p:sp>
      <p:sp>
        <p:nvSpPr>
          <p:cNvPr id="3" name="Θέση περιεχομένου 2">
            <a:extLst>
              <a:ext uri="{FF2B5EF4-FFF2-40B4-BE49-F238E27FC236}">
                <a16:creationId xmlns:a16="http://schemas.microsoft.com/office/drawing/2014/main" id="{453530F7-69CE-E965-1A92-A04CF0B59315}"/>
              </a:ext>
            </a:extLst>
          </p:cNvPr>
          <p:cNvSpPr>
            <a:spLocks noGrp="1"/>
          </p:cNvSpPr>
          <p:nvPr>
            <p:ph idx="1"/>
          </p:nvPr>
        </p:nvSpPr>
        <p:spPr>
          <a:xfrm>
            <a:off x="0" y="2222287"/>
            <a:ext cx="11788877" cy="4635713"/>
          </a:xfrm>
        </p:spPr>
        <p:txBody>
          <a:bodyPr>
            <a:normAutofit/>
          </a:bodyPr>
          <a:lstStyle/>
          <a:p>
            <a:pPr marL="57150" indent="0" algn="just">
              <a:buNone/>
            </a:pPr>
            <a:endParaRPr lang="el-GR" b="1" dirty="0">
              <a:solidFill>
                <a:schemeClr val="accent1"/>
              </a:solidFill>
            </a:endParaRPr>
          </a:p>
          <a:p>
            <a:pPr lvl="1" algn="just"/>
            <a:r>
              <a:rPr lang="el-GR" sz="2000" b="1" dirty="0">
                <a:solidFill>
                  <a:schemeClr val="accent1"/>
                </a:solidFill>
              </a:rPr>
              <a:t>Εγγυητική επιστολή «σε πρώτη ζήτηση» (“</a:t>
            </a:r>
            <a:r>
              <a:rPr lang="en-US" sz="2000" b="1" dirty="0">
                <a:solidFill>
                  <a:schemeClr val="accent1"/>
                </a:solidFill>
              </a:rPr>
              <a:t>on first demand</a:t>
            </a:r>
            <a:r>
              <a:rPr lang="el-GR" sz="2000" b="1" dirty="0">
                <a:solidFill>
                  <a:schemeClr val="accent1"/>
                </a:solidFill>
              </a:rPr>
              <a:t>”)</a:t>
            </a:r>
            <a:endParaRPr lang="el-GR" sz="1800" dirty="0">
              <a:solidFill>
                <a:schemeClr val="accent1"/>
              </a:solidFill>
            </a:endParaRPr>
          </a:p>
          <a:p>
            <a:pPr marL="457200" lvl="1" indent="0" algn="just">
              <a:buNone/>
            </a:pPr>
            <a:r>
              <a:rPr lang="el-GR" sz="1800" dirty="0"/>
              <a:t>Πρόκειται για εγγυητική επιστολή, η κατάπτωση της οποίας επέρχεται με μόνη την υποβολή σχετικού αιτήματος (δήλωση κατάπτωσης) από τον λήπτη της προς την εκδότρια τράπεζα, η οποία υποχρεούται να καταβάλει σε αυτόν το υπεσχημένο με την εγγυητική επιστολή ποσό ή το ποσό, που θα της ζητηθεί μέχρι το όριο του υπεσχημένου, που ορίζεται στην εγγυητική επιστολή, χωρίς να δικαιούται ή να υποχρεούται να ερευνήσει εάν συντρέχουν οι ουσιαστικοί λόγοι κατάπτωσης, δηλαδή αν δεν έχει εκπληρωθεί ή αν έχει εκπληρωθεί πλημμελώς η </a:t>
            </a:r>
            <a:r>
              <a:rPr lang="el-GR" sz="1800" dirty="0" err="1"/>
              <a:t>ασφαλιζόμενη</a:t>
            </a:r>
            <a:r>
              <a:rPr lang="el-GR" sz="1800" dirty="0"/>
              <a:t> απαίτηση.</a:t>
            </a:r>
          </a:p>
          <a:p>
            <a:pPr lvl="1" algn="just"/>
            <a:r>
              <a:rPr lang="el-GR" sz="2000" b="1" dirty="0">
                <a:solidFill>
                  <a:schemeClr val="accent1"/>
                </a:solidFill>
              </a:rPr>
              <a:t>Εγγυητική επιστολή υπό όρους </a:t>
            </a:r>
          </a:p>
          <a:p>
            <a:pPr marL="457200" lvl="1" indent="0" algn="just">
              <a:buNone/>
            </a:pPr>
            <a:r>
              <a:rPr lang="el-GR" sz="1800" dirty="0"/>
              <a:t>Η κατάπτωση της εγγυητικής επιστολής εξαρτάται από την πλήρωση συγκεκριμένων όρων που προβλέπονται στο κείμενό της (π.χ. προσκόμιση πιστοποιητικών ή δικαστικών ή διαιτητικών αποφάσεων).</a:t>
            </a:r>
          </a:p>
          <a:p>
            <a:pPr marL="457200" lvl="1" indent="0" algn="just">
              <a:buNone/>
            </a:pPr>
            <a:endParaRPr lang="el-GR" sz="1500" b="1" dirty="0">
              <a:solidFill>
                <a:schemeClr val="accent1"/>
              </a:solidFill>
            </a:endParaRPr>
          </a:p>
          <a:p>
            <a:pPr marL="57150" indent="0" algn="just">
              <a:buNone/>
            </a:pPr>
            <a:endParaRPr lang="el-GR" sz="1700" b="1" dirty="0">
              <a:solidFill>
                <a:schemeClr val="accent1"/>
              </a:solidFill>
            </a:endParaRPr>
          </a:p>
        </p:txBody>
      </p:sp>
    </p:spTree>
    <p:extLst>
      <p:ext uri="{BB962C8B-B14F-4D97-AF65-F5344CB8AC3E}">
        <p14:creationId xmlns:p14="http://schemas.microsoft.com/office/powerpoint/2010/main" val="4137410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878B56A-4060-F6DC-3F59-882DB5E6E362}"/>
              </a:ext>
            </a:extLst>
          </p:cNvPr>
          <p:cNvSpPr>
            <a:spLocks noGrp="1"/>
          </p:cNvSpPr>
          <p:nvPr>
            <p:ph type="title"/>
          </p:nvPr>
        </p:nvSpPr>
        <p:spPr>
          <a:xfrm>
            <a:off x="0" y="447188"/>
            <a:ext cx="12192000" cy="970450"/>
          </a:xfrm>
        </p:spPr>
        <p:txBody>
          <a:bodyPr/>
          <a:lstStyle/>
          <a:p>
            <a:pPr algn="ctr"/>
            <a:r>
              <a:rPr lang="el-GR" sz="3200" dirty="0"/>
              <a:t>Διακρίσεις με κριτήριο την </a:t>
            </a:r>
            <a:r>
              <a:rPr lang="el-GR" sz="3200" dirty="0" err="1"/>
              <a:t>εξασφαλιζόμενη</a:t>
            </a:r>
            <a:r>
              <a:rPr lang="el-GR" sz="3200" dirty="0"/>
              <a:t> συναλλαγή</a:t>
            </a:r>
          </a:p>
        </p:txBody>
      </p:sp>
      <p:sp>
        <p:nvSpPr>
          <p:cNvPr id="3" name="Θέση περιεχομένου 2">
            <a:extLst>
              <a:ext uri="{FF2B5EF4-FFF2-40B4-BE49-F238E27FC236}">
                <a16:creationId xmlns:a16="http://schemas.microsoft.com/office/drawing/2014/main" id="{E517C04D-F98A-D06C-AED3-4A8335DA4A69}"/>
              </a:ext>
            </a:extLst>
          </p:cNvPr>
          <p:cNvSpPr>
            <a:spLocks noGrp="1"/>
          </p:cNvSpPr>
          <p:nvPr>
            <p:ph idx="1"/>
          </p:nvPr>
        </p:nvSpPr>
        <p:spPr>
          <a:xfrm>
            <a:off x="186812" y="2527087"/>
            <a:ext cx="11779045" cy="4247339"/>
          </a:xfrm>
        </p:spPr>
        <p:txBody>
          <a:bodyPr>
            <a:normAutofit/>
          </a:bodyPr>
          <a:lstStyle/>
          <a:p>
            <a:pPr algn="just"/>
            <a:r>
              <a:rPr lang="el-GR" b="1" dirty="0">
                <a:solidFill>
                  <a:schemeClr val="accent1"/>
                </a:solidFill>
              </a:rPr>
              <a:t>Συμμετοχής (</a:t>
            </a:r>
            <a:r>
              <a:rPr lang="en-US" b="1" dirty="0">
                <a:solidFill>
                  <a:schemeClr val="accent1"/>
                </a:solidFill>
              </a:rPr>
              <a:t>Tender guarantee)</a:t>
            </a:r>
            <a:r>
              <a:rPr lang="el-GR" b="1" dirty="0">
                <a:solidFill>
                  <a:schemeClr val="accent1"/>
                </a:solidFill>
              </a:rPr>
              <a:t>: </a:t>
            </a:r>
            <a:r>
              <a:rPr lang="el-GR" dirty="0"/>
              <a:t>Παρέχεται στον οργανωτή διαγωνισμού ή δημοπρασίας για ζημίες από μη εκτέλεση των υποχρεώσεων συμμετέχοντος στο διαγωνισμό ή τη δημοπρασία που απορρέουν από τη συμμετοχή του.</a:t>
            </a:r>
            <a:endParaRPr lang="en-US" b="1" dirty="0">
              <a:solidFill>
                <a:schemeClr val="accent1"/>
              </a:solidFill>
            </a:endParaRPr>
          </a:p>
          <a:p>
            <a:pPr algn="just"/>
            <a:r>
              <a:rPr lang="el-GR" b="1" dirty="0">
                <a:solidFill>
                  <a:schemeClr val="accent1"/>
                </a:solidFill>
              </a:rPr>
              <a:t>Καλής εκτέλεσης </a:t>
            </a:r>
            <a:r>
              <a:rPr lang="en-US" b="1" dirty="0">
                <a:solidFill>
                  <a:schemeClr val="accent1"/>
                </a:solidFill>
              </a:rPr>
              <a:t>(Performance guarantee)</a:t>
            </a:r>
            <a:r>
              <a:rPr lang="el-GR" b="1" dirty="0">
                <a:solidFill>
                  <a:schemeClr val="accent1"/>
                </a:solidFill>
              </a:rPr>
              <a:t>: </a:t>
            </a:r>
            <a:r>
              <a:rPr lang="el-GR" dirty="0"/>
              <a:t>Παρέχεται προς εξασφάλιση σε κάθε περίπτωση μη εκτέλεσης ή πλημμελούς εκτέλεσης των υποχρεώσεων του εντολέα από εμπορική σύμβαση.</a:t>
            </a:r>
            <a:endParaRPr lang="en-US" dirty="0">
              <a:solidFill>
                <a:schemeClr val="accent1"/>
              </a:solidFill>
            </a:endParaRPr>
          </a:p>
          <a:p>
            <a:pPr algn="just"/>
            <a:r>
              <a:rPr lang="el-GR" b="1" dirty="0">
                <a:solidFill>
                  <a:schemeClr val="accent1"/>
                </a:solidFill>
              </a:rPr>
              <a:t>Προκαταβολών (</a:t>
            </a:r>
            <a:r>
              <a:rPr lang="en-US" b="1" dirty="0">
                <a:solidFill>
                  <a:schemeClr val="accent1"/>
                </a:solidFill>
              </a:rPr>
              <a:t>Repayment guarantee</a:t>
            </a:r>
            <a:r>
              <a:rPr lang="el-GR" b="1" dirty="0">
                <a:solidFill>
                  <a:schemeClr val="accent1"/>
                </a:solidFill>
              </a:rPr>
              <a:t>) : </a:t>
            </a:r>
            <a:r>
              <a:rPr lang="el-GR" dirty="0"/>
              <a:t>εγγυάται στο λήπτη την εξόφληση ποσών ή των τμημάτων του τιμήματος ή της εργολαβικής ή άλλης αμοιβής που προκαταβλήθηκαν, στην περίπτωση που ο εντολέας δεν εκτελέσει ή εκτελέσει </a:t>
            </a:r>
            <a:r>
              <a:rPr lang="el-GR" dirty="0" err="1"/>
              <a:t>πλημελώς</a:t>
            </a:r>
            <a:r>
              <a:rPr lang="el-GR" dirty="0"/>
              <a:t> τις υποχρεώσεις του.</a:t>
            </a:r>
          </a:p>
          <a:p>
            <a:pPr algn="just"/>
            <a:r>
              <a:rPr lang="el-GR" dirty="0"/>
              <a:t>Άλλα είδη: </a:t>
            </a:r>
            <a:r>
              <a:rPr lang="el-GR" b="1" dirty="0">
                <a:solidFill>
                  <a:schemeClr val="accent1"/>
                </a:solidFill>
              </a:rPr>
              <a:t>Καλής λειτουργίας </a:t>
            </a:r>
            <a:r>
              <a:rPr lang="en-US" b="1" dirty="0">
                <a:solidFill>
                  <a:schemeClr val="accent1"/>
                </a:solidFill>
              </a:rPr>
              <a:t>(Maintenance guarantee)</a:t>
            </a:r>
            <a:r>
              <a:rPr lang="el-GR" b="1" dirty="0">
                <a:solidFill>
                  <a:schemeClr val="accent1"/>
                </a:solidFill>
              </a:rPr>
              <a:t>, Παρακράτησης </a:t>
            </a:r>
            <a:r>
              <a:rPr lang="en-US" b="1" dirty="0">
                <a:solidFill>
                  <a:schemeClr val="accent1"/>
                </a:solidFill>
              </a:rPr>
              <a:t>(Retention guarantee)</a:t>
            </a:r>
            <a:r>
              <a:rPr lang="el-GR" b="1" dirty="0">
                <a:solidFill>
                  <a:schemeClr val="accent1"/>
                </a:solidFill>
              </a:rPr>
              <a:t>, Τελωνειακής </a:t>
            </a:r>
            <a:r>
              <a:rPr lang="en-US" b="1" dirty="0">
                <a:solidFill>
                  <a:schemeClr val="accent1"/>
                </a:solidFill>
              </a:rPr>
              <a:t>(Customs guarantee)</a:t>
            </a:r>
            <a:r>
              <a:rPr lang="el-GR" b="1" dirty="0">
                <a:solidFill>
                  <a:schemeClr val="accent1"/>
                </a:solidFill>
              </a:rPr>
              <a:t>, Δικαστικής χρήσης </a:t>
            </a:r>
            <a:r>
              <a:rPr lang="en-US" b="1" dirty="0">
                <a:solidFill>
                  <a:schemeClr val="accent1"/>
                </a:solidFill>
              </a:rPr>
              <a:t>(Judicial guarantee)</a:t>
            </a:r>
            <a:r>
              <a:rPr lang="el-GR" b="1" dirty="0">
                <a:solidFill>
                  <a:schemeClr val="accent1"/>
                </a:solidFill>
              </a:rPr>
              <a:t> </a:t>
            </a:r>
            <a:endParaRPr lang="en-US" dirty="0"/>
          </a:p>
          <a:p>
            <a:pPr marL="0" indent="0">
              <a:buNone/>
            </a:pPr>
            <a:endParaRPr lang="en-US" b="1" dirty="0">
              <a:solidFill>
                <a:schemeClr val="accent1"/>
              </a:solidFill>
            </a:endParaRPr>
          </a:p>
          <a:p>
            <a:endParaRPr lang="el-GR" dirty="0"/>
          </a:p>
        </p:txBody>
      </p:sp>
    </p:spTree>
    <p:extLst>
      <p:ext uri="{BB962C8B-B14F-4D97-AF65-F5344CB8AC3E}">
        <p14:creationId xmlns:p14="http://schemas.microsoft.com/office/powerpoint/2010/main" val="3449840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08C7705-BB42-E8AE-A494-56C274FA7F79}"/>
              </a:ext>
            </a:extLst>
          </p:cNvPr>
          <p:cNvSpPr>
            <a:spLocks noGrp="1"/>
          </p:cNvSpPr>
          <p:nvPr>
            <p:ph type="title"/>
          </p:nvPr>
        </p:nvSpPr>
        <p:spPr/>
        <p:txBody>
          <a:bodyPr/>
          <a:lstStyle/>
          <a:p>
            <a:r>
              <a:rPr lang="el-GR" dirty="0" err="1"/>
              <a:t>Αντεγγυητική</a:t>
            </a:r>
            <a:r>
              <a:rPr lang="el-GR" dirty="0"/>
              <a:t> επιστολή </a:t>
            </a:r>
          </a:p>
        </p:txBody>
      </p:sp>
      <p:sp>
        <p:nvSpPr>
          <p:cNvPr id="4" name="Ορθογώνιο 3">
            <a:extLst>
              <a:ext uri="{FF2B5EF4-FFF2-40B4-BE49-F238E27FC236}">
                <a16:creationId xmlns:a16="http://schemas.microsoft.com/office/drawing/2014/main" id="{D2FDE1E5-2D48-454E-5491-609A80EB06B8}"/>
              </a:ext>
            </a:extLst>
          </p:cNvPr>
          <p:cNvSpPr/>
          <p:nvPr/>
        </p:nvSpPr>
        <p:spPr>
          <a:xfrm>
            <a:off x="3152540" y="2630931"/>
            <a:ext cx="5683045" cy="3528480"/>
          </a:xfrm>
          <a:prstGeom prst="rect">
            <a:avLst/>
          </a:prstGeom>
          <a:solidFill>
            <a:schemeClr val="bg1">
              <a:lumMod val="85000"/>
              <a:lumOff val="15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dirty="0">
              <a:solidFill>
                <a:schemeClr val="accent1"/>
              </a:solidFill>
            </a:endParaRPr>
          </a:p>
        </p:txBody>
      </p:sp>
      <p:sp>
        <p:nvSpPr>
          <p:cNvPr id="5" name="TextBox 4">
            <a:extLst>
              <a:ext uri="{FF2B5EF4-FFF2-40B4-BE49-F238E27FC236}">
                <a16:creationId xmlns:a16="http://schemas.microsoft.com/office/drawing/2014/main" id="{924BAFAE-185D-693C-6946-1148681EA7A7}"/>
              </a:ext>
            </a:extLst>
          </p:cNvPr>
          <p:cNvSpPr txBox="1"/>
          <p:nvPr/>
        </p:nvSpPr>
        <p:spPr>
          <a:xfrm>
            <a:off x="2426031" y="6115041"/>
            <a:ext cx="1288027" cy="369332"/>
          </a:xfrm>
          <a:prstGeom prst="rect">
            <a:avLst/>
          </a:prstGeom>
          <a:noFill/>
        </p:spPr>
        <p:txBody>
          <a:bodyPr wrap="square" rtlCol="0">
            <a:spAutoFit/>
          </a:bodyPr>
          <a:lstStyle/>
          <a:p>
            <a:r>
              <a:rPr lang="el-GR" b="1" dirty="0">
                <a:solidFill>
                  <a:schemeClr val="accent1"/>
                </a:solidFill>
              </a:rPr>
              <a:t>Εντολέας</a:t>
            </a:r>
          </a:p>
        </p:txBody>
      </p:sp>
      <p:sp>
        <p:nvSpPr>
          <p:cNvPr id="10" name="TextBox 9">
            <a:extLst>
              <a:ext uri="{FF2B5EF4-FFF2-40B4-BE49-F238E27FC236}">
                <a16:creationId xmlns:a16="http://schemas.microsoft.com/office/drawing/2014/main" id="{2C23CBF1-355C-58E4-B362-D943F7E17854}"/>
              </a:ext>
            </a:extLst>
          </p:cNvPr>
          <p:cNvSpPr txBox="1"/>
          <p:nvPr/>
        </p:nvSpPr>
        <p:spPr>
          <a:xfrm>
            <a:off x="8698707" y="6159411"/>
            <a:ext cx="997974" cy="369332"/>
          </a:xfrm>
          <a:prstGeom prst="rect">
            <a:avLst/>
          </a:prstGeom>
          <a:noFill/>
        </p:spPr>
        <p:txBody>
          <a:bodyPr wrap="square" rtlCol="0">
            <a:spAutoFit/>
          </a:bodyPr>
          <a:lstStyle/>
          <a:p>
            <a:r>
              <a:rPr lang="el-GR" b="1" dirty="0">
                <a:solidFill>
                  <a:schemeClr val="accent1"/>
                </a:solidFill>
              </a:rPr>
              <a:t>Λήπτης</a:t>
            </a:r>
            <a:endParaRPr lang="el-GR" dirty="0"/>
          </a:p>
        </p:txBody>
      </p:sp>
      <p:sp>
        <p:nvSpPr>
          <p:cNvPr id="14" name="TextBox 13">
            <a:extLst>
              <a:ext uri="{FF2B5EF4-FFF2-40B4-BE49-F238E27FC236}">
                <a16:creationId xmlns:a16="http://schemas.microsoft.com/office/drawing/2014/main" id="{8FFE4691-BC5F-9510-564E-BAD054D9A4C6}"/>
              </a:ext>
            </a:extLst>
          </p:cNvPr>
          <p:cNvSpPr txBox="1"/>
          <p:nvPr/>
        </p:nvSpPr>
        <p:spPr>
          <a:xfrm>
            <a:off x="1484862" y="2227465"/>
            <a:ext cx="2646878" cy="369332"/>
          </a:xfrm>
          <a:prstGeom prst="rect">
            <a:avLst/>
          </a:prstGeom>
          <a:noFill/>
        </p:spPr>
        <p:txBody>
          <a:bodyPr wrap="none" rtlCol="0">
            <a:spAutoFit/>
          </a:bodyPr>
          <a:lstStyle/>
          <a:p>
            <a:r>
              <a:rPr lang="el-GR" b="1" dirty="0" err="1">
                <a:solidFill>
                  <a:schemeClr val="accent1"/>
                </a:solidFill>
              </a:rPr>
              <a:t>Αντεγγυήτρια</a:t>
            </a:r>
            <a:r>
              <a:rPr lang="el-GR" b="1" dirty="0">
                <a:solidFill>
                  <a:schemeClr val="accent1"/>
                </a:solidFill>
              </a:rPr>
              <a:t> τράπεζα</a:t>
            </a:r>
          </a:p>
        </p:txBody>
      </p:sp>
      <p:sp>
        <p:nvSpPr>
          <p:cNvPr id="15" name="TextBox 14">
            <a:extLst>
              <a:ext uri="{FF2B5EF4-FFF2-40B4-BE49-F238E27FC236}">
                <a16:creationId xmlns:a16="http://schemas.microsoft.com/office/drawing/2014/main" id="{D4DB30E1-C3BD-8CF2-1FFE-216076904427}"/>
              </a:ext>
            </a:extLst>
          </p:cNvPr>
          <p:cNvSpPr txBox="1"/>
          <p:nvPr/>
        </p:nvSpPr>
        <p:spPr>
          <a:xfrm>
            <a:off x="8465383" y="2201103"/>
            <a:ext cx="2241755" cy="369332"/>
          </a:xfrm>
          <a:prstGeom prst="rect">
            <a:avLst/>
          </a:prstGeom>
          <a:noFill/>
        </p:spPr>
        <p:txBody>
          <a:bodyPr wrap="square" rtlCol="0">
            <a:spAutoFit/>
          </a:bodyPr>
          <a:lstStyle/>
          <a:p>
            <a:r>
              <a:rPr lang="el-GR" b="1" dirty="0">
                <a:solidFill>
                  <a:schemeClr val="accent1"/>
                </a:solidFill>
              </a:rPr>
              <a:t>Εκδότρια τράπεζα</a:t>
            </a:r>
          </a:p>
        </p:txBody>
      </p:sp>
      <p:sp>
        <p:nvSpPr>
          <p:cNvPr id="16" name="Βέλος: Δεξιό 15">
            <a:extLst>
              <a:ext uri="{FF2B5EF4-FFF2-40B4-BE49-F238E27FC236}">
                <a16:creationId xmlns:a16="http://schemas.microsoft.com/office/drawing/2014/main" id="{6F2504EA-061D-6C0D-A00E-9848331A4A7C}"/>
              </a:ext>
            </a:extLst>
          </p:cNvPr>
          <p:cNvSpPr/>
          <p:nvPr/>
        </p:nvSpPr>
        <p:spPr>
          <a:xfrm rot="16200000">
            <a:off x="1672676" y="4390951"/>
            <a:ext cx="2271251" cy="34180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Βέλος: Δεξιό 16">
            <a:extLst>
              <a:ext uri="{FF2B5EF4-FFF2-40B4-BE49-F238E27FC236}">
                <a16:creationId xmlns:a16="http://schemas.microsoft.com/office/drawing/2014/main" id="{3A4D2CED-0920-7461-C54E-3FB61D340ACF}"/>
              </a:ext>
            </a:extLst>
          </p:cNvPr>
          <p:cNvSpPr/>
          <p:nvPr/>
        </p:nvSpPr>
        <p:spPr>
          <a:xfrm>
            <a:off x="4944376" y="2661409"/>
            <a:ext cx="2271251" cy="34180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8" name="Βέλος: Δεξιό 17">
            <a:extLst>
              <a:ext uri="{FF2B5EF4-FFF2-40B4-BE49-F238E27FC236}">
                <a16:creationId xmlns:a16="http://schemas.microsoft.com/office/drawing/2014/main" id="{849A1DB3-21BD-855B-9F28-F051708ADB5D}"/>
              </a:ext>
            </a:extLst>
          </p:cNvPr>
          <p:cNvSpPr/>
          <p:nvPr/>
        </p:nvSpPr>
        <p:spPr>
          <a:xfrm rot="5400000">
            <a:off x="8064717" y="4390951"/>
            <a:ext cx="2271251" cy="34180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9" name="Βέλος: Δεξιό 18">
            <a:extLst>
              <a:ext uri="{FF2B5EF4-FFF2-40B4-BE49-F238E27FC236}">
                <a16:creationId xmlns:a16="http://schemas.microsoft.com/office/drawing/2014/main" id="{241C8121-1ED8-CBD0-C4E2-A5168563C808}"/>
              </a:ext>
            </a:extLst>
          </p:cNvPr>
          <p:cNvSpPr/>
          <p:nvPr/>
        </p:nvSpPr>
        <p:spPr>
          <a:xfrm rot="10800000">
            <a:off x="4984955" y="6237340"/>
            <a:ext cx="2271251" cy="34180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1" name="TextBox 20">
            <a:extLst>
              <a:ext uri="{FF2B5EF4-FFF2-40B4-BE49-F238E27FC236}">
                <a16:creationId xmlns:a16="http://schemas.microsoft.com/office/drawing/2014/main" id="{F086A59D-8561-EF47-1A36-94CFAE12A9C4}"/>
              </a:ext>
            </a:extLst>
          </p:cNvPr>
          <p:cNvSpPr txBox="1"/>
          <p:nvPr/>
        </p:nvSpPr>
        <p:spPr>
          <a:xfrm>
            <a:off x="5506530" y="5403728"/>
            <a:ext cx="1553497" cy="369332"/>
          </a:xfrm>
          <a:prstGeom prst="rect">
            <a:avLst/>
          </a:prstGeom>
          <a:noFill/>
        </p:spPr>
        <p:txBody>
          <a:bodyPr wrap="square">
            <a:spAutoFit/>
          </a:bodyPr>
          <a:lstStyle/>
          <a:p>
            <a:pPr algn="ctr"/>
            <a:r>
              <a:rPr lang="el-GR" b="1" dirty="0"/>
              <a:t>Σύμβαση  </a:t>
            </a:r>
          </a:p>
        </p:txBody>
      </p:sp>
      <p:sp>
        <p:nvSpPr>
          <p:cNvPr id="22" name="TextBox 21">
            <a:extLst>
              <a:ext uri="{FF2B5EF4-FFF2-40B4-BE49-F238E27FC236}">
                <a16:creationId xmlns:a16="http://schemas.microsoft.com/office/drawing/2014/main" id="{DE97B7C0-EF30-CAD7-5489-6733921C054C}"/>
              </a:ext>
            </a:extLst>
          </p:cNvPr>
          <p:cNvSpPr txBox="1"/>
          <p:nvPr/>
        </p:nvSpPr>
        <p:spPr>
          <a:xfrm rot="16200000">
            <a:off x="1829394" y="4078920"/>
            <a:ext cx="931665" cy="369332"/>
          </a:xfrm>
          <a:prstGeom prst="rect">
            <a:avLst/>
          </a:prstGeom>
          <a:noFill/>
        </p:spPr>
        <p:txBody>
          <a:bodyPr wrap="none" rtlCol="0">
            <a:spAutoFit/>
          </a:bodyPr>
          <a:lstStyle/>
          <a:p>
            <a:r>
              <a:rPr lang="el-GR" b="1" dirty="0"/>
              <a:t>εντολή</a:t>
            </a:r>
          </a:p>
        </p:txBody>
      </p:sp>
      <p:sp>
        <p:nvSpPr>
          <p:cNvPr id="23" name="TextBox 22">
            <a:extLst>
              <a:ext uri="{FF2B5EF4-FFF2-40B4-BE49-F238E27FC236}">
                <a16:creationId xmlns:a16="http://schemas.microsoft.com/office/drawing/2014/main" id="{C897A39B-3294-8783-97AC-A14EFECE87B3}"/>
              </a:ext>
            </a:extLst>
          </p:cNvPr>
          <p:cNvSpPr txBox="1"/>
          <p:nvPr/>
        </p:nvSpPr>
        <p:spPr>
          <a:xfrm>
            <a:off x="4765714" y="1987554"/>
            <a:ext cx="2646877" cy="2031325"/>
          </a:xfrm>
          <a:prstGeom prst="rect">
            <a:avLst/>
          </a:prstGeom>
          <a:noFill/>
        </p:spPr>
        <p:txBody>
          <a:bodyPr wrap="square" rtlCol="0">
            <a:spAutoFit/>
          </a:bodyPr>
          <a:lstStyle/>
          <a:p>
            <a:pPr algn="ctr"/>
            <a:r>
              <a:rPr lang="el-GR" b="1" dirty="0"/>
              <a:t>Εντολή </a:t>
            </a:r>
          </a:p>
          <a:p>
            <a:pPr algn="ctr"/>
            <a:r>
              <a:rPr lang="el-GR" b="1" dirty="0" err="1"/>
              <a:t>Αντεγγύηση</a:t>
            </a:r>
            <a:endParaRPr lang="el-GR" b="1" dirty="0"/>
          </a:p>
          <a:p>
            <a:pPr algn="ctr"/>
            <a:endParaRPr lang="el-GR" b="1" dirty="0"/>
          </a:p>
          <a:p>
            <a:pPr algn="ctr"/>
            <a:endParaRPr lang="el-GR" b="1" dirty="0"/>
          </a:p>
          <a:p>
            <a:pPr algn="ctr"/>
            <a:endParaRPr lang="el-GR" b="1" dirty="0"/>
          </a:p>
          <a:p>
            <a:pPr algn="ctr"/>
            <a:endParaRPr lang="el-GR" b="1" dirty="0"/>
          </a:p>
          <a:p>
            <a:pPr algn="ctr"/>
            <a:endParaRPr lang="el-GR" b="1" dirty="0"/>
          </a:p>
        </p:txBody>
      </p:sp>
      <p:sp>
        <p:nvSpPr>
          <p:cNvPr id="24" name="TextBox 23">
            <a:extLst>
              <a:ext uri="{FF2B5EF4-FFF2-40B4-BE49-F238E27FC236}">
                <a16:creationId xmlns:a16="http://schemas.microsoft.com/office/drawing/2014/main" id="{095BDD4F-DDFE-45C2-793D-3A70317A4B48}"/>
              </a:ext>
            </a:extLst>
          </p:cNvPr>
          <p:cNvSpPr txBox="1"/>
          <p:nvPr/>
        </p:nvSpPr>
        <p:spPr>
          <a:xfrm rot="5400000">
            <a:off x="7735166" y="3961296"/>
            <a:ext cx="4231851" cy="923330"/>
          </a:xfrm>
          <a:prstGeom prst="rect">
            <a:avLst/>
          </a:prstGeom>
          <a:noFill/>
        </p:spPr>
        <p:txBody>
          <a:bodyPr wrap="square" rtlCol="0">
            <a:spAutoFit/>
          </a:bodyPr>
          <a:lstStyle/>
          <a:p>
            <a:pPr algn="ctr"/>
            <a:r>
              <a:rPr lang="el-GR" b="1" dirty="0"/>
              <a:t>Έκδοση Εγγυητικής επιστολής</a:t>
            </a:r>
          </a:p>
          <a:p>
            <a:pPr algn="ctr"/>
            <a:r>
              <a:rPr lang="el-GR" b="1" dirty="0"/>
              <a:t>Υποχρέωση καταβολής υπεσχημένου ποσού   </a:t>
            </a:r>
          </a:p>
        </p:txBody>
      </p:sp>
      <p:sp>
        <p:nvSpPr>
          <p:cNvPr id="9" name="Βέλος: Δεξιό 8">
            <a:extLst>
              <a:ext uri="{FF2B5EF4-FFF2-40B4-BE49-F238E27FC236}">
                <a16:creationId xmlns:a16="http://schemas.microsoft.com/office/drawing/2014/main" id="{53114F2C-3219-A3CF-009D-E8B509C059E6}"/>
              </a:ext>
            </a:extLst>
          </p:cNvPr>
          <p:cNvSpPr/>
          <p:nvPr/>
        </p:nvSpPr>
        <p:spPr>
          <a:xfrm rot="10800000">
            <a:off x="4858436" y="2998336"/>
            <a:ext cx="2271251" cy="34180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654155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CB4987B-A826-952A-7AA8-B70C9C99BDF0}"/>
              </a:ext>
            </a:extLst>
          </p:cNvPr>
          <p:cNvSpPr>
            <a:spLocks noGrp="1"/>
          </p:cNvSpPr>
          <p:nvPr>
            <p:ph type="title"/>
          </p:nvPr>
        </p:nvSpPr>
        <p:spPr/>
        <p:txBody>
          <a:bodyPr/>
          <a:lstStyle/>
          <a:p>
            <a:br>
              <a:rPr lang="el-GR" dirty="0"/>
            </a:br>
            <a:r>
              <a:rPr lang="el-GR" dirty="0"/>
              <a:t>Οι πιστωτικές επιστολές ετοιμότητας (</a:t>
            </a:r>
            <a:r>
              <a:rPr lang="el-GR" dirty="0" err="1"/>
              <a:t>Stand</a:t>
            </a:r>
            <a:r>
              <a:rPr lang="en-US" dirty="0"/>
              <a:t>-</a:t>
            </a:r>
            <a:r>
              <a:rPr lang="el-GR" dirty="0" err="1"/>
              <a:t>by</a:t>
            </a:r>
            <a:r>
              <a:rPr lang="el-GR" dirty="0"/>
              <a:t> </a:t>
            </a:r>
            <a:r>
              <a:rPr lang="el-GR" dirty="0" err="1"/>
              <a:t>letters</a:t>
            </a:r>
            <a:r>
              <a:rPr lang="el-GR" dirty="0"/>
              <a:t> of </a:t>
            </a:r>
            <a:r>
              <a:rPr lang="el-GR" dirty="0" err="1"/>
              <a:t>credit</a:t>
            </a:r>
            <a:r>
              <a:rPr lang="el-GR" dirty="0"/>
              <a:t>)</a:t>
            </a:r>
          </a:p>
        </p:txBody>
      </p:sp>
      <p:sp>
        <p:nvSpPr>
          <p:cNvPr id="3" name="Θέση περιεχομένου 2">
            <a:extLst>
              <a:ext uri="{FF2B5EF4-FFF2-40B4-BE49-F238E27FC236}">
                <a16:creationId xmlns:a16="http://schemas.microsoft.com/office/drawing/2014/main" id="{80AFCFB4-A56C-A560-6735-76EA24560F91}"/>
              </a:ext>
            </a:extLst>
          </p:cNvPr>
          <p:cNvSpPr>
            <a:spLocks noGrp="1"/>
          </p:cNvSpPr>
          <p:nvPr>
            <p:ph idx="1"/>
          </p:nvPr>
        </p:nvSpPr>
        <p:spPr>
          <a:xfrm>
            <a:off x="275303" y="2291096"/>
            <a:ext cx="11572568" cy="4566904"/>
          </a:xfrm>
        </p:spPr>
        <p:txBody>
          <a:bodyPr>
            <a:normAutofit/>
          </a:bodyPr>
          <a:lstStyle/>
          <a:p>
            <a:pPr algn="just"/>
            <a:r>
              <a:rPr lang="el-GR" dirty="0"/>
              <a:t>Θεσμός που υπέχει θέση εγγυητικής επιστολής στην αμερικανική έννομη τάξη. </a:t>
            </a:r>
          </a:p>
          <a:p>
            <a:pPr algn="just"/>
            <a:r>
              <a:rPr lang="el-GR" dirty="0"/>
              <a:t>Αναπτύχθηκε στην αμερικανική τραπεζική πρακτική, προκειμένου να παρακαμφθούν οι περιορισμοί της αμερικανικής νομοθεσίας, η οποία επέτρεπε την έκδοση εγγυητικών επιστολών μόνο στις ασφαλιστικές εταιρείες κι όχι στις τράπεζες. </a:t>
            </a:r>
          </a:p>
          <a:p>
            <a:pPr algn="just"/>
            <a:r>
              <a:rPr lang="el-GR" dirty="0"/>
              <a:t>Γνώρισε ευρεία διάδοση και εκτός των Η.Π.Α., γεγονός που οδήγησε και στην αναγνώρισή του στην ελληνική τραπεζική πρακτική. Ειδικότερα, με την απόφαση </a:t>
            </a:r>
            <a:r>
              <a:rPr lang="el-GR" b="1" i="1" dirty="0"/>
              <a:t>458/7/29.10.1990 της Επιτροπής Νομισματικών και Πιστωτικών Θεμάτων της Τράπεζας της Ελλάδος</a:t>
            </a:r>
            <a:r>
              <a:rPr lang="el-GR" dirty="0"/>
              <a:t>, επιτράπηκε στις τράπεζες που λειτουργούν στην Ελλάδα να εκδίδουν </a:t>
            </a:r>
            <a:r>
              <a:rPr lang="el-GR" b="1" dirty="0" err="1"/>
              <a:t>Standby</a:t>
            </a:r>
            <a:r>
              <a:rPr lang="el-GR" b="1" dirty="0"/>
              <a:t> </a:t>
            </a:r>
            <a:r>
              <a:rPr lang="el-GR" b="1" dirty="0" err="1"/>
              <a:t>Letters</a:t>
            </a:r>
            <a:r>
              <a:rPr lang="el-GR" b="1" dirty="0"/>
              <a:t> of </a:t>
            </a:r>
            <a:r>
              <a:rPr lang="el-GR" b="1" dirty="0" err="1"/>
              <a:t>Credit</a:t>
            </a:r>
            <a:r>
              <a:rPr lang="el-GR" dirty="0"/>
              <a:t> υπό τους όρους και τις προϋποθέσεις που ισχύουν κάθε φορά για την έκδοση εγγυητικών επιστολών σε συνάλλαγμα.</a:t>
            </a:r>
          </a:p>
          <a:p>
            <a:pPr algn="just"/>
            <a:r>
              <a:rPr lang="el-GR" dirty="0"/>
              <a:t>Κανόνες </a:t>
            </a:r>
            <a:r>
              <a:rPr lang="en-US" dirty="0"/>
              <a:t>ICC :</a:t>
            </a:r>
            <a:r>
              <a:rPr lang="el-GR" dirty="0"/>
              <a:t> </a:t>
            </a:r>
            <a:r>
              <a:rPr lang="en-US" dirty="0"/>
              <a:t> UPC 600</a:t>
            </a:r>
            <a:r>
              <a:rPr lang="el-GR" dirty="0"/>
              <a:t> /2007</a:t>
            </a:r>
            <a:r>
              <a:rPr lang="en-US" dirty="0"/>
              <a:t> </a:t>
            </a:r>
            <a:r>
              <a:rPr lang="el-GR" dirty="0"/>
              <a:t>για Ενέγγυες Πιστώσεις</a:t>
            </a:r>
          </a:p>
          <a:p>
            <a:pPr marL="0" indent="0">
              <a:buNone/>
            </a:pPr>
            <a:endParaRPr lang="el-GR" dirty="0"/>
          </a:p>
        </p:txBody>
      </p:sp>
    </p:spTree>
    <p:extLst>
      <p:ext uri="{BB962C8B-B14F-4D97-AF65-F5344CB8AC3E}">
        <p14:creationId xmlns:p14="http://schemas.microsoft.com/office/powerpoint/2010/main" val="152904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49DBC00-8ACC-B8D9-29B8-B79D2767910C}"/>
              </a:ext>
            </a:extLst>
          </p:cNvPr>
          <p:cNvSpPr>
            <a:spLocks noGrp="1"/>
          </p:cNvSpPr>
          <p:nvPr>
            <p:ph type="title"/>
          </p:nvPr>
        </p:nvSpPr>
        <p:spPr/>
        <p:txBody>
          <a:bodyPr/>
          <a:lstStyle/>
          <a:p>
            <a:r>
              <a:rPr lang="el-GR" sz="3600" dirty="0"/>
              <a:t>Ενστάσεις εκδότριας τράπεζας κατά λήπτη </a:t>
            </a:r>
          </a:p>
        </p:txBody>
      </p:sp>
      <p:sp>
        <p:nvSpPr>
          <p:cNvPr id="3" name="Θέση περιεχομένου 2">
            <a:extLst>
              <a:ext uri="{FF2B5EF4-FFF2-40B4-BE49-F238E27FC236}">
                <a16:creationId xmlns:a16="http://schemas.microsoft.com/office/drawing/2014/main" id="{6A79F81E-6860-C7A2-F5AD-DDF73773B49F}"/>
              </a:ext>
            </a:extLst>
          </p:cNvPr>
          <p:cNvSpPr>
            <a:spLocks noGrp="1"/>
          </p:cNvSpPr>
          <p:nvPr>
            <p:ph idx="1"/>
          </p:nvPr>
        </p:nvSpPr>
        <p:spPr>
          <a:xfrm>
            <a:off x="329379" y="2212258"/>
            <a:ext cx="11533239" cy="4989871"/>
          </a:xfrm>
        </p:spPr>
        <p:txBody>
          <a:bodyPr>
            <a:normAutofit/>
          </a:bodyPr>
          <a:lstStyle/>
          <a:p>
            <a:r>
              <a:rPr lang="el-GR" dirty="0"/>
              <a:t>Παραίτηση από ένσταση </a:t>
            </a:r>
            <a:r>
              <a:rPr lang="el-GR" dirty="0" err="1"/>
              <a:t>διζήσεως</a:t>
            </a:r>
            <a:r>
              <a:rPr lang="el-GR" dirty="0"/>
              <a:t> και μη προσωποπαγείς ενστάσεις εντολέα</a:t>
            </a:r>
          </a:p>
          <a:p>
            <a:r>
              <a:rPr lang="el-GR" dirty="0"/>
              <a:t>Ενστάσεις </a:t>
            </a:r>
            <a:r>
              <a:rPr lang="el-GR" b="1" dirty="0">
                <a:solidFill>
                  <a:schemeClr val="accent1"/>
                </a:solidFill>
              </a:rPr>
              <a:t>ακυρότητας ή </a:t>
            </a:r>
            <a:r>
              <a:rPr lang="el-GR" b="1" dirty="0" err="1">
                <a:solidFill>
                  <a:schemeClr val="accent1"/>
                </a:solidFill>
              </a:rPr>
              <a:t>ακυρωσίας</a:t>
            </a:r>
            <a:r>
              <a:rPr lang="el-GR" b="1" dirty="0">
                <a:solidFill>
                  <a:schemeClr val="accent1"/>
                </a:solidFill>
              </a:rPr>
              <a:t> </a:t>
            </a:r>
            <a:r>
              <a:rPr lang="el-GR" dirty="0"/>
              <a:t>της σύμβασης εγγυητικής επιστολής </a:t>
            </a:r>
          </a:p>
          <a:p>
            <a:pPr lvl="1"/>
            <a:r>
              <a:rPr lang="el-GR" dirty="0"/>
              <a:t>πλάνη, </a:t>
            </a:r>
            <a:r>
              <a:rPr lang="el-GR" b="1" dirty="0"/>
              <a:t>απάτη</a:t>
            </a:r>
            <a:r>
              <a:rPr lang="el-GR" dirty="0"/>
              <a:t>, απειλή</a:t>
            </a:r>
          </a:p>
          <a:p>
            <a:pPr lvl="1"/>
            <a:r>
              <a:rPr lang="el-GR" dirty="0"/>
              <a:t>μη τήρηση τύπου</a:t>
            </a:r>
          </a:p>
          <a:p>
            <a:pPr lvl="1"/>
            <a:r>
              <a:rPr lang="el-GR" dirty="0"/>
              <a:t>δικαιοπρακτική ανικανότητα λήπτη</a:t>
            </a:r>
          </a:p>
          <a:p>
            <a:pPr indent="-285750"/>
            <a:r>
              <a:rPr lang="el-GR" dirty="0"/>
              <a:t>Ενστάσεις </a:t>
            </a:r>
            <a:r>
              <a:rPr lang="el-GR" b="1" dirty="0">
                <a:solidFill>
                  <a:schemeClr val="accent1"/>
                </a:solidFill>
              </a:rPr>
              <a:t>από το περιεχόμενο </a:t>
            </a:r>
            <a:r>
              <a:rPr lang="el-GR" dirty="0"/>
              <a:t>της εγγυητικής επιστολής</a:t>
            </a:r>
          </a:p>
          <a:p>
            <a:pPr lvl="1"/>
            <a:r>
              <a:rPr lang="el-GR" dirty="0"/>
              <a:t>Λόγω λήξης ισχύος </a:t>
            </a:r>
          </a:p>
          <a:p>
            <a:pPr lvl="1"/>
            <a:r>
              <a:rPr lang="el-GR" dirty="0"/>
              <a:t>Λόγω υπέρβασης του ανώτατου ποσού</a:t>
            </a:r>
          </a:p>
          <a:p>
            <a:r>
              <a:rPr lang="el-GR" b="1" dirty="0">
                <a:solidFill>
                  <a:schemeClr val="accent1"/>
                </a:solidFill>
              </a:rPr>
              <a:t>Ένσταση καταχρηστικής κατάπτωσης (281 ΑΚ) </a:t>
            </a:r>
            <a:r>
              <a:rPr lang="el-GR" dirty="0"/>
              <a:t>βλ. ΑΠ 561/2021 (Α1, ΠΟΛΙΤΙΚΕΣ)</a:t>
            </a:r>
          </a:p>
          <a:p>
            <a:r>
              <a:rPr lang="el-GR" b="1" dirty="0">
                <a:solidFill>
                  <a:schemeClr val="accent1"/>
                </a:solidFill>
              </a:rPr>
              <a:t>Ενστάσεις λόγω παρανομίας</a:t>
            </a:r>
          </a:p>
          <a:p>
            <a:r>
              <a:rPr lang="el-GR" dirty="0"/>
              <a:t>Η εκδότρια τράπεζα μπορεί να στραφεί κατά του εντολέα.</a:t>
            </a:r>
          </a:p>
          <a:p>
            <a:endParaRPr lang="el-GR" dirty="0"/>
          </a:p>
        </p:txBody>
      </p:sp>
    </p:spTree>
    <p:extLst>
      <p:ext uri="{BB962C8B-B14F-4D97-AF65-F5344CB8AC3E}">
        <p14:creationId xmlns:p14="http://schemas.microsoft.com/office/powerpoint/2010/main" val="9312011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467C6FE-701B-14C4-B989-36620C3BF9CF}"/>
              </a:ext>
            </a:extLst>
          </p:cNvPr>
          <p:cNvSpPr>
            <a:spLocks noGrp="1"/>
          </p:cNvSpPr>
          <p:nvPr>
            <p:ph type="title"/>
          </p:nvPr>
        </p:nvSpPr>
        <p:spPr>
          <a:xfrm>
            <a:off x="117987" y="447188"/>
            <a:ext cx="11867536" cy="970450"/>
          </a:xfrm>
        </p:spPr>
        <p:txBody>
          <a:bodyPr/>
          <a:lstStyle/>
          <a:p>
            <a:r>
              <a:rPr lang="el-GR" dirty="0"/>
              <a:t>ΠΡΟΣΤΑΣΙΑ ΕΝΤΟΛΕΑ ΑΠΟ ΛΗΠΤΗ ΚΑΙ ΤΡΑΠΕΖΑ</a:t>
            </a:r>
          </a:p>
        </p:txBody>
      </p:sp>
      <p:sp>
        <p:nvSpPr>
          <p:cNvPr id="3" name="Θέση περιεχομένου 2">
            <a:extLst>
              <a:ext uri="{FF2B5EF4-FFF2-40B4-BE49-F238E27FC236}">
                <a16:creationId xmlns:a16="http://schemas.microsoft.com/office/drawing/2014/main" id="{A60D05A7-6484-B24C-D074-61F0853154F2}"/>
              </a:ext>
            </a:extLst>
          </p:cNvPr>
          <p:cNvSpPr>
            <a:spLocks noGrp="1"/>
          </p:cNvSpPr>
          <p:nvPr>
            <p:ph idx="1"/>
          </p:nvPr>
        </p:nvSpPr>
        <p:spPr>
          <a:xfrm>
            <a:off x="671228" y="2694235"/>
            <a:ext cx="10554574" cy="3636511"/>
          </a:xfrm>
        </p:spPr>
        <p:txBody>
          <a:bodyPr/>
          <a:lstStyle/>
          <a:p>
            <a:pPr algn="just"/>
            <a:r>
              <a:rPr lang="el-GR" dirty="0"/>
              <a:t>Εάν κριθεί ότι δεν συνέτρεχαν οι όροι της κατάπτωσης ο εντολέας μπορεί μεταγενέστερα να αναζητήσει το καταβληθέν ποσό από τον λήπτη ή τους διαδόχους του, κατά τις διατάξεις περί αδικοπραξιών ή κατά τις διατάξεις του αδικαιολόγητου πλουτισμού.</a:t>
            </a:r>
          </a:p>
          <a:p>
            <a:pPr algn="just"/>
            <a:r>
              <a:rPr lang="el-GR" dirty="0"/>
              <a:t>Αναγνωριστική αγωγή εξόφλησης και παύσης ισχύος της εγγυητικής επιστολής</a:t>
            </a:r>
          </a:p>
          <a:p>
            <a:pPr algn="just"/>
            <a:r>
              <a:rPr lang="el-GR" dirty="0"/>
              <a:t>Ο εντολέας μπορεί να προβεί σε αίτηση για λήψη μέτρων προσωρινής δικαστικής προστασίας. </a:t>
            </a:r>
          </a:p>
          <a:p>
            <a:pPr lvl="1" algn="just"/>
            <a:r>
              <a:rPr lang="el-GR" dirty="0"/>
              <a:t> Δικαστική μεσεγγύηση του εγγράφου (725 </a:t>
            </a:r>
            <a:r>
              <a:rPr lang="el-GR" dirty="0" err="1"/>
              <a:t>ΚΠολΔ</a:t>
            </a:r>
            <a:r>
              <a:rPr lang="el-GR" dirty="0"/>
              <a:t>)</a:t>
            </a:r>
          </a:p>
          <a:p>
            <a:pPr lvl="1" algn="just"/>
            <a:r>
              <a:rPr lang="el-GR" dirty="0"/>
              <a:t>Προσωρινή ρύθμιση της κατάστασης</a:t>
            </a:r>
          </a:p>
          <a:p>
            <a:pPr lvl="1" algn="just"/>
            <a:r>
              <a:rPr lang="el-GR" dirty="0"/>
              <a:t>Συντηρητική κατάσχεση της αξίωσης του λήπτη εις χείρας της Τράπεζας</a:t>
            </a:r>
          </a:p>
          <a:p>
            <a:pPr lvl="1" algn="just"/>
            <a:endParaRPr lang="el-GR" dirty="0"/>
          </a:p>
          <a:p>
            <a:pPr lvl="1" algn="just"/>
            <a:endParaRPr lang="el-GR" dirty="0"/>
          </a:p>
          <a:p>
            <a:endParaRPr lang="el-GR" dirty="0"/>
          </a:p>
        </p:txBody>
      </p:sp>
    </p:spTree>
    <p:extLst>
      <p:ext uri="{BB962C8B-B14F-4D97-AF65-F5344CB8AC3E}">
        <p14:creationId xmlns:p14="http://schemas.microsoft.com/office/powerpoint/2010/main" val="21752166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A023655-BF98-8A69-9BEC-EEB8088095B0}"/>
              </a:ext>
            </a:extLst>
          </p:cNvPr>
          <p:cNvSpPr>
            <a:spLocks noGrp="1"/>
          </p:cNvSpPr>
          <p:nvPr>
            <p:ph type="title"/>
          </p:nvPr>
        </p:nvSpPr>
        <p:spPr/>
        <p:txBody>
          <a:bodyPr/>
          <a:lstStyle/>
          <a:p>
            <a:r>
              <a:rPr lang="el-GR" dirty="0"/>
              <a:t>ΔΙΕΘΝΗΣ ΣΥΜΒΑΣΗ </a:t>
            </a:r>
            <a:r>
              <a:rPr lang="en-US" dirty="0"/>
              <a:t>UNCITRAL 1995</a:t>
            </a:r>
            <a:endParaRPr lang="el-GR" dirty="0"/>
          </a:p>
        </p:txBody>
      </p:sp>
      <p:sp>
        <p:nvSpPr>
          <p:cNvPr id="3" name="Θέση περιεχομένου 2">
            <a:extLst>
              <a:ext uri="{FF2B5EF4-FFF2-40B4-BE49-F238E27FC236}">
                <a16:creationId xmlns:a16="http://schemas.microsoft.com/office/drawing/2014/main" id="{06A2C548-31DE-DB0B-8195-D1AB52D05169}"/>
              </a:ext>
            </a:extLst>
          </p:cNvPr>
          <p:cNvSpPr>
            <a:spLocks noGrp="1"/>
          </p:cNvSpPr>
          <p:nvPr>
            <p:ph idx="1"/>
          </p:nvPr>
        </p:nvSpPr>
        <p:spPr>
          <a:xfrm>
            <a:off x="393290" y="2222287"/>
            <a:ext cx="11267768" cy="4188525"/>
          </a:xfrm>
        </p:spPr>
        <p:txBody>
          <a:bodyPr/>
          <a:lstStyle/>
          <a:p>
            <a:pPr algn="just"/>
            <a:r>
              <a:rPr lang="en-US" dirty="0"/>
              <a:t>1</a:t>
            </a:r>
            <a:r>
              <a:rPr lang="el-GR" baseline="30000" dirty="0"/>
              <a:t>η</a:t>
            </a:r>
            <a:r>
              <a:rPr lang="el-GR" dirty="0"/>
              <a:t> προσπάθεια για την εναρμόνιση των εθνικών ρυθμίσεων για τις αυτόνομες </a:t>
            </a:r>
            <a:r>
              <a:rPr lang="el-GR" dirty="0" err="1"/>
              <a:t>εγγυοδοτικές</a:t>
            </a:r>
            <a:r>
              <a:rPr lang="el-GR" dirty="0"/>
              <a:t> συμβάσεις και την ανεύρεση λύσεων σε ζητήματα καταχρηστικής κατάπτωσης εγγυητικών επιστολών.</a:t>
            </a:r>
          </a:p>
          <a:p>
            <a:r>
              <a:rPr lang="el-GR" dirty="0"/>
              <a:t>Υπάγονται σε αυτήν όλες οι αυτόνομες </a:t>
            </a:r>
            <a:r>
              <a:rPr lang="el-GR" dirty="0" err="1"/>
              <a:t>εγγυοδοτικές</a:t>
            </a:r>
            <a:r>
              <a:rPr lang="el-GR" dirty="0"/>
              <a:t> συμβάσεις, μεταξύ των οποίων είναι οι εγγυητικές επιστολές, και οι </a:t>
            </a:r>
            <a:r>
              <a:rPr lang="el-GR" dirty="0" err="1"/>
              <a:t>Stand</a:t>
            </a:r>
            <a:r>
              <a:rPr lang="en-US" dirty="0"/>
              <a:t>-</a:t>
            </a:r>
            <a:r>
              <a:rPr lang="el-GR" dirty="0" err="1"/>
              <a:t>by</a:t>
            </a:r>
            <a:r>
              <a:rPr lang="el-GR" dirty="0"/>
              <a:t> </a:t>
            </a:r>
            <a:r>
              <a:rPr lang="el-GR" dirty="0" err="1"/>
              <a:t>letters</a:t>
            </a:r>
            <a:r>
              <a:rPr lang="el-GR" dirty="0"/>
              <a:t> of </a:t>
            </a:r>
            <a:r>
              <a:rPr lang="el-GR" dirty="0" err="1"/>
              <a:t>credit</a:t>
            </a:r>
            <a:r>
              <a:rPr lang="en-US" dirty="0"/>
              <a:t>.</a:t>
            </a:r>
          </a:p>
          <a:p>
            <a:r>
              <a:rPr lang="el-GR" dirty="0"/>
              <a:t>Τέθηκε σε ισχύ για τα συμβαλλόμενα σε αυτή κράτη από 01 Ιανουαρίου 2000.</a:t>
            </a:r>
          </a:p>
          <a:p>
            <a:r>
              <a:rPr lang="el-GR" dirty="0"/>
              <a:t>Η Ελλάδα δεν έχει προσχωρήσει σε αυτή.</a:t>
            </a:r>
          </a:p>
        </p:txBody>
      </p:sp>
    </p:spTree>
    <p:extLst>
      <p:ext uri="{BB962C8B-B14F-4D97-AF65-F5344CB8AC3E}">
        <p14:creationId xmlns:p14="http://schemas.microsoft.com/office/powerpoint/2010/main" val="1434820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291C4D5-3DA3-6E06-9C36-DD2463ED328D}"/>
              </a:ext>
            </a:extLst>
          </p:cNvPr>
          <p:cNvSpPr>
            <a:spLocks noGrp="1"/>
          </p:cNvSpPr>
          <p:nvPr>
            <p:ph type="title"/>
          </p:nvPr>
        </p:nvSpPr>
        <p:spPr/>
        <p:txBody>
          <a:bodyPr/>
          <a:lstStyle/>
          <a:p>
            <a:r>
              <a:rPr lang="el-GR" dirty="0"/>
              <a:t>Ομοιόμορφοι Κανόνες ΔΕΕ για τις Εγγυητικές Επιστολές σε πρώτη ζήτηση</a:t>
            </a:r>
          </a:p>
        </p:txBody>
      </p:sp>
      <p:sp>
        <p:nvSpPr>
          <p:cNvPr id="3" name="Θέση περιεχομένου 2">
            <a:extLst>
              <a:ext uri="{FF2B5EF4-FFF2-40B4-BE49-F238E27FC236}">
                <a16:creationId xmlns:a16="http://schemas.microsoft.com/office/drawing/2014/main" id="{A7171F0D-39DD-7ACD-5ABF-69FF100F874D}"/>
              </a:ext>
            </a:extLst>
          </p:cNvPr>
          <p:cNvSpPr>
            <a:spLocks noGrp="1"/>
          </p:cNvSpPr>
          <p:nvPr>
            <p:ph idx="1"/>
          </p:nvPr>
        </p:nvSpPr>
        <p:spPr>
          <a:xfrm>
            <a:off x="0" y="2261419"/>
            <a:ext cx="12191999" cy="5201264"/>
          </a:xfrm>
        </p:spPr>
        <p:txBody>
          <a:bodyPr>
            <a:normAutofit fontScale="92500" lnSpcReduction="10000"/>
          </a:bodyPr>
          <a:lstStyle/>
          <a:p>
            <a:pPr algn="just"/>
            <a:r>
              <a:rPr lang="el-GR" sz="1700" dirty="0"/>
              <a:t>Το ΔΕΕ έθεσε ως στόχο τη δημιουργία ενιαίων κανόνων για την προστασία έναντι των καταχρηστικών αιτημάτων κατάπτωσης και για τη διασφάλισης των συμφερόντων των μερών.</a:t>
            </a:r>
          </a:p>
          <a:p>
            <a:pPr lvl="1" algn="just"/>
            <a:r>
              <a:rPr lang="en-US" sz="1700" dirty="0"/>
              <a:t>URCG 325 / 1978 </a:t>
            </a:r>
            <a:r>
              <a:rPr lang="el-GR" sz="1700" dirty="0"/>
              <a:t>για Εγγυητικές Επιστολές για Συμβάσεις</a:t>
            </a:r>
          </a:p>
          <a:p>
            <a:pPr lvl="1" algn="just"/>
            <a:r>
              <a:rPr lang="en-US" sz="1700" dirty="0"/>
              <a:t>URDG 458 / 1992</a:t>
            </a:r>
            <a:r>
              <a:rPr lang="el-GR" sz="1700" dirty="0"/>
              <a:t> για</a:t>
            </a:r>
            <a:r>
              <a:rPr lang="el-GR" sz="1700" b="1" dirty="0"/>
              <a:t> </a:t>
            </a:r>
            <a:r>
              <a:rPr lang="el-GR" sz="1700" dirty="0"/>
              <a:t>Εγγυητικές Επιστολές σε πρώτη ζήτηση</a:t>
            </a:r>
            <a:endParaRPr lang="en-US" sz="1700" dirty="0"/>
          </a:p>
          <a:p>
            <a:pPr lvl="1" algn="just"/>
            <a:r>
              <a:rPr lang="en-US" sz="1700" b="1" dirty="0">
                <a:solidFill>
                  <a:schemeClr val="accent1"/>
                </a:solidFill>
              </a:rPr>
              <a:t>URDG </a:t>
            </a:r>
            <a:r>
              <a:rPr lang="el-GR" sz="1700" b="1" dirty="0">
                <a:solidFill>
                  <a:schemeClr val="accent1"/>
                </a:solidFill>
              </a:rPr>
              <a:t>758</a:t>
            </a:r>
            <a:r>
              <a:rPr lang="en-US" sz="1700" b="1" dirty="0">
                <a:solidFill>
                  <a:schemeClr val="accent1"/>
                </a:solidFill>
              </a:rPr>
              <a:t> / </a:t>
            </a:r>
            <a:r>
              <a:rPr lang="el-GR" sz="1700" b="1" dirty="0">
                <a:solidFill>
                  <a:schemeClr val="accent1"/>
                </a:solidFill>
              </a:rPr>
              <a:t>2010 </a:t>
            </a:r>
            <a:r>
              <a:rPr lang="el-GR" sz="1700" dirty="0"/>
              <a:t>για</a:t>
            </a:r>
            <a:r>
              <a:rPr lang="el-GR" sz="1700" b="1" dirty="0"/>
              <a:t> </a:t>
            </a:r>
            <a:r>
              <a:rPr lang="el-GR" sz="1700" dirty="0"/>
              <a:t>Εγγυητικές Επιστολές σε πρώτη ζήτηση</a:t>
            </a:r>
            <a:endParaRPr lang="el-GR" sz="1700" b="1" dirty="0"/>
          </a:p>
          <a:p>
            <a:pPr algn="just"/>
            <a:r>
              <a:rPr lang="el-GR" sz="1700" b="1" dirty="0"/>
              <a:t>ΠΕΔΙΟ ΕΦΑΡΜΟΓΗΣ</a:t>
            </a:r>
          </a:p>
          <a:p>
            <a:pPr lvl="1" algn="just"/>
            <a:r>
              <a:rPr lang="el-GR" sz="1700" dirty="0"/>
              <a:t>Εγγυητικές επιστολές σε πρώτη ζήτηση</a:t>
            </a:r>
          </a:p>
          <a:p>
            <a:pPr lvl="1" algn="just"/>
            <a:r>
              <a:rPr lang="el-GR" sz="1700" dirty="0" err="1"/>
              <a:t>Αντεγγυητικές</a:t>
            </a:r>
            <a:r>
              <a:rPr lang="el-GR" sz="1700" dirty="0"/>
              <a:t> επιστολές σε πρώτη ζήτηση</a:t>
            </a:r>
          </a:p>
          <a:p>
            <a:pPr algn="just"/>
            <a:r>
              <a:rPr lang="el-GR" sz="1700" dirty="0"/>
              <a:t>Ενσωματώνονται στην εγγυητική επιστολή ως </a:t>
            </a:r>
            <a:r>
              <a:rPr lang="el-GR" sz="1700" b="1" dirty="0">
                <a:solidFill>
                  <a:schemeClr val="accent1"/>
                </a:solidFill>
              </a:rPr>
              <a:t>ΓΟΣ</a:t>
            </a:r>
            <a:r>
              <a:rPr lang="el-GR" sz="1700" dirty="0"/>
              <a:t> </a:t>
            </a:r>
          </a:p>
          <a:p>
            <a:pPr algn="just"/>
            <a:r>
              <a:rPr lang="el-GR" sz="1700" b="1" dirty="0"/>
              <a:t>Διάρκεια: </a:t>
            </a:r>
            <a:r>
              <a:rPr lang="el-GR" sz="1700" dirty="0"/>
              <a:t>Τίθεται σε ισχύ όταν </a:t>
            </a:r>
            <a:r>
              <a:rPr lang="el-GR" sz="1700" dirty="0" err="1"/>
              <a:t>εκφεύγει</a:t>
            </a:r>
            <a:r>
              <a:rPr lang="el-GR" sz="1700" dirty="0"/>
              <a:t> από τη σφαίρα ελέγχου του εκδότη και, αν δεν ορίζεται διαφορετικά στο κείμενο της, η εγγυητική επιστολή λήγει σε 3 έτη από την έκδοσή της και η </a:t>
            </a:r>
            <a:r>
              <a:rPr lang="el-GR" sz="1700" dirty="0" err="1"/>
              <a:t>αντεγγυητική</a:t>
            </a:r>
            <a:r>
              <a:rPr lang="el-GR" sz="1700" dirty="0"/>
              <a:t> σε 30 ημέρες από την έκδοσή της (άρθρο 25).</a:t>
            </a:r>
          </a:p>
          <a:p>
            <a:pPr algn="just"/>
            <a:r>
              <a:rPr lang="el-GR" sz="1700" dirty="0"/>
              <a:t>Η απαίτηση του λήπτη κατά της εκδότριας τράπεζας μπορεί να μεταβιβαστεί δια εκχώρησης, κατόπιν τριμερούς συμφωνίας με τον </a:t>
            </a:r>
            <a:r>
              <a:rPr lang="el-GR" sz="1700" dirty="0" err="1"/>
              <a:t>εκδοχέα</a:t>
            </a:r>
            <a:r>
              <a:rPr lang="el-GR" sz="1700" dirty="0"/>
              <a:t> και τον οφειλέτη της υποκείμενης σύμβασης.</a:t>
            </a:r>
          </a:p>
          <a:p>
            <a:pPr algn="just"/>
            <a:r>
              <a:rPr lang="el-GR" sz="1700" dirty="0"/>
              <a:t>Βάσει άρθρου 33 </a:t>
            </a:r>
            <a:r>
              <a:rPr lang="en-US" sz="1700" dirty="0"/>
              <a:t>URDG </a:t>
            </a:r>
            <a:r>
              <a:rPr lang="el-GR" sz="1700" dirty="0"/>
              <a:t>πρέπει </a:t>
            </a:r>
            <a:r>
              <a:rPr lang="el-GR" sz="1900" dirty="0"/>
              <a:t>να αναφέρεται ρητώς στην εγγυητική επιστολή ότι είναι μεταβιβάσιμη, ενώ η </a:t>
            </a:r>
            <a:r>
              <a:rPr lang="el-GR" sz="1900" dirty="0" err="1"/>
              <a:t>αντεγγυητική</a:t>
            </a:r>
            <a:r>
              <a:rPr lang="el-GR" sz="1900" dirty="0"/>
              <a:t> επιστολή είναι αμεταβίβαστη.</a:t>
            </a:r>
            <a:endParaRPr lang="el-GR" sz="1200" dirty="0"/>
          </a:p>
          <a:p>
            <a:pPr algn="just"/>
            <a:endParaRPr lang="el-GR" dirty="0"/>
          </a:p>
          <a:p>
            <a:pPr algn="just"/>
            <a:endParaRPr lang="el-GR" dirty="0"/>
          </a:p>
          <a:p>
            <a:pPr lvl="1" algn="just"/>
            <a:endParaRPr lang="el-GR" dirty="0"/>
          </a:p>
        </p:txBody>
      </p:sp>
    </p:spTree>
    <p:extLst>
      <p:ext uri="{BB962C8B-B14F-4D97-AF65-F5344CB8AC3E}">
        <p14:creationId xmlns:p14="http://schemas.microsoft.com/office/powerpoint/2010/main" val="36927510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795A2B4-D8DB-7AB7-7AEC-FBFE479922A4}"/>
              </a:ext>
            </a:extLst>
          </p:cNvPr>
          <p:cNvSpPr>
            <a:spLocks noGrp="1"/>
          </p:cNvSpPr>
          <p:nvPr>
            <p:ph type="title"/>
          </p:nvPr>
        </p:nvSpPr>
        <p:spPr/>
        <p:txBody>
          <a:bodyPr/>
          <a:lstStyle/>
          <a:p>
            <a:r>
              <a:rPr lang="el-GR" dirty="0"/>
              <a:t>ΚΑΤΑΠΤΩΣΗ</a:t>
            </a:r>
          </a:p>
        </p:txBody>
      </p:sp>
      <p:sp>
        <p:nvSpPr>
          <p:cNvPr id="3" name="Θέση περιεχομένου 2">
            <a:extLst>
              <a:ext uri="{FF2B5EF4-FFF2-40B4-BE49-F238E27FC236}">
                <a16:creationId xmlns:a16="http://schemas.microsoft.com/office/drawing/2014/main" id="{1A621775-F5A0-D070-DA06-6055D2EBB2A7}"/>
              </a:ext>
            </a:extLst>
          </p:cNvPr>
          <p:cNvSpPr>
            <a:spLocks noGrp="1"/>
          </p:cNvSpPr>
          <p:nvPr>
            <p:ph idx="1"/>
          </p:nvPr>
        </p:nvSpPr>
        <p:spPr>
          <a:xfrm>
            <a:off x="344128" y="2261616"/>
            <a:ext cx="11503742" cy="4384990"/>
          </a:xfrm>
        </p:spPr>
        <p:txBody>
          <a:bodyPr>
            <a:normAutofit/>
          </a:bodyPr>
          <a:lstStyle/>
          <a:p>
            <a:pPr algn="just"/>
            <a:r>
              <a:rPr lang="el-GR" dirty="0"/>
              <a:t>Η άσκηση από τον λήπτη του δικαιώματος να ζητήσει από την εκδότρια τράπεζα την καταβολή, ολικά ή μερικά, του εγγυημένου ποσού, επειδή – κατά το κείμενο της επιστολής και τη βασική σχέση – επήλθε ο </a:t>
            </a:r>
            <a:r>
              <a:rPr lang="el-GR" dirty="0" err="1"/>
              <a:t>ασφαλιζόμενος</a:t>
            </a:r>
            <a:r>
              <a:rPr lang="el-GR" dirty="0"/>
              <a:t> κίνδυνος ή ο συμβατικός λόγος ενεργοποίησης.</a:t>
            </a:r>
          </a:p>
          <a:p>
            <a:pPr algn="just"/>
            <a:r>
              <a:rPr lang="el-GR" dirty="0"/>
              <a:t>Επέρχεται μόνο με αίτημα/δήλωση κατάπτωσης, το οποίο η εκδότρια τράπεζα εξετάζει εντός 5 εργάσιμων ημερών (άρθρο 20).</a:t>
            </a:r>
          </a:p>
          <a:p>
            <a:pPr algn="just"/>
            <a:r>
              <a:rPr lang="el-GR" dirty="0"/>
              <a:t>Υπάρχει δυνατότητα υποβολής αιτήματος τμηματικής κατάπτωσης. Στην περίπτωση αυτή μπορούν να υποβληθούν περισσότερα αυτοτελή αιτήματα τμηματικής κατάπτωσης.</a:t>
            </a:r>
          </a:p>
          <a:p>
            <a:pPr algn="just"/>
            <a:r>
              <a:rPr lang="el-GR" dirty="0"/>
              <a:t>Οι προϋποθέσεις για την υποβολή αιτήματος κατάπτωσης προσδιορίζονται στο άρθρο15</a:t>
            </a:r>
          </a:p>
          <a:p>
            <a:pPr lvl="1" algn="just"/>
            <a:r>
              <a:rPr lang="el-GR" dirty="0"/>
              <a:t>Δήλωση κατάπτωσης με ρητή αναφορά στη παραβίαση των συμβατικών υποχρεώσεων του εντολέα</a:t>
            </a:r>
          </a:p>
          <a:p>
            <a:pPr lvl="1" algn="just"/>
            <a:r>
              <a:rPr lang="el-GR" dirty="0"/>
              <a:t>Η δήλωση κατάπτωσης να μην έχει ημερομηνία προγενέστερη της ημερομηνίας παρουσίασης του αιτήματος.</a:t>
            </a:r>
          </a:p>
          <a:p>
            <a:pPr algn="just"/>
            <a:endParaRPr lang="el-GR" dirty="0"/>
          </a:p>
        </p:txBody>
      </p:sp>
    </p:spTree>
    <p:extLst>
      <p:ext uri="{BB962C8B-B14F-4D97-AF65-F5344CB8AC3E}">
        <p14:creationId xmlns:p14="http://schemas.microsoft.com/office/powerpoint/2010/main" val="11877168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569CFD0-890D-60E2-4B69-FE8B65BA54AD}"/>
              </a:ext>
            </a:extLst>
          </p:cNvPr>
          <p:cNvSpPr>
            <a:spLocks noGrp="1"/>
          </p:cNvSpPr>
          <p:nvPr>
            <p:ph type="title"/>
          </p:nvPr>
        </p:nvSpPr>
        <p:spPr/>
        <p:txBody>
          <a:bodyPr/>
          <a:lstStyle/>
          <a:p>
            <a:r>
              <a:rPr lang="el-GR" dirty="0"/>
              <a:t>Ζητήματα ΙΔΔ – Υποκείμενη σχέση</a:t>
            </a:r>
          </a:p>
        </p:txBody>
      </p:sp>
      <p:sp>
        <p:nvSpPr>
          <p:cNvPr id="3" name="Θέση περιεχομένου 2">
            <a:extLst>
              <a:ext uri="{FF2B5EF4-FFF2-40B4-BE49-F238E27FC236}">
                <a16:creationId xmlns:a16="http://schemas.microsoft.com/office/drawing/2014/main" id="{741F19F0-20C4-A08D-3A7A-586CB4222099}"/>
              </a:ext>
            </a:extLst>
          </p:cNvPr>
          <p:cNvSpPr>
            <a:spLocks noGrp="1"/>
          </p:cNvSpPr>
          <p:nvPr>
            <p:ph idx="1"/>
          </p:nvPr>
        </p:nvSpPr>
        <p:spPr>
          <a:xfrm>
            <a:off x="801288" y="2232020"/>
            <a:ext cx="10554574" cy="4267003"/>
          </a:xfrm>
        </p:spPr>
        <p:txBody>
          <a:bodyPr/>
          <a:lstStyle/>
          <a:p>
            <a:pPr marL="0" indent="0" algn="just">
              <a:buNone/>
            </a:pPr>
            <a:endParaRPr lang="el-GR" b="1" dirty="0">
              <a:solidFill>
                <a:schemeClr val="accent1"/>
              </a:solidFill>
            </a:endParaRPr>
          </a:p>
          <a:p>
            <a:pPr algn="just"/>
            <a:r>
              <a:rPr lang="el-GR" dirty="0"/>
              <a:t>Εφαρμοστέο δίκαιο </a:t>
            </a:r>
          </a:p>
          <a:p>
            <a:pPr lvl="1" algn="just"/>
            <a:r>
              <a:rPr lang="el-GR" b="1" dirty="0">
                <a:solidFill>
                  <a:schemeClr val="accent1"/>
                </a:solidFill>
              </a:rPr>
              <a:t>Άρθρο 4 Κανονισμός Ρώμη Ι</a:t>
            </a:r>
          </a:p>
          <a:p>
            <a:pPr marL="457200" lvl="1" indent="0" algn="just">
              <a:buNone/>
            </a:pPr>
            <a:endParaRPr lang="el-GR" dirty="0"/>
          </a:p>
          <a:p>
            <a:pPr algn="just"/>
            <a:r>
              <a:rPr lang="el-GR" dirty="0"/>
              <a:t>Διεθνής δικαιοδοσία </a:t>
            </a:r>
          </a:p>
          <a:p>
            <a:pPr lvl="1" algn="just"/>
            <a:r>
              <a:rPr lang="el-GR" b="1" dirty="0">
                <a:solidFill>
                  <a:schemeClr val="accent1"/>
                </a:solidFill>
              </a:rPr>
              <a:t>Κανονισμός Βρυξέλες </a:t>
            </a:r>
            <a:r>
              <a:rPr lang="el-GR" b="1" dirty="0" err="1">
                <a:solidFill>
                  <a:schemeClr val="accent1"/>
                </a:solidFill>
              </a:rPr>
              <a:t>Ια</a:t>
            </a:r>
            <a:endParaRPr lang="el-GR" b="1" dirty="0">
              <a:solidFill>
                <a:schemeClr val="accent1"/>
              </a:solidFill>
            </a:endParaRPr>
          </a:p>
          <a:p>
            <a:pPr lvl="1" algn="just"/>
            <a:r>
              <a:rPr lang="el-GR" b="1" dirty="0">
                <a:solidFill>
                  <a:schemeClr val="accent1"/>
                </a:solidFill>
              </a:rPr>
              <a:t>Άρθρα 3 και 33  </a:t>
            </a:r>
            <a:r>
              <a:rPr lang="el-GR" b="1" dirty="0" err="1">
                <a:solidFill>
                  <a:schemeClr val="accent1"/>
                </a:solidFill>
              </a:rPr>
              <a:t>ΚΠολΔ</a:t>
            </a:r>
            <a:r>
              <a:rPr lang="el-GR" b="1" dirty="0">
                <a:solidFill>
                  <a:schemeClr val="accent1"/>
                </a:solidFill>
              </a:rPr>
              <a:t>: </a:t>
            </a:r>
            <a:r>
              <a:rPr lang="el-GR" dirty="0"/>
              <a:t>δικαστήριο του τόπου όπου καταρτίστηκε η δικαιοπραξία ή όπου πρέπει να εκπληρωθεί η παροχή</a:t>
            </a:r>
            <a:endParaRPr lang="el-GR" b="1" dirty="0">
              <a:solidFill>
                <a:schemeClr val="accent1"/>
              </a:solidFill>
            </a:endParaRPr>
          </a:p>
          <a:p>
            <a:pPr marL="457200" lvl="1" indent="0">
              <a:buNone/>
            </a:pPr>
            <a:endParaRPr lang="el-GR" dirty="0"/>
          </a:p>
          <a:p>
            <a:pPr marL="0" indent="0">
              <a:buNone/>
            </a:pPr>
            <a:endParaRPr lang="el-GR" dirty="0"/>
          </a:p>
        </p:txBody>
      </p:sp>
    </p:spTree>
    <p:extLst>
      <p:ext uri="{BB962C8B-B14F-4D97-AF65-F5344CB8AC3E}">
        <p14:creationId xmlns:p14="http://schemas.microsoft.com/office/powerpoint/2010/main" val="10885295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54E8DF2-C70F-08F1-3AE2-EDF1F471F8C7}"/>
              </a:ext>
            </a:extLst>
          </p:cNvPr>
          <p:cNvSpPr>
            <a:spLocks noGrp="1"/>
          </p:cNvSpPr>
          <p:nvPr>
            <p:ph type="title"/>
          </p:nvPr>
        </p:nvSpPr>
        <p:spPr/>
        <p:txBody>
          <a:bodyPr/>
          <a:lstStyle/>
          <a:p>
            <a:r>
              <a:rPr lang="el-GR" dirty="0"/>
              <a:t>Ζητήματα ΙΔΔ – Σχέση τράπεζας-εντολέα</a:t>
            </a:r>
          </a:p>
        </p:txBody>
      </p:sp>
      <p:sp>
        <p:nvSpPr>
          <p:cNvPr id="3" name="Θέση περιεχομένου 2">
            <a:extLst>
              <a:ext uri="{FF2B5EF4-FFF2-40B4-BE49-F238E27FC236}">
                <a16:creationId xmlns:a16="http://schemas.microsoft.com/office/drawing/2014/main" id="{BB9899AC-96E5-C889-5BBB-9AAFB52167C2}"/>
              </a:ext>
            </a:extLst>
          </p:cNvPr>
          <p:cNvSpPr>
            <a:spLocks noGrp="1"/>
          </p:cNvSpPr>
          <p:nvPr>
            <p:ph idx="1"/>
          </p:nvPr>
        </p:nvSpPr>
        <p:spPr>
          <a:xfrm>
            <a:off x="0" y="2222287"/>
            <a:ext cx="12192000" cy="4532474"/>
          </a:xfrm>
        </p:spPr>
        <p:txBody>
          <a:bodyPr>
            <a:normAutofit/>
          </a:bodyPr>
          <a:lstStyle/>
          <a:p>
            <a:pPr algn="just"/>
            <a:r>
              <a:rPr lang="el-GR" u="sng" dirty="0"/>
              <a:t>Εφαρμοστέο δίκαιο </a:t>
            </a:r>
          </a:p>
          <a:p>
            <a:pPr lvl="1" algn="just"/>
            <a:r>
              <a:rPr lang="el-GR" b="1" dirty="0">
                <a:solidFill>
                  <a:schemeClr val="accent1"/>
                </a:solidFill>
              </a:rPr>
              <a:t>Άρθρο 4 παρ. 1 περ. β’ Κανονισμός Ρώμη Ι: </a:t>
            </a:r>
            <a:r>
              <a:rPr lang="el-GR" dirty="0"/>
              <a:t>«η σύμβαση παροχής υπηρεσιών </a:t>
            </a:r>
            <a:r>
              <a:rPr lang="el-GR" dirty="0" err="1"/>
              <a:t>διέπεται</a:t>
            </a:r>
            <a:r>
              <a:rPr lang="el-GR" dirty="0"/>
              <a:t> από το δίκαιο της χώρας στην οποία ο </a:t>
            </a:r>
            <a:r>
              <a:rPr lang="el-GR" dirty="0" err="1"/>
              <a:t>πάροχος</a:t>
            </a:r>
            <a:r>
              <a:rPr lang="el-GR" dirty="0"/>
              <a:t> υπηρεσίας έχει τη συνήθη διαμονή του»</a:t>
            </a:r>
          </a:p>
          <a:p>
            <a:pPr marL="457200" lvl="1" indent="0" algn="just">
              <a:buNone/>
            </a:pPr>
            <a:r>
              <a:rPr lang="el-GR" b="1" dirty="0">
                <a:solidFill>
                  <a:schemeClr val="accent1"/>
                </a:solidFill>
              </a:rPr>
              <a:t> + Άρθρο 19 Κανονισμός Ρώμη Ι: </a:t>
            </a:r>
            <a:r>
              <a:rPr lang="el-GR" dirty="0"/>
              <a:t>«ως συνήθης διαμονή εταιρείας ή άλλης ένωσης, με ή χωρίς νομική προσωπικότητα, νοείται ο τόπος της </a:t>
            </a:r>
            <a:r>
              <a:rPr lang="el-GR" b="1" dirty="0"/>
              <a:t>κεντρικής της διοίκησης» </a:t>
            </a:r>
            <a:r>
              <a:rPr lang="el-GR" dirty="0"/>
              <a:t>(παρ. 1)</a:t>
            </a:r>
          </a:p>
          <a:p>
            <a:pPr marL="457200" lvl="1" indent="0" algn="just">
              <a:buNone/>
            </a:pPr>
            <a:r>
              <a:rPr lang="el-GR" dirty="0"/>
              <a:t>«Εάν η σύμβαση συνάπτεται στο πλαίσιο της λειτουργίας υποκαταστήματος, αντιπροσωπείας ή οιασδήποτε άλλης εγκατάστασης, ή αν, σύμφωνα με τη σύμβαση, η παροχή οφείλεται από ένα τέτοιο υποκατάστημα, αντιπροσωπεία ή οιαδήποτε άλλη εγκατάσταση, ως τόπος της συνήθους διαμονής θεωρείται </a:t>
            </a:r>
            <a:r>
              <a:rPr lang="el-GR" b="1" dirty="0"/>
              <a:t>ο τόπος όπου ευρίσκεται το υποκατάστημα, η αντιπροσωπεία ή η οιαδήποτε άλλη εγκατάσταση».</a:t>
            </a:r>
            <a:endParaRPr lang="el-GR" b="1" dirty="0">
              <a:solidFill>
                <a:schemeClr val="accent1"/>
              </a:solidFill>
            </a:endParaRPr>
          </a:p>
          <a:p>
            <a:pPr algn="just"/>
            <a:r>
              <a:rPr lang="el-GR" u="sng" dirty="0"/>
              <a:t>Διεθνής δικαιοδοσία </a:t>
            </a:r>
          </a:p>
          <a:p>
            <a:pPr lvl="1" algn="just"/>
            <a:r>
              <a:rPr lang="el-GR" b="1" dirty="0">
                <a:solidFill>
                  <a:schemeClr val="accent1"/>
                </a:solidFill>
              </a:rPr>
              <a:t>Άρθρο 7 παρ. 1 περ. β Κανονισμός Βρυξέλες </a:t>
            </a:r>
            <a:r>
              <a:rPr lang="el-GR" b="1" dirty="0" err="1">
                <a:solidFill>
                  <a:schemeClr val="accent1"/>
                </a:solidFill>
              </a:rPr>
              <a:t>Ια</a:t>
            </a:r>
            <a:r>
              <a:rPr lang="el-GR" b="1" dirty="0">
                <a:solidFill>
                  <a:schemeClr val="accent1"/>
                </a:solidFill>
              </a:rPr>
              <a:t>: </a:t>
            </a:r>
            <a:r>
              <a:rPr lang="el-GR" sz="1700" dirty="0"/>
              <a:t>«ε</a:t>
            </a:r>
            <a:r>
              <a:rPr lang="el-GR" dirty="0"/>
              <a:t>φόσον πρόκειται για παροχή υπηρεσιών, ο τόπος του κράτους μέλους όπου, δυνάμει της σύμβασης, έγινε ή έπρεπε να γίνει η παροχή των υπηρεσιών»</a:t>
            </a:r>
            <a:endParaRPr lang="el-GR" b="1" dirty="0">
              <a:solidFill>
                <a:schemeClr val="accent1"/>
              </a:solidFill>
            </a:endParaRPr>
          </a:p>
          <a:p>
            <a:pPr lvl="1" algn="just"/>
            <a:r>
              <a:rPr lang="el-GR" b="1" dirty="0">
                <a:solidFill>
                  <a:schemeClr val="accent1"/>
                </a:solidFill>
              </a:rPr>
              <a:t>Άρθρα 3 και 33  </a:t>
            </a:r>
            <a:r>
              <a:rPr lang="el-GR" b="1" dirty="0" err="1">
                <a:solidFill>
                  <a:schemeClr val="accent1"/>
                </a:solidFill>
              </a:rPr>
              <a:t>ΚΠολΔ</a:t>
            </a:r>
            <a:r>
              <a:rPr lang="el-GR" b="1" dirty="0">
                <a:solidFill>
                  <a:schemeClr val="accent1"/>
                </a:solidFill>
              </a:rPr>
              <a:t>: </a:t>
            </a:r>
            <a:r>
              <a:rPr lang="el-GR" dirty="0"/>
              <a:t>δικαστήριο του τόπου όπου καταρτίστηκε η δικαιοπραξία ή όπου πρέπει να εκπληρωθεί η παροχή</a:t>
            </a:r>
            <a:endParaRPr lang="el-GR" b="1" dirty="0">
              <a:solidFill>
                <a:schemeClr val="accent1"/>
              </a:solidFill>
            </a:endParaRPr>
          </a:p>
          <a:p>
            <a:endParaRPr lang="el-GR" dirty="0"/>
          </a:p>
        </p:txBody>
      </p:sp>
    </p:spTree>
    <p:extLst>
      <p:ext uri="{BB962C8B-B14F-4D97-AF65-F5344CB8AC3E}">
        <p14:creationId xmlns:p14="http://schemas.microsoft.com/office/powerpoint/2010/main" val="18610183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B91BD15-8D82-D317-EA66-028196A0C9E5}"/>
              </a:ext>
            </a:extLst>
          </p:cNvPr>
          <p:cNvSpPr>
            <a:spLocks noGrp="1"/>
          </p:cNvSpPr>
          <p:nvPr>
            <p:ph type="title"/>
          </p:nvPr>
        </p:nvSpPr>
        <p:spPr/>
        <p:txBody>
          <a:bodyPr/>
          <a:lstStyle/>
          <a:p>
            <a:r>
              <a:rPr lang="el-GR" dirty="0"/>
              <a:t>Ζητήματα ΙΔΔ – Σχέση τράπεζας-λήπτη</a:t>
            </a:r>
          </a:p>
        </p:txBody>
      </p:sp>
      <p:sp>
        <p:nvSpPr>
          <p:cNvPr id="3" name="Θέση περιεχομένου 2">
            <a:extLst>
              <a:ext uri="{FF2B5EF4-FFF2-40B4-BE49-F238E27FC236}">
                <a16:creationId xmlns:a16="http://schemas.microsoft.com/office/drawing/2014/main" id="{7452DB7F-4AE9-F136-1841-4EFD7C4D7658}"/>
              </a:ext>
            </a:extLst>
          </p:cNvPr>
          <p:cNvSpPr>
            <a:spLocks noGrp="1"/>
          </p:cNvSpPr>
          <p:nvPr>
            <p:ph idx="1"/>
          </p:nvPr>
        </p:nvSpPr>
        <p:spPr>
          <a:xfrm>
            <a:off x="0" y="2222287"/>
            <a:ext cx="12192000" cy="4635713"/>
          </a:xfrm>
        </p:spPr>
        <p:txBody>
          <a:bodyPr>
            <a:normAutofit/>
          </a:bodyPr>
          <a:lstStyle/>
          <a:p>
            <a:r>
              <a:rPr lang="el-GR" u="sng" dirty="0"/>
              <a:t>Εφαρμοστέο δίκαιο</a:t>
            </a:r>
          </a:p>
          <a:p>
            <a:pPr lvl="1" algn="just"/>
            <a:r>
              <a:rPr lang="el-GR" b="1" dirty="0">
                <a:solidFill>
                  <a:schemeClr val="accent1"/>
                </a:solidFill>
              </a:rPr>
              <a:t>Άρθρο 34 </a:t>
            </a:r>
            <a:r>
              <a:rPr lang="en-US" b="1" dirty="0">
                <a:solidFill>
                  <a:schemeClr val="accent1"/>
                </a:solidFill>
              </a:rPr>
              <a:t>URDG </a:t>
            </a:r>
            <a:r>
              <a:rPr lang="el-GR" b="1" dirty="0">
                <a:solidFill>
                  <a:schemeClr val="accent1"/>
                </a:solidFill>
              </a:rPr>
              <a:t>758</a:t>
            </a:r>
            <a:r>
              <a:rPr lang="en-US" b="1" dirty="0">
                <a:solidFill>
                  <a:schemeClr val="accent1"/>
                </a:solidFill>
              </a:rPr>
              <a:t> / </a:t>
            </a:r>
            <a:r>
              <a:rPr lang="el-GR" b="1" dirty="0">
                <a:solidFill>
                  <a:schemeClr val="accent1"/>
                </a:solidFill>
              </a:rPr>
              <a:t>2010: </a:t>
            </a:r>
            <a:r>
              <a:rPr lang="el-GR" dirty="0"/>
              <a:t>δίκαιο του τόπου του υποκαταστήματος ή του γραφείου του εκδότη δικαστήριο</a:t>
            </a:r>
            <a:endParaRPr lang="el-GR" u="sng" dirty="0"/>
          </a:p>
          <a:p>
            <a:pPr lvl="1" algn="just"/>
            <a:r>
              <a:rPr lang="el-GR" b="1" dirty="0">
                <a:solidFill>
                  <a:schemeClr val="accent1"/>
                </a:solidFill>
              </a:rPr>
              <a:t>Άρθρο 4 παρ. 2 περ. β’ Κανονισμός Ρώμη Ι: </a:t>
            </a:r>
            <a:r>
              <a:rPr lang="el-GR" dirty="0"/>
              <a:t>«</a:t>
            </a:r>
            <a:r>
              <a:rPr lang="el-GR" dirty="0" err="1"/>
              <a:t>διέπεται</a:t>
            </a:r>
            <a:r>
              <a:rPr lang="el-GR" dirty="0"/>
              <a:t> από το δίκαιο της χώρας στην οποία το μέρος το οποίο οφείλει να εκπληρώσει τη χαρακτηριστική παροχή της σύμβασης, έχει τη συνήθη διαμονή του» </a:t>
            </a:r>
            <a:r>
              <a:rPr lang="el-GR" b="1" dirty="0">
                <a:solidFill>
                  <a:schemeClr val="accent1"/>
                </a:solidFill>
              </a:rPr>
              <a:t>+ Άρθρο 19 Κανονισμός Ρώμη Ι</a:t>
            </a:r>
          </a:p>
          <a:p>
            <a:pPr algn="just"/>
            <a:r>
              <a:rPr lang="el-GR" u="sng" dirty="0"/>
              <a:t>Διεθνής δικαιοδοσία </a:t>
            </a:r>
          </a:p>
          <a:p>
            <a:pPr lvl="1" algn="just"/>
            <a:r>
              <a:rPr lang="el-GR" b="1" dirty="0">
                <a:solidFill>
                  <a:schemeClr val="accent1"/>
                </a:solidFill>
              </a:rPr>
              <a:t>Άρθρο 35 </a:t>
            </a:r>
            <a:r>
              <a:rPr lang="en-US" b="1" dirty="0">
                <a:solidFill>
                  <a:schemeClr val="accent1"/>
                </a:solidFill>
              </a:rPr>
              <a:t>URDG 758 / 2010</a:t>
            </a:r>
            <a:r>
              <a:rPr lang="el-GR" b="1" dirty="0">
                <a:solidFill>
                  <a:schemeClr val="accent1"/>
                </a:solidFill>
              </a:rPr>
              <a:t>: </a:t>
            </a:r>
            <a:r>
              <a:rPr lang="el-GR" dirty="0"/>
              <a:t>το δικαστήριο του τόπου του υποκαταστήματος ή του γραφείου του εκδότη δικαστήριο</a:t>
            </a:r>
            <a:endParaRPr lang="el-GR" b="1" dirty="0">
              <a:solidFill>
                <a:schemeClr val="accent1"/>
              </a:solidFill>
            </a:endParaRPr>
          </a:p>
          <a:p>
            <a:pPr lvl="1" algn="just"/>
            <a:r>
              <a:rPr lang="el-GR" b="1" dirty="0">
                <a:solidFill>
                  <a:schemeClr val="accent1"/>
                </a:solidFill>
              </a:rPr>
              <a:t>Άρθρο 7 παρ. 1 περ. β Κανονισμός Βρυξέλες </a:t>
            </a:r>
            <a:r>
              <a:rPr lang="el-GR" b="1" dirty="0" err="1">
                <a:solidFill>
                  <a:schemeClr val="accent1"/>
                </a:solidFill>
              </a:rPr>
              <a:t>Ια</a:t>
            </a:r>
            <a:r>
              <a:rPr lang="el-GR" b="1" dirty="0">
                <a:solidFill>
                  <a:schemeClr val="accent1"/>
                </a:solidFill>
              </a:rPr>
              <a:t>: </a:t>
            </a:r>
            <a:r>
              <a:rPr lang="el-GR" sz="1700" dirty="0"/>
              <a:t>«ε</a:t>
            </a:r>
            <a:r>
              <a:rPr lang="el-GR" dirty="0"/>
              <a:t>φόσον πρόκειται για παροχή υπηρεσιών, ο τόπος του κράτους μέλους όπου, δυνάμει της σύμβασης, έγινε ή έπρεπε να γίνει η παροχή των υπηρεσιών»</a:t>
            </a:r>
            <a:endParaRPr lang="el-GR" b="1" dirty="0">
              <a:solidFill>
                <a:schemeClr val="accent1"/>
              </a:solidFill>
            </a:endParaRPr>
          </a:p>
          <a:p>
            <a:pPr lvl="1" algn="just"/>
            <a:r>
              <a:rPr lang="el-GR" b="1" dirty="0">
                <a:solidFill>
                  <a:schemeClr val="accent1"/>
                </a:solidFill>
              </a:rPr>
              <a:t>Άρθρα 3 και 33  </a:t>
            </a:r>
            <a:r>
              <a:rPr lang="el-GR" b="1" dirty="0" err="1">
                <a:solidFill>
                  <a:schemeClr val="accent1"/>
                </a:solidFill>
              </a:rPr>
              <a:t>ΚΠολΔ</a:t>
            </a:r>
            <a:r>
              <a:rPr lang="el-GR" b="1" dirty="0">
                <a:solidFill>
                  <a:schemeClr val="accent1"/>
                </a:solidFill>
              </a:rPr>
              <a:t>: </a:t>
            </a:r>
            <a:r>
              <a:rPr lang="el-GR" dirty="0"/>
              <a:t>δικαστήριο του τόπου όπου πρέπει να εκπληρωθεί η παροχή</a:t>
            </a:r>
            <a:endParaRPr lang="el-GR" b="1" dirty="0">
              <a:solidFill>
                <a:schemeClr val="accent1"/>
              </a:solidFill>
            </a:endParaRPr>
          </a:p>
          <a:p>
            <a:endParaRPr lang="el-GR" dirty="0"/>
          </a:p>
        </p:txBody>
      </p:sp>
    </p:spTree>
    <p:extLst>
      <p:ext uri="{BB962C8B-B14F-4D97-AF65-F5344CB8AC3E}">
        <p14:creationId xmlns:p14="http://schemas.microsoft.com/office/powerpoint/2010/main" val="33720399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CE433BA-2CBC-6344-3FD4-C211A1924179}"/>
              </a:ext>
            </a:extLst>
          </p:cNvPr>
          <p:cNvSpPr>
            <a:spLocks noGrp="1"/>
          </p:cNvSpPr>
          <p:nvPr>
            <p:ph type="title"/>
          </p:nvPr>
        </p:nvSpPr>
        <p:spPr/>
        <p:txBody>
          <a:bodyPr/>
          <a:lstStyle/>
          <a:p>
            <a:r>
              <a:rPr lang="el-GR" dirty="0"/>
              <a:t>ΝΟΜΟΛΟΓΙΑ</a:t>
            </a:r>
          </a:p>
        </p:txBody>
      </p:sp>
      <p:sp>
        <p:nvSpPr>
          <p:cNvPr id="3" name="Θέση περιεχομένου 2">
            <a:extLst>
              <a:ext uri="{FF2B5EF4-FFF2-40B4-BE49-F238E27FC236}">
                <a16:creationId xmlns:a16="http://schemas.microsoft.com/office/drawing/2014/main" id="{F519060D-ED20-2DD3-72C7-41FEF9E83AC0}"/>
              </a:ext>
            </a:extLst>
          </p:cNvPr>
          <p:cNvSpPr>
            <a:spLocks noGrp="1"/>
          </p:cNvSpPr>
          <p:nvPr>
            <p:ph idx="1"/>
          </p:nvPr>
        </p:nvSpPr>
        <p:spPr>
          <a:xfrm>
            <a:off x="216309" y="2222287"/>
            <a:ext cx="11798709" cy="4424319"/>
          </a:xfrm>
        </p:spPr>
        <p:txBody>
          <a:bodyPr>
            <a:normAutofit lnSpcReduction="10000"/>
          </a:bodyPr>
          <a:lstStyle/>
          <a:p>
            <a:pPr algn="just"/>
            <a:r>
              <a:rPr lang="en-US" dirty="0"/>
              <a:t>Court of Appeal (Civil Division), Edward Owen Engineering Ltd v Barclays Bank International Ltd, 20</a:t>
            </a:r>
            <a:r>
              <a:rPr lang="el-GR" baseline="30000" dirty="0"/>
              <a:t>ης</a:t>
            </a:r>
            <a:r>
              <a:rPr lang="el-GR" dirty="0"/>
              <a:t> Ιουλίου </a:t>
            </a:r>
            <a:r>
              <a:rPr lang="en-US" dirty="0"/>
              <a:t>1977</a:t>
            </a:r>
            <a:r>
              <a:rPr lang="el-GR" dirty="0"/>
              <a:t> </a:t>
            </a:r>
            <a:r>
              <a:rPr lang="el-GR" b="1" dirty="0">
                <a:solidFill>
                  <a:schemeClr val="accent1"/>
                </a:solidFill>
              </a:rPr>
              <a:t>(αρχή της αυτονομίας)</a:t>
            </a:r>
            <a:r>
              <a:rPr lang="el-GR" dirty="0"/>
              <a:t>: Μια τράπεζα που παρέχει εγγυητική επιστολή καλής εκτέλεσης προβεί σε καταβολή σύμφωνα με τους όρους της. Δεν εξετάζει καθόλου τη σχέση μεταξύ του εντολέα και του λήπτη, ούτε αν έχουν εκπληρώσει ή όχι τις συμβατικές τους υποχρεώσεις. Η τράπεζα οφείλει να καταβάλει σύμφωνα με την εγγυητική επιστολή, σε πρώτη ζήτηση, εφόσον αυτό προβλέπεται, χωρίς απόδειξη ή προϋποθέσεις.</a:t>
            </a:r>
          </a:p>
          <a:p>
            <a:pPr marL="0" indent="0" algn="just">
              <a:buNone/>
            </a:pPr>
            <a:r>
              <a:rPr lang="el-GR" dirty="0"/>
              <a:t>       Μοναδική εξαίρεση αποτελεί η περίπτωση προδήλου απάτης, για την οποία η τράπεζα έχει γνώση.</a:t>
            </a:r>
          </a:p>
          <a:p>
            <a:pPr marL="0" indent="0" algn="just">
              <a:buNone/>
            </a:pPr>
            <a:endParaRPr lang="el-GR" dirty="0"/>
          </a:p>
          <a:p>
            <a:pPr algn="just"/>
            <a:r>
              <a:rPr lang="en-US" dirty="0"/>
              <a:t>High Court of Justice </a:t>
            </a:r>
            <a:r>
              <a:rPr lang="el-GR" dirty="0"/>
              <a:t>(Commercial Court), </a:t>
            </a:r>
            <a:r>
              <a:rPr lang="en-US" dirty="0"/>
              <a:t>W</a:t>
            </a:r>
            <a:r>
              <a:rPr lang="el-GR" dirty="0" err="1"/>
              <a:t>uhan</a:t>
            </a:r>
            <a:r>
              <a:rPr lang="el-GR" dirty="0"/>
              <a:t> </a:t>
            </a:r>
            <a:r>
              <a:rPr lang="en-US" dirty="0"/>
              <a:t>G</a:t>
            </a:r>
            <a:r>
              <a:rPr lang="el-GR" dirty="0" err="1"/>
              <a:t>uoyu</a:t>
            </a:r>
            <a:r>
              <a:rPr lang="el-GR" dirty="0"/>
              <a:t> </a:t>
            </a:r>
            <a:r>
              <a:rPr lang="en-US" dirty="0"/>
              <a:t>L</a:t>
            </a:r>
            <a:r>
              <a:rPr lang="el-GR" dirty="0" err="1"/>
              <a:t>ogistics</a:t>
            </a:r>
            <a:r>
              <a:rPr lang="el-GR" dirty="0"/>
              <a:t> </a:t>
            </a:r>
            <a:r>
              <a:rPr lang="en-US" dirty="0"/>
              <a:t>G</a:t>
            </a:r>
            <a:r>
              <a:rPr lang="el-GR" dirty="0" err="1"/>
              <a:t>roup</a:t>
            </a:r>
            <a:r>
              <a:rPr lang="el-GR" dirty="0"/>
              <a:t> </a:t>
            </a:r>
            <a:r>
              <a:rPr lang="en-US" dirty="0"/>
              <a:t>C</a:t>
            </a:r>
            <a:r>
              <a:rPr lang="el-GR" dirty="0"/>
              <a:t>o </a:t>
            </a:r>
            <a:r>
              <a:rPr lang="en-US" dirty="0"/>
              <a:t>L</a:t>
            </a:r>
            <a:r>
              <a:rPr lang="el-GR" dirty="0" err="1"/>
              <a:t>td</a:t>
            </a:r>
            <a:r>
              <a:rPr lang="el-GR" dirty="0"/>
              <a:t> &amp; </a:t>
            </a:r>
            <a:r>
              <a:rPr lang="en-US" dirty="0"/>
              <a:t>A</a:t>
            </a:r>
            <a:r>
              <a:rPr lang="el-GR" dirty="0" err="1"/>
              <a:t>nor</a:t>
            </a:r>
            <a:r>
              <a:rPr lang="el-GR" dirty="0"/>
              <a:t> v. </a:t>
            </a:r>
            <a:r>
              <a:rPr lang="en-US" dirty="0"/>
              <a:t>E</a:t>
            </a:r>
            <a:r>
              <a:rPr lang="el-GR" dirty="0" err="1"/>
              <a:t>mporiki</a:t>
            </a:r>
            <a:r>
              <a:rPr lang="el-GR" dirty="0"/>
              <a:t> </a:t>
            </a:r>
            <a:r>
              <a:rPr lang="en-US" dirty="0"/>
              <a:t>B</a:t>
            </a:r>
            <a:r>
              <a:rPr lang="el-GR" dirty="0" err="1"/>
              <a:t>ank</a:t>
            </a:r>
            <a:r>
              <a:rPr lang="el-GR" dirty="0"/>
              <a:t> of </a:t>
            </a:r>
            <a:r>
              <a:rPr lang="en-US" dirty="0"/>
              <a:t>G</a:t>
            </a:r>
            <a:r>
              <a:rPr lang="el-GR" dirty="0" err="1"/>
              <a:t>reece</a:t>
            </a:r>
            <a:r>
              <a:rPr lang="el-GR" dirty="0"/>
              <a:t> </a:t>
            </a:r>
            <a:r>
              <a:rPr lang="en-US" dirty="0"/>
              <a:t>SA, </a:t>
            </a:r>
            <a:r>
              <a:rPr lang="el-GR" dirty="0"/>
              <a:t>22ας Ιουνίου 2012</a:t>
            </a:r>
            <a:r>
              <a:rPr lang="el-GR" b="1" dirty="0">
                <a:solidFill>
                  <a:schemeClr val="accent1"/>
                </a:solidFill>
              </a:rPr>
              <a:t> (αρχή της αυτονομίας)</a:t>
            </a:r>
            <a:r>
              <a:rPr lang="el-GR" dirty="0"/>
              <a:t>: Η εκδότρια Τράπεζα (εγγυητική επιστολή προκαταβολών) υποχρεούται να καταβάλει κατόπιν αιτήματος της λήπτριας, χωρίς να χρειάζεται να αποδειχθεί ότι έχει εκπληρώσει τις υποχρεώσεις της από την υποκείμενη σύμβαση (σύμβαση ναυπήγησης) με την εντολέα.</a:t>
            </a:r>
          </a:p>
          <a:p>
            <a:pPr marL="0" indent="0" algn="just">
              <a:buNone/>
            </a:pPr>
            <a:r>
              <a:rPr lang="el-GR" dirty="0"/>
              <a:t>       Μπορεί να αρνηθεί την πληρωμή μόνο για λόγους όπως η προδήλου</a:t>
            </a:r>
            <a:r>
              <a:rPr lang="el-GR" b="1" dirty="0"/>
              <a:t> </a:t>
            </a:r>
            <a:r>
              <a:rPr lang="el-GR" dirty="0"/>
              <a:t>απάτης</a:t>
            </a:r>
            <a:r>
              <a:rPr lang="el-GR" b="1" dirty="0"/>
              <a:t>.</a:t>
            </a:r>
          </a:p>
          <a:p>
            <a:endParaRPr lang="el-GR" dirty="0"/>
          </a:p>
        </p:txBody>
      </p:sp>
    </p:spTree>
    <p:extLst>
      <p:ext uri="{BB962C8B-B14F-4D97-AF65-F5344CB8AC3E}">
        <p14:creationId xmlns:p14="http://schemas.microsoft.com/office/powerpoint/2010/main" val="11236958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6216A40-714E-7886-C82B-6659CD9EB452}"/>
              </a:ext>
            </a:extLst>
          </p:cNvPr>
          <p:cNvSpPr>
            <a:spLocks noGrp="1"/>
          </p:cNvSpPr>
          <p:nvPr>
            <p:ph type="title"/>
          </p:nvPr>
        </p:nvSpPr>
        <p:spPr/>
        <p:txBody>
          <a:bodyPr/>
          <a:lstStyle/>
          <a:p>
            <a:r>
              <a:rPr lang="el-GR" dirty="0"/>
              <a:t>ΝΟΜΟΛΟΓΙΑ</a:t>
            </a:r>
          </a:p>
        </p:txBody>
      </p:sp>
      <p:sp>
        <p:nvSpPr>
          <p:cNvPr id="3" name="Θέση περιεχομένου 2">
            <a:extLst>
              <a:ext uri="{FF2B5EF4-FFF2-40B4-BE49-F238E27FC236}">
                <a16:creationId xmlns:a16="http://schemas.microsoft.com/office/drawing/2014/main" id="{F03FBF76-6CA0-26FF-F099-3D4AB23CAEB7}"/>
              </a:ext>
            </a:extLst>
          </p:cNvPr>
          <p:cNvSpPr>
            <a:spLocks noGrp="1"/>
          </p:cNvSpPr>
          <p:nvPr>
            <p:ph idx="1"/>
          </p:nvPr>
        </p:nvSpPr>
        <p:spPr>
          <a:xfrm>
            <a:off x="818712" y="2222287"/>
            <a:ext cx="10554574" cy="4306332"/>
          </a:xfrm>
        </p:spPr>
        <p:txBody>
          <a:bodyPr/>
          <a:lstStyle/>
          <a:p>
            <a:pPr algn="just"/>
            <a:r>
              <a:rPr lang="el-GR" dirty="0" err="1"/>
              <a:t>Cour</a:t>
            </a:r>
            <a:r>
              <a:rPr lang="el-GR" dirty="0"/>
              <a:t> de </a:t>
            </a:r>
            <a:r>
              <a:rPr lang="el-GR" dirty="0" err="1"/>
              <a:t>cassation</a:t>
            </a:r>
            <a:r>
              <a:rPr lang="el-GR" dirty="0"/>
              <a:t>, </a:t>
            </a:r>
            <a:r>
              <a:rPr lang="el-GR" dirty="0" err="1"/>
              <a:t>civile</a:t>
            </a:r>
            <a:r>
              <a:rPr lang="el-GR" dirty="0"/>
              <a:t>, </a:t>
            </a:r>
            <a:r>
              <a:rPr lang="el-GR" dirty="0" err="1"/>
              <a:t>Chambre</a:t>
            </a:r>
            <a:r>
              <a:rPr lang="el-GR" dirty="0"/>
              <a:t> </a:t>
            </a:r>
            <a:r>
              <a:rPr lang="el-GR" dirty="0" err="1"/>
              <a:t>commerciale</a:t>
            </a:r>
            <a:r>
              <a:rPr lang="el-GR" dirty="0"/>
              <a:t>, 3</a:t>
            </a:r>
            <a:r>
              <a:rPr lang="el-GR" baseline="30000" dirty="0"/>
              <a:t>ης</a:t>
            </a:r>
            <a:r>
              <a:rPr lang="el-GR" dirty="0"/>
              <a:t> Μαΐου 2016 : «ο προδήλως καταχρηστικός χαρακτήρας της κατάπτωση της </a:t>
            </a:r>
            <a:r>
              <a:rPr lang="el-GR" dirty="0" err="1"/>
              <a:t>αντεγγυητικής</a:t>
            </a:r>
            <a:r>
              <a:rPr lang="el-GR" dirty="0"/>
              <a:t> επιστολής δεν μπορεί να προκύπτει μόνο από τον προδήλως καταχρηστικό χαρακτήρα της κατάπτωσης της εγγυητικής επιστολής σε πρώτη ζήτηση, αλλά προϋποθέτει την απόδειξη της ύπαρξης, κατά τον χρόνο κατάπτωσής της, συμπαιγνίας μεταξύ του εγγυητή πρώτου βαθμού, δικαιούχου της </a:t>
            </a:r>
            <a:r>
              <a:rPr lang="el-GR" dirty="0" err="1"/>
              <a:t>αντεγγυητικής</a:t>
            </a:r>
            <a:r>
              <a:rPr lang="el-GR" dirty="0"/>
              <a:t> επιστολής, και του δικαιούχου της εγγυητικής επιστολής σε πρώτη ζήτηση»</a:t>
            </a:r>
          </a:p>
        </p:txBody>
      </p:sp>
    </p:spTree>
    <p:extLst>
      <p:ext uri="{BB962C8B-B14F-4D97-AF65-F5344CB8AC3E}">
        <p14:creationId xmlns:p14="http://schemas.microsoft.com/office/powerpoint/2010/main" val="14652144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236B61E-54DF-3ED3-4B6A-534F947AF601}"/>
              </a:ext>
            </a:extLst>
          </p:cNvPr>
          <p:cNvSpPr>
            <a:spLocks noGrp="1"/>
          </p:cNvSpPr>
          <p:nvPr>
            <p:ph type="title"/>
          </p:nvPr>
        </p:nvSpPr>
        <p:spPr/>
        <p:txBody>
          <a:bodyPr/>
          <a:lstStyle/>
          <a:p>
            <a:r>
              <a:rPr lang="el-GR" dirty="0"/>
              <a:t>ΣΥΜΠΕΡΑΣΜΑ</a:t>
            </a:r>
          </a:p>
        </p:txBody>
      </p:sp>
      <p:sp>
        <p:nvSpPr>
          <p:cNvPr id="3" name="Θέση περιεχομένου 2">
            <a:extLst>
              <a:ext uri="{FF2B5EF4-FFF2-40B4-BE49-F238E27FC236}">
                <a16:creationId xmlns:a16="http://schemas.microsoft.com/office/drawing/2014/main" id="{F4B45625-1B47-E53D-B11F-9BC5F6D808D5}"/>
              </a:ext>
            </a:extLst>
          </p:cNvPr>
          <p:cNvSpPr>
            <a:spLocks noGrp="1"/>
          </p:cNvSpPr>
          <p:nvPr>
            <p:ph idx="1"/>
          </p:nvPr>
        </p:nvSpPr>
        <p:spPr>
          <a:xfrm>
            <a:off x="818712" y="2222287"/>
            <a:ext cx="10554574" cy="4434152"/>
          </a:xfrm>
        </p:spPr>
        <p:txBody>
          <a:bodyPr>
            <a:normAutofit/>
          </a:bodyPr>
          <a:lstStyle/>
          <a:p>
            <a:pPr algn="just"/>
            <a:r>
              <a:rPr lang="el-GR" dirty="0"/>
              <a:t>Η εγγυητική επιστολή αποτελεί βασικό μέσο ασφάλειας στις διεθνείς συναλλαγές, καθώς ενισχύει την εμπιστοσύνη μεταξύ μερών, τα οποία αντιμετωπίζουν δυσκολίες στην αξιολόγηση της φερεγγυότητας του αντισυμβαλλομένων τους και των πραγματικών και νομικών δεδομένων στην αλλοδαπή.</a:t>
            </a:r>
          </a:p>
          <a:p>
            <a:pPr algn="just"/>
            <a:r>
              <a:rPr lang="el-GR" dirty="0"/>
              <a:t>Παράλληλα, εξασφαλίζεται ταχύτητα και αποτελεσματικότητα, αφού η απαίτηση του λήπτη της ικανοποιείται άμεσα από την εκδότρια τράπεζα, δια μίας σύμβασης αυτόνομης από αυτή που κατάρτισαν μεταξύ τους τα μέρη, με αποτέλεσμα να μην κινδυνεύουν με χρονοβόρες δικαστικές διαδικασίες.</a:t>
            </a:r>
          </a:p>
          <a:p>
            <a:pPr algn="just"/>
            <a:r>
              <a:rPr lang="el-GR" dirty="0"/>
              <a:t>Παρά τις αξιόλογες προσπάθειες που έχουν γίνει για την </a:t>
            </a:r>
            <a:r>
              <a:rPr lang="el-GR" dirty="0" err="1"/>
              <a:t>ομογενοποίηση</a:t>
            </a:r>
            <a:r>
              <a:rPr lang="el-GR" dirty="0"/>
              <a:t> των κανόνων που τις διέπουν, δεδομένων των συνεχών συζητήσεων για τον προσδιορισμό της νομικής τους φύσης, εξακολουθεί να υπάρχει ανάγκη για μεγαλύτερη ασφάλεια δικαίου. Για τον λόγο αυτό, θα ήταν επιθυμητή η διαμόρφωση ενός ενιαίου διεθνούς νομοθετικού κειμένου, το οποίο θα ρύθμιζε με σαφήνεια τα σχετικά με τις εγγυητικές επιστολές, ενισχύοντας περαιτέρω την </a:t>
            </a:r>
            <a:r>
              <a:rPr lang="el-GR" dirty="0" err="1"/>
              <a:t>προβλεψιμότητα</a:t>
            </a:r>
            <a:r>
              <a:rPr lang="el-GR" dirty="0"/>
              <a:t> και την εμπιστοσύνη στις διεθνείς εμπορικές σχέσεις.</a:t>
            </a:r>
          </a:p>
        </p:txBody>
      </p:sp>
    </p:spTree>
    <p:extLst>
      <p:ext uri="{BB962C8B-B14F-4D97-AF65-F5344CB8AC3E}">
        <p14:creationId xmlns:p14="http://schemas.microsoft.com/office/powerpoint/2010/main" val="6238618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1E45E84-27D8-5AAA-4CC8-4E8B906A578F}"/>
              </a:ext>
            </a:extLst>
          </p:cNvPr>
          <p:cNvSpPr>
            <a:spLocks noGrp="1"/>
          </p:cNvSpPr>
          <p:nvPr>
            <p:ph type="title"/>
          </p:nvPr>
        </p:nvSpPr>
        <p:spPr>
          <a:xfrm>
            <a:off x="226142" y="447188"/>
            <a:ext cx="11155856" cy="970450"/>
          </a:xfrm>
        </p:spPr>
        <p:txBody>
          <a:bodyPr/>
          <a:lstStyle/>
          <a:p>
            <a:r>
              <a:rPr lang="el-GR" dirty="0"/>
              <a:t>ΕΝΔΕΙΚΤΙΚΗ ΒΙΒΛΙΟΓΡΑΦΙΑ/ ΑΡΘΡΟΓΡΑΦΙΑ</a:t>
            </a:r>
          </a:p>
        </p:txBody>
      </p:sp>
      <p:sp>
        <p:nvSpPr>
          <p:cNvPr id="3" name="Θέση περιεχομένου 2">
            <a:extLst>
              <a:ext uri="{FF2B5EF4-FFF2-40B4-BE49-F238E27FC236}">
                <a16:creationId xmlns:a16="http://schemas.microsoft.com/office/drawing/2014/main" id="{6DA101E1-7914-2EA4-8764-DB69A53EF76D}"/>
              </a:ext>
            </a:extLst>
          </p:cNvPr>
          <p:cNvSpPr>
            <a:spLocks noGrp="1"/>
          </p:cNvSpPr>
          <p:nvPr>
            <p:ph idx="1"/>
          </p:nvPr>
        </p:nvSpPr>
        <p:spPr>
          <a:xfrm>
            <a:off x="373626" y="2222287"/>
            <a:ext cx="11444748" cy="4286668"/>
          </a:xfrm>
        </p:spPr>
        <p:txBody>
          <a:bodyPr>
            <a:normAutofit fontScale="92500" lnSpcReduction="20000"/>
          </a:bodyPr>
          <a:lstStyle/>
          <a:p>
            <a:pPr marL="0" lvl="0" indent="0">
              <a:buNone/>
            </a:pPr>
            <a:r>
              <a:rPr lang="el-GR" b="1" dirty="0"/>
              <a:t>ΕΛΛΗΝΙΚΗ</a:t>
            </a:r>
          </a:p>
          <a:p>
            <a:pPr lvl="0"/>
            <a:r>
              <a:rPr lang="el-GR" dirty="0" err="1"/>
              <a:t>Γκόρτσος</a:t>
            </a:r>
            <a:r>
              <a:rPr lang="el-GR" dirty="0"/>
              <a:t> Χρ., </a:t>
            </a:r>
            <a:r>
              <a:rPr lang="el-GR" dirty="0" err="1"/>
              <a:t>Λιβαδά</a:t>
            </a:r>
            <a:r>
              <a:rPr lang="el-GR" dirty="0"/>
              <a:t> Χ., </a:t>
            </a:r>
            <a:r>
              <a:rPr lang="el-GR" dirty="0" err="1"/>
              <a:t>Μικρουλέα</a:t>
            </a:r>
            <a:r>
              <a:rPr lang="el-GR" dirty="0"/>
              <a:t> Α., Ρόκας Ν., Στοιχεία Τραπεζικού Δικαίου, Νομική Βιβλιοθήκη, 2016</a:t>
            </a:r>
          </a:p>
          <a:p>
            <a:pPr lvl="0"/>
            <a:r>
              <a:rPr lang="el-GR" dirty="0" err="1"/>
              <a:t>Τετριμέλη</a:t>
            </a:r>
            <a:r>
              <a:rPr lang="el-GR" dirty="0"/>
              <a:t> Α.-Α., Τραπεζική Ενέγγυα Πίστωση, Σειρά «Σπουδές Δικαίου της Επιχείρησης», </a:t>
            </a:r>
            <a:r>
              <a:rPr lang="el-GR" dirty="0" err="1"/>
              <a:t>αρ</a:t>
            </a:r>
            <a:r>
              <a:rPr lang="el-GR" dirty="0"/>
              <a:t>. 5, υπό τη διεύθυνση των </a:t>
            </a:r>
            <a:r>
              <a:rPr lang="el-GR" dirty="0" err="1"/>
              <a:t>Περάκη</a:t>
            </a:r>
            <a:r>
              <a:rPr lang="el-GR" dirty="0"/>
              <a:t> Ευ., </a:t>
            </a:r>
            <a:r>
              <a:rPr lang="el-GR" dirty="0" err="1"/>
              <a:t>Τζουγανάτου</a:t>
            </a:r>
            <a:r>
              <a:rPr lang="el-GR" dirty="0"/>
              <a:t> Δ., Μιχαλόπουλου Γ., Σωτηρόπουλου Γ.  και Αθανασίου Λ., Νομική Βιβλιοθήκη, 2012, </a:t>
            </a:r>
          </a:p>
          <a:p>
            <a:pPr lvl="0"/>
            <a:r>
              <a:rPr lang="el-GR" dirty="0" err="1"/>
              <a:t>Ψυχομάνης</a:t>
            </a:r>
            <a:r>
              <a:rPr lang="el-GR" dirty="0"/>
              <a:t> Σ., Εγχειρίδιο Τραπεζικού Δικαίου, 2η </a:t>
            </a:r>
            <a:r>
              <a:rPr lang="el-GR" dirty="0" err="1"/>
              <a:t>έκδ</a:t>
            </a:r>
            <a:r>
              <a:rPr lang="el-GR" dirty="0"/>
              <a:t>., Εκδόσεις </a:t>
            </a:r>
            <a:r>
              <a:rPr lang="el-GR" dirty="0" err="1"/>
              <a:t>Σάκκουλα</a:t>
            </a:r>
            <a:r>
              <a:rPr lang="el-GR" dirty="0"/>
              <a:t>, 2016,</a:t>
            </a:r>
          </a:p>
          <a:p>
            <a:pPr lvl="0"/>
            <a:r>
              <a:rPr lang="el-GR" dirty="0" err="1"/>
              <a:t>Χατζησεβαστού</a:t>
            </a:r>
            <a:r>
              <a:rPr lang="el-GR" dirty="0"/>
              <a:t> Α., Εγγυητική Επιστολή σε πρώτη ζήτηση, Δυνατότητες αποτροπής της Καταπτώσεως, Εκδόσεις </a:t>
            </a:r>
            <a:r>
              <a:rPr lang="el-GR" dirty="0" err="1"/>
              <a:t>Σάκκουλα</a:t>
            </a:r>
            <a:r>
              <a:rPr lang="el-GR" dirty="0"/>
              <a:t>, 2011</a:t>
            </a:r>
          </a:p>
          <a:p>
            <a:pPr marL="0" indent="0">
              <a:buNone/>
            </a:pPr>
            <a:r>
              <a:rPr lang="el-GR" b="1" dirty="0"/>
              <a:t>ΞΕΝΟΓΛΩΣΣΗ</a:t>
            </a:r>
            <a:endParaRPr lang="el-GR" dirty="0"/>
          </a:p>
          <a:p>
            <a:pPr lvl="0"/>
            <a:r>
              <a:rPr lang="en-US" dirty="0"/>
              <a:t>Bertrams R., Bank Guarantees in International trade, Kluwer Law and Taxation Publishers, 1990</a:t>
            </a:r>
            <a:endParaRPr lang="el-GR" dirty="0"/>
          </a:p>
          <a:p>
            <a:pPr lvl="0"/>
            <a:r>
              <a:rPr lang="en-US" dirty="0"/>
              <a:t>V. V. </a:t>
            </a:r>
            <a:r>
              <a:rPr lang="en-US" dirty="0" err="1"/>
              <a:t>Mantulenko</a:t>
            </a:r>
            <a:r>
              <a:rPr lang="en-US" dirty="0"/>
              <a:t> (</a:t>
            </a:r>
            <a:r>
              <a:rPr lang="el-GR" dirty="0" err="1"/>
              <a:t>επιμ</a:t>
            </a:r>
            <a:r>
              <a:rPr lang="en-US" dirty="0"/>
              <a:t>.), E. B. Kalashnikova, R. Z. Yusupov, A. V. Sidorova, Development Of Bank Guarantee Institution In Globalization Era: A Comparative Legal Study, Problems of Enterprise Development: Theory and Practice, </a:t>
            </a:r>
            <a:r>
              <a:rPr lang="el-GR" dirty="0"/>
              <a:t>Τομ</a:t>
            </a:r>
            <a:r>
              <a:rPr lang="en-US" dirty="0"/>
              <a:t>. 82, European Proceedings of Social and </a:t>
            </a:r>
            <a:r>
              <a:rPr lang="en-US" dirty="0" err="1"/>
              <a:t>Behavioural</a:t>
            </a:r>
            <a:r>
              <a:rPr lang="en-US" dirty="0"/>
              <a:t> Sciences, European Publisher </a:t>
            </a:r>
            <a:r>
              <a:rPr lang="el-GR" dirty="0"/>
              <a:t>σ</a:t>
            </a:r>
            <a:r>
              <a:rPr lang="en-US" dirty="0"/>
              <a:t>. 359-366, https://doi.org/10.15405/epsbs.2020.04.46 </a:t>
            </a:r>
            <a:endParaRPr lang="el-GR" dirty="0"/>
          </a:p>
          <a:p>
            <a:endParaRPr lang="el-GR" dirty="0"/>
          </a:p>
        </p:txBody>
      </p:sp>
    </p:spTree>
    <p:extLst>
      <p:ext uri="{BB962C8B-B14F-4D97-AF65-F5344CB8AC3E}">
        <p14:creationId xmlns:p14="http://schemas.microsoft.com/office/powerpoint/2010/main" val="23209111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Αξιομνημόνευτο">
  <a:themeElements>
    <a:clrScheme name="Αξιομνημόνευτο">
      <a:dk1>
        <a:sysClr val="windowText" lastClr="FFFFFF"/>
      </a:dk1>
      <a:lt1>
        <a:sysClr val="window" lastClr="000000"/>
      </a:lt1>
      <a:dk2>
        <a:srgbClr val="212121"/>
      </a:dk2>
      <a:lt2>
        <a:srgbClr val="636363"/>
      </a:lt2>
      <a:accent1>
        <a:srgbClr val="F03B5E"/>
      </a:accent1>
      <a:accent2>
        <a:srgbClr val="DC6FEC"/>
      </a:accent2>
      <a:accent3>
        <a:srgbClr val="60B1F2"/>
      </a:accent3>
      <a:accent4>
        <a:srgbClr val="6AD5BB"/>
      </a:accent4>
      <a:accent5>
        <a:srgbClr val="E8AB4E"/>
      </a:accent5>
      <a:accent6>
        <a:srgbClr val="F56447"/>
      </a:accent6>
      <a:hlink>
        <a:srgbClr val="8F8F8F"/>
      </a:hlink>
      <a:folHlink>
        <a:srgbClr val="A5A5A5"/>
      </a:folHlink>
    </a:clrScheme>
    <a:fontScheme name="Αξιομνημόνευτο">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Αξιομνημόνευτο">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ACECE1E4-636E-48DB-87ED-4A76DC93378F}"/>
    </a:ext>
  </a:extLst>
</a:theme>
</file>

<file path=ppt/theme/theme2.xml><?xml version="1.0" encoding="utf-8"?>
<a:theme xmlns:a="http://schemas.openxmlformats.org/drawingml/2006/main" name="Θέμα του Office">
  <a:themeElements>
    <a:clrScheme name="Office">
      <a:dk1>
        <a:sysClr val="windowText" lastClr="FFFFFF"/>
      </a:dk1>
      <a:lt1>
        <a:sysClr val="window" lastClr="000000"/>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Αξιομνημόνευτο</Template>
  <TotalTime>2106</TotalTime>
  <Words>2845</Words>
  <Application>Microsoft Office PowerPoint</Application>
  <PresentationFormat>Ευρεία οθόνη</PresentationFormat>
  <Paragraphs>195</Paragraphs>
  <Slides>24</Slides>
  <Notes>8</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24</vt:i4>
      </vt:variant>
    </vt:vector>
  </HeadingPairs>
  <TitlesOfParts>
    <vt:vector size="29" baseType="lpstr">
      <vt:lpstr>Aptos</vt:lpstr>
      <vt:lpstr>Century Gothic</vt:lpstr>
      <vt:lpstr>Courier New</vt:lpstr>
      <vt:lpstr>Wingdings 2</vt:lpstr>
      <vt:lpstr>Αξιομνημόνευτο</vt:lpstr>
      <vt:lpstr>ΕΓΓΥΗΤΙΚΗ ΕΠΙΣΤΟΛΗ ΣΤΙΣ ΔΙΕΘΝΕΙΣ ΣΥΝΑΛΛΑΓΕΣ</vt:lpstr>
      <vt:lpstr>Έννοια</vt:lpstr>
      <vt:lpstr>Δημιουργία τριμερούς σχέσης</vt:lpstr>
      <vt:lpstr>Χαρακτήρας Εγγυητικής επιστολής</vt:lpstr>
      <vt:lpstr>Νομική φύση</vt:lpstr>
      <vt:lpstr>Νομική φύση</vt:lpstr>
      <vt:lpstr>Νομική φύση</vt:lpstr>
      <vt:lpstr>Νομική φύση</vt:lpstr>
      <vt:lpstr>Διακρίσεις με κριτήριο τις προϋποθέσεις για την πληρωμή του λήπτη από τον εκδότη</vt:lpstr>
      <vt:lpstr>Διακρίσεις με κριτήριο την εξασφαλιζόμενη συναλλαγή</vt:lpstr>
      <vt:lpstr>Αντεγγυητική επιστολή </vt:lpstr>
      <vt:lpstr> Οι πιστωτικές επιστολές ετοιμότητας (Stand-by letters of credit)</vt:lpstr>
      <vt:lpstr>Ενστάσεις εκδότριας τράπεζας κατά λήπτη </vt:lpstr>
      <vt:lpstr>ΠΡΟΣΤΑΣΙΑ ΕΝΤΟΛΕΑ ΑΠΟ ΛΗΠΤΗ ΚΑΙ ΤΡΑΠΕΖΑ</vt:lpstr>
      <vt:lpstr>ΔΙΕΘΝΗΣ ΣΥΜΒΑΣΗ UNCITRAL 1995</vt:lpstr>
      <vt:lpstr>Ομοιόμορφοι Κανόνες ΔΕΕ για τις Εγγυητικές Επιστολές σε πρώτη ζήτηση</vt:lpstr>
      <vt:lpstr>ΚΑΤΑΠΤΩΣΗ</vt:lpstr>
      <vt:lpstr>Ζητήματα ΙΔΔ – Υποκείμενη σχέση</vt:lpstr>
      <vt:lpstr>Ζητήματα ΙΔΔ – Σχέση τράπεζας-εντολέα</vt:lpstr>
      <vt:lpstr>Ζητήματα ΙΔΔ – Σχέση τράπεζας-λήπτη</vt:lpstr>
      <vt:lpstr>ΝΟΜΟΛΟΓΙΑ</vt:lpstr>
      <vt:lpstr>ΝΟΜΟΛΟΓΙΑ</vt:lpstr>
      <vt:lpstr>ΣΥΜΠΕΡΑΣΜΑ</vt:lpstr>
      <vt:lpstr>ΕΝΔΕΙΚΤΙΚΗ ΒΙΒΛΙΟΓΡΑΦΙΑ/ ΑΡΘΡΟΓΡΑΦΙΑ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Sofia Triantafyllou</dc:creator>
  <cp:lastModifiedBy>Chrysafo Tsouka</cp:lastModifiedBy>
  <cp:revision>104</cp:revision>
  <dcterms:created xsi:type="dcterms:W3CDTF">2026-06-14T06:25:08Z</dcterms:created>
  <dcterms:modified xsi:type="dcterms:W3CDTF">2026-06-20T19:03:38Z</dcterms:modified>
</cp:coreProperties>
</file>