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sldIdLst>
    <p:sldId id="256" r:id="rId5"/>
    <p:sldId id="257" r:id="rId6"/>
    <p:sldId id="258" r:id="rId7"/>
    <p:sldId id="259" r:id="rId8"/>
    <p:sldId id="260" r:id="rId9"/>
    <p:sldId id="261" r:id="rId10"/>
    <p:sldId id="286" r:id="rId11"/>
    <p:sldId id="287" r:id="rId12"/>
    <p:sldId id="288" r:id="rId13"/>
    <p:sldId id="289" r:id="rId14"/>
    <p:sldId id="290" r:id="rId15"/>
    <p:sldId id="291" r:id="rId16"/>
    <p:sldId id="292"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93" r:id="rId38"/>
    <p:sldId id="284" r:id="rId39"/>
    <p:sldId id="285" r:id="rId40"/>
    <p:sldId id="294" r:id="rId41"/>
    <p:sldId id="283" r:id="rId42"/>
  </p:sldIdLst>
  <p:sldSz cx="12192000" cy="6858000"/>
  <p:notesSz cx="6858000" cy="9926638"/>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E2AA4B-BF9D-485B-9FE9-2C74EC47C525}" v="45" dt="2026-06-18T09:21:11.743"/>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91" autoAdjust="0"/>
    <p:restoredTop sz="94660"/>
  </p:normalViewPr>
  <p:slideViewPr>
    <p:cSldViewPr snapToGrid="0">
      <p:cViewPr varScale="1">
        <p:scale>
          <a:sx n="61" d="100"/>
          <a:sy n="61" d="100"/>
        </p:scale>
        <p:origin x="10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0DFE13-D479-4CF0-9C5A-3BF1EEC76065}"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el-GR"/>
        </a:p>
      </dgm:t>
    </dgm:pt>
    <dgm:pt modelId="{EE99A8A2-3AD6-40A4-B8FE-D7AE1B8DE156}">
      <dgm:prSet custT="1"/>
      <dgm:spPr/>
      <dgm:t>
        <a:bodyPr/>
        <a:lstStyle/>
        <a:p>
          <a:r>
            <a:rPr lang="el-GR" sz="1000" b="1" dirty="0"/>
            <a:t>Κεντρικό συμπέρασμα:</a:t>
          </a:r>
          <a:br>
            <a:rPr lang="el-GR" sz="1000" dirty="0"/>
          </a:br>
          <a:r>
            <a:rPr lang="el-GR" sz="1000" dirty="0"/>
            <a:t>Ο </a:t>
          </a:r>
          <a:r>
            <a:rPr lang="el-GR" sz="1000" dirty="0" err="1"/>
            <a:t>Incoterm</a:t>
          </a:r>
          <a:r>
            <a:rPr lang="el-GR" sz="1000" dirty="0"/>
            <a:t> είναι ειδικός συμβατικός όρος και όχι αυτοτελές εφαρμοστέο δίκαιο. Η επιλογή του δεν ισοδυναμεί με επιλογή δικαίου.</a:t>
          </a:r>
        </a:p>
      </dgm:t>
    </dgm:pt>
    <dgm:pt modelId="{B7B50A01-6F3E-40FD-8909-19F36100921F}" type="parTrans" cxnId="{1442E002-B033-4351-9FDD-09198BB151D4}">
      <dgm:prSet/>
      <dgm:spPr/>
      <dgm:t>
        <a:bodyPr/>
        <a:lstStyle/>
        <a:p>
          <a:endParaRPr lang="el-GR"/>
        </a:p>
      </dgm:t>
    </dgm:pt>
    <dgm:pt modelId="{000D3BCD-0365-4443-AC65-08C8EBED3179}" type="sibTrans" cxnId="{1442E002-B033-4351-9FDD-09198BB151D4}">
      <dgm:prSet/>
      <dgm:spPr/>
      <dgm:t>
        <a:bodyPr/>
        <a:lstStyle/>
        <a:p>
          <a:endParaRPr lang="el-GR"/>
        </a:p>
      </dgm:t>
    </dgm:pt>
    <dgm:pt modelId="{507A1AE9-2F1E-4FED-9A4A-3FABEC754499}">
      <dgm:prSet custT="1"/>
      <dgm:spPr/>
      <dgm:t>
        <a:bodyPr/>
        <a:lstStyle/>
        <a:p>
          <a:r>
            <a:rPr lang="el-GR" sz="1000" b="1" dirty="0"/>
            <a:t>Με CISG:</a:t>
          </a:r>
          <a:r>
            <a:rPr lang="el-GR" sz="1000" dirty="0"/>
            <a:t> Σύμβαση → </a:t>
          </a:r>
          <a:r>
            <a:rPr lang="el-GR" sz="1000" dirty="0" err="1"/>
            <a:t>Incoterm</a:t>
          </a:r>
          <a:r>
            <a:rPr lang="el-GR" sz="1000" dirty="0"/>
            <a:t> → CISG → εφαρμοστέο εθνικό δίκαιο για τα εκτός CISG ζητήματα.</a:t>
          </a:r>
          <a:br>
            <a:rPr lang="el-GR" sz="1000" dirty="0"/>
          </a:br>
          <a:r>
            <a:rPr lang="el-GR" sz="1000" b="1" dirty="0"/>
            <a:t>Χωρίς CISG:</a:t>
          </a:r>
          <a:r>
            <a:rPr lang="el-GR" sz="1000" dirty="0"/>
            <a:t> Σύμβαση → </a:t>
          </a:r>
          <a:r>
            <a:rPr lang="el-GR" sz="1000" dirty="0" err="1"/>
            <a:t>Incoterm</a:t>
          </a:r>
          <a:r>
            <a:rPr lang="el-GR" sz="1000" dirty="0"/>
            <a:t> → εφαρμοστέο εθνικό δίκαιο.</a:t>
          </a:r>
        </a:p>
      </dgm:t>
    </dgm:pt>
    <dgm:pt modelId="{C81EDE40-76C1-4E84-B6B7-478C139A6429}" type="parTrans" cxnId="{F8C07450-EF5E-4BED-A1ED-9560F0247027}">
      <dgm:prSet/>
      <dgm:spPr/>
      <dgm:t>
        <a:bodyPr/>
        <a:lstStyle/>
        <a:p>
          <a:endParaRPr lang="el-GR"/>
        </a:p>
      </dgm:t>
    </dgm:pt>
    <dgm:pt modelId="{AAD975A8-B018-466B-B933-E2EFDA1686E5}" type="sibTrans" cxnId="{F8C07450-EF5E-4BED-A1ED-9560F0247027}">
      <dgm:prSet/>
      <dgm:spPr/>
      <dgm:t>
        <a:bodyPr/>
        <a:lstStyle/>
        <a:p>
          <a:endParaRPr lang="el-GR"/>
        </a:p>
      </dgm:t>
    </dgm:pt>
    <dgm:pt modelId="{B312BD9E-124F-4D97-AFB2-41F1C7708039}" type="pres">
      <dgm:prSet presAssocID="{370DFE13-D479-4CF0-9C5A-3BF1EEC76065}" presName="CompostProcess" presStyleCnt="0">
        <dgm:presLayoutVars>
          <dgm:dir/>
          <dgm:resizeHandles val="exact"/>
        </dgm:presLayoutVars>
      </dgm:prSet>
      <dgm:spPr/>
    </dgm:pt>
    <dgm:pt modelId="{CB7A1465-BA95-4B1F-BA65-3B0C65D20DD2}" type="pres">
      <dgm:prSet presAssocID="{370DFE13-D479-4CF0-9C5A-3BF1EEC76065}" presName="arrow" presStyleLbl="bgShp" presStyleIdx="0" presStyleCnt="1"/>
      <dgm:spPr/>
    </dgm:pt>
    <dgm:pt modelId="{4947D737-ECCA-4B28-90DC-4726623041BA}" type="pres">
      <dgm:prSet presAssocID="{370DFE13-D479-4CF0-9C5A-3BF1EEC76065}" presName="linearProcess" presStyleCnt="0"/>
      <dgm:spPr/>
    </dgm:pt>
    <dgm:pt modelId="{638FFB62-6D96-4EC3-9BF3-95B69320AFC4}" type="pres">
      <dgm:prSet presAssocID="{EE99A8A2-3AD6-40A4-B8FE-D7AE1B8DE156}" presName="textNode" presStyleLbl="node1" presStyleIdx="0" presStyleCnt="2" custLinFactNeighborX="3227" custLinFactNeighborY="5708">
        <dgm:presLayoutVars>
          <dgm:bulletEnabled val="1"/>
        </dgm:presLayoutVars>
      </dgm:prSet>
      <dgm:spPr/>
    </dgm:pt>
    <dgm:pt modelId="{9F90D193-81A7-4929-80FD-9E9F57104EBC}" type="pres">
      <dgm:prSet presAssocID="{000D3BCD-0365-4443-AC65-08C8EBED3179}" presName="sibTrans" presStyleCnt="0"/>
      <dgm:spPr/>
    </dgm:pt>
    <dgm:pt modelId="{F851927A-58F0-404A-BFFC-52E437942710}" type="pres">
      <dgm:prSet presAssocID="{507A1AE9-2F1E-4FED-9A4A-3FABEC754499}" presName="textNode" presStyleLbl="node1" presStyleIdx="1" presStyleCnt="2">
        <dgm:presLayoutVars>
          <dgm:bulletEnabled val="1"/>
        </dgm:presLayoutVars>
      </dgm:prSet>
      <dgm:spPr/>
    </dgm:pt>
  </dgm:ptLst>
  <dgm:cxnLst>
    <dgm:cxn modelId="{1442E002-B033-4351-9FDD-09198BB151D4}" srcId="{370DFE13-D479-4CF0-9C5A-3BF1EEC76065}" destId="{EE99A8A2-3AD6-40A4-B8FE-D7AE1B8DE156}" srcOrd="0" destOrd="0" parTransId="{B7B50A01-6F3E-40FD-8909-19F36100921F}" sibTransId="{000D3BCD-0365-4443-AC65-08C8EBED3179}"/>
    <dgm:cxn modelId="{6F75CF44-E7B2-4C3C-B06B-BA58B3D28A40}" type="presOf" srcId="{507A1AE9-2F1E-4FED-9A4A-3FABEC754499}" destId="{F851927A-58F0-404A-BFFC-52E437942710}" srcOrd="0" destOrd="0" presId="urn:microsoft.com/office/officeart/2005/8/layout/hProcess9"/>
    <dgm:cxn modelId="{F8C07450-EF5E-4BED-A1ED-9560F0247027}" srcId="{370DFE13-D479-4CF0-9C5A-3BF1EEC76065}" destId="{507A1AE9-2F1E-4FED-9A4A-3FABEC754499}" srcOrd="1" destOrd="0" parTransId="{C81EDE40-76C1-4E84-B6B7-478C139A6429}" sibTransId="{AAD975A8-B018-466B-B933-E2EFDA1686E5}"/>
    <dgm:cxn modelId="{D1D8E052-180A-4474-BB3E-7B245FC1DE52}" type="presOf" srcId="{370DFE13-D479-4CF0-9C5A-3BF1EEC76065}" destId="{B312BD9E-124F-4D97-AFB2-41F1C7708039}" srcOrd="0" destOrd="0" presId="urn:microsoft.com/office/officeart/2005/8/layout/hProcess9"/>
    <dgm:cxn modelId="{6CAD439A-1699-443B-8953-FEDA4F23CF6B}" type="presOf" srcId="{EE99A8A2-3AD6-40A4-B8FE-D7AE1B8DE156}" destId="{638FFB62-6D96-4EC3-9BF3-95B69320AFC4}" srcOrd="0" destOrd="0" presId="urn:microsoft.com/office/officeart/2005/8/layout/hProcess9"/>
    <dgm:cxn modelId="{4913345E-45B6-4AAC-B7B1-D9971A50F4DC}" type="presParOf" srcId="{B312BD9E-124F-4D97-AFB2-41F1C7708039}" destId="{CB7A1465-BA95-4B1F-BA65-3B0C65D20DD2}" srcOrd="0" destOrd="0" presId="urn:microsoft.com/office/officeart/2005/8/layout/hProcess9"/>
    <dgm:cxn modelId="{4DC77F14-007C-4881-9C77-93AB1E1FB932}" type="presParOf" srcId="{B312BD9E-124F-4D97-AFB2-41F1C7708039}" destId="{4947D737-ECCA-4B28-90DC-4726623041BA}" srcOrd="1" destOrd="0" presId="urn:microsoft.com/office/officeart/2005/8/layout/hProcess9"/>
    <dgm:cxn modelId="{CFC4F364-824B-4BD4-BCBB-8728DED7F521}" type="presParOf" srcId="{4947D737-ECCA-4B28-90DC-4726623041BA}" destId="{638FFB62-6D96-4EC3-9BF3-95B69320AFC4}" srcOrd="0" destOrd="0" presId="urn:microsoft.com/office/officeart/2005/8/layout/hProcess9"/>
    <dgm:cxn modelId="{F8E7A773-A0D0-4CD2-8802-9F4B48F16279}" type="presParOf" srcId="{4947D737-ECCA-4B28-90DC-4726623041BA}" destId="{9F90D193-81A7-4929-80FD-9E9F57104EBC}" srcOrd="1" destOrd="0" presId="urn:microsoft.com/office/officeart/2005/8/layout/hProcess9"/>
    <dgm:cxn modelId="{E3C0B50D-137D-4C2B-9932-59CAA67F38BB}" type="presParOf" srcId="{4947D737-ECCA-4B28-90DC-4726623041BA}" destId="{F851927A-58F0-404A-BFFC-52E437942710}"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A1465-BA95-4B1F-BA65-3B0C65D20DD2}">
      <dsp:nvSpPr>
        <dsp:cNvPr id="0" name=""/>
        <dsp:cNvSpPr/>
      </dsp:nvSpPr>
      <dsp:spPr>
        <a:xfrm>
          <a:off x="337433" y="0"/>
          <a:ext cx="3824246" cy="203132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8FFB62-6D96-4EC3-9BF3-95B69320AFC4}">
      <dsp:nvSpPr>
        <dsp:cNvPr id="0" name=""/>
        <dsp:cNvSpPr/>
      </dsp:nvSpPr>
      <dsp:spPr>
        <a:xfrm>
          <a:off x="7384" y="655776"/>
          <a:ext cx="2172506" cy="8125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l-GR" sz="1000" b="1" kern="1200" dirty="0"/>
            <a:t>Κεντρικό συμπέρασμα:</a:t>
          </a:r>
          <a:br>
            <a:rPr lang="el-GR" sz="1000" kern="1200" dirty="0"/>
          </a:br>
          <a:r>
            <a:rPr lang="el-GR" sz="1000" kern="1200" dirty="0"/>
            <a:t>Ο </a:t>
          </a:r>
          <a:r>
            <a:rPr lang="el-GR" sz="1000" kern="1200" dirty="0" err="1"/>
            <a:t>Incoterm</a:t>
          </a:r>
          <a:r>
            <a:rPr lang="el-GR" sz="1000" kern="1200" dirty="0"/>
            <a:t> είναι ειδικός συμβατικός όρος και όχι αυτοτελές εφαρμοστέο δίκαιο. Η επιλογή του δεν ισοδυναμεί με επιλογή δικαίου.</a:t>
          </a:r>
        </a:p>
      </dsp:txBody>
      <dsp:txXfrm>
        <a:off x="47048" y="695440"/>
        <a:ext cx="2093178" cy="733202"/>
      </dsp:txXfrm>
    </dsp:sp>
    <dsp:sp modelId="{F851927A-58F0-404A-BFFC-52E437942710}">
      <dsp:nvSpPr>
        <dsp:cNvPr id="0" name=""/>
        <dsp:cNvSpPr/>
      </dsp:nvSpPr>
      <dsp:spPr>
        <a:xfrm>
          <a:off x="2324029" y="609397"/>
          <a:ext cx="2172506" cy="8125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l-GR" sz="1000" b="1" kern="1200" dirty="0"/>
            <a:t>Με CISG:</a:t>
          </a:r>
          <a:r>
            <a:rPr lang="el-GR" sz="1000" kern="1200" dirty="0"/>
            <a:t> Σύμβαση → </a:t>
          </a:r>
          <a:r>
            <a:rPr lang="el-GR" sz="1000" kern="1200" dirty="0" err="1"/>
            <a:t>Incoterm</a:t>
          </a:r>
          <a:r>
            <a:rPr lang="el-GR" sz="1000" kern="1200" dirty="0"/>
            <a:t> → CISG → εφαρμοστέο εθνικό δίκαιο για τα εκτός CISG ζητήματα.</a:t>
          </a:r>
          <a:br>
            <a:rPr lang="el-GR" sz="1000" kern="1200" dirty="0"/>
          </a:br>
          <a:r>
            <a:rPr lang="el-GR" sz="1000" b="1" kern="1200" dirty="0"/>
            <a:t>Χωρίς CISG:</a:t>
          </a:r>
          <a:r>
            <a:rPr lang="el-GR" sz="1000" kern="1200" dirty="0"/>
            <a:t> Σύμβαση → </a:t>
          </a:r>
          <a:r>
            <a:rPr lang="el-GR" sz="1000" kern="1200" dirty="0" err="1"/>
            <a:t>Incoterm</a:t>
          </a:r>
          <a:r>
            <a:rPr lang="el-GR" sz="1000" kern="1200" dirty="0"/>
            <a:t> → εφαρμοστέο εθνικό δίκαιο.</a:t>
          </a:r>
        </a:p>
      </dsp:txBody>
      <dsp:txXfrm>
        <a:off x="2363693" y="649061"/>
        <a:ext cx="2093178" cy="73320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6/20/2026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327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6/20/2026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248682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6/20/2026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57152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6/20/2026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96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6/20/2026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155414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6/20/2026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29005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6/20/2026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79474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6/20/2026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3224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6/20/2026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38176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6/20/2026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5817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6/20/2026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69115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6/20/2026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086521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D6BA3C-3461-524D-6831-4DA0AE1F912A}"/>
              </a:ext>
            </a:extLst>
          </p:cNvPr>
          <p:cNvSpPr>
            <a:spLocks noGrp="1"/>
          </p:cNvSpPr>
          <p:nvPr>
            <p:ph type="ctrTitle"/>
          </p:nvPr>
        </p:nvSpPr>
        <p:spPr>
          <a:xfrm>
            <a:off x="703400" y="871758"/>
            <a:ext cx="5227171" cy="3871143"/>
          </a:xfrm>
        </p:spPr>
        <p:txBody>
          <a:bodyPr>
            <a:normAutofit/>
          </a:bodyPr>
          <a:lstStyle/>
          <a:p>
            <a:pPr>
              <a:lnSpc>
                <a:spcPct val="90000"/>
              </a:lnSpc>
            </a:pPr>
            <a:r>
              <a:rPr lang="el-GR" sz="2800" b="1" dirty="0">
                <a:latin typeface="+mn-lt"/>
              </a:rPr>
              <a:t>Η </a:t>
            </a:r>
            <a:r>
              <a:rPr lang="el-GR" sz="2800" b="1" dirty="0" err="1">
                <a:latin typeface="+mn-lt"/>
              </a:rPr>
              <a:t>λειτουργΙα</a:t>
            </a:r>
            <a:r>
              <a:rPr lang="el-GR" sz="2800" b="1" dirty="0">
                <a:latin typeface="+mn-lt"/>
              </a:rPr>
              <a:t> των </a:t>
            </a:r>
            <a:r>
              <a:rPr lang="el-GR" sz="2800" b="1" dirty="0" err="1">
                <a:latin typeface="+mn-lt"/>
              </a:rPr>
              <a:t>Incoterms</a:t>
            </a:r>
            <a:r>
              <a:rPr lang="el-GR" sz="2800" b="1" dirty="0">
                <a:latin typeface="+mn-lt"/>
              </a:rPr>
              <a:t> στις </a:t>
            </a:r>
            <a:r>
              <a:rPr lang="el-GR" sz="2800" b="1" dirty="0" err="1">
                <a:latin typeface="+mn-lt"/>
              </a:rPr>
              <a:t>συμβΑσεις</a:t>
            </a:r>
            <a:r>
              <a:rPr lang="el-GR" sz="2800" b="1" dirty="0">
                <a:latin typeface="+mn-lt"/>
              </a:rPr>
              <a:t> </a:t>
            </a:r>
            <a:r>
              <a:rPr lang="el-GR" sz="2800" b="1" dirty="0" err="1">
                <a:latin typeface="+mn-lt"/>
              </a:rPr>
              <a:t>διεθνοΥς</a:t>
            </a:r>
            <a:r>
              <a:rPr lang="el-GR" sz="2800" b="1" dirty="0">
                <a:latin typeface="+mn-lt"/>
              </a:rPr>
              <a:t> </a:t>
            </a:r>
            <a:r>
              <a:rPr lang="el-GR" sz="2800" b="1" dirty="0" err="1">
                <a:latin typeface="+mn-lt"/>
              </a:rPr>
              <a:t>πΩλησης</a:t>
            </a:r>
            <a:r>
              <a:rPr lang="el-GR" sz="2800" b="1" dirty="0">
                <a:latin typeface="+mn-lt"/>
              </a:rPr>
              <a:t>, </a:t>
            </a:r>
            <a:r>
              <a:rPr lang="el-GR" sz="2800" b="1" dirty="0" err="1">
                <a:latin typeface="+mn-lt"/>
              </a:rPr>
              <a:t>μεταφορΑς</a:t>
            </a:r>
            <a:r>
              <a:rPr lang="el-GR" sz="2800" b="1" dirty="0">
                <a:latin typeface="+mn-lt"/>
              </a:rPr>
              <a:t> και </a:t>
            </a:r>
            <a:r>
              <a:rPr lang="el-GR" sz="2800" b="1" dirty="0" err="1">
                <a:latin typeface="+mn-lt"/>
              </a:rPr>
              <a:t>ασφΑλισης</a:t>
            </a:r>
            <a:r>
              <a:rPr lang="el-GR" sz="2800" b="1" dirty="0">
                <a:latin typeface="+mn-lt"/>
              </a:rPr>
              <a:t>: </a:t>
            </a:r>
            <a:r>
              <a:rPr lang="el-GR" sz="2800" b="1" dirty="0" err="1">
                <a:latin typeface="+mn-lt"/>
              </a:rPr>
              <a:t>ΠΩς</a:t>
            </a:r>
            <a:r>
              <a:rPr lang="el-GR" sz="2800" b="1" dirty="0">
                <a:latin typeface="+mn-lt"/>
              </a:rPr>
              <a:t> οι </a:t>
            </a:r>
            <a:r>
              <a:rPr lang="el-GR" sz="2800" b="1" dirty="0" err="1">
                <a:latin typeface="+mn-lt"/>
              </a:rPr>
              <a:t>εμπορικοΙ</a:t>
            </a:r>
            <a:r>
              <a:rPr lang="el-GR" sz="2800" b="1" dirty="0">
                <a:latin typeface="+mn-lt"/>
              </a:rPr>
              <a:t> </a:t>
            </a:r>
            <a:r>
              <a:rPr lang="el-GR" sz="2800" b="1" dirty="0" err="1">
                <a:latin typeface="+mn-lt"/>
              </a:rPr>
              <a:t>Οροι</a:t>
            </a:r>
            <a:r>
              <a:rPr lang="el-GR" sz="2800" b="1" dirty="0">
                <a:latin typeface="+mn-lt"/>
              </a:rPr>
              <a:t> </a:t>
            </a:r>
            <a:r>
              <a:rPr lang="el-GR" sz="2800" b="1" dirty="0" err="1">
                <a:latin typeface="+mn-lt"/>
              </a:rPr>
              <a:t>προσδιορΙζουν</a:t>
            </a:r>
            <a:r>
              <a:rPr lang="el-GR" sz="2800" b="1" dirty="0">
                <a:latin typeface="+mn-lt"/>
              </a:rPr>
              <a:t> τις </a:t>
            </a:r>
            <a:r>
              <a:rPr lang="el-GR" sz="2800" b="1" dirty="0" err="1">
                <a:latin typeface="+mn-lt"/>
              </a:rPr>
              <a:t>υποχρεΩσεις</a:t>
            </a:r>
            <a:r>
              <a:rPr lang="el-GR" sz="2800" b="1" dirty="0">
                <a:latin typeface="+mn-lt"/>
              </a:rPr>
              <a:t> των </a:t>
            </a:r>
            <a:r>
              <a:rPr lang="el-GR" sz="2800" b="1" dirty="0" err="1">
                <a:latin typeface="+mn-lt"/>
              </a:rPr>
              <a:t>μερΩν</a:t>
            </a:r>
            <a:r>
              <a:rPr lang="el-GR" sz="2800" b="1" dirty="0">
                <a:latin typeface="+mn-lt"/>
              </a:rPr>
              <a:t>;</a:t>
            </a:r>
            <a:br>
              <a:rPr lang="el-GR" sz="2800" dirty="0">
                <a:latin typeface="+mn-lt"/>
              </a:rPr>
            </a:br>
            <a:endParaRPr lang="el-GR" sz="2800" dirty="0">
              <a:latin typeface="+mn-lt"/>
            </a:endParaRPr>
          </a:p>
        </p:txBody>
      </p:sp>
      <p:sp>
        <p:nvSpPr>
          <p:cNvPr id="3" name="Subtitle 2">
            <a:extLst>
              <a:ext uri="{FF2B5EF4-FFF2-40B4-BE49-F238E27FC236}">
                <a16:creationId xmlns:a16="http://schemas.microsoft.com/office/drawing/2014/main" id="{F2D04339-0A63-1DE5-4FBF-ED12825F8037}"/>
              </a:ext>
            </a:extLst>
          </p:cNvPr>
          <p:cNvSpPr>
            <a:spLocks noGrp="1"/>
          </p:cNvSpPr>
          <p:nvPr>
            <p:ph type="subTitle" idx="1"/>
          </p:nvPr>
        </p:nvSpPr>
        <p:spPr>
          <a:xfrm>
            <a:off x="703400" y="4694126"/>
            <a:ext cx="4729543" cy="1169962"/>
          </a:xfrm>
        </p:spPr>
        <p:txBody>
          <a:bodyPr>
            <a:noAutofit/>
          </a:bodyPr>
          <a:lstStyle/>
          <a:p>
            <a:pPr>
              <a:lnSpc>
                <a:spcPct val="100000"/>
              </a:lnSpc>
            </a:pPr>
            <a:r>
              <a:rPr lang="el-GR" sz="1800" b="1" dirty="0"/>
              <a:t>ΝΟΜΙΚΗ ΦΥΣΗ ΤΩΝ INCOTERMS, ΣΧΕΣΗ ΤΟΥΣ ΜΕ ΤΗ ΣΥΜΒΑΣΗ ΒΙΕΝΝΗΣ (CISG) ΚΑΙ ΕΡΜΗΝΕΥΤΙΚΕΣ ΔΥΣΧΕΡΕΙΕΣ ΣΤΗ ΔΙΕΘΝΗ ΠΡΑΚΤΙΚΗ</a:t>
            </a:r>
          </a:p>
        </p:txBody>
      </p:sp>
      <p:cxnSp>
        <p:nvCxnSpPr>
          <p:cNvPr id="33" name="Straight Connector 32">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31CA82B-CDB1-00A2-2A4A-F5553E784481}"/>
              </a:ext>
            </a:extLst>
          </p:cNvPr>
          <p:cNvPicPr>
            <a:picLocks noChangeAspect="1"/>
          </p:cNvPicPr>
          <p:nvPr/>
        </p:nvPicPr>
        <p:blipFill>
          <a:blip r:embed="rId2"/>
          <a:srcRect l="19161" r="22273" b="-1"/>
          <a:stretch>
            <a:fillRect/>
          </a:stretch>
        </p:blipFill>
        <p:spPr>
          <a:xfrm>
            <a:off x="6515100" y="0"/>
            <a:ext cx="5676900" cy="6857990"/>
          </a:xfrm>
          <a:prstGeom prst="rect">
            <a:avLst/>
          </a:prstGeom>
        </p:spPr>
      </p:pic>
      <p:sp>
        <p:nvSpPr>
          <p:cNvPr id="6" name="TextBox 5">
            <a:extLst>
              <a:ext uri="{FF2B5EF4-FFF2-40B4-BE49-F238E27FC236}">
                <a16:creationId xmlns:a16="http://schemas.microsoft.com/office/drawing/2014/main" id="{E70CB2C2-5332-A4B2-141F-837E1968FACD}"/>
              </a:ext>
            </a:extLst>
          </p:cNvPr>
          <p:cNvSpPr txBox="1"/>
          <p:nvPr/>
        </p:nvSpPr>
        <p:spPr>
          <a:xfrm>
            <a:off x="6872128" y="2821853"/>
            <a:ext cx="5094203" cy="4036147"/>
          </a:xfrm>
          <a:prstGeom prst="rect">
            <a:avLst/>
          </a:prstGeom>
          <a:noFill/>
        </p:spPr>
        <p:txBody>
          <a:bodyPr wrap="square">
            <a:spAutoFit/>
          </a:bodyPr>
          <a:lstStyle/>
          <a:p>
            <a:r>
              <a:rPr lang="el-GR" sz="1600" b="1" dirty="0">
                <a:solidFill>
                  <a:schemeClr val="bg1"/>
                </a:solidFill>
              </a:rPr>
              <a:t>Π.Μ.Σ. ΙΔΙΩΤΙΚΟ ΔΙΕΘΝΕΣ ΔΙΚΑΙΟ ΚΑΙ ΔΙΚΑΙΟ ΔΙΕΘΝΩΝ ΣΥΝΑΛΛΑΓΩΝ </a:t>
            </a:r>
            <a:br>
              <a:rPr lang="el-GR" sz="1600" b="1" dirty="0">
                <a:solidFill>
                  <a:schemeClr val="bg1"/>
                </a:solidFill>
              </a:rPr>
            </a:br>
            <a:br>
              <a:rPr lang="el-GR" sz="1600" b="1" dirty="0">
                <a:solidFill>
                  <a:schemeClr val="bg1"/>
                </a:solidFill>
              </a:rPr>
            </a:br>
            <a:r>
              <a:rPr lang="el-GR" sz="1600" b="1" dirty="0" err="1">
                <a:solidFill>
                  <a:schemeClr val="bg1"/>
                </a:solidFill>
              </a:rPr>
              <a:t>Ακαδημαϊκο</a:t>
            </a:r>
            <a:r>
              <a:rPr lang="el-GR" sz="1600" b="1" dirty="0">
                <a:solidFill>
                  <a:schemeClr val="bg1"/>
                </a:solidFill>
              </a:rPr>
              <a:t> </a:t>
            </a:r>
            <a:r>
              <a:rPr lang="el-GR" sz="1600" b="1" dirty="0" err="1">
                <a:solidFill>
                  <a:schemeClr val="bg1"/>
                </a:solidFill>
              </a:rPr>
              <a:t>ετος</a:t>
            </a:r>
            <a:r>
              <a:rPr lang="el-GR" sz="1600" b="1" dirty="0">
                <a:solidFill>
                  <a:schemeClr val="bg1"/>
                </a:solidFill>
              </a:rPr>
              <a:t>: 2025-2026</a:t>
            </a:r>
            <a:br>
              <a:rPr lang="el-GR" sz="1600" b="1" dirty="0">
                <a:solidFill>
                  <a:schemeClr val="bg1"/>
                </a:solidFill>
              </a:rPr>
            </a:br>
            <a:br>
              <a:rPr lang="el-GR" sz="1600" b="1" dirty="0">
                <a:solidFill>
                  <a:schemeClr val="bg1"/>
                </a:solidFill>
              </a:rPr>
            </a:br>
            <a:r>
              <a:rPr lang="el-GR" sz="1600" b="1" dirty="0">
                <a:solidFill>
                  <a:schemeClr val="bg1"/>
                </a:solidFill>
              </a:rPr>
              <a:t>ΔΙΚΑΙΟ ΔΙΕΘΝΩΝ ΣΥΝΑΛΛΑΓΩΝ </a:t>
            </a:r>
          </a:p>
          <a:p>
            <a:endParaRPr lang="el-GR" sz="1600" b="1" dirty="0">
              <a:solidFill>
                <a:schemeClr val="bg1"/>
              </a:solidFill>
            </a:endParaRPr>
          </a:p>
          <a:p>
            <a:r>
              <a:rPr lang="el-GR" sz="1600" b="1" dirty="0">
                <a:solidFill>
                  <a:schemeClr val="bg1"/>
                </a:solidFill>
              </a:rPr>
              <a:t>Επιβλέπουσα Καθηγήτρια : κα. </a:t>
            </a:r>
            <a:r>
              <a:rPr lang="el-GR" sz="1600" b="1" dirty="0" err="1">
                <a:solidFill>
                  <a:schemeClr val="bg1"/>
                </a:solidFill>
              </a:rPr>
              <a:t>Χρυσαφώ</a:t>
            </a:r>
            <a:r>
              <a:rPr lang="el-GR" sz="1600" b="1" dirty="0">
                <a:solidFill>
                  <a:schemeClr val="bg1"/>
                </a:solidFill>
              </a:rPr>
              <a:t> Τσούκα</a:t>
            </a:r>
          </a:p>
          <a:p>
            <a:endParaRPr lang="el-GR" sz="1600" dirty="0">
              <a:solidFill>
                <a:schemeClr val="bg1"/>
              </a:solidFill>
            </a:endParaRPr>
          </a:p>
          <a:p>
            <a:endParaRPr lang="el-GR" sz="1600" dirty="0">
              <a:solidFill>
                <a:schemeClr val="bg1"/>
              </a:solidFill>
            </a:endParaRPr>
          </a:p>
          <a:p>
            <a:endParaRPr lang="el-GR" sz="1600" dirty="0">
              <a:solidFill>
                <a:schemeClr val="bg1"/>
              </a:solidFill>
            </a:endParaRPr>
          </a:p>
          <a:p>
            <a:endParaRPr lang="el-GR" sz="1600" dirty="0">
              <a:solidFill>
                <a:schemeClr val="bg1"/>
              </a:solidFill>
            </a:endParaRPr>
          </a:p>
          <a:p>
            <a:r>
              <a:rPr lang="el-GR" sz="1600" b="1" dirty="0">
                <a:solidFill>
                  <a:schemeClr val="bg1"/>
                </a:solidFill>
              </a:rPr>
              <a:t>Εισηγήτρια: </a:t>
            </a:r>
          </a:p>
          <a:p>
            <a:r>
              <a:rPr lang="el-GR" sz="1600" b="1" dirty="0">
                <a:solidFill>
                  <a:schemeClr val="bg1"/>
                </a:solidFill>
              </a:rPr>
              <a:t>Παπαδήμα Καλλίστη Μαρία </a:t>
            </a:r>
          </a:p>
          <a:p>
            <a:r>
              <a:rPr lang="el-GR" sz="1600" b="1" dirty="0">
                <a:solidFill>
                  <a:schemeClr val="bg1"/>
                </a:solidFill>
              </a:rPr>
              <a:t>ΑΜ: 60016</a:t>
            </a:r>
          </a:p>
          <a:p>
            <a:endParaRPr lang="el-GR" sz="1800" dirty="0">
              <a:solidFill>
                <a:schemeClr val="bg1"/>
              </a:solidFill>
            </a:endParaRPr>
          </a:p>
        </p:txBody>
      </p:sp>
    </p:spTree>
    <p:extLst>
      <p:ext uri="{BB962C8B-B14F-4D97-AF65-F5344CB8AC3E}">
        <p14:creationId xmlns:p14="http://schemas.microsoft.com/office/powerpoint/2010/main" val="2787287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607B5-2ABF-F692-26F6-7E1EF76DCBA4}"/>
              </a:ext>
            </a:extLst>
          </p:cNvPr>
          <p:cNvSpPr>
            <a:spLocks noGrp="1"/>
          </p:cNvSpPr>
          <p:nvPr>
            <p:ph type="title"/>
          </p:nvPr>
        </p:nvSpPr>
        <p:spPr>
          <a:xfrm>
            <a:off x="752622" y="914400"/>
            <a:ext cx="10639278" cy="534572"/>
          </a:xfrm>
        </p:spPr>
        <p:txBody>
          <a:bodyPr>
            <a:normAutofit/>
          </a:bodyPr>
          <a:lstStyle/>
          <a:p>
            <a:pPr algn="ctr"/>
            <a:r>
              <a:rPr lang="el-GR" sz="2800" b="1" dirty="0">
                <a:latin typeface="+mn-lt"/>
              </a:rPr>
              <a:t>Τι </a:t>
            </a:r>
            <a:r>
              <a:rPr lang="el-GR" sz="2800" b="1" dirty="0" err="1">
                <a:latin typeface="+mn-lt"/>
              </a:rPr>
              <a:t>εΙναι</a:t>
            </a:r>
            <a:r>
              <a:rPr lang="el-GR" sz="2800" b="1" dirty="0">
                <a:latin typeface="+mn-lt"/>
              </a:rPr>
              <a:t> οι </a:t>
            </a:r>
            <a:r>
              <a:rPr lang="en-US" sz="2800" b="1" dirty="0">
                <a:latin typeface="+mn-lt"/>
              </a:rPr>
              <a:t>incoterms </a:t>
            </a:r>
            <a:r>
              <a:rPr lang="el-GR" sz="2800" b="1" dirty="0">
                <a:latin typeface="+mn-lt"/>
              </a:rPr>
              <a:t>και</a:t>
            </a:r>
            <a:r>
              <a:rPr lang="en-US" sz="2800" b="1" dirty="0">
                <a:latin typeface="+mn-lt"/>
              </a:rPr>
              <a:t> </a:t>
            </a:r>
            <a:r>
              <a:rPr lang="el-GR" sz="2800" b="1" dirty="0" err="1">
                <a:latin typeface="+mn-lt"/>
              </a:rPr>
              <a:t>γιατι</a:t>
            </a:r>
            <a:r>
              <a:rPr lang="el-GR" sz="2800" b="1" dirty="0">
                <a:latin typeface="+mn-lt"/>
              </a:rPr>
              <a:t> </a:t>
            </a:r>
            <a:r>
              <a:rPr lang="el-GR" sz="2800" b="1" dirty="0" err="1">
                <a:latin typeface="+mn-lt"/>
              </a:rPr>
              <a:t>εΙναι</a:t>
            </a:r>
            <a:r>
              <a:rPr lang="el-GR" sz="2800" b="1" dirty="0">
                <a:latin typeface="+mn-lt"/>
              </a:rPr>
              <a:t> </a:t>
            </a:r>
            <a:r>
              <a:rPr lang="el-GR" sz="2800" b="1" dirty="0" err="1">
                <a:latin typeface="+mn-lt"/>
              </a:rPr>
              <a:t>αναγκαιοι</a:t>
            </a:r>
            <a:r>
              <a:rPr lang="el-GR" sz="2800" b="1" dirty="0">
                <a:latin typeface="+mn-lt"/>
              </a:rPr>
              <a:t> </a:t>
            </a:r>
          </a:p>
        </p:txBody>
      </p:sp>
      <p:sp>
        <p:nvSpPr>
          <p:cNvPr id="3" name="Content Placeholder 2">
            <a:extLst>
              <a:ext uri="{FF2B5EF4-FFF2-40B4-BE49-F238E27FC236}">
                <a16:creationId xmlns:a16="http://schemas.microsoft.com/office/drawing/2014/main" id="{9B781627-023C-862D-E3E0-1C5D281CFE2C}"/>
              </a:ext>
            </a:extLst>
          </p:cNvPr>
          <p:cNvSpPr>
            <a:spLocks noGrp="1"/>
          </p:cNvSpPr>
          <p:nvPr>
            <p:ph idx="1"/>
          </p:nvPr>
        </p:nvSpPr>
        <p:spPr>
          <a:xfrm>
            <a:off x="776361" y="1912156"/>
            <a:ext cx="10639278" cy="4210348"/>
          </a:xfrm>
        </p:spPr>
        <p:txBody>
          <a:bodyPr>
            <a:noAutofit/>
          </a:bodyPr>
          <a:lstStyle/>
          <a:p>
            <a:pPr algn="just"/>
            <a:r>
              <a:rPr lang="el-GR" sz="1500" dirty="0"/>
              <a:t>Οι </a:t>
            </a:r>
            <a:r>
              <a:rPr lang="el-GR" sz="1500" dirty="0" err="1"/>
              <a:t>Incoterms</a:t>
            </a:r>
            <a:r>
              <a:rPr lang="el-GR" sz="1500" dirty="0"/>
              <a:t>, δηλαδή οι International Commercial </a:t>
            </a:r>
            <a:r>
              <a:rPr lang="el-GR" sz="1500" dirty="0" err="1"/>
              <a:t>Terms</a:t>
            </a:r>
            <a:r>
              <a:rPr lang="el-GR" sz="1500" dirty="0"/>
              <a:t>, είναι διεθνώς τυποποιημένοι εμπορικοί όροι που χρησιμοποιούνται κυρίως στις συμβάσεις διεθνούς πώλησης. Καταρτίζονται από το Διεθνές Εμπορικό Επιμελητήριο και αποσκοπούν στο να προσδιορίσουν με σαφήνεια βασικά ζητήματα της συναλλαγής, όπως ποιος έχει την υποχρέωση παράδοσης, ποιος αναλαμβάνει τα έξοδα και σε ποιο χρονικό σημείο μετατίθεται ο κίνδυνος από τον πωλητή στον αγοραστή. Η ισχύουσα σήμερα έκδοση είναι οι </a:t>
            </a:r>
            <a:r>
              <a:rPr lang="el-GR" sz="1500" dirty="0" err="1"/>
              <a:t>Incoterms</a:t>
            </a:r>
            <a:r>
              <a:rPr lang="el-GR" sz="1500" dirty="0"/>
              <a:t> 2020.</a:t>
            </a:r>
          </a:p>
          <a:p>
            <a:pPr algn="just"/>
            <a:r>
              <a:rPr lang="el-GR" sz="1500" dirty="0"/>
              <a:t>Η ανάγκη για τους </a:t>
            </a:r>
            <a:r>
              <a:rPr lang="el-GR" sz="1500" dirty="0" err="1"/>
              <a:t>Incoterms</a:t>
            </a:r>
            <a:r>
              <a:rPr lang="el-GR" sz="1500" dirty="0"/>
              <a:t> προκύπτει από την ίδια τη φύση της διεθνούς πώλησης. Σε μια διασυνοριακή συναλλαγή δεν υπάρχει μόνο η βασική σχέση πωλητή και αγοραστή. Συχνά παρεμβάλλονται μεταφορείς, ασφαλιστές, τράπεζες και τελωνειακές αρχές. Παράλληλα, τα μέρη μπορεί να προέρχονται από διαφορετικές έννομες τάξεις και να έχουν διαφορετικές αντιλήψεις για το τι σημαίνει παράδοση, ποιος αναλαμβάνει τα έξοδα και πότε περνά ο κίνδυνος. Οι </a:t>
            </a:r>
            <a:r>
              <a:rPr lang="el-GR" sz="1500" dirty="0" err="1"/>
              <a:t>Incoterms</a:t>
            </a:r>
            <a:r>
              <a:rPr lang="el-GR" sz="1500" dirty="0"/>
              <a:t> έρχονται να περιορίσουν αυτή την αβεβαιότητα, δίνοντας τυποποιημένες απαντήσεις σε πρακτικά αλλά κρίσιμα ζητήματα της διεθνούς πώλησης.</a:t>
            </a:r>
          </a:p>
          <a:p>
            <a:pPr marL="0" indent="0" algn="just">
              <a:buNone/>
            </a:pPr>
            <a:endParaRPr lang="el-GR" sz="1500" dirty="0"/>
          </a:p>
          <a:p>
            <a:r>
              <a:rPr lang="el-GR" sz="1500" dirty="0"/>
              <a:t>ΠΩΛΗΤΗΣ ─────▶ ΜΕΤΑΦΟΡΑ / ΑΣΦΑΛΙΣΗ ─────▶ ΑΓΟΡΑΣΤΗΣ</a:t>
            </a:r>
            <a:br>
              <a:rPr lang="el-GR" sz="1500" dirty="0"/>
            </a:br>
            <a:br>
              <a:rPr lang="el-GR" sz="1500" dirty="0"/>
            </a:br>
            <a:endParaRPr lang="el-GR" sz="1500" dirty="0"/>
          </a:p>
        </p:txBody>
      </p:sp>
    </p:spTree>
    <p:extLst>
      <p:ext uri="{BB962C8B-B14F-4D97-AF65-F5344CB8AC3E}">
        <p14:creationId xmlns:p14="http://schemas.microsoft.com/office/powerpoint/2010/main" val="3908925641"/>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9773-C0A7-3A01-DB5B-C295914CC0A5}"/>
              </a:ext>
            </a:extLst>
          </p:cNvPr>
          <p:cNvSpPr>
            <a:spLocks noGrp="1"/>
          </p:cNvSpPr>
          <p:nvPr>
            <p:ph type="title"/>
          </p:nvPr>
        </p:nvSpPr>
        <p:spPr>
          <a:xfrm>
            <a:off x="817493" y="896112"/>
            <a:ext cx="10557013" cy="583096"/>
          </a:xfrm>
        </p:spPr>
        <p:txBody>
          <a:bodyPr>
            <a:normAutofit/>
          </a:bodyPr>
          <a:lstStyle/>
          <a:p>
            <a:r>
              <a:rPr lang="el-GR" sz="2800" b="1" dirty="0">
                <a:latin typeface="+mn-lt"/>
              </a:rPr>
              <a:t>Ο </a:t>
            </a:r>
            <a:r>
              <a:rPr lang="el-GR" sz="2800" b="1" dirty="0" err="1">
                <a:latin typeface="+mn-lt"/>
              </a:rPr>
              <a:t>ρΟλος</a:t>
            </a:r>
            <a:r>
              <a:rPr lang="el-GR" sz="2800" b="1" dirty="0">
                <a:latin typeface="+mn-lt"/>
              </a:rPr>
              <a:t> του </a:t>
            </a:r>
            <a:r>
              <a:rPr lang="el-GR" sz="2800" b="1" dirty="0" err="1">
                <a:latin typeface="+mn-lt"/>
              </a:rPr>
              <a:t>ΔιεθνοΥς</a:t>
            </a:r>
            <a:r>
              <a:rPr lang="el-GR" sz="2800" b="1" dirty="0">
                <a:latin typeface="+mn-lt"/>
              </a:rPr>
              <a:t> </a:t>
            </a:r>
            <a:r>
              <a:rPr lang="el-GR" sz="2800" b="1" dirty="0" err="1">
                <a:latin typeface="+mn-lt"/>
              </a:rPr>
              <a:t>ΕμπορικοΥ</a:t>
            </a:r>
            <a:r>
              <a:rPr lang="el-GR" sz="2800" b="1" dirty="0">
                <a:latin typeface="+mn-lt"/>
              </a:rPr>
              <a:t> </a:t>
            </a:r>
            <a:r>
              <a:rPr lang="el-GR" sz="2800" b="1" dirty="0" err="1">
                <a:latin typeface="+mn-lt"/>
              </a:rPr>
              <a:t>ΕπιμελητηρΙου</a:t>
            </a:r>
            <a:r>
              <a:rPr lang="el-GR" sz="2800" b="1" dirty="0">
                <a:latin typeface="+mn-lt"/>
              </a:rPr>
              <a:t> (ICC)</a:t>
            </a:r>
          </a:p>
        </p:txBody>
      </p:sp>
      <p:sp>
        <p:nvSpPr>
          <p:cNvPr id="3" name="Content Placeholder 2">
            <a:extLst>
              <a:ext uri="{FF2B5EF4-FFF2-40B4-BE49-F238E27FC236}">
                <a16:creationId xmlns:a16="http://schemas.microsoft.com/office/drawing/2014/main" id="{E677A28D-28A5-6C2D-70BE-2F006443B61E}"/>
              </a:ext>
            </a:extLst>
          </p:cNvPr>
          <p:cNvSpPr>
            <a:spLocks noGrp="1"/>
          </p:cNvSpPr>
          <p:nvPr>
            <p:ph idx="1"/>
          </p:nvPr>
        </p:nvSpPr>
        <p:spPr/>
        <p:txBody>
          <a:bodyPr/>
          <a:lstStyle/>
          <a:p>
            <a:pPr marL="0" indent="0" algn="just">
              <a:buNone/>
            </a:pPr>
            <a:r>
              <a:rPr lang="el-GR" sz="1600" b="1" dirty="0"/>
              <a:t>ΤΟ ICC ΚΑΙ Η ΔΗΜΙΟΥΡΓΙΑ ΤΩΝ INCOTERMS</a:t>
            </a:r>
            <a:endParaRPr lang="el-GR" sz="1600" dirty="0"/>
          </a:p>
          <a:p>
            <a:pPr algn="just"/>
            <a:r>
              <a:rPr lang="el-GR" sz="1600" dirty="0"/>
              <a:t>Οι </a:t>
            </a:r>
            <a:r>
              <a:rPr lang="el-GR" sz="1600" dirty="0" err="1"/>
              <a:t>Incoterms</a:t>
            </a:r>
            <a:r>
              <a:rPr lang="el-GR" sz="1600" dirty="0"/>
              <a:t> καταρτίζονται από το Διεθνές Εμπορικό Επιμελητήριο (ICC). </a:t>
            </a:r>
          </a:p>
          <a:p>
            <a:pPr algn="just"/>
            <a:r>
              <a:rPr lang="el-GR" sz="1600" dirty="0"/>
              <a:t>Το ICC είναι διεθνής οργανισμός ιδιωτικής πρωτοβουλίας. </a:t>
            </a:r>
          </a:p>
          <a:p>
            <a:pPr algn="just"/>
            <a:r>
              <a:rPr lang="el-GR" sz="1600" dirty="0"/>
              <a:t>Σκοπός του είναι η προώθηση του διεθνούς εμπορίου και η διαμόρφωση ενιαίων εμπορικών πρακτικών. </a:t>
            </a:r>
          </a:p>
          <a:p>
            <a:pPr algn="just"/>
            <a:r>
              <a:rPr lang="el-GR" sz="1600" dirty="0"/>
              <a:t>Η πρώτη έκδοση των </a:t>
            </a:r>
            <a:r>
              <a:rPr lang="el-GR" sz="1600" dirty="0" err="1"/>
              <a:t>Incoterms</a:t>
            </a:r>
            <a:r>
              <a:rPr lang="el-GR" sz="1600" dirty="0"/>
              <a:t> έγινε το 1936. </a:t>
            </a:r>
          </a:p>
          <a:p>
            <a:pPr algn="just"/>
            <a:r>
              <a:rPr lang="el-GR" sz="1600" dirty="0"/>
              <a:t>Η ισχύουσα έκδοση είναι οι </a:t>
            </a:r>
            <a:r>
              <a:rPr lang="el-GR" sz="1600" dirty="0" err="1"/>
              <a:t>Incoterms</a:t>
            </a:r>
            <a:r>
              <a:rPr lang="el-GR" sz="1600" dirty="0"/>
              <a:t> 2020.</a:t>
            </a:r>
          </a:p>
          <a:p>
            <a:pPr marL="0" indent="0">
              <a:buNone/>
            </a:pPr>
            <a:endParaRPr lang="el-GR" dirty="0"/>
          </a:p>
        </p:txBody>
      </p:sp>
      <p:cxnSp>
        <p:nvCxnSpPr>
          <p:cNvPr id="5" name="Straight Arrow Connector 4">
            <a:extLst>
              <a:ext uri="{FF2B5EF4-FFF2-40B4-BE49-F238E27FC236}">
                <a16:creationId xmlns:a16="http://schemas.microsoft.com/office/drawing/2014/main" id="{41805EA9-2F3F-8A08-A366-F80A53ED1C0C}"/>
              </a:ext>
            </a:extLst>
          </p:cNvPr>
          <p:cNvCxnSpPr>
            <a:cxnSpLocks/>
          </p:cNvCxnSpPr>
          <p:nvPr/>
        </p:nvCxnSpPr>
        <p:spPr>
          <a:xfrm>
            <a:off x="1000501" y="4956320"/>
            <a:ext cx="298174"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TextBox 11">
            <a:extLst>
              <a:ext uri="{FF2B5EF4-FFF2-40B4-BE49-F238E27FC236}">
                <a16:creationId xmlns:a16="http://schemas.microsoft.com/office/drawing/2014/main" id="{3B3AB4A6-855C-9A96-E6D1-7ECE7046A23F}"/>
              </a:ext>
            </a:extLst>
          </p:cNvPr>
          <p:cNvSpPr txBox="1"/>
          <p:nvPr/>
        </p:nvSpPr>
        <p:spPr>
          <a:xfrm>
            <a:off x="1292049" y="4750912"/>
            <a:ext cx="9508435" cy="1077218"/>
          </a:xfrm>
          <a:prstGeom prst="rect">
            <a:avLst/>
          </a:prstGeom>
          <a:noFill/>
        </p:spPr>
        <p:txBody>
          <a:bodyPr wrap="square">
            <a:spAutoFit/>
          </a:bodyPr>
          <a:lstStyle/>
          <a:p>
            <a:pPr algn="just"/>
            <a:r>
              <a:rPr lang="el-GR" sz="1600" dirty="0"/>
              <a:t>οι </a:t>
            </a:r>
            <a:r>
              <a:rPr lang="el-GR" sz="1600" dirty="0" err="1"/>
              <a:t>Incoterms</a:t>
            </a:r>
            <a:r>
              <a:rPr lang="el-GR" sz="1600" dirty="0"/>
              <a:t> δεν προέρχονται από κρατικό νομοθέτη ούτε από διεθνή σύμβαση, αλλά από έναν διεθνή ιδιωτικό οργανισμό που έχει ως αντικείμενο την προώθηση του διεθνούς εμπορίου. Αυτό εξηγεί και τη νομική τους φύση, ήτοι οι </a:t>
            </a:r>
            <a:r>
              <a:rPr lang="el-GR" sz="1600" dirty="0" err="1"/>
              <a:t>Incoterms</a:t>
            </a:r>
            <a:r>
              <a:rPr lang="el-GR" sz="1600" dirty="0"/>
              <a:t> </a:t>
            </a:r>
            <a:r>
              <a:rPr lang="el-GR" sz="1600" u="sng" dirty="0"/>
              <a:t>δεν είναι από μόνοι τους νόμος, αλλά πρότυποι εμπορικοί όροι, οι οποίοι αποκτούν δεσμευτική σημασία κυρίως όταν τα μέρη τους ενσωματώνουν στη σύμβασή τους.</a:t>
            </a:r>
          </a:p>
        </p:txBody>
      </p:sp>
    </p:spTree>
    <p:extLst>
      <p:ext uri="{BB962C8B-B14F-4D97-AF65-F5344CB8AC3E}">
        <p14:creationId xmlns:p14="http://schemas.microsoft.com/office/powerpoint/2010/main" val="3075119701"/>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9A2B-8792-7D57-3FDF-E025C1582967}"/>
              </a:ext>
            </a:extLst>
          </p:cNvPr>
          <p:cNvSpPr>
            <a:spLocks noGrp="1"/>
          </p:cNvSpPr>
          <p:nvPr>
            <p:ph type="title"/>
          </p:nvPr>
        </p:nvSpPr>
        <p:spPr>
          <a:xfrm>
            <a:off x="3027256" y="907773"/>
            <a:ext cx="6137487" cy="516835"/>
          </a:xfrm>
        </p:spPr>
        <p:txBody>
          <a:bodyPr>
            <a:noAutofit/>
          </a:bodyPr>
          <a:lstStyle/>
          <a:p>
            <a:pPr algn="ctr"/>
            <a:r>
              <a:rPr lang="el-GR" sz="2800" b="1" dirty="0" err="1">
                <a:latin typeface="+mn-lt"/>
              </a:rPr>
              <a:t>ΝομικΗ</a:t>
            </a:r>
            <a:r>
              <a:rPr lang="el-GR" sz="2800" b="1" dirty="0">
                <a:latin typeface="+mn-lt"/>
              </a:rPr>
              <a:t> </a:t>
            </a:r>
            <a:r>
              <a:rPr lang="el-GR" sz="2800" b="1" dirty="0" err="1">
                <a:latin typeface="+mn-lt"/>
              </a:rPr>
              <a:t>φΥση</a:t>
            </a:r>
            <a:r>
              <a:rPr lang="el-GR" sz="2800" b="1" dirty="0">
                <a:latin typeface="+mn-lt"/>
              </a:rPr>
              <a:t> των </a:t>
            </a:r>
            <a:r>
              <a:rPr lang="en-US" sz="2800" b="1" dirty="0">
                <a:latin typeface="+mn-lt"/>
              </a:rPr>
              <a:t>Incoterms</a:t>
            </a:r>
            <a:endParaRPr lang="el-GR" sz="2800" b="1" dirty="0">
              <a:latin typeface="+mn-lt"/>
            </a:endParaRPr>
          </a:p>
        </p:txBody>
      </p:sp>
      <p:sp>
        <p:nvSpPr>
          <p:cNvPr id="4" name="Rectangle 1">
            <a:extLst>
              <a:ext uri="{FF2B5EF4-FFF2-40B4-BE49-F238E27FC236}">
                <a16:creationId xmlns:a16="http://schemas.microsoft.com/office/drawing/2014/main" id="{D9A53951-4429-C6EA-214A-E56AFEB30B1E}"/>
              </a:ext>
            </a:extLst>
          </p:cNvPr>
          <p:cNvSpPr>
            <a:spLocks noGrp="1" noChangeArrowheads="1"/>
          </p:cNvSpPr>
          <p:nvPr>
            <p:ph idx="1"/>
          </p:nvPr>
        </p:nvSpPr>
        <p:spPr bwMode="auto">
          <a:xfrm>
            <a:off x="700635" y="2028616"/>
            <a:ext cx="747544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Δεν αποτελούν αυτοτελή πηγή δικαίου.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Λειτουργούν κυρίως ως συμβατικοί όροι, όταν ενσωματώνονται στη σύμβαση.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Μπορούν να αξιοποιηθούν ως ερμηνευτικό κριτήριο της βούλησης των μερών.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Σε ορισμένες περιπτώσεις λειτουργούν και ως συναλλακτικές συνήθειες.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Η δεσμευτικότητά τους εξαρτάται κυρίως από τη συμφωνία των μερών. </a:t>
            </a:r>
          </a:p>
        </p:txBody>
      </p:sp>
      <p:sp>
        <p:nvSpPr>
          <p:cNvPr id="6" name="TextBox 5">
            <a:extLst>
              <a:ext uri="{FF2B5EF4-FFF2-40B4-BE49-F238E27FC236}">
                <a16:creationId xmlns:a16="http://schemas.microsoft.com/office/drawing/2014/main" id="{1E7A8A5F-30B0-4C46-9B96-1307807D85E0}"/>
              </a:ext>
            </a:extLst>
          </p:cNvPr>
          <p:cNvSpPr txBox="1"/>
          <p:nvPr/>
        </p:nvSpPr>
        <p:spPr>
          <a:xfrm>
            <a:off x="780148" y="3706723"/>
            <a:ext cx="8675278" cy="2800767"/>
          </a:xfrm>
          <a:prstGeom prst="rect">
            <a:avLst/>
          </a:prstGeom>
          <a:noFill/>
        </p:spPr>
        <p:txBody>
          <a:bodyPr wrap="square">
            <a:spAutoFit/>
          </a:bodyPr>
          <a:lstStyle/>
          <a:p>
            <a:pPr algn="just">
              <a:buNone/>
            </a:pPr>
            <a:r>
              <a:rPr lang="el-GR" sz="1600" dirty="0"/>
              <a:t>Η ενσωμάτωση των </a:t>
            </a:r>
            <a:r>
              <a:rPr lang="el-GR" sz="1600" dirty="0" err="1"/>
              <a:t>Incoterms</a:t>
            </a:r>
            <a:r>
              <a:rPr lang="el-GR" sz="1600" dirty="0"/>
              <a:t> στη σύμβαση γίνεται συνήθως με ρητή συμβατική αναφορά στον συγκεκριμένο όρο, στον τόπο που τον συνοδεύει και στην έκδοση των </a:t>
            </a:r>
            <a:r>
              <a:rPr lang="el-GR" sz="1600" dirty="0" err="1"/>
              <a:t>Incoterms</a:t>
            </a:r>
            <a:r>
              <a:rPr lang="el-GR" sz="1600" dirty="0"/>
              <a:t>.</a:t>
            </a:r>
          </a:p>
          <a:p>
            <a:pPr>
              <a:buNone/>
            </a:pPr>
            <a:endParaRPr lang="el-GR" sz="1600" dirty="0"/>
          </a:p>
          <a:p>
            <a:pPr algn="just">
              <a:buNone/>
            </a:pPr>
            <a:r>
              <a:rPr lang="el-GR" sz="1600" dirty="0"/>
              <a:t>Επομένως, η σωστή μορφή είναι:</a:t>
            </a:r>
          </a:p>
          <a:p>
            <a:pPr algn="just">
              <a:buNone/>
            </a:pPr>
            <a:r>
              <a:rPr lang="el-GR" sz="1600" b="1" dirty="0"/>
              <a:t>[</a:t>
            </a:r>
            <a:r>
              <a:rPr lang="el-GR" sz="1600" b="1" dirty="0" err="1"/>
              <a:t>Incoterm</a:t>
            </a:r>
            <a:r>
              <a:rPr lang="el-GR" sz="1600" b="1" dirty="0"/>
              <a:t>] + [κατονομαζόμενος τόπος/λιμένας] + [</a:t>
            </a:r>
            <a:r>
              <a:rPr lang="el-GR" sz="1600" b="1" dirty="0" err="1"/>
              <a:t>Incoterms</a:t>
            </a:r>
            <a:r>
              <a:rPr lang="el-GR" sz="1600" b="1" dirty="0"/>
              <a:t> 2020].</a:t>
            </a:r>
          </a:p>
          <a:p>
            <a:pPr algn="just">
              <a:buNone/>
            </a:pPr>
            <a:endParaRPr lang="el-GR" sz="1600" b="1" dirty="0"/>
          </a:p>
          <a:p>
            <a:pPr algn="just"/>
            <a:r>
              <a:rPr lang="el-GR" sz="1600" dirty="0"/>
              <a:t>Παράδειγμα: </a:t>
            </a:r>
            <a:r>
              <a:rPr lang="en-US" sz="1600" b="1" dirty="0"/>
              <a:t>CIF Piraeus Port, Incoterms 2020</a:t>
            </a:r>
            <a:endParaRPr lang="en-US" sz="1600" dirty="0"/>
          </a:p>
          <a:p>
            <a:pPr algn="just"/>
            <a:r>
              <a:rPr lang="el-GR" sz="1600" dirty="0"/>
              <a:t>ή στα ελληνικά:</a:t>
            </a:r>
          </a:p>
          <a:p>
            <a:pPr algn="just"/>
            <a:r>
              <a:rPr lang="en-US" sz="1600" b="1" dirty="0"/>
              <a:t>CIF </a:t>
            </a:r>
            <a:r>
              <a:rPr lang="el-GR" sz="1600" b="1" dirty="0"/>
              <a:t>Λιμένας Πειραιά, </a:t>
            </a:r>
            <a:r>
              <a:rPr lang="en-US" sz="1600" b="1" dirty="0"/>
              <a:t>Incoterms 2020</a:t>
            </a:r>
            <a:endParaRPr lang="en-US" sz="1600" dirty="0"/>
          </a:p>
          <a:p>
            <a:pPr>
              <a:buNone/>
            </a:pPr>
            <a:endParaRPr lang="el-GR" sz="1600" b="1" dirty="0"/>
          </a:p>
          <a:p>
            <a:pPr>
              <a:buNone/>
            </a:pPr>
            <a:endParaRPr lang="el-GR" sz="1600" dirty="0"/>
          </a:p>
        </p:txBody>
      </p:sp>
      <p:cxnSp>
        <p:nvCxnSpPr>
          <p:cNvPr id="8" name="Straight Arrow Connector 7">
            <a:extLst>
              <a:ext uri="{FF2B5EF4-FFF2-40B4-BE49-F238E27FC236}">
                <a16:creationId xmlns:a16="http://schemas.microsoft.com/office/drawing/2014/main" id="{65C4A86A-99AB-BE3A-6AA6-B7EB1D9ACF10}"/>
              </a:ext>
            </a:extLst>
          </p:cNvPr>
          <p:cNvCxnSpPr>
            <a:cxnSpLocks/>
          </p:cNvCxnSpPr>
          <p:nvPr/>
        </p:nvCxnSpPr>
        <p:spPr>
          <a:xfrm>
            <a:off x="415709" y="3889512"/>
            <a:ext cx="266774"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4917941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0DE73-B533-A1DC-4117-094DCCAF9293}"/>
              </a:ext>
            </a:extLst>
          </p:cNvPr>
          <p:cNvSpPr>
            <a:spLocks noGrp="1"/>
          </p:cNvSpPr>
          <p:nvPr>
            <p:ph type="title"/>
          </p:nvPr>
        </p:nvSpPr>
        <p:spPr>
          <a:xfrm>
            <a:off x="1165326" y="907774"/>
            <a:ext cx="9861348" cy="569843"/>
          </a:xfrm>
        </p:spPr>
        <p:txBody>
          <a:bodyPr>
            <a:normAutofit/>
          </a:bodyPr>
          <a:lstStyle/>
          <a:p>
            <a:r>
              <a:rPr lang="el-GR" sz="2800" b="1" dirty="0">
                <a:latin typeface="+mn-lt"/>
              </a:rPr>
              <a:t>Τι </a:t>
            </a:r>
            <a:r>
              <a:rPr lang="el-GR" sz="2800" b="1" dirty="0" err="1">
                <a:latin typeface="+mn-lt"/>
              </a:rPr>
              <a:t>ρυθμιζουν</a:t>
            </a:r>
            <a:r>
              <a:rPr lang="el-GR" sz="2800" b="1" dirty="0">
                <a:latin typeface="+mn-lt"/>
              </a:rPr>
              <a:t> και τι δεν </a:t>
            </a:r>
            <a:r>
              <a:rPr lang="el-GR" sz="2800" b="1" dirty="0" err="1">
                <a:latin typeface="+mn-lt"/>
              </a:rPr>
              <a:t>ρυθμιζουν</a:t>
            </a:r>
            <a:r>
              <a:rPr lang="el-GR" sz="2800" b="1" dirty="0">
                <a:latin typeface="+mn-lt"/>
              </a:rPr>
              <a:t> οι </a:t>
            </a:r>
            <a:r>
              <a:rPr lang="el-GR" sz="2800" b="1" dirty="0" err="1">
                <a:latin typeface="+mn-lt"/>
              </a:rPr>
              <a:t>Incoterms</a:t>
            </a:r>
            <a:endParaRPr lang="el-GR" sz="2800" b="1" dirty="0">
              <a:latin typeface="+mn-lt"/>
            </a:endParaRPr>
          </a:p>
        </p:txBody>
      </p:sp>
      <p:sp>
        <p:nvSpPr>
          <p:cNvPr id="3" name="Content Placeholder 2">
            <a:extLst>
              <a:ext uri="{FF2B5EF4-FFF2-40B4-BE49-F238E27FC236}">
                <a16:creationId xmlns:a16="http://schemas.microsoft.com/office/drawing/2014/main" id="{161AD8C1-C770-AC2F-9E6F-D69EBA4A3D03}"/>
              </a:ext>
            </a:extLst>
          </p:cNvPr>
          <p:cNvSpPr>
            <a:spLocks noGrp="1"/>
          </p:cNvSpPr>
          <p:nvPr>
            <p:ph idx="1"/>
          </p:nvPr>
        </p:nvSpPr>
        <p:spPr>
          <a:xfrm>
            <a:off x="768626" y="2001078"/>
            <a:ext cx="5910471" cy="2948610"/>
          </a:xfrm>
        </p:spPr>
        <p:txBody>
          <a:bodyPr/>
          <a:lstStyle/>
          <a:p>
            <a:pPr marL="0" indent="0" algn="just">
              <a:buNone/>
            </a:pPr>
            <a:r>
              <a:rPr lang="el-GR" sz="1800" dirty="0">
                <a:solidFill>
                  <a:schemeClr val="accent6">
                    <a:lumMod val="50000"/>
                  </a:schemeClr>
                </a:solidFill>
              </a:rPr>
              <a:t>Ρυθμίζουν κυρίως:</a:t>
            </a:r>
          </a:p>
          <a:p>
            <a:pPr algn="just"/>
            <a:r>
              <a:rPr lang="el-GR" sz="1600" dirty="0"/>
              <a:t>τις υποχρεώσεις πωλητή και αγοραστή </a:t>
            </a:r>
          </a:p>
          <a:p>
            <a:pPr algn="just"/>
            <a:r>
              <a:rPr lang="el-GR" sz="1600" dirty="0"/>
              <a:t>το σημείο παράδοσης των εμπορευμάτων </a:t>
            </a:r>
          </a:p>
          <a:p>
            <a:pPr algn="just"/>
            <a:r>
              <a:rPr lang="el-GR" sz="1600" dirty="0"/>
              <a:t>τη μετάθεση του κινδύνου </a:t>
            </a:r>
          </a:p>
          <a:p>
            <a:pPr algn="just"/>
            <a:r>
              <a:rPr lang="el-GR" sz="1600" dirty="0"/>
              <a:t>την κατανομή εξόδων μεταφοράς, φόρτωσης και εκφόρτωσης </a:t>
            </a:r>
          </a:p>
          <a:p>
            <a:pPr algn="just"/>
            <a:r>
              <a:rPr lang="el-GR" sz="1600" dirty="0"/>
              <a:t>την υποχρέωση ασφάλισης μόνο σε συγκεκριμένες ρήτρες, π.χ. </a:t>
            </a:r>
            <a:r>
              <a:rPr lang="el-GR" sz="1600" b="1" dirty="0"/>
              <a:t>CIF</a:t>
            </a:r>
            <a:r>
              <a:rPr lang="el-GR" sz="1600" dirty="0"/>
              <a:t> και </a:t>
            </a:r>
            <a:r>
              <a:rPr lang="el-GR" sz="1600" b="1" dirty="0"/>
              <a:t>CIP</a:t>
            </a:r>
            <a:endParaRPr lang="el-GR" sz="1600" dirty="0"/>
          </a:p>
        </p:txBody>
      </p:sp>
      <p:sp>
        <p:nvSpPr>
          <p:cNvPr id="5" name="TextBox 4">
            <a:extLst>
              <a:ext uri="{FF2B5EF4-FFF2-40B4-BE49-F238E27FC236}">
                <a16:creationId xmlns:a16="http://schemas.microsoft.com/office/drawing/2014/main" id="{F0DA5C22-2331-2343-1CE2-DC45A5ADE1C5}"/>
              </a:ext>
            </a:extLst>
          </p:cNvPr>
          <p:cNvSpPr txBox="1"/>
          <p:nvPr/>
        </p:nvSpPr>
        <p:spPr>
          <a:xfrm>
            <a:off x="7851914" y="2001076"/>
            <a:ext cx="3969026" cy="1877437"/>
          </a:xfrm>
          <a:prstGeom prst="rect">
            <a:avLst/>
          </a:prstGeom>
          <a:noFill/>
        </p:spPr>
        <p:txBody>
          <a:bodyPr wrap="square">
            <a:spAutoFit/>
          </a:bodyPr>
          <a:lstStyle/>
          <a:p>
            <a:pPr algn="just"/>
            <a:r>
              <a:rPr lang="el-GR" dirty="0">
                <a:solidFill>
                  <a:schemeClr val="accent6">
                    <a:lumMod val="50000"/>
                  </a:schemeClr>
                </a:solidFill>
              </a:rPr>
              <a:t>Δεν ρυθμίζουν, ενδεικτικά:</a:t>
            </a:r>
          </a:p>
          <a:p>
            <a:pPr algn="just"/>
            <a:endParaRPr lang="el-GR" dirty="0"/>
          </a:p>
          <a:p>
            <a:pPr marL="285750" indent="-285750" algn="just">
              <a:buFont typeface="Arial" panose="020B0604020202020204" pitchFamily="34" charset="0"/>
              <a:buChar char="•"/>
            </a:pPr>
            <a:r>
              <a:rPr lang="el-GR" sz="1600" dirty="0"/>
              <a:t>το κύρος της σύμβασης </a:t>
            </a:r>
          </a:p>
          <a:p>
            <a:pPr marL="285750" indent="-285750" algn="just">
              <a:buFont typeface="Arial" panose="020B0604020202020204" pitchFamily="34" charset="0"/>
              <a:buChar char="•"/>
            </a:pPr>
            <a:r>
              <a:rPr lang="el-GR" sz="1600" dirty="0"/>
              <a:t>τη μεταβίβαση της κυριότητας </a:t>
            </a:r>
          </a:p>
          <a:p>
            <a:pPr marL="285750" indent="-285750" algn="just">
              <a:buFont typeface="Arial" panose="020B0604020202020204" pitchFamily="34" charset="0"/>
              <a:buChar char="•"/>
            </a:pPr>
            <a:r>
              <a:rPr lang="el-GR" sz="1600" dirty="0"/>
              <a:t>τα έννομα βοηθήματα σε περίπτωση αθέτησης </a:t>
            </a:r>
          </a:p>
          <a:p>
            <a:pPr marL="285750" indent="-285750" algn="just">
              <a:buFont typeface="Arial" panose="020B0604020202020204" pitchFamily="34" charset="0"/>
              <a:buChar char="•"/>
            </a:pPr>
            <a:r>
              <a:rPr lang="el-GR" sz="1600" dirty="0"/>
              <a:t>τον τρόπο πληρωμής του τιμήματος </a:t>
            </a:r>
          </a:p>
        </p:txBody>
      </p:sp>
      <p:cxnSp>
        <p:nvCxnSpPr>
          <p:cNvPr id="6" name="Straight Arrow Connector 5">
            <a:extLst>
              <a:ext uri="{FF2B5EF4-FFF2-40B4-BE49-F238E27FC236}">
                <a16:creationId xmlns:a16="http://schemas.microsoft.com/office/drawing/2014/main" id="{BEC8CE76-0A8F-1E09-22B0-E57EC7249254}"/>
              </a:ext>
            </a:extLst>
          </p:cNvPr>
          <p:cNvCxnSpPr>
            <a:cxnSpLocks/>
          </p:cNvCxnSpPr>
          <p:nvPr/>
        </p:nvCxnSpPr>
        <p:spPr>
          <a:xfrm>
            <a:off x="1575278" y="5794201"/>
            <a:ext cx="266774"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F768F900-6863-26FF-8028-CBAD25FAD85B}"/>
              </a:ext>
            </a:extLst>
          </p:cNvPr>
          <p:cNvSpPr txBox="1"/>
          <p:nvPr/>
        </p:nvSpPr>
        <p:spPr>
          <a:xfrm>
            <a:off x="1808922" y="5611672"/>
            <a:ext cx="9740349" cy="338554"/>
          </a:xfrm>
          <a:prstGeom prst="rect">
            <a:avLst/>
          </a:prstGeom>
          <a:noFill/>
        </p:spPr>
        <p:txBody>
          <a:bodyPr wrap="square">
            <a:spAutoFit/>
          </a:bodyPr>
          <a:lstStyle/>
          <a:p>
            <a:r>
              <a:rPr lang="el-GR" sz="1600" dirty="0"/>
              <a:t>Οι </a:t>
            </a:r>
            <a:r>
              <a:rPr lang="el-GR" sz="1600" dirty="0" err="1"/>
              <a:t>Incoterms</a:t>
            </a:r>
            <a:r>
              <a:rPr lang="el-GR" sz="1600" dirty="0"/>
              <a:t> ρυθμίζουν κρίσιμα πρακτικά ζητήματα, αλλά όχι το σύνολο της συμβατικής σχέσης.</a:t>
            </a:r>
          </a:p>
        </p:txBody>
      </p:sp>
    </p:spTree>
    <p:extLst>
      <p:ext uri="{BB962C8B-B14F-4D97-AF65-F5344CB8AC3E}">
        <p14:creationId xmlns:p14="http://schemas.microsoft.com/office/powerpoint/2010/main" val="197209781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C8FE16-5654-5EE4-56D3-580B8AB487C0}"/>
              </a:ext>
            </a:extLst>
          </p:cNvPr>
          <p:cNvSpPr>
            <a:spLocks noGrp="1"/>
          </p:cNvSpPr>
          <p:nvPr>
            <p:ph type="title"/>
          </p:nvPr>
        </p:nvSpPr>
        <p:spPr>
          <a:xfrm>
            <a:off x="8138159" y="1177348"/>
            <a:ext cx="3330906" cy="3441068"/>
          </a:xfrm>
        </p:spPr>
        <p:txBody>
          <a:bodyPr vert="horz" lIns="91440" tIns="45720" rIns="91440" bIns="45720" rtlCol="0" anchor="t">
            <a:normAutofit/>
          </a:bodyPr>
          <a:lstStyle/>
          <a:p>
            <a:r>
              <a:rPr lang="en-US" sz="3600" b="1"/>
              <a:t>ΣΧΕΣΗ CISG – INCOTERMS – ΕΦΑΡΜΟΣΤΕΟΥ ΔΙΚΑΙΟΥ</a:t>
            </a:r>
          </a:p>
        </p:txBody>
      </p:sp>
      <p:cxnSp>
        <p:nvCxnSpPr>
          <p:cNvPr id="15" name="Straight Connector 14">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885"/>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25284599-6183-3D18-03C1-B5B1038C7ED9}"/>
              </a:ext>
            </a:extLst>
          </p:cNvPr>
          <p:cNvGraphicFramePr>
            <a:graphicFrameLocks noGrp="1"/>
          </p:cNvGraphicFramePr>
          <p:nvPr>
            <p:ph idx="1"/>
            <p:extLst>
              <p:ext uri="{D42A27DB-BD31-4B8C-83A1-F6EECF244321}">
                <p14:modId xmlns:p14="http://schemas.microsoft.com/office/powerpoint/2010/main" val="1032935995"/>
              </p:ext>
            </p:extLst>
          </p:nvPr>
        </p:nvGraphicFramePr>
        <p:xfrm>
          <a:off x="1268870" y="863602"/>
          <a:ext cx="6088102" cy="5134762"/>
        </p:xfrm>
        <a:graphic>
          <a:graphicData uri="http://schemas.openxmlformats.org/drawingml/2006/table">
            <a:tbl>
              <a:tblPr>
                <a:solidFill>
                  <a:schemeClr val="bg1">
                    <a:lumMod val="95000"/>
                  </a:schemeClr>
                </a:solidFill>
              </a:tblPr>
              <a:tblGrid>
                <a:gridCol w="3044051">
                  <a:extLst>
                    <a:ext uri="{9D8B030D-6E8A-4147-A177-3AD203B41FA5}">
                      <a16:colId xmlns:a16="http://schemas.microsoft.com/office/drawing/2014/main" val="3051976373"/>
                    </a:ext>
                  </a:extLst>
                </a:gridCol>
                <a:gridCol w="3044051">
                  <a:extLst>
                    <a:ext uri="{9D8B030D-6E8A-4147-A177-3AD203B41FA5}">
                      <a16:colId xmlns:a16="http://schemas.microsoft.com/office/drawing/2014/main" val="1978713186"/>
                    </a:ext>
                  </a:extLst>
                </a:gridCol>
              </a:tblGrid>
              <a:tr h="311627">
                <a:tc>
                  <a:txBody>
                    <a:bodyPr/>
                    <a:lstStyle/>
                    <a:p>
                      <a:pPr>
                        <a:buNone/>
                      </a:pPr>
                      <a:r>
                        <a:rPr lang="el-GR" sz="1100" b="1" cap="none" spc="0">
                          <a:solidFill>
                            <a:schemeClr val="tx1"/>
                          </a:solidFill>
                        </a:rPr>
                        <a:t>ΟΤΑΝ ΕΦΑΡΜΟΖΕΤΑΙ Η CISG</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l-GR" sz="1100" b="1" cap="none" spc="0">
                          <a:solidFill>
                            <a:schemeClr val="tx1"/>
                          </a:solidFill>
                        </a:rPr>
                        <a:t>ΟΤΑΝ ΔΕΝ ΕΦΑΡΜΟΖΕΤΑΙ Η CISG</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914735302"/>
                  </a:ext>
                </a:extLst>
              </a:tr>
              <a:tr h="311627">
                <a:tc>
                  <a:txBody>
                    <a:bodyPr/>
                    <a:lstStyle/>
                    <a:p>
                      <a:pPr>
                        <a:buNone/>
                      </a:pPr>
                      <a:r>
                        <a:rPr lang="el-GR" sz="1100" b="1" cap="none" spc="0">
                          <a:solidFill>
                            <a:schemeClr val="tx1"/>
                          </a:solidFill>
                        </a:rPr>
                        <a:t>1. Σύμβαση των μερών</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l-GR" sz="1100" b="1" cap="none" spc="0">
                          <a:solidFill>
                            <a:schemeClr val="tx1"/>
                          </a:solidFill>
                        </a:rPr>
                        <a:t>1. Σύμβαση των μερών</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031045035"/>
                  </a:ext>
                </a:extLst>
              </a:tr>
              <a:tr h="479835">
                <a:tc>
                  <a:txBody>
                    <a:bodyPr/>
                    <a:lstStyle/>
                    <a:p>
                      <a:pPr>
                        <a:buNone/>
                      </a:pPr>
                      <a:r>
                        <a:rPr lang="el-GR" sz="1100" cap="none" spc="0">
                          <a:solidFill>
                            <a:schemeClr val="tx1"/>
                          </a:solidFill>
                        </a:rPr>
                        <a:t>Οι ρητοί συμβατικοί όροι αποτελούν το πρώτο επίπεδο ρύθμισης.</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l-GR" sz="1100" cap="none" spc="0">
                          <a:solidFill>
                            <a:schemeClr val="tx1"/>
                          </a:solidFill>
                        </a:rPr>
                        <a:t>Οι ρητοί συμβατικοί όροι αποτελούν το πρώτο επίπεδο ρύθμισης.</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739990998"/>
                  </a:ext>
                </a:extLst>
              </a:tr>
              <a:tr h="311627">
                <a:tc>
                  <a:txBody>
                    <a:bodyPr/>
                    <a:lstStyle/>
                    <a:p>
                      <a:pPr>
                        <a:buNone/>
                      </a:pPr>
                      <a:r>
                        <a:rPr lang="el-GR" sz="1100" b="1" cap="none" spc="0">
                          <a:solidFill>
                            <a:schemeClr val="tx1"/>
                          </a:solidFill>
                        </a:rPr>
                        <a:t>2. Incoterm ως ειδικός συμβατικός όρος</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l-GR" sz="1100" b="1" cap="none" spc="0">
                          <a:solidFill>
                            <a:schemeClr val="tx1"/>
                          </a:solidFill>
                        </a:rPr>
                        <a:t>2. Incoterm ως ειδικός συμβατικός όρος</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182388612"/>
                  </a:ext>
                </a:extLst>
              </a:tr>
              <a:tr h="816250">
                <a:tc>
                  <a:txBody>
                    <a:bodyPr/>
                    <a:lstStyle/>
                    <a:p>
                      <a:pPr>
                        <a:buNone/>
                      </a:pPr>
                      <a:r>
                        <a:rPr lang="el-GR" sz="1100" cap="none" spc="0">
                          <a:solidFill>
                            <a:schemeClr val="tx1"/>
                          </a:solidFill>
                        </a:rPr>
                        <a:t>Εξειδικεύει κυρίως τον τόπο παράδοσης, τη μεταφορά, τα έξοδα, τις τελωνειακές διατυπώσεις, την ασφάλιση και τη μετάθεση του κινδύνου.</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l-GR" sz="1100" cap="none" spc="0">
                          <a:solidFill>
                            <a:schemeClr val="tx1"/>
                          </a:solidFill>
                        </a:rPr>
                        <a:t>Ρυθμίζει μόνο τα συγκεκριμένα ζητήματα που καλύπτει: παράδοση, μεταφορά, έξοδα, τελωνειακές διατυπώσεις, ασφάλιση και κίνδυνο.</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784656768"/>
                  </a:ext>
                </a:extLst>
              </a:tr>
              <a:tr h="648042">
                <a:tc>
                  <a:txBody>
                    <a:bodyPr/>
                    <a:lstStyle/>
                    <a:p>
                      <a:pPr>
                        <a:buNone/>
                      </a:pPr>
                      <a:r>
                        <a:rPr lang="el-GR" sz="1100" cap="none" spc="0">
                          <a:solidFill>
                            <a:schemeClr val="tx1"/>
                          </a:solidFill>
                        </a:rPr>
                        <a:t>Υπερισχύει στα ζητήματα αυτά βάσει της συμβατικής ελευθερίας του </a:t>
                      </a:r>
                      <a:r>
                        <a:rPr lang="el-GR" sz="1100" b="1" cap="none" spc="0">
                          <a:solidFill>
                            <a:schemeClr val="tx1"/>
                          </a:solidFill>
                        </a:rPr>
                        <a:t>άρθρου 6 CISG</a:t>
                      </a:r>
                      <a:r>
                        <a:rPr lang="el-GR" sz="1100" cap="none" spc="0">
                          <a:solidFill>
                            <a:schemeClr val="tx1"/>
                          </a:solidFill>
                        </a:rPr>
                        <a:t>.</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l-GR" sz="1100" cap="none" spc="0">
                          <a:solidFill>
                            <a:schemeClr val="tx1"/>
                          </a:solidFill>
                        </a:rPr>
                        <a:t>Δεν μετατρέπεται σε αυτοτελές δίκαιο της πώλησης ούτε καλύπτει ολόκληρη τη συμβατική σχέση.</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353632783"/>
                  </a:ext>
                </a:extLst>
              </a:tr>
              <a:tr h="311627">
                <a:tc>
                  <a:txBody>
                    <a:bodyPr/>
                    <a:lstStyle/>
                    <a:p>
                      <a:pPr>
                        <a:buNone/>
                      </a:pPr>
                      <a:r>
                        <a:rPr lang="el-GR" sz="1100" b="1" cap="none" spc="0">
                          <a:solidFill>
                            <a:schemeClr val="tx1"/>
                          </a:solidFill>
                        </a:rPr>
                        <a:t>3. CISG</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l-GR" sz="1100" b="1" cap="none" spc="0">
                          <a:solidFill>
                            <a:schemeClr val="tx1"/>
                          </a:solidFill>
                        </a:rPr>
                        <a:t>3. Εφαρμοστέο εθνικό δίκαιο</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571355325"/>
                  </a:ext>
                </a:extLst>
              </a:tr>
              <a:tr h="816250">
                <a:tc>
                  <a:txBody>
                    <a:bodyPr/>
                    <a:lstStyle/>
                    <a:p>
                      <a:pPr>
                        <a:buNone/>
                      </a:pPr>
                      <a:r>
                        <a:rPr lang="el-GR" sz="1100" cap="none" spc="0">
                          <a:solidFill>
                            <a:schemeClr val="tx1"/>
                          </a:solidFill>
                        </a:rPr>
                        <a:t>Ρυθμίζει τα λοιπά ζητήματα της διεθνούς πώλησης: υποχρεώσεις πωλητή και αγοραστή, συμβατική ανταπόκριση, αθέτηση, έννομα βοηθήματα και αποζημίωση.</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l-GR" sz="1100" cap="none" spc="0">
                          <a:solidFill>
                            <a:schemeClr val="tx1"/>
                          </a:solidFill>
                        </a:rPr>
                        <a:t>Ρυθμίζει όλη την υπόλοιπη σύμβαση, όπως κατάρτιση, υποχρεώσεις, αθέτηση, έννομα βοηθήματα, κύρος και αποζημίωση.</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670107844"/>
                  </a:ext>
                </a:extLst>
              </a:tr>
              <a:tr h="311627">
                <a:tc>
                  <a:txBody>
                    <a:bodyPr/>
                    <a:lstStyle/>
                    <a:p>
                      <a:pPr>
                        <a:buNone/>
                      </a:pPr>
                      <a:r>
                        <a:rPr lang="el-GR" sz="1100" b="1" cap="none" spc="0">
                          <a:solidFill>
                            <a:schemeClr val="tx1"/>
                          </a:solidFill>
                        </a:rPr>
                        <a:t>4. Εφαρμοστέο εθνικό δίκαιο</a:t>
                      </a: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639799705"/>
                  </a:ext>
                </a:extLst>
              </a:tr>
              <a:tr h="816250">
                <a:tc>
                  <a:txBody>
                    <a:bodyPr/>
                    <a:lstStyle/>
                    <a:p>
                      <a:pPr>
                        <a:buNone/>
                      </a:pPr>
                      <a:r>
                        <a:rPr lang="el-GR" sz="1100" cap="none" spc="0">
                          <a:solidFill>
                            <a:schemeClr val="tx1"/>
                          </a:solidFill>
                        </a:rPr>
                        <a:t>Εφαρμόζεται στα ζητήματα που βρίσκονται εκτός CISG, ιδίως στο κύρος της σύμβασης, στη μεταβίβαση κυριότητας και στα εξωτερικά κενά.</a:t>
                      </a: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endParaRPr lang="el-GR" sz="1100" cap="none" spc="0">
                        <a:solidFill>
                          <a:schemeClr val="tx1"/>
                        </a:solidFill>
                      </a:endParaRPr>
                    </a:p>
                  </a:txBody>
                  <a:tcPr marL="51344" marR="51344" marT="84104" marB="25673"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642850856"/>
                  </a:ext>
                </a:extLst>
              </a:tr>
            </a:tbl>
          </a:graphicData>
        </a:graphic>
      </p:graphicFrame>
      <p:graphicFrame>
        <p:nvGraphicFramePr>
          <p:cNvPr id="10" name="Diagram 9">
            <a:extLst>
              <a:ext uri="{FF2B5EF4-FFF2-40B4-BE49-F238E27FC236}">
                <a16:creationId xmlns:a16="http://schemas.microsoft.com/office/drawing/2014/main" id="{F0F36A29-0AC6-539B-F569-917881F46F13}"/>
              </a:ext>
            </a:extLst>
          </p:cNvPr>
          <p:cNvGraphicFramePr/>
          <p:nvPr>
            <p:extLst>
              <p:ext uri="{D42A27DB-BD31-4B8C-83A1-F6EECF244321}">
                <p14:modId xmlns:p14="http://schemas.microsoft.com/office/powerpoint/2010/main" val="1419485326"/>
              </p:ext>
            </p:extLst>
          </p:nvPr>
        </p:nvGraphicFramePr>
        <p:xfrm>
          <a:off x="7524929" y="3764439"/>
          <a:ext cx="4499113" cy="2031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8807231"/>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DE069-4263-31B0-E2A6-F777F80DF26E}"/>
              </a:ext>
            </a:extLst>
          </p:cNvPr>
          <p:cNvSpPr>
            <a:spLocks noGrp="1"/>
          </p:cNvSpPr>
          <p:nvPr>
            <p:ph type="title"/>
          </p:nvPr>
        </p:nvSpPr>
        <p:spPr>
          <a:xfrm>
            <a:off x="621122" y="896112"/>
            <a:ext cx="10855261" cy="536713"/>
          </a:xfrm>
        </p:spPr>
        <p:txBody>
          <a:bodyPr>
            <a:normAutofit/>
          </a:bodyPr>
          <a:lstStyle/>
          <a:p>
            <a:r>
              <a:rPr lang="el-GR" sz="2800" b="1" dirty="0">
                <a:latin typeface="+mn-lt"/>
              </a:rPr>
              <a:t>Τα άρθρα της CISG που συνδέονται με τους </a:t>
            </a:r>
            <a:r>
              <a:rPr lang="el-GR" sz="2800" b="1" dirty="0" err="1">
                <a:latin typeface="+mn-lt"/>
              </a:rPr>
              <a:t>Incoterms</a:t>
            </a:r>
            <a:endParaRPr lang="el-GR" sz="2800" b="1" dirty="0">
              <a:latin typeface="+mn-lt"/>
            </a:endParaRPr>
          </a:p>
        </p:txBody>
      </p:sp>
      <p:sp>
        <p:nvSpPr>
          <p:cNvPr id="3" name="Content Placeholder 2">
            <a:extLst>
              <a:ext uri="{FF2B5EF4-FFF2-40B4-BE49-F238E27FC236}">
                <a16:creationId xmlns:a16="http://schemas.microsoft.com/office/drawing/2014/main" id="{F1CE8ACE-F8B1-FA2E-4DB8-5DC2C4111D20}"/>
              </a:ext>
            </a:extLst>
          </p:cNvPr>
          <p:cNvSpPr>
            <a:spLocks noGrp="1"/>
          </p:cNvSpPr>
          <p:nvPr>
            <p:ph idx="1"/>
          </p:nvPr>
        </p:nvSpPr>
        <p:spPr>
          <a:xfrm>
            <a:off x="603046" y="1928191"/>
            <a:ext cx="10782301" cy="4265609"/>
          </a:xfrm>
        </p:spPr>
        <p:txBody>
          <a:bodyPr>
            <a:normAutofit fontScale="70000" lnSpcReduction="20000"/>
          </a:bodyPr>
          <a:lstStyle/>
          <a:p>
            <a:r>
              <a:rPr lang="el-GR" b="1" dirty="0"/>
              <a:t>Η CISG δεν κατονομάζει ρητά τους </a:t>
            </a:r>
            <a:r>
              <a:rPr lang="el-GR" b="1" dirty="0" err="1"/>
              <a:t>Incoterms</a:t>
            </a:r>
            <a:r>
              <a:rPr lang="el-GR" b="1" dirty="0"/>
              <a:t>.</a:t>
            </a:r>
            <a:br>
              <a:rPr lang="el-GR" dirty="0"/>
            </a:br>
            <a:r>
              <a:rPr lang="el-GR" dirty="0"/>
              <a:t>Η σύνδεσή τους θεμελιώνεται έμμεσα κυρίως στα άρθρα:</a:t>
            </a:r>
          </a:p>
          <a:p>
            <a:r>
              <a:rPr lang="el-GR" b="1" dirty="0"/>
              <a:t>Άρθρο 6 CISG — Συμβατική ελευθερία</a:t>
            </a:r>
            <a:br>
              <a:rPr lang="el-GR" dirty="0"/>
            </a:br>
            <a:r>
              <a:rPr lang="el-GR" dirty="0"/>
              <a:t>Τα μέρη μπορούν να αποκλείσουν την εφαρμογή της Σύμβασης ή να παρεκκλίνουν από επιμέρους διατάξεις της / να τροποποιήσουν τα αποτελέσματά τους. Έτσι, ένας </a:t>
            </a:r>
            <a:r>
              <a:rPr lang="el-GR" dirty="0" err="1"/>
              <a:t>Incoterm</a:t>
            </a:r>
            <a:r>
              <a:rPr lang="el-GR" dirty="0"/>
              <a:t> μπορεί να λειτουργήσει ως ειδική συμβατική ρύθμιση για την παράδοση, τα έξοδα και τη μετάθεση του κινδύνου. </a:t>
            </a:r>
          </a:p>
          <a:p>
            <a:r>
              <a:rPr lang="el-GR" b="1" dirty="0"/>
              <a:t>Άρθρο 8 παρ. 1–3 CISG — Ερμηνεία της βούλησης των μερών</a:t>
            </a:r>
            <a:br>
              <a:rPr lang="el-GR" dirty="0"/>
            </a:br>
            <a:r>
              <a:rPr lang="el-GR" dirty="0"/>
              <a:t>Οι δηλώσεις και η συμπεριφορά των μερών ερμηνεύονται, καταρχήν, με βάση την πραγματική βούληση του μέρους, εφόσον το άλλο μέρος τη γνώριζε ή δεν μπορούσε να την αγνοεί. Αν αυτό δεν είναι δυνατό, λαμβάνονται υπόψη όλες οι σχετικές περιστάσεις, όπως διαπραγματεύσεις, πρακτικές, συνήθειες και μεταγενέστερη συμπεριφορά. </a:t>
            </a:r>
          </a:p>
          <a:p>
            <a:r>
              <a:rPr lang="el-GR" b="1" dirty="0"/>
              <a:t>Άρθρο 9 παρ. 1 CISG — Συμφωνημένες συνήθειες και πρακτικές</a:t>
            </a:r>
            <a:br>
              <a:rPr lang="el-GR" dirty="0"/>
            </a:br>
            <a:r>
              <a:rPr lang="el-GR" dirty="0"/>
              <a:t>Τα μέρη δεσμεύονται από τις συνήθειες στις οποίες έχουν συμφωνήσει και από τις πρακτικές που έχουν καθιερώσει μεταξύ τους. </a:t>
            </a:r>
          </a:p>
          <a:p>
            <a:r>
              <a:rPr lang="el-GR" b="1" dirty="0"/>
              <a:t>Άρθρο 9 παρ. 2 CISG — Διεθνείς εμπορικές συνήθειες</a:t>
            </a:r>
            <a:br>
              <a:rPr lang="el-GR" dirty="0"/>
            </a:br>
            <a:r>
              <a:rPr lang="el-GR" dirty="0"/>
              <a:t>Τα μέρη θεωρείται ότι έχουν καταστήσει σιωπηρά εφαρμοστέα μια εμπορική συνήθεια, εφόσον τη γνώριζαν ή όφειλαν να τη γνωρίζουν και αυτή είναι ευρέως γνωστή και τηρείται τακτικά στο διεθνές εμπόριο. Στο πλαίσιο αυτό μπορούν να ληφθούν υπόψη και οι </a:t>
            </a:r>
            <a:r>
              <a:rPr lang="el-GR" dirty="0" err="1"/>
              <a:t>Incoterms</a:t>
            </a:r>
            <a:r>
              <a:rPr lang="el-GR" dirty="0"/>
              <a:t>.</a:t>
            </a:r>
          </a:p>
          <a:p>
            <a:endParaRPr lang="el-GR" dirty="0"/>
          </a:p>
        </p:txBody>
      </p:sp>
    </p:spTree>
    <p:extLst>
      <p:ext uri="{BB962C8B-B14F-4D97-AF65-F5344CB8AC3E}">
        <p14:creationId xmlns:p14="http://schemas.microsoft.com/office/powerpoint/2010/main" val="4269491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583EE-2A8A-DA0F-29F3-D2A15FF65AF0}"/>
              </a:ext>
            </a:extLst>
          </p:cNvPr>
          <p:cNvSpPr>
            <a:spLocks noGrp="1"/>
          </p:cNvSpPr>
          <p:nvPr>
            <p:ph type="title"/>
          </p:nvPr>
        </p:nvSpPr>
        <p:spPr>
          <a:xfrm>
            <a:off x="1564981" y="896112"/>
            <a:ext cx="9467454" cy="382723"/>
          </a:xfrm>
        </p:spPr>
        <p:txBody>
          <a:bodyPr>
            <a:normAutofit fontScale="90000"/>
          </a:bodyPr>
          <a:lstStyle/>
          <a:p>
            <a:r>
              <a:rPr lang="el-GR" sz="2400" b="1" dirty="0">
                <a:latin typeface="+mn-lt"/>
              </a:rPr>
              <a:t>Ο ΓΕΝΙΚΟΣ ΚΑΝΟΝΑΣ ΤΗΣ CISG ΓΙΑ ΤΙΣ ΥΠΟΧΡΕΩΣΕΙΣ ΤΩΝ ΜΕΡΩΝ</a:t>
            </a:r>
          </a:p>
        </p:txBody>
      </p:sp>
      <p:sp>
        <p:nvSpPr>
          <p:cNvPr id="3" name="Content Placeholder 2">
            <a:extLst>
              <a:ext uri="{FF2B5EF4-FFF2-40B4-BE49-F238E27FC236}">
                <a16:creationId xmlns:a16="http://schemas.microsoft.com/office/drawing/2014/main" id="{49A83CB0-3B36-EC38-9B8D-2BFDAE0E5485}"/>
              </a:ext>
            </a:extLst>
          </p:cNvPr>
          <p:cNvSpPr>
            <a:spLocks noGrp="1"/>
          </p:cNvSpPr>
          <p:nvPr>
            <p:ph idx="1"/>
          </p:nvPr>
        </p:nvSpPr>
        <p:spPr>
          <a:xfrm>
            <a:off x="536713" y="1689651"/>
            <a:ext cx="11569148" cy="4272237"/>
          </a:xfrm>
        </p:spPr>
        <p:txBody>
          <a:bodyPr>
            <a:normAutofit fontScale="25000" lnSpcReduction="20000"/>
          </a:bodyPr>
          <a:lstStyle/>
          <a:p>
            <a:pPr marL="0" indent="0">
              <a:buNone/>
            </a:pPr>
            <a:r>
              <a:rPr lang="el-GR" sz="5600" dirty="0"/>
              <a:t>Όταν η σύμβαση εμπίπτει στο πεδίο εφαρμογής της CISG, η Σύμβαση της Βιέννης αποτελεί τον </a:t>
            </a:r>
            <a:r>
              <a:rPr lang="el-GR" sz="5600" b="1" dirty="0"/>
              <a:t>γενικό κανόνα</a:t>
            </a:r>
            <a:r>
              <a:rPr lang="el-GR" sz="5600" dirty="0"/>
              <a:t> για τις υποχρεώσεις πωλητή και αγοραστή.</a:t>
            </a:r>
          </a:p>
          <a:p>
            <a:pPr marL="0" indent="0">
              <a:buNone/>
            </a:pPr>
            <a:r>
              <a:rPr lang="el-GR" sz="5600" dirty="0"/>
              <a:t>Η CISG ρυθμίζει ιδίως:</a:t>
            </a:r>
          </a:p>
          <a:p>
            <a:r>
              <a:rPr lang="el-GR" sz="5600" dirty="0"/>
              <a:t>την παράδοση των εμπορευμάτων και των εγγράφων, </a:t>
            </a:r>
          </a:p>
          <a:p>
            <a:r>
              <a:rPr lang="el-GR" sz="5600" dirty="0"/>
              <a:t>τη συμβατική ανταπόκριση των εμπορευμάτων, </a:t>
            </a:r>
          </a:p>
          <a:p>
            <a:r>
              <a:rPr lang="el-GR" sz="5600" dirty="0"/>
              <a:t>την πληρωμή του τιμήματος, </a:t>
            </a:r>
          </a:p>
          <a:p>
            <a:r>
              <a:rPr lang="el-GR" sz="5600" dirty="0"/>
              <a:t>την παραλαβή των εμπορευμάτων, </a:t>
            </a:r>
          </a:p>
          <a:p>
            <a:r>
              <a:rPr lang="el-GR" sz="5600" dirty="0"/>
              <a:t>τη μετάθεση του κινδύνου, </a:t>
            </a:r>
          </a:p>
          <a:p>
            <a:r>
              <a:rPr lang="el-GR" sz="5600" dirty="0"/>
              <a:t>την αθέτηση και τα έννομα βοηθήματα. </a:t>
            </a:r>
          </a:p>
          <a:p>
            <a:pPr marL="0" indent="0">
              <a:buNone/>
            </a:pPr>
            <a:r>
              <a:rPr lang="el-GR" sz="5600" dirty="0"/>
              <a:t>Οι </a:t>
            </a:r>
            <a:r>
              <a:rPr lang="el-GR" sz="5600" dirty="0" err="1"/>
              <a:t>Incoterms</a:t>
            </a:r>
            <a:r>
              <a:rPr lang="el-GR" sz="5600" dirty="0"/>
              <a:t> δεν αντικαθιστούν συνολικά το καθεστώς αυτό. Λειτουργούν ως </a:t>
            </a:r>
            <a:r>
              <a:rPr lang="el-GR" sz="5600" b="1" dirty="0"/>
              <a:t>ειδικότεροι συμβατικοί όροι</a:t>
            </a:r>
            <a:r>
              <a:rPr lang="el-GR" sz="5600" dirty="0"/>
              <a:t>, οι οποίοι εξειδικεύουν ή τροποποιούν συγκεκριμένες υποχρεώσεις, κυρίως ως προς την παράδοση, τη μεταφορά, τα έξοδα, τις τελωνειακές διατυπώσεις, την ασφάλιση και τον κίνδυνο.</a:t>
            </a:r>
          </a:p>
          <a:p>
            <a:pPr marL="0" indent="0">
              <a:buNone/>
            </a:pPr>
            <a:r>
              <a:rPr lang="el-GR" sz="5600" b="1" dirty="0"/>
              <a:t>Νομική βάση της παρέκκλισης: άρθρο 6 CISG.</a:t>
            </a:r>
            <a:endParaRPr lang="el-GR" sz="5600" dirty="0"/>
          </a:p>
          <a:p>
            <a:pPr marL="0" indent="0">
              <a:buNone/>
            </a:pPr>
            <a:r>
              <a:rPr lang="el-GR" sz="5600" dirty="0"/>
              <a:t>Η CISG ρυθμίζει τόσο την κατάρτιση της διεθνούς πώλησης όσο και τις υποχρεώσεις των μερών και τα έννομα βοηθήματα σε περίπτωση μη εκπλήρωσης. </a:t>
            </a:r>
          </a:p>
          <a:p>
            <a:endParaRPr lang="el-GR" dirty="0"/>
          </a:p>
        </p:txBody>
      </p:sp>
    </p:spTree>
    <p:extLst>
      <p:ext uri="{BB962C8B-B14F-4D97-AF65-F5344CB8AC3E}">
        <p14:creationId xmlns:p14="http://schemas.microsoft.com/office/powerpoint/2010/main" val="1134540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E68EE-1000-F1B7-B8F3-8CE790E98F1D}"/>
              </a:ext>
            </a:extLst>
          </p:cNvPr>
          <p:cNvSpPr>
            <a:spLocks noGrp="1"/>
          </p:cNvSpPr>
          <p:nvPr>
            <p:ph type="title"/>
          </p:nvPr>
        </p:nvSpPr>
        <p:spPr>
          <a:xfrm>
            <a:off x="2401091" y="107607"/>
            <a:ext cx="7654861" cy="555001"/>
          </a:xfrm>
        </p:spPr>
        <p:txBody>
          <a:bodyPr>
            <a:normAutofit/>
          </a:bodyPr>
          <a:lstStyle/>
          <a:p>
            <a:r>
              <a:rPr lang="el-GR" sz="2800" b="1" dirty="0">
                <a:latin typeface="+mn-lt"/>
              </a:rPr>
              <a:t>ΥΠΟΧΡΕΩΣΕΙΣ ΤΟΥ ΠΩΛΗΤΗ ΚΑΤΑ ΤΗ CISG</a:t>
            </a:r>
          </a:p>
        </p:txBody>
      </p:sp>
      <p:sp>
        <p:nvSpPr>
          <p:cNvPr id="3" name="Content Placeholder 2">
            <a:extLst>
              <a:ext uri="{FF2B5EF4-FFF2-40B4-BE49-F238E27FC236}">
                <a16:creationId xmlns:a16="http://schemas.microsoft.com/office/drawing/2014/main" id="{04EF7073-26B5-760C-631D-1CF32FC18A21}"/>
              </a:ext>
            </a:extLst>
          </p:cNvPr>
          <p:cNvSpPr>
            <a:spLocks noGrp="1"/>
          </p:cNvSpPr>
          <p:nvPr>
            <p:ph idx="1"/>
          </p:nvPr>
        </p:nvSpPr>
        <p:spPr>
          <a:xfrm>
            <a:off x="768625" y="1093305"/>
            <a:ext cx="10802179" cy="4863548"/>
          </a:xfrm>
        </p:spPr>
        <p:txBody>
          <a:bodyPr>
            <a:normAutofit fontScale="25000" lnSpcReduction="20000"/>
          </a:bodyPr>
          <a:lstStyle/>
          <a:p>
            <a:pPr marL="0" indent="0">
              <a:buNone/>
            </a:pPr>
            <a:r>
              <a:rPr lang="el-GR" sz="5600" b="1" dirty="0"/>
              <a:t>Άρθρο 30 CISG — Γενικός κανόνας</a:t>
            </a:r>
          </a:p>
          <a:p>
            <a:r>
              <a:rPr lang="el-GR" sz="5600" dirty="0"/>
              <a:t>Ο πωλητής οφείλει: να παραδώσει τα εμπορεύματα, να παραδώσει τα σχετικά έγγραφα, να μεταβιβάσει την κυριότητα, σύμφωνα με τη σύμβαση και τη CISG. </a:t>
            </a:r>
          </a:p>
          <a:p>
            <a:pPr marL="0" indent="0">
              <a:buNone/>
            </a:pPr>
            <a:r>
              <a:rPr lang="el-GR" sz="5600" b="1" dirty="0"/>
              <a:t>Ειδικότερες διατάξεις</a:t>
            </a:r>
          </a:p>
          <a:p>
            <a:pPr marL="0" indent="0">
              <a:buNone/>
            </a:pPr>
            <a:r>
              <a:rPr lang="el-GR" sz="5600" b="1" dirty="0"/>
              <a:t>Άρθρο 31 — Τόπος και τρόπος παράδοσης</a:t>
            </a:r>
            <a:endParaRPr lang="el-GR" sz="5600" dirty="0"/>
          </a:p>
          <a:p>
            <a:r>
              <a:rPr lang="el-GR" sz="5600" dirty="0"/>
              <a:t>Αν δεν έχει συμφωνηθεί άλλος τόπος: σε πώληση που περιλαμβάνει μεταφορά, ο πωλητής παραδίδει τα εμπορεύματα στον πρώτο μεταφορέα, </a:t>
            </a:r>
          </a:p>
          <a:p>
            <a:r>
              <a:rPr lang="el-GR" sz="5600" dirty="0"/>
              <a:t>αν τα εμπορεύματα βρίσκονται σε συγκεκριμένο τόπο γνωστό στα μέρη, τίθενται εκεί στη διάθεση του αγοραστή, </a:t>
            </a:r>
          </a:p>
          <a:p>
            <a:r>
              <a:rPr lang="el-GR" sz="5600" dirty="0"/>
              <a:t>στις λοιπές περιπτώσεις, τίθενται στη διάθεση του αγοραστή στην εγκατάσταση του πωλητή. </a:t>
            </a:r>
          </a:p>
          <a:p>
            <a:pPr marL="0" indent="0">
              <a:buNone/>
            </a:pPr>
            <a:r>
              <a:rPr lang="el-GR" sz="5600" b="1" dirty="0"/>
              <a:t>Άρθρο 32 — Υποχρεώσεις σχετικές με τη μεταφορά</a:t>
            </a:r>
            <a:endParaRPr lang="el-GR" sz="5600" dirty="0"/>
          </a:p>
          <a:p>
            <a:r>
              <a:rPr lang="el-GR" sz="5600" dirty="0"/>
              <a:t>Ο πωλητής μπορεί να οφείλει: να </a:t>
            </a:r>
            <a:r>
              <a:rPr lang="el-GR" sz="5600" dirty="0" err="1"/>
              <a:t>ταυτοποιήσει</a:t>
            </a:r>
            <a:r>
              <a:rPr lang="el-GR" sz="5600" dirty="0"/>
              <a:t> τα εμπορεύματα, να ειδοποιήσει τον αγοραστή για την αποστολή, να καταρτίσει κατάλληλη σύμβαση μεταφοράς, όταν αυτό τον βαρύνει. </a:t>
            </a:r>
          </a:p>
          <a:p>
            <a:pPr marL="0" indent="0">
              <a:buNone/>
            </a:pPr>
            <a:r>
              <a:rPr lang="el-GR" sz="5600" b="1" dirty="0"/>
              <a:t>Άρθρο 33 — Χρόνος παράδοσης</a:t>
            </a:r>
            <a:endParaRPr lang="el-GR" sz="5600" dirty="0"/>
          </a:p>
          <a:p>
            <a:r>
              <a:rPr lang="el-GR" sz="5600" dirty="0"/>
              <a:t>Η παράδοση γίνεται: στη συμφωνημένη ημερομηνία, μέσα στη συμφωνημένη χρονική περίοδο, διαφορετικά μέσα σε εύλογο χρόνο. </a:t>
            </a:r>
          </a:p>
          <a:p>
            <a:pPr marL="0" indent="0">
              <a:buNone/>
            </a:pPr>
            <a:r>
              <a:rPr lang="el-GR" sz="5600" b="1" dirty="0"/>
              <a:t>Άρθρο 34 — Έγγραφα</a:t>
            </a:r>
            <a:endParaRPr lang="el-GR" sz="5600" dirty="0"/>
          </a:p>
          <a:p>
            <a:r>
              <a:rPr lang="el-GR" sz="5600" dirty="0"/>
              <a:t>Ο πωλητής οφείλει να παραδώσει τα έγγραφα στον συμφωνημένο χρόνο, τόπο και τύπο.</a:t>
            </a:r>
          </a:p>
          <a:p>
            <a:endParaRPr lang="el-GR" dirty="0"/>
          </a:p>
        </p:txBody>
      </p:sp>
    </p:spTree>
    <p:extLst>
      <p:ext uri="{BB962C8B-B14F-4D97-AF65-F5344CB8AC3E}">
        <p14:creationId xmlns:p14="http://schemas.microsoft.com/office/powerpoint/2010/main" val="1856932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B485-84FD-0E3F-34D2-DC6469EA66B6}"/>
              </a:ext>
            </a:extLst>
          </p:cNvPr>
          <p:cNvSpPr>
            <a:spLocks noGrp="1"/>
          </p:cNvSpPr>
          <p:nvPr>
            <p:ph type="title"/>
          </p:nvPr>
        </p:nvSpPr>
        <p:spPr>
          <a:xfrm>
            <a:off x="2025853" y="896112"/>
            <a:ext cx="8781295" cy="450574"/>
          </a:xfrm>
        </p:spPr>
        <p:txBody>
          <a:bodyPr>
            <a:normAutofit fontScale="90000"/>
          </a:bodyPr>
          <a:lstStyle/>
          <a:p>
            <a:r>
              <a:rPr lang="el-GR" sz="2800" b="1" dirty="0">
                <a:latin typeface="+mn-lt"/>
              </a:rPr>
              <a:t>ΣΥΜΒΑΤΙΚΗ ΑΝΤΑΠΟΚΡΙΣΗ ΤΩΝ ΕΜΠΟΡΕΥΜΑΤΩΝ</a:t>
            </a:r>
          </a:p>
        </p:txBody>
      </p:sp>
      <p:sp>
        <p:nvSpPr>
          <p:cNvPr id="3" name="Content Placeholder 2">
            <a:extLst>
              <a:ext uri="{FF2B5EF4-FFF2-40B4-BE49-F238E27FC236}">
                <a16:creationId xmlns:a16="http://schemas.microsoft.com/office/drawing/2014/main" id="{C7113548-8293-224A-2514-813B94CC766F}"/>
              </a:ext>
            </a:extLst>
          </p:cNvPr>
          <p:cNvSpPr>
            <a:spLocks noGrp="1"/>
          </p:cNvSpPr>
          <p:nvPr>
            <p:ph idx="1"/>
          </p:nvPr>
        </p:nvSpPr>
        <p:spPr>
          <a:xfrm>
            <a:off x="748748" y="1775791"/>
            <a:ext cx="11034091" cy="4537279"/>
          </a:xfrm>
        </p:spPr>
        <p:txBody>
          <a:bodyPr>
            <a:normAutofit/>
          </a:bodyPr>
          <a:lstStyle/>
          <a:p>
            <a:pPr marL="0" indent="0">
              <a:buNone/>
            </a:pPr>
            <a:r>
              <a:rPr lang="el-GR" sz="1700" b="1" dirty="0"/>
              <a:t>Άρθρο 35 CISG</a:t>
            </a:r>
          </a:p>
          <a:p>
            <a:r>
              <a:rPr lang="el-GR" sz="1700" dirty="0"/>
              <a:t>Ο πωλητής οφείλει να παραδώσει εμπορεύματα τα οποία ανταποκρίνονται στη σύμβαση ως προς την ποσότητα, την ποιότητα, το είδος, τη συσκευασία. </a:t>
            </a:r>
          </a:p>
          <a:p>
            <a:r>
              <a:rPr lang="el-GR" sz="1700" dirty="0"/>
              <a:t>Εκτός αν έχει συμφωνηθεί διαφορετικά, τα εμπορεύματα πρέπει επίσης: να είναι κατάλληλα για τη συνήθη χρήση τους, να είναι κατάλληλα για ειδικό σκοπό που γνωστοποιήθηκε στον πωλητή, να ανταποκρίνονται σε δείγμα ή υπόδειγμα, να είναι κατάλληλα συσκευασμένα. </a:t>
            </a:r>
          </a:p>
          <a:p>
            <a:r>
              <a:rPr lang="el-GR" sz="1700" b="1" dirty="0"/>
              <a:t>Σχέση με τους </a:t>
            </a:r>
            <a:r>
              <a:rPr lang="el-GR" sz="1700" b="1" dirty="0" err="1"/>
              <a:t>Incoterms</a:t>
            </a:r>
            <a:endParaRPr lang="el-GR" sz="1700" b="1" dirty="0"/>
          </a:p>
          <a:p>
            <a:r>
              <a:rPr lang="el-GR" sz="1700" dirty="0"/>
              <a:t>Οι </a:t>
            </a:r>
            <a:r>
              <a:rPr lang="el-GR" sz="1700" dirty="0" err="1"/>
              <a:t>Incoterms</a:t>
            </a:r>
            <a:r>
              <a:rPr lang="el-GR" sz="1700" dirty="0"/>
              <a:t> δεν ρυθμίζουν κατά κανόνα την ποιότητα ή τη συμβατική ανταπόκριση των εμπορευμάτων.</a:t>
            </a:r>
          </a:p>
          <a:p>
            <a:r>
              <a:rPr lang="el-GR" sz="1700" dirty="0"/>
              <a:t>Επομένως, ο πωλητής μπορεί να έχει παραδώσει στο σωστό σημείο του </a:t>
            </a:r>
            <a:r>
              <a:rPr lang="el-GR" sz="1700" dirty="0" err="1"/>
              <a:t>Incoterm</a:t>
            </a:r>
            <a:r>
              <a:rPr lang="el-GR" sz="1700" dirty="0"/>
              <a:t>, αλλά να εξακολουθεί να ευθύνεται επειδή τα εμπορεύματα ήταν μη ανταποκρινόμενα. </a:t>
            </a:r>
          </a:p>
          <a:p>
            <a:r>
              <a:rPr lang="el-GR" sz="1700" dirty="0"/>
              <a:t>Παράδοση κατά τον </a:t>
            </a:r>
            <a:r>
              <a:rPr lang="el-GR" sz="1700" dirty="0" err="1"/>
              <a:t>Incoterm</a:t>
            </a:r>
            <a:r>
              <a:rPr lang="el-GR" sz="1700" dirty="0"/>
              <a:t> δεν σημαίνει κατ’ ανάγκη προσήκουσα εκπλήρωση κατά τη CISG.</a:t>
            </a:r>
          </a:p>
          <a:p>
            <a:endParaRPr lang="el-GR" dirty="0"/>
          </a:p>
        </p:txBody>
      </p:sp>
    </p:spTree>
    <p:extLst>
      <p:ext uri="{BB962C8B-B14F-4D97-AF65-F5344CB8AC3E}">
        <p14:creationId xmlns:p14="http://schemas.microsoft.com/office/powerpoint/2010/main" val="2879961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B709C1-F116-D777-9581-726363C5EB2D}"/>
              </a:ext>
            </a:extLst>
          </p:cNvPr>
          <p:cNvSpPr txBox="1"/>
          <p:nvPr/>
        </p:nvSpPr>
        <p:spPr>
          <a:xfrm>
            <a:off x="1133059" y="905232"/>
            <a:ext cx="8196470" cy="5262979"/>
          </a:xfrm>
          <a:prstGeom prst="rect">
            <a:avLst/>
          </a:prstGeom>
          <a:noFill/>
        </p:spPr>
        <p:txBody>
          <a:bodyPr wrap="square">
            <a:spAutoFit/>
          </a:bodyPr>
          <a:lstStyle/>
          <a:p>
            <a:r>
              <a:rPr lang="el-GR" sz="1400" b="1" dirty="0"/>
              <a:t>Άρθρο 53 CISG — Γενικός κανόνας</a:t>
            </a:r>
          </a:p>
          <a:p>
            <a:r>
              <a:rPr lang="el-GR" sz="1400" dirty="0"/>
              <a:t>Ο αγοραστής οφείλει:</a:t>
            </a:r>
          </a:p>
          <a:p>
            <a:pPr marL="285750" indent="-285750">
              <a:buFont typeface="Arial" panose="020B0604020202020204" pitchFamily="34" charset="0"/>
              <a:buChar char="•"/>
            </a:pPr>
            <a:r>
              <a:rPr lang="el-GR" sz="1400" dirty="0"/>
              <a:t>να καταβάλει το τίμημα, </a:t>
            </a:r>
          </a:p>
          <a:p>
            <a:pPr marL="285750" indent="-285750">
              <a:buFont typeface="Arial" panose="020B0604020202020204" pitchFamily="34" charset="0"/>
              <a:buChar char="•"/>
            </a:pPr>
            <a:r>
              <a:rPr lang="el-GR" sz="1400" dirty="0"/>
              <a:t>να παραλάβει τα εμπορεύματα. </a:t>
            </a:r>
          </a:p>
          <a:p>
            <a:endParaRPr lang="el-GR" sz="1400" dirty="0"/>
          </a:p>
          <a:p>
            <a:r>
              <a:rPr lang="el-GR" sz="1400" b="1" dirty="0"/>
              <a:t>Ειδικότερες διατάξεις:</a:t>
            </a:r>
          </a:p>
          <a:p>
            <a:r>
              <a:rPr lang="el-GR" sz="1400" b="1" dirty="0"/>
              <a:t>Άρθρο 54 — Ενέργειες για την πληρωμή</a:t>
            </a:r>
            <a:endParaRPr lang="el-GR" sz="1400" dirty="0"/>
          </a:p>
          <a:p>
            <a:r>
              <a:rPr lang="el-GR" sz="1400" dirty="0"/>
              <a:t>Η υποχρέωση πληρωμής περιλαμβάνει και τις αναγκαίες ενέργειες και διατυπώσεις, όπως:</a:t>
            </a:r>
          </a:p>
          <a:p>
            <a:r>
              <a:rPr lang="el-GR" sz="1400" dirty="0"/>
              <a:t>άδειες, τραπεζικές διαδικασίες, λοιπά μέτρα που απαιτούνται για την καταβολή. </a:t>
            </a:r>
          </a:p>
          <a:p>
            <a:endParaRPr lang="el-GR" sz="1400" dirty="0"/>
          </a:p>
          <a:p>
            <a:r>
              <a:rPr lang="el-GR" sz="1400" b="1" dirty="0"/>
              <a:t>Άρθρο 57 — Τόπος πληρωμής</a:t>
            </a:r>
            <a:endParaRPr lang="el-GR" sz="1400" dirty="0"/>
          </a:p>
          <a:p>
            <a:r>
              <a:rPr lang="el-GR" sz="1400" dirty="0"/>
              <a:t>Αν δεν έχει συμφωνηθεί άλλος τόπος, το τίμημα καταβάλλεται:</a:t>
            </a:r>
          </a:p>
          <a:p>
            <a:r>
              <a:rPr lang="el-GR" sz="1400" dirty="0"/>
              <a:t>στην εγκατάσταση του πωλητή, ή στον τόπο παράδοσης, όταν η πληρωμή γίνεται έναντι παράδοσης εμπορευμάτων ή εγγράφων. </a:t>
            </a:r>
          </a:p>
          <a:p>
            <a:endParaRPr lang="el-GR" sz="1400" dirty="0"/>
          </a:p>
          <a:p>
            <a:r>
              <a:rPr lang="el-GR" sz="1400" b="1" dirty="0"/>
              <a:t>Άρθρα 58–59 — Χρόνος πληρωμής</a:t>
            </a:r>
            <a:endParaRPr lang="el-GR" sz="1400" dirty="0"/>
          </a:p>
          <a:p>
            <a:r>
              <a:rPr lang="el-GR" sz="1400" dirty="0"/>
              <a:t>Κατά κανόνα, ο αγοραστής πληρώνει όταν ο πωλητής θέσει στη διάθεσή του: τα εμπορεύματα, ή </a:t>
            </a:r>
          </a:p>
          <a:p>
            <a:r>
              <a:rPr lang="el-GR" sz="1400" dirty="0"/>
              <a:t>τα έγγραφα που ελέγχουν τη διάθεσή τους. Δεν απαιτείται ιδιαίτερη όχληση, εφόσον έχει επέλθει ο συμφωνημένος χρόνος πληρωμής.</a:t>
            </a:r>
          </a:p>
          <a:p>
            <a:endParaRPr lang="el-GR" sz="1400" dirty="0"/>
          </a:p>
          <a:p>
            <a:r>
              <a:rPr lang="el-GR" sz="1400" b="1" dirty="0"/>
              <a:t>Άρθρο 60 — Παραλαβή</a:t>
            </a:r>
            <a:endParaRPr lang="el-GR" sz="1400" dirty="0"/>
          </a:p>
          <a:p>
            <a:r>
              <a:rPr lang="el-GR" sz="1400" dirty="0"/>
              <a:t>Ο αγοραστής οφείλει:</a:t>
            </a:r>
          </a:p>
          <a:p>
            <a:r>
              <a:rPr lang="el-GR" sz="1400" dirty="0"/>
              <a:t>να προβεί στις εύλογες ενέργειες που διευκολύνουν την παράδοση, </a:t>
            </a:r>
          </a:p>
          <a:p>
            <a:r>
              <a:rPr lang="el-GR" sz="1400" dirty="0"/>
              <a:t>να αναλάβει τα εμπορεύματα. </a:t>
            </a:r>
          </a:p>
        </p:txBody>
      </p:sp>
      <p:sp>
        <p:nvSpPr>
          <p:cNvPr id="5" name="TextBox 4">
            <a:extLst>
              <a:ext uri="{FF2B5EF4-FFF2-40B4-BE49-F238E27FC236}">
                <a16:creationId xmlns:a16="http://schemas.microsoft.com/office/drawing/2014/main" id="{44C27A96-8E79-F478-CD53-6A4CFF21D434}"/>
              </a:ext>
            </a:extLst>
          </p:cNvPr>
          <p:cNvSpPr txBox="1"/>
          <p:nvPr/>
        </p:nvSpPr>
        <p:spPr>
          <a:xfrm>
            <a:off x="2935355" y="103569"/>
            <a:ext cx="7242314" cy="461665"/>
          </a:xfrm>
          <a:prstGeom prst="rect">
            <a:avLst/>
          </a:prstGeom>
          <a:noFill/>
        </p:spPr>
        <p:txBody>
          <a:bodyPr wrap="square">
            <a:spAutoFit/>
          </a:bodyPr>
          <a:lstStyle/>
          <a:p>
            <a:r>
              <a:rPr lang="el-GR" sz="2400" b="1" dirty="0"/>
              <a:t>ΥΠΟΧΡΕΩΣΕΙΣ ΤΟΥ ΑΓΟΡΑΣΤΗ ΚΑΤΑ ΤΗ CISG</a:t>
            </a:r>
          </a:p>
        </p:txBody>
      </p:sp>
    </p:spTree>
    <p:extLst>
      <p:ext uri="{BB962C8B-B14F-4D97-AF65-F5344CB8AC3E}">
        <p14:creationId xmlns:p14="http://schemas.microsoft.com/office/powerpoint/2010/main" val="3502597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229D59-CA09-E802-8FFE-AE9D2DA8EB4C}"/>
              </a:ext>
            </a:extLst>
          </p:cNvPr>
          <p:cNvSpPr txBox="1"/>
          <p:nvPr/>
        </p:nvSpPr>
        <p:spPr>
          <a:xfrm>
            <a:off x="2869095" y="97808"/>
            <a:ext cx="6983896" cy="461665"/>
          </a:xfrm>
          <a:prstGeom prst="rect">
            <a:avLst/>
          </a:prstGeom>
          <a:noFill/>
        </p:spPr>
        <p:txBody>
          <a:bodyPr wrap="square">
            <a:spAutoFit/>
          </a:bodyPr>
          <a:lstStyle/>
          <a:p>
            <a:r>
              <a:rPr lang="el-GR" sz="2400" b="1" dirty="0"/>
              <a:t>ΜΕΤΑΘΕΣΗ ΤΟΥ ΚΙΝΔΥΝΟΥ ΚΑΤΑ ΤΗ CISG</a:t>
            </a:r>
          </a:p>
        </p:txBody>
      </p:sp>
      <p:sp>
        <p:nvSpPr>
          <p:cNvPr id="5" name="TextBox 4">
            <a:extLst>
              <a:ext uri="{FF2B5EF4-FFF2-40B4-BE49-F238E27FC236}">
                <a16:creationId xmlns:a16="http://schemas.microsoft.com/office/drawing/2014/main" id="{43286F22-98F6-7350-A5E3-33C56CE7BBCF}"/>
              </a:ext>
            </a:extLst>
          </p:cNvPr>
          <p:cNvSpPr txBox="1"/>
          <p:nvPr/>
        </p:nvSpPr>
        <p:spPr>
          <a:xfrm>
            <a:off x="881269" y="1228397"/>
            <a:ext cx="10621617" cy="4401205"/>
          </a:xfrm>
          <a:prstGeom prst="rect">
            <a:avLst/>
          </a:prstGeom>
          <a:noFill/>
        </p:spPr>
        <p:txBody>
          <a:bodyPr wrap="square">
            <a:spAutoFit/>
          </a:bodyPr>
          <a:lstStyle/>
          <a:p>
            <a:pPr>
              <a:buNone/>
            </a:pPr>
            <a:r>
              <a:rPr lang="el-GR" sz="1400" b="1" dirty="0"/>
              <a:t>Άρθρο 66 — Συνέπειες της μετάθεσης</a:t>
            </a:r>
          </a:p>
          <a:p>
            <a:pPr>
              <a:buNone/>
            </a:pPr>
            <a:r>
              <a:rPr lang="el-GR" sz="1400" dirty="0"/>
              <a:t>Μετά τη μετάθεση του κινδύνου, η απώλεια ή βλάβη των εμπορευμάτων δεν απαλλάσσει τον αγοραστή από την πληρωμή, εκτός αν οφείλεται σε πράξη ή παράλειψη του πωλητή.</a:t>
            </a:r>
          </a:p>
          <a:p>
            <a:pPr>
              <a:buNone/>
            </a:pPr>
            <a:endParaRPr lang="el-GR" sz="1400" dirty="0"/>
          </a:p>
          <a:p>
            <a:pPr>
              <a:buNone/>
            </a:pPr>
            <a:r>
              <a:rPr lang="el-GR" sz="1400" b="1" dirty="0"/>
              <a:t>Άρθρο 67 — Πώληση που περιλαμβάνει μεταφορά</a:t>
            </a:r>
          </a:p>
          <a:p>
            <a:pPr>
              <a:buNone/>
            </a:pPr>
            <a:r>
              <a:rPr lang="el-GR" sz="1400" dirty="0"/>
              <a:t>Ο κίνδυνος μετατίθεται, κατά κανόνα, όταν τα εμπορεύματα παραδοθούν στον πρώτο μεταφορέα.</a:t>
            </a:r>
          </a:p>
          <a:p>
            <a:pPr>
              <a:buNone/>
            </a:pPr>
            <a:r>
              <a:rPr lang="el-GR" sz="1400" dirty="0"/>
              <a:t>Αν ο πωλητής οφείλει να τα παραδώσει στον μεταφορέα σε συγκεκριμένο τόπο, ο κίνδυνος μετατίθεται όταν παραδοθούν στον μεταφορέα στον τόπο αυτό.</a:t>
            </a:r>
          </a:p>
          <a:p>
            <a:pPr>
              <a:buNone/>
            </a:pPr>
            <a:endParaRPr lang="el-GR" sz="1400" dirty="0"/>
          </a:p>
          <a:p>
            <a:pPr>
              <a:buNone/>
            </a:pPr>
            <a:r>
              <a:rPr lang="el-GR" sz="1400" b="1" dirty="0"/>
              <a:t>Άρθρο 68 — Εμπορεύματα που πωλούνται κατά τη μεταφορά</a:t>
            </a:r>
          </a:p>
          <a:p>
            <a:pPr>
              <a:buNone/>
            </a:pPr>
            <a:r>
              <a:rPr lang="el-GR" sz="1400" dirty="0"/>
              <a:t>Ο κίνδυνος μετατίθεται, κατά κανόνα, από τον χρόνο κατάρτισης της σύμβασης, με δυνατότητα διαφορετικής λύσης ανάλογα με τις περιστάσεις.</a:t>
            </a:r>
          </a:p>
          <a:p>
            <a:pPr>
              <a:buNone/>
            </a:pPr>
            <a:endParaRPr lang="el-GR" sz="1400" dirty="0"/>
          </a:p>
          <a:p>
            <a:pPr>
              <a:buNone/>
            </a:pPr>
            <a:r>
              <a:rPr lang="el-GR" sz="1400" b="1" dirty="0"/>
              <a:t>Άρθρο 69 — Λοιπές περιπτώσεις</a:t>
            </a:r>
          </a:p>
          <a:p>
            <a:pPr>
              <a:buNone/>
            </a:pPr>
            <a:r>
              <a:rPr lang="el-GR" sz="1400" dirty="0"/>
              <a:t>Ο κίνδυνος μετατίθεται όταν:</a:t>
            </a:r>
          </a:p>
          <a:p>
            <a:pPr>
              <a:buFont typeface="Arial" panose="020B0604020202020204" pitchFamily="34" charset="0"/>
              <a:buChar char="•"/>
            </a:pPr>
            <a:r>
              <a:rPr lang="el-GR" sz="1400" dirty="0"/>
              <a:t>ο αγοραστής παραλάβει τα εμπορεύματα, ή </a:t>
            </a:r>
          </a:p>
          <a:p>
            <a:pPr>
              <a:buFont typeface="Arial" panose="020B0604020202020204" pitchFamily="34" charset="0"/>
              <a:buChar char="•"/>
            </a:pPr>
            <a:r>
              <a:rPr lang="el-GR" sz="1400" dirty="0"/>
              <a:t>αυτά τεθούν στη διάθεσή του και ο ίδιος καθυστερεί παραβαίνοντας τη σύμβαση. </a:t>
            </a:r>
          </a:p>
          <a:p>
            <a:pPr>
              <a:buFont typeface="Arial" panose="020B0604020202020204" pitchFamily="34" charset="0"/>
              <a:buChar char="•"/>
            </a:pPr>
            <a:endParaRPr lang="el-GR" sz="1400" dirty="0"/>
          </a:p>
          <a:p>
            <a:pPr>
              <a:buNone/>
            </a:pPr>
            <a:r>
              <a:rPr lang="el-GR" sz="1400" b="1" dirty="0"/>
              <a:t>Άρθρο 70</a:t>
            </a:r>
          </a:p>
          <a:p>
            <a:pPr>
              <a:buNone/>
            </a:pPr>
            <a:r>
              <a:rPr lang="el-GR" sz="1400" dirty="0"/>
              <a:t>Η μετάθεση του κινδύνου δεν στερεί από τον αγοραστή τα έννομα βοηθήματά του όταν ο πωλητής έχει διαπράξει ουσιώδη αθέτηση.</a:t>
            </a:r>
          </a:p>
        </p:txBody>
      </p:sp>
    </p:spTree>
    <p:extLst>
      <p:ext uri="{BB962C8B-B14F-4D97-AF65-F5344CB8AC3E}">
        <p14:creationId xmlns:p14="http://schemas.microsoft.com/office/powerpoint/2010/main" val="2429634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084055-6DEA-F9C3-6ECA-775A46E14BC7}"/>
              </a:ext>
            </a:extLst>
          </p:cNvPr>
          <p:cNvSpPr txBox="1"/>
          <p:nvPr/>
        </p:nvSpPr>
        <p:spPr>
          <a:xfrm>
            <a:off x="863114" y="198782"/>
            <a:ext cx="10687812" cy="798194"/>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400" b="1" cap="all" spc="30" dirty="0">
                <a:ea typeface="+mj-ea"/>
                <a:cs typeface="+mj-cs"/>
              </a:rPr>
              <a:t>ΠΩΣ Ο INCOTERM ΠΑΡΕΚΚΛΙΝΕΙ ΑΠΟ ΤΟΝ ΓΕΝΙΚΟ ΚΑΝΟΝΑ ΤΗΣ CISG</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2C5A0281-F5CC-DB9C-6280-AD88B64586A7}"/>
              </a:ext>
            </a:extLst>
          </p:cNvPr>
          <p:cNvGraphicFramePr>
            <a:graphicFrameLocks noGrp="1"/>
          </p:cNvGraphicFramePr>
          <p:nvPr>
            <p:extLst>
              <p:ext uri="{D42A27DB-BD31-4B8C-83A1-F6EECF244321}">
                <p14:modId xmlns:p14="http://schemas.microsoft.com/office/powerpoint/2010/main" val="3627084337"/>
              </p:ext>
            </p:extLst>
          </p:nvPr>
        </p:nvGraphicFramePr>
        <p:xfrm>
          <a:off x="863114" y="1256713"/>
          <a:ext cx="10582835" cy="4626331"/>
        </p:xfrm>
        <a:graphic>
          <a:graphicData uri="http://schemas.openxmlformats.org/drawingml/2006/table">
            <a:tbl>
              <a:tblPr/>
              <a:tblGrid>
                <a:gridCol w="3517800">
                  <a:extLst>
                    <a:ext uri="{9D8B030D-6E8A-4147-A177-3AD203B41FA5}">
                      <a16:colId xmlns:a16="http://schemas.microsoft.com/office/drawing/2014/main" val="4123129270"/>
                    </a:ext>
                  </a:extLst>
                </a:gridCol>
                <a:gridCol w="3436836">
                  <a:extLst>
                    <a:ext uri="{9D8B030D-6E8A-4147-A177-3AD203B41FA5}">
                      <a16:colId xmlns:a16="http://schemas.microsoft.com/office/drawing/2014/main" val="1660627105"/>
                    </a:ext>
                  </a:extLst>
                </a:gridCol>
                <a:gridCol w="3628199">
                  <a:extLst>
                    <a:ext uri="{9D8B030D-6E8A-4147-A177-3AD203B41FA5}">
                      <a16:colId xmlns:a16="http://schemas.microsoft.com/office/drawing/2014/main" val="1377663165"/>
                    </a:ext>
                  </a:extLst>
                </a:gridCol>
              </a:tblGrid>
              <a:tr h="470986">
                <a:tc>
                  <a:txBody>
                    <a:bodyPr/>
                    <a:lstStyle/>
                    <a:p>
                      <a:pPr>
                        <a:buNone/>
                      </a:pPr>
                      <a:r>
                        <a:rPr lang="el-GR" sz="1300" b="1" dirty="0">
                          <a:solidFill>
                            <a:schemeClr val="tx1"/>
                          </a:solidFill>
                        </a:rPr>
                        <a:t>Ζήτημα</a:t>
                      </a:r>
                      <a:endParaRPr lang="el-GR" sz="1300" dirty="0">
                        <a:solidFill>
                          <a:schemeClr val="tx1"/>
                        </a:solidFill>
                      </a:endParaRP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b="1">
                          <a:solidFill>
                            <a:schemeClr val="tx1"/>
                          </a:solidFill>
                        </a:rPr>
                        <a:t>Γενικός κανόνας CISG</a:t>
                      </a:r>
                      <a:endParaRPr lang="el-GR" sz="1300">
                        <a:solidFill>
                          <a:schemeClr val="tx1"/>
                        </a:solidFill>
                      </a:endParaRP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b="1">
                          <a:solidFill>
                            <a:schemeClr val="tx1"/>
                          </a:solidFill>
                        </a:rPr>
                        <a:t>Ειδικότερη ρύθμιση Incoterm</a:t>
                      </a:r>
                      <a:endParaRPr lang="el-GR" sz="1300">
                        <a:solidFill>
                          <a:schemeClr val="tx1"/>
                        </a:solidFill>
                      </a:endParaRP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2854298776"/>
                  </a:ext>
                </a:extLst>
              </a:tr>
              <a:tr h="470986">
                <a:tc>
                  <a:txBody>
                    <a:bodyPr/>
                    <a:lstStyle/>
                    <a:p>
                      <a:pPr>
                        <a:buNone/>
                      </a:pPr>
                      <a:r>
                        <a:rPr lang="el-GR" sz="1300">
                          <a:solidFill>
                            <a:schemeClr val="tx1"/>
                          </a:solidFill>
                        </a:rPr>
                        <a:t>Τόπος παράδοσης</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Άρθρο 31</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Κατονομαζόμενος τόπος ή λιμένας</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1654207055"/>
                  </a:ext>
                </a:extLst>
              </a:tr>
              <a:tr h="441399">
                <a:tc>
                  <a:txBody>
                    <a:bodyPr/>
                    <a:lstStyle/>
                    <a:p>
                      <a:pPr>
                        <a:buNone/>
                      </a:pPr>
                      <a:r>
                        <a:rPr lang="el-GR" sz="1300">
                          <a:solidFill>
                            <a:schemeClr val="tx1"/>
                          </a:solidFill>
                        </a:rPr>
                        <a:t>Παράδοση στον μεταφορέα</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Άρθρα 31–32</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FCA, CPT, CIP</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4226620981"/>
                  </a:ext>
                </a:extLst>
              </a:tr>
              <a:tr h="470986">
                <a:tc>
                  <a:txBody>
                    <a:bodyPr/>
                    <a:lstStyle/>
                    <a:p>
                      <a:pPr>
                        <a:buNone/>
                      </a:pPr>
                      <a:r>
                        <a:rPr lang="el-GR" sz="1300">
                          <a:solidFill>
                            <a:schemeClr val="tx1"/>
                          </a:solidFill>
                        </a:rPr>
                        <a:t>Παράδοση επί πλοίου</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Δεν προβλέπεται ως γενικός κανόνας</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FOB, CFR, CIF</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1507768047"/>
                  </a:ext>
                </a:extLst>
              </a:tr>
              <a:tr h="441399">
                <a:tc>
                  <a:txBody>
                    <a:bodyPr/>
                    <a:lstStyle/>
                    <a:p>
                      <a:pPr>
                        <a:buNone/>
                      </a:pPr>
                      <a:r>
                        <a:rPr lang="el-GR" sz="1300">
                          <a:solidFill>
                            <a:schemeClr val="tx1"/>
                          </a:solidFill>
                        </a:rPr>
                        <a:t>Παράδοση στον προορισμό</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Κατά περίπτωση άρθρο 69</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DAP, DPU, DDP</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3276263298"/>
                  </a:ext>
                </a:extLst>
              </a:tr>
              <a:tr h="470986">
                <a:tc>
                  <a:txBody>
                    <a:bodyPr/>
                    <a:lstStyle/>
                    <a:p>
                      <a:pPr>
                        <a:buNone/>
                      </a:pPr>
                      <a:r>
                        <a:rPr lang="el-GR" sz="1300">
                          <a:solidFill>
                            <a:schemeClr val="tx1"/>
                          </a:solidFill>
                        </a:rPr>
                        <a:t>Μεταφορά</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Άρθρο 32, όταν βαρύνει τον πωλητή</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Κατανέμεται ειδικά από κάθε όρο</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4021700712"/>
                  </a:ext>
                </a:extLst>
              </a:tr>
              <a:tr h="470986">
                <a:tc>
                  <a:txBody>
                    <a:bodyPr/>
                    <a:lstStyle/>
                    <a:p>
                      <a:pPr>
                        <a:buNone/>
                      </a:pPr>
                      <a:r>
                        <a:rPr lang="el-GR" sz="1300">
                          <a:solidFill>
                            <a:schemeClr val="tx1"/>
                          </a:solidFill>
                        </a:rPr>
                        <a:t>Έγγραφα</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Άρθρο 34</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Προσδιορίζονται από τον Incoterm και τη σύμβαση</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1535705132"/>
                  </a:ext>
                </a:extLst>
              </a:tr>
              <a:tr h="284668">
                <a:tc>
                  <a:txBody>
                    <a:bodyPr/>
                    <a:lstStyle/>
                    <a:p>
                      <a:pPr>
                        <a:buNone/>
                      </a:pPr>
                      <a:r>
                        <a:rPr lang="el-GR" sz="1300">
                          <a:solidFill>
                            <a:schemeClr val="tx1"/>
                          </a:solidFill>
                        </a:rPr>
                        <a:t>Μετάθεση κινδύνου</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Άρθρα 67–69</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Ειδικό σημείο ανά Incoterm</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806600746"/>
                  </a:ext>
                </a:extLst>
              </a:tr>
              <a:tr h="632949">
                <a:tc>
                  <a:txBody>
                    <a:bodyPr/>
                    <a:lstStyle/>
                    <a:p>
                      <a:pPr>
                        <a:buNone/>
                      </a:pPr>
                      <a:r>
                        <a:rPr lang="el-GR" sz="1300">
                          <a:solidFill>
                            <a:schemeClr val="tx1"/>
                          </a:solidFill>
                        </a:rPr>
                        <a:t>Ασφάλιση</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Δεν υπάρχει γενική υποχρέωση</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Υποχρεωτική για τον πωλητή μόνο σε CIF και CIP</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3881986953"/>
                  </a:ext>
                </a:extLst>
              </a:tr>
              <a:tr h="470986">
                <a:tc>
                  <a:txBody>
                    <a:bodyPr/>
                    <a:lstStyle/>
                    <a:p>
                      <a:pPr>
                        <a:buNone/>
                      </a:pPr>
                      <a:r>
                        <a:rPr lang="el-GR" sz="1300">
                          <a:solidFill>
                            <a:schemeClr val="tx1"/>
                          </a:solidFill>
                        </a:rPr>
                        <a:t>Τελωνειακές διατυπώσεις</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a:solidFill>
                            <a:schemeClr val="tx1"/>
                          </a:solidFill>
                        </a:rPr>
                        <a:t>Δεν ρυθμίζονται αναλυτικά</a:t>
                      </a:r>
                    </a:p>
                  </a:txBody>
                  <a:tcPr marL="60300" marR="60300" marT="30150" marB="30150" anchor="ctr">
                    <a:lnL>
                      <a:noFill/>
                    </a:lnL>
                    <a:lnR>
                      <a:noFill/>
                    </a:lnR>
                    <a:lnT>
                      <a:noFill/>
                    </a:lnT>
                    <a:lnB>
                      <a:noFill/>
                    </a:lnB>
                    <a:solidFill>
                      <a:schemeClr val="accent3">
                        <a:lumMod val="40000"/>
                        <a:lumOff val="60000"/>
                      </a:schemeClr>
                    </a:solidFill>
                  </a:tcPr>
                </a:tc>
                <a:tc>
                  <a:txBody>
                    <a:bodyPr/>
                    <a:lstStyle/>
                    <a:p>
                      <a:pPr>
                        <a:buNone/>
                      </a:pPr>
                      <a:r>
                        <a:rPr lang="el-GR" sz="1300" dirty="0">
                          <a:solidFill>
                            <a:schemeClr val="tx1"/>
                          </a:solidFill>
                        </a:rPr>
                        <a:t>Κατανέμονται μεταξύ των μερών</a:t>
                      </a:r>
                    </a:p>
                  </a:txBody>
                  <a:tcPr marL="60300" marR="60300" marT="30150" marB="30150" anchor="ctr">
                    <a:lnL>
                      <a:noFill/>
                    </a:lnL>
                    <a:lnR>
                      <a:noFill/>
                    </a:lnR>
                    <a:lnT>
                      <a:noFill/>
                    </a:lnT>
                    <a:lnB>
                      <a:noFill/>
                    </a:lnB>
                    <a:solidFill>
                      <a:schemeClr val="accent3">
                        <a:lumMod val="40000"/>
                        <a:lumOff val="60000"/>
                      </a:schemeClr>
                    </a:solidFill>
                  </a:tcPr>
                </a:tc>
                <a:extLst>
                  <a:ext uri="{0D108BD9-81ED-4DB2-BD59-A6C34878D82A}">
                    <a16:rowId xmlns:a16="http://schemas.microsoft.com/office/drawing/2014/main" val="2747782861"/>
                  </a:ext>
                </a:extLst>
              </a:tr>
            </a:tbl>
          </a:graphicData>
        </a:graphic>
      </p:graphicFrame>
    </p:spTree>
    <p:extLst>
      <p:ext uri="{BB962C8B-B14F-4D97-AF65-F5344CB8AC3E}">
        <p14:creationId xmlns:p14="http://schemas.microsoft.com/office/powerpoint/2010/main" val="2993214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3333-4565-74D9-0C29-8D0F4A51F0D1}"/>
              </a:ext>
            </a:extLst>
          </p:cNvPr>
          <p:cNvSpPr>
            <a:spLocks noGrp="1"/>
          </p:cNvSpPr>
          <p:nvPr>
            <p:ph type="title"/>
          </p:nvPr>
        </p:nvSpPr>
        <p:spPr>
          <a:xfrm>
            <a:off x="3226038" y="960783"/>
            <a:ext cx="5739922" cy="622852"/>
          </a:xfrm>
        </p:spPr>
        <p:txBody>
          <a:bodyPr>
            <a:normAutofit/>
          </a:bodyPr>
          <a:lstStyle/>
          <a:p>
            <a:r>
              <a:rPr lang="el-GR" sz="2800" b="1" dirty="0" err="1">
                <a:latin typeface="+mn-lt"/>
              </a:rPr>
              <a:t>ΔομΗ</a:t>
            </a:r>
            <a:r>
              <a:rPr lang="el-GR" sz="2800" b="1" dirty="0">
                <a:latin typeface="+mn-lt"/>
              </a:rPr>
              <a:t> των </a:t>
            </a:r>
            <a:r>
              <a:rPr lang="en-US" sz="2800" b="1" dirty="0">
                <a:latin typeface="+mn-lt"/>
              </a:rPr>
              <a:t>Incoterms 2020</a:t>
            </a:r>
            <a:endParaRPr lang="el-GR" sz="2800" b="1" dirty="0">
              <a:latin typeface="+mn-lt"/>
            </a:endParaRPr>
          </a:p>
        </p:txBody>
      </p:sp>
      <p:sp>
        <p:nvSpPr>
          <p:cNvPr id="5" name="TextBox 4">
            <a:extLst>
              <a:ext uri="{FF2B5EF4-FFF2-40B4-BE49-F238E27FC236}">
                <a16:creationId xmlns:a16="http://schemas.microsoft.com/office/drawing/2014/main" id="{54805E89-3273-68A9-E24B-0C829A7ADDDF}"/>
              </a:ext>
            </a:extLst>
          </p:cNvPr>
          <p:cNvSpPr txBox="1"/>
          <p:nvPr/>
        </p:nvSpPr>
        <p:spPr>
          <a:xfrm>
            <a:off x="1357914" y="2231838"/>
            <a:ext cx="9476171" cy="2800767"/>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buNone/>
            </a:pPr>
            <a:r>
              <a:rPr lang="el-GR" sz="1600" b="1" dirty="0"/>
              <a:t>ΟΙ 11 INCOTERMS 2020:</a:t>
            </a:r>
            <a:endParaRPr lang="el-GR" sz="1600" dirty="0"/>
          </a:p>
          <a:p>
            <a:pPr>
              <a:buNone/>
            </a:pPr>
            <a:r>
              <a:rPr lang="el-GR" sz="1600" dirty="0"/>
              <a:t>Οι </a:t>
            </a:r>
            <a:r>
              <a:rPr lang="el-GR" sz="1600" dirty="0" err="1"/>
              <a:t>Incoterms</a:t>
            </a:r>
            <a:r>
              <a:rPr lang="el-GR" sz="1600" dirty="0"/>
              <a:t> 2020 διακρίνονται σε δύο βασικές κατηγορίες:</a:t>
            </a:r>
          </a:p>
          <a:p>
            <a:pPr>
              <a:buNone/>
            </a:pPr>
            <a:endParaRPr lang="el-GR" sz="1600" dirty="0"/>
          </a:p>
          <a:p>
            <a:pPr marL="342900" indent="-342900">
              <a:buAutoNum type="arabicPeriod"/>
            </a:pPr>
            <a:r>
              <a:rPr lang="el-GR" sz="1600" b="1" dirty="0"/>
              <a:t>Όροι για κάθε μέσο μεταφοράς</a:t>
            </a:r>
            <a:r>
              <a:rPr lang="en-US" sz="1600" b="1" dirty="0"/>
              <a:t> </a:t>
            </a:r>
            <a:r>
              <a:rPr lang="el-GR" sz="1600" b="1" dirty="0"/>
              <a:t>:</a:t>
            </a:r>
            <a:br>
              <a:rPr lang="el-GR" sz="1600" dirty="0"/>
            </a:br>
            <a:r>
              <a:rPr lang="el-GR" sz="1600" dirty="0"/>
              <a:t>EXW — FCA — CPT — CIP — DAP — DPU — DDP</a:t>
            </a:r>
          </a:p>
          <a:p>
            <a:endParaRPr lang="el-GR" sz="1600" dirty="0"/>
          </a:p>
          <a:p>
            <a:pPr>
              <a:buNone/>
            </a:pPr>
            <a:r>
              <a:rPr lang="el-GR" sz="1600" b="1" dirty="0"/>
              <a:t>2.</a:t>
            </a:r>
            <a:r>
              <a:rPr lang="en-US" sz="1600" b="1" dirty="0"/>
              <a:t>   </a:t>
            </a:r>
            <a:r>
              <a:rPr lang="el-GR" sz="1600" b="1" dirty="0"/>
              <a:t> Όροι μόνο για θαλάσσια και εσωτερική πλωτή μεταφορά :</a:t>
            </a:r>
            <a:br>
              <a:rPr lang="el-GR" sz="1600" dirty="0"/>
            </a:br>
            <a:r>
              <a:rPr lang="en-US" sz="1600" dirty="0"/>
              <a:t>       </a:t>
            </a:r>
            <a:r>
              <a:rPr lang="el-GR" sz="1600" dirty="0"/>
              <a:t>FAS — FOB — CFR — CIF</a:t>
            </a:r>
          </a:p>
          <a:p>
            <a:pPr>
              <a:buNone/>
            </a:pPr>
            <a:endParaRPr lang="el-GR" sz="1600" dirty="0"/>
          </a:p>
          <a:p>
            <a:pPr>
              <a:buNone/>
            </a:pPr>
            <a:r>
              <a:rPr lang="el-GR" sz="1600" b="1" dirty="0"/>
              <a:t>Κριτήριο διάκρισης:</a:t>
            </a:r>
            <a:br>
              <a:rPr lang="el-GR" sz="1600" dirty="0"/>
            </a:br>
            <a:r>
              <a:rPr lang="el-GR" sz="1600" dirty="0"/>
              <a:t>το μεταφορικό μέσο και το σημείο παράδοσης των εμπορευμάτων.</a:t>
            </a:r>
          </a:p>
        </p:txBody>
      </p:sp>
    </p:spTree>
    <p:extLst>
      <p:ext uri="{BB962C8B-B14F-4D97-AF65-F5344CB8AC3E}">
        <p14:creationId xmlns:p14="http://schemas.microsoft.com/office/powerpoint/2010/main" val="891474184"/>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6C424D-CD16-5091-C752-C044644B902C}"/>
              </a:ext>
            </a:extLst>
          </p:cNvPr>
          <p:cNvSpPr>
            <a:spLocks noGrp="1"/>
          </p:cNvSpPr>
          <p:nvPr>
            <p:ph type="title"/>
          </p:nvPr>
        </p:nvSpPr>
        <p:spPr>
          <a:xfrm>
            <a:off x="704088" y="914399"/>
            <a:ext cx="5239272" cy="1621147"/>
          </a:xfrm>
        </p:spPr>
        <p:txBody>
          <a:bodyPr vert="horz" lIns="91440" tIns="45720" rIns="91440" bIns="45720" rtlCol="0" anchor="t">
            <a:normAutofit/>
          </a:bodyPr>
          <a:lstStyle/>
          <a:p>
            <a:r>
              <a:rPr lang="en-US" sz="3600" dirty="0" err="1"/>
              <a:t>Οι</a:t>
            </a:r>
            <a:r>
              <a:rPr lang="en-US" sz="3600" dirty="0"/>
              <a:t> </a:t>
            </a:r>
            <a:r>
              <a:rPr lang="en-US" sz="3600" dirty="0" err="1"/>
              <a:t>ομ</a:t>
            </a:r>
            <a:r>
              <a:rPr lang="el-GR" sz="3600" dirty="0"/>
              <a:t>Α</a:t>
            </a:r>
            <a:r>
              <a:rPr lang="en-US" sz="3600" dirty="0" err="1"/>
              <a:t>δες</a:t>
            </a:r>
            <a:r>
              <a:rPr lang="en-US" sz="3600" dirty="0"/>
              <a:t> </a:t>
            </a:r>
            <a:r>
              <a:rPr lang="en-US" sz="3600" dirty="0" err="1"/>
              <a:t>των</a:t>
            </a:r>
            <a:r>
              <a:rPr lang="en-US" sz="3600" dirty="0"/>
              <a:t> Incoterms 2020</a:t>
            </a:r>
          </a:p>
        </p:txBody>
      </p:sp>
      <p:cxnSp>
        <p:nvCxnSpPr>
          <p:cNvPr id="12" name="Straight Connector 1">
            <a:extLst>
              <a:ext uri="{FF2B5EF4-FFF2-40B4-BE49-F238E27FC236}">
                <a16:creationId xmlns:a16="http://schemas.microsoft.com/office/drawing/2014/main" id="{7D3DF08D-8EDA-0FB3-59D9-B692F2ADD1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1">
            <a:extLst>
              <a:ext uri="{FF2B5EF4-FFF2-40B4-BE49-F238E27FC236}">
                <a16:creationId xmlns:a16="http://schemas.microsoft.com/office/drawing/2014/main" id="{0FECE3F5-CF0B-92B5-0CFB-7958DC113E58}"/>
              </a:ext>
            </a:extLst>
          </p:cNvPr>
          <p:cNvSpPr>
            <a:spLocks noChangeArrowheads="1"/>
          </p:cNvSpPr>
          <p:nvPr/>
        </p:nvSpPr>
        <p:spPr bwMode="auto">
          <a:xfrm>
            <a:off x="6346176" y="914399"/>
            <a:ext cx="5138688" cy="524865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lnSpcReduction="10000"/>
          </a:bodyPr>
          <a:lstStyle/>
          <a:p>
            <a:pPr marL="0" marR="0" lvl="0" indent="-228600" algn="ctr" fontAlgn="base">
              <a:lnSpc>
                <a:spcPct val="110000"/>
              </a:lnSpc>
              <a:spcBef>
                <a:spcPct val="0"/>
              </a:spcBef>
              <a:spcAft>
                <a:spcPts val="600"/>
              </a:spcAft>
              <a:buClrTx/>
              <a:buSzTx/>
              <a:buFont typeface="Arial" panose="020B0604020202020204" pitchFamily="34" charset="0"/>
              <a:buChar char="•"/>
              <a:tabLst/>
            </a:pPr>
            <a:r>
              <a:rPr kumimoji="0" lang="en-US" altLang="el-GR" b="1" i="0" u="none" strike="noStrike" cap="none" normalizeH="0" baseline="0" dirty="0">
                <a:ln>
                  <a:noFill/>
                </a:ln>
                <a:effectLst/>
              </a:rPr>
              <a:t>ΚΑΤΑΤΑΞΗ ΜΕ ΒΑΣΗ ΤΙΣ ΥΠΟΧΡΕΩΣΕΙΣ ΤΟΥ ΠΩΛΗΤΗ</a:t>
            </a:r>
            <a:endParaRPr kumimoji="0" lang="el-GR" altLang="el-GR" b="1" i="0" u="none" strike="noStrike" cap="none" normalizeH="0" baseline="0" dirty="0">
              <a:ln>
                <a:noFill/>
              </a:ln>
              <a:effectLst/>
            </a:endParaRPr>
          </a:p>
          <a:p>
            <a:pPr marR="0" lvl="0" algn="just" fontAlgn="base">
              <a:lnSpc>
                <a:spcPct val="110000"/>
              </a:lnSpc>
              <a:spcBef>
                <a:spcPct val="0"/>
              </a:spcBef>
              <a:spcAft>
                <a:spcPts val="600"/>
              </a:spcAft>
              <a:buClrTx/>
              <a:buSzTx/>
              <a:tabLst/>
            </a:pPr>
            <a:endParaRPr kumimoji="0" lang="en-US" altLang="el-GR" sz="1600" b="0" i="0" u="none" strike="noStrike" cap="none" normalizeH="0" baseline="0" dirty="0">
              <a:ln>
                <a:noFill/>
              </a:ln>
              <a:effectLst/>
            </a:endParaRPr>
          </a:p>
          <a:p>
            <a:pPr lvl="0" indent="-228600" algn="just" fontAlgn="base">
              <a:lnSpc>
                <a:spcPct val="110000"/>
              </a:lnSpc>
              <a:spcBef>
                <a:spcPct val="0"/>
              </a:spcBef>
              <a:spcAft>
                <a:spcPts val="600"/>
              </a:spcAft>
              <a:buFont typeface="Arial" panose="020B0604020202020204" pitchFamily="34" charset="0"/>
              <a:buChar char="•"/>
            </a:pPr>
            <a:r>
              <a:rPr kumimoji="0" lang="en-US" altLang="el-GR" sz="1600" b="0" i="0" u="none" strike="noStrike" cap="none" normalizeH="0" baseline="0" dirty="0" err="1">
                <a:ln>
                  <a:noFill/>
                </a:ln>
                <a:effectLst/>
              </a:rPr>
              <a:t>Οι</a:t>
            </a:r>
            <a:r>
              <a:rPr kumimoji="0" lang="en-US" altLang="el-GR" sz="1600" b="0" i="0" u="none" strike="noStrike" cap="none" normalizeH="0" baseline="0" dirty="0">
                <a:ln>
                  <a:noFill/>
                </a:ln>
                <a:effectLst/>
              </a:rPr>
              <a:t> Incoterms </a:t>
            </a:r>
            <a:r>
              <a:rPr kumimoji="0" lang="en-US" altLang="el-GR" sz="1600" b="0" i="0" u="none" strike="noStrike" cap="none" normalizeH="0" baseline="0" dirty="0" err="1">
                <a:ln>
                  <a:noFill/>
                </a:ln>
                <a:effectLst/>
              </a:rPr>
              <a:t>οργ</a:t>
            </a:r>
            <a:r>
              <a:rPr kumimoji="0" lang="en-US" altLang="el-GR" sz="1600" b="0" i="0" u="none" strike="noStrike" cap="none" normalizeH="0" baseline="0" dirty="0">
                <a:ln>
                  <a:noFill/>
                </a:ln>
                <a:effectLst/>
              </a:rPr>
              <a:t>ανώνονται και σε 4 ομάδες</a:t>
            </a:r>
            <a:r>
              <a:rPr lang="el-GR" altLang="el-GR" sz="1600" dirty="0"/>
              <a:t> </a:t>
            </a:r>
            <a:r>
              <a:rPr lang="el-GR" sz="1600" dirty="0"/>
              <a:t>με βάση την έκταση των υποχρεώσεων του πωλητή. </a:t>
            </a:r>
          </a:p>
          <a:p>
            <a:pPr lvl="0" indent="-228600" algn="just" fontAlgn="base">
              <a:lnSpc>
                <a:spcPct val="110000"/>
              </a:lnSpc>
              <a:spcBef>
                <a:spcPct val="0"/>
              </a:spcBef>
              <a:spcAft>
                <a:spcPts val="600"/>
              </a:spcAft>
              <a:buFont typeface="Arial" panose="020B0604020202020204" pitchFamily="34" charset="0"/>
              <a:buChar char="•"/>
            </a:pPr>
            <a:r>
              <a:rPr lang="el-GR" sz="1600" dirty="0"/>
              <a:t>Στην ομάδα Ε βρίσκεται η EXW, όπου ο πωλητής έχει τις λιγότερες υποχρεώσεις. </a:t>
            </a:r>
          </a:p>
          <a:p>
            <a:pPr lvl="0" indent="-228600" algn="just" fontAlgn="base">
              <a:lnSpc>
                <a:spcPct val="110000"/>
              </a:lnSpc>
              <a:spcBef>
                <a:spcPct val="0"/>
              </a:spcBef>
              <a:spcAft>
                <a:spcPts val="600"/>
              </a:spcAft>
              <a:buFont typeface="Arial" panose="020B0604020202020204" pitchFamily="34" charset="0"/>
              <a:buChar char="•"/>
            </a:pPr>
            <a:r>
              <a:rPr lang="el-GR" sz="1600" dirty="0"/>
              <a:t>Στην ομάδα F ο πωλητής παραδίδει τα εμπορεύματα σε συγκεκριμένο σημείο, χωρίς να αναλαμβάνει την κύρια μεταφορά. </a:t>
            </a:r>
          </a:p>
          <a:p>
            <a:pPr lvl="0" indent="-228600" algn="just" fontAlgn="base">
              <a:lnSpc>
                <a:spcPct val="110000"/>
              </a:lnSpc>
              <a:spcBef>
                <a:spcPct val="0"/>
              </a:spcBef>
              <a:spcAft>
                <a:spcPts val="600"/>
              </a:spcAft>
              <a:buFont typeface="Arial" panose="020B0604020202020204" pitchFamily="34" charset="0"/>
              <a:buChar char="•"/>
            </a:pPr>
            <a:r>
              <a:rPr lang="el-GR" sz="1600" dirty="0"/>
              <a:t>Στην ομάδα C ο πωλητής πληρώνει τη μεταφορά, αλλά ο κίνδυνος περνά στον αγοραστή σε προγενέστερο σημείο. </a:t>
            </a:r>
          </a:p>
          <a:p>
            <a:pPr lvl="0" indent="-228600" algn="just" fontAlgn="base">
              <a:lnSpc>
                <a:spcPct val="110000"/>
              </a:lnSpc>
              <a:spcBef>
                <a:spcPct val="0"/>
              </a:spcBef>
              <a:spcAft>
                <a:spcPts val="600"/>
              </a:spcAft>
              <a:buFont typeface="Arial" panose="020B0604020202020204" pitchFamily="34" charset="0"/>
              <a:buChar char="•"/>
            </a:pPr>
            <a:r>
              <a:rPr lang="el-GR" sz="1600" dirty="0"/>
              <a:t>Τέλος, στην ομάδα D ο πωλητής αναλαμβάνει να φέρει τα εμπορεύματα μέχρι τον συμφωνημένο τόπο προορισμού. </a:t>
            </a:r>
          </a:p>
          <a:p>
            <a:pPr marL="285750" lvl="0" indent="-285750" algn="just" fontAlgn="base">
              <a:lnSpc>
                <a:spcPct val="110000"/>
              </a:lnSpc>
              <a:spcBef>
                <a:spcPct val="0"/>
              </a:spcBef>
              <a:spcAft>
                <a:spcPts val="600"/>
              </a:spcAft>
              <a:buFont typeface="Wingdings" panose="05000000000000000000" pitchFamily="2" charset="2"/>
              <a:buChar char="Ø"/>
            </a:pPr>
            <a:r>
              <a:rPr lang="el-GR" sz="1600" dirty="0"/>
              <a:t>Άρα μπορούμε να δούμε τους </a:t>
            </a:r>
            <a:r>
              <a:rPr lang="el-GR" sz="1600" dirty="0" err="1"/>
              <a:t>Incoterms</a:t>
            </a:r>
            <a:r>
              <a:rPr lang="el-GR" sz="1600" dirty="0"/>
              <a:t> σαν μια κλίμακα αυξανόμενων υποχρεώσεων για τον πωλητή</a:t>
            </a:r>
            <a:endParaRPr kumimoji="0" lang="en-US" altLang="el-GR" sz="1600" b="0" i="0" u="none" strike="noStrike" cap="none" normalizeH="0" baseline="0" dirty="0">
              <a:ln>
                <a:noFill/>
              </a:ln>
              <a:effectLst/>
            </a:endParaRPr>
          </a:p>
        </p:txBody>
      </p:sp>
      <p:graphicFrame>
        <p:nvGraphicFramePr>
          <p:cNvPr id="4" name="Content Placeholder 3">
            <a:extLst>
              <a:ext uri="{FF2B5EF4-FFF2-40B4-BE49-F238E27FC236}">
                <a16:creationId xmlns:a16="http://schemas.microsoft.com/office/drawing/2014/main" id="{02B69599-99E5-442E-8307-CE7B42E4654C}"/>
              </a:ext>
            </a:extLst>
          </p:cNvPr>
          <p:cNvGraphicFramePr>
            <a:graphicFrameLocks noGrp="1"/>
          </p:cNvGraphicFramePr>
          <p:nvPr>
            <p:ph idx="1"/>
            <p:extLst>
              <p:ext uri="{D42A27DB-BD31-4B8C-83A1-F6EECF244321}">
                <p14:modId xmlns:p14="http://schemas.microsoft.com/office/powerpoint/2010/main" val="776727519"/>
              </p:ext>
            </p:extLst>
          </p:nvPr>
        </p:nvGraphicFramePr>
        <p:xfrm>
          <a:off x="804672" y="2797326"/>
          <a:ext cx="5138689" cy="3240484"/>
        </p:xfrm>
        <a:graphic>
          <a:graphicData uri="http://schemas.openxmlformats.org/drawingml/2006/table">
            <a:tbl>
              <a:tblPr>
                <a:solidFill>
                  <a:schemeClr val="bg1">
                    <a:lumMod val="95000"/>
                  </a:schemeClr>
                </a:solidFill>
              </a:tblPr>
              <a:tblGrid>
                <a:gridCol w="806445">
                  <a:extLst>
                    <a:ext uri="{9D8B030D-6E8A-4147-A177-3AD203B41FA5}">
                      <a16:colId xmlns:a16="http://schemas.microsoft.com/office/drawing/2014/main" val="3334929392"/>
                    </a:ext>
                  </a:extLst>
                </a:gridCol>
                <a:gridCol w="1765526">
                  <a:extLst>
                    <a:ext uri="{9D8B030D-6E8A-4147-A177-3AD203B41FA5}">
                      <a16:colId xmlns:a16="http://schemas.microsoft.com/office/drawing/2014/main" val="1724830279"/>
                    </a:ext>
                  </a:extLst>
                </a:gridCol>
                <a:gridCol w="2566718">
                  <a:extLst>
                    <a:ext uri="{9D8B030D-6E8A-4147-A177-3AD203B41FA5}">
                      <a16:colId xmlns:a16="http://schemas.microsoft.com/office/drawing/2014/main" val="3733997351"/>
                    </a:ext>
                  </a:extLst>
                </a:gridCol>
              </a:tblGrid>
              <a:tr h="377203">
                <a:tc>
                  <a:txBody>
                    <a:bodyPr/>
                    <a:lstStyle/>
                    <a:p>
                      <a:pPr>
                        <a:buNone/>
                      </a:pPr>
                      <a:r>
                        <a:rPr lang="el-GR" sz="1300" cap="none" spc="0">
                          <a:solidFill>
                            <a:schemeClr val="tx1"/>
                          </a:solidFill>
                        </a:rPr>
                        <a:t>Ομάδα</a:t>
                      </a:r>
                    </a:p>
                  </a:txBody>
                  <a:tcPr marL="96518" marR="96518" marT="96748" marB="48260" anchor="ctr">
                    <a:lnL w="12700" cmpd="sng">
                      <a:noFill/>
                      <a:prstDash val="solid"/>
                    </a:lnL>
                    <a:lnR w="12700" cmpd="sng">
                      <a:noFill/>
                      <a:prstDash val="solid"/>
                    </a:lnR>
                    <a:lnT w="12700" cap="flat" cmpd="sng" algn="ctr">
                      <a:noFill/>
                      <a:prstDash val="solid"/>
                    </a:lnT>
                    <a:lnB w="12700" cmpd="sng">
                      <a:noFill/>
                      <a:prstDash val="solid"/>
                    </a:lnB>
                    <a:solidFill>
                      <a:schemeClr val="accent2">
                        <a:lumMod val="20000"/>
                        <a:lumOff val="80000"/>
                      </a:schemeClr>
                    </a:solidFill>
                  </a:tcPr>
                </a:tc>
                <a:tc>
                  <a:txBody>
                    <a:bodyPr/>
                    <a:lstStyle/>
                    <a:p>
                      <a:pPr>
                        <a:buNone/>
                      </a:pPr>
                      <a:r>
                        <a:rPr lang="el-GR" sz="1300" cap="none" spc="0">
                          <a:solidFill>
                            <a:schemeClr val="tx1"/>
                          </a:solidFill>
                        </a:rPr>
                        <a:t>Όροι</a:t>
                      </a:r>
                    </a:p>
                  </a:txBody>
                  <a:tcPr marL="96518" marR="96518" marT="96748" marB="48260" anchor="ctr">
                    <a:lnL w="12700" cmpd="sng">
                      <a:noFill/>
                      <a:prstDash val="solid"/>
                    </a:lnL>
                    <a:lnR w="12700" cmpd="sng">
                      <a:noFill/>
                      <a:prstDash val="solid"/>
                    </a:lnR>
                    <a:lnT w="12700" cap="flat" cmpd="sng" algn="ctr">
                      <a:noFill/>
                      <a:prstDash val="solid"/>
                    </a:lnT>
                    <a:lnB w="12700" cmpd="sng">
                      <a:noFill/>
                      <a:prstDash val="solid"/>
                    </a:lnB>
                    <a:solidFill>
                      <a:schemeClr val="accent2">
                        <a:lumMod val="20000"/>
                        <a:lumOff val="80000"/>
                      </a:schemeClr>
                    </a:solidFill>
                  </a:tcPr>
                </a:tc>
                <a:tc>
                  <a:txBody>
                    <a:bodyPr/>
                    <a:lstStyle/>
                    <a:p>
                      <a:pPr>
                        <a:buNone/>
                      </a:pPr>
                      <a:r>
                        <a:rPr lang="el-GR" sz="1300" cap="none" spc="0">
                          <a:solidFill>
                            <a:schemeClr val="tx1"/>
                          </a:solidFill>
                        </a:rPr>
                        <a:t>Βασικό χαρακτηριστικό</a:t>
                      </a:r>
                    </a:p>
                  </a:txBody>
                  <a:tcPr marL="96518" marR="96518" marT="96748" marB="48260" anchor="ctr">
                    <a:lnL w="12700" cmpd="sng">
                      <a:noFill/>
                      <a:prstDash val="solid"/>
                    </a:lnL>
                    <a:lnR w="12700" cmpd="sng">
                      <a:noFill/>
                      <a:prstDash val="solid"/>
                    </a:lnR>
                    <a:lnT w="12700" cap="flat" cmpd="sng" algn="ctr">
                      <a:noFill/>
                      <a:prstDash val="solid"/>
                    </a:lnT>
                    <a:lnB w="12700" cmpd="sng">
                      <a:noFill/>
                      <a:prstDash val="solid"/>
                    </a:lnB>
                    <a:solidFill>
                      <a:schemeClr val="accent2">
                        <a:lumMod val="20000"/>
                        <a:lumOff val="80000"/>
                      </a:schemeClr>
                    </a:solidFill>
                  </a:tcPr>
                </a:tc>
                <a:extLst>
                  <a:ext uri="{0D108BD9-81ED-4DB2-BD59-A6C34878D82A}">
                    <a16:rowId xmlns:a16="http://schemas.microsoft.com/office/drawing/2014/main" val="2966428934"/>
                  </a:ext>
                </a:extLst>
              </a:tr>
              <a:tr h="377203">
                <a:tc>
                  <a:txBody>
                    <a:bodyPr/>
                    <a:lstStyle/>
                    <a:p>
                      <a:pPr>
                        <a:buNone/>
                      </a:pPr>
                      <a:r>
                        <a:rPr lang="en-US" sz="1300" b="1" cap="none" spc="0">
                          <a:solidFill>
                            <a:schemeClr val="tx1"/>
                          </a:solidFill>
                        </a:rPr>
                        <a:t>E</a:t>
                      </a:r>
                      <a:endParaRPr lang="en-US" sz="1300" cap="none" spc="0">
                        <a:solidFill>
                          <a:schemeClr val="tx1"/>
                        </a:solidFill>
                      </a:endParaRP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n-US" sz="1300" cap="none" spc="0" dirty="0">
                          <a:solidFill>
                            <a:schemeClr val="tx1"/>
                          </a:solidFill>
                        </a:rPr>
                        <a:t>EXW</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l-GR" sz="1300" cap="none" spc="0">
                          <a:solidFill>
                            <a:schemeClr val="tx1"/>
                          </a:solidFill>
                        </a:rPr>
                        <a:t>Ελάχιστη υποχρέωση πωλητή</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extLst>
                  <a:ext uri="{0D108BD9-81ED-4DB2-BD59-A6C34878D82A}">
                    <a16:rowId xmlns:a16="http://schemas.microsoft.com/office/drawing/2014/main" val="115014485"/>
                  </a:ext>
                </a:extLst>
              </a:tr>
              <a:tr h="957690">
                <a:tc>
                  <a:txBody>
                    <a:bodyPr/>
                    <a:lstStyle/>
                    <a:p>
                      <a:pPr>
                        <a:buNone/>
                      </a:pPr>
                      <a:r>
                        <a:rPr lang="en-US" sz="1300" b="1" cap="none" spc="0">
                          <a:solidFill>
                            <a:schemeClr val="tx1"/>
                          </a:solidFill>
                        </a:rPr>
                        <a:t>F</a:t>
                      </a:r>
                      <a:endParaRPr lang="en-US" sz="1300" cap="none" spc="0">
                        <a:solidFill>
                          <a:schemeClr val="tx1"/>
                        </a:solidFill>
                      </a:endParaRP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n-US" sz="1300" cap="none" spc="0" dirty="0">
                          <a:solidFill>
                            <a:schemeClr val="tx1"/>
                          </a:solidFill>
                        </a:rPr>
                        <a:t>FCA, FAS, FOB</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l-GR" sz="1300" cap="none" spc="0">
                          <a:solidFill>
                            <a:schemeClr val="tx1"/>
                          </a:solidFill>
                        </a:rPr>
                        <a:t>Ο πωλητής παραδίδει στον μεταφορέα / στο σημείο φόρτωσης, χωρίς να πληρώνει την κύρια μεταφορά</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extLst>
                  <a:ext uri="{0D108BD9-81ED-4DB2-BD59-A6C34878D82A}">
                    <a16:rowId xmlns:a16="http://schemas.microsoft.com/office/drawing/2014/main" val="2074569704"/>
                  </a:ext>
                </a:extLst>
              </a:tr>
              <a:tr h="764194">
                <a:tc>
                  <a:txBody>
                    <a:bodyPr/>
                    <a:lstStyle/>
                    <a:p>
                      <a:pPr>
                        <a:buNone/>
                      </a:pPr>
                      <a:r>
                        <a:rPr lang="en-US" sz="1300" b="1" cap="none" spc="0">
                          <a:solidFill>
                            <a:schemeClr val="tx1"/>
                          </a:solidFill>
                        </a:rPr>
                        <a:t>C</a:t>
                      </a:r>
                      <a:endParaRPr lang="en-US" sz="1300" cap="none" spc="0">
                        <a:solidFill>
                          <a:schemeClr val="tx1"/>
                        </a:solidFill>
                      </a:endParaRP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n-US" sz="1300" cap="none" spc="0">
                          <a:solidFill>
                            <a:schemeClr val="tx1"/>
                          </a:solidFill>
                        </a:rPr>
                        <a:t>CPT, CIP, CFR, CIF</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l-GR" sz="1300" cap="none" spc="0" dirty="0">
                          <a:solidFill>
                            <a:schemeClr val="tx1"/>
                          </a:solidFill>
                        </a:rPr>
                        <a:t>Ο πωλητής πληρώνει την κύρια μεταφορά, αλλά ο κίνδυνος μετατίθεται νωρίτερα</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extLst>
                  <a:ext uri="{0D108BD9-81ED-4DB2-BD59-A6C34878D82A}">
                    <a16:rowId xmlns:a16="http://schemas.microsoft.com/office/drawing/2014/main" val="769914887"/>
                  </a:ext>
                </a:extLst>
              </a:tr>
              <a:tr h="764194">
                <a:tc>
                  <a:txBody>
                    <a:bodyPr/>
                    <a:lstStyle/>
                    <a:p>
                      <a:pPr>
                        <a:buNone/>
                      </a:pPr>
                      <a:r>
                        <a:rPr lang="en-US" sz="1300" b="1" cap="none" spc="0" dirty="0">
                          <a:solidFill>
                            <a:schemeClr val="tx1"/>
                          </a:solidFill>
                        </a:rPr>
                        <a:t>D</a:t>
                      </a:r>
                      <a:endParaRPr lang="en-US" sz="1300" cap="none" spc="0" dirty="0">
                        <a:solidFill>
                          <a:schemeClr val="tx1"/>
                        </a:solidFill>
                      </a:endParaRP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n-US" sz="1300" cap="none" spc="0">
                          <a:solidFill>
                            <a:schemeClr val="tx1"/>
                          </a:solidFill>
                        </a:rPr>
                        <a:t>DAP, DPU, DDP</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tc>
                  <a:txBody>
                    <a:bodyPr/>
                    <a:lstStyle/>
                    <a:p>
                      <a:pPr>
                        <a:buNone/>
                      </a:pPr>
                      <a:r>
                        <a:rPr lang="el-GR" sz="1300" cap="none" spc="0" dirty="0">
                          <a:solidFill>
                            <a:schemeClr val="tx1"/>
                          </a:solidFill>
                        </a:rPr>
                        <a:t>Ο πωλητής φέρνει τα εμπορεύματα στον τόπο προορισμού</a:t>
                      </a:r>
                    </a:p>
                  </a:txBody>
                  <a:tcPr marL="96518" marR="96518" marT="96748" marB="48260" anchor="ctr">
                    <a:lnL w="12700" cmpd="sng">
                      <a:noFill/>
                      <a:prstDash val="solid"/>
                    </a:lnL>
                    <a:lnR w="12700" cmpd="sng">
                      <a:noFill/>
                      <a:prstDash val="solid"/>
                    </a:lnR>
                    <a:lnT w="12700" cmpd="sng">
                      <a:noFill/>
                      <a:prstDash val="solid"/>
                    </a:lnT>
                    <a:lnB w="12700" cmpd="sng">
                      <a:noFill/>
                      <a:prstDash val="solid"/>
                    </a:lnB>
                    <a:solidFill>
                      <a:schemeClr val="accent2">
                        <a:lumMod val="20000"/>
                        <a:lumOff val="80000"/>
                      </a:schemeClr>
                    </a:solidFill>
                  </a:tcPr>
                </a:tc>
                <a:extLst>
                  <a:ext uri="{0D108BD9-81ED-4DB2-BD59-A6C34878D82A}">
                    <a16:rowId xmlns:a16="http://schemas.microsoft.com/office/drawing/2014/main" val="294644259"/>
                  </a:ext>
                </a:extLst>
              </a:tr>
            </a:tbl>
          </a:graphicData>
        </a:graphic>
      </p:graphicFrame>
    </p:spTree>
    <p:extLst>
      <p:ext uri="{BB962C8B-B14F-4D97-AF65-F5344CB8AC3E}">
        <p14:creationId xmlns:p14="http://schemas.microsoft.com/office/powerpoint/2010/main" val="1450681515"/>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5566D-10D0-CD6E-ABB8-7678BF797309}"/>
              </a:ext>
            </a:extLst>
          </p:cNvPr>
          <p:cNvSpPr>
            <a:spLocks noGrp="1"/>
          </p:cNvSpPr>
          <p:nvPr>
            <p:ph type="title"/>
          </p:nvPr>
        </p:nvSpPr>
        <p:spPr>
          <a:xfrm>
            <a:off x="3697357" y="816599"/>
            <a:ext cx="4651514" cy="535123"/>
          </a:xfrm>
        </p:spPr>
        <p:txBody>
          <a:bodyPr>
            <a:noAutofit/>
          </a:bodyPr>
          <a:lstStyle/>
          <a:p>
            <a:r>
              <a:rPr lang="el-GR" sz="2800" b="1" dirty="0" err="1">
                <a:latin typeface="+mn-lt"/>
              </a:rPr>
              <a:t>Ρητρα</a:t>
            </a:r>
            <a:r>
              <a:rPr lang="el-GR" sz="2800" b="1" dirty="0">
                <a:latin typeface="+mn-lt"/>
              </a:rPr>
              <a:t> </a:t>
            </a:r>
            <a:r>
              <a:rPr lang="en-US" sz="2800" b="1" dirty="0">
                <a:latin typeface="+mn-lt"/>
              </a:rPr>
              <a:t>EXW: Ex Works</a:t>
            </a:r>
            <a:endParaRPr lang="el-GR" sz="2800" b="1" dirty="0">
              <a:latin typeface="+mn-lt"/>
            </a:endParaRPr>
          </a:p>
        </p:txBody>
      </p:sp>
      <p:sp>
        <p:nvSpPr>
          <p:cNvPr id="3" name="Content Placeholder 2">
            <a:extLst>
              <a:ext uri="{FF2B5EF4-FFF2-40B4-BE49-F238E27FC236}">
                <a16:creationId xmlns:a16="http://schemas.microsoft.com/office/drawing/2014/main" id="{491A4092-7C50-0C6A-8F69-3D48FBD5D6EC}"/>
              </a:ext>
            </a:extLst>
          </p:cNvPr>
          <p:cNvSpPr>
            <a:spLocks noGrp="1"/>
          </p:cNvSpPr>
          <p:nvPr>
            <p:ph idx="1"/>
          </p:nvPr>
        </p:nvSpPr>
        <p:spPr>
          <a:xfrm>
            <a:off x="583096" y="1470990"/>
            <a:ext cx="9004852" cy="3233531"/>
          </a:xfrm>
        </p:spPr>
        <p:txBody>
          <a:bodyPr>
            <a:noAutofit/>
          </a:bodyPr>
          <a:lstStyle/>
          <a:p>
            <a:pPr algn="just"/>
            <a:r>
              <a:rPr lang="el-GR" sz="1400" dirty="0"/>
              <a:t>Η ρήτρα με τις λιγότερες υποχρεώσεις για τον πωλητή. </a:t>
            </a:r>
          </a:p>
          <a:p>
            <a:pPr algn="just"/>
            <a:r>
              <a:rPr lang="el-GR" sz="1400" dirty="0"/>
              <a:t>Ο πωλητής θέτει τα εμπορεύματα στη διάθεση του αγοραστή: </a:t>
            </a:r>
          </a:p>
          <a:p>
            <a:pPr marL="800100" lvl="1" indent="-342900" algn="just">
              <a:buFont typeface="+mj-lt"/>
              <a:buAutoNum type="arabicPeriod"/>
            </a:pPr>
            <a:r>
              <a:rPr lang="el-GR" sz="1400" dirty="0"/>
              <a:t>στην εγκατάστασή του, </a:t>
            </a:r>
          </a:p>
          <a:p>
            <a:pPr marL="800100" lvl="1" indent="-342900" algn="just">
              <a:buFont typeface="+mj-lt"/>
              <a:buAutoNum type="arabicPeriod"/>
            </a:pPr>
            <a:r>
              <a:rPr lang="el-GR" sz="1400" dirty="0"/>
              <a:t>ή σε άλλο συμφωνημένο τόπο. </a:t>
            </a:r>
          </a:p>
          <a:p>
            <a:pPr algn="just"/>
            <a:r>
              <a:rPr lang="el-GR" sz="1400" dirty="0"/>
              <a:t>Ο κίνδυνος μετατίθεται στον αγοραστή από τη στιγμή που τα εμπορεύματα τίθενται στη διάθεσή του. </a:t>
            </a:r>
          </a:p>
          <a:p>
            <a:pPr algn="just"/>
            <a:r>
              <a:rPr lang="el-GR" sz="1400" dirty="0"/>
              <a:t>Ο αγοραστής αναλαμβάνει: </a:t>
            </a:r>
          </a:p>
          <a:p>
            <a:pPr marL="800100" lvl="1" indent="-342900" algn="just">
              <a:buFont typeface="+mj-lt"/>
              <a:buAutoNum type="arabicPeriod"/>
            </a:pPr>
            <a:r>
              <a:rPr lang="el-GR" sz="1400" dirty="0"/>
              <a:t>φόρτωση, </a:t>
            </a:r>
          </a:p>
          <a:p>
            <a:pPr marL="800100" lvl="1" indent="-342900" algn="just">
              <a:buFont typeface="+mj-lt"/>
              <a:buAutoNum type="arabicPeriod"/>
            </a:pPr>
            <a:r>
              <a:rPr lang="el-GR" sz="1400" dirty="0"/>
              <a:t>μεταφορά, </a:t>
            </a:r>
          </a:p>
          <a:p>
            <a:pPr marL="800100" lvl="1" indent="-342900" algn="just">
              <a:buFont typeface="+mj-lt"/>
              <a:buAutoNum type="arabicPeriod"/>
            </a:pPr>
            <a:r>
              <a:rPr lang="el-GR" sz="1400" dirty="0"/>
              <a:t>εξαγωγή και εισαγωγή, </a:t>
            </a:r>
          </a:p>
          <a:p>
            <a:pPr marL="800100" lvl="1" indent="-342900" algn="just">
              <a:buFont typeface="+mj-lt"/>
              <a:buAutoNum type="arabicPeriod"/>
            </a:pPr>
            <a:r>
              <a:rPr lang="el-GR" sz="1400" dirty="0"/>
              <a:t>σχετικά έξοδα και άδειες. </a:t>
            </a:r>
          </a:p>
        </p:txBody>
      </p:sp>
      <p:sp>
        <p:nvSpPr>
          <p:cNvPr id="7" name="TextBox 6">
            <a:extLst>
              <a:ext uri="{FF2B5EF4-FFF2-40B4-BE49-F238E27FC236}">
                <a16:creationId xmlns:a16="http://schemas.microsoft.com/office/drawing/2014/main" id="{4E840889-955E-6267-80A5-B59EECF0CBB2}"/>
              </a:ext>
            </a:extLst>
          </p:cNvPr>
          <p:cNvSpPr txBox="1"/>
          <p:nvPr/>
        </p:nvSpPr>
        <p:spPr>
          <a:xfrm>
            <a:off x="715617" y="4948794"/>
            <a:ext cx="9687340" cy="1092607"/>
          </a:xfrm>
          <a:prstGeom prst="rect">
            <a:avLst/>
          </a:prstGeom>
          <a:noFill/>
        </p:spPr>
        <p:txBody>
          <a:bodyPr wrap="square">
            <a:spAutoFit/>
          </a:bodyPr>
          <a:lstStyle/>
          <a:p>
            <a:pPr marL="0" indent="0" algn="just">
              <a:buNone/>
            </a:pPr>
            <a:r>
              <a:rPr lang="el-GR" sz="1300" dirty="0"/>
              <a:t>Η ρήτρα που επιβαρύνει λιγότερο τον πωλητή και περισσότερο τον αγοραστή. Ο πωλητής εκπληρώνει την υποχρέωσή του όταν θέσει τα εμπορεύματα στη διάθεση του αγοραστή στον συμφωνημένο τόπο, συνήθως στην εγκατάσταση ή την αποθήκη του. Από το σημείο αυτό ο κίνδυνος περνά στον αγοραστή. Ο αγοραστής αναλαμβάνει πλέον τη φόρτωση, τη μεταφορά, τις διατυπώσεις εξαγωγής και εισαγωγής και όλα τα σχετικά έξοδα. Γι’ αυτό η EXW είναι πρακτικά συμφέρουσα για τον πωλητή, αλλά μπορεί να είναι δυσχερής για τον αγοραστή, ιδίως όταν αυτός βρίσκεται σε άλλη χώρα και πρέπει να χειριστεί διαδικασίες εξαγωγής.</a:t>
            </a:r>
          </a:p>
        </p:txBody>
      </p:sp>
      <p:cxnSp>
        <p:nvCxnSpPr>
          <p:cNvPr id="8" name="Straight Arrow Connector 7">
            <a:extLst>
              <a:ext uri="{FF2B5EF4-FFF2-40B4-BE49-F238E27FC236}">
                <a16:creationId xmlns:a16="http://schemas.microsoft.com/office/drawing/2014/main" id="{5BB8558A-7DF2-B625-F39E-622543AD28EC}"/>
              </a:ext>
            </a:extLst>
          </p:cNvPr>
          <p:cNvCxnSpPr>
            <a:cxnSpLocks/>
          </p:cNvCxnSpPr>
          <p:nvPr/>
        </p:nvCxnSpPr>
        <p:spPr>
          <a:xfrm>
            <a:off x="387479" y="5102088"/>
            <a:ext cx="266774"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66391244"/>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19E09-C22A-DBAF-EEFB-DBA2E7CF6B38}"/>
              </a:ext>
            </a:extLst>
          </p:cNvPr>
          <p:cNvSpPr>
            <a:spLocks noGrp="1"/>
          </p:cNvSpPr>
          <p:nvPr>
            <p:ph type="title"/>
          </p:nvPr>
        </p:nvSpPr>
        <p:spPr>
          <a:xfrm>
            <a:off x="4107309" y="841514"/>
            <a:ext cx="3977382" cy="472042"/>
          </a:xfrm>
        </p:spPr>
        <p:txBody>
          <a:bodyPr>
            <a:noAutofit/>
          </a:bodyPr>
          <a:lstStyle/>
          <a:p>
            <a:r>
              <a:rPr lang="en-US" sz="2800" b="1" dirty="0">
                <a:latin typeface="+mn-lt"/>
              </a:rPr>
              <a:t>FCA: Free Carrier</a:t>
            </a:r>
            <a:endParaRPr lang="el-GR" sz="2800" b="1" dirty="0">
              <a:latin typeface="+mn-lt"/>
            </a:endParaRPr>
          </a:p>
        </p:txBody>
      </p:sp>
      <p:sp>
        <p:nvSpPr>
          <p:cNvPr id="4" name="Rectangle 1">
            <a:extLst>
              <a:ext uri="{FF2B5EF4-FFF2-40B4-BE49-F238E27FC236}">
                <a16:creationId xmlns:a16="http://schemas.microsoft.com/office/drawing/2014/main" id="{B0506255-89BD-98FA-881D-B66C5DB5580A}"/>
              </a:ext>
            </a:extLst>
          </p:cNvPr>
          <p:cNvSpPr>
            <a:spLocks noGrp="1" noChangeArrowheads="1"/>
          </p:cNvSpPr>
          <p:nvPr>
            <p:ph idx="1"/>
          </p:nvPr>
        </p:nvSpPr>
        <p:spPr bwMode="auto">
          <a:xfrm>
            <a:off x="747018" y="1662584"/>
            <a:ext cx="9269829" cy="1865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Ο πωλητής παραδίδει τα εμπορεύματα σε μεταφορέα ή σε πρόσωπο που υποδεικνύει ο αγοραστής.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Αν η παράδοση γίνεται στην εγκατάσταση του πωλητή</a:t>
            </a:r>
            <a:r>
              <a:rPr kumimoji="0" lang="en-US" altLang="el-GR" sz="1600" i="0" u="none" strike="noStrike" cap="none" normalizeH="0" baseline="0" dirty="0">
                <a:ln>
                  <a:noFill/>
                </a:ln>
                <a:solidFill>
                  <a:schemeClr val="tx1"/>
                </a:solidFill>
                <a:effectLst/>
              </a:rPr>
              <a:t>, </a:t>
            </a:r>
            <a:r>
              <a:rPr kumimoji="0" lang="el-GR" altLang="el-GR" sz="1600" i="0" u="none" strike="noStrike" cap="none" normalizeH="0" baseline="0" dirty="0">
                <a:ln>
                  <a:noFill/>
                </a:ln>
                <a:solidFill>
                  <a:schemeClr val="tx1"/>
                </a:solidFill>
                <a:effectLst/>
              </a:rPr>
              <a:t>ο τ</a:t>
            </a:r>
            <a:r>
              <a:rPr lang="el-GR" altLang="el-GR" sz="1600" dirty="0"/>
              <a:t>ελευταίος</a:t>
            </a:r>
            <a:r>
              <a:rPr kumimoji="0" lang="el-GR" altLang="el-GR" sz="1600" i="0" u="none" strike="noStrike" cap="none" normalizeH="0" baseline="0" dirty="0">
                <a:ln>
                  <a:noFill/>
                </a:ln>
                <a:solidFill>
                  <a:schemeClr val="tx1"/>
                </a:solidFill>
                <a:effectLst/>
              </a:rPr>
              <a:t> φορτώνει τα εμπορεύματα στο μέσο μεταφοράς.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Αν η παράδοση γίνεται σε άλλο τόπο, τότε ο πωλητής τα θέτει στη διάθεση του μεταφορέα, έτοιμα προς εκφόρτωση.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Ο πωλητής αναλαμβάνει τις διατυπώσεις εξαγωγής. </a:t>
            </a:r>
          </a:p>
          <a:p>
            <a:pPr marR="0" lvl="0" algn="just" defTabSz="914400" rtl="0" eaLnBrk="0" fontAlgn="base" latinLnBrk="0" hangingPunct="0">
              <a:lnSpc>
                <a:spcPct val="100000"/>
              </a:lnSpc>
              <a:spcBef>
                <a:spcPct val="0"/>
              </a:spcBef>
              <a:spcAft>
                <a:spcPct val="0"/>
              </a:spcAft>
              <a:buClrTx/>
              <a:buSzTx/>
              <a:tabLst/>
            </a:pPr>
            <a:r>
              <a:rPr kumimoji="0" lang="el-GR" altLang="el-GR" sz="1600" i="0" u="none" strike="noStrike" cap="none" normalizeH="0" baseline="0" dirty="0">
                <a:ln>
                  <a:noFill/>
                </a:ln>
                <a:solidFill>
                  <a:schemeClr val="tx1"/>
                </a:solidFill>
                <a:effectLst/>
              </a:rPr>
              <a:t>Ο αγοραστής αναλαμβάνει την κύρια μεταφορά και τις διατυπώσεις εισαγωγής. </a:t>
            </a:r>
          </a:p>
        </p:txBody>
      </p:sp>
      <p:sp>
        <p:nvSpPr>
          <p:cNvPr id="6" name="TextBox 5">
            <a:extLst>
              <a:ext uri="{FF2B5EF4-FFF2-40B4-BE49-F238E27FC236}">
                <a16:creationId xmlns:a16="http://schemas.microsoft.com/office/drawing/2014/main" id="{8AF0BA06-C29B-09E8-CA3B-852260C01E5E}"/>
              </a:ext>
            </a:extLst>
          </p:cNvPr>
          <p:cNvSpPr txBox="1"/>
          <p:nvPr/>
        </p:nvSpPr>
        <p:spPr>
          <a:xfrm>
            <a:off x="747018" y="4067489"/>
            <a:ext cx="9748704" cy="1631216"/>
          </a:xfrm>
          <a:prstGeom prst="rect">
            <a:avLst/>
          </a:prstGeom>
          <a:noFill/>
        </p:spPr>
        <p:txBody>
          <a:bodyPr wrap="square">
            <a:spAutoFit/>
          </a:bodyPr>
          <a:lstStyle/>
          <a:p>
            <a:pPr algn="just"/>
            <a:r>
              <a:rPr lang="el-GR" sz="1600" dirty="0"/>
              <a:t>Η FCA είναι από τις πιο χρήσιμες ρήτρες στη σύγχρονη εμπορική πρακτική, γιατί μπορεί να εφαρμοστεί ανεξάρτητα από το μεταφορικό μέσο και ταιριάζει ιδιαίτερα στις </a:t>
            </a:r>
            <a:r>
              <a:rPr lang="el-GR" sz="1600" dirty="0" err="1"/>
              <a:t>πολυτροπικές</a:t>
            </a:r>
            <a:r>
              <a:rPr lang="el-GR" sz="1600" dirty="0"/>
              <a:t> μεταφορές. Ο πωλητής έχει πιο ενεργό ρόλο από ό,τι στην EXW, γιατί δεν αρκεί απλώς να θέσει τα εμπορεύματα στη διάθεση του αγοραστή. Πρέπει να τα παραδώσει στον μεταφορέα ή σε πρόσωπο που έχει υποδείξει ο αγοραστής και να αναλάβει τις διαδικασίες εξαγωγής. Από το συμφωνημένο σημείο παράδοσης και μετά, ο κίνδυνος μετατίθεται στον αγοραστή, ενώ ο αγοραστής αναλαμβάνει την κύρια μεταφορά.</a:t>
            </a:r>
          </a:p>
        </p:txBody>
      </p:sp>
      <p:cxnSp>
        <p:nvCxnSpPr>
          <p:cNvPr id="7" name="Straight Arrow Connector 6">
            <a:extLst>
              <a:ext uri="{FF2B5EF4-FFF2-40B4-BE49-F238E27FC236}">
                <a16:creationId xmlns:a16="http://schemas.microsoft.com/office/drawing/2014/main" id="{4D33F32B-F8E0-8726-46C9-862A60E4AA1F}"/>
              </a:ext>
            </a:extLst>
          </p:cNvPr>
          <p:cNvCxnSpPr>
            <a:cxnSpLocks/>
          </p:cNvCxnSpPr>
          <p:nvPr/>
        </p:nvCxnSpPr>
        <p:spPr>
          <a:xfrm>
            <a:off x="471888" y="4234070"/>
            <a:ext cx="266774"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773925125"/>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A789-7EFC-F277-408C-191F209D2A24}"/>
              </a:ext>
            </a:extLst>
          </p:cNvPr>
          <p:cNvSpPr>
            <a:spLocks noGrp="1"/>
          </p:cNvSpPr>
          <p:nvPr>
            <p:ph type="title"/>
          </p:nvPr>
        </p:nvSpPr>
        <p:spPr>
          <a:xfrm>
            <a:off x="1209261" y="887896"/>
            <a:ext cx="9773478" cy="569843"/>
          </a:xfrm>
        </p:spPr>
        <p:txBody>
          <a:bodyPr>
            <a:normAutofit fontScale="90000"/>
          </a:bodyPr>
          <a:lstStyle/>
          <a:p>
            <a:r>
              <a:rPr lang="el-GR" sz="2800" b="1" dirty="0" err="1">
                <a:latin typeface="+mn-lt"/>
              </a:rPr>
              <a:t>Ομοιοτητες</a:t>
            </a:r>
            <a:r>
              <a:rPr lang="el-GR" sz="2800" b="1" dirty="0">
                <a:latin typeface="+mn-lt"/>
              </a:rPr>
              <a:t> – </a:t>
            </a:r>
            <a:r>
              <a:rPr lang="el-GR" sz="2800" b="1" dirty="0" err="1">
                <a:latin typeface="+mn-lt"/>
              </a:rPr>
              <a:t>διαφορεσ</a:t>
            </a:r>
            <a:r>
              <a:rPr lang="el-GR" sz="2800" b="1" dirty="0">
                <a:latin typeface="+mn-lt"/>
              </a:rPr>
              <a:t> με την </a:t>
            </a:r>
            <a:r>
              <a:rPr lang="el-GR" sz="2800" b="1" dirty="0" err="1">
                <a:latin typeface="+mn-lt"/>
              </a:rPr>
              <a:t>προγενεστερη</a:t>
            </a:r>
            <a:r>
              <a:rPr lang="el-GR" sz="2800" b="1" dirty="0">
                <a:latin typeface="+mn-lt"/>
              </a:rPr>
              <a:t> </a:t>
            </a:r>
            <a:r>
              <a:rPr lang="el-GR" sz="2800" b="1" dirty="0" err="1">
                <a:latin typeface="+mn-lt"/>
              </a:rPr>
              <a:t>ρυθμιση</a:t>
            </a:r>
            <a:endParaRPr lang="el-GR" sz="2800" b="1" dirty="0">
              <a:latin typeface="+mn-lt"/>
            </a:endParaRPr>
          </a:p>
        </p:txBody>
      </p:sp>
      <p:sp>
        <p:nvSpPr>
          <p:cNvPr id="3" name="Content Placeholder 2">
            <a:extLst>
              <a:ext uri="{FF2B5EF4-FFF2-40B4-BE49-F238E27FC236}">
                <a16:creationId xmlns:a16="http://schemas.microsoft.com/office/drawing/2014/main" id="{1789401F-1163-5C8F-563E-28461B0CB87A}"/>
              </a:ext>
            </a:extLst>
          </p:cNvPr>
          <p:cNvSpPr>
            <a:spLocks noGrp="1"/>
          </p:cNvSpPr>
          <p:nvPr>
            <p:ph idx="1"/>
          </p:nvPr>
        </p:nvSpPr>
        <p:spPr>
          <a:xfrm>
            <a:off x="700635" y="2003331"/>
            <a:ext cx="10691265" cy="3739896"/>
          </a:xfrm>
        </p:spPr>
        <p:txBody>
          <a:bodyPr/>
          <a:lstStyle/>
          <a:p>
            <a:r>
              <a:rPr lang="el-GR" sz="1600" b="1" dirty="0"/>
              <a:t>Τι άλλαξε:</a:t>
            </a:r>
            <a:br>
              <a:rPr lang="el-GR" sz="1600" dirty="0"/>
            </a:br>
            <a:r>
              <a:rPr lang="el-GR" sz="1600" dirty="0"/>
              <a:t>Στους </a:t>
            </a:r>
            <a:r>
              <a:rPr lang="el-GR" sz="1600" dirty="0" err="1"/>
              <a:t>Incoterms</a:t>
            </a:r>
            <a:r>
              <a:rPr lang="el-GR" sz="1600" dirty="0"/>
              <a:t> 2020 προστέθηκε η δυνατότητα τα μέρη να συμφωνήσουν ότι ο αγοραστής θα δώσει εντολή στον μεταφορέα να εκδώσει στον πωλητή φορτωτική με ένδειξη </a:t>
            </a:r>
            <a:r>
              <a:rPr lang="el-GR" sz="1600" b="1" dirty="0"/>
              <a:t>“on </a:t>
            </a:r>
            <a:r>
              <a:rPr lang="el-GR" sz="1600" b="1" dirty="0" err="1"/>
              <a:t>board</a:t>
            </a:r>
            <a:r>
              <a:rPr lang="el-GR" sz="1600" b="1" dirty="0"/>
              <a:t>”</a:t>
            </a:r>
            <a:r>
              <a:rPr lang="el-GR" sz="1600" dirty="0"/>
              <a:t>.</a:t>
            </a:r>
          </a:p>
          <a:p>
            <a:pPr lvl="1">
              <a:buFont typeface="Wingdings" panose="05000000000000000000" pitchFamily="2" charset="2"/>
              <a:buChar char="Ø"/>
            </a:pPr>
            <a:r>
              <a:rPr lang="el-GR" sz="1400" dirty="0"/>
              <a:t>Η ένδειξη on </a:t>
            </a:r>
            <a:r>
              <a:rPr lang="el-GR" sz="1400" dirty="0" err="1"/>
              <a:t>board</a:t>
            </a:r>
            <a:r>
              <a:rPr lang="el-GR" sz="1400" dirty="0"/>
              <a:t> έχει σημασία γιατί αποδεικνύει ότι τα εμπορεύματα δεν παραδόθηκαν απλώς στον μεταφορέα, αλλά έχουν ήδη φορτωθεί στο πλοίο. Αυτό ενδιαφέρει ιδιαίτερα τις τράπεζες στις ενέγγυες πιστώσεις.</a:t>
            </a:r>
          </a:p>
          <a:p>
            <a:r>
              <a:rPr lang="el-GR" sz="1600" b="1" dirty="0"/>
              <a:t>Γιατί έχει σημασία:</a:t>
            </a:r>
            <a:br>
              <a:rPr lang="el-GR" sz="1600" dirty="0"/>
            </a:br>
            <a:r>
              <a:rPr lang="el-GR" sz="1600" dirty="0"/>
              <a:t>Η ρύθμιση διευκολύνει συναλλαγές όπου η πληρωμή γίνεται μέσω </a:t>
            </a:r>
            <a:r>
              <a:rPr lang="el-GR" sz="1600" b="1" dirty="0"/>
              <a:t>ενέγγυας πίστωσης</a:t>
            </a:r>
            <a:r>
              <a:rPr lang="el-GR" sz="1600" dirty="0"/>
              <a:t>, επειδή οι τράπεζες συχνά ζητούν on-</a:t>
            </a:r>
            <a:r>
              <a:rPr lang="el-GR" sz="1600" dirty="0" err="1"/>
              <a:t>board</a:t>
            </a:r>
            <a:r>
              <a:rPr lang="el-GR" sz="1600" dirty="0"/>
              <a:t> φορτωτική.</a:t>
            </a:r>
          </a:p>
          <a:p>
            <a:r>
              <a:rPr lang="el-GR" sz="1600" b="1" dirty="0"/>
              <a:t>Τι δεν άλλαξε:</a:t>
            </a:r>
            <a:br>
              <a:rPr lang="el-GR" sz="1600" dirty="0"/>
            </a:br>
            <a:r>
              <a:rPr lang="el-GR" sz="1600" dirty="0"/>
              <a:t>Δεν μεταβλήθηκε το σημείο παράδοσης ούτε το σημείο μετάθεσης του κινδύνου.</a:t>
            </a:r>
          </a:p>
          <a:p>
            <a:endParaRPr lang="el-GR" dirty="0"/>
          </a:p>
        </p:txBody>
      </p:sp>
    </p:spTree>
    <p:extLst>
      <p:ext uri="{BB962C8B-B14F-4D97-AF65-F5344CB8AC3E}">
        <p14:creationId xmlns:p14="http://schemas.microsoft.com/office/powerpoint/2010/main" val="3295562603"/>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AC4AF-43F4-154A-B40B-3A110FB29C9C}"/>
              </a:ext>
            </a:extLst>
          </p:cNvPr>
          <p:cNvSpPr>
            <a:spLocks noGrp="1"/>
          </p:cNvSpPr>
          <p:nvPr>
            <p:ph type="title"/>
          </p:nvPr>
        </p:nvSpPr>
        <p:spPr>
          <a:xfrm>
            <a:off x="3444700" y="894522"/>
            <a:ext cx="5302600" cy="510209"/>
          </a:xfrm>
        </p:spPr>
        <p:txBody>
          <a:bodyPr>
            <a:noAutofit/>
          </a:bodyPr>
          <a:lstStyle/>
          <a:p>
            <a:pPr algn="just"/>
            <a:r>
              <a:rPr lang="en-US" sz="2800" b="1" dirty="0">
                <a:latin typeface="+mn-lt"/>
              </a:rPr>
              <a:t>CPT: Carriage Paid To</a:t>
            </a:r>
            <a:endParaRPr lang="el-GR" sz="2800" b="1" dirty="0">
              <a:latin typeface="+mn-lt"/>
            </a:endParaRPr>
          </a:p>
        </p:txBody>
      </p:sp>
      <p:sp>
        <p:nvSpPr>
          <p:cNvPr id="3" name="Content Placeholder 2">
            <a:extLst>
              <a:ext uri="{FF2B5EF4-FFF2-40B4-BE49-F238E27FC236}">
                <a16:creationId xmlns:a16="http://schemas.microsoft.com/office/drawing/2014/main" id="{2C6FFE15-62EA-DCAD-18AC-D22CF828B8AF}"/>
              </a:ext>
            </a:extLst>
          </p:cNvPr>
          <p:cNvSpPr>
            <a:spLocks noGrp="1"/>
          </p:cNvSpPr>
          <p:nvPr>
            <p:ph idx="1"/>
          </p:nvPr>
        </p:nvSpPr>
        <p:spPr>
          <a:xfrm>
            <a:off x="700636" y="2115974"/>
            <a:ext cx="10691265" cy="3739896"/>
          </a:xfrm>
        </p:spPr>
        <p:txBody>
          <a:bodyPr>
            <a:normAutofit lnSpcReduction="10000"/>
          </a:bodyPr>
          <a:lstStyle/>
          <a:p>
            <a:pPr algn="just"/>
            <a:r>
              <a:rPr lang="el-GR" sz="1600" dirty="0"/>
              <a:t>Χρησιμοποιείται για </a:t>
            </a:r>
            <a:r>
              <a:rPr lang="el-GR" sz="1600" b="1" dirty="0"/>
              <a:t>κάθε μέσο μεταφοράς</a:t>
            </a:r>
            <a:r>
              <a:rPr lang="el-GR" sz="1600" dirty="0"/>
              <a:t> ή συνδυασμό μέσων. </a:t>
            </a:r>
          </a:p>
          <a:p>
            <a:pPr algn="just"/>
            <a:r>
              <a:rPr lang="el-GR" sz="1600" dirty="0"/>
              <a:t>Ο πωλητής καταρτίζει και πληρώνει τη σύμβαση μεταφοράς μέχρι τον συμφωνημένο τόπο προορισμού. </a:t>
            </a:r>
          </a:p>
          <a:p>
            <a:pPr algn="just"/>
            <a:r>
              <a:rPr lang="el-GR" sz="1600" dirty="0"/>
              <a:t>Η παράδοση γίνεται όταν τα εμπορεύματα παραδοθούν στον μεταφορέα. </a:t>
            </a:r>
          </a:p>
          <a:p>
            <a:pPr algn="just"/>
            <a:r>
              <a:rPr lang="el-GR" sz="1600" dirty="0"/>
              <a:t>Ο κίνδυνος μετατίθεται στον αγοραστή από την παράδοση στον μεταφορέα. </a:t>
            </a:r>
          </a:p>
          <a:p>
            <a:pPr algn="just"/>
            <a:r>
              <a:rPr lang="el-GR" sz="1600" dirty="0"/>
              <a:t>Ο αγοραστής αναλαμβάνει την ασφάλιση, αν επιθυμεί σχετική κάλυψη. </a:t>
            </a:r>
          </a:p>
          <a:p>
            <a:pPr marL="0" indent="0">
              <a:buNone/>
            </a:pPr>
            <a:endParaRPr lang="el-GR" sz="1600" dirty="0"/>
          </a:p>
          <a:p>
            <a:pPr marL="0" indent="0" algn="just">
              <a:buNone/>
            </a:pPr>
            <a:r>
              <a:rPr lang="el-GR" sz="1600" dirty="0"/>
              <a:t>Η CPT είναι χαρακτηριστική ρήτρα στην οποία πρέπει να διακρίνουμε το ποιος πληρώνει τη μεταφορά από το ποιος φέρει τον κίνδυνο. Ο πωλητής πληρώνει τον ναύλο μέχρι τον κατονομαζόμενο τόπο προορισμού, όμως ο κίνδυνος δεν παραμένει σε αυτόν μέχρι την άφιξη των εμπορευμάτων. Αντίθετα, ο κίνδυνος μετατίθεται στον αγοραστή ήδη από τη στιγμή που τα εμπορεύματα παραδίδονται στον μεταφορέα. Άρα στη CPT έχουμε διάσταση ανάμεσα στο κόστος μεταφοράς και στη μετάθεση του κινδύνου.</a:t>
            </a:r>
          </a:p>
          <a:p>
            <a:endParaRPr lang="el-GR" dirty="0"/>
          </a:p>
        </p:txBody>
      </p:sp>
      <p:cxnSp>
        <p:nvCxnSpPr>
          <p:cNvPr id="4" name="Straight Arrow Connector 3">
            <a:extLst>
              <a:ext uri="{FF2B5EF4-FFF2-40B4-BE49-F238E27FC236}">
                <a16:creationId xmlns:a16="http://schemas.microsoft.com/office/drawing/2014/main" id="{641B5004-455F-0E58-BE76-4F9BFDF4F0A3}"/>
              </a:ext>
            </a:extLst>
          </p:cNvPr>
          <p:cNvCxnSpPr>
            <a:cxnSpLocks/>
          </p:cNvCxnSpPr>
          <p:nvPr/>
        </p:nvCxnSpPr>
        <p:spPr>
          <a:xfrm>
            <a:off x="428965" y="4512366"/>
            <a:ext cx="28492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357720083"/>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061C-FF04-48D7-57D6-3D0DFCC25479}"/>
              </a:ext>
            </a:extLst>
          </p:cNvPr>
          <p:cNvSpPr>
            <a:spLocks noGrp="1"/>
          </p:cNvSpPr>
          <p:nvPr>
            <p:ph type="title"/>
          </p:nvPr>
        </p:nvSpPr>
        <p:spPr>
          <a:xfrm>
            <a:off x="1853575" y="914400"/>
            <a:ext cx="8271086" cy="662609"/>
          </a:xfrm>
        </p:spPr>
        <p:txBody>
          <a:bodyPr>
            <a:normAutofit/>
          </a:bodyPr>
          <a:lstStyle/>
          <a:p>
            <a:r>
              <a:rPr lang="en-US" sz="2800" b="1" dirty="0">
                <a:latin typeface="+mn-lt"/>
              </a:rPr>
              <a:t>CIP: Carriage and Insurance Paid To</a:t>
            </a:r>
            <a:endParaRPr lang="el-GR" sz="2800" b="1" dirty="0">
              <a:latin typeface="+mn-lt"/>
            </a:endParaRPr>
          </a:p>
        </p:txBody>
      </p:sp>
      <p:sp>
        <p:nvSpPr>
          <p:cNvPr id="3" name="Content Placeholder 2">
            <a:extLst>
              <a:ext uri="{FF2B5EF4-FFF2-40B4-BE49-F238E27FC236}">
                <a16:creationId xmlns:a16="http://schemas.microsoft.com/office/drawing/2014/main" id="{2511E8D9-0A5C-6C1B-2152-F0DA7B5F86EA}"/>
              </a:ext>
            </a:extLst>
          </p:cNvPr>
          <p:cNvSpPr>
            <a:spLocks noGrp="1"/>
          </p:cNvSpPr>
          <p:nvPr>
            <p:ph idx="1"/>
          </p:nvPr>
        </p:nvSpPr>
        <p:spPr>
          <a:xfrm>
            <a:off x="463826" y="1577009"/>
            <a:ext cx="11728174" cy="4644887"/>
          </a:xfrm>
        </p:spPr>
        <p:txBody>
          <a:bodyPr>
            <a:noAutofit/>
          </a:bodyPr>
          <a:lstStyle/>
          <a:p>
            <a:r>
              <a:rPr lang="el-GR" sz="1400" dirty="0"/>
              <a:t>Χρησιμοποιείται για </a:t>
            </a:r>
            <a:r>
              <a:rPr lang="el-GR" sz="1400" b="1" dirty="0"/>
              <a:t>κάθε μέσο μεταφοράς</a:t>
            </a:r>
            <a:r>
              <a:rPr lang="el-GR" sz="1400" dirty="0"/>
              <a:t> ή συνδυασμό μέσων. </a:t>
            </a:r>
          </a:p>
          <a:p>
            <a:r>
              <a:rPr lang="el-GR" sz="1400" dirty="0"/>
              <a:t>Λειτουργεί όπως η </a:t>
            </a:r>
            <a:r>
              <a:rPr lang="el-GR" sz="1400" b="1" dirty="0"/>
              <a:t>CPT</a:t>
            </a:r>
            <a:r>
              <a:rPr lang="el-GR" sz="1400" dirty="0"/>
              <a:t>, αλλά με πρόσθετη υποχρέωση ασφάλισης. </a:t>
            </a:r>
          </a:p>
          <a:p>
            <a:r>
              <a:rPr lang="el-GR" sz="1400" dirty="0"/>
              <a:t>Ο πωλητής πληρώνει: </a:t>
            </a:r>
          </a:p>
          <a:p>
            <a:pPr marL="800100" lvl="1" indent="-342900">
              <a:buFont typeface="+mj-lt"/>
              <a:buAutoNum type="arabicPeriod"/>
            </a:pPr>
            <a:r>
              <a:rPr lang="el-GR" sz="1400" dirty="0"/>
              <a:t>τη μεταφορά μέχρι τον συμφωνημένο τόπο προορισμού, </a:t>
            </a:r>
          </a:p>
          <a:p>
            <a:pPr marL="800100" lvl="1" indent="-342900">
              <a:buFont typeface="+mj-lt"/>
              <a:buAutoNum type="arabicPeriod"/>
            </a:pPr>
            <a:r>
              <a:rPr lang="el-GR" sz="1400" dirty="0"/>
              <a:t>την ασφάλιση των εμπορευμάτων. </a:t>
            </a:r>
          </a:p>
          <a:p>
            <a:r>
              <a:rPr lang="el-GR" sz="1400" dirty="0"/>
              <a:t>Ο κίνδυνος μετατίθεται στον αγοραστή με την παράδοση στον μεταφορέα. </a:t>
            </a:r>
          </a:p>
          <a:p>
            <a:r>
              <a:rPr lang="el-GR" sz="1400" dirty="0"/>
              <a:t>Η ασφάλιση καλύπτει τον αγοραστή κατά τη διάρκεια της μεταφοράς. </a:t>
            </a:r>
          </a:p>
          <a:p>
            <a:pPr marL="0" indent="0" algn="just">
              <a:buNone/>
            </a:pPr>
            <a:r>
              <a:rPr lang="el-GR" sz="1400" dirty="0"/>
              <a:t>Η CIP είναι ουσιαστικά η CPT με πρόσθετη ασφαλιστική υποχρέωση του πωλητή. Ο πωλητής πληρώνει τόσο τη μεταφορά όσο και την ασφάλιση μέχρι τον κατονομαζόμενο τόπο προορισμού. Ωστόσο, όπως και στη CPT, ο κίνδυνος μετατίθεται στον αγοραστή ήδη από την παράδοση των εμπορευμάτων στον μεταφορέα. Άρα η ασφάλιση δεν σημαίνει ότι ο πωλητής εξακολουθεί να φέρει τον κίνδυνο· σημαίνει ότι ο πωλητής εξασφαλίζει ασφαλιστική κάλυψη υπέρ του αγοραστή για το στάδιο της μεταφοράς.</a:t>
            </a:r>
          </a:p>
          <a:p>
            <a:r>
              <a:rPr lang="el-GR" sz="1400" b="1" dirty="0"/>
              <a:t>CIP = CPT + ΑΣΦΑΛΙΣΗ</a:t>
            </a:r>
            <a:endParaRPr lang="el-GR" sz="1400" dirty="0"/>
          </a:p>
          <a:p>
            <a:r>
              <a:rPr lang="el-GR" sz="1400" b="1" dirty="0"/>
              <a:t>Κίνδυνος: στον αγοραστή από την παράδοση στον μεταφορέα</a:t>
            </a:r>
            <a:br>
              <a:rPr lang="el-GR" sz="1400" dirty="0"/>
            </a:br>
            <a:r>
              <a:rPr lang="el-GR" sz="1400" b="1" dirty="0"/>
              <a:t>Ασφάλιση: πληρώνεται από τον πωλητή</a:t>
            </a:r>
            <a:endParaRPr lang="el-GR" sz="1400" dirty="0"/>
          </a:p>
          <a:p>
            <a:pPr marL="0" indent="0">
              <a:buNone/>
            </a:pPr>
            <a:endParaRPr lang="el-GR" sz="1400" dirty="0"/>
          </a:p>
          <a:p>
            <a:endParaRPr lang="el-GR" sz="1400" dirty="0"/>
          </a:p>
          <a:p>
            <a:endParaRPr lang="el-GR" sz="1400" dirty="0"/>
          </a:p>
        </p:txBody>
      </p:sp>
      <p:cxnSp>
        <p:nvCxnSpPr>
          <p:cNvPr id="6" name="Straight Arrow Connector 5">
            <a:extLst>
              <a:ext uri="{FF2B5EF4-FFF2-40B4-BE49-F238E27FC236}">
                <a16:creationId xmlns:a16="http://schemas.microsoft.com/office/drawing/2014/main" id="{40DCD3C1-A045-BAEA-FD65-5CF873CEA144}"/>
              </a:ext>
            </a:extLst>
          </p:cNvPr>
          <p:cNvCxnSpPr>
            <a:cxnSpLocks/>
          </p:cNvCxnSpPr>
          <p:nvPr/>
        </p:nvCxnSpPr>
        <p:spPr>
          <a:xfrm>
            <a:off x="192155" y="4147932"/>
            <a:ext cx="27167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8374193"/>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4651A-20BC-D7E9-36B2-AC779EC34F42}"/>
              </a:ext>
            </a:extLst>
          </p:cNvPr>
          <p:cNvSpPr>
            <a:spLocks noGrp="1"/>
          </p:cNvSpPr>
          <p:nvPr>
            <p:ph type="title"/>
          </p:nvPr>
        </p:nvSpPr>
        <p:spPr>
          <a:xfrm>
            <a:off x="750367" y="896112"/>
            <a:ext cx="10691265" cy="482114"/>
          </a:xfrm>
        </p:spPr>
        <p:txBody>
          <a:bodyPr>
            <a:noAutofit/>
          </a:bodyPr>
          <a:lstStyle/>
          <a:p>
            <a:r>
              <a:rPr lang="el-GR" sz="2800" b="1" dirty="0" err="1">
                <a:latin typeface="+mn-lt"/>
              </a:rPr>
              <a:t>Ομοιοτητες</a:t>
            </a:r>
            <a:r>
              <a:rPr lang="el-GR" sz="2800" b="1" dirty="0">
                <a:latin typeface="+mn-lt"/>
              </a:rPr>
              <a:t>–</a:t>
            </a:r>
            <a:r>
              <a:rPr lang="el-GR" sz="2800" b="1" dirty="0" err="1">
                <a:latin typeface="+mn-lt"/>
              </a:rPr>
              <a:t>διαφορεσ</a:t>
            </a:r>
            <a:r>
              <a:rPr lang="el-GR" sz="2800" b="1" dirty="0">
                <a:latin typeface="+mn-lt"/>
              </a:rPr>
              <a:t> μες την </a:t>
            </a:r>
            <a:r>
              <a:rPr lang="el-GR" sz="2800" b="1" dirty="0" err="1">
                <a:latin typeface="+mn-lt"/>
              </a:rPr>
              <a:t>προγενεστερη</a:t>
            </a:r>
            <a:r>
              <a:rPr lang="el-GR" sz="2800" b="1" dirty="0">
                <a:latin typeface="+mn-lt"/>
              </a:rPr>
              <a:t> </a:t>
            </a:r>
            <a:r>
              <a:rPr lang="el-GR" sz="2800" b="1" dirty="0" err="1">
                <a:latin typeface="+mn-lt"/>
              </a:rPr>
              <a:t>ρυθμιση</a:t>
            </a:r>
            <a:endParaRPr lang="el-GR" sz="2800" b="1" dirty="0">
              <a:latin typeface="+mn-lt"/>
            </a:endParaRPr>
          </a:p>
        </p:txBody>
      </p:sp>
      <p:sp>
        <p:nvSpPr>
          <p:cNvPr id="3" name="Content Placeholder 2">
            <a:extLst>
              <a:ext uri="{FF2B5EF4-FFF2-40B4-BE49-F238E27FC236}">
                <a16:creationId xmlns:a16="http://schemas.microsoft.com/office/drawing/2014/main" id="{468C1744-8760-FAE3-E756-B63207EA2EAA}"/>
              </a:ext>
            </a:extLst>
          </p:cNvPr>
          <p:cNvSpPr>
            <a:spLocks noGrp="1"/>
          </p:cNvSpPr>
          <p:nvPr>
            <p:ph idx="1"/>
          </p:nvPr>
        </p:nvSpPr>
        <p:spPr/>
        <p:txBody>
          <a:bodyPr>
            <a:normAutofit/>
          </a:bodyPr>
          <a:lstStyle/>
          <a:p>
            <a:pPr algn="just"/>
            <a:r>
              <a:rPr lang="el-GR" sz="1600" dirty="0"/>
              <a:t>Η σημαντική αλλαγή στη ρήτρα CIP με τους </a:t>
            </a:r>
            <a:r>
              <a:rPr lang="el-GR" sz="1600" dirty="0" err="1"/>
              <a:t>Incoterms</a:t>
            </a:r>
            <a:r>
              <a:rPr lang="el-GR" sz="1600" dirty="0"/>
              <a:t> 2020 αφορά το επίπεδο της ασφαλιστικής κάλυψης. Πλέον ο πωλητής πρέπει να εξασφαλίζει υψηλότερη ασφαλιστική κάλυψη, δηλαδή κάλυψη τύπου </a:t>
            </a:r>
            <a:r>
              <a:rPr lang="el-GR" sz="1600" dirty="0" err="1"/>
              <a:t>Institute</a:t>
            </a:r>
            <a:r>
              <a:rPr lang="el-GR" sz="1600" dirty="0"/>
              <a:t> </a:t>
            </a:r>
            <a:r>
              <a:rPr lang="el-GR" sz="1600" dirty="0" err="1"/>
              <a:t>Cargo</a:t>
            </a:r>
            <a:r>
              <a:rPr lang="el-GR" sz="1600" dirty="0"/>
              <a:t> </a:t>
            </a:r>
            <a:r>
              <a:rPr lang="el-GR" sz="1600" dirty="0" err="1"/>
              <a:t>Clauses</a:t>
            </a:r>
            <a:r>
              <a:rPr lang="el-GR" sz="1600" dirty="0"/>
              <a:t> A. Αυτό ενισχύει την προστασία του αγοραστή κατά τη διάρκεια της μεταφοράς. Ωστόσο, πρέπει να τονιστεί ότι η αλλαγή αυτή δεν μεταβάλλει το σημείο μετάθεσης του κινδύνου. Ο κίνδυνος εξακολουθεί να περνά στον αγοραστή από την παράδοση των εμπορευμάτων στον μεταφορέα. Η ασφάλιση λειτουργεί ως προστασία του αγοραστή, όχι ως παράταση της ευθύνης του πωλητή.</a:t>
            </a:r>
          </a:p>
        </p:txBody>
      </p:sp>
    </p:spTree>
    <p:extLst>
      <p:ext uri="{BB962C8B-B14F-4D97-AF65-F5344CB8AC3E}">
        <p14:creationId xmlns:p14="http://schemas.microsoft.com/office/powerpoint/2010/main" val="318363233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95485-1F2C-F2EE-4894-B73A8990D67B}"/>
              </a:ext>
            </a:extLst>
          </p:cNvPr>
          <p:cNvSpPr>
            <a:spLocks noGrp="1"/>
          </p:cNvSpPr>
          <p:nvPr>
            <p:ph type="title"/>
          </p:nvPr>
        </p:nvSpPr>
        <p:spPr>
          <a:xfrm>
            <a:off x="3233532" y="896112"/>
            <a:ext cx="5585791" cy="555001"/>
          </a:xfrm>
        </p:spPr>
        <p:txBody>
          <a:bodyPr>
            <a:normAutofit/>
          </a:bodyPr>
          <a:lstStyle/>
          <a:p>
            <a:r>
              <a:rPr lang="en-US" sz="2800" b="1" dirty="0">
                <a:latin typeface="+mn-lt"/>
              </a:rPr>
              <a:t>DAP: Delivered at Place</a:t>
            </a:r>
            <a:endParaRPr lang="el-GR" sz="2800" b="1" dirty="0">
              <a:latin typeface="+mn-lt"/>
            </a:endParaRPr>
          </a:p>
        </p:txBody>
      </p:sp>
      <p:sp>
        <p:nvSpPr>
          <p:cNvPr id="4" name="Rectangle 1">
            <a:extLst>
              <a:ext uri="{FF2B5EF4-FFF2-40B4-BE49-F238E27FC236}">
                <a16:creationId xmlns:a16="http://schemas.microsoft.com/office/drawing/2014/main" id="{DBC1B2B6-8028-9496-444F-901D4EB289EF}"/>
              </a:ext>
            </a:extLst>
          </p:cNvPr>
          <p:cNvSpPr>
            <a:spLocks noGrp="1" noChangeArrowheads="1"/>
          </p:cNvSpPr>
          <p:nvPr>
            <p:ph idx="1"/>
          </p:nvPr>
        </p:nvSpPr>
        <p:spPr bwMode="auto">
          <a:xfrm>
            <a:off x="861392" y="1451113"/>
            <a:ext cx="7695073" cy="252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Πρόκειται για πώληση </a:t>
            </a:r>
            <a:r>
              <a:rPr kumimoji="0" lang="el-GR" altLang="el-GR" sz="1600" b="1" i="0" u="none" strike="noStrike" cap="none" normalizeH="0" baseline="0" dirty="0">
                <a:ln>
                  <a:noFill/>
                </a:ln>
                <a:solidFill>
                  <a:schemeClr val="tx1"/>
                </a:solidFill>
                <a:effectLst/>
              </a:rPr>
              <a:t>«με την άφιξη»</a:t>
            </a:r>
            <a:r>
              <a:rPr kumimoji="0" lang="el-GR" altLang="el-GR" sz="1600" b="0" i="0" u="none" strike="noStrike" cap="none" normalizeH="0" baseline="0" dirty="0">
                <a:ln>
                  <a:noFill/>
                </a:ln>
                <a:solidFill>
                  <a:schemeClr val="tx1"/>
                </a:solidFill>
                <a:effectLst/>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πωλητής μεταφέρει τα εμπορεύματα μέχρι τον συμφωνημένο τόπο προορισμού.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Η παράδοση γίνεται όταν τα εμπορεύματα τεθούν στη διάθεση του αγοραστή: </a:t>
            </a:r>
          </a:p>
          <a:p>
            <a:pPr lvl="1" algn="just" eaLnBrk="0" fontAlgn="base" hangingPunct="0">
              <a:lnSpc>
                <a:spcPct val="100000"/>
              </a:lnSpc>
              <a:spcBef>
                <a:spcPct val="0"/>
              </a:spcBef>
              <a:spcAft>
                <a:spcPct val="0"/>
              </a:spcAft>
              <a:buFont typeface="Wingdings" panose="05000000000000000000" pitchFamily="2" charset="2"/>
              <a:buChar char="Ø"/>
            </a:pPr>
            <a:r>
              <a:rPr kumimoji="0" lang="el-GR" altLang="el-GR" sz="1400" b="0" i="0" u="none" strike="noStrike" cap="none" normalizeH="0" baseline="0" dirty="0">
                <a:ln>
                  <a:noFill/>
                </a:ln>
                <a:solidFill>
                  <a:schemeClr val="tx1"/>
                </a:solidFill>
                <a:effectLst/>
              </a:rPr>
              <a:t>φορτωμένα στο </a:t>
            </a:r>
            <a:r>
              <a:rPr kumimoji="0" lang="el-GR" altLang="el-GR" sz="1400" b="0" i="0" u="none" strike="noStrike" cap="none" normalizeH="0" baseline="0" dirty="0" err="1">
                <a:ln>
                  <a:noFill/>
                </a:ln>
                <a:solidFill>
                  <a:schemeClr val="tx1"/>
                </a:solidFill>
                <a:effectLst/>
              </a:rPr>
              <a:t>αφιχθέν</a:t>
            </a:r>
            <a:r>
              <a:rPr kumimoji="0" lang="el-GR" altLang="el-GR" sz="1400" b="0" i="0" u="none" strike="noStrike" cap="none" normalizeH="0" baseline="0" dirty="0">
                <a:ln>
                  <a:noFill/>
                </a:ln>
                <a:solidFill>
                  <a:schemeClr val="tx1"/>
                </a:solidFill>
                <a:effectLst/>
              </a:rPr>
              <a:t> μεταφορικό μέσο, </a:t>
            </a:r>
          </a:p>
          <a:p>
            <a:pPr lvl="1" algn="just" eaLnBrk="0" fontAlgn="base" hangingPunct="0">
              <a:lnSpc>
                <a:spcPct val="100000"/>
              </a:lnSpc>
              <a:spcBef>
                <a:spcPct val="0"/>
              </a:spcBef>
              <a:spcAft>
                <a:spcPct val="0"/>
              </a:spcAft>
              <a:buFont typeface="Wingdings" panose="05000000000000000000" pitchFamily="2" charset="2"/>
              <a:buChar char="Ø"/>
            </a:pPr>
            <a:r>
              <a:rPr kumimoji="0" lang="el-GR" altLang="el-GR" sz="1400" b="0" i="0" u="none" strike="noStrike" cap="none" normalizeH="0" baseline="0" dirty="0">
                <a:ln>
                  <a:noFill/>
                </a:ln>
                <a:solidFill>
                  <a:schemeClr val="tx1"/>
                </a:solidFill>
                <a:effectLst/>
              </a:rPr>
              <a:t>έτοιμα για εκφόρτωση.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κίνδυνος μετατίθεται στον αγοραστή στο σημείο αυτό.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αγοραστής αναλαμβάνει: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την εκφόρτωση,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τις διατυπώσεις και τα έξοδα εισαγωγής.</a:t>
            </a:r>
          </a:p>
        </p:txBody>
      </p:sp>
      <p:sp>
        <p:nvSpPr>
          <p:cNvPr id="6" name="TextBox 5">
            <a:extLst>
              <a:ext uri="{FF2B5EF4-FFF2-40B4-BE49-F238E27FC236}">
                <a16:creationId xmlns:a16="http://schemas.microsoft.com/office/drawing/2014/main" id="{D30A87FA-3753-0453-9F18-6C0A508BDA50}"/>
              </a:ext>
            </a:extLst>
          </p:cNvPr>
          <p:cNvSpPr txBox="1"/>
          <p:nvPr/>
        </p:nvSpPr>
        <p:spPr>
          <a:xfrm>
            <a:off x="861392" y="4146006"/>
            <a:ext cx="8203096" cy="1815882"/>
          </a:xfrm>
          <a:prstGeom prst="rect">
            <a:avLst/>
          </a:prstGeom>
          <a:noFill/>
        </p:spPr>
        <p:txBody>
          <a:bodyPr wrap="square">
            <a:spAutoFit/>
          </a:bodyPr>
          <a:lstStyle/>
          <a:p>
            <a:pPr algn="just"/>
            <a:r>
              <a:rPr lang="el-GR" sz="1600" dirty="0"/>
              <a:t>Η DAP ανήκει στις ρήτρες άφιξης. Εδώ ο πωλητής έχει αυξημένες υποχρεώσεις, γιατί δεν παραδίδει απλώς σε μεταφορέα, αλλά αναλαμβάνει να φέρει τα εμπορεύματα μέχρι τον συμφωνημένο τόπο προορισμού. Η παράδοση γίνεται όταν τα εμπορεύματα τεθούν στη διάθεση του αγοραστή επάνω στο </a:t>
            </a:r>
            <a:r>
              <a:rPr lang="el-GR" sz="1600" dirty="0" err="1"/>
              <a:t>αφιχθέν</a:t>
            </a:r>
            <a:r>
              <a:rPr lang="el-GR" sz="1600" dirty="0"/>
              <a:t> μεταφορικό μέσο, δηλαδή πριν από την εκφόρτωση. Από το σημείο αυτό ο κίνδυνος περνά στον αγοραστή. Ο αγοραστής αναλαμβάνει την εκφόρτωση και τις διατυπώσεις εισαγωγής, εκτός αν έχει συμφωνηθεί διαφορετικά</a:t>
            </a:r>
          </a:p>
        </p:txBody>
      </p:sp>
      <p:cxnSp>
        <p:nvCxnSpPr>
          <p:cNvPr id="7" name="Straight Arrow Connector 6">
            <a:extLst>
              <a:ext uri="{FF2B5EF4-FFF2-40B4-BE49-F238E27FC236}">
                <a16:creationId xmlns:a16="http://schemas.microsoft.com/office/drawing/2014/main" id="{A3D60622-566B-99B9-0F9B-C01B5FB6B459}"/>
              </a:ext>
            </a:extLst>
          </p:cNvPr>
          <p:cNvCxnSpPr>
            <a:cxnSpLocks/>
          </p:cNvCxnSpPr>
          <p:nvPr/>
        </p:nvCxnSpPr>
        <p:spPr>
          <a:xfrm>
            <a:off x="589721" y="4326837"/>
            <a:ext cx="27167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84337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6E359A-4D21-67F0-72BA-6799FAD4C54F}"/>
              </a:ext>
            </a:extLst>
          </p:cNvPr>
          <p:cNvSpPr>
            <a:spLocks noGrp="1"/>
          </p:cNvSpPr>
          <p:nvPr>
            <p:ph type="title"/>
          </p:nvPr>
        </p:nvSpPr>
        <p:spPr>
          <a:xfrm>
            <a:off x="2336557" y="835713"/>
            <a:ext cx="7518886" cy="373586"/>
          </a:xfrm>
        </p:spPr>
        <p:txBody>
          <a:bodyPr vert="horz" lIns="91440" tIns="45720" rIns="91440" bIns="45720" rtlCol="0" anchor="t">
            <a:normAutofit fontScale="90000"/>
          </a:bodyPr>
          <a:lstStyle/>
          <a:p>
            <a:pPr>
              <a:lnSpc>
                <a:spcPct val="90000"/>
              </a:lnSpc>
            </a:pPr>
            <a:r>
              <a:rPr lang="en-US" sz="2800" b="1" dirty="0">
                <a:latin typeface="+mn-lt"/>
              </a:rPr>
              <a:t>DAP — ΣΧΕΣΗ ΜΕ ΠΡΟΓΕΝΕΣΤΕΡΕΣ ΡΗΤΡΕΣ</a:t>
            </a:r>
            <a:br>
              <a:rPr lang="en-US" sz="2500" dirty="0"/>
            </a:br>
            <a:endParaRPr lang="en-US" sz="2500" dirty="0"/>
          </a:p>
        </p:txBody>
      </p:sp>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1">
            <a:extLst>
              <a:ext uri="{FF2B5EF4-FFF2-40B4-BE49-F238E27FC236}">
                <a16:creationId xmlns:a16="http://schemas.microsoft.com/office/drawing/2014/main" id="{2B4AC1C6-C9D4-8560-08E9-5711CA3EDC14}"/>
              </a:ext>
            </a:extLst>
          </p:cNvPr>
          <p:cNvSpPr>
            <a:spLocks noChangeArrowheads="1"/>
          </p:cNvSpPr>
          <p:nvPr/>
        </p:nvSpPr>
        <p:spPr bwMode="auto">
          <a:xfrm>
            <a:off x="737565" y="1864222"/>
            <a:ext cx="4051497" cy="122683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228600" fontAlgn="base">
              <a:lnSpc>
                <a:spcPct val="110000"/>
              </a:lnSpc>
              <a:spcBef>
                <a:spcPct val="0"/>
              </a:spcBef>
              <a:spcAft>
                <a:spcPts val="600"/>
              </a:spcAft>
              <a:buClrTx/>
              <a:buSzTx/>
              <a:buFont typeface="Arial" panose="020B0604020202020204" pitchFamily="34" charset="0"/>
              <a:buChar char="•"/>
              <a:tabLst/>
            </a:pPr>
            <a:r>
              <a:rPr kumimoji="0" lang="en-US" altLang="el-GR" b="0" i="0" u="none" strike="noStrike" cap="none" normalizeH="0" baseline="0" dirty="0">
                <a:ln>
                  <a:noFill/>
                </a:ln>
                <a:effectLst/>
              </a:rPr>
              <a:t>Η </a:t>
            </a:r>
            <a:r>
              <a:rPr kumimoji="0" lang="en-US" altLang="el-GR" b="0" i="0" u="none" strike="noStrike" cap="none" normalizeH="0" baseline="0" dirty="0" err="1">
                <a:ln>
                  <a:noFill/>
                </a:ln>
                <a:effectLst/>
              </a:rPr>
              <a:t>ρήτρ</a:t>
            </a:r>
            <a:r>
              <a:rPr kumimoji="0" lang="en-US" altLang="el-GR" b="0" i="0" u="none" strike="noStrike" cap="none" normalizeH="0" baseline="0" dirty="0">
                <a:ln>
                  <a:noFill/>
                </a:ln>
                <a:effectLst/>
              </a:rPr>
              <a:t>α </a:t>
            </a:r>
            <a:r>
              <a:rPr kumimoji="0" lang="en-US" altLang="el-GR" b="1" i="0" u="none" strike="noStrike" cap="none" normalizeH="0" baseline="0" dirty="0">
                <a:ln>
                  <a:noFill/>
                </a:ln>
                <a:effectLst/>
              </a:rPr>
              <a:t>DAP</a:t>
            </a:r>
            <a:r>
              <a:rPr kumimoji="0" lang="en-US" altLang="el-GR" b="0" i="0" u="none" strike="noStrike" cap="none" normalizeH="0" baseline="0" dirty="0">
                <a:ln>
                  <a:noFill/>
                </a:ln>
                <a:effectLst/>
              </a:rPr>
              <a:t> καλύπτει λειτουργικά παλαιότερες ρήτρες των Incoterms:</a:t>
            </a:r>
          </a:p>
          <a:p>
            <a:pPr marL="0" marR="0" lvl="0" indent="-228600" fontAlgn="base">
              <a:lnSpc>
                <a:spcPct val="110000"/>
              </a:lnSpc>
              <a:spcBef>
                <a:spcPct val="0"/>
              </a:spcBef>
              <a:spcAft>
                <a:spcPts val="600"/>
              </a:spcAft>
              <a:buClrTx/>
              <a:buSzTx/>
              <a:buFont typeface="Arial" panose="020B0604020202020204" pitchFamily="34" charset="0"/>
              <a:buChar char="•"/>
              <a:tabLst/>
            </a:pPr>
            <a:endParaRPr kumimoji="0" lang="en-US" altLang="el-GR" b="0" i="0" u="none" strike="noStrike" cap="none" normalizeH="0" baseline="0" dirty="0">
              <a:ln>
                <a:noFill/>
              </a:ln>
              <a:effectLst/>
            </a:endParaRPr>
          </a:p>
        </p:txBody>
      </p:sp>
      <p:cxnSp>
        <p:nvCxnSpPr>
          <p:cNvPr id="14" name="Straight Connector 13">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01B0CAF1-D56A-6284-122E-BCF08ECDCA99}"/>
              </a:ext>
            </a:extLst>
          </p:cNvPr>
          <p:cNvGraphicFramePr>
            <a:graphicFrameLocks noGrp="1"/>
          </p:cNvGraphicFramePr>
          <p:nvPr>
            <p:ph idx="1"/>
            <p:extLst>
              <p:ext uri="{D42A27DB-BD31-4B8C-83A1-F6EECF244321}">
                <p14:modId xmlns:p14="http://schemas.microsoft.com/office/powerpoint/2010/main" val="1104502203"/>
              </p:ext>
            </p:extLst>
          </p:nvPr>
        </p:nvGraphicFramePr>
        <p:xfrm>
          <a:off x="737565" y="3240160"/>
          <a:ext cx="6332618" cy="2392013"/>
        </p:xfrm>
        <a:graphic>
          <a:graphicData uri="http://schemas.openxmlformats.org/drawingml/2006/table">
            <a:tbl>
              <a:tblPr>
                <a:effectLst>
                  <a:innerShdw blurRad="114300">
                    <a:prstClr val="black"/>
                  </a:innerShdw>
                </a:effectLst>
                <a:tableStyleId>{46F890A9-2807-4EBB-B81D-B2AA78EC7F39}</a:tableStyleId>
              </a:tblPr>
              <a:tblGrid>
                <a:gridCol w="2763088">
                  <a:extLst>
                    <a:ext uri="{9D8B030D-6E8A-4147-A177-3AD203B41FA5}">
                      <a16:colId xmlns:a16="http://schemas.microsoft.com/office/drawing/2014/main" val="719856086"/>
                    </a:ext>
                  </a:extLst>
                </a:gridCol>
                <a:gridCol w="3569530">
                  <a:extLst>
                    <a:ext uri="{9D8B030D-6E8A-4147-A177-3AD203B41FA5}">
                      <a16:colId xmlns:a16="http://schemas.microsoft.com/office/drawing/2014/main" val="1053858814"/>
                    </a:ext>
                  </a:extLst>
                </a:gridCol>
              </a:tblGrid>
              <a:tr h="440852">
                <a:tc>
                  <a:txBody>
                    <a:bodyPr/>
                    <a:lstStyle/>
                    <a:p>
                      <a:pPr>
                        <a:buNone/>
                      </a:pPr>
                      <a:r>
                        <a:rPr lang="el-GR" sz="1400" cap="none" spc="0" dirty="0">
                          <a:solidFill>
                            <a:schemeClr val="bg1"/>
                          </a:solidFill>
                        </a:rPr>
                        <a:t>Προγενέστερη ρήτρα</a:t>
                      </a:r>
                    </a:p>
                  </a:txBody>
                  <a:tcPr marL="75188" marR="107412" marT="21482" marB="161117" anchor="ctr">
                    <a:cell3D prstMaterial="dkEdge">
                      <a:bevel prst="cross"/>
                      <a:lightRig rig="flood" dir="t"/>
                    </a:cell3D>
                    <a:solidFill>
                      <a:schemeClr val="accent5">
                        <a:lumMod val="60000"/>
                        <a:lumOff val="40000"/>
                      </a:schemeClr>
                    </a:solidFill>
                  </a:tcPr>
                </a:tc>
                <a:tc>
                  <a:txBody>
                    <a:bodyPr/>
                    <a:lstStyle/>
                    <a:p>
                      <a:pPr>
                        <a:buNone/>
                      </a:pPr>
                      <a:r>
                        <a:rPr lang="el-GR" sz="1400" cap="none" spc="0" dirty="0">
                          <a:solidFill>
                            <a:schemeClr val="bg1"/>
                          </a:solidFill>
                        </a:rPr>
                        <a:t>Σύγχρονη προσέγγιση</a:t>
                      </a:r>
                    </a:p>
                  </a:txBody>
                  <a:tcPr marL="75188" marR="107412" marT="21482" marB="161117" anchor="ctr">
                    <a:cell3D prstMaterial="dkEdge">
                      <a:bevel prst="cross"/>
                      <a:lightRig rig="flood" dir="t"/>
                    </a:cell3D>
                    <a:solidFill>
                      <a:schemeClr val="accent5">
                        <a:lumMod val="60000"/>
                        <a:lumOff val="40000"/>
                      </a:schemeClr>
                    </a:solidFill>
                  </a:tcPr>
                </a:tc>
                <a:extLst>
                  <a:ext uri="{0D108BD9-81ED-4DB2-BD59-A6C34878D82A}">
                    <a16:rowId xmlns:a16="http://schemas.microsoft.com/office/drawing/2014/main" val="4084482216"/>
                  </a:ext>
                </a:extLst>
              </a:tr>
              <a:tr h="655902">
                <a:tc>
                  <a:txBody>
                    <a:bodyPr/>
                    <a:lstStyle/>
                    <a:p>
                      <a:pPr>
                        <a:buNone/>
                      </a:pPr>
                      <a:r>
                        <a:rPr lang="en-US" sz="1400" b="1" cap="none" spc="0" dirty="0">
                          <a:solidFill>
                            <a:schemeClr val="bg1"/>
                          </a:solidFill>
                        </a:rPr>
                        <a:t>DAF</a:t>
                      </a:r>
                      <a:r>
                        <a:rPr lang="en-US" sz="1400" cap="none" spc="0" dirty="0">
                          <a:solidFill>
                            <a:schemeClr val="bg1"/>
                          </a:solidFill>
                        </a:rPr>
                        <a:t> — Delivered at Frontier</a:t>
                      </a:r>
                    </a:p>
                  </a:txBody>
                  <a:tcPr marL="75188" marR="107412" marT="21482" marB="161117" anchor="ctr">
                    <a:cell3D prstMaterial="dkEdge">
                      <a:bevel prst="cross"/>
                      <a:lightRig rig="flood" dir="t"/>
                    </a:cell3D>
                    <a:solidFill>
                      <a:schemeClr val="accent5">
                        <a:lumMod val="60000"/>
                        <a:lumOff val="40000"/>
                      </a:schemeClr>
                    </a:solidFill>
                  </a:tcPr>
                </a:tc>
                <a:tc>
                  <a:txBody>
                    <a:bodyPr/>
                    <a:lstStyle/>
                    <a:p>
                      <a:pPr>
                        <a:buNone/>
                      </a:pPr>
                      <a:r>
                        <a:rPr lang="el-GR" sz="1400" cap="none" spc="0" dirty="0">
                          <a:solidFill>
                            <a:schemeClr val="bg1"/>
                          </a:solidFill>
                        </a:rPr>
                        <a:t>Παράδοση σε συμφωνημένο τόπο προορισμού</a:t>
                      </a:r>
                    </a:p>
                  </a:txBody>
                  <a:tcPr marL="75188" marR="107412" marT="21482" marB="161117" anchor="ctr">
                    <a:cell3D prstMaterial="dkEdge">
                      <a:bevel prst="cross"/>
                      <a:lightRig rig="flood" dir="t"/>
                    </a:cell3D>
                    <a:solidFill>
                      <a:schemeClr val="accent5">
                        <a:lumMod val="60000"/>
                        <a:lumOff val="40000"/>
                      </a:schemeClr>
                    </a:solidFill>
                  </a:tcPr>
                </a:tc>
                <a:extLst>
                  <a:ext uri="{0D108BD9-81ED-4DB2-BD59-A6C34878D82A}">
                    <a16:rowId xmlns:a16="http://schemas.microsoft.com/office/drawing/2014/main" val="40440590"/>
                  </a:ext>
                </a:extLst>
              </a:tr>
              <a:tr h="655902">
                <a:tc>
                  <a:txBody>
                    <a:bodyPr/>
                    <a:lstStyle/>
                    <a:p>
                      <a:pPr>
                        <a:buNone/>
                      </a:pPr>
                      <a:r>
                        <a:rPr lang="en-US" sz="1400" b="1" cap="none" spc="0">
                          <a:solidFill>
                            <a:schemeClr val="bg1"/>
                          </a:solidFill>
                        </a:rPr>
                        <a:t>DES</a:t>
                      </a:r>
                      <a:r>
                        <a:rPr lang="en-US" sz="1400" cap="none" spc="0">
                          <a:solidFill>
                            <a:schemeClr val="bg1"/>
                          </a:solidFill>
                        </a:rPr>
                        <a:t> — Delivered Ex Ship</a:t>
                      </a:r>
                    </a:p>
                  </a:txBody>
                  <a:tcPr marL="75188" marR="107412" marT="21482" marB="161117" anchor="ctr">
                    <a:cell3D prstMaterial="dkEdge">
                      <a:bevel prst="cross"/>
                      <a:lightRig rig="flood" dir="t"/>
                    </a:cell3D>
                    <a:solidFill>
                      <a:schemeClr val="accent5">
                        <a:lumMod val="60000"/>
                        <a:lumOff val="40000"/>
                      </a:schemeClr>
                    </a:solidFill>
                  </a:tcPr>
                </a:tc>
                <a:tc>
                  <a:txBody>
                    <a:bodyPr/>
                    <a:lstStyle/>
                    <a:p>
                      <a:pPr>
                        <a:buNone/>
                      </a:pPr>
                      <a:r>
                        <a:rPr lang="el-GR" sz="1400" cap="none" spc="0" dirty="0">
                          <a:solidFill>
                            <a:schemeClr val="bg1"/>
                          </a:solidFill>
                        </a:rPr>
                        <a:t>Παράδοση στον τόπο προορισμού πριν την εκφόρτωση</a:t>
                      </a:r>
                    </a:p>
                  </a:txBody>
                  <a:tcPr marL="75188" marR="107412" marT="21482" marB="161117" anchor="ctr">
                    <a:cell3D prstMaterial="dkEdge">
                      <a:bevel prst="cross"/>
                      <a:lightRig rig="flood" dir="t"/>
                    </a:cell3D>
                    <a:solidFill>
                      <a:schemeClr val="accent5">
                        <a:lumMod val="60000"/>
                        <a:lumOff val="40000"/>
                      </a:schemeClr>
                    </a:solidFill>
                  </a:tcPr>
                </a:tc>
                <a:extLst>
                  <a:ext uri="{0D108BD9-81ED-4DB2-BD59-A6C34878D82A}">
                    <a16:rowId xmlns:a16="http://schemas.microsoft.com/office/drawing/2014/main" val="393307502"/>
                  </a:ext>
                </a:extLst>
              </a:tr>
              <a:tr h="639357">
                <a:tc>
                  <a:txBody>
                    <a:bodyPr/>
                    <a:lstStyle/>
                    <a:p>
                      <a:pPr>
                        <a:buNone/>
                      </a:pPr>
                      <a:r>
                        <a:rPr lang="en-US" sz="1400" b="1" cap="none" spc="0" dirty="0">
                          <a:solidFill>
                            <a:schemeClr val="bg1"/>
                          </a:solidFill>
                        </a:rPr>
                        <a:t>DDU</a:t>
                      </a:r>
                      <a:r>
                        <a:rPr lang="en-US" sz="1400" cap="none" spc="0" dirty="0">
                          <a:solidFill>
                            <a:schemeClr val="bg1"/>
                          </a:solidFill>
                        </a:rPr>
                        <a:t> — Delivered Duty Unpaid</a:t>
                      </a:r>
                    </a:p>
                  </a:txBody>
                  <a:tcPr marL="75188" marR="107412" marT="21482" marB="161117" anchor="ctr">
                    <a:cell3D prstMaterial="dkEdge">
                      <a:bevel prst="cross"/>
                      <a:lightRig rig="flood" dir="t"/>
                    </a:cell3D>
                    <a:solidFill>
                      <a:schemeClr val="accent5">
                        <a:lumMod val="60000"/>
                        <a:lumOff val="40000"/>
                      </a:schemeClr>
                    </a:solidFill>
                  </a:tcPr>
                </a:tc>
                <a:tc>
                  <a:txBody>
                    <a:bodyPr/>
                    <a:lstStyle/>
                    <a:p>
                      <a:pPr>
                        <a:buNone/>
                      </a:pPr>
                      <a:r>
                        <a:rPr lang="el-GR" sz="1400" cap="none" spc="0" dirty="0">
                          <a:solidFill>
                            <a:schemeClr val="bg1"/>
                          </a:solidFill>
                        </a:rPr>
                        <a:t>Παράδοση χωρίς ανάληψη εισαγωγικών δασμών από τον πωλητή</a:t>
                      </a:r>
                    </a:p>
                  </a:txBody>
                  <a:tcPr marL="75188" marR="107412" marT="21482" marB="161117" anchor="ctr">
                    <a:cell3D prstMaterial="dkEdge">
                      <a:bevel prst="cross"/>
                      <a:lightRig rig="flood" dir="t"/>
                    </a:cell3D>
                    <a:solidFill>
                      <a:schemeClr val="accent5">
                        <a:lumMod val="60000"/>
                        <a:lumOff val="40000"/>
                      </a:schemeClr>
                    </a:solidFill>
                  </a:tcPr>
                </a:tc>
                <a:extLst>
                  <a:ext uri="{0D108BD9-81ED-4DB2-BD59-A6C34878D82A}">
                    <a16:rowId xmlns:a16="http://schemas.microsoft.com/office/drawing/2014/main" val="2132284193"/>
                  </a:ext>
                </a:extLst>
              </a:tr>
            </a:tbl>
          </a:graphicData>
        </a:graphic>
      </p:graphicFrame>
      <p:sp>
        <p:nvSpPr>
          <p:cNvPr id="7" name="TextBox 6">
            <a:extLst>
              <a:ext uri="{FF2B5EF4-FFF2-40B4-BE49-F238E27FC236}">
                <a16:creationId xmlns:a16="http://schemas.microsoft.com/office/drawing/2014/main" id="{B5205DDA-3022-B45A-A850-4C01E2D744EF}"/>
              </a:ext>
            </a:extLst>
          </p:cNvPr>
          <p:cNvSpPr txBox="1"/>
          <p:nvPr/>
        </p:nvSpPr>
        <p:spPr>
          <a:xfrm>
            <a:off x="7547318" y="2015455"/>
            <a:ext cx="3817212" cy="3323987"/>
          </a:xfrm>
          <a:prstGeom prst="rect">
            <a:avLst/>
          </a:prstGeom>
          <a:noFill/>
        </p:spPr>
        <p:txBody>
          <a:bodyPr wrap="square">
            <a:spAutoFit/>
          </a:bodyPr>
          <a:lstStyle/>
          <a:p>
            <a:pPr marL="285750" indent="-285750" algn="just">
              <a:buFont typeface="Wingdings" panose="05000000000000000000" pitchFamily="2" charset="2"/>
              <a:buChar char="Ø"/>
            </a:pPr>
            <a:r>
              <a:rPr lang="el-GR" sz="1400" dirty="0"/>
              <a:t>Η DAP έχει ιδιαίτερη σημασία γιατί αντικατέστησε λειτουργικά αρκετές παλαιότερες ρήτρες της ομάδας D, όπως η DAF, η DES και η DDU. Αντί να υπάρχουν πολλοί ειδικότεροι όροι ανάλογα με το αν η παράδοση γίνεται στα σύνορα, επί του πλοίου ή χωρίς πληρωμή εισαγωγικών δασμών, η DAP διαμορφώνει ένα πιο ενιαίο και ευέλικτο σχήμα. Το βασικό στοιχείο είναι ότι ο πωλητής φέρνει τα εμπορεύματα στον συμφωνημένο τόπο προορισμού και τα θέτει στη διάθεση του αγοραστή χωρίς να αναλαμβάνει, κατά κανόνα, την εκφόρτωση ή τις διατυπώσεις εισαγωγής.</a:t>
            </a:r>
          </a:p>
        </p:txBody>
      </p:sp>
    </p:spTree>
    <p:extLst>
      <p:ext uri="{BB962C8B-B14F-4D97-AF65-F5344CB8AC3E}">
        <p14:creationId xmlns:p14="http://schemas.microsoft.com/office/powerpoint/2010/main" val="1600300633"/>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0C88F-D2F4-C62D-AF28-CC81A57A62DE}"/>
              </a:ext>
            </a:extLst>
          </p:cNvPr>
          <p:cNvSpPr>
            <a:spLocks noGrp="1"/>
          </p:cNvSpPr>
          <p:nvPr>
            <p:ph type="title"/>
          </p:nvPr>
        </p:nvSpPr>
        <p:spPr>
          <a:xfrm>
            <a:off x="808383" y="914400"/>
            <a:ext cx="10583517" cy="530087"/>
          </a:xfrm>
        </p:spPr>
        <p:txBody>
          <a:bodyPr>
            <a:normAutofit/>
          </a:bodyPr>
          <a:lstStyle/>
          <a:p>
            <a:r>
              <a:rPr lang="en-US" sz="2800" b="1" dirty="0">
                <a:latin typeface="+mn-lt"/>
              </a:rPr>
              <a:t>DPU: Delivered at Place Unloaded</a:t>
            </a:r>
            <a:endParaRPr lang="el-GR" sz="2800" b="1" dirty="0">
              <a:latin typeface="+mn-lt"/>
            </a:endParaRPr>
          </a:p>
        </p:txBody>
      </p:sp>
      <p:sp>
        <p:nvSpPr>
          <p:cNvPr id="3" name="Content Placeholder 2">
            <a:extLst>
              <a:ext uri="{FF2B5EF4-FFF2-40B4-BE49-F238E27FC236}">
                <a16:creationId xmlns:a16="http://schemas.microsoft.com/office/drawing/2014/main" id="{F0D74358-E25D-8EF9-B02B-267184156C61}"/>
              </a:ext>
            </a:extLst>
          </p:cNvPr>
          <p:cNvSpPr>
            <a:spLocks noGrp="1"/>
          </p:cNvSpPr>
          <p:nvPr>
            <p:ph idx="1"/>
          </p:nvPr>
        </p:nvSpPr>
        <p:spPr>
          <a:xfrm>
            <a:off x="808383" y="1643270"/>
            <a:ext cx="10634869" cy="4499113"/>
          </a:xfrm>
        </p:spPr>
        <p:txBody>
          <a:bodyPr>
            <a:noAutofit/>
          </a:bodyPr>
          <a:lstStyle/>
          <a:p>
            <a:pPr algn="just"/>
            <a:r>
              <a:rPr lang="el-GR" sz="1600" dirty="0"/>
              <a:t>Αποτελεί παραλλαγή της </a:t>
            </a:r>
            <a:r>
              <a:rPr lang="el-GR" sz="1600" b="1" dirty="0"/>
              <a:t>DAP</a:t>
            </a:r>
            <a:r>
              <a:rPr lang="el-GR" sz="1600" dirty="0"/>
              <a:t>. </a:t>
            </a:r>
          </a:p>
          <a:p>
            <a:pPr algn="just"/>
            <a:r>
              <a:rPr lang="el-GR" sz="1600" dirty="0"/>
              <a:t>Ο πωλητής παραδίδει τα εμπορεύματα: </a:t>
            </a:r>
          </a:p>
          <a:p>
            <a:pPr lvl="1" algn="just">
              <a:buFont typeface="Wingdings" panose="05000000000000000000" pitchFamily="2" charset="2"/>
              <a:buChar char="Ø"/>
            </a:pPr>
            <a:r>
              <a:rPr lang="el-GR" sz="1600" dirty="0"/>
              <a:t>στον συμφωνημένο τόπο προορισμού, </a:t>
            </a:r>
          </a:p>
          <a:p>
            <a:pPr lvl="1" algn="just">
              <a:buFont typeface="Wingdings" panose="05000000000000000000" pitchFamily="2" charset="2"/>
              <a:buChar char="Ø"/>
            </a:pPr>
            <a:r>
              <a:rPr lang="el-GR" sz="1600" b="1" dirty="0"/>
              <a:t>εκφορτωμένα</a:t>
            </a:r>
            <a:r>
              <a:rPr lang="el-GR" sz="1600" dirty="0"/>
              <a:t> από το </a:t>
            </a:r>
            <a:r>
              <a:rPr lang="el-GR" sz="1600" dirty="0" err="1"/>
              <a:t>αφιχθέν</a:t>
            </a:r>
            <a:r>
              <a:rPr lang="el-GR" sz="1600" dirty="0"/>
              <a:t> μεταφορικό μέσο. </a:t>
            </a:r>
          </a:p>
          <a:p>
            <a:pPr algn="just"/>
            <a:r>
              <a:rPr lang="el-GR" sz="1600" dirty="0"/>
              <a:t>Ο πωλητής φέρει τα έξοδα και τον κίνδυνο μέχρι την εκφόρτωση. </a:t>
            </a:r>
          </a:p>
          <a:p>
            <a:pPr algn="just"/>
            <a:r>
              <a:rPr lang="el-GR" sz="1600" dirty="0"/>
              <a:t>Ο κίνδυνος μετατίθεται στον αγοραστή αφού τα εμπορεύματα τεθούν στη διάθεσή του εκφορτωμένα. </a:t>
            </a:r>
          </a:p>
          <a:p>
            <a:pPr algn="just"/>
            <a:r>
              <a:rPr lang="el-GR" sz="1600" dirty="0"/>
              <a:t>Είναι η </a:t>
            </a:r>
            <a:r>
              <a:rPr lang="el-GR" sz="1600" b="1" dirty="0"/>
              <a:t>μόνη ρήτρα</a:t>
            </a:r>
            <a:r>
              <a:rPr lang="el-GR" sz="1600" dirty="0"/>
              <a:t> στην οποία ο πωλητής έχει υποχρέωση εκφόρτωσης. </a:t>
            </a:r>
          </a:p>
          <a:p>
            <a:pPr algn="just"/>
            <a:r>
              <a:rPr lang="el-GR" sz="1600" dirty="0"/>
              <a:t>Η DPU μοιάζει με τη DAP, αλλά έχει μία πολύ σημαντική διαφορά: στη DPU ο πωλητής δεν αρκεί να φέρει τα εμπορεύματα στον συμφωνημένο τόπο προορισμού επάνω στο μεταφορικό μέσο, αλλά πρέπει να τα παραδώσει εκφορτωμένα. Αυτό σημαίνει ότι ο πωλητής φέρει τόσο τα έξοδα όσο και τον κίνδυνο μέχρι να ολοκληρωθεί η εκφόρτωση. Μόνο μετά την εκφόρτωση περνά ο κίνδυνος στον αγοραστή. Για αυτό η DPU είναι η μόνη ρήτρα των </a:t>
            </a:r>
            <a:r>
              <a:rPr lang="el-GR" sz="1600" dirty="0" err="1"/>
              <a:t>Incoterms</a:t>
            </a:r>
            <a:r>
              <a:rPr lang="el-GR" sz="1600" dirty="0"/>
              <a:t> όπου ο πωλητής έχει ρητή υποχρέωση εκφόρτωσης.</a:t>
            </a:r>
          </a:p>
        </p:txBody>
      </p:sp>
      <p:sp>
        <p:nvSpPr>
          <p:cNvPr id="5" name="TextBox 4">
            <a:extLst>
              <a:ext uri="{FF2B5EF4-FFF2-40B4-BE49-F238E27FC236}">
                <a16:creationId xmlns:a16="http://schemas.microsoft.com/office/drawing/2014/main" id="{23F5EDF6-9AFE-15DF-9A37-A285AB28C538}"/>
              </a:ext>
            </a:extLst>
          </p:cNvPr>
          <p:cNvSpPr txBox="1"/>
          <p:nvPr/>
        </p:nvSpPr>
        <p:spPr>
          <a:xfrm>
            <a:off x="974034" y="6228523"/>
            <a:ext cx="4094922" cy="523220"/>
          </a:xfrm>
          <a:prstGeom prst="rect">
            <a:avLst/>
          </a:prstGeom>
          <a:noFill/>
        </p:spPr>
        <p:txBody>
          <a:bodyPr wrap="square">
            <a:spAutoFit/>
          </a:bodyPr>
          <a:lstStyle/>
          <a:p>
            <a:r>
              <a:rPr lang="el-GR" sz="1400" b="1" dirty="0"/>
              <a:t>DAP = παράδοση έτοιμα προς εκφόρτωση</a:t>
            </a:r>
            <a:br>
              <a:rPr lang="el-GR" sz="1400" dirty="0"/>
            </a:br>
            <a:r>
              <a:rPr lang="el-GR" sz="1400" b="1" dirty="0"/>
              <a:t>DPU = παράδοση ήδη εκφορτωμένα</a:t>
            </a:r>
            <a:endParaRPr lang="el-GR" sz="1400" dirty="0"/>
          </a:p>
        </p:txBody>
      </p:sp>
      <p:sp>
        <p:nvSpPr>
          <p:cNvPr id="6" name="Arrow: Right 5">
            <a:extLst>
              <a:ext uri="{FF2B5EF4-FFF2-40B4-BE49-F238E27FC236}">
                <a16:creationId xmlns:a16="http://schemas.microsoft.com/office/drawing/2014/main" id="{52A8C2B7-D7CD-B6CE-1B09-55CF38ECBB06}"/>
              </a:ext>
            </a:extLst>
          </p:cNvPr>
          <p:cNvSpPr/>
          <p:nvPr/>
        </p:nvSpPr>
        <p:spPr>
          <a:xfrm>
            <a:off x="251792" y="6251594"/>
            <a:ext cx="636104" cy="477078"/>
          </a:xfrm>
          <a:prstGeom prst="rightArrow">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45185768"/>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7C91F7-B95D-B581-84A6-C03A80F624E8}"/>
              </a:ext>
            </a:extLst>
          </p:cNvPr>
          <p:cNvSpPr>
            <a:spLocks noGrp="1"/>
          </p:cNvSpPr>
          <p:nvPr>
            <p:ph type="title"/>
          </p:nvPr>
        </p:nvSpPr>
        <p:spPr>
          <a:xfrm>
            <a:off x="622715" y="927765"/>
            <a:ext cx="6223417" cy="834775"/>
          </a:xfrm>
        </p:spPr>
        <p:txBody>
          <a:bodyPr vert="horz" lIns="91440" tIns="45720" rIns="91440" bIns="45720" rtlCol="0" anchor="t">
            <a:noAutofit/>
          </a:bodyPr>
          <a:lstStyle/>
          <a:p>
            <a:pPr algn="ctr">
              <a:lnSpc>
                <a:spcPct val="90000"/>
              </a:lnSpc>
            </a:pPr>
            <a:r>
              <a:rPr lang="en-US" sz="2800" b="1" dirty="0">
                <a:latin typeface="+mn-lt"/>
              </a:rPr>
              <a:t>DPU-ΣΧΕΣΗ ΜΕ ΠΡΟΓΕΝΕΣΤΕΡΕΣ </a:t>
            </a:r>
            <a:br>
              <a:rPr lang="el-GR" sz="2800" b="1" dirty="0">
                <a:latin typeface="+mn-lt"/>
              </a:rPr>
            </a:br>
            <a:r>
              <a:rPr lang="en-US" sz="2800" b="1" dirty="0" err="1">
                <a:latin typeface="+mn-lt"/>
              </a:rPr>
              <a:t>ΡΗΤΡeσ</a:t>
            </a:r>
            <a:r>
              <a:rPr lang="en-US" sz="2800" b="1" dirty="0">
                <a:latin typeface="+mn-lt"/>
              </a:rPr>
              <a:t> </a:t>
            </a:r>
          </a:p>
        </p:txBody>
      </p:sp>
      <p:cxnSp>
        <p:nvCxnSpPr>
          <p:cNvPr id="25" name="Straight Connector 24">
            <a:extLst>
              <a:ext uri="{FF2B5EF4-FFF2-40B4-BE49-F238E27FC236}">
                <a16:creationId xmlns:a16="http://schemas.microsoft.com/office/drawing/2014/main" id="{8E813B4C-6731-0B72-5252-A79AB0E20B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1">
            <a:extLst>
              <a:ext uri="{FF2B5EF4-FFF2-40B4-BE49-F238E27FC236}">
                <a16:creationId xmlns:a16="http://schemas.microsoft.com/office/drawing/2014/main" id="{8D74DB5D-76C7-65BA-ADB9-6F64888E12A7}"/>
              </a:ext>
            </a:extLst>
          </p:cNvPr>
          <p:cNvSpPr>
            <a:spLocks noChangeArrowheads="1"/>
          </p:cNvSpPr>
          <p:nvPr/>
        </p:nvSpPr>
        <p:spPr bwMode="auto">
          <a:xfrm>
            <a:off x="700088" y="2228618"/>
            <a:ext cx="6400800" cy="373989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0" marR="0" lvl="0" indent="-228600" fontAlgn="base">
              <a:lnSpc>
                <a:spcPct val="110000"/>
              </a:lnSpc>
              <a:spcBef>
                <a:spcPct val="0"/>
              </a:spcBef>
              <a:spcAft>
                <a:spcPts val="600"/>
              </a:spcAft>
              <a:buClrTx/>
              <a:buSzTx/>
              <a:buFont typeface="Arial" panose="020B0604020202020204" pitchFamily="34" charset="0"/>
              <a:buChar char="•"/>
              <a:tabLst/>
            </a:pPr>
            <a:r>
              <a:rPr kumimoji="0" lang="en-US" altLang="el-GR" b="1" i="0" u="none" strike="noStrike" cap="none" normalizeH="0" baseline="0" dirty="0" err="1">
                <a:ln>
                  <a:noFill/>
                </a:ln>
                <a:effectLst/>
              </a:rPr>
              <a:t>Τι</a:t>
            </a:r>
            <a:r>
              <a:rPr kumimoji="0" lang="en-US" altLang="el-GR" b="1" i="0" u="none" strike="noStrike" cap="none" normalizeH="0" baseline="0" dirty="0">
                <a:ln>
                  <a:noFill/>
                </a:ln>
                <a:effectLst/>
              </a:rPr>
              <a:t> </a:t>
            </a:r>
            <a:r>
              <a:rPr kumimoji="0" lang="en-US" altLang="el-GR" b="1" i="0" u="none" strike="noStrike" cap="none" normalizeH="0" baseline="0" dirty="0" err="1">
                <a:ln>
                  <a:noFill/>
                </a:ln>
                <a:effectLst/>
              </a:rPr>
              <a:t>άλλ</a:t>
            </a:r>
            <a:r>
              <a:rPr kumimoji="0" lang="en-US" altLang="el-GR" b="1" i="0" u="none" strike="noStrike" cap="none" normalizeH="0" baseline="0" dirty="0">
                <a:ln>
                  <a:noFill/>
                </a:ln>
                <a:effectLst/>
              </a:rPr>
              <a:t>αξε:</a:t>
            </a:r>
            <a:br>
              <a:rPr kumimoji="0" lang="en-US" altLang="el-GR" b="0" i="0" u="none" strike="noStrike" cap="none" normalizeH="0" baseline="0" dirty="0">
                <a:ln>
                  <a:noFill/>
                </a:ln>
                <a:effectLst/>
              </a:rPr>
            </a:br>
            <a:r>
              <a:rPr kumimoji="0" lang="en-US" altLang="el-GR" b="0" i="0" u="none" strike="noStrike" cap="none" normalizeH="0" baseline="0" dirty="0">
                <a:ln>
                  <a:noFill/>
                </a:ln>
                <a:effectLst/>
              </a:rPr>
              <a:t>Η ρήτρα </a:t>
            </a:r>
            <a:r>
              <a:rPr kumimoji="0" lang="en-US" altLang="el-GR" b="1" i="0" u="none" strike="noStrike" cap="none" normalizeH="0" baseline="0" dirty="0">
                <a:ln>
                  <a:noFill/>
                </a:ln>
                <a:effectLst/>
              </a:rPr>
              <a:t>DAT (Delivered at Terminal)</a:t>
            </a:r>
            <a:r>
              <a:rPr kumimoji="0" lang="en-US" altLang="el-GR" b="0" i="0" u="none" strike="noStrike" cap="none" normalizeH="0" baseline="0" dirty="0">
                <a:ln>
                  <a:noFill/>
                </a:ln>
                <a:effectLst/>
              </a:rPr>
              <a:t> των Incoterms 2010 αντικαταστάθηκε από τη ρήτρα </a:t>
            </a:r>
            <a:r>
              <a:rPr kumimoji="0" lang="en-US" altLang="el-GR" b="1" i="0" u="none" strike="noStrike" cap="none" normalizeH="0" baseline="0" dirty="0">
                <a:ln>
                  <a:noFill/>
                </a:ln>
                <a:effectLst/>
              </a:rPr>
              <a:t>DPU (Delivered at Place Unloaded)</a:t>
            </a:r>
            <a:r>
              <a:rPr kumimoji="0" lang="en-US" altLang="el-GR" b="0" i="0" u="none" strike="noStrike" cap="none" normalizeH="0" baseline="0" dirty="0">
                <a:ln>
                  <a:noFill/>
                </a:ln>
                <a:effectLst/>
              </a:rPr>
              <a:t> στους Incoterms 2020.</a:t>
            </a:r>
          </a:p>
          <a:p>
            <a:pPr marL="0" marR="0" lvl="0" indent="-228600" fontAlgn="base">
              <a:lnSpc>
                <a:spcPct val="110000"/>
              </a:lnSpc>
              <a:spcBef>
                <a:spcPct val="0"/>
              </a:spcBef>
              <a:spcAft>
                <a:spcPts val="600"/>
              </a:spcAft>
              <a:buClrTx/>
              <a:buSzTx/>
              <a:buFont typeface="Arial" panose="020B0604020202020204" pitchFamily="34" charset="0"/>
              <a:buChar char="•"/>
              <a:tabLst/>
            </a:pPr>
            <a:r>
              <a:rPr kumimoji="0" lang="en-US" altLang="el-GR" b="1" i="0" u="none" strike="noStrike" cap="none" normalizeH="0" baseline="0" dirty="0" err="1">
                <a:ln>
                  <a:noFill/>
                </a:ln>
                <a:effectLst/>
              </a:rPr>
              <a:t>Δεν</a:t>
            </a:r>
            <a:r>
              <a:rPr kumimoji="0" lang="en-US" altLang="el-GR" b="1" i="0" u="none" strike="noStrike" cap="none" normalizeH="0" baseline="0" dirty="0">
                <a:ln>
                  <a:noFill/>
                </a:ln>
                <a:effectLst/>
              </a:rPr>
              <a:t> </a:t>
            </a:r>
            <a:r>
              <a:rPr kumimoji="0" lang="en-US" altLang="el-GR" b="1" i="0" u="none" strike="noStrike" cap="none" normalizeH="0" baseline="0" dirty="0" err="1">
                <a:ln>
                  <a:noFill/>
                </a:ln>
                <a:effectLst/>
              </a:rPr>
              <a:t>άλλ</a:t>
            </a:r>
            <a:r>
              <a:rPr kumimoji="0" lang="en-US" altLang="el-GR" b="1" i="0" u="none" strike="noStrike" cap="none" normalizeH="0" baseline="0" dirty="0">
                <a:ln>
                  <a:noFill/>
                </a:ln>
                <a:effectLst/>
              </a:rPr>
              <a:t>αξε:</a:t>
            </a:r>
            <a:br>
              <a:rPr kumimoji="0" lang="en-US" altLang="el-GR" b="0" i="0" u="none" strike="noStrike" cap="none" normalizeH="0" baseline="0" dirty="0">
                <a:ln>
                  <a:noFill/>
                </a:ln>
                <a:effectLst/>
              </a:rPr>
            </a:br>
            <a:r>
              <a:rPr kumimoji="0" lang="en-US" altLang="el-GR" b="0" i="0" u="none" strike="noStrike" cap="none" normalizeH="0" baseline="0" dirty="0">
                <a:ln>
                  <a:noFill/>
                </a:ln>
                <a:effectLst/>
              </a:rPr>
              <a:t>Ο πωλητής εξακολουθεί να φέρει την υποχρέωση και τα έξοδα εκφόρτωσης.</a:t>
            </a:r>
          </a:p>
        </p:txBody>
      </p:sp>
      <p:cxnSp>
        <p:nvCxnSpPr>
          <p:cNvPr id="23" name="Straight Connector 22">
            <a:extLst>
              <a:ext uri="{FF2B5EF4-FFF2-40B4-BE49-F238E27FC236}">
                <a16:creationId xmlns:a16="http://schemas.microsoft.com/office/drawing/2014/main" id="{6E0E8146-6E65-2E6C-0C86-547E3C9254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F6FB01CA-ECF4-B6D3-A38C-AC1843D3CC40}"/>
              </a:ext>
            </a:extLst>
          </p:cNvPr>
          <p:cNvGraphicFramePr>
            <a:graphicFrameLocks noGrp="1"/>
          </p:cNvGraphicFramePr>
          <p:nvPr>
            <p:ph idx="1"/>
            <p:extLst>
              <p:ext uri="{D42A27DB-BD31-4B8C-83A1-F6EECF244321}">
                <p14:modId xmlns:p14="http://schemas.microsoft.com/office/powerpoint/2010/main" val="1048149538"/>
              </p:ext>
            </p:extLst>
          </p:nvPr>
        </p:nvGraphicFramePr>
        <p:xfrm>
          <a:off x="7487920" y="1559878"/>
          <a:ext cx="3903981" cy="3777361"/>
        </p:xfrm>
        <a:graphic>
          <a:graphicData uri="http://schemas.openxmlformats.org/drawingml/2006/table">
            <a:tbl>
              <a:tblPr>
                <a:solidFill>
                  <a:schemeClr val="tx1">
                    <a:lumMod val="65000"/>
                    <a:lumOff val="35000"/>
                  </a:schemeClr>
                </a:solidFill>
              </a:tblPr>
              <a:tblGrid>
                <a:gridCol w="1961852">
                  <a:extLst>
                    <a:ext uri="{9D8B030D-6E8A-4147-A177-3AD203B41FA5}">
                      <a16:colId xmlns:a16="http://schemas.microsoft.com/office/drawing/2014/main" val="3957613849"/>
                    </a:ext>
                  </a:extLst>
                </a:gridCol>
                <a:gridCol w="1942129">
                  <a:extLst>
                    <a:ext uri="{9D8B030D-6E8A-4147-A177-3AD203B41FA5}">
                      <a16:colId xmlns:a16="http://schemas.microsoft.com/office/drawing/2014/main" val="108549704"/>
                    </a:ext>
                  </a:extLst>
                </a:gridCol>
              </a:tblGrid>
              <a:tr h="439447">
                <a:tc>
                  <a:txBody>
                    <a:bodyPr/>
                    <a:lstStyle/>
                    <a:p>
                      <a:pPr>
                        <a:buNone/>
                      </a:pPr>
                      <a:r>
                        <a:rPr lang="en-US" sz="1700" cap="none" spc="0">
                          <a:solidFill>
                            <a:schemeClr val="bg1"/>
                          </a:solidFill>
                        </a:rPr>
                        <a:t>Incoterms 2010</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buNone/>
                      </a:pPr>
                      <a:r>
                        <a:rPr lang="en-US" sz="1700" cap="none" spc="0">
                          <a:solidFill>
                            <a:schemeClr val="bg1"/>
                          </a:solidFill>
                        </a:rPr>
                        <a:t>Incoterms® 2020</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963106902"/>
                  </a:ext>
                </a:extLst>
              </a:tr>
              <a:tr h="691894">
                <a:tc>
                  <a:txBody>
                    <a:bodyPr/>
                    <a:lstStyle/>
                    <a:p>
                      <a:pPr>
                        <a:buNone/>
                      </a:pPr>
                      <a:r>
                        <a:rPr lang="en-US" sz="1700" b="1" cap="none" spc="0">
                          <a:solidFill>
                            <a:schemeClr val="bg1"/>
                          </a:solidFill>
                        </a:rPr>
                        <a:t>DAT</a:t>
                      </a:r>
                      <a:r>
                        <a:rPr lang="en-US" sz="1700" cap="none" spc="0">
                          <a:solidFill>
                            <a:schemeClr val="bg1"/>
                          </a:solidFill>
                        </a:rPr>
                        <a:t> — Delivered at Terminal</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buNone/>
                      </a:pPr>
                      <a:r>
                        <a:rPr lang="en-US" sz="1700" b="1" cap="none" spc="0">
                          <a:solidFill>
                            <a:schemeClr val="bg1"/>
                          </a:solidFill>
                        </a:rPr>
                        <a:t>DPU</a:t>
                      </a:r>
                      <a:r>
                        <a:rPr lang="en-US" sz="1700" cap="none" spc="0">
                          <a:solidFill>
                            <a:schemeClr val="bg1"/>
                          </a:solidFill>
                        </a:rPr>
                        <a:t> — Delivered at Place Unloaded</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532051926"/>
                  </a:ext>
                </a:extLst>
              </a:tr>
              <a:tr h="1701680">
                <a:tc>
                  <a:txBody>
                    <a:bodyPr/>
                    <a:lstStyle/>
                    <a:p>
                      <a:pPr>
                        <a:buNone/>
                      </a:pPr>
                      <a:r>
                        <a:rPr lang="el-GR" sz="1700" cap="none" spc="0">
                          <a:solidFill>
                            <a:schemeClr val="bg1"/>
                          </a:solidFill>
                        </a:rPr>
                        <a:t>Παράδοση εκφορτωμένων εμπορευμάτων σε terminal</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buNone/>
                      </a:pPr>
                      <a:r>
                        <a:rPr lang="el-GR" sz="1700" cap="none" spc="0">
                          <a:solidFill>
                            <a:schemeClr val="bg1"/>
                          </a:solidFill>
                        </a:rPr>
                        <a:t>Παράδοση εκφορτωμένων εμπορευμάτων σε οποιονδήποτε συμφωνημένο τόπο</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3438231510"/>
                  </a:ext>
                </a:extLst>
              </a:tr>
              <a:tr h="944340">
                <a:tc>
                  <a:txBody>
                    <a:bodyPr/>
                    <a:lstStyle/>
                    <a:p>
                      <a:pPr>
                        <a:buNone/>
                      </a:pPr>
                      <a:r>
                        <a:rPr lang="el-GR" sz="1700" cap="none" spc="0">
                          <a:solidFill>
                            <a:schemeClr val="bg1"/>
                          </a:solidFill>
                        </a:rPr>
                        <a:t>Πιο περιορισμένη έννοια τόπου παράδοσης</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tc>
                  <a:txBody>
                    <a:bodyPr/>
                    <a:lstStyle/>
                    <a:p>
                      <a:pPr>
                        <a:buNone/>
                      </a:pPr>
                      <a:r>
                        <a:rPr lang="el-GR" sz="1700" cap="none" spc="0" dirty="0">
                          <a:solidFill>
                            <a:schemeClr val="bg1"/>
                          </a:solidFill>
                        </a:rPr>
                        <a:t>Ευρύτερη και πιο ευέλικτη έννοια τόπου παράδοσης</a:t>
                      </a:r>
                    </a:p>
                  </a:txBody>
                  <a:tcPr marL="91008" marR="91008" marT="45503" marB="91008" anchor="ctr">
                    <a:lnL w="12700" cmpd="sng">
                      <a:noFill/>
                      <a:prstDash val="solid"/>
                    </a:lnL>
                    <a:lnR w="12700" cmpd="sng">
                      <a:noFill/>
                      <a:prstDash val="solid"/>
                    </a:lnR>
                    <a:lnT w="12700" cmpd="sng">
                      <a:noFill/>
                      <a:prstDash val="solid"/>
                    </a:lnT>
                    <a:lnB w="12700" cmpd="sng">
                      <a:noFill/>
                      <a:prstDash val="solid"/>
                    </a:lnB>
                    <a:solidFill>
                      <a:schemeClr val="tx1">
                        <a:lumMod val="65000"/>
                        <a:lumOff val="35000"/>
                      </a:schemeClr>
                    </a:solidFill>
                  </a:tcPr>
                </a:tc>
                <a:extLst>
                  <a:ext uri="{0D108BD9-81ED-4DB2-BD59-A6C34878D82A}">
                    <a16:rowId xmlns:a16="http://schemas.microsoft.com/office/drawing/2014/main" val="1486184435"/>
                  </a:ext>
                </a:extLst>
              </a:tr>
            </a:tbl>
          </a:graphicData>
        </a:graphic>
      </p:graphicFrame>
    </p:spTree>
    <p:extLst>
      <p:ext uri="{BB962C8B-B14F-4D97-AF65-F5344CB8AC3E}">
        <p14:creationId xmlns:p14="http://schemas.microsoft.com/office/powerpoint/2010/main" val="3065054758"/>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E940C-1C03-215C-37F3-796C80BA68C0}"/>
              </a:ext>
            </a:extLst>
          </p:cNvPr>
          <p:cNvSpPr>
            <a:spLocks noGrp="1"/>
          </p:cNvSpPr>
          <p:nvPr>
            <p:ph type="title"/>
          </p:nvPr>
        </p:nvSpPr>
        <p:spPr>
          <a:xfrm>
            <a:off x="3250076" y="836477"/>
            <a:ext cx="5691847" cy="422479"/>
          </a:xfrm>
        </p:spPr>
        <p:txBody>
          <a:bodyPr>
            <a:noAutofit/>
          </a:bodyPr>
          <a:lstStyle/>
          <a:p>
            <a:r>
              <a:rPr lang="en-US" sz="2800" b="1" dirty="0">
                <a:latin typeface="+mn-lt"/>
              </a:rPr>
              <a:t>DDP: Delivered Duty Paid</a:t>
            </a:r>
            <a:endParaRPr lang="el-GR" sz="2800" b="1" dirty="0">
              <a:latin typeface="+mn-lt"/>
            </a:endParaRPr>
          </a:p>
        </p:txBody>
      </p:sp>
      <p:sp>
        <p:nvSpPr>
          <p:cNvPr id="4" name="Rectangle 1">
            <a:extLst>
              <a:ext uri="{FF2B5EF4-FFF2-40B4-BE49-F238E27FC236}">
                <a16:creationId xmlns:a16="http://schemas.microsoft.com/office/drawing/2014/main" id="{1BAE79DF-B4D1-48C7-D04D-0651062D3E8F}"/>
              </a:ext>
            </a:extLst>
          </p:cNvPr>
          <p:cNvSpPr>
            <a:spLocks noGrp="1" noChangeArrowheads="1"/>
          </p:cNvSpPr>
          <p:nvPr>
            <p:ph idx="1"/>
          </p:nvPr>
        </p:nvSpPr>
        <p:spPr bwMode="auto">
          <a:xfrm>
            <a:off x="800027" y="1848098"/>
            <a:ext cx="7137018"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Αποτελεί παραλλαγή της </a:t>
            </a:r>
            <a:r>
              <a:rPr kumimoji="0" lang="el-GR" altLang="el-GR" sz="1600" b="1" i="0" u="none" strike="noStrike" cap="none" normalizeH="0" baseline="0" dirty="0">
                <a:ln>
                  <a:noFill/>
                </a:ln>
                <a:solidFill>
                  <a:schemeClr val="tx1"/>
                </a:solidFill>
                <a:effectLst/>
              </a:rPr>
              <a:t>DAP</a:t>
            </a:r>
            <a:r>
              <a:rPr kumimoji="0" lang="el-GR" altLang="el-GR" sz="1600" b="0" i="0" u="none" strike="noStrike" cap="none" normalizeH="0" baseline="0" dirty="0">
                <a:ln>
                  <a:noFill/>
                </a:ln>
                <a:solidFill>
                  <a:schemeClr val="tx1"/>
                </a:solidFill>
                <a:effectLst/>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πωλητής παραδίδει τα εμπορεύματα στον συμφωνημένο τόπο προορισμού.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πωλητής αναλαμβάνει επιπλέον: </a:t>
            </a:r>
          </a:p>
          <a:p>
            <a:pPr marL="800100" lvl="1" indent="-342900" algn="just" eaLnBrk="0" fontAlgn="base" hangingPunct="0">
              <a:lnSpc>
                <a:spcPct val="100000"/>
              </a:lnSpc>
              <a:spcBef>
                <a:spcPct val="0"/>
              </a:spcBef>
              <a:spcAft>
                <a:spcPct val="0"/>
              </a:spcAft>
              <a:buFont typeface="+mj-lt"/>
              <a:buAutoNum type="arabicPeriod"/>
            </a:pPr>
            <a:r>
              <a:rPr kumimoji="0" lang="el-GR" altLang="el-GR" sz="1400" b="0" i="0" u="none" strike="noStrike" cap="none" normalizeH="0" baseline="0" dirty="0">
                <a:ln>
                  <a:noFill/>
                </a:ln>
                <a:solidFill>
                  <a:schemeClr val="tx1"/>
                </a:solidFill>
                <a:effectLst/>
              </a:rPr>
              <a:t>άδειες εισαγωγής, </a:t>
            </a:r>
          </a:p>
          <a:p>
            <a:pPr marL="800100" lvl="1" indent="-342900" algn="just" eaLnBrk="0" fontAlgn="base" hangingPunct="0">
              <a:lnSpc>
                <a:spcPct val="100000"/>
              </a:lnSpc>
              <a:spcBef>
                <a:spcPct val="0"/>
              </a:spcBef>
              <a:spcAft>
                <a:spcPct val="0"/>
              </a:spcAft>
              <a:buFont typeface="+mj-lt"/>
              <a:buAutoNum type="arabicPeriod"/>
            </a:pPr>
            <a:r>
              <a:rPr kumimoji="0" lang="el-GR" altLang="el-GR" sz="1400" b="0" i="0" u="none" strike="noStrike" cap="none" normalizeH="0" baseline="0" dirty="0">
                <a:ln>
                  <a:noFill/>
                </a:ln>
                <a:solidFill>
                  <a:schemeClr val="tx1"/>
                </a:solidFill>
                <a:effectLst/>
              </a:rPr>
              <a:t>τελωνειακές διατυπώσεις, </a:t>
            </a:r>
          </a:p>
          <a:p>
            <a:pPr marL="800100" lvl="1" indent="-342900" algn="just" eaLnBrk="0" fontAlgn="base" hangingPunct="0">
              <a:lnSpc>
                <a:spcPct val="100000"/>
              </a:lnSpc>
              <a:spcBef>
                <a:spcPct val="0"/>
              </a:spcBef>
              <a:spcAft>
                <a:spcPct val="0"/>
              </a:spcAft>
              <a:buFont typeface="+mj-lt"/>
              <a:buAutoNum type="arabicPeriod"/>
            </a:pPr>
            <a:r>
              <a:rPr kumimoji="0" lang="el-GR" altLang="el-GR" sz="1400" b="0" i="0" u="none" strike="noStrike" cap="none" normalizeH="0" baseline="0" dirty="0">
                <a:ln>
                  <a:noFill/>
                </a:ln>
                <a:solidFill>
                  <a:schemeClr val="tx1"/>
                </a:solidFill>
                <a:effectLst/>
              </a:rPr>
              <a:t>φόρους, δασμούς και τέλη εισαγωγής.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Είναι η ρήτρα με τη </a:t>
            </a:r>
            <a:r>
              <a:rPr kumimoji="0" lang="el-GR" altLang="el-GR" sz="1600" b="1" i="0" u="none" strike="noStrike" cap="none" normalizeH="0" baseline="0" dirty="0">
                <a:ln>
                  <a:noFill/>
                </a:ln>
                <a:solidFill>
                  <a:schemeClr val="tx1"/>
                </a:solidFill>
                <a:effectLst/>
              </a:rPr>
              <a:t>μεγαλύτερη επιβάρυνση για τον πωλητή</a:t>
            </a:r>
            <a:r>
              <a:rPr kumimoji="0" lang="el-GR" altLang="el-GR" sz="1600" b="0" i="0" u="none" strike="noStrike" cap="none" normalizeH="0" baseline="0" dirty="0">
                <a:ln>
                  <a:noFill/>
                </a:ln>
                <a:solidFill>
                  <a:schemeClr val="tx1"/>
                </a:solidFill>
                <a:effectLst/>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αγοραστής έχει τις λιγότερες υποχρεώσεις. </a:t>
            </a:r>
          </a:p>
        </p:txBody>
      </p:sp>
      <p:sp>
        <p:nvSpPr>
          <p:cNvPr id="6" name="TextBox 5">
            <a:extLst>
              <a:ext uri="{FF2B5EF4-FFF2-40B4-BE49-F238E27FC236}">
                <a16:creationId xmlns:a16="http://schemas.microsoft.com/office/drawing/2014/main" id="{CD2E9A13-2AC0-3371-C2CB-F3C4786C1301}"/>
              </a:ext>
            </a:extLst>
          </p:cNvPr>
          <p:cNvSpPr txBox="1"/>
          <p:nvPr/>
        </p:nvSpPr>
        <p:spPr>
          <a:xfrm>
            <a:off x="800027" y="4353339"/>
            <a:ext cx="7997687" cy="1323439"/>
          </a:xfrm>
          <a:prstGeom prst="rect">
            <a:avLst/>
          </a:prstGeom>
          <a:noFill/>
        </p:spPr>
        <p:txBody>
          <a:bodyPr wrap="square">
            <a:spAutoFit/>
          </a:bodyPr>
          <a:lstStyle/>
          <a:p>
            <a:pPr algn="just"/>
            <a:r>
              <a:rPr lang="el-GR" sz="1600" dirty="0"/>
              <a:t>Η DDP είναι η πιο επιβαρυντική ρήτρα για τον πωλητή. Μοιάζει με τη DAP, γιατί ο πωλητής φέρνει τα εμπορεύματα μέχρι τον συμφωνημένο τόπο προορισμού. Η κρίσιμη διαφορά είναι ότι στη DDP ο πωλητής αναλαμβάνει και τις διατυπώσεις εισαγωγής, δηλαδή άδειες, τελωνείο, φόρους, δασμούς και λοιπά τέλη. Επομένως, ενώ στην EXW ο πωλητής έχει τις λιγότερες υποχρεώσεις, στη DDP έχει τις περισσότερες.</a:t>
            </a:r>
          </a:p>
        </p:txBody>
      </p:sp>
      <p:cxnSp>
        <p:nvCxnSpPr>
          <p:cNvPr id="7" name="Straight Arrow Connector 6">
            <a:extLst>
              <a:ext uri="{FF2B5EF4-FFF2-40B4-BE49-F238E27FC236}">
                <a16:creationId xmlns:a16="http://schemas.microsoft.com/office/drawing/2014/main" id="{FC71E6C6-A940-10FC-F67C-EC40D92F4952}"/>
              </a:ext>
            </a:extLst>
          </p:cNvPr>
          <p:cNvCxnSpPr>
            <a:cxnSpLocks/>
          </p:cNvCxnSpPr>
          <p:nvPr/>
        </p:nvCxnSpPr>
        <p:spPr>
          <a:xfrm>
            <a:off x="528356" y="4532246"/>
            <a:ext cx="27167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51819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74E1B-7146-39EF-0FAF-D6E9DF3A4B39}"/>
              </a:ext>
            </a:extLst>
          </p:cNvPr>
          <p:cNvSpPr>
            <a:spLocks noGrp="1"/>
          </p:cNvSpPr>
          <p:nvPr>
            <p:ph type="title"/>
          </p:nvPr>
        </p:nvSpPr>
        <p:spPr>
          <a:xfrm>
            <a:off x="3639378" y="896112"/>
            <a:ext cx="4913244" cy="515245"/>
          </a:xfrm>
        </p:spPr>
        <p:txBody>
          <a:bodyPr>
            <a:normAutofit fontScale="90000"/>
          </a:bodyPr>
          <a:lstStyle/>
          <a:p>
            <a:r>
              <a:rPr lang="en-US" sz="2800" b="1" dirty="0">
                <a:latin typeface="+mn-lt"/>
              </a:rPr>
              <a:t>FAS: Free Alongside Ship</a:t>
            </a:r>
            <a:endParaRPr lang="el-GR" sz="2800" b="1" dirty="0">
              <a:latin typeface="+mn-lt"/>
            </a:endParaRPr>
          </a:p>
        </p:txBody>
      </p:sp>
      <p:sp>
        <p:nvSpPr>
          <p:cNvPr id="4" name="Rectangle 1">
            <a:extLst>
              <a:ext uri="{FF2B5EF4-FFF2-40B4-BE49-F238E27FC236}">
                <a16:creationId xmlns:a16="http://schemas.microsoft.com/office/drawing/2014/main" id="{216E075D-D8E1-2043-2F74-5D13050C5C11}"/>
              </a:ext>
            </a:extLst>
          </p:cNvPr>
          <p:cNvSpPr>
            <a:spLocks noGrp="1" noChangeArrowheads="1"/>
          </p:cNvSpPr>
          <p:nvPr>
            <p:ph idx="1"/>
          </p:nvPr>
        </p:nvSpPr>
        <p:spPr bwMode="auto">
          <a:xfrm>
            <a:off x="879539" y="2031059"/>
            <a:ext cx="9180847"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Χ</a:t>
            </a:r>
            <a:r>
              <a:rPr kumimoji="0" lang="el-GR" altLang="el-GR" sz="1600" b="0" i="0" u="none" strike="noStrike" cap="none" normalizeH="0" baseline="0" dirty="0">
                <a:ln>
                  <a:noFill/>
                </a:ln>
                <a:solidFill>
                  <a:schemeClr val="tx1"/>
                </a:solidFill>
                <a:effectLst/>
              </a:rPr>
              <a:t>ρησιμοποιείται μόνο για </a:t>
            </a:r>
            <a:r>
              <a:rPr kumimoji="0" lang="el-GR" altLang="el-GR" sz="1600" b="1" i="0" u="none" strike="noStrike" cap="none" normalizeH="0" baseline="0" dirty="0">
                <a:ln>
                  <a:noFill/>
                </a:ln>
                <a:solidFill>
                  <a:schemeClr val="tx1"/>
                </a:solidFill>
                <a:effectLst/>
              </a:rPr>
              <a:t>θαλάσσια</a:t>
            </a:r>
            <a:r>
              <a:rPr kumimoji="0" lang="el-GR" altLang="el-GR" sz="1600" b="0" i="0" u="none" strike="noStrike" cap="none" normalizeH="0" baseline="0" dirty="0">
                <a:ln>
                  <a:noFill/>
                </a:ln>
                <a:solidFill>
                  <a:schemeClr val="tx1"/>
                </a:solidFill>
                <a:effectLst/>
              </a:rPr>
              <a:t> ή </a:t>
            </a:r>
            <a:r>
              <a:rPr kumimoji="0" lang="el-GR" altLang="el-GR" sz="1600" b="1" i="0" u="none" strike="noStrike" cap="none" normalizeH="0" baseline="0" dirty="0">
                <a:ln>
                  <a:noFill/>
                </a:ln>
                <a:solidFill>
                  <a:schemeClr val="tx1"/>
                </a:solidFill>
                <a:effectLst/>
              </a:rPr>
              <a:t>εσωτερική πλωτή μεταφορά</a:t>
            </a:r>
            <a:r>
              <a:rPr kumimoji="0" lang="el-GR" altLang="el-GR" sz="1600" b="0" i="0" u="none" strike="noStrike" cap="none" normalizeH="0" baseline="0" dirty="0">
                <a:ln>
                  <a:noFill/>
                </a:ln>
                <a:solidFill>
                  <a:schemeClr val="tx1"/>
                </a:solidFill>
                <a:effectLst/>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πωλητής παραδίδει τα εμπορεύματα </a:t>
            </a:r>
            <a:r>
              <a:rPr kumimoji="0" lang="el-GR" altLang="el-GR" sz="1600" b="1" i="0" u="none" strike="noStrike" cap="none" normalizeH="0" baseline="0" dirty="0">
                <a:ln>
                  <a:noFill/>
                </a:ln>
                <a:solidFill>
                  <a:schemeClr val="tx1"/>
                </a:solidFill>
                <a:effectLst/>
              </a:rPr>
              <a:t>κατά μήκος του πλοίου</a:t>
            </a:r>
            <a:r>
              <a:rPr kumimoji="0" lang="el-GR" altLang="el-GR" sz="1600" b="0" i="0" u="none" strike="noStrike" cap="none" normalizeH="0" baseline="0" dirty="0">
                <a:ln>
                  <a:noFill/>
                </a:ln>
                <a:solidFill>
                  <a:schemeClr val="tx1"/>
                </a:solidFill>
                <a:effectLst/>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Η παράδοση γίνεται: </a:t>
            </a:r>
          </a:p>
          <a:p>
            <a:pPr lvl="1" algn="just" eaLnBrk="0" fontAlgn="base" hangingPunct="0">
              <a:lnSpc>
                <a:spcPct val="100000"/>
              </a:lnSpc>
              <a:spcBef>
                <a:spcPct val="0"/>
              </a:spcBef>
              <a:spcAft>
                <a:spcPct val="0"/>
              </a:spcAft>
              <a:buFont typeface="Wingdings" panose="05000000000000000000" pitchFamily="2" charset="2"/>
              <a:buChar char="Ø"/>
            </a:pPr>
            <a:r>
              <a:rPr kumimoji="0" lang="el-GR" altLang="el-GR" sz="1400" b="0" i="0" u="none" strike="noStrike" cap="none" normalizeH="0" baseline="0" dirty="0">
                <a:ln>
                  <a:noFill/>
                </a:ln>
                <a:solidFill>
                  <a:schemeClr val="tx1"/>
                </a:solidFill>
                <a:effectLst/>
              </a:rPr>
              <a:t>στην προκυμαία του συμφωνημένου λιμένα φόρτωσης, </a:t>
            </a:r>
          </a:p>
          <a:p>
            <a:pPr lvl="1" algn="just" eaLnBrk="0" fontAlgn="base" hangingPunct="0">
              <a:lnSpc>
                <a:spcPct val="100000"/>
              </a:lnSpc>
              <a:spcBef>
                <a:spcPct val="0"/>
              </a:spcBef>
              <a:spcAft>
                <a:spcPct val="0"/>
              </a:spcAft>
              <a:buFont typeface="Wingdings" panose="05000000000000000000" pitchFamily="2" charset="2"/>
              <a:buChar char="Ø"/>
            </a:pPr>
            <a:r>
              <a:rPr kumimoji="0" lang="el-GR" altLang="el-GR" sz="1400" b="0" i="0" u="none" strike="noStrike" cap="none" normalizeH="0" baseline="0" dirty="0">
                <a:ln>
                  <a:noFill/>
                </a:ln>
                <a:solidFill>
                  <a:schemeClr val="tx1"/>
                </a:solidFill>
                <a:effectLst/>
              </a:rPr>
              <a:t>ή σε φορτηγίδες, αν το πλοίο είναι αγκυροβολημένο ανοικτά.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κίνδυνος μετατίθεται στον αγοραστή από τη στιγμή που τα εμπορεύματα τεθούν δίπλα στο πλοίο.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αγοραστής αναλαμβάνει τη φόρτωση στο πλοίο και την κύρια θαλάσσια μεταφορά. </a:t>
            </a:r>
          </a:p>
        </p:txBody>
      </p:sp>
      <p:sp>
        <p:nvSpPr>
          <p:cNvPr id="6" name="TextBox 5">
            <a:extLst>
              <a:ext uri="{FF2B5EF4-FFF2-40B4-BE49-F238E27FC236}">
                <a16:creationId xmlns:a16="http://schemas.microsoft.com/office/drawing/2014/main" id="{2603E564-3D0D-4195-6D74-C697544DB7BE}"/>
              </a:ext>
            </a:extLst>
          </p:cNvPr>
          <p:cNvSpPr txBox="1"/>
          <p:nvPr/>
        </p:nvSpPr>
        <p:spPr>
          <a:xfrm>
            <a:off x="879538" y="4399722"/>
            <a:ext cx="8993331" cy="1315053"/>
          </a:xfrm>
          <a:prstGeom prst="rect">
            <a:avLst/>
          </a:prstGeom>
          <a:noFill/>
        </p:spPr>
        <p:txBody>
          <a:bodyPr wrap="square">
            <a:spAutoFit/>
          </a:bodyPr>
          <a:lstStyle/>
          <a:p>
            <a:pPr algn="just"/>
            <a:r>
              <a:rPr lang="el-GR" sz="1600" dirty="0"/>
              <a:t>Η FAS είναι ρήτρα που χρησιμοποιείται αποκλειστικά σε θαλάσσιες ή εσωτερικές πλωτές μεταφορές. Ο πωλητής δεν υποχρεούται να φορτώσει τα εμπορεύματα επί του πλοίου, αλλά να τα παραδώσει κατά μήκος του πλοίου, στον συμφωνημένο λιμένα φόρτωσης. Από το σημείο αυτό ο κίνδυνος περνά στον αγοραστή, ο οποίος αναλαμβάνει τη φόρτωση στο πλοίο, τη σύμβαση μεταφοράς και τα έξοδα της κύριας θαλάσσιας μεταφοράς.</a:t>
            </a:r>
          </a:p>
        </p:txBody>
      </p:sp>
      <p:cxnSp>
        <p:nvCxnSpPr>
          <p:cNvPr id="7" name="Straight Arrow Connector 6">
            <a:extLst>
              <a:ext uri="{FF2B5EF4-FFF2-40B4-BE49-F238E27FC236}">
                <a16:creationId xmlns:a16="http://schemas.microsoft.com/office/drawing/2014/main" id="{9EDC2CA2-814E-942D-1DDF-63360BCBFDE2}"/>
              </a:ext>
            </a:extLst>
          </p:cNvPr>
          <p:cNvCxnSpPr>
            <a:cxnSpLocks/>
          </p:cNvCxnSpPr>
          <p:nvPr/>
        </p:nvCxnSpPr>
        <p:spPr>
          <a:xfrm>
            <a:off x="541608" y="4578628"/>
            <a:ext cx="27167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050090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E19F9-6115-9FB0-7A25-447646B4419A}"/>
              </a:ext>
            </a:extLst>
          </p:cNvPr>
          <p:cNvSpPr>
            <a:spLocks noGrp="1"/>
          </p:cNvSpPr>
          <p:nvPr>
            <p:ph type="title"/>
          </p:nvPr>
        </p:nvSpPr>
        <p:spPr>
          <a:xfrm>
            <a:off x="4124702" y="896112"/>
            <a:ext cx="3843130" cy="515245"/>
          </a:xfrm>
        </p:spPr>
        <p:txBody>
          <a:bodyPr>
            <a:normAutofit fontScale="90000"/>
          </a:bodyPr>
          <a:lstStyle/>
          <a:p>
            <a:r>
              <a:rPr lang="en-US" sz="2800" b="1" dirty="0">
                <a:latin typeface="+mn-lt"/>
              </a:rPr>
              <a:t>FOB: Free On Board</a:t>
            </a:r>
            <a:endParaRPr lang="el-GR" sz="2800" b="1" dirty="0">
              <a:latin typeface="+mn-lt"/>
            </a:endParaRPr>
          </a:p>
        </p:txBody>
      </p:sp>
      <p:sp>
        <p:nvSpPr>
          <p:cNvPr id="3" name="Content Placeholder 2">
            <a:extLst>
              <a:ext uri="{FF2B5EF4-FFF2-40B4-BE49-F238E27FC236}">
                <a16:creationId xmlns:a16="http://schemas.microsoft.com/office/drawing/2014/main" id="{8802E02C-B59C-9C6D-6C32-2765329E6E38}"/>
              </a:ext>
            </a:extLst>
          </p:cNvPr>
          <p:cNvSpPr>
            <a:spLocks noGrp="1"/>
          </p:cNvSpPr>
          <p:nvPr>
            <p:ph idx="1"/>
          </p:nvPr>
        </p:nvSpPr>
        <p:spPr/>
        <p:txBody>
          <a:bodyPr>
            <a:normAutofit lnSpcReduction="10000"/>
          </a:bodyPr>
          <a:lstStyle/>
          <a:p>
            <a:r>
              <a:rPr lang="el-GR" sz="1600" dirty="0"/>
              <a:t>Χρησιμοποιείται μόνο για </a:t>
            </a:r>
            <a:r>
              <a:rPr lang="el-GR" sz="1600" b="1" dirty="0"/>
              <a:t>θαλάσσια</a:t>
            </a:r>
            <a:r>
              <a:rPr lang="el-GR" sz="1600" dirty="0"/>
              <a:t> ή </a:t>
            </a:r>
            <a:r>
              <a:rPr lang="el-GR" sz="1600" b="1" dirty="0"/>
              <a:t>εσωτερική πλωτή μεταφορά</a:t>
            </a:r>
            <a:r>
              <a:rPr lang="el-GR" sz="1600" dirty="0"/>
              <a:t>. </a:t>
            </a:r>
          </a:p>
          <a:p>
            <a:r>
              <a:rPr lang="el-GR" sz="1600" dirty="0"/>
              <a:t>Ο πωλητής παραδίδει τα εμπορεύματα όταν αυτά τοποθετηθούν </a:t>
            </a:r>
            <a:r>
              <a:rPr lang="el-GR" sz="1600" b="1" dirty="0"/>
              <a:t>επί του πλοίου</a:t>
            </a:r>
            <a:r>
              <a:rPr lang="el-GR" sz="1600" dirty="0"/>
              <a:t>. </a:t>
            </a:r>
          </a:p>
          <a:p>
            <a:r>
              <a:rPr lang="el-GR" sz="1600" dirty="0"/>
              <a:t>Το πλοίο πρέπει να έχει κατονομαστεί από τον αγοραστή. </a:t>
            </a:r>
          </a:p>
          <a:p>
            <a:r>
              <a:rPr lang="el-GR" sz="1600" dirty="0"/>
              <a:t>Ο κίνδυνος μετατίθεται στον αγοραστή από τη φόρτωση επί του πλοίου. </a:t>
            </a:r>
          </a:p>
          <a:p>
            <a:r>
              <a:rPr lang="el-GR" sz="1600" dirty="0"/>
              <a:t>Ο αγοραστής αναλαμβάνει τη σύμβαση θαλάσσιας μεταφοράς και τον ναύλο. </a:t>
            </a:r>
          </a:p>
          <a:p>
            <a:pPr marL="0" indent="0">
              <a:buNone/>
            </a:pPr>
            <a:endParaRPr lang="el-GR" sz="1600" dirty="0"/>
          </a:p>
          <a:p>
            <a:pPr marL="0" indent="0">
              <a:buNone/>
            </a:pPr>
            <a:r>
              <a:rPr lang="el-GR" sz="1600" dirty="0"/>
              <a:t>FOB είναι επίσης θαλάσσια ρήτρα, αλλά διαφέρει από τη FAS ως προς το σημείο παράδοσης. Στη FAS ο πωλητής παραδίδει τα εμπορεύματα δίπλα στο πλοίο, ενώ στη FOB η παράδοση ολοκληρώνεται όταν τα εμπορεύματα τοποθετηθούν επί του πλοίου στον συμφωνημένο λιμένα φόρτωσης. Από εκείνο το σημείο μετατίθεται και ο κίνδυνος στον αγοραστή. Ο αγοραστής αναλαμβάνει τη σύμβαση θαλάσσιας μεταφοράς, τον ναύλο και τα έξοδα μετά τη φόρτωση.</a:t>
            </a:r>
          </a:p>
        </p:txBody>
      </p:sp>
      <p:cxnSp>
        <p:nvCxnSpPr>
          <p:cNvPr id="4" name="Straight Arrow Connector 3">
            <a:extLst>
              <a:ext uri="{FF2B5EF4-FFF2-40B4-BE49-F238E27FC236}">
                <a16:creationId xmlns:a16="http://schemas.microsoft.com/office/drawing/2014/main" id="{32A10196-9431-F164-0BBD-B922233537CF}"/>
              </a:ext>
            </a:extLst>
          </p:cNvPr>
          <p:cNvCxnSpPr>
            <a:cxnSpLocks/>
          </p:cNvCxnSpPr>
          <p:nvPr/>
        </p:nvCxnSpPr>
        <p:spPr>
          <a:xfrm>
            <a:off x="428964" y="4625011"/>
            <a:ext cx="27167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877047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F3AFF-1E6D-F4AC-5B78-6B46BA03F23E}"/>
              </a:ext>
            </a:extLst>
          </p:cNvPr>
          <p:cNvSpPr>
            <a:spLocks noGrp="1"/>
          </p:cNvSpPr>
          <p:nvPr>
            <p:ph type="title"/>
          </p:nvPr>
        </p:nvSpPr>
        <p:spPr>
          <a:xfrm>
            <a:off x="1321904" y="896112"/>
            <a:ext cx="9548191" cy="377687"/>
          </a:xfrm>
        </p:spPr>
        <p:txBody>
          <a:bodyPr>
            <a:normAutofit fontScale="90000"/>
          </a:bodyPr>
          <a:lstStyle/>
          <a:p>
            <a:r>
              <a:rPr lang="el-GR" sz="2800" b="1" dirty="0">
                <a:latin typeface="+mn-lt"/>
              </a:rPr>
              <a:t>FOB: </a:t>
            </a:r>
            <a:r>
              <a:rPr lang="el-GR" sz="2800" b="1" dirty="0" err="1">
                <a:latin typeface="+mn-lt"/>
              </a:rPr>
              <a:t>ερμηνευτικΗ</a:t>
            </a:r>
            <a:r>
              <a:rPr lang="el-GR" sz="2800" b="1" dirty="0">
                <a:latin typeface="+mn-lt"/>
              </a:rPr>
              <a:t> </a:t>
            </a:r>
            <a:r>
              <a:rPr lang="el-GR" sz="2800" b="1" dirty="0" err="1">
                <a:latin typeface="+mn-lt"/>
              </a:rPr>
              <a:t>δυσχΕρεια</a:t>
            </a:r>
            <a:r>
              <a:rPr lang="el-GR" sz="2800" b="1" dirty="0">
                <a:latin typeface="+mn-lt"/>
              </a:rPr>
              <a:t> και </a:t>
            </a:r>
            <a:r>
              <a:rPr lang="el-GR" sz="2800" b="1" dirty="0" err="1">
                <a:latin typeface="+mn-lt"/>
              </a:rPr>
              <a:t>σΥγχρονη</a:t>
            </a:r>
            <a:r>
              <a:rPr lang="el-GR" sz="2800" b="1" dirty="0">
                <a:latin typeface="+mn-lt"/>
              </a:rPr>
              <a:t> </a:t>
            </a:r>
            <a:r>
              <a:rPr lang="el-GR" sz="2800" b="1" dirty="0" err="1">
                <a:latin typeface="+mn-lt"/>
              </a:rPr>
              <a:t>πρακτικΗ</a:t>
            </a:r>
            <a:endParaRPr lang="el-GR" sz="2800" b="1" dirty="0">
              <a:latin typeface="+mn-lt"/>
            </a:endParaRPr>
          </a:p>
        </p:txBody>
      </p:sp>
      <p:sp>
        <p:nvSpPr>
          <p:cNvPr id="3" name="Content Placeholder 2">
            <a:extLst>
              <a:ext uri="{FF2B5EF4-FFF2-40B4-BE49-F238E27FC236}">
                <a16:creationId xmlns:a16="http://schemas.microsoft.com/office/drawing/2014/main" id="{0AD643DA-BB6C-41BF-F38D-C1D79E9F5673}"/>
              </a:ext>
            </a:extLst>
          </p:cNvPr>
          <p:cNvSpPr>
            <a:spLocks noGrp="1"/>
          </p:cNvSpPr>
          <p:nvPr>
            <p:ph idx="1"/>
          </p:nvPr>
        </p:nvSpPr>
        <p:spPr/>
        <p:txBody>
          <a:bodyPr>
            <a:normAutofit/>
          </a:bodyPr>
          <a:lstStyle/>
          <a:p>
            <a:pPr algn="just"/>
            <a:r>
              <a:rPr lang="el-GR" sz="1600" dirty="0"/>
              <a:t>Η FOB παρουσιάζει μία κλασική ερμηνευτική δυσχέρεια. Παλαιότερα η μετάθεση του κινδύνου συνδεόταν με το λεγόμενο </a:t>
            </a:r>
            <a:r>
              <a:rPr lang="el-GR" sz="1600" dirty="0" err="1"/>
              <a:t>ship’s</a:t>
            </a:r>
            <a:r>
              <a:rPr lang="el-GR" sz="1600" dirty="0"/>
              <a:t> </a:t>
            </a:r>
            <a:r>
              <a:rPr lang="el-GR" sz="1600" dirty="0" err="1"/>
              <a:t>rail</a:t>
            </a:r>
            <a:r>
              <a:rPr lang="el-GR" sz="1600" dirty="0"/>
              <a:t>, δηλαδή με τη διέλευση των εμπορευμάτων από τη νοητή γραμμή του κιγκλιδώματος του πλοίου. Το κριτήριο αυτό δημιούργησε πρακτικά προβλήματα, ιδίως όταν η ζημία συνέβαινε κατά τη διαδικασία φόρτωσης. Στη σύγχρονη διατύπωση η έμφαση δίνεται στην τοποθέτηση των εμπορευμάτων επί του πλοίου, δηλαδή στο on </a:t>
            </a:r>
            <a:r>
              <a:rPr lang="el-GR" sz="1600" dirty="0" err="1"/>
              <a:t>board</a:t>
            </a:r>
            <a:r>
              <a:rPr lang="el-GR" sz="1600" dirty="0"/>
              <a:t>. Επίσης, όταν πρόκειται για εμπορευματοκιβώτια, η FOB δεν είναι πάντα η καταλληλότερη ρήτρα, γιατί η παράδοση συχνά γίνεται πριν από τη φόρτωση στο πλοίο, για παράδειγμα σε τερματικό σταθμό. Σε αυτές τις περιπτώσεις προτιμάται η FCA.</a:t>
            </a:r>
          </a:p>
        </p:txBody>
      </p:sp>
    </p:spTree>
    <p:extLst>
      <p:ext uri="{BB962C8B-B14F-4D97-AF65-F5344CB8AC3E}">
        <p14:creationId xmlns:p14="http://schemas.microsoft.com/office/powerpoint/2010/main" val="1249417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47F35-3D38-31ED-A08A-420C7A63B489}"/>
              </a:ext>
            </a:extLst>
          </p:cNvPr>
          <p:cNvSpPr>
            <a:spLocks noGrp="1"/>
          </p:cNvSpPr>
          <p:nvPr>
            <p:ph type="title"/>
          </p:nvPr>
        </p:nvSpPr>
        <p:spPr>
          <a:xfrm>
            <a:off x="3856382" y="896112"/>
            <a:ext cx="4479235" cy="535123"/>
          </a:xfrm>
        </p:spPr>
        <p:txBody>
          <a:bodyPr>
            <a:normAutofit fontScale="90000"/>
          </a:bodyPr>
          <a:lstStyle/>
          <a:p>
            <a:r>
              <a:rPr lang="en-US" sz="2800" b="1" dirty="0">
                <a:latin typeface="+mn-lt"/>
              </a:rPr>
              <a:t>CFR: Cost and Freight</a:t>
            </a:r>
            <a:endParaRPr lang="el-GR" sz="2800" b="1" dirty="0">
              <a:latin typeface="+mn-lt"/>
            </a:endParaRPr>
          </a:p>
        </p:txBody>
      </p:sp>
      <p:sp>
        <p:nvSpPr>
          <p:cNvPr id="3" name="Content Placeholder 2">
            <a:extLst>
              <a:ext uri="{FF2B5EF4-FFF2-40B4-BE49-F238E27FC236}">
                <a16:creationId xmlns:a16="http://schemas.microsoft.com/office/drawing/2014/main" id="{0CA81540-C4E4-72EA-D780-17E81DAC23B3}"/>
              </a:ext>
            </a:extLst>
          </p:cNvPr>
          <p:cNvSpPr>
            <a:spLocks noGrp="1"/>
          </p:cNvSpPr>
          <p:nvPr>
            <p:ph idx="1"/>
          </p:nvPr>
        </p:nvSpPr>
        <p:spPr>
          <a:xfrm>
            <a:off x="834887" y="1888435"/>
            <a:ext cx="7679634" cy="2246244"/>
          </a:xfrm>
        </p:spPr>
        <p:txBody>
          <a:bodyPr/>
          <a:lstStyle/>
          <a:p>
            <a:r>
              <a:rPr lang="el-GR" sz="1600" dirty="0"/>
              <a:t>Χρησιμοποιείται μόνο για </a:t>
            </a:r>
            <a:r>
              <a:rPr lang="el-GR" sz="1600" b="1" dirty="0"/>
              <a:t>θαλάσσια</a:t>
            </a:r>
            <a:r>
              <a:rPr lang="el-GR" sz="1600" dirty="0"/>
              <a:t> ή </a:t>
            </a:r>
            <a:r>
              <a:rPr lang="el-GR" sz="1600" b="1" dirty="0"/>
              <a:t>εσωτερική πλωτή μεταφορά</a:t>
            </a:r>
            <a:r>
              <a:rPr lang="el-GR" sz="1600" dirty="0"/>
              <a:t>. </a:t>
            </a:r>
          </a:p>
          <a:p>
            <a:r>
              <a:rPr lang="el-GR" sz="1600" dirty="0"/>
              <a:t>Ο πωλητής παραδίδει τα εμπορεύματα όταν αυτά τοποθετηθούν </a:t>
            </a:r>
            <a:r>
              <a:rPr lang="el-GR" sz="1600" b="1" dirty="0"/>
              <a:t>επί του πλοίου</a:t>
            </a:r>
            <a:r>
              <a:rPr lang="el-GR" sz="1600" dirty="0"/>
              <a:t>. </a:t>
            </a:r>
          </a:p>
          <a:p>
            <a:r>
              <a:rPr lang="el-GR" sz="1600" dirty="0"/>
              <a:t>Ο πωλητής πληρώνει τον ναύλο μέχρι τον κατονομαζόμενο λιμένα προορισμού. </a:t>
            </a:r>
          </a:p>
          <a:p>
            <a:r>
              <a:rPr lang="el-GR" sz="1600" dirty="0"/>
              <a:t>Ο κίνδυνος μετατίθεται στον αγοραστή ήδη από τη φόρτωση επί του πλοίου. </a:t>
            </a:r>
          </a:p>
          <a:p>
            <a:r>
              <a:rPr lang="el-GR" sz="1600" dirty="0"/>
              <a:t>Δεν υπάρχει υποχρέωση ασφάλισης από τον πωλητή. </a:t>
            </a:r>
          </a:p>
          <a:p>
            <a:endParaRPr lang="el-GR" dirty="0"/>
          </a:p>
        </p:txBody>
      </p:sp>
      <p:sp>
        <p:nvSpPr>
          <p:cNvPr id="5" name="TextBox 4">
            <a:extLst>
              <a:ext uri="{FF2B5EF4-FFF2-40B4-BE49-F238E27FC236}">
                <a16:creationId xmlns:a16="http://schemas.microsoft.com/office/drawing/2014/main" id="{77200CD6-B68C-854C-88C3-428F4242FD30}"/>
              </a:ext>
            </a:extLst>
          </p:cNvPr>
          <p:cNvSpPr txBox="1"/>
          <p:nvPr/>
        </p:nvSpPr>
        <p:spPr>
          <a:xfrm>
            <a:off x="834887" y="4260573"/>
            <a:ext cx="7500730" cy="1569660"/>
          </a:xfrm>
          <a:prstGeom prst="rect">
            <a:avLst/>
          </a:prstGeom>
          <a:noFill/>
        </p:spPr>
        <p:txBody>
          <a:bodyPr wrap="square">
            <a:spAutoFit/>
          </a:bodyPr>
          <a:lstStyle/>
          <a:p>
            <a:pPr algn="just"/>
            <a:r>
              <a:rPr lang="el-GR" sz="1600" dirty="0"/>
              <a:t>Η CFR είναι θαλάσσια ρήτρα και μοιάζει αρκετά με τη CIF, με τη διαφορά ότι ο πωλητής δεν υποχρεούται να ασφαλίσει τα εμπορεύματα. Ο πωλητής παραδίδει όταν τα εμπορεύματα φορτωθούν επί του πλοίου και από εκείνη τη στιγμή ο κίνδυνος περνά στον αγοραστή. Ωστόσο, ο πωλητής εξακολουθεί να πληρώνει τον ναύλο μέχρι τον συμφωνημένο λιμένα προορισμού. Άρα και εδώ έχουμε διάκριση ανάμεσα στο ποιος πληρώνει τη μεταφορά και στο ποιος φέρει τον κίνδυνο.</a:t>
            </a:r>
          </a:p>
        </p:txBody>
      </p:sp>
      <p:cxnSp>
        <p:nvCxnSpPr>
          <p:cNvPr id="6" name="Straight Arrow Connector 5">
            <a:extLst>
              <a:ext uri="{FF2B5EF4-FFF2-40B4-BE49-F238E27FC236}">
                <a16:creationId xmlns:a16="http://schemas.microsoft.com/office/drawing/2014/main" id="{9A8DBD28-4BFE-AB1D-219A-DDB2E954F6F4}"/>
              </a:ext>
            </a:extLst>
          </p:cNvPr>
          <p:cNvCxnSpPr>
            <a:cxnSpLocks/>
          </p:cNvCxnSpPr>
          <p:nvPr/>
        </p:nvCxnSpPr>
        <p:spPr>
          <a:xfrm>
            <a:off x="563216" y="4432854"/>
            <a:ext cx="27167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309203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87A5A-B0F6-FCA7-4D26-FFD696FFE404}"/>
              </a:ext>
            </a:extLst>
          </p:cNvPr>
          <p:cNvSpPr>
            <a:spLocks noGrp="1"/>
          </p:cNvSpPr>
          <p:nvPr>
            <p:ph type="title"/>
          </p:nvPr>
        </p:nvSpPr>
        <p:spPr>
          <a:xfrm>
            <a:off x="2457413" y="896112"/>
            <a:ext cx="7277174" cy="483704"/>
          </a:xfrm>
        </p:spPr>
        <p:txBody>
          <a:bodyPr>
            <a:normAutofit fontScale="90000"/>
          </a:bodyPr>
          <a:lstStyle/>
          <a:p>
            <a:r>
              <a:rPr lang="en-US" sz="2800" b="1" dirty="0">
                <a:latin typeface="+mn-lt"/>
              </a:rPr>
              <a:t>CIF: Cost, Insurance and Freight</a:t>
            </a:r>
            <a:endParaRPr lang="el-GR" sz="2800" b="1" dirty="0">
              <a:latin typeface="+mn-lt"/>
            </a:endParaRPr>
          </a:p>
        </p:txBody>
      </p:sp>
      <p:sp>
        <p:nvSpPr>
          <p:cNvPr id="4" name="Rectangle 1">
            <a:extLst>
              <a:ext uri="{FF2B5EF4-FFF2-40B4-BE49-F238E27FC236}">
                <a16:creationId xmlns:a16="http://schemas.microsoft.com/office/drawing/2014/main" id="{2B0763F8-0124-FB2D-79E7-0BE3F1A8EFAA}"/>
              </a:ext>
            </a:extLst>
          </p:cNvPr>
          <p:cNvSpPr>
            <a:spLocks noGrp="1" noChangeArrowheads="1"/>
          </p:cNvSpPr>
          <p:nvPr>
            <p:ph idx="1"/>
          </p:nvPr>
        </p:nvSpPr>
        <p:spPr bwMode="auto">
          <a:xfrm>
            <a:off x="893891" y="1858781"/>
            <a:ext cx="768813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Χρησιμοποιείται μόνο για </a:t>
            </a:r>
            <a:r>
              <a:rPr kumimoji="0" lang="el-GR" altLang="el-GR" sz="1600" b="1" i="0" u="none" strike="noStrike" cap="none" normalizeH="0" baseline="0" dirty="0">
                <a:ln>
                  <a:noFill/>
                </a:ln>
                <a:solidFill>
                  <a:schemeClr val="tx1"/>
                </a:solidFill>
                <a:effectLst/>
              </a:rPr>
              <a:t>θαλάσσια</a:t>
            </a:r>
            <a:r>
              <a:rPr kumimoji="0" lang="el-GR" altLang="el-GR" sz="1600" b="0" i="0" u="none" strike="noStrike" cap="none" normalizeH="0" baseline="0" dirty="0">
                <a:ln>
                  <a:noFill/>
                </a:ln>
                <a:solidFill>
                  <a:schemeClr val="tx1"/>
                </a:solidFill>
                <a:effectLst/>
              </a:rPr>
              <a:t> ή </a:t>
            </a:r>
            <a:r>
              <a:rPr kumimoji="0" lang="el-GR" altLang="el-GR" sz="1600" b="1" i="0" u="none" strike="noStrike" cap="none" normalizeH="0" baseline="0" dirty="0">
                <a:ln>
                  <a:noFill/>
                </a:ln>
                <a:solidFill>
                  <a:schemeClr val="tx1"/>
                </a:solidFill>
                <a:effectLst/>
              </a:rPr>
              <a:t>εσωτερική πλωτή μεταφορά</a:t>
            </a:r>
            <a:r>
              <a:rPr kumimoji="0" lang="el-GR" altLang="el-GR" sz="1600" b="0" i="0" u="none" strike="noStrike" cap="none" normalizeH="0" baseline="0" dirty="0">
                <a:ln>
                  <a:noFill/>
                </a:ln>
                <a:solidFill>
                  <a:schemeClr val="tx1"/>
                </a:solidFill>
                <a:effectLst/>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πωλητής παραδίδει τα εμπορεύματα όταν αυτά τοποθετηθούν </a:t>
            </a:r>
            <a:r>
              <a:rPr kumimoji="0" lang="el-GR" altLang="el-GR" sz="1600" b="1" i="0" u="none" strike="noStrike" cap="none" normalizeH="0" baseline="0" dirty="0">
                <a:ln>
                  <a:noFill/>
                </a:ln>
                <a:solidFill>
                  <a:schemeClr val="tx1"/>
                </a:solidFill>
                <a:effectLst/>
              </a:rPr>
              <a:t>επί του πλοίου</a:t>
            </a:r>
            <a:r>
              <a:rPr kumimoji="0" lang="el-GR" altLang="el-GR" sz="1600" b="0" i="0" u="none" strike="noStrike" cap="none" normalizeH="0" baseline="0" dirty="0">
                <a:ln>
                  <a:noFill/>
                </a:ln>
                <a:solidFill>
                  <a:schemeClr val="tx1"/>
                </a:solidFill>
                <a:effectLst/>
              </a:rPr>
              <a:t>.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πωλητής πληρώνει: </a:t>
            </a:r>
          </a:p>
          <a:p>
            <a:pPr lvl="1" algn="just" eaLnBrk="0" fontAlgn="base" hangingPunct="0">
              <a:lnSpc>
                <a:spcPct val="100000"/>
              </a:lnSpc>
              <a:spcBef>
                <a:spcPct val="0"/>
              </a:spcBef>
              <a:spcAft>
                <a:spcPct val="0"/>
              </a:spcAft>
              <a:buFont typeface="Wingdings" panose="05000000000000000000" pitchFamily="2" charset="2"/>
              <a:buChar char="Ø"/>
            </a:pPr>
            <a:r>
              <a:rPr kumimoji="0" lang="el-GR" altLang="el-GR" sz="1600" b="0" i="0" u="none" strike="noStrike" cap="none" normalizeH="0" baseline="0" dirty="0">
                <a:ln>
                  <a:noFill/>
                </a:ln>
                <a:solidFill>
                  <a:schemeClr val="tx1"/>
                </a:solidFill>
                <a:effectLst/>
              </a:rPr>
              <a:t>τον ναύλο μέχρι τον λιμένα προορισμού, </a:t>
            </a:r>
          </a:p>
          <a:p>
            <a:pPr lvl="1" algn="just" eaLnBrk="0" fontAlgn="base" hangingPunct="0">
              <a:lnSpc>
                <a:spcPct val="100000"/>
              </a:lnSpc>
              <a:spcBef>
                <a:spcPct val="0"/>
              </a:spcBef>
              <a:spcAft>
                <a:spcPct val="0"/>
              </a:spcAft>
              <a:buFont typeface="Wingdings" panose="05000000000000000000" pitchFamily="2" charset="2"/>
              <a:buChar char="Ø"/>
            </a:pPr>
            <a:r>
              <a:rPr kumimoji="0" lang="el-GR" altLang="el-GR" sz="1600" b="0" i="0" u="none" strike="noStrike" cap="none" normalizeH="0" baseline="0" dirty="0">
                <a:ln>
                  <a:noFill/>
                </a:ln>
                <a:solidFill>
                  <a:schemeClr val="tx1"/>
                </a:solidFill>
                <a:effectLst/>
              </a:rPr>
              <a:t>την ασφάλιση των εμπορευμάτων.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Ο κίνδυνος μετατίθεται στον αγοραστή ήδη από τη φόρτωση επί του πλοίου.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Η CIF συνδέει πρακτικά </a:t>
            </a:r>
            <a:r>
              <a:rPr kumimoji="0" lang="el-GR" altLang="el-GR" sz="1600" b="1" i="0" u="none" strike="noStrike" cap="none" normalizeH="0" baseline="0" dirty="0">
                <a:ln>
                  <a:noFill/>
                </a:ln>
                <a:solidFill>
                  <a:schemeClr val="tx1"/>
                </a:solidFill>
                <a:effectLst/>
              </a:rPr>
              <a:t>πώληση, μεταφορά και ασφάλιση</a:t>
            </a:r>
            <a:r>
              <a:rPr kumimoji="0" lang="el-GR" altLang="el-GR" sz="1600" b="0" i="0" u="none" strike="noStrike" cap="none" normalizeH="0" baseline="0" dirty="0">
                <a:ln>
                  <a:noFill/>
                </a:ln>
                <a:solidFill>
                  <a:schemeClr val="tx1"/>
                </a:solidFill>
                <a:effectLst/>
              </a:rPr>
              <a:t>. </a:t>
            </a:r>
          </a:p>
        </p:txBody>
      </p:sp>
      <p:sp>
        <p:nvSpPr>
          <p:cNvPr id="6" name="TextBox 5">
            <a:extLst>
              <a:ext uri="{FF2B5EF4-FFF2-40B4-BE49-F238E27FC236}">
                <a16:creationId xmlns:a16="http://schemas.microsoft.com/office/drawing/2014/main" id="{6C5D3C16-177D-59F8-9274-A5E81BCCD295}"/>
              </a:ext>
            </a:extLst>
          </p:cNvPr>
          <p:cNvSpPr txBox="1"/>
          <p:nvPr/>
        </p:nvSpPr>
        <p:spPr>
          <a:xfrm>
            <a:off x="893891" y="4153628"/>
            <a:ext cx="8912087" cy="1815882"/>
          </a:xfrm>
          <a:prstGeom prst="rect">
            <a:avLst/>
          </a:prstGeom>
          <a:noFill/>
        </p:spPr>
        <p:txBody>
          <a:bodyPr wrap="square">
            <a:spAutoFit/>
          </a:bodyPr>
          <a:lstStyle/>
          <a:p>
            <a:pPr algn="just"/>
            <a:r>
              <a:rPr lang="el-GR" sz="1600" dirty="0"/>
              <a:t>Η CIF είναι μία από τις σημαντικότερες ρήτρες του διεθνούς εμπορίου, γιατί συνδυάζει τρία στοιχεία: την αξία των εμπορευμάτων, τον ναύλο και την ασφάλιση. Ο πωλητής αναλαμβάνει να φορτώσει τα εμπορεύματα στο πλοίο, να πληρώσει τη μεταφορά μέχρι τον κατονομαζόμενο λιμένα προορισμού και να συνάψει ασφάλιση για τα εμπορεύματα. Ωστόσο, όπως και στη CFR, ο κίνδυνος δεν μετατίθεται στον αγοραστή στον λιμένα προορισμού, αλλά ήδη από τη φόρτωση των εμπορευμάτων επί του πλοίου. Άρα η CIF δείχνει καθαρά ότι άλλο είναι το ποιος πληρώνει τη μεταφορά και την ασφάλιση και άλλο το πότε μεταφέρεται ο κίνδυνος.</a:t>
            </a:r>
          </a:p>
        </p:txBody>
      </p:sp>
      <p:cxnSp>
        <p:nvCxnSpPr>
          <p:cNvPr id="7" name="Straight Arrow Connector 6">
            <a:extLst>
              <a:ext uri="{FF2B5EF4-FFF2-40B4-BE49-F238E27FC236}">
                <a16:creationId xmlns:a16="http://schemas.microsoft.com/office/drawing/2014/main" id="{53F2AF2B-FA56-AA65-3F02-581D389EB9F0}"/>
              </a:ext>
            </a:extLst>
          </p:cNvPr>
          <p:cNvCxnSpPr>
            <a:cxnSpLocks/>
          </p:cNvCxnSpPr>
          <p:nvPr/>
        </p:nvCxnSpPr>
        <p:spPr>
          <a:xfrm>
            <a:off x="622220" y="4326836"/>
            <a:ext cx="27167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936918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FFEB02-78B5-EDBE-0CD0-FF1B63446941}"/>
              </a:ext>
            </a:extLst>
          </p:cNvPr>
          <p:cNvSpPr>
            <a:spLocks noGrp="1"/>
          </p:cNvSpPr>
          <p:nvPr>
            <p:ph type="title"/>
          </p:nvPr>
        </p:nvSpPr>
        <p:spPr>
          <a:xfrm>
            <a:off x="1170659" y="970058"/>
            <a:ext cx="9850682" cy="365746"/>
          </a:xfrm>
        </p:spPr>
        <p:txBody>
          <a:bodyPr>
            <a:normAutofit fontScale="90000"/>
          </a:bodyPr>
          <a:lstStyle/>
          <a:p>
            <a:pPr algn="ctr">
              <a:lnSpc>
                <a:spcPct val="90000"/>
              </a:lnSpc>
            </a:pPr>
            <a:r>
              <a:rPr lang="el-GR" sz="2800" b="1" dirty="0">
                <a:latin typeface="+mn-lt"/>
              </a:rPr>
              <a:t>CIF ΚΑΙ CIP: ΔΙΑΦΟΡΑ ΩΣ ΠΡΟΣ ΤΗΝ ΑΣΦΑΛΙΣΤΙΚΗ ΚΑΛΥΨΗ</a:t>
            </a:r>
            <a:br>
              <a:rPr lang="el-GR" sz="2800" b="1" dirty="0">
                <a:latin typeface="+mn-lt"/>
              </a:rPr>
            </a:br>
            <a:r>
              <a:rPr lang="el-GR" sz="2800" b="1" dirty="0">
                <a:latin typeface="+mn-lt"/>
              </a:rPr>
              <a:t> </a:t>
            </a:r>
          </a:p>
        </p:txBody>
      </p:sp>
      <p:cxnSp>
        <p:nvCxnSpPr>
          <p:cNvPr id="13" name="Straight Connector 12">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5">
            <a:extLst>
              <a:ext uri="{FF2B5EF4-FFF2-40B4-BE49-F238E27FC236}">
                <a16:creationId xmlns:a16="http://schemas.microsoft.com/office/drawing/2014/main" id="{AC94EE1E-0C05-E010-006C-E79B4ED3E2EC}"/>
              </a:ext>
            </a:extLst>
          </p:cNvPr>
          <p:cNvGraphicFramePr>
            <a:graphicFrameLocks noGrp="1"/>
          </p:cNvGraphicFramePr>
          <p:nvPr>
            <p:ph idx="1"/>
            <p:extLst>
              <p:ext uri="{D42A27DB-BD31-4B8C-83A1-F6EECF244321}">
                <p14:modId xmlns:p14="http://schemas.microsoft.com/office/powerpoint/2010/main" val="2208559693"/>
              </p:ext>
            </p:extLst>
          </p:nvPr>
        </p:nvGraphicFramePr>
        <p:xfrm>
          <a:off x="1215888" y="1790234"/>
          <a:ext cx="9760224" cy="3277531"/>
        </p:xfrm>
        <a:graphic>
          <a:graphicData uri="http://schemas.openxmlformats.org/drawingml/2006/table">
            <a:tbl>
              <a:tblPr>
                <a:tableStyleId>{C4B1156A-380E-4F78-BDF5-A606A8083BF9}</a:tableStyleId>
              </a:tblPr>
              <a:tblGrid>
                <a:gridCol w="1285795">
                  <a:extLst>
                    <a:ext uri="{9D8B030D-6E8A-4147-A177-3AD203B41FA5}">
                      <a16:colId xmlns:a16="http://schemas.microsoft.com/office/drawing/2014/main" val="2406653201"/>
                    </a:ext>
                  </a:extLst>
                </a:gridCol>
                <a:gridCol w="2976076">
                  <a:extLst>
                    <a:ext uri="{9D8B030D-6E8A-4147-A177-3AD203B41FA5}">
                      <a16:colId xmlns:a16="http://schemas.microsoft.com/office/drawing/2014/main" val="559602182"/>
                    </a:ext>
                  </a:extLst>
                </a:gridCol>
                <a:gridCol w="2260650">
                  <a:extLst>
                    <a:ext uri="{9D8B030D-6E8A-4147-A177-3AD203B41FA5}">
                      <a16:colId xmlns:a16="http://schemas.microsoft.com/office/drawing/2014/main" val="3631353696"/>
                    </a:ext>
                  </a:extLst>
                </a:gridCol>
                <a:gridCol w="3237703">
                  <a:extLst>
                    <a:ext uri="{9D8B030D-6E8A-4147-A177-3AD203B41FA5}">
                      <a16:colId xmlns:a16="http://schemas.microsoft.com/office/drawing/2014/main" val="1427152837"/>
                    </a:ext>
                  </a:extLst>
                </a:gridCol>
              </a:tblGrid>
              <a:tr h="853261">
                <a:tc>
                  <a:txBody>
                    <a:bodyPr/>
                    <a:lstStyle/>
                    <a:p>
                      <a:pPr>
                        <a:buNone/>
                      </a:pPr>
                      <a:r>
                        <a:rPr lang="el-GR" sz="1500" dirty="0">
                          <a:solidFill>
                            <a:schemeClr val="tx2"/>
                          </a:solidFill>
                        </a:rPr>
                        <a:t>Ρήτρα</a:t>
                      </a:r>
                    </a:p>
                  </a:txBody>
                  <a:tcPr marL="132629" marR="132629" marT="66315" marB="66315" anchor="ctr"/>
                </a:tc>
                <a:tc>
                  <a:txBody>
                    <a:bodyPr/>
                    <a:lstStyle/>
                    <a:p>
                      <a:pPr>
                        <a:buNone/>
                      </a:pPr>
                      <a:r>
                        <a:rPr lang="el-GR" sz="1500" dirty="0">
                          <a:solidFill>
                            <a:schemeClr val="tx2"/>
                          </a:solidFill>
                        </a:rPr>
                        <a:t>Μέσο μεταφοράς</a:t>
                      </a:r>
                    </a:p>
                  </a:txBody>
                  <a:tcPr marL="132629" marR="132629" marT="66315" marB="66315" anchor="ctr"/>
                </a:tc>
                <a:tc>
                  <a:txBody>
                    <a:bodyPr/>
                    <a:lstStyle/>
                    <a:p>
                      <a:pPr>
                        <a:buNone/>
                      </a:pPr>
                      <a:r>
                        <a:rPr lang="el-GR" sz="1500" dirty="0">
                          <a:solidFill>
                            <a:schemeClr val="tx2"/>
                          </a:solidFill>
                        </a:rPr>
                        <a:t>Υποχρέωση ασφάλισης</a:t>
                      </a:r>
                    </a:p>
                  </a:txBody>
                  <a:tcPr marL="132629" marR="132629" marT="66315" marB="66315" anchor="ctr"/>
                </a:tc>
                <a:tc>
                  <a:txBody>
                    <a:bodyPr/>
                    <a:lstStyle/>
                    <a:p>
                      <a:pPr>
                        <a:buNone/>
                      </a:pPr>
                      <a:r>
                        <a:rPr lang="el-GR" sz="1500" dirty="0">
                          <a:solidFill>
                            <a:schemeClr val="tx2"/>
                          </a:solidFill>
                        </a:rPr>
                        <a:t>Επίπεδο κάλυψης</a:t>
                      </a:r>
                    </a:p>
                  </a:txBody>
                  <a:tcPr marL="132629" marR="132629" marT="66315" marB="66315" anchor="ctr"/>
                </a:tc>
                <a:extLst>
                  <a:ext uri="{0D108BD9-81ED-4DB2-BD59-A6C34878D82A}">
                    <a16:rowId xmlns:a16="http://schemas.microsoft.com/office/drawing/2014/main" val="2544696674"/>
                  </a:ext>
                </a:extLst>
              </a:tr>
              <a:tr h="1212135">
                <a:tc>
                  <a:txBody>
                    <a:bodyPr/>
                    <a:lstStyle/>
                    <a:p>
                      <a:pPr>
                        <a:buNone/>
                      </a:pPr>
                      <a:r>
                        <a:rPr lang="en-US" sz="1500" b="1" dirty="0">
                          <a:solidFill>
                            <a:schemeClr val="tx2"/>
                          </a:solidFill>
                        </a:rPr>
                        <a:t>CIF</a:t>
                      </a:r>
                      <a:endParaRPr lang="en-US" sz="1500" dirty="0">
                        <a:solidFill>
                          <a:schemeClr val="tx2"/>
                        </a:solidFill>
                      </a:endParaRPr>
                    </a:p>
                  </a:txBody>
                  <a:tcPr marL="132629" marR="132629" marT="66315" marB="66315" anchor="ctr"/>
                </a:tc>
                <a:tc>
                  <a:txBody>
                    <a:bodyPr/>
                    <a:lstStyle/>
                    <a:p>
                      <a:pPr>
                        <a:buNone/>
                      </a:pPr>
                      <a:r>
                        <a:rPr lang="el-GR" sz="1500" dirty="0">
                          <a:solidFill>
                            <a:schemeClr val="tx2"/>
                          </a:solidFill>
                        </a:rPr>
                        <a:t>Μόνο θαλάσσια / πλωτή μεταφορά</a:t>
                      </a:r>
                    </a:p>
                  </a:txBody>
                  <a:tcPr marL="132629" marR="132629" marT="66315" marB="66315" anchor="ctr"/>
                </a:tc>
                <a:tc>
                  <a:txBody>
                    <a:bodyPr/>
                    <a:lstStyle/>
                    <a:p>
                      <a:pPr>
                        <a:buNone/>
                      </a:pPr>
                      <a:r>
                        <a:rPr lang="el-GR" sz="1500" dirty="0">
                          <a:solidFill>
                            <a:schemeClr val="tx2"/>
                          </a:solidFill>
                        </a:rPr>
                        <a:t>Πωλητής</a:t>
                      </a:r>
                    </a:p>
                  </a:txBody>
                  <a:tcPr marL="132629" marR="132629" marT="66315" marB="66315" anchor="ctr"/>
                </a:tc>
                <a:tc>
                  <a:txBody>
                    <a:bodyPr/>
                    <a:lstStyle/>
                    <a:p>
                      <a:pPr>
                        <a:buNone/>
                      </a:pPr>
                      <a:r>
                        <a:rPr lang="pt-BR" sz="1500" dirty="0">
                          <a:solidFill>
                            <a:schemeClr val="tx2"/>
                          </a:solidFill>
                        </a:rPr>
                        <a:t>Ελάχιστη κάλυψη — </a:t>
                      </a:r>
                      <a:r>
                        <a:rPr lang="pt-BR" sz="1500" b="1" dirty="0">
                          <a:solidFill>
                            <a:schemeClr val="tx2"/>
                          </a:solidFill>
                        </a:rPr>
                        <a:t>Institute Cargo Clauses (C)</a:t>
                      </a:r>
                      <a:endParaRPr lang="pt-BR" sz="1500" dirty="0">
                        <a:solidFill>
                          <a:schemeClr val="tx2"/>
                        </a:solidFill>
                      </a:endParaRPr>
                    </a:p>
                  </a:txBody>
                  <a:tcPr marL="132629" marR="132629" marT="66315" marB="66315" anchor="ctr"/>
                </a:tc>
                <a:extLst>
                  <a:ext uri="{0D108BD9-81ED-4DB2-BD59-A6C34878D82A}">
                    <a16:rowId xmlns:a16="http://schemas.microsoft.com/office/drawing/2014/main" val="40523967"/>
                  </a:ext>
                </a:extLst>
              </a:tr>
              <a:tr h="1212135">
                <a:tc>
                  <a:txBody>
                    <a:bodyPr/>
                    <a:lstStyle/>
                    <a:p>
                      <a:pPr>
                        <a:buNone/>
                      </a:pPr>
                      <a:r>
                        <a:rPr lang="en-US" sz="1500" b="1" dirty="0">
                          <a:solidFill>
                            <a:schemeClr val="tx2"/>
                          </a:solidFill>
                        </a:rPr>
                        <a:t>CIP</a:t>
                      </a:r>
                      <a:endParaRPr lang="en-US" sz="1500" dirty="0">
                        <a:solidFill>
                          <a:schemeClr val="tx2"/>
                        </a:solidFill>
                      </a:endParaRPr>
                    </a:p>
                  </a:txBody>
                  <a:tcPr marL="132629" marR="132629" marT="66315" marB="66315" anchor="ctr"/>
                </a:tc>
                <a:tc>
                  <a:txBody>
                    <a:bodyPr/>
                    <a:lstStyle/>
                    <a:p>
                      <a:pPr>
                        <a:buNone/>
                      </a:pPr>
                      <a:r>
                        <a:rPr lang="el-GR" sz="1500" dirty="0">
                          <a:solidFill>
                            <a:schemeClr val="tx2"/>
                          </a:solidFill>
                        </a:rPr>
                        <a:t>Κάθε μέσο μεταφοράς</a:t>
                      </a:r>
                    </a:p>
                  </a:txBody>
                  <a:tcPr marL="132629" marR="132629" marT="66315" marB="66315" anchor="ctr"/>
                </a:tc>
                <a:tc>
                  <a:txBody>
                    <a:bodyPr/>
                    <a:lstStyle/>
                    <a:p>
                      <a:pPr>
                        <a:buNone/>
                      </a:pPr>
                      <a:r>
                        <a:rPr lang="el-GR" sz="1500" dirty="0">
                          <a:solidFill>
                            <a:schemeClr val="tx2"/>
                          </a:solidFill>
                        </a:rPr>
                        <a:t>Πωλητής</a:t>
                      </a:r>
                    </a:p>
                  </a:txBody>
                  <a:tcPr marL="132629" marR="132629" marT="66315" marB="66315" anchor="ctr"/>
                </a:tc>
                <a:tc>
                  <a:txBody>
                    <a:bodyPr/>
                    <a:lstStyle/>
                    <a:p>
                      <a:pPr>
                        <a:buNone/>
                      </a:pPr>
                      <a:r>
                        <a:rPr lang="el-GR" sz="1500" dirty="0">
                          <a:solidFill>
                            <a:schemeClr val="tx2"/>
                          </a:solidFill>
                        </a:rPr>
                        <a:t>Ευρύτερη κάλυψη — </a:t>
                      </a:r>
                      <a:r>
                        <a:rPr lang="en-US" sz="1500" b="1" dirty="0">
                          <a:solidFill>
                            <a:schemeClr val="tx2"/>
                          </a:solidFill>
                        </a:rPr>
                        <a:t>Institute Cargo Clauses (A)</a:t>
                      </a:r>
                      <a:endParaRPr lang="en-US" sz="1500" dirty="0">
                        <a:solidFill>
                          <a:schemeClr val="tx2"/>
                        </a:solidFill>
                      </a:endParaRPr>
                    </a:p>
                  </a:txBody>
                  <a:tcPr marL="132629" marR="132629" marT="66315" marB="66315" anchor="ctr"/>
                </a:tc>
                <a:extLst>
                  <a:ext uri="{0D108BD9-81ED-4DB2-BD59-A6C34878D82A}">
                    <a16:rowId xmlns:a16="http://schemas.microsoft.com/office/drawing/2014/main" val="1550214752"/>
                  </a:ext>
                </a:extLst>
              </a:tr>
            </a:tbl>
          </a:graphicData>
        </a:graphic>
      </p:graphicFrame>
      <p:sp>
        <p:nvSpPr>
          <p:cNvPr id="8" name="TextBox 7">
            <a:extLst>
              <a:ext uri="{FF2B5EF4-FFF2-40B4-BE49-F238E27FC236}">
                <a16:creationId xmlns:a16="http://schemas.microsoft.com/office/drawing/2014/main" id="{EC7BF1B4-F16E-377C-B5D2-731173621E25}"/>
              </a:ext>
            </a:extLst>
          </p:cNvPr>
          <p:cNvSpPr txBox="1"/>
          <p:nvPr/>
        </p:nvSpPr>
        <p:spPr>
          <a:xfrm>
            <a:off x="1124275" y="5610880"/>
            <a:ext cx="9552739" cy="523220"/>
          </a:xfrm>
          <a:prstGeom prst="rect">
            <a:avLst/>
          </a:prstGeom>
          <a:noFill/>
        </p:spPr>
        <p:txBody>
          <a:bodyPr wrap="square">
            <a:spAutoFit/>
          </a:bodyPr>
          <a:lstStyle/>
          <a:p>
            <a:pPr marL="285750" indent="-285750">
              <a:buFont typeface="Arial" panose="020B0604020202020204" pitchFamily="34" charset="0"/>
              <a:buChar char="•"/>
            </a:pPr>
            <a:r>
              <a:rPr lang="el-GR" sz="1400" dirty="0"/>
              <a:t>Σε κάθε περίπτωση, η ασφάλιση δεν σημαίνει ότι ο πωλητής εξακολουθεί να φέρει τον κίνδυνο. Ο κίνδυνος μετατίθεται σύμφωνα με τον κανόνα κάθε ρήτρας.</a:t>
            </a:r>
          </a:p>
        </p:txBody>
      </p:sp>
      <p:sp>
        <p:nvSpPr>
          <p:cNvPr id="17" name="TextBox 16">
            <a:extLst>
              <a:ext uri="{FF2B5EF4-FFF2-40B4-BE49-F238E27FC236}">
                <a16:creationId xmlns:a16="http://schemas.microsoft.com/office/drawing/2014/main" id="{B41A55E9-BCC6-BDAB-A44D-854A0C1E169D}"/>
              </a:ext>
            </a:extLst>
          </p:cNvPr>
          <p:cNvSpPr txBox="1"/>
          <p:nvPr/>
        </p:nvSpPr>
        <p:spPr>
          <a:xfrm>
            <a:off x="1170659" y="5156746"/>
            <a:ext cx="6096000" cy="523220"/>
          </a:xfrm>
          <a:prstGeom prst="rect">
            <a:avLst/>
          </a:prstGeom>
          <a:noFill/>
        </p:spPr>
        <p:txBody>
          <a:bodyPr wrap="square">
            <a:spAutoFit/>
          </a:bodyPr>
          <a:lstStyle/>
          <a:p>
            <a:pPr marL="285750" indent="-285750">
              <a:buFont typeface="Arial" panose="020B0604020202020204" pitchFamily="34" charset="0"/>
              <a:buChar char="•"/>
            </a:pPr>
            <a:r>
              <a:rPr lang="el-GR" sz="1400" dirty="0"/>
              <a:t>Και στις δύο ρήτρες ο πωλητής έχει υποχρέωση να συνάψει ασφάλιση για τα εμπορεύματα. </a:t>
            </a:r>
          </a:p>
        </p:txBody>
      </p:sp>
    </p:spTree>
    <p:extLst>
      <p:ext uri="{BB962C8B-B14F-4D97-AF65-F5344CB8AC3E}">
        <p14:creationId xmlns:p14="http://schemas.microsoft.com/office/powerpoint/2010/main" val="1418256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861C7-E20F-4C5B-A53C-26E98FE518E9}"/>
              </a:ext>
            </a:extLst>
          </p:cNvPr>
          <p:cNvSpPr>
            <a:spLocks noGrp="1"/>
          </p:cNvSpPr>
          <p:nvPr>
            <p:ph type="title"/>
          </p:nvPr>
        </p:nvSpPr>
        <p:spPr>
          <a:xfrm>
            <a:off x="1458963" y="173868"/>
            <a:ext cx="9274074" cy="442358"/>
          </a:xfrm>
        </p:spPr>
        <p:txBody>
          <a:bodyPr>
            <a:normAutofit fontScale="90000"/>
          </a:bodyPr>
          <a:lstStyle/>
          <a:p>
            <a:pPr algn="ctr"/>
            <a:r>
              <a:rPr lang="el-GR" sz="2700" b="1" dirty="0">
                <a:latin typeface="+mn-lt"/>
              </a:rPr>
              <a:t>Ερμηνευτικές δυσχέρειες στη διεθνή πρακτική</a:t>
            </a:r>
            <a:br>
              <a:rPr lang="el-GR" sz="2700" b="1" dirty="0">
                <a:latin typeface="+mn-lt"/>
              </a:rPr>
            </a:br>
            <a:br>
              <a:rPr lang="el-GR" b="1" dirty="0"/>
            </a:br>
            <a:endParaRPr lang="el-GR" dirty="0"/>
          </a:p>
        </p:txBody>
      </p:sp>
      <p:sp>
        <p:nvSpPr>
          <p:cNvPr id="3" name="Content Placeholder 2">
            <a:extLst>
              <a:ext uri="{FF2B5EF4-FFF2-40B4-BE49-F238E27FC236}">
                <a16:creationId xmlns:a16="http://schemas.microsoft.com/office/drawing/2014/main" id="{50949CE3-49FE-721F-FF7A-E4F9CFD42079}"/>
              </a:ext>
            </a:extLst>
          </p:cNvPr>
          <p:cNvSpPr>
            <a:spLocks noGrp="1"/>
          </p:cNvSpPr>
          <p:nvPr>
            <p:ph idx="1"/>
          </p:nvPr>
        </p:nvSpPr>
        <p:spPr>
          <a:xfrm>
            <a:off x="868017" y="1046920"/>
            <a:ext cx="9792133" cy="2590801"/>
          </a:xfrm>
        </p:spPr>
        <p:txBody>
          <a:bodyPr>
            <a:normAutofit lnSpcReduction="10000"/>
          </a:bodyPr>
          <a:lstStyle/>
          <a:p>
            <a:pPr marL="0" indent="0">
              <a:buNone/>
            </a:pPr>
            <a:r>
              <a:rPr lang="el-GR" sz="1400" dirty="0"/>
              <a:t>Ζητήματα προκύπτουν κυρίως όταν:</a:t>
            </a:r>
          </a:p>
          <a:p>
            <a:r>
              <a:rPr lang="el-GR" sz="1400" dirty="0"/>
              <a:t>χρησιμοποιείται λάθος </a:t>
            </a:r>
            <a:r>
              <a:rPr lang="el-GR" sz="1400" dirty="0" err="1"/>
              <a:t>Incoterm</a:t>
            </a:r>
            <a:r>
              <a:rPr lang="el-GR" sz="1400" dirty="0"/>
              <a:t> για το συγκεκριμένο μέσο μεταφοράς</a:t>
            </a:r>
            <a:br>
              <a:rPr lang="el-GR" sz="1400" dirty="0"/>
            </a:br>
            <a:r>
              <a:rPr lang="el-GR" sz="1400" dirty="0"/>
              <a:t>π.χ. </a:t>
            </a:r>
            <a:r>
              <a:rPr lang="el-GR" sz="1400" b="1" dirty="0"/>
              <a:t>FOB αντί FCA</a:t>
            </a:r>
            <a:r>
              <a:rPr lang="el-GR" sz="1400" dirty="0"/>
              <a:t> σε εμπορευματοκιβώτια </a:t>
            </a:r>
          </a:p>
          <a:p>
            <a:r>
              <a:rPr lang="el-GR" sz="1400" dirty="0"/>
              <a:t>συγχέεται η κατανομή </a:t>
            </a:r>
            <a:r>
              <a:rPr lang="el-GR" sz="1400" b="1" dirty="0"/>
              <a:t>εξόδων</a:t>
            </a:r>
            <a:r>
              <a:rPr lang="el-GR" sz="1400" dirty="0"/>
              <a:t> με τη μετάθεση του </a:t>
            </a:r>
            <a:r>
              <a:rPr lang="el-GR" sz="1400" b="1" dirty="0"/>
              <a:t>κινδύνου</a:t>
            </a:r>
            <a:r>
              <a:rPr lang="el-GR" sz="1400" dirty="0"/>
              <a:t> </a:t>
            </a:r>
          </a:p>
          <a:p>
            <a:r>
              <a:rPr lang="el-GR" sz="1400" dirty="0"/>
              <a:t>δεν προσδιορίζεται με ακρίβεια ο τόπος ή λιμένας παράδοσης </a:t>
            </a:r>
          </a:p>
          <a:p>
            <a:r>
              <a:rPr lang="el-GR" sz="1400" dirty="0"/>
              <a:t>Η χρήση παλαιότερης έκδοσης δεν αποκλείεται, αλλά πρέπει να αναφέρεται ρητά, διαφορετικά δημιουργείται ερμηνευτική αβεβαιότητα.</a:t>
            </a:r>
          </a:p>
          <a:p>
            <a:r>
              <a:rPr lang="el-GR" sz="1400" dirty="0"/>
              <a:t>θεωρείται εσφαλμένα ότι οι </a:t>
            </a:r>
            <a:r>
              <a:rPr lang="el-GR" sz="1400" dirty="0" err="1"/>
              <a:t>Incoterms</a:t>
            </a:r>
            <a:r>
              <a:rPr lang="el-GR" sz="1400" dirty="0"/>
              <a:t> ρυθμίζουν όλη τη σύμβαση πώλησης </a:t>
            </a:r>
          </a:p>
          <a:p>
            <a:endParaRPr lang="el-GR" dirty="0"/>
          </a:p>
        </p:txBody>
      </p:sp>
      <p:sp>
        <p:nvSpPr>
          <p:cNvPr id="7" name="TextBox 6">
            <a:extLst>
              <a:ext uri="{FF2B5EF4-FFF2-40B4-BE49-F238E27FC236}">
                <a16:creationId xmlns:a16="http://schemas.microsoft.com/office/drawing/2014/main" id="{152BC732-C58A-D543-B095-ED25061B479D}"/>
              </a:ext>
            </a:extLst>
          </p:cNvPr>
          <p:cNvSpPr txBox="1"/>
          <p:nvPr/>
        </p:nvSpPr>
        <p:spPr>
          <a:xfrm>
            <a:off x="868018" y="4068414"/>
            <a:ext cx="10495722" cy="2339011"/>
          </a:xfrm>
          <a:prstGeom prst="rect">
            <a:avLst/>
          </a:prstGeom>
          <a:noFill/>
        </p:spPr>
        <p:txBody>
          <a:bodyPr wrap="square">
            <a:spAutoFit/>
          </a:bodyPr>
          <a:lstStyle/>
          <a:p>
            <a:pPr algn="just"/>
            <a:r>
              <a:rPr lang="el-GR" sz="1400" dirty="0"/>
              <a:t>Αν ο </a:t>
            </a:r>
            <a:r>
              <a:rPr lang="el-GR" sz="1400" dirty="0" err="1"/>
              <a:t>Incoterm</a:t>
            </a:r>
            <a:r>
              <a:rPr lang="el-GR" sz="1400" dirty="0"/>
              <a:t> έχει ενσωματωθεί ατελώς ή λανθασμένα, δεν θεωρείται αυτομάτως ανίσχυρος. Εξετάζεται πρώτα η πραγματική κοινή βούληση των μερών, με βάση: 1) το γράμμα ολόκληρης της σύμβασης, 2) τις διαπραγματεύσεις, 3) την προηγούμενη πρακτική τους, 4) τον σκοπό της συναλλαγής, 5) τη μεταγενέστερη συμπεριφορά τους, 6) τις εμπορικές συνήθειες του κλάδου. </a:t>
            </a:r>
          </a:p>
          <a:p>
            <a:pPr algn="just"/>
            <a:endParaRPr lang="el-GR" sz="1400" dirty="0"/>
          </a:p>
          <a:p>
            <a:pPr algn="just"/>
            <a:r>
              <a:rPr lang="el-GR" sz="1400" dirty="0"/>
              <a:t>Αν η κοινή πρόθεση δεν μπορεί να διαπιστωθεί, ο όρος ερμηνεύεται όπως θα τον αντιλαμβανόταν ένας εύλογος συναλλασσόμενος της ίδιας ιδιότητας, σύμφωνα με το άρθρο 8 παρ. 2–3 CISG.</a:t>
            </a:r>
          </a:p>
          <a:p>
            <a:pPr algn="just"/>
            <a:endParaRPr lang="el-GR" sz="1400" dirty="0"/>
          </a:p>
          <a:p>
            <a:pPr algn="just"/>
            <a:r>
              <a:rPr lang="el-GR" sz="1400" dirty="0"/>
              <a:t>Αν δεν μπορεί τελικά να προσδιοριστεί το περιεχόμενο του </a:t>
            </a:r>
            <a:r>
              <a:rPr lang="el-GR" sz="1400" dirty="0" err="1"/>
              <a:t>Incoterm</a:t>
            </a:r>
            <a:r>
              <a:rPr lang="el-GR" sz="1400" dirty="0"/>
              <a:t>, εφαρμόζονται οι γενικοί κανόνες της CISG και, για ζητήματα εκτός του πεδίου της, το εφαρμοστέο εθνικό δίκαιο.</a:t>
            </a:r>
          </a:p>
          <a:p>
            <a:endParaRPr lang="el-GR" dirty="0"/>
          </a:p>
        </p:txBody>
      </p:sp>
      <p:sp>
        <p:nvSpPr>
          <p:cNvPr id="8" name="Arrow: Down 7">
            <a:extLst>
              <a:ext uri="{FF2B5EF4-FFF2-40B4-BE49-F238E27FC236}">
                <a16:creationId xmlns:a16="http://schemas.microsoft.com/office/drawing/2014/main" id="{81332B26-3C86-5F3F-6F6F-755F920F615A}"/>
              </a:ext>
            </a:extLst>
          </p:cNvPr>
          <p:cNvSpPr/>
          <p:nvPr/>
        </p:nvSpPr>
        <p:spPr>
          <a:xfrm>
            <a:off x="4936435" y="3578088"/>
            <a:ext cx="178904" cy="417444"/>
          </a:xfrm>
          <a:prstGeom prst="downArrow">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688106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9C9D8-E0E6-9D2F-4733-06D18B0BD332}"/>
              </a:ext>
            </a:extLst>
          </p:cNvPr>
          <p:cNvSpPr>
            <a:spLocks noGrp="1"/>
          </p:cNvSpPr>
          <p:nvPr>
            <p:ph type="title"/>
          </p:nvPr>
        </p:nvSpPr>
        <p:spPr>
          <a:xfrm>
            <a:off x="3046270" y="896112"/>
            <a:ext cx="6667574" cy="503583"/>
          </a:xfrm>
        </p:spPr>
        <p:txBody>
          <a:bodyPr>
            <a:normAutofit fontScale="90000"/>
          </a:bodyPr>
          <a:lstStyle/>
          <a:p>
            <a:r>
              <a:rPr lang="el-GR" sz="2800" b="1" dirty="0">
                <a:latin typeface="+mn-lt"/>
              </a:rPr>
              <a:t>ΣΙΩΠΗΡΗ ΕΝΣΩΜΑΤΩΣΗ INCOTERM</a:t>
            </a:r>
          </a:p>
        </p:txBody>
      </p:sp>
      <p:sp>
        <p:nvSpPr>
          <p:cNvPr id="3" name="Content Placeholder 2">
            <a:extLst>
              <a:ext uri="{FF2B5EF4-FFF2-40B4-BE49-F238E27FC236}">
                <a16:creationId xmlns:a16="http://schemas.microsoft.com/office/drawing/2014/main" id="{B47BB600-8787-9E37-88E8-1ED1F924DBD5}"/>
              </a:ext>
            </a:extLst>
          </p:cNvPr>
          <p:cNvSpPr>
            <a:spLocks noGrp="1"/>
          </p:cNvSpPr>
          <p:nvPr>
            <p:ph idx="1"/>
          </p:nvPr>
        </p:nvSpPr>
        <p:spPr>
          <a:xfrm>
            <a:off x="907774" y="1884061"/>
            <a:ext cx="10490752" cy="2919852"/>
          </a:xfrm>
        </p:spPr>
        <p:txBody>
          <a:bodyPr>
            <a:normAutofit/>
          </a:bodyPr>
          <a:lstStyle/>
          <a:p>
            <a:r>
              <a:rPr lang="el-GR" sz="1600" dirty="0"/>
              <a:t>Η απουσία ρητής αναφοράς «</a:t>
            </a:r>
            <a:r>
              <a:rPr lang="el-GR" sz="1600" dirty="0" err="1"/>
              <a:t>Incoterms</a:t>
            </a:r>
            <a:r>
              <a:rPr lang="el-GR" sz="1600" dirty="0"/>
              <a:t> 2020» δεν αποκλείει πάντοτε την εφαρμογή ενός </a:t>
            </a:r>
            <a:r>
              <a:rPr lang="el-GR" sz="1600" dirty="0" err="1"/>
              <a:t>Incoterm</a:t>
            </a:r>
            <a:r>
              <a:rPr lang="el-GR" sz="1600" dirty="0"/>
              <a:t>.</a:t>
            </a:r>
          </a:p>
          <a:p>
            <a:r>
              <a:rPr lang="el-GR" sz="1600" dirty="0"/>
              <a:t>Η ενσωμάτωσή του μπορεί να προκύπτει από:</a:t>
            </a:r>
          </a:p>
          <a:p>
            <a:r>
              <a:rPr lang="el-GR" sz="1600" dirty="0"/>
              <a:t>την ερμηνεία των δηλώσεων και της συμπεριφοράς των μερών, κατά το άρθρο 8 CISG, </a:t>
            </a:r>
          </a:p>
          <a:p>
            <a:r>
              <a:rPr lang="el-GR" sz="1600" dirty="0"/>
              <a:t>τις πρακτικές που έχουν καθιερώσει μεταξύ τους, κατά το άρθρο 9 παρ. 1 CISG, </a:t>
            </a:r>
          </a:p>
          <a:p>
            <a:r>
              <a:rPr lang="el-GR" sz="1600" dirty="0"/>
              <a:t>εμπορική συνήθεια ευρέως γνωστή και τακτικά τηρούμενη στον συγκεκριμένο κλάδο, κατά το άρθρο 9 παρ. 2 CISG. </a:t>
            </a:r>
          </a:p>
          <a:p>
            <a:r>
              <a:rPr lang="el-GR" sz="1600" b="1" dirty="0"/>
              <a:t>Η σιωπηρή ενσωμάτωση δεν είναι αυτόματη:</a:t>
            </a:r>
            <a:r>
              <a:rPr lang="el-GR" sz="1600" dirty="0"/>
              <a:t> πρέπει να αποδεικνύεται ότι τα μέρη γνώριζαν ή όφειλαν να γνωρίζουν τη συγκεκριμένη συνήθεια και ότι αυτή πράγματι τηρείται τακτικά στον οικείο εμπορικό κλάδο.</a:t>
            </a:r>
          </a:p>
          <a:p>
            <a:endParaRPr lang="el-GR" dirty="0"/>
          </a:p>
        </p:txBody>
      </p:sp>
    </p:spTree>
    <p:extLst>
      <p:ext uri="{BB962C8B-B14F-4D97-AF65-F5344CB8AC3E}">
        <p14:creationId xmlns:p14="http://schemas.microsoft.com/office/powerpoint/2010/main" val="2208389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B1640-DBFE-45B4-ECE8-1BDBBD803B84}"/>
              </a:ext>
            </a:extLst>
          </p:cNvPr>
          <p:cNvSpPr>
            <a:spLocks noGrp="1"/>
          </p:cNvSpPr>
          <p:nvPr>
            <p:ph type="title"/>
          </p:nvPr>
        </p:nvSpPr>
        <p:spPr>
          <a:xfrm>
            <a:off x="1360796" y="896112"/>
            <a:ext cx="9470408" cy="457200"/>
          </a:xfrm>
        </p:spPr>
        <p:txBody>
          <a:bodyPr>
            <a:normAutofit fontScale="90000"/>
          </a:bodyPr>
          <a:lstStyle/>
          <a:p>
            <a:pPr algn="ctr"/>
            <a:r>
              <a:rPr lang="en-US" sz="2800" b="1" dirty="0">
                <a:latin typeface="+mn-lt"/>
              </a:rPr>
              <a:t>BP Oil International Ltd v. </a:t>
            </a:r>
            <a:r>
              <a:rPr lang="en-US" sz="2800" b="1" dirty="0" err="1">
                <a:latin typeface="+mn-lt"/>
              </a:rPr>
              <a:t>PetroEcuador</a:t>
            </a:r>
            <a:br>
              <a:rPr lang="el-GR" sz="2800" b="1" dirty="0">
                <a:latin typeface="+mn-lt"/>
              </a:rPr>
            </a:br>
            <a:r>
              <a:rPr lang="en-US" sz="2200" b="1" dirty="0">
                <a:latin typeface="+mn-lt"/>
              </a:rPr>
              <a:t>CFR </a:t>
            </a:r>
            <a:r>
              <a:rPr lang="el-GR" sz="2200" b="1" dirty="0">
                <a:latin typeface="+mn-lt"/>
              </a:rPr>
              <a:t>ΚΑΙ ΜΕΤΑΘΕΣΗ ΚΙΝΔΥΝΟΥ</a:t>
            </a:r>
          </a:p>
        </p:txBody>
      </p:sp>
      <p:sp>
        <p:nvSpPr>
          <p:cNvPr id="3" name="Content Placeholder 2">
            <a:extLst>
              <a:ext uri="{FF2B5EF4-FFF2-40B4-BE49-F238E27FC236}">
                <a16:creationId xmlns:a16="http://schemas.microsoft.com/office/drawing/2014/main" id="{A68CA743-8C42-2294-B451-A945765E3C31}"/>
              </a:ext>
            </a:extLst>
          </p:cNvPr>
          <p:cNvSpPr>
            <a:spLocks noGrp="1"/>
          </p:cNvSpPr>
          <p:nvPr>
            <p:ph idx="1"/>
          </p:nvPr>
        </p:nvSpPr>
        <p:spPr>
          <a:xfrm>
            <a:off x="821635" y="1671694"/>
            <a:ext cx="10722667" cy="4402837"/>
          </a:xfrm>
        </p:spPr>
        <p:txBody>
          <a:bodyPr>
            <a:normAutofit fontScale="92500" lnSpcReduction="20000"/>
          </a:bodyPr>
          <a:lstStyle/>
          <a:p>
            <a:r>
              <a:rPr lang="el-GR" sz="1400" b="1" dirty="0"/>
              <a:t>Πραγματικά περιστατικά:</a:t>
            </a:r>
            <a:br>
              <a:rPr lang="el-GR" sz="1400" b="1" dirty="0"/>
            </a:br>
            <a:r>
              <a:rPr lang="el-GR" sz="1400" dirty="0"/>
              <a:t>Η </a:t>
            </a:r>
            <a:r>
              <a:rPr lang="el-GR" sz="1400" dirty="0" err="1"/>
              <a:t>PetroEcuador</a:t>
            </a:r>
            <a:r>
              <a:rPr lang="el-GR" sz="1400" dirty="0"/>
              <a:t> αγόρασε από την BP ποσότητα αμόλυβδης βενζίνης, η οποία θα μεταφερόταν από το Τέξας στον Ισημερινό με όρο CFR </a:t>
            </a:r>
            <a:r>
              <a:rPr lang="el-GR" sz="1400" dirty="0" err="1"/>
              <a:t>La</a:t>
            </a:r>
            <a:r>
              <a:rPr lang="el-GR" sz="1400" dirty="0"/>
              <a:t> </a:t>
            </a:r>
            <a:r>
              <a:rPr lang="el-GR" sz="1400" dirty="0" err="1"/>
              <a:t>Libertad-Ecuador</a:t>
            </a:r>
            <a:r>
              <a:rPr lang="el-GR" sz="1400" dirty="0"/>
              <a:t>. Η βενζίνη φορτώθηκε στο πλοίο M/T TIBER και πριν από την αναχώρηση ελέγχθηκε ως προς τις συμβατικές προδιαγραφές. Κατά την άφιξη στον Ισημερινό διαπιστώθηκε πρόβλημα στην ποιότητα, και η </a:t>
            </a:r>
            <a:r>
              <a:rPr lang="el-GR" sz="1400" dirty="0" err="1"/>
              <a:t>PetroEcuador</a:t>
            </a:r>
            <a:r>
              <a:rPr lang="el-GR" sz="1400" dirty="0"/>
              <a:t> αρνήθηκε να παραλάβει. Η BP αναγκάστηκε να μεταπωλήσει τη βενζίνη με ζημία και άσκησε αγωγή. Το πρωτοβάθμιο δικαστήριο είχε δεχθεί ότι έπρεπε να εφαρμοστεί το δίκαιο του Ισημερινού, θεωρώντας ότι ο πωλητής έπρεπε να παραδώσει σύμμορφα αγαθά στον τόπο προορισμού.</a:t>
            </a:r>
            <a:r>
              <a:rPr lang="el-GR" sz="1400" b="1" dirty="0"/>
              <a:t> </a:t>
            </a:r>
          </a:p>
          <a:p>
            <a:r>
              <a:rPr lang="el-GR" sz="1400" b="1" dirty="0"/>
              <a:t>Νομικό ζήτημα:</a:t>
            </a:r>
            <a:br>
              <a:rPr lang="el-GR" sz="1400" dirty="0"/>
            </a:br>
            <a:r>
              <a:rPr lang="el-GR" sz="1400" dirty="0"/>
              <a:t>Το βασικό ζήτημα ήταν αν εφαρμοζόταν η </a:t>
            </a:r>
            <a:r>
              <a:rPr lang="el-GR" sz="1400" b="1" dirty="0"/>
              <a:t>CISG</a:t>
            </a:r>
            <a:r>
              <a:rPr lang="el-GR" sz="1400" dirty="0"/>
              <a:t> και ποια ήταν η επίδραση του όρου </a:t>
            </a:r>
            <a:r>
              <a:rPr lang="el-GR" sz="1400" b="1" dirty="0"/>
              <a:t>CFR</a:t>
            </a:r>
            <a:r>
              <a:rPr lang="el-GR" sz="1400" dirty="0"/>
              <a:t> στη μετάθεση του κινδύνου. Ειδικότερα, έπρεπε να κριθεί αν ο κίνδυνος παρέμενε στον πωλητή μέχρι την άφιξη των εμπορευμάτων στον Ισημερινό ή αν είχε ήδη μετατεθεί στον αγοραστή κατά τη φόρτωση στο λιμάνι αναχώρησης.</a:t>
            </a:r>
          </a:p>
          <a:p>
            <a:r>
              <a:rPr lang="el-GR" sz="1400" b="1" dirty="0"/>
              <a:t>Κρίση του δικαστηρίου:</a:t>
            </a:r>
            <a:br>
              <a:rPr lang="el-GR" sz="1400" dirty="0"/>
            </a:br>
            <a:r>
              <a:rPr lang="el-GR" sz="1400" dirty="0"/>
              <a:t>Το U.S. Court of Appeals for the </a:t>
            </a:r>
            <a:r>
              <a:rPr lang="el-GR" sz="1400" dirty="0" err="1"/>
              <a:t>Fifth</a:t>
            </a:r>
            <a:r>
              <a:rPr lang="el-GR" sz="1400" dirty="0"/>
              <a:t> </a:t>
            </a:r>
            <a:r>
              <a:rPr lang="el-GR" sz="1400" dirty="0" err="1"/>
              <a:t>Circuit</a:t>
            </a:r>
            <a:r>
              <a:rPr lang="el-GR" sz="1400" dirty="0"/>
              <a:t> έκρινε ότι η CISG εφαρμοζόταν, διότι η επιλογή δικαίου συμβαλλόμενου κράτους δεν αρκεί από μόνη της για να αποκλειστεί η Σύμβαση· απαιτείται σαφής αποκλεισμός της CISG. Το δικαστήριο δέχθηκε επίσης ότι οι </a:t>
            </a:r>
            <a:r>
              <a:rPr lang="el-GR" sz="1400" dirty="0" err="1"/>
              <a:t>Incoterms</a:t>
            </a:r>
            <a:r>
              <a:rPr lang="el-GR" sz="1400" dirty="0"/>
              <a:t> μπορούν να ενσωματωθούν στη σύμβαση μέσω του άρθρου 9 παρ. 2 CISG ως διεθνώς γνωστή εμπορική συνήθεια. Ως προς τον όρο </a:t>
            </a:r>
            <a:r>
              <a:rPr lang="el-GR" sz="1400" b="1" dirty="0"/>
              <a:t>CFR</a:t>
            </a:r>
            <a:r>
              <a:rPr lang="el-GR" sz="1400" dirty="0"/>
              <a:t>, έκρινε ότι ο πωλητής πληρώνει το κόστος και τον ναύλο μέχρι τον λιμένα προορισμού, αλλά ο κίνδυνος μετατίθεται στον αγοραστή ήδη από τη φόρτωση στο λιμάνι αποστολής. </a:t>
            </a:r>
          </a:p>
          <a:p>
            <a:r>
              <a:rPr lang="el-GR" sz="1400" b="1" dirty="0"/>
              <a:t>Σημασία για τους </a:t>
            </a:r>
            <a:r>
              <a:rPr lang="el-GR" sz="1400" b="1" dirty="0" err="1"/>
              <a:t>Incoterms</a:t>
            </a:r>
            <a:r>
              <a:rPr lang="el-GR" sz="1400" b="1" dirty="0"/>
              <a:t>:</a:t>
            </a:r>
            <a:br>
              <a:rPr lang="el-GR" sz="1400" dirty="0"/>
            </a:br>
            <a:r>
              <a:rPr lang="el-GR" sz="1400" dirty="0"/>
              <a:t>Η απόφαση είναι σημαντική γιατί δείχνει καθαρά ότι οι </a:t>
            </a:r>
            <a:r>
              <a:rPr lang="el-GR" sz="1400" dirty="0" err="1"/>
              <a:t>Incoterms</a:t>
            </a:r>
            <a:r>
              <a:rPr lang="el-GR" sz="1400" dirty="0"/>
              <a:t> δεν υποκαθιστούν συνολικά τη CISG, αλλά μπορούν να εξειδικεύουν κρίσιμα ζητήματα, όπως η μετάθεση του κινδύνου. Επίσης αναδεικνύει τη βασική διάκριση των ρητρών C: ο πωλητής μπορεί να πληρώνει τη μεταφορά μέχρι τον προορισμό, αλλά ο κίνδυνος να έχει ήδη περάσει στον αγοραστή.</a:t>
            </a:r>
          </a:p>
          <a:p>
            <a:endParaRPr lang="el-GR" sz="1400" dirty="0"/>
          </a:p>
        </p:txBody>
      </p:sp>
    </p:spTree>
    <p:extLst>
      <p:ext uri="{BB962C8B-B14F-4D97-AF65-F5344CB8AC3E}">
        <p14:creationId xmlns:p14="http://schemas.microsoft.com/office/powerpoint/2010/main" val="2057192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8E76-3E66-9C95-0CD4-00BF0B97AFF8}"/>
              </a:ext>
            </a:extLst>
          </p:cNvPr>
          <p:cNvSpPr>
            <a:spLocks noGrp="1"/>
          </p:cNvSpPr>
          <p:nvPr>
            <p:ph type="title"/>
          </p:nvPr>
        </p:nvSpPr>
        <p:spPr>
          <a:xfrm>
            <a:off x="974034" y="896112"/>
            <a:ext cx="10277061" cy="475488"/>
          </a:xfrm>
        </p:spPr>
        <p:txBody>
          <a:bodyPr>
            <a:normAutofit fontScale="90000"/>
          </a:bodyPr>
          <a:lstStyle/>
          <a:p>
            <a:pPr algn="ctr"/>
            <a:r>
              <a:rPr lang="en-US" sz="2000" b="1" dirty="0">
                <a:latin typeface="+mn-lt"/>
              </a:rPr>
              <a:t>China North Chemical Industries Corp. v. Beston Chemical Corp.</a:t>
            </a:r>
            <a:br>
              <a:rPr lang="el-GR" sz="2000" b="1" dirty="0">
                <a:latin typeface="+mn-lt"/>
              </a:rPr>
            </a:br>
            <a:r>
              <a:rPr lang="en-US" sz="2000" b="1" dirty="0">
                <a:latin typeface="+mn-lt"/>
              </a:rPr>
              <a:t>CIF, </a:t>
            </a:r>
            <a:r>
              <a:rPr lang="el-GR" sz="2000" b="1" dirty="0">
                <a:latin typeface="+mn-lt"/>
              </a:rPr>
              <a:t>ΑΣΦΑΛΙΣΗ ΚΑΙ ΚΙΝΔΥΝΟΣ</a:t>
            </a:r>
          </a:p>
        </p:txBody>
      </p:sp>
      <p:sp>
        <p:nvSpPr>
          <p:cNvPr id="3" name="Content Placeholder 2">
            <a:extLst>
              <a:ext uri="{FF2B5EF4-FFF2-40B4-BE49-F238E27FC236}">
                <a16:creationId xmlns:a16="http://schemas.microsoft.com/office/drawing/2014/main" id="{0EACE78E-829A-B749-F00C-603C92838548}"/>
              </a:ext>
            </a:extLst>
          </p:cNvPr>
          <p:cNvSpPr>
            <a:spLocks noGrp="1"/>
          </p:cNvSpPr>
          <p:nvPr>
            <p:ph idx="1"/>
          </p:nvPr>
        </p:nvSpPr>
        <p:spPr>
          <a:xfrm>
            <a:off x="748749" y="1771418"/>
            <a:ext cx="10788926" cy="4190470"/>
          </a:xfrm>
        </p:spPr>
        <p:txBody>
          <a:bodyPr>
            <a:normAutofit fontScale="55000" lnSpcReduction="20000"/>
          </a:bodyPr>
          <a:lstStyle/>
          <a:p>
            <a:r>
              <a:rPr lang="el-GR" sz="2400" b="1" dirty="0"/>
              <a:t>Δικαστήριο:</a:t>
            </a:r>
            <a:br>
              <a:rPr lang="el-GR" sz="2400" dirty="0"/>
            </a:br>
            <a:r>
              <a:rPr lang="el-GR" sz="2400" dirty="0"/>
              <a:t>U.S. </a:t>
            </a:r>
            <a:r>
              <a:rPr lang="el-GR" sz="2400" dirty="0" err="1"/>
              <a:t>District</a:t>
            </a:r>
            <a:r>
              <a:rPr lang="el-GR" sz="2400" dirty="0"/>
              <a:t> Court for the Southern </a:t>
            </a:r>
            <a:r>
              <a:rPr lang="el-GR" sz="2400" dirty="0" err="1"/>
              <a:t>District</a:t>
            </a:r>
            <a:r>
              <a:rPr lang="el-GR" sz="2400" dirty="0"/>
              <a:t> of </a:t>
            </a:r>
            <a:r>
              <a:rPr lang="el-GR" sz="2400" dirty="0" err="1"/>
              <a:t>Texas</a:t>
            </a:r>
            <a:r>
              <a:rPr lang="el-GR" sz="2400" dirty="0"/>
              <a:t>, 7.2.2006</a:t>
            </a:r>
          </a:p>
          <a:p>
            <a:r>
              <a:rPr lang="el-GR" sz="2400" b="1" dirty="0"/>
              <a:t>Ρήτρα:</a:t>
            </a:r>
            <a:br>
              <a:rPr lang="el-GR" sz="2400" dirty="0"/>
            </a:br>
            <a:r>
              <a:rPr lang="el-GR" sz="2400" dirty="0"/>
              <a:t>CIF </a:t>
            </a:r>
            <a:r>
              <a:rPr lang="el-GR" sz="2400" dirty="0" err="1"/>
              <a:t>Berwick</a:t>
            </a:r>
            <a:r>
              <a:rPr lang="el-GR" sz="2400" dirty="0"/>
              <a:t>, </a:t>
            </a:r>
            <a:r>
              <a:rPr lang="el-GR" sz="2400" dirty="0" err="1"/>
              <a:t>Louisiana</a:t>
            </a:r>
            <a:endParaRPr lang="el-GR" sz="2400" dirty="0"/>
          </a:p>
          <a:p>
            <a:r>
              <a:rPr lang="el-GR" sz="2400" b="1" dirty="0"/>
              <a:t>Πραγματικά περιστατικά:</a:t>
            </a:r>
            <a:br>
              <a:rPr lang="el-GR" sz="2400" dirty="0"/>
            </a:br>
            <a:r>
              <a:rPr lang="el-GR" sz="2400" dirty="0"/>
              <a:t>Η κινεζική εταιρία </a:t>
            </a:r>
            <a:r>
              <a:rPr lang="el-GR" sz="2400" dirty="0" err="1"/>
              <a:t>China</a:t>
            </a:r>
            <a:r>
              <a:rPr lang="el-GR" sz="2400" dirty="0"/>
              <a:t> North Chemical </a:t>
            </a:r>
            <a:r>
              <a:rPr lang="el-GR" sz="2400" dirty="0" err="1"/>
              <a:t>Industries</a:t>
            </a:r>
            <a:r>
              <a:rPr lang="el-GR" sz="2400" dirty="0"/>
              <a:t> Corp. (</a:t>
            </a:r>
            <a:r>
              <a:rPr lang="el-GR" sz="2400" dirty="0" err="1"/>
              <a:t>Nocinco</a:t>
            </a:r>
            <a:r>
              <a:rPr lang="el-GR" sz="2400" dirty="0"/>
              <a:t>) πώλησε στην αμερικανική </a:t>
            </a:r>
            <a:r>
              <a:rPr lang="el-GR" sz="2400" dirty="0" err="1"/>
              <a:t>Beston</a:t>
            </a:r>
            <a:r>
              <a:rPr lang="el-GR" sz="2400" dirty="0"/>
              <a:t> Chemical Corp. 718 παλέτες εκρηκτικών ενισχυτών με όρο CIF </a:t>
            </a:r>
            <a:r>
              <a:rPr lang="el-GR" sz="2400" dirty="0" err="1"/>
              <a:t>Berwick</a:t>
            </a:r>
            <a:r>
              <a:rPr lang="el-GR" sz="2400" dirty="0"/>
              <a:t>, </a:t>
            </a:r>
            <a:r>
              <a:rPr lang="el-GR" sz="2400" dirty="0" err="1"/>
              <a:t>Louisiana</a:t>
            </a:r>
            <a:r>
              <a:rPr lang="el-GR" sz="2400" dirty="0"/>
              <a:t>. Τα εμπορεύματα φορτώθηκαν στο πλοίο και ο πωλητής είχε μεριμνήσει για τη μεταφορά και την ασφάλισή τους. Κατά τη θαλάσσια μεταφορά προέκυψαν ζημίες και ο αγοραστής αρνήθηκε να καταβάλει το υπόλοιπο τίμημα. </a:t>
            </a:r>
          </a:p>
          <a:p>
            <a:r>
              <a:rPr lang="el-GR" sz="2400" b="1" dirty="0"/>
              <a:t>Νομικό ζήτημα:</a:t>
            </a:r>
            <a:br>
              <a:rPr lang="el-GR" sz="2400" dirty="0"/>
            </a:br>
            <a:r>
              <a:rPr lang="el-GR" sz="2400" dirty="0"/>
              <a:t>Το ζήτημα ήταν αν, παρά τη ρήτρα CIF, ο πωλητής εξακολουθούσε να φέρει ευθύνη για ζημίες που επήλθαν μετά τη φόρτωση των εμπορευμάτων στο πλοίο.</a:t>
            </a:r>
          </a:p>
          <a:p>
            <a:r>
              <a:rPr lang="el-GR" sz="2400" b="1" dirty="0"/>
              <a:t>Κρίση του δικαστηρίου:</a:t>
            </a:r>
            <a:br>
              <a:rPr lang="el-GR" sz="2400" dirty="0"/>
            </a:br>
            <a:r>
              <a:rPr lang="el-GR" sz="2400" dirty="0"/>
              <a:t>Το δικαστήριο έκρινε ότι, με βάση τη ρήτρα CIF, ο πωλητής υποχρεούται να οργανώσει και να πληρώσει τη μεταφορά και την ασφάλιση, αλλά ο κίνδυνος μετατίθεται στον αγοραστή από τη φόρτωση των εμπορευμάτων στο πλοίο. Εφόσον ο πωλητής είχε παραδώσει τα εμπορεύματα στο πλοίο και είχε εξασφαλίσει την απαιτούμενη ασφάλιση, δεν έφερε τον κίνδυνο για τη μεταγενέστερη ζημία κατά τη θαλάσσια μεταφορά. </a:t>
            </a:r>
          </a:p>
          <a:p>
            <a:r>
              <a:rPr lang="el-GR" sz="2400" b="1" dirty="0"/>
              <a:t>Σημασία για τους </a:t>
            </a:r>
            <a:r>
              <a:rPr lang="el-GR" sz="2400" b="1" dirty="0" err="1"/>
              <a:t>Incoterms</a:t>
            </a:r>
            <a:r>
              <a:rPr lang="el-GR" sz="2400" b="1" dirty="0"/>
              <a:t>:</a:t>
            </a:r>
            <a:br>
              <a:rPr lang="el-GR" sz="2400" dirty="0"/>
            </a:br>
            <a:r>
              <a:rPr lang="el-GR" sz="2400" dirty="0"/>
              <a:t>Η απόφαση δείχνει καθαρά τη βασική λειτουργία της CIF: ο πωλητής πληρώνει τον ναύλο και την ασφάλιση μέχρι τον λιμένα προορισμού, αλλά ο κίνδυνος δεν παραμένει σε αυτόν μέχρι την άφιξη. Ο κίνδυνος περνά στον αγοραστή ήδη από τη φόρτωση επί του πλοίου.</a:t>
            </a:r>
          </a:p>
          <a:p>
            <a:endParaRPr lang="el-GR" dirty="0"/>
          </a:p>
        </p:txBody>
      </p:sp>
    </p:spTree>
    <p:extLst>
      <p:ext uri="{BB962C8B-B14F-4D97-AF65-F5344CB8AC3E}">
        <p14:creationId xmlns:p14="http://schemas.microsoft.com/office/powerpoint/2010/main" val="2834551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E6838D-ADFA-D202-2F4F-72A98F0D493E}"/>
              </a:ext>
            </a:extLst>
          </p:cNvPr>
          <p:cNvSpPr txBox="1"/>
          <p:nvPr/>
        </p:nvSpPr>
        <p:spPr>
          <a:xfrm>
            <a:off x="4651512" y="119270"/>
            <a:ext cx="4174435" cy="523220"/>
          </a:xfrm>
          <a:prstGeom prst="rect">
            <a:avLst/>
          </a:prstGeom>
          <a:noFill/>
        </p:spPr>
        <p:txBody>
          <a:bodyPr wrap="square">
            <a:spAutoFit/>
          </a:bodyPr>
          <a:lstStyle/>
          <a:p>
            <a:r>
              <a:rPr lang="el-GR" sz="2800" b="1" dirty="0"/>
              <a:t>ΣΥΜΠΕΡΑΣΜΑΤΑ</a:t>
            </a:r>
          </a:p>
        </p:txBody>
      </p:sp>
      <p:sp>
        <p:nvSpPr>
          <p:cNvPr id="5" name="Rectangle 2">
            <a:extLst>
              <a:ext uri="{FF2B5EF4-FFF2-40B4-BE49-F238E27FC236}">
                <a16:creationId xmlns:a16="http://schemas.microsoft.com/office/drawing/2014/main" id="{F62F6087-9D82-0EDB-D718-476FAB24FF44}"/>
              </a:ext>
            </a:extLst>
          </p:cNvPr>
          <p:cNvSpPr>
            <a:spLocks noChangeArrowheads="1"/>
          </p:cNvSpPr>
          <p:nvPr/>
        </p:nvSpPr>
        <p:spPr bwMode="auto">
          <a:xfrm>
            <a:off x="1073426" y="993353"/>
            <a:ext cx="10045148"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Οι </a:t>
            </a:r>
            <a:r>
              <a:rPr kumimoji="0" lang="el-GR" altLang="el-GR" sz="1400" b="0" i="0" u="none" strike="noStrike" cap="none" normalizeH="0" baseline="0" dirty="0" err="1">
                <a:ln>
                  <a:noFill/>
                </a:ln>
                <a:solidFill>
                  <a:schemeClr val="tx1"/>
                </a:solidFill>
                <a:effectLst/>
              </a:rPr>
              <a:t>Incoterms</a:t>
            </a:r>
            <a:r>
              <a:rPr kumimoji="0" lang="el-GR" altLang="el-GR" sz="1400" b="0" i="0" u="none" strike="noStrike" cap="none" normalizeH="0" baseline="0" dirty="0">
                <a:ln>
                  <a:noFill/>
                </a:ln>
                <a:solidFill>
                  <a:schemeClr val="tx1"/>
                </a:solidFill>
                <a:effectLst/>
              </a:rPr>
              <a:t> 2020 αποτελούν βασικό εργαλείο της διεθνούς εμπορικής πρακτικής. </a:t>
            </a:r>
          </a:p>
          <a:p>
            <a:pPr marL="0" marR="0" lvl="0" indent="0" algn="l"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Δεν ρυθμίζουν ολόκληρη τη σύμβαση, αλλά ιδίως την παράδοση, τη μεταφορά, τα έξοδα, την ασφάλιση και τη μετάθεση του κινδύνου. </a:t>
            </a:r>
          </a:p>
          <a:p>
            <a:pPr marL="0" marR="0" lvl="0" indent="0" algn="l"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Λειτουργούν ως ειδικότεροι συμβατικοί όροι σε σχέση με τη CISG και το εφαρμοστέο εθνικό δίκαιο. </a:t>
            </a:r>
          </a:p>
          <a:p>
            <a:pPr marL="0" marR="0" lvl="0" indent="0" algn="l"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Η δεσμευτικότητά τους προκύπτει κυρίως από ρητή ενσωμάτωση, αλλά μπορεί να προκύψει και σιωπηρά κατά τα άρθρα 8 και 9 CISG. </a:t>
            </a:r>
          </a:p>
          <a:p>
            <a:pPr marL="0" marR="0" lvl="0" indent="0" algn="l"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Η σιωπηρή ενσωμάτωση δεν τεκμαίρεται αυτόματα, αλλά πρέπει να αποδεικνύεται από τις περιστάσεις, τις πρακτικές των μερών ή τις εμπορικές συνήθειες του κλάδου. </a:t>
            </a:r>
          </a:p>
          <a:p>
            <a:pPr marL="0" marR="0" lvl="0" indent="0" algn="l"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Σε περίπτωση ασαφούς ή εσφαλμένης διατύπωσης αναζητείται πρώτα η πραγματική κοινή βούληση των μερών. </a:t>
            </a:r>
          </a:p>
          <a:p>
            <a:pPr marL="0" marR="0" lvl="0" indent="0" algn="l"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Αν ο </a:t>
            </a:r>
            <a:r>
              <a:rPr kumimoji="0" lang="el-GR" altLang="el-GR" sz="1400" b="0" i="0" u="none" strike="noStrike" cap="none" normalizeH="0" baseline="0" dirty="0" err="1">
                <a:ln>
                  <a:noFill/>
                </a:ln>
                <a:solidFill>
                  <a:schemeClr val="tx1"/>
                </a:solidFill>
                <a:effectLst/>
              </a:rPr>
              <a:t>Incoterm</a:t>
            </a:r>
            <a:r>
              <a:rPr kumimoji="0" lang="el-GR" altLang="el-GR" sz="1400" b="0" i="0" u="none" strike="noStrike" cap="none" normalizeH="0" baseline="0" dirty="0">
                <a:ln>
                  <a:noFill/>
                </a:ln>
                <a:solidFill>
                  <a:schemeClr val="tx1"/>
                </a:solidFill>
                <a:effectLst/>
              </a:rPr>
              <a:t> δεν μπορεί να ερμηνευθεί ή να θεωρηθεί ενσωματωμένος, εφαρμόζονται οι γενικοί κανόνες της CISG ή, εκτός αυτής, το εφαρμοστέο εθνικό δίκαιο. </a:t>
            </a:r>
          </a:p>
          <a:p>
            <a:pPr marL="0" marR="0" lvl="0" indent="0" algn="l" defTabSz="914400" rtl="0" eaLnBrk="0" fontAlgn="base" latinLnBrk="0" hangingPunct="0">
              <a:lnSpc>
                <a:spcPct val="100000"/>
              </a:lnSpc>
              <a:spcBef>
                <a:spcPct val="0"/>
              </a:spcBef>
              <a:spcAft>
                <a:spcPct val="0"/>
              </a:spcAft>
              <a:buClrTx/>
              <a:buSzTx/>
              <a:tabLst/>
            </a:pPr>
            <a:endParaRPr kumimoji="0" lang="el-GR" altLang="el-GR"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0" i="0" u="none" strike="noStrike" cap="none" normalizeH="0" baseline="0" dirty="0">
                <a:ln>
                  <a:noFill/>
                </a:ln>
                <a:solidFill>
                  <a:schemeClr val="tx1"/>
                </a:solidFill>
                <a:effectLst/>
              </a:rPr>
              <a:t>Η ασφαλέστερη πρακτική παραμένει: </a:t>
            </a:r>
            <a:r>
              <a:rPr kumimoji="0" lang="el-GR" altLang="el-GR" sz="1400" i="0" u="none" strike="noStrike" cap="none" normalizeH="0" baseline="0" dirty="0" err="1">
                <a:ln>
                  <a:noFill/>
                </a:ln>
                <a:solidFill>
                  <a:schemeClr val="tx1"/>
                </a:solidFill>
                <a:effectLst/>
              </a:rPr>
              <a:t>Incoterm</a:t>
            </a:r>
            <a:r>
              <a:rPr kumimoji="0" lang="el-GR" altLang="el-GR" sz="1400" i="0" u="none" strike="noStrike" cap="none" normalizeH="0" baseline="0" dirty="0">
                <a:ln>
                  <a:noFill/>
                </a:ln>
                <a:solidFill>
                  <a:schemeClr val="tx1"/>
                </a:solidFill>
                <a:effectLst/>
              </a:rPr>
              <a:t> + ακριβής τόπος ή λιμένας + έκδοση των κανόνων. </a:t>
            </a:r>
          </a:p>
        </p:txBody>
      </p:sp>
      <p:sp>
        <p:nvSpPr>
          <p:cNvPr id="7" name="TextBox 6">
            <a:extLst>
              <a:ext uri="{FF2B5EF4-FFF2-40B4-BE49-F238E27FC236}">
                <a16:creationId xmlns:a16="http://schemas.microsoft.com/office/drawing/2014/main" id="{9AF7BFFC-460C-679C-7C02-41DD14D4A602}"/>
              </a:ext>
            </a:extLst>
          </p:cNvPr>
          <p:cNvSpPr txBox="1"/>
          <p:nvPr/>
        </p:nvSpPr>
        <p:spPr>
          <a:xfrm>
            <a:off x="1073426" y="5341427"/>
            <a:ext cx="10144539" cy="523220"/>
          </a:xfrm>
          <a:prstGeom prst="rect">
            <a:avLst/>
          </a:prstGeom>
          <a:noFill/>
        </p:spPr>
        <p:txBody>
          <a:bodyPr wrap="square">
            <a:spAutoFit/>
          </a:bodyPr>
          <a:lstStyle/>
          <a:p>
            <a:pPr marL="285750" indent="-285750">
              <a:buFont typeface="Arial" panose="020B0604020202020204" pitchFamily="34" charset="0"/>
              <a:buChar char="•"/>
            </a:pPr>
            <a:r>
              <a:rPr lang="el-GR" sz="1400" dirty="0"/>
              <a:t>Οι </a:t>
            </a:r>
            <a:r>
              <a:rPr lang="el-GR" sz="1400" dirty="0" err="1"/>
              <a:t>Incoterms</a:t>
            </a:r>
            <a:r>
              <a:rPr lang="el-GR" sz="1400" dirty="0"/>
              <a:t> μειώνουν την αβεβαιότητα μόνο όταν η επιλογή και η διατύπωσή τους αποτυπώνουν με σαφήνεια την πραγματική βούληση των μερών.</a:t>
            </a:r>
          </a:p>
        </p:txBody>
      </p:sp>
    </p:spTree>
    <p:extLst>
      <p:ext uri="{BB962C8B-B14F-4D97-AF65-F5344CB8AC3E}">
        <p14:creationId xmlns:p14="http://schemas.microsoft.com/office/powerpoint/2010/main" val="2771035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8127-68BF-939C-483B-DBBE401E5E66}"/>
              </a:ext>
            </a:extLst>
          </p:cNvPr>
          <p:cNvSpPr>
            <a:spLocks noGrp="1"/>
          </p:cNvSpPr>
          <p:nvPr>
            <p:ph type="title"/>
          </p:nvPr>
        </p:nvSpPr>
        <p:spPr/>
        <p:txBody>
          <a:bodyPr>
            <a:normAutofit/>
          </a:bodyPr>
          <a:lstStyle/>
          <a:p>
            <a:r>
              <a:rPr lang="el-GR" sz="2800" b="1" dirty="0">
                <a:latin typeface="+mn-lt"/>
              </a:rPr>
              <a:t>ΕΝΔΕΙΚΤΙΚΗ ΒΙΒΛΙΟΓΡΑΦΙΑ</a:t>
            </a:r>
          </a:p>
        </p:txBody>
      </p:sp>
      <p:sp>
        <p:nvSpPr>
          <p:cNvPr id="4" name="Rectangle 1">
            <a:extLst>
              <a:ext uri="{FF2B5EF4-FFF2-40B4-BE49-F238E27FC236}">
                <a16:creationId xmlns:a16="http://schemas.microsoft.com/office/drawing/2014/main" id="{A47A55AE-178E-963C-F1E6-D72981D58B80}"/>
              </a:ext>
            </a:extLst>
          </p:cNvPr>
          <p:cNvSpPr>
            <a:spLocks noGrp="1" noChangeArrowheads="1"/>
          </p:cNvSpPr>
          <p:nvPr>
            <p:ph idx="1"/>
          </p:nvPr>
        </p:nvSpPr>
        <p:spPr bwMode="auto">
          <a:xfrm>
            <a:off x="700635" y="1890680"/>
            <a:ext cx="6939243"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err="1">
                <a:ln>
                  <a:noFill/>
                </a:ln>
                <a:solidFill>
                  <a:schemeClr val="tx1"/>
                </a:solidFill>
                <a:effectLst/>
              </a:rPr>
              <a:t>Λιβαδά</a:t>
            </a:r>
            <a:r>
              <a:rPr kumimoji="0" lang="el-GR" altLang="el-GR" sz="1600" b="0" i="0" u="none" strike="noStrike" cap="none" normalizeH="0" baseline="0" dirty="0">
                <a:ln>
                  <a:noFill/>
                </a:ln>
                <a:solidFill>
                  <a:schemeClr val="tx1"/>
                </a:solidFill>
                <a:effectLst/>
              </a:rPr>
              <a:t> Χρ., </a:t>
            </a:r>
            <a:r>
              <a:rPr kumimoji="0" lang="el-GR" altLang="el-GR" sz="1600" b="0" i="1" u="none" strike="noStrike" cap="none" normalizeH="0" baseline="0" dirty="0">
                <a:ln>
                  <a:noFill/>
                </a:ln>
                <a:solidFill>
                  <a:schemeClr val="tx1"/>
                </a:solidFill>
                <a:effectLst/>
              </a:rPr>
              <a:t>Η αθέτηση της ενοχής του πωλητή στη διεθνή εμπορική πώληση (Στο παράδειγμα της Σύμβασης της Βιέννης)</a:t>
            </a:r>
            <a:r>
              <a:rPr kumimoji="0" lang="el-GR" altLang="el-GR" sz="1600" b="0" i="0" u="none" strike="noStrike" cap="none" normalizeH="0" baseline="0" dirty="0">
                <a:ln>
                  <a:noFill/>
                </a:ln>
                <a:solidFill>
                  <a:schemeClr val="tx1"/>
                </a:solidFill>
                <a:effectLst/>
              </a:rPr>
              <a:t>, Νομική Βιβλιοθήκη, 2023. </a:t>
            </a:r>
          </a:p>
          <a:p>
            <a:pPr marL="0" marR="0" lvl="0" indent="0" algn="just" defTabSz="914400" rtl="0" eaLnBrk="0" fontAlgn="base" latinLnBrk="0" hangingPunct="0">
              <a:lnSpc>
                <a:spcPct val="100000"/>
              </a:lnSpc>
              <a:spcBef>
                <a:spcPct val="0"/>
              </a:spcBef>
              <a:spcAft>
                <a:spcPct val="0"/>
              </a:spcAft>
              <a:buClrTx/>
              <a:buSzTx/>
              <a:buNone/>
              <a:tabLst/>
            </a:pPr>
            <a:endParaRPr kumimoji="0" lang="el-GR" altLang="el-GR"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err="1">
                <a:ln>
                  <a:noFill/>
                </a:ln>
                <a:solidFill>
                  <a:schemeClr val="tx1"/>
                </a:solidFill>
                <a:effectLst/>
              </a:rPr>
              <a:t>Φλάμπουρας</a:t>
            </a:r>
            <a:r>
              <a:rPr kumimoji="0" lang="el-GR" altLang="el-GR" sz="1600" b="0" i="0" u="none" strike="noStrike" cap="none" normalizeH="0" baseline="0" dirty="0">
                <a:ln>
                  <a:noFill/>
                </a:ln>
                <a:solidFill>
                  <a:schemeClr val="tx1"/>
                </a:solidFill>
                <a:effectLst/>
              </a:rPr>
              <a:t> Δ., «III. Δομή των </a:t>
            </a:r>
            <a:r>
              <a:rPr kumimoji="0" lang="el-GR" altLang="el-GR" sz="1600" b="0" i="0" u="none" strike="noStrike" cap="none" normalizeH="0" baseline="0" dirty="0" err="1">
                <a:ln>
                  <a:noFill/>
                </a:ln>
                <a:solidFill>
                  <a:schemeClr val="tx1"/>
                </a:solidFill>
                <a:effectLst/>
              </a:rPr>
              <a:t>Incoterms</a:t>
            </a:r>
            <a:r>
              <a:rPr kumimoji="0" lang="el-GR" altLang="el-GR" sz="1600" b="0" i="0" u="none" strike="noStrike" cap="none" normalizeH="0" baseline="0" dirty="0">
                <a:ln>
                  <a:noFill/>
                </a:ln>
                <a:solidFill>
                  <a:schemeClr val="tx1"/>
                </a:solidFill>
                <a:effectLst/>
              </a:rPr>
              <a:t>», σε </a:t>
            </a:r>
            <a:r>
              <a:rPr kumimoji="0" lang="el-GR" altLang="el-GR" sz="1600" b="0" i="0" u="none" strike="noStrike" cap="none" normalizeH="0" baseline="0" dirty="0" err="1">
                <a:ln>
                  <a:noFill/>
                </a:ln>
                <a:solidFill>
                  <a:schemeClr val="tx1"/>
                </a:solidFill>
                <a:effectLst/>
              </a:rPr>
              <a:t>Βενιέρης</a:t>
            </a:r>
            <a:r>
              <a:rPr kumimoji="0" lang="el-GR" altLang="el-GR" sz="1600" b="0" i="0" u="none" strike="noStrike" cap="none" normalizeH="0" baseline="0" dirty="0">
                <a:ln>
                  <a:noFill/>
                </a:ln>
                <a:solidFill>
                  <a:schemeClr val="tx1"/>
                </a:solidFill>
                <a:effectLst/>
              </a:rPr>
              <a:t> Ι./</a:t>
            </a:r>
            <a:r>
              <a:rPr kumimoji="0" lang="el-GR" altLang="el-GR" sz="1600" b="0" i="0" u="none" strike="noStrike" cap="none" normalizeH="0" baseline="0" dirty="0" err="1">
                <a:ln>
                  <a:noFill/>
                </a:ln>
                <a:solidFill>
                  <a:schemeClr val="tx1"/>
                </a:solidFill>
                <a:effectLst/>
              </a:rPr>
              <a:t>Βερβεσός</a:t>
            </a:r>
            <a:r>
              <a:rPr kumimoji="0" lang="el-GR" altLang="el-GR" sz="1600" b="0" i="0" u="none" strike="noStrike" cap="none" normalizeH="0" baseline="0" dirty="0">
                <a:ln>
                  <a:noFill/>
                </a:ln>
                <a:solidFill>
                  <a:schemeClr val="tx1"/>
                </a:solidFill>
                <a:effectLst/>
              </a:rPr>
              <a:t> Ν. </a:t>
            </a:r>
            <a:r>
              <a:rPr kumimoji="0" lang="el-GR" altLang="el-GR" sz="1600" b="0" i="0" u="none" strike="noStrike" cap="none" normalizeH="0" baseline="0" dirty="0" err="1">
                <a:ln>
                  <a:noFill/>
                </a:ln>
                <a:solidFill>
                  <a:schemeClr val="tx1"/>
                </a:solidFill>
                <a:effectLst/>
              </a:rPr>
              <a:t>επιμ</a:t>
            </a:r>
            <a:r>
              <a:rPr kumimoji="0" lang="el-GR" altLang="el-GR" sz="1600" b="0" i="0" u="none" strike="noStrike" cap="none" normalizeH="0" baseline="0" dirty="0">
                <a:ln>
                  <a:noFill/>
                </a:ln>
                <a:solidFill>
                  <a:schemeClr val="tx1"/>
                </a:solidFill>
                <a:effectLst/>
              </a:rPr>
              <a:t>., </a:t>
            </a:r>
            <a:r>
              <a:rPr kumimoji="0" lang="el-GR" altLang="el-GR" sz="1600" b="0" i="1" u="none" strike="noStrike" cap="none" normalizeH="0" baseline="0" dirty="0">
                <a:ln>
                  <a:noFill/>
                </a:ln>
                <a:solidFill>
                  <a:schemeClr val="tx1"/>
                </a:solidFill>
                <a:effectLst/>
              </a:rPr>
              <a:t>Δίκαιο Εμπορικών Συμβάσεων</a:t>
            </a:r>
            <a:r>
              <a:rPr kumimoji="0" lang="el-GR" altLang="el-GR" sz="1600" b="0" i="0" u="none" strike="noStrike" cap="none" normalizeH="0" baseline="0" dirty="0">
                <a:ln>
                  <a:noFill/>
                </a:ln>
                <a:solidFill>
                  <a:schemeClr val="tx1"/>
                </a:solidFill>
                <a:effectLst/>
              </a:rPr>
              <a:t>, Νομική Βιβλιοθήκη, 2021. </a:t>
            </a:r>
          </a:p>
          <a:p>
            <a:pPr marL="0" marR="0" lvl="0" indent="0" algn="just" defTabSz="914400" rtl="0" eaLnBrk="0" fontAlgn="base" latinLnBrk="0" hangingPunct="0">
              <a:lnSpc>
                <a:spcPct val="100000"/>
              </a:lnSpc>
              <a:spcBef>
                <a:spcPct val="0"/>
              </a:spcBef>
              <a:spcAft>
                <a:spcPct val="0"/>
              </a:spcAft>
              <a:buClrTx/>
              <a:buSzTx/>
              <a:buNone/>
              <a:tabLst/>
            </a:pPr>
            <a:endParaRPr kumimoji="0" lang="el-GR" altLang="el-GR"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err="1">
                <a:ln>
                  <a:noFill/>
                </a:ln>
                <a:solidFill>
                  <a:schemeClr val="tx1"/>
                </a:solidFill>
                <a:effectLst/>
              </a:rPr>
              <a:t>Φλάμπουρας</a:t>
            </a:r>
            <a:r>
              <a:rPr kumimoji="0" lang="el-GR" altLang="el-GR" sz="1600" b="0" i="0" u="none" strike="noStrike" cap="none" normalizeH="0" baseline="0" dirty="0">
                <a:ln>
                  <a:noFill/>
                </a:ln>
                <a:solidFill>
                  <a:schemeClr val="tx1"/>
                </a:solidFill>
                <a:effectLst/>
              </a:rPr>
              <a:t> Δ., «Οι κανόνες του Διεθνούς Εμπορικού Επιμελητηρίου για τη Διεθνή Εμπορική Πώληση (</a:t>
            </a:r>
            <a:r>
              <a:rPr kumimoji="0" lang="el-GR" altLang="el-GR" sz="1600" b="0" i="0" u="none" strike="noStrike" cap="none" normalizeH="0" baseline="0" dirty="0" err="1">
                <a:ln>
                  <a:noFill/>
                </a:ln>
                <a:solidFill>
                  <a:schemeClr val="tx1"/>
                </a:solidFill>
                <a:effectLst/>
              </a:rPr>
              <a:t>Incoterms</a:t>
            </a:r>
            <a:r>
              <a:rPr kumimoji="0" lang="el-GR" altLang="el-GR" sz="1600" b="0" i="0" u="none" strike="noStrike" cap="none" normalizeH="0" baseline="0" dirty="0">
                <a:ln>
                  <a:noFill/>
                </a:ln>
                <a:solidFill>
                  <a:schemeClr val="tx1"/>
                </a:solidFill>
                <a:effectLst/>
              </a:rPr>
              <a:t> 2000)», σε Χ. </a:t>
            </a:r>
            <a:r>
              <a:rPr kumimoji="0" lang="el-GR" altLang="el-GR" sz="1600" b="0" i="0" u="none" strike="noStrike" cap="none" normalizeH="0" baseline="0" dirty="0" err="1">
                <a:ln>
                  <a:noFill/>
                </a:ln>
                <a:solidFill>
                  <a:schemeClr val="tx1"/>
                </a:solidFill>
                <a:effectLst/>
              </a:rPr>
              <a:t>Παμπούκη</a:t>
            </a:r>
            <a:r>
              <a:rPr kumimoji="0" lang="el-GR" altLang="el-GR" sz="1600" b="0" i="0" u="none" strike="noStrike" cap="none" normalizeH="0" baseline="0" dirty="0">
                <a:ln>
                  <a:noFill/>
                </a:ln>
                <a:solidFill>
                  <a:schemeClr val="tx1"/>
                </a:solidFill>
                <a:effectLst/>
              </a:rPr>
              <a:t> </a:t>
            </a:r>
            <a:r>
              <a:rPr kumimoji="0" lang="el-GR" altLang="el-GR" sz="1600" b="0" i="0" u="none" strike="noStrike" cap="none" normalizeH="0" baseline="0" dirty="0" err="1">
                <a:ln>
                  <a:noFill/>
                </a:ln>
                <a:solidFill>
                  <a:schemeClr val="tx1"/>
                </a:solidFill>
                <a:effectLst/>
              </a:rPr>
              <a:t>επιμ</a:t>
            </a:r>
            <a:r>
              <a:rPr kumimoji="0" lang="el-GR" altLang="el-GR" sz="1600" b="0" i="0" u="none" strike="noStrike" cap="none" normalizeH="0" baseline="0" dirty="0">
                <a:ln>
                  <a:noFill/>
                </a:ln>
                <a:solidFill>
                  <a:schemeClr val="tx1"/>
                </a:solidFill>
                <a:effectLst/>
              </a:rPr>
              <a:t>., </a:t>
            </a:r>
            <a:r>
              <a:rPr kumimoji="0" lang="el-GR" altLang="el-GR" sz="1600" b="0" i="1" u="none" strike="noStrike" cap="none" normalizeH="0" baseline="0" dirty="0">
                <a:ln>
                  <a:noFill/>
                </a:ln>
                <a:solidFill>
                  <a:schemeClr val="tx1"/>
                </a:solidFill>
                <a:effectLst/>
              </a:rPr>
              <a:t>Δίκαιο Διεθνών Συναλλαγών</a:t>
            </a:r>
            <a:r>
              <a:rPr kumimoji="0" lang="el-GR" altLang="el-GR" sz="1600" b="0" i="0" u="none" strike="noStrike" cap="none" normalizeH="0" baseline="0" dirty="0">
                <a:ln>
                  <a:noFill/>
                </a:ln>
                <a:solidFill>
                  <a:schemeClr val="tx1"/>
                </a:solidFill>
                <a:effectLst/>
              </a:rPr>
              <a:t>, Νομική Βιβλιοθήκη, 2010. </a:t>
            </a:r>
          </a:p>
          <a:p>
            <a:pPr marL="0" marR="0" lvl="0" indent="0" algn="just" defTabSz="914400" rtl="0" eaLnBrk="0" fontAlgn="base" latinLnBrk="0" hangingPunct="0">
              <a:lnSpc>
                <a:spcPct val="100000"/>
              </a:lnSpc>
              <a:spcBef>
                <a:spcPct val="0"/>
              </a:spcBef>
              <a:spcAft>
                <a:spcPct val="0"/>
              </a:spcAft>
              <a:buClrTx/>
              <a:buSzTx/>
              <a:buNone/>
              <a:tabLst/>
            </a:pPr>
            <a:endParaRPr kumimoji="0" lang="el-GR" altLang="el-GR"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l-GR" altLang="el-GR" sz="1600" b="0" i="0" u="none" strike="noStrike" cap="none" normalizeH="0" baseline="0" dirty="0">
                <a:ln>
                  <a:noFill/>
                </a:ln>
                <a:solidFill>
                  <a:schemeClr val="tx1"/>
                </a:solidFill>
                <a:effectLst/>
              </a:rPr>
              <a:t>ICC, </a:t>
            </a:r>
            <a:r>
              <a:rPr kumimoji="0" lang="el-GR" altLang="el-GR" sz="1600" b="0" i="1" u="none" strike="noStrike" cap="none" normalizeH="0" baseline="0" dirty="0" err="1">
                <a:ln>
                  <a:noFill/>
                </a:ln>
                <a:solidFill>
                  <a:schemeClr val="tx1"/>
                </a:solidFill>
                <a:effectLst/>
              </a:rPr>
              <a:t>Incoterms</a:t>
            </a:r>
            <a:r>
              <a:rPr kumimoji="0" lang="el-GR" altLang="el-GR" sz="1600" b="0" i="1" u="none" strike="noStrike" cap="none" normalizeH="0" baseline="0" dirty="0">
                <a:ln>
                  <a:noFill/>
                </a:ln>
                <a:solidFill>
                  <a:schemeClr val="tx1"/>
                </a:solidFill>
                <a:effectLst/>
              </a:rPr>
              <a:t>® 2020</a:t>
            </a:r>
            <a:r>
              <a:rPr kumimoji="0" lang="el-GR" altLang="el-GR" sz="16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878525900"/>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9adb8a4-5d1b-4cd1-8a0d-7c24ecfebd1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Έγγραφο" ma:contentTypeID="0x010100F3449C30AC1B424DAF887BCBAEE644AB" ma:contentTypeVersion="10" ma:contentTypeDescription="Δημιουργία νέου εγγράφου" ma:contentTypeScope="" ma:versionID="fde9084f9a836d070d4e3ca27d5b65e1">
  <xsd:schema xmlns:xsd="http://www.w3.org/2001/XMLSchema" xmlns:xs="http://www.w3.org/2001/XMLSchema" xmlns:p="http://schemas.microsoft.com/office/2006/metadata/properties" xmlns:ns3="a9adb8a4-5d1b-4cd1-8a0d-7c24ecfebd17" targetNamespace="http://schemas.microsoft.com/office/2006/metadata/properties" ma:root="true" ma:fieldsID="ce90907039004c187cc1da5fa6787f1f" ns3:_="">
    <xsd:import namespace="a9adb8a4-5d1b-4cd1-8a0d-7c24ecfebd1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ServiceOCR"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adb8a4-5d1b-4cd1-8a0d-7c24ecfebd1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F49D03-D5EF-4373-88E9-257C8B17B01E}">
  <ds:schemaRefs>
    <ds:schemaRef ds:uri="http://purl.org/dc/terms/"/>
    <ds:schemaRef ds:uri="http://www.w3.org/XML/1998/namespace"/>
    <ds:schemaRef ds:uri="http://purl.org/dc/elements/1.1/"/>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a9adb8a4-5d1b-4cd1-8a0d-7c24ecfebd17"/>
  </ds:schemaRefs>
</ds:datastoreItem>
</file>

<file path=customXml/itemProps2.xml><?xml version="1.0" encoding="utf-8"?>
<ds:datastoreItem xmlns:ds="http://schemas.openxmlformats.org/officeDocument/2006/customXml" ds:itemID="{0A6E7555-6B13-483C-9D57-6A058C0B39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adb8a4-5d1b-4cd1-8a0d-7c24ecfebd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99672B-6C1A-4B1D-8FFA-2BFB519D16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TM04033929[[fn=Slate]]</Template>
  <TotalTime>529</TotalTime>
  <Words>5854</Words>
  <Application>Microsoft Office PowerPoint</Application>
  <PresentationFormat>Ευρεία οθόνη</PresentationFormat>
  <Paragraphs>425</Paragraphs>
  <Slides>38</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38</vt:i4>
      </vt:variant>
    </vt:vector>
  </HeadingPairs>
  <TitlesOfParts>
    <vt:vector size="43" baseType="lpstr">
      <vt:lpstr>Arial</vt:lpstr>
      <vt:lpstr>Calisto MT</vt:lpstr>
      <vt:lpstr>Univers Condensed</vt:lpstr>
      <vt:lpstr>Wingdings</vt:lpstr>
      <vt:lpstr>ChronicleVTI</vt:lpstr>
      <vt:lpstr>Η λειτουργΙα των Incoterms στις συμβΑσεις διεθνοΥς πΩλησης, μεταφορΑς και ασφΑλισης: ΠΩς οι εμπορικοΙ Οροι προσδιορΙζουν τις υποχρεΩσεις των μερΩν; </vt:lpstr>
      <vt:lpstr>Τι εΙναι οι incoterms και γιατι εΙναι αναγκαιοι </vt:lpstr>
      <vt:lpstr>Ο ρΟλος του ΔιεθνοΥς ΕμπορικοΥ ΕπιμελητηρΙου (ICC)</vt:lpstr>
      <vt:lpstr>ΝομικΗ φΥση των Incoterms</vt:lpstr>
      <vt:lpstr>Τι ρυθμιζουν και τι δεν ρυθμιζουν οι Incoterms</vt:lpstr>
      <vt:lpstr>ΣΧΕΣΗ CISG – INCOTERMS – ΕΦΑΡΜΟΣΤΕΟΥ ΔΙΚΑΙΟΥ</vt:lpstr>
      <vt:lpstr>Τα άρθρα της CISG που συνδέονται με τους Incoterms</vt:lpstr>
      <vt:lpstr>Ο ΓΕΝΙΚΟΣ ΚΑΝΟΝΑΣ ΤΗΣ CISG ΓΙΑ ΤΙΣ ΥΠΟΧΡΕΩΣΕΙΣ ΤΩΝ ΜΕΡΩΝ</vt:lpstr>
      <vt:lpstr>ΥΠΟΧΡΕΩΣΕΙΣ ΤΟΥ ΠΩΛΗΤΗ ΚΑΤΑ ΤΗ CISG</vt:lpstr>
      <vt:lpstr>ΣΥΜΒΑΤΙΚΗ ΑΝΤΑΠΟΚΡΙΣΗ ΤΩΝ ΕΜΠΟΡΕΥΜΑΤΩΝ</vt:lpstr>
      <vt:lpstr>Παρουσίαση του PowerPoint</vt:lpstr>
      <vt:lpstr>Παρουσίαση του PowerPoint</vt:lpstr>
      <vt:lpstr>Παρουσίαση του PowerPoint</vt:lpstr>
      <vt:lpstr>ΔομΗ των Incoterms 2020</vt:lpstr>
      <vt:lpstr>Οι ομΑδες των Incoterms 2020</vt:lpstr>
      <vt:lpstr>Ρητρα EXW: Ex Works</vt:lpstr>
      <vt:lpstr>FCA: Free Carrier</vt:lpstr>
      <vt:lpstr>Ομοιοτητες – διαφορεσ με την προγενεστερη ρυθμιση</vt:lpstr>
      <vt:lpstr>CPT: Carriage Paid To</vt:lpstr>
      <vt:lpstr>CIP: Carriage and Insurance Paid To</vt:lpstr>
      <vt:lpstr>Ομοιοτητες–διαφορεσ μες την προγενεστερη ρυθμιση</vt:lpstr>
      <vt:lpstr>DAP: Delivered at Place</vt:lpstr>
      <vt:lpstr>DAP — ΣΧΕΣΗ ΜΕ ΠΡΟΓΕΝΕΣΤΕΡΕΣ ΡΗΤΡΕΣ </vt:lpstr>
      <vt:lpstr>DPU: Delivered at Place Unloaded</vt:lpstr>
      <vt:lpstr>DPU-ΣΧΕΣΗ ΜΕ ΠΡΟΓΕΝΕΣΤΕΡΕΣ  ΡΗΤΡeσ </vt:lpstr>
      <vt:lpstr>DDP: Delivered Duty Paid</vt:lpstr>
      <vt:lpstr>FAS: Free Alongside Ship</vt:lpstr>
      <vt:lpstr>FOB: Free On Board</vt:lpstr>
      <vt:lpstr>FOB: ερμηνευτικΗ δυσχΕρεια και σΥγχρονη πρακτικΗ</vt:lpstr>
      <vt:lpstr>CFR: Cost and Freight</vt:lpstr>
      <vt:lpstr>CIF: Cost, Insurance and Freight</vt:lpstr>
      <vt:lpstr>CIF ΚΑΙ CIP: ΔΙΑΦΟΡΑ ΩΣ ΠΡΟΣ ΤΗΝ ΑΣΦΑΛΙΣΤΙΚΗ ΚΑΛΥΨΗ  </vt:lpstr>
      <vt:lpstr>Ερμηνευτικές δυσχέρειες στη διεθνή πρακτική  </vt:lpstr>
      <vt:lpstr>ΣΙΩΠΗΡΗ ΕΝΣΩΜΑΤΩΣΗ INCOTERM</vt:lpstr>
      <vt:lpstr>BP Oil International Ltd v. PetroEcuador CFR ΚΑΙ ΜΕΤΑΘΕΣΗ ΚΙΝΔΥΝΟΥ</vt:lpstr>
      <vt:lpstr>China North Chemical Industries Corp. v. Beston Chemical Corp. CIF, ΑΣΦΑΛΙΣΗ ΚΑΙ ΚΙΝΔΥΝΟΣ</vt:lpstr>
      <vt:lpstr>Παρουσίαση του PowerPoint</vt:lpstr>
      <vt:lpstr>ΕΝΔΕΙΚΤΙΚΗ ΒΙΒΛΙΟΓΡΑΦΙΑ</vt:lpstr>
    </vt:vector>
  </TitlesOfParts>
  <Company>COSMOTE 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Papadima kallisti Maria</dc:creator>
  <cp:lastModifiedBy>Chrysafo Tsouka</cp:lastModifiedBy>
  <cp:revision>13</cp:revision>
  <cp:lastPrinted>2026-05-25T09:00:41Z</cp:lastPrinted>
  <dcterms:created xsi:type="dcterms:W3CDTF">2026-04-27T09:00:08Z</dcterms:created>
  <dcterms:modified xsi:type="dcterms:W3CDTF">2026-06-20T19:09:15Z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0x010100F3449C30AC1B424DAF887BCBAEE644AB</vt:lpwstr>
  </property>
</Properties>
</file>