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6"/>
  </p:notesMasterIdLst>
  <p:sldIdLst>
    <p:sldId id="257" r:id="rId2"/>
    <p:sldId id="258" r:id="rId3"/>
    <p:sldId id="259" r:id="rId4"/>
    <p:sldId id="260" r:id="rId5"/>
    <p:sldId id="261" r:id="rId6"/>
    <p:sldId id="262" r:id="rId7"/>
    <p:sldId id="264" r:id="rId8"/>
    <p:sldId id="265" r:id="rId9"/>
    <p:sldId id="273" r:id="rId10"/>
    <p:sldId id="266" r:id="rId11"/>
    <p:sldId id="267" r:id="rId12"/>
    <p:sldId id="269" r:id="rId13"/>
    <p:sldId id="271" r:id="rId14"/>
    <p:sldId id="272" r:id="rId15"/>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C848A-1A2C-6F9E-B51D-CAE801224E85}" name="Niki-Angeliki Lymperopoulou" initials="NAL" userId="S::lymperop@o365.uoa.gr::d6e95349-9bf1-4356-a459-317e4ee37d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660"/>
  </p:normalViewPr>
  <p:slideViewPr>
    <p:cSldViewPr snapToGrid="0">
      <p:cViewPr varScale="1">
        <p:scale>
          <a:sx n="61" d="100"/>
          <a:sy n="61" d="100"/>
        </p:scale>
        <p:origin x="12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9ACD10-DD66-4B83-9396-978E4CAFEE77}" type="datetimeFigureOut">
              <a:rPr lang="el-GR" smtClean="0"/>
              <a:t>20/6/2026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AA52B-B5BD-4EFD-B4B4-C5A5B290FB03}" type="slidenum">
              <a:rPr lang="el-GR" smtClean="0"/>
              <a:t>‹#›</a:t>
            </a:fld>
            <a:endParaRPr lang="el-GR"/>
          </a:p>
        </p:txBody>
      </p:sp>
    </p:spTree>
    <p:extLst>
      <p:ext uri="{BB962C8B-B14F-4D97-AF65-F5344CB8AC3E}">
        <p14:creationId xmlns:p14="http://schemas.microsoft.com/office/powerpoint/2010/main" val="1316662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62716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2129646"/>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2342"/>
        </a:solidFill>
        <a:effectLst/>
      </p:bgPr>
    </p:bg>
    <p:spTree>
      <p:nvGrpSpPr>
        <p:cNvPr id="1" name=""/>
        <p:cNvGrpSpPr/>
        <p:nvPr/>
      </p:nvGrpSpPr>
      <p:grpSpPr>
        <a:xfrm>
          <a:off x="0" y="0"/>
          <a:ext cx="0" cy="0"/>
          <a:chOff x="0" y="0"/>
          <a:chExt cx="0" cy="0"/>
        </a:xfrm>
      </p:grpSpPr>
      <p:sp>
        <p:nvSpPr>
          <p:cNvPr id="2" name="Shape 0"/>
          <p:cNvSpPr/>
          <p:nvPr/>
        </p:nvSpPr>
        <p:spPr>
          <a:xfrm>
            <a:off x="0" y="5974080"/>
            <a:ext cx="12192000" cy="60960"/>
          </a:xfrm>
          <a:prstGeom prst="rect">
            <a:avLst/>
          </a:prstGeom>
          <a:solidFill>
            <a:srgbClr val="C9A84C"/>
          </a:solidFill>
          <a:ln w="12700">
            <a:solidFill>
              <a:srgbClr val="C9A84C"/>
            </a:solidFill>
            <a:prstDash val="solid"/>
          </a:ln>
        </p:spPr>
        <p:txBody>
          <a:bodyPr/>
          <a:lstStyle/>
          <a:p>
            <a:endParaRPr lang="el-GR" sz="2400"/>
          </a:p>
        </p:txBody>
      </p:sp>
      <p:sp>
        <p:nvSpPr>
          <p:cNvPr id="3" name="Shape 1"/>
          <p:cNvSpPr/>
          <p:nvPr/>
        </p:nvSpPr>
        <p:spPr>
          <a:xfrm>
            <a:off x="0" y="0"/>
            <a:ext cx="3901440" cy="6864096"/>
          </a:xfrm>
          <a:prstGeom prst="rect">
            <a:avLst/>
          </a:prstGeom>
          <a:solidFill>
            <a:srgbClr val="071B36"/>
          </a:solidFill>
          <a:ln w="12700">
            <a:solidFill>
              <a:srgbClr val="071B36"/>
            </a:solidFill>
            <a:prstDash val="solid"/>
          </a:ln>
        </p:spPr>
        <p:txBody>
          <a:bodyPr/>
          <a:lstStyle/>
          <a:p>
            <a:endParaRPr lang="el-GR" sz="2400"/>
          </a:p>
        </p:txBody>
      </p:sp>
      <p:sp>
        <p:nvSpPr>
          <p:cNvPr id="12" name="Text 6"/>
          <p:cNvSpPr/>
          <p:nvPr/>
        </p:nvSpPr>
        <p:spPr>
          <a:xfrm>
            <a:off x="487680" y="1219200"/>
            <a:ext cx="3169920" cy="390144"/>
          </a:xfrm>
          <a:prstGeom prst="rect">
            <a:avLst/>
          </a:prstGeom>
          <a:noFill/>
          <a:ln/>
        </p:spPr>
        <p:txBody>
          <a:bodyPr wrap="square" lIns="0" tIns="0" rIns="0" bIns="0" rtlCol="0" anchor="ctr"/>
          <a:lstStyle/>
          <a:p>
            <a:r>
              <a:rPr lang="en-US" sz="1267" b="1" dirty="0">
                <a:solidFill>
                  <a:srgbClr val="1C7293"/>
                </a:solidFill>
                <a:latin typeface="Calibri" pitchFamily="34" charset="0"/>
                <a:ea typeface="Calibri" pitchFamily="34" charset="-122"/>
                <a:cs typeface="Calibri" pitchFamily="34" charset="-120"/>
              </a:rPr>
              <a:t>ΔΙΚΑΙΟ ΔΙΕΘΝΩΝ ΣΥΝΑΛΛΑΓΩΝ</a:t>
            </a:r>
            <a:endParaRPr lang="en-US" sz="1267" dirty="0"/>
          </a:p>
        </p:txBody>
      </p:sp>
      <p:sp>
        <p:nvSpPr>
          <p:cNvPr id="13" name="Text 7"/>
          <p:cNvSpPr/>
          <p:nvPr/>
        </p:nvSpPr>
        <p:spPr>
          <a:xfrm>
            <a:off x="426720" y="1645920"/>
            <a:ext cx="3352800" cy="1828800"/>
          </a:xfrm>
          <a:prstGeom prst="rect">
            <a:avLst/>
          </a:prstGeom>
          <a:noFill/>
          <a:ln/>
        </p:spPr>
        <p:txBody>
          <a:bodyPr wrap="square" lIns="0" tIns="0" rIns="0" bIns="0" rtlCol="0" anchor="ctr"/>
          <a:lstStyle/>
          <a:p>
            <a:r>
              <a:rPr lang="en-US" sz="2933" b="1" dirty="0">
                <a:solidFill>
                  <a:srgbClr val="FFFFFF"/>
                </a:solidFill>
                <a:latin typeface="Calibri" panose="020F0502020204030204" pitchFamily="34" charset="0"/>
                <a:ea typeface="Calibri" panose="020F0502020204030204" pitchFamily="34" charset="0"/>
                <a:cs typeface="Calibri" panose="020F0502020204030204" pitchFamily="34" charset="0"/>
              </a:rPr>
              <a:t>Η </a:t>
            </a:r>
            <a:r>
              <a:rPr lang="en-US" sz="2933" b="1" dirty="0" err="1">
                <a:solidFill>
                  <a:srgbClr val="FFFFFF"/>
                </a:solidFill>
                <a:latin typeface="Calibri" panose="020F0502020204030204" pitchFamily="34" charset="0"/>
                <a:ea typeface="Calibri" panose="020F0502020204030204" pitchFamily="34" charset="0"/>
                <a:cs typeface="Calibri" panose="020F0502020204030204" pitchFamily="34" charset="0"/>
              </a:rPr>
              <a:t>Πολυτρο</a:t>
            </a:r>
            <a:r>
              <a:rPr lang="en-US" sz="2933" b="1" dirty="0">
                <a:solidFill>
                  <a:srgbClr val="FFFFFF"/>
                </a:solidFill>
                <a:latin typeface="Calibri" panose="020F0502020204030204" pitchFamily="34" charset="0"/>
                <a:ea typeface="Calibri" panose="020F0502020204030204" pitchFamily="34" charset="0"/>
                <a:cs typeface="Calibri" panose="020F0502020204030204" pitchFamily="34" charset="0"/>
              </a:rPr>
              <a:t>πική Μεταφορά</a:t>
            </a:r>
            <a:r>
              <a:rPr lang="el-GR" sz="2933" b="1" dirty="0">
                <a:solidFill>
                  <a:srgbClr val="FFFFFF"/>
                </a:solidFill>
                <a:latin typeface="Calibri" panose="020F0502020204030204" pitchFamily="34" charset="0"/>
                <a:ea typeface="Calibri" panose="020F0502020204030204" pitchFamily="34" charset="0"/>
                <a:cs typeface="Calibri" panose="020F0502020204030204" pitchFamily="34" charset="0"/>
              </a:rPr>
              <a:t>-</a:t>
            </a:r>
            <a:r>
              <a:rPr lang="en-US" sz="2933" b="1" dirty="0">
                <a:solidFill>
                  <a:srgbClr val="FFFFFF"/>
                </a:solidFill>
                <a:latin typeface="Calibri" panose="020F0502020204030204" pitchFamily="34" charset="0"/>
                <a:ea typeface="Calibri" panose="020F0502020204030204" pitchFamily="34" charset="0"/>
                <a:cs typeface="Calibri" panose="020F0502020204030204" pitchFamily="34" charset="0"/>
              </a:rPr>
              <a:t>Multimodal Transport</a:t>
            </a:r>
            <a:endParaRPr lang="en-US" sz="2933" dirty="0">
              <a:latin typeface="Calibri" panose="020F0502020204030204" pitchFamily="34" charset="0"/>
              <a:ea typeface="Calibri" panose="020F0502020204030204" pitchFamily="34" charset="0"/>
              <a:cs typeface="Calibri" panose="020F0502020204030204" pitchFamily="34" charset="0"/>
            </a:endParaRPr>
          </a:p>
        </p:txBody>
      </p:sp>
      <p:sp>
        <p:nvSpPr>
          <p:cNvPr id="14" name="Text 8"/>
          <p:cNvSpPr/>
          <p:nvPr/>
        </p:nvSpPr>
        <p:spPr>
          <a:xfrm>
            <a:off x="426720" y="3511296"/>
            <a:ext cx="3352800" cy="1341120"/>
          </a:xfrm>
          <a:prstGeom prst="rect">
            <a:avLst/>
          </a:prstGeom>
          <a:noFill/>
          <a:ln/>
        </p:spPr>
        <p:txBody>
          <a:bodyPr wrap="square" lIns="0" tIns="0" rIns="0" bIns="0" rtlCol="0" anchor="ctr"/>
          <a:lstStyle/>
          <a:p>
            <a:r>
              <a:rPr lang="en-US" sz="1733" dirty="0">
                <a:solidFill>
                  <a:srgbClr val="1C7293"/>
                </a:solidFill>
                <a:latin typeface="Calibri" pitchFamily="34" charset="0"/>
                <a:ea typeface="Calibri" pitchFamily="34" charset="-122"/>
                <a:cs typeface="Calibri" pitchFamily="34" charset="-120"/>
              </a:rPr>
              <a:t>Νομικά Ζητήματα Ευθύνης</a:t>
            </a:r>
            <a:endParaRPr lang="en-US" sz="1733" dirty="0"/>
          </a:p>
          <a:p>
            <a:r>
              <a:rPr lang="en-US" sz="1733" dirty="0">
                <a:solidFill>
                  <a:srgbClr val="1C7293"/>
                </a:solidFill>
                <a:latin typeface="Calibri" pitchFamily="34" charset="0"/>
                <a:ea typeface="Calibri" pitchFamily="34" charset="-122"/>
                <a:cs typeface="Calibri" pitchFamily="34" charset="-120"/>
              </a:rPr>
              <a:t>όταν εμπλέκονται περισσότερα</a:t>
            </a:r>
            <a:endParaRPr lang="en-US" sz="1733" dirty="0"/>
          </a:p>
          <a:p>
            <a:r>
              <a:rPr lang="en-US" sz="1733" dirty="0">
                <a:solidFill>
                  <a:srgbClr val="1C7293"/>
                </a:solidFill>
                <a:latin typeface="Calibri" pitchFamily="34" charset="0"/>
                <a:ea typeface="Calibri" pitchFamily="34" charset="-122"/>
                <a:cs typeface="Calibri" pitchFamily="34" charset="-120"/>
              </a:rPr>
              <a:t>μέσα μεταφοράς</a:t>
            </a:r>
            <a:endParaRPr lang="en-US" sz="1733" dirty="0"/>
          </a:p>
        </p:txBody>
      </p:sp>
      <p:sp>
        <p:nvSpPr>
          <p:cNvPr id="15" name="Text 9"/>
          <p:cNvSpPr/>
          <p:nvPr/>
        </p:nvSpPr>
        <p:spPr>
          <a:xfrm>
            <a:off x="426720" y="4937760"/>
            <a:ext cx="3352800" cy="487680"/>
          </a:xfrm>
          <a:prstGeom prst="rect">
            <a:avLst/>
          </a:prstGeom>
          <a:noFill/>
          <a:ln/>
        </p:spPr>
        <p:txBody>
          <a:bodyPr wrap="square" lIns="0" tIns="0" rIns="0" bIns="0" rtlCol="0" anchor="ctr"/>
          <a:lstStyle/>
          <a:p>
            <a:r>
              <a:rPr lang="en-US" sz="1333" dirty="0">
                <a:solidFill>
                  <a:srgbClr val="C9A84C"/>
                </a:solidFill>
                <a:latin typeface="Calibri" pitchFamily="34" charset="0"/>
                <a:ea typeface="Calibri" pitchFamily="34" charset="-122"/>
                <a:cs typeface="Calibri" pitchFamily="34" charset="-120"/>
              </a:rPr>
              <a:t>Η πρόταση UNCITRAL και η πρακτική εφαρμογή</a:t>
            </a:r>
            <a:endParaRPr lang="en-US" sz="1333" dirty="0"/>
          </a:p>
        </p:txBody>
      </p:sp>
      <p:sp>
        <p:nvSpPr>
          <p:cNvPr id="16" name="Text 10"/>
          <p:cNvSpPr/>
          <p:nvPr/>
        </p:nvSpPr>
        <p:spPr>
          <a:xfrm>
            <a:off x="102870" y="6345666"/>
            <a:ext cx="3676650" cy="213630"/>
          </a:xfrm>
          <a:prstGeom prst="rect">
            <a:avLst/>
          </a:prstGeom>
          <a:noFill/>
          <a:ln/>
        </p:spPr>
        <p:txBody>
          <a:bodyPr wrap="square" lIns="0" tIns="0" rIns="0" bIns="0" rtlCol="0" anchor="ctr"/>
          <a:lstStyle/>
          <a:p>
            <a:r>
              <a:rPr lang="el-GR" sz="1200" dirty="0">
                <a:solidFill>
                  <a:srgbClr val="4A6278"/>
                </a:solidFill>
                <a:latin typeface="Calibri" pitchFamily="34" charset="0"/>
                <a:ea typeface="Calibri" pitchFamily="34" charset="-122"/>
                <a:cs typeface="Calibri" pitchFamily="34" charset="-120"/>
              </a:rPr>
              <a:t>ΠΜΣ ΙΔΙΩΤΙΚΟΥ ΔΙΕΘΝΟΥΣ ΔΙΚΑΙΟΥ &amp; ΔΙΚΑΙΟΥ ΔΙΕΘΝΩΝ ΣΥΝΑΛΛΑΓΩΝ </a:t>
            </a:r>
          </a:p>
          <a:p>
            <a:r>
              <a:rPr lang="el-GR" sz="1200" dirty="0">
                <a:solidFill>
                  <a:srgbClr val="4A6278"/>
                </a:solidFill>
                <a:latin typeface="Calibri" pitchFamily="34" charset="0"/>
                <a:ea typeface="Calibri" pitchFamily="34" charset="-122"/>
                <a:cs typeface="Calibri" pitchFamily="34" charset="-120"/>
              </a:rPr>
              <a:t>ΕΑΡΙΝΟ ΕΞΑΜΗΝΟ </a:t>
            </a:r>
            <a:r>
              <a:rPr lang="en-US" sz="1200" dirty="0">
                <a:solidFill>
                  <a:srgbClr val="4A6278"/>
                </a:solidFill>
                <a:latin typeface="Calibri" pitchFamily="34" charset="0"/>
                <a:ea typeface="Calibri" pitchFamily="34" charset="-122"/>
                <a:cs typeface="Calibri" pitchFamily="34" charset="-120"/>
              </a:rPr>
              <a:t> 2025-2026</a:t>
            </a:r>
            <a:endParaRPr lang="el-GR" sz="1200" dirty="0">
              <a:solidFill>
                <a:srgbClr val="4A6278"/>
              </a:solidFill>
              <a:latin typeface="Calibri" pitchFamily="34" charset="0"/>
              <a:ea typeface="Calibri" pitchFamily="34" charset="-122"/>
              <a:cs typeface="Calibri" pitchFamily="34" charset="-120"/>
            </a:endParaRPr>
          </a:p>
          <a:p>
            <a:r>
              <a:rPr lang="el-GR" sz="1200" dirty="0">
                <a:solidFill>
                  <a:srgbClr val="4A6278"/>
                </a:solidFill>
                <a:latin typeface="Calibri" pitchFamily="34" charset="0"/>
                <a:ea typeface="Calibri" pitchFamily="34" charset="-122"/>
                <a:cs typeface="Calibri" pitchFamily="34" charset="-120"/>
              </a:rPr>
              <a:t>ΛΥΜΠΕΡΟΠΟΥΛΟΥ Ν.Α.</a:t>
            </a:r>
            <a:endParaRPr lang="en-US" sz="1200" dirty="0"/>
          </a:p>
        </p:txBody>
      </p:sp>
      <p:sp>
        <p:nvSpPr>
          <p:cNvPr id="17" name="Shape 11"/>
          <p:cNvSpPr/>
          <p:nvPr/>
        </p:nvSpPr>
        <p:spPr>
          <a:xfrm>
            <a:off x="4425696" y="633984"/>
            <a:ext cx="7193280" cy="5852160"/>
          </a:xfrm>
          <a:prstGeom prst="ellipse">
            <a:avLst/>
          </a:prstGeom>
          <a:solidFill>
            <a:srgbClr val="0C2E55"/>
          </a:solidFill>
          <a:ln w="12700">
            <a:solidFill>
              <a:srgbClr val="0C2E55"/>
            </a:solidFill>
            <a:prstDash val="solid"/>
          </a:ln>
        </p:spPr>
        <p:txBody>
          <a:bodyPr/>
          <a:lstStyle/>
          <a:p>
            <a:endParaRPr lang="el-GR" sz="2400"/>
          </a:p>
        </p:txBody>
      </p:sp>
      <p:pic>
        <p:nvPicPr>
          <p:cNvPr id="18" name="Image 4" descr="preencoded.png"/>
          <p:cNvPicPr>
            <a:picLocks noChangeAspect="1"/>
          </p:cNvPicPr>
          <p:nvPr/>
        </p:nvPicPr>
        <p:blipFill>
          <a:blip r:embed="rId4"/>
          <a:stretch>
            <a:fillRect/>
          </a:stretch>
        </p:blipFill>
        <p:spPr>
          <a:xfrm>
            <a:off x="6470715" y="671100"/>
            <a:ext cx="2682240" cy="2682240"/>
          </a:xfrm>
          <a:prstGeom prst="rect">
            <a:avLst/>
          </a:prstGeom>
        </p:spPr>
      </p:pic>
      <p:pic>
        <p:nvPicPr>
          <p:cNvPr id="19" name="Image 5" descr="preencoded.png"/>
          <p:cNvPicPr>
            <a:picLocks noChangeAspect="1"/>
          </p:cNvPicPr>
          <p:nvPr/>
        </p:nvPicPr>
        <p:blipFill>
          <a:blip r:embed="rId5"/>
          <a:stretch>
            <a:fillRect/>
          </a:stretch>
        </p:blipFill>
        <p:spPr>
          <a:xfrm>
            <a:off x="4998720" y="2956829"/>
            <a:ext cx="1706880" cy="1706880"/>
          </a:xfrm>
          <a:prstGeom prst="rect">
            <a:avLst/>
          </a:prstGeom>
        </p:spPr>
      </p:pic>
      <p:pic>
        <p:nvPicPr>
          <p:cNvPr id="20" name="Image 6" descr="preencoded.png"/>
          <p:cNvPicPr>
            <a:picLocks noChangeAspect="1"/>
          </p:cNvPicPr>
          <p:nvPr/>
        </p:nvPicPr>
        <p:blipFill>
          <a:blip r:embed="rId6"/>
          <a:stretch>
            <a:fillRect/>
          </a:stretch>
        </p:blipFill>
        <p:spPr>
          <a:xfrm>
            <a:off x="8936736" y="2956829"/>
            <a:ext cx="1706880" cy="1706880"/>
          </a:xfrm>
          <a:prstGeom prst="rect">
            <a:avLst/>
          </a:prstGeom>
        </p:spPr>
      </p:pic>
      <p:pic>
        <p:nvPicPr>
          <p:cNvPr id="21" name="Image 7" descr="preencoded.png"/>
          <p:cNvPicPr>
            <a:picLocks noChangeAspect="1"/>
          </p:cNvPicPr>
          <p:nvPr/>
        </p:nvPicPr>
        <p:blipFill>
          <a:blip r:embed="rId7"/>
          <a:stretch>
            <a:fillRect/>
          </a:stretch>
        </p:blipFill>
        <p:spPr>
          <a:xfrm>
            <a:off x="7107936" y="4181856"/>
            <a:ext cx="1706880" cy="170688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19200"/>
          </a:xfrm>
          <a:prstGeom prst="rect">
            <a:avLst/>
          </a:prstGeom>
          <a:solidFill>
            <a:srgbClr val="0A2342"/>
          </a:solidFill>
          <a:ln w="12700">
            <a:solidFill>
              <a:srgbClr val="0A2342"/>
            </a:solidFill>
            <a:prstDash val="solid"/>
          </a:ln>
        </p:spPr>
        <p:txBody>
          <a:bodyPr/>
          <a:lstStyle/>
          <a:p>
            <a:endParaRPr lang="el-GR" sz="2400"/>
          </a:p>
        </p:txBody>
      </p:sp>
      <p:sp>
        <p:nvSpPr>
          <p:cNvPr id="3" name="Text 1"/>
          <p:cNvSpPr/>
          <p:nvPr/>
        </p:nvSpPr>
        <p:spPr>
          <a:xfrm>
            <a:off x="3169920" y="241572"/>
            <a:ext cx="11216640" cy="999744"/>
          </a:xfrm>
          <a:prstGeom prst="rect">
            <a:avLst/>
          </a:prstGeom>
          <a:noFill/>
          <a:ln/>
        </p:spPr>
        <p:txBody>
          <a:bodyPr wrap="square" lIns="0" tIns="0" rIns="0" bIns="0" rtlCol="0" anchor="ctr"/>
          <a:lstStyle/>
          <a:p>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Η Έννοια της Πολυτροπικής Μεταφοράς</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Shape 2"/>
          <p:cNvSpPr/>
          <p:nvPr/>
        </p:nvSpPr>
        <p:spPr>
          <a:xfrm>
            <a:off x="365760" y="1341120"/>
            <a:ext cx="11460480" cy="1280160"/>
          </a:xfrm>
          <a:prstGeom prst="roundRect">
            <a:avLst>
              <a:gd name="adj" fmla="val 6667"/>
            </a:avLst>
          </a:prstGeom>
          <a:solidFill>
            <a:srgbClr val="065A82"/>
          </a:solidFill>
          <a:ln w="12700">
            <a:solidFill>
              <a:srgbClr val="065A82"/>
            </a:solidFill>
            <a:prstDash val="solid"/>
          </a:ln>
        </p:spPr>
        <p:txBody>
          <a:bodyPr/>
          <a:lstStyle/>
          <a:p>
            <a:endParaRPr lang="el-GR" sz="2400"/>
          </a:p>
        </p:txBody>
      </p:sp>
      <p:sp>
        <p:nvSpPr>
          <p:cNvPr id="5" name="Text 3"/>
          <p:cNvSpPr/>
          <p:nvPr/>
        </p:nvSpPr>
        <p:spPr>
          <a:xfrm>
            <a:off x="548640" y="1377696"/>
            <a:ext cx="11094720" cy="1194816"/>
          </a:xfrm>
          <a:prstGeom prst="rect">
            <a:avLst/>
          </a:prstGeom>
          <a:noFill/>
          <a:ln/>
        </p:spPr>
        <p:txBody>
          <a:bodyPr wrap="square" lIns="0" tIns="0" rIns="0" bIns="0" rtlCol="0" anchor="ctr"/>
          <a:lstStyle/>
          <a:p>
            <a:pPr algn="ctr"/>
            <a:r>
              <a:rPr lang="en-US" sz="1667" i="1" dirty="0">
                <a:solidFill>
                  <a:srgbClr val="FFFFFF"/>
                </a:solidFill>
                <a:latin typeface="Calibri" pitchFamily="34" charset="0"/>
                <a:ea typeface="Calibri" pitchFamily="34" charset="-122"/>
                <a:cs typeface="Calibri" pitchFamily="34" charset="-120"/>
              </a:rPr>
              <a:t>«Η διεθνής μεταφορά πραγμάτων που εκτελείται με δύο τουλάχιστον διαφορετικού τύπου μεταφορικά μέσα, υπό ενιαία σύμβαση και ενιαίο τίτλο μεταφοράς, από την παραλαβή μέχρι την παράδοση των εμπορευμάτων, υπό την επίβλεψη ενός μόνο προσώπου </a:t>
            </a:r>
            <a:r>
              <a:rPr lang="el-GR" sz="1667" i="1" dirty="0">
                <a:solidFill>
                  <a:srgbClr val="FFFFFF"/>
                </a:solidFill>
                <a:latin typeface="Calibri" pitchFamily="34" charset="0"/>
                <a:ea typeface="Calibri" pitchFamily="34" charset="-122"/>
                <a:cs typeface="Calibri" pitchFamily="34" charset="-120"/>
              </a:rPr>
              <a:t>-</a:t>
            </a:r>
            <a:r>
              <a:rPr lang="en-US" sz="1667" i="1" dirty="0">
                <a:solidFill>
                  <a:srgbClr val="FFFFFF"/>
                </a:solidFill>
                <a:latin typeface="Calibri" pitchFamily="34" charset="0"/>
                <a:ea typeface="Calibri" pitchFamily="34" charset="-122"/>
                <a:cs typeface="Calibri" pitchFamily="34" charset="-120"/>
              </a:rPr>
              <a:t> του MTO»</a:t>
            </a:r>
            <a:endParaRPr lang="en-US" sz="1667" dirty="0"/>
          </a:p>
        </p:txBody>
      </p:sp>
      <p:sp>
        <p:nvSpPr>
          <p:cNvPr id="6" name="Text 4"/>
          <p:cNvSpPr/>
          <p:nvPr/>
        </p:nvSpPr>
        <p:spPr>
          <a:xfrm>
            <a:off x="487680" y="2645664"/>
            <a:ext cx="11216640" cy="268224"/>
          </a:xfrm>
          <a:prstGeom prst="rect">
            <a:avLst/>
          </a:prstGeom>
          <a:noFill/>
          <a:ln/>
        </p:spPr>
        <p:txBody>
          <a:bodyPr wrap="square" lIns="0" tIns="0" rIns="0" bIns="0" rtlCol="0" anchor="ctr"/>
          <a:lstStyle/>
          <a:p>
            <a:pPr algn="ctr"/>
            <a:r>
              <a:rPr lang="en-US" sz="1200" i="1" dirty="0">
                <a:solidFill>
                  <a:srgbClr val="4A6278"/>
                </a:solidFill>
                <a:latin typeface="Calibri" pitchFamily="34" charset="0"/>
                <a:ea typeface="Calibri" pitchFamily="34" charset="-122"/>
                <a:cs typeface="Calibri" pitchFamily="34" charset="-120"/>
              </a:rPr>
              <a:t>ΔΣ ΟΗΕ 1980 a</a:t>
            </a:r>
            <a:r>
              <a:rPr lang="el-GR" sz="1200" i="1" dirty="0">
                <a:solidFill>
                  <a:srgbClr val="4A6278"/>
                </a:solidFill>
                <a:latin typeface="Calibri" pitchFamily="34" charset="0"/>
                <a:ea typeface="Calibri" pitchFamily="34" charset="-122"/>
                <a:cs typeface="Calibri" pitchFamily="34" charset="-120"/>
              </a:rPr>
              <a:t>ρ</a:t>
            </a:r>
            <a:r>
              <a:rPr lang="en-US" sz="1200" i="1" dirty="0">
                <a:solidFill>
                  <a:srgbClr val="4A6278"/>
                </a:solidFill>
                <a:latin typeface="Calibri" pitchFamily="34" charset="0"/>
                <a:ea typeface="Calibri" pitchFamily="34" charset="-122"/>
                <a:cs typeface="Calibri" pitchFamily="34" charset="-120"/>
              </a:rPr>
              <a:t>.1 </a:t>
            </a:r>
            <a:endParaRPr lang="en-US" sz="1200" dirty="0"/>
          </a:p>
        </p:txBody>
      </p:sp>
      <p:sp>
        <p:nvSpPr>
          <p:cNvPr id="7" name="Shape 5"/>
          <p:cNvSpPr/>
          <p:nvPr/>
        </p:nvSpPr>
        <p:spPr>
          <a:xfrm>
            <a:off x="365760" y="3048000"/>
            <a:ext cx="5608320" cy="1645920"/>
          </a:xfrm>
          <a:prstGeom prst="roundRect">
            <a:avLst>
              <a:gd name="adj" fmla="val 518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8" name="Shape 6"/>
          <p:cNvSpPr/>
          <p:nvPr/>
        </p:nvSpPr>
        <p:spPr>
          <a:xfrm>
            <a:off x="548640" y="3474720"/>
            <a:ext cx="670560" cy="670560"/>
          </a:xfrm>
          <a:prstGeom prst="ellipse">
            <a:avLst/>
          </a:prstGeom>
          <a:solidFill>
            <a:srgbClr val="065A82"/>
          </a:solidFill>
          <a:ln w="12700">
            <a:solidFill>
              <a:srgbClr val="065A82"/>
            </a:solidFill>
            <a:prstDash val="solid"/>
          </a:ln>
        </p:spPr>
        <p:txBody>
          <a:bodyPr/>
          <a:lstStyle/>
          <a:p>
            <a:endParaRPr lang="el-GR" sz="2400"/>
          </a:p>
        </p:txBody>
      </p:sp>
      <p:pic>
        <p:nvPicPr>
          <p:cNvPr id="9" name="Image 0" descr="preencoded.png"/>
          <p:cNvPicPr>
            <a:picLocks noChangeAspect="1"/>
          </p:cNvPicPr>
          <p:nvPr/>
        </p:nvPicPr>
        <p:blipFill>
          <a:blip r:embed="rId4"/>
          <a:stretch>
            <a:fillRect/>
          </a:stretch>
        </p:blipFill>
        <p:spPr>
          <a:xfrm>
            <a:off x="597408" y="3535680"/>
            <a:ext cx="573024" cy="573024"/>
          </a:xfrm>
          <a:prstGeom prst="rect">
            <a:avLst/>
          </a:prstGeom>
        </p:spPr>
      </p:pic>
      <p:sp>
        <p:nvSpPr>
          <p:cNvPr id="10" name="Text 7"/>
          <p:cNvSpPr/>
          <p:nvPr/>
        </p:nvSpPr>
        <p:spPr>
          <a:xfrm>
            <a:off x="1341120" y="3145536"/>
            <a:ext cx="4511040" cy="463296"/>
          </a:xfrm>
          <a:prstGeom prst="rect">
            <a:avLst/>
          </a:prstGeom>
          <a:noFill/>
          <a:ln/>
        </p:spPr>
        <p:txBody>
          <a:bodyPr wrap="square" lIns="0" tIns="0" rIns="0" bIns="0" rtlCol="0" anchor="ctr"/>
          <a:lstStyle/>
          <a:p>
            <a:r>
              <a:rPr lang="en-US" sz="1600" b="1" dirty="0">
                <a:solidFill>
                  <a:srgbClr val="0A2342"/>
                </a:solidFill>
                <a:latin typeface="Calibri" panose="020F0502020204030204" pitchFamily="34" charset="0"/>
                <a:ea typeface="Calibri" panose="020F0502020204030204" pitchFamily="34" charset="0"/>
                <a:cs typeface="Calibri" panose="020F0502020204030204" pitchFamily="34" charset="0"/>
              </a:rPr>
              <a:t>Ενιαία Σύμβαση</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8"/>
          <p:cNvSpPr/>
          <p:nvPr/>
        </p:nvSpPr>
        <p:spPr>
          <a:xfrm>
            <a:off x="1341120" y="3608832"/>
            <a:ext cx="4511040" cy="950976"/>
          </a:xfrm>
          <a:prstGeom prst="rect">
            <a:avLst/>
          </a:prstGeom>
          <a:noFill/>
          <a:ln/>
        </p:spPr>
        <p:txBody>
          <a:bodyPr wrap="square" lIns="0" tIns="0" rIns="0" bIns="0" rtlCol="0" anchor="ctr"/>
          <a:lstStyle/>
          <a:p>
            <a:r>
              <a:rPr lang="en-US" sz="1400" dirty="0">
                <a:solidFill>
                  <a:srgbClr val="4A6278"/>
                </a:solidFill>
                <a:latin typeface="Calibri" pitchFamily="34" charset="0"/>
                <a:ea typeface="Calibri" pitchFamily="34" charset="-122"/>
                <a:cs typeface="Calibri" pitchFamily="34" charset="-120"/>
              </a:rPr>
              <a:t>Μια σύμβαση καλύπτει ολόκληρη τη διαδρομή </a:t>
            </a:r>
            <a:r>
              <a:rPr lang="el-GR" sz="1400" dirty="0">
                <a:solidFill>
                  <a:srgbClr val="4A6278"/>
                </a:solidFill>
                <a:latin typeface="Calibri" pitchFamily="34" charset="0"/>
                <a:ea typeface="Calibri" pitchFamily="34" charset="-122"/>
                <a:cs typeface="Calibri" pitchFamily="34" charset="-120"/>
              </a:rPr>
              <a:t>-</a:t>
            </a:r>
            <a:r>
              <a:rPr lang="en-US" sz="1400" dirty="0">
                <a:solidFill>
                  <a:srgbClr val="4A6278"/>
                </a:solidFill>
                <a:latin typeface="Calibri" pitchFamily="34" charset="0"/>
                <a:ea typeface="Calibri" pitchFamily="34" charset="-122"/>
                <a:cs typeface="Calibri" pitchFamily="34" charset="-120"/>
              </a:rPr>
              <a:t>door-to-door</a:t>
            </a:r>
            <a:endParaRPr lang="en-US" sz="1400" dirty="0"/>
          </a:p>
        </p:txBody>
      </p:sp>
      <p:sp>
        <p:nvSpPr>
          <p:cNvPr id="12" name="Shape 9"/>
          <p:cNvSpPr/>
          <p:nvPr/>
        </p:nvSpPr>
        <p:spPr>
          <a:xfrm>
            <a:off x="6278880" y="3048000"/>
            <a:ext cx="5608320" cy="1645920"/>
          </a:xfrm>
          <a:prstGeom prst="roundRect">
            <a:avLst>
              <a:gd name="adj" fmla="val 518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3" name="Shape 10"/>
          <p:cNvSpPr/>
          <p:nvPr/>
        </p:nvSpPr>
        <p:spPr>
          <a:xfrm>
            <a:off x="6461760" y="3474720"/>
            <a:ext cx="670560" cy="670560"/>
          </a:xfrm>
          <a:prstGeom prst="ellipse">
            <a:avLst/>
          </a:prstGeom>
          <a:solidFill>
            <a:srgbClr val="065A82"/>
          </a:solidFill>
          <a:ln w="12700">
            <a:solidFill>
              <a:srgbClr val="065A82"/>
            </a:solidFill>
            <a:prstDash val="solid"/>
          </a:ln>
        </p:spPr>
        <p:txBody>
          <a:bodyPr/>
          <a:lstStyle/>
          <a:p>
            <a:endParaRPr lang="el-GR" sz="2400"/>
          </a:p>
        </p:txBody>
      </p:sp>
      <p:pic>
        <p:nvPicPr>
          <p:cNvPr id="14" name="Image 1" descr="preencoded.png"/>
          <p:cNvPicPr>
            <a:picLocks noChangeAspect="1"/>
          </p:cNvPicPr>
          <p:nvPr/>
        </p:nvPicPr>
        <p:blipFill>
          <a:blip r:embed="rId5"/>
          <a:stretch>
            <a:fillRect/>
          </a:stretch>
        </p:blipFill>
        <p:spPr>
          <a:xfrm>
            <a:off x="6510528" y="3523488"/>
            <a:ext cx="573024" cy="573024"/>
          </a:xfrm>
          <a:prstGeom prst="rect">
            <a:avLst/>
          </a:prstGeom>
        </p:spPr>
      </p:pic>
      <p:sp>
        <p:nvSpPr>
          <p:cNvPr id="15" name="Text 11"/>
          <p:cNvSpPr/>
          <p:nvPr/>
        </p:nvSpPr>
        <p:spPr>
          <a:xfrm>
            <a:off x="7254240" y="3145536"/>
            <a:ext cx="4511040" cy="463296"/>
          </a:xfrm>
          <a:prstGeom prst="rect">
            <a:avLst/>
          </a:prstGeom>
          <a:noFill/>
          <a:ln/>
        </p:spPr>
        <p:txBody>
          <a:bodyPr wrap="square" lIns="0" tIns="0" rIns="0" bIns="0" rtlCol="0" anchor="ctr"/>
          <a:lstStyle/>
          <a:p>
            <a:r>
              <a:rPr lang="en-US" sz="1600" b="1" dirty="0">
                <a:solidFill>
                  <a:srgbClr val="0A2342"/>
                </a:solidFill>
                <a:latin typeface="Calibri" panose="020F0502020204030204" pitchFamily="34" charset="0"/>
                <a:ea typeface="Calibri" panose="020F0502020204030204" pitchFamily="34" charset="0"/>
                <a:cs typeface="Calibri" panose="020F0502020204030204" pitchFamily="34" charset="0"/>
              </a:rPr>
              <a:t>≥2 Μεταφορικά Μέσα</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6" name="Text 12"/>
          <p:cNvSpPr/>
          <p:nvPr/>
        </p:nvSpPr>
        <p:spPr>
          <a:xfrm>
            <a:off x="7254240" y="3608832"/>
            <a:ext cx="4511040" cy="950976"/>
          </a:xfrm>
          <a:prstGeom prst="rect">
            <a:avLst/>
          </a:prstGeom>
          <a:noFill/>
          <a:ln/>
        </p:spPr>
        <p:txBody>
          <a:bodyPr wrap="square" lIns="0" tIns="0" rIns="0" bIns="0" rtlCol="0" anchor="ctr"/>
          <a:lstStyle/>
          <a:p>
            <a:r>
              <a:rPr lang="en-US" sz="1400" dirty="0">
                <a:solidFill>
                  <a:srgbClr val="4A6278"/>
                </a:solidFill>
                <a:latin typeface="Calibri" pitchFamily="34" charset="0"/>
                <a:ea typeface="Calibri" pitchFamily="34" charset="-122"/>
                <a:cs typeface="Calibri" pitchFamily="34" charset="-120"/>
              </a:rPr>
              <a:t>Πλοίο, τρένο, φορτηγό, αεροπλάνο σε οποιοδήποτε συνδυασμό</a:t>
            </a:r>
            <a:endParaRPr lang="en-US" sz="1400" dirty="0"/>
          </a:p>
        </p:txBody>
      </p:sp>
      <p:sp>
        <p:nvSpPr>
          <p:cNvPr id="17" name="Shape 13"/>
          <p:cNvSpPr/>
          <p:nvPr/>
        </p:nvSpPr>
        <p:spPr>
          <a:xfrm>
            <a:off x="365760" y="4815840"/>
            <a:ext cx="5608320" cy="1645920"/>
          </a:xfrm>
          <a:prstGeom prst="roundRect">
            <a:avLst>
              <a:gd name="adj" fmla="val 518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8" name="Shape 14"/>
          <p:cNvSpPr/>
          <p:nvPr/>
        </p:nvSpPr>
        <p:spPr>
          <a:xfrm>
            <a:off x="548640" y="5242560"/>
            <a:ext cx="670560" cy="670560"/>
          </a:xfrm>
          <a:prstGeom prst="ellipse">
            <a:avLst/>
          </a:prstGeom>
          <a:solidFill>
            <a:srgbClr val="065A82"/>
          </a:solidFill>
          <a:ln w="12700">
            <a:solidFill>
              <a:srgbClr val="065A82"/>
            </a:solidFill>
            <a:prstDash val="solid"/>
          </a:ln>
        </p:spPr>
        <p:txBody>
          <a:bodyPr/>
          <a:lstStyle/>
          <a:p>
            <a:endParaRPr lang="el-GR" sz="2400"/>
          </a:p>
        </p:txBody>
      </p:sp>
      <p:pic>
        <p:nvPicPr>
          <p:cNvPr id="19" name="Image 2" descr="preencoded.png"/>
          <p:cNvPicPr>
            <a:picLocks noChangeAspect="1"/>
          </p:cNvPicPr>
          <p:nvPr/>
        </p:nvPicPr>
        <p:blipFill>
          <a:blip r:embed="rId6"/>
          <a:stretch>
            <a:fillRect/>
          </a:stretch>
        </p:blipFill>
        <p:spPr>
          <a:xfrm>
            <a:off x="597408" y="5291328"/>
            <a:ext cx="573024" cy="573024"/>
          </a:xfrm>
          <a:prstGeom prst="rect">
            <a:avLst/>
          </a:prstGeom>
        </p:spPr>
      </p:pic>
      <p:sp>
        <p:nvSpPr>
          <p:cNvPr id="20" name="Text 15"/>
          <p:cNvSpPr/>
          <p:nvPr/>
        </p:nvSpPr>
        <p:spPr>
          <a:xfrm>
            <a:off x="1341120" y="4913376"/>
            <a:ext cx="4511040" cy="463296"/>
          </a:xfrm>
          <a:prstGeom prst="rect">
            <a:avLst/>
          </a:prstGeom>
          <a:noFill/>
          <a:ln/>
        </p:spPr>
        <p:txBody>
          <a:bodyPr wrap="square" lIns="0" tIns="0" rIns="0" bIns="0" rtlCol="0" anchor="ctr"/>
          <a:lstStyle/>
          <a:p>
            <a:r>
              <a:rPr lang="en-US" sz="1600" b="1" dirty="0">
                <a:solidFill>
                  <a:srgbClr val="0A2342"/>
                </a:solidFill>
                <a:latin typeface="Calibri" panose="020F0502020204030204" pitchFamily="34" charset="0"/>
                <a:ea typeface="Calibri" panose="020F0502020204030204" pitchFamily="34" charset="0"/>
                <a:cs typeface="Calibri" panose="020F0502020204030204" pitchFamily="34" charset="0"/>
              </a:rPr>
              <a:t>Μεταφόρτωση</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21" name="Text 16"/>
          <p:cNvSpPr/>
          <p:nvPr/>
        </p:nvSpPr>
        <p:spPr>
          <a:xfrm>
            <a:off x="1341120" y="5376672"/>
            <a:ext cx="4511040" cy="950976"/>
          </a:xfrm>
          <a:prstGeom prst="rect">
            <a:avLst/>
          </a:prstGeom>
          <a:noFill/>
          <a:ln/>
        </p:spPr>
        <p:txBody>
          <a:bodyPr wrap="square" lIns="0" tIns="0" rIns="0" bIns="0" rtlCol="0" anchor="ctr"/>
          <a:lstStyle/>
          <a:p>
            <a:r>
              <a:rPr lang="en-US" sz="1400" dirty="0">
                <a:solidFill>
                  <a:srgbClr val="4A6278"/>
                </a:solidFill>
                <a:latin typeface="Calibri" pitchFamily="34" charset="0"/>
                <a:ea typeface="Calibri" pitchFamily="34" charset="-122"/>
                <a:cs typeface="Calibri" pitchFamily="34" charset="-120"/>
              </a:rPr>
              <a:t>Διακριτικό χαρακτηριστικό από τη μικτή μεταφορά</a:t>
            </a:r>
            <a:r>
              <a:rPr lang="el-GR" sz="1400" dirty="0">
                <a:solidFill>
                  <a:srgbClr val="4A6278"/>
                </a:solidFill>
                <a:latin typeface="Calibri" pitchFamily="34" charset="0"/>
                <a:ea typeface="Calibri" pitchFamily="34" charset="-122"/>
                <a:cs typeface="Calibri" pitchFamily="34" charset="-120"/>
              </a:rPr>
              <a:t> (Εξ αντιδιαστολής από αρ.2 </a:t>
            </a:r>
            <a:r>
              <a:rPr lang="en-US" sz="1400" dirty="0">
                <a:solidFill>
                  <a:srgbClr val="4A6278"/>
                </a:solidFill>
                <a:latin typeface="Calibri" pitchFamily="34" charset="0"/>
                <a:ea typeface="Calibri" pitchFamily="34" charset="-122"/>
                <a:cs typeface="Calibri" pitchFamily="34" charset="-120"/>
              </a:rPr>
              <a:t>CMR) (ΕφΠειρ 123/1987)</a:t>
            </a:r>
            <a:endParaRPr lang="en-US" sz="1400" dirty="0"/>
          </a:p>
        </p:txBody>
      </p:sp>
      <p:sp>
        <p:nvSpPr>
          <p:cNvPr id="22" name="Shape 17"/>
          <p:cNvSpPr/>
          <p:nvPr/>
        </p:nvSpPr>
        <p:spPr>
          <a:xfrm>
            <a:off x="6278880" y="4815840"/>
            <a:ext cx="5608320" cy="1645920"/>
          </a:xfrm>
          <a:prstGeom prst="roundRect">
            <a:avLst>
              <a:gd name="adj" fmla="val 518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dirty="0"/>
          </a:p>
        </p:txBody>
      </p:sp>
      <p:sp>
        <p:nvSpPr>
          <p:cNvPr id="23" name="Shape 18"/>
          <p:cNvSpPr/>
          <p:nvPr/>
        </p:nvSpPr>
        <p:spPr>
          <a:xfrm>
            <a:off x="6461760" y="5242560"/>
            <a:ext cx="670560" cy="670560"/>
          </a:xfrm>
          <a:prstGeom prst="ellipse">
            <a:avLst/>
          </a:prstGeom>
          <a:solidFill>
            <a:srgbClr val="065A82"/>
          </a:solidFill>
          <a:ln w="12700">
            <a:solidFill>
              <a:srgbClr val="065A82"/>
            </a:solidFill>
            <a:prstDash val="solid"/>
          </a:ln>
        </p:spPr>
        <p:txBody>
          <a:bodyPr/>
          <a:lstStyle/>
          <a:p>
            <a:endParaRPr lang="el-GR" sz="2400"/>
          </a:p>
        </p:txBody>
      </p:sp>
      <p:pic>
        <p:nvPicPr>
          <p:cNvPr id="24" name="Image 3" descr="preencoded.png"/>
          <p:cNvPicPr>
            <a:picLocks noChangeAspect="1"/>
          </p:cNvPicPr>
          <p:nvPr/>
        </p:nvPicPr>
        <p:blipFill>
          <a:blip r:embed="rId7"/>
          <a:stretch>
            <a:fillRect/>
          </a:stretch>
        </p:blipFill>
        <p:spPr>
          <a:xfrm>
            <a:off x="6510528" y="5291328"/>
            <a:ext cx="573024" cy="573024"/>
          </a:xfrm>
          <a:prstGeom prst="rect">
            <a:avLst/>
          </a:prstGeom>
        </p:spPr>
      </p:pic>
      <p:sp>
        <p:nvSpPr>
          <p:cNvPr id="25" name="Text 19"/>
          <p:cNvSpPr/>
          <p:nvPr/>
        </p:nvSpPr>
        <p:spPr>
          <a:xfrm>
            <a:off x="7254240" y="4913376"/>
            <a:ext cx="4511040" cy="463296"/>
          </a:xfrm>
          <a:prstGeom prst="rect">
            <a:avLst/>
          </a:prstGeom>
          <a:noFill/>
          <a:ln/>
        </p:spPr>
        <p:txBody>
          <a:bodyPr wrap="square" lIns="0" tIns="0" rIns="0" bIns="0" rtlCol="0" anchor="ctr"/>
          <a:lstStyle/>
          <a:p>
            <a:r>
              <a:rPr lang="en-US" sz="1600" b="1" dirty="0">
                <a:solidFill>
                  <a:srgbClr val="0A2342"/>
                </a:solidFill>
                <a:latin typeface="Calibri" panose="020F0502020204030204" pitchFamily="34" charset="0"/>
                <a:ea typeface="Calibri" panose="020F0502020204030204" pitchFamily="34" charset="0"/>
                <a:cs typeface="Calibri" panose="020F0502020204030204" pitchFamily="34" charset="0"/>
              </a:rPr>
              <a:t>Ο MTO</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26" name="Text 20"/>
          <p:cNvSpPr/>
          <p:nvPr/>
        </p:nvSpPr>
        <p:spPr>
          <a:xfrm>
            <a:off x="7254240" y="5376672"/>
            <a:ext cx="4511040" cy="950976"/>
          </a:xfrm>
          <a:prstGeom prst="rect">
            <a:avLst/>
          </a:prstGeom>
          <a:noFill/>
          <a:ln/>
        </p:spPr>
        <p:txBody>
          <a:bodyPr wrap="square" lIns="0" tIns="0" rIns="0" bIns="0" rtlCol="0" anchor="ctr"/>
          <a:lstStyle/>
          <a:p>
            <a:r>
              <a:rPr lang="en-US" sz="1400" dirty="0">
                <a:solidFill>
                  <a:srgbClr val="4A6278"/>
                </a:solidFill>
                <a:latin typeface="Calibri" pitchFamily="34" charset="0"/>
                <a:ea typeface="Calibri" pitchFamily="34" charset="-122"/>
                <a:cs typeface="Calibri" pitchFamily="34" charset="-120"/>
              </a:rPr>
              <a:t>Ευθύνη για το σύνολο της μεταφοράς </a:t>
            </a:r>
            <a:r>
              <a:rPr lang="el-GR" sz="1400" dirty="0">
                <a:solidFill>
                  <a:srgbClr val="4A6278"/>
                </a:solidFill>
                <a:latin typeface="Calibri" pitchFamily="34" charset="0"/>
                <a:ea typeface="Calibri" pitchFamily="34" charset="-122"/>
                <a:cs typeface="Calibri" pitchFamily="34" charset="-120"/>
              </a:rPr>
              <a:t>-</a:t>
            </a:r>
            <a:r>
              <a:rPr lang="en-US" sz="1400" dirty="0">
                <a:solidFill>
                  <a:srgbClr val="4A6278"/>
                </a:solidFill>
                <a:latin typeface="Calibri" pitchFamily="34" charset="0"/>
                <a:ea typeface="Calibri" pitchFamily="34" charset="-122"/>
                <a:cs typeface="Calibri" pitchFamily="34" charset="-120"/>
              </a:rPr>
              <a:t> συμβάλλεται ως </a:t>
            </a:r>
            <a:r>
              <a:rPr lang="el-GR" sz="1400" dirty="0">
                <a:solidFill>
                  <a:srgbClr val="4A6278"/>
                </a:solidFill>
                <a:latin typeface="Calibri" pitchFamily="34" charset="0"/>
                <a:ea typeface="Calibri" pitchFamily="34" charset="-122"/>
                <a:cs typeface="Calibri" pitchFamily="34" charset="-120"/>
              </a:rPr>
              <a:t>κύριος υπόχρεος</a:t>
            </a:r>
            <a:endParaRPr lang="en-US" sz="1400" dirty="0"/>
          </a:p>
        </p:txBody>
      </p:sp>
      <p:sp>
        <p:nvSpPr>
          <p:cNvPr id="27" name="Text 21"/>
          <p:cNvSpPr/>
          <p:nvPr/>
        </p:nvSpPr>
        <p:spPr>
          <a:xfrm>
            <a:off x="1672590" y="6510528"/>
            <a:ext cx="11460480" cy="304800"/>
          </a:xfrm>
          <a:prstGeom prst="rect">
            <a:avLst/>
          </a:prstGeom>
          <a:noFill/>
          <a:ln/>
        </p:spPr>
        <p:txBody>
          <a:bodyPr wrap="square" lIns="0" tIns="0" rIns="0" bIns="0" rtlCol="0" anchor="ctr"/>
          <a:lstStyle/>
          <a:p>
            <a:r>
              <a:rPr lang="en-US" sz="1200" i="1" dirty="0">
                <a:solidFill>
                  <a:srgbClr val="4A6278"/>
                </a:solidFill>
                <a:latin typeface="Calibri" pitchFamily="34" charset="0"/>
                <a:ea typeface="Calibri" pitchFamily="34" charset="-122"/>
                <a:cs typeface="Calibri" pitchFamily="34" charset="-120"/>
              </a:rPr>
              <a:t>Διάκριση: μικτή μεταφορά (χωρίς μεταφόρτωση) ≠ διαδοχική μεταφορά (ένα μέσο, πολλοί μεταφορείς) ≠ πολυτροπική (≥2 μέσα, ένας MTO)</a:t>
            </a:r>
            <a:endParaRPr lang="en-US" sz="1200" dirty="0"/>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670560"/>
          </a:xfrm>
          <a:prstGeom prst="rect">
            <a:avLst/>
          </a:prstGeom>
          <a:solidFill>
            <a:srgbClr val="065A82"/>
          </a:solidFill>
          <a:ln w="12700">
            <a:solidFill>
              <a:srgbClr val="065A82"/>
            </a:solidFill>
            <a:prstDash val="solid"/>
          </a:ln>
        </p:spPr>
        <p:txBody>
          <a:bodyPr/>
          <a:lstStyle/>
          <a:p>
            <a:endParaRPr lang="el-GR" sz="2400"/>
          </a:p>
        </p:txBody>
      </p:sp>
      <p:sp>
        <p:nvSpPr>
          <p:cNvPr id="3" name="Text 1"/>
          <p:cNvSpPr/>
          <p:nvPr/>
        </p:nvSpPr>
        <p:spPr>
          <a:xfrm>
            <a:off x="2390908" y="-272512"/>
            <a:ext cx="11216640" cy="999744"/>
          </a:xfrm>
          <a:prstGeom prst="rect">
            <a:avLst/>
          </a:prstGeom>
          <a:noFill/>
          <a:ln/>
        </p:spPr>
        <p:txBody>
          <a:bodyPr wrap="square" lIns="0" tIns="0" rIns="0" bIns="0" rtlCol="0" anchor="ctr"/>
          <a:lstStyle/>
          <a:p>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Το Ισχύον Νομικό Καθεστώς ανά Τρόπο Μεταφοράς</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le 0"/>
          <p:cNvGraphicFramePr>
            <a:graphicFrameLocks noGrp="1"/>
          </p:cNvGraphicFramePr>
          <p:nvPr>
            <p:extLst>
              <p:ext uri="{D42A27DB-BD31-4B8C-83A1-F6EECF244321}">
                <p14:modId xmlns:p14="http://schemas.microsoft.com/office/powerpoint/2010/main" val="924108498"/>
              </p:ext>
            </p:extLst>
          </p:nvPr>
        </p:nvGraphicFramePr>
        <p:xfrm>
          <a:off x="1" y="454719"/>
          <a:ext cx="12191999" cy="5556575"/>
        </p:xfrm>
        <a:graphic>
          <a:graphicData uri="http://schemas.openxmlformats.org/drawingml/2006/table">
            <a:tbl>
              <a:tblPr/>
              <a:tblGrid>
                <a:gridCol w="1924492">
                  <a:extLst>
                    <a:ext uri="{9D8B030D-6E8A-4147-A177-3AD203B41FA5}">
                      <a16:colId xmlns:a16="http://schemas.microsoft.com/office/drawing/2014/main" val="20000"/>
                    </a:ext>
                  </a:extLst>
                </a:gridCol>
                <a:gridCol w="2286001">
                  <a:extLst>
                    <a:ext uri="{9D8B030D-6E8A-4147-A177-3AD203B41FA5}">
                      <a16:colId xmlns:a16="http://schemas.microsoft.com/office/drawing/2014/main" val="20002"/>
                    </a:ext>
                  </a:extLst>
                </a:gridCol>
                <a:gridCol w="6060557">
                  <a:extLst>
                    <a:ext uri="{9D8B030D-6E8A-4147-A177-3AD203B41FA5}">
                      <a16:colId xmlns:a16="http://schemas.microsoft.com/office/drawing/2014/main" val="3854551333"/>
                    </a:ext>
                  </a:extLst>
                </a:gridCol>
                <a:gridCol w="1920949">
                  <a:extLst>
                    <a:ext uri="{9D8B030D-6E8A-4147-A177-3AD203B41FA5}">
                      <a16:colId xmlns:a16="http://schemas.microsoft.com/office/drawing/2014/main" val="3645758602"/>
                    </a:ext>
                  </a:extLst>
                </a:gridCol>
              </a:tblGrid>
              <a:tr h="915137">
                <a:tc>
                  <a:txBody>
                    <a:bodyPr/>
                    <a:lstStyle/>
                    <a:p>
                      <a:pPr marL="0" indent="0" algn="ctr">
                        <a:buNone/>
                      </a:pPr>
                      <a:r>
                        <a:rPr lang="el-GR" sz="1900" b="1" dirty="0">
                          <a:solidFill>
                            <a:srgbClr val="FFFFFF"/>
                          </a:solidFill>
                          <a:latin typeface="Calibri" panose="020F0502020204030204" pitchFamily="34" charset="0"/>
                          <a:ea typeface="Calibri" panose="020F0502020204030204" pitchFamily="34" charset="0"/>
                          <a:cs typeface="Calibri" panose="020F0502020204030204" pitchFamily="34" charset="0"/>
                        </a:rPr>
                        <a:t>Τρόπος μεταφοράς</a:t>
                      </a:r>
                      <a:endParaRPr lang="en-US" sz="1900" dirty="0">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A2342"/>
                    </a:solidFill>
                  </a:tcPr>
                </a:tc>
                <a:tc>
                  <a:txBody>
                    <a:bodyPr/>
                    <a:lstStyle/>
                    <a:p>
                      <a:pPr marL="0" indent="0" algn="ctr">
                        <a:buNone/>
                      </a:pPr>
                      <a:r>
                        <a:rPr lang="el-GR" sz="1900" b="1" dirty="0">
                          <a:solidFill>
                            <a:srgbClr val="FFFFFF"/>
                          </a:solidFill>
                          <a:latin typeface="Calibri" panose="020F0502020204030204" pitchFamily="34" charset="0"/>
                          <a:ea typeface="Calibri" panose="020F0502020204030204" pitchFamily="34" charset="0"/>
                          <a:cs typeface="Calibri" panose="020F0502020204030204" pitchFamily="34" charset="0"/>
                        </a:rPr>
                        <a:t>Νομικό πλαίσιο</a:t>
                      </a:r>
                      <a:endParaRPr lang="en-US" sz="1900" dirty="0">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A2342"/>
                    </a:solidFill>
                  </a:tcPr>
                </a:tc>
                <a:tc>
                  <a:txBody>
                    <a:bodyPr/>
                    <a:lstStyle/>
                    <a:p>
                      <a:pPr marL="0" indent="0" algn="ctr" defTabSz="1219170" rtl="0" eaLnBrk="1" latinLnBrk="0" hangingPunct="1">
                        <a:buNone/>
                      </a:pPr>
                      <a:r>
                        <a:rPr lang="el-GR" sz="1900" b="1" kern="1200" dirty="0">
                          <a:solidFill>
                            <a:srgbClr val="FFFFFF"/>
                          </a:solidFill>
                          <a:latin typeface="Calibri" panose="020F0502020204030204" pitchFamily="34" charset="0"/>
                          <a:ea typeface="Calibri" panose="020F0502020204030204" pitchFamily="34" charset="0"/>
                          <a:cs typeface="Calibri" panose="020F0502020204030204" pitchFamily="34" charset="0"/>
                        </a:rPr>
                        <a:t>Προϋποθέσεις</a:t>
                      </a:r>
                      <a:endParaRPr lang="en-US" sz="1900" b="1" kern="12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A2342"/>
                    </a:solidFill>
                  </a:tcPr>
                </a:tc>
                <a:tc>
                  <a:txBody>
                    <a:bodyPr/>
                    <a:lstStyle/>
                    <a:p>
                      <a:pPr marL="0" indent="0" algn="ctr" defTabSz="1219170" rtl="0" eaLnBrk="1" latinLnBrk="0" hangingPunct="1">
                        <a:buNone/>
                      </a:pPr>
                      <a:r>
                        <a:rPr lang="el-GR" sz="1900" b="1" kern="1200" dirty="0">
                          <a:solidFill>
                            <a:srgbClr val="FFFFFF"/>
                          </a:solidFill>
                          <a:latin typeface="Calibri" panose="020F0502020204030204" pitchFamily="34" charset="0"/>
                          <a:ea typeface="Calibri" panose="020F0502020204030204" pitchFamily="34" charset="0"/>
                          <a:cs typeface="Calibri" panose="020F0502020204030204" pitchFamily="34" charset="0"/>
                        </a:rPr>
                        <a:t>Ρύθμιση για συνδυασμένη μεταφορά</a:t>
                      </a:r>
                      <a:endParaRPr lang="en-US" sz="1900" b="1" kern="12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A2342"/>
                    </a:solidFill>
                  </a:tcPr>
                </a:tc>
                <a:extLst>
                  <a:ext uri="{0D108BD9-81ED-4DB2-BD59-A6C34878D82A}">
                    <a16:rowId xmlns:a16="http://schemas.microsoft.com/office/drawing/2014/main" val="10000"/>
                  </a:ext>
                </a:extLst>
              </a:tr>
              <a:tr h="617397">
                <a:tc>
                  <a:txBody>
                    <a:bodyPr/>
                    <a:lstStyle/>
                    <a:p>
                      <a:pPr marL="0" indent="0" algn="ctr">
                        <a:buNone/>
                      </a:pPr>
                      <a:r>
                        <a:rPr lang="en-US" sz="1300" b="0" dirty="0">
                          <a:solidFill>
                            <a:srgbClr val="065A82"/>
                          </a:solidFill>
                          <a:latin typeface="Calibri" pitchFamily="34" charset="0"/>
                          <a:ea typeface="Calibri" pitchFamily="34" charset="-122"/>
                          <a:cs typeface="Calibri" pitchFamily="34" charset="-120"/>
                        </a:rPr>
                        <a:t>Θα</a:t>
                      </a:r>
                      <a:r>
                        <a:rPr lang="en-US" sz="1300" b="0" dirty="0" err="1">
                          <a:solidFill>
                            <a:srgbClr val="065A82"/>
                          </a:solidFill>
                          <a:latin typeface="Calibri" pitchFamily="34" charset="0"/>
                          <a:ea typeface="Calibri" pitchFamily="34" charset="-122"/>
                          <a:cs typeface="Calibri" pitchFamily="34" charset="-120"/>
                        </a:rPr>
                        <a:t>λάσσι</a:t>
                      </a:r>
                      <a:r>
                        <a:rPr lang="en-US" sz="1300" b="0" dirty="0">
                          <a:solidFill>
                            <a:srgbClr val="065A82"/>
                          </a:solidFill>
                          <a:latin typeface="Calibri" pitchFamily="34" charset="0"/>
                          <a:ea typeface="Calibri" pitchFamily="34" charset="-122"/>
                          <a:cs typeface="Calibri" pitchFamily="34" charset="-120"/>
                        </a:rPr>
                        <a:t>α</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b="0" dirty="0">
                          <a:solidFill>
                            <a:srgbClr val="065A82"/>
                          </a:solidFill>
                          <a:latin typeface="Calibri" pitchFamily="34" charset="0"/>
                          <a:ea typeface="Calibri" pitchFamily="34" charset="-122"/>
                          <a:cs typeface="Calibri" pitchFamily="34" charset="-120"/>
                        </a:rPr>
                        <a:t>Κα</a:t>
                      </a:r>
                      <a:r>
                        <a:rPr lang="en-US" sz="1300" b="0" dirty="0" err="1">
                          <a:solidFill>
                            <a:srgbClr val="065A82"/>
                          </a:solidFill>
                          <a:latin typeface="Calibri" pitchFamily="34" charset="0"/>
                          <a:ea typeface="Calibri" pitchFamily="34" charset="-122"/>
                          <a:cs typeface="Calibri" pitchFamily="34" charset="-120"/>
                        </a:rPr>
                        <a:t>νόνες</a:t>
                      </a:r>
                      <a:r>
                        <a:rPr lang="en-US" sz="1300" b="0" dirty="0">
                          <a:solidFill>
                            <a:srgbClr val="065A82"/>
                          </a:solidFill>
                          <a:latin typeface="Calibri" pitchFamily="34" charset="0"/>
                          <a:ea typeface="Calibri" pitchFamily="34" charset="-122"/>
                          <a:cs typeface="Calibri" pitchFamily="34" charset="-120"/>
                        </a:rPr>
                        <a:t> </a:t>
                      </a:r>
                      <a:r>
                        <a:rPr lang="en-US" sz="1300" b="0" dirty="0" err="1">
                          <a:solidFill>
                            <a:srgbClr val="065A82"/>
                          </a:solidFill>
                          <a:latin typeface="Calibri" pitchFamily="34" charset="0"/>
                          <a:ea typeface="Calibri" pitchFamily="34" charset="-122"/>
                          <a:cs typeface="Calibri" pitchFamily="34" charset="-120"/>
                        </a:rPr>
                        <a:t>Χάγης-Βίσμ</a:t>
                      </a:r>
                      <a:r>
                        <a:rPr lang="en-US" sz="1300" b="0" dirty="0">
                          <a:solidFill>
                            <a:srgbClr val="065A82"/>
                          </a:solidFill>
                          <a:latin typeface="Calibri" pitchFamily="34" charset="0"/>
                          <a:ea typeface="Calibri" pitchFamily="34" charset="-122"/>
                          <a:cs typeface="Calibri" pitchFamily="34" charset="-120"/>
                        </a:rPr>
                        <a:t>πι (1968</a:t>
                      </a:r>
                      <a:r>
                        <a:rPr lang="el-GR" sz="1300" b="0" dirty="0">
                          <a:solidFill>
                            <a:srgbClr val="065A82"/>
                          </a:solidFill>
                          <a:latin typeface="Calibri" pitchFamily="34" charset="0"/>
                          <a:ea typeface="Calibri" pitchFamily="34" charset="-122"/>
                          <a:cs typeface="Calibri" pitchFamily="34" charset="-120"/>
                        </a:rPr>
                        <a:t>, ΚΙΔΝ 5020/2023)</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just">
                        <a:buFontTx/>
                        <a:buNone/>
                      </a:pPr>
                      <a:r>
                        <a:rPr lang="el-GR" sz="1300" b="0" kern="1200" dirty="0">
                          <a:solidFill>
                            <a:srgbClr val="065A82"/>
                          </a:solidFill>
                          <a:latin typeface="Calibri" pitchFamily="34" charset="0"/>
                          <a:ea typeface="Calibri" pitchFamily="34" charset="-122"/>
                          <a:cs typeface="Calibri" pitchFamily="34" charset="-120"/>
                        </a:rPr>
                        <a:t>Έκδοση φορτωτικής για τη σύμβαση θαλάσσιας μεταφοράς απαιτείται η μεταφορά να είναι διεθνής, τουτέστιν να ενυπάρχει σ’ αυτήν ένα στοιχείο αλλοδαπότητας</a:t>
                      </a:r>
                      <a:r>
                        <a:rPr lang="el-GR" sz="1300" b="0" dirty="0"/>
                        <a:t>. </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b="1" kern="1200" dirty="0">
                          <a:solidFill>
                            <a:srgbClr val="065A82"/>
                          </a:solidFill>
                          <a:latin typeface="Calibri" pitchFamily="34" charset="0"/>
                          <a:ea typeface="Calibri" pitchFamily="34" charset="-122"/>
                          <a:cs typeface="Calibri" pitchFamily="34" charset="-120"/>
                        </a:rPr>
                        <a:t>OXI</a:t>
                      </a: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1"/>
                  </a:ext>
                </a:extLst>
              </a:tr>
              <a:tr h="886979">
                <a:tc>
                  <a:txBody>
                    <a:bodyPr/>
                    <a:lstStyle/>
                    <a:p>
                      <a:pPr marL="0" indent="0" algn="ctr">
                        <a:buNone/>
                      </a:pPr>
                      <a:r>
                        <a:rPr lang="en-US" sz="1300" b="0" dirty="0" err="1">
                          <a:solidFill>
                            <a:srgbClr val="1A7A4A"/>
                          </a:solidFill>
                          <a:latin typeface="Calibri" pitchFamily="34" charset="0"/>
                          <a:ea typeface="Calibri" pitchFamily="34" charset="-122"/>
                          <a:cs typeface="Calibri" pitchFamily="34" charset="-120"/>
                        </a:rPr>
                        <a:t>Οδική</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just">
                        <a:buNone/>
                      </a:pPr>
                      <a:r>
                        <a:rPr lang="el-GR" sz="1300" b="0" kern="1200" dirty="0">
                          <a:solidFill>
                            <a:srgbClr val="1A7A4A"/>
                          </a:solidFill>
                          <a:latin typeface="Calibri" pitchFamily="34" charset="0"/>
                          <a:ea typeface="Calibri" pitchFamily="34" charset="-122"/>
                          <a:cs typeface="Calibri" pitchFamily="34" charset="-120"/>
                        </a:rPr>
                        <a:t>H Σύμβαση της Γενεύης για τις διεθνείς οδικές μεταφορές εμπορευμάτων </a:t>
                      </a:r>
                      <a:r>
                        <a:rPr lang="en-US" sz="1300" b="0" dirty="0">
                          <a:solidFill>
                            <a:srgbClr val="1A7A4A"/>
                          </a:solidFill>
                          <a:latin typeface="Calibri" pitchFamily="34" charset="0"/>
                          <a:ea typeface="Calibri" pitchFamily="34" charset="-122"/>
                          <a:cs typeface="Calibri" pitchFamily="34" charset="-120"/>
                        </a:rPr>
                        <a:t>CMR (1956, Ν.559/1977)</a:t>
                      </a:r>
                      <a:r>
                        <a:rPr lang="el-GR" sz="1300" b="0" dirty="0">
                          <a:solidFill>
                            <a:srgbClr val="1A7A4A"/>
                          </a:solidFill>
                          <a:latin typeface="Calibri" pitchFamily="34" charset="0"/>
                          <a:ea typeface="Calibri" pitchFamily="34" charset="-122"/>
                          <a:cs typeface="Calibri" pitchFamily="34" charset="-120"/>
                        </a:rPr>
                        <a:t>/ </a:t>
                      </a:r>
                      <a:r>
                        <a:rPr lang="en-US" sz="1300" b="0" dirty="0">
                          <a:solidFill>
                            <a:srgbClr val="1A7A4A"/>
                          </a:solidFill>
                          <a:latin typeface="Calibri" pitchFamily="34" charset="0"/>
                          <a:ea typeface="Calibri" pitchFamily="34" charset="-122"/>
                          <a:cs typeface="Calibri" pitchFamily="34" charset="-120"/>
                        </a:rPr>
                        <a:t>e-CMR Πρωτ. 2008 (Ελλάδα: Οκτ. 2023)</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just">
                        <a:buFont typeface="Arial" panose="020B0604020202020204" pitchFamily="34" charset="0"/>
                        <a:buNone/>
                      </a:pPr>
                      <a:r>
                        <a:rPr lang="el-GR" sz="1300" b="0" kern="1200" dirty="0">
                          <a:solidFill>
                            <a:srgbClr val="1A7A4A"/>
                          </a:solidFill>
                          <a:latin typeface="Calibri" pitchFamily="34" charset="0"/>
                          <a:ea typeface="Calibri" pitchFamily="34" charset="-122"/>
                          <a:cs typeface="Calibri" pitchFamily="34" charset="-120"/>
                        </a:rPr>
                        <a:t>Ο τόπος παραλαβής των εμπορευμάτων και ο τόπος που έχει ορισθεί για την παράδοσή τους, βρίσκονται σε δύο διαφορετικές χώρες, εκ των οποίων τουλάχιστον η μία είναι συμβαλλόμενη χώρα</a:t>
                      </a:r>
                      <a:r>
                        <a:rPr lang="en-US" sz="1300" b="0" kern="1200" dirty="0">
                          <a:solidFill>
                            <a:srgbClr val="1A7A4A"/>
                          </a:solidFill>
                          <a:latin typeface="Calibri" pitchFamily="34" charset="0"/>
                          <a:ea typeface="Calibri" pitchFamily="34" charset="-122"/>
                          <a:cs typeface="Calibri" pitchFamily="34" charset="-120"/>
                        </a:rPr>
                        <a:t> </a:t>
                      </a:r>
                      <a:endParaRPr lang="el-GR" sz="1300" b="0" kern="1200" dirty="0">
                        <a:solidFill>
                          <a:srgbClr val="1A7A4A"/>
                        </a:solidFill>
                        <a:latin typeface="Calibri" pitchFamily="34" charset="0"/>
                        <a:ea typeface="Calibri" pitchFamily="34" charset="-122"/>
                        <a:cs typeface="Calibri" pitchFamily="34" charset="-120"/>
                      </a:endParaRPr>
                    </a:p>
                    <a:p>
                      <a:pPr marL="0" indent="0" algn="just">
                        <a:buFont typeface="Arial" panose="020B0604020202020204" pitchFamily="34" charset="0"/>
                        <a:buNone/>
                      </a:pPr>
                      <a:r>
                        <a:rPr lang="el-GR" sz="1300" b="0" kern="1200" dirty="0">
                          <a:solidFill>
                            <a:srgbClr val="1A7A4A"/>
                          </a:solidFill>
                          <a:latin typeface="Calibri" pitchFamily="34" charset="0"/>
                          <a:ea typeface="Calibri" pitchFamily="34" charset="-122"/>
                          <a:cs typeface="Calibri" pitchFamily="34" charset="-120"/>
                        </a:rPr>
                        <a:t>Ενιαία σύμβαση απαιτείται</a:t>
                      </a:r>
                    </a:p>
                    <a:p>
                      <a:pPr marL="0" indent="0" algn="ctr">
                        <a:buNone/>
                      </a:pP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l-GR" sz="1300" b="1" kern="1200" dirty="0">
                          <a:solidFill>
                            <a:srgbClr val="1A7A4A"/>
                          </a:solidFill>
                          <a:latin typeface="Calibri" pitchFamily="34" charset="0"/>
                          <a:ea typeface="Calibri" pitchFamily="34" charset="-122"/>
                          <a:cs typeface="Calibri" pitchFamily="34" charset="-120"/>
                        </a:rPr>
                        <a:t>ΟΧΙ</a:t>
                      </a:r>
                      <a:endParaRPr lang="en-US" sz="1300" b="1" kern="1200" dirty="0">
                        <a:solidFill>
                          <a:srgbClr val="1A7A4A"/>
                        </a:solidFill>
                        <a:latin typeface="Calibri" pitchFamily="34" charset="0"/>
                        <a:ea typeface="Calibri" pitchFamily="34" charset="-122"/>
                        <a:cs typeface="Calibri" pitchFamily="34" charset="-12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73155">
                <a:tc>
                  <a:txBody>
                    <a:bodyPr/>
                    <a:lstStyle/>
                    <a:p>
                      <a:pPr marL="0" indent="0" algn="ctr">
                        <a:buNone/>
                      </a:pPr>
                      <a:r>
                        <a:rPr lang="en-US" sz="1300" b="0" dirty="0" err="1">
                          <a:solidFill>
                            <a:srgbClr val="7B3FA0"/>
                          </a:solidFill>
                          <a:latin typeface="Calibri" pitchFamily="34" charset="0"/>
                          <a:ea typeface="Calibri" pitchFamily="34" charset="-122"/>
                          <a:cs typeface="Calibri" pitchFamily="34" charset="-120"/>
                        </a:rPr>
                        <a:t>Σιδηροδρομική</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b="0" dirty="0">
                          <a:solidFill>
                            <a:srgbClr val="7B3FA0"/>
                          </a:solidFill>
                          <a:latin typeface="Calibri" pitchFamily="34" charset="0"/>
                          <a:ea typeface="Calibri" pitchFamily="34" charset="-122"/>
                          <a:cs typeface="Calibri" pitchFamily="34" charset="-120"/>
                        </a:rPr>
                        <a:t>COTIF/CIM (1999) </a:t>
                      </a:r>
                      <a:r>
                        <a:rPr lang="el-GR" sz="1300" b="0" dirty="0">
                          <a:solidFill>
                            <a:srgbClr val="7B3FA0"/>
                          </a:solidFill>
                          <a:latin typeface="Calibri" pitchFamily="34" charset="0"/>
                          <a:ea typeface="Calibri" pitchFamily="34" charset="-122"/>
                          <a:cs typeface="Calibri" pitchFamily="34" charset="-120"/>
                        </a:rPr>
                        <a:t>/</a:t>
                      </a:r>
                      <a:r>
                        <a:rPr lang="en-US" sz="1300" b="0" dirty="0">
                          <a:solidFill>
                            <a:srgbClr val="7B3FA0"/>
                          </a:solidFill>
                          <a:latin typeface="Calibri" pitchFamily="34" charset="0"/>
                          <a:ea typeface="Calibri" pitchFamily="34" charset="-122"/>
                          <a:cs typeface="Calibri" pitchFamily="34" charset="-120"/>
                        </a:rPr>
                        <a:t>υπό αναθεώρηση από OTIF (2025)</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just">
                        <a:buNone/>
                      </a:pPr>
                      <a:r>
                        <a:rPr lang="el-GR" sz="1300" b="0" kern="1200" dirty="0">
                          <a:solidFill>
                            <a:srgbClr val="7B3FA0"/>
                          </a:solidFill>
                          <a:latin typeface="Calibri" pitchFamily="34" charset="0"/>
                          <a:ea typeface="Calibri" pitchFamily="34" charset="-122"/>
                          <a:cs typeface="Calibri" pitchFamily="34" charset="-120"/>
                        </a:rPr>
                        <a:t>Σε κάθε συμβόλαιο σιδηροδρομικής μεταφοράς εμπορευμάτων επί πληρωμή, όταν ο τόπος ανάληψης των εμπορευμάτων και ο προβλεπόμενος τόπος παράδοσης βρίσκονται σε δύο διαφορετικά Κράτη μέλη</a:t>
                      </a:r>
                      <a:endParaRPr lang="en-US" sz="1300" b="0" kern="1200" dirty="0">
                        <a:solidFill>
                          <a:srgbClr val="7B3FA0"/>
                        </a:solidFill>
                        <a:latin typeface="Calibri" pitchFamily="34" charset="0"/>
                        <a:ea typeface="Calibri" pitchFamily="34" charset="-122"/>
                        <a:cs typeface="Calibri" pitchFamily="34" charset="-12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l-GR" sz="1300" b="1" kern="1200" dirty="0">
                          <a:solidFill>
                            <a:srgbClr val="7B3FA0"/>
                          </a:solidFill>
                          <a:latin typeface="Calibri" pitchFamily="34" charset="0"/>
                          <a:ea typeface="Calibri" pitchFamily="34" charset="-122"/>
                          <a:cs typeface="Calibri" pitchFamily="34" charset="-120"/>
                        </a:rPr>
                        <a:t>ΝΑΙ</a:t>
                      </a:r>
                    </a:p>
                    <a:p>
                      <a:pPr marL="0" indent="0" algn="just">
                        <a:buFont typeface="Arial" panose="020B0604020202020204" pitchFamily="34" charset="0"/>
                        <a:buNone/>
                      </a:pPr>
                      <a:endParaRPr lang="en-US" sz="1300" b="1" kern="1200" dirty="0">
                        <a:solidFill>
                          <a:srgbClr val="7B3FA0"/>
                        </a:solidFill>
                        <a:latin typeface="Calibri" pitchFamily="34" charset="0"/>
                        <a:ea typeface="Calibri" pitchFamily="34" charset="-122"/>
                        <a:cs typeface="Calibri" pitchFamily="34" charset="-12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3"/>
                  </a:ext>
                </a:extLst>
              </a:tr>
              <a:tr h="950383">
                <a:tc>
                  <a:txBody>
                    <a:bodyPr/>
                    <a:lstStyle/>
                    <a:p>
                      <a:pPr marL="0" indent="0" algn="ctr">
                        <a:buNone/>
                      </a:pPr>
                      <a:r>
                        <a:rPr lang="en-US" sz="1300" b="0" dirty="0" err="1">
                          <a:solidFill>
                            <a:srgbClr val="C0392B"/>
                          </a:solidFill>
                          <a:latin typeface="Calibri" pitchFamily="34" charset="0"/>
                          <a:ea typeface="Calibri" pitchFamily="34" charset="-122"/>
                          <a:cs typeface="Calibri" pitchFamily="34" charset="-120"/>
                        </a:rPr>
                        <a:t>Αερο</a:t>
                      </a:r>
                      <a:r>
                        <a:rPr lang="en-US" sz="1300" b="0" dirty="0">
                          <a:solidFill>
                            <a:srgbClr val="C0392B"/>
                          </a:solidFill>
                          <a:latin typeface="Calibri" pitchFamily="34" charset="0"/>
                          <a:ea typeface="Calibri" pitchFamily="34" charset="-122"/>
                          <a:cs typeface="Calibri" pitchFamily="34" charset="-120"/>
                        </a:rPr>
                        <a:t>πορική</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b="0" dirty="0" err="1">
                          <a:solidFill>
                            <a:srgbClr val="C0392B"/>
                          </a:solidFill>
                          <a:latin typeface="Calibri" pitchFamily="34" charset="0"/>
                          <a:ea typeface="Calibri" pitchFamily="34" charset="-122"/>
                          <a:cs typeface="Calibri" pitchFamily="34" charset="-120"/>
                        </a:rPr>
                        <a:t>Σύμ</a:t>
                      </a:r>
                      <a:r>
                        <a:rPr lang="en-US" sz="1300" b="0" dirty="0">
                          <a:solidFill>
                            <a:srgbClr val="C0392B"/>
                          </a:solidFill>
                          <a:latin typeface="Calibri" pitchFamily="34" charset="0"/>
                          <a:ea typeface="Calibri" pitchFamily="34" charset="-122"/>
                          <a:cs typeface="Calibri" pitchFamily="34" charset="-120"/>
                        </a:rPr>
                        <a:t>βαση Μόντρεαλ (1999)</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just">
                        <a:buFont typeface="Arial" panose="020B0604020202020204" pitchFamily="34" charset="0"/>
                        <a:buNone/>
                      </a:pPr>
                      <a:r>
                        <a:rPr lang="el-GR" sz="1300" b="0" dirty="0">
                          <a:solidFill>
                            <a:srgbClr val="C00000"/>
                          </a:solidFill>
                        </a:rPr>
                        <a:t>Διεθνή εναέρια μεταφορά, η οποία κατά το αρ. 1 της Συνθήκης,</a:t>
                      </a:r>
                      <a:r>
                        <a:rPr lang="en-US" sz="1300" b="0" dirty="0">
                          <a:solidFill>
                            <a:srgbClr val="C00000"/>
                          </a:solidFill>
                          <a:latin typeface="Calibri" charset="0"/>
                          <a:ea typeface="Calibri" charset="0"/>
                          <a:cs typeface="Calibri" charset="0"/>
                        </a:rPr>
                        <a:t>(</a:t>
                      </a:r>
                      <a:r>
                        <a:rPr lang="el-GR" sz="1300" b="0" dirty="0">
                          <a:solidFill>
                            <a:srgbClr val="C00000"/>
                          </a:solidFill>
                        </a:rPr>
                        <a:t>ο τόπος αναχώρησης και ο τόπος προορισμού βρίσκεται είτε επί του εδάφους δύο συμβαλλομένων κρατών, είτε επί του εδάφους ενός, εφόσον έχει συμφωνηθεί και τόπος ενδιάμεσου σταθμού σε άλλο κράτος, ακόμη και αν το κράτος αυτό δεν είναι συμβαλλόμενο</a:t>
                      </a:r>
                      <a:r>
                        <a:rPr lang="en-US" sz="1300" b="0" dirty="0">
                          <a:solidFill>
                            <a:srgbClr val="C00000"/>
                          </a:solidFill>
                        </a:rPr>
                        <a:t>)</a:t>
                      </a:r>
                      <a:endParaRPr lang="en-US" sz="1300" b="0" dirty="0">
                        <a:solidFill>
                          <a:srgbClr val="C00000"/>
                        </a:solidFill>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C00000"/>
                          </a:solidFill>
                          <a:latin typeface="Calibri" charset="0"/>
                          <a:ea typeface="Calibri" charset="0"/>
                          <a:cs typeface="Calibri" charset="0"/>
                        </a:rPr>
                        <a:t>NAI</a:t>
                      </a: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041848">
                <a:tc>
                  <a:txBody>
                    <a:bodyPr/>
                    <a:lstStyle/>
                    <a:p>
                      <a:pPr marL="0" indent="0" algn="ctr">
                        <a:buNone/>
                      </a:pPr>
                      <a:r>
                        <a:rPr lang="en-US" sz="1300" b="0" dirty="0" err="1">
                          <a:solidFill>
                            <a:srgbClr val="C9A84C"/>
                          </a:solidFill>
                          <a:latin typeface="Calibri" pitchFamily="34" charset="0"/>
                          <a:ea typeface="Calibri" pitchFamily="34" charset="-122"/>
                          <a:cs typeface="Calibri" pitchFamily="34" charset="-120"/>
                        </a:rPr>
                        <a:t>Εσωτερικά</a:t>
                      </a:r>
                      <a:r>
                        <a:rPr lang="en-US" sz="1300" b="0" dirty="0">
                          <a:solidFill>
                            <a:srgbClr val="C9A84C"/>
                          </a:solidFill>
                          <a:latin typeface="Calibri" pitchFamily="34" charset="0"/>
                          <a:ea typeface="Calibri" pitchFamily="34" charset="-122"/>
                          <a:cs typeface="Calibri" pitchFamily="34" charset="-120"/>
                        </a:rPr>
                        <a:t> </a:t>
                      </a:r>
                      <a:r>
                        <a:rPr lang="en-US" sz="1300" b="0" dirty="0" err="1">
                          <a:solidFill>
                            <a:srgbClr val="C9A84C"/>
                          </a:solidFill>
                          <a:latin typeface="Calibri" pitchFamily="34" charset="0"/>
                          <a:ea typeface="Calibri" pitchFamily="34" charset="-122"/>
                          <a:cs typeface="Calibri" pitchFamily="34" charset="-120"/>
                        </a:rPr>
                        <a:t>ύδ</a:t>
                      </a:r>
                      <a:r>
                        <a:rPr lang="en-US" sz="1300" b="0" dirty="0">
                          <a:solidFill>
                            <a:srgbClr val="C9A84C"/>
                          </a:solidFill>
                          <a:latin typeface="Calibri" pitchFamily="34" charset="0"/>
                          <a:ea typeface="Calibri" pitchFamily="34" charset="-122"/>
                          <a:cs typeface="Calibri" pitchFamily="34" charset="-120"/>
                        </a:rPr>
                        <a:t>ατα</a:t>
                      </a: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b="0" dirty="0">
                          <a:solidFill>
                            <a:srgbClr val="C9A84C"/>
                          </a:solidFill>
                          <a:latin typeface="Calibri" pitchFamily="34" charset="0"/>
                          <a:ea typeface="Calibri" pitchFamily="34" charset="-122"/>
                          <a:cs typeface="Calibri" pitchFamily="34" charset="-120"/>
                        </a:rPr>
                        <a:t>CMNI (2001)</a:t>
                      </a:r>
                      <a:endParaRPr lang="en-US" sz="1300" b="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just">
                        <a:buNone/>
                      </a:pPr>
                      <a:r>
                        <a:rPr lang="el-GR" sz="1300" b="0" dirty="0">
                          <a:solidFill>
                            <a:schemeClr val="accent4">
                              <a:lumMod val="75000"/>
                            </a:schemeClr>
                          </a:solidFill>
                        </a:rPr>
                        <a:t>Αν σε μία σύμβαση μεταφοράς ορίζεται ότι τα εμπορεύματα θα μεταφερθούν, χωρίς μεταφόρτωση τους σε άλλο μέσο, τόσο στα εσωτερικά ύδατα όσο και στη θάλασσα, η σύμβαση θα διέπεται εξ ολοκλήρου από το δίκαιο της CMNI.Mόνο αν έχει εκδοθεί φορτωτική σύμφωνα με τους κανόνες για τη θαλάσσια μεταφορά, η CMNI θα υποχωρεί προ της εφαρμογής των Κανόνων Χάγης Βίσμπυ.</a:t>
                      </a:r>
                      <a:endParaRPr lang="en-US" sz="1300" b="0" dirty="0">
                        <a:solidFill>
                          <a:schemeClr val="accent4">
                            <a:lumMod val="75000"/>
                          </a:schemeClr>
                        </a:solidFill>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l-GR" sz="1300" b="1" kern="1200" dirty="0">
                          <a:solidFill>
                            <a:srgbClr val="C9A84C"/>
                          </a:solidFill>
                          <a:latin typeface="Calibri" pitchFamily="34" charset="0"/>
                          <a:ea typeface="Calibri" pitchFamily="34" charset="-122"/>
                          <a:cs typeface="Calibri" pitchFamily="34" charset="-120"/>
                        </a:rPr>
                        <a:t>ΟΧΙ</a:t>
                      </a:r>
                      <a:endParaRPr lang="en-US" sz="1300" b="1" kern="1200" dirty="0">
                        <a:solidFill>
                          <a:srgbClr val="C9A84C"/>
                        </a:solidFill>
                        <a:latin typeface="Calibri" pitchFamily="34" charset="0"/>
                        <a:ea typeface="Calibri" pitchFamily="34" charset="-122"/>
                        <a:cs typeface="Calibri" pitchFamily="34" charset="-120"/>
                      </a:endParaRPr>
                    </a:p>
                  </a:txBody>
                  <a:tcPr marL="121920" marR="121920" marT="60960" marB="60960" anchor="ctr">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5"/>
                  </a:ext>
                </a:extLst>
              </a:tr>
            </a:tbl>
          </a:graphicData>
        </a:graphic>
      </p:graphicFrame>
      <p:sp>
        <p:nvSpPr>
          <p:cNvPr id="5" name="Shape 2"/>
          <p:cNvSpPr/>
          <p:nvPr/>
        </p:nvSpPr>
        <p:spPr>
          <a:xfrm>
            <a:off x="1847670" y="6325232"/>
            <a:ext cx="10140625" cy="389736"/>
          </a:xfrm>
          <a:prstGeom prst="roundRect">
            <a:avLst>
              <a:gd name="adj" fmla="val 12727"/>
            </a:avLst>
          </a:prstGeom>
          <a:solidFill>
            <a:srgbClr val="EEF6FB"/>
          </a:solidFill>
          <a:ln w="12700">
            <a:solidFill>
              <a:srgbClr val="1C7293"/>
            </a:solidFill>
            <a:prstDash val="solid"/>
          </a:ln>
        </p:spPr>
        <p:txBody>
          <a:bodyPr/>
          <a:lstStyle/>
          <a:p>
            <a:endParaRPr lang="el-GR" sz="2400"/>
          </a:p>
        </p:txBody>
      </p:sp>
      <p:sp>
        <p:nvSpPr>
          <p:cNvPr id="6" name="Text 3"/>
          <p:cNvSpPr/>
          <p:nvPr/>
        </p:nvSpPr>
        <p:spPr>
          <a:xfrm>
            <a:off x="9655" y="6105648"/>
            <a:ext cx="1838015" cy="828904"/>
          </a:xfrm>
          <a:prstGeom prst="rect">
            <a:avLst/>
          </a:prstGeom>
          <a:noFill/>
          <a:ln/>
        </p:spPr>
        <p:txBody>
          <a:bodyPr wrap="square" lIns="0" tIns="0" rIns="0" bIns="0" rtlCol="0" anchor="ctr"/>
          <a:lstStyle/>
          <a:p>
            <a:r>
              <a:rPr lang="en-US" sz="1467" b="1" dirty="0">
                <a:solidFill>
                  <a:srgbClr val="065A82"/>
                </a:solidFill>
                <a:latin typeface="Calibri" pitchFamily="34" charset="0"/>
                <a:ea typeface="Calibri" pitchFamily="34" charset="-122"/>
                <a:cs typeface="Calibri" pitchFamily="34" charset="-120"/>
              </a:rPr>
              <a:t>⟹  Κρίσιμο ερώτημα:</a:t>
            </a:r>
            <a:endParaRPr lang="en-US" sz="1467" dirty="0"/>
          </a:p>
        </p:txBody>
      </p:sp>
      <p:sp>
        <p:nvSpPr>
          <p:cNvPr id="7" name="Text 4"/>
          <p:cNvSpPr/>
          <p:nvPr/>
        </p:nvSpPr>
        <p:spPr>
          <a:xfrm>
            <a:off x="2205103" y="6306309"/>
            <a:ext cx="9686261" cy="389736"/>
          </a:xfrm>
          <a:prstGeom prst="rect">
            <a:avLst/>
          </a:prstGeom>
          <a:noFill/>
          <a:ln/>
        </p:spPr>
        <p:txBody>
          <a:bodyPr wrap="square" lIns="0" tIns="0" rIns="0" bIns="0" rtlCol="0" anchor="ctr"/>
          <a:lstStyle/>
          <a:p>
            <a:r>
              <a:rPr lang="en-US" sz="1300" dirty="0">
                <a:solidFill>
                  <a:srgbClr val="0A2342"/>
                </a:solidFill>
                <a:latin typeface="Calibri" pitchFamily="34" charset="0"/>
                <a:ea typeface="Calibri" pitchFamily="34" charset="-122"/>
                <a:cs typeface="Calibri" pitchFamily="34" charset="-120"/>
              </a:rPr>
              <a:t>Τι γίνεται όταν εμπλέκονται περισσότερα μέσα; Ποια σύμβαση εφαρμόζεται; Τι γίνεται αν η ζημία δεν εντοπιστεί σε συγκεκριμένο σκέλος</a:t>
            </a:r>
            <a:r>
              <a:rPr lang="en-US" sz="1867" dirty="0">
                <a:solidFill>
                  <a:srgbClr val="0A2342"/>
                </a:solidFill>
                <a:latin typeface="Calibri" pitchFamily="34" charset="0"/>
                <a:ea typeface="Calibri" pitchFamily="34" charset="-122"/>
                <a:cs typeface="Calibri" pitchFamily="34" charset="-120"/>
              </a:rPr>
              <a:t>;</a:t>
            </a:r>
            <a:endParaRPr lang="en-US" sz="1867"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524000"/>
          </a:xfrm>
          <a:prstGeom prst="rect">
            <a:avLst/>
          </a:prstGeom>
          <a:solidFill>
            <a:srgbClr val="0A2342"/>
          </a:solidFill>
          <a:ln w="12700">
            <a:solidFill>
              <a:srgbClr val="0A2342"/>
            </a:solidFill>
            <a:prstDash val="solid"/>
          </a:ln>
        </p:spPr>
        <p:txBody>
          <a:bodyPr/>
          <a:lstStyle/>
          <a:p>
            <a:endParaRPr lang="el-GR" sz="2400"/>
          </a:p>
        </p:txBody>
      </p:sp>
      <p:sp>
        <p:nvSpPr>
          <p:cNvPr id="3" name="Text 1"/>
          <p:cNvSpPr/>
          <p:nvPr/>
        </p:nvSpPr>
        <p:spPr>
          <a:xfrm>
            <a:off x="1314450" y="-95161"/>
            <a:ext cx="10050780" cy="1689868"/>
          </a:xfrm>
          <a:prstGeom prst="rect">
            <a:avLst/>
          </a:prstGeom>
          <a:noFill/>
          <a:ln/>
        </p:spPr>
        <p:txBody>
          <a:bodyPr wrap="square" lIns="0" tIns="0" rIns="0" bIns="0" rtlCol="0" anchor="ctr"/>
          <a:lstStyle/>
          <a:p>
            <a:r>
              <a:rPr lang="el-GR" sz="2800" b="1" dirty="0">
                <a:solidFill>
                  <a:srgbClr val="FFFFFF"/>
                </a:solidFill>
                <a:latin typeface="Calibri" panose="020F0502020204030204" pitchFamily="34" charset="0"/>
                <a:ea typeface="Calibri" panose="020F0502020204030204" pitchFamily="34" charset="0"/>
                <a:cs typeface="Calibri" panose="020F0502020204030204" pitchFamily="34" charset="0"/>
              </a:rPr>
              <a:t>Το πρόβλημα /</a:t>
            </a:r>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b="1" dirty="0" err="1">
                <a:solidFill>
                  <a:srgbClr val="FFFFFF"/>
                </a:solidFill>
                <a:latin typeface="Calibri" panose="020F0502020204030204" pitchFamily="34" charset="0"/>
                <a:ea typeface="Calibri" panose="020F0502020204030204" pitchFamily="34" charset="0"/>
                <a:cs typeface="Calibri" panose="020F0502020204030204" pitchFamily="34" charset="0"/>
              </a:rPr>
              <a:t>Σύγκρουση</a:t>
            </a:r>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 Συμβάσεων &amp; Εφαρμοστέο Δίκαιο</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Shape 3"/>
          <p:cNvSpPr/>
          <p:nvPr/>
        </p:nvSpPr>
        <p:spPr>
          <a:xfrm>
            <a:off x="388620" y="4422724"/>
            <a:ext cx="5608320" cy="977015"/>
          </a:xfrm>
          <a:prstGeom prst="roundRect">
            <a:avLst>
              <a:gd name="adj" fmla="val 37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6" name="Shape 4"/>
          <p:cNvSpPr/>
          <p:nvPr/>
        </p:nvSpPr>
        <p:spPr>
          <a:xfrm>
            <a:off x="388620" y="3987787"/>
            <a:ext cx="5608320" cy="463296"/>
          </a:xfrm>
          <a:prstGeom prst="rect">
            <a:avLst/>
          </a:prstGeom>
          <a:solidFill>
            <a:srgbClr val="065A82"/>
          </a:solidFill>
          <a:ln w="12700">
            <a:solidFill>
              <a:srgbClr val="065A82"/>
            </a:solidFill>
            <a:prstDash val="solid"/>
          </a:ln>
        </p:spPr>
        <p:txBody>
          <a:bodyPr/>
          <a:lstStyle/>
          <a:p>
            <a:endParaRPr lang="el-GR" sz="2400"/>
          </a:p>
        </p:txBody>
      </p:sp>
      <p:sp>
        <p:nvSpPr>
          <p:cNvPr id="7" name="Text 5"/>
          <p:cNvSpPr/>
          <p:nvPr/>
        </p:nvSpPr>
        <p:spPr>
          <a:xfrm>
            <a:off x="304801" y="4020415"/>
            <a:ext cx="5608320" cy="463296"/>
          </a:xfrm>
          <a:prstGeom prst="rect">
            <a:avLst/>
          </a:prstGeom>
          <a:noFill/>
          <a:ln/>
        </p:spPr>
        <p:txBody>
          <a:bodyPr wrap="square" lIns="0" tIns="0" rIns="0" bIns="0" rtlCol="0" anchor="ctr"/>
          <a:lstStyle/>
          <a:p>
            <a:pPr algn="ct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CMR art. 2</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 6"/>
          <p:cNvSpPr/>
          <p:nvPr/>
        </p:nvSpPr>
        <p:spPr>
          <a:xfrm>
            <a:off x="499110" y="4066245"/>
            <a:ext cx="5364480" cy="1682496"/>
          </a:xfrm>
          <a:prstGeom prst="rect">
            <a:avLst/>
          </a:prstGeom>
          <a:noFill/>
          <a:ln/>
        </p:spPr>
        <p:txBody>
          <a:bodyPr wrap="square" lIns="0" tIns="0" rIns="0" bIns="0" rtlCol="0" anchor="ctr"/>
          <a:lstStyle/>
          <a:p>
            <a:pPr algn="just"/>
            <a:r>
              <a:rPr lang="en-US" sz="1333" dirty="0">
                <a:solidFill>
                  <a:srgbClr val="1A2332"/>
                </a:solidFill>
                <a:latin typeface="Calibri" pitchFamily="34" charset="0"/>
                <a:ea typeface="Calibri" pitchFamily="34" charset="-122"/>
                <a:cs typeface="Calibri" pitchFamily="34" charset="-120"/>
              </a:rPr>
              <a:t>Εφαρμόζεται εφόσον το όχημα μεταφέρεται με άλλο μέσο </a:t>
            </a:r>
            <a:r>
              <a:rPr lang="en-US" sz="1333" u="sng" dirty="0">
                <a:solidFill>
                  <a:srgbClr val="1A2332"/>
                </a:solidFill>
                <a:latin typeface="Calibri" pitchFamily="34" charset="0"/>
                <a:ea typeface="Calibri" pitchFamily="34" charset="-122"/>
                <a:cs typeface="Calibri" pitchFamily="34" charset="-120"/>
              </a:rPr>
              <a:t>χωρίς</a:t>
            </a:r>
            <a:r>
              <a:rPr lang="en-US" sz="1333" dirty="0">
                <a:solidFill>
                  <a:srgbClr val="1A2332"/>
                </a:solidFill>
                <a:latin typeface="Calibri" pitchFamily="34" charset="0"/>
                <a:ea typeface="Calibri" pitchFamily="34" charset="-122"/>
                <a:cs typeface="Calibri" pitchFamily="34" charset="-120"/>
              </a:rPr>
              <a:t> εκφόρτωση (Roll on-Roll off). Αν η ζημία αποδεικνύεται στο μη-οδικό σκέλος, εφαρμόζεται το δίκαιο εκείνου του μέσου. </a:t>
            </a:r>
          </a:p>
        </p:txBody>
      </p:sp>
      <p:sp>
        <p:nvSpPr>
          <p:cNvPr id="9" name="Shape 7"/>
          <p:cNvSpPr/>
          <p:nvPr/>
        </p:nvSpPr>
        <p:spPr>
          <a:xfrm>
            <a:off x="6339839" y="1568088"/>
            <a:ext cx="5608320" cy="2292096"/>
          </a:xfrm>
          <a:prstGeom prst="roundRect">
            <a:avLst>
              <a:gd name="adj" fmla="val 37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0" name="Shape 8"/>
          <p:cNvSpPr/>
          <p:nvPr/>
        </p:nvSpPr>
        <p:spPr>
          <a:xfrm>
            <a:off x="6355081" y="1492698"/>
            <a:ext cx="5608320" cy="463296"/>
          </a:xfrm>
          <a:prstGeom prst="rect">
            <a:avLst/>
          </a:prstGeom>
          <a:solidFill>
            <a:srgbClr val="C0392B"/>
          </a:solidFill>
          <a:ln w="12700">
            <a:solidFill>
              <a:srgbClr val="C0392B"/>
            </a:solidFill>
            <a:prstDash val="solid"/>
          </a:ln>
        </p:spPr>
        <p:txBody>
          <a:bodyPr/>
          <a:lstStyle/>
          <a:p>
            <a:endParaRPr lang="el-GR" sz="2400"/>
          </a:p>
        </p:txBody>
      </p:sp>
      <p:sp>
        <p:nvSpPr>
          <p:cNvPr id="11" name="Text 9"/>
          <p:cNvSpPr/>
          <p:nvPr/>
        </p:nvSpPr>
        <p:spPr>
          <a:xfrm>
            <a:off x="6278880" y="1484322"/>
            <a:ext cx="5608320" cy="463296"/>
          </a:xfrm>
          <a:prstGeom prst="rect">
            <a:avLst/>
          </a:prstGeom>
          <a:noFill/>
          <a:ln/>
        </p:spPr>
        <p:txBody>
          <a:bodyPr wrap="square" lIns="0" tIns="0" rIns="0" bIns="0" rtlCol="0" anchor="ctr"/>
          <a:lstStyle/>
          <a:p>
            <a:pPr algn="ct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Μόντρεαλ art. 18</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 10"/>
          <p:cNvSpPr/>
          <p:nvPr/>
        </p:nvSpPr>
        <p:spPr>
          <a:xfrm>
            <a:off x="6522720" y="1665750"/>
            <a:ext cx="5364480" cy="1682496"/>
          </a:xfrm>
          <a:prstGeom prst="rect">
            <a:avLst/>
          </a:prstGeom>
          <a:noFill/>
          <a:ln/>
        </p:spPr>
        <p:txBody>
          <a:bodyPr wrap="square" lIns="0" tIns="0" rIns="0" bIns="0" rtlCol="0" anchor="ctr"/>
          <a:lstStyle/>
          <a:p>
            <a:r>
              <a:rPr lang="en-US" sz="1333" dirty="0">
                <a:solidFill>
                  <a:srgbClr val="1A2332"/>
                </a:solidFill>
                <a:latin typeface="Calibri" pitchFamily="34" charset="0"/>
                <a:ea typeface="Calibri" pitchFamily="34" charset="-122"/>
                <a:cs typeface="Calibri" pitchFamily="34" charset="-120"/>
              </a:rPr>
              <a:t>Η εναέρια περίοδος δεν εκτείνεται σε χερσαία/θαλάσσια μεταφορά </a:t>
            </a:r>
            <a:r>
              <a:rPr lang="en-US" sz="1333" u="sng" dirty="0">
                <a:solidFill>
                  <a:srgbClr val="1A2332"/>
                </a:solidFill>
                <a:latin typeface="Calibri" pitchFamily="34" charset="0"/>
                <a:ea typeface="Calibri" pitchFamily="34" charset="-122"/>
                <a:cs typeface="Calibri" pitchFamily="34" charset="-120"/>
              </a:rPr>
              <a:t>εκτός αεροδρομίου. </a:t>
            </a:r>
            <a:r>
              <a:rPr lang="en-US" sz="1333" dirty="0">
                <a:solidFill>
                  <a:srgbClr val="1A2332"/>
                </a:solidFill>
                <a:latin typeface="Calibri" pitchFamily="34" charset="0"/>
                <a:ea typeface="Calibri" pitchFamily="34" charset="-122"/>
                <a:cs typeface="Calibri" pitchFamily="34" charset="-120"/>
              </a:rPr>
              <a:t>Όμως: οδική μεταφορά από/προς αεροδρόμιο δημιουργεί σύγκρουση CMR-Μόντρεαλ με διαφορετικά όρια</a:t>
            </a:r>
            <a:r>
              <a:rPr lang="el-GR" sz="1333" dirty="0">
                <a:solidFill>
                  <a:srgbClr val="1A2332"/>
                </a:solidFill>
                <a:latin typeface="Calibri" pitchFamily="34" charset="0"/>
                <a:ea typeface="Calibri" pitchFamily="34" charset="-122"/>
                <a:cs typeface="Calibri" pitchFamily="34" charset="-120"/>
              </a:rPr>
              <a:t> ευθύνης</a:t>
            </a:r>
            <a:r>
              <a:rPr lang="en-US" sz="1333" dirty="0">
                <a:solidFill>
                  <a:srgbClr val="1A2332"/>
                </a:solidFill>
                <a:latin typeface="Calibri" pitchFamily="34" charset="0"/>
                <a:ea typeface="Calibri" pitchFamily="34" charset="-122"/>
                <a:cs typeface="Calibri" pitchFamily="34" charset="-120"/>
              </a:rPr>
              <a:t> (8,33 vs 17 SDR/κιλό).</a:t>
            </a:r>
            <a:endParaRPr lang="en-US" sz="1333" dirty="0"/>
          </a:p>
        </p:txBody>
      </p:sp>
      <p:sp>
        <p:nvSpPr>
          <p:cNvPr id="13" name="Shape 11"/>
          <p:cNvSpPr/>
          <p:nvPr/>
        </p:nvSpPr>
        <p:spPr>
          <a:xfrm>
            <a:off x="377190" y="5437219"/>
            <a:ext cx="5608320" cy="1388096"/>
          </a:xfrm>
          <a:prstGeom prst="roundRect">
            <a:avLst>
              <a:gd name="adj" fmla="val 37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4" name="Shape 12"/>
          <p:cNvSpPr/>
          <p:nvPr/>
        </p:nvSpPr>
        <p:spPr>
          <a:xfrm>
            <a:off x="377190" y="5437219"/>
            <a:ext cx="5608320" cy="463296"/>
          </a:xfrm>
          <a:prstGeom prst="rect">
            <a:avLst/>
          </a:prstGeom>
          <a:solidFill>
            <a:srgbClr val="7B3FA0"/>
          </a:solidFill>
          <a:ln w="12700">
            <a:solidFill>
              <a:srgbClr val="7B3FA0"/>
            </a:solidFill>
            <a:prstDash val="solid"/>
          </a:ln>
        </p:spPr>
        <p:txBody>
          <a:bodyPr/>
          <a:lstStyle/>
          <a:p>
            <a:endParaRPr lang="el-GR" sz="2400"/>
          </a:p>
        </p:txBody>
      </p:sp>
      <p:sp>
        <p:nvSpPr>
          <p:cNvPr id="15" name="Text 13"/>
          <p:cNvSpPr/>
          <p:nvPr/>
        </p:nvSpPr>
        <p:spPr>
          <a:xfrm>
            <a:off x="449580" y="5439677"/>
            <a:ext cx="5608320" cy="463296"/>
          </a:xfrm>
          <a:prstGeom prst="rect">
            <a:avLst/>
          </a:prstGeom>
          <a:noFill/>
          <a:ln/>
        </p:spPr>
        <p:txBody>
          <a:bodyPr wrap="square" lIns="0" tIns="0" rIns="0" bIns="0" rtlCol="0" anchor="ctr"/>
          <a:lstStyle/>
          <a:p>
            <a:pPr algn="ct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COTIF-CIM art. 1 &amp; 2</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6" name="Text 14"/>
          <p:cNvSpPr/>
          <p:nvPr/>
        </p:nvSpPr>
        <p:spPr>
          <a:xfrm>
            <a:off x="548641" y="5545128"/>
            <a:ext cx="5364480" cy="1682496"/>
          </a:xfrm>
          <a:prstGeom prst="rect">
            <a:avLst/>
          </a:prstGeom>
          <a:noFill/>
          <a:ln/>
        </p:spPr>
        <p:txBody>
          <a:bodyPr wrap="square" lIns="0" tIns="0" rIns="0" bIns="0" rtlCol="0" anchor="ctr"/>
          <a:lstStyle/>
          <a:p>
            <a:r>
              <a:rPr lang="en-US" sz="1333" dirty="0">
                <a:solidFill>
                  <a:srgbClr val="1A2332"/>
                </a:solidFill>
                <a:latin typeface="Calibri" pitchFamily="34" charset="0"/>
                <a:ea typeface="Calibri" pitchFamily="34" charset="-122"/>
                <a:cs typeface="Calibri" pitchFamily="34" charset="-120"/>
              </a:rPr>
              <a:t>Ρυθμίζει σιδηροδρομική μεταφορά που συμπεριλαμβάνει οδικό/θαλάσσιο σκέλος. Φαινομενική σύγκρουση με CMR και Χάγης-Βίσμπι. Εφαρμόζεται μόνο σε </a:t>
            </a:r>
            <a:r>
              <a:rPr lang="en-US" sz="1333" u="sng" dirty="0">
                <a:solidFill>
                  <a:srgbClr val="1A2332"/>
                </a:solidFill>
                <a:latin typeface="Calibri" pitchFamily="34" charset="0"/>
                <a:ea typeface="Calibri" pitchFamily="34" charset="-122"/>
                <a:cs typeface="Calibri" pitchFamily="34" charset="-120"/>
              </a:rPr>
              <a:t>εγγεγραμμένες γραμμές</a:t>
            </a:r>
            <a:r>
              <a:rPr lang="el-GR" sz="1333" dirty="0">
                <a:solidFill>
                  <a:srgbClr val="1A2332"/>
                </a:solidFill>
                <a:latin typeface="Calibri" pitchFamily="34" charset="0"/>
                <a:ea typeface="Calibri" pitchFamily="34" charset="-122"/>
                <a:cs typeface="Calibri" pitchFamily="34" charset="-120"/>
              </a:rPr>
              <a:t>-</a:t>
            </a:r>
            <a:r>
              <a:rPr lang="en-US" sz="1333" dirty="0">
                <a:solidFill>
                  <a:srgbClr val="1A2332"/>
                </a:solidFill>
                <a:latin typeface="Calibri" pitchFamily="34" charset="0"/>
                <a:ea typeface="Calibri" pitchFamily="34" charset="-122"/>
                <a:cs typeface="Calibri" pitchFamily="34" charset="-120"/>
              </a:rPr>
              <a:t>πρα</a:t>
            </a:r>
            <a:r>
              <a:rPr lang="en-US" sz="1333" dirty="0" err="1">
                <a:solidFill>
                  <a:srgbClr val="1A2332"/>
                </a:solidFill>
                <a:latin typeface="Calibri" pitchFamily="34" charset="0"/>
                <a:ea typeface="Calibri" pitchFamily="34" charset="-122"/>
                <a:cs typeface="Calibri" pitchFamily="34" charset="-120"/>
              </a:rPr>
              <a:t>κτικά</a:t>
            </a:r>
            <a:r>
              <a:rPr lang="en-US" sz="1333" dirty="0">
                <a:solidFill>
                  <a:srgbClr val="1A2332"/>
                </a:solidFill>
                <a:latin typeface="Calibri" pitchFamily="34" charset="0"/>
                <a:ea typeface="Calibri" pitchFamily="34" charset="-122"/>
                <a:cs typeface="Calibri" pitchFamily="34" charset="-120"/>
              </a:rPr>
              <a:t> περιορισμένη.</a:t>
            </a:r>
            <a:endParaRPr lang="en-US" sz="1333" dirty="0"/>
          </a:p>
        </p:txBody>
      </p:sp>
      <p:sp>
        <p:nvSpPr>
          <p:cNvPr id="17" name="Shape 15"/>
          <p:cNvSpPr/>
          <p:nvPr/>
        </p:nvSpPr>
        <p:spPr>
          <a:xfrm>
            <a:off x="6339839" y="3419290"/>
            <a:ext cx="5608320" cy="3438710"/>
          </a:xfrm>
          <a:prstGeom prst="roundRect">
            <a:avLst>
              <a:gd name="adj" fmla="val 37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8" name="Shape 16"/>
          <p:cNvSpPr/>
          <p:nvPr/>
        </p:nvSpPr>
        <p:spPr>
          <a:xfrm>
            <a:off x="6339839" y="2917921"/>
            <a:ext cx="5608320" cy="463296"/>
          </a:xfrm>
          <a:prstGeom prst="rect">
            <a:avLst/>
          </a:prstGeom>
          <a:solidFill>
            <a:srgbClr val="1A7A4A"/>
          </a:solidFill>
          <a:ln w="12700">
            <a:solidFill>
              <a:srgbClr val="1A7A4A"/>
            </a:solidFill>
            <a:prstDash val="solid"/>
          </a:ln>
        </p:spPr>
        <p:txBody>
          <a:bodyPr/>
          <a:lstStyle/>
          <a:p>
            <a:endParaRPr lang="el-GR" sz="2400"/>
          </a:p>
        </p:txBody>
      </p:sp>
      <p:sp>
        <p:nvSpPr>
          <p:cNvPr id="19" name="Text 17"/>
          <p:cNvSpPr/>
          <p:nvPr/>
        </p:nvSpPr>
        <p:spPr>
          <a:xfrm>
            <a:off x="6278880" y="2943767"/>
            <a:ext cx="5608320" cy="463296"/>
          </a:xfrm>
          <a:prstGeom prst="rect">
            <a:avLst/>
          </a:prstGeom>
          <a:noFill/>
          <a:ln/>
        </p:spPr>
        <p:txBody>
          <a:bodyPr wrap="square" lIns="0" tIns="0" rIns="0" bIns="0" rtlCol="0" anchor="ctr"/>
          <a:lstStyle/>
          <a:p>
            <a:pPr algn="ct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Κανονισμός Ρώμη Ι (ΕΕ)</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20" name="Text 18"/>
          <p:cNvSpPr/>
          <p:nvPr/>
        </p:nvSpPr>
        <p:spPr>
          <a:xfrm>
            <a:off x="6431282" y="4845588"/>
            <a:ext cx="5455918" cy="660341"/>
          </a:xfrm>
          <a:prstGeom prst="rect">
            <a:avLst/>
          </a:prstGeom>
          <a:noFill/>
          <a:ln/>
        </p:spPr>
        <p:txBody>
          <a:bodyPr wrap="square" lIns="0" tIns="0" rIns="0" bIns="0" rtlCol="0" anchor="ctr"/>
          <a:lstStyle/>
          <a:p>
            <a:pPr algn="just"/>
            <a:r>
              <a:rPr lang="en-US" sz="1333" dirty="0" err="1">
                <a:solidFill>
                  <a:srgbClr val="1A2332"/>
                </a:solidFill>
                <a:latin typeface="Calibri" pitchFamily="34" charset="0"/>
                <a:ea typeface="Calibri" pitchFamily="34" charset="-122"/>
                <a:cs typeface="Calibri" pitchFamily="34" charset="-120"/>
              </a:rPr>
              <a:t>Γι</a:t>
            </a:r>
            <a:r>
              <a:rPr lang="en-US" sz="1333" dirty="0">
                <a:solidFill>
                  <a:srgbClr val="1A2332"/>
                </a:solidFill>
                <a:latin typeface="Calibri" pitchFamily="34" charset="0"/>
                <a:ea typeface="Calibri" pitchFamily="34" charset="-122"/>
                <a:cs typeface="Calibri" pitchFamily="34" charset="-120"/>
              </a:rPr>
              <a:t>α κενά που δεν καλύπτουν διεθνείς συμβάσεις εφαρμόζεται </a:t>
            </a:r>
            <a:r>
              <a:rPr lang="el-GR" sz="1333" dirty="0">
                <a:solidFill>
                  <a:srgbClr val="1A2332"/>
                </a:solidFill>
                <a:latin typeface="Calibri" pitchFamily="34" charset="0"/>
                <a:ea typeface="Calibri" pitchFamily="34" charset="-122"/>
                <a:cs typeface="Calibri" pitchFamily="34" charset="-120"/>
              </a:rPr>
              <a:t>το </a:t>
            </a:r>
            <a:r>
              <a:rPr lang="en-US" sz="1333" dirty="0" err="1">
                <a:solidFill>
                  <a:srgbClr val="1A2332"/>
                </a:solidFill>
                <a:latin typeface="Calibri" pitchFamily="34" charset="0"/>
                <a:ea typeface="Calibri" pitchFamily="34" charset="-122"/>
                <a:cs typeface="Calibri" pitchFamily="34" charset="-120"/>
              </a:rPr>
              <a:t>δίκ</a:t>
            </a:r>
            <a:r>
              <a:rPr lang="en-US" sz="1333" dirty="0">
                <a:solidFill>
                  <a:srgbClr val="1A2332"/>
                </a:solidFill>
                <a:latin typeface="Calibri" pitchFamily="34" charset="0"/>
                <a:ea typeface="Calibri" pitchFamily="34" charset="-122"/>
                <a:cs typeface="Calibri" pitchFamily="34" charset="-120"/>
              </a:rPr>
              <a:t>αιο συνήθους διαμονής ΜΤΟ (</a:t>
            </a:r>
            <a:r>
              <a:rPr lang="el-GR" sz="1333" dirty="0">
                <a:solidFill>
                  <a:srgbClr val="1A2332"/>
                </a:solidFill>
                <a:latin typeface="Calibri" pitchFamily="34" charset="0"/>
                <a:ea typeface="Calibri" pitchFamily="34" charset="-122"/>
                <a:cs typeface="Calibri" pitchFamily="34" charset="-120"/>
              </a:rPr>
              <a:t>αρ</a:t>
            </a:r>
            <a:r>
              <a:rPr lang="en-US" sz="1333" dirty="0">
                <a:solidFill>
                  <a:srgbClr val="1A2332"/>
                </a:solidFill>
                <a:latin typeface="Calibri" pitchFamily="34" charset="0"/>
                <a:ea typeface="Calibri" pitchFamily="34" charset="-122"/>
                <a:cs typeface="Calibri" pitchFamily="34" charset="-120"/>
              </a:rPr>
              <a:t>. 5)</a:t>
            </a:r>
            <a:r>
              <a:rPr lang="el-GR" sz="1333" dirty="0">
                <a:solidFill>
                  <a:srgbClr val="1A2332"/>
                </a:solidFill>
                <a:latin typeface="Calibri" pitchFamily="34" charset="0"/>
                <a:ea typeface="Calibri" pitchFamily="34" charset="-122"/>
                <a:cs typeface="Calibri" pitchFamily="34" charset="-120"/>
              </a:rPr>
              <a:t> εφόσον ο τόπος παραλαβής ή ο τόπος παράδοσης ή η συνήθης διαμονή του αποστολέα ευρίσκεται επίσης σε αυτή τη χώρα. Εάν δεν συντρέχουν αυτές οι προϋποθέσεις, εφαρμόζεται το δίκαιο της χώρας στην οποία ευρίσκεται ο τόπος παράδοσης που έχει συμφωνηθεί από τα συμβαλλόμενα μέρη</a:t>
            </a:r>
            <a:r>
              <a:rPr lang="en-US" sz="1333" dirty="0">
                <a:solidFill>
                  <a:srgbClr val="1A2332"/>
                </a:solidFill>
                <a:latin typeface="Calibri" pitchFamily="34" charset="0"/>
                <a:ea typeface="Calibri" pitchFamily="34" charset="-122"/>
                <a:cs typeface="Calibri" pitchFamily="34" charset="-120"/>
              </a:rPr>
              <a:t>. Επ</a:t>
            </a:r>
            <a:r>
              <a:rPr lang="en-US" sz="1333" dirty="0" err="1">
                <a:solidFill>
                  <a:srgbClr val="1A2332"/>
                </a:solidFill>
                <a:latin typeface="Calibri" pitchFamily="34" charset="0"/>
                <a:ea typeface="Calibri" pitchFamily="34" charset="-122"/>
                <a:cs typeface="Calibri" pitchFamily="34" charset="-120"/>
              </a:rPr>
              <a:t>ιτρέ</a:t>
            </a:r>
            <a:r>
              <a:rPr lang="en-US" sz="1333" dirty="0">
                <a:solidFill>
                  <a:srgbClr val="1A2332"/>
                </a:solidFill>
                <a:latin typeface="Calibri" pitchFamily="34" charset="0"/>
                <a:ea typeface="Calibri" pitchFamily="34" charset="-122"/>
                <a:cs typeface="Calibri" pitchFamily="34" charset="-120"/>
              </a:rPr>
              <a:t>π</a:t>
            </a:r>
            <a:r>
              <a:rPr lang="el-GR" sz="1333" dirty="0">
                <a:solidFill>
                  <a:srgbClr val="1A2332"/>
                </a:solidFill>
                <a:latin typeface="Calibri" pitchFamily="34" charset="0"/>
                <a:ea typeface="Calibri" pitchFamily="34" charset="-122"/>
                <a:cs typeface="Calibri" pitchFamily="34" charset="-120"/>
              </a:rPr>
              <a:t>ον</a:t>
            </a:r>
            <a:r>
              <a:rPr lang="en-US" sz="1333" dirty="0">
                <a:solidFill>
                  <a:srgbClr val="1A2332"/>
                </a:solidFill>
                <a:latin typeface="Calibri" pitchFamily="34" charset="0"/>
                <a:ea typeface="Calibri" pitchFamily="34" charset="-122"/>
                <a:cs typeface="Calibri" pitchFamily="34" charset="-120"/>
              </a:rPr>
              <a:t>ται: </a:t>
            </a:r>
            <a:endParaRPr lang="el-GR" sz="1333" dirty="0">
              <a:solidFill>
                <a:srgbClr val="1A2332"/>
              </a:solidFill>
              <a:latin typeface="Calibri" pitchFamily="34" charset="0"/>
              <a:ea typeface="Calibri" pitchFamily="34" charset="-122"/>
              <a:cs typeface="Calibri" pitchFamily="34" charset="-120"/>
            </a:endParaRPr>
          </a:p>
          <a:p>
            <a:pPr algn="just"/>
            <a:r>
              <a:rPr lang="el-GR" sz="1400" b="1" dirty="0"/>
              <a:t>Οιονεί Depeçage (διαμελισμός της σύμβασης):</a:t>
            </a:r>
            <a:r>
              <a:rPr lang="el-GR" sz="1400" dirty="0"/>
              <a:t> Τα μέρη μπορούν, βάσει του άρθρου 3 Ρώμη Ι, να διασπάσουν τη συνδυασμένη σύμβαση μεταφοράς σε επιμέρους τμήματα (π.χ. οδικό, θαλάσσιο, σιδηροδρομικό σκέλος) και να ορίσουν διαφορετικό εφαρμοστέο δίκαιο για κάθε τμήμα ξεχωριστά, ανάλογα με το πού αυτό «κατατέθηκε».</a:t>
            </a:r>
            <a:endParaRPr lang="el-GR" sz="1333" dirty="0">
              <a:solidFill>
                <a:srgbClr val="1A2332"/>
              </a:solidFill>
              <a:latin typeface="Calibri" pitchFamily="34" charset="0"/>
              <a:ea typeface="Calibri" pitchFamily="34" charset="-122"/>
              <a:cs typeface="Calibri" pitchFamily="34" charset="-120"/>
            </a:endParaRPr>
          </a:p>
          <a:p>
            <a:pPr algn="just"/>
            <a:r>
              <a:rPr lang="el-GR" sz="1400" b="1" dirty="0"/>
              <a:t>Ρήτρα Paramount:</a:t>
            </a:r>
            <a:r>
              <a:rPr lang="el-GR" sz="1400" dirty="0"/>
              <a:t> Τα μέρη μπορούν να συμφωνήσουν την εφαρμογή μιας διεθνούς σύμβασης (π.χ. Κανόνες Χάγης-Βίσμπυ) ως ενιαίου εφαρμοστέου δικαίου σε ολόκληρη τη συνδυασμένη μεταφορά τους, βάσει του άρθρου 3 του Κανονισμού Ρώμη Ι / με τη ρήτρα να κατισχύει του αναγκαστικού εθνικού δικαίου μόνο στα κράτη που έχουν κυρώσει τη Σύμβαση. [Σημ.: ερμηνεία αμφισβητούμενη]</a:t>
            </a:r>
            <a:endParaRPr lang="en-US" sz="1400" dirty="0"/>
          </a:p>
        </p:txBody>
      </p:sp>
      <p:sp>
        <p:nvSpPr>
          <p:cNvPr id="4" name="TextBox 3">
            <a:extLst>
              <a:ext uri="{FF2B5EF4-FFF2-40B4-BE49-F238E27FC236}">
                <a16:creationId xmlns:a16="http://schemas.microsoft.com/office/drawing/2014/main" id="{D91DA991-0C75-ABC5-2017-A9804B866490}"/>
              </a:ext>
            </a:extLst>
          </p:cNvPr>
          <p:cNvSpPr txBox="1"/>
          <p:nvPr/>
        </p:nvSpPr>
        <p:spPr>
          <a:xfrm>
            <a:off x="-74292" y="1619161"/>
            <a:ext cx="6419848" cy="2739211"/>
          </a:xfrm>
          <a:prstGeom prst="rect">
            <a:avLst/>
          </a:prstGeom>
          <a:noFill/>
          <a:ln>
            <a:noFill/>
          </a:ln>
        </p:spPr>
        <p:txBody>
          <a:bodyPr wrap="square" rtlCol="0">
            <a:spAutoFit/>
          </a:bodyPr>
          <a:lstStyle/>
          <a:p>
            <a:pPr marL="342900" indent="-342900" algn="just">
              <a:buFont typeface="Wingdings" panose="05000000000000000000" pitchFamily="2" charset="2"/>
              <a:buChar char="Ø"/>
            </a:pPr>
            <a:r>
              <a:rPr lang="el-GR" sz="1400" dirty="0">
                <a:solidFill>
                  <a:srgbClr val="002060"/>
                </a:solidFill>
                <a:latin typeface="Calibri" pitchFamily="34" charset="0"/>
                <a:ea typeface="Calibri" pitchFamily="34" charset="-122"/>
                <a:cs typeface="Calibri" pitchFamily="34" charset="-120"/>
              </a:rPr>
              <a:t>Στην ουσία, </a:t>
            </a:r>
            <a:r>
              <a:rPr lang="el-GR" sz="1400" b="1" dirty="0">
                <a:solidFill>
                  <a:srgbClr val="002060"/>
                </a:solidFill>
                <a:latin typeface="Calibri" pitchFamily="34" charset="0"/>
                <a:ea typeface="Calibri" pitchFamily="34" charset="-122"/>
                <a:cs typeface="Calibri" pitchFamily="34" charset="-120"/>
              </a:rPr>
              <a:t>εμπλέκονται διεθνείς συμβάσεις </a:t>
            </a:r>
            <a:r>
              <a:rPr lang="el-GR" sz="1400" dirty="0">
                <a:solidFill>
                  <a:srgbClr val="002060"/>
                </a:solidFill>
                <a:latin typeface="Calibri" pitchFamily="34" charset="0"/>
                <a:ea typeface="Calibri" pitchFamily="34" charset="-122"/>
                <a:cs typeface="Calibri" pitchFamily="34" charset="-120"/>
              </a:rPr>
              <a:t>που ρυθμίζουν τις απλές μεταφορές.</a:t>
            </a:r>
          </a:p>
          <a:p>
            <a:pPr marL="342900" indent="-342900" algn="just">
              <a:buFont typeface="Wingdings" panose="05000000000000000000" pitchFamily="2" charset="2"/>
              <a:buChar char="Ø"/>
            </a:pPr>
            <a:r>
              <a:rPr lang="el-GR" sz="1400" dirty="0">
                <a:solidFill>
                  <a:srgbClr val="002060"/>
                </a:solidFill>
                <a:latin typeface="Calibri" pitchFamily="34" charset="0"/>
                <a:ea typeface="Calibri" pitchFamily="34" charset="-122"/>
                <a:cs typeface="Calibri" pitchFamily="34" charset="-120"/>
              </a:rPr>
              <a:t>Δημιουργείται νομικός λαβύρινθος → η ευθύνη στις συμβάσεις αυτές διέπεται από διατάξεις </a:t>
            </a:r>
            <a:r>
              <a:rPr lang="el-GR" sz="1400" b="1" dirty="0">
                <a:solidFill>
                  <a:srgbClr val="002060"/>
                </a:solidFill>
                <a:latin typeface="Calibri" pitchFamily="34" charset="0"/>
                <a:ea typeface="Calibri" pitchFamily="34" charset="-122"/>
                <a:cs typeface="Calibri" pitchFamily="34" charset="-120"/>
              </a:rPr>
              <a:t>αναγκαστικού δικαίου</a:t>
            </a:r>
            <a:r>
              <a:rPr lang="en-US" sz="1400" dirty="0">
                <a:solidFill>
                  <a:srgbClr val="002060"/>
                </a:solidFill>
                <a:latin typeface="Calibri" pitchFamily="34" charset="0"/>
                <a:ea typeface="Calibri" pitchFamily="34" charset="-122"/>
                <a:cs typeface="Calibri" pitchFamily="34" charset="-120"/>
              </a:rPr>
              <a:t>.</a:t>
            </a:r>
            <a:r>
              <a:rPr lang="el-GR" sz="1400" dirty="0">
                <a:solidFill>
                  <a:srgbClr val="002060"/>
                </a:solidFill>
                <a:latin typeface="Calibri" pitchFamily="34" charset="0"/>
                <a:ea typeface="Calibri" pitchFamily="34" charset="-122"/>
                <a:cs typeface="Calibri" pitchFamily="34" charset="-120"/>
              </a:rPr>
              <a:t> Κατά συνέπεια, οι συμβαλλόμενοι δεν μπορούν με συμφωνία να τις παραμερίσουν και να υποβάλουν τη σύμβαση συνδυασμένης μεταφοράς σε ιδιαίτερους κανόνες</a:t>
            </a:r>
          </a:p>
          <a:p>
            <a:pPr marL="342900" indent="-342900" algn="just">
              <a:buFont typeface="Wingdings" panose="05000000000000000000" pitchFamily="2" charset="2"/>
              <a:buChar char="Ø"/>
            </a:pPr>
            <a:r>
              <a:rPr lang="el-GR" sz="1400" dirty="0">
                <a:solidFill>
                  <a:srgbClr val="002060"/>
                </a:solidFill>
                <a:latin typeface="Calibri" pitchFamily="34" charset="0"/>
                <a:ea typeface="Calibri" pitchFamily="34" charset="-122"/>
                <a:cs typeface="Calibri" pitchFamily="34" charset="-120"/>
              </a:rPr>
              <a:t>Επιπλέον, κάθε διεθνής σύμβαση έχει τις ιδιαιτερότητές της </a:t>
            </a:r>
            <a:endParaRPr lang="en-US" sz="1400" dirty="0">
              <a:solidFill>
                <a:srgbClr val="002060"/>
              </a:solidFill>
              <a:latin typeface="Calibri" pitchFamily="34" charset="0"/>
              <a:ea typeface="Calibri" pitchFamily="34" charset="-122"/>
              <a:cs typeface="Calibri" pitchFamily="34" charset="-120"/>
            </a:endParaRPr>
          </a:p>
          <a:p>
            <a:pPr marL="342900" indent="-342900" algn="just">
              <a:buFont typeface="Wingdings" panose="05000000000000000000" pitchFamily="2" charset="2"/>
              <a:buChar char="Ø"/>
            </a:pPr>
            <a:r>
              <a:rPr lang="el-GR" sz="1400" dirty="0">
                <a:solidFill>
                  <a:srgbClr val="002060"/>
                </a:solidFill>
                <a:latin typeface="Calibri" pitchFamily="34" charset="0"/>
                <a:ea typeface="Calibri" pitchFamily="34" charset="-122"/>
                <a:cs typeface="Calibri" pitchFamily="34" charset="-120"/>
              </a:rPr>
              <a:t>Αποτέλεσμα → </a:t>
            </a:r>
            <a:r>
              <a:rPr lang="en-US" sz="1400" dirty="0">
                <a:solidFill>
                  <a:srgbClr val="002060"/>
                </a:solidFill>
                <a:latin typeface="Calibri" pitchFamily="34" charset="0"/>
                <a:ea typeface="Calibri" pitchFamily="34" charset="-122"/>
                <a:cs typeface="Calibri" pitchFamily="34" charset="-120"/>
              </a:rPr>
              <a:t>«μωσαϊκό ευθύνης»: άλλοτε αντικειμενική, άλλοτε νόθος αντικειμενική, με διαφορετικά όρια αποζημίωσης και προθεσμίες παραγραφής ανά τμήμα.</a:t>
            </a:r>
            <a:endParaRPr lang="en-US" sz="1400" dirty="0">
              <a:solidFill>
                <a:srgbClr val="002060"/>
              </a:solidFill>
            </a:endParaRPr>
          </a:p>
          <a:p>
            <a:pPr marL="342900" indent="-342900" algn="just">
              <a:buFont typeface="Wingdings" panose="05000000000000000000" pitchFamily="2" charset="2"/>
              <a:buChar char="Ø"/>
            </a:pPr>
            <a:endParaRPr lang="el-GR" sz="1400" dirty="0">
              <a:solidFill>
                <a:srgbClr val="1A2332"/>
              </a:solidFill>
              <a:latin typeface="Calibri" pitchFamily="34" charset="0"/>
              <a:ea typeface="Calibri" pitchFamily="34" charset="-122"/>
              <a:cs typeface="Calibri" pitchFamily="34" charset="-120"/>
            </a:endParaRPr>
          </a:p>
          <a:p>
            <a:pPr marL="285750" indent="-285750">
              <a:buFont typeface="Wingdings" panose="05000000000000000000" pitchFamily="2" charset="2"/>
              <a:buChar char="Ø"/>
            </a:pPr>
            <a:endParaRPr lang="el-GR" dirty="0"/>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524000"/>
          </a:xfrm>
          <a:prstGeom prst="rect">
            <a:avLst/>
          </a:prstGeom>
          <a:solidFill>
            <a:srgbClr val="0A2342"/>
          </a:solidFill>
          <a:ln w="12700">
            <a:solidFill>
              <a:srgbClr val="0A2342"/>
            </a:solidFill>
            <a:prstDash val="solid"/>
          </a:ln>
        </p:spPr>
        <p:txBody>
          <a:bodyPr/>
          <a:lstStyle/>
          <a:p>
            <a:endParaRPr lang="el-GR" sz="2400"/>
          </a:p>
        </p:txBody>
      </p:sp>
      <p:sp>
        <p:nvSpPr>
          <p:cNvPr id="3" name="Text 1"/>
          <p:cNvSpPr/>
          <p:nvPr/>
        </p:nvSpPr>
        <p:spPr>
          <a:xfrm>
            <a:off x="232145" y="-60960"/>
            <a:ext cx="11216640" cy="877824"/>
          </a:xfrm>
          <a:prstGeom prst="rect">
            <a:avLst/>
          </a:prstGeom>
          <a:noFill/>
          <a:ln/>
        </p:spPr>
        <p:txBody>
          <a:bodyPr wrap="square" lIns="0" tIns="0" rIns="0" bIns="0" rtlCol="0" anchor="ctr"/>
          <a:lstStyle/>
          <a:p>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Κενά &amp; Ελλείμματα Προστασίας στην Ευθύνη</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 2"/>
          <p:cNvSpPr/>
          <p:nvPr/>
        </p:nvSpPr>
        <p:spPr>
          <a:xfrm>
            <a:off x="487680" y="1036320"/>
            <a:ext cx="11216640" cy="426720"/>
          </a:xfrm>
          <a:prstGeom prst="rect">
            <a:avLst/>
          </a:prstGeom>
          <a:noFill/>
          <a:ln/>
        </p:spPr>
        <p:txBody>
          <a:bodyPr wrap="square" lIns="0" tIns="0" rIns="0" bIns="0" rtlCol="0" anchor="ctr"/>
          <a:lstStyle/>
          <a:p>
            <a:endParaRPr lang="en-US" sz="1400" dirty="0"/>
          </a:p>
        </p:txBody>
      </p:sp>
      <p:sp>
        <p:nvSpPr>
          <p:cNvPr id="5" name="Shape 3"/>
          <p:cNvSpPr/>
          <p:nvPr/>
        </p:nvSpPr>
        <p:spPr>
          <a:xfrm>
            <a:off x="365760" y="1489710"/>
            <a:ext cx="8446770" cy="2218944"/>
          </a:xfrm>
          <a:prstGeom prst="roundRect">
            <a:avLst>
              <a:gd name="adj" fmla="val 5469"/>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pic>
        <p:nvPicPr>
          <p:cNvPr id="7" name="Image 0" descr="preencoded.png"/>
          <p:cNvPicPr>
            <a:picLocks noChangeAspect="1"/>
          </p:cNvPicPr>
          <p:nvPr/>
        </p:nvPicPr>
        <p:blipFill>
          <a:blip r:embed="rId4"/>
          <a:stretch>
            <a:fillRect/>
          </a:stretch>
        </p:blipFill>
        <p:spPr>
          <a:xfrm>
            <a:off x="573024" y="2072640"/>
            <a:ext cx="548640" cy="548640"/>
          </a:xfrm>
          <a:prstGeom prst="rect">
            <a:avLst/>
          </a:prstGeom>
        </p:spPr>
      </p:pic>
      <p:sp>
        <p:nvSpPr>
          <p:cNvPr id="8" name="Text 5"/>
          <p:cNvSpPr/>
          <p:nvPr/>
        </p:nvSpPr>
        <p:spPr>
          <a:xfrm>
            <a:off x="573024" y="1466850"/>
            <a:ext cx="5730240" cy="426720"/>
          </a:xfrm>
          <a:prstGeom prst="rect">
            <a:avLst/>
          </a:prstGeom>
          <a:noFill/>
          <a:ln/>
        </p:spPr>
        <p:txBody>
          <a:bodyPr wrap="square" lIns="0" tIns="0" rIns="0" bIns="0" rtlCol="0" anchor="ctr"/>
          <a:lstStyle/>
          <a:p>
            <a:r>
              <a:rPr lang="en-US" sz="1600" b="1" dirty="0">
                <a:solidFill>
                  <a:srgbClr val="0A2342"/>
                </a:solidFill>
                <a:latin typeface="Calibri Light" panose="020F0302020204030204" pitchFamily="34" charset="0"/>
                <a:ea typeface="Calibri Light" panose="020F0302020204030204" pitchFamily="34" charset="0"/>
                <a:cs typeface="Calibri Light" panose="020F0302020204030204" pitchFamily="34" charset="0"/>
              </a:rPr>
              <a:t>Unlocalized Damage</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Text 6"/>
          <p:cNvSpPr/>
          <p:nvPr/>
        </p:nvSpPr>
        <p:spPr>
          <a:xfrm>
            <a:off x="1341120" y="2145792"/>
            <a:ext cx="5730240" cy="950976"/>
          </a:xfrm>
          <a:prstGeom prst="rect">
            <a:avLst/>
          </a:prstGeom>
          <a:noFill/>
          <a:ln/>
        </p:spPr>
        <p:txBody>
          <a:bodyPr wrap="square" lIns="0" tIns="0" rIns="0" bIns="0" rtlCol="0" anchor="ctr"/>
          <a:lstStyle/>
          <a:p>
            <a:endParaRPr lang="en-US" sz="1333" dirty="0"/>
          </a:p>
        </p:txBody>
      </p:sp>
      <p:sp>
        <p:nvSpPr>
          <p:cNvPr id="10" name="Shape 7"/>
          <p:cNvSpPr/>
          <p:nvPr/>
        </p:nvSpPr>
        <p:spPr>
          <a:xfrm>
            <a:off x="365760" y="3769614"/>
            <a:ext cx="6827520" cy="1560576"/>
          </a:xfrm>
          <a:prstGeom prst="roundRect">
            <a:avLst>
              <a:gd name="adj" fmla="val 5469"/>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3" name="Text 9"/>
          <p:cNvSpPr/>
          <p:nvPr/>
        </p:nvSpPr>
        <p:spPr>
          <a:xfrm>
            <a:off x="487680" y="3645296"/>
            <a:ext cx="5730240" cy="426720"/>
          </a:xfrm>
          <a:prstGeom prst="rect">
            <a:avLst/>
          </a:prstGeom>
          <a:noFill/>
          <a:ln/>
        </p:spPr>
        <p:txBody>
          <a:bodyPr wrap="square" lIns="0" tIns="0" rIns="0" bIns="0" rtlCol="0" anchor="ctr"/>
          <a:lstStyle/>
          <a:p>
            <a:r>
              <a:rPr lang="en-US" sz="1600" b="1" dirty="0">
                <a:solidFill>
                  <a:srgbClr val="0A2342"/>
                </a:solidFill>
                <a:latin typeface="Calibri Light" panose="020F0302020204030204" pitchFamily="34" charset="0"/>
                <a:ea typeface="Calibri Light" panose="020F0302020204030204" pitchFamily="34" charset="0"/>
                <a:cs typeface="Calibri Light" panose="020F0302020204030204" pitchFamily="34" charset="0"/>
              </a:rPr>
              <a:t>Terminal Stages &amp; Αποθήκευση</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4" name="Text 10"/>
          <p:cNvSpPr/>
          <p:nvPr/>
        </p:nvSpPr>
        <p:spPr>
          <a:xfrm>
            <a:off x="487680" y="4002730"/>
            <a:ext cx="6132576" cy="1183386"/>
          </a:xfrm>
          <a:prstGeom prst="rect">
            <a:avLst/>
          </a:prstGeom>
          <a:noFill/>
          <a:ln/>
        </p:spPr>
        <p:txBody>
          <a:bodyPr wrap="square" lIns="0" tIns="0" rIns="0" bIns="0" rtlCol="0" anchor="ctr"/>
          <a:lstStyle/>
          <a:p>
            <a:pPr algn="just"/>
            <a:r>
              <a:rPr lang="el-GR" sz="1333" dirty="0">
                <a:solidFill>
                  <a:srgbClr val="4A6278"/>
                </a:solidFill>
                <a:latin typeface="Calibri" pitchFamily="34" charset="0"/>
                <a:ea typeface="Calibri" pitchFamily="34" charset="-122"/>
                <a:cs typeface="Calibri" pitchFamily="34" charset="-120"/>
              </a:rPr>
              <a:t>Παρόμοιο ζήτημα με το ως άνω πχ.  η περίπτωση κατά την οποία τα εμπορεύματα έπρεπε να αποθηκευτούν σε αποθήκη πριν από τη θαλάσσια μεταφορά. Στην περίπτωση που τα μέρη δεν έχουν ρυθμίσει συμβατικά αυτό το συμβατικό κενό, πρέπει να ενεργοποιηθούν οι εθνικοί επικουρικοί κανόνες σύμφωνα με τη (συνήθως επιλεγμένη) δικαιοδοσία, γεγονός που ενδεχομένως αφήνει περιθώριο για forum shopping</a:t>
            </a:r>
            <a:endParaRPr lang="en-US" sz="1333" dirty="0">
              <a:solidFill>
                <a:srgbClr val="4A6278"/>
              </a:solidFill>
              <a:latin typeface="Calibri" pitchFamily="34" charset="0"/>
              <a:ea typeface="Calibri" pitchFamily="34" charset="-122"/>
              <a:cs typeface="Calibri" pitchFamily="34" charset="-120"/>
            </a:endParaRPr>
          </a:p>
        </p:txBody>
      </p:sp>
      <p:sp>
        <p:nvSpPr>
          <p:cNvPr id="15" name="Shape 11"/>
          <p:cNvSpPr/>
          <p:nvPr/>
        </p:nvSpPr>
        <p:spPr>
          <a:xfrm>
            <a:off x="365760" y="5401056"/>
            <a:ext cx="6827520" cy="1408176"/>
          </a:xfrm>
          <a:prstGeom prst="roundRect">
            <a:avLst>
              <a:gd name="adj" fmla="val 5469"/>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dirty="0"/>
          </a:p>
        </p:txBody>
      </p:sp>
      <p:sp>
        <p:nvSpPr>
          <p:cNvPr id="18" name="Text 13"/>
          <p:cNvSpPr/>
          <p:nvPr/>
        </p:nvSpPr>
        <p:spPr>
          <a:xfrm>
            <a:off x="573024" y="5409438"/>
            <a:ext cx="5730240" cy="426720"/>
          </a:xfrm>
          <a:prstGeom prst="rect">
            <a:avLst/>
          </a:prstGeom>
          <a:noFill/>
          <a:ln/>
        </p:spPr>
        <p:txBody>
          <a:bodyPr wrap="square" lIns="0" tIns="0" rIns="0" bIns="0" rtlCol="0" anchor="ctr"/>
          <a:lstStyle/>
          <a:p>
            <a:r>
              <a:rPr lang="en-US" sz="1600" b="1" dirty="0">
                <a:solidFill>
                  <a:srgbClr val="0A2342"/>
                </a:solidFill>
                <a:latin typeface="Calibri Light" panose="020F0302020204030204" pitchFamily="34" charset="0"/>
                <a:ea typeface="Calibri Light" panose="020F0302020204030204" pitchFamily="34" charset="0"/>
                <a:cs typeface="Calibri Light" panose="020F0302020204030204" pitchFamily="34" charset="0"/>
              </a:rPr>
              <a:t>Παρα</a:t>
            </a:r>
            <a:r>
              <a:rPr lang="en-US" sz="1600" b="1" dirty="0" err="1">
                <a:solidFill>
                  <a:srgbClr val="0A2342"/>
                </a:solidFill>
                <a:latin typeface="Calibri Light" panose="020F0302020204030204" pitchFamily="34" charset="0"/>
                <a:ea typeface="Calibri Light" panose="020F0302020204030204" pitchFamily="34" charset="0"/>
                <a:cs typeface="Calibri Light" panose="020F0302020204030204" pitchFamily="34" charset="0"/>
              </a:rPr>
              <a:t>γρ</a:t>
            </a:r>
            <a:r>
              <a:rPr lang="en-US" sz="1600" b="1" dirty="0">
                <a:solidFill>
                  <a:srgbClr val="0A2342"/>
                </a:solidFill>
                <a:latin typeface="Calibri Light" panose="020F0302020204030204" pitchFamily="34" charset="0"/>
                <a:ea typeface="Calibri Light" panose="020F0302020204030204" pitchFamily="34" charset="0"/>
                <a:cs typeface="Calibri Light" panose="020F0302020204030204" pitchFamily="34" charset="0"/>
              </a:rPr>
              <a:t>αφή</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9" name="Text 14"/>
          <p:cNvSpPr/>
          <p:nvPr/>
        </p:nvSpPr>
        <p:spPr>
          <a:xfrm>
            <a:off x="573024" y="5779008"/>
            <a:ext cx="5730240" cy="950976"/>
          </a:xfrm>
          <a:prstGeom prst="rect">
            <a:avLst/>
          </a:prstGeom>
          <a:noFill/>
          <a:ln/>
        </p:spPr>
        <p:txBody>
          <a:bodyPr wrap="square" lIns="0" tIns="0" rIns="0" bIns="0" rtlCol="0" anchor="ctr"/>
          <a:lstStyle/>
          <a:p>
            <a:r>
              <a:rPr lang="el-GR" sz="1333" dirty="0">
                <a:solidFill>
                  <a:srgbClr val="4A6278"/>
                </a:solidFill>
                <a:latin typeface="Calibri" pitchFamily="34" charset="0"/>
                <a:ea typeface="Calibri" pitchFamily="34" charset="-122"/>
                <a:cs typeface="Calibri" pitchFamily="34" charset="-120"/>
              </a:rPr>
              <a:t>Ζητήματα παραγραφής → διαφορετικά χρονικά περιθώρια ανάλογα τη σύμβαση και ακόμη → η αναστολή και η διακοπή της παραγραφής ρυθμίζονται με βάση το δίκαιο του δικάζοντος δικαστή, με αποτέλεσμα να προκύπτει ποικιλία ρυθμίσεων κατά τα εθνικά δίκαια.</a:t>
            </a:r>
          </a:p>
        </p:txBody>
      </p:sp>
      <p:sp>
        <p:nvSpPr>
          <p:cNvPr id="20" name="Shape 15"/>
          <p:cNvSpPr/>
          <p:nvPr/>
        </p:nvSpPr>
        <p:spPr>
          <a:xfrm>
            <a:off x="7479792" y="3813006"/>
            <a:ext cx="4389120" cy="2871299"/>
          </a:xfrm>
          <a:prstGeom prst="roundRect">
            <a:avLst>
              <a:gd name="adj" fmla="val 1944"/>
            </a:avLst>
          </a:prstGeom>
          <a:solidFill>
            <a:srgbClr val="FEF9EE"/>
          </a:solidFill>
          <a:ln w="12700">
            <a:solidFill>
              <a:srgbClr val="E8C96A"/>
            </a:solidFill>
            <a:prstDash val="solid"/>
          </a:ln>
          <a:effectLst>
            <a:outerShdw blurRad="88900" dist="25400" dir="2700000" algn="bl" rotWithShape="0">
              <a:srgbClr val="000000">
                <a:alpha val="10000"/>
              </a:srgbClr>
            </a:outerShdw>
          </a:effectLst>
        </p:spPr>
        <p:txBody>
          <a:bodyPr/>
          <a:lstStyle/>
          <a:p>
            <a:endParaRPr lang="el-GR" sz="2400"/>
          </a:p>
        </p:txBody>
      </p:sp>
      <p:sp>
        <p:nvSpPr>
          <p:cNvPr id="21" name="Shape 16"/>
          <p:cNvSpPr/>
          <p:nvPr/>
        </p:nvSpPr>
        <p:spPr>
          <a:xfrm>
            <a:off x="7479792" y="3668417"/>
            <a:ext cx="4389120" cy="512064"/>
          </a:xfrm>
          <a:prstGeom prst="rect">
            <a:avLst/>
          </a:prstGeom>
          <a:solidFill>
            <a:srgbClr val="C9A84C"/>
          </a:solidFill>
          <a:ln w="12700">
            <a:solidFill>
              <a:srgbClr val="C9A84C"/>
            </a:solidFill>
            <a:prstDash val="solid"/>
          </a:ln>
        </p:spPr>
        <p:txBody>
          <a:bodyPr/>
          <a:lstStyle/>
          <a:p>
            <a:endParaRPr lang="el-GR" sz="2400"/>
          </a:p>
        </p:txBody>
      </p:sp>
      <p:sp>
        <p:nvSpPr>
          <p:cNvPr id="22" name="Text 17"/>
          <p:cNvSpPr/>
          <p:nvPr/>
        </p:nvSpPr>
        <p:spPr>
          <a:xfrm>
            <a:off x="7406375" y="3633849"/>
            <a:ext cx="4389120" cy="512064"/>
          </a:xfrm>
          <a:prstGeom prst="rect">
            <a:avLst/>
          </a:prstGeom>
          <a:noFill/>
          <a:ln/>
        </p:spPr>
        <p:txBody>
          <a:bodyPr wrap="square" lIns="0" tIns="0" rIns="0" bIns="0" rtlCol="0" anchor="ctr"/>
          <a:lstStyle/>
          <a:p>
            <a:pPr algn="ctr"/>
            <a:r>
              <a:rPr lang="en-US" sz="1600" b="1" dirty="0">
                <a:solidFill>
                  <a:srgbClr val="FFFFFF"/>
                </a:solidFill>
                <a:latin typeface="Calibri" panose="020F0502020204030204" pitchFamily="34" charset="0"/>
                <a:ea typeface="Calibri" panose="020F0502020204030204" pitchFamily="34" charset="0"/>
                <a:cs typeface="Calibri" panose="020F0502020204030204" pitchFamily="34" charset="0"/>
              </a:rPr>
              <a:t>Ποιος Ζημιώνεται;</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24" name="Text 18"/>
          <p:cNvSpPr/>
          <p:nvPr/>
        </p:nvSpPr>
        <p:spPr>
          <a:xfrm>
            <a:off x="7735824" y="4393636"/>
            <a:ext cx="3657600" cy="79248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333" dirty="0">
                <a:solidFill>
                  <a:srgbClr val="1A2332"/>
                </a:solidFill>
                <a:latin typeface="Calibri" pitchFamily="34" charset="0"/>
                <a:ea typeface="Calibri" pitchFamily="34" charset="-122"/>
                <a:cs typeface="Calibri" pitchFamily="34" charset="-120"/>
              </a:rPr>
              <a:t>Ο δικαιούχος του φορτίου: αγνοεί κατά ποιου να στραφεί (μεταφορέας ή παραγγελιοδόχος;)</a:t>
            </a:r>
            <a:endParaRPr lang="en-US" sz="1333" dirty="0"/>
          </a:p>
        </p:txBody>
      </p:sp>
      <p:sp>
        <p:nvSpPr>
          <p:cNvPr id="26" name="Text 19"/>
          <p:cNvSpPr/>
          <p:nvPr/>
        </p:nvSpPr>
        <p:spPr>
          <a:xfrm>
            <a:off x="7735824" y="5100010"/>
            <a:ext cx="3657600" cy="79248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333" dirty="0">
                <a:solidFill>
                  <a:srgbClr val="1A2332"/>
                </a:solidFill>
                <a:latin typeface="Calibri" pitchFamily="34" charset="0"/>
                <a:ea typeface="Calibri" pitchFamily="34" charset="-122"/>
                <a:cs typeface="Calibri" pitchFamily="34" charset="-120"/>
              </a:rPr>
              <a:t>Ο ασφαλιστής: δεν γνωρίζει ποιο καθεστώς ευθύνης θα εφαρμοστεί</a:t>
            </a:r>
            <a:endParaRPr lang="en-US" sz="1333" dirty="0"/>
          </a:p>
        </p:txBody>
      </p:sp>
      <p:sp>
        <p:nvSpPr>
          <p:cNvPr id="28" name="Text 20"/>
          <p:cNvSpPr/>
          <p:nvPr/>
        </p:nvSpPr>
        <p:spPr>
          <a:xfrm>
            <a:off x="7772135" y="5779008"/>
            <a:ext cx="3657600" cy="79248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333" dirty="0">
                <a:solidFill>
                  <a:srgbClr val="1A2332"/>
                </a:solidFill>
                <a:latin typeface="Calibri" pitchFamily="34" charset="0"/>
                <a:ea typeface="Calibri" pitchFamily="34" charset="-122"/>
                <a:cs typeface="Calibri" pitchFamily="34" charset="-120"/>
              </a:rPr>
              <a:t>Ο MTO: κινδυνεύει να χάσει αναγωγή κατά sub-carrier αν η παραγραφή έχει παρέλθει</a:t>
            </a:r>
            <a:endParaRPr lang="en-US" sz="1333" dirty="0"/>
          </a:p>
        </p:txBody>
      </p:sp>
      <p:sp>
        <p:nvSpPr>
          <p:cNvPr id="30" name="Text 21"/>
          <p:cNvSpPr/>
          <p:nvPr/>
        </p:nvSpPr>
        <p:spPr>
          <a:xfrm>
            <a:off x="8022336" y="4986528"/>
            <a:ext cx="3657600" cy="792480"/>
          </a:xfrm>
          <a:prstGeom prst="rect">
            <a:avLst/>
          </a:prstGeom>
          <a:noFill/>
          <a:ln/>
        </p:spPr>
        <p:txBody>
          <a:bodyPr wrap="square" lIns="0" tIns="0" rIns="0" bIns="0" rtlCol="0" anchor="ctr"/>
          <a:lstStyle/>
          <a:p>
            <a:endParaRPr lang="en-US" sz="1333" dirty="0"/>
          </a:p>
        </p:txBody>
      </p:sp>
      <p:sp>
        <p:nvSpPr>
          <p:cNvPr id="31" name="TextBox 30">
            <a:extLst>
              <a:ext uri="{FF2B5EF4-FFF2-40B4-BE49-F238E27FC236}">
                <a16:creationId xmlns:a16="http://schemas.microsoft.com/office/drawing/2014/main" id="{18AFBBA2-AF35-9F31-4F23-B44210B985FF}"/>
              </a:ext>
            </a:extLst>
          </p:cNvPr>
          <p:cNvSpPr txBox="1"/>
          <p:nvPr/>
        </p:nvSpPr>
        <p:spPr>
          <a:xfrm>
            <a:off x="213095" y="537070"/>
            <a:ext cx="11216640" cy="694322"/>
          </a:xfrm>
          <a:prstGeom prst="rect">
            <a:avLst/>
          </a:prstGeom>
          <a:noFill/>
          <a:ln w="12700">
            <a:noFill/>
            <a:prstDash val="solid"/>
          </a:ln>
          <a:effectLst>
            <a:outerShdw blurRad="88900" dist="25400" dir="2700000" algn="bl" rotWithShape="0">
              <a:srgbClr val="000000">
                <a:alpha val="10000"/>
              </a:srgbClr>
            </a:outerShdw>
          </a:effectLst>
        </p:spPr>
        <p:txBody>
          <a:bodyPr/>
          <a:lstStyle>
            <a:lvl1pPr>
              <a:defRPr sz="2400"/>
            </a:lvl1pPr>
          </a:lstStyle>
          <a:p>
            <a:pPr algn="just"/>
            <a:r>
              <a:rPr lang="el-GR" sz="1400" dirty="0">
                <a:solidFill>
                  <a:schemeClr val="bg1">
                    <a:lumMod val="95000"/>
                  </a:schemeClr>
                </a:solidFill>
              </a:rPr>
              <a:t>Ως προς το πρόβλημα της ευθύνης → λόγω της πολυτροπικής (ΟΧΙ κατακερματισμένης) μορφής της σύμβασης και της εμπλοκής πολλών νομικών καθεστώτων, η ευθύνη θα θεμελιώνεται σε διαφορετικές βάσεις, η διάρκειά της θα ποικίλλει, θα είναι διαφορετικά τα νομικά ανεύθυνα του μεταφορέα και τα ποσά στα οποία μπορεί να περιορίσει την ευθύνη του και συνεπώς διαφορετικά θα είναι τα όρια αποζημίωσης του δικαιούχου.</a:t>
            </a:r>
          </a:p>
          <a:p>
            <a:endParaRPr lang="el-GR" dirty="0">
              <a:solidFill>
                <a:schemeClr val="bg1">
                  <a:lumMod val="95000"/>
                </a:schemeClr>
              </a:solidFill>
            </a:endParaRPr>
          </a:p>
        </p:txBody>
      </p:sp>
      <p:pic>
        <p:nvPicPr>
          <p:cNvPr id="33" name="Image 2" descr="preencoded.png">
            <a:extLst>
              <a:ext uri="{FF2B5EF4-FFF2-40B4-BE49-F238E27FC236}">
                <a16:creationId xmlns:a16="http://schemas.microsoft.com/office/drawing/2014/main" id="{5BD32A61-7F90-BE12-6A20-B11B957A75A7}"/>
              </a:ext>
            </a:extLst>
          </p:cNvPr>
          <p:cNvPicPr>
            <a:picLocks noChangeAspect="1"/>
          </p:cNvPicPr>
          <p:nvPr/>
        </p:nvPicPr>
        <p:blipFill>
          <a:blip r:embed="rId4">
            <a:duotone>
              <a:prstClr val="black"/>
              <a:srgbClr val="002060">
                <a:tint val="45000"/>
                <a:satMod val="400000"/>
              </a:srgbClr>
            </a:duotone>
          </a:blip>
          <a:stretch>
            <a:fillRect/>
          </a:stretch>
        </p:blipFill>
        <p:spPr>
          <a:xfrm>
            <a:off x="9686544" y="1609344"/>
            <a:ext cx="1413510" cy="1413510"/>
          </a:xfrm>
          <a:prstGeom prst="rect">
            <a:avLst/>
          </a:prstGeom>
        </p:spPr>
      </p:pic>
      <p:sp>
        <p:nvSpPr>
          <p:cNvPr id="34" name="TextBox 33">
            <a:extLst>
              <a:ext uri="{FF2B5EF4-FFF2-40B4-BE49-F238E27FC236}">
                <a16:creationId xmlns:a16="http://schemas.microsoft.com/office/drawing/2014/main" id="{70B3F11E-D889-EDDC-5468-D92235004903}"/>
              </a:ext>
            </a:extLst>
          </p:cNvPr>
          <p:cNvSpPr txBox="1"/>
          <p:nvPr/>
        </p:nvSpPr>
        <p:spPr>
          <a:xfrm>
            <a:off x="487680" y="1803399"/>
            <a:ext cx="8195310" cy="1733295"/>
          </a:xfrm>
          <a:prstGeom prst="rect">
            <a:avLst/>
          </a:prstGeom>
          <a:noFill/>
        </p:spPr>
        <p:txBody>
          <a:bodyPr wrap="square" rtlCol="0">
            <a:spAutoFit/>
          </a:bodyPr>
          <a:lstStyle/>
          <a:p>
            <a:pPr algn="just"/>
            <a:r>
              <a:rPr lang="el-GR" sz="1333" dirty="0">
                <a:solidFill>
                  <a:srgbClr val="4A6278"/>
                </a:solidFill>
                <a:latin typeface="Calibri" pitchFamily="34" charset="0"/>
                <a:ea typeface="Calibri" pitchFamily="34" charset="-122"/>
                <a:cs typeface="Calibri" pitchFamily="34" charset="-120"/>
              </a:rPr>
              <a:t>Η ευθύνη του μεταφορέα κρίνεται με βάση το αν η ζημία εμπίπτει στα χρονικά όρια εντός των οποίων αυτή γεννάται, οπότε ο εντοπισμός της ζημίας είναι κρίσιμος για κάθε μεταφορά, ακόμη και την απλή. Στη συνδυασμένη μεταφορά το ζήτημα οξύνεται: πρέπει πρώτα να εντοπιστεί σε ποιο τμήμα της μεταφοράς έλαβε χώρα η ζημία, και μετά να κριθεί αν αυτή εμπίπτει στα χρονικά όρια ευθύνης του δικαίου που διέπει το συγκεκριμένο τμήμα. Ο εντοπισμός της ζημίας σε συγκεκριμένο τμήμα αποτελεί εξαιρετικά δυσχερές ζήτημα, στο οποίο συμβάλλει αρνητικά η χρήση των εμπορευματοκιβωτίων (</a:t>
            </a:r>
            <a:r>
              <a:rPr lang="en-US" sz="1333" dirty="0">
                <a:solidFill>
                  <a:srgbClr val="4A6278"/>
                </a:solidFill>
                <a:latin typeface="Calibri" pitchFamily="34" charset="0"/>
                <a:ea typeface="Calibri" pitchFamily="34" charset="-122"/>
                <a:cs typeface="Calibri" pitchFamily="34" charset="-120"/>
              </a:rPr>
              <a:t>concealed damage)</a:t>
            </a:r>
            <a:r>
              <a:rPr lang="el-GR" sz="1333" dirty="0">
                <a:solidFill>
                  <a:srgbClr val="4A6278"/>
                </a:solidFill>
                <a:latin typeface="Calibri" pitchFamily="34" charset="0"/>
                <a:ea typeface="Calibri" pitchFamily="34" charset="-122"/>
                <a:cs typeface="Calibri" pitchFamily="34" charset="-120"/>
              </a:rPr>
              <a:t>. Σε ποσοστό περίπου 80-85% δεν είναι εφικτός ο εντοπισμός των ζημιών στη συνδυασμένη μεταφορά, με αποτέλεσμα να δημιουργείται αδιέξοδο ως προς τον κανόνα δικαίου που θα ρυθμίσει την ευθύνη του μεταφορέα.</a:t>
            </a: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55648"/>
            <a:ext cx="12192000" cy="1219200"/>
          </a:xfrm>
          <a:prstGeom prst="rect">
            <a:avLst/>
          </a:prstGeom>
          <a:solidFill>
            <a:srgbClr val="065A82"/>
          </a:solidFill>
          <a:ln w="12700">
            <a:solidFill>
              <a:srgbClr val="065A82"/>
            </a:solidFill>
            <a:prstDash val="solid"/>
          </a:ln>
        </p:spPr>
        <p:txBody>
          <a:bodyPr/>
          <a:lstStyle/>
          <a:p>
            <a:endParaRPr lang="el-GR" sz="2400"/>
          </a:p>
        </p:txBody>
      </p:sp>
      <p:sp>
        <p:nvSpPr>
          <p:cNvPr id="3" name="Text 1"/>
          <p:cNvSpPr/>
          <p:nvPr/>
        </p:nvSpPr>
        <p:spPr>
          <a:xfrm>
            <a:off x="243840" y="-218929"/>
            <a:ext cx="11216640" cy="999744"/>
          </a:xfrm>
          <a:prstGeom prst="rect">
            <a:avLst/>
          </a:prstGeom>
          <a:noFill/>
          <a:ln/>
        </p:spPr>
        <p:txBody>
          <a:bodyPr wrap="square" lIns="0" tIns="0" rIns="0" bIns="0" rtlCol="0" anchor="ctr"/>
          <a:lstStyle/>
          <a:p>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Τα Προτεινόμενα Συστήματα Ευθύνης</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sp>
        <p:nvSpPr>
          <p:cNvPr id="4" name="Shape 2"/>
          <p:cNvSpPr/>
          <p:nvPr/>
        </p:nvSpPr>
        <p:spPr>
          <a:xfrm>
            <a:off x="274320" y="1035036"/>
            <a:ext cx="3718560" cy="5822964"/>
          </a:xfrm>
          <a:prstGeom prst="roundRect">
            <a:avLst>
              <a:gd name="adj" fmla="val 229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5" name="Shape 3"/>
          <p:cNvSpPr/>
          <p:nvPr/>
        </p:nvSpPr>
        <p:spPr>
          <a:xfrm>
            <a:off x="260985" y="485564"/>
            <a:ext cx="3756660" cy="677987"/>
          </a:xfrm>
          <a:prstGeom prst="rect">
            <a:avLst/>
          </a:prstGeom>
          <a:solidFill>
            <a:srgbClr val="065A82"/>
          </a:solidFill>
          <a:ln w="12700">
            <a:solidFill>
              <a:schemeClr val="tx1">
                <a:lumMod val="65000"/>
                <a:lumOff val="35000"/>
              </a:schemeClr>
            </a:solidFill>
            <a:prstDash val="solid"/>
          </a:ln>
        </p:spPr>
        <p:txBody>
          <a:bodyPr/>
          <a:lstStyle/>
          <a:p>
            <a:endParaRPr lang="el-GR" sz="2400" dirty="0"/>
          </a:p>
        </p:txBody>
      </p:sp>
      <p:sp>
        <p:nvSpPr>
          <p:cNvPr id="6" name="Text 4"/>
          <p:cNvSpPr/>
          <p:nvPr/>
        </p:nvSpPr>
        <p:spPr>
          <a:xfrm>
            <a:off x="299085" y="494220"/>
            <a:ext cx="3718560" cy="633984"/>
          </a:xfrm>
          <a:prstGeom prst="rect">
            <a:avLst/>
          </a:prstGeom>
          <a:noFill/>
          <a:ln/>
        </p:spPr>
        <p:txBody>
          <a:bodyPr wrap="square" lIns="0" tIns="0" rIns="0" bIns="0" rtlCol="0" anchor="ctr"/>
          <a:lstStyle/>
          <a:p>
            <a:pPr algn="ct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Σύστημα Κατακερματισμού</a:t>
            </a:r>
            <a:endParaRPr lang="en-US" sz="1533" dirty="0">
              <a:latin typeface="Calibri" panose="020F0502020204030204" pitchFamily="34" charset="0"/>
              <a:ea typeface="Calibri" panose="020F0502020204030204" pitchFamily="34" charset="0"/>
              <a:cs typeface="Calibri" panose="020F0502020204030204" pitchFamily="34" charset="0"/>
            </a:endParaRPr>
          </a:p>
          <a:p>
            <a:pPr algn="ct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(Network)</a:t>
            </a:r>
            <a:endParaRPr lang="en-US" sz="1533" dirty="0">
              <a:latin typeface="Calibri" panose="020F0502020204030204" pitchFamily="34" charset="0"/>
              <a:ea typeface="Calibri" panose="020F0502020204030204" pitchFamily="34" charset="0"/>
              <a:cs typeface="Calibri" panose="020F0502020204030204" pitchFamily="34" charset="0"/>
            </a:endParaRPr>
          </a:p>
        </p:txBody>
      </p:sp>
      <p:sp>
        <p:nvSpPr>
          <p:cNvPr id="7" name="Text 5"/>
          <p:cNvSpPr/>
          <p:nvPr/>
        </p:nvSpPr>
        <p:spPr>
          <a:xfrm>
            <a:off x="329565" y="1352919"/>
            <a:ext cx="3688080" cy="1219200"/>
          </a:xfrm>
          <a:prstGeom prst="rect">
            <a:avLst/>
          </a:prstGeom>
          <a:noFill/>
          <a:ln/>
        </p:spPr>
        <p:txBody>
          <a:bodyPr wrap="square" lIns="0" tIns="0" rIns="0" bIns="0" rtlCol="0" anchor="ctr"/>
          <a:lstStyle/>
          <a:p>
            <a:pPr algn="just"/>
            <a:r>
              <a:rPr lang="el-GR" sz="1300" dirty="0"/>
              <a:t>Η ευθύνη του μεταφορέα στη συνδυασμένη μεταφορά δεν είναι ενιαία, αλλά διαφοροποιείται ανάλογα με τα διαφορετικά τμήματα της μεταφοράς. Εφαρμόζεται σε κάθε σκέλος το δίκαιο που το διέπει, όπως αυτό ορίζεται από τις επιμέρους Διεθνείς Συμβάσεις και τα εθνικά νομοθετήματα</a:t>
            </a:r>
            <a:endParaRPr lang="en-US" sz="1300" dirty="0"/>
          </a:p>
        </p:txBody>
      </p:sp>
      <p:sp>
        <p:nvSpPr>
          <p:cNvPr id="8" name="Text 6"/>
          <p:cNvSpPr/>
          <p:nvPr/>
        </p:nvSpPr>
        <p:spPr>
          <a:xfrm>
            <a:off x="365760" y="2546075"/>
            <a:ext cx="3474720" cy="341376"/>
          </a:xfrm>
          <a:prstGeom prst="rect">
            <a:avLst/>
          </a:prstGeom>
          <a:noFill/>
          <a:ln/>
        </p:spPr>
        <p:txBody>
          <a:bodyPr wrap="square" lIns="0" tIns="0" rIns="0" bIns="0" rtlCol="0" anchor="ctr"/>
          <a:lstStyle/>
          <a:p>
            <a:r>
              <a:rPr lang="en-US" sz="1333" b="1" dirty="0">
                <a:solidFill>
                  <a:srgbClr val="1A7A4A"/>
                </a:solidFill>
                <a:latin typeface="Calibri" pitchFamily="34" charset="0"/>
                <a:ea typeface="Calibri" pitchFamily="34" charset="-122"/>
                <a:cs typeface="Calibri" pitchFamily="34" charset="-120"/>
              </a:rPr>
              <a:t>Πλεονεκτήματα:</a:t>
            </a:r>
            <a:endParaRPr lang="en-US" sz="1333" dirty="0"/>
          </a:p>
        </p:txBody>
      </p:sp>
      <p:sp>
        <p:nvSpPr>
          <p:cNvPr id="9" name="Text 7"/>
          <p:cNvSpPr/>
          <p:nvPr/>
        </p:nvSpPr>
        <p:spPr>
          <a:xfrm>
            <a:off x="299085" y="2766497"/>
            <a:ext cx="3474720" cy="426720"/>
          </a:xfrm>
          <a:prstGeom prst="rect">
            <a:avLst/>
          </a:prstGeom>
          <a:noFill/>
          <a:ln/>
        </p:spPr>
        <p:txBody>
          <a:bodyPr wrap="square" lIns="0" tIns="0" rIns="0" bIns="0" rtlCol="0" anchor="ctr"/>
          <a:lstStyle/>
          <a:p>
            <a:r>
              <a:rPr lang="en-US" sz="1267" dirty="0">
                <a:solidFill>
                  <a:srgbClr val="1A7A4A"/>
                </a:solidFill>
                <a:latin typeface="Calibri" pitchFamily="34" charset="0"/>
                <a:ea typeface="Calibri" pitchFamily="34" charset="-122"/>
                <a:cs typeface="Calibri" pitchFamily="34" charset="-120"/>
              </a:rPr>
              <a:t>✔  Συνέπεια με υπάρχ</a:t>
            </a:r>
            <a:r>
              <a:rPr lang="el-GR" sz="1267" dirty="0">
                <a:solidFill>
                  <a:srgbClr val="1A7A4A"/>
                </a:solidFill>
                <a:latin typeface="Calibri" pitchFamily="34" charset="0"/>
                <a:ea typeface="Calibri" pitchFamily="34" charset="-122"/>
                <a:cs typeface="Calibri" pitchFamily="34" charset="-120"/>
              </a:rPr>
              <a:t>ουσες </a:t>
            </a:r>
            <a:r>
              <a:rPr lang="en-US" sz="1267" dirty="0">
                <a:solidFill>
                  <a:srgbClr val="1A7A4A"/>
                </a:solidFill>
                <a:latin typeface="Calibri" pitchFamily="34" charset="0"/>
                <a:ea typeface="Calibri" pitchFamily="34" charset="-122"/>
                <a:cs typeface="Calibri" pitchFamily="34" charset="-120"/>
              </a:rPr>
              <a:t> συμβάσεις</a:t>
            </a:r>
            <a:endParaRPr lang="en-US" sz="1267" dirty="0"/>
          </a:p>
        </p:txBody>
      </p:sp>
      <p:sp>
        <p:nvSpPr>
          <p:cNvPr id="10" name="Text 8"/>
          <p:cNvSpPr/>
          <p:nvPr/>
        </p:nvSpPr>
        <p:spPr>
          <a:xfrm>
            <a:off x="315278" y="3002280"/>
            <a:ext cx="3474720" cy="426720"/>
          </a:xfrm>
          <a:prstGeom prst="rect">
            <a:avLst/>
          </a:prstGeom>
          <a:noFill/>
          <a:ln/>
        </p:spPr>
        <p:txBody>
          <a:bodyPr wrap="square" lIns="0" tIns="0" rIns="0" bIns="0" rtlCol="0" anchor="ctr"/>
          <a:lstStyle/>
          <a:p>
            <a:r>
              <a:rPr lang="en-US" sz="1267" dirty="0">
                <a:solidFill>
                  <a:srgbClr val="1A7A4A"/>
                </a:solidFill>
                <a:latin typeface="Calibri" pitchFamily="34" charset="0"/>
                <a:ea typeface="Calibri" pitchFamily="34" charset="-122"/>
                <a:cs typeface="Calibri" pitchFamily="34" charset="-120"/>
              </a:rPr>
              <a:t>✔  Δικαίωμα αναγωγής back-to-back</a:t>
            </a:r>
            <a:endParaRPr lang="en-US" sz="1267" dirty="0"/>
          </a:p>
        </p:txBody>
      </p:sp>
      <p:sp>
        <p:nvSpPr>
          <p:cNvPr id="11" name="Text 9"/>
          <p:cNvSpPr/>
          <p:nvPr/>
        </p:nvSpPr>
        <p:spPr>
          <a:xfrm>
            <a:off x="365760" y="3373141"/>
            <a:ext cx="3474720" cy="341376"/>
          </a:xfrm>
          <a:prstGeom prst="rect">
            <a:avLst/>
          </a:prstGeom>
          <a:noFill/>
          <a:ln/>
        </p:spPr>
        <p:txBody>
          <a:bodyPr wrap="square" lIns="0" tIns="0" rIns="0" bIns="0" rtlCol="0" anchor="ctr"/>
          <a:lstStyle/>
          <a:p>
            <a:r>
              <a:rPr lang="en-US" sz="1333" b="1" dirty="0">
                <a:solidFill>
                  <a:srgbClr val="C0392B"/>
                </a:solidFill>
                <a:latin typeface="Calibri" pitchFamily="34" charset="0"/>
                <a:ea typeface="Calibri" pitchFamily="34" charset="-122"/>
                <a:cs typeface="Calibri" pitchFamily="34" charset="-120"/>
              </a:rPr>
              <a:t>Αδυναμίες:</a:t>
            </a:r>
            <a:endParaRPr lang="en-US" sz="1333" dirty="0"/>
          </a:p>
        </p:txBody>
      </p:sp>
      <p:sp>
        <p:nvSpPr>
          <p:cNvPr id="12" name="Text 10"/>
          <p:cNvSpPr/>
          <p:nvPr/>
        </p:nvSpPr>
        <p:spPr>
          <a:xfrm>
            <a:off x="350521" y="4225483"/>
            <a:ext cx="3474720" cy="426720"/>
          </a:xfrm>
          <a:prstGeom prst="rect">
            <a:avLst/>
          </a:prstGeom>
          <a:noFill/>
          <a:ln/>
        </p:spPr>
        <p:txBody>
          <a:bodyPr wrap="square" lIns="0" tIns="0" rIns="0" bIns="0" rtlCol="0" anchor="ctr"/>
          <a:lstStyle/>
          <a:p>
            <a:pPr algn="just"/>
            <a:r>
              <a:rPr lang="en-US" sz="1100" dirty="0">
                <a:solidFill>
                  <a:srgbClr val="C0392B"/>
                </a:solidFill>
                <a:latin typeface="Calibri" pitchFamily="34" charset="0"/>
                <a:ea typeface="Calibri" pitchFamily="34" charset="-122"/>
                <a:cs typeface="Calibri" pitchFamily="34" charset="-120"/>
              </a:rPr>
              <a:t>✘  </a:t>
            </a:r>
            <a:r>
              <a:rPr lang="el-GR" sz="1100" b="1" dirty="0">
                <a:solidFill>
                  <a:srgbClr val="C0392B"/>
                </a:solidFill>
                <a:latin typeface="Calibri" pitchFamily="34" charset="0"/>
                <a:ea typeface="Calibri" pitchFamily="34" charset="-122"/>
                <a:cs typeface="Calibri" pitchFamily="34" charset="-120"/>
              </a:rPr>
              <a:t>ο εντοπισμός της ζημίας δεν είναι πάντοτε εφικτός ούτε και μπορεί να αποδειχθεί, ιδίως αν έχει γίνει και χρήση εμπορευματοκιβωτίων</a:t>
            </a:r>
            <a:r>
              <a:rPr lang="el-GR" sz="1100" dirty="0">
                <a:solidFill>
                  <a:srgbClr val="C0392B"/>
                </a:solidFill>
                <a:latin typeface="Calibri" pitchFamily="34" charset="0"/>
                <a:ea typeface="Calibri" pitchFamily="34" charset="-122"/>
                <a:cs typeface="Calibri" pitchFamily="34" charset="-120"/>
              </a:rPr>
              <a:t>, τα οποία παραμένουν σφραγισμένα καθ’ όλη τη διάρκεια της μεταφοράς. Συνέπεια αυτού είναι ότι ο νομιμοποιούμενος παραλήπτης ή ο δικαιούχος του φορτίου δε θα έχει τη δυνατότητα να προσδιορίσει ούτε ποιος από τους πραγματικούς μεταφορείς που έλαβαν μέρος είναι υπαίτιος ούτε και ποιο νομικό καθεστώς διέπει την ευθύνη του</a:t>
            </a:r>
            <a:endParaRPr lang="en-US" sz="1100" dirty="0">
              <a:solidFill>
                <a:srgbClr val="C0392B"/>
              </a:solidFill>
              <a:latin typeface="Calibri" pitchFamily="34" charset="0"/>
              <a:ea typeface="Calibri" pitchFamily="34" charset="-122"/>
              <a:cs typeface="Calibri" pitchFamily="34" charset="-120"/>
            </a:endParaRPr>
          </a:p>
        </p:txBody>
      </p:sp>
      <p:sp>
        <p:nvSpPr>
          <p:cNvPr id="13" name="Text 11"/>
          <p:cNvSpPr/>
          <p:nvPr/>
        </p:nvSpPr>
        <p:spPr>
          <a:xfrm>
            <a:off x="335280" y="5609604"/>
            <a:ext cx="3474720" cy="426720"/>
          </a:xfrm>
          <a:prstGeom prst="rect">
            <a:avLst/>
          </a:prstGeom>
          <a:noFill/>
          <a:ln/>
        </p:spPr>
        <p:txBody>
          <a:bodyPr wrap="square" lIns="0" tIns="0" rIns="0" bIns="0" rtlCol="0" anchor="ctr"/>
          <a:lstStyle/>
          <a:p>
            <a:pPr algn="just"/>
            <a:r>
              <a:rPr lang="en-US" sz="1100" dirty="0">
                <a:solidFill>
                  <a:srgbClr val="C0392B"/>
                </a:solidFill>
                <a:latin typeface="Calibri" pitchFamily="34" charset="0"/>
                <a:ea typeface="Calibri" pitchFamily="34" charset="-122"/>
                <a:cs typeface="Calibri" pitchFamily="34" charset="-120"/>
              </a:rPr>
              <a:t>✘  </a:t>
            </a:r>
            <a:r>
              <a:rPr lang="el-GR" sz="1100" dirty="0">
                <a:solidFill>
                  <a:srgbClr val="C0392B"/>
                </a:solidFill>
                <a:latin typeface="Calibri" pitchFamily="34" charset="0"/>
                <a:ea typeface="Calibri" pitchFamily="34" charset="-122"/>
                <a:cs typeface="Calibri" pitchFamily="34" charset="-120"/>
              </a:rPr>
              <a:t>«κενά ευθύνης» </a:t>
            </a:r>
            <a:r>
              <a:rPr lang="en-US" sz="1100" dirty="0">
                <a:solidFill>
                  <a:srgbClr val="C0392B"/>
                </a:solidFill>
                <a:latin typeface="Calibri" pitchFamily="34" charset="0"/>
                <a:ea typeface="Calibri" pitchFamily="34" charset="-122"/>
                <a:cs typeface="Calibri" pitchFamily="34" charset="-120"/>
              </a:rPr>
              <a:t>: </a:t>
            </a:r>
            <a:r>
              <a:rPr lang="el-GR" sz="1100" dirty="0">
                <a:solidFill>
                  <a:srgbClr val="C0392B"/>
                </a:solidFill>
                <a:latin typeface="Calibri" pitchFamily="34" charset="0"/>
                <a:ea typeface="Calibri" pitchFamily="34" charset="-122"/>
                <a:cs typeface="Calibri" pitchFamily="34" charset="-120"/>
              </a:rPr>
              <a:t>εντοπίζονται στο στάδιο της μετάβασης από το ένα σκέλος της μεταφοράς στο άλλο, ήτοι κατά τη μεταφόρτωση ή ακόμα και την προσωρινή φύλαξη και αποθήκευση των εμπορευμάτων. Αν, λοιπόν, το εμπόρευμα απωλεσθεί ή υποστεί ζημίες κατά τα χρονικά αυτά σημεία, δε θα εφαρμόζεται καμία διεθνής σύμβαση, αλλά το εφαρμοστέο εθνικό δίκαιο</a:t>
            </a:r>
            <a:r>
              <a:rPr lang="en-US" sz="1100" dirty="0">
                <a:solidFill>
                  <a:srgbClr val="C0392B"/>
                </a:solidFill>
                <a:latin typeface="Calibri" pitchFamily="34" charset="0"/>
                <a:ea typeface="Calibri" pitchFamily="34" charset="-122"/>
                <a:cs typeface="Calibri" pitchFamily="34" charset="-120"/>
              </a:rPr>
              <a:t> (</a:t>
            </a:r>
            <a:r>
              <a:rPr lang="el-GR" sz="1100" dirty="0">
                <a:solidFill>
                  <a:srgbClr val="C0392B"/>
                </a:solidFill>
                <a:latin typeface="Calibri" pitchFamily="34" charset="0"/>
                <a:ea typeface="Calibri" pitchFamily="34" charset="-122"/>
                <a:cs typeface="Calibri" pitchFamily="34" charset="-120"/>
              </a:rPr>
              <a:t>κίνδυνος </a:t>
            </a:r>
            <a:r>
              <a:rPr lang="en-US" sz="1100" dirty="0">
                <a:solidFill>
                  <a:srgbClr val="C0392B"/>
                </a:solidFill>
                <a:latin typeface="Calibri" pitchFamily="34" charset="0"/>
                <a:ea typeface="Calibri" pitchFamily="34" charset="-122"/>
                <a:cs typeface="Calibri" pitchFamily="34" charset="-120"/>
              </a:rPr>
              <a:t>Forum shopping</a:t>
            </a:r>
            <a:r>
              <a:rPr lang="el-GR" sz="1100" dirty="0">
                <a:solidFill>
                  <a:srgbClr val="C0392B"/>
                </a:solidFill>
                <a:latin typeface="Calibri" pitchFamily="34" charset="0"/>
                <a:ea typeface="Calibri" pitchFamily="34" charset="-122"/>
                <a:cs typeface="Calibri" pitchFamily="34" charset="-120"/>
              </a:rPr>
              <a:t>)</a:t>
            </a:r>
            <a:endParaRPr lang="en-US" sz="1100" dirty="0">
              <a:solidFill>
                <a:srgbClr val="C0392B"/>
              </a:solidFill>
              <a:latin typeface="Calibri" pitchFamily="34" charset="0"/>
              <a:ea typeface="Calibri" pitchFamily="34" charset="-122"/>
              <a:cs typeface="Calibri" pitchFamily="34" charset="-120"/>
            </a:endParaRPr>
          </a:p>
        </p:txBody>
      </p:sp>
      <p:sp>
        <p:nvSpPr>
          <p:cNvPr id="16" name="Shape 14"/>
          <p:cNvSpPr/>
          <p:nvPr/>
        </p:nvSpPr>
        <p:spPr>
          <a:xfrm>
            <a:off x="4171950" y="972184"/>
            <a:ext cx="3718560" cy="5894592"/>
          </a:xfrm>
          <a:prstGeom prst="roundRect">
            <a:avLst>
              <a:gd name="adj" fmla="val 229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7" name="Shape 15"/>
          <p:cNvSpPr/>
          <p:nvPr/>
        </p:nvSpPr>
        <p:spPr>
          <a:xfrm>
            <a:off x="4171950" y="456963"/>
            <a:ext cx="3718560" cy="711924"/>
          </a:xfrm>
          <a:prstGeom prst="rect">
            <a:avLst/>
          </a:prstGeom>
          <a:solidFill>
            <a:srgbClr val="1C7293"/>
          </a:solidFill>
          <a:ln w="12700">
            <a:solidFill>
              <a:schemeClr val="tx1">
                <a:lumMod val="65000"/>
                <a:lumOff val="35000"/>
              </a:schemeClr>
            </a:solidFill>
            <a:prstDash val="solid"/>
          </a:ln>
        </p:spPr>
        <p:txBody>
          <a:bodyPr/>
          <a:lstStyle/>
          <a:p>
            <a:endParaRPr lang="el-GR" sz="2400"/>
          </a:p>
        </p:txBody>
      </p:sp>
      <p:sp>
        <p:nvSpPr>
          <p:cNvPr id="18" name="Text 16"/>
          <p:cNvSpPr/>
          <p:nvPr/>
        </p:nvSpPr>
        <p:spPr>
          <a:xfrm>
            <a:off x="4084320" y="478906"/>
            <a:ext cx="3718560" cy="633984"/>
          </a:xfrm>
          <a:prstGeom prst="rect">
            <a:avLst/>
          </a:prstGeom>
          <a:noFill/>
          <a:ln/>
        </p:spPr>
        <p:txBody>
          <a:bodyPr wrap="square" lIns="0" tIns="0" rIns="0" bIns="0" rtlCol="0" anchor="ctr"/>
          <a:lstStyle/>
          <a:p>
            <a:pPr algn="ct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Σύστημα Ενιαίας Ευθύνης</a:t>
            </a:r>
            <a:endParaRPr lang="en-US" sz="1533" dirty="0">
              <a:latin typeface="Calibri" panose="020F0502020204030204" pitchFamily="34" charset="0"/>
              <a:ea typeface="Calibri" panose="020F0502020204030204" pitchFamily="34" charset="0"/>
              <a:cs typeface="Calibri" panose="020F0502020204030204" pitchFamily="34" charset="0"/>
            </a:endParaRPr>
          </a:p>
          <a:p>
            <a:pPr algn="ct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(Uniform)</a:t>
            </a:r>
            <a:endParaRPr lang="en-US" sz="1533" dirty="0">
              <a:latin typeface="Calibri" panose="020F0502020204030204" pitchFamily="34" charset="0"/>
              <a:ea typeface="Calibri" panose="020F0502020204030204" pitchFamily="34" charset="0"/>
              <a:cs typeface="Calibri" panose="020F0502020204030204" pitchFamily="34" charset="0"/>
            </a:endParaRPr>
          </a:p>
        </p:txBody>
      </p:sp>
      <p:sp>
        <p:nvSpPr>
          <p:cNvPr id="19" name="Text 17"/>
          <p:cNvSpPr/>
          <p:nvPr/>
        </p:nvSpPr>
        <p:spPr>
          <a:xfrm>
            <a:off x="4267200" y="1875233"/>
            <a:ext cx="3474720" cy="792480"/>
          </a:xfrm>
          <a:prstGeom prst="rect">
            <a:avLst/>
          </a:prstGeom>
          <a:noFill/>
          <a:ln/>
        </p:spPr>
        <p:txBody>
          <a:bodyPr wrap="square" lIns="0" tIns="0" rIns="0" bIns="0" rtlCol="0" anchor="ctr"/>
          <a:lstStyle/>
          <a:p>
            <a:pPr algn="just"/>
            <a:r>
              <a:rPr lang="en-US" sz="1300" dirty="0">
                <a:solidFill>
                  <a:srgbClr val="1A2332"/>
                </a:solidFill>
                <a:latin typeface="Calibri" pitchFamily="34" charset="0"/>
                <a:ea typeface="Calibri" pitchFamily="34" charset="-122"/>
                <a:cs typeface="Calibri" pitchFamily="34" charset="-120"/>
              </a:rPr>
              <a:t>Ένα καθεστώς ευθύνης για ολόκληρη τη μεταφορά</a:t>
            </a:r>
            <a:r>
              <a:rPr lang="el-GR" sz="1300" dirty="0">
                <a:solidFill>
                  <a:srgbClr val="1A2332"/>
                </a:solidFill>
                <a:latin typeface="Calibri" pitchFamily="34" charset="0"/>
                <a:ea typeface="Calibri" pitchFamily="34" charset="-122"/>
                <a:cs typeface="Calibri" pitchFamily="34" charset="-120"/>
              </a:rPr>
              <a:t> </a:t>
            </a:r>
            <a:r>
              <a:rPr lang="el-GR" sz="1300" dirty="0"/>
              <a:t>βασίζεται στη θεώρηση ότι η συνδυασμένη μεταφορά είναι μια sui generis σύμβαση, ανεξάρτητη από τα επιμέρους τμήματα της Ελλείψει ειδικού νομοθετικού κειμένου που να ρυθμίζει ενιαίως την ευθύνη στη συνδυασμένη μεταφορά, τα συμβαλλόμενα μέρη είναι ελεύθερα να επιλέξουν από μία ποικιλία κανόνων που αφορούν στην ευθύνη του μεταφορέα και να καθορίσουν τα ίδια τους ειδικότερους όρους της σύμβασης</a:t>
            </a:r>
            <a:endParaRPr lang="en-US" sz="1300" dirty="0"/>
          </a:p>
        </p:txBody>
      </p:sp>
      <p:sp>
        <p:nvSpPr>
          <p:cNvPr id="20" name="Text 18"/>
          <p:cNvSpPr/>
          <p:nvPr/>
        </p:nvSpPr>
        <p:spPr>
          <a:xfrm>
            <a:off x="4223385" y="3245440"/>
            <a:ext cx="3474720" cy="341376"/>
          </a:xfrm>
          <a:prstGeom prst="rect">
            <a:avLst/>
          </a:prstGeom>
          <a:noFill/>
          <a:ln/>
        </p:spPr>
        <p:txBody>
          <a:bodyPr wrap="square" lIns="0" tIns="0" rIns="0" bIns="0" rtlCol="0" anchor="ctr"/>
          <a:lstStyle/>
          <a:p>
            <a:r>
              <a:rPr lang="en-US" sz="1333" b="1" dirty="0">
                <a:solidFill>
                  <a:srgbClr val="1A7A4A"/>
                </a:solidFill>
                <a:latin typeface="Calibri" pitchFamily="34" charset="0"/>
                <a:ea typeface="Calibri" pitchFamily="34" charset="-122"/>
                <a:cs typeface="Calibri" pitchFamily="34" charset="-120"/>
              </a:rPr>
              <a:t>Πλεονεκτήματα:</a:t>
            </a:r>
            <a:endParaRPr lang="en-US" sz="1333" dirty="0"/>
          </a:p>
        </p:txBody>
      </p:sp>
      <p:sp>
        <p:nvSpPr>
          <p:cNvPr id="21" name="Text 19"/>
          <p:cNvSpPr/>
          <p:nvPr/>
        </p:nvSpPr>
        <p:spPr>
          <a:xfrm>
            <a:off x="4158615" y="4066224"/>
            <a:ext cx="3722370" cy="372619"/>
          </a:xfrm>
          <a:prstGeom prst="rect">
            <a:avLst/>
          </a:prstGeom>
          <a:noFill/>
          <a:ln/>
        </p:spPr>
        <p:txBody>
          <a:bodyPr wrap="square" lIns="0" tIns="0" rIns="0" bIns="0" rtlCol="0" anchor="ctr"/>
          <a:lstStyle/>
          <a:p>
            <a:pPr algn="just"/>
            <a:r>
              <a:rPr lang="en-US" sz="1100" dirty="0">
                <a:solidFill>
                  <a:srgbClr val="1A7A4A"/>
                </a:solidFill>
                <a:latin typeface="Calibri" pitchFamily="34" charset="0"/>
                <a:ea typeface="Calibri" pitchFamily="34" charset="-122"/>
                <a:cs typeface="Calibri" pitchFamily="34" charset="-120"/>
              </a:rPr>
              <a:t>✔</a:t>
            </a:r>
            <a:r>
              <a:rPr lang="en-US" sz="1100" b="1" dirty="0" err="1">
                <a:solidFill>
                  <a:srgbClr val="1A7A4A"/>
                </a:solidFill>
                <a:latin typeface="Calibri" pitchFamily="34" charset="0"/>
                <a:ea typeface="Calibri" pitchFamily="34" charset="-122"/>
                <a:cs typeface="Calibri" pitchFamily="34" charset="-120"/>
              </a:rPr>
              <a:t>Προ</a:t>
            </a:r>
            <a:r>
              <a:rPr lang="en-US" sz="1100" b="1" dirty="0">
                <a:solidFill>
                  <a:srgbClr val="1A7A4A"/>
                </a:solidFill>
                <a:latin typeface="Calibri" pitchFamily="34" charset="0"/>
                <a:ea typeface="Calibri" pitchFamily="34" charset="-122"/>
                <a:cs typeface="Calibri" pitchFamily="34" charset="-120"/>
              </a:rPr>
              <a:t>βλεψιμότητα</a:t>
            </a:r>
            <a:r>
              <a:rPr lang="el-GR" sz="1100" b="1" dirty="0">
                <a:solidFill>
                  <a:srgbClr val="1A7A4A"/>
                </a:solidFill>
                <a:latin typeface="Calibri" pitchFamily="34" charset="0"/>
                <a:ea typeface="Calibri" pitchFamily="34" charset="-122"/>
                <a:cs typeface="Calibri" pitchFamily="34" charset="-120"/>
              </a:rPr>
              <a:t>- ασφάλεια δικαίου </a:t>
            </a:r>
            <a:r>
              <a:rPr lang="el-GR" sz="1100" dirty="0">
                <a:solidFill>
                  <a:srgbClr val="1A7A4A"/>
                </a:solidFill>
                <a:latin typeface="Calibri" pitchFamily="34" charset="0"/>
                <a:ea typeface="Calibri" pitchFamily="34" charset="-122"/>
                <a:cs typeface="Calibri" pitchFamily="34" charset="-120"/>
              </a:rPr>
              <a:t>(Εξυπηρετούνται τόσο τα συμφέροντα του μεταφορέα συνδυασμένης μεταφοράς,που γνωρίζει εξ αρχής τα δικαιώματα και τις υποχρεώσεις του, τη φύση της ευθύνης, τα όρια περιορισμού της, όσο και τα συμφέροντα των δικαιούχων του φορτίου, καθώς καθίσταται ευκολότερη η προβολή των αξιώσεών τους και περιορίζονται οι δικαστικές δαπάνες για τον χειρισμό των υποθέσεων που θα προκύψουν, όπως και οι δαπάνες για την ασφάλιση του φορτίου τους</a:t>
            </a:r>
            <a:endParaRPr lang="en-US" sz="1100" dirty="0">
              <a:solidFill>
                <a:srgbClr val="1A7A4A"/>
              </a:solidFill>
              <a:latin typeface="Calibri" pitchFamily="34" charset="0"/>
              <a:ea typeface="Calibri" pitchFamily="34" charset="-122"/>
              <a:cs typeface="Calibri" pitchFamily="34" charset="-120"/>
            </a:endParaRPr>
          </a:p>
        </p:txBody>
      </p:sp>
      <p:sp>
        <p:nvSpPr>
          <p:cNvPr id="23" name="Text 21"/>
          <p:cNvSpPr/>
          <p:nvPr/>
        </p:nvSpPr>
        <p:spPr>
          <a:xfrm>
            <a:off x="4282440" y="5333904"/>
            <a:ext cx="3474720" cy="426720"/>
          </a:xfrm>
          <a:prstGeom prst="rect">
            <a:avLst/>
          </a:prstGeom>
          <a:noFill/>
          <a:ln/>
        </p:spPr>
        <p:txBody>
          <a:bodyPr wrap="square" lIns="0" tIns="0" rIns="0" bIns="0" rtlCol="0" anchor="ctr"/>
          <a:lstStyle/>
          <a:p>
            <a:endParaRPr lang="en-US" sz="1267" dirty="0"/>
          </a:p>
        </p:txBody>
      </p:sp>
      <p:sp>
        <p:nvSpPr>
          <p:cNvPr id="24" name="Text 22"/>
          <p:cNvSpPr/>
          <p:nvPr/>
        </p:nvSpPr>
        <p:spPr>
          <a:xfrm>
            <a:off x="4206240" y="4916424"/>
            <a:ext cx="3474720" cy="341376"/>
          </a:xfrm>
          <a:prstGeom prst="rect">
            <a:avLst/>
          </a:prstGeom>
          <a:noFill/>
          <a:ln/>
        </p:spPr>
        <p:txBody>
          <a:bodyPr wrap="square" lIns="0" tIns="0" rIns="0" bIns="0" rtlCol="0" anchor="ctr"/>
          <a:lstStyle/>
          <a:p>
            <a:r>
              <a:rPr lang="en-US" sz="1333" b="1" dirty="0">
                <a:solidFill>
                  <a:srgbClr val="C0392B"/>
                </a:solidFill>
                <a:latin typeface="Calibri" pitchFamily="34" charset="0"/>
                <a:ea typeface="Calibri" pitchFamily="34" charset="-122"/>
                <a:cs typeface="Calibri" pitchFamily="34" charset="-120"/>
              </a:rPr>
              <a:t>Αδυναμίες:</a:t>
            </a:r>
            <a:endParaRPr lang="en-US" sz="1333" dirty="0"/>
          </a:p>
        </p:txBody>
      </p:sp>
      <p:sp>
        <p:nvSpPr>
          <p:cNvPr id="25" name="Text 23"/>
          <p:cNvSpPr/>
          <p:nvPr/>
        </p:nvSpPr>
        <p:spPr>
          <a:xfrm>
            <a:off x="4206240" y="5163239"/>
            <a:ext cx="5231130" cy="288226"/>
          </a:xfrm>
          <a:prstGeom prst="rect">
            <a:avLst/>
          </a:prstGeom>
          <a:noFill/>
          <a:ln/>
        </p:spPr>
        <p:txBody>
          <a:bodyPr wrap="square" lIns="0" tIns="0" rIns="0" bIns="0" rtlCol="0" anchor="ctr"/>
          <a:lstStyle/>
          <a:p>
            <a:r>
              <a:rPr lang="en-US" sz="1100" dirty="0">
                <a:solidFill>
                  <a:srgbClr val="C0392B"/>
                </a:solidFill>
                <a:latin typeface="Calibri" pitchFamily="34" charset="0"/>
                <a:ea typeface="Calibri" pitchFamily="34" charset="-122"/>
                <a:cs typeface="Calibri" pitchFamily="34" charset="-120"/>
              </a:rPr>
              <a:t>✘  </a:t>
            </a:r>
            <a:r>
              <a:rPr lang="el-GR" sz="1100" dirty="0">
                <a:solidFill>
                  <a:srgbClr val="C0392B"/>
                </a:solidFill>
                <a:latin typeface="Calibri" pitchFamily="34" charset="0"/>
                <a:ea typeface="Calibri" pitchFamily="34" charset="-122"/>
                <a:cs typeface="Calibri" pitchFamily="34" charset="-120"/>
              </a:rPr>
              <a:t>σύγκρουση με τις </a:t>
            </a:r>
            <a:r>
              <a:rPr lang="el-GR" sz="1100" b="1" dirty="0">
                <a:solidFill>
                  <a:srgbClr val="C0392B"/>
                </a:solidFill>
                <a:latin typeface="Calibri" pitchFamily="34" charset="0"/>
                <a:ea typeface="Calibri" pitchFamily="34" charset="-122"/>
                <a:cs typeface="Calibri" pitchFamily="34" charset="-120"/>
              </a:rPr>
              <a:t>αναγκαστικού δικαίου διατάξεις </a:t>
            </a:r>
          </a:p>
          <a:p>
            <a:r>
              <a:rPr lang="el-GR" sz="1100" dirty="0">
                <a:solidFill>
                  <a:srgbClr val="C0392B"/>
                </a:solidFill>
                <a:latin typeface="Calibri" pitchFamily="34" charset="0"/>
                <a:ea typeface="Calibri" pitchFamily="34" charset="-122"/>
                <a:cs typeface="Calibri" pitchFamily="34" charset="-120"/>
              </a:rPr>
              <a:t>που εισάγουν οι διεθνείς συμβάσεις μεταφοράς</a:t>
            </a:r>
            <a:endParaRPr lang="en-US" sz="1100" dirty="0"/>
          </a:p>
        </p:txBody>
      </p:sp>
      <p:sp>
        <p:nvSpPr>
          <p:cNvPr id="26" name="Text 24"/>
          <p:cNvSpPr/>
          <p:nvPr/>
        </p:nvSpPr>
        <p:spPr>
          <a:xfrm>
            <a:off x="4070032" y="5567472"/>
            <a:ext cx="3869055" cy="1234920"/>
          </a:xfrm>
          <a:prstGeom prst="rect">
            <a:avLst/>
          </a:prstGeom>
          <a:noFill/>
          <a:ln/>
        </p:spPr>
        <p:txBody>
          <a:bodyPr wrap="square" lIns="0" tIns="0" rIns="0" bIns="0" rtlCol="0" anchor="ctr"/>
          <a:lstStyle/>
          <a:p>
            <a:pPr algn="just"/>
            <a:r>
              <a:rPr lang="en-US" sz="1100" dirty="0">
                <a:solidFill>
                  <a:srgbClr val="C0392B"/>
                </a:solidFill>
                <a:latin typeface="Calibri" pitchFamily="34" charset="0"/>
                <a:ea typeface="Calibri" pitchFamily="34" charset="-122"/>
                <a:cs typeface="Calibri" pitchFamily="34" charset="-120"/>
              </a:rPr>
              <a:t>✘  </a:t>
            </a:r>
            <a:r>
              <a:rPr lang="el-GR" sz="1100" b="1" dirty="0">
                <a:solidFill>
                  <a:srgbClr val="C0392B"/>
                </a:solidFill>
                <a:latin typeface="Calibri" pitchFamily="34" charset="0"/>
                <a:ea typeface="Calibri" pitchFamily="34" charset="-122"/>
                <a:cs typeface="Calibri" pitchFamily="34" charset="-120"/>
              </a:rPr>
              <a:t>η ενιαία σύμβαση δεν εξαλείφει τις συναλλακτικές ιδιαιτερότητες των επιμέρους μέσων μεταφοράς</a:t>
            </a:r>
            <a:r>
              <a:rPr lang="el-GR" sz="1100" dirty="0">
                <a:solidFill>
                  <a:srgbClr val="C0392B"/>
                </a:solidFill>
                <a:latin typeface="Calibri" pitchFamily="34" charset="0"/>
                <a:ea typeface="Calibri" pitchFamily="34" charset="-122"/>
                <a:cs typeface="Calibri" pitchFamily="34" charset="-120"/>
              </a:rPr>
              <a:t>, αφού </a:t>
            </a:r>
            <a:r>
              <a:rPr lang="el-GR" sz="1100" b="1" dirty="0">
                <a:solidFill>
                  <a:srgbClr val="C0392B"/>
                </a:solidFill>
                <a:latin typeface="Calibri" pitchFamily="34" charset="0"/>
                <a:ea typeface="Calibri" pitchFamily="34" charset="-122"/>
                <a:cs typeface="Calibri" pitchFamily="34" charset="-120"/>
              </a:rPr>
              <a:t>στην πράξη ο MTO συνήθως αναθέτει την εκτέλεση των τμημάτων σε "πραγματικούς μεταφορείς" που εξακολουθούν να διέπονται από τις αμιγείς διεθνείς συμβάσεις· έτσι το ζήτημα του εντοπισμού της ζημίας επανέρχεται,</a:t>
            </a:r>
            <a:r>
              <a:rPr lang="el-GR" sz="1100" dirty="0">
                <a:solidFill>
                  <a:srgbClr val="C0392B"/>
                </a:solidFill>
                <a:latin typeface="Calibri" pitchFamily="34" charset="0"/>
                <a:ea typeface="Calibri" pitchFamily="34" charset="-122"/>
                <a:cs typeface="Calibri" pitchFamily="34" charset="-120"/>
              </a:rPr>
              <a:t> απλώς μετακυλιόμενο από τον δικαιούχο του φορτίου στον MTO, χωρίς να επιλύεται ουσιαστικά.</a:t>
            </a:r>
            <a:endParaRPr lang="en-US" sz="1100" dirty="0"/>
          </a:p>
        </p:txBody>
      </p:sp>
      <p:sp>
        <p:nvSpPr>
          <p:cNvPr id="28" name="Shape 26"/>
          <p:cNvSpPr/>
          <p:nvPr/>
        </p:nvSpPr>
        <p:spPr>
          <a:xfrm>
            <a:off x="8223884" y="1026260"/>
            <a:ext cx="3718560" cy="5818264"/>
          </a:xfrm>
          <a:prstGeom prst="roundRect">
            <a:avLst>
              <a:gd name="adj" fmla="val 2295"/>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29" name="Shape 27"/>
          <p:cNvSpPr/>
          <p:nvPr/>
        </p:nvSpPr>
        <p:spPr>
          <a:xfrm>
            <a:off x="8174354" y="474126"/>
            <a:ext cx="3743325" cy="689425"/>
          </a:xfrm>
          <a:prstGeom prst="rect">
            <a:avLst/>
          </a:prstGeom>
          <a:solidFill>
            <a:srgbClr val="1A7A4A"/>
          </a:solidFill>
          <a:ln w="12700">
            <a:solidFill>
              <a:schemeClr val="tx1">
                <a:lumMod val="65000"/>
                <a:lumOff val="35000"/>
              </a:schemeClr>
            </a:solidFill>
            <a:prstDash val="solid"/>
          </a:ln>
        </p:spPr>
        <p:txBody>
          <a:bodyPr/>
          <a:lstStyle/>
          <a:p>
            <a:endParaRPr lang="el-GR" sz="2400" dirty="0"/>
          </a:p>
        </p:txBody>
      </p:sp>
      <p:sp>
        <p:nvSpPr>
          <p:cNvPr id="30" name="Text 28"/>
          <p:cNvSpPr/>
          <p:nvPr/>
        </p:nvSpPr>
        <p:spPr>
          <a:xfrm>
            <a:off x="8169593" y="463412"/>
            <a:ext cx="3903345" cy="745106"/>
          </a:xfrm>
          <a:prstGeom prst="rect">
            <a:avLst/>
          </a:prstGeom>
          <a:noFill/>
          <a:ln/>
        </p:spPr>
        <p:txBody>
          <a:bodyPr wrap="square" lIns="0" tIns="0" rIns="0" bIns="0" rtlCol="0" anchor="ctr"/>
          <a:lstStyle/>
          <a:p>
            <a:pPr algn="ctr"/>
            <a:r>
              <a:rPr lang="en-US" sz="1533" b="1" dirty="0" err="1">
                <a:solidFill>
                  <a:srgbClr val="FFFFFF"/>
                </a:solidFill>
                <a:latin typeface="Calibri" panose="020F0502020204030204" pitchFamily="34" charset="0"/>
                <a:ea typeface="Calibri" panose="020F0502020204030204" pitchFamily="34" charset="0"/>
                <a:cs typeface="Calibri" panose="020F0502020204030204" pitchFamily="34" charset="0"/>
              </a:rPr>
              <a:t>Τρο</a:t>
            </a: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ποποιημένο </a:t>
            </a:r>
            <a:r>
              <a:rPr lang="el-GR" sz="1533" b="1" dirty="0">
                <a:solidFill>
                  <a:srgbClr val="FFFFFF"/>
                </a:solidFill>
                <a:latin typeface="Calibri" panose="020F0502020204030204" pitchFamily="34" charset="0"/>
                <a:ea typeface="Calibri" panose="020F0502020204030204" pitchFamily="34" charset="0"/>
                <a:cs typeface="Calibri" panose="020F0502020204030204" pitchFamily="34" charset="0"/>
              </a:rPr>
              <a:t>σύστημα κατακερματισμού  ευθύνης </a:t>
            </a:r>
            <a:endParaRPr lang="en-US" sz="1533" dirty="0">
              <a:latin typeface="Calibri" panose="020F0502020204030204" pitchFamily="34" charset="0"/>
              <a:ea typeface="Calibri" panose="020F0502020204030204" pitchFamily="34" charset="0"/>
              <a:cs typeface="Calibri" panose="020F0502020204030204" pitchFamily="34" charset="0"/>
            </a:endParaRPr>
          </a:p>
          <a:p>
            <a:pPr algn="ctr"/>
            <a:r>
              <a:rPr lang="en-US" sz="1533" b="1" dirty="0">
                <a:solidFill>
                  <a:srgbClr val="FFFFFF"/>
                </a:solidFill>
                <a:latin typeface="Calibri" panose="020F0502020204030204" pitchFamily="34" charset="0"/>
                <a:ea typeface="Calibri" panose="020F0502020204030204" pitchFamily="34" charset="0"/>
                <a:cs typeface="Calibri" panose="020F0502020204030204" pitchFamily="34" charset="0"/>
              </a:rPr>
              <a:t>(Modified Network)</a:t>
            </a:r>
            <a:endParaRPr lang="en-US" sz="1533" dirty="0">
              <a:latin typeface="Calibri" panose="020F0502020204030204" pitchFamily="34" charset="0"/>
              <a:ea typeface="Calibri" panose="020F0502020204030204" pitchFamily="34" charset="0"/>
              <a:cs typeface="Calibri" panose="020F0502020204030204" pitchFamily="34" charset="0"/>
            </a:endParaRPr>
          </a:p>
        </p:txBody>
      </p:sp>
      <p:sp>
        <p:nvSpPr>
          <p:cNvPr id="31" name="Text 29"/>
          <p:cNvSpPr/>
          <p:nvPr/>
        </p:nvSpPr>
        <p:spPr>
          <a:xfrm>
            <a:off x="8229600" y="2048256"/>
            <a:ext cx="3474720" cy="792480"/>
          </a:xfrm>
          <a:prstGeom prst="rect">
            <a:avLst/>
          </a:prstGeom>
          <a:noFill/>
          <a:ln/>
        </p:spPr>
        <p:txBody>
          <a:bodyPr wrap="square" lIns="0" tIns="0" rIns="0" bIns="0" rtlCol="0" anchor="ctr"/>
          <a:lstStyle/>
          <a:p>
            <a:endParaRPr lang="en-US" sz="1333" dirty="0"/>
          </a:p>
        </p:txBody>
      </p:sp>
      <p:sp>
        <p:nvSpPr>
          <p:cNvPr id="32" name="Text 30"/>
          <p:cNvSpPr/>
          <p:nvPr/>
        </p:nvSpPr>
        <p:spPr>
          <a:xfrm>
            <a:off x="8267224" y="4615094"/>
            <a:ext cx="3474720" cy="341376"/>
          </a:xfrm>
          <a:prstGeom prst="rect">
            <a:avLst/>
          </a:prstGeom>
          <a:noFill/>
          <a:ln/>
        </p:spPr>
        <p:txBody>
          <a:bodyPr wrap="square" lIns="0" tIns="0" rIns="0" bIns="0" rtlCol="0" anchor="ctr"/>
          <a:lstStyle/>
          <a:p>
            <a:r>
              <a:rPr lang="en-US" sz="1333" b="1" dirty="0">
                <a:solidFill>
                  <a:srgbClr val="1A7A4A"/>
                </a:solidFill>
                <a:latin typeface="Calibri" pitchFamily="34" charset="0"/>
                <a:ea typeface="Calibri" pitchFamily="34" charset="-122"/>
                <a:cs typeface="Calibri" pitchFamily="34" charset="-120"/>
              </a:rPr>
              <a:t>Πλεονεκτήματα:</a:t>
            </a:r>
            <a:endParaRPr lang="en-US" sz="1333" dirty="0"/>
          </a:p>
        </p:txBody>
      </p:sp>
      <p:sp>
        <p:nvSpPr>
          <p:cNvPr id="33" name="Text 31"/>
          <p:cNvSpPr/>
          <p:nvPr/>
        </p:nvSpPr>
        <p:spPr>
          <a:xfrm>
            <a:off x="8195311" y="4819969"/>
            <a:ext cx="3474720" cy="426720"/>
          </a:xfrm>
          <a:prstGeom prst="rect">
            <a:avLst/>
          </a:prstGeom>
          <a:noFill/>
          <a:ln/>
        </p:spPr>
        <p:txBody>
          <a:bodyPr wrap="square" lIns="0" tIns="0" rIns="0" bIns="0" rtlCol="0" anchor="ctr"/>
          <a:lstStyle/>
          <a:p>
            <a:r>
              <a:rPr lang="en-US" sz="1267" dirty="0">
                <a:solidFill>
                  <a:srgbClr val="1A7A4A"/>
                </a:solidFill>
                <a:latin typeface="Calibri" pitchFamily="34" charset="0"/>
                <a:ea typeface="Calibri" pitchFamily="34" charset="-122"/>
                <a:cs typeface="Calibri" pitchFamily="34" charset="-120"/>
              </a:rPr>
              <a:t>✔  Πλήρης κάλυψη</a:t>
            </a:r>
            <a:endParaRPr lang="en-US" sz="1267" dirty="0"/>
          </a:p>
        </p:txBody>
      </p:sp>
      <p:sp>
        <p:nvSpPr>
          <p:cNvPr id="34" name="Text 32"/>
          <p:cNvSpPr/>
          <p:nvPr/>
        </p:nvSpPr>
        <p:spPr>
          <a:xfrm>
            <a:off x="8211503" y="5081394"/>
            <a:ext cx="3474720" cy="426720"/>
          </a:xfrm>
          <a:prstGeom prst="rect">
            <a:avLst/>
          </a:prstGeom>
          <a:noFill/>
          <a:ln/>
        </p:spPr>
        <p:txBody>
          <a:bodyPr wrap="square" lIns="0" tIns="0" rIns="0" bIns="0" rtlCol="0" anchor="ctr"/>
          <a:lstStyle/>
          <a:p>
            <a:r>
              <a:rPr lang="en-US" sz="1267" dirty="0">
                <a:solidFill>
                  <a:srgbClr val="1A7A4A"/>
                </a:solidFill>
                <a:latin typeface="Calibri" pitchFamily="34" charset="0"/>
                <a:ea typeface="Calibri" pitchFamily="34" charset="-122"/>
                <a:cs typeface="Calibri" pitchFamily="34" charset="-120"/>
              </a:rPr>
              <a:t>✔  Διατηρεί δικαίωμα αναγωγής</a:t>
            </a:r>
            <a:endParaRPr lang="en-US" sz="1267" dirty="0"/>
          </a:p>
        </p:txBody>
      </p:sp>
      <p:sp>
        <p:nvSpPr>
          <p:cNvPr id="35" name="Text 33"/>
          <p:cNvSpPr/>
          <p:nvPr/>
        </p:nvSpPr>
        <p:spPr>
          <a:xfrm>
            <a:off x="8229600" y="5330400"/>
            <a:ext cx="3474720" cy="426720"/>
          </a:xfrm>
          <a:prstGeom prst="rect">
            <a:avLst/>
          </a:prstGeom>
          <a:noFill/>
          <a:ln/>
        </p:spPr>
        <p:txBody>
          <a:bodyPr wrap="square" lIns="0" tIns="0" rIns="0" bIns="0" rtlCol="0" anchor="ctr"/>
          <a:lstStyle/>
          <a:p>
            <a:r>
              <a:rPr lang="en-US" sz="1267" dirty="0">
                <a:solidFill>
                  <a:srgbClr val="1A7A4A"/>
                </a:solidFill>
                <a:latin typeface="Calibri" pitchFamily="34" charset="0"/>
                <a:ea typeface="Calibri" pitchFamily="34" charset="-122"/>
                <a:cs typeface="Calibri" pitchFamily="34" charset="-120"/>
              </a:rPr>
              <a:t>✔  Νομική βεβαιότητα</a:t>
            </a:r>
            <a:endParaRPr lang="en-US" sz="1267" dirty="0"/>
          </a:p>
        </p:txBody>
      </p:sp>
      <p:sp>
        <p:nvSpPr>
          <p:cNvPr id="36" name="Text 34"/>
          <p:cNvSpPr/>
          <p:nvPr/>
        </p:nvSpPr>
        <p:spPr>
          <a:xfrm>
            <a:off x="10778490" y="4548729"/>
            <a:ext cx="3474720" cy="341376"/>
          </a:xfrm>
          <a:prstGeom prst="rect">
            <a:avLst/>
          </a:prstGeom>
          <a:noFill/>
          <a:ln/>
        </p:spPr>
        <p:txBody>
          <a:bodyPr wrap="square" lIns="0" tIns="0" rIns="0" bIns="0" rtlCol="0" anchor="ctr"/>
          <a:lstStyle/>
          <a:p>
            <a:r>
              <a:rPr lang="en-US" sz="1333" b="1" dirty="0">
                <a:solidFill>
                  <a:srgbClr val="C0392B"/>
                </a:solidFill>
                <a:latin typeface="Calibri" pitchFamily="34" charset="0"/>
                <a:ea typeface="Calibri" pitchFamily="34" charset="-122"/>
                <a:cs typeface="Calibri" pitchFamily="34" charset="-120"/>
              </a:rPr>
              <a:t>Αδυναμίες:</a:t>
            </a:r>
            <a:endParaRPr lang="en-US" sz="1333" dirty="0"/>
          </a:p>
        </p:txBody>
      </p:sp>
      <p:sp>
        <p:nvSpPr>
          <p:cNvPr id="37" name="Text 35"/>
          <p:cNvSpPr/>
          <p:nvPr/>
        </p:nvSpPr>
        <p:spPr>
          <a:xfrm>
            <a:off x="9924097" y="4694490"/>
            <a:ext cx="3474720" cy="426720"/>
          </a:xfrm>
          <a:prstGeom prst="rect">
            <a:avLst/>
          </a:prstGeom>
          <a:noFill/>
          <a:ln/>
        </p:spPr>
        <p:txBody>
          <a:bodyPr wrap="square" lIns="0" tIns="0" rIns="0" bIns="0" rtlCol="0" anchor="ctr"/>
          <a:lstStyle/>
          <a:p>
            <a:r>
              <a:rPr lang="en-US" sz="1267" dirty="0">
                <a:solidFill>
                  <a:srgbClr val="C0392B"/>
                </a:solidFill>
                <a:latin typeface="Calibri" pitchFamily="34" charset="0"/>
                <a:ea typeface="Calibri" pitchFamily="34" charset="-122"/>
                <a:cs typeface="Calibri" pitchFamily="34" charset="-120"/>
              </a:rPr>
              <a:t>✘  Πολυπλοκότητα εφαρμογής</a:t>
            </a:r>
            <a:endParaRPr lang="en-US" sz="1267" dirty="0"/>
          </a:p>
        </p:txBody>
      </p:sp>
      <p:sp>
        <p:nvSpPr>
          <p:cNvPr id="38" name="Text 36"/>
          <p:cNvSpPr/>
          <p:nvPr/>
        </p:nvSpPr>
        <p:spPr>
          <a:xfrm>
            <a:off x="9907905" y="4926472"/>
            <a:ext cx="3474720" cy="426720"/>
          </a:xfrm>
          <a:prstGeom prst="rect">
            <a:avLst/>
          </a:prstGeom>
          <a:noFill/>
          <a:ln/>
        </p:spPr>
        <p:txBody>
          <a:bodyPr wrap="square" lIns="0" tIns="0" rIns="0" bIns="0" rtlCol="0" anchor="ctr"/>
          <a:lstStyle/>
          <a:p>
            <a:r>
              <a:rPr lang="en-US" sz="1267" dirty="0">
                <a:solidFill>
                  <a:srgbClr val="C0392B"/>
                </a:solidFill>
                <a:latin typeface="Calibri" pitchFamily="34" charset="0"/>
                <a:ea typeface="Calibri" pitchFamily="34" charset="-122"/>
                <a:cs typeface="Calibri" pitchFamily="34" charset="-120"/>
              </a:rPr>
              <a:t>✘  Απαιτεί ειδική νομοθεσία</a:t>
            </a:r>
            <a:endParaRPr lang="en-US" sz="1267" dirty="0"/>
          </a:p>
        </p:txBody>
      </p:sp>
      <p:sp>
        <p:nvSpPr>
          <p:cNvPr id="40" name="TextBox 39">
            <a:extLst>
              <a:ext uri="{FF2B5EF4-FFF2-40B4-BE49-F238E27FC236}">
                <a16:creationId xmlns:a16="http://schemas.microsoft.com/office/drawing/2014/main" id="{FF41B0D7-719F-8D29-9A0D-DD7069D8FAB3}"/>
              </a:ext>
            </a:extLst>
          </p:cNvPr>
          <p:cNvSpPr txBox="1"/>
          <p:nvPr/>
        </p:nvSpPr>
        <p:spPr>
          <a:xfrm>
            <a:off x="8125778" y="1186611"/>
            <a:ext cx="3757612" cy="3770263"/>
          </a:xfrm>
          <a:prstGeom prst="rect">
            <a:avLst/>
          </a:prstGeom>
          <a:noFill/>
        </p:spPr>
        <p:txBody>
          <a:bodyPr wrap="square" rtlCol="0">
            <a:spAutoFit/>
          </a:bodyPr>
          <a:lstStyle/>
          <a:p>
            <a:pPr algn="just"/>
            <a:r>
              <a:rPr lang="el-GR" sz="1300" dirty="0"/>
              <a:t>Προτείνεται με στόχο την εξάλειψη των αδυναμιών του αρχικού συστήματος κατακερματισμού. Ο μεταφορέας συνεχίζει να ευθύνεται με βάση το δίκαιο που διέπει το εκάστοτε τμήμα της μεταφοράς, αλλά γίνεται παράλληλα προσπάθεια υπέρβασης του προβλήματος της μη εντοπισμένης ζημίας, που συνιστά το βασικότερο μειονέκτημα του αμιγούς συστήματος.</a:t>
            </a:r>
          </a:p>
          <a:p>
            <a:pPr algn="just"/>
            <a:r>
              <a:rPr lang="el-GR" sz="1300" dirty="0"/>
              <a:t>Σε περίπτωση μη εντοπισμού της ζημίας, προτείνεται να τίθενται συμπληρωματικοί όροι στη σύμβαση που να ορίζουν πώς θα επιλύεται το ζήτημα και ποια θα είναι η ευθύνη του μεταφορέα. Ακόμη και όταν η ζημία εντοπίζεται, η μέθοδος επιτρέπει συμπληρωματικούς όρους περί ευθύνης, εφόσον δεν αντίκεινται σε αναγκαστικού δικαίου διατάξεις της νομοθεσίας που ρυθμίζει το είδος της μεταφοράς κατά το οποίο συνέβη η ζημία.</a:t>
            </a:r>
          </a:p>
          <a:p>
            <a:endParaRPr lang="el-GR" dirty="0"/>
          </a:p>
        </p:txBody>
      </p:sp>
      <p:sp>
        <p:nvSpPr>
          <p:cNvPr id="41" name="TextBox 40">
            <a:extLst>
              <a:ext uri="{FF2B5EF4-FFF2-40B4-BE49-F238E27FC236}">
                <a16:creationId xmlns:a16="http://schemas.microsoft.com/office/drawing/2014/main" id="{0CD51CB3-6985-64B7-BDBE-110B252A6F7F}"/>
              </a:ext>
            </a:extLst>
          </p:cNvPr>
          <p:cNvSpPr txBox="1"/>
          <p:nvPr/>
        </p:nvSpPr>
        <p:spPr>
          <a:xfrm>
            <a:off x="8223884" y="5822964"/>
            <a:ext cx="3812857" cy="692497"/>
          </a:xfrm>
          <a:prstGeom prst="rect">
            <a:avLst/>
          </a:prstGeom>
          <a:noFill/>
          <a:ln>
            <a:solidFill>
              <a:schemeClr val="accent1">
                <a:lumMod val="75000"/>
              </a:schemeClr>
            </a:solidFill>
          </a:ln>
        </p:spPr>
        <p:txBody>
          <a:bodyPr wrap="square" rtlCol="0">
            <a:spAutoFit/>
          </a:bodyPr>
          <a:lstStyle/>
          <a:p>
            <a:pPr algn="just"/>
            <a:r>
              <a:rPr lang="el-GR" sz="1300" dirty="0"/>
              <a:t>Στην πράξη: το σύστημα αυτό εφαρμόζεται ευρέως μέσω αυτορρύθμισης της αγοράς - η FIATA FBL (1992) και η BIMCO MULTIDOC (2016)</a:t>
            </a: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524000"/>
          </a:xfrm>
          <a:prstGeom prst="rect">
            <a:avLst/>
          </a:prstGeom>
          <a:solidFill>
            <a:srgbClr val="065A82"/>
          </a:solidFill>
          <a:ln w="12700">
            <a:solidFill>
              <a:srgbClr val="065A82"/>
            </a:solidFill>
            <a:prstDash val="solid"/>
          </a:ln>
        </p:spPr>
        <p:txBody>
          <a:bodyPr/>
          <a:lstStyle/>
          <a:p>
            <a:endParaRPr lang="el-GR" sz="2400"/>
          </a:p>
        </p:txBody>
      </p:sp>
      <p:sp>
        <p:nvSpPr>
          <p:cNvPr id="3" name="Text 1"/>
          <p:cNvSpPr/>
          <p:nvPr/>
        </p:nvSpPr>
        <p:spPr>
          <a:xfrm>
            <a:off x="487680" y="121920"/>
            <a:ext cx="11216640" cy="877824"/>
          </a:xfrm>
          <a:prstGeom prst="rect">
            <a:avLst/>
          </a:prstGeom>
          <a:noFill/>
          <a:ln/>
        </p:spPr>
        <p:txBody>
          <a:bodyPr wrap="square" lIns="0" tIns="0" rIns="0" bIns="0" rtlCol="0" anchor="ctr"/>
          <a:lstStyle/>
          <a:p>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Διεθνής </a:t>
            </a:r>
            <a:r>
              <a:rPr lang="en-US" sz="2800" b="1" dirty="0" err="1">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Νομολογί</a:t>
            </a:r>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α </a:t>
            </a:r>
            <a:r>
              <a:rPr lang="el-GR"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a:t>
            </a:r>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 Η Υπόθεση Quantum</a:t>
            </a:r>
            <a:endParaRPr lang="en-US" sz="28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Text 2"/>
          <p:cNvSpPr/>
          <p:nvPr/>
        </p:nvSpPr>
        <p:spPr>
          <a:xfrm>
            <a:off x="487680" y="1036320"/>
            <a:ext cx="11216640" cy="426720"/>
          </a:xfrm>
          <a:prstGeom prst="rect">
            <a:avLst/>
          </a:prstGeom>
          <a:noFill/>
          <a:ln/>
        </p:spPr>
        <p:txBody>
          <a:bodyPr wrap="square" lIns="0" tIns="0" rIns="0" bIns="0" rtlCol="0" anchor="ctr"/>
          <a:lstStyle/>
          <a:p>
            <a:r>
              <a:rPr lang="en-US" sz="1400" i="1" dirty="0">
                <a:solidFill>
                  <a:srgbClr val="1C7293"/>
                </a:solidFill>
                <a:latin typeface="Calibri" pitchFamily="34" charset="0"/>
                <a:ea typeface="Calibri" pitchFamily="34" charset="-122"/>
                <a:cs typeface="Calibri" pitchFamily="34" charset="-120"/>
              </a:rPr>
              <a:t>Quantum Corporation v. Plane Trucking &amp; Air France (2002)</a:t>
            </a:r>
            <a:endParaRPr lang="en-US" sz="1400" dirty="0"/>
          </a:p>
        </p:txBody>
      </p:sp>
      <p:sp>
        <p:nvSpPr>
          <p:cNvPr id="5" name="Shape 3"/>
          <p:cNvSpPr/>
          <p:nvPr/>
        </p:nvSpPr>
        <p:spPr>
          <a:xfrm>
            <a:off x="365760" y="1609344"/>
            <a:ext cx="11460480" cy="1731264"/>
          </a:xfrm>
          <a:prstGeom prst="roundRect">
            <a:avLst>
              <a:gd name="adj" fmla="val 4930"/>
            </a:avLst>
          </a:prstGeom>
          <a:solidFill>
            <a:srgbClr val="F0F5FB"/>
          </a:solidFill>
          <a:ln w="12700">
            <a:solidFill>
              <a:srgbClr val="1C7293"/>
            </a:solidFill>
            <a:prstDash val="solid"/>
          </a:ln>
          <a:effectLst>
            <a:outerShdw blurRad="88900" dist="25400" dir="2700000" algn="bl" rotWithShape="0">
              <a:srgbClr val="000000">
                <a:alpha val="10000"/>
              </a:srgbClr>
            </a:outerShdw>
          </a:effectLst>
        </p:spPr>
        <p:txBody>
          <a:bodyPr/>
          <a:lstStyle/>
          <a:p>
            <a:endParaRPr lang="el-GR" sz="2400"/>
          </a:p>
        </p:txBody>
      </p:sp>
      <p:sp>
        <p:nvSpPr>
          <p:cNvPr id="6" name="Shape 4"/>
          <p:cNvSpPr/>
          <p:nvPr/>
        </p:nvSpPr>
        <p:spPr>
          <a:xfrm>
            <a:off x="365760" y="1609344"/>
            <a:ext cx="11460480" cy="463296"/>
          </a:xfrm>
          <a:prstGeom prst="rect">
            <a:avLst/>
          </a:prstGeom>
          <a:solidFill>
            <a:srgbClr val="1C7293"/>
          </a:solidFill>
          <a:ln w="12700">
            <a:solidFill>
              <a:srgbClr val="1C7293"/>
            </a:solidFill>
            <a:prstDash val="solid"/>
          </a:ln>
        </p:spPr>
        <p:txBody>
          <a:bodyPr/>
          <a:lstStyle/>
          <a:p>
            <a:endParaRPr lang="el-GR" sz="2400"/>
          </a:p>
        </p:txBody>
      </p:sp>
      <p:sp>
        <p:nvSpPr>
          <p:cNvPr id="7" name="Text 5"/>
          <p:cNvSpPr/>
          <p:nvPr/>
        </p:nvSpPr>
        <p:spPr>
          <a:xfrm>
            <a:off x="365760" y="1609344"/>
            <a:ext cx="11460480" cy="463296"/>
          </a:xfrm>
          <a:prstGeom prst="rect">
            <a:avLst/>
          </a:prstGeom>
          <a:noFill/>
          <a:ln/>
        </p:spPr>
        <p:txBody>
          <a:bodyPr wrap="square" lIns="0" tIns="0" rIns="0" bIns="0" rtlCol="0" anchor="ctr"/>
          <a:lstStyle/>
          <a:p>
            <a:pPr algn="ctr"/>
            <a:r>
              <a:rPr lang="en-US" sz="16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Τα Πραγματικά Περιστατικά</a:t>
            </a:r>
            <a:endParaRPr lang="en-US" sz="16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Text 6"/>
          <p:cNvSpPr/>
          <p:nvPr/>
        </p:nvSpPr>
        <p:spPr>
          <a:xfrm>
            <a:off x="548640" y="2109216"/>
            <a:ext cx="11094720" cy="1158240"/>
          </a:xfrm>
          <a:prstGeom prst="rect">
            <a:avLst/>
          </a:prstGeom>
          <a:noFill/>
          <a:ln/>
        </p:spPr>
        <p:txBody>
          <a:bodyPr wrap="square" lIns="0" tIns="0" rIns="0" bIns="0" rtlCol="0" anchor="ctr"/>
          <a:lstStyle/>
          <a:p>
            <a:pPr algn="just"/>
            <a:r>
              <a:rPr lang="en-US" sz="1400" dirty="0" err="1">
                <a:solidFill>
                  <a:srgbClr val="1A2332"/>
                </a:solidFill>
                <a:latin typeface="Calibri" pitchFamily="34" charset="0"/>
                <a:ea typeface="Calibri" pitchFamily="34" charset="-122"/>
                <a:cs typeface="Calibri" pitchFamily="34" charset="-120"/>
              </a:rPr>
              <a:t>Μετ</a:t>
            </a:r>
            <a:r>
              <a:rPr lang="en-US" sz="1400" dirty="0">
                <a:solidFill>
                  <a:srgbClr val="1A2332"/>
                </a:solidFill>
                <a:latin typeface="Calibri" pitchFamily="34" charset="0"/>
                <a:ea typeface="Calibri" pitchFamily="34" charset="-122"/>
                <a:cs typeface="Calibri" pitchFamily="34" charset="-120"/>
              </a:rPr>
              <a:t>αφορά σκληρών δίσκων Σιγκαπούρη → Δουβλίνο. Συμβατικός μεταφορέας: Air France</a:t>
            </a:r>
            <a:r>
              <a:rPr lang="el-GR" sz="1400" dirty="0">
                <a:solidFill>
                  <a:srgbClr val="1A2332"/>
                </a:solidFill>
                <a:latin typeface="Calibri" pitchFamily="34" charset="0"/>
                <a:ea typeface="Calibri" pitchFamily="34" charset="-122"/>
                <a:cs typeface="Calibri" pitchFamily="34" charset="-120"/>
              </a:rPr>
              <a:t> που είχε αναλάβει ολόκληρη τη διαδρομή</a:t>
            </a:r>
            <a:r>
              <a:rPr lang="en-US" sz="1400" dirty="0">
                <a:solidFill>
                  <a:srgbClr val="1A2332"/>
                </a:solidFill>
                <a:latin typeface="Calibri" pitchFamily="34" charset="0"/>
                <a:ea typeface="Calibri" pitchFamily="34" charset="-122"/>
                <a:cs typeface="Calibri" pitchFamily="34" charset="-120"/>
              </a:rPr>
              <a:t>. </a:t>
            </a:r>
            <a:r>
              <a:rPr lang="el-GR" sz="1400" dirty="0">
                <a:solidFill>
                  <a:srgbClr val="1A2332"/>
                </a:solidFill>
                <a:latin typeface="Calibri" pitchFamily="34" charset="0"/>
                <a:ea typeface="Calibri" pitchFamily="34" charset="-122"/>
                <a:cs typeface="Calibri" pitchFamily="34" charset="-120"/>
              </a:rPr>
              <a:t>Τα μέρη συμφώνησαν, ήδη από τη σύναψη της σύμβασης, ότι το φορτίο θα μεταφερόταν αεροπορικώς από Σιγκαπούρη σε Παρίσι, και στη συνέχεια οδικώς από Παρίσι σε Δουβλίνο. Η σύμβαση περιείχε επιλογή (option) για αντικατάσταση του οδικού σκέλους με αεροπορική μεταφορά, αν το επιθυμούσε η Air France,  δηλαδή η Air France δεν είχε συμβατική υποχρέωση χρήσης οδικής μεταφοράς, απλώς το δικαίωμα να την επιλέξει.</a:t>
            </a:r>
            <a:endParaRPr lang="en-US" sz="1400" dirty="0"/>
          </a:p>
        </p:txBody>
      </p:sp>
      <p:sp>
        <p:nvSpPr>
          <p:cNvPr id="9" name="Shape 7"/>
          <p:cNvSpPr/>
          <p:nvPr/>
        </p:nvSpPr>
        <p:spPr>
          <a:xfrm>
            <a:off x="365760" y="3511296"/>
            <a:ext cx="3718560" cy="3023616"/>
          </a:xfrm>
          <a:prstGeom prst="roundRect">
            <a:avLst>
              <a:gd name="adj" fmla="val 28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0" name="Shape 8"/>
          <p:cNvSpPr/>
          <p:nvPr/>
        </p:nvSpPr>
        <p:spPr>
          <a:xfrm>
            <a:off x="365760" y="3511296"/>
            <a:ext cx="3718560" cy="463296"/>
          </a:xfrm>
          <a:prstGeom prst="rect">
            <a:avLst/>
          </a:prstGeom>
          <a:solidFill>
            <a:srgbClr val="C0392B"/>
          </a:solidFill>
          <a:ln w="12700">
            <a:solidFill>
              <a:srgbClr val="C0392B"/>
            </a:solidFill>
            <a:prstDash val="solid"/>
          </a:ln>
        </p:spPr>
        <p:txBody>
          <a:bodyPr/>
          <a:lstStyle/>
          <a:p>
            <a:endParaRPr lang="el-GR" sz="2400"/>
          </a:p>
        </p:txBody>
      </p:sp>
      <p:sp>
        <p:nvSpPr>
          <p:cNvPr id="11" name="Text 9"/>
          <p:cNvSpPr/>
          <p:nvPr/>
        </p:nvSpPr>
        <p:spPr>
          <a:xfrm>
            <a:off x="365760" y="3511296"/>
            <a:ext cx="3718560" cy="463296"/>
          </a:xfrm>
          <a:prstGeom prst="rect">
            <a:avLst/>
          </a:prstGeom>
          <a:noFill/>
          <a:ln/>
        </p:spPr>
        <p:txBody>
          <a:bodyPr wrap="square" lIns="0" tIns="0" rIns="0" bIns="0" rtlCol="0" anchor="ctr"/>
          <a:lstStyle/>
          <a:p>
            <a:pPr algn="ctr"/>
            <a:r>
              <a:rPr lang="en-US" sz="12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Εμπορικό Δικαστήριο (1ος βαθμός)</a:t>
            </a:r>
            <a:endParaRPr lang="en-US" sz="12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2" name="Shape 10"/>
          <p:cNvSpPr/>
          <p:nvPr/>
        </p:nvSpPr>
        <p:spPr>
          <a:xfrm>
            <a:off x="487680" y="4047744"/>
            <a:ext cx="3474720" cy="463296"/>
          </a:xfrm>
          <a:prstGeom prst="rect">
            <a:avLst/>
          </a:prstGeom>
          <a:solidFill>
            <a:srgbClr val="FDECEA"/>
          </a:solidFill>
          <a:ln w="12700">
            <a:solidFill>
              <a:srgbClr val="C0392B"/>
            </a:solidFill>
            <a:prstDash val="solid"/>
          </a:ln>
        </p:spPr>
        <p:txBody>
          <a:bodyPr/>
          <a:lstStyle/>
          <a:p>
            <a:endParaRPr lang="el-GR" sz="2400"/>
          </a:p>
        </p:txBody>
      </p:sp>
      <p:sp>
        <p:nvSpPr>
          <p:cNvPr id="13" name="Text 11"/>
          <p:cNvSpPr/>
          <p:nvPr/>
        </p:nvSpPr>
        <p:spPr>
          <a:xfrm>
            <a:off x="487680" y="4047744"/>
            <a:ext cx="3474720" cy="463296"/>
          </a:xfrm>
          <a:prstGeom prst="rect">
            <a:avLst/>
          </a:prstGeom>
          <a:noFill/>
          <a:ln/>
        </p:spPr>
        <p:txBody>
          <a:bodyPr wrap="square" lIns="0" tIns="0" rIns="0" bIns="0" rtlCol="0" anchor="ctr"/>
          <a:lstStyle/>
          <a:p>
            <a:pPr algn="ctr"/>
            <a:r>
              <a:rPr lang="en-US" sz="1400" b="1" dirty="0">
                <a:solidFill>
                  <a:srgbClr val="C0392B"/>
                </a:solidFill>
                <a:latin typeface="Calibri Light" panose="020F0302020204030204" pitchFamily="34" charset="0"/>
                <a:ea typeface="Calibri Light" panose="020F0302020204030204" pitchFamily="34" charset="0"/>
                <a:cs typeface="Calibri Light" panose="020F0302020204030204" pitchFamily="34" charset="0"/>
              </a:rPr>
              <a:t>CMR ΜΗ ΕΦΑΡΜΟΣΤΕΑ</a:t>
            </a:r>
            <a:endParaRPr lang="en-US" sz="1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4" name="Text 12"/>
          <p:cNvSpPr/>
          <p:nvPr/>
        </p:nvSpPr>
        <p:spPr>
          <a:xfrm>
            <a:off x="487680" y="4572000"/>
            <a:ext cx="3474720" cy="1889760"/>
          </a:xfrm>
          <a:prstGeom prst="rect">
            <a:avLst/>
          </a:prstGeom>
          <a:noFill/>
          <a:ln/>
        </p:spPr>
        <p:txBody>
          <a:bodyPr wrap="square" lIns="0" tIns="0" rIns="0" bIns="0" rtlCol="0" anchor="ctr"/>
          <a:lstStyle/>
          <a:p>
            <a:pPr algn="just"/>
            <a:r>
              <a:rPr lang="en-US" sz="1267" dirty="0">
                <a:solidFill>
                  <a:srgbClr val="1A2332"/>
                </a:solidFill>
                <a:latin typeface="Calibri" pitchFamily="34" charset="0"/>
                <a:ea typeface="Calibri" pitchFamily="34" charset="-122"/>
                <a:cs typeface="Calibri" pitchFamily="34" charset="-120"/>
              </a:rPr>
              <a:t>Η σύμβαση ήταν «κυρίως αεροπορική». Εφαρμόζεται το δίκαιο που διέπει το κυρίαρχο σκέλος.</a:t>
            </a:r>
            <a:r>
              <a:rPr lang="el-GR" sz="1267" dirty="0">
                <a:solidFill>
                  <a:srgbClr val="1A2332"/>
                </a:solidFill>
                <a:latin typeface="Calibri" pitchFamily="34" charset="0"/>
                <a:ea typeface="Calibri" pitchFamily="34" charset="-122"/>
                <a:cs typeface="Calibri" pitchFamily="34" charset="-120"/>
              </a:rPr>
              <a:t> Το γεγονός ότι ο μεταφορέας δεν είχε υποχρέωση εκτέλεσης τμήματος οδικώς σήμαινε ότι η σύμβαση δεν μπορούσε να χαρακτηριστεί ως σύμβαση οδικής μεταφοράς κατά την έννοια του άρθρου 1 CMR.</a:t>
            </a:r>
            <a:endParaRPr lang="en-US" sz="1267" dirty="0"/>
          </a:p>
        </p:txBody>
      </p:sp>
      <p:sp>
        <p:nvSpPr>
          <p:cNvPr id="15" name="Shape 13"/>
          <p:cNvSpPr/>
          <p:nvPr/>
        </p:nvSpPr>
        <p:spPr>
          <a:xfrm>
            <a:off x="4267200" y="3511296"/>
            <a:ext cx="3718560" cy="3023616"/>
          </a:xfrm>
          <a:prstGeom prst="roundRect">
            <a:avLst>
              <a:gd name="adj" fmla="val 28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6" name="Shape 14"/>
          <p:cNvSpPr/>
          <p:nvPr/>
        </p:nvSpPr>
        <p:spPr>
          <a:xfrm>
            <a:off x="4267200" y="3511296"/>
            <a:ext cx="3718560" cy="463296"/>
          </a:xfrm>
          <a:prstGeom prst="rect">
            <a:avLst/>
          </a:prstGeom>
          <a:solidFill>
            <a:srgbClr val="1A7A4A"/>
          </a:solidFill>
          <a:ln w="12700">
            <a:solidFill>
              <a:srgbClr val="1A7A4A"/>
            </a:solidFill>
            <a:prstDash val="solid"/>
          </a:ln>
        </p:spPr>
        <p:txBody>
          <a:bodyPr/>
          <a:lstStyle/>
          <a:p>
            <a:endParaRPr lang="el-GR" sz="2400"/>
          </a:p>
        </p:txBody>
      </p:sp>
      <p:sp>
        <p:nvSpPr>
          <p:cNvPr id="17" name="Text 15"/>
          <p:cNvSpPr/>
          <p:nvPr/>
        </p:nvSpPr>
        <p:spPr>
          <a:xfrm>
            <a:off x="4267200" y="3511296"/>
            <a:ext cx="3718560" cy="463296"/>
          </a:xfrm>
          <a:prstGeom prst="rect">
            <a:avLst/>
          </a:prstGeom>
          <a:noFill/>
          <a:ln/>
        </p:spPr>
        <p:txBody>
          <a:bodyPr wrap="square" lIns="0" tIns="0" rIns="0" bIns="0" rtlCol="0" anchor="ctr"/>
          <a:lstStyle/>
          <a:p>
            <a:pPr algn="ctr"/>
            <a:r>
              <a:rPr lang="en-US" sz="12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Court of Appeal (2ος βαθμός)</a:t>
            </a:r>
            <a:endParaRPr lang="en-US" sz="12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8" name="Shape 16"/>
          <p:cNvSpPr/>
          <p:nvPr/>
        </p:nvSpPr>
        <p:spPr>
          <a:xfrm>
            <a:off x="4389120" y="4047744"/>
            <a:ext cx="3474720" cy="463296"/>
          </a:xfrm>
          <a:prstGeom prst="rect">
            <a:avLst/>
          </a:prstGeom>
          <a:solidFill>
            <a:srgbClr val="FDECEA"/>
          </a:solidFill>
          <a:ln w="12700">
            <a:solidFill>
              <a:srgbClr val="1A7A4A"/>
            </a:solidFill>
            <a:prstDash val="solid"/>
          </a:ln>
        </p:spPr>
        <p:txBody>
          <a:bodyPr/>
          <a:lstStyle/>
          <a:p>
            <a:endParaRPr lang="el-GR" sz="2400"/>
          </a:p>
        </p:txBody>
      </p:sp>
      <p:sp>
        <p:nvSpPr>
          <p:cNvPr id="19" name="Text 17"/>
          <p:cNvSpPr/>
          <p:nvPr/>
        </p:nvSpPr>
        <p:spPr>
          <a:xfrm>
            <a:off x="4389120" y="4047744"/>
            <a:ext cx="3474720" cy="463296"/>
          </a:xfrm>
          <a:prstGeom prst="rect">
            <a:avLst/>
          </a:prstGeom>
          <a:noFill/>
          <a:ln/>
        </p:spPr>
        <p:txBody>
          <a:bodyPr wrap="square" lIns="0" tIns="0" rIns="0" bIns="0" rtlCol="0" anchor="ctr"/>
          <a:lstStyle/>
          <a:p>
            <a:pPr algn="ctr"/>
            <a:r>
              <a:rPr lang="en-US" sz="1400" b="1" dirty="0">
                <a:solidFill>
                  <a:srgbClr val="1A7A4A"/>
                </a:solidFill>
                <a:latin typeface="Calibri Light" panose="020F0302020204030204" pitchFamily="34" charset="0"/>
                <a:ea typeface="Calibri Light" panose="020F0302020204030204" pitchFamily="34" charset="0"/>
                <a:cs typeface="Calibri Light" panose="020F0302020204030204" pitchFamily="34" charset="0"/>
              </a:rPr>
              <a:t>CMR ΕΦΑΡΜΟΣΤΕΑ</a:t>
            </a:r>
            <a:endParaRPr lang="en-US" sz="14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0" name="Text 18"/>
          <p:cNvSpPr/>
          <p:nvPr/>
        </p:nvSpPr>
        <p:spPr>
          <a:xfrm>
            <a:off x="4389120" y="4572000"/>
            <a:ext cx="3474720" cy="1889760"/>
          </a:xfrm>
          <a:prstGeom prst="rect">
            <a:avLst/>
          </a:prstGeom>
          <a:noFill/>
          <a:ln/>
        </p:spPr>
        <p:txBody>
          <a:bodyPr wrap="square" lIns="0" tIns="0" rIns="0" bIns="0" rtlCol="0" anchor="ctr"/>
          <a:lstStyle/>
          <a:p>
            <a:r>
              <a:rPr lang="en-US" sz="1267" dirty="0">
                <a:solidFill>
                  <a:srgbClr val="1A2332"/>
                </a:solidFill>
                <a:latin typeface="Calibri" pitchFamily="34" charset="0"/>
                <a:ea typeface="Calibri" pitchFamily="34" charset="-122"/>
                <a:cs typeface="Calibri" pitchFamily="34" charset="-120"/>
              </a:rPr>
              <a:t>Η CMR εφαρμόζεται στο οδικό σκέλος πολυτροπικής σύμβασης. Διευρυμένη ερμηνεία art.1 CMR. Η σύμβαση = πλήθος μονοτροπικών (network approach).</a:t>
            </a:r>
            <a:endParaRPr lang="en-US" sz="1267" dirty="0"/>
          </a:p>
        </p:txBody>
      </p:sp>
      <p:sp>
        <p:nvSpPr>
          <p:cNvPr id="21" name="Shape 19"/>
          <p:cNvSpPr/>
          <p:nvPr/>
        </p:nvSpPr>
        <p:spPr>
          <a:xfrm>
            <a:off x="8168640" y="4453890"/>
            <a:ext cx="3718560" cy="1138428"/>
          </a:xfrm>
          <a:prstGeom prst="roundRect">
            <a:avLst>
              <a:gd name="adj" fmla="val 2823"/>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pPr algn="ctr"/>
            <a:r>
              <a:rPr lang="el-GR" sz="1267" dirty="0">
                <a:solidFill>
                  <a:srgbClr val="1A2332"/>
                </a:solidFill>
                <a:latin typeface="Calibri" pitchFamily="34" charset="0"/>
                <a:ea typeface="Calibri" pitchFamily="34" charset="-122"/>
                <a:cs typeface="Calibri" pitchFamily="34" charset="-120"/>
              </a:rPr>
              <a:t>Συμπέρασμα- μια σύμβαση με επιλογή εκτέλεσης μέρους της διαδρομής με διαφορετικό τρόπο μεταφοράς θα χαρακτηριστεί ως μονοτροπική ή πολυτροπική ανάλογα με τη δικαιοδοσία στην οποία υπάγονται τα μέρη.</a:t>
            </a:r>
          </a:p>
        </p:txBody>
      </p:sp>
      <p:sp>
        <p:nvSpPr>
          <p:cNvPr id="26" name="Text 24"/>
          <p:cNvSpPr/>
          <p:nvPr/>
        </p:nvSpPr>
        <p:spPr>
          <a:xfrm>
            <a:off x="8290560" y="4572000"/>
            <a:ext cx="3474720" cy="1889760"/>
          </a:xfrm>
          <a:prstGeom prst="rect">
            <a:avLst/>
          </a:prstGeom>
          <a:noFill/>
          <a:ln/>
        </p:spPr>
        <p:txBody>
          <a:bodyPr wrap="square" lIns="0" tIns="0" rIns="0" bIns="0" rtlCol="0" anchor="ctr"/>
          <a:lstStyle/>
          <a:p>
            <a:endParaRPr lang="en-US" sz="1267" dirty="0"/>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19200"/>
          </a:xfrm>
          <a:prstGeom prst="rect">
            <a:avLst/>
          </a:prstGeom>
          <a:solidFill>
            <a:srgbClr val="0A2342"/>
          </a:solidFill>
          <a:ln w="12700">
            <a:solidFill>
              <a:srgbClr val="0A2342"/>
            </a:solidFill>
            <a:prstDash val="solid"/>
          </a:ln>
        </p:spPr>
        <p:txBody>
          <a:bodyPr/>
          <a:lstStyle/>
          <a:p>
            <a:endParaRPr lang="el-GR" sz="2400"/>
          </a:p>
        </p:txBody>
      </p:sp>
      <p:sp>
        <p:nvSpPr>
          <p:cNvPr id="3" name="Text 1"/>
          <p:cNvSpPr/>
          <p:nvPr/>
        </p:nvSpPr>
        <p:spPr>
          <a:xfrm>
            <a:off x="487680" y="121920"/>
            <a:ext cx="11216640" cy="999744"/>
          </a:xfrm>
          <a:prstGeom prst="rect">
            <a:avLst/>
          </a:prstGeom>
          <a:noFill/>
          <a:ln/>
        </p:spPr>
        <p:txBody>
          <a:bodyPr wrap="square" lIns="0" tIns="0" rIns="0" bIns="0" rtlCol="0" anchor="ctr"/>
          <a:lstStyle/>
          <a:p>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Διεθνής </a:t>
            </a:r>
            <a:r>
              <a:rPr lang="en-US" sz="2800" b="1" dirty="0" err="1">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Νομολογί</a:t>
            </a:r>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α </a:t>
            </a:r>
            <a:r>
              <a:rPr lang="el-GR"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a:t>
            </a:r>
            <a:r>
              <a:rPr lang="en-US"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 Περαιτέρω Παραδείγματα</a:t>
            </a:r>
            <a:endParaRPr lang="en-US" sz="28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Shape 2"/>
          <p:cNvSpPr/>
          <p:nvPr/>
        </p:nvSpPr>
        <p:spPr>
          <a:xfrm>
            <a:off x="304800" y="1341120"/>
            <a:ext cx="3779520" cy="5425440"/>
          </a:xfrm>
          <a:prstGeom prst="roundRect">
            <a:avLst>
              <a:gd name="adj" fmla="val 2258"/>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5" name="Shape 3"/>
          <p:cNvSpPr/>
          <p:nvPr/>
        </p:nvSpPr>
        <p:spPr>
          <a:xfrm>
            <a:off x="304800" y="1341120"/>
            <a:ext cx="3779520" cy="633984"/>
          </a:xfrm>
          <a:prstGeom prst="rect">
            <a:avLst/>
          </a:prstGeom>
          <a:solidFill>
            <a:srgbClr val="21295C"/>
          </a:solidFill>
          <a:ln w="12700">
            <a:solidFill>
              <a:srgbClr val="21295C"/>
            </a:solidFill>
            <a:prstDash val="solid"/>
          </a:ln>
        </p:spPr>
        <p:txBody>
          <a:bodyPr/>
          <a:lstStyle/>
          <a:p>
            <a:endParaRPr lang="el-GR" sz="2400"/>
          </a:p>
        </p:txBody>
      </p:sp>
      <p:sp>
        <p:nvSpPr>
          <p:cNvPr id="6" name="Text 4"/>
          <p:cNvSpPr/>
          <p:nvPr/>
        </p:nvSpPr>
        <p:spPr>
          <a:xfrm>
            <a:off x="304800" y="1341120"/>
            <a:ext cx="3779520" cy="633984"/>
          </a:xfrm>
          <a:prstGeom prst="rect">
            <a:avLst/>
          </a:prstGeom>
          <a:noFill/>
          <a:ln/>
        </p:spPr>
        <p:txBody>
          <a:bodyPr wrap="square" lIns="0" tIns="0" rIns="0" bIns="0" rtlCol="0" anchor="ctr"/>
          <a:lstStyle/>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Bundesgerichtshof</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Γερμανία</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2011</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7" name="Text 5"/>
          <p:cNvSpPr/>
          <p:nvPr/>
        </p:nvSpPr>
        <p:spPr>
          <a:xfrm>
            <a:off x="426720" y="2048256"/>
            <a:ext cx="3535680" cy="341376"/>
          </a:xfrm>
          <a:prstGeom prst="rect">
            <a:avLst/>
          </a:prstGeom>
          <a:noFill/>
          <a:ln/>
        </p:spPr>
        <p:txBody>
          <a:bodyPr wrap="square" lIns="0" tIns="0" rIns="0" bIns="0" rtlCol="0" anchor="ctr"/>
          <a:lstStyle/>
          <a:p>
            <a:r>
              <a:rPr lang="en-US" sz="1333" b="1" dirty="0">
                <a:solidFill>
                  <a:srgbClr val="21295C"/>
                </a:solidFill>
                <a:latin typeface="Calibri" pitchFamily="34" charset="0"/>
                <a:ea typeface="Calibri" pitchFamily="34" charset="-122"/>
                <a:cs typeface="Calibri" pitchFamily="34" charset="-120"/>
              </a:rPr>
              <a:t>Γεγονότα:</a:t>
            </a:r>
            <a:endParaRPr lang="en-US" sz="1333" dirty="0"/>
          </a:p>
        </p:txBody>
      </p:sp>
      <p:sp>
        <p:nvSpPr>
          <p:cNvPr id="8" name="Text 6"/>
          <p:cNvSpPr/>
          <p:nvPr/>
        </p:nvSpPr>
        <p:spPr>
          <a:xfrm>
            <a:off x="426720" y="2377440"/>
            <a:ext cx="3535680" cy="1316736"/>
          </a:xfrm>
          <a:prstGeom prst="rect">
            <a:avLst/>
          </a:prstGeom>
          <a:noFill/>
          <a:ln/>
        </p:spPr>
        <p:txBody>
          <a:bodyPr wrap="square" lIns="0" tIns="0" rIns="0" bIns="0" rtlCol="0" anchor="ctr"/>
          <a:lstStyle/>
          <a:p>
            <a:r>
              <a:rPr lang="en-US" sz="1267" dirty="0">
                <a:solidFill>
                  <a:srgbClr val="1A2332"/>
                </a:solidFill>
                <a:latin typeface="Calibri" pitchFamily="34" charset="0"/>
                <a:ea typeface="Calibri" pitchFamily="34" charset="-122"/>
                <a:cs typeface="Calibri" pitchFamily="34" charset="-120"/>
              </a:rPr>
              <a:t>Μεταφορά οδικώς → αεροπορικώς → courier. Χαμένο </a:t>
            </a:r>
            <a:r>
              <a:rPr lang="en-US" sz="1267" dirty="0" err="1">
                <a:solidFill>
                  <a:srgbClr val="1A2332"/>
                </a:solidFill>
                <a:latin typeface="Calibri" pitchFamily="34" charset="0"/>
                <a:ea typeface="Calibri" pitchFamily="34" charset="-122"/>
                <a:cs typeface="Calibri" pitchFamily="34" charset="-120"/>
              </a:rPr>
              <a:t>φορτίο</a:t>
            </a:r>
            <a:r>
              <a:rPr lang="en-US" sz="1267" dirty="0">
                <a:solidFill>
                  <a:srgbClr val="1A2332"/>
                </a:solidFill>
                <a:latin typeface="Calibri" pitchFamily="34" charset="0"/>
                <a:ea typeface="Calibri" pitchFamily="34" charset="-122"/>
                <a:cs typeface="Calibri" pitchFamily="34" charset="-120"/>
              </a:rPr>
              <a:t> κα</a:t>
            </a:r>
            <a:r>
              <a:rPr lang="en-US" sz="1267" dirty="0" err="1">
                <a:solidFill>
                  <a:srgbClr val="1A2332"/>
                </a:solidFill>
                <a:latin typeface="Calibri" pitchFamily="34" charset="0"/>
                <a:ea typeface="Calibri" pitchFamily="34" charset="-122"/>
                <a:cs typeface="Calibri" pitchFamily="34" charset="-120"/>
              </a:rPr>
              <a:t>τά</a:t>
            </a:r>
            <a:r>
              <a:rPr lang="el-GR" sz="1267" dirty="0">
                <a:solidFill>
                  <a:srgbClr val="1A2332"/>
                </a:solidFill>
                <a:latin typeface="Calibri" pitchFamily="34" charset="0"/>
                <a:ea typeface="Calibri" pitchFamily="34" charset="-122"/>
                <a:cs typeface="Calibri" pitchFamily="34" charset="-120"/>
              </a:rPr>
              <a:t> τη 2</a:t>
            </a:r>
            <a:r>
              <a:rPr lang="el-GR" sz="1267" baseline="30000" dirty="0">
                <a:solidFill>
                  <a:srgbClr val="1A2332"/>
                </a:solidFill>
                <a:latin typeface="Calibri" pitchFamily="34" charset="0"/>
                <a:ea typeface="Calibri" pitchFamily="34" charset="-122"/>
                <a:cs typeface="Calibri" pitchFamily="34" charset="-120"/>
              </a:rPr>
              <a:t>η</a:t>
            </a:r>
            <a:r>
              <a:rPr lang="en-US" sz="1267" dirty="0">
                <a:solidFill>
                  <a:srgbClr val="1A2332"/>
                </a:solidFill>
                <a:latin typeface="Calibri" pitchFamily="34" charset="0"/>
                <a:ea typeface="Calibri" pitchFamily="34" charset="-122"/>
                <a:cs typeface="Calibri" pitchFamily="34" charset="-120"/>
              </a:rPr>
              <a:t> «χερσαία» μεταφορά. Ζήτημα: ΔΣ Μόντρεαλ ή γερμανικό εθνικό δίκαιο;</a:t>
            </a:r>
            <a:endParaRPr lang="en-US" sz="1267" dirty="0"/>
          </a:p>
        </p:txBody>
      </p:sp>
      <p:sp>
        <p:nvSpPr>
          <p:cNvPr id="9" name="Text 7"/>
          <p:cNvSpPr/>
          <p:nvPr/>
        </p:nvSpPr>
        <p:spPr>
          <a:xfrm>
            <a:off x="426720" y="3755136"/>
            <a:ext cx="3535680" cy="341376"/>
          </a:xfrm>
          <a:prstGeom prst="rect">
            <a:avLst/>
          </a:prstGeom>
          <a:noFill/>
          <a:ln/>
        </p:spPr>
        <p:txBody>
          <a:bodyPr wrap="square" lIns="0" tIns="0" rIns="0" bIns="0" rtlCol="0" anchor="ctr"/>
          <a:lstStyle/>
          <a:p>
            <a:r>
              <a:rPr lang="en-US" sz="1333" b="1" dirty="0">
                <a:solidFill>
                  <a:srgbClr val="21295C"/>
                </a:solidFill>
                <a:latin typeface="Calibri" pitchFamily="34" charset="0"/>
                <a:ea typeface="Calibri" pitchFamily="34" charset="-122"/>
                <a:cs typeface="Calibri" pitchFamily="34" charset="-120"/>
              </a:rPr>
              <a:t>Κρίση:</a:t>
            </a:r>
            <a:endParaRPr lang="en-US" sz="1333" dirty="0"/>
          </a:p>
        </p:txBody>
      </p:sp>
      <p:sp>
        <p:nvSpPr>
          <p:cNvPr id="10" name="Text 8"/>
          <p:cNvSpPr/>
          <p:nvPr/>
        </p:nvSpPr>
        <p:spPr>
          <a:xfrm>
            <a:off x="426720" y="4084320"/>
            <a:ext cx="3535680" cy="1194816"/>
          </a:xfrm>
          <a:prstGeom prst="rect">
            <a:avLst/>
          </a:prstGeom>
          <a:noFill/>
          <a:ln/>
        </p:spPr>
        <p:txBody>
          <a:bodyPr wrap="square" lIns="0" tIns="0" rIns="0" bIns="0" rtlCol="0" anchor="ctr"/>
          <a:lstStyle/>
          <a:p>
            <a:r>
              <a:rPr lang="en-US" sz="1267" dirty="0">
                <a:solidFill>
                  <a:srgbClr val="1A2332"/>
                </a:solidFill>
                <a:latin typeface="Calibri" pitchFamily="34" charset="0"/>
                <a:ea typeface="Calibri" pitchFamily="34" charset="-122"/>
                <a:cs typeface="Calibri" pitchFamily="34" charset="-120"/>
              </a:rPr>
              <a:t>Εφαρμόστηκε ΔΣ Μόντρεαλ: η βοηθητική χερσαία μεταφορά θεωρήθηκε αναπόσπαστο τμήμα της εναέριας (art.18).</a:t>
            </a:r>
            <a:endParaRPr lang="en-US" sz="1267" dirty="0"/>
          </a:p>
        </p:txBody>
      </p:sp>
      <p:sp>
        <p:nvSpPr>
          <p:cNvPr id="11" name="Text 9"/>
          <p:cNvSpPr/>
          <p:nvPr/>
        </p:nvSpPr>
        <p:spPr>
          <a:xfrm>
            <a:off x="426720" y="5340096"/>
            <a:ext cx="3535680" cy="304800"/>
          </a:xfrm>
          <a:prstGeom prst="rect">
            <a:avLst/>
          </a:prstGeom>
          <a:noFill/>
          <a:ln/>
        </p:spPr>
        <p:txBody>
          <a:bodyPr wrap="square" lIns="0" tIns="0" rIns="0" bIns="0" rtlCol="0" anchor="ctr"/>
          <a:lstStyle/>
          <a:p>
            <a:endParaRPr lang="en-US" sz="1267" dirty="0"/>
          </a:p>
        </p:txBody>
      </p:sp>
      <p:sp>
        <p:nvSpPr>
          <p:cNvPr id="12" name="Text 10"/>
          <p:cNvSpPr/>
          <p:nvPr/>
        </p:nvSpPr>
        <p:spPr>
          <a:xfrm>
            <a:off x="426720" y="5340096"/>
            <a:ext cx="3535680" cy="950976"/>
          </a:xfrm>
          <a:prstGeom prst="rect">
            <a:avLst/>
          </a:prstGeom>
          <a:noFill/>
          <a:ln/>
        </p:spPr>
        <p:txBody>
          <a:bodyPr wrap="square" lIns="0" tIns="0" rIns="0" bIns="0" rtlCol="0" anchor="ctr"/>
          <a:lstStyle/>
          <a:p>
            <a:r>
              <a:rPr lang="en-US" sz="1267" i="1" dirty="0">
                <a:solidFill>
                  <a:srgbClr val="4A6278"/>
                </a:solidFill>
                <a:latin typeface="Calibri" pitchFamily="34" charset="0"/>
                <a:ea typeface="Calibri" pitchFamily="34" charset="-122"/>
                <a:cs typeface="Calibri" pitchFamily="34" charset="-120"/>
              </a:rPr>
              <a:t>Προτεραιότητα αεροπορικού καθεστώτος όταν η χερσαία μεταφορά εξυπηρετεί αποκλειστικά αυτήν.</a:t>
            </a:r>
            <a:endParaRPr lang="en-US" sz="1267" dirty="0"/>
          </a:p>
        </p:txBody>
      </p:sp>
      <p:sp>
        <p:nvSpPr>
          <p:cNvPr id="13" name="Shape 11"/>
          <p:cNvSpPr/>
          <p:nvPr/>
        </p:nvSpPr>
        <p:spPr>
          <a:xfrm>
            <a:off x="4206240" y="1341120"/>
            <a:ext cx="3779520" cy="5425440"/>
          </a:xfrm>
          <a:prstGeom prst="roundRect">
            <a:avLst>
              <a:gd name="adj" fmla="val 2258"/>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14" name="Shape 12"/>
          <p:cNvSpPr/>
          <p:nvPr/>
        </p:nvSpPr>
        <p:spPr>
          <a:xfrm>
            <a:off x="4206240" y="1341120"/>
            <a:ext cx="3779520" cy="633984"/>
          </a:xfrm>
          <a:prstGeom prst="rect">
            <a:avLst/>
          </a:prstGeom>
          <a:solidFill>
            <a:srgbClr val="065A82"/>
          </a:solidFill>
          <a:ln w="12700">
            <a:solidFill>
              <a:srgbClr val="065A82"/>
            </a:solidFill>
            <a:prstDash val="solid"/>
          </a:ln>
        </p:spPr>
        <p:txBody>
          <a:bodyPr/>
          <a:lstStyle/>
          <a:p>
            <a:endParaRPr lang="el-GR" sz="2400"/>
          </a:p>
        </p:txBody>
      </p:sp>
      <p:sp>
        <p:nvSpPr>
          <p:cNvPr id="15" name="Text 13"/>
          <p:cNvSpPr/>
          <p:nvPr/>
        </p:nvSpPr>
        <p:spPr>
          <a:xfrm>
            <a:off x="4206240" y="1341120"/>
            <a:ext cx="3779520" cy="633984"/>
          </a:xfrm>
          <a:prstGeom prst="rect">
            <a:avLst/>
          </a:prstGeom>
          <a:noFill/>
          <a:ln/>
        </p:spPr>
        <p:txBody>
          <a:bodyPr wrap="square" lIns="0" tIns="0" rIns="0" bIns="0" rtlCol="0" anchor="ctr"/>
          <a:lstStyle/>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Underwriters at Lloyds v. Expeditors </a:t>
            </a:r>
            <a:r>
              <a:rPr lang="en-US" sz="1467" b="1" dirty="0" err="1">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KoreaΗΠΑ</a:t>
            </a: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 (11th Circuit) </a:t>
            </a:r>
            <a:r>
              <a:rPr lang="el-GR"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a:t>
            </a: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 2018</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6" name="Text 14"/>
          <p:cNvSpPr/>
          <p:nvPr/>
        </p:nvSpPr>
        <p:spPr>
          <a:xfrm>
            <a:off x="4328160" y="2074058"/>
            <a:ext cx="3535680" cy="341376"/>
          </a:xfrm>
          <a:prstGeom prst="rect">
            <a:avLst/>
          </a:prstGeom>
          <a:noFill/>
          <a:ln/>
        </p:spPr>
        <p:txBody>
          <a:bodyPr wrap="square" lIns="0" tIns="0" rIns="0" bIns="0" rtlCol="0" anchor="ctr"/>
          <a:lstStyle/>
          <a:p>
            <a:r>
              <a:rPr lang="en-US" sz="1333" b="1" dirty="0">
                <a:solidFill>
                  <a:srgbClr val="065A82"/>
                </a:solidFill>
                <a:latin typeface="Calibri" pitchFamily="34" charset="0"/>
                <a:ea typeface="Calibri" pitchFamily="34" charset="-122"/>
                <a:cs typeface="Calibri" pitchFamily="34" charset="-120"/>
              </a:rPr>
              <a:t>Γεγονότα:</a:t>
            </a:r>
            <a:endParaRPr lang="en-US" sz="1333" dirty="0"/>
          </a:p>
        </p:txBody>
      </p:sp>
      <p:sp>
        <p:nvSpPr>
          <p:cNvPr id="17" name="Text 15"/>
          <p:cNvSpPr/>
          <p:nvPr/>
        </p:nvSpPr>
        <p:spPr>
          <a:xfrm>
            <a:off x="4328160" y="2723261"/>
            <a:ext cx="3535680" cy="1373251"/>
          </a:xfrm>
          <a:prstGeom prst="rect">
            <a:avLst/>
          </a:prstGeom>
          <a:noFill/>
          <a:ln/>
        </p:spPr>
        <p:txBody>
          <a:bodyPr wrap="square" lIns="0" tIns="0" rIns="0" bIns="0" rtlCol="0" anchor="ctr"/>
          <a:lstStyle/>
          <a:p>
            <a:pPr algn="just"/>
            <a:r>
              <a:rPr lang="el-GR" sz="1267" dirty="0">
                <a:solidFill>
                  <a:srgbClr val="1A2332"/>
                </a:solidFill>
                <a:latin typeface="Calibri" pitchFamily="34" charset="0"/>
                <a:ea typeface="Calibri" pitchFamily="34" charset="-122"/>
                <a:cs typeface="Calibri" pitchFamily="34" charset="-120"/>
              </a:rPr>
              <a:t>Μηχάνημα της TriQuint Semiconductor μεταφέρθηκε από το Incheon της Νότιας Κορέας προς το Orlando της Φλόριντα. Αντί για απευθείας πτήση, το φορτίο στάλθηκε αεροπορικώς στο Μαϊάμι και στη συνέχεια οδικώς στο Orlando. Η ζημία (σε ρομποτικό βραχίονα) επήλθε στο οδικό σκέλος Μαϊάμι-Orlando ή κατά την προσωρινή αποθήκευση. Ζήτημα: εφαρμόζεται η Σύμβαση Μόντρεαλ ή η φορτωτική (waybill) που είχε συνταχθεί μεταξύ μεταφορέα και αποστολέα;</a:t>
            </a:r>
            <a:endParaRPr lang="en-US" sz="1267" dirty="0">
              <a:solidFill>
                <a:srgbClr val="1A2332"/>
              </a:solidFill>
              <a:latin typeface="Calibri" pitchFamily="34" charset="0"/>
              <a:ea typeface="Calibri" pitchFamily="34" charset="-122"/>
              <a:cs typeface="Calibri" pitchFamily="34" charset="-120"/>
            </a:endParaRPr>
          </a:p>
        </p:txBody>
      </p:sp>
      <p:sp>
        <p:nvSpPr>
          <p:cNvPr id="18" name="Text 16"/>
          <p:cNvSpPr/>
          <p:nvPr/>
        </p:nvSpPr>
        <p:spPr>
          <a:xfrm>
            <a:off x="4328160" y="4549691"/>
            <a:ext cx="3535680" cy="341376"/>
          </a:xfrm>
          <a:prstGeom prst="rect">
            <a:avLst/>
          </a:prstGeom>
          <a:noFill/>
          <a:ln/>
        </p:spPr>
        <p:txBody>
          <a:bodyPr wrap="square" lIns="0" tIns="0" rIns="0" bIns="0" rtlCol="0" anchor="ctr"/>
          <a:lstStyle/>
          <a:p>
            <a:r>
              <a:rPr lang="en-US" sz="1333" b="1" dirty="0">
                <a:solidFill>
                  <a:srgbClr val="065A82"/>
                </a:solidFill>
                <a:latin typeface="Calibri" pitchFamily="34" charset="0"/>
                <a:ea typeface="Calibri" pitchFamily="34" charset="-122"/>
                <a:cs typeface="Calibri" pitchFamily="34" charset="-120"/>
              </a:rPr>
              <a:t>Κρίση:</a:t>
            </a:r>
            <a:endParaRPr lang="en-US" sz="1333" dirty="0"/>
          </a:p>
        </p:txBody>
      </p:sp>
      <p:sp>
        <p:nvSpPr>
          <p:cNvPr id="19" name="Text 17"/>
          <p:cNvSpPr/>
          <p:nvPr/>
        </p:nvSpPr>
        <p:spPr>
          <a:xfrm>
            <a:off x="4328160" y="5130123"/>
            <a:ext cx="3535680" cy="1160949"/>
          </a:xfrm>
          <a:prstGeom prst="rect">
            <a:avLst/>
          </a:prstGeom>
          <a:noFill/>
          <a:ln/>
        </p:spPr>
        <p:txBody>
          <a:bodyPr wrap="square" lIns="0" tIns="0" rIns="0" bIns="0" rtlCol="0" anchor="ctr"/>
          <a:lstStyle/>
          <a:p>
            <a:pPr algn="just"/>
            <a:r>
              <a:rPr lang="el-GR" sz="1267" dirty="0">
                <a:solidFill>
                  <a:srgbClr val="1A2332"/>
                </a:solidFill>
                <a:latin typeface="Calibri" pitchFamily="34" charset="0"/>
                <a:ea typeface="Calibri" pitchFamily="34" charset="-122"/>
                <a:cs typeface="Calibri" pitchFamily="34" charset="-120"/>
              </a:rPr>
              <a:t>Το πρωτοβάθμιο δικαστήριο έκρινε ότι εφαρμόζεται η Σύμβαση Μόντρεαλ, θεωρώντας την οδική μεταφορά τμήμα της αεροπορικής. Το Εφετείο (11th Circuit) ανέτρεψε αυτή την κρίση: η Σύμβαση Μόντρεαλ ΔΕΝ εφαρμόζεται· η ευθύνη διέπεται από τους συμβατικούς όρους της φορτωτικής, καθώς η οδική μεταφορά δεν θεωρήθηκε επαρκώς συνδεδεμένη με την αεροπορική ώστε να καλύπτεται από το άρθρο 18 της Σύμβασης.</a:t>
            </a:r>
            <a:endParaRPr lang="en-US" sz="1267" dirty="0">
              <a:solidFill>
                <a:srgbClr val="1A2332"/>
              </a:solidFill>
              <a:latin typeface="Calibri" pitchFamily="34" charset="0"/>
              <a:ea typeface="Calibri" pitchFamily="34" charset="-122"/>
              <a:cs typeface="Calibri" pitchFamily="34" charset="-120"/>
            </a:endParaRPr>
          </a:p>
        </p:txBody>
      </p:sp>
      <p:sp>
        <p:nvSpPr>
          <p:cNvPr id="22" name="Shape 20"/>
          <p:cNvSpPr/>
          <p:nvPr/>
        </p:nvSpPr>
        <p:spPr>
          <a:xfrm>
            <a:off x="8107680" y="1377696"/>
            <a:ext cx="3779520" cy="5425440"/>
          </a:xfrm>
          <a:prstGeom prst="roundRect">
            <a:avLst>
              <a:gd name="adj" fmla="val 2258"/>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p>
            <a:endParaRPr lang="el-GR" sz="2400"/>
          </a:p>
        </p:txBody>
      </p:sp>
      <p:sp>
        <p:nvSpPr>
          <p:cNvPr id="23" name="Shape 21"/>
          <p:cNvSpPr/>
          <p:nvPr/>
        </p:nvSpPr>
        <p:spPr>
          <a:xfrm>
            <a:off x="8107680" y="1341120"/>
            <a:ext cx="3779520" cy="633984"/>
          </a:xfrm>
          <a:prstGeom prst="rect">
            <a:avLst/>
          </a:prstGeom>
          <a:solidFill>
            <a:srgbClr val="1A7A4A"/>
          </a:solidFill>
          <a:ln w="12700">
            <a:solidFill>
              <a:srgbClr val="1A7A4A"/>
            </a:solidFill>
            <a:prstDash val="solid"/>
          </a:ln>
        </p:spPr>
        <p:txBody>
          <a:bodyPr/>
          <a:lstStyle/>
          <a:p>
            <a:endParaRPr lang="el-GR" sz="2400"/>
          </a:p>
        </p:txBody>
      </p:sp>
      <p:sp>
        <p:nvSpPr>
          <p:cNvPr id="24" name="Text 22"/>
          <p:cNvSpPr/>
          <p:nvPr/>
        </p:nvSpPr>
        <p:spPr>
          <a:xfrm>
            <a:off x="8107680" y="1353312"/>
            <a:ext cx="3779520" cy="633984"/>
          </a:xfrm>
          <a:prstGeom prst="rect">
            <a:avLst/>
          </a:prstGeom>
          <a:noFill/>
          <a:ln/>
        </p:spPr>
        <p:txBody>
          <a:bodyPr wrap="square" lIns="0" tIns="0" rIns="0" bIns="0" rtlCol="0" anchor="ctr"/>
          <a:lstStyle/>
          <a:p>
            <a:pPr algn="ctr"/>
            <a:r>
              <a:rPr lang="el-GR"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U 2008.1638 HD </a:t>
            </a: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(Salmon Roe) </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Δανία</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1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2008</a:t>
            </a:r>
            <a:endParaRPr lang="en-US" sz="14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5" name="Text 23"/>
          <p:cNvSpPr/>
          <p:nvPr/>
        </p:nvSpPr>
        <p:spPr>
          <a:xfrm>
            <a:off x="8168640" y="1923458"/>
            <a:ext cx="3535680" cy="341376"/>
          </a:xfrm>
          <a:prstGeom prst="rect">
            <a:avLst/>
          </a:prstGeom>
          <a:noFill/>
          <a:ln/>
        </p:spPr>
        <p:txBody>
          <a:bodyPr wrap="square" lIns="0" tIns="0" rIns="0" bIns="0" rtlCol="0" anchor="ctr"/>
          <a:lstStyle/>
          <a:p>
            <a:r>
              <a:rPr lang="en-US" sz="1333" b="1" dirty="0">
                <a:solidFill>
                  <a:srgbClr val="1A7A4A"/>
                </a:solidFill>
                <a:latin typeface="Calibri" pitchFamily="34" charset="0"/>
                <a:ea typeface="Calibri" pitchFamily="34" charset="-122"/>
                <a:cs typeface="Calibri" pitchFamily="34" charset="-120"/>
              </a:rPr>
              <a:t>Γεγονότα:</a:t>
            </a:r>
            <a:endParaRPr lang="en-US" sz="1333" dirty="0"/>
          </a:p>
        </p:txBody>
      </p:sp>
      <p:sp>
        <p:nvSpPr>
          <p:cNvPr id="26" name="Text 24"/>
          <p:cNvSpPr/>
          <p:nvPr/>
        </p:nvSpPr>
        <p:spPr>
          <a:xfrm>
            <a:off x="8168640" y="2871216"/>
            <a:ext cx="3535680" cy="1316736"/>
          </a:xfrm>
          <a:prstGeom prst="rect">
            <a:avLst/>
          </a:prstGeom>
          <a:noFill/>
          <a:ln/>
        </p:spPr>
        <p:txBody>
          <a:bodyPr wrap="square" lIns="0" tIns="0" rIns="0" bIns="0" rtlCol="0" anchor="ctr"/>
          <a:lstStyle/>
          <a:p>
            <a:pPr algn="just"/>
            <a:r>
              <a:rPr lang="el-GR" sz="1267" dirty="0">
                <a:solidFill>
                  <a:srgbClr val="1A2332"/>
                </a:solidFill>
                <a:latin typeface="Calibri" pitchFamily="34" charset="0"/>
                <a:ea typeface="Calibri" pitchFamily="34" charset="-122"/>
                <a:cs typeface="Calibri" pitchFamily="34" charset="-120"/>
              </a:rPr>
              <a:t>Ιαπωνική εταιρεία αγόρασε αυγοτάραχο σολομού από Δανό πωλητή. Ο πωλητής ανέθεσε τη μεταφορά σε φορτωτική εταιρεία η οποία ανέθεσε ολόκληρη τη μεταφορά σε αεροπορική εταιρεία. Η αεροπορική εταιρεία, με τη σειρά της, ανέθεσε σε οδηγό φορτηγού το σκέλος Δανία-Γερμανία οδικώς, και θα μετέφερε η ίδια το φορτίο αεροπορικώς από Γερμανία στην Ιαπωνία. Η ζημία έγινε στο οδικό σκέλος Δανία-Γερμανία. Εφαρμόζεται CMR (οδικό δίκαιο) ή Σύμβαση Μόντρεαλ (αεροπορικό δίκαιο);</a:t>
            </a:r>
            <a:r>
              <a:rPr lang="el-GR" sz="1267" u="sng" dirty="0">
                <a:solidFill>
                  <a:srgbClr val="1A2332"/>
                </a:solidFill>
                <a:latin typeface="Calibri" pitchFamily="34" charset="0"/>
                <a:ea typeface="Calibri" pitchFamily="34" charset="-122"/>
                <a:cs typeface="Calibri" pitchFamily="34" charset="-120"/>
              </a:rPr>
              <a:t> Η διαφορά είχε τεράστια πρακτική σημασία: αν εφαρμοζόταν αμιγώς η CMR, η αξίωση θα είχε παραγραφεί (ετήσια προθεσμία παραγραφής CMR), ενώ με τη Σύμβαση Μόντρεαλ δεν είχε παραγραφεί.</a:t>
            </a:r>
            <a:endParaRPr lang="en-US" sz="1267" u="sng" dirty="0"/>
          </a:p>
        </p:txBody>
      </p:sp>
      <p:sp>
        <p:nvSpPr>
          <p:cNvPr id="27" name="Text 25"/>
          <p:cNvSpPr/>
          <p:nvPr/>
        </p:nvSpPr>
        <p:spPr>
          <a:xfrm>
            <a:off x="8168640" y="4879637"/>
            <a:ext cx="3535680" cy="341376"/>
          </a:xfrm>
          <a:prstGeom prst="rect">
            <a:avLst/>
          </a:prstGeom>
          <a:noFill/>
          <a:ln/>
        </p:spPr>
        <p:txBody>
          <a:bodyPr wrap="square" lIns="0" tIns="0" rIns="0" bIns="0" rtlCol="0" anchor="ctr"/>
          <a:lstStyle/>
          <a:p>
            <a:r>
              <a:rPr lang="en-US" sz="1333" b="1" dirty="0">
                <a:solidFill>
                  <a:srgbClr val="1A7A4A"/>
                </a:solidFill>
                <a:latin typeface="Calibri" pitchFamily="34" charset="0"/>
                <a:ea typeface="Calibri" pitchFamily="34" charset="-122"/>
                <a:cs typeface="Calibri" pitchFamily="34" charset="-120"/>
              </a:rPr>
              <a:t>Κρίση:</a:t>
            </a:r>
            <a:endParaRPr lang="en-US" sz="1333" dirty="0"/>
          </a:p>
        </p:txBody>
      </p:sp>
      <p:sp>
        <p:nvSpPr>
          <p:cNvPr id="28" name="Text 26"/>
          <p:cNvSpPr/>
          <p:nvPr/>
        </p:nvSpPr>
        <p:spPr>
          <a:xfrm>
            <a:off x="8199120" y="5538830"/>
            <a:ext cx="3596640" cy="946489"/>
          </a:xfrm>
          <a:prstGeom prst="rect">
            <a:avLst/>
          </a:prstGeom>
          <a:noFill/>
          <a:ln/>
        </p:spPr>
        <p:txBody>
          <a:bodyPr wrap="square" lIns="0" tIns="0" rIns="0" bIns="0" rtlCol="0" anchor="ctr"/>
          <a:lstStyle/>
          <a:p>
            <a:pPr algn="just"/>
            <a:r>
              <a:rPr lang="el-GR" sz="1050" dirty="0">
                <a:solidFill>
                  <a:srgbClr val="1A2332"/>
                </a:solidFill>
                <a:latin typeface="Calibri" pitchFamily="34" charset="0"/>
                <a:ea typeface="Calibri" pitchFamily="34" charset="-122"/>
                <a:cs typeface="Calibri" pitchFamily="34" charset="-120"/>
              </a:rPr>
              <a:t>Αφού η σύμβαση χαρακτηρίστηκε στο booking note και στη φορτωτική ως αεροπορική μεταφορά (με δικαίωμα της αεροπορικής εταιρείας να υποκαταστήσει με οδική μεταφορά - «option»), η ύπαρξη και άσκηση αυτής της δυνατότητας δεν μετατρέπει τη σύμβαση σε πολυτροπική. Παραμένει μονοτροπική (αεροπορική) σύμβαση. Όμως το δικαστήριο πρόσθεσε ότι η άσκηση αυτής της επιλογής δίνει στον δικαιούχο του φορτίου το πρόσθετο δικαίωμα να επικαλεστεί τους κανόνες ευθύνης που διέπουν τον τρόπο μεταφοράς που όντως χρησιμοποιήθηκε στην πράξη (δηλαδή την CMR για το οδικό σκέλος), επιπλέον των κανόνων Μόντρεαλ.</a:t>
            </a:r>
            <a:endParaRPr lang="en-US" sz="1050" dirty="0"/>
          </a:p>
        </p:txBody>
      </p: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CCBC4823-F008-7417-4115-1B9954A720BA}"/>
              </a:ext>
            </a:extLst>
          </p:cNvPr>
          <p:cNvSpPr/>
          <p:nvPr/>
        </p:nvSpPr>
        <p:spPr>
          <a:xfrm>
            <a:off x="0" y="0"/>
            <a:ext cx="12192000" cy="1219200"/>
          </a:xfrm>
          <a:prstGeom prst="rect">
            <a:avLst/>
          </a:prstGeom>
          <a:solidFill>
            <a:srgbClr val="0A2342"/>
          </a:solidFill>
          <a:ln w="12700">
            <a:solidFill>
              <a:srgbClr val="0A2342"/>
            </a:solidFill>
            <a:prstDash val="solid"/>
          </a:ln>
        </p:spPr>
        <p:txBody>
          <a:bodyPr/>
          <a:lstStyle/>
          <a:p>
            <a:endParaRPr lang="el-GR" sz="2400"/>
          </a:p>
        </p:txBody>
      </p:sp>
      <p:sp>
        <p:nvSpPr>
          <p:cNvPr id="4" name="TextBox 3">
            <a:extLst>
              <a:ext uri="{FF2B5EF4-FFF2-40B4-BE49-F238E27FC236}">
                <a16:creationId xmlns:a16="http://schemas.microsoft.com/office/drawing/2014/main" id="{85F4DFE6-C850-604F-E8BA-6CAED2DEBAE7}"/>
              </a:ext>
            </a:extLst>
          </p:cNvPr>
          <p:cNvSpPr txBox="1"/>
          <p:nvPr/>
        </p:nvSpPr>
        <p:spPr>
          <a:xfrm>
            <a:off x="800100" y="347990"/>
            <a:ext cx="11155680" cy="523220"/>
          </a:xfrm>
          <a:prstGeom prst="rect">
            <a:avLst/>
          </a:prstGeom>
          <a:noFill/>
        </p:spPr>
        <p:txBody>
          <a:bodyPr wrap="square" rtlCol="0">
            <a:spAutoFit/>
          </a:bodyPr>
          <a:lstStyle/>
          <a:p>
            <a:r>
              <a:rPr lang="el-GR" sz="28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Σχέδια Διεθνών Συμβάσεων για την ευθύνη στη συνδυασμένη μεταφορά </a:t>
            </a:r>
          </a:p>
        </p:txBody>
      </p:sp>
      <p:sp>
        <p:nvSpPr>
          <p:cNvPr id="5" name="TextBox 4">
            <a:extLst>
              <a:ext uri="{FF2B5EF4-FFF2-40B4-BE49-F238E27FC236}">
                <a16:creationId xmlns:a16="http://schemas.microsoft.com/office/drawing/2014/main" id="{8A283831-E243-3DBA-89B2-A039B5C1D04A}"/>
              </a:ext>
            </a:extLst>
          </p:cNvPr>
          <p:cNvSpPr txBox="1"/>
          <p:nvPr/>
        </p:nvSpPr>
        <p:spPr>
          <a:xfrm>
            <a:off x="297338" y="1567190"/>
            <a:ext cx="11597323" cy="4207077"/>
          </a:xfrm>
          <a:prstGeom prst="rect">
            <a:avLst/>
          </a:prstGeom>
          <a:solidFill>
            <a:srgbClr val="FFFFFF"/>
          </a:solidFill>
          <a:ln w="12700">
            <a:solidFill>
              <a:srgbClr val="D0E4F0"/>
            </a:solidFill>
            <a:prstDash val="solid"/>
          </a:ln>
          <a:effectLst>
            <a:outerShdw blurRad="88900" dist="25400" dir="2700000" algn="bl" rotWithShape="0">
              <a:srgbClr val="000000">
                <a:alpha val="10000"/>
              </a:srgbClr>
            </a:outerShdw>
          </a:effectLst>
        </p:spPr>
        <p:txBody>
          <a:bodyPr/>
          <a:lstStyle>
            <a:lvl1pPr>
              <a:defRPr sz="2400"/>
            </a:lvl1pPr>
          </a:lstStyle>
          <a:p>
            <a:pPr algn="just"/>
            <a:r>
              <a:rPr lang="el-GR" sz="1800" b="1" dirty="0">
                <a:solidFill>
                  <a:schemeClr val="accent5">
                    <a:lumMod val="75000"/>
                  </a:schemeClr>
                </a:solidFill>
              </a:rPr>
              <a:t> Η Διεθνής Σύμβαση του Ο.Η.Ε. του 1980 για τη συνδυασμένη μεταφορά</a:t>
            </a:r>
          </a:p>
          <a:p>
            <a:pPr algn="just"/>
            <a:endParaRPr lang="el-GR" sz="1800" b="1" dirty="0">
              <a:solidFill>
                <a:schemeClr val="accent5">
                  <a:lumMod val="75000"/>
                </a:schemeClr>
              </a:solidFill>
            </a:endParaRPr>
          </a:p>
          <a:p>
            <a:pPr marL="285750" indent="-285750" algn="just">
              <a:buFont typeface="Arial" panose="020B0604020202020204" pitchFamily="34" charset="0"/>
              <a:buChar char="•"/>
            </a:pPr>
            <a:r>
              <a:rPr lang="el-GR" sz="1600" dirty="0"/>
              <a:t>Υπογράφηκε στη Γενεύη στις 24 Μαΐου του 1980, κατόπιν πρωτοβουλίας της UNCTAD</a:t>
            </a:r>
            <a:endParaRPr lang="en-US" sz="1600" dirty="0"/>
          </a:p>
          <a:p>
            <a:pPr marL="285750" indent="-285750" algn="just">
              <a:buFont typeface="Arial" panose="020B0604020202020204" pitchFamily="34" charset="0"/>
              <a:buChar char="•"/>
            </a:pPr>
            <a:r>
              <a:rPr lang="el-GR" sz="1600" dirty="0"/>
              <a:t>Ρυθμίζει κατά τρόπο ενιαίο τη διεθνή συνδυασμένη μεταφορά πραγμάτων</a:t>
            </a:r>
          </a:p>
          <a:p>
            <a:pPr marL="285750" indent="-285750" algn="just">
              <a:buFont typeface="Arial" panose="020B0604020202020204" pitchFamily="34" charset="0"/>
              <a:buChar char="•"/>
            </a:pPr>
            <a:r>
              <a:rPr lang="el-GR" sz="1600" dirty="0"/>
              <a:t>Αναπτύσσει την ευθύνη του μεταφορέα συνδυασμένης μεταφοράς, για τον οποίο καθιερώνει ενιαία ευθύνη από την παραλαβή μέχρι την παράδοση των εμπορευμάτων. Τον καθιστά μάλιστα υπεύθυνο και για τις πράξεις των υπομεταφορέων που τυχόν χρησιμοποίησε.</a:t>
            </a:r>
          </a:p>
          <a:p>
            <a:pPr marL="285750" indent="-285750" algn="just">
              <a:buFont typeface="Arial" panose="020B0604020202020204" pitchFamily="34" charset="0"/>
              <a:buChar char="•"/>
            </a:pPr>
            <a:r>
              <a:rPr lang="el-GR" sz="1600" dirty="0"/>
              <a:t>Ορίζει ότι ο ΜΤΟ υπέχει νόθο αντικειμενική ευθύνη για οποιαδήποτε απώλεια, βλάβη ή καθυστέρηση στην παράδοση των εμπορευμάτων, η οποία εκτείνεται από την παραλαβή έως την παράδοσή τους, ενώ παράλληλα ευθύνεται και αντικειμενικά εγγυητικά για τις πράξεις ή παραλείψεις των προστηθέντων του, για το ίδιο χρονικό διάστημα. </a:t>
            </a:r>
          </a:p>
          <a:p>
            <a:pPr marL="285750" indent="-285750" algn="just">
              <a:buFont typeface="Arial" panose="020B0604020202020204" pitchFamily="34" charset="0"/>
              <a:buChar char="•"/>
            </a:pPr>
            <a:r>
              <a:rPr lang="el-GR" sz="1600" dirty="0"/>
              <a:t>Ο εντοπισμός της ζημίας προκρίνεται μόνο για το όριο της ευθύνης του, υιοθετώντας το αντίστοιχο που προβλέπεται για το συγκεκριμένο είδος μεταφοράς από προγενέστερες διεθνείς συμβάσεις. Σε περίπτωση, όμως, αδυναμίας εντοπισμού της ζημίας τότε καθιερώνεται διαφορετικό όριο ευθύνης</a:t>
            </a:r>
          </a:p>
          <a:p>
            <a:pPr marL="285750" indent="-285750" algn="just">
              <a:buFont typeface="Arial" panose="020B0604020202020204" pitchFamily="34" charset="0"/>
              <a:buChar char="•"/>
            </a:pPr>
            <a:r>
              <a:rPr lang="el-GR" sz="1600" dirty="0"/>
              <a:t>Ρυθμίζει και άλλα ζητήματα όπως την καθυστέρηση παράδοσης, συμβατικές αποκλίσεις των μερών, κ.ά</a:t>
            </a:r>
          </a:p>
          <a:p>
            <a:pPr marL="285750" indent="-285750" algn="just">
              <a:buFont typeface="Arial" panose="020B0604020202020204" pitchFamily="34" charset="0"/>
              <a:buChar char="•"/>
            </a:pPr>
            <a:r>
              <a:rPr lang="el-GR" sz="1600" dirty="0"/>
              <a:t>Η εν λόγω Σύμβαση όμως ουδέποτε ευδοκίμησε και κυρώθηκε παρά μόνο από ελάχιστες χώρες.</a:t>
            </a:r>
          </a:p>
          <a:p>
            <a:endParaRPr lang="el-GR" dirty="0"/>
          </a:p>
        </p:txBody>
      </p:sp>
    </p:spTree>
    <p:extLst>
      <p:ext uri="{BB962C8B-B14F-4D97-AF65-F5344CB8AC3E}">
        <p14:creationId xmlns:p14="http://schemas.microsoft.com/office/powerpoint/2010/main" val="1135324296"/>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493520"/>
          </a:xfrm>
          <a:prstGeom prst="rect">
            <a:avLst/>
          </a:prstGeom>
          <a:solidFill>
            <a:srgbClr val="0A2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87680" y="121920"/>
            <a:ext cx="9000000" cy="480000"/>
          </a:xfrm>
          <a:prstGeom prst="rect">
            <a:avLst/>
          </a:prstGeom>
          <a:noFill/>
        </p:spPr>
        <p:txBody>
          <a:bodyPr wrap="square" lIns="0" tIns="0" rIns="0" bIns="0" anchor="ctr">
            <a:spAutoFit/>
          </a:bodyPr>
          <a:lstStyle/>
          <a:p>
            <a:pPr algn="l">
              <a:spcBef>
                <a:spcPts val="0"/>
              </a:spcBef>
              <a:spcAft>
                <a:spcPts val="0"/>
              </a:spcAft>
            </a:pPr>
            <a:r>
              <a:rPr sz="2200" b="1" i="0">
                <a:solidFill>
                  <a:srgbClr val="FFFFFF"/>
                </a:solidFill>
                <a:latin typeface="Calibri"/>
              </a:rPr>
              <a:t>Η Πρόταση UNCITRAL: Οι Κανόνες Ρότερνταμ (2008)</a:t>
            </a:r>
          </a:p>
        </p:txBody>
      </p:sp>
      <p:sp>
        <p:nvSpPr>
          <p:cNvPr id="4" name="TextBox 3"/>
          <p:cNvSpPr txBox="1"/>
          <p:nvPr/>
        </p:nvSpPr>
        <p:spPr>
          <a:xfrm>
            <a:off x="487680" y="600000"/>
            <a:ext cx="11216640" cy="420000"/>
          </a:xfrm>
          <a:prstGeom prst="rect">
            <a:avLst/>
          </a:prstGeom>
          <a:noFill/>
        </p:spPr>
        <p:txBody>
          <a:bodyPr wrap="square" lIns="0" tIns="0" rIns="0" bIns="0" anchor="t">
            <a:spAutoFit/>
          </a:bodyPr>
          <a:lstStyle/>
          <a:p>
            <a:pPr algn="l">
              <a:spcBef>
                <a:spcPts val="0"/>
              </a:spcBef>
              <a:spcAft>
                <a:spcPts val="0"/>
              </a:spcAft>
            </a:pPr>
            <a:r>
              <a:rPr sz="1450" b="1" i="1">
                <a:solidFill>
                  <a:srgbClr val="FFFFFF"/>
                </a:solidFill>
                <a:latin typeface="Calibri"/>
              </a:rPr>
              <a:t>«Σύμβαση για τις διεθνείς συμβάσεις μεταφοράς εμπορευμάτων εν όλω ή εν μέρει διά θαλάσσης»</a:t>
            </a:r>
          </a:p>
        </p:txBody>
      </p:sp>
      <p:sp>
        <p:nvSpPr>
          <p:cNvPr id="5" name="TextBox 4"/>
          <p:cNvSpPr txBox="1"/>
          <p:nvPr/>
        </p:nvSpPr>
        <p:spPr>
          <a:xfrm>
            <a:off x="487680" y="1080000"/>
            <a:ext cx="9500000" cy="320000"/>
          </a:xfrm>
          <a:prstGeom prst="rect">
            <a:avLst/>
          </a:prstGeom>
          <a:noFill/>
        </p:spPr>
        <p:txBody>
          <a:bodyPr wrap="square" lIns="0" tIns="0" rIns="0" bIns="0" anchor="t">
            <a:spAutoFit/>
          </a:bodyPr>
          <a:lstStyle/>
          <a:p>
            <a:pPr algn="l">
              <a:spcBef>
                <a:spcPts val="0"/>
              </a:spcBef>
              <a:spcAft>
                <a:spcPts val="0"/>
              </a:spcAft>
            </a:pPr>
            <a:r>
              <a:rPr sz="1150" b="0" i="1">
                <a:solidFill>
                  <a:srgbClr val="CADCFC"/>
                </a:solidFill>
                <a:latin typeface="Calibri"/>
              </a:rPr>
              <a:t>UN Convention on Contracts for the International Carriage of Goods Wholly or Partly by Sea</a:t>
            </a:r>
          </a:p>
        </p:txBody>
      </p:sp>
      <p:sp>
        <p:nvSpPr>
          <p:cNvPr id="6" name="Rounded Rectangle 5"/>
          <p:cNvSpPr/>
          <p:nvPr/>
        </p:nvSpPr>
        <p:spPr>
          <a:xfrm>
            <a:off x="9070800" y="743310"/>
            <a:ext cx="2633280" cy="580000"/>
          </a:xfrm>
          <a:prstGeom prst="roundRect">
            <a:avLst>
              <a:gd name="adj" fmla="val 18000"/>
            </a:avLst>
          </a:prstGeom>
          <a:solidFill>
            <a:srgbClr val="FEF0EF"/>
          </a:solidFill>
          <a:ln w="1524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70920" y="718400"/>
            <a:ext cx="2633280" cy="580000"/>
          </a:xfrm>
          <a:prstGeom prst="rect">
            <a:avLst/>
          </a:prstGeom>
          <a:noFill/>
        </p:spPr>
        <p:txBody>
          <a:bodyPr wrap="square" lIns="0" tIns="0" rIns="0" bIns="0" anchor="ctr">
            <a:spAutoFit/>
          </a:bodyPr>
          <a:lstStyle/>
          <a:p>
            <a:pPr algn="ctr">
              <a:spcBef>
                <a:spcPts val="0"/>
              </a:spcBef>
              <a:spcAft>
                <a:spcPts val="200"/>
              </a:spcAft>
            </a:pPr>
            <a:r>
              <a:rPr sz="1150" b="1" i="0">
                <a:solidFill>
                  <a:srgbClr val="C0392B"/>
                </a:solidFill>
                <a:latin typeface="Calibri"/>
              </a:rPr>
              <a:t>⚠ ΔΕΝ ΙΣΧΥΕΙ ΑΚΟΜΑ</a:t>
            </a:r>
          </a:p>
          <a:p>
            <a:pPr algn="ctr">
              <a:spcBef>
                <a:spcPts val="0"/>
              </a:spcBef>
              <a:spcAft>
                <a:spcPts val="200"/>
              </a:spcAft>
            </a:pPr>
            <a:r>
              <a:rPr sz="1050" b="0" i="0">
                <a:solidFill>
                  <a:srgbClr val="C0392B"/>
                </a:solidFill>
                <a:latin typeface="Calibri"/>
              </a:rPr>
              <a:t>5/20 κυρώσεις (2026)</a:t>
            </a:r>
          </a:p>
        </p:txBody>
      </p:sp>
      <p:sp>
        <p:nvSpPr>
          <p:cNvPr id="8" name="Rectangle 7"/>
          <p:cNvSpPr/>
          <p:nvPr/>
        </p:nvSpPr>
        <p:spPr>
          <a:xfrm>
            <a:off x="487680" y="1870000"/>
            <a:ext cx="8140000" cy="25000"/>
          </a:xfrm>
          <a:prstGeom prst="rect">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12680" y="1640000"/>
            <a:ext cx="1400000" cy="260000"/>
          </a:xfrm>
          <a:prstGeom prst="rect">
            <a:avLst/>
          </a:prstGeom>
          <a:noFill/>
        </p:spPr>
        <p:txBody>
          <a:bodyPr wrap="square" lIns="0" tIns="0" rIns="0" bIns="0" anchor="t">
            <a:spAutoFit/>
          </a:bodyPr>
          <a:lstStyle/>
          <a:p>
            <a:pPr algn="ctr">
              <a:spcBef>
                <a:spcPts val="0"/>
              </a:spcBef>
              <a:spcAft>
                <a:spcPts val="0"/>
              </a:spcAft>
            </a:pPr>
            <a:r>
              <a:rPr sz="1150" b="1" i="0">
                <a:solidFill>
                  <a:srgbClr val="065A82"/>
                </a:solidFill>
                <a:latin typeface="Calibri"/>
              </a:rPr>
              <a:t>2001-2008</a:t>
            </a:r>
          </a:p>
        </p:txBody>
      </p:sp>
      <p:sp>
        <p:nvSpPr>
          <p:cNvPr id="10" name="Oval 9"/>
          <p:cNvSpPr/>
          <p:nvPr/>
        </p:nvSpPr>
        <p:spPr>
          <a:xfrm>
            <a:off x="1422680" y="1805000"/>
            <a:ext cx="180000" cy="180000"/>
          </a:xfrm>
          <a:prstGeom prst="ellipse">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2680" y="2000000"/>
            <a:ext cx="1500000" cy="480000"/>
          </a:xfrm>
          <a:prstGeom prst="rect">
            <a:avLst/>
          </a:prstGeom>
          <a:noFill/>
        </p:spPr>
        <p:txBody>
          <a:bodyPr wrap="square" lIns="0" tIns="0" rIns="0" bIns="0" anchor="t">
            <a:spAutoFit/>
          </a:bodyPr>
          <a:lstStyle/>
          <a:p>
            <a:pPr algn="ctr">
              <a:lnSpc>
                <a:spcPct val="105000"/>
              </a:lnSpc>
              <a:spcBef>
                <a:spcPts val="0"/>
              </a:spcBef>
              <a:spcAft>
                <a:spcPts val="0"/>
              </a:spcAft>
            </a:pPr>
            <a:r>
              <a:rPr sz="950" b="0" i="0">
                <a:solidFill>
                  <a:srgbClr val="1A2332"/>
                </a:solidFill>
                <a:latin typeface="Calibri"/>
              </a:rPr>
              <a:t>Εκπόνηση από
UNCITRAL WG III</a:t>
            </a:r>
          </a:p>
        </p:txBody>
      </p:sp>
      <p:sp>
        <p:nvSpPr>
          <p:cNvPr id="12" name="TextBox 11"/>
          <p:cNvSpPr txBox="1"/>
          <p:nvPr/>
        </p:nvSpPr>
        <p:spPr>
          <a:xfrm>
            <a:off x="2862680" y="1640000"/>
            <a:ext cx="1400000" cy="260000"/>
          </a:xfrm>
          <a:prstGeom prst="rect">
            <a:avLst/>
          </a:prstGeom>
          <a:noFill/>
        </p:spPr>
        <p:txBody>
          <a:bodyPr wrap="square" lIns="0" tIns="0" rIns="0" bIns="0" anchor="t">
            <a:spAutoFit/>
          </a:bodyPr>
          <a:lstStyle/>
          <a:p>
            <a:pPr algn="ctr">
              <a:spcBef>
                <a:spcPts val="0"/>
              </a:spcBef>
              <a:spcAft>
                <a:spcPts val="0"/>
              </a:spcAft>
            </a:pPr>
            <a:r>
              <a:rPr sz="1150" b="1" i="0">
                <a:solidFill>
                  <a:srgbClr val="065A82"/>
                </a:solidFill>
                <a:latin typeface="Calibri"/>
              </a:rPr>
              <a:t>Δεκ. 2008</a:t>
            </a:r>
          </a:p>
        </p:txBody>
      </p:sp>
      <p:sp>
        <p:nvSpPr>
          <p:cNvPr id="13" name="Oval 12"/>
          <p:cNvSpPr/>
          <p:nvPr/>
        </p:nvSpPr>
        <p:spPr>
          <a:xfrm>
            <a:off x="3472680" y="1805000"/>
            <a:ext cx="180000" cy="180000"/>
          </a:xfrm>
          <a:prstGeom prst="ellipse">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812680" y="2000000"/>
            <a:ext cx="1500000" cy="480000"/>
          </a:xfrm>
          <a:prstGeom prst="rect">
            <a:avLst/>
          </a:prstGeom>
          <a:noFill/>
        </p:spPr>
        <p:txBody>
          <a:bodyPr wrap="square" lIns="0" tIns="0" rIns="0" bIns="0" anchor="t">
            <a:spAutoFit/>
          </a:bodyPr>
          <a:lstStyle/>
          <a:p>
            <a:pPr algn="ctr">
              <a:lnSpc>
                <a:spcPct val="105000"/>
              </a:lnSpc>
              <a:spcBef>
                <a:spcPts val="0"/>
              </a:spcBef>
              <a:spcAft>
                <a:spcPts val="0"/>
              </a:spcAft>
            </a:pPr>
            <a:r>
              <a:rPr sz="950" b="0" i="0">
                <a:solidFill>
                  <a:srgbClr val="1A2332"/>
                </a:solidFill>
                <a:latin typeface="Calibri"/>
              </a:rPr>
              <a:t>Υιοθέτηση από
ΓΣ ΟΗΕ</a:t>
            </a:r>
          </a:p>
        </p:txBody>
      </p:sp>
      <p:sp>
        <p:nvSpPr>
          <p:cNvPr id="15" name="TextBox 14"/>
          <p:cNvSpPr txBox="1"/>
          <p:nvPr/>
        </p:nvSpPr>
        <p:spPr>
          <a:xfrm>
            <a:off x="4912680" y="1640000"/>
            <a:ext cx="1400000" cy="260000"/>
          </a:xfrm>
          <a:prstGeom prst="rect">
            <a:avLst/>
          </a:prstGeom>
          <a:noFill/>
        </p:spPr>
        <p:txBody>
          <a:bodyPr wrap="square" lIns="0" tIns="0" rIns="0" bIns="0" anchor="t">
            <a:spAutoFit/>
          </a:bodyPr>
          <a:lstStyle/>
          <a:p>
            <a:pPr algn="ctr">
              <a:spcBef>
                <a:spcPts val="0"/>
              </a:spcBef>
              <a:spcAft>
                <a:spcPts val="0"/>
              </a:spcAft>
            </a:pPr>
            <a:r>
              <a:rPr sz="1150" b="1" i="0">
                <a:solidFill>
                  <a:srgbClr val="065A82"/>
                </a:solidFill>
                <a:latin typeface="Calibri"/>
              </a:rPr>
              <a:t>Σεπτ. 2009</a:t>
            </a:r>
          </a:p>
        </p:txBody>
      </p:sp>
      <p:sp>
        <p:nvSpPr>
          <p:cNvPr id="16" name="Oval 15"/>
          <p:cNvSpPr/>
          <p:nvPr/>
        </p:nvSpPr>
        <p:spPr>
          <a:xfrm>
            <a:off x="5522680" y="1805000"/>
            <a:ext cx="180000" cy="180000"/>
          </a:xfrm>
          <a:prstGeom prst="ellipse">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862680" y="2000000"/>
            <a:ext cx="1500000" cy="480000"/>
          </a:xfrm>
          <a:prstGeom prst="rect">
            <a:avLst/>
          </a:prstGeom>
          <a:noFill/>
        </p:spPr>
        <p:txBody>
          <a:bodyPr wrap="square" lIns="0" tIns="0" rIns="0" bIns="0" anchor="t">
            <a:spAutoFit/>
          </a:bodyPr>
          <a:lstStyle/>
          <a:p>
            <a:pPr algn="ctr">
              <a:lnSpc>
                <a:spcPct val="105000"/>
              </a:lnSpc>
              <a:spcBef>
                <a:spcPts val="0"/>
              </a:spcBef>
              <a:spcAft>
                <a:spcPts val="0"/>
              </a:spcAft>
            </a:pPr>
            <a:r>
              <a:rPr sz="950" b="0" i="0">
                <a:solidFill>
                  <a:srgbClr val="1A2332"/>
                </a:solidFill>
                <a:latin typeface="Calibri"/>
              </a:rPr>
              <a:t>Υπογραφή στο
Ρότερνταμ (25 κρ.)</a:t>
            </a:r>
          </a:p>
        </p:txBody>
      </p:sp>
      <p:sp>
        <p:nvSpPr>
          <p:cNvPr id="18" name="TextBox 17"/>
          <p:cNvSpPr txBox="1"/>
          <p:nvPr/>
        </p:nvSpPr>
        <p:spPr>
          <a:xfrm>
            <a:off x="6962680" y="1640000"/>
            <a:ext cx="1400000" cy="260000"/>
          </a:xfrm>
          <a:prstGeom prst="rect">
            <a:avLst/>
          </a:prstGeom>
          <a:noFill/>
        </p:spPr>
        <p:txBody>
          <a:bodyPr wrap="square" lIns="0" tIns="0" rIns="0" bIns="0" anchor="t">
            <a:spAutoFit/>
          </a:bodyPr>
          <a:lstStyle/>
          <a:p>
            <a:pPr algn="ctr">
              <a:spcBef>
                <a:spcPts val="0"/>
              </a:spcBef>
              <a:spcAft>
                <a:spcPts val="0"/>
              </a:spcAft>
            </a:pPr>
            <a:r>
              <a:rPr sz="1150" b="1" i="0">
                <a:solidFill>
                  <a:srgbClr val="065A82"/>
                </a:solidFill>
                <a:latin typeface="Calibri"/>
              </a:rPr>
              <a:t>2026</a:t>
            </a:r>
          </a:p>
        </p:txBody>
      </p:sp>
      <p:sp>
        <p:nvSpPr>
          <p:cNvPr id="19" name="Oval 18"/>
          <p:cNvSpPr/>
          <p:nvPr/>
        </p:nvSpPr>
        <p:spPr>
          <a:xfrm>
            <a:off x="7572680" y="1805000"/>
            <a:ext cx="180000" cy="180000"/>
          </a:xfrm>
          <a:prstGeom prst="ellipse">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912680" y="2000000"/>
            <a:ext cx="1500000" cy="300788"/>
          </a:xfrm>
          <a:prstGeom prst="rect">
            <a:avLst/>
          </a:prstGeom>
          <a:noFill/>
        </p:spPr>
        <p:txBody>
          <a:bodyPr wrap="square" lIns="0" tIns="0" rIns="0" bIns="0" anchor="t">
            <a:spAutoFit/>
          </a:bodyPr>
          <a:lstStyle/>
          <a:p>
            <a:pPr algn="ctr">
              <a:lnSpc>
                <a:spcPct val="105000"/>
              </a:lnSpc>
              <a:spcBef>
                <a:spcPts val="0"/>
              </a:spcBef>
              <a:spcAft>
                <a:spcPts val="0"/>
              </a:spcAft>
            </a:pPr>
            <a:r>
              <a:rPr sz="950" b="0" i="0" dirty="0">
                <a:solidFill>
                  <a:srgbClr val="1A2332"/>
                </a:solidFill>
                <a:latin typeface="Calibri"/>
              </a:rPr>
              <a:t>5 </a:t>
            </a:r>
            <a:r>
              <a:rPr sz="950" b="0" i="0" dirty="0" err="1">
                <a:solidFill>
                  <a:srgbClr val="1A2332"/>
                </a:solidFill>
                <a:latin typeface="Calibri"/>
              </a:rPr>
              <a:t>κυρώσεις</a:t>
            </a:r>
            <a:r>
              <a:rPr sz="950" b="0" i="0" dirty="0">
                <a:solidFill>
                  <a:srgbClr val="1A2332"/>
                </a:solidFill>
                <a:latin typeface="Calibri"/>
              </a:rPr>
              <a:t> </a:t>
            </a:r>
            <a:r>
              <a:rPr lang="el-GR" sz="950" b="0" i="0" dirty="0">
                <a:solidFill>
                  <a:srgbClr val="1A2332"/>
                </a:solidFill>
                <a:latin typeface="Calibri"/>
              </a:rPr>
              <a:t>-</a:t>
            </a:r>
            <a:r>
              <a:rPr sz="950" b="0" i="0" dirty="0">
                <a:solidFill>
                  <a:srgbClr val="1A2332"/>
                </a:solidFill>
                <a:latin typeface="Calibri"/>
              </a:rPr>
              <a:t>
</a:t>
            </a:r>
            <a:r>
              <a:rPr sz="950" b="0" i="0" dirty="0" err="1">
                <a:solidFill>
                  <a:srgbClr val="1A2332"/>
                </a:solidFill>
                <a:latin typeface="Calibri"/>
              </a:rPr>
              <a:t>εκκρεμεί</a:t>
            </a:r>
            <a:r>
              <a:rPr sz="950" b="0" i="0" dirty="0">
                <a:solidFill>
                  <a:srgbClr val="1A2332"/>
                </a:solidFill>
                <a:latin typeface="Calibri"/>
              </a:rPr>
              <a:t> η </a:t>
            </a:r>
            <a:r>
              <a:rPr sz="950" b="0" i="0" dirty="0" err="1">
                <a:solidFill>
                  <a:srgbClr val="1A2332"/>
                </a:solidFill>
                <a:latin typeface="Calibri"/>
              </a:rPr>
              <a:t>ισχύς</a:t>
            </a:r>
            <a:endParaRPr sz="950" b="0" i="0" dirty="0">
              <a:solidFill>
                <a:srgbClr val="1A2332"/>
              </a:solidFill>
              <a:latin typeface="Calibri"/>
            </a:endParaRPr>
          </a:p>
        </p:txBody>
      </p:sp>
      <p:sp>
        <p:nvSpPr>
          <p:cNvPr id="21" name="Rounded Rectangle 20"/>
          <p:cNvSpPr/>
          <p:nvPr/>
        </p:nvSpPr>
        <p:spPr>
          <a:xfrm>
            <a:off x="487680" y="2620000"/>
            <a:ext cx="3647440" cy="487680"/>
          </a:xfrm>
          <a:prstGeom prst="roundRect">
            <a:avLst>
              <a:gd name="adj" fmla="val 18000"/>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87680" y="2759965"/>
            <a:ext cx="3647440" cy="207749"/>
          </a:xfrm>
          <a:prstGeom prst="rect">
            <a:avLst/>
          </a:prstGeom>
          <a:noFill/>
        </p:spPr>
        <p:txBody>
          <a:bodyPr wrap="square" lIns="0" tIns="0" rIns="0" bIns="0" anchor="ctr">
            <a:spAutoFit/>
          </a:bodyPr>
          <a:lstStyle/>
          <a:p>
            <a:pPr algn="ctr">
              <a:spcBef>
                <a:spcPts val="0"/>
              </a:spcBef>
              <a:spcAft>
                <a:spcPts val="0"/>
              </a:spcAft>
            </a:pPr>
            <a:r>
              <a:rPr sz="1350" b="1" i="0" dirty="0" err="1">
                <a:solidFill>
                  <a:srgbClr val="FFFFFF"/>
                </a:solidFill>
                <a:latin typeface="Calibri"/>
              </a:rPr>
              <a:t>Πεδίο</a:t>
            </a:r>
            <a:r>
              <a:rPr sz="1350" b="1" i="0" dirty="0">
                <a:solidFill>
                  <a:srgbClr val="FFFFFF"/>
                </a:solidFill>
                <a:latin typeface="Calibri"/>
              </a:rPr>
              <a:t> </a:t>
            </a:r>
            <a:r>
              <a:rPr sz="1350" b="1" i="0" dirty="0" err="1">
                <a:solidFill>
                  <a:srgbClr val="FFFFFF"/>
                </a:solidFill>
                <a:latin typeface="Calibri"/>
              </a:rPr>
              <a:t>Εφ</a:t>
            </a:r>
            <a:r>
              <a:rPr sz="1350" b="1" i="0" dirty="0">
                <a:solidFill>
                  <a:srgbClr val="FFFFFF"/>
                </a:solidFill>
                <a:latin typeface="Calibri"/>
              </a:rPr>
              <a:t>αρμογής </a:t>
            </a:r>
          </a:p>
        </p:txBody>
      </p:sp>
      <p:sp>
        <p:nvSpPr>
          <p:cNvPr id="23" name="TextBox 22"/>
          <p:cNvSpPr txBox="1"/>
          <p:nvPr/>
        </p:nvSpPr>
        <p:spPr>
          <a:xfrm>
            <a:off x="547680" y="3205000"/>
            <a:ext cx="3465220" cy="3029034"/>
          </a:xfrm>
          <a:prstGeom prst="rect">
            <a:avLst/>
          </a:prstGeom>
          <a:noFill/>
        </p:spPr>
        <p:txBody>
          <a:bodyPr wrap="square" lIns="0" tIns="0" rIns="0" bIns="0" anchor="t">
            <a:spAutoFit/>
          </a:bodyPr>
          <a:lstStyle/>
          <a:p>
            <a:pPr marL="182880" indent="-182880" algn="just">
              <a:lnSpc>
                <a:spcPct val="112000"/>
              </a:lnSpc>
              <a:spcAft>
                <a:spcPts val="1000"/>
              </a:spcAft>
              <a:buFont typeface="Arial"/>
              <a:buChar char="•"/>
            </a:pPr>
            <a:r>
              <a:rPr lang="en-US" sz="1100" b="1" dirty="0">
                <a:solidFill>
                  <a:srgbClr val="1A2332"/>
                </a:solidFill>
                <a:latin typeface="Calibri"/>
              </a:rPr>
              <a:t>«The Contract of carriage shall provide carriage by sea…»: </a:t>
            </a:r>
            <a:r>
              <a:rPr lang="el-GR" sz="1100" b="0" dirty="0">
                <a:solidFill>
                  <a:srgbClr val="1A2332"/>
                </a:solidFill>
                <a:latin typeface="Calibri"/>
              </a:rPr>
              <a:t>οπωσδήποτε</a:t>
            </a:r>
            <a:r>
              <a:rPr sz="1100" b="0" dirty="0">
                <a:solidFill>
                  <a:srgbClr val="1A2332"/>
                </a:solidFill>
                <a:latin typeface="Calibri"/>
              </a:rPr>
              <a:t> </a:t>
            </a:r>
            <a:r>
              <a:rPr sz="1100" b="0" dirty="0" err="1">
                <a:solidFill>
                  <a:srgbClr val="1A2332"/>
                </a:solidFill>
                <a:latin typeface="Calibri"/>
              </a:rPr>
              <a:t>έν</a:t>
            </a:r>
            <a:r>
              <a:rPr sz="1100" b="0" dirty="0">
                <a:solidFill>
                  <a:srgbClr val="1A2332"/>
                </a:solidFill>
                <a:latin typeface="Calibri"/>
              </a:rPr>
              <a:t>α τμήμα της σύμβασης μεταφοράς να είναι θαλάσσιο </a:t>
            </a:r>
            <a:r>
              <a:rPr lang="el-GR" sz="1100" b="0" dirty="0">
                <a:solidFill>
                  <a:srgbClr val="1A2332"/>
                </a:solidFill>
                <a:latin typeface="Calibri"/>
              </a:rPr>
              <a:t>-</a:t>
            </a:r>
            <a:r>
              <a:rPr sz="1100" b="0" dirty="0">
                <a:solidFill>
                  <a:srgbClr val="1A2332"/>
                </a:solidFill>
                <a:latin typeface="Calibri"/>
              </a:rPr>
              <a:t> </a:t>
            </a:r>
            <a:r>
              <a:rPr sz="1100" b="0" dirty="0" err="1">
                <a:solidFill>
                  <a:srgbClr val="1A2332"/>
                </a:solidFill>
                <a:latin typeface="Calibri"/>
              </a:rPr>
              <a:t>δεν</a:t>
            </a:r>
            <a:r>
              <a:rPr sz="1100" b="0" dirty="0">
                <a:solidFill>
                  <a:srgbClr val="1A2332"/>
                </a:solidFill>
                <a:latin typeface="Calibri"/>
              </a:rPr>
              <a:t> απα</a:t>
            </a:r>
            <a:r>
              <a:rPr sz="1100" b="0" dirty="0" err="1">
                <a:solidFill>
                  <a:srgbClr val="1A2332"/>
                </a:solidFill>
                <a:latin typeface="Calibri"/>
              </a:rPr>
              <a:t>ιτείτ</a:t>
            </a:r>
            <a:r>
              <a:rPr sz="1100" b="0" dirty="0">
                <a:solidFill>
                  <a:srgbClr val="1A2332"/>
                </a:solidFill>
                <a:latin typeface="Calibri"/>
              </a:rPr>
              <a:t>αι φορτωτική ή άλλο τίτλο μεταφοράς.</a:t>
            </a:r>
            <a:r>
              <a:rPr lang="el-GR" sz="1100" b="1" dirty="0">
                <a:solidFill>
                  <a:srgbClr val="1A2332"/>
                </a:solidFill>
              </a:rPr>
              <a:t> </a:t>
            </a:r>
          </a:p>
          <a:p>
            <a:pPr marL="182880" indent="-182880" algn="just">
              <a:lnSpc>
                <a:spcPct val="112000"/>
              </a:lnSpc>
              <a:spcAft>
                <a:spcPts val="1000"/>
              </a:spcAft>
              <a:buFont typeface="Arial"/>
              <a:buChar char="•"/>
            </a:pPr>
            <a:r>
              <a:rPr lang="el-GR" sz="1100" b="1" dirty="0">
                <a:solidFill>
                  <a:srgbClr val="1A2332"/>
                </a:solidFill>
              </a:rPr>
              <a:t>Εξαιρέσεις (αρ. 6 RR): </a:t>
            </a:r>
            <a:r>
              <a:rPr lang="el-GR" sz="1100" dirty="0">
                <a:solidFill>
                  <a:srgbClr val="1A2332"/>
                </a:solidFill>
              </a:rPr>
              <a:t>ναυλοσύμφωνα (charter parties) και άλλες συμβάσεις χρήσης πλοίου εκτός πεδίου εφαρμογής.</a:t>
            </a:r>
            <a:endParaRPr sz="1100" b="0" dirty="0">
              <a:solidFill>
                <a:srgbClr val="1A2332"/>
              </a:solidFill>
              <a:latin typeface="Calibri"/>
            </a:endParaRPr>
          </a:p>
          <a:p>
            <a:pPr marL="182880" indent="-182880" algn="just">
              <a:lnSpc>
                <a:spcPct val="112000"/>
              </a:lnSpc>
              <a:spcBef>
                <a:spcPts val="0"/>
              </a:spcBef>
              <a:spcAft>
                <a:spcPts val="1000"/>
              </a:spcAft>
              <a:buFont typeface="Arial"/>
              <a:buChar char="•"/>
            </a:pPr>
            <a:r>
              <a:rPr lang="el-GR" sz="1100" b="1" dirty="0">
                <a:solidFill>
                  <a:srgbClr val="1A2332"/>
                </a:solidFill>
                <a:latin typeface="Calibri"/>
              </a:rPr>
              <a:t>Χρονικό πεδίο-</a:t>
            </a:r>
            <a:r>
              <a:rPr sz="1100" b="1" dirty="0">
                <a:solidFill>
                  <a:srgbClr val="1A2332"/>
                </a:solidFill>
                <a:latin typeface="Calibri"/>
              </a:rPr>
              <a:t>Door-to-door </a:t>
            </a:r>
            <a:r>
              <a:rPr sz="1100" b="1" dirty="0" err="1">
                <a:solidFill>
                  <a:srgbClr val="1A2332"/>
                </a:solidFill>
                <a:latin typeface="Calibri"/>
              </a:rPr>
              <a:t>κάλυψη</a:t>
            </a:r>
            <a:r>
              <a:rPr lang="el-GR" sz="1100" b="1" dirty="0">
                <a:solidFill>
                  <a:srgbClr val="1A2332"/>
                </a:solidFill>
                <a:latin typeface="Calibri"/>
              </a:rPr>
              <a:t> </a:t>
            </a:r>
            <a:r>
              <a:rPr lang="el-GR" sz="1100" b="1" dirty="0">
                <a:solidFill>
                  <a:srgbClr val="1A2332"/>
                </a:solidFill>
              </a:rPr>
              <a:t>(αρ. 12RR): </a:t>
            </a:r>
            <a:r>
              <a:rPr sz="1100" b="1" dirty="0">
                <a:solidFill>
                  <a:srgbClr val="1A2332"/>
                </a:solidFill>
                <a:latin typeface="Calibri"/>
              </a:rPr>
              <a:t> </a:t>
            </a:r>
            <a:r>
              <a:rPr sz="1100" b="0" dirty="0">
                <a:solidFill>
                  <a:srgbClr val="1A2332"/>
                </a:solidFill>
                <a:latin typeface="Calibri"/>
              </a:rPr>
              <a:t>από </a:t>
            </a:r>
            <a:r>
              <a:rPr sz="1100" b="0" dirty="0" err="1">
                <a:solidFill>
                  <a:srgbClr val="1A2332"/>
                </a:solidFill>
                <a:latin typeface="Calibri"/>
              </a:rPr>
              <a:t>την</a:t>
            </a:r>
            <a:r>
              <a:rPr sz="1100" b="0" dirty="0">
                <a:solidFill>
                  <a:srgbClr val="1A2332"/>
                </a:solidFill>
                <a:latin typeface="Calibri"/>
              </a:rPr>
              <a:t> παραλαβή </a:t>
            </a:r>
            <a:r>
              <a:rPr sz="1100" b="0" dirty="0" err="1">
                <a:solidFill>
                  <a:srgbClr val="1A2332"/>
                </a:solidFill>
                <a:latin typeface="Calibri"/>
              </a:rPr>
              <a:t>έως</a:t>
            </a:r>
            <a:r>
              <a:rPr sz="1100" b="0" dirty="0">
                <a:solidFill>
                  <a:srgbClr val="1A2332"/>
                </a:solidFill>
                <a:latin typeface="Calibri"/>
              </a:rPr>
              <a:t> </a:t>
            </a:r>
            <a:r>
              <a:rPr sz="1100" b="0" dirty="0" err="1">
                <a:solidFill>
                  <a:srgbClr val="1A2332"/>
                </a:solidFill>
                <a:latin typeface="Calibri"/>
              </a:rPr>
              <a:t>την</a:t>
            </a:r>
            <a:r>
              <a:rPr sz="1100" b="0" dirty="0">
                <a:solidFill>
                  <a:srgbClr val="1A2332"/>
                </a:solidFill>
                <a:latin typeface="Calibri"/>
              </a:rPr>
              <a:t> πα</a:t>
            </a:r>
            <a:r>
              <a:rPr sz="1100" b="0" dirty="0" err="1">
                <a:solidFill>
                  <a:srgbClr val="1A2332"/>
                </a:solidFill>
                <a:latin typeface="Calibri"/>
              </a:rPr>
              <a:t>ράδοση</a:t>
            </a:r>
            <a:r>
              <a:rPr sz="1100" b="0" dirty="0">
                <a:solidFill>
                  <a:srgbClr val="1A2332"/>
                </a:solidFill>
                <a:latin typeface="Calibri"/>
              </a:rPr>
              <a:t> </a:t>
            </a:r>
            <a:r>
              <a:rPr sz="1100" b="0" dirty="0" err="1">
                <a:solidFill>
                  <a:srgbClr val="1A2332"/>
                </a:solidFill>
                <a:latin typeface="Calibri"/>
              </a:rPr>
              <a:t>των</a:t>
            </a:r>
            <a:r>
              <a:rPr sz="1100" b="0" dirty="0">
                <a:solidFill>
                  <a:srgbClr val="1A2332"/>
                </a:solidFill>
                <a:latin typeface="Calibri"/>
              </a:rPr>
              <a:t> </a:t>
            </a:r>
            <a:r>
              <a:rPr sz="1100" b="0" dirty="0" err="1">
                <a:solidFill>
                  <a:srgbClr val="1A2332"/>
                </a:solidFill>
                <a:latin typeface="Calibri"/>
              </a:rPr>
              <a:t>εμ</a:t>
            </a:r>
            <a:r>
              <a:rPr sz="1100" b="0" dirty="0">
                <a:solidFill>
                  <a:srgbClr val="1A2332"/>
                </a:solidFill>
                <a:latin typeface="Calibri"/>
              </a:rPr>
              <a:t>πορευμάτων, καλύπτοντας ολόκληρη τη διαδρομή.</a:t>
            </a:r>
          </a:p>
          <a:p>
            <a:pPr marL="182880" indent="-182880" algn="just">
              <a:lnSpc>
                <a:spcPct val="112000"/>
              </a:lnSpc>
              <a:spcBef>
                <a:spcPts val="0"/>
              </a:spcBef>
              <a:spcAft>
                <a:spcPts val="1000"/>
              </a:spcAft>
              <a:buFont typeface="Arial"/>
              <a:buChar char="•"/>
            </a:pPr>
            <a:r>
              <a:rPr sz="1100" b="1" dirty="0" err="1">
                <a:solidFill>
                  <a:srgbClr val="1A2332"/>
                </a:solidFill>
                <a:latin typeface="Calibri"/>
              </a:rPr>
              <a:t>Τυ</a:t>
            </a:r>
            <a:r>
              <a:rPr sz="1100" b="1" dirty="0">
                <a:solidFill>
                  <a:srgbClr val="1A2332"/>
                </a:solidFill>
                <a:latin typeface="Calibri"/>
              </a:rPr>
              <a:t>πικό πεδίο (αρ. 5 RR): </a:t>
            </a:r>
            <a:r>
              <a:rPr sz="1100" b="0" dirty="0" err="1">
                <a:solidFill>
                  <a:srgbClr val="1A2332"/>
                </a:solidFill>
                <a:latin typeface="Calibri"/>
              </a:rPr>
              <a:t>εφ</a:t>
            </a:r>
            <a:r>
              <a:rPr sz="1100" b="0" dirty="0">
                <a:solidFill>
                  <a:srgbClr val="1A2332"/>
                </a:solidFill>
                <a:latin typeface="Calibri"/>
              </a:rPr>
              <a:t>αρμόζεται όταν ο τόπος παραλαβής/παράδοσης ή το λιμάνι φόρτωσης/εκφόρτωσης βρίσκεται σε συμβαλλόμενο κράτος.</a:t>
            </a:r>
          </a:p>
        </p:txBody>
      </p:sp>
      <p:sp>
        <p:nvSpPr>
          <p:cNvPr id="24" name="Rounded Rectangle 23"/>
          <p:cNvSpPr/>
          <p:nvPr/>
        </p:nvSpPr>
        <p:spPr>
          <a:xfrm>
            <a:off x="4262680" y="2376160"/>
            <a:ext cx="3647440" cy="487680"/>
          </a:xfrm>
          <a:prstGeom prst="roundRect">
            <a:avLst>
              <a:gd name="adj" fmla="val 18000"/>
            </a:avLst>
          </a:prstGeom>
          <a:solidFill>
            <a:srgbClr val="1C72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272280" y="2501445"/>
            <a:ext cx="3647440" cy="207749"/>
          </a:xfrm>
          <a:prstGeom prst="rect">
            <a:avLst/>
          </a:prstGeom>
          <a:noFill/>
        </p:spPr>
        <p:txBody>
          <a:bodyPr wrap="square" lIns="0" tIns="0" rIns="0" bIns="0" anchor="ctr">
            <a:spAutoFit/>
          </a:bodyPr>
          <a:lstStyle/>
          <a:p>
            <a:pPr algn="ctr">
              <a:spcBef>
                <a:spcPts val="0"/>
              </a:spcBef>
              <a:spcAft>
                <a:spcPts val="0"/>
              </a:spcAft>
            </a:pPr>
            <a:r>
              <a:rPr sz="1350" b="1" i="0" dirty="0" err="1">
                <a:solidFill>
                  <a:srgbClr val="FFFFFF"/>
                </a:solidFill>
                <a:latin typeface="Calibri"/>
              </a:rPr>
              <a:t>Σύστημ</a:t>
            </a:r>
            <a:r>
              <a:rPr sz="1350" b="1" i="0" dirty="0">
                <a:solidFill>
                  <a:srgbClr val="FFFFFF"/>
                </a:solidFill>
                <a:latin typeface="Calibri"/>
              </a:rPr>
              <a:t>α Ευθύνης </a:t>
            </a:r>
          </a:p>
        </p:txBody>
      </p:sp>
      <p:sp>
        <p:nvSpPr>
          <p:cNvPr id="26" name="TextBox 25"/>
          <p:cNvSpPr txBox="1"/>
          <p:nvPr/>
        </p:nvSpPr>
        <p:spPr>
          <a:xfrm>
            <a:off x="4324710" y="2849160"/>
            <a:ext cx="3527440" cy="4038413"/>
          </a:xfrm>
          <a:prstGeom prst="rect">
            <a:avLst/>
          </a:prstGeom>
          <a:noFill/>
        </p:spPr>
        <p:txBody>
          <a:bodyPr wrap="square" lIns="0" tIns="0" rIns="0" bIns="0" anchor="t">
            <a:spAutoFit/>
          </a:bodyPr>
          <a:lstStyle/>
          <a:p>
            <a:pPr marL="171450" indent="-171450" algn="just">
              <a:lnSpc>
                <a:spcPct val="112000"/>
              </a:lnSpc>
              <a:spcBef>
                <a:spcPts val="0"/>
              </a:spcBef>
              <a:spcAft>
                <a:spcPts val="1000"/>
              </a:spcAft>
              <a:buFont typeface="Arial" panose="020B0604020202020204" pitchFamily="34" charset="0"/>
              <a:buChar char="•"/>
            </a:pPr>
            <a:r>
              <a:rPr lang="el-GR" sz="1100" dirty="0">
                <a:solidFill>
                  <a:srgbClr val="1A2332"/>
                </a:solidFill>
                <a:latin typeface="Calibri"/>
              </a:rPr>
              <a:t>Γενικός κανόνας : Σύστημα </a:t>
            </a:r>
            <a:r>
              <a:rPr lang="el-GR" sz="1100" u="sng" dirty="0">
                <a:solidFill>
                  <a:srgbClr val="1A2332"/>
                </a:solidFill>
                <a:latin typeface="Calibri"/>
              </a:rPr>
              <a:t>Ενιαίας Ευθύνης </a:t>
            </a:r>
            <a:r>
              <a:rPr lang="el-GR" sz="1100" dirty="0">
                <a:solidFill>
                  <a:srgbClr val="1A2332"/>
                </a:solidFill>
                <a:latin typeface="Calibri"/>
              </a:rPr>
              <a:t>(Uniform) (αρ. 17 RR) εφαρμόζεται ιδίως σε περιπτώσεις </a:t>
            </a:r>
            <a:r>
              <a:rPr lang="el-GR" sz="1100" u="sng" dirty="0">
                <a:solidFill>
                  <a:srgbClr val="1A2332"/>
                </a:solidFill>
                <a:latin typeface="Calibri"/>
              </a:rPr>
              <a:t>μη εντοπισμένης ζημίας ή ελλείψει εφαρμογής ειδικού καθεστώτος</a:t>
            </a:r>
            <a:r>
              <a:rPr lang="el-GR" sz="1100" dirty="0">
                <a:solidFill>
                  <a:srgbClr val="1A2332"/>
                </a:solidFill>
                <a:latin typeface="Calibri"/>
              </a:rPr>
              <a:t> κατά άρθρο 26 RR → </a:t>
            </a:r>
            <a:r>
              <a:rPr lang="el-GR" sz="1100" u="sng" dirty="0">
                <a:solidFill>
                  <a:srgbClr val="1A2332"/>
                </a:solidFill>
                <a:latin typeface="Calibri"/>
              </a:rPr>
              <a:t>Πολυτροπική μεταφορά (network system) :το θαλάσσιο σκέλος διέπεται από τους Κανόνες RR-για άλλα σκέλη μπορεί να ισχύει άλλη διεθνής σύμβαση </a:t>
            </a:r>
            <a:r>
              <a:rPr lang="el-GR" sz="1100" dirty="0">
                <a:solidFill>
                  <a:srgbClr val="1A2332"/>
                </a:solidFill>
                <a:latin typeface="Calibri"/>
              </a:rPr>
              <a:t>(π.χ. CMR) Δηλαδή εφαρμόζεται network system ανά στάδιο μεταφοράς </a:t>
            </a:r>
          </a:p>
          <a:p>
            <a:pPr marL="182880" indent="-182880" algn="just">
              <a:lnSpc>
                <a:spcPct val="112000"/>
              </a:lnSpc>
              <a:spcBef>
                <a:spcPts val="0"/>
              </a:spcBef>
              <a:spcAft>
                <a:spcPts val="1000"/>
              </a:spcAft>
              <a:buFont typeface="Arial"/>
              <a:buChar char="•"/>
            </a:pPr>
            <a:r>
              <a:rPr lang="el-GR" sz="1100" dirty="0">
                <a:solidFill>
                  <a:srgbClr val="1A2332"/>
                </a:solidFill>
                <a:latin typeface="Calibri"/>
              </a:rPr>
              <a:t> Βάση ευθύνης: νόθος αντικειμενική - Ο μεταφορέας ευθύνεται αν αποδειχθεί ότι η ζημία συνέβη κατά τη διάρκεια της ευθύνης του (loss, damage, delay) (αρ. 17 §1), με δυνατότητα ανταπόδειξης (αρ. 17 §2-3). Μπορεί να απαλλαγεί εάν αποδείξει ότι:δεν υπάρχει υπαιτιότητά του ή ότι εμπίπτει σε εξαιρέσεις (π.χ. ανωτέρα βία, πυρκαγιά</a:t>
            </a:r>
            <a:r>
              <a:rPr lang="el-GR" sz="1100" dirty="0">
                <a:solidFill>
                  <a:srgbClr val="1A2332"/>
                </a:solidFill>
              </a:rPr>
              <a:t>, πόλεμο</a:t>
            </a:r>
          </a:p>
          <a:p>
            <a:pPr marL="182880" indent="-182880" algn="just">
              <a:lnSpc>
                <a:spcPct val="112000"/>
              </a:lnSpc>
              <a:spcBef>
                <a:spcPts val="0"/>
              </a:spcBef>
              <a:spcAft>
                <a:spcPts val="1000"/>
              </a:spcAft>
              <a:buFont typeface="Arial"/>
              <a:buChar char="•"/>
            </a:pPr>
            <a:r>
              <a:rPr lang="el-GR" sz="1100" dirty="0">
                <a:solidFill>
                  <a:srgbClr val="1A2332"/>
                </a:solidFill>
              </a:rPr>
              <a:t>Αξιοπλοΐα πλοίου (αρ. 14 RR):Ο μεταφορέας υποχρεούται:να διασφαλίζει την αξιοπλοΐα πριν και καθ’ όλη τη διάρκεια του ταξιδιού, να εξοπλίζει σωστά το πλοίονα καθιστά τους χώρους κατάλληλους για τα εμπορεύματα-</a:t>
            </a:r>
          </a:p>
        </p:txBody>
      </p:sp>
      <p:sp>
        <p:nvSpPr>
          <p:cNvPr id="27" name="Rounded Rectangle 26"/>
          <p:cNvSpPr/>
          <p:nvPr/>
        </p:nvSpPr>
        <p:spPr>
          <a:xfrm>
            <a:off x="8468760" y="3938504"/>
            <a:ext cx="3647440" cy="487680"/>
          </a:xfrm>
          <a:prstGeom prst="roundRect">
            <a:avLst>
              <a:gd name="adj" fmla="val 18000"/>
            </a:avLst>
          </a:prstGeom>
          <a:solidFill>
            <a:srgbClr val="1A7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484560" y="3938504"/>
            <a:ext cx="3647440" cy="487680"/>
          </a:xfrm>
          <a:prstGeom prst="rect">
            <a:avLst/>
          </a:prstGeom>
          <a:noFill/>
        </p:spPr>
        <p:txBody>
          <a:bodyPr wrap="square" lIns="0" tIns="0" rIns="0" bIns="0" anchor="ctr">
            <a:spAutoFit/>
          </a:bodyPr>
          <a:lstStyle/>
          <a:p>
            <a:pPr algn="ctr">
              <a:spcBef>
                <a:spcPts val="0"/>
              </a:spcBef>
              <a:spcAft>
                <a:spcPts val="0"/>
              </a:spcAft>
            </a:pPr>
            <a:r>
              <a:rPr sz="1350" b="1" i="0" dirty="0" err="1">
                <a:solidFill>
                  <a:srgbClr val="FFFFFF"/>
                </a:solidFill>
                <a:latin typeface="Calibri"/>
              </a:rPr>
              <a:t>Κύριες</a:t>
            </a:r>
            <a:r>
              <a:rPr sz="1350" b="1" i="0" dirty="0">
                <a:solidFill>
                  <a:srgbClr val="FFFFFF"/>
                </a:solidFill>
                <a:latin typeface="Calibri"/>
              </a:rPr>
              <a:t> Κα</a:t>
            </a:r>
            <a:r>
              <a:rPr sz="1350" b="1" i="0" dirty="0" err="1">
                <a:solidFill>
                  <a:srgbClr val="FFFFFF"/>
                </a:solidFill>
                <a:latin typeface="Calibri"/>
              </a:rPr>
              <a:t>ινοτομίες</a:t>
            </a:r>
            <a:endParaRPr sz="1350" b="1" i="0" dirty="0">
              <a:solidFill>
                <a:srgbClr val="FFFFFF"/>
              </a:solidFill>
              <a:latin typeface="Calibri"/>
            </a:endParaRPr>
          </a:p>
        </p:txBody>
      </p:sp>
      <p:sp>
        <p:nvSpPr>
          <p:cNvPr id="29" name="TextBox 28"/>
          <p:cNvSpPr txBox="1"/>
          <p:nvPr/>
        </p:nvSpPr>
        <p:spPr>
          <a:xfrm>
            <a:off x="8163960" y="4502764"/>
            <a:ext cx="3968040" cy="2291397"/>
          </a:xfrm>
          <a:prstGeom prst="rect">
            <a:avLst/>
          </a:prstGeom>
          <a:noFill/>
        </p:spPr>
        <p:txBody>
          <a:bodyPr wrap="square" lIns="0" tIns="0" rIns="0" bIns="0" anchor="t">
            <a:spAutoFit/>
          </a:bodyPr>
          <a:lstStyle/>
          <a:p>
            <a:pPr marL="182880" indent="-182880" algn="just">
              <a:lnSpc>
                <a:spcPct val="112000"/>
              </a:lnSpc>
              <a:spcBef>
                <a:spcPts val="0"/>
              </a:spcBef>
              <a:spcAft>
                <a:spcPts val="900"/>
              </a:spcAft>
              <a:buFont typeface="Arial"/>
              <a:buChar char="•"/>
            </a:pPr>
            <a:r>
              <a:rPr sz="1000" b="0" dirty="0" err="1">
                <a:solidFill>
                  <a:srgbClr val="1A2332"/>
                </a:solidFill>
                <a:latin typeface="Calibri"/>
              </a:rPr>
              <a:t>Ανώτερ</a:t>
            </a:r>
            <a:r>
              <a:rPr sz="1000" b="0" dirty="0">
                <a:solidFill>
                  <a:srgbClr val="1A2332"/>
                </a:solidFill>
                <a:latin typeface="Calibri"/>
              </a:rPr>
              <a:t>α όρια ευθύνης: 875 SDR/τεμ. ή 3 SDR/</a:t>
            </a:r>
            <a:r>
              <a:rPr sz="1000" b="0" dirty="0" err="1">
                <a:solidFill>
                  <a:srgbClr val="1A2332"/>
                </a:solidFill>
                <a:latin typeface="Calibri"/>
              </a:rPr>
              <a:t>κιλό</a:t>
            </a:r>
            <a:r>
              <a:rPr sz="1000" b="0" dirty="0">
                <a:solidFill>
                  <a:srgbClr val="1A2332"/>
                </a:solidFill>
                <a:latin typeface="Calibri"/>
              </a:rPr>
              <a:t> (</a:t>
            </a:r>
            <a:r>
              <a:rPr sz="1000" b="0" dirty="0" err="1">
                <a:solidFill>
                  <a:srgbClr val="1A2332"/>
                </a:solidFill>
                <a:latin typeface="Calibri"/>
              </a:rPr>
              <a:t>έν</a:t>
            </a:r>
            <a:r>
              <a:rPr sz="1000" b="0" dirty="0">
                <a:solidFill>
                  <a:srgbClr val="1A2332"/>
                </a:solidFill>
                <a:latin typeface="Calibri"/>
              </a:rPr>
              <a:t>αντι 666,67 SDR Χάγης-Βίσμπι).</a:t>
            </a:r>
          </a:p>
          <a:p>
            <a:pPr marL="182880" indent="-182880" algn="just">
              <a:lnSpc>
                <a:spcPct val="112000"/>
              </a:lnSpc>
              <a:spcBef>
                <a:spcPts val="0"/>
              </a:spcBef>
              <a:spcAft>
                <a:spcPts val="900"/>
              </a:spcAft>
              <a:buFont typeface="Arial"/>
              <a:buChar char="•"/>
            </a:pPr>
            <a:r>
              <a:rPr sz="1000" b="0" dirty="0">
                <a:solidFill>
                  <a:srgbClr val="1A2332"/>
                </a:solidFill>
                <a:latin typeface="Calibri"/>
              </a:rPr>
              <a:t>Κα</a:t>
            </a:r>
            <a:r>
              <a:rPr sz="1000" b="0" dirty="0" err="1">
                <a:solidFill>
                  <a:srgbClr val="1A2332"/>
                </a:solidFill>
                <a:latin typeface="Calibri"/>
              </a:rPr>
              <a:t>τάργηση</a:t>
            </a:r>
            <a:r>
              <a:rPr sz="1000" b="0" dirty="0">
                <a:solidFill>
                  <a:srgbClr val="1A2332"/>
                </a:solidFill>
                <a:latin typeface="Calibri"/>
              </a:rPr>
              <a:t> </a:t>
            </a:r>
            <a:r>
              <a:rPr sz="1000" b="0" dirty="0" err="1">
                <a:solidFill>
                  <a:srgbClr val="1A2332"/>
                </a:solidFill>
                <a:latin typeface="Calibri"/>
              </a:rPr>
              <a:t>του</a:t>
            </a:r>
            <a:r>
              <a:rPr sz="1000" b="0" dirty="0">
                <a:solidFill>
                  <a:srgbClr val="1A2332"/>
                </a:solidFill>
                <a:latin typeface="Calibri"/>
              </a:rPr>
              <a:t> να</a:t>
            </a:r>
            <a:r>
              <a:rPr sz="1000" b="0" dirty="0" err="1">
                <a:solidFill>
                  <a:srgbClr val="1A2332"/>
                </a:solidFill>
                <a:latin typeface="Calibri"/>
              </a:rPr>
              <a:t>υτικού</a:t>
            </a:r>
            <a:r>
              <a:rPr sz="1000" b="0" dirty="0">
                <a:solidFill>
                  <a:srgbClr val="1A2332"/>
                </a:solidFill>
                <a:latin typeface="Calibri"/>
              </a:rPr>
              <a:t> πτα</a:t>
            </a:r>
            <a:r>
              <a:rPr sz="1000" b="0" dirty="0" err="1">
                <a:solidFill>
                  <a:srgbClr val="1A2332"/>
                </a:solidFill>
                <a:latin typeface="Calibri"/>
              </a:rPr>
              <a:t>ίσμ</a:t>
            </a:r>
            <a:r>
              <a:rPr sz="1000" b="0" dirty="0">
                <a:solidFill>
                  <a:srgbClr val="1A2332"/>
                </a:solidFill>
                <a:latin typeface="Calibri"/>
              </a:rPr>
              <a:t>ατος ως λόγου απαλλαγής του μεταφορέα.</a:t>
            </a:r>
          </a:p>
          <a:p>
            <a:pPr marL="182880" indent="-182880" algn="just">
              <a:lnSpc>
                <a:spcPct val="112000"/>
              </a:lnSpc>
              <a:spcBef>
                <a:spcPts val="0"/>
              </a:spcBef>
              <a:spcAft>
                <a:spcPts val="900"/>
              </a:spcAft>
              <a:buFont typeface="Arial"/>
              <a:buChar char="•"/>
            </a:pPr>
            <a:r>
              <a:rPr sz="1000" b="0" dirty="0" err="1">
                <a:solidFill>
                  <a:srgbClr val="1A2332"/>
                </a:solidFill>
                <a:latin typeface="Calibri"/>
              </a:rPr>
              <a:t>Πλήρης</a:t>
            </a:r>
            <a:r>
              <a:rPr sz="1000" b="0" dirty="0">
                <a:solidFill>
                  <a:srgbClr val="1A2332"/>
                </a:solidFill>
                <a:latin typeface="Calibri"/>
              </a:rPr>
              <a:t> </a:t>
            </a:r>
            <a:r>
              <a:rPr sz="1000" b="0" dirty="0" err="1">
                <a:solidFill>
                  <a:srgbClr val="1A2332"/>
                </a:solidFill>
                <a:latin typeface="Calibri"/>
              </a:rPr>
              <a:t>ρύθμιση</a:t>
            </a:r>
            <a:r>
              <a:rPr sz="1000" b="0" dirty="0">
                <a:solidFill>
                  <a:srgbClr val="1A2332"/>
                </a:solidFill>
                <a:latin typeface="Calibri"/>
              </a:rPr>
              <a:t> </a:t>
            </a:r>
            <a:r>
              <a:rPr sz="1000" b="0" dirty="0" err="1">
                <a:solidFill>
                  <a:srgbClr val="1A2332"/>
                </a:solidFill>
                <a:latin typeface="Calibri"/>
              </a:rPr>
              <a:t>ηλεκτρονικού</a:t>
            </a:r>
            <a:r>
              <a:rPr sz="1000" b="0" dirty="0">
                <a:solidFill>
                  <a:srgbClr val="1A2332"/>
                </a:solidFill>
                <a:latin typeface="Calibri"/>
              </a:rPr>
              <a:t> </a:t>
            </a:r>
            <a:r>
              <a:rPr sz="1000" b="0" dirty="0" err="1">
                <a:solidFill>
                  <a:srgbClr val="1A2332"/>
                </a:solidFill>
                <a:latin typeface="Calibri"/>
              </a:rPr>
              <a:t>φορτωτικού</a:t>
            </a:r>
            <a:r>
              <a:rPr sz="1000" b="0" dirty="0">
                <a:solidFill>
                  <a:srgbClr val="1A2332"/>
                </a:solidFill>
                <a:latin typeface="Calibri"/>
              </a:rPr>
              <a:t> (e-transport document).</a:t>
            </a:r>
          </a:p>
          <a:p>
            <a:pPr marL="182880" indent="-182880" algn="just">
              <a:lnSpc>
                <a:spcPct val="112000"/>
              </a:lnSpc>
              <a:spcBef>
                <a:spcPts val="0"/>
              </a:spcBef>
              <a:spcAft>
                <a:spcPts val="900"/>
              </a:spcAft>
              <a:buFont typeface="Arial"/>
              <a:buChar char="•"/>
            </a:pPr>
            <a:r>
              <a:rPr sz="1000" b="0" dirty="0" err="1">
                <a:solidFill>
                  <a:srgbClr val="1A2332"/>
                </a:solidFill>
                <a:latin typeface="Calibri"/>
              </a:rPr>
              <a:t>Δικ</a:t>
            </a:r>
            <a:r>
              <a:rPr sz="1000" b="0" dirty="0">
                <a:solidFill>
                  <a:srgbClr val="1A2332"/>
                </a:solidFill>
                <a:latin typeface="Calibri"/>
              </a:rPr>
              <a:t>αίωμα ελέγχου (right of control) του φορτίου κατά τη μεταφορά.</a:t>
            </a:r>
          </a:p>
          <a:p>
            <a:pPr marL="182880" indent="-182880" algn="just">
              <a:lnSpc>
                <a:spcPct val="112000"/>
              </a:lnSpc>
              <a:spcBef>
                <a:spcPts val="0"/>
              </a:spcBef>
              <a:spcAft>
                <a:spcPts val="900"/>
              </a:spcAft>
              <a:buFont typeface="Arial"/>
              <a:buChar char="•"/>
            </a:pPr>
            <a:r>
              <a:rPr sz="1000" b="0" dirty="0" err="1">
                <a:solidFill>
                  <a:srgbClr val="1A2332"/>
                </a:solidFill>
                <a:latin typeface="Calibri"/>
              </a:rPr>
              <a:t>Ρητή</a:t>
            </a:r>
            <a:r>
              <a:rPr sz="1000" b="0" dirty="0">
                <a:solidFill>
                  <a:srgbClr val="1A2332"/>
                </a:solidFill>
                <a:latin typeface="Calibri"/>
              </a:rPr>
              <a:t> </a:t>
            </a:r>
            <a:r>
              <a:rPr sz="1000" b="0" dirty="0" err="1">
                <a:solidFill>
                  <a:srgbClr val="1A2332"/>
                </a:solidFill>
                <a:latin typeface="Calibri"/>
              </a:rPr>
              <a:t>ευθύνη</a:t>
            </a:r>
            <a:r>
              <a:rPr sz="1000" b="0" dirty="0">
                <a:solidFill>
                  <a:srgbClr val="1A2332"/>
                </a:solidFill>
                <a:latin typeface="Calibri"/>
              </a:rPr>
              <a:t> </a:t>
            </a:r>
            <a:r>
              <a:rPr sz="1000" b="0" dirty="0" err="1">
                <a:solidFill>
                  <a:srgbClr val="1A2332"/>
                </a:solidFill>
                <a:latin typeface="Calibri"/>
              </a:rPr>
              <a:t>γι</a:t>
            </a:r>
            <a:r>
              <a:rPr sz="1000" b="0" dirty="0">
                <a:solidFill>
                  <a:srgbClr val="1A2332"/>
                </a:solidFill>
                <a:latin typeface="Calibri"/>
              </a:rPr>
              <a:t>α καθυστέρηση παράδοσης (αρ. 21 RR) </a:t>
            </a:r>
            <a:r>
              <a:rPr lang="el-GR" sz="1000" b="0" dirty="0">
                <a:solidFill>
                  <a:srgbClr val="1A2332"/>
                </a:solidFill>
                <a:latin typeface="Calibri"/>
              </a:rPr>
              <a:t>-</a:t>
            </a:r>
            <a:r>
              <a:rPr sz="1000" b="0" dirty="0">
                <a:solidFill>
                  <a:srgbClr val="1A2332"/>
                </a:solidFill>
                <a:latin typeface="Calibri"/>
              </a:rPr>
              <a:t> </a:t>
            </a:r>
            <a:r>
              <a:rPr sz="1000" b="0" dirty="0" err="1">
                <a:solidFill>
                  <a:srgbClr val="1A2332"/>
                </a:solidFill>
                <a:latin typeface="Calibri"/>
              </a:rPr>
              <a:t>κενό</a:t>
            </a:r>
            <a:r>
              <a:rPr sz="1000" b="0" dirty="0">
                <a:solidFill>
                  <a:srgbClr val="1A2332"/>
                </a:solidFill>
                <a:latin typeface="Calibri"/>
              </a:rPr>
              <a:t> </a:t>
            </a:r>
            <a:r>
              <a:rPr sz="1000" b="0" dirty="0" err="1">
                <a:solidFill>
                  <a:srgbClr val="1A2332"/>
                </a:solidFill>
                <a:latin typeface="Calibri"/>
              </a:rPr>
              <a:t>στους</a:t>
            </a:r>
            <a:r>
              <a:rPr sz="1000" b="0" dirty="0">
                <a:solidFill>
                  <a:srgbClr val="1A2332"/>
                </a:solidFill>
                <a:latin typeface="Calibri"/>
              </a:rPr>
              <a:t> </a:t>
            </a:r>
            <a:r>
              <a:rPr sz="1000" b="0" dirty="0" err="1">
                <a:solidFill>
                  <a:srgbClr val="1A2332"/>
                </a:solidFill>
                <a:latin typeface="Calibri"/>
              </a:rPr>
              <a:t>Χάγης-Βίσμ</a:t>
            </a:r>
            <a:r>
              <a:rPr sz="1000" b="0" dirty="0">
                <a:solidFill>
                  <a:srgbClr val="1A2332"/>
                </a:solidFill>
                <a:latin typeface="Calibri"/>
              </a:rPr>
              <a:t>πι.</a:t>
            </a:r>
          </a:p>
          <a:p>
            <a:pPr marL="182880" indent="-182880" algn="just">
              <a:lnSpc>
                <a:spcPct val="112000"/>
              </a:lnSpc>
              <a:spcBef>
                <a:spcPts val="0"/>
              </a:spcBef>
              <a:spcAft>
                <a:spcPts val="900"/>
              </a:spcAft>
              <a:buFont typeface="Arial"/>
              <a:buChar char="•"/>
            </a:pPr>
            <a:r>
              <a:rPr sz="1000" b="0" dirty="0" err="1">
                <a:solidFill>
                  <a:srgbClr val="1A2332"/>
                </a:solidFill>
                <a:latin typeface="Calibri"/>
              </a:rPr>
              <a:t>Διετής</a:t>
            </a:r>
            <a:r>
              <a:rPr sz="1000" b="0" dirty="0">
                <a:solidFill>
                  <a:srgbClr val="1A2332"/>
                </a:solidFill>
                <a:latin typeface="Calibri"/>
              </a:rPr>
              <a:t> </a:t>
            </a:r>
            <a:r>
              <a:rPr sz="1000" b="0" dirty="0" err="1">
                <a:solidFill>
                  <a:srgbClr val="1A2332"/>
                </a:solidFill>
                <a:latin typeface="Calibri"/>
              </a:rPr>
              <a:t>γενική</a:t>
            </a:r>
            <a:r>
              <a:rPr sz="1000" b="0" dirty="0">
                <a:solidFill>
                  <a:srgbClr val="1A2332"/>
                </a:solidFill>
                <a:latin typeface="Calibri"/>
              </a:rPr>
              <a:t> π</a:t>
            </a:r>
            <a:r>
              <a:rPr sz="1000" b="0" dirty="0" err="1">
                <a:solidFill>
                  <a:srgbClr val="1A2332"/>
                </a:solidFill>
                <a:latin typeface="Calibri"/>
              </a:rPr>
              <a:t>ροθεσμί</a:t>
            </a:r>
            <a:r>
              <a:rPr sz="1000" b="0" dirty="0">
                <a:solidFill>
                  <a:srgbClr val="1A2332"/>
                </a:solidFill>
                <a:latin typeface="Calibri"/>
              </a:rPr>
              <a:t>α παραγραφής (αρ. 62 RR), </a:t>
            </a:r>
            <a:r>
              <a:rPr sz="1000" b="0" dirty="0" err="1">
                <a:solidFill>
                  <a:srgbClr val="1A2332"/>
                </a:solidFill>
                <a:latin typeface="Calibri"/>
              </a:rPr>
              <a:t>ενι</a:t>
            </a:r>
            <a:r>
              <a:rPr sz="1000" b="0" dirty="0">
                <a:solidFill>
                  <a:srgbClr val="1A2332"/>
                </a:solidFill>
                <a:latin typeface="Calibri"/>
              </a:rPr>
              <a:t>αία για όλες τις αξιώσεις.</a:t>
            </a:r>
          </a:p>
        </p:txBody>
      </p:sp>
      <p:sp>
        <p:nvSpPr>
          <p:cNvPr id="31" name="TextBox 30">
            <a:extLst>
              <a:ext uri="{FF2B5EF4-FFF2-40B4-BE49-F238E27FC236}">
                <a16:creationId xmlns:a16="http://schemas.microsoft.com/office/drawing/2014/main" id="{E5F231B1-ACF4-4908-F8B0-D22DF7253C70}"/>
              </a:ext>
            </a:extLst>
          </p:cNvPr>
          <p:cNvSpPr txBox="1"/>
          <p:nvPr/>
        </p:nvSpPr>
        <p:spPr>
          <a:xfrm>
            <a:off x="8544560" y="1575710"/>
            <a:ext cx="3527440" cy="2460482"/>
          </a:xfrm>
          <a:prstGeom prst="rect">
            <a:avLst/>
          </a:prstGeom>
          <a:noFill/>
        </p:spPr>
        <p:txBody>
          <a:bodyPr wrap="square" rtlCol="0">
            <a:spAutoFit/>
          </a:bodyPr>
          <a:lstStyle/>
          <a:p>
            <a:pPr marL="182880" indent="-182880" algn="just">
              <a:lnSpc>
                <a:spcPct val="112000"/>
              </a:lnSpc>
              <a:spcBef>
                <a:spcPts val="0"/>
              </a:spcBef>
              <a:spcAft>
                <a:spcPts val="1000"/>
              </a:spcAft>
              <a:buFont typeface="Arial"/>
              <a:buChar char="•"/>
            </a:pPr>
            <a:r>
              <a:rPr lang="el-GR" sz="1100" dirty="0">
                <a:solidFill>
                  <a:srgbClr val="1A2332"/>
                </a:solidFill>
                <a:latin typeface="Calibri"/>
              </a:rPr>
              <a:t>η υποχρέωση επιμέλειας εκτείνεται σε όλο το ταξίδι, όχι μόνο «πριν και στην αρχή» όπως οι Κανόνες Χάγης-Βίσμπι.</a:t>
            </a:r>
          </a:p>
          <a:p>
            <a:pPr marL="182880" indent="-182880" algn="just">
              <a:lnSpc>
                <a:spcPct val="112000"/>
              </a:lnSpc>
              <a:spcBef>
                <a:spcPts val="0"/>
              </a:spcBef>
              <a:spcAft>
                <a:spcPts val="1000"/>
              </a:spcAft>
              <a:buFont typeface="Arial"/>
              <a:buChar char="•"/>
            </a:pPr>
            <a:r>
              <a:rPr lang="el-GR" sz="1100" dirty="0">
                <a:solidFill>
                  <a:srgbClr val="1A2332"/>
                </a:solidFill>
                <a:latin typeface="Calibri"/>
              </a:rPr>
              <a:t>Unlocalized damage: όταν η ζημία δεν εντοπίζεται σε συγκεκριμένο σκέλος, εφαρμόζεται αυτόματα το ενιαίο καθεστώς του άρ. 17 RR.</a:t>
            </a:r>
          </a:p>
          <a:p>
            <a:pPr marL="182880" indent="-182880" algn="just">
              <a:lnSpc>
                <a:spcPct val="112000"/>
              </a:lnSpc>
              <a:spcBef>
                <a:spcPts val="0"/>
              </a:spcBef>
              <a:spcAft>
                <a:spcPts val="1000"/>
              </a:spcAft>
              <a:buFont typeface="Arial"/>
              <a:buChar char="•"/>
            </a:pPr>
            <a:r>
              <a:rPr lang="el-GR" sz="1100" dirty="0">
                <a:solidFill>
                  <a:srgbClr val="1A2332"/>
                </a:solidFill>
                <a:latin typeface="Calibri"/>
              </a:rPr>
              <a:t>Βάρος απόδειξης: μπορεί να μετακυλήσει μεταξύ φορτωτή και μεταφορέα με βάση το αρ.17 - ανάλογο με το σύστημα των Χάγης-Βίσμπι.</a:t>
            </a:r>
          </a:p>
          <a:p>
            <a:endParaRPr lang="el-GR" dirty="0"/>
          </a:p>
        </p:txBody>
      </p:sp>
      <p:sp>
        <p:nvSpPr>
          <p:cNvPr id="30" name="Rectangle 29">
            <a:extLst>
              <a:ext uri="{FF2B5EF4-FFF2-40B4-BE49-F238E27FC236}">
                <a16:creationId xmlns:a16="http://schemas.microsoft.com/office/drawing/2014/main" id="{2008CFE6-E8EF-97A0-9DF5-23B49738F94A}"/>
              </a:ext>
            </a:extLst>
          </p:cNvPr>
          <p:cNvSpPr/>
          <p:nvPr/>
        </p:nvSpPr>
        <p:spPr>
          <a:xfrm>
            <a:off x="5884900" y="4162260"/>
            <a:ext cx="2477780" cy="3007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900" dirty="0"/>
              <a:t>Στην πράξη, υλοποιούν το Modified Network σύστημα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6171000" y="5188000"/>
            <a:ext cx="5533320" cy="1440000"/>
          </a:xfrm>
          <a:prstGeom prst="roundRect">
            <a:avLst>
              <a:gd name="adj" fmla="val 6000"/>
            </a:avLst>
          </a:prstGeom>
          <a:solidFill>
            <a:srgbClr val="EE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2000" cy="990000"/>
          </a:xfrm>
          <a:prstGeom prst="rect">
            <a:avLst/>
          </a:prstGeom>
          <a:solidFill>
            <a:srgbClr val="0A2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87680" y="130000"/>
            <a:ext cx="11216640" cy="480000"/>
          </a:xfrm>
          <a:prstGeom prst="rect">
            <a:avLst/>
          </a:prstGeom>
          <a:noFill/>
        </p:spPr>
        <p:txBody>
          <a:bodyPr wrap="square" lIns="0" tIns="0" rIns="0" bIns="0" anchor="ctr">
            <a:spAutoFit/>
          </a:bodyPr>
          <a:lstStyle/>
          <a:p>
            <a:pPr algn="l">
              <a:spcBef>
                <a:spcPts val="0"/>
              </a:spcBef>
              <a:spcAft>
                <a:spcPts val="0"/>
              </a:spcAft>
            </a:pPr>
            <a:r>
              <a:rPr sz="2000" b="1" i="0" dirty="0">
                <a:solidFill>
                  <a:srgbClr val="FFFFFF"/>
                </a:solidFill>
                <a:latin typeface="Calibri"/>
              </a:rPr>
              <a:t>Η </a:t>
            </a:r>
            <a:r>
              <a:rPr sz="2000" b="1" i="0" dirty="0" err="1">
                <a:solidFill>
                  <a:srgbClr val="FFFFFF"/>
                </a:solidFill>
                <a:latin typeface="Calibri"/>
              </a:rPr>
              <a:t>Ευθύνη</a:t>
            </a:r>
            <a:r>
              <a:rPr sz="2000" b="1" i="0" dirty="0">
                <a:solidFill>
                  <a:srgbClr val="FFFFFF"/>
                </a:solidFill>
                <a:latin typeface="Calibri"/>
              </a:rPr>
              <a:t> </a:t>
            </a:r>
            <a:r>
              <a:rPr sz="2000" b="1" i="0" dirty="0" err="1">
                <a:solidFill>
                  <a:srgbClr val="FFFFFF"/>
                </a:solidFill>
                <a:latin typeface="Calibri"/>
              </a:rPr>
              <a:t>στους</a:t>
            </a:r>
            <a:r>
              <a:rPr sz="2000" b="1" i="0" dirty="0">
                <a:solidFill>
                  <a:srgbClr val="FFFFFF"/>
                </a:solidFill>
                <a:latin typeface="Calibri"/>
              </a:rPr>
              <a:t> Κα</a:t>
            </a:r>
            <a:r>
              <a:rPr sz="2000" b="1" i="0" dirty="0" err="1">
                <a:solidFill>
                  <a:srgbClr val="FFFFFF"/>
                </a:solidFill>
                <a:latin typeface="Calibri"/>
              </a:rPr>
              <a:t>νόνες</a:t>
            </a:r>
            <a:r>
              <a:rPr sz="2000" b="1" i="0" dirty="0">
                <a:solidFill>
                  <a:srgbClr val="FFFFFF"/>
                </a:solidFill>
                <a:latin typeface="Calibri"/>
              </a:rPr>
              <a:t> </a:t>
            </a:r>
            <a:r>
              <a:rPr sz="2000" b="1" i="0" dirty="0" err="1">
                <a:solidFill>
                  <a:srgbClr val="FFFFFF"/>
                </a:solidFill>
                <a:latin typeface="Calibri"/>
              </a:rPr>
              <a:t>Ρότερντ</a:t>
            </a:r>
            <a:r>
              <a:rPr sz="2000" b="1" i="0" dirty="0">
                <a:solidFill>
                  <a:srgbClr val="FFFFFF"/>
                </a:solidFill>
                <a:latin typeface="Calibri"/>
              </a:rPr>
              <a:t>αμ: Άρθρα 26 &amp; 82 RR και Πρακτική Αξία</a:t>
            </a:r>
          </a:p>
        </p:txBody>
      </p:sp>
      <p:sp>
        <p:nvSpPr>
          <p:cNvPr id="4" name="TextBox 3"/>
          <p:cNvSpPr txBox="1"/>
          <p:nvPr/>
        </p:nvSpPr>
        <p:spPr>
          <a:xfrm>
            <a:off x="487680" y="660000"/>
            <a:ext cx="11216640" cy="280000"/>
          </a:xfrm>
          <a:prstGeom prst="rect">
            <a:avLst/>
          </a:prstGeom>
          <a:noFill/>
        </p:spPr>
        <p:txBody>
          <a:bodyPr wrap="square" lIns="0" tIns="0" rIns="0" bIns="0" anchor="t">
            <a:spAutoFit/>
          </a:bodyPr>
          <a:lstStyle/>
          <a:p>
            <a:pPr algn="l">
              <a:spcBef>
                <a:spcPts val="0"/>
              </a:spcBef>
              <a:spcAft>
                <a:spcPts val="0"/>
              </a:spcAft>
            </a:pPr>
            <a:r>
              <a:rPr sz="1200" b="0" i="1" dirty="0" err="1">
                <a:solidFill>
                  <a:srgbClr val="CADCFC"/>
                </a:solidFill>
                <a:latin typeface="Calibri"/>
              </a:rPr>
              <a:t>Πώς</a:t>
            </a:r>
            <a:r>
              <a:rPr sz="1200" b="0" i="1" dirty="0">
                <a:solidFill>
                  <a:srgbClr val="CADCFC"/>
                </a:solidFill>
                <a:latin typeface="Calibri"/>
              </a:rPr>
              <a:t> </a:t>
            </a:r>
            <a:r>
              <a:rPr sz="1200" b="0" i="1" dirty="0" err="1">
                <a:solidFill>
                  <a:srgbClr val="CADCFC"/>
                </a:solidFill>
                <a:latin typeface="Calibri"/>
              </a:rPr>
              <a:t>οριοθετείτ</a:t>
            </a:r>
            <a:r>
              <a:rPr sz="1200" b="0" i="1" dirty="0">
                <a:solidFill>
                  <a:srgbClr val="CADCFC"/>
                </a:solidFill>
                <a:latin typeface="Calibri"/>
              </a:rPr>
              <a:t>αι η ευθύνη του μεταφορέα έναντι των άλλων διεθνών συμβάσεων μεταφοράς</a:t>
            </a:r>
          </a:p>
        </p:txBody>
      </p:sp>
      <p:sp>
        <p:nvSpPr>
          <p:cNvPr id="5" name="Rounded Rectangle 4"/>
          <p:cNvSpPr/>
          <p:nvPr/>
        </p:nvSpPr>
        <p:spPr>
          <a:xfrm>
            <a:off x="439851" y="1037344"/>
            <a:ext cx="5533320" cy="420000"/>
          </a:xfrm>
          <a:prstGeom prst="roundRect">
            <a:avLst>
              <a:gd name="adj" fmla="val 18000"/>
            </a:avLst>
          </a:prstGeom>
          <a:solidFill>
            <a:srgbClr val="065A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87680" y="1155011"/>
            <a:ext cx="5533320" cy="184666"/>
          </a:xfrm>
          <a:prstGeom prst="rect">
            <a:avLst/>
          </a:prstGeom>
          <a:noFill/>
        </p:spPr>
        <p:txBody>
          <a:bodyPr wrap="square" lIns="0" tIns="0" rIns="0" bIns="0" anchor="ctr">
            <a:spAutoFit/>
          </a:bodyPr>
          <a:lstStyle/>
          <a:p>
            <a:pPr algn="ctr"/>
            <a:r>
              <a:rPr sz="1200" b="1" i="0" dirty="0" err="1">
                <a:solidFill>
                  <a:srgbClr val="FFFFFF"/>
                </a:solidFill>
                <a:latin typeface="Calibri"/>
              </a:rPr>
              <a:t>Άρθρο</a:t>
            </a:r>
            <a:r>
              <a:rPr sz="1200" b="1" i="0" dirty="0">
                <a:solidFill>
                  <a:srgbClr val="FFFFFF"/>
                </a:solidFill>
                <a:latin typeface="Calibri"/>
              </a:rPr>
              <a:t> 26 </a:t>
            </a:r>
            <a:r>
              <a:rPr sz="1200" b="1" dirty="0">
                <a:solidFill>
                  <a:srgbClr val="FFFFFF"/>
                </a:solidFill>
                <a:latin typeface="Calibri"/>
              </a:rPr>
              <a:t>RR </a:t>
            </a:r>
            <a:r>
              <a:rPr lang="el-GR" sz="1200" b="1" dirty="0">
                <a:solidFill>
                  <a:srgbClr val="FFFFFF"/>
                </a:solidFill>
                <a:latin typeface="Calibri"/>
              </a:rPr>
              <a:t>-</a:t>
            </a:r>
            <a:r>
              <a:rPr sz="1200" b="1" dirty="0">
                <a:solidFill>
                  <a:srgbClr val="FFFFFF"/>
                </a:solidFill>
                <a:latin typeface="Calibri"/>
              </a:rPr>
              <a:t> </a:t>
            </a:r>
            <a:r>
              <a:rPr lang="el-GR" sz="1200" b="1" dirty="0">
                <a:solidFill>
                  <a:srgbClr val="FFFFFF"/>
                </a:solidFill>
                <a:latin typeface="Calibri"/>
              </a:rPr>
              <a:t>" «Μεταφορά που προηγείται ή ακολουθεί τη θαλάσσια μεταφορά»</a:t>
            </a:r>
          </a:p>
        </p:txBody>
      </p:sp>
      <p:sp>
        <p:nvSpPr>
          <p:cNvPr id="7" name="TextBox 6"/>
          <p:cNvSpPr txBox="1"/>
          <p:nvPr/>
        </p:nvSpPr>
        <p:spPr>
          <a:xfrm>
            <a:off x="452752" y="1622355"/>
            <a:ext cx="5505064" cy="5376536"/>
          </a:xfrm>
          <a:prstGeom prst="rect">
            <a:avLst/>
          </a:prstGeom>
          <a:noFill/>
        </p:spPr>
        <p:txBody>
          <a:bodyPr wrap="square" lIns="0" tIns="0" rIns="0" bIns="0" anchor="t">
            <a:spAutoFit/>
          </a:bodyPr>
          <a:lstStyle/>
          <a:p>
            <a:pPr lvl="0" algn="just"/>
            <a:r>
              <a:rPr lang="el-GR" sz="1130" b="1" dirty="0"/>
              <a:t>Πεδίο εφαρμογής:</a:t>
            </a:r>
            <a:r>
              <a:rPr lang="el-GR" sz="1130" dirty="0"/>
              <a:t> Όταν η απώλεια ή η βλάβη των εμπορευμάτων, ή το γεγονός που προκαλεί καθυστέρηση στην παράδοσή τους, λαμβάνει χώρα κατά τη διάρκεια της ευθύνης του μεταφορέα (από τη φόρτωση έως την εκφόρτωση), αλλά αποκλειστικά στο τμήμα της μεταφοράς πριν από τη φόρτωσή τους στο πλοίο και στο αντίστοιχο τμήμα μετά την εκφόρτωσή τους από το πλοίο, εφαρμόζονται οι Διεθνείς Συμβάσεις που διέπουν τα παραπάνω τμήματα· συνεπώς οι τελευταίες εκτοπίζουν τις διατάξεις των Κανόνων του Ρότερνταμ.</a:t>
            </a:r>
          </a:p>
          <a:p>
            <a:pPr lvl="0" algn="just"/>
            <a:r>
              <a:rPr lang="el-GR" sz="1130" b="1" dirty="0"/>
              <a:t>Προϋποθέσεις εφαρμογής των Διεθνών Συμβάσεων:</a:t>
            </a:r>
            <a:r>
              <a:rPr lang="el-GR" sz="1130" dirty="0"/>
              <a:t> (α) ο φορτωτής είχε καταρτίσει με τον μεταφορέα του τμήματος στο οποίο εντοπίστηκε η ζημία ξεχωριστή σύμβαση,  (β)οι διατάξεις τους προβλέπουν ειδικώς για την ευθύνη του μεταφορέα, τον περιορισμό αυτής ή την παραγραφή, ή τίθενται σε βάρος του φορτωτή.</a:t>
            </a:r>
          </a:p>
          <a:p>
            <a:pPr lvl="0" algn="just"/>
            <a:r>
              <a:rPr lang="el-GR" sz="1130" b="1" dirty="0"/>
              <a:t>Συναγόμενα συμπεράσματα από την παραπάνω ρύθμιση:</a:t>
            </a:r>
            <a:r>
              <a:rPr lang="el-GR" sz="1130" dirty="0"/>
              <a:t> </a:t>
            </a:r>
          </a:p>
          <a:p>
            <a:pPr marL="628650" lvl="1" indent="-171450" algn="just">
              <a:buFont typeface="Wingdings" panose="05000000000000000000" pitchFamily="2" charset="2"/>
              <a:buChar char="Ø"/>
            </a:pPr>
            <a:r>
              <a:rPr lang="el-GR" sz="1130" dirty="0"/>
              <a:t>η προβλεπόμενη σύμβαση, μεταξύ φορτωτή και του μεταφορέα του μη θαλάσσιου τμήματος της μεταφοράς στο οποίο εντοπίζεται η ζημία, είναι πλασματική·</a:t>
            </a:r>
          </a:p>
          <a:p>
            <a:pPr marL="628650" lvl="1" indent="-171450" algn="just">
              <a:buFont typeface="Wingdings" panose="05000000000000000000" pitchFamily="2" charset="2"/>
              <a:buChar char="Ø"/>
            </a:pPr>
            <a:r>
              <a:rPr lang="el-GR" sz="1130" dirty="0"/>
              <a:t>οι Κανόνες εκτοπίζονται από τις Διεθνείς Συμβάσεις που ρυθμίζουν τα παραπάνω μη θαλάσσια τμήματα της μεταφοράς, μόνον εφόσον οι διατάξεις τους έχουν αναγκαστικό χαρακτήρα·</a:t>
            </a:r>
          </a:p>
          <a:p>
            <a:pPr marL="628650" lvl="1" indent="-171450" algn="just">
              <a:buFont typeface="Wingdings" panose="05000000000000000000" pitchFamily="2" charset="2"/>
              <a:buChar char="Ø"/>
            </a:pPr>
            <a:r>
              <a:rPr lang="el-GR" sz="1130" dirty="0"/>
              <a:t>για τα μη θαλάσσια τμήματα της μεταφοράς που πραγματοποιούνται στο εσωτερικό μιας χώρας δεν χωρεί εφαρμογή των εθνικών νόμων, προς αποφυγή της διάσπασης της ομοιομορφίας.</a:t>
            </a:r>
          </a:p>
          <a:p>
            <a:pPr lvl="0" algn="just"/>
            <a:r>
              <a:rPr lang="el-GR" sz="1130" b="1" dirty="0"/>
              <a:t>Τελικό συμπέρασμα ως προς το πεδίο εφαρμογής των Κανόνων</a:t>
            </a:r>
            <a:r>
              <a:rPr lang="en-US" sz="1130" b="1" dirty="0"/>
              <a:t>: </a:t>
            </a:r>
            <a:r>
              <a:rPr lang="el-GR" sz="1130" dirty="0"/>
              <a:t>εφαρμόζονται μόνο όταν: δεν εντοπίζονται οι ζημίες</a:t>
            </a:r>
            <a:r>
              <a:rPr lang="en-US" sz="1130" dirty="0"/>
              <a:t> </a:t>
            </a:r>
            <a:r>
              <a:rPr lang="el-GR" sz="1130" dirty="0"/>
              <a:t>ή όταν αυτές λαμβάνουν χώρα σε περισσότερα τμήματα της μεταφοράς ή, τέλος, όταν το τμήμα της μεταφοράς στο οποίο εντοπίζεται η ζημία δεν διέπεται από κάποια διεθνή σύμβαση.</a:t>
            </a:r>
          </a:p>
          <a:p>
            <a:pPr lvl="0" algn="just"/>
            <a:r>
              <a:rPr lang="el-GR" sz="1130" b="1" dirty="0"/>
              <a:t>Χαρακτηρισμός της ρύθμισης:</a:t>
            </a:r>
            <a:r>
              <a:rPr lang="el-GR" sz="1130" dirty="0"/>
              <a:t> το άρθρο 26 εισάγει ένα τροποποιημένο «network» σύστημα ευθύνης, προκειμένου να αποφύγει τη σύγκρουση με τις αναγκαστικού δικαίου διατάξεις των λοιπών διεθνών συμβάσεων που ρυθμίζουν άλλα είδη μεταφοράς· συνεπώς η ρύθμιση αποτελεί αναμφίβολα καρπό συμβιβασμού πολιτικών και οικονομικών αντιθέσεων.</a:t>
            </a:r>
          </a:p>
          <a:p>
            <a:pPr marL="182880" indent="-182880" algn="just">
              <a:lnSpc>
                <a:spcPct val="105000"/>
              </a:lnSpc>
              <a:spcBef>
                <a:spcPts val="0"/>
              </a:spcBef>
              <a:spcAft>
                <a:spcPts val="600"/>
              </a:spcAft>
              <a:buFont typeface="Arial"/>
              <a:buChar char="•"/>
            </a:pPr>
            <a:endParaRPr sz="1030" b="0" dirty="0">
              <a:solidFill>
                <a:srgbClr val="1A2332"/>
              </a:solidFill>
              <a:latin typeface="Calibri"/>
            </a:endParaRPr>
          </a:p>
        </p:txBody>
      </p:sp>
      <p:sp>
        <p:nvSpPr>
          <p:cNvPr id="8" name="Rounded Rectangle 7"/>
          <p:cNvSpPr/>
          <p:nvPr/>
        </p:nvSpPr>
        <p:spPr>
          <a:xfrm>
            <a:off x="6171000" y="1047712"/>
            <a:ext cx="5533320" cy="420000"/>
          </a:xfrm>
          <a:prstGeom prst="roundRect">
            <a:avLst>
              <a:gd name="adj" fmla="val 18000"/>
            </a:avLst>
          </a:prstGeom>
          <a:solidFill>
            <a:srgbClr val="1C72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171000" y="1143331"/>
            <a:ext cx="5533320" cy="184666"/>
          </a:xfrm>
          <a:prstGeom prst="rect">
            <a:avLst/>
          </a:prstGeom>
          <a:noFill/>
        </p:spPr>
        <p:txBody>
          <a:bodyPr wrap="square" lIns="0" tIns="0" rIns="0" bIns="0" anchor="ctr">
            <a:spAutoFit/>
          </a:bodyPr>
          <a:lstStyle/>
          <a:p>
            <a:pPr algn="ctr">
              <a:spcBef>
                <a:spcPts val="0"/>
              </a:spcBef>
              <a:spcAft>
                <a:spcPts val="0"/>
              </a:spcAft>
            </a:pPr>
            <a:r>
              <a:rPr sz="1200" b="1" i="0" dirty="0" err="1">
                <a:solidFill>
                  <a:srgbClr val="FFFFFF"/>
                </a:solidFill>
                <a:latin typeface="Calibri"/>
              </a:rPr>
              <a:t>Άρθρο</a:t>
            </a:r>
            <a:r>
              <a:rPr sz="1200" b="1" i="0" dirty="0">
                <a:solidFill>
                  <a:srgbClr val="FFFFFF"/>
                </a:solidFill>
                <a:latin typeface="Calibri"/>
              </a:rPr>
              <a:t> 82 RR </a:t>
            </a:r>
            <a:r>
              <a:rPr lang="el-GR" sz="1200" b="1" dirty="0">
                <a:solidFill>
                  <a:srgbClr val="FFFFFF"/>
                </a:solidFill>
                <a:latin typeface="Calibri"/>
              </a:rPr>
              <a:t>- </a:t>
            </a:r>
            <a:r>
              <a:rPr sz="1200" b="1" i="0" dirty="0" err="1">
                <a:solidFill>
                  <a:srgbClr val="FFFFFF"/>
                </a:solidFill>
                <a:latin typeface="Calibri"/>
              </a:rPr>
              <a:t>Σχέση</a:t>
            </a:r>
            <a:r>
              <a:rPr sz="1200" b="1" i="0" dirty="0">
                <a:solidFill>
                  <a:srgbClr val="FFFFFF"/>
                </a:solidFill>
                <a:latin typeface="Calibri"/>
              </a:rPr>
              <a:t> </a:t>
            </a:r>
            <a:r>
              <a:rPr sz="1200" b="1" i="0" dirty="0" err="1">
                <a:solidFill>
                  <a:srgbClr val="FFFFFF"/>
                </a:solidFill>
                <a:latin typeface="Calibri"/>
              </a:rPr>
              <a:t>με</a:t>
            </a:r>
            <a:r>
              <a:rPr sz="1200" b="1" i="0" dirty="0">
                <a:solidFill>
                  <a:srgbClr val="FFFFFF"/>
                </a:solidFill>
                <a:latin typeface="Calibri"/>
              </a:rPr>
              <a:t> </a:t>
            </a:r>
            <a:r>
              <a:rPr sz="1200" b="1" i="0" dirty="0" err="1">
                <a:solidFill>
                  <a:srgbClr val="FFFFFF"/>
                </a:solidFill>
                <a:latin typeface="Calibri"/>
              </a:rPr>
              <a:t>τις</a:t>
            </a:r>
            <a:r>
              <a:rPr sz="1200" b="1" i="0" dirty="0">
                <a:solidFill>
                  <a:srgbClr val="FFFFFF"/>
                </a:solidFill>
                <a:latin typeface="Calibri"/>
              </a:rPr>
              <a:t> </a:t>
            </a:r>
            <a:r>
              <a:rPr sz="1200" b="1" i="0" dirty="0" err="1">
                <a:solidFill>
                  <a:srgbClr val="FFFFFF"/>
                </a:solidFill>
                <a:latin typeface="Calibri"/>
              </a:rPr>
              <a:t>Λοι</a:t>
            </a:r>
            <a:r>
              <a:rPr sz="1200" b="1" i="0" dirty="0">
                <a:solidFill>
                  <a:srgbClr val="FFFFFF"/>
                </a:solidFill>
                <a:latin typeface="Calibri"/>
              </a:rPr>
              <a:t>πές Διεθνείς Συμβάσεις</a:t>
            </a:r>
          </a:p>
        </p:txBody>
      </p:sp>
      <p:sp>
        <p:nvSpPr>
          <p:cNvPr id="10" name="TextBox 9"/>
          <p:cNvSpPr txBox="1"/>
          <p:nvPr/>
        </p:nvSpPr>
        <p:spPr>
          <a:xfrm>
            <a:off x="6226000" y="1457344"/>
            <a:ext cx="5413320" cy="1491690"/>
          </a:xfrm>
          <a:prstGeom prst="rect">
            <a:avLst/>
          </a:prstGeom>
          <a:noFill/>
        </p:spPr>
        <p:txBody>
          <a:bodyPr wrap="square" lIns="0" tIns="0" rIns="0" bIns="0" anchor="t">
            <a:spAutoFit/>
          </a:bodyPr>
          <a:lstStyle/>
          <a:p>
            <a:pPr marL="182880" indent="-182880" algn="just">
              <a:lnSpc>
                <a:spcPct val="105000"/>
              </a:lnSpc>
              <a:spcBef>
                <a:spcPts val="0"/>
              </a:spcBef>
              <a:spcAft>
                <a:spcPts val="600"/>
              </a:spcAft>
              <a:buFont typeface="Arial"/>
              <a:buChar char="•"/>
            </a:pPr>
            <a:r>
              <a:rPr sz="1100" b="1" dirty="0">
                <a:solidFill>
                  <a:srgbClr val="1A2332"/>
                </a:solidFill>
                <a:latin typeface="Calibri"/>
              </a:rPr>
              <a:t>Σκοπ</a:t>
            </a:r>
            <a:r>
              <a:rPr sz="1100" b="1" dirty="0" err="1">
                <a:solidFill>
                  <a:srgbClr val="1A2332"/>
                </a:solidFill>
                <a:latin typeface="Calibri"/>
              </a:rPr>
              <a:t>ός</a:t>
            </a:r>
            <a:r>
              <a:rPr sz="1100" b="1" dirty="0">
                <a:solidFill>
                  <a:srgbClr val="1A2332"/>
                </a:solidFill>
                <a:latin typeface="Calibri"/>
              </a:rPr>
              <a:t>: </a:t>
            </a:r>
            <a:r>
              <a:rPr sz="1100" b="0" dirty="0">
                <a:solidFill>
                  <a:srgbClr val="1A2332"/>
                </a:solidFill>
                <a:latin typeface="Calibri"/>
              </a:rPr>
              <a:t>απ</a:t>
            </a:r>
            <a:r>
              <a:rPr sz="1100" b="0" dirty="0" err="1">
                <a:solidFill>
                  <a:srgbClr val="1A2332"/>
                </a:solidFill>
                <a:latin typeface="Calibri"/>
              </a:rPr>
              <a:t>οτρο</a:t>
            </a:r>
            <a:r>
              <a:rPr sz="1100" b="0" dirty="0">
                <a:solidFill>
                  <a:srgbClr val="1A2332"/>
                </a:solidFill>
                <a:latin typeface="Calibri"/>
              </a:rPr>
              <a:t>πή σύγκρουσης</a:t>
            </a:r>
            <a:r>
              <a:rPr lang="el-GR" sz="1100" b="0" dirty="0">
                <a:solidFill>
                  <a:srgbClr val="1A2332"/>
                </a:solidFill>
                <a:latin typeface="Calibri"/>
              </a:rPr>
              <a:t> παρότι έχει υποστηριχθεί ότι η εφαρμογή τους θα παρουσιάσει πρακτικές δυσκολίες-</a:t>
            </a:r>
            <a:r>
              <a:rPr sz="1100" b="0" dirty="0" err="1">
                <a:solidFill>
                  <a:srgbClr val="1A2332"/>
                </a:solidFill>
                <a:latin typeface="Calibri"/>
              </a:rPr>
              <a:t>οι</a:t>
            </a:r>
            <a:r>
              <a:rPr sz="1100" b="0" dirty="0">
                <a:solidFill>
                  <a:srgbClr val="1A2332"/>
                </a:solidFill>
                <a:latin typeface="Calibri"/>
              </a:rPr>
              <a:t> </a:t>
            </a:r>
            <a:r>
              <a:rPr lang="en-US" sz="1100" b="0" dirty="0">
                <a:solidFill>
                  <a:srgbClr val="1A2332"/>
                </a:solidFill>
                <a:latin typeface="Calibri"/>
              </a:rPr>
              <a:t>RR </a:t>
            </a:r>
            <a:r>
              <a:rPr sz="1100" b="0" dirty="0">
                <a:solidFill>
                  <a:srgbClr val="1A2332"/>
                </a:solidFill>
                <a:latin typeface="Calibri"/>
              </a:rPr>
              <a:t>υπ</a:t>
            </a:r>
            <a:r>
              <a:rPr sz="1100" b="0" dirty="0" err="1">
                <a:solidFill>
                  <a:srgbClr val="1A2332"/>
                </a:solidFill>
                <a:latin typeface="Calibri"/>
              </a:rPr>
              <a:t>οχωρούν</a:t>
            </a:r>
            <a:r>
              <a:rPr sz="1100" b="0" dirty="0">
                <a:solidFill>
                  <a:srgbClr val="1A2332"/>
                </a:solidFill>
                <a:latin typeface="Calibri"/>
              </a:rPr>
              <a:t> έναντι ήδη ισχυουσών διεθνών συμβάσεων (και μελλοντικών τροποποιήσεών τους) που ρυθμίζουν ευθύνη μεταφορέα για απώλεια/βλάβη.</a:t>
            </a:r>
          </a:p>
          <a:p>
            <a:pPr marL="182880" indent="-182880" algn="just">
              <a:lnSpc>
                <a:spcPct val="105000"/>
              </a:lnSpc>
              <a:spcBef>
                <a:spcPts val="0"/>
              </a:spcBef>
              <a:spcAft>
                <a:spcPts val="600"/>
              </a:spcAft>
              <a:buFont typeface="Arial"/>
              <a:buChar char="•"/>
            </a:pPr>
            <a:r>
              <a:rPr sz="1100" b="1" dirty="0">
                <a:solidFill>
                  <a:srgbClr val="1A2332"/>
                </a:solidFill>
                <a:latin typeface="Calibri"/>
              </a:rPr>
              <a:t>Κα</a:t>
            </a:r>
            <a:r>
              <a:rPr sz="1100" b="1" dirty="0" err="1">
                <a:solidFill>
                  <a:srgbClr val="1A2332"/>
                </a:solidFill>
                <a:latin typeface="Calibri"/>
              </a:rPr>
              <a:t>λύ</a:t>
            </a:r>
            <a:r>
              <a:rPr sz="1100" b="1" dirty="0">
                <a:solidFill>
                  <a:srgbClr val="1A2332"/>
                </a:solidFill>
                <a:latin typeface="Calibri"/>
              </a:rPr>
              <a:t>πτονται ρητά (στοιχ. a-d): </a:t>
            </a:r>
            <a:r>
              <a:rPr sz="1100" b="0" dirty="0">
                <a:solidFill>
                  <a:srgbClr val="1A2332"/>
                </a:solidFill>
                <a:latin typeface="Calibri"/>
              </a:rPr>
              <a:t>(α) α</a:t>
            </a:r>
            <a:r>
              <a:rPr sz="1100" b="0" dirty="0" err="1">
                <a:solidFill>
                  <a:srgbClr val="1A2332"/>
                </a:solidFill>
                <a:latin typeface="Calibri"/>
              </a:rPr>
              <a:t>ερο</a:t>
            </a:r>
            <a:r>
              <a:rPr sz="1100" b="0" dirty="0">
                <a:solidFill>
                  <a:srgbClr val="1A2332"/>
                </a:solidFill>
                <a:latin typeface="Calibri"/>
              </a:rPr>
              <a:t>πορική μεταφορά </a:t>
            </a:r>
            <a:r>
              <a:rPr lang="el-GR" sz="1100" b="0" dirty="0">
                <a:solidFill>
                  <a:srgbClr val="1A2332"/>
                </a:solidFill>
                <a:latin typeface="Calibri"/>
              </a:rPr>
              <a:t>-</a:t>
            </a:r>
            <a:r>
              <a:rPr sz="1100" b="0" dirty="0" err="1">
                <a:solidFill>
                  <a:srgbClr val="1A2332"/>
                </a:solidFill>
                <a:latin typeface="Calibri"/>
              </a:rPr>
              <a:t>Σύμ</a:t>
            </a:r>
            <a:r>
              <a:rPr sz="1100" b="0" dirty="0">
                <a:solidFill>
                  <a:srgbClr val="1A2332"/>
                </a:solidFill>
                <a:latin typeface="Calibri"/>
              </a:rPr>
              <a:t>βαση Μόντρεαλ· (β) οδική </a:t>
            </a:r>
            <a:r>
              <a:rPr lang="el-GR" sz="1100" b="0" dirty="0">
                <a:solidFill>
                  <a:srgbClr val="1A2332"/>
                </a:solidFill>
                <a:latin typeface="Calibri"/>
              </a:rPr>
              <a:t>-</a:t>
            </a:r>
            <a:r>
              <a:rPr sz="1100" b="0" dirty="0">
                <a:solidFill>
                  <a:srgbClr val="1A2332"/>
                </a:solidFill>
                <a:latin typeface="Calibri"/>
              </a:rPr>
              <a:t> CMR, εφόσον το όχημα μεταφέρεται στο πλοίο χωρίς εκφόρτωση (άρ. 2 CMR)· (γ) </a:t>
            </a:r>
            <a:r>
              <a:rPr sz="1100" b="0" dirty="0" err="1">
                <a:solidFill>
                  <a:srgbClr val="1A2332"/>
                </a:solidFill>
                <a:latin typeface="Calibri"/>
              </a:rPr>
              <a:t>σιδηροδρομική</a:t>
            </a:r>
            <a:r>
              <a:rPr sz="1100" b="0" dirty="0">
                <a:solidFill>
                  <a:srgbClr val="1A2332"/>
                </a:solidFill>
                <a:latin typeface="Calibri"/>
              </a:rPr>
              <a:t> </a:t>
            </a:r>
            <a:r>
              <a:rPr lang="el-GR" sz="1100" b="0" dirty="0">
                <a:solidFill>
                  <a:srgbClr val="1A2332"/>
                </a:solidFill>
                <a:latin typeface="Calibri"/>
              </a:rPr>
              <a:t>-</a:t>
            </a:r>
            <a:r>
              <a:rPr sz="1100" b="0" dirty="0">
                <a:solidFill>
                  <a:srgbClr val="1A2332"/>
                </a:solidFill>
                <a:latin typeface="Calibri"/>
              </a:rPr>
              <a:t>COTIF/CIM, </a:t>
            </a:r>
            <a:r>
              <a:rPr sz="1100" b="0" dirty="0" err="1">
                <a:solidFill>
                  <a:srgbClr val="1A2332"/>
                </a:solidFill>
                <a:latin typeface="Calibri"/>
              </a:rPr>
              <a:t>ως</a:t>
            </a:r>
            <a:r>
              <a:rPr sz="1100" b="0" dirty="0">
                <a:solidFill>
                  <a:srgbClr val="1A2332"/>
                </a:solidFill>
                <a:latin typeface="Calibri"/>
              </a:rPr>
              <a:t> </a:t>
            </a:r>
            <a:r>
              <a:rPr sz="1100" b="0" dirty="0" err="1">
                <a:solidFill>
                  <a:srgbClr val="1A2332"/>
                </a:solidFill>
                <a:latin typeface="Calibri"/>
              </a:rPr>
              <a:t>συμ</a:t>
            </a:r>
            <a:r>
              <a:rPr sz="1100" b="0" dirty="0">
                <a:solidFill>
                  <a:srgbClr val="1A2332"/>
                </a:solidFill>
                <a:latin typeface="Calibri"/>
              </a:rPr>
              <a:t>πληρωματικό θαλάσσιο τμήμα· (δ) εσωτερικά ύδατα </a:t>
            </a:r>
            <a:r>
              <a:rPr lang="el-GR" sz="1100" dirty="0">
                <a:solidFill>
                  <a:srgbClr val="1A2332"/>
                </a:solidFill>
                <a:latin typeface="Calibri"/>
              </a:rPr>
              <a:t>-</a:t>
            </a:r>
            <a:r>
              <a:rPr lang="en-US" sz="1100" b="0" dirty="0">
                <a:solidFill>
                  <a:srgbClr val="1A2332"/>
                </a:solidFill>
                <a:latin typeface="Calibri"/>
              </a:rPr>
              <a:t> CMNI, </a:t>
            </a:r>
            <a:r>
              <a:rPr lang="el-GR" sz="1100" b="0" dirty="0">
                <a:solidFill>
                  <a:srgbClr val="1A2332"/>
                </a:solidFill>
                <a:latin typeface="Calibri"/>
              </a:rPr>
              <a:t>χωρίς μεταφόρτωση.</a:t>
            </a:r>
            <a:endParaRPr sz="1100" b="0" dirty="0">
              <a:solidFill>
                <a:srgbClr val="1A2332"/>
              </a:solidFill>
              <a:latin typeface="Calibri"/>
            </a:endParaRPr>
          </a:p>
        </p:txBody>
      </p:sp>
      <p:sp>
        <p:nvSpPr>
          <p:cNvPr id="13" name="Rounded Rectangle 12"/>
          <p:cNvSpPr/>
          <p:nvPr/>
        </p:nvSpPr>
        <p:spPr>
          <a:xfrm>
            <a:off x="6171000" y="3049345"/>
            <a:ext cx="5533320" cy="2198000"/>
          </a:xfrm>
          <a:prstGeom prst="roundRect">
            <a:avLst>
              <a:gd name="adj" fmla="val 6000"/>
            </a:avLst>
          </a:prstGeom>
          <a:solidFill>
            <a:srgbClr val="FEF4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1" name="Rounded Rectangle 10"/>
          <p:cNvSpPr/>
          <p:nvPr/>
        </p:nvSpPr>
        <p:spPr>
          <a:xfrm>
            <a:off x="6195290" y="2949979"/>
            <a:ext cx="5533320" cy="380000"/>
          </a:xfrm>
          <a:prstGeom prst="roundRect">
            <a:avLst>
              <a:gd name="adj" fmla="val 18000"/>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73171" y="2920306"/>
            <a:ext cx="5533320" cy="380000"/>
          </a:xfrm>
          <a:prstGeom prst="rect">
            <a:avLst/>
          </a:prstGeom>
          <a:noFill/>
        </p:spPr>
        <p:txBody>
          <a:bodyPr wrap="square" lIns="0" tIns="0" rIns="0" bIns="0" anchor="ctr">
            <a:spAutoFit/>
          </a:bodyPr>
          <a:lstStyle/>
          <a:p>
            <a:pPr algn="ctr">
              <a:spcBef>
                <a:spcPts val="0"/>
              </a:spcBef>
              <a:spcAft>
                <a:spcPts val="0"/>
              </a:spcAft>
            </a:pPr>
            <a:r>
              <a:rPr sz="1200" b="1" i="0" dirty="0" err="1">
                <a:solidFill>
                  <a:srgbClr val="FFFFFF"/>
                </a:solidFill>
                <a:latin typeface="Calibri"/>
              </a:rPr>
              <a:t>Γι</a:t>
            </a:r>
            <a:r>
              <a:rPr sz="1200" b="1" i="0" dirty="0">
                <a:solidFill>
                  <a:srgbClr val="FFFFFF"/>
                </a:solidFill>
                <a:latin typeface="Calibri"/>
              </a:rPr>
              <a:t>ατί δεν Κυρώθηκαν Ευρέως</a:t>
            </a:r>
          </a:p>
        </p:txBody>
      </p:sp>
      <p:sp>
        <p:nvSpPr>
          <p:cNvPr id="14" name="TextBox 13"/>
          <p:cNvSpPr txBox="1"/>
          <p:nvPr/>
        </p:nvSpPr>
        <p:spPr>
          <a:xfrm>
            <a:off x="6237450" y="3351724"/>
            <a:ext cx="5373320" cy="1704184"/>
          </a:xfrm>
          <a:prstGeom prst="rect">
            <a:avLst/>
          </a:prstGeom>
          <a:noFill/>
        </p:spPr>
        <p:txBody>
          <a:bodyPr wrap="square" lIns="0" tIns="0" rIns="0" bIns="0" anchor="t">
            <a:spAutoFit/>
          </a:bodyPr>
          <a:lstStyle/>
          <a:p>
            <a:pPr marL="182880" indent="-182880" algn="just">
              <a:lnSpc>
                <a:spcPct val="105000"/>
              </a:lnSpc>
              <a:spcBef>
                <a:spcPts val="0"/>
              </a:spcBef>
              <a:spcAft>
                <a:spcPts val="500"/>
              </a:spcAft>
              <a:buFont typeface="Arial"/>
              <a:buChar char="•"/>
            </a:pPr>
            <a:r>
              <a:rPr sz="1000" b="1" dirty="0">
                <a:solidFill>
                  <a:srgbClr val="1A2332"/>
                </a:solidFill>
                <a:latin typeface="Calibri"/>
              </a:rPr>
              <a:t>Να</a:t>
            </a:r>
            <a:r>
              <a:rPr sz="1000" b="1" dirty="0" err="1">
                <a:solidFill>
                  <a:srgbClr val="1A2332"/>
                </a:solidFill>
                <a:latin typeface="Calibri"/>
              </a:rPr>
              <a:t>υτιλι</a:t>
            </a:r>
            <a:r>
              <a:rPr sz="1000" b="1" dirty="0">
                <a:solidFill>
                  <a:srgbClr val="1A2332"/>
                </a:solidFill>
                <a:latin typeface="Calibri"/>
              </a:rPr>
              <a:t>ακή αντίδραση: </a:t>
            </a:r>
            <a:r>
              <a:rPr sz="1000" b="0" dirty="0">
                <a:solidFill>
                  <a:srgbClr val="1A2332"/>
                </a:solidFill>
                <a:latin typeface="Calibri"/>
              </a:rPr>
              <a:t>η κατάργηση του ναυτικού πταίσματος εθεωρήθη ανατροπή ισορροπίας μεταφορέα-φορτωτή.</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Σύγκρουση</a:t>
            </a:r>
            <a:r>
              <a:rPr sz="1000" b="1" dirty="0">
                <a:solidFill>
                  <a:srgbClr val="1A2332"/>
                </a:solidFill>
                <a:latin typeface="Calibri"/>
              </a:rPr>
              <a:t> </a:t>
            </a:r>
            <a:r>
              <a:rPr sz="1000" b="1" dirty="0" err="1">
                <a:solidFill>
                  <a:srgbClr val="1A2332"/>
                </a:solidFill>
                <a:latin typeface="Calibri"/>
              </a:rPr>
              <a:t>με</a:t>
            </a:r>
            <a:r>
              <a:rPr sz="1000" b="1" dirty="0">
                <a:solidFill>
                  <a:srgbClr val="1A2332"/>
                </a:solidFill>
                <a:latin typeface="Calibri"/>
              </a:rPr>
              <a:t> CMR/COTIF/</a:t>
            </a:r>
            <a:r>
              <a:rPr sz="1000" b="1" dirty="0" err="1">
                <a:solidFill>
                  <a:srgbClr val="1A2332"/>
                </a:solidFill>
                <a:latin typeface="Calibri"/>
              </a:rPr>
              <a:t>Μόντρε</a:t>
            </a:r>
            <a:r>
              <a:rPr sz="1000" b="1" dirty="0">
                <a:solidFill>
                  <a:srgbClr val="1A2332"/>
                </a:solidFill>
                <a:latin typeface="Calibri"/>
              </a:rPr>
              <a:t>αλ: </a:t>
            </a:r>
            <a:r>
              <a:rPr sz="1000" b="0" dirty="0">
                <a:solidFill>
                  <a:srgbClr val="1A2332"/>
                </a:solidFill>
                <a:latin typeface="Calibri"/>
              </a:rPr>
              <a:t>κράτη που τις έχουν κυρώσει αποφεύγουν νέες αντικρουόμενες υποχρεώσεις.</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Στενό</a:t>
            </a:r>
            <a:r>
              <a:rPr sz="1000" b="1" dirty="0">
                <a:solidFill>
                  <a:srgbClr val="1A2332"/>
                </a:solidFill>
                <a:latin typeface="Calibri"/>
              </a:rPr>
              <a:t> π</a:t>
            </a:r>
            <a:r>
              <a:rPr sz="1000" b="1" dirty="0" err="1">
                <a:solidFill>
                  <a:srgbClr val="1A2332"/>
                </a:solidFill>
                <a:latin typeface="Calibri"/>
              </a:rPr>
              <a:t>εδίο</a:t>
            </a:r>
            <a:r>
              <a:rPr sz="1000" b="1" dirty="0">
                <a:solidFill>
                  <a:srgbClr val="1A2332"/>
                </a:solidFill>
                <a:latin typeface="Calibri"/>
              </a:rPr>
              <a:t> «wet multimodal»: </a:t>
            </a:r>
            <a:r>
              <a:rPr sz="1000" b="0" dirty="0">
                <a:solidFill>
                  <a:srgbClr val="1A2332"/>
                </a:solidFill>
                <a:latin typeface="Calibri"/>
              </a:rPr>
              <a:t>α</a:t>
            </a:r>
            <a:r>
              <a:rPr sz="1000" b="0" dirty="0" err="1">
                <a:solidFill>
                  <a:srgbClr val="1A2332"/>
                </a:solidFill>
                <a:latin typeface="Calibri"/>
              </a:rPr>
              <a:t>φήνει</a:t>
            </a:r>
            <a:r>
              <a:rPr sz="1000" b="0" dirty="0">
                <a:solidFill>
                  <a:srgbClr val="1A2332"/>
                </a:solidFill>
                <a:latin typeface="Calibri"/>
              </a:rPr>
              <a:t> </a:t>
            </a:r>
            <a:r>
              <a:rPr sz="1000" b="0" dirty="0" err="1">
                <a:solidFill>
                  <a:srgbClr val="1A2332"/>
                </a:solidFill>
                <a:latin typeface="Calibri"/>
              </a:rPr>
              <a:t>εκτός</a:t>
            </a:r>
            <a:r>
              <a:rPr sz="1000" b="0" dirty="0">
                <a:solidFill>
                  <a:srgbClr val="1A2332"/>
                </a:solidFill>
                <a:latin typeface="Calibri"/>
              </a:rPr>
              <a:t> </a:t>
            </a:r>
            <a:r>
              <a:rPr sz="1000" b="0" dirty="0" err="1">
                <a:solidFill>
                  <a:srgbClr val="1A2332"/>
                </a:solidFill>
                <a:latin typeface="Calibri"/>
              </a:rPr>
              <a:t>τις</a:t>
            </a:r>
            <a:r>
              <a:rPr sz="1000" b="0" dirty="0">
                <a:solidFill>
                  <a:srgbClr val="1A2332"/>
                </a:solidFill>
                <a:latin typeface="Calibri"/>
              </a:rPr>
              <a:t> καθα</a:t>
            </a:r>
            <a:r>
              <a:rPr sz="1000" b="0" dirty="0" err="1">
                <a:solidFill>
                  <a:srgbClr val="1A2332"/>
                </a:solidFill>
                <a:latin typeface="Calibri"/>
              </a:rPr>
              <a:t>ρά</a:t>
            </a:r>
            <a:r>
              <a:rPr sz="1000" b="0" dirty="0">
                <a:solidFill>
                  <a:srgbClr val="1A2332"/>
                </a:solidFill>
                <a:latin typeface="Calibri"/>
              </a:rPr>
              <a:t> </a:t>
            </a:r>
            <a:r>
              <a:rPr sz="1000" b="0" dirty="0" err="1">
                <a:solidFill>
                  <a:srgbClr val="1A2332"/>
                </a:solidFill>
                <a:latin typeface="Calibri"/>
              </a:rPr>
              <a:t>χερσ</a:t>
            </a:r>
            <a:r>
              <a:rPr sz="1000" b="0" dirty="0">
                <a:solidFill>
                  <a:srgbClr val="1A2332"/>
                </a:solidFill>
                <a:latin typeface="Calibri"/>
              </a:rPr>
              <a:t>αίες πολυτροπικές</a:t>
            </a:r>
            <a:r>
              <a:rPr lang="el-GR" sz="1000" b="0" dirty="0">
                <a:solidFill>
                  <a:srgbClr val="1A2332"/>
                </a:solidFill>
                <a:latin typeface="Calibri"/>
              </a:rPr>
              <a:t>-</a:t>
            </a:r>
            <a:r>
              <a:rPr sz="1000" b="0" dirty="0" err="1">
                <a:solidFill>
                  <a:srgbClr val="1A2332"/>
                </a:solidFill>
                <a:latin typeface="Calibri"/>
              </a:rPr>
              <a:t>μειωμένο</a:t>
            </a:r>
            <a:r>
              <a:rPr sz="1000" b="0" dirty="0">
                <a:solidFill>
                  <a:srgbClr val="1A2332"/>
                </a:solidFill>
                <a:latin typeface="Calibri"/>
              </a:rPr>
              <a:t> κίνητρο για χώρες χωρίς ναυτιλιακή παράδοση.</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Υψηλό</a:t>
            </a:r>
            <a:r>
              <a:rPr sz="1000" b="1" dirty="0">
                <a:solidFill>
                  <a:srgbClr val="1A2332"/>
                </a:solidFill>
                <a:latin typeface="Calibri"/>
              </a:rPr>
              <a:t> </a:t>
            </a:r>
            <a:r>
              <a:rPr lang="el-GR" sz="1000" b="1" dirty="0">
                <a:solidFill>
                  <a:srgbClr val="1A2332"/>
                </a:solidFill>
                <a:latin typeface="Calibri"/>
              </a:rPr>
              <a:t>όριο</a:t>
            </a:r>
            <a:r>
              <a:rPr sz="1000" b="1" dirty="0">
                <a:solidFill>
                  <a:srgbClr val="1A2332"/>
                </a:solidFill>
                <a:latin typeface="Calibri"/>
              </a:rPr>
              <a:t> </a:t>
            </a:r>
            <a:r>
              <a:rPr sz="1000" b="1" dirty="0" err="1">
                <a:solidFill>
                  <a:srgbClr val="1A2332"/>
                </a:solidFill>
                <a:latin typeface="Calibri"/>
              </a:rPr>
              <a:t>κύρωσης</a:t>
            </a:r>
            <a:r>
              <a:rPr sz="1000" b="1" dirty="0">
                <a:solidFill>
                  <a:srgbClr val="1A2332"/>
                </a:solidFill>
                <a:latin typeface="Calibri"/>
              </a:rPr>
              <a:t>: </a:t>
            </a:r>
            <a:r>
              <a:rPr sz="1000" b="0" dirty="0">
                <a:solidFill>
                  <a:srgbClr val="1A2332"/>
                </a:solidFill>
                <a:latin typeface="Calibri"/>
              </a:rPr>
              <a:t>20 </a:t>
            </a:r>
            <a:r>
              <a:rPr sz="1000" b="0" dirty="0" err="1">
                <a:solidFill>
                  <a:srgbClr val="1A2332"/>
                </a:solidFill>
                <a:latin typeface="Calibri"/>
              </a:rPr>
              <a:t>κράτη</a:t>
            </a:r>
            <a:r>
              <a:rPr sz="1000" b="0" dirty="0">
                <a:solidFill>
                  <a:srgbClr val="1A2332"/>
                </a:solidFill>
                <a:latin typeface="Calibri"/>
              </a:rPr>
              <a:t> απα</a:t>
            </a:r>
            <a:r>
              <a:rPr sz="1000" b="0" dirty="0" err="1">
                <a:solidFill>
                  <a:srgbClr val="1A2332"/>
                </a:solidFill>
                <a:latin typeface="Calibri"/>
              </a:rPr>
              <a:t>ιτούντ</a:t>
            </a:r>
            <a:r>
              <a:rPr sz="1000" b="0" dirty="0">
                <a:solidFill>
                  <a:srgbClr val="1A2332"/>
                </a:solidFill>
                <a:latin typeface="Calibri"/>
              </a:rPr>
              <a:t>αι· μόλις 5 έχουν κυρώσει έως 2026 (Ισπανία, Τόγκο, Κονγκό, Καμερούν, Μπενίν).</a:t>
            </a:r>
            <a:endParaRPr lang="el-GR" sz="1000" b="0" dirty="0">
              <a:solidFill>
                <a:srgbClr val="1A2332"/>
              </a:solidFill>
              <a:latin typeface="Calibri"/>
            </a:endParaRPr>
          </a:p>
          <a:p>
            <a:pPr marL="182880" indent="-182880" algn="just">
              <a:lnSpc>
                <a:spcPct val="105000"/>
              </a:lnSpc>
              <a:spcBef>
                <a:spcPts val="0"/>
              </a:spcBef>
              <a:spcAft>
                <a:spcPts val="500"/>
              </a:spcAft>
              <a:buFont typeface="Arial"/>
              <a:buChar char="•"/>
            </a:pPr>
            <a:r>
              <a:rPr lang="el-GR" sz="1000" dirty="0">
                <a:solidFill>
                  <a:srgbClr val="1A2332"/>
                </a:solidFill>
                <a:latin typeface="Calibri"/>
              </a:rPr>
              <a:t>Η Ελλάδα υπέγραψε στις 23/09/2009 αλλά δεν έχει κυρώσει</a:t>
            </a:r>
            <a:endParaRPr sz="1000" dirty="0">
              <a:solidFill>
                <a:srgbClr val="1A2332"/>
              </a:solidFill>
              <a:latin typeface="Calibri"/>
            </a:endParaRPr>
          </a:p>
        </p:txBody>
      </p:sp>
      <p:sp>
        <p:nvSpPr>
          <p:cNvPr id="15" name="Rounded Rectangle 14"/>
          <p:cNvSpPr/>
          <p:nvPr/>
        </p:nvSpPr>
        <p:spPr>
          <a:xfrm>
            <a:off x="6171000" y="4869551"/>
            <a:ext cx="5533320" cy="380000"/>
          </a:xfrm>
          <a:prstGeom prst="roundRect">
            <a:avLst>
              <a:gd name="adj" fmla="val 18000"/>
            </a:avLst>
          </a:prstGeom>
          <a:solidFill>
            <a:srgbClr val="1A7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237450" y="4808000"/>
            <a:ext cx="5533320" cy="380000"/>
          </a:xfrm>
          <a:prstGeom prst="rect">
            <a:avLst/>
          </a:prstGeom>
          <a:noFill/>
        </p:spPr>
        <p:txBody>
          <a:bodyPr wrap="square" lIns="0" tIns="0" rIns="0" bIns="0" anchor="ctr">
            <a:spAutoFit/>
          </a:bodyPr>
          <a:lstStyle/>
          <a:p>
            <a:pPr algn="ctr">
              <a:spcBef>
                <a:spcPts val="0"/>
              </a:spcBef>
              <a:spcAft>
                <a:spcPts val="0"/>
              </a:spcAft>
            </a:pPr>
            <a:r>
              <a:rPr sz="1200" b="1" i="0">
                <a:solidFill>
                  <a:srgbClr val="FFFFFF"/>
                </a:solidFill>
                <a:latin typeface="Calibri"/>
              </a:rPr>
              <a:t>Τι Προσφέρουν Πρακτικά</a:t>
            </a:r>
          </a:p>
        </p:txBody>
      </p:sp>
      <p:sp>
        <p:nvSpPr>
          <p:cNvPr id="18" name="TextBox 17"/>
          <p:cNvSpPr txBox="1"/>
          <p:nvPr/>
        </p:nvSpPr>
        <p:spPr>
          <a:xfrm>
            <a:off x="6171000" y="5311101"/>
            <a:ext cx="5373320" cy="1316899"/>
          </a:xfrm>
          <a:prstGeom prst="rect">
            <a:avLst/>
          </a:prstGeom>
          <a:noFill/>
        </p:spPr>
        <p:txBody>
          <a:bodyPr wrap="square" lIns="0" tIns="0" rIns="0" bIns="0" anchor="t">
            <a:spAutoFit/>
          </a:bodyPr>
          <a:lstStyle/>
          <a:p>
            <a:pPr marL="182880" indent="-182880" algn="just">
              <a:lnSpc>
                <a:spcPct val="105000"/>
              </a:lnSpc>
              <a:spcBef>
                <a:spcPts val="0"/>
              </a:spcBef>
              <a:spcAft>
                <a:spcPts val="500"/>
              </a:spcAft>
              <a:buFont typeface="Arial"/>
              <a:buChar char="•"/>
            </a:pPr>
            <a:r>
              <a:rPr sz="1000" b="1" dirty="0">
                <a:solidFill>
                  <a:srgbClr val="1A2332"/>
                </a:solidFill>
                <a:latin typeface="Calibri"/>
              </a:rPr>
              <a:t>Unlocalized damage: </a:t>
            </a:r>
            <a:r>
              <a:rPr sz="1000" b="0" dirty="0">
                <a:solidFill>
                  <a:srgbClr val="1A2332"/>
                </a:solidFill>
                <a:latin typeface="Calibri"/>
              </a:rPr>
              <a:t>π</a:t>
            </a:r>
            <a:r>
              <a:rPr sz="1000" b="0" dirty="0" err="1">
                <a:solidFill>
                  <a:srgbClr val="1A2332"/>
                </a:solidFill>
                <a:latin typeface="Calibri"/>
              </a:rPr>
              <a:t>ρώτη</a:t>
            </a:r>
            <a:r>
              <a:rPr sz="1000" b="0" dirty="0">
                <a:solidFill>
                  <a:srgbClr val="1A2332"/>
                </a:solidFill>
                <a:latin typeface="Calibri"/>
              </a:rPr>
              <a:t> </a:t>
            </a:r>
            <a:r>
              <a:rPr sz="1000" b="0" dirty="0" err="1">
                <a:solidFill>
                  <a:srgbClr val="1A2332"/>
                </a:solidFill>
                <a:latin typeface="Calibri"/>
              </a:rPr>
              <a:t>φορά</a:t>
            </a:r>
            <a:r>
              <a:rPr sz="1000" b="0" dirty="0">
                <a:solidFill>
                  <a:srgbClr val="1A2332"/>
                </a:solidFill>
                <a:latin typeface="Calibri"/>
              </a:rPr>
              <a:t> κα</a:t>
            </a:r>
            <a:r>
              <a:rPr sz="1000" b="0" dirty="0" err="1">
                <a:solidFill>
                  <a:srgbClr val="1A2332"/>
                </a:solidFill>
                <a:latin typeface="Calibri"/>
              </a:rPr>
              <a:t>λύ</a:t>
            </a:r>
            <a:r>
              <a:rPr sz="1000" b="0" dirty="0">
                <a:solidFill>
                  <a:srgbClr val="1A2332"/>
                </a:solidFill>
                <a:latin typeface="Calibri"/>
              </a:rPr>
              <a:t>πτεται αυτόματα </a:t>
            </a:r>
            <a:r>
              <a:rPr lang="el-GR" sz="1000" dirty="0">
                <a:solidFill>
                  <a:srgbClr val="1A2332"/>
                </a:solidFill>
                <a:latin typeface="Calibri"/>
              </a:rPr>
              <a:t>- </a:t>
            </a:r>
            <a:r>
              <a:rPr sz="1000" b="0" dirty="0" err="1">
                <a:solidFill>
                  <a:srgbClr val="1A2332"/>
                </a:solidFill>
                <a:latin typeface="Calibri"/>
              </a:rPr>
              <a:t>σήμερ</a:t>
            </a:r>
            <a:r>
              <a:rPr sz="1000" b="0" dirty="0">
                <a:solidFill>
                  <a:srgbClr val="1A2332"/>
                </a:solidFill>
                <a:latin typeface="Calibri"/>
              </a:rPr>
              <a:t>α ο ζημιωθείς μένει χωρίς προστασία.</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Ισχυρότερη</a:t>
            </a:r>
            <a:r>
              <a:rPr sz="1000" b="1" dirty="0">
                <a:solidFill>
                  <a:srgbClr val="1A2332"/>
                </a:solidFill>
                <a:latin typeface="Calibri"/>
              </a:rPr>
              <a:t> π</a:t>
            </a:r>
            <a:r>
              <a:rPr sz="1000" b="1" dirty="0" err="1">
                <a:solidFill>
                  <a:srgbClr val="1A2332"/>
                </a:solidFill>
                <a:latin typeface="Calibri"/>
              </a:rPr>
              <a:t>ροστ</a:t>
            </a:r>
            <a:r>
              <a:rPr sz="1000" b="1" dirty="0">
                <a:solidFill>
                  <a:srgbClr val="1A2332"/>
                </a:solidFill>
                <a:latin typeface="Calibri"/>
              </a:rPr>
              <a:t>ασία φορτωτή: </a:t>
            </a:r>
            <a:r>
              <a:rPr sz="1000" b="0" dirty="0">
                <a:solidFill>
                  <a:srgbClr val="1A2332"/>
                </a:solidFill>
                <a:latin typeface="Calibri"/>
              </a:rPr>
              <a:t>κατάργηση ναυτικού πταίσματος, υψηλότερα όρια (875 SDR/τεμ. ή 3 SDR/</a:t>
            </a:r>
            <a:r>
              <a:rPr sz="1000" b="0" dirty="0" err="1">
                <a:solidFill>
                  <a:srgbClr val="1A2332"/>
                </a:solidFill>
                <a:latin typeface="Calibri"/>
              </a:rPr>
              <a:t>κιλό</a:t>
            </a:r>
            <a:r>
              <a:rPr sz="1000" b="0" dirty="0">
                <a:solidFill>
                  <a:srgbClr val="1A2332"/>
                </a:solidFill>
                <a:latin typeface="Calibri"/>
              </a:rPr>
              <a:t>).</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Πλήρης</a:t>
            </a:r>
            <a:r>
              <a:rPr sz="1000" b="1" dirty="0">
                <a:solidFill>
                  <a:srgbClr val="1A2332"/>
                </a:solidFill>
                <a:latin typeface="Calibri"/>
              </a:rPr>
              <a:t> </a:t>
            </a:r>
            <a:r>
              <a:rPr sz="1000" b="1" dirty="0" err="1">
                <a:solidFill>
                  <a:srgbClr val="1A2332"/>
                </a:solidFill>
                <a:latin typeface="Calibri"/>
              </a:rPr>
              <a:t>ρύθμιση</a:t>
            </a:r>
            <a:r>
              <a:rPr sz="1000" b="1" dirty="0">
                <a:solidFill>
                  <a:srgbClr val="1A2332"/>
                </a:solidFill>
                <a:latin typeface="Calibri"/>
              </a:rPr>
              <a:t> e-document &amp; κα</a:t>
            </a:r>
            <a:r>
              <a:rPr sz="1000" b="1" dirty="0" err="1">
                <a:solidFill>
                  <a:srgbClr val="1A2332"/>
                </a:solidFill>
                <a:latin typeface="Calibri"/>
              </a:rPr>
              <a:t>θυστέρησης</a:t>
            </a:r>
            <a:r>
              <a:rPr sz="1000" b="1" dirty="0">
                <a:solidFill>
                  <a:srgbClr val="1A2332"/>
                </a:solidFill>
                <a:latin typeface="Calibri"/>
              </a:rPr>
              <a:t>: </a:t>
            </a:r>
            <a:r>
              <a:rPr sz="1000" b="0" dirty="0" err="1">
                <a:solidFill>
                  <a:srgbClr val="1A2332"/>
                </a:solidFill>
                <a:latin typeface="Calibri"/>
              </a:rPr>
              <a:t>κενά</a:t>
            </a:r>
            <a:r>
              <a:rPr sz="1000" b="0" dirty="0">
                <a:solidFill>
                  <a:srgbClr val="1A2332"/>
                </a:solidFill>
                <a:latin typeface="Calibri"/>
              </a:rPr>
              <a:t> π</a:t>
            </a:r>
            <a:r>
              <a:rPr sz="1000" b="0" dirty="0" err="1">
                <a:solidFill>
                  <a:srgbClr val="1A2332"/>
                </a:solidFill>
                <a:latin typeface="Calibri"/>
              </a:rPr>
              <a:t>ου</a:t>
            </a:r>
            <a:r>
              <a:rPr sz="1000" b="0" dirty="0">
                <a:solidFill>
                  <a:srgbClr val="1A2332"/>
                </a:solidFill>
                <a:latin typeface="Calibri"/>
              </a:rPr>
              <a:t> </a:t>
            </a:r>
            <a:r>
              <a:rPr sz="1000" b="0" dirty="0" err="1">
                <a:solidFill>
                  <a:srgbClr val="1A2332"/>
                </a:solidFill>
                <a:latin typeface="Calibri"/>
              </a:rPr>
              <a:t>οι</a:t>
            </a:r>
            <a:r>
              <a:rPr sz="1000" b="0" dirty="0">
                <a:solidFill>
                  <a:srgbClr val="1A2332"/>
                </a:solidFill>
                <a:latin typeface="Calibri"/>
              </a:rPr>
              <a:t> </a:t>
            </a:r>
            <a:r>
              <a:rPr sz="1000" b="0" dirty="0" err="1">
                <a:solidFill>
                  <a:srgbClr val="1A2332"/>
                </a:solidFill>
                <a:latin typeface="Calibri"/>
              </a:rPr>
              <a:t>Χάγης-Βίσμ</a:t>
            </a:r>
            <a:r>
              <a:rPr sz="1000" b="0" dirty="0">
                <a:solidFill>
                  <a:srgbClr val="1A2332"/>
                </a:solidFill>
                <a:latin typeface="Calibri"/>
              </a:rPr>
              <a:t>πι αφήνουν ανοιχτά.</a:t>
            </a:r>
          </a:p>
          <a:p>
            <a:pPr marL="182880" indent="-182880" algn="just">
              <a:lnSpc>
                <a:spcPct val="105000"/>
              </a:lnSpc>
              <a:spcBef>
                <a:spcPts val="0"/>
              </a:spcBef>
              <a:spcAft>
                <a:spcPts val="500"/>
              </a:spcAft>
              <a:buFont typeface="Arial"/>
              <a:buChar char="•"/>
            </a:pPr>
            <a:r>
              <a:rPr sz="1000" b="1" dirty="0" err="1">
                <a:solidFill>
                  <a:srgbClr val="1A2332"/>
                </a:solidFill>
                <a:latin typeface="Calibri"/>
              </a:rPr>
              <a:t>Άρθρ</a:t>
            </a:r>
            <a:r>
              <a:rPr sz="1000" b="1" dirty="0">
                <a:solidFill>
                  <a:srgbClr val="1A2332"/>
                </a:solidFill>
                <a:latin typeface="Calibri"/>
              </a:rPr>
              <a:t>α 26 &amp; 82: </a:t>
            </a:r>
            <a:r>
              <a:rPr sz="1000" b="0" dirty="0">
                <a:solidFill>
                  <a:srgbClr val="1A2332"/>
                </a:solidFill>
                <a:latin typeface="Calibri"/>
              </a:rPr>
              <a:t>προσφέρουν δομημένη μέθοδο επίλυσης σύγκρουσης συμβάσεων </a:t>
            </a:r>
            <a:r>
              <a:rPr lang="el-GR" sz="1000" dirty="0">
                <a:solidFill>
                  <a:srgbClr val="1A2332"/>
                </a:solidFill>
                <a:latin typeface="Calibri"/>
              </a:rPr>
              <a:t>- </a:t>
            </a:r>
            <a:r>
              <a:rPr sz="1000" b="0" dirty="0">
                <a:solidFill>
                  <a:srgbClr val="1A2332"/>
                </a:solidFill>
                <a:latin typeface="Calibri"/>
              </a:rPr>
              <a:t>β</a:t>
            </a:r>
            <a:r>
              <a:rPr sz="1000" b="0" dirty="0" err="1">
                <a:solidFill>
                  <a:srgbClr val="1A2332"/>
                </a:solidFill>
                <a:latin typeface="Calibri"/>
              </a:rPr>
              <a:t>άση</a:t>
            </a:r>
            <a:r>
              <a:rPr sz="1000" b="0" dirty="0">
                <a:solidFill>
                  <a:srgbClr val="1A2332"/>
                </a:solidFill>
                <a:latin typeface="Calibri"/>
              </a:rPr>
              <a:t> για μελλοντική εναρμόνιση, έστω εν αναμονή ευρύτερης κύρωσης.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2342"/>
        </a:solidFill>
        <a:effectLst/>
      </p:bgPr>
    </p:bg>
    <p:spTree>
      <p:nvGrpSpPr>
        <p:cNvPr id="1" name=""/>
        <p:cNvGrpSpPr/>
        <p:nvPr/>
      </p:nvGrpSpPr>
      <p:grpSpPr>
        <a:xfrm>
          <a:off x="0" y="0"/>
          <a:ext cx="0" cy="0"/>
          <a:chOff x="0" y="0"/>
          <a:chExt cx="0" cy="0"/>
        </a:xfrm>
      </p:grpSpPr>
      <p:sp>
        <p:nvSpPr>
          <p:cNvPr id="2" name="Shape 0"/>
          <p:cNvSpPr/>
          <p:nvPr/>
        </p:nvSpPr>
        <p:spPr>
          <a:xfrm>
            <a:off x="0" y="0"/>
            <a:ext cx="12192000" cy="60960"/>
          </a:xfrm>
          <a:prstGeom prst="rect">
            <a:avLst/>
          </a:prstGeom>
          <a:solidFill>
            <a:srgbClr val="C9A84C"/>
          </a:solidFill>
          <a:ln w="12700">
            <a:solidFill>
              <a:srgbClr val="C9A84C"/>
            </a:solidFill>
            <a:prstDash val="solid"/>
          </a:ln>
        </p:spPr>
        <p:txBody>
          <a:bodyPr/>
          <a:lstStyle/>
          <a:p>
            <a:endParaRPr lang="el-GR" sz="2400"/>
          </a:p>
        </p:txBody>
      </p:sp>
      <p:sp>
        <p:nvSpPr>
          <p:cNvPr id="3" name="Shape 1"/>
          <p:cNvSpPr/>
          <p:nvPr/>
        </p:nvSpPr>
        <p:spPr>
          <a:xfrm>
            <a:off x="0" y="6803136"/>
            <a:ext cx="12192000" cy="60960"/>
          </a:xfrm>
          <a:prstGeom prst="rect">
            <a:avLst/>
          </a:prstGeom>
          <a:solidFill>
            <a:srgbClr val="C9A84C"/>
          </a:solidFill>
          <a:ln w="12700">
            <a:solidFill>
              <a:srgbClr val="C9A84C"/>
            </a:solidFill>
            <a:prstDash val="solid"/>
          </a:ln>
        </p:spPr>
        <p:txBody>
          <a:bodyPr/>
          <a:lstStyle/>
          <a:p>
            <a:endParaRPr lang="el-GR" sz="2400"/>
          </a:p>
        </p:txBody>
      </p:sp>
      <p:sp>
        <p:nvSpPr>
          <p:cNvPr id="4" name="Text 2"/>
          <p:cNvSpPr/>
          <p:nvPr/>
        </p:nvSpPr>
        <p:spPr>
          <a:xfrm>
            <a:off x="487680" y="182880"/>
            <a:ext cx="11216640" cy="365760"/>
          </a:xfrm>
          <a:prstGeom prst="rect">
            <a:avLst/>
          </a:prstGeom>
          <a:noFill/>
          <a:ln/>
        </p:spPr>
        <p:txBody>
          <a:bodyPr wrap="square" lIns="0" tIns="0" rIns="0" bIns="0" rtlCol="0" anchor="ctr"/>
          <a:lstStyle/>
          <a:p>
            <a:r>
              <a:rPr lang="en-US" sz="1333" b="1" dirty="0">
                <a:solidFill>
                  <a:srgbClr val="C9A84C"/>
                </a:solidFill>
                <a:latin typeface="Calibri" pitchFamily="34" charset="0"/>
                <a:ea typeface="Calibri" pitchFamily="34" charset="-122"/>
                <a:cs typeface="Calibri" pitchFamily="34" charset="-120"/>
              </a:rPr>
              <a:t>ΝΕΟΤΕΡΗ ΕΞΕΛΙΞΗ </a:t>
            </a:r>
            <a:r>
              <a:rPr lang="el-GR" sz="1333" b="1" dirty="0">
                <a:solidFill>
                  <a:srgbClr val="C9A84C"/>
                </a:solidFill>
                <a:latin typeface="Calibri" pitchFamily="34" charset="0"/>
                <a:ea typeface="Calibri" pitchFamily="34" charset="-122"/>
                <a:cs typeface="Calibri" pitchFamily="34" charset="-120"/>
              </a:rPr>
              <a:t>-</a:t>
            </a:r>
            <a:r>
              <a:rPr lang="en-US" sz="1333" b="1" dirty="0">
                <a:solidFill>
                  <a:srgbClr val="C9A84C"/>
                </a:solidFill>
                <a:latin typeface="Calibri" pitchFamily="34" charset="0"/>
                <a:ea typeface="Calibri" pitchFamily="34" charset="-122"/>
                <a:cs typeface="Calibri" pitchFamily="34" charset="-120"/>
              </a:rPr>
              <a:t> ΣΥΜΠΛΗΡΩΜΑΤΙΚΗ ΑΝΑΦΟΡΑ</a:t>
            </a:r>
            <a:endParaRPr lang="en-US" sz="1333" dirty="0"/>
          </a:p>
        </p:txBody>
      </p:sp>
      <p:sp>
        <p:nvSpPr>
          <p:cNvPr id="5" name="Text 3"/>
          <p:cNvSpPr/>
          <p:nvPr/>
        </p:nvSpPr>
        <p:spPr>
          <a:xfrm>
            <a:off x="487680" y="585216"/>
            <a:ext cx="11216640" cy="914400"/>
          </a:xfrm>
          <a:prstGeom prst="rect">
            <a:avLst/>
          </a:prstGeom>
          <a:noFill/>
          <a:ln/>
        </p:spPr>
        <p:txBody>
          <a:bodyPr wrap="square" lIns="0" tIns="0" rIns="0" bIns="0" rtlCol="0" anchor="ctr"/>
          <a:lstStyle/>
          <a:p>
            <a:r>
              <a:rPr lang="en-US" sz="3467"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United Nations Convention on Negotiable Cargo Documents</a:t>
            </a:r>
            <a:endParaRPr lang="en-US" sz="3467"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6" name="Text 4"/>
          <p:cNvSpPr/>
          <p:nvPr/>
        </p:nvSpPr>
        <p:spPr>
          <a:xfrm>
            <a:off x="487680" y="1487424"/>
            <a:ext cx="11216640" cy="390144"/>
          </a:xfrm>
          <a:prstGeom prst="rect">
            <a:avLst/>
          </a:prstGeom>
          <a:noFill/>
          <a:ln/>
        </p:spPr>
        <p:txBody>
          <a:bodyPr wrap="square" lIns="0" tIns="0" rIns="0" bIns="0" rtlCol="0" anchor="ctr"/>
          <a:lstStyle/>
          <a:p>
            <a:r>
              <a:rPr lang="en-US" sz="1467" dirty="0">
                <a:solidFill>
                  <a:srgbClr val="1C7293"/>
                </a:solidFill>
                <a:latin typeface="Calibri" pitchFamily="34" charset="0"/>
                <a:ea typeface="Calibri" pitchFamily="34" charset="-122"/>
                <a:cs typeface="Calibri" pitchFamily="34" charset="-120"/>
              </a:rPr>
              <a:t>Υιοθετήθηκε από ΓΣ ΟΗΕ 15 Δεκεμβρίου 2025 </a:t>
            </a:r>
            <a:endParaRPr lang="en-US" sz="1467" dirty="0"/>
          </a:p>
        </p:txBody>
      </p:sp>
      <p:sp>
        <p:nvSpPr>
          <p:cNvPr id="7" name="Shape 5"/>
          <p:cNvSpPr/>
          <p:nvPr/>
        </p:nvSpPr>
        <p:spPr>
          <a:xfrm>
            <a:off x="487680" y="2011680"/>
            <a:ext cx="11216640" cy="853440"/>
          </a:xfrm>
          <a:prstGeom prst="roundRect">
            <a:avLst>
              <a:gd name="adj" fmla="val 8571"/>
            </a:avLst>
          </a:prstGeom>
          <a:solidFill>
            <a:srgbClr val="0D2B47"/>
          </a:solidFill>
          <a:ln w="12700">
            <a:solidFill>
              <a:srgbClr val="C9A84C"/>
            </a:solidFill>
            <a:prstDash val="solid"/>
          </a:ln>
        </p:spPr>
        <p:txBody>
          <a:bodyPr/>
          <a:lstStyle/>
          <a:p>
            <a:endParaRPr lang="el-GR" sz="2400"/>
          </a:p>
        </p:txBody>
      </p:sp>
      <p:sp>
        <p:nvSpPr>
          <p:cNvPr id="8" name="Text 6"/>
          <p:cNvSpPr/>
          <p:nvPr/>
        </p:nvSpPr>
        <p:spPr>
          <a:xfrm>
            <a:off x="731520" y="2048256"/>
            <a:ext cx="2682240" cy="426720"/>
          </a:xfrm>
          <a:prstGeom prst="rect">
            <a:avLst/>
          </a:prstGeom>
          <a:noFill/>
          <a:ln/>
        </p:spPr>
        <p:txBody>
          <a:bodyPr wrap="square" lIns="0" tIns="0" rIns="0" bIns="0" rtlCol="0" anchor="ctr"/>
          <a:lstStyle/>
          <a:p>
            <a:r>
              <a:rPr lang="en-US" sz="1467" b="1" dirty="0">
                <a:solidFill>
                  <a:srgbClr val="C9A84C"/>
                </a:solidFill>
                <a:latin typeface="Calibri" pitchFamily="34" charset="0"/>
                <a:ea typeface="Calibri" pitchFamily="34" charset="-122"/>
                <a:cs typeface="Calibri" pitchFamily="34" charset="-120"/>
              </a:rPr>
              <a:t>⚠  ΚΡΙΣΙΜΗ ΔΙΑΚΡΙΣΗ:</a:t>
            </a:r>
            <a:endParaRPr lang="en-US" sz="1467" dirty="0"/>
          </a:p>
        </p:txBody>
      </p:sp>
      <p:sp>
        <p:nvSpPr>
          <p:cNvPr id="9" name="Text 7"/>
          <p:cNvSpPr/>
          <p:nvPr/>
        </p:nvSpPr>
        <p:spPr>
          <a:xfrm>
            <a:off x="3413760" y="2048256"/>
            <a:ext cx="8046720" cy="731520"/>
          </a:xfrm>
          <a:prstGeom prst="rect">
            <a:avLst/>
          </a:prstGeom>
          <a:noFill/>
          <a:ln/>
        </p:spPr>
        <p:txBody>
          <a:bodyPr wrap="square" lIns="0" tIns="0" rIns="0" bIns="0" rtlCol="0" anchor="ctr"/>
          <a:lstStyle/>
          <a:p>
            <a:r>
              <a:rPr lang="en-US" sz="1400" dirty="0">
                <a:solidFill>
                  <a:srgbClr val="FFFFFF"/>
                </a:solidFill>
                <a:latin typeface="Calibri" pitchFamily="34" charset="0"/>
                <a:ea typeface="Calibri" pitchFamily="34" charset="-122"/>
                <a:cs typeface="Calibri" pitchFamily="34" charset="-120"/>
              </a:rPr>
              <a:t>Η Accra Convention ΔΕΝ ρυθμίζει ευθύνη </a:t>
            </a:r>
            <a:r>
              <a:rPr lang="en-US" sz="1400" dirty="0" err="1">
                <a:solidFill>
                  <a:srgbClr val="FFFFFF"/>
                </a:solidFill>
                <a:latin typeface="Calibri" pitchFamily="34" charset="0"/>
                <a:ea typeface="Calibri" pitchFamily="34" charset="-122"/>
                <a:cs typeface="Calibri" pitchFamily="34" charset="-120"/>
              </a:rPr>
              <a:t>μετ</a:t>
            </a:r>
            <a:r>
              <a:rPr lang="en-US" sz="1400" dirty="0">
                <a:solidFill>
                  <a:srgbClr val="FFFFFF"/>
                </a:solidFill>
                <a:latin typeface="Calibri" pitchFamily="34" charset="0"/>
                <a:ea typeface="Calibri" pitchFamily="34" charset="-122"/>
                <a:cs typeface="Calibri" pitchFamily="34" charset="-120"/>
              </a:rPr>
              <a:t>αφορέα </a:t>
            </a:r>
            <a:r>
              <a:rPr lang="el-GR" sz="1400" dirty="0">
                <a:solidFill>
                  <a:srgbClr val="FFFFFF"/>
                </a:solidFill>
                <a:latin typeface="Calibri" pitchFamily="34" charset="0"/>
                <a:ea typeface="Calibri" pitchFamily="34" charset="-122"/>
                <a:cs typeface="Calibri" pitchFamily="34" charset="-120"/>
              </a:rPr>
              <a:t>- </a:t>
            </a:r>
            <a:r>
              <a:rPr lang="en-US" sz="1400" dirty="0" err="1">
                <a:solidFill>
                  <a:srgbClr val="FFFFFF"/>
                </a:solidFill>
                <a:latin typeface="Calibri" pitchFamily="34" charset="0"/>
                <a:ea typeface="Calibri" pitchFamily="34" charset="-122"/>
                <a:cs typeface="Calibri" pitchFamily="34" charset="-120"/>
              </a:rPr>
              <a:t>εστιάζει</a:t>
            </a:r>
            <a:r>
              <a:rPr lang="en-US" sz="1400" dirty="0">
                <a:solidFill>
                  <a:srgbClr val="FFFFFF"/>
                </a:solidFill>
                <a:latin typeface="Calibri" pitchFamily="34" charset="0"/>
                <a:ea typeface="Calibri" pitchFamily="34" charset="-122"/>
                <a:cs typeface="Calibri" pitchFamily="34" charset="-120"/>
              </a:rPr>
              <a:t> αποκλειστικά στη διαπραγματευσιμότητα εγγράφων. Συμπληρώνει, δεν αντικαθιστά τους Κανόνες Ρότερνταμ.</a:t>
            </a:r>
            <a:endParaRPr lang="en-US" sz="1400" dirty="0"/>
          </a:p>
        </p:txBody>
      </p:sp>
      <p:sp>
        <p:nvSpPr>
          <p:cNvPr id="10" name="Shape 8"/>
          <p:cNvSpPr/>
          <p:nvPr/>
        </p:nvSpPr>
        <p:spPr>
          <a:xfrm>
            <a:off x="487680" y="3023616"/>
            <a:ext cx="5486400" cy="1194816"/>
          </a:xfrm>
          <a:prstGeom prst="roundRect">
            <a:avLst>
              <a:gd name="adj" fmla="val 6122"/>
            </a:avLst>
          </a:prstGeom>
          <a:solidFill>
            <a:srgbClr val="0D2B47"/>
          </a:solidFill>
          <a:ln w="12700">
            <a:solidFill>
              <a:srgbClr val="1C7293"/>
            </a:solidFill>
            <a:prstDash val="solid"/>
          </a:ln>
        </p:spPr>
        <p:txBody>
          <a:bodyPr/>
          <a:lstStyle/>
          <a:p>
            <a:endParaRPr lang="el-GR" sz="2400"/>
          </a:p>
        </p:txBody>
      </p:sp>
      <p:sp>
        <p:nvSpPr>
          <p:cNvPr id="11" name="Text 9"/>
          <p:cNvSpPr/>
          <p:nvPr/>
        </p:nvSpPr>
        <p:spPr>
          <a:xfrm>
            <a:off x="633984" y="3121152"/>
            <a:ext cx="1950720" cy="365760"/>
          </a:xfrm>
          <a:prstGeom prst="rect">
            <a:avLst/>
          </a:prstGeom>
          <a:noFill/>
          <a:ln/>
        </p:spPr>
        <p:txBody>
          <a:bodyPr wrap="square" lIns="0" tIns="0" rIns="0" bIns="0" rtlCol="0" anchor="ctr"/>
          <a:lstStyle/>
          <a:p>
            <a:r>
              <a:rPr lang="en-US" sz="1400" b="1" dirty="0">
                <a:solidFill>
                  <a:srgbClr val="C9A84C"/>
                </a:solidFill>
                <a:latin typeface="Calibri" pitchFamily="34" charset="0"/>
                <a:ea typeface="Calibri" pitchFamily="34" charset="-122"/>
                <a:cs typeface="Calibri" pitchFamily="34" charset="-120"/>
              </a:rPr>
              <a:t>Τι ρυθμίζει:</a:t>
            </a:r>
            <a:endParaRPr lang="en-US" sz="1400" dirty="0"/>
          </a:p>
        </p:txBody>
      </p:sp>
      <p:sp>
        <p:nvSpPr>
          <p:cNvPr id="12" name="Text 10"/>
          <p:cNvSpPr/>
          <p:nvPr/>
        </p:nvSpPr>
        <p:spPr>
          <a:xfrm>
            <a:off x="633984" y="3486912"/>
            <a:ext cx="5181600" cy="670560"/>
          </a:xfrm>
          <a:prstGeom prst="rect">
            <a:avLst/>
          </a:prstGeom>
          <a:noFill/>
          <a:ln/>
        </p:spPr>
        <p:txBody>
          <a:bodyPr wrap="square" lIns="0" tIns="0" rIns="0" bIns="0" rtlCol="0" anchor="ctr"/>
          <a:lstStyle/>
          <a:p>
            <a:r>
              <a:rPr lang="en-US" sz="1333" dirty="0">
                <a:solidFill>
                  <a:srgbClr val="FFFFFF"/>
                </a:solidFill>
                <a:latin typeface="Calibri" pitchFamily="34" charset="0"/>
                <a:ea typeface="Calibri" pitchFamily="34" charset="-122"/>
                <a:cs typeface="Calibri" pitchFamily="34" charset="-120"/>
              </a:rPr>
              <a:t>Έκδοση, μεταβίβαση και νομικά αποτελέσματα Negotiable Cargo Documents (NCD) </a:t>
            </a:r>
            <a:r>
              <a:rPr lang="el-GR" sz="1333" dirty="0">
                <a:solidFill>
                  <a:srgbClr val="FFFFFF"/>
                </a:solidFill>
                <a:latin typeface="Calibri" pitchFamily="34" charset="0"/>
                <a:ea typeface="Calibri" pitchFamily="34" charset="-122"/>
                <a:cs typeface="Calibri" pitchFamily="34" charset="-120"/>
              </a:rPr>
              <a:t>-</a:t>
            </a:r>
            <a:r>
              <a:rPr lang="en-US" sz="1333" dirty="0">
                <a:solidFill>
                  <a:srgbClr val="FFFFFF"/>
                </a:solidFill>
                <a:latin typeface="Calibri" pitchFamily="34" charset="0"/>
                <a:ea typeface="Calibri" pitchFamily="34" charset="-122"/>
                <a:cs typeface="Calibri" pitchFamily="34" charset="-120"/>
              </a:rPr>
              <a:t> σε ΟΛΑ τα μεταφορικά μέσα (art. 1)</a:t>
            </a:r>
            <a:endParaRPr lang="en-US" sz="1333" dirty="0"/>
          </a:p>
        </p:txBody>
      </p:sp>
      <p:sp>
        <p:nvSpPr>
          <p:cNvPr id="13" name="Shape 11"/>
          <p:cNvSpPr/>
          <p:nvPr/>
        </p:nvSpPr>
        <p:spPr>
          <a:xfrm>
            <a:off x="6217920" y="3023616"/>
            <a:ext cx="5486400" cy="1194816"/>
          </a:xfrm>
          <a:prstGeom prst="roundRect">
            <a:avLst>
              <a:gd name="adj" fmla="val 6122"/>
            </a:avLst>
          </a:prstGeom>
          <a:solidFill>
            <a:srgbClr val="0D2B47"/>
          </a:solidFill>
          <a:ln w="12700">
            <a:solidFill>
              <a:srgbClr val="1C7293"/>
            </a:solidFill>
            <a:prstDash val="solid"/>
          </a:ln>
        </p:spPr>
        <p:txBody>
          <a:bodyPr/>
          <a:lstStyle/>
          <a:p>
            <a:endParaRPr lang="el-GR" sz="2400"/>
          </a:p>
        </p:txBody>
      </p:sp>
      <p:sp>
        <p:nvSpPr>
          <p:cNvPr id="14" name="Text 12"/>
          <p:cNvSpPr/>
          <p:nvPr/>
        </p:nvSpPr>
        <p:spPr>
          <a:xfrm>
            <a:off x="6364224" y="3121152"/>
            <a:ext cx="1950720" cy="365760"/>
          </a:xfrm>
          <a:prstGeom prst="rect">
            <a:avLst/>
          </a:prstGeom>
          <a:noFill/>
          <a:ln/>
        </p:spPr>
        <p:txBody>
          <a:bodyPr wrap="square" lIns="0" tIns="0" rIns="0" bIns="0" rtlCol="0" anchor="ctr"/>
          <a:lstStyle/>
          <a:p>
            <a:r>
              <a:rPr lang="en-US" sz="1400" b="1" dirty="0">
                <a:solidFill>
                  <a:srgbClr val="C9A84C"/>
                </a:solidFill>
                <a:latin typeface="Calibri" pitchFamily="34" charset="0"/>
                <a:ea typeface="Calibri" pitchFamily="34" charset="-122"/>
                <a:cs typeface="Calibri" pitchFamily="34" charset="-120"/>
              </a:rPr>
              <a:t>Opt-in πλαίσιο:</a:t>
            </a:r>
            <a:endParaRPr lang="en-US" sz="1400" dirty="0"/>
          </a:p>
        </p:txBody>
      </p:sp>
      <p:sp>
        <p:nvSpPr>
          <p:cNvPr id="15" name="Text 13"/>
          <p:cNvSpPr/>
          <p:nvPr/>
        </p:nvSpPr>
        <p:spPr>
          <a:xfrm>
            <a:off x="6364224" y="3486912"/>
            <a:ext cx="5181600" cy="670560"/>
          </a:xfrm>
          <a:prstGeom prst="rect">
            <a:avLst/>
          </a:prstGeom>
          <a:noFill/>
          <a:ln/>
        </p:spPr>
        <p:txBody>
          <a:bodyPr wrap="square" lIns="0" tIns="0" rIns="0" bIns="0" rtlCol="0" anchor="ctr"/>
          <a:lstStyle/>
          <a:p>
            <a:r>
              <a:rPr lang="en-US" sz="1333" dirty="0">
                <a:solidFill>
                  <a:srgbClr val="FFFFFF"/>
                </a:solidFill>
                <a:latin typeface="Calibri" pitchFamily="34" charset="0"/>
                <a:ea typeface="Calibri" pitchFamily="34" charset="-122"/>
                <a:cs typeface="Calibri" pitchFamily="34" charset="-120"/>
              </a:rPr>
              <a:t>Εθελοντικό: ο transport operator και ο consignor συμφωνούν να εκδοθεί NCD (art. 3§1). Έντυπο ή ηλεκτρονικό.</a:t>
            </a:r>
            <a:endParaRPr lang="en-US" sz="1333" dirty="0"/>
          </a:p>
        </p:txBody>
      </p:sp>
      <p:sp>
        <p:nvSpPr>
          <p:cNvPr id="16" name="Shape 14"/>
          <p:cNvSpPr/>
          <p:nvPr/>
        </p:nvSpPr>
        <p:spPr>
          <a:xfrm>
            <a:off x="487680" y="4340352"/>
            <a:ext cx="5486400" cy="1194816"/>
          </a:xfrm>
          <a:prstGeom prst="roundRect">
            <a:avLst>
              <a:gd name="adj" fmla="val 6122"/>
            </a:avLst>
          </a:prstGeom>
          <a:solidFill>
            <a:srgbClr val="0D2B47"/>
          </a:solidFill>
          <a:ln w="12700">
            <a:solidFill>
              <a:srgbClr val="1C7293"/>
            </a:solidFill>
            <a:prstDash val="solid"/>
          </a:ln>
        </p:spPr>
        <p:txBody>
          <a:bodyPr/>
          <a:lstStyle/>
          <a:p>
            <a:endParaRPr lang="el-GR" sz="2400"/>
          </a:p>
        </p:txBody>
      </p:sp>
      <p:sp>
        <p:nvSpPr>
          <p:cNvPr id="17" name="Text 15"/>
          <p:cNvSpPr/>
          <p:nvPr/>
        </p:nvSpPr>
        <p:spPr>
          <a:xfrm>
            <a:off x="633984" y="4437888"/>
            <a:ext cx="1950720" cy="365760"/>
          </a:xfrm>
          <a:prstGeom prst="rect">
            <a:avLst/>
          </a:prstGeom>
          <a:noFill/>
          <a:ln/>
        </p:spPr>
        <p:txBody>
          <a:bodyPr wrap="square" lIns="0" tIns="0" rIns="0" bIns="0" rtlCol="0" anchor="ctr"/>
          <a:lstStyle/>
          <a:p>
            <a:r>
              <a:rPr lang="en-US" sz="1400" b="1" dirty="0">
                <a:solidFill>
                  <a:srgbClr val="C9A84C"/>
                </a:solidFill>
                <a:latin typeface="Calibri" pitchFamily="34" charset="0"/>
                <a:ea typeface="Calibri" pitchFamily="34" charset="-122"/>
                <a:cs typeface="Calibri" pitchFamily="34" charset="-120"/>
              </a:rPr>
              <a:t>Δικαιώματα Holder:</a:t>
            </a:r>
            <a:endParaRPr lang="en-US" sz="1400" dirty="0"/>
          </a:p>
        </p:txBody>
      </p:sp>
      <p:sp>
        <p:nvSpPr>
          <p:cNvPr id="18" name="Text 16"/>
          <p:cNvSpPr/>
          <p:nvPr/>
        </p:nvSpPr>
        <p:spPr>
          <a:xfrm>
            <a:off x="633984" y="4803648"/>
            <a:ext cx="5181600" cy="670560"/>
          </a:xfrm>
          <a:prstGeom prst="rect">
            <a:avLst/>
          </a:prstGeom>
          <a:noFill/>
          <a:ln/>
        </p:spPr>
        <p:txBody>
          <a:bodyPr wrap="square" lIns="0" tIns="0" rIns="0" bIns="0" rtlCol="0" anchor="ctr"/>
          <a:lstStyle/>
          <a:p>
            <a:r>
              <a:rPr lang="en-US" sz="1333" dirty="0">
                <a:solidFill>
                  <a:srgbClr val="FFFFFF"/>
                </a:solidFill>
                <a:latin typeface="Calibri" pitchFamily="34" charset="0"/>
                <a:ea typeface="Calibri" pitchFamily="34" charset="-122"/>
                <a:cs typeface="Calibri" pitchFamily="34" charset="-120"/>
              </a:rPr>
              <a:t>Δικαίωμα παραλαβής, disposal και αγωγής κατά transport operator (art. 7). Κατοχή NCD = νομική κατοχή εμπορεύματος (art. 7§4).</a:t>
            </a:r>
            <a:endParaRPr lang="en-US" sz="1333" dirty="0"/>
          </a:p>
        </p:txBody>
      </p:sp>
      <p:sp>
        <p:nvSpPr>
          <p:cNvPr id="19" name="Shape 17"/>
          <p:cNvSpPr/>
          <p:nvPr/>
        </p:nvSpPr>
        <p:spPr>
          <a:xfrm>
            <a:off x="6217920" y="4340352"/>
            <a:ext cx="5486400" cy="1194816"/>
          </a:xfrm>
          <a:prstGeom prst="roundRect">
            <a:avLst>
              <a:gd name="adj" fmla="val 6122"/>
            </a:avLst>
          </a:prstGeom>
          <a:solidFill>
            <a:srgbClr val="0D2B47"/>
          </a:solidFill>
          <a:ln w="12700">
            <a:solidFill>
              <a:srgbClr val="1C7293"/>
            </a:solidFill>
            <a:prstDash val="solid"/>
          </a:ln>
        </p:spPr>
        <p:txBody>
          <a:bodyPr/>
          <a:lstStyle/>
          <a:p>
            <a:endParaRPr lang="el-GR" sz="2400"/>
          </a:p>
        </p:txBody>
      </p:sp>
      <p:sp>
        <p:nvSpPr>
          <p:cNvPr id="20" name="Text 18"/>
          <p:cNvSpPr/>
          <p:nvPr/>
        </p:nvSpPr>
        <p:spPr>
          <a:xfrm>
            <a:off x="6364224" y="4437888"/>
            <a:ext cx="1950720" cy="365760"/>
          </a:xfrm>
          <a:prstGeom prst="rect">
            <a:avLst/>
          </a:prstGeom>
          <a:noFill/>
          <a:ln/>
        </p:spPr>
        <p:txBody>
          <a:bodyPr wrap="square" lIns="0" tIns="0" rIns="0" bIns="0" rtlCol="0" anchor="ctr"/>
          <a:lstStyle/>
          <a:p>
            <a:r>
              <a:rPr lang="en-US" sz="1400" b="1" dirty="0">
                <a:solidFill>
                  <a:srgbClr val="C9A84C"/>
                </a:solidFill>
                <a:latin typeface="Calibri" pitchFamily="34" charset="0"/>
                <a:ea typeface="Calibri" pitchFamily="34" charset="-122"/>
                <a:cs typeface="Calibri" pitchFamily="34" charset="-120"/>
              </a:rPr>
              <a:t>Ευθύνη ΔΕΝ θίγεται:</a:t>
            </a:r>
            <a:endParaRPr lang="en-US" sz="1400" dirty="0"/>
          </a:p>
        </p:txBody>
      </p:sp>
      <p:sp>
        <p:nvSpPr>
          <p:cNvPr id="21" name="Text 19"/>
          <p:cNvSpPr/>
          <p:nvPr/>
        </p:nvSpPr>
        <p:spPr>
          <a:xfrm>
            <a:off x="6364224" y="4803648"/>
            <a:ext cx="5181600" cy="670560"/>
          </a:xfrm>
          <a:prstGeom prst="rect">
            <a:avLst/>
          </a:prstGeom>
          <a:noFill/>
          <a:ln/>
        </p:spPr>
        <p:txBody>
          <a:bodyPr wrap="square" lIns="0" tIns="0" rIns="0" bIns="0" rtlCol="0" anchor="ctr"/>
          <a:lstStyle/>
          <a:p>
            <a:r>
              <a:rPr lang="en-US" sz="1333" dirty="0">
                <a:solidFill>
                  <a:srgbClr val="FFFFFF"/>
                </a:solidFill>
                <a:latin typeface="Calibri" pitchFamily="34" charset="0"/>
                <a:ea typeface="Calibri" pitchFamily="34" charset="-122"/>
                <a:cs typeface="Calibri" pitchFamily="34" charset="-120"/>
              </a:rPr>
              <a:t>Art. 1§3: δεν τροποποιεί δικαιώματα/υποχρεώσεις transport operator. Ισχύουσες συμβάσεις μεταφοράς παραμένουν ανέπαφες.</a:t>
            </a:r>
            <a:endParaRPr lang="en-US" sz="1333" dirty="0"/>
          </a:p>
        </p:txBody>
      </p:sp>
      <p:sp>
        <p:nvSpPr>
          <p:cNvPr id="22" name="Shape 20"/>
          <p:cNvSpPr/>
          <p:nvPr/>
        </p:nvSpPr>
        <p:spPr>
          <a:xfrm>
            <a:off x="487680" y="5705856"/>
            <a:ext cx="11216640" cy="755904"/>
          </a:xfrm>
          <a:prstGeom prst="roundRect">
            <a:avLst>
              <a:gd name="adj" fmla="val 9677"/>
            </a:avLst>
          </a:prstGeom>
          <a:solidFill>
            <a:srgbClr val="0D2B47"/>
          </a:solidFill>
          <a:ln w="12700">
            <a:solidFill>
              <a:srgbClr val="1C7293"/>
            </a:solidFill>
            <a:prstDash val="solid"/>
          </a:ln>
        </p:spPr>
        <p:txBody>
          <a:bodyPr/>
          <a:lstStyle/>
          <a:p>
            <a:endParaRPr lang="el-GR" sz="2400"/>
          </a:p>
        </p:txBody>
      </p:sp>
      <p:sp>
        <p:nvSpPr>
          <p:cNvPr id="23" name="Text 21"/>
          <p:cNvSpPr/>
          <p:nvPr/>
        </p:nvSpPr>
        <p:spPr>
          <a:xfrm>
            <a:off x="670560" y="5754624"/>
            <a:ext cx="1828800" cy="426720"/>
          </a:xfrm>
          <a:prstGeom prst="rect">
            <a:avLst/>
          </a:prstGeom>
          <a:noFill/>
          <a:ln/>
        </p:spPr>
        <p:txBody>
          <a:bodyPr wrap="square" lIns="0" tIns="0" rIns="0" bIns="0" rtlCol="0" anchor="ctr"/>
          <a:lstStyle/>
          <a:p>
            <a:r>
              <a:rPr lang="en-US" sz="1400" b="1" dirty="0">
                <a:solidFill>
                  <a:srgbClr val="C9A84C"/>
                </a:solidFill>
                <a:latin typeface="Calibri" pitchFamily="34" charset="0"/>
                <a:ea typeface="Calibri" pitchFamily="34" charset="-122"/>
                <a:cs typeface="Calibri" pitchFamily="34" charset="-120"/>
              </a:rPr>
              <a:t>Έναρξη ισχύος:</a:t>
            </a:r>
            <a:endParaRPr lang="en-US" sz="1400" dirty="0"/>
          </a:p>
        </p:txBody>
      </p:sp>
      <p:sp>
        <p:nvSpPr>
          <p:cNvPr id="24" name="Text 22"/>
          <p:cNvSpPr/>
          <p:nvPr/>
        </p:nvSpPr>
        <p:spPr>
          <a:xfrm>
            <a:off x="2499360" y="5754624"/>
            <a:ext cx="9022080" cy="609600"/>
          </a:xfrm>
          <a:prstGeom prst="rect">
            <a:avLst/>
          </a:prstGeom>
          <a:noFill/>
          <a:ln/>
        </p:spPr>
        <p:txBody>
          <a:bodyPr wrap="square" lIns="0" tIns="0" rIns="0" bIns="0" rtlCol="0" anchor="ctr"/>
          <a:lstStyle/>
          <a:p>
            <a:r>
              <a:rPr lang="en-US" sz="1400" dirty="0">
                <a:solidFill>
                  <a:srgbClr val="FFFFFF"/>
                </a:solidFill>
                <a:latin typeface="Calibri" pitchFamily="34" charset="0"/>
                <a:ea typeface="Calibri" pitchFamily="34" charset="-122"/>
                <a:cs typeface="Calibri" pitchFamily="34" charset="-120"/>
              </a:rPr>
              <a:t>10 κυρώσεις + 180 ημέρες (art. 25) </a:t>
            </a:r>
            <a:endParaRPr lang="en-US" sz="1400" dirty="0"/>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Shape 0"/>
          <p:cNvSpPr/>
          <p:nvPr/>
        </p:nvSpPr>
        <p:spPr>
          <a:xfrm>
            <a:off x="0" y="0"/>
            <a:ext cx="12192000" cy="1219200"/>
          </a:xfrm>
          <a:prstGeom prst="rect">
            <a:avLst/>
          </a:prstGeom>
          <a:solidFill>
            <a:srgbClr val="0A2342"/>
          </a:solidFill>
          <a:ln w="12700">
            <a:solidFill>
              <a:srgbClr val="0A2342"/>
            </a:solidFill>
            <a:prstDash val="solid"/>
          </a:ln>
        </p:spPr>
        <p:txBody>
          <a:bodyPr/>
          <a:lstStyle/>
          <a:p>
            <a:endParaRPr lang="el-GR" sz="2400"/>
          </a:p>
        </p:txBody>
      </p:sp>
      <p:sp>
        <p:nvSpPr>
          <p:cNvPr id="3" name="Text 1"/>
          <p:cNvSpPr/>
          <p:nvPr/>
        </p:nvSpPr>
        <p:spPr>
          <a:xfrm>
            <a:off x="487680" y="121920"/>
            <a:ext cx="11216640" cy="999744"/>
          </a:xfrm>
          <a:prstGeom prst="rect">
            <a:avLst/>
          </a:prstGeom>
          <a:noFill/>
          <a:ln/>
        </p:spPr>
        <p:txBody>
          <a:bodyPr wrap="square" lIns="0" tIns="0" rIns="0" bIns="0" rtlCol="0" anchor="ctr"/>
          <a:lstStyle/>
          <a:p>
            <a:r>
              <a:rPr lang="en-US" sz="2800" b="1" dirty="0">
                <a:solidFill>
                  <a:srgbClr val="FFFFFF"/>
                </a:solidFill>
                <a:latin typeface="Calibri" panose="020F0502020204030204" pitchFamily="34" charset="0"/>
                <a:ea typeface="Calibri" panose="020F0502020204030204" pitchFamily="34" charset="0"/>
                <a:cs typeface="Calibri" panose="020F0502020204030204" pitchFamily="34" charset="0"/>
              </a:rPr>
              <a:t>Συγκριτική Αξιολόγηση των Νομικών Εργαλείων</a:t>
            </a:r>
            <a:endParaRPr lang="en-US" sz="28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6" name="Table 0"/>
          <p:cNvGraphicFramePr>
            <a:graphicFrameLocks noGrp="1"/>
          </p:cNvGraphicFramePr>
          <p:nvPr>
            <p:extLst>
              <p:ext uri="{D42A27DB-BD31-4B8C-83A1-F6EECF244321}">
                <p14:modId xmlns:p14="http://schemas.microsoft.com/office/powerpoint/2010/main" val="4141529763"/>
              </p:ext>
            </p:extLst>
          </p:nvPr>
        </p:nvGraphicFramePr>
        <p:xfrm>
          <a:off x="1402080" y="1255776"/>
          <a:ext cx="9387840" cy="4718304"/>
        </p:xfrm>
        <a:graphic>
          <a:graphicData uri="http://schemas.openxmlformats.org/drawingml/2006/table">
            <a:tbl>
              <a:tblPr/>
              <a:tblGrid>
                <a:gridCol w="256032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560320">
                  <a:extLst>
                    <a:ext uri="{9D8B030D-6E8A-4147-A177-3AD203B41FA5}">
                      <a16:colId xmlns:a16="http://schemas.microsoft.com/office/drawing/2014/main" val="20002"/>
                    </a:ext>
                  </a:extLst>
                </a:gridCol>
                <a:gridCol w="2072640">
                  <a:extLst>
                    <a:ext uri="{9D8B030D-6E8A-4147-A177-3AD203B41FA5}">
                      <a16:colId xmlns:a16="http://schemas.microsoft.com/office/drawing/2014/main" val="20004"/>
                    </a:ext>
                  </a:extLst>
                </a:gridCol>
              </a:tblGrid>
              <a:tr h="633984">
                <a:tc>
                  <a:txBody>
                    <a:bodyPr/>
                    <a:lstStyle/>
                    <a:p>
                      <a:pPr marL="0" indent="0" algn="ctr">
                        <a:buNone/>
                      </a:pPr>
                      <a:endParaRPr lang="en-US" sz="1300" dirty="0">
                        <a:latin typeface="Cambria" charset="0"/>
                        <a:ea typeface="Cambria" charset="0"/>
                        <a:cs typeface="Cambria"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A2342"/>
                    </a:solidFill>
                  </a:tcPr>
                </a:tc>
                <a:tc>
                  <a:txBody>
                    <a:bodyPr/>
                    <a:lstStyle/>
                    <a:p>
                      <a:pPr marL="0" indent="0" algn="ctr">
                        <a:buNone/>
                      </a:pPr>
                      <a:r>
                        <a:rPr lang="en-US" sz="13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ΔΣ ΟΗΕ 1980</a:t>
                      </a:r>
                      <a:endParaRPr lang="en-US" sz="1300" dirty="0">
                        <a:latin typeface="Calibri Light" panose="020F0302020204030204" pitchFamily="34" charset="0"/>
                        <a:ea typeface="Calibri Light" panose="020F0302020204030204" pitchFamily="34" charset="0"/>
                        <a:cs typeface="Calibri Light" panose="020F0302020204030204" pitchFamily="34"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4A6278"/>
                    </a:solidFill>
                  </a:tcPr>
                </a:tc>
                <a:tc>
                  <a:txBody>
                    <a:bodyPr/>
                    <a:lstStyle/>
                    <a:p>
                      <a:pPr marL="0" indent="0" algn="ctr">
                        <a:buNone/>
                      </a:pPr>
                      <a:r>
                        <a:rPr lang="en-US" sz="13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Κανόνες Ρότερνταμ</a:t>
                      </a:r>
                      <a:endParaRPr lang="en-US" sz="1300" dirty="0">
                        <a:latin typeface="Calibri Light" panose="020F0302020204030204" pitchFamily="34" charset="0"/>
                        <a:ea typeface="Calibri Light" panose="020F0302020204030204" pitchFamily="34" charset="0"/>
                        <a:cs typeface="Calibri Light" panose="020F0302020204030204" pitchFamily="34"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065A82"/>
                    </a:solidFill>
                  </a:tcPr>
                </a:tc>
                <a:tc>
                  <a:txBody>
                    <a:bodyPr/>
                    <a:lstStyle/>
                    <a:p>
                      <a:pPr marL="0" indent="0" algn="ctr">
                        <a:buNone/>
                      </a:pPr>
                      <a:r>
                        <a:rPr lang="en-US" sz="13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United Nations Convention on Negotiable Cargo Documents</a:t>
                      </a:r>
                    </a:p>
                    <a:p>
                      <a:pPr marL="0" indent="0" algn="ctr">
                        <a:buNone/>
                      </a:pPr>
                      <a:r>
                        <a:rPr lang="en-US" sz="1300" b="1"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rPr>
                        <a:t>2025</a:t>
                      </a:r>
                      <a:endParaRPr lang="en-US" sz="1300" dirty="0">
                        <a:latin typeface="Calibri Light" panose="020F0302020204030204" pitchFamily="34" charset="0"/>
                        <a:ea typeface="Calibri Light" panose="020F0302020204030204" pitchFamily="34" charset="0"/>
                        <a:cs typeface="Calibri Light" panose="020F0302020204030204" pitchFamily="34"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21295C"/>
                    </a:solidFill>
                  </a:tcPr>
                </a:tc>
                <a:extLst>
                  <a:ext uri="{0D108BD9-81ED-4DB2-BD59-A6C34878D82A}">
                    <a16:rowId xmlns:a16="http://schemas.microsoft.com/office/drawing/2014/main" val="10000"/>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Πεδίο εφαρμογής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Όλοι οι τρόποι</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l-GR" sz="1300" dirty="0">
                          <a:solidFill>
                            <a:srgbClr val="1A2332"/>
                          </a:solidFill>
                          <a:latin typeface="Calibri" pitchFamily="34" charset="0"/>
                          <a:ea typeface="Calibri" pitchFamily="34" charset="-122"/>
                          <a:cs typeface="Calibri" pitchFamily="34" charset="-120"/>
                        </a:rPr>
                        <a:t>Τουλάχιστον ένα κομμάτι θαλάσσια μεταφορά</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Όλοι οι τρόποι</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1"/>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Σύστημα ευθύνης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Uniform</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Υβριδικό</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ΔΕΝ ρυθμίζει</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Unlocalized damage</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1A7A4A"/>
                          </a:solidFill>
                          <a:latin typeface="Calibri" pitchFamily="34" charset="0"/>
                          <a:ea typeface="Calibri" pitchFamily="34" charset="-122"/>
                          <a:cs typeface="Calibri" pitchFamily="34" charset="-120"/>
                        </a:rPr>
                        <a:t>✔ Καλύπτει</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1A7A4A"/>
                          </a:solidFill>
                          <a:latin typeface="Calibri" pitchFamily="34" charset="0"/>
                          <a:ea typeface="Calibri" pitchFamily="34" charset="-122"/>
                          <a:cs typeface="Calibri" pitchFamily="34" charset="-120"/>
                        </a:rPr>
                        <a:t>✔ Καλύπτει</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C0392B"/>
                          </a:solidFill>
                          <a:latin typeface="Calibri" pitchFamily="34" charset="0"/>
                          <a:ea typeface="Calibri" pitchFamily="34" charset="-122"/>
                          <a:cs typeface="Calibri" pitchFamily="34" charset="-120"/>
                        </a:rPr>
                        <a:t>✘ Εκτός πεδίου</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3"/>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Ηλ. έγγραφο</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C0392B"/>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7A4A"/>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7A4A"/>
                          </a:solidFill>
                          <a:latin typeface="Calibri" pitchFamily="34" charset="0"/>
                          <a:ea typeface="Calibri" pitchFamily="34" charset="-122"/>
                          <a:cs typeface="Calibri" pitchFamily="34" charset="-120"/>
                        </a:rPr>
                        <a:t>✔ Πλήρως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Ισχύς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C0392B"/>
                          </a:solidFill>
                          <a:latin typeface="Calibri" pitchFamily="34" charset="0"/>
                          <a:ea typeface="Calibri" pitchFamily="34" charset="-122"/>
                          <a:cs typeface="Calibri" pitchFamily="34" charset="-120"/>
                        </a:rPr>
                        <a:t>✘ Ουδέποτε</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dirty="0">
                          <a:solidFill>
                            <a:srgbClr val="C0392B"/>
                          </a:solidFill>
                          <a:latin typeface="Calibri" pitchFamily="34" charset="0"/>
                          <a:ea typeface="Calibri" pitchFamily="34" charset="-122"/>
                          <a:cs typeface="Calibri" pitchFamily="34" charset="-120"/>
                        </a:rPr>
                        <a:t>✘ 5/20 κυρώσεις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tc>
                  <a:txBody>
                    <a:bodyPr/>
                    <a:lstStyle/>
                    <a:p>
                      <a:pPr marL="0" indent="0" algn="ctr">
                        <a:buNone/>
                      </a:pPr>
                      <a:r>
                        <a:rPr lang="en-US" sz="1300">
                          <a:solidFill>
                            <a:srgbClr val="C9A84C"/>
                          </a:solidFill>
                          <a:latin typeface="Calibri" pitchFamily="34" charset="0"/>
                          <a:ea typeface="Calibri" pitchFamily="34" charset="-122"/>
                          <a:cs typeface="Calibri" pitchFamily="34" charset="-120"/>
                        </a:rPr>
                        <a:t> </a:t>
                      </a:r>
                      <a:r>
                        <a:rPr lang="en-US" sz="1300" dirty="0" err="1">
                          <a:solidFill>
                            <a:srgbClr val="C9A84C"/>
                          </a:solidFill>
                          <a:latin typeface="Calibri" pitchFamily="34" charset="0"/>
                          <a:ea typeface="Calibri" pitchFamily="34" charset="-122"/>
                          <a:cs typeface="Calibri" pitchFamily="34" charset="-120"/>
                        </a:rPr>
                        <a:t>Εκκρεμεί</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E8F4F8"/>
                    </a:solidFill>
                  </a:tcPr>
                </a:tc>
                <a:extLst>
                  <a:ext uri="{0D108BD9-81ED-4DB2-BD59-A6C34878D82A}">
                    <a16:rowId xmlns:a16="http://schemas.microsoft.com/office/drawing/2014/main" val="10005"/>
                  </a:ext>
                </a:extLst>
              </a:tr>
              <a:tr h="633984">
                <a:tc>
                  <a:txBody>
                    <a:bodyPr/>
                    <a:lstStyle/>
                    <a:p>
                      <a:pPr marL="0" indent="0" algn="ctr">
                        <a:buNone/>
                      </a:pPr>
                      <a:r>
                        <a:rPr lang="en-US" sz="1300" b="1" dirty="0">
                          <a:solidFill>
                            <a:srgbClr val="0A2342"/>
                          </a:solidFill>
                          <a:latin typeface="Calibri" pitchFamily="34" charset="0"/>
                          <a:ea typeface="Calibri" pitchFamily="34" charset="-122"/>
                          <a:cs typeface="Calibri" pitchFamily="34" charset="-120"/>
                        </a:rPr>
                        <a:t>Όρια ευθύνης</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920 SDR/τεμ.</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2332"/>
                          </a:solidFill>
                          <a:latin typeface="Calibri" pitchFamily="34" charset="0"/>
                          <a:ea typeface="Calibri" pitchFamily="34" charset="-122"/>
                          <a:cs typeface="Calibri" pitchFamily="34" charset="-120"/>
                        </a:rPr>
                        <a:t>875 SDR/τεμ.</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tc>
                  <a:txBody>
                    <a:bodyPr/>
                    <a:lstStyle/>
                    <a:p>
                      <a:pPr marL="0" indent="0" algn="ctr">
                        <a:buNone/>
                      </a:pPr>
                      <a:r>
                        <a:rPr lang="el-GR" sz="1300" dirty="0">
                          <a:solidFill>
                            <a:srgbClr val="1A2332"/>
                          </a:solidFill>
                          <a:latin typeface="Calibri" pitchFamily="34" charset="0"/>
                          <a:ea typeface="Calibri" pitchFamily="34" charset="-122"/>
                          <a:cs typeface="Calibri" pitchFamily="34" charset="-120"/>
                        </a:rPr>
                        <a:t>-</a:t>
                      </a:r>
                      <a:endParaRPr lang="en-US" sz="1300" dirty="0">
                        <a:latin typeface="Calibri" charset="0"/>
                        <a:ea typeface="Calibri" charset="0"/>
                        <a:cs typeface="Calibri" charset="0"/>
                      </a:endParaRPr>
                    </a:p>
                  </a:txBody>
                  <a:tcPr marL="121920" marR="121920" marT="60960" marB="60960">
                    <a:lnL w="6350" cap="flat" cmpd="sng" algn="ctr">
                      <a:solidFill>
                        <a:srgbClr val="C8DCE8"/>
                      </a:solidFill>
                      <a:prstDash val="solid"/>
                      <a:round/>
                      <a:headEnd type="none" w="med" len="med"/>
                      <a:tailEnd type="none" w="med" len="med"/>
                    </a:lnL>
                    <a:lnR w="6350" cap="flat" cmpd="sng" algn="ctr">
                      <a:solidFill>
                        <a:srgbClr val="C8DCE8"/>
                      </a:solidFill>
                      <a:prstDash val="solid"/>
                      <a:round/>
                      <a:headEnd type="none" w="med" len="med"/>
                      <a:tailEnd type="none" w="med" len="med"/>
                    </a:lnR>
                    <a:lnT w="6350" cap="flat" cmpd="sng" algn="ctr">
                      <a:solidFill>
                        <a:srgbClr val="C8DCE8"/>
                      </a:solidFill>
                      <a:prstDash val="solid"/>
                      <a:round/>
                      <a:headEnd type="none" w="med" len="med"/>
                      <a:tailEnd type="none" w="med" len="med"/>
                    </a:lnT>
                    <a:lnB w="6350" cap="flat" cmpd="sng" algn="ctr">
                      <a:solidFill>
                        <a:srgbClr val="C8DC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Shape 2"/>
          <p:cNvSpPr/>
          <p:nvPr/>
        </p:nvSpPr>
        <p:spPr>
          <a:xfrm>
            <a:off x="365760" y="5949696"/>
            <a:ext cx="11460480" cy="707136"/>
          </a:xfrm>
          <a:prstGeom prst="roundRect">
            <a:avLst>
              <a:gd name="adj" fmla="val 12069"/>
            </a:avLst>
          </a:prstGeom>
          <a:solidFill>
            <a:srgbClr val="EEF6FB"/>
          </a:solidFill>
          <a:ln w="12700">
            <a:solidFill>
              <a:srgbClr val="065A82"/>
            </a:solidFill>
            <a:prstDash val="solid"/>
          </a:ln>
        </p:spPr>
        <p:txBody>
          <a:bodyPr/>
          <a:lstStyle/>
          <a:p>
            <a:endParaRPr lang="el-GR" sz="2400"/>
          </a:p>
        </p:txBody>
      </p:sp>
      <p:sp>
        <p:nvSpPr>
          <p:cNvPr id="6" name="Text 3"/>
          <p:cNvSpPr/>
          <p:nvPr/>
        </p:nvSpPr>
        <p:spPr>
          <a:xfrm>
            <a:off x="609600" y="5986272"/>
            <a:ext cx="1828800" cy="512064"/>
          </a:xfrm>
          <a:prstGeom prst="rect">
            <a:avLst/>
          </a:prstGeom>
          <a:noFill/>
          <a:ln/>
        </p:spPr>
        <p:txBody>
          <a:bodyPr wrap="square" lIns="0" tIns="0" rIns="0" bIns="0" rtlCol="0" anchor="ctr"/>
          <a:lstStyle/>
          <a:p>
            <a:r>
              <a:rPr lang="en-US" sz="1467" b="1" dirty="0">
                <a:solidFill>
                  <a:srgbClr val="065A82"/>
                </a:solidFill>
                <a:latin typeface="Calibri" pitchFamily="34" charset="0"/>
                <a:ea typeface="Calibri" pitchFamily="34" charset="-122"/>
                <a:cs typeface="Calibri" pitchFamily="34" charset="-120"/>
              </a:rPr>
              <a:t>Συμπέρασμα:</a:t>
            </a:r>
            <a:endParaRPr lang="en-US" sz="1467" dirty="0"/>
          </a:p>
        </p:txBody>
      </p:sp>
      <p:sp>
        <p:nvSpPr>
          <p:cNvPr id="7" name="Text 4"/>
          <p:cNvSpPr/>
          <p:nvPr/>
        </p:nvSpPr>
        <p:spPr>
          <a:xfrm>
            <a:off x="2438400" y="5986272"/>
            <a:ext cx="9265920" cy="609600"/>
          </a:xfrm>
          <a:prstGeom prst="rect">
            <a:avLst/>
          </a:prstGeom>
          <a:noFill/>
          <a:ln/>
        </p:spPr>
        <p:txBody>
          <a:bodyPr wrap="square" lIns="0" tIns="0" rIns="0" bIns="0" rtlCol="0" anchor="ctr"/>
          <a:lstStyle/>
          <a:p>
            <a:r>
              <a:rPr lang="en-US" sz="1400" dirty="0">
                <a:solidFill>
                  <a:srgbClr val="1A2332"/>
                </a:solidFill>
                <a:latin typeface="Calibri" pitchFamily="34" charset="0"/>
                <a:ea typeface="Calibri" pitchFamily="34" charset="-122"/>
                <a:cs typeface="Calibri" pitchFamily="34" charset="-120"/>
              </a:rPr>
              <a:t>Κανένα εργαλείο δεν λύνει πλήρως το πρόβλημα. Η αγορά λειτουργεί </a:t>
            </a:r>
            <a:r>
              <a:rPr lang="en-US" sz="1400" dirty="0" err="1">
                <a:solidFill>
                  <a:srgbClr val="1A2332"/>
                </a:solidFill>
                <a:latin typeface="Calibri" pitchFamily="34" charset="0"/>
                <a:ea typeface="Calibri" pitchFamily="34" charset="-122"/>
                <a:cs typeface="Calibri" pitchFamily="34" charset="-120"/>
              </a:rPr>
              <a:t>με</a:t>
            </a:r>
            <a:r>
              <a:rPr lang="en-US" sz="1400" dirty="0">
                <a:solidFill>
                  <a:srgbClr val="1A2332"/>
                </a:solidFill>
                <a:latin typeface="Calibri" pitchFamily="34" charset="0"/>
                <a:ea typeface="Calibri" pitchFamily="34" charset="-122"/>
                <a:cs typeface="Calibri" pitchFamily="34" charset="-120"/>
              </a:rPr>
              <a:t> </a:t>
            </a:r>
            <a:r>
              <a:rPr lang="el-GR" sz="1400" dirty="0">
                <a:solidFill>
                  <a:srgbClr val="1A2332"/>
                </a:solidFill>
                <a:latin typeface="Calibri" pitchFamily="34" charset="0"/>
                <a:ea typeface="Calibri" pitchFamily="34" charset="-122"/>
                <a:cs typeface="Calibri" pitchFamily="34" charset="-120"/>
              </a:rPr>
              <a:t>την αυτορρύθμιση </a:t>
            </a:r>
            <a:r>
              <a:rPr lang="en-US" sz="1400" dirty="0" err="1">
                <a:solidFill>
                  <a:srgbClr val="1A2332"/>
                </a:solidFill>
                <a:latin typeface="Calibri" pitchFamily="34" charset="0"/>
                <a:ea typeface="Calibri" pitchFamily="34" charset="-122"/>
                <a:cs typeface="Calibri" pitchFamily="34" charset="-120"/>
              </a:rPr>
              <a:t>το</a:t>
            </a:r>
            <a:r>
              <a:rPr lang="en-US" sz="1400" dirty="0">
                <a:solidFill>
                  <a:srgbClr val="1A2332"/>
                </a:solidFill>
                <a:latin typeface="Calibri" pitchFamily="34" charset="0"/>
                <a:ea typeface="Calibri" pitchFamily="34" charset="-122"/>
                <a:cs typeface="Calibri" pitchFamily="34" charset="-120"/>
              </a:rPr>
              <a:t> FIATA FBL. Οι Ρότερνταμ παραμένουν η πιο ολοκληρωμένη νομοθετική πρόταση. Η UNCNCD </a:t>
            </a:r>
            <a:r>
              <a:rPr lang="en-US" sz="1400" dirty="0" err="1">
                <a:solidFill>
                  <a:srgbClr val="1A2332"/>
                </a:solidFill>
                <a:latin typeface="Calibri" pitchFamily="34" charset="0"/>
                <a:ea typeface="Calibri" pitchFamily="34" charset="-122"/>
                <a:cs typeface="Calibri" pitchFamily="34" charset="-120"/>
              </a:rPr>
              <a:t>ρυθμίζει</a:t>
            </a:r>
            <a:r>
              <a:rPr lang="en-US" sz="1400" dirty="0">
                <a:solidFill>
                  <a:srgbClr val="1A2332"/>
                </a:solidFill>
                <a:latin typeface="Calibri" pitchFamily="34" charset="0"/>
                <a:ea typeface="Calibri" pitchFamily="34" charset="-122"/>
                <a:cs typeface="Calibri" pitchFamily="34" charset="-120"/>
              </a:rPr>
              <a:t> τα </a:t>
            </a:r>
            <a:r>
              <a:rPr lang="en-US" sz="1400" dirty="0" err="1">
                <a:solidFill>
                  <a:srgbClr val="1A2332"/>
                </a:solidFill>
                <a:latin typeface="Calibri" pitchFamily="34" charset="0"/>
                <a:ea typeface="Calibri" pitchFamily="34" charset="-122"/>
                <a:cs typeface="Calibri" pitchFamily="34" charset="-120"/>
              </a:rPr>
              <a:t>έγγρ</a:t>
            </a:r>
            <a:r>
              <a:rPr lang="en-US" sz="1400" dirty="0">
                <a:solidFill>
                  <a:srgbClr val="1A2332"/>
                </a:solidFill>
                <a:latin typeface="Calibri" pitchFamily="34" charset="0"/>
                <a:ea typeface="Calibri" pitchFamily="34" charset="-122"/>
                <a:cs typeface="Calibri" pitchFamily="34" charset="-120"/>
              </a:rPr>
              <a:t>αφα </a:t>
            </a:r>
            <a:r>
              <a:rPr lang="el-GR" sz="1400" dirty="0">
                <a:solidFill>
                  <a:srgbClr val="1A2332"/>
                </a:solidFill>
                <a:latin typeface="Calibri" pitchFamily="34" charset="0"/>
                <a:ea typeface="Calibri" pitchFamily="34" charset="-122"/>
                <a:cs typeface="Calibri" pitchFamily="34" charset="-120"/>
              </a:rPr>
              <a:t>-</a:t>
            </a:r>
            <a:r>
              <a:rPr lang="en-US" sz="1400" dirty="0">
                <a:solidFill>
                  <a:srgbClr val="1A2332"/>
                </a:solidFill>
                <a:latin typeface="Calibri" pitchFamily="34" charset="0"/>
                <a:ea typeface="Calibri" pitchFamily="34" charset="-122"/>
                <a:cs typeface="Calibri" pitchFamily="34" charset="-120"/>
              </a:rPr>
              <a:t> το πρόβλημα ευθύνης παραμένει άλυτο.</a:t>
            </a:r>
            <a:endParaRPr lang="en-US" sz="1400" dirty="0"/>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2342"/>
        </a:solidFill>
        <a:effectLst/>
      </p:bgPr>
    </p:bg>
    <p:spTree>
      <p:nvGrpSpPr>
        <p:cNvPr id="1" name=""/>
        <p:cNvGrpSpPr/>
        <p:nvPr/>
      </p:nvGrpSpPr>
      <p:grpSpPr>
        <a:xfrm>
          <a:off x="0" y="0"/>
          <a:ext cx="0" cy="0"/>
          <a:chOff x="0" y="0"/>
          <a:chExt cx="0" cy="0"/>
        </a:xfrm>
      </p:grpSpPr>
      <p:sp>
        <p:nvSpPr>
          <p:cNvPr id="2" name="Shape 0"/>
          <p:cNvSpPr/>
          <p:nvPr/>
        </p:nvSpPr>
        <p:spPr>
          <a:xfrm>
            <a:off x="0" y="0"/>
            <a:ext cx="12192000" cy="60960"/>
          </a:xfrm>
          <a:prstGeom prst="rect">
            <a:avLst/>
          </a:prstGeom>
          <a:solidFill>
            <a:srgbClr val="C9A84C"/>
          </a:solidFill>
          <a:ln w="12700">
            <a:solidFill>
              <a:srgbClr val="C9A84C"/>
            </a:solidFill>
            <a:prstDash val="solid"/>
          </a:ln>
        </p:spPr>
        <p:txBody>
          <a:bodyPr/>
          <a:lstStyle/>
          <a:p>
            <a:endParaRPr lang="el-GR" sz="2400"/>
          </a:p>
        </p:txBody>
      </p:sp>
      <p:sp>
        <p:nvSpPr>
          <p:cNvPr id="3" name="Shape 1"/>
          <p:cNvSpPr/>
          <p:nvPr/>
        </p:nvSpPr>
        <p:spPr>
          <a:xfrm>
            <a:off x="0" y="6803136"/>
            <a:ext cx="12192000" cy="60960"/>
          </a:xfrm>
          <a:prstGeom prst="rect">
            <a:avLst/>
          </a:prstGeom>
          <a:solidFill>
            <a:srgbClr val="C9A84C"/>
          </a:solidFill>
          <a:ln w="12700">
            <a:solidFill>
              <a:srgbClr val="C9A84C"/>
            </a:solidFill>
            <a:prstDash val="solid"/>
          </a:ln>
        </p:spPr>
        <p:txBody>
          <a:bodyPr/>
          <a:lstStyle/>
          <a:p>
            <a:endParaRPr lang="el-GR" sz="2400"/>
          </a:p>
        </p:txBody>
      </p:sp>
      <p:sp>
        <p:nvSpPr>
          <p:cNvPr id="4" name="Text 2"/>
          <p:cNvSpPr/>
          <p:nvPr/>
        </p:nvSpPr>
        <p:spPr>
          <a:xfrm>
            <a:off x="609600" y="219456"/>
            <a:ext cx="10972800" cy="853440"/>
          </a:xfrm>
          <a:prstGeom prst="rect">
            <a:avLst/>
          </a:prstGeom>
          <a:noFill/>
          <a:ln/>
        </p:spPr>
        <p:txBody>
          <a:bodyPr wrap="square" lIns="0" tIns="0" rIns="0" bIns="0" rtlCol="0" anchor="ctr"/>
          <a:lstStyle/>
          <a:p>
            <a:r>
              <a:rPr lang="en-US" sz="4267" b="1" dirty="0">
                <a:solidFill>
                  <a:srgbClr val="FFFFFF"/>
                </a:solidFill>
                <a:latin typeface="Calibri" panose="020F0502020204030204" pitchFamily="34" charset="0"/>
                <a:ea typeface="Calibri" panose="020F0502020204030204" pitchFamily="34" charset="0"/>
                <a:cs typeface="Calibri" panose="020F0502020204030204" pitchFamily="34" charset="0"/>
              </a:rPr>
              <a:t>Συμπεράσματα</a:t>
            </a:r>
            <a:endParaRPr lang="en-US" sz="4267" dirty="0">
              <a:latin typeface="Calibri" panose="020F0502020204030204" pitchFamily="34" charset="0"/>
              <a:ea typeface="Calibri" panose="020F0502020204030204" pitchFamily="34" charset="0"/>
              <a:cs typeface="Calibri" panose="020F0502020204030204" pitchFamily="34" charset="0"/>
            </a:endParaRPr>
          </a:p>
        </p:txBody>
      </p:sp>
      <p:sp>
        <p:nvSpPr>
          <p:cNvPr id="5" name="Shape 3"/>
          <p:cNvSpPr/>
          <p:nvPr/>
        </p:nvSpPr>
        <p:spPr>
          <a:xfrm>
            <a:off x="487680" y="1316736"/>
            <a:ext cx="463296" cy="463296"/>
          </a:xfrm>
          <a:prstGeom prst="ellipse">
            <a:avLst/>
          </a:prstGeom>
          <a:solidFill>
            <a:srgbClr val="C9A84C"/>
          </a:solidFill>
          <a:ln w="12700">
            <a:solidFill>
              <a:srgbClr val="C9A84C"/>
            </a:solidFill>
            <a:prstDash val="solid"/>
          </a:ln>
        </p:spPr>
        <p:txBody>
          <a:bodyPr/>
          <a:lstStyle/>
          <a:p>
            <a:endParaRPr lang="el-GR" sz="2400"/>
          </a:p>
        </p:txBody>
      </p:sp>
      <p:sp>
        <p:nvSpPr>
          <p:cNvPr id="6" name="Text 4"/>
          <p:cNvSpPr/>
          <p:nvPr/>
        </p:nvSpPr>
        <p:spPr>
          <a:xfrm>
            <a:off x="487680" y="1316736"/>
            <a:ext cx="463296" cy="463296"/>
          </a:xfrm>
          <a:prstGeom prst="rect">
            <a:avLst/>
          </a:prstGeom>
          <a:noFill/>
          <a:ln/>
        </p:spPr>
        <p:txBody>
          <a:bodyPr wrap="square" lIns="0" tIns="0" rIns="0" bIns="0" rtlCol="0" anchor="ctr"/>
          <a:lstStyle/>
          <a:p>
            <a:pPr algn="ctr"/>
            <a:r>
              <a:rPr lang="en-US" sz="1867" b="1" dirty="0">
                <a:solidFill>
                  <a:srgbClr val="0A2342"/>
                </a:solidFill>
                <a:latin typeface="Cambria" pitchFamily="34" charset="0"/>
                <a:ea typeface="Cambria" pitchFamily="34" charset="-122"/>
                <a:cs typeface="Cambria" pitchFamily="34" charset="-120"/>
              </a:rPr>
              <a:t>1</a:t>
            </a:r>
            <a:endParaRPr lang="en-US" sz="1867" dirty="0"/>
          </a:p>
        </p:txBody>
      </p:sp>
      <p:sp>
        <p:nvSpPr>
          <p:cNvPr id="7" name="Text 5"/>
          <p:cNvSpPr/>
          <p:nvPr/>
        </p:nvSpPr>
        <p:spPr>
          <a:xfrm>
            <a:off x="1072896" y="1292352"/>
            <a:ext cx="10728960" cy="999744"/>
          </a:xfrm>
          <a:prstGeom prst="rect">
            <a:avLst/>
          </a:prstGeom>
          <a:noFill/>
          <a:ln/>
        </p:spPr>
        <p:txBody>
          <a:bodyPr wrap="square" lIns="0" tIns="0" rIns="0" bIns="0" rtlCol="0" anchor="ctr"/>
          <a:lstStyle/>
          <a:p>
            <a:r>
              <a:rPr lang="en-US" sz="1533" dirty="0">
                <a:solidFill>
                  <a:srgbClr val="FFFFFF"/>
                </a:solidFill>
                <a:latin typeface="Calibri" pitchFamily="34" charset="0"/>
                <a:ea typeface="Calibri" pitchFamily="34" charset="-122"/>
                <a:cs typeface="Calibri" pitchFamily="34" charset="-120"/>
              </a:rPr>
              <a:t>Το νομικό κενό είναι δομικό: οι μονοτροπικές συμβάσεις δεν σχεδιάστηκαν για πολυτροπικές συμβάσεις </a:t>
            </a:r>
            <a:r>
              <a:rPr lang="el-GR" sz="1533" dirty="0">
                <a:solidFill>
                  <a:srgbClr val="FFFFFF"/>
                </a:solidFill>
                <a:latin typeface="Calibri" pitchFamily="34" charset="0"/>
                <a:ea typeface="Calibri" pitchFamily="34" charset="-122"/>
                <a:cs typeface="Calibri" pitchFamily="34" charset="-120"/>
              </a:rPr>
              <a:t>-</a:t>
            </a:r>
            <a:r>
              <a:rPr lang="en-US" sz="1533" dirty="0">
                <a:solidFill>
                  <a:srgbClr val="FFFFFF"/>
                </a:solidFill>
                <a:latin typeface="Calibri" pitchFamily="34" charset="0"/>
                <a:ea typeface="Calibri" pitchFamily="34" charset="-122"/>
                <a:cs typeface="Calibri" pitchFamily="34" charset="-120"/>
              </a:rPr>
              <a:t> η σύγκρουσή τους δημιουργεί αβεβαιότητα ευθύνης, forum shopping και ελλείμματα προστασίας (unlocalized damage, terminal stages).</a:t>
            </a:r>
            <a:endParaRPr lang="en-US" sz="1533" dirty="0"/>
          </a:p>
        </p:txBody>
      </p:sp>
      <p:sp>
        <p:nvSpPr>
          <p:cNvPr id="8" name="Shape 6"/>
          <p:cNvSpPr/>
          <p:nvPr/>
        </p:nvSpPr>
        <p:spPr>
          <a:xfrm>
            <a:off x="487680" y="2389632"/>
            <a:ext cx="463296" cy="463296"/>
          </a:xfrm>
          <a:prstGeom prst="ellipse">
            <a:avLst/>
          </a:prstGeom>
          <a:solidFill>
            <a:srgbClr val="C9A84C"/>
          </a:solidFill>
          <a:ln w="12700">
            <a:solidFill>
              <a:srgbClr val="C9A84C"/>
            </a:solidFill>
            <a:prstDash val="solid"/>
          </a:ln>
        </p:spPr>
        <p:txBody>
          <a:bodyPr/>
          <a:lstStyle/>
          <a:p>
            <a:endParaRPr lang="el-GR" sz="2400"/>
          </a:p>
        </p:txBody>
      </p:sp>
      <p:sp>
        <p:nvSpPr>
          <p:cNvPr id="9" name="Text 7"/>
          <p:cNvSpPr/>
          <p:nvPr/>
        </p:nvSpPr>
        <p:spPr>
          <a:xfrm>
            <a:off x="487680" y="2389632"/>
            <a:ext cx="463296" cy="463296"/>
          </a:xfrm>
          <a:prstGeom prst="rect">
            <a:avLst/>
          </a:prstGeom>
          <a:noFill/>
          <a:ln/>
        </p:spPr>
        <p:txBody>
          <a:bodyPr wrap="square" lIns="0" tIns="0" rIns="0" bIns="0" rtlCol="0" anchor="ctr"/>
          <a:lstStyle/>
          <a:p>
            <a:pPr algn="ctr"/>
            <a:r>
              <a:rPr lang="en-US" sz="1867" b="1" dirty="0">
                <a:solidFill>
                  <a:srgbClr val="0A2342"/>
                </a:solidFill>
                <a:latin typeface="Cambria" pitchFamily="34" charset="0"/>
                <a:ea typeface="Cambria" pitchFamily="34" charset="-122"/>
                <a:cs typeface="Cambria" pitchFamily="34" charset="-120"/>
              </a:rPr>
              <a:t>2</a:t>
            </a:r>
            <a:endParaRPr lang="en-US" sz="1867" dirty="0"/>
          </a:p>
        </p:txBody>
      </p:sp>
      <p:sp>
        <p:nvSpPr>
          <p:cNvPr id="10" name="Text 8"/>
          <p:cNvSpPr/>
          <p:nvPr/>
        </p:nvSpPr>
        <p:spPr>
          <a:xfrm>
            <a:off x="1072896" y="2365248"/>
            <a:ext cx="10728960" cy="999744"/>
          </a:xfrm>
          <a:prstGeom prst="rect">
            <a:avLst/>
          </a:prstGeom>
          <a:noFill/>
          <a:ln/>
        </p:spPr>
        <p:txBody>
          <a:bodyPr wrap="square" lIns="0" tIns="0" rIns="0" bIns="0" rtlCol="0" anchor="ctr"/>
          <a:lstStyle/>
          <a:p>
            <a:r>
              <a:rPr lang="en-US" sz="1533" dirty="0">
                <a:solidFill>
                  <a:srgbClr val="FFFFFF"/>
                </a:solidFill>
                <a:latin typeface="Calibri" pitchFamily="34" charset="0"/>
                <a:ea typeface="Calibri" pitchFamily="34" charset="-122"/>
                <a:cs typeface="Calibri" pitchFamily="34" charset="-120"/>
              </a:rPr>
              <a:t>Η νομολογία αναδεικνύει το χάος: Quantum (2002</a:t>
            </a:r>
            <a:r>
              <a:rPr lang="el-GR" sz="1533" dirty="0">
                <a:solidFill>
                  <a:srgbClr val="FFFFFF"/>
                </a:solidFill>
                <a:latin typeface="Calibri" pitchFamily="34" charset="0"/>
                <a:ea typeface="Calibri" pitchFamily="34" charset="-122"/>
                <a:cs typeface="Calibri" pitchFamily="34" charset="-120"/>
              </a:rPr>
              <a:t>), </a:t>
            </a:r>
            <a:r>
              <a:rPr lang="en-US" sz="1533" dirty="0">
                <a:solidFill>
                  <a:srgbClr val="FFFFFF"/>
                </a:solidFill>
                <a:latin typeface="Calibri" pitchFamily="34" charset="0"/>
                <a:ea typeface="Calibri" pitchFamily="34" charset="-122"/>
                <a:cs typeface="Calibri" pitchFamily="34" charset="-120"/>
              </a:rPr>
              <a:t>Salmon Roe (2008) </a:t>
            </a:r>
            <a:r>
              <a:rPr lang="el-GR" sz="1533" dirty="0">
                <a:solidFill>
                  <a:srgbClr val="FFFFFF"/>
                </a:solidFill>
                <a:latin typeface="Calibri" pitchFamily="34" charset="0"/>
                <a:ea typeface="Calibri" pitchFamily="34" charset="-122"/>
                <a:cs typeface="Calibri" pitchFamily="34" charset="-120"/>
              </a:rPr>
              <a:t>-</a:t>
            </a:r>
            <a:r>
              <a:rPr lang="en-US" sz="1533" dirty="0">
                <a:solidFill>
                  <a:srgbClr val="FFFFFF"/>
                </a:solidFill>
                <a:latin typeface="Calibri" pitchFamily="34" charset="0"/>
                <a:ea typeface="Calibri" pitchFamily="34" charset="-122"/>
                <a:cs typeface="Calibri" pitchFamily="34" charset="-120"/>
              </a:rPr>
              <a:t> τα ίδια γεγονότα, αντίθετα αποτελέσματα ανά δικαιοδοσία. </a:t>
            </a:r>
          </a:p>
        </p:txBody>
      </p:sp>
      <p:sp>
        <p:nvSpPr>
          <p:cNvPr id="11" name="Shape 9"/>
          <p:cNvSpPr/>
          <p:nvPr/>
        </p:nvSpPr>
        <p:spPr>
          <a:xfrm>
            <a:off x="487680" y="3462528"/>
            <a:ext cx="463296" cy="463296"/>
          </a:xfrm>
          <a:prstGeom prst="ellipse">
            <a:avLst/>
          </a:prstGeom>
          <a:solidFill>
            <a:srgbClr val="C9A84C"/>
          </a:solidFill>
          <a:ln w="12700">
            <a:solidFill>
              <a:srgbClr val="C9A84C"/>
            </a:solidFill>
            <a:prstDash val="solid"/>
          </a:ln>
        </p:spPr>
        <p:txBody>
          <a:bodyPr/>
          <a:lstStyle/>
          <a:p>
            <a:endParaRPr lang="el-GR" sz="2400"/>
          </a:p>
        </p:txBody>
      </p:sp>
      <p:sp>
        <p:nvSpPr>
          <p:cNvPr id="12" name="Text 10"/>
          <p:cNvSpPr/>
          <p:nvPr/>
        </p:nvSpPr>
        <p:spPr>
          <a:xfrm>
            <a:off x="487680" y="3462528"/>
            <a:ext cx="463296" cy="463296"/>
          </a:xfrm>
          <a:prstGeom prst="rect">
            <a:avLst/>
          </a:prstGeom>
          <a:noFill/>
          <a:ln/>
        </p:spPr>
        <p:txBody>
          <a:bodyPr wrap="square" lIns="0" tIns="0" rIns="0" bIns="0" rtlCol="0" anchor="ctr"/>
          <a:lstStyle/>
          <a:p>
            <a:pPr algn="ctr"/>
            <a:r>
              <a:rPr lang="en-US" sz="1867" b="1" dirty="0">
                <a:solidFill>
                  <a:srgbClr val="0A2342"/>
                </a:solidFill>
                <a:latin typeface="Cambria" pitchFamily="34" charset="0"/>
                <a:ea typeface="Cambria" pitchFamily="34" charset="-122"/>
                <a:cs typeface="Cambria" pitchFamily="34" charset="-120"/>
              </a:rPr>
              <a:t>3</a:t>
            </a:r>
            <a:endParaRPr lang="en-US" sz="1867" dirty="0"/>
          </a:p>
        </p:txBody>
      </p:sp>
      <p:sp>
        <p:nvSpPr>
          <p:cNvPr id="13" name="Text 11"/>
          <p:cNvSpPr/>
          <p:nvPr/>
        </p:nvSpPr>
        <p:spPr>
          <a:xfrm>
            <a:off x="1072896" y="3438144"/>
            <a:ext cx="10728960" cy="999744"/>
          </a:xfrm>
          <a:prstGeom prst="rect">
            <a:avLst/>
          </a:prstGeom>
          <a:noFill/>
          <a:ln/>
        </p:spPr>
        <p:txBody>
          <a:bodyPr wrap="square" lIns="0" tIns="0" rIns="0" bIns="0" rtlCol="0" anchor="ctr"/>
          <a:lstStyle/>
          <a:p>
            <a:r>
              <a:rPr lang="en-US" sz="1533" dirty="0">
                <a:solidFill>
                  <a:srgbClr val="FFFFFF"/>
                </a:solidFill>
                <a:latin typeface="Calibri" pitchFamily="34" charset="0"/>
                <a:ea typeface="Calibri" pitchFamily="34" charset="-122"/>
                <a:cs typeface="Calibri" pitchFamily="34" charset="-120"/>
              </a:rPr>
              <a:t>Οι Κανόνες Ρότερνταμ (2008) είναι η κύρια πρόταση UNCITRAL: φιλόδοξο υβριδικό σύστημα, σημαντικές καινοτομίες (κατάργηση ναυτικού πταίσματος, unlocalized damage, e-document), αλλά αποτυχημένη κύρωση (5/20).</a:t>
            </a:r>
            <a:endParaRPr lang="en-US" sz="1533" dirty="0"/>
          </a:p>
        </p:txBody>
      </p:sp>
      <p:sp>
        <p:nvSpPr>
          <p:cNvPr id="14" name="Shape 12"/>
          <p:cNvSpPr/>
          <p:nvPr/>
        </p:nvSpPr>
        <p:spPr>
          <a:xfrm>
            <a:off x="487680" y="4535424"/>
            <a:ext cx="463296" cy="463296"/>
          </a:xfrm>
          <a:prstGeom prst="ellipse">
            <a:avLst/>
          </a:prstGeom>
          <a:solidFill>
            <a:srgbClr val="C9A84C"/>
          </a:solidFill>
          <a:ln w="12700">
            <a:solidFill>
              <a:srgbClr val="C9A84C"/>
            </a:solidFill>
            <a:prstDash val="solid"/>
          </a:ln>
        </p:spPr>
        <p:txBody>
          <a:bodyPr/>
          <a:lstStyle/>
          <a:p>
            <a:endParaRPr lang="el-GR" sz="2400"/>
          </a:p>
        </p:txBody>
      </p:sp>
      <p:sp>
        <p:nvSpPr>
          <p:cNvPr id="15" name="Text 13"/>
          <p:cNvSpPr/>
          <p:nvPr/>
        </p:nvSpPr>
        <p:spPr>
          <a:xfrm>
            <a:off x="487680" y="4535424"/>
            <a:ext cx="463296" cy="463296"/>
          </a:xfrm>
          <a:prstGeom prst="rect">
            <a:avLst/>
          </a:prstGeom>
          <a:noFill/>
          <a:ln/>
        </p:spPr>
        <p:txBody>
          <a:bodyPr wrap="square" lIns="0" tIns="0" rIns="0" bIns="0" rtlCol="0" anchor="ctr"/>
          <a:lstStyle/>
          <a:p>
            <a:pPr algn="ctr"/>
            <a:r>
              <a:rPr lang="en-US" sz="1867" b="1" dirty="0">
                <a:solidFill>
                  <a:srgbClr val="0A2342"/>
                </a:solidFill>
                <a:latin typeface="Cambria" pitchFamily="34" charset="0"/>
                <a:ea typeface="Cambria" pitchFamily="34" charset="-122"/>
                <a:cs typeface="Cambria" pitchFamily="34" charset="-120"/>
              </a:rPr>
              <a:t>4</a:t>
            </a:r>
            <a:endParaRPr lang="en-US" sz="1867" dirty="0"/>
          </a:p>
        </p:txBody>
      </p:sp>
      <p:sp>
        <p:nvSpPr>
          <p:cNvPr id="16" name="Text 14"/>
          <p:cNvSpPr/>
          <p:nvPr/>
        </p:nvSpPr>
        <p:spPr>
          <a:xfrm>
            <a:off x="1072896" y="4511040"/>
            <a:ext cx="10728960" cy="999744"/>
          </a:xfrm>
          <a:prstGeom prst="rect">
            <a:avLst/>
          </a:prstGeom>
          <a:noFill/>
          <a:ln/>
        </p:spPr>
        <p:txBody>
          <a:bodyPr wrap="square" lIns="0" tIns="0" rIns="0" bIns="0" rtlCol="0" anchor="ctr"/>
          <a:lstStyle/>
          <a:p>
            <a:r>
              <a:rPr lang="en-US" sz="1533" dirty="0">
                <a:solidFill>
                  <a:srgbClr val="FFFFFF"/>
                </a:solidFill>
                <a:latin typeface="Calibri" pitchFamily="34" charset="0"/>
                <a:ea typeface="Calibri" pitchFamily="34" charset="-122"/>
                <a:cs typeface="Calibri" pitchFamily="34" charset="-120"/>
              </a:rPr>
              <a:t>Στην πράξη: η αγορά λύνει το πρόβλημα μέσω αυτορρύθμισης </a:t>
            </a:r>
            <a:r>
              <a:rPr lang="el-GR" sz="1533" dirty="0">
                <a:solidFill>
                  <a:srgbClr val="FFFFFF"/>
                </a:solidFill>
                <a:latin typeface="Calibri" pitchFamily="34" charset="0"/>
                <a:ea typeface="Calibri" pitchFamily="34" charset="-122"/>
                <a:cs typeface="Calibri" pitchFamily="34" charset="-120"/>
              </a:rPr>
              <a:t>-</a:t>
            </a:r>
            <a:r>
              <a:rPr lang="en-US" sz="1533" dirty="0">
                <a:solidFill>
                  <a:srgbClr val="FFFFFF"/>
                </a:solidFill>
                <a:latin typeface="Calibri" pitchFamily="34" charset="0"/>
                <a:ea typeface="Calibri" pitchFamily="34" charset="-122"/>
                <a:cs typeface="Calibri" pitchFamily="34" charset="-120"/>
              </a:rPr>
              <a:t> FIATA FBL και BIMCO MULTIDOC. Soft law αντί hard law.</a:t>
            </a:r>
            <a:endParaRPr lang="en-US" sz="1533" dirty="0"/>
          </a:p>
        </p:txBody>
      </p:sp>
      <p:sp>
        <p:nvSpPr>
          <p:cNvPr id="17" name="Shape 15"/>
          <p:cNvSpPr/>
          <p:nvPr/>
        </p:nvSpPr>
        <p:spPr>
          <a:xfrm>
            <a:off x="487680" y="5608320"/>
            <a:ext cx="463296" cy="463296"/>
          </a:xfrm>
          <a:prstGeom prst="ellipse">
            <a:avLst/>
          </a:prstGeom>
          <a:solidFill>
            <a:srgbClr val="C9A84C"/>
          </a:solidFill>
          <a:ln w="12700">
            <a:solidFill>
              <a:srgbClr val="C9A84C"/>
            </a:solidFill>
            <a:prstDash val="solid"/>
          </a:ln>
        </p:spPr>
        <p:txBody>
          <a:bodyPr/>
          <a:lstStyle/>
          <a:p>
            <a:endParaRPr lang="el-GR" sz="2400"/>
          </a:p>
        </p:txBody>
      </p:sp>
      <p:sp>
        <p:nvSpPr>
          <p:cNvPr id="18" name="Text 16"/>
          <p:cNvSpPr/>
          <p:nvPr/>
        </p:nvSpPr>
        <p:spPr>
          <a:xfrm>
            <a:off x="487680" y="5608320"/>
            <a:ext cx="463296" cy="463296"/>
          </a:xfrm>
          <a:prstGeom prst="rect">
            <a:avLst/>
          </a:prstGeom>
          <a:noFill/>
          <a:ln/>
        </p:spPr>
        <p:txBody>
          <a:bodyPr wrap="square" lIns="0" tIns="0" rIns="0" bIns="0" rtlCol="0" anchor="ctr"/>
          <a:lstStyle/>
          <a:p>
            <a:pPr algn="ctr"/>
            <a:r>
              <a:rPr lang="en-US" sz="1867" b="1" dirty="0">
                <a:solidFill>
                  <a:srgbClr val="0A2342"/>
                </a:solidFill>
                <a:latin typeface="Cambria" pitchFamily="34" charset="0"/>
                <a:ea typeface="Cambria" pitchFamily="34" charset="-122"/>
                <a:cs typeface="Cambria" pitchFamily="34" charset="-120"/>
              </a:rPr>
              <a:t>5</a:t>
            </a:r>
            <a:endParaRPr lang="en-US" sz="1867" dirty="0"/>
          </a:p>
        </p:txBody>
      </p:sp>
      <p:sp>
        <p:nvSpPr>
          <p:cNvPr id="19" name="Text 17"/>
          <p:cNvSpPr/>
          <p:nvPr/>
        </p:nvSpPr>
        <p:spPr>
          <a:xfrm>
            <a:off x="1072896" y="5583936"/>
            <a:ext cx="10728960" cy="999744"/>
          </a:xfrm>
          <a:prstGeom prst="rect">
            <a:avLst/>
          </a:prstGeom>
          <a:noFill/>
          <a:ln/>
        </p:spPr>
        <p:txBody>
          <a:bodyPr wrap="square" lIns="0" tIns="0" rIns="0" bIns="0" rtlCol="0" anchor="ctr"/>
          <a:lstStyle/>
          <a:p>
            <a:r>
              <a:rPr lang="en-US" sz="1533" dirty="0">
                <a:solidFill>
                  <a:srgbClr val="FFFFFF"/>
                </a:solidFill>
                <a:latin typeface="Calibri" pitchFamily="34" charset="0"/>
                <a:ea typeface="Calibri" pitchFamily="34" charset="-122"/>
                <a:cs typeface="Calibri" pitchFamily="34" charset="-120"/>
              </a:rPr>
              <a:t>Η United Nations Convention on Negotiable Cargo Documents (2025): σημαντικό βήμα για τα διαπραγματεύσιμα έγγραφα και τον ψηφιακό μετασχηματισμό, αλλά δεν αγγίζει το κεντρικό πρόβλημα ευθύνης. Η αναζήτηση ενιαίου καθεστώτος συνεχίζεται.</a:t>
            </a:r>
            <a:endParaRPr lang="en-US" sz="1533" dirty="0"/>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FFFFFF"/>
      </a:dk1>
      <a:lt1>
        <a:sysClr val="window" lastClr="000000"/>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1502</TotalTime>
  <Words>4365</Words>
  <Application>Microsoft Office PowerPoint</Application>
  <PresentationFormat>Ευρεία οθόνη</PresentationFormat>
  <Paragraphs>277</Paragraphs>
  <Slides>14</Slides>
  <Notes>13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14</vt:i4>
      </vt:variant>
    </vt:vector>
  </HeadingPairs>
  <TitlesOfParts>
    <vt:vector size="21" baseType="lpstr">
      <vt:lpstr>Aptos</vt:lpstr>
      <vt:lpstr>Arial</vt:lpstr>
      <vt:lpstr>Calibri</vt:lpstr>
      <vt:lpstr>Calibri Light</vt:lpstr>
      <vt:lpstr>Cambria</vt:lpstr>
      <vt:lpstr>Wingdings</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Niki-Angeliki Lymperopoulou</dc:creator>
  <cp:lastModifiedBy>Chrysafo Tsouka</cp:lastModifiedBy>
  <cp:revision>100</cp:revision>
  <dcterms:created xsi:type="dcterms:W3CDTF">2026-06-14T20:31:58Z</dcterms:created>
  <dcterms:modified xsi:type="dcterms:W3CDTF">2026-06-20T18:54:24Z</dcterms:modified>
</cp:coreProperties>
</file>