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71" r:id="rId3"/>
    <p:sldId id="288" r:id="rId4"/>
    <p:sldId id="312" r:id="rId5"/>
    <p:sldId id="296" r:id="rId6"/>
    <p:sldId id="306" r:id="rId7"/>
    <p:sldId id="264" r:id="rId8"/>
    <p:sldId id="307" r:id="rId9"/>
    <p:sldId id="274" r:id="rId10"/>
    <p:sldId id="308" r:id="rId11"/>
    <p:sldId id="298" r:id="rId12"/>
    <p:sldId id="299" r:id="rId13"/>
    <p:sldId id="297" r:id="rId14"/>
    <p:sldId id="309" r:id="rId15"/>
    <p:sldId id="262" r:id="rId16"/>
    <p:sldId id="295" r:id="rId17"/>
    <p:sldId id="300" r:id="rId18"/>
    <p:sldId id="301" r:id="rId19"/>
    <p:sldId id="303" r:id="rId20"/>
    <p:sldId id="302" r:id="rId21"/>
    <p:sldId id="304" r:id="rId22"/>
    <p:sldId id="305" r:id="rId23"/>
    <p:sldId id="292" r:id="rId24"/>
    <p:sldId id="310" r:id="rId25"/>
    <p:sldId id="293" r:id="rId26"/>
    <p:sldId id="294" r:id="rId27"/>
    <p:sldId id="289"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8B9160-7B9A-4934-A377-5790FAE85F8F}" v="3" dt="2025-04-07T09:51:50.2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5" d="100"/>
          <a:sy n="65" d="100"/>
        </p:scale>
        <p:origin x="356" y="2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pyridon Bazinas" userId="9eb7515696bbab0e" providerId="LiveId" clId="{188B9160-7B9A-4934-A377-5790FAE85F8F}"/>
    <pc:docChg chg="undo custSel addSld delSld modSld">
      <pc:chgData name="Spyridon Bazinas" userId="9eb7515696bbab0e" providerId="LiveId" clId="{188B9160-7B9A-4934-A377-5790FAE85F8F}" dt="2025-04-07T10:07:03.358" v="1048" actId="20577"/>
      <pc:docMkLst>
        <pc:docMk/>
      </pc:docMkLst>
      <pc:sldChg chg="modSp mod">
        <pc:chgData name="Spyridon Bazinas" userId="9eb7515696bbab0e" providerId="LiveId" clId="{188B9160-7B9A-4934-A377-5790FAE85F8F}" dt="2025-04-07T10:07:03.358" v="1048" actId="20577"/>
        <pc:sldMkLst>
          <pc:docMk/>
          <pc:sldMk cId="366054327" sldId="256"/>
        </pc:sldMkLst>
        <pc:spChg chg="mod">
          <ac:chgData name="Spyridon Bazinas" userId="9eb7515696bbab0e" providerId="LiveId" clId="{188B9160-7B9A-4934-A377-5790FAE85F8F}" dt="2025-04-07T10:07:03.358" v="1048" actId="20577"/>
          <ac:spMkLst>
            <pc:docMk/>
            <pc:sldMk cId="366054327" sldId="256"/>
            <ac:spMk id="3" creationId="{D5625401-8E98-4AF8-82DA-D2C8458EBF49}"/>
          </ac:spMkLst>
        </pc:spChg>
      </pc:sldChg>
      <pc:sldChg chg="addSp delSp modSp mod">
        <pc:chgData name="Spyridon Bazinas" userId="9eb7515696bbab0e" providerId="LiveId" clId="{188B9160-7B9A-4934-A377-5790FAE85F8F}" dt="2025-04-07T09:48:34.524" v="158" actId="6549"/>
        <pc:sldMkLst>
          <pc:docMk/>
          <pc:sldMk cId="2220491247" sldId="271"/>
        </pc:sldMkLst>
        <pc:spChg chg="mod">
          <ac:chgData name="Spyridon Bazinas" userId="9eb7515696bbab0e" providerId="LiveId" clId="{188B9160-7B9A-4934-A377-5790FAE85F8F}" dt="2025-04-07T09:45:30.356" v="53" actId="6549"/>
          <ac:spMkLst>
            <pc:docMk/>
            <pc:sldMk cId="2220491247" sldId="271"/>
            <ac:spMk id="2" creationId="{B5D4B55E-B687-4538-94CE-3D098DB559E4}"/>
          </ac:spMkLst>
        </pc:spChg>
        <pc:spChg chg="mod">
          <ac:chgData name="Spyridon Bazinas" userId="9eb7515696bbab0e" providerId="LiveId" clId="{188B9160-7B9A-4934-A377-5790FAE85F8F}" dt="2025-04-07T09:48:34.524" v="158" actId="6549"/>
          <ac:spMkLst>
            <pc:docMk/>
            <pc:sldMk cId="2220491247" sldId="271"/>
            <ac:spMk id="3" creationId="{5A262491-BD35-42AE-8D17-72774C0E8BC8}"/>
          </ac:spMkLst>
        </pc:spChg>
        <pc:spChg chg="add del">
          <ac:chgData name="Spyridon Bazinas" userId="9eb7515696bbab0e" providerId="LiveId" clId="{188B9160-7B9A-4934-A377-5790FAE85F8F}" dt="2025-04-07T09:47:07.542" v="100" actId="22"/>
          <ac:spMkLst>
            <pc:docMk/>
            <pc:sldMk cId="2220491247" sldId="271"/>
            <ac:spMk id="5" creationId="{755F5052-0AD3-11B4-20FC-5705CC3D5895}"/>
          </ac:spMkLst>
        </pc:spChg>
        <pc:spChg chg="add del">
          <ac:chgData name="Spyridon Bazinas" userId="9eb7515696bbab0e" providerId="LiveId" clId="{188B9160-7B9A-4934-A377-5790FAE85F8F}" dt="2025-04-07T09:47:21.700" v="102" actId="22"/>
          <ac:spMkLst>
            <pc:docMk/>
            <pc:sldMk cId="2220491247" sldId="271"/>
            <ac:spMk id="7" creationId="{816C1123-4740-0872-E775-BB7EBCB16EED}"/>
          </ac:spMkLst>
        </pc:spChg>
      </pc:sldChg>
      <pc:sldChg chg="modSp del mod">
        <pc:chgData name="Spyridon Bazinas" userId="9eb7515696bbab0e" providerId="LiveId" clId="{188B9160-7B9A-4934-A377-5790FAE85F8F}" dt="2025-04-07T09:49:42.414" v="225" actId="2696"/>
        <pc:sldMkLst>
          <pc:docMk/>
          <pc:sldMk cId="3604708141" sldId="288"/>
        </pc:sldMkLst>
        <pc:spChg chg="mod">
          <ac:chgData name="Spyridon Bazinas" userId="9eb7515696bbab0e" providerId="LiveId" clId="{188B9160-7B9A-4934-A377-5790FAE85F8F}" dt="2025-04-07T09:49:21.263" v="224" actId="27636"/>
          <ac:spMkLst>
            <pc:docMk/>
            <pc:sldMk cId="3604708141" sldId="288"/>
            <ac:spMk id="2" creationId="{34594DAC-1EDF-4470-842D-22A76FDCF843}"/>
          </ac:spMkLst>
        </pc:spChg>
      </pc:sldChg>
      <pc:sldChg chg="modSp add mod">
        <pc:chgData name="Spyridon Bazinas" userId="9eb7515696bbab0e" providerId="LiveId" clId="{188B9160-7B9A-4934-A377-5790FAE85F8F}" dt="2025-04-07T10:03:21.191" v="974" actId="20577"/>
        <pc:sldMkLst>
          <pc:docMk/>
          <pc:sldMk cId="4220116909" sldId="288"/>
        </pc:sldMkLst>
        <pc:spChg chg="mod">
          <ac:chgData name="Spyridon Bazinas" userId="9eb7515696bbab0e" providerId="LiveId" clId="{188B9160-7B9A-4934-A377-5790FAE85F8F}" dt="2025-04-07T10:03:21.191" v="974" actId="20577"/>
          <ac:spMkLst>
            <pc:docMk/>
            <pc:sldMk cId="4220116909" sldId="288"/>
            <ac:spMk id="3" creationId="{BC18E09E-8CA5-49EA-90E0-F371D48C53DD}"/>
          </ac:spMkLst>
        </pc:spChg>
      </pc:sldChg>
      <pc:sldChg chg="modSp mod">
        <pc:chgData name="Spyridon Bazinas" userId="9eb7515696bbab0e" providerId="LiveId" clId="{188B9160-7B9A-4934-A377-5790FAE85F8F}" dt="2025-04-07T09:43:54.066" v="25" actId="6549"/>
        <pc:sldMkLst>
          <pc:docMk/>
          <pc:sldMk cId="3667512952" sldId="292"/>
        </pc:sldMkLst>
        <pc:spChg chg="mod">
          <ac:chgData name="Spyridon Bazinas" userId="9eb7515696bbab0e" providerId="LiveId" clId="{188B9160-7B9A-4934-A377-5790FAE85F8F}" dt="2025-04-07T09:43:54.066" v="25" actId="6549"/>
          <ac:spMkLst>
            <pc:docMk/>
            <pc:sldMk cId="3667512952" sldId="292"/>
            <ac:spMk id="3" creationId="{BC18E09E-8CA5-49EA-90E0-F371D48C53DD}"/>
          </ac:spMkLst>
        </pc:spChg>
      </pc:sldChg>
      <pc:sldChg chg="modSp mod">
        <pc:chgData name="Spyridon Bazinas" userId="9eb7515696bbab0e" providerId="LiveId" clId="{188B9160-7B9A-4934-A377-5790FAE85F8F}" dt="2025-04-07T09:50:01.730" v="230" actId="20577"/>
        <pc:sldMkLst>
          <pc:docMk/>
          <pc:sldMk cId="1537547301" sldId="296"/>
        </pc:sldMkLst>
        <pc:spChg chg="mod">
          <ac:chgData name="Spyridon Bazinas" userId="9eb7515696bbab0e" providerId="LiveId" clId="{188B9160-7B9A-4934-A377-5790FAE85F8F}" dt="2025-04-07T09:50:01.730" v="230" actId="20577"/>
          <ac:spMkLst>
            <pc:docMk/>
            <pc:sldMk cId="1537547301" sldId="296"/>
            <ac:spMk id="2" creationId="{34594DAC-1EDF-4470-842D-22A76FDCF843}"/>
          </ac:spMkLst>
        </pc:spChg>
      </pc:sldChg>
      <pc:sldChg chg="modSp mod">
        <pc:chgData name="Spyridon Bazinas" userId="9eb7515696bbab0e" providerId="LiveId" clId="{188B9160-7B9A-4934-A377-5790FAE85F8F}" dt="2025-04-07T09:42:26.069" v="0" actId="114"/>
        <pc:sldMkLst>
          <pc:docMk/>
          <pc:sldMk cId="1585681801" sldId="300"/>
        </pc:sldMkLst>
        <pc:spChg chg="mod">
          <ac:chgData name="Spyridon Bazinas" userId="9eb7515696bbab0e" providerId="LiveId" clId="{188B9160-7B9A-4934-A377-5790FAE85F8F}" dt="2025-04-07T09:42:26.069" v="0" actId="114"/>
          <ac:spMkLst>
            <pc:docMk/>
            <pc:sldMk cId="1585681801" sldId="300"/>
            <ac:spMk id="2" creationId="{34594DAC-1EDF-4470-842D-22A76FDCF843}"/>
          </ac:spMkLst>
        </pc:spChg>
      </pc:sldChg>
      <pc:sldChg chg="modSp mod">
        <pc:chgData name="Spyridon Bazinas" userId="9eb7515696bbab0e" providerId="LiveId" clId="{188B9160-7B9A-4934-A377-5790FAE85F8F}" dt="2025-04-07T09:50:06.284" v="232" actId="20577"/>
        <pc:sldMkLst>
          <pc:docMk/>
          <pc:sldMk cId="3397673502" sldId="306"/>
        </pc:sldMkLst>
        <pc:spChg chg="mod">
          <ac:chgData name="Spyridon Bazinas" userId="9eb7515696bbab0e" providerId="LiveId" clId="{188B9160-7B9A-4934-A377-5790FAE85F8F}" dt="2025-04-07T09:50:06.284" v="232" actId="20577"/>
          <ac:spMkLst>
            <pc:docMk/>
            <pc:sldMk cId="3397673502" sldId="306"/>
            <ac:spMk id="2" creationId="{34594DAC-1EDF-4470-842D-22A76FDCF843}"/>
          </ac:spMkLst>
        </pc:spChg>
      </pc:sldChg>
      <pc:sldChg chg="modSp add del mod">
        <pc:chgData name="Spyridon Bazinas" userId="9eb7515696bbab0e" providerId="LiveId" clId="{188B9160-7B9A-4934-A377-5790FAE85F8F}" dt="2025-04-07T10:05:09.431" v="981" actId="47"/>
        <pc:sldMkLst>
          <pc:docMk/>
          <pc:sldMk cId="2024782238" sldId="311"/>
        </pc:sldMkLst>
        <pc:spChg chg="mod">
          <ac:chgData name="Spyridon Bazinas" userId="9eb7515696bbab0e" providerId="LiveId" clId="{188B9160-7B9A-4934-A377-5790FAE85F8F}" dt="2025-04-07T09:49:56.905" v="228" actId="20577"/>
          <ac:spMkLst>
            <pc:docMk/>
            <pc:sldMk cId="2024782238" sldId="311"/>
            <ac:spMk id="2" creationId="{834DC8C8-9A37-721C-B1DF-316B34E5AEE7}"/>
          </ac:spMkLst>
        </pc:spChg>
      </pc:sldChg>
      <pc:sldChg chg="modSp add mod">
        <pc:chgData name="Spyridon Bazinas" userId="9eb7515696bbab0e" providerId="LiveId" clId="{188B9160-7B9A-4934-A377-5790FAE85F8F}" dt="2025-04-07T10:04:46.126" v="980" actId="20577"/>
        <pc:sldMkLst>
          <pc:docMk/>
          <pc:sldMk cId="1433383723" sldId="312"/>
        </pc:sldMkLst>
        <pc:spChg chg="mod">
          <ac:chgData name="Spyridon Bazinas" userId="9eb7515696bbab0e" providerId="LiveId" clId="{188B9160-7B9A-4934-A377-5790FAE85F8F}" dt="2025-04-07T10:04:46.126" v="980" actId="20577"/>
          <ac:spMkLst>
            <pc:docMk/>
            <pc:sldMk cId="1433383723" sldId="312"/>
            <ac:spMk id="2" creationId="{4A5E352E-787C-F280-D8E9-E3F298743476}"/>
          </ac:spMkLst>
        </pc:spChg>
      </pc:sldChg>
    </pc:docChg>
  </pc:docChgLst>
  <pc:docChgLst>
    <pc:chgData name="Spyridon Bazinas" userId="9eb7515696bbab0e" providerId="LiveId" clId="{C02CDB66-9718-4528-A0D2-D880A54E727F}"/>
    <pc:docChg chg="undo redo custSel modSld">
      <pc:chgData name="Spyridon Bazinas" userId="9eb7515696bbab0e" providerId="LiveId" clId="{C02CDB66-9718-4528-A0D2-D880A54E727F}" dt="2023-04-24T14:02:03.333" v="2997" actId="20577"/>
      <pc:docMkLst>
        <pc:docMk/>
      </pc:docMkLst>
      <pc:sldChg chg="modSp">
        <pc:chgData name="Spyridon Bazinas" userId="9eb7515696bbab0e" providerId="LiveId" clId="{C02CDB66-9718-4528-A0D2-D880A54E727F}" dt="2023-04-24T13:38:22.014" v="2517"/>
        <pc:sldMkLst>
          <pc:docMk/>
          <pc:sldMk cId="366054327" sldId="256"/>
        </pc:sldMkLst>
      </pc:sldChg>
      <pc:sldChg chg="modSp mod">
        <pc:chgData name="Spyridon Bazinas" userId="9eb7515696bbab0e" providerId="LiveId" clId="{C02CDB66-9718-4528-A0D2-D880A54E727F}" dt="2023-04-24T13:52:16.303" v="2827" actId="6549"/>
        <pc:sldMkLst>
          <pc:docMk/>
          <pc:sldMk cId="2437815329" sldId="262"/>
        </pc:sldMkLst>
      </pc:sldChg>
      <pc:sldChg chg="modSp">
        <pc:chgData name="Spyridon Bazinas" userId="9eb7515696bbab0e" providerId="LiveId" clId="{C02CDB66-9718-4528-A0D2-D880A54E727F}" dt="2023-04-24T13:38:22.014" v="2517"/>
        <pc:sldMkLst>
          <pc:docMk/>
          <pc:sldMk cId="227191824" sldId="264"/>
        </pc:sldMkLst>
      </pc:sldChg>
      <pc:sldChg chg="modSp mod">
        <pc:chgData name="Spyridon Bazinas" userId="9eb7515696bbab0e" providerId="LiveId" clId="{C02CDB66-9718-4528-A0D2-D880A54E727F}" dt="2023-04-24T13:38:22.014" v="2517"/>
        <pc:sldMkLst>
          <pc:docMk/>
          <pc:sldMk cId="2220491247" sldId="271"/>
        </pc:sldMkLst>
      </pc:sldChg>
      <pc:sldChg chg="modSp mod">
        <pc:chgData name="Spyridon Bazinas" userId="9eb7515696bbab0e" providerId="LiveId" clId="{C02CDB66-9718-4528-A0D2-D880A54E727F}" dt="2023-04-24T13:38:46.195" v="2524" actId="20577"/>
        <pc:sldMkLst>
          <pc:docMk/>
          <pc:sldMk cId="3604708141" sldId="288"/>
        </pc:sldMkLst>
      </pc:sldChg>
      <pc:sldChg chg="modSp mod">
        <pc:chgData name="Spyridon Bazinas" userId="9eb7515696bbab0e" providerId="LiveId" clId="{C02CDB66-9718-4528-A0D2-D880A54E727F}" dt="2023-04-24T13:36:45.408" v="2491" actId="6549"/>
        <pc:sldMkLst>
          <pc:docMk/>
          <pc:sldMk cId="3364466260" sldId="289"/>
        </pc:sldMkLst>
      </pc:sldChg>
      <pc:sldChg chg="modSp mod">
        <pc:chgData name="Spyridon Bazinas" userId="9eb7515696bbab0e" providerId="LiveId" clId="{C02CDB66-9718-4528-A0D2-D880A54E727F}" dt="2023-04-24T13:56:30.917" v="2889" actId="6549"/>
        <pc:sldMkLst>
          <pc:docMk/>
          <pc:sldMk cId="3667512952" sldId="292"/>
        </pc:sldMkLst>
      </pc:sldChg>
      <pc:sldChg chg="modSp mod">
        <pc:chgData name="Spyridon Bazinas" userId="9eb7515696bbab0e" providerId="LiveId" clId="{C02CDB66-9718-4528-A0D2-D880A54E727F}" dt="2023-04-24T13:59:06.903" v="2979" actId="20577"/>
        <pc:sldMkLst>
          <pc:docMk/>
          <pc:sldMk cId="3744035542" sldId="293"/>
        </pc:sldMkLst>
      </pc:sldChg>
      <pc:sldChg chg="modSp mod">
        <pc:chgData name="Spyridon Bazinas" userId="9eb7515696bbab0e" providerId="LiveId" clId="{C02CDB66-9718-4528-A0D2-D880A54E727F}" dt="2023-04-24T14:00:05.674" v="2989" actId="20577"/>
        <pc:sldMkLst>
          <pc:docMk/>
          <pc:sldMk cId="1121890714" sldId="294"/>
        </pc:sldMkLst>
      </pc:sldChg>
      <pc:sldChg chg="modSp mod">
        <pc:chgData name="Spyridon Bazinas" userId="9eb7515696bbab0e" providerId="LiveId" clId="{C02CDB66-9718-4528-A0D2-D880A54E727F}" dt="2023-04-24T14:00:55.400" v="2990" actId="313"/>
        <pc:sldMkLst>
          <pc:docMk/>
          <pc:sldMk cId="1537547301" sldId="296"/>
        </pc:sldMkLst>
      </pc:sldChg>
      <pc:sldChg chg="modSp mod">
        <pc:chgData name="Spyridon Bazinas" userId="9eb7515696bbab0e" providerId="LiveId" clId="{C02CDB66-9718-4528-A0D2-D880A54E727F}" dt="2023-04-24T14:02:03.333" v="2997" actId="20577"/>
        <pc:sldMkLst>
          <pc:docMk/>
          <pc:sldMk cId="742965920" sldId="297"/>
        </pc:sldMkLst>
      </pc:sldChg>
      <pc:sldChg chg="modSp mod">
        <pc:chgData name="Spyridon Bazinas" userId="9eb7515696bbab0e" providerId="LiveId" clId="{C02CDB66-9718-4528-A0D2-D880A54E727F}" dt="2023-04-24T13:48:35.230" v="2697" actId="6549"/>
        <pc:sldMkLst>
          <pc:docMk/>
          <pc:sldMk cId="3496863083" sldId="298"/>
        </pc:sldMkLst>
      </pc:sldChg>
      <pc:sldChg chg="modSp mod">
        <pc:chgData name="Spyridon Bazinas" userId="9eb7515696bbab0e" providerId="LiveId" clId="{C02CDB66-9718-4528-A0D2-D880A54E727F}" dt="2023-04-24T13:50:23.224" v="2715" actId="15"/>
        <pc:sldMkLst>
          <pc:docMk/>
          <pc:sldMk cId="2504474522" sldId="299"/>
        </pc:sldMkLst>
      </pc:sldChg>
      <pc:sldChg chg="modSp mod">
        <pc:chgData name="Spyridon Bazinas" userId="9eb7515696bbab0e" providerId="LiveId" clId="{C02CDB66-9718-4528-A0D2-D880A54E727F}" dt="2023-04-24T14:01:40.856" v="2996" actId="313"/>
        <pc:sldMkLst>
          <pc:docMk/>
          <pc:sldMk cId="1585681801" sldId="300"/>
        </pc:sldMkLst>
      </pc:sldChg>
      <pc:sldChg chg="modSp mod">
        <pc:chgData name="Spyridon Bazinas" userId="9eb7515696bbab0e" providerId="LiveId" clId="{C02CDB66-9718-4528-A0D2-D880A54E727F}" dt="2023-04-24T13:53:43.982" v="2843" actId="20577"/>
        <pc:sldMkLst>
          <pc:docMk/>
          <pc:sldMk cId="3297875869" sldId="301"/>
        </pc:sldMkLst>
      </pc:sldChg>
      <pc:sldChg chg="modSp mod">
        <pc:chgData name="Spyridon Bazinas" userId="9eb7515696bbab0e" providerId="LiveId" clId="{C02CDB66-9718-4528-A0D2-D880A54E727F}" dt="2023-04-24T13:55:06.147" v="2846" actId="20577"/>
        <pc:sldMkLst>
          <pc:docMk/>
          <pc:sldMk cId="558812075" sldId="304"/>
        </pc:sldMkLst>
      </pc:sldChg>
      <pc:sldChg chg="modSp mod">
        <pc:chgData name="Spyridon Bazinas" userId="9eb7515696bbab0e" providerId="LiveId" clId="{C02CDB66-9718-4528-A0D2-D880A54E727F}" dt="2023-04-24T13:55:46.707" v="2858" actId="6549"/>
        <pc:sldMkLst>
          <pc:docMk/>
          <pc:sldMk cId="3463591083" sldId="305"/>
        </pc:sldMkLst>
      </pc:sldChg>
      <pc:sldChg chg="modSp mod">
        <pc:chgData name="Spyridon Bazinas" userId="9eb7515696bbab0e" providerId="LiveId" clId="{C02CDB66-9718-4528-A0D2-D880A54E727F}" dt="2023-04-24T13:42:32.382" v="2577" actId="20577"/>
        <pc:sldMkLst>
          <pc:docMk/>
          <pc:sldMk cId="3397673502" sldId="306"/>
        </pc:sldMkLst>
      </pc:sldChg>
      <pc:sldChg chg="modSp mod">
        <pc:chgData name="Spyridon Bazinas" userId="9eb7515696bbab0e" providerId="LiveId" clId="{C02CDB66-9718-4528-A0D2-D880A54E727F}" dt="2023-04-24T14:01:15.806" v="2994" actId="313"/>
        <pc:sldMkLst>
          <pc:docMk/>
          <pc:sldMk cId="4267530586" sldId="307"/>
        </pc:sldMkLst>
      </pc:sldChg>
      <pc:sldChg chg="modSp mod">
        <pc:chgData name="Spyridon Bazinas" userId="9eb7515696bbab0e" providerId="LiveId" clId="{C02CDB66-9718-4528-A0D2-D880A54E727F}" dt="2023-04-24T13:47:29.763" v="2652" actId="20577"/>
        <pc:sldMkLst>
          <pc:docMk/>
          <pc:sldMk cId="1067727336" sldId="308"/>
        </pc:sldMkLst>
      </pc:sldChg>
      <pc:sldChg chg="modSp mod">
        <pc:chgData name="Spyridon Bazinas" userId="9eb7515696bbab0e" providerId="LiveId" clId="{C02CDB66-9718-4528-A0D2-D880A54E727F}" dt="2023-04-24T13:51:37.158" v="2794" actId="20577"/>
        <pc:sldMkLst>
          <pc:docMk/>
          <pc:sldMk cId="234308691" sldId="309"/>
        </pc:sldMkLst>
      </pc:sldChg>
      <pc:sldChg chg="modSp mod">
        <pc:chgData name="Spyridon Bazinas" userId="9eb7515696bbab0e" providerId="LiveId" clId="{C02CDB66-9718-4528-A0D2-D880A54E727F}" dt="2023-04-24T13:57:42.209" v="2893" actId="20577"/>
        <pc:sldMkLst>
          <pc:docMk/>
          <pc:sldMk cId="1810706443" sldId="310"/>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248B5BC-2225-47D6-8EB1-D77A96470FAF}" type="datetimeFigureOut">
              <a:rPr lang="en-GB" smtClean="0"/>
              <a:t>07/04/2025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F910DF2-0735-457E-AA02-214B104CBA6E}" type="slidenum">
              <a:rPr lang="en-GB" smtClean="0"/>
              <a:t>‹#›</a:t>
            </a:fld>
            <a:endParaRPr lang="en-GB" dirty="0"/>
          </a:p>
        </p:txBody>
      </p:sp>
    </p:spTree>
    <p:extLst>
      <p:ext uri="{BB962C8B-B14F-4D97-AF65-F5344CB8AC3E}">
        <p14:creationId xmlns:p14="http://schemas.microsoft.com/office/powerpoint/2010/main" val="2276750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48B5BC-2225-47D6-8EB1-D77A96470FAF}" type="datetimeFigureOut">
              <a:rPr lang="en-GB" smtClean="0"/>
              <a:t>07/04/2025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F910DF2-0735-457E-AA02-214B104CBA6E}" type="slidenum">
              <a:rPr lang="en-GB" smtClean="0"/>
              <a:t>‹#›</a:t>
            </a:fld>
            <a:endParaRPr lang="en-GB" dirty="0"/>
          </a:p>
        </p:txBody>
      </p:sp>
    </p:spTree>
    <p:extLst>
      <p:ext uri="{BB962C8B-B14F-4D97-AF65-F5344CB8AC3E}">
        <p14:creationId xmlns:p14="http://schemas.microsoft.com/office/powerpoint/2010/main" val="3470122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48B5BC-2225-47D6-8EB1-D77A96470FAF}" type="datetimeFigureOut">
              <a:rPr lang="en-GB" smtClean="0"/>
              <a:t>07/04/2025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F910DF2-0735-457E-AA02-214B104CBA6E}" type="slidenum">
              <a:rPr lang="en-GB" smtClean="0"/>
              <a:t>‹#›</a:t>
            </a:fld>
            <a:endParaRPr lang="en-GB"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530969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48B5BC-2225-47D6-8EB1-D77A96470FAF}" type="datetimeFigureOut">
              <a:rPr lang="en-GB" smtClean="0"/>
              <a:t>07/04/2025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F910DF2-0735-457E-AA02-214B104CBA6E}" type="slidenum">
              <a:rPr lang="en-GB" smtClean="0"/>
              <a:t>‹#›</a:t>
            </a:fld>
            <a:endParaRPr lang="en-GB" dirty="0"/>
          </a:p>
        </p:txBody>
      </p:sp>
    </p:spTree>
    <p:extLst>
      <p:ext uri="{BB962C8B-B14F-4D97-AF65-F5344CB8AC3E}">
        <p14:creationId xmlns:p14="http://schemas.microsoft.com/office/powerpoint/2010/main" val="3292081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48B5BC-2225-47D6-8EB1-D77A96470FAF}" type="datetimeFigureOut">
              <a:rPr lang="en-GB" smtClean="0"/>
              <a:t>07/04/2025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F910DF2-0735-457E-AA02-214B104CBA6E}" type="slidenum">
              <a:rPr lang="en-GB" smtClean="0"/>
              <a:t>‹#›</a:t>
            </a:fld>
            <a:endParaRPr lang="en-GB"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258820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48B5BC-2225-47D6-8EB1-D77A96470FAF}" type="datetimeFigureOut">
              <a:rPr lang="en-GB" smtClean="0"/>
              <a:t>07/04/2025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F910DF2-0735-457E-AA02-214B104CBA6E}" type="slidenum">
              <a:rPr lang="en-GB" smtClean="0"/>
              <a:t>‹#›</a:t>
            </a:fld>
            <a:endParaRPr lang="en-GB" dirty="0"/>
          </a:p>
        </p:txBody>
      </p:sp>
    </p:spTree>
    <p:extLst>
      <p:ext uri="{BB962C8B-B14F-4D97-AF65-F5344CB8AC3E}">
        <p14:creationId xmlns:p14="http://schemas.microsoft.com/office/powerpoint/2010/main" val="32784042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48B5BC-2225-47D6-8EB1-D77A96470FAF}" type="datetimeFigureOut">
              <a:rPr lang="en-GB" smtClean="0"/>
              <a:t>07/04/2025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F910DF2-0735-457E-AA02-214B104CBA6E}" type="slidenum">
              <a:rPr lang="en-GB" smtClean="0"/>
              <a:t>‹#›</a:t>
            </a:fld>
            <a:endParaRPr lang="en-GB" dirty="0"/>
          </a:p>
        </p:txBody>
      </p:sp>
    </p:spTree>
    <p:extLst>
      <p:ext uri="{BB962C8B-B14F-4D97-AF65-F5344CB8AC3E}">
        <p14:creationId xmlns:p14="http://schemas.microsoft.com/office/powerpoint/2010/main" val="38258222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48B5BC-2225-47D6-8EB1-D77A96470FAF}" type="datetimeFigureOut">
              <a:rPr lang="en-GB" smtClean="0"/>
              <a:t>07/04/2025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F910DF2-0735-457E-AA02-214B104CBA6E}" type="slidenum">
              <a:rPr lang="en-GB" smtClean="0"/>
              <a:t>‹#›</a:t>
            </a:fld>
            <a:endParaRPr lang="en-GB" dirty="0"/>
          </a:p>
        </p:txBody>
      </p:sp>
    </p:spTree>
    <p:extLst>
      <p:ext uri="{BB962C8B-B14F-4D97-AF65-F5344CB8AC3E}">
        <p14:creationId xmlns:p14="http://schemas.microsoft.com/office/powerpoint/2010/main" val="1388140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48B5BC-2225-47D6-8EB1-D77A96470FAF}" type="datetimeFigureOut">
              <a:rPr lang="en-GB" smtClean="0"/>
              <a:t>07/04/2025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F910DF2-0735-457E-AA02-214B104CBA6E}" type="slidenum">
              <a:rPr lang="en-GB" smtClean="0"/>
              <a:t>‹#›</a:t>
            </a:fld>
            <a:endParaRPr lang="en-GB" dirty="0"/>
          </a:p>
        </p:txBody>
      </p:sp>
    </p:spTree>
    <p:extLst>
      <p:ext uri="{BB962C8B-B14F-4D97-AF65-F5344CB8AC3E}">
        <p14:creationId xmlns:p14="http://schemas.microsoft.com/office/powerpoint/2010/main" val="1603163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48B5BC-2225-47D6-8EB1-D77A96470FAF}" type="datetimeFigureOut">
              <a:rPr lang="en-GB" smtClean="0"/>
              <a:t>07/04/2025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F910DF2-0735-457E-AA02-214B104CBA6E}" type="slidenum">
              <a:rPr lang="en-GB" smtClean="0"/>
              <a:t>‹#›</a:t>
            </a:fld>
            <a:endParaRPr lang="en-GB" dirty="0"/>
          </a:p>
        </p:txBody>
      </p:sp>
    </p:spTree>
    <p:extLst>
      <p:ext uri="{BB962C8B-B14F-4D97-AF65-F5344CB8AC3E}">
        <p14:creationId xmlns:p14="http://schemas.microsoft.com/office/powerpoint/2010/main" val="2431002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248B5BC-2225-47D6-8EB1-D77A96470FAF}" type="datetimeFigureOut">
              <a:rPr lang="en-GB" smtClean="0"/>
              <a:t>07/04/2025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F910DF2-0735-457E-AA02-214B104CBA6E}" type="slidenum">
              <a:rPr lang="en-GB" smtClean="0"/>
              <a:t>‹#›</a:t>
            </a:fld>
            <a:endParaRPr lang="en-GB" dirty="0"/>
          </a:p>
        </p:txBody>
      </p:sp>
    </p:spTree>
    <p:extLst>
      <p:ext uri="{BB962C8B-B14F-4D97-AF65-F5344CB8AC3E}">
        <p14:creationId xmlns:p14="http://schemas.microsoft.com/office/powerpoint/2010/main" val="1678018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248B5BC-2225-47D6-8EB1-D77A96470FAF}" type="datetimeFigureOut">
              <a:rPr lang="en-GB" smtClean="0"/>
              <a:t>07/04/2025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F910DF2-0735-457E-AA02-214B104CBA6E}" type="slidenum">
              <a:rPr lang="en-GB" smtClean="0"/>
              <a:t>‹#›</a:t>
            </a:fld>
            <a:endParaRPr lang="en-GB" dirty="0"/>
          </a:p>
        </p:txBody>
      </p:sp>
    </p:spTree>
    <p:extLst>
      <p:ext uri="{BB962C8B-B14F-4D97-AF65-F5344CB8AC3E}">
        <p14:creationId xmlns:p14="http://schemas.microsoft.com/office/powerpoint/2010/main" val="160675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248B5BC-2225-47D6-8EB1-D77A96470FAF}" type="datetimeFigureOut">
              <a:rPr lang="en-GB" smtClean="0"/>
              <a:t>07/04/2025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F910DF2-0735-457E-AA02-214B104CBA6E}" type="slidenum">
              <a:rPr lang="en-GB" smtClean="0"/>
              <a:t>‹#›</a:t>
            </a:fld>
            <a:endParaRPr lang="en-GB" dirty="0"/>
          </a:p>
        </p:txBody>
      </p:sp>
    </p:spTree>
    <p:extLst>
      <p:ext uri="{BB962C8B-B14F-4D97-AF65-F5344CB8AC3E}">
        <p14:creationId xmlns:p14="http://schemas.microsoft.com/office/powerpoint/2010/main" val="4290875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48B5BC-2225-47D6-8EB1-D77A96470FAF}" type="datetimeFigureOut">
              <a:rPr lang="en-GB" smtClean="0"/>
              <a:t>07/04/2025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FF910DF2-0735-457E-AA02-214B104CBA6E}" type="slidenum">
              <a:rPr lang="en-GB" smtClean="0"/>
              <a:t>‹#›</a:t>
            </a:fld>
            <a:endParaRPr lang="en-GB" dirty="0"/>
          </a:p>
        </p:txBody>
      </p:sp>
    </p:spTree>
    <p:extLst>
      <p:ext uri="{BB962C8B-B14F-4D97-AF65-F5344CB8AC3E}">
        <p14:creationId xmlns:p14="http://schemas.microsoft.com/office/powerpoint/2010/main" val="1842714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248B5BC-2225-47D6-8EB1-D77A96470FAF}" type="datetimeFigureOut">
              <a:rPr lang="en-GB" smtClean="0"/>
              <a:t>07/04/2025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F910DF2-0735-457E-AA02-214B104CBA6E}" type="slidenum">
              <a:rPr lang="en-GB" smtClean="0"/>
              <a:t>‹#›</a:t>
            </a:fld>
            <a:endParaRPr lang="en-GB" dirty="0"/>
          </a:p>
        </p:txBody>
      </p:sp>
    </p:spTree>
    <p:extLst>
      <p:ext uri="{BB962C8B-B14F-4D97-AF65-F5344CB8AC3E}">
        <p14:creationId xmlns:p14="http://schemas.microsoft.com/office/powerpoint/2010/main" val="1221264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F910DF2-0735-457E-AA02-214B104CBA6E}" type="slidenum">
              <a:rPr lang="en-GB" smtClean="0"/>
              <a:t>‹#›</a:t>
            </a:fld>
            <a:endParaRPr lang="en-GB" dirty="0"/>
          </a:p>
        </p:txBody>
      </p:sp>
      <p:sp>
        <p:nvSpPr>
          <p:cNvPr id="5" name="Date Placeholder 4"/>
          <p:cNvSpPr>
            <a:spLocks noGrp="1"/>
          </p:cNvSpPr>
          <p:nvPr>
            <p:ph type="dt" sz="half" idx="10"/>
          </p:nvPr>
        </p:nvSpPr>
        <p:spPr/>
        <p:txBody>
          <a:bodyPr/>
          <a:lstStyle/>
          <a:p>
            <a:fld id="{2248B5BC-2225-47D6-8EB1-D77A96470FAF}" type="datetimeFigureOut">
              <a:rPr lang="en-GB" smtClean="0"/>
              <a:t>07/04/2025</a:t>
            </a:fld>
            <a:endParaRPr lang="en-GB" dirty="0"/>
          </a:p>
        </p:txBody>
      </p:sp>
    </p:spTree>
    <p:extLst>
      <p:ext uri="{BB962C8B-B14F-4D97-AF65-F5344CB8AC3E}">
        <p14:creationId xmlns:p14="http://schemas.microsoft.com/office/powerpoint/2010/main" val="3267367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248B5BC-2225-47D6-8EB1-D77A96470FAF}" type="datetimeFigureOut">
              <a:rPr lang="en-GB" smtClean="0"/>
              <a:t>07/04/2025</a:t>
            </a:fld>
            <a:endParaRPr lang="en-GB"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F910DF2-0735-457E-AA02-214B104CBA6E}" type="slidenum">
              <a:rPr lang="en-GB" smtClean="0"/>
              <a:t>‹#›</a:t>
            </a:fld>
            <a:endParaRPr lang="en-GB" dirty="0"/>
          </a:p>
        </p:txBody>
      </p:sp>
    </p:spTree>
    <p:extLst>
      <p:ext uri="{BB962C8B-B14F-4D97-AF65-F5344CB8AC3E}">
        <p14:creationId xmlns:p14="http://schemas.microsoft.com/office/powerpoint/2010/main" val="355957942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ADFFC45-3DC9-4433-926F-043E879D9D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B5F26A87-0610-435F-AA13-BD658385C9D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67230" y="-8468"/>
            <a:ext cx="4763558" cy="6866467"/>
            <a:chOff x="67175" y="-8467"/>
            <a:chExt cx="4763558" cy="6866467"/>
          </a:xfrm>
        </p:grpSpPr>
        <p:cxnSp>
          <p:nvCxnSpPr>
            <p:cNvPr id="11" name="Straight Connector 10">
              <a:extLst>
                <a:ext uri="{FF2B5EF4-FFF2-40B4-BE49-F238E27FC236}">
                  <a16:creationId xmlns:a16="http://schemas.microsoft.com/office/drawing/2014/main" id="{E6321436-5AAD-4FB6-BB0D-316D4540E82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94B0BD33-3D46-4F43-947A-825DFEF6106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92E26C27-E1F5-47DC-9F83-469D196C55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5">
              <a:extLst>
                <a:ext uri="{FF2B5EF4-FFF2-40B4-BE49-F238E27FC236}">
                  <a16:creationId xmlns:a16="http://schemas.microsoft.com/office/drawing/2014/main" id="{95F944E7-2B4E-4AE2-B4DB-846FF8AE0B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Isosceles Triangle 14">
              <a:extLst>
                <a:ext uri="{FF2B5EF4-FFF2-40B4-BE49-F238E27FC236}">
                  <a16:creationId xmlns:a16="http://schemas.microsoft.com/office/drawing/2014/main" id="{FF14952D-390F-46CC-B302-73DDD9C41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7">
              <a:extLst>
                <a:ext uri="{FF2B5EF4-FFF2-40B4-BE49-F238E27FC236}">
                  <a16:creationId xmlns:a16="http://schemas.microsoft.com/office/drawing/2014/main" id="{867CDE55-B22A-40D0-882A-9452919EEC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8C409231-C942-4808-B529-DAC32A7DB0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 name="Title 1">
            <a:extLst>
              <a:ext uri="{FF2B5EF4-FFF2-40B4-BE49-F238E27FC236}">
                <a16:creationId xmlns:a16="http://schemas.microsoft.com/office/drawing/2014/main" id="{BE58F358-6C1F-45C9-A2E3-3B867799E02C}"/>
              </a:ext>
            </a:extLst>
          </p:cNvPr>
          <p:cNvSpPr>
            <a:spLocks noGrp="1"/>
          </p:cNvSpPr>
          <p:nvPr>
            <p:ph type="ctrTitle"/>
          </p:nvPr>
        </p:nvSpPr>
        <p:spPr>
          <a:xfrm>
            <a:off x="0" y="1412240"/>
            <a:ext cx="6087564" cy="2907097"/>
          </a:xfrm>
        </p:spPr>
        <p:txBody>
          <a:bodyPr anchor="ctr">
            <a:normAutofit/>
          </a:bodyPr>
          <a:lstStyle/>
          <a:p>
            <a:pPr algn="l">
              <a:lnSpc>
                <a:spcPct val="90000"/>
              </a:lnSpc>
            </a:pPr>
            <a:r>
              <a:rPr lang="el-GR" sz="2000" dirty="0"/>
              <a:t>ΙΔΔ: εφαρμοστέο δίκαιο σε δικαιώματα ασφάλειας σε κινητά κατά τον Πρότυπο Νόμο της </a:t>
            </a:r>
            <a:r>
              <a:rPr lang="en-US" sz="2000" dirty="0"/>
              <a:t>UNCITRAL </a:t>
            </a:r>
            <a:r>
              <a:rPr lang="el-GR" sz="2000" dirty="0"/>
              <a:t>για τις Ασφαλισμένες Πιστώσεις</a:t>
            </a:r>
            <a:br>
              <a:rPr lang="en-GB" dirty="0"/>
            </a:br>
            <a:endParaRPr lang="en-GB" sz="5000" dirty="0"/>
          </a:p>
        </p:txBody>
      </p:sp>
      <p:sp>
        <p:nvSpPr>
          <p:cNvPr id="19" name="Freeform: Shape 18">
            <a:extLst>
              <a:ext uri="{FF2B5EF4-FFF2-40B4-BE49-F238E27FC236}">
                <a16:creationId xmlns:a16="http://schemas.microsoft.com/office/drawing/2014/main" id="{69370F01-B8C9-4CE4-824C-92B2792E6E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36497" y="-8468"/>
            <a:ext cx="5074930" cy="6866468"/>
          </a:xfrm>
          <a:custGeom>
            <a:avLst/>
            <a:gdLst>
              <a:gd name="connsiteX0" fmla="*/ 0 w 5074930"/>
              <a:gd name="connsiteY0" fmla="*/ 0 h 6858000"/>
              <a:gd name="connsiteX1" fmla="*/ 1249825 w 5074930"/>
              <a:gd name="connsiteY1" fmla="*/ 0 h 6858000"/>
              <a:gd name="connsiteX2" fmla="*/ 1249825 w 5074930"/>
              <a:gd name="connsiteY2" fmla="*/ 8457 h 6858000"/>
              <a:gd name="connsiteX3" fmla="*/ 5074930 w 5074930"/>
              <a:gd name="connsiteY3" fmla="*/ 8457 h 6858000"/>
              <a:gd name="connsiteX4" fmla="*/ 5074930 w 5074930"/>
              <a:gd name="connsiteY4" fmla="*/ 6858000 h 6858000"/>
              <a:gd name="connsiteX5" fmla="*/ 1249825 w 5074930"/>
              <a:gd name="connsiteY5" fmla="*/ 6858000 h 6858000"/>
              <a:gd name="connsiteX6" fmla="*/ 1109383 w 507493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74930" h="6858000">
                <a:moveTo>
                  <a:pt x="0" y="0"/>
                </a:moveTo>
                <a:lnTo>
                  <a:pt x="1249825" y="0"/>
                </a:lnTo>
                <a:lnTo>
                  <a:pt x="1249825" y="8457"/>
                </a:lnTo>
                <a:lnTo>
                  <a:pt x="5074930" y="8457"/>
                </a:lnTo>
                <a:lnTo>
                  <a:pt x="5074930" y="6858000"/>
                </a:lnTo>
                <a:lnTo>
                  <a:pt x="1249825" y="6858000"/>
                </a:lnTo>
                <a:lnTo>
                  <a:pt x="1109383" y="685800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Subtitle 2">
            <a:extLst>
              <a:ext uri="{FF2B5EF4-FFF2-40B4-BE49-F238E27FC236}">
                <a16:creationId xmlns:a16="http://schemas.microsoft.com/office/drawing/2014/main" id="{D5625401-8E98-4AF8-82DA-D2C8458EBF49}"/>
              </a:ext>
            </a:extLst>
          </p:cNvPr>
          <p:cNvSpPr>
            <a:spLocks noGrp="1"/>
          </p:cNvSpPr>
          <p:nvPr>
            <p:ph type="subTitle" idx="1"/>
          </p:nvPr>
        </p:nvSpPr>
        <p:spPr>
          <a:xfrm>
            <a:off x="7821120" y="2876315"/>
            <a:ext cx="3602567" cy="1096899"/>
          </a:xfrm>
        </p:spPr>
        <p:txBody>
          <a:bodyPr anchor="ctr">
            <a:noAutofit/>
          </a:bodyPr>
          <a:lstStyle/>
          <a:p>
            <a:pPr algn="l">
              <a:lnSpc>
                <a:spcPct val="90000"/>
              </a:lnSpc>
            </a:pPr>
            <a:r>
              <a:rPr lang="el-GR" sz="2000" dirty="0">
                <a:solidFill>
                  <a:srgbClr val="FFFFFF"/>
                </a:solidFill>
              </a:rPr>
              <a:t>Σπύρος Β. Μπαζίνας</a:t>
            </a:r>
          </a:p>
          <a:p>
            <a:pPr algn="l">
              <a:lnSpc>
                <a:spcPct val="90000"/>
              </a:lnSpc>
            </a:pPr>
            <a:endParaRPr lang="el-GR" sz="2000" dirty="0">
              <a:solidFill>
                <a:srgbClr val="FFFFFF"/>
              </a:solidFill>
            </a:endParaRPr>
          </a:p>
        </p:txBody>
      </p:sp>
    </p:spTree>
    <p:extLst>
      <p:ext uri="{BB962C8B-B14F-4D97-AF65-F5344CB8AC3E}">
        <p14:creationId xmlns:p14="http://schemas.microsoft.com/office/powerpoint/2010/main" val="366054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94DAC-1EDF-4470-842D-22A76FDCF843}"/>
              </a:ext>
            </a:extLst>
          </p:cNvPr>
          <p:cNvSpPr>
            <a:spLocks noGrp="1"/>
          </p:cNvSpPr>
          <p:nvPr>
            <p:ph type="title"/>
          </p:nvPr>
        </p:nvSpPr>
        <p:spPr>
          <a:xfrm>
            <a:off x="1333502" y="-17860"/>
            <a:ext cx="8054338" cy="914213"/>
          </a:xfrm>
        </p:spPr>
        <p:txBody>
          <a:bodyPr>
            <a:normAutofit/>
          </a:bodyPr>
          <a:lstStyle/>
          <a:p>
            <a:r>
              <a:rPr lang="en-GB" sz="2400" dirty="0"/>
              <a:t>3.2. </a:t>
            </a:r>
            <a:r>
              <a:rPr lang="el-GR" sz="2400" dirty="0"/>
              <a:t>Εφαρμοστέο δίκαιο σε δικαιώματα ασφάλειας σε ενσώματα κινητά: οι εξαιρέσεις</a:t>
            </a:r>
            <a:endParaRPr lang="en-GB" sz="2400" dirty="0"/>
          </a:p>
        </p:txBody>
      </p:sp>
      <p:sp>
        <p:nvSpPr>
          <p:cNvPr id="3" name="Content Placeholder 2">
            <a:extLst>
              <a:ext uri="{FF2B5EF4-FFF2-40B4-BE49-F238E27FC236}">
                <a16:creationId xmlns:a16="http://schemas.microsoft.com/office/drawing/2014/main" id="{BC18E09E-8CA5-49EA-90E0-F371D48C53DD}"/>
              </a:ext>
            </a:extLst>
          </p:cNvPr>
          <p:cNvSpPr>
            <a:spLocks noGrp="1"/>
          </p:cNvSpPr>
          <p:nvPr>
            <p:ph idx="1"/>
          </p:nvPr>
        </p:nvSpPr>
        <p:spPr>
          <a:xfrm>
            <a:off x="1112921" y="896353"/>
            <a:ext cx="8193505" cy="4716379"/>
          </a:xfrm>
        </p:spPr>
        <p:txBody>
          <a:bodyPr>
            <a:noAutofit/>
          </a:bodyPr>
          <a:lstStyle/>
          <a:p>
            <a:pPr lvl="1"/>
            <a:r>
              <a:rPr lang="el-GR" sz="1800" dirty="0"/>
              <a:t>Για ενσώματα κινητά που καλύπτονται από κάποιο διαπραγματεύσιμο έγγραφο ιδιοκτησίας (π.χ. φορτωτική)</a:t>
            </a:r>
            <a:r>
              <a:rPr lang="en-GB" sz="1800" dirty="0"/>
              <a:t>, </a:t>
            </a:r>
            <a:r>
              <a:rPr lang="el-GR" sz="1800" dirty="0"/>
              <a:t>το δίκαιο της χώρας όπου βρίσκεται το έγγραφο</a:t>
            </a:r>
            <a:r>
              <a:rPr lang="en-GB" sz="1800" dirty="0"/>
              <a:t> (</a:t>
            </a:r>
            <a:r>
              <a:rPr lang="el-GR" sz="1800" dirty="0"/>
              <a:t>άρθρο </a:t>
            </a:r>
            <a:r>
              <a:rPr lang="en-GB" sz="1800" dirty="0"/>
              <a:t>85(2)</a:t>
            </a:r>
            <a:r>
              <a:rPr lang="el-GR" sz="1800" dirty="0"/>
              <a:t>), ώστε να μην επηρεαστεί αρνητικά το κύρος του εγγράφου στις συναλλαγές</a:t>
            </a:r>
            <a:r>
              <a:rPr lang="en-GB" sz="1800" dirty="0"/>
              <a:t>)</a:t>
            </a:r>
          </a:p>
          <a:p>
            <a:pPr lvl="1"/>
            <a:r>
              <a:rPr lang="el-GR" sz="1800" dirty="0"/>
              <a:t>Για κινητά που κατά την συνήθη χρήση τους περνούν τα σύνορα διαφόρων χωρών (π.χ. αυτοκίνητα, τραίνα</a:t>
            </a:r>
            <a:r>
              <a:rPr lang="en-GB" sz="1800" dirty="0"/>
              <a:t>), </a:t>
            </a:r>
            <a:r>
              <a:rPr lang="el-GR" sz="1800" dirty="0"/>
              <a:t>το δίκαιο της χώρας όπου έχει την διαμονή του ο οφειλέτης/ασφαλειοδότης</a:t>
            </a:r>
            <a:r>
              <a:rPr lang="en-GB" sz="1800" dirty="0"/>
              <a:t> (</a:t>
            </a:r>
            <a:r>
              <a:rPr lang="el-GR" sz="1800" dirty="0"/>
              <a:t>άρθρο</a:t>
            </a:r>
            <a:r>
              <a:rPr lang="en-GB" sz="1800" dirty="0"/>
              <a:t> 85(3)</a:t>
            </a:r>
            <a:r>
              <a:rPr lang="el-GR" sz="1800" dirty="0"/>
              <a:t>)</a:t>
            </a:r>
            <a:r>
              <a:rPr lang="en-GB" sz="1800" dirty="0"/>
              <a:t>, </a:t>
            </a:r>
            <a:r>
              <a:rPr lang="el-GR" sz="1800" dirty="0"/>
              <a:t>αφού υπάρχουν περισσότερες της μιας </a:t>
            </a:r>
            <a:r>
              <a:rPr lang="en-GB" sz="1800" i="1" dirty="0"/>
              <a:t>lex situs</a:t>
            </a:r>
            <a:r>
              <a:rPr lang="en-GB" sz="1800" dirty="0"/>
              <a:t>)</a:t>
            </a:r>
          </a:p>
          <a:p>
            <a:pPr lvl="1"/>
            <a:r>
              <a:rPr lang="el-GR" sz="1800" dirty="0"/>
              <a:t>Για εξαγώγιμα αγαθά</a:t>
            </a:r>
            <a:r>
              <a:rPr lang="en-GB" sz="1800" dirty="0"/>
              <a:t>, </a:t>
            </a:r>
            <a:r>
              <a:rPr lang="el-GR" sz="1800" dirty="0"/>
              <a:t>το δίκαιο της χώρας της προέλευσης η του προορισμού</a:t>
            </a:r>
            <a:r>
              <a:rPr lang="en-GB" sz="1800" dirty="0"/>
              <a:t> (</a:t>
            </a:r>
            <a:r>
              <a:rPr lang="el-GR" sz="1800" dirty="0"/>
              <a:t>άρθρο </a:t>
            </a:r>
            <a:r>
              <a:rPr lang="en-GB" sz="1800" dirty="0"/>
              <a:t>85(4)</a:t>
            </a:r>
            <a:r>
              <a:rPr lang="el-GR" sz="1800" dirty="0"/>
              <a:t>)</a:t>
            </a:r>
            <a:r>
              <a:rPr lang="en-GB" sz="1800" dirty="0"/>
              <a:t>, </a:t>
            </a:r>
            <a:r>
              <a:rPr lang="el-GR" sz="1800" dirty="0"/>
              <a:t>αφού υπάρχουν περισσότερες της μιας </a:t>
            </a:r>
            <a:r>
              <a:rPr lang="en-GB" sz="1800" i="1" dirty="0"/>
              <a:t>lex situs</a:t>
            </a:r>
            <a:r>
              <a:rPr lang="en-GB" sz="1800" dirty="0"/>
              <a:t>)</a:t>
            </a:r>
          </a:p>
          <a:p>
            <a:pPr lvl="1"/>
            <a:r>
              <a:rPr lang="el-GR" sz="1800" dirty="0"/>
              <a:t>Για έγγραφες μετοχές, το δίκαιο της χώρας του εκδότη και για έγγραφα ομόλογα</a:t>
            </a:r>
            <a:r>
              <a:rPr lang="en-GB" sz="1800" dirty="0"/>
              <a:t>, </a:t>
            </a:r>
            <a:r>
              <a:rPr lang="el-GR" sz="1800" dirty="0"/>
              <a:t>το δίκαιο που προβλέπεται στα ομόλογα </a:t>
            </a:r>
            <a:r>
              <a:rPr lang="en-GB" sz="1800" dirty="0"/>
              <a:t>(</a:t>
            </a:r>
            <a:r>
              <a:rPr lang="el-GR" sz="1800" dirty="0"/>
              <a:t>άρθρο 100</a:t>
            </a:r>
            <a:r>
              <a:rPr lang="en-GB" sz="1800" dirty="0"/>
              <a:t>, </a:t>
            </a:r>
            <a:r>
              <a:rPr lang="el-GR" sz="1800" dirty="0"/>
              <a:t>ένα δίκαιο να διέπει όλα τα ζητήματα που δεν αλλάζει με την μετακίνηση του εγγράφου από χώρα σε χώρα</a:t>
            </a:r>
            <a:r>
              <a:rPr lang="en-GB" sz="1800" dirty="0"/>
              <a:t>)</a:t>
            </a:r>
          </a:p>
          <a:p>
            <a:endParaRPr lang="en-GB" sz="2000" dirty="0"/>
          </a:p>
          <a:p>
            <a:pPr lvl="1">
              <a:lnSpc>
                <a:spcPct val="80000"/>
              </a:lnSpc>
            </a:pPr>
            <a:endParaRPr lang="en-GB" dirty="0"/>
          </a:p>
          <a:p>
            <a:pPr marL="0" indent="0">
              <a:lnSpc>
                <a:spcPct val="80000"/>
              </a:lnSpc>
              <a:buNone/>
            </a:pPr>
            <a:endParaRPr lang="en-GB" altLang="en-US" sz="2000" dirty="0"/>
          </a:p>
        </p:txBody>
      </p:sp>
    </p:spTree>
    <p:extLst>
      <p:ext uri="{BB962C8B-B14F-4D97-AF65-F5344CB8AC3E}">
        <p14:creationId xmlns:p14="http://schemas.microsoft.com/office/powerpoint/2010/main" val="1067727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94DAC-1EDF-4470-842D-22A76FDCF843}"/>
              </a:ext>
            </a:extLst>
          </p:cNvPr>
          <p:cNvSpPr>
            <a:spLocks noGrp="1"/>
          </p:cNvSpPr>
          <p:nvPr>
            <p:ph type="title"/>
          </p:nvPr>
        </p:nvSpPr>
        <p:spPr>
          <a:xfrm>
            <a:off x="1106906" y="108284"/>
            <a:ext cx="8193506" cy="631658"/>
          </a:xfrm>
        </p:spPr>
        <p:txBody>
          <a:bodyPr>
            <a:normAutofit fontScale="90000"/>
          </a:bodyPr>
          <a:lstStyle/>
          <a:p>
            <a:r>
              <a:rPr lang="en-GB" sz="2400" dirty="0"/>
              <a:t>4. </a:t>
            </a:r>
            <a:r>
              <a:rPr lang="el-GR" sz="2400" dirty="0"/>
              <a:t>Εφαρμοστέο δίκαιο σε δικαιώματα ασφάλειας σε άυλα αγαθά</a:t>
            </a:r>
            <a:endParaRPr lang="en-GB" sz="2400" dirty="0"/>
          </a:p>
        </p:txBody>
      </p:sp>
      <p:sp>
        <p:nvSpPr>
          <p:cNvPr id="3" name="Content Placeholder 2">
            <a:extLst>
              <a:ext uri="{FF2B5EF4-FFF2-40B4-BE49-F238E27FC236}">
                <a16:creationId xmlns:a16="http://schemas.microsoft.com/office/drawing/2014/main" id="{BC18E09E-8CA5-49EA-90E0-F371D48C53DD}"/>
              </a:ext>
            </a:extLst>
          </p:cNvPr>
          <p:cNvSpPr>
            <a:spLocks noGrp="1"/>
          </p:cNvSpPr>
          <p:nvPr>
            <p:ph idx="1"/>
          </p:nvPr>
        </p:nvSpPr>
        <p:spPr>
          <a:xfrm>
            <a:off x="794085" y="1022684"/>
            <a:ext cx="8109283" cy="5372100"/>
          </a:xfrm>
        </p:spPr>
        <p:txBody>
          <a:bodyPr>
            <a:noAutofit/>
          </a:bodyPr>
          <a:lstStyle/>
          <a:p>
            <a:r>
              <a:rPr lang="el-GR" dirty="0"/>
              <a:t>Ζητήματα που καλύπτονται</a:t>
            </a:r>
            <a:r>
              <a:rPr lang="en-GB" dirty="0"/>
              <a:t>: </a:t>
            </a:r>
            <a:r>
              <a:rPr lang="el-GR" dirty="0"/>
              <a:t>η σύσταση, η ενέργεια έναντι τρίτων και η προτεραιότητα ενός δικαιώματος ασφάλειας σε άυλα αγαθά (άρθρο 86)</a:t>
            </a:r>
            <a:endParaRPr lang="en-GB" dirty="0"/>
          </a:p>
          <a:p>
            <a:endParaRPr lang="en-GB" dirty="0"/>
          </a:p>
          <a:p>
            <a:r>
              <a:rPr lang="el-GR" dirty="0"/>
              <a:t>Εφαρμοστέο δίκαιο</a:t>
            </a:r>
            <a:r>
              <a:rPr lang="en-GB" dirty="0"/>
              <a:t>: </a:t>
            </a:r>
            <a:r>
              <a:rPr lang="el-GR" dirty="0"/>
              <a:t>το δίκαιο της χώρας στην οποία ο ασφαλειοδότης έχει την επιχειρηματική δραστηριότητα η την συνήθη διαμονή του</a:t>
            </a:r>
            <a:endParaRPr lang="en-GB" dirty="0"/>
          </a:p>
          <a:p>
            <a:endParaRPr lang="en-GB" dirty="0"/>
          </a:p>
          <a:p>
            <a:r>
              <a:rPr lang="el-GR" dirty="0"/>
              <a:t>Εξαιρέσεις</a:t>
            </a:r>
            <a:r>
              <a:rPr lang="en-GB" dirty="0"/>
              <a:t>: </a:t>
            </a:r>
          </a:p>
          <a:p>
            <a:pPr lvl="1"/>
            <a:r>
              <a:rPr lang="el-GR" dirty="0"/>
              <a:t>Για την προτεραιότητα δικαιωμάτων ασφάλειας που σχετίζονται με ακίνητα</a:t>
            </a:r>
            <a:r>
              <a:rPr lang="en-GB" dirty="0"/>
              <a:t>, </a:t>
            </a:r>
            <a:r>
              <a:rPr lang="el-GR" dirty="0"/>
              <a:t>το δίκαιο της χώρας όπου βρίσκεται το ακίνητο </a:t>
            </a:r>
            <a:r>
              <a:rPr lang="en-GB" dirty="0"/>
              <a:t>(</a:t>
            </a:r>
            <a:r>
              <a:rPr lang="el-GR" dirty="0"/>
              <a:t>άρθρο</a:t>
            </a:r>
            <a:r>
              <a:rPr lang="en-GB" dirty="0"/>
              <a:t> 87) </a:t>
            </a:r>
          </a:p>
          <a:p>
            <a:pPr lvl="1"/>
            <a:r>
              <a:rPr lang="el-GR" dirty="0"/>
              <a:t>Για δικαιώματα ασφάλειας σε τραπεζικούς λογαριασμούς</a:t>
            </a:r>
            <a:r>
              <a:rPr lang="en-GB" dirty="0"/>
              <a:t>, </a:t>
            </a:r>
            <a:r>
              <a:rPr lang="el-GR" dirty="0"/>
              <a:t>δύο επιλογές</a:t>
            </a:r>
            <a:r>
              <a:rPr lang="en-GB" dirty="0"/>
              <a:t> (</a:t>
            </a:r>
            <a:r>
              <a:rPr lang="el-GR" dirty="0"/>
              <a:t>άρθρο </a:t>
            </a:r>
            <a:r>
              <a:rPr lang="en-GB" dirty="0"/>
              <a:t>97)</a:t>
            </a:r>
          </a:p>
          <a:p>
            <a:pPr lvl="1"/>
            <a:r>
              <a:rPr lang="el-GR" dirty="0"/>
              <a:t>Για δικαιώματα ασφάλειας σε δικαιώματα πνευματικής ιδιοκτησίας</a:t>
            </a:r>
            <a:r>
              <a:rPr lang="en-GB" dirty="0"/>
              <a:t>, </a:t>
            </a:r>
            <a:r>
              <a:rPr lang="el-GR" dirty="0"/>
              <a:t>μεικτός κανόνας</a:t>
            </a:r>
            <a:r>
              <a:rPr lang="en-GB" dirty="0"/>
              <a:t> (</a:t>
            </a:r>
            <a:r>
              <a:rPr lang="el-GR" dirty="0"/>
              <a:t>άρθρο</a:t>
            </a:r>
            <a:r>
              <a:rPr lang="en-GB" dirty="0"/>
              <a:t> 99)</a:t>
            </a:r>
          </a:p>
          <a:p>
            <a:pPr lvl="1"/>
            <a:r>
              <a:rPr lang="el-GR" dirty="0"/>
              <a:t>Για δικαιώματα ασφάλειας σε άυλες μετοχές</a:t>
            </a:r>
            <a:r>
              <a:rPr lang="en-GB" dirty="0"/>
              <a:t>, </a:t>
            </a:r>
            <a:r>
              <a:rPr lang="el-GR" dirty="0"/>
              <a:t>το δίκαιο της έδρας του εκδότη</a:t>
            </a:r>
            <a:r>
              <a:rPr lang="en-GB" dirty="0"/>
              <a:t> </a:t>
            </a:r>
            <a:r>
              <a:rPr lang="el-GR" dirty="0"/>
              <a:t>και σε άυλα ομόλογα</a:t>
            </a:r>
            <a:r>
              <a:rPr lang="en-GB" dirty="0"/>
              <a:t>, </a:t>
            </a:r>
            <a:r>
              <a:rPr lang="el-GR" dirty="0"/>
              <a:t>το δίκαιο που προβλέπουν τα ομόλογα </a:t>
            </a:r>
            <a:r>
              <a:rPr lang="en-GB" dirty="0"/>
              <a:t>(</a:t>
            </a:r>
            <a:r>
              <a:rPr lang="el-GR" dirty="0"/>
              <a:t>άρθρο</a:t>
            </a:r>
            <a:r>
              <a:rPr lang="en-GB" dirty="0"/>
              <a:t> 100)</a:t>
            </a:r>
          </a:p>
          <a:p>
            <a:pPr lvl="1">
              <a:lnSpc>
                <a:spcPct val="80000"/>
              </a:lnSpc>
            </a:pPr>
            <a:endParaRPr lang="en-GB" dirty="0"/>
          </a:p>
          <a:p>
            <a:pPr marL="0" indent="0">
              <a:lnSpc>
                <a:spcPct val="80000"/>
              </a:lnSpc>
              <a:buNone/>
            </a:pPr>
            <a:endParaRPr lang="en-GB" altLang="en-US" sz="2000" dirty="0"/>
          </a:p>
        </p:txBody>
      </p:sp>
    </p:spTree>
    <p:extLst>
      <p:ext uri="{BB962C8B-B14F-4D97-AF65-F5344CB8AC3E}">
        <p14:creationId xmlns:p14="http://schemas.microsoft.com/office/powerpoint/2010/main" val="3496863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94DAC-1EDF-4470-842D-22A76FDCF843}"/>
              </a:ext>
            </a:extLst>
          </p:cNvPr>
          <p:cNvSpPr>
            <a:spLocks noGrp="1"/>
          </p:cNvSpPr>
          <p:nvPr>
            <p:ph type="title"/>
          </p:nvPr>
        </p:nvSpPr>
        <p:spPr>
          <a:xfrm>
            <a:off x="1333503" y="-17860"/>
            <a:ext cx="7990972" cy="1070624"/>
          </a:xfrm>
        </p:spPr>
        <p:txBody>
          <a:bodyPr>
            <a:normAutofit/>
          </a:bodyPr>
          <a:lstStyle/>
          <a:p>
            <a:r>
              <a:rPr lang="en-GB" sz="2400" dirty="0"/>
              <a:t>5.1. </a:t>
            </a:r>
            <a:r>
              <a:rPr lang="el-GR" sz="2400" dirty="0"/>
              <a:t>Εφαρμοστέο δίκαιο σε δικαιώματα ασφάλειας σε απαιτήσεις που σχετίζονται με ακίνητα</a:t>
            </a:r>
            <a:endParaRPr lang="en-GB" sz="2400" dirty="0"/>
          </a:p>
        </p:txBody>
      </p:sp>
      <p:sp>
        <p:nvSpPr>
          <p:cNvPr id="3" name="Content Placeholder 2">
            <a:extLst>
              <a:ext uri="{FF2B5EF4-FFF2-40B4-BE49-F238E27FC236}">
                <a16:creationId xmlns:a16="http://schemas.microsoft.com/office/drawing/2014/main" id="{BC18E09E-8CA5-49EA-90E0-F371D48C53DD}"/>
              </a:ext>
            </a:extLst>
          </p:cNvPr>
          <p:cNvSpPr>
            <a:spLocks noGrp="1"/>
          </p:cNvSpPr>
          <p:nvPr>
            <p:ph idx="1"/>
          </p:nvPr>
        </p:nvSpPr>
        <p:spPr>
          <a:xfrm>
            <a:off x="872290" y="1251284"/>
            <a:ext cx="7922794" cy="3916279"/>
          </a:xfrm>
        </p:spPr>
        <p:txBody>
          <a:bodyPr>
            <a:noAutofit/>
          </a:bodyPr>
          <a:lstStyle/>
          <a:p>
            <a:pPr>
              <a:lnSpc>
                <a:spcPct val="80000"/>
              </a:lnSpc>
            </a:pPr>
            <a:r>
              <a:rPr lang="el-GR" dirty="0"/>
              <a:t>Ζητήματα που καλύπτονται</a:t>
            </a:r>
            <a:r>
              <a:rPr lang="en-GB" dirty="0"/>
              <a:t>: </a:t>
            </a:r>
            <a:r>
              <a:rPr lang="el-GR" dirty="0"/>
              <a:t>η προτεραιότητα ενός δικαιώματος ασφάλειας σε απαιτήσεις που προκύπτουν από την πώληση η την ενοικίαση ακινήτου η που είναι ασφαλισμένες με υποθήκη σε ακίνητο έναντι ενός ανταγωνιστή με υποθήκη εγγεγραμμένη στα βιβλία υποθηκών</a:t>
            </a:r>
            <a:r>
              <a:rPr lang="en-GB" dirty="0"/>
              <a:t> (</a:t>
            </a:r>
            <a:r>
              <a:rPr lang="el-GR" dirty="0"/>
              <a:t>άρθρο </a:t>
            </a:r>
            <a:r>
              <a:rPr lang="en-GB" dirty="0"/>
              <a:t>87)</a:t>
            </a:r>
          </a:p>
          <a:p>
            <a:pPr>
              <a:lnSpc>
                <a:spcPct val="80000"/>
              </a:lnSpc>
            </a:pPr>
            <a:endParaRPr lang="en-GB" dirty="0"/>
          </a:p>
          <a:p>
            <a:pPr>
              <a:lnSpc>
                <a:spcPct val="80000"/>
              </a:lnSpc>
            </a:pPr>
            <a:r>
              <a:rPr lang="el-GR" dirty="0"/>
              <a:t>Εφαρμοστέο δίκαιο</a:t>
            </a:r>
            <a:r>
              <a:rPr lang="en-GB" dirty="0"/>
              <a:t>: </a:t>
            </a:r>
            <a:r>
              <a:rPr lang="el-GR" dirty="0"/>
              <a:t>το δίκαιο της χώρας υπό την δικαιοδοσία της οποίας τηρούνται τα βιβλία υποθηκών</a:t>
            </a:r>
          </a:p>
          <a:p>
            <a:pPr>
              <a:lnSpc>
                <a:spcPct val="80000"/>
              </a:lnSpc>
            </a:pPr>
            <a:endParaRPr lang="el-GR" altLang="en-US" sz="2000" dirty="0"/>
          </a:p>
          <a:p>
            <a:pPr>
              <a:lnSpc>
                <a:spcPct val="80000"/>
              </a:lnSpc>
            </a:pPr>
            <a:r>
              <a:rPr lang="el-GR" altLang="en-US" dirty="0"/>
              <a:t>Αυτό σημαίνει ότι, για να προσδιορίσει κάποιος το δίκαιο ποιας χώρας εφαρμόζεται στην προτεραιότητα της ασφάλειας σε μια απαίτηση, πρέπει να προσδιορίσει εάν η απαίτηση προέκυψε από πώληση ή μίσθωση ή είναι εξασφαλισμένη με υποθήκη σε ακίνητο</a:t>
            </a:r>
          </a:p>
          <a:p>
            <a:pPr lvl="1">
              <a:lnSpc>
                <a:spcPct val="80000"/>
              </a:lnSpc>
            </a:pPr>
            <a:r>
              <a:rPr lang="el-GR" altLang="en-US" dirty="0"/>
              <a:t>Εάν δεν διαπιστώσει ότι η απαίτηση προέκυψε υπό αυτές τις συνθήκες, τότε μπορεί να κάνει ανακριβή προσδιορισμό του εφαρμοστέου δικαίου </a:t>
            </a:r>
            <a:endParaRPr lang="en-GB" altLang="en-US" dirty="0"/>
          </a:p>
        </p:txBody>
      </p:sp>
    </p:spTree>
    <p:extLst>
      <p:ext uri="{BB962C8B-B14F-4D97-AF65-F5344CB8AC3E}">
        <p14:creationId xmlns:p14="http://schemas.microsoft.com/office/powerpoint/2010/main" val="2504474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94DAC-1EDF-4470-842D-22A76FDCF843}"/>
              </a:ext>
            </a:extLst>
          </p:cNvPr>
          <p:cNvSpPr>
            <a:spLocks noGrp="1"/>
          </p:cNvSpPr>
          <p:nvPr>
            <p:ph type="title"/>
          </p:nvPr>
        </p:nvSpPr>
        <p:spPr>
          <a:xfrm>
            <a:off x="1333503" y="-17860"/>
            <a:ext cx="7918781" cy="817960"/>
          </a:xfrm>
        </p:spPr>
        <p:txBody>
          <a:bodyPr>
            <a:normAutofit fontScale="90000"/>
          </a:bodyPr>
          <a:lstStyle/>
          <a:p>
            <a:r>
              <a:rPr lang="en-GB" sz="2400" dirty="0"/>
              <a:t>6.1. </a:t>
            </a:r>
            <a:r>
              <a:rPr lang="el-GR" sz="2400" dirty="0"/>
              <a:t>Εφαρμοστέο δίκαιο στην εκτέλεση δικαιωμάτων ασφάλειας: η έννοια της εκτέλεσης</a:t>
            </a:r>
            <a:endParaRPr lang="en-GB" sz="2400" dirty="0"/>
          </a:p>
        </p:txBody>
      </p:sp>
      <p:sp>
        <p:nvSpPr>
          <p:cNvPr id="3" name="Content Placeholder 2">
            <a:extLst>
              <a:ext uri="{FF2B5EF4-FFF2-40B4-BE49-F238E27FC236}">
                <a16:creationId xmlns:a16="http://schemas.microsoft.com/office/drawing/2014/main" id="{BC18E09E-8CA5-49EA-90E0-F371D48C53DD}"/>
              </a:ext>
            </a:extLst>
          </p:cNvPr>
          <p:cNvSpPr>
            <a:spLocks noGrp="1"/>
          </p:cNvSpPr>
          <p:nvPr>
            <p:ph idx="1"/>
          </p:nvPr>
        </p:nvSpPr>
        <p:spPr>
          <a:xfrm>
            <a:off x="1064794" y="1257302"/>
            <a:ext cx="8109285" cy="3705724"/>
          </a:xfrm>
        </p:spPr>
        <p:txBody>
          <a:bodyPr>
            <a:noAutofit/>
          </a:bodyPr>
          <a:lstStyle/>
          <a:p>
            <a:r>
              <a:rPr lang="el-GR" dirty="0"/>
              <a:t>Ζητήματα που καλύπτονται</a:t>
            </a:r>
            <a:r>
              <a:rPr lang="en-GB" dirty="0"/>
              <a:t>: </a:t>
            </a:r>
            <a:r>
              <a:rPr lang="el-GR" dirty="0"/>
              <a:t>η εκτέλεση δικαιωμάτων ασφάλειας σε ενσώματα και άυλα αγαθά</a:t>
            </a:r>
            <a:r>
              <a:rPr lang="en-GB" dirty="0"/>
              <a:t> (</a:t>
            </a:r>
            <a:r>
              <a:rPr lang="el-GR" dirty="0"/>
              <a:t>άρθρο</a:t>
            </a:r>
            <a:r>
              <a:rPr lang="en-GB" dirty="0"/>
              <a:t> 88)</a:t>
            </a:r>
          </a:p>
          <a:p>
            <a:endParaRPr lang="en-GB" dirty="0"/>
          </a:p>
          <a:p>
            <a:r>
              <a:rPr lang="el-GR" dirty="0"/>
              <a:t>Σύμφωνα με τον Πρότυπο Νόμο, η </a:t>
            </a:r>
            <a:r>
              <a:rPr lang="el-GR"/>
              <a:t>εκτέλεση προϋποθέτει</a:t>
            </a:r>
            <a:r>
              <a:rPr lang="en-GB"/>
              <a:t>: </a:t>
            </a:r>
            <a:endParaRPr lang="en-GB" dirty="0"/>
          </a:p>
          <a:p>
            <a:pPr lvl="1"/>
            <a:r>
              <a:rPr lang="el-GR" dirty="0"/>
              <a:t>Κατοχή ενός ενσωμάτου κινητού</a:t>
            </a:r>
            <a:endParaRPr lang="en-GB" dirty="0"/>
          </a:p>
          <a:p>
            <a:pPr lvl="1"/>
            <a:r>
              <a:rPr lang="el-GR" dirty="0"/>
              <a:t>Πλειστηριασμό ενός κινητού</a:t>
            </a:r>
          </a:p>
          <a:p>
            <a:pPr lvl="1"/>
            <a:r>
              <a:rPr lang="el-GR" dirty="0"/>
              <a:t>Διανομή εσόδων</a:t>
            </a:r>
            <a:endParaRPr lang="en-GB" dirty="0"/>
          </a:p>
          <a:p>
            <a:pPr lvl="1"/>
            <a:r>
              <a:rPr lang="el-GR" dirty="0"/>
              <a:t>Αποδοχή ενός κινητού για την εξόφληση της ασφαλισμένης απαίτησης</a:t>
            </a:r>
            <a:endParaRPr lang="en-GB" dirty="0"/>
          </a:p>
          <a:p>
            <a:pPr lvl="1"/>
            <a:r>
              <a:rPr lang="el-GR" dirty="0"/>
              <a:t>Ειδοποιήσεις όλων των μερών που επηρεάζονται</a:t>
            </a:r>
          </a:p>
          <a:p>
            <a:pPr lvl="1"/>
            <a:r>
              <a:rPr lang="el-GR" dirty="0"/>
              <a:t>Είσπραξη οφειλών</a:t>
            </a:r>
            <a:endParaRPr lang="en-GB" dirty="0"/>
          </a:p>
          <a:p>
            <a:endParaRPr lang="en-GB" sz="2000" dirty="0"/>
          </a:p>
          <a:p>
            <a:pPr marL="0" indent="0">
              <a:lnSpc>
                <a:spcPct val="80000"/>
              </a:lnSpc>
              <a:buNone/>
            </a:pPr>
            <a:endParaRPr lang="en-GB" altLang="en-US" sz="2000" dirty="0"/>
          </a:p>
        </p:txBody>
      </p:sp>
    </p:spTree>
    <p:extLst>
      <p:ext uri="{BB962C8B-B14F-4D97-AF65-F5344CB8AC3E}">
        <p14:creationId xmlns:p14="http://schemas.microsoft.com/office/powerpoint/2010/main" val="7429659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94DAC-1EDF-4470-842D-22A76FDCF843}"/>
              </a:ext>
            </a:extLst>
          </p:cNvPr>
          <p:cNvSpPr>
            <a:spLocks noGrp="1"/>
          </p:cNvSpPr>
          <p:nvPr>
            <p:ph type="title"/>
          </p:nvPr>
        </p:nvSpPr>
        <p:spPr>
          <a:xfrm>
            <a:off x="1317459" y="-17860"/>
            <a:ext cx="8061158" cy="1070623"/>
          </a:xfrm>
        </p:spPr>
        <p:txBody>
          <a:bodyPr>
            <a:normAutofit/>
          </a:bodyPr>
          <a:lstStyle/>
          <a:p>
            <a:r>
              <a:rPr lang="en-GB" sz="2400" dirty="0"/>
              <a:t>6.2. </a:t>
            </a:r>
            <a:r>
              <a:rPr lang="el-GR" sz="2400" dirty="0"/>
              <a:t>Εφαρμοστέο δίκαιο στην εκτέλεση δικαιωμάτων ασφάλειας: σε ενσώματα και άυλα αγαθά</a:t>
            </a:r>
            <a:endParaRPr lang="en-GB" sz="2400" dirty="0"/>
          </a:p>
        </p:txBody>
      </p:sp>
      <p:sp>
        <p:nvSpPr>
          <p:cNvPr id="3" name="Content Placeholder 2">
            <a:extLst>
              <a:ext uri="{FF2B5EF4-FFF2-40B4-BE49-F238E27FC236}">
                <a16:creationId xmlns:a16="http://schemas.microsoft.com/office/drawing/2014/main" id="{BC18E09E-8CA5-49EA-90E0-F371D48C53DD}"/>
              </a:ext>
            </a:extLst>
          </p:cNvPr>
          <p:cNvSpPr>
            <a:spLocks noGrp="1"/>
          </p:cNvSpPr>
          <p:nvPr>
            <p:ph idx="1"/>
          </p:nvPr>
        </p:nvSpPr>
        <p:spPr>
          <a:xfrm>
            <a:off x="932448" y="1281363"/>
            <a:ext cx="8512342" cy="4319337"/>
          </a:xfrm>
        </p:spPr>
        <p:txBody>
          <a:bodyPr>
            <a:noAutofit/>
          </a:bodyPr>
          <a:lstStyle/>
          <a:p>
            <a:r>
              <a:rPr lang="el-GR" sz="2000" dirty="0"/>
              <a:t>Εφαρμοστέο δίκαιο</a:t>
            </a:r>
            <a:endParaRPr lang="en-GB" sz="2000" dirty="0"/>
          </a:p>
          <a:p>
            <a:pPr lvl="1"/>
            <a:r>
              <a:rPr lang="el-GR" sz="1800" dirty="0"/>
              <a:t>Για ενσώματα αγαθά</a:t>
            </a:r>
            <a:r>
              <a:rPr lang="en-GB" sz="1800" dirty="0"/>
              <a:t>: </a:t>
            </a:r>
          </a:p>
          <a:p>
            <a:pPr lvl="2"/>
            <a:r>
              <a:rPr lang="el-GR" sz="1600" dirty="0"/>
              <a:t>Το δίκαιο της χώρας στην οποία αυτά τα κινητά βρίσκονται κατά την έναρξη της εκτέλεσης</a:t>
            </a:r>
            <a:r>
              <a:rPr lang="en-GB" sz="1600" dirty="0"/>
              <a:t> (</a:t>
            </a:r>
            <a:r>
              <a:rPr lang="en-GB" sz="1600" i="1" dirty="0"/>
              <a:t>lex fori</a:t>
            </a:r>
            <a:r>
              <a:rPr lang="en-GB" sz="1600" dirty="0"/>
              <a:t>) </a:t>
            </a:r>
          </a:p>
          <a:p>
            <a:pPr lvl="2"/>
            <a:endParaRPr lang="en-GB" sz="1600" dirty="0"/>
          </a:p>
          <a:p>
            <a:pPr lvl="1"/>
            <a:r>
              <a:rPr lang="el-GR" sz="1800" dirty="0"/>
              <a:t>Για άυλα αγαθά</a:t>
            </a:r>
            <a:r>
              <a:rPr lang="en-GB" sz="1800" dirty="0"/>
              <a:t>: </a:t>
            </a:r>
          </a:p>
          <a:p>
            <a:pPr lvl="2"/>
            <a:r>
              <a:rPr lang="el-GR" sz="1600" dirty="0"/>
              <a:t>Το δίκαιο της χώρας που διέπει την προτεραιότητα, δηλαδή το δίκαιο της χώρας στην οποία ο ασφαλειοδότης έχει την επιχειρηματική δραστηριότητα η την συνήθη διαμονή του</a:t>
            </a:r>
            <a:endParaRPr lang="en-GB" sz="1600" dirty="0"/>
          </a:p>
          <a:p>
            <a:pPr lvl="2"/>
            <a:endParaRPr lang="en-GB" sz="1600" dirty="0"/>
          </a:p>
          <a:p>
            <a:pPr lvl="1"/>
            <a:r>
              <a:rPr lang="el-GR" sz="1800" dirty="0"/>
              <a:t>Κατά συνέπεια, το δίκαιο μιας και της ίδιας χώρας διέπει όλα τα ζητήματα</a:t>
            </a:r>
            <a:endParaRPr lang="en-GB" dirty="0"/>
          </a:p>
          <a:p>
            <a:pPr marL="0" indent="0">
              <a:lnSpc>
                <a:spcPct val="80000"/>
              </a:lnSpc>
              <a:buNone/>
            </a:pPr>
            <a:endParaRPr lang="en-GB" altLang="en-US" sz="2000" dirty="0"/>
          </a:p>
        </p:txBody>
      </p:sp>
    </p:spTree>
    <p:extLst>
      <p:ext uri="{BB962C8B-B14F-4D97-AF65-F5344CB8AC3E}">
        <p14:creationId xmlns:p14="http://schemas.microsoft.com/office/powerpoint/2010/main" val="234308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94DAC-1EDF-4470-842D-22A76FDCF843}"/>
              </a:ext>
            </a:extLst>
          </p:cNvPr>
          <p:cNvSpPr>
            <a:spLocks noGrp="1"/>
          </p:cNvSpPr>
          <p:nvPr>
            <p:ph type="title"/>
          </p:nvPr>
        </p:nvSpPr>
        <p:spPr>
          <a:xfrm>
            <a:off x="1333502" y="428"/>
            <a:ext cx="7882687" cy="883893"/>
          </a:xfrm>
        </p:spPr>
        <p:txBody>
          <a:bodyPr>
            <a:normAutofit/>
          </a:bodyPr>
          <a:lstStyle/>
          <a:p>
            <a:r>
              <a:rPr lang="en-GB" sz="2400" dirty="0"/>
              <a:t>7. </a:t>
            </a:r>
            <a:r>
              <a:rPr lang="el-GR" sz="2400" dirty="0"/>
              <a:t>Εφαρμοστέο δίκαιο σε δικαιώματα ασφάλειας σε έσοδα</a:t>
            </a:r>
            <a:endParaRPr lang="en-GB" sz="2400" dirty="0"/>
          </a:p>
        </p:txBody>
      </p:sp>
      <p:sp>
        <p:nvSpPr>
          <p:cNvPr id="3" name="Content Placeholder 2">
            <a:extLst>
              <a:ext uri="{FF2B5EF4-FFF2-40B4-BE49-F238E27FC236}">
                <a16:creationId xmlns:a16="http://schemas.microsoft.com/office/drawing/2014/main" id="{BC18E09E-8CA5-49EA-90E0-F371D48C53DD}"/>
              </a:ext>
            </a:extLst>
          </p:cNvPr>
          <p:cNvSpPr>
            <a:spLocks noGrp="1"/>
          </p:cNvSpPr>
          <p:nvPr>
            <p:ph idx="1"/>
          </p:nvPr>
        </p:nvSpPr>
        <p:spPr>
          <a:xfrm>
            <a:off x="1088859" y="884322"/>
            <a:ext cx="8644688" cy="5173578"/>
          </a:xfrm>
        </p:spPr>
        <p:txBody>
          <a:bodyPr>
            <a:noAutofit/>
          </a:bodyPr>
          <a:lstStyle/>
          <a:p>
            <a:r>
              <a:rPr lang="el-GR" dirty="0"/>
              <a:t>Ζητήματα που καλύπτονται</a:t>
            </a:r>
            <a:r>
              <a:rPr lang="en-GB" dirty="0"/>
              <a:t>: </a:t>
            </a:r>
            <a:r>
              <a:rPr lang="el-GR" dirty="0"/>
              <a:t>σύσταση</a:t>
            </a:r>
            <a:r>
              <a:rPr lang="en-GB" dirty="0"/>
              <a:t>, </a:t>
            </a:r>
            <a:r>
              <a:rPr lang="el-GR" dirty="0"/>
              <a:t>ενέργεια έναντι τρίτων και προτεραιότητα ενός δικαιώματος ασφάλειας σε έσοδα</a:t>
            </a:r>
            <a:r>
              <a:rPr lang="en-GB" dirty="0"/>
              <a:t> (</a:t>
            </a:r>
            <a:r>
              <a:rPr lang="el-GR" dirty="0"/>
              <a:t>άρθρο</a:t>
            </a:r>
            <a:r>
              <a:rPr lang="en-GB" dirty="0"/>
              <a:t> 89)</a:t>
            </a:r>
          </a:p>
          <a:p>
            <a:r>
              <a:rPr lang="el-GR" dirty="0"/>
              <a:t>Εφαρμοστέο δίκαιο</a:t>
            </a:r>
            <a:endParaRPr lang="en-GB" dirty="0"/>
          </a:p>
          <a:p>
            <a:pPr lvl="1"/>
            <a:r>
              <a:rPr lang="el-GR" dirty="0"/>
              <a:t>Για την σύσταση του δικαιώματος ασφάλειας σε έσοδα</a:t>
            </a:r>
            <a:r>
              <a:rPr lang="en-GB" dirty="0"/>
              <a:t>, </a:t>
            </a:r>
            <a:r>
              <a:rPr lang="el-GR" dirty="0"/>
              <a:t>το δίκαιο της χώρας που διέπει την σύσταση του δικαιώματος ασφάλειας στο αρχικό αγαθό</a:t>
            </a:r>
            <a:endParaRPr lang="en-GB" dirty="0"/>
          </a:p>
          <a:p>
            <a:pPr lvl="1"/>
            <a:r>
              <a:rPr lang="el-GR" dirty="0"/>
              <a:t>Για την ενέργεια έναντι τρίτων και την προτεραιότητα του δικαιώματος ασφάλειας σε έσοδα</a:t>
            </a:r>
            <a:r>
              <a:rPr lang="en-GB" dirty="0"/>
              <a:t>, </a:t>
            </a:r>
            <a:r>
              <a:rPr lang="el-GR" dirty="0"/>
              <a:t>το δίκαιο της χώρας που διέπει την ενέργεια έναντι τρίτων και την προτεραιότητα του δικαιώματος ασφάλειας σε αγαθά με την ίδια μορφή όπως τα έσοδα</a:t>
            </a:r>
            <a:endParaRPr lang="en-GB" dirty="0"/>
          </a:p>
          <a:p>
            <a:r>
              <a:rPr lang="el-GR" dirty="0"/>
              <a:t>Παράδειγμα</a:t>
            </a:r>
            <a:r>
              <a:rPr lang="en-GB" dirty="0"/>
              <a:t>: </a:t>
            </a:r>
            <a:r>
              <a:rPr lang="el-GR" dirty="0"/>
              <a:t>απαιτήσεις ως έσοδα ενσώματων αγαθών</a:t>
            </a:r>
            <a:endParaRPr lang="en-GB" dirty="0"/>
          </a:p>
          <a:p>
            <a:pPr lvl="1"/>
            <a:r>
              <a:rPr lang="el-GR" dirty="0"/>
              <a:t>Σύσταση δικαιώματος ασφάλειας στις απαιτήσεις ως έσοδα</a:t>
            </a:r>
            <a:r>
              <a:rPr lang="en-GB" dirty="0"/>
              <a:t>: </a:t>
            </a:r>
            <a:r>
              <a:rPr lang="en-GB" i="1" dirty="0"/>
              <a:t>lex situs </a:t>
            </a:r>
            <a:r>
              <a:rPr lang="el-GR" dirty="0"/>
              <a:t>του ενσώματου αγαθού</a:t>
            </a:r>
            <a:endParaRPr lang="en-GB" dirty="0"/>
          </a:p>
          <a:p>
            <a:pPr lvl="1"/>
            <a:r>
              <a:rPr lang="el-GR" dirty="0"/>
              <a:t>Ενέργεια έναντι τρίτων και προτεραιότητα του δικαιώματος ασφάλειας στις απαιτήσεις ως έσοδα</a:t>
            </a:r>
            <a:r>
              <a:rPr lang="en-GB" dirty="0"/>
              <a:t>: </a:t>
            </a:r>
            <a:r>
              <a:rPr lang="el-GR" dirty="0"/>
              <a:t>το δίκαιο της χώρας όπου ο ασφαλειοδότης έχει την επιχειρηματική δραστηριότητα η την συνήθη διαμονή του</a:t>
            </a:r>
            <a:endParaRPr lang="en-GB" dirty="0"/>
          </a:p>
          <a:p>
            <a:pPr lvl="1"/>
            <a:r>
              <a:rPr lang="el-GR" dirty="0"/>
              <a:t>Πρόβλημα αν τα έσοδα ορίζονται διαφορετικά με βάση τα ουσιαστικά δίκαια των διαφόρων χωρών</a:t>
            </a:r>
            <a:endParaRPr lang="en-GB" dirty="0"/>
          </a:p>
          <a:p>
            <a:endParaRPr lang="en-GB" altLang="en-US" sz="1800" dirty="0"/>
          </a:p>
        </p:txBody>
      </p:sp>
    </p:spTree>
    <p:extLst>
      <p:ext uri="{BB962C8B-B14F-4D97-AF65-F5344CB8AC3E}">
        <p14:creationId xmlns:p14="http://schemas.microsoft.com/office/powerpoint/2010/main" val="2437815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94DAC-1EDF-4470-842D-22A76FDCF843}"/>
              </a:ext>
            </a:extLst>
          </p:cNvPr>
          <p:cNvSpPr>
            <a:spLocks noGrp="1"/>
          </p:cNvSpPr>
          <p:nvPr>
            <p:ph type="title"/>
          </p:nvPr>
        </p:nvSpPr>
        <p:spPr>
          <a:xfrm>
            <a:off x="842212" y="428"/>
            <a:ext cx="7591925" cy="763577"/>
          </a:xfrm>
        </p:spPr>
        <p:txBody>
          <a:bodyPr>
            <a:normAutofit fontScale="90000"/>
          </a:bodyPr>
          <a:lstStyle/>
          <a:p>
            <a:r>
              <a:rPr lang="en-GB" sz="2400" dirty="0"/>
              <a:t>8. </a:t>
            </a:r>
            <a:r>
              <a:rPr lang="el-GR" sz="2400" dirty="0"/>
              <a:t>Έννοια της τοποθεσίας και του χρόνου για τον προσδιορισμό της τοποθεσίας</a:t>
            </a:r>
            <a:endParaRPr lang="en-GB" sz="2400" dirty="0"/>
          </a:p>
        </p:txBody>
      </p:sp>
      <p:sp>
        <p:nvSpPr>
          <p:cNvPr id="3" name="Content Placeholder 2">
            <a:extLst>
              <a:ext uri="{FF2B5EF4-FFF2-40B4-BE49-F238E27FC236}">
                <a16:creationId xmlns:a16="http://schemas.microsoft.com/office/drawing/2014/main" id="{BC18E09E-8CA5-49EA-90E0-F371D48C53DD}"/>
              </a:ext>
            </a:extLst>
          </p:cNvPr>
          <p:cNvSpPr>
            <a:spLocks noGrp="1"/>
          </p:cNvSpPr>
          <p:nvPr>
            <p:ph idx="1"/>
          </p:nvPr>
        </p:nvSpPr>
        <p:spPr>
          <a:xfrm>
            <a:off x="613611" y="1034716"/>
            <a:ext cx="9018070" cy="4451684"/>
          </a:xfrm>
        </p:spPr>
        <p:txBody>
          <a:bodyPr>
            <a:noAutofit/>
          </a:bodyPr>
          <a:lstStyle/>
          <a:p>
            <a:r>
              <a:rPr lang="el-GR" dirty="0"/>
              <a:t>Τοποθεσία του βεβαρημένου αγαθού η του ασφαλειοδότη </a:t>
            </a:r>
            <a:r>
              <a:rPr lang="en-GB" dirty="0"/>
              <a:t>(</a:t>
            </a:r>
            <a:r>
              <a:rPr lang="el-GR" dirty="0"/>
              <a:t>άρθρο </a:t>
            </a:r>
            <a:r>
              <a:rPr lang="en-GB" dirty="0"/>
              <a:t>90)</a:t>
            </a:r>
          </a:p>
          <a:p>
            <a:pPr lvl="1"/>
            <a:r>
              <a:rPr lang="el-GR" dirty="0"/>
              <a:t>Επιχειρηματική δραστηριότητα σε μία χώρα</a:t>
            </a:r>
            <a:r>
              <a:rPr lang="en-GB" dirty="0"/>
              <a:t>: </a:t>
            </a:r>
            <a:r>
              <a:rPr lang="el-GR" dirty="0"/>
              <a:t>ο τόπος των επιχειρηματικών δραστηριοτήτων</a:t>
            </a:r>
            <a:endParaRPr lang="en-GB" dirty="0"/>
          </a:p>
          <a:p>
            <a:pPr lvl="1"/>
            <a:r>
              <a:rPr lang="el-GR" dirty="0"/>
              <a:t>Επιχειρηματική δραστηριότητα σε περισσότερες της μίας χώρες</a:t>
            </a:r>
            <a:r>
              <a:rPr lang="en-GB" dirty="0"/>
              <a:t>: </a:t>
            </a:r>
            <a:r>
              <a:rPr lang="el-GR" dirty="0"/>
              <a:t> ο τόπος της κεντρικής της διοίκησης</a:t>
            </a:r>
            <a:r>
              <a:rPr lang="en-GB" dirty="0"/>
              <a:t> (</a:t>
            </a:r>
            <a:r>
              <a:rPr lang="el-GR" dirty="0"/>
              <a:t>πραγματική έδρα</a:t>
            </a:r>
            <a:r>
              <a:rPr lang="en-GB" dirty="0"/>
              <a:t>, COMI)</a:t>
            </a:r>
          </a:p>
          <a:p>
            <a:pPr lvl="1"/>
            <a:r>
              <a:rPr lang="el-GR" dirty="0"/>
              <a:t>Επιχειρηματική δραστηριότητα σε καμία χώρα</a:t>
            </a:r>
            <a:r>
              <a:rPr lang="en-GB" dirty="0"/>
              <a:t>: </a:t>
            </a:r>
            <a:r>
              <a:rPr lang="el-GR" dirty="0"/>
              <a:t>ο τόπος της συνήθους διαμονής</a:t>
            </a:r>
            <a:endParaRPr lang="en-GB" dirty="0"/>
          </a:p>
          <a:p>
            <a:endParaRPr lang="en-GB" dirty="0"/>
          </a:p>
          <a:p>
            <a:r>
              <a:rPr lang="el-GR" dirty="0"/>
              <a:t>Χρόνος για τον προσδιορισμό της τοποθεσίας του βεβαρημένου αγαθού η του ασφαλειοδότη </a:t>
            </a:r>
            <a:r>
              <a:rPr lang="en-GB" dirty="0"/>
              <a:t>(</a:t>
            </a:r>
            <a:r>
              <a:rPr lang="el-GR" dirty="0"/>
              <a:t>άρθρο</a:t>
            </a:r>
            <a:r>
              <a:rPr lang="en-GB" dirty="0"/>
              <a:t> 91)</a:t>
            </a:r>
          </a:p>
          <a:p>
            <a:pPr lvl="1"/>
            <a:r>
              <a:rPr lang="el-GR" altLang="en-US" dirty="0"/>
              <a:t>Για θέματα σύστασης, η τοποθεσία κατά τον χρόνο της σύστασης</a:t>
            </a:r>
            <a:endParaRPr lang="en-GB" altLang="en-US" dirty="0"/>
          </a:p>
          <a:p>
            <a:pPr lvl="1"/>
            <a:r>
              <a:rPr lang="el-GR" altLang="en-US" dirty="0"/>
              <a:t>Για θέματα που αφορούν την ενέργεια έναντι τρίτων και προτεραιότητας</a:t>
            </a:r>
            <a:r>
              <a:rPr lang="en-GB" altLang="en-US" dirty="0"/>
              <a:t>: </a:t>
            </a:r>
            <a:r>
              <a:rPr lang="el-GR" altLang="en-US" dirty="0"/>
              <a:t>η τοποθεσία κατά τον χρόνο που το θέμα προκύπτει </a:t>
            </a:r>
            <a:r>
              <a:rPr lang="en-GB" altLang="en-US" dirty="0"/>
              <a:t>(</a:t>
            </a:r>
            <a:r>
              <a:rPr lang="el-GR" altLang="en-US" dirty="0"/>
              <a:t>π.χ. δημιουργία 2</a:t>
            </a:r>
            <a:r>
              <a:rPr lang="el-GR" altLang="en-US" baseline="30000" dirty="0"/>
              <a:t>ου</a:t>
            </a:r>
            <a:r>
              <a:rPr lang="el-GR" altLang="en-US" dirty="0"/>
              <a:t> δικαιώματος ασφάλειας και δημιουργία του ζητήματος προτεραιότητας</a:t>
            </a:r>
            <a:r>
              <a:rPr lang="en-GB" altLang="en-US" dirty="0"/>
              <a:t>)</a:t>
            </a:r>
          </a:p>
          <a:p>
            <a:pPr lvl="1"/>
            <a:endParaRPr lang="en-GB" altLang="en-US" dirty="0"/>
          </a:p>
        </p:txBody>
      </p:sp>
    </p:spTree>
    <p:extLst>
      <p:ext uri="{BB962C8B-B14F-4D97-AF65-F5344CB8AC3E}">
        <p14:creationId xmlns:p14="http://schemas.microsoft.com/office/powerpoint/2010/main" val="37794312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94DAC-1EDF-4470-842D-22A76FDCF843}"/>
              </a:ext>
            </a:extLst>
          </p:cNvPr>
          <p:cNvSpPr>
            <a:spLocks noGrp="1"/>
          </p:cNvSpPr>
          <p:nvPr>
            <p:ph type="title"/>
          </p:nvPr>
        </p:nvSpPr>
        <p:spPr>
          <a:xfrm>
            <a:off x="1333502" y="429"/>
            <a:ext cx="7738309" cy="543858"/>
          </a:xfrm>
        </p:spPr>
        <p:txBody>
          <a:bodyPr>
            <a:normAutofit/>
          </a:bodyPr>
          <a:lstStyle/>
          <a:p>
            <a:r>
              <a:rPr lang="en-GB" sz="2400" dirty="0"/>
              <a:t>9. </a:t>
            </a:r>
            <a:r>
              <a:rPr lang="el-GR" sz="2400" dirty="0"/>
              <a:t>Αποκλεισμός της παραπομπής (</a:t>
            </a:r>
            <a:r>
              <a:rPr lang="de-DE" sz="2400" i="1" dirty="0"/>
              <a:t>r</a:t>
            </a:r>
            <a:r>
              <a:rPr lang="en-GB" sz="2400" i="1" dirty="0"/>
              <a:t>envoi</a:t>
            </a:r>
            <a:r>
              <a:rPr lang="en-GB" sz="2400" dirty="0"/>
              <a:t>)</a:t>
            </a:r>
          </a:p>
        </p:txBody>
      </p:sp>
      <p:sp>
        <p:nvSpPr>
          <p:cNvPr id="3" name="Content Placeholder 2">
            <a:extLst>
              <a:ext uri="{FF2B5EF4-FFF2-40B4-BE49-F238E27FC236}">
                <a16:creationId xmlns:a16="http://schemas.microsoft.com/office/drawing/2014/main" id="{BC18E09E-8CA5-49EA-90E0-F371D48C53DD}"/>
              </a:ext>
            </a:extLst>
          </p:cNvPr>
          <p:cNvSpPr>
            <a:spLocks noGrp="1"/>
          </p:cNvSpPr>
          <p:nvPr>
            <p:ph idx="1"/>
          </p:nvPr>
        </p:nvSpPr>
        <p:spPr>
          <a:xfrm>
            <a:off x="896353" y="812132"/>
            <a:ext cx="8301789" cy="5233736"/>
          </a:xfrm>
        </p:spPr>
        <p:txBody>
          <a:bodyPr>
            <a:noAutofit/>
          </a:bodyPr>
          <a:lstStyle/>
          <a:p>
            <a:r>
              <a:rPr lang="el-GR" altLang="en-US" dirty="0"/>
              <a:t>Με βάση την θεωρία της παραπομπής (</a:t>
            </a:r>
            <a:r>
              <a:rPr lang="en-US" altLang="en-US" i="1" dirty="0"/>
              <a:t>renvoi</a:t>
            </a:r>
            <a:r>
              <a:rPr lang="el-GR" altLang="en-US" dirty="0"/>
              <a:t>),</a:t>
            </a:r>
            <a:r>
              <a:rPr lang="en-US" altLang="en-US" dirty="0"/>
              <a:t> </a:t>
            </a:r>
            <a:r>
              <a:rPr lang="el-GR" altLang="en-US" dirty="0"/>
              <a:t>όταν οι κανόνες ΙΔΔ μιας χώρας (Α) παραπέμπουν ένα ζήτημα (π.χ. προτεραιότητας) στο δίκαιο μιας άλλης χώρας (Β), η παραπομπή συμπεριλαμβάνει τους κανόνες ΙΔΔ της χώρας Β</a:t>
            </a:r>
            <a:endParaRPr lang="en-US" altLang="en-US" dirty="0"/>
          </a:p>
          <a:p>
            <a:pPr marL="0" indent="0">
              <a:buNone/>
            </a:pPr>
            <a:endParaRPr lang="en-US" altLang="en-US" dirty="0"/>
          </a:p>
          <a:p>
            <a:r>
              <a:rPr lang="el-GR" altLang="en-US" dirty="0"/>
              <a:t>Εάν οι κανόνες ΙΔΔ της χώρας Β παραπέμπουν αυτό το ζήτημα στο δίκαιο άλλης χώρας (Γ), σύμφωνα με αυτή την θεωρία, ένα δικαστήριο στην χώρα Α θα επιλύσει το ζήτημα προτεραιότητας εφαρμόζοντας το ουσιαστικό δίκαιο της χώρας Γ</a:t>
            </a:r>
            <a:r>
              <a:rPr lang="en-US" altLang="en-US" dirty="0"/>
              <a:t> (</a:t>
            </a:r>
            <a:r>
              <a:rPr lang="el-GR" altLang="en-US" dirty="0"/>
              <a:t>και όχι της χώρας </a:t>
            </a:r>
            <a:r>
              <a:rPr lang="en-US" altLang="en-US" dirty="0"/>
              <a:t>B)</a:t>
            </a:r>
          </a:p>
          <a:p>
            <a:pPr marL="0" indent="0">
              <a:buNone/>
            </a:pPr>
            <a:endParaRPr lang="en-US" altLang="en-US" dirty="0"/>
          </a:p>
          <a:p>
            <a:r>
              <a:rPr lang="el-GR" altLang="en-US" dirty="0"/>
              <a:t>Αυτό θα μπορούσε να οδηγήσει σε κυκλικότητα, να δημιουργήσει αβεβαιότητα ως προς το εφαρμοστέο δίκαιο και να είναι αντίθετο με τις προσδοκίες των μερών</a:t>
            </a:r>
            <a:endParaRPr lang="en-US" altLang="en-US" dirty="0"/>
          </a:p>
          <a:p>
            <a:endParaRPr lang="en-US" altLang="en-US" sz="2000" dirty="0"/>
          </a:p>
          <a:p>
            <a:r>
              <a:rPr lang="el-GR" altLang="en-US" sz="2000" dirty="0"/>
              <a:t>Για αυτούς τους λόγους, το άρθρο 92 αποκλείει την παραπομπή</a:t>
            </a:r>
            <a:r>
              <a:rPr lang="en-US" altLang="en-US" sz="2000" dirty="0"/>
              <a:t> </a:t>
            </a:r>
            <a:r>
              <a:rPr lang="el-GR" altLang="en-US" sz="2000" dirty="0"/>
              <a:t>(</a:t>
            </a:r>
            <a:r>
              <a:rPr lang="en-US" altLang="en-US" sz="2000" i="1" dirty="0"/>
              <a:t>renvoi</a:t>
            </a:r>
            <a:r>
              <a:rPr lang="el-GR" altLang="en-US" sz="2000" dirty="0"/>
              <a:t>)</a:t>
            </a:r>
            <a:r>
              <a:rPr lang="de-DE" altLang="en-US" sz="2000" dirty="0"/>
              <a:t> </a:t>
            </a:r>
            <a:r>
              <a:rPr lang="el-GR" altLang="en-US" sz="2000" dirty="0"/>
              <a:t>βλ. και Κανονισμό Ρώμη Ι, άρθρο 20 </a:t>
            </a:r>
            <a:endParaRPr lang="en-GB" altLang="en-US" sz="2000" i="1" dirty="0"/>
          </a:p>
        </p:txBody>
      </p:sp>
    </p:spTree>
    <p:extLst>
      <p:ext uri="{BB962C8B-B14F-4D97-AF65-F5344CB8AC3E}">
        <p14:creationId xmlns:p14="http://schemas.microsoft.com/office/powerpoint/2010/main" val="15856818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94DAC-1EDF-4470-842D-22A76FDCF843}"/>
              </a:ext>
            </a:extLst>
          </p:cNvPr>
          <p:cNvSpPr>
            <a:spLocks noGrp="1"/>
          </p:cNvSpPr>
          <p:nvPr>
            <p:ph type="title"/>
          </p:nvPr>
        </p:nvSpPr>
        <p:spPr>
          <a:xfrm>
            <a:off x="1333502" y="428"/>
            <a:ext cx="7317203" cy="733497"/>
          </a:xfrm>
        </p:spPr>
        <p:txBody>
          <a:bodyPr>
            <a:normAutofit fontScale="90000"/>
          </a:bodyPr>
          <a:lstStyle/>
          <a:p>
            <a:r>
              <a:rPr lang="en-GB" sz="2400" dirty="0"/>
              <a:t>10.1. </a:t>
            </a:r>
            <a:r>
              <a:rPr lang="el-GR" sz="2400" dirty="0"/>
              <a:t>Υπερισχύουσες διατάξεις αναγκαστικού δικαίου και δημόσια τάξη του δικάζοντος δικαστή</a:t>
            </a:r>
            <a:endParaRPr lang="en-GB" sz="2400" dirty="0"/>
          </a:p>
        </p:txBody>
      </p:sp>
      <p:sp>
        <p:nvSpPr>
          <p:cNvPr id="3" name="Content Placeholder 2">
            <a:extLst>
              <a:ext uri="{FF2B5EF4-FFF2-40B4-BE49-F238E27FC236}">
                <a16:creationId xmlns:a16="http://schemas.microsoft.com/office/drawing/2014/main" id="{BC18E09E-8CA5-49EA-90E0-F371D48C53DD}"/>
              </a:ext>
            </a:extLst>
          </p:cNvPr>
          <p:cNvSpPr>
            <a:spLocks noGrp="1"/>
          </p:cNvSpPr>
          <p:nvPr>
            <p:ph idx="1"/>
          </p:nvPr>
        </p:nvSpPr>
        <p:spPr>
          <a:xfrm>
            <a:off x="721894" y="980574"/>
            <a:ext cx="8295773" cy="3874167"/>
          </a:xfrm>
        </p:spPr>
        <p:txBody>
          <a:bodyPr>
            <a:noAutofit/>
          </a:bodyPr>
          <a:lstStyle/>
          <a:p>
            <a:r>
              <a:rPr lang="el-GR" altLang="en-US" dirty="0"/>
              <a:t>Το δικαστήριο στο φόρουμ δεν κωλύεται να εφαρμόζει υπερισχύουσες διατάξεις αναγκαστικού δικαίου του φόρουμ ή άλλου κράτους (άρθρο 93(1) και (2))</a:t>
            </a:r>
            <a:endParaRPr lang="en-US" altLang="en-US" dirty="0"/>
          </a:p>
          <a:p>
            <a:endParaRPr lang="en-US" altLang="en-US" dirty="0"/>
          </a:p>
          <a:p>
            <a:r>
              <a:rPr lang="el-GR" altLang="en-US" dirty="0"/>
              <a:t>Για παράδειγμα, όταν νόμος του φόρουμ (χώρα Α) απαγορεύει συναλλαγές σε ορισμένους τύπους περιουσιακών στοιχείων (όπως ένα περιουσιακό στοιχείο που είναι προϊόν εγκληματικών δραστηριοτήτων ή αποτελεί αντικείμενο διεθνών κυρώσεων) και το δίκαιο της χώρας της οποίας το δίκαιο είναι το εφαρμοστέο δίκαιο (χώρα Β) δεν περιέχει τέτοια υποχρεωτική απαγόρευση, ένα δικαστήριο της χώρας Α μπορεί να αρνηθεί να αναγνωρίσει ένα δικαίωμα ασφάλειας που δημιουργήθηκε σε ένα τέτοιο περιουσιακό στοιχείο σύμφωνα με το δίκαιο της χώρας Β, ακόμη και αν το δίκαιο της χώρας Β δεν περιλαμβάνει την ίδια απαγόρευση</a:t>
            </a:r>
            <a:endParaRPr lang="en-US" altLang="en-US" dirty="0"/>
          </a:p>
        </p:txBody>
      </p:sp>
    </p:spTree>
    <p:extLst>
      <p:ext uri="{BB962C8B-B14F-4D97-AF65-F5344CB8AC3E}">
        <p14:creationId xmlns:p14="http://schemas.microsoft.com/office/powerpoint/2010/main" val="32978758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94DAC-1EDF-4470-842D-22A76FDCF843}"/>
              </a:ext>
            </a:extLst>
          </p:cNvPr>
          <p:cNvSpPr>
            <a:spLocks noGrp="1"/>
          </p:cNvSpPr>
          <p:nvPr>
            <p:ph type="title"/>
          </p:nvPr>
        </p:nvSpPr>
        <p:spPr>
          <a:xfrm>
            <a:off x="1333503" y="428"/>
            <a:ext cx="7744324" cy="727483"/>
          </a:xfrm>
        </p:spPr>
        <p:txBody>
          <a:bodyPr>
            <a:normAutofit fontScale="90000"/>
          </a:bodyPr>
          <a:lstStyle/>
          <a:p>
            <a:r>
              <a:rPr lang="en-GB" sz="2400" dirty="0"/>
              <a:t>10.2</a:t>
            </a:r>
            <a:r>
              <a:rPr lang="el-GR" sz="2400" dirty="0"/>
              <a:t>.</a:t>
            </a:r>
            <a:r>
              <a:rPr lang="en-GB" sz="2400" dirty="0"/>
              <a:t> </a:t>
            </a:r>
            <a:r>
              <a:rPr lang="el-GR" sz="2400" dirty="0"/>
              <a:t>Υπερισχύουσες διατάξεις αναγκαστικού δικαίου και δημόσια τάξη του δικάζοντος δικαστή</a:t>
            </a:r>
            <a:endParaRPr lang="en-GB" sz="2400" dirty="0"/>
          </a:p>
        </p:txBody>
      </p:sp>
      <p:sp>
        <p:nvSpPr>
          <p:cNvPr id="3" name="Content Placeholder 2">
            <a:extLst>
              <a:ext uri="{FF2B5EF4-FFF2-40B4-BE49-F238E27FC236}">
                <a16:creationId xmlns:a16="http://schemas.microsoft.com/office/drawing/2014/main" id="{BC18E09E-8CA5-49EA-90E0-F371D48C53DD}"/>
              </a:ext>
            </a:extLst>
          </p:cNvPr>
          <p:cNvSpPr>
            <a:spLocks noGrp="1"/>
          </p:cNvSpPr>
          <p:nvPr>
            <p:ph idx="1"/>
          </p:nvPr>
        </p:nvSpPr>
        <p:spPr>
          <a:xfrm>
            <a:off x="447040" y="1178560"/>
            <a:ext cx="9235440" cy="5466080"/>
          </a:xfrm>
        </p:spPr>
        <p:txBody>
          <a:bodyPr>
            <a:noAutofit/>
          </a:bodyPr>
          <a:lstStyle/>
          <a:p>
            <a:r>
              <a:rPr lang="el-GR" altLang="en-US" dirty="0"/>
              <a:t>Ο δικάζων δικαστής μπορεί επίσης να αποκλείσει την εφαρμογή διάταξης του εφαρμοστέου δικαίου εάν είναι προδήλως ασυμβίβαστη με τις θεμελιώδεις έννοιες της δημόσιας τάξης της χώρας του δικαστηρίου ή άλλης χώρας (άρθρο 93(3) και (4))</a:t>
            </a:r>
            <a:endParaRPr lang="en-US" altLang="en-US" dirty="0"/>
          </a:p>
          <a:p>
            <a:endParaRPr lang="en-US" altLang="en-US" dirty="0"/>
          </a:p>
          <a:p>
            <a:r>
              <a:rPr lang="el-GR" altLang="en-US" sz="2000" dirty="0"/>
              <a:t>Για παράδειγμα, μια δικηγορική εταιρεία στην χώρα του δικαστηρίου (Α) επιθυμεί να εκχωρήσει απαιτήσεις που προκύπτουν από τις νομικές υπηρεσίες της και η νομοθεσία της χώρας Α επιτρέπει αυτήν την εκχώρηση. Ωστόσο, ο πελάτης μπορεί να βρίσκεται σε άλλη χώρα (Β) και, για λόγους δημόσιας τάξης (απόρρητο της σχέσης δικηγόρου-πελάτη), το δίκαιο της χώρας Β απαγορεύει την εκχώρηση από δικηγορικό γραφείο των απαιτήσεών του που προκύπτουν από νομικές υπηρεσίες. Στην περίπτωση αυτή, το δίκαιο της χώρας Α μπορεί να επιτρέψει σε ένα δικαστήριο της χώρας Α να λάβει υπόψη τη δημόσια τάξη της χώρας Β για να καθορίσει εάν η εκχώρηση είναι έγκυρη</a:t>
            </a:r>
            <a:endParaRPr lang="en-US" altLang="en-US" sz="2000" dirty="0"/>
          </a:p>
        </p:txBody>
      </p:sp>
    </p:spTree>
    <p:extLst>
      <p:ext uri="{BB962C8B-B14F-4D97-AF65-F5344CB8AC3E}">
        <p14:creationId xmlns:p14="http://schemas.microsoft.com/office/powerpoint/2010/main" val="1701180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4B55E-B687-4538-94CE-3D098DB559E4}"/>
              </a:ext>
            </a:extLst>
          </p:cNvPr>
          <p:cNvSpPr>
            <a:spLocks noGrp="1"/>
          </p:cNvSpPr>
          <p:nvPr>
            <p:ph type="title"/>
          </p:nvPr>
        </p:nvSpPr>
        <p:spPr>
          <a:xfrm>
            <a:off x="599441" y="1"/>
            <a:ext cx="8674561" cy="579120"/>
          </a:xfrm>
        </p:spPr>
        <p:txBody>
          <a:bodyPr>
            <a:normAutofit/>
          </a:bodyPr>
          <a:lstStyle/>
          <a:p>
            <a:r>
              <a:rPr lang="el-GR" sz="2000" dirty="0"/>
              <a:t>Πίνακας περιεχομένων</a:t>
            </a:r>
            <a:endParaRPr lang="en-GB" sz="2000" dirty="0"/>
          </a:p>
        </p:txBody>
      </p:sp>
      <p:sp>
        <p:nvSpPr>
          <p:cNvPr id="3" name="Content Placeholder 2">
            <a:extLst>
              <a:ext uri="{FF2B5EF4-FFF2-40B4-BE49-F238E27FC236}">
                <a16:creationId xmlns:a16="http://schemas.microsoft.com/office/drawing/2014/main" id="{5A262491-BD35-42AE-8D17-72774C0E8BC8}"/>
              </a:ext>
            </a:extLst>
          </p:cNvPr>
          <p:cNvSpPr>
            <a:spLocks noGrp="1"/>
          </p:cNvSpPr>
          <p:nvPr>
            <p:ph idx="1"/>
          </p:nvPr>
        </p:nvSpPr>
        <p:spPr>
          <a:xfrm>
            <a:off x="599441" y="491614"/>
            <a:ext cx="8995742" cy="6366386"/>
          </a:xfrm>
        </p:spPr>
        <p:txBody>
          <a:bodyPr>
            <a:noAutofit/>
          </a:bodyPr>
          <a:lstStyle/>
          <a:p>
            <a:pPr marL="514350" indent="-514350">
              <a:buFont typeface="+mj-lt"/>
              <a:buAutoNum type="arabicPeriod"/>
            </a:pPr>
            <a:r>
              <a:rPr lang="el-GR" sz="1600" dirty="0">
                <a:latin typeface="Times New Roman" panose="02020603050405020304" pitchFamily="18" charset="0"/>
                <a:cs typeface="Times New Roman" panose="02020603050405020304" pitchFamily="18" charset="0"/>
              </a:rPr>
              <a:t>Εισαγωγικά</a:t>
            </a:r>
            <a:r>
              <a:rPr lang="en-US" sz="1600" dirty="0">
                <a:latin typeface="Times New Roman" panose="02020603050405020304" pitchFamily="18" charset="0"/>
                <a:cs typeface="Times New Roman" panose="02020603050405020304" pitchFamily="18" charset="0"/>
              </a:rPr>
              <a:t> </a:t>
            </a:r>
            <a:r>
              <a:rPr lang="el-GR" sz="1600" dirty="0">
                <a:latin typeface="Times New Roman" panose="02020603050405020304" pitchFamily="18" charset="0"/>
                <a:cs typeface="Times New Roman" panose="02020603050405020304" pitchFamily="18" charset="0"/>
              </a:rPr>
              <a:t>για τους οργανισμούς και τα γενικά θέματα ΙΔΔ</a:t>
            </a:r>
            <a:endParaRPr lang="en-US" sz="1600"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el-GR" sz="1600" dirty="0">
                <a:latin typeface="Times New Roman" panose="02020603050405020304" pitchFamily="18" charset="0"/>
                <a:cs typeface="Times New Roman" panose="02020603050405020304" pitchFamily="18" charset="0"/>
              </a:rPr>
              <a:t>Εφαρμοστέο δίκαιο σε συμβατικά ζητήματα</a:t>
            </a:r>
            <a:endParaRPr lang="en-US" sz="1600"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el-GR" sz="1600" dirty="0">
                <a:latin typeface="Times New Roman" panose="02020603050405020304" pitchFamily="18" charset="0"/>
                <a:cs typeface="Times New Roman" panose="02020603050405020304" pitchFamily="18" charset="0"/>
              </a:rPr>
              <a:t>Εφαρμοστέο δίκαιο σε δικαιώματα ασφάλειας σε ενσώματα κινητά</a:t>
            </a:r>
            <a:endParaRPr lang="en-US" sz="1600"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el-GR" sz="1600" dirty="0">
                <a:latin typeface="Times New Roman" panose="02020603050405020304" pitchFamily="18" charset="0"/>
                <a:cs typeface="Times New Roman" panose="02020603050405020304" pitchFamily="18" charset="0"/>
              </a:rPr>
              <a:t>Εφαρμοστέο δίκαιο σε δικαιώματα ασφάλειας σε ασώματα κινητά</a:t>
            </a:r>
            <a:endParaRPr lang="en-US" sz="1600"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el-GR" sz="1600" dirty="0">
                <a:latin typeface="Times New Roman" panose="02020603050405020304" pitchFamily="18" charset="0"/>
                <a:cs typeface="Times New Roman" panose="02020603050405020304" pitchFamily="18" charset="0"/>
              </a:rPr>
              <a:t>Εφαρμοστέο δίκαιο στην προτεραιότητα δικαιωμάτων ασφάλειας σε απαιτήσεις που συνδέονται με ακίνητη περιουσία</a:t>
            </a:r>
            <a:endParaRPr lang="en-US" sz="1600"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el-GR" sz="1600" dirty="0">
                <a:latin typeface="Times New Roman" panose="02020603050405020304" pitchFamily="18" charset="0"/>
                <a:cs typeface="Times New Roman" panose="02020603050405020304" pitchFamily="18" charset="0"/>
              </a:rPr>
              <a:t>Εφαρμοστέο δίκαιο στην εκτέλεση δικαιωμάτων ασφάλειας</a:t>
            </a:r>
            <a:endParaRPr lang="en-US" sz="1600"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el-GR" sz="1600" dirty="0">
                <a:latin typeface="Times New Roman" panose="02020603050405020304" pitchFamily="18" charset="0"/>
                <a:cs typeface="Times New Roman" panose="02020603050405020304" pitchFamily="18" charset="0"/>
              </a:rPr>
              <a:t>Εφαρμοστέο δίκαιο σε δικαιώματα ασφάλειας σε έσοδα</a:t>
            </a:r>
            <a:endParaRPr lang="en-US" sz="1600"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el-GR" sz="1600" dirty="0">
                <a:solidFill>
                  <a:schemeClr val="tx1"/>
                </a:solidFill>
                <a:latin typeface="Times New Roman" panose="02020603050405020304" pitchFamily="18" charset="0"/>
                <a:cs typeface="Times New Roman" panose="02020603050405020304" pitchFamily="18" charset="0"/>
              </a:rPr>
              <a:t>Έννοια της τοποθεσίας και του χρόνου για τον προσδιορισμό της τοποθεσίας</a:t>
            </a:r>
            <a:endParaRPr lang="en-US" sz="1600" dirty="0">
              <a:solidFill>
                <a:schemeClr val="tx1"/>
              </a:solidFill>
              <a:latin typeface="Times New Roman" panose="02020603050405020304" pitchFamily="18" charset="0"/>
              <a:cs typeface="Times New Roman" panose="02020603050405020304" pitchFamily="18" charset="0"/>
            </a:endParaRPr>
          </a:p>
          <a:p>
            <a:pPr marL="514350" indent="-514350">
              <a:buFont typeface="+mj-lt"/>
              <a:buAutoNum type="arabicPeriod"/>
            </a:pPr>
            <a:r>
              <a:rPr lang="el-GR" sz="1600" dirty="0">
                <a:solidFill>
                  <a:schemeClr val="tx1"/>
                </a:solidFill>
                <a:latin typeface="Times New Roman" panose="02020603050405020304" pitchFamily="18" charset="0"/>
                <a:cs typeface="Times New Roman" panose="02020603050405020304" pitchFamily="18" charset="0"/>
              </a:rPr>
              <a:t>Αποκλεισμός της παραπομπής (</a:t>
            </a:r>
            <a:r>
              <a:rPr lang="de-DE" sz="1600" dirty="0">
                <a:solidFill>
                  <a:schemeClr val="tx1"/>
                </a:solidFill>
                <a:latin typeface="Times New Roman" panose="02020603050405020304" pitchFamily="18" charset="0"/>
                <a:cs typeface="Times New Roman" panose="02020603050405020304" pitchFamily="18" charset="0"/>
              </a:rPr>
              <a:t>r</a:t>
            </a:r>
            <a:r>
              <a:rPr lang="en-US" sz="1600" dirty="0">
                <a:solidFill>
                  <a:schemeClr val="tx1"/>
                </a:solidFill>
                <a:latin typeface="Times New Roman" panose="02020603050405020304" pitchFamily="18" charset="0"/>
                <a:cs typeface="Times New Roman" panose="02020603050405020304" pitchFamily="18" charset="0"/>
              </a:rPr>
              <a:t>envoi</a:t>
            </a:r>
            <a:r>
              <a:rPr lang="el-GR" sz="1600" dirty="0">
                <a:solidFill>
                  <a:schemeClr val="tx1"/>
                </a:solidFill>
                <a:latin typeface="Times New Roman" panose="02020603050405020304" pitchFamily="18" charset="0"/>
                <a:cs typeface="Times New Roman" panose="02020603050405020304" pitchFamily="18" charset="0"/>
              </a:rPr>
              <a:t>)</a:t>
            </a:r>
            <a:endParaRPr lang="en-US" sz="1600" dirty="0">
              <a:solidFill>
                <a:schemeClr val="tx1"/>
              </a:solidFill>
              <a:latin typeface="Times New Roman" panose="02020603050405020304" pitchFamily="18" charset="0"/>
              <a:cs typeface="Times New Roman" panose="02020603050405020304" pitchFamily="18" charset="0"/>
            </a:endParaRPr>
          </a:p>
          <a:p>
            <a:pPr marL="514350" indent="-514350">
              <a:buFont typeface="+mj-lt"/>
              <a:buAutoNum type="arabicPeriod"/>
            </a:pPr>
            <a:r>
              <a:rPr lang="el-GR" sz="1600" dirty="0">
                <a:latin typeface="Times New Roman" panose="02020603050405020304" pitchFamily="18" charset="0"/>
                <a:cs typeface="Times New Roman" panose="02020603050405020304" pitchFamily="18" charset="0"/>
              </a:rPr>
              <a:t>Υπερισχύουσες διατάξεις αναγκαστικού δικαίου και δημόσια τάξη του δικάζοντος δικαστή</a:t>
            </a:r>
            <a:endParaRPr lang="en-US" sz="1600"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el-GR" sz="1600" dirty="0">
                <a:solidFill>
                  <a:schemeClr val="tx1"/>
                </a:solidFill>
                <a:latin typeface="Times New Roman" panose="02020603050405020304" pitchFamily="18" charset="0"/>
                <a:cs typeface="Times New Roman" panose="02020603050405020304" pitchFamily="18" charset="0"/>
              </a:rPr>
              <a:t>Επίδραση της αφερεγγυότητας στο εφαρμοστέο δίκαιο σε δικαιώματα ασφάλειας σε κινητά</a:t>
            </a:r>
            <a:endParaRPr lang="en-US" sz="1600" dirty="0">
              <a:solidFill>
                <a:schemeClr val="tx1"/>
              </a:solidFill>
              <a:latin typeface="Times New Roman" panose="02020603050405020304" pitchFamily="18" charset="0"/>
              <a:cs typeface="Times New Roman" panose="02020603050405020304" pitchFamily="18" charset="0"/>
            </a:endParaRPr>
          </a:p>
          <a:p>
            <a:pPr marL="514350" indent="-514350">
              <a:buFont typeface="+mj-lt"/>
              <a:buAutoNum type="arabicPeriod"/>
            </a:pPr>
            <a:r>
              <a:rPr lang="el-GR" sz="1600" dirty="0">
                <a:latin typeface="Times New Roman" panose="02020603050405020304" pitchFamily="18" charset="0"/>
                <a:cs typeface="Times New Roman" panose="02020603050405020304" pitchFamily="18" charset="0"/>
              </a:rPr>
              <a:t>Εφαρμοστέο δίκαιο στα δικαιώματα και τις υποχρεώσεις μεταξύ τριτοφειλετών και ασφαλισμένων πιστωτών</a:t>
            </a:r>
            <a:endParaRPr lang="en-US" sz="1600" dirty="0">
              <a:solidFill>
                <a:schemeClr val="tx1"/>
              </a:solidFill>
              <a:latin typeface="Times New Roman" panose="02020603050405020304" pitchFamily="18" charset="0"/>
              <a:cs typeface="Times New Roman" panose="02020603050405020304" pitchFamily="18" charset="0"/>
            </a:endParaRPr>
          </a:p>
          <a:p>
            <a:pPr marL="514350" indent="-514350">
              <a:buFont typeface="+mj-lt"/>
              <a:buAutoNum type="arabicPeriod"/>
            </a:pPr>
            <a:r>
              <a:rPr lang="el-GR" sz="1600" dirty="0">
                <a:latin typeface="Times New Roman" panose="02020603050405020304" pitchFamily="18" charset="0"/>
                <a:cs typeface="Times New Roman" panose="02020603050405020304" pitchFamily="18" charset="0"/>
              </a:rPr>
              <a:t>Εφαρμοστέο δίκαιο σε δικαιώματα ασφάλειας σε τραπεζικούς λογαριασμούς</a:t>
            </a:r>
            <a:endParaRPr lang="en-US" sz="1600"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el-GR" sz="1600" dirty="0">
                <a:latin typeface="Times New Roman" panose="02020603050405020304" pitchFamily="18" charset="0"/>
                <a:cs typeface="Times New Roman" panose="02020603050405020304" pitchFamily="18" charset="0"/>
              </a:rPr>
              <a:t>Εφαρμοστέο δίκαιο στα αποτελέσματα δικαιωμάτων ασφάλειας έναντι τρίτων με εγγραφή</a:t>
            </a:r>
            <a:endParaRPr lang="en-US" sz="1600"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el-GR" sz="1600" dirty="0">
                <a:latin typeface="Times New Roman" panose="02020603050405020304" pitchFamily="18" charset="0"/>
                <a:cs typeface="Times New Roman" panose="02020603050405020304" pitchFamily="18" charset="0"/>
              </a:rPr>
              <a:t>Εφαρμοστέο δίκαιο σε δικαιώματα ασφάλειας σε δικαιώματα πνευματικής ιδιοκτησίας</a:t>
            </a:r>
            <a:endParaRPr lang="en-US" sz="1600"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el-GR" sz="1600" dirty="0">
                <a:latin typeface="Times New Roman" panose="02020603050405020304" pitchFamily="18" charset="0"/>
                <a:cs typeface="Times New Roman" panose="02020603050405020304" pitchFamily="18" charset="0"/>
              </a:rPr>
              <a:t>Εφαρμοστέο δίκαιο σε δικαιώματα ασφάλειας σε μετοχές και ομόλογα</a:t>
            </a:r>
            <a:endParaRPr lang="en-US" sz="1600" dirty="0">
              <a:latin typeface="Times New Roman" panose="02020603050405020304" pitchFamily="18" charset="0"/>
              <a:cs typeface="Times New Roman" panose="02020603050405020304" pitchFamily="18" charset="0"/>
            </a:endParaRPr>
          </a:p>
          <a:p>
            <a:pPr marL="0" indent="0">
              <a:buNone/>
            </a:pPr>
            <a:r>
              <a:rPr lang="en-US" sz="1600" dirty="0"/>
              <a:t> </a:t>
            </a:r>
          </a:p>
          <a:p>
            <a:pPr marL="0" indent="0">
              <a:buNone/>
            </a:pPr>
            <a:endParaRPr lang="en-US" sz="2400" dirty="0"/>
          </a:p>
        </p:txBody>
      </p:sp>
    </p:spTree>
    <p:extLst>
      <p:ext uri="{BB962C8B-B14F-4D97-AF65-F5344CB8AC3E}">
        <p14:creationId xmlns:p14="http://schemas.microsoft.com/office/powerpoint/2010/main" val="22204912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94DAC-1EDF-4470-842D-22A76FDCF843}"/>
              </a:ext>
            </a:extLst>
          </p:cNvPr>
          <p:cNvSpPr>
            <a:spLocks noGrp="1"/>
          </p:cNvSpPr>
          <p:nvPr>
            <p:ph type="title"/>
          </p:nvPr>
        </p:nvSpPr>
        <p:spPr>
          <a:xfrm>
            <a:off x="1333502" y="428"/>
            <a:ext cx="7912766" cy="901940"/>
          </a:xfrm>
        </p:spPr>
        <p:txBody>
          <a:bodyPr>
            <a:normAutofit/>
          </a:bodyPr>
          <a:lstStyle/>
          <a:p>
            <a:r>
              <a:rPr lang="en-GB" sz="2400" dirty="0"/>
              <a:t>10.3. </a:t>
            </a:r>
            <a:r>
              <a:rPr lang="el-GR" sz="2400" dirty="0"/>
              <a:t>Υπερισχύουσες διατάξεις αναγκαστικού δικαίου και δημόσια τάξη του δικάζοντος δικαστή</a:t>
            </a:r>
            <a:endParaRPr lang="en-GB" sz="2400" dirty="0"/>
          </a:p>
        </p:txBody>
      </p:sp>
      <p:sp>
        <p:nvSpPr>
          <p:cNvPr id="3" name="Content Placeholder 2">
            <a:extLst>
              <a:ext uri="{FF2B5EF4-FFF2-40B4-BE49-F238E27FC236}">
                <a16:creationId xmlns:a16="http://schemas.microsoft.com/office/drawing/2014/main" id="{BC18E09E-8CA5-49EA-90E0-F371D48C53DD}"/>
              </a:ext>
            </a:extLst>
          </p:cNvPr>
          <p:cNvSpPr>
            <a:spLocks noGrp="1"/>
          </p:cNvSpPr>
          <p:nvPr>
            <p:ph idx="1"/>
          </p:nvPr>
        </p:nvSpPr>
        <p:spPr>
          <a:xfrm>
            <a:off x="1106904" y="1203158"/>
            <a:ext cx="8565415" cy="4364522"/>
          </a:xfrm>
        </p:spPr>
        <p:txBody>
          <a:bodyPr>
            <a:noAutofit/>
          </a:bodyPr>
          <a:lstStyle/>
          <a:p>
            <a:r>
              <a:rPr lang="el-GR" altLang="en-US" dirty="0"/>
              <a:t>Αυτούς τους κανόνες μπορεί να τους επικαλεστεί ακόμη κι ένα διαιτητικό δικαστήριο, αν και, σε αντίθεση με ένα δικαστήριο, δεν λειτουργεί ως μέρος της δικαστικής υποδομής ενός συγκεκριμένου νομικού συστήματος</a:t>
            </a:r>
            <a:r>
              <a:rPr lang="en-US" altLang="en-US" dirty="0"/>
              <a:t> (</a:t>
            </a:r>
            <a:r>
              <a:rPr lang="el-GR" altLang="en-US" dirty="0"/>
              <a:t>άρθρο </a:t>
            </a:r>
            <a:r>
              <a:rPr lang="en-US" altLang="en-US" dirty="0"/>
              <a:t>93(5))</a:t>
            </a:r>
          </a:p>
          <a:p>
            <a:r>
              <a:rPr lang="el-GR" altLang="en-US" dirty="0"/>
              <a:t>Ένα διαιτητικό δικαστήριο πρέπει να καθορίσει εάν απαιτείται ή δικαιούται να λάβει υπόψη τη δημόσια τάξη ή τις επιτακτικές υποχρεωτικές διατάξεις άλλου νόμου, λαμβάνοντας υπόψη (ιδιαίτερα) τη συμφωνία των μερών, την καθορισμένη ή λογιζόμενη έδρα της διαιτησίας, τυχόν θεσμικοί κανόνες που ισχύουν για τη διαιτησία και η δυνητικά ελεγκτική επιρροή των κρατικών δικαστηρίων που εφαρμόζουν την τοπική νομοθεσία διαιτησίας</a:t>
            </a:r>
          </a:p>
          <a:p>
            <a:r>
              <a:rPr lang="en-US" altLang="en-US" dirty="0"/>
              <a:t>O </a:t>
            </a:r>
            <a:r>
              <a:rPr lang="el-GR" altLang="en-US" dirty="0"/>
              <a:t>δικάζων δικαστής δεν μπορεί να αντικαταστήσει τις διατάξεις του εφαρμοστέου δικαίου στην ενέργεια και την προτεραιότητα έναντι τρίτων με διατάξεις της χώρας τους η άλλης χώρας, πρέπει να εφαρμόσει άλλες διατάξεις του εφαρμοστέου δικαίου </a:t>
            </a:r>
            <a:r>
              <a:rPr lang="en-US" altLang="en-US" dirty="0"/>
              <a:t>(</a:t>
            </a:r>
            <a:r>
              <a:rPr lang="el-GR" altLang="en-US" dirty="0"/>
              <a:t>άρθρο</a:t>
            </a:r>
            <a:r>
              <a:rPr lang="en-US" altLang="en-US" dirty="0"/>
              <a:t> 93(6))</a:t>
            </a:r>
          </a:p>
          <a:p>
            <a:endParaRPr lang="en-US" altLang="en-US" sz="2000" dirty="0"/>
          </a:p>
        </p:txBody>
      </p:sp>
    </p:spTree>
    <p:extLst>
      <p:ext uri="{BB962C8B-B14F-4D97-AF65-F5344CB8AC3E}">
        <p14:creationId xmlns:p14="http://schemas.microsoft.com/office/powerpoint/2010/main" val="40495833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94DAC-1EDF-4470-842D-22A76FDCF843}"/>
              </a:ext>
            </a:extLst>
          </p:cNvPr>
          <p:cNvSpPr>
            <a:spLocks noGrp="1"/>
          </p:cNvSpPr>
          <p:nvPr>
            <p:ph type="title"/>
          </p:nvPr>
        </p:nvSpPr>
        <p:spPr>
          <a:xfrm>
            <a:off x="1333502" y="-17860"/>
            <a:ext cx="7642056" cy="1154844"/>
          </a:xfrm>
        </p:spPr>
        <p:txBody>
          <a:bodyPr>
            <a:normAutofit/>
          </a:bodyPr>
          <a:lstStyle/>
          <a:p>
            <a:r>
              <a:rPr lang="en-GB" sz="2400" dirty="0"/>
              <a:t>11. </a:t>
            </a:r>
            <a:r>
              <a:rPr lang="el-GR" sz="2400" dirty="0"/>
              <a:t> Επίδραση της αφερεγγυότητας στο εφαρμοστέο δίκαιο σε δικαιώματα ασφάλειας σε κινητά</a:t>
            </a:r>
            <a:endParaRPr lang="en-GB" sz="2400" dirty="0"/>
          </a:p>
        </p:txBody>
      </p:sp>
      <p:sp>
        <p:nvSpPr>
          <p:cNvPr id="3" name="Content Placeholder 2">
            <a:extLst>
              <a:ext uri="{FF2B5EF4-FFF2-40B4-BE49-F238E27FC236}">
                <a16:creationId xmlns:a16="http://schemas.microsoft.com/office/drawing/2014/main" id="{BC18E09E-8CA5-49EA-90E0-F371D48C53DD}"/>
              </a:ext>
            </a:extLst>
          </p:cNvPr>
          <p:cNvSpPr>
            <a:spLocks noGrp="1"/>
          </p:cNvSpPr>
          <p:nvPr>
            <p:ph idx="1"/>
          </p:nvPr>
        </p:nvSpPr>
        <p:spPr>
          <a:xfrm>
            <a:off x="1004638" y="1209175"/>
            <a:ext cx="8163426" cy="4547936"/>
          </a:xfrm>
        </p:spPr>
        <p:txBody>
          <a:bodyPr>
            <a:noAutofit/>
          </a:bodyPr>
          <a:lstStyle/>
          <a:p>
            <a:r>
              <a:rPr lang="el-GR" dirty="0"/>
              <a:t>Ζητήματα που καλύπτονται: η επίδραση της αφερεγγυότητας στο εφαρμοστέο δίκαιο σε δικαιώματα ασφάλειας (άρθρο 94)</a:t>
            </a:r>
            <a:endParaRPr lang="en-GB" dirty="0"/>
          </a:p>
          <a:p>
            <a:endParaRPr lang="en-GB" dirty="0"/>
          </a:p>
          <a:p>
            <a:r>
              <a:rPr lang="el-GR" dirty="0"/>
              <a:t>Εφαρμοστέο δίκαιο</a:t>
            </a:r>
            <a:r>
              <a:rPr lang="en-GB" dirty="0"/>
              <a:t>: </a:t>
            </a:r>
          </a:p>
          <a:p>
            <a:pPr lvl="1"/>
            <a:r>
              <a:rPr lang="el-GR" dirty="0"/>
              <a:t>Κανόνας: το εφαρμοστέο δίκαιο σε ένα δικαίωμα ασφάλειας σε περίπτωση απουσίας αφερεγγυότητας (καταρχήν, το </a:t>
            </a:r>
            <a:r>
              <a:rPr lang="el-GR" i="1" dirty="0"/>
              <a:t>lex situs </a:t>
            </a:r>
            <a:r>
              <a:rPr lang="el-GR" dirty="0"/>
              <a:t>για τα ενσώματα αγαθά και το δίκαιο της τοποθεσίας του ασφαλειοδότη για τα άυλα αγαθά)</a:t>
            </a:r>
          </a:p>
          <a:p>
            <a:pPr lvl="1"/>
            <a:r>
              <a:rPr lang="el-GR" dirty="0"/>
              <a:t>Εξαίρεση: το εφαρμοστέο δίκαιο στην περίπτωση της αφερεγγυότητας, δηλαδή το δίκαιο του κράτους στο οποίο έχει κινηθεί η διαδικασία αφερεγγυότητας (</a:t>
            </a:r>
            <a:r>
              <a:rPr lang="el-GR" i="1" dirty="0"/>
              <a:t>lex fori concursus</a:t>
            </a:r>
            <a:r>
              <a:rPr lang="el-GR" dirty="0"/>
              <a:t>), διέπει τουλάχιστον ζητήματα όπως η ακύρωση δόλιων ή προνομιακών συναλλαγών, η μεταχείριση των ασφαλισμένων πιστωτών, η κατάταξη των απαιτήσεων και η διανομή των εσόδων</a:t>
            </a:r>
            <a:endParaRPr lang="en-GB" dirty="0"/>
          </a:p>
          <a:p>
            <a:pPr lvl="1">
              <a:lnSpc>
                <a:spcPct val="80000"/>
              </a:lnSpc>
            </a:pPr>
            <a:endParaRPr lang="en-GB" dirty="0"/>
          </a:p>
          <a:p>
            <a:pPr marL="0" indent="0">
              <a:lnSpc>
                <a:spcPct val="80000"/>
              </a:lnSpc>
              <a:buNone/>
            </a:pPr>
            <a:endParaRPr lang="en-GB" altLang="en-US" sz="2000" dirty="0"/>
          </a:p>
        </p:txBody>
      </p:sp>
    </p:spTree>
    <p:extLst>
      <p:ext uri="{BB962C8B-B14F-4D97-AF65-F5344CB8AC3E}">
        <p14:creationId xmlns:p14="http://schemas.microsoft.com/office/powerpoint/2010/main" val="558812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94DAC-1EDF-4470-842D-22A76FDCF843}"/>
              </a:ext>
            </a:extLst>
          </p:cNvPr>
          <p:cNvSpPr>
            <a:spLocks noGrp="1"/>
          </p:cNvSpPr>
          <p:nvPr>
            <p:ph type="title"/>
          </p:nvPr>
        </p:nvSpPr>
        <p:spPr>
          <a:xfrm>
            <a:off x="1333503" y="-17860"/>
            <a:ext cx="7822530" cy="1233049"/>
          </a:xfrm>
        </p:spPr>
        <p:txBody>
          <a:bodyPr>
            <a:normAutofit/>
          </a:bodyPr>
          <a:lstStyle/>
          <a:p>
            <a:r>
              <a:rPr lang="en-GB" sz="2400" dirty="0"/>
              <a:t>12. </a:t>
            </a:r>
            <a:r>
              <a:rPr lang="el-GR" sz="2400" dirty="0"/>
              <a:t>Εφαρμοστέο δίκαιο στα δικαιώματα και τις υποχρεώσεις μεταξύ τριτοφειλετών και ασφαλισμένων πιστωτών</a:t>
            </a:r>
            <a:endParaRPr lang="en-GB" sz="2400" dirty="0"/>
          </a:p>
        </p:txBody>
      </p:sp>
      <p:sp>
        <p:nvSpPr>
          <p:cNvPr id="3" name="Content Placeholder 2">
            <a:extLst>
              <a:ext uri="{FF2B5EF4-FFF2-40B4-BE49-F238E27FC236}">
                <a16:creationId xmlns:a16="http://schemas.microsoft.com/office/drawing/2014/main" id="{BC18E09E-8CA5-49EA-90E0-F371D48C53DD}"/>
              </a:ext>
            </a:extLst>
          </p:cNvPr>
          <p:cNvSpPr>
            <a:spLocks noGrp="1"/>
          </p:cNvSpPr>
          <p:nvPr>
            <p:ph idx="1"/>
          </p:nvPr>
        </p:nvSpPr>
        <p:spPr>
          <a:xfrm>
            <a:off x="962526" y="1311441"/>
            <a:ext cx="8253663" cy="4150895"/>
          </a:xfrm>
        </p:spPr>
        <p:txBody>
          <a:bodyPr>
            <a:noAutofit/>
          </a:bodyPr>
          <a:lstStyle/>
          <a:p>
            <a:r>
              <a:rPr lang="el-GR" dirty="0"/>
              <a:t>Ζητήματα που καλύπτονται : η αποτελεσματικότητα ενός δικαιώματος ασφάλειας σε μία απαίτηση έναντι του οφειλέτη της απαίτησης, του οφειλέτη βάσει ενός αξιογράφου η του εκδότη ενός διαπραγματεύσιμου εγγράφου (άρθρο 96)</a:t>
            </a:r>
          </a:p>
          <a:p>
            <a:endParaRPr lang="el-GR" dirty="0"/>
          </a:p>
          <a:p>
            <a:r>
              <a:rPr lang="el-GR" dirty="0"/>
              <a:t>Εφαρμοστέο δίκαιο: το δίκαιο που διέπει τη νομική σχέση μεταξύ του ασφαλειοδότη και του σχετικού οφειλέτη της απαίτησης, του οφειλέτη τους αξιογράφου ή του εκδότη του εγγράφου</a:t>
            </a:r>
            <a:endParaRPr lang="en-US" dirty="0"/>
          </a:p>
          <a:p>
            <a:endParaRPr lang="en-US" dirty="0"/>
          </a:p>
          <a:p>
            <a:r>
              <a:rPr lang="el-GR" dirty="0"/>
              <a:t>Για παράδειγμα, στην περίπτωση απαίτησης που προκύπτει από σύμβαση πώλησης, το δίκαιο που έχει επιλέξει ο πωλητής/ασφαλειοδότης και ο αγοραστής/οφειλέτης της απαίτησης για να διέπει τη σύμβαση πώλησης θα ισχύει για τα ζητήματα που καλύπτονται από το άρθρο 96</a:t>
            </a:r>
            <a:endParaRPr lang="en-GB" dirty="0"/>
          </a:p>
          <a:p>
            <a:pPr lvl="1">
              <a:lnSpc>
                <a:spcPct val="80000"/>
              </a:lnSpc>
            </a:pPr>
            <a:endParaRPr lang="en-GB" dirty="0"/>
          </a:p>
          <a:p>
            <a:pPr marL="0" indent="0">
              <a:lnSpc>
                <a:spcPct val="80000"/>
              </a:lnSpc>
              <a:buNone/>
            </a:pPr>
            <a:endParaRPr lang="en-GB" altLang="en-US" sz="2000" dirty="0"/>
          </a:p>
        </p:txBody>
      </p:sp>
    </p:spTree>
    <p:extLst>
      <p:ext uri="{BB962C8B-B14F-4D97-AF65-F5344CB8AC3E}">
        <p14:creationId xmlns:p14="http://schemas.microsoft.com/office/powerpoint/2010/main" val="34635910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94DAC-1EDF-4470-842D-22A76FDCF843}"/>
              </a:ext>
            </a:extLst>
          </p:cNvPr>
          <p:cNvSpPr>
            <a:spLocks noGrp="1"/>
          </p:cNvSpPr>
          <p:nvPr>
            <p:ph type="title"/>
          </p:nvPr>
        </p:nvSpPr>
        <p:spPr>
          <a:xfrm>
            <a:off x="1143001" y="84221"/>
            <a:ext cx="7934826" cy="872290"/>
          </a:xfrm>
        </p:spPr>
        <p:txBody>
          <a:bodyPr>
            <a:normAutofit/>
          </a:bodyPr>
          <a:lstStyle/>
          <a:p>
            <a:r>
              <a:rPr lang="en-GB" sz="2400" dirty="0"/>
              <a:t>13. </a:t>
            </a:r>
            <a:r>
              <a:rPr lang="el-GR" sz="2400" dirty="0"/>
              <a:t>Εφαρμοστέο δίκαιο σε δικαιώματα ασφάλειας σε τραπεζικούς λογαριασμούς</a:t>
            </a:r>
            <a:endParaRPr lang="en-GB" sz="2400" dirty="0"/>
          </a:p>
        </p:txBody>
      </p:sp>
      <p:sp>
        <p:nvSpPr>
          <p:cNvPr id="3" name="Content Placeholder 2">
            <a:extLst>
              <a:ext uri="{FF2B5EF4-FFF2-40B4-BE49-F238E27FC236}">
                <a16:creationId xmlns:a16="http://schemas.microsoft.com/office/drawing/2014/main" id="{BC18E09E-8CA5-49EA-90E0-F371D48C53DD}"/>
              </a:ext>
            </a:extLst>
          </p:cNvPr>
          <p:cNvSpPr>
            <a:spLocks noGrp="1"/>
          </p:cNvSpPr>
          <p:nvPr>
            <p:ph idx="1"/>
          </p:nvPr>
        </p:nvSpPr>
        <p:spPr>
          <a:xfrm>
            <a:off x="979266" y="1197927"/>
            <a:ext cx="8495601" cy="4523090"/>
          </a:xfrm>
        </p:spPr>
        <p:txBody>
          <a:bodyPr>
            <a:noAutofit/>
          </a:bodyPr>
          <a:lstStyle/>
          <a:p>
            <a:r>
              <a:rPr lang="el-GR" dirty="0"/>
              <a:t>Ζητήματα που καλύπτονται: σύσταση, αποτελεσματικότητα έναντι τρίτων, προτεραιότητα και η  εκτέλεση δικαιωμάτων ασφάλειας σε τραπεζικό λογαριασμό, καθώς και η σχέση μεταξύ της τράπεζας και του ασφαλισμένου πιστωτή (άρθρο 97)</a:t>
            </a:r>
          </a:p>
          <a:p>
            <a:endParaRPr lang="el-GR" dirty="0"/>
          </a:p>
          <a:p>
            <a:r>
              <a:rPr lang="el-GR" dirty="0"/>
              <a:t>Εφαρμοστέο δίκαιο</a:t>
            </a:r>
            <a:endParaRPr lang="en-GB" dirty="0"/>
          </a:p>
          <a:p>
            <a:pPr lvl="1"/>
            <a:r>
              <a:rPr lang="el-GR" dirty="0"/>
              <a:t>Επιλογή Α: το δίκαιο της χώρας στην οποία βρίσκεται η τράπεζα όπου τηρείται ο λογαριασμός (όλα τα ζητήματα που προκύπτουν σε σχέση με τη λειτουργία αυτής της τράπεζας παραπέμπονται σε ένα δίκαιο)</a:t>
            </a:r>
          </a:p>
          <a:p>
            <a:pPr lvl="1"/>
            <a:r>
              <a:rPr lang="el-GR" dirty="0"/>
              <a:t>Επιλογή Β: το δίκαιο της χώρας που προβλέπεται ρητά στη συμφωνία με την τράπεζα για τον λογαριασμό ως το εφαρμοστέο δίκαιο σε αυτά τα ζητήματα ή το δίκαιο της χώρας που γενικά διέπει τη συμφωνία του λογαριασμού, υπό τον όρο ότι η τράπεζα έχει γραφείο σε αυτή την χώρα κατά τον χρόνο της σύναψης της συμφωνίας λογαριασμού (υπάρχουν και άλλοι εναλλακτικοί κανόνες)</a:t>
            </a:r>
            <a:endParaRPr lang="en-GB" dirty="0"/>
          </a:p>
          <a:p>
            <a:pPr marL="0" indent="0">
              <a:lnSpc>
                <a:spcPct val="80000"/>
              </a:lnSpc>
              <a:buNone/>
            </a:pPr>
            <a:endParaRPr lang="en-GB" altLang="en-US" sz="2000" dirty="0"/>
          </a:p>
        </p:txBody>
      </p:sp>
    </p:spTree>
    <p:extLst>
      <p:ext uri="{BB962C8B-B14F-4D97-AF65-F5344CB8AC3E}">
        <p14:creationId xmlns:p14="http://schemas.microsoft.com/office/powerpoint/2010/main" val="36675129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94DAC-1EDF-4470-842D-22A76FDCF843}"/>
              </a:ext>
            </a:extLst>
          </p:cNvPr>
          <p:cNvSpPr>
            <a:spLocks noGrp="1"/>
          </p:cNvSpPr>
          <p:nvPr>
            <p:ph type="title"/>
          </p:nvPr>
        </p:nvSpPr>
        <p:spPr>
          <a:xfrm>
            <a:off x="1323474" y="-17860"/>
            <a:ext cx="8145379" cy="848039"/>
          </a:xfrm>
        </p:spPr>
        <p:txBody>
          <a:bodyPr>
            <a:normAutofit/>
          </a:bodyPr>
          <a:lstStyle/>
          <a:p>
            <a:r>
              <a:rPr lang="en-GB" sz="2400" dirty="0"/>
              <a:t>14. </a:t>
            </a:r>
            <a:r>
              <a:rPr lang="el-GR" sz="2400" dirty="0"/>
              <a:t>	Εφαρμοστέο δίκαιο στην ενέργεια δικαιωμάτων ασφάλειας σε κινητά έναντι τρίτων με εγγραφή</a:t>
            </a:r>
            <a:endParaRPr lang="en-GB" sz="2400" dirty="0"/>
          </a:p>
        </p:txBody>
      </p:sp>
      <p:sp>
        <p:nvSpPr>
          <p:cNvPr id="3" name="Content Placeholder 2">
            <a:extLst>
              <a:ext uri="{FF2B5EF4-FFF2-40B4-BE49-F238E27FC236}">
                <a16:creationId xmlns:a16="http://schemas.microsoft.com/office/drawing/2014/main" id="{BC18E09E-8CA5-49EA-90E0-F371D48C53DD}"/>
              </a:ext>
            </a:extLst>
          </p:cNvPr>
          <p:cNvSpPr>
            <a:spLocks noGrp="1"/>
          </p:cNvSpPr>
          <p:nvPr>
            <p:ph idx="1"/>
          </p:nvPr>
        </p:nvSpPr>
        <p:spPr>
          <a:xfrm>
            <a:off x="1022685" y="1028700"/>
            <a:ext cx="8241631" cy="5167563"/>
          </a:xfrm>
        </p:spPr>
        <p:txBody>
          <a:bodyPr>
            <a:noAutofit/>
          </a:bodyPr>
          <a:lstStyle/>
          <a:p>
            <a:r>
              <a:rPr lang="el-GR" dirty="0"/>
              <a:t>Ζητήματα που καλύπτονται: η προτεραιότητα ενός δικαιώματος ασφάλειας σε αξιόγραφα, ​​διαπραγματεύσιμους τίτλους ιδιοκτησίας, τραπεζικούς λογαριασμούς ή χρεόγραφα (άρθρο 97)</a:t>
            </a:r>
            <a:r>
              <a:rPr lang="en-GB" dirty="0"/>
              <a:t> </a:t>
            </a:r>
            <a:endParaRPr lang="el-GR" dirty="0"/>
          </a:p>
          <a:p>
            <a:endParaRPr lang="el-GR" dirty="0"/>
          </a:p>
          <a:p>
            <a:r>
              <a:rPr lang="el-GR" dirty="0"/>
              <a:t>Προϋπόθεση: το δίκαιο της χώρας στην οποία βρίσκεται ο ασφαλειοδότης αναγνωρίζει την εγγραφή ως μέθοδο για την επίτευξη αποτελεσματικότητας έναντι τρίτων</a:t>
            </a:r>
            <a:endParaRPr lang="en-GB" dirty="0"/>
          </a:p>
          <a:p>
            <a:endParaRPr lang="en-GB" dirty="0"/>
          </a:p>
          <a:p>
            <a:r>
              <a:rPr lang="el-GR" dirty="0"/>
              <a:t>Εφαρμοστέο δίκαιο: το δίκαιο της χώρας της τοποθεσίας του ασφαλειοδότη</a:t>
            </a:r>
            <a:endParaRPr lang="en-GB" dirty="0"/>
          </a:p>
          <a:p>
            <a:endParaRPr lang="en-GB" dirty="0"/>
          </a:p>
          <a:p>
            <a:r>
              <a:rPr lang="el-GR" dirty="0"/>
              <a:t>Ωστόσο, εάν οι κανόνες προτεραιότητας του εφαρμοστέου δικαίου είναι οι κανόνες του Προτύπου Νόμου, ένα δικαίωμα ασφάλειας σε ένα αξιόγραφο που απέκτησε κύρος έναντι τρίτων με κατοχή θα έχει προτεραιότητα έναντι ενός δικαιώματος ασφάλειας που απέκτησε κύρος έναντι τρίτων με εγγραφή</a:t>
            </a:r>
            <a:endParaRPr lang="en-GB" altLang="en-US" sz="2000" dirty="0"/>
          </a:p>
        </p:txBody>
      </p:sp>
    </p:spTree>
    <p:extLst>
      <p:ext uri="{BB962C8B-B14F-4D97-AF65-F5344CB8AC3E}">
        <p14:creationId xmlns:p14="http://schemas.microsoft.com/office/powerpoint/2010/main" val="18107064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94DAC-1EDF-4470-842D-22A76FDCF843}"/>
              </a:ext>
            </a:extLst>
          </p:cNvPr>
          <p:cNvSpPr>
            <a:spLocks noGrp="1"/>
          </p:cNvSpPr>
          <p:nvPr>
            <p:ph type="title"/>
          </p:nvPr>
        </p:nvSpPr>
        <p:spPr>
          <a:xfrm>
            <a:off x="1333502" y="-17860"/>
            <a:ext cx="8069177" cy="962339"/>
          </a:xfrm>
        </p:spPr>
        <p:txBody>
          <a:bodyPr>
            <a:normAutofit/>
          </a:bodyPr>
          <a:lstStyle/>
          <a:p>
            <a:r>
              <a:rPr lang="en-GB" sz="2400" dirty="0"/>
              <a:t>15. </a:t>
            </a:r>
            <a:r>
              <a:rPr lang="el-GR" sz="2400" dirty="0"/>
              <a:t>Εφαρμοστέο δίκαιο σε δικαιώματα ασφάλειας σε δικαιώματα πνευματικής ιδιοκτησίας</a:t>
            </a:r>
            <a:endParaRPr lang="en-GB" sz="2400" dirty="0"/>
          </a:p>
        </p:txBody>
      </p:sp>
      <p:sp>
        <p:nvSpPr>
          <p:cNvPr id="3" name="Content Placeholder 2">
            <a:extLst>
              <a:ext uri="{FF2B5EF4-FFF2-40B4-BE49-F238E27FC236}">
                <a16:creationId xmlns:a16="http://schemas.microsoft.com/office/drawing/2014/main" id="{BC18E09E-8CA5-49EA-90E0-F371D48C53DD}"/>
              </a:ext>
            </a:extLst>
          </p:cNvPr>
          <p:cNvSpPr>
            <a:spLocks noGrp="1"/>
          </p:cNvSpPr>
          <p:nvPr>
            <p:ph idx="1"/>
          </p:nvPr>
        </p:nvSpPr>
        <p:spPr>
          <a:xfrm>
            <a:off x="985110" y="1015382"/>
            <a:ext cx="8201001" cy="5180881"/>
          </a:xfrm>
        </p:spPr>
        <p:txBody>
          <a:bodyPr>
            <a:noAutofit/>
          </a:bodyPr>
          <a:lstStyle/>
          <a:p>
            <a:r>
              <a:rPr lang="el-GR" dirty="0"/>
              <a:t>Ζητήματα που καλύπτονται: η σύσταση, η αποτελεσματικότητα και η προτεραιότητα έναντι τρίτων ενός δικαιώματα ασφάλειας σε δικαιώματα πνευματικής ιδιοκτησίας (άρθρο 99)</a:t>
            </a:r>
            <a:endParaRPr lang="en-GB" dirty="0"/>
          </a:p>
          <a:p>
            <a:r>
              <a:rPr lang="el-GR" dirty="0"/>
              <a:t>Εφαρμοστέο δίκαιο: το δίκαιο της χώρας στην οποία προστατεύεται το δικαίωμα πνευματικής ιδιοκτησίας </a:t>
            </a:r>
            <a:r>
              <a:rPr lang="en-GB" dirty="0"/>
              <a:t>(</a:t>
            </a:r>
            <a:r>
              <a:rPr lang="en-GB" i="1" dirty="0"/>
              <a:t>lex protectionis</a:t>
            </a:r>
            <a:r>
              <a:rPr lang="en-GB" dirty="0"/>
              <a:t>) </a:t>
            </a:r>
          </a:p>
          <a:p>
            <a:pPr lvl="1"/>
            <a:r>
              <a:rPr lang="el-GR" sz="1800" dirty="0"/>
              <a:t>Στην περίπτωση ενός χαρτοφυλακίου δικαιωμάτων πνευματικής ιδιοκτησίας που προστατεύονται από τη νομοθεσία περισσότερων της μιας χώρας, αυτό σημαίνει το δίκαιο περισσότερων της μιας χώρας</a:t>
            </a:r>
          </a:p>
          <a:p>
            <a:r>
              <a:rPr lang="el-GR" dirty="0"/>
              <a:t>Για αυτό τον λόγο, ο Πρότυπος Νόμος προβλέπει ότι μπορεί επίσης να συσταθεί και να έχει αποτελέσματα έναντι τρίτων (όπως π.χ. ο σύνδικος της πτώχευσης), σύμφωνα με το δίκαιο της χώρας της τοποθεσίας του ασφαλειοδότη (δηλαδή, σε κάθε περίπτωση, το δίκαιο μιας χώρας)</a:t>
            </a:r>
            <a:endParaRPr lang="en-GB" dirty="0"/>
          </a:p>
          <a:p>
            <a:r>
              <a:rPr lang="el-GR" dirty="0"/>
              <a:t>Εφαρμοστέο δίκαιο στην εκτέλεση δικαιωμάτων ασφάλειας σε δικαιώματα πνευματικής ιδιοκτησίας: το δίκαιο της χώρας στην οποία έχει την τοποθεσία του ο ασφαλειοδότης (δηλαδή, πολλές ενέργειες παραπέμπονται στο δίκαιο μιας χώρας)</a:t>
            </a:r>
            <a:endParaRPr lang="en-GB" dirty="0"/>
          </a:p>
          <a:p>
            <a:endParaRPr lang="en-GB" sz="2000" dirty="0"/>
          </a:p>
          <a:p>
            <a:endParaRPr lang="en-GB" sz="2000" dirty="0"/>
          </a:p>
          <a:p>
            <a:endParaRPr lang="en-GB" dirty="0"/>
          </a:p>
          <a:p>
            <a:pPr marL="0" indent="0">
              <a:lnSpc>
                <a:spcPct val="80000"/>
              </a:lnSpc>
              <a:buNone/>
            </a:pPr>
            <a:endParaRPr lang="en-GB" altLang="en-US" sz="2000" dirty="0"/>
          </a:p>
        </p:txBody>
      </p:sp>
    </p:spTree>
    <p:extLst>
      <p:ext uri="{BB962C8B-B14F-4D97-AF65-F5344CB8AC3E}">
        <p14:creationId xmlns:p14="http://schemas.microsoft.com/office/powerpoint/2010/main" val="37440355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94DAC-1EDF-4470-842D-22A76FDCF843}"/>
              </a:ext>
            </a:extLst>
          </p:cNvPr>
          <p:cNvSpPr>
            <a:spLocks noGrp="1"/>
          </p:cNvSpPr>
          <p:nvPr>
            <p:ph type="title"/>
          </p:nvPr>
        </p:nvSpPr>
        <p:spPr>
          <a:xfrm>
            <a:off x="768018" y="48314"/>
            <a:ext cx="8123319" cy="811944"/>
          </a:xfrm>
        </p:spPr>
        <p:txBody>
          <a:bodyPr>
            <a:normAutofit fontScale="90000"/>
          </a:bodyPr>
          <a:lstStyle/>
          <a:p>
            <a:r>
              <a:rPr lang="en-GB" sz="2400" dirty="0"/>
              <a:t>16. </a:t>
            </a:r>
            <a:r>
              <a:rPr lang="el-GR" sz="2400" dirty="0"/>
              <a:t>Εφαρμοστέο δίκαιο σε δικαιώματα ασφάλειας σε ομόλογα και μετοχές που τηρούνται απευθείας από τον εκδότη</a:t>
            </a:r>
            <a:endParaRPr lang="en-GB" sz="2400" dirty="0"/>
          </a:p>
        </p:txBody>
      </p:sp>
      <p:sp>
        <p:nvSpPr>
          <p:cNvPr id="3" name="Content Placeholder 2">
            <a:extLst>
              <a:ext uri="{FF2B5EF4-FFF2-40B4-BE49-F238E27FC236}">
                <a16:creationId xmlns:a16="http://schemas.microsoft.com/office/drawing/2014/main" id="{BC18E09E-8CA5-49EA-90E0-F371D48C53DD}"/>
              </a:ext>
            </a:extLst>
          </p:cNvPr>
          <p:cNvSpPr>
            <a:spLocks noGrp="1"/>
          </p:cNvSpPr>
          <p:nvPr>
            <p:ph idx="1"/>
          </p:nvPr>
        </p:nvSpPr>
        <p:spPr>
          <a:xfrm>
            <a:off x="934959" y="1287379"/>
            <a:ext cx="8335373" cy="4265195"/>
          </a:xfrm>
        </p:spPr>
        <p:txBody>
          <a:bodyPr>
            <a:noAutofit/>
          </a:bodyPr>
          <a:lstStyle/>
          <a:p>
            <a:r>
              <a:rPr lang="el-GR" dirty="0"/>
              <a:t>Ζητήματα που καλύπτονται: η σύσταση, η ενέργεια έναντι τρίτων, η προτεραιότητα και η εκτέλεση δικαιωμάτων ασφάλειας σε ομόλογα και μετοχές που τηρούνται απευθείας από τον εκδότη, καθώς και η αποτελεσματικότητά τους έναντι του εκδότη (άρθρο 100)</a:t>
            </a:r>
            <a:endParaRPr lang="en-GB" dirty="0"/>
          </a:p>
          <a:p>
            <a:endParaRPr lang="en-GB" dirty="0"/>
          </a:p>
          <a:p>
            <a:r>
              <a:rPr lang="el-GR" dirty="0"/>
              <a:t>Εφαρμοστέο δίκαιο</a:t>
            </a:r>
            <a:endParaRPr lang="en-GB" dirty="0"/>
          </a:p>
          <a:p>
            <a:pPr lvl="1"/>
            <a:r>
              <a:rPr lang="el-GR" dirty="0"/>
              <a:t>Για δικαιώματα ασφάλειας σε μετοχικούς τίτλους, έγγραφους η μη, εφαρμοστέο δίκαιο είναι το δίκαιο της χώρας σύμφωνα με το οποίο έχει συσταθεί ο εκδότης (άρθρο 100(1), ένα εφαρμοστέο δίκαιο για όλα τα ζητήματα)</a:t>
            </a:r>
            <a:endParaRPr lang="en-GB" dirty="0"/>
          </a:p>
          <a:p>
            <a:pPr lvl="1"/>
            <a:r>
              <a:rPr lang="el-GR" dirty="0"/>
              <a:t>Για δικαιώματα ασφάλειας σε ομόλογα, έγγραφα η μη, το δίκαιο που τα διέπει, δηλαδή το δίκαιο που επιλέχθηκε από τα μέρη ως το δίκαιο που διέπει τα συμβατικά τους δικαιώματα και τις υποχρεώσεις που απορρέουν από αυτά τα ομόλογα (άρθρο 100(2), ένα δίκαιο που θα διευκολύνει τη χρήση ομολόγων ως ασφάλεια για πιστώσεις)</a:t>
            </a:r>
          </a:p>
          <a:p>
            <a:endParaRPr lang="en-GB" sz="2000" dirty="0"/>
          </a:p>
          <a:p>
            <a:endParaRPr lang="en-GB" dirty="0"/>
          </a:p>
          <a:p>
            <a:pPr marL="0" indent="0">
              <a:lnSpc>
                <a:spcPct val="80000"/>
              </a:lnSpc>
              <a:buNone/>
            </a:pPr>
            <a:endParaRPr lang="en-GB" altLang="en-US" sz="2000" dirty="0"/>
          </a:p>
        </p:txBody>
      </p:sp>
    </p:spTree>
    <p:extLst>
      <p:ext uri="{BB962C8B-B14F-4D97-AF65-F5344CB8AC3E}">
        <p14:creationId xmlns:p14="http://schemas.microsoft.com/office/powerpoint/2010/main" val="11218907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94DAC-1EDF-4470-842D-22A76FDCF843}"/>
              </a:ext>
            </a:extLst>
          </p:cNvPr>
          <p:cNvSpPr>
            <a:spLocks noGrp="1"/>
          </p:cNvSpPr>
          <p:nvPr>
            <p:ph type="title"/>
          </p:nvPr>
        </p:nvSpPr>
        <p:spPr>
          <a:xfrm>
            <a:off x="1459272" y="172278"/>
            <a:ext cx="8596668" cy="921026"/>
          </a:xfrm>
        </p:spPr>
        <p:txBody>
          <a:bodyPr>
            <a:normAutofit/>
          </a:bodyPr>
          <a:lstStyle/>
          <a:p>
            <a:endParaRPr lang="en-GB" dirty="0"/>
          </a:p>
        </p:txBody>
      </p:sp>
      <p:sp>
        <p:nvSpPr>
          <p:cNvPr id="3" name="Content Placeholder 2">
            <a:extLst>
              <a:ext uri="{FF2B5EF4-FFF2-40B4-BE49-F238E27FC236}">
                <a16:creationId xmlns:a16="http://schemas.microsoft.com/office/drawing/2014/main" id="{BC18E09E-8CA5-49EA-90E0-F371D48C53DD}"/>
              </a:ext>
            </a:extLst>
          </p:cNvPr>
          <p:cNvSpPr>
            <a:spLocks noGrp="1"/>
          </p:cNvSpPr>
          <p:nvPr>
            <p:ph idx="1"/>
          </p:nvPr>
        </p:nvSpPr>
        <p:spPr>
          <a:xfrm>
            <a:off x="1381539" y="1379510"/>
            <a:ext cx="8596668" cy="4701250"/>
          </a:xfrm>
        </p:spPr>
        <p:txBody>
          <a:bodyPr>
            <a:normAutofit/>
          </a:bodyPr>
          <a:lstStyle/>
          <a:p>
            <a:pPr lvl="1"/>
            <a:endParaRPr lang="en-GB" sz="1800" dirty="0"/>
          </a:p>
          <a:p>
            <a:pPr lvl="1"/>
            <a:r>
              <a:rPr lang="el-GR" sz="1800" dirty="0"/>
              <a:t>Ευχαριστώ!</a:t>
            </a:r>
            <a:endParaRPr lang="en-GB" sz="1800" dirty="0"/>
          </a:p>
          <a:p>
            <a:pPr lvl="1"/>
            <a:endParaRPr lang="en-GB" sz="1800" dirty="0"/>
          </a:p>
          <a:p>
            <a:pPr lvl="1"/>
            <a:r>
              <a:rPr lang="el-GR" sz="1800" dirty="0"/>
              <a:t>Ερωτήσεις;</a:t>
            </a:r>
            <a:endParaRPr lang="en-GB" sz="1800" dirty="0"/>
          </a:p>
          <a:p>
            <a:pPr lvl="1"/>
            <a:endParaRPr lang="en-GB" sz="1800" dirty="0"/>
          </a:p>
          <a:p>
            <a:pPr lvl="1"/>
            <a:endParaRPr lang="en-GB" sz="1800" dirty="0"/>
          </a:p>
          <a:p>
            <a:pPr lvl="1"/>
            <a:endParaRPr lang="en-GB" sz="1800" dirty="0"/>
          </a:p>
          <a:p>
            <a:pPr lvl="1"/>
            <a:endParaRPr lang="en-GB" sz="1800" dirty="0"/>
          </a:p>
          <a:p>
            <a:pPr lvl="1"/>
            <a:r>
              <a:rPr lang="en-GB" sz="1800" dirty="0"/>
              <a:t>© </a:t>
            </a:r>
            <a:r>
              <a:rPr lang="el-GR" sz="1800" dirty="0"/>
              <a:t>Σπύρος Β. Μπαζίνας</a:t>
            </a:r>
            <a:endParaRPr lang="en-GB" sz="1800" dirty="0"/>
          </a:p>
          <a:p>
            <a:pPr>
              <a:lnSpc>
                <a:spcPct val="90000"/>
              </a:lnSpc>
            </a:pPr>
            <a:endParaRPr lang="en-GB" dirty="0"/>
          </a:p>
          <a:p>
            <a:pPr>
              <a:lnSpc>
                <a:spcPct val="90000"/>
              </a:lnSpc>
            </a:pPr>
            <a:endParaRPr lang="en-GB" sz="1100" dirty="0"/>
          </a:p>
        </p:txBody>
      </p:sp>
    </p:spTree>
    <p:extLst>
      <p:ext uri="{BB962C8B-B14F-4D97-AF65-F5344CB8AC3E}">
        <p14:creationId xmlns:p14="http://schemas.microsoft.com/office/powerpoint/2010/main" val="3364466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94DAC-1EDF-4470-842D-22A76FDCF843}"/>
              </a:ext>
            </a:extLst>
          </p:cNvPr>
          <p:cNvSpPr>
            <a:spLocks noGrp="1"/>
          </p:cNvSpPr>
          <p:nvPr>
            <p:ph type="title"/>
          </p:nvPr>
        </p:nvSpPr>
        <p:spPr>
          <a:xfrm>
            <a:off x="1333502" y="428"/>
            <a:ext cx="8075193" cy="709435"/>
          </a:xfrm>
        </p:spPr>
        <p:txBody>
          <a:bodyPr>
            <a:normAutofit/>
          </a:bodyPr>
          <a:lstStyle/>
          <a:p>
            <a:r>
              <a:rPr lang="en-GB" sz="2400" dirty="0"/>
              <a:t>1.1. </a:t>
            </a:r>
            <a:r>
              <a:rPr lang="el-GR" sz="2400" dirty="0"/>
              <a:t>Εισαγωγικά θέματα για τους διεθνείς οργανισμούς</a:t>
            </a:r>
            <a:endParaRPr lang="en-GB" sz="2400" dirty="0"/>
          </a:p>
        </p:txBody>
      </p:sp>
      <p:sp>
        <p:nvSpPr>
          <p:cNvPr id="3" name="Content Placeholder 2">
            <a:extLst>
              <a:ext uri="{FF2B5EF4-FFF2-40B4-BE49-F238E27FC236}">
                <a16:creationId xmlns:a16="http://schemas.microsoft.com/office/drawing/2014/main" id="{BC18E09E-8CA5-49EA-90E0-F371D48C53DD}"/>
              </a:ext>
            </a:extLst>
          </p:cNvPr>
          <p:cNvSpPr>
            <a:spLocks noGrp="1"/>
          </p:cNvSpPr>
          <p:nvPr>
            <p:ph idx="1"/>
          </p:nvPr>
        </p:nvSpPr>
        <p:spPr>
          <a:xfrm>
            <a:off x="926433" y="920416"/>
            <a:ext cx="8075194" cy="5107405"/>
          </a:xfrm>
        </p:spPr>
        <p:txBody>
          <a:bodyPr>
            <a:noAutofit/>
          </a:bodyPr>
          <a:lstStyle/>
          <a:p>
            <a:pPr>
              <a:lnSpc>
                <a:spcPct val="80000"/>
              </a:lnSpc>
            </a:pPr>
            <a:r>
              <a:rPr lang="el-GR" dirty="0"/>
              <a:t>Διάσκεψη της Χάγης για το ΙΔΔ</a:t>
            </a:r>
            <a:r>
              <a:rPr lang="en-US" dirty="0"/>
              <a:t>, 1893</a:t>
            </a:r>
          </a:p>
          <a:p>
            <a:pPr lvl="1">
              <a:lnSpc>
                <a:spcPct val="80000"/>
              </a:lnSpc>
            </a:pPr>
            <a:r>
              <a:rPr lang="en-US" dirty="0"/>
              <a:t>I</a:t>
            </a:r>
            <a:r>
              <a:rPr lang="el-GR" dirty="0"/>
              <a:t>ΔΔ</a:t>
            </a:r>
          </a:p>
          <a:p>
            <a:pPr lvl="1">
              <a:lnSpc>
                <a:spcPct val="80000"/>
              </a:lnSpc>
            </a:pPr>
            <a:r>
              <a:rPr lang="el-GR" dirty="0"/>
              <a:t>Σύμβαση για το εφαρμοστέο δίκαιο σε </a:t>
            </a:r>
            <a:r>
              <a:rPr lang="el-GR" dirty="0" err="1"/>
              <a:t>χρεώγραφα</a:t>
            </a:r>
            <a:r>
              <a:rPr lang="el-GR" dirty="0"/>
              <a:t> σε λογαριασμό διαμεσολαβητή</a:t>
            </a:r>
            <a:endParaRPr lang="en-GB" dirty="0"/>
          </a:p>
          <a:p>
            <a:pPr>
              <a:lnSpc>
                <a:spcPct val="80000"/>
              </a:lnSpc>
            </a:pPr>
            <a:endParaRPr lang="en-GB" dirty="0"/>
          </a:p>
          <a:p>
            <a:pPr>
              <a:lnSpc>
                <a:spcPct val="80000"/>
              </a:lnSpc>
            </a:pPr>
            <a:r>
              <a:rPr lang="el-GR" dirty="0"/>
              <a:t>Διεθνές Ινστιτούτο για την Ενοποίηση του Ιδιωτικού Δικαίου (</a:t>
            </a:r>
            <a:r>
              <a:rPr lang="en-US" dirty="0"/>
              <a:t>Unidroit)</a:t>
            </a:r>
            <a:r>
              <a:rPr lang="el-GR" dirty="0"/>
              <a:t>,</a:t>
            </a:r>
            <a:r>
              <a:rPr lang="de-DE" dirty="0"/>
              <a:t> 1926 </a:t>
            </a:r>
            <a:r>
              <a:rPr lang="el-GR" dirty="0"/>
              <a:t>και 1940</a:t>
            </a:r>
          </a:p>
          <a:p>
            <a:pPr lvl="1">
              <a:lnSpc>
                <a:spcPct val="80000"/>
              </a:lnSpc>
            </a:pPr>
            <a:r>
              <a:rPr lang="el-GR" dirty="0"/>
              <a:t>Ιδιωτικό δίκαιο με έμφαση όπως στο δίκαιο των εμπορικών συναλλαγών</a:t>
            </a:r>
          </a:p>
          <a:p>
            <a:pPr lvl="1">
              <a:lnSpc>
                <a:spcPct val="80000"/>
              </a:lnSpc>
            </a:pPr>
            <a:r>
              <a:rPr lang="el-GR" dirty="0"/>
              <a:t>Σύμβαση του Κέιπ Τάουν για κινητά μεγάλης αξίας (π.χ. αεροπλάνα)</a:t>
            </a:r>
          </a:p>
          <a:p>
            <a:pPr lvl="1">
              <a:lnSpc>
                <a:spcPct val="80000"/>
              </a:lnSpc>
            </a:pPr>
            <a:endParaRPr lang="en-GB" sz="1800" dirty="0"/>
          </a:p>
          <a:p>
            <a:pPr>
              <a:lnSpc>
                <a:spcPct val="80000"/>
              </a:lnSpc>
            </a:pPr>
            <a:r>
              <a:rPr lang="el-GR" dirty="0"/>
              <a:t>Επιτροπή του ΟΗΕ για το Δίκαιο του Διεθνούς Εμπορίου, 1966</a:t>
            </a:r>
          </a:p>
          <a:p>
            <a:pPr lvl="1">
              <a:lnSpc>
                <a:spcPct val="80000"/>
              </a:lnSpc>
            </a:pPr>
            <a:r>
              <a:rPr lang="el-GR" sz="1800" dirty="0"/>
              <a:t>Δίκαιο του Διεθνούς Εμπορίου</a:t>
            </a:r>
          </a:p>
          <a:p>
            <a:pPr lvl="1">
              <a:lnSpc>
                <a:spcPct val="80000"/>
              </a:lnSpc>
            </a:pPr>
            <a:r>
              <a:rPr lang="el-GR" sz="1800" dirty="0"/>
              <a:t>Δίκαιο των διεθνών πωλήσεων, δίκαιο της διεθνούς διαιτησίας, δίκαιο της διεθνούς αφερεγγυότητας, δίκαιο των ασφαλισμένων πιστώσεων</a:t>
            </a:r>
            <a:endParaRPr lang="en-GB" sz="1800" dirty="0"/>
          </a:p>
          <a:p>
            <a:pPr>
              <a:lnSpc>
                <a:spcPct val="80000"/>
              </a:lnSpc>
            </a:pPr>
            <a:endParaRPr lang="en-GB" sz="2200" dirty="0"/>
          </a:p>
          <a:p>
            <a:pPr algn="just">
              <a:lnSpc>
                <a:spcPct val="80000"/>
              </a:lnSpc>
            </a:pPr>
            <a:endParaRPr lang="en-GB" sz="1800" dirty="0"/>
          </a:p>
          <a:p>
            <a:endParaRPr lang="en-GB" dirty="0"/>
          </a:p>
          <a:p>
            <a:pPr marL="0" indent="0">
              <a:lnSpc>
                <a:spcPct val="80000"/>
              </a:lnSpc>
              <a:buNone/>
            </a:pPr>
            <a:endParaRPr lang="en-GB" altLang="en-US" sz="2000" dirty="0"/>
          </a:p>
        </p:txBody>
      </p:sp>
    </p:spTree>
    <p:extLst>
      <p:ext uri="{BB962C8B-B14F-4D97-AF65-F5344CB8AC3E}">
        <p14:creationId xmlns:p14="http://schemas.microsoft.com/office/powerpoint/2010/main" val="4220116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5B02B1-5F10-30F7-7A72-41A6D9F519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5E352E-787C-F280-D8E9-E3F298743476}"/>
              </a:ext>
            </a:extLst>
          </p:cNvPr>
          <p:cNvSpPr>
            <a:spLocks noGrp="1"/>
          </p:cNvSpPr>
          <p:nvPr>
            <p:ph type="title"/>
          </p:nvPr>
        </p:nvSpPr>
        <p:spPr>
          <a:xfrm>
            <a:off x="1333502" y="428"/>
            <a:ext cx="8075193" cy="709435"/>
          </a:xfrm>
        </p:spPr>
        <p:txBody>
          <a:bodyPr>
            <a:normAutofit/>
          </a:bodyPr>
          <a:lstStyle/>
          <a:p>
            <a:r>
              <a:rPr lang="en-GB" sz="2400" dirty="0"/>
              <a:t>1.</a:t>
            </a:r>
            <a:r>
              <a:rPr lang="el-GR" sz="2400" dirty="0"/>
              <a:t>2</a:t>
            </a:r>
            <a:r>
              <a:rPr lang="en-GB" sz="2400" dirty="0"/>
              <a:t>. </a:t>
            </a:r>
            <a:r>
              <a:rPr lang="el-GR" sz="2400" dirty="0"/>
              <a:t>Γενικά θέματα ΙΔΔ</a:t>
            </a:r>
            <a:r>
              <a:rPr lang="en-GB" sz="2400" dirty="0"/>
              <a:t>: </a:t>
            </a:r>
            <a:r>
              <a:rPr lang="el-GR" sz="2400" dirty="0"/>
              <a:t>χαρακτηρισμός</a:t>
            </a:r>
            <a:endParaRPr lang="en-GB" sz="2400" dirty="0"/>
          </a:p>
        </p:txBody>
      </p:sp>
      <p:sp>
        <p:nvSpPr>
          <p:cNvPr id="3" name="Content Placeholder 2">
            <a:extLst>
              <a:ext uri="{FF2B5EF4-FFF2-40B4-BE49-F238E27FC236}">
                <a16:creationId xmlns:a16="http://schemas.microsoft.com/office/drawing/2014/main" id="{73984C17-C43A-7639-2A06-C67AE4EDF050}"/>
              </a:ext>
            </a:extLst>
          </p:cNvPr>
          <p:cNvSpPr>
            <a:spLocks noGrp="1"/>
          </p:cNvSpPr>
          <p:nvPr>
            <p:ph idx="1"/>
          </p:nvPr>
        </p:nvSpPr>
        <p:spPr>
          <a:xfrm>
            <a:off x="926433" y="920416"/>
            <a:ext cx="8075194" cy="5107405"/>
          </a:xfrm>
        </p:spPr>
        <p:txBody>
          <a:bodyPr>
            <a:noAutofit/>
          </a:bodyPr>
          <a:lstStyle/>
          <a:p>
            <a:pPr>
              <a:lnSpc>
                <a:spcPct val="80000"/>
              </a:lnSpc>
            </a:pPr>
            <a:r>
              <a:rPr lang="el-GR" dirty="0"/>
              <a:t>Η ενοποίηση του δικαίου των ασφαλισμένων πιστώσεων, συμπεριλαμβανομένων των σχετικών κανόνων ΙΔΔ</a:t>
            </a:r>
            <a:r>
              <a:rPr lang="en-GB" dirty="0"/>
              <a:t>, </a:t>
            </a:r>
            <a:r>
              <a:rPr lang="el-GR" dirty="0"/>
              <a:t>είναι ένας από τους βασικούς στόχους ενός συγχρόνου και αποτελεσματικού δικαίου (Οδηγός Ασφαλισμένων Πιστώσεων, Σύσταση 1(κ)</a:t>
            </a:r>
            <a:endParaRPr lang="en-GB" dirty="0"/>
          </a:p>
          <a:p>
            <a:pPr>
              <a:lnSpc>
                <a:spcPct val="80000"/>
              </a:lnSpc>
            </a:pPr>
            <a:endParaRPr lang="en-GB" dirty="0"/>
          </a:p>
          <a:p>
            <a:pPr>
              <a:lnSpc>
                <a:spcPct val="80000"/>
              </a:lnSpc>
            </a:pPr>
            <a:r>
              <a:rPr lang="el-GR" dirty="0"/>
              <a:t>Γιατί;</a:t>
            </a:r>
            <a:endParaRPr lang="en-GB" dirty="0"/>
          </a:p>
          <a:p>
            <a:pPr lvl="1">
              <a:lnSpc>
                <a:spcPct val="80000"/>
              </a:lnSpc>
            </a:pPr>
            <a:r>
              <a:rPr lang="el-GR" dirty="0"/>
              <a:t>Οι κανόνες του ΙΔΔ διευκολύνουν την αναγνώριση αλλοδαπών δικαιωμάτων ασφάλειας, και έτσι προωθούν το διεθνές εμπόριο και την διεθνή χρηματοδότηση του</a:t>
            </a:r>
            <a:endParaRPr lang="en-GB" dirty="0"/>
          </a:p>
          <a:p>
            <a:pPr lvl="1">
              <a:lnSpc>
                <a:spcPct val="80000"/>
              </a:lnSpc>
            </a:pPr>
            <a:r>
              <a:rPr lang="el-GR" dirty="0"/>
              <a:t>Οι κανόνες του ΙΔΔ είναι απαραίτητοι ακόμη και αν έχει υπάρξει ενοποίηση του ουσιαστικού δικαίου, απλά γιατί, για παράδειγμα, θα ρυθμίσουν το ζήτημα της χώρας στα βιβλία ενεχύρων της οποίας πρέπει να γίνει εγγραφή</a:t>
            </a:r>
            <a:endParaRPr lang="en-GB" dirty="0"/>
          </a:p>
          <a:p>
            <a:pPr lvl="1">
              <a:lnSpc>
                <a:spcPct val="80000"/>
              </a:lnSpc>
            </a:pPr>
            <a:endParaRPr lang="en-GB" sz="1800" dirty="0"/>
          </a:p>
          <a:p>
            <a:pPr>
              <a:lnSpc>
                <a:spcPct val="80000"/>
              </a:lnSpc>
            </a:pPr>
            <a:r>
              <a:rPr lang="el-GR" dirty="0"/>
              <a:t>Το πρώτο ερώτημα είναι: ποιος είναι ο νομικός χαρακτηρισμός ενός θέματος</a:t>
            </a:r>
            <a:endParaRPr lang="en-GB" dirty="0"/>
          </a:p>
          <a:p>
            <a:pPr lvl="1">
              <a:lnSpc>
                <a:spcPct val="80000"/>
              </a:lnSpc>
            </a:pPr>
            <a:r>
              <a:rPr lang="el-GR" dirty="0"/>
              <a:t>Για παράδειγμα, το θέμα αν ή παρακράτηση κυριότητας είναι θέμα κυριότητας η εμπράγματης ασφάλειας</a:t>
            </a:r>
            <a:endParaRPr lang="en-GB" dirty="0"/>
          </a:p>
          <a:p>
            <a:pPr lvl="1" indent="-342900">
              <a:lnSpc>
                <a:spcPct val="80000"/>
              </a:lnSpc>
            </a:pPr>
            <a:r>
              <a:rPr lang="el-GR" dirty="0"/>
              <a:t>Ο νομικός χαρακτηρισμός υπόκειται κατά κανόνα στο ουσιαστικό δίκαιο του φόρουμ </a:t>
            </a:r>
            <a:r>
              <a:rPr lang="en-GB" dirty="0"/>
              <a:t>(</a:t>
            </a:r>
            <a:r>
              <a:rPr lang="en-GB" i="1" dirty="0"/>
              <a:t>lex fori</a:t>
            </a:r>
            <a:r>
              <a:rPr lang="en-GB" dirty="0"/>
              <a:t>)</a:t>
            </a:r>
          </a:p>
          <a:p>
            <a:pPr lvl="1">
              <a:lnSpc>
                <a:spcPct val="80000"/>
              </a:lnSpc>
            </a:pPr>
            <a:endParaRPr lang="en-GB" sz="2000" dirty="0"/>
          </a:p>
          <a:p>
            <a:pPr>
              <a:lnSpc>
                <a:spcPct val="80000"/>
              </a:lnSpc>
            </a:pPr>
            <a:endParaRPr lang="en-GB" sz="2200" dirty="0"/>
          </a:p>
          <a:p>
            <a:pPr algn="just">
              <a:lnSpc>
                <a:spcPct val="80000"/>
              </a:lnSpc>
            </a:pPr>
            <a:endParaRPr lang="en-GB" sz="1800" dirty="0"/>
          </a:p>
          <a:p>
            <a:endParaRPr lang="en-GB" dirty="0"/>
          </a:p>
          <a:p>
            <a:pPr marL="0" indent="0">
              <a:lnSpc>
                <a:spcPct val="80000"/>
              </a:lnSpc>
              <a:buNone/>
            </a:pPr>
            <a:endParaRPr lang="en-GB" altLang="en-US" sz="2000" dirty="0"/>
          </a:p>
        </p:txBody>
      </p:sp>
    </p:spTree>
    <p:extLst>
      <p:ext uri="{BB962C8B-B14F-4D97-AF65-F5344CB8AC3E}">
        <p14:creationId xmlns:p14="http://schemas.microsoft.com/office/powerpoint/2010/main" val="1433383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94DAC-1EDF-4470-842D-22A76FDCF843}"/>
              </a:ext>
            </a:extLst>
          </p:cNvPr>
          <p:cNvSpPr>
            <a:spLocks noGrp="1"/>
          </p:cNvSpPr>
          <p:nvPr>
            <p:ph type="title"/>
          </p:nvPr>
        </p:nvSpPr>
        <p:spPr>
          <a:xfrm>
            <a:off x="1247458" y="48126"/>
            <a:ext cx="8185300" cy="739942"/>
          </a:xfrm>
        </p:spPr>
        <p:txBody>
          <a:bodyPr>
            <a:normAutofit/>
          </a:bodyPr>
          <a:lstStyle/>
          <a:p>
            <a:r>
              <a:rPr lang="en-GB" sz="2400" dirty="0"/>
              <a:t>1.</a:t>
            </a:r>
            <a:r>
              <a:rPr lang="el-GR" sz="2400" dirty="0"/>
              <a:t>3</a:t>
            </a:r>
            <a:r>
              <a:rPr lang="en-GB" sz="2400" dirty="0"/>
              <a:t>. </a:t>
            </a:r>
            <a:r>
              <a:rPr lang="el-GR" sz="2400" dirty="0"/>
              <a:t>Γενικοί κανόνες ΙΔΔ</a:t>
            </a:r>
            <a:r>
              <a:rPr lang="en-GB" sz="2400" dirty="0"/>
              <a:t>: </a:t>
            </a:r>
            <a:r>
              <a:rPr lang="el-GR" sz="2400" dirty="0"/>
              <a:t>εφαρμοστέο δίκαιο</a:t>
            </a:r>
            <a:endParaRPr lang="en-GB" sz="2400" dirty="0"/>
          </a:p>
        </p:txBody>
      </p:sp>
      <p:sp>
        <p:nvSpPr>
          <p:cNvPr id="3" name="Content Placeholder 2">
            <a:extLst>
              <a:ext uri="{FF2B5EF4-FFF2-40B4-BE49-F238E27FC236}">
                <a16:creationId xmlns:a16="http://schemas.microsoft.com/office/drawing/2014/main" id="{BC18E09E-8CA5-49EA-90E0-F371D48C53DD}"/>
              </a:ext>
            </a:extLst>
          </p:cNvPr>
          <p:cNvSpPr>
            <a:spLocks noGrp="1"/>
          </p:cNvSpPr>
          <p:nvPr>
            <p:ph idx="1"/>
          </p:nvPr>
        </p:nvSpPr>
        <p:spPr>
          <a:xfrm>
            <a:off x="1030889" y="1033670"/>
            <a:ext cx="8046937" cy="4218114"/>
          </a:xfrm>
        </p:spPr>
        <p:txBody>
          <a:bodyPr>
            <a:noAutofit/>
          </a:bodyPr>
          <a:lstStyle/>
          <a:p>
            <a:pPr>
              <a:lnSpc>
                <a:spcPct val="80000"/>
              </a:lnSpc>
            </a:pPr>
            <a:r>
              <a:rPr lang="el-GR" dirty="0"/>
              <a:t>Το δεύτερο ερώτημα είναι το δίκαιο ποιας χώρας εφαρμόζονται (η ποιοι κανόνες εφαρμόζονται στην διαιτησία)</a:t>
            </a:r>
            <a:endParaRPr lang="en-GB" dirty="0"/>
          </a:p>
          <a:p>
            <a:pPr lvl="1">
              <a:lnSpc>
                <a:spcPct val="80000"/>
              </a:lnSpc>
            </a:pPr>
            <a:r>
              <a:rPr lang="el-GR" dirty="0"/>
              <a:t>Και αυτό το θέμα υπόκειται στους κανόνες ΙΔΔ του φόρουμ (</a:t>
            </a:r>
            <a:r>
              <a:rPr lang="en-US" i="1" dirty="0"/>
              <a:t>lex fori</a:t>
            </a:r>
            <a:r>
              <a:rPr lang="en-US" dirty="0"/>
              <a:t>)</a:t>
            </a:r>
            <a:endParaRPr lang="en-GB" dirty="0"/>
          </a:p>
          <a:p>
            <a:pPr lvl="1">
              <a:lnSpc>
                <a:spcPct val="80000"/>
              </a:lnSpc>
            </a:pPr>
            <a:r>
              <a:rPr lang="el-GR" dirty="0"/>
              <a:t>Κατά κανόνα</a:t>
            </a:r>
            <a:r>
              <a:rPr lang="en-GB" dirty="0"/>
              <a:t>, </a:t>
            </a:r>
            <a:r>
              <a:rPr lang="el-GR" dirty="0"/>
              <a:t>η κύρια προϋπόθεσή είναι ότι πρέπει να υπάρχει ένα στοιχείο που να συνδέει μια δικαιοπραξία με περισσότερες της μιας χώρας </a:t>
            </a:r>
            <a:r>
              <a:rPr lang="en-GB" dirty="0"/>
              <a:t>(</a:t>
            </a:r>
            <a:r>
              <a:rPr lang="el-GR" dirty="0"/>
              <a:t>π.χ. η χώρα όπου βρίσκεται ένα κινητό η ένα από τα μέρη έχει την διαμονή του</a:t>
            </a:r>
            <a:r>
              <a:rPr lang="en-GB" dirty="0"/>
              <a:t>)</a:t>
            </a:r>
          </a:p>
          <a:p>
            <a:pPr lvl="1">
              <a:lnSpc>
                <a:spcPct val="80000"/>
              </a:lnSpc>
            </a:pPr>
            <a:r>
              <a:rPr lang="el-GR" dirty="0"/>
              <a:t>Αν δεν υπάρχει κάποιο στοιχείο που να συνδέει μια δικαιοπραξία με κάποια άλλη χώρα, τότε το θέμα είναι θέμα του εσωτερικού δικαίου της χώρας στην οποία αυτό προέκυψε</a:t>
            </a:r>
            <a:endParaRPr lang="en-GB" dirty="0"/>
          </a:p>
          <a:p>
            <a:pPr lvl="1">
              <a:lnSpc>
                <a:spcPct val="80000"/>
              </a:lnSpc>
            </a:pPr>
            <a:r>
              <a:rPr lang="el-GR" dirty="0"/>
              <a:t>Αλλά και αυτό είναι μια ανάλυση του ΙΔΔ</a:t>
            </a:r>
            <a:endParaRPr lang="en-GB" dirty="0"/>
          </a:p>
          <a:p>
            <a:pPr lvl="1">
              <a:lnSpc>
                <a:spcPct val="80000"/>
              </a:lnSpc>
            </a:pPr>
            <a:endParaRPr lang="en-GB" sz="1800" dirty="0"/>
          </a:p>
          <a:p>
            <a:pPr>
              <a:lnSpc>
                <a:spcPct val="80000"/>
              </a:lnSpc>
            </a:pPr>
            <a:r>
              <a:rPr lang="el-GR" dirty="0"/>
              <a:t>Το τρίτο ερώτημα είναι η επίλυση της διαφοράς που προέκυψε</a:t>
            </a:r>
            <a:endParaRPr lang="en-GB" dirty="0"/>
          </a:p>
          <a:p>
            <a:pPr lvl="1">
              <a:lnSpc>
                <a:spcPct val="80000"/>
              </a:lnSpc>
            </a:pPr>
            <a:r>
              <a:rPr lang="el-GR" dirty="0"/>
              <a:t>Αυτό το θέμα υπόκειται στο ουσιαστικό δίκαιο που είναι εφαρμοστέο με βάση τους κανόνες ΙΔΔ του φόρουμ</a:t>
            </a:r>
            <a:endParaRPr lang="en-GB" dirty="0"/>
          </a:p>
          <a:p>
            <a:pPr lvl="1">
              <a:lnSpc>
                <a:spcPct val="80000"/>
              </a:lnSpc>
            </a:pPr>
            <a:endParaRPr lang="en-GB" sz="1800" dirty="0"/>
          </a:p>
          <a:p>
            <a:pPr>
              <a:lnSpc>
                <a:spcPct val="80000"/>
              </a:lnSpc>
            </a:pPr>
            <a:endParaRPr lang="en-GB" sz="2200" dirty="0"/>
          </a:p>
          <a:p>
            <a:pPr algn="just">
              <a:lnSpc>
                <a:spcPct val="80000"/>
              </a:lnSpc>
            </a:pPr>
            <a:endParaRPr lang="en-GB" sz="1800" dirty="0"/>
          </a:p>
          <a:p>
            <a:endParaRPr lang="en-GB" dirty="0"/>
          </a:p>
          <a:p>
            <a:pPr marL="0" indent="0">
              <a:lnSpc>
                <a:spcPct val="80000"/>
              </a:lnSpc>
              <a:buNone/>
            </a:pPr>
            <a:endParaRPr lang="en-GB" altLang="en-US" sz="2000" dirty="0"/>
          </a:p>
        </p:txBody>
      </p:sp>
    </p:spTree>
    <p:extLst>
      <p:ext uri="{BB962C8B-B14F-4D97-AF65-F5344CB8AC3E}">
        <p14:creationId xmlns:p14="http://schemas.microsoft.com/office/powerpoint/2010/main" val="1537547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94DAC-1EDF-4470-842D-22A76FDCF843}"/>
              </a:ext>
            </a:extLst>
          </p:cNvPr>
          <p:cNvSpPr>
            <a:spLocks noGrp="1"/>
          </p:cNvSpPr>
          <p:nvPr>
            <p:ph type="title"/>
          </p:nvPr>
        </p:nvSpPr>
        <p:spPr>
          <a:xfrm>
            <a:off x="1333502" y="428"/>
            <a:ext cx="8007016" cy="649277"/>
          </a:xfrm>
        </p:spPr>
        <p:txBody>
          <a:bodyPr>
            <a:normAutofit/>
          </a:bodyPr>
          <a:lstStyle/>
          <a:p>
            <a:r>
              <a:rPr lang="en-GB" sz="2400" dirty="0"/>
              <a:t>1.</a:t>
            </a:r>
            <a:r>
              <a:rPr lang="el-GR" sz="2400" dirty="0"/>
              <a:t>4</a:t>
            </a:r>
            <a:r>
              <a:rPr lang="en-GB" sz="2400" dirty="0"/>
              <a:t>. </a:t>
            </a:r>
            <a:r>
              <a:rPr lang="el-GR" sz="2400" dirty="0"/>
              <a:t>Γενικοί κανόνες ΙΔΔ</a:t>
            </a:r>
            <a:r>
              <a:rPr lang="en-GB" sz="2400" dirty="0"/>
              <a:t>: </a:t>
            </a:r>
            <a:r>
              <a:rPr lang="el-GR" sz="2400" dirty="0"/>
              <a:t>επιλογή δικαίου</a:t>
            </a:r>
            <a:endParaRPr lang="en-GB" sz="2400" dirty="0"/>
          </a:p>
        </p:txBody>
      </p:sp>
      <p:sp>
        <p:nvSpPr>
          <p:cNvPr id="3" name="Content Placeholder 2">
            <a:extLst>
              <a:ext uri="{FF2B5EF4-FFF2-40B4-BE49-F238E27FC236}">
                <a16:creationId xmlns:a16="http://schemas.microsoft.com/office/drawing/2014/main" id="{BC18E09E-8CA5-49EA-90E0-F371D48C53DD}"/>
              </a:ext>
            </a:extLst>
          </p:cNvPr>
          <p:cNvSpPr>
            <a:spLocks noGrp="1"/>
          </p:cNvSpPr>
          <p:nvPr>
            <p:ph idx="1"/>
          </p:nvPr>
        </p:nvSpPr>
        <p:spPr>
          <a:xfrm>
            <a:off x="1016669" y="739943"/>
            <a:ext cx="7814510" cy="4734425"/>
          </a:xfrm>
        </p:spPr>
        <p:txBody>
          <a:bodyPr>
            <a:noAutofit/>
          </a:bodyPr>
          <a:lstStyle/>
          <a:p>
            <a:pPr>
              <a:lnSpc>
                <a:spcPct val="80000"/>
              </a:lnSpc>
            </a:pPr>
            <a:r>
              <a:rPr lang="el-GR" dirty="0"/>
              <a:t>Η γενική αρχή της ελευθερίας της επιλογής του εφαρμοστέου δικαίου</a:t>
            </a:r>
            <a:endParaRPr lang="en-GB" dirty="0"/>
          </a:p>
          <a:p>
            <a:pPr lvl="1">
              <a:lnSpc>
                <a:spcPct val="80000"/>
              </a:lnSpc>
            </a:pPr>
            <a:r>
              <a:rPr lang="el-GR" dirty="0"/>
              <a:t>Η σύμβαση διέπεται από το δίκαιο που επέλεξαν τα μέρη (Πρότυπο Νόμος, άρθρο 84, Κανονισμός Ρώμη Ι, άρθρο 3(1)</a:t>
            </a:r>
            <a:r>
              <a:rPr lang="en-US" dirty="0"/>
              <a:t>, </a:t>
            </a:r>
            <a:r>
              <a:rPr lang="el-GR" dirty="0"/>
              <a:t>Αρχές της Χάγης, άρθρο 2(1))</a:t>
            </a:r>
            <a:endParaRPr lang="en-GB" dirty="0"/>
          </a:p>
          <a:p>
            <a:pPr>
              <a:lnSpc>
                <a:spcPct val="80000"/>
              </a:lnSpc>
            </a:pPr>
            <a:endParaRPr lang="en-GB" dirty="0"/>
          </a:p>
          <a:p>
            <a:pPr>
              <a:lnSpc>
                <a:spcPct val="80000"/>
              </a:lnSpc>
            </a:pPr>
            <a:r>
              <a:rPr lang="el-GR" dirty="0"/>
              <a:t>Κατά κανόνα, τα μέρη δεν δικαιούνται να επιλέξουν το δίκαιο που διέπει ζητήματα θέματα περιουσιακού δικαίου (αφού εξ ορισμού τίθενται το θέμα των δικαιωμάτων και υποχρεώσεων τρίτων)</a:t>
            </a:r>
            <a:endParaRPr lang="en-GB" dirty="0"/>
          </a:p>
          <a:p>
            <a:pPr>
              <a:lnSpc>
                <a:spcPct val="80000"/>
              </a:lnSpc>
            </a:pPr>
            <a:endParaRPr lang="en-GB" dirty="0"/>
          </a:p>
          <a:p>
            <a:pPr>
              <a:lnSpc>
                <a:spcPct val="80000"/>
              </a:lnSpc>
            </a:pPr>
            <a:r>
              <a:rPr lang="el-GR" dirty="0"/>
              <a:t>Συνεπώς, με τη εξαίρεση του κανόνα που αφορά το δίκαιο που διέπει τα συμβατικά δικαιώματα και τις συμβατικές υποχρεώσεις των μερών</a:t>
            </a:r>
            <a:r>
              <a:rPr lang="en-GB" dirty="0"/>
              <a:t>, </a:t>
            </a:r>
            <a:r>
              <a:rPr lang="el-GR" dirty="0"/>
              <a:t>οι κανόνες ΙΔΔ του Προτύπου Νόμου δεν μπορούν να τροποποιηθούν με συμφωνία των μερών, είναι κανόνες αναγκαστικού δικαίου </a:t>
            </a:r>
            <a:r>
              <a:rPr lang="en-GB" dirty="0"/>
              <a:t>(</a:t>
            </a:r>
            <a:r>
              <a:rPr lang="el-GR" dirty="0"/>
              <a:t>άρθρο </a:t>
            </a:r>
            <a:r>
              <a:rPr lang="en-GB" dirty="0"/>
              <a:t>3(1))</a:t>
            </a:r>
          </a:p>
          <a:p>
            <a:pPr lvl="1">
              <a:lnSpc>
                <a:spcPct val="80000"/>
              </a:lnSpc>
            </a:pPr>
            <a:r>
              <a:rPr lang="el-GR" dirty="0"/>
              <a:t>Εξαιρέσεις</a:t>
            </a:r>
            <a:r>
              <a:rPr lang="en-GB" dirty="0"/>
              <a:t>: </a:t>
            </a:r>
            <a:r>
              <a:rPr lang="el-GR" dirty="0"/>
              <a:t>το δίκαιο που διέπει δικαιώματα ασφάλειας σε τραπεζικούς λογαριασμούς και χρεόγραφα (οι λόγοι θα συζητηθούν παρακάτω)</a:t>
            </a:r>
            <a:endParaRPr lang="en-GB" dirty="0"/>
          </a:p>
          <a:p>
            <a:pPr lvl="1">
              <a:lnSpc>
                <a:spcPct val="80000"/>
              </a:lnSpc>
            </a:pPr>
            <a:endParaRPr lang="en-GB" sz="1800" dirty="0"/>
          </a:p>
          <a:p>
            <a:pPr>
              <a:lnSpc>
                <a:spcPct val="80000"/>
              </a:lnSpc>
            </a:pPr>
            <a:endParaRPr lang="en-GB" sz="2200" dirty="0"/>
          </a:p>
          <a:p>
            <a:pPr algn="just">
              <a:lnSpc>
                <a:spcPct val="80000"/>
              </a:lnSpc>
            </a:pPr>
            <a:endParaRPr lang="en-GB" sz="1800" dirty="0"/>
          </a:p>
          <a:p>
            <a:endParaRPr lang="en-GB" dirty="0"/>
          </a:p>
          <a:p>
            <a:pPr marL="0" indent="0">
              <a:lnSpc>
                <a:spcPct val="80000"/>
              </a:lnSpc>
              <a:buNone/>
            </a:pPr>
            <a:endParaRPr lang="en-GB" altLang="en-US" sz="2000" dirty="0"/>
          </a:p>
        </p:txBody>
      </p:sp>
    </p:spTree>
    <p:extLst>
      <p:ext uri="{BB962C8B-B14F-4D97-AF65-F5344CB8AC3E}">
        <p14:creationId xmlns:p14="http://schemas.microsoft.com/office/powerpoint/2010/main" val="3397673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94DAC-1EDF-4470-842D-22A76FDCF843}"/>
              </a:ext>
            </a:extLst>
          </p:cNvPr>
          <p:cNvSpPr>
            <a:spLocks noGrp="1"/>
          </p:cNvSpPr>
          <p:nvPr>
            <p:ph type="title"/>
          </p:nvPr>
        </p:nvSpPr>
        <p:spPr>
          <a:xfrm>
            <a:off x="1480931" y="101601"/>
            <a:ext cx="7852210" cy="752642"/>
          </a:xfrm>
        </p:spPr>
        <p:txBody>
          <a:bodyPr>
            <a:normAutofit fontScale="90000"/>
          </a:bodyPr>
          <a:lstStyle/>
          <a:p>
            <a:r>
              <a:rPr lang="en-GB" sz="2400" dirty="0"/>
              <a:t>2.1. </a:t>
            </a:r>
            <a:r>
              <a:rPr lang="el-GR" sz="2400" dirty="0"/>
              <a:t>Εφαρμοστέο δίκαιο σε συμβατικά θέματα: ελευθερία επιλογής</a:t>
            </a:r>
            <a:endParaRPr lang="en-GB" sz="2400" dirty="0"/>
          </a:p>
        </p:txBody>
      </p:sp>
      <p:sp>
        <p:nvSpPr>
          <p:cNvPr id="3" name="Content Placeholder 2">
            <a:extLst>
              <a:ext uri="{FF2B5EF4-FFF2-40B4-BE49-F238E27FC236}">
                <a16:creationId xmlns:a16="http://schemas.microsoft.com/office/drawing/2014/main" id="{BC18E09E-8CA5-49EA-90E0-F371D48C53DD}"/>
              </a:ext>
            </a:extLst>
          </p:cNvPr>
          <p:cNvSpPr>
            <a:spLocks noGrp="1"/>
          </p:cNvSpPr>
          <p:nvPr>
            <p:ph idx="1"/>
          </p:nvPr>
        </p:nvSpPr>
        <p:spPr>
          <a:xfrm>
            <a:off x="1249680" y="1013791"/>
            <a:ext cx="7852210" cy="4629020"/>
          </a:xfrm>
        </p:spPr>
        <p:txBody>
          <a:bodyPr>
            <a:noAutofit/>
          </a:bodyPr>
          <a:lstStyle/>
          <a:p>
            <a:r>
              <a:rPr lang="el-GR" dirty="0"/>
              <a:t>Ζητήματα που καλύπτονται</a:t>
            </a:r>
            <a:r>
              <a:rPr lang="en-US" dirty="0"/>
              <a:t>: </a:t>
            </a:r>
            <a:r>
              <a:rPr lang="el-GR" dirty="0"/>
              <a:t>τα αμοιβαία δικαιώματα και υποχρεώσεις των μερών που προκύπτουν από την δανειακή σύμβαση και την σύμβαση ασφάλειας</a:t>
            </a:r>
            <a:r>
              <a:rPr lang="en-US" dirty="0"/>
              <a:t> (</a:t>
            </a:r>
            <a:r>
              <a:rPr lang="el-GR" dirty="0"/>
              <a:t>άρθρο </a:t>
            </a:r>
            <a:r>
              <a:rPr lang="en-US" dirty="0"/>
              <a:t>84)</a:t>
            </a:r>
          </a:p>
          <a:p>
            <a:pPr lvl="1"/>
            <a:r>
              <a:rPr lang="el-GR" dirty="0"/>
              <a:t>Ζητήματα περιουσιακού δικαίου υπόκεινται σε άλλο δίκαιο</a:t>
            </a:r>
          </a:p>
          <a:p>
            <a:pPr lvl="1"/>
            <a:r>
              <a:rPr lang="el-GR" dirty="0"/>
              <a:t>Το ίδιο ισχύει και για άλλα ζητήματα, όπως το δικαίωμα των μερών να επιλέξουν διαφορετικά δίκαια για διαφορετικά θέματα η να τροποποιήσουν την επιλογή τους</a:t>
            </a:r>
            <a:endParaRPr lang="en-US" dirty="0"/>
          </a:p>
          <a:p>
            <a:pPr lvl="1"/>
            <a:endParaRPr lang="en-US" sz="1800" dirty="0"/>
          </a:p>
          <a:p>
            <a:r>
              <a:rPr lang="el-GR" dirty="0"/>
              <a:t>Εφαρμοστέο δίκαιο</a:t>
            </a:r>
            <a:r>
              <a:rPr lang="en-GB" dirty="0"/>
              <a:t>: </a:t>
            </a:r>
            <a:r>
              <a:rPr lang="el-GR" dirty="0"/>
              <a:t>το δίκαιο που επιλέγουν τα μέρη, ρητά η σιωπηρά</a:t>
            </a:r>
            <a:endParaRPr lang="en-GB" dirty="0"/>
          </a:p>
          <a:p>
            <a:pPr lvl="1"/>
            <a:r>
              <a:rPr lang="el-GR" dirty="0"/>
              <a:t>Δεν υπάρχει αναφορά σε κανόνες δικαίου (αντίθετα με το άρθρο 3 των Αρχών της Χάγης</a:t>
            </a:r>
            <a:r>
              <a:rPr lang="en-GB" dirty="0"/>
              <a:t>)</a:t>
            </a:r>
          </a:p>
          <a:p>
            <a:endParaRPr lang="en-GB" dirty="0"/>
          </a:p>
          <a:p>
            <a:r>
              <a:rPr lang="el-GR" dirty="0"/>
              <a:t>Η ίδια προσέγγιση ακολουθείται και στον Κανονισμό Ρώμη Ι (άρθρο</a:t>
            </a:r>
            <a:r>
              <a:rPr lang="en-US" dirty="0"/>
              <a:t> 3(1)</a:t>
            </a:r>
            <a:r>
              <a:rPr lang="el-GR" dirty="0"/>
              <a:t>)</a:t>
            </a:r>
            <a:r>
              <a:rPr lang="en-US" dirty="0"/>
              <a:t> </a:t>
            </a:r>
            <a:r>
              <a:rPr lang="el-GR" dirty="0"/>
              <a:t>και των Αρχών της Χάγης (άρθρο 2(1))</a:t>
            </a:r>
            <a:endParaRPr lang="en-US" dirty="0"/>
          </a:p>
          <a:p>
            <a:endParaRPr lang="en-GB" sz="2000" dirty="0"/>
          </a:p>
          <a:p>
            <a:endParaRPr lang="en-GB" sz="2000" dirty="0"/>
          </a:p>
          <a:p>
            <a:pPr>
              <a:lnSpc>
                <a:spcPct val="90000"/>
              </a:lnSpc>
            </a:pPr>
            <a:endParaRPr lang="en-GB" altLang="en-US" sz="2000" b="0" dirty="0"/>
          </a:p>
        </p:txBody>
      </p:sp>
    </p:spTree>
    <p:extLst>
      <p:ext uri="{BB962C8B-B14F-4D97-AF65-F5344CB8AC3E}">
        <p14:creationId xmlns:p14="http://schemas.microsoft.com/office/powerpoint/2010/main" val="227191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94DAC-1EDF-4470-842D-22A76FDCF843}"/>
              </a:ext>
            </a:extLst>
          </p:cNvPr>
          <p:cNvSpPr>
            <a:spLocks noGrp="1"/>
          </p:cNvSpPr>
          <p:nvPr>
            <p:ph type="title"/>
          </p:nvPr>
        </p:nvSpPr>
        <p:spPr>
          <a:xfrm>
            <a:off x="1419727" y="101600"/>
            <a:ext cx="8001000" cy="740611"/>
          </a:xfrm>
        </p:spPr>
        <p:txBody>
          <a:bodyPr>
            <a:noAutofit/>
          </a:bodyPr>
          <a:lstStyle/>
          <a:p>
            <a:r>
              <a:rPr lang="en-GB" sz="2400" dirty="0"/>
              <a:t>2.2. </a:t>
            </a:r>
            <a:r>
              <a:rPr lang="el-GR" sz="2400" dirty="0"/>
              <a:t>Εφαρμοστέο δίκαιο σε συμβατικά θέματα: ελλείψει επιλογής</a:t>
            </a:r>
            <a:r>
              <a:rPr lang="en-GB" sz="2400" dirty="0"/>
              <a:t> </a:t>
            </a:r>
          </a:p>
        </p:txBody>
      </p:sp>
      <p:sp>
        <p:nvSpPr>
          <p:cNvPr id="3" name="Content Placeholder 2">
            <a:extLst>
              <a:ext uri="{FF2B5EF4-FFF2-40B4-BE49-F238E27FC236}">
                <a16:creationId xmlns:a16="http://schemas.microsoft.com/office/drawing/2014/main" id="{BC18E09E-8CA5-49EA-90E0-F371D48C53DD}"/>
              </a:ext>
            </a:extLst>
          </p:cNvPr>
          <p:cNvSpPr>
            <a:spLocks noGrp="1"/>
          </p:cNvSpPr>
          <p:nvPr>
            <p:ph idx="1"/>
          </p:nvPr>
        </p:nvSpPr>
        <p:spPr>
          <a:xfrm>
            <a:off x="902371" y="1167061"/>
            <a:ext cx="8584530" cy="5311944"/>
          </a:xfrm>
        </p:spPr>
        <p:txBody>
          <a:bodyPr>
            <a:noAutofit/>
          </a:bodyPr>
          <a:lstStyle/>
          <a:p>
            <a:r>
              <a:rPr lang="el-GR" sz="2000" dirty="0"/>
              <a:t>Ελλείψει επιλογής του εφαρμοστέου δικαίου σε δικαιώματα ασφάλειας, εφαρμοστέο δίκαιο είναι το δίκαιο που διέπει την δανειακή/ασφαλιστική σύμβαση </a:t>
            </a:r>
          </a:p>
          <a:p>
            <a:r>
              <a:rPr lang="el-GR" sz="2000" dirty="0"/>
              <a:t>Αυτό καθορίζεται ως εξής:</a:t>
            </a:r>
            <a:endParaRPr lang="en-GB" sz="1800" dirty="0"/>
          </a:p>
          <a:p>
            <a:pPr lvl="1"/>
            <a:r>
              <a:rPr lang="el-GR" sz="1800" dirty="0"/>
              <a:t>Σε περίπτωση σύμβασης πώλησης αγαθών, το δίκαιο της χώρας στην οποία ο πωλητής έχει την επιχειρηματική δραστηριότητα η συνήθη διαμονή του και σε περίπτωση σύμβασης παροχής υπηρεσιών, το δίκαιο της χώρας στην οποία ο πάροχος υπηρεσίας έχει την πάροδος επιχειρηματική δραστηριότητα η συνήθη διαμονή του (Κανονισμός Ρώμη Ι, άρθρο 4(1) </a:t>
            </a:r>
          </a:p>
          <a:p>
            <a:pPr lvl="1"/>
            <a:r>
              <a:rPr lang="el-GR" sz="1800" dirty="0"/>
              <a:t>Το δίκαιο της χώρας στην οποία το μέρος το οποίο οφείλει να εκπληρώσει τη χαρακτηριστική παροχή (characteristic performance) της σύμβαση έχει την επιχειρηματική δραστηριότητα η συνήθη διαμονή του (π.χ. την παράδοση των εμπορευμάτων σε σύμβαση πωλήσεως με παρακράτηση κυριότητας η πάροδος παροχή της πίστωσης σε πιστωτική σύμβαση, Κανονισμός Ρώμη Ι, άρθρο 4(2)) </a:t>
            </a:r>
          </a:p>
          <a:p>
            <a:pPr lvl="1"/>
            <a:r>
              <a:rPr lang="el-GR" sz="1800" dirty="0"/>
              <a:t>Το δίκαιο της χώρας με την οποία η δανειακή/ασφαλιστική συνδέεται στενότερα (Κανονισμός Ρώμη Ι, άρθρο 4(3) και (4))</a:t>
            </a:r>
            <a:endParaRPr lang="en-US" sz="1800" dirty="0"/>
          </a:p>
          <a:p>
            <a:endParaRPr lang="en-GB" sz="2000" dirty="0"/>
          </a:p>
          <a:p>
            <a:pPr>
              <a:lnSpc>
                <a:spcPct val="90000"/>
              </a:lnSpc>
            </a:pPr>
            <a:endParaRPr lang="en-GB" altLang="en-US" sz="2000" b="0" dirty="0"/>
          </a:p>
        </p:txBody>
      </p:sp>
    </p:spTree>
    <p:extLst>
      <p:ext uri="{BB962C8B-B14F-4D97-AF65-F5344CB8AC3E}">
        <p14:creationId xmlns:p14="http://schemas.microsoft.com/office/powerpoint/2010/main" val="4267530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94DAC-1EDF-4470-842D-22A76FDCF843}"/>
              </a:ext>
            </a:extLst>
          </p:cNvPr>
          <p:cNvSpPr>
            <a:spLocks noGrp="1"/>
          </p:cNvSpPr>
          <p:nvPr>
            <p:ph type="title"/>
          </p:nvPr>
        </p:nvSpPr>
        <p:spPr>
          <a:xfrm>
            <a:off x="1127760" y="96253"/>
            <a:ext cx="8226793" cy="715879"/>
          </a:xfrm>
        </p:spPr>
        <p:txBody>
          <a:bodyPr>
            <a:noAutofit/>
          </a:bodyPr>
          <a:lstStyle/>
          <a:p>
            <a:r>
              <a:rPr lang="en-GB" sz="2400" dirty="0"/>
              <a:t>3.1. </a:t>
            </a:r>
            <a:r>
              <a:rPr lang="el-GR" sz="2400" dirty="0"/>
              <a:t>Εφαρμοστέο δίκαιο σε δικαιώματα ασφάλειας σε ενσώματα κινητά: ο βασικός κανόνας</a:t>
            </a:r>
            <a:r>
              <a:rPr lang="en-GB" sz="2400" dirty="0"/>
              <a:t> </a:t>
            </a:r>
          </a:p>
        </p:txBody>
      </p:sp>
      <p:sp>
        <p:nvSpPr>
          <p:cNvPr id="3" name="Content Placeholder 2">
            <a:extLst>
              <a:ext uri="{FF2B5EF4-FFF2-40B4-BE49-F238E27FC236}">
                <a16:creationId xmlns:a16="http://schemas.microsoft.com/office/drawing/2014/main" id="{BC18E09E-8CA5-49EA-90E0-F371D48C53DD}"/>
              </a:ext>
            </a:extLst>
          </p:cNvPr>
          <p:cNvSpPr>
            <a:spLocks noGrp="1"/>
          </p:cNvSpPr>
          <p:nvPr>
            <p:ph idx="1"/>
          </p:nvPr>
        </p:nvSpPr>
        <p:spPr>
          <a:xfrm>
            <a:off x="998622" y="1227221"/>
            <a:ext cx="7928810" cy="3928311"/>
          </a:xfrm>
        </p:spPr>
        <p:txBody>
          <a:bodyPr>
            <a:noAutofit/>
          </a:bodyPr>
          <a:lstStyle/>
          <a:p>
            <a:r>
              <a:rPr lang="el-GR" dirty="0"/>
              <a:t>Ζητήματα που καλύπτονται</a:t>
            </a:r>
            <a:r>
              <a:rPr lang="en-GB" dirty="0"/>
              <a:t>: </a:t>
            </a:r>
            <a:r>
              <a:rPr lang="el-GR" dirty="0"/>
              <a:t>η σύσταση, η ενέργεια έναντι τρίτων και η προτεραιότητα</a:t>
            </a:r>
            <a:r>
              <a:rPr lang="en-GB" dirty="0"/>
              <a:t> </a:t>
            </a:r>
            <a:r>
              <a:rPr lang="el-GR" dirty="0"/>
              <a:t>ενός δικαιώματος ασφάλειας</a:t>
            </a:r>
            <a:r>
              <a:rPr lang="en-GB" dirty="0"/>
              <a:t> (Art. 85(1))</a:t>
            </a:r>
          </a:p>
          <a:p>
            <a:pPr lvl="1"/>
            <a:r>
              <a:rPr lang="el-GR" dirty="0"/>
              <a:t>Δικαίωμα ασφάλειας</a:t>
            </a:r>
            <a:r>
              <a:rPr lang="en-GB" dirty="0"/>
              <a:t>: </a:t>
            </a:r>
            <a:r>
              <a:rPr lang="el-GR" dirty="0"/>
              <a:t>ενιαία, λειτουργική και συνολική προσέγγιση</a:t>
            </a:r>
            <a:r>
              <a:rPr lang="en-GB" dirty="0"/>
              <a:t> (</a:t>
            </a:r>
            <a:r>
              <a:rPr lang="el-GR" dirty="0"/>
              <a:t>ενιαίος όρος και όλα τα δικαιώματα που ασφαλίζουν απαιτήσεις καλύπτονται</a:t>
            </a:r>
            <a:r>
              <a:rPr lang="en-GB" dirty="0"/>
              <a:t>)</a:t>
            </a:r>
          </a:p>
          <a:p>
            <a:pPr lvl="1"/>
            <a:r>
              <a:rPr lang="el-GR" dirty="0"/>
              <a:t>Η διάκριση ανάμεσα στην σύσταση (με συμφωνία), την ενέργεια έναντι τρίτων (με δημόσια εγγραφή, κατοχή η έλεγχο) και την προτεραιότητα ανάμεσα σε αντικρουόμενα δικαιώματα</a:t>
            </a:r>
            <a:endParaRPr lang="en-GB" dirty="0"/>
          </a:p>
          <a:p>
            <a:endParaRPr lang="el-GR" dirty="0"/>
          </a:p>
          <a:p>
            <a:r>
              <a:rPr lang="el-GR" dirty="0"/>
              <a:t>Εφαρμοστέο δίκαιο</a:t>
            </a:r>
            <a:r>
              <a:rPr lang="en-GB" dirty="0"/>
              <a:t>: </a:t>
            </a:r>
            <a:r>
              <a:rPr lang="el-GR" dirty="0"/>
              <a:t>κατά κανόνα, το δίκαιο της χώρας στην οποία βρίσκονται τα ενσώματα κινητά </a:t>
            </a:r>
            <a:r>
              <a:rPr lang="en-GB" dirty="0"/>
              <a:t>(</a:t>
            </a:r>
            <a:r>
              <a:rPr lang="en-GB" i="1" dirty="0"/>
              <a:t>lex rei sitae </a:t>
            </a:r>
            <a:r>
              <a:rPr lang="en-GB" dirty="0"/>
              <a:t>or</a:t>
            </a:r>
            <a:r>
              <a:rPr lang="en-GB" i="1" dirty="0"/>
              <a:t> lex situs)</a:t>
            </a:r>
          </a:p>
          <a:p>
            <a:pPr marL="0" indent="0">
              <a:lnSpc>
                <a:spcPct val="80000"/>
              </a:lnSpc>
              <a:buNone/>
            </a:pPr>
            <a:endParaRPr lang="en-GB" altLang="en-US" sz="2000" dirty="0"/>
          </a:p>
        </p:txBody>
      </p:sp>
    </p:spTree>
    <p:extLst>
      <p:ext uri="{BB962C8B-B14F-4D97-AF65-F5344CB8AC3E}">
        <p14:creationId xmlns:p14="http://schemas.microsoft.com/office/powerpoint/2010/main" val="273534930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5677</TotalTime>
  <Words>3439</Words>
  <Application>Microsoft Office PowerPoint</Application>
  <PresentationFormat>Widescreen</PresentationFormat>
  <Paragraphs>222</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Times New Roman</vt:lpstr>
      <vt:lpstr>Trebuchet MS</vt:lpstr>
      <vt:lpstr>Wingdings 3</vt:lpstr>
      <vt:lpstr>Facet</vt:lpstr>
      <vt:lpstr>ΙΔΔ: εφαρμοστέο δίκαιο σε δικαιώματα ασφάλειας σε κινητά κατά τον Πρότυπο Νόμο της UNCITRAL για τις Ασφαλισμένες Πιστώσεις </vt:lpstr>
      <vt:lpstr>Πίνακας περιεχομένων</vt:lpstr>
      <vt:lpstr>1.1. Εισαγωγικά θέματα για τους διεθνείς οργανισμούς</vt:lpstr>
      <vt:lpstr>1.2. Γενικά θέματα ΙΔΔ: χαρακτηρισμός</vt:lpstr>
      <vt:lpstr>1.3. Γενικοί κανόνες ΙΔΔ: εφαρμοστέο δίκαιο</vt:lpstr>
      <vt:lpstr>1.4. Γενικοί κανόνες ΙΔΔ: επιλογή δικαίου</vt:lpstr>
      <vt:lpstr>2.1. Εφαρμοστέο δίκαιο σε συμβατικά θέματα: ελευθερία επιλογής</vt:lpstr>
      <vt:lpstr>2.2. Εφαρμοστέο δίκαιο σε συμβατικά θέματα: ελλείψει επιλογής </vt:lpstr>
      <vt:lpstr>3.1. Εφαρμοστέο δίκαιο σε δικαιώματα ασφάλειας σε ενσώματα κινητά: ο βασικός κανόνας </vt:lpstr>
      <vt:lpstr>3.2. Εφαρμοστέο δίκαιο σε δικαιώματα ασφάλειας σε ενσώματα κινητά: οι εξαιρέσεις</vt:lpstr>
      <vt:lpstr>4. Εφαρμοστέο δίκαιο σε δικαιώματα ασφάλειας σε άυλα αγαθά</vt:lpstr>
      <vt:lpstr>5.1. Εφαρμοστέο δίκαιο σε δικαιώματα ασφάλειας σε απαιτήσεις που σχετίζονται με ακίνητα</vt:lpstr>
      <vt:lpstr>6.1. Εφαρμοστέο δίκαιο στην εκτέλεση δικαιωμάτων ασφάλειας: η έννοια της εκτέλεσης</vt:lpstr>
      <vt:lpstr>6.2. Εφαρμοστέο δίκαιο στην εκτέλεση δικαιωμάτων ασφάλειας: σε ενσώματα και άυλα αγαθά</vt:lpstr>
      <vt:lpstr>7. Εφαρμοστέο δίκαιο σε δικαιώματα ασφάλειας σε έσοδα</vt:lpstr>
      <vt:lpstr>8. Έννοια της τοποθεσίας και του χρόνου για τον προσδιορισμό της τοποθεσίας</vt:lpstr>
      <vt:lpstr>9. Αποκλεισμός της παραπομπής (renvoi)</vt:lpstr>
      <vt:lpstr>10.1. Υπερισχύουσες διατάξεις αναγκαστικού δικαίου και δημόσια τάξη του δικάζοντος δικαστή</vt:lpstr>
      <vt:lpstr>10.2. Υπερισχύουσες διατάξεις αναγκαστικού δικαίου και δημόσια τάξη του δικάζοντος δικαστή</vt:lpstr>
      <vt:lpstr>10.3. Υπερισχύουσες διατάξεις αναγκαστικού δικαίου και δημόσια τάξη του δικάζοντος δικαστή</vt:lpstr>
      <vt:lpstr>11.  Επίδραση της αφερεγγυότητας στο εφαρμοστέο δίκαιο σε δικαιώματα ασφάλειας σε κινητά</vt:lpstr>
      <vt:lpstr>12. Εφαρμοστέο δίκαιο στα δικαιώματα και τις υποχρεώσεις μεταξύ τριτοφειλετών και ασφαλισμένων πιστωτών</vt:lpstr>
      <vt:lpstr>13. Εφαρμοστέο δίκαιο σε δικαιώματα ασφάλειας σε τραπεζικούς λογαριασμούς</vt:lpstr>
      <vt:lpstr>14.  Εφαρμοστέο δίκαιο στην ενέργεια δικαιωμάτων ασφάλειας σε κινητά έναντι τρίτων με εγγραφή</vt:lpstr>
      <vt:lpstr>15. Εφαρμοστέο δίκαιο σε δικαιώματα ασφάλειας σε δικαιώματα πνευματικής ιδιοκτησίας</vt:lpstr>
      <vt:lpstr>16. Εφαρμοστέο δίκαιο σε δικαιώματα ασφάλειας σε ομόλογα και μετοχές που τηρούνται απευθείας από τον εκδότη</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key characteristics of a modern and efficient secured transactions regime</dc:title>
  <dc:creator>Iakovos Bazinas</dc:creator>
  <cp:lastModifiedBy>Spyridon Bazinas</cp:lastModifiedBy>
  <cp:revision>77</cp:revision>
  <dcterms:created xsi:type="dcterms:W3CDTF">2019-10-01T09:59:20Z</dcterms:created>
  <dcterms:modified xsi:type="dcterms:W3CDTF">2025-04-07T10:07:08Z</dcterms:modified>
</cp:coreProperties>
</file>