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55" r:id="rId1"/>
  </p:sldMasterIdLst>
  <p:notesMasterIdLst>
    <p:notesMasterId r:id="rId37"/>
  </p:notesMasterIdLst>
  <p:sldIdLst>
    <p:sldId id="256" r:id="rId2"/>
    <p:sldId id="262" r:id="rId3"/>
    <p:sldId id="307" r:id="rId4"/>
    <p:sldId id="297" r:id="rId5"/>
    <p:sldId id="298" r:id="rId6"/>
    <p:sldId id="299" r:id="rId7"/>
    <p:sldId id="300" r:id="rId8"/>
    <p:sldId id="264" r:id="rId9"/>
    <p:sldId id="266" r:id="rId10"/>
    <p:sldId id="267" r:id="rId11"/>
    <p:sldId id="310" r:id="rId12"/>
    <p:sldId id="270" r:id="rId13"/>
    <p:sldId id="269" r:id="rId14"/>
    <p:sldId id="311" r:id="rId15"/>
    <p:sldId id="271" r:id="rId16"/>
    <p:sldId id="275" r:id="rId17"/>
    <p:sldId id="312" r:id="rId18"/>
    <p:sldId id="277" r:id="rId19"/>
    <p:sldId id="278" r:id="rId20"/>
    <p:sldId id="280" r:id="rId21"/>
    <p:sldId id="281" r:id="rId22"/>
    <p:sldId id="282" r:id="rId23"/>
    <p:sldId id="283" r:id="rId24"/>
    <p:sldId id="305" r:id="rId25"/>
    <p:sldId id="313" r:id="rId26"/>
    <p:sldId id="260" r:id="rId27"/>
    <p:sldId id="268" r:id="rId28"/>
    <p:sldId id="265" r:id="rId29"/>
    <p:sldId id="317" r:id="rId30"/>
    <p:sldId id="318" r:id="rId31"/>
    <p:sldId id="308" r:id="rId32"/>
    <p:sldId id="315" r:id="rId33"/>
    <p:sldId id="316" r:id="rId34"/>
    <p:sldId id="314" r:id="rId35"/>
    <p:sldId id="295" r:id="rId36"/>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autoAdjust="0"/>
    <p:restoredTop sz="85427" autoAdjust="0"/>
  </p:normalViewPr>
  <p:slideViewPr>
    <p:cSldViewPr>
      <p:cViewPr varScale="1">
        <p:scale>
          <a:sx n="111" d="100"/>
          <a:sy n="111" d="100"/>
        </p:scale>
        <p:origin x="1614" y="96"/>
      </p:cViewPr>
      <p:guideLst>
        <p:guide orient="horz" pos="2160"/>
        <p:guide pos="2880"/>
      </p:guideLst>
    </p:cSldViewPr>
  </p:slideViewPr>
  <p:outlineViewPr>
    <p:cViewPr>
      <p:scale>
        <a:sx n="33" d="100"/>
        <a:sy n="33" d="100"/>
      </p:scale>
      <p:origin x="0" y="3560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6B4BFA-9DE5-4A9B-986D-4EED48D69A4C}" type="doc">
      <dgm:prSet loTypeId="urn:microsoft.com/office/officeart/2005/8/layout/orgChart1" loCatId="hierarchy" qsTypeId="urn:microsoft.com/office/officeart/2005/8/quickstyle/simple3" qsCatId="simple" csTypeId="urn:microsoft.com/office/officeart/2005/8/colors/colorful5" csCatId="colorful" phldr="1"/>
      <dgm:spPr/>
      <dgm:t>
        <a:bodyPr/>
        <a:lstStyle/>
        <a:p>
          <a:endParaRPr lang="el-GR"/>
        </a:p>
      </dgm:t>
    </dgm:pt>
    <dgm:pt modelId="{2215390E-9CA0-49FD-AA2F-C17F94AAE250}">
      <dgm:prSet phldrT="[Κείμενο]" custT="1"/>
      <dgm:spPr/>
      <dgm:t>
        <a:bodyPr/>
        <a:lstStyle/>
        <a:p>
          <a:pPr>
            <a:spcAft>
              <a:spcPts val="0"/>
            </a:spcAft>
          </a:pPr>
          <a:r>
            <a:rPr lang="el-GR" sz="1200" dirty="0">
              <a:latin typeface="Calibri" pitchFamily="34" charset="0"/>
            </a:rPr>
            <a:t>Κεντρικό Αποθετήριο Αξιών – Νέα Υόρκη</a:t>
          </a:r>
        </a:p>
        <a:p>
          <a:pPr>
            <a:spcAft>
              <a:spcPts val="0"/>
            </a:spcAft>
          </a:pPr>
          <a:r>
            <a:rPr lang="el-GR" sz="1200" dirty="0">
              <a:latin typeface="Calibri" pitchFamily="34" charset="0"/>
            </a:rPr>
            <a:t>5.000.000 μετοχές</a:t>
          </a:r>
        </a:p>
        <a:p>
          <a:pPr>
            <a:spcAft>
              <a:spcPts val="0"/>
            </a:spcAft>
          </a:pPr>
          <a:r>
            <a:rPr lang="en-US" sz="1200" dirty="0">
              <a:latin typeface="Calibri" pitchFamily="34" charset="0"/>
            </a:rPr>
            <a:t>Illinois Inc.</a:t>
          </a:r>
          <a:endParaRPr lang="el-GR" sz="1200" dirty="0">
            <a:latin typeface="Calibri" pitchFamily="34" charset="0"/>
          </a:endParaRPr>
        </a:p>
      </dgm:t>
    </dgm:pt>
    <dgm:pt modelId="{ECF95811-B787-4FC4-8E4A-6C98AD5E9CE6}" type="parTrans" cxnId="{217956FB-18D9-4963-86B7-4D7AF00F95CF}">
      <dgm:prSet/>
      <dgm:spPr/>
      <dgm:t>
        <a:bodyPr/>
        <a:lstStyle/>
        <a:p>
          <a:endParaRPr lang="el-GR"/>
        </a:p>
      </dgm:t>
    </dgm:pt>
    <dgm:pt modelId="{B32DB3C5-1CCA-4551-B3B6-A66CECE794B8}" type="sibTrans" cxnId="{217956FB-18D9-4963-86B7-4D7AF00F95CF}">
      <dgm:prSet/>
      <dgm:spPr/>
      <dgm:t>
        <a:bodyPr/>
        <a:lstStyle/>
        <a:p>
          <a:endParaRPr lang="el-GR"/>
        </a:p>
      </dgm:t>
    </dgm:pt>
    <dgm:pt modelId="{ED3BCA20-8277-42E0-80A8-1ECA50448633}">
      <dgm:prSet phldrT="[Κείμενο]" custT="1"/>
      <dgm:spPr/>
      <dgm:t>
        <a:bodyPr/>
        <a:lstStyle/>
        <a:p>
          <a:r>
            <a:rPr lang="el-GR" sz="1200" dirty="0">
              <a:latin typeface="Calibri" pitchFamily="34" charset="0"/>
            </a:rPr>
            <a:t>«ΚΕΡΔΟΣ» ΕΠΕΥ</a:t>
          </a:r>
        </a:p>
        <a:p>
          <a:r>
            <a:rPr lang="el-GR" sz="1200" dirty="0">
              <a:latin typeface="Calibri" pitchFamily="34" charset="0"/>
            </a:rPr>
            <a:t>1.000.000 μετοχές</a:t>
          </a:r>
        </a:p>
      </dgm:t>
    </dgm:pt>
    <dgm:pt modelId="{443C5CD0-318F-40F6-884D-265A507AA2D6}" type="parTrans" cxnId="{227DFDDE-DDB6-401E-B613-52ED4167DD4B}">
      <dgm:prSet/>
      <dgm:spPr/>
      <dgm:t>
        <a:bodyPr/>
        <a:lstStyle/>
        <a:p>
          <a:endParaRPr lang="el-GR" sz="2000">
            <a:latin typeface="Calibri" pitchFamily="34" charset="0"/>
          </a:endParaRPr>
        </a:p>
      </dgm:t>
    </dgm:pt>
    <dgm:pt modelId="{529530B3-B188-456D-830F-FFA86A4840C7}" type="sibTrans" cxnId="{227DFDDE-DDB6-401E-B613-52ED4167DD4B}">
      <dgm:prSet/>
      <dgm:spPr/>
      <dgm:t>
        <a:bodyPr/>
        <a:lstStyle/>
        <a:p>
          <a:endParaRPr lang="el-GR"/>
        </a:p>
      </dgm:t>
    </dgm:pt>
    <dgm:pt modelId="{18230DE6-51AC-4C57-BB69-F1AA8B432778}">
      <dgm:prSet phldrT="[Κείμενο]" custT="1"/>
      <dgm:spPr/>
      <dgm:t>
        <a:bodyPr/>
        <a:lstStyle/>
        <a:p>
          <a:r>
            <a:rPr lang="el-GR" sz="1200" dirty="0">
              <a:latin typeface="Calibri" pitchFamily="34" charset="0"/>
            </a:rPr>
            <a:t>Τράπεζα Τελ Αβίβ</a:t>
          </a:r>
        </a:p>
        <a:p>
          <a:r>
            <a:rPr lang="el-GR" sz="1200" dirty="0">
              <a:latin typeface="Calibri" pitchFamily="34" charset="0"/>
            </a:rPr>
            <a:t>850.000 μετοχές</a:t>
          </a:r>
        </a:p>
      </dgm:t>
    </dgm:pt>
    <dgm:pt modelId="{7EB4358D-E62C-4431-93AF-1D6A28FD42AD}" type="parTrans" cxnId="{2E7CF14A-3B25-433D-A9D8-6B3CDD707121}">
      <dgm:prSet/>
      <dgm:spPr/>
      <dgm:t>
        <a:bodyPr/>
        <a:lstStyle/>
        <a:p>
          <a:endParaRPr lang="el-GR" sz="2000">
            <a:latin typeface="Calibri" pitchFamily="34" charset="0"/>
          </a:endParaRPr>
        </a:p>
      </dgm:t>
    </dgm:pt>
    <dgm:pt modelId="{AD95B110-5364-4A2D-85AC-0866764C6964}" type="sibTrans" cxnId="{2E7CF14A-3B25-433D-A9D8-6B3CDD707121}">
      <dgm:prSet/>
      <dgm:spPr/>
      <dgm:t>
        <a:bodyPr/>
        <a:lstStyle/>
        <a:p>
          <a:endParaRPr lang="el-GR"/>
        </a:p>
      </dgm:t>
    </dgm:pt>
    <dgm:pt modelId="{7F6AC639-28B4-442B-A76F-ECE0A3FC5329}">
      <dgm:prSet phldrT="[Κείμενο]" custT="1"/>
      <dgm:spPr/>
      <dgm:t>
        <a:bodyPr/>
        <a:lstStyle/>
        <a:p>
          <a:r>
            <a:rPr lang="el-GR" sz="1200" dirty="0">
              <a:latin typeface="Calibri" pitchFamily="34" charset="0"/>
            </a:rPr>
            <a:t>Έλληνας Επενδυτής</a:t>
          </a:r>
        </a:p>
        <a:p>
          <a:r>
            <a:rPr lang="el-GR" sz="1200" dirty="0">
              <a:latin typeface="Calibri" pitchFamily="34" charset="0"/>
            </a:rPr>
            <a:t>150.000 μετοχές</a:t>
          </a:r>
        </a:p>
      </dgm:t>
    </dgm:pt>
    <dgm:pt modelId="{77ED7E25-6F28-436F-B3FE-9F1525E10761}" type="parTrans" cxnId="{E7C741BE-BFF6-45A6-876F-1B0EE65585C1}">
      <dgm:prSet/>
      <dgm:spPr/>
      <dgm:t>
        <a:bodyPr/>
        <a:lstStyle/>
        <a:p>
          <a:endParaRPr lang="el-GR" sz="2000">
            <a:latin typeface="Calibri" pitchFamily="34" charset="0"/>
          </a:endParaRPr>
        </a:p>
      </dgm:t>
    </dgm:pt>
    <dgm:pt modelId="{5A6E6D7D-7447-434B-B83E-BED57B25654A}" type="sibTrans" cxnId="{E7C741BE-BFF6-45A6-876F-1B0EE65585C1}">
      <dgm:prSet/>
      <dgm:spPr/>
      <dgm:t>
        <a:bodyPr/>
        <a:lstStyle/>
        <a:p>
          <a:endParaRPr lang="el-GR"/>
        </a:p>
      </dgm:t>
    </dgm:pt>
    <dgm:pt modelId="{6A957BA8-D357-4E28-AC88-9AED5BDEB28E}">
      <dgm:prSet phldrT="[Κείμενο]" custT="1"/>
      <dgm:spPr/>
      <dgm:t>
        <a:bodyPr/>
        <a:lstStyle/>
        <a:p>
          <a:r>
            <a:rPr lang="en-US" sz="1200" dirty="0">
              <a:latin typeface="Calibri" pitchFamily="34" charset="0"/>
            </a:rPr>
            <a:t>California Sub-custodian</a:t>
          </a:r>
        </a:p>
        <a:p>
          <a:r>
            <a:rPr lang="el-GR" sz="1200" dirty="0">
              <a:latin typeface="Calibri" pitchFamily="34" charset="0"/>
            </a:rPr>
            <a:t>3.0</a:t>
          </a:r>
          <a:r>
            <a:rPr lang="en-US" sz="1200" dirty="0">
              <a:latin typeface="Calibri" pitchFamily="34" charset="0"/>
            </a:rPr>
            <a:t>00.000 </a:t>
          </a:r>
          <a:r>
            <a:rPr lang="el-GR" sz="1200" dirty="0">
              <a:latin typeface="Calibri" pitchFamily="34" charset="0"/>
            </a:rPr>
            <a:t>μετοχές</a:t>
          </a:r>
        </a:p>
      </dgm:t>
    </dgm:pt>
    <dgm:pt modelId="{AC21BA6D-48C7-4E9F-AF12-A1588FAA0BD4}" type="parTrans" cxnId="{D43210DF-FE78-4B87-8BC5-C656CD9BF87F}">
      <dgm:prSet/>
      <dgm:spPr/>
      <dgm:t>
        <a:bodyPr/>
        <a:lstStyle/>
        <a:p>
          <a:endParaRPr lang="el-GR" sz="2000">
            <a:latin typeface="Calibri" pitchFamily="34" charset="0"/>
          </a:endParaRPr>
        </a:p>
      </dgm:t>
    </dgm:pt>
    <dgm:pt modelId="{BFC73120-BEC5-464B-92A2-BA803FA16FC9}" type="sibTrans" cxnId="{D43210DF-FE78-4B87-8BC5-C656CD9BF87F}">
      <dgm:prSet/>
      <dgm:spPr/>
      <dgm:t>
        <a:bodyPr/>
        <a:lstStyle/>
        <a:p>
          <a:endParaRPr lang="el-GR"/>
        </a:p>
      </dgm:t>
    </dgm:pt>
    <dgm:pt modelId="{6FBEFF01-DBE2-4B4C-A3AF-E346998A195D}">
      <dgm:prSet phldrT="[Κείμενο]" custT="1"/>
      <dgm:spPr/>
      <dgm:t>
        <a:bodyPr/>
        <a:lstStyle/>
        <a:p>
          <a:r>
            <a:rPr lang="el-GR" sz="1200" dirty="0">
              <a:latin typeface="Calibri" pitchFamily="34" charset="0"/>
            </a:rPr>
            <a:t>Ευρωπαϊκό ΚΑΑ</a:t>
          </a:r>
        </a:p>
        <a:p>
          <a:r>
            <a:rPr lang="el-GR" sz="1200" dirty="0">
              <a:latin typeface="Calibri" pitchFamily="34" charset="0"/>
            </a:rPr>
            <a:t>2.500.000 μετοχές </a:t>
          </a:r>
        </a:p>
      </dgm:t>
    </dgm:pt>
    <dgm:pt modelId="{8A350DB1-73E3-443C-8D34-7D9786F6A810}" type="parTrans" cxnId="{4E715E25-D70F-435B-B172-AFBC3B1328C2}">
      <dgm:prSet/>
      <dgm:spPr/>
      <dgm:t>
        <a:bodyPr/>
        <a:lstStyle/>
        <a:p>
          <a:endParaRPr lang="el-GR" sz="2000">
            <a:latin typeface="Calibri" pitchFamily="34" charset="0"/>
          </a:endParaRPr>
        </a:p>
      </dgm:t>
    </dgm:pt>
    <dgm:pt modelId="{C7F82791-460D-45E8-B925-BB8EB3A3617A}" type="sibTrans" cxnId="{4E715E25-D70F-435B-B172-AFBC3B1328C2}">
      <dgm:prSet/>
      <dgm:spPr/>
      <dgm:t>
        <a:bodyPr/>
        <a:lstStyle/>
        <a:p>
          <a:endParaRPr lang="el-GR"/>
        </a:p>
      </dgm:t>
    </dgm:pt>
    <dgm:pt modelId="{CF49EF77-7E04-4F10-9CAD-92ED17A0236D}">
      <dgm:prSet custT="1"/>
      <dgm:spPr/>
      <dgm:t>
        <a:bodyPr/>
        <a:lstStyle/>
        <a:p>
          <a:pPr>
            <a:spcAft>
              <a:spcPts val="0"/>
            </a:spcAft>
          </a:pPr>
          <a:r>
            <a:rPr lang="el-GR" sz="1200" dirty="0">
              <a:latin typeface="Calibri" pitchFamily="34" charset="0"/>
            </a:rPr>
            <a:t>Επενδυτική Τράπεζα Μασαχουσέτης</a:t>
          </a:r>
        </a:p>
        <a:p>
          <a:pPr>
            <a:spcAft>
              <a:spcPts val="0"/>
            </a:spcAft>
          </a:pPr>
          <a:r>
            <a:rPr lang="en-US" sz="1200" dirty="0">
              <a:latin typeface="Calibri" pitchFamily="34" charset="0"/>
            </a:rPr>
            <a:t>2</a:t>
          </a:r>
          <a:r>
            <a:rPr lang="el-GR" sz="1200" dirty="0">
              <a:latin typeface="Calibri" pitchFamily="34" charset="0"/>
            </a:rPr>
            <a:t>00.000 μετοχές </a:t>
          </a:r>
        </a:p>
      </dgm:t>
    </dgm:pt>
    <dgm:pt modelId="{D3105D6E-F7C7-4229-A9D2-DB4CA4FD3C5C}" type="parTrans" cxnId="{B86990A0-61D4-42D6-ABF9-0855E500C4B5}">
      <dgm:prSet/>
      <dgm:spPr/>
      <dgm:t>
        <a:bodyPr/>
        <a:lstStyle/>
        <a:p>
          <a:endParaRPr lang="el-GR" sz="2000">
            <a:latin typeface="Calibri" pitchFamily="34" charset="0"/>
          </a:endParaRPr>
        </a:p>
      </dgm:t>
    </dgm:pt>
    <dgm:pt modelId="{4A5657CD-E875-4556-8543-FDFECFEE1A14}" type="sibTrans" cxnId="{B86990A0-61D4-42D6-ABF9-0855E500C4B5}">
      <dgm:prSet/>
      <dgm:spPr/>
      <dgm:t>
        <a:bodyPr/>
        <a:lstStyle/>
        <a:p>
          <a:endParaRPr lang="el-GR"/>
        </a:p>
      </dgm:t>
    </dgm:pt>
    <dgm:pt modelId="{8A596A3C-1CC5-4A22-92B4-31FCBDF8DDA2}">
      <dgm:prSet custT="1"/>
      <dgm:spPr/>
      <dgm:t>
        <a:bodyPr/>
        <a:lstStyle/>
        <a:p>
          <a:r>
            <a:rPr lang="en-US" sz="1200" dirty="0">
              <a:latin typeface="Calibri" pitchFamily="34" charset="0"/>
            </a:rPr>
            <a:t>GLOBAL FUND </a:t>
          </a:r>
        </a:p>
        <a:p>
          <a:r>
            <a:rPr lang="en-US" sz="1200" dirty="0">
              <a:latin typeface="Calibri" pitchFamily="34" charset="0"/>
            </a:rPr>
            <a:t>800.000 </a:t>
          </a:r>
          <a:r>
            <a:rPr lang="el-GR" sz="1200" dirty="0">
              <a:latin typeface="Calibri" pitchFamily="34" charset="0"/>
            </a:rPr>
            <a:t>μετοχές</a:t>
          </a:r>
        </a:p>
      </dgm:t>
    </dgm:pt>
    <dgm:pt modelId="{489598FF-85DD-4F7E-954C-050106B56B17}" type="parTrans" cxnId="{78BAFACF-96A0-46AA-93E5-CFD5FBA51E1D}">
      <dgm:prSet/>
      <dgm:spPr/>
      <dgm:t>
        <a:bodyPr/>
        <a:lstStyle/>
        <a:p>
          <a:endParaRPr lang="el-GR" sz="2000">
            <a:latin typeface="Calibri" pitchFamily="34" charset="0"/>
          </a:endParaRPr>
        </a:p>
      </dgm:t>
    </dgm:pt>
    <dgm:pt modelId="{2A50F44A-79C9-43BE-8338-CF63A1E5C93F}" type="sibTrans" cxnId="{78BAFACF-96A0-46AA-93E5-CFD5FBA51E1D}">
      <dgm:prSet/>
      <dgm:spPr/>
      <dgm:t>
        <a:bodyPr/>
        <a:lstStyle/>
        <a:p>
          <a:endParaRPr lang="el-GR"/>
        </a:p>
      </dgm:t>
    </dgm:pt>
    <dgm:pt modelId="{B8BDEE4C-077B-4C75-BD10-05FE7A86FA8E}">
      <dgm:prSet custT="1"/>
      <dgm:spPr/>
      <dgm:t>
        <a:bodyPr/>
        <a:lstStyle/>
        <a:p>
          <a:r>
            <a:rPr lang="el-GR" sz="1200" dirty="0">
              <a:latin typeface="Calibri" pitchFamily="34" charset="0"/>
            </a:rPr>
            <a:t>Γαλλική Τράπεζα</a:t>
          </a:r>
        </a:p>
        <a:p>
          <a:r>
            <a:rPr lang="el-GR" sz="1200" dirty="0">
              <a:latin typeface="Calibri" pitchFamily="34" charset="0"/>
            </a:rPr>
            <a:t>1.200.000 μετοχές</a:t>
          </a:r>
        </a:p>
      </dgm:t>
    </dgm:pt>
    <dgm:pt modelId="{755C12D3-C544-4F69-85B5-685F8833CA52}" type="parTrans" cxnId="{27CF805B-054D-4563-8369-946915969228}">
      <dgm:prSet/>
      <dgm:spPr/>
      <dgm:t>
        <a:bodyPr/>
        <a:lstStyle/>
        <a:p>
          <a:endParaRPr lang="el-GR" sz="2000">
            <a:latin typeface="Calibri" pitchFamily="34" charset="0"/>
          </a:endParaRPr>
        </a:p>
      </dgm:t>
    </dgm:pt>
    <dgm:pt modelId="{663AF7C0-BAE4-40D8-B101-966D9898D658}" type="sibTrans" cxnId="{27CF805B-054D-4563-8369-946915969228}">
      <dgm:prSet/>
      <dgm:spPr/>
      <dgm:t>
        <a:bodyPr/>
        <a:lstStyle/>
        <a:p>
          <a:endParaRPr lang="el-GR"/>
        </a:p>
      </dgm:t>
    </dgm:pt>
    <dgm:pt modelId="{5FAE8454-43D2-49F5-8B97-28089D6E6C6D}">
      <dgm:prSet custT="1"/>
      <dgm:spPr>
        <a:solidFill>
          <a:srgbClr val="FFFFCC"/>
        </a:solidFill>
      </dgm:spPr>
      <dgm:t>
        <a:bodyPr/>
        <a:lstStyle/>
        <a:p>
          <a:pPr>
            <a:spcAft>
              <a:spcPts val="0"/>
            </a:spcAft>
          </a:pPr>
          <a:r>
            <a:rPr lang="el-GR" sz="1200" dirty="0">
              <a:latin typeface="Calibri" pitchFamily="34" charset="0"/>
            </a:rPr>
            <a:t>Αυστραλός Επενδυτής</a:t>
          </a:r>
        </a:p>
        <a:p>
          <a:pPr>
            <a:spcAft>
              <a:spcPts val="0"/>
            </a:spcAft>
          </a:pPr>
          <a:r>
            <a:rPr lang="el-GR" sz="1200" dirty="0">
              <a:latin typeface="Calibri" pitchFamily="34" charset="0"/>
            </a:rPr>
            <a:t>500.000 μετοχές</a:t>
          </a:r>
        </a:p>
      </dgm:t>
    </dgm:pt>
    <dgm:pt modelId="{98B6506F-945D-4B20-B152-312B3FBD4E7A}" type="parTrans" cxnId="{C8FD42EA-2584-449E-A819-3DC85B175F13}">
      <dgm:prSet/>
      <dgm:spPr/>
      <dgm:t>
        <a:bodyPr/>
        <a:lstStyle/>
        <a:p>
          <a:endParaRPr lang="el-GR" sz="2000">
            <a:latin typeface="Calibri" pitchFamily="34" charset="0"/>
          </a:endParaRPr>
        </a:p>
      </dgm:t>
    </dgm:pt>
    <dgm:pt modelId="{DB9E81DD-C2D1-428D-A5E3-284344B2DD1E}" type="sibTrans" cxnId="{C8FD42EA-2584-449E-A819-3DC85B175F13}">
      <dgm:prSet/>
      <dgm:spPr/>
      <dgm:t>
        <a:bodyPr/>
        <a:lstStyle/>
        <a:p>
          <a:endParaRPr lang="el-GR"/>
        </a:p>
      </dgm:t>
    </dgm:pt>
    <dgm:pt modelId="{8DA832C7-484C-4937-8EF4-15F9CF35BD96}">
      <dgm:prSet custT="1"/>
      <dgm:spPr/>
      <dgm:t>
        <a:bodyPr/>
        <a:lstStyle/>
        <a:p>
          <a:r>
            <a:rPr lang="el-GR" sz="1200" dirty="0">
              <a:latin typeface="Calibri" pitchFamily="34" charset="0"/>
            </a:rPr>
            <a:t>Γερμανική Τράπεζα</a:t>
          </a:r>
        </a:p>
        <a:p>
          <a:r>
            <a:rPr lang="el-GR" sz="1200" dirty="0">
              <a:latin typeface="Calibri" pitchFamily="34" charset="0"/>
            </a:rPr>
            <a:t>1.200.000 μετοχές</a:t>
          </a:r>
        </a:p>
      </dgm:t>
    </dgm:pt>
    <dgm:pt modelId="{6DB39E65-95B7-4F5B-9C52-19D98086CA28}" type="parTrans" cxnId="{E2A2F601-3161-431D-9665-8BC068CDFAE4}">
      <dgm:prSet/>
      <dgm:spPr/>
      <dgm:t>
        <a:bodyPr/>
        <a:lstStyle/>
        <a:p>
          <a:endParaRPr lang="el-GR" sz="2000">
            <a:latin typeface="Calibri" pitchFamily="34" charset="0"/>
          </a:endParaRPr>
        </a:p>
      </dgm:t>
    </dgm:pt>
    <dgm:pt modelId="{071364A1-AFE4-438F-85EA-55F2278EB47A}" type="sibTrans" cxnId="{E2A2F601-3161-431D-9665-8BC068CDFAE4}">
      <dgm:prSet/>
      <dgm:spPr/>
      <dgm:t>
        <a:bodyPr/>
        <a:lstStyle/>
        <a:p>
          <a:endParaRPr lang="el-GR"/>
        </a:p>
      </dgm:t>
    </dgm:pt>
    <dgm:pt modelId="{95843135-02CF-43FA-89FF-21506380BE08}">
      <dgm:prSet custT="1"/>
      <dgm:spPr>
        <a:solidFill>
          <a:srgbClr val="FFFFCC"/>
        </a:solidFill>
      </dgm:spPr>
      <dgm:t>
        <a:bodyPr/>
        <a:lstStyle/>
        <a:p>
          <a:r>
            <a:rPr lang="el-GR" sz="1200" dirty="0">
              <a:latin typeface="Calibri" pitchFamily="34" charset="0"/>
            </a:rPr>
            <a:t>Γάλλος Επενδυτής 800.000 μετοχές</a:t>
          </a:r>
        </a:p>
      </dgm:t>
    </dgm:pt>
    <dgm:pt modelId="{C161175B-5E7B-412D-8311-41546E88199D}" type="parTrans" cxnId="{F0C0D908-4517-4C19-A7D2-69686A03D254}">
      <dgm:prSet/>
      <dgm:spPr/>
      <dgm:t>
        <a:bodyPr/>
        <a:lstStyle/>
        <a:p>
          <a:endParaRPr lang="el-GR" sz="2000">
            <a:latin typeface="Calibri" pitchFamily="34" charset="0"/>
          </a:endParaRPr>
        </a:p>
      </dgm:t>
    </dgm:pt>
    <dgm:pt modelId="{71A001B9-5F30-4741-94BB-51964DDC7967}" type="sibTrans" cxnId="{F0C0D908-4517-4C19-A7D2-69686A03D254}">
      <dgm:prSet/>
      <dgm:spPr/>
      <dgm:t>
        <a:bodyPr/>
        <a:lstStyle/>
        <a:p>
          <a:endParaRPr lang="el-GR"/>
        </a:p>
      </dgm:t>
    </dgm:pt>
    <dgm:pt modelId="{9C0D97AB-6E16-48AE-91DB-3997DE513281}">
      <dgm:prSet custT="1"/>
      <dgm:spPr>
        <a:solidFill>
          <a:srgbClr val="FFFFCC"/>
        </a:solidFill>
      </dgm:spPr>
      <dgm:t>
        <a:bodyPr/>
        <a:lstStyle/>
        <a:p>
          <a:r>
            <a:rPr lang="el-GR" sz="1200" dirty="0">
              <a:latin typeface="Calibri" pitchFamily="34" charset="0"/>
            </a:rPr>
            <a:t>Ιρλανδός Επενδυτής</a:t>
          </a:r>
        </a:p>
        <a:p>
          <a:r>
            <a:rPr lang="el-GR" sz="1200" dirty="0">
              <a:latin typeface="Calibri" pitchFamily="34" charset="0"/>
            </a:rPr>
            <a:t>300.000 μετοχές</a:t>
          </a:r>
        </a:p>
      </dgm:t>
    </dgm:pt>
    <dgm:pt modelId="{799A426A-219C-4C1E-BF3B-47E795116894}" type="parTrans" cxnId="{8DDE51B4-6F78-4729-A512-6A5F0DE03753}">
      <dgm:prSet/>
      <dgm:spPr/>
      <dgm:t>
        <a:bodyPr/>
        <a:lstStyle/>
        <a:p>
          <a:endParaRPr lang="el-GR" sz="2000">
            <a:latin typeface="Calibri" pitchFamily="34" charset="0"/>
          </a:endParaRPr>
        </a:p>
      </dgm:t>
    </dgm:pt>
    <dgm:pt modelId="{C453A884-E36E-478F-97A9-2AF48A9A9530}" type="sibTrans" cxnId="{8DDE51B4-6F78-4729-A512-6A5F0DE03753}">
      <dgm:prSet/>
      <dgm:spPr/>
      <dgm:t>
        <a:bodyPr/>
        <a:lstStyle/>
        <a:p>
          <a:endParaRPr lang="el-GR"/>
        </a:p>
      </dgm:t>
    </dgm:pt>
    <dgm:pt modelId="{F9985047-984B-4156-92C3-E83331EB901C}">
      <dgm:prSet custT="1"/>
      <dgm:spPr/>
      <dgm:t>
        <a:bodyPr/>
        <a:lstStyle/>
        <a:p>
          <a:r>
            <a:rPr lang="el-GR" sz="1200" dirty="0">
              <a:latin typeface="Calibri" pitchFamily="34" charset="0"/>
            </a:rPr>
            <a:t>Ισραηλινός Επενδυτής</a:t>
          </a:r>
        </a:p>
        <a:p>
          <a:r>
            <a:rPr lang="el-GR" sz="1200" dirty="0">
              <a:latin typeface="Calibri" pitchFamily="34" charset="0"/>
            </a:rPr>
            <a:t>850.000 μετοχές</a:t>
          </a:r>
        </a:p>
      </dgm:t>
    </dgm:pt>
    <dgm:pt modelId="{2C37AA8D-E30C-4768-82DB-D4C99FF8C0C6}" type="parTrans" cxnId="{16268057-FB30-4B36-A399-67642FF70F70}">
      <dgm:prSet/>
      <dgm:spPr/>
      <dgm:t>
        <a:bodyPr/>
        <a:lstStyle/>
        <a:p>
          <a:endParaRPr lang="el-GR" sz="2000">
            <a:latin typeface="Calibri" pitchFamily="34" charset="0"/>
          </a:endParaRPr>
        </a:p>
      </dgm:t>
    </dgm:pt>
    <dgm:pt modelId="{26160012-68D7-4E05-8960-4F2F7AF392FC}" type="sibTrans" cxnId="{16268057-FB30-4B36-A399-67642FF70F70}">
      <dgm:prSet/>
      <dgm:spPr/>
      <dgm:t>
        <a:bodyPr/>
        <a:lstStyle/>
        <a:p>
          <a:endParaRPr lang="el-GR"/>
        </a:p>
      </dgm:t>
    </dgm:pt>
    <dgm:pt modelId="{068ACBF6-8137-4FCD-92AE-3B0ECE985084}">
      <dgm:prSet custT="1"/>
      <dgm:spPr/>
      <dgm:t>
        <a:bodyPr/>
        <a:lstStyle/>
        <a:p>
          <a:r>
            <a:rPr lang="el-GR" sz="1200" dirty="0">
              <a:latin typeface="Calibri" pitchFamily="34" charset="0"/>
            </a:rPr>
            <a:t>Ιαπωνικό ΚΑΑ</a:t>
          </a:r>
        </a:p>
        <a:p>
          <a:r>
            <a:rPr lang="el-GR" sz="1200" dirty="0">
              <a:latin typeface="Calibri" pitchFamily="34" charset="0"/>
            </a:rPr>
            <a:t>500.000 μετοχές</a:t>
          </a:r>
          <a:endParaRPr lang="el-GR" sz="1300" dirty="0"/>
        </a:p>
      </dgm:t>
    </dgm:pt>
    <dgm:pt modelId="{3B0162D6-7B01-4941-85F3-72156D757D0F}" type="parTrans" cxnId="{A4838E45-4371-49E8-9523-6EB78D43E6A9}">
      <dgm:prSet/>
      <dgm:spPr/>
      <dgm:t>
        <a:bodyPr/>
        <a:lstStyle/>
        <a:p>
          <a:endParaRPr lang="el-GR"/>
        </a:p>
      </dgm:t>
    </dgm:pt>
    <dgm:pt modelId="{2DB68FD6-C593-4CD6-9990-FA31559B802B}" type="sibTrans" cxnId="{A4838E45-4371-49E8-9523-6EB78D43E6A9}">
      <dgm:prSet/>
      <dgm:spPr/>
      <dgm:t>
        <a:bodyPr/>
        <a:lstStyle/>
        <a:p>
          <a:endParaRPr lang="el-GR"/>
        </a:p>
      </dgm:t>
    </dgm:pt>
    <dgm:pt modelId="{2F5CAA1F-8EFD-4C55-A4F7-BC0FD70012E7}">
      <dgm:prSet custT="1"/>
      <dgm:spPr/>
      <dgm:t>
        <a:bodyPr/>
        <a:lstStyle/>
        <a:p>
          <a:r>
            <a:rPr lang="el-GR" sz="1200" dirty="0">
              <a:latin typeface="Calibri" pitchFamily="34" charset="0"/>
            </a:rPr>
            <a:t>Ελβετική Τράπεζα</a:t>
          </a:r>
        </a:p>
        <a:p>
          <a:r>
            <a:rPr lang="el-GR" sz="1200" dirty="0">
              <a:latin typeface="Calibri" pitchFamily="34" charset="0"/>
            </a:rPr>
            <a:t>100.000 μετοχές</a:t>
          </a:r>
        </a:p>
      </dgm:t>
    </dgm:pt>
    <dgm:pt modelId="{B853F939-4393-45D9-87B0-C23AE45B3364}" type="parTrans" cxnId="{A602DE37-30E3-4363-8C2F-8F569130D3AB}">
      <dgm:prSet/>
      <dgm:spPr/>
      <dgm:t>
        <a:bodyPr/>
        <a:lstStyle/>
        <a:p>
          <a:endParaRPr lang="el-GR"/>
        </a:p>
      </dgm:t>
    </dgm:pt>
    <dgm:pt modelId="{75EEEF9B-ED16-44F7-949E-D930BB02C6A3}" type="sibTrans" cxnId="{A602DE37-30E3-4363-8C2F-8F569130D3AB}">
      <dgm:prSet/>
      <dgm:spPr/>
      <dgm:t>
        <a:bodyPr/>
        <a:lstStyle/>
        <a:p>
          <a:endParaRPr lang="el-GR"/>
        </a:p>
      </dgm:t>
    </dgm:pt>
    <dgm:pt modelId="{51884708-B715-4C28-BCE6-01A7924C5771}">
      <dgm:prSet custT="1"/>
      <dgm:spPr>
        <a:solidFill>
          <a:srgbClr val="FFFFCC"/>
        </a:solidFill>
      </dgm:spPr>
      <dgm:t>
        <a:bodyPr/>
        <a:lstStyle/>
        <a:p>
          <a:r>
            <a:rPr lang="en-US" sz="1200" dirty="0">
              <a:latin typeface="Calibri" pitchFamily="34" charset="0"/>
            </a:rPr>
            <a:t>London Bank</a:t>
          </a:r>
        </a:p>
        <a:p>
          <a:r>
            <a:rPr lang="en-US" sz="1200" dirty="0">
              <a:latin typeface="Calibri" pitchFamily="34" charset="0"/>
            </a:rPr>
            <a:t>100.000 </a:t>
          </a:r>
          <a:r>
            <a:rPr lang="el-GR" sz="1200" dirty="0">
              <a:latin typeface="Calibri" pitchFamily="34" charset="0"/>
            </a:rPr>
            <a:t>μετοχές</a:t>
          </a:r>
        </a:p>
      </dgm:t>
    </dgm:pt>
    <dgm:pt modelId="{97D4F016-078D-4013-ADBF-D618D4B632A6}" type="parTrans" cxnId="{015C65C1-3604-4F89-AEE1-87DCC4302820}">
      <dgm:prSet/>
      <dgm:spPr/>
      <dgm:t>
        <a:bodyPr/>
        <a:lstStyle/>
        <a:p>
          <a:endParaRPr lang="el-GR"/>
        </a:p>
      </dgm:t>
    </dgm:pt>
    <dgm:pt modelId="{DC434FE3-4C01-42BB-8D68-7BE9ABBB212F}" type="sibTrans" cxnId="{015C65C1-3604-4F89-AEE1-87DCC4302820}">
      <dgm:prSet/>
      <dgm:spPr/>
      <dgm:t>
        <a:bodyPr/>
        <a:lstStyle/>
        <a:p>
          <a:endParaRPr lang="el-GR"/>
        </a:p>
      </dgm:t>
    </dgm:pt>
    <dgm:pt modelId="{FB9A31E0-7BC6-4B0A-AF2B-4C8C1DFA21BB}" type="pres">
      <dgm:prSet presAssocID="{0A6B4BFA-9DE5-4A9B-986D-4EED48D69A4C}" presName="hierChild1" presStyleCnt="0">
        <dgm:presLayoutVars>
          <dgm:orgChart val="1"/>
          <dgm:chPref val="1"/>
          <dgm:dir/>
          <dgm:animOne val="branch"/>
          <dgm:animLvl val="lvl"/>
          <dgm:resizeHandles/>
        </dgm:presLayoutVars>
      </dgm:prSet>
      <dgm:spPr/>
    </dgm:pt>
    <dgm:pt modelId="{AF484A7B-3A8C-4158-80A8-98A985CD9C54}" type="pres">
      <dgm:prSet presAssocID="{2215390E-9CA0-49FD-AA2F-C17F94AAE250}" presName="hierRoot1" presStyleCnt="0">
        <dgm:presLayoutVars>
          <dgm:hierBranch val="init"/>
        </dgm:presLayoutVars>
      </dgm:prSet>
      <dgm:spPr/>
    </dgm:pt>
    <dgm:pt modelId="{7FD31F18-3F16-498A-B789-396C37F2149A}" type="pres">
      <dgm:prSet presAssocID="{2215390E-9CA0-49FD-AA2F-C17F94AAE250}" presName="rootComposite1" presStyleCnt="0"/>
      <dgm:spPr/>
    </dgm:pt>
    <dgm:pt modelId="{B3490962-21DA-426F-81C3-EFF96C92FFAB}" type="pres">
      <dgm:prSet presAssocID="{2215390E-9CA0-49FD-AA2F-C17F94AAE250}" presName="rootText1" presStyleLbl="node0" presStyleIdx="0" presStyleCnt="1" custScaleX="169179" custScaleY="110000">
        <dgm:presLayoutVars>
          <dgm:chPref val="3"/>
        </dgm:presLayoutVars>
      </dgm:prSet>
      <dgm:spPr/>
    </dgm:pt>
    <dgm:pt modelId="{3E74EE9E-9A39-4FE9-8AE6-5100DCDD019A}" type="pres">
      <dgm:prSet presAssocID="{2215390E-9CA0-49FD-AA2F-C17F94AAE250}" presName="rootConnector1" presStyleLbl="node1" presStyleIdx="0" presStyleCnt="0"/>
      <dgm:spPr/>
    </dgm:pt>
    <dgm:pt modelId="{EE6B6559-C176-4E73-AB3C-E44BA144957C}" type="pres">
      <dgm:prSet presAssocID="{2215390E-9CA0-49FD-AA2F-C17F94AAE250}" presName="hierChild2" presStyleCnt="0"/>
      <dgm:spPr/>
    </dgm:pt>
    <dgm:pt modelId="{74322FBA-EA5F-4071-BA66-F243D4BC10D9}" type="pres">
      <dgm:prSet presAssocID="{443C5CD0-318F-40F6-884D-265A507AA2D6}" presName="Name37" presStyleLbl="parChTrans1D2" presStyleIdx="0" presStyleCnt="4"/>
      <dgm:spPr/>
    </dgm:pt>
    <dgm:pt modelId="{09BC4EEB-EB3E-44AC-A789-756AB3F318BB}" type="pres">
      <dgm:prSet presAssocID="{ED3BCA20-8277-42E0-80A8-1ECA50448633}" presName="hierRoot2" presStyleCnt="0">
        <dgm:presLayoutVars>
          <dgm:hierBranch val="init"/>
        </dgm:presLayoutVars>
      </dgm:prSet>
      <dgm:spPr/>
    </dgm:pt>
    <dgm:pt modelId="{6FD4BB6F-973B-4A07-9345-28A767D28710}" type="pres">
      <dgm:prSet presAssocID="{ED3BCA20-8277-42E0-80A8-1ECA50448633}" presName="rootComposite" presStyleCnt="0"/>
      <dgm:spPr/>
    </dgm:pt>
    <dgm:pt modelId="{65DE9A89-695B-4842-8D29-3A77A8566613}" type="pres">
      <dgm:prSet presAssocID="{ED3BCA20-8277-42E0-80A8-1ECA50448633}" presName="rootText" presStyleLbl="node2" presStyleIdx="0" presStyleCnt="4">
        <dgm:presLayoutVars>
          <dgm:chPref val="3"/>
        </dgm:presLayoutVars>
      </dgm:prSet>
      <dgm:spPr/>
    </dgm:pt>
    <dgm:pt modelId="{F7E89F57-513C-4A81-879D-BFFE49718D72}" type="pres">
      <dgm:prSet presAssocID="{ED3BCA20-8277-42E0-80A8-1ECA50448633}" presName="rootConnector" presStyleLbl="node2" presStyleIdx="0" presStyleCnt="4"/>
      <dgm:spPr/>
    </dgm:pt>
    <dgm:pt modelId="{67D9B802-1A21-4CA0-A11D-2F2D7635E73F}" type="pres">
      <dgm:prSet presAssocID="{ED3BCA20-8277-42E0-80A8-1ECA50448633}" presName="hierChild4" presStyleCnt="0"/>
      <dgm:spPr/>
    </dgm:pt>
    <dgm:pt modelId="{726E3074-083C-4964-80B4-B46EBFAD880F}" type="pres">
      <dgm:prSet presAssocID="{7EB4358D-E62C-4431-93AF-1D6A28FD42AD}" presName="Name37" presStyleLbl="parChTrans1D3" presStyleIdx="0" presStyleCnt="4"/>
      <dgm:spPr/>
    </dgm:pt>
    <dgm:pt modelId="{ECB5B4CB-5832-41BA-B7FD-E83FC032D8A2}" type="pres">
      <dgm:prSet presAssocID="{18230DE6-51AC-4C57-BB69-F1AA8B432778}" presName="hierRoot2" presStyleCnt="0">
        <dgm:presLayoutVars>
          <dgm:hierBranch val="init"/>
        </dgm:presLayoutVars>
      </dgm:prSet>
      <dgm:spPr/>
    </dgm:pt>
    <dgm:pt modelId="{EEEDEFE3-2069-4041-B3EB-812851A40AA2}" type="pres">
      <dgm:prSet presAssocID="{18230DE6-51AC-4C57-BB69-F1AA8B432778}" presName="rootComposite" presStyleCnt="0"/>
      <dgm:spPr/>
    </dgm:pt>
    <dgm:pt modelId="{284DCC1E-A395-484D-AD96-9E88A7667A65}" type="pres">
      <dgm:prSet presAssocID="{18230DE6-51AC-4C57-BB69-F1AA8B432778}" presName="rootText" presStyleLbl="node3" presStyleIdx="0" presStyleCnt="4">
        <dgm:presLayoutVars>
          <dgm:chPref val="3"/>
        </dgm:presLayoutVars>
      </dgm:prSet>
      <dgm:spPr/>
    </dgm:pt>
    <dgm:pt modelId="{7C0B8057-AC9F-4F56-A944-2FC5BAB7405A}" type="pres">
      <dgm:prSet presAssocID="{18230DE6-51AC-4C57-BB69-F1AA8B432778}" presName="rootConnector" presStyleLbl="node3" presStyleIdx="0" presStyleCnt="4"/>
      <dgm:spPr/>
    </dgm:pt>
    <dgm:pt modelId="{BAA02110-1546-465E-84DB-009E0DF21F2F}" type="pres">
      <dgm:prSet presAssocID="{18230DE6-51AC-4C57-BB69-F1AA8B432778}" presName="hierChild4" presStyleCnt="0"/>
      <dgm:spPr/>
    </dgm:pt>
    <dgm:pt modelId="{1E7EA457-DEAA-49AA-AEA7-DD5BE183E471}" type="pres">
      <dgm:prSet presAssocID="{2C37AA8D-E30C-4768-82DB-D4C99FF8C0C6}" presName="Name37" presStyleLbl="parChTrans1D4" presStyleIdx="0" presStyleCnt="8"/>
      <dgm:spPr/>
    </dgm:pt>
    <dgm:pt modelId="{5A52A443-6E96-46DB-A9C5-7A5911E8BDC5}" type="pres">
      <dgm:prSet presAssocID="{F9985047-984B-4156-92C3-E83331EB901C}" presName="hierRoot2" presStyleCnt="0">
        <dgm:presLayoutVars>
          <dgm:hierBranch val="init"/>
        </dgm:presLayoutVars>
      </dgm:prSet>
      <dgm:spPr/>
    </dgm:pt>
    <dgm:pt modelId="{8BEAF3E7-627E-4728-8533-9E75E84EC96F}" type="pres">
      <dgm:prSet presAssocID="{F9985047-984B-4156-92C3-E83331EB901C}" presName="rootComposite" presStyleCnt="0"/>
      <dgm:spPr/>
    </dgm:pt>
    <dgm:pt modelId="{5E5D304C-9509-4BEB-B54F-E1553E616BBD}" type="pres">
      <dgm:prSet presAssocID="{F9985047-984B-4156-92C3-E83331EB901C}" presName="rootText" presStyleLbl="node4" presStyleIdx="0" presStyleCnt="8">
        <dgm:presLayoutVars>
          <dgm:chPref val="3"/>
        </dgm:presLayoutVars>
      </dgm:prSet>
      <dgm:spPr/>
    </dgm:pt>
    <dgm:pt modelId="{AF48AC60-0027-4377-93CF-C8035BDA729B}" type="pres">
      <dgm:prSet presAssocID="{F9985047-984B-4156-92C3-E83331EB901C}" presName="rootConnector" presStyleLbl="node4" presStyleIdx="0" presStyleCnt="8"/>
      <dgm:spPr/>
    </dgm:pt>
    <dgm:pt modelId="{1784F843-E66A-41F6-BC11-CA7982E4C0C2}" type="pres">
      <dgm:prSet presAssocID="{F9985047-984B-4156-92C3-E83331EB901C}" presName="hierChild4" presStyleCnt="0"/>
      <dgm:spPr/>
    </dgm:pt>
    <dgm:pt modelId="{7FCD5439-D76B-4BE9-9593-39A3A490672A}" type="pres">
      <dgm:prSet presAssocID="{F9985047-984B-4156-92C3-E83331EB901C}" presName="hierChild5" presStyleCnt="0"/>
      <dgm:spPr/>
    </dgm:pt>
    <dgm:pt modelId="{E4C86C77-C2CC-4BDC-9947-28D7B6DF54D5}" type="pres">
      <dgm:prSet presAssocID="{18230DE6-51AC-4C57-BB69-F1AA8B432778}" presName="hierChild5" presStyleCnt="0"/>
      <dgm:spPr/>
    </dgm:pt>
    <dgm:pt modelId="{F20768C3-08E3-478A-BD19-55E4A3BE0DBD}" type="pres">
      <dgm:prSet presAssocID="{77ED7E25-6F28-436F-B3FE-9F1525E10761}" presName="Name37" presStyleLbl="parChTrans1D3" presStyleIdx="1" presStyleCnt="4"/>
      <dgm:spPr/>
    </dgm:pt>
    <dgm:pt modelId="{869FA42A-BE0B-488A-B39E-47BC8252955F}" type="pres">
      <dgm:prSet presAssocID="{7F6AC639-28B4-442B-A76F-ECE0A3FC5329}" presName="hierRoot2" presStyleCnt="0">
        <dgm:presLayoutVars>
          <dgm:hierBranch val="init"/>
        </dgm:presLayoutVars>
      </dgm:prSet>
      <dgm:spPr/>
    </dgm:pt>
    <dgm:pt modelId="{5B5B5D8A-41B3-43AE-9C08-B7E5CF035D6F}" type="pres">
      <dgm:prSet presAssocID="{7F6AC639-28B4-442B-A76F-ECE0A3FC5329}" presName="rootComposite" presStyleCnt="0"/>
      <dgm:spPr/>
    </dgm:pt>
    <dgm:pt modelId="{7A9955CE-649C-4480-B087-CFBBAE61754B}" type="pres">
      <dgm:prSet presAssocID="{7F6AC639-28B4-442B-A76F-ECE0A3FC5329}" presName="rootText" presStyleLbl="node3" presStyleIdx="1" presStyleCnt="4">
        <dgm:presLayoutVars>
          <dgm:chPref val="3"/>
        </dgm:presLayoutVars>
      </dgm:prSet>
      <dgm:spPr/>
    </dgm:pt>
    <dgm:pt modelId="{CDF7A076-1B4B-40CB-9E55-DAF285D8AD5A}" type="pres">
      <dgm:prSet presAssocID="{7F6AC639-28B4-442B-A76F-ECE0A3FC5329}" presName="rootConnector" presStyleLbl="node3" presStyleIdx="1" presStyleCnt="4"/>
      <dgm:spPr/>
    </dgm:pt>
    <dgm:pt modelId="{1232DCFA-A564-4E63-9E62-38482FBE9B22}" type="pres">
      <dgm:prSet presAssocID="{7F6AC639-28B4-442B-A76F-ECE0A3FC5329}" presName="hierChild4" presStyleCnt="0"/>
      <dgm:spPr/>
    </dgm:pt>
    <dgm:pt modelId="{0106ED23-8F08-4EA5-A2F5-321863301C76}" type="pres">
      <dgm:prSet presAssocID="{7F6AC639-28B4-442B-A76F-ECE0A3FC5329}" presName="hierChild5" presStyleCnt="0"/>
      <dgm:spPr/>
    </dgm:pt>
    <dgm:pt modelId="{86181582-3A72-4D10-A82F-A4F2A64836BB}" type="pres">
      <dgm:prSet presAssocID="{ED3BCA20-8277-42E0-80A8-1ECA50448633}" presName="hierChild5" presStyleCnt="0"/>
      <dgm:spPr/>
    </dgm:pt>
    <dgm:pt modelId="{F61EABD4-DF53-4BEE-AC0C-8D2C498285D1}" type="pres">
      <dgm:prSet presAssocID="{489598FF-85DD-4F7E-954C-050106B56B17}" presName="Name37" presStyleLbl="parChTrans1D2" presStyleIdx="1" presStyleCnt="4"/>
      <dgm:spPr/>
    </dgm:pt>
    <dgm:pt modelId="{1309FF46-4DB0-42C7-836C-9115A592A203}" type="pres">
      <dgm:prSet presAssocID="{8A596A3C-1CC5-4A22-92B4-31FCBDF8DDA2}" presName="hierRoot2" presStyleCnt="0">
        <dgm:presLayoutVars>
          <dgm:hierBranch val="init"/>
        </dgm:presLayoutVars>
      </dgm:prSet>
      <dgm:spPr/>
    </dgm:pt>
    <dgm:pt modelId="{E4C4ED36-8B0D-4C2D-AAA0-58B58B0BCE68}" type="pres">
      <dgm:prSet presAssocID="{8A596A3C-1CC5-4A22-92B4-31FCBDF8DDA2}" presName="rootComposite" presStyleCnt="0"/>
      <dgm:spPr/>
    </dgm:pt>
    <dgm:pt modelId="{3A1B2D46-1652-43DD-B6C7-6E5222DC9E17}" type="pres">
      <dgm:prSet presAssocID="{8A596A3C-1CC5-4A22-92B4-31FCBDF8DDA2}" presName="rootText" presStyleLbl="node2" presStyleIdx="1" presStyleCnt="4">
        <dgm:presLayoutVars>
          <dgm:chPref val="3"/>
        </dgm:presLayoutVars>
      </dgm:prSet>
      <dgm:spPr/>
    </dgm:pt>
    <dgm:pt modelId="{13EE4EF2-95F0-41E8-8FAC-0839B37ED04A}" type="pres">
      <dgm:prSet presAssocID="{8A596A3C-1CC5-4A22-92B4-31FCBDF8DDA2}" presName="rootConnector" presStyleLbl="node2" presStyleIdx="1" presStyleCnt="4"/>
      <dgm:spPr/>
    </dgm:pt>
    <dgm:pt modelId="{966F2BE6-3F5F-422B-A9D8-D874CDFBD917}" type="pres">
      <dgm:prSet presAssocID="{8A596A3C-1CC5-4A22-92B4-31FCBDF8DDA2}" presName="hierChild4" presStyleCnt="0"/>
      <dgm:spPr/>
    </dgm:pt>
    <dgm:pt modelId="{A8303AD9-3119-4443-96E3-DB941F4F29D4}" type="pres">
      <dgm:prSet presAssocID="{8A596A3C-1CC5-4A22-92B4-31FCBDF8DDA2}" presName="hierChild5" presStyleCnt="0"/>
      <dgm:spPr/>
    </dgm:pt>
    <dgm:pt modelId="{22B80577-2BC8-4D66-96B2-44CC6C035CAA}" type="pres">
      <dgm:prSet presAssocID="{AC21BA6D-48C7-4E9F-AF12-A1588FAA0BD4}" presName="Name37" presStyleLbl="parChTrans1D2" presStyleIdx="2" presStyleCnt="4"/>
      <dgm:spPr/>
    </dgm:pt>
    <dgm:pt modelId="{DF55F9FF-66FA-43AA-8329-B11A035D9835}" type="pres">
      <dgm:prSet presAssocID="{6A957BA8-D357-4E28-AC88-9AED5BDEB28E}" presName="hierRoot2" presStyleCnt="0">
        <dgm:presLayoutVars>
          <dgm:hierBranch val="init"/>
        </dgm:presLayoutVars>
      </dgm:prSet>
      <dgm:spPr/>
    </dgm:pt>
    <dgm:pt modelId="{E0995E86-3FE5-40AF-9116-D65FBCDBC2C8}" type="pres">
      <dgm:prSet presAssocID="{6A957BA8-D357-4E28-AC88-9AED5BDEB28E}" presName="rootComposite" presStyleCnt="0"/>
      <dgm:spPr/>
    </dgm:pt>
    <dgm:pt modelId="{F72A8C40-3F90-4481-A7E2-7B514F040EB5}" type="pres">
      <dgm:prSet presAssocID="{6A957BA8-D357-4E28-AC88-9AED5BDEB28E}" presName="rootText" presStyleLbl="node2" presStyleIdx="2" presStyleCnt="4">
        <dgm:presLayoutVars>
          <dgm:chPref val="3"/>
        </dgm:presLayoutVars>
      </dgm:prSet>
      <dgm:spPr/>
    </dgm:pt>
    <dgm:pt modelId="{130BAAE6-4521-4325-8E1E-F86C9BB63B11}" type="pres">
      <dgm:prSet presAssocID="{6A957BA8-D357-4E28-AC88-9AED5BDEB28E}" presName="rootConnector" presStyleLbl="node2" presStyleIdx="2" presStyleCnt="4"/>
      <dgm:spPr/>
    </dgm:pt>
    <dgm:pt modelId="{62B0B761-E1D6-45FE-9A00-3C17E7266B7F}" type="pres">
      <dgm:prSet presAssocID="{6A957BA8-D357-4E28-AC88-9AED5BDEB28E}" presName="hierChild4" presStyleCnt="0"/>
      <dgm:spPr/>
    </dgm:pt>
    <dgm:pt modelId="{8E6550CC-1F7E-4CE1-AA9A-67AB60F6B170}" type="pres">
      <dgm:prSet presAssocID="{8A350DB1-73E3-443C-8D34-7D9786F6A810}" presName="Name37" presStyleLbl="parChTrans1D3" presStyleIdx="2" presStyleCnt="4"/>
      <dgm:spPr/>
    </dgm:pt>
    <dgm:pt modelId="{E77EA349-471A-48D3-AF7E-0F621BFD4BE2}" type="pres">
      <dgm:prSet presAssocID="{6FBEFF01-DBE2-4B4C-A3AF-E346998A195D}" presName="hierRoot2" presStyleCnt="0">
        <dgm:presLayoutVars>
          <dgm:hierBranch val="init"/>
        </dgm:presLayoutVars>
      </dgm:prSet>
      <dgm:spPr/>
    </dgm:pt>
    <dgm:pt modelId="{CDA44008-6FDB-4235-B8F9-5FFBB8D89C04}" type="pres">
      <dgm:prSet presAssocID="{6FBEFF01-DBE2-4B4C-A3AF-E346998A195D}" presName="rootComposite" presStyleCnt="0"/>
      <dgm:spPr/>
    </dgm:pt>
    <dgm:pt modelId="{92B201F5-6720-4E01-96D2-9E65D994E67A}" type="pres">
      <dgm:prSet presAssocID="{6FBEFF01-DBE2-4B4C-A3AF-E346998A195D}" presName="rootText" presStyleLbl="node3" presStyleIdx="2" presStyleCnt="4">
        <dgm:presLayoutVars>
          <dgm:chPref val="3"/>
        </dgm:presLayoutVars>
      </dgm:prSet>
      <dgm:spPr/>
    </dgm:pt>
    <dgm:pt modelId="{13349217-4519-42F5-85AE-763BD6B84B89}" type="pres">
      <dgm:prSet presAssocID="{6FBEFF01-DBE2-4B4C-A3AF-E346998A195D}" presName="rootConnector" presStyleLbl="node3" presStyleIdx="2" presStyleCnt="4"/>
      <dgm:spPr/>
    </dgm:pt>
    <dgm:pt modelId="{93796066-0F5B-46C8-B01E-1B1B8D64EF38}" type="pres">
      <dgm:prSet presAssocID="{6FBEFF01-DBE2-4B4C-A3AF-E346998A195D}" presName="hierChild4" presStyleCnt="0"/>
      <dgm:spPr/>
    </dgm:pt>
    <dgm:pt modelId="{FA676B99-32A1-42DE-B5EA-4CC493D8E4F8}" type="pres">
      <dgm:prSet presAssocID="{755C12D3-C544-4F69-85B5-685F8833CA52}" presName="Name37" presStyleLbl="parChTrans1D4" presStyleIdx="1" presStyleCnt="8"/>
      <dgm:spPr/>
    </dgm:pt>
    <dgm:pt modelId="{CAFBCBD9-73B2-4E46-B6D6-E397700001DB}" type="pres">
      <dgm:prSet presAssocID="{B8BDEE4C-077B-4C75-BD10-05FE7A86FA8E}" presName="hierRoot2" presStyleCnt="0">
        <dgm:presLayoutVars>
          <dgm:hierBranch val="init"/>
        </dgm:presLayoutVars>
      </dgm:prSet>
      <dgm:spPr/>
    </dgm:pt>
    <dgm:pt modelId="{D2C59C2F-4AB5-4518-9960-842498B9DC4B}" type="pres">
      <dgm:prSet presAssocID="{B8BDEE4C-077B-4C75-BD10-05FE7A86FA8E}" presName="rootComposite" presStyleCnt="0"/>
      <dgm:spPr/>
    </dgm:pt>
    <dgm:pt modelId="{ECB3E2BC-46D4-403B-86A1-8CA1F523035E}" type="pres">
      <dgm:prSet presAssocID="{B8BDEE4C-077B-4C75-BD10-05FE7A86FA8E}" presName="rootText" presStyleLbl="node4" presStyleIdx="1" presStyleCnt="8">
        <dgm:presLayoutVars>
          <dgm:chPref val="3"/>
        </dgm:presLayoutVars>
      </dgm:prSet>
      <dgm:spPr/>
    </dgm:pt>
    <dgm:pt modelId="{036A72C7-20BD-45DB-A8A1-38E9C83E6D42}" type="pres">
      <dgm:prSet presAssocID="{B8BDEE4C-077B-4C75-BD10-05FE7A86FA8E}" presName="rootConnector" presStyleLbl="node4" presStyleIdx="1" presStyleCnt="8"/>
      <dgm:spPr/>
    </dgm:pt>
    <dgm:pt modelId="{6D4DFED6-F659-4816-A63B-F81179808944}" type="pres">
      <dgm:prSet presAssocID="{B8BDEE4C-077B-4C75-BD10-05FE7A86FA8E}" presName="hierChild4" presStyleCnt="0"/>
      <dgm:spPr/>
    </dgm:pt>
    <dgm:pt modelId="{AAC37552-44FE-4AFF-988B-86D9FD34AF91}" type="pres">
      <dgm:prSet presAssocID="{799A426A-219C-4C1E-BF3B-47E795116894}" presName="Name37" presStyleLbl="parChTrans1D4" presStyleIdx="2" presStyleCnt="8"/>
      <dgm:spPr/>
    </dgm:pt>
    <dgm:pt modelId="{A27B2099-18BB-478E-A77A-101091FCA9CE}" type="pres">
      <dgm:prSet presAssocID="{9C0D97AB-6E16-48AE-91DB-3997DE513281}" presName="hierRoot2" presStyleCnt="0">
        <dgm:presLayoutVars>
          <dgm:hierBranch val="init"/>
        </dgm:presLayoutVars>
      </dgm:prSet>
      <dgm:spPr/>
    </dgm:pt>
    <dgm:pt modelId="{BF0E9D0C-9D44-42B7-9BC4-7E18CEA5AD9B}" type="pres">
      <dgm:prSet presAssocID="{9C0D97AB-6E16-48AE-91DB-3997DE513281}" presName="rootComposite" presStyleCnt="0"/>
      <dgm:spPr/>
    </dgm:pt>
    <dgm:pt modelId="{3C0B85A8-589E-4A55-914F-84508DE8181C}" type="pres">
      <dgm:prSet presAssocID="{9C0D97AB-6E16-48AE-91DB-3997DE513281}" presName="rootText" presStyleLbl="node4" presStyleIdx="2" presStyleCnt="8">
        <dgm:presLayoutVars>
          <dgm:chPref val="3"/>
        </dgm:presLayoutVars>
      </dgm:prSet>
      <dgm:spPr/>
    </dgm:pt>
    <dgm:pt modelId="{C2B62529-F3B4-4967-AD11-BCEE48179ABF}" type="pres">
      <dgm:prSet presAssocID="{9C0D97AB-6E16-48AE-91DB-3997DE513281}" presName="rootConnector" presStyleLbl="node4" presStyleIdx="2" presStyleCnt="8"/>
      <dgm:spPr/>
    </dgm:pt>
    <dgm:pt modelId="{BB44892C-E0E8-4080-A43A-35E7AA16EECD}" type="pres">
      <dgm:prSet presAssocID="{9C0D97AB-6E16-48AE-91DB-3997DE513281}" presName="hierChild4" presStyleCnt="0"/>
      <dgm:spPr/>
    </dgm:pt>
    <dgm:pt modelId="{9CCAA882-2BE7-4232-8998-3C73D9127064}" type="pres">
      <dgm:prSet presAssocID="{9C0D97AB-6E16-48AE-91DB-3997DE513281}" presName="hierChild5" presStyleCnt="0"/>
      <dgm:spPr/>
    </dgm:pt>
    <dgm:pt modelId="{D1D7A3F1-90B6-41CA-B596-14DFA1FEAB89}" type="pres">
      <dgm:prSet presAssocID="{C161175B-5E7B-412D-8311-41546E88199D}" presName="Name37" presStyleLbl="parChTrans1D4" presStyleIdx="3" presStyleCnt="8"/>
      <dgm:spPr/>
    </dgm:pt>
    <dgm:pt modelId="{35E38172-31FC-4517-B1DE-E4894D5AFE5D}" type="pres">
      <dgm:prSet presAssocID="{95843135-02CF-43FA-89FF-21506380BE08}" presName="hierRoot2" presStyleCnt="0">
        <dgm:presLayoutVars>
          <dgm:hierBranch val="init"/>
        </dgm:presLayoutVars>
      </dgm:prSet>
      <dgm:spPr/>
    </dgm:pt>
    <dgm:pt modelId="{E1157E15-E917-48E4-8589-5A377D5791FD}" type="pres">
      <dgm:prSet presAssocID="{95843135-02CF-43FA-89FF-21506380BE08}" presName="rootComposite" presStyleCnt="0"/>
      <dgm:spPr/>
    </dgm:pt>
    <dgm:pt modelId="{3EECD423-F787-4B5B-9E66-FFA83E9D04ED}" type="pres">
      <dgm:prSet presAssocID="{95843135-02CF-43FA-89FF-21506380BE08}" presName="rootText" presStyleLbl="node4" presStyleIdx="3" presStyleCnt="8">
        <dgm:presLayoutVars>
          <dgm:chPref val="3"/>
        </dgm:presLayoutVars>
      </dgm:prSet>
      <dgm:spPr/>
    </dgm:pt>
    <dgm:pt modelId="{E112EE16-CC45-4305-B5EF-99FB0CD14362}" type="pres">
      <dgm:prSet presAssocID="{95843135-02CF-43FA-89FF-21506380BE08}" presName="rootConnector" presStyleLbl="node4" presStyleIdx="3" presStyleCnt="8"/>
      <dgm:spPr/>
    </dgm:pt>
    <dgm:pt modelId="{16AFA54E-BA70-4459-BC4D-32841E95A434}" type="pres">
      <dgm:prSet presAssocID="{95843135-02CF-43FA-89FF-21506380BE08}" presName="hierChild4" presStyleCnt="0"/>
      <dgm:spPr/>
    </dgm:pt>
    <dgm:pt modelId="{B9B9FED4-E541-49A7-AF4E-83EFB66BD63E}" type="pres">
      <dgm:prSet presAssocID="{95843135-02CF-43FA-89FF-21506380BE08}" presName="hierChild5" presStyleCnt="0"/>
      <dgm:spPr/>
    </dgm:pt>
    <dgm:pt modelId="{79E1C73F-3F6D-4036-BC9B-A0D7F643EBFC}" type="pres">
      <dgm:prSet presAssocID="{98B6506F-945D-4B20-B152-312B3FBD4E7A}" presName="Name37" presStyleLbl="parChTrans1D4" presStyleIdx="4" presStyleCnt="8"/>
      <dgm:spPr/>
    </dgm:pt>
    <dgm:pt modelId="{5D892681-7FD3-4B33-89F7-266BFB98D5CB}" type="pres">
      <dgm:prSet presAssocID="{5FAE8454-43D2-49F5-8B97-28089D6E6C6D}" presName="hierRoot2" presStyleCnt="0">
        <dgm:presLayoutVars>
          <dgm:hierBranch val="init"/>
        </dgm:presLayoutVars>
      </dgm:prSet>
      <dgm:spPr/>
    </dgm:pt>
    <dgm:pt modelId="{B8B4388C-E0AD-4C1F-AAD1-1A8A83769FF1}" type="pres">
      <dgm:prSet presAssocID="{5FAE8454-43D2-49F5-8B97-28089D6E6C6D}" presName="rootComposite" presStyleCnt="0"/>
      <dgm:spPr/>
    </dgm:pt>
    <dgm:pt modelId="{A8359B2B-0C8B-43FB-8DAA-280E7906BD46}" type="pres">
      <dgm:prSet presAssocID="{5FAE8454-43D2-49F5-8B97-28089D6E6C6D}" presName="rootText" presStyleLbl="node4" presStyleIdx="4" presStyleCnt="8">
        <dgm:presLayoutVars>
          <dgm:chPref val="3"/>
        </dgm:presLayoutVars>
      </dgm:prSet>
      <dgm:spPr/>
    </dgm:pt>
    <dgm:pt modelId="{C4D43850-09F2-4406-958D-3D58141B5813}" type="pres">
      <dgm:prSet presAssocID="{5FAE8454-43D2-49F5-8B97-28089D6E6C6D}" presName="rootConnector" presStyleLbl="node4" presStyleIdx="4" presStyleCnt="8"/>
      <dgm:spPr/>
    </dgm:pt>
    <dgm:pt modelId="{FEB644DC-885C-423D-AA0E-E819D04D5150}" type="pres">
      <dgm:prSet presAssocID="{5FAE8454-43D2-49F5-8B97-28089D6E6C6D}" presName="hierChild4" presStyleCnt="0"/>
      <dgm:spPr/>
    </dgm:pt>
    <dgm:pt modelId="{95553669-A4BD-4375-A18D-CB436974ABD2}" type="pres">
      <dgm:prSet presAssocID="{5FAE8454-43D2-49F5-8B97-28089D6E6C6D}" presName="hierChild5" presStyleCnt="0"/>
      <dgm:spPr/>
    </dgm:pt>
    <dgm:pt modelId="{9243C720-7507-4C57-AF93-4F04954B1121}" type="pres">
      <dgm:prSet presAssocID="{B8BDEE4C-077B-4C75-BD10-05FE7A86FA8E}" presName="hierChild5" presStyleCnt="0"/>
      <dgm:spPr/>
    </dgm:pt>
    <dgm:pt modelId="{4A4E3E3D-F50E-4240-BC0B-F61C623EE04B}" type="pres">
      <dgm:prSet presAssocID="{6DB39E65-95B7-4F5B-9C52-19D98086CA28}" presName="Name37" presStyleLbl="parChTrans1D4" presStyleIdx="5" presStyleCnt="8"/>
      <dgm:spPr/>
    </dgm:pt>
    <dgm:pt modelId="{0D17BE98-BE50-47C1-B721-96FC131096F4}" type="pres">
      <dgm:prSet presAssocID="{8DA832C7-484C-4937-8EF4-15F9CF35BD96}" presName="hierRoot2" presStyleCnt="0">
        <dgm:presLayoutVars>
          <dgm:hierBranch val="init"/>
        </dgm:presLayoutVars>
      </dgm:prSet>
      <dgm:spPr/>
    </dgm:pt>
    <dgm:pt modelId="{33FBB4FB-180B-4946-A4A6-78830C1B6DD4}" type="pres">
      <dgm:prSet presAssocID="{8DA832C7-484C-4937-8EF4-15F9CF35BD96}" presName="rootComposite" presStyleCnt="0"/>
      <dgm:spPr/>
    </dgm:pt>
    <dgm:pt modelId="{BAA6369A-E72B-4DDE-8625-737E50C47BA2}" type="pres">
      <dgm:prSet presAssocID="{8DA832C7-484C-4937-8EF4-15F9CF35BD96}" presName="rootText" presStyleLbl="node4" presStyleIdx="5" presStyleCnt="8">
        <dgm:presLayoutVars>
          <dgm:chPref val="3"/>
        </dgm:presLayoutVars>
      </dgm:prSet>
      <dgm:spPr/>
    </dgm:pt>
    <dgm:pt modelId="{F8D72DD9-D2D9-4A70-A920-AC296184892F}" type="pres">
      <dgm:prSet presAssocID="{8DA832C7-484C-4937-8EF4-15F9CF35BD96}" presName="rootConnector" presStyleLbl="node4" presStyleIdx="5" presStyleCnt="8"/>
      <dgm:spPr/>
    </dgm:pt>
    <dgm:pt modelId="{A898EB17-83E2-4F06-8D29-E9CFDE4B9E1D}" type="pres">
      <dgm:prSet presAssocID="{8DA832C7-484C-4937-8EF4-15F9CF35BD96}" presName="hierChild4" presStyleCnt="0"/>
      <dgm:spPr/>
    </dgm:pt>
    <dgm:pt modelId="{17193172-FDD4-43EC-8949-DEA8F66BC900}" type="pres">
      <dgm:prSet presAssocID="{8DA832C7-484C-4937-8EF4-15F9CF35BD96}" presName="hierChild5" presStyleCnt="0"/>
      <dgm:spPr/>
    </dgm:pt>
    <dgm:pt modelId="{1E9D9768-77BB-4710-B473-31AE355FBD46}" type="pres">
      <dgm:prSet presAssocID="{B853F939-4393-45D9-87B0-C23AE45B3364}" presName="Name37" presStyleLbl="parChTrans1D4" presStyleIdx="6" presStyleCnt="8"/>
      <dgm:spPr/>
    </dgm:pt>
    <dgm:pt modelId="{10DB6860-210B-404A-A004-C653D5EBADE7}" type="pres">
      <dgm:prSet presAssocID="{2F5CAA1F-8EFD-4C55-A4F7-BC0FD70012E7}" presName="hierRoot2" presStyleCnt="0">
        <dgm:presLayoutVars>
          <dgm:hierBranch val="init"/>
        </dgm:presLayoutVars>
      </dgm:prSet>
      <dgm:spPr/>
    </dgm:pt>
    <dgm:pt modelId="{5D5A3452-1196-4716-9449-DD82F030859B}" type="pres">
      <dgm:prSet presAssocID="{2F5CAA1F-8EFD-4C55-A4F7-BC0FD70012E7}" presName="rootComposite" presStyleCnt="0"/>
      <dgm:spPr/>
    </dgm:pt>
    <dgm:pt modelId="{FFA691BF-DE61-471E-AAD0-23A8DA02B2FC}" type="pres">
      <dgm:prSet presAssocID="{2F5CAA1F-8EFD-4C55-A4F7-BC0FD70012E7}" presName="rootText" presStyleLbl="node4" presStyleIdx="6" presStyleCnt="8">
        <dgm:presLayoutVars>
          <dgm:chPref val="3"/>
        </dgm:presLayoutVars>
      </dgm:prSet>
      <dgm:spPr/>
    </dgm:pt>
    <dgm:pt modelId="{9DC6C983-49A7-428E-9231-00E5C2CC8846}" type="pres">
      <dgm:prSet presAssocID="{2F5CAA1F-8EFD-4C55-A4F7-BC0FD70012E7}" presName="rootConnector" presStyleLbl="node4" presStyleIdx="6" presStyleCnt="8"/>
      <dgm:spPr/>
    </dgm:pt>
    <dgm:pt modelId="{B3169814-2DA8-4EC0-9D59-D063FCFB0A7A}" type="pres">
      <dgm:prSet presAssocID="{2F5CAA1F-8EFD-4C55-A4F7-BC0FD70012E7}" presName="hierChild4" presStyleCnt="0"/>
      <dgm:spPr/>
    </dgm:pt>
    <dgm:pt modelId="{C7777D16-D832-4506-A452-4C1042931CDC}" type="pres">
      <dgm:prSet presAssocID="{97D4F016-078D-4013-ADBF-D618D4B632A6}" presName="Name37" presStyleLbl="parChTrans1D4" presStyleIdx="7" presStyleCnt="8"/>
      <dgm:spPr/>
    </dgm:pt>
    <dgm:pt modelId="{A73114C8-E25F-4271-9521-FC9E58493ECC}" type="pres">
      <dgm:prSet presAssocID="{51884708-B715-4C28-BCE6-01A7924C5771}" presName="hierRoot2" presStyleCnt="0">
        <dgm:presLayoutVars>
          <dgm:hierBranch val="init"/>
        </dgm:presLayoutVars>
      </dgm:prSet>
      <dgm:spPr/>
    </dgm:pt>
    <dgm:pt modelId="{0C1E3E93-EB26-4FD5-AB46-EA58DD224E52}" type="pres">
      <dgm:prSet presAssocID="{51884708-B715-4C28-BCE6-01A7924C5771}" presName="rootComposite" presStyleCnt="0"/>
      <dgm:spPr/>
    </dgm:pt>
    <dgm:pt modelId="{AC218741-4299-4B99-AE99-912017BF87DE}" type="pres">
      <dgm:prSet presAssocID="{51884708-B715-4C28-BCE6-01A7924C5771}" presName="rootText" presStyleLbl="node4" presStyleIdx="7" presStyleCnt="8">
        <dgm:presLayoutVars>
          <dgm:chPref val="3"/>
        </dgm:presLayoutVars>
      </dgm:prSet>
      <dgm:spPr/>
    </dgm:pt>
    <dgm:pt modelId="{829EE9A5-03C8-4355-9157-ED2A5F32536B}" type="pres">
      <dgm:prSet presAssocID="{51884708-B715-4C28-BCE6-01A7924C5771}" presName="rootConnector" presStyleLbl="node4" presStyleIdx="7" presStyleCnt="8"/>
      <dgm:spPr/>
    </dgm:pt>
    <dgm:pt modelId="{79E371BE-7F69-431A-BB9A-63526BA1787F}" type="pres">
      <dgm:prSet presAssocID="{51884708-B715-4C28-BCE6-01A7924C5771}" presName="hierChild4" presStyleCnt="0"/>
      <dgm:spPr/>
    </dgm:pt>
    <dgm:pt modelId="{D54F0B96-D9C5-43B7-B6BE-B76879021069}" type="pres">
      <dgm:prSet presAssocID="{51884708-B715-4C28-BCE6-01A7924C5771}" presName="hierChild5" presStyleCnt="0"/>
      <dgm:spPr/>
    </dgm:pt>
    <dgm:pt modelId="{E327147D-8E61-4BBF-9760-1E12F13013B2}" type="pres">
      <dgm:prSet presAssocID="{2F5CAA1F-8EFD-4C55-A4F7-BC0FD70012E7}" presName="hierChild5" presStyleCnt="0"/>
      <dgm:spPr/>
    </dgm:pt>
    <dgm:pt modelId="{5FAAB9EA-2392-41A1-A29D-BE0085CE9BCB}" type="pres">
      <dgm:prSet presAssocID="{6FBEFF01-DBE2-4B4C-A3AF-E346998A195D}" presName="hierChild5" presStyleCnt="0"/>
      <dgm:spPr/>
    </dgm:pt>
    <dgm:pt modelId="{D5AA4DF4-9752-4A87-9CAB-C1A72D70CAC7}" type="pres">
      <dgm:prSet presAssocID="{3B0162D6-7B01-4941-85F3-72156D757D0F}" presName="Name37" presStyleLbl="parChTrans1D3" presStyleIdx="3" presStyleCnt="4"/>
      <dgm:spPr/>
    </dgm:pt>
    <dgm:pt modelId="{0A9AAF23-C835-4010-A832-EBAEC4C057D6}" type="pres">
      <dgm:prSet presAssocID="{068ACBF6-8137-4FCD-92AE-3B0ECE985084}" presName="hierRoot2" presStyleCnt="0">
        <dgm:presLayoutVars>
          <dgm:hierBranch val="init"/>
        </dgm:presLayoutVars>
      </dgm:prSet>
      <dgm:spPr/>
    </dgm:pt>
    <dgm:pt modelId="{1A049304-B4A5-4B99-881E-80913D5DFF6D}" type="pres">
      <dgm:prSet presAssocID="{068ACBF6-8137-4FCD-92AE-3B0ECE985084}" presName="rootComposite" presStyleCnt="0"/>
      <dgm:spPr/>
    </dgm:pt>
    <dgm:pt modelId="{89EDBC00-09BA-494A-ADCC-357DE79FA522}" type="pres">
      <dgm:prSet presAssocID="{068ACBF6-8137-4FCD-92AE-3B0ECE985084}" presName="rootText" presStyleLbl="node3" presStyleIdx="3" presStyleCnt="4">
        <dgm:presLayoutVars>
          <dgm:chPref val="3"/>
        </dgm:presLayoutVars>
      </dgm:prSet>
      <dgm:spPr/>
    </dgm:pt>
    <dgm:pt modelId="{9165D0B1-503B-43AD-AB59-1B85643BDB30}" type="pres">
      <dgm:prSet presAssocID="{068ACBF6-8137-4FCD-92AE-3B0ECE985084}" presName="rootConnector" presStyleLbl="node3" presStyleIdx="3" presStyleCnt="4"/>
      <dgm:spPr/>
    </dgm:pt>
    <dgm:pt modelId="{8E6C1CA1-51E2-4D62-A511-838699C2DE68}" type="pres">
      <dgm:prSet presAssocID="{068ACBF6-8137-4FCD-92AE-3B0ECE985084}" presName="hierChild4" presStyleCnt="0"/>
      <dgm:spPr/>
    </dgm:pt>
    <dgm:pt modelId="{0242FB3C-BE96-484D-9219-66E57005EC62}" type="pres">
      <dgm:prSet presAssocID="{068ACBF6-8137-4FCD-92AE-3B0ECE985084}" presName="hierChild5" presStyleCnt="0"/>
      <dgm:spPr/>
    </dgm:pt>
    <dgm:pt modelId="{6BC47C4E-5CB5-4846-A703-C5A56179C398}" type="pres">
      <dgm:prSet presAssocID="{6A957BA8-D357-4E28-AC88-9AED5BDEB28E}" presName="hierChild5" presStyleCnt="0"/>
      <dgm:spPr/>
    </dgm:pt>
    <dgm:pt modelId="{942CD38E-5CF7-4884-9EE8-F282AB9101D8}" type="pres">
      <dgm:prSet presAssocID="{D3105D6E-F7C7-4229-A9D2-DB4CA4FD3C5C}" presName="Name37" presStyleLbl="parChTrans1D2" presStyleIdx="3" presStyleCnt="4"/>
      <dgm:spPr/>
    </dgm:pt>
    <dgm:pt modelId="{69E2C9EC-82C6-4FDC-B835-3D96E312F932}" type="pres">
      <dgm:prSet presAssocID="{CF49EF77-7E04-4F10-9CAD-92ED17A0236D}" presName="hierRoot2" presStyleCnt="0">
        <dgm:presLayoutVars>
          <dgm:hierBranch val="init"/>
        </dgm:presLayoutVars>
      </dgm:prSet>
      <dgm:spPr/>
    </dgm:pt>
    <dgm:pt modelId="{AF5C6CC5-C180-41D5-B12B-1C32B086A0E7}" type="pres">
      <dgm:prSet presAssocID="{CF49EF77-7E04-4F10-9CAD-92ED17A0236D}" presName="rootComposite" presStyleCnt="0"/>
      <dgm:spPr/>
    </dgm:pt>
    <dgm:pt modelId="{7CCE6C1A-4F7D-4A99-9EEF-F960DC1CE8A6}" type="pres">
      <dgm:prSet presAssocID="{CF49EF77-7E04-4F10-9CAD-92ED17A0236D}" presName="rootText" presStyleLbl="node2" presStyleIdx="3" presStyleCnt="4">
        <dgm:presLayoutVars>
          <dgm:chPref val="3"/>
        </dgm:presLayoutVars>
      </dgm:prSet>
      <dgm:spPr/>
    </dgm:pt>
    <dgm:pt modelId="{0059E4D8-8DFE-48CD-87F7-AF9DA459A015}" type="pres">
      <dgm:prSet presAssocID="{CF49EF77-7E04-4F10-9CAD-92ED17A0236D}" presName="rootConnector" presStyleLbl="node2" presStyleIdx="3" presStyleCnt="4"/>
      <dgm:spPr/>
    </dgm:pt>
    <dgm:pt modelId="{1B141F55-5E05-471C-B6D7-51A5F2F9ABE9}" type="pres">
      <dgm:prSet presAssocID="{CF49EF77-7E04-4F10-9CAD-92ED17A0236D}" presName="hierChild4" presStyleCnt="0"/>
      <dgm:spPr/>
    </dgm:pt>
    <dgm:pt modelId="{3A8BF001-B5A3-425D-AA56-4F7560A7002F}" type="pres">
      <dgm:prSet presAssocID="{CF49EF77-7E04-4F10-9CAD-92ED17A0236D}" presName="hierChild5" presStyleCnt="0"/>
      <dgm:spPr/>
    </dgm:pt>
    <dgm:pt modelId="{3553393A-A8EC-4C11-9330-F14F4654A7F0}" type="pres">
      <dgm:prSet presAssocID="{2215390E-9CA0-49FD-AA2F-C17F94AAE250}" presName="hierChild3" presStyleCnt="0"/>
      <dgm:spPr/>
    </dgm:pt>
  </dgm:ptLst>
  <dgm:cxnLst>
    <dgm:cxn modelId="{E2A2F601-3161-431D-9665-8BC068CDFAE4}" srcId="{6FBEFF01-DBE2-4B4C-A3AF-E346998A195D}" destId="{8DA832C7-484C-4937-8EF4-15F9CF35BD96}" srcOrd="1" destOrd="0" parTransId="{6DB39E65-95B7-4F5B-9C52-19D98086CA28}" sibTransId="{071364A1-AFE4-438F-85EA-55F2278EB47A}"/>
    <dgm:cxn modelId="{F0C0D908-4517-4C19-A7D2-69686A03D254}" srcId="{B8BDEE4C-077B-4C75-BD10-05FE7A86FA8E}" destId="{95843135-02CF-43FA-89FF-21506380BE08}" srcOrd="1" destOrd="0" parTransId="{C161175B-5E7B-412D-8311-41546E88199D}" sibTransId="{71A001B9-5F30-4741-94BB-51964DDC7967}"/>
    <dgm:cxn modelId="{A4F16610-228F-455A-8EEF-080B765D4FF2}" type="presOf" srcId="{97D4F016-078D-4013-ADBF-D618D4B632A6}" destId="{C7777D16-D832-4506-A452-4C1042931CDC}" srcOrd="0" destOrd="0" presId="urn:microsoft.com/office/officeart/2005/8/layout/orgChart1"/>
    <dgm:cxn modelId="{17FF8816-8ECA-4807-A0EA-9466B7BD85A0}" type="presOf" srcId="{0A6B4BFA-9DE5-4A9B-986D-4EED48D69A4C}" destId="{FB9A31E0-7BC6-4B0A-AF2B-4C8C1DFA21BB}" srcOrd="0" destOrd="0" presId="urn:microsoft.com/office/officeart/2005/8/layout/orgChart1"/>
    <dgm:cxn modelId="{20EE4B1D-C02D-4D16-A8B6-D8E0B56CF13C}" type="presOf" srcId="{95843135-02CF-43FA-89FF-21506380BE08}" destId="{3EECD423-F787-4B5B-9E66-FFA83E9D04ED}" srcOrd="0" destOrd="0" presId="urn:microsoft.com/office/officeart/2005/8/layout/orgChart1"/>
    <dgm:cxn modelId="{CDE7E81E-17FD-4C23-AA83-1B87352C07B9}" type="presOf" srcId="{2215390E-9CA0-49FD-AA2F-C17F94AAE250}" destId="{3E74EE9E-9A39-4FE9-8AE6-5100DCDD019A}" srcOrd="1" destOrd="0" presId="urn:microsoft.com/office/officeart/2005/8/layout/orgChart1"/>
    <dgm:cxn modelId="{DB910F20-2C68-4FF6-9335-F8A1FF75DB67}" type="presOf" srcId="{7F6AC639-28B4-442B-A76F-ECE0A3FC5329}" destId="{7A9955CE-649C-4480-B087-CFBBAE61754B}" srcOrd="0" destOrd="0" presId="urn:microsoft.com/office/officeart/2005/8/layout/orgChart1"/>
    <dgm:cxn modelId="{4E715E25-D70F-435B-B172-AFBC3B1328C2}" srcId="{6A957BA8-D357-4E28-AC88-9AED5BDEB28E}" destId="{6FBEFF01-DBE2-4B4C-A3AF-E346998A195D}" srcOrd="0" destOrd="0" parTransId="{8A350DB1-73E3-443C-8D34-7D9786F6A810}" sibTransId="{C7F82791-460D-45E8-B925-BB8EB3A3617A}"/>
    <dgm:cxn modelId="{D8CC9134-989A-4B06-9CBD-2C102F9510EF}" type="presOf" srcId="{B8BDEE4C-077B-4C75-BD10-05FE7A86FA8E}" destId="{ECB3E2BC-46D4-403B-86A1-8CA1F523035E}" srcOrd="0" destOrd="0" presId="urn:microsoft.com/office/officeart/2005/8/layout/orgChart1"/>
    <dgm:cxn modelId="{A69C9434-944E-4AF8-B096-6C8545E67EB1}" type="presOf" srcId="{C161175B-5E7B-412D-8311-41546E88199D}" destId="{D1D7A3F1-90B6-41CA-B596-14DFA1FEAB89}" srcOrd="0" destOrd="0" presId="urn:microsoft.com/office/officeart/2005/8/layout/orgChart1"/>
    <dgm:cxn modelId="{5A0A5135-5179-4816-8441-38CE1C72DF67}" type="presOf" srcId="{CF49EF77-7E04-4F10-9CAD-92ED17A0236D}" destId="{7CCE6C1A-4F7D-4A99-9EEF-F960DC1CE8A6}" srcOrd="0" destOrd="0" presId="urn:microsoft.com/office/officeart/2005/8/layout/orgChart1"/>
    <dgm:cxn modelId="{A602DE37-30E3-4363-8C2F-8F569130D3AB}" srcId="{6FBEFF01-DBE2-4B4C-A3AF-E346998A195D}" destId="{2F5CAA1F-8EFD-4C55-A4F7-BC0FD70012E7}" srcOrd="2" destOrd="0" parTransId="{B853F939-4393-45D9-87B0-C23AE45B3364}" sibTransId="{75EEEF9B-ED16-44F7-949E-D930BB02C6A3}"/>
    <dgm:cxn modelId="{3D9A413B-C7CC-4938-BD2A-47731D5EB8E9}" type="presOf" srcId="{F9985047-984B-4156-92C3-E83331EB901C}" destId="{5E5D304C-9509-4BEB-B54F-E1553E616BBD}" srcOrd="0" destOrd="0" presId="urn:microsoft.com/office/officeart/2005/8/layout/orgChart1"/>
    <dgm:cxn modelId="{6D72BF3E-4795-4AF7-AF2A-84C7EE793454}" type="presOf" srcId="{489598FF-85DD-4F7E-954C-050106B56B17}" destId="{F61EABD4-DF53-4BEE-AC0C-8D2C498285D1}" srcOrd="0" destOrd="0" presId="urn:microsoft.com/office/officeart/2005/8/layout/orgChart1"/>
    <dgm:cxn modelId="{27CF805B-054D-4563-8369-946915969228}" srcId="{6FBEFF01-DBE2-4B4C-A3AF-E346998A195D}" destId="{B8BDEE4C-077B-4C75-BD10-05FE7A86FA8E}" srcOrd="0" destOrd="0" parTransId="{755C12D3-C544-4F69-85B5-685F8833CA52}" sibTransId="{663AF7C0-BAE4-40D8-B101-966D9898D658}"/>
    <dgm:cxn modelId="{6DBC395F-267A-4901-A35C-7EF26033098A}" type="presOf" srcId="{5FAE8454-43D2-49F5-8B97-28089D6E6C6D}" destId="{A8359B2B-0C8B-43FB-8DAA-280E7906BD46}" srcOrd="0" destOrd="0" presId="urn:microsoft.com/office/officeart/2005/8/layout/orgChart1"/>
    <dgm:cxn modelId="{BB743861-46C5-4F7C-ACD8-F7A17A13BFE2}" type="presOf" srcId="{18230DE6-51AC-4C57-BB69-F1AA8B432778}" destId="{7C0B8057-AC9F-4F56-A944-2FC5BAB7405A}" srcOrd="1" destOrd="0" presId="urn:microsoft.com/office/officeart/2005/8/layout/orgChart1"/>
    <dgm:cxn modelId="{F4271B62-278C-4C7A-89D5-985F321D4C76}" type="presOf" srcId="{77ED7E25-6F28-436F-B3FE-9F1525E10761}" destId="{F20768C3-08E3-478A-BD19-55E4A3BE0DBD}" srcOrd="0" destOrd="0" presId="urn:microsoft.com/office/officeart/2005/8/layout/orgChart1"/>
    <dgm:cxn modelId="{3C046942-CC89-488C-B82F-50884CC7E87D}" type="presOf" srcId="{9C0D97AB-6E16-48AE-91DB-3997DE513281}" destId="{3C0B85A8-589E-4A55-914F-84508DE8181C}" srcOrd="0" destOrd="0" presId="urn:microsoft.com/office/officeart/2005/8/layout/orgChart1"/>
    <dgm:cxn modelId="{A4838E45-4371-49E8-9523-6EB78D43E6A9}" srcId="{6A957BA8-D357-4E28-AC88-9AED5BDEB28E}" destId="{068ACBF6-8137-4FCD-92AE-3B0ECE985084}" srcOrd="1" destOrd="0" parTransId="{3B0162D6-7B01-4941-85F3-72156D757D0F}" sibTransId="{2DB68FD6-C593-4CD6-9990-FA31559B802B}"/>
    <dgm:cxn modelId="{04828866-E450-4D18-B669-BBB97FF91A15}" type="presOf" srcId="{3B0162D6-7B01-4941-85F3-72156D757D0F}" destId="{D5AA4DF4-9752-4A87-9CAB-C1A72D70CAC7}" srcOrd="0" destOrd="0" presId="urn:microsoft.com/office/officeart/2005/8/layout/orgChart1"/>
    <dgm:cxn modelId="{9B97C669-6E4F-4B04-9739-7F3A335FC8F4}" type="presOf" srcId="{98B6506F-945D-4B20-B152-312B3FBD4E7A}" destId="{79E1C73F-3F6D-4036-BC9B-A0D7F643EBFC}" srcOrd="0" destOrd="0" presId="urn:microsoft.com/office/officeart/2005/8/layout/orgChart1"/>
    <dgm:cxn modelId="{2E7CF14A-3B25-433D-A9D8-6B3CDD707121}" srcId="{ED3BCA20-8277-42E0-80A8-1ECA50448633}" destId="{18230DE6-51AC-4C57-BB69-F1AA8B432778}" srcOrd="0" destOrd="0" parTransId="{7EB4358D-E62C-4431-93AF-1D6A28FD42AD}" sibTransId="{AD95B110-5364-4A2D-85AC-0866764C6964}"/>
    <dgm:cxn modelId="{837D204D-71E0-434F-A0AE-2DBCD539A98A}" type="presOf" srcId="{6FBEFF01-DBE2-4B4C-A3AF-E346998A195D}" destId="{92B201F5-6720-4E01-96D2-9E65D994E67A}" srcOrd="0" destOrd="0" presId="urn:microsoft.com/office/officeart/2005/8/layout/orgChart1"/>
    <dgm:cxn modelId="{99C2656D-575E-49D7-BF9A-6670A27FB468}" type="presOf" srcId="{8A596A3C-1CC5-4A22-92B4-31FCBDF8DDA2}" destId="{13EE4EF2-95F0-41E8-8FAC-0839B37ED04A}" srcOrd="1" destOrd="0" presId="urn:microsoft.com/office/officeart/2005/8/layout/orgChart1"/>
    <dgm:cxn modelId="{86B99D6D-CAD2-4B9D-BBD1-23BD4196FF88}" type="presOf" srcId="{2C37AA8D-E30C-4768-82DB-D4C99FF8C0C6}" destId="{1E7EA457-DEAA-49AA-AEA7-DD5BE183E471}" srcOrd="0" destOrd="0" presId="urn:microsoft.com/office/officeart/2005/8/layout/orgChart1"/>
    <dgm:cxn modelId="{2D30706E-F8C1-4BA5-B736-47D2E122F454}" type="presOf" srcId="{6DB39E65-95B7-4F5B-9C52-19D98086CA28}" destId="{4A4E3E3D-F50E-4240-BC0B-F61C623EE04B}" srcOrd="0" destOrd="0" presId="urn:microsoft.com/office/officeart/2005/8/layout/orgChart1"/>
    <dgm:cxn modelId="{5BC5CB6E-55D2-44F9-8498-F9E5FE4E9841}" type="presOf" srcId="{8DA832C7-484C-4937-8EF4-15F9CF35BD96}" destId="{BAA6369A-E72B-4DDE-8625-737E50C47BA2}" srcOrd="0" destOrd="0" presId="urn:microsoft.com/office/officeart/2005/8/layout/orgChart1"/>
    <dgm:cxn modelId="{DCF3CC4E-E428-4E8A-852B-71399E1F8A49}" type="presOf" srcId="{755C12D3-C544-4F69-85B5-685F8833CA52}" destId="{FA676B99-32A1-42DE-B5EA-4CC493D8E4F8}" srcOrd="0" destOrd="0" presId="urn:microsoft.com/office/officeart/2005/8/layout/orgChart1"/>
    <dgm:cxn modelId="{F2420970-19BF-4440-B9C3-8B32DAA5F9FF}" type="presOf" srcId="{8DA832C7-484C-4937-8EF4-15F9CF35BD96}" destId="{F8D72DD9-D2D9-4A70-A920-AC296184892F}" srcOrd="1" destOrd="0" presId="urn:microsoft.com/office/officeart/2005/8/layout/orgChart1"/>
    <dgm:cxn modelId="{5FC4AA50-4486-4D00-880F-2F3ECD98FEDE}" type="presOf" srcId="{ED3BCA20-8277-42E0-80A8-1ECA50448633}" destId="{65DE9A89-695B-4842-8D29-3A77A8566613}" srcOrd="0" destOrd="0" presId="urn:microsoft.com/office/officeart/2005/8/layout/orgChart1"/>
    <dgm:cxn modelId="{3B9B6451-56C5-497B-891E-37D4ADB5E44A}" type="presOf" srcId="{068ACBF6-8137-4FCD-92AE-3B0ECE985084}" destId="{89EDBC00-09BA-494A-ADCC-357DE79FA522}" srcOrd="0" destOrd="0" presId="urn:microsoft.com/office/officeart/2005/8/layout/orgChart1"/>
    <dgm:cxn modelId="{476F4F51-8CF0-4DBB-81EB-E51545233DD2}" type="presOf" srcId="{CF49EF77-7E04-4F10-9CAD-92ED17A0236D}" destId="{0059E4D8-8DFE-48CD-87F7-AF9DA459A015}" srcOrd="1" destOrd="0" presId="urn:microsoft.com/office/officeart/2005/8/layout/orgChart1"/>
    <dgm:cxn modelId="{590EF251-E61B-491D-90D6-4DA6D974E077}" type="presOf" srcId="{AC21BA6D-48C7-4E9F-AF12-A1588FAA0BD4}" destId="{22B80577-2BC8-4D66-96B2-44CC6C035CAA}" srcOrd="0" destOrd="0" presId="urn:microsoft.com/office/officeart/2005/8/layout/orgChart1"/>
    <dgm:cxn modelId="{16268057-FB30-4B36-A399-67642FF70F70}" srcId="{18230DE6-51AC-4C57-BB69-F1AA8B432778}" destId="{F9985047-984B-4156-92C3-E83331EB901C}" srcOrd="0" destOrd="0" parTransId="{2C37AA8D-E30C-4768-82DB-D4C99FF8C0C6}" sibTransId="{26160012-68D7-4E05-8960-4F2F7AF392FC}"/>
    <dgm:cxn modelId="{71C0037E-E966-4D8F-9BF1-B79A2AFA0597}" type="presOf" srcId="{7F6AC639-28B4-442B-A76F-ECE0A3FC5329}" destId="{CDF7A076-1B4B-40CB-9E55-DAF285D8AD5A}" srcOrd="1" destOrd="0" presId="urn:microsoft.com/office/officeart/2005/8/layout/orgChart1"/>
    <dgm:cxn modelId="{23A3257E-E24F-4B4C-A84A-ADA92DBDA593}" type="presOf" srcId="{8A350DB1-73E3-443C-8D34-7D9786F6A810}" destId="{8E6550CC-1F7E-4CE1-AA9A-67AB60F6B170}" srcOrd="0" destOrd="0" presId="urn:microsoft.com/office/officeart/2005/8/layout/orgChart1"/>
    <dgm:cxn modelId="{86D55385-3AB6-4B4D-88AD-FA2CF6785692}" type="presOf" srcId="{51884708-B715-4C28-BCE6-01A7924C5771}" destId="{829EE9A5-03C8-4355-9157-ED2A5F32536B}" srcOrd="1" destOrd="0" presId="urn:microsoft.com/office/officeart/2005/8/layout/orgChart1"/>
    <dgm:cxn modelId="{3819379B-DEE1-470C-9840-E9C52B98EBA0}" type="presOf" srcId="{51884708-B715-4C28-BCE6-01A7924C5771}" destId="{AC218741-4299-4B99-AE99-912017BF87DE}" srcOrd="0" destOrd="0" presId="urn:microsoft.com/office/officeart/2005/8/layout/orgChart1"/>
    <dgm:cxn modelId="{B86990A0-61D4-42D6-ABF9-0855E500C4B5}" srcId="{2215390E-9CA0-49FD-AA2F-C17F94AAE250}" destId="{CF49EF77-7E04-4F10-9CAD-92ED17A0236D}" srcOrd="3" destOrd="0" parTransId="{D3105D6E-F7C7-4229-A9D2-DB4CA4FD3C5C}" sibTransId="{4A5657CD-E875-4556-8543-FDFECFEE1A14}"/>
    <dgm:cxn modelId="{589F32A4-65D8-4668-A6D0-81E16A743D4F}" type="presOf" srcId="{9C0D97AB-6E16-48AE-91DB-3997DE513281}" destId="{C2B62529-F3B4-4967-AD11-BCEE48179ABF}" srcOrd="1" destOrd="0" presId="urn:microsoft.com/office/officeart/2005/8/layout/orgChart1"/>
    <dgm:cxn modelId="{F866DFA6-BBA6-47A5-8BAE-1B76AC9741EF}" type="presOf" srcId="{8A596A3C-1CC5-4A22-92B4-31FCBDF8DDA2}" destId="{3A1B2D46-1652-43DD-B6C7-6E5222DC9E17}" srcOrd="0" destOrd="0" presId="urn:microsoft.com/office/officeart/2005/8/layout/orgChart1"/>
    <dgm:cxn modelId="{44E131AC-1092-4D79-8CAC-C05B68CD8294}" type="presOf" srcId="{2F5CAA1F-8EFD-4C55-A4F7-BC0FD70012E7}" destId="{9DC6C983-49A7-428E-9231-00E5C2CC8846}" srcOrd="1" destOrd="0" presId="urn:microsoft.com/office/officeart/2005/8/layout/orgChart1"/>
    <dgm:cxn modelId="{DE76DBAD-C75C-41C4-9339-C70850A5963F}" type="presOf" srcId="{F9985047-984B-4156-92C3-E83331EB901C}" destId="{AF48AC60-0027-4377-93CF-C8035BDA729B}" srcOrd="1" destOrd="0" presId="urn:microsoft.com/office/officeart/2005/8/layout/orgChart1"/>
    <dgm:cxn modelId="{64CF71B0-518D-4673-9DCE-EC6EA63DBACF}" type="presOf" srcId="{2215390E-9CA0-49FD-AA2F-C17F94AAE250}" destId="{B3490962-21DA-426F-81C3-EFF96C92FFAB}" srcOrd="0" destOrd="0" presId="urn:microsoft.com/office/officeart/2005/8/layout/orgChart1"/>
    <dgm:cxn modelId="{8DDE51B4-6F78-4729-A512-6A5F0DE03753}" srcId="{B8BDEE4C-077B-4C75-BD10-05FE7A86FA8E}" destId="{9C0D97AB-6E16-48AE-91DB-3997DE513281}" srcOrd="0" destOrd="0" parTransId="{799A426A-219C-4C1E-BF3B-47E795116894}" sibTransId="{C453A884-E36E-478F-97A9-2AF48A9A9530}"/>
    <dgm:cxn modelId="{5C96B3BC-6733-4D30-94B4-88CC5AA9A218}" type="presOf" srcId="{ED3BCA20-8277-42E0-80A8-1ECA50448633}" destId="{F7E89F57-513C-4A81-879D-BFFE49718D72}" srcOrd="1" destOrd="0" presId="urn:microsoft.com/office/officeart/2005/8/layout/orgChart1"/>
    <dgm:cxn modelId="{E7C741BE-BFF6-45A6-876F-1B0EE65585C1}" srcId="{ED3BCA20-8277-42E0-80A8-1ECA50448633}" destId="{7F6AC639-28B4-442B-A76F-ECE0A3FC5329}" srcOrd="1" destOrd="0" parTransId="{77ED7E25-6F28-436F-B3FE-9F1525E10761}" sibTransId="{5A6E6D7D-7447-434B-B83E-BED57B25654A}"/>
    <dgm:cxn modelId="{5F9071C0-B68E-4681-A8F1-5BB5FEE4BEEA}" type="presOf" srcId="{5FAE8454-43D2-49F5-8B97-28089D6E6C6D}" destId="{C4D43850-09F2-4406-958D-3D58141B5813}" srcOrd="1" destOrd="0" presId="urn:microsoft.com/office/officeart/2005/8/layout/orgChart1"/>
    <dgm:cxn modelId="{015C65C1-3604-4F89-AEE1-87DCC4302820}" srcId="{2F5CAA1F-8EFD-4C55-A4F7-BC0FD70012E7}" destId="{51884708-B715-4C28-BCE6-01A7924C5771}" srcOrd="0" destOrd="0" parTransId="{97D4F016-078D-4013-ADBF-D618D4B632A6}" sibTransId="{DC434FE3-4C01-42BB-8D68-7BE9ABBB212F}"/>
    <dgm:cxn modelId="{13461FCA-AD51-4F70-9D1F-777ED7DCFC53}" type="presOf" srcId="{799A426A-219C-4C1E-BF3B-47E795116894}" destId="{AAC37552-44FE-4AFF-988B-86D9FD34AF91}" srcOrd="0" destOrd="0" presId="urn:microsoft.com/office/officeart/2005/8/layout/orgChart1"/>
    <dgm:cxn modelId="{FDE976CB-C3C8-46FB-8C02-0A271A57FFB2}" type="presOf" srcId="{068ACBF6-8137-4FCD-92AE-3B0ECE985084}" destId="{9165D0B1-503B-43AD-AB59-1B85643BDB30}" srcOrd="1" destOrd="0" presId="urn:microsoft.com/office/officeart/2005/8/layout/orgChart1"/>
    <dgm:cxn modelId="{7FE785CF-DBEF-4231-BC5B-39B03DCCF28E}" type="presOf" srcId="{B8BDEE4C-077B-4C75-BD10-05FE7A86FA8E}" destId="{036A72C7-20BD-45DB-A8A1-38E9C83E6D42}" srcOrd="1" destOrd="0" presId="urn:microsoft.com/office/officeart/2005/8/layout/orgChart1"/>
    <dgm:cxn modelId="{78BAFACF-96A0-46AA-93E5-CFD5FBA51E1D}" srcId="{2215390E-9CA0-49FD-AA2F-C17F94AAE250}" destId="{8A596A3C-1CC5-4A22-92B4-31FCBDF8DDA2}" srcOrd="1" destOrd="0" parTransId="{489598FF-85DD-4F7E-954C-050106B56B17}" sibTransId="{2A50F44A-79C9-43BE-8338-CF63A1E5C93F}"/>
    <dgm:cxn modelId="{45D637DA-CAF8-4926-8806-D13818246D92}" type="presOf" srcId="{2F5CAA1F-8EFD-4C55-A4F7-BC0FD70012E7}" destId="{FFA691BF-DE61-471E-AAD0-23A8DA02B2FC}" srcOrd="0" destOrd="0" presId="urn:microsoft.com/office/officeart/2005/8/layout/orgChart1"/>
    <dgm:cxn modelId="{B980D0DD-FFB6-43BA-80CB-FB4EDD2D0371}" type="presOf" srcId="{443C5CD0-318F-40F6-884D-265A507AA2D6}" destId="{74322FBA-EA5F-4071-BA66-F243D4BC10D9}" srcOrd="0" destOrd="0" presId="urn:microsoft.com/office/officeart/2005/8/layout/orgChart1"/>
    <dgm:cxn modelId="{227DFDDE-DDB6-401E-B613-52ED4167DD4B}" srcId="{2215390E-9CA0-49FD-AA2F-C17F94AAE250}" destId="{ED3BCA20-8277-42E0-80A8-1ECA50448633}" srcOrd="0" destOrd="0" parTransId="{443C5CD0-318F-40F6-884D-265A507AA2D6}" sibTransId="{529530B3-B188-456D-830F-FFA86A4840C7}"/>
    <dgm:cxn modelId="{D43210DF-FE78-4B87-8BC5-C656CD9BF87F}" srcId="{2215390E-9CA0-49FD-AA2F-C17F94AAE250}" destId="{6A957BA8-D357-4E28-AC88-9AED5BDEB28E}" srcOrd="2" destOrd="0" parTransId="{AC21BA6D-48C7-4E9F-AF12-A1588FAA0BD4}" sibTransId="{BFC73120-BEC5-464B-92A2-BA803FA16FC9}"/>
    <dgm:cxn modelId="{5381E5E1-F7F1-49AC-9FCB-4954DBE5A1C5}" type="presOf" srcId="{7EB4358D-E62C-4431-93AF-1D6A28FD42AD}" destId="{726E3074-083C-4964-80B4-B46EBFAD880F}" srcOrd="0" destOrd="0" presId="urn:microsoft.com/office/officeart/2005/8/layout/orgChart1"/>
    <dgm:cxn modelId="{A5AE37E4-9D5C-4F5C-9AB3-1BD1EBEA05DB}" type="presOf" srcId="{B853F939-4393-45D9-87B0-C23AE45B3364}" destId="{1E9D9768-77BB-4710-B473-31AE355FBD46}" srcOrd="0" destOrd="0" presId="urn:microsoft.com/office/officeart/2005/8/layout/orgChart1"/>
    <dgm:cxn modelId="{C8FD42EA-2584-449E-A819-3DC85B175F13}" srcId="{B8BDEE4C-077B-4C75-BD10-05FE7A86FA8E}" destId="{5FAE8454-43D2-49F5-8B97-28089D6E6C6D}" srcOrd="2" destOrd="0" parTransId="{98B6506F-945D-4B20-B152-312B3FBD4E7A}" sibTransId="{DB9E81DD-C2D1-428D-A5E3-284344B2DD1E}"/>
    <dgm:cxn modelId="{DFC8E4EA-F413-43B3-A2B0-8098195EF7A9}" type="presOf" srcId="{95843135-02CF-43FA-89FF-21506380BE08}" destId="{E112EE16-CC45-4305-B5EF-99FB0CD14362}" srcOrd="1" destOrd="0" presId="urn:microsoft.com/office/officeart/2005/8/layout/orgChart1"/>
    <dgm:cxn modelId="{1C62D8EE-1736-43D0-AC93-95442E6FB4AB}" type="presOf" srcId="{6FBEFF01-DBE2-4B4C-A3AF-E346998A195D}" destId="{13349217-4519-42F5-85AE-763BD6B84B89}" srcOrd="1" destOrd="0" presId="urn:microsoft.com/office/officeart/2005/8/layout/orgChart1"/>
    <dgm:cxn modelId="{4D232DF7-1510-4425-A5D6-EDCC16ECDE64}" type="presOf" srcId="{6A957BA8-D357-4E28-AC88-9AED5BDEB28E}" destId="{130BAAE6-4521-4325-8E1E-F86C9BB63B11}" srcOrd="1" destOrd="0" presId="urn:microsoft.com/office/officeart/2005/8/layout/orgChart1"/>
    <dgm:cxn modelId="{217956FB-18D9-4963-86B7-4D7AF00F95CF}" srcId="{0A6B4BFA-9DE5-4A9B-986D-4EED48D69A4C}" destId="{2215390E-9CA0-49FD-AA2F-C17F94AAE250}" srcOrd="0" destOrd="0" parTransId="{ECF95811-B787-4FC4-8E4A-6C98AD5E9CE6}" sibTransId="{B32DB3C5-1CCA-4551-B3B6-A66CECE794B8}"/>
    <dgm:cxn modelId="{3B49DCFC-2D6F-490C-96DE-EBAE5FBF4F80}" type="presOf" srcId="{D3105D6E-F7C7-4229-A9D2-DB4CA4FD3C5C}" destId="{942CD38E-5CF7-4884-9EE8-F282AB9101D8}" srcOrd="0" destOrd="0" presId="urn:microsoft.com/office/officeart/2005/8/layout/orgChart1"/>
    <dgm:cxn modelId="{41329CFE-7849-4CD9-959C-F05155878E45}" type="presOf" srcId="{18230DE6-51AC-4C57-BB69-F1AA8B432778}" destId="{284DCC1E-A395-484D-AD96-9E88A7667A65}" srcOrd="0" destOrd="0" presId="urn:microsoft.com/office/officeart/2005/8/layout/orgChart1"/>
    <dgm:cxn modelId="{A77E54FF-397E-4442-ADCD-B5823233A9D9}" type="presOf" srcId="{6A957BA8-D357-4E28-AC88-9AED5BDEB28E}" destId="{F72A8C40-3F90-4481-A7E2-7B514F040EB5}" srcOrd="0" destOrd="0" presId="urn:microsoft.com/office/officeart/2005/8/layout/orgChart1"/>
    <dgm:cxn modelId="{B7835E4C-50E0-4B16-9186-71179AF9E03F}" type="presParOf" srcId="{FB9A31E0-7BC6-4B0A-AF2B-4C8C1DFA21BB}" destId="{AF484A7B-3A8C-4158-80A8-98A985CD9C54}" srcOrd="0" destOrd="0" presId="urn:microsoft.com/office/officeart/2005/8/layout/orgChart1"/>
    <dgm:cxn modelId="{DBCF0865-C09C-4E7E-8C47-1817977DFBB2}" type="presParOf" srcId="{AF484A7B-3A8C-4158-80A8-98A985CD9C54}" destId="{7FD31F18-3F16-498A-B789-396C37F2149A}" srcOrd="0" destOrd="0" presId="urn:microsoft.com/office/officeart/2005/8/layout/orgChart1"/>
    <dgm:cxn modelId="{EC656958-6944-4B94-B70A-57CDC35897D4}" type="presParOf" srcId="{7FD31F18-3F16-498A-B789-396C37F2149A}" destId="{B3490962-21DA-426F-81C3-EFF96C92FFAB}" srcOrd="0" destOrd="0" presId="urn:microsoft.com/office/officeart/2005/8/layout/orgChart1"/>
    <dgm:cxn modelId="{E7D9D7C3-76E1-42EC-B671-EB1958C5EB8E}" type="presParOf" srcId="{7FD31F18-3F16-498A-B789-396C37F2149A}" destId="{3E74EE9E-9A39-4FE9-8AE6-5100DCDD019A}" srcOrd="1" destOrd="0" presId="urn:microsoft.com/office/officeart/2005/8/layout/orgChart1"/>
    <dgm:cxn modelId="{AC8AA7C3-9B17-479F-8BC8-DA1656457366}" type="presParOf" srcId="{AF484A7B-3A8C-4158-80A8-98A985CD9C54}" destId="{EE6B6559-C176-4E73-AB3C-E44BA144957C}" srcOrd="1" destOrd="0" presId="urn:microsoft.com/office/officeart/2005/8/layout/orgChart1"/>
    <dgm:cxn modelId="{151F3A85-87B0-4D09-8FE3-7459F74D6088}" type="presParOf" srcId="{EE6B6559-C176-4E73-AB3C-E44BA144957C}" destId="{74322FBA-EA5F-4071-BA66-F243D4BC10D9}" srcOrd="0" destOrd="0" presId="urn:microsoft.com/office/officeart/2005/8/layout/orgChart1"/>
    <dgm:cxn modelId="{AA7DEFFD-F56B-41A1-B83D-4EC0CFC871E6}" type="presParOf" srcId="{EE6B6559-C176-4E73-AB3C-E44BA144957C}" destId="{09BC4EEB-EB3E-44AC-A789-756AB3F318BB}" srcOrd="1" destOrd="0" presId="urn:microsoft.com/office/officeart/2005/8/layout/orgChart1"/>
    <dgm:cxn modelId="{437A688C-579B-4BF4-B746-E8AA3CDD7741}" type="presParOf" srcId="{09BC4EEB-EB3E-44AC-A789-756AB3F318BB}" destId="{6FD4BB6F-973B-4A07-9345-28A767D28710}" srcOrd="0" destOrd="0" presId="urn:microsoft.com/office/officeart/2005/8/layout/orgChart1"/>
    <dgm:cxn modelId="{CB2E3080-98CC-48C8-8C52-E8BA5696CFFF}" type="presParOf" srcId="{6FD4BB6F-973B-4A07-9345-28A767D28710}" destId="{65DE9A89-695B-4842-8D29-3A77A8566613}" srcOrd="0" destOrd="0" presId="urn:microsoft.com/office/officeart/2005/8/layout/orgChart1"/>
    <dgm:cxn modelId="{9AEE1913-47AB-4BC7-A9E3-41D57A19F0A6}" type="presParOf" srcId="{6FD4BB6F-973B-4A07-9345-28A767D28710}" destId="{F7E89F57-513C-4A81-879D-BFFE49718D72}" srcOrd="1" destOrd="0" presId="urn:microsoft.com/office/officeart/2005/8/layout/orgChart1"/>
    <dgm:cxn modelId="{327376CE-DC08-42B2-8D8B-A5D27E1AFAA6}" type="presParOf" srcId="{09BC4EEB-EB3E-44AC-A789-756AB3F318BB}" destId="{67D9B802-1A21-4CA0-A11D-2F2D7635E73F}" srcOrd="1" destOrd="0" presId="urn:microsoft.com/office/officeart/2005/8/layout/orgChart1"/>
    <dgm:cxn modelId="{2DB14DC9-E015-4570-A53D-1739B35C25C8}" type="presParOf" srcId="{67D9B802-1A21-4CA0-A11D-2F2D7635E73F}" destId="{726E3074-083C-4964-80B4-B46EBFAD880F}" srcOrd="0" destOrd="0" presId="urn:microsoft.com/office/officeart/2005/8/layout/orgChart1"/>
    <dgm:cxn modelId="{7624BD5B-9900-4213-A4CE-35B32A81A27E}" type="presParOf" srcId="{67D9B802-1A21-4CA0-A11D-2F2D7635E73F}" destId="{ECB5B4CB-5832-41BA-B7FD-E83FC032D8A2}" srcOrd="1" destOrd="0" presId="urn:microsoft.com/office/officeart/2005/8/layout/orgChart1"/>
    <dgm:cxn modelId="{2D61EA74-1530-4390-9848-7AF68629A88B}" type="presParOf" srcId="{ECB5B4CB-5832-41BA-B7FD-E83FC032D8A2}" destId="{EEEDEFE3-2069-4041-B3EB-812851A40AA2}" srcOrd="0" destOrd="0" presId="urn:microsoft.com/office/officeart/2005/8/layout/orgChart1"/>
    <dgm:cxn modelId="{E5F1BCF6-322B-419B-9E48-153345B340EE}" type="presParOf" srcId="{EEEDEFE3-2069-4041-B3EB-812851A40AA2}" destId="{284DCC1E-A395-484D-AD96-9E88A7667A65}" srcOrd="0" destOrd="0" presId="urn:microsoft.com/office/officeart/2005/8/layout/orgChart1"/>
    <dgm:cxn modelId="{31F32E13-5BF9-43A9-98DB-F89781A21305}" type="presParOf" srcId="{EEEDEFE3-2069-4041-B3EB-812851A40AA2}" destId="{7C0B8057-AC9F-4F56-A944-2FC5BAB7405A}" srcOrd="1" destOrd="0" presId="urn:microsoft.com/office/officeart/2005/8/layout/orgChart1"/>
    <dgm:cxn modelId="{94318AA7-409A-4B01-B0BE-F05A8D3F3A95}" type="presParOf" srcId="{ECB5B4CB-5832-41BA-B7FD-E83FC032D8A2}" destId="{BAA02110-1546-465E-84DB-009E0DF21F2F}" srcOrd="1" destOrd="0" presId="urn:microsoft.com/office/officeart/2005/8/layout/orgChart1"/>
    <dgm:cxn modelId="{A56CF2B5-8138-4F82-900D-34C2EC518446}" type="presParOf" srcId="{BAA02110-1546-465E-84DB-009E0DF21F2F}" destId="{1E7EA457-DEAA-49AA-AEA7-DD5BE183E471}" srcOrd="0" destOrd="0" presId="urn:microsoft.com/office/officeart/2005/8/layout/orgChart1"/>
    <dgm:cxn modelId="{EE3F85AA-32F6-4C18-8AA1-4465BB370473}" type="presParOf" srcId="{BAA02110-1546-465E-84DB-009E0DF21F2F}" destId="{5A52A443-6E96-46DB-A9C5-7A5911E8BDC5}" srcOrd="1" destOrd="0" presId="urn:microsoft.com/office/officeart/2005/8/layout/orgChart1"/>
    <dgm:cxn modelId="{FD795A93-C10D-4F97-99BB-A4FE829A0CC4}" type="presParOf" srcId="{5A52A443-6E96-46DB-A9C5-7A5911E8BDC5}" destId="{8BEAF3E7-627E-4728-8533-9E75E84EC96F}" srcOrd="0" destOrd="0" presId="urn:microsoft.com/office/officeart/2005/8/layout/orgChart1"/>
    <dgm:cxn modelId="{06DF6ADF-83C6-401A-A373-706B4B45AFA4}" type="presParOf" srcId="{8BEAF3E7-627E-4728-8533-9E75E84EC96F}" destId="{5E5D304C-9509-4BEB-B54F-E1553E616BBD}" srcOrd="0" destOrd="0" presId="urn:microsoft.com/office/officeart/2005/8/layout/orgChart1"/>
    <dgm:cxn modelId="{EFEB5564-9B6F-42E6-9CA3-275197E9DC7E}" type="presParOf" srcId="{8BEAF3E7-627E-4728-8533-9E75E84EC96F}" destId="{AF48AC60-0027-4377-93CF-C8035BDA729B}" srcOrd="1" destOrd="0" presId="urn:microsoft.com/office/officeart/2005/8/layout/orgChart1"/>
    <dgm:cxn modelId="{7FBE1D74-E6BE-4652-B6D3-A4D02D285800}" type="presParOf" srcId="{5A52A443-6E96-46DB-A9C5-7A5911E8BDC5}" destId="{1784F843-E66A-41F6-BC11-CA7982E4C0C2}" srcOrd="1" destOrd="0" presId="urn:microsoft.com/office/officeart/2005/8/layout/orgChart1"/>
    <dgm:cxn modelId="{72D047B0-FBB8-4DF9-9C1F-1E4870DB0E7D}" type="presParOf" srcId="{5A52A443-6E96-46DB-A9C5-7A5911E8BDC5}" destId="{7FCD5439-D76B-4BE9-9593-39A3A490672A}" srcOrd="2" destOrd="0" presId="urn:microsoft.com/office/officeart/2005/8/layout/orgChart1"/>
    <dgm:cxn modelId="{255BD2CC-5980-4178-8BB3-267CF384869B}" type="presParOf" srcId="{ECB5B4CB-5832-41BA-B7FD-E83FC032D8A2}" destId="{E4C86C77-C2CC-4BDC-9947-28D7B6DF54D5}" srcOrd="2" destOrd="0" presId="urn:microsoft.com/office/officeart/2005/8/layout/orgChart1"/>
    <dgm:cxn modelId="{754019E3-1756-4FC1-AFAD-DFC586E651FF}" type="presParOf" srcId="{67D9B802-1A21-4CA0-A11D-2F2D7635E73F}" destId="{F20768C3-08E3-478A-BD19-55E4A3BE0DBD}" srcOrd="2" destOrd="0" presId="urn:microsoft.com/office/officeart/2005/8/layout/orgChart1"/>
    <dgm:cxn modelId="{11D55EF7-7FC7-47CA-B84F-078C5B3A266F}" type="presParOf" srcId="{67D9B802-1A21-4CA0-A11D-2F2D7635E73F}" destId="{869FA42A-BE0B-488A-B39E-47BC8252955F}" srcOrd="3" destOrd="0" presId="urn:microsoft.com/office/officeart/2005/8/layout/orgChart1"/>
    <dgm:cxn modelId="{411D42F5-3EA3-4F6F-86E8-F3840301E396}" type="presParOf" srcId="{869FA42A-BE0B-488A-B39E-47BC8252955F}" destId="{5B5B5D8A-41B3-43AE-9C08-B7E5CF035D6F}" srcOrd="0" destOrd="0" presId="urn:microsoft.com/office/officeart/2005/8/layout/orgChart1"/>
    <dgm:cxn modelId="{C1B0E811-7E35-446B-9EBF-CD530DBF86A0}" type="presParOf" srcId="{5B5B5D8A-41B3-43AE-9C08-B7E5CF035D6F}" destId="{7A9955CE-649C-4480-B087-CFBBAE61754B}" srcOrd="0" destOrd="0" presId="urn:microsoft.com/office/officeart/2005/8/layout/orgChart1"/>
    <dgm:cxn modelId="{B600658D-5CB6-4CDC-8671-A6664DEFA291}" type="presParOf" srcId="{5B5B5D8A-41B3-43AE-9C08-B7E5CF035D6F}" destId="{CDF7A076-1B4B-40CB-9E55-DAF285D8AD5A}" srcOrd="1" destOrd="0" presId="urn:microsoft.com/office/officeart/2005/8/layout/orgChart1"/>
    <dgm:cxn modelId="{5D5F6332-D0C6-42B2-9B93-3248E94C7095}" type="presParOf" srcId="{869FA42A-BE0B-488A-B39E-47BC8252955F}" destId="{1232DCFA-A564-4E63-9E62-38482FBE9B22}" srcOrd="1" destOrd="0" presId="urn:microsoft.com/office/officeart/2005/8/layout/orgChart1"/>
    <dgm:cxn modelId="{555F3C13-D533-4F00-A0A9-7CC107C3EE36}" type="presParOf" srcId="{869FA42A-BE0B-488A-B39E-47BC8252955F}" destId="{0106ED23-8F08-4EA5-A2F5-321863301C76}" srcOrd="2" destOrd="0" presId="urn:microsoft.com/office/officeart/2005/8/layout/orgChart1"/>
    <dgm:cxn modelId="{8411D9D9-4801-4175-999C-1ED48E631D71}" type="presParOf" srcId="{09BC4EEB-EB3E-44AC-A789-756AB3F318BB}" destId="{86181582-3A72-4D10-A82F-A4F2A64836BB}" srcOrd="2" destOrd="0" presId="urn:microsoft.com/office/officeart/2005/8/layout/orgChart1"/>
    <dgm:cxn modelId="{E9AC06D6-2248-440B-AC6D-BE4FDFFFB6CA}" type="presParOf" srcId="{EE6B6559-C176-4E73-AB3C-E44BA144957C}" destId="{F61EABD4-DF53-4BEE-AC0C-8D2C498285D1}" srcOrd="2" destOrd="0" presId="urn:microsoft.com/office/officeart/2005/8/layout/orgChart1"/>
    <dgm:cxn modelId="{C3C8E2B0-6256-4BCB-A4C5-A20288A78328}" type="presParOf" srcId="{EE6B6559-C176-4E73-AB3C-E44BA144957C}" destId="{1309FF46-4DB0-42C7-836C-9115A592A203}" srcOrd="3" destOrd="0" presId="urn:microsoft.com/office/officeart/2005/8/layout/orgChart1"/>
    <dgm:cxn modelId="{0A2A2E0B-10F4-4665-AA01-941BABBEE264}" type="presParOf" srcId="{1309FF46-4DB0-42C7-836C-9115A592A203}" destId="{E4C4ED36-8B0D-4C2D-AAA0-58B58B0BCE68}" srcOrd="0" destOrd="0" presId="urn:microsoft.com/office/officeart/2005/8/layout/orgChart1"/>
    <dgm:cxn modelId="{4B9C8E49-5277-4345-B42C-B314AAC8C512}" type="presParOf" srcId="{E4C4ED36-8B0D-4C2D-AAA0-58B58B0BCE68}" destId="{3A1B2D46-1652-43DD-B6C7-6E5222DC9E17}" srcOrd="0" destOrd="0" presId="urn:microsoft.com/office/officeart/2005/8/layout/orgChart1"/>
    <dgm:cxn modelId="{D4120B07-0F6E-4031-80D4-40A5BB5EF4EA}" type="presParOf" srcId="{E4C4ED36-8B0D-4C2D-AAA0-58B58B0BCE68}" destId="{13EE4EF2-95F0-41E8-8FAC-0839B37ED04A}" srcOrd="1" destOrd="0" presId="urn:microsoft.com/office/officeart/2005/8/layout/orgChart1"/>
    <dgm:cxn modelId="{4B12F5BE-6D73-4FBA-9795-A35ED799F709}" type="presParOf" srcId="{1309FF46-4DB0-42C7-836C-9115A592A203}" destId="{966F2BE6-3F5F-422B-A9D8-D874CDFBD917}" srcOrd="1" destOrd="0" presId="urn:microsoft.com/office/officeart/2005/8/layout/orgChart1"/>
    <dgm:cxn modelId="{291CB65C-3CE5-4B98-AD3B-4CE6DC65F569}" type="presParOf" srcId="{1309FF46-4DB0-42C7-836C-9115A592A203}" destId="{A8303AD9-3119-4443-96E3-DB941F4F29D4}" srcOrd="2" destOrd="0" presId="urn:microsoft.com/office/officeart/2005/8/layout/orgChart1"/>
    <dgm:cxn modelId="{8CA5E2D0-DC58-4FB5-B833-08AB3F31BC50}" type="presParOf" srcId="{EE6B6559-C176-4E73-AB3C-E44BA144957C}" destId="{22B80577-2BC8-4D66-96B2-44CC6C035CAA}" srcOrd="4" destOrd="0" presId="urn:microsoft.com/office/officeart/2005/8/layout/orgChart1"/>
    <dgm:cxn modelId="{8C58A24B-E0E9-4CA6-91D8-DAC559CF2FDF}" type="presParOf" srcId="{EE6B6559-C176-4E73-AB3C-E44BA144957C}" destId="{DF55F9FF-66FA-43AA-8329-B11A035D9835}" srcOrd="5" destOrd="0" presId="urn:microsoft.com/office/officeart/2005/8/layout/orgChart1"/>
    <dgm:cxn modelId="{42C908E8-96F9-4D4E-9A35-A7A9372C9E9D}" type="presParOf" srcId="{DF55F9FF-66FA-43AA-8329-B11A035D9835}" destId="{E0995E86-3FE5-40AF-9116-D65FBCDBC2C8}" srcOrd="0" destOrd="0" presId="urn:microsoft.com/office/officeart/2005/8/layout/orgChart1"/>
    <dgm:cxn modelId="{453F582A-87BF-4D48-93C3-94C047AE450C}" type="presParOf" srcId="{E0995E86-3FE5-40AF-9116-D65FBCDBC2C8}" destId="{F72A8C40-3F90-4481-A7E2-7B514F040EB5}" srcOrd="0" destOrd="0" presId="urn:microsoft.com/office/officeart/2005/8/layout/orgChart1"/>
    <dgm:cxn modelId="{5C41FFF6-3C51-4B03-9EFE-76FF180D6B15}" type="presParOf" srcId="{E0995E86-3FE5-40AF-9116-D65FBCDBC2C8}" destId="{130BAAE6-4521-4325-8E1E-F86C9BB63B11}" srcOrd="1" destOrd="0" presId="urn:microsoft.com/office/officeart/2005/8/layout/orgChart1"/>
    <dgm:cxn modelId="{208E206C-2B47-4F41-8B8F-112123EDA1A7}" type="presParOf" srcId="{DF55F9FF-66FA-43AA-8329-B11A035D9835}" destId="{62B0B761-E1D6-45FE-9A00-3C17E7266B7F}" srcOrd="1" destOrd="0" presId="urn:microsoft.com/office/officeart/2005/8/layout/orgChart1"/>
    <dgm:cxn modelId="{99AECF1B-FFE5-4148-9C2D-D1E3FA9C6698}" type="presParOf" srcId="{62B0B761-E1D6-45FE-9A00-3C17E7266B7F}" destId="{8E6550CC-1F7E-4CE1-AA9A-67AB60F6B170}" srcOrd="0" destOrd="0" presId="urn:microsoft.com/office/officeart/2005/8/layout/orgChart1"/>
    <dgm:cxn modelId="{03192E73-F5CD-4617-A989-499D5A8AC4DF}" type="presParOf" srcId="{62B0B761-E1D6-45FE-9A00-3C17E7266B7F}" destId="{E77EA349-471A-48D3-AF7E-0F621BFD4BE2}" srcOrd="1" destOrd="0" presId="urn:microsoft.com/office/officeart/2005/8/layout/orgChart1"/>
    <dgm:cxn modelId="{A9D9110A-78F0-4B04-AFE6-3B1BA56D3D6B}" type="presParOf" srcId="{E77EA349-471A-48D3-AF7E-0F621BFD4BE2}" destId="{CDA44008-6FDB-4235-B8F9-5FFBB8D89C04}" srcOrd="0" destOrd="0" presId="urn:microsoft.com/office/officeart/2005/8/layout/orgChart1"/>
    <dgm:cxn modelId="{6B4DEF96-9AC7-4819-BD18-6BA04A140459}" type="presParOf" srcId="{CDA44008-6FDB-4235-B8F9-5FFBB8D89C04}" destId="{92B201F5-6720-4E01-96D2-9E65D994E67A}" srcOrd="0" destOrd="0" presId="urn:microsoft.com/office/officeart/2005/8/layout/orgChart1"/>
    <dgm:cxn modelId="{8A685AFA-D860-4422-981E-6C2DA58958E9}" type="presParOf" srcId="{CDA44008-6FDB-4235-B8F9-5FFBB8D89C04}" destId="{13349217-4519-42F5-85AE-763BD6B84B89}" srcOrd="1" destOrd="0" presId="urn:microsoft.com/office/officeart/2005/8/layout/orgChart1"/>
    <dgm:cxn modelId="{3D16EC35-23EC-43AB-926E-331B63449AC4}" type="presParOf" srcId="{E77EA349-471A-48D3-AF7E-0F621BFD4BE2}" destId="{93796066-0F5B-46C8-B01E-1B1B8D64EF38}" srcOrd="1" destOrd="0" presId="urn:microsoft.com/office/officeart/2005/8/layout/orgChart1"/>
    <dgm:cxn modelId="{C4890F65-08D5-47FC-BC80-7D5E510763AA}" type="presParOf" srcId="{93796066-0F5B-46C8-B01E-1B1B8D64EF38}" destId="{FA676B99-32A1-42DE-B5EA-4CC493D8E4F8}" srcOrd="0" destOrd="0" presId="urn:microsoft.com/office/officeart/2005/8/layout/orgChart1"/>
    <dgm:cxn modelId="{1E1D52F6-112A-4A72-A3B2-E613F62A44E2}" type="presParOf" srcId="{93796066-0F5B-46C8-B01E-1B1B8D64EF38}" destId="{CAFBCBD9-73B2-4E46-B6D6-E397700001DB}" srcOrd="1" destOrd="0" presId="urn:microsoft.com/office/officeart/2005/8/layout/orgChart1"/>
    <dgm:cxn modelId="{38287167-7502-412A-971F-F5396AE3BAB9}" type="presParOf" srcId="{CAFBCBD9-73B2-4E46-B6D6-E397700001DB}" destId="{D2C59C2F-4AB5-4518-9960-842498B9DC4B}" srcOrd="0" destOrd="0" presId="urn:microsoft.com/office/officeart/2005/8/layout/orgChart1"/>
    <dgm:cxn modelId="{366DC168-78C4-49DC-AEAC-FCBCA86BD1DE}" type="presParOf" srcId="{D2C59C2F-4AB5-4518-9960-842498B9DC4B}" destId="{ECB3E2BC-46D4-403B-86A1-8CA1F523035E}" srcOrd="0" destOrd="0" presId="urn:microsoft.com/office/officeart/2005/8/layout/orgChart1"/>
    <dgm:cxn modelId="{FB2D1FB9-B079-4F7B-BBF8-F825D7B0A19C}" type="presParOf" srcId="{D2C59C2F-4AB5-4518-9960-842498B9DC4B}" destId="{036A72C7-20BD-45DB-A8A1-38E9C83E6D42}" srcOrd="1" destOrd="0" presId="urn:microsoft.com/office/officeart/2005/8/layout/orgChart1"/>
    <dgm:cxn modelId="{B8FD7351-72AB-4A5B-8797-CA96B2E70937}" type="presParOf" srcId="{CAFBCBD9-73B2-4E46-B6D6-E397700001DB}" destId="{6D4DFED6-F659-4816-A63B-F81179808944}" srcOrd="1" destOrd="0" presId="urn:microsoft.com/office/officeart/2005/8/layout/orgChart1"/>
    <dgm:cxn modelId="{94ED0886-D320-46B8-BFE9-5558AD9DF93D}" type="presParOf" srcId="{6D4DFED6-F659-4816-A63B-F81179808944}" destId="{AAC37552-44FE-4AFF-988B-86D9FD34AF91}" srcOrd="0" destOrd="0" presId="urn:microsoft.com/office/officeart/2005/8/layout/orgChart1"/>
    <dgm:cxn modelId="{6D102110-BCE0-4947-BEB3-1057A6991557}" type="presParOf" srcId="{6D4DFED6-F659-4816-A63B-F81179808944}" destId="{A27B2099-18BB-478E-A77A-101091FCA9CE}" srcOrd="1" destOrd="0" presId="urn:microsoft.com/office/officeart/2005/8/layout/orgChart1"/>
    <dgm:cxn modelId="{7FC992F7-4D78-4FE1-B9F6-771F29C4355C}" type="presParOf" srcId="{A27B2099-18BB-478E-A77A-101091FCA9CE}" destId="{BF0E9D0C-9D44-42B7-9BC4-7E18CEA5AD9B}" srcOrd="0" destOrd="0" presId="urn:microsoft.com/office/officeart/2005/8/layout/orgChart1"/>
    <dgm:cxn modelId="{FA413382-9BA8-468E-A9CF-54FB4CA128E1}" type="presParOf" srcId="{BF0E9D0C-9D44-42B7-9BC4-7E18CEA5AD9B}" destId="{3C0B85A8-589E-4A55-914F-84508DE8181C}" srcOrd="0" destOrd="0" presId="urn:microsoft.com/office/officeart/2005/8/layout/orgChart1"/>
    <dgm:cxn modelId="{D26B0FC3-D740-4CB5-8B67-34A4B6A59D92}" type="presParOf" srcId="{BF0E9D0C-9D44-42B7-9BC4-7E18CEA5AD9B}" destId="{C2B62529-F3B4-4967-AD11-BCEE48179ABF}" srcOrd="1" destOrd="0" presId="urn:microsoft.com/office/officeart/2005/8/layout/orgChart1"/>
    <dgm:cxn modelId="{5A1C834C-AEAC-4AAF-8858-772E73C638DD}" type="presParOf" srcId="{A27B2099-18BB-478E-A77A-101091FCA9CE}" destId="{BB44892C-E0E8-4080-A43A-35E7AA16EECD}" srcOrd="1" destOrd="0" presId="urn:microsoft.com/office/officeart/2005/8/layout/orgChart1"/>
    <dgm:cxn modelId="{EDAD9E65-B57E-4EAA-A0A3-AC86545D46C3}" type="presParOf" srcId="{A27B2099-18BB-478E-A77A-101091FCA9CE}" destId="{9CCAA882-2BE7-4232-8998-3C73D9127064}" srcOrd="2" destOrd="0" presId="urn:microsoft.com/office/officeart/2005/8/layout/orgChart1"/>
    <dgm:cxn modelId="{2FC643CC-D5DC-4DD2-B630-53F205E379FF}" type="presParOf" srcId="{6D4DFED6-F659-4816-A63B-F81179808944}" destId="{D1D7A3F1-90B6-41CA-B596-14DFA1FEAB89}" srcOrd="2" destOrd="0" presId="urn:microsoft.com/office/officeart/2005/8/layout/orgChart1"/>
    <dgm:cxn modelId="{DF425B4B-45CD-4EC4-98FB-1768FFBFA57E}" type="presParOf" srcId="{6D4DFED6-F659-4816-A63B-F81179808944}" destId="{35E38172-31FC-4517-B1DE-E4894D5AFE5D}" srcOrd="3" destOrd="0" presId="urn:microsoft.com/office/officeart/2005/8/layout/orgChart1"/>
    <dgm:cxn modelId="{BB2BF88F-0511-4668-96AA-FDA8F4D9D832}" type="presParOf" srcId="{35E38172-31FC-4517-B1DE-E4894D5AFE5D}" destId="{E1157E15-E917-48E4-8589-5A377D5791FD}" srcOrd="0" destOrd="0" presId="urn:microsoft.com/office/officeart/2005/8/layout/orgChart1"/>
    <dgm:cxn modelId="{6E011B3E-13B7-46EA-9082-E48FEC6559E7}" type="presParOf" srcId="{E1157E15-E917-48E4-8589-5A377D5791FD}" destId="{3EECD423-F787-4B5B-9E66-FFA83E9D04ED}" srcOrd="0" destOrd="0" presId="urn:microsoft.com/office/officeart/2005/8/layout/orgChart1"/>
    <dgm:cxn modelId="{EE1E80D7-447A-4DF1-994D-0A81A59A942D}" type="presParOf" srcId="{E1157E15-E917-48E4-8589-5A377D5791FD}" destId="{E112EE16-CC45-4305-B5EF-99FB0CD14362}" srcOrd="1" destOrd="0" presId="urn:microsoft.com/office/officeart/2005/8/layout/orgChart1"/>
    <dgm:cxn modelId="{B4A34796-3F49-4A46-82EA-04E124516DDC}" type="presParOf" srcId="{35E38172-31FC-4517-B1DE-E4894D5AFE5D}" destId="{16AFA54E-BA70-4459-BC4D-32841E95A434}" srcOrd="1" destOrd="0" presId="urn:microsoft.com/office/officeart/2005/8/layout/orgChart1"/>
    <dgm:cxn modelId="{20E475E5-C931-48E2-B21C-F061FCCFA243}" type="presParOf" srcId="{35E38172-31FC-4517-B1DE-E4894D5AFE5D}" destId="{B9B9FED4-E541-49A7-AF4E-83EFB66BD63E}" srcOrd="2" destOrd="0" presId="urn:microsoft.com/office/officeart/2005/8/layout/orgChart1"/>
    <dgm:cxn modelId="{469962A8-261A-477C-8944-E4BB9E23A4E0}" type="presParOf" srcId="{6D4DFED6-F659-4816-A63B-F81179808944}" destId="{79E1C73F-3F6D-4036-BC9B-A0D7F643EBFC}" srcOrd="4" destOrd="0" presId="urn:microsoft.com/office/officeart/2005/8/layout/orgChart1"/>
    <dgm:cxn modelId="{39617AD7-9EE3-433F-A463-EE2FE77B6E40}" type="presParOf" srcId="{6D4DFED6-F659-4816-A63B-F81179808944}" destId="{5D892681-7FD3-4B33-89F7-266BFB98D5CB}" srcOrd="5" destOrd="0" presId="urn:microsoft.com/office/officeart/2005/8/layout/orgChart1"/>
    <dgm:cxn modelId="{5FA6F92C-39F0-489C-82E7-14082D0F8036}" type="presParOf" srcId="{5D892681-7FD3-4B33-89F7-266BFB98D5CB}" destId="{B8B4388C-E0AD-4C1F-AAD1-1A8A83769FF1}" srcOrd="0" destOrd="0" presId="urn:microsoft.com/office/officeart/2005/8/layout/orgChart1"/>
    <dgm:cxn modelId="{C7E94A3C-4171-4340-B82F-303EB077CBEA}" type="presParOf" srcId="{B8B4388C-E0AD-4C1F-AAD1-1A8A83769FF1}" destId="{A8359B2B-0C8B-43FB-8DAA-280E7906BD46}" srcOrd="0" destOrd="0" presId="urn:microsoft.com/office/officeart/2005/8/layout/orgChart1"/>
    <dgm:cxn modelId="{ABFA9B7F-8495-4BCF-8E6E-3BFA859B3F4C}" type="presParOf" srcId="{B8B4388C-E0AD-4C1F-AAD1-1A8A83769FF1}" destId="{C4D43850-09F2-4406-958D-3D58141B5813}" srcOrd="1" destOrd="0" presId="urn:microsoft.com/office/officeart/2005/8/layout/orgChart1"/>
    <dgm:cxn modelId="{73DE0024-2154-4B01-922A-D806838695DE}" type="presParOf" srcId="{5D892681-7FD3-4B33-89F7-266BFB98D5CB}" destId="{FEB644DC-885C-423D-AA0E-E819D04D5150}" srcOrd="1" destOrd="0" presId="urn:microsoft.com/office/officeart/2005/8/layout/orgChart1"/>
    <dgm:cxn modelId="{1E7E072B-EE6D-4412-8BEF-DFA1A1017D6A}" type="presParOf" srcId="{5D892681-7FD3-4B33-89F7-266BFB98D5CB}" destId="{95553669-A4BD-4375-A18D-CB436974ABD2}" srcOrd="2" destOrd="0" presId="urn:microsoft.com/office/officeart/2005/8/layout/orgChart1"/>
    <dgm:cxn modelId="{57E44CC1-32D7-4B1F-B539-B18A3A168DC5}" type="presParOf" srcId="{CAFBCBD9-73B2-4E46-B6D6-E397700001DB}" destId="{9243C720-7507-4C57-AF93-4F04954B1121}" srcOrd="2" destOrd="0" presId="urn:microsoft.com/office/officeart/2005/8/layout/orgChart1"/>
    <dgm:cxn modelId="{59AF0D68-B2FB-499A-B8DC-6CE56C420060}" type="presParOf" srcId="{93796066-0F5B-46C8-B01E-1B1B8D64EF38}" destId="{4A4E3E3D-F50E-4240-BC0B-F61C623EE04B}" srcOrd="2" destOrd="0" presId="urn:microsoft.com/office/officeart/2005/8/layout/orgChart1"/>
    <dgm:cxn modelId="{69C7E656-8D21-4874-B829-D133CD6505DC}" type="presParOf" srcId="{93796066-0F5B-46C8-B01E-1B1B8D64EF38}" destId="{0D17BE98-BE50-47C1-B721-96FC131096F4}" srcOrd="3" destOrd="0" presId="urn:microsoft.com/office/officeart/2005/8/layout/orgChart1"/>
    <dgm:cxn modelId="{17F00470-3275-4DA8-8C84-A59A1C70731E}" type="presParOf" srcId="{0D17BE98-BE50-47C1-B721-96FC131096F4}" destId="{33FBB4FB-180B-4946-A4A6-78830C1B6DD4}" srcOrd="0" destOrd="0" presId="urn:microsoft.com/office/officeart/2005/8/layout/orgChart1"/>
    <dgm:cxn modelId="{EC53338F-92EF-4C5E-A5FA-73D4F1934E31}" type="presParOf" srcId="{33FBB4FB-180B-4946-A4A6-78830C1B6DD4}" destId="{BAA6369A-E72B-4DDE-8625-737E50C47BA2}" srcOrd="0" destOrd="0" presId="urn:microsoft.com/office/officeart/2005/8/layout/orgChart1"/>
    <dgm:cxn modelId="{DFFBE4CB-B613-4D8D-BD78-ABA6569E9AA7}" type="presParOf" srcId="{33FBB4FB-180B-4946-A4A6-78830C1B6DD4}" destId="{F8D72DD9-D2D9-4A70-A920-AC296184892F}" srcOrd="1" destOrd="0" presId="urn:microsoft.com/office/officeart/2005/8/layout/orgChart1"/>
    <dgm:cxn modelId="{007610F7-E36B-45CC-BEC0-CC354FB607E3}" type="presParOf" srcId="{0D17BE98-BE50-47C1-B721-96FC131096F4}" destId="{A898EB17-83E2-4F06-8D29-E9CFDE4B9E1D}" srcOrd="1" destOrd="0" presId="urn:microsoft.com/office/officeart/2005/8/layout/orgChart1"/>
    <dgm:cxn modelId="{F01FB7CF-1489-46B7-951F-A7D367A6FD51}" type="presParOf" srcId="{0D17BE98-BE50-47C1-B721-96FC131096F4}" destId="{17193172-FDD4-43EC-8949-DEA8F66BC900}" srcOrd="2" destOrd="0" presId="urn:microsoft.com/office/officeart/2005/8/layout/orgChart1"/>
    <dgm:cxn modelId="{DAB0327F-04EF-4BEE-BE88-928DBA804EC5}" type="presParOf" srcId="{93796066-0F5B-46C8-B01E-1B1B8D64EF38}" destId="{1E9D9768-77BB-4710-B473-31AE355FBD46}" srcOrd="4" destOrd="0" presId="urn:microsoft.com/office/officeart/2005/8/layout/orgChart1"/>
    <dgm:cxn modelId="{3891F7D5-892C-4CA0-A72D-AF07B68A1376}" type="presParOf" srcId="{93796066-0F5B-46C8-B01E-1B1B8D64EF38}" destId="{10DB6860-210B-404A-A004-C653D5EBADE7}" srcOrd="5" destOrd="0" presId="urn:microsoft.com/office/officeart/2005/8/layout/orgChart1"/>
    <dgm:cxn modelId="{5014DBE7-C7ED-48C8-901F-C70B28CEC001}" type="presParOf" srcId="{10DB6860-210B-404A-A004-C653D5EBADE7}" destId="{5D5A3452-1196-4716-9449-DD82F030859B}" srcOrd="0" destOrd="0" presId="urn:microsoft.com/office/officeart/2005/8/layout/orgChart1"/>
    <dgm:cxn modelId="{9DF7F64D-0F2D-4EC5-9DC3-5077720A464A}" type="presParOf" srcId="{5D5A3452-1196-4716-9449-DD82F030859B}" destId="{FFA691BF-DE61-471E-AAD0-23A8DA02B2FC}" srcOrd="0" destOrd="0" presId="urn:microsoft.com/office/officeart/2005/8/layout/orgChart1"/>
    <dgm:cxn modelId="{E78F51AE-632B-474A-9AA0-4CE0F49C2658}" type="presParOf" srcId="{5D5A3452-1196-4716-9449-DD82F030859B}" destId="{9DC6C983-49A7-428E-9231-00E5C2CC8846}" srcOrd="1" destOrd="0" presId="urn:microsoft.com/office/officeart/2005/8/layout/orgChart1"/>
    <dgm:cxn modelId="{0C8D2970-8265-4B54-9C91-4593ED77879E}" type="presParOf" srcId="{10DB6860-210B-404A-A004-C653D5EBADE7}" destId="{B3169814-2DA8-4EC0-9D59-D063FCFB0A7A}" srcOrd="1" destOrd="0" presId="urn:microsoft.com/office/officeart/2005/8/layout/orgChart1"/>
    <dgm:cxn modelId="{246BF0DD-CCC0-4A8E-A53E-DA55F14E9209}" type="presParOf" srcId="{B3169814-2DA8-4EC0-9D59-D063FCFB0A7A}" destId="{C7777D16-D832-4506-A452-4C1042931CDC}" srcOrd="0" destOrd="0" presId="urn:microsoft.com/office/officeart/2005/8/layout/orgChart1"/>
    <dgm:cxn modelId="{29785970-9E5F-4FAD-8ADD-11AE75041739}" type="presParOf" srcId="{B3169814-2DA8-4EC0-9D59-D063FCFB0A7A}" destId="{A73114C8-E25F-4271-9521-FC9E58493ECC}" srcOrd="1" destOrd="0" presId="urn:microsoft.com/office/officeart/2005/8/layout/orgChart1"/>
    <dgm:cxn modelId="{13E22025-7B0B-4C7E-8BA0-C2B9D1B5FC93}" type="presParOf" srcId="{A73114C8-E25F-4271-9521-FC9E58493ECC}" destId="{0C1E3E93-EB26-4FD5-AB46-EA58DD224E52}" srcOrd="0" destOrd="0" presId="urn:microsoft.com/office/officeart/2005/8/layout/orgChart1"/>
    <dgm:cxn modelId="{BB425FCD-0090-4239-A388-114015E6541D}" type="presParOf" srcId="{0C1E3E93-EB26-4FD5-AB46-EA58DD224E52}" destId="{AC218741-4299-4B99-AE99-912017BF87DE}" srcOrd="0" destOrd="0" presId="urn:microsoft.com/office/officeart/2005/8/layout/orgChart1"/>
    <dgm:cxn modelId="{89F6533A-B690-44DC-9F9D-23039B07FC59}" type="presParOf" srcId="{0C1E3E93-EB26-4FD5-AB46-EA58DD224E52}" destId="{829EE9A5-03C8-4355-9157-ED2A5F32536B}" srcOrd="1" destOrd="0" presId="urn:microsoft.com/office/officeart/2005/8/layout/orgChart1"/>
    <dgm:cxn modelId="{BA36B831-F72D-4688-ABB5-8E158847DA39}" type="presParOf" srcId="{A73114C8-E25F-4271-9521-FC9E58493ECC}" destId="{79E371BE-7F69-431A-BB9A-63526BA1787F}" srcOrd="1" destOrd="0" presId="urn:microsoft.com/office/officeart/2005/8/layout/orgChart1"/>
    <dgm:cxn modelId="{3B4A54FD-39D8-4ADD-9F19-A353495E0AE0}" type="presParOf" srcId="{A73114C8-E25F-4271-9521-FC9E58493ECC}" destId="{D54F0B96-D9C5-43B7-B6BE-B76879021069}" srcOrd="2" destOrd="0" presId="urn:microsoft.com/office/officeart/2005/8/layout/orgChart1"/>
    <dgm:cxn modelId="{59A81FD2-77B0-48CF-B7F3-9CF3C16C75B2}" type="presParOf" srcId="{10DB6860-210B-404A-A004-C653D5EBADE7}" destId="{E327147D-8E61-4BBF-9760-1E12F13013B2}" srcOrd="2" destOrd="0" presId="urn:microsoft.com/office/officeart/2005/8/layout/orgChart1"/>
    <dgm:cxn modelId="{71C6540A-14AB-4637-92EA-D59B91E68301}" type="presParOf" srcId="{E77EA349-471A-48D3-AF7E-0F621BFD4BE2}" destId="{5FAAB9EA-2392-41A1-A29D-BE0085CE9BCB}" srcOrd="2" destOrd="0" presId="urn:microsoft.com/office/officeart/2005/8/layout/orgChart1"/>
    <dgm:cxn modelId="{E087C2FA-7F43-4770-A7F8-57255802EE96}" type="presParOf" srcId="{62B0B761-E1D6-45FE-9A00-3C17E7266B7F}" destId="{D5AA4DF4-9752-4A87-9CAB-C1A72D70CAC7}" srcOrd="2" destOrd="0" presId="urn:microsoft.com/office/officeart/2005/8/layout/orgChart1"/>
    <dgm:cxn modelId="{B4E5A2AE-2E32-42F1-86D0-7D8032C1C87A}" type="presParOf" srcId="{62B0B761-E1D6-45FE-9A00-3C17E7266B7F}" destId="{0A9AAF23-C835-4010-A832-EBAEC4C057D6}" srcOrd="3" destOrd="0" presId="urn:microsoft.com/office/officeart/2005/8/layout/orgChart1"/>
    <dgm:cxn modelId="{B3FD134F-13CF-442D-9197-E7F1E8F1FBDA}" type="presParOf" srcId="{0A9AAF23-C835-4010-A832-EBAEC4C057D6}" destId="{1A049304-B4A5-4B99-881E-80913D5DFF6D}" srcOrd="0" destOrd="0" presId="urn:microsoft.com/office/officeart/2005/8/layout/orgChart1"/>
    <dgm:cxn modelId="{26B76C63-BC8A-4639-A7B9-170248D58F18}" type="presParOf" srcId="{1A049304-B4A5-4B99-881E-80913D5DFF6D}" destId="{89EDBC00-09BA-494A-ADCC-357DE79FA522}" srcOrd="0" destOrd="0" presId="urn:microsoft.com/office/officeart/2005/8/layout/orgChart1"/>
    <dgm:cxn modelId="{F8DC0A92-E2C3-4FA9-B67F-150B5D0467EF}" type="presParOf" srcId="{1A049304-B4A5-4B99-881E-80913D5DFF6D}" destId="{9165D0B1-503B-43AD-AB59-1B85643BDB30}" srcOrd="1" destOrd="0" presId="urn:microsoft.com/office/officeart/2005/8/layout/orgChart1"/>
    <dgm:cxn modelId="{DE55D8B3-DDA0-4C17-94A5-5225D0134790}" type="presParOf" srcId="{0A9AAF23-C835-4010-A832-EBAEC4C057D6}" destId="{8E6C1CA1-51E2-4D62-A511-838699C2DE68}" srcOrd="1" destOrd="0" presId="urn:microsoft.com/office/officeart/2005/8/layout/orgChart1"/>
    <dgm:cxn modelId="{37377C06-5156-4722-972F-E4631A78458A}" type="presParOf" srcId="{0A9AAF23-C835-4010-A832-EBAEC4C057D6}" destId="{0242FB3C-BE96-484D-9219-66E57005EC62}" srcOrd="2" destOrd="0" presId="urn:microsoft.com/office/officeart/2005/8/layout/orgChart1"/>
    <dgm:cxn modelId="{624B564D-A6B4-49BC-B781-0D694C95953B}" type="presParOf" srcId="{DF55F9FF-66FA-43AA-8329-B11A035D9835}" destId="{6BC47C4E-5CB5-4846-A703-C5A56179C398}" srcOrd="2" destOrd="0" presId="urn:microsoft.com/office/officeart/2005/8/layout/orgChart1"/>
    <dgm:cxn modelId="{690CB88D-17EA-4A08-B286-A9637E3F39BD}" type="presParOf" srcId="{EE6B6559-C176-4E73-AB3C-E44BA144957C}" destId="{942CD38E-5CF7-4884-9EE8-F282AB9101D8}" srcOrd="6" destOrd="0" presId="urn:microsoft.com/office/officeart/2005/8/layout/orgChart1"/>
    <dgm:cxn modelId="{E7D99D23-C878-4ED7-B77D-952FE1604FF3}" type="presParOf" srcId="{EE6B6559-C176-4E73-AB3C-E44BA144957C}" destId="{69E2C9EC-82C6-4FDC-B835-3D96E312F932}" srcOrd="7" destOrd="0" presId="urn:microsoft.com/office/officeart/2005/8/layout/orgChart1"/>
    <dgm:cxn modelId="{7059CC86-7300-4CED-AB6E-19087EC9C4CA}" type="presParOf" srcId="{69E2C9EC-82C6-4FDC-B835-3D96E312F932}" destId="{AF5C6CC5-C180-41D5-B12B-1C32B086A0E7}" srcOrd="0" destOrd="0" presId="urn:microsoft.com/office/officeart/2005/8/layout/orgChart1"/>
    <dgm:cxn modelId="{9A6BC670-A18F-4A3F-AB30-4E876675D703}" type="presParOf" srcId="{AF5C6CC5-C180-41D5-B12B-1C32B086A0E7}" destId="{7CCE6C1A-4F7D-4A99-9EEF-F960DC1CE8A6}" srcOrd="0" destOrd="0" presId="urn:microsoft.com/office/officeart/2005/8/layout/orgChart1"/>
    <dgm:cxn modelId="{C2AF989C-D8C7-4823-A370-1C9C5537322F}" type="presParOf" srcId="{AF5C6CC5-C180-41D5-B12B-1C32B086A0E7}" destId="{0059E4D8-8DFE-48CD-87F7-AF9DA459A015}" srcOrd="1" destOrd="0" presId="urn:microsoft.com/office/officeart/2005/8/layout/orgChart1"/>
    <dgm:cxn modelId="{A6C151E3-0041-4D44-BF10-B46A533E65D3}" type="presParOf" srcId="{69E2C9EC-82C6-4FDC-B835-3D96E312F932}" destId="{1B141F55-5E05-471C-B6D7-51A5F2F9ABE9}" srcOrd="1" destOrd="0" presId="urn:microsoft.com/office/officeart/2005/8/layout/orgChart1"/>
    <dgm:cxn modelId="{9F7CC348-6394-4EE1-9E61-CCD010373D1A}" type="presParOf" srcId="{69E2C9EC-82C6-4FDC-B835-3D96E312F932}" destId="{3A8BF001-B5A3-425D-AA56-4F7560A7002F}" srcOrd="2" destOrd="0" presId="urn:microsoft.com/office/officeart/2005/8/layout/orgChart1"/>
    <dgm:cxn modelId="{2CCB52C7-C2B6-4FE4-98C9-87963CDA74DF}" type="presParOf" srcId="{AF484A7B-3A8C-4158-80A8-98A985CD9C54}" destId="{3553393A-A8EC-4C11-9330-F14F4654A7F0}"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2CD38E-5CF7-4884-9EE8-F282AB9101D8}">
      <dsp:nvSpPr>
        <dsp:cNvPr id="0" name=""/>
        <dsp:cNvSpPr/>
      </dsp:nvSpPr>
      <dsp:spPr>
        <a:xfrm>
          <a:off x="4619493" y="677136"/>
          <a:ext cx="2379445" cy="257568"/>
        </a:xfrm>
        <a:custGeom>
          <a:avLst/>
          <a:gdLst/>
          <a:ahLst/>
          <a:cxnLst/>
          <a:rect l="0" t="0" r="0" b="0"/>
          <a:pathLst>
            <a:path>
              <a:moveTo>
                <a:pt x="0" y="0"/>
              </a:moveTo>
              <a:lnTo>
                <a:pt x="0" y="128784"/>
              </a:lnTo>
              <a:lnTo>
                <a:pt x="2379445" y="128784"/>
              </a:lnTo>
              <a:lnTo>
                <a:pt x="2379445" y="257568"/>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AA4DF4-9752-4A87-9CAB-C1A72D70CAC7}">
      <dsp:nvSpPr>
        <dsp:cNvPr id="0" name=""/>
        <dsp:cNvSpPr/>
      </dsp:nvSpPr>
      <dsp:spPr>
        <a:xfrm>
          <a:off x="5514851" y="1547964"/>
          <a:ext cx="742043" cy="257568"/>
        </a:xfrm>
        <a:custGeom>
          <a:avLst/>
          <a:gdLst/>
          <a:ahLst/>
          <a:cxnLst/>
          <a:rect l="0" t="0" r="0" b="0"/>
          <a:pathLst>
            <a:path>
              <a:moveTo>
                <a:pt x="0" y="0"/>
              </a:moveTo>
              <a:lnTo>
                <a:pt x="0" y="128784"/>
              </a:lnTo>
              <a:lnTo>
                <a:pt x="742043" y="128784"/>
              </a:lnTo>
              <a:lnTo>
                <a:pt x="742043" y="257568"/>
              </a:lnTo>
            </a:path>
          </a:pathLst>
        </a:cu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7777D16-D832-4506-A452-4C1042931CDC}">
      <dsp:nvSpPr>
        <dsp:cNvPr id="0" name=""/>
        <dsp:cNvSpPr/>
      </dsp:nvSpPr>
      <dsp:spPr>
        <a:xfrm>
          <a:off x="5766288" y="3289620"/>
          <a:ext cx="183977" cy="564198"/>
        </a:xfrm>
        <a:custGeom>
          <a:avLst/>
          <a:gdLst/>
          <a:ahLst/>
          <a:cxnLst/>
          <a:rect l="0" t="0" r="0" b="0"/>
          <a:pathLst>
            <a:path>
              <a:moveTo>
                <a:pt x="0" y="0"/>
              </a:moveTo>
              <a:lnTo>
                <a:pt x="0" y="564198"/>
              </a:lnTo>
              <a:lnTo>
                <a:pt x="183977" y="564198"/>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9D9768-77BB-4710-B473-31AE355FBD46}">
      <dsp:nvSpPr>
        <dsp:cNvPr id="0" name=""/>
        <dsp:cNvSpPr/>
      </dsp:nvSpPr>
      <dsp:spPr>
        <a:xfrm>
          <a:off x="4772808" y="2418792"/>
          <a:ext cx="1484086" cy="257568"/>
        </a:xfrm>
        <a:custGeom>
          <a:avLst/>
          <a:gdLst/>
          <a:ahLst/>
          <a:cxnLst/>
          <a:rect l="0" t="0" r="0" b="0"/>
          <a:pathLst>
            <a:path>
              <a:moveTo>
                <a:pt x="0" y="0"/>
              </a:moveTo>
              <a:lnTo>
                <a:pt x="0" y="128784"/>
              </a:lnTo>
              <a:lnTo>
                <a:pt x="1484086" y="128784"/>
              </a:lnTo>
              <a:lnTo>
                <a:pt x="1484086" y="257568"/>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A4E3E3D-F50E-4240-BC0B-F61C623EE04B}">
      <dsp:nvSpPr>
        <dsp:cNvPr id="0" name=""/>
        <dsp:cNvSpPr/>
      </dsp:nvSpPr>
      <dsp:spPr>
        <a:xfrm>
          <a:off x="4727088" y="2418792"/>
          <a:ext cx="91440" cy="257568"/>
        </a:xfrm>
        <a:custGeom>
          <a:avLst/>
          <a:gdLst/>
          <a:ahLst/>
          <a:cxnLst/>
          <a:rect l="0" t="0" r="0" b="0"/>
          <a:pathLst>
            <a:path>
              <a:moveTo>
                <a:pt x="45720" y="0"/>
              </a:moveTo>
              <a:lnTo>
                <a:pt x="45720" y="257568"/>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9E1C73F-3F6D-4036-BC9B-A0D7F643EBFC}">
      <dsp:nvSpPr>
        <dsp:cNvPr id="0" name=""/>
        <dsp:cNvSpPr/>
      </dsp:nvSpPr>
      <dsp:spPr>
        <a:xfrm>
          <a:off x="2798114" y="3289620"/>
          <a:ext cx="183977" cy="2305854"/>
        </a:xfrm>
        <a:custGeom>
          <a:avLst/>
          <a:gdLst/>
          <a:ahLst/>
          <a:cxnLst/>
          <a:rect l="0" t="0" r="0" b="0"/>
          <a:pathLst>
            <a:path>
              <a:moveTo>
                <a:pt x="0" y="0"/>
              </a:moveTo>
              <a:lnTo>
                <a:pt x="0" y="2305854"/>
              </a:lnTo>
              <a:lnTo>
                <a:pt x="183977" y="2305854"/>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1D7A3F1-90B6-41CA-B596-14DFA1FEAB89}">
      <dsp:nvSpPr>
        <dsp:cNvPr id="0" name=""/>
        <dsp:cNvSpPr/>
      </dsp:nvSpPr>
      <dsp:spPr>
        <a:xfrm>
          <a:off x="2798114" y="3289620"/>
          <a:ext cx="183977" cy="1435026"/>
        </a:xfrm>
        <a:custGeom>
          <a:avLst/>
          <a:gdLst/>
          <a:ahLst/>
          <a:cxnLst/>
          <a:rect l="0" t="0" r="0" b="0"/>
          <a:pathLst>
            <a:path>
              <a:moveTo>
                <a:pt x="0" y="0"/>
              </a:moveTo>
              <a:lnTo>
                <a:pt x="0" y="1435026"/>
              </a:lnTo>
              <a:lnTo>
                <a:pt x="183977" y="1435026"/>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AC37552-44FE-4AFF-988B-86D9FD34AF91}">
      <dsp:nvSpPr>
        <dsp:cNvPr id="0" name=""/>
        <dsp:cNvSpPr/>
      </dsp:nvSpPr>
      <dsp:spPr>
        <a:xfrm>
          <a:off x="2798114" y="3289620"/>
          <a:ext cx="183977" cy="564198"/>
        </a:xfrm>
        <a:custGeom>
          <a:avLst/>
          <a:gdLst/>
          <a:ahLst/>
          <a:cxnLst/>
          <a:rect l="0" t="0" r="0" b="0"/>
          <a:pathLst>
            <a:path>
              <a:moveTo>
                <a:pt x="0" y="0"/>
              </a:moveTo>
              <a:lnTo>
                <a:pt x="0" y="564198"/>
              </a:lnTo>
              <a:lnTo>
                <a:pt x="183977" y="564198"/>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A676B99-32A1-42DE-B5EA-4CC493D8E4F8}">
      <dsp:nvSpPr>
        <dsp:cNvPr id="0" name=""/>
        <dsp:cNvSpPr/>
      </dsp:nvSpPr>
      <dsp:spPr>
        <a:xfrm>
          <a:off x="3288721" y="2418792"/>
          <a:ext cx="1484086" cy="257568"/>
        </a:xfrm>
        <a:custGeom>
          <a:avLst/>
          <a:gdLst/>
          <a:ahLst/>
          <a:cxnLst/>
          <a:rect l="0" t="0" r="0" b="0"/>
          <a:pathLst>
            <a:path>
              <a:moveTo>
                <a:pt x="1484086" y="0"/>
              </a:moveTo>
              <a:lnTo>
                <a:pt x="1484086" y="128784"/>
              </a:lnTo>
              <a:lnTo>
                <a:pt x="0" y="128784"/>
              </a:lnTo>
              <a:lnTo>
                <a:pt x="0" y="257568"/>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6550CC-1F7E-4CE1-AA9A-67AB60F6B170}">
      <dsp:nvSpPr>
        <dsp:cNvPr id="0" name=""/>
        <dsp:cNvSpPr/>
      </dsp:nvSpPr>
      <dsp:spPr>
        <a:xfrm>
          <a:off x="4772808" y="1547964"/>
          <a:ext cx="742043" cy="257568"/>
        </a:xfrm>
        <a:custGeom>
          <a:avLst/>
          <a:gdLst/>
          <a:ahLst/>
          <a:cxnLst/>
          <a:rect l="0" t="0" r="0" b="0"/>
          <a:pathLst>
            <a:path>
              <a:moveTo>
                <a:pt x="742043" y="0"/>
              </a:moveTo>
              <a:lnTo>
                <a:pt x="742043" y="128784"/>
              </a:lnTo>
              <a:lnTo>
                <a:pt x="0" y="128784"/>
              </a:lnTo>
              <a:lnTo>
                <a:pt x="0" y="257568"/>
              </a:lnTo>
            </a:path>
          </a:pathLst>
        </a:cu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2B80577-2BC8-4D66-96B2-44CC6C035CAA}">
      <dsp:nvSpPr>
        <dsp:cNvPr id="0" name=""/>
        <dsp:cNvSpPr/>
      </dsp:nvSpPr>
      <dsp:spPr>
        <a:xfrm>
          <a:off x="4619493" y="677136"/>
          <a:ext cx="895358" cy="257568"/>
        </a:xfrm>
        <a:custGeom>
          <a:avLst/>
          <a:gdLst/>
          <a:ahLst/>
          <a:cxnLst/>
          <a:rect l="0" t="0" r="0" b="0"/>
          <a:pathLst>
            <a:path>
              <a:moveTo>
                <a:pt x="0" y="0"/>
              </a:moveTo>
              <a:lnTo>
                <a:pt x="0" y="128784"/>
              </a:lnTo>
              <a:lnTo>
                <a:pt x="895358" y="128784"/>
              </a:lnTo>
              <a:lnTo>
                <a:pt x="895358" y="257568"/>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1EABD4-DF53-4BEE-AC0C-8D2C498285D1}">
      <dsp:nvSpPr>
        <dsp:cNvPr id="0" name=""/>
        <dsp:cNvSpPr/>
      </dsp:nvSpPr>
      <dsp:spPr>
        <a:xfrm>
          <a:off x="3724135" y="677136"/>
          <a:ext cx="895358" cy="257568"/>
        </a:xfrm>
        <a:custGeom>
          <a:avLst/>
          <a:gdLst/>
          <a:ahLst/>
          <a:cxnLst/>
          <a:rect l="0" t="0" r="0" b="0"/>
          <a:pathLst>
            <a:path>
              <a:moveTo>
                <a:pt x="895358" y="0"/>
              </a:moveTo>
              <a:lnTo>
                <a:pt x="895358" y="128784"/>
              </a:lnTo>
              <a:lnTo>
                <a:pt x="0" y="128784"/>
              </a:lnTo>
              <a:lnTo>
                <a:pt x="0" y="257568"/>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0768C3-08E3-478A-BD19-55E4A3BE0DBD}">
      <dsp:nvSpPr>
        <dsp:cNvPr id="0" name=""/>
        <dsp:cNvSpPr/>
      </dsp:nvSpPr>
      <dsp:spPr>
        <a:xfrm>
          <a:off x="2240048" y="1547964"/>
          <a:ext cx="742043" cy="257568"/>
        </a:xfrm>
        <a:custGeom>
          <a:avLst/>
          <a:gdLst/>
          <a:ahLst/>
          <a:cxnLst/>
          <a:rect l="0" t="0" r="0" b="0"/>
          <a:pathLst>
            <a:path>
              <a:moveTo>
                <a:pt x="0" y="0"/>
              </a:moveTo>
              <a:lnTo>
                <a:pt x="0" y="128784"/>
              </a:lnTo>
              <a:lnTo>
                <a:pt x="742043" y="128784"/>
              </a:lnTo>
              <a:lnTo>
                <a:pt x="742043" y="257568"/>
              </a:lnTo>
            </a:path>
          </a:pathLst>
        </a:cu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7EA457-DEAA-49AA-AEA7-DD5BE183E471}">
      <dsp:nvSpPr>
        <dsp:cNvPr id="0" name=""/>
        <dsp:cNvSpPr/>
      </dsp:nvSpPr>
      <dsp:spPr>
        <a:xfrm>
          <a:off x="1007397" y="2418792"/>
          <a:ext cx="183977" cy="564198"/>
        </a:xfrm>
        <a:custGeom>
          <a:avLst/>
          <a:gdLst/>
          <a:ahLst/>
          <a:cxnLst/>
          <a:rect l="0" t="0" r="0" b="0"/>
          <a:pathLst>
            <a:path>
              <a:moveTo>
                <a:pt x="0" y="0"/>
              </a:moveTo>
              <a:lnTo>
                <a:pt x="0" y="564198"/>
              </a:lnTo>
              <a:lnTo>
                <a:pt x="183977" y="564198"/>
              </a:lnTo>
            </a:path>
          </a:pathLst>
        </a:custGeom>
        <a:noFill/>
        <a:ln w="26425"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6E3074-083C-4964-80B4-B46EBFAD880F}">
      <dsp:nvSpPr>
        <dsp:cNvPr id="0" name=""/>
        <dsp:cNvSpPr/>
      </dsp:nvSpPr>
      <dsp:spPr>
        <a:xfrm>
          <a:off x="1498005" y="1547964"/>
          <a:ext cx="742043" cy="257568"/>
        </a:xfrm>
        <a:custGeom>
          <a:avLst/>
          <a:gdLst/>
          <a:ahLst/>
          <a:cxnLst/>
          <a:rect l="0" t="0" r="0" b="0"/>
          <a:pathLst>
            <a:path>
              <a:moveTo>
                <a:pt x="742043" y="0"/>
              </a:moveTo>
              <a:lnTo>
                <a:pt x="742043" y="128784"/>
              </a:lnTo>
              <a:lnTo>
                <a:pt x="0" y="128784"/>
              </a:lnTo>
              <a:lnTo>
                <a:pt x="0" y="257568"/>
              </a:lnTo>
            </a:path>
          </a:pathLst>
        </a:custGeom>
        <a:noFill/>
        <a:ln w="26425" cap="flat" cmpd="sng" algn="ctr">
          <a:solidFill>
            <a:schemeClr val="accent1">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322FBA-EA5F-4071-BA66-F243D4BC10D9}">
      <dsp:nvSpPr>
        <dsp:cNvPr id="0" name=""/>
        <dsp:cNvSpPr/>
      </dsp:nvSpPr>
      <dsp:spPr>
        <a:xfrm>
          <a:off x="2240048" y="677136"/>
          <a:ext cx="2379445" cy="257568"/>
        </a:xfrm>
        <a:custGeom>
          <a:avLst/>
          <a:gdLst/>
          <a:ahLst/>
          <a:cxnLst/>
          <a:rect l="0" t="0" r="0" b="0"/>
          <a:pathLst>
            <a:path>
              <a:moveTo>
                <a:pt x="2379445" y="0"/>
              </a:moveTo>
              <a:lnTo>
                <a:pt x="2379445" y="128784"/>
              </a:lnTo>
              <a:lnTo>
                <a:pt x="0" y="128784"/>
              </a:lnTo>
              <a:lnTo>
                <a:pt x="0" y="257568"/>
              </a:lnTo>
            </a:path>
          </a:pathLst>
        </a:custGeom>
        <a:noFill/>
        <a:ln w="26425"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490962-21DA-426F-81C3-EFF96C92FFAB}">
      <dsp:nvSpPr>
        <dsp:cNvPr id="0" name=""/>
        <dsp:cNvSpPr/>
      </dsp:nvSpPr>
      <dsp:spPr>
        <a:xfrm>
          <a:off x="3581988" y="2551"/>
          <a:ext cx="2075011" cy="674584"/>
        </a:xfrm>
        <a:prstGeom prst="rect">
          <a:avLst/>
        </a:prstGeom>
        <a:gradFill rotWithShape="0">
          <a:gsLst>
            <a:gs pos="0">
              <a:schemeClr val="accent4">
                <a:hueOff val="0"/>
                <a:satOff val="0"/>
                <a:lumOff val="0"/>
                <a:alphaOff val="0"/>
                <a:tint val="50000"/>
                <a:shade val="86000"/>
                <a:satMod val="140000"/>
              </a:schemeClr>
            </a:gs>
            <a:gs pos="45000">
              <a:schemeClr val="accent4">
                <a:hueOff val="0"/>
                <a:satOff val="0"/>
                <a:lumOff val="0"/>
                <a:alphaOff val="0"/>
                <a:tint val="48000"/>
                <a:satMod val="150000"/>
              </a:schemeClr>
            </a:gs>
            <a:gs pos="100000">
              <a:schemeClr val="accent4">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l-GR" sz="1200" kern="1200" dirty="0">
              <a:latin typeface="Calibri" pitchFamily="34" charset="0"/>
            </a:rPr>
            <a:t>Κεντρικό Αποθετήριο Αξιών – Νέα Υόρκη</a:t>
          </a:r>
        </a:p>
        <a:p>
          <a:pPr marL="0" lvl="0" indent="0" algn="ctr" defTabSz="533400">
            <a:lnSpc>
              <a:spcPct val="90000"/>
            </a:lnSpc>
            <a:spcBef>
              <a:spcPct val="0"/>
            </a:spcBef>
            <a:spcAft>
              <a:spcPts val="0"/>
            </a:spcAft>
            <a:buNone/>
          </a:pPr>
          <a:r>
            <a:rPr lang="el-GR" sz="1200" kern="1200" dirty="0">
              <a:latin typeface="Calibri" pitchFamily="34" charset="0"/>
            </a:rPr>
            <a:t>5.000.000 μετοχές</a:t>
          </a:r>
        </a:p>
        <a:p>
          <a:pPr marL="0" lvl="0" indent="0" algn="ctr" defTabSz="533400">
            <a:lnSpc>
              <a:spcPct val="90000"/>
            </a:lnSpc>
            <a:spcBef>
              <a:spcPct val="0"/>
            </a:spcBef>
            <a:spcAft>
              <a:spcPts val="0"/>
            </a:spcAft>
            <a:buNone/>
          </a:pPr>
          <a:r>
            <a:rPr lang="en-US" sz="1200" kern="1200" dirty="0">
              <a:latin typeface="Calibri" pitchFamily="34" charset="0"/>
            </a:rPr>
            <a:t>Illinois Inc.</a:t>
          </a:r>
          <a:endParaRPr lang="el-GR" sz="1200" kern="1200" dirty="0">
            <a:latin typeface="Calibri" pitchFamily="34" charset="0"/>
          </a:endParaRPr>
        </a:p>
      </dsp:txBody>
      <dsp:txXfrm>
        <a:off x="3581988" y="2551"/>
        <a:ext cx="2075011" cy="674584"/>
      </dsp:txXfrm>
    </dsp:sp>
    <dsp:sp modelId="{65DE9A89-695B-4842-8D29-3A77A8566613}">
      <dsp:nvSpPr>
        <dsp:cNvPr id="0" name=""/>
        <dsp:cNvSpPr/>
      </dsp:nvSpPr>
      <dsp:spPr>
        <a:xfrm>
          <a:off x="1626789" y="934705"/>
          <a:ext cx="1226518" cy="613259"/>
        </a:xfrm>
        <a:prstGeom prst="rect">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«ΚΕΡΔΟΣ» ΕΠΕΥ</a:t>
          </a:r>
        </a:p>
        <a:p>
          <a:pPr marL="0" lvl="0" indent="0" algn="ctr" defTabSz="533400">
            <a:lnSpc>
              <a:spcPct val="90000"/>
            </a:lnSpc>
            <a:spcBef>
              <a:spcPct val="0"/>
            </a:spcBef>
            <a:spcAft>
              <a:spcPct val="35000"/>
            </a:spcAft>
            <a:buNone/>
          </a:pPr>
          <a:r>
            <a:rPr lang="el-GR" sz="1200" kern="1200" dirty="0">
              <a:latin typeface="Calibri" pitchFamily="34" charset="0"/>
            </a:rPr>
            <a:t>1.000.000 μετοχές</a:t>
          </a:r>
        </a:p>
      </dsp:txBody>
      <dsp:txXfrm>
        <a:off x="1626789" y="934705"/>
        <a:ext cx="1226518" cy="613259"/>
      </dsp:txXfrm>
    </dsp:sp>
    <dsp:sp modelId="{284DCC1E-A395-484D-AD96-9E88A7667A65}">
      <dsp:nvSpPr>
        <dsp:cNvPr id="0" name=""/>
        <dsp:cNvSpPr/>
      </dsp:nvSpPr>
      <dsp:spPr>
        <a:xfrm>
          <a:off x="884746" y="1805533"/>
          <a:ext cx="1226518" cy="613259"/>
        </a:xfrm>
        <a:prstGeom prst="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Τράπεζα Τελ Αβίβ</a:t>
          </a:r>
        </a:p>
        <a:p>
          <a:pPr marL="0" lvl="0" indent="0" algn="ctr" defTabSz="533400">
            <a:lnSpc>
              <a:spcPct val="90000"/>
            </a:lnSpc>
            <a:spcBef>
              <a:spcPct val="0"/>
            </a:spcBef>
            <a:spcAft>
              <a:spcPct val="35000"/>
            </a:spcAft>
            <a:buNone/>
          </a:pPr>
          <a:r>
            <a:rPr lang="el-GR" sz="1200" kern="1200" dirty="0">
              <a:latin typeface="Calibri" pitchFamily="34" charset="0"/>
            </a:rPr>
            <a:t>850.000 μετοχές</a:t>
          </a:r>
        </a:p>
      </dsp:txBody>
      <dsp:txXfrm>
        <a:off x="884746" y="1805533"/>
        <a:ext cx="1226518" cy="613259"/>
      </dsp:txXfrm>
    </dsp:sp>
    <dsp:sp modelId="{5E5D304C-9509-4BEB-B54F-E1553E616BBD}">
      <dsp:nvSpPr>
        <dsp:cNvPr id="0" name=""/>
        <dsp:cNvSpPr/>
      </dsp:nvSpPr>
      <dsp:spPr>
        <a:xfrm>
          <a:off x="1191375" y="2676361"/>
          <a:ext cx="1226518" cy="613259"/>
        </a:xfrm>
        <a:prstGeom prst="rect">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Ισραηλινός Επενδυτής</a:t>
          </a:r>
        </a:p>
        <a:p>
          <a:pPr marL="0" lvl="0" indent="0" algn="ctr" defTabSz="533400">
            <a:lnSpc>
              <a:spcPct val="90000"/>
            </a:lnSpc>
            <a:spcBef>
              <a:spcPct val="0"/>
            </a:spcBef>
            <a:spcAft>
              <a:spcPct val="35000"/>
            </a:spcAft>
            <a:buNone/>
          </a:pPr>
          <a:r>
            <a:rPr lang="el-GR" sz="1200" kern="1200" dirty="0">
              <a:latin typeface="Calibri" pitchFamily="34" charset="0"/>
            </a:rPr>
            <a:t>850.000 μετοχές</a:t>
          </a:r>
        </a:p>
      </dsp:txBody>
      <dsp:txXfrm>
        <a:off x="1191375" y="2676361"/>
        <a:ext cx="1226518" cy="613259"/>
      </dsp:txXfrm>
    </dsp:sp>
    <dsp:sp modelId="{7A9955CE-649C-4480-B087-CFBBAE61754B}">
      <dsp:nvSpPr>
        <dsp:cNvPr id="0" name=""/>
        <dsp:cNvSpPr/>
      </dsp:nvSpPr>
      <dsp:spPr>
        <a:xfrm>
          <a:off x="2368833" y="1805533"/>
          <a:ext cx="1226518" cy="613259"/>
        </a:xfrm>
        <a:prstGeom prst="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Έλληνας Επενδυτής</a:t>
          </a:r>
        </a:p>
        <a:p>
          <a:pPr marL="0" lvl="0" indent="0" algn="ctr" defTabSz="533400">
            <a:lnSpc>
              <a:spcPct val="90000"/>
            </a:lnSpc>
            <a:spcBef>
              <a:spcPct val="0"/>
            </a:spcBef>
            <a:spcAft>
              <a:spcPct val="35000"/>
            </a:spcAft>
            <a:buNone/>
          </a:pPr>
          <a:r>
            <a:rPr lang="el-GR" sz="1200" kern="1200" dirty="0">
              <a:latin typeface="Calibri" pitchFamily="34" charset="0"/>
            </a:rPr>
            <a:t>150.000 μετοχές</a:t>
          </a:r>
        </a:p>
      </dsp:txBody>
      <dsp:txXfrm>
        <a:off x="2368833" y="1805533"/>
        <a:ext cx="1226518" cy="613259"/>
      </dsp:txXfrm>
    </dsp:sp>
    <dsp:sp modelId="{3A1B2D46-1652-43DD-B6C7-6E5222DC9E17}">
      <dsp:nvSpPr>
        <dsp:cNvPr id="0" name=""/>
        <dsp:cNvSpPr/>
      </dsp:nvSpPr>
      <dsp:spPr>
        <a:xfrm>
          <a:off x="3110876" y="934705"/>
          <a:ext cx="1226518" cy="613259"/>
        </a:xfrm>
        <a:prstGeom prst="rect">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itchFamily="34" charset="0"/>
            </a:rPr>
            <a:t>GLOBAL FUND </a:t>
          </a:r>
        </a:p>
        <a:p>
          <a:pPr marL="0" lvl="0" indent="0" algn="ctr" defTabSz="533400">
            <a:lnSpc>
              <a:spcPct val="90000"/>
            </a:lnSpc>
            <a:spcBef>
              <a:spcPct val="0"/>
            </a:spcBef>
            <a:spcAft>
              <a:spcPct val="35000"/>
            </a:spcAft>
            <a:buNone/>
          </a:pPr>
          <a:r>
            <a:rPr lang="en-US" sz="1200" kern="1200" dirty="0">
              <a:latin typeface="Calibri" pitchFamily="34" charset="0"/>
            </a:rPr>
            <a:t>800.000 </a:t>
          </a:r>
          <a:r>
            <a:rPr lang="el-GR" sz="1200" kern="1200" dirty="0">
              <a:latin typeface="Calibri" pitchFamily="34" charset="0"/>
            </a:rPr>
            <a:t>μετοχές</a:t>
          </a:r>
        </a:p>
      </dsp:txBody>
      <dsp:txXfrm>
        <a:off x="3110876" y="934705"/>
        <a:ext cx="1226518" cy="613259"/>
      </dsp:txXfrm>
    </dsp:sp>
    <dsp:sp modelId="{F72A8C40-3F90-4481-A7E2-7B514F040EB5}">
      <dsp:nvSpPr>
        <dsp:cNvPr id="0" name=""/>
        <dsp:cNvSpPr/>
      </dsp:nvSpPr>
      <dsp:spPr>
        <a:xfrm>
          <a:off x="4901592" y="934705"/>
          <a:ext cx="1226518" cy="613259"/>
        </a:xfrm>
        <a:prstGeom prst="rect">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itchFamily="34" charset="0"/>
            </a:rPr>
            <a:t>California Sub-custodian</a:t>
          </a:r>
        </a:p>
        <a:p>
          <a:pPr marL="0" lvl="0" indent="0" algn="ctr" defTabSz="533400">
            <a:lnSpc>
              <a:spcPct val="90000"/>
            </a:lnSpc>
            <a:spcBef>
              <a:spcPct val="0"/>
            </a:spcBef>
            <a:spcAft>
              <a:spcPct val="35000"/>
            </a:spcAft>
            <a:buNone/>
          </a:pPr>
          <a:r>
            <a:rPr lang="el-GR" sz="1200" kern="1200" dirty="0">
              <a:latin typeface="Calibri" pitchFamily="34" charset="0"/>
            </a:rPr>
            <a:t>3.0</a:t>
          </a:r>
          <a:r>
            <a:rPr lang="en-US" sz="1200" kern="1200" dirty="0">
              <a:latin typeface="Calibri" pitchFamily="34" charset="0"/>
            </a:rPr>
            <a:t>00.000 </a:t>
          </a:r>
          <a:r>
            <a:rPr lang="el-GR" sz="1200" kern="1200" dirty="0">
              <a:latin typeface="Calibri" pitchFamily="34" charset="0"/>
            </a:rPr>
            <a:t>μετοχές</a:t>
          </a:r>
        </a:p>
      </dsp:txBody>
      <dsp:txXfrm>
        <a:off x="4901592" y="934705"/>
        <a:ext cx="1226518" cy="613259"/>
      </dsp:txXfrm>
    </dsp:sp>
    <dsp:sp modelId="{92B201F5-6720-4E01-96D2-9E65D994E67A}">
      <dsp:nvSpPr>
        <dsp:cNvPr id="0" name=""/>
        <dsp:cNvSpPr/>
      </dsp:nvSpPr>
      <dsp:spPr>
        <a:xfrm>
          <a:off x="4159549" y="1805533"/>
          <a:ext cx="1226518" cy="613259"/>
        </a:xfrm>
        <a:prstGeom prst="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Ευρωπαϊκό ΚΑΑ</a:t>
          </a:r>
        </a:p>
        <a:p>
          <a:pPr marL="0" lvl="0" indent="0" algn="ctr" defTabSz="533400">
            <a:lnSpc>
              <a:spcPct val="90000"/>
            </a:lnSpc>
            <a:spcBef>
              <a:spcPct val="0"/>
            </a:spcBef>
            <a:spcAft>
              <a:spcPct val="35000"/>
            </a:spcAft>
            <a:buNone/>
          </a:pPr>
          <a:r>
            <a:rPr lang="el-GR" sz="1200" kern="1200" dirty="0">
              <a:latin typeface="Calibri" pitchFamily="34" charset="0"/>
            </a:rPr>
            <a:t>2.500.000 μετοχές </a:t>
          </a:r>
        </a:p>
      </dsp:txBody>
      <dsp:txXfrm>
        <a:off x="4159549" y="1805533"/>
        <a:ext cx="1226518" cy="613259"/>
      </dsp:txXfrm>
    </dsp:sp>
    <dsp:sp modelId="{ECB3E2BC-46D4-403B-86A1-8CA1F523035E}">
      <dsp:nvSpPr>
        <dsp:cNvPr id="0" name=""/>
        <dsp:cNvSpPr/>
      </dsp:nvSpPr>
      <dsp:spPr>
        <a:xfrm>
          <a:off x="2675462" y="2676361"/>
          <a:ext cx="1226518" cy="613259"/>
        </a:xfrm>
        <a:prstGeom prst="rect">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Γαλλική Τράπεζα</a:t>
          </a:r>
        </a:p>
        <a:p>
          <a:pPr marL="0" lvl="0" indent="0" algn="ctr" defTabSz="533400">
            <a:lnSpc>
              <a:spcPct val="90000"/>
            </a:lnSpc>
            <a:spcBef>
              <a:spcPct val="0"/>
            </a:spcBef>
            <a:spcAft>
              <a:spcPct val="35000"/>
            </a:spcAft>
            <a:buNone/>
          </a:pPr>
          <a:r>
            <a:rPr lang="el-GR" sz="1200" kern="1200" dirty="0">
              <a:latin typeface="Calibri" pitchFamily="34" charset="0"/>
            </a:rPr>
            <a:t>1.200.000 μετοχές</a:t>
          </a:r>
        </a:p>
      </dsp:txBody>
      <dsp:txXfrm>
        <a:off x="2675462" y="2676361"/>
        <a:ext cx="1226518" cy="613259"/>
      </dsp:txXfrm>
    </dsp:sp>
    <dsp:sp modelId="{3C0B85A8-589E-4A55-914F-84508DE8181C}">
      <dsp:nvSpPr>
        <dsp:cNvPr id="0" name=""/>
        <dsp:cNvSpPr/>
      </dsp:nvSpPr>
      <dsp:spPr>
        <a:xfrm>
          <a:off x="2982092" y="3547189"/>
          <a:ext cx="1226518" cy="613259"/>
        </a:xfrm>
        <a:prstGeom prst="rect">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Ιρλανδός Επενδυτής</a:t>
          </a:r>
        </a:p>
        <a:p>
          <a:pPr marL="0" lvl="0" indent="0" algn="ctr" defTabSz="533400">
            <a:lnSpc>
              <a:spcPct val="90000"/>
            </a:lnSpc>
            <a:spcBef>
              <a:spcPct val="0"/>
            </a:spcBef>
            <a:spcAft>
              <a:spcPct val="35000"/>
            </a:spcAft>
            <a:buNone/>
          </a:pPr>
          <a:r>
            <a:rPr lang="el-GR" sz="1200" kern="1200" dirty="0">
              <a:latin typeface="Calibri" pitchFamily="34" charset="0"/>
            </a:rPr>
            <a:t>300.000 μετοχές</a:t>
          </a:r>
        </a:p>
      </dsp:txBody>
      <dsp:txXfrm>
        <a:off x="2982092" y="3547189"/>
        <a:ext cx="1226518" cy="613259"/>
      </dsp:txXfrm>
    </dsp:sp>
    <dsp:sp modelId="{3EECD423-F787-4B5B-9E66-FFA83E9D04ED}">
      <dsp:nvSpPr>
        <dsp:cNvPr id="0" name=""/>
        <dsp:cNvSpPr/>
      </dsp:nvSpPr>
      <dsp:spPr>
        <a:xfrm>
          <a:off x="2982092" y="4418017"/>
          <a:ext cx="1226518" cy="613259"/>
        </a:xfrm>
        <a:prstGeom prst="rect">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Γάλλος Επενδυτής 800.000 μετοχές</a:t>
          </a:r>
        </a:p>
      </dsp:txBody>
      <dsp:txXfrm>
        <a:off x="2982092" y="4418017"/>
        <a:ext cx="1226518" cy="613259"/>
      </dsp:txXfrm>
    </dsp:sp>
    <dsp:sp modelId="{A8359B2B-0C8B-43FB-8DAA-280E7906BD46}">
      <dsp:nvSpPr>
        <dsp:cNvPr id="0" name=""/>
        <dsp:cNvSpPr/>
      </dsp:nvSpPr>
      <dsp:spPr>
        <a:xfrm>
          <a:off x="2982092" y="5288844"/>
          <a:ext cx="1226518" cy="613259"/>
        </a:xfrm>
        <a:prstGeom prst="rect">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l-GR" sz="1200" kern="1200" dirty="0">
              <a:latin typeface="Calibri" pitchFamily="34" charset="0"/>
            </a:rPr>
            <a:t>Αυστραλός Επενδυτής</a:t>
          </a:r>
        </a:p>
        <a:p>
          <a:pPr marL="0" lvl="0" indent="0" algn="ctr" defTabSz="533400">
            <a:lnSpc>
              <a:spcPct val="90000"/>
            </a:lnSpc>
            <a:spcBef>
              <a:spcPct val="0"/>
            </a:spcBef>
            <a:spcAft>
              <a:spcPts val="0"/>
            </a:spcAft>
            <a:buNone/>
          </a:pPr>
          <a:r>
            <a:rPr lang="el-GR" sz="1200" kern="1200" dirty="0">
              <a:latin typeface="Calibri" pitchFamily="34" charset="0"/>
            </a:rPr>
            <a:t>500.000 μετοχές</a:t>
          </a:r>
        </a:p>
      </dsp:txBody>
      <dsp:txXfrm>
        <a:off x="2982092" y="5288844"/>
        <a:ext cx="1226518" cy="613259"/>
      </dsp:txXfrm>
    </dsp:sp>
    <dsp:sp modelId="{BAA6369A-E72B-4DDE-8625-737E50C47BA2}">
      <dsp:nvSpPr>
        <dsp:cNvPr id="0" name=""/>
        <dsp:cNvSpPr/>
      </dsp:nvSpPr>
      <dsp:spPr>
        <a:xfrm>
          <a:off x="4159549" y="2676361"/>
          <a:ext cx="1226518" cy="613259"/>
        </a:xfrm>
        <a:prstGeom prst="rect">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Γερμανική Τράπεζα</a:t>
          </a:r>
        </a:p>
        <a:p>
          <a:pPr marL="0" lvl="0" indent="0" algn="ctr" defTabSz="533400">
            <a:lnSpc>
              <a:spcPct val="90000"/>
            </a:lnSpc>
            <a:spcBef>
              <a:spcPct val="0"/>
            </a:spcBef>
            <a:spcAft>
              <a:spcPct val="35000"/>
            </a:spcAft>
            <a:buNone/>
          </a:pPr>
          <a:r>
            <a:rPr lang="el-GR" sz="1200" kern="1200" dirty="0">
              <a:latin typeface="Calibri" pitchFamily="34" charset="0"/>
            </a:rPr>
            <a:t>1.200.000 μετοχές</a:t>
          </a:r>
        </a:p>
      </dsp:txBody>
      <dsp:txXfrm>
        <a:off x="4159549" y="2676361"/>
        <a:ext cx="1226518" cy="613259"/>
      </dsp:txXfrm>
    </dsp:sp>
    <dsp:sp modelId="{FFA691BF-DE61-471E-AAD0-23A8DA02B2FC}">
      <dsp:nvSpPr>
        <dsp:cNvPr id="0" name=""/>
        <dsp:cNvSpPr/>
      </dsp:nvSpPr>
      <dsp:spPr>
        <a:xfrm>
          <a:off x="5643636" y="2676361"/>
          <a:ext cx="1226518" cy="613259"/>
        </a:xfrm>
        <a:prstGeom prst="rect">
          <a:avLst/>
        </a:prstGeom>
        <a:gradFill rotWithShape="0">
          <a:gsLst>
            <a:gs pos="0">
              <a:schemeClr val="accent2">
                <a:hueOff val="0"/>
                <a:satOff val="0"/>
                <a:lumOff val="0"/>
                <a:alphaOff val="0"/>
                <a:tint val="50000"/>
                <a:shade val="86000"/>
                <a:satMod val="140000"/>
              </a:schemeClr>
            </a:gs>
            <a:gs pos="45000">
              <a:schemeClr val="accent2">
                <a:hueOff val="0"/>
                <a:satOff val="0"/>
                <a:lumOff val="0"/>
                <a:alphaOff val="0"/>
                <a:tint val="48000"/>
                <a:satMod val="150000"/>
              </a:schemeClr>
            </a:gs>
            <a:gs pos="100000">
              <a:schemeClr val="accent2">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Ελβετική Τράπεζα</a:t>
          </a:r>
        </a:p>
        <a:p>
          <a:pPr marL="0" lvl="0" indent="0" algn="ctr" defTabSz="533400">
            <a:lnSpc>
              <a:spcPct val="90000"/>
            </a:lnSpc>
            <a:spcBef>
              <a:spcPct val="0"/>
            </a:spcBef>
            <a:spcAft>
              <a:spcPct val="35000"/>
            </a:spcAft>
            <a:buNone/>
          </a:pPr>
          <a:r>
            <a:rPr lang="el-GR" sz="1200" kern="1200" dirty="0">
              <a:latin typeface="Calibri" pitchFamily="34" charset="0"/>
            </a:rPr>
            <a:t>100.000 μετοχές</a:t>
          </a:r>
        </a:p>
      </dsp:txBody>
      <dsp:txXfrm>
        <a:off x="5643636" y="2676361"/>
        <a:ext cx="1226518" cy="613259"/>
      </dsp:txXfrm>
    </dsp:sp>
    <dsp:sp modelId="{AC218741-4299-4B99-AE99-912017BF87DE}">
      <dsp:nvSpPr>
        <dsp:cNvPr id="0" name=""/>
        <dsp:cNvSpPr/>
      </dsp:nvSpPr>
      <dsp:spPr>
        <a:xfrm>
          <a:off x="5950265" y="3547189"/>
          <a:ext cx="1226518" cy="613259"/>
        </a:xfrm>
        <a:prstGeom prst="rect">
          <a:avLst/>
        </a:prstGeom>
        <a:solidFill>
          <a:srgbClr val="FFFFCC"/>
        </a:soli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Calibri" pitchFamily="34" charset="0"/>
            </a:rPr>
            <a:t>London Bank</a:t>
          </a:r>
        </a:p>
        <a:p>
          <a:pPr marL="0" lvl="0" indent="0" algn="ctr" defTabSz="533400">
            <a:lnSpc>
              <a:spcPct val="90000"/>
            </a:lnSpc>
            <a:spcBef>
              <a:spcPct val="0"/>
            </a:spcBef>
            <a:spcAft>
              <a:spcPct val="35000"/>
            </a:spcAft>
            <a:buNone/>
          </a:pPr>
          <a:r>
            <a:rPr lang="en-US" sz="1200" kern="1200" dirty="0">
              <a:latin typeface="Calibri" pitchFamily="34" charset="0"/>
            </a:rPr>
            <a:t>100.000 </a:t>
          </a:r>
          <a:r>
            <a:rPr lang="el-GR" sz="1200" kern="1200" dirty="0">
              <a:latin typeface="Calibri" pitchFamily="34" charset="0"/>
            </a:rPr>
            <a:t>μετοχές</a:t>
          </a:r>
        </a:p>
      </dsp:txBody>
      <dsp:txXfrm>
        <a:off x="5950265" y="3547189"/>
        <a:ext cx="1226518" cy="613259"/>
      </dsp:txXfrm>
    </dsp:sp>
    <dsp:sp modelId="{89EDBC00-09BA-494A-ADCC-357DE79FA522}">
      <dsp:nvSpPr>
        <dsp:cNvPr id="0" name=""/>
        <dsp:cNvSpPr/>
      </dsp:nvSpPr>
      <dsp:spPr>
        <a:xfrm>
          <a:off x="5643636" y="1805533"/>
          <a:ext cx="1226518" cy="613259"/>
        </a:xfrm>
        <a:prstGeom prst="rect">
          <a:avLst/>
        </a:prstGeom>
        <a:gradFill rotWithShape="0">
          <a:gsLst>
            <a:gs pos="0">
              <a:schemeClr val="accent1">
                <a:hueOff val="0"/>
                <a:satOff val="0"/>
                <a:lumOff val="0"/>
                <a:alphaOff val="0"/>
                <a:tint val="50000"/>
                <a:shade val="86000"/>
                <a:satMod val="140000"/>
              </a:schemeClr>
            </a:gs>
            <a:gs pos="45000">
              <a:schemeClr val="accent1">
                <a:hueOff val="0"/>
                <a:satOff val="0"/>
                <a:lumOff val="0"/>
                <a:alphaOff val="0"/>
                <a:tint val="48000"/>
                <a:satMod val="150000"/>
              </a:schemeClr>
            </a:gs>
            <a:gs pos="100000">
              <a:schemeClr val="accent1">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sz="1200" kern="1200" dirty="0">
              <a:latin typeface="Calibri" pitchFamily="34" charset="0"/>
            </a:rPr>
            <a:t>Ιαπωνικό ΚΑΑ</a:t>
          </a:r>
        </a:p>
        <a:p>
          <a:pPr marL="0" lvl="0" indent="0" algn="ctr" defTabSz="533400">
            <a:lnSpc>
              <a:spcPct val="90000"/>
            </a:lnSpc>
            <a:spcBef>
              <a:spcPct val="0"/>
            </a:spcBef>
            <a:spcAft>
              <a:spcPct val="35000"/>
            </a:spcAft>
            <a:buNone/>
          </a:pPr>
          <a:r>
            <a:rPr lang="el-GR" sz="1200" kern="1200" dirty="0">
              <a:latin typeface="Calibri" pitchFamily="34" charset="0"/>
            </a:rPr>
            <a:t>500.000 μετοχές</a:t>
          </a:r>
          <a:endParaRPr lang="el-GR" sz="1300" kern="1200" dirty="0"/>
        </a:p>
      </dsp:txBody>
      <dsp:txXfrm>
        <a:off x="5643636" y="1805533"/>
        <a:ext cx="1226518" cy="613259"/>
      </dsp:txXfrm>
    </dsp:sp>
    <dsp:sp modelId="{7CCE6C1A-4F7D-4A99-9EEF-F960DC1CE8A6}">
      <dsp:nvSpPr>
        <dsp:cNvPr id="0" name=""/>
        <dsp:cNvSpPr/>
      </dsp:nvSpPr>
      <dsp:spPr>
        <a:xfrm>
          <a:off x="6385679" y="934705"/>
          <a:ext cx="1226518" cy="613259"/>
        </a:xfrm>
        <a:prstGeom prst="rect">
          <a:avLst/>
        </a:prstGeom>
        <a:gradFill rotWithShape="0">
          <a:gsLst>
            <a:gs pos="0">
              <a:schemeClr val="accent6">
                <a:hueOff val="0"/>
                <a:satOff val="0"/>
                <a:lumOff val="0"/>
                <a:alphaOff val="0"/>
                <a:tint val="50000"/>
                <a:shade val="86000"/>
                <a:satMod val="140000"/>
              </a:schemeClr>
            </a:gs>
            <a:gs pos="45000">
              <a:schemeClr val="accent6">
                <a:hueOff val="0"/>
                <a:satOff val="0"/>
                <a:lumOff val="0"/>
                <a:alphaOff val="0"/>
                <a:tint val="48000"/>
                <a:satMod val="150000"/>
              </a:schemeClr>
            </a:gs>
            <a:gs pos="100000">
              <a:schemeClr val="accent6">
                <a:hueOff val="0"/>
                <a:satOff val="0"/>
                <a:lumOff val="0"/>
                <a:alphaOff val="0"/>
                <a:tint val="28000"/>
                <a:satMod val="160000"/>
              </a:schemeClr>
            </a:gs>
          </a:gsLst>
          <a:path path="circle">
            <a:fillToRect l="100000" t="100000" r="100000" b="100000"/>
          </a:path>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ts val="0"/>
            </a:spcAft>
            <a:buNone/>
          </a:pPr>
          <a:r>
            <a:rPr lang="el-GR" sz="1200" kern="1200" dirty="0">
              <a:latin typeface="Calibri" pitchFamily="34" charset="0"/>
            </a:rPr>
            <a:t>Επενδυτική Τράπεζα Μασαχουσέτης</a:t>
          </a:r>
        </a:p>
        <a:p>
          <a:pPr marL="0" lvl="0" indent="0" algn="ctr" defTabSz="533400">
            <a:lnSpc>
              <a:spcPct val="90000"/>
            </a:lnSpc>
            <a:spcBef>
              <a:spcPct val="0"/>
            </a:spcBef>
            <a:spcAft>
              <a:spcPts val="0"/>
            </a:spcAft>
            <a:buNone/>
          </a:pPr>
          <a:r>
            <a:rPr lang="en-US" sz="1200" kern="1200" dirty="0">
              <a:latin typeface="Calibri" pitchFamily="34" charset="0"/>
            </a:rPr>
            <a:t>2</a:t>
          </a:r>
          <a:r>
            <a:rPr lang="el-GR" sz="1200" kern="1200" dirty="0">
              <a:latin typeface="Calibri" pitchFamily="34" charset="0"/>
            </a:rPr>
            <a:t>00.000 μετοχές </a:t>
          </a:r>
        </a:p>
      </dsp:txBody>
      <dsp:txXfrm>
        <a:off x="6385679" y="934705"/>
        <a:ext cx="1226518" cy="61325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6D3BA0-DA90-40BA-B0B3-5D06CA733CEA}" type="datetimeFigureOut">
              <a:rPr lang="el-GR" smtClean="0"/>
              <a:pPr/>
              <a:t>5/5/2025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9E0215A-3D07-494A-B697-3C24BB3C803C}" type="slidenum">
              <a:rPr lang="el-GR" smtClean="0"/>
              <a:pPr/>
              <a:t>‹#›</a:t>
            </a:fld>
            <a:endParaRPr lang="el-GR"/>
          </a:p>
        </p:txBody>
      </p:sp>
    </p:spTree>
    <p:extLst>
      <p:ext uri="{BB962C8B-B14F-4D97-AF65-F5344CB8AC3E}">
        <p14:creationId xmlns:p14="http://schemas.microsoft.com/office/powerpoint/2010/main" val="3379716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17</a:t>
            </a:fld>
            <a:endParaRPr lang="el-GR"/>
          </a:p>
        </p:txBody>
      </p:sp>
    </p:spTree>
    <p:extLst>
      <p:ext uri="{BB962C8B-B14F-4D97-AF65-F5344CB8AC3E}">
        <p14:creationId xmlns:p14="http://schemas.microsoft.com/office/powerpoint/2010/main" val="3565311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18</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l-GR" dirty="0">
                <a:solidFill>
                  <a:schemeClr val="tx1"/>
                </a:solidFill>
                <a:latin typeface="Calibri" pitchFamily="34" charset="0"/>
              </a:rPr>
              <a:t>Στο στάδιο της </a:t>
            </a:r>
            <a:r>
              <a:rPr lang="el-GR" b="1" dirty="0">
                <a:solidFill>
                  <a:schemeClr val="tx1"/>
                </a:solidFill>
                <a:latin typeface="Calibri" pitchFamily="34" charset="0"/>
              </a:rPr>
              <a:t>εκκαθάρισης</a:t>
            </a:r>
            <a:r>
              <a:rPr lang="el-GR" dirty="0">
                <a:solidFill>
                  <a:schemeClr val="tx1"/>
                </a:solidFill>
                <a:latin typeface="Calibri" pitchFamily="34" charset="0"/>
              </a:rPr>
              <a:t> καθορίζονται οι τελικοί δικαιούχοι των τίτλων που αποτέλεσαν αντικείμενο διαπραγμάτευσης και του τιμήματος των σχετικών συναλλαγών και υπολογίζονται, κατόπιν πολυμερούς συμψηφισμού, τα δικαιώματα και οι υποχρεώσεις των συναλλασσομένων σε τίτλους και χρήματα</a:t>
            </a:r>
          </a:p>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8</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10</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11</a:t>
            </a:fld>
            <a:endParaRPr lang="el-GR"/>
          </a:p>
        </p:txBody>
      </p:sp>
    </p:spTree>
    <p:extLst>
      <p:ext uri="{BB962C8B-B14F-4D97-AF65-F5344CB8AC3E}">
        <p14:creationId xmlns:p14="http://schemas.microsoft.com/office/powerpoint/2010/main" val="18030122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1100" baseline="0" dirty="0">
              <a:latin typeface="Calibri" pitchFamily="34" charset="0"/>
            </a:endParaRPr>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12</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sz="800" dirty="0">
              <a:latin typeface="+mn-lt"/>
            </a:endParaRPr>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13</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14</a:t>
            </a:fld>
            <a:endParaRPr lang="el-GR"/>
          </a:p>
        </p:txBody>
      </p:sp>
    </p:spTree>
    <p:extLst>
      <p:ext uri="{BB962C8B-B14F-4D97-AF65-F5344CB8AC3E}">
        <p14:creationId xmlns:p14="http://schemas.microsoft.com/office/powerpoint/2010/main" val="31894780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15</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79E0215A-3D07-494A-B697-3C24BB3C803C}" type="slidenum">
              <a:rPr lang="el-GR" smtClean="0"/>
              <a:pPr/>
              <a:t>16</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D450ADA-B377-4A2E-B1A0-C58C3359C9C0}" type="datetimeFigureOut">
              <a:rPr lang="el-GR" smtClean="0"/>
              <a:pPr/>
              <a:t>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2F57BA-D659-4A37-9464-DB338A02EF3A}" type="slidenum">
              <a:rPr lang="el-GR" smtClean="0"/>
              <a:pPr/>
              <a:t>‹#›</a:t>
            </a:fld>
            <a:endParaRPr lang="el-GR"/>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7970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Vertical Text Placeholder 2"/>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DD450ADA-B377-4A2E-B1A0-C58C3359C9C0}" type="datetimeFigureOut">
              <a:rPr lang="el-GR" smtClean="0"/>
              <a:pPr/>
              <a:t>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2F57BA-D659-4A37-9464-DB338A02EF3A}" type="slidenum">
              <a:rPr lang="el-GR" smtClean="0"/>
              <a:pPr/>
              <a:t>‹#›</a:t>
            </a:fld>
            <a:endParaRPr lang="el-GR"/>
          </a:p>
        </p:txBody>
      </p:sp>
    </p:spTree>
    <p:extLst>
      <p:ext uri="{BB962C8B-B14F-4D97-AF65-F5344CB8AC3E}">
        <p14:creationId xmlns:p14="http://schemas.microsoft.com/office/powerpoint/2010/main" val="179860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D450ADA-B377-4A2E-B1A0-C58C3359C9C0}" type="datetimeFigureOut">
              <a:rPr lang="el-GR" smtClean="0"/>
              <a:pPr/>
              <a:t>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2F57BA-D659-4A37-9464-DB338A02EF3A}" type="slidenum">
              <a:rPr lang="el-GR" smtClean="0"/>
              <a:pPr/>
              <a:t>‹#›</a:t>
            </a:fld>
            <a:endParaRPr lang="el-GR"/>
          </a:p>
        </p:txBody>
      </p:sp>
    </p:spTree>
    <p:extLst>
      <p:ext uri="{BB962C8B-B14F-4D97-AF65-F5344CB8AC3E}">
        <p14:creationId xmlns:p14="http://schemas.microsoft.com/office/powerpoint/2010/main" val="400256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a:p>
        </p:txBody>
      </p:sp>
      <p:sp>
        <p:nvSpPr>
          <p:cNvPr id="4" name="Date Placeholder 3"/>
          <p:cNvSpPr>
            <a:spLocks noGrp="1"/>
          </p:cNvSpPr>
          <p:nvPr>
            <p:ph type="dt" sz="half" idx="10"/>
          </p:nvPr>
        </p:nvSpPr>
        <p:spPr/>
        <p:txBody>
          <a:bodyPr/>
          <a:lstStyle/>
          <a:p>
            <a:fld id="{DD450ADA-B377-4A2E-B1A0-C58C3359C9C0}" type="datetimeFigureOut">
              <a:rPr lang="el-GR" smtClean="0"/>
              <a:pPr/>
              <a:t>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2F57BA-D659-4A37-9464-DB338A02EF3A}" type="slidenum">
              <a:rPr lang="el-GR" smtClean="0"/>
              <a:pPr/>
              <a:t>‹#›</a:t>
            </a:fld>
            <a:endParaRPr lang="el-GR"/>
          </a:p>
        </p:txBody>
      </p:sp>
    </p:spTree>
    <p:extLst>
      <p:ext uri="{BB962C8B-B14F-4D97-AF65-F5344CB8AC3E}">
        <p14:creationId xmlns:p14="http://schemas.microsoft.com/office/powerpoint/2010/main" val="2137635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D450ADA-B377-4A2E-B1A0-C58C3359C9C0}" type="datetimeFigureOut">
              <a:rPr lang="el-GR" smtClean="0"/>
              <a:pPr/>
              <a:t>5/5/2025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92F57BA-D659-4A37-9464-DB338A02EF3A}" type="slidenum">
              <a:rPr lang="el-GR" smtClean="0"/>
              <a:pPr/>
              <a:t>‹#›</a:t>
            </a:fld>
            <a:endParaRPr lang="el-G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375302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D450ADA-B377-4A2E-B1A0-C58C3359C9C0}" type="datetimeFigureOut">
              <a:rPr lang="el-GR" smtClean="0"/>
              <a:pPr/>
              <a:t>5/5/2025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92F57BA-D659-4A37-9464-DB338A02EF3A}" type="slidenum">
              <a:rPr lang="el-GR" smtClean="0"/>
              <a:pPr/>
              <a:t>‹#›</a:t>
            </a:fld>
            <a:endParaRPr lang="el-GR"/>
          </a:p>
        </p:txBody>
      </p:sp>
    </p:spTree>
    <p:extLst>
      <p:ext uri="{BB962C8B-B14F-4D97-AF65-F5344CB8AC3E}">
        <p14:creationId xmlns:p14="http://schemas.microsoft.com/office/powerpoint/2010/main" val="1772427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D450ADA-B377-4A2E-B1A0-C58C3359C9C0}" type="datetimeFigureOut">
              <a:rPr lang="el-GR" smtClean="0"/>
              <a:pPr/>
              <a:t>5/5/2025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92F57BA-D659-4A37-9464-DB338A02EF3A}" type="slidenum">
              <a:rPr lang="el-GR" smtClean="0"/>
              <a:pPr/>
              <a:t>‹#›</a:t>
            </a:fld>
            <a:endParaRPr lang="el-GR"/>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99092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a:p>
        </p:txBody>
      </p:sp>
      <p:sp>
        <p:nvSpPr>
          <p:cNvPr id="3" name="Date Placeholder 2"/>
          <p:cNvSpPr>
            <a:spLocks noGrp="1"/>
          </p:cNvSpPr>
          <p:nvPr>
            <p:ph type="dt" sz="half" idx="10"/>
          </p:nvPr>
        </p:nvSpPr>
        <p:spPr/>
        <p:txBody>
          <a:bodyPr/>
          <a:lstStyle/>
          <a:p>
            <a:fld id="{DD450ADA-B377-4A2E-B1A0-C58C3359C9C0}" type="datetimeFigureOut">
              <a:rPr lang="el-GR" smtClean="0"/>
              <a:pPr/>
              <a:t>5/5/2025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92F57BA-D659-4A37-9464-DB338A02EF3A}" type="slidenum">
              <a:rPr lang="el-GR" smtClean="0"/>
              <a:pPr/>
              <a:t>‹#›</a:t>
            </a:fld>
            <a:endParaRPr lang="el-GR"/>
          </a:p>
        </p:txBody>
      </p:sp>
    </p:spTree>
    <p:extLst>
      <p:ext uri="{BB962C8B-B14F-4D97-AF65-F5344CB8AC3E}">
        <p14:creationId xmlns:p14="http://schemas.microsoft.com/office/powerpoint/2010/main" val="588007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450ADA-B377-4A2E-B1A0-C58C3359C9C0}" type="datetimeFigureOut">
              <a:rPr lang="el-GR" smtClean="0"/>
              <a:pPr/>
              <a:t>5/5/2025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92F57BA-D659-4A37-9464-DB338A02EF3A}" type="slidenum">
              <a:rPr lang="el-GR" smtClean="0"/>
              <a:pPr/>
              <a:t>‹#›</a:t>
            </a:fld>
            <a:endParaRPr lang="el-GR"/>
          </a:p>
        </p:txBody>
      </p:sp>
    </p:spTree>
    <p:extLst>
      <p:ext uri="{BB962C8B-B14F-4D97-AF65-F5344CB8AC3E}">
        <p14:creationId xmlns:p14="http://schemas.microsoft.com/office/powerpoint/2010/main" val="20712477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D450ADA-B377-4A2E-B1A0-C58C3359C9C0}" type="datetimeFigureOut">
              <a:rPr lang="el-GR" smtClean="0"/>
              <a:pPr/>
              <a:t>5/5/2025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92F57BA-D659-4A37-9464-DB338A02EF3A}" type="slidenum">
              <a:rPr lang="el-GR" smtClean="0"/>
              <a:pPr/>
              <a:t>‹#›</a:t>
            </a:fld>
            <a:endParaRPr lang="el-GR"/>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64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D450ADA-B377-4A2E-B1A0-C58C3359C9C0}" type="datetimeFigureOut">
              <a:rPr lang="el-GR" smtClean="0"/>
              <a:pPr/>
              <a:t>5/5/2025</a:t>
            </a:fld>
            <a:endParaRPr lang="el-G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92F57BA-D659-4A37-9464-DB338A02EF3A}" type="slidenum">
              <a:rPr lang="el-GR" smtClean="0"/>
              <a:pPr/>
              <a:t>‹#›</a:t>
            </a:fld>
            <a:endParaRPr lang="el-GR"/>
          </a:p>
        </p:txBody>
      </p:sp>
    </p:spTree>
    <p:extLst>
      <p:ext uri="{BB962C8B-B14F-4D97-AF65-F5344CB8AC3E}">
        <p14:creationId xmlns:p14="http://schemas.microsoft.com/office/powerpoint/2010/main" val="3630196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l-GR"/>
              <a:t>Στυλ κύριου τίτλου</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l-GR"/>
              <a:t>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DD450ADA-B377-4A2E-B1A0-C58C3359C9C0}" type="datetimeFigureOut">
              <a:rPr lang="el-GR" smtClean="0"/>
              <a:pPr/>
              <a:t>5/5/2025</a:t>
            </a:fld>
            <a:endParaRPr lang="el-GR"/>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l-G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92F57BA-D659-4A37-9464-DB338A02EF3A}" type="slidenum">
              <a:rPr lang="el-GR" smtClean="0"/>
              <a:pPr/>
              <a:t>‹#›</a:t>
            </a:fld>
            <a:endParaRPr lang="el-GR"/>
          </a:p>
        </p:txBody>
      </p:sp>
    </p:spTree>
    <p:extLst>
      <p:ext uri="{BB962C8B-B14F-4D97-AF65-F5344CB8AC3E}">
        <p14:creationId xmlns:p14="http://schemas.microsoft.com/office/powerpoint/2010/main" val="3343384463"/>
      </p:ext>
    </p:extLst>
  </p:cSld>
  <p:clrMap bg1="lt1" tx1="dk1" bg2="lt2" tx2="dk2" accent1="accent1" accent2="accent2" accent3="accent3" accent4="accent4" accent5="accent5" accent6="accent6" hlink="hlink" folHlink="folHlink"/>
  <p:sldLayoutIdLst>
    <p:sldLayoutId id="2147484456" r:id="rId1"/>
    <p:sldLayoutId id="2147484457" r:id="rId2"/>
    <p:sldLayoutId id="2147484458" r:id="rId3"/>
    <p:sldLayoutId id="2147484459" r:id="rId4"/>
    <p:sldLayoutId id="2147484460" r:id="rId5"/>
    <p:sldLayoutId id="2147484461" r:id="rId6"/>
    <p:sldLayoutId id="2147484462" r:id="rId7"/>
    <p:sldLayoutId id="2147484463" r:id="rId8"/>
    <p:sldLayoutId id="2147484464" r:id="rId9"/>
    <p:sldLayoutId id="2147484465" r:id="rId10"/>
    <p:sldLayoutId id="2147484466"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42900" y="1093010"/>
            <a:ext cx="8458200" cy="1484585"/>
          </a:xfrm>
        </p:spPr>
        <p:txBody>
          <a:bodyPr>
            <a:noAutofit/>
          </a:bodyPr>
          <a:lstStyle/>
          <a:p>
            <a:pPr algn="ctr">
              <a:lnSpc>
                <a:spcPct val="150000"/>
              </a:lnSpc>
            </a:pPr>
            <a:r>
              <a:rPr lang="el-GR" sz="4000" b="1" dirty="0" err="1">
                <a:latin typeface="Calibri" pitchFamily="34" charset="0"/>
              </a:rPr>
              <a:t>εμπρΑγματο</a:t>
            </a:r>
            <a:r>
              <a:rPr lang="el-GR" sz="4000" b="1" dirty="0">
                <a:latin typeface="Calibri" pitchFamily="34" charset="0"/>
              </a:rPr>
              <a:t> </a:t>
            </a:r>
            <a:r>
              <a:rPr lang="el-GR" sz="4000" b="1" dirty="0" err="1">
                <a:latin typeface="Calibri" pitchFamily="34" charset="0"/>
              </a:rPr>
              <a:t>διεθνΕς</a:t>
            </a:r>
            <a:r>
              <a:rPr lang="el-GR" sz="4000" b="1" dirty="0">
                <a:latin typeface="Calibri" pitchFamily="34" charset="0"/>
              </a:rPr>
              <a:t> </a:t>
            </a:r>
            <a:r>
              <a:rPr lang="el-GR" sz="4000" b="1" dirty="0" err="1">
                <a:latin typeface="Calibri" pitchFamily="34" charset="0"/>
              </a:rPr>
              <a:t>δικαΙο</a:t>
            </a:r>
            <a:br>
              <a:rPr lang="el-GR" sz="4000" b="1" dirty="0">
                <a:latin typeface="Calibri" pitchFamily="34" charset="0"/>
              </a:rPr>
            </a:br>
            <a:r>
              <a:rPr lang="el-GR" sz="2400" b="1" dirty="0" err="1">
                <a:latin typeface="Calibri" pitchFamily="34" charset="0"/>
              </a:rPr>
              <a:t>ΣΥγχρονοι</a:t>
            </a:r>
            <a:r>
              <a:rPr lang="el-GR" sz="2400" b="1" dirty="0">
                <a:latin typeface="Calibri" pitchFamily="34" charset="0"/>
              </a:rPr>
              <a:t> </a:t>
            </a:r>
            <a:r>
              <a:rPr lang="el-GR" sz="2400" b="1" dirty="0" err="1">
                <a:latin typeface="Calibri" pitchFamily="34" charset="0"/>
              </a:rPr>
              <a:t>προβληματισμοΙ</a:t>
            </a:r>
            <a:r>
              <a:rPr lang="el-GR" sz="2400" b="1" dirty="0">
                <a:latin typeface="Calibri" pitchFamily="34" charset="0"/>
              </a:rPr>
              <a:t> ΚΑΙ ΝΕΕΣ ΠΡΟΚΛΗΣΕΙΣ</a:t>
            </a:r>
          </a:p>
        </p:txBody>
      </p:sp>
      <p:sp>
        <p:nvSpPr>
          <p:cNvPr id="3" name="2 - Υπότιτλος"/>
          <p:cNvSpPr>
            <a:spLocks noGrp="1"/>
          </p:cNvSpPr>
          <p:nvPr>
            <p:ph type="subTitle" idx="1"/>
          </p:nvPr>
        </p:nvSpPr>
        <p:spPr>
          <a:xfrm>
            <a:off x="467544" y="5699336"/>
            <a:ext cx="3022104" cy="576064"/>
          </a:xfrm>
        </p:spPr>
        <p:txBody>
          <a:bodyPr>
            <a:normAutofit/>
          </a:bodyPr>
          <a:lstStyle/>
          <a:p>
            <a:r>
              <a:rPr lang="el-GR" dirty="0">
                <a:latin typeface="Calibri" pitchFamily="34" charset="0"/>
              </a:rPr>
              <a:t>Αθήνα, </a:t>
            </a:r>
            <a:r>
              <a:rPr lang="el-GR">
                <a:latin typeface="Calibri" pitchFamily="34" charset="0"/>
              </a:rPr>
              <a:t>Μάιος 2025</a:t>
            </a:r>
            <a:endParaRPr lang="el-GR" dirty="0">
              <a:latin typeface="Calibri" pitchFamily="34" charset="0"/>
            </a:endParaRPr>
          </a:p>
          <a:p>
            <a:endParaRPr lang="el-GR" dirty="0">
              <a:latin typeface="Calibri" pitchFamily="34" charset="0"/>
            </a:endParaRPr>
          </a:p>
        </p:txBody>
      </p:sp>
      <p:sp>
        <p:nvSpPr>
          <p:cNvPr id="4" name="3 - TextBox"/>
          <p:cNvSpPr txBox="1"/>
          <p:nvPr/>
        </p:nvSpPr>
        <p:spPr>
          <a:xfrm>
            <a:off x="5416724" y="5444403"/>
            <a:ext cx="3384376" cy="830997"/>
          </a:xfrm>
          <a:prstGeom prst="rect">
            <a:avLst/>
          </a:prstGeom>
          <a:noFill/>
        </p:spPr>
        <p:txBody>
          <a:bodyPr wrap="square" rtlCol="0">
            <a:spAutoFit/>
          </a:bodyPr>
          <a:lstStyle/>
          <a:p>
            <a:pPr algn="r"/>
            <a:r>
              <a:rPr lang="el-GR" sz="2400" dirty="0">
                <a:solidFill>
                  <a:schemeClr val="tx1">
                    <a:lumMod val="75000"/>
                    <a:lumOff val="25000"/>
                  </a:schemeClr>
                </a:solidFill>
                <a:latin typeface="Calibri" pitchFamily="34" charset="0"/>
              </a:rPr>
              <a:t>Αλκαίος Γ. Σιβιτανίδης</a:t>
            </a:r>
          </a:p>
          <a:p>
            <a:pPr algn="r"/>
            <a:r>
              <a:rPr lang="el-GR" sz="2400" dirty="0">
                <a:solidFill>
                  <a:schemeClr val="tx1">
                    <a:lumMod val="75000"/>
                    <a:lumOff val="25000"/>
                  </a:schemeClr>
                </a:solidFill>
                <a:latin typeface="Calibri" pitchFamily="34" charset="0"/>
              </a:rPr>
              <a:t>Δικηγόρος</a:t>
            </a:r>
            <a:r>
              <a:rPr lang="en-US" sz="2400" dirty="0">
                <a:solidFill>
                  <a:schemeClr val="tx1">
                    <a:lumMod val="75000"/>
                    <a:lumOff val="25000"/>
                  </a:schemeClr>
                </a:solidFill>
                <a:latin typeface="Calibri" pitchFamily="34" charset="0"/>
              </a:rPr>
              <a:t>, </a:t>
            </a:r>
            <a:r>
              <a:rPr lang="el-GR" sz="2400" dirty="0">
                <a:solidFill>
                  <a:schemeClr val="tx1">
                    <a:lumMod val="75000"/>
                    <a:lumOff val="25000"/>
                  </a:schemeClr>
                </a:solidFill>
                <a:latin typeface="Calibri" pitchFamily="34" charset="0"/>
              </a:rPr>
              <a:t>Δ.Ν. </a:t>
            </a:r>
          </a:p>
        </p:txBody>
      </p:sp>
      <p:sp>
        <p:nvSpPr>
          <p:cNvPr id="5" name="TextBox 4">
            <a:extLst>
              <a:ext uri="{FF2B5EF4-FFF2-40B4-BE49-F238E27FC236}">
                <a16:creationId xmlns:a16="http://schemas.microsoft.com/office/drawing/2014/main" id="{7D4EC0BA-020A-374B-6A1A-38C1FD2AAFEF}"/>
              </a:ext>
            </a:extLst>
          </p:cNvPr>
          <p:cNvSpPr txBox="1"/>
          <p:nvPr/>
        </p:nvSpPr>
        <p:spPr>
          <a:xfrm>
            <a:off x="585242" y="3429000"/>
            <a:ext cx="7973516" cy="1354217"/>
          </a:xfrm>
          <a:prstGeom prst="rect">
            <a:avLst/>
          </a:prstGeom>
          <a:noFill/>
        </p:spPr>
        <p:txBody>
          <a:bodyPr wrap="square" rtlCol="0">
            <a:spAutoFit/>
          </a:bodyPr>
          <a:lstStyle/>
          <a:p>
            <a:pPr marL="285750" indent="-285750">
              <a:spcBef>
                <a:spcPts val="600"/>
              </a:spcBef>
              <a:spcAft>
                <a:spcPts val="1200"/>
              </a:spcAft>
              <a:buFont typeface="Arial" panose="020B0604020202020204" pitchFamily="34" charset="0"/>
              <a:buChar char="•"/>
            </a:pPr>
            <a:r>
              <a:rPr lang="el-GR" sz="2400" dirty="0">
                <a:latin typeface="Calibri" pitchFamily="34" charset="0"/>
              </a:rPr>
              <a:t>Συστήματα έμμεσης κατοχής κινητών αξιών</a:t>
            </a:r>
          </a:p>
          <a:p>
            <a:pPr marL="285750" indent="-285750">
              <a:buFont typeface="Arial" panose="020B0604020202020204" pitchFamily="34" charset="0"/>
              <a:buChar char="•"/>
            </a:pPr>
            <a:r>
              <a:rPr lang="el-GR" sz="2400" dirty="0">
                <a:latin typeface="Calibri" pitchFamily="34" charset="0"/>
              </a:rPr>
              <a:t>Εισαγωγή στην προβληματική του εφαρμοστέου δικαίου επί </a:t>
            </a:r>
            <a:r>
              <a:rPr lang="el-GR" sz="2400" dirty="0" err="1">
                <a:latin typeface="Calibri" pitchFamily="34" charset="0"/>
              </a:rPr>
              <a:t>κρυπτοπεριουσιακών</a:t>
            </a:r>
            <a:r>
              <a:rPr lang="el-GR" sz="2400" dirty="0">
                <a:latin typeface="Calibri" pitchFamily="34" charset="0"/>
              </a:rPr>
              <a:t> στοιχείων</a:t>
            </a:r>
            <a:endParaRPr lang="el-GR" sz="2400" dirty="0"/>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7848872" cy="864096"/>
          </a:xfrm>
        </p:spPr>
        <p:txBody>
          <a:bodyPr>
            <a:noAutofit/>
          </a:bodyPr>
          <a:lstStyle/>
          <a:p>
            <a:pPr algn="ctr"/>
            <a:r>
              <a:rPr lang="el-GR" sz="2800" dirty="0"/>
              <a:t>Τεχνικές για την αντιμετώπιση του προβλήματος φυσικής μετακίνησης των τίτλων</a:t>
            </a:r>
          </a:p>
        </p:txBody>
      </p:sp>
      <p:sp>
        <p:nvSpPr>
          <p:cNvPr id="3" name="2 - Θέση περιεχομένου"/>
          <p:cNvSpPr>
            <a:spLocks noGrp="1"/>
          </p:cNvSpPr>
          <p:nvPr>
            <p:ph idx="1"/>
          </p:nvPr>
        </p:nvSpPr>
        <p:spPr>
          <a:xfrm>
            <a:off x="457200" y="1844824"/>
            <a:ext cx="8229600" cy="4752528"/>
          </a:xfrm>
        </p:spPr>
        <p:txBody>
          <a:bodyPr>
            <a:normAutofit/>
          </a:bodyPr>
          <a:lstStyle/>
          <a:p>
            <a:pPr>
              <a:spcAft>
                <a:spcPts val="600"/>
              </a:spcAft>
            </a:pPr>
            <a:r>
              <a:rPr lang="el-GR" dirty="0">
                <a:latin typeface="Calibri" pitchFamily="34" charset="0"/>
              </a:rPr>
              <a:t>Ακινητοποίηση</a:t>
            </a:r>
          </a:p>
          <a:p>
            <a:pPr lvl="1">
              <a:spcAft>
                <a:spcPts val="600"/>
              </a:spcAft>
            </a:pPr>
            <a:r>
              <a:rPr lang="el-GR" dirty="0">
                <a:latin typeface="Calibri" pitchFamily="34" charset="0"/>
              </a:rPr>
              <a:t>Κεντρικό Αποθετήριο Αξιών</a:t>
            </a:r>
          </a:p>
          <a:p>
            <a:pPr lvl="1">
              <a:spcAft>
                <a:spcPts val="600"/>
              </a:spcAft>
            </a:pPr>
            <a:r>
              <a:rPr lang="el-GR" dirty="0">
                <a:latin typeface="Calibri" pitchFamily="34" charset="0"/>
              </a:rPr>
              <a:t>Κατάθεση των έγχαρτων τίτλων προς φύλαξη</a:t>
            </a:r>
          </a:p>
          <a:p>
            <a:pPr lvl="1">
              <a:spcAft>
                <a:spcPts val="600"/>
              </a:spcAft>
            </a:pPr>
            <a:r>
              <a:rPr lang="el-GR" dirty="0">
                <a:latin typeface="Calibri" pitchFamily="34" charset="0"/>
              </a:rPr>
              <a:t>Διενέργεια συναλλαγών μέσω χρεοπιστώσεων σε λογαριασμούς αξιών</a:t>
            </a:r>
          </a:p>
          <a:p>
            <a:pPr lvl="1">
              <a:spcAft>
                <a:spcPts val="600"/>
              </a:spcAft>
            </a:pPr>
            <a:endParaRPr lang="el-GR" dirty="0">
              <a:latin typeface="Calibri" pitchFamily="34" charset="0"/>
            </a:endParaRPr>
          </a:p>
          <a:p>
            <a:pPr>
              <a:spcAft>
                <a:spcPts val="600"/>
              </a:spcAft>
            </a:pPr>
            <a:r>
              <a:rPr lang="el-GR" dirty="0">
                <a:latin typeface="Calibri" pitchFamily="34" charset="0"/>
              </a:rPr>
              <a:t>Αποϋλοποίηση</a:t>
            </a:r>
          </a:p>
          <a:p>
            <a:pPr lvl="1">
              <a:spcAft>
                <a:spcPts val="600"/>
              </a:spcAft>
            </a:pPr>
            <a:r>
              <a:rPr lang="el-GR" dirty="0">
                <a:latin typeface="Calibri" pitchFamily="34" charset="0"/>
              </a:rPr>
              <a:t>Εξάλειψη του χαρτίου</a:t>
            </a:r>
          </a:p>
          <a:p>
            <a:pPr lvl="1">
              <a:spcAft>
                <a:spcPts val="600"/>
              </a:spcAft>
            </a:pPr>
            <a:r>
              <a:rPr lang="el-GR" dirty="0">
                <a:latin typeface="Calibri" pitchFamily="34" charset="0"/>
              </a:rPr>
              <a:t>Λογιστική τήρηση των τίτλων </a:t>
            </a:r>
          </a:p>
          <a:p>
            <a:pPr lvl="1">
              <a:spcAft>
                <a:spcPts val="600"/>
              </a:spcAft>
            </a:pPr>
            <a:r>
              <a:rPr lang="el-GR" dirty="0">
                <a:latin typeface="Calibri" pitchFamily="34" charset="0"/>
              </a:rPr>
              <a:t>Μητρώο τίτλων</a:t>
            </a:r>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04664"/>
            <a:ext cx="7848872" cy="864096"/>
          </a:xfrm>
        </p:spPr>
        <p:txBody>
          <a:bodyPr>
            <a:noAutofit/>
          </a:bodyPr>
          <a:lstStyle/>
          <a:p>
            <a:pPr algn="ctr"/>
            <a:r>
              <a:rPr lang="el-GR" sz="2800" dirty="0"/>
              <a:t>Έμμεση κατοχή τίτλων</a:t>
            </a:r>
          </a:p>
        </p:txBody>
      </p:sp>
      <p:sp>
        <p:nvSpPr>
          <p:cNvPr id="3" name="2 - Θέση περιεχομένου"/>
          <p:cNvSpPr>
            <a:spLocks noGrp="1"/>
          </p:cNvSpPr>
          <p:nvPr>
            <p:ph idx="1"/>
          </p:nvPr>
        </p:nvSpPr>
        <p:spPr>
          <a:xfrm>
            <a:off x="266836" y="1700808"/>
            <a:ext cx="8229600" cy="4752528"/>
          </a:xfrm>
        </p:spPr>
        <p:txBody>
          <a:bodyPr>
            <a:normAutofit/>
          </a:bodyPr>
          <a:lstStyle/>
          <a:p>
            <a:pPr lvl="1">
              <a:spcAft>
                <a:spcPts val="600"/>
              </a:spcAft>
            </a:pPr>
            <a:r>
              <a:rPr lang="el-GR" dirty="0">
                <a:latin typeface="Calibri" pitchFamily="34" charset="0"/>
              </a:rPr>
              <a:t>Συγκέντρωση τίτλων σε Κεντρικά Αποθετήρια Αξιών</a:t>
            </a:r>
          </a:p>
          <a:p>
            <a:pPr lvl="1">
              <a:spcAft>
                <a:spcPts val="600"/>
              </a:spcAft>
            </a:pPr>
            <a:r>
              <a:rPr lang="el-GR" dirty="0">
                <a:latin typeface="Calibri" pitchFamily="34" charset="0"/>
              </a:rPr>
              <a:t>Συλλογικοί λογαριασμοί: αντικατάσταση της φυσικής μετακίνησης του </a:t>
            </a:r>
            <a:r>
              <a:rPr lang="el-GR" dirty="0" err="1">
                <a:latin typeface="Calibri" pitchFamily="34" charset="0"/>
              </a:rPr>
              <a:t>χαρτίου</a:t>
            </a:r>
            <a:r>
              <a:rPr lang="el-GR" dirty="0">
                <a:latin typeface="Calibri" pitchFamily="34" charset="0"/>
              </a:rPr>
              <a:t> από λογιστικές εγγραφές σε συλλογικούς λογαριασμούς αξιών</a:t>
            </a:r>
          </a:p>
          <a:p>
            <a:pPr lvl="1">
              <a:spcAft>
                <a:spcPts val="600"/>
              </a:spcAft>
            </a:pPr>
            <a:r>
              <a:rPr lang="el-GR" dirty="0" err="1">
                <a:latin typeface="Calibri" pitchFamily="34" charset="0"/>
              </a:rPr>
              <a:t>Πολυστρωματική</a:t>
            </a:r>
            <a:r>
              <a:rPr lang="el-GR" dirty="0">
                <a:latin typeface="Calibri" pitchFamily="34" charset="0"/>
              </a:rPr>
              <a:t> δομή</a:t>
            </a:r>
            <a:r>
              <a:rPr lang="en-US" dirty="0">
                <a:latin typeface="Calibri" pitchFamily="34" charset="0"/>
              </a:rPr>
              <a:t> </a:t>
            </a:r>
            <a:r>
              <a:rPr lang="el-GR" dirty="0">
                <a:latin typeface="Calibri" pitchFamily="34" charset="0"/>
              </a:rPr>
              <a:t>- αλυσίδα ενδιάμεσων προσώπων (</a:t>
            </a:r>
            <a:r>
              <a:rPr lang="el-GR" dirty="0" err="1">
                <a:latin typeface="Calibri" pitchFamily="34" charset="0"/>
              </a:rPr>
              <a:t>πρβλ</a:t>
            </a:r>
            <a:r>
              <a:rPr lang="el-GR" dirty="0">
                <a:latin typeface="Calibri" pitchFamily="34" charset="0"/>
              </a:rPr>
              <a:t>. χονδρική - λιανική πώληση εμπορευμάτων)</a:t>
            </a:r>
          </a:p>
          <a:p>
            <a:pPr lvl="2">
              <a:spcAft>
                <a:spcPts val="600"/>
              </a:spcAft>
            </a:pPr>
            <a:r>
              <a:rPr lang="en-US" dirty="0">
                <a:latin typeface="Calibri" pitchFamily="34" charset="0"/>
              </a:rPr>
              <a:t>1</a:t>
            </a:r>
            <a:r>
              <a:rPr lang="el-GR" baseline="30000" dirty="0">
                <a:latin typeface="Calibri" pitchFamily="34" charset="0"/>
              </a:rPr>
              <a:t>ο</a:t>
            </a:r>
            <a:r>
              <a:rPr lang="el-GR" dirty="0">
                <a:latin typeface="Calibri" pitchFamily="34" charset="0"/>
              </a:rPr>
              <a:t> επίπεδο</a:t>
            </a:r>
            <a:r>
              <a:rPr lang="en-US" dirty="0">
                <a:latin typeface="Calibri" pitchFamily="34" charset="0"/>
              </a:rPr>
              <a:t>: </a:t>
            </a:r>
            <a:r>
              <a:rPr lang="el-GR" dirty="0">
                <a:latin typeface="Calibri" pitchFamily="34" charset="0"/>
              </a:rPr>
              <a:t>ΚΑΑ, συλλογικοί λογαριασμοί αξιών για περιορισμένο </a:t>
            </a:r>
            <a:r>
              <a:rPr lang="el-GR" dirty="0" err="1">
                <a:latin typeface="Calibri" pitchFamily="34" charset="0"/>
              </a:rPr>
              <a:t>αρθμό</a:t>
            </a:r>
            <a:r>
              <a:rPr lang="el-GR" dirty="0">
                <a:latin typeface="Calibri" pitchFamily="34" charset="0"/>
              </a:rPr>
              <a:t> συμμετεχόντων </a:t>
            </a:r>
            <a:r>
              <a:rPr lang="en-US" dirty="0">
                <a:latin typeface="Calibri" pitchFamily="34" charset="0"/>
              </a:rPr>
              <a:t>(</a:t>
            </a:r>
            <a:r>
              <a:rPr lang="el-GR" dirty="0">
                <a:latin typeface="Calibri" pitchFamily="34" charset="0"/>
              </a:rPr>
              <a:t>ΕΠΕΥ, τράπεζες, θεσμικοί επενδυτές </a:t>
            </a:r>
            <a:r>
              <a:rPr lang="el-GR" dirty="0" err="1">
                <a:latin typeface="Calibri" pitchFamily="34" charset="0"/>
              </a:rPr>
              <a:t>κλπ</a:t>
            </a:r>
            <a:r>
              <a:rPr lang="en-US" dirty="0">
                <a:latin typeface="Calibri" pitchFamily="34" charset="0"/>
              </a:rPr>
              <a:t>)</a:t>
            </a:r>
          </a:p>
          <a:p>
            <a:pPr lvl="2">
              <a:spcAft>
                <a:spcPts val="600"/>
              </a:spcAft>
            </a:pPr>
            <a:r>
              <a:rPr lang="en-US" dirty="0">
                <a:latin typeface="Calibri" pitchFamily="34" charset="0"/>
              </a:rPr>
              <a:t>2</a:t>
            </a:r>
            <a:r>
              <a:rPr lang="el-GR" baseline="30000" dirty="0">
                <a:latin typeface="Calibri" pitchFamily="34" charset="0"/>
              </a:rPr>
              <a:t> ο</a:t>
            </a:r>
            <a:r>
              <a:rPr lang="el-GR" dirty="0">
                <a:latin typeface="Calibri" pitchFamily="34" charset="0"/>
              </a:rPr>
              <a:t> επίπεδο </a:t>
            </a:r>
            <a:r>
              <a:rPr lang="en-US" dirty="0">
                <a:latin typeface="Calibri" pitchFamily="34" charset="0"/>
              </a:rPr>
              <a:t>: </a:t>
            </a:r>
            <a:r>
              <a:rPr lang="el-GR" dirty="0">
                <a:latin typeface="Calibri" pitchFamily="34" charset="0"/>
              </a:rPr>
              <a:t>Οι συμμετέχοντες τηρούν λογαριασμούς αξιών για τους πελάτες τους, ενδιάμεσους ή Επενδυτές και κατανέμουν τους τίτλους που απέκτησαν «χύδην» στον δικό τους λογαριασμό που τηρείται στο πιο πάνω επίπεδο</a:t>
            </a:r>
            <a:endParaRPr lang="en-US" dirty="0">
              <a:latin typeface="Calibri" pitchFamily="34" charset="0"/>
            </a:endParaRPr>
          </a:p>
          <a:p>
            <a:pPr lvl="2">
              <a:spcAft>
                <a:spcPts val="600"/>
              </a:spcAft>
            </a:pPr>
            <a:r>
              <a:rPr lang="en-US" dirty="0">
                <a:latin typeface="Calibri" pitchFamily="34" charset="0"/>
              </a:rPr>
              <a:t>3</a:t>
            </a:r>
            <a:r>
              <a:rPr lang="el-GR" baseline="30000" dirty="0">
                <a:latin typeface="Calibri" pitchFamily="34" charset="0"/>
              </a:rPr>
              <a:t> ο</a:t>
            </a:r>
            <a:r>
              <a:rPr lang="el-GR" dirty="0">
                <a:latin typeface="Calibri" pitchFamily="34" charset="0"/>
              </a:rPr>
              <a:t> επίπεδο </a:t>
            </a:r>
            <a:r>
              <a:rPr lang="el-GR" dirty="0" err="1">
                <a:latin typeface="Calibri" pitchFamily="34" charset="0"/>
              </a:rPr>
              <a:t>κλπ</a:t>
            </a:r>
            <a:r>
              <a:rPr lang="en-US" dirty="0">
                <a:latin typeface="Calibri" pitchFamily="34" charset="0"/>
              </a:rPr>
              <a:t>: </a:t>
            </a:r>
            <a:r>
              <a:rPr lang="el-GR" dirty="0">
                <a:latin typeface="Calibri" pitchFamily="34" charset="0"/>
              </a:rPr>
              <a:t>το ίδιο σχήμα επαναλαμβάνεται μέχρι τον τελικό Επενδυτή</a:t>
            </a:r>
            <a:endParaRPr lang="en-US" dirty="0">
              <a:latin typeface="Calibri" pitchFamily="34" charset="0"/>
            </a:endParaRPr>
          </a:p>
        </p:txBody>
      </p:sp>
    </p:spTree>
    <p:extLst>
      <p:ext uri="{BB962C8B-B14F-4D97-AF65-F5344CB8AC3E}">
        <p14:creationId xmlns:p14="http://schemas.microsoft.com/office/powerpoint/2010/main" val="4283198535"/>
      </p:ext>
    </p:extLst>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 Θέση περιεχομένου"/>
          <p:cNvGraphicFramePr>
            <a:graphicFrameLocks noGrp="1"/>
          </p:cNvGraphicFramePr>
          <p:nvPr>
            <p:ph idx="1"/>
            <p:extLst>
              <p:ext uri="{D42A27DB-BD31-4B8C-83A1-F6EECF244321}">
                <p14:modId xmlns:p14="http://schemas.microsoft.com/office/powerpoint/2010/main" val="1137016944"/>
              </p:ext>
            </p:extLst>
          </p:nvPr>
        </p:nvGraphicFramePr>
        <p:xfrm>
          <a:off x="395536" y="692696"/>
          <a:ext cx="8496944" cy="59046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23528" y="6165304"/>
            <a:ext cx="8568952" cy="422920"/>
          </a:xfrm>
        </p:spPr>
        <p:txBody>
          <a:bodyPr>
            <a:noAutofit/>
          </a:bodyPr>
          <a:lstStyle/>
          <a:p>
            <a:pPr algn="just"/>
            <a:r>
              <a:rPr lang="el-GR" sz="1100" dirty="0"/>
              <a:t>Το σχεδιάγραμμα έχει ληφθεί από το βιβλίο του </a:t>
            </a:r>
            <a:r>
              <a:rPr lang="en-US" sz="1100" dirty="0"/>
              <a:t>Richard Potok ‘Cross Border Collateral: Legal Risk and the Conflict of Laws’ (London 2002), </a:t>
            </a:r>
            <a:r>
              <a:rPr lang="el-GR" sz="1100" dirty="0"/>
              <a:t>σελ. 17.</a:t>
            </a:r>
          </a:p>
        </p:txBody>
      </p:sp>
      <p:pic>
        <p:nvPicPr>
          <p:cNvPr id="6" name="5 - Εικόνα"/>
          <p:cNvPicPr/>
          <p:nvPr/>
        </p:nvPicPr>
        <p:blipFill>
          <a:blip r:embed="rId3" cstate="print"/>
          <a:srcRect l="24199" t="10241" r="15663" b="6325"/>
          <a:stretch>
            <a:fillRect/>
          </a:stretch>
        </p:blipFill>
        <p:spPr bwMode="auto">
          <a:xfrm>
            <a:off x="467544" y="404664"/>
            <a:ext cx="8136904" cy="5544615"/>
          </a:xfrm>
          <a:prstGeom prst="rect">
            <a:avLst/>
          </a:prstGeom>
          <a:noFill/>
          <a:ln w="9525">
            <a:noFill/>
            <a:miter lim="800000"/>
            <a:headEnd/>
            <a:tailEnd/>
          </a:ln>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412" y="476672"/>
            <a:ext cx="7499176" cy="720080"/>
          </a:xfrm>
        </p:spPr>
        <p:txBody>
          <a:bodyPr>
            <a:normAutofit/>
          </a:bodyPr>
          <a:lstStyle/>
          <a:p>
            <a:pPr algn="ctr"/>
            <a:r>
              <a:rPr lang="el-GR" sz="2800"/>
              <a:t>Έμμεση κατοχή τίτλων</a:t>
            </a:r>
            <a:endParaRPr lang="el-GR" sz="2800" dirty="0"/>
          </a:p>
        </p:txBody>
      </p:sp>
      <p:sp>
        <p:nvSpPr>
          <p:cNvPr id="3" name="2 - Θέση περιεχομένου"/>
          <p:cNvSpPr>
            <a:spLocks noGrp="1"/>
          </p:cNvSpPr>
          <p:nvPr>
            <p:ph idx="1"/>
          </p:nvPr>
        </p:nvSpPr>
        <p:spPr>
          <a:xfrm>
            <a:off x="354360" y="1507600"/>
            <a:ext cx="8435280" cy="4873728"/>
          </a:xfrm>
        </p:spPr>
        <p:txBody>
          <a:bodyPr>
            <a:normAutofit fontScale="92500"/>
          </a:bodyPr>
          <a:lstStyle/>
          <a:p>
            <a:pPr>
              <a:spcAft>
                <a:spcPts val="600"/>
              </a:spcAft>
            </a:pPr>
            <a:r>
              <a:rPr lang="el-GR" dirty="0">
                <a:latin typeface="Calibri" pitchFamily="34" charset="0"/>
              </a:rPr>
              <a:t>Κρίσιμη λειτουργία ενδιάμεσων προσώπων: τα δικαιώματα των Επενδυτών αποτυπώνονται μόνο στα βιβλία των ενδιάμεσων</a:t>
            </a:r>
          </a:p>
          <a:p>
            <a:pPr>
              <a:spcAft>
                <a:spcPts val="600"/>
              </a:spcAft>
            </a:pPr>
            <a:r>
              <a:rPr lang="el-GR" dirty="0">
                <a:latin typeface="Calibri" pitchFamily="34" charset="0"/>
              </a:rPr>
              <a:t>Ο ενδιάμεσος παρεμβάλλεται μεταξύ Εκδότη και Επενδυτή με τρόπο που να είναι απολύτως αναγκαίος για την άσκηση των δικαιωμάτων που απορρέουν από τους τίτλους</a:t>
            </a:r>
          </a:p>
          <a:p>
            <a:pPr>
              <a:spcAft>
                <a:spcPts val="600"/>
              </a:spcAft>
            </a:pPr>
            <a:r>
              <a:rPr lang="el-GR" dirty="0">
                <a:latin typeface="Calibri" pitchFamily="34" charset="0"/>
              </a:rPr>
              <a:t>Πλεονέκτημα: ταχύτητα και αποτελεσματικότητα στον διακανονισμό</a:t>
            </a:r>
          </a:p>
          <a:p>
            <a:pPr>
              <a:spcAft>
                <a:spcPts val="600"/>
              </a:spcAft>
            </a:pPr>
            <a:r>
              <a:rPr lang="el-GR" dirty="0">
                <a:latin typeface="Calibri" pitchFamily="34" charset="0"/>
              </a:rPr>
              <a:t>Μειονέκτημα: Κίνδυνος </a:t>
            </a:r>
            <a:r>
              <a:rPr lang="el-GR" dirty="0" err="1">
                <a:latin typeface="Calibri" pitchFamily="34" charset="0"/>
              </a:rPr>
              <a:t>ενδιαμεσοποίησης</a:t>
            </a:r>
            <a:r>
              <a:rPr lang="el-GR" dirty="0">
                <a:latin typeface="Calibri" pitchFamily="34" charset="0"/>
              </a:rPr>
              <a:t>:</a:t>
            </a:r>
          </a:p>
          <a:p>
            <a:pPr lvl="1">
              <a:spcAft>
                <a:spcPts val="600"/>
              </a:spcAft>
            </a:pPr>
            <a:r>
              <a:rPr lang="el-GR" dirty="0">
                <a:latin typeface="Calibri" pitchFamily="34" charset="0"/>
              </a:rPr>
              <a:t>Αδυναμία άσκησης των δικαιωμάτων έναντι του Εκδότη, σε περίπτωση που ο ενδιάμεσος αδυνατεί ή αδρανεί να συνδράμει</a:t>
            </a:r>
          </a:p>
          <a:p>
            <a:pPr lvl="1">
              <a:spcAft>
                <a:spcPts val="600"/>
              </a:spcAft>
            </a:pPr>
            <a:r>
              <a:rPr lang="el-GR" dirty="0">
                <a:latin typeface="Calibri" pitchFamily="34" charset="0"/>
              </a:rPr>
              <a:t>Κίνδυνος απώλειας ή κλοπής των τίτλων χωρίς δυνατότητα αποτελεσματικής ανάκτησης (πχ «πληθωρισμός» τίτλων)</a:t>
            </a:r>
          </a:p>
          <a:p>
            <a:pPr lvl="1">
              <a:spcAft>
                <a:spcPts val="600"/>
              </a:spcAft>
            </a:pPr>
            <a:r>
              <a:rPr lang="el-GR" dirty="0">
                <a:latin typeface="Calibri" pitchFamily="34" charset="0"/>
              </a:rPr>
              <a:t>Κίνδυνος πτώχευσης ενδιαμέσου</a:t>
            </a:r>
          </a:p>
          <a:p>
            <a:pPr lvl="1">
              <a:spcAft>
                <a:spcPts val="600"/>
              </a:spcAft>
            </a:pPr>
            <a:endParaRPr lang="el-GR" dirty="0">
              <a:latin typeface="Calibri" pitchFamily="34" charset="0"/>
            </a:endParaRPr>
          </a:p>
        </p:txBody>
      </p:sp>
    </p:spTree>
    <p:extLst>
      <p:ext uri="{BB962C8B-B14F-4D97-AF65-F5344CB8AC3E}">
        <p14:creationId xmlns:p14="http://schemas.microsoft.com/office/powerpoint/2010/main" val="3698556287"/>
      </p:ext>
    </p:extLst>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22412" y="476672"/>
            <a:ext cx="7499176" cy="720080"/>
          </a:xfrm>
        </p:spPr>
        <p:txBody>
          <a:bodyPr>
            <a:normAutofit/>
          </a:bodyPr>
          <a:lstStyle/>
          <a:p>
            <a:pPr algn="ctr"/>
            <a:r>
              <a:rPr lang="el-GR" sz="2800" dirty="0"/>
              <a:t>Έμμεση κατοχή τίτλων</a:t>
            </a:r>
          </a:p>
        </p:txBody>
      </p:sp>
      <p:sp>
        <p:nvSpPr>
          <p:cNvPr id="3" name="2 - Θέση περιεχομένου"/>
          <p:cNvSpPr>
            <a:spLocks noGrp="1"/>
          </p:cNvSpPr>
          <p:nvPr>
            <p:ph idx="1"/>
          </p:nvPr>
        </p:nvSpPr>
        <p:spPr>
          <a:xfrm>
            <a:off x="354360" y="1507600"/>
            <a:ext cx="8435280" cy="4873728"/>
          </a:xfrm>
        </p:spPr>
        <p:txBody>
          <a:bodyPr>
            <a:normAutofit fontScale="85000" lnSpcReduction="20000"/>
          </a:bodyPr>
          <a:lstStyle/>
          <a:p>
            <a:pPr>
              <a:spcAft>
                <a:spcPts val="600"/>
              </a:spcAft>
            </a:pPr>
            <a:r>
              <a:rPr lang="el-GR" dirty="0">
                <a:latin typeface="Calibri" pitchFamily="34" charset="0"/>
              </a:rPr>
              <a:t>Ποια είναι η φύση των δικαιωμάτων του Επενδυτή στην έμμεση κατοχή τίτλων; Πώς μεταβιβάζονται ή επιβαρύνονται οι τίτλοι που κατέχονται με αυτόν τον τρόπο;</a:t>
            </a:r>
          </a:p>
          <a:p>
            <a:pPr>
              <a:spcAft>
                <a:spcPts val="600"/>
              </a:spcAft>
            </a:pPr>
            <a:r>
              <a:rPr lang="el-GR" dirty="0">
                <a:latin typeface="Calibri" pitchFamily="34" charset="0"/>
              </a:rPr>
              <a:t>Ανομοιομορφία των διαφόρων νομοθεσιών</a:t>
            </a:r>
          </a:p>
          <a:p>
            <a:pPr>
              <a:spcAft>
                <a:spcPts val="600"/>
              </a:spcAft>
            </a:pPr>
            <a:r>
              <a:rPr lang="el-GR" dirty="0">
                <a:latin typeface="Calibri" pitchFamily="34" charset="0"/>
              </a:rPr>
              <a:t>Απλή ενοχική απαίτηση έναντι του ενδιάμεσου προσώπου</a:t>
            </a:r>
          </a:p>
          <a:p>
            <a:pPr lvl="1">
              <a:spcAft>
                <a:spcPts val="600"/>
              </a:spcAft>
            </a:pPr>
            <a:r>
              <a:rPr lang="el-GR" dirty="0">
                <a:latin typeface="Calibri" pitchFamily="34" charset="0"/>
              </a:rPr>
              <a:t>Πρβλ. τραπεζική κατάθεση χρημάτων</a:t>
            </a:r>
          </a:p>
          <a:p>
            <a:pPr lvl="1">
              <a:spcAft>
                <a:spcPts val="600"/>
              </a:spcAft>
            </a:pPr>
            <a:r>
              <a:rPr lang="el-GR" dirty="0">
                <a:latin typeface="Calibri" pitchFamily="34" charset="0"/>
              </a:rPr>
              <a:t>Όμως: κίνδυνος αφερεγγυότητας ενδιάμεσου: Πτωχευτική περιουσία - Επενδυτής: ανέγγυος πιστωτής - Διανομή κατ’ αναλογία (</a:t>
            </a:r>
            <a:r>
              <a:rPr lang="en-US" dirty="0">
                <a:latin typeface="Calibri" pitchFamily="34" charset="0"/>
              </a:rPr>
              <a:t>pari passu</a:t>
            </a:r>
            <a:r>
              <a:rPr lang="el-GR" dirty="0">
                <a:latin typeface="Calibri" pitchFamily="34" charset="0"/>
              </a:rPr>
              <a:t>)</a:t>
            </a:r>
            <a:endParaRPr lang="en-US" dirty="0">
              <a:latin typeface="Calibri" pitchFamily="34" charset="0"/>
            </a:endParaRPr>
          </a:p>
          <a:p>
            <a:pPr>
              <a:spcAft>
                <a:spcPts val="600"/>
              </a:spcAft>
            </a:pPr>
            <a:r>
              <a:rPr lang="el-GR" dirty="0">
                <a:latin typeface="Calibri" pitchFamily="34" charset="0"/>
              </a:rPr>
              <a:t>Δικαιώματα πέραν της ενοχικής απαίτησης</a:t>
            </a:r>
            <a:endParaRPr lang="en-US" dirty="0">
              <a:latin typeface="Calibri" pitchFamily="34" charset="0"/>
            </a:endParaRPr>
          </a:p>
          <a:p>
            <a:pPr lvl="1">
              <a:spcAft>
                <a:spcPts val="600"/>
              </a:spcAft>
            </a:pPr>
            <a:r>
              <a:rPr lang="en-US" dirty="0">
                <a:latin typeface="Calibri" pitchFamily="34" charset="0"/>
              </a:rPr>
              <a:t>Trust</a:t>
            </a:r>
            <a:r>
              <a:rPr lang="el-GR" dirty="0">
                <a:latin typeface="Calibri" pitchFamily="34" charset="0"/>
              </a:rPr>
              <a:t> (πχ αγγλικό δίκαιο)</a:t>
            </a:r>
            <a:endParaRPr lang="en-US" dirty="0">
              <a:latin typeface="Calibri" pitchFamily="34" charset="0"/>
            </a:endParaRPr>
          </a:p>
          <a:p>
            <a:pPr lvl="1">
              <a:spcAft>
                <a:spcPts val="600"/>
              </a:spcAft>
            </a:pPr>
            <a:r>
              <a:rPr lang="en-US" dirty="0">
                <a:latin typeface="Calibri" pitchFamily="34" charset="0"/>
              </a:rPr>
              <a:t>Securities Entitlements</a:t>
            </a:r>
            <a:r>
              <a:rPr lang="el-GR" dirty="0">
                <a:latin typeface="Calibri" pitchFamily="34" charset="0"/>
              </a:rPr>
              <a:t> </a:t>
            </a:r>
            <a:r>
              <a:rPr lang="en-US" dirty="0">
                <a:latin typeface="Calibri" pitchFamily="34" charset="0"/>
              </a:rPr>
              <a:t>(US UCC Article 8)</a:t>
            </a:r>
          </a:p>
          <a:p>
            <a:pPr lvl="1">
              <a:spcAft>
                <a:spcPts val="600"/>
              </a:spcAft>
            </a:pPr>
            <a:r>
              <a:rPr lang="el-GR" dirty="0">
                <a:latin typeface="Calibri" pitchFamily="34" charset="0"/>
              </a:rPr>
              <a:t>Συγκυριότητα επί πλασματικών ομάδων (δικαιωμάτων επί) τίτλων (Βέλγιο, Λουξεμβούργο)</a:t>
            </a:r>
          </a:p>
          <a:p>
            <a:pPr lvl="1">
              <a:spcAft>
                <a:spcPts val="600"/>
              </a:spcAft>
            </a:pPr>
            <a:r>
              <a:rPr lang="el-GR" dirty="0">
                <a:latin typeface="Calibri" pitchFamily="34" charset="0"/>
              </a:rPr>
              <a:t>Συγκυριότητα επί των ακινητοποιημένων τίτλων παρά την </a:t>
            </a:r>
            <a:r>
              <a:rPr lang="el-GR" dirty="0" err="1">
                <a:latin typeface="Calibri" pitchFamily="34" charset="0"/>
              </a:rPr>
              <a:t>ενδιαμεσοποίηση</a:t>
            </a:r>
            <a:r>
              <a:rPr lang="el-GR" dirty="0">
                <a:latin typeface="Calibri" pitchFamily="34" charset="0"/>
              </a:rPr>
              <a:t> (Γερμανία – πλασματική κατοχή για λογαριασμό τρίτου / </a:t>
            </a:r>
            <a:r>
              <a:rPr lang="en-US" dirty="0">
                <a:latin typeface="Calibri" pitchFamily="34" charset="0"/>
              </a:rPr>
              <a:t>‘</a:t>
            </a:r>
            <a:r>
              <a:rPr lang="en-US" dirty="0" err="1">
                <a:latin typeface="Calibri" pitchFamily="34" charset="0"/>
              </a:rPr>
              <a:t>mittelbarer</a:t>
            </a:r>
            <a:r>
              <a:rPr lang="en-US" dirty="0">
                <a:latin typeface="Calibri" pitchFamily="34" charset="0"/>
              </a:rPr>
              <a:t> </a:t>
            </a:r>
            <a:r>
              <a:rPr lang="en-US" dirty="0" err="1">
                <a:latin typeface="Calibri" pitchFamily="34" charset="0"/>
              </a:rPr>
              <a:t>Eigenbesitzer</a:t>
            </a:r>
            <a:r>
              <a:rPr lang="en-US" dirty="0">
                <a:latin typeface="Calibri" pitchFamily="34" charset="0"/>
              </a:rPr>
              <a:t>’</a:t>
            </a:r>
            <a:r>
              <a:rPr lang="el-GR" dirty="0">
                <a:latin typeface="Calibri" pitchFamily="34" charset="0"/>
              </a:rPr>
              <a:t>)</a:t>
            </a:r>
          </a:p>
        </p:txBody>
      </p:sp>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2332" y="548680"/>
            <a:ext cx="8229600" cy="850106"/>
          </a:xfrm>
        </p:spPr>
        <p:txBody>
          <a:bodyPr>
            <a:noAutofit/>
          </a:bodyPr>
          <a:lstStyle/>
          <a:p>
            <a:pPr algn="ctr"/>
            <a:r>
              <a:rPr lang="el-GR" sz="2800" dirty="0" err="1"/>
              <a:t>ΙδΔΔ</a:t>
            </a:r>
            <a:r>
              <a:rPr lang="el-GR" sz="2800" dirty="0"/>
              <a:t> - Παραδοσιακοί κανόνες σύγκρουσης</a:t>
            </a:r>
          </a:p>
        </p:txBody>
      </p:sp>
      <p:sp>
        <p:nvSpPr>
          <p:cNvPr id="3" name="2 - Θέση περιεχομένου"/>
          <p:cNvSpPr>
            <a:spLocks noGrp="1"/>
          </p:cNvSpPr>
          <p:nvPr>
            <p:ph idx="1"/>
          </p:nvPr>
        </p:nvSpPr>
        <p:spPr>
          <a:xfrm>
            <a:off x="467544" y="1628800"/>
            <a:ext cx="7499176" cy="4824536"/>
          </a:xfrm>
        </p:spPr>
        <p:txBody>
          <a:bodyPr>
            <a:normAutofit fontScale="92500" lnSpcReduction="20000"/>
          </a:bodyPr>
          <a:lstStyle/>
          <a:p>
            <a:pPr>
              <a:spcAft>
                <a:spcPts val="600"/>
              </a:spcAft>
              <a:buNone/>
            </a:pPr>
            <a:r>
              <a:rPr lang="el-GR" dirty="0">
                <a:latin typeface="Calibri" pitchFamily="34" charset="0"/>
              </a:rPr>
              <a:t>Διάκριση: </a:t>
            </a:r>
          </a:p>
          <a:p>
            <a:pPr>
              <a:spcAft>
                <a:spcPts val="600"/>
              </a:spcAft>
              <a:buNone/>
            </a:pPr>
            <a:r>
              <a:rPr lang="el-GR" dirty="0">
                <a:latin typeface="Calibri" pitchFamily="34" charset="0"/>
              </a:rPr>
              <a:t>Επί του χαρτίου δικαιώματα – Εκ του χαρτίου δικαιώματα</a:t>
            </a:r>
          </a:p>
          <a:p>
            <a:pPr>
              <a:spcAft>
                <a:spcPts val="600"/>
              </a:spcAft>
            </a:pPr>
            <a:endParaRPr lang="en-US" dirty="0">
              <a:latin typeface="Calibri" pitchFamily="34" charset="0"/>
            </a:endParaRPr>
          </a:p>
          <a:p>
            <a:pPr>
              <a:spcAft>
                <a:spcPts val="600"/>
              </a:spcAft>
            </a:pPr>
            <a:r>
              <a:rPr lang="el-GR" dirty="0">
                <a:latin typeface="Calibri" pitchFamily="34" charset="0"/>
              </a:rPr>
              <a:t>Τα «επί του χαρτίου» δικαιώματα – </a:t>
            </a:r>
            <a:r>
              <a:rPr lang="en-US" dirty="0">
                <a:latin typeface="Calibri" pitchFamily="34" charset="0"/>
              </a:rPr>
              <a:t>Lex rei</a:t>
            </a:r>
            <a:r>
              <a:rPr lang="el-GR" dirty="0">
                <a:latin typeface="Calibri" pitchFamily="34" charset="0"/>
              </a:rPr>
              <a:t> (</a:t>
            </a:r>
            <a:r>
              <a:rPr lang="en-US" dirty="0">
                <a:latin typeface="Calibri" pitchFamily="34" charset="0"/>
              </a:rPr>
              <a:t>cartae</a:t>
            </a:r>
            <a:r>
              <a:rPr lang="el-GR" dirty="0">
                <a:latin typeface="Calibri" pitchFamily="34" charset="0"/>
              </a:rPr>
              <a:t>)</a:t>
            </a:r>
            <a:r>
              <a:rPr lang="en-US" dirty="0">
                <a:latin typeface="Calibri" pitchFamily="34" charset="0"/>
              </a:rPr>
              <a:t> sitae</a:t>
            </a:r>
          </a:p>
          <a:p>
            <a:pPr lvl="1">
              <a:spcAft>
                <a:spcPts val="600"/>
              </a:spcAft>
            </a:pPr>
            <a:r>
              <a:rPr lang="el-GR" dirty="0">
                <a:latin typeface="Calibri" pitchFamily="34" charset="0"/>
              </a:rPr>
              <a:t>Αξιόγραφα στον κομιστή</a:t>
            </a:r>
          </a:p>
          <a:p>
            <a:pPr lvl="2">
              <a:spcAft>
                <a:spcPts val="600"/>
              </a:spcAft>
            </a:pPr>
            <a:r>
              <a:rPr lang="en-US" dirty="0">
                <a:latin typeface="Calibri" pitchFamily="34" charset="0"/>
              </a:rPr>
              <a:t>Lex cartae sitae: </a:t>
            </a:r>
            <a:r>
              <a:rPr lang="el-GR" dirty="0">
                <a:latin typeface="Calibri" pitchFamily="34" charset="0"/>
              </a:rPr>
              <a:t>το δίκαιο του τόπου όπου βρίσκεται το χαρτίο διέπει τα επί του χαρτίου δικαιώματα, από τα οποία εξαρτάται και η κτήση της ιδιότητας του δικαιούχου της επενδυτικής σχέσης</a:t>
            </a:r>
          </a:p>
          <a:p>
            <a:pPr lvl="2">
              <a:spcAft>
                <a:spcPts val="600"/>
              </a:spcAft>
              <a:buNone/>
            </a:pPr>
            <a:endParaRPr lang="el-GR" dirty="0">
              <a:latin typeface="Calibri" pitchFamily="34" charset="0"/>
            </a:endParaRPr>
          </a:p>
          <a:p>
            <a:pPr>
              <a:spcAft>
                <a:spcPts val="600"/>
              </a:spcAft>
            </a:pPr>
            <a:r>
              <a:rPr lang="el-GR" dirty="0">
                <a:latin typeface="Calibri" pitchFamily="34" charset="0"/>
              </a:rPr>
              <a:t>Τα «εκ του χαρτίου» δικαιώματα</a:t>
            </a:r>
            <a:r>
              <a:rPr lang="en-US" dirty="0">
                <a:latin typeface="Calibri" pitchFamily="34" charset="0"/>
              </a:rPr>
              <a:t> (</a:t>
            </a:r>
            <a:r>
              <a:rPr lang="el-GR" dirty="0">
                <a:latin typeface="Calibri" pitchFamily="34" charset="0"/>
              </a:rPr>
              <a:t>επενδυτική σχέση</a:t>
            </a:r>
            <a:r>
              <a:rPr lang="en-US" dirty="0">
                <a:latin typeface="Calibri" pitchFamily="34" charset="0"/>
              </a:rPr>
              <a:t>)</a:t>
            </a:r>
            <a:r>
              <a:rPr lang="el-GR" dirty="0">
                <a:latin typeface="Calibri" pitchFamily="34" charset="0"/>
              </a:rPr>
              <a:t>: </a:t>
            </a:r>
            <a:r>
              <a:rPr lang="en-US" dirty="0">
                <a:latin typeface="Calibri" pitchFamily="34" charset="0"/>
              </a:rPr>
              <a:t>Lex creationis</a:t>
            </a:r>
          </a:p>
          <a:p>
            <a:pPr lvl="1">
              <a:spcAft>
                <a:spcPts val="600"/>
              </a:spcAft>
            </a:pPr>
            <a:r>
              <a:rPr lang="el-GR" dirty="0">
                <a:latin typeface="Calibri" pitchFamily="34" charset="0"/>
              </a:rPr>
              <a:t>Μετοχές: </a:t>
            </a:r>
            <a:r>
              <a:rPr lang="en-US" dirty="0">
                <a:latin typeface="Calibri" pitchFamily="34" charset="0"/>
              </a:rPr>
              <a:t>lex societatis</a:t>
            </a:r>
          </a:p>
          <a:p>
            <a:pPr lvl="1">
              <a:spcAft>
                <a:spcPts val="600"/>
              </a:spcAft>
            </a:pPr>
            <a:r>
              <a:rPr lang="el-GR" dirty="0">
                <a:latin typeface="Calibri" pitchFamily="34" charset="0"/>
              </a:rPr>
              <a:t>Ομόλογα: δίκαιο σχέσης δανείου (αυτονομία των μερών)</a:t>
            </a:r>
          </a:p>
        </p:txBody>
      </p:sp>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02332" y="548680"/>
            <a:ext cx="8229600" cy="850106"/>
          </a:xfrm>
        </p:spPr>
        <p:txBody>
          <a:bodyPr>
            <a:noAutofit/>
          </a:bodyPr>
          <a:lstStyle/>
          <a:p>
            <a:pPr algn="ctr"/>
            <a:r>
              <a:rPr lang="el-GR" sz="2800" dirty="0" err="1"/>
              <a:t>ΙδΔΔ</a:t>
            </a:r>
            <a:r>
              <a:rPr lang="el-GR" sz="2800" dirty="0"/>
              <a:t> - Παραδοσιακοί κανόνες σύγκρουσης</a:t>
            </a:r>
          </a:p>
        </p:txBody>
      </p:sp>
      <p:sp>
        <p:nvSpPr>
          <p:cNvPr id="3" name="2 - Θέση περιεχομένου"/>
          <p:cNvSpPr>
            <a:spLocks noGrp="1"/>
          </p:cNvSpPr>
          <p:nvPr>
            <p:ph idx="1"/>
          </p:nvPr>
        </p:nvSpPr>
        <p:spPr>
          <a:xfrm>
            <a:off x="467544" y="1628800"/>
            <a:ext cx="7499176" cy="4824536"/>
          </a:xfrm>
        </p:spPr>
        <p:txBody>
          <a:bodyPr>
            <a:normAutofit fontScale="92500" lnSpcReduction="10000"/>
          </a:bodyPr>
          <a:lstStyle/>
          <a:p>
            <a:pPr>
              <a:spcAft>
                <a:spcPts val="600"/>
              </a:spcAft>
            </a:pPr>
            <a:r>
              <a:rPr lang="el-GR" dirty="0">
                <a:latin typeface="Calibri" pitchFamily="34" charset="0"/>
              </a:rPr>
              <a:t>Εφαρμογή των παραδοσιακών κανόνων;</a:t>
            </a:r>
          </a:p>
          <a:p>
            <a:pPr>
              <a:spcAft>
                <a:spcPts val="600"/>
              </a:spcAft>
            </a:pPr>
            <a:r>
              <a:rPr lang="en-US" dirty="0">
                <a:latin typeface="Calibri" pitchFamily="34" charset="0"/>
              </a:rPr>
              <a:t>‘Look-through approach’</a:t>
            </a:r>
            <a:endParaRPr lang="el-GR" dirty="0">
              <a:latin typeface="Calibri" pitchFamily="34" charset="0"/>
            </a:endParaRPr>
          </a:p>
          <a:p>
            <a:pPr>
              <a:spcAft>
                <a:spcPts val="600"/>
              </a:spcAft>
            </a:pPr>
            <a:r>
              <a:rPr lang="el-GR" dirty="0">
                <a:latin typeface="Calibri" pitchFamily="34" charset="0"/>
              </a:rPr>
              <a:t>Απόρριψη της εφαρμογής των παραδοσιακών κανόνων </a:t>
            </a:r>
            <a:r>
              <a:rPr lang="el-GR" dirty="0" err="1">
                <a:latin typeface="Calibri" pitchFamily="34" charset="0"/>
              </a:rPr>
              <a:t>ιδ.δ.δ</a:t>
            </a:r>
            <a:r>
              <a:rPr lang="el-GR" dirty="0">
                <a:latin typeface="Calibri" pitchFamily="34" charset="0"/>
              </a:rPr>
              <a:t>. στο πλαίσιο των σύγχρονων δομών έμμεσης κατοχής τίτλων</a:t>
            </a:r>
          </a:p>
          <a:p>
            <a:pPr>
              <a:spcAft>
                <a:spcPts val="600"/>
              </a:spcAft>
            </a:pPr>
            <a:r>
              <a:rPr lang="el-GR" dirty="0">
                <a:latin typeface="Calibri" pitchFamily="34" charset="0"/>
              </a:rPr>
              <a:t>Πρακτική αδυναμία</a:t>
            </a:r>
          </a:p>
          <a:p>
            <a:pPr lvl="1">
              <a:spcAft>
                <a:spcPts val="600"/>
              </a:spcAft>
            </a:pPr>
            <a:r>
              <a:rPr lang="el-GR" dirty="0">
                <a:latin typeface="Calibri" pitchFamily="34" charset="0"/>
              </a:rPr>
              <a:t>Άγνωστος ο τόπος φύλαξης των τίτλων</a:t>
            </a:r>
          </a:p>
          <a:p>
            <a:pPr>
              <a:spcAft>
                <a:spcPts val="600"/>
              </a:spcAft>
            </a:pPr>
            <a:r>
              <a:rPr lang="el-GR" dirty="0">
                <a:latin typeface="Calibri" pitchFamily="34" charset="0"/>
              </a:rPr>
              <a:t>Εσφαλμένη εφαρμογή</a:t>
            </a:r>
          </a:p>
          <a:p>
            <a:pPr lvl="1">
              <a:spcAft>
                <a:spcPts val="600"/>
              </a:spcAft>
            </a:pPr>
            <a:r>
              <a:rPr lang="el-GR" dirty="0">
                <a:latin typeface="Calibri" pitchFamily="34" charset="0"/>
              </a:rPr>
              <a:t>Συχνά ο επενδυτής δεν αποκτά κάποιο δικαίωμα επί των ίδιων των τίτλων, αλλά  μόνο δικαίωμα επί των τίτλων</a:t>
            </a:r>
            <a:r>
              <a:rPr lang="en-US" dirty="0">
                <a:latin typeface="Calibri" pitchFamily="34" charset="0"/>
              </a:rPr>
              <a:t> </a:t>
            </a:r>
            <a:r>
              <a:rPr lang="el-GR" dirty="0">
                <a:latin typeface="Calibri" pitchFamily="34" charset="0"/>
              </a:rPr>
              <a:t>που αποκτά ο ενδιάμεσος για λογαριασμό των πελατών του, άρα το </a:t>
            </a:r>
            <a:r>
              <a:rPr lang="en-US" dirty="0">
                <a:latin typeface="Calibri" pitchFamily="34" charset="0"/>
              </a:rPr>
              <a:t>‘res’ </a:t>
            </a:r>
            <a:r>
              <a:rPr lang="el-GR" dirty="0">
                <a:latin typeface="Calibri" pitchFamily="34" charset="0"/>
              </a:rPr>
              <a:t>δεν είναι πλέον το </a:t>
            </a:r>
            <a:r>
              <a:rPr lang="el-GR" dirty="0" err="1">
                <a:latin typeface="Calibri" pitchFamily="34" charset="0"/>
              </a:rPr>
              <a:t>χαρτίο</a:t>
            </a:r>
            <a:r>
              <a:rPr lang="el-GR" dirty="0">
                <a:latin typeface="Calibri" pitchFamily="34" charset="0"/>
              </a:rPr>
              <a:t> των τίτλων</a:t>
            </a:r>
          </a:p>
          <a:p>
            <a:pPr>
              <a:spcAft>
                <a:spcPts val="600"/>
              </a:spcAft>
            </a:pPr>
            <a:r>
              <a:rPr lang="el-GR" dirty="0">
                <a:latin typeface="Calibri" pitchFamily="34" charset="0"/>
              </a:rPr>
              <a:t>Μη ικανοποιητικά αποτελέσματα</a:t>
            </a:r>
          </a:p>
          <a:p>
            <a:pPr lvl="1">
              <a:spcAft>
                <a:spcPts val="600"/>
              </a:spcAft>
            </a:pPr>
            <a:endParaRPr lang="el-GR" dirty="0">
              <a:latin typeface="Calibri" pitchFamily="34" charset="0"/>
            </a:endParaRPr>
          </a:p>
        </p:txBody>
      </p:sp>
    </p:spTree>
    <p:extLst>
      <p:ext uri="{BB962C8B-B14F-4D97-AF65-F5344CB8AC3E}">
        <p14:creationId xmlns:p14="http://schemas.microsoft.com/office/powerpoint/2010/main" val="2668446274"/>
      </p:ext>
    </p:extLst>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308012" y="548680"/>
            <a:ext cx="8229600" cy="1066800"/>
          </a:xfrm>
        </p:spPr>
        <p:txBody>
          <a:bodyPr>
            <a:normAutofit/>
          </a:bodyPr>
          <a:lstStyle/>
          <a:p>
            <a:pPr algn="ctr"/>
            <a:r>
              <a:rPr lang="el-GR" sz="2800" dirty="0" err="1"/>
              <a:t>ΙδΔΔ</a:t>
            </a:r>
            <a:r>
              <a:rPr lang="el-GR" sz="2800" dirty="0"/>
              <a:t> – Διαμόρφωση νέων κανόνων σύγκρουσης</a:t>
            </a:r>
          </a:p>
        </p:txBody>
      </p:sp>
      <p:sp>
        <p:nvSpPr>
          <p:cNvPr id="3" name="2 - Θέση περιεχομένου"/>
          <p:cNvSpPr>
            <a:spLocks noGrp="1"/>
          </p:cNvSpPr>
          <p:nvPr>
            <p:ph idx="1"/>
          </p:nvPr>
        </p:nvSpPr>
        <p:spPr>
          <a:xfrm>
            <a:off x="457200" y="2249424"/>
            <a:ext cx="7931224" cy="4325112"/>
          </a:xfrm>
        </p:spPr>
        <p:txBody>
          <a:bodyPr>
            <a:normAutofit/>
          </a:bodyPr>
          <a:lstStyle/>
          <a:p>
            <a:pPr>
              <a:spcAft>
                <a:spcPts val="600"/>
              </a:spcAft>
            </a:pPr>
            <a:r>
              <a:rPr lang="en-US" sz="2000" dirty="0">
                <a:latin typeface="Calibri" pitchFamily="34" charset="0"/>
              </a:rPr>
              <a:t>‘P.R.I.M.A.: Place of the Relevant Intermediary Approach’</a:t>
            </a:r>
          </a:p>
          <a:p>
            <a:pPr>
              <a:spcAft>
                <a:spcPts val="600"/>
              </a:spcAft>
            </a:pPr>
            <a:r>
              <a:rPr lang="el-GR" sz="2000" dirty="0">
                <a:latin typeface="Calibri" pitchFamily="34" charset="0"/>
              </a:rPr>
              <a:t>Εφαρμοστέο το δίκαιο του τόπου του άμεσου ενδιάμεσου</a:t>
            </a:r>
          </a:p>
          <a:p>
            <a:pPr>
              <a:spcAft>
                <a:spcPts val="600"/>
              </a:spcAft>
            </a:pPr>
            <a:r>
              <a:rPr lang="el-GR" sz="2000" dirty="0">
                <a:latin typeface="Calibri" pitchFamily="34" charset="0"/>
              </a:rPr>
              <a:t>Άμεσος ενδιάμεσος: αυτός που τηρεί τον λογαριασμό του επενδυτή</a:t>
            </a:r>
          </a:p>
          <a:p>
            <a:pPr>
              <a:spcAft>
                <a:spcPts val="600"/>
              </a:spcAft>
            </a:pPr>
            <a:r>
              <a:rPr lang="el-GR" sz="2000" dirty="0">
                <a:latin typeface="Calibri" pitchFamily="34" charset="0"/>
              </a:rPr>
              <a:t>Αποκλεισμός άλλων παραμέτρων (τόπος έγχαρτων τίτλων, τόπος Κεντρικού Αποθετηρίου Αξιών, τόπος απώτερων ενδιάμεσων)</a:t>
            </a:r>
          </a:p>
          <a:p>
            <a:pPr>
              <a:spcAft>
                <a:spcPts val="600"/>
              </a:spcAft>
            </a:pPr>
            <a:r>
              <a:rPr lang="el-GR" sz="2000" dirty="0">
                <a:latin typeface="Calibri" pitchFamily="34" charset="0"/>
              </a:rPr>
              <a:t>Ποιος είναι όμως ο τόπος του άμεσου ενδιάμεσου;</a:t>
            </a:r>
          </a:p>
          <a:p>
            <a:pPr>
              <a:spcAft>
                <a:spcPts val="600"/>
              </a:spcAft>
            </a:pPr>
            <a:endParaRPr lang="el-GR" dirty="0"/>
          </a:p>
        </p:txBody>
      </p:sp>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1700808"/>
            <a:ext cx="8291264" cy="4968552"/>
          </a:xfrm>
        </p:spPr>
        <p:txBody>
          <a:bodyPr>
            <a:normAutofit fontScale="70000" lnSpcReduction="20000"/>
          </a:bodyPr>
          <a:lstStyle/>
          <a:p>
            <a:pPr>
              <a:spcAft>
                <a:spcPts val="600"/>
              </a:spcAft>
              <a:buNone/>
            </a:pPr>
            <a:r>
              <a:rPr lang="el-GR" sz="2600" dirty="0">
                <a:latin typeface="Calibri" pitchFamily="34" charset="0"/>
              </a:rPr>
              <a:t>Προσδιορισμός του τόπου του άμεσου ενδιάμεσου:</a:t>
            </a:r>
          </a:p>
          <a:p>
            <a:pPr lvl="1">
              <a:spcAft>
                <a:spcPts val="600"/>
              </a:spcAft>
            </a:pPr>
            <a:r>
              <a:rPr lang="el-GR" sz="2600" dirty="0">
                <a:latin typeface="Calibri" pitchFamily="34" charset="0"/>
              </a:rPr>
              <a:t>Ά άποψη: Αντικειμενικά κριτήρια</a:t>
            </a:r>
            <a:r>
              <a:rPr lang="en-US" sz="2600" dirty="0">
                <a:latin typeface="Calibri" pitchFamily="34" charset="0"/>
              </a:rPr>
              <a:t> (‘factual PRIMA’)</a:t>
            </a:r>
          </a:p>
          <a:p>
            <a:pPr lvl="2">
              <a:spcAft>
                <a:spcPts val="600"/>
              </a:spcAft>
            </a:pPr>
            <a:r>
              <a:rPr lang="en-US" sz="2300" dirty="0">
                <a:latin typeface="Calibri" pitchFamily="34" charset="0"/>
              </a:rPr>
              <a:t>Account Approach: </a:t>
            </a:r>
            <a:r>
              <a:rPr lang="el-GR" sz="2300" dirty="0">
                <a:latin typeface="Calibri" pitchFamily="34" charset="0"/>
              </a:rPr>
              <a:t>Τόπος τήρησης του λογαριασμού αξιών</a:t>
            </a:r>
            <a:r>
              <a:rPr lang="en-US" sz="2300" dirty="0">
                <a:latin typeface="Calibri" pitchFamily="34" charset="0"/>
              </a:rPr>
              <a:t> </a:t>
            </a:r>
            <a:endParaRPr lang="el-GR" sz="2300" dirty="0">
              <a:latin typeface="Calibri" pitchFamily="34" charset="0"/>
            </a:endParaRPr>
          </a:p>
          <a:p>
            <a:pPr lvl="3">
              <a:spcAft>
                <a:spcPts val="600"/>
              </a:spcAft>
            </a:pPr>
            <a:r>
              <a:rPr lang="el-GR" sz="2000" dirty="0">
                <a:latin typeface="Calibri" pitchFamily="34" charset="0"/>
              </a:rPr>
              <a:t>Όμως: ο «λογαριασμός» δεν έχει φυσική υπόσταση, ούτε τοποθεσία</a:t>
            </a:r>
          </a:p>
          <a:p>
            <a:pPr lvl="2">
              <a:spcAft>
                <a:spcPts val="600"/>
              </a:spcAft>
            </a:pPr>
            <a:r>
              <a:rPr lang="en-US" sz="2300" dirty="0">
                <a:latin typeface="Calibri" pitchFamily="34" charset="0"/>
              </a:rPr>
              <a:t>Branch / Office Approach: </a:t>
            </a:r>
            <a:r>
              <a:rPr lang="el-GR" sz="2300" dirty="0">
                <a:latin typeface="Calibri" pitchFamily="34" charset="0"/>
              </a:rPr>
              <a:t>Τόπος εγκατάστασης του γραφείου</a:t>
            </a:r>
            <a:r>
              <a:rPr lang="en-US" sz="2300" dirty="0">
                <a:latin typeface="Calibri" pitchFamily="34" charset="0"/>
              </a:rPr>
              <a:t> </a:t>
            </a:r>
            <a:r>
              <a:rPr lang="el-GR" sz="2300" dirty="0">
                <a:latin typeface="Calibri" pitchFamily="34" charset="0"/>
              </a:rPr>
              <a:t>όπου γίνονται οι εργασίες τήρησης του λογαριασμού αξιών</a:t>
            </a:r>
            <a:r>
              <a:rPr lang="en-US" sz="2300" dirty="0">
                <a:latin typeface="Calibri" pitchFamily="34" charset="0"/>
              </a:rPr>
              <a:t> (</a:t>
            </a:r>
            <a:r>
              <a:rPr lang="el-GR" sz="2300" dirty="0">
                <a:latin typeface="Calibri" pitchFamily="34" charset="0"/>
              </a:rPr>
              <a:t>καταχώριση χρεοπιστώσεων, αποστολή ενημερώσεων, τήρηση τραπεζικού λογαριασμού, τιμολόγηση υπηρεσιών, κατάρτιση και φύλαξη συμβάσεων </a:t>
            </a:r>
            <a:r>
              <a:rPr lang="el-GR" sz="2300" dirty="0" err="1">
                <a:latin typeface="Calibri" pitchFamily="34" charset="0"/>
              </a:rPr>
              <a:t>κ.ο.κ</a:t>
            </a:r>
            <a:r>
              <a:rPr lang="el-GR" sz="2300" dirty="0">
                <a:latin typeface="Calibri" pitchFamily="34" charset="0"/>
              </a:rPr>
              <a:t>.)</a:t>
            </a:r>
          </a:p>
          <a:p>
            <a:pPr lvl="3">
              <a:spcAft>
                <a:spcPts val="600"/>
              </a:spcAft>
            </a:pPr>
            <a:r>
              <a:rPr lang="el-GR" sz="2000" dirty="0">
                <a:latin typeface="Calibri" pitchFamily="34" charset="0"/>
              </a:rPr>
              <a:t>Όμως: ασάφεια, έλλειψη προβλεψιμότητας</a:t>
            </a:r>
          </a:p>
          <a:p>
            <a:pPr>
              <a:spcAft>
                <a:spcPts val="600"/>
              </a:spcAft>
              <a:buNone/>
            </a:pPr>
            <a:endParaRPr lang="el-GR" sz="2600" dirty="0">
              <a:latin typeface="Calibri" pitchFamily="34" charset="0"/>
            </a:endParaRPr>
          </a:p>
          <a:p>
            <a:pPr>
              <a:spcAft>
                <a:spcPts val="600"/>
              </a:spcAft>
              <a:buNone/>
            </a:pPr>
            <a:r>
              <a:rPr lang="el-GR" sz="2600" dirty="0">
                <a:latin typeface="Calibri" pitchFamily="34" charset="0"/>
              </a:rPr>
              <a:t>Προτιμητέα λύση στην ευρωπαϊκή νομοθεσία:</a:t>
            </a:r>
          </a:p>
          <a:p>
            <a:pPr lvl="1">
              <a:spcAft>
                <a:spcPts val="600"/>
              </a:spcAft>
            </a:pPr>
            <a:r>
              <a:rPr lang="el-GR" sz="2300" dirty="0">
                <a:latin typeface="Calibri" pitchFamily="34" charset="0"/>
              </a:rPr>
              <a:t>άρθρο παρ. 2 της</a:t>
            </a:r>
            <a:r>
              <a:rPr lang="el-GR" sz="2300" b="1" dirty="0">
                <a:latin typeface="Calibri" pitchFamily="34" charset="0"/>
              </a:rPr>
              <a:t> </a:t>
            </a:r>
            <a:r>
              <a:rPr lang="el-GR" sz="2300" dirty="0">
                <a:latin typeface="Calibri" pitchFamily="34" charset="0"/>
              </a:rPr>
              <a:t>Οδηγίας 98/26/ΕΚ σχετικά με το αμετάκλητο του διακανονισμού στα συστήματα πληρωμών και στα συστήματα διακανονισμού αξιογράφων</a:t>
            </a:r>
          </a:p>
          <a:p>
            <a:pPr lvl="1">
              <a:spcAft>
                <a:spcPts val="600"/>
              </a:spcAft>
            </a:pPr>
            <a:r>
              <a:rPr lang="el-GR" sz="2300" dirty="0">
                <a:latin typeface="Calibri" pitchFamily="34" charset="0"/>
              </a:rPr>
              <a:t>άρθρο 24 της Οδηγίας 2001/24/ΕΚ για την εξυγίανση και την εκκαθάριση των πιστωτικών ιδρυμάτων </a:t>
            </a:r>
          </a:p>
          <a:p>
            <a:pPr lvl="1">
              <a:spcAft>
                <a:spcPts val="600"/>
              </a:spcAft>
            </a:pPr>
            <a:r>
              <a:rPr lang="el-GR" sz="2300" dirty="0">
                <a:latin typeface="Calibri" pitchFamily="34" charset="0"/>
              </a:rPr>
              <a:t>άρθρο 9 της Οδηγίας 2002/47/ΕΚ για τις συμφωνίες χρηματοοικονομικής ασφάλειας</a:t>
            </a:r>
          </a:p>
        </p:txBody>
      </p:sp>
      <p:sp>
        <p:nvSpPr>
          <p:cNvPr id="6" name="Τίτλος 5">
            <a:extLst>
              <a:ext uri="{FF2B5EF4-FFF2-40B4-BE49-F238E27FC236}">
                <a16:creationId xmlns:a16="http://schemas.microsoft.com/office/drawing/2014/main" id="{E4565D78-5894-9A90-0915-9343690805E1}"/>
              </a:ext>
            </a:extLst>
          </p:cNvPr>
          <p:cNvSpPr>
            <a:spLocks noGrp="1"/>
          </p:cNvSpPr>
          <p:nvPr>
            <p:ph type="title"/>
          </p:nvPr>
        </p:nvSpPr>
        <p:spPr/>
        <p:txBody>
          <a:bodyPr>
            <a:normAutofit/>
          </a:bodyPr>
          <a:lstStyle/>
          <a:p>
            <a:pPr algn="ctr"/>
            <a:r>
              <a:rPr lang="el-GR" sz="2800" dirty="0" err="1"/>
              <a:t>ΙδΔΔ</a:t>
            </a:r>
            <a:r>
              <a:rPr lang="el-GR" sz="2800" dirty="0"/>
              <a:t> – Διαμόρφωση νέων κανόνων σύγκρουσης</a:t>
            </a:r>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67544" y="908720"/>
            <a:ext cx="8229600" cy="4320480"/>
          </a:xfrm>
        </p:spPr>
        <p:txBody>
          <a:bodyPr>
            <a:normAutofit/>
          </a:bodyPr>
          <a:lstStyle/>
          <a:p>
            <a:pPr algn="ctr"/>
            <a:br>
              <a:rPr lang="el-GR" sz="3200" dirty="0">
                <a:latin typeface="Calibri" pitchFamily="34" charset="0"/>
              </a:rPr>
            </a:br>
            <a:r>
              <a:rPr lang="el-GR" sz="3200" dirty="0">
                <a:latin typeface="Calibri" pitchFamily="34" charset="0"/>
              </a:rPr>
              <a:t>ΕΝΟΤΗΤΑ Α’ </a:t>
            </a:r>
            <a:br>
              <a:rPr lang="el-GR" sz="3200" dirty="0">
                <a:latin typeface="Calibri" pitchFamily="34" charset="0"/>
              </a:rPr>
            </a:br>
            <a:br>
              <a:rPr lang="el-GR" sz="3200" dirty="0">
                <a:latin typeface="Calibri" pitchFamily="34" charset="0"/>
              </a:rPr>
            </a:br>
            <a:r>
              <a:rPr lang="el-GR" sz="3200" dirty="0">
                <a:latin typeface="Calibri" pitchFamily="34" charset="0"/>
              </a:rPr>
              <a:t>Συστήματα έμμεσης κατοχής κινητών αξιών</a:t>
            </a:r>
            <a:br>
              <a:rPr lang="el-GR" sz="3200" dirty="0">
                <a:latin typeface="Calibri" pitchFamily="34" charset="0"/>
              </a:rPr>
            </a:br>
            <a:endParaRPr lang="el-GR" sz="3200" dirty="0"/>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20688"/>
            <a:ext cx="8229600" cy="792088"/>
          </a:xfrm>
        </p:spPr>
        <p:txBody>
          <a:bodyPr>
            <a:noAutofit/>
          </a:bodyPr>
          <a:lstStyle/>
          <a:p>
            <a:pPr algn="ctr"/>
            <a:r>
              <a:rPr lang="el-GR" sz="2800" dirty="0" err="1"/>
              <a:t>ΙδΔΔ</a:t>
            </a:r>
            <a:r>
              <a:rPr lang="el-GR" sz="2800" dirty="0"/>
              <a:t> – Διαμόρφωση νέων κανόνων σύγκρουσης</a:t>
            </a:r>
          </a:p>
        </p:txBody>
      </p:sp>
      <p:sp>
        <p:nvSpPr>
          <p:cNvPr id="3" name="2 - Θέση περιεχομένου"/>
          <p:cNvSpPr>
            <a:spLocks noGrp="1"/>
          </p:cNvSpPr>
          <p:nvPr>
            <p:ph idx="1"/>
          </p:nvPr>
        </p:nvSpPr>
        <p:spPr>
          <a:xfrm>
            <a:off x="457200" y="1700808"/>
            <a:ext cx="8229600" cy="4873728"/>
          </a:xfrm>
        </p:spPr>
        <p:txBody>
          <a:bodyPr>
            <a:normAutofit fontScale="92500" lnSpcReduction="10000"/>
          </a:bodyPr>
          <a:lstStyle/>
          <a:p>
            <a:pPr>
              <a:spcAft>
                <a:spcPts val="600"/>
              </a:spcAft>
              <a:buNone/>
            </a:pPr>
            <a:r>
              <a:rPr lang="el-GR" sz="2000" dirty="0">
                <a:latin typeface="Calibri" pitchFamily="34" charset="0"/>
              </a:rPr>
              <a:t>Προσδιορισμός του τόπου του άμεσου ενδιάμεσου:</a:t>
            </a:r>
          </a:p>
          <a:p>
            <a:pPr lvl="1">
              <a:spcAft>
                <a:spcPts val="600"/>
              </a:spcAft>
            </a:pPr>
            <a:r>
              <a:rPr lang="el-GR" sz="1800" dirty="0">
                <a:latin typeface="Calibri" pitchFamily="34" charset="0"/>
              </a:rPr>
              <a:t>Β’ άποψη: Επιλογή δικαίου με συμφωνία ενδιάμεσου – επενδυτή (</a:t>
            </a:r>
            <a:r>
              <a:rPr lang="en-US" sz="1800" dirty="0">
                <a:latin typeface="Calibri" pitchFamily="34" charset="0"/>
              </a:rPr>
              <a:t>‘consensual PRIMA’</a:t>
            </a:r>
            <a:r>
              <a:rPr lang="el-GR" sz="1800" dirty="0">
                <a:latin typeface="Calibri" pitchFamily="34" charset="0"/>
              </a:rPr>
              <a:t>)</a:t>
            </a:r>
          </a:p>
          <a:p>
            <a:pPr lvl="2">
              <a:spcAft>
                <a:spcPts val="600"/>
              </a:spcAft>
            </a:pPr>
            <a:r>
              <a:rPr lang="el-GR" sz="1600" dirty="0">
                <a:latin typeface="Calibri" pitchFamily="34" charset="0"/>
              </a:rPr>
              <a:t>Ευκολία στον προσδιορισμό του εφαρμοστέου δικαίου και προβλεψιμότητα δικαίου</a:t>
            </a:r>
          </a:p>
          <a:p>
            <a:pPr lvl="2">
              <a:spcAft>
                <a:spcPts val="600"/>
              </a:spcAft>
            </a:pPr>
            <a:r>
              <a:rPr lang="el-GR" sz="1600" dirty="0">
                <a:latin typeface="Calibri" pitchFamily="34" charset="0"/>
              </a:rPr>
              <a:t>Αποφυγή δυσκολιών προσδιορισμού του τόπου όπου εκτελούνται οι δραστηριότητες τήρησης του λογαριασμού αξιών </a:t>
            </a:r>
          </a:p>
          <a:p>
            <a:pPr lvl="1">
              <a:spcAft>
                <a:spcPts val="600"/>
              </a:spcAft>
            </a:pPr>
            <a:r>
              <a:rPr lang="el-GR" sz="1800" dirty="0">
                <a:latin typeface="Calibri" pitchFamily="34" charset="0"/>
              </a:rPr>
              <a:t>Όμως:</a:t>
            </a:r>
          </a:p>
          <a:p>
            <a:pPr lvl="2">
              <a:spcAft>
                <a:spcPts val="600"/>
              </a:spcAft>
            </a:pPr>
            <a:r>
              <a:rPr lang="el-GR" sz="1600" dirty="0">
                <a:latin typeface="Calibri" pitchFamily="34" charset="0"/>
              </a:rPr>
              <a:t>Ανησυχία για δικαιώματα τρίτων μερών</a:t>
            </a:r>
          </a:p>
          <a:p>
            <a:pPr lvl="2">
              <a:spcAft>
                <a:spcPts val="600"/>
              </a:spcAft>
            </a:pPr>
            <a:r>
              <a:rPr lang="el-GR" sz="1600" dirty="0">
                <a:latin typeface="Calibri" pitchFamily="34" charset="0"/>
              </a:rPr>
              <a:t>Αδυναμία γνώσης της συμβατικής επιλογής δικαίου</a:t>
            </a:r>
          </a:p>
          <a:p>
            <a:pPr lvl="2">
              <a:spcAft>
                <a:spcPts val="600"/>
              </a:spcAft>
            </a:pPr>
            <a:r>
              <a:rPr lang="el-GR" sz="1600" dirty="0">
                <a:latin typeface="Calibri" pitchFamily="34" charset="0"/>
              </a:rPr>
              <a:t>Ενδεχόμενο επιλογής δικαίου με σκοπό καταστρατήγησης</a:t>
            </a:r>
          </a:p>
          <a:p>
            <a:pPr lvl="1">
              <a:spcAft>
                <a:spcPts val="600"/>
              </a:spcAft>
            </a:pPr>
            <a:r>
              <a:rPr lang="el-GR" sz="1800" dirty="0">
                <a:latin typeface="Calibri" pitchFamily="34" charset="0"/>
              </a:rPr>
              <a:t>Γενικά:</a:t>
            </a:r>
          </a:p>
          <a:p>
            <a:pPr lvl="2">
              <a:spcAft>
                <a:spcPts val="600"/>
              </a:spcAft>
            </a:pPr>
            <a:r>
              <a:rPr lang="el-GR" sz="1600" dirty="0">
                <a:latin typeface="Calibri" pitchFamily="34" charset="0"/>
              </a:rPr>
              <a:t>Συμβατικές ενοχές (ενοχικά δικαιώματα → ισχύουν μόνο μεταξύ των συμβαλλόμενων): ομόφωνη αποδοχή της ελευθερίας επιλογής του εφαρμοστέου δικαίου</a:t>
            </a:r>
          </a:p>
          <a:p>
            <a:pPr lvl="2">
              <a:spcAft>
                <a:spcPts val="600"/>
              </a:spcAft>
            </a:pPr>
            <a:r>
              <a:rPr lang="el-GR" sz="1600" dirty="0">
                <a:latin typeface="Calibri" pitchFamily="34" charset="0"/>
              </a:rPr>
              <a:t>Εμπράγματα δικαιώματα (ισχύουν και αντιτάσσονται και έναντι τρίτων προσώπων): ομόφωνη (σχεδόν) απόρριψη της ελευθερίας επιλογής του εφαρμοστέου δικαίου για λόγους προστασίας των τρίτων</a:t>
            </a:r>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476672"/>
            <a:ext cx="8229600" cy="1440160"/>
          </a:xfrm>
        </p:spPr>
        <p:txBody>
          <a:bodyPr>
            <a:normAutofit/>
          </a:bodyPr>
          <a:lstStyle/>
          <a:p>
            <a:pPr algn="ctr"/>
            <a:r>
              <a:rPr lang="el-GR" sz="2000" dirty="0"/>
              <a:t>Σύμβαση της Χάγης για το εφαρμοστέο δίκαιο σε ορισμένα δικαιώματα επί τίτλων που κατέχονται από διαμεσολαβητές (2006)</a:t>
            </a:r>
            <a:endParaRPr lang="el-GR" sz="3200" dirty="0"/>
          </a:p>
        </p:txBody>
      </p:sp>
      <p:sp>
        <p:nvSpPr>
          <p:cNvPr id="3" name="2 - Θέση περιεχομένου"/>
          <p:cNvSpPr>
            <a:spLocks noGrp="1"/>
          </p:cNvSpPr>
          <p:nvPr>
            <p:ph idx="1"/>
          </p:nvPr>
        </p:nvSpPr>
        <p:spPr>
          <a:xfrm>
            <a:off x="457200" y="2060848"/>
            <a:ext cx="7859216" cy="4009632"/>
          </a:xfrm>
        </p:spPr>
        <p:txBody>
          <a:bodyPr>
            <a:normAutofit fontScale="92500" lnSpcReduction="10000"/>
          </a:bodyPr>
          <a:lstStyle/>
          <a:p>
            <a:r>
              <a:rPr lang="el-GR" sz="2000" dirty="0">
                <a:latin typeface="Calibri" pitchFamily="34" charset="0"/>
              </a:rPr>
              <a:t>Σε ισχύ από τον Απρίλιο του 2017, καθώς επικυρώθηκε από την Ελβετία, τον Μαυρίκιο και τις ΗΠΑ</a:t>
            </a:r>
          </a:p>
          <a:p>
            <a:endParaRPr lang="el-GR" sz="2000" dirty="0">
              <a:latin typeface="Calibri" pitchFamily="34" charset="0"/>
            </a:endParaRPr>
          </a:p>
          <a:p>
            <a:r>
              <a:rPr lang="el-GR" sz="2000" dirty="0">
                <a:latin typeface="Calibri" pitchFamily="34" charset="0"/>
              </a:rPr>
              <a:t>Πρωτεύων κανόνας (άρθρο 4): </a:t>
            </a:r>
          </a:p>
          <a:p>
            <a:pPr lvl="1"/>
            <a:r>
              <a:rPr lang="el-GR" sz="2000" dirty="0">
                <a:latin typeface="Calibri" pitchFamily="34" charset="0"/>
              </a:rPr>
              <a:t>Αυτονομία των μερών να επιλέξουν το εφαρμοστέο δίκαιο</a:t>
            </a:r>
          </a:p>
          <a:p>
            <a:pPr lvl="1">
              <a:spcAft>
                <a:spcPts val="600"/>
              </a:spcAft>
            </a:pPr>
            <a:r>
              <a:rPr lang="el-GR" sz="2000" dirty="0">
                <a:latin typeface="Calibri" pitchFamily="34" charset="0"/>
              </a:rPr>
              <a:t>Περιορισμός: ο ενδιάμεσος πρέπει να διατηρεί εγκατάσταση / γραφείο στην Πολιτεία το δίκαιο της οποίας επιλέγεται (</a:t>
            </a:r>
            <a:r>
              <a:rPr lang="en-US" sz="2000" dirty="0">
                <a:latin typeface="Calibri" pitchFamily="34" charset="0"/>
              </a:rPr>
              <a:t>‘Qualifying Office’</a:t>
            </a:r>
            <a:r>
              <a:rPr lang="el-GR" sz="2000" dirty="0">
                <a:latin typeface="Calibri" pitchFamily="34" charset="0"/>
              </a:rPr>
              <a:t>)</a:t>
            </a:r>
          </a:p>
          <a:p>
            <a:pPr lvl="1">
              <a:spcAft>
                <a:spcPts val="600"/>
              </a:spcAft>
            </a:pPr>
            <a:endParaRPr lang="el-GR" sz="2000" dirty="0">
              <a:latin typeface="Calibri" pitchFamily="34" charset="0"/>
            </a:endParaRPr>
          </a:p>
          <a:p>
            <a:r>
              <a:rPr lang="el-GR" sz="2000" dirty="0">
                <a:latin typeface="Calibri" pitchFamily="34" charset="0"/>
              </a:rPr>
              <a:t>Δευτερεύοντες κανόνες (άρθρο 5):</a:t>
            </a:r>
            <a:endParaRPr lang="en-US" sz="2000" dirty="0">
              <a:latin typeface="Calibri" pitchFamily="34" charset="0"/>
            </a:endParaRPr>
          </a:p>
          <a:p>
            <a:pPr lvl="1"/>
            <a:r>
              <a:rPr lang="el-GR" sz="2000" dirty="0">
                <a:latin typeface="Calibri" pitchFamily="34" charset="0"/>
              </a:rPr>
              <a:t>Κρίσιμος ο τόπος του γραφείου με το συμβλήθηκε ο επενδυτής</a:t>
            </a:r>
          </a:p>
          <a:p>
            <a:pPr lvl="1"/>
            <a:r>
              <a:rPr lang="el-GR" sz="2000" dirty="0">
                <a:latin typeface="Calibri" pitchFamily="34" charset="0"/>
              </a:rPr>
              <a:t>Εφαρμοστέο το δίκαιο της συσσωμάτωσης του νομικού προσώπου του ενδιάμεσου</a:t>
            </a:r>
          </a:p>
          <a:p>
            <a:pPr lvl="1"/>
            <a:endParaRPr lang="el-GR" dirty="0">
              <a:latin typeface="Calibri" pitchFamily="34" charset="0"/>
            </a:endParaRPr>
          </a:p>
          <a:p>
            <a:pPr lvl="1"/>
            <a:endParaRPr lang="el-GR" dirty="0">
              <a:latin typeface="Calibri" pitchFamily="34" charset="0"/>
            </a:endParaRPr>
          </a:p>
          <a:p>
            <a:endParaRPr lang="el-GR" dirty="0">
              <a:latin typeface="Calibri" pitchFamily="34" charset="0"/>
            </a:endParaRPr>
          </a:p>
        </p:txBody>
      </p:sp>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8229600" cy="648072"/>
          </a:xfrm>
        </p:spPr>
        <p:txBody>
          <a:bodyPr>
            <a:noAutofit/>
          </a:bodyPr>
          <a:lstStyle/>
          <a:p>
            <a:pPr algn="ctr"/>
            <a:r>
              <a:rPr lang="el-GR" sz="2400" dirty="0"/>
              <a:t>Σύμβαση της Χάγης (2006) – Πεδίο εφαρμογής</a:t>
            </a:r>
          </a:p>
        </p:txBody>
      </p:sp>
      <p:sp>
        <p:nvSpPr>
          <p:cNvPr id="3" name="2 - Θέση περιεχομένου"/>
          <p:cNvSpPr>
            <a:spLocks noGrp="1"/>
          </p:cNvSpPr>
          <p:nvPr>
            <p:ph idx="1"/>
          </p:nvPr>
        </p:nvSpPr>
        <p:spPr>
          <a:xfrm>
            <a:off x="457200" y="1484784"/>
            <a:ext cx="8229600" cy="5089752"/>
          </a:xfrm>
        </p:spPr>
        <p:txBody>
          <a:bodyPr>
            <a:normAutofit fontScale="85000" lnSpcReduction="20000"/>
          </a:bodyPr>
          <a:lstStyle/>
          <a:p>
            <a:pPr>
              <a:spcAft>
                <a:spcPts val="600"/>
              </a:spcAft>
            </a:pPr>
            <a:r>
              <a:rPr lang="el-GR" dirty="0">
                <a:latin typeface="Calibri" pitchFamily="34" charset="0"/>
              </a:rPr>
              <a:t>Ενεργοποίηση του κανόνα της Σύμβασης της Χάγης με κριτήριο την ύπαρξη και χρήση λογαριασμού αξιών</a:t>
            </a:r>
          </a:p>
          <a:p>
            <a:pPr>
              <a:spcAft>
                <a:spcPts val="600"/>
              </a:spcAft>
            </a:pPr>
            <a:r>
              <a:rPr lang="el-GR" dirty="0">
                <a:latin typeface="Calibri" pitchFamily="34" charset="0"/>
              </a:rPr>
              <a:t>Το εφαρμοστέο δίκαιο καθορίζει, μεταξύ άλλων  (άρθρο 2 παρ. 1):</a:t>
            </a:r>
          </a:p>
          <a:p>
            <a:pPr lvl="1">
              <a:spcAft>
                <a:spcPts val="600"/>
              </a:spcAft>
            </a:pPr>
            <a:r>
              <a:rPr lang="el-GR" dirty="0">
                <a:latin typeface="Calibri" pitchFamily="34" charset="0"/>
              </a:rPr>
              <a:t>Τη νομική φύση και τις συνέπειες μιας πίστωσης ή χρέωσης σε έναν λογαριασμό αξιών</a:t>
            </a:r>
          </a:p>
          <a:p>
            <a:pPr lvl="1">
              <a:spcAft>
                <a:spcPts val="600"/>
              </a:spcAft>
            </a:pPr>
            <a:r>
              <a:rPr lang="el-GR" dirty="0">
                <a:latin typeface="Calibri" pitchFamily="34" charset="0"/>
              </a:rPr>
              <a:t>Τις προϋποθέσεις για την κτήση, μεταβίβαση, απαλλοτρίωση ή επιβάρυνση των ενδιαμεσοποιημένων τίτλων, καθώς και ζητήματα προτεραιοτήτων μεταξύ διαφορετικών δικαιωμάτων.</a:t>
            </a:r>
          </a:p>
          <a:p>
            <a:pPr>
              <a:spcAft>
                <a:spcPts val="600"/>
              </a:spcAft>
            </a:pPr>
            <a:r>
              <a:rPr lang="el-GR" dirty="0">
                <a:latin typeface="Calibri" pitchFamily="34" charset="0"/>
              </a:rPr>
              <a:t>Το δίκαιο αυτό είναι εφαρμοστέο  (άρθρο 2 παρ. 2):</a:t>
            </a:r>
          </a:p>
          <a:p>
            <a:pPr lvl="1">
              <a:spcAft>
                <a:spcPts val="600"/>
              </a:spcAft>
            </a:pPr>
            <a:r>
              <a:rPr lang="el-GR" dirty="0">
                <a:latin typeface="Calibri" pitchFamily="34" charset="0"/>
              </a:rPr>
              <a:t>Ακόμα και αν σύμφωνα με τις διατάξεις του, τα δικαιώματα του Επενδυτή από την πίστωση στον λογαριασμό αξιών είναι απλώς ενοχικά και</a:t>
            </a:r>
          </a:p>
          <a:p>
            <a:pPr lvl="1">
              <a:spcAft>
                <a:spcPts val="600"/>
              </a:spcAft>
            </a:pPr>
            <a:r>
              <a:rPr lang="el-GR" dirty="0">
                <a:latin typeface="Calibri" pitchFamily="34" charset="0"/>
              </a:rPr>
              <a:t>Ακόμα και αν σύμφωνα με τις διατάξεις του, παρά την ενδιαμεσοποίηση ο Επενδυτής αποκτά </a:t>
            </a:r>
            <a:r>
              <a:rPr lang="el-GR" b="1" dirty="0">
                <a:latin typeface="Calibri" pitchFamily="34" charset="0"/>
              </a:rPr>
              <a:t>άμεσα</a:t>
            </a:r>
            <a:r>
              <a:rPr lang="el-GR" dirty="0">
                <a:latin typeface="Calibri" pitchFamily="34" charset="0"/>
              </a:rPr>
              <a:t> δικαιώματα επί του χαρτίου των τίτλων (βλ. πχ  γερμανικό δίκαιο)</a:t>
            </a:r>
          </a:p>
          <a:p>
            <a:pPr>
              <a:spcAft>
                <a:spcPts val="600"/>
              </a:spcAft>
            </a:pPr>
            <a:r>
              <a:rPr lang="el-GR" dirty="0">
                <a:latin typeface="Calibri" pitchFamily="34" charset="0"/>
              </a:rPr>
              <a:t>Όμως δεν εφαρμόζεται (άρθρο 2 παρ. 3):</a:t>
            </a:r>
          </a:p>
          <a:p>
            <a:pPr lvl="1">
              <a:spcAft>
                <a:spcPts val="600"/>
              </a:spcAft>
            </a:pPr>
            <a:r>
              <a:rPr lang="el-GR" dirty="0">
                <a:latin typeface="Calibri" pitchFamily="34" charset="0"/>
              </a:rPr>
              <a:t>Στις αμιγώς συμβατικές / ενοχικές σχέσεις μεταξύ Ενδιάμεσου και Επενδυτή</a:t>
            </a:r>
          </a:p>
          <a:p>
            <a:pPr lvl="1">
              <a:spcAft>
                <a:spcPts val="600"/>
              </a:spcAft>
            </a:pPr>
            <a:r>
              <a:rPr lang="el-GR" dirty="0">
                <a:latin typeface="Calibri" pitchFamily="34" charset="0"/>
              </a:rPr>
              <a:t>Στα δικαιώματα  και τις υποχρεώσεις του εκδότη των τίτλων.</a:t>
            </a:r>
          </a:p>
          <a:p>
            <a:pPr lvl="1"/>
            <a:endParaRPr lang="el-GR" dirty="0">
              <a:latin typeface="Calibri" pitchFamily="34" charset="0"/>
            </a:endParaRPr>
          </a:p>
          <a:p>
            <a:pPr lvl="1"/>
            <a:endParaRPr lang="el-GR" dirty="0">
              <a:latin typeface="Calibri" pitchFamily="34" charset="0"/>
            </a:endParaRPr>
          </a:p>
          <a:p>
            <a:pPr lvl="1"/>
            <a:endParaRPr lang="el-GR" dirty="0">
              <a:latin typeface="Calibri" pitchFamily="34" charset="0"/>
            </a:endParaRPr>
          </a:p>
          <a:p>
            <a:endParaRPr lang="el-GR" dirty="0">
              <a:latin typeface="Calibri" pitchFamily="34" charset="0"/>
            </a:endParaRPr>
          </a:p>
        </p:txBody>
      </p:sp>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8416" y="620688"/>
            <a:ext cx="7427168" cy="773832"/>
          </a:xfrm>
        </p:spPr>
        <p:txBody>
          <a:bodyPr>
            <a:noAutofit/>
          </a:bodyPr>
          <a:lstStyle/>
          <a:p>
            <a:pPr algn="ctr"/>
            <a:r>
              <a:rPr lang="el-GR" sz="2400" dirty="0" err="1"/>
              <a:t>ΙδΔΔ</a:t>
            </a:r>
            <a:r>
              <a:rPr lang="el-GR" sz="2400" dirty="0"/>
              <a:t> – Διαμόρφωση νέων κανόνων σύγκρουσης</a:t>
            </a:r>
            <a:endParaRPr lang="el-GR" sz="2400" dirty="0">
              <a:latin typeface="Calibri" pitchFamily="34" charset="0"/>
            </a:endParaRPr>
          </a:p>
        </p:txBody>
      </p:sp>
      <p:sp>
        <p:nvSpPr>
          <p:cNvPr id="3" name="2 - Θέση περιεχομένου"/>
          <p:cNvSpPr>
            <a:spLocks noGrp="1"/>
          </p:cNvSpPr>
          <p:nvPr>
            <p:ph idx="1"/>
          </p:nvPr>
        </p:nvSpPr>
        <p:spPr/>
        <p:txBody>
          <a:bodyPr>
            <a:normAutofit/>
          </a:bodyPr>
          <a:lstStyle/>
          <a:p>
            <a:pPr>
              <a:spcAft>
                <a:spcPts val="600"/>
              </a:spcAft>
            </a:pPr>
            <a:endParaRPr lang="el-GR" sz="2000" dirty="0">
              <a:latin typeface="Calibri" pitchFamily="34" charset="0"/>
            </a:endParaRPr>
          </a:p>
          <a:p>
            <a:pPr>
              <a:spcAft>
                <a:spcPts val="600"/>
              </a:spcAft>
            </a:pPr>
            <a:r>
              <a:rPr lang="en-US" sz="2000" dirty="0">
                <a:latin typeface="Calibri" pitchFamily="34" charset="0"/>
              </a:rPr>
              <a:t>UNIDROIT Convention on Substantive Rules for Intermediated Securities (Geneva Securities Convention 2009)</a:t>
            </a:r>
            <a:r>
              <a:rPr lang="el-GR" sz="2000" dirty="0">
                <a:latin typeface="Calibri" pitchFamily="34" charset="0"/>
              </a:rPr>
              <a:t> – δεν έχει τεθεί σε ισχύ</a:t>
            </a:r>
          </a:p>
          <a:p>
            <a:pPr>
              <a:spcAft>
                <a:spcPts val="600"/>
              </a:spcAft>
            </a:pPr>
            <a:endParaRPr lang="el-GR" sz="2000" dirty="0">
              <a:latin typeface="Calibri" pitchFamily="34" charset="0"/>
            </a:endParaRPr>
          </a:p>
          <a:p>
            <a:pPr>
              <a:spcAft>
                <a:spcPts val="600"/>
              </a:spcAft>
            </a:pPr>
            <a:r>
              <a:rPr lang="en-US" sz="2000" dirty="0">
                <a:latin typeface="Calibri" pitchFamily="34" charset="0"/>
              </a:rPr>
              <a:t>Securities Law Legislation</a:t>
            </a:r>
            <a:r>
              <a:rPr lang="el-GR" sz="2000" dirty="0">
                <a:latin typeface="Calibri" pitchFamily="34" charset="0"/>
              </a:rPr>
              <a:t> (</a:t>
            </a:r>
            <a:r>
              <a:rPr lang="en-US" sz="2000" dirty="0">
                <a:latin typeface="Calibri" pitchFamily="34" charset="0"/>
              </a:rPr>
              <a:t>EU</a:t>
            </a:r>
            <a:r>
              <a:rPr lang="el-GR" sz="2000" dirty="0">
                <a:latin typeface="Calibri" pitchFamily="34" charset="0"/>
              </a:rPr>
              <a:t>) – δεν ολοκληρώθηκε</a:t>
            </a:r>
          </a:p>
          <a:p>
            <a:pPr>
              <a:spcAft>
                <a:spcPts val="600"/>
              </a:spcAft>
            </a:pPr>
            <a:endParaRPr lang="el-GR" sz="2000" dirty="0">
              <a:latin typeface="Calibri" pitchFamily="34" charset="0"/>
            </a:endParaRPr>
          </a:p>
          <a:p>
            <a:pPr>
              <a:spcAft>
                <a:spcPts val="600"/>
              </a:spcAft>
            </a:pPr>
            <a:endParaRPr lang="en-US" sz="2000" dirty="0">
              <a:latin typeface="Calibri" pitchFamily="34" charset="0"/>
            </a:endParaRPr>
          </a:p>
        </p:txBody>
      </p:sp>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858416" y="548680"/>
            <a:ext cx="7427168" cy="773832"/>
          </a:xfrm>
        </p:spPr>
        <p:txBody>
          <a:bodyPr>
            <a:noAutofit/>
          </a:bodyPr>
          <a:lstStyle/>
          <a:p>
            <a:pPr algn="ctr"/>
            <a:r>
              <a:rPr lang="el-GR" sz="2400" dirty="0">
                <a:latin typeface="+mn-lt"/>
              </a:rPr>
              <a:t>Προβλήματα των κανόνων </a:t>
            </a:r>
            <a:r>
              <a:rPr lang="el-GR" sz="2400" dirty="0" err="1">
                <a:latin typeface="+mn-lt"/>
              </a:rPr>
              <a:t>ιδδδ</a:t>
            </a:r>
            <a:r>
              <a:rPr lang="el-GR" sz="2400" dirty="0">
                <a:latin typeface="+mn-lt"/>
              </a:rPr>
              <a:t> της </a:t>
            </a:r>
            <a:br>
              <a:rPr lang="el-GR" sz="2400" dirty="0">
                <a:latin typeface="+mn-lt"/>
              </a:rPr>
            </a:br>
            <a:r>
              <a:rPr lang="el-GR" sz="2400" dirty="0">
                <a:latin typeface="+mn-lt"/>
              </a:rPr>
              <a:t>Σύμβασης της Χάγης (2006) και της νομοθεσίας της ΕΕ</a:t>
            </a:r>
            <a:endParaRPr lang="el-GR" sz="2400" dirty="0">
              <a:latin typeface="Calibri" pitchFamily="34" charset="0"/>
            </a:endParaRPr>
          </a:p>
        </p:txBody>
      </p:sp>
      <p:sp>
        <p:nvSpPr>
          <p:cNvPr id="3" name="2 - Θέση περιεχομένου"/>
          <p:cNvSpPr>
            <a:spLocks noGrp="1"/>
          </p:cNvSpPr>
          <p:nvPr>
            <p:ph idx="1"/>
          </p:nvPr>
        </p:nvSpPr>
        <p:spPr>
          <a:xfrm>
            <a:off x="457200" y="1628800"/>
            <a:ext cx="8229600" cy="4945736"/>
          </a:xfrm>
        </p:spPr>
        <p:txBody>
          <a:bodyPr>
            <a:normAutofit fontScale="77500" lnSpcReduction="20000"/>
          </a:bodyPr>
          <a:lstStyle/>
          <a:p>
            <a:pPr>
              <a:spcAft>
                <a:spcPts val="600"/>
              </a:spcAft>
            </a:pPr>
            <a:r>
              <a:rPr lang="el-GR" sz="2000" dirty="0">
                <a:latin typeface="Calibri" pitchFamily="34" charset="0"/>
              </a:rPr>
              <a:t>Η εφαρμογή των κανόνων σύγκρουσης που υιοθετούν (</a:t>
            </a:r>
            <a:r>
              <a:rPr lang="en-US" sz="2000" dirty="0">
                <a:latin typeface="Calibri" pitchFamily="34" charset="0"/>
              </a:rPr>
              <a:t>factual PRIMA, </a:t>
            </a:r>
            <a:r>
              <a:rPr lang="en-US" sz="2000" dirty="0" err="1">
                <a:latin typeface="Calibri" pitchFamily="34" charset="0"/>
              </a:rPr>
              <a:t>consencual</a:t>
            </a:r>
            <a:r>
              <a:rPr lang="en-US" sz="2000" dirty="0">
                <a:latin typeface="Calibri" pitchFamily="34" charset="0"/>
              </a:rPr>
              <a:t> PRIMA</a:t>
            </a:r>
            <a:r>
              <a:rPr lang="el-GR" sz="2000" dirty="0">
                <a:latin typeface="Calibri" pitchFamily="34" charset="0"/>
              </a:rPr>
              <a:t>) μπορεί να οδηγήσουν στην εφαρμογή περισσότερων του ενός δικαίων αναφορικά με τα δικαιώματα επενδυτών που κατέχουν τίτλους μέσω του ίδιου ενδιάμεσου. </a:t>
            </a:r>
          </a:p>
          <a:p>
            <a:pPr>
              <a:spcAft>
                <a:spcPts val="600"/>
              </a:spcAft>
            </a:pPr>
            <a:r>
              <a:rPr lang="el-GR" sz="2000" dirty="0">
                <a:latin typeface="Calibri" pitchFamily="34" charset="0"/>
              </a:rPr>
              <a:t>Το ίδιο μπορεί να συμβεί και λόγω μεταβολής του συνδετικού στοιχείου (</a:t>
            </a:r>
            <a:r>
              <a:rPr lang="en-US" sz="2000" dirty="0" err="1">
                <a:latin typeface="Calibri" pitchFamily="34" charset="0"/>
              </a:rPr>
              <a:t>conflits</a:t>
            </a:r>
            <a:r>
              <a:rPr lang="en-US" sz="2000" dirty="0">
                <a:latin typeface="Calibri" pitchFamily="34" charset="0"/>
              </a:rPr>
              <a:t> mobiles)</a:t>
            </a:r>
          </a:p>
          <a:p>
            <a:pPr>
              <a:spcAft>
                <a:spcPts val="600"/>
              </a:spcAft>
            </a:pPr>
            <a:r>
              <a:rPr lang="el-GR" sz="2000" dirty="0">
                <a:latin typeface="Calibri" pitchFamily="34" charset="0"/>
              </a:rPr>
              <a:t>Από την άλλη μεριά, το ζήτημα της κατανομής του πεπερασμένου σε ποσότητα συνόλου των (δικαιωμάτων επί) τίτλων στους πελάτες ενός </a:t>
            </a:r>
            <a:r>
              <a:rPr lang="el-GR" sz="2000" dirty="0" err="1">
                <a:latin typeface="Calibri" pitchFamily="34" charset="0"/>
              </a:rPr>
              <a:t>πτωχευμένου</a:t>
            </a:r>
            <a:r>
              <a:rPr lang="el-GR" sz="2000" dirty="0">
                <a:latin typeface="Calibri" pitchFamily="34" charset="0"/>
              </a:rPr>
              <a:t> ενδιάμεσου, μπορεί από τη φύση του πράγματος να επιλυθεί με έναν μόνο τρόπο.</a:t>
            </a:r>
          </a:p>
          <a:p>
            <a:pPr>
              <a:spcAft>
                <a:spcPts val="600"/>
              </a:spcAft>
            </a:pPr>
            <a:r>
              <a:rPr lang="el-GR" sz="2000" dirty="0">
                <a:latin typeface="Calibri" pitchFamily="34" charset="0"/>
              </a:rPr>
              <a:t>Η ύπαρξη περισσότερων εφαρμοστέων δικαίων, οι ουσιαστικές ρυθμίσεις των οποίων ίσως περιέχουν διαφορετικούς κανόνες προτεραιότητας, μπορεί να οδηγήσει σε αντιφατικά και ασυμβίβαστα μεταξύ τους αποτελέσματα.</a:t>
            </a:r>
          </a:p>
          <a:p>
            <a:pPr>
              <a:spcAft>
                <a:spcPts val="600"/>
              </a:spcAft>
            </a:pPr>
            <a:r>
              <a:rPr lang="el-GR" sz="2000" dirty="0">
                <a:latin typeface="Calibri" pitchFamily="34" charset="0"/>
              </a:rPr>
              <a:t>Η Σύμβαση της Χάγης (2006) καταλείπει την επίλυση τέτοιων περιπτώσεων στο δίκαιο που διέπει την πτώχευση</a:t>
            </a:r>
            <a:r>
              <a:rPr lang="en-US" sz="2000" dirty="0">
                <a:latin typeface="Calibri" pitchFamily="34" charset="0"/>
              </a:rPr>
              <a:t> (lex </a:t>
            </a:r>
            <a:r>
              <a:rPr lang="en-US" sz="2000" dirty="0" err="1">
                <a:latin typeface="Calibri" pitchFamily="34" charset="0"/>
              </a:rPr>
              <a:t>consursus</a:t>
            </a:r>
            <a:r>
              <a:rPr lang="en-US" sz="2000" dirty="0">
                <a:latin typeface="Calibri" pitchFamily="34" charset="0"/>
              </a:rPr>
              <a:t>)</a:t>
            </a:r>
            <a:r>
              <a:rPr lang="el-GR" sz="2000" dirty="0">
                <a:latin typeface="Calibri" pitchFamily="34" charset="0"/>
              </a:rPr>
              <a:t>. Όμως αυτό δεν είναι γνωστό εκ των προτέρων, οπότε δεν μπορεί να εξασφαλιστεί η συμμόρφωση με αυτό κατά τη διενέργεια των συναλλαγών (κτήση τίτλων, λήψη εμπράγματης ασφάλειας)</a:t>
            </a:r>
          </a:p>
          <a:p>
            <a:pPr>
              <a:spcAft>
                <a:spcPts val="600"/>
              </a:spcAft>
            </a:pPr>
            <a:r>
              <a:rPr lang="el-GR" sz="2000" dirty="0">
                <a:latin typeface="Calibri" pitchFamily="34" charset="0"/>
              </a:rPr>
              <a:t>Έτσι αυτοαναιρείται ο ίδιος ο σκοπός και ο λόγος ύπαρξης της Σύμβασης που είναι η </a:t>
            </a:r>
            <a:r>
              <a:rPr lang="el-GR" sz="2000" dirty="0" err="1">
                <a:latin typeface="Calibri" pitchFamily="34" charset="0"/>
              </a:rPr>
              <a:t>προβλεψιμότητα</a:t>
            </a:r>
            <a:r>
              <a:rPr lang="el-GR" sz="2000" dirty="0">
                <a:latin typeface="Calibri" pitchFamily="34" charset="0"/>
              </a:rPr>
              <a:t> του εφαρμοστέου δικαίου</a:t>
            </a:r>
          </a:p>
          <a:p>
            <a:pPr>
              <a:spcAft>
                <a:spcPts val="600"/>
              </a:spcAft>
            </a:pPr>
            <a:r>
              <a:rPr lang="el-GR" sz="2000" dirty="0" err="1">
                <a:latin typeface="Calibri" pitchFamily="34" charset="0"/>
              </a:rPr>
              <a:t>Αντ</a:t>
            </a:r>
            <a:r>
              <a:rPr lang="el-GR" sz="2000" dirty="0">
                <a:latin typeface="Calibri" pitchFamily="34" charset="0"/>
              </a:rPr>
              <a:t>’ αυτών των συνδέσμων έχει προταθεί να χρησιμοποιηθεί κάποιος σταθερός σύνδεσμος που να σχετίζεται στενά με τον ενδιάμεσο </a:t>
            </a:r>
            <a:r>
              <a:rPr lang="en-US" sz="2000" dirty="0">
                <a:latin typeface="Calibri" pitchFamily="34" charset="0"/>
              </a:rPr>
              <a:t>(intermediate-oriented vs issuer- or securities-oriented)</a:t>
            </a:r>
            <a:r>
              <a:rPr lang="el-GR" sz="2000" dirty="0">
                <a:latin typeface="Calibri" pitchFamily="34" charset="0"/>
              </a:rPr>
              <a:t>, όπως το δίκαιο της συσσωμάτωσης του ενδιάμεσου (που κατά κανόνα είναι </a:t>
            </a:r>
            <a:r>
              <a:rPr lang="el-GR" sz="2000" dirty="0" err="1">
                <a:latin typeface="Calibri" pitchFamily="34" charset="0"/>
              </a:rPr>
              <a:t>ν.π</a:t>
            </a:r>
            <a:r>
              <a:rPr lang="el-GR" sz="2000" dirty="0">
                <a:latin typeface="Calibri" pitchFamily="34" charset="0"/>
              </a:rPr>
              <a:t>.)</a:t>
            </a:r>
          </a:p>
          <a:p>
            <a:pPr>
              <a:spcAft>
                <a:spcPts val="600"/>
              </a:spcAft>
            </a:pPr>
            <a:endParaRPr lang="en-US" sz="2000" dirty="0">
              <a:latin typeface="Calibri" pitchFamily="34" charset="0"/>
            </a:endParaRPr>
          </a:p>
        </p:txBody>
      </p:sp>
    </p:spTree>
    <p:extLst>
      <p:ext uri="{BB962C8B-B14F-4D97-AF65-F5344CB8AC3E}">
        <p14:creationId xmlns:p14="http://schemas.microsoft.com/office/powerpoint/2010/main" val="1572379013"/>
      </p:ext>
    </p:extLst>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Νομικός χαρακτηρισμός</a:t>
            </a:r>
          </a:p>
        </p:txBody>
      </p:sp>
      <p:sp>
        <p:nvSpPr>
          <p:cNvPr id="3" name="Θέση περιεχομένου 2"/>
          <p:cNvSpPr>
            <a:spLocks noGrp="1"/>
          </p:cNvSpPr>
          <p:nvPr>
            <p:ph idx="1"/>
          </p:nvPr>
        </p:nvSpPr>
        <p:spPr/>
        <p:txBody>
          <a:bodyPr>
            <a:normAutofit fontScale="85000" lnSpcReduction="20000"/>
          </a:bodyPr>
          <a:lstStyle/>
          <a:p>
            <a:r>
              <a:rPr lang="el-GR" dirty="0"/>
              <a:t>Ποια είναι η φύση των δικαιωμάτων του επενδυτή;</a:t>
            </a:r>
            <a:endParaRPr lang="en-US" dirty="0"/>
          </a:p>
          <a:p>
            <a:endParaRPr lang="en-US" sz="2100" dirty="0"/>
          </a:p>
          <a:p>
            <a:r>
              <a:rPr lang="el-GR" dirty="0"/>
              <a:t>Απλά ενοχικά δικαιώματα έναντι του ενδιάμεσου</a:t>
            </a:r>
            <a:endParaRPr lang="en-US" dirty="0"/>
          </a:p>
          <a:p>
            <a:pPr lvl="1"/>
            <a:endParaRPr lang="en-US" dirty="0"/>
          </a:p>
          <a:p>
            <a:r>
              <a:rPr lang="el-GR" dirty="0"/>
              <a:t>Παραδοσιακά άμεσα δικαιώματα επί τίτλων, παρά την </a:t>
            </a:r>
            <a:r>
              <a:rPr lang="el-GR" dirty="0" err="1"/>
              <a:t>ενδιαμεσοποίηση</a:t>
            </a:r>
            <a:endParaRPr lang="en-US" dirty="0"/>
          </a:p>
          <a:p>
            <a:pPr lvl="1"/>
            <a:r>
              <a:rPr lang="el-GR" dirty="0"/>
              <a:t>Συγκυριότητα επί των τίτλων (Γερμανία</a:t>
            </a:r>
            <a:r>
              <a:rPr lang="en-US" dirty="0"/>
              <a:t>)</a:t>
            </a:r>
          </a:p>
          <a:p>
            <a:pPr lvl="1"/>
            <a:r>
              <a:rPr lang="el-GR" dirty="0"/>
              <a:t>Διάφανα συστήματα, πχ ελληνικό ΚΑΑ</a:t>
            </a:r>
          </a:p>
          <a:p>
            <a:pPr lvl="1"/>
            <a:r>
              <a:rPr lang="el-GR" b="1" dirty="0"/>
              <a:t>Μη γνήσια έμμεση κατοχή τίτλων </a:t>
            </a:r>
            <a:r>
              <a:rPr lang="el-GR" dirty="0"/>
              <a:t>(</a:t>
            </a:r>
            <a:r>
              <a:rPr lang="en-US" u="sng" dirty="0"/>
              <a:t>semi</a:t>
            </a:r>
            <a:r>
              <a:rPr lang="en-US" dirty="0"/>
              <a:t>-indirect holding systems</a:t>
            </a:r>
            <a:r>
              <a:rPr lang="el-GR" dirty="0"/>
              <a:t>)</a:t>
            </a:r>
            <a:r>
              <a:rPr lang="en-US" dirty="0"/>
              <a:t> </a:t>
            </a:r>
            <a:endParaRPr lang="el-GR" dirty="0"/>
          </a:p>
          <a:p>
            <a:pPr lvl="1"/>
            <a:endParaRPr lang="en-US" dirty="0"/>
          </a:p>
          <a:p>
            <a:r>
              <a:rPr lang="el-GR" dirty="0"/>
              <a:t>Νέα κατηγορία δικαιωμάτων: </a:t>
            </a:r>
            <a:r>
              <a:rPr lang="el-GR" b="1" dirty="0"/>
              <a:t>έμμεσα δικαιώματα επί τίτλων</a:t>
            </a:r>
            <a:endParaRPr lang="en-US" b="1" i="1" dirty="0"/>
          </a:p>
          <a:p>
            <a:pPr lvl="1"/>
            <a:r>
              <a:rPr lang="el-GR" dirty="0"/>
              <a:t>Οι περισσότερες έννομες τάξεις διασφαλίζουν ότι ο Επενδυτής αποκτά κάτι περισσότερο από απλή ενοχική αξίωση έναντι του ενδιάμεσου προσώπου, όχι όμως άμεσο δικαίωμα επί του τίτλου</a:t>
            </a:r>
            <a:r>
              <a:rPr lang="en-US" dirty="0"/>
              <a:t>. </a:t>
            </a:r>
            <a:r>
              <a:rPr lang="el-GR" dirty="0"/>
              <a:t>Αυτό μπορεί να είναι</a:t>
            </a:r>
            <a:r>
              <a:rPr lang="en-US" dirty="0"/>
              <a:t>:</a:t>
            </a:r>
          </a:p>
          <a:p>
            <a:pPr lvl="2"/>
            <a:r>
              <a:rPr lang="en-US" dirty="0"/>
              <a:t>Beneficial ownership (</a:t>
            </a:r>
            <a:r>
              <a:rPr lang="el-GR" dirty="0"/>
              <a:t>ανάλυση </a:t>
            </a:r>
            <a:r>
              <a:rPr lang="en-US" dirty="0"/>
              <a:t>trust, </a:t>
            </a:r>
            <a:r>
              <a:rPr lang="el-GR" dirty="0"/>
              <a:t>αγγλικό δίκαιο</a:t>
            </a:r>
            <a:r>
              <a:rPr lang="en-US" dirty="0"/>
              <a:t>)</a:t>
            </a:r>
          </a:p>
          <a:p>
            <a:pPr lvl="2"/>
            <a:r>
              <a:rPr lang="en-US" dirty="0"/>
              <a:t>Securities entitlements (US UCC Article 8 </a:t>
            </a:r>
            <a:r>
              <a:rPr lang="el-GR" dirty="0"/>
              <a:t>- ΗΠΑ</a:t>
            </a:r>
            <a:r>
              <a:rPr lang="en-US" dirty="0"/>
              <a:t>)</a:t>
            </a:r>
          </a:p>
          <a:p>
            <a:pPr lvl="2"/>
            <a:r>
              <a:rPr lang="el-GR" dirty="0"/>
              <a:t>Δικαιώματα συγκυριότητας επί των δικαιωμάτων του ενδιάμεσου</a:t>
            </a:r>
            <a:r>
              <a:rPr lang="en-US" dirty="0"/>
              <a:t> (</a:t>
            </a:r>
            <a:r>
              <a:rPr lang="el-GR" dirty="0"/>
              <a:t>Βέλγιο</a:t>
            </a:r>
            <a:r>
              <a:rPr lang="en-US" dirty="0"/>
              <a:t>, </a:t>
            </a:r>
            <a:r>
              <a:rPr lang="el-GR" dirty="0"/>
              <a:t>Λουξεμβούργο</a:t>
            </a:r>
            <a:r>
              <a:rPr lang="en-US" dirty="0"/>
              <a:t>)</a:t>
            </a:r>
          </a:p>
          <a:p>
            <a:pPr lvl="1"/>
            <a:r>
              <a:rPr lang="el-GR" b="1" dirty="0"/>
              <a:t>Γνήσια έμμεση κατοχή τίτλων </a:t>
            </a:r>
            <a:r>
              <a:rPr lang="en-US" dirty="0"/>
              <a:t>(</a:t>
            </a:r>
            <a:r>
              <a:rPr lang="en-US" u="sng" dirty="0"/>
              <a:t>fully</a:t>
            </a:r>
            <a:r>
              <a:rPr lang="en-US" dirty="0"/>
              <a:t>-indirect holding systems</a:t>
            </a:r>
            <a:r>
              <a:rPr lang="el-GR" dirty="0"/>
              <a:t>)</a:t>
            </a:r>
            <a:endParaRPr lang="en-US" dirty="0"/>
          </a:p>
          <a:p>
            <a:endParaRPr lang="el-GR" dirty="0"/>
          </a:p>
        </p:txBody>
      </p:sp>
    </p:spTree>
    <p:extLst>
      <p:ext uri="{BB962C8B-B14F-4D97-AF65-F5344CB8AC3E}">
        <p14:creationId xmlns:p14="http://schemas.microsoft.com/office/powerpoint/2010/main" val="29193915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990600"/>
          </a:xfrm>
        </p:spPr>
        <p:txBody>
          <a:bodyPr>
            <a:normAutofit/>
          </a:bodyPr>
          <a:lstStyle/>
          <a:p>
            <a:r>
              <a:rPr lang="el-GR" sz="2800" dirty="0"/>
              <a:t>Νομικός χαρακτηρισμός – </a:t>
            </a:r>
            <a:r>
              <a:rPr lang="el-GR" sz="2800" dirty="0" err="1"/>
              <a:t>ρυθμιστέα</a:t>
            </a:r>
            <a:r>
              <a:rPr lang="el-GR" sz="2800" dirty="0"/>
              <a:t> σχέση</a:t>
            </a:r>
          </a:p>
        </p:txBody>
      </p:sp>
      <p:sp>
        <p:nvSpPr>
          <p:cNvPr id="3" name="Θέση περιεχομένου 2"/>
          <p:cNvSpPr>
            <a:spLocks noGrp="1"/>
          </p:cNvSpPr>
          <p:nvPr>
            <p:ph idx="1"/>
          </p:nvPr>
        </p:nvSpPr>
        <p:spPr>
          <a:xfrm>
            <a:off x="457200" y="1340768"/>
            <a:ext cx="8229600" cy="5256584"/>
          </a:xfrm>
        </p:spPr>
        <p:txBody>
          <a:bodyPr>
            <a:normAutofit fontScale="62500" lnSpcReduction="20000"/>
          </a:bodyPr>
          <a:lstStyle/>
          <a:p>
            <a:r>
              <a:rPr lang="el-GR" dirty="0"/>
              <a:t>Ποιο ακριβώς (πρέπει να) είναι το αντικείμενο του νέου κανόνα σύγκρουσης;</a:t>
            </a:r>
            <a:endParaRPr lang="en-US" dirty="0"/>
          </a:p>
          <a:p>
            <a:endParaRPr lang="en-US" dirty="0"/>
          </a:p>
          <a:p>
            <a:r>
              <a:rPr lang="el-GR" dirty="0"/>
              <a:t>Η νέα κατηγορία εννόμων σχέσεων είναι τα </a:t>
            </a:r>
            <a:r>
              <a:rPr lang="el-GR" b="1" i="1" dirty="0"/>
              <a:t>έμμεσα δικαιώματα επί τίτλων</a:t>
            </a:r>
            <a:endParaRPr lang="en-US" b="1" i="1" dirty="0"/>
          </a:p>
          <a:p>
            <a:endParaRPr lang="en-US" b="1" i="1" dirty="0"/>
          </a:p>
          <a:p>
            <a:r>
              <a:rPr lang="el-GR" dirty="0"/>
              <a:t>Τα δικαιώματα αυτά, καίτοι ανομοιόμορφα διαμορφωμένα στις διάφορες έννομες τάξεις, έχουν το κοινό χαρακτηριστικό ότι είναι «το κάτι περισσότερο από απλή ενοχική αξίωση» που οι περισσότερες σύγχρονες νομοθεσίες απονέμουν στους Επενδυτές</a:t>
            </a:r>
          </a:p>
          <a:p>
            <a:endParaRPr lang="el-GR" dirty="0"/>
          </a:p>
          <a:p>
            <a:r>
              <a:rPr lang="el-GR" dirty="0"/>
              <a:t>Αυτά τα δικαιώματα δημιουργούνται στο πλαίσιο των συστημάτων γνήσιας έμμεσης κατοχής τίτλων και διακρίνονται από τα άμεσα δικαιώματα έναντι του Εκδότη, καθώς δεν μπορούν να αντιταχθούν έναντι αυτού. </a:t>
            </a:r>
          </a:p>
          <a:p>
            <a:endParaRPr lang="el-GR" dirty="0"/>
          </a:p>
          <a:p>
            <a:r>
              <a:rPr lang="el-GR" dirty="0"/>
              <a:t>Είναι απόλυτα δικαιώματα (</a:t>
            </a:r>
            <a:r>
              <a:rPr lang="en-US" dirty="0"/>
              <a:t>in rem</a:t>
            </a:r>
            <a:r>
              <a:rPr lang="el-GR" dirty="0"/>
              <a:t>)</a:t>
            </a:r>
            <a:r>
              <a:rPr lang="en-US" dirty="0"/>
              <a:t>, </a:t>
            </a:r>
            <a:r>
              <a:rPr lang="el-GR" dirty="0"/>
              <a:t>υπό την έννοια ότι ο σκοπός τους είναι να μπορούν να αντιταχθούν έναντι τρίτων προσώπων με τα οποία δεν υπάρχει συμβατικός δεσμός, όπως για παράδειγμα οι πιστωτές του ενδιάμεσου ή ο σύνδικος της πτώχευσης</a:t>
            </a:r>
            <a:endParaRPr lang="en-US" dirty="0"/>
          </a:p>
          <a:p>
            <a:endParaRPr lang="en-US" dirty="0"/>
          </a:p>
          <a:p>
            <a:pPr>
              <a:lnSpc>
                <a:spcPct val="120000"/>
              </a:lnSpc>
            </a:pPr>
            <a:r>
              <a:rPr lang="el-GR" dirty="0"/>
              <a:t>Το χαρακτηριστικό τους είναι ότι αποτελούν δικαιώματα</a:t>
            </a:r>
            <a:r>
              <a:rPr lang="en-US" dirty="0"/>
              <a:t> </a:t>
            </a:r>
            <a:r>
              <a:rPr lang="el-GR" dirty="0"/>
              <a:t>επί δικαιωμάτων άλλου προσώπου (του ενδιάμεσου)</a:t>
            </a:r>
            <a:r>
              <a:rPr lang="en-US" dirty="0"/>
              <a:t>, </a:t>
            </a:r>
            <a:r>
              <a:rPr lang="el-GR" dirty="0"/>
              <a:t>δηλαδή έχουν ως αντικείμενο την κυμαινόμενη ομάδα των (δικαιωμάτων επί) τίτλων που ο ενδιάμεσος κατέχει μέσω συλλογικού λογαριασμού για τους πελάτες του (όχι αρχή ειδικότητας)</a:t>
            </a:r>
            <a:endParaRPr lang="en-US" i="1" dirty="0"/>
          </a:p>
          <a:p>
            <a:endParaRPr lang="en-US" dirty="0"/>
          </a:p>
          <a:p>
            <a:r>
              <a:rPr lang="el-GR" dirty="0"/>
              <a:t>Η ‘έδρα’ / ‘κέντρο βάρους’ αυτών των δικαιωμάτων βρίσκεται κοντά στον ενδιάμεσο και θα πρέπει να προσδιορίζεται από ένα συνδετικό στοιχείο που να σχετίζεται με τον ενδιάμεσο (</a:t>
            </a:r>
            <a:r>
              <a:rPr lang="en-US" b="1" i="1" dirty="0"/>
              <a:t>intermediary-oriented conflicts rule</a:t>
            </a:r>
            <a:r>
              <a:rPr lang="el-GR" i="1" dirty="0"/>
              <a:t>, </a:t>
            </a:r>
            <a:r>
              <a:rPr lang="en-US" i="1" dirty="0" err="1"/>
              <a:t>cf</a:t>
            </a:r>
            <a:r>
              <a:rPr lang="en-US" i="1" dirty="0"/>
              <a:t> P.R.I.M.A.)</a:t>
            </a:r>
            <a:endParaRPr lang="el-GR" dirty="0"/>
          </a:p>
        </p:txBody>
      </p:sp>
    </p:spTree>
    <p:extLst>
      <p:ext uri="{BB962C8B-B14F-4D97-AF65-F5344CB8AC3E}">
        <p14:creationId xmlns:p14="http://schemas.microsoft.com/office/powerpoint/2010/main" val="20962789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60648"/>
            <a:ext cx="8229600" cy="990600"/>
          </a:xfrm>
        </p:spPr>
        <p:txBody>
          <a:bodyPr>
            <a:noAutofit/>
          </a:bodyPr>
          <a:lstStyle/>
          <a:p>
            <a:r>
              <a:rPr lang="el-GR" sz="2800" dirty="0"/>
              <a:t>Νομικός χαρακτηρισμός – </a:t>
            </a:r>
            <a:r>
              <a:rPr lang="el-GR" sz="2800" dirty="0" err="1"/>
              <a:t>ρυθμιστέα</a:t>
            </a:r>
            <a:r>
              <a:rPr lang="el-GR" sz="2800" dirty="0"/>
              <a:t> σχέση</a:t>
            </a:r>
          </a:p>
        </p:txBody>
      </p:sp>
      <p:sp>
        <p:nvSpPr>
          <p:cNvPr id="3" name="Θέση περιεχομένου 2"/>
          <p:cNvSpPr>
            <a:spLocks noGrp="1"/>
          </p:cNvSpPr>
          <p:nvPr>
            <p:ph idx="1"/>
          </p:nvPr>
        </p:nvSpPr>
        <p:spPr>
          <a:xfrm>
            <a:off x="228600" y="1600200"/>
            <a:ext cx="8763000" cy="5181600"/>
          </a:xfrm>
        </p:spPr>
        <p:txBody>
          <a:bodyPr>
            <a:normAutofit/>
          </a:bodyPr>
          <a:lstStyle/>
          <a:p>
            <a:r>
              <a:rPr lang="el-GR" sz="1600" dirty="0"/>
              <a:t>Τι θα πρέπει να βρίσκεται εκτός του πεδίου εφαρμογής του κανόνα σύγκρουσης;</a:t>
            </a:r>
            <a:endParaRPr lang="en-US" sz="1600" dirty="0"/>
          </a:p>
          <a:p>
            <a:endParaRPr lang="en-US" sz="1600" dirty="0"/>
          </a:p>
          <a:p>
            <a:r>
              <a:rPr lang="el-GR" sz="1600" dirty="0"/>
              <a:t>Η αμιγώς συμβατική σχέση μεταξύ Επενδυτή και ενδιάμεσου (</a:t>
            </a:r>
            <a:r>
              <a:rPr lang="en-US" sz="1600" dirty="0"/>
              <a:t>lex </a:t>
            </a:r>
            <a:r>
              <a:rPr lang="en-US" sz="1600" dirty="0" err="1"/>
              <a:t>contractus</a:t>
            </a:r>
            <a:r>
              <a:rPr lang="el-GR" sz="1600" dirty="0"/>
              <a:t>)</a:t>
            </a:r>
          </a:p>
          <a:p>
            <a:endParaRPr lang="el-GR" sz="1600" dirty="0"/>
          </a:p>
          <a:p>
            <a:r>
              <a:rPr lang="el-GR" sz="1600" dirty="0"/>
              <a:t>Υποσχετικές συμβάσεις με αντικείμενο άμεσα ή έμμεσα δικαιώματα επί τίτλων</a:t>
            </a:r>
            <a:endParaRPr lang="en-US" sz="1600" dirty="0"/>
          </a:p>
          <a:p>
            <a:endParaRPr lang="en-US" sz="1600" dirty="0"/>
          </a:p>
          <a:p>
            <a:r>
              <a:rPr lang="el-GR" sz="1600" dirty="0"/>
              <a:t>Τα </a:t>
            </a:r>
            <a:r>
              <a:rPr lang="el-GR" sz="1600" b="1" dirty="0"/>
              <a:t>άμεσα δικαιώματα </a:t>
            </a:r>
            <a:r>
              <a:rPr lang="el-GR" sz="1600" dirty="0"/>
              <a:t>επί τίτλων:</a:t>
            </a:r>
            <a:endParaRPr lang="en-US" sz="1600" b="1" i="1" dirty="0"/>
          </a:p>
          <a:p>
            <a:pPr lvl="1"/>
            <a:r>
              <a:rPr lang="el-GR" sz="1600" dirty="0"/>
              <a:t>Δικαιώματα που απορρέουν από τον τίτλο και μπορούν να ασκηθούν έναντι του Εκδότη</a:t>
            </a:r>
            <a:endParaRPr lang="en-US" sz="1600" u="sng" dirty="0"/>
          </a:p>
          <a:p>
            <a:pPr lvl="1"/>
            <a:r>
              <a:rPr lang="el-GR" sz="1600"/>
              <a:t>Διέπονται</a:t>
            </a:r>
            <a:r>
              <a:rPr lang="el-GR" sz="1600" dirty="0"/>
              <a:t> από τους παραδοσιακούς κανόνες </a:t>
            </a:r>
            <a:r>
              <a:rPr lang="el-GR" sz="1600" dirty="0" err="1"/>
              <a:t>ιδδδ</a:t>
            </a:r>
            <a:r>
              <a:rPr lang="el-GR" sz="1600" dirty="0"/>
              <a:t>:</a:t>
            </a:r>
          </a:p>
          <a:p>
            <a:pPr lvl="2"/>
            <a:r>
              <a:rPr lang="el-GR" sz="1400" dirty="0"/>
              <a:t>Μετοχές: </a:t>
            </a:r>
            <a:r>
              <a:rPr lang="en-US" sz="1400" dirty="0"/>
              <a:t>lex </a:t>
            </a:r>
            <a:r>
              <a:rPr lang="en-US" sz="1400" dirty="0" err="1"/>
              <a:t>societatis</a:t>
            </a:r>
            <a:r>
              <a:rPr lang="en-US" sz="1400" dirty="0"/>
              <a:t> </a:t>
            </a:r>
            <a:r>
              <a:rPr lang="el-GR" sz="1400" dirty="0"/>
              <a:t>και ενδεχομένως </a:t>
            </a:r>
            <a:r>
              <a:rPr lang="en-US" sz="1400" dirty="0"/>
              <a:t>lex </a:t>
            </a:r>
            <a:r>
              <a:rPr lang="en-US" sz="1400" dirty="0" err="1"/>
              <a:t>cartae</a:t>
            </a:r>
            <a:r>
              <a:rPr lang="en-US" sz="1400" dirty="0"/>
              <a:t> </a:t>
            </a:r>
            <a:r>
              <a:rPr lang="en-US" sz="1400" dirty="0" err="1"/>
              <a:t>sitae</a:t>
            </a:r>
            <a:r>
              <a:rPr lang="el-GR" sz="1400" dirty="0"/>
              <a:t> ή δίκαιο του τόπου του μητρώου τίτλων</a:t>
            </a:r>
          </a:p>
          <a:p>
            <a:pPr lvl="2"/>
            <a:r>
              <a:rPr lang="el-GR" sz="1400" dirty="0"/>
              <a:t>Ομόλογα </a:t>
            </a:r>
            <a:r>
              <a:rPr lang="el-GR" sz="1400" dirty="0" err="1"/>
              <a:t>κλπ</a:t>
            </a:r>
            <a:r>
              <a:rPr lang="el-GR" sz="1400" dirty="0"/>
              <a:t>: </a:t>
            </a:r>
            <a:r>
              <a:rPr lang="en-US" sz="1400" dirty="0"/>
              <a:t>lex </a:t>
            </a:r>
            <a:r>
              <a:rPr lang="en-US" sz="1400" dirty="0" err="1"/>
              <a:t>creationis</a:t>
            </a:r>
            <a:r>
              <a:rPr lang="en-US" sz="1400" dirty="0"/>
              <a:t>, </a:t>
            </a:r>
            <a:r>
              <a:rPr lang="el-GR" sz="1400" dirty="0"/>
              <a:t>το δίκαιο που διέπει την ενσωματωμένη έννομη σχέση, δανειακή </a:t>
            </a:r>
            <a:r>
              <a:rPr lang="el-GR" sz="1400" dirty="0" err="1"/>
              <a:t>κλπ</a:t>
            </a:r>
            <a:endParaRPr lang="en-US" sz="1400" dirty="0"/>
          </a:p>
          <a:p>
            <a:pPr lvl="1"/>
            <a:r>
              <a:rPr lang="el-GR" sz="1600" dirty="0"/>
              <a:t>Η ‘έδρα’ / ‘κέντρο βάρους’ αυτών των δικαιωμάτων εντοπίζεται στον Εκδότη των τίτλων (</a:t>
            </a:r>
            <a:r>
              <a:rPr lang="en-US" sz="1600" b="1" i="1" dirty="0"/>
              <a:t>Issuer-oriented conflicts rules</a:t>
            </a:r>
            <a:r>
              <a:rPr lang="el-GR" sz="1600" dirty="0"/>
              <a:t>)</a:t>
            </a:r>
            <a:endParaRPr lang="en-US" sz="1600" dirty="0"/>
          </a:p>
          <a:p>
            <a:pPr lvl="1"/>
            <a:endParaRPr lang="en-US" sz="1600" dirty="0"/>
          </a:p>
          <a:p>
            <a:r>
              <a:rPr lang="el-GR" sz="1600" dirty="0"/>
              <a:t>Ζητήματα που </a:t>
            </a:r>
            <a:r>
              <a:rPr lang="el-GR" sz="1600" dirty="0" err="1"/>
              <a:t>διέπονται</a:t>
            </a:r>
            <a:r>
              <a:rPr lang="el-GR" sz="1600" dirty="0"/>
              <a:t> από τη </a:t>
            </a:r>
            <a:r>
              <a:rPr lang="en-US" sz="1600" dirty="0"/>
              <a:t>lex concursus</a:t>
            </a:r>
          </a:p>
        </p:txBody>
      </p:sp>
    </p:spTree>
    <p:extLst>
      <p:ext uri="{BB962C8B-B14F-4D97-AF65-F5344CB8AC3E}">
        <p14:creationId xmlns:p14="http://schemas.microsoft.com/office/powerpoint/2010/main" val="22814558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2800" dirty="0"/>
              <a:t>Χαρακτηριστικά του κατάλληλου συνδετικού στοιχείου</a:t>
            </a:r>
          </a:p>
        </p:txBody>
      </p:sp>
      <p:sp>
        <p:nvSpPr>
          <p:cNvPr id="3" name="Θέση περιεχομένου 2"/>
          <p:cNvSpPr>
            <a:spLocks noGrp="1"/>
          </p:cNvSpPr>
          <p:nvPr>
            <p:ph idx="1"/>
          </p:nvPr>
        </p:nvSpPr>
        <p:spPr>
          <a:xfrm>
            <a:off x="457200" y="1447800"/>
            <a:ext cx="8382000" cy="5181600"/>
          </a:xfrm>
        </p:spPr>
        <p:txBody>
          <a:bodyPr>
            <a:normAutofit fontScale="55000" lnSpcReduction="20000"/>
          </a:bodyPr>
          <a:lstStyle/>
          <a:p>
            <a:endParaRPr lang="en-US" dirty="0"/>
          </a:p>
          <a:p>
            <a:r>
              <a:rPr lang="el-GR" dirty="0"/>
              <a:t>Τα έμμεσα δικαιώματα επί τίτλων έχουν πρακτική σημασία στην ατυχή περίπτωση της πτώχευσης του ενδιαμέσου</a:t>
            </a:r>
            <a:endParaRPr lang="en-US" dirty="0"/>
          </a:p>
          <a:p>
            <a:endParaRPr lang="en-US" dirty="0"/>
          </a:p>
          <a:p>
            <a:r>
              <a:rPr lang="el-GR" dirty="0"/>
              <a:t>Σε περίπτωση πτώχευσης / αφερεγγυότητας, τα κρίσιμα ζητήματα είναι:</a:t>
            </a:r>
            <a:endParaRPr lang="en-US" dirty="0"/>
          </a:p>
          <a:p>
            <a:pPr lvl="1"/>
            <a:r>
              <a:rPr lang="el-GR" dirty="0"/>
              <a:t>Αν οι τίτλοι / τα δικαιώματα επί τίτλων που κατέχει ο ενδιάμεσος για τους πελάτες του είναι μέρος της πτωχευτικής περιουσίας ή όχι.</a:t>
            </a:r>
            <a:endParaRPr lang="en-US" dirty="0"/>
          </a:p>
          <a:p>
            <a:pPr lvl="1"/>
            <a:r>
              <a:rPr lang="el-GR" dirty="0"/>
              <a:t>Σε περίπτωση ελλείματος τίτλων, πώς κατανέμεται το έλλειμα και ποιο έχουν προτεραιότητα επί των τίτλων.</a:t>
            </a:r>
            <a:endParaRPr lang="en-US" dirty="0"/>
          </a:p>
          <a:p>
            <a:endParaRPr lang="en-US" dirty="0"/>
          </a:p>
          <a:p>
            <a:r>
              <a:rPr lang="el-GR" dirty="0"/>
              <a:t>Κάθε έννομη τάξη ενδέχεται να απαντά με διαφορετικό τρόπο στα ερωτήματα αυτά (πχ χρονική προτεραιότητα, αναλογικός επιμερισμός ελλείματος </a:t>
            </a:r>
            <a:r>
              <a:rPr lang="el-GR" dirty="0" err="1"/>
              <a:t>κλπ</a:t>
            </a:r>
            <a:r>
              <a:rPr lang="en-US" dirty="0"/>
              <a:t>)</a:t>
            </a:r>
            <a:r>
              <a:rPr lang="el-GR" dirty="0"/>
              <a:t>.</a:t>
            </a:r>
            <a:endParaRPr lang="en-US" dirty="0"/>
          </a:p>
          <a:p>
            <a:endParaRPr lang="en-US" dirty="0"/>
          </a:p>
          <a:p>
            <a:r>
              <a:rPr lang="el-GR" dirty="0"/>
              <a:t>Ωστόσο, τα ερωτήματα αυτά αφορούν στη διανομή ενός και μόνου, πεπερασμένου σε περιεχόμενο συνόλου τίτλων ή δικαιωμάτων επί τίτλων </a:t>
            </a:r>
            <a:r>
              <a:rPr lang="en-US" dirty="0"/>
              <a:t>(</a:t>
            </a:r>
            <a:r>
              <a:rPr lang="el-GR" dirty="0"/>
              <a:t>δηλαδή του αντικειμένου των έμμεσων δικαιωμάτων επί τίτλων</a:t>
            </a:r>
            <a:r>
              <a:rPr lang="en-US" dirty="0"/>
              <a:t>)</a:t>
            </a:r>
            <a:r>
              <a:rPr lang="el-GR" dirty="0"/>
              <a:t>. </a:t>
            </a:r>
          </a:p>
          <a:p>
            <a:endParaRPr lang="el-GR" dirty="0"/>
          </a:p>
          <a:p>
            <a:r>
              <a:rPr lang="el-GR" dirty="0"/>
              <a:t>Για τον λόγο αυτό είναι απολύτως αναγκαίο για τη βεβαιότητα δικαίου και την </a:t>
            </a:r>
            <a:r>
              <a:rPr lang="el-GR" dirty="0" err="1"/>
              <a:t>προβλεψιμότητα</a:t>
            </a:r>
            <a:r>
              <a:rPr lang="el-GR" dirty="0"/>
              <a:t> να υπάγονται σε ένα μόνο δίκαιο αναφορικά με όλους τους επενδυτές – πελάτες του ενδιάμεσου. </a:t>
            </a:r>
            <a:endParaRPr lang="en-US" dirty="0"/>
          </a:p>
          <a:p>
            <a:endParaRPr lang="en-US" dirty="0"/>
          </a:p>
          <a:p>
            <a:r>
              <a:rPr lang="el-GR" dirty="0"/>
              <a:t>Πρακτικά, το ζητούμενο είναι το εφαρμοστέο δίκαιο επί της ‘ιδιοκτησίας’ ενός συγκεκριμένου συνόλου περιουσιακών στοιχείων. Αν οι επενδυτές μπορούν να επικαλούνται διαφορετικά δίκαια για το ερώτημα αυτό, τότε μπορεί να έχουν συγκρουόμενα δικαιώματα ιδιοκτησίας επί των ίδιων περιουσιακών στοιχείων</a:t>
            </a:r>
            <a:r>
              <a:rPr lang="en-US" dirty="0"/>
              <a:t>.</a:t>
            </a:r>
          </a:p>
          <a:p>
            <a:endParaRPr lang="en-US" dirty="0"/>
          </a:p>
          <a:p>
            <a:r>
              <a:rPr lang="el-GR" i="1" dirty="0"/>
              <a:t>Αυτό συμβαίνει στο πλαίσιο της Σύμβασης της Χάγης: με την επιλογή δικαίου κάθε πελάτης μπορεί να έχει προτεραιότητα επί των (δικαιωμάτων επί) τίτλων σύμφωνα με το «δικό του» εφαρμοστέο δίκαιο.</a:t>
            </a:r>
            <a:r>
              <a:rPr lang="en-US" i="1" dirty="0"/>
              <a:t> </a:t>
            </a:r>
            <a:endParaRPr lang="el-GR" i="1" dirty="0"/>
          </a:p>
        </p:txBody>
      </p:sp>
    </p:spTree>
    <p:extLst>
      <p:ext uri="{BB962C8B-B14F-4D97-AF65-F5344CB8AC3E}">
        <p14:creationId xmlns:p14="http://schemas.microsoft.com/office/powerpoint/2010/main" val="6462089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204CFE-EE57-697B-A980-ECB12F29726A}"/>
              </a:ext>
            </a:extLst>
          </p:cNvPr>
          <p:cNvSpPr>
            <a:spLocks noGrp="1"/>
          </p:cNvSpPr>
          <p:nvPr>
            <p:ph type="title"/>
          </p:nvPr>
        </p:nvSpPr>
        <p:spPr/>
        <p:txBody>
          <a:bodyPr>
            <a:normAutofit/>
          </a:bodyPr>
          <a:lstStyle/>
          <a:p>
            <a:r>
              <a:rPr lang="el-GR" sz="2800" dirty="0"/>
              <a:t>Νομοθεσία της ΕΕ</a:t>
            </a:r>
          </a:p>
        </p:txBody>
      </p:sp>
      <p:sp>
        <p:nvSpPr>
          <p:cNvPr id="3" name="Θέση περιεχομένου 2">
            <a:extLst>
              <a:ext uri="{FF2B5EF4-FFF2-40B4-BE49-F238E27FC236}">
                <a16:creationId xmlns:a16="http://schemas.microsoft.com/office/drawing/2014/main" id="{65CCFE5A-0EB3-0737-D82C-EAB4D5E12E14}"/>
              </a:ext>
            </a:extLst>
          </p:cNvPr>
          <p:cNvSpPr>
            <a:spLocks noGrp="1"/>
          </p:cNvSpPr>
          <p:nvPr>
            <p:ph idx="1"/>
          </p:nvPr>
        </p:nvSpPr>
        <p:spPr/>
        <p:txBody>
          <a:bodyPr>
            <a:normAutofit fontScale="70000" lnSpcReduction="20000"/>
          </a:bodyPr>
          <a:lstStyle/>
          <a:p>
            <a:pPr marL="0" indent="0">
              <a:lnSpc>
                <a:spcPct val="107000"/>
              </a:lnSpc>
              <a:spcAft>
                <a:spcPts val="800"/>
              </a:spcAft>
              <a:buNone/>
            </a:pPr>
            <a:r>
              <a:rPr lang="el-GR" sz="1800" b="1"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ΟΔΗΓΙΑ 98/26/ΕΚ ΤΟΥ ΕΥΡΩΠΑΪΚΟΥ ΚΟΙΝΟΒΟΥΛΙΟΥ ΚΑΙ ΤΟΥ ΣΥΜΒΟΥΛΙΟΥ | της 19ης Μαΐου 1998 | σχετικά με το αμετάκλητο του διακανονισμού στα συστήματα πληρωμών και στα συστήματα διακανονισμού αξιογράφων | (ΕΕ L 166 της 11.6.1998, σ. 45)</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n-US"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9.</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2.  Όταν παρέχονται αξιόγραφα, περιλαμβανομένων δικαιωμάτων επί αξιογράφων, ως ασφάλεια σε συμμετέχοντες, διαχειριστές συστημάτων ή Κεντρικές Τράπεζες των κρατών μελών ή στην Ευρωπαϊκή Κεντρική Τράπεζα όπως περιγράφεται στην παράγραφο 1, και το δικαίωμά τους ή το δικαίωμα οποιουδήποτε αντιπροσώπου, μεσίτη ή τρίτου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ενεργούντος</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για λογαριασμό τους σε σχέση με τα αξιόγραφα καταχωρείται </a:t>
            </a:r>
            <a:r>
              <a:rPr lang="el-GR" sz="1800" b="1" u="sng"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νομίμως</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σε μητρώο ή σε λογαριασμό ή σε κεντρικό σύστημα καταθέσεων που βρίσκεται σε κράτος μέλος, ο καθορισμός των δικαιωμάτων αυτών των φορέων ως δικαιούχων ασφάλειας σε σχέση με τα αξιόγραφα αυτά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διέπεται</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από τη νομοθεσία αυτού του κράτους μέλους.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ctr">
              <a:lnSpc>
                <a:spcPct val="107000"/>
              </a:lnSpc>
              <a:spcAft>
                <a:spcPts val="800"/>
              </a:spcAft>
              <a:buNone/>
            </a:pP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b="1"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Οδηγία 2001/24/ΕΚ του Ευρωπαϊκού Κοινοβουλίου και του Συμβουλίου, της 4ης Απριλίου 2001, για την εξυγίανση και την εκκαθάριση των πιστωτικών ιδρυμάτων</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Άρθρο 24</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Lex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rei</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sitae</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Η άσκηση των δικαιωμάτων κυριότητας ή άλλων δικαιωμάτων επί τίτλων, η ύπαρξη ή μεταβίβαση των οποίων </a:t>
            </a:r>
            <a:r>
              <a:rPr lang="el-GR" sz="1800" b="1" u="sng"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προϋποθέτει</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την εγγραφή τους σε δημόσιο βιβλίο, λογαριασμό ή κεντρικό σύστημα καταθέσεων, τηρούμενο ή ευρισκόμενο σε κράτος μέλος,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διέπεται</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από το δίκαιο του κράτους μέλους, στο οποίο τηρείται ή ευρίσκεται το δημόσιο βιβλίο, ο λογαριασμός ή το κεντρικό σύστημα καταθέσεων στο οποίο έχουν εγγραφεί αυτά τα δικαιώματα.</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l-GR" dirty="0"/>
          </a:p>
        </p:txBody>
      </p:sp>
    </p:spTree>
    <p:extLst>
      <p:ext uri="{BB962C8B-B14F-4D97-AF65-F5344CB8AC3E}">
        <p14:creationId xmlns:p14="http://schemas.microsoft.com/office/powerpoint/2010/main" val="28284671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67544" y="908720"/>
            <a:ext cx="8229600" cy="792088"/>
          </a:xfrm>
        </p:spPr>
        <p:txBody>
          <a:bodyPr>
            <a:normAutofit/>
          </a:bodyPr>
          <a:lstStyle/>
          <a:p>
            <a:pPr algn="ctr"/>
            <a:r>
              <a:rPr lang="el-GR" sz="3200" dirty="0"/>
              <a:t>Παραδοσιακή ή άμεση κατοχή κινητών αξιών</a:t>
            </a:r>
          </a:p>
        </p:txBody>
      </p:sp>
      <p:sp>
        <p:nvSpPr>
          <p:cNvPr id="3" name="2 - Θέση περιεχομένου"/>
          <p:cNvSpPr>
            <a:spLocks noGrp="1"/>
          </p:cNvSpPr>
          <p:nvPr>
            <p:ph idx="1"/>
          </p:nvPr>
        </p:nvSpPr>
        <p:spPr>
          <a:xfrm>
            <a:off x="467544" y="1988840"/>
            <a:ext cx="8229600" cy="4325112"/>
          </a:xfrm>
        </p:spPr>
        <p:txBody>
          <a:bodyPr>
            <a:normAutofit fontScale="85000" lnSpcReduction="20000"/>
          </a:bodyPr>
          <a:lstStyle/>
          <a:p>
            <a:pPr>
              <a:spcAft>
                <a:spcPts val="600"/>
              </a:spcAft>
            </a:pPr>
            <a:r>
              <a:rPr lang="el-GR" sz="2400" dirty="0">
                <a:latin typeface="Calibri" pitchFamily="34" charset="0"/>
              </a:rPr>
              <a:t>Κινητές αξίες / χρηματοπιστωτικοί τίτλοι / τίτλοι επενδύσεως: </a:t>
            </a:r>
          </a:p>
          <a:p>
            <a:pPr lvl="1">
              <a:spcAft>
                <a:spcPts val="600"/>
              </a:spcAft>
            </a:pPr>
            <a:r>
              <a:rPr lang="el-GR" sz="2200" dirty="0">
                <a:latin typeface="Calibri" pitchFamily="34" charset="0"/>
              </a:rPr>
              <a:t>μετοχές, ομολογίες, υβρίδια (πχ ομόλογα μετατρέψιμα σε μετοχές) </a:t>
            </a:r>
            <a:r>
              <a:rPr lang="el-GR" sz="2200" dirty="0" err="1">
                <a:latin typeface="Calibri" pitchFamily="34" charset="0"/>
              </a:rPr>
              <a:t>κ.ο.κ</a:t>
            </a:r>
            <a:r>
              <a:rPr lang="el-GR" sz="2200" dirty="0">
                <a:latin typeface="Calibri" pitchFamily="34" charset="0"/>
              </a:rPr>
              <a:t>.</a:t>
            </a:r>
          </a:p>
          <a:p>
            <a:pPr lvl="1">
              <a:spcAft>
                <a:spcPts val="600"/>
              </a:spcAft>
            </a:pPr>
            <a:r>
              <a:rPr lang="el-GR" sz="2200" dirty="0">
                <a:latin typeface="Calibri" pitchFamily="34" charset="0"/>
              </a:rPr>
              <a:t>αποτελούν αντικείμενο ολικής έκδοσης και όλοι οι τίτλοι της ίδιας έκδοσης ενσωματώνουν τα ίδια δικαιώματα έναντι του εκδότη τους</a:t>
            </a:r>
          </a:p>
          <a:p>
            <a:pPr>
              <a:spcAft>
                <a:spcPts val="600"/>
              </a:spcAft>
            </a:pPr>
            <a:r>
              <a:rPr lang="el-GR" sz="2400" dirty="0">
                <a:latin typeface="Calibri" pitchFamily="34" charset="0"/>
              </a:rPr>
              <a:t>Αξιογραφική ενσωμάτωση → Διευκόλυνση κυκλοφορίας των τίτλων </a:t>
            </a:r>
          </a:p>
          <a:p>
            <a:pPr>
              <a:spcAft>
                <a:spcPts val="600"/>
              </a:spcAft>
            </a:pPr>
            <a:r>
              <a:rPr lang="el-GR" sz="2400" dirty="0">
                <a:latin typeface="Calibri" pitchFamily="34" charset="0"/>
              </a:rPr>
              <a:t>Μεταβίβαση άυλων δικαιωμάτων / απαιτήσεων </a:t>
            </a:r>
            <a:r>
              <a:rPr lang="el-GR" sz="2400" b="1" dirty="0">
                <a:latin typeface="Calibri" pitchFamily="34" charset="0"/>
              </a:rPr>
              <a:t>αξιογραφικά ενσωματωμένων </a:t>
            </a:r>
            <a:r>
              <a:rPr lang="en-US" sz="2400" b="1" dirty="0">
                <a:latin typeface="Calibri" pitchFamily="34" charset="0"/>
              </a:rPr>
              <a:t> </a:t>
            </a:r>
            <a:r>
              <a:rPr lang="en-US" sz="2400" dirty="0">
                <a:latin typeface="Calibri" pitchFamily="34" charset="0"/>
              </a:rPr>
              <a:t>(</a:t>
            </a:r>
            <a:r>
              <a:rPr lang="el-GR" sz="2400" dirty="0">
                <a:latin typeface="Calibri" pitchFamily="34" charset="0"/>
              </a:rPr>
              <a:t>αξιόγραφα στον κομιστή</a:t>
            </a:r>
            <a:r>
              <a:rPr lang="en-US" sz="2400" dirty="0">
                <a:latin typeface="Calibri" pitchFamily="34" charset="0"/>
              </a:rPr>
              <a:t>)</a:t>
            </a:r>
            <a:r>
              <a:rPr lang="el-GR" sz="2400" dirty="0">
                <a:latin typeface="Calibri" pitchFamily="34" charset="0"/>
              </a:rPr>
              <a:t>→ συμφωνία + παράδοση  </a:t>
            </a:r>
            <a:r>
              <a:rPr lang="el-GR" sz="2400" b="1" dirty="0">
                <a:latin typeface="Calibri" pitchFamily="34" charset="0"/>
              </a:rPr>
              <a:t>αξιογράφου</a:t>
            </a:r>
            <a:r>
              <a:rPr lang="el-GR" sz="2400" dirty="0">
                <a:latin typeface="Calibri" pitchFamily="34" charset="0"/>
              </a:rPr>
              <a:t> (έμφαση στην κατοχή / νομή του εγγράφου)</a:t>
            </a:r>
          </a:p>
          <a:p>
            <a:pPr>
              <a:spcAft>
                <a:spcPts val="600"/>
              </a:spcAft>
            </a:pPr>
            <a:r>
              <a:rPr lang="el-GR" sz="2400" dirty="0">
                <a:latin typeface="Calibri" pitchFamily="34" charset="0"/>
              </a:rPr>
              <a:t>Τα εκ του χαρτίου δικαιώματα ακολουθούν τα επί του χαρτίου δικαιώματα.</a:t>
            </a:r>
          </a:p>
          <a:p>
            <a:pPr>
              <a:spcAft>
                <a:spcPts val="600"/>
              </a:spcAft>
            </a:pPr>
            <a:r>
              <a:rPr lang="el-GR" dirty="0">
                <a:latin typeface="Calibri" pitchFamily="34" charset="0"/>
              </a:rPr>
              <a:t>Τίτλοι: στον κομιστή ή </a:t>
            </a:r>
            <a:r>
              <a:rPr lang="el-GR" dirty="0" err="1">
                <a:latin typeface="Calibri" pitchFamily="34" charset="0"/>
              </a:rPr>
              <a:t>εγγραπτέοι</a:t>
            </a:r>
            <a:r>
              <a:rPr lang="el-GR" dirty="0">
                <a:latin typeface="Calibri" pitchFamily="34" charset="0"/>
              </a:rPr>
              <a:t>.</a:t>
            </a:r>
          </a:p>
          <a:p>
            <a:pPr>
              <a:spcAft>
                <a:spcPts val="600"/>
              </a:spcAft>
            </a:pPr>
            <a:r>
              <a:rPr lang="el-GR" sz="2400" dirty="0">
                <a:latin typeface="Calibri" pitchFamily="34" charset="0"/>
              </a:rPr>
              <a:t>Άμεση κατοχή: ο επενδυτής  ασκεί  άμεσα τα δικαιώματά του έναντι του Εκδότη των τίτλων.</a:t>
            </a:r>
          </a:p>
          <a:p>
            <a:endParaRPr lang="el-GR" dirty="0">
              <a:latin typeface="Calibri" pitchFamily="34" charset="0"/>
            </a:endParaRPr>
          </a:p>
        </p:txBody>
      </p:sp>
    </p:spTree>
    <p:extLst>
      <p:ext uri="{BB962C8B-B14F-4D97-AF65-F5344CB8AC3E}">
        <p14:creationId xmlns:p14="http://schemas.microsoft.com/office/powerpoint/2010/main" val="2138548958"/>
      </p:ext>
    </p:extLst>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8204CFE-EE57-697B-A980-ECB12F29726A}"/>
              </a:ext>
            </a:extLst>
          </p:cNvPr>
          <p:cNvSpPr>
            <a:spLocks noGrp="1"/>
          </p:cNvSpPr>
          <p:nvPr>
            <p:ph type="title"/>
          </p:nvPr>
        </p:nvSpPr>
        <p:spPr/>
        <p:txBody>
          <a:bodyPr>
            <a:normAutofit/>
          </a:bodyPr>
          <a:lstStyle/>
          <a:p>
            <a:r>
              <a:rPr lang="el-GR" sz="2800" dirty="0"/>
              <a:t>Νομοθεσία της ΕΕ</a:t>
            </a:r>
          </a:p>
        </p:txBody>
      </p:sp>
      <p:sp>
        <p:nvSpPr>
          <p:cNvPr id="3" name="Θέση περιεχομένου 2">
            <a:extLst>
              <a:ext uri="{FF2B5EF4-FFF2-40B4-BE49-F238E27FC236}">
                <a16:creationId xmlns:a16="http://schemas.microsoft.com/office/drawing/2014/main" id="{65CCFE5A-0EB3-0737-D82C-EAB4D5E12E14}"/>
              </a:ext>
            </a:extLst>
          </p:cNvPr>
          <p:cNvSpPr>
            <a:spLocks noGrp="1"/>
          </p:cNvSpPr>
          <p:nvPr>
            <p:ph idx="1"/>
          </p:nvPr>
        </p:nvSpPr>
        <p:spPr/>
        <p:txBody>
          <a:bodyPr>
            <a:normAutofit fontScale="62500" lnSpcReduction="20000"/>
          </a:bodyPr>
          <a:lstStyle/>
          <a:p>
            <a:pPr marL="0" indent="0">
              <a:lnSpc>
                <a:spcPct val="107000"/>
              </a:lnSpc>
              <a:spcAft>
                <a:spcPts val="800"/>
              </a:spcAft>
              <a:buNone/>
            </a:pPr>
            <a:r>
              <a:rPr lang="el-GR" sz="1800" b="1"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Οδηγία 2002/47/ΕΚ του Ευρωπαϊκού Κοινοβουλίου και του Συμβουλίου, της 6ης Ιουνίου 2002, για τις συμφωνίες παροχής χρηματοοικονομικής ασφάλειας</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Άρθρο 2</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Ορισμοί</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1. Για τους σκοπούς της παρούσας οδηγίας νοούνται ως: [..] ζ) "ασφάλεια επί τίτλων σε λογιστική μορφή": η χρηματοοικονομική ασφάλεια που παρέχεται στα πλαίσια συμφωνίας παροχής χρηματοοικονομικής ασφάλειας και η οποία συνίσταται σε χρηματοπιστωτικά μέσα, το δικαίωμα επί των οποίων </a:t>
            </a:r>
            <a:r>
              <a:rPr lang="el-GR" sz="1800" b="1" u="sng"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αποδεικνύεται</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με εγγραφές σε μητρώο ή λογαριασμό που τηρείται από μεσάζοντα ή εν ονόματι αυτού·</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l-GR" sz="1800" kern="100" dirty="0">
                <a:latin typeface="Calibri" panose="020F0502020204030204" pitchFamily="34" charset="0"/>
                <a:ea typeface="Calibri" panose="020F0502020204030204" pitchFamily="34" charset="0"/>
                <a:cs typeface="Times New Roman" panose="02020603050405020304" pitchFamily="18" charset="0"/>
              </a:rPr>
              <a:t>[..]</a:t>
            </a:r>
          </a:p>
          <a:p>
            <a:pPr marL="0" indent="0">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Άρθρο 9</a:t>
            </a:r>
            <a:r>
              <a:rPr lang="el-GR" sz="1800" kern="100" dirty="0">
                <a:latin typeface="Calibri" panose="020F0502020204030204" pitchFamily="34" charset="0"/>
                <a:ea typeface="Calibri" panose="020F0502020204030204" pitchFamily="34" charset="0"/>
                <a:cs typeface="Times New Roman" panose="02020603050405020304" pitchFamily="18" charset="0"/>
              </a:rPr>
              <a:t> - </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Εφαρμοστέο δίκαιο</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1. Οποιοδήποτε ζήτημα σε σχέση με τα στοιχεία που αναφέρονται στην παράγραφο 2, το οποίο προκύπτει σε σχέση με ασφάλεια επί τίτλων σε λογιστική μορφή,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διέπεται</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από το δίκαιο της χώρας όπου τηρείται ο σχετικός λογαριασμός. Η παραπομπή στη νομοθεσία μιας χώρας αποτελεί παραπομπή στο εσωτερικό της δίκαιο, χωρίς να λαμβάνεται υπόψη οποιοσδήποτε κανόνας βάσει του οποίου, στην απόφαση επί του σχετικού ζητήματος, θα γινόταν παραπομπή στο δίκαιο άλλου κράτους. </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2.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Tα</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στοιχεία στα οποία αναφέρεται η παράγραφος 1 είναι:</a:t>
            </a:r>
            <a:r>
              <a:rPr lang="el-GR" sz="1800" kern="100" dirty="0">
                <a:latin typeface="Calibri" panose="020F0502020204030204" pitchFamily="34" charset="0"/>
                <a:ea typeface="Calibri" panose="020F0502020204030204" pitchFamily="34" charset="0"/>
                <a:cs typeface="Times New Roman" panose="02020603050405020304" pitchFamily="18" charset="0"/>
              </a:rPr>
              <a:t> </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α) η νομική φύση και τα περιουσιακά αποτελέσματα της ασφάλειας επί τίτλων σε λογιστική μορφή· β) η πλήρωση των τυπικών και διαδικαστικών προϋποθέσεων μιας συμφωνίας παροχής χρηματοοικονομικής ασφάλειας που αφορά ασφάλεια επί τίτλων σε λογιστική μορφή και η παροχή ασφάλειας επί τίτλων σε λογιστική μορφή στα πλαίσια μιας τέτοιας συμφωνίας και, γενικότερα, η ολοκλήρωση των αναγκαίων διατυπώσεων ώστε η εν λόγω συμφωνία και η εν λόγω παροχή να είναι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αντιτάξιμες</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έναντι τρίτων· γ) το κατά πόσον το δικαίωμα ιδιοκτησίας ή άλλο δικαίωμα ενός προσώπου αναφορικά με ασφάλεια επί τίτλων υπό λογιστική μορφή προηγείται ή έπεται ανταγωνιστικού δικαιώματος ιδιοκτησίας ή άλλου δικαιώματος, ή έχει επέλθει απόκτηση καλή τη </a:t>
            </a:r>
            <a:r>
              <a:rPr lang="el-GR" sz="1800" kern="100" dirty="0" err="1">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πίστει</a:t>
            </a:r>
            <a:r>
              <a:rPr lang="el-GR" sz="1800" kern="100" dirty="0">
                <a:solidFill>
                  <a:srgbClr val="333333"/>
                </a:solidFill>
                <a:effectLst/>
                <a:latin typeface="Segoe UI" panose="020B0502040204020203" pitchFamily="34" charset="0"/>
                <a:ea typeface="Calibri" panose="020F0502020204030204" pitchFamily="34" charset="0"/>
                <a:cs typeface="Times New Roman" panose="02020603050405020304" pitchFamily="18" charset="0"/>
              </a:rPr>
              <a:t>· δ) οι διατυπώσεις που απαιτούνται για τη ρευστοποίηση της ασφάλειας επί τίτλων υπό λογιστική μορφή ως αποτέλεσμα επέλευσης γεγονότος που συνεπάγεται αναγκαστική εκτέλεση.</a:t>
            </a:r>
            <a:endParaRPr lang="el-G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l-GR" dirty="0"/>
          </a:p>
        </p:txBody>
      </p:sp>
    </p:spTree>
    <p:extLst>
      <p:ext uri="{BB962C8B-B14F-4D97-AF65-F5344CB8AC3E}">
        <p14:creationId xmlns:p14="http://schemas.microsoft.com/office/powerpoint/2010/main" val="3764897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 Τίτλος"/>
          <p:cNvSpPr>
            <a:spLocks noGrp="1"/>
          </p:cNvSpPr>
          <p:nvPr>
            <p:ph type="title"/>
          </p:nvPr>
        </p:nvSpPr>
        <p:spPr>
          <a:xfrm>
            <a:off x="467544" y="908720"/>
            <a:ext cx="8229600" cy="4320480"/>
          </a:xfrm>
        </p:spPr>
        <p:txBody>
          <a:bodyPr>
            <a:normAutofit fontScale="90000"/>
          </a:bodyPr>
          <a:lstStyle/>
          <a:p>
            <a:pPr algn="ctr"/>
            <a:br>
              <a:rPr lang="el-GR" sz="3200" dirty="0">
                <a:latin typeface="Calibri" pitchFamily="34" charset="0"/>
              </a:rPr>
            </a:br>
            <a:r>
              <a:rPr lang="el-GR" sz="3200" dirty="0">
                <a:latin typeface="Calibri" pitchFamily="34" charset="0"/>
              </a:rPr>
              <a:t>ΕΝΟΤΗΤΑ Β’ </a:t>
            </a:r>
            <a:br>
              <a:rPr lang="el-GR" sz="3200" dirty="0">
                <a:latin typeface="Calibri" pitchFamily="34" charset="0"/>
              </a:rPr>
            </a:br>
            <a:br>
              <a:rPr lang="el-GR" sz="3200" dirty="0">
                <a:latin typeface="Calibri" pitchFamily="34" charset="0"/>
              </a:rPr>
            </a:br>
            <a:r>
              <a:rPr lang="el-GR" sz="3200" dirty="0">
                <a:latin typeface="Calibri" pitchFamily="34" charset="0"/>
              </a:rPr>
              <a:t>Εφαρμοστέο δίκαιο επί </a:t>
            </a:r>
            <a:r>
              <a:rPr lang="el-GR" sz="3200" dirty="0" err="1">
                <a:latin typeface="Calibri" pitchFamily="34" charset="0"/>
              </a:rPr>
              <a:t>κρυπτοπεριουσιακών</a:t>
            </a:r>
            <a:r>
              <a:rPr lang="el-GR" sz="3200" dirty="0">
                <a:latin typeface="Calibri" pitchFamily="34" charset="0"/>
              </a:rPr>
              <a:t> στοιχείων </a:t>
            </a:r>
            <a:br>
              <a:rPr lang="el-GR" sz="3200" dirty="0">
                <a:latin typeface="Calibri" pitchFamily="34" charset="0"/>
              </a:rPr>
            </a:br>
            <a:br>
              <a:rPr lang="el-GR" sz="3200" dirty="0">
                <a:latin typeface="Calibri" pitchFamily="34" charset="0"/>
              </a:rPr>
            </a:br>
            <a:r>
              <a:rPr lang="el-GR" sz="3200" dirty="0">
                <a:latin typeface="Calibri" pitchFamily="34" charset="0"/>
              </a:rPr>
              <a:t>Ψηφιακά περιουσιακά στοιχεία που βασίζονται σε τεχνολογία κατανεμημένου καθολικού</a:t>
            </a:r>
            <a:br>
              <a:rPr lang="el-GR" sz="3200" dirty="0"/>
            </a:br>
            <a:br>
              <a:rPr lang="el-GR" sz="3200" dirty="0">
                <a:latin typeface="Calibri" pitchFamily="34" charset="0"/>
              </a:rPr>
            </a:br>
            <a:endParaRPr lang="el-GR" sz="3200" dirty="0"/>
          </a:p>
        </p:txBody>
      </p:sp>
    </p:spTree>
    <p:extLst>
      <p:ext uri="{BB962C8B-B14F-4D97-AF65-F5344CB8AC3E}">
        <p14:creationId xmlns:p14="http://schemas.microsoft.com/office/powerpoint/2010/main" val="3412552864"/>
      </p:ext>
    </p:extLst>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C46E47B5-E734-F4C5-E694-BC2DAED14413}"/>
              </a:ext>
            </a:extLst>
          </p:cNvPr>
          <p:cNvSpPr>
            <a:spLocks noGrp="1"/>
          </p:cNvSpPr>
          <p:nvPr>
            <p:ph type="title"/>
          </p:nvPr>
        </p:nvSpPr>
        <p:spPr>
          <a:xfrm>
            <a:off x="457200" y="533400"/>
            <a:ext cx="8229600" cy="591344"/>
          </a:xfrm>
        </p:spPr>
        <p:txBody>
          <a:bodyPr>
            <a:normAutofit/>
          </a:bodyPr>
          <a:lstStyle/>
          <a:p>
            <a:r>
              <a:rPr lang="el-GR" sz="3200" dirty="0"/>
              <a:t>Ορολογία</a:t>
            </a:r>
          </a:p>
        </p:txBody>
      </p:sp>
      <p:sp>
        <p:nvSpPr>
          <p:cNvPr id="3" name="Θέση περιεχομένου 2">
            <a:extLst>
              <a:ext uri="{FF2B5EF4-FFF2-40B4-BE49-F238E27FC236}">
                <a16:creationId xmlns:a16="http://schemas.microsoft.com/office/drawing/2014/main" id="{96E2150B-6506-36E5-5519-F85BBA5FFD4F}"/>
              </a:ext>
            </a:extLst>
          </p:cNvPr>
          <p:cNvSpPr>
            <a:spLocks noGrp="1"/>
          </p:cNvSpPr>
          <p:nvPr>
            <p:ph idx="1"/>
          </p:nvPr>
        </p:nvSpPr>
        <p:spPr>
          <a:xfrm>
            <a:off x="457200" y="1412776"/>
            <a:ext cx="8229600" cy="5184576"/>
          </a:xfrm>
        </p:spPr>
        <p:txBody>
          <a:bodyPr>
            <a:normAutofit fontScale="70000" lnSpcReduction="20000"/>
          </a:bodyPr>
          <a:lstStyle/>
          <a:p>
            <a:r>
              <a:rPr lang="el-GR" sz="2000" dirty="0" err="1"/>
              <a:t>Κρυπτοπεριουσιακά</a:t>
            </a:r>
            <a:r>
              <a:rPr lang="el-GR" sz="2000" dirty="0"/>
              <a:t> στοιχεία  (</a:t>
            </a:r>
            <a:r>
              <a:rPr lang="en" sz="2000" dirty="0"/>
              <a:t>crypto-assets)</a:t>
            </a:r>
            <a:endParaRPr lang="el-GR" sz="2000" dirty="0"/>
          </a:p>
          <a:p>
            <a:endParaRPr lang="el-GR" sz="2000" dirty="0"/>
          </a:p>
          <a:p>
            <a:r>
              <a:rPr lang="el-GR" sz="2000" dirty="0" err="1"/>
              <a:t>Κρυπτοστοιχείο</a:t>
            </a:r>
            <a:r>
              <a:rPr lang="el-GR" sz="2000" dirty="0"/>
              <a:t>: ψηφιακή αναπαράσταση αξίας ή δικαιωμάτων που μπορούν να μεταβιβαστούν και να αποθηκευτούν ηλεκτρονικά, με χρήση τεχνολογίας κατανεμημένου καθολικού ή παρόμοιας τεχνολογίας</a:t>
            </a:r>
          </a:p>
          <a:p>
            <a:endParaRPr lang="el-GR" sz="2000" dirty="0"/>
          </a:p>
          <a:p>
            <a:r>
              <a:rPr lang="el-GR" sz="2000" dirty="0"/>
              <a:t>Τεχνολογία κατανεμημένου καθολικού ΤΚΚ (</a:t>
            </a:r>
            <a:r>
              <a:rPr lang="en" sz="2000" dirty="0"/>
              <a:t>Distributed Ledger Technology - DLT</a:t>
            </a:r>
            <a:r>
              <a:rPr lang="el-GR" sz="2000" dirty="0"/>
              <a:t>): τεχνολογία που καθιστά δυνατή τη λειτουργία και τη χρήση κατανεμημένων καθολικών. (άρθ. 31 παρ. 21 ν. 4961/2022)</a:t>
            </a:r>
          </a:p>
          <a:p>
            <a:endParaRPr lang="en" sz="2000" dirty="0"/>
          </a:p>
          <a:p>
            <a:r>
              <a:rPr lang="el-GR" sz="2000" dirty="0"/>
              <a:t>Κατανεμημένο καθολικό: αποθετήριο πληροφοριών που τηρεί αρχεία συναλλαγών και το οποίο διαμοιράζεται και συγχρονίζεται μεταξύ ενός συνόλου κόμβων δικτύου Τ.Κ.Κ. με τη χρήση μηχανισμού συναίνεσης. (άρθ. 31 παρ. 10 ν. 4961/2022)</a:t>
            </a:r>
          </a:p>
          <a:p>
            <a:endParaRPr lang="el-GR" sz="2000" dirty="0"/>
          </a:p>
          <a:p>
            <a:r>
              <a:rPr lang="el-GR" sz="2000" dirty="0"/>
              <a:t>Αλυσίδα συστοιχιών (</a:t>
            </a:r>
            <a:r>
              <a:rPr lang="en" sz="2000" dirty="0"/>
              <a:t>blockchain): </a:t>
            </a:r>
            <a:r>
              <a:rPr lang="el-GR" sz="2000" dirty="0"/>
              <a:t>είδος τεχνολογίας κατανεμημένου καθολικού που καταγράφει δεδομένα σε συστοιχίες (</a:t>
            </a:r>
            <a:r>
              <a:rPr lang="en" sz="2000" dirty="0"/>
              <a:t>blocks), </a:t>
            </a:r>
            <a:r>
              <a:rPr lang="el-GR" sz="2000" dirty="0"/>
              <a:t>οι οποίες συνδέονται μεταξύ τους με χρονολογική σειρά και σχηματίζουν μια αλυσίδα (</a:t>
            </a:r>
            <a:r>
              <a:rPr lang="en" sz="2000" dirty="0"/>
              <a:t>chain) </a:t>
            </a:r>
            <a:r>
              <a:rPr lang="el-GR" sz="2000" dirty="0"/>
              <a:t>συναινετικής, αποκεντρωμένης και μαθηματικά επαληθεύσιμης φύσης, η οποία βασίζεται κυρίως στην επιστήμη της κρυπτογραφίας. (άρθ. 31 παρ. 1 ν. 4961/2022)</a:t>
            </a:r>
          </a:p>
          <a:p>
            <a:endParaRPr lang="el-GR" sz="2000" dirty="0"/>
          </a:p>
          <a:p>
            <a:r>
              <a:rPr lang="el-GR" sz="2000" dirty="0"/>
              <a:t>Έξυπνο συμβόλαιο (</a:t>
            </a:r>
            <a:r>
              <a:rPr lang="en" sz="2000" dirty="0"/>
              <a:t>smart contract): </a:t>
            </a:r>
            <a:r>
              <a:rPr lang="el-GR" sz="2000" dirty="0"/>
              <a:t>σύνολο κωδικοποιημένων λειτουργιών υπολογιστή, το οποίο οριστικοποιείται και εκτελείται μέσω τεχνολογίας κατανεμημένου καθολικού σε αυτοματοποιημένη ηλεκτρονική μορφή μέσω οδηγιών για την εκτέλεση ενεργειών, παραλείψεων ή ανοχών, οι οποίες βασίζονται στην ύπαρξη ή μη συγκεκριμένων προϋποθέσεων, σύμφωνα με όρους που καταγράφονται απευθείας σε ηλεκτρονικό κώδικα, προγραμματισμένες εντολές ή προγραμματισμένη γλώσσα. (άρθ. 31 παρ. 9 ν. 4961/2022)</a:t>
            </a:r>
            <a:endParaRPr lang="en" sz="2000" dirty="0"/>
          </a:p>
          <a:p>
            <a:endParaRPr lang="el-GR" dirty="0"/>
          </a:p>
          <a:p>
            <a:endParaRPr lang="el-GR" dirty="0"/>
          </a:p>
          <a:p>
            <a:endParaRPr lang="el-GR" dirty="0"/>
          </a:p>
        </p:txBody>
      </p:sp>
    </p:spTree>
    <p:extLst>
      <p:ext uri="{BB962C8B-B14F-4D97-AF65-F5344CB8AC3E}">
        <p14:creationId xmlns:p14="http://schemas.microsoft.com/office/powerpoint/2010/main" val="345029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2FB86F47-8CFE-B315-9B48-4004038A1FAC}"/>
              </a:ext>
            </a:extLst>
          </p:cNvPr>
          <p:cNvSpPr>
            <a:spLocks noGrp="1"/>
          </p:cNvSpPr>
          <p:nvPr>
            <p:ph type="title"/>
          </p:nvPr>
        </p:nvSpPr>
        <p:spPr/>
        <p:txBody>
          <a:bodyPr>
            <a:normAutofit fontScale="90000"/>
          </a:bodyPr>
          <a:lstStyle/>
          <a:p>
            <a:r>
              <a:rPr lang="el-GR" dirty="0"/>
              <a:t>Εφαρμοστέο δίκαιο - συνδετικά στοιχεία</a:t>
            </a:r>
          </a:p>
        </p:txBody>
      </p:sp>
      <p:sp>
        <p:nvSpPr>
          <p:cNvPr id="3" name="Θέση περιεχομένου 2">
            <a:extLst>
              <a:ext uri="{FF2B5EF4-FFF2-40B4-BE49-F238E27FC236}">
                <a16:creationId xmlns:a16="http://schemas.microsoft.com/office/drawing/2014/main" id="{97121395-2EF9-A5C1-7423-E82D09901868}"/>
              </a:ext>
            </a:extLst>
          </p:cNvPr>
          <p:cNvSpPr>
            <a:spLocks noGrp="1"/>
          </p:cNvSpPr>
          <p:nvPr>
            <p:ph idx="1"/>
          </p:nvPr>
        </p:nvSpPr>
        <p:spPr>
          <a:xfrm>
            <a:off x="457200" y="1772816"/>
            <a:ext cx="8229600" cy="4704184"/>
          </a:xfrm>
        </p:spPr>
        <p:txBody>
          <a:bodyPr>
            <a:normAutofit/>
          </a:bodyPr>
          <a:lstStyle/>
          <a:p>
            <a:pPr marL="0" indent="0">
              <a:buNone/>
            </a:pPr>
            <a:r>
              <a:rPr lang="en-US" sz="1800" dirty="0"/>
              <a:t>FMLC</a:t>
            </a:r>
            <a:endParaRPr lang="el-GR" sz="1800" dirty="0"/>
          </a:p>
          <a:p>
            <a:r>
              <a:rPr lang="en-US" sz="1800" dirty="0"/>
              <a:t>Lex situs</a:t>
            </a:r>
          </a:p>
          <a:p>
            <a:r>
              <a:rPr lang="en" sz="1800" dirty="0"/>
              <a:t>Elective Situs / modified / deemed</a:t>
            </a:r>
          </a:p>
          <a:p>
            <a:r>
              <a:rPr lang="en-US" sz="1800" dirty="0"/>
              <a:t>Chosen law of the transaction/transfer/assignment</a:t>
            </a:r>
          </a:p>
          <a:p>
            <a:r>
              <a:rPr lang="en-US" sz="1800" dirty="0"/>
              <a:t>Place of the Relevant Administrator/Operating Authority/Private Encryption Master key- holder (PROPA/PREMA)</a:t>
            </a:r>
          </a:p>
          <a:p>
            <a:r>
              <a:rPr lang="en" sz="1800" dirty="0"/>
              <a:t>Location of the Issuer Master Account</a:t>
            </a:r>
          </a:p>
          <a:p>
            <a:r>
              <a:rPr lang="en" sz="1800" dirty="0"/>
              <a:t>Location of the Participant/Transferor/(User) Private Encryption Key</a:t>
            </a:r>
          </a:p>
          <a:p>
            <a:r>
              <a:rPr lang="en" sz="1800" dirty="0"/>
              <a:t>Law of the assigned claim</a:t>
            </a:r>
          </a:p>
          <a:p>
            <a:r>
              <a:rPr lang="en" sz="1800" dirty="0"/>
              <a:t>Lex </a:t>
            </a:r>
            <a:r>
              <a:rPr lang="en" sz="1800" dirty="0" err="1"/>
              <a:t>Codicis</a:t>
            </a:r>
            <a:endParaRPr lang="en" sz="1800" dirty="0"/>
          </a:p>
          <a:p>
            <a:endParaRPr lang="el-GR" dirty="0"/>
          </a:p>
        </p:txBody>
      </p:sp>
    </p:spTree>
    <p:extLst>
      <p:ext uri="{BB962C8B-B14F-4D97-AF65-F5344CB8AC3E}">
        <p14:creationId xmlns:p14="http://schemas.microsoft.com/office/powerpoint/2010/main" val="12578465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CA78D73-E6D1-80A1-19FA-361E2B64454A}"/>
              </a:ext>
            </a:extLst>
          </p:cNvPr>
          <p:cNvSpPr>
            <a:spLocks noGrp="1"/>
          </p:cNvSpPr>
          <p:nvPr>
            <p:ph type="title"/>
          </p:nvPr>
        </p:nvSpPr>
        <p:spPr/>
        <p:txBody>
          <a:bodyPr/>
          <a:lstStyle/>
          <a:p>
            <a:r>
              <a:rPr lang="el-GR" dirty="0"/>
              <a:t>Υλικό για μελέτη</a:t>
            </a:r>
          </a:p>
        </p:txBody>
      </p:sp>
      <p:sp>
        <p:nvSpPr>
          <p:cNvPr id="3" name="Θέση περιεχομένου 2">
            <a:extLst>
              <a:ext uri="{FF2B5EF4-FFF2-40B4-BE49-F238E27FC236}">
                <a16:creationId xmlns:a16="http://schemas.microsoft.com/office/drawing/2014/main" id="{37BBEF33-87A5-1F99-7162-AEA282DBE6B3}"/>
              </a:ext>
            </a:extLst>
          </p:cNvPr>
          <p:cNvSpPr>
            <a:spLocks noGrp="1"/>
          </p:cNvSpPr>
          <p:nvPr>
            <p:ph idx="1"/>
          </p:nvPr>
        </p:nvSpPr>
        <p:spPr/>
        <p:txBody>
          <a:bodyPr>
            <a:normAutofit/>
          </a:bodyPr>
          <a:lstStyle/>
          <a:p>
            <a:r>
              <a:rPr lang="el-GR" sz="2000" dirty="0"/>
              <a:t>Κανονισμός (ΕΕ) 2023/1114 για τις αγορές </a:t>
            </a:r>
            <a:r>
              <a:rPr lang="el-GR" sz="2000" dirty="0" err="1"/>
              <a:t>κρυπτοστοιχείων</a:t>
            </a:r>
            <a:endParaRPr lang="el-GR" sz="2000" dirty="0"/>
          </a:p>
          <a:p>
            <a:r>
              <a:rPr lang="el-GR" sz="2000" dirty="0"/>
              <a:t>Κανονισμός (ΕΕ) 2022/858 σχετικά με ένα πιλοτικό καθεστώς για υποδομές της αγοράς που βασίζονται σε τεχνολογία κατανεμημένου καθολικού</a:t>
            </a:r>
            <a:endParaRPr lang="en" sz="2000" dirty="0"/>
          </a:p>
          <a:p>
            <a:r>
              <a:rPr lang="en" sz="2000" dirty="0"/>
              <a:t>Financial Markets Law Committee</a:t>
            </a:r>
            <a:r>
              <a:rPr lang="el-GR" sz="2000" dirty="0"/>
              <a:t>, </a:t>
            </a:r>
            <a:r>
              <a:rPr lang="en-US" sz="2000" dirty="0"/>
              <a:t>Digital Assets: Governing Law and Jurisdiction 6 June 2024</a:t>
            </a:r>
          </a:p>
          <a:p>
            <a:r>
              <a:rPr lang="en" sz="2000" dirty="0"/>
              <a:t>Financial Markets Law Committee</a:t>
            </a:r>
            <a:r>
              <a:rPr lang="el-GR" sz="2000" dirty="0"/>
              <a:t>, </a:t>
            </a:r>
            <a:r>
              <a:rPr lang="en" sz="2000" dirty="0"/>
              <a:t>Distributed Ledger Technology and Governing Law: Issues of Legal Uncertainty</a:t>
            </a:r>
            <a:r>
              <a:rPr lang="el-GR" sz="2000" dirty="0"/>
              <a:t>, </a:t>
            </a:r>
            <a:r>
              <a:rPr lang="en" sz="2000" dirty="0"/>
              <a:t>March 2018</a:t>
            </a:r>
          </a:p>
          <a:p>
            <a:endParaRPr lang="el-GR" dirty="0"/>
          </a:p>
          <a:p>
            <a:endParaRPr lang="el-GR" dirty="0"/>
          </a:p>
          <a:p>
            <a:endParaRPr lang="el-GR" dirty="0"/>
          </a:p>
        </p:txBody>
      </p:sp>
    </p:spTree>
    <p:extLst>
      <p:ext uri="{BB962C8B-B14F-4D97-AF65-F5344CB8AC3E}">
        <p14:creationId xmlns:p14="http://schemas.microsoft.com/office/powerpoint/2010/main" val="31794617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42900" y="1628800"/>
            <a:ext cx="8458200" cy="1470025"/>
          </a:xfrm>
        </p:spPr>
        <p:txBody>
          <a:bodyPr/>
          <a:lstStyle/>
          <a:p>
            <a:pPr algn="ctr"/>
            <a:r>
              <a:rPr lang="el-GR" dirty="0"/>
              <a:t>ΤΕΛΟΣ</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 Εικόνα" descr="Anglo-Belgian.jpg"/>
          <p:cNvPicPr>
            <a:picLocks noChangeAspect="1"/>
          </p:cNvPicPr>
          <p:nvPr/>
        </p:nvPicPr>
        <p:blipFill>
          <a:blip r:embed="rId2" cstate="print"/>
          <a:stretch>
            <a:fillRect/>
          </a:stretch>
        </p:blipFill>
        <p:spPr>
          <a:xfrm>
            <a:off x="827584" y="692696"/>
            <a:ext cx="7197661" cy="602128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Canada General_full.jpg"/>
          <p:cNvPicPr>
            <a:picLocks noChangeAspect="1"/>
          </p:cNvPicPr>
          <p:nvPr/>
        </p:nvPicPr>
        <p:blipFill>
          <a:blip r:embed="rId2" cstate="print"/>
          <a:stretch>
            <a:fillRect/>
          </a:stretch>
        </p:blipFill>
        <p:spPr>
          <a:xfrm>
            <a:off x="179512" y="638235"/>
            <a:ext cx="4248472" cy="5712231"/>
          </a:xfrm>
          <a:prstGeom prst="rect">
            <a:avLst/>
          </a:prstGeom>
        </p:spPr>
      </p:pic>
      <p:pic>
        <p:nvPicPr>
          <p:cNvPr id="3" name="2 - Εικόνα" descr="EuroDisneyland.jpg"/>
          <p:cNvPicPr>
            <a:picLocks noChangeAspect="1"/>
          </p:cNvPicPr>
          <p:nvPr/>
        </p:nvPicPr>
        <p:blipFill>
          <a:blip r:embed="rId3" cstate="print"/>
          <a:stretch>
            <a:fillRect/>
          </a:stretch>
        </p:blipFill>
        <p:spPr>
          <a:xfrm>
            <a:off x="4860032" y="620688"/>
            <a:ext cx="3960440" cy="588684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VeendamHypBank-aandeel.jpg"/>
          <p:cNvPicPr>
            <a:picLocks noChangeAspect="1"/>
          </p:cNvPicPr>
          <p:nvPr/>
        </p:nvPicPr>
        <p:blipFill>
          <a:blip r:embed="rId2" cstate="print"/>
          <a:stretch>
            <a:fillRect/>
          </a:stretch>
        </p:blipFill>
        <p:spPr>
          <a:xfrm>
            <a:off x="179512" y="476672"/>
            <a:ext cx="4217250" cy="6237312"/>
          </a:xfrm>
          <a:prstGeom prst="rect">
            <a:avLst/>
          </a:prstGeom>
        </p:spPr>
      </p:pic>
      <p:pic>
        <p:nvPicPr>
          <p:cNvPr id="3" name="2 - Εικόνα" descr="Riviera.jpg"/>
          <p:cNvPicPr>
            <a:picLocks noChangeAspect="1"/>
          </p:cNvPicPr>
          <p:nvPr/>
        </p:nvPicPr>
        <p:blipFill>
          <a:blip r:embed="rId3" cstate="print"/>
          <a:srcRect b="8065"/>
          <a:stretch>
            <a:fillRect/>
          </a:stretch>
        </p:blipFill>
        <p:spPr>
          <a:xfrm>
            <a:off x="4337564" y="1484784"/>
            <a:ext cx="4806435" cy="39604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 Εικόνα" descr="BabyBondLA.jpg"/>
          <p:cNvPicPr>
            <a:picLocks noChangeAspect="1"/>
          </p:cNvPicPr>
          <p:nvPr/>
        </p:nvPicPr>
        <p:blipFill>
          <a:blip r:embed="rId2" cstate="print"/>
          <a:stretch>
            <a:fillRect/>
          </a:stretch>
        </p:blipFill>
        <p:spPr>
          <a:xfrm>
            <a:off x="242586" y="980728"/>
            <a:ext cx="8901414" cy="504056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692696"/>
            <a:ext cx="7776864" cy="936104"/>
          </a:xfrm>
        </p:spPr>
        <p:txBody>
          <a:bodyPr>
            <a:noAutofit/>
          </a:bodyPr>
          <a:lstStyle/>
          <a:p>
            <a:pPr algn="ctr"/>
            <a:r>
              <a:rPr lang="el-GR" sz="2800" dirty="0"/>
              <a:t>Κατάρτιση, εκκαθάριση και διακανονισμός συναλλαγών επί κινητών αξιών (άμεση κατοχή)</a:t>
            </a:r>
          </a:p>
        </p:txBody>
      </p:sp>
      <p:sp>
        <p:nvSpPr>
          <p:cNvPr id="3" name="2 - Θέση περιεχομένου"/>
          <p:cNvSpPr>
            <a:spLocks noGrp="1"/>
          </p:cNvSpPr>
          <p:nvPr>
            <p:ph idx="1"/>
          </p:nvPr>
        </p:nvSpPr>
        <p:spPr>
          <a:xfrm>
            <a:off x="457200" y="1916832"/>
            <a:ext cx="8229600" cy="4536504"/>
          </a:xfrm>
        </p:spPr>
        <p:txBody>
          <a:bodyPr>
            <a:normAutofit/>
          </a:bodyPr>
          <a:lstStyle/>
          <a:p>
            <a:pPr>
              <a:spcAft>
                <a:spcPts val="600"/>
              </a:spcAft>
              <a:buNone/>
            </a:pPr>
            <a:r>
              <a:rPr lang="el-GR" sz="2200" dirty="0">
                <a:latin typeface="Calibri" pitchFamily="34" charset="0"/>
              </a:rPr>
              <a:t>Συναλλαγές επί κινητών αξιών:</a:t>
            </a:r>
          </a:p>
          <a:p>
            <a:pPr>
              <a:spcAft>
                <a:spcPts val="600"/>
              </a:spcAft>
            </a:pPr>
            <a:r>
              <a:rPr lang="el-GR" sz="2200" dirty="0">
                <a:latin typeface="Calibri" pitchFamily="34" charset="0"/>
              </a:rPr>
              <a:t>Α’ στάδιο: Κατάρτιση σύμβασης πώλησης, ήτοι συμφωνία για μεταβίβαση, καθορισμός αριθμού τίτλων, προσδιορισμός τιμήματος (για εισηγμένες μετοχές / ομολογίες →  Χρηματιστήριο: συνάντηση προσφοράς και ζήτησης υπό αυστηρούς κανόνες)</a:t>
            </a:r>
          </a:p>
          <a:p>
            <a:pPr>
              <a:spcAft>
                <a:spcPts val="600"/>
              </a:spcAft>
            </a:pPr>
            <a:r>
              <a:rPr lang="el-GR" sz="2200" dirty="0">
                <a:latin typeface="Calibri" pitchFamily="34" charset="0"/>
              </a:rPr>
              <a:t>Β’ στάδιο: Ολοκλήρωση = εκκαθάριση + διακανονισμός:</a:t>
            </a:r>
          </a:p>
          <a:p>
            <a:pPr lvl="1">
              <a:spcAft>
                <a:spcPts val="600"/>
              </a:spcAft>
            </a:pPr>
            <a:r>
              <a:rPr lang="el-GR" sz="2200" dirty="0">
                <a:solidFill>
                  <a:schemeClr val="tx1"/>
                </a:solidFill>
                <a:latin typeface="Calibri" pitchFamily="34" charset="0"/>
              </a:rPr>
              <a:t>Στο στάδιο του </a:t>
            </a:r>
            <a:r>
              <a:rPr lang="el-GR" sz="2200" b="1" dirty="0">
                <a:solidFill>
                  <a:schemeClr val="tx1"/>
                </a:solidFill>
                <a:latin typeface="Calibri" pitchFamily="34" charset="0"/>
              </a:rPr>
              <a:t>διακανονισμού</a:t>
            </a:r>
            <a:r>
              <a:rPr lang="el-GR" sz="2200" dirty="0">
                <a:solidFill>
                  <a:schemeClr val="tx1"/>
                </a:solidFill>
                <a:latin typeface="Calibri" pitchFamily="34" charset="0"/>
              </a:rPr>
              <a:t> γίνεται η κατ’ εξοχήν εκπλήρωση των εκατέρωθεν υποχρεώσεων, με την καταβολή του τιμήματος στον πωλητή και την παράδοση των έγχαρτων τίτλων στον αγοραστή.</a:t>
            </a:r>
          </a:p>
          <a:p>
            <a:pPr>
              <a:spcAft>
                <a:spcPts val="600"/>
              </a:spcAft>
            </a:pPr>
            <a:r>
              <a:rPr lang="el-GR" sz="2200" dirty="0">
                <a:solidFill>
                  <a:schemeClr val="tx1"/>
                </a:solidFill>
                <a:latin typeface="Calibri" pitchFamily="34" charset="0"/>
              </a:rPr>
              <a:t>Απαιτείται φυσική μετακίνηση των έγχαρτων τίτλων</a:t>
            </a:r>
            <a:endParaRPr lang="en-US" sz="2200" dirty="0">
              <a:solidFill>
                <a:schemeClr val="tx1"/>
              </a:solidFill>
              <a:latin typeface="Calibri" pitchFamily="34" charset="0"/>
            </a:endParaRPr>
          </a:p>
          <a:p>
            <a:pPr>
              <a:spcAft>
                <a:spcPts val="600"/>
              </a:spcAft>
            </a:pPr>
            <a:endParaRPr lang="el-GR" dirty="0">
              <a:solidFill>
                <a:schemeClr val="tx1"/>
              </a:solidFill>
              <a:latin typeface="Calibri" pitchFamily="34" charset="0"/>
            </a:endParaRPr>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908720"/>
            <a:ext cx="7488832" cy="773832"/>
          </a:xfrm>
        </p:spPr>
        <p:txBody>
          <a:bodyPr>
            <a:normAutofit fontScale="90000"/>
          </a:bodyPr>
          <a:lstStyle/>
          <a:p>
            <a:pPr algn="ctr"/>
            <a:r>
              <a:rPr lang="el-GR" sz="3200" dirty="0"/>
              <a:t>Άσκηση δικαιωμάτων και μειονεκτήματα </a:t>
            </a:r>
            <a:br>
              <a:rPr lang="el-GR" sz="3200" dirty="0"/>
            </a:br>
            <a:r>
              <a:rPr lang="el-GR" sz="3200" dirty="0"/>
              <a:t>άμεσης κατοχής</a:t>
            </a:r>
          </a:p>
        </p:txBody>
      </p:sp>
      <p:sp>
        <p:nvSpPr>
          <p:cNvPr id="3" name="2 - Θέση περιεχομένου"/>
          <p:cNvSpPr>
            <a:spLocks noGrp="1"/>
          </p:cNvSpPr>
          <p:nvPr>
            <p:ph idx="1"/>
          </p:nvPr>
        </p:nvSpPr>
        <p:spPr>
          <a:xfrm>
            <a:off x="457200" y="1772816"/>
            <a:ext cx="8229600" cy="4801720"/>
          </a:xfrm>
        </p:spPr>
        <p:txBody>
          <a:bodyPr>
            <a:normAutofit fontScale="92500" lnSpcReduction="20000"/>
          </a:bodyPr>
          <a:lstStyle/>
          <a:p>
            <a:pPr>
              <a:spcAft>
                <a:spcPts val="600"/>
              </a:spcAft>
            </a:pPr>
            <a:r>
              <a:rPr lang="el-GR" dirty="0">
                <a:latin typeface="Calibri" pitchFamily="34" charset="0"/>
              </a:rPr>
              <a:t>Άσκηση δικαιωμάτων απευθείας έναντι του Εκδότη:</a:t>
            </a:r>
          </a:p>
          <a:p>
            <a:pPr lvl="1">
              <a:spcAft>
                <a:spcPts val="600"/>
              </a:spcAft>
            </a:pPr>
            <a:r>
              <a:rPr lang="el-GR" dirty="0">
                <a:latin typeface="Calibri" pitchFamily="34" charset="0"/>
              </a:rPr>
              <a:t>Μετοχές: συμμετοχικά δικαιώματα (ψήφος κ.ο.κ.), μερίσματα </a:t>
            </a:r>
            <a:r>
              <a:rPr lang="el-GR" dirty="0" err="1">
                <a:latin typeface="Calibri" pitchFamily="34" charset="0"/>
              </a:rPr>
              <a:t>κλπ</a:t>
            </a:r>
            <a:endParaRPr lang="el-GR" dirty="0">
              <a:latin typeface="Calibri" pitchFamily="34" charset="0"/>
            </a:endParaRPr>
          </a:p>
          <a:p>
            <a:pPr lvl="1">
              <a:spcAft>
                <a:spcPts val="600"/>
              </a:spcAft>
            </a:pPr>
            <a:r>
              <a:rPr lang="el-GR" dirty="0">
                <a:latin typeface="Calibri" pitchFamily="34" charset="0"/>
              </a:rPr>
              <a:t>Ομόλογα: τόκοι, κεφάλαιο στη λήψη κ.ο.κ.</a:t>
            </a:r>
          </a:p>
          <a:p>
            <a:pPr>
              <a:spcAft>
                <a:spcPts val="600"/>
              </a:spcAft>
            </a:pPr>
            <a:r>
              <a:rPr lang="el-GR" dirty="0">
                <a:latin typeface="Calibri" pitchFamily="34" charset="0"/>
              </a:rPr>
              <a:t>Σημαντικό πλεονέκτημα: ο Επενδυτής είναι ο δικαιούχος του τίτλου έναντι του Εκδότη και παντός τρίτου</a:t>
            </a:r>
          </a:p>
          <a:p>
            <a:pPr>
              <a:spcAft>
                <a:spcPts val="600"/>
              </a:spcAft>
            </a:pPr>
            <a:endParaRPr lang="el-GR" dirty="0">
              <a:latin typeface="Calibri" pitchFamily="34" charset="0"/>
            </a:endParaRPr>
          </a:p>
          <a:p>
            <a:pPr>
              <a:spcAft>
                <a:spcPts val="600"/>
              </a:spcAft>
            </a:pPr>
            <a:r>
              <a:rPr lang="el-GR" dirty="0">
                <a:latin typeface="Calibri" pitchFamily="34" charset="0"/>
              </a:rPr>
              <a:t>Προβλήματα:</a:t>
            </a:r>
          </a:p>
          <a:p>
            <a:pPr lvl="1">
              <a:spcAft>
                <a:spcPts val="600"/>
              </a:spcAft>
            </a:pPr>
            <a:r>
              <a:rPr lang="el-GR" dirty="0">
                <a:latin typeface="Calibri" pitchFamily="34" charset="0"/>
              </a:rPr>
              <a:t>Αύξηση όγκου συναλλαγών - </a:t>
            </a:r>
            <a:r>
              <a:rPr lang="en-US" dirty="0">
                <a:latin typeface="Calibri" pitchFamily="34" charset="0"/>
              </a:rPr>
              <a:t>‘Paperwork crisis’</a:t>
            </a:r>
            <a:endParaRPr lang="el-GR" dirty="0">
              <a:latin typeface="Calibri" pitchFamily="34" charset="0"/>
            </a:endParaRPr>
          </a:p>
          <a:p>
            <a:pPr lvl="2">
              <a:spcAft>
                <a:spcPts val="600"/>
              </a:spcAft>
            </a:pPr>
            <a:r>
              <a:rPr lang="el-GR" dirty="0">
                <a:latin typeface="Calibri" pitchFamily="34" charset="0"/>
              </a:rPr>
              <a:t>Αδυναμία διακανονισμού συναλλαγών μέσα σε εύλογο χρόνο λόγω της χρονοβόρας διαδικασίας της φυσικής μετακίνησης του </a:t>
            </a:r>
            <a:r>
              <a:rPr lang="el-GR" dirty="0" err="1">
                <a:latin typeface="Calibri" pitchFamily="34" charset="0"/>
              </a:rPr>
              <a:t>χαρτίου</a:t>
            </a:r>
            <a:r>
              <a:rPr lang="el-GR" dirty="0">
                <a:latin typeface="Calibri" pitchFamily="34" charset="0"/>
              </a:rPr>
              <a:t> των τίτλων. </a:t>
            </a:r>
          </a:p>
          <a:p>
            <a:pPr lvl="2">
              <a:spcAft>
                <a:spcPts val="600"/>
              </a:spcAft>
            </a:pPr>
            <a:r>
              <a:rPr lang="el-GR" dirty="0">
                <a:latin typeface="Calibri" pitchFamily="34" charset="0"/>
              </a:rPr>
              <a:t>Πχ Χρηματιστήριο Νέας Υόρκης: 1960: 3 εκατομμύρια τεμάχια / ημέρα, 1968: 13 εκατομμύρια τεμάχια / ημέρα, 2005: 1.602 εκατομμύρια τεμάχια / ημέρα, </a:t>
            </a:r>
            <a:r>
              <a:rPr lang="en-US" dirty="0">
                <a:latin typeface="Calibri" pitchFamily="34" charset="0"/>
              </a:rPr>
              <a:t>2008: 3.171 </a:t>
            </a:r>
            <a:r>
              <a:rPr lang="el-GR" dirty="0">
                <a:latin typeface="Calibri" pitchFamily="34" charset="0"/>
              </a:rPr>
              <a:t>εκατομμύρια τεμάχια / ημέρα</a:t>
            </a:r>
          </a:p>
          <a:p>
            <a:pPr lvl="1">
              <a:spcAft>
                <a:spcPts val="600"/>
              </a:spcAft>
            </a:pPr>
            <a:r>
              <a:rPr lang="el-GR" dirty="0">
                <a:latin typeface="Calibri" pitchFamily="34" charset="0"/>
              </a:rPr>
              <a:t>Κλοπή, απώλεια, καταστροφή, παραχάραξη τίτλων </a:t>
            </a:r>
          </a:p>
          <a:p>
            <a:pPr lvl="2">
              <a:spcAft>
                <a:spcPts val="600"/>
              </a:spcAft>
            </a:pPr>
            <a:endParaRPr lang="en-US" dirty="0">
              <a:latin typeface="Calibri" pitchFamily="34" charset="0"/>
            </a:endParaRPr>
          </a:p>
        </p:txBody>
      </p:sp>
    </p:spTree>
  </p:cSld>
  <p:clrMapOvr>
    <a:masterClrMapping/>
  </p:clrMapOvr>
  <p:transition>
    <p:fade thruBlk="1"/>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Θέμα1">
  <a:themeElements>
    <a:clrScheme name="Σαφήνεια">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Κλασικό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Σαφήνεια">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Θέμα1" id="{92D0D2CC-2285-4F61-9152-E6328529BCC5}" vid="{524AFE22-C937-4938-9E7C-5BE43CB26B16}"/>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Θέμα1</Template>
  <TotalTime>5168</TotalTime>
  <Words>3692</Words>
  <Application>Microsoft Office PowerPoint</Application>
  <PresentationFormat>Προβολή στην οθόνη (4:3)</PresentationFormat>
  <Paragraphs>313</Paragraphs>
  <Slides>35</Slides>
  <Notes>11</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35</vt:i4>
      </vt:variant>
    </vt:vector>
  </HeadingPairs>
  <TitlesOfParts>
    <vt:vector size="39" baseType="lpstr">
      <vt:lpstr>Arial</vt:lpstr>
      <vt:lpstr>Calibri</vt:lpstr>
      <vt:lpstr>Segoe UI</vt:lpstr>
      <vt:lpstr>Θέμα1</vt:lpstr>
      <vt:lpstr>εμπρΑγματο διεθνΕς δικαΙο ΣΥγχρονοι προβληματισμοΙ ΚΑΙ ΝΕΕΣ ΠΡΟΚΛΗΣΕΙΣ</vt:lpstr>
      <vt:lpstr> ΕΝΟΤΗΤΑ Α’   Συστήματα έμμεσης κατοχής κινητών αξιών </vt:lpstr>
      <vt:lpstr>Παραδοσιακή ή άμεση κατοχή κινητών αξιών</vt:lpstr>
      <vt:lpstr>Παρουσίαση του PowerPoint</vt:lpstr>
      <vt:lpstr>Παρουσίαση του PowerPoint</vt:lpstr>
      <vt:lpstr>Παρουσίαση του PowerPoint</vt:lpstr>
      <vt:lpstr>Παρουσίαση του PowerPoint</vt:lpstr>
      <vt:lpstr>Κατάρτιση, εκκαθάριση και διακανονισμός συναλλαγών επί κινητών αξιών (άμεση κατοχή)</vt:lpstr>
      <vt:lpstr>Άσκηση δικαιωμάτων και μειονεκτήματα  άμεσης κατοχής</vt:lpstr>
      <vt:lpstr>Τεχνικές για την αντιμετώπιση του προβλήματος φυσικής μετακίνησης των τίτλων</vt:lpstr>
      <vt:lpstr>Έμμεση κατοχή τίτλων</vt:lpstr>
      <vt:lpstr>Παρουσίαση του PowerPoint</vt:lpstr>
      <vt:lpstr>Το σχεδιάγραμμα έχει ληφθεί από το βιβλίο του Richard Potok ‘Cross Border Collateral: Legal Risk and the Conflict of Laws’ (London 2002), σελ. 17.</vt:lpstr>
      <vt:lpstr>Έμμεση κατοχή τίτλων</vt:lpstr>
      <vt:lpstr>Έμμεση κατοχή τίτλων</vt:lpstr>
      <vt:lpstr>ΙδΔΔ - Παραδοσιακοί κανόνες σύγκρουσης</vt:lpstr>
      <vt:lpstr>ΙδΔΔ - Παραδοσιακοί κανόνες σύγκρουσης</vt:lpstr>
      <vt:lpstr>ΙδΔΔ – Διαμόρφωση νέων κανόνων σύγκρουσης</vt:lpstr>
      <vt:lpstr>ΙδΔΔ – Διαμόρφωση νέων κανόνων σύγκρουσης</vt:lpstr>
      <vt:lpstr>ΙδΔΔ – Διαμόρφωση νέων κανόνων σύγκρουσης</vt:lpstr>
      <vt:lpstr>Σύμβαση της Χάγης για το εφαρμοστέο δίκαιο σε ορισμένα δικαιώματα επί τίτλων που κατέχονται από διαμεσολαβητές (2006)</vt:lpstr>
      <vt:lpstr>Σύμβαση της Χάγης (2006) – Πεδίο εφαρμογής</vt:lpstr>
      <vt:lpstr>ΙδΔΔ – Διαμόρφωση νέων κανόνων σύγκρουσης</vt:lpstr>
      <vt:lpstr>Προβλήματα των κανόνων ιδδδ της  Σύμβασης της Χάγης (2006) και της νομοθεσίας της ΕΕ</vt:lpstr>
      <vt:lpstr>Νομικός χαρακτηρισμός</vt:lpstr>
      <vt:lpstr>Νομικός χαρακτηρισμός – ρυθμιστέα σχέση</vt:lpstr>
      <vt:lpstr>Νομικός χαρακτηρισμός – ρυθμιστέα σχέση</vt:lpstr>
      <vt:lpstr>Χαρακτηριστικά του κατάλληλου συνδετικού στοιχείου</vt:lpstr>
      <vt:lpstr>Νομοθεσία της ΕΕ</vt:lpstr>
      <vt:lpstr>Νομοθεσία της ΕΕ</vt:lpstr>
      <vt:lpstr> ΕΝΟΤΗΤΑ Β’   Εφαρμοστέο δίκαιο επί κρυπτοπεριουσιακών στοιχείων   Ψηφιακά περιουσιακά στοιχεία που βασίζονται σε τεχνολογία κατανεμημένου καθολικού  </vt:lpstr>
      <vt:lpstr>Ορολογία</vt:lpstr>
      <vt:lpstr>Εφαρμοστέο δίκαιο - συνδετικά στοιχεία</vt:lpstr>
      <vt:lpstr>Υλικό για μελέτη</vt:lpstr>
      <vt:lpstr>ΤΕΛΟΣ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Έμμεση κατοχή κινητών αξιών στο ιδιωτικό διεθνές δίκαιο</dc:title>
  <dc:creator>Alkaios</dc:creator>
  <cp:lastModifiedBy>Alkaios Sivitanidis</cp:lastModifiedBy>
  <cp:revision>175</cp:revision>
  <dcterms:created xsi:type="dcterms:W3CDTF">2016-04-29T08:55:48Z</dcterms:created>
  <dcterms:modified xsi:type="dcterms:W3CDTF">2025-05-05T13:18:52Z</dcterms:modified>
</cp:coreProperties>
</file>