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0" r:id="rId4"/>
    <p:sldId id="262" r:id="rId5"/>
    <p:sldId id="263" r:id="rId6"/>
    <p:sldId id="259" r:id="rId7"/>
    <p:sldId id="265" r:id="rId8"/>
    <p:sldId id="266" r:id="rId9"/>
    <p:sldId id="267" r:id="rId10"/>
    <p:sldId id="264" r:id="rId11"/>
  </p:sldIdLst>
  <p:sldSz cx="12192000" cy="6858000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6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6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3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2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1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3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0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62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01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0010A36-83E4-4924-BFDE-0E49CFF71C01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A4A1EBD-4B53-47BF-906E-530D2A345E1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41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Taxation of Associated Enterprises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en-GB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Eleni Lekaki</a:t>
            </a:r>
          </a:p>
          <a:p>
            <a:pPr algn="r"/>
            <a:r>
              <a:rPr lang="en-GB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And European Tax Law</a:t>
            </a:r>
            <a:endParaRPr lang="en-GB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08.01.2026</a:t>
            </a:r>
          </a:p>
        </p:txBody>
      </p:sp>
    </p:spTree>
    <p:extLst>
      <p:ext uri="{BB962C8B-B14F-4D97-AF65-F5344CB8AC3E}">
        <p14:creationId xmlns:p14="http://schemas.microsoft.com/office/powerpoint/2010/main" val="80810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the taxation of associated enterprises presents a challenge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332720" cy="4267199"/>
          </a:xfrm>
        </p:spPr>
        <p:txBody>
          <a:bodyPr>
            <a:noAutofit/>
          </a:bodyPr>
          <a:lstStyle/>
          <a:p>
            <a:pPr marL="0" indent="0" algn="just" defTabSz="449263">
              <a:buNone/>
            </a:pPr>
            <a:r>
              <a:rPr lang="en-GB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 Reality of Intragroup Transactions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opposing economic interests </a:t>
            </a:r>
            <a:r>
              <a:rPr lang="en-150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common objective of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group-wide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maximisation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influence of market forces </a:t>
            </a:r>
            <a:r>
              <a:rPr lang="en-150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prices may deviate from market conditions</a:t>
            </a:r>
          </a:p>
          <a:p>
            <a:pPr marL="0" indent="0" algn="just" defTabSz="449263">
              <a:buNone/>
            </a:pPr>
            <a:r>
              <a:rPr lang="en-GB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Shifting &amp; Base Erosion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Shifting of profit from high-tax to low-tax jurisdictions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practices include the manipulated prices for good and services, excessive interest in intragroup loans, relocation of valuable intangibles etc.</a:t>
            </a: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31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the taxation of associated enterprises presents a challenge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36533"/>
          </a:xfrm>
        </p:spPr>
        <p:txBody>
          <a:bodyPr>
            <a:normAutofit lnSpcReduction="10000"/>
          </a:bodyPr>
          <a:lstStyle/>
          <a:p>
            <a:pPr marL="457200" indent="-457200" defTabSz="449263">
              <a:buAutoNum type="alphaLcParenR" startAt="3"/>
            </a:pPr>
            <a:r>
              <a:rPr lang="en-GB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</a:t>
            </a:r>
            <a:r>
              <a:rPr lang="en-GB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Tax </a:t>
            </a:r>
            <a:r>
              <a:rPr lang="en-GB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Authorities</a:t>
            </a: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Transfer prices are difficult to determine due to complex and highly-integrated group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endParaRPr lang="en-GB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reliable market </a:t>
            </a:r>
            <a:r>
              <a:rPr lang="en-GB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comparables</a:t>
            </a:r>
            <a:endParaRPr lang="en-GB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asymmetry between taxpayers and tax administrations</a:t>
            </a:r>
            <a:endParaRPr lang="en-GB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defTabSz="449263">
              <a:buAutoNum type="alphaLcParenR" startAt="4"/>
            </a:pPr>
            <a:r>
              <a:rPr lang="en-GB" sz="2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</a:t>
            </a:r>
            <a:r>
              <a:rPr lang="en-GB" sz="26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Double Taxation </a:t>
            </a:r>
            <a:endParaRPr lang="en-GB" sz="2600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“Primary” adjustment of profits by one state</a:t>
            </a: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income is taxable in separate jurisdictions</a:t>
            </a:r>
          </a:p>
          <a:p>
            <a:pPr defTabSz="449263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corresponding adjustment by the other state is required</a:t>
            </a:r>
            <a:endParaRPr lang="en-GB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2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 9 OECD Model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3653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Applies to “associated enterprises” broadly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</a:t>
            </a:r>
            <a:endParaRPr lang="en-GB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Applies only to non-arm’s length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transactions</a:t>
            </a:r>
            <a:endParaRPr lang="en-GB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 authorities may adjust profits to market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endParaRPr lang="en-GB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Treats group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 as separate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entities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Provided that the “primary” adjustment is justified in principle and in the amount, the other state shall make a corresponding adjustment to eliminate double taxation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98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Adjustment of Profits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36533"/>
          </a:xfrm>
        </p:spPr>
        <p:txBody>
          <a:bodyPr>
            <a:normAutofit fontScale="92500" lnSpcReduction="20000"/>
          </a:bodyPr>
          <a:lstStyle/>
          <a:p>
            <a:pPr marL="449263" indent="-449263" defTabSz="538163">
              <a:buAutoNum type="alphaLcParenR"/>
            </a:pPr>
            <a:r>
              <a:rPr lang="en-GB" sz="3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Comparability analysis</a:t>
            </a:r>
          </a:p>
          <a:p>
            <a:pPr defTabSz="538163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controlled and uncontrolled transactions</a:t>
            </a:r>
          </a:p>
          <a:p>
            <a:pPr defTabSz="538163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Multi-factor analysis including functions, assets,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risks,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contractual terms and market conditions</a:t>
            </a:r>
          </a:p>
          <a:p>
            <a:pPr marL="0" indent="0" defTabSz="449263">
              <a:buNone/>
            </a:pPr>
            <a:r>
              <a:rPr lang="en-GB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36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 Pricing Methods</a:t>
            </a:r>
          </a:p>
          <a:p>
            <a:pPr defTabSz="538163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methods          Comparable Uncontrolled Price (CUP), Resale Price, Cost Plus</a:t>
            </a:r>
          </a:p>
          <a:p>
            <a:pPr defTabSz="538163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Transactional Profit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</a:t>
            </a: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Transactional Net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 Method (TNMM), Transactional Profit Split Method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945138" y="4325257"/>
            <a:ext cx="836990" cy="405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217920" y="5196114"/>
            <a:ext cx="582022" cy="405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5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Each Method is Used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983795"/>
              </p:ext>
            </p:extLst>
          </p:nvPr>
        </p:nvGraphicFramePr>
        <p:xfrm>
          <a:off x="1096963" y="1846263"/>
          <a:ext cx="10058400" cy="3291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89609664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6150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When Used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9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Reliable market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comparables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exist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Resale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Price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Routine distributors </a:t>
                      </a:r>
                      <a:r>
                        <a:rPr lang="en-150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associated enterprise sells 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goods 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costumers with little to no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value creation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7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Plus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Services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contract manufacturing </a:t>
                      </a:r>
                      <a:r>
                        <a:rPr lang="en-150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each associated enterprise adds significant value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42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TNMM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functions, scarce </a:t>
                      </a:r>
                      <a:r>
                        <a:rPr lang="en-GB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comparaples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7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Split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Dual unique and valuable contributions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018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6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 Examples</a:t>
            </a:r>
            <a:b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Adjustment Using TNMM</a:t>
            </a:r>
            <a:endParaRPr lang="en-US" sz="40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1" y="2414059"/>
            <a:ext cx="1005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 algn="just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C is a routine distributor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Greece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products of Group A, performing basic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 (warehousing, marketing, sales)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269830"/>
              </p:ext>
            </p:extLst>
          </p:nvPr>
        </p:nvGraphicFramePr>
        <p:xfrm>
          <a:off x="2062480" y="4175219"/>
          <a:ext cx="8656320" cy="1949297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338320">
                  <a:extLst>
                    <a:ext uri="{9D8B030D-6E8A-4147-A177-3AD203B41FA5}">
                      <a16:colId xmlns:a16="http://schemas.microsoft.com/office/drawing/2014/main" val="2684315916"/>
                    </a:ext>
                  </a:extLst>
                </a:gridCol>
                <a:gridCol w="4318000">
                  <a:extLst>
                    <a:ext uri="{9D8B030D-6E8A-4147-A177-3AD203B41FA5}">
                      <a16:colId xmlns:a16="http://schemas.microsoft.com/office/drawing/2014/main" val="104028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 C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Independent distributors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635"/>
                  </a:ext>
                </a:extLst>
              </a:tr>
              <a:tr h="852017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Routine return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plus operating margin 1%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sales to group companies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Operating margin range of </a:t>
                      </a:r>
                      <a:r>
                        <a:rPr lang="en-GB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3%-5%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053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Profits below arm’s length</a:t>
                      </a:r>
                      <a:r>
                        <a:rPr lang="en-GB" sz="2000" u="non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t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 authorities </a:t>
                      </a:r>
                      <a:r>
                        <a:rPr lang="en-GB" sz="20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Company C’s taxable profits </a:t>
                      </a:r>
                      <a:r>
                        <a:rPr lang="en-GB" sz="20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reflect a median 4% operating margin 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66141"/>
                  </a:ext>
                </a:extLst>
              </a:tr>
            </a:tbl>
          </a:graphicData>
        </a:graphic>
      </p:graphicFrame>
      <p:sp>
        <p:nvSpPr>
          <p:cNvPr id="8" name="Curved Right Arrow 7"/>
          <p:cNvSpPr/>
          <p:nvPr/>
        </p:nvSpPr>
        <p:spPr>
          <a:xfrm>
            <a:off x="1436914" y="4736375"/>
            <a:ext cx="625566" cy="1077686"/>
          </a:xfrm>
          <a:prstGeom prst="curvedRightArrow">
            <a:avLst>
              <a:gd name="adj1" fmla="val 25000"/>
              <a:gd name="adj2" fmla="val 50000"/>
              <a:gd name="adj3" fmla="val 2229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2480" y="1914890"/>
            <a:ext cx="2221653" cy="222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Practical Examples</a:t>
            </a:r>
            <a:b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Plus Adjustment for Intragroup Services</a:t>
            </a:r>
            <a:endParaRPr lang="en-US" sz="40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956859"/>
            <a:ext cx="3511903" cy="21071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1" y="2414059"/>
            <a:ext cx="1005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 algn="just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E provides back office and administrative (accounting, HR, IT, support) services to affiliated companies</a:t>
            </a:r>
          </a:p>
          <a:p>
            <a:pPr lvl="8"/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176829"/>
              </p:ext>
            </p:extLst>
          </p:nvPr>
        </p:nvGraphicFramePr>
        <p:xfrm>
          <a:off x="2062480" y="4136543"/>
          <a:ext cx="8128000" cy="17983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843159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4028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 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Third-party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service providers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635"/>
                  </a:ext>
                </a:extLst>
              </a:tr>
              <a:tr h="64579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Services charged at cost </a:t>
                      </a:r>
                      <a:r>
                        <a:rPr lang="en-GB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any mark-up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Services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charged at cost </a:t>
                      </a:r>
                      <a:r>
                        <a:rPr lang="en-GB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plus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mark-up </a:t>
                      </a:r>
                      <a:r>
                        <a:rPr lang="en-GB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053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Service fee below arm’s length</a:t>
                      </a:r>
                      <a:r>
                        <a:rPr lang="en-GB" sz="2000" u="non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 authorities </a:t>
                      </a:r>
                      <a:r>
                        <a:rPr lang="en-GB" sz="20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 E’s fee </a:t>
                      </a:r>
                      <a:r>
                        <a:rPr lang="en-GB" sz="20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by applying an 8% mark up to its cost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66141"/>
                  </a:ext>
                </a:extLst>
              </a:tr>
            </a:tbl>
          </a:graphicData>
        </a:graphic>
      </p:graphicFrame>
      <p:sp>
        <p:nvSpPr>
          <p:cNvPr id="8" name="Curved Right Arrow 7"/>
          <p:cNvSpPr/>
          <p:nvPr/>
        </p:nvSpPr>
        <p:spPr>
          <a:xfrm>
            <a:off x="1436914" y="4800600"/>
            <a:ext cx="625566" cy="840921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2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Greek Legal Framework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52987"/>
          </a:xfrm>
        </p:spPr>
        <p:txBody>
          <a:bodyPr>
            <a:normAutofit fontScale="92500" lnSpcReduction="10000"/>
          </a:bodyPr>
          <a:lstStyle/>
          <a:p>
            <a:pPr marL="0" indent="0" defTabSz="449263">
              <a:buNone/>
            </a:pPr>
            <a:r>
              <a:rPr lang="en-GB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	Article 50 ITC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Implements Article 9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OECD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adjustment </a:t>
            </a:r>
            <a:r>
              <a:rPr lang="en-GB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insofar </a:t>
            </a:r>
            <a:r>
              <a:rPr lang="en-GB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the </a:t>
            </a:r>
            <a:r>
              <a:rPr lang="en-GB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taxable profits of domestic enterprises are not reduced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unless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otherwise provided in bilateral tax treaty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 corresponding adjustments allowed via the filing of an amended tax return by the domestic enterprise </a:t>
            </a:r>
            <a:endParaRPr lang="en-GB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 defTabSz="355600">
              <a:buNone/>
            </a:pPr>
            <a:r>
              <a:rPr lang="en-GB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GB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requirements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aligned with BEPS and EU Code of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0" indent="-444500" algn="just" defTabSz="444500">
              <a:buNone/>
            </a:pPr>
            <a:r>
              <a:rPr lang="en-GB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GB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 regime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150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“roll-back” allowed only in bilateral/unilateral APAs following </a:t>
            </a:r>
            <a:r>
              <a:rPr lang="en-GB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request </a:t>
            </a:r>
            <a:r>
              <a:rPr lang="en-GB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taxpayer and under specific </a:t>
            </a:r>
            <a:r>
              <a:rPr lang="en-GB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endParaRPr lang="en-GB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9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68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1012</TotalTime>
  <Words>596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Retrospect</vt:lpstr>
      <vt:lpstr>International Taxation of Associated Enterprises</vt:lpstr>
      <vt:lpstr>Why the taxation of associated enterprises presents a challenge</vt:lpstr>
      <vt:lpstr>Why the taxation of associated enterprises presents a challenge</vt:lpstr>
      <vt:lpstr>Article 9 OECD Model</vt:lpstr>
      <vt:lpstr>Adjustment of Profits</vt:lpstr>
      <vt:lpstr>When Each Method is Used</vt:lpstr>
      <vt:lpstr>Practical Examples Adjustment Using TNMM</vt:lpstr>
      <vt:lpstr>Practical Examples Cost Plus Adjustment for Intragroup Services</vt:lpstr>
      <vt:lpstr>Greek Legal Framework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Taxation of Associated Enterprises</dc:title>
  <dc:creator>Eleni I. Lekaki</dc:creator>
  <cp:lastModifiedBy>Eleni I. Lekaki</cp:lastModifiedBy>
  <cp:revision>22</cp:revision>
  <cp:lastPrinted>2026-01-07T11:57:59Z</cp:lastPrinted>
  <dcterms:created xsi:type="dcterms:W3CDTF">2026-01-05T18:35:05Z</dcterms:created>
  <dcterms:modified xsi:type="dcterms:W3CDTF">2026-01-07T23:25:58Z</dcterms:modified>
</cp:coreProperties>
</file>