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308" r:id="rId2"/>
    <p:sldId id="309" r:id="rId3"/>
    <p:sldId id="373" r:id="rId4"/>
    <p:sldId id="353" r:id="rId5"/>
    <p:sldId id="354" r:id="rId6"/>
    <p:sldId id="355" r:id="rId7"/>
    <p:sldId id="356" r:id="rId8"/>
    <p:sldId id="357" r:id="rId9"/>
    <p:sldId id="351" r:id="rId10"/>
    <p:sldId id="358" r:id="rId11"/>
    <p:sldId id="359" r:id="rId12"/>
    <p:sldId id="360" r:id="rId13"/>
    <p:sldId id="361" r:id="rId14"/>
    <p:sldId id="362" r:id="rId15"/>
    <p:sldId id="363" r:id="rId16"/>
    <p:sldId id="364" r:id="rId17"/>
    <p:sldId id="365" r:id="rId18"/>
    <p:sldId id="285" r:id="rId19"/>
    <p:sldId id="367" r:id="rId20"/>
    <p:sldId id="368" r:id="rId21"/>
    <p:sldId id="369" r:id="rId22"/>
    <p:sldId id="370" r:id="rId23"/>
    <p:sldId id="371" r:id="rId24"/>
    <p:sldId id="322" r:id="rId25"/>
    <p:sldId id="332" r:id="rId26"/>
    <p:sldId id="334" r:id="rId27"/>
    <p:sldId id="337" r:id="rId28"/>
    <p:sldId id="338" r:id="rId29"/>
    <p:sldId id="340" r:id="rId30"/>
    <p:sldId id="342" r:id="rId31"/>
    <p:sldId id="343" r:id="rId32"/>
    <p:sldId id="372" r:id="rId33"/>
    <p:sldId id="323" r:id="rId34"/>
    <p:sldId id="325"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67"/>
    <p:restoredTop sz="95810"/>
  </p:normalViewPr>
  <p:slideViewPr>
    <p:cSldViewPr snapToGrid="0" snapToObjects="1">
      <p:cViewPr>
        <p:scale>
          <a:sx n="144" d="100"/>
          <a:sy n="144" d="100"/>
        </p:scale>
        <p:origin x="520"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6E617A-6F4D-674E-802B-0017144C7771}" type="datetimeFigureOut">
              <a:rPr lang="en-US" smtClean="0"/>
              <a:t>1/12/26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18C470-AE36-7842-905C-8E0E06D91DE2}" type="slidenum">
              <a:rPr lang="en-US" smtClean="0"/>
              <a:t>‹#›</a:t>
            </a:fld>
            <a:endParaRPr lang="en-US"/>
          </a:p>
        </p:txBody>
      </p:sp>
    </p:spTree>
    <p:extLst>
      <p:ext uri="{BB962C8B-B14F-4D97-AF65-F5344CB8AC3E}">
        <p14:creationId xmlns:p14="http://schemas.microsoft.com/office/powerpoint/2010/main" val="1547628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fld id="{3018C470-AE36-7842-905C-8E0E06D91DE2}" type="slidenum">
              <a:rPr lang="en-US" smtClean="0"/>
              <a:t>9</a:t>
            </a:fld>
            <a:endParaRPr lang="en-US"/>
          </a:p>
        </p:txBody>
      </p:sp>
    </p:spTree>
    <p:extLst>
      <p:ext uri="{BB962C8B-B14F-4D97-AF65-F5344CB8AC3E}">
        <p14:creationId xmlns:p14="http://schemas.microsoft.com/office/powerpoint/2010/main" val="699851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83ACE-932A-3A46-89EE-3726E213BAB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F8944DD-F1A9-1D43-B812-C1773E83F9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C53254F-BE5C-3D4D-8FD5-E4B656D2C624}"/>
              </a:ext>
            </a:extLst>
          </p:cNvPr>
          <p:cNvSpPr>
            <a:spLocks noGrp="1"/>
          </p:cNvSpPr>
          <p:nvPr>
            <p:ph type="dt" sz="half" idx="10"/>
          </p:nvPr>
        </p:nvSpPr>
        <p:spPr/>
        <p:txBody>
          <a:bodyPr/>
          <a:lstStyle/>
          <a:p>
            <a:fld id="{1048CA58-F413-7749-B6F1-D17BA1FBDB01}" type="datetimeFigureOut">
              <a:rPr lang="en-US" smtClean="0"/>
              <a:t>1/12/26</a:t>
            </a:fld>
            <a:endParaRPr lang="en-US"/>
          </a:p>
        </p:txBody>
      </p:sp>
      <p:sp>
        <p:nvSpPr>
          <p:cNvPr id="5" name="Footer Placeholder 4">
            <a:extLst>
              <a:ext uri="{FF2B5EF4-FFF2-40B4-BE49-F238E27FC236}">
                <a16:creationId xmlns:a16="http://schemas.microsoft.com/office/drawing/2014/main" id="{B66B9181-4F46-1746-9C69-9875E59671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9BA59C-4E5A-1A4A-8E82-F67D5BD1E948}"/>
              </a:ext>
            </a:extLst>
          </p:cNvPr>
          <p:cNvSpPr>
            <a:spLocks noGrp="1"/>
          </p:cNvSpPr>
          <p:nvPr>
            <p:ph type="sldNum" sz="quarter" idx="12"/>
          </p:nvPr>
        </p:nvSpPr>
        <p:spPr/>
        <p:txBody>
          <a:bodyPr/>
          <a:lstStyle/>
          <a:p>
            <a:fld id="{3C259371-FAA3-1848-A3E6-9AA2BA7E05FE}" type="slidenum">
              <a:rPr lang="en-US" smtClean="0"/>
              <a:t>‹#›</a:t>
            </a:fld>
            <a:endParaRPr lang="en-US"/>
          </a:p>
        </p:txBody>
      </p:sp>
    </p:spTree>
    <p:extLst>
      <p:ext uri="{BB962C8B-B14F-4D97-AF65-F5344CB8AC3E}">
        <p14:creationId xmlns:p14="http://schemas.microsoft.com/office/powerpoint/2010/main" val="3152394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8C82C-4F7F-1B4A-A32C-8FCCA90EABE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B8F8654-74BE-D647-AF32-4C85A869A8E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B4291A8-A79F-4048-8D49-449E7EF18F30}"/>
              </a:ext>
            </a:extLst>
          </p:cNvPr>
          <p:cNvSpPr>
            <a:spLocks noGrp="1"/>
          </p:cNvSpPr>
          <p:nvPr>
            <p:ph type="dt" sz="half" idx="10"/>
          </p:nvPr>
        </p:nvSpPr>
        <p:spPr/>
        <p:txBody>
          <a:bodyPr/>
          <a:lstStyle/>
          <a:p>
            <a:fld id="{1048CA58-F413-7749-B6F1-D17BA1FBDB01}" type="datetimeFigureOut">
              <a:rPr lang="en-US" smtClean="0"/>
              <a:t>1/12/26</a:t>
            </a:fld>
            <a:endParaRPr lang="en-US"/>
          </a:p>
        </p:txBody>
      </p:sp>
      <p:sp>
        <p:nvSpPr>
          <p:cNvPr id="5" name="Footer Placeholder 4">
            <a:extLst>
              <a:ext uri="{FF2B5EF4-FFF2-40B4-BE49-F238E27FC236}">
                <a16:creationId xmlns:a16="http://schemas.microsoft.com/office/drawing/2014/main" id="{0B478C8B-C4B8-154F-B189-AF16D1B77E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F37930-E975-0A4D-AB38-0A2AC785D62C}"/>
              </a:ext>
            </a:extLst>
          </p:cNvPr>
          <p:cNvSpPr>
            <a:spLocks noGrp="1"/>
          </p:cNvSpPr>
          <p:nvPr>
            <p:ph type="sldNum" sz="quarter" idx="12"/>
          </p:nvPr>
        </p:nvSpPr>
        <p:spPr/>
        <p:txBody>
          <a:bodyPr/>
          <a:lstStyle/>
          <a:p>
            <a:fld id="{3C259371-FAA3-1848-A3E6-9AA2BA7E05FE}" type="slidenum">
              <a:rPr lang="en-US" smtClean="0"/>
              <a:t>‹#›</a:t>
            </a:fld>
            <a:endParaRPr lang="en-US"/>
          </a:p>
        </p:txBody>
      </p:sp>
    </p:spTree>
    <p:extLst>
      <p:ext uri="{BB962C8B-B14F-4D97-AF65-F5344CB8AC3E}">
        <p14:creationId xmlns:p14="http://schemas.microsoft.com/office/powerpoint/2010/main" val="3512432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C4B09-D176-AD4D-92E1-D944583610B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AA41A48-D7AB-DA45-8272-0123999526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A634A8F-CB8A-444B-BEE6-79372C5B91FC}"/>
              </a:ext>
            </a:extLst>
          </p:cNvPr>
          <p:cNvSpPr>
            <a:spLocks noGrp="1"/>
          </p:cNvSpPr>
          <p:nvPr>
            <p:ph type="dt" sz="half" idx="10"/>
          </p:nvPr>
        </p:nvSpPr>
        <p:spPr/>
        <p:txBody>
          <a:bodyPr/>
          <a:lstStyle/>
          <a:p>
            <a:fld id="{1048CA58-F413-7749-B6F1-D17BA1FBDB01}" type="datetimeFigureOut">
              <a:rPr lang="en-US" smtClean="0"/>
              <a:t>1/12/26</a:t>
            </a:fld>
            <a:endParaRPr lang="en-US"/>
          </a:p>
        </p:txBody>
      </p:sp>
      <p:sp>
        <p:nvSpPr>
          <p:cNvPr id="5" name="Footer Placeholder 4">
            <a:extLst>
              <a:ext uri="{FF2B5EF4-FFF2-40B4-BE49-F238E27FC236}">
                <a16:creationId xmlns:a16="http://schemas.microsoft.com/office/drawing/2014/main" id="{34DE44E2-F7D9-D141-A1B4-786BBF65CE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493177-0B54-C24C-83B4-E2D0752CFA0A}"/>
              </a:ext>
            </a:extLst>
          </p:cNvPr>
          <p:cNvSpPr>
            <a:spLocks noGrp="1"/>
          </p:cNvSpPr>
          <p:nvPr>
            <p:ph type="sldNum" sz="quarter" idx="12"/>
          </p:nvPr>
        </p:nvSpPr>
        <p:spPr/>
        <p:txBody>
          <a:bodyPr/>
          <a:lstStyle/>
          <a:p>
            <a:fld id="{3C259371-FAA3-1848-A3E6-9AA2BA7E05FE}" type="slidenum">
              <a:rPr lang="en-US" smtClean="0"/>
              <a:t>‹#›</a:t>
            </a:fld>
            <a:endParaRPr lang="en-US"/>
          </a:p>
        </p:txBody>
      </p:sp>
    </p:spTree>
    <p:extLst>
      <p:ext uri="{BB962C8B-B14F-4D97-AF65-F5344CB8AC3E}">
        <p14:creationId xmlns:p14="http://schemas.microsoft.com/office/powerpoint/2010/main" val="3339386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19689-4D80-9648-A61A-6B1C7CBD621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8DF5A94-F579-464C-9A85-1479F811E9F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8603E27-F141-D644-B5E3-BBF7080B08B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E50F232-BEA4-1849-BB50-0510E9F18A4A}"/>
              </a:ext>
            </a:extLst>
          </p:cNvPr>
          <p:cNvSpPr>
            <a:spLocks noGrp="1"/>
          </p:cNvSpPr>
          <p:nvPr>
            <p:ph type="dt" sz="half" idx="10"/>
          </p:nvPr>
        </p:nvSpPr>
        <p:spPr/>
        <p:txBody>
          <a:bodyPr/>
          <a:lstStyle/>
          <a:p>
            <a:fld id="{1048CA58-F413-7749-B6F1-D17BA1FBDB01}" type="datetimeFigureOut">
              <a:rPr lang="en-US" smtClean="0"/>
              <a:t>1/12/26</a:t>
            </a:fld>
            <a:endParaRPr lang="en-US"/>
          </a:p>
        </p:txBody>
      </p:sp>
      <p:sp>
        <p:nvSpPr>
          <p:cNvPr id="6" name="Footer Placeholder 5">
            <a:extLst>
              <a:ext uri="{FF2B5EF4-FFF2-40B4-BE49-F238E27FC236}">
                <a16:creationId xmlns:a16="http://schemas.microsoft.com/office/drawing/2014/main" id="{751C126F-D252-DE47-A433-1A737A37B2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442EE4-123A-AD4A-A889-ECC1A3915EDB}"/>
              </a:ext>
            </a:extLst>
          </p:cNvPr>
          <p:cNvSpPr>
            <a:spLocks noGrp="1"/>
          </p:cNvSpPr>
          <p:nvPr>
            <p:ph type="sldNum" sz="quarter" idx="12"/>
          </p:nvPr>
        </p:nvSpPr>
        <p:spPr/>
        <p:txBody>
          <a:bodyPr/>
          <a:lstStyle/>
          <a:p>
            <a:fld id="{3C259371-FAA3-1848-A3E6-9AA2BA7E05FE}" type="slidenum">
              <a:rPr lang="en-US" smtClean="0"/>
              <a:t>‹#›</a:t>
            </a:fld>
            <a:endParaRPr lang="en-US"/>
          </a:p>
        </p:txBody>
      </p:sp>
    </p:spTree>
    <p:extLst>
      <p:ext uri="{BB962C8B-B14F-4D97-AF65-F5344CB8AC3E}">
        <p14:creationId xmlns:p14="http://schemas.microsoft.com/office/powerpoint/2010/main" val="1249425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F0CF4-1910-AE45-9E0F-364DD616213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0B88F42-AE39-7A4F-A85A-6C383181C0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D9A55A8-093A-5E48-B61B-D7F0835532C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40F5B53-2066-9A4F-83C8-04C84C3D79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2437B87-0935-C147-B59B-AB5EBA7E7B1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6F85883-870F-D64E-9EF6-C5CA2AC3A0F0}"/>
              </a:ext>
            </a:extLst>
          </p:cNvPr>
          <p:cNvSpPr>
            <a:spLocks noGrp="1"/>
          </p:cNvSpPr>
          <p:nvPr>
            <p:ph type="dt" sz="half" idx="10"/>
          </p:nvPr>
        </p:nvSpPr>
        <p:spPr/>
        <p:txBody>
          <a:bodyPr/>
          <a:lstStyle/>
          <a:p>
            <a:fld id="{1048CA58-F413-7749-B6F1-D17BA1FBDB01}" type="datetimeFigureOut">
              <a:rPr lang="en-US" smtClean="0"/>
              <a:t>1/12/26</a:t>
            </a:fld>
            <a:endParaRPr lang="en-US"/>
          </a:p>
        </p:txBody>
      </p:sp>
      <p:sp>
        <p:nvSpPr>
          <p:cNvPr id="8" name="Footer Placeholder 7">
            <a:extLst>
              <a:ext uri="{FF2B5EF4-FFF2-40B4-BE49-F238E27FC236}">
                <a16:creationId xmlns:a16="http://schemas.microsoft.com/office/drawing/2014/main" id="{AE70B2C9-692D-7B49-9B2A-498D6BA983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1A56B7-E6DF-B542-8B8D-B9992F518640}"/>
              </a:ext>
            </a:extLst>
          </p:cNvPr>
          <p:cNvSpPr>
            <a:spLocks noGrp="1"/>
          </p:cNvSpPr>
          <p:nvPr>
            <p:ph type="sldNum" sz="quarter" idx="12"/>
          </p:nvPr>
        </p:nvSpPr>
        <p:spPr/>
        <p:txBody>
          <a:bodyPr/>
          <a:lstStyle/>
          <a:p>
            <a:fld id="{3C259371-FAA3-1848-A3E6-9AA2BA7E05FE}" type="slidenum">
              <a:rPr lang="en-US" smtClean="0"/>
              <a:t>‹#›</a:t>
            </a:fld>
            <a:endParaRPr lang="en-US"/>
          </a:p>
        </p:txBody>
      </p:sp>
    </p:spTree>
    <p:extLst>
      <p:ext uri="{BB962C8B-B14F-4D97-AF65-F5344CB8AC3E}">
        <p14:creationId xmlns:p14="http://schemas.microsoft.com/office/powerpoint/2010/main" val="1877578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0A98A-D7D2-FE48-8511-16A07FB00DF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AE60686-577A-AE46-9518-0795860DF41F}"/>
              </a:ext>
            </a:extLst>
          </p:cNvPr>
          <p:cNvSpPr>
            <a:spLocks noGrp="1"/>
          </p:cNvSpPr>
          <p:nvPr>
            <p:ph type="dt" sz="half" idx="10"/>
          </p:nvPr>
        </p:nvSpPr>
        <p:spPr/>
        <p:txBody>
          <a:bodyPr/>
          <a:lstStyle/>
          <a:p>
            <a:fld id="{1048CA58-F413-7749-B6F1-D17BA1FBDB01}" type="datetimeFigureOut">
              <a:rPr lang="en-US" smtClean="0"/>
              <a:t>1/12/26</a:t>
            </a:fld>
            <a:endParaRPr lang="en-US"/>
          </a:p>
        </p:txBody>
      </p:sp>
      <p:sp>
        <p:nvSpPr>
          <p:cNvPr id="4" name="Footer Placeholder 3">
            <a:extLst>
              <a:ext uri="{FF2B5EF4-FFF2-40B4-BE49-F238E27FC236}">
                <a16:creationId xmlns:a16="http://schemas.microsoft.com/office/drawing/2014/main" id="{8C022C93-8F40-B14B-A5E4-EBEFF78815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D998B5-6CB5-CB48-9DC4-5AA2389A6939}"/>
              </a:ext>
            </a:extLst>
          </p:cNvPr>
          <p:cNvSpPr>
            <a:spLocks noGrp="1"/>
          </p:cNvSpPr>
          <p:nvPr>
            <p:ph type="sldNum" sz="quarter" idx="12"/>
          </p:nvPr>
        </p:nvSpPr>
        <p:spPr/>
        <p:txBody>
          <a:bodyPr/>
          <a:lstStyle/>
          <a:p>
            <a:fld id="{3C259371-FAA3-1848-A3E6-9AA2BA7E05FE}" type="slidenum">
              <a:rPr lang="en-US" smtClean="0"/>
              <a:t>‹#›</a:t>
            </a:fld>
            <a:endParaRPr lang="en-US"/>
          </a:p>
        </p:txBody>
      </p:sp>
    </p:spTree>
    <p:extLst>
      <p:ext uri="{BB962C8B-B14F-4D97-AF65-F5344CB8AC3E}">
        <p14:creationId xmlns:p14="http://schemas.microsoft.com/office/powerpoint/2010/main" val="100913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0CDE19-964B-2142-8B33-3527704F3372}"/>
              </a:ext>
            </a:extLst>
          </p:cNvPr>
          <p:cNvSpPr>
            <a:spLocks noGrp="1"/>
          </p:cNvSpPr>
          <p:nvPr>
            <p:ph type="dt" sz="half" idx="10"/>
          </p:nvPr>
        </p:nvSpPr>
        <p:spPr/>
        <p:txBody>
          <a:bodyPr/>
          <a:lstStyle/>
          <a:p>
            <a:fld id="{1048CA58-F413-7749-B6F1-D17BA1FBDB01}" type="datetimeFigureOut">
              <a:rPr lang="en-US" smtClean="0"/>
              <a:t>1/12/26</a:t>
            </a:fld>
            <a:endParaRPr lang="en-US"/>
          </a:p>
        </p:txBody>
      </p:sp>
      <p:sp>
        <p:nvSpPr>
          <p:cNvPr id="3" name="Footer Placeholder 2">
            <a:extLst>
              <a:ext uri="{FF2B5EF4-FFF2-40B4-BE49-F238E27FC236}">
                <a16:creationId xmlns:a16="http://schemas.microsoft.com/office/drawing/2014/main" id="{B72146DD-6ACF-1B4C-B486-D3C9AEF46E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74045F-B422-E343-8D0C-F18406ABCA1F}"/>
              </a:ext>
            </a:extLst>
          </p:cNvPr>
          <p:cNvSpPr>
            <a:spLocks noGrp="1"/>
          </p:cNvSpPr>
          <p:nvPr>
            <p:ph type="sldNum" sz="quarter" idx="12"/>
          </p:nvPr>
        </p:nvSpPr>
        <p:spPr/>
        <p:txBody>
          <a:bodyPr/>
          <a:lstStyle/>
          <a:p>
            <a:fld id="{3C259371-FAA3-1848-A3E6-9AA2BA7E05FE}" type="slidenum">
              <a:rPr lang="en-US" smtClean="0"/>
              <a:t>‹#›</a:t>
            </a:fld>
            <a:endParaRPr lang="en-US"/>
          </a:p>
        </p:txBody>
      </p:sp>
    </p:spTree>
    <p:extLst>
      <p:ext uri="{BB962C8B-B14F-4D97-AF65-F5344CB8AC3E}">
        <p14:creationId xmlns:p14="http://schemas.microsoft.com/office/powerpoint/2010/main" val="518292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D90AA-09F4-B343-B5DC-317EEAD5462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5171553-99EB-E847-B96F-6F296CB7DA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4C73B14-3694-5F45-A9CC-A2F6FF204D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05BD748-D857-024C-89B8-2357C5C04888}"/>
              </a:ext>
            </a:extLst>
          </p:cNvPr>
          <p:cNvSpPr>
            <a:spLocks noGrp="1"/>
          </p:cNvSpPr>
          <p:nvPr>
            <p:ph type="dt" sz="half" idx="10"/>
          </p:nvPr>
        </p:nvSpPr>
        <p:spPr/>
        <p:txBody>
          <a:bodyPr/>
          <a:lstStyle/>
          <a:p>
            <a:fld id="{1048CA58-F413-7749-B6F1-D17BA1FBDB01}" type="datetimeFigureOut">
              <a:rPr lang="en-US" smtClean="0"/>
              <a:t>1/12/26</a:t>
            </a:fld>
            <a:endParaRPr lang="en-US"/>
          </a:p>
        </p:txBody>
      </p:sp>
      <p:sp>
        <p:nvSpPr>
          <p:cNvPr id="6" name="Footer Placeholder 5">
            <a:extLst>
              <a:ext uri="{FF2B5EF4-FFF2-40B4-BE49-F238E27FC236}">
                <a16:creationId xmlns:a16="http://schemas.microsoft.com/office/drawing/2014/main" id="{48990360-0CCE-4D42-99B1-3F4EAAD446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35EDAF-1615-934E-A7B4-A301D3B1D58F}"/>
              </a:ext>
            </a:extLst>
          </p:cNvPr>
          <p:cNvSpPr>
            <a:spLocks noGrp="1"/>
          </p:cNvSpPr>
          <p:nvPr>
            <p:ph type="sldNum" sz="quarter" idx="12"/>
          </p:nvPr>
        </p:nvSpPr>
        <p:spPr/>
        <p:txBody>
          <a:bodyPr/>
          <a:lstStyle/>
          <a:p>
            <a:fld id="{3C259371-FAA3-1848-A3E6-9AA2BA7E05FE}" type="slidenum">
              <a:rPr lang="en-US" smtClean="0"/>
              <a:t>‹#›</a:t>
            </a:fld>
            <a:endParaRPr lang="en-US"/>
          </a:p>
        </p:txBody>
      </p:sp>
    </p:spTree>
    <p:extLst>
      <p:ext uri="{BB962C8B-B14F-4D97-AF65-F5344CB8AC3E}">
        <p14:creationId xmlns:p14="http://schemas.microsoft.com/office/powerpoint/2010/main" val="118704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CB195-46A8-DB43-8F88-CA5A75ECD14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BF52582-7F8A-6E4D-909B-A1F75DAA9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7ED468-28D8-F24C-B9A0-121349EC0E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3929FF2-4C4B-C448-8192-472D8F31A005}"/>
              </a:ext>
            </a:extLst>
          </p:cNvPr>
          <p:cNvSpPr>
            <a:spLocks noGrp="1"/>
          </p:cNvSpPr>
          <p:nvPr>
            <p:ph type="dt" sz="half" idx="10"/>
          </p:nvPr>
        </p:nvSpPr>
        <p:spPr/>
        <p:txBody>
          <a:bodyPr/>
          <a:lstStyle/>
          <a:p>
            <a:fld id="{1048CA58-F413-7749-B6F1-D17BA1FBDB01}" type="datetimeFigureOut">
              <a:rPr lang="en-US" smtClean="0"/>
              <a:t>1/12/26</a:t>
            </a:fld>
            <a:endParaRPr lang="en-US"/>
          </a:p>
        </p:txBody>
      </p:sp>
      <p:sp>
        <p:nvSpPr>
          <p:cNvPr id="6" name="Footer Placeholder 5">
            <a:extLst>
              <a:ext uri="{FF2B5EF4-FFF2-40B4-BE49-F238E27FC236}">
                <a16:creationId xmlns:a16="http://schemas.microsoft.com/office/drawing/2014/main" id="{7ACBE178-8B02-AA4F-9324-E8F8FC71D9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306BFC-817D-224D-8507-86DD64B6D187}"/>
              </a:ext>
            </a:extLst>
          </p:cNvPr>
          <p:cNvSpPr>
            <a:spLocks noGrp="1"/>
          </p:cNvSpPr>
          <p:nvPr>
            <p:ph type="sldNum" sz="quarter" idx="12"/>
          </p:nvPr>
        </p:nvSpPr>
        <p:spPr/>
        <p:txBody>
          <a:bodyPr/>
          <a:lstStyle/>
          <a:p>
            <a:fld id="{3C259371-FAA3-1848-A3E6-9AA2BA7E05FE}" type="slidenum">
              <a:rPr lang="en-US" smtClean="0"/>
              <a:t>‹#›</a:t>
            </a:fld>
            <a:endParaRPr lang="en-US"/>
          </a:p>
        </p:txBody>
      </p:sp>
    </p:spTree>
    <p:extLst>
      <p:ext uri="{BB962C8B-B14F-4D97-AF65-F5344CB8AC3E}">
        <p14:creationId xmlns:p14="http://schemas.microsoft.com/office/powerpoint/2010/main" val="184194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E0587-3B13-E248-B128-13D555EA73B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6B53C18-E33F-DA40-9827-C8BBBA32CE8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6915BC1-30D9-7747-B73C-DA60C357BCAB}"/>
              </a:ext>
            </a:extLst>
          </p:cNvPr>
          <p:cNvSpPr>
            <a:spLocks noGrp="1"/>
          </p:cNvSpPr>
          <p:nvPr>
            <p:ph type="dt" sz="half" idx="10"/>
          </p:nvPr>
        </p:nvSpPr>
        <p:spPr/>
        <p:txBody>
          <a:bodyPr/>
          <a:lstStyle/>
          <a:p>
            <a:fld id="{1048CA58-F413-7749-B6F1-D17BA1FBDB01}" type="datetimeFigureOut">
              <a:rPr lang="en-US" smtClean="0"/>
              <a:t>1/12/26</a:t>
            </a:fld>
            <a:endParaRPr lang="en-US"/>
          </a:p>
        </p:txBody>
      </p:sp>
      <p:sp>
        <p:nvSpPr>
          <p:cNvPr id="5" name="Footer Placeholder 4">
            <a:extLst>
              <a:ext uri="{FF2B5EF4-FFF2-40B4-BE49-F238E27FC236}">
                <a16:creationId xmlns:a16="http://schemas.microsoft.com/office/drawing/2014/main" id="{B5B39FAA-CAD8-0E4D-9B1B-B58E16A5D3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04D133-ECFA-9649-A89C-E60359559552}"/>
              </a:ext>
            </a:extLst>
          </p:cNvPr>
          <p:cNvSpPr>
            <a:spLocks noGrp="1"/>
          </p:cNvSpPr>
          <p:nvPr>
            <p:ph type="sldNum" sz="quarter" idx="12"/>
          </p:nvPr>
        </p:nvSpPr>
        <p:spPr/>
        <p:txBody>
          <a:bodyPr/>
          <a:lstStyle/>
          <a:p>
            <a:fld id="{3C259371-FAA3-1848-A3E6-9AA2BA7E05FE}" type="slidenum">
              <a:rPr lang="en-US" smtClean="0"/>
              <a:t>‹#›</a:t>
            </a:fld>
            <a:endParaRPr lang="en-US"/>
          </a:p>
        </p:txBody>
      </p:sp>
    </p:spTree>
    <p:extLst>
      <p:ext uri="{BB962C8B-B14F-4D97-AF65-F5344CB8AC3E}">
        <p14:creationId xmlns:p14="http://schemas.microsoft.com/office/powerpoint/2010/main" val="565921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F29BA7-B612-5145-97DE-5610B042D8E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D7D5573-6EDC-7244-B896-8B99803CC06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A2E634D-3249-C445-93EE-ACF8923B67EF}"/>
              </a:ext>
            </a:extLst>
          </p:cNvPr>
          <p:cNvSpPr>
            <a:spLocks noGrp="1"/>
          </p:cNvSpPr>
          <p:nvPr>
            <p:ph type="dt" sz="half" idx="10"/>
          </p:nvPr>
        </p:nvSpPr>
        <p:spPr/>
        <p:txBody>
          <a:bodyPr/>
          <a:lstStyle/>
          <a:p>
            <a:fld id="{1048CA58-F413-7749-B6F1-D17BA1FBDB01}" type="datetimeFigureOut">
              <a:rPr lang="en-US" smtClean="0"/>
              <a:t>1/12/26</a:t>
            </a:fld>
            <a:endParaRPr lang="en-US"/>
          </a:p>
        </p:txBody>
      </p:sp>
      <p:sp>
        <p:nvSpPr>
          <p:cNvPr id="5" name="Footer Placeholder 4">
            <a:extLst>
              <a:ext uri="{FF2B5EF4-FFF2-40B4-BE49-F238E27FC236}">
                <a16:creationId xmlns:a16="http://schemas.microsoft.com/office/drawing/2014/main" id="{88322D0C-EFFC-AF4D-AD5E-08E5E27353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8A3D92-85CE-9145-AF53-1C388EB940B5}"/>
              </a:ext>
            </a:extLst>
          </p:cNvPr>
          <p:cNvSpPr>
            <a:spLocks noGrp="1"/>
          </p:cNvSpPr>
          <p:nvPr>
            <p:ph type="sldNum" sz="quarter" idx="12"/>
          </p:nvPr>
        </p:nvSpPr>
        <p:spPr/>
        <p:txBody>
          <a:bodyPr/>
          <a:lstStyle/>
          <a:p>
            <a:fld id="{3C259371-FAA3-1848-A3E6-9AA2BA7E05FE}" type="slidenum">
              <a:rPr lang="en-US" smtClean="0"/>
              <a:t>‹#›</a:t>
            </a:fld>
            <a:endParaRPr lang="en-US"/>
          </a:p>
        </p:txBody>
      </p:sp>
    </p:spTree>
    <p:extLst>
      <p:ext uri="{BB962C8B-B14F-4D97-AF65-F5344CB8AC3E}">
        <p14:creationId xmlns:p14="http://schemas.microsoft.com/office/powerpoint/2010/main" val="1583391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FF04E8-58A2-1E41-9837-32AC107FA4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051E813-4388-5346-B33B-7CECF3303E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0F48120-52CC-C440-9B23-1ACBD476B0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48CA58-F413-7749-B6F1-D17BA1FBDB01}" type="datetimeFigureOut">
              <a:rPr lang="en-US" smtClean="0"/>
              <a:t>1/12/26</a:t>
            </a:fld>
            <a:endParaRPr lang="en-US"/>
          </a:p>
        </p:txBody>
      </p:sp>
      <p:sp>
        <p:nvSpPr>
          <p:cNvPr id="5" name="Footer Placeholder 4">
            <a:extLst>
              <a:ext uri="{FF2B5EF4-FFF2-40B4-BE49-F238E27FC236}">
                <a16:creationId xmlns:a16="http://schemas.microsoft.com/office/drawing/2014/main" id="{73553836-C473-A14D-A3BB-0EFED31B01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2D175AB-3398-364C-A6A2-DCA36BE234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259371-FAA3-1848-A3E6-9AA2BA7E05FE}" type="slidenum">
              <a:rPr lang="en-US" smtClean="0"/>
              <a:t>‹#›</a:t>
            </a:fld>
            <a:endParaRPr lang="en-US"/>
          </a:p>
        </p:txBody>
      </p:sp>
    </p:spTree>
    <p:extLst>
      <p:ext uri="{BB962C8B-B14F-4D97-AF65-F5344CB8AC3E}">
        <p14:creationId xmlns:p14="http://schemas.microsoft.com/office/powerpoint/2010/main" val="2807140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ECB51197-A9CE-C247-B55B-6D646C98C12E}"/>
              </a:ext>
            </a:extLst>
          </p:cNvPr>
          <p:cNvSpPr>
            <a:spLocks noGrp="1"/>
          </p:cNvSpPr>
          <p:nvPr>
            <p:ph type="ctrTitle"/>
          </p:nvPr>
        </p:nvSpPr>
        <p:spPr>
          <a:xfrm>
            <a:off x="2209800" y="2089709"/>
            <a:ext cx="7772400" cy="5150734"/>
          </a:xfrm>
        </p:spPr>
        <p:txBody>
          <a:bodyPr>
            <a:noAutofit/>
          </a:bodyPr>
          <a:lstStyle/>
          <a:p>
            <a:br>
              <a:rPr lang="el-GR" altLang="en-US" sz="4000" b="1" dirty="0">
                <a:solidFill>
                  <a:schemeClr val="accent1">
                    <a:lumMod val="75000"/>
                  </a:schemeClr>
                </a:solidFill>
                <a:latin typeface="HelveticaNowText Bold" panose="020B0504030202020204" pitchFamily="34" charset="77"/>
                <a:cs typeface="HelveticaNowText Bold" panose="020B0504030202020204" pitchFamily="34" charset="77"/>
              </a:rPr>
            </a:br>
            <a:br>
              <a:rPr lang="el-GR" altLang="en-US" sz="4000" b="1" dirty="0">
                <a:solidFill>
                  <a:schemeClr val="accent1">
                    <a:lumMod val="75000"/>
                  </a:schemeClr>
                </a:solidFill>
                <a:latin typeface="HelveticaNowText Bold" panose="020B0504030202020204" pitchFamily="34" charset="77"/>
                <a:cs typeface="HelveticaNowText Bold" panose="020B0504030202020204" pitchFamily="34" charset="77"/>
              </a:rPr>
            </a:br>
            <a:br>
              <a:rPr lang="el-GR" altLang="en-US" sz="4000" b="1" dirty="0">
                <a:solidFill>
                  <a:schemeClr val="accent1">
                    <a:lumMod val="75000"/>
                  </a:schemeClr>
                </a:solidFill>
                <a:latin typeface="HelveticaNowText Bold" panose="020B0504030202020204" pitchFamily="34" charset="77"/>
                <a:cs typeface="HelveticaNowText Bold" panose="020B0504030202020204" pitchFamily="34" charset="77"/>
              </a:rPr>
            </a:br>
            <a:br>
              <a:rPr lang="el-GR" altLang="en-US" sz="4000" b="1" dirty="0">
                <a:solidFill>
                  <a:schemeClr val="accent1">
                    <a:lumMod val="75000"/>
                  </a:schemeClr>
                </a:solidFill>
                <a:latin typeface="HelveticaNowText Bold" panose="020B0504030202020204" pitchFamily="34" charset="77"/>
                <a:cs typeface="HelveticaNowText Bold" panose="020B0504030202020204" pitchFamily="34" charset="77"/>
              </a:rPr>
            </a:br>
            <a:br>
              <a:rPr lang="el-GR" altLang="en-US" sz="4000" b="1" dirty="0">
                <a:solidFill>
                  <a:schemeClr val="accent1">
                    <a:lumMod val="75000"/>
                  </a:schemeClr>
                </a:solidFill>
                <a:latin typeface="HelveticaNowText Bold" panose="020B0504030202020204" pitchFamily="34" charset="77"/>
                <a:cs typeface="HelveticaNowText Bold" panose="020B0504030202020204" pitchFamily="34" charset="77"/>
              </a:rPr>
            </a:br>
            <a:br>
              <a:rPr lang="el-GR" altLang="en-US" sz="4000" b="1" dirty="0">
                <a:solidFill>
                  <a:schemeClr val="accent1">
                    <a:lumMod val="75000"/>
                  </a:schemeClr>
                </a:solidFill>
                <a:latin typeface="HelveticaNowText Bold" panose="020B0504030202020204" pitchFamily="34" charset="77"/>
                <a:cs typeface="HelveticaNowText Bold" panose="020B0504030202020204" pitchFamily="34" charset="77"/>
              </a:rPr>
            </a:br>
            <a:br>
              <a:rPr lang="el-GR" altLang="en-US" sz="4000" b="1" dirty="0">
                <a:solidFill>
                  <a:schemeClr val="accent1">
                    <a:lumMod val="75000"/>
                  </a:schemeClr>
                </a:solidFill>
                <a:latin typeface="HelveticaNowText Bold" panose="020B0504030202020204" pitchFamily="34" charset="77"/>
                <a:cs typeface="HelveticaNowText Bold" panose="020B0504030202020204" pitchFamily="34" charset="77"/>
              </a:rPr>
            </a:br>
            <a:br>
              <a:rPr lang="el-GR" altLang="en-US" sz="4000" b="1" dirty="0">
                <a:solidFill>
                  <a:schemeClr val="accent1">
                    <a:lumMod val="75000"/>
                  </a:schemeClr>
                </a:solidFill>
                <a:latin typeface="HelveticaNowText Bold" panose="020B0504030202020204" pitchFamily="34" charset="77"/>
                <a:cs typeface="HelveticaNowText Bold" panose="020B0504030202020204" pitchFamily="34" charset="77"/>
              </a:rPr>
            </a:br>
            <a:br>
              <a:rPr lang="el-GR" altLang="en-US" sz="4000" b="1" dirty="0">
                <a:solidFill>
                  <a:schemeClr val="accent1">
                    <a:lumMod val="75000"/>
                  </a:schemeClr>
                </a:solidFill>
                <a:latin typeface="HelveticaNowText Bold" panose="020B0504030202020204" pitchFamily="34" charset="77"/>
                <a:cs typeface="HelveticaNowText Bold" panose="020B0504030202020204" pitchFamily="34" charset="77"/>
              </a:rPr>
            </a:br>
            <a:br>
              <a:rPr lang="el-GR" altLang="en-US" sz="4000" b="1" dirty="0">
                <a:solidFill>
                  <a:schemeClr val="accent1">
                    <a:lumMod val="75000"/>
                  </a:schemeClr>
                </a:solidFill>
                <a:latin typeface="HelveticaNowText Bold" panose="020B0504030202020204" pitchFamily="34" charset="77"/>
                <a:cs typeface="HelveticaNowText Bold" panose="020B0504030202020204" pitchFamily="34" charset="77"/>
              </a:rPr>
            </a:br>
            <a:r>
              <a:rPr lang="en-US" altLang="en-US" sz="36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LEGAL ASPECTS OF SATELLITE TELECOMMUNICATIONS - INTRODUCTION TO INTERNATIONAL SPACE LAW</a:t>
            </a:r>
            <a:br>
              <a:rPr lang="en-US" altLang="en-US" sz="36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br>
            <a:br>
              <a:rPr lang="en-US" altLang="en-US" sz="36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br>
            <a:r>
              <a:rPr lang="en-US" altLang="en-US" sz="28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George D. Kyriakopoulos</a:t>
            </a:r>
            <a:br>
              <a:rPr lang="en-US" altLang="en-US" sz="36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br>
            <a:r>
              <a:rPr lang="en-US" altLang="en-US" sz="2000"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Assoc. Professor of International Law</a:t>
            </a:r>
            <a:br>
              <a:rPr lang="en-US" altLang="en-US" sz="2000"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br>
            <a:r>
              <a:rPr lang="en-US" altLang="en-US" sz="2000"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Vice-Dean of the Law School</a:t>
            </a:r>
            <a:br>
              <a:rPr lang="el-GR" altLang="en-US" sz="2400" b="1" dirty="0">
                <a:solidFill>
                  <a:schemeClr val="accent1">
                    <a:lumMod val="75000"/>
                  </a:schemeClr>
                </a:solidFill>
                <a:latin typeface="HelveticaNowText Bold" panose="020B0504030202020204" pitchFamily="34" charset="77"/>
                <a:cs typeface="HelveticaNowText Bold" panose="020B0504030202020204" pitchFamily="34" charset="77"/>
              </a:rPr>
            </a:br>
            <a:br>
              <a:rPr lang="el-GR" altLang="en-US" sz="36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br>
            <a:br>
              <a:rPr lang="en-US" altLang="en-US" sz="40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br>
            <a:endParaRPr lang="en-US" altLang="en-US" sz="40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912029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38200" y="679938"/>
            <a:ext cx="10515600" cy="5650524"/>
          </a:xfrm>
        </p:spPr>
        <p:txBody>
          <a:bodyPr>
            <a:normAutofit fontScale="25000" lnSpcReduction="20000"/>
          </a:bodyPr>
          <a:lstStyle/>
          <a:p>
            <a:pPr marL="0" indent="0" algn="ctr">
              <a:lnSpc>
                <a:spcPct val="110000"/>
              </a:lnSpc>
              <a:spcBef>
                <a:spcPts val="0"/>
              </a:spcBef>
              <a:spcAft>
                <a:spcPts val="0"/>
              </a:spcAft>
              <a:buNone/>
            </a:pPr>
            <a:r>
              <a:rPr lang="en-US" altLang="en-US" sz="96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SATELLITE TELECOMMUNICATIONS</a:t>
            </a:r>
            <a:endParaRPr lang="el-GR" altLang="en-US" sz="96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gn="ctr">
              <a:lnSpc>
                <a:spcPct val="110000"/>
              </a:lnSpc>
              <a:spcBef>
                <a:spcPts val="0"/>
              </a:spcBef>
              <a:spcAft>
                <a:spcPts val="0"/>
              </a:spcAft>
              <a:buNone/>
            </a:pPr>
            <a:endParaRPr lang="el-GR" sz="4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4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7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Satellite telecommunications is maybe the most widespread and advanced application in outer space. In light of the principle of freedom of use and exploration of outer space, as set out in Article 1(2) of the Outer Space Treaty, their expansion and the possibility for all states to have satellite communications is legally justified.</a:t>
            </a:r>
          </a:p>
          <a:p>
            <a:pPr marL="0" indent="0" algn="just">
              <a:lnSpc>
                <a:spcPct val="120000"/>
              </a:lnSpc>
              <a:spcBef>
                <a:spcPts val="0"/>
              </a:spcBef>
              <a:buNone/>
            </a:pPr>
            <a:endParaRPr lang="en-GB" sz="7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7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“Cutting-edge satellite telecommunications methods ensure instant delivery of huge amounts of data, relay of real-time voice and video, broadcasting of radio and television, and Internet access worldwide. By transmitting signals over any distance telecommunications satellites connect locations everywhere on Earth” (</a:t>
            </a:r>
            <a:r>
              <a:rPr lang="en-GB" sz="48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Morozova, International Space Law and Satellite Telecommunications</a:t>
            </a:r>
            <a:r>
              <a:rPr lang="en-GB" sz="7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a:t>
            </a:r>
          </a:p>
          <a:p>
            <a:pPr marL="0" indent="0" algn="just">
              <a:lnSpc>
                <a:spcPct val="120000"/>
              </a:lnSpc>
              <a:spcBef>
                <a:spcPts val="0"/>
              </a:spcBef>
              <a:buNone/>
            </a:pPr>
            <a:endParaRPr lang="en-GB" sz="7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7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These telecommunications satellites are considered space objects, hence the application of international space law to them. Therefore, a brief introduction to space law is necessary. Furthermore, the International Telecommunication Union (ITU) is responsible for positioning artificial satellites in orbit. The ITU ensures that the allocated orbital slot will not cause harmful interference to existing satellite communications in that orbit.</a:t>
            </a:r>
            <a:r>
              <a:rPr lang="el-GR" sz="7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GB" sz="7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Thus, the legal status of satellite telecommunications is based on the joint application of international space and telecommunications laws.</a:t>
            </a:r>
          </a:p>
          <a:p>
            <a:pPr marL="0" indent="0" algn="just">
              <a:lnSpc>
                <a:spcPct val="120000"/>
              </a:lnSpc>
              <a:spcBef>
                <a:spcPts val="0"/>
              </a:spcBef>
              <a:buNone/>
            </a:pPr>
            <a:br>
              <a:rPr lang="en-GB" sz="51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br>
            <a:endParaRPr lang="en-GB" sz="51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br>
              <a:rPr lang="en-GB" sz="51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br>
            <a:endParaRPr lang="en-GB" sz="51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231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FB217-40CF-C362-E15A-CC2E8260CB4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3FAAC3-4155-3971-E814-4A4457BB919D}"/>
              </a:ext>
            </a:extLst>
          </p:cNvPr>
          <p:cNvSpPr>
            <a:spLocks noGrp="1"/>
          </p:cNvSpPr>
          <p:nvPr>
            <p:ph idx="1"/>
          </p:nvPr>
        </p:nvSpPr>
        <p:spPr>
          <a:xfrm>
            <a:off x="838200" y="679938"/>
            <a:ext cx="10515600" cy="5650524"/>
          </a:xfrm>
        </p:spPr>
        <p:txBody>
          <a:bodyPr>
            <a:normAutofit fontScale="47500" lnSpcReduction="20000"/>
          </a:bodyPr>
          <a:lstStyle/>
          <a:p>
            <a:pPr marL="0" indent="0" algn="ctr">
              <a:lnSpc>
                <a:spcPct val="110000"/>
              </a:lnSpc>
              <a:spcBef>
                <a:spcPts val="0"/>
              </a:spcBef>
              <a:spcAft>
                <a:spcPts val="0"/>
              </a:spcAft>
              <a:buNone/>
            </a:pPr>
            <a:r>
              <a:rPr lang="en-US" altLang="en-US" sz="38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INTERNATIONAL SPACE LAW</a:t>
            </a:r>
            <a:endParaRPr lang="el-GR" altLang="en-US" sz="38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gn="ctr">
              <a:lnSpc>
                <a:spcPct val="110000"/>
              </a:lnSpc>
              <a:spcBef>
                <a:spcPts val="0"/>
              </a:spcBef>
              <a:spcAft>
                <a:spcPts val="0"/>
              </a:spcAft>
              <a:buNone/>
            </a:pPr>
            <a:endParaRPr lang="el-GR"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33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51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On October 4, 1957, the first artificial satellite, Sputnik-1, was launched by the Soviet Union into an elliptical low Earth orbit, inaugurating thus a new and exciting adventure for Mankind. This achievement was the starting point for the so-called «Race to the Moon», essentially a race between the two superpowers of that time, the United States and the Soviet Union. For these countries, the conquest of outer space had considerable political implications, in terms of both international prestige and strategic lead, right in the heart of the Cold War. However, the landing of Apollo 11 on the Moon on July 20, 1969 as well as the first steps of Neil Armstrong on the natural satellite of the Earth led this conflict to a premature end, which resulted in waning interest in exploring outer space. </a:t>
            </a:r>
          </a:p>
          <a:p>
            <a:pPr marL="0" indent="0" algn="just">
              <a:lnSpc>
                <a:spcPct val="120000"/>
              </a:lnSpc>
              <a:spcBef>
                <a:spcPts val="0"/>
              </a:spcBef>
              <a:buNone/>
            </a:pPr>
            <a:r>
              <a:rPr lang="el-GR" sz="4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1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6939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ECB51197-A9CE-C247-B55B-6D646C98C12E}"/>
              </a:ext>
            </a:extLst>
          </p:cNvPr>
          <p:cNvSpPr>
            <a:spLocks noGrp="1"/>
          </p:cNvSpPr>
          <p:nvPr>
            <p:ph type="ctrTitle"/>
          </p:nvPr>
        </p:nvSpPr>
        <p:spPr>
          <a:xfrm>
            <a:off x="2209800" y="1707266"/>
            <a:ext cx="7772400" cy="5150734"/>
          </a:xfrm>
        </p:spPr>
        <p:txBody>
          <a:bodyPr>
            <a:noAutofit/>
          </a:bodyPr>
          <a:lstStyle/>
          <a:p>
            <a:pPr algn="just"/>
            <a:r>
              <a:rPr lang="en-US" sz="4800" dirty="0">
                <a:solidFill>
                  <a:schemeClr val="accent1">
                    <a:lumMod val="50000"/>
                  </a:schemeClr>
                </a:solidFill>
                <a:latin typeface="HelveticaNowText Medium" panose="020B0504030202020204" pitchFamily="34" charset="77"/>
                <a:cs typeface="HelveticaNowText Medium" panose="020B0504030202020204" pitchFamily="34" charset="77"/>
              </a:rPr>
              <a:t>4.10.1957 </a:t>
            </a:r>
            <a:r>
              <a:rPr lang="el-GR" sz="4800" dirty="0">
                <a:solidFill>
                  <a:schemeClr val="accent1">
                    <a:lumMod val="50000"/>
                  </a:schemeClr>
                </a:solidFill>
                <a:latin typeface="HelveticaNowText Medium" panose="020B0504030202020204" pitchFamily="34" charset="77"/>
                <a:cs typeface="HelveticaNowText Medium" panose="020B0504030202020204" pitchFamily="34" charset="77"/>
                <a:sym typeface="Wingdings" pitchFamily="2" charset="2"/>
              </a:rPr>
              <a:t></a:t>
            </a:r>
            <a:r>
              <a:rPr lang="el-GR" sz="4800" dirty="0">
                <a:solidFill>
                  <a:schemeClr val="accent1">
                    <a:lumMod val="50000"/>
                  </a:schemeClr>
                </a:solidFill>
                <a:latin typeface="HelveticaNowText Medium" panose="020B0504030202020204" pitchFamily="34" charset="77"/>
                <a:cs typeface="HelveticaNowText Medium" panose="020B0504030202020204" pitchFamily="34" charset="77"/>
              </a:rPr>
              <a:t> </a:t>
            </a:r>
            <a:r>
              <a:rPr lang="en-GR" sz="4800" dirty="0">
                <a:solidFill>
                  <a:schemeClr val="accent1">
                    <a:lumMod val="50000"/>
                  </a:schemeClr>
                </a:solidFill>
                <a:latin typeface="HelveticaNowText Medium" panose="020B0504030202020204" pitchFamily="34" charset="77"/>
                <a:cs typeface="HelveticaNowText Medium" panose="020B0504030202020204" pitchFamily="34" charset="77"/>
              </a:rPr>
              <a:t>Sputnik 1 was the first artificial Earth satellite launched </a:t>
            </a:r>
            <a:r>
              <a:rPr lang="en-US" sz="4800" dirty="0">
                <a:solidFill>
                  <a:schemeClr val="accent1">
                    <a:lumMod val="50000"/>
                  </a:schemeClr>
                </a:solidFill>
                <a:latin typeface="HelveticaNowText Medium" panose="020B0504030202020204" pitchFamily="34" charset="77"/>
                <a:cs typeface="HelveticaNowText Medium" panose="020B0504030202020204" pitchFamily="34" charset="77"/>
              </a:rPr>
              <a:t> by the USSR </a:t>
            </a:r>
            <a:r>
              <a:rPr lang="en-GR" sz="4800" dirty="0">
                <a:solidFill>
                  <a:schemeClr val="accent1">
                    <a:lumMod val="50000"/>
                  </a:schemeClr>
                </a:solidFill>
                <a:latin typeface="HelveticaNowText Medium" panose="020B0504030202020204" pitchFamily="34" charset="77"/>
                <a:cs typeface="HelveticaNowText Medium" panose="020B0504030202020204" pitchFamily="34" charset="77"/>
              </a:rPr>
              <a:t>into an elliptical low Earth orbit</a:t>
            </a:r>
            <a:r>
              <a:rPr lang="en-US" dirty="0">
                <a:solidFill>
                  <a:schemeClr val="accent1">
                    <a:lumMod val="50000"/>
                  </a:schemeClr>
                </a:solidFill>
              </a:rPr>
              <a:t>.</a:t>
            </a:r>
            <a:r>
              <a:rPr lang="en-US" dirty="0"/>
              <a:t> </a:t>
            </a:r>
            <a:br>
              <a:rPr lang="en-GR" dirty="0"/>
            </a:br>
            <a:r>
              <a:rPr lang="en-GR" dirty="0"/>
              <a:t> </a:t>
            </a:r>
            <a:br>
              <a:rPr lang="en-GR" dirty="0"/>
            </a:br>
            <a:endParaRPr lang="en-US" altLang="en-US" sz="40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889206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ECB51197-A9CE-C247-B55B-6D646C98C12E}"/>
              </a:ext>
            </a:extLst>
          </p:cNvPr>
          <p:cNvSpPr>
            <a:spLocks noGrp="1"/>
          </p:cNvSpPr>
          <p:nvPr>
            <p:ph type="ctrTitle"/>
          </p:nvPr>
        </p:nvSpPr>
        <p:spPr>
          <a:xfrm>
            <a:off x="2395152" y="3523709"/>
            <a:ext cx="7772400" cy="5150734"/>
          </a:xfrm>
        </p:spPr>
        <p:txBody>
          <a:bodyPr>
            <a:noAutofit/>
          </a:bodyPr>
          <a:lstStyle/>
          <a:p>
            <a:pPr algn="l"/>
            <a:r>
              <a:rPr lang="en-US" sz="5400" dirty="0">
                <a:solidFill>
                  <a:schemeClr val="accent1">
                    <a:lumMod val="50000"/>
                  </a:schemeClr>
                </a:solidFill>
                <a:latin typeface="HelveticaNowText Medium" panose="020B0504030202020204" pitchFamily="34" charset="77"/>
                <a:cs typeface="HelveticaNowText Medium" panose="020B0504030202020204" pitchFamily="34" charset="77"/>
              </a:rPr>
              <a:t>3.11.1957 </a:t>
            </a:r>
            <a:r>
              <a:rPr lang="en-US" sz="5400" dirty="0">
                <a:solidFill>
                  <a:schemeClr val="accent1">
                    <a:lumMod val="50000"/>
                  </a:schemeClr>
                </a:solidFill>
                <a:latin typeface="HelveticaNowText Medium" panose="020B0504030202020204" pitchFamily="34" charset="77"/>
                <a:cs typeface="HelveticaNowText Medium" panose="020B0504030202020204" pitchFamily="34" charset="77"/>
                <a:sym typeface="Wingdings" pitchFamily="2" charset="2"/>
              </a:rPr>
              <a:t></a:t>
            </a:r>
            <a:r>
              <a:rPr lang="en-US" sz="5400" dirty="0">
                <a:solidFill>
                  <a:schemeClr val="accent1">
                    <a:lumMod val="50000"/>
                  </a:schemeClr>
                </a:solidFill>
                <a:latin typeface="HelveticaNowText Medium" panose="020B0504030202020204" pitchFamily="34" charset="77"/>
                <a:cs typeface="HelveticaNowText Medium" panose="020B0504030202020204" pitchFamily="34" charset="77"/>
              </a:rPr>
              <a:t> Laika, a dog, </a:t>
            </a:r>
            <a:r>
              <a:rPr lang="en-GR" sz="5400" dirty="0">
                <a:solidFill>
                  <a:schemeClr val="accent1">
                    <a:lumMod val="50000"/>
                  </a:schemeClr>
                </a:solidFill>
                <a:latin typeface="HelveticaNowText Medium" panose="020B0504030202020204" pitchFamily="34" charset="77"/>
                <a:cs typeface="HelveticaNowText Medium" panose="020B0504030202020204" pitchFamily="34" charset="77"/>
              </a:rPr>
              <a:t>was the first animal to orbit the Earth</a:t>
            </a:r>
            <a:r>
              <a:rPr lang="en-US" sz="5400" dirty="0">
                <a:solidFill>
                  <a:schemeClr val="accent1">
                    <a:lumMod val="50000"/>
                  </a:schemeClr>
                </a:solidFill>
                <a:latin typeface="HelveticaNowText Medium" panose="020B0504030202020204" pitchFamily="34" charset="77"/>
                <a:cs typeface="HelveticaNowText Medium" panose="020B0504030202020204" pitchFamily="34" charset="77"/>
              </a:rPr>
              <a:t> onboard </a:t>
            </a:r>
            <a:r>
              <a:rPr lang="en-GR" sz="5400" dirty="0">
                <a:solidFill>
                  <a:schemeClr val="accent1">
                    <a:lumMod val="50000"/>
                  </a:schemeClr>
                </a:solidFill>
                <a:latin typeface="HelveticaNowText Medium" panose="020B0504030202020204" pitchFamily="34" charset="77"/>
                <a:cs typeface="HelveticaNowText Medium" panose="020B0504030202020204" pitchFamily="34" charset="77"/>
              </a:rPr>
              <a:t>the Soviet spacecraft Sputnik </a:t>
            </a:r>
            <a:r>
              <a:rPr lang="en-US" sz="5400" dirty="0">
                <a:solidFill>
                  <a:schemeClr val="accent1">
                    <a:lumMod val="50000"/>
                  </a:schemeClr>
                </a:solidFill>
                <a:latin typeface="HelveticaNowText Medium" panose="020B0504030202020204" pitchFamily="34" charset="77"/>
                <a:cs typeface="HelveticaNowText Medium" panose="020B0504030202020204" pitchFamily="34" charset="77"/>
              </a:rPr>
              <a:t>2.</a:t>
            </a:r>
            <a:br>
              <a:rPr lang="en-US" sz="5400" dirty="0">
                <a:solidFill>
                  <a:schemeClr val="accent1">
                    <a:lumMod val="50000"/>
                  </a:schemeClr>
                </a:solidFill>
                <a:latin typeface="HelveticaNowText Medium" panose="020B0504030202020204" pitchFamily="34" charset="77"/>
                <a:cs typeface="HelveticaNowText Medium" panose="020B0504030202020204" pitchFamily="34" charset="77"/>
              </a:rPr>
            </a:br>
            <a:br>
              <a:rPr lang="en-GR" sz="5400" dirty="0">
                <a:solidFill>
                  <a:schemeClr val="accent1">
                    <a:lumMod val="50000"/>
                  </a:schemeClr>
                </a:solidFill>
                <a:latin typeface="HelveticaNowText Medium" panose="020B0504030202020204" pitchFamily="34" charset="77"/>
                <a:cs typeface="HelveticaNowText Medium" panose="020B0504030202020204" pitchFamily="34" charset="77"/>
              </a:rPr>
            </a:br>
            <a:br>
              <a:rPr lang="en-GR" sz="5400" dirty="0">
                <a:solidFill>
                  <a:schemeClr val="accent1">
                    <a:lumMod val="50000"/>
                  </a:schemeClr>
                </a:solidFill>
                <a:latin typeface="HelveticaNowText Medium" panose="020B0504030202020204" pitchFamily="34" charset="77"/>
                <a:cs typeface="HelveticaNowText Medium" panose="020B0504030202020204" pitchFamily="34" charset="77"/>
              </a:rPr>
            </a:br>
            <a:r>
              <a:rPr lang="en-GR" dirty="0"/>
              <a:t> </a:t>
            </a:r>
            <a:br>
              <a:rPr lang="en-GR" dirty="0"/>
            </a:br>
            <a:endParaRPr lang="en-US" altLang="en-US" sz="40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955225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ECB51197-A9CE-C247-B55B-6D646C98C12E}"/>
              </a:ext>
            </a:extLst>
          </p:cNvPr>
          <p:cNvSpPr>
            <a:spLocks noGrp="1"/>
          </p:cNvSpPr>
          <p:nvPr>
            <p:ph type="ctrTitle"/>
          </p:nvPr>
        </p:nvSpPr>
        <p:spPr>
          <a:xfrm>
            <a:off x="2061519" y="2596952"/>
            <a:ext cx="8256372" cy="5150734"/>
          </a:xfrm>
        </p:spPr>
        <p:txBody>
          <a:bodyPr>
            <a:noAutofit/>
          </a:bodyPr>
          <a:lstStyle/>
          <a:p>
            <a:pPr algn="l"/>
            <a:r>
              <a:rPr lang="en-US" sz="4800" dirty="0">
                <a:solidFill>
                  <a:schemeClr val="accent1">
                    <a:lumMod val="50000"/>
                  </a:schemeClr>
                </a:solidFill>
                <a:latin typeface="HelveticaNowText Medium" panose="020B0504030202020204" pitchFamily="34" charset="77"/>
                <a:cs typeface="HelveticaNowText Medium" panose="020B0504030202020204" pitchFamily="34" charset="77"/>
              </a:rPr>
              <a:t>12.4.1961 </a:t>
            </a:r>
            <a:r>
              <a:rPr lang="en-US" sz="4800" dirty="0">
                <a:solidFill>
                  <a:schemeClr val="accent1">
                    <a:lumMod val="50000"/>
                  </a:schemeClr>
                </a:solidFill>
                <a:latin typeface="HelveticaNowText Medium" panose="020B0504030202020204" pitchFamily="34" charset="77"/>
                <a:cs typeface="HelveticaNowText Medium" panose="020B0504030202020204" pitchFamily="34" charset="77"/>
                <a:sym typeface="Wingdings" pitchFamily="2" charset="2"/>
              </a:rPr>
              <a:t></a:t>
            </a:r>
            <a:r>
              <a:rPr lang="en-US" sz="4800" dirty="0">
                <a:solidFill>
                  <a:schemeClr val="accent1">
                    <a:lumMod val="50000"/>
                  </a:schemeClr>
                </a:solidFill>
                <a:latin typeface="HelveticaNowText Medium" panose="020B0504030202020204" pitchFamily="34" charset="77"/>
                <a:cs typeface="HelveticaNowText Medium" panose="020B0504030202020204" pitchFamily="34" charset="77"/>
              </a:rPr>
              <a:t> Yuri </a:t>
            </a:r>
            <a:r>
              <a:rPr lang="en-US" sz="4800" dirty="0" err="1">
                <a:solidFill>
                  <a:schemeClr val="accent1">
                    <a:lumMod val="50000"/>
                  </a:schemeClr>
                </a:solidFill>
                <a:latin typeface="HelveticaNowText Medium" panose="020B0504030202020204" pitchFamily="34" charset="77"/>
                <a:cs typeface="HelveticaNowText Medium" panose="020B0504030202020204" pitchFamily="34" charset="77"/>
              </a:rPr>
              <a:t>Alekseyevich</a:t>
            </a:r>
            <a:r>
              <a:rPr lang="en-US" sz="4800" dirty="0">
                <a:solidFill>
                  <a:schemeClr val="accent1">
                    <a:lumMod val="50000"/>
                  </a:schemeClr>
                </a:solidFill>
                <a:latin typeface="HelveticaNowText Medium" panose="020B0504030202020204" pitchFamily="34" charset="77"/>
                <a:cs typeface="HelveticaNowText Medium" panose="020B0504030202020204" pitchFamily="34" charset="77"/>
              </a:rPr>
              <a:t> Gagarin was the first human to travel into outer space, onboard the Soviet capsule Vostok 1.</a:t>
            </a:r>
            <a:br>
              <a:rPr lang="en-US" sz="4800" dirty="0">
                <a:solidFill>
                  <a:schemeClr val="accent1">
                    <a:lumMod val="50000"/>
                  </a:schemeClr>
                </a:solidFill>
                <a:latin typeface="HelveticaNowText Medium" panose="020B0504030202020204" pitchFamily="34" charset="77"/>
                <a:cs typeface="HelveticaNowText Medium" panose="020B0504030202020204" pitchFamily="34" charset="77"/>
              </a:rPr>
            </a:br>
            <a:br>
              <a:rPr lang="en-GR" sz="5400" dirty="0">
                <a:solidFill>
                  <a:schemeClr val="accent1">
                    <a:lumMod val="50000"/>
                  </a:schemeClr>
                </a:solidFill>
                <a:latin typeface="HelveticaNowText Medium" panose="020B0504030202020204" pitchFamily="34" charset="77"/>
                <a:cs typeface="HelveticaNowText Medium" panose="020B0504030202020204" pitchFamily="34" charset="77"/>
              </a:rPr>
            </a:br>
            <a:br>
              <a:rPr lang="en-GR" sz="5400" dirty="0">
                <a:solidFill>
                  <a:schemeClr val="accent1">
                    <a:lumMod val="50000"/>
                  </a:schemeClr>
                </a:solidFill>
                <a:latin typeface="HelveticaNowText Medium" panose="020B0504030202020204" pitchFamily="34" charset="77"/>
                <a:cs typeface="HelveticaNowText Medium" panose="020B0504030202020204" pitchFamily="34" charset="77"/>
              </a:rPr>
            </a:br>
            <a:r>
              <a:rPr lang="en-GR" dirty="0"/>
              <a:t> </a:t>
            </a:r>
            <a:br>
              <a:rPr lang="en-GR" dirty="0"/>
            </a:br>
            <a:endParaRPr lang="en-US" altLang="en-US" sz="40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893093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ECB51197-A9CE-C247-B55B-6D646C98C12E}"/>
              </a:ext>
            </a:extLst>
          </p:cNvPr>
          <p:cNvSpPr>
            <a:spLocks noGrp="1"/>
          </p:cNvSpPr>
          <p:nvPr>
            <p:ph type="ctrTitle"/>
          </p:nvPr>
        </p:nvSpPr>
        <p:spPr>
          <a:xfrm>
            <a:off x="998838" y="3429000"/>
            <a:ext cx="10194324" cy="5150734"/>
          </a:xfrm>
        </p:spPr>
        <p:txBody>
          <a:bodyPr>
            <a:noAutofit/>
          </a:bodyPr>
          <a:lstStyle/>
          <a:p>
            <a:r>
              <a:rPr lang="en-US" sz="2800" dirty="0">
                <a:solidFill>
                  <a:schemeClr val="accent1">
                    <a:lumMod val="50000"/>
                  </a:schemeClr>
                </a:solidFill>
                <a:latin typeface="HelveticaNowText Medium" panose="020B0504030202020204" pitchFamily="34" charset="77"/>
                <a:cs typeface="HelveticaNowText Medium" panose="020B0504030202020204" pitchFamily="34" charset="77"/>
              </a:rPr>
              <a:t>12.91962 </a:t>
            </a:r>
            <a:r>
              <a:rPr lang="en-US" sz="2800" dirty="0">
                <a:solidFill>
                  <a:schemeClr val="accent1">
                    <a:lumMod val="50000"/>
                  </a:schemeClr>
                </a:solidFill>
                <a:latin typeface="HelveticaNowText Medium" panose="020B0504030202020204" pitchFamily="34" charset="77"/>
                <a:cs typeface="HelveticaNowText Medium" panose="020B0504030202020204" pitchFamily="34" charset="77"/>
                <a:sym typeface="Wingdings" pitchFamily="2" charset="2"/>
              </a:rPr>
              <a:t></a:t>
            </a:r>
            <a:r>
              <a:rPr lang="en-US" sz="2800" dirty="0">
                <a:solidFill>
                  <a:schemeClr val="accent1">
                    <a:lumMod val="50000"/>
                  </a:schemeClr>
                </a:solidFill>
                <a:latin typeface="HelveticaNowText Medium" panose="020B0504030202020204" pitchFamily="34" charset="77"/>
                <a:cs typeface="HelveticaNowText Medium" panose="020B0504030202020204" pitchFamily="34" charset="77"/>
              </a:rPr>
              <a:t> US President John F Kennedy delivers his speech “We choose to go to the Moon”, at Rice Stadium in Houston, Texas.</a:t>
            </a:r>
            <a:br>
              <a:rPr lang="en-US" sz="2800" dirty="0">
                <a:solidFill>
                  <a:schemeClr val="accent1">
                    <a:lumMod val="50000"/>
                  </a:schemeClr>
                </a:solidFill>
                <a:latin typeface="HelveticaNowText Medium" panose="020B0504030202020204" pitchFamily="34" charset="77"/>
                <a:cs typeface="HelveticaNowText Medium" panose="020B0504030202020204" pitchFamily="34" charset="77"/>
              </a:rPr>
            </a:br>
            <a:br>
              <a:rPr lang="en-US" sz="2800" dirty="0">
                <a:solidFill>
                  <a:schemeClr val="accent1">
                    <a:lumMod val="50000"/>
                  </a:schemeClr>
                </a:solidFill>
                <a:latin typeface="HelveticaNowText Medium" panose="020B0504030202020204" pitchFamily="34" charset="77"/>
                <a:cs typeface="HelveticaNowText Medium" panose="020B0504030202020204" pitchFamily="34" charset="77"/>
              </a:rPr>
            </a:br>
            <a:r>
              <a:rPr lang="en-US" sz="2800" dirty="0">
                <a:solidFill>
                  <a:schemeClr val="accent1">
                    <a:lumMod val="50000"/>
                  </a:schemeClr>
                </a:solidFill>
                <a:latin typeface="HelveticaNowText Medium" panose="020B0504030202020204" pitchFamily="34" charset="77"/>
                <a:cs typeface="HelveticaNowText Medium" panose="020B0504030202020204" pitchFamily="34" charset="77"/>
              </a:rPr>
              <a:t> </a:t>
            </a:r>
            <a:br>
              <a:rPr lang="en-US" sz="2800" dirty="0">
                <a:solidFill>
                  <a:schemeClr val="accent1">
                    <a:lumMod val="50000"/>
                  </a:schemeClr>
                </a:solidFill>
                <a:latin typeface="HelveticaNowText Medium" panose="020B0504030202020204" pitchFamily="34" charset="77"/>
                <a:cs typeface="HelveticaNowText Medium" panose="020B0504030202020204" pitchFamily="34" charset="77"/>
              </a:rPr>
            </a:br>
            <a:r>
              <a:rPr lang="en-US" sz="2800" i="1" dirty="0">
                <a:solidFill>
                  <a:schemeClr val="accent1">
                    <a:lumMod val="50000"/>
                  </a:schemeClr>
                </a:solidFill>
                <a:latin typeface="Times New Roman" panose="02020603050405020304" pitchFamily="18" charset="0"/>
                <a:cs typeface="Times New Roman" panose="02020603050405020304" pitchFamily="18" charset="0"/>
              </a:rPr>
              <a:t>“We choose to go to the moon. We choose to go to the moon in this decade and do the other things, not because they are easy, but because they are hard, because that goal will serve to organize and measure the best of our energies and skills, because that challenge is one that we are willing to accept, one we are unwilling to postpone, and one which we intend to win, and the others, too”. </a:t>
            </a:r>
            <a:br>
              <a:rPr lang="en-US" sz="4400" i="1" dirty="0">
                <a:solidFill>
                  <a:schemeClr val="accent1">
                    <a:lumMod val="50000"/>
                  </a:schemeClr>
                </a:solidFill>
                <a:latin typeface="Times New Roman" panose="02020603050405020304" pitchFamily="18" charset="0"/>
                <a:cs typeface="Times New Roman" panose="02020603050405020304" pitchFamily="18" charset="0"/>
              </a:rPr>
            </a:br>
            <a:br>
              <a:rPr lang="en-GR" sz="4800" dirty="0">
                <a:solidFill>
                  <a:schemeClr val="accent1">
                    <a:lumMod val="50000"/>
                  </a:schemeClr>
                </a:solidFill>
                <a:latin typeface="HelveticaNowText Medium" panose="020B0504030202020204" pitchFamily="34" charset="77"/>
                <a:cs typeface="HelveticaNowText Medium" panose="020B0504030202020204" pitchFamily="34" charset="77"/>
              </a:rPr>
            </a:br>
            <a:br>
              <a:rPr lang="en-GR" sz="5400" dirty="0">
                <a:solidFill>
                  <a:schemeClr val="accent1">
                    <a:lumMod val="50000"/>
                  </a:schemeClr>
                </a:solidFill>
                <a:latin typeface="HelveticaNowText Medium" panose="020B0504030202020204" pitchFamily="34" charset="77"/>
                <a:cs typeface="HelveticaNowText Medium" panose="020B0504030202020204" pitchFamily="34" charset="77"/>
              </a:rPr>
            </a:br>
            <a:r>
              <a:rPr lang="en-GR" dirty="0"/>
              <a:t> </a:t>
            </a:r>
            <a:br>
              <a:rPr lang="en-GR" dirty="0"/>
            </a:br>
            <a:endParaRPr lang="en-US" altLang="en-US" sz="40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445935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ECB51197-A9CE-C247-B55B-6D646C98C12E}"/>
              </a:ext>
            </a:extLst>
          </p:cNvPr>
          <p:cNvSpPr>
            <a:spLocks noGrp="1"/>
          </p:cNvSpPr>
          <p:nvPr>
            <p:ph type="ctrTitle"/>
          </p:nvPr>
        </p:nvSpPr>
        <p:spPr>
          <a:xfrm>
            <a:off x="998838" y="2242751"/>
            <a:ext cx="10194324" cy="5150734"/>
          </a:xfrm>
        </p:spPr>
        <p:txBody>
          <a:bodyPr>
            <a:noAutofit/>
          </a:bodyPr>
          <a:lstStyle/>
          <a:p>
            <a:r>
              <a:rPr lang="en-US" sz="2800" dirty="0">
                <a:solidFill>
                  <a:schemeClr val="accent1">
                    <a:lumMod val="50000"/>
                  </a:schemeClr>
                </a:solidFill>
                <a:latin typeface="HelveticaNowText Medium" panose="020B0504030202020204" pitchFamily="34" charset="77"/>
                <a:cs typeface="HelveticaNowText Medium" panose="020B0504030202020204" pitchFamily="34" charset="77"/>
              </a:rPr>
              <a:t>20 July 2020 </a:t>
            </a:r>
            <a:r>
              <a:rPr lang="en-US" sz="2800" dirty="0">
                <a:solidFill>
                  <a:schemeClr val="accent1">
                    <a:lumMod val="50000"/>
                  </a:schemeClr>
                </a:solidFill>
                <a:latin typeface="HelveticaNowText Medium" panose="020B0504030202020204" pitchFamily="34" charset="77"/>
                <a:cs typeface="HelveticaNowText Medium" panose="020B0504030202020204" pitchFamily="34" charset="77"/>
                <a:sym typeface="Wingdings" pitchFamily="2" charset="2"/>
              </a:rPr>
              <a:t></a:t>
            </a:r>
            <a:r>
              <a:rPr lang="en-US" sz="2800" dirty="0">
                <a:solidFill>
                  <a:schemeClr val="accent1">
                    <a:lumMod val="50000"/>
                  </a:schemeClr>
                </a:solidFill>
                <a:latin typeface="HelveticaNowText Medium" panose="020B0504030202020204" pitchFamily="34" charset="77"/>
                <a:cs typeface="HelveticaNowText Medium" panose="020B0504030202020204" pitchFamily="34" charset="77"/>
              </a:rPr>
              <a:t> Apollo 11 lands on the Moon and US astronaut Neil Armstrong becomes the first human to step on the Moon:</a:t>
            </a:r>
            <a:br>
              <a:rPr lang="en-US" sz="2800" dirty="0">
                <a:solidFill>
                  <a:schemeClr val="accent1">
                    <a:lumMod val="50000"/>
                  </a:schemeClr>
                </a:solidFill>
                <a:latin typeface="HelveticaNowText Medium" panose="020B0504030202020204" pitchFamily="34" charset="77"/>
                <a:cs typeface="HelveticaNowText Medium" panose="020B0504030202020204" pitchFamily="34" charset="77"/>
              </a:rPr>
            </a:br>
            <a:r>
              <a:rPr lang="en-US" sz="2800" dirty="0">
                <a:solidFill>
                  <a:schemeClr val="accent1">
                    <a:lumMod val="50000"/>
                  </a:schemeClr>
                </a:solidFill>
                <a:latin typeface="HelveticaNowText Medium" panose="020B0504030202020204" pitchFamily="34" charset="77"/>
                <a:cs typeface="HelveticaNowText Medium" panose="020B0504030202020204" pitchFamily="34" charset="77"/>
              </a:rPr>
              <a:t> </a:t>
            </a:r>
            <a:br>
              <a:rPr lang="en-US" sz="2800" dirty="0">
                <a:solidFill>
                  <a:schemeClr val="accent1">
                    <a:lumMod val="50000"/>
                  </a:schemeClr>
                </a:solidFill>
                <a:latin typeface="HelveticaNowText Medium" panose="020B0504030202020204" pitchFamily="34" charset="77"/>
                <a:cs typeface="HelveticaNowText Medium" panose="020B0504030202020204" pitchFamily="34" charset="77"/>
              </a:rPr>
            </a:br>
            <a:r>
              <a:rPr lang="en-US" sz="3200" i="1" dirty="0">
                <a:solidFill>
                  <a:schemeClr val="accent1">
                    <a:lumMod val="50000"/>
                  </a:schemeClr>
                </a:solidFill>
                <a:latin typeface="Times New Roman" panose="02020603050405020304" pitchFamily="18" charset="0"/>
                <a:cs typeface="Times New Roman" panose="02020603050405020304" pitchFamily="18" charset="0"/>
              </a:rPr>
              <a:t>“That’s one small step for man, one giant leap for mankind.”</a:t>
            </a:r>
            <a:br>
              <a:rPr lang="en-US" sz="2800" dirty="0">
                <a:solidFill>
                  <a:schemeClr val="accent1">
                    <a:lumMod val="50000"/>
                  </a:schemeClr>
                </a:solidFill>
                <a:latin typeface="HelveticaNowText Medium" panose="020B0504030202020204" pitchFamily="34" charset="77"/>
                <a:cs typeface="HelveticaNowText Medium" panose="020B0504030202020204" pitchFamily="34" charset="77"/>
              </a:rPr>
            </a:br>
            <a:br>
              <a:rPr lang="en-US" sz="4400" i="1" dirty="0">
                <a:solidFill>
                  <a:schemeClr val="accent1">
                    <a:lumMod val="50000"/>
                  </a:schemeClr>
                </a:solidFill>
                <a:latin typeface="Times New Roman" panose="02020603050405020304" pitchFamily="18" charset="0"/>
                <a:cs typeface="Times New Roman" panose="02020603050405020304" pitchFamily="18" charset="0"/>
              </a:rPr>
            </a:br>
            <a:br>
              <a:rPr lang="en-GR" sz="4800" dirty="0">
                <a:solidFill>
                  <a:schemeClr val="accent1">
                    <a:lumMod val="50000"/>
                  </a:schemeClr>
                </a:solidFill>
                <a:latin typeface="HelveticaNowText Medium" panose="020B0504030202020204" pitchFamily="34" charset="77"/>
                <a:cs typeface="HelveticaNowText Medium" panose="020B0504030202020204" pitchFamily="34" charset="77"/>
              </a:rPr>
            </a:br>
            <a:br>
              <a:rPr lang="en-GR" sz="5400" dirty="0">
                <a:solidFill>
                  <a:schemeClr val="accent1">
                    <a:lumMod val="50000"/>
                  </a:schemeClr>
                </a:solidFill>
                <a:latin typeface="HelveticaNowText Medium" panose="020B0504030202020204" pitchFamily="34" charset="77"/>
                <a:cs typeface="HelveticaNowText Medium" panose="020B0504030202020204" pitchFamily="34" charset="77"/>
              </a:rPr>
            </a:br>
            <a:r>
              <a:rPr lang="en-GR" dirty="0"/>
              <a:t> </a:t>
            </a:r>
            <a:br>
              <a:rPr lang="en-GR" dirty="0"/>
            </a:br>
            <a:endParaRPr lang="en-US" altLang="en-US" sz="40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609990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EA93665-719F-A449-96E9-A9432BB2A8F0}"/>
              </a:ext>
            </a:extLst>
          </p:cNvPr>
          <p:cNvPicPr>
            <a:picLocks noChangeAspect="1"/>
          </p:cNvPicPr>
          <p:nvPr/>
        </p:nvPicPr>
        <p:blipFill rotWithShape="1">
          <a:blip r:embed="rId3"/>
          <a:srcRect l="34569" r="794" b="9091"/>
          <a:stretch/>
        </p:blipFill>
        <p:spPr>
          <a:xfrm>
            <a:off x="-2" y="10"/>
            <a:ext cx="8668512" cy="6857990"/>
          </a:xfrm>
          <a:prstGeom prst="rect">
            <a:avLst/>
          </a:prstGeom>
        </p:spPr>
      </p:pic>
      <p:sp>
        <p:nvSpPr>
          <p:cNvPr id="193" name="Rectangle 192">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bg1"/>
              </a:gs>
              <a:gs pos="30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0" name="Title 1">
            <a:extLst>
              <a:ext uri="{FF2B5EF4-FFF2-40B4-BE49-F238E27FC236}">
                <a16:creationId xmlns:a16="http://schemas.microsoft.com/office/drawing/2014/main" id="{ECB51197-A9CE-C247-B55B-6D646C98C12E}"/>
              </a:ext>
            </a:extLst>
          </p:cNvPr>
          <p:cNvSpPr>
            <a:spLocks noGrp="1"/>
          </p:cNvSpPr>
          <p:nvPr>
            <p:ph type="ctrTitle"/>
          </p:nvPr>
        </p:nvSpPr>
        <p:spPr>
          <a:xfrm>
            <a:off x="7848600" y="1122363"/>
            <a:ext cx="4023360" cy="3204134"/>
          </a:xfrm>
        </p:spPr>
        <p:txBody>
          <a:bodyPr anchor="b">
            <a:normAutofit/>
          </a:bodyPr>
          <a:lstStyle/>
          <a:p>
            <a:pPr algn="l"/>
            <a:br>
              <a:rPr lang="el-GR" altLang="en-US" sz="1200" b="1">
                <a:latin typeface="HelveticaNowText Bold" panose="020B0504030202020204" pitchFamily="34" charset="77"/>
                <a:cs typeface="HelveticaNowText Bold" panose="020B0504030202020204" pitchFamily="34" charset="77"/>
              </a:rPr>
            </a:br>
            <a:br>
              <a:rPr lang="el-GR" altLang="en-US" sz="1200" b="1">
                <a:latin typeface="HelveticaNowText Bold" panose="020B0504030202020204" pitchFamily="34" charset="77"/>
                <a:cs typeface="HelveticaNowText Bold" panose="020B0504030202020204" pitchFamily="34" charset="77"/>
              </a:rPr>
            </a:br>
            <a:br>
              <a:rPr lang="el-GR" altLang="en-US" sz="1200" b="1">
                <a:latin typeface="HelveticaNowText Bold" panose="020B0504030202020204" pitchFamily="34" charset="77"/>
                <a:cs typeface="HelveticaNowText Bold" panose="020B0504030202020204" pitchFamily="34" charset="77"/>
              </a:rPr>
            </a:br>
            <a:br>
              <a:rPr lang="el-GR" altLang="en-US" sz="1200" b="1">
                <a:latin typeface="HelveticaNowText Bold" panose="020B0504030202020204" pitchFamily="34" charset="77"/>
                <a:cs typeface="HelveticaNowText Bold" panose="020B0504030202020204" pitchFamily="34" charset="77"/>
              </a:rPr>
            </a:br>
            <a:br>
              <a:rPr lang="el-GR" altLang="en-US" sz="1200" b="1">
                <a:latin typeface="HelveticaNowText Bold" panose="020B0504030202020204" pitchFamily="34" charset="77"/>
                <a:cs typeface="HelveticaNowText Bold" panose="020B0504030202020204" pitchFamily="34" charset="77"/>
              </a:rPr>
            </a:br>
            <a:br>
              <a:rPr lang="el-GR" altLang="en-US" sz="1200" b="1">
                <a:latin typeface="HelveticaNowText Bold" panose="020B0504030202020204" pitchFamily="34" charset="77"/>
                <a:cs typeface="HelveticaNowText Bold" panose="020B0504030202020204" pitchFamily="34" charset="77"/>
              </a:rPr>
            </a:br>
            <a:br>
              <a:rPr lang="el-GR" altLang="en-US" sz="1200" b="1">
                <a:latin typeface="HelveticaNowText Bold" panose="020B0504030202020204" pitchFamily="34" charset="77"/>
                <a:cs typeface="HelveticaNowText Bold" panose="020B0504030202020204" pitchFamily="34" charset="77"/>
              </a:rPr>
            </a:br>
            <a:br>
              <a:rPr lang="el-GR" altLang="en-US" sz="1200" b="1">
                <a:latin typeface="HelveticaNowText Bold" panose="020B0504030202020204" pitchFamily="34" charset="77"/>
                <a:cs typeface="HelveticaNowText Bold" panose="020B0504030202020204" pitchFamily="34" charset="77"/>
              </a:rPr>
            </a:br>
            <a:br>
              <a:rPr lang="el-GR" altLang="en-US" sz="1200" b="1">
                <a:latin typeface="HelveticaNowText Bold" panose="020B0504030202020204" pitchFamily="34" charset="77"/>
                <a:cs typeface="HelveticaNowText Bold" panose="020B0504030202020204" pitchFamily="34" charset="77"/>
              </a:rPr>
            </a:br>
            <a:br>
              <a:rPr lang="el-GR" altLang="en-US" sz="1200" b="1">
                <a:latin typeface="HelveticaNowText Bold" panose="020B0504030202020204" pitchFamily="34" charset="77"/>
                <a:cs typeface="HelveticaNowText Bold" panose="020B0504030202020204" pitchFamily="34" charset="77"/>
              </a:rPr>
            </a:br>
            <a:br>
              <a:rPr lang="el-GR" altLang="en-US" sz="1200" b="1">
                <a:latin typeface="HelveticaNowText Bold" panose="020B0504030202020204" pitchFamily="34" charset="77"/>
                <a:cs typeface="HelveticaNowText Bold" panose="020B0504030202020204" pitchFamily="34" charset="77"/>
              </a:rPr>
            </a:br>
            <a:br>
              <a:rPr lang="el-GR" altLang="en-US" sz="1200" b="1">
                <a:latin typeface="HelveticaNowText Bold" panose="020B0504030202020204" pitchFamily="34" charset="77"/>
                <a:cs typeface="HelveticaNowText Bold" panose="020B0504030202020204" pitchFamily="34" charset="77"/>
              </a:rPr>
            </a:br>
            <a:br>
              <a:rPr lang="el-GR" altLang="en-US" sz="1200" b="1">
                <a:latin typeface="HelveticaNowText Bold" panose="020B0504030202020204" pitchFamily="34" charset="77"/>
                <a:cs typeface="HelveticaNowText Bold" panose="020B0504030202020204" pitchFamily="34" charset="77"/>
              </a:rPr>
            </a:br>
            <a:br>
              <a:rPr lang="el-GR" altLang="en-US" sz="1200" b="1">
                <a:latin typeface="HelveticaNowText Bold" panose="020B0504030202020204" pitchFamily="34" charset="77"/>
                <a:cs typeface="HelveticaNowText Bold" panose="020B0504030202020204" pitchFamily="34" charset="77"/>
              </a:rPr>
            </a:br>
            <a:br>
              <a:rPr lang="el-GR" altLang="en-US" sz="1200" b="1">
                <a:latin typeface="HelveticaNowText Bold" panose="020B0504030202020204" pitchFamily="34" charset="77"/>
                <a:cs typeface="HelveticaNowText Bold" panose="020B0504030202020204" pitchFamily="34" charset="77"/>
              </a:rPr>
            </a:br>
            <a:endParaRPr lang="en-US" altLang="en-US" sz="1200" b="1">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4" name="Rectangle 19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5" name="Rectangle 19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0965875"/>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38200" y="679938"/>
            <a:ext cx="10515600" cy="5650524"/>
          </a:xfrm>
        </p:spPr>
        <p:txBody>
          <a:bodyPr>
            <a:normAutofit fontScale="32500" lnSpcReduction="20000"/>
          </a:bodyPr>
          <a:lstStyle/>
          <a:p>
            <a:pPr marL="0" indent="0" algn="ctr">
              <a:lnSpc>
                <a:spcPct val="110000"/>
              </a:lnSpc>
              <a:spcBef>
                <a:spcPts val="0"/>
              </a:spcBef>
              <a:spcAft>
                <a:spcPts val="0"/>
              </a:spcAft>
              <a:buNone/>
            </a:pPr>
            <a:r>
              <a:rPr lang="en-US" altLang="en-US" sz="38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INTERNATIONAL SPACE LAW</a:t>
            </a:r>
            <a:endParaRPr lang="el-GR" altLang="en-US" sz="38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gn="ctr">
              <a:lnSpc>
                <a:spcPct val="110000"/>
              </a:lnSpc>
              <a:spcBef>
                <a:spcPts val="0"/>
              </a:spcBef>
              <a:spcAft>
                <a:spcPts val="0"/>
              </a:spcAft>
              <a:buNone/>
            </a:pPr>
            <a:endParaRPr lang="el-GR"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33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7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While the initial expectations for space exploration were not fulfilled as expected in the 60’s, human activities in outer space continued with undiminished interest: </a:t>
            </a:r>
            <a:r>
              <a:rPr lang="el-GR" sz="7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Η</a:t>
            </a:r>
            <a:r>
              <a:rPr lang="en-GB" sz="7400" dirty="0" err="1">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alf</a:t>
            </a:r>
            <a:r>
              <a:rPr lang="en-GB" sz="7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 century later, outer space not only offers us tremendous new experiences, but also deeply affects our everyday life on Earth, through the introduction of innovative and once thought impossible applications – such as satellite communications, the Global Navigation Satellite System (GNSS), satellite meteorology or map making. It is thus not surprising that modern life is clearly dominated by space applications. </a:t>
            </a:r>
          </a:p>
          <a:p>
            <a:pPr marL="0" indent="0" algn="just">
              <a:lnSpc>
                <a:spcPct val="120000"/>
              </a:lnSpc>
              <a:spcBef>
                <a:spcPts val="0"/>
              </a:spcBef>
              <a:buNone/>
            </a:pPr>
            <a:r>
              <a:rPr lang="en-GB" sz="7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r>
              <a:rPr lang="en-GB" sz="7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Further, the future seems very promising as new space actors emerge, mainly coming from the private sector and intending to operate in areas that a few years ago would be classified as exotic, such as the extraction of asteroid mineral resources or the provision of “space tourism” services.</a:t>
            </a:r>
          </a:p>
          <a:p>
            <a:pPr marL="0" indent="0" algn="just">
              <a:lnSpc>
                <a:spcPct val="120000"/>
              </a:lnSpc>
              <a:spcBef>
                <a:spcPts val="0"/>
              </a:spcBef>
              <a:buNone/>
            </a:pPr>
            <a:r>
              <a:rPr lang="el-GR" sz="49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1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498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38200" y="679938"/>
            <a:ext cx="10515600" cy="5650524"/>
          </a:xfrm>
        </p:spPr>
        <p:txBody>
          <a:bodyPr>
            <a:normAutofit fontScale="25000" lnSpcReduction="20000"/>
          </a:bodyPr>
          <a:lstStyle/>
          <a:p>
            <a:pPr marL="0" indent="0" algn="ctr">
              <a:lnSpc>
                <a:spcPct val="110000"/>
              </a:lnSpc>
              <a:spcBef>
                <a:spcPts val="0"/>
              </a:spcBef>
              <a:spcAft>
                <a:spcPts val="0"/>
              </a:spcAft>
              <a:buNone/>
            </a:pPr>
            <a:r>
              <a:rPr lang="en-US" altLang="en-US" sz="38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INTERNATIONAL SPACE LAW</a:t>
            </a:r>
            <a:endParaRPr lang="el-GR" altLang="en-US" sz="38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gn="ctr">
              <a:lnSpc>
                <a:spcPct val="110000"/>
              </a:lnSpc>
              <a:spcBef>
                <a:spcPts val="0"/>
              </a:spcBef>
              <a:spcAft>
                <a:spcPts val="0"/>
              </a:spcAft>
              <a:buNone/>
            </a:pPr>
            <a:endParaRPr lang="el-GR"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33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7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Space law </a:t>
            </a:r>
            <a:r>
              <a:rPr lang="en-GB" sz="7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is the body of law that regulates activities in outer space. It is a branch of international law that </a:t>
            </a:r>
            <a:r>
              <a:rPr lang="en-GB" sz="7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grew rapidly, </a:t>
            </a:r>
            <a:r>
              <a:rPr lang="en-GB" sz="7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following the harsh US-USSR competition for dominance in the space area. It is therefore hardly surprising that its identity clearly reflects the international relations of the Cold War Era and the confrontation of the two space-faring powers of the 50’s and the 60’s. However, the interaction of the two superpowers finally resulted in an optimal balance, which was reflected in a set of </a:t>
            </a:r>
            <a:r>
              <a:rPr lang="en-GB" sz="7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fundamental principles initially formed in the context of the Resolution 1962 (XVIII)/1963 of the General Assembly of the United Nations and finally incorporated in the Treaty on Principles Governing the Activities of States in the Exploration and Use of Outer Space, including the Moon and Other Celestial Bodies of 1967. </a:t>
            </a:r>
          </a:p>
          <a:p>
            <a:pPr marL="0" indent="0" algn="just">
              <a:lnSpc>
                <a:spcPct val="120000"/>
              </a:lnSpc>
              <a:spcBef>
                <a:spcPts val="0"/>
              </a:spcBef>
              <a:buNone/>
            </a:pPr>
            <a:endParaRPr lang="en-GB" sz="7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7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These principles include: </a:t>
            </a:r>
            <a:r>
              <a:rPr lang="en-GB" sz="7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the freedom of exploration and use of outer space (which constitutes a “province of all mankind”) by all states without discrimination; </a:t>
            </a:r>
            <a:r>
              <a:rPr lang="en-GB" sz="7400" b="1" dirty="0">
                <a:solidFill>
                  <a:srgbClr val="FF0000"/>
                </a:solidFill>
                <a:latin typeface="Helvetica Neue" panose="02000503000000020004" pitchFamily="2" charset="0"/>
                <a:ea typeface="Times New Roman" panose="02020603050405020304" pitchFamily="18" charset="0"/>
                <a:cs typeface="Times New Roman" panose="02020603050405020304" pitchFamily="18" charset="0"/>
              </a:rPr>
              <a:t>the principle of non-appropriation of outer space; </a:t>
            </a:r>
            <a:r>
              <a:rPr lang="en-GB" sz="74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rPr>
              <a:t>the use of the Moon and other celestial bodies exclusively for peaceful purposes;</a:t>
            </a:r>
            <a:r>
              <a:rPr lang="en-GB" sz="7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GB" sz="74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the rescue and return of astronauts in distress; </a:t>
            </a:r>
            <a:r>
              <a:rPr lang="en-GB" sz="7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the establishment of </a:t>
            </a:r>
            <a:r>
              <a:rPr lang="en-GB" sz="7400" b="1" dirty="0">
                <a:solidFill>
                  <a:schemeClr val="accent3">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State responsibility with respect to national activities, whether such activities are carried on by governmental agencies or by non-governmental entities; </a:t>
            </a:r>
            <a:r>
              <a:rPr lang="en-GB" sz="7400" b="1" dirty="0">
                <a:solidFill>
                  <a:schemeClr val="accent4">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State liability for damages caused by space objects;</a:t>
            </a:r>
            <a:r>
              <a:rPr lang="en-GB" sz="7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GB" sz="7400" b="1" dirty="0">
                <a:solidFill>
                  <a:schemeClr val="accent5">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and the preservation of the Earth and the outer space environment.</a:t>
            </a:r>
          </a:p>
          <a:p>
            <a:pPr marL="0" indent="0" algn="just">
              <a:lnSpc>
                <a:spcPct val="120000"/>
              </a:lnSpc>
              <a:spcBef>
                <a:spcPts val="0"/>
              </a:spcBef>
              <a:buNone/>
            </a:pPr>
            <a:r>
              <a:rPr lang="el-GR" sz="49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1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4551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38200" y="679938"/>
            <a:ext cx="10515600" cy="5650524"/>
          </a:xfrm>
        </p:spPr>
        <p:txBody>
          <a:bodyPr>
            <a:normAutofit fontScale="32500" lnSpcReduction="20000"/>
          </a:bodyPr>
          <a:lstStyle/>
          <a:p>
            <a:pPr marL="0" indent="0" algn="ctr">
              <a:lnSpc>
                <a:spcPct val="110000"/>
              </a:lnSpc>
              <a:spcBef>
                <a:spcPts val="0"/>
              </a:spcBef>
              <a:spcAft>
                <a:spcPts val="0"/>
              </a:spcAft>
              <a:buNone/>
            </a:pPr>
            <a:r>
              <a:rPr lang="en-US"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INTERNATIONAL SPACE LAW</a:t>
            </a:r>
            <a:endParaRPr lang="el-GR"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gn="ctr">
              <a:lnSpc>
                <a:spcPct val="110000"/>
              </a:lnSpc>
              <a:spcBef>
                <a:spcPts val="0"/>
              </a:spcBef>
              <a:spcAft>
                <a:spcPts val="0"/>
              </a:spcAft>
              <a:buNone/>
            </a:pPr>
            <a:endParaRPr lang="el-GR"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33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7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These principles were further elaborated through the adoption of four more treaties, namely: </a:t>
            </a:r>
            <a:r>
              <a:rPr lang="en-GB" sz="7400" i="1"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The Agreement on the Rescue of Astronauts, the Return of Astronauts and the Return of Objects Launched into Outer Space of 1968</a:t>
            </a:r>
            <a:r>
              <a:rPr lang="en-GB" sz="7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GB" sz="7400" i="1"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the Convention on International Liability for Damage Caused by Space Objects of 1972; the Convention on Registration of Objects Launched into Outer Space of 1975; and the Agreement Governing the Activities of States on the Moon and Other Celestial Bodies of 1979. </a:t>
            </a:r>
            <a:r>
              <a:rPr lang="en-GB" sz="7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This last treaty failed to gain a wide acceptance by the States members to the UNCOPUOS (United Nations Committee on the Peaceful Uses of Outer Space) having, to date, only 18 ratifications, mainly due to the reluctance of States to sign a collective regime of exploitation of the Moon, established by this treaty.</a:t>
            </a:r>
          </a:p>
          <a:p>
            <a:pPr marL="0" indent="0" algn="just">
              <a:lnSpc>
                <a:spcPct val="120000"/>
              </a:lnSpc>
              <a:spcBef>
                <a:spcPts val="0"/>
              </a:spcBef>
              <a:buNone/>
            </a:pPr>
            <a:endParaRPr lang="en-GB" sz="7400" b="1" dirty="0">
              <a:solidFill>
                <a:schemeClr val="accent5">
                  <a:lumMod val="50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l-GR" sz="49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1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3356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38200" y="679938"/>
            <a:ext cx="10515600" cy="5650524"/>
          </a:xfrm>
        </p:spPr>
        <p:txBody>
          <a:bodyPr>
            <a:normAutofit fontScale="25000" lnSpcReduction="20000"/>
          </a:bodyPr>
          <a:lstStyle/>
          <a:p>
            <a:pPr marL="0" indent="0" algn="ctr">
              <a:lnSpc>
                <a:spcPct val="110000"/>
              </a:lnSpc>
              <a:spcBef>
                <a:spcPts val="0"/>
              </a:spcBef>
              <a:spcAft>
                <a:spcPts val="0"/>
              </a:spcAft>
              <a:buNone/>
            </a:pPr>
            <a:r>
              <a:rPr lang="en-US"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INTERNATIONAL SPACE LAW : </a:t>
            </a:r>
            <a:r>
              <a:rPr lang="en-US" altLang="en-US" sz="8000" b="1"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SOFT LAW INSTRUMENTS</a:t>
            </a:r>
            <a:endParaRPr lang="el-GR" altLang="en-US" sz="8000" b="1"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gn="ctr">
              <a:lnSpc>
                <a:spcPct val="110000"/>
              </a:lnSpc>
              <a:spcBef>
                <a:spcPts val="0"/>
              </a:spcBef>
              <a:spcAft>
                <a:spcPts val="0"/>
              </a:spcAft>
              <a:buNone/>
            </a:pPr>
            <a:endParaRPr lang="el-GR"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33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8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Through the years, this treaty law of outer space was further supplemented by soft law instruments </a:t>
            </a:r>
            <a:r>
              <a:rPr lang="en-GB" sz="8000" i="1"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(Principles Governing the Use by States of Artificial Earth Satellites for International Direct Television Broadcasting, A/RES/37/92 of 10 December 1982; Principles relating to remote sensing of the Earth from outer  space, A/RES/41/65 of 3 December 1986; Principles Relevant to the Use of Nuclear Power Sources in Outer Space, A/RES/47/68 of 14 December 1992; or the Space debris mitigation guidelines of the UNCOPUOS, A/RES/62/217 of 22 December 2007, Guidelines for the Long-term Sustainability of Outer Space Activities, Report of the Committee on the Peaceful Uses of Outer Space, 62</a:t>
            </a:r>
            <a:r>
              <a:rPr lang="en-GB" sz="8000" i="1" baseline="300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nd</a:t>
            </a:r>
            <a:r>
              <a:rPr lang="en-GB" sz="8000" i="1"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session (12–21 June 2019), A/74/20, p. 54 et seq., “welcomed” by the Gen. Assembly in A/RES/74/82 of 13 December 2019). ).</a:t>
            </a:r>
            <a:r>
              <a:rPr lang="en-GB" sz="8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endParaRPr lang="en-GB" sz="8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8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However, the increasingly intense intervention of the private sector in the space area cannot be governed, in the long run, by texts of non-binding character. Sooner or later the international community should review the question of further adopting new conventional (“hard”) provisions, either by amending the existing space treaties or by negotiating new international instruments. Another solution could be the adoption of a comprehensive outer space treaty, following the successful example of the 1982 United Nations Convention on the Law of the Sea. </a:t>
            </a:r>
          </a:p>
          <a:p>
            <a:pPr marL="0" indent="0" algn="just">
              <a:lnSpc>
                <a:spcPct val="120000"/>
              </a:lnSpc>
              <a:spcBef>
                <a:spcPts val="0"/>
              </a:spcBef>
              <a:buNone/>
            </a:pPr>
            <a:endParaRPr lang="en-GB" sz="7200" b="1" dirty="0">
              <a:solidFill>
                <a:schemeClr val="accent5">
                  <a:lumMod val="50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l-GR" sz="49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1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4832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38200" y="679938"/>
            <a:ext cx="10515600" cy="5650524"/>
          </a:xfrm>
        </p:spPr>
        <p:txBody>
          <a:bodyPr>
            <a:normAutofit fontScale="25000" lnSpcReduction="20000"/>
          </a:bodyPr>
          <a:lstStyle/>
          <a:p>
            <a:pPr marL="0" indent="0" algn="ctr">
              <a:lnSpc>
                <a:spcPct val="110000"/>
              </a:lnSpc>
              <a:spcBef>
                <a:spcPts val="0"/>
              </a:spcBef>
              <a:spcAft>
                <a:spcPts val="0"/>
              </a:spcAft>
              <a:buNone/>
            </a:pPr>
            <a:r>
              <a:rPr lang="en-US"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INTERNATIONAL SPACE LAW</a:t>
            </a:r>
            <a:endParaRPr lang="el-GR"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gn="ctr">
              <a:lnSpc>
                <a:spcPct val="110000"/>
              </a:lnSpc>
              <a:spcBef>
                <a:spcPts val="0"/>
              </a:spcBef>
              <a:spcAft>
                <a:spcPts val="0"/>
              </a:spcAft>
              <a:buNone/>
            </a:pPr>
            <a:endParaRPr lang="el-GR"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33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en-GB" sz="92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DEFINITION AND DELIMITATION OF OUTER SPACE</a:t>
            </a:r>
          </a:p>
          <a:p>
            <a:pPr marL="0" indent="0" algn="just">
              <a:lnSpc>
                <a:spcPct val="120000"/>
              </a:lnSpc>
              <a:spcBef>
                <a:spcPts val="0"/>
              </a:spcBef>
              <a:buNone/>
            </a:pPr>
            <a:endParaRPr lang="en-GB" sz="9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1919 Paris Convention, 1944 Chicago Convention, articles 1 and 2:</a:t>
            </a:r>
          </a:p>
          <a:p>
            <a:pPr marL="0" indent="0" algn="just">
              <a:lnSpc>
                <a:spcPct val="120000"/>
              </a:lnSpc>
              <a:spcBef>
                <a:spcPts val="0"/>
              </a:spcBef>
              <a:buNone/>
            </a:pPr>
            <a:endParaRPr lang="en-GB" sz="9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Article 1 - Sovereignty</a:t>
            </a:r>
          </a:p>
          <a:p>
            <a:pPr marL="0" indent="0" algn="just">
              <a:lnSpc>
                <a:spcPct val="120000"/>
              </a:lnSpc>
              <a:spcBef>
                <a:spcPts val="0"/>
              </a:spcBef>
              <a:buNone/>
            </a:pPr>
            <a:r>
              <a:rPr lang="en-GB" sz="9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The contracting States recognize that every State has complete and exclusive sovereignty over the airspace above its territory.</a:t>
            </a:r>
          </a:p>
          <a:p>
            <a:pPr marL="0" indent="0" algn="just">
              <a:lnSpc>
                <a:spcPct val="120000"/>
              </a:lnSpc>
              <a:spcBef>
                <a:spcPts val="0"/>
              </a:spcBef>
              <a:buNone/>
            </a:pPr>
            <a:r>
              <a:rPr lang="en-GB" sz="9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Article 2 - Territory</a:t>
            </a:r>
          </a:p>
          <a:p>
            <a:pPr marL="0" indent="0" algn="just">
              <a:lnSpc>
                <a:spcPct val="120000"/>
              </a:lnSpc>
              <a:spcBef>
                <a:spcPts val="0"/>
              </a:spcBef>
              <a:buNone/>
            </a:pPr>
            <a:r>
              <a:rPr lang="en-GB" sz="9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For the purposes of this Convention the territory of a State shall be deemed to be the land areas and territorial waters adjacent thereto under the sovereignty, suzerainty, protection or mandate of such State.</a:t>
            </a:r>
          </a:p>
          <a:p>
            <a:pPr marL="0" indent="0" algn="just">
              <a:lnSpc>
                <a:spcPct val="120000"/>
              </a:lnSpc>
              <a:spcBef>
                <a:spcPts val="0"/>
              </a:spcBef>
              <a:buNone/>
            </a:pPr>
            <a:endParaRPr lang="en-GB" sz="7400" b="1" dirty="0">
              <a:solidFill>
                <a:schemeClr val="accent5">
                  <a:lumMod val="50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l-GR" sz="49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5108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38200" y="679938"/>
            <a:ext cx="10515600" cy="5650524"/>
          </a:xfrm>
        </p:spPr>
        <p:txBody>
          <a:bodyPr>
            <a:normAutofit fontScale="32500" lnSpcReduction="20000"/>
          </a:bodyPr>
          <a:lstStyle/>
          <a:p>
            <a:pPr marL="0" indent="0" algn="ctr">
              <a:lnSpc>
                <a:spcPct val="110000"/>
              </a:lnSpc>
              <a:spcBef>
                <a:spcPts val="0"/>
              </a:spcBef>
              <a:spcAft>
                <a:spcPts val="0"/>
              </a:spcAft>
              <a:buNone/>
            </a:pPr>
            <a:r>
              <a:rPr lang="en-US"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INTERNATIONAL SPACE LAW</a:t>
            </a:r>
            <a:endParaRPr lang="el-GR"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gn="ctr">
              <a:lnSpc>
                <a:spcPct val="110000"/>
              </a:lnSpc>
              <a:spcBef>
                <a:spcPts val="0"/>
              </a:spcBef>
              <a:spcAft>
                <a:spcPts val="0"/>
              </a:spcAft>
              <a:buNone/>
            </a:pPr>
            <a:endParaRPr lang="el-GR"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33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en-GB" sz="92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DEFINITION AND DELIMITATION OF OUTER SPACE</a:t>
            </a:r>
          </a:p>
          <a:p>
            <a:pPr marL="0" indent="0" algn="just">
              <a:lnSpc>
                <a:spcPct val="120000"/>
              </a:lnSpc>
              <a:spcBef>
                <a:spcPts val="0"/>
              </a:spcBef>
              <a:buNone/>
            </a:pPr>
            <a:endParaRPr lang="en-GB" sz="9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Vertical boundary established </a:t>
            </a: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itchFamily="2" charset="2"/>
              </a:rPr>
              <a:t></a:t>
            </a: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national and international airspace.</a:t>
            </a:r>
          </a:p>
          <a:p>
            <a:pPr marL="0" indent="0" algn="just">
              <a:lnSpc>
                <a:spcPct val="120000"/>
              </a:lnSpc>
              <a:spcBef>
                <a:spcPts val="0"/>
              </a:spcBef>
              <a:buNone/>
            </a:pPr>
            <a:endPar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Airspace never defined per se.</a:t>
            </a:r>
          </a:p>
          <a:p>
            <a:pPr marL="0" indent="0" algn="just">
              <a:lnSpc>
                <a:spcPct val="120000"/>
              </a:lnSpc>
              <a:spcBef>
                <a:spcPts val="0"/>
              </a:spcBef>
              <a:buNone/>
            </a:pPr>
            <a:endPar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No horizontal limit was then needed (before 1957).</a:t>
            </a:r>
          </a:p>
          <a:p>
            <a:pPr marL="0" indent="0" algn="just">
              <a:lnSpc>
                <a:spcPct val="120000"/>
              </a:lnSpc>
              <a:spcBef>
                <a:spcPts val="0"/>
              </a:spcBef>
              <a:buNone/>
            </a:pPr>
            <a:endParaRPr lang="en-GB" sz="7400" b="1" dirty="0">
              <a:solidFill>
                <a:schemeClr val="accent5">
                  <a:lumMod val="50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l-GR" sz="49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9905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38200" y="679938"/>
            <a:ext cx="10515600" cy="5650524"/>
          </a:xfrm>
        </p:spPr>
        <p:txBody>
          <a:bodyPr>
            <a:normAutofit fontScale="25000" lnSpcReduction="20000"/>
          </a:bodyPr>
          <a:lstStyle/>
          <a:p>
            <a:pPr marL="0" indent="0" algn="ctr">
              <a:lnSpc>
                <a:spcPct val="110000"/>
              </a:lnSpc>
              <a:spcBef>
                <a:spcPts val="0"/>
              </a:spcBef>
              <a:spcAft>
                <a:spcPts val="0"/>
              </a:spcAft>
              <a:buNone/>
            </a:pPr>
            <a:r>
              <a:rPr lang="en-US"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INTERNATIONAL SPACE LAW</a:t>
            </a:r>
            <a:endParaRPr lang="el-GR"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gn="ctr">
              <a:lnSpc>
                <a:spcPct val="110000"/>
              </a:lnSpc>
              <a:spcBef>
                <a:spcPts val="0"/>
              </a:spcBef>
              <a:spcAft>
                <a:spcPts val="0"/>
              </a:spcAft>
              <a:buNone/>
            </a:pPr>
            <a:endParaRPr lang="el-GR"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33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en-GB" sz="92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DEFINITION AND DELIMITATION OF OUTER SPACE</a:t>
            </a:r>
          </a:p>
          <a:p>
            <a:pPr marL="0" indent="0" algn="just">
              <a:lnSpc>
                <a:spcPct val="120000"/>
              </a:lnSpc>
              <a:spcBef>
                <a:spcPts val="0"/>
              </a:spcBef>
              <a:buNone/>
            </a:pPr>
            <a:endParaRPr lang="en-GB" sz="9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Space represents a natural environment that extends beyond the atmosphere. </a:t>
            </a:r>
          </a:p>
          <a:p>
            <a:pPr marL="0" indent="0" algn="just">
              <a:lnSpc>
                <a:spcPct val="120000"/>
              </a:lnSpc>
              <a:spcBef>
                <a:spcPts val="0"/>
              </a:spcBef>
              <a:buNone/>
            </a:pPr>
            <a:endPar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Distinction </a:t>
            </a: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itchFamily="2" charset="2"/>
              </a:rPr>
              <a:t></a:t>
            </a: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more legal than natural </a:t>
            </a: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itchFamily="2" charset="2"/>
              </a:rPr>
              <a:t></a:t>
            </a: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different legal regimes:</a:t>
            </a:r>
          </a:p>
          <a:p>
            <a:pPr marL="0" indent="0" algn="just">
              <a:lnSpc>
                <a:spcPct val="120000"/>
              </a:lnSpc>
              <a:spcBef>
                <a:spcPts val="0"/>
              </a:spcBef>
              <a:buNone/>
            </a:pPr>
            <a:endPar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9200" b="1" dirty="0">
                <a:solidFill>
                  <a:schemeClr val="accent3">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1944 Chicago Convention of 1944 </a:t>
            </a:r>
            <a:r>
              <a:rPr lang="en-GB" sz="9200" b="1" dirty="0">
                <a:solidFill>
                  <a:schemeClr val="accent3">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itchFamily="2" charset="2"/>
              </a:rPr>
              <a:t></a:t>
            </a:r>
            <a:r>
              <a:rPr lang="en-GB" sz="9200" b="1" dirty="0">
                <a:solidFill>
                  <a:schemeClr val="accent3">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State sovereignty over national airspace </a:t>
            </a:r>
          </a:p>
          <a:p>
            <a:pPr marL="0" indent="0" algn="just">
              <a:lnSpc>
                <a:spcPct val="120000"/>
              </a:lnSpc>
              <a:spcBef>
                <a:spcPts val="0"/>
              </a:spcBef>
              <a:buNone/>
            </a:pPr>
            <a:endPar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9200" b="1" dirty="0">
                <a:solidFill>
                  <a:srgbClr val="002060"/>
                </a:solidFill>
                <a:latin typeface="Helvetica Neue" panose="02000503000000020004" pitchFamily="2" charset="0"/>
                <a:ea typeface="Times New Roman" panose="02020603050405020304" pitchFamily="18" charset="0"/>
                <a:cs typeface="Times New Roman" panose="02020603050405020304" pitchFamily="18" charset="0"/>
              </a:rPr>
              <a:t>1967 Outer Space Treaty </a:t>
            </a:r>
            <a:r>
              <a:rPr lang="en-GB" sz="9200" b="1" dirty="0">
                <a:solidFill>
                  <a:srgbClr val="002060"/>
                </a:solidFill>
                <a:latin typeface="Helvetica Neue" panose="02000503000000020004" pitchFamily="2" charset="0"/>
                <a:ea typeface="Times New Roman" panose="02020603050405020304" pitchFamily="18" charset="0"/>
                <a:cs typeface="Times New Roman" panose="02020603050405020304" pitchFamily="18" charset="0"/>
                <a:sym typeface="Wingdings" pitchFamily="2" charset="2"/>
              </a:rPr>
              <a:t></a:t>
            </a:r>
            <a:r>
              <a:rPr lang="en-GB" sz="9200" b="1" dirty="0">
                <a:solidFill>
                  <a:srgbClr val="002060"/>
                </a:solidFill>
                <a:latin typeface="Helvetica Neue" panose="02000503000000020004" pitchFamily="2" charset="0"/>
                <a:ea typeface="Times New Roman" panose="02020603050405020304" pitchFamily="18" charset="0"/>
                <a:cs typeface="Times New Roman" panose="02020603050405020304" pitchFamily="18" charset="0"/>
              </a:rPr>
              <a:t> non-appropriation, prohibition of ownership and sovereignty in outer space.</a:t>
            </a:r>
          </a:p>
          <a:p>
            <a:pPr marL="0" indent="0" algn="just">
              <a:lnSpc>
                <a:spcPct val="120000"/>
              </a:lnSpc>
              <a:spcBef>
                <a:spcPts val="0"/>
              </a:spcBef>
              <a:buNone/>
            </a:pPr>
            <a:endParaRPr lang="en-GB" sz="7400" b="1" dirty="0">
              <a:solidFill>
                <a:srgbClr val="00206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l-GR" sz="49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9257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38200" y="679938"/>
            <a:ext cx="10515600" cy="5650524"/>
          </a:xfrm>
        </p:spPr>
        <p:txBody>
          <a:bodyPr>
            <a:normAutofit fontScale="25000" lnSpcReduction="20000"/>
          </a:bodyPr>
          <a:lstStyle/>
          <a:p>
            <a:pPr marL="0" indent="0" algn="ctr">
              <a:lnSpc>
                <a:spcPct val="110000"/>
              </a:lnSpc>
              <a:spcBef>
                <a:spcPts val="0"/>
              </a:spcBef>
              <a:spcAft>
                <a:spcPts val="0"/>
              </a:spcAft>
              <a:buNone/>
            </a:pPr>
            <a:r>
              <a:rPr lang="en-US"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INTERNATIONAL SPACE LAW</a:t>
            </a:r>
            <a:endParaRPr lang="el-GR"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gn="ctr">
              <a:lnSpc>
                <a:spcPct val="110000"/>
              </a:lnSpc>
              <a:spcBef>
                <a:spcPts val="0"/>
              </a:spcBef>
              <a:spcAft>
                <a:spcPts val="0"/>
              </a:spcAft>
              <a:buNone/>
            </a:pPr>
            <a:endParaRPr lang="el-GR"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33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en-GB" sz="92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DEFINITION AND DELIMITATION OF OUTER SPACE</a:t>
            </a:r>
          </a:p>
          <a:p>
            <a:pPr marL="0" indent="0" algn="just">
              <a:lnSpc>
                <a:spcPct val="120000"/>
              </a:lnSpc>
              <a:spcBef>
                <a:spcPts val="0"/>
              </a:spcBef>
              <a:buNone/>
            </a:pPr>
            <a:endParaRPr lang="en-GB" sz="9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Space represents a natural environment that extends beyond the atmosphere. </a:t>
            </a:r>
          </a:p>
          <a:p>
            <a:pPr marL="0" indent="0" algn="just">
              <a:lnSpc>
                <a:spcPct val="120000"/>
              </a:lnSpc>
              <a:spcBef>
                <a:spcPts val="0"/>
              </a:spcBef>
              <a:buNone/>
            </a:pPr>
            <a:endPar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Distinction </a:t>
            </a: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itchFamily="2" charset="2"/>
              </a:rPr>
              <a:t></a:t>
            </a: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more legal than natural </a:t>
            </a: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itchFamily="2" charset="2"/>
              </a:rPr>
              <a:t></a:t>
            </a:r>
            <a:r>
              <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different legal regimes:</a:t>
            </a:r>
          </a:p>
          <a:p>
            <a:pPr marL="0" indent="0" algn="just">
              <a:lnSpc>
                <a:spcPct val="120000"/>
              </a:lnSpc>
              <a:spcBef>
                <a:spcPts val="0"/>
              </a:spcBef>
              <a:buNone/>
            </a:pPr>
            <a:endPar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9200" b="1" dirty="0">
                <a:solidFill>
                  <a:schemeClr val="accent3">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1944 Chicago Convention of 1944 </a:t>
            </a:r>
            <a:r>
              <a:rPr lang="en-GB" sz="9200" b="1" dirty="0">
                <a:solidFill>
                  <a:schemeClr val="accent3">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itchFamily="2" charset="2"/>
              </a:rPr>
              <a:t></a:t>
            </a:r>
            <a:r>
              <a:rPr lang="en-GB" sz="9200" b="1" dirty="0">
                <a:solidFill>
                  <a:schemeClr val="accent3">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State sovereignty over national airspace </a:t>
            </a:r>
          </a:p>
          <a:p>
            <a:pPr marL="0" indent="0" algn="just">
              <a:lnSpc>
                <a:spcPct val="120000"/>
              </a:lnSpc>
              <a:spcBef>
                <a:spcPts val="0"/>
              </a:spcBef>
              <a:buNone/>
            </a:pPr>
            <a:endParaRPr lang="en-GB" sz="9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9200" b="1" dirty="0">
                <a:solidFill>
                  <a:srgbClr val="002060"/>
                </a:solidFill>
                <a:latin typeface="Helvetica Neue" panose="02000503000000020004" pitchFamily="2" charset="0"/>
                <a:ea typeface="Times New Roman" panose="02020603050405020304" pitchFamily="18" charset="0"/>
                <a:cs typeface="Times New Roman" panose="02020603050405020304" pitchFamily="18" charset="0"/>
              </a:rPr>
              <a:t>1967 Outer Space Treaty </a:t>
            </a:r>
            <a:r>
              <a:rPr lang="en-GB" sz="9200" b="1" dirty="0">
                <a:solidFill>
                  <a:srgbClr val="002060"/>
                </a:solidFill>
                <a:latin typeface="Helvetica Neue" panose="02000503000000020004" pitchFamily="2" charset="0"/>
                <a:ea typeface="Times New Roman" panose="02020603050405020304" pitchFamily="18" charset="0"/>
                <a:cs typeface="Times New Roman" panose="02020603050405020304" pitchFamily="18" charset="0"/>
                <a:sym typeface="Wingdings" pitchFamily="2" charset="2"/>
              </a:rPr>
              <a:t></a:t>
            </a:r>
            <a:r>
              <a:rPr lang="en-GB" sz="9200" b="1" dirty="0">
                <a:solidFill>
                  <a:srgbClr val="002060"/>
                </a:solidFill>
                <a:latin typeface="Helvetica Neue" panose="02000503000000020004" pitchFamily="2" charset="0"/>
                <a:ea typeface="Times New Roman" panose="02020603050405020304" pitchFamily="18" charset="0"/>
                <a:cs typeface="Times New Roman" panose="02020603050405020304" pitchFamily="18" charset="0"/>
              </a:rPr>
              <a:t> non-appropriation, prohibition of ownership and sovereignty in outer space.</a:t>
            </a:r>
          </a:p>
          <a:p>
            <a:pPr marL="0" indent="0" algn="just">
              <a:lnSpc>
                <a:spcPct val="120000"/>
              </a:lnSpc>
              <a:spcBef>
                <a:spcPts val="0"/>
              </a:spcBef>
              <a:buNone/>
            </a:pPr>
            <a:endParaRPr lang="en-GB" sz="7400" b="1" dirty="0">
              <a:solidFill>
                <a:srgbClr val="00206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l-GR" sz="49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4072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67152" y="2136339"/>
            <a:ext cx="10515600" cy="4343400"/>
          </a:xfrm>
          <a:prstGeom prst="rect">
            <a:avLst/>
          </a:prstGeom>
        </p:spPr>
      </p:pic>
      <p:pic>
        <p:nvPicPr>
          <p:cNvPr id="3" name="Picture 2"/>
          <p:cNvPicPr>
            <a:picLocks noChangeAspect="1"/>
          </p:cNvPicPr>
          <p:nvPr/>
        </p:nvPicPr>
        <p:blipFill>
          <a:blip r:embed="rId3"/>
          <a:stretch>
            <a:fillRect/>
          </a:stretch>
        </p:blipFill>
        <p:spPr>
          <a:xfrm>
            <a:off x="3830500" y="0"/>
            <a:ext cx="4531000" cy="6858000"/>
          </a:xfrm>
          <a:prstGeom prst="rect">
            <a:avLst/>
          </a:prstGeom>
        </p:spPr>
      </p:pic>
      <p:sp>
        <p:nvSpPr>
          <p:cNvPr id="2" name="Rectangle 1"/>
          <p:cNvSpPr/>
          <p:nvPr/>
        </p:nvSpPr>
        <p:spPr>
          <a:xfrm>
            <a:off x="656492" y="1521000"/>
            <a:ext cx="11136922" cy="5632311"/>
          </a:xfrm>
          <a:prstGeom prst="rect">
            <a:avLst/>
          </a:prstGeom>
        </p:spPr>
        <p:txBody>
          <a:bodyPr wrap="square">
            <a:spAutoFit/>
          </a:bodyPr>
          <a:lstStyle/>
          <a:p>
            <a:r>
              <a:rPr lang="en-US" sz="2400" dirty="0">
                <a:solidFill>
                  <a:srgbClr val="C00000"/>
                </a:solidFill>
              </a:rPr>
              <a:t> </a:t>
            </a:r>
            <a:r>
              <a:rPr lang="en-US" sz="2800" b="1" dirty="0">
                <a:solidFill>
                  <a:srgbClr val="C00000"/>
                </a:solidFill>
              </a:rPr>
              <a:t>The “real” situation:</a:t>
            </a:r>
          </a:p>
          <a:p>
            <a:endParaRPr lang="en-US" sz="2800" b="1" dirty="0">
              <a:solidFill>
                <a:schemeClr val="accent1">
                  <a:lumMod val="75000"/>
                </a:schemeClr>
              </a:solidFill>
            </a:endParaRPr>
          </a:p>
          <a:p>
            <a:pPr algn="just"/>
            <a:r>
              <a:rPr lang="en-GB" sz="2800" b="1" dirty="0">
                <a:solidFill>
                  <a:schemeClr val="accent6">
                    <a:lumMod val="75000"/>
                  </a:schemeClr>
                </a:solidFill>
              </a:rPr>
              <a:t>“Kármán Line”  </a:t>
            </a:r>
            <a:r>
              <a:rPr lang="en-GB" sz="2800" b="1" dirty="0">
                <a:solidFill>
                  <a:srgbClr val="FF0000"/>
                </a:solidFill>
                <a:sym typeface="Wingdings"/>
              </a:rPr>
              <a:t> </a:t>
            </a:r>
            <a:r>
              <a:rPr lang="en-GB" sz="2800" b="1" dirty="0">
                <a:solidFill>
                  <a:srgbClr val="FF0000"/>
                </a:solidFill>
              </a:rPr>
              <a:t>the atmosphere around this altitude becomes too thin to support aeronautical flight, since a vehicle at this altitude would have to travel faster than orbital velocity to derive sufficient aerodynamic lift to support itself. </a:t>
            </a:r>
          </a:p>
          <a:p>
            <a:endParaRPr lang="en-GB" sz="2800" b="1" dirty="0">
              <a:solidFill>
                <a:srgbClr val="FF0000"/>
              </a:solidFill>
            </a:endParaRPr>
          </a:p>
          <a:p>
            <a:r>
              <a:rPr lang="en-GB" sz="2800" b="1" dirty="0">
                <a:solidFill>
                  <a:srgbClr val="FF0000"/>
                </a:solidFill>
              </a:rPr>
              <a:t>- 18 km, upper limit of civil aviation traffic </a:t>
            </a:r>
          </a:p>
          <a:p>
            <a:r>
              <a:rPr lang="en-GB" sz="2800" b="1" dirty="0">
                <a:solidFill>
                  <a:srgbClr val="FF0000"/>
                </a:solidFill>
              </a:rPr>
              <a:t>- 50 Km, upper limit of atmospheric buoyancy; </a:t>
            </a:r>
          </a:p>
          <a:p>
            <a:r>
              <a:rPr lang="en-GB" sz="2800" b="1" dirty="0">
                <a:solidFill>
                  <a:srgbClr val="FF0000"/>
                </a:solidFill>
              </a:rPr>
              <a:t>- 120 Km, re-entry threshold for space systems; </a:t>
            </a:r>
          </a:p>
          <a:p>
            <a:r>
              <a:rPr lang="en-GB" sz="2800" b="1" dirty="0">
                <a:solidFill>
                  <a:srgbClr val="FF0000"/>
                </a:solidFill>
              </a:rPr>
              <a:t>- 160 Km, lowest practical operating orbit for satellites </a:t>
            </a:r>
          </a:p>
          <a:p>
            <a:r>
              <a:rPr lang="en-GB" sz="2800" b="1" dirty="0">
                <a:solidFill>
                  <a:srgbClr val="FF0000"/>
                </a:solidFill>
              </a:rPr>
              <a:t>                                                          (McGill </a:t>
            </a:r>
            <a:r>
              <a:rPr lang="mr-IN" sz="2800" b="1" dirty="0">
                <a:solidFill>
                  <a:srgbClr val="FF0000"/>
                </a:solidFill>
              </a:rPr>
              <a:t>–</a:t>
            </a:r>
            <a:r>
              <a:rPr lang="en-GB" sz="2800" b="1" dirty="0">
                <a:solidFill>
                  <a:srgbClr val="FF0000"/>
                </a:solidFill>
              </a:rPr>
              <a:t> IAASS Study). </a:t>
            </a:r>
          </a:p>
          <a:p>
            <a:endParaRPr lang="en-GB" sz="2400" dirty="0"/>
          </a:p>
        </p:txBody>
      </p:sp>
      <p:sp>
        <p:nvSpPr>
          <p:cNvPr id="7" name="Content Placeholder 6">
            <a:extLst>
              <a:ext uri="{FF2B5EF4-FFF2-40B4-BE49-F238E27FC236}">
                <a16:creationId xmlns:a16="http://schemas.microsoft.com/office/drawing/2014/main" id="{57B22259-01CA-D141-B024-D350BADE91AB}"/>
              </a:ext>
            </a:extLst>
          </p:cNvPr>
          <p:cNvSpPr>
            <a:spLocks noGrp="1"/>
          </p:cNvSpPr>
          <p:nvPr>
            <p:ph idx="1"/>
          </p:nvPr>
        </p:nvSpPr>
        <p:spPr/>
        <p:txBody>
          <a:bodyPr/>
          <a:lstStyle/>
          <a:p>
            <a:pPr marL="0" indent="0">
              <a:buNone/>
            </a:pPr>
            <a:endParaRPr lang="en-GR" dirty="0"/>
          </a:p>
        </p:txBody>
      </p:sp>
    </p:spTree>
    <p:extLst>
      <p:ext uri="{BB962C8B-B14F-4D97-AF65-F5344CB8AC3E}">
        <p14:creationId xmlns:p14="http://schemas.microsoft.com/office/powerpoint/2010/main" val="18388164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38200" y="679938"/>
            <a:ext cx="10515600" cy="5650524"/>
          </a:xfrm>
        </p:spPr>
        <p:txBody>
          <a:bodyPr>
            <a:normAutofit fontScale="25000" lnSpcReduction="20000"/>
          </a:bodyPr>
          <a:lstStyle/>
          <a:p>
            <a:pPr marL="0" indent="0" algn="ctr">
              <a:lnSpc>
                <a:spcPct val="110000"/>
              </a:lnSpc>
              <a:spcBef>
                <a:spcPts val="0"/>
              </a:spcBef>
              <a:spcAft>
                <a:spcPts val="0"/>
              </a:spcAft>
              <a:buNone/>
            </a:pPr>
            <a:r>
              <a:rPr lang="en-US"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INTERNATIONAL SPACE LAW</a:t>
            </a:r>
            <a:endParaRPr lang="el-GR"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gn="ctr">
              <a:lnSpc>
                <a:spcPct val="110000"/>
              </a:lnSpc>
              <a:spcBef>
                <a:spcPts val="0"/>
              </a:spcBef>
              <a:spcAft>
                <a:spcPts val="0"/>
              </a:spcAft>
              <a:buNone/>
            </a:pPr>
            <a:endParaRPr lang="el-GR"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33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en-GB" sz="92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DEFINITION AND DELIMITATION OF OUTER SPACE</a:t>
            </a:r>
          </a:p>
          <a:p>
            <a:pPr marL="0" indent="0" algn="just">
              <a:lnSpc>
                <a:spcPct val="120000"/>
              </a:lnSpc>
              <a:spcBef>
                <a:spcPts val="0"/>
              </a:spcBef>
              <a:buNone/>
            </a:pPr>
            <a:endParaRPr lang="en-GB" sz="9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11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Despite the fact that the issue of the definition and delimitation of outer space constitutes a “famous” item in the LSC agenda, </a:t>
            </a:r>
            <a:r>
              <a:rPr lang="en-GB" sz="11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all attempts so far have failed. </a:t>
            </a:r>
          </a:p>
          <a:p>
            <a:pPr marL="0" indent="0" algn="just">
              <a:lnSpc>
                <a:spcPct val="120000"/>
              </a:lnSpc>
              <a:spcBef>
                <a:spcPts val="0"/>
              </a:spcBef>
              <a:buNone/>
            </a:pPr>
            <a:r>
              <a:rPr lang="en-GB" sz="11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r>
              <a:rPr lang="en-GB" sz="11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The search for a delimitation between airspace and outer space </a:t>
            </a:r>
            <a:r>
              <a:rPr lang="en-GB" sz="11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is essentially about defining where national sovereignty ends! </a:t>
            </a:r>
            <a:r>
              <a:rPr lang="en-GB" sz="11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It is about putting a horizontal limit to the sovereignty exercised by States in airspace. </a:t>
            </a:r>
          </a:p>
          <a:p>
            <a:pPr marL="0" indent="0" algn="just">
              <a:lnSpc>
                <a:spcPct val="120000"/>
              </a:lnSpc>
              <a:spcBef>
                <a:spcPts val="0"/>
              </a:spcBef>
              <a:buNone/>
            </a:pPr>
            <a:endParaRPr lang="en-GB" sz="7400" b="1" dirty="0">
              <a:solidFill>
                <a:srgbClr val="00206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l-GR" sz="49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3814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38200" y="679938"/>
            <a:ext cx="10515600" cy="5650524"/>
          </a:xfrm>
        </p:spPr>
        <p:txBody>
          <a:bodyPr>
            <a:normAutofit fontScale="25000" lnSpcReduction="20000"/>
          </a:bodyPr>
          <a:lstStyle/>
          <a:p>
            <a:pPr marL="0" indent="0" algn="ctr">
              <a:lnSpc>
                <a:spcPct val="110000"/>
              </a:lnSpc>
              <a:spcBef>
                <a:spcPts val="0"/>
              </a:spcBef>
              <a:spcAft>
                <a:spcPts val="0"/>
              </a:spcAft>
              <a:buNone/>
            </a:pPr>
            <a:r>
              <a:rPr lang="en-US"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INTERNATIONAL SPACE LAW</a:t>
            </a:r>
            <a:endParaRPr lang="el-GR"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gn="ctr">
              <a:lnSpc>
                <a:spcPct val="110000"/>
              </a:lnSpc>
              <a:spcBef>
                <a:spcPts val="0"/>
              </a:spcBef>
              <a:spcAft>
                <a:spcPts val="0"/>
              </a:spcAft>
              <a:buNone/>
            </a:pPr>
            <a:endParaRPr lang="el-GR"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33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en-GB" sz="92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DEFINITION AND DELIMITATION OF OUTER SPACE</a:t>
            </a:r>
          </a:p>
          <a:p>
            <a:pPr marL="0" indent="0" algn="just">
              <a:lnSpc>
                <a:spcPct val="120000"/>
              </a:lnSpc>
              <a:spcBef>
                <a:spcPts val="0"/>
              </a:spcBef>
              <a:buNone/>
            </a:pPr>
            <a:endParaRPr lang="en-GB" sz="9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11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The spatial(</a:t>
            </a:r>
            <a:r>
              <a:rPr lang="en-GB" sz="11200" b="1" dirty="0" err="1">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ist</a:t>
            </a:r>
            <a:r>
              <a:rPr lang="en-GB" sz="11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approach </a:t>
            </a:r>
            <a:r>
              <a:rPr lang="en-GB" sz="11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itchFamily="2" charset="2"/>
              </a:rPr>
              <a:t></a:t>
            </a:r>
            <a:r>
              <a:rPr lang="en-GB" sz="11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GB" sz="11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establishment of a fixed boundary between airspace and outer space either based on scientific and technological criteria or defined by agreement among States. </a:t>
            </a:r>
          </a:p>
          <a:p>
            <a:pPr marL="0" indent="0" algn="just">
              <a:lnSpc>
                <a:spcPct val="120000"/>
              </a:lnSpc>
              <a:spcBef>
                <a:spcPts val="0"/>
              </a:spcBef>
              <a:buNone/>
            </a:pPr>
            <a:endParaRPr lang="en-GB" sz="11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11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Karman line might serve as the limit for delimitation. Said approach can provide legal security.</a:t>
            </a:r>
          </a:p>
          <a:p>
            <a:pPr marL="0" indent="0" algn="just">
              <a:lnSpc>
                <a:spcPct val="120000"/>
              </a:lnSpc>
              <a:spcBef>
                <a:spcPts val="0"/>
              </a:spcBef>
              <a:buNone/>
            </a:pPr>
            <a:endParaRPr lang="en-GB" sz="11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11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However, no political will.   </a:t>
            </a:r>
          </a:p>
          <a:p>
            <a:pPr marL="0" indent="0" algn="just">
              <a:lnSpc>
                <a:spcPct val="120000"/>
              </a:lnSpc>
              <a:spcBef>
                <a:spcPts val="0"/>
              </a:spcBef>
              <a:buNone/>
            </a:pPr>
            <a:endParaRPr lang="en-GB" sz="7400" b="1" dirty="0">
              <a:solidFill>
                <a:srgbClr val="00206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l-GR" sz="49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1992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38200" y="679938"/>
            <a:ext cx="10515600" cy="5650524"/>
          </a:xfrm>
        </p:spPr>
        <p:txBody>
          <a:bodyPr>
            <a:normAutofit fontScale="25000" lnSpcReduction="20000"/>
          </a:bodyPr>
          <a:lstStyle/>
          <a:p>
            <a:pPr marL="0" indent="0" algn="ctr">
              <a:lnSpc>
                <a:spcPct val="110000"/>
              </a:lnSpc>
              <a:spcBef>
                <a:spcPts val="0"/>
              </a:spcBef>
              <a:spcAft>
                <a:spcPts val="0"/>
              </a:spcAft>
              <a:buNone/>
            </a:pPr>
            <a:r>
              <a:rPr lang="en-US"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INTERNATIONAL SPACE LAW</a:t>
            </a:r>
            <a:endParaRPr lang="el-GR"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gn="ctr">
              <a:lnSpc>
                <a:spcPct val="110000"/>
              </a:lnSpc>
              <a:spcBef>
                <a:spcPts val="0"/>
              </a:spcBef>
              <a:spcAft>
                <a:spcPts val="0"/>
              </a:spcAft>
              <a:buNone/>
            </a:pPr>
            <a:endParaRPr lang="el-GR"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33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en-GB" sz="92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DEFINITION AND DELIMITATION OF OUTER SPACE</a:t>
            </a:r>
          </a:p>
          <a:p>
            <a:pPr marL="0" indent="0" algn="just">
              <a:lnSpc>
                <a:spcPct val="120000"/>
              </a:lnSpc>
              <a:spcBef>
                <a:spcPts val="0"/>
              </a:spcBef>
              <a:buNone/>
            </a:pPr>
            <a:endParaRPr lang="en-GB" sz="9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11200" b="1" dirty="0">
                <a:solidFill>
                  <a:srgbClr val="FF0000"/>
                </a:solidFill>
                <a:latin typeface="Helvetica Neue" panose="02000503000000020004" pitchFamily="2" charset="0"/>
                <a:ea typeface="Times New Roman" panose="02020603050405020304" pitchFamily="18" charset="0"/>
                <a:cs typeface="Times New Roman" panose="02020603050405020304" pitchFamily="18" charset="0"/>
              </a:rPr>
              <a:t>The functional(</a:t>
            </a:r>
            <a:r>
              <a:rPr lang="en-GB" sz="11200" b="1" dirty="0" err="1">
                <a:solidFill>
                  <a:srgbClr val="FF0000"/>
                </a:solidFill>
                <a:latin typeface="Helvetica Neue" panose="02000503000000020004" pitchFamily="2" charset="0"/>
                <a:ea typeface="Times New Roman" panose="02020603050405020304" pitchFamily="18" charset="0"/>
                <a:cs typeface="Times New Roman" panose="02020603050405020304" pitchFamily="18" charset="0"/>
              </a:rPr>
              <a:t>ist</a:t>
            </a:r>
            <a:r>
              <a:rPr lang="en-GB" sz="11200" b="1" dirty="0">
                <a:solidFill>
                  <a:srgbClr val="FF0000"/>
                </a:solidFill>
                <a:latin typeface="Helvetica Neue" panose="02000503000000020004" pitchFamily="2" charset="0"/>
                <a:ea typeface="Times New Roman" panose="02020603050405020304" pitchFamily="18" charset="0"/>
                <a:cs typeface="Times New Roman" panose="02020603050405020304" pitchFamily="18" charset="0"/>
              </a:rPr>
              <a:t>) approach </a:t>
            </a:r>
            <a:r>
              <a:rPr lang="en-GB" sz="11200" b="1" dirty="0">
                <a:solidFill>
                  <a:srgbClr val="FF0000"/>
                </a:solidFill>
                <a:latin typeface="Helvetica Neue" panose="02000503000000020004" pitchFamily="2" charset="0"/>
                <a:ea typeface="Times New Roman" panose="02020603050405020304" pitchFamily="18" charset="0"/>
                <a:cs typeface="Times New Roman" panose="02020603050405020304" pitchFamily="18" charset="0"/>
                <a:sym typeface="Wingdings" pitchFamily="2" charset="2"/>
              </a:rPr>
              <a:t></a:t>
            </a:r>
            <a:r>
              <a:rPr lang="en-GB" sz="11200" b="1" dirty="0">
                <a:solidFill>
                  <a:srgbClr val="FF0000"/>
                </a:solidFill>
                <a:latin typeface="Helvetica Neue" panose="02000503000000020004" pitchFamily="2" charset="0"/>
                <a:ea typeface="Times New Roman" panose="02020603050405020304" pitchFamily="18" charset="0"/>
                <a:cs typeface="Times New Roman" panose="02020603050405020304" pitchFamily="18" charset="0"/>
              </a:rPr>
              <a:t> </a:t>
            </a:r>
            <a:r>
              <a:rPr lang="en-GB" sz="11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distinguishes between air activities and space activities. </a:t>
            </a:r>
          </a:p>
          <a:p>
            <a:pPr marL="0" indent="0" algn="just">
              <a:lnSpc>
                <a:spcPct val="120000"/>
              </a:lnSpc>
              <a:spcBef>
                <a:spcPts val="0"/>
              </a:spcBef>
              <a:buNone/>
            </a:pPr>
            <a:endParaRPr lang="en-GB" sz="11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11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Advantage:</a:t>
            </a:r>
            <a:r>
              <a:rPr lang="en-GB" sz="11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Altitude is indifferent, applicable law is defined on the basis of the nature of the relevant activity. </a:t>
            </a:r>
          </a:p>
          <a:p>
            <a:pPr marL="0" indent="0" algn="just">
              <a:lnSpc>
                <a:spcPct val="120000"/>
              </a:lnSpc>
              <a:spcBef>
                <a:spcPts val="0"/>
              </a:spcBef>
              <a:buNone/>
            </a:pPr>
            <a:endParaRPr lang="en-GB" sz="11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11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Nevertheless, “hybrid” activities (suborbital flights) are not easily defined. </a:t>
            </a:r>
          </a:p>
          <a:p>
            <a:pPr marL="0" indent="0" algn="just">
              <a:lnSpc>
                <a:spcPct val="120000"/>
              </a:lnSpc>
              <a:spcBef>
                <a:spcPts val="0"/>
              </a:spcBef>
              <a:buNone/>
            </a:pPr>
            <a:endParaRPr lang="en-GB" sz="11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112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Uncertainties with respect to the legal regime that applies.</a:t>
            </a:r>
          </a:p>
          <a:p>
            <a:pPr marL="0" indent="0" algn="just">
              <a:lnSpc>
                <a:spcPct val="120000"/>
              </a:lnSpc>
              <a:spcBef>
                <a:spcPts val="0"/>
              </a:spcBef>
              <a:buNone/>
            </a:pPr>
            <a:endParaRPr lang="en-GB" sz="7400" dirty="0">
              <a:solidFill>
                <a:srgbClr val="00206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l-GR" sz="49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01579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38200" y="679938"/>
            <a:ext cx="10515600" cy="5650524"/>
          </a:xfrm>
        </p:spPr>
        <p:txBody>
          <a:bodyPr>
            <a:normAutofit fontScale="25000" lnSpcReduction="20000"/>
          </a:bodyPr>
          <a:lstStyle/>
          <a:p>
            <a:pPr marL="0" indent="0" algn="ctr">
              <a:lnSpc>
                <a:spcPct val="110000"/>
              </a:lnSpc>
              <a:spcBef>
                <a:spcPts val="0"/>
              </a:spcBef>
              <a:spcAft>
                <a:spcPts val="0"/>
              </a:spcAft>
              <a:buNone/>
            </a:pPr>
            <a:r>
              <a:rPr lang="en-US"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INTERNATIONAL SPACE LAW : </a:t>
            </a:r>
            <a:r>
              <a:rPr lang="en-US" altLang="en-US" sz="8000" b="1"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INTERNATIONAL CUSTOM  </a:t>
            </a:r>
            <a:endParaRPr lang="el-GR" altLang="en-US" sz="8000" b="1"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gn="ctr">
              <a:lnSpc>
                <a:spcPct val="110000"/>
              </a:lnSpc>
              <a:spcBef>
                <a:spcPts val="0"/>
              </a:spcBef>
              <a:spcAft>
                <a:spcPts val="0"/>
              </a:spcAft>
              <a:buNone/>
            </a:pPr>
            <a:endParaRPr lang="el-GR"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33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US" sz="76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The </a:t>
            </a:r>
            <a:r>
              <a:rPr lang="el-GR" sz="76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76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historic</a:t>
            </a:r>
            <a:r>
              <a:rPr lang="el-GR" sz="76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76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Resolutions of UN General Assembly</a:t>
            </a:r>
            <a:r>
              <a:rPr lang="el-GR" sz="76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a:t>
            </a:r>
          </a:p>
          <a:p>
            <a:pPr marL="0" indent="0" algn="just">
              <a:lnSpc>
                <a:spcPct val="120000"/>
              </a:lnSpc>
              <a:spcBef>
                <a:spcPts val="0"/>
              </a:spcBef>
              <a:buNone/>
            </a:pPr>
            <a:endParaRPr lang="el-GR" sz="76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l-GR" sz="76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1148 (ΧΙΙ)</a:t>
            </a:r>
            <a:r>
              <a:rPr lang="en-US" sz="76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l-GR" sz="76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14</a:t>
            </a:r>
            <a:r>
              <a:rPr lang="en-US" sz="76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.11.</a:t>
            </a:r>
            <a:r>
              <a:rPr lang="el-GR" sz="76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1957 </a:t>
            </a:r>
            <a:r>
              <a:rPr lang="el-GR" sz="76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a:t>
            </a:r>
            <a:r>
              <a:rPr lang="en-GB" sz="76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Regulation, limitation and balanced reduction of all armed forces and all armaments; Conclusion of an international convention (treaty) on the reduction of and the prohibition of atomic, hydrogen and other weapons of mass destruction): </a:t>
            </a:r>
            <a:r>
              <a:rPr lang="el-GR" sz="7600" i="1" dirty="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a:t>
            </a:r>
            <a:r>
              <a:rPr lang="en-GB" sz="7600" i="1" dirty="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Urges that the States concerned… give priority to reaching a disarmament agreement which, upon its entry into force, will provide for the following: …(f) the joint study of an inspection system designed to ensure that the sending of objects through outer space shall be exclusively for peaceful and scientific purposes;».</a:t>
            </a:r>
          </a:p>
          <a:p>
            <a:pPr marL="0" indent="0" algn="just">
              <a:lnSpc>
                <a:spcPct val="120000"/>
              </a:lnSpc>
              <a:spcBef>
                <a:spcPts val="0"/>
              </a:spcBef>
              <a:buNone/>
            </a:pPr>
            <a:r>
              <a:rPr lang="en-GB" sz="76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r>
              <a:rPr lang="en-GB" sz="76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1348 (XIII), </a:t>
            </a:r>
            <a:r>
              <a:rPr lang="el-GR" sz="76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13</a:t>
            </a:r>
            <a:r>
              <a:rPr lang="en-US" sz="76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.12.</a:t>
            </a:r>
            <a:r>
              <a:rPr lang="el-GR" sz="76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1958</a:t>
            </a:r>
            <a:r>
              <a:rPr lang="el-GR" sz="76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GB" sz="76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Question of the Peaceful Use of Outer Space) </a:t>
            </a:r>
            <a:r>
              <a:rPr lang="en-GB" sz="76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itchFamily="2" charset="2"/>
              </a:rPr>
              <a:t> </a:t>
            </a:r>
            <a:r>
              <a:rPr lang="en-GB" sz="76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ad hoc Committee on the Peaceful Uses of Outer Space.</a:t>
            </a:r>
          </a:p>
          <a:p>
            <a:pPr marL="0" indent="0" algn="just">
              <a:lnSpc>
                <a:spcPct val="120000"/>
              </a:lnSpc>
              <a:spcBef>
                <a:spcPts val="0"/>
              </a:spcBef>
              <a:buNone/>
            </a:pPr>
            <a:r>
              <a:rPr lang="el-GR" sz="76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r>
              <a:rPr lang="el-GR" sz="76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1472 (</a:t>
            </a:r>
            <a:r>
              <a:rPr lang="en-GB" sz="76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XIV), </a:t>
            </a:r>
            <a:r>
              <a:rPr lang="el-GR" sz="76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12</a:t>
            </a:r>
            <a:r>
              <a:rPr lang="en-US" sz="76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.12.</a:t>
            </a:r>
            <a:r>
              <a:rPr lang="el-GR" sz="76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1959 </a:t>
            </a:r>
            <a:r>
              <a:rPr lang="el-GR" sz="76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a:t>
            </a:r>
            <a:r>
              <a:rPr lang="en-GB" sz="76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International Co-operation in the Peaceful Uses of Outer Space) </a:t>
            </a:r>
            <a:r>
              <a:rPr lang="en-GB" sz="76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itchFamily="2" charset="2"/>
              </a:rPr>
              <a:t></a:t>
            </a:r>
            <a:r>
              <a:rPr lang="el-GR" sz="76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GB" sz="76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Committee on the Peaceful Uses of Outer Space (UN COPUOS). </a:t>
            </a:r>
          </a:p>
          <a:p>
            <a:pPr marL="0" indent="0" algn="ctr">
              <a:lnSpc>
                <a:spcPct val="120000"/>
              </a:lnSpc>
              <a:spcBef>
                <a:spcPts val="0"/>
              </a:spcBef>
              <a:buNone/>
            </a:pPr>
            <a:r>
              <a:rPr lang="en-GB" sz="92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endParaRPr lang="en-GB" sz="7400" dirty="0">
              <a:solidFill>
                <a:srgbClr val="00206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l-GR" sz="49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4947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38200" y="679938"/>
            <a:ext cx="10515600" cy="5650524"/>
          </a:xfrm>
        </p:spPr>
        <p:txBody>
          <a:bodyPr>
            <a:normAutofit fontScale="25000" lnSpcReduction="20000"/>
          </a:bodyPr>
          <a:lstStyle/>
          <a:p>
            <a:pPr marL="0" indent="0" algn="ctr">
              <a:lnSpc>
                <a:spcPct val="110000"/>
              </a:lnSpc>
              <a:spcBef>
                <a:spcPts val="0"/>
              </a:spcBef>
              <a:spcAft>
                <a:spcPts val="0"/>
              </a:spcAft>
              <a:buNone/>
            </a:pPr>
            <a:r>
              <a:rPr lang="en-US" altLang="en-US" sz="80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INTERNATIONAL SPACE LAW : </a:t>
            </a:r>
            <a:r>
              <a:rPr lang="en-US" altLang="en-US" sz="8000" b="1"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INTERNATIONAL CUSTOM  </a:t>
            </a:r>
            <a:endParaRPr lang="el-GR" altLang="en-US" sz="8000" b="1"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gn="ctr">
              <a:lnSpc>
                <a:spcPct val="110000"/>
              </a:lnSpc>
              <a:spcBef>
                <a:spcPts val="0"/>
              </a:spcBef>
              <a:spcAft>
                <a:spcPts val="0"/>
              </a:spcAft>
              <a:buNone/>
            </a:pPr>
            <a:endParaRPr lang="el-GR"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33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US" sz="76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The </a:t>
            </a:r>
            <a:r>
              <a:rPr lang="el-GR" sz="76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76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historic</a:t>
            </a:r>
            <a:r>
              <a:rPr lang="el-GR" sz="76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76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Resolutions of UN General Assembly</a:t>
            </a:r>
            <a:r>
              <a:rPr lang="el-GR" sz="76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a:t>
            </a:r>
          </a:p>
          <a:p>
            <a:pPr marL="0" indent="0" algn="just">
              <a:lnSpc>
                <a:spcPct val="120000"/>
              </a:lnSpc>
              <a:spcBef>
                <a:spcPts val="0"/>
              </a:spcBef>
              <a:buNone/>
            </a:pPr>
            <a:endParaRPr lang="el-GR" sz="76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1721 (XVI), </a:t>
            </a:r>
            <a:r>
              <a:rPr lang="el-GR"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20</a:t>
            </a:r>
            <a:r>
              <a:rPr lang="en-US"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.12.</a:t>
            </a:r>
            <a:r>
              <a:rPr lang="el-GR"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1961 (</a:t>
            </a:r>
            <a:r>
              <a:rPr lang="en-GB"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International Co-operation in the Peaceful Uses of Outer Space) </a:t>
            </a:r>
            <a:r>
              <a:rPr lang="en-GB"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itchFamily="2" charset="2"/>
              </a:rPr>
              <a:t></a:t>
            </a:r>
            <a:r>
              <a:rPr lang="en-GB"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GB" sz="7200" i="1" dirty="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«a) International law, including the Charter of the United Nations, applies to outer space and celestial bodies; (b) Outer space and celestial bodies are free for exploration and use by all States in conformity with international law and are not subject to national appropriation».</a:t>
            </a:r>
          </a:p>
          <a:p>
            <a:pPr marL="0" indent="0" algn="just">
              <a:lnSpc>
                <a:spcPct val="120000"/>
              </a:lnSpc>
              <a:spcBef>
                <a:spcPts val="0"/>
              </a:spcBef>
              <a:buNone/>
            </a:pPr>
            <a:r>
              <a:rPr lang="en-GB" sz="72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r>
              <a:rPr lang="en-GB"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1884 (XVIII), </a:t>
            </a:r>
            <a:r>
              <a:rPr lang="el-GR"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17</a:t>
            </a:r>
            <a:r>
              <a:rPr lang="en-US"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.10.</a:t>
            </a:r>
            <a:r>
              <a:rPr lang="el-GR"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 1963 (</a:t>
            </a:r>
            <a:r>
              <a:rPr lang="en-GB"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Question of general and complete disarmament) </a:t>
            </a:r>
            <a:r>
              <a:rPr lang="en-GB"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itchFamily="2" charset="2"/>
              </a:rPr>
              <a:t> </a:t>
            </a:r>
            <a:r>
              <a:rPr lang="el-GR" sz="7200" i="1" dirty="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a:t>
            </a:r>
            <a:r>
              <a:rPr lang="en-GB" sz="7200" i="1" dirty="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a) to refrain from placing in orbit around the earth any objects carrying nuclear weapons of mass destruction, installing such weapons on celestial bodies, or stationing such weapons in outer space in any other manner;»</a:t>
            </a:r>
            <a:r>
              <a:rPr lang="en-GB" sz="72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72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later, article</a:t>
            </a:r>
            <a:r>
              <a:rPr lang="el-GR" sz="72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GB" sz="72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IV </a:t>
            </a:r>
            <a:r>
              <a:rPr lang="en-US" sz="72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para. </a:t>
            </a:r>
            <a:r>
              <a:rPr lang="el-GR" sz="72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 </a:t>
            </a:r>
            <a:r>
              <a:rPr lang="en-GB" sz="72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OST).  </a:t>
            </a:r>
          </a:p>
          <a:p>
            <a:pPr marL="0" indent="0" algn="just">
              <a:lnSpc>
                <a:spcPct val="120000"/>
              </a:lnSpc>
              <a:spcBef>
                <a:spcPts val="0"/>
              </a:spcBef>
              <a:buNone/>
            </a:pPr>
            <a:r>
              <a:rPr lang="en-GB"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r>
              <a:rPr lang="en-GB"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1962 (XVIII), </a:t>
            </a:r>
            <a:r>
              <a:rPr lang="el-GR"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13</a:t>
            </a:r>
            <a:r>
              <a:rPr lang="en-US"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.12.</a:t>
            </a:r>
            <a:r>
              <a:rPr lang="el-GR"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1963 (</a:t>
            </a:r>
            <a:r>
              <a:rPr lang="en-GB" sz="7200" b="1"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Declaration of Legal Principles Governing the Activities of States in the Exploration and Use of Outer Space) </a:t>
            </a:r>
            <a:r>
              <a:rPr lang="en-GB" sz="72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itchFamily="2" charset="2"/>
              </a:rPr>
              <a:t> UNGA </a:t>
            </a:r>
            <a:r>
              <a:rPr lang="en-GB" sz="7200" i="1" dirty="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sym typeface="Wingdings" pitchFamily="2" charset="2"/>
              </a:rPr>
              <a:t>“</a:t>
            </a:r>
            <a:r>
              <a:rPr lang="en-GB" sz="7200" i="1" dirty="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solemnly declares”</a:t>
            </a:r>
            <a:r>
              <a:rPr lang="en-GB" sz="72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 the fundamental principles of space law, four years before their codification in the OST</a:t>
            </a:r>
            <a:r>
              <a:rPr lang="en-US" sz="72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a:t>
            </a:r>
            <a:endParaRPr lang="el-GR" sz="7200" dirty="0">
              <a:solidFill>
                <a:schemeClr val="accent1">
                  <a:lumMod val="50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en-GB" sz="96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endParaRPr lang="en-GB" sz="7400" dirty="0">
              <a:solidFill>
                <a:srgbClr val="00206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l-GR" sz="49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5146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38200" y="679938"/>
            <a:ext cx="10515600" cy="5650524"/>
          </a:xfrm>
        </p:spPr>
        <p:txBody>
          <a:bodyPr>
            <a:normAutofit fontScale="62500" lnSpcReduction="20000"/>
          </a:bodyPr>
          <a:lstStyle/>
          <a:p>
            <a:pPr marL="0" indent="0" algn="just">
              <a:lnSpc>
                <a:spcPct val="100000"/>
              </a:lnSpc>
              <a:spcBef>
                <a:spcPts val="0"/>
              </a:spcBef>
              <a:buNone/>
            </a:pPr>
            <a:endParaRPr lang="el-GR" sz="31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4900"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en-US" sz="58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THE SPACE TREATIES</a:t>
            </a:r>
            <a:endParaRPr lang="el-GR" sz="58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GB" sz="5800" b="1"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5800" b="1"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rPr>
              <a:t>1) Treaty on Principles Governing the Activities of States in the Exploration and Use of Outer Space, including the Moon and Other Celestial Bodies, Outer Space Treaty, OST</a:t>
            </a:r>
          </a:p>
          <a:p>
            <a:pPr marL="0" indent="0" algn="just">
              <a:lnSpc>
                <a:spcPct val="120000"/>
              </a:lnSpc>
              <a:spcBef>
                <a:spcPts val="0"/>
              </a:spcBef>
              <a:buNone/>
            </a:pPr>
            <a:r>
              <a:rPr lang="en-GB" sz="7200"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910012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08704" y="670106"/>
            <a:ext cx="10515600" cy="5650524"/>
          </a:xfrm>
        </p:spPr>
        <p:txBody>
          <a:bodyPr>
            <a:normAutofit fontScale="70000" lnSpcReduction="20000"/>
          </a:bodyPr>
          <a:lstStyle/>
          <a:p>
            <a:pPr marL="0" indent="0" algn="ctr">
              <a:lnSpc>
                <a:spcPct val="120000"/>
              </a:lnSpc>
              <a:spcBef>
                <a:spcPts val="0"/>
              </a:spcBef>
              <a:buNone/>
            </a:pPr>
            <a:r>
              <a:rPr lang="en-US" sz="40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THE SPACE TREATIES</a:t>
            </a:r>
            <a:endParaRPr lang="el-GR" sz="40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10000"/>
              </a:lnSpc>
              <a:spcBef>
                <a:spcPts val="0"/>
              </a:spcBef>
              <a:spcAft>
                <a:spcPts val="0"/>
              </a:spcAft>
              <a:buNone/>
            </a:pPr>
            <a:endParaRPr lang="el-GR"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en-US" sz="36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rPr>
              <a:t>The fundamental principles</a:t>
            </a:r>
            <a:endParaRPr lang="el-GR" sz="36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3300" b="1" dirty="0">
              <a:solidFill>
                <a:schemeClr val="accent6">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Article I OST</a:t>
            </a:r>
          </a:p>
          <a:p>
            <a:pPr marL="0" indent="0" algn="just">
              <a:lnSpc>
                <a:spcPct val="120000"/>
              </a:lnSpc>
              <a:spcBef>
                <a:spcPts val="0"/>
              </a:spcBef>
              <a:buNone/>
            </a:pPr>
            <a:r>
              <a:rPr lang="el-GR"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2. </a:t>
            </a:r>
            <a:r>
              <a:rPr lang="en-US"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Outer space, including the Moon and other celestial bodies, </a:t>
            </a:r>
            <a:r>
              <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shall be free</a:t>
            </a:r>
            <a:r>
              <a:rPr lang="el-GR"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for exploration and use by all States </a:t>
            </a:r>
            <a:r>
              <a:rPr lang="en-US"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without discrimination of any kind, on a</a:t>
            </a:r>
            <a:r>
              <a:rPr lang="el-GR"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basis of equality and in accordance with international law, and there shall be</a:t>
            </a:r>
            <a:r>
              <a:rPr lang="el-GR"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free access to all areas of celestial bodies.</a:t>
            </a:r>
          </a:p>
          <a:p>
            <a:pPr marL="0" indent="0" algn="just">
              <a:lnSpc>
                <a:spcPct val="120000"/>
              </a:lnSpc>
              <a:spcBef>
                <a:spcPts val="0"/>
              </a:spcBef>
              <a:buNone/>
            </a:pPr>
            <a:endParaRPr lang="el-GR"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l-GR"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3. </a:t>
            </a:r>
            <a:r>
              <a:rPr lang="en-US"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There shall be </a:t>
            </a:r>
            <a:r>
              <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freedom of scientific investigation </a:t>
            </a:r>
            <a:r>
              <a:rPr lang="en-US"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in outer space, including</a:t>
            </a:r>
            <a:r>
              <a:rPr lang="el-GR"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the Moon and other celestial bodies, and States shall facilitate and encourage</a:t>
            </a:r>
            <a:r>
              <a:rPr lang="el-GR"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international cooperation in such investigation.</a:t>
            </a:r>
            <a:endPar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33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20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82500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08704" y="670106"/>
            <a:ext cx="10515600" cy="5650524"/>
          </a:xfrm>
        </p:spPr>
        <p:txBody>
          <a:bodyPr>
            <a:normAutofit fontScale="62500" lnSpcReduction="20000"/>
          </a:bodyPr>
          <a:lstStyle/>
          <a:p>
            <a:pPr marL="0" indent="0" algn="ctr">
              <a:lnSpc>
                <a:spcPct val="120000"/>
              </a:lnSpc>
              <a:spcBef>
                <a:spcPts val="0"/>
              </a:spcBef>
              <a:buNone/>
            </a:pPr>
            <a:r>
              <a:rPr lang="en-US" sz="44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THE SPACE TREATIES</a:t>
            </a:r>
            <a:endParaRPr lang="el-GR" sz="44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10000"/>
              </a:lnSpc>
              <a:spcBef>
                <a:spcPts val="0"/>
              </a:spcBef>
              <a:spcAft>
                <a:spcPts val="0"/>
              </a:spcAft>
              <a:buNone/>
            </a:pPr>
            <a:endParaRPr lang="el-GR" sz="4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en-US" sz="40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rPr>
              <a:t>The fundamental principles</a:t>
            </a:r>
            <a:endParaRPr lang="el-GR" sz="40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Article I</a:t>
            </a:r>
            <a:r>
              <a:rPr lang="el-GR"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Ι</a:t>
            </a:r>
            <a:r>
              <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OST</a:t>
            </a:r>
          </a:p>
          <a:p>
            <a:pPr marL="0" indent="0" algn="just">
              <a:lnSpc>
                <a:spcPct val="120000"/>
              </a:lnSpc>
              <a:spcBef>
                <a:spcPts val="0"/>
              </a:spcBef>
              <a:buNone/>
            </a:pPr>
            <a:r>
              <a:rPr lang="en-US"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Outer space, including the Moon and other celestial bodies, </a:t>
            </a:r>
            <a:r>
              <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is not subject</a:t>
            </a:r>
            <a:r>
              <a:rPr lang="el-GR"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to national appropriation by claim of sovereignty, by means of use or occupation,</a:t>
            </a:r>
            <a:r>
              <a:rPr lang="el-GR"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or by any other means.</a:t>
            </a:r>
            <a:endParaRPr lang="el-GR"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US" sz="33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Article </a:t>
            </a:r>
            <a:r>
              <a:rPr lang="el-GR" sz="33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11 ΜΟΟΝ</a:t>
            </a:r>
          </a:p>
          <a:p>
            <a:pPr marL="0" indent="0" algn="just">
              <a:lnSpc>
                <a:spcPct val="120000"/>
              </a:lnSpc>
              <a:spcBef>
                <a:spcPts val="0"/>
              </a:spcBef>
              <a:buNone/>
            </a:pPr>
            <a:r>
              <a:rPr lang="en-US" sz="3300"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2. The Moon </a:t>
            </a:r>
            <a:r>
              <a:rPr lang="en-US" sz="33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is not subject to national appropriation </a:t>
            </a:r>
            <a:r>
              <a:rPr lang="en-US" sz="3300"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by any claim of</a:t>
            </a:r>
            <a:r>
              <a:rPr lang="el-GR" sz="3300"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3300"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sovereignty,</a:t>
            </a:r>
            <a:r>
              <a:rPr lang="el-GR" sz="3300"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3300"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by means of use or occupation, or by any other means.</a:t>
            </a:r>
            <a:endParaRPr lang="el-GR" sz="3300"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3300"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US" sz="3300"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3. Neither the surface nor the subsurface of the Moon, </a:t>
            </a:r>
            <a:r>
              <a:rPr lang="en-US" sz="33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nor any part thereof</a:t>
            </a:r>
            <a:r>
              <a:rPr lang="el-GR" sz="33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33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or natural resources in place, shall become property of any State, international</a:t>
            </a:r>
            <a:r>
              <a:rPr lang="el-GR" sz="33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33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intergovernmental or non-governmental organization, national organization or</a:t>
            </a:r>
            <a:r>
              <a:rPr lang="el-GR" sz="33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33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non-governmental entity or of any natural person…</a:t>
            </a:r>
            <a:endParaRPr lang="el-GR" sz="33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20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0334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08704" y="670106"/>
            <a:ext cx="10515600" cy="5650524"/>
          </a:xfrm>
        </p:spPr>
        <p:txBody>
          <a:bodyPr>
            <a:normAutofit fontScale="92500" lnSpcReduction="20000"/>
          </a:bodyPr>
          <a:lstStyle/>
          <a:p>
            <a:pPr marL="0" indent="0" algn="ctr">
              <a:lnSpc>
                <a:spcPct val="120000"/>
              </a:lnSpc>
              <a:spcBef>
                <a:spcPts val="0"/>
              </a:spcBef>
              <a:buNone/>
            </a:pPr>
            <a:r>
              <a:rPr lang="en-US" sz="44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THE SPACE TREATIES</a:t>
            </a:r>
            <a:endParaRPr lang="el-GR" sz="44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10000"/>
              </a:lnSpc>
              <a:spcBef>
                <a:spcPts val="0"/>
              </a:spcBef>
              <a:spcAft>
                <a:spcPts val="0"/>
              </a:spcAft>
              <a:buNone/>
            </a:pPr>
            <a:endParaRPr lang="el-GR" sz="4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en-US" sz="40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rPr>
              <a:t>The fundamental principles</a:t>
            </a:r>
            <a:endParaRPr lang="el-GR" sz="40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Geostationary orbit </a:t>
            </a:r>
            <a:r>
              <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rPr>
              <a:t> specific characteristics</a:t>
            </a:r>
            <a:r>
              <a:rPr lang="el-GR"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rPr>
              <a:t> (35.786 </a:t>
            </a:r>
            <a:r>
              <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rPr>
              <a:t>km).</a:t>
            </a:r>
          </a:p>
          <a:p>
            <a:pPr marL="0" indent="0" algn="just">
              <a:lnSpc>
                <a:spcPct val="120000"/>
              </a:lnSpc>
              <a:spcBef>
                <a:spcPts val="0"/>
              </a:spcBef>
              <a:buNone/>
            </a:pPr>
            <a:endPar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endParaRPr>
          </a:p>
          <a:p>
            <a:pPr marL="0" indent="0" algn="just">
              <a:lnSpc>
                <a:spcPct val="120000"/>
              </a:lnSpc>
              <a:spcBef>
                <a:spcPts val="0"/>
              </a:spcBef>
              <a:buNone/>
            </a:pPr>
            <a:r>
              <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The Bogotá Declaration </a:t>
            </a:r>
            <a:r>
              <a:rPr lang="en-US"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rPr>
              <a:t> 3.12.1976, attempt of appropriation on the basis of UNGA Resolution </a:t>
            </a:r>
            <a:r>
              <a:rPr lang="el-GR"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rPr>
              <a:t>2692(</a:t>
            </a:r>
            <a:r>
              <a:rPr lang="en-US"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rPr>
              <a:t>XXV) </a:t>
            </a:r>
            <a:r>
              <a:rPr lang="el-GR"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rPr>
              <a:t>(</a:t>
            </a:r>
            <a:r>
              <a:rPr lang="en-GB"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rPr>
              <a:t>“Permanent Sovereignty over Natural Resources”, UNGA Resolution 1803 (XVII) 14.12.1962</a:t>
            </a:r>
            <a:r>
              <a:rPr lang="el-GR"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rPr>
              <a:t>).</a:t>
            </a:r>
            <a:endParaRPr lang="en-US"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20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930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08704" y="670106"/>
            <a:ext cx="10515600" cy="5650524"/>
          </a:xfrm>
        </p:spPr>
        <p:txBody>
          <a:bodyPr>
            <a:normAutofit fontScale="85000" lnSpcReduction="10000"/>
          </a:bodyPr>
          <a:lstStyle/>
          <a:p>
            <a:pPr marL="0" indent="0" algn="ctr">
              <a:lnSpc>
                <a:spcPct val="120000"/>
              </a:lnSpc>
              <a:spcBef>
                <a:spcPts val="0"/>
              </a:spcBef>
              <a:buNone/>
            </a:pPr>
            <a:r>
              <a:rPr lang="en-US" sz="40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THE SPACE TREATIES</a:t>
            </a:r>
            <a:endParaRPr lang="el-GR" sz="40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10000"/>
              </a:lnSpc>
              <a:spcBef>
                <a:spcPts val="0"/>
              </a:spcBef>
              <a:spcAft>
                <a:spcPts val="0"/>
              </a:spcAft>
              <a:buNone/>
            </a:pPr>
            <a:endParaRPr lang="el-GR" sz="36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en-US" sz="36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rPr>
              <a:t>The fundamental principles</a:t>
            </a:r>
            <a:endParaRPr lang="el-GR" sz="36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Article III</a:t>
            </a:r>
            <a:r>
              <a:rPr lang="el-GR"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OST</a:t>
            </a:r>
          </a:p>
          <a:p>
            <a:pPr marL="0" indent="0" algn="just">
              <a:lnSpc>
                <a:spcPct val="120000"/>
              </a:lnSpc>
              <a:spcBef>
                <a:spcPts val="0"/>
              </a:spcBef>
              <a:buNone/>
            </a:pPr>
            <a:r>
              <a:rPr lang="en-US"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States Parties to the Treaty shall carry on activities in the exploration and use of outer space, including the Moon and other celestial bodies, </a:t>
            </a:r>
            <a:r>
              <a:rPr lang="en-US"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in accordance with international law, including the Charter of the United Nations, </a:t>
            </a:r>
            <a:r>
              <a:rPr lang="en-US" sz="3300"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in the interest of maintaining international peace and security and promoting international cooperation and understanding.</a:t>
            </a:r>
            <a:endParaRPr lang="el-GR" sz="2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10000"/>
              </a:lnSpc>
              <a:spcBef>
                <a:spcPts val="0"/>
              </a:spcBef>
              <a:buNone/>
            </a:pPr>
            <a:endParaRPr lang="el-GR"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56849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08704" y="670106"/>
            <a:ext cx="10515600" cy="5650524"/>
          </a:xfrm>
        </p:spPr>
        <p:txBody>
          <a:bodyPr>
            <a:normAutofit fontScale="70000" lnSpcReduction="20000"/>
          </a:bodyPr>
          <a:lstStyle/>
          <a:p>
            <a:pPr marL="0" indent="0" algn="ctr">
              <a:lnSpc>
                <a:spcPct val="120000"/>
              </a:lnSpc>
              <a:spcBef>
                <a:spcPts val="0"/>
              </a:spcBef>
              <a:buNone/>
            </a:pPr>
            <a:r>
              <a:rPr lang="en-US" sz="40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THE SPACE TREATIES</a:t>
            </a:r>
            <a:endParaRPr lang="el-GR" sz="40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10000"/>
              </a:lnSpc>
              <a:spcBef>
                <a:spcPts val="0"/>
              </a:spcBef>
              <a:spcAft>
                <a:spcPts val="0"/>
              </a:spcAft>
              <a:buNone/>
            </a:pPr>
            <a:endParaRPr lang="el-GR" sz="36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en-US" sz="36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rPr>
              <a:t>The fundamental principles</a:t>
            </a:r>
            <a:endParaRPr lang="el-GR" sz="36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US" sz="29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Article VIII</a:t>
            </a:r>
            <a:r>
              <a:rPr lang="el-GR" sz="29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29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OST</a:t>
            </a:r>
          </a:p>
          <a:p>
            <a:pPr marL="0" indent="0" algn="just">
              <a:lnSpc>
                <a:spcPct val="120000"/>
              </a:lnSpc>
              <a:spcBef>
                <a:spcPts val="0"/>
              </a:spcBef>
              <a:buNone/>
            </a:pPr>
            <a:r>
              <a:rPr lang="en-US" sz="29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A State Party to the Treaty on whose registry an object launched into outer space is carried shall retain </a:t>
            </a:r>
            <a:r>
              <a:rPr lang="en-US" sz="29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jurisdiction and control </a:t>
            </a:r>
            <a:r>
              <a:rPr lang="en-US" sz="29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over such object, and over any personnel thereof, while in outer space or on a celestial body. </a:t>
            </a:r>
            <a:r>
              <a:rPr lang="en-US" sz="29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Ownership of objects launched into outer space, including objects landed or constructed on a celestial body, and of their component parts, is not affected by their presence in outer space or on a celestial body or by their return to the Earth.</a:t>
            </a:r>
            <a:r>
              <a:rPr lang="en-US" sz="29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Such objects or component parts found beyond the limits of the State Party to the Treaty on whose registry they are carried shall be returned to that State Party, which shall, upon request, furnish identifying data prior to their return.</a:t>
            </a:r>
            <a:endParaRPr lang="el-GR"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1611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08704" y="670106"/>
            <a:ext cx="10515600" cy="5650524"/>
          </a:xfrm>
        </p:spPr>
        <p:txBody>
          <a:bodyPr>
            <a:normAutofit fontScale="32500" lnSpcReduction="20000"/>
          </a:bodyPr>
          <a:lstStyle/>
          <a:p>
            <a:pPr marL="0" indent="0" algn="ctr">
              <a:lnSpc>
                <a:spcPct val="120000"/>
              </a:lnSpc>
              <a:spcBef>
                <a:spcPts val="0"/>
              </a:spcBef>
              <a:buNone/>
            </a:pPr>
            <a:r>
              <a:rPr lang="en-US" sz="66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THE SPACE TREATIES</a:t>
            </a:r>
            <a:endParaRPr lang="el-GR" sz="66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10000"/>
              </a:lnSpc>
              <a:spcBef>
                <a:spcPts val="0"/>
              </a:spcBef>
              <a:spcAft>
                <a:spcPts val="0"/>
              </a:spcAft>
              <a:buNone/>
            </a:pPr>
            <a:endParaRPr lang="el-GR" sz="6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en-US" sz="60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rPr>
              <a:t>The fundamental principles</a:t>
            </a:r>
            <a:endParaRPr lang="el-GR" sz="60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40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l-GR" sz="55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a:t>
            </a:r>
            <a:r>
              <a:rPr lang="en-US" sz="55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Responsibility</a:t>
            </a:r>
            <a:r>
              <a:rPr lang="el-GR" sz="55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endParaRPr lang="en-US" sz="55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55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endParaRPr>
          </a:p>
          <a:p>
            <a:pPr marL="0" indent="0" algn="just">
              <a:lnSpc>
                <a:spcPct val="120000"/>
              </a:lnSpc>
              <a:spcBef>
                <a:spcPts val="0"/>
              </a:spcBef>
              <a:buNone/>
            </a:pPr>
            <a:r>
              <a:rPr lang="en-US" sz="55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rPr>
              <a:t>Article</a:t>
            </a:r>
            <a:r>
              <a:rPr lang="el-GR" sz="55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55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VI OST: </a:t>
            </a:r>
          </a:p>
          <a:p>
            <a:pPr marL="0" indent="0" algn="just">
              <a:lnSpc>
                <a:spcPct val="120000"/>
              </a:lnSpc>
              <a:spcBef>
                <a:spcPts val="0"/>
              </a:spcBef>
              <a:buNone/>
            </a:pPr>
            <a:endParaRPr lang="en-US" sz="55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US" sz="55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States Parties to the Treaty </a:t>
            </a:r>
            <a:r>
              <a:rPr lang="en-US" sz="55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shall bear international responsibility </a:t>
            </a:r>
            <a:r>
              <a:rPr lang="en-US" sz="55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for national activities in outer space, including the Moon and other celestial bodies, </a:t>
            </a:r>
            <a:r>
              <a:rPr lang="en-US" sz="55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whether such activities are carried on by governmental agencies or by non-governmental entities,</a:t>
            </a:r>
            <a:r>
              <a:rPr lang="en-US" sz="55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and for assuring that national activities are carried out in conformity with the provisions set forth in the present Treaty. The activities of non- governmental entities in outer space, including the Moon and other celestial bodies, shall require </a:t>
            </a:r>
            <a:r>
              <a:rPr lang="en-US" sz="5500" b="1" dirty="0">
                <a:solidFill>
                  <a:srgbClr val="C00000"/>
                </a:solidFill>
                <a:latin typeface="Helvetica Neue" panose="02000503000000020004" pitchFamily="2" charset="0"/>
                <a:ea typeface="Times New Roman" panose="02020603050405020304" pitchFamily="18" charset="0"/>
                <a:cs typeface="Times New Roman" panose="02020603050405020304" pitchFamily="18" charset="0"/>
              </a:rPr>
              <a:t>authorization and continuing supervision </a:t>
            </a:r>
            <a:r>
              <a:rPr lang="en-US" sz="55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by the appropriate State Party to the Treaty. When activities are carried on in outer space, including the Moon and other celestial bodies, by an international organization, responsibility for compliance with this Treaty shall be borne both by the inter-national organization and by the States Parties to the Treaty participating in such organization.  </a:t>
            </a:r>
            <a:endParaRPr lang="en-US" sz="55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9334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08704" y="670106"/>
            <a:ext cx="10515600" cy="5650524"/>
          </a:xfrm>
        </p:spPr>
        <p:txBody>
          <a:bodyPr>
            <a:normAutofit fontScale="25000" lnSpcReduction="20000"/>
          </a:bodyPr>
          <a:lstStyle/>
          <a:p>
            <a:pPr marL="0" indent="0" algn="ctr">
              <a:lnSpc>
                <a:spcPct val="120000"/>
              </a:lnSpc>
              <a:spcBef>
                <a:spcPts val="0"/>
              </a:spcBef>
              <a:buNone/>
            </a:pPr>
            <a:r>
              <a:rPr lang="en-US" sz="66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THE SPACE TREATIES</a:t>
            </a:r>
            <a:endParaRPr lang="el-GR" sz="66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10000"/>
              </a:lnSpc>
              <a:spcBef>
                <a:spcPts val="0"/>
              </a:spcBef>
              <a:spcAft>
                <a:spcPts val="0"/>
              </a:spcAft>
              <a:buNone/>
            </a:pPr>
            <a:endParaRPr lang="el-GR" sz="6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en-US" sz="60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rPr>
              <a:t>The fundamental principles</a:t>
            </a:r>
            <a:endParaRPr lang="el-GR" sz="60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40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l-GR"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a:t>
            </a:r>
            <a:r>
              <a:rPr lang="en-US"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Liability</a:t>
            </a:r>
            <a:r>
              <a:rPr lang="el-GR"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endParaRPr lang="en-US"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endParaRPr>
          </a:p>
          <a:p>
            <a:pPr marL="0" indent="0" algn="just">
              <a:lnSpc>
                <a:spcPct val="120000"/>
              </a:lnSpc>
              <a:spcBef>
                <a:spcPts val="0"/>
              </a:spcBef>
              <a:buNone/>
            </a:pPr>
            <a:r>
              <a:rPr lang="en-US"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rPr>
              <a:t></a:t>
            </a:r>
            <a:r>
              <a:rPr lang="el-GR"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άρθρο </a:t>
            </a:r>
            <a:r>
              <a:rPr lang="en-US"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VII OST: </a:t>
            </a:r>
          </a:p>
          <a:p>
            <a:pPr marL="0" indent="0" algn="just">
              <a:lnSpc>
                <a:spcPct val="120000"/>
              </a:lnSpc>
              <a:spcBef>
                <a:spcPts val="0"/>
              </a:spcBef>
              <a:buNone/>
            </a:pPr>
            <a:endParaRPr lang="en-US"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US" sz="6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Each State Party to the Treaty that launches or procures the launching of an object into outer space, including the Moon and other celestial bodies, and each State Party from whose territory or facility an object is launched, </a:t>
            </a:r>
            <a:r>
              <a:rPr lang="en-US"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is internationally liable for damage </a:t>
            </a:r>
            <a:r>
              <a:rPr lang="en-US" sz="6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to another State Party to the Treaty or to its natural or juridical persons by such object or its component parts on the Earth, in air space or in outer space, including the Moon and other celestial bodies.</a:t>
            </a:r>
          </a:p>
          <a:p>
            <a:pPr marL="0" indent="0" algn="just">
              <a:lnSpc>
                <a:spcPct val="120000"/>
              </a:lnSpc>
              <a:spcBef>
                <a:spcPts val="0"/>
              </a:spcBef>
              <a:buNone/>
            </a:pPr>
            <a:endParaRPr lang="en-US"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US" sz="6400" b="1" dirty="0">
                <a:solidFill>
                  <a:schemeClr val="accent5">
                    <a:lumMod val="50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rPr>
              <a:t> </a:t>
            </a:r>
            <a:r>
              <a:rPr lang="en-US" sz="6400" b="1" dirty="0">
                <a:solidFill>
                  <a:schemeClr val="accent5">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Article II LIAB</a:t>
            </a:r>
          </a:p>
          <a:p>
            <a:pPr marL="0" indent="0" algn="just">
              <a:lnSpc>
                <a:spcPct val="120000"/>
              </a:lnSpc>
              <a:spcBef>
                <a:spcPts val="0"/>
              </a:spcBef>
              <a:buNone/>
            </a:pPr>
            <a:r>
              <a:rPr lang="en-US" sz="6400" dirty="0">
                <a:solidFill>
                  <a:schemeClr val="accent5">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A launching State shall be </a:t>
            </a:r>
            <a:r>
              <a:rPr lang="en-US" sz="6400" b="1" dirty="0">
                <a:solidFill>
                  <a:schemeClr val="accent5">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absolutely liable </a:t>
            </a:r>
            <a:r>
              <a:rPr lang="en-US" sz="6400" dirty="0">
                <a:solidFill>
                  <a:schemeClr val="accent5">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to pay compensation for damage caused </a:t>
            </a:r>
            <a:r>
              <a:rPr lang="en-US" sz="64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by its space object </a:t>
            </a:r>
            <a:r>
              <a:rPr lang="en-US" sz="6400" b="1" dirty="0">
                <a:solidFill>
                  <a:schemeClr val="accent5">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on the surface of the Earth or to aircraft in flight.</a:t>
            </a:r>
          </a:p>
          <a:p>
            <a:pPr marL="0" indent="0" algn="just">
              <a:lnSpc>
                <a:spcPct val="120000"/>
              </a:lnSpc>
              <a:spcBef>
                <a:spcPts val="0"/>
              </a:spcBef>
              <a:buNone/>
            </a:pPr>
            <a:endParaRPr lang="en-US" sz="6400" dirty="0">
              <a:solidFill>
                <a:schemeClr val="accent4">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US" sz="6400" b="1" dirty="0">
                <a:solidFill>
                  <a:schemeClr val="accent5">
                    <a:lumMod val="50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rPr>
              <a:t> </a:t>
            </a:r>
            <a:r>
              <a:rPr lang="en-US" sz="6400" b="1" dirty="0">
                <a:solidFill>
                  <a:schemeClr val="accent5">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Article III LIAB</a:t>
            </a:r>
          </a:p>
          <a:p>
            <a:pPr marL="0" indent="0" algn="just">
              <a:lnSpc>
                <a:spcPct val="120000"/>
              </a:lnSpc>
              <a:spcBef>
                <a:spcPts val="0"/>
              </a:spcBef>
              <a:buNone/>
            </a:pPr>
            <a:r>
              <a:rPr lang="en-US" sz="6400" dirty="0">
                <a:solidFill>
                  <a:schemeClr val="accent5">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In the event of damage being caused </a:t>
            </a:r>
            <a:r>
              <a:rPr lang="en-US" sz="6400" b="1" dirty="0">
                <a:solidFill>
                  <a:schemeClr val="accent5">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elsewhere than on the surface of the Earth </a:t>
            </a:r>
            <a:r>
              <a:rPr lang="en-US" sz="64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to a space object of one launching State or to persons or property on board such a space object by a space object of another launching State,</a:t>
            </a:r>
            <a:r>
              <a:rPr lang="en-US" sz="6400" dirty="0">
                <a:solidFill>
                  <a:schemeClr val="accent4">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US" sz="6400" dirty="0">
                <a:solidFill>
                  <a:schemeClr val="accent5">
                    <a:lumMod val="50000"/>
                  </a:schemeClr>
                </a:solidFill>
                <a:latin typeface="Helvetica Neue" panose="02000503000000020004" pitchFamily="2" charset="0"/>
                <a:ea typeface="Times New Roman" panose="02020603050405020304" pitchFamily="18" charset="0"/>
                <a:cs typeface="Times New Roman" panose="02020603050405020304" pitchFamily="18" charset="0"/>
              </a:rPr>
              <a:t>the latter shall be liable only if the damage is due to its fault or the fault of persons for whom it is responsible.</a:t>
            </a:r>
            <a:endParaRPr lang="el-GR" sz="6400" dirty="0">
              <a:solidFill>
                <a:schemeClr val="accent5">
                  <a:lumMod val="50000"/>
                </a:schemeClr>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58555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08704" y="670106"/>
            <a:ext cx="10515600" cy="5650524"/>
          </a:xfrm>
        </p:spPr>
        <p:txBody>
          <a:bodyPr>
            <a:normAutofit fontScale="25000" lnSpcReduction="20000"/>
          </a:bodyPr>
          <a:lstStyle/>
          <a:p>
            <a:pPr marL="0" indent="0" algn="ctr">
              <a:lnSpc>
                <a:spcPct val="120000"/>
              </a:lnSpc>
              <a:spcBef>
                <a:spcPts val="0"/>
              </a:spcBef>
              <a:buNone/>
            </a:pPr>
            <a:r>
              <a:rPr lang="en-US" sz="66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THE SPACE TREATIES</a:t>
            </a:r>
            <a:endParaRPr lang="el-GR" sz="66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10000"/>
              </a:lnSpc>
              <a:spcBef>
                <a:spcPts val="0"/>
              </a:spcBef>
              <a:spcAft>
                <a:spcPts val="0"/>
              </a:spcAft>
              <a:buNone/>
            </a:pPr>
            <a:endParaRPr lang="el-GR" sz="60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ctr">
              <a:lnSpc>
                <a:spcPct val="120000"/>
              </a:lnSpc>
              <a:spcBef>
                <a:spcPts val="0"/>
              </a:spcBef>
              <a:buNone/>
            </a:pPr>
            <a:r>
              <a:rPr lang="en-US" sz="60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rPr>
              <a:t>The fundamental principles</a:t>
            </a:r>
            <a:endParaRPr lang="el-GR" sz="3300" b="1" dirty="0">
              <a:solidFill>
                <a:schemeClr val="accent5">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US" sz="72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Protection of the environment</a:t>
            </a:r>
            <a:r>
              <a:rPr lang="el-GR" sz="128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endParaRPr lang="en-US" sz="128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US"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endParaRPr>
          </a:p>
          <a:p>
            <a:pPr marL="0" indent="0" algn="just">
              <a:lnSpc>
                <a:spcPct val="120000"/>
              </a:lnSpc>
              <a:spcBef>
                <a:spcPts val="0"/>
              </a:spcBef>
              <a:buNone/>
            </a:pPr>
            <a:r>
              <a:rPr lang="en-US"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sym typeface="Wingdings" panose="05000000000000000000" pitchFamily="2" charset="2"/>
              </a:rPr>
              <a:t></a:t>
            </a:r>
            <a:r>
              <a:rPr lang="el-GR"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a:t>
            </a:r>
            <a:r>
              <a:rPr lang="en-GB"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Article IX</a:t>
            </a:r>
          </a:p>
          <a:p>
            <a:pPr marL="0" indent="0" algn="just">
              <a:lnSpc>
                <a:spcPct val="120000"/>
              </a:lnSpc>
              <a:spcBef>
                <a:spcPts val="0"/>
              </a:spcBef>
              <a:buNone/>
            </a:pPr>
            <a:r>
              <a:rPr lang="en-GB" sz="6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In the exploration and use of outer space, including the Moon and other celestial bodies, States Parties to the Treaty shall be guided by the principle of cooperation and mutual assistance and shall conduct all their activities in outer space, including the Moon and other celestial bodies, </a:t>
            </a:r>
            <a:r>
              <a:rPr lang="en-GB"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with due regard to the corresponding interests of all other States</a:t>
            </a:r>
            <a:r>
              <a:rPr lang="en-GB" sz="6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Parties to the Treaty. States Parties to the Treaty shall pursue studies of outer space, including the Moon and other celestial bodies, and conduct exploration of them </a:t>
            </a:r>
            <a:r>
              <a:rPr lang="en-GB"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so as to avoid their harmful contamination and also adverse changes in the environment of the Earth resulting from the introduction of </a:t>
            </a:r>
            <a:r>
              <a:rPr lang="en-GB" sz="6400" b="1" dirty="0" err="1">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extraterrestrial</a:t>
            </a:r>
            <a:r>
              <a:rPr lang="en-GB"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matter </a:t>
            </a:r>
            <a:r>
              <a:rPr lang="en-GB" sz="6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and, where necessary, shall adopt appropriate measures for this purpose. If a State Party to the Treaty has reason to believe that an activity or experiment planned by it or its nationals in outer space, including the Moon and other celestial bodies, </a:t>
            </a:r>
            <a:r>
              <a:rPr lang="en-GB"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would cause potentially harmful interference with activities of other States</a:t>
            </a:r>
            <a:r>
              <a:rPr lang="en-GB" sz="6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 Parties in the peaceful exploration and use of outer space, including the Moon and other celestial bodies, it shall undertake </a:t>
            </a:r>
            <a:r>
              <a:rPr lang="en-GB" sz="6400" b="1"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appropriate international consultations </a:t>
            </a:r>
            <a:r>
              <a:rPr lang="en-GB" sz="6400" dirty="0">
                <a:solidFill>
                  <a:schemeClr val="accent1">
                    <a:lumMod val="75000"/>
                  </a:schemeClr>
                </a:solidFill>
                <a:latin typeface="Helvetica Neue" panose="02000503000000020004" pitchFamily="2" charset="0"/>
                <a:ea typeface="Times New Roman" panose="02020603050405020304" pitchFamily="18" charset="0"/>
                <a:cs typeface="Times New Roman" panose="02020603050405020304" pitchFamily="18" charset="0"/>
              </a:rPr>
              <a:t>before proceeding with any such activity or experiment. A State Party to the Treaty which has reason to believe that an activity or experiment planned by another State Party in outer space, including the Moon and other celestial bodies, would cause potentially harmful interference with activities in the peaceful exploration and use of outer space, including the Moon and other celestial bodies, may request consultation concerning the activity or experiment.</a:t>
            </a:r>
          </a:p>
        </p:txBody>
      </p:sp>
    </p:spTree>
    <p:extLst>
      <p:ext uri="{BB962C8B-B14F-4D97-AF65-F5344CB8AC3E}">
        <p14:creationId xmlns:p14="http://schemas.microsoft.com/office/powerpoint/2010/main" val="28689989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38200" y="679938"/>
            <a:ext cx="10515600" cy="5650524"/>
          </a:xfrm>
        </p:spPr>
        <p:txBody>
          <a:bodyPr>
            <a:normAutofit/>
          </a:bodyPr>
          <a:lstStyle/>
          <a:p>
            <a:pPr marL="0" indent="0" algn="ctr">
              <a:lnSpc>
                <a:spcPct val="120000"/>
              </a:lnSpc>
              <a:spcBef>
                <a:spcPts val="0"/>
              </a:spcBef>
              <a:buNone/>
            </a:pPr>
            <a:r>
              <a:rPr lang="en-US" sz="40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THE SPACE TREATIES</a:t>
            </a:r>
            <a:endParaRPr lang="el-GR" sz="40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00000"/>
              </a:lnSpc>
              <a:spcBef>
                <a:spcPts val="0"/>
              </a:spcBef>
              <a:buNone/>
            </a:pPr>
            <a:endParaRPr lang="el-GR" sz="16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2400"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2000"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3600" b="1"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rPr>
              <a:t>2) Agreement on the Rescue of Astronauts, the Return of Astronauts and the Return of Objects Launched into Outer Space,</a:t>
            </a:r>
            <a:r>
              <a:rPr lang="el-GR" sz="3600" b="1"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rPr>
              <a:t> </a:t>
            </a:r>
            <a:r>
              <a:rPr lang="en-GB" sz="3600" b="1"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rPr>
              <a:t>Rescue and Return Agreement, ARRA</a:t>
            </a:r>
            <a:endParaRPr lang="el-GR" sz="3600" b="1"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3600"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5130580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6E25E-06FF-7849-A012-4E80CDE40126}"/>
              </a:ext>
            </a:extLst>
          </p:cNvPr>
          <p:cNvSpPr>
            <a:spLocks noGrp="1"/>
          </p:cNvSpPr>
          <p:nvPr>
            <p:ph idx="1"/>
          </p:nvPr>
        </p:nvSpPr>
        <p:spPr>
          <a:xfrm>
            <a:off x="838200" y="679938"/>
            <a:ext cx="10515600" cy="5650524"/>
          </a:xfrm>
        </p:spPr>
        <p:txBody>
          <a:bodyPr>
            <a:normAutofit fontScale="32500" lnSpcReduction="20000"/>
          </a:bodyPr>
          <a:lstStyle/>
          <a:p>
            <a:pPr marL="0" indent="0" algn="ctr">
              <a:lnSpc>
                <a:spcPct val="120000"/>
              </a:lnSpc>
              <a:spcBef>
                <a:spcPts val="0"/>
              </a:spcBef>
              <a:buNone/>
            </a:pPr>
            <a:r>
              <a:rPr lang="en-US" sz="96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rPr>
              <a:t>THE SPACE TREATIES</a:t>
            </a:r>
            <a:endParaRPr lang="el-GR" sz="9600" b="1" dirty="0">
              <a:solidFill>
                <a:srgbClr val="00B05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00000"/>
              </a:lnSpc>
              <a:spcBef>
                <a:spcPts val="0"/>
              </a:spcBef>
              <a:buNone/>
            </a:pPr>
            <a:endParaRPr lang="el-GR" sz="3100" b="1" dirty="0">
              <a:solidFill>
                <a:srgbClr val="7030A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4900"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l-GR" sz="4400"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8000" b="1"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rPr>
              <a:t>3) Convention on International Liability for Damage Caused by Space Objects, Liability Convention, LIAB </a:t>
            </a:r>
            <a:r>
              <a:rPr lang="en-GB" sz="8000"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rPr>
              <a:t> </a:t>
            </a:r>
            <a:endParaRPr lang="el-GR" sz="8000"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endParaRPr lang="en-GB" sz="8000"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8000" b="1"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rPr>
              <a:t>4) Convention on Registration of Objects Launched into Outer Space, Registration Convention, REG</a:t>
            </a:r>
          </a:p>
          <a:p>
            <a:pPr marL="0" indent="0" algn="just">
              <a:lnSpc>
                <a:spcPct val="120000"/>
              </a:lnSpc>
              <a:spcBef>
                <a:spcPts val="0"/>
              </a:spcBef>
              <a:buNone/>
            </a:pPr>
            <a:endParaRPr lang="en-GB" sz="8000" b="1"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8000" b="1"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rPr>
              <a:t>5) Agreement Governing the Activities of States on the Moon and Other Celestial Bodies, Moon Agreement, MOON </a:t>
            </a:r>
            <a:endParaRPr lang="el-GR" sz="8000"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en-GB" sz="8000" b="1"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rPr>
              <a:t> </a:t>
            </a:r>
            <a:endParaRPr lang="en-GB" sz="8000" dirty="0">
              <a:solidFill>
                <a:srgbClr val="0070C0"/>
              </a:solidFill>
              <a:latin typeface="Helvetica Neue" panose="02000503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56357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11108</TotalTime>
  <Words>3692</Words>
  <Application>Microsoft Macintosh PowerPoint</Application>
  <PresentationFormat>Widescreen</PresentationFormat>
  <Paragraphs>289</Paragraphs>
  <Slides>34</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Arial</vt:lpstr>
      <vt:lpstr>Calibri</vt:lpstr>
      <vt:lpstr>Calibri Light</vt:lpstr>
      <vt:lpstr>Helvetica Neue</vt:lpstr>
      <vt:lpstr>HelveticaNowText Bold</vt:lpstr>
      <vt:lpstr>HelveticaNowText Medium</vt:lpstr>
      <vt:lpstr>Times New Roman</vt:lpstr>
      <vt:lpstr>Wingdings</vt:lpstr>
      <vt:lpstr>Office Theme</vt:lpstr>
      <vt:lpstr>          LEGAL ASPECTS OF SATELLITE TELECOMMUNICATIONS - INTRODUCTION TO INTERNATIONAL SPACE LAW  George D. Kyriakopoulos Assoc. Professor of International Law Vice-Dean of the Law School   </vt:lpstr>
      <vt:lpstr>PowerPoint Presentation</vt:lpstr>
      <vt:lpstr>PowerPoint Presentation</vt:lpstr>
      <vt:lpstr>4.10.1957  Sputnik 1 was the first artificial Earth satellite launched  by the USSR into an elliptical low Earth orbit.    </vt:lpstr>
      <vt:lpstr>3.11.1957  Laika, a dog, was the first animal to orbit the Earth onboard the Soviet spacecraft Sputnik 2.     </vt:lpstr>
      <vt:lpstr>12.4.1961  Yuri Alekseyevich Gagarin was the first human to travel into outer space, onboard the Soviet capsule Vostok 1.     </vt:lpstr>
      <vt:lpstr>12.91962  US President John F Kennedy delivers his speech “We choose to go to the Moon”, at Rice Stadium in Houston, Texas.    “We choose to go to the moon. We choose to go to the moon in this decade and do the other things, not because they are easy, but because they are hard, because that goal will serve to organize and measure the best of our energies and skills, because that challenge is one that we are willing to accept, one we are unwilling to postpone, and one which we intend to win, and the others, too”.      </vt:lpstr>
      <vt:lpstr>20 July 2020  Apollo 11 lands on the Moon and US astronaut Neil Armstrong becomes the first human to step on the Moon:   “That’s one small step for man, one giant leap for mankind.”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ΕΙΣΑΓΩΓΗ ΣΤΟ ΔΙΕΘΝΕΣ ΔΙΚΑΙΟ ΔΙΑΣΤΗΜΑΤΟΣ  Επ. Καθηγητής Γ. Κυριακόπουλος </dc:title>
  <dc:creator>George Kyriakopoulos</dc:creator>
  <cp:lastModifiedBy>Georgios Kyriakopoulos</cp:lastModifiedBy>
  <cp:revision>32</cp:revision>
  <dcterms:created xsi:type="dcterms:W3CDTF">2020-11-19T08:41:13Z</dcterms:created>
  <dcterms:modified xsi:type="dcterms:W3CDTF">2026-01-13T12:39:30Z</dcterms:modified>
</cp:coreProperties>
</file>