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2" r:id="rId18"/>
    <p:sldId id="272" r:id="rId19"/>
    <p:sldId id="273" r:id="rId20"/>
    <p:sldId id="274" r:id="rId21"/>
    <p:sldId id="275" r:id="rId22"/>
    <p:sldId id="277" r:id="rId23"/>
    <p:sldId id="278" r:id="rId24"/>
    <p:sldId id="279" r:id="rId25"/>
    <p:sldId id="280" r:id="rId26"/>
    <p:sldId id="281"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9491B-9029-BF06-7B1E-46B63B7C645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90A2516-7226-5733-B116-4EF15EF4CE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1850046-1CE2-9407-4551-3061864B8BB8}"/>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5" name="Θέση υποσέλιδου 4">
            <a:extLst>
              <a:ext uri="{FF2B5EF4-FFF2-40B4-BE49-F238E27FC236}">
                <a16:creationId xmlns:a16="http://schemas.microsoft.com/office/drawing/2014/main" id="{D94A78BC-B3D2-FBFE-5114-B440D8A8F08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DA92EE4-D88D-715D-D26F-877F574A4F28}"/>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208107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0CFF3B-470C-7E0F-07F5-CFD1EFD00FD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467750A-AA84-B224-0FFA-F692FB63351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584E0B5-BA79-F2D8-2189-C65A85535C69}"/>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5" name="Θέση υποσέλιδου 4">
            <a:extLst>
              <a:ext uri="{FF2B5EF4-FFF2-40B4-BE49-F238E27FC236}">
                <a16:creationId xmlns:a16="http://schemas.microsoft.com/office/drawing/2014/main" id="{336A15C4-7A9A-EFDB-ED88-646AFB1957B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2D379C-63AC-8482-CCAC-7904C661F567}"/>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24067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78D2581-5B04-D565-4F74-0D0A2594163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4BF46B4-6C6F-7821-62A4-AB9B0875036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491C555-0EB3-BBF3-C926-0AEE249DC412}"/>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5" name="Θέση υποσέλιδου 4">
            <a:extLst>
              <a:ext uri="{FF2B5EF4-FFF2-40B4-BE49-F238E27FC236}">
                <a16:creationId xmlns:a16="http://schemas.microsoft.com/office/drawing/2014/main" id="{5101436D-69FF-A5C9-67E1-6B994A7731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5E22D68-7D9D-11CC-94BA-C95499673ADB}"/>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72289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B47FC0-B5B0-B1C7-43F2-0E319932414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C20D2C-F3C1-D34C-4395-9B2A494E418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EE44CCF-5705-7182-ED70-80E39D49ABB0}"/>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5" name="Θέση υποσέλιδου 4">
            <a:extLst>
              <a:ext uri="{FF2B5EF4-FFF2-40B4-BE49-F238E27FC236}">
                <a16:creationId xmlns:a16="http://schemas.microsoft.com/office/drawing/2014/main" id="{AD612F8D-A579-E504-CA70-5A6F85848E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8153A1A-B830-FF2C-C4F0-F80DCF06B760}"/>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0923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AAEAD1-C6E5-35DF-53EF-66CA7F693D3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40BAB01-DA52-FB97-4D59-EE09E85DC2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14D43F5-82E1-C9BB-769D-5BD798BCCDB3}"/>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5" name="Θέση υποσέλιδου 4">
            <a:extLst>
              <a:ext uri="{FF2B5EF4-FFF2-40B4-BE49-F238E27FC236}">
                <a16:creationId xmlns:a16="http://schemas.microsoft.com/office/drawing/2014/main" id="{DD889E50-AC02-A27D-E165-AC64598316A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9A4F355-4C2D-8F06-F658-7D6799349F2B}"/>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71366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BEAF22-0A4D-FC1A-8E44-C11D184051E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BBCA7A8-50C2-861D-4E59-F0EC8F05A55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EFDAACE-06FB-15D5-B608-81249205BBE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F48528B-28E5-D555-4896-D794FBBF9AC1}"/>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6" name="Θέση υποσέλιδου 5">
            <a:extLst>
              <a:ext uri="{FF2B5EF4-FFF2-40B4-BE49-F238E27FC236}">
                <a16:creationId xmlns:a16="http://schemas.microsoft.com/office/drawing/2014/main" id="{5560FB05-42AC-617A-5660-67EEB40F395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2970776-74D9-5E2A-6507-55E71BA23A94}"/>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357677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A48755-4FCB-79E7-B0CE-528049EAD6E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274FEC8-F696-C091-0AC5-293CA65BF8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F1CD40E-5224-BC9F-608E-49C030CA7B2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5B3F7B4-8AF1-BF04-19F3-5013DFE53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EA00A0F-8017-679D-FC30-B75C3C1EDB6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570CA36-9904-94D0-32C8-B1C3DE3C67F8}"/>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8" name="Θέση υποσέλιδου 7">
            <a:extLst>
              <a:ext uri="{FF2B5EF4-FFF2-40B4-BE49-F238E27FC236}">
                <a16:creationId xmlns:a16="http://schemas.microsoft.com/office/drawing/2014/main" id="{AD4091A4-159B-8FB9-A574-02A9B831495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8B28892-BC8E-0D34-77C9-62179EB6D36C}"/>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355732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867D80-417F-950A-D4AA-D9F95702D4C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9D056C9-5071-C386-C302-1B02DE432574}"/>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4" name="Θέση υποσέλιδου 3">
            <a:extLst>
              <a:ext uri="{FF2B5EF4-FFF2-40B4-BE49-F238E27FC236}">
                <a16:creationId xmlns:a16="http://schemas.microsoft.com/office/drawing/2014/main" id="{3B4346D5-31AD-2238-2613-B8F888F73B5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FBD3DC9-D5D7-3569-E90A-3C5E8575B3AC}"/>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335383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DFA3D2B-CA6C-EC04-E3CB-5318F9313DC8}"/>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3" name="Θέση υποσέλιδου 2">
            <a:extLst>
              <a:ext uri="{FF2B5EF4-FFF2-40B4-BE49-F238E27FC236}">
                <a16:creationId xmlns:a16="http://schemas.microsoft.com/office/drawing/2014/main" id="{3193A148-CA9C-C770-F217-CEC3D2A19F4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75FFF07-B05B-B870-B825-C30C9DA496CA}"/>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111274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8137F1-4031-0FAC-3C8B-52DFD12D6BA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C51F032-09C7-DA7C-A8CE-3BB7F107C0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3C46379-E0FE-B1E2-14A2-781CE7754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884FA5E-AC0F-9480-5442-6C0514EA9660}"/>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6" name="Θέση υποσέλιδου 5">
            <a:extLst>
              <a:ext uri="{FF2B5EF4-FFF2-40B4-BE49-F238E27FC236}">
                <a16:creationId xmlns:a16="http://schemas.microsoft.com/office/drawing/2014/main" id="{B929B8EF-0786-8643-E16A-C091DDF4D7B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00F1A4-505B-2190-55D7-3AC2C5E24FB5}"/>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29670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2B3F99-D9EF-07E9-2392-87044BB0E30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85E1A46-DEEA-C9A1-F5AC-EA330E8876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90860E9-6290-71BB-FD18-FED920EE25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1B3642A-0159-E24E-67A9-F75E437836C4}"/>
              </a:ext>
            </a:extLst>
          </p:cNvPr>
          <p:cNvSpPr>
            <a:spLocks noGrp="1"/>
          </p:cNvSpPr>
          <p:nvPr>
            <p:ph type="dt" sz="half" idx="10"/>
          </p:nvPr>
        </p:nvSpPr>
        <p:spPr/>
        <p:txBody>
          <a:bodyPr/>
          <a:lstStyle/>
          <a:p>
            <a:fld id="{C1926B1B-1C4B-45C8-813A-1C12FEB7AC6C}" type="datetimeFigureOut">
              <a:rPr lang="el-GR" smtClean="0"/>
              <a:t>8/11/2023</a:t>
            </a:fld>
            <a:endParaRPr lang="el-GR"/>
          </a:p>
        </p:txBody>
      </p:sp>
      <p:sp>
        <p:nvSpPr>
          <p:cNvPr id="6" name="Θέση υποσέλιδου 5">
            <a:extLst>
              <a:ext uri="{FF2B5EF4-FFF2-40B4-BE49-F238E27FC236}">
                <a16:creationId xmlns:a16="http://schemas.microsoft.com/office/drawing/2014/main" id="{286BA0FA-0363-9F04-E5A2-B6415C23148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8C4DFCC-C051-42E2-6E51-08A9D959D933}"/>
              </a:ext>
            </a:extLst>
          </p:cNvPr>
          <p:cNvSpPr>
            <a:spLocks noGrp="1"/>
          </p:cNvSpPr>
          <p:nvPr>
            <p:ph type="sldNum" sz="quarter" idx="12"/>
          </p:nvPr>
        </p:nvSpPr>
        <p:spPr/>
        <p:txBody>
          <a:bodyPr/>
          <a:lstStyle/>
          <a:p>
            <a:fld id="{8F7EBDC6-CD4C-4849-AD33-F6AF45D24947}" type="slidenum">
              <a:rPr lang="el-GR" smtClean="0"/>
              <a:t>‹#›</a:t>
            </a:fld>
            <a:endParaRPr lang="el-GR"/>
          </a:p>
        </p:txBody>
      </p:sp>
    </p:spTree>
    <p:extLst>
      <p:ext uri="{BB962C8B-B14F-4D97-AF65-F5344CB8AC3E}">
        <p14:creationId xmlns:p14="http://schemas.microsoft.com/office/powerpoint/2010/main" val="321607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E783140-B8AE-FA35-5E2D-D0657CD607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ECDCF8-E147-D397-836C-63C6EC74C1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7D21E1-688F-9BCC-DA79-31B1A4B765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926B1B-1C4B-45C8-813A-1C12FEB7AC6C}" type="datetimeFigureOut">
              <a:rPr lang="el-GR" smtClean="0"/>
              <a:t>8/11/2023</a:t>
            </a:fld>
            <a:endParaRPr lang="el-GR"/>
          </a:p>
        </p:txBody>
      </p:sp>
      <p:sp>
        <p:nvSpPr>
          <p:cNvPr id="5" name="Θέση υποσέλιδου 4">
            <a:extLst>
              <a:ext uri="{FF2B5EF4-FFF2-40B4-BE49-F238E27FC236}">
                <a16:creationId xmlns:a16="http://schemas.microsoft.com/office/drawing/2014/main" id="{9D4D791B-90B7-EDA5-FEB7-4A1631F84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E9262CA-808F-0C89-BE83-9504DDDEFB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EBDC6-CD4C-4849-AD33-F6AF45D24947}" type="slidenum">
              <a:rPr lang="el-GR" smtClean="0"/>
              <a:t>‹#›</a:t>
            </a:fld>
            <a:endParaRPr lang="el-GR"/>
          </a:p>
        </p:txBody>
      </p:sp>
    </p:spTree>
    <p:extLst>
      <p:ext uri="{BB962C8B-B14F-4D97-AF65-F5344CB8AC3E}">
        <p14:creationId xmlns:p14="http://schemas.microsoft.com/office/powerpoint/2010/main" val="289373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DBC9C4-9744-EA3A-B536-3B7FA721BDB9}"/>
              </a:ext>
            </a:extLst>
          </p:cNvPr>
          <p:cNvSpPr>
            <a:spLocks noGrp="1"/>
          </p:cNvSpPr>
          <p:nvPr>
            <p:ph type="ctrTitle"/>
          </p:nvPr>
        </p:nvSpPr>
        <p:spPr/>
        <p:txBody>
          <a:bodyPr>
            <a:normAutofit/>
          </a:bodyPr>
          <a:lstStyle/>
          <a:p>
            <a:r>
              <a:rPr lang="el-GR" sz="2600" u="sng" dirty="0">
                <a:latin typeface="+mn-lt"/>
              </a:rPr>
              <a:t>Η ιστορική εξέλιξη της φορολογίας εισοδήματος στην Ελλάδα</a:t>
            </a:r>
          </a:p>
        </p:txBody>
      </p:sp>
      <p:sp>
        <p:nvSpPr>
          <p:cNvPr id="4" name="Υπότιτλος 3">
            <a:extLst>
              <a:ext uri="{FF2B5EF4-FFF2-40B4-BE49-F238E27FC236}">
                <a16:creationId xmlns:a16="http://schemas.microsoft.com/office/drawing/2014/main" id="{04F1489A-65DC-FCC8-E086-1B52F7938852}"/>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3790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EBCDA0-808B-3E07-F14A-A4D837B6D2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ACA34E8-2404-E0E3-669C-7CE4ECC6F9E0}"/>
              </a:ext>
            </a:extLst>
          </p:cNvPr>
          <p:cNvSpPr>
            <a:spLocks noGrp="1"/>
          </p:cNvSpPr>
          <p:nvPr>
            <p:ph idx="1"/>
          </p:nvPr>
        </p:nvSpPr>
        <p:spPr/>
        <p:txBody>
          <a:bodyPr/>
          <a:lstStyle/>
          <a:p>
            <a:r>
              <a:rPr lang="el-GR" sz="2400" dirty="0">
                <a:latin typeface="Calibri" panose="020F0502020204030204" pitchFamily="34" charset="0"/>
                <a:ea typeface="Calibri" panose="020F0502020204030204" pitchFamily="34" charset="0"/>
                <a:cs typeface="Arial" panose="020B0604020202020204" pitchFamily="34" charset="0"/>
              </a:rPr>
              <a:t>Τ</a:t>
            </a:r>
            <a:r>
              <a:rPr lang="el-GR" sz="2400" dirty="0">
                <a:effectLst/>
                <a:latin typeface="Calibri" panose="020F0502020204030204" pitchFamily="34" charset="0"/>
                <a:ea typeface="Calibri" panose="020F0502020204030204" pitchFamily="34" charset="0"/>
                <a:cs typeface="Arial" panose="020B0604020202020204" pitchFamily="34" charset="0"/>
              </a:rPr>
              <a:t>ο φορολογητέο εισόδημα υπολογιζόταν βάσει τεκμηρίων (τεκμαρτό εισόδημα)</a:t>
            </a:r>
          </a:p>
          <a:p>
            <a:r>
              <a:rPr lang="el-GR" sz="2400" kern="100" dirty="0">
                <a:effectLst/>
                <a:latin typeface="Calibri" panose="020F0502020204030204" pitchFamily="34" charset="0"/>
                <a:ea typeface="Calibri" panose="020F0502020204030204" pitchFamily="34" charset="0"/>
                <a:cs typeface="Arial" panose="020B0604020202020204" pitchFamily="34" charset="0"/>
              </a:rPr>
              <a:t>Η απονομή φορολογικής δικαιοσύνης ,αλλά και η γενικότερη οργάνωση της φορολογικής διαδικασίας βρίσκεται ακόμα σε πολύ πρώιμα στάδια</a:t>
            </a:r>
          </a:p>
          <a:p>
            <a:endParaRPr lang="el-GR" dirty="0"/>
          </a:p>
        </p:txBody>
      </p:sp>
    </p:spTree>
    <p:extLst>
      <p:ext uri="{BB962C8B-B14F-4D97-AF65-F5344CB8AC3E}">
        <p14:creationId xmlns:p14="http://schemas.microsoft.com/office/powerpoint/2010/main" val="236926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202231-1B14-9108-F9FA-72E6C6F44027}"/>
              </a:ext>
            </a:extLst>
          </p:cNvPr>
          <p:cNvSpPr>
            <a:spLocks noGrp="1"/>
          </p:cNvSpPr>
          <p:nvPr>
            <p:ph type="title"/>
          </p:nvPr>
        </p:nvSpPr>
        <p:spPr/>
        <p:txBody>
          <a:bodyPr>
            <a:normAutofit/>
          </a:bodyPr>
          <a:lstStyle/>
          <a:p>
            <a:r>
              <a:rPr lang="el-GR" sz="2600" b="1" dirty="0">
                <a:effectLst/>
                <a:latin typeface="Calibri" panose="020F0502020204030204" pitchFamily="34" charset="0"/>
                <a:ea typeface="Calibri" panose="020F0502020204030204" pitchFamily="34" charset="0"/>
                <a:cs typeface="Arial" panose="020B0604020202020204" pitchFamily="34" charset="0"/>
              </a:rPr>
              <a:t>Ν.Δ 3323/1955 </a:t>
            </a:r>
            <a:endParaRPr lang="el-GR" sz="2600" dirty="0"/>
          </a:p>
        </p:txBody>
      </p:sp>
      <p:sp>
        <p:nvSpPr>
          <p:cNvPr id="3" name="Θέση περιεχομένου 2">
            <a:extLst>
              <a:ext uri="{FF2B5EF4-FFF2-40B4-BE49-F238E27FC236}">
                <a16:creationId xmlns:a16="http://schemas.microsoft.com/office/drawing/2014/main" id="{5BED92BD-92EA-05D5-5ECE-6E7AFE70C718}"/>
              </a:ext>
            </a:extLst>
          </p:cNvPr>
          <p:cNvSpPr>
            <a:spLocks noGrp="1"/>
          </p:cNvSpPr>
          <p:nvPr>
            <p:ph idx="1"/>
          </p:nvPr>
        </p:nvSpPr>
        <p:spPr/>
        <p:txBody>
          <a:bodyPr>
            <a:normAutofit fontScale="92500" lnSpcReduction="20000"/>
          </a:bodyPr>
          <a:lstStyle/>
          <a:p>
            <a:r>
              <a:rPr lang="el-GR" sz="2600" dirty="0"/>
              <a:t>Πλέον η εφαρμογή διαφορετικού τρόπου φορολογίας εισοδήματος για τα φυσικά και τα νομικά πρόσωπα κρίθηκε αναγκαία</a:t>
            </a:r>
          </a:p>
          <a:p>
            <a:r>
              <a:rPr lang="el-GR" sz="2600" dirty="0"/>
              <a:t>Επομένως, ο νόμος αυτός αφορά τη φορολογία εισοδήματος μόνο των φυσικών προσώπων</a:t>
            </a:r>
          </a:p>
          <a:p>
            <a:r>
              <a:rPr lang="el-GR" sz="2600" kern="100" dirty="0">
                <a:latin typeface="Calibri" panose="020F0502020204030204" pitchFamily="34" charset="0"/>
                <a:ea typeface="Calibri" panose="020F0502020204030204" pitchFamily="34" charset="0"/>
                <a:cs typeface="Arial" panose="020B0604020202020204" pitchFamily="34" charset="0"/>
              </a:rPr>
              <a:t>Θ</a:t>
            </a:r>
            <a:r>
              <a:rPr lang="el-GR" sz="2600" kern="100" dirty="0">
                <a:effectLst/>
                <a:latin typeface="Calibri" panose="020F0502020204030204" pitchFamily="34" charset="0"/>
                <a:ea typeface="Calibri" panose="020F0502020204030204" pitchFamily="34" charset="0"/>
                <a:cs typeface="Arial" panose="020B0604020202020204" pitchFamily="34" charset="0"/>
              </a:rPr>
              <a:t>εμελιώδης αλλαγή στην φορολογία του εισοδήματος των φυσικών προσώπων: η φορολογία καθαρών προσόδων μετασχηματίζεται σε ενιαίο προσωπικό φόρο επί του εισοδήματος</a:t>
            </a:r>
          </a:p>
          <a:p>
            <a:r>
              <a:rPr lang="el-GR" sz="2600" dirty="0">
                <a:effectLst/>
                <a:latin typeface="Calibri" panose="020F0502020204030204" pitchFamily="34" charset="0"/>
                <a:ea typeface="Calibri" panose="020F0502020204030204" pitchFamily="34" charset="0"/>
                <a:cs typeface="Arial" panose="020B0604020202020204" pitchFamily="34" charset="0"/>
              </a:rPr>
              <a:t>Ως υποκείμενο του φόρου, ορίζεται ρητά το φυσικό πρόσωπο για τα εισοδήματα του στην Ελλάδα, πλην κάποιων ειδικών συνθηκών</a:t>
            </a:r>
            <a:endParaRPr lang="el-GR" sz="2600" dirty="0"/>
          </a:p>
          <a:p>
            <a:r>
              <a:rPr lang="el-GR" sz="2600" kern="100" dirty="0">
                <a:latin typeface="Calibri" panose="020F0502020204030204" pitchFamily="34" charset="0"/>
                <a:ea typeface="Calibri" panose="020F0502020204030204" pitchFamily="34" charset="0"/>
                <a:cs typeface="Arial" panose="020B0604020202020204" pitchFamily="34" charset="0"/>
              </a:rPr>
              <a:t>Ε</a:t>
            </a:r>
            <a:r>
              <a:rPr lang="el-GR" sz="2600" kern="100" dirty="0">
                <a:effectLst/>
                <a:latin typeface="Calibri" panose="020F0502020204030204" pitchFamily="34" charset="0"/>
                <a:ea typeface="Calibri" panose="020F0502020204030204" pitchFamily="34" charset="0"/>
                <a:cs typeface="Arial" panose="020B0604020202020204" pitchFamily="34" charset="0"/>
              </a:rPr>
              <a:t>ισήχθη η δυνατότητα ενιαίας φορολογικής δήλωσης για μια οικογένεια (οικογενειακό εισόδημα)</a:t>
            </a:r>
          </a:p>
          <a:p>
            <a:r>
              <a:rPr lang="el-GR" sz="2600" dirty="0">
                <a:latin typeface="Calibri" panose="020F0502020204030204" pitchFamily="34" charset="0"/>
                <a:ea typeface="Calibri" panose="020F0502020204030204" pitchFamily="34" charset="0"/>
                <a:cs typeface="Arial" panose="020B0604020202020204" pitchFamily="34" charset="0"/>
              </a:rPr>
              <a:t>Επικρατεί </a:t>
            </a:r>
            <a:r>
              <a:rPr lang="el-GR" sz="2600" dirty="0">
                <a:effectLst/>
                <a:latin typeface="Calibri" panose="020F0502020204030204" pitchFamily="34" charset="0"/>
                <a:ea typeface="Calibri" panose="020F0502020204030204" pitchFamily="34" charset="0"/>
                <a:cs typeface="Arial" panose="020B0604020202020204" pitchFamily="34" charset="0"/>
              </a:rPr>
              <a:t>η αρχή της προοδευτικότητας στους φορολογικούς συντελεστές. Οι συντελεστές αυξάνονταν (4% - 60%) ανάλογα με τα εισοδήματα, τα οποία κατηγοριοποιήθηκαν σε κλίμακες</a:t>
            </a:r>
            <a:endParaRPr lang="el-GR" sz="2600" kern="100" dirty="0">
              <a:effectLst/>
              <a:latin typeface="Calibri" panose="020F0502020204030204" pitchFamily="34" charset="0"/>
              <a:ea typeface="Calibri" panose="020F0502020204030204" pitchFamily="34" charset="0"/>
              <a:cs typeface="Arial" panose="020B0604020202020204" pitchFamily="34" charset="0"/>
            </a:endParaRPr>
          </a:p>
          <a:p>
            <a:endParaRPr lang="el-GR" sz="2400" dirty="0"/>
          </a:p>
        </p:txBody>
      </p:sp>
    </p:spTree>
    <p:extLst>
      <p:ext uri="{BB962C8B-B14F-4D97-AF65-F5344CB8AC3E}">
        <p14:creationId xmlns:p14="http://schemas.microsoft.com/office/powerpoint/2010/main" val="3307947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D92E25-D5E1-287B-4783-41C63506158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CB6C1D0-A93D-7068-E570-FFAE592067A2}"/>
              </a:ext>
            </a:extLst>
          </p:cNvPr>
          <p:cNvSpPr>
            <a:spLocks noGrp="1"/>
          </p:cNvSpPr>
          <p:nvPr>
            <p:ph idx="1"/>
          </p:nvPr>
        </p:nvSpPr>
        <p:spPr/>
        <p:txBody>
          <a:bodyPr>
            <a:normAutofit/>
          </a:bodyPr>
          <a:lstStyle/>
          <a:p>
            <a:r>
              <a:rPr lang="el-GR" sz="2400" dirty="0"/>
              <a:t>Ως προς τον καθορισμό του αντικειμένου του φόρου, </a:t>
            </a:r>
            <a:r>
              <a:rPr lang="el-GR" sz="2400" dirty="0">
                <a:effectLst/>
                <a:latin typeface="Calibri" panose="020F0502020204030204" pitchFamily="34" charset="0"/>
                <a:ea typeface="Calibri" panose="020F0502020204030204" pitchFamily="34" charset="0"/>
                <a:cs typeface="Arial" panose="020B0604020202020204" pitchFamily="34" charset="0"/>
              </a:rPr>
              <a:t>καθιερώθηκε η αρχή του ενιαίου της φορολογίας, δηλαδή ο φόρος επιβαλλόταν στο άθροισμα των καθαρών εισοδημάτων ,που προκύπταν από κάθε πηγή</a:t>
            </a:r>
          </a:p>
          <a:p>
            <a:r>
              <a:rPr lang="el-GR" sz="2400" dirty="0">
                <a:latin typeface="Calibri" panose="020F0502020204030204" pitchFamily="34" charset="0"/>
                <a:ea typeface="Calibri" panose="020F0502020204030204" pitchFamily="34" charset="0"/>
                <a:cs typeface="Arial" panose="020B0604020202020204" pitchFamily="34" charset="0"/>
              </a:rPr>
              <a:t>Δ</a:t>
            </a:r>
            <a:r>
              <a:rPr lang="el-GR" sz="2400" dirty="0">
                <a:effectLst/>
                <a:latin typeface="Calibri" panose="020F0502020204030204" pitchFamily="34" charset="0"/>
                <a:ea typeface="Calibri" panose="020F0502020204030204" pitchFamily="34" charset="0"/>
                <a:cs typeface="Arial" panose="020B0604020202020204" pitchFamily="34" charset="0"/>
              </a:rPr>
              <a:t>ιατηρήθηκε η αρχή διάκρισης των εισοδημάτων ανάλογα με την πηγή από όπου προέρχονται</a:t>
            </a:r>
          </a:p>
          <a:p>
            <a:r>
              <a:rPr lang="el-GR" sz="2400" dirty="0">
                <a:latin typeface="Calibri" panose="020F0502020204030204" pitchFamily="34" charset="0"/>
                <a:ea typeface="Calibri" panose="020F0502020204030204" pitchFamily="34" charset="0"/>
                <a:cs typeface="Arial" panose="020B0604020202020204" pitchFamily="34" charset="0"/>
              </a:rPr>
              <a:t>Η διάκριση μεταξύ καθαρού και ακαθάριστου εισοδήματος</a:t>
            </a:r>
            <a:r>
              <a:rPr lang="el-GR" sz="2400" dirty="0">
                <a:effectLst/>
                <a:latin typeface="Calibri" panose="020F0502020204030204" pitchFamily="34" charset="0"/>
                <a:ea typeface="Calibri" panose="020F0502020204030204" pitchFamily="34" charset="0"/>
                <a:cs typeface="Arial" panose="020B0604020202020204" pitchFamily="34" charset="0"/>
              </a:rPr>
              <a:t> αναλυόταν ξεχωριστά για την κάθε πηγή με συγκεκριμένες ρυθμίσεις</a:t>
            </a:r>
          </a:p>
          <a:p>
            <a:r>
              <a:rPr lang="el-GR" sz="2400" dirty="0">
                <a:latin typeface="Calibri" panose="020F0502020204030204" pitchFamily="34" charset="0"/>
                <a:ea typeface="Calibri" panose="020F0502020204030204" pitchFamily="34" charset="0"/>
                <a:cs typeface="Arial" panose="020B0604020202020204" pitchFamily="34" charset="0"/>
              </a:rPr>
              <a:t>Μ</a:t>
            </a:r>
            <a:r>
              <a:rPr lang="el-GR" sz="2400" dirty="0">
                <a:effectLst/>
                <a:latin typeface="Calibri" panose="020F0502020204030204" pitchFamily="34" charset="0"/>
                <a:ea typeface="Calibri" panose="020F0502020204030204" pitchFamily="34" charset="0"/>
                <a:cs typeface="Arial" panose="020B0604020202020204" pitchFamily="34" charset="0"/>
              </a:rPr>
              <a:t>ειώθηκε σημαντικά η αξία των τεκμηρίων και η φορολογία γινόταν κυρίως με βάση το πραγματικό εισόδημα</a:t>
            </a:r>
          </a:p>
          <a:p>
            <a:r>
              <a:rPr lang="el-GR" sz="2400" dirty="0">
                <a:latin typeface="Calibri" panose="020F0502020204030204" pitchFamily="34" charset="0"/>
                <a:ea typeface="Calibri" panose="020F0502020204030204" pitchFamily="34" charset="0"/>
                <a:cs typeface="Arial" panose="020B0604020202020204" pitchFamily="34" charset="0"/>
              </a:rPr>
              <a:t>Κ</a:t>
            </a:r>
            <a:r>
              <a:rPr lang="el-GR" sz="2400" dirty="0">
                <a:effectLst/>
                <a:latin typeface="Calibri" panose="020F0502020204030204" pitchFamily="34" charset="0"/>
                <a:ea typeface="Calibri" panose="020F0502020204030204" pitchFamily="34" charset="0"/>
                <a:cs typeface="Arial" panose="020B0604020202020204" pitchFamily="34" charset="0"/>
              </a:rPr>
              <a:t>ρίσιμος χρόνος ήταν το αμέσως προηγούμενο οικονομικό έτος (αρχή ετησίου φορολογίας), ενώ θεσμοθετήθηκε η προκαταβολή φόρου</a:t>
            </a:r>
            <a:endParaRPr lang="el-GR" sz="2400" dirty="0"/>
          </a:p>
        </p:txBody>
      </p:sp>
    </p:spTree>
    <p:extLst>
      <p:ext uri="{BB962C8B-B14F-4D97-AF65-F5344CB8AC3E}">
        <p14:creationId xmlns:p14="http://schemas.microsoft.com/office/powerpoint/2010/main" val="170082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99814D-3ABB-3741-DD7A-6D96110C09A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5C99ECB-AA1B-860A-85BF-7912716BE36C}"/>
              </a:ext>
            </a:extLst>
          </p:cNvPr>
          <p:cNvSpPr>
            <a:spLocks noGrp="1"/>
          </p:cNvSpPr>
          <p:nvPr>
            <p:ph idx="1"/>
          </p:nvPr>
        </p:nvSpPr>
        <p:spPr/>
        <p:txBody>
          <a:bodyPr>
            <a:normAutofit/>
          </a:bodyPr>
          <a:lstStyle/>
          <a:p>
            <a:pPr marL="0" indent="0">
              <a:buNone/>
            </a:pPr>
            <a:r>
              <a:rPr lang="el-GR" sz="2400" dirty="0"/>
              <a:t>Εισάγονται οι εξής σημαντικές αρχές:</a:t>
            </a:r>
          </a:p>
          <a:p>
            <a:pPr marL="0" indent="0">
              <a:buNone/>
            </a:pPr>
            <a:r>
              <a:rPr lang="el-GR" sz="2400" dirty="0"/>
              <a:t>α) </a:t>
            </a:r>
            <a:r>
              <a:rPr lang="el-GR" sz="2400" dirty="0">
                <a:effectLst/>
                <a:latin typeface="Calibri" panose="020F0502020204030204" pitchFamily="34" charset="0"/>
                <a:ea typeface="Calibri" panose="020F0502020204030204" pitchFamily="34" charset="0"/>
                <a:cs typeface="Arial" panose="020B0604020202020204" pitchFamily="34" charset="0"/>
              </a:rPr>
              <a:t>η αρχή της προσωπικότητας του φόρου, δηλαδή για την επιβολή φόρου λαμβάνεται υπόψιν η γενική οικονομική κατάσταση του κάθε ατόμου. </a:t>
            </a:r>
          </a:p>
          <a:p>
            <a:pPr marL="0" indent="0">
              <a:buNone/>
            </a:pPr>
            <a:r>
              <a:rPr lang="el-GR" sz="2400" dirty="0">
                <a:latin typeface="Calibri" panose="020F0502020204030204" pitchFamily="34" charset="0"/>
                <a:ea typeface="Calibri" panose="020F0502020204030204" pitchFamily="34" charset="0"/>
                <a:cs typeface="Arial" panose="020B0604020202020204" pitchFamily="34" charset="0"/>
              </a:rPr>
              <a:t>β) </a:t>
            </a:r>
            <a:r>
              <a:rPr lang="el-GR" sz="2400" dirty="0">
                <a:effectLst/>
                <a:latin typeface="Calibri" panose="020F0502020204030204" pitchFamily="34" charset="0"/>
                <a:ea typeface="Calibri" panose="020F0502020204030204" pitchFamily="34" charset="0"/>
                <a:cs typeface="Arial" panose="020B0604020202020204" pitchFamily="34" charset="0"/>
              </a:rPr>
              <a:t>η αρχή της ελάχιστης συντηρήσεως, που οδήγησε και στη θέσπιση του αφορολογήτου</a:t>
            </a:r>
          </a:p>
          <a:p>
            <a:pPr marL="0" indent="0">
              <a:buNone/>
            </a:pPr>
            <a:r>
              <a:rPr lang="el-GR" sz="2400" dirty="0">
                <a:latin typeface="Calibri" panose="020F0502020204030204" pitchFamily="34" charset="0"/>
                <a:ea typeface="Calibri" panose="020F0502020204030204" pitchFamily="34" charset="0"/>
                <a:cs typeface="Arial" panose="020B0604020202020204" pitchFamily="34" charset="0"/>
              </a:rPr>
              <a:t>γ)</a:t>
            </a:r>
            <a:r>
              <a:rPr lang="el-GR" sz="2400" dirty="0">
                <a:effectLst/>
                <a:latin typeface="Calibri" panose="020F0502020204030204" pitchFamily="34" charset="0"/>
                <a:ea typeface="Calibri" panose="020F0502020204030204" pitchFamily="34" charset="0"/>
                <a:cs typeface="Arial" panose="020B0604020202020204" pitchFamily="34" charset="0"/>
              </a:rPr>
              <a:t>η αρχή της καθολικότητας του φόρου</a:t>
            </a:r>
            <a:endParaRPr lang="el-GR" sz="2400" dirty="0"/>
          </a:p>
        </p:txBody>
      </p:sp>
    </p:spTree>
    <p:extLst>
      <p:ext uri="{BB962C8B-B14F-4D97-AF65-F5344CB8AC3E}">
        <p14:creationId xmlns:p14="http://schemas.microsoft.com/office/powerpoint/2010/main" val="809119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2EA9A4-6654-F004-D25C-5CCEB19C23BC}"/>
              </a:ext>
            </a:extLst>
          </p:cNvPr>
          <p:cNvSpPr>
            <a:spLocks noGrp="1"/>
          </p:cNvSpPr>
          <p:nvPr>
            <p:ph type="title"/>
          </p:nvPr>
        </p:nvSpPr>
        <p:spPr/>
        <p:txBody>
          <a:bodyPr>
            <a:normAutofit/>
          </a:bodyPr>
          <a:lstStyle/>
          <a:p>
            <a:r>
              <a:rPr lang="el-GR" sz="2600" b="1" kern="100" dirty="0">
                <a:effectLst/>
                <a:latin typeface="Calibri" panose="020F0502020204030204" pitchFamily="34" charset="0"/>
                <a:ea typeface="Calibri" panose="020F0502020204030204" pitchFamily="34" charset="0"/>
                <a:cs typeface="Arial" panose="020B0604020202020204" pitchFamily="34" charset="0"/>
              </a:rPr>
              <a:t>Ν.Δ 3843/1958</a:t>
            </a:r>
            <a:br>
              <a:rPr lang="el-GR" sz="2600" kern="100" dirty="0">
                <a:effectLst/>
                <a:latin typeface="Calibri" panose="020F0502020204030204" pitchFamily="34" charset="0"/>
                <a:ea typeface="Calibri" panose="020F0502020204030204" pitchFamily="34" charset="0"/>
                <a:cs typeface="Arial" panose="020B0604020202020204" pitchFamily="34" charset="0"/>
              </a:rPr>
            </a:br>
            <a:endParaRPr lang="el-GR" sz="2600" dirty="0"/>
          </a:p>
        </p:txBody>
      </p:sp>
      <p:sp>
        <p:nvSpPr>
          <p:cNvPr id="3" name="Θέση περιεχομένου 2">
            <a:extLst>
              <a:ext uri="{FF2B5EF4-FFF2-40B4-BE49-F238E27FC236}">
                <a16:creationId xmlns:a16="http://schemas.microsoft.com/office/drawing/2014/main" id="{A07750ED-8CDF-7493-7376-6830C71AAB29}"/>
              </a:ext>
            </a:extLst>
          </p:cNvPr>
          <p:cNvSpPr>
            <a:spLocks noGrp="1"/>
          </p:cNvSpPr>
          <p:nvPr>
            <p:ph idx="1"/>
          </p:nvPr>
        </p:nvSpPr>
        <p:spPr/>
        <p:txBody>
          <a:bodyPr>
            <a:noAutofit/>
          </a:bodyPr>
          <a:lstStyle/>
          <a:p>
            <a:r>
              <a:rPr lang="el-GR" sz="2400" dirty="0">
                <a:latin typeface="Calibri" panose="020F0502020204030204" pitchFamily="34" charset="0"/>
                <a:ea typeface="Calibri" panose="020F0502020204030204" pitchFamily="34" charset="0"/>
                <a:cs typeface="Arial" panose="020B0604020202020204" pitchFamily="34" charset="0"/>
              </a:rPr>
              <a:t>Μέχρι την θέσπιση αυτού του νόμου, για τα νομικά πρόσωπα ίσχυε το νομικό πλαίσιο </a:t>
            </a:r>
            <a:r>
              <a:rPr lang="el-GR" sz="2400" dirty="0">
                <a:effectLst/>
                <a:latin typeface="Calibri" panose="020F0502020204030204" pitchFamily="34" charset="0"/>
                <a:ea typeface="Calibri" panose="020F0502020204030204" pitchFamily="34" charset="0"/>
                <a:cs typeface="Arial" panose="020B0604020202020204" pitchFamily="34" charset="0"/>
              </a:rPr>
              <a:t>του ν.1640/1919</a:t>
            </a:r>
            <a:endParaRPr lang="el-GR" sz="2400" dirty="0"/>
          </a:p>
          <a:p>
            <a:r>
              <a:rPr lang="el-GR" sz="2400" dirty="0"/>
              <a:t>Ο νόμος αυτός αφορά μόνο τα νομικά πρόσωπα, </a:t>
            </a:r>
            <a:r>
              <a:rPr lang="el-GR" sz="2400" dirty="0">
                <a:effectLst/>
                <a:latin typeface="Calibri" panose="020F0502020204030204" pitchFamily="34" charset="0"/>
                <a:ea typeface="Calibri" panose="020F0502020204030204" pitchFamily="34" charset="0"/>
                <a:cs typeface="Arial" panose="020B0604020202020204" pitchFamily="34" charset="0"/>
              </a:rPr>
              <a:t>εισάγοντας μια θεμελιώδη αλλαγή στην φορολογία του εισοδήματός τους</a:t>
            </a:r>
          </a:p>
          <a:p>
            <a:r>
              <a:rPr lang="el-GR" sz="2400" dirty="0">
                <a:latin typeface="Calibri" panose="020F0502020204030204" pitchFamily="34" charset="0"/>
                <a:ea typeface="Calibri" panose="020F0502020204030204" pitchFamily="34" charset="0"/>
                <a:cs typeface="Arial" panose="020B0604020202020204" pitchFamily="34" charset="0"/>
              </a:rPr>
              <a:t>Ε</a:t>
            </a:r>
            <a:r>
              <a:rPr lang="el-GR" sz="2400" dirty="0">
                <a:effectLst/>
                <a:latin typeface="Calibri" panose="020F0502020204030204" pitchFamily="34" charset="0"/>
                <a:ea typeface="Calibri" panose="020F0502020204030204" pitchFamily="34" charset="0"/>
                <a:cs typeface="Arial" panose="020B0604020202020204" pitchFamily="34" charset="0"/>
              </a:rPr>
              <a:t>πιβλήθηκε ενιαίος φόρος εισοδήματος για το σύνολο των εισοδημάτων ενός νομικού προσώπου από κάθε πηγή προέλευσης</a:t>
            </a:r>
          </a:p>
          <a:p>
            <a:r>
              <a:rPr lang="el-GR" sz="2400" dirty="0">
                <a:effectLst/>
                <a:latin typeface="Calibri" panose="020F0502020204030204" pitchFamily="34" charset="0"/>
                <a:ea typeface="Calibri" panose="020F0502020204030204" pitchFamily="34" charset="0"/>
                <a:cs typeface="Arial" panose="020B0604020202020204" pitchFamily="34" charset="0"/>
              </a:rPr>
              <a:t>Ορίστηκε αναλογικός φορολογικός συντελεστής επί του συνολικού καθαρού εισοδήματος ,χωρίς πλέον να διαφοροποιεί τον υπολογισμό η πηγή προέλευσής </a:t>
            </a:r>
          </a:p>
          <a:p>
            <a:r>
              <a:rPr lang="el-GR" sz="2400" dirty="0">
                <a:effectLst/>
                <a:latin typeface="Calibri" panose="020F0502020204030204" pitchFamily="34" charset="0"/>
                <a:ea typeface="Calibri" panose="020F0502020204030204" pitchFamily="34" charset="0"/>
                <a:cs typeface="Arial" panose="020B0604020202020204" pitchFamily="34" charset="0"/>
              </a:rPr>
              <a:t>Υποκείμενο του φόρου είναι ημεδαπά νομικά πρόσωπα ή νομικές μορφές ,που αποσκοπούν στην απόκτηση κέρδους (απαριθμούνται με περιοριστικό τρόπο στο νόμο)</a:t>
            </a:r>
          </a:p>
        </p:txBody>
      </p:sp>
    </p:spTree>
    <p:extLst>
      <p:ext uri="{BB962C8B-B14F-4D97-AF65-F5344CB8AC3E}">
        <p14:creationId xmlns:p14="http://schemas.microsoft.com/office/powerpoint/2010/main" val="387226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FFA08C-04EB-1BBF-3274-22EB2457266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BF34EBC-0DDF-2DD8-D5DE-400727372E72}"/>
              </a:ext>
            </a:extLst>
          </p:cNvPr>
          <p:cNvSpPr>
            <a:spLocks noGrp="1"/>
          </p:cNvSpPr>
          <p:nvPr>
            <p:ph idx="1"/>
          </p:nvPr>
        </p:nvSpPr>
        <p:spPr/>
        <p:txBody>
          <a:bodyPr>
            <a:normAutofit/>
          </a:bodyPr>
          <a:lstStyle/>
          <a:p>
            <a:r>
              <a:rPr lang="el-GR" sz="2400" dirty="0">
                <a:latin typeface="Calibri" panose="020F0502020204030204" pitchFamily="34" charset="0"/>
                <a:ea typeface="Calibri" panose="020F0502020204030204" pitchFamily="34" charset="0"/>
                <a:cs typeface="Arial" panose="020B0604020202020204" pitchFamily="34" charset="0"/>
              </a:rPr>
              <a:t>Θεσπίζονται</a:t>
            </a:r>
            <a:r>
              <a:rPr lang="el-GR" sz="2400" dirty="0">
                <a:effectLst/>
                <a:latin typeface="Calibri" panose="020F0502020204030204" pitchFamily="34" charset="0"/>
                <a:ea typeface="Calibri" panose="020F0502020204030204" pitchFamily="34" charset="0"/>
                <a:cs typeface="Arial" panose="020B0604020202020204" pitchFamily="34" charset="0"/>
              </a:rPr>
              <a:t> απαλλαγές κάποιων νομικών προσώπων, όπως το Δημόσιο, τα ΝΠΔΔ και οι ΟΤΑ</a:t>
            </a:r>
          </a:p>
          <a:p>
            <a:r>
              <a:rPr lang="el-GR" sz="2400" dirty="0">
                <a:effectLst/>
                <a:latin typeface="Calibri" panose="020F0502020204030204" pitchFamily="34" charset="0"/>
                <a:ea typeface="Calibri" panose="020F0502020204030204" pitchFamily="34" charset="0"/>
                <a:cs typeface="Arial" panose="020B0604020202020204" pitchFamily="34" charset="0"/>
              </a:rPr>
              <a:t>Αντικείμενο του φόρου αποτελεί το άθροισμα των εισοδημάτων από κάθε πηγή προέλευσης, με τις κατηγορίες προηγούμενου νομοθετικού πλαισίου να εξακολουθούν να ισχύουν</a:t>
            </a:r>
          </a:p>
          <a:p>
            <a:r>
              <a:rPr lang="el-GR" sz="2400" dirty="0">
                <a:effectLst/>
                <a:latin typeface="Calibri" panose="020F0502020204030204" pitchFamily="34" charset="0"/>
                <a:ea typeface="Calibri" panose="020F0502020204030204" pitchFamily="34" charset="0"/>
                <a:cs typeface="Arial" panose="020B0604020202020204" pitchFamily="34" charset="0"/>
              </a:rPr>
              <a:t>Όλα εντάσσονταν σε μια ενιαία δήλωση ,όπου γινόταν συμψηφισμός θετικών και αρνητικών στοιχείων, με αποτέλεσμα την φορολόγηση του εισοδήματος ,που απέμενε</a:t>
            </a:r>
          </a:p>
          <a:p>
            <a:r>
              <a:rPr lang="el-GR" sz="2400" dirty="0">
                <a:effectLst/>
                <a:latin typeface="Calibri" panose="020F0502020204030204" pitchFamily="34" charset="0"/>
                <a:ea typeface="Calibri" panose="020F0502020204030204" pitchFamily="34" charset="0"/>
                <a:cs typeface="Arial" panose="020B0604020202020204" pitchFamily="34" charset="0"/>
              </a:rPr>
              <a:t>Ως κρίσιμος χρόνος ορίστηκε η εταιρική χρήση </a:t>
            </a:r>
          </a:p>
          <a:p>
            <a:r>
              <a:rPr lang="el-GR" sz="2400" dirty="0">
                <a:latin typeface="Calibri" panose="020F0502020204030204" pitchFamily="34" charset="0"/>
                <a:ea typeface="Calibri" panose="020F0502020204030204" pitchFamily="34" charset="0"/>
                <a:cs typeface="Arial" panose="020B0604020202020204" pitchFamily="34" charset="0"/>
              </a:rPr>
              <a:t>Ορίστηκε </a:t>
            </a:r>
            <a:r>
              <a:rPr lang="el-GR" sz="2400" dirty="0">
                <a:effectLst/>
                <a:latin typeface="Calibri" panose="020F0502020204030204" pitchFamily="34" charset="0"/>
                <a:ea typeface="Calibri" panose="020F0502020204030204" pitchFamily="34" charset="0"/>
                <a:cs typeface="Arial" panose="020B0604020202020204" pitchFamily="34" charset="0"/>
              </a:rPr>
              <a:t>η αρχή της </a:t>
            </a:r>
            <a:r>
              <a:rPr lang="el-GR" sz="2400" dirty="0" err="1">
                <a:effectLst/>
                <a:latin typeface="Calibri" panose="020F0502020204030204" pitchFamily="34" charset="0"/>
                <a:ea typeface="Calibri" panose="020F0502020204030204" pitchFamily="34" charset="0"/>
                <a:cs typeface="Arial" panose="020B0604020202020204" pitchFamily="34" charset="0"/>
              </a:rPr>
              <a:t>χωρικότητας</a:t>
            </a:r>
            <a:r>
              <a:rPr lang="el-GR" sz="2400" dirty="0">
                <a:effectLst/>
                <a:latin typeface="Calibri" panose="020F0502020204030204" pitchFamily="34" charset="0"/>
                <a:ea typeface="Calibri" panose="020F0502020204030204" pitchFamily="34" charset="0"/>
                <a:cs typeface="Arial" panose="020B0604020202020204" pitchFamily="34" charset="0"/>
              </a:rPr>
              <a:t>, που καθόριζε τη σχέση του χώρου δραστηριοποίησης με το απεριόριστο ή μη της φορολογίας</a:t>
            </a:r>
          </a:p>
        </p:txBody>
      </p:sp>
    </p:spTree>
    <p:extLst>
      <p:ext uri="{BB962C8B-B14F-4D97-AF65-F5344CB8AC3E}">
        <p14:creationId xmlns:p14="http://schemas.microsoft.com/office/powerpoint/2010/main" val="4287852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AF3CA-D4FD-A97B-984D-17102FB46E7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6231BEC-A73E-C1D5-60EB-323FB35725AE}"/>
              </a:ext>
            </a:extLst>
          </p:cNvPr>
          <p:cNvSpPr>
            <a:spLocks noGrp="1"/>
          </p:cNvSpPr>
          <p:nvPr>
            <p:ph idx="1"/>
          </p:nvPr>
        </p:nvSpPr>
        <p:spPr/>
        <p:txBody>
          <a:bodyPr/>
          <a:lstStyle/>
          <a:p>
            <a:r>
              <a:rPr lang="el-GR" sz="2400" kern="100" dirty="0">
                <a:latin typeface="Calibri" panose="020F0502020204030204" pitchFamily="34" charset="0"/>
                <a:ea typeface="Calibri" panose="020F0502020204030204" pitchFamily="34" charset="0"/>
                <a:cs typeface="Arial" panose="020B0604020202020204" pitchFamily="34" charset="0"/>
              </a:rPr>
              <a:t>Για τα</a:t>
            </a:r>
            <a:r>
              <a:rPr lang="el-GR" sz="2400" kern="100" dirty="0">
                <a:effectLst/>
                <a:latin typeface="Calibri" panose="020F0502020204030204" pitchFamily="34" charset="0"/>
                <a:ea typeface="Calibri" panose="020F0502020204030204" pitchFamily="34" charset="0"/>
                <a:cs typeface="Arial" panose="020B0604020202020204" pitchFamily="34" charset="0"/>
              </a:rPr>
              <a:t> κενά , που αφορούσαν για παράδειγμα την φορολογική δικαιοσύνη, τα </a:t>
            </a:r>
            <a:r>
              <a:rPr lang="el-GR" sz="2400" kern="100" dirty="0">
                <a:latin typeface="Calibri" panose="020F0502020204030204" pitchFamily="34" charset="0"/>
                <a:ea typeface="Calibri" panose="020F0502020204030204" pitchFamily="34" charset="0"/>
                <a:cs typeface="Arial" panose="020B0604020202020204" pitchFamily="34" charset="0"/>
              </a:rPr>
              <a:t>νομικά πρόσωπα </a:t>
            </a:r>
            <a:r>
              <a:rPr lang="el-GR" sz="2400" kern="100" dirty="0">
                <a:effectLst/>
                <a:latin typeface="Calibri" panose="020F0502020204030204" pitchFamily="34" charset="0"/>
                <a:ea typeface="Calibri" panose="020F0502020204030204" pitchFamily="34" charset="0"/>
                <a:cs typeface="Arial" panose="020B0604020202020204" pitchFamily="34" charset="0"/>
              </a:rPr>
              <a:t>παραπέμπονταν στον προηγούμενο νόμο για τα φυσικά πρόσωπα (</a:t>
            </a:r>
            <a:r>
              <a:rPr lang="el-GR" sz="2400" dirty="0">
                <a:effectLst/>
                <a:latin typeface="Calibri" panose="020F0502020204030204" pitchFamily="34" charset="0"/>
                <a:ea typeface="Calibri" panose="020F0502020204030204" pitchFamily="34" charset="0"/>
                <a:cs typeface="Arial" panose="020B0604020202020204" pitchFamily="34" charset="0"/>
              </a:rPr>
              <a:t>Ν.Δ 3323/1955)</a:t>
            </a:r>
            <a:endParaRPr lang="el-G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el-G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614972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5D150F-CDC7-06D8-0D50-2D1E41E4D2D1}"/>
              </a:ext>
            </a:extLst>
          </p:cNvPr>
          <p:cNvSpPr>
            <a:spLocks noGrp="1"/>
          </p:cNvSpPr>
          <p:nvPr>
            <p:ph type="title"/>
          </p:nvPr>
        </p:nvSpPr>
        <p:spPr/>
        <p:txBody>
          <a:bodyPr>
            <a:normAutofit/>
          </a:bodyPr>
          <a:lstStyle/>
          <a:p>
            <a:r>
              <a:rPr lang="el-GR" sz="2600" b="1" dirty="0">
                <a:latin typeface="Calibri" panose="020F0502020204030204" pitchFamily="34" charset="0"/>
                <a:ea typeface="Calibri" panose="020F0502020204030204" pitchFamily="34" charset="0"/>
                <a:cs typeface="Arial" panose="020B0604020202020204" pitchFamily="34" charset="0"/>
              </a:rPr>
              <a:t>Ν.</a:t>
            </a:r>
            <a:r>
              <a:rPr lang="el-GR" sz="2600" b="1" dirty="0">
                <a:effectLst/>
                <a:latin typeface="Calibri" panose="020F0502020204030204" pitchFamily="34" charset="0"/>
                <a:ea typeface="Calibri" panose="020F0502020204030204" pitchFamily="34" charset="0"/>
                <a:cs typeface="Arial" panose="020B0604020202020204" pitchFamily="34" charset="0"/>
              </a:rPr>
              <a:t>820/1978 </a:t>
            </a:r>
            <a:endParaRPr lang="el-GR" sz="2600" dirty="0"/>
          </a:p>
        </p:txBody>
      </p:sp>
      <p:sp>
        <p:nvSpPr>
          <p:cNvPr id="3" name="Θέση περιεχομένου 2">
            <a:extLst>
              <a:ext uri="{FF2B5EF4-FFF2-40B4-BE49-F238E27FC236}">
                <a16:creationId xmlns:a16="http://schemas.microsoft.com/office/drawing/2014/main" id="{8013A92D-358E-E363-6DFC-BC4658358D95}"/>
              </a:ext>
            </a:extLst>
          </p:cNvPr>
          <p:cNvSpPr>
            <a:spLocks noGrp="1"/>
          </p:cNvSpPr>
          <p:nvPr>
            <p:ph idx="1"/>
          </p:nvPr>
        </p:nvSpPr>
        <p:spPr/>
        <p:txBody>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Αξίζει να σημειωθεί, ότι με τον νόμο αυτό καθιερώθηκαν τα «τεκμήρια» για τον προσδιορισμό του εισοδήματος, με βασικό στόχο την περιστολή της φοροδιαφυγής</a:t>
            </a:r>
            <a:endParaRPr lang="el-GR" sz="2400" dirty="0"/>
          </a:p>
          <a:p>
            <a:endParaRPr lang="el-GR" dirty="0"/>
          </a:p>
        </p:txBody>
      </p:sp>
    </p:spTree>
    <p:extLst>
      <p:ext uri="{BB962C8B-B14F-4D97-AF65-F5344CB8AC3E}">
        <p14:creationId xmlns:p14="http://schemas.microsoft.com/office/powerpoint/2010/main" val="1908428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80620C-624D-93FC-1E4A-7B9C07025ABD}"/>
              </a:ext>
            </a:extLst>
          </p:cNvPr>
          <p:cNvSpPr>
            <a:spLocks noGrp="1"/>
          </p:cNvSpPr>
          <p:nvPr>
            <p:ph type="title"/>
          </p:nvPr>
        </p:nvSpPr>
        <p:spPr/>
        <p:txBody>
          <a:bodyPr>
            <a:normAutofit/>
          </a:bodyPr>
          <a:lstStyle/>
          <a:p>
            <a:r>
              <a:rPr lang="el-GR" sz="2600" b="1" kern="100" dirty="0">
                <a:effectLst/>
                <a:latin typeface="Calibri" panose="020F0502020204030204" pitchFamily="34" charset="0"/>
                <a:ea typeface="Calibri" panose="020F0502020204030204" pitchFamily="34" charset="0"/>
                <a:cs typeface="Arial" panose="020B0604020202020204" pitchFamily="34" charset="0"/>
              </a:rPr>
              <a:t>Ν.2238/1994 (Κώδικας Φορολογίας Εισοδήματος)</a:t>
            </a:r>
            <a:br>
              <a:rPr lang="el-GR" sz="2600" b="1" kern="100" dirty="0">
                <a:effectLst/>
                <a:latin typeface="Calibri" panose="020F0502020204030204" pitchFamily="34" charset="0"/>
                <a:ea typeface="Calibri" panose="020F0502020204030204" pitchFamily="34" charset="0"/>
                <a:cs typeface="Arial" panose="020B0604020202020204" pitchFamily="34" charset="0"/>
              </a:rPr>
            </a:br>
            <a:endParaRPr lang="el-GR" sz="2600" b="1" dirty="0"/>
          </a:p>
        </p:txBody>
      </p:sp>
      <p:sp>
        <p:nvSpPr>
          <p:cNvPr id="3" name="Θέση περιεχομένου 2">
            <a:extLst>
              <a:ext uri="{FF2B5EF4-FFF2-40B4-BE49-F238E27FC236}">
                <a16:creationId xmlns:a16="http://schemas.microsoft.com/office/drawing/2014/main" id="{E63F6BF6-6462-4347-6510-6741FE4251D0}"/>
              </a:ext>
            </a:extLst>
          </p:cNvPr>
          <p:cNvSpPr>
            <a:spLocks noGrp="1"/>
          </p:cNvSpPr>
          <p:nvPr>
            <p:ph idx="1"/>
          </p:nvPr>
        </p:nvSpPr>
        <p:spPr/>
        <p:txBody>
          <a:bodyPr>
            <a:normAutofit lnSpcReduction="10000"/>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Είναι ο τελευταίος νόμος πριν την καθιέρωση του ισχύοντος και αποτελεί την κωδικοποίηση των δύο προηγούμενων νομοθετημάτων του 1955 και 1958, με τροποποιήσεις ,ώστε να εφάπτονται καλύτερα στις σύγχρονες ανάγκες</a:t>
            </a:r>
          </a:p>
          <a:p>
            <a:r>
              <a:rPr lang="el-GR" sz="2400" dirty="0">
                <a:effectLst/>
                <a:latin typeface="Calibri" panose="020F0502020204030204" pitchFamily="34" charset="0"/>
                <a:ea typeface="Calibri" panose="020F0502020204030204" pitchFamily="34" charset="0"/>
                <a:cs typeface="Arial" panose="020B0604020202020204" pitchFamily="34" charset="0"/>
              </a:rPr>
              <a:t>Διατήρησε στο μεγαλύτερό του μέρος τη διάκριση μεταξύ φορολογίας εισοδήματος φυσικών και νομικών προσώπων</a:t>
            </a:r>
          </a:p>
          <a:p>
            <a:r>
              <a:rPr lang="el-GR" sz="2400" kern="100" dirty="0">
                <a:effectLst/>
                <a:latin typeface="Calibri" panose="020F0502020204030204" pitchFamily="34" charset="0"/>
                <a:ea typeface="Calibri" panose="020F0502020204030204" pitchFamily="34" charset="0"/>
                <a:cs typeface="Arial" panose="020B0604020202020204" pitchFamily="34" charset="0"/>
              </a:rPr>
              <a:t>Βασική εξαίρεση αποτελούν η Ο.Ε και η Ε.Ε ,που υπάγονται στις διατάξεις για τα φυσικά πρόσωπα</a:t>
            </a:r>
          </a:p>
          <a:p>
            <a:r>
              <a:rPr lang="el-GR" sz="2400" dirty="0">
                <a:latin typeface="Calibri" panose="020F0502020204030204" pitchFamily="34" charset="0"/>
                <a:ea typeface="Calibri" panose="020F0502020204030204" pitchFamily="34" charset="0"/>
                <a:cs typeface="Arial" panose="020B0604020202020204" pitchFamily="34" charset="0"/>
              </a:rPr>
              <a:t>Τ</a:t>
            </a:r>
            <a:r>
              <a:rPr lang="el-GR" sz="2400" dirty="0">
                <a:effectLst/>
                <a:latin typeface="Calibri" panose="020F0502020204030204" pitchFamily="34" charset="0"/>
                <a:ea typeface="Calibri" panose="020F0502020204030204" pitchFamily="34" charset="0"/>
                <a:cs typeface="Arial" panose="020B0604020202020204" pitchFamily="34" charset="0"/>
              </a:rPr>
              <a:t>ρόπος υπολογισμού είναι η μέθοδος του πραγματικού υπολογισμού του εισοδήματος ,δηλαδή λαμβάνονται υπόψη τα στοιχεία ,που εκδηλώνουν πραγματικά και άμεσα την φοροδοτική ικανότητα</a:t>
            </a:r>
          </a:p>
          <a:p>
            <a:r>
              <a:rPr lang="el-GR" sz="2400" dirty="0">
                <a:latin typeface="Calibri" panose="020F0502020204030204" pitchFamily="34" charset="0"/>
                <a:ea typeface="Calibri" panose="020F0502020204030204" pitchFamily="34" charset="0"/>
                <a:cs typeface="Arial" panose="020B0604020202020204" pitchFamily="34" charset="0"/>
              </a:rPr>
              <a:t>Δ</a:t>
            </a:r>
            <a:r>
              <a:rPr lang="el-GR" sz="2400" dirty="0">
                <a:effectLst/>
                <a:latin typeface="Calibri" panose="020F0502020204030204" pitchFamily="34" charset="0"/>
                <a:ea typeface="Calibri" panose="020F0502020204030204" pitchFamily="34" charset="0"/>
                <a:cs typeface="Arial" panose="020B0604020202020204" pitchFamily="34" charset="0"/>
              </a:rPr>
              <a:t>ευτερευόντως, προβλέπεται και η μέθοδος τεκμαρτού υπολογισμού του εισοδήματος, κυρίως για την αποφυγή της φοροδιαφυγής</a:t>
            </a:r>
          </a:p>
          <a:p>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0913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705F39-2239-C94D-6351-E847939F087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4DEB23B-F184-73B4-2882-678FE3540EE4}"/>
              </a:ext>
            </a:extLst>
          </p:cNvPr>
          <p:cNvSpPr>
            <a:spLocks noGrp="1"/>
          </p:cNvSpPr>
          <p:nvPr>
            <p:ph idx="1"/>
          </p:nvPr>
        </p:nvSpPr>
        <p:spPr/>
        <p:txBody>
          <a:bodyPr>
            <a:normAutofit fontScale="92500" lnSpcReduction="20000"/>
          </a:bodyPr>
          <a:lstStyle/>
          <a:p>
            <a:r>
              <a:rPr lang="el-GR" sz="2600" dirty="0">
                <a:effectLst/>
                <a:latin typeface="Calibri" panose="020F0502020204030204" pitchFamily="34" charset="0"/>
                <a:ea typeface="Calibri" panose="020F0502020204030204" pitchFamily="34" charset="0"/>
                <a:cs typeface="Arial" panose="020B0604020202020204" pitchFamily="34" charset="0"/>
              </a:rPr>
              <a:t>Όσον αφορά τον καθορισμό του υποκειμένου του φόρου ,λαμβάνονται υπόψη τα κριτήρια της κατοικίας και της πηγής</a:t>
            </a:r>
          </a:p>
          <a:p>
            <a:pPr marL="0" indent="0">
              <a:buNone/>
            </a:pPr>
            <a:r>
              <a:rPr lang="el-GR" sz="2600" dirty="0">
                <a:latin typeface="Calibri" panose="020F0502020204030204" pitchFamily="34" charset="0"/>
                <a:ea typeface="Calibri" panose="020F0502020204030204" pitchFamily="34" charset="0"/>
                <a:cs typeface="Arial" panose="020B0604020202020204" pitchFamily="34" charset="0"/>
              </a:rPr>
              <a:t>α) κριτήριο κατοικίας: </a:t>
            </a:r>
            <a:r>
              <a:rPr lang="el-GR" sz="2600" dirty="0">
                <a:effectLst/>
                <a:latin typeface="Calibri" panose="020F0502020204030204" pitchFamily="34" charset="0"/>
                <a:ea typeface="Calibri" panose="020F0502020204030204" pitchFamily="34" charset="0"/>
                <a:cs typeface="Arial" panose="020B0604020202020204" pitchFamily="34" charset="0"/>
              </a:rPr>
              <a:t>τα </a:t>
            </a:r>
            <a:r>
              <a:rPr lang="el-GR" sz="2600" dirty="0">
                <a:latin typeface="Calibri" panose="020F0502020204030204" pitchFamily="34" charset="0"/>
                <a:ea typeface="Calibri" panose="020F0502020204030204" pitchFamily="34" charset="0"/>
                <a:cs typeface="Arial" panose="020B0604020202020204" pitchFamily="34" charset="0"/>
              </a:rPr>
              <a:t>φυσικά πρόσωπα ,</a:t>
            </a:r>
            <a:r>
              <a:rPr lang="el-GR" sz="2600" dirty="0">
                <a:effectLst/>
                <a:latin typeface="Calibri" panose="020F0502020204030204" pitchFamily="34" charset="0"/>
                <a:ea typeface="Calibri" panose="020F0502020204030204" pitchFamily="34" charset="0"/>
                <a:cs typeface="Arial" panose="020B0604020202020204" pitchFamily="34" charset="0"/>
              </a:rPr>
              <a:t>που κατοικούν στην Ελλάδα ,φορολογούνται για το συνολικό τους εισόδημα (αρχή προσωπικότητας), ανεξαρτήτως προελεύσεως</a:t>
            </a:r>
          </a:p>
          <a:p>
            <a:pPr marL="0" indent="0">
              <a:buNone/>
            </a:pPr>
            <a:r>
              <a:rPr lang="el-GR" sz="2600" dirty="0">
                <a:latin typeface="Calibri" panose="020F0502020204030204" pitchFamily="34" charset="0"/>
                <a:ea typeface="Calibri" panose="020F0502020204030204" pitchFamily="34" charset="0"/>
                <a:cs typeface="Arial" panose="020B0604020202020204" pitchFamily="34" charset="0"/>
              </a:rPr>
              <a:t>β) κριτήριο πηγής: </a:t>
            </a:r>
            <a:r>
              <a:rPr lang="el-GR" sz="2600" dirty="0">
                <a:effectLst/>
                <a:latin typeface="Calibri" panose="020F0502020204030204" pitchFamily="34" charset="0"/>
                <a:ea typeface="Calibri" panose="020F0502020204030204" pitchFamily="34" charset="0"/>
                <a:cs typeface="Arial" panose="020B0604020202020204" pitchFamily="34" charset="0"/>
              </a:rPr>
              <a:t>στην Ελλάδα φορολογούνται και τα εισοδήματα των φυσικών προσώπων ,των οποίων η πηγή βρίσκεται εντός της επικράτειας της, ανεξαρτήτως της ιθαγένειας και της κατοικίας </a:t>
            </a:r>
            <a:endParaRPr lang="el-GR" sz="2600" dirty="0">
              <a:latin typeface="Calibri" panose="020F0502020204030204" pitchFamily="34" charset="0"/>
              <a:ea typeface="Calibri" panose="020F0502020204030204" pitchFamily="34" charset="0"/>
              <a:cs typeface="Arial" panose="020B0604020202020204" pitchFamily="34" charset="0"/>
            </a:endParaRPr>
          </a:p>
          <a:p>
            <a:r>
              <a:rPr lang="el-GR" sz="2600" dirty="0">
                <a:effectLst/>
                <a:latin typeface="Calibri" panose="020F0502020204030204" pitchFamily="34" charset="0"/>
                <a:ea typeface="Calibri" panose="020F0502020204030204" pitchFamily="34" charset="0"/>
                <a:cs typeface="Arial" panose="020B0604020202020204" pitchFamily="34" charset="0"/>
              </a:rPr>
              <a:t>Επομένως, υποκείμε</a:t>
            </a:r>
            <a:r>
              <a:rPr lang="el-GR" sz="2600" dirty="0">
                <a:latin typeface="Calibri" panose="020F0502020204030204" pitchFamily="34" charset="0"/>
                <a:ea typeface="Calibri" panose="020F0502020204030204" pitchFamily="34" charset="0"/>
                <a:cs typeface="Arial" panose="020B0604020202020204" pitchFamily="34" charset="0"/>
              </a:rPr>
              <a:t>να του φόρου αποτελούν (κυρίως):</a:t>
            </a:r>
          </a:p>
          <a:p>
            <a:pPr marL="0" indent="0">
              <a:buNone/>
            </a:pPr>
            <a:r>
              <a:rPr lang="el-GR" sz="2600" dirty="0">
                <a:latin typeface="Calibri" panose="020F0502020204030204" pitchFamily="34" charset="0"/>
                <a:ea typeface="Calibri" panose="020F0502020204030204" pitchFamily="34" charset="0"/>
                <a:cs typeface="Arial" panose="020B0604020202020204" pitchFamily="34" charset="0"/>
              </a:rPr>
              <a:t>α) </a:t>
            </a:r>
            <a:r>
              <a:rPr lang="el-GR" sz="2600" dirty="0">
                <a:effectLst/>
                <a:latin typeface="Calibri" panose="020F0502020204030204" pitchFamily="34" charset="0"/>
                <a:ea typeface="Calibri" panose="020F0502020204030204" pitchFamily="34" charset="0"/>
                <a:cs typeface="Arial" panose="020B0604020202020204" pitchFamily="34" charset="0"/>
              </a:rPr>
              <a:t>τα φυσικά πρόσωπα, που διαμένουν στην Ελλάδα</a:t>
            </a:r>
          </a:p>
          <a:p>
            <a:pPr marL="0" indent="0">
              <a:buNone/>
            </a:pPr>
            <a:r>
              <a:rPr lang="el-GR" sz="2600" dirty="0">
                <a:latin typeface="Calibri" panose="020F0502020204030204" pitchFamily="34" charset="0"/>
                <a:ea typeface="Calibri" panose="020F0502020204030204" pitchFamily="34" charset="0"/>
                <a:cs typeface="Arial" panose="020B0604020202020204" pitchFamily="34" charset="0"/>
              </a:rPr>
              <a:t>β) τα φυσικά πρόσωπα, </a:t>
            </a:r>
            <a:r>
              <a:rPr lang="el-GR" sz="2600" dirty="0">
                <a:effectLst/>
                <a:latin typeface="Calibri" panose="020F0502020204030204" pitchFamily="34" charset="0"/>
                <a:ea typeface="Calibri" panose="020F0502020204030204" pitchFamily="34" charset="0"/>
                <a:cs typeface="Arial" panose="020B0604020202020204" pitchFamily="34" charset="0"/>
              </a:rPr>
              <a:t>που αποκτούν εισόδημα στην Ελλάδα</a:t>
            </a:r>
          </a:p>
          <a:p>
            <a:pPr marL="0" indent="0">
              <a:buNone/>
            </a:pPr>
            <a:r>
              <a:rPr lang="el-GR" sz="2600" dirty="0">
                <a:latin typeface="Calibri" panose="020F0502020204030204" pitchFamily="34" charset="0"/>
                <a:ea typeface="Calibri" panose="020F0502020204030204" pitchFamily="34" charset="0"/>
                <a:cs typeface="Arial" panose="020B0604020202020204" pitchFamily="34" charset="0"/>
              </a:rPr>
              <a:t>γ) </a:t>
            </a:r>
            <a:r>
              <a:rPr lang="el-GR" sz="2600" dirty="0">
                <a:effectLst/>
                <a:latin typeface="Calibri" panose="020F0502020204030204" pitchFamily="34" charset="0"/>
                <a:ea typeface="Calibri" panose="020F0502020204030204" pitchFamily="34" charset="0"/>
                <a:cs typeface="Arial" panose="020B0604020202020204" pitchFamily="34" charset="0"/>
              </a:rPr>
              <a:t>«η ομόρρυθμη και η ετερόρρυθμη εταιρεία, η κοινωνία του αστικού δικαίου, η αστική εταιρεία, η αφανής και η κοινοπραξία»</a:t>
            </a:r>
          </a:p>
          <a:p>
            <a:pPr marL="0" indent="0">
              <a:buNone/>
            </a:pPr>
            <a:endParaRPr lang="el-GR" sz="1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l-G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445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5269A5C-1E45-725C-2831-BEDF0BBA6235}"/>
              </a:ext>
            </a:extLst>
          </p:cNvPr>
          <p:cNvSpPr>
            <a:spLocks noGrp="1"/>
          </p:cNvSpPr>
          <p:nvPr>
            <p:ph type="title"/>
          </p:nvPr>
        </p:nvSpPr>
        <p:spPr/>
        <p:txBody>
          <a:bodyPr>
            <a:normAutofit/>
          </a:bodyPr>
          <a:lstStyle/>
          <a:p>
            <a:r>
              <a:rPr lang="el-GR" sz="2600" i="1" dirty="0"/>
              <a:t>Εισαγωγή</a:t>
            </a:r>
          </a:p>
        </p:txBody>
      </p:sp>
      <p:sp>
        <p:nvSpPr>
          <p:cNvPr id="5" name="Θέση περιεχομένου 4">
            <a:extLst>
              <a:ext uri="{FF2B5EF4-FFF2-40B4-BE49-F238E27FC236}">
                <a16:creationId xmlns:a16="http://schemas.microsoft.com/office/drawing/2014/main" id="{DB3546F5-FACA-A372-F37A-A920E4C834BC}"/>
              </a:ext>
            </a:extLst>
          </p:cNvPr>
          <p:cNvSpPr>
            <a:spLocks noGrp="1"/>
          </p:cNvSpPr>
          <p:nvPr>
            <p:ph idx="1"/>
          </p:nvPr>
        </p:nvSpPr>
        <p:spPr/>
        <p:txBody>
          <a:bodyPr>
            <a:noAutofit/>
          </a:bodyPr>
          <a:lstStyle/>
          <a:p>
            <a:r>
              <a:rPr lang="el-GR" sz="2400" dirty="0">
                <a:latin typeface="Calibri" panose="020F0502020204030204" pitchFamily="34" charset="0"/>
                <a:ea typeface="Calibri" panose="020F0502020204030204" pitchFamily="34" charset="0"/>
                <a:cs typeface="Arial" panose="020B0604020202020204" pitchFamily="34" charset="0"/>
              </a:rPr>
              <a:t>Φ</a:t>
            </a:r>
            <a:r>
              <a:rPr lang="el-GR" sz="2400" dirty="0">
                <a:effectLst/>
                <a:latin typeface="Calibri" panose="020F0502020204030204" pitchFamily="34" charset="0"/>
                <a:ea typeface="Calibri" panose="020F0502020204030204" pitchFamily="34" charset="0"/>
                <a:cs typeface="Arial" panose="020B0604020202020204" pitchFamily="34" charset="0"/>
              </a:rPr>
              <a:t>όρος εισοδήματος είναι ο φόρος ,που πλήττει το εισόδημα μιας συγκεκριμένης χρονικής περιόδου</a:t>
            </a:r>
          </a:p>
          <a:p>
            <a:r>
              <a:rPr lang="el-GR" sz="2400" dirty="0">
                <a:effectLst/>
                <a:latin typeface="Calibri" panose="020F0502020204030204" pitchFamily="34" charset="0"/>
                <a:ea typeface="Calibri" panose="020F0502020204030204" pitchFamily="34" charset="0"/>
                <a:cs typeface="Arial" panose="020B0604020202020204" pitchFamily="34" charset="0"/>
              </a:rPr>
              <a:t>Ο όρος «εισόδημα» στην ελληνική φορολογική νομοθεσία δεν διαθέτει έναν γενικό νομοθετικό ορισμό, αντιθέτως εισόδημα συνιστά ,</a:t>
            </a:r>
            <a:r>
              <a:rPr lang="el-GR" sz="2400" dirty="0">
                <a:latin typeface="Calibri" panose="020F0502020204030204" pitchFamily="34" charset="0"/>
                <a:ea typeface="Calibri" panose="020F0502020204030204" pitchFamily="34" charset="0"/>
                <a:cs typeface="Arial" panose="020B0604020202020204" pitchFamily="34" charset="0"/>
              </a:rPr>
              <a:t> οτιδήποτε </a:t>
            </a:r>
            <a:r>
              <a:rPr lang="el-GR" sz="2400" dirty="0">
                <a:effectLst/>
                <a:latin typeface="Calibri" panose="020F0502020204030204" pitchFamily="34" charset="0"/>
                <a:ea typeface="Calibri" panose="020F0502020204030204" pitchFamily="34" charset="0"/>
                <a:cs typeface="Arial" panose="020B0604020202020204" pitchFamily="34" charset="0"/>
              </a:rPr>
              <a:t>ορίζεται ως τέτοιο σε κάθε νόμο (αρχή ειδικού νομοθετικού ορισμού)</a:t>
            </a:r>
          </a:p>
          <a:p>
            <a:r>
              <a:rPr lang="el-GR" sz="2400" dirty="0">
                <a:effectLst/>
                <a:latin typeface="Calibri" panose="020F0502020204030204" pitchFamily="34" charset="0"/>
                <a:ea typeface="Calibri" panose="020F0502020204030204" pitchFamily="34" charset="0"/>
                <a:cs typeface="Arial" panose="020B0604020202020204" pitchFamily="34" charset="0"/>
              </a:rPr>
              <a:t>Εισόδημα πραγματοποιούν κυρίως τα φυσικά και τα νομικά πρόσωπα, συνεπώς γίνεται διάκριση ανάμεσα στον φόρο εισοδήματος φυσικών προσώπων και στον φόρο εισοδήματος νομικών προσώπων</a:t>
            </a:r>
          </a:p>
          <a:p>
            <a:r>
              <a:rPr lang="el-GR" sz="2400" dirty="0">
                <a:effectLst/>
                <a:latin typeface="Calibri" panose="020F0502020204030204" pitchFamily="34" charset="0"/>
                <a:ea typeface="Calibri" panose="020F0502020204030204" pitchFamily="34" charset="0"/>
                <a:cs typeface="Arial" panose="020B0604020202020204" pitchFamily="34" charset="0"/>
              </a:rPr>
              <a:t>Με την φορολογία εισοδήματος ,καθίσταται στη Διοίκηση δυνατόν να ασκήσει κοινωνική πολιτική αναδιανέμοντας τους πόρους μέσω της φορολογικής μεθόδου αυτής και οικονομική πολιτική αναπτύσσοντας την οικονομία μιας χώρας</a:t>
            </a:r>
            <a:endParaRPr lang="el-GR" sz="2400" dirty="0"/>
          </a:p>
        </p:txBody>
      </p:sp>
    </p:spTree>
    <p:extLst>
      <p:ext uri="{BB962C8B-B14F-4D97-AF65-F5344CB8AC3E}">
        <p14:creationId xmlns:p14="http://schemas.microsoft.com/office/powerpoint/2010/main" val="115907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A37E3B-A4FF-CB1E-EA85-50610B2226B1}"/>
              </a:ext>
            </a:extLst>
          </p:cNvPr>
          <p:cNvSpPr>
            <a:spLocks noGrp="1"/>
          </p:cNvSpPr>
          <p:nvPr>
            <p:ph type="title"/>
          </p:nvPr>
        </p:nvSpPr>
        <p:spPr/>
        <p:txBody>
          <a:bodyPr>
            <a:normAutofit/>
          </a:bodyPr>
          <a:lstStyle/>
          <a:p>
            <a:r>
              <a:rPr lang="el-GR" sz="2600" i="1" dirty="0"/>
              <a:t>Φυσικά πρόσωπα:</a:t>
            </a:r>
          </a:p>
        </p:txBody>
      </p:sp>
      <p:sp>
        <p:nvSpPr>
          <p:cNvPr id="3" name="Θέση περιεχομένου 2">
            <a:extLst>
              <a:ext uri="{FF2B5EF4-FFF2-40B4-BE49-F238E27FC236}">
                <a16:creationId xmlns:a16="http://schemas.microsoft.com/office/drawing/2014/main" id="{7487E75A-BCBC-2CD7-F74F-3F44DC6C2780}"/>
              </a:ext>
            </a:extLst>
          </p:cNvPr>
          <p:cNvSpPr>
            <a:spLocks noGrp="1"/>
          </p:cNvSpPr>
          <p:nvPr>
            <p:ph idx="1"/>
          </p:nvPr>
        </p:nvSpPr>
        <p:spPr/>
        <p:txBody>
          <a:bodyPr>
            <a:norm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Αντικείμενο του φόρου είναι το συνολικό καθαρό εισόδημα, που προκύπτει το αμέσως προηγούμενο οικονομικό έτος (αρχή ετησίου φορολογίας)</a:t>
            </a:r>
          </a:p>
          <a:p>
            <a:r>
              <a:rPr lang="el-GR" sz="2400" dirty="0">
                <a:effectLst/>
                <a:latin typeface="Calibri" panose="020F0502020204030204" pitchFamily="34" charset="0"/>
                <a:ea typeface="Calibri" panose="020F0502020204030204" pitchFamily="34" charset="0"/>
                <a:cs typeface="Arial" panose="020B0604020202020204" pitchFamily="34" charset="0"/>
              </a:rPr>
              <a:t>Ισχύει το σύστημα του ενιαίου φόρου με το οποίο το εισόδημα των φυσικών προσώπων διακρίνεται σε έξι κατηγορίες</a:t>
            </a:r>
          </a:p>
          <a:p>
            <a:r>
              <a:rPr lang="el-GR" sz="2400" dirty="0">
                <a:effectLst/>
                <a:latin typeface="Calibri" panose="020F0502020204030204" pitchFamily="34" charset="0"/>
                <a:ea typeface="Calibri" panose="020F0502020204030204" pitchFamily="34" charset="0"/>
                <a:cs typeface="Arial" panose="020B0604020202020204" pitchFamily="34" charset="0"/>
              </a:rPr>
              <a:t>Αρχικά βρίσκεται πρώτα το καθαρό εισόδημα της κάθε κατηγορίας ξεχωριστά και στη συνέχεια αθροίζεται το συνολικό κέρδος ή ζημία των επιμέρους κατηγοριών</a:t>
            </a:r>
          </a:p>
          <a:p>
            <a:r>
              <a:rPr lang="el-GR" sz="2400" dirty="0">
                <a:effectLst/>
                <a:latin typeface="Calibri" panose="020F0502020204030204" pitchFamily="34" charset="0"/>
                <a:ea typeface="Calibri" panose="020F0502020204030204" pitchFamily="34" charset="0"/>
                <a:cs typeface="Arial" panose="020B0604020202020204" pitchFamily="34" charset="0"/>
              </a:rPr>
              <a:t>Έπειτα για να υπολογισθεί ο φόρος εφαρμόζεται στο σύστημα της κλιμακωτής προοδευτικότητας, δηλαδή το εισόδημα, το οποίο προκύπτει, χωρίζεται σε κλιμάκια και σε κάθε κλιμάκιο εφαρμόζεται ένας προοδευτικός συντελεστής, που αυξάνεται από τα χαμηλά προς τα υψηλά κλιμάκια</a:t>
            </a:r>
            <a:endParaRPr lang="el-GR" sz="2400" dirty="0"/>
          </a:p>
        </p:txBody>
      </p:sp>
    </p:spTree>
    <p:extLst>
      <p:ext uri="{BB962C8B-B14F-4D97-AF65-F5344CB8AC3E}">
        <p14:creationId xmlns:p14="http://schemas.microsoft.com/office/powerpoint/2010/main" val="956046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E7622C-3E4A-90CD-CF33-AC4FD41CFD87}"/>
              </a:ext>
            </a:extLst>
          </p:cNvPr>
          <p:cNvSpPr>
            <a:spLocks noGrp="1"/>
          </p:cNvSpPr>
          <p:nvPr>
            <p:ph type="title"/>
          </p:nvPr>
        </p:nvSpPr>
        <p:spPr/>
        <p:txBody>
          <a:bodyPr>
            <a:normAutofit/>
          </a:bodyPr>
          <a:lstStyle/>
          <a:p>
            <a:r>
              <a:rPr lang="el-GR" sz="2600" i="1" dirty="0"/>
              <a:t>Νομικά πρόσωπα:</a:t>
            </a:r>
          </a:p>
        </p:txBody>
      </p:sp>
      <p:sp>
        <p:nvSpPr>
          <p:cNvPr id="3" name="Θέση περιεχομένου 2">
            <a:extLst>
              <a:ext uri="{FF2B5EF4-FFF2-40B4-BE49-F238E27FC236}">
                <a16:creationId xmlns:a16="http://schemas.microsoft.com/office/drawing/2014/main" id="{0A3DF457-F73B-FE99-7CA8-75DB9329F8AA}"/>
              </a:ext>
            </a:extLst>
          </p:cNvPr>
          <p:cNvSpPr>
            <a:spLocks noGrp="1"/>
          </p:cNvSpPr>
          <p:nvPr>
            <p:ph idx="1"/>
          </p:nvPr>
        </p:nvSpPr>
        <p:spPr/>
        <p:txBody>
          <a:bodyPr>
            <a:norm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Για να υπολογιστεί ο φόρος, εφαρμόζεται στο συνολικό εισόδημα του νομικού προσώπου ένας αναλογικός συντελεστής </a:t>
            </a:r>
          </a:p>
          <a:p>
            <a:r>
              <a:rPr lang="el-GR" sz="2400" dirty="0">
                <a:latin typeface="Calibri" panose="020F0502020204030204" pitchFamily="34" charset="0"/>
                <a:ea typeface="Calibri" panose="020F0502020204030204" pitchFamily="34" charset="0"/>
                <a:cs typeface="Arial" panose="020B0604020202020204" pitchFamily="34" charset="0"/>
              </a:rPr>
              <a:t>Ο</a:t>
            </a:r>
            <a:r>
              <a:rPr lang="el-GR" sz="2400" dirty="0">
                <a:effectLst/>
                <a:latin typeface="Calibri" panose="020F0502020204030204" pitchFamily="34" charset="0"/>
                <a:ea typeface="Calibri" panose="020F0502020204030204" pitchFamily="34" charset="0"/>
                <a:cs typeface="Arial" panose="020B0604020202020204" pitchFamily="34" charset="0"/>
              </a:rPr>
              <a:t>ι διατάξεις για τη φορολογία των νομικών προσώπων είναι ελάχιστες σε σχέση με αυτές για τα φυσικά πρόσωπα, γιατί για τα πρώτα εφαρμόζονται συχνά αναλογικά, μέσω παραπομπών, οι διατάξεις για τα φυσικά πρόσωπα</a:t>
            </a:r>
            <a:endParaRPr lang="el-GR" sz="2400" dirty="0"/>
          </a:p>
        </p:txBody>
      </p:sp>
    </p:spTree>
    <p:extLst>
      <p:ext uri="{BB962C8B-B14F-4D97-AF65-F5344CB8AC3E}">
        <p14:creationId xmlns:p14="http://schemas.microsoft.com/office/powerpoint/2010/main" val="84688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3E28F2-C7CE-245C-C3E6-1E2C9B6FB3D5}"/>
              </a:ext>
            </a:extLst>
          </p:cNvPr>
          <p:cNvSpPr>
            <a:spLocks noGrp="1"/>
          </p:cNvSpPr>
          <p:nvPr>
            <p:ph type="title"/>
          </p:nvPr>
        </p:nvSpPr>
        <p:spPr/>
        <p:txBody>
          <a:bodyPr>
            <a:normAutofit/>
          </a:bodyPr>
          <a:lstStyle/>
          <a:p>
            <a:r>
              <a:rPr lang="el-GR" sz="2600" b="1" kern="100" dirty="0">
                <a:effectLst/>
                <a:latin typeface="Calibri" panose="020F0502020204030204" pitchFamily="34" charset="0"/>
                <a:ea typeface="Calibri" panose="020F0502020204030204" pitchFamily="34" charset="0"/>
                <a:cs typeface="Arial" panose="020B0604020202020204" pitchFamily="34" charset="0"/>
              </a:rPr>
              <a:t>Ν.4172/2013</a:t>
            </a:r>
            <a:r>
              <a:rPr lang="el-GR" sz="2600" b="1" kern="100" dirty="0">
                <a:latin typeface="Calibri" panose="020F0502020204030204" pitchFamily="34" charset="0"/>
                <a:ea typeface="Calibri" panose="020F0502020204030204" pitchFamily="34" charset="0"/>
                <a:cs typeface="Arial" panose="020B0604020202020204" pitchFamily="34" charset="0"/>
              </a:rPr>
              <a:t> (Ισχύων Κώδικας Φορολογίας Εισοδήματος)</a:t>
            </a:r>
            <a:endParaRPr lang="el-GR" sz="2600" dirty="0"/>
          </a:p>
        </p:txBody>
      </p:sp>
      <p:sp>
        <p:nvSpPr>
          <p:cNvPr id="3" name="Θέση περιεχομένου 2">
            <a:extLst>
              <a:ext uri="{FF2B5EF4-FFF2-40B4-BE49-F238E27FC236}">
                <a16:creationId xmlns:a16="http://schemas.microsoft.com/office/drawing/2014/main" id="{680519DC-174C-F34E-8C1D-7F0089D7CD0C}"/>
              </a:ext>
            </a:extLst>
          </p:cNvPr>
          <p:cNvSpPr>
            <a:spLocks noGrp="1"/>
          </p:cNvSpPr>
          <p:nvPr>
            <p:ph idx="1"/>
          </p:nvPr>
        </p:nvSpPr>
        <p:spPr/>
        <p:txBody>
          <a:bodyPr>
            <a:normAutofit/>
          </a:bodyPr>
          <a:lstStyle/>
          <a:p>
            <a:r>
              <a:rPr lang="el-GR" sz="2400" dirty="0">
                <a:latin typeface="Calibri" panose="020F0502020204030204" pitchFamily="34" charset="0"/>
                <a:ea typeface="Calibri" panose="020F0502020204030204" pitchFamily="34" charset="0"/>
                <a:cs typeface="Arial" panose="020B0604020202020204" pitchFamily="34" charset="0"/>
              </a:rPr>
              <a:t>Αντικατέστησε τον προηγούμενο νόμο </a:t>
            </a:r>
            <a:r>
              <a:rPr lang="el-GR" sz="2400" dirty="0">
                <a:effectLst/>
                <a:latin typeface="Calibri" panose="020F0502020204030204" pitchFamily="34" charset="0"/>
                <a:ea typeface="Calibri" panose="020F0502020204030204" pitchFamily="34" charset="0"/>
                <a:cs typeface="Arial" panose="020B0604020202020204" pitchFamily="34" charset="0"/>
              </a:rPr>
              <a:t>2238/1994</a:t>
            </a:r>
            <a:r>
              <a:rPr lang="el-GR" sz="1800" dirty="0">
                <a:effectLst/>
                <a:latin typeface="Calibri" panose="020F0502020204030204" pitchFamily="34" charset="0"/>
                <a:ea typeface="Calibri" panose="020F0502020204030204" pitchFamily="34" charset="0"/>
                <a:cs typeface="Arial" panose="020B0604020202020204" pitchFamily="34" charset="0"/>
              </a:rPr>
              <a:t> </a:t>
            </a:r>
            <a:endParaRPr lang="el-GR" sz="2400" dirty="0">
              <a:latin typeface="Calibri" panose="020F0502020204030204" pitchFamily="34" charset="0"/>
              <a:ea typeface="Calibri" panose="020F0502020204030204" pitchFamily="34" charset="0"/>
              <a:cs typeface="Arial" panose="020B0604020202020204" pitchFamily="34" charset="0"/>
            </a:endParaRPr>
          </a:p>
          <a:p>
            <a:r>
              <a:rPr lang="el-GR" sz="2400" dirty="0">
                <a:latin typeface="Calibri" panose="020F0502020204030204" pitchFamily="34" charset="0"/>
                <a:ea typeface="Calibri" panose="020F0502020204030204" pitchFamily="34" charset="0"/>
                <a:cs typeface="Arial" panose="020B0604020202020204" pitchFamily="34" charset="0"/>
              </a:rPr>
              <a:t>Ι</a:t>
            </a:r>
            <a:r>
              <a:rPr lang="el-GR" sz="2400" dirty="0">
                <a:effectLst/>
                <a:latin typeface="Calibri" panose="020F0502020204030204" pitchFamily="34" charset="0"/>
                <a:ea typeface="Calibri" panose="020F0502020204030204" pitchFamily="34" charset="0"/>
                <a:cs typeface="Arial" panose="020B0604020202020204" pitchFamily="34" charset="0"/>
              </a:rPr>
              <a:t>σχύει από την 1</a:t>
            </a:r>
            <a:r>
              <a:rPr lang="el-GR" sz="2400" baseline="30000" dirty="0">
                <a:effectLst/>
                <a:latin typeface="Calibri" panose="020F0502020204030204" pitchFamily="34" charset="0"/>
                <a:ea typeface="Calibri" panose="020F0502020204030204" pitchFamily="34" charset="0"/>
                <a:cs typeface="Arial" panose="020B0604020202020204" pitchFamily="34" charset="0"/>
              </a:rPr>
              <a:t>η</a:t>
            </a:r>
            <a:r>
              <a:rPr lang="el-GR" sz="2400" dirty="0">
                <a:effectLst/>
                <a:latin typeface="Calibri" panose="020F0502020204030204" pitchFamily="34" charset="0"/>
                <a:ea typeface="Calibri" panose="020F0502020204030204" pitchFamily="34" charset="0"/>
                <a:cs typeface="Arial" panose="020B0604020202020204" pitchFamily="34" charset="0"/>
              </a:rPr>
              <a:t> Ιανουαρίου του 2014 μέχρι και σήμερα</a:t>
            </a:r>
          </a:p>
          <a:p>
            <a:r>
              <a:rPr lang="el-GR" sz="2400" dirty="0">
                <a:effectLst/>
                <a:latin typeface="Calibri" panose="020F0502020204030204" pitchFamily="34" charset="0"/>
                <a:ea typeface="Calibri" panose="020F0502020204030204" pitchFamily="34" charset="0"/>
                <a:cs typeface="Arial" panose="020B0604020202020204" pitchFamily="34" charset="0"/>
              </a:rPr>
              <a:t>Βασίζεται στο ενιαίο σύστημα φορολογίας εισοδήματος ,που εισήγαγαν οι Ν.3323/1955 και Ν.3843/1958, του οποίους διαμόρφωσε ,ώστε να εναρμονίζονται με τις σύγχρονες συνθήκες και κυρίως τις ευρωπαϊκές οδηγίες, καθώς η Ελλάδα βρίσκεται πλέον σε μνημονιακή περίοδο</a:t>
            </a:r>
          </a:p>
          <a:p>
            <a:endParaRPr lang="el-GR" sz="2400" dirty="0"/>
          </a:p>
        </p:txBody>
      </p:sp>
    </p:spTree>
    <p:extLst>
      <p:ext uri="{BB962C8B-B14F-4D97-AF65-F5344CB8AC3E}">
        <p14:creationId xmlns:p14="http://schemas.microsoft.com/office/powerpoint/2010/main" val="3655332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5AD260-443D-5A7B-354C-D29D5899E489}"/>
              </a:ext>
            </a:extLst>
          </p:cNvPr>
          <p:cNvSpPr>
            <a:spLocks noGrp="1"/>
          </p:cNvSpPr>
          <p:nvPr>
            <p:ph type="title"/>
          </p:nvPr>
        </p:nvSpPr>
        <p:spPr/>
        <p:txBody>
          <a:bodyPr>
            <a:normAutofit/>
          </a:bodyPr>
          <a:lstStyle/>
          <a:p>
            <a:r>
              <a:rPr lang="el-GR" sz="2600" i="1" dirty="0"/>
              <a:t>Φυσικά Πρόσωπα</a:t>
            </a:r>
          </a:p>
        </p:txBody>
      </p:sp>
      <p:sp>
        <p:nvSpPr>
          <p:cNvPr id="3" name="Θέση περιεχομένου 2">
            <a:extLst>
              <a:ext uri="{FF2B5EF4-FFF2-40B4-BE49-F238E27FC236}">
                <a16:creationId xmlns:a16="http://schemas.microsoft.com/office/drawing/2014/main" id="{B91C17D9-3EE1-0560-35AC-8D156ADBF7FA}"/>
              </a:ext>
            </a:extLst>
          </p:cNvPr>
          <p:cNvSpPr>
            <a:spLocks noGrp="1"/>
          </p:cNvSpPr>
          <p:nvPr>
            <p:ph idx="1"/>
          </p:nvPr>
        </p:nvSpPr>
        <p:spPr/>
        <p:txBody>
          <a:bodyPr>
            <a:no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Φορολογείται ξεχωριστά η κάθε πηγή εισοδήματος</a:t>
            </a:r>
          </a:p>
          <a:p>
            <a:r>
              <a:rPr lang="el-GR" sz="2400" dirty="0">
                <a:latin typeface="Calibri" panose="020F0502020204030204" pitchFamily="34" charset="0"/>
                <a:ea typeface="Calibri" panose="020F0502020204030204" pitchFamily="34" charset="0"/>
                <a:cs typeface="Arial" panose="020B0604020202020204" pitchFamily="34" charset="0"/>
              </a:rPr>
              <a:t>Ε</a:t>
            </a:r>
            <a:r>
              <a:rPr lang="el-GR" sz="2400" dirty="0">
                <a:effectLst/>
                <a:latin typeface="Calibri" panose="020F0502020204030204" pitchFamily="34" charset="0"/>
                <a:ea typeface="Calibri" panose="020F0502020204030204" pitchFamily="34" charset="0"/>
                <a:cs typeface="Arial" panose="020B0604020202020204" pitchFamily="34" charset="0"/>
              </a:rPr>
              <a:t>πανέρχεται το μικτό σύστημα φορολογίας, δηλαδή ο συνδυασμός αναλυτικού και συνθετικού φόρου ,καθώς κάποιες πηγές φορολογούνται ξεχωριστά με διαφορετικούς συντελεστές ,ενώ κάποιες άλλες φορολογούνται ενιαία στην ίδια κλίμακα</a:t>
            </a:r>
          </a:p>
          <a:p>
            <a:r>
              <a:rPr lang="el-GR" sz="2400" dirty="0">
                <a:effectLst/>
                <a:latin typeface="Calibri" panose="020F0502020204030204" pitchFamily="34" charset="0"/>
                <a:ea typeface="Calibri" panose="020F0502020204030204" pitchFamily="34" charset="0"/>
                <a:cs typeface="Arial" panose="020B0604020202020204" pitchFamily="34" charset="0"/>
              </a:rPr>
              <a:t>Τελικώς, δεν αθροίζονται τα εισοδήματα από όλες τις πηγές, αλλά οι επιμέρους φόροι, από τους οποίους προκύπτει και ο συνολικός</a:t>
            </a:r>
          </a:p>
          <a:p>
            <a:r>
              <a:rPr lang="el-GR" sz="2400" dirty="0">
                <a:latin typeface="Calibri" panose="020F0502020204030204" pitchFamily="34" charset="0"/>
                <a:ea typeface="Calibri" panose="020F0502020204030204" pitchFamily="34" charset="0"/>
                <a:cs typeface="Arial" panose="020B0604020202020204" pitchFamily="34" charset="0"/>
              </a:rPr>
              <a:t>Ρ</a:t>
            </a:r>
            <a:r>
              <a:rPr lang="el-GR" sz="2400" dirty="0">
                <a:effectLst/>
                <a:latin typeface="Calibri" panose="020F0502020204030204" pitchFamily="34" charset="0"/>
                <a:ea typeface="Calibri" panose="020F0502020204030204" pitchFamily="34" charset="0"/>
                <a:cs typeface="Arial" panose="020B0604020202020204" pitchFamily="34" charset="0"/>
              </a:rPr>
              <a:t>υθμίζεται αναλυτικά για πρώτη φορά  ο θεσμός της φορολογικής κατοικίας, που μαζί με το κριτήριο της πηγής, ο οποίος ισχύει από παλαιότερα, αποτελούν τα κριτήρια για τον καθορισμό του υποκειμένου του φόρου</a:t>
            </a:r>
          </a:p>
        </p:txBody>
      </p:sp>
    </p:spTree>
    <p:extLst>
      <p:ext uri="{BB962C8B-B14F-4D97-AF65-F5344CB8AC3E}">
        <p14:creationId xmlns:p14="http://schemas.microsoft.com/office/powerpoint/2010/main" val="2451818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4A177B-3861-3020-18B1-5DF85EDB9C6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7B93C0B-E05A-9CA7-FCD6-103130D44590}"/>
              </a:ext>
            </a:extLst>
          </p:cNvPr>
          <p:cNvSpPr>
            <a:spLocks noGrp="1"/>
          </p:cNvSpPr>
          <p:nvPr>
            <p:ph idx="1"/>
          </p:nvPr>
        </p:nvSpPr>
        <p:spPr/>
        <p:txBody>
          <a:bodyPr>
            <a:norm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Αντικείμενο του φόρου είναι το ετήσιο εισόδημα</a:t>
            </a:r>
          </a:p>
          <a:p>
            <a:r>
              <a:rPr lang="el-GR" sz="2400" dirty="0">
                <a:latin typeface="Calibri" panose="020F0502020204030204" pitchFamily="34" charset="0"/>
                <a:ea typeface="Calibri" panose="020F0502020204030204" pitchFamily="34" charset="0"/>
                <a:cs typeface="Arial" panose="020B0604020202020204" pitchFamily="34" charset="0"/>
              </a:rPr>
              <a:t>Κ</a:t>
            </a:r>
            <a:r>
              <a:rPr lang="el-GR" sz="2400" dirty="0">
                <a:effectLst/>
                <a:latin typeface="Calibri" panose="020F0502020204030204" pitchFamily="34" charset="0"/>
                <a:ea typeface="Calibri" panose="020F0502020204030204" pitchFamily="34" charset="0"/>
                <a:cs typeface="Arial" panose="020B0604020202020204" pitchFamily="34" charset="0"/>
              </a:rPr>
              <a:t>αταργείται το οικονομικό έτος και αντικαθίσταται από το φορολογικό έτος, που ταυτίζεται με το ημερολογιακό</a:t>
            </a:r>
          </a:p>
          <a:p>
            <a:r>
              <a:rPr lang="el-GR" sz="2400" dirty="0">
                <a:effectLst/>
                <a:latin typeface="Calibri" panose="020F0502020204030204" pitchFamily="34" charset="0"/>
                <a:ea typeface="Calibri" panose="020F0502020204030204" pitchFamily="34" charset="0"/>
                <a:cs typeface="Arial" panose="020B0604020202020204" pitchFamily="34" charset="0"/>
              </a:rPr>
              <a:t>Κρίσιμος πλέον είναι ο χρόνος απόκτησης δικαιώματος είσπραξης του εισοδήματος ενιαία για τα εισοδήματα από όλες τις πηγές και όχι ο χρόνος πραγματικής είσπραξης</a:t>
            </a:r>
            <a:endParaRPr lang="el-GR" sz="2400" dirty="0"/>
          </a:p>
          <a:p>
            <a:r>
              <a:rPr lang="el-GR" sz="2400" dirty="0">
                <a:latin typeface="Calibri" panose="020F0502020204030204" pitchFamily="34" charset="0"/>
                <a:ea typeface="Calibri" panose="020F0502020204030204" pitchFamily="34" charset="0"/>
                <a:cs typeface="Arial" panose="020B0604020202020204" pitchFamily="34" charset="0"/>
              </a:rPr>
              <a:t>Η</a:t>
            </a:r>
            <a:r>
              <a:rPr lang="el-GR" sz="2400" dirty="0">
                <a:effectLst/>
                <a:latin typeface="Calibri" panose="020F0502020204030204" pitchFamily="34" charset="0"/>
                <a:ea typeface="Calibri" panose="020F0502020204030204" pitchFamily="34" charset="0"/>
                <a:cs typeface="Arial" panose="020B0604020202020204" pitchFamily="34" charset="0"/>
              </a:rPr>
              <a:t> διάκριση των ακαθάριστων εισοδημάτων σε κατηγορίες ανάλογα με την πηγή τους συρρικνώνεται από 7 σε 4 κατηγορίες</a:t>
            </a:r>
          </a:p>
          <a:p>
            <a:r>
              <a:rPr lang="el-GR" sz="2400" dirty="0">
                <a:effectLst/>
                <a:latin typeface="Calibri" panose="020F0502020204030204" pitchFamily="34" charset="0"/>
                <a:ea typeface="Calibri" panose="020F0502020204030204" pitchFamily="34" charset="0"/>
                <a:cs typeface="Arial" panose="020B0604020202020204" pitchFamily="34" charset="0"/>
              </a:rPr>
              <a:t>Οι συντελεστές είναι κυρίως προοδευτικοί ,πλην λίγων εξαιρέσεων ,υπηρετώντας την αρχή της προσωπικότητας του φόρου</a:t>
            </a:r>
            <a:endParaRPr lang="el-GR" sz="2400" dirty="0"/>
          </a:p>
        </p:txBody>
      </p:sp>
    </p:spTree>
    <p:extLst>
      <p:ext uri="{BB962C8B-B14F-4D97-AF65-F5344CB8AC3E}">
        <p14:creationId xmlns:p14="http://schemas.microsoft.com/office/powerpoint/2010/main" val="3220637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D494A0-1C7E-A671-710B-2A8D730A95B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885AC93-C46B-0172-2BEB-DBD7C5B99C89}"/>
              </a:ext>
            </a:extLst>
          </p:cNvPr>
          <p:cNvSpPr>
            <a:spLocks noGrp="1"/>
          </p:cNvSpPr>
          <p:nvPr>
            <p:ph idx="1"/>
          </p:nvPr>
        </p:nvSpPr>
        <p:spPr/>
        <p:txBody>
          <a:bodyPr>
            <a:norm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Το φορολογητέο εισόδημα είναι αυτό ,που απομένει μετά την αφαίρεση των δαπανών ,που εκπίπτουν από το ακαθάριστο εισόδημα, καθώς πλέον το εισόδημα διακρίνεται σε ακαθάριστο και φορολογητέο</a:t>
            </a:r>
          </a:p>
          <a:p>
            <a:r>
              <a:rPr lang="el-GR" sz="2400" dirty="0">
                <a:effectLst/>
                <a:latin typeface="Calibri" panose="020F0502020204030204" pitchFamily="34" charset="0"/>
                <a:ea typeface="Calibri" panose="020F0502020204030204" pitchFamily="34" charset="0"/>
                <a:cs typeface="Arial" panose="020B0604020202020204" pitchFamily="34" charset="0"/>
              </a:rPr>
              <a:t>Ο προσδιορισμός του φόρου, μπορεί να γίνει με 3 διαφορετικού τρόπους:</a:t>
            </a:r>
          </a:p>
          <a:p>
            <a:pPr marL="0" indent="0">
              <a:buNone/>
            </a:pPr>
            <a:r>
              <a:rPr lang="el-GR" sz="2400" dirty="0">
                <a:latin typeface="Calibri" panose="020F0502020204030204" pitchFamily="34" charset="0"/>
                <a:ea typeface="Calibri" panose="020F0502020204030204" pitchFamily="34" charset="0"/>
                <a:cs typeface="Arial" panose="020B0604020202020204" pitchFamily="34" charset="0"/>
              </a:rPr>
              <a:t>     α)πραγματικός: βασίζεται </a:t>
            </a:r>
            <a:r>
              <a:rPr lang="el-GR" sz="2400" dirty="0">
                <a:effectLst/>
                <a:latin typeface="Calibri" panose="020F0502020204030204" pitchFamily="34" charset="0"/>
                <a:ea typeface="Calibri" panose="020F0502020204030204" pitchFamily="34" charset="0"/>
                <a:cs typeface="Arial" panose="020B0604020202020204" pitchFamily="34" charset="0"/>
              </a:rPr>
              <a:t>στα δηλωμένα εισοδήματα</a:t>
            </a:r>
            <a:endParaRPr lang="el-GR"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el-GR" sz="2400" dirty="0">
                <a:latin typeface="Calibri" panose="020F0502020204030204" pitchFamily="34" charset="0"/>
                <a:ea typeface="Calibri" panose="020F0502020204030204" pitchFamily="34" charset="0"/>
                <a:cs typeface="Arial" panose="020B0604020202020204" pitchFamily="34" charset="0"/>
              </a:rPr>
              <a:t>     β)τεκμαρτός: βασίζεται </a:t>
            </a:r>
            <a:r>
              <a:rPr lang="el-GR" sz="2400" dirty="0">
                <a:effectLst/>
                <a:latin typeface="Calibri" panose="020F0502020204030204" pitchFamily="34" charset="0"/>
                <a:ea typeface="Calibri" panose="020F0502020204030204" pitchFamily="34" charset="0"/>
                <a:cs typeface="Arial" panose="020B0604020202020204" pitchFamily="34" charset="0"/>
              </a:rPr>
              <a:t>στα τεκμήρια δαπανών διαβίωσης</a:t>
            </a:r>
          </a:p>
          <a:p>
            <a:pPr marL="0" indent="0">
              <a:buNone/>
            </a:pPr>
            <a:r>
              <a:rPr lang="el-GR" sz="2400" dirty="0">
                <a:latin typeface="Calibri" panose="020F0502020204030204" pitchFamily="34" charset="0"/>
                <a:ea typeface="Calibri" panose="020F0502020204030204" pitchFamily="34" charset="0"/>
                <a:cs typeface="Arial" panose="020B0604020202020204" pitchFamily="34" charset="0"/>
              </a:rPr>
              <a:t>     γ)έμμεσος</a:t>
            </a:r>
            <a:endParaRPr lang="el-GR" sz="2400" dirty="0"/>
          </a:p>
        </p:txBody>
      </p:sp>
    </p:spTree>
    <p:extLst>
      <p:ext uri="{BB962C8B-B14F-4D97-AF65-F5344CB8AC3E}">
        <p14:creationId xmlns:p14="http://schemas.microsoft.com/office/powerpoint/2010/main" val="2427365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3AF603-2CA0-9A1E-B538-554482B01F96}"/>
              </a:ext>
            </a:extLst>
          </p:cNvPr>
          <p:cNvSpPr>
            <a:spLocks noGrp="1"/>
          </p:cNvSpPr>
          <p:nvPr>
            <p:ph type="title"/>
          </p:nvPr>
        </p:nvSpPr>
        <p:spPr/>
        <p:txBody>
          <a:bodyPr>
            <a:normAutofit/>
          </a:bodyPr>
          <a:lstStyle/>
          <a:p>
            <a:r>
              <a:rPr lang="el-GR" sz="2600" i="1" dirty="0"/>
              <a:t>Νομικά πρόσωπα</a:t>
            </a:r>
          </a:p>
        </p:txBody>
      </p:sp>
      <p:sp>
        <p:nvSpPr>
          <p:cNvPr id="3" name="Θέση περιεχομένου 2">
            <a:extLst>
              <a:ext uri="{FF2B5EF4-FFF2-40B4-BE49-F238E27FC236}">
                <a16:creationId xmlns:a16="http://schemas.microsoft.com/office/drawing/2014/main" id="{622889DB-0991-DC8F-CC95-2D2981995BF8}"/>
              </a:ext>
            </a:extLst>
          </p:cNvPr>
          <p:cNvSpPr>
            <a:spLocks noGrp="1"/>
          </p:cNvSpPr>
          <p:nvPr>
            <p:ph idx="1"/>
          </p:nvPr>
        </p:nvSpPr>
        <p:spPr/>
        <p:txBody>
          <a:bodyPr>
            <a:no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Η μεταχείρισή τους από τον φορολογικό νομοθέτη είναι η ίδια ανεξαρτήτως εταιρικής μορφής , με ρητή συμπερίληψη πλέον των προσωπικών εταιριών</a:t>
            </a:r>
          </a:p>
          <a:p>
            <a:r>
              <a:rPr lang="el-GR" sz="2400" dirty="0">
                <a:latin typeface="Calibri" panose="020F0502020204030204" pitchFamily="34" charset="0"/>
                <a:ea typeface="Calibri" panose="020F0502020204030204" pitchFamily="34" charset="0"/>
                <a:cs typeface="Arial" panose="020B0604020202020204" pitchFamily="34" charset="0"/>
              </a:rPr>
              <a:t>Ε</a:t>
            </a:r>
            <a:r>
              <a:rPr lang="el-GR" sz="2400" dirty="0">
                <a:effectLst/>
                <a:latin typeface="Calibri" panose="020F0502020204030204" pitchFamily="34" charset="0"/>
                <a:ea typeface="Calibri" panose="020F0502020204030204" pitchFamily="34" charset="0"/>
                <a:cs typeface="Arial" panose="020B0604020202020204" pitchFamily="34" charset="0"/>
              </a:rPr>
              <a:t>ισάγεται η έννοια της «νομικής οντότητας» ,εντάσσοντας στον ΚΦΕ ,οποιοδήποτε μόρφωμα ,που χρήζει φορολογίας</a:t>
            </a:r>
          </a:p>
          <a:p>
            <a:r>
              <a:rPr lang="el-GR" sz="2400" dirty="0">
                <a:effectLst/>
                <a:latin typeface="Calibri" panose="020F0502020204030204" pitchFamily="34" charset="0"/>
                <a:ea typeface="Calibri" panose="020F0502020204030204" pitchFamily="34" charset="0"/>
                <a:cs typeface="Arial" panose="020B0604020202020204" pitchFamily="34" charset="0"/>
              </a:rPr>
              <a:t>Όλα τα εισοδήματά τους ανεξαρτήτως πηγής προέλευσης φορολογούνται με αναλογικό συντελεστή 24% ,σύμφωνα με τη φορολογία εισοδημάτων από επιχειρηματική δραστηριότητα</a:t>
            </a:r>
          </a:p>
          <a:p>
            <a:r>
              <a:rPr lang="el-GR" sz="2400" dirty="0">
                <a:effectLst/>
                <a:latin typeface="Calibri" panose="020F0502020204030204" pitchFamily="34" charset="0"/>
                <a:ea typeface="Calibri" panose="020F0502020204030204" pitchFamily="34" charset="0"/>
                <a:cs typeface="Arial" panose="020B0604020202020204" pitchFamily="34" charset="0"/>
              </a:rPr>
              <a:t>Εφαρμόζεται το κλασικό σύστημα φόρου εισοδήματος νομικών προσώπων, δηλαδή φορολόγηση του συνολικού κέρδους, διανεμόμενου ή μη, ενώ ο μέτοχος φορολογείται για τα διανεμόμενα του κέρδη</a:t>
            </a:r>
          </a:p>
          <a:p>
            <a:r>
              <a:rPr lang="el-GR" sz="2400" dirty="0">
                <a:latin typeface="Calibri" panose="020F0502020204030204" pitchFamily="34" charset="0"/>
                <a:ea typeface="Calibri" panose="020F0502020204030204" pitchFamily="34" charset="0"/>
                <a:cs typeface="Arial" panose="020B0604020202020204" pitchFamily="34" charset="0"/>
              </a:rPr>
              <a:t>Χρησιμοποιούνται οι ίδιοι τρόποι προσδιορισμού φόρου ,που χρησιμοποιούνται για τα φυσικά πρόσωπα, με εξαίρεση τη χρήση τεκμηρίων, ενώ ισχύει και ο θεσμός της φορολογικής κατοικίας</a:t>
            </a:r>
            <a:endParaRPr lang="el-GR" sz="2400" dirty="0"/>
          </a:p>
        </p:txBody>
      </p:sp>
    </p:spTree>
    <p:extLst>
      <p:ext uri="{BB962C8B-B14F-4D97-AF65-F5344CB8AC3E}">
        <p14:creationId xmlns:p14="http://schemas.microsoft.com/office/powerpoint/2010/main" val="214649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A2039C-7638-97A9-CE4D-C28BEDD4EF3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88F3522-138C-6DC5-32DD-EDB8D9AD1717}"/>
              </a:ext>
            </a:extLst>
          </p:cNvPr>
          <p:cNvSpPr>
            <a:spLocks noGrp="1"/>
          </p:cNvSpPr>
          <p:nvPr>
            <p:ph idx="1"/>
          </p:nvPr>
        </p:nvSpPr>
        <p:spPr/>
        <p:txBody>
          <a:bodyPr>
            <a:no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Η Ελλάδα αναγνωρίστηκε ως ανεξάρτητο κράτος μετά την Επανάσταση του 1821 (Πρωτόκολλο Λονδίνου 1930), επομένως η ανάλυση για την ιστορική εξέλιξη της φορολογίας εισοδήματος θα επικεντρωθεί χρονικά στα έτη, που έπονται εκείνης της περιόδου</a:t>
            </a:r>
          </a:p>
          <a:p>
            <a:r>
              <a:rPr lang="el-GR" sz="2400" dirty="0">
                <a:effectLst/>
                <a:latin typeface="Calibri" panose="020F0502020204030204" pitchFamily="34" charset="0"/>
                <a:ea typeface="Calibri" panose="020F0502020204030204" pitchFamily="34" charset="0"/>
                <a:cs typeface="Arial" panose="020B0604020202020204" pitchFamily="34" charset="0"/>
              </a:rPr>
              <a:t>Η φορολογία του εισοδήματος στην Ελλάδα έχει μακρά ιστορία και πολλές εναλλαγές, οι οποίες συνδέονται άμεσα με την εκάστοτε κοινωνικοπολιτική κατάσταση της χώρας</a:t>
            </a:r>
          </a:p>
          <a:p>
            <a:r>
              <a:rPr lang="el-GR" sz="2400" dirty="0">
                <a:effectLst/>
                <a:latin typeface="Calibri" panose="020F0502020204030204" pitchFamily="34" charset="0"/>
                <a:ea typeface="Calibri" panose="020F0502020204030204" pitchFamily="34" charset="0"/>
                <a:cs typeface="Arial" panose="020B0604020202020204" pitchFamily="34" charset="0"/>
              </a:rPr>
              <a:t>Η μεγάλη αλλαγή έγινε επί κυβερνήσεως του Ελευθερίου Βενιζέλου, όπου καθιέρωσε το 1909 φόρο επί του εισοδήματος</a:t>
            </a:r>
          </a:p>
          <a:p>
            <a:r>
              <a:rPr lang="el-GR" sz="2400" dirty="0">
                <a:latin typeface="Calibri" panose="020F0502020204030204" pitchFamily="34" charset="0"/>
                <a:ea typeface="Calibri" panose="020F0502020204030204" pitchFamily="34" charset="0"/>
                <a:cs typeface="Arial" panose="020B0604020202020204" pitchFamily="34" charset="0"/>
              </a:rPr>
              <a:t>Κ</a:t>
            </a:r>
            <a:r>
              <a:rPr lang="el-GR" sz="2400" dirty="0">
                <a:effectLst/>
                <a:latin typeface="Calibri" panose="020F0502020204030204" pitchFamily="34" charset="0"/>
                <a:ea typeface="Calibri" panose="020F0502020204030204" pitchFamily="34" charset="0"/>
                <a:cs typeface="Arial" panose="020B0604020202020204" pitchFamily="34" charset="0"/>
              </a:rPr>
              <a:t>ατά την Τουρκοκρατία η φορολογία δεν ήταν ενιαία οργανωμένη, αλλά ανά περιοχές και οι φόροι  ήταν πολυπληθείς, </a:t>
            </a:r>
            <a:r>
              <a:rPr lang="el-GR" sz="2400" dirty="0">
                <a:latin typeface="Calibri" panose="020F0502020204030204" pitchFamily="34" charset="0"/>
                <a:ea typeface="Calibri" panose="020F0502020204030204" pitchFamily="34" charset="0"/>
                <a:cs typeface="Arial" panose="020B0604020202020204" pitchFamily="34" charset="0"/>
              </a:rPr>
              <a:t>συλλέγονταν ατάκτως </a:t>
            </a:r>
            <a:r>
              <a:rPr lang="el-GR" sz="2400" dirty="0">
                <a:effectLst/>
                <a:latin typeface="Calibri" panose="020F0502020204030204" pitchFamily="34" charset="0"/>
                <a:ea typeface="Calibri" panose="020F0502020204030204" pitchFamily="34" charset="0"/>
                <a:cs typeface="Arial" panose="020B0604020202020204" pitchFamily="34" charset="0"/>
              </a:rPr>
              <a:t>και οι περισσότεροι δεν αφορούσαν το εισόδημα («</a:t>
            </a:r>
            <a:r>
              <a:rPr lang="el-GR" sz="2400" dirty="0" err="1">
                <a:effectLst/>
                <a:latin typeface="Calibri" panose="020F0502020204030204" pitchFamily="34" charset="0"/>
                <a:ea typeface="Calibri" panose="020F0502020204030204" pitchFamily="34" charset="0"/>
                <a:cs typeface="Arial" panose="020B0604020202020204" pitchFamily="34" charset="0"/>
              </a:rPr>
              <a:t>δεκάτη</a:t>
            </a:r>
            <a:r>
              <a:rPr lang="el-GR" sz="24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131798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D13EF1-FF59-28EE-3F90-2177A230CD6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CDD5A15-924D-FD61-0E62-EE09ABC1445E}"/>
              </a:ext>
            </a:extLst>
          </p:cNvPr>
          <p:cNvSpPr>
            <a:spLocks noGrp="1"/>
          </p:cNvSpPr>
          <p:nvPr>
            <p:ph idx="1"/>
          </p:nvPr>
        </p:nvSpPr>
        <p:spPr/>
        <p:txBody>
          <a:bodyPr>
            <a:norm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Επί Καποδίστρια ,Αντιβασιλείας και </a:t>
            </a:r>
            <a:r>
              <a:rPr lang="el-GR" sz="2400" dirty="0" err="1">
                <a:effectLst/>
                <a:latin typeface="Calibri" panose="020F0502020204030204" pitchFamily="34" charset="0"/>
                <a:ea typeface="Calibri" panose="020F0502020204030204" pitchFamily="34" charset="0"/>
                <a:cs typeface="Arial" panose="020B0604020202020204" pitchFamily="34" charset="0"/>
              </a:rPr>
              <a:t>Όθωνα</a:t>
            </a:r>
            <a:r>
              <a:rPr lang="el-GR" sz="2400" dirty="0">
                <a:effectLst/>
                <a:latin typeface="Calibri" panose="020F0502020204030204" pitchFamily="34" charset="0"/>
                <a:ea typeface="Calibri" panose="020F0502020204030204" pitchFamily="34" charset="0"/>
                <a:cs typeface="Arial" panose="020B0604020202020204" pitchFamily="34" charset="0"/>
              </a:rPr>
              <a:t>, εξακολουθούσαν να γίνονται προοδευτικά βήματα για την εξέλιξη της φορολογικής νομοθεσίας, αλλά η φορολογία εισοδήματος δεν είχε ακόμα θεσπιστεί ευκρινώς</a:t>
            </a:r>
          </a:p>
          <a:p>
            <a:r>
              <a:rPr lang="el-GR" sz="2400" dirty="0">
                <a:effectLst/>
                <a:latin typeface="Calibri" panose="020F0502020204030204" pitchFamily="34" charset="0"/>
                <a:ea typeface="Calibri" panose="020F0502020204030204" pitchFamily="34" charset="0"/>
                <a:cs typeface="Arial" panose="020B0604020202020204" pitchFamily="34" charset="0"/>
              </a:rPr>
              <a:t>Αξιοσημείωτη καμπή αποτελεί η φορολόγηση για πρώτη φορά των κερδών των ανωνύμων εταιριών το 1877 (Νόμο ΧΚ’/1877), η οποία αποτέλεσε την πρώτη μορφή φορολογίας επί καθαρού εισοδήματος</a:t>
            </a:r>
          </a:p>
          <a:p>
            <a:r>
              <a:rPr lang="el-GR" sz="2400" dirty="0">
                <a:effectLst/>
                <a:latin typeface="Calibri" panose="020F0502020204030204" pitchFamily="34" charset="0"/>
                <a:ea typeface="Calibri" panose="020F0502020204030204" pitchFamily="34" charset="0"/>
                <a:cs typeface="Arial" panose="020B0604020202020204" pitchFamily="34" charset="0"/>
              </a:rPr>
              <a:t>Έπειτα επί Χαριλάου Τρικούπη εισήχθησαν πολλές καινοτόμες ρυθμίσεις στη φορολογία μέχρι τελικώς ο Ελευθέριος Βενιζέλος να προχωρήσει σε σημαντική φορολογική μεταρρύθμιση την περίοδο 1909-1919, στην οποία περιλαμβανόταν και φόρος επί του εισοδήματος (Ν.3393/1909)</a:t>
            </a:r>
            <a:endParaRPr lang="el-GR" sz="2400" dirty="0"/>
          </a:p>
          <a:p>
            <a:endParaRPr lang="el-GR" dirty="0"/>
          </a:p>
        </p:txBody>
      </p:sp>
    </p:spTree>
    <p:extLst>
      <p:ext uri="{BB962C8B-B14F-4D97-AF65-F5344CB8AC3E}">
        <p14:creationId xmlns:p14="http://schemas.microsoft.com/office/powerpoint/2010/main" val="2751207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23F7C8-0AF9-5E89-A741-517BBED62338}"/>
              </a:ext>
            </a:extLst>
          </p:cNvPr>
          <p:cNvSpPr>
            <a:spLocks noGrp="1"/>
          </p:cNvSpPr>
          <p:nvPr>
            <p:ph type="title"/>
          </p:nvPr>
        </p:nvSpPr>
        <p:spPr>
          <a:xfrm>
            <a:off x="838200" y="374090"/>
            <a:ext cx="10515600" cy="1325563"/>
          </a:xfrm>
        </p:spPr>
        <p:txBody>
          <a:bodyPr>
            <a:normAutofit/>
          </a:bodyPr>
          <a:lstStyle/>
          <a:p>
            <a:r>
              <a:rPr lang="el-GR" sz="2600" b="1" kern="100" dirty="0">
                <a:effectLst/>
                <a:latin typeface="Calibri" panose="020F0502020204030204" pitchFamily="34" charset="0"/>
                <a:ea typeface="Calibri" panose="020F0502020204030204" pitchFamily="34" charset="0"/>
                <a:cs typeface="Arial" panose="020B0604020202020204" pitchFamily="34" charset="0"/>
              </a:rPr>
              <a:t>Ν.3393/1909</a:t>
            </a:r>
            <a:br>
              <a:rPr lang="el-GR" sz="2600" kern="100" dirty="0">
                <a:effectLst/>
                <a:latin typeface="Calibri" panose="020F0502020204030204" pitchFamily="34" charset="0"/>
                <a:ea typeface="Calibri" panose="020F0502020204030204" pitchFamily="34" charset="0"/>
                <a:cs typeface="Arial" panose="020B0604020202020204" pitchFamily="34" charset="0"/>
              </a:rPr>
            </a:br>
            <a:endParaRPr lang="el-GR" sz="2600" dirty="0"/>
          </a:p>
        </p:txBody>
      </p:sp>
      <p:sp>
        <p:nvSpPr>
          <p:cNvPr id="3" name="Θέση περιεχομένου 2">
            <a:extLst>
              <a:ext uri="{FF2B5EF4-FFF2-40B4-BE49-F238E27FC236}">
                <a16:creationId xmlns:a16="http://schemas.microsoft.com/office/drawing/2014/main" id="{208BFBFE-1BB3-C300-CD7E-20F97E26B632}"/>
              </a:ext>
            </a:extLst>
          </p:cNvPr>
          <p:cNvSpPr>
            <a:spLocks noGrp="1"/>
          </p:cNvSpPr>
          <p:nvPr>
            <p:ph idx="1"/>
          </p:nvPr>
        </p:nvSpPr>
        <p:spPr/>
        <p:txBody>
          <a:bodyPr>
            <a:normAutofit fontScale="92500"/>
          </a:bodyPr>
          <a:lstStyle/>
          <a:p>
            <a:r>
              <a:rPr lang="el-GR" sz="2600" dirty="0">
                <a:latin typeface="Calibri" panose="020F0502020204030204" pitchFamily="34" charset="0"/>
                <a:ea typeface="Calibri" panose="020F0502020204030204" pitchFamily="34" charset="0"/>
                <a:cs typeface="Arial" panose="020B0604020202020204" pitchFamily="34" charset="0"/>
              </a:rPr>
              <a:t>Κ</a:t>
            </a:r>
            <a:r>
              <a:rPr lang="el-GR" sz="2600" dirty="0">
                <a:effectLst/>
                <a:latin typeface="Calibri" panose="020F0502020204030204" pitchFamily="34" charset="0"/>
                <a:ea typeface="Calibri" panose="020F0502020204030204" pitchFamily="34" charset="0"/>
                <a:cs typeface="Arial" panose="020B0604020202020204" pitchFamily="34" charset="0"/>
              </a:rPr>
              <a:t>αθιερώθηκε για πρώτη φορά γενικός φόρος επί του πραγματικού καθαρού εισοδήματος με προοδευτική φορολογία από 3% έως 7%</a:t>
            </a:r>
            <a:endParaRPr lang="el-GR" sz="2600" dirty="0"/>
          </a:p>
          <a:p>
            <a:r>
              <a:rPr lang="el-GR" sz="2600" dirty="0"/>
              <a:t>Ο προοδευτικός φορολογικός συντελεστής </a:t>
            </a:r>
            <a:r>
              <a:rPr lang="el-GR" sz="2600" dirty="0">
                <a:effectLst/>
                <a:latin typeface="Calibri" panose="020F0502020204030204" pitchFamily="34" charset="0"/>
                <a:ea typeface="Calibri" panose="020F0502020204030204" pitchFamily="34" charset="0"/>
                <a:cs typeface="Arial" panose="020B0604020202020204" pitchFamily="34" charset="0"/>
              </a:rPr>
              <a:t>καθιστούσε τον φό</a:t>
            </a:r>
            <a:r>
              <a:rPr lang="el-GR" sz="2600" dirty="0">
                <a:latin typeface="Calibri" panose="020F0502020204030204" pitchFamily="34" charset="0"/>
                <a:ea typeface="Calibri" panose="020F0502020204030204" pitchFamily="34" charset="0"/>
                <a:cs typeface="Arial" panose="020B0604020202020204" pitchFamily="34" charset="0"/>
              </a:rPr>
              <a:t>ρ</a:t>
            </a:r>
            <a:r>
              <a:rPr lang="el-GR" sz="2600" dirty="0">
                <a:effectLst/>
                <a:latin typeface="Calibri" panose="020F0502020204030204" pitchFamily="34" charset="0"/>
                <a:ea typeface="Calibri" panose="020F0502020204030204" pitchFamily="34" charset="0"/>
                <a:cs typeface="Arial" panose="020B0604020202020204" pitchFamily="34" charset="0"/>
              </a:rPr>
              <a:t>ο προσωπικό</a:t>
            </a:r>
          </a:p>
          <a:p>
            <a:r>
              <a:rPr lang="el-GR" sz="2600" dirty="0">
                <a:latin typeface="Calibri" panose="020F0502020204030204" pitchFamily="34" charset="0"/>
                <a:ea typeface="Calibri" panose="020F0502020204030204" pitchFamily="34" charset="0"/>
                <a:cs typeface="Arial" panose="020B0604020202020204" pitchFamily="34" charset="0"/>
              </a:rPr>
              <a:t>Α</a:t>
            </a:r>
            <a:r>
              <a:rPr lang="el-GR" sz="2600" dirty="0">
                <a:effectLst/>
                <a:latin typeface="Calibri" panose="020F0502020204030204" pitchFamily="34" charset="0"/>
                <a:ea typeface="Calibri" panose="020F0502020204030204" pitchFamily="34" charset="0"/>
                <a:cs typeface="Arial" panose="020B0604020202020204" pitchFamily="34" charset="0"/>
              </a:rPr>
              <a:t>φορούσε πραγματικά και όχι τεκμαρτά εισοδήματα</a:t>
            </a:r>
          </a:p>
          <a:p>
            <a:r>
              <a:rPr lang="el-GR" sz="2600" dirty="0">
                <a:latin typeface="Calibri" panose="020F0502020204030204" pitchFamily="34" charset="0"/>
                <a:ea typeface="Calibri" panose="020F0502020204030204" pitchFamily="34" charset="0"/>
                <a:cs typeface="Arial" panose="020B0604020202020204" pitchFamily="34" charset="0"/>
              </a:rPr>
              <a:t>Αρχικά, εφαρμοζόταν το </a:t>
            </a:r>
            <a:r>
              <a:rPr lang="el-GR" sz="2600" dirty="0">
                <a:effectLst/>
                <a:latin typeface="Calibri" panose="020F0502020204030204" pitchFamily="34" charset="0"/>
                <a:ea typeface="Calibri" panose="020F0502020204030204" pitchFamily="34" charset="0"/>
                <a:cs typeface="Arial" panose="020B0604020202020204" pitchFamily="34" charset="0"/>
              </a:rPr>
              <a:t>«ανακριτικό σύστημα» εξεύρεσης του πραγματικού εισοδήματος ,ωστόσο προκάλεσε αντιδράσεις και παρέμεινε ανεφάρμοστο </a:t>
            </a:r>
          </a:p>
          <a:p>
            <a:r>
              <a:rPr lang="el-GR" sz="2600" dirty="0">
                <a:latin typeface="Calibri" panose="020F0502020204030204" pitchFamily="34" charset="0"/>
                <a:ea typeface="Calibri" panose="020F0502020204030204" pitchFamily="34" charset="0"/>
                <a:cs typeface="Arial" panose="020B0604020202020204" pitchFamily="34" charset="0"/>
              </a:rPr>
              <a:t>Ε</a:t>
            </a:r>
            <a:r>
              <a:rPr lang="el-GR" sz="2600" dirty="0">
                <a:effectLst/>
                <a:latin typeface="Calibri" panose="020F0502020204030204" pitchFamily="34" charset="0"/>
                <a:ea typeface="Calibri" panose="020F0502020204030204" pitchFamily="34" charset="0"/>
                <a:cs typeface="Arial" panose="020B0604020202020204" pitchFamily="34" charset="0"/>
              </a:rPr>
              <a:t>πικρ</a:t>
            </a:r>
            <a:r>
              <a:rPr lang="el-GR" sz="2600" dirty="0">
                <a:latin typeface="Calibri" panose="020F0502020204030204" pitchFamily="34" charset="0"/>
                <a:ea typeface="Calibri" panose="020F0502020204030204" pitchFamily="34" charset="0"/>
                <a:cs typeface="Arial" panose="020B0604020202020204" pitchFamily="34" charset="0"/>
              </a:rPr>
              <a:t>ά</a:t>
            </a:r>
            <a:r>
              <a:rPr lang="el-GR" sz="2600" dirty="0">
                <a:effectLst/>
                <a:latin typeface="Calibri" panose="020F0502020204030204" pitchFamily="34" charset="0"/>
                <a:ea typeface="Calibri" panose="020F0502020204030204" pitchFamily="34" charset="0"/>
                <a:cs typeface="Arial" panose="020B0604020202020204" pitchFamily="34" charset="0"/>
              </a:rPr>
              <a:t>τησε το «ενδεικτικό σύστημα» ,το οποίο χρησιμοποιούσε τη μέθοδο των τεκμηρίων</a:t>
            </a:r>
          </a:p>
          <a:p>
            <a:r>
              <a:rPr lang="el-GR" sz="2600" dirty="0">
                <a:latin typeface="Calibri" panose="020F0502020204030204" pitchFamily="34" charset="0"/>
                <a:ea typeface="Calibri" panose="020F0502020204030204" pitchFamily="34" charset="0"/>
                <a:cs typeface="Arial" panose="020B0604020202020204" pitchFamily="34" charset="0"/>
              </a:rPr>
              <a:t>Δ</a:t>
            </a:r>
            <a:r>
              <a:rPr lang="el-GR" sz="2600" dirty="0">
                <a:effectLst/>
                <a:latin typeface="Calibri" panose="020F0502020204030204" pitchFamily="34" charset="0"/>
                <a:ea typeface="Calibri" panose="020F0502020204030204" pitchFamily="34" charset="0"/>
                <a:cs typeface="Arial" panose="020B0604020202020204" pitchFamily="34" charset="0"/>
              </a:rPr>
              <a:t>ιευρύνθηκε σημαντικά η φορολογική ύλη, </a:t>
            </a:r>
            <a:r>
              <a:rPr lang="el-GR" sz="2600" dirty="0">
                <a:latin typeface="Calibri" panose="020F0502020204030204" pitchFamily="34" charset="0"/>
                <a:ea typeface="Calibri" panose="020F0502020204030204" pitchFamily="34" charset="0"/>
                <a:cs typeface="Arial" panose="020B0604020202020204" pitchFamily="34" charset="0"/>
              </a:rPr>
              <a:t>με βασικά παραδείγματα </a:t>
            </a:r>
            <a:r>
              <a:rPr lang="el-GR" sz="2600" dirty="0">
                <a:effectLst/>
                <a:latin typeface="Calibri" panose="020F0502020204030204" pitchFamily="34" charset="0"/>
                <a:ea typeface="Calibri" panose="020F0502020204030204" pitchFamily="34" charset="0"/>
                <a:cs typeface="Arial" panose="020B0604020202020204" pitchFamily="34" charset="0"/>
              </a:rPr>
              <a:t>τα εισοδήματα των ελευθέρων επαγγελματιών και στους τόκους από ομολογιακά δάνεια</a:t>
            </a:r>
          </a:p>
          <a:p>
            <a:endParaRPr lang="el-GR" sz="2400" dirty="0"/>
          </a:p>
        </p:txBody>
      </p:sp>
    </p:spTree>
    <p:extLst>
      <p:ext uri="{BB962C8B-B14F-4D97-AF65-F5344CB8AC3E}">
        <p14:creationId xmlns:p14="http://schemas.microsoft.com/office/powerpoint/2010/main" val="1037598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D14605-D316-6675-716D-FCC4FCD7867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9CEC462-33EB-3967-ED7F-51024DEC19A3}"/>
              </a:ext>
            </a:extLst>
          </p:cNvPr>
          <p:cNvSpPr>
            <a:spLocks noGrp="1"/>
          </p:cNvSpPr>
          <p:nvPr>
            <p:ph idx="1"/>
          </p:nvPr>
        </p:nvSpPr>
        <p:spPr/>
        <p:txBody>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Ο νόμος αυτός είχε αρκετά ελαττώματα και η εφαρμογή του κατέστη δύσκολη, καθώς η φορολογική συνείδηση των Ελλήνων ήταν ακόμα σε πολύ πρώιμα στάδια, ενώ το ίδιο ίσχυε για την διαμόρφωση και εφαρμογή της φορολογικής πολιτικής από το κράτος</a:t>
            </a:r>
          </a:p>
          <a:p>
            <a:r>
              <a:rPr lang="el-GR" sz="2400" dirty="0">
                <a:latin typeface="Calibri" panose="020F0502020204030204" pitchFamily="34" charset="0"/>
                <a:ea typeface="Calibri" panose="020F0502020204030204" pitchFamily="34" charset="0"/>
                <a:cs typeface="Arial" panose="020B0604020202020204" pitchFamily="34" charset="0"/>
              </a:rPr>
              <a:t>Παρ’ όλα αυτά ,ε</a:t>
            </a:r>
            <a:r>
              <a:rPr lang="el-GR" sz="2400" dirty="0">
                <a:effectLst/>
                <a:latin typeface="Calibri" panose="020F0502020204030204" pitchFamily="34" charset="0"/>
                <a:ea typeface="Calibri" panose="020F0502020204030204" pitchFamily="34" charset="0"/>
                <a:cs typeface="Arial" panose="020B0604020202020204" pitchFamily="34" charset="0"/>
              </a:rPr>
              <a:t>στίασε για πρώτη φορά στην ενιαία και οργανωμένη φορολογία του εισοδήματος στην Ελλάδα, </a:t>
            </a:r>
            <a:r>
              <a:rPr lang="el-GR" sz="2400" kern="100" dirty="0">
                <a:effectLst/>
                <a:latin typeface="Calibri" panose="020F0502020204030204" pitchFamily="34" charset="0"/>
                <a:ea typeface="Calibri" panose="020F0502020204030204" pitchFamily="34" charset="0"/>
                <a:cs typeface="Arial" panose="020B0604020202020204" pitchFamily="34" charset="0"/>
              </a:rPr>
              <a:t>αποτελώντας τη βάση για την κρίσιμη  φορολογική μεταρρύθμιση του 1919</a:t>
            </a:r>
          </a:p>
          <a:p>
            <a:endParaRPr lang="el-GR" dirty="0"/>
          </a:p>
        </p:txBody>
      </p:sp>
    </p:spTree>
    <p:extLst>
      <p:ext uri="{BB962C8B-B14F-4D97-AF65-F5344CB8AC3E}">
        <p14:creationId xmlns:p14="http://schemas.microsoft.com/office/powerpoint/2010/main" val="3989801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4DC9C8-BD10-9391-5287-CD590D9E2C83}"/>
              </a:ext>
            </a:extLst>
          </p:cNvPr>
          <p:cNvSpPr>
            <a:spLocks noGrp="1"/>
          </p:cNvSpPr>
          <p:nvPr>
            <p:ph type="title"/>
          </p:nvPr>
        </p:nvSpPr>
        <p:spPr/>
        <p:txBody>
          <a:bodyPr>
            <a:normAutofit/>
          </a:bodyPr>
          <a:lstStyle/>
          <a:p>
            <a:r>
              <a:rPr lang="el-GR" sz="2600" b="1" kern="100" dirty="0">
                <a:effectLst/>
                <a:latin typeface="Calibri" panose="020F0502020204030204" pitchFamily="34" charset="0"/>
                <a:ea typeface="Calibri" panose="020F0502020204030204" pitchFamily="34" charset="0"/>
                <a:cs typeface="Arial" panose="020B0604020202020204" pitchFamily="34" charset="0"/>
              </a:rPr>
              <a:t>Ν.1640/1919</a:t>
            </a:r>
            <a:br>
              <a:rPr lang="el-GR" sz="2600" kern="100" dirty="0">
                <a:effectLst/>
                <a:latin typeface="Calibri" panose="020F0502020204030204" pitchFamily="34" charset="0"/>
                <a:ea typeface="Calibri" panose="020F0502020204030204" pitchFamily="34" charset="0"/>
                <a:cs typeface="Arial" panose="020B0604020202020204" pitchFamily="34" charset="0"/>
              </a:rPr>
            </a:br>
            <a:endParaRPr lang="el-GR" sz="2600" dirty="0"/>
          </a:p>
        </p:txBody>
      </p:sp>
      <p:sp>
        <p:nvSpPr>
          <p:cNvPr id="3" name="Θέση περιεχομένου 2">
            <a:extLst>
              <a:ext uri="{FF2B5EF4-FFF2-40B4-BE49-F238E27FC236}">
                <a16:creationId xmlns:a16="http://schemas.microsoft.com/office/drawing/2014/main" id="{EE69AA63-2802-0E16-C416-5173F562DFB7}"/>
              </a:ext>
            </a:extLst>
          </p:cNvPr>
          <p:cNvSpPr>
            <a:spLocks noGrp="1"/>
          </p:cNvSpPr>
          <p:nvPr>
            <p:ph idx="1"/>
          </p:nvPr>
        </p:nvSpPr>
        <p:spPr/>
        <p:txBody>
          <a:bodyPr>
            <a:normAutofit/>
          </a:bodyPr>
          <a:lstStyle/>
          <a:p>
            <a:r>
              <a:rPr lang="el-GR" sz="2400" dirty="0">
                <a:effectLst/>
                <a:latin typeface="Calibri" panose="020F0502020204030204" pitchFamily="34" charset="0"/>
                <a:ea typeface="Calibri" panose="020F0502020204030204" pitchFamily="34" charset="0"/>
                <a:cs typeface="Arial" panose="020B0604020202020204" pitchFamily="34" charset="0"/>
              </a:rPr>
              <a:t>Μετά τους Βαλκανικούς και τον Α’ Παγκόσμιο Πόλεμο ,η έκταση της χώρας έχει αυξηθεί και η Ελλάδα βρίσκεται σε μια περίοδο «εθνικής αφυπνίσεως»</a:t>
            </a:r>
          </a:p>
          <a:p>
            <a:r>
              <a:rPr lang="el-GR" sz="2400" dirty="0">
                <a:latin typeface="Calibri" panose="020F0502020204030204" pitchFamily="34" charset="0"/>
                <a:ea typeface="Calibri" panose="020F0502020204030204" pitchFamily="34" charset="0"/>
                <a:cs typeface="Arial" panose="020B0604020202020204" pitchFamily="34" charset="0"/>
              </a:rPr>
              <a:t>Ο</a:t>
            </a:r>
            <a:r>
              <a:rPr lang="el-GR" sz="2400" dirty="0">
                <a:effectLst/>
                <a:latin typeface="Calibri" panose="020F0502020204030204" pitchFamily="34" charset="0"/>
                <a:ea typeface="Calibri" panose="020F0502020204030204" pitchFamily="34" charset="0"/>
                <a:cs typeface="Arial" panose="020B0604020202020204" pitchFamily="34" charset="0"/>
              </a:rPr>
              <a:t> Ν.1640/1919 αποτελεί ένα ορόσημο της ιστορίας της ελληνικής φορολογικής νομοθεσίας, η οποία θεωρείται πως αρχίζει ουσιαστικά εκείνη την περίοδο</a:t>
            </a:r>
          </a:p>
          <a:p>
            <a:r>
              <a:rPr lang="el-GR" sz="2400" dirty="0">
                <a:latin typeface="Calibri" panose="020F0502020204030204" pitchFamily="34" charset="0"/>
                <a:ea typeface="Calibri" panose="020F0502020204030204" pitchFamily="34" charset="0"/>
                <a:cs typeface="Arial" panose="020B0604020202020204" pitchFamily="34" charset="0"/>
              </a:rPr>
              <a:t>Ή</a:t>
            </a:r>
            <a:r>
              <a:rPr lang="el-GR" sz="2400" dirty="0">
                <a:effectLst/>
                <a:latin typeface="Calibri" panose="020F0502020204030204" pitchFamily="34" charset="0"/>
                <a:ea typeface="Calibri" panose="020F0502020204030204" pitchFamily="34" charset="0"/>
                <a:cs typeface="Arial" panose="020B0604020202020204" pitchFamily="34" charset="0"/>
              </a:rPr>
              <a:t>ταν η πρώτη προσπάθεια να οργανωθεί νομοτεχνικά ένα δίκαιο, άρτιο και ενιαίο σύστημα φορολογίας γενικά, αλλά και συγκεκριμένα φορολογίας εισοδήματος</a:t>
            </a:r>
          </a:p>
          <a:p>
            <a:r>
              <a:rPr lang="el-GR" sz="2400" kern="100" dirty="0">
                <a:latin typeface="Calibri" panose="020F0502020204030204" pitchFamily="34" charset="0"/>
                <a:ea typeface="Calibri" panose="020F0502020204030204" pitchFamily="34" charset="0"/>
                <a:cs typeface="Arial" panose="020B0604020202020204" pitchFamily="34" charset="0"/>
              </a:rPr>
              <a:t>Οι δυσχέρειες, που προκάλεσε η</a:t>
            </a:r>
            <a:r>
              <a:rPr lang="el-GR" sz="2400" kern="100" dirty="0">
                <a:effectLst/>
                <a:latin typeface="Calibri" panose="020F0502020204030204" pitchFamily="34" charset="0"/>
                <a:ea typeface="Calibri" panose="020F0502020204030204" pitchFamily="34" charset="0"/>
                <a:cs typeface="Arial" panose="020B0604020202020204" pitchFamily="34" charset="0"/>
              </a:rPr>
              <a:t> Μικρασιατική καταστροφή ,καθώς και η επιλογή για σταδιακή και άτακτη εφαρμογή του νόμου, οδήγησαν σε πληθ</a:t>
            </a:r>
            <a:r>
              <a:rPr lang="el-GR" sz="2400" kern="100" dirty="0">
                <a:latin typeface="Calibri" panose="020F0502020204030204" pitchFamily="34" charset="0"/>
                <a:ea typeface="Calibri" panose="020F0502020204030204" pitchFamily="34" charset="0"/>
                <a:cs typeface="Arial" panose="020B0604020202020204" pitchFamily="34" charset="0"/>
              </a:rPr>
              <a:t>ώρα πρακτικών ζητημάτων εφαρμογής του</a:t>
            </a:r>
            <a:endParaRPr lang="el-G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el-GR" sz="2400" dirty="0"/>
          </a:p>
        </p:txBody>
      </p:sp>
    </p:spTree>
    <p:extLst>
      <p:ext uri="{BB962C8B-B14F-4D97-AF65-F5344CB8AC3E}">
        <p14:creationId xmlns:p14="http://schemas.microsoft.com/office/powerpoint/2010/main" val="3211597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8276F4-ECBA-62EA-B94D-668719DA0AB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C05CE8B-D405-96AA-7A69-15EC8D783B92}"/>
              </a:ext>
            </a:extLst>
          </p:cNvPr>
          <p:cNvSpPr>
            <a:spLocks noGrp="1"/>
          </p:cNvSpPr>
          <p:nvPr>
            <p:ph idx="1"/>
          </p:nvPr>
        </p:nvSpPr>
        <p:spPr/>
        <p:txBody>
          <a:bodyPr>
            <a:normAutofit/>
          </a:bodyPr>
          <a:lstStyle/>
          <a:p>
            <a:r>
              <a:rPr lang="el-GR" sz="2400" kern="100" dirty="0">
                <a:latin typeface="Calibri" panose="020F0502020204030204" pitchFamily="34" charset="0"/>
                <a:ea typeface="Calibri" panose="020F0502020204030204" pitchFamily="34" charset="0"/>
                <a:cs typeface="Arial" panose="020B0604020202020204" pitchFamily="34" charset="0"/>
              </a:rPr>
              <a:t>Η </a:t>
            </a:r>
            <a:r>
              <a:rPr lang="el-GR" sz="2400" kern="100" dirty="0">
                <a:effectLst/>
                <a:latin typeface="Calibri" panose="020F0502020204030204" pitchFamily="34" charset="0"/>
                <a:ea typeface="Calibri" panose="020F0502020204030204" pitchFamily="34" charset="0"/>
                <a:cs typeface="Arial" panose="020B0604020202020204" pitchFamily="34" charset="0"/>
              </a:rPr>
              <a:t>φορολογία εισοδήματος διαχωριζόταν : </a:t>
            </a:r>
          </a:p>
          <a:p>
            <a:pPr marL="0" indent="0">
              <a:buNone/>
            </a:pPr>
            <a:r>
              <a:rPr lang="el-GR" sz="2400" kern="100" dirty="0">
                <a:latin typeface="Calibri" panose="020F0502020204030204" pitchFamily="34" charset="0"/>
                <a:ea typeface="Calibri" panose="020F0502020204030204" pitchFamily="34" charset="0"/>
                <a:cs typeface="Arial" panose="020B0604020202020204" pitchFamily="34" charset="0"/>
              </a:rPr>
              <a:t>    α) </a:t>
            </a:r>
            <a:r>
              <a:rPr lang="el-GR" sz="2400" kern="100" dirty="0">
                <a:effectLst/>
                <a:latin typeface="Calibri" panose="020F0502020204030204" pitchFamily="34" charset="0"/>
                <a:ea typeface="Calibri" panose="020F0502020204030204" pitchFamily="34" charset="0"/>
                <a:cs typeface="Arial" panose="020B0604020202020204" pitchFamily="34" charset="0"/>
              </a:rPr>
              <a:t>στο αναλυτικό επίπεδο, όπου αφορούσε πηγές εισοδήματος, που φορολογούταν με αναλογικό συντελεστή </a:t>
            </a:r>
          </a:p>
          <a:p>
            <a:pPr marL="0" indent="0">
              <a:buNone/>
            </a:pPr>
            <a:r>
              <a:rPr lang="el-GR" sz="2400" kern="100" dirty="0">
                <a:latin typeface="Calibri" panose="020F0502020204030204" pitchFamily="34" charset="0"/>
                <a:ea typeface="Calibri" panose="020F0502020204030204" pitchFamily="34" charset="0"/>
                <a:cs typeface="Arial" panose="020B0604020202020204" pitchFamily="34" charset="0"/>
              </a:rPr>
              <a:t>    β</a:t>
            </a:r>
            <a:r>
              <a:rPr lang="el-GR" sz="2400" kern="100" dirty="0">
                <a:effectLst/>
                <a:latin typeface="Calibri" panose="020F0502020204030204" pitchFamily="34" charset="0"/>
                <a:ea typeface="Calibri" panose="020F0502020204030204" pitchFamily="34" charset="0"/>
                <a:cs typeface="Arial" panose="020B0604020202020204" pitchFamily="34" charset="0"/>
              </a:rPr>
              <a:t>) στο συνθετικό επίπεδο, που αφορούσε το συνολικό ετήσιο εισόδημα και φορολογούταν με προοδευτικό συντελεστή</a:t>
            </a:r>
          </a:p>
          <a:p>
            <a:r>
              <a:rPr lang="el-GR" sz="2400" dirty="0">
                <a:effectLst/>
                <a:latin typeface="Calibri" panose="020F0502020204030204" pitchFamily="34" charset="0"/>
                <a:ea typeface="Calibri" panose="020F0502020204030204" pitchFamily="34" charset="0"/>
                <a:cs typeface="Arial" panose="020B0604020202020204" pitchFamily="34" charset="0"/>
              </a:rPr>
              <a:t>Τα εισοδήματα κατατάσσονται σε επτά κατηγορίες και αρχικά σε κάθε κατηγορία εφαρμοζόταν ένας διαφορετικός συντελεστής ,ανεξαρτήτως του ύψους εισοδήματος, ανάλογα με την πηγή προέλευσης του</a:t>
            </a:r>
          </a:p>
          <a:p>
            <a:r>
              <a:rPr lang="el-GR" sz="2400" dirty="0">
                <a:effectLst/>
                <a:latin typeface="Calibri" panose="020F0502020204030204" pitchFamily="34" charset="0"/>
                <a:ea typeface="Calibri" panose="020F0502020204030204" pitchFamily="34" charset="0"/>
                <a:cs typeface="Arial" panose="020B0604020202020204" pitchFamily="34" charset="0"/>
              </a:rPr>
              <a:t> Ύστερα, εφαρμοζόταν ένας συμπληρωματικός φόρος «επί της συνολικής καθαράς προσόδου», δηλαδή του συνολικού εισοδήματος, με προοδευτικό φορολογικό συντελεστή ( από 5% έως και 10%)</a:t>
            </a:r>
            <a:endParaRPr lang="el-GR"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124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93B55F-ABB8-ECCC-CB5A-B47D0DB9FCD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89A239A-5C6A-0B61-55C3-F7BFA3F25F17}"/>
              </a:ext>
            </a:extLst>
          </p:cNvPr>
          <p:cNvSpPr>
            <a:spLocks noGrp="1"/>
          </p:cNvSpPr>
          <p:nvPr>
            <p:ph idx="1"/>
          </p:nvPr>
        </p:nvSpPr>
        <p:spPr/>
        <p:txBody>
          <a:bodyPr>
            <a:normAutofit/>
          </a:bodyPr>
          <a:lstStyle/>
          <a:p>
            <a:r>
              <a:rPr lang="el-GR" sz="2400" dirty="0">
                <a:latin typeface="Calibri" panose="020F0502020204030204" pitchFamily="34" charset="0"/>
                <a:ea typeface="Calibri" panose="020F0502020204030204" pitchFamily="34" charset="0"/>
                <a:cs typeface="Arial" panose="020B0604020202020204" pitchFamily="34" charset="0"/>
              </a:rPr>
              <a:t>Ο</a:t>
            </a:r>
            <a:r>
              <a:rPr lang="el-GR" sz="2400" dirty="0">
                <a:effectLst/>
                <a:latin typeface="Calibri" panose="020F0502020204030204" pitchFamily="34" charset="0"/>
                <a:ea typeface="Calibri" panose="020F0502020204030204" pitchFamily="34" charset="0"/>
                <a:cs typeface="Arial" panose="020B0604020202020204" pitchFamily="34" charset="0"/>
              </a:rPr>
              <a:t> νόμος δεν διαχώριζε τα φυσικά από τα νομικά πρόσωπα, τα οποία φορολογούνταν με βάση τις παραπάνω κατηγορίες</a:t>
            </a:r>
          </a:p>
          <a:p>
            <a:r>
              <a:rPr lang="el-GR" sz="2400" dirty="0">
                <a:effectLst/>
                <a:latin typeface="Calibri" panose="020F0502020204030204" pitchFamily="34" charset="0"/>
                <a:ea typeface="Calibri" panose="020F0502020204030204" pitchFamily="34" charset="0"/>
                <a:cs typeface="Arial" panose="020B0604020202020204" pitchFamily="34" charset="0"/>
              </a:rPr>
              <a:t>Υποκείμενο του φόρου ήταν οι τα φυσικά πρόσωπα που κατοικούσαν ή διέμεναν στην Ελλάδα (προϋποθέσεις εντός του νόμου) ή αποκόμιζαν εισόδημα στο εξωτερικό από ελληνικές επιχειρήσεις</a:t>
            </a:r>
          </a:p>
          <a:p>
            <a:r>
              <a:rPr lang="el-GR" sz="2400" dirty="0">
                <a:latin typeface="Calibri" panose="020F0502020204030204" pitchFamily="34" charset="0"/>
                <a:ea typeface="Calibri" panose="020F0502020204030204" pitchFamily="34" charset="0"/>
                <a:cs typeface="Arial" panose="020B0604020202020204" pitchFamily="34" charset="0"/>
              </a:rPr>
              <a:t>Τ</a:t>
            </a:r>
            <a:r>
              <a:rPr lang="el-GR" sz="2400" dirty="0">
                <a:effectLst/>
                <a:latin typeface="Calibri" panose="020F0502020204030204" pitchFamily="34" charset="0"/>
                <a:ea typeface="Calibri" panose="020F0502020204030204" pitchFamily="34" charset="0"/>
                <a:cs typeface="Arial" panose="020B0604020202020204" pitchFamily="34" charset="0"/>
              </a:rPr>
              <a:t>ο εισόδημα  ενός φυσικού προσώπου φορολογούταν με τον ίδιο τρόπο βάσει των παραπάνω κατηγοριών, ανεξαρτήτως αν προήλθε από ατομική επιχείρηση ή εταιρία ,συνεταιρισμό κ.α.</a:t>
            </a:r>
          </a:p>
          <a:p>
            <a:r>
              <a:rPr lang="el-GR" sz="2400" dirty="0">
                <a:effectLst/>
                <a:latin typeface="Calibri" panose="020F0502020204030204" pitchFamily="34" charset="0"/>
                <a:ea typeface="Calibri" panose="020F0502020204030204" pitchFamily="34" charset="0"/>
                <a:cs typeface="Arial" panose="020B0604020202020204" pitchFamily="34" charset="0"/>
              </a:rPr>
              <a:t>Αντικείμενο του φόρου ήταν η πρόσοδος, η οποία αποκτήθηκε κατά το προηγούμενο της φορολογίας οικονομικό έτος</a:t>
            </a:r>
            <a:endParaRPr lang="el-GR" sz="2400" dirty="0"/>
          </a:p>
        </p:txBody>
      </p:sp>
    </p:spTree>
    <p:extLst>
      <p:ext uri="{BB962C8B-B14F-4D97-AF65-F5344CB8AC3E}">
        <p14:creationId xmlns:p14="http://schemas.microsoft.com/office/powerpoint/2010/main" val="411713593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2158</Words>
  <Application>Microsoft Office PowerPoint</Application>
  <PresentationFormat>Ευρεία οθόνη</PresentationFormat>
  <Paragraphs>114</Paragraphs>
  <Slides>26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Arial</vt:lpstr>
      <vt:lpstr>Calibri</vt:lpstr>
      <vt:lpstr>Calibri Light</vt:lpstr>
      <vt:lpstr>Θέμα του Office</vt:lpstr>
      <vt:lpstr>Η ιστορική εξέλιξη της φορολογίας εισοδήματος στην Ελλάδα</vt:lpstr>
      <vt:lpstr>Εισαγωγή</vt:lpstr>
      <vt:lpstr>Παρουσίαση του PowerPoint</vt:lpstr>
      <vt:lpstr>Παρουσίαση του PowerPoint</vt:lpstr>
      <vt:lpstr>Ν.3393/1909 </vt:lpstr>
      <vt:lpstr>Παρουσίαση του PowerPoint</vt:lpstr>
      <vt:lpstr>Ν.1640/1919 </vt:lpstr>
      <vt:lpstr>Παρουσίαση του PowerPoint</vt:lpstr>
      <vt:lpstr>Παρουσίαση του PowerPoint</vt:lpstr>
      <vt:lpstr>Παρουσίαση του PowerPoint</vt:lpstr>
      <vt:lpstr>Ν.Δ 3323/1955 </vt:lpstr>
      <vt:lpstr>Παρουσίαση του PowerPoint</vt:lpstr>
      <vt:lpstr>Παρουσίαση του PowerPoint</vt:lpstr>
      <vt:lpstr>Ν.Δ 3843/1958 </vt:lpstr>
      <vt:lpstr>Παρουσίαση του PowerPoint</vt:lpstr>
      <vt:lpstr>Παρουσίαση του PowerPoint</vt:lpstr>
      <vt:lpstr>Ν.820/1978 </vt:lpstr>
      <vt:lpstr>Ν.2238/1994 (Κώδικας Φορολογίας Εισοδήματος) </vt:lpstr>
      <vt:lpstr>Παρουσίαση του PowerPoint</vt:lpstr>
      <vt:lpstr>Φυσικά πρόσωπα:</vt:lpstr>
      <vt:lpstr>Νομικά πρόσωπα:</vt:lpstr>
      <vt:lpstr>Ν.4172/2013 (Ισχύων Κώδικας Φορολογίας Εισοδήματος)</vt:lpstr>
      <vt:lpstr>Φυσικά Πρόσωπα</vt:lpstr>
      <vt:lpstr>Παρουσίαση του PowerPoint</vt:lpstr>
      <vt:lpstr>Παρουσίαση του PowerPoint</vt:lpstr>
      <vt:lpstr>Νομικά πρόσωπα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ΜΙΧΑΗΛ ΑΛΦΑΝΤΗΣ</dc:creator>
  <cp:lastModifiedBy>ΜΙΧΑΗΛ ΑΛΦΑΝΤΗΣ</cp:lastModifiedBy>
  <cp:revision>102</cp:revision>
  <dcterms:created xsi:type="dcterms:W3CDTF">2023-11-08T10:42:03Z</dcterms:created>
  <dcterms:modified xsi:type="dcterms:W3CDTF">2023-11-09T12:07:30Z</dcterms:modified>
</cp:coreProperties>
</file>