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27"/>
  </p:notes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8" r:id="rId9"/>
    <p:sldId id="272" r:id="rId10"/>
    <p:sldId id="271" r:id="rId11"/>
    <p:sldId id="269" r:id="rId12"/>
    <p:sldId id="273" r:id="rId13"/>
    <p:sldId id="263" r:id="rId14"/>
    <p:sldId id="267" r:id="rId15"/>
    <p:sldId id="264" r:id="rId16"/>
    <p:sldId id="265" r:id="rId17"/>
    <p:sldId id="266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03AA3-1457-4B39-9571-63552CA2E50C}" type="datetimeFigureOut">
              <a:rPr lang="el-GR" smtClean="0"/>
              <a:t>12/10/2023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C37C0-1E6B-4F63-AAC5-E9D1D65411A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443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C37C0-1E6B-4F63-AAC5-E9D1D65411A8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71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0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59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0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7479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9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70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37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33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0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0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0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1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25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2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8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25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657AA7F-BE72-4467-897E-7A302F46504F}" type="datetimeFigureOut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847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26" Type="http://schemas.openxmlformats.org/officeDocument/2006/relationships/image" Target="../media/image36.sv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34" Type="http://schemas.openxmlformats.org/officeDocument/2006/relationships/image" Target="../media/image40.png"/><Relationship Id="rId7" Type="http://schemas.openxmlformats.org/officeDocument/2006/relationships/hyperlink" Target="https://www.emerald.com/insight/" TargetMode="External"/><Relationship Id="rId12" Type="http://schemas.openxmlformats.org/officeDocument/2006/relationships/hyperlink" Target="https://academic.oup.com/journals/" TargetMode="External"/><Relationship Id="rId17" Type="http://schemas.openxmlformats.org/officeDocument/2006/relationships/hyperlink" Target="https://journals.sagepub.com/" TargetMode="External"/><Relationship Id="rId25" Type="http://schemas.openxmlformats.org/officeDocument/2006/relationships/image" Target="../media/image35.png"/><Relationship Id="rId33" Type="http://schemas.openxmlformats.org/officeDocument/2006/relationships/hyperlink" Target="https://link.springer.com/" TargetMode="External"/><Relationship Id="rId2" Type="http://schemas.openxmlformats.org/officeDocument/2006/relationships/image" Target="../media/image7.png"/><Relationship Id="rId16" Type="http://schemas.openxmlformats.org/officeDocument/2006/relationships/image" Target="../media/image30.svg"/><Relationship Id="rId20" Type="http://schemas.openxmlformats.org/officeDocument/2006/relationships/hyperlink" Target="https://www.tandfonline.com/" TargetMode="External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27.svg"/><Relationship Id="rId24" Type="http://schemas.openxmlformats.org/officeDocument/2006/relationships/hyperlink" Target="https://akjournals.com/page/about" TargetMode="External"/><Relationship Id="rId32" Type="http://schemas.openxmlformats.org/officeDocument/2006/relationships/image" Target="../media/image39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23" Type="http://schemas.openxmlformats.org/officeDocument/2006/relationships/image" Target="../media/image34.png"/><Relationship Id="rId28" Type="http://schemas.openxmlformats.org/officeDocument/2006/relationships/hyperlink" Target="https://search.proquest.com/pao" TargetMode="External"/><Relationship Id="rId36" Type="http://schemas.openxmlformats.org/officeDocument/2006/relationships/hyperlink" Target="https://www.jbe-platform.com/" TargetMode="External"/><Relationship Id="rId10" Type="http://schemas.openxmlformats.org/officeDocument/2006/relationships/image" Target="../media/image26.png"/><Relationship Id="rId19" Type="http://schemas.openxmlformats.org/officeDocument/2006/relationships/image" Target="../media/image32.svg"/><Relationship Id="rId31" Type="http://schemas.openxmlformats.org/officeDocument/2006/relationships/hyperlink" Target="https://muse.jhu.edu/search?action=browse&amp;limit=format:journal" TargetMode="External"/><Relationship Id="rId4" Type="http://schemas.openxmlformats.org/officeDocument/2006/relationships/hyperlink" Target="https://www.sciencedirect.com/" TargetMode="External"/><Relationship Id="rId9" Type="http://schemas.openxmlformats.org/officeDocument/2006/relationships/image" Target="../media/image25.svg"/><Relationship Id="rId14" Type="http://schemas.openxmlformats.org/officeDocument/2006/relationships/hyperlink" Target="https://www.cambridge.org/core/" TargetMode="External"/><Relationship Id="rId22" Type="http://schemas.openxmlformats.org/officeDocument/2006/relationships/hyperlink" Target="https://onlinelibrary.wiley.com/" TargetMode="External"/><Relationship Id="rId27" Type="http://schemas.openxmlformats.org/officeDocument/2006/relationships/hyperlink" Target="https://www.degruyter.com/" TargetMode="External"/><Relationship Id="rId30" Type="http://schemas.openxmlformats.org/officeDocument/2006/relationships/image" Target="../media/image38.png"/><Relationship Id="rId35" Type="http://schemas.openxmlformats.org/officeDocument/2006/relationships/image" Target="../media/image41.svg"/><Relationship Id="rId8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econpol.lib.uoa.gr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econpol.lib.uoa.gr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b.uoa.gr/ypiresies/bibliografikes-baseis/syndromes-ekpa.html#c3265" TargetMode="External"/><Relationship Id="rId13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hyperlink" Target="https://www.jstor.org/" TargetMode="External"/><Relationship Id="rId12" Type="http://schemas.openxmlformats.org/officeDocument/2006/relationships/hyperlink" Target="http://www.lib.uoa.gr/ypiresies/bibliografikes-baseis/syndromes-ekpa.html#c326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hyperlink" Target="https://www.scopus.com/search/form.uri?display=basic#basic" TargetMode="External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23.svg"/><Relationship Id="rId4" Type="http://schemas.openxmlformats.org/officeDocument/2006/relationships/hyperlink" Target="http://www.lib.uoa.gr/ypiresies/bibliografikes-baseis/syndromes-ekpa.html#c5027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atista.com/" TargetMode="External"/><Relationship Id="rId13" Type="http://schemas.openxmlformats.org/officeDocument/2006/relationships/image" Target="../media/image60.png"/><Relationship Id="rId3" Type="http://schemas.openxmlformats.org/officeDocument/2006/relationships/hyperlink" Target="https://www.proquest.com/?accountid=16330" TargetMode="External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58.png"/><Relationship Id="rId5" Type="http://schemas.openxmlformats.org/officeDocument/2006/relationships/hyperlink" Target="https://www.proquest.com/religion" TargetMode="External"/><Relationship Id="rId10" Type="http://schemas.openxmlformats.org/officeDocument/2006/relationships/hyperlink" Target="https://www.webofscience.com/wos/" TargetMode="External"/><Relationship Id="rId4" Type="http://schemas.openxmlformats.org/officeDocument/2006/relationships/hyperlink" Target="https://www.proquest.com/pqdtglobal/index?accountid=16330" TargetMode="External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://onlinelibrary.wiley.com/" TargetMode="Externa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b.uoa.gr/ypiresies/bibliografikes-baseis/syndromes-ekpa.html#c3265" TargetMode="Externa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.org/core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andfonline.com/" TargetMode="Externa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larivate.com/" TargetMode="Externa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al-link.gr/%cf%85%cf%80%ce%bf%ce%b4%ce%bf%ce%bc%ce%ae-aai/" TargetMode="External"/><Relationship Id="rId5" Type="http://schemas.openxmlformats.org/officeDocument/2006/relationships/hyperlink" Target="http://www.noc.uoa.gr/syndesh-sto-diktyo/eikoniko-idiwtiko-diktyo-vpn.html" TargetMode="External"/><Relationship Id="rId4" Type="http://schemas.openxmlformats.org/officeDocument/2006/relationships/hyperlink" Target="http://www.noc.uoa.gr/syndesh-sto-diktyo/diakomistis-mesolabhshs-proxy-server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uoa.gr/ypiresies/bibliografikes-baseis/dokimastikes-syndromes-ekpa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b.uoa.gr/ypiresies/bibliografikes-baseis/syndromes-ekpa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heal-link.g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345FC3-9F38-15D0-1F65-8E69053A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957" y="3669677"/>
            <a:ext cx="7136869" cy="1390110"/>
          </a:xfrm>
        </p:spPr>
        <p:txBody>
          <a:bodyPr/>
          <a:lstStyle/>
          <a:p>
            <a:r>
              <a:rPr lang="el-GR" sz="4400" dirty="0">
                <a:solidFill>
                  <a:srgbClr val="EBEBEB"/>
                </a:solidFill>
              </a:rPr>
              <a:t>Βιβλιογραφικές βάσεις και ηλεκτρονικά περιοδικά</a:t>
            </a:r>
            <a:endParaRPr lang="el-GR" dirty="0"/>
          </a:p>
        </p:txBody>
      </p:sp>
      <p:pic>
        <p:nvPicPr>
          <p:cNvPr id="5" name="Θέση περιεχομένου 4" descr="Εικόνα που περιέχει τοίχος, αναψυκτικό, εσωτερικός χώρος, ράφι&#10;&#10;Περιγραφή που δημιουργήθηκε αυτόματα">
            <a:extLst>
              <a:ext uri="{FF2B5EF4-FFF2-40B4-BE49-F238E27FC236}">
                <a16:creationId xmlns:a16="http://schemas.microsoft.com/office/drawing/2014/main" id="{6EBD4D61-848D-053A-F8B1-4DBC67932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6765" y="1026765"/>
            <a:ext cx="6858001" cy="480447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F97BB0-7857-D56F-06A9-40F13D8A5986}"/>
              </a:ext>
            </a:extLst>
          </p:cNvPr>
          <p:cNvSpPr txBox="1"/>
          <p:nvPr/>
        </p:nvSpPr>
        <p:spPr>
          <a:xfrm>
            <a:off x="4943957" y="1805049"/>
            <a:ext cx="6404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Βιβλιοθήκη Οικονομικών και Πολιτικών Επιστημών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51D772-051A-24F9-0286-827AE584E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68" y="222753"/>
            <a:ext cx="4543584" cy="139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19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1BC18CA-9E83-D9BC-D1F6-EE45F488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 descr="Εικόνα που περιέχει κείμενο, στιγμιότυπο οθόνης, γραμματοσειρά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A9756CAF-B405-8F1A-16EC-26FFBFFBF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90" y="60941"/>
            <a:ext cx="3654559" cy="103632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07D8B18-C24F-05A2-2839-EBEA1E283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41" b="15029"/>
          <a:stretch/>
        </p:blipFill>
        <p:spPr>
          <a:xfrm>
            <a:off x="197369" y="2366032"/>
            <a:ext cx="5127287" cy="333671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194C2BE-F5E1-94BA-A38B-62038E33A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999" b="14804"/>
          <a:stretch/>
        </p:blipFill>
        <p:spPr>
          <a:xfrm>
            <a:off x="5694233" y="1404820"/>
            <a:ext cx="6376159" cy="48974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F4F3CF-9261-CE1E-6F1A-B574BD5316C2}"/>
              </a:ext>
            </a:extLst>
          </p:cNvPr>
          <p:cNvSpPr txBox="1"/>
          <p:nvPr/>
        </p:nvSpPr>
        <p:spPr>
          <a:xfrm>
            <a:off x="114242" y="1097263"/>
            <a:ext cx="5210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i="1" dirty="0">
              <a:latin typeface="Callibri"/>
            </a:endParaRPr>
          </a:p>
          <a:p>
            <a:r>
              <a:rPr lang="el-GR" b="1" i="1" dirty="0">
                <a:latin typeface="Callibri"/>
              </a:rPr>
              <a:t>Υπάρχει η δυνατότητα αναζήτησης περιοδικών στον αλφαβητικό κατάλογο περιοδικών του </a:t>
            </a:r>
            <a:r>
              <a:rPr lang="en-US" sz="1800" b="1" i="1" dirty="0">
                <a:latin typeface="Callibri"/>
                <a:cs typeface="Calibri" panose="020F0502020204030204" pitchFamily="34" charset="0"/>
              </a:rPr>
              <a:t>HEAL-LINK</a:t>
            </a:r>
            <a:endParaRPr lang="el-GR" b="1" i="1" dirty="0">
              <a:latin typeface="Callibri"/>
            </a:endParaRPr>
          </a:p>
        </p:txBody>
      </p:sp>
      <p:sp>
        <p:nvSpPr>
          <p:cNvPr id="11" name="Βέλος: Αριστερό-δεξιό 10">
            <a:extLst>
              <a:ext uri="{FF2B5EF4-FFF2-40B4-BE49-F238E27FC236}">
                <a16:creationId xmlns:a16="http://schemas.microsoft.com/office/drawing/2014/main" id="{45B59480-DDDF-1C32-1B1A-939578632273}"/>
              </a:ext>
            </a:extLst>
          </p:cNvPr>
          <p:cNvSpPr/>
          <p:nvPr/>
        </p:nvSpPr>
        <p:spPr>
          <a:xfrm>
            <a:off x="4866044" y="3429000"/>
            <a:ext cx="908461" cy="342603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C60C44D7-21D4-1E9E-B186-F6886C903CB7}"/>
              </a:ext>
            </a:extLst>
          </p:cNvPr>
          <p:cNvSpPr/>
          <p:nvPr/>
        </p:nvSpPr>
        <p:spPr>
          <a:xfrm>
            <a:off x="2719449" y="3379559"/>
            <a:ext cx="1983180" cy="39204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CFE1E980-0EAC-0650-7792-CD8D1061DD3E}"/>
              </a:ext>
            </a:extLst>
          </p:cNvPr>
          <p:cNvSpPr/>
          <p:nvPr/>
        </p:nvSpPr>
        <p:spPr>
          <a:xfrm>
            <a:off x="318838" y="3853552"/>
            <a:ext cx="4474144" cy="1543793"/>
          </a:xfrm>
          <a:prstGeom prst="roundRect">
            <a:avLst>
              <a:gd name="adj" fmla="val 1282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8D2C7E-C620-C6F5-CDAB-3DDA074EA1D8}"/>
              </a:ext>
            </a:extLst>
          </p:cNvPr>
          <p:cNvSpPr txBox="1"/>
          <p:nvPr/>
        </p:nvSpPr>
        <p:spPr>
          <a:xfrm>
            <a:off x="808713" y="6346940"/>
            <a:ext cx="436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Callibri"/>
              </a:rPr>
              <a:t>και η δυνατότητα περιήγησης ανά εκδότη</a:t>
            </a:r>
          </a:p>
        </p:txBody>
      </p:sp>
      <p:sp>
        <p:nvSpPr>
          <p:cNvPr id="2" name="Βέλος: Καμπύλο προς τα δεξιά 1">
            <a:extLst>
              <a:ext uri="{FF2B5EF4-FFF2-40B4-BE49-F238E27FC236}">
                <a16:creationId xmlns:a16="http://schemas.microsoft.com/office/drawing/2014/main" id="{6451821E-C21C-94E1-C9FE-D3E1C10376F8}"/>
              </a:ext>
            </a:extLst>
          </p:cNvPr>
          <p:cNvSpPr/>
          <p:nvPr/>
        </p:nvSpPr>
        <p:spPr>
          <a:xfrm>
            <a:off x="53275" y="5467731"/>
            <a:ext cx="599521" cy="1204934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29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DC54EB00-27E6-1980-BED5-FC555C588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87" b="15030"/>
          <a:stretch/>
        </p:blipFill>
        <p:spPr>
          <a:xfrm>
            <a:off x="6901154" y="1224366"/>
            <a:ext cx="5169239" cy="5283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41BF6AC-A760-0F13-075E-D134F3A1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Εικόνα 12" descr="Εικόνα που περιέχει κείμενο, στιγμιότυπο οθόνης, γραμματοσειρά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C6595808-9E01-B78A-3DEC-1C9D8DBD5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90" y="60941"/>
            <a:ext cx="3654559" cy="10363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D9BAB0-2D8A-8D53-395D-C55350267D66}"/>
              </a:ext>
            </a:extLst>
          </p:cNvPr>
          <p:cNvSpPr txBox="1"/>
          <p:nvPr/>
        </p:nvSpPr>
        <p:spPr>
          <a:xfrm flipH="1">
            <a:off x="5510709" y="3022835"/>
            <a:ext cx="1463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dirty="0">
                <a:latin typeface="Callibri"/>
              </a:rPr>
              <a:t>Δυνατότητα αναζήτησης ανά εκδότη</a:t>
            </a:r>
          </a:p>
        </p:txBody>
      </p:sp>
      <p:sp>
        <p:nvSpPr>
          <p:cNvPr id="20" name="Βέλος: Αριστερό-δεξιό 19">
            <a:extLst>
              <a:ext uri="{FF2B5EF4-FFF2-40B4-BE49-F238E27FC236}">
                <a16:creationId xmlns:a16="http://schemas.microsoft.com/office/drawing/2014/main" id="{0503C77C-CDDA-1E45-C48B-685AE4530BFB}"/>
              </a:ext>
            </a:extLst>
          </p:cNvPr>
          <p:cNvSpPr/>
          <p:nvPr/>
        </p:nvSpPr>
        <p:spPr>
          <a:xfrm>
            <a:off x="5464215" y="4012444"/>
            <a:ext cx="1293045" cy="46414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7946C035-A6A6-B495-DF93-ECBB9ADDAE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94" b="19470"/>
          <a:stretch/>
        </p:blipFill>
        <p:spPr>
          <a:xfrm>
            <a:off x="73085" y="1394845"/>
            <a:ext cx="5391130" cy="5283311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8765EC1E-9A38-DA63-E41D-C0EEDDB3C8D0}"/>
              </a:ext>
            </a:extLst>
          </p:cNvPr>
          <p:cNvSpPr/>
          <p:nvPr/>
        </p:nvSpPr>
        <p:spPr>
          <a:xfrm>
            <a:off x="804721" y="4339525"/>
            <a:ext cx="1065027" cy="299799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4EDF9567-53F5-E212-58F5-CB4D0B35A9B2}"/>
              </a:ext>
            </a:extLst>
          </p:cNvPr>
          <p:cNvSpPr/>
          <p:nvPr/>
        </p:nvSpPr>
        <p:spPr>
          <a:xfrm>
            <a:off x="1869748" y="3889932"/>
            <a:ext cx="1797804" cy="245023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58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6E9AB7B-91DC-C94F-2893-C1EDBF33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 descr="Εικόνα που περιέχει κείμενο, στιγμιότυπο οθόνης, γραμματοσειρά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B293C98C-3F00-4965-270B-E604A3D3C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90" y="60941"/>
            <a:ext cx="3654559" cy="1036322"/>
          </a:xfrm>
          <a:prstGeom prst="rect">
            <a:avLst/>
          </a:prstGeom>
        </p:spPr>
      </p:pic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F46F0834-DAA1-5BD1-B448-CC1C6F1707AE}"/>
              </a:ext>
            </a:extLst>
          </p:cNvPr>
          <p:cNvSpPr txBox="1"/>
          <p:nvPr/>
        </p:nvSpPr>
        <p:spPr>
          <a:xfrm>
            <a:off x="1063546" y="2488015"/>
            <a:ext cx="211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Callibri"/>
              </a:rPr>
              <a:t>ScienceDirect:</a:t>
            </a:r>
            <a:endParaRPr lang="el-GR" b="1" i="1" u="sng" dirty="0">
              <a:solidFill>
                <a:schemeClr val="accent1">
                  <a:lumMod val="60000"/>
                  <a:lumOff val="40000"/>
                </a:schemeClr>
              </a:solidFill>
              <a:latin typeface="Cal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F8472-16DB-66AE-E80E-A8F40C7CA640}"/>
              </a:ext>
            </a:extLst>
          </p:cNvPr>
          <p:cNvSpPr txBox="1"/>
          <p:nvPr/>
        </p:nvSpPr>
        <p:spPr>
          <a:xfrm>
            <a:off x="1046556" y="2914203"/>
            <a:ext cx="2681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libri"/>
              </a:rPr>
              <a:t>https://www.sciencedirect.com/</a:t>
            </a:r>
          </a:p>
        </p:txBody>
      </p:sp>
      <p:pic>
        <p:nvPicPr>
          <p:cNvPr id="8" name="Γραφικό 7">
            <a:extLst>
              <a:ext uri="{FF2B5EF4-FFF2-40B4-BE49-F238E27FC236}">
                <a16:creationId xmlns:a16="http://schemas.microsoft.com/office/drawing/2014/main" id="{268EE487-4909-EE73-17B8-D1495DDF4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2163" y="2577113"/>
            <a:ext cx="780156" cy="683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0C8DCC-1987-2829-6F10-FBF0B51F1924}"/>
              </a:ext>
            </a:extLst>
          </p:cNvPr>
          <p:cNvSpPr txBox="1"/>
          <p:nvPr/>
        </p:nvSpPr>
        <p:spPr>
          <a:xfrm>
            <a:off x="118574" y="3937629"/>
            <a:ext cx="2840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https://www.emerald.com/insight/</a:t>
            </a:r>
            <a:endParaRPr lang="el-G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Γραφικό 11">
            <a:extLst>
              <a:ext uri="{FF2B5EF4-FFF2-40B4-BE49-F238E27FC236}">
                <a16:creationId xmlns:a16="http://schemas.microsoft.com/office/drawing/2014/main" id="{90A63D11-79B5-0537-C972-2DE9C4A23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7899" y="3568297"/>
            <a:ext cx="2257039" cy="307778"/>
          </a:xfrm>
          <a:prstGeom prst="rect">
            <a:avLst/>
          </a:prstGeom>
        </p:spPr>
      </p:pic>
      <p:pic>
        <p:nvPicPr>
          <p:cNvPr id="14" name="Γραφικό 13">
            <a:extLst>
              <a:ext uri="{FF2B5EF4-FFF2-40B4-BE49-F238E27FC236}">
                <a16:creationId xmlns:a16="http://schemas.microsoft.com/office/drawing/2014/main" id="{8BFEA118-BF25-52EF-FAE5-3D65F9ADE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3899" y="4506794"/>
            <a:ext cx="1633928" cy="3693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C9495B-1506-47F2-6AF4-268702B3543A}"/>
              </a:ext>
            </a:extLst>
          </p:cNvPr>
          <p:cNvSpPr txBox="1"/>
          <p:nvPr/>
        </p:nvSpPr>
        <p:spPr>
          <a:xfrm>
            <a:off x="118574" y="4876126"/>
            <a:ext cx="3214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libri"/>
                <a:hlinkClick r:id="rId12"/>
              </a:rPr>
              <a:t>https://academic.oup.com/journals/</a:t>
            </a:r>
            <a:endParaRPr lang="el-GR" sz="1400" dirty="0">
              <a:latin typeface="Callibri"/>
            </a:endParaRPr>
          </a:p>
        </p:txBody>
      </p:sp>
      <p:pic>
        <p:nvPicPr>
          <p:cNvPr id="18" name="Εικόνα 17" descr="Εικόνα που περιέχει κείμενο, γραμματοσειρά, τυπογραφία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F5E5597-4C6A-9C3B-49A9-FC916FCE97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99" y="5504743"/>
            <a:ext cx="1968075" cy="3954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8A1A65-EB66-3BAD-AF37-10C5E8439833}"/>
              </a:ext>
            </a:extLst>
          </p:cNvPr>
          <p:cNvSpPr txBox="1"/>
          <p:nvPr/>
        </p:nvSpPr>
        <p:spPr>
          <a:xfrm>
            <a:off x="121607" y="5968511"/>
            <a:ext cx="2681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libri"/>
                <a:hlinkClick r:id="rId14"/>
              </a:rPr>
              <a:t>https://www.cambridge.org/core/</a:t>
            </a:r>
            <a:endParaRPr lang="el-GR" sz="1400" dirty="0">
              <a:latin typeface="Callibri"/>
            </a:endParaRPr>
          </a:p>
        </p:txBody>
      </p:sp>
      <p:pic>
        <p:nvPicPr>
          <p:cNvPr id="22" name="Γραφικό 21">
            <a:extLst>
              <a:ext uri="{FF2B5EF4-FFF2-40B4-BE49-F238E27FC236}">
                <a16:creationId xmlns:a16="http://schemas.microsoft.com/office/drawing/2014/main" id="{FA3A04CF-A4BA-A8C8-10D7-6A421FAB65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68797" y="2672608"/>
            <a:ext cx="1438275" cy="228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FBD5652-14A9-E561-D8D3-07E2366627EA}"/>
              </a:ext>
            </a:extLst>
          </p:cNvPr>
          <p:cNvSpPr txBox="1"/>
          <p:nvPr/>
        </p:nvSpPr>
        <p:spPr>
          <a:xfrm>
            <a:off x="4268489" y="2960070"/>
            <a:ext cx="2409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libri"/>
                <a:hlinkClick r:id="rId17"/>
              </a:rPr>
              <a:t>https://journals.sagepub.com/</a:t>
            </a:r>
            <a:endParaRPr lang="el-GR" sz="1400" dirty="0">
              <a:latin typeface="Callibri"/>
            </a:endParaRPr>
          </a:p>
        </p:txBody>
      </p:sp>
      <p:pic>
        <p:nvPicPr>
          <p:cNvPr id="26" name="Γραφικό 25">
            <a:extLst>
              <a:ext uri="{FF2B5EF4-FFF2-40B4-BE49-F238E27FC236}">
                <a16:creationId xmlns:a16="http://schemas.microsoft.com/office/drawing/2014/main" id="{FDD777B3-CB96-2A66-8122-7767CE8453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68797" y="3596276"/>
            <a:ext cx="2007693" cy="2221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4A886AB-5583-F89B-6853-EAD17A70CD81}"/>
              </a:ext>
            </a:extLst>
          </p:cNvPr>
          <p:cNvSpPr txBox="1"/>
          <p:nvPr/>
        </p:nvSpPr>
        <p:spPr>
          <a:xfrm>
            <a:off x="4287489" y="3959992"/>
            <a:ext cx="2681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0"/>
              </a:rPr>
              <a:t>https://www.tandfonline.com/</a:t>
            </a:r>
            <a:endParaRPr lang="el-G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Εικόνα 29" descr="Εικόνα που περιέχει στιγμιότυπο οθόνης, γραμματοσειρά, γραφικ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2AFEF4E-54E4-AF12-9298-1EB08C449B4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07" y="4280593"/>
            <a:ext cx="1994938" cy="52949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6D91C9F-211E-D74A-6999-7DBC635A251B}"/>
              </a:ext>
            </a:extLst>
          </p:cNvPr>
          <p:cNvSpPr txBox="1"/>
          <p:nvPr/>
        </p:nvSpPr>
        <p:spPr>
          <a:xfrm>
            <a:off x="4287489" y="4749734"/>
            <a:ext cx="6093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2"/>
              </a:rPr>
              <a:t>https://onlinelibrary.wiley.com/</a:t>
            </a:r>
            <a:endParaRPr lang="el-G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1D8C29-6700-2199-5D46-269455BBED54}"/>
              </a:ext>
            </a:extLst>
          </p:cNvPr>
          <p:cNvSpPr txBox="1"/>
          <p:nvPr/>
        </p:nvSpPr>
        <p:spPr>
          <a:xfrm>
            <a:off x="202163" y="1367557"/>
            <a:ext cx="9577268" cy="830997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  <a:reflection endPos="0" dist="50800" dir="5400000" sy="-100000" algn="bl" rotWithShape="0"/>
            <a:softEdge rad="50800"/>
          </a:effectLst>
          <a:scene3d>
            <a:camera prst="orthographicFront"/>
            <a:lightRig rig="threePt" dir="t"/>
          </a:scene3d>
          <a:sp3d extrusionH="76200">
            <a:bevelT w="0"/>
            <a:extrusionClr>
              <a:schemeClr val="accent1"/>
            </a:extrusionClr>
          </a:sp3d>
        </p:spPr>
        <p:txBody>
          <a:bodyPr wrap="square" rtlCol="0">
            <a:spAutoFit/>
          </a:bodyPr>
          <a:lstStyle/>
          <a:p>
            <a:r>
              <a:rPr lang="el-GR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Προτάσεις για Εκδοτικούς Οίκους που οι εκδόσεις τους αφορούν θέματα που θεραπεύει η Σχολή  Οικονομικών και Πολιτικών Επιστημών</a:t>
            </a:r>
          </a:p>
        </p:txBody>
      </p:sp>
      <p:pic>
        <p:nvPicPr>
          <p:cNvPr id="3" name="Εικόνα 2" descr="Εικόνα που περιέχει γραμματοσειρά, λογότυπο, γραφικ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1B4E3DA-BF42-565D-D64B-BD754EDDC9E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97" y="5292053"/>
            <a:ext cx="1559056" cy="447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FC0725-977B-113A-29AC-A8A68E53EF12}"/>
              </a:ext>
            </a:extLst>
          </p:cNvPr>
          <p:cNvSpPr txBox="1"/>
          <p:nvPr/>
        </p:nvSpPr>
        <p:spPr>
          <a:xfrm>
            <a:off x="4268489" y="5781485"/>
            <a:ext cx="2918336" cy="307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4"/>
              </a:rPr>
              <a:t>https://akjournals.com/page/about</a:t>
            </a:r>
            <a:endParaRPr lang="el-G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Γραφικό 14">
            <a:extLst>
              <a:ext uri="{FF2B5EF4-FFF2-40B4-BE49-F238E27FC236}">
                <a16:creationId xmlns:a16="http://schemas.microsoft.com/office/drawing/2014/main" id="{D05918DD-AFCF-2542-6F31-50125C86B51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923865" y="2617305"/>
            <a:ext cx="3048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91BD01-DE94-710C-8F91-8FE7A87F7950}"/>
              </a:ext>
            </a:extLst>
          </p:cNvPr>
          <p:cNvSpPr txBox="1"/>
          <p:nvPr/>
        </p:nvSpPr>
        <p:spPr>
          <a:xfrm>
            <a:off x="8393106" y="2928535"/>
            <a:ext cx="27726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https://www.degruyter.com/</a:t>
            </a:r>
            <a:endParaRPr lang="el-GR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514936-CBC6-B204-9D9A-E1091B7743A5}"/>
              </a:ext>
            </a:extLst>
          </p:cNvPr>
          <p:cNvSpPr txBox="1"/>
          <p:nvPr/>
        </p:nvSpPr>
        <p:spPr>
          <a:xfrm>
            <a:off x="8397465" y="2556052"/>
            <a:ext cx="1701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7"/>
              </a:rPr>
              <a:t>De Gruyter</a:t>
            </a: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67846-EA59-9BDA-02EC-E594E75C07AE}"/>
              </a:ext>
            </a:extLst>
          </p:cNvPr>
          <p:cNvSpPr txBox="1"/>
          <p:nvPr/>
        </p:nvSpPr>
        <p:spPr>
          <a:xfrm>
            <a:off x="8419441" y="3348367"/>
            <a:ext cx="3923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8"/>
              </a:rPr>
              <a:t>Periodicals Archive Online (ProQuest)</a:t>
            </a: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6B8E5A7A-0509-BDDA-C181-A19078782C5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156" y="3488938"/>
            <a:ext cx="905418" cy="4052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6602692-F937-2CC6-FFA0-E46B2039E019}"/>
              </a:ext>
            </a:extLst>
          </p:cNvPr>
          <p:cNvSpPr txBox="1"/>
          <p:nvPr/>
        </p:nvSpPr>
        <p:spPr>
          <a:xfrm>
            <a:off x="8419441" y="3707402"/>
            <a:ext cx="2840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https://www.proquest.com/pao</a:t>
            </a:r>
          </a:p>
        </p:txBody>
      </p:sp>
      <p:pic>
        <p:nvPicPr>
          <p:cNvPr id="36" name="Εικόνα 35" descr="Εικόνα που περιέχει γραμματοσειρά, γραφικά, κείμενο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82301CE5-8D89-4C06-B749-40DC8B99124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22" y="4205692"/>
            <a:ext cx="951574" cy="7981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E4170E9-D46D-5C49-CC78-80A946CB3E30}"/>
              </a:ext>
            </a:extLst>
          </p:cNvPr>
          <p:cNvSpPr txBox="1"/>
          <p:nvPr/>
        </p:nvSpPr>
        <p:spPr>
          <a:xfrm>
            <a:off x="8451038" y="4232249"/>
            <a:ext cx="3697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1"/>
              </a:rPr>
              <a:t>https://muse.jhu.edu/search?action=browse&amp;limit=format:journal</a:t>
            </a:r>
            <a:endParaRPr lang="el-G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Εικόνα 39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37B2B507-4507-071E-4F87-CFCBCD821BB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156" y="5231834"/>
            <a:ext cx="2909833" cy="4046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DAF8806-F19A-F57F-A74D-6B63A02B166C}"/>
              </a:ext>
            </a:extLst>
          </p:cNvPr>
          <p:cNvSpPr txBox="1"/>
          <p:nvPr/>
        </p:nvSpPr>
        <p:spPr>
          <a:xfrm>
            <a:off x="8725346" y="5218875"/>
            <a:ext cx="6098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3"/>
              </a:rPr>
              <a:t>https://link.springer.com/</a:t>
            </a:r>
            <a:endParaRPr lang="el-G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Γραφικό 43">
            <a:extLst>
              <a:ext uri="{FF2B5EF4-FFF2-40B4-BE49-F238E27FC236}">
                <a16:creationId xmlns:a16="http://schemas.microsoft.com/office/drawing/2014/main" id="{EE564999-D37F-005B-E3DB-18B21ACDAF4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471156" y="5882190"/>
            <a:ext cx="2929063" cy="2584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90EF6BB-E6D9-6F2F-E1E8-0D80238E9FA2}"/>
              </a:ext>
            </a:extLst>
          </p:cNvPr>
          <p:cNvSpPr txBox="1"/>
          <p:nvPr/>
        </p:nvSpPr>
        <p:spPr>
          <a:xfrm>
            <a:off x="7461660" y="6126056"/>
            <a:ext cx="74081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6"/>
              </a:rPr>
              <a:t>https://www.jbe-platform.com/</a:t>
            </a:r>
            <a:endParaRPr lang="el-G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05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20DF702-9703-DD98-5D2C-01699E624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09" t="18531" r="-923" b="19096"/>
          <a:stretch/>
        </p:blipFill>
        <p:spPr>
          <a:xfrm>
            <a:off x="4619500" y="581891"/>
            <a:ext cx="5568911" cy="3416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BAB6CA-07D6-5208-7F00-0DF36E5095BA}"/>
              </a:ext>
            </a:extLst>
          </p:cNvPr>
          <p:cNvSpPr txBox="1"/>
          <p:nvPr/>
        </p:nvSpPr>
        <p:spPr>
          <a:xfrm>
            <a:off x="338440" y="1568067"/>
            <a:ext cx="4281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Στην ιστοσελίδα της Βιβλιοθήκης ΟΠΕ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file"/>
              </a:rPr>
              <a:t>econpol.lib.uoa.gr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μπορείτε να βρείτε συγκεντρωμένες συλλογές ελεύθερης πρόσβασης που αφορούν θέματα Ανθρωπιστικών και Κοινωνικών Επιστημών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A16AD2-B52F-6785-5E89-F0959149B912}"/>
              </a:ext>
            </a:extLst>
          </p:cNvPr>
          <p:cNvSpPr txBox="1"/>
          <p:nvPr/>
        </p:nvSpPr>
        <p:spPr>
          <a:xfrm>
            <a:off x="326444" y="3851194"/>
            <a:ext cx="2055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file"/>
              </a:rPr>
              <a:t>econpol.lib.uoa.gr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9E4AE332-66DA-568A-E3C1-7E543DB3EF84}"/>
              </a:ext>
            </a:extLst>
          </p:cNvPr>
          <p:cNvSpPr/>
          <p:nvPr/>
        </p:nvSpPr>
        <p:spPr>
          <a:xfrm>
            <a:off x="2571213" y="4051249"/>
            <a:ext cx="433451" cy="73645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8822C3-8886-656C-8502-F32AAECFBCD5}"/>
              </a:ext>
            </a:extLst>
          </p:cNvPr>
          <p:cNvSpPr txBox="1"/>
          <p:nvPr/>
        </p:nvSpPr>
        <p:spPr>
          <a:xfrm flipH="1">
            <a:off x="3280297" y="3832845"/>
            <a:ext cx="1267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Υπηρεσίες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5E952-480F-65D5-DF96-B4BF3D838C1E}"/>
              </a:ext>
            </a:extLst>
          </p:cNvPr>
          <p:cNvSpPr txBox="1"/>
          <p:nvPr/>
        </p:nvSpPr>
        <p:spPr>
          <a:xfrm>
            <a:off x="1519251" y="5106308"/>
            <a:ext cx="32180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Συλλογές ελεύθερης πρόσβασης Ανθρωπιστικών και Κοινωνικών Επιστημών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77CFCAB-E4C5-BD5A-145D-7F1B822F6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559599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Γραφικό 18" descr="Απομακρυσμένη γλώσσα εκμάθησης με συμπαγές γέμισμα">
            <a:extLst>
              <a:ext uri="{FF2B5EF4-FFF2-40B4-BE49-F238E27FC236}">
                <a16:creationId xmlns:a16="http://schemas.microsoft.com/office/drawing/2014/main" id="{01DAF903-1478-74B9-549A-1CA9CA281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988" y="5203191"/>
            <a:ext cx="1086321" cy="821896"/>
          </a:xfrm>
          <a:prstGeom prst="rect">
            <a:avLst/>
          </a:prstGeom>
        </p:spPr>
      </p:pic>
      <p:sp>
        <p:nvSpPr>
          <p:cNvPr id="22" name="Βέλος: Διάσημα 21">
            <a:extLst>
              <a:ext uri="{FF2B5EF4-FFF2-40B4-BE49-F238E27FC236}">
                <a16:creationId xmlns:a16="http://schemas.microsoft.com/office/drawing/2014/main" id="{E0B6F586-6725-9F14-E280-AEEC2080D8C7}"/>
              </a:ext>
            </a:extLst>
          </p:cNvPr>
          <p:cNvSpPr/>
          <p:nvPr/>
        </p:nvSpPr>
        <p:spPr>
          <a:xfrm rot="5400000">
            <a:off x="2553881" y="4220275"/>
            <a:ext cx="554119" cy="898713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726A0C1F-C7A5-8A7D-BFB8-4A80EC2735F2}"/>
              </a:ext>
            </a:extLst>
          </p:cNvPr>
          <p:cNvSpPr/>
          <p:nvPr/>
        </p:nvSpPr>
        <p:spPr>
          <a:xfrm>
            <a:off x="6127666" y="1757550"/>
            <a:ext cx="558141" cy="23750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B4CD9913-DBF4-33A8-EE05-F7C42D6E70FE}"/>
              </a:ext>
            </a:extLst>
          </p:cNvPr>
          <p:cNvSpPr/>
          <p:nvPr/>
        </p:nvSpPr>
        <p:spPr>
          <a:xfrm>
            <a:off x="4833019" y="581891"/>
            <a:ext cx="748383" cy="28500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6EA1CE69-55F7-DF5C-B5BA-976AEE7BAB18}"/>
              </a:ext>
            </a:extLst>
          </p:cNvPr>
          <p:cNvSpPr/>
          <p:nvPr/>
        </p:nvSpPr>
        <p:spPr>
          <a:xfrm>
            <a:off x="6163294" y="3206339"/>
            <a:ext cx="902524" cy="591666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B7BB8D6-CE97-2CA9-F992-924E7190FE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81" t="23050" r="13179" b="18646"/>
          <a:stretch/>
        </p:blipFill>
        <p:spPr>
          <a:xfrm>
            <a:off x="7327076" y="4178026"/>
            <a:ext cx="4577504" cy="2544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Γραφικό 3" descr="Ένα λάμπα">
            <a:extLst>
              <a:ext uri="{FF2B5EF4-FFF2-40B4-BE49-F238E27FC236}">
                <a16:creationId xmlns:a16="http://schemas.microsoft.com/office/drawing/2014/main" id="{76EF47E5-BCB6-B30E-B84B-ED4B6532CA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37399" y="4343592"/>
            <a:ext cx="283742" cy="352634"/>
          </a:xfrm>
          <a:prstGeom prst="rect">
            <a:avLst/>
          </a:prstGeom>
        </p:spPr>
      </p:pic>
      <p:pic>
        <p:nvPicPr>
          <p:cNvPr id="6" name="Γραφικό 5" descr="Ένα λάμπα">
            <a:extLst>
              <a:ext uri="{FF2B5EF4-FFF2-40B4-BE49-F238E27FC236}">
                <a16:creationId xmlns:a16="http://schemas.microsoft.com/office/drawing/2014/main" id="{F04DB3C6-D7BB-7532-224E-9A4F91055E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37399" y="4861791"/>
            <a:ext cx="283742" cy="352634"/>
          </a:xfrm>
          <a:prstGeom prst="rect">
            <a:avLst/>
          </a:prstGeom>
        </p:spPr>
      </p:pic>
      <p:pic>
        <p:nvPicPr>
          <p:cNvPr id="7" name="Γραφικό 6" descr="Ένα λάμπα">
            <a:extLst>
              <a:ext uri="{FF2B5EF4-FFF2-40B4-BE49-F238E27FC236}">
                <a16:creationId xmlns:a16="http://schemas.microsoft.com/office/drawing/2014/main" id="{0F91D297-91BC-275E-8E3E-28054720F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46339" y="5298930"/>
            <a:ext cx="283742" cy="352634"/>
          </a:xfrm>
          <a:prstGeom prst="rect">
            <a:avLst/>
          </a:prstGeom>
        </p:spPr>
      </p:pic>
      <p:pic>
        <p:nvPicPr>
          <p:cNvPr id="9" name="Γραφικό 8" descr="Ένα λάμπα">
            <a:extLst>
              <a:ext uri="{FF2B5EF4-FFF2-40B4-BE49-F238E27FC236}">
                <a16:creationId xmlns:a16="http://schemas.microsoft.com/office/drawing/2014/main" id="{0377FC47-FC97-076C-8038-DC6A6C604B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54569" y="5923475"/>
            <a:ext cx="275512" cy="35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61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F26C93D-F0BF-0983-F95E-295F6256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559599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DE4C4-0161-E548-52F8-1C06BC293831}"/>
              </a:ext>
            </a:extLst>
          </p:cNvPr>
          <p:cNvSpPr txBox="1"/>
          <p:nvPr/>
        </p:nvSpPr>
        <p:spPr>
          <a:xfrm>
            <a:off x="436721" y="1839171"/>
            <a:ext cx="5065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Στην ιστοσελίδα της Βιβλιοθήκης ΟΠΕ 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file"/>
              </a:rPr>
              <a:t>econpol.lib.uoa.gr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συγκεντρώνονται επίσης οι σχετικές βιβλιογραφικές βάσεις με τα θέματα της Σχολής ΟΠΕ </a:t>
            </a:r>
            <a:endParaRPr lang="el-GR" b="1" i="1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CF07DF2-EF13-67CA-1B15-F61BD8C4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41" b="15253"/>
          <a:stretch/>
        </p:blipFill>
        <p:spPr>
          <a:xfrm>
            <a:off x="5622172" y="1255364"/>
            <a:ext cx="5813766" cy="3530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F881382A-6767-CDC9-49E1-0A04EA694AAA}"/>
              </a:ext>
            </a:extLst>
          </p:cNvPr>
          <p:cNvSpPr/>
          <p:nvPr/>
        </p:nvSpPr>
        <p:spPr>
          <a:xfrm>
            <a:off x="6012134" y="1255364"/>
            <a:ext cx="1503336" cy="20922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3D69C2BA-01CC-84A1-22C3-0543E51C4CE2}"/>
              </a:ext>
            </a:extLst>
          </p:cNvPr>
          <p:cNvSpPr/>
          <p:nvPr/>
        </p:nvSpPr>
        <p:spPr>
          <a:xfrm>
            <a:off x="7349306" y="2251785"/>
            <a:ext cx="630913" cy="20188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860AE34E-6766-0118-7690-B80B9583BE65}"/>
              </a:ext>
            </a:extLst>
          </p:cNvPr>
          <p:cNvSpPr/>
          <p:nvPr/>
        </p:nvSpPr>
        <p:spPr>
          <a:xfrm>
            <a:off x="7386452" y="3157730"/>
            <a:ext cx="1056904" cy="20188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D97F7313-3AC7-8BEF-A5CB-00C835002B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18" b="14978"/>
          <a:stretch/>
        </p:blipFill>
        <p:spPr>
          <a:xfrm>
            <a:off x="272663" y="3586349"/>
            <a:ext cx="5065177" cy="3111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1380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D5654-C141-286C-4F7B-BF002BE22C34}"/>
              </a:ext>
            </a:extLst>
          </p:cNvPr>
          <p:cNvSpPr txBox="1"/>
          <p:nvPr/>
        </p:nvSpPr>
        <p:spPr>
          <a:xfrm>
            <a:off x="2273508" y="944031"/>
            <a:ext cx="764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Βιβλιογραφικές βάσεις που αφορούν τα θέματα που θεραπεύει η σχολή Οικονομικών και Πολιτικών Επιστημών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3695A-A853-2676-79EC-09E81F5D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5BA5F63-FA13-E6CD-3D48-A246D1B7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8" y="2123059"/>
            <a:ext cx="1981200" cy="38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C8CECC-3CB7-F3FD-A75C-321BB7D2A4DD}"/>
              </a:ext>
            </a:extLst>
          </p:cNvPr>
          <p:cNvSpPr txBox="1"/>
          <p:nvPr/>
        </p:nvSpPr>
        <p:spPr>
          <a:xfrm>
            <a:off x="2611873" y="2824299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1" dirty="0">
                <a:latin typeface="Callibri"/>
                <a:hlinkClick r:id="rId4"/>
              </a:rPr>
              <a:t>EBSCO Συλλογή </a:t>
            </a:r>
            <a:r>
              <a:rPr lang="el-GR" b="1" i="1" dirty="0" err="1">
                <a:latin typeface="Callibri"/>
                <a:hlinkClick r:id="rId4"/>
              </a:rPr>
              <a:t>eBook</a:t>
            </a:r>
            <a:r>
              <a:rPr lang="el-GR" b="1" i="1" dirty="0">
                <a:latin typeface="Callibri"/>
                <a:hlinkClick r:id="rId4"/>
              </a:rPr>
              <a:t> Ανοιχτής Πρόσβασης</a:t>
            </a:r>
            <a:endParaRPr lang="el-GR" b="1" i="1" dirty="0">
              <a:latin typeface="Callibri"/>
            </a:endParaRPr>
          </a:p>
        </p:txBody>
      </p:sp>
      <p:pic>
        <p:nvPicPr>
          <p:cNvPr id="11" name="Γραφικό 10">
            <a:extLst>
              <a:ext uri="{FF2B5EF4-FFF2-40B4-BE49-F238E27FC236}">
                <a16:creationId xmlns:a16="http://schemas.microsoft.com/office/drawing/2014/main" id="{596CB1D3-8C14-781D-35A0-E64AB181D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8918" y="4674685"/>
            <a:ext cx="742155" cy="6679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8C99DA-3C3E-29C3-073C-2CC1A5613C3E}"/>
              </a:ext>
            </a:extLst>
          </p:cNvPr>
          <p:cNvSpPr txBox="1"/>
          <p:nvPr/>
        </p:nvSpPr>
        <p:spPr>
          <a:xfrm>
            <a:off x="2605100" y="4886848"/>
            <a:ext cx="2664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https://www.jstor.org/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FB49D-09C9-A43D-702E-5770D68FDAF4}"/>
              </a:ext>
            </a:extLst>
          </p:cNvPr>
          <p:cNvSpPr txBox="1"/>
          <p:nvPr/>
        </p:nvSpPr>
        <p:spPr>
          <a:xfrm>
            <a:off x="2611873" y="2092861"/>
            <a:ext cx="92038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latin typeface="Callibri"/>
                <a:hlinkClick r:id="rId8"/>
              </a:rPr>
              <a:t>Communication &amp; Mass Media Complete </a:t>
            </a:r>
            <a:r>
              <a:rPr lang="en-US" b="1" dirty="0">
                <a:latin typeface="Callibri"/>
                <a:hlinkClick r:id="rId8"/>
              </a:rPr>
              <a:t> </a:t>
            </a:r>
            <a:r>
              <a:rPr lang="en-US" sz="1400" b="1" dirty="0">
                <a:latin typeface="Callibri"/>
              </a:rPr>
              <a:t>https://web.s.ebscohost.com/ehost/search/basic?vid=0&amp;sid=c6beeb2e-61c1-4857-85c6-d2f50abaeb56%40redis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3DD41C-8687-3490-78D1-8AB6321DD132}"/>
              </a:ext>
            </a:extLst>
          </p:cNvPr>
          <p:cNvSpPr txBox="1"/>
          <p:nvPr/>
        </p:nvSpPr>
        <p:spPr>
          <a:xfrm>
            <a:off x="2638574" y="6271318"/>
            <a:ext cx="6120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libri"/>
              </a:rPr>
              <a:t>https://www.scopus.com/home.uri?zone=header&amp;origin=searchbasic</a:t>
            </a:r>
          </a:p>
        </p:txBody>
      </p:sp>
      <p:pic>
        <p:nvPicPr>
          <p:cNvPr id="18" name="Γραφικό 17">
            <a:extLst>
              <a:ext uri="{FF2B5EF4-FFF2-40B4-BE49-F238E27FC236}">
                <a16:creationId xmlns:a16="http://schemas.microsoft.com/office/drawing/2014/main" id="{C76CC772-CF3A-3650-3A71-E25F7615E2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48918" y="5834645"/>
            <a:ext cx="816603" cy="6679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9762AA-7B79-630B-018B-8B79320FFB3C}"/>
              </a:ext>
            </a:extLst>
          </p:cNvPr>
          <p:cNvSpPr txBox="1"/>
          <p:nvPr/>
        </p:nvSpPr>
        <p:spPr>
          <a:xfrm>
            <a:off x="2605100" y="5828154"/>
            <a:ext cx="1250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latin typeface="Callibri"/>
                <a:hlinkClick r:id="rId11" tooltip="Opens external link in new window"/>
              </a:rPr>
              <a:t>SCOPUS:</a:t>
            </a:r>
            <a:r>
              <a:rPr lang="en-US" b="1" i="1" dirty="0">
                <a:latin typeface="Callibri"/>
              </a:rPr>
              <a:t> </a:t>
            </a:r>
            <a:endParaRPr lang="el-GR" b="1" i="1" dirty="0">
              <a:latin typeface="Cal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01E1A3-BDFC-76F5-725D-34094BA9326B}"/>
              </a:ext>
            </a:extLst>
          </p:cNvPr>
          <p:cNvSpPr txBox="1"/>
          <p:nvPr/>
        </p:nvSpPr>
        <p:spPr>
          <a:xfrm>
            <a:off x="2605100" y="3558164"/>
            <a:ext cx="1321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Callibri"/>
                <a:hlinkClick r:id="rId12" tooltip="Opens internal link in current window"/>
              </a:rPr>
              <a:t>GreenFILE</a:t>
            </a:r>
            <a:r>
              <a:rPr lang="en-US" b="1" dirty="0"/>
              <a:t> </a:t>
            </a:r>
            <a:endParaRPr lang="el-GR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C7D711-52C1-248F-48FA-98705508D421}"/>
              </a:ext>
            </a:extLst>
          </p:cNvPr>
          <p:cNvSpPr txBox="1"/>
          <p:nvPr/>
        </p:nvSpPr>
        <p:spPr>
          <a:xfrm>
            <a:off x="2611873" y="3951323"/>
            <a:ext cx="83483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libri"/>
              </a:rPr>
              <a:t>https://web.s.ebscohost.com/ehost/search/basic?vid=0&amp;sid=a400974d-9f0f-4f5e-a2f1-8e18b2857d7a%40redis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6CD75F-5D85-9DF3-1FC5-AB955DBED698}"/>
              </a:ext>
            </a:extLst>
          </p:cNvPr>
          <p:cNvSpPr txBox="1"/>
          <p:nvPr/>
        </p:nvSpPr>
        <p:spPr>
          <a:xfrm>
            <a:off x="2605100" y="3194613"/>
            <a:ext cx="86244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libri"/>
              </a:rPr>
              <a:t>https://web.s.ebscohost.com/ehost/search/basic?vid=0&amp;sid=5147b167-17fa-48c0-8581-80009030948c%40redis</a:t>
            </a: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981E9E2A-9F1C-CA9E-805F-1F33020FCBB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7084" b="15045"/>
          <a:stretch/>
        </p:blipFill>
        <p:spPr>
          <a:xfrm>
            <a:off x="512734" y="2875913"/>
            <a:ext cx="1952787" cy="1170286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7E126B3E-0367-BA2C-90D6-124F88C6E62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5045" b="15045"/>
          <a:stretch/>
        </p:blipFill>
        <p:spPr>
          <a:xfrm>
            <a:off x="6583380" y="4297636"/>
            <a:ext cx="2201184" cy="1422084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116E27D3-93A5-469F-5A7A-4B6293D8BAD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8983" b="18955"/>
          <a:stretch/>
        </p:blipFill>
        <p:spPr>
          <a:xfrm>
            <a:off x="9114965" y="5191554"/>
            <a:ext cx="2338416" cy="15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65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2C5300-1B95-1EF0-8B2A-918D47BAF22F}"/>
              </a:ext>
            </a:extLst>
          </p:cNvPr>
          <p:cNvSpPr txBox="1"/>
          <p:nvPr/>
        </p:nvSpPr>
        <p:spPr>
          <a:xfrm>
            <a:off x="2246910" y="923744"/>
            <a:ext cx="7698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Βιβλιογραφικές βάσεις που αφορούν τα θέματα που θεραπεύει η σχολή Οικονομικών και Πολιτικών Επιστημών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03ACE79-52F8-1204-4F15-CBF86AA6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85E2FC-1DB6-74C5-3F20-6D1C8C826A11}"/>
              </a:ext>
            </a:extLst>
          </p:cNvPr>
          <p:cNvSpPr txBox="1"/>
          <p:nvPr/>
        </p:nvSpPr>
        <p:spPr>
          <a:xfrm>
            <a:off x="2246910" y="1960084"/>
            <a:ext cx="1214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ProQuest</a:t>
            </a:r>
            <a:endParaRPr lang="en-US" b="1" i="1" dirty="0">
              <a:effectLst/>
              <a:latin typeface="Calibri" panose="020F0502020204030204" pitchFamily="34" charset="0"/>
              <a:cs typeface="Calibri" panose="020F0502020204030204" pitchFamily="34" charset="0"/>
              <a:hlinkClick r:id="rId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BA177-2284-9568-C168-23A885A9CCD4}"/>
              </a:ext>
            </a:extLst>
          </p:cNvPr>
          <p:cNvSpPr txBox="1"/>
          <p:nvPr/>
        </p:nvSpPr>
        <p:spPr>
          <a:xfrm>
            <a:off x="2242432" y="2991906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ProQuest Dissertations &amp; Theses Global:</a:t>
            </a:r>
            <a:endParaRPr lang="el-G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86305-5E10-E95D-8EDE-2543822FA991}"/>
              </a:ext>
            </a:extLst>
          </p:cNvPr>
          <p:cNvSpPr txBox="1"/>
          <p:nvPr/>
        </p:nvSpPr>
        <p:spPr>
          <a:xfrm>
            <a:off x="2237954" y="3838227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latin typeface="Callibri"/>
                <a:hlinkClick r:id="rId5" tooltip="Opens external link in new window"/>
              </a:rPr>
              <a:t>Religion Database </a:t>
            </a:r>
            <a:r>
              <a:rPr lang="el-GR" b="1" i="1" dirty="0">
                <a:latin typeface="Callibri"/>
                <a:hlinkClick r:id="rId5" tooltip="Opens external link in new window"/>
              </a:rPr>
              <a:t>του οίκου </a:t>
            </a:r>
            <a:r>
              <a:rPr lang="en-US" b="1" i="1" dirty="0">
                <a:latin typeface="Callibri"/>
                <a:hlinkClick r:id="rId5" tooltip="Opens external link in new window"/>
              </a:rPr>
              <a:t>ProQuest:</a:t>
            </a:r>
            <a:r>
              <a:rPr lang="en-US" b="1" i="1" dirty="0">
                <a:latin typeface="Callibri"/>
              </a:rPr>
              <a:t> </a:t>
            </a:r>
            <a:endParaRPr lang="el-GR" b="1" i="1" dirty="0">
              <a:latin typeface="Cal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D484D-E310-FAE4-F55B-958E19AACD3A}"/>
              </a:ext>
            </a:extLst>
          </p:cNvPr>
          <p:cNvSpPr txBox="1"/>
          <p:nvPr/>
        </p:nvSpPr>
        <p:spPr>
          <a:xfrm>
            <a:off x="2246910" y="2357780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https://www.proquest.com/index?parentSessionId=uh7rS%2FiQFnvUSdeTC2e2DnFzFc8Y%2BnRJJNMZkEDs9xk%3D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95938-C6F4-1EED-3F4E-EFD628500282}"/>
              </a:ext>
            </a:extLst>
          </p:cNvPr>
          <p:cNvSpPr txBox="1"/>
          <p:nvPr/>
        </p:nvSpPr>
        <p:spPr>
          <a:xfrm>
            <a:off x="2242432" y="3437283"/>
            <a:ext cx="6093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https://www.proquest.com/pqdtglobal/index?accountid=16330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CF693-FD99-4073-AE18-471D8CBF3A71}"/>
              </a:ext>
            </a:extLst>
          </p:cNvPr>
          <p:cNvSpPr txBox="1"/>
          <p:nvPr/>
        </p:nvSpPr>
        <p:spPr>
          <a:xfrm>
            <a:off x="2246910" y="4235922"/>
            <a:ext cx="6093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https://www.proquest.com/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E233508A-119F-0056-2D77-2569D4075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0" y="2067805"/>
            <a:ext cx="1359833" cy="5232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091B4724-EBC7-9661-2A38-521003373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0" y="4791703"/>
            <a:ext cx="1471521" cy="307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781F49-A51D-DF33-C67A-33895919FBF3}"/>
              </a:ext>
            </a:extLst>
          </p:cNvPr>
          <p:cNvSpPr txBox="1"/>
          <p:nvPr/>
        </p:nvSpPr>
        <p:spPr>
          <a:xfrm>
            <a:off x="2246910" y="4821348"/>
            <a:ext cx="6098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libri"/>
                <a:hlinkClick r:id="rId8"/>
              </a:rPr>
              <a:t>https://www.statista.com/</a:t>
            </a:r>
            <a:endParaRPr lang="el-GR" sz="1400" dirty="0">
              <a:latin typeface="Callibri"/>
            </a:endParaRPr>
          </a:p>
        </p:txBody>
      </p:sp>
      <p:pic>
        <p:nvPicPr>
          <p:cNvPr id="18" name="Εικόνα 17" descr="Εικόνα που περιέχει γραμματοσειρά, γραφικά, κείμενο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70F3935C-6C1B-9F5A-73CF-BA6930F06B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4" y="5692736"/>
            <a:ext cx="1617204" cy="4091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6D0536-6AF7-1675-1976-E703B2DE47DD}"/>
              </a:ext>
            </a:extLst>
          </p:cNvPr>
          <p:cNvSpPr txBox="1"/>
          <p:nvPr/>
        </p:nvSpPr>
        <p:spPr>
          <a:xfrm>
            <a:off x="2246910" y="5897321"/>
            <a:ext cx="6098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libri"/>
              </a:rPr>
              <a:t>https://www.webofscience.com/wos/woscc/basic-search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930E2F-5BD0-4821-FF39-DCD8C86FDC9A}"/>
              </a:ext>
            </a:extLst>
          </p:cNvPr>
          <p:cNvSpPr txBox="1"/>
          <p:nvPr/>
        </p:nvSpPr>
        <p:spPr>
          <a:xfrm>
            <a:off x="2246910" y="5531704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libri"/>
                <a:hlinkClick r:id="rId10"/>
              </a:rPr>
              <a:t>Web of Science</a:t>
            </a:r>
            <a:r>
              <a:rPr lang="en-US" baseline="30000" dirty="0">
                <a:latin typeface="Callibri"/>
                <a:hlinkClick r:id="rId10"/>
              </a:rPr>
              <a:t>™</a:t>
            </a:r>
            <a:endParaRPr lang="el-GR" dirty="0">
              <a:latin typeface="Callibri"/>
            </a:endParaRPr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4A5B28AF-33E1-FC82-A495-84AD9B8BC36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954" b="14008"/>
          <a:stretch/>
        </p:blipFill>
        <p:spPr>
          <a:xfrm>
            <a:off x="6712135" y="5195185"/>
            <a:ext cx="2936643" cy="1582514"/>
          </a:xfrm>
          <a:prstGeom prst="rect">
            <a:avLst/>
          </a:prstGeom>
        </p:spPr>
      </p:pic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64E08B94-DADA-D29D-878C-D3AFF552AA8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5753" b="16992"/>
          <a:stretch/>
        </p:blipFill>
        <p:spPr>
          <a:xfrm>
            <a:off x="9398834" y="1754741"/>
            <a:ext cx="2530738" cy="1487683"/>
          </a:xfrm>
          <a:prstGeom prst="rect">
            <a:avLst/>
          </a:prstGeom>
        </p:spPr>
      </p:pic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73A45A64-FFCC-E937-D19A-EFBF4B8E796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5819" b="14009"/>
          <a:stretch/>
        </p:blipFill>
        <p:spPr>
          <a:xfrm>
            <a:off x="8180457" y="3437283"/>
            <a:ext cx="2782165" cy="162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60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3B2FB1E-0319-AD86-B38B-6FBC3243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A40778-F1D4-FB40-6A31-4365EE21E67E}"/>
              </a:ext>
            </a:extLst>
          </p:cNvPr>
          <p:cNvSpPr txBox="1"/>
          <p:nvPr/>
        </p:nvSpPr>
        <p:spPr>
          <a:xfrm>
            <a:off x="3183058" y="525207"/>
            <a:ext cx="5415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i="1" dirty="0">
                <a:latin typeface="Callibri"/>
              </a:rPr>
              <a:t>Παραδείγματα αναζήτησης υλικού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D7FDD8A-BCE7-AFB6-0092-48C5A3C758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16" b="14606"/>
          <a:stretch/>
        </p:blipFill>
        <p:spPr>
          <a:xfrm>
            <a:off x="2017362" y="1147351"/>
            <a:ext cx="7287516" cy="307032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58F896C-9E61-E5D4-BFD8-AEFCE6AFE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07" b="14606"/>
          <a:stretch/>
        </p:blipFill>
        <p:spPr>
          <a:xfrm>
            <a:off x="8264864" y="4337603"/>
            <a:ext cx="3649782" cy="2459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45DF0C-0E0D-165C-106F-EC4EA6120707}"/>
              </a:ext>
            </a:extLst>
          </p:cNvPr>
          <p:cNvSpPr txBox="1"/>
          <p:nvPr/>
        </p:nvSpPr>
        <p:spPr>
          <a:xfrm>
            <a:off x="9703356" y="3075057"/>
            <a:ext cx="2211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libri"/>
              </a:rPr>
              <a:t>είτε με θεματική κατηγορία 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153A4A84-D436-4DAF-A63A-D25ACA70DA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25" b="19088"/>
          <a:stretch/>
        </p:blipFill>
        <p:spPr>
          <a:xfrm>
            <a:off x="284135" y="4337603"/>
            <a:ext cx="3514294" cy="2459456"/>
          </a:xfrm>
          <a:prstGeom prst="rect">
            <a:avLst/>
          </a:prstGeom>
        </p:spPr>
      </p:pic>
      <p:sp>
        <p:nvSpPr>
          <p:cNvPr id="25" name="Βέλος: Με γωνία 24">
            <a:extLst>
              <a:ext uri="{FF2B5EF4-FFF2-40B4-BE49-F238E27FC236}">
                <a16:creationId xmlns:a16="http://schemas.microsoft.com/office/drawing/2014/main" id="{E7C8B02D-C8E7-7989-59E7-9A7426F447FD}"/>
              </a:ext>
            </a:extLst>
          </p:cNvPr>
          <p:cNvSpPr/>
          <p:nvPr/>
        </p:nvSpPr>
        <p:spPr>
          <a:xfrm rot="5400000">
            <a:off x="7231347" y="3057094"/>
            <a:ext cx="2853978" cy="433849"/>
          </a:xfrm>
          <a:prstGeom prst="bentArrow">
            <a:avLst>
              <a:gd name="adj1" fmla="val 25000"/>
              <a:gd name="adj2" fmla="val 17382"/>
              <a:gd name="adj3" fmla="val 25000"/>
              <a:gd name="adj4" fmla="val 43750"/>
            </a:avLst>
          </a:prstGeom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C6E03130-8609-5A02-D7A3-2C3B96EE53FD}"/>
              </a:ext>
            </a:extLst>
          </p:cNvPr>
          <p:cNvSpPr/>
          <p:nvPr/>
        </p:nvSpPr>
        <p:spPr>
          <a:xfrm>
            <a:off x="8264864" y="5827517"/>
            <a:ext cx="898844" cy="20147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D0FE30-9DF3-0F1A-E747-C0936F94E6F3}"/>
              </a:ext>
            </a:extLst>
          </p:cNvPr>
          <p:cNvSpPr txBox="1"/>
          <p:nvPr/>
        </p:nvSpPr>
        <p:spPr>
          <a:xfrm>
            <a:off x="3798429" y="4511206"/>
            <a:ext cx="229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libri"/>
              </a:rPr>
              <a:t>Υπάρχει η δυνατότητα αναζήτησης είτε με τίτλο </a:t>
            </a:r>
            <a:endParaRPr lang="el-GR" dirty="0"/>
          </a:p>
        </p:txBody>
      </p:sp>
      <p:cxnSp>
        <p:nvCxnSpPr>
          <p:cNvPr id="31" name="Γραμμή σύνδεσης: Γωνιώδης 30">
            <a:extLst>
              <a:ext uri="{FF2B5EF4-FFF2-40B4-BE49-F238E27FC236}">
                <a16:creationId xmlns:a16="http://schemas.microsoft.com/office/drawing/2014/main" id="{AD61999A-B8AF-B23B-3089-723A7E0D383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84737" y="2278155"/>
            <a:ext cx="4599075" cy="3289176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786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39B083B-3C22-4CE2-A227-11240F2B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96" b="15947"/>
          <a:stretch/>
        </p:blipFill>
        <p:spPr>
          <a:xfrm>
            <a:off x="4588330" y="1747157"/>
            <a:ext cx="7282542" cy="4751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AB3DA4-3FF1-F30D-9E0A-2CC5AE718AA8}"/>
              </a:ext>
            </a:extLst>
          </p:cNvPr>
          <p:cNvSpPr txBox="1"/>
          <p:nvPr/>
        </p:nvSpPr>
        <p:spPr>
          <a:xfrm>
            <a:off x="3756089" y="827705"/>
            <a:ext cx="5522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i="1" dirty="0">
                <a:latin typeface="Callibri"/>
              </a:rPr>
              <a:t>Παραδείγματα αναζήτησης υλικού</a:t>
            </a:r>
          </a:p>
          <a:p>
            <a:endParaRPr lang="el-GR" sz="2000" b="1" i="1" dirty="0">
              <a:latin typeface="Callibri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40AF914-0815-2D72-D662-35DE2B8F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6EF61B-B963-AFCF-3FC9-14081A11D3FA}"/>
              </a:ext>
            </a:extLst>
          </p:cNvPr>
          <p:cNvSpPr txBox="1"/>
          <p:nvPr/>
        </p:nvSpPr>
        <p:spPr>
          <a:xfrm>
            <a:off x="121607" y="5138534"/>
            <a:ext cx="3624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libri"/>
              </a:rPr>
              <a:t>Η εφαρμογή φίλτρων αναζήτησης περιορίζει τα αποτελέσματα ανάλογα με τις ανάγκες της έρευνας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5D72DD-AE83-2EF1-16D5-83450156F2B8}"/>
              </a:ext>
            </a:extLst>
          </p:cNvPr>
          <p:cNvSpPr txBox="1"/>
          <p:nvPr/>
        </p:nvSpPr>
        <p:spPr>
          <a:xfrm>
            <a:off x="131146" y="3180807"/>
            <a:ext cx="4466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libri"/>
              </a:rPr>
              <a:t>Επιλογή φίλτρου περιορισμού αποτελεσμάτων είτε με πρόσβαση μέσα</a:t>
            </a:r>
          </a:p>
          <a:p>
            <a:r>
              <a:rPr lang="el-GR" dirty="0">
                <a:latin typeface="Callibri"/>
              </a:rPr>
              <a:t>από το δίκτυο του ΕΚΠΑ ή ελεύθερης πρόσβασης </a:t>
            </a:r>
          </a:p>
        </p:txBody>
      </p:sp>
      <p:sp>
        <p:nvSpPr>
          <p:cNvPr id="16" name="Δεξί άγκιστρο 15">
            <a:extLst>
              <a:ext uri="{FF2B5EF4-FFF2-40B4-BE49-F238E27FC236}">
                <a16:creationId xmlns:a16="http://schemas.microsoft.com/office/drawing/2014/main" id="{63AA54EE-BFF3-FB79-BDAF-E8E5D7B70E1E}"/>
              </a:ext>
            </a:extLst>
          </p:cNvPr>
          <p:cNvSpPr/>
          <p:nvPr/>
        </p:nvSpPr>
        <p:spPr>
          <a:xfrm>
            <a:off x="3756089" y="3180807"/>
            <a:ext cx="707423" cy="1499681"/>
          </a:xfrm>
          <a:prstGeom prst="rightBrace">
            <a:avLst>
              <a:gd name="adj1" fmla="val 8333"/>
              <a:gd name="adj2" fmla="val 5206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B0AAD180-6827-43A6-8007-88BF448C1A4A}"/>
              </a:ext>
            </a:extLst>
          </p:cNvPr>
          <p:cNvSpPr/>
          <p:nvPr/>
        </p:nvSpPr>
        <p:spPr>
          <a:xfrm>
            <a:off x="4597869" y="3874576"/>
            <a:ext cx="1167500" cy="20147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Δεξί άγκιστρο 17">
            <a:extLst>
              <a:ext uri="{FF2B5EF4-FFF2-40B4-BE49-F238E27FC236}">
                <a16:creationId xmlns:a16="http://schemas.microsoft.com/office/drawing/2014/main" id="{F8517562-E9AC-84DC-47B7-AAF36969FA57}"/>
              </a:ext>
            </a:extLst>
          </p:cNvPr>
          <p:cNvSpPr/>
          <p:nvPr/>
        </p:nvSpPr>
        <p:spPr>
          <a:xfrm>
            <a:off x="3756088" y="4850359"/>
            <a:ext cx="707423" cy="1499681"/>
          </a:xfrm>
          <a:prstGeom prst="rightBrace">
            <a:avLst>
              <a:gd name="adj1" fmla="val 8333"/>
              <a:gd name="adj2" fmla="val 5206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70EF6-2559-73B5-46D9-22FF2D18CAD8}"/>
              </a:ext>
            </a:extLst>
          </p:cNvPr>
          <p:cNvSpPr txBox="1"/>
          <p:nvPr/>
        </p:nvSpPr>
        <p:spPr>
          <a:xfrm>
            <a:off x="121607" y="1824617"/>
            <a:ext cx="4332364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Callibri"/>
              </a:rPr>
              <a:t>Αναζήτηση του όρου «</a:t>
            </a:r>
            <a:r>
              <a:rPr lang="en-US" sz="2000" b="1" i="1" dirty="0">
                <a:latin typeface="Callibri"/>
              </a:rPr>
              <a:t>political parties</a:t>
            </a:r>
            <a:r>
              <a:rPr lang="el-GR" sz="2000" b="1" i="1" dirty="0">
                <a:latin typeface="Callibri"/>
              </a:rPr>
              <a:t>»</a:t>
            </a:r>
            <a:r>
              <a:rPr lang="en-US" sz="2000" b="1" i="1" dirty="0">
                <a:latin typeface="Callibri"/>
              </a:rPr>
              <a:t> </a:t>
            </a:r>
            <a:r>
              <a:rPr lang="el-GR" sz="2000" dirty="0">
                <a:latin typeface="Callibri"/>
              </a:rPr>
              <a:t>στη βιβλιογραφική βάση </a:t>
            </a:r>
            <a:r>
              <a:rPr lang="en-US" sz="2000" b="1" i="1" dirty="0">
                <a:latin typeface="Callibri"/>
              </a:rPr>
              <a:t>JSTOR</a:t>
            </a:r>
            <a:endParaRPr lang="el-GR" sz="2000" b="1" i="1" dirty="0">
              <a:latin typeface="Cal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499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8DE1F09-77B6-5A4F-5471-486FD2AC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96CEC7-3EE5-6BD6-873B-613BEDA1C59A}"/>
              </a:ext>
            </a:extLst>
          </p:cNvPr>
          <p:cNvSpPr txBox="1"/>
          <p:nvPr/>
        </p:nvSpPr>
        <p:spPr>
          <a:xfrm>
            <a:off x="3769484" y="830700"/>
            <a:ext cx="5330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i="1" dirty="0">
                <a:latin typeface="Callibri"/>
              </a:rPr>
              <a:t>Παραδείγματα αναζήτησης υλικού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8E85BE3-390E-8E25-86A2-F05DB3A63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09" b="15820"/>
          <a:stretch/>
        </p:blipFill>
        <p:spPr>
          <a:xfrm>
            <a:off x="6096000" y="1872735"/>
            <a:ext cx="6008404" cy="390038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8CDAE27-7898-C7AA-AEDD-442904875D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19" b="15819"/>
          <a:stretch/>
        </p:blipFill>
        <p:spPr>
          <a:xfrm>
            <a:off x="121607" y="3181724"/>
            <a:ext cx="5535385" cy="3466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1F380C-B6F7-0721-502D-44A268E22B6E}"/>
              </a:ext>
            </a:extLst>
          </p:cNvPr>
          <p:cNvSpPr txBox="1"/>
          <p:nvPr/>
        </p:nvSpPr>
        <p:spPr>
          <a:xfrm>
            <a:off x="816383" y="1910443"/>
            <a:ext cx="4212771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Αναζήτηση όρου </a:t>
            </a:r>
            <a:r>
              <a:rPr lang="el-GR" b="1" i="1" dirty="0"/>
              <a:t>«</a:t>
            </a:r>
            <a:r>
              <a:rPr lang="en-US" b="1" i="1" dirty="0"/>
              <a:t>international finance</a:t>
            </a:r>
            <a:r>
              <a:rPr lang="el-GR" b="1" i="1" dirty="0"/>
              <a:t>» </a:t>
            </a:r>
            <a:r>
              <a:rPr lang="el-GR" dirty="0"/>
              <a:t>στον εκδότη </a:t>
            </a:r>
            <a:r>
              <a:rPr lang="en-US" b="1" i="1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Wiley</a:t>
            </a:r>
            <a:r>
              <a:rPr lang="en-US" b="1" i="1" dirty="0">
                <a:solidFill>
                  <a:srgbClr val="FF0000"/>
                </a:solidFill>
              </a:rPr>
              <a:t>,</a:t>
            </a:r>
            <a:r>
              <a:rPr lang="el-GR" dirty="0"/>
              <a:t> με περιορισμό σε χρονολογίες </a:t>
            </a:r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1AB44DF6-2387-40E0-4935-95CDAEABD307}"/>
              </a:ext>
            </a:extLst>
          </p:cNvPr>
          <p:cNvSpPr/>
          <p:nvPr/>
        </p:nvSpPr>
        <p:spPr>
          <a:xfrm>
            <a:off x="6096000" y="2985781"/>
            <a:ext cx="1170214" cy="39188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4" name="Γραμμή σύνδεσης: Γωνιώδης 13">
            <a:extLst>
              <a:ext uri="{FF2B5EF4-FFF2-40B4-BE49-F238E27FC236}">
                <a16:creationId xmlns:a16="http://schemas.microsoft.com/office/drawing/2014/main" id="{BB454A60-359E-F0EF-8527-3DC4E6DD800B}"/>
              </a:ext>
            </a:extLst>
          </p:cNvPr>
          <p:cNvCxnSpPr>
            <a:cxnSpLocks/>
          </p:cNvCxnSpPr>
          <p:nvPr/>
        </p:nvCxnSpPr>
        <p:spPr>
          <a:xfrm>
            <a:off x="5029154" y="2079164"/>
            <a:ext cx="966153" cy="955220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F18603A-79E0-EDD1-06D4-6BDEFC7CC3DD}"/>
              </a:ext>
            </a:extLst>
          </p:cNvPr>
          <p:cNvSpPr txBox="1"/>
          <p:nvPr/>
        </p:nvSpPr>
        <p:spPr>
          <a:xfrm>
            <a:off x="7547675" y="5842861"/>
            <a:ext cx="286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libri"/>
              </a:rPr>
              <a:t>Αποτελέσματα</a:t>
            </a:r>
          </a:p>
        </p:txBody>
      </p:sp>
      <p:sp>
        <p:nvSpPr>
          <p:cNvPr id="19" name="Βέλος: Αριστερό 18">
            <a:extLst>
              <a:ext uri="{FF2B5EF4-FFF2-40B4-BE49-F238E27FC236}">
                <a16:creationId xmlns:a16="http://schemas.microsoft.com/office/drawing/2014/main" id="{9384C2AD-2154-50BA-C9D9-EFEEC7F10E9D}"/>
              </a:ext>
            </a:extLst>
          </p:cNvPr>
          <p:cNvSpPr/>
          <p:nvPr/>
        </p:nvSpPr>
        <p:spPr>
          <a:xfrm>
            <a:off x="4825139" y="5842861"/>
            <a:ext cx="2541722" cy="39188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 descr="Εικόνα που περιέχει στιγμιότυπο οθόνης, γραμματοσειρά, γραφικ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94566A78-9FCC-B188-3781-FC3468126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7093"/>
            <a:ext cx="1394085" cy="31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31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Ένα πολύχρωμο φως λαμπτήρας με εικονίδια επιχειρήσεων">
            <a:extLst>
              <a:ext uri="{FF2B5EF4-FFF2-40B4-BE49-F238E27FC236}">
                <a16:creationId xmlns:a16="http://schemas.microsoft.com/office/drawing/2014/main" id="{31E794C2-11EC-A10A-69C1-B361B7143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24" r="-1" b="17651"/>
          <a:stretch/>
        </p:blipFill>
        <p:spPr>
          <a:xfrm>
            <a:off x="305" y="0"/>
            <a:ext cx="12191695" cy="457963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D27068-AEC1-FA93-1F76-47C7DAC1F3A1}"/>
              </a:ext>
            </a:extLst>
          </p:cNvPr>
          <p:cNvSpPr txBox="1"/>
          <p:nvPr/>
        </p:nvSpPr>
        <p:spPr>
          <a:xfrm>
            <a:off x="451262" y="5246691"/>
            <a:ext cx="49520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l-GR" dirty="0"/>
              <a:t> </a:t>
            </a:r>
            <a:r>
              <a:rPr lang="el-GR" dirty="0" err="1"/>
              <a:t>Ιστότοπος</a:t>
            </a:r>
            <a:endParaRPr lang="el-GR" dirty="0"/>
          </a:p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l-GR" dirty="0"/>
              <a:t> Πρόσβαση σε ηλεκτρονικές πηγές</a:t>
            </a:r>
          </a:p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l-GR" dirty="0"/>
              <a:t> Βιβλιογραφικές βάσεις</a:t>
            </a:r>
          </a:p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l-GR" dirty="0"/>
              <a:t> Συλλογές ελεύθερης πρόσβασης</a:t>
            </a:r>
          </a:p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l-GR" dirty="0"/>
              <a:t> Παραδείγματα αναζήτησης υλικού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227E69E-C732-524E-D45D-B277D37D6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454" y="6092042"/>
            <a:ext cx="2429813" cy="6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B948D6-F692-3955-E133-A42AA851DC29}"/>
              </a:ext>
            </a:extLst>
          </p:cNvPr>
          <p:cNvSpPr txBox="1"/>
          <p:nvPr/>
        </p:nvSpPr>
        <p:spPr>
          <a:xfrm>
            <a:off x="644577" y="4643339"/>
            <a:ext cx="2203554" cy="461665"/>
          </a:xfrm>
          <a:prstGeom prst="rect">
            <a:avLst/>
          </a:prstGeom>
          <a:noFill/>
          <a:ln>
            <a:gradFill>
              <a:gsLst>
                <a:gs pos="3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l-GR" sz="2400" b="1" i="1" dirty="0">
                <a:latin typeface="Callibri"/>
              </a:rPr>
              <a:t>Περιεχόμενα:</a:t>
            </a:r>
          </a:p>
        </p:txBody>
      </p:sp>
    </p:spTree>
    <p:extLst>
      <p:ext uri="{BB962C8B-B14F-4D97-AF65-F5344CB8AC3E}">
        <p14:creationId xmlns:p14="http://schemas.microsoft.com/office/powerpoint/2010/main" val="4137292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698D1C0-7FB4-4BEB-9230-93A1F7967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90001-B396-BE2F-F5C2-3304F27727BE}"/>
              </a:ext>
            </a:extLst>
          </p:cNvPr>
          <p:cNvSpPr txBox="1"/>
          <p:nvPr/>
        </p:nvSpPr>
        <p:spPr>
          <a:xfrm>
            <a:off x="4103177" y="677722"/>
            <a:ext cx="5415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i="1" dirty="0">
                <a:latin typeface="Callibri"/>
              </a:rPr>
              <a:t>Παραδείγματα αναζήτησης υλικού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8839621B-1E44-D2EC-4A36-2FBD2D92E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86" b="15386"/>
          <a:stretch/>
        </p:blipFill>
        <p:spPr>
          <a:xfrm>
            <a:off x="3431906" y="1675684"/>
            <a:ext cx="8572500" cy="47476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D6FECB-8970-2125-BB8E-31868DFB2C4A}"/>
              </a:ext>
            </a:extLst>
          </p:cNvPr>
          <p:cNvSpPr txBox="1"/>
          <p:nvPr/>
        </p:nvSpPr>
        <p:spPr>
          <a:xfrm>
            <a:off x="0" y="5179604"/>
            <a:ext cx="28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libri"/>
              </a:rPr>
              <a:t>με περιορισμό χρονολογίας και φίλτρο </a:t>
            </a:r>
            <a:r>
              <a:rPr lang="en-US" dirty="0">
                <a:latin typeface="Callibri"/>
              </a:rPr>
              <a:t>full text</a:t>
            </a:r>
            <a:endParaRPr lang="el-GR" dirty="0">
              <a:latin typeface="Callibri"/>
            </a:endParaRPr>
          </a:p>
        </p:txBody>
      </p:sp>
      <p:sp>
        <p:nvSpPr>
          <p:cNvPr id="10" name="Αριστερό άγκιστρο 9">
            <a:extLst>
              <a:ext uri="{FF2B5EF4-FFF2-40B4-BE49-F238E27FC236}">
                <a16:creationId xmlns:a16="http://schemas.microsoft.com/office/drawing/2014/main" id="{85FAD3C8-3F8A-0D91-9C77-E4A65D1EE0D4}"/>
              </a:ext>
            </a:extLst>
          </p:cNvPr>
          <p:cNvSpPr/>
          <p:nvPr/>
        </p:nvSpPr>
        <p:spPr>
          <a:xfrm>
            <a:off x="2757913" y="4751614"/>
            <a:ext cx="603650" cy="167167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9B95B-EF34-14F2-07F1-7666BF8BAFFB}"/>
              </a:ext>
            </a:extLst>
          </p:cNvPr>
          <p:cNvSpPr txBox="1"/>
          <p:nvPr/>
        </p:nvSpPr>
        <p:spPr>
          <a:xfrm>
            <a:off x="121607" y="2390054"/>
            <a:ext cx="3239956" cy="107721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l-GR" sz="1600" dirty="0">
                <a:latin typeface="Callibri"/>
              </a:rPr>
              <a:t>Αναζήτηση όρου </a:t>
            </a:r>
            <a:r>
              <a:rPr lang="el-GR" sz="1600" b="1" i="1" dirty="0">
                <a:latin typeface="Callibri"/>
              </a:rPr>
              <a:t>«</a:t>
            </a:r>
            <a:r>
              <a:rPr lang="en-US" sz="1600" b="1" i="1" dirty="0">
                <a:latin typeface="Callibri"/>
              </a:rPr>
              <a:t>social media and democracy</a:t>
            </a:r>
            <a:r>
              <a:rPr lang="el-GR" sz="1600" b="1" i="1" dirty="0">
                <a:latin typeface="Callibri"/>
              </a:rPr>
              <a:t>» </a:t>
            </a:r>
            <a:r>
              <a:rPr lang="el-GR" sz="1600" dirty="0">
                <a:latin typeface="Callibri"/>
              </a:rPr>
              <a:t>στη βιβλιογραφική βάση </a:t>
            </a:r>
            <a:r>
              <a:rPr lang="en-US" sz="1600" b="1" i="1" dirty="0">
                <a:solidFill>
                  <a:srgbClr val="FF0000"/>
                </a:solidFill>
                <a:latin typeface="Callibri"/>
                <a:hlinkClick r:id="rId5" tooltip="Opens internal link in current windo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Communication &amp; Mass Media Complete</a:t>
            </a:r>
            <a:endParaRPr lang="el-GR" sz="1600" b="1" i="1" dirty="0">
              <a:solidFill>
                <a:srgbClr val="FF0000"/>
              </a:solidFill>
              <a:latin typeface="Callibri"/>
            </a:endParaRPr>
          </a:p>
        </p:txBody>
      </p:sp>
    </p:spTree>
    <p:extLst>
      <p:ext uri="{BB962C8B-B14F-4D97-AF65-F5344CB8AC3E}">
        <p14:creationId xmlns:p14="http://schemas.microsoft.com/office/powerpoint/2010/main" val="654277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7709831-99F7-8D58-DFA8-31A046D81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53376F-9A6A-F3A3-08CA-326A395F5B26}"/>
              </a:ext>
            </a:extLst>
          </p:cNvPr>
          <p:cNvSpPr txBox="1"/>
          <p:nvPr/>
        </p:nvSpPr>
        <p:spPr>
          <a:xfrm>
            <a:off x="3656413" y="720243"/>
            <a:ext cx="6098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i="1" dirty="0">
                <a:latin typeface="Callibri"/>
              </a:rPr>
              <a:t>Παραδείγματα αναζήτησης υλικού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43104-834A-F29C-180E-1769448E72BA}"/>
              </a:ext>
            </a:extLst>
          </p:cNvPr>
          <p:cNvSpPr txBox="1"/>
          <p:nvPr/>
        </p:nvSpPr>
        <p:spPr>
          <a:xfrm>
            <a:off x="274862" y="1379097"/>
            <a:ext cx="5697879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latin typeface="Callibri"/>
              </a:rPr>
              <a:t>Αποτελέσματα αναζήτησης</a:t>
            </a:r>
            <a:r>
              <a:rPr lang="en-US" dirty="0">
                <a:latin typeface="Callibri"/>
              </a:rPr>
              <a:t> </a:t>
            </a:r>
            <a:r>
              <a:rPr lang="el-GR" dirty="0">
                <a:latin typeface="Callibri"/>
              </a:rPr>
              <a:t>του όρου </a:t>
            </a:r>
            <a:r>
              <a:rPr lang="el-GR" b="1" i="1" dirty="0">
                <a:latin typeface="Callibri"/>
              </a:rPr>
              <a:t>«</a:t>
            </a:r>
            <a:r>
              <a:rPr lang="en-US" b="1" i="1" dirty="0">
                <a:latin typeface="Callibri"/>
              </a:rPr>
              <a:t>social movements</a:t>
            </a:r>
            <a:r>
              <a:rPr lang="el-GR" b="1" i="1" dirty="0">
                <a:latin typeface="Callibri"/>
              </a:rPr>
              <a:t>»</a:t>
            </a:r>
            <a:r>
              <a:rPr lang="en-US" dirty="0">
                <a:latin typeface="Callibri"/>
              </a:rPr>
              <a:t> </a:t>
            </a:r>
            <a:r>
              <a:rPr lang="el-GR" dirty="0">
                <a:latin typeface="Callibri"/>
              </a:rPr>
              <a:t> στον εκδότη </a:t>
            </a:r>
            <a:r>
              <a:rPr lang="en-US" b="1" i="1" dirty="0">
                <a:solidFill>
                  <a:srgbClr val="FF0000"/>
                </a:solidFill>
                <a:latin typeface="Cal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Elsevier (ScienceDirect)</a:t>
            </a:r>
            <a:r>
              <a:rPr lang="en-US" b="1" i="1" dirty="0">
                <a:solidFill>
                  <a:srgbClr val="FF0000"/>
                </a:solidFill>
                <a:latin typeface="Callibri"/>
              </a:rPr>
              <a:t>,</a:t>
            </a:r>
            <a:r>
              <a:rPr lang="el-GR" b="1" i="1" dirty="0">
                <a:solidFill>
                  <a:srgbClr val="FF0000"/>
                </a:solidFill>
                <a:latin typeface="Callibri"/>
              </a:rPr>
              <a:t> </a:t>
            </a:r>
            <a:r>
              <a:rPr lang="el-GR" dirty="0">
                <a:latin typeface="Callibri"/>
              </a:rPr>
              <a:t>με εφαρμογή φίλτρων είδους άρθρου, θέματος και πρόσβασης</a:t>
            </a:r>
          </a:p>
        </p:txBody>
      </p:sp>
      <p:sp>
        <p:nvSpPr>
          <p:cNvPr id="13" name="Βέλος: Αριστερό-δεξιό 12">
            <a:extLst>
              <a:ext uri="{FF2B5EF4-FFF2-40B4-BE49-F238E27FC236}">
                <a16:creationId xmlns:a16="http://schemas.microsoft.com/office/drawing/2014/main" id="{F36439A8-A43B-B4F0-6334-5330161AD9C2}"/>
              </a:ext>
            </a:extLst>
          </p:cNvPr>
          <p:cNvSpPr/>
          <p:nvPr/>
        </p:nvSpPr>
        <p:spPr>
          <a:xfrm>
            <a:off x="5771100" y="3905573"/>
            <a:ext cx="862176" cy="36933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DA8C5B6-F031-08BB-67A7-CA4E541DC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07" y="2514930"/>
            <a:ext cx="5599491" cy="4164338"/>
          </a:xfrm>
          <a:prstGeom prst="rect">
            <a:avLst/>
          </a:prstGeom>
        </p:spPr>
      </p:pic>
      <p:cxnSp>
        <p:nvCxnSpPr>
          <p:cNvPr id="4" name="Ευθεία γραμμή σύνδεσης 3">
            <a:extLst>
              <a:ext uri="{FF2B5EF4-FFF2-40B4-BE49-F238E27FC236}">
                <a16:creationId xmlns:a16="http://schemas.microsoft.com/office/drawing/2014/main" id="{BB6E13D6-65D6-5F64-9590-C056A0182C8A}"/>
              </a:ext>
            </a:extLst>
          </p:cNvPr>
          <p:cNvCxnSpPr>
            <a:cxnSpLocks/>
          </p:cNvCxnSpPr>
          <p:nvPr/>
        </p:nvCxnSpPr>
        <p:spPr>
          <a:xfrm>
            <a:off x="274862" y="4661221"/>
            <a:ext cx="12284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8F4EDD3E-9819-E815-12FE-58412335915C}"/>
              </a:ext>
            </a:extLst>
          </p:cNvPr>
          <p:cNvCxnSpPr>
            <a:cxnSpLocks/>
          </p:cNvCxnSpPr>
          <p:nvPr/>
        </p:nvCxnSpPr>
        <p:spPr>
          <a:xfrm>
            <a:off x="274862" y="5364194"/>
            <a:ext cx="12284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D49C3632-D4C3-5DB1-73D0-E40DBCAAF69A}"/>
              </a:ext>
            </a:extLst>
          </p:cNvPr>
          <p:cNvCxnSpPr>
            <a:cxnSpLocks/>
          </p:cNvCxnSpPr>
          <p:nvPr/>
        </p:nvCxnSpPr>
        <p:spPr>
          <a:xfrm>
            <a:off x="274862" y="5913492"/>
            <a:ext cx="12284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1940441D-DFB3-05D5-D7A3-3570C3D64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703" y="1379096"/>
            <a:ext cx="5364689" cy="53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75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2330681-C606-5B7F-2CA1-6DED9675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72E570-079B-F5C5-666F-8DD0726C8568}"/>
              </a:ext>
            </a:extLst>
          </p:cNvPr>
          <p:cNvSpPr txBox="1"/>
          <p:nvPr/>
        </p:nvSpPr>
        <p:spPr>
          <a:xfrm>
            <a:off x="4129923" y="677722"/>
            <a:ext cx="5358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i="1" dirty="0">
                <a:latin typeface="Callibri"/>
              </a:rPr>
              <a:t>Παραδείγματα αναζήτησης υλικού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E6637-DBF1-2209-840D-896B1EF4F654}"/>
              </a:ext>
            </a:extLst>
          </p:cNvPr>
          <p:cNvSpPr txBox="1"/>
          <p:nvPr/>
        </p:nvSpPr>
        <p:spPr>
          <a:xfrm>
            <a:off x="121607" y="3146156"/>
            <a:ext cx="2787348" cy="20313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latin typeface="Callibri"/>
              </a:rPr>
              <a:t>Αποτελέσματα αναζήτησης του όρου </a:t>
            </a:r>
            <a:r>
              <a:rPr lang="el-GR" b="1" i="1" dirty="0">
                <a:latin typeface="Callibri"/>
              </a:rPr>
              <a:t>«</a:t>
            </a:r>
            <a:r>
              <a:rPr lang="en-US" b="1" i="1" dirty="0" err="1">
                <a:latin typeface="Callibri"/>
              </a:rPr>
              <a:t>turkish</a:t>
            </a:r>
            <a:r>
              <a:rPr lang="en-US" b="1" i="1" dirty="0">
                <a:latin typeface="Callibri"/>
              </a:rPr>
              <a:t> history</a:t>
            </a:r>
            <a:r>
              <a:rPr lang="el-GR" b="1" i="1" dirty="0">
                <a:latin typeface="Callibri"/>
              </a:rPr>
              <a:t>» </a:t>
            </a:r>
            <a:r>
              <a:rPr lang="el-GR" dirty="0">
                <a:latin typeface="Callibri"/>
              </a:rPr>
              <a:t>στον εκδότη</a:t>
            </a:r>
            <a:r>
              <a:rPr lang="el-GR" b="1" i="1" dirty="0">
                <a:latin typeface="Callibri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Cal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Cambridge University Press</a:t>
            </a:r>
            <a:r>
              <a:rPr lang="en-US" b="1" i="1" dirty="0">
                <a:solidFill>
                  <a:srgbClr val="FF0000"/>
                </a:solidFill>
                <a:latin typeface="Callibri"/>
              </a:rPr>
              <a:t>, </a:t>
            </a:r>
            <a:r>
              <a:rPr lang="el-GR" b="1" i="1" dirty="0">
                <a:solidFill>
                  <a:srgbClr val="FF0000"/>
                </a:solidFill>
                <a:latin typeface="Callibri"/>
              </a:rPr>
              <a:t> </a:t>
            </a:r>
            <a:r>
              <a:rPr lang="el-GR" dirty="0">
                <a:latin typeface="Callibri"/>
              </a:rPr>
              <a:t>με περιορισμό φίλτρων πρόσβασης και τύπου περιεχομένου σε άρθρα  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637FAE3-7C24-01FE-A56A-2BAC5BD47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13" b="15117"/>
          <a:stretch/>
        </p:blipFill>
        <p:spPr>
          <a:xfrm>
            <a:off x="3203424" y="1658318"/>
            <a:ext cx="8572500" cy="4943959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6A096AEE-C602-382C-9460-DCB2E05870E4}"/>
              </a:ext>
            </a:extLst>
          </p:cNvPr>
          <p:cNvSpPr/>
          <p:nvPr/>
        </p:nvSpPr>
        <p:spPr>
          <a:xfrm>
            <a:off x="3327816" y="5036695"/>
            <a:ext cx="2038663" cy="125917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0818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7310B4F-AD49-41D6-B63C-0C2023BB4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85E480-4914-D6AB-11FD-3BA9C78E917F}"/>
              </a:ext>
            </a:extLst>
          </p:cNvPr>
          <p:cNvSpPr txBox="1"/>
          <p:nvPr/>
        </p:nvSpPr>
        <p:spPr>
          <a:xfrm>
            <a:off x="3715750" y="768410"/>
            <a:ext cx="5313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i="1" dirty="0">
                <a:latin typeface="Callibri"/>
              </a:rPr>
              <a:t>Παραδείγματα αναζήτησης υλικού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C56FBA5-D17F-6162-1D7A-F96C0A9AA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0" b="16290"/>
          <a:stretch/>
        </p:blipFill>
        <p:spPr>
          <a:xfrm>
            <a:off x="6096000" y="1863603"/>
            <a:ext cx="5866304" cy="411874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D6BCDF2-9446-580E-16ED-804CC261C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90" b="16291"/>
          <a:stretch/>
        </p:blipFill>
        <p:spPr>
          <a:xfrm>
            <a:off x="405473" y="3084163"/>
            <a:ext cx="5313402" cy="34561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2C88BF-048F-BE3D-9618-EC56E698D682}"/>
              </a:ext>
            </a:extLst>
          </p:cNvPr>
          <p:cNvSpPr txBox="1"/>
          <p:nvPr/>
        </p:nvSpPr>
        <p:spPr>
          <a:xfrm>
            <a:off x="1320787" y="1449232"/>
            <a:ext cx="3583983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latin typeface="Callibri"/>
              </a:rPr>
              <a:t>Αποτελέσματα αναζήτησης του όρου </a:t>
            </a:r>
            <a:r>
              <a:rPr lang="el-GR" b="1" i="1" dirty="0">
                <a:latin typeface="Callibri"/>
              </a:rPr>
              <a:t>«</a:t>
            </a:r>
            <a:r>
              <a:rPr lang="en-US" b="1" i="1" dirty="0">
                <a:latin typeface="Callibri"/>
              </a:rPr>
              <a:t>business administration</a:t>
            </a:r>
            <a:r>
              <a:rPr lang="el-GR" b="1" i="1" dirty="0">
                <a:latin typeface="Callibri"/>
              </a:rPr>
              <a:t>» </a:t>
            </a:r>
            <a:r>
              <a:rPr lang="el-GR" dirty="0">
                <a:latin typeface="Callibri"/>
              </a:rPr>
              <a:t>στον εκδότη </a:t>
            </a:r>
            <a:r>
              <a:rPr lang="en-US" b="1" i="1" dirty="0">
                <a:solidFill>
                  <a:srgbClr val="FF0000"/>
                </a:solidFill>
                <a:latin typeface="Cal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Taylor &amp; Francis</a:t>
            </a:r>
            <a:r>
              <a:rPr lang="en-US" b="1" i="1" dirty="0">
                <a:solidFill>
                  <a:srgbClr val="FF0000"/>
                </a:solidFill>
                <a:latin typeface="Callibri"/>
              </a:rPr>
              <a:t>, </a:t>
            </a:r>
            <a:r>
              <a:rPr lang="el-GR" dirty="0">
                <a:latin typeface="Callibri"/>
              </a:rPr>
              <a:t>με χρήση φίλτρων πρόσβασης και θεμάτων </a:t>
            </a:r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B79DDC43-5C19-E27C-B1F6-ECD35408CD8A}"/>
              </a:ext>
            </a:extLst>
          </p:cNvPr>
          <p:cNvSpPr/>
          <p:nvPr/>
        </p:nvSpPr>
        <p:spPr>
          <a:xfrm>
            <a:off x="557940" y="4586990"/>
            <a:ext cx="1525694" cy="1019331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B60991BC-63EC-7A8F-DABF-D75359DA7ADB}"/>
              </a:ext>
            </a:extLst>
          </p:cNvPr>
          <p:cNvSpPr/>
          <p:nvPr/>
        </p:nvSpPr>
        <p:spPr>
          <a:xfrm>
            <a:off x="6096000" y="3882324"/>
            <a:ext cx="1653915" cy="844659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7580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8B258E6-B691-7260-8A02-934B6B49B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25" y="2428407"/>
            <a:ext cx="5906126" cy="424803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C5F374A-ADF1-6229-26F0-1A039EF16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9" y="1573968"/>
            <a:ext cx="4721901" cy="5102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F45CAC-AD77-0453-C253-7310E9AEFF85}"/>
              </a:ext>
            </a:extLst>
          </p:cNvPr>
          <p:cNvSpPr txBox="1"/>
          <p:nvPr/>
        </p:nvSpPr>
        <p:spPr>
          <a:xfrm>
            <a:off x="3361545" y="720245"/>
            <a:ext cx="609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i="1" dirty="0">
                <a:latin typeface="Callibri"/>
              </a:rPr>
              <a:t>Παραδείγματα αναζήτησης υλικού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6854631-56F2-64F7-0FFB-B42C8AF7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019DB682-D228-4C5B-1EFA-42334D50EF0C}"/>
              </a:ext>
            </a:extLst>
          </p:cNvPr>
          <p:cNvCxnSpPr>
            <a:cxnSpLocks/>
          </p:cNvCxnSpPr>
          <p:nvPr/>
        </p:nvCxnSpPr>
        <p:spPr>
          <a:xfrm>
            <a:off x="379749" y="3252146"/>
            <a:ext cx="12284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FB735AED-2B2F-2A95-8FD7-EB6824C16D49}"/>
              </a:ext>
            </a:extLst>
          </p:cNvPr>
          <p:cNvCxnSpPr>
            <a:cxnSpLocks/>
          </p:cNvCxnSpPr>
          <p:nvPr/>
        </p:nvCxnSpPr>
        <p:spPr>
          <a:xfrm>
            <a:off x="379749" y="5155896"/>
            <a:ext cx="12284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8214665B-D1FC-2718-B07E-B4C746CFDE3D}"/>
              </a:ext>
            </a:extLst>
          </p:cNvPr>
          <p:cNvSpPr/>
          <p:nvPr/>
        </p:nvSpPr>
        <p:spPr>
          <a:xfrm>
            <a:off x="6220917" y="4470900"/>
            <a:ext cx="2450891" cy="95410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F039A1-7F64-6530-5806-76EA81A44A93}"/>
              </a:ext>
            </a:extLst>
          </p:cNvPr>
          <p:cNvSpPr txBox="1"/>
          <p:nvPr/>
        </p:nvSpPr>
        <p:spPr>
          <a:xfrm>
            <a:off x="5718751" y="1302712"/>
            <a:ext cx="6093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libri"/>
              </a:rPr>
              <a:t>Η πλατφόρμα </a:t>
            </a:r>
            <a:r>
              <a:rPr lang="el-GR" sz="1400" b="1" dirty="0">
                <a:latin typeface="Callibri"/>
              </a:rPr>
              <a:t>Web of </a:t>
            </a:r>
            <a:r>
              <a:rPr lang="el-GR" sz="1400" b="1" dirty="0" err="1">
                <a:latin typeface="Callibri"/>
              </a:rPr>
              <a:t>Science</a:t>
            </a:r>
            <a:r>
              <a:rPr lang="el-GR" sz="1400" dirty="0">
                <a:latin typeface="Callibri"/>
              </a:rPr>
              <a:t> του οίκου </a:t>
            </a:r>
            <a:r>
              <a:rPr lang="el-GR" sz="1400" dirty="0" err="1">
                <a:latin typeface="Callibri"/>
                <a:hlinkClick r:id="rId5" tooltip="Opens external link in new window"/>
              </a:rPr>
              <a:t>Clarivate</a:t>
            </a:r>
            <a:r>
              <a:rPr lang="el-GR" sz="1400" dirty="0">
                <a:latin typeface="Callibri"/>
                <a:hlinkClick r:id="rId5" tooltip="Opens external link in new window"/>
              </a:rPr>
              <a:t> </a:t>
            </a:r>
            <a:r>
              <a:rPr lang="el-GR" sz="1400" dirty="0" err="1">
                <a:latin typeface="Callibri"/>
                <a:hlinkClick r:id="rId5" tooltip="Opens external link in new window"/>
              </a:rPr>
              <a:t>Analytics</a:t>
            </a:r>
            <a:r>
              <a:rPr lang="el-GR" sz="1400" dirty="0">
                <a:latin typeface="Callibri"/>
              </a:rPr>
              <a:t> λειτουργεί ως ευρετήριο </a:t>
            </a:r>
            <a:r>
              <a:rPr lang="el-GR" sz="1400" dirty="0" err="1">
                <a:latin typeface="Callibri"/>
              </a:rPr>
              <a:t>ετεροαναφορών</a:t>
            </a:r>
            <a:r>
              <a:rPr lang="el-GR" sz="1400" dirty="0">
                <a:latin typeface="Callibri"/>
              </a:rPr>
              <a:t> (</a:t>
            </a:r>
            <a:r>
              <a:rPr lang="el-GR" sz="1400" dirty="0" err="1">
                <a:latin typeface="Callibri"/>
              </a:rPr>
              <a:t>citations</a:t>
            </a:r>
            <a:r>
              <a:rPr lang="el-GR" sz="1400" dirty="0">
                <a:latin typeface="Callibri"/>
              </a:rPr>
              <a:t>) και παρέχει διασυνδεδεμένη αναζήτηση σε ερευνητικά αποτελέσματα και πηγές που καλύπτουν θεματικά τις κοινωνικές, θετικές και ανθρωπιστικές επιστήμες.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604D61-B7EA-DAA4-9496-88339ABA4611}"/>
              </a:ext>
            </a:extLst>
          </p:cNvPr>
          <p:cNvSpPr txBox="1"/>
          <p:nvPr/>
        </p:nvSpPr>
        <p:spPr>
          <a:xfrm>
            <a:off x="8806722" y="4470900"/>
            <a:ext cx="2870616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Callibri"/>
              </a:rPr>
              <a:t>Αναζήτηση του όρου </a:t>
            </a:r>
            <a:r>
              <a:rPr lang="el-GR" sz="1400" b="1" i="1" dirty="0">
                <a:latin typeface="Callibri"/>
              </a:rPr>
              <a:t>«</a:t>
            </a:r>
            <a:r>
              <a:rPr lang="en-US" sz="1400" b="1" i="1" dirty="0">
                <a:latin typeface="Callibri"/>
              </a:rPr>
              <a:t>political communication</a:t>
            </a:r>
            <a:r>
              <a:rPr lang="el-GR" sz="1400" b="1" i="1" dirty="0">
                <a:latin typeface="Callibri"/>
              </a:rPr>
              <a:t>»</a:t>
            </a:r>
            <a:r>
              <a:rPr lang="el-GR" sz="1400" dirty="0">
                <a:latin typeface="Callibri"/>
              </a:rPr>
              <a:t> με φίλτρα περιορισμού υψηλής αναφοράς και χρονολογίας</a:t>
            </a:r>
          </a:p>
        </p:txBody>
      </p:sp>
    </p:spTree>
    <p:extLst>
      <p:ext uri="{BB962C8B-B14F-4D97-AF65-F5344CB8AC3E}">
        <p14:creationId xmlns:p14="http://schemas.microsoft.com/office/powerpoint/2010/main" val="2229956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C8D252-8044-458D-A776-6A5833FE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4AA69-7728-499C-8FA7-A3FCA738E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9760FB8-CC91-426C-9EF3-A58786866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274F2C-FBD9-4A60-B6A0-FB7532F59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43DFE3-F007-48D9-A223-F7351802D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E7EBD1-9868-4F2F-B4FF-A89B93CFB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52CF15B-B62D-425C-826D-EDECC5BA3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C3299DF8-AE9C-4FAD-9FFA-8EF6DD8EC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E988BDCF-FA66-4854-A037-4AC6C70E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8BD2805-F58A-1DB8-CE08-6CE2F0E06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195" y="1123527"/>
            <a:ext cx="3257895" cy="4604800"/>
          </a:xfrm>
          <a:prstGeom prst="rect">
            <a:avLst/>
          </a:prstGeom>
        </p:spPr>
      </p:pic>
      <p:sp>
        <p:nvSpPr>
          <p:cNvPr id="39" name="Rectangle 29">
            <a:extLst>
              <a:ext uri="{FF2B5EF4-FFF2-40B4-BE49-F238E27FC236}">
                <a16:creationId xmlns:a16="http://schemas.microsoft.com/office/drawing/2014/main" id="{F54F5317-715A-4856-908F-8B232EB6D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6" name="Picture 3" descr="Jigsaw γρίφους σε πλαστικού εικόνων">
            <a:extLst>
              <a:ext uri="{FF2B5EF4-FFF2-40B4-BE49-F238E27FC236}">
                <a16:creationId xmlns:a16="http://schemas.microsoft.com/office/drawing/2014/main" id="{DFBDC9E7-07DD-DEAC-12C3-96DA2D5A7F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51" b="13721"/>
          <a:stretch/>
        </p:blipFill>
        <p:spPr>
          <a:xfrm>
            <a:off x="6176435" y="2311717"/>
            <a:ext cx="4030844" cy="226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4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146F21E-D352-B595-79B9-C330160AD911}"/>
              </a:ext>
            </a:extLst>
          </p:cNvPr>
          <p:cNvSpPr txBox="1"/>
          <p:nvPr/>
        </p:nvSpPr>
        <p:spPr>
          <a:xfrm>
            <a:off x="95003" y="432850"/>
            <a:ext cx="2632697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www.</a:t>
            </a:r>
            <a:r>
              <a:rPr lang="el-GR" sz="2400" dirty="0"/>
              <a:t>lib.uoa.gr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A148D9D-507A-C102-7D6E-B083E533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5" b="14803"/>
          <a:stretch/>
        </p:blipFill>
        <p:spPr>
          <a:xfrm>
            <a:off x="2984199" y="1389412"/>
            <a:ext cx="8926752" cy="5189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A2B85701-6AC3-5907-03E1-BF6574962CC5}"/>
              </a:ext>
            </a:extLst>
          </p:cNvPr>
          <p:cNvSpPr/>
          <p:nvPr/>
        </p:nvSpPr>
        <p:spPr>
          <a:xfrm>
            <a:off x="5106390" y="3022169"/>
            <a:ext cx="751969" cy="298293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AF99C69-E235-D9ED-23FA-7F4FBA37A5A3}"/>
              </a:ext>
            </a:extLst>
          </p:cNvPr>
          <p:cNvSpPr/>
          <p:nvPr/>
        </p:nvSpPr>
        <p:spPr>
          <a:xfrm>
            <a:off x="5238427" y="4707660"/>
            <a:ext cx="1193370" cy="29829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06EB0DC9-CDEC-EF10-2C7C-2CF76E009404}"/>
              </a:ext>
            </a:extLst>
          </p:cNvPr>
          <p:cNvSpPr/>
          <p:nvPr/>
        </p:nvSpPr>
        <p:spPr>
          <a:xfrm>
            <a:off x="5238427" y="5005953"/>
            <a:ext cx="1193370" cy="46263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9A0F80AC-062C-A7AE-EC62-57332FAF0A5A}"/>
              </a:ext>
            </a:extLst>
          </p:cNvPr>
          <p:cNvCxnSpPr>
            <a:cxnSpLocks/>
          </p:cNvCxnSpPr>
          <p:nvPr/>
        </p:nvCxnSpPr>
        <p:spPr>
          <a:xfrm>
            <a:off x="95004" y="4755352"/>
            <a:ext cx="498985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F7200C-7081-79BB-D789-1423614C47FC}"/>
              </a:ext>
            </a:extLst>
          </p:cNvPr>
          <p:cNvSpPr txBox="1"/>
          <p:nvPr/>
        </p:nvSpPr>
        <p:spPr>
          <a:xfrm>
            <a:off x="28385" y="4386018"/>
            <a:ext cx="263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Βιβλιογραφικές βάσεις</a:t>
            </a:r>
          </a:p>
        </p:txBody>
      </p:sp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ED674C72-FF15-5FDB-7E67-D3EFB65BA35A}"/>
              </a:ext>
            </a:extLst>
          </p:cNvPr>
          <p:cNvCxnSpPr>
            <a:cxnSpLocks/>
          </p:cNvCxnSpPr>
          <p:nvPr/>
        </p:nvCxnSpPr>
        <p:spPr>
          <a:xfrm>
            <a:off x="95004" y="5468587"/>
            <a:ext cx="498985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C66AE60-8C15-2FA2-3137-DCC9D35B0B6D}"/>
              </a:ext>
            </a:extLst>
          </p:cNvPr>
          <p:cNvSpPr txBox="1"/>
          <p:nvPr/>
        </p:nvSpPr>
        <p:spPr>
          <a:xfrm>
            <a:off x="0" y="4819581"/>
            <a:ext cx="3050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Πώς θα συνδεθώ απομακρυσμένα στο δίκτυο του Πανεπιστημίου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7E6FF-A5F1-DF11-4416-01E4868CE8FA}"/>
              </a:ext>
            </a:extLst>
          </p:cNvPr>
          <p:cNvSpPr txBox="1"/>
          <p:nvPr/>
        </p:nvSpPr>
        <p:spPr>
          <a:xfrm>
            <a:off x="4546978" y="617298"/>
            <a:ext cx="442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>
                <a:latin typeface="Callibri"/>
              </a:rPr>
              <a:t>Ιστοσελίδα Βιβλιοθήκης και Κέντρου Πληροφόρησης</a:t>
            </a:r>
            <a:r>
              <a:rPr lang="en-US" sz="2000" b="1" i="1" dirty="0">
                <a:latin typeface="Callibri"/>
              </a:rPr>
              <a:t> (	</a:t>
            </a:r>
            <a:r>
              <a:rPr lang="el-GR" sz="2000" b="1" i="1" dirty="0">
                <a:latin typeface="Callibri"/>
              </a:rPr>
              <a:t>ΒΚΠ) του ΕΚΠΑ</a:t>
            </a:r>
          </a:p>
        </p:txBody>
      </p:sp>
    </p:spTree>
    <p:extLst>
      <p:ext uri="{BB962C8B-B14F-4D97-AF65-F5344CB8AC3E}">
        <p14:creationId xmlns:p14="http://schemas.microsoft.com/office/powerpoint/2010/main" val="2179628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E99DD13-79D3-DA7C-0D57-8D8EE71E7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6" t="18531" r="13359" b="19322"/>
          <a:stretch/>
        </p:blipFill>
        <p:spPr>
          <a:xfrm>
            <a:off x="5154161" y="1308337"/>
            <a:ext cx="6974238" cy="5331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23208F-B068-B61C-21AB-671A3419E516}"/>
              </a:ext>
            </a:extLst>
          </p:cNvPr>
          <p:cNvSpPr txBox="1"/>
          <p:nvPr/>
        </p:nvSpPr>
        <p:spPr>
          <a:xfrm>
            <a:off x="1003365" y="1070437"/>
            <a:ext cx="3861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Υπάρχουν τρείς επιλογές απομακρυσμένης  σύνδεσης στις ηλεκτρονικές πηγές: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A20BB9-FAF6-6BFB-DB83-B3E368D1BC35}"/>
              </a:ext>
            </a:extLst>
          </p:cNvPr>
          <p:cNvSpPr txBox="1"/>
          <p:nvPr/>
        </p:nvSpPr>
        <p:spPr>
          <a:xfrm>
            <a:off x="415637" y="2222053"/>
            <a:ext cx="311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lang="el-GR" dirty="0"/>
              <a:t> </a:t>
            </a:r>
            <a:r>
              <a:rPr lang="en-US" dirty="0"/>
              <a:t>Proxy Server 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3A41F-F23B-AC5B-A8E6-24462191D081}"/>
              </a:ext>
            </a:extLst>
          </p:cNvPr>
          <p:cNvSpPr txBox="1"/>
          <p:nvPr/>
        </p:nvSpPr>
        <p:spPr>
          <a:xfrm>
            <a:off x="415635" y="3843760"/>
            <a:ext cx="1924608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Μέσω </a:t>
            </a:r>
            <a:r>
              <a:rPr lang="en-US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VPN</a:t>
            </a:r>
            <a:endParaRPr lang="el-GR" sz="28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D384E-8D1E-A6C0-5B46-022E0218C93C}"/>
              </a:ext>
            </a:extLst>
          </p:cNvPr>
          <p:cNvSpPr txBox="1"/>
          <p:nvPr/>
        </p:nvSpPr>
        <p:spPr>
          <a:xfrm>
            <a:off x="415636" y="5106409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Μέσω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Shibboleth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4F0CEF0B-B9B8-2928-A186-5BBA56FB939A}"/>
              </a:ext>
            </a:extLst>
          </p:cNvPr>
          <p:cNvCxnSpPr>
            <a:cxnSpLocks/>
          </p:cNvCxnSpPr>
          <p:nvPr/>
        </p:nvCxnSpPr>
        <p:spPr>
          <a:xfrm>
            <a:off x="486888" y="2591385"/>
            <a:ext cx="665783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81B43D8-925C-9155-83C8-31C9FEA4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89117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C83DF47A-16E5-08EA-6D7F-3182CDBD3167}"/>
              </a:ext>
            </a:extLst>
          </p:cNvPr>
          <p:cNvSpPr/>
          <p:nvPr/>
        </p:nvSpPr>
        <p:spPr>
          <a:xfrm>
            <a:off x="7386451" y="2340245"/>
            <a:ext cx="1478579" cy="29445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8CD3B7F5-11B3-734C-0F28-214C133E5873}"/>
              </a:ext>
            </a:extLst>
          </p:cNvPr>
          <p:cNvCxnSpPr>
            <a:cxnSpLocks/>
          </p:cNvCxnSpPr>
          <p:nvPr/>
        </p:nvCxnSpPr>
        <p:spPr>
          <a:xfrm>
            <a:off x="486887" y="4266616"/>
            <a:ext cx="665783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83E39C5E-A06A-80AA-395A-DEA57E4CC780}"/>
              </a:ext>
            </a:extLst>
          </p:cNvPr>
          <p:cNvSpPr/>
          <p:nvPr/>
        </p:nvSpPr>
        <p:spPr>
          <a:xfrm>
            <a:off x="7386452" y="4266616"/>
            <a:ext cx="1044625" cy="255363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BD989037-F0CA-278B-7CA8-46EBC639F648}"/>
              </a:ext>
            </a:extLst>
          </p:cNvPr>
          <p:cNvCxnSpPr>
            <a:cxnSpLocks/>
          </p:cNvCxnSpPr>
          <p:nvPr/>
        </p:nvCxnSpPr>
        <p:spPr>
          <a:xfrm>
            <a:off x="486887" y="5475741"/>
            <a:ext cx="6657831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Ορθογώνιο: Στρογγύλεμα γωνιών 33">
            <a:extLst>
              <a:ext uri="{FF2B5EF4-FFF2-40B4-BE49-F238E27FC236}">
                <a16:creationId xmlns:a16="http://schemas.microsoft.com/office/drawing/2014/main" id="{722EBC36-8611-31A9-E0EA-845595FCC343}"/>
              </a:ext>
            </a:extLst>
          </p:cNvPr>
          <p:cNvSpPr/>
          <p:nvPr/>
        </p:nvSpPr>
        <p:spPr>
          <a:xfrm>
            <a:off x="7386451" y="5106409"/>
            <a:ext cx="2253495" cy="29445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319B1F-5E66-B91E-4AD3-D93E88DD02A4}"/>
              </a:ext>
            </a:extLst>
          </p:cNvPr>
          <p:cNvSpPr txBox="1"/>
          <p:nvPr/>
        </p:nvSpPr>
        <p:spPr>
          <a:xfrm>
            <a:off x="415636" y="2666396"/>
            <a:ext cx="43888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http://www.noc.uoa.gr/syndesh-sto-diktyo/diakomistis-mesolabhshs-proxy-server.html</a:t>
            </a:r>
            <a:endParaRPr lang="el-GR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4A91DC-85AA-73A4-68A3-07312B7BD7AC}"/>
              </a:ext>
            </a:extLst>
          </p:cNvPr>
          <p:cNvSpPr txBox="1"/>
          <p:nvPr/>
        </p:nvSpPr>
        <p:spPr>
          <a:xfrm>
            <a:off x="406476" y="4394297"/>
            <a:ext cx="4738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http://www.noc.uoa.gr/syndesh-sto-diktyo/eikoniko-idiwtiko-diktyo-vpn.html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D703F3-0966-E543-1238-006F28284809}"/>
              </a:ext>
            </a:extLst>
          </p:cNvPr>
          <p:cNvSpPr txBox="1"/>
          <p:nvPr/>
        </p:nvSpPr>
        <p:spPr>
          <a:xfrm>
            <a:off x="406475" y="5607864"/>
            <a:ext cx="4738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 tooltip="Opens external link in new windo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https://www.heal-link.gr/%cf%85%cf%80%ce%bf%ce%b4%ce%bf%ce%bc%ce%ae-aai/</a:t>
            </a:r>
            <a:endParaRPr lang="el-GR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17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F181D3F6-8725-BAE5-E34F-47EF22D36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8" t="19047" r="12731" b="18810"/>
          <a:stretch/>
        </p:blipFill>
        <p:spPr>
          <a:xfrm>
            <a:off x="4835471" y="1270862"/>
            <a:ext cx="7117043" cy="5309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ECD427-6CFE-7062-AB08-8456D1267A8F}"/>
              </a:ext>
            </a:extLst>
          </p:cNvPr>
          <p:cNvSpPr txBox="1"/>
          <p:nvPr/>
        </p:nvSpPr>
        <p:spPr>
          <a:xfrm>
            <a:off x="0" y="3264869"/>
            <a:ext cx="4079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Δοκιμαστικές Συνδρομές ΕΚΠΑ σε Βιβλιογραφικές Βάσεις: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6495B215-DD5E-90DB-7EBC-4E8A4C5754FF}"/>
              </a:ext>
            </a:extLst>
          </p:cNvPr>
          <p:cNvSpPr/>
          <p:nvPr/>
        </p:nvSpPr>
        <p:spPr>
          <a:xfrm>
            <a:off x="3802958" y="3593131"/>
            <a:ext cx="911546" cy="3325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885E51B0-45FE-B7ED-C27D-3A5E7473AA8D}"/>
              </a:ext>
            </a:extLst>
          </p:cNvPr>
          <p:cNvSpPr/>
          <p:nvPr/>
        </p:nvSpPr>
        <p:spPr>
          <a:xfrm>
            <a:off x="4928260" y="3593131"/>
            <a:ext cx="1781299" cy="33250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A3810-80D5-15D1-1504-696683E7134E}"/>
              </a:ext>
            </a:extLst>
          </p:cNvPr>
          <p:cNvSpPr txBox="1"/>
          <p:nvPr/>
        </p:nvSpPr>
        <p:spPr>
          <a:xfrm>
            <a:off x="138548" y="4556518"/>
            <a:ext cx="4636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Βάσεις στις οποίες το ΕΚΠΑ έχει δοκιμαστική πρόσβαση για 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περιορισμένη χρονική διάρκεια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548735-534B-6194-0672-F1330D248FC9}"/>
              </a:ext>
            </a:extLst>
          </p:cNvPr>
          <p:cNvSpPr txBox="1"/>
          <p:nvPr/>
        </p:nvSpPr>
        <p:spPr>
          <a:xfrm>
            <a:off x="182092" y="5160815"/>
            <a:ext cx="4653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http://www.lib.uoa.gr/ypiresies/bibliografikes-baseis/dokimastikes-syndromes-ekpa.html</a:t>
            </a:r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31E0583-6B35-30EA-7229-F32AF480A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07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F6AB6D56-605C-B4C5-34F1-1BC275280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3" t="18983" r="13722" b="19322"/>
          <a:stretch/>
        </p:blipFill>
        <p:spPr>
          <a:xfrm>
            <a:off x="4711484" y="1193369"/>
            <a:ext cx="7341031" cy="5331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CE1C5BE-6CBA-1F6E-07A0-BF7B366C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816994" cy="6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851B3-F067-8C8C-DD3D-30D911561C0B}"/>
              </a:ext>
            </a:extLst>
          </p:cNvPr>
          <p:cNvSpPr txBox="1"/>
          <p:nvPr/>
        </p:nvSpPr>
        <p:spPr>
          <a:xfrm>
            <a:off x="121608" y="3588849"/>
            <a:ext cx="3714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Συνδρομές ΕΚΠΑ σε Βιβλιογραφικές Βάσεις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22B4A455-1517-747B-1408-1AFDB9153A80}"/>
              </a:ext>
            </a:extLst>
          </p:cNvPr>
          <p:cNvSpPr/>
          <p:nvPr/>
        </p:nvSpPr>
        <p:spPr>
          <a:xfrm flipV="1">
            <a:off x="3607250" y="3859077"/>
            <a:ext cx="875634" cy="3588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EEAEBA-5F88-8858-87C8-0CB5F2AFDE2D}"/>
              </a:ext>
            </a:extLst>
          </p:cNvPr>
          <p:cNvSpPr txBox="1"/>
          <p:nvPr/>
        </p:nvSpPr>
        <p:spPr>
          <a:xfrm>
            <a:off x="59411" y="4621780"/>
            <a:ext cx="4721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Βάσεις  (Βιβλιογραφικές και Πλήρους Κειμένου) στις οποίες έχει πρόσβαση όλη η ακαδημαϊκή κοινότητα του ΕΚΠΑ, μέσω απευθείας συνδρομών.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7F4664-3F89-F835-2A76-6F9B670F2DE2}"/>
              </a:ext>
            </a:extLst>
          </p:cNvPr>
          <p:cNvSpPr txBox="1"/>
          <p:nvPr/>
        </p:nvSpPr>
        <p:spPr>
          <a:xfrm>
            <a:off x="121607" y="5595034"/>
            <a:ext cx="3642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http://www.lib.uoa.gr/ypiresies/bibliografikes-baseis/syndromes-ekpa.html</a:t>
            </a: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FACFB2A-5667-5DBE-AF92-538F2FCDF86C}"/>
              </a:ext>
            </a:extLst>
          </p:cNvPr>
          <p:cNvSpPr/>
          <p:nvPr/>
        </p:nvSpPr>
        <p:spPr>
          <a:xfrm>
            <a:off x="4946754" y="3859076"/>
            <a:ext cx="1004341" cy="35883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261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51463D6-2316-7BA9-53A7-0D5F97EAF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0" t="19048" r="13492" b="18571"/>
          <a:stretch/>
        </p:blipFill>
        <p:spPr>
          <a:xfrm>
            <a:off x="5177642" y="1301820"/>
            <a:ext cx="6908965" cy="5061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9E0894E-7FFA-B5C8-D716-AB071A15F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358121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1F12CD-0ACE-0F66-8182-EB4ACE9E6FFA}"/>
              </a:ext>
            </a:extLst>
          </p:cNvPr>
          <p:cNvSpPr txBox="1"/>
          <p:nvPr/>
        </p:nvSpPr>
        <p:spPr>
          <a:xfrm>
            <a:off x="0" y="3832749"/>
            <a:ext cx="3757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Συνδρομές μέσω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HEAL-LINK</a:t>
            </a:r>
            <a:endParaRPr lang="el-GR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2A0F3518-338F-383D-784A-7E903C5EA2B4}"/>
              </a:ext>
            </a:extLst>
          </p:cNvPr>
          <p:cNvSpPr/>
          <p:nvPr/>
        </p:nvSpPr>
        <p:spPr>
          <a:xfrm>
            <a:off x="4111810" y="3931479"/>
            <a:ext cx="855024" cy="3673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8BEA1DEA-4741-059F-D6D7-FC01576B4CA2}"/>
              </a:ext>
            </a:extLst>
          </p:cNvPr>
          <p:cNvSpPr/>
          <p:nvPr/>
        </p:nvSpPr>
        <p:spPr>
          <a:xfrm>
            <a:off x="5177642" y="4115173"/>
            <a:ext cx="1612902" cy="367389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9B87B7-D42E-23A6-CE20-1BE808C03DEE}"/>
              </a:ext>
            </a:extLst>
          </p:cNvPr>
          <p:cNvSpPr txBox="1"/>
          <p:nvPr/>
        </p:nvSpPr>
        <p:spPr>
          <a:xfrm>
            <a:off x="-5442" y="4294414"/>
            <a:ext cx="518308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Περιεχόμενο εκδοτικών οίκων, βάσεις πλήρους κειμένου και βιβλιογραφικές βάσεις όπου μας παρέχεται πρόσβαση μέσω της συμμετοχής μας στο 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ΣΕΑΒ/HEAL-LINK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(Σύνδεσμος Ελληνικών Ακαδημαϊκών Βιβλιοθηκών). </a:t>
            </a:r>
          </a:p>
          <a:p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https://www.heal-link.gr/</a:t>
            </a: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AFA8424-3832-CA7F-E141-E6431391DE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41" b="14941"/>
          <a:stretch/>
        </p:blipFill>
        <p:spPr>
          <a:xfrm>
            <a:off x="251942" y="1024703"/>
            <a:ext cx="4668316" cy="2618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AEA4AE56-0492-B241-7B12-67A903770E4D}"/>
              </a:ext>
            </a:extLst>
          </p:cNvPr>
          <p:cNvSpPr/>
          <p:nvPr/>
        </p:nvSpPr>
        <p:spPr>
          <a:xfrm>
            <a:off x="8419606" y="2898183"/>
            <a:ext cx="1204842" cy="23247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Εικόνα 12" descr="Εικόνα που περιέχει κείμενο, στιγμιότυπο οθόνης, γραμματοσειρά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C05BF329-323C-8FC9-3DC3-03CF0FA882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90" y="60941"/>
            <a:ext cx="3654559" cy="10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στιγμιότυπο οθόνης, γραμματοσειρά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37555E4-1476-9E72-18F4-A473C445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90" y="60941"/>
            <a:ext cx="3654559" cy="103632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E266B1A-C17A-1FA1-E915-5B72DA5DE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559599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58F87F7-4661-A44A-E231-FA27C31087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01" b="14802"/>
          <a:stretch/>
        </p:blipFill>
        <p:spPr>
          <a:xfrm>
            <a:off x="3420094" y="1377538"/>
            <a:ext cx="8499109" cy="5198372"/>
          </a:xfrm>
          <a:prstGeom prst="rect">
            <a:avLst/>
          </a:prstGeom>
        </p:spPr>
      </p:pic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0A3E28FF-FDD0-01CF-C8A7-06BAFB0E3FD9}"/>
              </a:ext>
            </a:extLst>
          </p:cNvPr>
          <p:cNvCxnSpPr>
            <a:cxnSpLocks/>
          </p:cNvCxnSpPr>
          <p:nvPr/>
        </p:nvCxnSpPr>
        <p:spPr>
          <a:xfrm>
            <a:off x="6852062" y="2576945"/>
            <a:ext cx="13300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BF1A45B9-0C2F-3CA7-38F4-20D0AA6D6460}"/>
              </a:ext>
            </a:extLst>
          </p:cNvPr>
          <p:cNvCxnSpPr>
            <a:cxnSpLocks/>
          </p:cNvCxnSpPr>
          <p:nvPr/>
        </p:nvCxnSpPr>
        <p:spPr>
          <a:xfrm>
            <a:off x="6852062" y="2838203"/>
            <a:ext cx="13517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2A25E8B2-204B-8D9E-0295-C5CDBC9349CB}"/>
              </a:ext>
            </a:extLst>
          </p:cNvPr>
          <p:cNvCxnSpPr>
            <a:cxnSpLocks/>
          </p:cNvCxnSpPr>
          <p:nvPr/>
        </p:nvCxnSpPr>
        <p:spPr>
          <a:xfrm>
            <a:off x="6852062" y="3075709"/>
            <a:ext cx="13537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Ευθεία γραμμή σύνδεσης 30">
            <a:extLst>
              <a:ext uri="{FF2B5EF4-FFF2-40B4-BE49-F238E27FC236}">
                <a16:creationId xmlns:a16="http://schemas.microsoft.com/office/drawing/2014/main" id="{20818E42-B166-D1BF-86E5-83CC522F1A2C}"/>
              </a:ext>
            </a:extLst>
          </p:cNvPr>
          <p:cNvCxnSpPr/>
          <p:nvPr/>
        </p:nvCxnSpPr>
        <p:spPr>
          <a:xfrm>
            <a:off x="6947065" y="327759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Ευθεία γραμμή σύνδεσης 32">
            <a:extLst>
              <a:ext uri="{FF2B5EF4-FFF2-40B4-BE49-F238E27FC236}">
                <a16:creationId xmlns:a16="http://schemas.microsoft.com/office/drawing/2014/main" id="{8B63A665-011E-703D-0D21-A460B5DB5562}"/>
              </a:ext>
            </a:extLst>
          </p:cNvPr>
          <p:cNvCxnSpPr>
            <a:cxnSpLocks/>
          </p:cNvCxnSpPr>
          <p:nvPr/>
        </p:nvCxnSpPr>
        <p:spPr>
          <a:xfrm>
            <a:off x="6852062" y="3241964"/>
            <a:ext cx="31789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CC266CE-DFAE-57C8-4DFE-D4E943954D0E}"/>
              </a:ext>
            </a:extLst>
          </p:cNvPr>
          <p:cNvSpPr txBox="1"/>
          <p:nvPr/>
        </p:nvSpPr>
        <p:spPr>
          <a:xfrm>
            <a:off x="272797" y="2232561"/>
            <a:ext cx="2863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Callibri"/>
              </a:rPr>
              <a:t>Επιλογές αναζήτησης μέσω του </a:t>
            </a:r>
            <a:r>
              <a:rPr lang="en-US" sz="2400" b="1" i="1" dirty="0">
                <a:latin typeface="Callibri"/>
                <a:cs typeface="Calibri" panose="020F0502020204030204" pitchFamily="34" charset="0"/>
              </a:rPr>
              <a:t>HEAL-LINK</a:t>
            </a:r>
            <a:endParaRPr lang="el-GR" sz="2400" dirty="0">
              <a:latin typeface="Cal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799109-9416-0556-71FF-846EC5ED07CC}"/>
              </a:ext>
            </a:extLst>
          </p:cNvPr>
          <p:cNvSpPr txBox="1"/>
          <p:nvPr/>
        </p:nvSpPr>
        <p:spPr>
          <a:xfrm>
            <a:off x="1" y="3343206"/>
            <a:ext cx="34200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i="1" dirty="0">
                <a:latin typeface="Callibri"/>
              </a:rPr>
              <a:t>Μέσα από τον κόμβο του </a:t>
            </a:r>
            <a:r>
              <a:rPr lang="en-US" sz="1600" b="1" i="1" dirty="0">
                <a:latin typeface="Callibri"/>
                <a:cs typeface="Calibri" panose="020F0502020204030204" pitchFamily="34" charset="0"/>
              </a:rPr>
              <a:t>HEAL-LINK </a:t>
            </a:r>
            <a:r>
              <a:rPr lang="el-GR" sz="1600" b="1" i="1" dirty="0">
                <a:latin typeface="Callibri"/>
                <a:cs typeface="Calibri" panose="020F0502020204030204" pitchFamily="34" charset="0"/>
              </a:rPr>
              <a:t>δίνεται η δυνατότητα αναζήτησης :</a:t>
            </a:r>
          </a:p>
          <a:p>
            <a:endParaRPr lang="el-GR" sz="1600" b="1" i="1" dirty="0">
              <a:latin typeface="Callibri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libri"/>
              </a:rPr>
              <a:t>Στην ενιαία μηχανή αναζήτησης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libri"/>
              </a:rPr>
              <a:t>Σε ηλεκτρονικά περιοδικά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libri"/>
              </a:rPr>
              <a:t>Σε ηλεκτρονικά βιβλία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libri"/>
              </a:rPr>
              <a:t>Σε βιβλιογραφικές βάσεις &amp; βάσεις πλήρους κειμένου/Πληροφοριακό υλικό</a:t>
            </a:r>
          </a:p>
        </p:txBody>
      </p:sp>
    </p:spTree>
    <p:extLst>
      <p:ext uri="{BB962C8B-B14F-4D97-AF65-F5344CB8AC3E}">
        <p14:creationId xmlns:p14="http://schemas.microsoft.com/office/powerpoint/2010/main" val="2014039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038BBC4-D121-B6FA-7E16-01F6652AF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" y="60941"/>
            <a:ext cx="2559599" cy="6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 descr="Εικόνα που περιέχει κείμενο, στιγμιότυπο οθόνης, γραμματοσειρά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F38292A-78CF-0E87-A1F4-0298E92CB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90" y="60941"/>
            <a:ext cx="3654559" cy="10363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67A3B1-9B6E-9359-BA41-766D39CAE678}"/>
              </a:ext>
            </a:extLst>
          </p:cNvPr>
          <p:cNvSpPr txBox="1"/>
          <p:nvPr/>
        </p:nvSpPr>
        <p:spPr>
          <a:xfrm flipH="1">
            <a:off x="-3" y="2061274"/>
            <a:ext cx="2913683" cy="1920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>
                <a:latin typeface="Callibri"/>
              </a:rPr>
              <a:t>Αναζήτηση ηλεκτρονικών περιοδικών :</a:t>
            </a:r>
          </a:p>
          <a:p>
            <a:endParaRPr lang="en-US" sz="2000" b="1" i="1" dirty="0">
              <a:latin typeface="Callibri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2000" b="1" i="1" dirty="0">
                <a:latin typeface="Callibri"/>
              </a:rPr>
              <a:t>Ανά τίτλο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2000" b="1" i="1" dirty="0">
                <a:latin typeface="Callibri"/>
              </a:rPr>
              <a:t>Ανά θέμα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2000" b="1" i="1" dirty="0">
                <a:latin typeface="Callibri"/>
              </a:rPr>
              <a:t>Ανά εκδότη/διαθέτη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E8FE099-2EFB-2974-3219-9C8DF367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77" b="13443"/>
          <a:stretch/>
        </p:blipFill>
        <p:spPr>
          <a:xfrm>
            <a:off x="2913680" y="1363991"/>
            <a:ext cx="9303011" cy="5494009"/>
          </a:xfrm>
          <a:prstGeom prst="rect">
            <a:avLst/>
          </a:prstGeom>
        </p:spPr>
      </p:pic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EBD47A14-2A00-2C3F-C3C0-528936082678}"/>
              </a:ext>
            </a:extLst>
          </p:cNvPr>
          <p:cNvSpPr/>
          <p:nvPr/>
        </p:nvSpPr>
        <p:spPr>
          <a:xfrm>
            <a:off x="9365673" y="2718931"/>
            <a:ext cx="626707" cy="14939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E3057BD2-0F01-9DBF-E386-5D9C29EC2781}"/>
              </a:ext>
            </a:extLst>
          </p:cNvPr>
          <p:cNvSpPr/>
          <p:nvPr/>
        </p:nvSpPr>
        <p:spPr>
          <a:xfrm flipH="1">
            <a:off x="11155756" y="3018715"/>
            <a:ext cx="638454" cy="17393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5006E880-5C1F-A261-9F70-8C64C123514A}"/>
              </a:ext>
            </a:extLst>
          </p:cNvPr>
          <p:cNvSpPr/>
          <p:nvPr/>
        </p:nvSpPr>
        <p:spPr>
          <a:xfrm>
            <a:off x="9365673" y="3354301"/>
            <a:ext cx="626708" cy="14939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FEA217C9-8536-9F6C-FBF0-C063799958A4}"/>
              </a:ext>
            </a:extLst>
          </p:cNvPr>
          <p:cNvSpPr/>
          <p:nvPr/>
        </p:nvSpPr>
        <p:spPr>
          <a:xfrm>
            <a:off x="5749871" y="2610378"/>
            <a:ext cx="1673817" cy="36607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5D0D0-C977-2F8F-0EA5-F22C0C16FC27}"/>
              </a:ext>
            </a:extLst>
          </p:cNvPr>
          <p:cNvSpPr txBox="1"/>
          <p:nvPr/>
        </p:nvSpPr>
        <p:spPr>
          <a:xfrm>
            <a:off x="5749871" y="2061274"/>
            <a:ext cx="1673817" cy="3660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018030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2323</TotalTime>
  <Words>995</Words>
  <Application>Microsoft Office PowerPoint</Application>
  <PresentationFormat>Ευρεία οθόνη</PresentationFormat>
  <Paragraphs>110</Paragraphs>
  <Slides>25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Callibri</vt:lpstr>
      <vt:lpstr>Century Gothic</vt:lpstr>
      <vt:lpstr>Courier New</vt:lpstr>
      <vt:lpstr>Wingdings</vt:lpstr>
      <vt:lpstr>Wingdings 3</vt:lpstr>
      <vt:lpstr>Ιόν</vt:lpstr>
      <vt:lpstr>Βιβλιογραφικές βάσεις και ηλεκτρονικά περιοδικά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Stergoula Klosteridi</dc:creator>
  <cp:lastModifiedBy>Maria Politou</cp:lastModifiedBy>
  <cp:revision>42</cp:revision>
  <dcterms:created xsi:type="dcterms:W3CDTF">2023-09-08T11:06:35Z</dcterms:created>
  <dcterms:modified xsi:type="dcterms:W3CDTF">2023-10-12T06:54:08Z</dcterms:modified>
</cp:coreProperties>
</file>