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handoutMasterIdLst>
    <p:handoutMasterId r:id="rId13"/>
  </p:handoutMasterIdLst>
  <p:sldIdLst>
    <p:sldId id="256" r:id="rId5"/>
    <p:sldId id="257" r:id="rId6"/>
    <p:sldId id="258" r:id="rId7"/>
    <p:sldId id="267" r:id="rId8"/>
    <p:sldId id="259" r:id="rId9"/>
    <p:sldId id="268" r:id="rId10"/>
    <p:sldId id="266" r:id="rId11"/>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69" d="100"/>
          <a:sy n="69" d="100"/>
        </p:scale>
        <p:origin x="576" y="60"/>
      </p:cViewPr>
      <p:guideLst>
        <p:guide orient="horz" pos="2160"/>
        <p:guide pos="3839"/>
      </p:guideLst>
    </p:cSldViewPr>
  </p:slideViewPr>
  <p:notesTextViewPr>
    <p:cViewPr>
      <p:scale>
        <a:sx n="1" d="1"/>
        <a:sy n="1" d="1"/>
      </p:scale>
      <p:origin x="0" y="0"/>
    </p:cViewPr>
  </p:notesTextViewPr>
  <p:notesViewPr>
    <p:cSldViewPr snapToGrid="0">
      <p:cViewPr varScale="1">
        <p:scale>
          <a:sx n="88" d="100"/>
          <a:sy n="88"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latin typeface="Arial" panose="020B060402020202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412E30F-5349-4902-8BC2-69D58F8EF02B}" type="datetime1">
              <a:rPr lang="el-GR" smtClean="0">
                <a:latin typeface="Arial" panose="020B0604020202020204" pitchFamily="34" charset="0"/>
              </a:rPr>
              <a:t>11/10/2023</a:t>
            </a:fld>
            <a:endParaRPr lang="el-GR">
              <a:latin typeface="Arial" panose="020B060402020202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latin typeface="Arial" panose="020B060402020202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l-GR">
                <a:latin typeface="Arial" panose="020B0604020202020204" pitchFamily="34" charset="0"/>
              </a:rPr>
              <a:t>‹#›</a:t>
            </a:fld>
            <a:endParaRPr lang="el-GR">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F91AB57-D5D0-40C8-A484-CE588D7256AC}" type="datetime1">
              <a:rPr lang="el-GR" noProof="0" smtClean="0"/>
              <a:t>11/10/2023</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el-GR" noProof="0" smtClean="0"/>
              <a:t>‹#›</a:t>
            </a:fld>
            <a:endParaRPr lang="el-GR"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b="1" i="1">
                <a:latin typeface="Arial" panose="020B0604020202020204" pitchFamily="34" charset="0"/>
                <a:cs typeface="Arial" panose="020B0604020202020204" pitchFamily="34" charset="0"/>
              </a:rPr>
              <a:t>ΣΗΜΕΙΩΣΗ:</a:t>
            </a:r>
          </a:p>
          <a:p>
            <a:pPr rtl="0"/>
            <a:r>
              <a:rPr lang="el-GR" i="1">
                <a:latin typeface="Arial" panose="020B0604020202020204" pitchFamily="34" charset="0"/>
                <a:cs typeface="Arial" panose="020B0604020202020204"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4445" y="0"/>
            <a:ext cx="1747524" cy="2292094"/>
          </a:xfrm>
          <a:prstGeom prst="rect">
            <a:avLst/>
          </a:prstGeom>
        </p:spPr>
      </p:pic>
      <p:sp>
        <p:nvSpPr>
          <p:cNvPr id="2" name="Τίτλος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sp>
        <p:nvSpPr>
          <p:cNvPr id="4" name="Θέση ημερομηνίας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41DB3F92-FA95-436F-9C6D-18B43F12215F}" type="datetime1">
              <a:rPr lang="el-GR" noProof="0" smtClean="0"/>
              <a:t>11/10/2023</a:t>
            </a:fld>
            <a:endParaRPr lang="el-GR" noProof="0"/>
          </a:p>
        </p:txBody>
      </p:sp>
      <p:sp>
        <p:nvSpPr>
          <p:cNvPr id="5" name="Θέση υποσέλιδου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l-GR" noProof="0"/>
          </a:p>
        </p:txBody>
      </p:sp>
      <p:sp>
        <p:nvSpPr>
          <p:cNvPr id="6" name="Θέση αριθμού διαφάνειας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l-GR" noProof="0" smtClean="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hasCustomPrompt="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p>
        </p:txBody>
      </p:sp>
      <p:sp>
        <p:nvSpPr>
          <p:cNvPr id="5" name="Θέση ημερομηνίας 4"/>
          <p:cNvSpPr>
            <a:spLocks noGrp="1"/>
          </p:cNvSpPr>
          <p:nvPr>
            <p:ph type="dt" sz="half" idx="10"/>
          </p:nvPr>
        </p:nvSpPr>
        <p:spPr/>
        <p:txBody>
          <a:bodyPr rtlCol="0"/>
          <a:lstStyle/>
          <a:p>
            <a:pPr rtl="0"/>
            <a:fld id="{677E190C-BB8B-4DE6-B690-65D3458A2B62}" type="datetime1">
              <a:rPr lang="el-GR" noProof="0" smtClean="0"/>
              <a:t>11/10/2023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8479C18E-071D-4807-B2B4-E362316FC28E}" type="datetime1">
              <a:rPr lang="el-GR" noProof="0" smtClean="0"/>
              <a:t>11/10/2023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72600" y="365125"/>
            <a:ext cx="1714500" cy="5811838"/>
          </a:xfrm>
        </p:spPr>
        <p:txBody>
          <a:bodyPr vert="eaVert"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1104900" y="365125"/>
            <a:ext cx="8098896" cy="5811838"/>
          </a:xfrm>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D509A71E-FA7E-4F93-90A4-5432615CE3CE}" type="datetime1">
              <a:rPr lang="el-GR" noProof="0" smtClean="0"/>
              <a:t>11/10/2023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7182AE79-D691-4E59-B463-EA9BB658BF3F}" type="datetime1">
              <a:rPr lang="el-GR" noProof="0" smtClean="0"/>
              <a:t>11/10/2023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hasCustomPrompt="1"/>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l-GR" noProof="0"/>
              <a:t>Κάντε κλικ στο εικονίδιο για να προσθέσετε εικόνα</a:t>
            </a:r>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5880" y="0"/>
            <a:ext cx="1747524" cy="2292094"/>
          </a:xfrm>
          <a:prstGeom prst="rect">
            <a:avLst/>
          </a:prstGeom>
        </p:spPr>
      </p:pic>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Τίτλος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Στυλ υποδείγματος κειμένου</a:t>
            </a:r>
          </a:p>
        </p:txBody>
      </p:sp>
      <p:sp>
        <p:nvSpPr>
          <p:cNvPr id="4" name="Θέση ημερομηνίας 3"/>
          <p:cNvSpPr>
            <a:spLocks noGrp="1"/>
          </p:cNvSpPr>
          <p:nvPr>
            <p:ph type="dt" sz="half" idx="10"/>
          </p:nvPr>
        </p:nvSpPr>
        <p:spPr/>
        <p:txBody>
          <a:bodyPr rtlCol="0"/>
          <a:lstStyle/>
          <a:p>
            <a:pPr rtl="0"/>
            <a:fld id="{E5A0AAB7-B827-4C97-A003-69E38F2B5EEE}" type="datetime1">
              <a:rPr lang="el-GR" noProof="0" smtClean="0"/>
              <a:t>11/10/2023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F58CEBDB-20E5-4EFA-A3C9-8B81DAF32C04}" type="datetime1">
              <a:rPr lang="el-GR" noProof="0" smtClean="0"/>
              <a:t>11/10/2023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4" name="Θέση περιεχομένου 3"/>
          <p:cNvSpPr>
            <a:spLocks noGrp="1"/>
          </p:cNvSpPr>
          <p:nvPr>
            <p:ph sz="half" idx="2" hasCustomPrompt="1"/>
          </p:nvPr>
        </p:nvSpPr>
        <p:spPr>
          <a:xfrm>
            <a:off x="110490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6" name="Θέση περιεχομένου 5"/>
          <p:cNvSpPr>
            <a:spLocks noGrp="1"/>
          </p:cNvSpPr>
          <p:nvPr>
            <p:ph sz="quarter" idx="4" hasCustomPrompt="1"/>
          </p:nvPr>
        </p:nvSpPr>
        <p:spPr>
          <a:xfrm>
            <a:off x="616611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21C1ADCD-EE64-40BC-8E67-DA1AFCC01D00}" type="datetime1">
              <a:rPr lang="el-GR" noProof="0" smtClean="0"/>
              <a:t>11/10/2023</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ημερομηνίας 2"/>
          <p:cNvSpPr>
            <a:spLocks noGrp="1"/>
          </p:cNvSpPr>
          <p:nvPr>
            <p:ph type="dt" sz="half" idx="10"/>
          </p:nvPr>
        </p:nvSpPr>
        <p:spPr/>
        <p:txBody>
          <a:bodyPr rtlCol="0"/>
          <a:lstStyle/>
          <a:p>
            <a:pPr rtl="0"/>
            <a:fld id="{7BCCDE3C-5F14-466A-8000-46CF1EC1725B}" type="datetime1">
              <a:rPr lang="el-GR" noProof="0" smtClean="0"/>
              <a:t>11/10/2023</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C321633C-D973-4C50-8695-EB74D10D33B8}" type="datetime1">
              <a:rPr lang="el-GR" noProof="0" smtClean="0"/>
              <a:t>11/10/2023</a:t>
            </a:fld>
            <a:endParaRPr lang="el-GR" noProof="0"/>
          </a:p>
        </p:txBody>
      </p:sp>
      <p:sp>
        <p:nvSpPr>
          <p:cNvPr id="3" name="Θέση υποσέλιδου 2"/>
          <p:cNvSpPr>
            <a:spLocks noGrp="1"/>
          </p:cNvSpPr>
          <p:nvPr>
            <p:ph type="ftr" sz="quarter" idx="11"/>
          </p:nvPr>
        </p:nvSpPr>
        <p:spPr/>
        <p:txBody>
          <a:bodyPr rtlCol="0"/>
          <a:lstStyle/>
          <a:p>
            <a:pPr rtl="0"/>
            <a:endParaRPr lang="el-GR" noProof="0"/>
          </a:p>
        </p:txBody>
      </p:sp>
      <p:sp>
        <p:nvSpPr>
          <p:cNvPr id="4" name="Θέση αριθμού διαφάνειας 3"/>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περιεχομένου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8BBF2226-2A65-442C-BAE4-87DB80553FEB}" type="datetime1">
              <a:rPr lang="el-GR" noProof="0" smtClean="0"/>
              <a:t>11/10/2023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a:p>
            <a:pPr lvl="5" rtl="0"/>
            <a:r>
              <a:rPr lang="el-GR" noProof="0"/>
              <a:t>Έκτου επιπέδου</a:t>
            </a:r>
          </a:p>
          <a:p>
            <a:pPr lvl="6" rtl="0"/>
            <a:r>
              <a:rPr lang="el-GR" noProof="0"/>
              <a:t>Έβδομου επιπέδου</a:t>
            </a:r>
          </a:p>
          <a:p>
            <a:pPr lvl="7" rtl="0"/>
            <a:r>
              <a:rPr lang="el-GR" noProof="0"/>
              <a:t>Όγδοου επιπέδου</a:t>
            </a:r>
          </a:p>
          <a:p>
            <a:pPr lvl="8" rtl="0"/>
            <a:r>
              <a:rPr lang="el-GR" noProof="0"/>
              <a:t>Ένατου επιπέδου</a:t>
            </a:r>
          </a:p>
        </p:txBody>
      </p:sp>
      <p:sp>
        <p:nvSpPr>
          <p:cNvPr id="4" name="Θέση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defRPr>
            </a:lvl1pPr>
          </a:lstStyle>
          <a:p>
            <a:fld id="{ABFDAE49-20C6-453F-A134-0E58B87FC731}" type="datetime1">
              <a:rPr lang="el-GR" noProof="0" smtClean="0"/>
              <a:t>11/10/2023</a:t>
            </a:fld>
            <a:endParaRPr lang="el-GR" noProof="0"/>
          </a:p>
        </p:txBody>
      </p:sp>
      <p:sp>
        <p:nvSpPr>
          <p:cNvPr id="5" name="Θέση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defRPr>
            </a:lvl1pPr>
          </a:lstStyle>
          <a:p>
            <a:endParaRPr lang="el-GR" noProof="0"/>
          </a:p>
        </p:txBody>
      </p:sp>
      <p:sp>
        <p:nvSpPr>
          <p:cNvPr id="6" name="Θέση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defRPr>
            </a:lvl1pPr>
          </a:lstStyle>
          <a:p>
            <a:fld id="{0FF54DE5-C571-48E8-A5BC-B369434E2F44}" type="slidenum">
              <a:rPr lang="el-GR" noProof="0" smtClean="0"/>
              <a:t>‹#›</a:t>
            </a:fld>
            <a:endParaRPr lang="el-GR" noProof="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lib.uoa.gr/"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www.econpol.lib.uoa.g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444501" y="2254251"/>
            <a:ext cx="4978400" cy="2257533"/>
          </a:xfrm>
        </p:spPr>
        <p:txBody>
          <a:bodyPr rtlCol="0" anchor="ctr">
            <a:normAutofit/>
          </a:bodyPr>
          <a:lstStyle/>
          <a:p>
            <a:pPr rtl="0"/>
            <a:r>
              <a:rPr lang="el-GR" sz="3200" b="1" noProof="1">
                <a:solidFill>
                  <a:srgbClr val="00B050"/>
                </a:solidFill>
                <a:effectLst>
                  <a:outerShdw blurRad="38100" dist="38100" dir="2700000" algn="tl">
                    <a:srgbClr val="000000">
                      <a:alpha val="43137"/>
                    </a:srgbClr>
                  </a:outerShdw>
                </a:effectLst>
              </a:rPr>
              <a:t>Ο Λογαριασμοσ μου</a:t>
            </a:r>
          </a:p>
        </p:txBody>
      </p:sp>
      <p:pic>
        <p:nvPicPr>
          <p:cNvPr id="3" name="Εικόνα 2" descr="Εικόνα που περιέχει clipart, καρτούν, εικονογράφηση&#10;&#10;Περιγραφή που δημιουργήθηκε αυτόματ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2288330"/>
            <a:ext cx="4859093" cy="3121134"/>
          </a:xfrm>
          <a:prstGeom prst="rect">
            <a:avLst/>
          </a:prstGeom>
        </p:spPr>
      </p:pic>
      <p:pic>
        <p:nvPicPr>
          <p:cNvPr id="10" name="Εικόνα 9" descr="Εικόνα που περιέχει γραμματοσειρά, κείμενο, στιγμιότυπο οθόνης, γραφικά&#10;&#10;Περιγραφή που δημιουργήθηκε αυτόματ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07" y="4614341"/>
            <a:ext cx="4111625" cy="795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περιεχομένου 13"/>
          <p:cNvSpPr>
            <a:spLocks noGrp="1"/>
          </p:cNvSpPr>
          <p:nvPr>
            <p:ph type="body" sz="half" idx="2"/>
          </p:nvPr>
        </p:nvSpPr>
        <p:spPr>
          <a:xfrm>
            <a:off x="303645" y="611505"/>
            <a:ext cx="4471204" cy="5484495"/>
          </a:xfrm>
        </p:spPr>
        <p:txBody>
          <a:bodyPr rtlCol="0">
            <a:noAutofit/>
          </a:bodyPr>
          <a:lstStyle/>
          <a:p>
            <a:pPr rtl="0"/>
            <a:endParaRPr lang="el-GR" sz="1400" i="1" noProof="1">
              <a:solidFill>
                <a:srgbClr val="00B050"/>
              </a:solidFill>
            </a:endParaRPr>
          </a:p>
          <a:p>
            <a:pPr rtl="0"/>
            <a:endParaRPr lang="el-GR" sz="1400" i="1" noProof="1">
              <a:solidFill>
                <a:srgbClr val="00B050"/>
              </a:solidFill>
            </a:endParaRPr>
          </a:p>
          <a:p>
            <a:pPr rtl="0"/>
            <a:endParaRPr lang="el-GR" sz="1400" i="1" noProof="1">
              <a:solidFill>
                <a:srgbClr val="00B050"/>
              </a:solidFill>
            </a:endParaRPr>
          </a:p>
          <a:p>
            <a:pPr rtl="0"/>
            <a:r>
              <a:rPr lang="en-US" sz="2400" b="1" i="1" noProof="1">
                <a:hlinkClick r:id="rId3">
                  <a:extLst>
                    <a:ext uri="{A12FA001-AC4F-418D-AE19-62706E023703}">
                      <ahyp:hlinkClr xmlns:ahyp="http://schemas.microsoft.com/office/drawing/2018/hyperlinkcolor" val="tx"/>
                    </a:ext>
                  </a:extLst>
                </a:hlinkClick>
              </a:rPr>
              <a:t>www.lib.uoa.gr</a:t>
            </a:r>
            <a:r>
              <a:rPr lang="en-US" sz="2400" b="1" i="1" noProof="1"/>
              <a:t> </a:t>
            </a:r>
            <a:r>
              <a:rPr lang="el-GR" sz="2400" b="1" i="1" noProof="1"/>
              <a:t>    ή</a:t>
            </a:r>
          </a:p>
          <a:p>
            <a:pPr rtl="0"/>
            <a:r>
              <a:rPr lang="el-GR" sz="2400" b="1" i="1" noProof="1"/>
              <a:t> </a:t>
            </a:r>
            <a:r>
              <a:rPr lang="en-US" sz="2400" b="1" i="1" noProof="1">
                <a:hlinkClick r:id="rId4">
                  <a:extLst>
                    <a:ext uri="{A12FA001-AC4F-418D-AE19-62706E023703}">
                      <ahyp:hlinkClr xmlns:ahyp="http://schemas.microsoft.com/office/drawing/2018/hyperlinkcolor" val="tx"/>
                    </a:ext>
                  </a:extLst>
                </a:hlinkClick>
              </a:rPr>
              <a:t>www.econpol.lib.uoa.gr</a:t>
            </a:r>
          </a:p>
          <a:p>
            <a:pPr rtl="0"/>
            <a:endParaRPr lang="el-GR" sz="2400" i="1" noProof="1">
              <a:solidFill>
                <a:srgbClr val="7030A0"/>
              </a:solidFill>
            </a:endParaRPr>
          </a:p>
          <a:p>
            <a:pPr marL="285750" indent="-285750" rtl="0">
              <a:buFont typeface="Arial" panose="020B0604020202020204" pitchFamily="34" charset="0"/>
              <a:buChar char="•"/>
            </a:pPr>
            <a:r>
              <a:rPr lang="el-GR" sz="2400" i="1" noProof="1">
                <a:solidFill>
                  <a:srgbClr val="7030A0"/>
                </a:solidFill>
              </a:rPr>
              <a:t>Υπηρεσίες</a:t>
            </a:r>
          </a:p>
          <a:p>
            <a:pPr marL="285750" indent="-285750" rtl="0">
              <a:buFont typeface="Arial" panose="020B0604020202020204" pitchFamily="34" charset="0"/>
              <a:buChar char="•"/>
            </a:pPr>
            <a:r>
              <a:rPr lang="el-GR" sz="2400" i="1" noProof="1">
                <a:solidFill>
                  <a:srgbClr val="7030A0"/>
                </a:solidFill>
              </a:rPr>
              <a:t>Σύνδεση στον </a:t>
            </a:r>
            <a:r>
              <a:rPr lang="en-US" sz="2400" i="1" noProof="1">
                <a:solidFill>
                  <a:srgbClr val="7030A0"/>
                </a:solidFill>
              </a:rPr>
              <a:t>OPAC </a:t>
            </a:r>
          </a:p>
          <a:p>
            <a:pPr marL="285750" indent="-285750" rtl="0">
              <a:buFont typeface="Arial" panose="020B0604020202020204" pitchFamily="34" charset="0"/>
              <a:buChar char="•"/>
            </a:pPr>
            <a:r>
              <a:rPr lang="el-GR" sz="2400" i="1" noProof="1">
                <a:solidFill>
                  <a:srgbClr val="7030A0"/>
                </a:solidFill>
              </a:rPr>
              <a:t>Είσοδος στο λογαριασμό μου </a:t>
            </a:r>
          </a:p>
          <a:p>
            <a:pPr rtl="0"/>
            <a:endParaRPr lang="el-GR" sz="1400" i="1" noProof="1">
              <a:solidFill>
                <a:srgbClr val="00B050"/>
              </a:solidFill>
            </a:endParaRPr>
          </a:p>
          <a:p>
            <a:pPr rtl="0"/>
            <a:endParaRPr lang="el-GR" sz="1400" i="1" noProof="1">
              <a:solidFill>
                <a:srgbClr val="00B050"/>
              </a:solidFill>
            </a:endParaRPr>
          </a:p>
          <a:p>
            <a:pPr rtl="0"/>
            <a:endParaRPr lang="el-GR" sz="1600" i="1" noProof="1">
              <a:solidFill>
                <a:srgbClr val="00B050"/>
              </a:solidFill>
            </a:endParaRPr>
          </a:p>
          <a:p>
            <a:pPr rtl="0"/>
            <a:endParaRPr lang="en-US" sz="1600" i="1" noProof="1">
              <a:solidFill>
                <a:srgbClr val="59704F"/>
              </a:solidFill>
              <a:hlinkClick r:id="rId3">
                <a:extLst>
                  <a:ext uri="{A12FA001-AC4F-418D-AE19-62706E023703}">
                    <ahyp:hlinkClr xmlns:ahyp="http://schemas.microsoft.com/office/drawing/2018/hyperlinkcolor" val="tx"/>
                  </a:ext>
                </a:extLst>
              </a:hlinkClick>
            </a:endParaRPr>
          </a:p>
        </p:txBody>
      </p:sp>
      <p:pic>
        <p:nvPicPr>
          <p:cNvPr id="3" name="Εικόνα 2" descr="Εικόνα που περιέχει κείμενο, στιγμιότυπο οθόνης, ιστοσελίδα, τοποθεσία web&#10;&#10;Περιγραφή που δημιουργήθηκε αυτόματα"/>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704" y="1638299"/>
            <a:ext cx="6819095" cy="4858606"/>
          </a:xfrm>
          <a:prstGeom prst="rect">
            <a:avLst/>
          </a:prstGeom>
          <a:noFill/>
        </p:spPr>
      </p:pic>
      <p:cxnSp>
        <p:nvCxnSpPr>
          <p:cNvPr id="5" name="Γραμμή σύνδεσης: Γωνιώδης 4"/>
          <p:cNvCxnSpPr/>
          <p:nvPr/>
        </p:nvCxnSpPr>
        <p:spPr>
          <a:xfrm>
            <a:off x="7683500" y="1930400"/>
            <a:ext cx="1429152" cy="1358900"/>
          </a:xfrm>
          <a:prstGeom prst="bentConnector3">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pic>
        <p:nvPicPr>
          <p:cNvPr id="10" name="Εικόνα 9" descr="Εικόνα που περιέχει γραμματοσειρά, κείμενο, στιγμιότυπο οθόνης, γραφικά&#10;&#10;Περιγραφή που δημιουργήθηκε αυτόματα"/>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1050" y="448310"/>
            <a:ext cx="3385820" cy="654685"/>
          </a:xfrm>
          <a:prstGeom prst="rect">
            <a:avLst/>
          </a:prstGeom>
        </p:spPr>
      </p:pic>
      <p:sp>
        <p:nvSpPr>
          <p:cNvPr id="2" name="Τίτλος 1">
            <a:extLst>
              <a:ext uri="{FF2B5EF4-FFF2-40B4-BE49-F238E27FC236}">
                <a16:creationId xmlns:a16="http://schemas.microsoft.com/office/drawing/2014/main" id="{54739647-7E20-BE0B-E420-9D69409761A9}"/>
              </a:ext>
            </a:extLst>
          </p:cNvPr>
          <p:cNvSpPr txBox="1">
            <a:spLocks/>
          </p:cNvSpPr>
          <p:nvPr/>
        </p:nvSpPr>
        <p:spPr>
          <a:xfrm>
            <a:off x="1104900" y="300644"/>
            <a:ext cx="9980682" cy="872517"/>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mj-cs"/>
              </a:defRPr>
            </a:lvl1pPr>
          </a:lstStyle>
          <a:p>
            <a:r>
              <a:rPr lang="el-GR" sz="3600" b="1" dirty="0">
                <a:solidFill>
                  <a:srgbClr val="7030A0"/>
                </a:solidFill>
              </a:rPr>
              <a:t>Είσοδος στον Λογαριασμό μου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9585" y="1233805"/>
            <a:ext cx="4714329" cy="2452370"/>
          </a:xfrm>
        </p:spPr>
        <p:txBody>
          <a:bodyPr rtlCol="0">
            <a:noAutofit/>
          </a:bodyPr>
          <a:lstStyle/>
          <a:p>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n-US" sz="2400" noProof="1"/>
            </a:br>
            <a:br>
              <a:rPr lang="el-GR" sz="2400" noProof="1"/>
            </a:br>
            <a:br>
              <a:rPr lang="en-US" sz="2400" noProof="1"/>
            </a:br>
            <a:br>
              <a:rPr lang="el-GR" sz="2400" noProof="1"/>
            </a:br>
            <a:br>
              <a:rPr lang="el-GR" sz="2400" noProof="1"/>
            </a:br>
            <a:br>
              <a:rPr lang="el-GR" sz="2400" noProof="1"/>
            </a:br>
            <a:br>
              <a:rPr lang="el-GR" sz="2400" noProof="1"/>
            </a:br>
            <a:br>
              <a:rPr lang="el-GR" sz="2400" noProof="1"/>
            </a:br>
            <a:br>
              <a:rPr lang="en-US" sz="2400" noProof="1"/>
            </a:br>
            <a:r>
              <a:rPr lang="el-GR" sz="2400" noProof="1"/>
              <a:t> </a:t>
            </a:r>
            <a:br>
              <a:rPr lang="en-US" sz="2400" noProof="1"/>
            </a:br>
            <a:r>
              <a:rPr lang="el-GR" sz="2400" noProof="1"/>
              <a:t>Εισάγω τον γραμμοκώδικα </a:t>
            </a:r>
            <a:br>
              <a:rPr lang="el-GR" sz="2400" noProof="1"/>
            </a:br>
            <a:r>
              <a:rPr lang="el-GR" sz="2400" noProof="1"/>
              <a:t>(</a:t>
            </a:r>
            <a:r>
              <a:rPr lang="en-US" sz="2400" noProof="1"/>
              <a:t>barcode) </a:t>
            </a:r>
            <a:r>
              <a:rPr lang="el-GR" sz="2400" noProof="1"/>
              <a:t>της ακαδημαϊκής μου ταυτότητας και βάζω το </a:t>
            </a:r>
            <a:r>
              <a:rPr lang="en-US" sz="2400" noProof="1"/>
              <a:t>pin</a:t>
            </a:r>
            <a:r>
              <a:rPr lang="el-GR" sz="2400" noProof="1"/>
              <a:t>, ο οποίος μου έχει δοθεί από τη βιβλιοθήκη κατά την εγγραφή μου </a:t>
            </a:r>
            <a:r>
              <a:rPr lang="en-US" sz="2400" noProof="1"/>
              <a:t> </a:t>
            </a:r>
            <a:r>
              <a:rPr lang="el-GR" sz="2400" noProof="1"/>
              <a:t>–</a:t>
            </a:r>
            <a:r>
              <a:rPr lang="el-GR" sz="2400" noProof="1">
                <a:highlight>
                  <a:srgbClr val="FFFF00"/>
                </a:highlight>
              </a:rPr>
              <a:t>τα 4 τελευταία ψηφία από τον ΑΜ</a:t>
            </a:r>
            <a:r>
              <a:rPr lang="el-GR" sz="2400" noProof="1"/>
              <a:t>- και επιλέγω </a:t>
            </a:r>
            <a:r>
              <a:rPr lang="en-US" sz="2400" noProof="1"/>
              <a:t>submit.</a:t>
            </a:r>
            <a:endParaRPr lang="el-GR" sz="2400" noProof="1"/>
          </a:p>
        </p:txBody>
      </p:sp>
      <p:pic>
        <p:nvPicPr>
          <p:cNvPr id="4" name="Εικόνα 3" descr="Εικόνα που περιέχει κείμενο, στιγμιότυπο οθόνης, γραμματοσειρά, σχεδίαση&#10;&#10;Περιγραφή που δημιουργήθηκε αυτόματ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966" y="1543685"/>
            <a:ext cx="6171565" cy="5314315"/>
          </a:xfrm>
          <a:prstGeom prst="rect">
            <a:avLst/>
          </a:prstGeom>
        </p:spPr>
      </p:pic>
      <p:pic>
        <p:nvPicPr>
          <p:cNvPr id="3" name="Content Placeholder 2" descr="BARCODE"/>
          <p:cNvPicPr>
            <a:picLocks noGrp="1" noChangeAspect="1"/>
          </p:cNvPicPr>
          <p:nvPr>
            <p:ph sz="half" idx="2"/>
          </p:nvPr>
        </p:nvPicPr>
        <p:blipFill>
          <a:blip r:embed="rId4"/>
          <a:stretch>
            <a:fillRect/>
          </a:stretch>
        </p:blipFill>
        <p:spPr>
          <a:xfrm rot="16200000">
            <a:off x="1866109" y="2825911"/>
            <a:ext cx="2681281" cy="4305935"/>
          </a:xfrm>
          <a:prstGeom prst="rect">
            <a:avLst/>
          </a:prstGeom>
        </p:spPr>
      </p:pic>
      <p:cxnSp>
        <p:nvCxnSpPr>
          <p:cNvPr id="7" name="Straight Arrow Connector 6"/>
          <p:cNvCxnSpPr/>
          <p:nvPr/>
        </p:nvCxnSpPr>
        <p:spPr>
          <a:xfrm>
            <a:off x="7729220" y="2459990"/>
            <a:ext cx="791210" cy="700405"/>
          </a:xfrm>
          <a:prstGeom prst="straightConnector1">
            <a:avLst/>
          </a:prstGeom>
          <a:ln>
            <a:gradFill>
              <a:gsLst>
                <a:gs pos="0">
                  <a:srgbClr val="14CD68"/>
                </a:gs>
                <a:gs pos="100000">
                  <a:srgbClr val="035C7D"/>
                </a:gs>
              </a:gsLst>
            </a:gradFill>
            <a:tailEnd type="arrow" w="med" len="med"/>
          </a:ln>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a:off x="7367839" y="4035742"/>
            <a:ext cx="979170" cy="330200"/>
          </a:xfrm>
          <a:prstGeom prst="rightArrow">
            <a:avLst/>
          </a:prstGeom>
          <a:gradFill>
            <a:gsLst>
              <a:gs pos="0">
                <a:srgbClr val="14CD68"/>
              </a:gs>
              <a:gs pos="100000">
                <a:srgbClr val="0B6E38"/>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0" name="Εικόνα 9" descr="Εικόνα που περιέχει γραμματοσειρά, κείμενο, στιγμιότυπο οθόνης, γραφικά&#10;&#10;Περιγραφή που δημιουργήθηκε αυτόματα"/>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0840" y="240665"/>
            <a:ext cx="3805555" cy="735965"/>
          </a:xfrm>
          <a:prstGeom prst="rect">
            <a:avLst/>
          </a:prstGeom>
        </p:spPr>
      </p:pic>
      <p:sp>
        <p:nvSpPr>
          <p:cNvPr id="5" name="Τίτλος 1">
            <a:extLst>
              <a:ext uri="{FF2B5EF4-FFF2-40B4-BE49-F238E27FC236}">
                <a16:creationId xmlns:a16="http://schemas.microsoft.com/office/drawing/2014/main" id="{4CE30616-5C1E-92A3-90AA-72BBCC2201A8}"/>
              </a:ext>
            </a:extLst>
          </p:cNvPr>
          <p:cNvSpPr txBox="1">
            <a:spLocks/>
          </p:cNvSpPr>
          <p:nvPr/>
        </p:nvSpPr>
        <p:spPr>
          <a:xfrm>
            <a:off x="1104900" y="300644"/>
            <a:ext cx="9980682" cy="872517"/>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mj-cs"/>
              </a:defRPr>
            </a:lvl1pPr>
          </a:lstStyle>
          <a:p>
            <a:r>
              <a:rPr lang="el-GR" sz="3600" b="1" dirty="0">
                <a:solidFill>
                  <a:srgbClr val="7030A0"/>
                </a:solidFill>
              </a:rPr>
              <a:t>Είσοδος αν γνωρίζω το </a:t>
            </a:r>
            <a:r>
              <a:rPr lang="en-US" sz="3600" b="1" dirty="0">
                <a:solidFill>
                  <a:srgbClr val="7030A0"/>
                </a:solidFill>
              </a:rPr>
              <a:t>pin</a:t>
            </a:r>
            <a:endParaRPr lang="el-GR" sz="3600" b="1"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2922D-4B28-A177-FD7B-F9F21F1CC1D3}"/>
              </a:ext>
            </a:extLst>
          </p:cNvPr>
          <p:cNvSpPr>
            <a:spLocks noGrp="1"/>
          </p:cNvSpPr>
          <p:nvPr>
            <p:ph type="title"/>
          </p:nvPr>
        </p:nvSpPr>
        <p:spPr>
          <a:xfrm>
            <a:off x="1104900" y="300644"/>
            <a:ext cx="9980682" cy="872517"/>
          </a:xfrm>
        </p:spPr>
        <p:txBody>
          <a:bodyPr>
            <a:normAutofit/>
          </a:bodyPr>
          <a:lstStyle/>
          <a:p>
            <a:r>
              <a:rPr lang="el-GR" sz="3600" b="1" dirty="0">
                <a:solidFill>
                  <a:srgbClr val="7030A0"/>
                </a:solidFill>
              </a:rPr>
              <a:t>Είσοδος για να αλλάξω το </a:t>
            </a:r>
            <a:r>
              <a:rPr lang="en-US" sz="3600" b="1" dirty="0">
                <a:solidFill>
                  <a:srgbClr val="7030A0"/>
                </a:solidFill>
              </a:rPr>
              <a:t>pin</a:t>
            </a:r>
            <a:endParaRPr lang="el-GR" sz="3600" b="1" dirty="0">
              <a:solidFill>
                <a:srgbClr val="7030A0"/>
              </a:solidFill>
            </a:endParaRPr>
          </a:p>
        </p:txBody>
      </p:sp>
      <p:pic>
        <p:nvPicPr>
          <p:cNvPr id="5" name="Θέση περιεχομένου 4"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72091687-2CF1-EEAD-B10E-1F060F8DF3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9238" y="1451997"/>
            <a:ext cx="4936258" cy="2579676"/>
          </a:xfrm>
        </p:spPr>
      </p:pic>
      <p:pic>
        <p:nvPicPr>
          <p:cNvPr id="7" name="Εικόνα 6" descr="Εικόνα που περιέχει κείμενο, στιγμιότυπο οθόνης, γραμματοσειρά, σχεδίαση&#10;&#10;Περιγραφή που δημιουργήθηκε αυτόματα">
            <a:extLst>
              <a:ext uri="{FF2B5EF4-FFF2-40B4-BE49-F238E27FC236}">
                <a16:creationId xmlns:a16="http://schemas.microsoft.com/office/drawing/2014/main" id="{F25C1E53-E360-66B1-67F7-0F80ACA51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27" y="4067777"/>
            <a:ext cx="6379989" cy="2579675"/>
          </a:xfrm>
          <a:prstGeom prst="rect">
            <a:avLst/>
          </a:prstGeom>
        </p:spPr>
      </p:pic>
      <p:sp>
        <p:nvSpPr>
          <p:cNvPr id="9" name="TextBox 8">
            <a:extLst>
              <a:ext uri="{FF2B5EF4-FFF2-40B4-BE49-F238E27FC236}">
                <a16:creationId xmlns:a16="http://schemas.microsoft.com/office/drawing/2014/main" id="{C6D11D58-EFE7-B3EF-5BF0-FBB4268F84EE}"/>
              </a:ext>
            </a:extLst>
          </p:cNvPr>
          <p:cNvSpPr txBox="1"/>
          <p:nvPr/>
        </p:nvSpPr>
        <p:spPr>
          <a:xfrm>
            <a:off x="604986" y="1753805"/>
            <a:ext cx="3782290" cy="4524315"/>
          </a:xfrm>
          <a:prstGeom prst="rect">
            <a:avLst/>
          </a:prstGeom>
          <a:noFill/>
        </p:spPr>
        <p:txBody>
          <a:bodyPr wrap="square" rtlCol="0">
            <a:spAutoFit/>
          </a:bodyPr>
          <a:lstStyle/>
          <a:p>
            <a:r>
              <a:rPr lang="el-GR" sz="2400" noProof="1"/>
              <a:t>Εισάγω τον γραμμοκώδικα </a:t>
            </a:r>
            <a:br>
              <a:rPr lang="el-GR" sz="2400" noProof="1"/>
            </a:br>
            <a:r>
              <a:rPr lang="el-GR" sz="2400" noProof="1"/>
              <a:t>(</a:t>
            </a:r>
            <a:r>
              <a:rPr lang="en-US" sz="2400" noProof="1"/>
              <a:t>barcode) </a:t>
            </a:r>
            <a:r>
              <a:rPr lang="el-GR" sz="2400" noProof="1"/>
              <a:t>της</a:t>
            </a:r>
            <a:r>
              <a:rPr lang="en-US" sz="2400" noProof="1"/>
              <a:t> </a:t>
            </a:r>
            <a:r>
              <a:rPr lang="el-GR" sz="2400" noProof="1"/>
              <a:t>ακαδημαϊκής μου ταυτότητας και βάζω το </a:t>
            </a:r>
            <a:r>
              <a:rPr lang="en-US" sz="2400" noProof="1"/>
              <a:t>pin </a:t>
            </a:r>
            <a:r>
              <a:rPr lang="el-GR" sz="2400" noProof="1"/>
              <a:t>που</a:t>
            </a:r>
            <a:r>
              <a:rPr lang="en-US" sz="2400" noProof="1"/>
              <a:t> </a:t>
            </a:r>
            <a:r>
              <a:rPr lang="el-GR" sz="2400" noProof="1"/>
              <a:t>μου έχει δοθεί από τη βιβλιοθήκη κατά την εγγραφή μου. Ανοίγει η καρτέλα μου, επιλέγω </a:t>
            </a:r>
            <a:r>
              <a:rPr lang="el-GR" sz="2400" noProof="1">
                <a:solidFill>
                  <a:srgbClr val="FF0000"/>
                </a:solidFill>
              </a:rPr>
              <a:t>«τροποποίηση </a:t>
            </a:r>
            <a:r>
              <a:rPr lang="en-US" sz="2400" noProof="1">
                <a:solidFill>
                  <a:srgbClr val="FF0000"/>
                </a:solidFill>
              </a:rPr>
              <a:t>pin</a:t>
            </a:r>
            <a:r>
              <a:rPr lang="el-GR" sz="2400" noProof="1">
                <a:solidFill>
                  <a:srgbClr val="FF0000"/>
                </a:solidFill>
              </a:rPr>
              <a:t>»</a:t>
            </a:r>
            <a:r>
              <a:rPr lang="el-GR" sz="2400" noProof="1"/>
              <a:t> και εισάγω ένα </a:t>
            </a:r>
            <a:r>
              <a:rPr lang="en-US" sz="2400" noProof="1"/>
              <a:t>pin </a:t>
            </a:r>
            <a:r>
              <a:rPr lang="el-GR" sz="2400" noProof="1"/>
              <a:t>της αρεσκείας μου.</a:t>
            </a:r>
          </a:p>
          <a:p>
            <a:r>
              <a:rPr lang="en-US" sz="2400" noProof="1"/>
              <a:t> </a:t>
            </a:r>
            <a:endParaRPr lang="el-GR" sz="2400" dirty="0"/>
          </a:p>
        </p:txBody>
      </p:sp>
      <p:sp>
        <p:nvSpPr>
          <p:cNvPr id="10" name="Βέλος: Με γωνία 9">
            <a:extLst>
              <a:ext uri="{FF2B5EF4-FFF2-40B4-BE49-F238E27FC236}">
                <a16:creationId xmlns:a16="http://schemas.microsoft.com/office/drawing/2014/main" id="{B05F17BE-C50C-830A-9804-584341FEFF0D}"/>
              </a:ext>
            </a:extLst>
          </p:cNvPr>
          <p:cNvSpPr/>
          <p:nvPr/>
        </p:nvSpPr>
        <p:spPr>
          <a:xfrm>
            <a:off x="6359237" y="1731819"/>
            <a:ext cx="813816" cy="868680"/>
          </a:xfrm>
          <a:prstGeom prst="bentArrow">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Βέλος: Δεξιό 10">
            <a:extLst>
              <a:ext uri="{FF2B5EF4-FFF2-40B4-BE49-F238E27FC236}">
                <a16:creationId xmlns:a16="http://schemas.microsoft.com/office/drawing/2014/main" id="{30F4C84A-039F-3185-850A-BD18F820D9EB}"/>
              </a:ext>
            </a:extLst>
          </p:cNvPr>
          <p:cNvSpPr/>
          <p:nvPr/>
        </p:nvSpPr>
        <p:spPr>
          <a:xfrm>
            <a:off x="5116833" y="4350327"/>
            <a:ext cx="978408" cy="484632"/>
          </a:xfrm>
          <a:prstGeom prst="rightArrow">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descr="Εικόνα που περιέχει γραμματοσειρά, κείμενο, στιγμιότυπο οθόνης, γραφικά&#10;&#10;Περιγραφή που δημιουργήθηκε αυτόματα">
            <a:extLst>
              <a:ext uri="{FF2B5EF4-FFF2-40B4-BE49-F238E27FC236}">
                <a16:creationId xmlns:a16="http://schemas.microsoft.com/office/drawing/2014/main" id="{FFC7C8BA-B182-773D-D63A-652C83A9C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053" y="203057"/>
            <a:ext cx="4111625" cy="795123"/>
          </a:xfrm>
          <a:prstGeom prst="rect">
            <a:avLst/>
          </a:prstGeom>
        </p:spPr>
      </p:pic>
    </p:spTree>
    <p:extLst>
      <p:ext uri="{BB962C8B-B14F-4D97-AF65-F5344CB8AC3E}">
        <p14:creationId xmlns:p14="http://schemas.microsoft.com/office/powerpoint/2010/main" val="149598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951345" y="1753870"/>
            <a:ext cx="4135755" cy="4418330"/>
          </a:xfrm>
        </p:spPr>
        <p:txBody>
          <a:bodyPr/>
          <a:lstStyle/>
          <a:p>
            <a:pPr marL="0" indent="0">
              <a:buNone/>
            </a:pPr>
            <a:endParaRPr lang="el-GR" dirty="0">
              <a:effectLst>
                <a:outerShdw blurRad="38100" dist="38100" dir="2700000" algn="tl">
                  <a:srgbClr val="000000">
                    <a:alpha val="43137"/>
                  </a:srgbClr>
                </a:outerShdw>
              </a:effectLst>
            </a:endParaRPr>
          </a:p>
          <a:p>
            <a:pPr marL="0" indent="0">
              <a:buNone/>
            </a:pPr>
            <a:endParaRPr lang="el-GR" dirty="0">
              <a:effectLst>
                <a:outerShdw blurRad="38100" dist="38100" dir="2700000" algn="tl">
                  <a:srgbClr val="000000">
                    <a:alpha val="43137"/>
                  </a:srgbClr>
                </a:outerShdw>
              </a:effectLst>
            </a:endParaRPr>
          </a:p>
          <a:p>
            <a:pPr marL="0" indent="0">
              <a:buNone/>
            </a:pPr>
            <a:endParaRPr lang="el-GR" dirty="0">
              <a:effectLst>
                <a:outerShdw blurRad="38100" dist="38100" dir="2700000" algn="tl">
                  <a:srgbClr val="000000">
                    <a:alpha val="43137"/>
                  </a:srgbClr>
                </a:outerShdw>
              </a:effectLst>
            </a:endParaRPr>
          </a:p>
          <a:p>
            <a:pPr marL="0" indent="0">
              <a:buNone/>
            </a:pPr>
            <a:endParaRPr lang="el-GR" dirty="0">
              <a:effectLst>
                <a:outerShdw blurRad="38100" dist="38100" dir="2700000" algn="tl">
                  <a:srgbClr val="000000">
                    <a:alpha val="43137"/>
                  </a:srgbClr>
                </a:outerShdw>
              </a:effectLst>
            </a:endParaRPr>
          </a:p>
          <a:p>
            <a:pPr marL="0" indent="0">
              <a:buNone/>
            </a:pPr>
            <a:endParaRPr lang="el-GR" dirty="0">
              <a:effectLst>
                <a:outerShdw blurRad="38100" dist="38100" dir="2700000" algn="tl">
                  <a:srgbClr val="000000">
                    <a:alpha val="43137"/>
                  </a:srgbClr>
                </a:outerShdw>
              </a:effectLst>
            </a:endParaRPr>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 name="Εικόνα 9" descr="Εικόνα που περιέχει γραμματοσειρά, κείμενο, στιγμιότυπο οθόνης, γραφικά&#10;&#10;Περιγραφή που δημιουργήθηκε αυτόματ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805" y="240665"/>
            <a:ext cx="3805555" cy="735965"/>
          </a:xfrm>
          <a:prstGeom prst="rect">
            <a:avLst/>
          </a:prstGeom>
        </p:spPr>
      </p:pic>
      <p:pic>
        <p:nvPicPr>
          <p:cNvPr id="7" name="Θέση περιεχομένου 6" descr="Εικόνα που περιέχει κείμενο, στιγμιότυπο οθόνης, γραμματοσειρά">
            <a:extLst>
              <a:ext uri="{FF2B5EF4-FFF2-40B4-BE49-F238E27FC236}">
                <a16:creationId xmlns:a16="http://schemas.microsoft.com/office/drawing/2014/main" id="{3F73CD4C-E6C9-A965-F17B-93CEC426EFC9}"/>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b="33093"/>
          <a:stretch/>
        </p:blipFill>
        <p:spPr>
          <a:xfrm>
            <a:off x="3182007" y="3309365"/>
            <a:ext cx="4404606" cy="2690372"/>
          </a:xfrm>
        </p:spPr>
      </p:pic>
      <p:pic>
        <p:nvPicPr>
          <p:cNvPr id="13" name="Εικόνα 12" descr="Εικόνα που περιέχει κείμενο, στιγμιότυπο οθόνης, ιστοσελίδα, γραμματοσειρά&#10;&#10;Περιγραφή που δημιουργήθηκε αυτόματα">
            <a:extLst>
              <a:ext uri="{FF2B5EF4-FFF2-40B4-BE49-F238E27FC236}">
                <a16:creationId xmlns:a16="http://schemas.microsoft.com/office/drawing/2014/main" id="{A4CD3580-8B4A-809C-6122-688AE05B3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0695" y="1252582"/>
            <a:ext cx="3925853" cy="2229843"/>
          </a:xfrm>
          <a:prstGeom prst="rect">
            <a:avLst/>
          </a:prstGeom>
        </p:spPr>
      </p:pic>
      <p:pic>
        <p:nvPicPr>
          <p:cNvPr id="15" name="Εικόνα 14" descr="Εικόνα που περιέχει κείμενο, στιγμιότυπο οθόνης, λογισμικό, ιστοσελίδα&#10;&#10;Περιγραφή που δημιουργήθηκε αυτόματα">
            <a:extLst>
              <a:ext uri="{FF2B5EF4-FFF2-40B4-BE49-F238E27FC236}">
                <a16:creationId xmlns:a16="http://schemas.microsoft.com/office/drawing/2014/main" id="{1CFFBBFA-3471-445B-A60B-BE64100D3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8324" y="1252582"/>
            <a:ext cx="4135754" cy="2605448"/>
          </a:xfrm>
          <a:prstGeom prst="rect">
            <a:avLst/>
          </a:prstGeom>
        </p:spPr>
      </p:pic>
      <p:sp>
        <p:nvSpPr>
          <p:cNvPr id="2" name="TextBox 1">
            <a:extLst>
              <a:ext uri="{FF2B5EF4-FFF2-40B4-BE49-F238E27FC236}">
                <a16:creationId xmlns:a16="http://schemas.microsoft.com/office/drawing/2014/main" id="{EA88FD37-B441-D3AC-6B1A-D1F674FA4BE0}"/>
              </a:ext>
            </a:extLst>
          </p:cNvPr>
          <p:cNvSpPr txBox="1"/>
          <p:nvPr/>
        </p:nvSpPr>
        <p:spPr>
          <a:xfrm>
            <a:off x="356348" y="591738"/>
            <a:ext cx="8605903" cy="461665"/>
          </a:xfrm>
          <a:prstGeom prst="rect">
            <a:avLst/>
          </a:prstGeom>
          <a:noFill/>
        </p:spPr>
        <p:txBody>
          <a:bodyPr wrap="square" rtlCol="0">
            <a:spAutoFit/>
          </a:bodyPr>
          <a:lstStyle/>
          <a:p>
            <a:r>
              <a:rPr lang="el-GR" sz="2400" b="1" dirty="0">
                <a:solidFill>
                  <a:srgbClr val="7030A0"/>
                </a:solidFill>
              </a:rPr>
              <a:t>Είσοδος για να δημιουργήσω μόνος</a:t>
            </a:r>
            <a:r>
              <a:rPr lang="en-US" sz="2400" b="1" dirty="0">
                <a:solidFill>
                  <a:srgbClr val="7030A0"/>
                </a:solidFill>
              </a:rPr>
              <a:t>/</a:t>
            </a:r>
            <a:r>
              <a:rPr lang="el-GR" sz="2400" b="1" dirty="0">
                <a:solidFill>
                  <a:srgbClr val="7030A0"/>
                </a:solidFill>
              </a:rPr>
              <a:t>η μου το </a:t>
            </a:r>
            <a:r>
              <a:rPr lang="en-US" sz="2400" b="1" dirty="0">
                <a:solidFill>
                  <a:srgbClr val="7030A0"/>
                </a:solidFill>
              </a:rPr>
              <a:t>pin</a:t>
            </a:r>
            <a:endParaRPr lang="el-GR" sz="2400" b="1" dirty="0">
              <a:solidFill>
                <a:srgbClr val="7030A0"/>
              </a:solidFill>
            </a:endParaRPr>
          </a:p>
        </p:txBody>
      </p:sp>
      <p:sp>
        <p:nvSpPr>
          <p:cNvPr id="3" name="TextBox 2">
            <a:extLst>
              <a:ext uri="{FF2B5EF4-FFF2-40B4-BE49-F238E27FC236}">
                <a16:creationId xmlns:a16="http://schemas.microsoft.com/office/drawing/2014/main" id="{76C2B475-7884-D089-D266-B0E8692967E4}"/>
              </a:ext>
            </a:extLst>
          </p:cNvPr>
          <p:cNvSpPr txBox="1"/>
          <p:nvPr/>
        </p:nvSpPr>
        <p:spPr>
          <a:xfrm>
            <a:off x="410001" y="1425471"/>
            <a:ext cx="2819750" cy="4401205"/>
          </a:xfrm>
          <a:prstGeom prst="rect">
            <a:avLst/>
          </a:prstGeom>
          <a:noFill/>
        </p:spPr>
        <p:txBody>
          <a:bodyPr wrap="square" rtlCol="0">
            <a:spAutoFit/>
          </a:bodyPr>
          <a:lstStyle/>
          <a:p>
            <a:r>
              <a:rPr lang="el-GR" sz="2000" noProof="1">
                <a:latin typeface="Times New Roman" panose="02020603050405020304" pitchFamily="18" charset="0"/>
                <a:cs typeface="Times New Roman" panose="02020603050405020304" pitchFamily="18" charset="0"/>
              </a:rPr>
              <a:t>Εισάγω τον γραμμοκώδικα </a:t>
            </a:r>
            <a:br>
              <a:rPr lang="el-GR" sz="2000" noProof="1">
                <a:latin typeface="Times New Roman" panose="02020603050405020304" pitchFamily="18" charset="0"/>
                <a:cs typeface="Times New Roman" panose="02020603050405020304" pitchFamily="18" charset="0"/>
              </a:rPr>
            </a:br>
            <a:r>
              <a:rPr lang="el-GR" sz="2000" noProof="1">
                <a:latin typeface="Times New Roman" panose="02020603050405020304" pitchFamily="18" charset="0"/>
                <a:cs typeface="Times New Roman" panose="02020603050405020304" pitchFamily="18" charset="0"/>
              </a:rPr>
              <a:t>(</a:t>
            </a:r>
            <a:r>
              <a:rPr lang="en-US" sz="2000" noProof="1">
                <a:latin typeface="Times New Roman" panose="02020603050405020304" pitchFamily="18" charset="0"/>
                <a:cs typeface="Times New Roman" panose="02020603050405020304" pitchFamily="18" charset="0"/>
              </a:rPr>
              <a:t>barcode) </a:t>
            </a:r>
            <a:r>
              <a:rPr lang="el-GR" sz="2000" noProof="1">
                <a:latin typeface="Times New Roman" panose="02020603050405020304" pitchFamily="18" charset="0"/>
                <a:cs typeface="Times New Roman" panose="02020603050405020304" pitchFamily="18" charset="0"/>
              </a:rPr>
              <a:t>της ακαδημαϊκής μου ταυτότητας</a:t>
            </a:r>
            <a:r>
              <a:rPr lang="en-US" sz="2000" noProof="1">
                <a:latin typeface="Times New Roman" panose="02020603050405020304" pitchFamily="18" charset="0"/>
                <a:cs typeface="Times New Roman" panose="02020603050405020304" pitchFamily="18" charset="0"/>
              </a:rPr>
              <a:t>. </a:t>
            </a:r>
            <a:r>
              <a:rPr lang="el-GR" sz="2000" noProof="1">
                <a:latin typeface="Times New Roman" panose="02020603050405020304" pitchFamily="18" charset="0"/>
                <a:cs typeface="Times New Roman" panose="02020603050405020304" pitchFamily="18" charset="0"/>
              </a:rPr>
              <a:t>Επιλέγω «ξεχάσατε το </a:t>
            </a:r>
            <a:r>
              <a:rPr lang="en-US" sz="2000" noProof="1">
                <a:latin typeface="Times New Roman" panose="02020603050405020304" pitchFamily="18" charset="0"/>
                <a:cs typeface="Times New Roman" panose="02020603050405020304" pitchFamily="18" charset="0"/>
              </a:rPr>
              <a:t>pin </a:t>
            </a:r>
            <a:r>
              <a:rPr lang="el-GR" sz="2000" noProof="1">
                <a:latin typeface="Times New Roman" panose="02020603050405020304" pitchFamily="18" charset="0"/>
                <a:cs typeface="Times New Roman" panose="02020603050405020304" pitchFamily="18" charset="0"/>
              </a:rPr>
              <a:t>σας;». </a:t>
            </a:r>
          </a:p>
          <a:p>
            <a:endParaRPr lang="el-GR" sz="2000" noProof="1">
              <a:latin typeface="Times New Roman" panose="02020603050405020304" pitchFamily="18" charset="0"/>
              <a:cs typeface="Times New Roman" panose="02020603050405020304" pitchFamily="18" charset="0"/>
            </a:endParaRPr>
          </a:p>
          <a:p>
            <a:r>
              <a:rPr lang="el-GR" sz="2000" noProof="1">
                <a:latin typeface="Times New Roman" panose="02020603050405020304" pitchFamily="18" charset="0"/>
                <a:cs typeface="Times New Roman" panose="02020603050405020304" pitchFamily="18" charset="0"/>
              </a:rPr>
              <a:t>Λαμβάνω ένα </a:t>
            </a:r>
            <a:r>
              <a:rPr lang="en-US" sz="2000" noProof="1">
                <a:latin typeface="Times New Roman" panose="02020603050405020304" pitchFamily="18" charset="0"/>
                <a:cs typeface="Times New Roman" panose="02020603050405020304" pitchFamily="18" charset="0"/>
              </a:rPr>
              <a:t>link</a:t>
            </a:r>
            <a:r>
              <a:rPr lang="el-GR" sz="2000" noProof="1">
                <a:latin typeface="Times New Roman" panose="02020603050405020304" pitchFamily="18" charset="0"/>
                <a:cs typeface="Times New Roman" panose="02020603050405020304" pitchFamily="18" charset="0"/>
              </a:rPr>
              <a:t> στο</a:t>
            </a:r>
            <a:r>
              <a:rPr lang="en-US" sz="2000" noProof="1">
                <a:latin typeface="Times New Roman" panose="02020603050405020304" pitchFamily="18" charset="0"/>
                <a:cs typeface="Times New Roman" panose="02020603050405020304" pitchFamily="18" charset="0"/>
              </a:rPr>
              <a:t> e-mail </a:t>
            </a:r>
            <a:r>
              <a:rPr lang="el-GR" sz="2000" noProof="1">
                <a:latin typeface="Times New Roman" panose="02020603050405020304" pitchFamily="18" charset="0"/>
                <a:cs typeface="Times New Roman" panose="02020603050405020304" pitchFamily="18" charset="0"/>
              </a:rPr>
              <a:t>που έχω δηλώσει κατά την εγγραφή μου στη Βιβλιοθήκη, ακολουθώ τις οδηγίες και ορίζω το </a:t>
            </a:r>
            <a:r>
              <a:rPr lang="en-US" sz="2000" noProof="1">
                <a:latin typeface="Times New Roman" panose="02020603050405020304" pitchFamily="18" charset="0"/>
                <a:cs typeface="Times New Roman" panose="02020603050405020304" pitchFamily="18" charset="0"/>
              </a:rPr>
              <a:t>pin </a:t>
            </a:r>
            <a:r>
              <a:rPr lang="el-GR" sz="2000" noProof="1">
                <a:latin typeface="Times New Roman" panose="02020603050405020304" pitchFamily="18" charset="0"/>
                <a:cs typeface="Times New Roman" panose="02020603050405020304" pitchFamily="18" charset="0"/>
              </a:rPr>
              <a:t>μου. </a:t>
            </a:r>
            <a:r>
              <a:rPr lang="en-US" sz="2000" noProof="1">
                <a:latin typeface="Times New Roman" panose="02020603050405020304" pitchFamily="18" charset="0"/>
                <a:cs typeface="Times New Roman" panose="02020603050405020304" pitchFamily="18" charset="0"/>
              </a:rPr>
              <a:t>(</a:t>
            </a:r>
            <a:r>
              <a:rPr lang="el-GR" sz="2000" noProof="1">
                <a:latin typeface="Times New Roman" panose="02020603050405020304" pitchFamily="18" charset="0"/>
                <a:cs typeface="Times New Roman" panose="02020603050405020304" pitchFamily="18" charset="0"/>
              </a:rPr>
              <a:t>Βήματα  </a:t>
            </a:r>
            <a:r>
              <a:rPr lang="el-GR" sz="2000" noProof="1">
                <a:highlight>
                  <a:srgbClr val="FFFF00"/>
                </a:highlight>
                <a:latin typeface="Times New Roman" panose="02020603050405020304" pitchFamily="18" charset="0"/>
                <a:cs typeface="Times New Roman" panose="02020603050405020304" pitchFamily="18" charset="0"/>
              </a:rPr>
              <a:t>1,2,3,4.</a:t>
            </a:r>
            <a:r>
              <a:rPr lang="el-GR" sz="2000" noProof="1">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p:txBody>
      </p:sp>
      <p:pic>
        <p:nvPicPr>
          <p:cNvPr id="6" name="Εικόνα 5"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EBE6B07A-9454-5B5F-A396-29A18DDFE2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2109" y="3853508"/>
            <a:ext cx="4357648" cy="2793856"/>
          </a:xfrm>
          <a:prstGeom prst="rect">
            <a:avLst/>
          </a:prstGeom>
        </p:spPr>
      </p:pic>
      <p:cxnSp>
        <p:nvCxnSpPr>
          <p:cNvPr id="14" name="Ευθύγραμμο βέλος σύνδεσης 13">
            <a:extLst>
              <a:ext uri="{FF2B5EF4-FFF2-40B4-BE49-F238E27FC236}">
                <a16:creationId xmlns:a16="http://schemas.microsoft.com/office/drawing/2014/main" id="{E1BB5E42-0E90-CE21-0317-03281D904B66}"/>
              </a:ext>
            </a:extLst>
          </p:cNvPr>
          <p:cNvCxnSpPr>
            <a:cxnSpLocks/>
          </p:cNvCxnSpPr>
          <p:nvPr/>
        </p:nvCxnSpPr>
        <p:spPr>
          <a:xfrm>
            <a:off x="3647965" y="1637797"/>
            <a:ext cx="702944" cy="5515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Βέλος: Δεξιό 21">
            <a:extLst>
              <a:ext uri="{FF2B5EF4-FFF2-40B4-BE49-F238E27FC236}">
                <a16:creationId xmlns:a16="http://schemas.microsoft.com/office/drawing/2014/main" id="{AD0F5875-CCA4-2370-B740-B1F7A4816910}"/>
              </a:ext>
            </a:extLst>
          </p:cNvPr>
          <p:cNvSpPr/>
          <p:nvPr/>
        </p:nvSpPr>
        <p:spPr>
          <a:xfrm>
            <a:off x="3657226" y="2761662"/>
            <a:ext cx="702944" cy="45719"/>
          </a:xfrm>
          <a:prstGeom prst="rightArrow">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9" name="Εικόνα 28" descr="Εικόνα που περιέχει σχεδίαση, μινιμαλιστικό&#10;&#10;Περιγραφή που δημιουργήθηκε αυτόματα με χαμηλό επίπεδο εμπιστοσύνης">
            <a:extLst>
              <a:ext uri="{FF2B5EF4-FFF2-40B4-BE49-F238E27FC236}">
                <a16:creationId xmlns:a16="http://schemas.microsoft.com/office/drawing/2014/main" id="{CA46E662-67A4-93B6-BF53-18484CFA57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3686" y="1908215"/>
            <a:ext cx="746922" cy="646545"/>
          </a:xfrm>
          <a:prstGeom prst="rect">
            <a:avLst/>
          </a:prstGeom>
        </p:spPr>
      </p:pic>
      <p:pic>
        <p:nvPicPr>
          <p:cNvPr id="31" name="Εικόνα 30" descr="Εικόνα που περιέχει γραμματοσειρά, λογότυπο, γραφικά, σύμβολο&#10;&#10;Περιγραφή που δημιουργήθηκε αυτόματα">
            <a:extLst>
              <a:ext uri="{FF2B5EF4-FFF2-40B4-BE49-F238E27FC236}">
                <a16:creationId xmlns:a16="http://schemas.microsoft.com/office/drawing/2014/main" id="{651C9B83-DC3B-397F-09B9-79014D1F84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5092" y="1965905"/>
            <a:ext cx="739429" cy="933850"/>
          </a:xfrm>
          <a:prstGeom prst="rect">
            <a:avLst/>
          </a:prstGeom>
        </p:spPr>
      </p:pic>
      <p:pic>
        <p:nvPicPr>
          <p:cNvPr id="33" name="Εικόνα 32" descr="Εικόνα που περιέχει λογότυπο, γραφικά, σύμβολο, σχεδίαση&#10;&#10;Περιγραφή που δημιουργήθηκε αυτόματα">
            <a:extLst>
              <a:ext uri="{FF2B5EF4-FFF2-40B4-BE49-F238E27FC236}">
                <a16:creationId xmlns:a16="http://schemas.microsoft.com/office/drawing/2014/main" id="{FA4A4CBD-5E3F-05E5-C9AC-FF34D6C56C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0908" y="5154035"/>
            <a:ext cx="889747" cy="848749"/>
          </a:xfrm>
          <a:prstGeom prst="rect">
            <a:avLst/>
          </a:prstGeom>
        </p:spPr>
      </p:pic>
      <p:pic>
        <p:nvPicPr>
          <p:cNvPr id="35" name="Εικόνα 34" descr="Εικόνα που περιέχει σύμβολο, λογότυπο, σχεδίαση&#10;&#10;Περιγραφή που δημιουργήθηκε αυτόματα">
            <a:extLst>
              <a:ext uri="{FF2B5EF4-FFF2-40B4-BE49-F238E27FC236}">
                <a16:creationId xmlns:a16="http://schemas.microsoft.com/office/drawing/2014/main" id="{604EDF41-5DD9-B7E1-9DE7-2137D89566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09485" y="5009006"/>
            <a:ext cx="784488" cy="933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EF9DD4-57FB-9F13-088B-F555804106A7}"/>
              </a:ext>
            </a:extLst>
          </p:cNvPr>
          <p:cNvSpPr>
            <a:spLocks noGrp="1"/>
          </p:cNvSpPr>
          <p:nvPr>
            <p:ph type="title"/>
          </p:nvPr>
        </p:nvSpPr>
        <p:spPr/>
        <p:txBody>
          <a:bodyPr/>
          <a:lstStyle/>
          <a:p>
            <a:r>
              <a:rPr lang="el-GR" dirty="0">
                <a:solidFill>
                  <a:srgbClr val="7030A0"/>
                </a:solidFill>
                <a:effectLst>
                  <a:outerShdw blurRad="38100" dist="38100" dir="2700000" algn="tl">
                    <a:srgbClr val="000000">
                      <a:alpha val="43137"/>
                    </a:srgbClr>
                  </a:outerShdw>
                </a:effectLst>
              </a:rPr>
              <a:t>Στην καρτέλα μου έχω την δυνατότητα να:</a:t>
            </a:r>
          </a:p>
        </p:txBody>
      </p:sp>
      <p:pic>
        <p:nvPicPr>
          <p:cNvPr id="5" name="Θέση περιεχομένου 4"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63F07869-3A29-4DFB-034E-C698FB6299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6282" y="1468582"/>
            <a:ext cx="5715000" cy="5001491"/>
          </a:xfrm>
        </p:spPr>
      </p:pic>
      <p:sp>
        <p:nvSpPr>
          <p:cNvPr id="7" name="TextBox 6">
            <a:extLst>
              <a:ext uri="{FF2B5EF4-FFF2-40B4-BE49-F238E27FC236}">
                <a16:creationId xmlns:a16="http://schemas.microsoft.com/office/drawing/2014/main" id="{438D47CF-EBAA-6A53-C3EF-130B306255A7}"/>
              </a:ext>
            </a:extLst>
          </p:cNvPr>
          <p:cNvSpPr txBox="1"/>
          <p:nvPr/>
        </p:nvSpPr>
        <p:spPr>
          <a:xfrm>
            <a:off x="207818" y="1620982"/>
            <a:ext cx="4682837" cy="2585323"/>
          </a:xfrm>
          <a:prstGeom prst="rect">
            <a:avLst/>
          </a:prstGeom>
          <a:noFill/>
        </p:spPr>
        <p:txBody>
          <a:bodyPr wrap="square">
            <a:spAutoFit/>
          </a:bodyPr>
          <a:lstStyle/>
          <a:p>
            <a:pPr rtl="0"/>
            <a:r>
              <a:rPr lang="el-GR" sz="1800" i="1" noProof="1">
                <a:solidFill>
                  <a:srgbClr val="00B050"/>
                </a:solidFill>
              </a:rPr>
              <a:t>Βλέπω το ιστορικό των δανεισμών μου</a:t>
            </a:r>
          </a:p>
          <a:p>
            <a:pPr rtl="0"/>
            <a:endParaRPr lang="el-GR" sz="1800" i="1" noProof="1">
              <a:solidFill>
                <a:srgbClr val="00B050"/>
              </a:solidFill>
            </a:endParaRPr>
          </a:p>
          <a:p>
            <a:pPr rtl="0"/>
            <a:r>
              <a:rPr lang="el-GR" sz="1800" i="1" noProof="1">
                <a:solidFill>
                  <a:srgbClr val="00B050"/>
                </a:solidFill>
              </a:rPr>
              <a:t>Ελέγχω την ημερομηνία επιστροφής των βιβλίων που έχω δανειστεί</a:t>
            </a:r>
          </a:p>
          <a:p>
            <a:pPr rtl="0"/>
            <a:endParaRPr lang="el-GR" sz="1800" i="1" noProof="1">
              <a:solidFill>
                <a:srgbClr val="00B050"/>
              </a:solidFill>
            </a:endParaRPr>
          </a:p>
          <a:p>
            <a:pPr rtl="0"/>
            <a:r>
              <a:rPr lang="el-GR" sz="1800" i="1" noProof="1">
                <a:solidFill>
                  <a:srgbClr val="00B050"/>
                </a:solidFill>
              </a:rPr>
              <a:t>Ανανεώνω τα βιβλία που έχω δανείστεί </a:t>
            </a:r>
          </a:p>
          <a:p>
            <a:pPr rtl="0"/>
            <a:endParaRPr lang="el-GR" sz="1800" i="1" noProof="1">
              <a:solidFill>
                <a:srgbClr val="00B050"/>
              </a:solidFill>
            </a:endParaRPr>
          </a:p>
          <a:p>
            <a:pPr rtl="0"/>
            <a:r>
              <a:rPr lang="el-GR" sz="1800" i="1" noProof="1">
                <a:solidFill>
                  <a:srgbClr val="00B050"/>
                </a:solidFill>
              </a:rPr>
              <a:t>Δημιουργώ λίστες και </a:t>
            </a:r>
            <a:r>
              <a:rPr lang="el-GR" i="1" noProof="1">
                <a:solidFill>
                  <a:srgbClr val="00B050"/>
                </a:solidFill>
              </a:rPr>
              <a:t>να </a:t>
            </a:r>
            <a:r>
              <a:rPr lang="el-GR" sz="1800" i="1" noProof="1">
                <a:solidFill>
                  <a:srgbClr val="00B050"/>
                </a:solidFill>
              </a:rPr>
              <a:t>αποθηκεύω τις βιβλιογραφικές εγγραφές</a:t>
            </a:r>
          </a:p>
        </p:txBody>
      </p:sp>
      <p:cxnSp>
        <p:nvCxnSpPr>
          <p:cNvPr id="10" name="Ευθύγραμμο βέλος σύνδεσης 9">
            <a:extLst>
              <a:ext uri="{FF2B5EF4-FFF2-40B4-BE49-F238E27FC236}">
                <a16:creationId xmlns:a16="http://schemas.microsoft.com/office/drawing/2014/main" id="{440F759C-B701-B4F5-4162-00B853742725}"/>
              </a:ext>
            </a:extLst>
          </p:cNvPr>
          <p:cNvCxnSpPr>
            <a:cxnSpLocks/>
          </p:cNvCxnSpPr>
          <p:nvPr/>
        </p:nvCxnSpPr>
        <p:spPr>
          <a:xfrm>
            <a:off x="5347855" y="2673927"/>
            <a:ext cx="74814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Ευθύγραμμο βέλος σύνδεσης 16">
            <a:extLst>
              <a:ext uri="{FF2B5EF4-FFF2-40B4-BE49-F238E27FC236}">
                <a16:creationId xmlns:a16="http://schemas.microsoft.com/office/drawing/2014/main" id="{8D3D4D63-FBF3-2678-3B9A-279B4B363928}"/>
              </a:ext>
            </a:extLst>
          </p:cNvPr>
          <p:cNvCxnSpPr>
            <a:cxnSpLocks/>
          </p:cNvCxnSpPr>
          <p:nvPr/>
        </p:nvCxnSpPr>
        <p:spPr>
          <a:xfrm>
            <a:off x="5347855" y="3214255"/>
            <a:ext cx="748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Βέλος: Κάτω 22">
            <a:extLst>
              <a:ext uri="{FF2B5EF4-FFF2-40B4-BE49-F238E27FC236}">
                <a16:creationId xmlns:a16="http://schemas.microsoft.com/office/drawing/2014/main" id="{CB600694-E091-F21D-6FD9-DA2C9B8A5F1D}"/>
              </a:ext>
            </a:extLst>
          </p:cNvPr>
          <p:cNvSpPr/>
          <p:nvPr/>
        </p:nvSpPr>
        <p:spPr>
          <a:xfrm>
            <a:off x="9285577" y="444316"/>
            <a:ext cx="304800" cy="978408"/>
          </a:xfrm>
          <a:prstGeom prst="down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l-GR"/>
          </a:p>
        </p:txBody>
      </p:sp>
      <p:sp>
        <p:nvSpPr>
          <p:cNvPr id="24" name="Βέλος: Κάτω 23">
            <a:extLst>
              <a:ext uri="{FF2B5EF4-FFF2-40B4-BE49-F238E27FC236}">
                <a16:creationId xmlns:a16="http://schemas.microsoft.com/office/drawing/2014/main" id="{71DA0CA1-2DFA-9C23-A5B9-4B60215029F5}"/>
              </a:ext>
            </a:extLst>
          </p:cNvPr>
          <p:cNvSpPr/>
          <p:nvPr/>
        </p:nvSpPr>
        <p:spPr>
          <a:xfrm>
            <a:off x="10196944" y="490174"/>
            <a:ext cx="204355" cy="97840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6" name="Δεξιά αγκύλη 25">
            <a:extLst>
              <a:ext uri="{FF2B5EF4-FFF2-40B4-BE49-F238E27FC236}">
                <a16:creationId xmlns:a16="http://schemas.microsoft.com/office/drawing/2014/main" id="{9DBB0711-7D18-1A8C-B0B3-7E05B5D024B8}"/>
              </a:ext>
            </a:extLst>
          </p:cNvPr>
          <p:cNvSpPr/>
          <p:nvPr/>
        </p:nvSpPr>
        <p:spPr>
          <a:xfrm>
            <a:off x="10196945" y="2549238"/>
            <a:ext cx="1444337" cy="665014"/>
          </a:xfrm>
          <a:prstGeom prst="rightBracket">
            <a:avLst>
              <a:gd name="adj" fmla="val 0"/>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40220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Κοντινό πλάνο βιβλίων σε ράφια με περισσότερα βιβλία δυσδιάκριτα στο πρώτο πλάνο και το φόντο"/>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l="3155" r="3155"/>
          <a:stretch>
            <a:fillRect/>
          </a:stretch>
        </p:blipFill>
        <p:spPr>
          <a:xfrm>
            <a:off x="6165850" y="2423795"/>
            <a:ext cx="4919980" cy="3276600"/>
          </a:xfrm>
        </p:spPr>
      </p:pic>
      <p:pic>
        <p:nvPicPr>
          <p:cNvPr id="10" name="Θέση περιεχομένου 9" descr="Εικόνα που περιέχει γραμματοσειρά, κείμενο, στιγμιότυπο οθόνης, γραφικά&#10;&#10;Περιγραφή που δημιουργήθηκε αυτόματα"/>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31240" y="245942"/>
            <a:ext cx="3743325" cy="723900"/>
          </a:xfrm>
          <a:prstGeom prst="rect">
            <a:avLst/>
          </a:prstGeom>
        </p:spPr>
      </p:pic>
      <p:pic>
        <p:nvPicPr>
          <p:cNvPr id="3" name="Εικόνα 2">
            <a:extLst>
              <a:ext uri="{FF2B5EF4-FFF2-40B4-BE49-F238E27FC236}">
                <a16:creationId xmlns:a16="http://schemas.microsoft.com/office/drawing/2014/main" id="{ADB2E293-2FD9-5D66-6D24-6C50121113C9}"/>
              </a:ext>
            </a:extLst>
          </p:cNvPr>
          <p:cNvPicPr>
            <a:picLocks noChangeAspect="1"/>
          </p:cNvPicPr>
          <p:nvPr/>
        </p:nvPicPr>
        <p:blipFill>
          <a:blip r:embed="rId5"/>
          <a:stretch>
            <a:fillRect/>
          </a:stretch>
        </p:blipFill>
        <p:spPr>
          <a:xfrm>
            <a:off x="1106170" y="1398580"/>
            <a:ext cx="4112224" cy="5327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datastoreItem>
</file>

<file path=customXml/itemProps2.xml><?xml version="1.0" encoding="utf-8"?>
<ds:datastoreItem xmlns:ds="http://schemas.openxmlformats.org/officeDocument/2006/customXml" ds:itemID="{28C8B9CA-0273-4370-889A-FC05DA5C2FA5}">
  <ds:schemaRefs/>
</ds:datastoreItem>
</file>

<file path=customXml/itemProps3.xml><?xml version="1.0" encoding="utf-8"?>
<ds:datastoreItem xmlns:ds="http://schemas.openxmlformats.org/officeDocument/2006/customXml" ds:itemID="{8CDDBB83-77C1-4099-A0AA-289882E745E2}">
  <ds:schemaRefs/>
</ds:datastoreItem>
</file>

<file path=docProps/app.xml><?xml version="1.0" encoding="utf-8"?>
<Properties xmlns="http://schemas.openxmlformats.org/officeDocument/2006/extended-properties" xmlns:vt="http://schemas.openxmlformats.org/officeDocument/2006/docPropsVTypes">
  <Template>Organic</Template>
  <TotalTime>302</TotalTime>
  <Words>297</Words>
  <Application>Microsoft Office PowerPoint</Application>
  <PresentationFormat>Ευρεία οθόνη</PresentationFormat>
  <Paragraphs>47</Paragraphs>
  <Slides>7</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Euphemia</vt:lpstr>
      <vt:lpstr>Times New Roman</vt:lpstr>
      <vt:lpstr>Wingdings</vt:lpstr>
      <vt:lpstr>Ακαδημαϊκή βιβλιογραφία 16x9</vt:lpstr>
      <vt:lpstr>Ο Λογαριασμοσ μου</vt:lpstr>
      <vt:lpstr>Παρουσίαση του PowerPoint</vt:lpstr>
      <vt:lpstr>                           Εισάγω τον γραμμοκώδικα  (barcode) της ακαδημαϊκής μου ταυτότητας και βάζω το pin, ο οποίος μου έχει δοθεί από τη βιβλιοθήκη κατά την εγγραφή μου  –τα 4 τελευταία ψηφία από τον ΑΜ- και επιλέγω submit.</vt:lpstr>
      <vt:lpstr>Είσοδος για να αλλάξω το pin</vt:lpstr>
      <vt:lpstr>Παρουσίαση του PowerPoint</vt:lpstr>
      <vt:lpstr>Στην καρτέλα μου έχω την δυνατότητα να: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Λογαριασμοσ μου</dc:title>
  <dc:creator>Effie Zoumpouli</dc:creator>
  <cp:lastModifiedBy>Stergoula Klosteridi</cp:lastModifiedBy>
  <cp:revision>85</cp:revision>
  <dcterms:created xsi:type="dcterms:W3CDTF">2023-09-27T07:17:00Z</dcterms:created>
  <dcterms:modified xsi:type="dcterms:W3CDTF">2023-10-11T11:54:15Z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CV">
    <vt:lpwstr>18A8A2E61BC54AD8B0FFB7696EF2C2A3_12</vt:lpwstr>
  </property>
  <property fmtid="{D5CDD505-2E9C-101B-9397-08002B2CF9AE}" pid="9" name="KSOProductBuildVer">
    <vt:lpwstr>1033-12.2.0.13215</vt:lpwstr>
  </property>
</Properties>
</file>