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C Fat Italics" panose="020B0604020202020204" charset="-95"/>
      <p:regular r:id="rId14"/>
    </p:embeddedFont>
    <p:embeddedFont>
      <p:font typeface="Bebas Neue Bold" panose="020B0604020202020204" charset="0"/>
      <p:regular r:id="rId15"/>
    </p:embeddedFont>
    <p:embeddedFont>
      <p:font typeface="Caudex Bold" panose="020B0604020202020204" charset="2"/>
      <p:regular r:id="rId16"/>
    </p:embeddedFont>
    <p:embeddedFont>
      <p:font typeface="Clear Sans Bold" panose="020B0604020202020204" charset="0"/>
      <p:regular r:id="rId17"/>
    </p:embeddedFont>
    <p:embeddedFont>
      <p:font typeface="Inter Bold" panose="020B0604020202020204" charset="0"/>
      <p:regular r:id="rId18"/>
    </p:embeddedFont>
    <p:embeddedFont>
      <p:font typeface="Libra Serif Modern Bold" panose="020B0604020202020204" charset="0"/>
      <p:regular r:id="rId19"/>
    </p:embeddedFont>
    <p:embeddedFont>
      <p:font typeface="Montserrat" panose="00000500000000000000" pitchFamily="2" charset="0"/>
      <p:regular r:id="rId20"/>
    </p:embeddedFont>
    <p:embeddedFont>
      <p:font typeface="Pecita" panose="03050502000000000000" charset="2"/>
      <p:regular r:id="rId21"/>
    </p:embeddedFont>
    <p:embeddedFont>
      <p:font typeface="Poppins" panose="00000500000000000000" pitchFamily="2" charset="0"/>
      <p:regular r:id="rId22"/>
    </p:embeddedFont>
    <p:embeddedFont>
      <p:font typeface="Poppi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D135-65E3-4388-8EEE-EE031B1D9914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9A50-EC4A-4D53-BC45-8395987982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21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89A50-EC4A-4D53-BC45-8395987982D0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99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8.svg"/><Relationship Id="rId4" Type="http://schemas.openxmlformats.org/officeDocument/2006/relationships/image" Target="../media/image4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2.sv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1.sv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1.sv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svg"/><Relationship Id="rId3" Type="http://schemas.openxmlformats.org/officeDocument/2006/relationships/image" Target="../media/image21.sv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40.svg"/><Relationship Id="rId5" Type="http://schemas.openxmlformats.org/officeDocument/2006/relationships/image" Target="../media/image27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svg"/><Relationship Id="rId7" Type="http://schemas.openxmlformats.org/officeDocument/2006/relationships/image" Target="../media/image4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sv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8.svg"/><Relationship Id="rId4" Type="http://schemas.openxmlformats.org/officeDocument/2006/relationships/image" Target="../media/image4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3044" y="-1304853"/>
            <a:ext cx="15242248" cy="14099416"/>
            <a:chOff x="0" y="0"/>
            <a:chExt cx="87868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682" cy="812800"/>
            </a:xfrm>
            <a:custGeom>
              <a:avLst/>
              <a:gdLst/>
              <a:ahLst/>
              <a:cxnLst/>
              <a:rect l="l" t="t" r="r" b="b"/>
              <a:pathLst>
                <a:path w="878682" h="812800">
                  <a:moveTo>
                    <a:pt x="439341" y="0"/>
                  </a:moveTo>
                  <a:cubicBezTo>
                    <a:pt x="196700" y="0"/>
                    <a:pt x="0" y="181951"/>
                    <a:pt x="0" y="406400"/>
                  </a:cubicBezTo>
                  <a:cubicBezTo>
                    <a:pt x="0" y="630849"/>
                    <a:pt x="196700" y="812800"/>
                    <a:pt x="439341" y="812800"/>
                  </a:cubicBezTo>
                  <a:cubicBezTo>
                    <a:pt x="681982" y="812800"/>
                    <a:pt x="878682" y="630849"/>
                    <a:pt x="878682" y="406400"/>
                  </a:cubicBezTo>
                  <a:cubicBezTo>
                    <a:pt x="878682" y="181951"/>
                    <a:pt x="681982" y="0"/>
                    <a:pt x="439341" y="0"/>
                  </a:cubicBezTo>
                  <a:close/>
                </a:path>
              </a:pathLst>
            </a:custGeom>
            <a:solidFill>
              <a:srgbClr val="0B8D93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2376" y="38100"/>
              <a:ext cx="71392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91331" y="4542401"/>
            <a:ext cx="4917740" cy="195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4"/>
              </a:lnSpc>
              <a:spcBef>
                <a:spcPct val="0"/>
              </a:spcBef>
            </a:pPr>
            <a:r>
              <a:rPr lang="en-US" sz="5617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Technology Pitch Deck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47857" y="-643475"/>
            <a:ext cx="1286950" cy="128695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8D93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91331" y="6631448"/>
            <a:ext cx="7366063" cy="50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5"/>
              </a:lnSpc>
              <a:spcBef>
                <a:spcPct val="0"/>
              </a:spcBef>
            </a:pPr>
            <a:r>
              <a:rPr lang="en-US" sz="2753" spc="-55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By: Alexander Aronowitz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6059" y="0"/>
            <a:ext cx="13048811" cy="10287000"/>
            <a:chOff x="0" y="0"/>
            <a:chExt cx="6713312" cy="5292424"/>
          </a:xfrm>
        </p:grpSpPr>
        <p:sp>
          <p:nvSpPr>
            <p:cNvPr id="14" name="Freeform 14"/>
            <p:cNvSpPr/>
            <p:nvPr/>
          </p:nvSpPr>
          <p:spPr>
            <a:xfrm>
              <a:off x="-1220470" y="-200914"/>
              <a:ext cx="7943815" cy="5561791"/>
            </a:xfrm>
            <a:custGeom>
              <a:avLst/>
              <a:gdLst/>
              <a:ahLst/>
              <a:cxnLst/>
              <a:rect l="l" t="t" r="r" b="b"/>
              <a:pathLst>
                <a:path w="7943815" h="5561791">
                  <a:moveTo>
                    <a:pt x="7926934" y="520665"/>
                  </a:moveTo>
                  <a:cubicBezTo>
                    <a:pt x="7910686" y="534939"/>
                    <a:pt x="7849721" y="655798"/>
                    <a:pt x="7867715" y="682681"/>
                  </a:cubicBezTo>
                  <a:cubicBezTo>
                    <a:pt x="7887186" y="677566"/>
                    <a:pt x="7793188" y="752984"/>
                    <a:pt x="7841664" y="844579"/>
                  </a:cubicBezTo>
                  <a:cubicBezTo>
                    <a:pt x="7827833" y="861352"/>
                    <a:pt x="7916997" y="878362"/>
                    <a:pt x="7909611" y="913811"/>
                  </a:cubicBezTo>
                  <a:cubicBezTo>
                    <a:pt x="7896586" y="931773"/>
                    <a:pt x="7849318" y="925944"/>
                    <a:pt x="7887186" y="950330"/>
                  </a:cubicBezTo>
                  <a:cubicBezTo>
                    <a:pt x="7895108" y="1029435"/>
                    <a:pt x="7943307" y="1059293"/>
                    <a:pt x="7784326" y="1278408"/>
                  </a:cubicBezTo>
                  <a:cubicBezTo>
                    <a:pt x="7752904" y="1274720"/>
                    <a:pt x="7667366" y="1515723"/>
                    <a:pt x="7549197" y="1695940"/>
                  </a:cubicBezTo>
                  <a:cubicBezTo>
                    <a:pt x="7566251" y="1729961"/>
                    <a:pt x="7585185" y="1745544"/>
                    <a:pt x="7545303" y="1807995"/>
                  </a:cubicBezTo>
                  <a:cubicBezTo>
                    <a:pt x="7552286" y="1823697"/>
                    <a:pt x="7620098" y="1851771"/>
                    <a:pt x="7584782" y="1893286"/>
                  </a:cubicBezTo>
                  <a:cubicBezTo>
                    <a:pt x="7547318" y="1971677"/>
                    <a:pt x="7549063" y="2154273"/>
                    <a:pt x="7595793" y="2183655"/>
                  </a:cubicBezTo>
                  <a:cubicBezTo>
                    <a:pt x="7622784" y="2175447"/>
                    <a:pt x="7528249" y="2330921"/>
                    <a:pt x="7577799" y="2339248"/>
                  </a:cubicBezTo>
                  <a:cubicBezTo>
                    <a:pt x="7561685" y="2392897"/>
                    <a:pt x="7625872" y="2424063"/>
                    <a:pt x="7487830" y="2537546"/>
                  </a:cubicBezTo>
                  <a:cubicBezTo>
                    <a:pt x="7380001" y="2594644"/>
                    <a:pt x="7509718" y="2640204"/>
                    <a:pt x="7404441" y="2721569"/>
                  </a:cubicBezTo>
                  <a:cubicBezTo>
                    <a:pt x="7447277" y="2753211"/>
                    <a:pt x="7340522" y="2774385"/>
                    <a:pt x="7417198" y="2923555"/>
                  </a:cubicBezTo>
                  <a:cubicBezTo>
                    <a:pt x="7427269" y="2932357"/>
                    <a:pt x="7368050" y="2978155"/>
                    <a:pt x="7350190" y="3017172"/>
                  </a:cubicBezTo>
                  <a:cubicBezTo>
                    <a:pt x="7398264" y="3063683"/>
                    <a:pt x="7345088" y="3060591"/>
                    <a:pt x="7328706" y="3141480"/>
                  </a:cubicBezTo>
                  <a:cubicBezTo>
                    <a:pt x="7241020" y="3202266"/>
                    <a:pt x="7243974" y="3230458"/>
                    <a:pt x="7160853" y="3321935"/>
                  </a:cubicBezTo>
                  <a:cubicBezTo>
                    <a:pt x="7185023" y="3315154"/>
                    <a:pt x="7214566" y="3360476"/>
                    <a:pt x="7143530" y="3466703"/>
                  </a:cubicBezTo>
                  <a:cubicBezTo>
                    <a:pt x="7138830" y="3485141"/>
                    <a:pt x="7042953" y="3502984"/>
                    <a:pt x="7019319" y="3545094"/>
                  </a:cubicBezTo>
                  <a:cubicBezTo>
                    <a:pt x="6987494" y="3564127"/>
                    <a:pt x="7052352" y="3594223"/>
                    <a:pt x="6980243" y="3595174"/>
                  </a:cubicBezTo>
                  <a:cubicBezTo>
                    <a:pt x="6989374" y="3638474"/>
                    <a:pt x="6931095" y="3628125"/>
                    <a:pt x="6916593" y="3646920"/>
                  </a:cubicBezTo>
                  <a:cubicBezTo>
                    <a:pt x="6962383" y="3672138"/>
                    <a:pt x="6928007" y="3666904"/>
                    <a:pt x="6965203" y="3681179"/>
                  </a:cubicBezTo>
                  <a:cubicBezTo>
                    <a:pt x="6962786" y="3748745"/>
                    <a:pt x="6851869" y="3846288"/>
                    <a:pt x="6858583" y="3930270"/>
                  </a:cubicBezTo>
                  <a:cubicBezTo>
                    <a:pt x="6820044" y="4012706"/>
                    <a:pt x="6847975" y="4046370"/>
                    <a:pt x="6792382" y="4136657"/>
                  </a:cubicBezTo>
                  <a:cubicBezTo>
                    <a:pt x="6831727" y="4147363"/>
                    <a:pt x="6803527" y="4160210"/>
                    <a:pt x="6758006" y="4233248"/>
                  </a:cubicBezTo>
                  <a:cubicBezTo>
                    <a:pt x="6806213" y="4257396"/>
                    <a:pt x="6788219" y="4312472"/>
                    <a:pt x="6737729" y="4376946"/>
                  </a:cubicBezTo>
                  <a:cubicBezTo>
                    <a:pt x="6823267" y="4421197"/>
                    <a:pt x="6773851" y="4559780"/>
                    <a:pt x="6726852" y="4615093"/>
                  </a:cubicBezTo>
                  <a:cubicBezTo>
                    <a:pt x="6740818" y="4660891"/>
                    <a:pt x="6717721" y="4709425"/>
                    <a:pt x="6659711" y="4750227"/>
                  </a:cubicBezTo>
                  <a:cubicBezTo>
                    <a:pt x="6619023" y="4844677"/>
                    <a:pt x="6603715" y="4922830"/>
                    <a:pt x="6436399" y="5018827"/>
                  </a:cubicBezTo>
                  <a:cubicBezTo>
                    <a:pt x="6389266" y="5092698"/>
                    <a:pt x="6393295" y="5140756"/>
                    <a:pt x="6300506" y="5239369"/>
                  </a:cubicBezTo>
                  <a:cubicBezTo>
                    <a:pt x="6263578" y="5274223"/>
                    <a:pt x="6219399" y="5235325"/>
                    <a:pt x="6227590" y="5297538"/>
                  </a:cubicBezTo>
                  <a:cubicBezTo>
                    <a:pt x="6175489" y="5315025"/>
                    <a:pt x="6242630" y="5369982"/>
                    <a:pt x="6122447" y="5416731"/>
                  </a:cubicBezTo>
                  <a:cubicBezTo>
                    <a:pt x="6142321" y="5473115"/>
                    <a:pt x="6196437" y="5501339"/>
                    <a:pt x="5973528" y="5482156"/>
                  </a:cubicBezTo>
                  <a:cubicBezTo>
                    <a:pt x="4500316" y="5479539"/>
                    <a:pt x="3063227" y="5489888"/>
                    <a:pt x="1521531" y="5478231"/>
                  </a:cubicBezTo>
                  <a:cubicBezTo>
                    <a:pt x="1433979" y="5471093"/>
                    <a:pt x="1221813" y="5561791"/>
                    <a:pt x="1268140" y="5381996"/>
                  </a:cubicBezTo>
                  <a:cubicBezTo>
                    <a:pt x="1279689" y="3841292"/>
                    <a:pt x="1249609" y="2261095"/>
                    <a:pt x="1255115" y="725029"/>
                  </a:cubicBezTo>
                  <a:cubicBezTo>
                    <a:pt x="1419208" y="0"/>
                    <a:pt x="0" y="246117"/>
                    <a:pt x="6646954" y="210074"/>
                  </a:cubicBezTo>
                  <a:cubicBezTo>
                    <a:pt x="7024287" y="217687"/>
                    <a:pt x="7569071" y="185928"/>
                    <a:pt x="7907731" y="220185"/>
                  </a:cubicBezTo>
                  <a:cubicBezTo>
                    <a:pt x="7943815" y="232437"/>
                    <a:pt x="7933909" y="494733"/>
                    <a:pt x="7926934" y="5206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2005" y="3299974"/>
            <a:ext cx="13177036" cy="6834397"/>
            <a:chOff x="0" y="0"/>
            <a:chExt cx="11572582" cy="6002232"/>
          </a:xfrm>
        </p:grpSpPr>
        <p:sp>
          <p:nvSpPr>
            <p:cNvPr id="16" name="Freeform 16"/>
            <p:cNvSpPr/>
            <p:nvPr/>
          </p:nvSpPr>
          <p:spPr>
            <a:xfrm>
              <a:off x="-1220470" y="-200914"/>
              <a:ext cx="12803085" cy="6271599"/>
            </a:xfrm>
            <a:custGeom>
              <a:avLst/>
              <a:gdLst/>
              <a:ahLst/>
              <a:cxnLst/>
              <a:rect l="l" t="t" r="r" b="b"/>
              <a:pathLst>
                <a:path w="12803085" h="6271599">
                  <a:moveTo>
                    <a:pt x="12781247" y="563549"/>
                  </a:moveTo>
                  <a:cubicBezTo>
                    <a:pt x="12753237" y="579738"/>
                    <a:pt x="12648146" y="716806"/>
                    <a:pt x="12679164" y="747295"/>
                  </a:cubicBezTo>
                  <a:cubicBezTo>
                    <a:pt x="12712729" y="741494"/>
                    <a:pt x="12550693" y="827026"/>
                    <a:pt x="12634257" y="930906"/>
                  </a:cubicBezTo>
                  <a:cubicBezTo>
                    <a:pt x="12610414" y="949928"/>
                    <a:pt x="12764117" y="969220"/>
                    <a:pt x="12751386" y="1009423"/>
                  </a:cubicBezTo>
                  <a:cubicBezTo>
                    <a:pt x="12728932" y="1029794"/>
                    <a:pt x="12647452" y="1023184"/>
                    <a:pt x="12712729" y="1050840"/>
                  </a:cubicBezTo>
                  <a:cubicBezTo>
                    <a:pt x="12726386" y="1140555"/>
                    <a:pt x="12802577" y="1174417"/>
                    <a:pt x="12535416" y="1422919"/>
                  </a:cubicBezTo>
                  <a:cubicBezTo>
                    <a:pt x="12481249" y="1418737"/>
                    <a:pt x="12333797" y="1692062"/>
                    <a:pt x="12130095" y="1896449"/>
                  </a:cubicBezTo>
                  <a:cubicBezTo>
                    <a:pt x="12159493" y="1935033"/>
                    <a:pt x="12192131" y="1952706"/>
                    <a:pt x="12123382" y="2023533"/>
                  </a:cubicBezTo>
                  <a:cubicBezTo>
                    <a:pt x="12135419" y="2041341"/>
                    <a:pt x="12252316" y="2073180"/>
                    <a:pt x="12191437" y="2120263"/>
                  </a:cubicBezTo>
                  <a:cubicBezTo>
                    <a:pt x="12126855" y="2209168"/>
                    <a:pt x="12129863" y="2416253"/>
                    <a:pt x="12210418" y="2449575"/>
                  </a:cubicBezTo>
                  <a:cubicBezTo>
                    <a:pt x="12256946" y="2440267"/>
                    <a:pt x="12093984" y="2616593"/>
                    <a:pt x="12179400" y="2626036"/>
                  </a:cubicBezTo>
                  <a:cubicBezTo>
                    <a:pt x="12151622" y="2686880"/>
                    <a:pt x="12262270" y="2722226"/>
                    <a:pt x="12024308" y="2850929"/>
                  </a:cubicBezTo>
                  <a:cubicBezTo>
                    <a:pt x="11838430" y="2915686"/>
                    <a:pt x="12062040" y="2967356"/>
                    <a:pt x="11880560" y="3059633"/>
                  </a:cubicBezTo>
                  <a:cubicBezTo>
                    <a:pt x="11954402" y="3095519"/>
                    <a:pt x="11770376" y="3119533"/>
                    <a:pt x="11902551" y="3288709"/>
                  </a:cubicBezTo>
                  <a:cubicBezTo>
                    <a:pt x="11919911" y="3298692"/>
                    <a:pt x="11817829" y="3350632"/>
                    <a:pt x="11787042" y="3394882"/>
                  </a:cubicBezTo>
                  <a:cubicBezTo>
                    <a:pt x="11869912" y="3447632"/>
                    <a:pt x="11778246" y="3444124"/>
                    <a:pt x="11750006" y="3535862"/>
                  </a:cubicBezTo>
                  <a:cubicBezTo>
                    <a:pt x="11598850" y="3604800"/>
                    <a:pt x="11603942" y="3636774"/>
                    <a:pt x="11460657" y="3740519"/>
                  </a:cubicBezTo>
                  <a:cubicBezTo>
                    <a:pt x="11502323" y="3732829"/>
                    <a:pt x="11553249" y="3784229"/>
                    <a:pt x="11430796" y="3904703"/>
                  </a:cubicBezTo>
                  <a:cubicBezTo>
                    <a:pt x="11422694" y="3925614"/>
                    <a:pt x="11257418" y="3945850"/>
                    <a:pt x="11216677" y="3993608"/>
                  </a:cubicBezTo>
                  <a:cubicBezTo>
                    <a:pt x="11161817" y="4015194"/>
                    <a:pt x="11273621" y="4049326"/>
                    <a:pt x="11149317" y="4050405"/>
                  </a:cubicBezTo>
                  <a:cubicBezTo>
                    <a:pt x="11165057" y="4099512"/>
                    <a:pt x="11064595" y="4087774"/>
                    <a:pt x="11039595" y="4109090"/>
                  </a:cubicBezTo>
                  <a:cubicBezTo>
                    <a:pt x="11118530" y="4137691"/>
                    <a:pt x="11059272" y="4131755"/>
                    <a:pt x="11123391" y="4147944"/>
                  </a:cubicBezTo>
                  <a:cubicBezTo>
                    <a:pt x="11119225" y="4224572"/>
                    <a:pt x="10928022" y="4335197"/>
                    <a:pt x="10939596" y="4430443"/>
                  </a:cubicBezTo>
                  <a:cubicBezTo>
                    <a:pt x="10873161" y="4523935"/>
                    <a:pt x="10921309" y="4562114"/>
                    <a:pt x="10825477" y="4664510"/>
                  </a:cubicBezTo>
                  <a:cubicBezTo>
                    <a:pt x="10893301" y="4676652"/>
                    <a:pt x="10844690" y="4691222"/>
                    <a:pt x="10766218" y="4774056"/>
                  </a:cubicBezTo>
                  <a:cubicBezTo>
                    <a:pt x="10849319" y="4801442"/>
                    <a:pt x="10818301" y="4863905"/>
                    <a:pt x="10731265" y="4937026"/>
                  </a:cubicBezTo>
                  <a:cubicBezTo>
                    <a:pt x="10878717" y="4987212"/>
                    <a:pt x="10793533" y="5144381"/>
                    <a:pt x="10712515" y="5207113"/>
                  </a:cubicBezTo>
                  <a:cubicBezTo>
                    <a:pt x="10736589" y="5259053"/>
                    <a:pt x="10696775" y="5314096"/>
                    <a:pt x="10596775" y="5360370"/>
                  </a:cubicBezTo>
                  <a:cubicBezTo>
                    <a:pt x="10526637" y="5467488"/>
                    <a:pt x="10500248" y="5556123"/>
                    <a:pt x="10211825" y="5664994"/>
                  </a:cubicBezTo>
                  <a:cubicBezTo>
                    <a:pt x="10130576" y="5748773"/>
                    <a:pt x="10137520" y="5803276"/>
                    <a:pt x="9977568" y="5915115"/>
                  </a:cubicBezTo>
                  <a:cubicBezTo>
                    <a:pt x="9913911" y="5954643"/>
                    <a:pt x="9837754" y="5910529"/>
                    <a:pt x="9851875" y="5981086"/>
                  </a:cubicBezTo>
                  <a:cubicBezTo>
                    <a:pt x="9762060" y="6000918"/>
                    <a:pt x="9877800" y="6063245"/>
                    <a:pt x="9670626" y="6116265"/>
                  </a:cubicBezTo>
                  <a:cubicBezTo>
                    <a:pt x="9704885" y="6180211"/>
                    <a:pt x="9798171" y="6211147"/>
                    <a:pt x="9413916" y="6190464"/>
                  </a:cubicBezTo>
                  <a:cubicBezTo>
                    <a:pt x="6874355" y="6187496"/>
                    <a:pt x="4397062" y="6199234"/>
                    <a:pt x="1739447" y="6186013"/>
                  </a:cubicBezTo>
                  <a:cubicBezTo>
                    <a:pt x="1588522" y="6177918"/>
                    <a:pt x="1222784" y="6271599"/>
                    <a:pt x="1302645" y="6076871"/>
                  </a:cubicBezTo>
                  <a:cubicBezTo>
                    <a:pt x="1322552" y="4329531"/>
                    <a:pt x="1270701" y="2537401"/>
                    <a:pt x="1280192" y="795323"/>
                  </a:cubicBezTo>
                  <a:cubicBezTo>
                    <a:pt x="1563060" y="0"/>
                    <a:pt x="0" y="252179"/>
                    <a:pt x="10574784" y="211302"/>
                  </a:cubicBezTo>
                  <a:cubicBezTo>
                    <a:pt x="11225241" y="219936"/>
                    <a:pt x="12164354" y="185928"/>
                    <a:pt x="12748145" y="222769"/>
                  </a:cubicBezTo>
                  <a:cubicBezTo>
                    <a:pt x="12803085" y="236665"/>
                    <a:pt x="12793179" y="534139"/>
                    <a:pt x="12781247" y="563549"/>
                  </a:cubicBezTo>
                  <a:close/>
                </a:path>
              </a:pathLst>
            </a:custGeom>
            <a:blipFill>
              <a:blip r:embed="rId2"/>
              <a:stretch>
                <a:fillRect l="-5564" t="-51" r="-5078" b="-26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217251" y="4398467"/>
            <a:ext cx="7329755" cy="4204259"/>
            <a:chOff x="0" y="0"/>
            <a:chExt cx="7981950" cy="4578350"/>
          </a:xfrm>
        </p:grpSpPr>
        <p:sp>
          <p:nvSpPr>
            <p:cNvPr id="18" name="Freeform 18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t="-3228" b="-322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3" name="Freeform 23"/>
          <p:cNvSpPr/>
          <p:nvPr/>
        </p:nvSpPr>
        <p:spPr>
          <a:xfrm>
            <a:off x="9468131" y="9537632"/>
            <a:ext cx="1226238" cy="749368"/>
          </a:xfrm>
          <a:custGeom>
            <a:avLst/>
            <a:gdLst/>
            <a:ahLst/>
            <a:cxnLst/>
            <a:rect l="l" t="t" r="r" b="b"/>
            <a:pathLst>
              <a:path w="1226238" h="749368">
                <a:moveTo>
                  <a:pt x="0" y="0"/>
                </a:moveTo>
                <a:lnTo>
                  <a:pt x="1226238" y="0"/>
                </a:lnTo>
                <a:lnTo>
                  <a:pt x="1226238" y="749368"/>
                </a:lnTo>
                <a:lnTo>
                  <a:pt x="0" y="749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4" name="Freeform 24"/>
          <p:cNvSpPr/>
          <p:nvPr/>
        </p:nvSpPr>
        <p:spPr>
          <a:xfrm>
            <a:off x="13339041" y="967237"/>
            <a:ext cx="4462566" cy="1011156"/>
          </a:xfrm>
          <a:custGeom>
            <a:avLst/>
            <a:gdLst/>
            <a:ahLst/>
            <a:cxnLst/>
            <a:rect l="l" t="t" r="r" b="b"/>
            <a:pathLst>
              <a:path w="4462566" h="1011156">
                <a:moveTo>
                  <a:pt x="0" y="0"/>
                </a:moveTo>
                <a:lnTo>
                  <a:pt x="4462566" y="0"/>
                </a:lnTo>
                <a:lnTo>
                  <a:pt x="4462566" y="1011155"/>
                </a:lnTo>
                <a:lnTo>
                  <a:pt x="0" y="1011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25" name="Group 25"/>
          <p:cNvGrpSpPr/>
          <p:nvPr/>
        </p:nvGrpSpPr>
        <p:grpSpPr>
          <a:xfrm>
            <a:off x="2439156" y="6153563"/>
            <a:ext cx="7162203" cy="1695428"/>
            <a:chOff x="0" y="0"/>
            <a:chExt cx="1886342" cy="44653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86341" cy="446532"/>
            </a:xfrm>
            <a:custGeom>
              <a:avLst/>
              <a:gdLst/>
              <a:ahLst/>
              <a:cxnLst/>
              <a:rect l="l" t="t" r="r" b="b"/>
              <a:pathLst>
                <a:path w="1886341" h="446532">
                  <a:moveTo>
                    <a:pt x="0" y="0"/>
                  </a:moveTo>
                  <a:lnTo>
                    <a:pt x="1886341" y="0"/>
                  </a:lnTo>
                  <a:lnTo>
                    <a:pt x="1886341" y="446532"/>
                  </a:lnTo>
                  <a:lnTo>
                    <a:pt x="0" y="44653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886342" cy="494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17501" y="1252264"/>
            <a:ext cx="11005514" cy="49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666" b="1" dirty="0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“</a:t>
            </a:r>
            <a:r>
              <a:rPr lang="en-US" sz="3666" b="1" dirty="0" err="1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Ηλεκτρονικός</a:t>
            </a:r>
            <a:r>
              <a:rPr lang="en-US" sz="3666" b="1" dirty="0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Κα</a:t>
            </a:r>
            <a:r>
              <a:rPr lang="en-US" sz="3666" b="1" dirty="0" err="1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τάλογος</a:t>
            </a:r>
            <a:r>
              <a:rPr lang="en-US" sz="3666" b="1" dirty="0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3666" b="1" dirty="0" err="1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Αν</a:t>
            </a:r>
            <a:r>
              <a:rPr lang="en-US" sz="3666" b="1" dirty="0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αζήτησης  βιβλίων”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386342" y="2518475"/>
            <a:ext cx="2720580" cy="113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</a:pPr>
            <a:r>
              <a:rPr lang="en-US" sz="9299" b="1">
                <a:solidFill>
                  <a:srgbClr val="FDFDF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opac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339041" y="3358242"/>
            <a:ext cx="4948959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b="1">
                <a:solidFill>
                  <a:srgbClr val="FFFFFF"/>
                </a:solidFill>
                <a:latin typeface="Caudex Bold"/>
                <a:ea typeface="Caudex Bold"/>
                <a:cs typeface="Caudex Bold"/>
                <a:sym typeface="Caudex Bold"/>
              </a:rPr>
              <a:t>https://uoa-opac.seab.gr/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661772" y="8642282"/>
            <a:ext cx="5882941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8"/>
              </a:lnSpc>
            </a:pPr>
            <a:r>
              <a:rPr lang="en-US" sz="5440">
                <a:solidFill>
                  <a:srgbClr val="FDFDFD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Βιβλιοθήκες ΕΚΠΑ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39156" y="2299487"/>
            <a:ext cx="7405591" cy="47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3266">
                <a:solidFill>
                  <a:srgbClr val="2B4B82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Σύντομες οδηγίες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62005" y="9629178"/>
            <a:ext cx="9172796" cy="565195"/>
            <a:chOff x="0" y="0"/>
            <a:chExt cx="2415880" cy="14885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415880" cy="148858"/>
            </a:xfrm>
            <a:custGeom>
              <a:avLst/>
              <a:gdLst/>
              <a:ahLst/>
              <a:cxnLst/>
              <a:rect l="l" t="t" r="r" b="b"/>
              <a:pathLst>
                <a:path w="2415880" h="148858">
                  <a:moveTo>
                    <a:pt x="0" y="0"/>
                  </a:moveTo>
                  <a:lnTo>
                    <a:pt x="2415880" y="0"/>
                  </a:lnTo>
                  <a:lnTo>
                    <a:pt x="2415880" y="148858"/>
                  </a:lnTo>
                  <a:lnTo>
                    <a:pt x="0" y="14885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2415880" cy="19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38600" y="-4606910"/>
            <a:ext cx="18626600" cy="10337763"/>
          </a:xfrm>
          <a:custGeom>
            <a:avLst/>
            <a:gdLst/>
            <a:ahLst/>
            <a:cxnLst/>
            <a:rect l="l" t="t" r="r" b="b"/>
            <a:pathLst>
              <a:path w="18626600" h="10337763">
                <a:moveTo>
                  <a:pt x="18626600" y="10337763"/>
                </a:moveTo>
                <a:lnTo>
                  <a:pt x="0" y="10337763"/>
                </a:lnTo>
                <a:lnTo>
                  <a:pt x="0" y="0"/>
                </a:lnTo>
                <a:lnTo>
                  <a:pt x="18626600" y="0"/>
                </a:lnTo>
                <a:lnTo>
                  <a:pt x="18626600" y="103377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449433" y="2772909"/>
            <a:ext cx="13172086" cy="7114027"/>
            <a:chOff x="0" y="0"/>
            <a:chExt cx="17562781" cy="948536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6018" r="6018"/>
            <a:stretch>
              <a:fillRect/>
            </a:stretch>
          </p:blipFill>
          <p:spPr>
            <a:xfrm>
              <a:off x="0" y="0"/>
              <a:ext cx="17562781" cy="948536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180916" y="6475118"/>
            <a:ext cx="10440603" cy="2697983"/>
            <a:chOff x="0" y="0"/>
            <a:chExt cx="1649868" cy="4263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9868" cy="426347"/>
            </a:xfrm>
            <a:custGeom>
              <a:avLst/>
              <a:gdLst/>
              <a:ahLst/>
              <a:cxnLst/>
              <a:rect l="l" t="t" r="r" b="b"/>
              <a:pathLst>
                <a:path w="1649868" h="426347">
                  <a:moveTo>
                    <a:pt x="0" y="0"/>
                  </a:moveTo>
                  <a:lnTo>
                    <a:pt x="1649868" y="0"/>
                  </a:lnTo>
                  <a:lnTo>
                    <a:pt x="1649868" y="426347"/>
                  </a:lnTo>
                  <a:lnTo>
                    <a:pt x="0" y="426347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649868" cy="44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 descr="an isometric lined search bar"/>
          <p:cNvSpPr/>
          <p:nvPr/>
        </p:nvSpPr>
        <p:spPr>
          <a:xfrm>
            <a:off x="13867267" y="-373905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3" y="0"/>
                </a:lnTo>
                <a:lnTo>
                  <a:pt x="4743003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>
            <a:off x="14543066" y="5572624"/>
            <a:ext cx="2469366" cy="3165853"/>
          </a:xfrm>
          <a:custGeom>
            <a:avLst/>
            <a:gdLst/>
            <a:ahLst/>
            <a:cxnLst/>
            <a:rect l="l" t="t" r="r" b="b"/>
            <a:pathLst>
              <a:path w="2469366" h="3165853">
                <a:moveTo>
                  <a:pt x="0" y="0"/>
                </a:moveTo>
                <a:lnTo>
                  <a:pt x="2469366" y="0"/>
                </a:lnTo>
                <a:lnTo>
                  <a:pt x="2469366" y="3165853"/>
                </a:lnTo>
                <a:lnTo>
                  <a:pt x="0" y="31658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TextBox 10"/>
          <p:cNvSpPr txBox="1"/>
          <p:nvPr/>
        </p:nvSpPr>
        <p:spPr>
          <a:xfrm>
            <a:off x="449433" y="671513"/>
            <a:ext cx="14093633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618" b="1" u="sng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Μηχανή ενιαίας αναζήτησης ΕΚΠΑ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5199" y="6535639"/>
            <a:ext cx="10326320" cy="238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1"/>
              </a:lnSpc>
            </a:pPr>
            <a:r>
              <a:rPr lang="en-US" sz="224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Από τη “Μηχανή Ενιαίας αναζήτησης ΕΚΠΑ” , στην αρχική σελίδα, πραγματοποιώ ενιαία  αναζήτηση σε ένα πλήθος ηλεκτρονικών  πηγών (κατάλογο OPAC, Ιδρυματικό αποθετήριο ΠΕΡΓΑΜΟΣ και πλήθος βιβλιογραφικών βάσεων, ηλεκτρονικών βιβλίων και ηλεκτρονικών περιοδικών )</a:t>
            </a:r>
          </a:p>
          <a:p>
            <a:pPr algn="l">
              <a:lnSpc>
                <a:spcPts val="3141"/>
              </a:lnSpc>
            </a:pPr>
            <a:endParaRPr lang="en-US" sz="2243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01261" y="6258628"/>
            <a:ext cx="1731938" cy="1342252"/>
          </a:xfrm>
          <a:custGeom>
            <a:avLst/>
            <a:gdLst/>
            <a:ahLst/>
            <a:cxnLst/>
            <a:rect l="l" t="t" r="r" b="b"/>
            <a:pathLst>
              <a:path w="1731938" h="1342252">
                <a:moveTo>
                  <a:pt x="0" y="0"/>
                </a:moveTo>
                <a:lnTo>
                  <a:pt x="1731938" y="0"/>
                </a:lnTo>
                <a:lnTo>
                  <a:pt x="1731938" y="1342252"/>
                </a:lnTo>
                <a:lnTo>
                  <a:pt x="0" y="1342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cover dir="rd"/>
      </p:transition>
    </mc:Choice>
    <mc:Fallback>
      <p:transition spd="slow" advClick="0" advTm="3000">
        <p:cover dir="r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059" y="93170"/>
            <a:ext cx="13048811" cy="10193830"/>
            <a:chOff x="0" y="0"/>
            <a:chExt cx="6713312" cy="5244490"/>
          </a:xfrm>
        </p:grpSpPr>
        <p:sp>
          <p:nvSpPr>
            <p:cNvPr id="3" name="Freeform 3"/>
            <p:cNvSpPr/>
            <p:nvPr/>
          </p:nvSpPr>
          <p:spPr>
            <a:xfrm>
              <a:off x="-1220470" y="-200914"/>
              <a:ext cx="7943815" cy="5513857"/>
            </a:xfrm>
            <a:custGeom>
              <a:avLst/>
              <a:gdLst/>
              <a:ahLst/>
              <a:cxnLst/>
              <a:rect l="l" t="t" r="r" b="b"/>
              <a:pathLst>
                <a:path w="7943815" h="5513857">
                  <a:moveTo>
                    <a:pt x="7926934" y="517769"/>
                  </a:moveTo>
                  <a:cubicBezTo>
                    <a:pt x="7910686" y="531914"/>
                    <a:pt x="7849721" y="651678"/>
                    <a:pt x="7867715" y="678318"/>
                  </a:cubicBezTo>
                  <a:cubicBezTo>
                    <a:pt x="7887186" y="673249"/>
                    <a:pt x="7793188" y="747984"/>
                    <a:pt x="7841664" y="838749"/>
                  </a:cubicBezTo>
                  <a:cubicBezTo>
                    <a:pt x="7827833" y="855370"/>
                    <a:pt x="7916997" y="872227"/>
                    <a:pt x="7909611" y="907354"/>
                  </a:cubicBezTo>
                  <a:cubicBezTo>
                    <a:pt x="7896586" y="925154"/>
                    <a:pt x="7849318" y="919378"/>
                    <a:pt x="7887186" y="943543"/>
                  </a:cubicBezTo>
                  <a:cubicBezTo>
                    <a:pt x="7895108" y="1021931"/>
                    <a:pt x="7943307" y="1051518"/>
                    <a:pt x="7784326" y="1268649"/>
                  </a:cubicBezTo>
                  <a:cubicBezTo>
                    <a:pt x="7752904" y="1264995"/>
                    <a:pt x="7667366" y="1503815"/>
                    <a:pt x="7549197" y="1682399"/>
                  </a:cubicBezTo>
                  <a:cubicBezTo>
                    <a:pt x="7566251" y="1716112"/>
                    <a:pt x="7585185" y="1731554"/>
                    <a:pt x="7545303" y="1793440"/>
                  </a:cubicBezTo>
                  <a:cubicBezTo>
                    <a:pt x="7552286" y="1809000"/>
                    <a:pt x="7620098" y="1836819"/>
                    <a:pt x="7584782" y="1877958"/>
                  </a:cubicBezTo>
                  <a:cubicBezTo>
                    <a:pt x="7547318" y="1955639"/>
                    <a:pt x="7549063" y="2136581"/>
                    <a:pt x="7595793" y="2165697"/>
                  </a:cubicBezTo>
                  <a:cubicBezTo>
                    <a:pt x="7622784" y="2157564"/>
                    <a:pt x="7528249" y="2311629"/>
                    <a:pt x="7577799" y="2319881"/>
                  </a:cubicBezTo>
                  <a:cubicBezTo>
                    <a:pt x="7561685" y="2373044"/>
                    <a:pt x="7625872" y="2403928"/>
                    <a:pt x="7487830" y="2516383"/>
                  </a:cubicBezTo>
                  <a:cubicBezTo>
                    <a:pt x="7380001" y="2572964"/>
                    <a:pt x="7509718" y="2618111"/>
                    <a:pt x="7404441" y="2698739"/>
                  </a:cubicBezTo>
                  <a:cubicBezTo>
                    <a:pt x="7447277" y="2730095"/>
                    <a:pt x="7340522" y="2751077"/>
                    <a:pt x="7417198" y="2898895"/>
                  </a:cubicBezTo>
                  <a:cubicBezTo>
                    <a:pt x="7427269" y="2907618"/>
                    <a:pt x="7368050" y="2953001"/>
                    <a:pt x="7350190" y="2991665"/>
                  </a:cubicBezTo>
                  <a:cubicBezTo>
                    <a:pt x="7398264" y="3037755"/>
                    <a:pt x="7345088" y="3034690"/>
                    <a:pt x="7328706" y="3114847"/>
                  </a:cubicBezTo>
                  <a:cubicBezTo>
                    <a:pt x="7241020" y="3175082"/>
                    <a:pt x="7243974" y="3203020"/>
                    <a:pt x="7160853" y="3293667"/>
                  </a:cubicBezTo>
                  <a:cubicBezTo>
                    <a:pt x="7185023" y="3286948"/>
                    <a:pt x="7214566" y="3331860"/>
                    <a:pt x="7143530" y="3437124"/>
                  </a:cubicBezTo>
                  <a:cubicBezTo>
                    <a:pt x="7138830" y="3455395"/>
                    <a:pt x="7042953" y="3473077"/>
                    <a:pt x="7019319" y="3514806"/>
                  </a:cubicBezTo>
                  <a:cubicBezTo>
                    <a:pt x="6987494" y="3533666"/>
                    <a:pt x="7052352" y="3563489"/>
                    <a:pt x="6980243" y="3564432"/>
                  </a:cubicBezTo>
                  <a:cubicBezTo>
                    <a:pt x="6989374" y="3607340"/>
                    <a:pt x="6931095" y="3597084"/>
                    <a:pt x="6916593" y="3615709"/>
                  </a:cubicBezTo>
                  <a:cubicBezTo>
                    <a:pt x="6962383" y="3640699"/>
                    <a:pt x="6928007" y="3635512"/>
                    <a:pt x="6965203" y="3649658"/>
                  </a:cubicBezTo>
                  <a:cubicBezTo>
                    <a:pt x="6962786" y="3716612"/>
                    <a:pt x="6851869" y="3813272"/>
                    <a:pt x="6858583" y="3896493"/>
                  </a:cubicBezTo>
                  <a:cubicBezTo>
                    <a:pt x="6820044" y="3978182"/>
                    <a:pt x="6847975" y="4011541"/>
                    <a:pt x="6792382" y="4101010"/>
                  </a:cubicBezTo>
                  <a:cubicBezTo>
                    <a:pt x="6831727" y="4111620"/>
                    <a:pt x="6803527" y="4124350"/>
                    <a:pt x="6758006" y="4196727"/>
                  </a:cubicBezTo>
                  <a:cubicBezTo>
                    <a:pt x="6806213" y="4220657"/>
                    <a:pt x="6788219" y="4275234"/>
                    <a:pt x="6737729" y="4339123"/>
                  </a:cubicBezTo>
                  <a:cubicBezTo>
                    <a:pt x="6823267" y="4382974"/>
                    <a:pt x="6773851" y="4520301"/>
                    <a:pt x="6726852" y="4575114"/>
                  </a:cubicBezTo>
                  <a:cubicBezTo>
                    <a:pt x="6740818" y="4620497"/>
                    <a:pt x="6717721" y="4668591"/>
                    <a:pt x="6659711" y="4709023"/>
                  </a:cubicBezTo>
                  <a:cubicBezTo>
                    <a:pt x="6619023" y="4802618"/>
                    <a:pt x="6603715" y="4880064"/>
                    <a:pt x="6436399" y="4975190"/>
                  </a:cubicBezTo>
                  <a:cubicBezTo>
                    <a:pt x="6389266" y="5048393"/>
                    <a:pt x="6393295" y="5096015"/>
                    <a:pt x="6300506" y="5193736"/>
                  </a:cubicBezTo>
                  <a:cubicBezTo>
                    <a:pt x="6263578" y="5228274"/>
                    <a:pt x="6219399" y="5189728"/>
                    <a:pt x="6227590" y="5251378"/>
                  </a:cubicBezTo>
                  <a:cubicBezTo>
                    <a:pt x="6175489" y="5268706"/>
                    <a:pt x="6242630" y="5323165"/>
                    <a:pt x="6122447" y="5369491"/>
                  </a:cubicBezTo>
                  <a:cubicBezTo>
                    <a:pt x="6142321" y="5425365"/>
                    <a:pt x="6196437" y="5453405"/>
                    <a:pt x="5973528" y="5434324"/>
                  </a:cubicBezTo>
                  <a:cubicBezTo>
                    <a:pt x="4500316" y="5431730"/>
                    <a:pt x="3063227" y="5441986"/>
                    <a:pt x="1521531" y="5430434"/>
                  </a:cubicBezTo>
                  <a:cubicBezTo>
                    <a:pt x="1433979" y="5423361"/>
                    <a:pt x="1221813" y="5513857"/>
                    <a:pt x="1268140" y="5335071"/>
                  </a:cubicBezTo>
                  <a:cubicBezTo>
                    <a:pt x="1279689" y="3808321"/>
                    <a:pt x="1249609" y="2242435"/>
                    <a:pt x="1255115" y="720282"/>
                  </a:cubicBezTo>
                  <a:cubicBezTo>
                    <a:pt x="1419208" y="0"/>
                    <a:pt x="0" y="245707"/>
                    <a:pt x="6646954" y="209991"/>
                  </a:cubicBezTo>
                  <a:cubicBezTo>
                    <a:pt x="7024287" y="217535"/>
                    <a:pt x="7569071" y="185928"/>
                    <a:pt x="7907731" y="220010"/>
                  </a:cubicBezTo>
                  <a:cubicBezTo>
                    <a:pt x="7943815" y="232152"/>
                    <a:pt x="7933909" y="492072"/>
                    <a:pt x="7926934" y="51776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470440" y="9391597"/>
            <a:ext cx="1226238" cy="749368"/>
          </a:xfrm>
          <a:custGeom>
            <a:avLst/>
            <a:gdLst/>
            <a:ahLst/>
            <a:cxnLst/>
            <a:rect l="l" t="t" r="r" b="b"/>
            <a:pathLst>
              <a:path w="1226238" h="749368">
                <a:moveTo>
                  <a:pt x="0" y="0"/>
                </a:moveTo>
                <a:lnTo>
                  <a:pt x="1226237" y="0"/>
                </a:lnTo>
                <a:lnTo>
                  <a:pt x="1226237" y="749367"/>
                </a:lnTo>
                <a:lnTo>
                  <a:pt x="0" y="749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13048811" y="469191"/>
            <a:ext cx="4938600" cy="1119018"/>
          </a:xfrm>
          <a:custGeom>
            <a:avLst/>
            <a:gdLst/>
            <a:ahLst/>
            <a:cxnLst/>
            <a:rect l="l" t="t" r="r" b="b"/>
            <a:pathLst>
              <a:path w="4938600" h="1119018">
                <a:moveTo>
                  <a:pt x="0" y="0"/>
                </a:moveTo>
                <a:lnTo>
                  <a:pt x="4938600" y="0"/>
                </a:lnTo>
                <a:lnTo>
                  <a:pt x="4938600" y="1119018"/>
                </a:lnTo>
                <a:lnTo>
                  <a:pt x="0" y="111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12870114" y="6243551"/>
            <a:ext cx="4856778" cy="3733648"/>
          </a:xfrm>
          <a:custGeom>
            <a:avLst/>
            <a:gdLst/>
            <a:ahLst/>
            <a:cxnLst/>
            <a:rect l="l" t="t" r="r" b="b"/>
            <a:pathLst>
              <a:path w="4856778" h="3733648">
                <a:moveTo>
                  <a:pt x="0" y="0"/>
                </a:moveTo>
                <a:lnTo>
                  <a:pt x="4856778" y="0"/>
                </a:lnTo>
                <a:lnTo>
                  <a:pt x="4856778" y="3733648"/>
                </a:lnTo>
                <a:lnTo>
                  <a:pt x="0" y="37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-26059" y="1322615"/>
            <a:ext cx="11722737" cy="5327412"/>
            <a:chOff x="0" y="0"/>
            <a:chExt cx="13207648" cy="6002232"/>
          </a:xfrm>
        </p:grpSpPr>
        <p:sp>
          <p:nvSpPr>
            <p:cNvPr id="8" name="Freeform 8"/>
            <p:cNvSpPr/>
            <p:nvPr/>
          </p:nvSpPr>
          <p:spPr>
            <a:xfrm>
              <a:off x="-1220470" y="-200914"/>
              <a:ext cx="14438152" cy="6271599"/>
            </a:xfrm>
            <a:custGeom>
              <a:avLst/>
              <a:gdLst/>
              <a:ahLst/>
              <a:cxnLst/>
              <a:rect l="l" t="t" r="r" b="b"/>
              <a:pathLst>
                <a:path w="14438152" h="6271599">
                  <a:moveTo>
                    <a:pt x="14414644" y="563549"/>
                  </a:moveTo>
                  <a:cubicBezTo>
                    <a:pt x="14382679" y="579738"/>
                    <a:pt x="14262739" y="716806"/>
                    <a:pt x="14298138" y="747295"/>
                  </a:cubicBezTo>
                  <a:cubicBezTo>
                    <a:pt x="14336446" y="741494"/>
                    <a:pt x="14151517" y="827026"/>
                    <a:pt x="14246887" y="930906"/>
                  </a:cubicBezTo>
                  <a:cubicBezTo>
                    <a:pt x="14219676" y="949928"/>
                    <a:pt x="14395095" y="969220"/>
                    <a:pt x="14380564" y="1009423"/>
                  </a:cubicBezTo>
                  <a:cubicBezTo>
                    <a:pt x="14354938" y="1029794"/>
                    <a:pt x="14261945" y="1023184"/>
                    <a:pt x="14336446" y="1050840"/>
                  </a:cubicBezTo>
                  <a:cubicBezTo>
                    <a:pt x="14352033" y="1140555"/>
                    <a:pt x="14437643" y="1174417"/>
                    <a:pt x="14134080" y="1422919"/>
                  </a:cubicBezTo>
                  <a:cubicBezTo>
                    <a:pt x="14072262" y="1418737"/>
                    <a:pt x="13903976" y="1692062"/>
                    <a:pt x="13671493" y="1896449"/>
                  </a:cubicBezTo>
                  <a:cubicBezTo>
                    <a:pt x="13705045" y="1935033"/>
                    <a:pt x="13742294" y="1952706"/>
                    <a:pt x="13663831" y="2023533"/>
                  </a:cubicBezTo>
                  <a:cubicBezTo>
                    <a:pt x="13677569" y="2041341"/>
                    <a:pt x="13810982" y="2073180"/>
                    <a:pt x="13741502" y="2120263"/>
                  </a:cubicBezTo>
                  <a:cubicBezTo>
                    <a:pt x="13667795" y="2209168"/>
                    <a:pt x="13671229" y="2416253"/>
                    <a:pt x="13763165" y="2449575"/>
                  </a:cubicBezTo>
                  <a:cubicBezTo>
                    <a:pt x="13816266" y="2440267"/>
                    <a:pt x="13630280" y="2616593"/>
                    <a:pt x="13727764" y="2626036"/>
                  </a:cubicBezTo>
                  <a:cubicBezTo>
                    <a:pt x="13696062" y="2686880"/>
                    <a:pt x="13822342" y="2722226"/>
                    <a:pt x="13550760" y="2850929"/>
                  </a:cubicBezTo>
                  <a:cubicBezTo>
                    <a:pt x="13338620" y="2915686"/>
                    <a:pt x="13593822" y="2967356"/>
                    <a:pt x="13386702" y="3059633"/>
                  </a:cubicBezTo>
                  <a:cubicBezTo>
                    <a:pt x="13470977" y="3095519"/>
                    <a:pt x="13260950" y="3119533"/>
                    <a:pt x="13411799" y="3288709"/>
                  </a:cubicBezTo>
                  <a:cubicBezTo>
                    <a:pt x="13431614" y="3298692"/>
                    <a:pt x="13315108" y="3350632"/>
                    <a:pt x="13279971" y="3394882"/>
                  </a:cubicBezTo>
                  <a:cubicBezTo>
                    <a:pt x="13374550" y="3447632"/>
                    <a:pt x="13269933" y="3444124"/>
                    <a:pt x="13237702" y="3535862"/>
                  </a:cubicBezTo>
                  <a:cubicBezTo>
                    <a:pt x="13065190" y="3604800"/>
                    <a:pt x="13071002" y="3636774"/>
                    <a:pt x="12907471" y="3740519"/>
                  </a:cubicBezTo>
                  <a:cubicBezTo>
                    <a:pt x="12955024" y="3732829"/>
                    <a:pt x="13013145" y="3784229"/>
                    <a:pt x="12873391" y="3904703"/>
                  </a:cubicBezTo>
                  <a:cubicBezTo>
                    <a:pt x="12864145" y="3925614"/>
                    <a:pt x="12675517" y="3945850"/>
                    <a:pt x="12629020" y="3993608"/>
                  </a:cubicBezTo>
                  <a:cubicBezTo>
                    <a:pt x="12566408" y="4015194"/>
                    <a:pt x="12694009" y="4049326"/>
                    <a:pt x="12552143" y="4050405"/>
                  </a:cubicBezTo>
                  <a:cubicBezTo>
                    <a:pt x="12570107" y="4099512"/>
                    <a:pt x="12455451" y="4087774"/>
                    <a:pt x="12426919" y="4109090"/>
                  </a:cubicBezTo>
                  <a:cubicBezTo>
                    <a:pt x="12517006" y="4137691"/>
                    <a:pt x="12449375" y="4131755"/>
                    <a:pt x="12522554" y="4147944"/>
                  </a:cubicBezTo>
                  <a:cubicBezTo>
                    <a:pt x="12517799" y="4224572"/>
                    <a:pt x="12299582" y="4335197"/>
                    <a:pt x="12312791" y="4430443"/>
                  </a:cubicBezTo>
                  <a:cubicBezTo>
                    <a:pt x="12236970" y="4523935"/>
                    <a:pt x="12291921" y="4562114"/>
                    <a:pt x="12182548" y="4664510"/>
                  </a:cubicBezTo>
                  <a:cubicBezTo>
                    <a:pt x="12259954" y="4676652"/>
                    <a:pt x="12204476" y="4691222"/>
                    <a:pt x="12114917" y="4774056"/>
                  </a:cubicBezTo>
                  <a:cubicBezTo>
                    <a:pt x="12209760" y="4801442"/>
                    <a:pt x="12174359" y="4863905"/>
                    <a:pt x="12075025" y="4937026"/>
                  </a:cubicBezTo>
                  <a:cubicBezTo>
                    <a:pt x="12243310" y="4987212"/>
                    <a:pt x="12146091" y="5144381"/>
                    <a:pt x="12053627" y="5207113"/>
                  </a:cubicBezTo>
                  <a:cubicBezTo>
                    <a:pt x="12081102" y="5259053"/>
                    <a:pt x="12035662" y="5314096"/>
                    <a:pt x="11921534" y="5360370"/>
                  </a:cubicBezTo>
                  <a:cubicBezTo>
                    <a:pt x="11841486" y="5467488"/>
                    <a:pt x="11811369" y="5556123"/>
                    <a:pt x="11482195" y="5664994"/>
                  </a:cubicBezTo>
                  <a:cubicBezTo>
                    <a:pt x="11389466" y="5748773"/>
                    <a:pt x="11397391" y="5803276"/>
                    <a:pt x="11214840" y="5915115"/>
                  </a:cubicBezTo>
                  <a:cubicBezTo>
                    <a:pt x="11142189" y="5954643"/>
                    <a:pt x="11055272" y="5910529"/>
                    <a:pt x="11071388" y="5981086"/>
                  </a:cubicBezTo>
                  <a:cubicBezTo>
                    <a:pt x="10968884" y="6000918"/>
                    <a:pt x="11100976" y="6063245"/>
                    <a:pt x="10864531" y="6116265"/>
                  </a:cubicBezTo>
                  <a:cubicBezTo>
                    <a:pt x="10903630" y="6180211"/>
                    <a:pt x="11010096" y="6211147"/>
                    <a:pt x="10571550" y="6190464"/>
                  </a:cubicBezTo>
                  <a:cubicBezTo>
                    <a:pt x="7673180" y="6187496"/>
                    <a:pt x="4845876" y="6199234"/>
                    <a:pt x="1812772" y="6186013"/>
                  </a:cubicBezTo>
                  <a:cubicBezTo>
                    <a:pt x="1640523" y="6177918"/>
                    <a:pt x="1223111" y="6271599"/>
                    <a:pt x="1314255" y="6076871"/>
                  </a:cubicBezTo>
                  <a:cubicBezTo>
                    <a:pt x="1336975" y="4329531"/>
                    <a:pt x="1277798" y="2537401"/>
                    <a:pt x="1288630" y="795323"/>
                  </a:cubicBezTo>
                  <a:cubicBezTo>
                    <a:pt x="1611463" y="0"/>
                    <a:pt x="0" y="252179"/>
                    <a:pt x="11896436" y="211302"/>
                  </a:cubicBezTo>
                  <a:cubicBezTo>
                    <a:pt x="12638795" y="219936"/>
                    <a:pt x="13710592" y="185928"/>
                    <a:pt x="14376867" y="222769"/>
                  </a:cubicBezTo>
                  <a:cubicBezTo>
                    <a:pt x="14438152" y="236665"/>
                    <a:pt x="14428245" y="534139"/>
                    <a:pt x="14414644" y="563549"/>
                  </a:cubicBezTo>
                  <a:close/>
                </a:path>
              </a:pathLst>
            </a:custGeom>
            <a:blipFill>
              <a:blip r:embed="rId6"/>
              <a:stretch>
                <a:fillRect l="-508" t="-1901" r="-25" b="-1876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5748" y="673010"/>
            <a:ext cx="10116960" cy="64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5400" b="1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Ο λογαριασμός μου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04470" y="4470880"/>
            <a:ext cx="5882941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8"/>
              </a:lnSpc>
            </a:pPr>
            <a:r>
              <a:rPr lang="en-US" sz="5440">
                <a:solidFill>
                  <a:srgbClr val="FDFDFD"/>
                </a:solidFill>
                <a:latin typeface="AC Fat Italics"/>
                <a:ea typeface="AC Fat Italics"/>
                <a:cs typeface="AC Fat Italics"/>
                <a:sym typeface="AC Fat Italics"/>
              </a:rPr>
              <a:t>Βιβλιοθήκες ΕΚΠΑ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70114" y="3929171"/>
            <a:ext cx="5295994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b="1">
                <a:solidFill>
                  <a:srgbClr val="FFFFFF"/>
                </a:solidFill>
                <a:latin typeface="Caudex Bold"/>
                <a:ea typeface="Caudex Bold"/>
                <a:cs typeface="Caudex Bold"/>
                <a:sym typeface="Caudex Bold"/>
              </a:rPr>
              <a:t>https://uoa-opac.seab.gr/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79123" y="2849056"/>
            <a:ext cx="2720580" cy="113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</a:pPr>
            <a:r>
              <a:rPr lang="en-US" sz="9299" b="1">
                <a:solidFill>
                  <a:srgbClr val="FDFDF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opac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95748" y="5613844"/>
            <a:ext cx="8524335" cy="4673156"/>
            <a:chOff x="0" y="0"/>
            <a:chExt cx="9771500" cy="5356869"/>
          </a:xfrm>
        </p:grpSpPr>
        <p:sp>
          <p:nvSpPr>
            <p:cNvPr id="14" name="Freeform 14"/>
            <p:cNvSpPr/>
            <p:nvPr/>
          </p:nvSpPr>
          <p:spPr>
            <a:xfrm>
              <a:off x="-1220470" y="-200914"/>
              <a:ext cx="11002003" cy="5626236"/>
            </a:xfrm>
            <a:custGeom>
              <a:avLst/>
              <a:gdLst/>
              <a:ahLst/>
              <a:cxnLst/>
              <a:rect l="l" t="t" r="r" b="b"/>
              <a:pathLst>
                <a:path w="11002003" h="5626236">
                  <a:moveTo>
                    <a:pt x="10982002" y="524558"/>
                  </a:moveTo>
                  <a:cubicBezTo>
                    <a:pt x="10958352" y="539007"/>
                    <a:pt x="10869616" y="661337"/>
                    <a:pt x="10895807" y="688548"/>
                  </a:cubicBezTo>
                  <a:cubicBezTo>
                    <a:pt x="10924148" y="683371"/>
                    <a:pt x="10787330" y="759706"/>
                    <a:pt x="10857889" y="852417"/>
                  </a:cubicBezTo>
                  <a:cubicBezTo>
                    <a:pt x="10837757" y="869394"/>
                    <a:pt x="10967539" y="886611"/>
                    <a:pt x="10956788" y="922492"/>
                  </a:cubicBezTo>
                  <a:cubicBezTo>
                    <a:pt x="10937830" y="940673"/>
                    <a:pt x="10869030" y="934773"/>
                    <a:pt x="10924148" y="959456"/>
                  </a:cubicBezTo>
                  <a:cubicBezTo>
                    <a:pt x="10935679" y="1039524"/>
                    <a:pt x="11001495" y="1069745"/>
                    <a:pt x="10774430" y="1291528"/>
                  </a:cubicBezTo>
                  <a:cubicBezTo>
                    <a:pt x="10728694" y="1287796"/>
                    <a:pt x="10604191" y="1531733"/>
                    <a:pt x="10432191" y="1714144"/>
                  </a:cubicBezTo>
                  <a:cubicBezTo>
                    <a:pt x="10457014" y="1748580"/>
                    <a:pt x="10484573" y="1764352"/>
                    <a:pt x="10426523" y="1827564"/>
                  </a:cubicBezTo>
                  <a:cubicBezTo>
                    <a:pt x="10436687" y="1843458"/>
                    <a:pt x="10535391" y="1871873"/>
                    <a:pt x="10483986" y="1913894"/>
                  </a:cubicBezTo>
                  <a:cubicBezTo>
                    <a:pt x="10429455" y="1993239"/>
                    <a:pt x="10431995" y="2178059"/>
                    <a:pt x="10500014" y="2207798"/>
                  </a:cubicBezTo>
                  <a:cubicBezTo>
                    <a:pt x="10539300" y="2199490"/>
                    <a:pt x="10401700" y="2356858"/>
                    <a:pt x="10473823" y="2365286"/>
                  </a:cubicBezTo>
                  <a:cubicBezTo>
                    <a:pt x="10450369" y="2419588"/>
                    <a:pt x="10543795" y="2451134"/>
                    <a:pt x="10342869" y="2565998"/>
                  </a:cubicBezTo>
                  <a:cubicBezTo>
                    <a:pt x="10185920" y="2623792"/>
                    <a:pt x="10374728" y="2669907"/>
                    <a:pt x="10221493" y="2752263"/>
                  </a:cubicBezTo>
                  <a:cubicBezTo>
                    <a:pt x="10283842" y="2784290"/>
                    <a:pt x="10128456" y="2805722"/>
                    <a:pt x="10240061" y="2956708"/>
                  </a:cubicBezTo>
                  <a:cubicBezTo>
                    <a:pt x="10254720" y="2965617"/>
                    <a:pt x="10168525" y="3011973"/>
                    <a:pt x="10142529" y="3051465"/>
                  </a:cubicBezTo>
                  <a:cubicBezTo>
                    <a:pt x="10212502" y="3098543"/>
                    <a:pt x="10135103" y="3095412"/>
                    <a:pt x="10111257" y="3177287"/>
                  </a:cubicBezTo>
                  <a:cubicBezTo>
                    <a:pt x="9983626" y="3238813"/>
                    <a:pt x="9987926" y="3267348"/>
                    <a:pt x="9866940" y="3359939"/>
                  </a:cubicBezTo>
                  <a:cubicBezTo>
                    <a:pt x="9902121" y="3353075"/>
                    <a:pt x="9945122" y="3398949"/>
                    <a:pt x="9841727" y="3506470"/>
                  </a:cubicBezTo>
                  <a:cubicBezTo>
                    <a:pt x="9834885" y="3525132"/>
                    <a:pt x="9695332" y="3543193"/>
                    <a:pt x="9660932" y="3585816"/>
                  </a:cubicBezTo>
                  <a:cubicBezTo>
                    <a:pt x="9614610" y="3605080"/>
                    <a:pt x="9709013" y="3635542"/>
                    <a:pt x="9604055" y="3636505"/>
                  </a:cubicBezTo>
                  <a:cubicBezTo>
                    <a:pt x="9617346" y="3680332"/>
                    <a:pt x="9532519" y="3669857"/>
                    <a:pt x="9511410" y="3688881"/>
                  </a:cubicBezTo>
                  <a:cubicBezTo>
                    <a:pt x="9578060" y="3714406"/>
                    <a:pt x="9528024" y="3709108"/>
                    <a:pt x="9582164" y="3723557"/>
                  </a:cubicBezTo>
                  <a:cubicBezTo>
                    <a:pt x="9578647" y="3791946"/>
                    <a:pt x="9417201" y="3890677"/>
                    <a:pt x="9426975" y="3975682"/>
                  </a:cubicBezTo>
                  <a:cubicBezTo>
                    <a:pt x="9370879" y="4059122"/>
                    <a:pt x="9411534" y="4093195"/>
                    <a:pt x="9330616" y="4184582"/>
                  </a:cubicBezTo>
                  <a:cubicBezTo>
                    <a:pt x="9387884" y="4195418"/>
                    <a:pt x="9346838" y="4208422"/>
                    <a:pt x="9280580" y="4282349"/>
                  </a:cubicBezTo>
                  <a:cubicBezTo>
                    <a:pt x="9350747" y="4306791"/>
                    <a:pt x="9324557" y="4362538"/>
                    <a:pt x="9251066" y="4427797"/>
                  </a:cubicBezTo>
                  <a:cubicBezTo>
                    <a:pt x="9375570" y="4472587"/>
                    <a:pt x="9303643" y="4612857"/>
                    <a:pt x="9235234" y="4668844"/>
                  </a:cubicBezTo>
                  <a:cubicBezTo>
                    <a:pt x="9255562" y="4715200"/>
                    <a:pt x="9221944" y="4764324"/>
                    <a:pt x="9137508" y="4805622"/>
                  </a:cubicBezTo>
                  <a:cubicBezTo>
                    <a:pt x="9078286" y="4901223"/>
                    <a:pt x="9056003" y="4980328"/>
                    <a:pt x="8812469" y="5077493"/>
                  </a:cubicBezTo>
                  <a:cubicBezTo>
                    <a:pt x="8743864" y="5152264"/>
                    <a:pt x="8749728" y="5200907"/>
                    <a:pt x="8614670" y="5300721"/>
                  </a:cubicBezTo>
                  <a:cubicBezTo>
                    <a:pt x="8560920" y="5335999"/>
                    <a:pt x="8496616" y="5296628"/>
                    <a:pt x="8508538" y="5359599"/>
                  </a:cubicBezTo>
                  <a:cubicBezTo>
                    <a:pt x="8432703" y="5377298"/>
                    <a:pt x="8530429" y="5432924"/>
                    <a:pt x="8355498" y="5480243"/>
                  </a:cubicBezTo>
                  <a:cubicBezTo>
                    <a:pt x="8384426" y="5537314"/>
                    <a:pt x="8463193" y="5565784"/>
                    <a:pt x="8138741" y="5546465"/>
                  </a:cubicBezTo>
                  <a:cubicBezTo>
                    <a:pt x="5994421" y="5543816"/>
                    <a:pt x="3902678" y="5554291"/>
                    <a:pt x="1658676" y="5542492"/>
                  </a:cubicBezTo>
                  <a:cubicBezTo>
                    <a:pt x="1531241" y="5535267"/>
                    <a:pt x="1222424" y="5626236"/>
                    <a:pt x="1289856" y="5445085"/>
                  </a:cubicBezTo>
                  <a:cubicBezTo>
                    <a:pt x="1306665" y="3885620"/>
                    <a:pt x="1262883" y="2286181"/>
                    <a:pt x="1270897" y="731412"/>
                  </a:cubicBezTo>
                  <a:cubicBezTo>
                    <a:pt x="1509741" y="0"/>
                    <a:pt x="0" y="246667"/>
                    <a:pt x="9118939" y="210185"/>
                  </a:cubicBezTo>
                  <a:cubicBezTo>
                    <a:pt x="9668164" y="217891"/>
                    <a:pt x="10461118" y="185928"/>
                    <a:pt x="10954053" y="220419"/>
                  </a:cubicBezTo>
                  <a:cubicBezTo>
                    <a:pt x="11002003" y="232821"/>
                    <a:pt x="10992098" y="498310"/>
                    <a:pt x="10982002" y="524558"/>
                  </a:cubicBezTo>
                  <a:close/>
                </a:path>
              </a:pathLst>
            </a:custGeom>
            <a:blipFill>
              <a:blip r:embed="rId7"/>
              <a:stretch>
                <a:fillRect l="-508" t="-2636" r="-472" b="-268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54208" y="3448072"/>
            <a:ext cx="6019370" cy="1695428"/>
            <a:chOff x="0" y="0"/>
            <a:chExt cx="1585349" cy="4465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85349" cy="446532"/>
            </a:xfrm>
            <a:custGeom>
              <a:avLst/>
              <a:gdLst/>
              <a:ahLst/>
              <a:cxnLst/>
              <a:rect l="l" t="t" r="r" b="b"/>
              <a:pathLst>
                <a:path w="1585349" h="446532">
                  <a:moveTo>
                    <a:pt x="0" y="0"/>
                  </a:moveTo>
                  <a:lnTo>
                    <a:pt x="1585349" y="0"/>
                  </a:lnTo>
                  <a:lnTo>
                    <a:pt x="1585349" y="446532"/>
                  </a:lnTo>
                  <a:lnTo>
                    <a:pt x="0" y="44653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585349" cy="494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 err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ΦτΕ</a:t>
              </a:r>
              <a:r>
                <a:rPr lang="en-US" sz="21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πιλέγω σε ποιο ειδικό πεδίο θα αναζητήσω υλικό (τίτλο, συγγραφέα, θέμα κλπ) ή χρησιμοποιώ το γενικό πεδίο.</a:t>
              </a:r>
            </a:p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53467" y="3963006"/>
            <a:ext cx="5920111" cy="612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Συνδέομ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αι στον λογαριασμό μου, είτε πατώντας στις οδηγίες στην αρχική σελίδα του opac,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689710" y="7036806"/>
            <a:ext cx="5729036" cy="2940393"/>
            <a:chOff x="0" y="0"/>
            <a:chExt cx="1508882" cy="7744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08882" cy="774425"/>
            </a:xfrm>
            <a:custGeom>
              <a:avLst/>
              <a:gdLst/>
              <a:ahLst/>
              <a:cxnLst/>
              <a:rect l="l" t="t" r="r" b="b"/>
              <a:pathLst>
                <a:path w="1508882" h="774425">
                  <a:moveTo>
                    <a:pt x="0" y="0"/>
                  </a:moveTo>
                  <a:lnTo>
                    <a:pt x="1508882" y="0"/>
                  </a:lnTo>
                  <a:lnTo>
                    <a:pt x="1508882" y="774425"/>
                  </a:lnTo>
                  <a:lnTo>
                    <a:pt x="0" y="77442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508882" cy="822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ΦτΕπιλέγω σε ποιο ειδικό πεδίο θα αναζητήσω υλικό (τίτλο, συγγραφέα, θέμα κλπ) ή χρησιμοποιώ το γενικό πεδίο.</a:t>
              </a:r>
            </a:p>
            <a:p>
              <a:pPr algn="ctr">
                <a:lnSpc>
                  <a:spcPts val="2940"/>
                </a:lnSpc>
              </a:pPr>
              <a:endParaRPr lang="en-US" sz="21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75254" y="7617641"/>
            <a:ext cx="5920111" cy="925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ή ανα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ζητώ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το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σχετικό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video π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ου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έχει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ανα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ρτηθεί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στο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κα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νάλι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youtube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στη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“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Διεύθυνση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747" b="1" dirty="0" err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Βι</a:t>
            </a: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βλιοθήκης ΕΚΠΑ”</a:t>
            </a:r>
          </a:p>
          <a:p>
            <a:pPr algn="l">
              <a:lnSpc>
                <a:spcPts val="2447"/>
              </a:lnSpc>
            </a:pPr>
            <a:r>
              <a:rPr lang="en-US" sz="1747" b="1" dirty="0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https://youtu.be/u9Ef9tX2VcY?feature=shared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95748" y="8569025"/>
            <a:ext cx="6384683" cy="1645144"/>
            <a:chOff x="0" y="0"/>
            <a:chExt cx="1681563" cy="4332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81563" cy="433289"/>
            </a:xfrm>
            <a:custGeom>
              <a:avLst/>
              <a:gdLst/>
              <a:ahLst/>
              <a:cxnLst/>
              <a:rect l="l" t="t" r="r" b="b"/>
              <a:pathLst>
                <a:path w="1681563" h="433289">
                  <a:moveTo>
                    <a:pt x="0" y="0"/>
                  </a:moveTo>
                  <a:lnTo>
                    <a:pt x="1681563" y="0"/>
                  </a:lnTo>
                  <a:lnTo>
                    <a:pt x="1681563" y="433289"/>
                  </a:lnTo>
                  <a:lnTo>
                    <a:pt x="0" y="43328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681563" cy="480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ΦτΕπιλέγω σε ποιο ειδικό πεδίο θα αναζητήσω υλικό (τίτλο, συγγραφέα, θέμα κλπ) ή χρησιμοποιώ το γενικό πεδίο.</a:t>
              </a:r>
            </a:p>
            <a:p>
              <a:pPr algn="ctr">
                <a:lnSpc>
                  <a:spcPts val="2940"/>
                </a:lnSpc>
              </a:pPr>
              <a:endParaRPr lang="en-US" sz="21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26" name="Οβάλ 25">
            <a:extLst>
              <a:ext uri="{FF2B5EF4-FFF2-40B4-BE49-F238E27FC236}">
                <a16:creationId xmlns:a16="http://schemas.microsoft.com/office/drawing/2014/main" id="{027051AA-9694-2565-F878-573457599DCF}"/>
              </a:ext>
            </a:extLst>
          </p:cNvPr>
          <p:cNvSpPr/>
          <p:nvPr/>
        </p:nvSpPr>
        <p:spPr>
          <a:xfrm>
            <a:off x="2689710" y="5143500"/>
            <a:ext cx="1958490" cy="3391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/>
      </p:transition>
    </mc:Choice>
    <mc:Fallback>
      <p:transition spd="slow" advClick="0" advTm="3000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5325" y="793509"/>
            <a:ext cx="486827" cy="486827"/>
          </a:xfrm>
          <a:custGeom>
            <a:avLst/>
            <a:gdLst/>
            <a:ahLst/>
            <a:cxnLst/>
            <a:rect l="l" t="t" r="r" b="b"/>
            <a:pathLst>
              <a:path w="486827" h="486827">
                <a:moveTo>
                  <a:pt x="0" y="0"/>
                </a:moveTo>
                <a:lnTo>
                  <a:pt x="486827" y="0"/>
                </a:lnTo>
                <a:lnTo>
                  <a:pt x="486827" y="486826"/>
                </a:lnTo>
                <a:lnTo>
                  <a:pt x="0" y="48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6066307" y="8604292"/>
            <a:ext cx="2221693" cy="1215872"/>
          </a:xfrm>
          <a:custGeom>
            <a:avLst/>
            <a:gdLst/>
            <a:ahLst/>
            <a:cxnLst/>
            <a:rect l="l" t="t" r="r" b="b"/>
            <a:pathLst>
              <a:path w="2221693" h="1215872">
                <a:moveTo>
                  <a:pt x="0" y="0"/>
                </a:moveTo>
                <a:lnTo>
                  <a:pt x="2221693" y="0"/>
                </a:lnTo>
                <a:lnTo>
                  <a:pt x="2221693" y="1215872"/>
                </a:lnTo>
                <a:lnTo>
                  <a:pt x="0" y="1215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4" name="Group 4"/>
          <p:cNvGrpSpPr/>
          <p:nvPr/>
        </p:nvGrpSpPr>
        <p:grpSpPr>
          <a:xfrm>
            <a:off x="7951943" y="5833216"/>
            <a:ext cx="10192220" cy="4232080"/>
            <a:chOff x="0" y="0"/>
            <a:chExt cx="13589626" cy="564277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t="6891" b="6891"/>
            <a:stretch>
              <a:fillRect/>
            </a:stretch>
          </p:blipFill>
          <p:spPr>
            <a:xfrm>
              <a:off x="0" y="0"/>
              <a:ext cx="13589626" cy="564277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454319" y="244079"/>
            <a:ext cx="10000436" cy="5424763"/>
            <a:chOff x="0" y="0"/>
            <a:chExt cx="13333914" cy="723301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t="3884" b="3884"/>
            <a:stretch>
              <a:fillRect/>
            </a:stretch>
          </p:blipFill>
          <p:spPr>
            <a:xfrm>
              <a:off x="0" y="0"/>
              <a:ext cx="13333914" cy="7233018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 rot="1826265">
            <a:off x="-6693534" y="6629175"/>
            <a:ext cx="19021566" cy="10556969"/>
          </a:xfrm>
          <a:custGeom>
            <a:avLst/>
            <a:gdLst/>
            <a:ahLst/>
            <a:cxnLst/>
            <a:rect l="l" t="t" r="r" b="b"/>
            <a:pathLst>
              <a:path w="19021566" h="10556969">
                <a:moveTo>
                  <a:pt x="0" y="0"/>
                </a:moveTo>
                <a:lnTo>
                  <a:pt x="19021566" y="0"/>
                </a:lnTo>
                <a:lnTo>
                  <a:pt x="19021566" y="10556970"/>
                </a:lnTo>
                <a:lnTo>
                  <a:pt x="0" y="10556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 rot="-10800000">
            <a:off x="4112693" y="2687377"/>
            <a:ext cx="1341844" cy="1367684"/>
          </a:xfrm>
          <a:custGeom>
            <a:avLst/>
            <a:gdLst/>
            <a:ahLst/>
            <a:cxnLst/>
            <a:rect l="l" t="t" r="r" b="b"/>
            <a:pathLst>
              <a:path w="1341844" h="1367684">
                <a:moveTo>
                  <a:pt x="0" y="0"/>
                </a:moveTo>
                <a:lnTo>
                  <a:pt x="1341843" y="0"/>
                </a:lnTo>
                <a:lnTo>
                  <a:pt x="1341843" y="1367683"/>
                </a:lnTo>
                <a:lnTo>
                  <a:pt x="0" y="13676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 rot="-10800000">
            <a:off x="13057720" y="7088372"/>
            <a:ext cx="1341844" cy="1367684"/>
          </a:xfrm>
          <a:custGeom>
            <a:avLst/>
            <a:gdLst/>
            <a:ahLst/>
            <a:cxnLst/>
            <a:rect l="l" t="t" r="r" b="b"/>
            <a:pathLst>
              <a:path w="1341844" h="1367684">
                <a:moveTo>
                  <a:pt x="0" y="0"/>
                </a:moveTo>
                <a:lnTo>
                  <a:pt x="1341844" y="0"/>
                </a:lnTo>
                <a:lnTo>
                  <a:pt x="1341844" y="1367684"/>
                </a:lnTo>
                <a:lnTo>
                  <a:pt x="0" y="13676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>
            <a:off x="12875940" y="4369418"/>
            <a:ext cx="1020331" cy="308650"/>
          </a:xfrm>
          <a:custGeom>
            <a:avLst/>
            <a:gdLst/>
            <a:ahLst/>
            <a:cxnLst/>
            <a:rect l="l" t="t" r="r" b="b"/>
            <a:pathLst>
              <a:path w="1020331" h="308650">
                <a:moveTo>
                  <a:pt x="0" y="0"/>
                </a:moveTo>
                <a:lnTo>
                  <a:pt x="1020331" y="0"/>
                </a:lnTo>
                <a:lnTo>
                  <a:pt x="1020331" y="308651"/>
                </a:lnTo>
                <a:lnTo>
                  <a:pt x="0" y="308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TextBox 12"/>
          <p:cNvSpPr txBox="1"/>
          <p:nvPr/>
        </p:nvSpPr>
        <p:spPr>
          <a:xfrm>
            <a:off x="14033244" y="4218943"/>
            <a:ext cx="3426320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3700" b="1">
                <a:solidFill>
                  <a:srgbClr val="0B8D93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Κατάλογος opac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32716" y="5257168"/>
            <a:ext cx="3826848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3700" b="1">
                <a:solidFill>
                  <a:srgbClr val="0B8D93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Σύνδεση στον opac</a:t>
            </a:r>
          </a:p>
        </p:txBody>
      </p:sp>
      <p:sp>
        <p:nvSpPr>
          <p:cNvPr id="14" name="Freeform 14"/>
          <p:cNvSpPr/>
          <p:nvPr/>
        </p:nvSpPr>
        <p:spPr>
          <a:xfrm rot="5105118">
            <a:off x="14632706" y="5042205"/>
            <a:ext cx="658738" cy="199268"/>
          </a:xfrm>
          <a:custGeom>
            <a:avLst/>
            <a:gdLst/>
            <a:ahLst/>
            <a:cxnLst/>
            <a:rect l="l" t="t" r="r" b="b"/>
            <a:pathLst>
              <a:path w="658738" h="199268">
                <a:moveTo>
                  <a:pt x="0" y="0"/>
                </a:moveTo>
                <a:lnTo>
                  <a:pt x="658738" y="0"/>
                </a:lnTo>
                <a:lnTo>
                  <a:pt x="658738" y="199268"/>
                </a:lnTo>
                <a:lnTo>
                  <a:pt x="0" y="199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Freeform 15"/>
          <p:cNvSpPr/>
          <p:nvPr/>
        </p:nvSpPr>
        <p:spPr>
          <a:xfrm>
            <a:off x="1315796" y="6224804"/>
            <a:ext cx="3467819" cy="3448904"/>
          </a:xfrm>
          <a:custGeom>
            <a:avLst/>
            <a:gdLst/>
            <a:ahLst/>
            <a:cxnLst/>
            <a:rect l="l" t="t" r="r" b="b"/>
            <a:pathLst>
              <a:path w="3467819" h="3448904">
                <a:moveTo>
                  <a:pt x="0" y="0"/>
                </a:moveTo>
                <a:lnTo>
                  <a:pt x="3467819" y="0"/>
                </a:lnTo>
                <a:lnTo>
                  <a:pt x="3467819" y="3448904"/>
                </a:lnTo>
                <a:lnTo>
                  <a:pt x="0" y="34489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TextBox 16"/>
          <p:cNvSpPr txBox="1"/>
          <p:nvPr/>
        </p:nvSpPr>
        <p:spPr>
          <a:xfrm>
            <a:off x="11917680" y="2044439"/>
            <a:ext cx="4455957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 b="1">
                <a:solidFill>
                  <a:srgbClr val="0B8D93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lib.uoa.gr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91727" y="366774"/>
            <a:ext cx="7635557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>
                <a:solidFill>
                  <a:srgbClr val="EE9C22"/>
                </a:solidFill>
                <a:latin typeface="Pecita"/>
                <a:ea typeface="Pecita"/>
                <a:cs typeface="Pecita"/>
                <a:sym typeface="Pecita"/>
              </a:rPr>
              <a:t>Εντοπίζω τον ηλεκτρονικό μας κατάλογο, στην ιστοσελίδα της ΒΚΠ: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36191" y="3323593"/>
            <a:ext cx="202588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>
                <a:solidFill>
                  <a:srgbClr val="EE9C22"/>
                </a:solidFill>
                <a:latin typeface="Pecita"/>
                <a:ea typeface="Pecita"/>
                <a:cs typeface="Pecita"/>
                <a:sym typeface="Pecita"/>
              </a:rPr>
              <a:t>Επιλέγω: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91727" y="4214595"/>
            <a:ext cx="228421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3700" b="1">
                <a:solidFill>
                  <a:srgbClr val="0B8D93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Υπηρεσίες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cover dir="d"/>
      </p:transition>
    </mc:Choice>
    <mc:Fallback>
      <p:transition spd="slow" advClick="0" advTm="2000">
        <p:cover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69300" y="-4878316"/>
            <a:ext cx="18626600" cy="10337763"/>
          </a:xfrm>
          <a:custGeom>
            <a:avLst/>
            <a:gdLst/>
            <a:ahLst/>
            <a:cxnLst/>
            <a:rect l="l" t="t" r="r" b="b"/>
            <a:pathLst>
              <a:path w="18626600" h="10337763">
                <a:moveTo>
                  <a:pt x="18626600" y="10337763"/>
                </a:moveTo>
                <a:lnTo>
                  <a:pt x="0" y="10337763"/>
                </a:lnTo>
                <a:lnTo>
                  <a:pt x="0" y="0"/>
                </a:lnTo>
                <a:lnTo>
                  <a:pt x="18626600" y="0"/>
                </a:lnTo>
                <a:lnTo>
                  <a:pt x="18626600" y="103377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449433" y="2673435"/>
            <a:ext cx="14346090" cy="7450808"/>
            <a:chOff x="0" y="0"/>
            <a:chExt cx="19128121" cy="99344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5289" b="5289"/>
            <a:stretch>
              <a:fillRect/>
            </a:stretch>
          </p:blipFill>
          <p:spPr>
            <a:xfrm>
              <a:off x="0" y="0"/>
              <a:ext cx="19128121" cy="993441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4532553" y="5818970"/>
            <a:ext cx="11063274" cy="4114800"/>
            <a:chOff x="0" y="0"/>
            <a:chExt cx="1748265" cy="650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8265" cy="650238"/>
            </a:xfrm>
            <a:custGeom>
              <a:avLst/>
              <a:gdLst/>
              <a:ahLst/>
              <a:cxnLst/>
              <a:rect l="l" t="t" r="r" b="b"/>
              <a:pathLst>
                <a:path w="1748265" h="650238">
                  <a:moveTo>
                    <a:pt x="0" y="0"/>
                  </a:moveTo>
                  <a:lnTo>
                    <a:pt x="1748265" y="0"/>
                  </a:lnTo>
                  <a:lnTo>
                    <a:pt x="1748265" y="650238"/>
                  </a:lnTo>
                  <a:lnTo>
                    <a:pt x="0" y="650238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748265" cy="669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 descr="an isometric lined search bar"/>
          <p:cNvSpPr/>
          <p:nvPr/>
        </p:nvSpPr>
        <p:spPr>
          <a:xfrm>
            <a:off x="13867267" y="-373905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3" y="0"/>
                </a:lnTo>
                <a:lnTo>
                  <a:pt x="4743003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 rot="-6106451">
            <a:off x="4983933" y="3061311"/>
            <a:ext cx="704407" cy="1103771"/>
          </a:xfrm>
          <a:custGeom>
            <a:avLst/>
            <a:gdLst/>
            <a:ahLst/>
            <a:cxnLst/>
            <a:rect l="l" t="t" r="r" b="b"/>
            <a:pathLst>
              <a:path w="704407" h="1103771">
                <a:moveTo>
                  <a:pt x="0" y="0"/>
                </a:moveTo>
                <a:lnTo>
                  <a:pt x="704406" y="0"/>
                </a:lnTo>
                <a:lnTo>
                  <a:pt x="704406" y="1103771"/>
                </a:lnTo>
                <a:lnTo>
                  <a:pt x="0" y="11037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>
            <a:off x="10039219" y="559863"/>
            <a:ext cx="2837344" cy="3637620"/>
          </a:xfrm>
          <a:custGeom>
            <a:avLst/>
            <a:gdLst/>
            <a:ahLst/>
            <a:cxnLst/>
            <a:rect l="l" t="t" r="r" b="b"/>
            <a:pathLst>
              <a:path w="2837344" h="3637620">
                <a:moveTo>
                  <a:pt x="0" y="0"/>
                </a:moveTo>
                <a:lnTo>
                  <a:pt x="2837343" y="0"/>
                </a:lnTo>
                <a:lnTo>
                  <a:pt x="2837343" y="3637620"/>
                </a:lnTo>
                <a:lnTo>
                  <a:pt x="0" y="36376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/>
          <p:cNvSpPr txBox="1"/>
          <p:nvPr/>
        </p:nvSpPr>
        <p:spPr>
          <a:xfrm>
            <a:off x="802447" y="752797"/>
            <a:ext cx="846941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9"/>
              </a:lnSpc>
            </a:pPr>
            <a:r>
              <a:rPr lang="en-US" sz="5507" b="1" u="sng">
                <a:solidFill>
                  <a:srgbClr val="FDFDF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απλή αναζήτηση (1)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32553" y="2587710"/>
            <a:ext cx="5629259" cy="69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2B4B8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Επιλογές Αναζήτησης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84129" y="6174645"/>
            <a:ext cx="9911395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Επιλέγω σε ποιο ειδικό  πεδίο θα αναζητήσω υλικό (τίτλο, συγγραφέα, θέμα κλπ)  ή χρησιμοποιώ το γενικό πεδίο.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90191" y="7425549"/>
            <a:ext cx="9457867" cy="182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2B4B82"/>
                </a:solidFill>
                <a:latin typeface="Poppins Bold"/>
                <a:ea typeface="Poppins Bold"/>
                <a:cs typeface="Poppins Bold"/>
                <a:sym typeface="Poppins Bold"/>
              </a:rPr>
              <a:t>Tip1: </a:t>
            </a:r>
          </a:p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2B4B82"/>
                </a:solidFill>
                <a:latin typeface="Poppins Bold"/>
                <a:ea typeface="Poppins Bold"/>
                <a:cs typeface="Poppins Bold"/>
                <a:sym typeface="Poppins Bold"/>
              </a:rPr>
              <a:t>Αν ψάχνω συγκεκριμένη φράση , βάζω τις λέξεις μέσα σε εισαγωγικά (“ “) για να περιορίσω τα αποτελέσματα αναζήτησης.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/>
      </p:transition>
    </mc:Choice>
    <mc:Fallback>
      <p:transition spd="slow" advClick="0" advTm="3000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38600" y="-4606910"/>
            <a:ext cx="18626600" cy="10337763"/>
          </a:xfrm>
          <a:custGeom>
            <a:avLst/>
            <a:gdLst/>
            <a:ahLst/>
            <a:cxnLst/>
            <a:rect l="l" t="t" r="r" b="b"/>
            <a:pathLst>
              <a:path w="18626600" h="10337763">
                <a:moveTo>
                  <a:pt x="18626600" y="10337763"/>
                </a:moveTo>
                <a:lnTo>
                  <a:pt x="0" y="10337763"/>
                </a:lnTo>
                <a:lnTo>
                  <a:pt x="0" y="0"/>
                </a:lnTo>
                <a:lnTo>
                  <a:pt x="18626600" y="0"/>
                </a:lnTo>
                <a:lnTo>
                  <a:pt x="18626600" y="103377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449433" y="2772909"/>
            <a:ext cx="13172086" cy="7114027"/>
            <a:chOff x="0" y="0"/>
            <a:chExt cx="17562781" cy="948536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2060" r="2060"/>
            <a:stretch>
              <a:fillRect/>
            </a:stretch>
          </p:blipFill>
          <p:spPr>
            <a:xfrm>
              <a:off x="0" y="0"/>
              <a:ext cx="17562781" cy="948536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504718" y="6315528"/>
            <a:ext cx="9627267" cy="2251525"/>
            <a:chOff x="0" y="0"/>
            <a:chExt cx="1521341" cy="355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1341" cy="355795"/>
            </a:xfrm>
            <a:custGeom>
              <a:avLst/>
              <a:gdLst/>
              <a:ahLst/>
              <a:cxnLst/>
              <a:rect l="l" t="t" r="r" b="b"/>
              <a:pathLst>
                <a:path w="1521341" h="355795">
                  <a:moveTo>
                    <a:pt x="0" y="0"/>
                  </a:moveTo>
                  <a:lnTo>
                    <a:pt x="1521341" y="0"/>
                  </a:lnTo>
                  <a:lnTo>
                    <a:pt x="1521341" y="355795"/>
                  </a:lnTo>
                  <a:lnTo>
                    <a:pt x="0" y="355795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521341" cy="374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 descr="an isometric lined search bar"/>
          <p:cNvSpPr/>
          <p:nvPr/>
        </p:nvSpPr>
        <p:spPr>
          <a:xfrm>
            <a:off x="13867267" y="-373905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3" y="0"/>
                </a:lnTo>
                <a:lnTo>
                  <a:pt x="4743003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TextBox 9"/>
          <p:cNvSpPr txBox="1"/>
          <p:nvPr/>
        </p:nvSpPr>
        <p:spPr>
          <a:xfrm>
            <a:off x="1581613" y="1009650"/>
            <a:ext cx="707130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 u="sng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απλή αναζήτηση (2)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98251" y="6543374"/>
            <a:ext cx="8640201" cy="135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5"/>
              </a:lnSpc>
            </a:pPr>
            <a:r>
              <a:rPr lang="en-US" sz="2525" b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Tip2: </a:t>
            </a:r>
          </a:p>
          <a:p>
            <a:pPr algn="l">
              <a:lnSpc>
                <a:spcPts val="3535"/>
              </a:lnSpc>
            </a:pPr>
            <a:r>
              <a:rPr lang="en-US" sz="2525" b="1">
                <a:solidFill>
                  <a:srgbClr val="0063A2"/>
                </a:solidFill>
                <a:latin typeface="Poppins Bold"/>
                <a:ea typeface="Poppins Bold"/>
                <a:cs typeface="Poppins Bold"/>
                <a:sym typeface="Poppins Bold"/>
              </a:rPr>
              <a:t>Μπορώ να βρω έτοιμες αναζητήσεις της Βιβλιοθήκης μου στην επιλογή “Λίστες”</a:t>
            </a:r>
          </a:p>
        </p:txBody>
      </p:sp>
      <p:sp>
        <p:nvSpPr>
          <p:cNvPr id="11" name="Freeform 11"/>
          <p:cNvSpPr/>
          <p:nvPr/>
        </p:nvSpPr>
        <p:spPr>
          <a:xfrm>
            <a:off x="2593209" y="2772909"/>
            <a:ext cx="911509" cy="706420"/>
          </a:xfrm>
          <a:custGeom>
            <a:avLst/>
            <a:gdLst/>
            <a:ahLst/>
            <a:cxnLst/>
            <a:rect l="l" t="t" r="r" b="b"/>
            <a:pathLst>
              <a:path w="911509" h="706420">
                <a:moveTo>
                  <a:pt x="0" y="0"/>
                </a:moveTo>
                <a:lnTo>
                  <a:pt x="911509" y="0"/>
                </a:lnTo>
                <a:lnTo>
                  <a:pt x="911509" y="706419"/>
                </a:lnTo>
                <a:lnTo>
                  <a:pt x="0" y="7064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Freeform 12"/>
          <p:cNvSpPr/>
          <p:nvPr/>
        </p:nvSpPr>
        <p:spPr>
          <a:xfrm>
            <a:off x="13769403" y="6315528"/>
            <a:ext cx="2469366" cy="3165853"/>
          </a:xfrm>
          <a:custGeom>
            <a:avLst/>
            <a:gdLst/>
            <a:ahLst/>
            <a:cxnLst/>
            <a:rect l="l" t="t" r="r" b="b"/>
            <a:pathLst>
              <a:path w="2469366" h="3165853">
                <a:moveTo>
                  <a:pt x="0" y="0"/>
                </a:moveTo>
                <a:lnTo>
                  <a:pt x="2469365" y="0"/>
                </a:lnTo>
                <a:lnTo>
                  <a:pt x="2469365" y="3165853"/>
                </a:lnTo>
                <a:lnTo>
                  <a:pt x="0" y="31658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cover dir="rd"/>
      </p:transition>
    </mc:Choice>
    <mc:Fallback>
      <p:transition spd="slow" advClick="0" advTm="3000">
        <p:cover dir="r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7003" flipH="1" flipV="1">
            <a:off x="3302513" y="-4470382"/>
            <a:ext cx="18626600" cy="10337763"/>
          </a:xfrm>
          <a:custGeom>
            <a:avLst/>
            <a:gdLst/>
            <a:ahLst/>
            <a:cxnLst/>
            <a:rect l="l" t="t" r="r" b="b"/>
            <a:pathLst>
              <a:path w="18626600" h="10337763">
                <a:moveTo>
                  <a:pt x="18626601" y="10337763"/>
                </a:moveTo>
                <a:lnTo>
                  <a:pt x="0" y="10337763"/>
                </a:lnTo>
                <a:lnTo>
                  <a:pt x="0" y="0"/>
                </a:lnTo>
                <a:lnTo>
                  <a:pt x="18626601" y="0"/>
                </a:lnTo>
                <a:lnTo>
                  <a:pt x="18626601" y="103377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1208331" y="4370172"/>
            <a:ext cx="6140232" cy="1599414"/>
            <a:chOff x="0" y="0"/>
            <a:chExt cx="970305" cy="252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305" cy="252746"/>
            </a:xfrm>
            <a:custGeom>
              <a:avLst/>
              <a:gdLst/>
              <a:ahLst/>
              <a:cxnLst/>
              <a:rect l="l" t="t" r="r" b="b"/>
              <a:pathLst>
                <a:path w="970305" h="252746">
                  <a:moveTo>
                    <a:pt x="0" y="0"/>
                  </a:moveTo>
                  <a:lnTo>
                    <a:pt x="970305" y="0"/>
                  </a:lnTo>
                  <a:lnTo>
                    <a:pt x="970305" y="252746"/>
                  </a:lnTo>
                  <a:lnTo>
                    <a:pt x="0" y="252746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970305" cy="271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Freeform 6" descr="an isometric lined search bar"/>
          <p:cNvSpPr/>
          <p:nvPr/>
        </p:nvSpPr>
        <p:spPr>
          <a:xfrm>
            <a:off x="14239302" y="-463453"/>
            <a:ext cx="4387298" cy="3932614"/>
          </a:xfrm>
          <a:custGeom>
            <a:avLst/>
            <a:gdLst/>
            <a:ahLst/>
            <a:cxnLst/>
            <a:rect l="l" t="t" r="r" b="b"/>
            <a:pathLst>
              <a:path w="4387298" h="3932614">
                <a:moveTo>
                  <a:pt x="0" y="0"/>
                </a:moveTo>
                <a:lnTo>
                  <a:pt x="4387298" y="0"/>
                </a:lnTo>
                <a:lnTo>
                  <a:pt x="4387298" y="3932614"/>
                </a:lnTo>
                <a:lnTo>
                  <a:pt x="0" y="3932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294202" y="381103"/>
            <a:ext cx="10840980" cy="5083790"/>
            <a:chOff x="0" y="0"/>
            <a:chExt cx="14454641" cy="677838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4018" r="4018"/>
            <a:stretch>
              <a:fillRect/>
            </a:stretch>
          </p:blipFill>
          <p:spPr>
            <a:xfrm>
              <a:off x="0" y="0"/>
              <a:ext cx="14454641" cy="677838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31656" y="5357732"/>
            <a:ext cx="10709649" cy="4232080"/>
            <a:chOff x="0" y="0"/>
            <a:chExt cx="14279533" cy="564277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18343" b="11404"/>
            <a:stretch>
              <a:fillRect/>
            </a:stretch>
          </p:blipFill>
          <p:spPr>
            <a:xfrm>
              <a:off x="0" y="0"/>
              <a:ext cx="14279533" cy="5642774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567021" y="1130646"/>
            <a:ext cx="1273651" cy="987079"/>
          </a:xfrm>
          <a:custGeom>
            <a:avLst/>
            <a:gdLst/>
            <a:ahLst/>
            <a:cxnLst/>
            <a:rect l="l" t="t" r="r" b="b"/>
            <a:pathLst>
              <a:path w="1273651" h="987079">
                <a:moveTo>
                  <a:pt x="0" y="0"/>
                </a:moveTo>
                <a:lnTo>
                  <a:pt x="1273651" y="0"/>
                </a:lnTo>
                <a:lnTo>
                  <a:pt x="1273651" y="987080"/>
                </a:lnTo>
                <a:lnTo>
                  <a:pt x="0" y="987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2" name="Group 12"/>
          <p:cNvGrpSpPr/>
          <p:nvPr/>
        </p:nvGrpSpPr>
        <p:grpSpPr>
          <a:xfrm>
            <a:off x="6089048" y="2117726"/>
            <a:ext cx="4839391" cy="1373326"/>
            <a:chOff x="0" y="0"/>
            <a:chExt cx="764741" cy="2170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741" cy="217019"/>
            </a:xfrm>
            <a:custGeom>
              <a:avLst/>
              <a:gdLst/>
              <a:ahLst/>
              <a:cxnLst/>
              <a:rect l="l" t="t" r="r" b="b"/>
              <a:pathLst>
                <a:path w="764741" h="217019">
                  <a:moveTo>
                    <a:pt x="0" y="0"/>
                  </a:moveTo>
                  <a:lnTo>
                    <a:pt x="764741" y="0"/>
                  </a:lnTo>
                  <a:lnTo>
                    <a:pt x="764741" y="217019"/>
                  </a:lnTo>
                  <a:lnTo>
                    <a:pt x="0" y="217019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64741" cy="236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135182" y="6607112"/>
            <a:ext cx="5881997" cy="2982700"/>
          </a:xfrm>
          <a:custGeom>
            <a:avLst/>
            <a:gdLst/>
            <a:ahLst/>
            <a:cxnLst/>
            <a:rect l="l" t="t" r="r" b="b"/>
            <a:pathLst>
              <a:path w="5881997" h="2982700">
                <a:moveTo>
                  <a:pt x="0" y="0"/>
                </a:moveTo>
                <a:lnTo>
                  <a:pt x="5881997" y="0"/>
                </a:lnTo>
                <a:lnTo>
                  <a:pt x="5881997" y="2982700"/>
                </a:lnTo>
                <a:lnTo>
                  <a:pt x="0" y="2982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233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TextBox 16"/>
          <p:cNvSpPr txBox="1"/>
          <p:nvPr/>
        </p:nvSpPr>
        <p:spPr>
          <a:xfrm>
            <a:off x="11384637" y="4450424"/>
            <a:ext cx="5874663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Χρησιμοποιώ επιπλέον φίλτρα για να περιορίσω τα αποτελέσματα (</a:t>
            </a:r>
            <a:r>
              <a:rPr lang="en-US" sz="26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τύπος τεκμηρίου</a:t>
            </a: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ή </a:t>
            </a:r>
            <a:r>
              <a:rPr lang="en-US" sz="26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Βιβλιοθήκη</a:t>
            </a: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41426" y="2230220"/>
            <a:ext cx="4687013" cy="109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Επιλέγω “Σύνθετη Αναζήτηση” για να συνδέσω δύο όρους μαζί,</a:t>
            </a:r>
          </a:p>
          <a:p>
            <a:pPr algn="l">
              <a:lnSpc>
                <a:spcPts val="2855"/>
              </a:lnSpc>
            </a:pPr>
            <a:r>
              <a:rPr lang="en-US" sz="203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π.χ.  τίτλο KAI συγγραφέα.</a:t>
            </a:r>
          </a:p>
        </p:txBody>
      </p:sp>
      <p:sp>
        <p:nvSpPr>
          <p:cNvPr id="18" name="AutoShape 18"/>
          <p:cNvSpPr/>
          <p:nvPr/>
        </p:nvSpPr>
        <p:spPr>
          <a:xfrm flipH="1">
            <a:off x="6775923" y="5822658"/>
            <a:ext cx="4843558" cy="13807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19" name="AutoShape 19"/>
          <p:cNvSpPr/>
          <p:nvPr/>
        </p:nvSpPr>
        <p:spPr>
          <a:xfrm flipH="1">
            <a:off x="3247867" y="5694458"/>
            <a:ext cx="11790811" cy="152426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20" name="AutoShape 20"/>
          <p:cNvSpPr/>
          <p:nvPr/>
        </p:nvSpPr>
        <p:spPr>
          <a:xfrm flipH="1">
            <a:off x="14730102" y="5822658"/>
            <a:ext cx="286239" cy="78445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21" name="AutoShape 21"/>
          <p:cNvSpPr/>
          <p:nvPr/>
        </p:nvSpPr>
        <p:spPr>
          <a:xfrm flipH="1" flipV="1">
            <a:off x="2319063" y="1942063"/>
            <a:ext cx="3769985" cy="49226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22" name="Freeform 22"/>
          <p:cNvSpPr/>
          <p:nvPr/>
        </p:nvSpPr>
        <p:spPr>
          <a:xfrm>
            <a:off x="11135182" y="202548"/>
            <a:ext cx="3579325" cy="3288505"/>
          </a:xfrm>
          <a:custGeom>
            <a:avLst/>
            <a:gdLst/>
            <a:ahLst/>
            <a:cxnLst/>
            <a:rect l="l" t="t" r="r" b="b"/>
            <a:pathLst>
              <a:path w="3579325" h="3288505">
                <a:moveTo>
                  <a:pt x="0" y="0"/>
                </a:moveTo>
                <a:lnTo>
                  <a:pt x="3579325" y="0"/>
                </a:lnTo>
                <a:lnTo>
                  <a:pt x="3579325" y="3288504"/>
                </a:lnTo>
                <a:lnTo>
                  <a:pt x="0" y="328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3" name="TextBox 23"/>
          <p:cNvSpPr txBox="1"/>
          <p:nvPr/>
        </p:nvSpPr>
        <p:spPr>
          <a:xfrm>
            <a:off x="12251723" y="2641153"/>
            <a:ext cx="5318781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316" b="1" u="sng">
                <a:solidFill>
                  <a:srgbClr val="FDFDF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σύνθετη αναζήτηση (1)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/>
      </p:transition>
    </mc:Choice>
    <mc:Fallback>
      <p:transition spd="slow" advClick="0" advTm="3000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77003" flipH="1" flipV="1">
            <a:off x="3611544" y="-4966334"/>
            <a:ext cx="18626600" cy="10337763"/>
          </a:xfrm>
          <a:custGeom>
            <a:avLst/>
            <a:gdLst/>
            <a:ahLst/>
            <a:cxnLst/>
            <a:rect l="l" t="t" r="r" b="b"/>
            <a:pathLst>
              <a:path w="18626600" h="10337763">
                <a:moveTo>
                  <a:pt x="18626601" y="10337763"/>
                </a:moveTo>
                <a:lnTo>
                  <a:pt x="0" y="10337763"/>
                </a:lnTo>
                <a:lnTo>
                  <a:pt x="0" y="0"/>
                </a:lnTo>
                <a:lnTo>
                  <a:pt x="18626601" y="0"/>
                </a:lnTo>
                <a:lnTo>
                  <a:pt x="18626601" y="103377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1261958" y="4204334"/>
            <a:ext cx="6140232" cy="2518475"/>
            <a:chOff x="0" y="0"/>
            <a:chExt cx="970305" cy="397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305" cy="397980"/>
            </a:xfrm>
            <a:custGeom>
              <a:avLst/>
              <a:gdLst/>
              <a:ahLst/>
              <a:cxnLst/>
              <a:rect l="l" t="t" r="r" b="b"/>
              <a:pathLst>
                <a:path w="970305" h="397980">
                  <a:moveTo>
                    <a:pt x="0" y="0"/>
                  </a:moveTo>
                  <a:lnTo>
                    <a:pt x="970305" y="0"/>
                  </a:lnTo>
                  <a:lnTo>
                    <a:pt x="970305" y="397980"/>
                  </a:lnTo>
                  <a:lnTo>
                    <a:pt x="0" y="397980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970305" cy="417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Freeform 6" descr="an isometric lined search bar"/>
          <p:cNvSpPr/>
          <p:nvPr/>
        </p:nvSpPr>
        <p:spPr>
          <a:xfrm>
            <a:off x="14239302" y="-463453"/>
            <a:ext cx="4387298" cy="3932614"/>
          </a:xfrm>
          <a:custGeom>
            <a:avLst/>
            <a:gdLst/>
            <a:ahLst/>
            <a:cxnLst/>
            <a:rect l="l" t="t" r="r" b="b"/>
            <a:pathLst>
              <a:path w="4387298" h="3932614">
                <a:moveTo>
                  <a:pt x="0" y="0"/>
                </a:moveTo>
                <a:lnTo>
                  <a:pt x="4387298" y="0"/>
                </a:lnTo>
                <a:lnTo>
                  <a:pt x="4387298" y="3932614"/>
                </a:lnTo>
                <a:lnTo>
                  <a:pt x="0" y="3932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440458" y="344671"/>
            <a:ext cx="10821500" cy="4988554"/>
            <a:chOff x="0" y="0"/>
            <a:chExt cx="14428666" cy="665140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225" r="3225"/>
            <a:stretch>
              <a:fillRect/>
            </a:stretch>
          </p:blipFill>
          <p:spPr>
            <a:xfrm>
              <a:off x="0" y="0"/>
              <a:ext cx="14428666" cy="665140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97745" y="5333224"/>
            <a:ext cx="10709649" cy="4232080"/>
            <a:chOff x="0" y="0"/>
            <a:chExt cx="14279533" cy="564277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7849" b="7849"/>
            <a:stretch>
              <a:fillRect/>
            </a:stretch>
          </p:blipFill>
          <p:spPr>
            <a:xfrm>
              <a:off x="0" y="0"/>
              <a:ext cx="14279533" cy="5642774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4913673" y="3843210"/>
            <a:ext cx="1677794" cy="1300290"/>
          </a:xfrm>
          <a:custGeom>
            <a:avLst/>
            <a:gdLst/>
            <a:ahLst/>
            <a:cxnLst/>
            <a:rect l="l" t="t" r="r" b="b"/>
            <a:pathLst>
              <a:path w="1677794" h="1300290">
                <a:moveTo>
                  <a:pt x="0" y="0"/>
                </a:moveTo>
                <a:lnTo>
                  <a:pt x="1677794" y="0"/>
                </a:lnTo>
                <a:lnTo>
                  <a:pt x="1677794" y="1300290"/>
                </a:lnTo>
                <a:lnTo>
                  <a:pt x="0" y="1300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2" name="Group 12"/>
          <p:cNvGrpSpPr/>
          <p:nvPr/>
        </p:nvGrpSpPr>
        <p:grpSpPr>
          <a:xfrm>
            <a:off x="6248524" y="2095835"/>
            <a:ext cx="4687013" cy="1373326"/>
            <a:chOff x="0" y="0"/>
            <a:chExt cx="740661" cy="2170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0661" cy="217019"/>
            </a:xfrm>
            <a:custGeom>
              <a:avLst/>
              <a:gdLst/>
              <a:ahLst/>
              <a:cxnLst/>
              <a:rect l="l" t="t" r="r" b="b"/>
              <a:pathLst>
                <a:path w="740661" h="217019">
                  <a:moveTo>
                    <a:pt x="0" y="0"/>
                  </a:moveTo>
                  <a:lnTo>
                    <a:pt x="740661" y="0"/>
                  </a:lnTo>
                  <a:lnTo>
                    <a:pt x="740661" y="217019"/>
                  </a:lnTo>
                  <a:lnTo>
                    <a:pt x="0" y="217019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40661" cy="236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333403" y="4327702"/>
            <a:ext cx="5997342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Μου δίνεται η  δυνατότητα  αναζήτησης λέξεων ως “φράση” , αλλά και η δυνατότητα νέων συδυασμών όρων χρησιμοποιώντας άλλους 2 τελεστές boolean (ή / όχι)</a:t>
            </a:r>
          </a:p>
        </p:txBody>
      </p:sp>
      <p:sp>
        <p:nvSpPr>
          <p:cNvPr id="16" name="AutoShape 16"/>
          <p:cNvSpPr/>
          <p:nvPr/>
        </p:nvSpPr>
        <p:spPr>
          <a:xfrm flipH="1">
            <a:off x="6591467" y="3126798"/>
            <a:ext cx="3223320" cy="136655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17" name="AutoShape 17"/>
          <p:cNvSpPr/>
          <p:nvPr/>
        </p:nvSpPr>
        <p:spPr>
          <a:xfrm flipH="1">
            <a:off x="3247867" y="5143500"/>
            <a:ext cx="8629145" cy="207522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18" name="Freeform 18"/>
          <p:cNvSpPr/>
          <p:nvPr/>
        </p:nvSpPr>
        <p:spPr>
          <a:xfrm>
            <a:off x="11135182" y="202548"/>
            <a:ext cx="3579325" cy="3288505"/>
          </a:xfrm>
          <a:custGeom>
            <a:avLst/>
            <a:gdLst/>
            <a:ahLst/>
            <a:cxnLst/>
            <a:rect l="l" t="t" r="r" b="b"/>
            <a:pathLst>
              <a:path w="3579325" h="3288505">
                <a:moveTo>
                  <a:pt x="0" y="0"/>
                </a:moveTo>
                <a:lnTo>
                  <a:pt x="3579325" y="0"/>
                </a:lnTo>
                <a:lnTo>
                  <a:pt x="3579325" y="3288504"/>
                </a:lnTo>
                <a:lnTo>
                  <a:pt x="0" y="3288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9" name="Freeform 19"/>
          <p:cNvSpPr/>
          <p:nvPr/>
        </p:nvSpPr>
        <p:spPr>
          <a:xfrm>
            <a:off x="11607517" y="6281597"/>
            <a:ext cx="4825434" cy="3732978"/>
          </a:xfrm>
          <a:custGeom>
            <a:avLst/>
            <a:gdLst/>
            <a:ahLst/>
            <a:cxnLst/>
            <a:rect l="l" t="t" r="r" b="b"/>
            <a:pathLst>
              <a:path w="4825434" h="3732978">
                <a:moveTo>
                  <a:pt x="0" y="0"/>
                </a:moveTo>
                <a:lnTo>
                  <a:pt x="4825434" y="0"/>
                </a:lnTo>
                <a:lnTo>
                  <a:pt x="4825434" y="3732977"/>
                </a:lnTo>
                <a:lnTo>
                  <a:pt x="0" y="37329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127890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0" name="Freeform 20"/>
          <p:cNvSpPr/>
          <p:nvPr/>
        </p:nvSpPr>
        <p:spPr>
          <a:xfrm>
            <a:off x="11448213" y="8181055"/>
            <a:ext cx="1677794" cy="1300290"/>
          </a:xfrm>
          <a:custGeom>
            <a:avLst/>
            <a:gdLst/>
            <a:ahLst/>
            <a:cxnLst/>
            <a:rect l="l" t="t" r="r" b="b"/>
            <a:pathLst>
              <a:path w="1677794" h="1300290">
                <a:moveTo>
                  <a:pt x="0" y="0"/>
                </a:moveTo>
                <a:lnTo>
                  <a:pt x="1677793" y="0"/>
                </a:lnTo>
                <a:lnTo>
                  <a:pt x="1677793" y="1300290"/>
                </a:lnTo>
                <a:lnTo>
                  <a:pt x="0" y="1300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1" name="AutoShape 21"/>
          <p:cNvSpPr/>
          <p:nvPr/>
        </p:nvSpPr>
        <p:spPr>
          <a:xfrm flipH="1">
            <a:off x="12294830" y="5946777"/>
            <a:ext cx="2906136" cy="2216863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22" name="TextBox 22"/>
          <p:cNvSpPr txBox="1"/>
          <p:nvPr/>
        </p:nvSpPr>
        <p:spPr>
          <a:xfrm>
            <a:off x="12294830" y="2570811"/>
            <a:ext cx="5408459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5"/>
              </a:lnSpc>
            </a:pPr>
            <a:r>
              <a:rPr lang="en-US" sz="5479" b="1" u="sng">
                <a:solidFill>
                  <a:srgbClr val="FDFDF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σύνθετη αναζήτηση (2)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02864" y="2381049"/>
            <a:ext cx="4578332" cy="74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13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Επιπλέον επιλογές εξειδίκευσης στο: “</a:t>
            </a:r>
            <a:r>
              <a:rPr lang="en-US" sz="213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Περισσότερες επιλογές</a:t>
            </a:r>
            <a:r>
              <a:rPr lang="en-US" sz="213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cover dir="rd"/>
      </p:transition>
    </mc:Choice>
    <mc:Fallback>
      <p:transition spd="slow" advClick="0" advTm="3000">
        <p:cover dir="r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26254" y="7508445"/>
            <a:ext cx="7156405" cy="2529349"/>
            <a:chOff x="0" y="0"/>
            <a:chExt cx="10608950" cy="3749611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608949" cy="3749611"/>
            </a:xfrm>
            <a:custGeom>
              <a:avLst/>
              <a:gdLst/>
              <a:ahLst/>
              <a:cxnLst/>
              <a:rect l="l" t="t" r="r" b="b"/>
              <a:pathLst>
                <a:path w="10608949" h="3749611">
                  <a:moveTo>
                    <a:pt x="32455" y="0"/>
                  </a:moveTo>
                  <a:lnTo>
                    <a:pt x="10576495" y="0"/>
                  </a:lnTo>
                  <a:cubicBezTo>
                    <a:pt x="10585102" y="0"/>
                    <a:pt x="10593357" y="3419"/>
                    <a:pt x="10599444" y="9506"/>
                  </a:cubicBezTo>
                  <a:cubicBezTo>
                    <a:pt x="10605530" y="15592"/>
                    <a:pt x="10608949" y="23847"/>
                    <a:pt x="10608949" y="32455"/>
                  </a:cubicBezTo>
                  <a:lnTo>
                    <a:pt x="10608949" y="3717156"/>
                  </a:lnTo>
                  <a:cubicBezTo>
                    <a:pt x="10608949" y="3735080"/>
                    <a:pt x="10594419" y="3749611"/>
                    <a:pt x="10576495" y="3749611"/>
                  </a:cubicBezTo>
                  <a:lnTo>
                    <a:pt x="32455" y="3749611"/>
                  </a:lnTo>
                  <a:cubicBezTo>
                    <a:pt x="23847" y="3749611"/>
                    <a:pt x="15592" y="3746191"/>
                    <a:pt x="9506" y="3740105"/>
                  </a:cubicBezTo>
                  <a:cubicBezTo>
                    <a:pt x="3419" y="3734019"/>
                    <a:pt x="0" y="3725764"/>
                    <a:pt x="0" y="3717156"/>
                  </a:cubicBezTo>
                  <a:lnTo>
                    <a:pt x="0" y="32455"/>
                  </a:lnTo>
                  <a:cubicBezTo>
                    <a:pt x="0" y="23847"/>
                    <a:pt x="3419" y="15592"/>
                    <a:pt x="9506" y="9506"/>
                  </a:cubicBezTo>
                  <a:cubicBezTo>
                    <a:pt x="15592" y="3419"/>
                    <a:pt x="23847" y="0"/>
                    <a:pt x="32455" y="0"/>
                  </a:cubicBezTo>
                  <a:close/>
                </a:path>
              </a:pathLst>
            </a:custGeom>
            <a:solidFill>
              <a:srgbClr val="EE9C22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608950" cy="37972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Tip</a:t>
              </a:r>
              <a:r>
                <a:rPr lang="en-US" sz="2299" b="1" u="non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3</a:t>
              </a:r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u="non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Κυλώ προς τα κάτω την αριστερή κάθετη μπάρα και περιορίζω τα 1075 αποτελέσματα σε “Συγγραφέα”, “Τοποθεσία” κλπ</a:t>
              </a:r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 lang="en-US" sz="2299" b="1" u="none">
                <a:solidFill>
                  <a:srgbClr val="2B4B82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5" name="Freeform 5" descr="an isometric lined search bar"/>
          <p:cNvSpPr/>
          <p:nvPr/>
        </p:nvSpPr>
        <p:spPr>
          <a:xfrm>
            <a:off x="13867267" y="-373905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3" y="0"/>
                </a:lnTo>
                <a:lnTo>
                  <a:pt x="4743003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6" name="Group 6"/>
          <p:cNvGrpSpPr/>
          <p:nvPr/>
        </p:nvGrpSpPr>
        <p:grpSpPr>
          <a:xfrm>
            <a:off x="412091" y="313352"/>
            <a:ext cx="11170568" cy="1430696"/>
            <a:chOff x="0" y="0"/>
            <a:chExt cx="14894091" cy="1907595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14894091" cy="983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10"/>
                </a:lnSpc>
              </a:pPr>
              <a:r>
                <a:rPr lang="en-US" sz="5247" b="1">
                  <a:solidFill>
                    <a:srgbClr val="FDFDFD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Αποτελέσματα Αναζήτησης (1)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785" y="1378156"/>
              <a:ext cx="14846305" cy="529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2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3120" y="1294432"/>
            <a:ext cx="12218060" cy="6214013"/>
            <a:chOff x="0" y="0"/>
            <a:chExt cx="16290746" cy="828535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1213" r="1213"/>
            <a:stretch>
              <a:fillRect/>
            </a:stretch>
          </p:blipFill>
          <p:spPr>
            <a:xfrm>
              <a:off x="0" y="0"/>
              <a:ext cx="16290746" cy="8285351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585087" y="2057608"/>
            <a:ext cx="911509" cy="706420"/>
          </a:xfrm>
          <a:custGeom>
            <a:avLst/>
            <a:gdLst/>
            <a:ahLst/>
            <a:cxnLst/>
            <a:rect l="l" t="t" r="r" b="b"/>
            <a:pathLst>
              <a:path w="911509" h="706420">
                <a:moveTo>
                  <a:pt x="0" y="0"/>
                </a:moveTo>
                <a:lnTo>
                  <a:pt x="911509" y="0"/>
                </a:lnTo>
                <a:lnTo>
                  <a:pt x="911509" y="706419"/>
                </a:lnTo>
                <a:lnTo>
                  <a:pt x="0" y="706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Freeform 12"/>
          <p:cNvSpPr/>
          <p:nvPr/>
        </p:nvSpPr>
        <p:spPr>
          <a:xfrm>
            <a:off x="4183318" y="3403048"/>
            <a:ext cx="790627" cy="612736"/>
          </a:xfrm>
          <a:custGeom>
            <a:avLst/>
            <a:gdLst/>
            <a:ahLst/>
            <a:cxnLst/>
            <a:rect l="l" t="t" r="r" b="b"/>
            <a:pathLst>
              <a:path w="790627" h="612736">
                <a:moveTo>
                  <a:pt x="0" y="0"/>
                </a:moveTo>
                <a:lnTo>
                  <a:pt x="790628" y="0"/>
                </a:lnTo>
                <a:lnTo>
                  <a:pt x="790628" y="612736"/>
                </a:lnTo>
                <a:lnTo>
                  <a:pt x="0" y="612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3" name="Freeform 13"/>
          <p:cNvSpPr/>
          <p:nvPr/>
        </p:nvSpPr>
        <p:spPr>
          <a:xfrm>
            <a:off x="2985088" y="6102006"/>
            <a:ext cx="8760438" cy="191137"/>
          </a:xfrm>
          <a:custGeom>
            <a:avLst/>
            <a:gdLst/>
            <a:ahLst/>
            <a:cxnLst/>
            <a:rect l="l" t="t" r="r" b="b"/>
            <a:pathLst>
              <a:path w="8760438" h="191137">
                <a:moveTo>
                  <a:pt x="0" y="0"/>
                </a:moveTo>
                <a:lnTo>
                  <a:pt x="8760438" y="0"/>
                </a:lnTo>
                <a:lnTo>
                  <a:pt x="8760438" y="191136"/>
                </a:lnTo>
                <a:lnTo>
                  <a:pt x="0" y="19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4" name="Group 14"/>
          <p:cNvGrpSpPr/>
          <p:nvPr/>
        </p:nvGrpSpPr>
        <p:grpSpPr>
          <a:xfrm>
            <a:off x="11430281" y="3488889"/>
            <a:ext cx="6496060" cy="6548905"/>
            <a:chOff x="0" y="0"/>
            <a:chExt cx="8661413" cy="873187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 t="1318" b="1318"/>
            <a:stretch>
              <a:fillRect/>
            </a:stretch>
          </p:blipFill>
          <p:spPr>
            <a:xfrm>
              <a:off x="0" y="0"/>
              <a:ext cx="8661413" cy="8731873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812911" y="1294432"/>
            <a:ext cx="8725941" cy="2670341"/>
            <a:chOff x="0" y="0"/>
            <a:chExt cx="12935695" cy="3958624"/>
          </a:xfrm>
        </p:grpSpPr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935696" cy="3958624"/>
            </a:xfrm>
            <a:custGeom>
              <a:avLst/>
              <a:gdLst/>
              <a:ahLst/>
              <a:cxnLst/>
              <a:rect l="l" t="t" r="r" b="b"/>
              <a:pathLst>
                <a:path w="12935696" h="3958624">
                  <a:moveTo>
                    <a:pt x="26617" y="0"/>
                  </a:moveTo>
                  <a:lnTo>
                    <a:pt x="12909079" y="0"/>
                  </a:lnTo>
                  <a:cubicBezTo>
                    <a:pt x="12916138" y="0"/>
                    <a:pt x="12922908" y="2804"/>
                    <a:pt x="12927900" y="7796"/>
                  </a:cubicBezTo>
                  <a:cubicBezTo>
                    <a:pt x="12932891" y="12788"/>
                    <a:pt x="12935696" y="19558"/>
                    <a:pt x="12935696" y="26617"/>
                  </a:cubicBezTo>
                  <a:lnTo>
                    <a:pt x="12935696" y="3932007"/>
                  </a:lnTo>
                  <a:cubicBezTo>
                    <a:pt x="12935696" y="3939066"/>
                    <a:pt x="12932891" y="3945836"/>
                    <a:pt x="12927900" y="3950828"/>
                  </a:cubicBezTo>
                  <a:cubicBezTo>
                    <a:pt x="12922908" y="3955820"/>
                    <a:pt x="12916138" y="3958624"/>
                    <a:pt x="12909079" y="3958624"/>
                  </a:cubicBezTo>
                  <a:lnTo>
                    <a:pt x="26617" y="3958624"/>
                  </a:lnTo>
                  <a:cubicBezTo>
                    <a:pt x="19558" y="3958624"/>
                    <a:pt x="12788" y="3955820"/>
                    <a:pt x="7796" y="3950828"/>
                  </a:cubicBezTo>
                  <a:cubicBezTo>
                    <a:pt x="2804" y="3945836"/>
                    <a:pt x="0" y="3939066"/>
                    <a:pt x="0" y="3932007"/>
                  </a:cubicBezTo>
                  <a:lnTo>
                    <a:pt x="0" y="26617"/>
                  </a:lnTo>
                  <a:cubicBezTo>
                    <a:pt x="0" y="19558"/>
                    <a:pt x="2804" y="12788"/>
                    <a:pt x="7796" y="7796"/>
                  </a:cubicBezTo>
                  <a:cubicBezTo>
                    <a:pt x="12788" y="2804"/>
                    <a:pt x="19558" y="0"/>
                    <a:pt x="26617" y="0"/>
                  </a:cubicBezTo>
                  <a:close/>
                </a:path>
              </a:pathLst>
            </a:custGeom>
            <a:solidFill>
              <a:srgbClr val="EE9C22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935695" cy="399672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Ερευνώ τον όρο “βία” στην απλή αναζήτηση και λαμβάνω 1075 αποτελέσματα</a:t>
              </a:r>
              <a:r>
                <a:rPr lang="en-US" sz="1899" b="1" strike="noStrik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. </a:t>
              </a:r>
            </a:p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Στα</a:t>
              </a:r>
              <a:r>
                <a:rPr lang="en-US" sz="1899" b="1" strike="noStrik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899" b="1" u="sng" strike="noStrike">
                  <a:solidFill>
                    <a:srgbClr val="397D5A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πράσινα γράμματα</a:t>
              </a:r>
              <a:r>
                <a:rPr lang="en-US" sz="1899" b="1" strike="noStrik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18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εμφανίζονται οι Βιβλιοθήκες που διαθέτουν τον κάθε τίτλο.</a:t>
              </a:r>
            </a:p>
            <a:p>
              <a:pPr marL="0" lvl="0" indent="0" algn="l">
                <a:lnSpc>
                  <a:spcPts val="2519"/>
                </a:lnSpc>
                <a:spcBef>
                  <a:spcPct val="0"/>
                </a:spcBef>
              </a:pPr>
              <a:r>
                <a:rPr lang="en-US" sz="17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Πατώ πάνω στον </a:t>
              </a:r>
              <a:r>
                <a:rPr lang="en-US" sz="1799" b="1" strike="noStrike">
                  <a:solidFill>
                    <a:srgbClr val="0063A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τίτλο </a:t>
              </a:r>
              <a:r>
                <a:rPr lang="en-US" sz="17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του βιβλίου που με ενδιαφέρει για να δω την περιγραφή του και το ράφι όπου έχει τοποθετηθεί.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5400000">
            <a:off x="11657965" y="6093322"/>
            <a:ext cx="5495114" cy="1568605"/>
          </a:xfrm>
          <a:custGeom>
            <a:avLst/>
            <a:gdLst/>
            <a:ahLst/>
            <a:cxnLst/>
            <a:rect l="l" t="t" r="r" b="b"/>
            <a:pathLst>
              <a:path w="5495114" h="1568605">
                <a:moveTo>
                  <a:pt x="0" y="0"/>
                </a:moveTo>
                <a:lnTo>
                  <a:pt x="5495113" y="0"/>
                </a:lnTo>
                <a:lnTo>
                  <a:pt x="5495113" y="1568605"/>
                </a:lnTo>
                <a:lnTo>
                  <a:pt x="0" y="1568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20" name="Group 20"/>
          <p:cNvGrpSpPr/>
          <p:nvPr/>
        </p:nvGrpSpPr>
        <p:grpSpPr>
          <a:xfrm>
            <a:off x="203120" y="7622729"/>
            <a:ext cx="4208765" cy="2415065"/>
            <a:chOff x="0" y="0"/>
            <a:chExt cx="6239247" cy="3580192"/>
          </a:xfrm>
        </p:grpSpPr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239247" cy="3580192"/>
            </a:xfrm>
            <a:custGeom>
              <a:avLst/>
              <a:gdLst/>
              <a:ahLst/>
              <a:cxnLst/>
              <a:rect l="l" t="t" r="r" b="b"/>
              <a:pathLst>
                <a:path w="6239247" h="3580192">
                  <a:moveTo>
                    <a:pt x="55184" y="0"/>
                  </a:moveTo>
                  <a:lnTo>
                    <a:pt x="6184062" y="0"/>
                  </a:lnTo>
                  <a:cubicBezTo>
                    <a:pt x="6198698" y="0"/>
                    <a:pt x="6212734" y="5814"/>
                    <a:pt x="6223084" y="16163"/>
                  </a:cubicBezTo>
                  <a:cubicBezTo>
                    <a:pt x="6233433" y="26512"/>
                    <a:pt x="6239247" y="40548"/>
                    <a:pt x="6239247" y="55184"/>
                  </a:cubicBezTo>
                  <a:lnTo>
                    <a:pt x="6239247" y="3525008"/>
                  </a:lnTo>
                  <a:cubicBezTo>
                    <a:pt x="6239247" y="3539644"/>
                    <a:pt x="6233433" y="3553680"/>
                    <a:pt x="6223084" y="3564029"/>
                  </a:cubicBezTo>
                  <a:cubicBezTo>
                    <a:pt x="6212734" y="3574378"/>
                    <a:pt x="6198698" y="3580192"/>
                    <a:pt x="6184062" y="3580192"/>
                  </a:cubicBezTo>
                  <a:lnTo>
                    <a:pt x="55184" y="3580192"/>
                  </a:lnTo>
                  <a:cubicBezTo>
                    <a:pt x="24707" y="3580192"/>
                    <a:pt x="0" y="3555485"/>
                    <a:pt x="0" y="3525008"/>
                  </a:cubicBezTo>
                  <a:lnTo>
                    <a:pt x="0" y="55184"/>
                  </a:lnTo>
                  <a:cubicBezTo>
                    <a:pt x="0" y="40548"/>
                    <a:pt x="5814" y="26512"/>
                    <a:pt x="16163" y="16163"/>
                  </a:cubicBezTo>
                  <a:cubicBezTo>
                    <a:pt x="26512" y="5814"/>
                    <a:pt x="40548" y="0"/>
                    <a:pt x="55184" y="0"/>
                  </a:cubicBezTo>
                  <a:close/>
                </a:path>
              </a:pathLst>
            </a:custGeom>
            <a:solidFill>
              <a:srgbClr val="D9DFCE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239247" cy="36278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96515" y="7622729"/>
            <a:ext cx="3444317" cy="2415065"/>
          </a:xfrm>
          <a:custGeom>
            <a:avLst/>
            <a:gdLst/>
            <a:ahLst/>
            <a:cxnLst/>
            <a:rect l="l" t="t" r="r" b="b"/>
            <a:pathLst>
              <a:path w="3444317" h="2415065">
                <a:moveTo>
                  <a:pt x="0" y="0"/>
                </a:moveTo>
                <a:lnTo>
                  <a:pt x="3444316" y="0"/>
                </a:lnTo>
                <a:lnTo>
                  <a:pt x="3444316" y="2415065"/>
                </a:lnTo>
                <a:lnTo>
                  <a:pt x="0" y="24150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4" name="Freeform 24"/>
          <p:cNvSpPr/>
          <p:nvPr/>
        </p:nvSpPr>
        <p:spPr>
          <a:xfrm>
            <a:off x="6961538" y="5554888"/>
            <a:ext cx="1325338" cy="378324"/>
          </a:xfrm>
          <a:custGeom>
            <a:avLst/>
            <a:gdLst/>
            <a:ahLst/>
            <a:cxnLst/>
            <a:rect l="l" t="t" r="r" b="b"/>
            <a:pathLst>
              <a:path w="1325338" h="378324">
                <a:moveTo>
                  <a:pt x="0" y="0"/>
                </a:moveTo>
                <a:lnTo>
                  <a:pt x="1325338" y="0"/>
                </a:lnTo>
                <a:lnTo>
                  <a:pt x="1325338" y="378323"/>
                </a:lnTo>
                <a:lnTo>
                  <a:pt x="0" y="378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/>
      </p:transition>
    </mc:Choice>
    <mc:Fallback>
      <p:transition spd="slow" advClick="0" advTm="3000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7267" y="4462593"/>
            <a:ext cx="3828831" cy="4129549"/>
            <a:chOff x="0" y="0"/>
            <a:chExt cx="5676017" cy="612181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676017" cy="6121813"/>
            </a:xfrm>
            <a:custGeom>
              <a:avLst/>
              <a:gdLst/>
              <a:ahLst/>
              <a:cxnLst/>
              <a:rect l="l" t="t" r="r" b="b"/>
              <a:pathLst>
                <a:path w="5676017" h="6121813">
                  <a:moveTo>
                    <a:pt x="60660" y="0"/>
                  </a:moveTo>
                  <a:lnTo>
                    <a:pt x="5615356" y="0"/>
                  </a:lnTo>
                  <a:cubicBezTo>
                    <a:pt x="5631445" y="0"/>
                    <a:pt x="5646874" y="6391"/>
                    <a:pt x="5658250" y="17767"/>
                  </a:cubicBezTo>
                  <a:cubicBezTo>
                    <a:pt x="5669626" y="29143"/>
                    <a:pt x="5676017" y="44572"/>
                    <a:pt x="5676017" y="60660"/>
                  </a:cubicBezTo>
                  <a:lnTo>
                    <a:pt x="5676017" y="6061153"/>
                  </a:lnTo>
                  <a:cubicBezTo>
                    <a:pt x="5676017" y="6077241"/>
                    <a:pt x="5669626" y="6092670"/>
                    <a:pt x="5658250" y="6104046"/>
                  </a:cubicBezTo>
                  <a:cubicBezTo>
                    <a:pt x="5646874" y="6115422"/>
                    <a:pt x="5631445" y="6121813"/>
                    <a:pt x="5615356" y="6121813"/>
                  </a:cubicBezTo>
                  <a:lnTo>
                    <a:pt x="60660" y="6121813"/>
                  </a:lnTo>
                  <a:cubicBezTo>
                    <a:pt x="44572" y="6121813"/>
                    <a:pt x="29143" y="6115422"/>
                    <a:pt x="17767" y="6104046"/>
                  </a:cubicBezTo>
                  <a:cubicBezTo>
                    <a:pt x="6391" y="6092670"/>
                    <a:pt x="0" y="6077241"/>
                    <a:pt x="0" y="6061153"/>
                  </a:cubicBezTo>
                  <a:lnTo>
                    <a:pt x="0" y="60660"/>
                  </a:lnTo>
                  <a:cubicBezTo>
                    <a:pt x="0" y="44572"/>
                    <a:pt x="6391" y="29143"/>
                    <a:pt x="17767" y="17767"/>
                  </a:cubicBezTo>
                  <a:cubicBezTo>
                    <a:pt x="29143" y="6391"/>
                    <a:pt x="44572" y="0"/>
                    <a:pt x="60660" y="0"/>
                  </a:cubicBezTo>
                  <a:close/>
                </a:path>
              </a:pathLst>
            </a:custGeom>
            <a:solidFill>
              <a:srgbClr val="EE9C22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76017" cy="616943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Tip</a:t>
              </a:r>
              <a:r>
                <a:rPr lang="en-US" sz="2299" b="1" u="non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4</a:t>
              </a:r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u="non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Συνδέομαι στον λογαριασμό μου, για: </a:t>
              </a:r>
            </a:p>
            <a:p>
              <a:pPr marL="496566" lvl="1" indent="-248283" algn="l">
                <a:lnSpc>
                  <a:spcPts val="3219"/>
                </a:lnSpc>
                <a:buFont typeface="Arial"/>
                <a:buChar char="•"/>
              </a:pPr>
              <a:r>
                <a:rPr lang="en-US" sz="2299" b="1" u="non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να αποθηκεύσω τις λίστες μου</a:t>
              </a:r>
            </a:p>
            <a:p>
              <a:pPr marL="496566" lvl="1" indent="-248283" algn="l">
                <a:lnSpc>
                  <a:spcPts val="3219"/>
                </a:lnSpc>
                <a:buFont typeface="Arial"/>
                <a:buChar char="•"/>
              </a:pPr>
              <a:r>
                <a:rPr lang="en-US" sz="2299" b="1" u="none">
                  <a:solidFill>
                    <a:srgbClr val="2B4B8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σχολιάσω τα βιβλία</a:t>
              </a: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  <a:endParaRPr lang="en-US" sz="2299" b="1" u="none">
                <a:solidFill>
                  <a:srgbClr val="2B4B82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 lang="en-US" sz="2299" b="1" u="none">
                <a:solidFill>
                  <a:srgbClr val="2B4B82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 lang="en-US" sz="2299" b="1" u="none">
                <a:solidFill>
                  <a:srgbClr val="2B4B82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1016" y="1574718"/>
            <a:ext cx="4418284" cy="2738868"/>
            <a:chOff x="0" y="0"/>
            <a:chExt cx="6549847" cy="4060211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549847" cy="4060211"/>
            </a:xfrm>
            <a:custGeom>
              <a:avLst/>
              <a:gdLst/>
              <a:ahLst/>
              <a:cxnLst/>
              <a:rect l="l" t="t" r="r" b="b"/>
              <a:pathLst>
                <a:path w="6549847" h="4060211">
                  <a:moveTo>
                    <a:pt x="52567" y="0"/>
                  </a:moveTo>
                  <a:lnTo>
                    <a:pt x="6497279" y="0"/>
                  </a:lnTo>
                  <a:cubicBezTo>
                    <a:pt x="6511221" y="0"/>
                    <a:pt x="6524592" y="5538"/>
                    <a:pt x="6534450" y="15397"/>
                  </a:cubicBezTo>
                  <a:cubicBezTo>
                    <a:pt x="6544308" y="25255"/>
                    <a:pt x="6549847" y="38626"/>
                    <a:pt x="6549847" y="52567"/>
                  </a:cubicBezTo>
                  <a:lnTo>
                    <a:pt x="6549847" y="4007643"/>
                  </a:lnTo>
                  <a:cubicBezTo>
                    <a:pt x="6549847" y="4021585"/>
                    <a:pt x="6544308" y="4034956"/>
                    <a:pt x="6534450" y="4044814"/>
                  </a:cubicBezTo>
                  <a:cubicBezTo>
                    <a:pt x="6524592" y="4054672"/>
                    <a:pt x="6511221" y="4060211"/>
                    <a:pt x="6497279" y="4060211"/>
                  </a:cubicBezTo>
                  <a:lnTo>
                    <a:pt x="52567" y="4060211"/>
                  </a:lnTo>
                  <a:cubicBezTo>
                    <a:pt x="38626" y="4060211"/>
                    <a:pt x="25255" y="4054672"/>
                    <a:pt x="15397" y="4044814"/>
                  </a:cubicBezTo>
                  <a:cubicBezTo>
                    <a:pt x="5538" y="4034956"/>
                    <a:pt x="0" y="4021585"/>
                    <a:pt x="0" y="4007643"/>
                  </a:cubicBezTo>
                  <a:lnTo>
                    <a:pt x="0" y="52567"/>
                  </a:lnTo>
                  <a:cubicBezTo>
                    <a:pt x="0" y="38626"/>
                    <a:pt x="5538" y="25255"/>
                    <a:pt x="15397" y="15397"/>
                  </a:cubicBezTo>
                  <a:cubicBezTo>
                    <a:pt x="25255" y="5538"/>
                    <a:pt x="38626" y="0"/>
                    <a:pt x="52567" y="0"/>
                  </a:cubicBezTo>
                  <a:close/>
                </a:path>
              </a:pathLst>
            </a:custGeom>
            <a:solidFill>
              <a:srgbClr val="D9DFCE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549847" cy="41078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 descr="an isometric lined search bar"/>
          <p:cNvSpPr/>
          <p:nvPr/>
        </p:nvSpPr>
        <p:spPr>
          <a:xfrm>
            <a:off x="13752984" y="-381680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2" y="0"/>
                </a:lnTo>
                <a:lnTo>
                  <a:pt x="4743002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>
            <a:off x="412091" y="2311210"/>
            <a:ext cx="12906388" cy="655483"/>
          </a:xfrm>
          <a:custGeom>
            <a:avLst/>
            <a:gdLst/>
            <a:ahLst/>
            <a:cxnLst/>
            <a:rect l="l" t="t" r="r" b="b"/>
            <a:pathLst>
              <a:path w="12906388" h="655483">
                <a:moveTo>
                  <a:pt x="0" y="0"/>
                </a:moveTo>
                <a:lnTo>
                  <a:pt x="12906387" y="0"/>
                </a:lnTo>
                <a:lnTo>
                  <a:pt x="12906387" y="655483"/>
                </a:lnTo>
                <a:lnTo>
                  <a:pt x="0" y="655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7" b="-4147"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0" name="Group 10"/>
          <p:cNvGrpSpPr/>
          <p:nvPr/>
        </p:nvGrpSpPr>
        <p:grpSpPr>
          <a:xfrm>
            <a:off x="374596" y="2944152"/>
            <a:ext cx="12906388" cy="6314148"/>
            <a:chOff x="0" y="0"/>
            <a:chExt cx="17208517" cy="84188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t="1681" b="1681"/>
            <a:stretch>
              <a:fillRect/>
            </a:stretch>
          </p:blipFill>
          <p:spPr>
            <a:xfrm>
              <a:off x="0" y="0"/>
              <a:ext cx="17208517" cy="841886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564030" y="7757651"/>
            <a:ext cx="10132068" cy="1887655"/>
            <a:chOff x="0" y="0"/>
            <a:chExt cx="15020195" cy="2798338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020195" cy="2798338"/>
            </a:xfrm>
            <a:custGeom>
              <a:avLst/>
              <a:gdLst/>
              <a:ahLst/>
              <a:cxnLst/>
              <a:rect l="l" t="t" r="r" b="b"/>
              <a:pathLst>
                <a:path w="15020195" h="2798338">
                  <a:moveTo>
                    <a:pt x="22923" y="0"/>
                  </a:moveTo>
                  <a:lnTo>
                    <a:pt x="14997272" y="0"/>
                  </a:lnTo>
                  <a:cubicBezTo>
                    <a:pt x="15009932" y="0"/>
                    <a:pt x="15020195" y="10263"/>
                    <a:pt x="15020195" y="22923"/>
                  </a:cubicBezTo>
                  <a:lnTo>
                    <a:pt x="15020195" y="2775415"/>
                  </a:lnTo>
                  <a:cubicBezTo>
                    <a:pt x="15020195" y="2781495"/>
                    <a:pt x="15017779" y="2787325"/>
                    <a:pt x="15013480" y="2791624"/>
                  </a:cubicBezTo>
                  <a:cubicBezTo>
                    <a:pt x="15009182" y="2795923"/>
                    <a:pt x="15003351" y="2798338"/>
                    <a:pt x="14997272" y="2798338"/>
                  </a:cubicBezTo>
                  <a:lnTo>
                    <a:pt x="22923" y="2798338"/>
                  </a:lnTo>
                  <a:cubicBezTo>
                    <a:pt x="10263" y="2798338"/>
                    <a:pt x="0" y="2788075"/>
                    <a:pt x="0" y="2775415"/>
                  </a:cubicBezTo>
                  <a:lnTo>
                    <a:pt x="0" y="22923"/>
                  </a:lnTo>
                  <a:cubicBezTo>
                    <a:pt x="0" y="10263"/>
                    <a:pt x="10263" y="0"/>
                    <a:pt x="22923" y="0"/>
                  </a:cubicBezTo>
                  <a:close/>
                </a:path>
              </a:pathLst>
            </a:custGeom>
            <a:solidFill>
              <a:srgbClr val="EE9C22"/>
            </a:solidFill>
            <a:ln w="28575" cap="rnd">
              <a:solidFill>
                <a:srgbClr val="2B4B82"/>
              </a:solidFill>
              <a:prstDash val="solid"/>
              <a:rou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020195" cy="283643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Στην οθόνη περιγραφής του βιβλίου σ</a:t>
              </a:r>
              <a:r>
                <a:rPr lang="en-US" sz="21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ημειώνω τον </a:t>
              </a:r>
              <a:r>
                <a:rPr lang="en-US" sz="2199" b="1" u="sng" strike="noStrike">
                  <a:solidFill>
                    <a:srgbClr val="0063A2"/>
                  </a:solidFill>
                  <a:latin typeface="Inter Bold"/>
                  <a:ea typeface="Inter Bold"/>
                  <a:cs typeface="Inter Bold"/>
                  <a:sym typeface="Inter Bold"/>
                </a:rPr>
                <a:t>ταξιθετικό του αριθμό</a:t>
              </a:r>
              <a:r>
                <a:rPr lang="en-US" sz="2199" b="1" strike="noStrik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για να το εντοπίσω στο ράφι. 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3280984" y="1759160"/>
            <a:ext cx="3444317" cy="2415065"/>
          </a:xfrm>
          <a:custGeom>
            <a:avLst/>
            <a:gdLst/>
            <a:ahLst/>
            <a:cxnLst/>
            <a:rect l="l" t="t" r="r" b="b"/>
            <a:pathLst>
              <a:path w="3444317" h="2415065">
                <a:moveTo>
                  <a:pt x="0" y="0"/>
                </a:moveTo>
                <a:lnTo>
                  <a:pt x="3444317" y="0"/>
                </a:lnTo>
                <a:lnTo>
                  <a:pt x="3444317" y="2415066"/>
                </a:lnTo>
                <a:lnTo>
                  <a:pt x="0" y="2415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6" name="Group 16"/>
          <p:cNvGrpSpPr/>
          <p:nvPr/>
        </p:nvGrpSpPr>
        <p:grpSpPr>
          <a:xfrm>
            <a:off x="412091" y="313352"/>
            <a:ext cx="11170568" cy="1430696"/>
            <a:chOff x="0" y="0"/>
            <a:chExt cx="14894091" cy="190759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76200"/>
              <a:ext cx="14894091" cy="983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10"/>
                </a:lnSpc>
              </a:pPr>
              <a:r>
                <a:rPr lang="en-US" sz="5247" b="1">
                  <a:solidFill>
                    <a:srgbClr val="FDFDFD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Αποτελέσματα Αναζήτησης (2)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7785" y="1378156"/>
              <a:ext cx="14846305" cy="529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2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10596007" y="2638952"/>
            <a:ext cx="3312852" cy="382001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20" name="AutoShape 20"/>
          <p:cNvSpPr/>
          <p:nvPr/>
        </p:nvSpPr>
        <p:spPr>
          <a:xfrm flipH="1">
            <a:off x="3836242" y="6853906"/>
            <a:ext cx="9915165" cy="22804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  <p:sp>
        <p:nvSpPr>
          <p:cNvPr id="21" name="Freeform 21"/>
          <p:cNvSpPr/>
          <p:nvPr/>
        </p:nvSpPr>
        <p:spPr>
          <a:xfrm>
            <a:off x="2773825" y="6547537"/>
            <a:ext cx="790627" cy="612736"/>
          </a:xfrm>
          <a:custGeom>
            <a:avLst/>
            <a:gdLst/>
            <a:ahLst/>
            <a:cxnLst/>
            <a:rect l="l" t="t" r="r" b="b"/>
            <a:pathLst>
              <a:path w="790627" h="612736">
                <a:moveTo>
                  <a:pt x="0" y="0"/>
                </a:moveTo>
                <a:lnTo>
                  <a:pt x="790627" y="0"/>
                </a:lnTo>
                <a:lnTo>
                  <a:pt x="790627" y="612737"/>
                </a:lnTo>
                <a:lnTo>
                  <a:pt x="0" y="6127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2" name="Freeform 22"/>
          <p:cNvSpPr/>
          <p:nvPr/>
        </p:nvSpPr>
        <p:spPr>
          <a:xfrm>
            <a:off x="3421881" y="7541302"/>
            <a:ext cx="1110153" cy="860368"/>
          </a:xfrm>
          <a:custGeom>
            <a:avLst/>
            <a:gdLst/>
            <a:ahLst/>
            <a:cxnLst/>
            <a:rect l="l" t="t" r="r" b="b"/>
            <a:pathLst>
              <a:path w="1110153" h="860368">
                <a:moveTo>
                  <a:pt x="0" y="0"/>
                </a:moveTo>
                <a:lnTo>
                  <a:pt x="1110153" y="0"/>
                </a:lnTo>
                <a:lnTo>
                  <a:pt x="1110153" y="860368"/>
                </a:lnTo>
                <a:lnTo>
                  <a:pt x="0" y="8603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3" name="Freeform 23"/>
          <p:cNvSpPr/>
          <p:nvPr/>
        </p:nvSpPr>
        <p:spPr>
          <a:xfrm>
            <a:off x="9345112" y="1759160"/>
            <a:ext cx="2028807" cy="1572326"/>
          </a:xfrm>
          <a:custGeom>
            <a:avLst/>
            <a:gdLst/>
            <a:ahLst/>
            <a:cxnLst/>
            <a:rect l="l" t="t" r="r" b="b"/>
            <a:pathLst>
              <a:path w="2028807" h="1572326">
                <a:moveTo>
                  <a:pt x="0" y="0"/>
                </a:moveTo>
                <a:lnTo>
                  <a:pt x="2028808" y="0"/>
                </a:lnTo>
                <a:lnTo>
                  <a:pt x="2028808" y="1572326"/>
                </a:lnTo>
                <a:lnTo>
                  <a:pt x="0" y="157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4" name="AutoShape 24"/>
          <p:cNvSpPr/>
          <p:nvPr/>
        </p:nvSpPr>
        <p:spPr>
          <a:xfrm flipH="1" flipV="1">
            <a:off x="4532034" y="7971486"/>
            <a:ext cx="3300807" cy="729994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cover dir="rd"/>
      </p:transition>
    </mc:Choice>
    <mc:Fallback>
      <p:transition spd="slow" advClick="0" advTm="3000">
        <p:cover dir="r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38600" y="-4606910"/>
            <a:ext cx="18626600" cy="10337763"/>
          </a:xfrm>
          <a:custGeom>
            <a:avLst/>
            <a:gdLst/>
            <a:ahLst/>
            <a:cxnLst/>
            <a:rect l="l" t="t" r="r" b="b"/>
            <a:pathLst>
              <a:path w="18626600" h="10337763">
                <a:moveTo>
                  <a:pt x="18626600" y="10337763"/>
                </a:moveTo>
                <a:lnTo>
                  <a:pt x="0" y="10337763"/>
                </a:lnTo>
                <a:lnTo>
                  <a:pt x="0" y="0"/>
                </a:lnTo>
                <a:lnTo>
                  <a:pt x="18626600" y="0"/>
                </a:lnTo>
                <a:lnTo>
                  <a:pt x="18626600" y="103377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449433" y="2772909"/>
            <a:ext cx="13172086" cy="7114027"/>
            <a:chOff x="0" y="0"/>
            <a:chExt cx="17562781" cy="948536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6018" r="6018"/>
            <a:stretch>
              <a:fillRect/>
            </a:stretch>
          </p:blipFill>
          <p:spPr>
            <a:xfrm>
              <a:off x="0" y="0"/>
              <a:ext cx="17562781" cy="948536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295199" y="6486953"/>
            <a:ext cx="10046306" cy="2251525"/>
            <a:chOff x="0" y="0"/>
            <a:chExt cx="1587559" cy="355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559" cy="355795"/>
            </a:xfrm>
            <a:custGeom>
              <a:avLst/>
              <a:gdLst/>
              <a:ahLst/>
              <a:cxnLst/>
              <a:rect l="l" t="t" r="r" b="b"/>
              <a:pathLst>
                <a:path w="1587559" h="355795">
                  <a:moveTo>
                    <a:pt x="0" y="0"/>
                  </a:moveTo>
                  <a:lnTo>
                    <a:pt x="1587559" y="0"/>
                  </a:lnTo>
                  <a:lnTo>
                    <a:pt x="1587559" y="355795"/>
                  </a:lnTo>
                  <a:lnTo>
                    <a:pt x="0" y="355795"/>
                  </a:lnTo>
                  <a:close/>
                </a:path>
              </a:pathLst>
            </a:custGeom>
            <a:solidFill>
              <a:srgbClr val="EE9C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587559" cy="374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 descr="an isometric lined search bar"/>
          <p:cNvSpPr/>
          <p:nvPr/>
        </p:nvSpPr>
        <p:spPr>
          <a:xfrm>
            <a:off x="13867267" y="-373905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3" y="0"/>
                </a:lnTo>
                <a:lnTo>
                  <a:pt x="4743003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>
            <a:off x="13769403" y="6315528"/>
            <a:ext cx="2469366" cy="3165853"/>
          </a:xfrm>
          <a:custGeom>
            <a:avLst/>
            <a:gdLst/>
            <a:ahLst/>
            <a:cxnLst/>
            <a:rect l="l" t="t" r="r" b="b"/>
            <a:pathLst>
              <a:path w="2469366" h="3165853">
                <a:moveTo>
                  <a:pt x="0" y="0"/>
                </a:moveTo>
                <a:lnTo>
                  <a:pt x="2469365" y="0"/>
                </a:lnTo>
                <a:lnTo>
                  <a:pt x="2469365" y="3165853"/>
                </a:lnTo>
                <a:lnTo>
                  <a:pt x="0" y="31658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TextBox 10"/>
          <p:cNvSpPr txBox="1"/>
          <p:nvPr/>
        </p:nvSpPr>
        <p:spPr>
          <a:xfrm>
            <a:off x="-11341" y="137956"/>
            <a:ext cx="14093633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618" b="1" u="sng" dirty="0" err="1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Ενι</a:t>
            </a:r>
            <a:r>
              <a:rPr lang="en-US" sz="4618" b="1" u="sng" dirty="0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αία αναζήτηση </a:t>
            </a:r>
          </a:p>
          <a:p>
            <a:pPr algn="ctr">
              <a:lnSpc>
                <a:spcPts val="5541"/>
              </a:lnSpc>
            </a:pPr>
            <a:r>
              <a:rPr lang="en-US" sz="4618" b="1" u="sng" dirty="0" err="1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στον</a:t>
            </a:r>
            <a:r>
              <a:rPr lang="en-US" sz="4618" b="1" u="sng" dirty="0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4618" b="1" u="sng" dirty="0" err="1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συνεργ</a:t>
            </a:r>
            <a:r>
              <a:rPr lang="en-US" sz="4618" b="1" u="sng" dirty="0">
                <a:solidFill>
                  <a:srgbClr val="FEFFF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ατικό κατάλογο  βιβλιοθηκών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3237" y="6443947"/>
            <a:ext cx="9710229" cy="229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2"/>
              </a:lnSpc>
            </a:pPr>
            <a:r>
              <a:rPr lang="en-US" sz="25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Αν δεν εντοπίσω το βιβλίο που αναζητώ σε καμία Βιβλιοθήκη του ΕΚΠΑ, επιλέγω “Συνεργατικός κατάλογος ILSAS+ “  (στην αρχική σελίδα) και πραγματοποιώ  αναζήτηση στον ενιαίο καταλόγο των βιβλιοθηκών των Πανεπιστημιακών Ιδρυμάτων της χώρας.</a:t>
            </a:r>
          </a:p>
        </p:txBody>
      </p:sp>
      <p:sp>
        <p:nvSpPr>
          <p:cNvPr id="12" name="Freeform 12"/>
          <p:cNvSpPr/>
          <p:nvPr/>
        </p:nvSpPr>
        <p:spPr>
          <a:xfrm>
            <a:off x="723287" y="8041371"/>
            <a:ext cx="2381373" cy="1845564"/>
          </a:xfrm>
          <a:custGeom>
            <a:avLst/>
            <a:gdLst/>
            <a:ahLst/>
            <a:cxnLst/>
            <a:rect l="l" t="t" r="r" b="b"/>
            <a:pathLst>
              <a:path w="2381373" h="1845564">
                <a:moveTo>
                  <a:pt x="0" y="0"/>
                </a:moveTo>
                <a:lnTo>
                  <a:pt x="2381372" y="0"/>
                </a:lnTo>
                <a:lnTo>
                  <a:pt x="2381372" y="1845564"/>
                </a:lnTo>
                <a:lnTo>
                  <a:pt x="0" y="18455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push/>
      </p:transition>
    </mc:Choice>
    <mc:Fallback>
      <p:transition spd="slow" advClick="0" advTm="3000">
        <p:push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529</Words>
  <Application>Microsoft Office PowerPoint</Application>
  <PresentationFormat>Προσαρμογή</PresentationFormat>
  <Paragraphs>57</Paragraphs>
  <Slides>11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5" baseType="lpstr">
      <vt:lpstr>Libra Serif Modern Bold</vt:lpstr>
      <vt:lpstr>Montserrat</vt:lpstr>
      <vt:lpstr>Poppins</vt:lpstr>
      <vt:lpstr>Caudex Bold</vt:lpstr>
      <vt:lpstr>Pecita</vt:lpstr>
      <vt:lpstr>AC Fat Italics</vt:lpstr>
      <vt:lpstr>Aptos</vt:lpstr>
      <vt:lpstr>Arial</vt:lpstr>
      <vt:lpstr>Inter Bold</vt:lpstr>
      <vt:lpstr>Clear Sans Bold</vt:lpstr>
      <vt:lpstr>Bebas Neue Bold</vt:lpstr>
      <vt:lpstr>Poppins Bold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OPAC: Κατάλογος αναζητήσης βιλίων</dc:title>
  <dc:creator>Μαρία</dc:creator>
  <cp:lastModifiedBy>Maria Politou</cp:lastModifiedBy>
  <cp:revision>8</cp:revision>
  <dcterms:created xsi:type="dcterms:W3CDTF">2006-08-16T00:00:00Z</dcterms:created>
  <dcterms:modified xsi:type="dcterms:W3CDTF">2025-05-12T05:42:17Z</dcterms:modified>
  <dc:identifier>DAGm15yzWL0</dc:identifier>
</cp:coreProperties>
</file>