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</p:sldMasterIdLst>
  <p:notesMasterIdLst>
    <p:notesMasterId r:id="rId27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70" r:id="rId19"/>
    <p:sldId id="263" r:id="rId20"/>
    <p:sldId id="264" r:id="rId21"/>
    <p:sldId id="265" r:id="rId22"/>
    <p:sldId id="266" r:id="rId23"/>
    <p:sldId id="267" r:id="rId24"/>
    <p:sldId id="268" r:id="rId25"/>
    <p:sldId id="269" r:id="rId2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l-GR" sz="1800" b="0" strike="noStrike" spc="-1">
                <a:solidFill>
                  <a:srgbClr val="000000"/>
                </a:solidFill>
                <a:latin typeface="Arial"/>
              </a:rPr>
              <a:t>Πατήστε για μετακίνηση της διαφάνειας</a:t>
            </a:r>
          </a:p>
        </p:txBody>
      </p:sp>
      <p:sp>
        <p:nvSpPr>
          <p:cNvPr id="71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l-GR" sz="2000" b="0" strike="noStrike" spc="-1">
                <a:latin typeface="Arial"/>
              </a:rPr>
              <a:t>Πατήστε για επεξεργασία της μορφής των σημειώσεων</a:t>
            </a:r>
          </a:p>
        </p:txBody>
      </p:sp>
      <p:sp>
        <p:nvSpPr>
          <p:cNvPr id="71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l-GR" sz="1400" b="0" strike="noStrike" spc="-1">
                <a:latin typeface="Times New Roman"/>
              </a:rPr>
              <a:t>&lt;κεφαλίδα&gt;</a:t>
            </a:r>
          </a:p>
        </p:txBody>
      </p:sp>
      <p:sp>
        <p:nvSpPr>
          <p:cNvPr id="714" name="PlaceHolder 4"/>
          <p:cNvSpPr>
            <a:spLocks noGrp="1"/>
          </p:cNvSpPr>
          <p:nvPr>
            <p:ph type="dt" idx="2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l-GR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l-GR" sz="1400" b="0" strike="noStrike" spc="-1">
                <a:latin typeface="Times New Roman"/>
              </a:rPr>
              <a:t>&lt;ημερομηνία/ώρα&gt;</a:t>
            </a:r>
          </a:p>
        </p:txBody>
      </p:sp>
      <p:sp>
        <p:nvSpPr>
          <p:cNvPr id="715" name="PlaceHolder 5"/>
          <p:cNvSpPr>
            <a:spLocks noGrp="1"/>
          </p:cNvSpPr>
          <p:nvPr>
            <p:ph type="ftr" idx="2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l-GR" sz="1400" b="0" strike="noStrike" spc="-1">
                <a:latin typeface="Times New Roman"/>
              </a:defRPr>
            </a:lvl1pPr>
          </a:lstStyle>
          <a:p>
            <a:r>
              <a:rPr lang="el-GR" sz="1400" b="0" strike="noStrike" spc="-1">
                <a:latin typeface="Times New Roman"/>
              </a:rPr>
              <a:t>&lt;υποσέλιδο&gt;</a:t>
            </a:r>
          </a:p>
        </p:txBody>
      </p:sp>
      <p:sp>
        <p:nvSpPr>
          <p:cNvPr id="716" name="PlaceHolder 6"/>
          <p:cNvSpPr>
            <a:spLocks noGrp="1"/>
          </p:cNvSpPr>
          <p:nvPr>
            <p:ph type="sldNum" idx="2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l-GR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6405390A-7C29-4A12-A1F7-1601D33977E8}" type="slidenum">
              <a:rPr lang="el-GR" sz="1400" b="0" strike="noStrike" spc="-1">
                <a:latin typeface="Times New Roman"/>
              </a:rPr>
              <a:t>‹#›</a:t>
            </a:fld>
            <a:endParaRPr lang="el-G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880" cy="3083760"/>
          </a:xfrm>
          <a:prstGeom prst="rect">
            <a:avLst/>
          </a:prstGeom>
          <a:ln w="0">
            <a:noFill/>
          </a:ln>
        </p:spPr>
      </p:sp>
      <p:sp>
        <p:nvSpPr>
          <p:cNvPr id="8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l-GR" sz="2000" b="0" strike="noStrike" spc="-1">
              <a:latin typeface="Arial"/>
            </a:endParaRPr>
          </a:p>
        </p:txBody>
      </p:sp>
      <p:sp>
        <p:nvSpPr>
          <p:cNvPr id="879" name="PlaceHolder 3"/>
          <p:cNvSpPr>
            <a:spLocks noGrp="1"/>
          </p:cNvSpPr>
          <p:nvPr>
            <p:ph type="sldNum" idx="24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l-GR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5A0DC66-3A33-4641-9F59-11947FB9CE1C}" type="slidenum">
              <a:rPr lang="el-G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lang="el-G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8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l-GR" sz="2000" b="0" strike="noStrike" spc="-1">
              <a:latin typeface="Arial"/>
            </a:endParaRPr>
          </a:p>
        </p:txBody>
      </p:sp>
      <p:sp>
        <p:nvSpPr>
          <p:cNvPr id="882" name="PlaceHolder 3"/>
          <p:cNvSpPr>
            <a:spLocks noGrp="1"/>
          </p:cNvSpPr>
          <p:nvPr>
            <p:ph type="sldNum" idx="25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l-GR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28307AC-E7FE-464E-B85B-D099F304219B}" type="slidenum">
              <a:rPr lang="el-G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</a:t>
            </a:fld>
            <a:endParaRPr lang="el-G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88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l-GR" sz="2000" b="0" strike="noStrike" spc="-1">
              <a:latin typeface="Arial"/>
            </a:endParaRPr>
          </a:p>
        </p:txBody>
      </p:sp>
      <p:sp>
        <p:nvSpPr>
          <p:cNvPr id="885" name="PlaceHolder 3"/>
          <p:cNvSpPr>
            <a:spLocks noGrp="1"/>
          </p:cNvSpPr>
          <p:nvPr>
            <p:ph type="sldNum" idx="26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l-GR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484AD17-F561-4F28-B588-DB9652856E4C}" type="slidenum">
              <a:rPr lang="el-G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7</a:t>
            </a:fld>
            <a:endParaRPr lang="el-G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8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l-GR" sz="2000" b="0" strike="noStrike" spc="-1">
              <a:latin typeface="Arial"/>
            </a:endParaRPr>
          </a:p>
        </p:txBody>
      </p:sp>
      <p:sp>
        <p:nvSpPr>
          <p:cNvPr id="888" name="PlaceHolder 3"/>
          <p:cNvSpPr>
            <a:spLocks noGrp="1"/>
          </p:cNvSpPr>
          <p:nvPr>
            <p:ph type="sldNum" idx="27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l-GR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4DE57C4-70C7-40D8-8B03-78F281145257}" type="slidenum">
              <a:rPr lang="el-G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10</a:t>
            </a:fld>
            <a:endParaRPr lang="el-G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8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l-GR" sz="2000" b="0" strike="noStrike" spc="-1">
              <a:latin typeface="Arial"/>
            </a:endParaRPr>
          </a:p>
        </p:txBody>
      </p:sp>
      <p:sp>
        <p:nvSpPr>
          <p:cNvPr id="891" name="PlaceHolder 3"/>
          <p:cNvSpPr>
            <a:spLocks noGrp="1"/>
          </p:cNvSpPr>
          <p:nvPr>
            <p:ph type="sldNum" idx="28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l-GR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A24598F-E7B0-4783-8202-0F493DA175C4}" type="slidenum">
              <a:rPr lang="el-G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14</a:t>
            </a:fld>
            <a:endParaRPr lang="el-G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8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l-GR" sz="2000" b="0" strike="noStrike" spc="-1">
              <a:latin typeface="Arial"/>
            </a:endParaRPr>
          </a:p>
        </p:txBody>
      </p:sp>
      <p:sp>
        <p:nvSpPr>
          <p:cNvPr id="894" name="PlaceHolder 3"/>
          <p:cNvSpPr>
            <a:spLocks noGrp="1"/>
          </p:cNvSpPr>
          <p:nvPr>
            <p:ph type="sldNum" idx="29"/>
          </p:nvPr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l-GR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5E1BB0B-D19A-4DBD-BA4C-4256DC4AB952}" type="slidenum">
              <a:rPr lang="el-G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15</a:t>
            </a:fld>
            <a:endParaRPr lang="el-G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97162A69-E9C1-4918-8931-F436B0BA869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75941A1E-9F6C-49D8-B93B-9DD9E9B592C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73F31676-A56A-4DCC-A686-18080766FEF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3F49023F-8B0A-4F4F-B3F0-D1682380354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5B653701-67C7-4BBB-BAFD-598C88929AE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9C171239-6821-4534-95BC-9FB3A145BE7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31CD722B-FAC4-4D77-AC9F-D1FE1F8DC53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21BC44C8-4464-4C1C-871B-000BE83595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42EE6C01-13AF-4ADE-BE32-D7A91C78E2C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BE38277F-0006-408F-AE87-A2B4D426342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015F60DE-9EBF-456B-9242-3587F1D4F23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ED2BC950-F32B-4E6E-93EB-E6B5463A758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1F396574-6619-4986-BB52-92158A05D27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96F79DD7-F43E-4062-A61B-6EEDBE76999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97E19102-892D-4DF9-9839-994FC96E801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5F61A70B-6D8B-4753-A406-B9CC03C7C08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CB969D8B-AEB2-4299-8DF3-58F8158B142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8EC69F17-6F67-4DED-83BB-8C19BC6171B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17E10AF6-E5D0-47D9-AD65-D32A34A5D49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BDD52C09-D85A-4412-A0B6-A5CC8312853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AFF168BE-BE43-4649-AA54-3900FBC2B70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5CD0EABE-945F-4917-99AD-DA6BFB9ABE5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5612C288-A608-4C17-95C7-F1FA49CC072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BB6E10CA-5F93-4E20-9382-CF0CFDBB2DF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DDBBD5EC-3DFC-4A13-8768-BFCA24C22E5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E12DEC9C-F6AC-480E-88CD-9A8AC87352F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FF8ED36A-04AC-411C-8ED5-EEE70710A9E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96413EDA-D447-4C98-9AAE-5EECA5258F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E84EAA5F-6C40-4C8F-9B45-726E047C7D9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994FDC0F-CE4E-4382-AA9A-D6BE2B1662F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4041B3B-91C7-422A-B786-9BD14BD6A1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4D6D9DB6-79FA-401D-8C21-B43260A7BD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8B86AD3B-B210-4059-A36D-4BCBB626EF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CF68BE5A-2808-4B7B-BE5A-1B0BEA3DB25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881288C-E686-444E-ABDD-DE414A7EFC3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5A9B16F-2E10-4FF6-AEA7-D189B6BB0E4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98386C8-AB60-4B79-A710-27CCC00CE75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A688801-B9F9-4301-88B7-DEE5F14490D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35AF3CD-206E-40A0-BECF-BC67E2410AC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4C3D1FA-6D75-4558-B11C-2C3E92AD5E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373A080-07BD-4BB8-8A58-3BE4A5646A9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EDFBF29-C9CD-485E-85A9-4692A3BEF95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4FD01A1-8F6C-4029-BFF5-FDC37467FAD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EA272C7-1E27-4EED-937E-D932EDBAAB4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6D25AEE-75B6-47B9-A3E0-D3047801F23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8A082DB9-84C1-442A-BBD7-FDE9EDF1861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6BE7599-D121-4452-9A23-24AE15803C5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054F068-C731-48E6-B076-D167DC5438E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8863A23C-A870-4057-9114-18260CD3889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18493786-DCD2-47B4-8B1B-B2A5BFCF3AF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87E2B0A1-B5CB-4BA1-9DA6-23885245A78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5FA1171-0200-40BB-AC06-F099639BBCE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6409154-3E75-47A6-9DC7-C468620329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AB4D8CF7-FE18-48F2-8915-68A2C05A39E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ECC0DA33-980C-48A3-A6D3-02F53EE8279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664F240-8E2C-47E1-8733-439774991A6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80BE3A63-B470-4900-AF94-BE1C81F8678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76B0600-C26C-4876-8D47-896D479D476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0D2ADAB-3423-4C5A-B3CA-AC9CA3287D8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DE933F6-4B2C-4796-B80C-1ADD072CD95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EBBF872-3D7F-45A8-8589-F464C71BE27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DA83C42-3FBC-498B-8150-885DB677E0F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86FDD69-9B53-4279-B632-F5A1316A5D7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0892412-72CB-451F-8755-22E80DA4CF3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99605E1-38D3-4E41-98F0-6C827FBE3E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39EC56C-AA6C-4922-8382-DED25CD90B8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1663411-CA74-46B6-942D-B5B6A2042A6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86BE6D5-3D48-468B-9D8E-6BFC27952F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F00648F-776F-45DA-B516-C36DEA0F4E8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3749361-050D-42CE-A907-47468CB21B1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93273AB-B254-4D27-AA5B-2719618E6E2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18ED45B-7853-4CEF-93AB-4A42A959454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4B151EA-B97C-45D4-95D1-40BAC9C257D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9659864-9807-4EE9-8C9B-50EE7EA41AF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7F2A241-F3F1-49AB-AFC4-C4633858286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BFC9A5B-0912-4068-8D2F-48309F9BEA3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41F8DBD-91BD-4869-A397-70F6F4F83C5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4F44378-8D73-414F-B024-E59F4C1FDC5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D18D295-45CB-458E-A9A6-AF1DD5BD6D4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C14A169-3945-4E5D-96F0-B9E4106B5CF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E027238-C619-4C7F-AF0A-46D2CD511D6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7DA10D9-05D7-4EDD-B0B5-CC4DA62ABEF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53A5606-373F-458F-A257-49E62C01308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55D53C6-5373-49BB-8611-3FF9FC12D41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7E87294-9C57-415A-A6F4-0A40EE65946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C4FD6AD-DE2F-4392-B3AC-E62610B3415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29CA1CE-5ED7-4D75-83C9-835B5A41BD4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6075E41-7DE8-4A1D-9400-3A5EA8F5141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C3EB1C1-5182-47F8-BA74-3840B3A15E7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320326A-68CB-426C-BF5C-9FB9FC98254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1D5231E-A482-46EC-806F-E9DCB6E981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40840E1-2E90-4051-82B7-B4F595ABB2D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D2AD77C-8F06-4EF7-8662-B7413A51CF4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EB6E91E-07D3-473D-85A0-4E7AF522455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6A66A76-CD8D-4244-8C4A-608DE1340A3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0E08BD7-D2D6-4A64-987E-128ABD57886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D4F4728-FB18-4479-B09F-6A4AA8241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15E0691-4084-44E8-BEAE-DD2A2FF29DD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D767BF2-C29E-4903-BD0A-BB77B1B3315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0C0294A-E0AA-4DF7-BCC2-3D199083F8C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F11311C-6BF2-4CAA-9486-2C298F43DE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A8E88EF-2F72-436F-B38B-20AD6D0D6BF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BCE7F9-930A-464F-AC0A-DB9742BBE29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3B70B7E-AE16-485A-9B9A-A5E9341A492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8D16437-9B17-4FD8-8028-44F9D712D86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07D3D46-BA8D-420D-892D-F9EE262C46E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84A82EAD-58FD-47D2-BF30-92EAC2B9EE3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7D33883-9AED-4722-84E0-4BC53228A76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E731D118-392A-4E5F-970D-73406ABF0C6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E1079F1E-E1B3-43EF-A107-BB2773E1176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2317A82A-2D99-47CB-8CD6-AAAC8A5E7CA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9EB847B-0D6A-40FB-80AC-527ED98393E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30B86782-B738-46C1-8473-326A5FF919F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04DB0F9C-ED80-4F16-BED1-AA941766A49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17D49DAB-8059-4889-8827-58381EB885A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6BB3AE02-C33B-4B66-BFD7-A51031181DF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5093EAAD-B067-48D4-92E5-87206A2ABC6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45EB1D62-959E-4B03-8F0B-7CC00C45DE0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4CAD3AE5-429D-4543-AFDC-CC61B85EFC7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FFB271F6-F08B-460F-9C1E-82A1A8F6346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Ορθογώνιο: Στρογγυλεμένες γωνίες 7" hidden="1"/>
          <p:cNvSpPr/>
          <p:nvPr/>
        </p:nvSpPr>
        <p:spPr>
          <a:xfrm>
            <a:off x="37800" y="126720"/>
            <a:ext cx="12114000" cy="6140520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rgbClr val="093C71"/>
            </a:solidFill>
            <a:round/>
          </a:ln>
          <a:effectLst>
            <a:innerShdw dist="38100" dir="13500000">
              <a:schemeClr val="accent2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Ορθογώνιο: Στρογγυλεμένες γωνίες 8" hidden="1"/>
          <p:cNvSpPr/>
          <p:nvPr/>
        </p:nvSpPr>
        <p:spPr>
          <a:xfrm>
            <a:off x="245160" y="213480"/>
            <a:ext cx="11699640" cy="5967360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  <a:round/>
          </a:ln>
          <a:effectLst>
            <a:outerShdw dist="37674" dir="2700000" algn="tl" rotWithShape="0">
              <a:schemeClr val="bg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" name="Ομάδα 33"/>
          <p:cNvGrpSpPr/>
          <p:nvPr/>
        </p:nvGrpSpPr>
        <p:grpSpPr>
          <a:xfrm>
            <a:off x="8728560" y="6271200"/>
            <a:ext cx="1237680" cy="428400"/>
            <a:chOff x="8728560" y="6271200"/>
            <a:chExt cx="1237680" cy="428400"/>
          </a:xfrm>
        </p:grpSpPr>
        <p:sp>
          <p:nvSpPr>
            <p:cNvPr id="3" name="Ελεύθερη σχεδίαση: Σχήμα 14"/>
            <p:cNvSpPr/>
            <p:nvPr/>
          </p:nvSpPr>
          <p:spPr>
            <a:xfrm flipV="1">
              <a:off x="936468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" name="Ελεύθερη σχεδίαση: Σχήμα 15"/>
            <p:cNvSpPr/>
            <p:nvPr/>
          </p:nvSpPr>
          <p:spPr>
            <a:xfrm flipV="1">
              <a:off x="904644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" name="Ελεύθερη σχεδίαση: Σχήμα 16"/>
            <p:cNvSpPr/>
            <p:nvPr/>
          </p:nvSpPr>
          <p:spPr>
            <a:xfrm flipV="1">
              <a:off x="872856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6" name="Ομάδα 3"/>
          <p:cNvGrpSpPr/>
          <p:nvPr/>
        </p:nvGrpSpPr>
        <p:grpSpPr>
          <a:xfrm>
            <a:off x="8642160" y="6427080"/>
            <a:ext cx="1237320" cy="428400"/>
            <a:chOff x="8642160" y="6427080"/>
            <a:chExt cx="1237320" cy="428400"/>
          </a:xfrm>
        </p:grpSpPr>
        <p:sp>
          <p:nvSpPr>
            <p:cNvPr id="7" name="Ελεύθερη σχεδίαση: Σχήμα 18"/>
            <p:cNvSpPr/>
            <p:nvPr/>
          </p:nvSpPr>
          <p:spPr>
            <a:xfrm>
              <a:off x="927792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Ελεύθερη σχεδίαση: Σχήμα 19"/>
            <p:cNvSpPr/>
            <p:nvPr/>
          </p:nvSpPr>
          <p:spPr>
            <a:xfrm>
              <a:off x="896004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Ελεύθερη σχεδίαση: Σχήμα 20"/>
            <p:cNvSpPr/>
            <p:nvPr/>
          </p:nvSpPr>
          <p:spPr>
            <a:xfrm>
              <a:off x="864216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0" name="Ελεύθερη σχεδίαση: Σχήμα 11" hidden="1"/>
          <p:cNvSpPr/>
          <p:nvPr/>
        </p:nvSpPr>
        <p:spPr>
          <a:xfrm>
            <a:off x="0" y="5767560"/>
            <a:ext cx="1701720" cy="1088640"/>
          </a:xfrm>
          <a:custGeom>
            <a:avLst/>
            <a:gdLst/>
            <a:ahLst/>
            <a:cxnLst/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Ελεύθερη σχεδίαση: Σχήμα 21" hidden="1"/>
          <p:cNvSpPr/>
          <p:nvPr/>
        </p:nvSpPr>
        <p:spPr>
          <a:xfrm>
            <a:off x="8418240" y="5961960"/>
            <a:ext cx="2595240" cy="893880"/>
          </a:xfrm>
          <a:custGeom>
            <a:avLst/>
            <a:gdLst/>
            <a:ahLst/>
            <a:cxnLst/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Ελεύθερη σχεδίαση: Σχήμα 10" hidden="1"/>
          <p:cNvSpPr/>
          <p:nvPr/>
        </p:nvSpPr>
        <p:spPr>
          <a:xfrm flipH="1">
            <a:off x="9848160" y="0"/>
            <a:ext cx="2279520" cy="418320"/>
          </a:xfrm>
          <a:custGeom>
            <a:avLst/>
            <a:gdLst/>
            <a:ahLst/>
            <a:cxnLst/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3" name="Ομάδα 22"/>
          <p:cNvGrpSpPr/>
          <p:nvPr/>
        </p:nvGrpSpPr>
        <p:grpSpPr>
          <a:xfrm>
            <a:off x="8409600" y="6078960"/>
            <a:ext cx="1373040" cy="646920"/>
            <a:chOff x="8409600" y="6078960"/>
            <a:chExt cx="1373040" cy="646920"/>
          </a:xfrm>
        </p:grpSpPr>
        <p:sp>
          <p:nvSpPr>
            <p:cNvPr id="14" name="Αστέρι: 4 σημείων 23"/>
            <p:cNvSpPr/>
            <p:nvPr/>
          </p:nvSpPr>
          <p:spPr>
            <a:xfrm rot="900000" flipH="1">
              <a:off x="8744040" y="6357960"/>
              <a:ext cx="360360" cy="326880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Έλλειψη 24"/>
            <p:cNvSpPr/>
            <p:nvPr/>
          </p:nvSpPr>
          <p:spPr>
            <a:xfrm flipH="1">
              <a:off x="8409240" y="6579000"/>
              <a:ext cx="124920" cy="113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Αστέρι: 4 σημείων 25"/>
            <p:cNvSpPr/>
            <p:nvPr/>
          </p:nvSpPr>
          <p:spPr>
            <a:xfrm rot="493800" flipH="1">
              <a:off x="9001800" y="6092280"/>
              <a:ext cx="202320" cy="182880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Έλλειψη 26"/>
            <p:cNvSpPr/>
            <p:nvPr/>
          </p:nvSpPr>
          <p:spPr>
            <a:xfrm flipH="1">
              <a:off x="8681040" y="6156360"/>
              <a:ext cx="93240" cy="846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Έλλειψη 27"/>
            <p:cNvSpPr/>
            <p:nvPr/>
          </p:nvSpPr>
          <p:spPr>
            <a:xfrm flipH="1">
              <a:off x="9342000" y="6292080"/>
              <a:ext cx="124920" cy="113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Έλλειψη 28"/>
            <p:cNvSpPr/>
            <p:nvPr/>
          </p:nvSpPr>
          <p:spPr>
            <a:xfrm flipH="1">
              <a:off x="9220320" y="633204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Έλλειψη 29"/>
            <p:cNvSpPr/>
            <p:nvPr/>
          </p:nvSpPr>
          <p:spPr>
            <a:xfrm flipH="1">
              <a:off x="8527680" y="638280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Αστέρι: 4 σημείων 30"/>
            <p:cNvSpPr/>
            <p:nvPr/>
          </p:nvSpPr>
          <p:spPr>
            <a:xfrm rot="493800" flipH="1">
              <a:off x="9368640" y="6517080"/>
              <a:ext cx="202320" cy="182880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Έλλειψη 31"/>
            <p:cNvSpPr/>
            <p:nvPr/>
          </p:nvSpPr>
          <p:spPr>
            <a:xfrm flipH="1">
              <a:off x="9712800" y="661860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" name="Πλαίσιο κειμένου 32" hidden="1"/>
          <p:cNvSpPr/>
          <p:nvPr/>
        </p:nvSpPr>
        <p:spPr>
          <a:xfrm>
            <a:off x="9805320" y="6392160"/>
            <a:ext cx="1714320" cy="340560"/>
          </a:xfrm>
          <a:custGeom>
            <a:avLst/>
            <a:gdLst/>
            <a:ahLst/>
            <a:cxnLst/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55" dir="2700000" algn="tl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l-GR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Ίων Βαρδής</a:t>
            </a:r>
            <a:endParaRPr lang="el-GR" sz="1200" b="0" strike="noStrike" spc="-1">
              <a:latin typeface="Arial"/>
            </a:endParaRPr>
          </a:p>
        </p:txBody>
      </p:sp>
      <p:sp>
        <p:nvSpPr>
          <p:cNvPr id="24" name="Ελεύθερη σχεδίαση: Σχήμα 6"/>
          <p:cNvSpPr/>
          <p:nvPr/>
        </p:nvSpPr>
        <p:spPr>
          <a:xfrm>
            <a:off x="10828080" y="6387840"/>
            <a:ext cx="1361160" cy="468360"/>
          </a:xfrm>
          <a:custGeom>
            <a:avLst/>
            <a:gdLst/>
            <a:ahLst/>
            <a:cxnLst/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" name="Ελεύθερη σχεδίαση: Σχήμα 7"/>
          <p:cNvSpPr/>
          <p:nvPr/>
        </p:nvSpPr>
        <p:spPr>
          <a:xfrm flipH="1">
            <a:off x="9848160" y="0"/>
            <a:ext cx="2279520" cy="418320"/>
          </a:xfrm>
          <a:custGeom>
            <a:avLst/>
            <a:gdLst/>
            <a:ahLst/>
            <a:cxnLst/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l-GR" sz="18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Ορθογώνιο: Στρογγυλεμένες γωνίες 7"/>
          <p:cNvSpPr/>
          <p:nvPr/>
        </p:nvSpPr>
        <p:spPr>
          <a:xfrm>
            <a:off x="37800" y="126720"/>
            <a:ext cx="12114000" cy="6140520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rgbClr val="093C71"/>
            </a:solidFill>
            <a:round/>
          </a:ln>
          <a:effectLst>
            <a:innerShdw dist="38100" dir="13500000">
              <a:schemeClr val="accent2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4" name="Ορθογώνιο: Στρογγυλεμένες γωνίες 8"/>
          <p:cNvSpPr/>
          <p:nvPr/>
        </p:nvSpPr>
        <p:spPr>
          <a:xfrm>
            <a:off x="245160" y="213480"/>
            <a:ext cx="11699640" cy="5967360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  <a:round/>
          </a:ln>
          <a:effectLst>
            <a:outerShdw dist="37674" dir="2700000" algn="tl" rotWithShape="0">
              <a:schemeClr val="bg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85" name="Ομάδα 33"/>
          <p:cNvGrpSpPr/>
          <p:nvPr/>
        </p:nvGrpSpPr>
        <p:grpSpPr>
          <a:xfrm>
            <a:off x="8728560" y="6271200"/>
            <a:ext cx="1237680" cy="428400"/>
            <a:chOff x="8728560" y="6271200"/>
            <a:chExt cx="1237680" cy="428400"/>
          </a:xfrm>
        </p:grpSpPr>
        <p:sp>
          <p:nvSpPr>
            <p:cNvPr id="586" name="Ελεύθερη σχεδίαση: Σχήμα 14"/>
            <p:cNvSpPr/>
            <p:nvPr/>
          </p:nvSpPr>
          <p:spPr>
            <a:xfrm flipV="1">
              <a:off x="936468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87" name="Ελεύθερη σχεδίαση: Σχήμα 15"/>
            <p:cNvSpPr/>
            <p:nvPr/>
          </p:nvSpPr>
          <p:spPr>
            <a:xfrm flipV="1">
              <a:off x="904644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88" name="Ελεύθερη σχεδίαση: Σχήμα 16"/>
            <p:cNvSpPr/>
            <p:nvPr/>
          </p:nvSpPr>
          <p:spPr>
            <a:xfrm flipV="1">
              <a:off x="872856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589" name="Ομάδα 3"/>
          <p:cNvGrpSpPr/>
          <p:nvPr/>
        </p:nvGrpSpPr>
        <p:grpSpPr>
          <a:xfrm>
            <a:off x="8642160" y="6427080"/>
            <a:ext cx="1237320" cy="428400"/>
            <a:chOff x="8642160" y="6427080"/>
            <a:chExt cx="1237320" cy="428400"/>
          </a:xfrm>
        </p:grpSpPr>
        <p:sp>
          <p:nvSpPr>
            <p:cNvPr id="590" name="Ελεύθερη σχεδίαση: Σχήμα 18"/>
            <p:cNvSpPr/>
            <p:nvPr/>
          </p:nvSpPr>
          <p:spPr>
            <a:xfrm>
              <a:off x="927792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91" name="Ελεύθερη σχεδίαση: Σχήμα 19"/>
            <p:cNvSpPr/>
            <p:nvPr/>
          </p:nvSpPr>
          <p:spPr>
            <a:xfrm>
              <a:off x="896004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92" name="Ελεύθερη σχεδίαση: Σχήμα 20"/>
            <p:cNvSpPr/>
            <p:nvPr/>
          </p:nvSpPr>
          <p:spPr>
            <a:xfrm>
              <a:off x="864216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93" name="Ελεύθερη σχεδίαση: Σχήμα 11"/>
          <p:cNvSpPr/>
          <p:nvPr/>
        </p:nvSpPr>
        <p:spPr>
          <a:xfrm>
            <a:off x="0" y="5767560"/>
            <a:ext cx="1701720" cy="1088640"/>
          </a:xfrm>
          <a:custGeom>
            <a:avLst/>
            <a:gdLst/>
            <a:ahLst/>
            <a:cxnLst/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4" name="Ελεύθερη σχεδίαση: Σχήμα 21"/>
          <p:cNvSpPr/>
          <p:nvPr/>
        </p:nvSpPr>
        <p:spPr>
          <a:xfrm>
            <a:off x="8418240" y="5961960"/>
            <a:ext cx="2595240" cy="893880"/>
          </a:xfrm>
          <a:custGeom>
            <a:avLst/>
            <a:gdLst/>
            <a:ahLst/>
            <a:cxnLst/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5" name="Ελεύθερη σχεδίαση: Σχήμα 10"/>
          <p:cNvSpPr/>
          <p:nvPr/>
        </p:nvSpPr>
        <p:spPr>
          <a:xfrm flipH="1">
            <a:off x="9848160" y="0"/>
            <a:ext cx="2279520" cy="418320"/>
          </a:xfrm>
          <a:custGeom>
            <a:avLst/>
            <a:gdLst/>
            <a:ahLst/>
            <a:cxnLst/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96" name="Ομάδα 22"/>
          <p:cNvGrpSpPr/>
          <p:nvPr/>
        </p:nvGrpSpPr>
        <p:grpSpPr>
          <a:xfrm>
            <a:off x="8409600" y="6078960"/>
            <a:ext cx="1373040" cy="646920"/>
            <a:chOff x="8409600" y="6078960"/>
            <a:chExt cx="1373040" cy="646920"/>
          </a:xfrm>
        </p:grpSpPr>
        <p:sp>
          <p:nvSpPr>
            <p:cNvPr id="597" name="Αστέρι: 4 σημείων 23"/>
            <p:cNvSpPr/>
            <p:nvPr/>
          </p:nvSpPr>
          <p:spPr>
            <a:xfrm rot="900000" flipH="1">
              <a:off x="8744040" y="6357960"/>
              <a:ext cx="360360" cy="326880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8" name="Έλλειψη 24"/>
            <p:cNvSpPr/>
            <p:nvPr/>
          </p:nvSpPr>
          <p:spPr>
            <a:xfrm flipH="1">
              <a:off x="8409240" y="6579000"/>
              <a:ext cx="124920" cy="113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9" name="Αστέρι: 4 σημείων 25"/>
            <p:cNvSpPr/>
            <p:nvPr/>
          </p:nvSpPr>
          <p:spPr>
            <a:xfrm rot="493800" flipH="1">
              <a:off x="9001800" y="6092280"/>
              <a:ext cx="202320" cy="182880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0" name="Έλλειψη 26"/>
            <p:cNvSpPr/>
            <p:nvPr/>
          </p:nvSpPr>
          <p:spPr>
            <a:xfrm flipH="1">
              <a:off x="8681040" y="6156360"/>
              <a:ext cx="93240" cy="846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1" name="Έλλειψη 27"/>
            <p:cNvSpPr/>
            <p:nvPr/>
          </p:nvSpPr>
          <p:spPr>
            <a:xfrm flipH="1">
              <a:off x="9342000" y="6292080"/>
              <a:ext cx="124920" cy="113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2" name="Έλλειψη 28"/>
            <p:cNvSpPr/>
            <p:nvPr/>
          </p:nvSpPr>
          <p:spPr>
            <a:xfrm flipH="1">
              <a:off x="9220320" y="633204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3" name="Έλλειψη 29"/>
            <p:cNvSpPr/>
            <p:nvPr/>
          </p:nvSpPr>
          <p:spPr>
            <a:xfrm flipH="1">
              <a:off x="8527680" y="638280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4" name="Αστέρι: 4 σημείων 30"/>
            <p:cNvSpPr/>
            <p:nvPr/>
          </p:nvSpPr>
          <p:spPr>
            <a:xfrm rot="493800" flipH="1">
              <a:off x="9368640" y="6517080"/>
              <a:ext cx="202320" cy="182880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5" name="Έλλειψη 31"/>
            <p:cNvSpPr/>
            <p:nvPr/>
          </p:nvSpPr>
          <p:spPr>
            <a:xfrm flipH="1">
              <a:off x="9712800" y="661860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06" name="Πλαίσιο κειμένου 32"/>
          <p:cNvSpPr/>
          <p:nvPr/>
        </p:nvSpPr>
        <p:spPr>
          <a:xfrm>
            <a:off x="9805320" y="6392160"/>
            <a:ext cx="1714320" cy="340560"/>
          </a:xfrm>
          <a:custGeom>
            <a:avLst/>
            <a:gdLst/>
            <a:ahLst/>
            <a:cxnLst/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55" dir="2700000" algn="tl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l-GR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Ίων Βαρδής</a:t>
            </a:r>
            <a:endParaRPr lang="el-GR" sz="1200" b="0" strike="noStrike" spc="-1">
              <a:latin typeface="Arial"/>
            </a:endParaRPr>
          </a:p>
        </p:txBody>
      </p:sp>
      <p:sp>
        <p:nvSpPr>
          <p:cNvPr id="607" name="PlaceHolder 1"/>
          <p:cNvSpPr>
            <a:spLocks noGrp="1"/>
          </p:cNvSpPr>
          <p:nvPr>
            <p:ph type="ftr" idx="17"/>
          </p:nvPr>
        </p:nvSpPr>
        <p:spPr>
          <a:xfrm>
            <a:off x="252360" y="6414120"/>
            <a:ext cx="4112280" cy="246960"/>
          </a:xfrm>
          <a:prstGeom prst="rect">
            <a:avLst/>
          </a:prstGeom>
          <a:solidFill>
            <a:srgbClr val="ECE5DD"/>
          </a:solidFill>
          <a:ln w="3240">
            <a:solidFill>
              <a:srgbClr val="093C71"/>
            </a:solidFill>
            <a:round/>
          </a:ln>
        </p:spPr>
        <p:txBody>
          <a:bodyPr lIns="72000" tIns="0" rIns="0" bIns="0" anchor="ctr">
            <a:noAutofit/>
          </a:bodyPr>
          <a:lstStyle>
            <a:lvl1pPr>
              <a:lnSpc>
                <a:spcPct val="100000"/>
              </a:lnSpc>
              <a:buNone/>
              <a:defRPr lang="el-GR" sz="900" b="0" strike="noStrike" spc="-1">
                <a:solidFill>
                  <a:srgbClr val="093C71"/>
                </a:solidFill>
                <a:latin typeface="Arial"/>
                <a:ea typeface="DejaVu San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l-GR" sz="900" b="0" strike="noStrike" spc="-1">
                <a:solidFill>
                  <a:srgbClr val="093C71"/>
                </a:solidFill>
                <a:latin typeface="Arial"/>
                <a:ea typeface="DejaVu Sans"/>
              </a:rPr>
              <a:t>&lt;υποσέλιδο&gt;</a:t>
            </a:r>
            <a:endParaRPr lang="el-GR" sz="900" b="0" strike="noStrike" spc="-1">
              <a:latin typeface="Times New Roman"/>
            </a:endParaRPr>
          </a:p>
        </p:txBody>
      </p:sp>
      <p:sp>
        <p:nvSpPr>
          <p:cNvPr id="608" name="PlaceHolder 2"/>
          <p:cNvSpPr>
            <a:spLocks noGrp="1"/>
          </p:cNvSpPr>
          <p:nvPr>
            <p:ph type="sldNum" idx="18"/>
          </p:nvPr>
        </p:nvSpPr>
        <p:spPr>
          <a:xfrm>
            <a:off x="11590200" y="6366240"/>
            <a:ext cx="461880" cy="411480"/>
          </a:xfrm>
          <a:prstGeom prst="rect">
            <a:avLst/>
          </a:prstGeom>
          <a:solidFill>
            <a:srgbClr val="FFFFFF"/>
          </a:solidFill>
          <a:ln w="19080">
            <a:solidFill>
              <a:srgbClr val="093C71"/>
            </a:solidFill>
            <a:round/>
          </a:ln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buNone/>
              <a:defRPr lang="el-GR" sz="1800" b="1" strike="noStrike" spc="-1">
                <a:solidFill>
                  <a:srgbClr val="093C71"/>
                </a:solidFill>
                <a:latin typeface="Arial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97833CE7-A007-423B-BC39-D3E9208E99C6}" type="slidenum">
              <a:rPr lang="el-GR" sz="1800" b="1" strike="noStrike" spc="-1">
                <a:solidFill>
                  <a:srgbClr val="093C71"/>
                </a:solidFill>
                <a:latin typeface="Arial"/>
                <a:ea typeface="DejaVu Sans"/>
              </a:rPr>
              <a:t>‹#›</a:t>
            </a:fld>
            <a:endParaRPr lang="el-GR" sz="1800" b="0" strike="noStrike" spc="-1">
              <a:latin typeface="Times New Roman"/>
            </a:endParaRPr>
          </a:p>
        </p:txBody>
      </p:sp>
      <p:sp>
        <p:nvSpPr>
          <p:cNvPr id="609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l-GR" sz="18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610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Ορθογώνιο: Στρογγυλεμένες γωνίες 7"/>
          <p:cNvSpPr/>
          <p:nvPr/>
        </p:nvSpPr>
        <p:spPr>
          <a:xfrm>
            <a:off x="37800" y="126720"/>
            <a:ext cx="12114000" cy="6140520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rgbClr val="093C71"/>
            </a:solidFill>
            <a:round/>
          </a:ln>
          <a:effectLst>
            <a:innerShdw dist="38100" dir="13500000">
              <a:schemeClr val="accent2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Ορθογώνιο: Στρογγυλεμένες γωνίες 8"/>
          <p:cNvSpPr/>
          <p:nvPr/>
        </p:nvSpPr>
        <p:spPr>
          <a:xfrm>
            <a:off x="245160" y="213480"/>
            <a:ext cx="11699640" cy="5967360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  <a:round/>
          </a:ln>
          <a:effectLst>
            <a:outerShdw dist="37674" dir="2700000" algn="tl" rotWithShape="0">
              <a:schemeClr val="bg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49" name="Ομάδα 33"/>
          <p:cNvGrpSpPr/>
          <p:nvPr/>
        </p:nvGrpSpPr>
        <p:grpSpPr>
          <a:xfrm>
            <a:off x="8728560" y="6271200"/>
            <a:ext cx="1237680" cy="428400"/>
            <a:chOff x="8728560" y="6271200"/>
            <a:chExt cx="1237680" cy="428400"/>
          </a:xfrm>
        </p:grpSpPr>
        <p:sp>
          <p:nvSpPr>
            <p:cNvPr id="650" name="Ελεύθερη σχεδίαση: Σχήμα 14"/>
            <p:cNvSpPr/>
            <p:nvPr/>
          </p:nvSpPr>
          <p:spPr>
            <a:xfrm flipV="1">
              <a:off x="936468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51" name="Ελεύθερη σχεδίαση: Σχήμα 15"/>
            <p:cNvSpPr/>
            <p:nvPr/>
          </p:nvSpPr>
          <p:spPr>
            <a:xfrm flipV="1">
              <a:off x="904644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52" name="Ελεύθερη σχεδίαση: Σχήμα 16"/>
            <p:cNvSpPr/>
            <p:nvPr/>
          </p:nvSpPr>
          <p:spPr>
            <a:xfrm flipV="1">
              <a:off x="872856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653" name="Ομάδα 3"/>
          <p:cNvGrpSpPr/>
          <p:nvPr/>
        </p:nvGrpSpPr>
        <p:grpSpPr>
          <a:xfrm>
            <a:off x="8642160" y="6427080"/>
            <a:ext cx="1237320" cy="428400"/>
            <a:chOff x="8642160" y="6427080"/>
            <a:chExt cx="1237320" cy="428400"/>
          </a:xfrm>
        </p:grpSpPr>
        <p:sp>
          <p:nvSpPr>
            <p:cNvPr id="654" name="Ελεύθερη σχεδίαση: Σχήμα 18"/>
            <p:cNvSpPr/>
            <p:nvPr/>
          </p:nvSpPr>
          <p:spPr>
            <a:xfrm>
              <a:off x="927792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55" name="Ελεύθερη σχεδίαση: Σχήμα 19"/>
            <p:cNvSpPr/>
            <p:nvPr/>
          </p:nvSpPr>
          <p:spPr>
            <a:xfrm>
              <a:off x="896004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56" name="Ελεύθερη σχεδίαση: Σχήμα 20"/>
            <p:cNvSpPr/>
            <p:nvPr/>
          </p:nvSpPr>
          <p:spPr>
            <a:xfrm>
              <a:off x="864216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657" name="Ελεύθερη σχεδίαση: Σχήμα 11"/>
          <p:cNvSpPr/>
          <p:nvPr/>
        </p:nvSpPr>
        <p:spPr>
          <a:xfrm>
            <a:off x="0" y="5767560"/>
            <a:ext cx="1701720" cy="1088640"/>
          </a:xfrm>
          <a:custGeom>
            <a:avLst/>
            <a:gdLst/>
            <a:ahLst/>
            <a:cxnLst/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8" name="Ελεύθερη σχεδίαση: Σχήμα 21"/>
          <p:cNvSpPr/>
          <p:nvPr/>
        </p:nvSpPr>
        <p:spPr>
          <a:xfrm>
            <a:off x="8418240" y="5961960"/>
            <a:ext cx="2595240" cy="893880"/>
          </a:xfrm>
          <a:custGeom>
            <a:avLst/>
            <a:gdLst/>
            <a:ahLst/>
            <a:cxnLst/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9" name="Ελεύθερη σχεδίαση: Σχήμα 10"/>
          <p:cNvSpPr/>
          <p:nvPr/>
        </p:nvSpPr>
        <p:spPr>
          <a:xfrm flipH="1">
            <a:off x="9848160" y="0"/>
            <a:ext cx="2279520" cy="418320"/>
          </a:xfrm>
          <a:custGeom>
            <a:avLst/>
            <a:gdLst/>
            <a:ahLst/>
            <a:cxnLst/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660" name="Ομάδα 22"/>
          <p:cNvGrpSpPr/>
          <p:nvPr/>
        </p:nvGrpSpPr>
        <p:grpSpPr>
          <a:xfrm>
            <a:off x="8409600" y="6078960"/>
            <a:ext cx="1373040" cy="646920"/>
            <a:chOff x="8409600" y="6078960"/>
            <a:chExt cx="1373040" cy="646920"/>
          </a:xfrm>
        </p:grpSpPr>
        <p:sp>
          <p:nvSpPr>
            <p:cNvPr id="661" name="Αστέρι: 4 σημείων 23"/>
            <p:cNvSpPr/>
            <p:nvPr/>
          </p:nvSpPr>
          <p:spPr>
            <a:xfrm rot="900000" flipH="1">
              <a:off x="8744040" y="6357960"/>
              <a:ext cx="360360" cy="326880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2" name="Έλλειψη 24"/>
            <p:cNvSpPr/>
            <p:nvPr/>
          </p:nvSpPr>
          <p:spPr>
            <a:xfrm flipH="1">
              <a:off x="8409240" y="6579000"/>
              <a:ext cx="124920" cy="113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3" name="Αστέρι: 4 σημείων 25"/>
            <p:cNvSpPr/>
            <p:nvPr/>
          </p:nvSpPr>
          <p:spPr>
            <a:xfrm rot="493800" flipH="1">
              <a:off x="9001800" y="6092280"/>
              <a:ext cx="202320" cy="182880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4" name="Έλλειψη 26"/>
            <p:cNvSpPr/>
            <p:nvPr/>
          </p:nvSpPr>
          <p:spPr>
            <a:xfrm flipH="1">
              <a:off x="8681040" y="6156360"/>
              <a:ext cx="93240" cy="846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5" name="Έλλειψη 27"/>
            <p:cNvSpPr/>
            <p:nvPr/>
          </p:nvSpPr>
          <p:spPr>
            <a:xfrm flipH="1">
              <a:off x="9342000" y="6292080"/>
              <a:ext cx="124920" cy="113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6" name="Έλλειψη 28"/>
            <p:cNvSpPr/>
            <p:nvPr/>
          </p:nvSpPr>
          <p:spPr>
            <a:xfrm flipH="1">
              <a:off x="9220320" y="633204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7" name="Έλλειψη 29"/>
            <p:cNvSpPr/>
            <p:nvPr/>
          </p:nvSpPr>
          <p:spPr>
            <a:xfrm flipH="1">
              <a:off x="8527680" y="638280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8" name="Αστέρι: 4 σημείων 30"/>
            <p:cNvSpPr/>
            <p:nvPr/>
          </p:nvSpPr>
          <p:spPr>
            <a:xfrm rot="493800" flipH="1">
              <a:off x="9368640" y="6517080"/>
              <a:ext cx="202320" cy="182880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9" name="Έλλειψη 31"/>
            <p:cNvSpPr/>
            <p:nvPr/>
          </p:nvSpPr>
          <p:spPr>
            <a:xfrm flipH="1">
              <a:off x="9712800" y="661860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70" name="Πλαίσιο κειμένου 32"/>
          <p:cNvSpPr/>
          <p:nvPr/>
        </p:nvSpPr>
        <p:spPr>
          <a:xfrm>
            <a:off x="9805320" y="6392160"/>
            <a:ext cx="1714320" cy="340560"/>
          </a:xfrm>
          <a:custGeom>
            <a:avLst/>
            <a:gdLst/>
            <a:ahLst/>
            <a:cxnLst/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55" dir="2700000" algn="tl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l-GR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Ίων Βαρδής</a:t>
            </a:r>
            <a:endParaRPr lang="el-GR" sz="1200" b="0" strike="noStrike" spc="-1">
              <a:latin typeface="Arial"/>
            </a:endParaRPr>
          </a:p>
        </p:txBody>
      </p:sp>
      <p:sp>
        <p:nvSpPr>
          <p:cNvPr id="671" name="PlaceHolder 1"/>
          <p:cNvSpPr>
            <a:spLocks noGrp="1"/>
          </p:cNvSpPr>
          <p:nvPr>
            <p:ph type="ftr" idx="19"/>
          </p:nvPr>
        </p:nvSpPr>
        <p:spPr>
          <a:xfrm>
            <a:off x="252360" y="6414120"/>
            <a:ext cx="4112280" cy="246960"/>
          </a:xfrm>
          <a:prstGeom prst="rect">
            <a:avLst/>
          </a:prstGeom>
          <a:solidFill>
            <a:srgbClr val="ECE5DD"/>
          </a:solidFill>
          <a:ln w="3240">
            <a:solidFill>
              <a:srgbClr val="093C71"/>
            </a:solidFill>
            <a:round/>
          </a:ln>
        </p:spPr>
        <p:txBody>
          <a:bodyPr lIns="72000" tIns="0" rIns="0" bIns="0" anchor="ctr">
            <a:noAutofit/>
          </a:bodyPr>
          <a:lstStyle>
            <a:lvl1pPr>
              <a:lnSpc>
                <a:spcPct val="100000"/>
              </a:lnSpc>
              <a:buNone/>
              <a:defRPr lang="el-GR" sz="900" b="0" strike="noStrike" spc="-1">
                <a:solidFill>
                  <a:srgbClr val="093C71"/>
                </a:solidFill>
                <a:latin typeface="Arial"/>
                <a:ea typeface="DejaVu San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l-GR" sz="900" b="0" strike="noStrike" spc="-1">
                <a:solidFill>
                  <a:srgbClr val="093C71"/>
                </a:solidFill>
                <a:latin typeface="Arial"/>
                <a:ea typeface="DejaVu Sans"/>
              </a:rPr>
              <a:t>&lt;υποσέλιδο&gt;</a:t>
            </a:r>
            <a:endParaRPr lang="el-GR" sz="900" b="0" strike="noStrike" spc="-1">
              <a:latin typeface="Times New Roman"/>
            </a:endParaRPr>
          </a:p>
        </p:txBody>
      </p:sp>
      <p:sp>
        <p:nvSpPr>
          <p:cNvPr id="672" name="PlaceHolder 2"/>
          <p:cNvSpPr>
            <a:spLocks noGrp="1"/>
          </p:cNvSpPr>
          <p:nvPr>
            <p:ph type="sldNum" idx="20"/>
          </p:nvPr>
        </p:nvSpPr>
        <p:spPr>
          <a:xfrm>
            <a:off x="11590200" y="6366240"/>
            <a:ext cx="461880" cy="411480"/>
          </a:xfrm>
          <a:prstGeom prst="rect">
            <a:avLst/>
          </a:prstGeom>
          <a:solidFill>
            <a:srgbClr val="FFFFFF"/>
          </a:solidFill>
          <a:ln w="19080">
            <a:solidFill>
              <a:srgbClr val="093C71"/>
            </a:solidFill>
            <a:round/>
          </a:ln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buNone/>
              <a:defRPr lang="el-GR" sz="1800" b="1" strike="noStrike" spc="-1">
                <a:solidFill>
                  <a:srgbClr val="093C71"/>
                </a:solidFill>
                <a:latin typeface="Arial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01A556BA-879B-4D7F-A2BA-C89B9DF14431}" type="slidenum">
              <a:rPr lang="el-GR" sz="1800" b="1" strike="noStrike" spc="-1">
                <a:solidFill>
                  <a:srgbClr val="093C71"/>
                </a:solidFill>
                <a:latin typeface="Arial"/>
                <a:ea typeface="DejaVu Sans"/>
              </a:rPr>
              <a:t>‹#›</a:t>
            </a:fld>
            <a:endParaRPr lang="el-GR" sz="1800" b="0" strike="noStrike" spc="-1">
              <a:latin typeface="Times New Roman"/>
            </a:endParaRPr>
          </a:p>
        </p:txBody>
      </p:sp>
      <p:sp>
        <p:nvSpPr>
          <p:cNvPr id="673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l-GR" sz="18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67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Ορθογώνιο: Στρογγυλεμένες γωνίες 7"/>
          <p:cNvSpPr/>
          <p:nvPr/>
        </p:nvSpPr>
        <p:spPr>
          <a:xfrm>
            <a:off x="37800" y="126720"/>
            <a:ext cx="12114000" cy="6140520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rgbClr val="093C71"/>
            </a:solidFill>
            <a:round/>
          </a:ln>
          <a:effectLst>
            <a:innerShdw dist="38100" dir="13500000">
              <a:schemeClr val="accent2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Ορθογώνιο: Στρογγυλεμένες γωνίες 8"/>
          <p:cNvSpPr/>
          <p:nvPr/>
        </p:nvSpPr>
        <p:spPr>
          <a:xfrm>
            <a:off x="245160" y="213480"/>
            <a:ext cx="11699640" cy="5967360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  <a:round/>
          </a:ln>
          <a:effectLst>
            <a:outerShdw dist="37674" dir="2700000" algn="tl" rotWithShape="0">
              <a:schemeClr val="bg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6" name="Ομάδα 33"/>
          <p:cNvGrpSpPr/>
          <p:nvPr/>
        </p:nvGrpSpPr>
        <p:grpSpPr>
          <a:xfrm>
            <a:off x="8728560" y="6271200"/>
            <a:ext cx="1237680" cy="428400"/>
            <a:chOff x="8728560" y="6271200"/>
            <a:chExt cx="1237680" cy="428400"/>
          </a:xfrm>
        </p:grpSpPr>
        <p:sp>
          <p:nvSpPr>
            <p:cNvPr id="67" name="Ελεύθερη σχεδίαση: Σχήμα 14"/>
            <p:cNvSpPr/>
            <p:nvPr/>
          </p:nvSpPr>
          <p:spPr>
            <a:xfrm flipV="1">
              <a:off x="936468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8" name="Ελεύθερη σχεδίαση: Σχήμα 15"/>
            <p:cNvSpPr/>
            <p:nvPr/>
          </p:nvSpPr>
          <p:spPr>
            <a:xfrm flipV="1">
              <a:off x="904644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9" name="Ελεύθερη σχεδίαση: Σχήμα 16"/>
            <p:cNvSpPr/>
            <p:nvPr/>
          </p:nvSpPr>
          <p:spPr>
            <a:xfrm flipV="1">
              <a:off x="872856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70" name="Ομάδα 3"/>
          <p:cNvGrpSpPr/>
          <p:nvPr/>
        </p:nvGrpSpPr>
        <p:grpSpPr>
          <a:xfrm>
            <a:off x="8642160" y="6427080"/>
            <a:ext cx="1237320" cy="428400"/>
            <a:chOff x="8642160" y="6427080"/>
            <a:chExt cx="1237320" cy="428400"/>
          </a:xfrm>
        </p:grpSpPr>
        <p:sp>
          <p:nvSpPr>
            <p:cNvPr id="71" name="Ελεύθερη σχεδίαση: Σχήμα 18"/>
            <p:cNvSpPr/>
            <p:nvPr/>
          </p:nvSpPr>
          <p:spPr>
            <a:xfrm>
              <a:off x="927792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2" name="Ελεύθερη σχεδίαση: Σχήμα 19"/>
            <p:cNvSpPr/>
            <p:nvPr/>
          </p:nvSpPr>
          <p:spPr>
            <a:xfrm>
              <a:off x="896004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3" name="Ελεύθερη σχεδίαση: Σχήμα 20"/>
            <p:cNvSpPr/>
            <p:nvPr/>
          </p:nvSpPr>
          <p:spPr>
            <a:xfrm>
              <a:off x="864216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74" name="Ελεύθερη σχεδίαση: Σχήμα 11"/>
          <p:cNvSpPr/>
          <p:nvPr/>
        </p:nvSpPr>
        <p:spPr>
          <a:xfrm>
            <a:off x="0" y="5767560"/>
            <a:ext cx="1701720" cy="1088640"/>
          </a:xfrm>
          <a:custGeom>
            <a:avLst/>
            <a:gdLst/>
            <a:ahLst/>
            <a:cxnLst/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" name="Ελεύθερη σχεδίαση: Σχήμα 21"/>
          <p:cNvSpPr/>
          <p:nvPr/>
        </p:nvSpPr>
        <p:spPr>
          <a:xfrm>
            <a:off x="8418240" y="5961960"/>
            <a:ext cx="2595240" cy="893880"/>
          </a:xfrm>
          <a:custGeom>
            <a:avLst/>
            <a:gdLst/>
            <a:ahLst/>
            <a:cxnLst/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" name="Ελεύθερη σχεδίαση: Σχήμα 10"/>
          <p:cNvSpPr/>
          <p:nvPr/>
        </p:nvSpPr>
        <p:spPr>
          <a:xfrm flipH="1">
            <a:off x="9848160" y="0"/>
            <a:ext cx="2279520" cy="418320"/>
          </a:xfrm>
          <a:custGeom>
            <a:avLst/>
            <a:gdLst/>
            <a:ahLst/>
            <a:cxnLst/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77" name="Ομάδα 22"/>
          <p:cNvGrpSpPr/>
          <p:nvPr/>
        </p:nvGrpSpPr>
        <p:grpSpPr>
          <a:xfrm>
            <a:off x="8409600" y="6078960"/>
            <a:ext cx="1373040" cy="646920"/>
            <a:chOff x="8409600" y="6078960"/>
            <a:chExt cx="1373040" cy="646920"/>
          </a:xfrm>
        </p:grpSpPr>
        <p:sp>
          <p:nvSpPr>
            <p:cNvPr id="78" name="Αστέρι: 4 σημείων 23"/>
            <p:cNvSpPr/>
            <p:nvPr/>
          </p:nvSpPr>
          <p:spPr>
            <a:xfrm rot="900000" flipH="1">
              <a:off x="8744040" y="6357960"/>
              <a:ext cx="360360" cy="326880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Έλλειψη 24"/>
            <p:cNvSpPr/>
            <p:nvPr/>
          </p:nvSpPr>
          <p:spPr>
            <a:xfrm flipH="1">
              <a:off x="8409240" y="6579000"/>
              <a:ext cx="124920" cy="113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Αστέρι: 4 σημείων 25"/>
            <p:cNvSpPr/>
            <p:nvPr/>
          </p:nvSpPr>
          <p:spPr>
            <a:xfrm rot="493800" flipH="1">
              <a:off x="9001800" y="6092280"/>
              <a:ext cx="202320" cy="182880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Έλλειψη 26"/>
            <p:cNvSpPr/>
            <p:nvPr/>
          </p:nvSpPr>
          <p:spPr>
            <a:xfrm flipH="1">
              <a:off x="8681040" y="6156360"/>
              <a:ext cx="93240" cy="846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Έλλειψη 27"/>
            <p:cNvSpPr/>
            <p:nvPr/>
          </p:nvSpPr>
          <p:spPr>
            <a:xfrm flipH="1">
              <a:off x="9342000" y="6292080"/>
              <a:ext cx="124920" cy="113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Έλλειψη 28"/>
            <p:cNvSpPr/>
            <p:nvPr/>
          </p:nvSpPr>
          <p:spPr>
            <a:xfrm flipH="1">
              <a:off x="9220320" y="633204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Έλλειψη 29"/>
            <p:cNvSpPr/>
            <p:nvPr/>
          </p:nvSpPr>
          <p:spPr>
            <a:xfrm flipH="1">
              <a:off x="8527680" y="638280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Αστέρι: 4 σημείων 30"/>
            <p:cNvSpPr/>
            <p:nvPr/>
          </p:nvSpPr>
          <p:spPr>
            <a:xfrm rot="493800" flipH="1">
              <a:off x="9368640" y="6517080"/>
              <a:ext cx="202320" cy="182880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Έλλειψη 31"/>
            <p:cNvSpPr/>
            <p:nvPr/>
          </p:nvSpPr>
          <p:spPr>
            <a:xfrm flipH="1">
              <a:off x="9712800" y="661860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7" name="Πλαίσιο κειμένου 32"/>
          <p:cNvSpPr/>
          <p:nvPr/>
        </p:nvSpPr>
        <p:spPr>
          <a:xfrm>
            <a:off x="9805320" y="6392160"/>
            <a:ext cx="1714320" cy="340560"/>
          </a:xfrm>
          <a:custGeom>
            <a:avLst/>
            <a:gdLst/>
            <a:ahLst/>
            <a:cxnLst/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55" dir="2700000" algn="tl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l-GR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Ίων Βαρδής</a:t>
            </a:r>
            <a:endParaRPr lang="el-GR" sz="1200" b="0" strike="noStrike" spc="-1">
              <a:latin typeface="Arial"/>
            </a:endParaRPr>
          </a:p>
        </p:txBody>
      </p:sp>
      <p:sp>
        <p:nvSpPr>
          <p:cNvPr id="88" name="Ορθογώνιο: Στρογγυλεμένες γωνίες 6"/>
          <p:cNvSpPr/>
          <p:nvPr/>
        </p:nvSpPr>
        <p:spPr>
          <a:xfrm>
            <a:off x="299160" y="272160"/>
            <a:ext cx="6462720" cy="5849640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7674" dir="2700000" algn="tl" rotWithShape="0">
              <a:schemeClr val="bg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PlaceHolder 1"/>
          <p:cNvSpPr>
            <a:spLocks noGrp="1"/>
          </p:cNvSpPr>
          <p:nvPr>
            <p:ph type="ftr" idx="1"/>
          </p:nvPr>
        </p:nvSpPr>
        <p:spPr>
          <a:xfrm>
            <a:off x="252360" y="6414120"/>
            <a:ext cx="4112280" cy="246960"/>
          </a:xfrm>
          <a:prstGeom prst="rect">
            <a:avLst/>
          </a:prstGeom>
          <a:solidFill>
            <a:srgbClr val="ECE5DD"/>
          </a:solidFill>
          <a:ln w="3240">
            <a:solidFill>
              <a:srgbClr val="093C71"/>
            </a:solidFill>
            <a:round/>
          </a:ln>
        </p:spPr>
        <p:txBody>
          <a:bodyPr lIns="72000" tIns="0" rIns="0" bIns="0" anchor="ctr">
            <a:noAutofit/>
          </a:bodyPr>
          <a:lstStyle>
            <a:lvl1pPr>
              <a:lnSpc>
                <a:spcPct val="100000"/>
              </a:lnSpc>
              <a:buNone/>
              <a:defRPr lang="el-GR" sz="900" b="0" strike="noStrike" spc="-1">
                <a:solidFill>
                  <a:srgbClr val="093C71"/>
                </a:solidFill>
                <a:latin typeface="Arial"/>
                <a:ea typeface="DejaVu San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l-GR" sz="900" b="0" strike="noStrike" spc="-1">
                <a:solidFill>
                  <a:srgbClr val="093C71"/>
                </a:solidFill>
                <a:latin typeface="Arial"/>
                <a:ea typeface="DejaVu Sans"/>
              </a:rPr>
              <a:t>&lt;υποσέλιδο&gt;</a:t>
            </a:r>
            <a:endParaRPr lang="el-GR" sz="900" b="0" strike="noStrike" spc="-1">
              <a:latin typeface="Times New Roman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ldNum" idx="2"/>
          </p:nvPr>
        </p:nvSpPr>
        <p:spPr>
          <a:xfrm>
            <a:off x="11590200" y="6366240"/>
            <a:ext cx="461880" cy="411480"/>
          </a:xfrm>
          <a:prstGeom prst="rect">
            <a:avLst/>
          </a:prstGeom>
          <a:solidFill>
            <a:srgbClr val="FFFFFF"/>
          </a:solidFill>
          <a:ln w="19080">
            <a:solidFill>
              <a:srgbClr val="093C71"/>
            </a:solidFill>
            <a:round/>
          </a:ln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buNone/>
              <a:defRPr lang="el-GR" sz="1800" b="1" strike="noStrike" spc="-1">
                <a:solidFill>
                  <a:srgbClr val="093C71"/>
                </a:solidFill>
                <a:latin typeface="Arial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FD6D9F17-ED38-4EC0-9FC2-29B6720EFC8F}" type="slidenum">
              <a:rPr lang="el-GR" sz="1800" b="1" strike="noStrike" spc="-1">
                <a:solidFill>
                  <a:srgbClr val="093C71"/>
                </a:solidFill>
                <a:latin typeface="Arial"/>
                <a:ea typeface="DejaVu Sans"/>
              </a:rPr>
              <a:t>‹#›</a:t>
            </a:fld>
            <a:endParaRPr lang="el-GR" sz="1800" b="0" strike="noStrike" spc="-1">
              <a:latin typeface="Times New Roman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l-GR" sz="18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Ορθογώνιο: Στρογγυλεμένες γωνίες 7"/>
          <p:cNvSpPr/>
          <p:nvPr/>
        </p:nvSpPr>
        <p:spPr>
          <a:xfrm>
            <a:off x="37800" y="126720"/>
            <a:ext cx="12114000" cy="6140520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rgbClr val="093C71"/>
            </a:solidFill>
            <a:round/>
          </a:ln>
          <a:effectLst>
            <a:innerShdw dist="38100" dir="13500000">
              <a:schemeClr val="accent2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Ορθογώνιο: Στρογγυλεμένες γωνίες 8"/>
          <p:cNvSpPr/>
          <p:nvPr/>
        </p:nvSpPr>
        <p:spPr>
          <a:xfrm>
            <a:off x="245160" y="213480"/>
            <a:ext cx="11699640" cy="5967360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  <a:round/>
          </a:ln>
          <a:effectLst>
            <a:outerShdw dist="37674" dir="2700000" algn="tl" rotWithShape="0">
              <a:schemeClr val="bg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31" name="Ομάδα 33"/>
          <p:cNvGrpSpPr/>
          <p:nvPr/>
        </p:nvGrpSpPr>
        <p:grpSpPr>
          <a:xfrm>
            <a:off x="8728560" y="6271200"/>
            <a:ext cx="1237680" cy="428400"/>
            <a:chOff x="8728560" y="6271200"/>
            <a:chExt cx="1237680" cy="428400"/>
          </a:xfrm>
        </p:grpSpPr>
        <p:sp>
          <p:nvSpPr>
            <p:cNvPr id="132" name="Ελεύθερη σχεδίαση: Σχήμα 14"/>
            <p:cNvSpPr/>
            <p:nvPr/>
          </p:nvSpPr>
          <p:spPr>
            <a:xfrm flipV="1">
              <a:off x="936468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3" name="Ελεύθερη σχεδίαση: Σχήμα 15"/>
            <p:cNvSpPr/>
            <p:nvPr/>
          </p:nvSpPr>
          <p:spPr>
            <a:xfrm flipV="1">
              <a:off x="904644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4" name="Ελεύθερη σχεδίαση: Σχήμα 16"/>
            <p:cNvSpPr/>
            <p:nvPr/>
          </p:nvSpPr>
          <p:spPr>
            <a:xfrm flipV="1">
              <a:off x="872856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35" name="Ομάδα 3"/>
          <p:cNvGrpSpPr/>
          <p:nvPr/>
        </p:nvGrpSpPr>
        <p:grpSpPr>
          <a:xfrm>
            <a:off x="8642160" y="6427080"/>
            <a:ext cx="1237320" cy="428400"/>
            <a:chOff x="8642160" y="6427080"/>
            <a:chExt cx="1237320" cy="428400"/>
          </a:xfrm>
        </p:grpSpPr>
        <p:sp>
          <p:nvSpPr>
            <p:cNvPr id="136" name="Ελεύθερη σχεδίαση: Σχήμα 18"/>
            <p:cNvSpPr/>
            <p:nvPr/>
          </p:nvSpPr>
          <p:spPr>
            <a:xfrm>
              <a:off x="927792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7" name="Ελεύθερη σχεδίαση: Σχήμα 19"/>
            <p:cNvSpPr/>
            <p:nvPr/>
          </p:nvSpPr>
          <p:spPr>
            <a:xfrm>
              <a:off x="896004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8" name="Ελεύθερη σχεδίαση: Σχήμα 20"/>
            <p:cNvSpPr/>
            <p:nvPr/>
          </p:nvSpPr>
          <p:spPr>
            <a:xfrm>
              <a:off x="864216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39" name="Ελεύθερη σχεδίαση: Σχήμα 11"/>
          <p:cNvSpPr/>
          <p:nvPr/>
        </p:nvSpPr>
        <p:spPr>
          <a:xfrm>
            <a:off x="0" y="5767560"/>
            <a:ext cx="1701720" cy="1088640"/>
          </a:xfrm>
          <a:custGeom>
            <a:avLst/>
            <a:gdLst/>
            <a:ahLst/>
            <a:cxnLst/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Ελεύθερη σχεδίαση: Σχήμα 21"/>
          <p:cNvSpPr/>
          <p:nvPr/>
        </p:nvSpPr>
        <p:spPr>
          <a:xfrm>
            <a:off x="8418240" y="5961960"/>
            <a:ext cx="2595240" cy="893880"/>
          </a:xfrm>
          <a:custGeom>
            <a:avLst/>
            <a:gdLst/>
            <a:ahLst/>
            <a:cxnLst/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Ελεύθερη σχεδίαση: Σχήμα 10"/>
          <p:cNvSpPr/>
          <p:nvPr/>
        </p:nvSpPr>
        <p:spPr>
          <a:xfrm flipH="1">
            <a:off x="9848160" y="0"/>
            <a:ext cx="2279520" cy="418320"/>
          </a:xfrm>
          <a:custGeom>
            <a:avLst/>
            <a:gdLst/>
            <a:ahLst/>
            <a:cxnLst/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42" name="Ομάδα 22"/>
          <p:cNvGrpSpPr/>
          <p:nvPr/>
        </p:nvGrpSpPr>
        <p:grpSpPr>
          <a:xfrm>
            <a:off x="8409600" y="6078960"/>
            <a:ext cx="1373040" cy="646920"/>
            <a:chOff x="8409600" y="6078960"/>
            <a:chExt cx="1373040" cy="646920"/>
          </a:xfrm>
        </p:grpSpPr>
        <p:sp>
          <p:nvSpPr>
            <p:cNvPr id="143" name="Αστέρι: 4 σημείων 23"/>
            <p:cNvSpPr/>
            <p:nvPr/>
          </p:nvSpPr>
          <p:spPr>
            <a:xfrm rot="900000" flipH="1">
              <a:off x="8744040" y="6357960"/>
              <a:ext cx="360360" cy="326880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Έλλειψη 24"/>
            <p:cNvSpPr/>
            <p:nvPr/>
          </p:nvSpPr>
          <p:spPr>
            <a:xfrm flipH="1">
              <a:off x="8409240" y="6579000"/>
              <a:ext cx="124920" cy="113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" name="Αστέρι: 4 σημείων 25"/>
            <p:cNvSpPr/>
            <p:nvPr/>
          </p:nvSpPr>
          <p:spPr>
            <a:xfrm rot="493800" flipH="1">
              <a:off x="9001800" y="6092280"/>
              <a:ext cx="202320" cy="182880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" name="Έλλειψη 26"/>
            <p:cNvSpPr/>
            <p:nvPr/>
          </p:nvSpPr>
          <p:spPr>
            <a:xfrm flipH="1">
              <a:off x="8681040" y="6156360"/>
              <a:ext cx="93240" cy="846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Έλλειψη 27"/>
            <p:cNvSpPr/>
            <p:nvPr/>
          </p:nvSpPr>
          <p:spPr>
            <a:xfrm flipH="1">
              <a:off x="9342000" y="6292080"/>
              <a:ext cx="124920" cy="113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Έλλειψη 28"/>
            <p:cNvSpPr/>
            <p:nvPr/>
          </p:nvSpPr>
          <p:spPr>
            <a:xfrm flipH="1">
              <a:off x="9220320" y="633204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Έλλειψη 29"/>
            <p:cNvSpPr/>
            <p:nvPr/>
          </p:nvSpPr>
          <p:spPr>
            <a:xfrm flipH="1">
              <a:off x="8527680" y="638280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Αστέρι: 4 σημείων 30"/>
            <p:cNvSpPr/>
            <p:nvPr/>
          </p:nvSpPr>
          <p:spPr>
            <a:xfrm rot="493800" flipH="1">
              <a:off x="9368640" y="6517080"/>
              <a:ext cx="202320" cy="182880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Έλλειψη 31"/>
            <p:cNvSpPr/>
            <p:nvPr/>
          </p:nvSpPr>
          <p:spPr>
            <a:xfrm flipH="1">
              <a:off x="9712800" y="661860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2" name="Πλαίσιο κειμένου 32"/>
          <p:cNvSpPr/>
          <p:nvPr/>
        </p:nvSpPr>
        <p:spPr>
          <a:xfrm>
            <a:off x="9805320" y="6392160"/>
            <a:ext cx="1714320" cy="340560"/>
          </a:xfrm>
          <a:custGeom>
            <a:avLst/>
            <a:gdLst/>
            <a:ahLst/>
            <a:cxnLst/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55" dir="2700000" algn="tl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l-GR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Ίων Βαρδής</a:t>
            </a:r>
            <a:endParaRPr lang="el-GR" sz="1200" b="0" strike="noStrike" spc="-1">
              <a:latin typeface="Arial"/>
            </a:endParaRPr>
          </a:p>
        </p:txBody>
      </p:sp>
      <p:sp>
        <p:nvSpPr>
          <p:cNvPr id="153" name="Ορθογώνιο: Στρογγυλεμένες γωνίες 6"/>
          <p:cNvSpPr/>
          <p:nvPr/>
        </p:nvSpPr>
        <p:spPr>
          <a:xfrm>
            <a:off x="299160" y="272160"/>
            <a:ext cx="6462720" cy="5849640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7674" dir="2700000" algn="tl" rotWithShape="0">
              <a:schemeClr val="bg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l-GR" sz="4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  <p:sp>
        <p:nvSpPr>
          <p:cNvPr id="157" name="PlaceHolder 4"/>
          <p:cNvSpPr>
            <a:spLocks noGrp="1"/>
          </p:cNvSpPr>
          <p:nvPr>
            <p:ph type="ftr" idx="3"/>
          </p:nvPr>
        </p:nvSpPr>
        <p:spPr>
          <a:xfrm>
            <a:off x="252360" y="6414120"/>
            <a:ext cx="4112280" cy="246960"/>
          </a:xfrm>
          <a:prstGeom prst="rect">
            <a:avLst/>
          </a:prstGeom>
          <a:solidFill>
            <a:srgbClr val="ECE5DD"/>
          </a:solidFill>
          <a:ln w="3240">
            <a:solidFill>
              <a:srgbClr val="093C71"/>
            </a:solidFill>
            <a:round/>
          </a:ln>
        </p:spPr>
        <p:txBody>
          <a:bodyPr lIns="72000" tIns="0" rIns="0" bIns="0" anchor="ctr">
            <a:noAutofit/>
          </a:bodyPr>
          <a:lstStyle>
            <a:lvl1pPr>
              <a:lnSpc>
                <a:spcPct val="100000"/>
              </a:lnSpc>
              <a:buNone/>
              <a:defRPr lang="el-GR" sz="900" b="0" strike="noStrike" spc="-1">
                <a:solidFill>
                  <a:srgbClr val="093C71"/>
                </a:solidFill>
                <a:latin typeface="Arial"/>
                <a:ea typeface="DejaVu San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l-GR" sz="900" b="0" strike="noStrike" spc="-1">
                <a:solidFill>
                  <a:srgbClr val="093C71"/>
                </a:solidFill>
                <a:latin typeface="Arial"/>
                <a:ea typeface="DejaVu Sans"/>
              </a:rPr>
              <a:t>&lt;υποσέλιδο&gt;</a:t>
            </a:r>
            <a:endParaRPr lang="el-GR" sz="900" b="0" strike="noStrike" spc="-1">
              <a:latin typeface="Times New Roman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sldNum" idx="4"/>
          </p:nvPr>
        </p:nvSpPr>
        <p:spPr>
          <a:xfrm>
            <a:off x="11590200" y="6366240"/>
            <a:ext cx="461880" cy="411480"/>
          </a:xfrm>
          <a:prstGeom prst="rect">
            <a:avLst/>
          </a:prstGeom>
          <a:solidFill>
            <a:srgbClr val="FFFFFF"/>
          </a:solidFill>
          <a:ln w="19080">
            <a:solidFill>
              <a:srgbClr val="093C71"/>
            </a:solidFill>
            <a:round/>
          </a:ln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buNone/>
              <a:defRPr lang="el-GR" sz="1800" b="1" strike="noStrike" spc="-1">
                <a:solidFill>
                  <a:srgbClr val="093C71"/>
                </a:solidFill>
                <a:latin typeface="Arial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D45827A7-0531-46DF-8C2B-3BC0A43611CF}" type="slidenum">
              <a:rPr lang="el-GR" sz="1800" b="1" strike="noStrike" spc="-1">
                <a:solidFill>
                  <a:srgbClr val="093C71"/>
                </a:solidFill>
                <a:latin typeface="Arial"/>
                <a:ea typeface="DejaVu Sans"/>
              </a:rPr>
              <a:t>‹#›</a:t>
            </a:fld>
            <a:endParaRPr lang="el-GR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Ορθογώνιο: Στρογγυλεμένες γωνίες 7"/>
          <p:cNvSpPr/>
          <p:nvPr/>
        </p:nvSpPr>
        <p:spPr>
          <a:xfrm>
            <a:off x="37800" y="126720"/>
            <a:ext cx="12114000" cy="6140520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rgbClr val="093C71"/>
            </a:solidFill>
            <a:round/>
          </a:ln>
          <a:effectLst>
            <a:innerShdw dist="38100" dir="13500000">
              <a:schemeClr val="accent2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Ορθογώνιο: Στρογγυλεμένες γωνίες 8"/>
          <p:cNvSpPr/>
          <p:nvPr/>
        </p:nvSpPr>
        <p:spPr>
          <a:xfrm>
            <a:off x="245160" y="213480"/>
            <a:ext cx="11699640" cy="5967360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  <a:round/>
          </a:ln>
          <a:effectLst>
            <a:outerShdw dist="37674" dir="2700000" algn="tl" rotWithShape="0">
              <a:schemeClr val="bg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97" name="Ομάδα 33"/>
          <p:cNvGrpSpPr/>
          <p:nvPr/>
        </p:nvGrpSpPr>
        <p:grpSpPr>
          <a:xfrm>
            <a:off x="8728560" y="6271200"/>
            <a:ext cx="1237680" cy="428400"/>
            <a:chOff x="8728560" y="6271200"/>
            <a:chExt cx="1237680" cy="428400"/>
          </a:xfrm>
        </p:grpSpPr>
        <p:sp>
          <p:nvSpPr>
            <p:cNvPr id="198" name="Ελεύθερη σχεδίαση: Σχήμα 14"/>
            <p:cNvSpPr/>
            <p:nvPr/>
          </p:nvSpPr>
          <p:spPr>
            <a:xfrm flipV="1">
              <a:off x="936468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9" name="Ελεύθερη σχεδίαση: Σχήμα 15"/>
            <p:cNvSpPr/>
            <p:nvPr/>
          </p:nvSpPr>
          <p:spPr>
            <a:xfrm flipV="1">
              <a:off x="904644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0" name="Ελεύθερη σχεδίαση: Σχήμα 16"/>
            <p:cNvSpPr/>
            <p:nvPr/>
          </p:nvSpPr>
          <p:spPr>
            <a:xfrm flipV="1">
              <a:off x="872856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01" name="Ομάδα 3"/>
          <p:cNvGrpSpPr/>
          <p:nvPr/>
        </p:nvGrpSpPr>
        <p:grpSpPr>
          <a:xfrm>
            <a:off x="8642160" y="6427080"/>
            <a:ext cx="1237320" cy="428400"/>
            <a:chOff x="8642160" y="6427080"/>
            <a:chExt cx="1237320" cy="428400"/>
          </a:xfrm>
        </p:grpSpPr>
        <p:sp>
          <p:nvSpPr>
            <p:cNvPr id="202" name="Ελεύθερη σχεδίαση: Σχήμα 18"/>
            <p:cNvSpPr/>
            <p:nvPr/>
          </p:nvSpPr>
          <p:spPr>
            <a:xfrm>
              <a:off x="927792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3" name="Ελεύθερη σχεδίαση: Σχήμα 19"/>
            <p:cNvSpPr/>
            <p:nvPr/>
          </p:nvSpPr>
          <p:spPr>
            <a:xfrm>
              <a:off x="896004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4" name="Ελεύθερη σχεδίαση: Σχήμα 20"/>
            <p:cNvSpPr/>
            <p:nvPr/>
          </p:nvSpPr>
          <p:spPr>
            <a:xfrm>
              <a:off x="864216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05" name="Ελεύθερη σχεδίαση: Σχήμα 11"/>
          <p:cNvSpPr/>
          <p:nvPr/>
        </p:nvSpPr>
        <p:spPr>
          <a:xfrm>
            <a:off x="0" y="5767560"/>
            <a:ext cx="1701720" cy="1088640"/>
          </a:xfrm>
          <a:custGeom>
            <a:avLst/>
            <a:gdLst/>
            <a:ahLst/>
            <a:cxnLst/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Ελεύθερη σχεδίαση: Σχήμα 21"/>
          <p:cNvSpPr/>
          <p:nvPr/>
        </p:nvSpPr>
        <p:spPr>
          <a:xfrm>
            <a:off x="8418240" y="5961960"/>
            <a:ext cx="2595240" cy="893880"/>
          </a:xfrm>
          <a:custGeom>
            <a:avLst/>
            <a:gdLst/>
            <a:ahLst/>
            <a:cxnLst/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Ελεύθερη σχεδίαση: Σχήμα 10"/>
          <p:cNvSpPr/>
          <p:nvPr/>
        </p:nvSpPr>
        <p:spPr>
          <a:xfrm flipH="1">
            <a:off x="9848160" y="0"/>
            <a:ext cx="2279520" cy="418320"/>
          </a:xfrm>
          <a:custGeom>
            <a:avLst/>
            <a:gdLst/>
            <a:ahLst/>
            <a:cxnLst/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08" name="Ομάδα 22"/>
          <p:cNvGrpSpPr/>
          <p:nvPr/>
        </p:nvGrpSpPr>
        <p:grpSpPr>
          <a:xfrm>
            <a:off x="8409600" y="6078960"/>
            <a:ext cx="1373040" cy="646920"/>
            <a:chOff x="8409600" y="6078960"/>
            <a:chExt cx="1373040" cy="646920"/>
          </a:xfrm>
        </p:grpSpPr>
        <p:sp>
          <p:nvSpPr>
            <p:cNvPr id="209" name="Αστέρι: 4 σημείων 23"/>
            <p:cNvSpPr/>
            <p:nvPr/>
          </p:nvSpPr>
          <p:spPr>
            <a:xfrm rot="900000" flipH="1">
              <a:off x="8744040" y="6357960"/>
              <a:ext cx="360360" cy="326880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Έλλειψη 24"/>
            <p:cNvSpPr/>
            <p:nvPr/>
          </p:nvSpPr>
          <p:spPr>
            <a:xfrm flipH="1">
              <a:off x="8409240" y="6579000"/>
              <a:ext cx="124920" cy="113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" name="Αστέρι: 4 σημείων 25"/>
            <p:cNvSpPr/>
            <p:nvPr/>
          </p:nvSpPr>
          <p:spPr>
            <a:xfrm rot="493800" flipH="1">
              <a:off x="9001800" y="6092280"/>
              <a:ext cx="202320" cy="182880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" name="Έλλειψη 26"/>
            <p:cNvSpPr/>
            <p:nvPr/>
          </p:nvSpPr>
          <p:spPr>
            <a:xfrm flipH="1">
              <a:off x="8681040" y="6156360"/>
              <a:ext cx="93240" cy="846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" name="Έλλειψη 27"/>
            <p:cNvSpPr/>
            <p:nvPr/>
          </p:nvSpPr>
          <p:spPr>
            <a:xfrm flipH="1">
              <a:off x="9342000" y="6292080"/>
              <a:ext cx="124920" cy="113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" name="Έλλειψη 28"/>
            <p:cNvSpPr/>
            <p:nvPr/>
          </p:nvSpPr>
          <p:spPr>
            <a:xfrm flipH="1">
              <a:off x="9220320" y="633204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" name="Έλλειψη 29"/>
            <p:cNvSpPr/>
            <p:nvPr/>
          </p:nvSpPr>
          <p:spPr>
            <a:xfrm flipH="1">
              <a:off x="8527680" y="638280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" name="Αστέρι: 4 σημείων 30"/>
            <p:cNvSpPr/>
            <p:nvPr/>
          </p:nvSpPr>
          <p:spPr>
            <a:xfrm rot="493800" flipH="1">
              <a:off x="9368640" y="6517080"/>
              <a:ext cx="202320" cy="182880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" name="Έλλειψη 31"/>
            <p:cNvSpPr/>
            <p:nvPr/>
          </p:nvSpPr>
          <p:spPr>
            <a:xfrm flipH="1">
              <a:off x="9712800" y="661860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8" name="Πλαίσιο κειμένου 32"/>
          <p:cNvSpPr/>
          <p:nvPr/>
        </p:nvSpPr>
        <p:spPr>
          <a:xfrm>
            <a:off x="9805320" y="6392160"/>
            <a:ext cx="1714320" cy="340560"/>
          </a:xfrm>
          <a:custGeom>
            <a:avLst/>
            <a:gdLst/>
            <a:ahLst/>
            <a:cxnLst/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55" dir="2700000" algn="tl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l-GR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Ίων Βαρδής</a:t>
            </a:r>
            <a:endParaRPr lang="el-GR" sz="1200" b="0" strike="noStrike" spc="-1">
              <a:latin typeface="Arial"/>
            </a:endParaRPr>
          </a:p>
        </p:txBody>
      </p:sp>
      <p:sp>
        <p:nvSpPr>
          <p:cNvPr id="219" name="Ορθογώνιο: Στρογγυλεμένες γωνίες 6"/>
          <p:cNvSpPr/>
          <p:nvPr/>
        </p:nvSpPr>
        <p:spPr>
          <a:xfrm>
            <a:off x="299160" y="272160"/>
            <a:ext cx="6462720" cy="5849640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7674" dir="2700000" algn="tl" rotWithShape="0">
              <a:schemeClr val="bg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l-GR" sz="4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221" name="PlaceHolder 2"/>
          <p:cNvSpPr>
            <a:spLocks noGrp="1"/>
          </p:cNvSpPr>
          <p:nvPr>
            <p:ph type="ftr" idx="5"/>
          </p:nvPr>
        </p:nvSpPr>
        <p:spPr>
          <a:xfrm>
            <a:off x="252360" y="6414120"/>
            <a:ext cx="4112280" cy="246960"/>
          </a:xfrm>
          <a:prstGeom prst="rect">
            <a:avLst/>
          </a:prstGeom>
          <a:solidFill>
            <a:srgbClr val="ECE5DD"/>
          </a:solidFill>
          <a:ln w="3240">
            <a:solidFill>
              <a:srgbClr val="093C71"/>
            </a:solidFill>
            <a:round/>
          </a:ln>
        </p:spPr>
        <p:txBody>
          <a:bodyPr lIns="72000" tIns="0" rIns="0" bIns="0" anchor="ctr">
            <a:noAutofit/>
          </a:bodyPr>
          <a:lstStyle>
            <a:lvl1pPr>
              <a:lnSpc>
                <a:spcPct val="100000"/>
              </a:lnSpc>
              <a:buNone/>
              <a:defRPr lang="el-GR" sz="900" b="0" strike="noStrike" spc="-1">
                <a:solidFill>
                  <a:srgbClr val="093C71"/>
                </a:solidFill>
                <a:latin typeface="Arial"/>
                <a:ea typeface="DejaVu San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l-GR" sz="900" b="0" strike="noStrike" spc="-1">
                <a:solidFill>
                  <a:srgbClr val="093C71"/>
                </a:solidFill>
                <a:latin typeface="Arial"/>
                <a:ea typeface="DejaVu Sans"/>
              </a:rPr>
              <a:t>&lt;υποσέλιδο&gt;</a:t>
            </a:r>
            <a:endParaRPr lang="el-GR" sz="900" b="0" strike="noStrike" spc="-1">
              <a:latin typeface="Times New Roman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sldNum" idx="6"/>
          </p:nvPr>
        </p:nvSpPr>
        <p:spPr>
          <a:xfrm>
            <a:off x="11590200" y="6366240"/>
            <a:ext cx="461880" cy="411480"/>
          </a:xfrm>
          <a:prstGeom prst="rect">
            <a:avLst/>
          </a:prstGeom>
          <a:solidFill>
            <a:srgbClr val="FFFFFF"/>
          </a:solidFill>
          <a:ln w="19080">
            <a:solidFill>
              <a:srgbClr val="093C71"/>
            </a:solidFill>
            <a:round/>
          </a:ln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buNone/>
              <a:defRPr lang="el-GR" sz="1800" b="1" strike="noStrike" spc="-1">
                <a:solidFill>
                  <a:srgbClr val="093C71"/>
                </a:solidFill>
                <a:latin typeface="Arial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045119D4-955B-4257-AFFA-BAD25B4D0B1C}" type="slidenum">
              <a:rPr lang="el-GR" sz="1800" b="1" strike="noStrike" spc="-1">
                <a:solidFill>
                  <a:srgbClr val="093C71"/>
                </a:solidFill>
                <a:latin typeface="Arial"/>
                <a:ea typeface="DejaVu Sans"/>
              </a:rPr>
              <a:t>‹#›</a:t>
            </a:fld>
            <a:endParaRPr lang="el-GR" sz="1800" b="0" strike="noStrike" spc="-1">
              <a:latin typeface="Times New Roman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Ορθογώνιο: Στρογγυλεμένες γωνίες 7"/>
          <p:cNvSpPr/>
          <p:nvPr/>
        </p:nvSpPr>
        <p:spPr>
          <a:xfrm>
            <a:off x="37800" y="126720"/>
            <a:ext cx="12114000" cy="6140520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rgbClr val="093C71"/>
            </a:solidFill>
            <a:round/>
          </a:ln>
          <a:effectLst>
            <a:innerShdw dist="38100" dir="13500000">
              <a:schemeClr val="accent2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Ορθογώνιο: Στρογγυλεμένες γωνίες 8"/>
          <p:cNvSpPr/>
          <p:nvPr/>
        </p:nvSpPr>
        <p:spPr>
          <a:xfrm>
            <a:off x="245160" y="213480"/>
            <a:ext cx="11699640" cy="5967360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  <a:round/>
          </a:ln>
          <a:effectLst>
            <a:outerShdw dist="37674" dir="2700000" algn="tl" rotWithShape="0">
              <a:schemeClr val="bg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62" name="Ομάδα 33"/>
          <p:cNvGrpSpPr/>
          <p:nvPr/>
        </p:nvGrpSpPr>
        <p:grpSpPr>
          <a:xfrm>
            <a:off x="8728560" y="6271200"/>
            <a:ext cx="1237680" cy="428400"/>
            <a:chOff x="8728560" y="6271200"/>
            <a:chExt cx="1237680" cy="428400"/>
          </a:xfrm>
        </p:grpSpPr>
        <p:sp>
          <p:nvSpPr>
            <p:cNvPr id="263" name="Ελεύθερη σχεδίαση: Σχήμα 14"/>
            <p:cNvSpPr/>
            <p:nvPr/>
          </p:nvSpPr>
          <p:spPr>
            <a:xfrm flipV="1">
              <a:off x="936468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4" name="Ελεύθερη σχεδίαση: Σχήμα 15"/>
            <p:cNvSpPr/>
            <p:nvPr/>
          </p:nvSpPr>
          <p:spPr>
            <a:xfrm flipV="1">
              <a:off x="904644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5" name="Ελεύθερη σχεδίαση: Σχήμα 16"/>
            <p:cNvSpPr/>
            <p:nvPr/>
          </p:nvSpPr>
          <p:spPr>
            <a:xfrm flipV="1">
              <a:off x="872856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66" name="Ομάδα 3"/>
          <p:cNvGrpSpPr/>
          <p:nvPr/>
        </p:nvGrpSpPr>
        <p:grpSpPr>
          <a:xfrm>
            <a:off x="8642160" y="6427080"/>
            <a:ext cx="1237320" cy="428400"/>
            <a:chOff x="8642160" y="6427080"/>
            <a:chExt cx="1237320" cy="428400"/>
          </a:xfrm>
        </p:grpSpPr>
        <p:sp>
          <p:nvSpPr>
            <p:cNvPr id="267" name="Ελεύθερη σχεδίαση: Σχήμα 18"/>
            <p:cNvSpPr/>
            <p:nvPr/>
          </p:nvSpPr>
          <p:spPr>
            <a:xfrm>
              <a:off x="927792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8" name="Ελεύθερη σχεδίαση: Σχήμα 19"/>
            <p:cNvSpPr/>
            <p:nvPr/>
          </p:nvSpPr>
          <p:spPr>
            <a:xfrm>
              <a:off x="896004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9" name="Ελεύθερη σχεδίαση: Σχήμα 20"/>
            <p:cNvSpPr/>
            <p:nvPr/>
          </p:nvSpPr>
          <p:spPr>
            <a:xfrm>
              <a:off x="864216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70" name="Ελεύθερη σχεδίαση: Σχήμα 11"/>
          <p:cNvSpPr/>
          <p:nvPr/>
        </p:nvSpPr>
        <p:spPr>
          <a:xfrm>
            <a:off x="0" y="5767560"/>
            <a:ext cx="1701720" cy="1088640"/>
          </a:xfrm>
          <a:custGeom>
            <a:avLst/>
            <a:gdLst/>
            <a:ahLst/>
            <a:cxnLst/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Ελεύθερη σχεδίαση: Σχήμα 21"/>
          <p:cNvSpPr/>
          <p:nvPr/>
        </p:nvSpPr>
        <p:spPr>
          <a:xfrm>
            <a:off x="8418240" y="5961960"/>
            <a:ext cx="2595240" cy="893880"/>
          </a:xfrm>
          <a:custGeom>
            <a:avLst/>
            <a:gdLst/>
            <a:ahLst/>
            <a:cxnLst/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Ελεύθερη σχεδίαση: Σχήμα 10"/>
          <p:cNvSpPr/>
          <p:nvPr/>
        </p:nvSpPr>
        <p:spPr>
          <a:xfrm flipH="1">
            <a:off x="9848160" y="0"/>
            <a:ext cx="2279520" cy="418320"/>
          </a:xfrm>
          <a:custGeom>
            <a:avLst/>
            <a:gdLst/>
            <a:ahLst/>
            <a:cxnLst/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73" name="Ομάδα 22"/>
          <p:cNvGrpSpPr/>
          <p:nvPr/>
        </p:nvGrpSpPr>
        <p:grpSpPr>
          <a:xfrm>
            <a:off x="8409600" y="6078960"/>
            <a:ext cx="1373040" cy="646920"/>
            <a:chOff x="8409600" y="6078960"/>
            <a:chExt cx="1373040" cy="646920"/>
          </a:xfrm>
        </p:grpSpPr>
        <p:sp>
          <p:nvSpPr>
            <p:cNvPr id="274" name="Αστέρι: 4 σημείων 23"/>
            <p:cNvSpPr/>
            <p:nvPr/>
          </p:nvSpPr>
          <p:spPr>
            <a:xfrm rot="900000" flipH="1">
              <a:off x="8744040" y="6357960"/>
              <a:ext cx="360360" cy="326880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" name="Έλλειψη 24"/>
            <p:cNvSpPr/>
            <p:nvPr/>
          </p:nvSpPr>
          <p:spPr>
            <a:xfrm flipH="1">
              <a:off x="8409240" y="6579000"/>
              <a:ext cx="124920" cy="113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" name="Αστέρι: 4 σημείων 25"/>
            <p:cNvSpPr/>
            <p:nvPr/>
          </p:nvSpPr>
          <p:spPr>
            <a:xfrm rot="493800" flipH="1">
              <a:off x="9001800" y="6092280"/>
              <a:ext cx="202320" cy="182880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7" name="Έλλειψη 26"/>
            <p:cNvSpPr/>
            <p:nvPr/>
          </p:nvSpPr>
          <p:spPr>
            <a:xfrm flipH="1">
              <a:off x="8681040" y="6156360"/>
              <a:ext cx="93240" cy="846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8" name="Έλλειψη 27"/>
            <p:cNvSpPr/>
            <p:nvPr/>
          </p:nvSpPr>
          <p:spPr>
            <a:xfrm flipH="1">
              <a:off x="9342000" y="6292080"/>
              <a:ext cx="124920" cy="113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" name="Έλλειψη 28"/>
            <p:cNvSpPr/>
            <p:nvPr/>
          </p:nvSpPr>
          <p:spPr>
            <a:xfrm flipH="1">
              <a:off x="9220320" y="633204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" name="Έλλειψη 29"/>
            <p:cNvSpPr/>
            <p:nvPr/>
          </p:nvSpPr>
          <p:spPr>
            <a:xfrm flipH="1">
              <a:off x="8527680" y="638280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" name="Αστέρι: 4 σημείων 30"/>
            <p:cNvSpPr/>
            <p:nvPr/>
          </p:nvSpPr>
          <p:spPr>
            <a:xfrm rot="493800" flipH="1">
              <a:off x="9368640" y="6517080"/>
              <a:ext cx="202320" cy="182880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" name="Έλλειψη 31"/>
            <p:cNvSpPr/>
            <p:nvPr/>
          </p:nvSpPr>
          <p:spPr>
            <a:xfrm flipH="1">
              <a:off x="9712800" y="661860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83" name="Πλαίσιο κειμένου 32"/>
          <p:cNvSpPr/>
          <p:nvPr/>
        </p:nvSpPr>
        <p:spPr>
          <a:xfrm>
            <a:off x="9805320" y="6392160"/>
            <a:ext cx="1714320" cy="340560"/>
          </a:xfrm>
          <a:custGeom>
            <a:avLst/>
            <a:gdLst/>
            <a:ahLst/>
            <a:cxnLst/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55" dir="2700000" algn="tl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l-GR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Ίων Βαρδής</a:t>
            </a:r>
            <a:endParaRPr lang="el-GR" sz="1200" b="0" strike="noStrike" spc="-1">
              <a:latin typeface="Arial"/>
            </a:endParaRPr>
          </a:p>
        </p:txBody>
      </p:sp>
      <p:sp>
        <p:nvSpPr>
          <p:cNvPr id="284" name="Ορθογώνιο: Στρογγυλεμένες γωνίες 6"/>
          <p:cNvSpPr/>
          <p:nvPr/>
        </p:nvSpPr>
        <p:spPr>
          <a:xfrm>
            <a:off x="299160" y="272160"/>
            <a:ext cx="6462720" cy="5849640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7674" dir="2700000" algn="tl" rotWithShape="0">
              <a:schemeClr val="bg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l-GR" sz="4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  <p:sp>
        <p:nvSpPr>
          <p:cNvPr id="287" name="PlaceHolder 3"/>
          <p:cNvSpPr>
            <a:spLocks noGrp="1"/>
          </p:cNvSpPr>
          <p:nvPr>
            <p:ph type="ftr" idx="7"/>
          </p:nvPr>
        </p:nvSpPr>
        <p:spPr>
          <a:xfrm>
            <a:off x="252360" y="6414120"/>
            <a:ext cx="4112280" cy="246960"/>
          </a:xfrm>
          <a:prstGeom prst="rect">
            <a:avLst/>
          </a:prstGeom>
          <a:solidFill>
            <a:srgbClr val="ECE5DD"/>
          </a:solidFill>
          <a:ln w="3240">
            <a:solidFill>
              <a:srgbClr val="093C71"/>
            </a:solidFill>
            <a:round/>
          </a:ln>
        </p:spPr>
        <p:txBody>
          <a:bodyPr lIns="72000" tIns="0" rIns="0" bIns="0" anchor="ctr">
            <a:noAutofit/>
          </a:bodyPr>
          <a:lstStyle>
            <a:lvl1pPr>
              <a:lnSpc>
                <a:spcPct val="100000"/>
              </a:lnSpc>
              <a:buNone/>
              <a:defRPr lang="el-GR" sz="900" b="0" strike="noStrike" spc="-1">
                <a:solidFill>
                  <a:srgbClr val="093C71"/>
                </a:solidFill>
                <a:latin typeface="Arial"/>
                <a:ea typeface="DejaVu San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l-GR" sz="900" b="0" strike="noStrike" spc="-1">
                <a:solidFill>
                  <a:srgbClr val="093C71"/>
                </a:solidFill>
                <a:latin typeface="Arial"/>
                <a:ea typeface="DejaVu Sans"/>
              </a:rPr>
              <a:t>&lt;υποσέλιδο&gt;</a:t>
            </a:r>
            <a:endParaRPr lang="el-GR" sz="900" b="0" strike="noStrike" spc="-1">
              <a:latin typeface="Times New Roman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sldNum" idx="8"/>
          </p:nvPr>
        </p:nvSpPr>
        <p:spPr>
          <a:xfrm>
            <a:off x="11590200" y="6366240"/>
            <a:ext cx="461880" cy="411480"/>
          </a:xfrm>
          <a:prstGeom prst="rect">
            <a:avLst/>
          </a:prstGeom>
          <a:solidFill>
            <a:srgbClr val="FFFFFF"/>
          </a:solidFill>
          <a:ln w="19080">
            <a:solidFill>
              <a:srgbClr val="093C71"/>
            </a:solidFill>
            <a:round/>
          </a:ln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buNone/>
              <a:defRPr lang="el-GR" sz="1800" b="1" strike="noStrike" spc="-1">
                <a:solidFill>
                  <a:srgbClr val="093C71"/>
                </a:solidFill>
                <a:latin typeface="Arial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F5054479-1564-4E12-8E63-EB4F91985E4F}" type="slidenum">
              <a:rPr lang="el-GR" sz="1800" b="1" strike="noStrike" spc="-1">
                <a:solidFill>
                  <a:srgbClr val="093C71"/>
                </a:solidFill>
                <a:latin typeface="Arial"/>
                <a:ea typeface="DejaVu Sans"/>
              </a:rPr>
              <a:t>‹#›</a:t>
            </a:fld>
            <a:endParaRPr lang="el-GR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Ορθογώνιο: Στρογγυλεμένες γωνίες 7"/>
          <p:cNvSpPr/>
          <p:nvPr/>
        </p:nvSpPr>
        <p:spPr>
          <a:xfrm>
            <a:off x="37800" y="126720"/>
            <a:ext cx="12114000" cy="6140520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rgbClr val="093C71"/>
            </a:solidFill>
            <a:round/>
          </a:ln>
          <a:effectLst>
            <a:innerShdw dist="38100" dir="13500000">
              <a:schemeClr val="accent2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Ορθογώνιο: Στρογγυλεμένες γωνίες 8"/>
          <p:cNvSpPr/>
          <p:nvPr/>
        </p:nvSpPr>
        <p:spPr>
          <a:xfrm>
            <a:off x="245160" y="213480"/>
            <a:ext cx="11699640" cy="5967360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  <a:round/>
          </a:ln>
          <a:effectLst>
            <a:outerShdw dist="37674" dir="2700000" algn="tl" rotWithShape="0">
              <a:schemeClr val="bg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27" name="Ομάδα 33"/>
          <p:cNvGrpSpPr/>
          <p:nvPr/>
        </p:nvGrpSpPr>
        <p:grpSpPr>
          <a:xfrm>
            <a:off x="8728560" y="6271200"/>
            <a:ext cx="1237680" cy="428400"/>
            <a:chOff x="8728560" y="6271200"/>
            <a:chExt cx="1237680" cy="428400"/>
          </a:xfrm>
        </p:grpSpPr>
        <p:sp>
          <p:nvSpPr>
            <p:cNvPr id="328" name="Ελεύθερη σχεδίαση: Σχήμα 14"/>
            <p:cNvSpPr/>
            <p:nvPr/>
          </p:nvSpPr>
          <p:spPr>
            <a:xfrm flipV="1">
              <a:off x="936468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9" name="Ελεύθερη σχεδίαση: Σχήμα 15"/>
            <p:cNvSpPr/>
            <p:nvPr/>
          </p:nvSpPr>
          <p:spPr>
            <a:xfrm flipV="1">
              <a:off x="904644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0" name="Ελεύθερη σχεδίαση: Σχήμα 16"/>
            <p:cNvSpPr/>
            <p:nvPr/>
          </p:nvSpPr>
          <p:spPr>
            <a:xfrm flipV="1">
              <a:off x="872856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31" name="Ομάδα 3"/>
          <p:cNvGrpSpPr/>
          <p:nvPr/>
        </p:nvGrpSpPr>
        <p:grpSpPr>
          <a:xfrm>
            <a:off x="8642160" y="6427080"/>
            <a:ext cx="1237320" cy="428400"/>
            <a:chOff x="8642160" y="6427080"/>
            <a:chExt cx="1237320" cy="428400"/>
          </a:xfrm>
        </p:grpSpPr>
        <p:sp>
          <p:nvSpPr>
            <p:cNvPr id="332" name="Ελεύθερη σχεδίαση: Σχήμα 18"/>
            <p:cNvSpPr/>
            <p:nvPr/>
          </p:nvSpPr>
          <p:spPr>
            <a:xfrm>
              <a:off x="927792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3" name="Ελεύθερη σχεδίαση: Σχήμα 19"/>
            <p:cNvSpPr/>
            <p:nvPr/>
          </p:nvSpPr>
          <p:spPr>
            <a:xfrm>
              <a:off x="896004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4" name="Ελεύθερη σχεδίαση: Σχήμα 20"/>
            <p:cNvSpPr/>
            <p:nvPr/>
          </p:nvSpPr>
          <p:spPr>
            <a:xfrm>
              <a:off x="864216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35" name="Ελεύθερη σχεδίαση: Σχήμα 11"/>
          <p:cNvSpPr/>
          <p:nvPr/>
        </p:nvSpPr>
        <p:spPr>
          <a:xfrm>
            <a:off x="0" y="5767560"/>
            <a:ext cx="1701720" cy="1088640"/>
          </a:xfrm>
          <a:custGeom>
            <a:avLst/>
            <a:gdLst/>
            <a:ahLst/>
            <a:cxnLst/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6" name="Ελεύθερη σχεδίαση: Σχήμα 21"/>
          <p:cNvSpPr/>
          <p:nvPr/>
        </p:nvSpPr>
        <p:spPr>
          <a:xfrm>
            <a:off x="8418240" y="5961960"/>
            <a:ext cx="2595240" cy="893880"/>
          </a:xfrm>
          <a:custGeom>
            <a:avLst/>
            <a:gdLst/>
            <a:ahLst/>
            <a:cxnLst/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7" name="Ελεύθερη σχεδίαση: Σχήμα 10"/>
          <p:cNvSpPr/>
          <p:nvPr/>
        </p:nvSpPr>
        <p:spPr>
          <a:xfrm flipH="1">
            <a:off x="9848160" y="0"/>
            <a:ext cx="2279520" cy="418320"/>
          </a:xfrm>
          <a:custGeom>
            <a:avLst/>
            <a:gdLst/>
            <a:ahLst/>
            <a:cxnLst/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38" name="Ομάδα 22"/>
          <p:cNvGrpSpPr/>
          <p:nvPr/>
        </p:nvGrpSpPr>
        <p:grpSpPr>
          <a:xfrm>
            <a:off x="8409600" y="6078960"/>
            <a:ext cx="1373040" cy="646920"/>
            <a:chOff x="8409600" y="6078960"/>
            <a:chExt cx="1373040" cy="646920"/>
          </a:xfrm>
        </p:grpSpPr>
        <p:sp>
          <p:nvSpPr>
            <p:cNvPr id="339" name="Αστέρι: 4 σημείων 23"/>
            <p:cNvSpPr/>
            <p:nvPr/>
          </p:nvSpPr>
          <p:spPr>
            <a:xfrm rot="900000" flipH="1">
              <a:off x="8744040" y="6357960"/>
              <a:ext cx="360360" cy="326880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" name="Έλλειψη 24"/>
            <p:cNvSpPr/>
            <p:nvPr/>
          </p:nvSpPr>
          <p:spPr>
            <a:xfrm flipH="1">
              <a:off x="8409240" y="6579000"/>
              <a:ext cx="124920" cy="113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" name="Αστέρι: 4 σημείων 25"/>
            <p:cNvSpPr/>
            <p:nvPr/>
          </p:nvSpPr>
          <p:spPr>
            <a:xfrm rot="493800" flipH="1">
              <a:off x="9001800" y="6092280"/>
              <a:ext cx="202320" cy="182880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2" name="Έλλειψη 26"/>
            <p:cNvSpPr/>
            <p:nvPr/>
          </p:nvSpPr>
          <p:spPr>
            <a:xfrm flipH="1">
              <a:off x="8681040" y="6156360"/>
              <a:ext cx="93240" cy="846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3" name="Έλλειψη 27"/>
            <p:cNvSpPr/>
            <p:nvPr/>
          </p:nvSpPr>
          <p:spPr>
            <a:xfrm flipH="1">
              <a:off x="9342000" y="6292080"/>
              <a:ext cx="124920" cy="113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4" name="Έλλειψη 28"/>
            <p:cNvSpPr/>
            <p:nvPr/>
          </p:nvSpPr>
          <p:spPr>
            <a:xfrm flipH="1">
              <a:off x="9220320" y="633204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" name="Έλλειψη 29"/>
            <p:cNvSpPr/>
            <p:nvPr/>
          </p:nvSpPr>
          <p:spPr>
            <a:xfrm flipH="1">
              <a:off x="8527680" y="638280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" name="Αστέρι: 4 σημείων 30"/>
            <p:cNvSpPr/>
            <p:nvPr/>
          </p:nvSpPr>
          <p:spPr>
            <a:xfrm rot="493800" flipH="1">
              <a:off x="9368640" y="6517080"/>
              <a:ext cx="202320" cy="182880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7" name="Έλλειψη 31"/>
            <p:cNvSpPr/>
            <p:nvPr/>
          </p:nvSpPr>
          <p:spPr>
            <a:xfrm flipH="1">
              <a:off x="9712800" y="661860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48" name="Πλαίσιο κειμένου 32"/>
          <p:cNvSpPr/>
          <p:nvPr/>
        </p:nvSpPr>
        <p:spPr>
          <a:xfrm>
            <a:off x="9805320" y="6392160"/>
            <a:ext cx="1714320" cy="340560"/>
          </a:xfrm>
          <a:custGeom>
            <a:avLst/>
            <a:gdLst/>
            <a:ahLst/>
            <a:cxnLst/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55" dir="2700000" algn="tl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l-GR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Ίων Βαρδής</a:t>
            </a:r>
            <a:endParaRPr lang="el-GR" sz="1200" b="0" strike="noStrike" spc="-1">
              <a:latin typeface="Arial"/>
            </a:endParaRPr>
          </a:p>
        </p:txBody>
      </p:sp>
      <p:sp>
        <p:nvSpPr>
          <p:cNvPr id="349" name="PlaceHolder 1"/>
          <p:cNvSpPr>
            <a:spLocks noGrp="1"/>
          </p:cNvSpPr>
          <p:nvPr>
            <p:ph type="ftr" idx="9"/>
          </p:nvPr>
        </p:nvSpPr>
        <p:spPr>
          <a:xfrm>
            <a:off x="252360" y="6414120"/>
            <a:ext cx="4112280" cy="246960"/>
          </a:xfrm>
          <a:prstGeom prst="rect">
            <a:avLst/>
          </a:prstGeom>
          <a:solidFill>
            <a:srgbClr val="ECE5DD"/>
          </a:solidFill>
          <a:ln w="3240">
            <a:solidFill>
              <a:srgbClr val="093C71"/>
            </a:solidFill>
            <a:round/>
          </a:ln>
        </p:spPr>
        <p:txBody>
          <a:bodyPr lIns="72000" tIns="0" rIns="0" bIns="0" anchor="ctr">
            <a:noAutofit/>
          </a:bodyPr>
          <a:lstStyle>
            <a:lvl1pPr>
              <a:lnSpc>
                <a:spcPct val="100000"/>
              </a:lnSpc>
              <a:buNone/>
              <a:defRPr lang="el-GR" sz="900" b="0" strike="noStrike" spc="-1">
                <a:solidFill>
                  <a:srgbClr val="093C71"/>
                </a:solidFill>
                <a:latin typeface="Arial"/>
                <a:ea typeface="DejaVu San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l-GR" sz="900" b="0" strike="noStrike" spc="-1">
                <a:solidFill>
                  <a:srgbClr val="093C71"/>
                </a:solidFill>
                <a:latin typeface="Arial"/>
                <a:ea typeface="DejaVu Sans"/>
              </a:rPr>
              <a:t>&lt;υποσέλιδο&gt;</a:t>
            </a:r>
            <a:endParaRPr lang="el-GR" sz="900" b="0" strike="noStrike" spc="-1">
              <a:latin typeface="Times New Roman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sldNum" idx="10"/>
          </p:nvPr>
        </p:nvSpPr>
        <p:spPr>
          <a:xfrm>
            <a:off x="11590200" y="6366240"/>
            <a:ext cx="461880" cy="411480"/>
          </a:xfrm>
          <a:prstGeom prst="rect">
            <a:avLst/>
          </a:prstGeom>
          <a:solidFill>
            <a:srgbClr val="FFFFFF"/>
          </a:solidFill>
          <a:ln w="19080">
            <a:solidFill>
              <a:srgbClr val="093C71"/>
            </a:solidFill>
            <a:round/>
          </a:ln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buNone/>
              <a:defRPr lang="el-GR" sz="1800" b="1" strike="noStrike" spc="-1">
                <a:solidFill>
                  <a:srgbClr val="093C71"/>
                </a:solidFill>
                <a:latin typeface="Arial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76A4716B-DE44-4DDC-81B7-DD5614CB3BC9}" type="slidenum">
              <a:rPr lang="el-GR" sz="1800" b="1" strike="noStrike" spc="-1">
                <a:solidFill>
                  <a:srgbClr val="093C71"/>
                </a:solidFill>
                <a:latin typeface="Arial"/>
                <a:ea typeface="DejaVu Sans"/>
              </a:rPr>
              <a:t>‹#›</a:t>
            </a:fld>
            <a:endParaRPr lang="el-GR" sz="1800" b="0" strike="noStrike" spc="-1">
              <a:latin typeface="Times New Roman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l-GR" sz="18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352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Ορθογώνιο: Στρογγυλεμένες γωνίες 7"/>
          <p:cNvSpPr/>
          <p:nvPr/>
        </p:nvSpPr>
        <p:spPr>
          <a:xfrm>
            <a:off x="37800" y="126720"/>
            <a:ext cx="12114000" cy="6140520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rgbClr val="093C71"/>
            </a:solidFill>
            <a:round/>
          </a:ln>
          <a:effectLst>
            <a:innerShdw dist="38100" dir="13500000">
              <a:schemeClr val="accent2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Ορθογώνιο: Στρογγυλεμένες γωνίες 8"/>
          <p:cNvSpPr/>
          <p:nvPr/>
        </p:nvSpPr>
        <p:spPr>
          <a:xfrm>
            <a:off x="245160" y="213480"/>
            <a:ext cx="11699640" cy="5967360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  <a:round/>
          </a:ln>
          <a:effectLst>
            <a:outerShdw dist="37674" dir="2700000" algn="tl" rotWithShape="0">
              <a:schemeClr val="bg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91" name="Ομάδα 33"/>
          <p:cNvGrpSpPr/>
          <p:nvPr/>
        </p:nvGrpSpPr>
        <p:grpSpPr>
          <a:xfrm>
            <a:off x="8728560" y="6271200"/>
            <a:ext cx="1237680" cy="428400"/>
            <a:chOff x="8728560" y="6271200"/>
            <a:chExt cx="1237680" cy="428400"/>
          </a:xfrm>
        </p:grpSpPr>
        <p:sp>
          <p:nvSpPr>
            <p:cNvPr id="392" name="Ελεύθερη σχεδίαση: Σχήμα 14"/>
            <p:cNvSpPr/>
            <p:nvPr/>
          </p:nvSpPr>
          <p:spPr>
            <a:xfrm flipV="1">
              <a:off x="936468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3" name="Ελεύθερη σχεδίαση: Σχήμα 15"/>
            <p:cNvSpPr/>
            <p:nvPr/>
          </p:nvSpPr>
          <p:spPr>
            <a:xfrm flipV="1">
              <a:off x="904644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4" name="Ελεύθερη σχεδίαση: Σχήμα 16"/>
            <p:cNvSpPr/>
            <p:nvPr/>
          </p:nvSpPr>
          <p:spPr>
            <a:xfrm flipV="1">
              <a:off x="872856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95" name="Ομάδα 3"/>
          <p:cNvGrpSpPr/>
          <p:nvPr/>
        </p:nvGrpSpPr>
        <p:grpSpPr>
          <a:xfrm>
            <a:off x="8642160" y="6427080"/>
            <a:ext cx="1237320" cy="428400"/>
            <a:chOff x="8642160" y="6427080"/>
            <a:chExt cx="1237320" cy="428400"/>
          </a:xfrm>
        </p:grpSpPr>
        <p:sp>
          <p:nvSpPr>
            <p:cNvPr id="396" name="Ελεύθερη σχεδίαση: Σχήμα 18"/>
            <p:cNvSpPr/>
            <p:nvPr/>
          </p:nvSpPr>
          <p:spPr>
            <a:xfrm>
              <a:off x="927792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7" name="Ελεύθερη σχεδίαση: Σχήμα 19"/>
            <p:cNvSpPr/>
            <p:nvPr/>
          </p:nvSpPr>
          <p:spPr>
            <a:xfrm>
              <a:off x="896004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8" name="Ελεύθερη σχεδίαση: Σχήμα 20"/>
            <p:cNvSpPr/>
            <p:nvPr/>
          </p:nvSpPr>
          <p:spPr>
            <a:xfrm>
              <a:off x="864216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99" name="Ελεύθερη σχεδίαση: Σχήμα 11"/>
          <p:cNvSpPr/>
          <p:nvPr/>
        </p:nvSpPr>
        <p:spPr>
          <a:xfrm>
            <a:off x="0" y="5767560"/>
            <a:ext cx="1701720" cy="1088640"/>
          </a:xfrm>
          <a:custGeom>
            <a:avLst/>
            <a:gdLst/>
            <a:ahLst/>
            <a:cxnLst/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0" name="Ελεύθερη σχεδίαση: Σχήμα 21"/>
          <p:cNvSpPr/>
          <p:nvPr/>
        </p:nvSpPr>
        <p:spPr>
          <a:xfrm>
            <a:off x="8418240" y="5961960"/>
            <a:ext cx="2595240" cy="893880"/>
          </a:xfrm>
          <a:custGeom>
            <a:avLst/>
            <a:gdLst/>
            <a:ahLst/>
            <a:cxnLst/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1" name="Ελεύθερη σχεδίαση: Σχήμα 10"/>
          <p:cNvSpPr/>
          <p:nvPr/>
        </p:nvSpPr>
        <p:spPr>
          <a:xfrm flipH="1">
            <a:off x="9848160" y="0"/>
            <a:ext cx="2279520" cy="418320"/>
          </a:xfrm>
          <a:custGeom>
            <a:avLst/>
            <a:gdLst/>
            <a:ahLst/>
            <a:cxnLst/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02" name="Ομάδα 22"/>
          <p:cNvGrpSpPr/>
          <p:nvPr/>
        </p:nvGrpSpPr>
        <p:grpSpPr>
          <a:xfrm>
            <a:off x="8409600" y="6078960"/>
            <a:ext cx="1373040" cy="646920"/>
            <a:chOff x="8409600" y="6078960"/>
            <a:chExt cx="1373040" cy="646920"/>
          </a:xfrm>
        </p:grpSpPr>
        <p:sp>
          <p:nvSpPr>
            <p:cNvPr id="403" name="Αστέρι: 4 σημείων 23"/>
            <p:cNvSpPr/>
            <p:nvPr/>
          </p:nvSpPr>
          <p:spPr>
            <a:xfrm rot="900000" flipH="1">
              <a:off x="8744040" y="6357960"/>
              <a:ext cx="360360" cy="326880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4" name="Έλλειψη 24"/>
            <p:cNvSpPr/>
            <p:nvPr/>
          </p:nvSpPr>
          <p:spPr>
            <a:xfrm flipH="1">
              <a:off x="8409240" y="6579000"/>
              <a:ext cx="124920" cy="113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5" name="Αστέρι: 4 σημείων 25"/>
            <p:cNvSpPr/>
            <p:nvPr/>
          </p:nvSpPr>
          <p:spPr>
            <a:xfrm rot="493800" flipH="1">
              <a:off x="9001800" y="6092280"/>
              <a:ext cx="202320" cy="182880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6" name="Έλλειψη 26"/>
            <p:cNvSpPr/>
            <p:nvPr/>
          </p:nvSpPr>
          <p:spPr>
            <a:xfrm flipH="1">
              <a:off x="8681040" y="6156360"/>
              <a:ext cx="93240" cy="846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7" name="Έλλειψη 27"/>
            <p:cNvSpPr/>
            <p:nvPr/>
          </p:nvSpPr>
          <p:spPr>
            <a:xfrm flipH="1">
              <a:off x="9342000" y="6292080"/>
              <a:ext cx="124920" cy="113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8" name="Έλλειψη 28"/>
            <p:cNvSpPr/>
            <p:nvPr/>
          </p:nvSpPr>
          <p:spPr>
            <a:xfrm flipH="1">
              <a:off x="9220320" y="633204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9" name="Έλλειψη 29"/>
            <p:cNvSpPr/>
            <p:nvPr/>
          </p:nvSpPr>
          <p:spPr>
            <a:xfrm flipH="1">
              <a:off x="8527680" y="638280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0" name="Αστέρι: 4 σημείων 30"/>
            <p:cNvSpPr/>
            <p:nvPr/>
          </p:nvSpPr>
          <p:spPr>
            <a:xfrm rot="493800" flipH="1">
              <a:off x="9368640" y="6517080"/>
              <a:ext cx="202320" cy="182880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1" name="Έλλειψη 31"/>
            <p:cNvSpPr/>
            <p:nvPr/>
          </p:nvSpPr>
          <p:spPr>
            <a:xfrm flipH="1">
              <a:off x="9712800" y="661860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12" name="Πλαίσιο κειμένου 32"/>
          <p:cNvSpPr/>
          <p:nvPr/>
        </p:nvSpPr>
        <p:spPr>
          <a:xfrm>
            <a:off x="9805320" y="6392160"/>
            <a:ext cx="1714320" cy="340560"/>
          </a:xfrm>
          <a:custGeom>
            <a:avLst/>
            <a:gdLst/>
            <a:ahLst/>
            <a:cxnLst/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55" dir="2700000" algn="tl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l-GR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Ίων Βαρδής</a:t>
            </a:r>
            <a:endParaRPr lang="el-GR" sz="1200" b="0" strike="noStrike" spc="-1">
              <a:latin typeface="Arial"/>
            </a:endParaRPr>
          </a:p>
        </p:txBody>
      </p:sp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l-GR" sz="4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4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  <p:sp>
        <p:nvSpPr>
          <p:cNvPr id="4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  <p:sp>
        <p:nvSpPr>
          <p:cNvPr id="4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4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  <p:sp>
        <p:nvSpPr>
          <p:cNvPr id="417" name="PlaceHolder 5"/>
          <p:cNvSpPr>
            <a:spLocks noGrp="1"/>
          </p:cNvSpPr>
          <p:nvPr>
            <p:ph type="ftr" idx="11"/>
          </p:nvPr>
        </p:nvSpPr>
        <p:spPr>
          <a:xfrm>
            <a:off x="252360" y="6414120"/>
            <a:ext cx="4112280" cy="246960"/>
          </a:xfrm>
          <a:prstGeom prst="rect">
            <a:avLst/>
          </a:prstGeom>
          <a:solidFill>
            <a:srgbClr val="ECE5DD"/>
          </a:solidFill>
          <a:ln w="3240">
            <a:solidFill>
              <a:srgbClr val="093C71"/>
            </a:solidFill>
            <a:round/>
          </a:ln>
        </p:spPr>
        <p:txBody>
          <a:bodyPr lIns="72000" tIns="0" rIns="0" bIns="0" anchor="ctr">
            <a:noAutofit/>
          </a:bodyPr>
          <a:lstStyle>
            <a:lvl1pPr>
              <a:lnSpc>
                <a:spcPct val="100000"/>
              </a:lnSpc>
              <a:buNone/>
              <a:defRPr lang="el-GR" sz="900" b="0" strike="noStrike" spc="-1">
                <a:solidFill>
                  <a:srgbClr val="093C71"/>
                </a:solidFill>
                <a:latin typeface="Arial"/>
                <a:ea typeface="DejaVu San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l-GR" sz="900" b="0" strike="noStrike" spc="-1">
                <a:solidFill>
                  <a:srgbClr val="093C71"/>
                </a:solidFill>
                <a:latin typeface="Arial"/>
                <a:ea typeface="DejaVu Sans"/>
              </a:rPr>
              <a:t>&lt;υποσέλιδο&gt;</a:t>
            </a:r>
            <a:endParaRPr lang="el-GR" sz="900" b="0" strike="noStrike" spc="-1">
              <a:latin typeface="Times New Roman"/>
            </a:endParaRPr>
          </a:p>
        </p:txBody>
      </p:sp>
      <p:sp>
        <p:nvSpPr>
          <p:cNvPr id="418" name="PlaceHolder 6"/>
          <p:cNvSpPr>
            <a:spLocks noGrp="1"/>
          </p:cNvSpPr>
          <p:nvPr>
            <p:ph type="sldNum" idx="12"/>
          </p:nvPr>
        </p:nvSpPr>
        <p:spPr>
          <a:xfrm>
            <a:off x="11590200" y="6366240"/>
            <a:ext cx="461880" cy="411480"/>
          </a:xfrm>
          <a:prstGeom prst="rect">
            <a:avLst/>
          </a:prstGeom>
          <a:solidFill>
            <a:srgbClr val="FFFFFF"/>
          </a:solidFill>
          <a:ln w="19080">
            <a:solidFill>
              <a:srgbClr val="093C71"/>
            </a:solidFill>
            <a:round/>
          </a:ln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buNone/>
              <a:defRPr lang="el-GR" sz="1800" b="1" strike="noStrike" spc="-1">
                <a:solidFill>
                  <a:srgbClr val="093C71"/>
                </a:solidFill>
                <a:latin typeface="Arial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D2D451E3-5C9E-4E72-AD04-6D45F11DC004}" type="slidenum">
              <a:rPr lang="el-GR" sz="1800" b="1" strike="noStrike" spc="-1">
                <a:solidFill>
                  <a:srgbClr val="093C71"/>
                </a:solidFill>
                <a:latin typeface="Arial"/>
                <a:ea typeface="DejaVu Sans"/>
              </a:rPr>
              <a:t>‹#›</a:t>
            </a:fld>
            <a:endParaRPr lang="el-GR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Ορθογώνιο: Στρογγυλεμένες γωνίες 7"/>
          <p:cNvSpPr/>
          <p:nvPr/>
        </p:nvSpPr>
        <p:spPr>
          <a:xfrm>
            <a:off x="37800" y="126720"/>
            <a:ext cx="12114000" cy="6140520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rgbClr val="093C71"/>
            </a:solidFill>
            <a:round/>
          </a:ln>
          <a:effectLst>
            <a:innerShdw dist="38100" dir="13500000">
              <a:schemeClr val="accent2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6" name="Ορθογώνιο: Στρογγυλεμένες γωνίες 8"/>
          <p:cNvSpPr/>
          <p:nvPr/>
        </p:nvSpPr>
        <p:spPr>
          <a:xfrm>
            <a:off x="245160" y="213480"/>
            <a:ext cx="11699640" cy="5967360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  <a:round/>
          </a:ln>
          <a:effectLst>
            <a:outerShdw dist="37674" dir="2700000" algn="tl" rotWithShape="0">
              <a:schemeClr val="bg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57" name="Ομάδα 33"/>
          <p:cNvGrpSpPr/>
          <p:nvPr/>
        </p:nvGrpSpPr>
        <p:grpSpPr>
          <a:xfrm>
            <a:off x="8728560" y="6271200"/>
            <a:ext cx="1237680" cy="428400"/>
            <a:chOff x="8728560" y="6271200"/>
            <a:chExt cx="1237680" cy="428400"/>
          </a:xfrm>
        </p:grpSpPr>
        <p:sp>
          <p:nvSpPr>
            <p:cNvPr id="458" name="Ελεύθερη σχεδίαση: Σχήμα 14"/>
            <p:cNvSpPr/>
            <p:nvPr/>
          </p:nvSpPr>
          <p:spPr>
            <a:xfrm flipV="1">
              <a:off x="936468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9" name="Ελεύθερη σχεδίαση: Σχήμα 15"/>
            <p:cNvSpPr/>
            <p:nvPr/>
          </p:nvSpPr>
          <p:spPr>
            <a:xfrm flipV="1">
              <a:off x="904644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0" name="Ελεύθερη σχεδίαση: Σχήμα 16"/>
            <p:cNvSpPr/>
            <p:nvPr/>
          </p:nvSpPr>
          <p:spPr>
            <a:xfrm flipV="1">
              <a:off x="872856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61" name="Ομάδα 3"/>
          <p:cNvGrpSpPr/>
          <p:nvPr/>
        </p:nvGrpSpPr>
        <p:grpSpPr>
          <a:xfrm>
            <a:off x="8642160" y="6427080"/>
            <a:ext cx="1237320" cy="428400"/>
            <a:chOff x="8642160" y="6427080"/>
            <a:chExt cx="1237320" cy="428400"/>
          </a:xfrm>
        </p:grpSpPr>
        <p:sp>
          <p:nvSpPr>
            <p:cNvPr id="462" name="Ελεύθερη σχεδίαση: Σχήμα 18"/>
            <p:cNvSpPr/>
            <p:nvPr/>
          </p:nvSpPr>
          <p:spPr>
            <a:xfrm>
              <a:off x="927792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3" name="Ελεύθερη σχεδίαση: Σχήμα 19"/>
            <p:cNvSpPr/>
            <p:nvPr/>
          </p:nvSpPr>
          <p:spPr>
            <a:xfrm>
              <a:off x="896004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4" name="Ελεύθερη σχεδίαση: Σχήμα 20"/>
            <p:cNvSpPr/>
            <p:nvPr/>
          </p:nvSpPr>
          <p:spPr>
            <a:xfrm>
              <a:off x="864216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65" name="Ελεύθερη σχεδίαση: Σχήμα 11"/>
          <p:cNvSpPr/>
          <p:nvPr/>
        </p:nvSpPr>
        <p:spPr>
          <a:xfrm>
            <a:off x="0" y="5767560"/>
            <a:ext cx="1701720" cy="1088640"/>
          </a:xfrm>
          <a:custGeom>
            <a:avLst/>
            <a:gdLst/>
            <a:ahLst/>
            <a:cxnLst/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6" name="Ελεύθερη σχεδίαση: Σχήμα 21"/>
          <p:cNvSpPr/>
          <p:nvPr/>
        </p:nvSpPr>
        <p:spPr>
          <a:xfrm>
            <a:off x="8418240" y="5961960"/>
            <a:ext cx="2595240" cy="893880"/>
          </a:xfrm>
          <a:custGeom>
            <a:avLst/>
            <a:gdLst/>
            <a:ahLst/>
            <a:cxnLst/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7" name="Ελεύθερη σχεδίαση: Σχήμα 10"/>
          <p:cNvSpPr/>
          <p:nvPr/>
        </p:nvSpPr>
        <p:spPr>
          <a:xfrm flipH="1">
            <a:off x="9848160" y="0"/>
            <a:ext cx="2279520" cy="418320"/>
          </a:xfrm>
          <a:custGeom>
            <a:avLst/>
            <a:gdLst/>
            <a:ahLst/>
            <a:cxnLst/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68" name="Ομάδα 22"/>
          <p:cNvGrpSpPr/>
          <p:nvPr/>
        </p:nvGrpSpPr>
        <p:grpSpPr>
          <a:xfrm>
            <a:off x="8409600" y="6078960"/>
            <a:ext cx="1373040" cy="646920"/>
            <a:chOff x="8409600" y="6078960"/>
            <a:chExt cx="1373040" cy="646920"/>
          </a:xfrm>
        </p:grpSpPr>
        <p:sp>
          <p:nvSpPr>
            <p:cNvPr id="469" name="Αστέρι: 4 σημείων 23"/>
            <p:cNvSpPr/>
            <p:nvPr/>
          </p:nvSpPr>
          <p:spPr>
            <a:xfrm rot="900000" flipH="1">
              <a:off x="8744040" y="6357960"/>
              <a:ext cx="360360" cy="326880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0" name="Έλλειψη 24"/>
            <p:cNvSpPr/>
            <p:nvPr/>
          </p:nvSpPr>
          <p:spPr>
            <a:xfrm flipH="1">
              <a:off x="8409240" y="6579000"/>
              <a:ext cx="124920" cy="113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1" name="Αστέρι: 4 σημείων 25"/>
            <p:cNvSpPr/>
            <p:nvPr/>
          </p:nvSpPr>
          <p:spPr>
            <a:xfrm rot="493800" flipH="1">
              <a:off x="9001800" y="6092280"/>
              <a:ext cx="202320" cy="182880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2" name="Έλλειψη 26"/>
            <p:cNvSpPr/>
            <p:nvPr/>
          </p:nvSpPr>
          <p:spPr>
            <a:xfrm flipH="1">
              <a:off x="8681040" y="6156360"/>
              <a:ext cx="93240" cy="846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3" name="Έλλειψη 27"/>
            <p:cNvSpPr/>
            <p:nvPr/>
          </p:nvSpPr>
          <p:spPr>
            <a:xfrm flipH="1">
              <a:off x="9342000" y="6292080"/>
              <a:ext cx="124920" cy="113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4" name="Έλλειψη 28"/>
            <p:cNvSpPr/>
            <p:nvPr/>
          </p:nvSpPr>
          <p:spPr>
            <a:xfrm flipH="1">
              <a:off x="9220320" y="633204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5" name="Έλλειψη 29"/>
            <p:cNvSpPr/>
            <p:nvPr/>
          </p:nvSpPr>
          <p:spPr>
            <a:xfrm flipH="1">
              <a:off x="8527680" y="638280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6" name="Αστέρι: 4 σημείων 30"/>
            <p:cNvSpPr/>
            <p:nvPr/>
          </p:nvSpPr>
          <p:spPr>
            <a:xfrm rot="493800" flipH="1">
              <a:off x="9368640" y="6517080"/>
              <a:ext cx="202320" cy="182880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7" name="Έλλειψη 31"/>
            <p:cNvSpPr/>
            <p:nvPr/>
          </p:nvSpPr>
          <p:spPr>
            <a:xfrm flipH="1">
              <a:off x="9712800" y="661860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78" name="Πλαίσιο κειμένου 32"/>
          <p:cNvSpPr/>
          <p:nvPr/>
        </p:nvSpPr>
        <p:spPr>
          <a:xfrm>
            <a:off x="9805320" y="6392160"/>
            <a:ext cx="1714320" cy="340560"/>
          </a:xfrm>
          <a:custGeom>
            <a:avLst/>
            <a:gdLst/>
            <a:ahLst/>
            <a:cxnLst/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55" dir="2700000" algn="tl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l-GR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Ίων Βαρδής</a:t>
            </a:r>
            <a:endParaRPr lang="el-GR" sz="1200" b="0" strike="noStrike" spc="-1">
              <a:latin typeface="Arial"/>
            </a:endParaRPr>
          </a:p>
        </p:txBody>
      </p:sp>
      <p:sp>
        <p:nvSpPr>
          <p:cNvPr id="479" name="PlaceHolder 1"/>
          <p:cNvSpPr>
            <a:spLocks noGrp="1"/>
          </p:cNvSpPr>
          <p:nvPr>
            <p:ph type="ftr" idx="13"/>
          </p:nvPr>
        </p:nvSpPr>
        <p:spPr>
          <a:xfrm>
            <a:off x="252360" y="6414120"/>
            <a:ext cx="4112280" cy="246960"/>
          </a:xfrm>
          <a:prstGeom prst="rect">
            <a:avLst/>
          </a:prstGeom>
          <a:solidFill>
            <a:srgbClr val="ECE5DD"/>
          </a:solidFill>
          <a:ln w="3240">
            <a:solidFill>
              <a:srgbClr val="093C71"/>
            </a:solidFill>
            <a:round/>
          </a:ln>
        </p:spPr>
        <p:txBody>
          <a:bodyPr lIns="72000" tIns="0" rIns="0" bIns="0" anchor="ctr">
            <a:noAutofit/>
          </a:bodyPr>
          <a:lstStyle>
            <a:lvl1pPr>
              <a:lnSpc>
                <a:spcPct val="100000"/>
              </a:lnSpc>
              <a:buNone/>
              <a:defRPr lang="el-GR" sz="900" b="0" strike="noStrike" spc="-1">
                <a:solidFill>
                  <a:srgbClr val="093C71"/>
                </a:solidFill>
                <a:latin typeface="Arial"/>
                <a:ea typeface="DejaVu San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l-GR" sz="900" b="0" strike="noStrike" spc="-1">
                <a:solidFill>
                  <a:srgbClr val="093C71"/>
                </a:solidFill>
                <a:latin typeface="Arial"/>
                <a:ea typeface="DejaVu Sans"/>
              </a:rPr>
              <a:t>&lt;υποσέλιδο&gt;</a:t>
            </a:r>
            <a:endParaRPr lang="el-GR" sz="900" b="0" strike="noStrike" spc="-1">
              <a:latin typeface="Times New Roman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sldNum" idx="14"/>
          </p:nvPr>
        </p:nvSpPr>
        <p:spPr>
          <a:xfrm>
            <a:off x="11590200" y="6366240"/>
            <a:ext cx="461880" cy="411480"/>
          </a:xfrm>
          <a:prstGeom prst="rect">
            <a:avLst/>
          </a:prstGeom>
          <a:solidFill>
            <a:srgbClr val="FFFFFF"/>
          </a:solidFill>
          <a:ln w="19080">
            <a:solidFill>
              <a:srgbClr val="093C71"/>
            </a:solidFill>
            <a:round/>
          </a:ln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buNone/>
              <a:defRPr lang="el-GR" sz="1800" b="1" strike="noStrike" spc="-1">
                <a:solidFill>
                  <a:srgbClr val="093C71"/>
                </a:solidFill>
                <a:latin typeface="Arial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A32B010E-162A-46A0-9F28-CA0C9068E96E}" type="slidenum">
              <a:rPr lang="el-GR" sz="1800" b="1" strike="noStrike" spc="-1">
                <a:solidFill>
                  <a:srgbClr val="093C71"/>
                </a:solidFill>
                <a:latin typeface="Arial"/>
                <a:ea typeface="DejaVu Sans"/>
              </a:rPr>
              <a:t>‹#›</a:t>
            </a:fld>
            <a:endParaRPr lang="el-GR" sz="1800" b="0" strike="noStrike" spc="-1">
              <a:latin typeface="Times New Roman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l-GR" sz="18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482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Ορθογώνιο: Στρογγυλεμένες γωνίες 7"/>
          <p:cNvSpPr/>
          <p:nvPr/>
        </p:nvSpPr>
        <p:spPr>
          <a:xfrm>
            <a:off x="37800" y="126720"/>
            <a:ext cx="12114000" cy="6140520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rgbClr val="093C71"/>
            </a:solidFill>
            <a:round/>
          </a:ln>
          <a:effectLst>
            <a:innerShdw dist="38100" dir="13500000">
              <a:schemeClr val="accent2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0" name="Ορθογώνιο: Στρογγυλεμένες γωνίες 8"/>
          <p:cNvSpPr/>
          <p:nvPr/>
        </p:nvSpPr>
        <p:spPr>
          <a:xfrm>
            <a:off x="245160" y="213480"/>
            <a:ext cx="11699640" cy="5967360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  <a:round/>
          </a:ln>
          <a:effectLst>
            <a:outerShdw dist="37674" dir="2700000" algn="tl" rotWithShape="0">
              <a:schemeClr val="bg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21" name="Ομάδα 33"/>
          <p:cNvGrpSpPr/>
          <p:nvPr/>
        </p:nvGrpSpPr>
        <p:grpSpPr>
          <a:xfrm>
            <a:off x="8728560" y="6271200"/>
            <a:ext cx="1237680" cy="428400"/>
            <a:chOff x="8728560" y="6271200"/>
            <a:chExt cx="1237680" cy="428400"/>
          </a:xfrm>
        </p:grpSpPr>
        <p:sp>
          <p:nvSpPr>
            <p:cNvPr id="522" name="Ελεύθερη σχεδίαση: Σχήμα 14"/>
            <p:cNvSpPr/>
            <p:nvPr/>
          </p:nvSpPr>
          <p:spPr>
            <a:xfrm flipV="1">
              <a:off x="936468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3" name="Ελεύθερη σχεδίαση: Σχήμα 15"/>
            <p:cNvSpPr/>
            <p:nvPr/>
          </p:nvSpPr>
          <p:spPr>
            <a:xfrm flipV="1">
              <a:off x="904644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4" name="Ελεύθερη σχεδίαση: Σχήμα 16"/>
            <p:cNvSpPr/>
            <p:nvPr/>
          </p:nvSpPr>
          <p:spPr>
            <a:xfrm flipV="1">
              <a:off x="8728560" y="627120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525" name="Ομάδα 3"/>
          <p:cNvGrpSpPr/>
          <p:nvPr/>
        </p:nvGrpSpPr>
        <p:grpSpPr>
          <a:xfrm>
            <a:off x="8642160" y="6427080"/>
            <a:ext cx="1237320" cy="428400"/>
            <a:chOff x="8642160" y="6427080"/>
            <a:chExt cx="1237320" cy="428400"/>
          </a:xfrm>
        </p:grpSpPr>
        <p:sp>
          <p:nvSpPr>
            <p:cNvPr id="526" name="Ελεύθερη σχεδίαση: Σχήμα 18"/>
            <p:cNvSpPr/>
            <p:nvPr/>
          </p:nvSpPr>
          <p:spPr>
            <a:xfrm>
              <a:off x="927792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7" name="Ελεύθερη σχεδίαση: Σχήμα 19"/>
            <p:cNvSpPr/>
            <p:nvPr/>
          </p:nvSpPr>
          <p:spPr>
            <a:xfrm>
              <a:off x="896004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8" name="Ελεύθερη σχεδίαση: Σχήμα 20"/>
            <p:cNvSpPr/>
            <p:nvPr/>
          </p:nvSpPr>
          <p:spPr>
            <a:xfrm>
              <a:off x="8642160" y="6427080"/>
              <a:ext cx="601560" cy="4284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29" name="Ελεύθερη σχεδίαση: Σχήμα 11"/>
          <p:cNvSpPr/>
          <p:nvPr/>
        </p:nvSpPr>
        <p:spPr>
          <a:xfrm>
            <a:off x="0" y="5767560"/>
            <a:ext cx="1701720" cy="1088640"/>
          </a:xfrm>
          <a:custGeom>
            <a:avLst/>
            <a:gdLst/>
            <a:ahLst/>
            <a:cxnLst/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0" name="Ελεύθερη σχεδίαση: Σχήμα 21"/>
          <p:cNvSpPr/>
          <p:nvPr/>
        </p:nvSpPr>
        <p:spPr>
          <a:xfrm>
            <a:off x="8418240" y="5961960"/>
            <a:ext cx="2595240" cy="893880"/>
          </a:xfrm>
          <a:custGeom>
            <a:avLst/>
            <a:gdLst/>
            <a:ahLst/>
            <a:cxnLst/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1" name="Ελεύθερη σχεδίαση: Σχήμα 10"/>
          <p:cNvSpPr/>
          <p:nvPr/>
        </p:nvSpPr>
        <p:spPr>
          <a:xfrm flipH="1">
            <a:off x="9848160" y="0"/>
            <a:ext cx="2279520" cy="418320"/>
          </a:xfrm>
          <a:custGeom>
            <a:avLst/>
            <a:gdLst/>
            <a:ahLst/>
            <a:cxnLst/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32" name="Ομάδα 22"/>
          <p:cNvGrpSpPr/>
          <p:nvPr/>
        </p:nvGrpSpPr>
        <p:grpSpPr>
          <a:xfrm>
            <a:off x="8409600" y="6078960"/>
            <a:ext cx="1373040" cy="646920"/>
            <a:chOff x="8409600" y="6078960"/>
            <a:chExt cx="1373040" cy="646920"/>
          </a:xfrm>
        </p:grpSpPr>
        <p:sp>
          <p:nvSpPr>
            <p:cNvPr id="533" name="Αστέρι: 4 σημείων 23"/>
            <p:cNvSpPr/>
            <p:nvPr/>
          </p:nvSpPr>
          <p:spPr>
            <a:xfrm rot="900000" flipH="1">
              <a:off x="8744040" y="6357960"/>
              <a:ext cx="360360" cy="326880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4" name="Έλλειψη 24"/>
            <p:cNvSpPr/>
            <p:nvPr/>
          </p:nvSpPr>
          <p:spPr>
            <a:xfrm flipH="1">
              <a:off x="8409240" y="6579000"/>
              <a:ext cx="124920" cy="113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" name="Αστέρι: 4 σημείων 25"/>
            <p:cNvSpPr/>
            <p:nvPr/>
          </p:nvSpPr>
          <p:spPr>
            <a:xfrm rot="493800" flipH="1">
              <a:off x="9001800" y="6092280"/>
              <a:ext cx="202320" cy="182880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" name="Έλλειψη 26"/>
            <p:cNvSpPr/>
            <p:nvPr/>
          </p:nvSpPr>
          <p:spPr>
            <a:xfrm flipH="1">
              <a:off x="8681040" y="6156360"/>
              <a:ext cx="93240" cy="846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" name="Έλλειψη 27"/>
            <p:cNvSpPr/>
            <p:nvPr/>
          </p:nvSpPr>
          <p:spPr>
            <a:xfrm flipH="1">
              <a:off x="9342000" y="6292080"/>
              <a:ext cx="124920" cy="113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" name="Έλλειψη 28"/>
            <p:cNvSpPr/>
            <p:nvPr/>
          </p:nvSpPr>
          <p:spPr>
            <a:xfrm flipH="1">
              <a:off x="9220320" y="633204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9" name="Έλλειψη 29"/>
            <p:cNvSpPr/>
            <p:nvPr/>
          </p:nvSpPr>
          <p:spPr>
            <a:xfrm flipH="1">
              <a:off x="8527680" y="638280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0" name="Αστέρι: 4 σημείων 30"/>
            <p:cNvSpPr/>
            <p:nvPr/>
          </p:nvSpPr>
          <p:spPr>
            <a:xfrm rot="493800" flipH="1">
              <a:off x="9368640" y="6517080"/>
              <a:ext cx="202320" cy="182880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" name="Έλλειψη 31"/>
            <p:cNvSpPr/>
            <p:nvPr/>
          </p:nvSpPr>
          <p:spPr>
            <a:xfrm flipH="1">
              <a:off x="9712800" y="6618600"/>
              <a:ext cx="69480" cy="63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093C71"/>
              </a:solidFill>
              <a:round/>
            </a:ln>
            <a:effectLst>
              <a:innerShdw dist="12700" dir="13500000">
                <a:schemeClr val="accent2"/>
              </a:inn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42" name="Πλαίσιο κειμένου 32"/>
          <p:cNvSpPr/>
          <p:nvPr/>
        </p:nvSpPr>
        <p:spPr>
          <a:xfrm>
            <a:off x="9805320" y="6392160"/>
            <a:ext cx="1714320" cy="340560"/>
          </a:xfrm>
          <a:custGeom>
            <a:avLst/>
            <a:gdLst/>
            <a:ahLst/>
            <a:cxnLst/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55" dir="2700000" algn="tl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l-GR" sz="1200" b="1" strike="noStrike" spc="-1">
                <a:solidFill>
                  <a:srgbClr val="FFFFFF"/>
                </a:solidFill>
                <a:latin typeface="Arial"/>
                <a:ea typeface="DejaVu Sans"/>
              </a:rPr>
              <a:t>Ίων Βαρδής</a:t>
            </a:r>
            <a:endParaRPr lang="el-GR" sz="1200" b="0" strike="noStrike" spc="-1">
              <a:latin typeface="Arial"/>
            </a:endParaRPr>
          </a:p>
        </p:txBody>
      </p:sp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l-GR" sz="4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5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  <p:sp>
        <p:nvSpPr>
          <p:cNvPr id="545" name="PlaceHolder 3"/>
          <p:cNvSpPr>
            <a:spLocks noGrp="1"/>
          </p:cNvSpPr>
          <p:nvPr>
            <p:ph type="ftr" idx="15"/>
          </p:nvPr>
        </p:nvSpPr>
        <p:spPr>
          <a:xfrm>
            <a:off x="252360" y="6414120"/>
            <a:ext cx="4112280" cy="246960"/>
          </a:xfrm>
          <a:prstGeom prst="rect">
            <a:avLst/>
          </a:prstGeom>
          <a:solidFill>
            <a:srgbClr val="ECE5DD"/>
          </a:solidFill>
          <a:ln w="3240">
            <a:solidFill>
              <a:srgbClr val="093C71"/>
            </a:solidFill>
            <a:round/>
          </a:ln>
        </p:spPr>
        <p:txBody>
          <a:bodyPr lIns="72000" tIns="0" rIns="0" bIns="0" anchor="ctr">
            <a:noAutofit/>
          </a:bodyPr>
          <a:lstStyle>
            <a:lvl1pPr>
              <a:lnSpc>
                <a:spcPct val="100000"/>
              </a:lnSpc>
              <a:buNone/>
              <a:defRPr lang="el-GR" sz="900" b="0" strike="noStrike" spc="-1">
                <a:solidFill>
                  <a:srgbClr val="093C71"/>
                </a:solidFill>
                <a:latin typeface="Arial"/>
                <a:ea typeface="DejaVu San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l-GR" sz="900" b="0" strike="noStrike" spc="-1">
                <a:solidFill>
                  <a:srgbClr val="093C71"/>
                </a:solidFill>
                <a:latin typeface="Arial"/>
                <a:ea typeface="DejaVu Sans"/>
              </a:rPr>
              <a:t>&lt;υποσέλιδο&gt;</a:t>
            </a:r>
            <a:endParaRPr lang="el-GR" sz="900" b="0" strike="noStrike" spc="-1">
              <a:latin typeface="Times New Roman"/>
            </a:endParaRPr>
          </a:p>
        </p:txBody>
      </p:sp>
      <p:sp>
        <p:nvSpPr>
          <p:cNvPr id="546" name="PlaceHolder 4"/>
          <p:cNvSpPr>
            <a:spLocks noGrp="1"/>
          </p:cNvSpPr>
          <p:nvPr>
            <p:ph type="sldNum" idx="16"/>
          </p:nvPr>
        </p:nvSpPr>
        <p:spPr>
          <a:xfrm>
            <a:off x="11590200" y="6366240"/>
            <a:ext cx="461880" cy="411480"/>
          </a:xfrm>
          <a:prstGeom prst="rect">
            <a:avLst/>
          </a:prstGeom>
          <a:solidFill>
            <a:srgbClr val="FFFFFF"/>
          </a:solidFill>
          <a:ln w="19080">
            <a:solidFill>
              <a:srgbClr val="093C71"/>
            </a:solidFill>
            <a:round/>
          </a:ln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buNone/>
              <a:defRPr lang="el-GR" sz="1800" b="1" strike="noStrike" spc="-1">
                <a:solidFill>
                  <a:srgbClr val="093C71"/>
                </a:solidFill>
                <a:latin typeface="Arial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CFC56E99-8F88-48E1-A46E-C6787F9F76A7}" type="slidenum">
              <a:rPr lang="el-GR" sz="1800" b="1" strike="noStrike" spc="-1">
                <a:solidFill>
                  <a:srgbClr val="093C71"/>
                </a:solidFill>
                <a:latin typeface="Arial"/>
                <a:ea typeface="DejaVu Sans"/>
              </a:rPr>
              <a:t>‹#›</a:t>
            </a:fld>
            <a:endParaRPr lang="el-GR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1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uoa.g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Θέση εικόνας 7"/>
          <p:cNvSpPr/>
          <p:nvPr/>
        </p:nvSpPr>
        <p:spPr>
          <a:xfrm>
            <a:off x="6095880" y="332640"/>
            <a:ext cx="5903640" cy="5828760"/>
          </a:xfrm>
          <a:prstGeom prst="roundRect">
            <a:avLst>
              <a:gd name="adj" fmla="val 1319"/>
            </a:avLst>
          </a:prstGeom>
          <a:blipFill rotWithShape="0">
            <a:blip r:embed="rId3"/>
            <a:srcRect/>
            <a:stretch/>
          </a:blipFill>
          <a:ln w="19050">
            <a:solidFill>
              <a:srgbClr val="093C71"/>
            </a:solidFill>
            <a:round/>
          </a:ln>
          <a:effectLst>
            <a:outerShdw dist="37674" dir="2700000" algn="tl" rotWithShape="0">
              <a:schemeClr val="bg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718" name="PlaceHolder 1"/>
          <p:cNvSpPr>
            <a:spLocks noGrp="1"/>
          </p:cNvSpPr>
          <p:nvPr>
            <p:ph type="subTitle"/>
          </p:nvPr>
        </p:nvSpPr>
        <p:spPr>
          <a:xfrm>
            <a:off x="335160" y="405360"/>
            <a:ext cx="5333040" cy="5397840"/>
          </a:xfrm>
          <a:prstGeom prst="rect">
            <a:avLst/>
          </a:prstGeom>
          <a:solidFill>
            <a:srgbClr val="093C71"/>
          </a:solidFill>
          <a:ln w="0">
            <a:noFill/>
          </a:ln>
          <a:effectLst>
            <a:outerShdw dist="37674" dir="2700000" rotWithShape="0">
              <a:srgbClr val="FFFFFF"/>
            </a:outerShdw>
          </a:effectLst>
        </p:spPr>
        <p:txBody>
          <a:bodyPr lIns="180000" tIns="180000" rIns="0" bIns="0" numCol="1" spcCol="0" anchor="t">
            <a:noAutofit/>
          </a:bodyPr>
          <a:lstStyle/>
          <a:p>
            <a:pPr marL="228600" indent="-228600"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3200" b="0" strike="noStrike" spc="-1">
              <a:latin typeface="Arial"/>
            </a:endParaRPr>
          </a:p>
          <a:p>
            <a:pPr marL="228600" indent="-228600"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l-GR" sz="3600" b="0" strike="noStrike" spc="-1">
                <a:solidFill>
                  <a:srgbClr val="FFFFFF"/>
                </a:solidFill>
                <a:latin typeface="Arial"/>
                <a:ea typeface="DejaVu Sans"/>
              </a:rPr>
              <a:t>O.P.A.C. (Open Public Access Catalogue) </a:t>
            </a:r>
            <a:endParaRPr lang="el-GR" sz="3600" b="0" strike="noStrike" spc="-1">
              <a:latin typeface="Arial"/>
            </a:endParaRPr>
          </a:p>
          <a:p>
            <a:pPr marL="228600" indent="-228600"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l-GR" sz="3600" b="0" strike="noStrike" spc="-1">
                <a:solidFill>
                  <a:srgbClr val="FFFFFF"/>
                </a:solidFill>
                <a:latin typeface="Arial"/>
                <a:ea typeface="DejaVu Sans"/>
              </a:rPr>
              <a:t>Ανοικτός Κατάλογος Δημόσιας Πρόσβασης</a:t>
            </a:r>
            <a:endParaRPr lang="el-GR" sz="3600" b="0" strike="noStrike" spc="-1">
              <a:latin typeface="Arial"/>
            </a:endParaRPr>
          </a:p>
          <a:p>
            <a:pPr marL="228600" indent="-228600"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3600" b="0" strike="noStrike" spc="-1">
              <a:latin typeface="Arial"/>
            </a:endParaRPr>
          </a:p>
          <a:p>
            <a:pPr marL="228600" indent="-228600" algn="ctr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3600" b="1" i="1" strike="noStrike" spc="-1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r>
              <a:rPr lang="el-GR" sz="3600" b="1" i="1" strike="noStrike" spc="-1">
                <a:solidFill>
                  <a:srgbClr val="FFFFFF"/>
                </a:solidFill>
                <a:latin typeface="Arial"/>
                <a:ea typeface="DejaVu Sans"/>
              </a:rPr>
              <a:t>ΑΝΑΖΗΤΗΣΗ ΥΛΙΚΟΥ</a:t>
            </a:r>
            <a:endParaRPr lang="el-GR" sz="3600" b="0" strike="noStrike" spc="-1">
              <a:latin typeface="Arial"/>
            </a:endParaRPr>
          </a:p>
        </p:txBody>
      </p:sp>
      <p:grpSp>
        <p:nvGrpSpPr>
          <p:cNvPr id="719" name="Ομάδα 81"/>
          <p:cNvGrpSpPr/>
          <p:nvPr/>
        </p:nvGrpSpPr>
        <p:grpSpPr>
          <a:xfrm>
            <a:off x="3967560" y="6044760"/>
            <a:ext cx="1719000" cy="595800"/>
            <a:chOff x="3967560" y="6044760"/>
            <a:chExt cx="1719000" cy="595800"/>
          </a:xfrm>
        </p:grpSpPr>
        <p:sp>
          <p:nvSpPr>
            <p:cNvPr id="720" name="Ελεύθερη σχεδίαση: Σχήμα 82"/>
            <p:cNvSpPr/>
            <p:nvPr/>
          </p:nvSpPr>
          <p:spPr>
            <a:xfrm rot="10800000">
              <a:off x="3967560" y="6044760"/>
              <a:ext cx="835920" cy="5958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l-GR"/>
            </a:p>
          </p:txBody>
        </p:sp>
        <p:sp>
          <p:nvSpPr>
            <p:cNvPr id="721" name="Ελεύθερη σχεδίαση: Σχήμα 83"/>
            <p:cNvSpPr/>
            <p:nvPr/>
          </p:nvSpPr>
          <p:spPr>
            <a:xfrm rot="10800000">
              <a:off x="4408920" y="6044760"/>
              <a:ext cx="835920" cy="5958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l-GR"/>
            </a:p>
          </p:txBody>
        </p:sp>
        <p:sp>
          <p:nvSpPr>
            <p:cNvPr id="722" name="Ελεύθερη σχεδίαση: Σχήμα 84"/>
            <p:cNvSpPr/>
            <p:nvPr/>
          </p:nvSpPr>
          <p:spPr>
            <a:xfrm rot="10800000">
              <a:off x="4850640" y="6044760"/>
              <a:ext cx="835920" cy="5958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l-GR"/>
            </a:p>
          </p:txBody>
        </p:sp>
      </p:grpSp>
      <p:grpSp>
        <p:nvGrpSpPr>
          <p:cNvPr id="723" name="Ομάδα 77"/>
          <p:cNvGrpSpPr/>
          <p:nvPr/>
        </p:nvGrpSpPr>
        <p:grpSpPr>
          <a:xfrm>
            <a:off x="4187520" y="6259680"/>
            <a:ext cx="1718640" cy="595800"/>
            <a:chOff x="4187520" y="6259680"/>
            <a:chExt cx="1718640" cy="595800"/>
          </a:xfrm>
        </p:grpSpPr>
        <p:sp>
          <p:nvSpPr>
            <p:cNvPr id="724" name="Ελεύθερη σχεδίαση: Σχήμα 78"/>
            <p:cNvSpPr/>
            <p:nvPr/>
          </p:nvSpPr>
          <p:spPr>
            <a:xfrm rot="10800000" flipV="1">
              <a:off x="4187520" y="6259320"/>
              <a:ext cx="835920" cy="5958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l-GR"/>
            </a:p>
          </p:txBody>
        </p:sp>
        <p:sp>
          <p:nvSpPr>
            <p:cNvPr id="725" name="Ελεύθερη σχεδίαση: Σχήμα 79"/>
            <p:cNvSpPr/>
            <p:nvPr/>
          </p:nvSpPr>
          <p:spPr>
            <a:xfrm rot="10800000" flipV="1">
              <a:off x="4628880" y="6259320"/>
              <a:ext cx="835920" cy="5958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l-GR"/>
            </a:p>
          </p:txBody>
        </p:sp>
        <p:sp>
          <p:nvSpPr>
            <p:cNvPr id="726" name="Ελεύθερη σχεδίαση: Σχήμα 80"/>
            <p:cNvSpPr/>
            <p:nvPr/>
          </p:nvSpPr>
          <p:spPr>
            <a:xfrm rot="10800000" flipV="1">
              <a:off x="5070240" y="6259320"/>
              <a:ext cx="835920" cy="595800"/>
            </a:xfrm>
            <a:custGeom>
              <a:avLst/>
              <a:gdLst/>
              <a:ahLst/>
              <a:cxnLst/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l-GR"/>
            </a:p>
          </p:txBody>
        </p:sp>
      </p:grpSp>
      <p:sp>
        <p:nvSpPr>
          <p:cNvPr id="727" name="Ελεύθερη σχεδίαση: Σχήμα 96"/>
          <p:cNvSpPr/>
          <p:nvPr/>
        </p:nvSpPr>
        <p:spPr>
          <a:xfrm rot="10800000" flipH="1">
            <a:off x="2620800" y="6140160"/>
            <a:ext cx="3903840" cy="717840"/>
          </a:xfrm>
          <a:custGeom>
            <a:avLst/>
            <a:gdLst/>
            <a:ahLst/>
            <a:cxnLst/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728" name="Curved Right Arrow 2"/>
          <p:cNvSpPr/>
          <p:nvPr/>
        </p:nvSpPr>
        <p:spPr>
          <a:xfrm>
            <a:off x="464760" y="3640320"/>
            <a:ext cx="561600" cy="8964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6B00"/>
          </a:solidFill>
          <a:ln w="0">
            <a:noFill/>
          </a:ln>
        </p:spPr>
        <p:style>
          <a:lnRef idx="0">
            <a:scrgbClr r="0" g="0" b="0"/>
          </a:lnRef>
          <a:fillRef idx="1">
            <a:schemeClr val="accent2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729" name="Text Box 2"/>
          <p:cNvSpPr/>
          <p:nvPr/>
        </p:nvSpPr>
        <p:spPr>
          <a:xfrm>
            <a:off x="9363600" y="6425640"/>
            <a:ext cx="4063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el-GR" sz="1800" b="0" strike="noStrike" spc="-1">
                <a:solidFill>
                  <a:srgbClr val="FFFFFF"/>
                </a:solidFill>
                <a:highlight>
                  <a:srgbClr val="0000FF"/>
                </a:highlight>
                <a:latin typeface="Arial"/>
                <a:ea typeface="DejaVu Sans"/>
              </a:rPr>
              <a:t>   Βιβλιοθήκη Ο.Π.Ε.</a:t>
            </a:r>
            <a:r>
              <a:rPr lang="el-GR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el-GR" sz="1800" b="0" strike="noStrike" spc="-1">
              <a:latin typeface="Arial"/>
            </a:endParaRPr>
          </a:p>
        </p:txBody>
      </p:sp>
      <p:pic>
        <p:nvPicPr>
          <p:cNvPr id="730" name="Εικόνα 9" descr="Εικόνα που περιέχει γραμματοσειρά, κείμενο, στιγμιότυπο οθόνης, γραφικά&#10;&#10;Περιγραφή που δημιουργήθηκε αυτόματα"/>
          <p:cNvPicPr/>
          <p:nvPr/>
        </p:nvPicPr>
        <p:blipFill>
          <a:blip r:embed="rId4"/>
          <a:stretch/>
        </p:blipFill>
        <p:spPr>
          <a:xfrm>
            <a:off x="258840" y="5998680"/>
            <a:ext cx="4111200" cy="794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" name="Picture 3" descr="αποτελεσμα αναζητησης"/>
          <p:cNvPicPr/>
          <p:nvPr/>
        </p:nvPicPr>
        <p:blipFill>
          <a:blip r:embed="rId3"/>
          <a:stretch/>
        </p:blipFill>
        <p:spPr>
          <a:xfrm>
            <a:off x="5083200" y="424080"/>
            <a:ext cx="6968880" cy="5440680"/>
          </a:xfrm>
          <a:prstGeom prst="rect">
            <a:avLst/>
          </a:prstGeom>
          <a:ln w="0">
            <a:noFill/>
          </a:ln>
        </p:spPr>
      </p:pic>
      <p:grpSp>
        <p:nvGrpSpPr>
          <p:cNvPr id="807" name="Ομάδα 52"/>
          <p:cNvGrpSpPr/>
          <p:nvPr/>
        </p:nvGrpSpPr>
        <p:grpSpPr>
          <a:xfrm>
            <a:off x="527760" y="824040"/>
            <a:ext cx="6805440" cy="5000760"/>
            <a:chOff x="527760" y="824040"/>
            <a:chExt cx="6805440" cy="5000760"/>
          </a:xfrm>
        </p:grpSpPr>
        <p:sp>
          <p:nvSpPr>
            <p:cNvPr id="808" name="Ελεύθερη σχεδίαση: Σχήμα 31"/>
            <p:cNvSpPr/>
            <p:nvPr/>
          </p:nvSpPr>
          <p:spPr>
            <a:xfrm>
              <a:off x="527760" y="824040"/>
              <a:ext cx="6805440" cy="5000760"/>
            </a:xfrm>
            <a:custGeom>
              <a:avLst/>
              <a:gdLst/>
              <a:ahLst/>
              <a:cxnLst/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2"/>
            </a:solidFill>
            <a:ln w="25400">
              <a:solidFill>
                <a:srgbClr val="FF6B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l-GR"/>
            </a:p>
          </p:txBody>
        </p:sp>
        <p:sp>
          <p:nvSpPr>
            <p:cNvPr id="809" name="Τίτλος 112"/>
            <p:cNvSpPr/>
            <p:nvPr/>
          </p:nvSpPr>
          <p:spPr>
            <a:xfrm>
              <a:off x="5415840" y="3854160"/>
              <a:ext cx="1591200" cy="881640"/>
            </a:xfrm>
            <a:prstGeom prst="rect">
              <a:avLst/>
            </a:prstGeom>
            <a:solidFill>
              <a:schemeClr val="accent2"/>
            </a:solidFill>
            <a:ln w="0">
              <a:noFill/>
            </a:ln>
            <a:scene3d>
              <a:camera prst="isometricOffAxis1Right"/>
              <a:lightRig rig="flat" dir="t"/>
            </a:scene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l-GR"/>
            </a:p>
          </p:txBody>
        </p:sp>
      </p:grpSp>
      <p:sp>
        <p:nvSpPr>
          <p:cNvPr id="810" name="PlaceHolder 1"/>
          <p:cNvSpPr>
            <a:spLocks noGrp="1"/>
          </p:cNvSpPr>
          <p:nvPr>
            <p:ph/>
          </p:nvPr>
        </p:nvSpPr>
        <p:spPr>
          <a:xfrm>
            <a:off x="7228440" y="2602440"/>
            <a:ext cx="3777120" cy="211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63520" indent="-26352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lang="el-GR" sz="1400" b="0" strike="noStrike" spc="-1">
                <a:solidFill>
                  <a:srgbClr val="404040"/>
                </a:solidFill>
                <a:latin typeface="Arial"/>
                <a:ea typeface="DejaVu Sans"/>
              </a:rPr>
              <a:t>. </a:t>
            </a:r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1" name="Θέση αριθμού διαφάνειας 7"/>
          <p:cNvSpPr/>
          <p:nvPr/>
        </p:nvSpPr>
        <p:spPr>
          <a:xfrm>
            <a:off x="11590200" y="6366240"/>
            <a:ext cx="461880" cy="41148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>
            <a:solidFill>
              <a:srgbClr val="093C71"/>
            </a:solidFill>
            <a:round/>
          </a:ln>
          <a:effectLst>
            <a:innerShdw dist="38100" dir="13500000">
              <a:schemeClr val="accent2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B6E1B544-3256-4E8F-B35F-1EC2279ABCA6}" type="slidenum">
              <a:rPr lang="el-GR" sz="1800" b="1" strike="noStrike" spc="-1">
                <a:solidFill>
                  <a:srgbClr val="093C71"/>
                </a:solidFill>
                <a:latin typeface="Arial"/>
                <a:ea typeface="DejaVu Sans"/>
              </a:rPr>
              <a:t>10</a:t>
            </a:fld>
            <a:endParaRPr lang="el-GR" sz="1800" b="0" strike="noStrike" spc="-1">
              <a:latin typeface="Arial"/>
            </a:endParaRPr>
          </a:p>
        </p:txBody>
      </p:sp>
      <p:sp>
        <p:nvSpPr>
          <p:cNvPr id="812" name="Rectangles 551"/>
          <p:cNvSpPr/>
          <p:nvPr/>
        </p:nvSpPr>
        <p:spPr>
          <a:xfrm>
            <a:off x="655920" y="1773000"/>
            <a:ext cx="6557040" cy="327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el-G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l-G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l-GR" sz="1800" b="0" strike="noStrike" spc="-1">
              <a:latin typeface="Arial"/>
            </a:endParaRPr>
          </a:p>
        </p:txBody>
      </p:sp>
      <p:sp>
        <p:nvSpPr>
          <p:cNvPr id="813" name="Text Box 4"/>
          <p:cNvSpPr/>
          <p:nvPr/>
        </p:nvSpPr>
        <p:spPr>
          <a:xfrm>
            <a:off x="1422360" y="1243440"/>
            <a:ext cx="5233680" cy="380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el-GR" sz="2000" b="0" strike="noStrike" spc="-1">
              <a:latin typeface="Arial"/>
            </a:endParaRPr>
          </a:p>
          <a:p>
            <a:pPr marL="216000" indent="-216000">
              <a:lnSpc>
                <a:spcPct val="90000"/>
              </a:lnSpc>
              <a:buClr>
                <a:srgbClr val="093C71"/>
              </a:buClr>
              <a:buFont typeface="StarSymbol"/>
              <a:buAutoNum type="arabicPeriod"/>
            </a:pPr>
            <a:r>
              <a:rPr lang="el-GR" sz="2000" b="1" u="sng" strike="noStrike" spc="-1">
                <a:solidFill>
                  <a:srgbClr val="093C71"/>
                </a:solidFill>
                <a:uFillTx/>
                <a:latin typeface="Arial"/>
                <a:ea typeface="DejaVu Sans"/>
              </a:rPr>
              <a:t>Την τοποθεσία</a:t>
            </a:r>
            <a:r>
              <a:rPr lang="el-GR" sz="2000" b="0" strike="noStrike" spc="-1">
                <a:solidFill>
                  <a:srgbClr val="093C71"/>
                </a:solidFill>
                <a:latin typeface="Arial"/>
                <a:ea typeface="DejaVu Sans"/>
              </a:rPr>
              <a:t>: αν δηλ. το τεκμήριο που ψάχνω βρίσκεται στη βιβλιοθήκη για την οποία ενδιαφέρομαι ή</a:t>
            </a:r>
            <a:r>
              <a:rPr lang="el-GR" sz="2000" b="0" strike="noStrike" spc="-1">
                <a:solidFill>
                  <a:srgbClr val="FF6B00"/>
                </a:solidFill>
                <a:latin typeface="Arial"/>
                <a:ea typeface="DejaVu Sans"/>
              </a:rPr>
              <a:t> </a:t>
            </a:r>
            <a:r>
              <a:rPr lang="el-GR" sz="2000" b="0" strike="noStrike" spc="-1">
                <a:solidFill>
                  <a:srgbClr val="093C71"/>
                </a:solidFill>
                <a:latin typeface="Arial"/>
                <a:ea typeface="DejaVu Sans"/>
              </a:rPr>
              <a:t>σε κάποια άλλη</a:t>
            </a:r>
            <a:endParaRPr lang="el-GR" sz="2000" b="0" strike="noStrike" spc="-1">
              <a:latin typeface="Arial"/>
            </a:endParaRPr>
          </a:p>
          <a:p>
            <a:pPr marL="216000" indent="-216000">
              <a:lnSpc>
                <a:spcPct val="90000"/>
              </a:lnSpc>
              <a:buClr>
                <a:srgbClr val="093C71"/>
              </a:buClr>
              <a:buFont typeface="StarSymbol"/>
              <a:buAutoNum type="arabicPeriod"/>
            </a:pPr>
            <a:r>
              <a:rPr lang="el-GR" sz="2000" b="1" u="sng" strike="noStrike" spc="-1">
                <a:solidFill>
                  <a:srgbClr val="093C71"/>
                </a:solidFill>
                <a:uFillTx/>
                <a:latin typeface="Arial"/>
                <a:ea typeface="DejaVu Sans"/>
              </a:rPr>
              <a:t>Τον ταξιθετικό</a:t>
            </a:r>
            <a:r>
              <a:rPr lang="en-US" sz="2000" b="1" u="sng" strike="noStrike" spc="-1">
                <a:solidFill>
                  <a:srgbClr val="093C71"/>
                </a:solidFill>
                <a:uFillTx/>
                <a:latin typeface="Arial"/>
                <a:ea typeface="DejaVu Sans"/>
              </a:rPr>
              <a:t> </a:t>
            </a:r>
            <a:r>
              <a:rPr lang="el-GR" sz="2000" b="1" u="sng" strike="noStrike" spc="-1">
                <a:solidFill>
                  <a:srgbClr val="093C71"/>
                </a:solidFill>
                <a:uFillTx/>
                <a:latin typeface="Arial"/>
                <a:ea typeface="DejaVu Sans"/>
              </a:rPr>
              <a:t>αριθμό</a:t>
            </a:r>
            <a:r>
              <a:rPr lang="el-GR" sz="2000" b="0" strike="noStrike" spc="-1">
                <a:solidFill>
                  <a:srgbClr val="093C71"/>
                </a:solidFill>
                <a:latin typeface="Arial"/>
                <a:ea typeface="DejaVu Sans"/>
              </a:rPr>
              <a:t>: είναι ο αριθμός που αναγράφεται στη ράχη κάθε τεκμηρίου. Τον σημειώνω για να τον αναζητήσω στα ράφια</a:t>
            </a:r>
            <a:endParaRPr lang="el-GR" sz="2000" b="0" strike="noStrike" spc="-1">
              <a:latin typeface="Arial"/>
            </a:endParaRPr>
          </a:p>
          <a:p>
            <a:pPr marL="216000" indent="-216000">
              <a:lnSpc>
                <a:spcPct val="90000"/>
              </a:lnSpc>
              <a:buClr>
                <a:srgbClr val="093C71"/>
              </a:buClr>
              <a:buFont typeface="StarSymbol"/>
              <a:buAutoNum type="arabicPeriod"/>
            </a:pPr>
            <a:r>
              <a:rPr lang="el-GR" sz="2000" b="1" u="sng" strike="noStrike" spc="-1">
                <a:solidFill>
                  <a:srgbClr val="093C71"/>
                </a:solidFill>
                <a:uFillTx/>
                <a:latin typeface="Arial"/>
                <a:ea typeface="DejaVu Sans"/>
              </a:rPr>
              <a:t>Την κατάσταση</a:t>
            </a:r>
            <a:r>
              <a:rPr lang="el-GR" sz="2000" b="0" strike="noStrike" spc="-1">
                <a:solidFill>
                  <a:srgbClr val="093C71"/>
                </a:solidFill>
                <a:latin typeface="Arial"/>
                <a:ea typeface="DejaVu Sans"/>
              </a:rPr>
              <a:t>: Αν δηλ. το τεκμήριο που ψάχνω είναι στο ράφι ή δανεισμένο. Σε περίπτωση που είναι δανεισμένο αναγράφεται η ημερομηνία επιστροφής. Όταν βλέπουμε την ένδειξη «χαμένο»,«σε απόσυρση» ή «σε απόθεμα» το τεκμήριο δεν είναι διαθέσιμο </a:t>
            </a:r>
            <a:endParaRPr lang="el-GR" sz="2000" b="0" strike="noStrike" spc="-1">
              <a:latin typeface="Arial"/>
            </a:endParaRPr>
          </a:p>
        </p:txBody>
      </p:sp>
      <p:sp>
        <p:nvSpPr>
          <p:cNvPr id="814" name="Frame 5"/>
          <p:cNvSpPr/>
          <p:nvPr/>
        </p:nvSpPr>
        <p:spPr>
          <a:xfrm>
            <a:off x="7228080" y="3248640"/>
            <a:ext cx="2438640" cy="1368000"/>
          </a:xfrm>
          <a:prstGeom prst="frame">
            <a:avLst>
              <a:gd name="adj1" fmla="val 12500"/>
            </a:avLst>
          </a:prstGeom>
          <a:noFill/>
          <a:ln>
            <a:solidFill>
              <a:srgbClr val="FF6B00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815" name="PlaceHolder 2"/>
          <p:cNvSpPr>
            <a:spLocks noGrp="1"/>
          </p:cNvSpPr>
          <p:nvPr>
            <p:ph/>
          </p:nvPr>
        </p:nvSpPr>
        <p:spPr>
          <a:xfrm>
            <a:off x="690840" y="315000"/>
            <a:ext cx="4253400" cy="112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08000" indent="-2286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l-GR" sz="2400" b="1" strike="noStrike" spc="-1">
                <a:solidFill>
                  <a:srgbClr val="2789EE"/>
                </a:solidFill>
                <a:latin typeface="Trebuchet MS"/>
                <a:ea typeface="DejaVu Sans"/>
              </a:rPr>
              <a:t>ΑΠΟΤΕΛΕΣΜΑΤΑ</a:t>
            </a:r>
            <a:endParaRPr lang="el-GR" sz="2400" b="0" strike="noStrike" spc="-1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l-GR" sz="2400" b="1" strike="noStrike" spc="-1">
                <a:solidFill>
                  <a:srgbClr val="2789EE"/>
                </a:solidFill>
                <a:latin typeface="Trebuchet MS"/>
                <a:ea typeface="DejaVu Sans"/>
              </a:rPr>
              <a:t>ΑΝΑΖΗΤΗΣΗΣ   </a:t>
            </a:r>
            <a:r>
              <a:rPr lang="el-GR" sz="2400" b="1" i="1" strike="noStrike" spc="-1">
                <a:solidFill>
                  <a:srgbClr val="093C71"/>
                </a:solidFill>
                <a:latin typeface="Trebuchet MS"/>
                <a:ea typeface="DejaVu Sans"/>
              </a:rPr>
              <a:t>Τι προσέχω!</a:t>
            </a:r>
            <a:endParaRPr lang="el-GR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6" name="Text Box 1"/>
          <p:cNvSpPr/>
          <p:nvPr/>
        </p:nvSpPr>
        <p:spPr>
          <a:xfrm>
            <a:off x="8146440" y="6366240"/>
            <a:ext cx="45176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</a:t>
            </a:r>
            <a:r>
              <a:rPr lang="el-GR" sz="1800" b="0" strike="noStrike" spc="-1">
                <a:solidFill>
                  <a:srgbClr val="FFFFFF"/>
                </a:solidFill>
                <a:highlight>
                  <a:srgbClr val="0000FF"/>
                </a:highlight>
                <a:latin typeface="Arial"/>
                <a:ea typeface="DejaVu Sans"/>
              </a:rPr>
              <a:t>Βιβλιοθήκη Ο.Π.Ε</a:t>
            </a:r>
            <a:r>
              <a:rPr lang="el-G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el-GR" sz="1800" b="0" strike="noStrike" spc="-1">
              <a:latin typeface="Arial"/>
            </a:endParaRPr>
          </a:p>
        </p:txBody>
      </p:sp>
      <p:sp>
        <p:nvSpPr>
          <p:cNvPr id="817" name="Frame 2"/>
          <p:cNvSpPr/>
          <p:nvPr/>
        </p:nvSpPr>
        <p:spPr>
          <a:xfrm>
            <a:off x="2762280" y="630000"/>
            <a:ext cx="2181960" cy="613080"/>
          </a:xfrm>
          <a:prstGeom prst="frame">
            <a:avLst>
              <a:gd name="adj1" fmla="val 125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72D5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pic>
        <p:nvPicPr>
          <p:cNvPr id="818" name="Εικόνα 9" descr="Εικόνα που περιέχει γραμματοσειρά, κείμενο, στιγμιότυπο οθόνης, γραφικά&#10;&#10;Περιγραφή που δημιουργήθηκε αυτόματα"/>
          <p:cNvPicPr/>
          <p:nvPr/>
        </p:nvPicPr>
        <p:blipFill>
          <a:blip r:embed="rId4"/>
          <a:stretch/>
        </p:blipFill>
        <p:spPr>
          <a:xfrm>
            <a:off x="181440" y="6290280"/>
            <a:ext cx="4111200" cy="567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TextBox 6"/>
          <p:cNvSpPr/>
          <p:nvPr/>
        </p:nvSpPr>
        <p:spPr>
          <a:xfrm>
            <a:off x="254520" y="370440"/>
            <a:ext cx="5983200" cy="5775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820" name="PlaceHolder 1"/>
          <p:cNvSpPr>
            <a:spLocks noGrp="1"/>
          </p:cNvSpPr>
          <p:nvPr>
            <p:ph type="title"/>
          </p:nvPr>
        </p:nvSpPr>
        <p:spPr>
          <a:xfrm>
            <a:off x="374515" y="878244"/>
            <a:ext cx="4714200" cy="4389480"/>
          </a:xfrm>
          <a:prstGeom prst="rect">
            <a:avLst/>
          </a:prstGeom>
          <a:solidFill>
            <a:srgbClr val="F9CA77"/>
          </a:solidFill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2000" b="1" u="sng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Arial"/>
                <a:ea typeface="DejaVu Sans"/>
              </a:rPr>
              <a:t>ΑΝΑΖΗΤΗΣΗ ΥΛΙΚΟΥ ΣΤΟΝ ΚΑΤΑΛΟΓΟ ΑΛΛΟΥ ΑΚΑΔΗΜΑΪΚΟΥ ΙΔΡΥΜΑΤΟΣ</a:t>
            </a:r>
            <a:br>
              <a:rPr sz="4400" dirty="0"/>
            </a:br>
            <a:br>
              <a:rPr sz="4400" dirty="0"/>
            </a:br>
            <a:r>
              <a:rPr lang="el-GR" sz="2400" spc="-1" dirty="0">
                <a:solidFill>
                  <a:srgbClr val="2789EE"/>
                </a:solidFill>
                <a:latin typeface="Arial"/>
                <a:ea typeface="DejaVu Sans"/>
              </a:rPr>
              <a:t>΄</a:t>
            </a:r>
            <a:r>
              <a:rPr lang="el-GR" sz="2400" spc="-1" dirty="0" err="1">
                <a:solidFill>
                  <a:srgbClr val="2789EE"/>
                </a:solidFill>
                <a:latin typeface="Arial"/>
                <a:ea typeface="DejaVu Sans"/>
              </a:rPr>
              <a:t>Εχετε</a:t>
            </a:r>
            <a:r>
              <a:rPr lang="el-GR" sz="2400" spc="-1" dirty="0">
                <a:solidFill>
                  <a:srgbClr val="2789EE"/>
                </a:solidFill>
                <a:latin typeface="Arial"/>
                <a:ea typeface="DejaVu Sans"/>
              </a:rPr>
              <a:t> τη δυνατότητα </a:t>
            </a:r>
            <a:r>
              <a:rPr lang="el-GR" sz="2400" b="0" strike="noStrike" spc="-1" dirty="0">
                <a:solidFill>
                  <a:srgbClr val="2789EE"/>
                </a:solidFill>
                <a:latin typeface="Arial"/>
                <a:ea typeface="DejaVu Sans"/>
              </a:rPr>
              <a:t>να επιλέξετε την αναζήτηση υλικού στον κατάλογο άλλου εκπαιδευτικού ιδρύματος</a:t>
            </a:r>
            <a:br>
              <a:rPr sz="2400" dirty="0"/>
            </a:br>
            <a:r>
              <a:rPr lang="el-GR" sz="2400" b="0" strike="noStrike" spc="-1" dirty="0">
                <a:solidFill>
                  <a:srgbClr val="2789EE"/>
                </a:solidFill>
                <a:latin typeface="Arial"/>
                <a:ea typeface="DejaVu Sans"/>
              </a:rPr>
              <a:t>ή σε όλους τους καταλόγους μαζί.</a:t>
            </a:r>
            <a:br>
              <a:rPr sz="2400" dirty="0"/>
            </a:br>
            <a:br>
              <a:rPr sz="2400" dirty="0"/>
            </a:br>
            <a:endParaRPr lang="el-GR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21" name="Content Placeholder 3" descr="γενική αναζήτηση"/>
          <p:cNvPicPr/>
          <p:nvPr/>
        </p:nvPicPr>
        <p:blipFill rotWithShape="1">
          <a:blip r:embed="rId2"/>
          <a:srcRect l="11118" t="9025" r="11539" b="2825"/>
          <a:stretch/>
        </p:blipFill>
        <p:spPr>
          <a:xfrm>
            <a:off x="5088715" y="310320"/>
            <a:ext cx="6848765" cy="5895720"/>
          </a:xfrm>
          <a:prstGeom prst="rect">
            <a:avLst/>
          </a:prstGeom>
          <a:ln w="0">
            <a:noFill/>
          </a:ln>
        </p:spPr>
      </p:pic>
      <p:sp>
        <p:nvSpPr>
          <p:cNvPr id="822" name="Text Box 5"/>
          <p:cNvSpPr/>
          <p:nvPr/>
        </p:nvSpPr>
        <p:spPr>
          <a:xfrm>
            <a:off x="9207000" y="6308640"/>
            <a:ext cx="2854440" cy="54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1800" b="0" strike="noStrike" spc="-1">
                <a:solidFill>
                  <a:srgbClr val="FFFFFF"/>
                </a:solidFill>
                <a:highlight>
                  <a:srgbClr val="0000FF"/>
                </a:highlight>
                <a:latin typeface="Arial"/>
                <a:ea typeface="DejaVu Sans"/>
              </a:rPr>
              <a:t>     </a:t>
            </a:r>
            <a:r>
              <a:rPr lang="el-GR" sz="2000" b="0" strike="noStrike" spc="-1">
                <a:solidFill>
                  <a:srgbClr val="FFFFFF"/>
                </a:solidFill>
                <a:highlight>
                  <a:srgbClr val="0000FF"/>
                </a:highlight>
                <a:latin typeface="Arial"/>
                <a:ea typeface="DejaVu Sans"/>
              </a:rPr>
              <a:t>Βιβλιοθήκη Ο.Π.Ε.</a:t>
            </a:r>
            <a:endParaRPr lang="el-GR" sz="2000" b="0" strike="noStrike" spc="-1">
              <a:latin typeface="Arial"/>
            </a:endParaRPr>
          </a:p>
        </p:txBody>
      </p:sp>
      <p:sp>
        <p:nvSpPr>
          <p:cNvPr id="823" name="Straight Arrow Connector 7"/>
          <p:cNvSpPr/>
          <p:nvPr/>
        </p:nvSpPr>
        <p:spPr>
          <a:xfrm>
            <a:off x="10907280" y="2131560"/>
            <a:ext cx="122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3C71"/>
            </a:solidFill>
            <a:tailEnd type="arrow" w="med" len="med"/>
          </a:ln>
        </p:spPr>
        <p:style>
          <a:lnRef idx="2">
            <a:schemeClr val="accent1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824" name="Straight Arrow Connector 9"/>
          <p:cNvSpPr/>
          <p:nvPr/>
        </p:nvSpPr>
        <p:spPr>
          <a:xfrm>
            <a:off x="11089080" y="2015640"/>
            <a:ext cx="252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93C71"/>
            </a:solidFill>
            <a:tailEnd type="arrow" w="med" len="med"/>
          </a:ln>
        </p:spPr>
        <p:style>
          <a:lnRef idx="2">
            <a:schemeClr val="accent1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825" name="Straight Arrow Connector 11"/>
          <p:cNvSpPr/>
          <p:nvPr/>
        </p:nvSpPr>
        <p:spPr>
          <a:xfrm flipH="1">
            <a:off x="10388775" y="1450260"/>
            <a:ext cx="1231560" cy="129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6B00"/>
            </a:solidFill>
            <a:tailEnd type="arrow" w="med" len="med"/>
          </a:ln>
        </p:spPr>
        <p:style>
          <a:lnRef idx="2">
            <a:schemeClr val="accent1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826" name="Frame 13"/>
          <p:cNvSpPr/>
          <p:nvPr/>
        </p:nvSpPr>
        <p:spPr>
          <a:xfrm>
            <a:off x="8119278" y="2839090"/>
            <a:ext cx="2269497" cy="325644"/>
          </a:xfrm>
          <a:prstGeom prst="frame">
            <a:avLst>
              <a:gd name="adj1" fmla="val 12500"/>
            </a:avLst>
          </a:prstGeom>
          <a:solidFill>
            <a:srgbClr val="093C71"/>
          </a:solidFill>
          <a:ln>
            <a:solidFill>
              <a:srgbClr val="072D5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pic>
        <p:nvPicPr>
          <p:cNvPr id="827" name="Εικόνα 9" descr="Εικόνα που περιέχει γραμματοσειρά, κείμενο, στιγμιότυπο οθόνης, γραφικά&#10;&#10;Περιγραφή που δημιουργήθηκε αυτόματα"/>
          <p:cNvPicPr/>
          <p:nvPr/>
        </p:nvPicPr>
        <p:blipFill>
          <a:blip r:embed="rId3"/>
          <a:stretch/>
        </p:blipFill>
        <p:spPr>
          <a:xfrm>
            <a:off x="350640" y="6206040"/>
            <a:ext cx="4111200" cy="563040"/>
          </a:xfrm>
          <a:prstGeom prst="rect">
            <a:avLst/>
          </a:prstGeom>
          <a:ln w="0">
            <a:noFill/>
          </a:ln>
        </p:spPr>
      </p:pic>
      <p:sp>
        <p:nvSpPr>
          <p:cNvPr id="828" name="Θέση αριθμού διαφάνειας 7"/>
          <p:cNvSpPr/>
          <p:nvPr/>
        </p:nvSpPr>
        <p:spPr>
          <a:xfrm>
            <a:off x="11590200" y="6366240"/>
            <a:ext cx="461880" cy="41148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>
            <a:solidFill>
              <a:srgbClr val="093C71"/>
            </a:solidFill>
            <a:round/>
          </a:ln>
          <a:effectLst>
            <a:innerShdw dist="38100" dir="13500000">
              <a:schemeClr val="accent2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D6C52484-A401-4170-ACE5-CB6117CFB64B}" type="slidenum">
              <a:rPr lang="el-GR" sz="1800" b="1" strike="noStrike" spc="-1">
                <a:solidFill>
                  <a:srgbClr val="093C71"/>
                </a:solidFill>
                <a:latin typeface="Arial"/>
                <a:ea typeface="DejaVu Sans"/>
              </a:rPr>
              <a:t>11</a:t>
            </a:fld>
            <a:endParaRPr lang="el-G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TextBox 2"/>
          <p:cNvSpPr/>
          <p:nvPr/>
        </p:nvSpPr>
        <p:spPr>
          <a:xfrm>
            <a:off x="302760" y="324000"/>
            <a:ext cx="11428920" cy="5682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830" name="PlaceHolder 1"/>
          <p:cNvSpPr>
            <a:spLocks noGrp="1"/>
          </p:cNvSpPr>
          <p:nvPr>
            <p:ph type="title"/>
          </p:nvPr>
        </p:nvSpPr>
        <p:spPr>
          <a:xfrm>
            <a:off x="439920" y="520920"/>
            <a:ext cx="11291760" cy="193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1" strike="noStrike" spc="-1">
                <a:solidFill>
                  <a:srgbClr val="F7ACB6"/>
                </a:solidFill>
                <a:latin typeface="Arial"/>
                <a:ea typeface="DejaVu Sans"/>
              </a:rPr>
              <a:t>        </a:t>
            </a:r>
            <a:r>
              <a:rPr lang="en-US" sz="2800" b="1" strike="noStrike" spc="-1">
                <a:solidFill>
                  <a:srgbClr val="F7ACB6"/>
                </a:solidFill>
                <a:latin typeface="Arial"/>
                <a:ea typeface="DejaVu Sans"/>
              </a:rPr>
              <a:t>  </a:t>
            </a:r>
            <a:r>
              <a:rPr lang="el-GR" sz="2800" b="1" strike="noStrike" spc="-1">
                <a:solidFill>
                  <a:srgbClr val="F7ACB6"/>
                </a:solidFill>
                <a:latin typeface="Arial"/>
                <a:ea typeface="DejaVu Sans"/>
              </a:rPr>
              <a:t> </a:t>
            </a:r>
            <a:r>
              <a:rPr lang="el-GR" sz="2800" b="1" strike="noStrike" spc="-1">
                <a:solidFill>
                  <a:srgbClr val="2789EE"/>
                </a:solidFill>
                <a:latin typeface="Arial"/>
                <a:ea typeface="DejaVu Sans"/>
              </a:rPr>
              <a:t>«</a:t>
            </a:r>
            <a:r>
              <a:rPr lang="el-GR" sz="3600" b="1" strike="noStrike" spc="-1">
                <a:solidFill>
                  <a:srgbClr val="2789EE"/>
                </a:solidFill>
                <a:latin typeface="Arial"/>
                <a:ea typeface="DejaVu Sans"/>
              </a:rPr>
              <a:t>ΕΝΙΑΙΑ ΑΝΑΖΗΤΗΣΗ» </a:t>
            </a:r>
            <a:br>
              <a:rPr sz="3600"/>
            </a:br>
            <a:br>
              <a:rPr sz="3600"/>
            </a:br>
            <a:r>
              <a:rPr lang="en-US" sz="3600" b="1" strike="noStrike" spc="-1">
                <a:solidFill>
                  <a:srgbClr val="6FB0F4"/>
                </a:solidFill>
                <a:latin typeface="Arial"/>
                <a:ea typeface="DejaVu Sans"/>
              </a:rPr>
              <a:t>          SUMMON DISCOVERY SERVICE</a:t>
            </a:r>
            <a:br>
              <a:rPr sz="3600"/>
            </a:br>
            <a:r>
              <a:rPr lang="en-US" sz="3600" b="1" strike="noStrike" spc="-1">
                <a:solidFill>
                  <a:srgbClr val="6FB0F4"/>
                </a:solidFill>
                <a:latin typeface="Arial"/>
                <a:ea typeface="DejaVu Sans"/>
              </a:rPr>
              <a:t>          </a:t>
            </a:r>
            <a:r>
              <a:rPr lang="el-GR" sz="3600" b="1" i="1" strike="noStrike" spc="-1">
                <a:solidFill>
                  <a:srgbClr val="6FB0F4"/>
                </a:solidFill>
                <a:latin typeface="Arial"/>
                <a:ea typeface="DejaVu Sans"/>
              </a:rPr>
              <a:t>Ταυτόχρονη αναζήτηση:</a:t>
            </a:r>
            <a:endParaRPr lang="el-GR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1" name="Θέση περιεχομένου 4" descr="Εικόνα που περιέχει βιβλίο, κείμενο, σχεδίαση&#10;&#10;Περιγραφή που δημιουργήθηκε αυτόματα"/>
          <p:cNvPicPr/>
          <p:nvPr/>
        </p:nvPicPr>
        <p:blipFill>
          <a:blip r:embed="rId2"/>
          <a:stretch/>
        </p:blipFill>
        <p:spPr>
          <a:xfrm>
            <a:off x="9397440" y="955800"/>
            <a:ext cx="2185200" cy="2472840"/>
          </a:xfrm>
          <a:prstGeom prst="rect">
            <a:avLst/>
          </a:prstGeom>
          <a:ln w="0">
            <a:noFill/>
          </a:ln>
        </p:spPr>
      </p:pic>
      <p:sp>
        <p:nvSpPr>
          <p:cNvPr id="832" name="Curved Right Arrow 3"/>
          <p:cNvSpPr/>
          <p:nvPr/>
        </p:nvSpPr>
        <p:spPr>
          <a:xfrm>
            <a:off x="302760" y="755640"/>
            <a:ext cx="729000" cy="12150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2"/>
          </a:solidFill>
          <a:ln>
            <a:solidFill>
              <a:srgbClr val="072D5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833" name="TextBox 6"/>
          <p:cNvSpPr/>
          <p:nvPr/>
        </p:nvSpPr>
        <p:spPr>
          <a:xfrm>
            <a:off x="302760" y="2608200"/>
            <a:ext cx="8835480" cy="451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2000" b="1" strike="noStrike" spc="-1">
                <a:solidFill>
                  <a:srgbClr val="FF6B00"/>
                </a:solidFill>
                <a:latin typeface="Arial"/>
                <a:ea typeface="DejaVu Sans"/>
              </a:rPr>
              <a:t>		στις ηλεκτρονικές πηγές</a:t>
            </a:r>
            <a:endParaRPr lang="el-G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l-G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l-GR" sz="2000" b="1" strike="noStrike" spc="-1">
                <a:solidFill>
                  <a:srgbClr val="FF6B00"/>
                </a:solidFill>
                <a:latin typeface="Arial"/>
                <a:ea typeface="DejaVu Sans"/>
              </a:rPr>
              <a:t>		σε ψηφιακές βιβλιοθήκες</a:t>
            </a:r>
            <a:br>
              <a:rPr sz="2000"/>
            </a:br>
            <a:br>
              <a:rPr sz="2000"/>
            </a:br>
            <a:r>
              <a:rPr lang="el-GR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		</a:t>
            </a:r>
            <a:r>
              <a:rPr lang="el-GR" sz="2000" b="1" strike="noStrike" spc="-1">
                <a:solidFill>
                  <a:srgbClr val="FF6B00"/>
                </a:solidFill>
                <a:latin typeface="Arial"/>
                <a:ea typeface="DejaVu Sans"/>
              </a:rPr>
              <a:t>σε βιβλιογραφικές βάσεις</a:t>
            </a:r>
            <a:br>
              <a:rPr sz="2000"/>
            </a:br>
            <a:br>
              <a:rPr sz="2000"/>
            </a:br>
            <a:r>
              <a:rPr lang="el-GR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		</a:t>
            </a:r>
            <a:r>
              <a:rPr lang="el-GR" sz="2000" b="1" strike="noStrike" spc="-1">
                <a:solidFill>
                  <a:srgbClr val="FF6B00"/>
                </a:solidFill>
                <a:latin typeface="Arial"/>
                <a:ea typeface="DejaVu Sans"/>
              </a:rPr>
              <a:t>σε ηλεκτρονικές εκδόσεις βιβλίων</a:t>
            </a:r>
            <a:br>
              <a:rPr sz="2000"/>
            </a:br>
            <a:br>
              <a:rPr sz="2000"/>
            </a:br>
            <a:r>
              <a:rPr lang="el-GR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		</a:t>
            </a:r>
            <a:r>
              <a:rPr lang="el-GR" sz="2000" b="1" strike="noStrike" spc="-1">
                <a:solidFill>
                  <a:srgbClr val="FF6B00"/>
                </a:solidFill>
                <a:latin typeface="Arial"/>
                <a:ea typeface="DejaVu Sans"/>
              </a:rPr>
              <a:t>σε ηλεκτρονικές εκδόσεις περιοδικών</a:t>
            </a:r>
            <a:br>
              <a:rPr sz="2000"/>
            </a:br>
            <a:endParaRPr lang="el-G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l-G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l-G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l-G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l-G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l-GR" sz="1800" b="0" strike="noStrike" spc="-1">
              <a:latin typeface="Arial"/>
            </a:endParaRPr>
          </a:p>
        </p:txBody>
      </p:sp>
      <p:sp>
        <p:nvSpPr>
          <p:cNvPr id="834" name="Βέλος: Δεξιό 7"/>
          <p:cNvSpPr/>
          <p:nvPr/>
        </p:nvSpPr>
        <p:spPr>
          <a:xfrm>
            <a:off x="761400" y="2608200"/>
            <a:ext cx="976680" cy="482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93C71"/>
          </a:solidFill>
          <a:ln>
            <a:solidFill>
              <a:srgbClr val="031A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835" name="Βέλος: Δεξιό 8"/>
          <p:cNvSpPr/>
          <p:nvPr/>
        </p:nvSpPr>
        <p:spPr>
          <a:xfrm>
            <a:off x="761400" y="3238200"/>
            <a:ext cx="976680" cy="482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93C71"/>
          </a:solidFill>
          <a:ln>
            <a:solidFill>
              <a:srgbClr val="031A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836" name="Βέλος: Δεξιό 9"/>
          <p:cNvSpPr/>
          <p:nvPr/>
        </p:nvSpPr>
        <p:spPr>
          <a:xfrm>
            <a:off x="761400" y="3791520"/>
            <a:ext cx="976680" cy="482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93C71"/>
          </a:solidFill>
          <a:ln>
            <a:solidFill>
              <a:srgbClr val="031A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837" name="Βέλος: Δεξιό 10"/>
          <p:cNvSpPr/>
          <p:nvPr/>
        </p:nvSpPr>
        <p:spPr>
          <a:xfrm>
            <a:off x="761400" y="4412160"/>
            <a:ext cx="976680" cy="482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93C71"/>
          </a:solidFill>
          <a:ln>
            <a:solidFill>
              <a:srgbClr val="031A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838" name="Βέλος: Δεξιό 11"/>
          <p:cNvSpPr/>
          <p:nvPr/>
        </p:nvSpPr>
        <p:spPr>
          <a:xfrm>
            <a:off x="761400" y="4991040"/>
            <a:ext cx="976680" cy="482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93C71"/>
          </a:solidFill>
          <a:ln>
            <a:solidFill>
              <a:srgbClr val="031A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839" name="Text Box 1"/>
          <p:cNvSpPr/>
          <p:nvPr/>
        </p:nvSpPr>
        <p:spPr>
          <a:xfrm>
            <a:off x="9340920" y="6386040"/>
            <a:ext cx="4150800" cy="47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lang="el-GR" sz="1800" b="0" strike="noStrike" spc="-1">
                <a:solidFill>
                  <a:srgbClr val="FFFFFF"/>
                </a:solidFill>
                <a:highlight>
                  <a:srgbClr val="0000FF"/>
                </a:highlight>
                <a:latin typeface="Arial"/>
                <a:ea typeface="DejaVu Sans"/>
              </a:rPr>
              <a:t>Βιβλιοθήκη Ο.Π.Ε.</a:t>
            </a:r>
            <a:endParaRPr lang="el-GR" sz="1800" b="0" strike="noStrike" spc="-1">
              <a:latin typeface="Arial"/>
            </a:endParaRPr>
          </a:p>
        </p:txBody>
      </p:sp>
      <p:pic>
        <p:nvPicPr>
          <p:cNvPr id="840" name="Εικόνα 9" descr="Εικόνα που περιέχει γραμματοσειρά, κείμενο, στιγμιότυπο οθόνης, γραφικά&#10;&#10;Περιγραφή που δημιουργήθηκε αυτόματα"/>
          <p:cNvPicPr/>
          <p:nvPr/>
        </p:nvPicPr>
        <p:blipFill>
          <a:blip r:embed="rId3"/>
          <a:stretch/>
        </p:blipFill>
        <p:spPr>
          <a:xfrm>
            <a:off x="302760" y="6248880"/>
            <a:ext cx="3394440" cy="600840"/>
          </a:xfrm>
          <a:prstGeom prst="rect">
            <a:avLst/>
          </a:prstGeom>
          <a:ln w="0">
            <a:noFill/>
          </a:ln>
        </p:spPr>
      </p:pic>
      <p:sp>
        <p:nvSpPr>
          <p:cNvPr id="841" name="Θέση αριθμού διαφάνειας 7"/>
          <p:cNvSpPr/>
          <p:nvPr/>
        </p:nvSpPr>
        <p:spPr>
          <a:xfrm>
            <a:off x="11590200" y="6366240"/>
            <a:ext cx="461880" cy="41148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>
            <a:solidFill>
              <a:srgbClr val="093C71"/>
            </a:solidFill>
            <a:round/>
          </a:ln>
          <a:effectLst>
            <a:innerShdw dist="38100" dir="13500000">
              <a:schemeClr val="accent2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6AFB7B26-1599-41DE-9261-BD4AA212CB38}" type="slidenum">
              <a:rPr lang="el-GR" sz="1800" b="1" strike="noStrike" spc="-1">
                <a:solidFill>
                  <a:srgbClr val="093C71"/>
                </a:solidFill>
                <a:latin typeface="Arial"/>
                <a:ea typeface="DejaVu Sans"/>
              </a:rPr>
              <a:t>12</a:t>
            </a:fld>
            <a:endParaRPr lang="el-G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TextBox 4"/>
          <p:cNvSpPr/>
          <p:nvPr/>
        </p:nvSpPr>
        <p:spPr>
          <a:xfrm>
            <a:off x="1858779" y="4706911"/>
            <a:ext cx="1711187" cy="6445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el-GR" dirty="0"/>
              <a:t>Φίλτρα αναζήτησης</a:t>
            </a:r>
          </a:p>
        </p:txBody>
      </p:sp>
      <p:sp>
        <p:nvSpPr>
          <p:cNvPr id="8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 dirty="0">
                <a:solidFill>
                  <a:srgbClr val="F7ACB6"/>
                </a:solidFill>
                <a:latin typeface="Arial"/>
                <a:ea typeface="DejaVu Sans"/>
              </a:rPr>
              <a:t> </a:t>
            </a:r>
            <a:r>
              <a:rPr lang="en-US" sz="2400" b="0" u="sng" strike="noStrike" spc="-1" dirty="0">
                <a:solidFill>
                  <a:srgbClr val="F7ACB6"/>
                </a:solidFill>
                <a:uFillTx/>
                <a:latin typeface="Arial"/>
                <a:ea typeface="DejaVu Sans"/>
              </a:rPr>
              <a:t> </a:t>
            </a:r>
            <a:r>
              <a:rPr lang="el-GR" sz="2400" b="1" u="sng" strike="noStrike" spc="-1" dirty="0">
                <a:solidFill>
                  <a:srgbClr val="2789EE"/>
                </a:solidFill>
                <a:uFillTx/>
                <a:latin typeface="Arial"/>
                <a:ea typeface="DejaVu Sans"/>
              </a:rPr>
              <a:t>ΠΩΣ ΚΑΝΩ ΕΝΙΑΙΑ  ΑΝΑΖΗΤΗΣΗ</a:t>
            </a:r>
            <a:endParaRPr lang="el-GR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4" name="PlaceHolder 2"/>
          <p:cNvSpPr>
            <a:spLocks noGrp="1"/>
          </p:cNvSpPr>
          <p:nvPr>
            <p:ph/>
          </p:nvPr>
        </p:nvSpPr>
        <p:spPr>
          <a:xfrm>
            <a:off x="698766" y="1351013"/>
            <a:ext cx="3656160" cy="45729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FF6B00"/>
                </a:solidFill>
                <a:latin typeface="Arial"/>
                <a:ea typeface="DejaVu Sans"/>
              </a:rPr>
              <a:t>         </a:t>
            </a:r>
            <a:r>
              <a:rPr lang="en-US" sz="2400" b="0" strike="noStrike" spc="-1" dirty="0">
                <a:solidFill>
                  <a:srgbClr val="FF6B00"/>
                </a:solidFill>
                <a:latin typeface="Arial"/>
                <a:ea typeface="DejaVu Sans"/>
              </a:rPr>
              <a:t>www.lib.uoa.gr</a:t>
            </a:r>
            <a:r>
              <a:rPr lang="en-US" sz="1800" b="0" strike="noStrike" spc="-1" dirty="0">
                <a:solidFill>
                  <a:srgbClr val="FF6B00"/>
                </a:solidFill>
                <a:latin typeface="Arial"/>
                <a:ea typeface="DejaVu Sans"/>
              </a:rPr>
              <a:t>  </a:t>
            </a:r>
            <a:r>
              <a:rPr lang="el-GR" sz="2400" b="0" strike="noStrike" spc="-1" dirty="0">
                <a:solidFill>
                  <a:srgbClr val="FF6B00"/>
                </a:solidFill>
                <a:latin typeface="Arial"/>
                <a:ea typeface="DejaVu Sans"/>
              </a:rPr>
              <a:t>ή </a:t>
            </a:r>
            <a:r>
              <a:rPr lang="en-US" sz="2400" b="0" strike="noStrike" spc="-1" dirty="0">
                <a:solidFill>
                  <a:srgbClr val="FF6B00"/>
                </a:solidFill>
                <a:latin typeface="Arial"/>
                <a:ea typeface="DejaVu Sans"/>
              </a:rPr>
              <a:t>www.econpol.lib.uoa.gr</a:t>
            </a:r>
            <a:endParaRPr lang="el-G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FF6B00"/>
                </a:solidFill>
                <a:latin typeface="Arial"/>
                <a:ea typeface="DejaVu Sans"/>
              </a:rPr>
              <a:t>                   </a:t>
            </a:r>
            <a:endParaRPr lang="el-G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FF6B00"/>
                </a:solidFill>
                <a:latin typeface="Arial"/>
                <a:ea typeface="DejaVu Sans"/>
              </a:rPr>
              <a:t>       </a:t>
            </a:r>
            <a:r>
              <a:rPr lang="el-GR" sz="2400" b="0" strike="noStrike" spc="-1" dirty="0">
                <a:solidFill>
                  <a:srgbClr val="FF6B00"/>
                </a:solidFill>
                <a:latin typeface="Arial"/>
                <a:ea typeface="DejaVu Sans"/>
              </a:rPr>
              <a:t>Ενιαία αναζήτηση</a:t>
            </a:r>
            <a:endParaRPr lang="el-G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FF6B00"/>
                </a:solidFill>
                <a:latin typeface="Arial"/>
                <a:ea typeface="DejaVu Sans"/>
              </a:rPr>
              <a:t>             </a:t>
            </a:r>
            <a:endParaRPr lang="el-G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FF6B00"/>
                </a:solidFill>
                <a:latin typeface="Arial"/>
                <a:ea typeface="DejaVu Sans"/>
              </a:rPr>
              <a:t>        </a:t>
            </a:r>
            <a:r>
              <a:rPr lang="el-GR" sz="2400" b="0" strike="noStrike" spc="-1" dirty="0">
                <a:solidFill>
                  <a:srgbClr val="FF6B00"/>
                </a:solidFill>
                <a:latin typeface="Arial"/>
                <a:ea typeface="DejaVu Sans"/>
              </a:rPr>
              <a:t>Πληκτρολογώ τον </a:t>
            </a:r>
            <a:endParaRPr lang="el-G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FF6B00"/>
                </a:solidFill>
                <a:latin typeface="Arial"/>
                <a:ea typeface="DejaVu Sans"/>
              </a:rPr>
              <a:t>        </a:t>
            </a:r>
            <a:r>
              <a:rPr lang="el-GR" sz="2400" b="0" strike="noStrike" spc="-1" dirty="0">
                <a:solidFill>
                  <a:srgbClr val="FF6B00"/>
                </a:solidFill>
                <a:latin typeface="Arial"/>
                <a:ea typeface="DejaVu Sans"/>
              </a:rPr>
              <a:t>όρο που αναζητώ</a:t>
            </a:r>
            <a:endParaRPr lang="el-GR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5" name="Βέλος: Δεξιό 6"/>
          <p:cNvSpPr/>
          <p:nvPr/>
        </p:nvSpPr>
        <p:spPr>
          <a:xfrm>
            <a:off x="250392" y="1292307"/>
            <a:ext cx="853200" cy="477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93C71"/>
          </a:solidFill>
          <a:ln>
            <a:solidFill>
              <a:srgbClr val="031A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846" name="Βέλος: Δεξιό 8"/>
          <p:cNvSpPr/>
          <p:nvPr/>
        </p:nvSpPr>
        <p:spPr>
          <a:xfrm>
            <a:off x="211380" y="2462017"/>
            <a:ext cx="876600" cy="482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93C71"/>
          </a:solidFill>
          <a:ln>
            <a:solidFill>
              <a:srgbClr val="031A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847" name="Βέλος: Δεξιό 10"/>
          <p:cNvSpPr/>
          <p:nvPr/>
        </p:nvSpPr>
        <p:spPr>
          <a:xfrm>
            <a:off x="245195" y="3637487"/>
            <a:ext cx="852480" cy="482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93C71"/>
          </a:solidFill>
          <a:ln>
            <a:solidFill>
              <a:srgbClr val="031A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848" name="Text Box 1"/>
          <p:cNvSpPr/>
          <p:nvPr/>
        </p:nvSpPr>
        <p:spPr>
          <a:xfrm>
            <a:off x="9532080" y="6400800"/>
            <a:ext cx="4440240" cy="32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el-GR" sz="1800" b="0" strike="noStrike" spc="-1">
                <a:solidFill>
                  <a:srgbClr val="FFFFFF"/>
                </a:solidFill>
                <a:highlight>
                  <a:srgbClr val="0000FF"/>
                </a:highlight>
                <a:latin typeface="Arial"/>
                <a:ea typeface="DejaVu Sans"/>
              </a:rPr>
              <a:t>Βιβλιοθήκη Ο.Π.Ε.</a:t>
            </a:r>
            <a:endParaRPr lang="el-GR" sz="1800" b="0" strike="noStrike" spc="-1">
              <a:latin typeface="Arial"/>
            </a:endParaRPr>
          </a:p>
        </p:txBody>
      </p:sp>
      <p:pic>
        <p:nvPicPr>
          <p:cNvPr id="849" name="Picture 2" descr="ΕΝΙΑΙΑ 1"/>
          <p:cNvPicPr/>
          <p:nvPr/>
        </p:nvPicPr>
        <p:blipFill>
          <a:blip r:embed="rId2"/>
          <a:stretch/>
        </p:blipFill>
        <p:spPr>
          <a:xfrm>
            <a:off x="7045200" y="251927"/>
            <a:ext cx="4973040" cy="2016720"/>
          </a:xfrm>
          <a:prstGeom prst="rect">
            <a:avLst/>
          </a:prstGeom>
          <a:ln w="0">
            <a:noFill/>
          </a:ln>
        </p:spPr>
      </p:pic>
      <p:pic>
        <p:nvPicPr>
          <p:cNvPr id="850" name="Picture 3" descr="ΕΝΑΙΑ ΑΠΟΤΕΛΕΣΜΑ"/>
          <p:cNvPicPr/>
          <p:nvPr/>
        </p:nvPicPr>
        <p:blipFill>
          <a:blip r:embed="rId3"/>
          <a:stretch/>
        </p:blipFill>
        <p:spPr>
          <a:xfrm>
            <a:off x="4303260" y="1845162"/>
            <a:ext cx="7677360" cy="4078800"/>
          </a:xfrm>
          <a:prstGeom prst="rect">
            <a:avLst/>
          </a:prstGeom>
          <a:ln w="0">
            <a:noFill/>
          </a:ln>
        </p:spPr>
      </p:pic>
      <p:sp>
        <p:nvSpPr>
          <p:cNvPr id="851" name="Frame 5"/>
          <p:cNvSpPr/>
          <p:nvPr/>
        </p:nvSpPr>
        <p:spPr>
          <a:xfrm>
            <a:off x="7959420" y="912608"/>
            <a:ext cx="2287440" cy="1046880"/>
          </a:xfrm>
          <a:prstGeom prst="frame">
            <a:avLst>
              <a:gd name="adj1" fmla="val 12500"/>
            </a:avLst>
          </a:prstGeom>
          <a:noFill/>
          <a:ln>
            <a:solidFill>
              <a:srgbClr val="FF6B00"/>
            </a:solidFill>
          </a:ln>
        </p:spPr>
        <p:style>
          <a:lnRef idx="2">
            <a:schemeClr val="accent1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852" name="Straight Arrow Connector 7"/>
          <p:cNvSpPr/>
          <p:nvPr/>
        </p:nvSpPr>
        <p:spPr>
          <a:xfrm>
            <a:off x="6719598" y="697802"/>
            <a:ext cx="819000" cy="520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6B00"/>
            </a:solidFill>
            <a:tailEnd type="arrow" w="med" len="med"/>
          </a:ln>
        </p:spPr>
        <p:style>
          <a:lnRef idx="2">
            <a:schemeClr val="accent1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853" name="Frame 9"/>
          <p:cNvSpPr/>
          <p:nvPr/>
        </p:nvSpPr>
        <p:spPr>
          <a:xfrm>
            <a:off x="5619159" y="2037780"/>
            <a:ext cx="1263240" cy="399600"/>
          </a:xfrm>
          <a:prstGeom prst="frame">
            <a:avLst>
              <a:gd name="adj1" fmla="val 12500"/>
            </a:avLst>
          </a:prstGeom>
          <a:solidFill>
            <a:srgbClr val="093C71"/>
          </a:solidFill>
          <a:ln>
            <a:solidFill>
              <a:srgbClr val="FF6B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854" name="Rectangles 11"/>
          <p:cNvSpPr/>
          <p:nvPr/>
        </p:nvSpPr>
        <p:spPr>
          <a:xfrm>
            <a:off x="10220400" y="3857760"/>
            <a:ext cx="1614600" cy="670320"/>
          </a:xfrm>
          <a:prstGeom prst="rect">
            <a:avLst/>
          </a:prstGeom>
          <a:gradFill rotWithShape="0">
            <a:gsLst>
              <a:gs pos="0">
                <a:srgbClr val="C8CEE0"/>
              </a:gs>
              <a:gs pos="100000">
                <a:srgbClr val="E9EDF4"/>
              </a:gs>
            </a:gsLst>
            <a:lin ang="16200000"/>
          </a:gradFill>
          <a:ln>
            <a:solidFill>
              <a:srgbClr val="093C71"/>
            </a:solidFill>
          </a:ln>
        </p:spPr>
        <p:style>
          <a:lnRef idx="2">
            <a:schemeClr val="accent1"/>
          </a:lnRef>
          <a:fillRef idx="2">
            <a:schemeClr val="accent1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l-GR" sz="1400" b="0" strike="noStrike" spc="-1">
                <a:solidFill>
                  <a:srgbClr val="FF6B00"/>
                </a:solidFill>
                <a:latin typeface="Arial"/>
                <a:ea typeface="DejaVu Sans"/>
              </a:rPr>
              <a:t>ΑΠΟΤΕΛΕΣΜΑΤΑ</a:t>
            </a:r>
            <a:endParaRPr lang="el-GR" sz="1400" b="0" strike="noStrike" spc="-1">
              <a:latin typeface="Arial"/>
            </a:endParaRPr>
          </a:p>
        </p:txBody>
      </p:sp>
      <p:sp>
        <p:nvSpPr>
          <p:cNvPr id="855" name="Left Arrow 13"/>
          <p:cNvSpPr/>
          <p:nvPr/>
        </p:nvSpPr>
        <p:spPr>
          <a:xfrm>
            <a:off x="10537920" y="4595400"/>
            <a:ext cx="978840" cy="48528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93C71"/>
          </a:solidFill>
          <a:ln>
            <a:solidFill>
              <a:srgbClr val="072D5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pic>
        <p:nvPicPr>
          <p:cNvPr id="856" name="Εικόνα 9" descr="Εικόνα που περιέχει γραμματοσειρά, κείμενο, στιγμιότυπο οθόνης, γραφικά&#10;&#10;Περιγραφή που δημιουργήθηκε αυτόματα"/>
          <p:cNvPicPr/>
          <p:nvPr/>
        </p:nvPicPr>
        <p:blipFill>
          <a:blip r:embed="rId4"/>
          <a:stretch/>
        </p:blipFill>
        <p:spPr>
          <a:xfrm>
            <a:off x="492840" y="6329520"/>
            <a:ext cx="3956400" cy="493200"/>
          </a:xfrm>
          <a:prstGeom prst="rect">
            <a:avLst/>
          </a:prstGeom>
          <a:ln w="0">
            <a:noFill/>
          </a:ln>
        </p:spPr>
      </p:pic>
      <p:sp>
        <p:nvSpPr>
          <p:cNvPr id="857" name="Θέση αριθμού διαφάνειας 7"/>
          <p:cNvSpPr/>
          <p:nvPr/>
        </p:nvSpPr>
        <p:spPr>
          <a:xfrm>
            <a:off x="11590200" y="6366240"/>
            <a:ext cx="461880" cy="41148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>
            <a:solidFill>
              <a:srgbClr val="093C71"/>
            </a:solidFill>
            <a:round/>
          </a:ln>
          <a:effectLst>
            <a:innerShdw dist="38100" dir="13500000">
              <a:schemeClr val="accent2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B64BED20-6011-4C0A-A589-7C11D25A26C5}" type="slidenum">
              <a:rPr lang="el-GR" sz="1800" b="1" strike="noStrike" spc="-1">
                <a:solidFill>
                  <a:srgbClr val="093C71"/>
                </a:solidFill>
                <a:latin typeface="Arial"/>
                <a:ea typeface="DejaVu Sans"/>
              </a:rPr>
              <a:t>13</a:t>
            </a:fld>
            <a:endParaRPr lang="el-GR" sz="1800" b="0" strike="noStrike" spc="-1">
              <a:latin typeface="Arial"/>
            </a:endParaRPr>
          </a:p>
        </p:txBody>
      </p:sp>
      <p:sp>
        <p:nvSpPr>
          <p:cNvPr id="2" name="Frame 9">
            <a:extLst>
              <a:ext uri="{FF2B5EF4-FFF2-40B4-BE49-F238E27FC236}">
                <a16:creationId xmlns:a16="http://schemas.microsoft.com/office/drawing/2014/main" id="{A4C0959F-3611-C0A8-E53D-3977AEA8B495}"/>
              </a:ext>
            </a:extLst>
          </p:cNvPr>
          <p:cNvSpPr/>
          <p:nvPr/>
        </p:nvSpPr>
        <p:spPr>
          <a:xfrm>
            <a:off x="4265640" y="3857760"/>
            <a:ext cx="1830360" cy="1380667"/>
          </a:xfrm>
          <a:prstGeom prst="frame">
            <a:avLst>
              <a:gd name="adj1" fmla="val 12500"/>
            </a:avLst>
          </a:prstGeom>
          <a:solidFill>
            <a:schemeClr val="accent2"/>
          </a:solidFill>
          <a:ln>
            <a:solidFill>
              <a:srgbClr val="FF6B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A1A493-8BB2-BB1F-CD57-1969232822E6}"/>
              </a:ext>
            </a:extLst>
          </p:cNvPr>
          <p:cNvSpPr txBox="1"/>
          <p:nvPr/>
        </p:nvSpPr>
        <p:spPr>
          <a:xfrm>
            <a:off x="2524566" y="592396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cxnSp>
        <p:nvCxnSpPr>
          <p:cNvPr id="7" name="Γραμμή σύνδεσης: Γωνιώδης 6">
            <a:extLst>
              <a:ext uri="{FF2B5EF4-FFF2-40B4-BE49-F238E27FC236}">
                <a16:creationId xmlns:a16="http://schemas.microsoft.com/office/drawing/2014/main" id="{6157C1D5-B451-7753-91EA-CF84A01F0226}"/>
              </a:ext>
            </a:extLst>
          </p:cNvPr>
          <p:cNvCxnSpPr>
            <a:cxnSpLocks/>
          </p:cNvCxnSpPr>
          <p:nvPr/>
        </p:nvCxnSpPr>
        <p:spPr>
          <a:xfrm flipV="1">
            <a:off x="2930639" y="4706911"/>
            <a:ext cx="1297381" cy="32228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Box 2"/>
          <p:cNvSpPr/>
          <p:nvPr/>
        </p:nvSpPr>
        <p:spPr>
          <a:xfrm>
            <a:off x="262080" y="273960"/>
            <a:ext cx="11435760" cy="5941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859" name="PlaceHolder 1"/>
          <p:cNvSpPr>
            <a:spLocks noGrp="1"/>
          </p:cNvSpPr>
          <p:nvPr>
            <p:ph type="title"/>
          </p:nvPr>
        </p:nvSpPr>
        <p:spPr>
          <a:xfrm>
            <a:off x="900000" y="273960"/>
            <a:ext cx="10860120" cy="44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3200" b="1" u="sng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Trebuchet MS"/>
                <a:ea typeface="DejaVu Sans"/>
              </a:rPr>
              <a:t>Κατηγορίες υλικού: </a:t>
            </a:r>
            <a:br>
              <a:rPr sz="3200" dirty="0"/>
            </a:br>
            <a:br>
              <a:rPr sz="3200" dirty="0"/>
            </a:br>
            <a:r>
              <a:rPr lang="el-GR" sz="3200" b="1" i="1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/>
                <a:ea typeface="DejaVu Sans"/>
              </a:rPr>
              <a:t>υλικό που δανείζεται: </a:t>
            </a:r>
            <a:br>
              <a:rPr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l-GR" sz="3200" b="1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/>
                <a:ea typeface="DejaVu Sans"/>
              </a:rPr>
              <a:t> </a:t>
            </a:r>
            <a:br>
              <a:rPr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l-GR" sz="3200" b="1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/>
                <a:ea typeface="DejaVu Sans"/>
              </a:rPr>
              <a:t>βιβλία</a:t>
            </a:r>
            <a:br>
              <a:rPr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l-GR" sz="3200" b="1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/>
                <a:ea typeface="DejaVu Sans"/>
              </a:rPr>
              <a:t> </a:t>
            </a:r>
            <a:br>
              <a:rPr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l-GR" sz="3200" b="1" i="1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/>
                <a:ea typeface="DejaVu Sans"/>
              </a:rPr>
              <a:t>υλικό</a:t>
            </a:r>
            <a:r>
              <a:rPr lang="el-GR" sz="3200" b="0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DejaVu Sans"/>
              </a:rPr>
              <a:t> </a:t>
            </a:r>
            <a:r>
              <a:rPr lang="el-GR" sz="3200" b="1" i="1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/>
                <a:ea typeface="DejaVu Sans"/>
              </a:rPr>
              <a:t>που δεν δανείζεται: </a:t>
            </a:r>
            <a:br>
              <a:rPr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l-GR" sz="3200" b="1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/>
                <a:ea typeface="DejaVu Sans"/>
              </a:rPr>
              <a:t> </a:t>
            </a:r>
            <a:br>
              <a:rPr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l-GR" sz="3200" b="1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/>
                <a:ea typeface="DejaVu Sans"/>
              </a:rPr>
              <a:t>πληροφοριακό υλικό (εγκυκλοπαίδειες, λεξικά κτλ.), σπάνιο υλικό, διπλωματικές εργασίες</a:t>
            </a:r>
            <a:r>
              <a:rPr lang="en-US" sz="3200" b="1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/>
                <a:ea typeface="DejaVu Sans"/>
              </a:rPr>
              <a:t>, </a:t>
            </a:r>
            <a:r>
              <a:rPr lang="el-GR" sz="3200" b="1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/>
                <a:ea typeface="DejaVu Sans"/>
              </a:rPr>
              <a:t>οπτικοακουστικό υλικό</a:t>
            </a:r>
            <a:r>
              <a:rPr lang="en-US" sz="3200" b="1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/>
                <a:ea typeface="DejaVu Sans"/>
              </a:rPr>
              <a:t>, </a:t>
            </a:r>
            <a:r>
              <a:rPr lang="el-GR" sz="3200" b="1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/>
                <a:ea typeface="DejaVu Sans"/>
              </a:rPr>
              <a:t>περιοδικά, εφημερίδες, αρχειακό υλικό</a:t>
            </a:r>
            <a:endParaRPr lang="el-GR" sz="3200" b="0" strike="noStrike" spc="-1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grpSp>
        <p:nvGrpSpPr>
          <p:cNvPr id="860" name="Ομάδα 4"/>
          <p:cNvGrpSpPr/>
          <p:nvPr/>
        </p:nvGrpSpPr>
        <p:grpSpPr>
          <a:xfrm>
            <a:off x="1205640" y="4965480"/>
            <a:ext cx="10492200" cy="612360"/>
            <a:chOff x="1205640" y="4965480"/>
            <a:chExt cx="10492200" cy="612360"/>
          </a:xfrm>
        </p:grpSpPr>
        <p:sp>
          <p:nvSpPr>
            <p:cNvPr id="861" name="Πλαίσιο κειμένου 7"/>
            <p:cNvSpPr/>
            <p:nvPr/>
          </p:nvSpPr>
          <p:spPr>
            <a:xfrm>
              <a:off x="1205640" y="4965480"/>
              <a:ext cx="3096000" cy="612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l-GR"/>
            </a:p>
          </p:txBody>
        </p:sp>
        <p:sp>
          <p:nvSpPr>
            <p:cNvPr id="862" name="Πλαίσιο κειμένου 8"/>
            <p:cNvSpPr/>
            <p:nvPr/>
          </p:nvSpPr>
          <p:spPr>
            <a:xfrm>
              <a:off x="8601840" y="4965480"/>
              <a:ext cx="3096000" cy="612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l-GR"/>
            </a:p>
          </p:txBody>
        </p:sp>
      </p:grpSp>
      <p:sp>
        <p:nvSpPr>
          <p:cNvPr id="863" name="Θέση αριθμού διαφάνειας 3"/>
          <p:cNvSpPr/>
          <p:nvPr/>
        </p:nvSpPr>
        <p:spPr>
          <a:xfrm>
            <a:off x="11590200" y="6366240"/>
            <a:ext cx="461880" cy="41148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>
            <a:solidFill>
              <a:srgbClr val="093C71"/>
            </a:solidFill>
            <a:round/>
          </a:ln>
          <a:effectLst>
            <a:innerShdw dist="38100" dir="13500000">
              <a:schemeClr val="accent2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42040C18-6441-4FD3-9E22-7D9D210187AD}" type="slidenum">
              <a:rPr lang="el-GR" sz="1800" b="1" strike="noStrike" spc="-1">
                <a:solidFill>
                  <a:srgbClr val="093C71"/>
                </a:solidFill>
                <a:latin typeface="Arial"/>
                <a:ea typeface="DejaVu Sans"/>
              </a:rPr>
              <a:t>14</a:t>
            </a:fld>
            <a:endParaRPr lang="el-GR" sz="1800" b="0" strike="noStrike" spc="-1">
              <a:latin typeface="Arial"/>
            </a:endParaRPr>
          </a:p>
        </p:txBody>
      </p:sp>
      <p:pic>
        <p:nvPicPr>
          <p:cNvPr id="864" name="Picture 2" descr="κατηγορίες υλικου"/>
          <p:cNvPicPr/>
          <p:nvPr/>
        </p:nvPicPr>
        <p:blipFill>
          <a:blip r:embed="rId3"/>
          <a:stretch/>
        </p:blipFill>
        <p:spPr>
          <a:xfrm>
            <a:off x="5941080" y="388800"/>
            <a:ext cx="5879880" cy="3504960"/>
          </a:xfrm>
          <a:prstGeom prst="rect">
            <a:avLst/>
          </a:prstGeom>
          <a:ln w="0">
            <a:noFill/>
          </a:ln>
        </p:spPr>
      </p:pic>
      <p:sp>
        <p:nvSpPr>
          <p:cNvPr id="865" name="Curved Left Arrow 3"/>
          <p:cNvSpPr/>
          <p:nvPr/>
        </p:nvSpPr>
        <p:spPr>
          <a:xfrm flipH="1">
            <a:off x="261360" y="1773000"/>
            <a:ext cx="545400" cy="6408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6B00"/>
          </a:solidFill>
          <a:ln w="0">
            <a:noFill/>
          </a:ln>
        </p:spPr>
        <p:style>
          <a:lnRef idx="0">
            <a:scrgbClr r="0" g="0" b="0"/>
          </a:lnRef>
          <a:fillRef idx="1">
            <a:schemeClr val="accent2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866" name="Curved Right Arrow 5"/>
          <p:cNvSpPr/>
          <p:nvPr/>
        </p:nvSpPr>
        <p:spPr>
          <a:xfrm>
            <a:off x="277560" y="3486240"/>
            <a:ext cx="531720" cy="101412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6B00"/>
          </a:solidFill>
          <a:ln w="0">
            <a:noFill/>
          </a:ln>
        </p:spPr>
        <p:style>
          <a:lnRef idx="0">
            <a:scrgbClr r="0" g="0" b="0"/>
          </a:lnRef>
          <a:fillRef idx="1">
            <a:schemeClr val="accent2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867" name="Text Box 1"/>
          <p:cNvSpPr/>
          <p:nvPr/>
        </p:nvSpPr>
        <p:spPr>
          <a:xfrm>
            <a:off x="8794080" y="6366600"/>
            <a:ext cx="4594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</a:t>
            </a:r>
            <a:r>
              <a:rPr lang="el-GR" sz="1800" b="0" strike="noStrike" spc="-1">
                <a:solidFill>
                  <a:srgbClr val="FFFFFF"/>
                </a:solidFill>
                <a:highlight>
                  <a:srgbClr val="0000FF"/>
                </a:highlight>
                <a:latin typeface="Arial"/>
                <a:ea typeface="DejaVu Sans"/>
              </a:rPr>
              <a:t>Βιβλιοθήκη Ο.Π.Ε</a:t>
            </a:r>
            <a:r>
              <a:rPr lang="el-G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el-GR" sz="1800" b="0" strike="noStrike" spc="-1">
              <a:latin typeface="Arial"/>
            </a:endParaRPr>
          </a:p>
        </p:txBody>
      </p:sp>
      <p:pic>
        <p:nvPicPr>
          <p:cNvPr id="868" name="Εικόνα 9" descr="Εικόνα που περιέχει γραμματοσειρά, κείμενο, στιγμιότυπο οθόνης, γραφικά&#10;&#10;Περιγραφή που δημιουργήθηκε αυτόματα"/>
          <p:cNvPicPr/>
          <p:nvPr/>
        </p:nvPicPr>
        <p:blipFill>
          <a:blip r:embed="rId4"/>
          <a:stretch/>
        </p:blipFill>
        <p:spPr>
          <a:xfrm>
            <a:off x="443880" y="6280200"/>
            <a:ext cx="3351240" cy="497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TextBox 2"/>
          <p:cNvSpPr/>
          <p:nvPr/>
        </p:nvSpPr>
        <p:spPr>
          <a:xfrm>
            <a:off x="229004" y="285078"/>
            <a:ext cx="11667240" cy="592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 dirty="0"/>
          </a:p>
        </p:txBody>
      </p:sp>
      <p:sp>
        <p:nvSpPr>
          <p:cNvPr id="870" name="PlaceHolder 1"/>
          <p:cNvSpPr>
            <a:spLocks noGrp="1"/>
          </p:cNvSpPr>
          <p:nvPr>
            <p:ph type="title"/>
          </p:nvPr>
        </p:nvSpPr>
        <p:spPr>
          <a:xfrm>
            <a:off x="659160" y="560160"/>
            <a:ext cx="4862160" cy="16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l-GR" sz="2800" b="0" u="sng" strike="noStrike" spc="-1">
                <a:solidFill>
                  <a:srgbClr val="6FB0F4"/>
                </a:solidFill>
                <a:uFillTx/>
                <a:latin typeface="Arial"/>
                <a:ea typeface="DejaVu Sans"/>
              </a:rPr>
              <a:t>Χρήσιμες πληροφορίες</a:t>
            </a:r>
            <a:r>
              <a:rPr lang="en-US" sz="2800" b="0" u="sng" strike="noStrike" spc="-1">
                <a:solidFill>
                  <a:srgbClr val="6FB0F4"/>
                </a:solidFill>
                <a:uFillTx/>
                <a:latin typeface="Arial"/>
                <a:ea typeface="DejaVu Sans"/>
              </a:rPr>
              <a:t>:</a:t>
            </a:r>
            <a:br>
              <a:rPr sz="2800"/>
            </a:br>
            <a:r>
              <a:rPr lang="en-US" sz="2800" b="0" strike="noStrike" spc="-1">
                <a:solidFill>
                  <a:srgbClr val="FF6B00"/>
                </a:solidFill>
                <a:latin typeface="Arial"/>
                <a:ea typeface="DejaVu Sans"/>
              </a:rPr>
              <a:t>www.lib.uoa.gr</a:t>
            </a:r>
            <a:br>
              <a:rPr sz="2800"/>
            </a:br>
            <a:r>
              <a:rPr lang="en-US" sz="2800" b="0" strike="noStrike" spc="-1">
                <a:solidFill>
                  <a:srgbClr val="FF6B00"/>
                </a:solidFill>
                <a:latin typeface="Arial"/>
                <a:ea typeface="DejaVu Sans"/>
              </a:rPr>
              <a:t>  www.econpol.lib.uoa.gr</a:t>
            </a:r>
            <a:endParaRPr lang="el-G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1" name="Θέση αριθμού διαφάνειας 3"/>
          <p:cNvSpPr/>
          <p:nvPr/>
        </p:nvSpPr>
        <p:spPr>
          <a:xfrm>
            <a:off x="11590200" y="6366240"/>
            <a:ext cx="461880" cy="41148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>
            <a:solidFill>
              <a:srgbClr val="093C71"/>
            </a:solidFill>
            <a:round/>
          </a:ln>
          <a:effectLst>
            <a:innerShdw dist="38100" dir="13500000">
              <a:schemeClr val="accent2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43CA6384-DF90-45CE-BE20-251FE38C8354}" type="slidenum">
              <a:rPr lang="el-GR" sz="1800" b="1" strike="noStrike" spc="-1">
                <a:solidFill>
                  <a:srgbClr val="093C71"/>
                </a:solidFill>
                <a:latin typeface="Arial"/>
                <a:ea typeface="DejaVu Sans"/>
              </a:rPr>
              <a:t>15</a:t>
            </a:fld>
            <a:endParaRPr lang="el-GR" sz="1800" b="0" strike="noStrike" spc="-1">
              <a:latin typeface="Arial"/>
            </a:endParaRPr>
          </a:p>
        </p:txBody>
      </p:sp>
      <p:pic>
        <p:nvPicPr>
          <p:cNvPr id="872" name="Content Placeholder 4" descr="Βιβλιοθήκη Σχολής ΟΠΕ"/>
          <p:cNvPicPr/>
          <p:nvPr/>
        </p:nvPicPr>
        <p:blipFill>
          <a:blip r:embed="rId3"/>
          <a:stretch/>
        </p:blipFill>
        <p:spPr>
          <a:xfrm>
            <a:off x="5120880" y="953403"/>
            <a:ext cx="4252922" cy="4527834"/>
          </a:xfrm>
          <a:prstGeom prst="rect">
            <a:avLst/>
          </a:prstGeom>
          <a:ln w="0">
            <a:noFill/>
          </a:ln>
        </p:spPr>
      </p:pic>
      <p:pic>
        <p:nvPicPr>
          <p:cNvPr id="873" name="Picture 1" descr="πληροφορίες"/>
          <p:cNvPicPr/>
          <p:nvPr/>
        </p:nvPicPr>
        <p:blipFill>
          <a:blip r:embed="rId4"/>
          <a:stretch/>
        </p:blipFill>
        <p:spPr>
          <a:xfrm>
            <a:off x="295756" y="2255908"/>
            <a:ext cx="4862160" cy="3691440"/>
          </a:xfrm>
          <a:prstGeom prst="rect">
            <a:avLst/>
          </a:prstGeom>
          <a:ln w="0">
            <a:noFill/>
          </a:ln>
        </p:spPr>
      </p:pic>
      <p:sp>
        <p:nvSpPr>
          <p:cNvPr id="874" name="Text Box 1"/>
          <p:cNvSpPr/>
          <p:nvPr/>
        </p:nvSpPr>
        <p:spPr>
          <a:xfrm>
            <a:off x="8948880" y="6388560"/>
            <a:ext cx="5398920" cy="388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lang="el-GR" sz="1800" b="0" strike="noStrike" spc="-1">
                <a:solidFill>
                  <a:srgbClr val="FFFFFF"/>
                </a:solidFill>
                <a:highlight>
                  <a:srgbClr val="0000FF"/>
                </a:highlight>
                <a:latin typeface="Arial"/>
                <a:ea typeface="DejaVu Sans"/>
              </a:rPr>
              <a:t>Βιβλιοθήκη Ο.Π.Ε.</a:t>
            </a:r>
            <a:endParaRPr lang="el-GR" sz="1800" b="0" strike="noStrike" spc="-1">
              <a:latin typeface="Arial"/>
            </a:endParaRPr>
          </a:p>
        </p:txBody>
      </p:sp>
      <p:pic>
        <p:nvPicPr>
          <p:cNvPr id="875" name="Εικόνα 9" descr="Εικόνα που περιέχει γραμματοσειρά, κείμενο, στιγμιότυπο οθόνης, γραφικά&#10;&#10;Περιγραφή που δημιουργήθηκε αυτόματα"/>
          <p:cNvPicPr/>
          <p:nvPr/>
        </p:nvPicPr>
        <p:blipFill>
          <a:blip r:embed="rId5"/>
          <a:stretch/>
        </p:blipFill>
        <p:spPr>
          <a:xfrm>
            <a:off x="266040" y="6285960"/>
            <a:ext cx="3774600" cy="555120"/>
          </a:xfrm>
          <a:prstGeom prst="rect">
            <a:avLst/>
          </a:prstGeom>
          <a:ln w="0">
            <a:noFill/>
          </a:ln>
        </p:spPr>
      </p:pic>
      <p:sp>
        <p:nvSpPr>
          <p:cNvPr id="876" name="Text Box 3"/>
          <p:cNvSpPr/>
          <p:nvPr/>
        </p:nvSpPr>
        <p:spPr>
          <a:xfrm>
            <a:off x="5758946" y="285078"/>
            <a:ext cx="4685374" cy="16505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el-GR" sz="1200" b="0" strike="noStrike" spc="-1" dirty="0">
              <a:highlight>
                <a:srgbClr val="FFFF00"/>
              </a:highlight>
              <a:latin typeface="Arial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ADB2E293-2FD9-5D66-6D24-6C50121113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734" y="252920"/>
            <a:ext cx="2590226" cy="32196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PlaceHolder 1"/>
          <p:cNvSpPr>
            <a:spLocks noGrp="1"/>
          </p:cNvSpPr>
          <p:nvPr>
            <p:ph type="title"/>
          </p:nvPr>
        </p:nvSpPr>
        <p:spPr>
          <a:xfrm>
            <a:off x="360000" y="1620000"/>
            <a:ext cx="5606640" cy="305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90000"/>
              </a:lnSpc>
              <a:buNone/>
            </a:pPr>
            <a:br>
              <a:rPr sz="3550"/>
            </a:br>
            <a:br>
              <a:rPr sz="3550"/>
            </a:br>
            <a:br>
              <a:rPr sz="3550"/>
            </a:br>
            <a:br>
              <a:rPr sz="3550"/>
            </a:br>
            <a:br>
              <a:rPr sz="3550"/>
            </a:br>
            <a:br>
              <a:rPr sz="3550"/>
            </a:br>
            <a:br>
              <a:rPr sz="3550"/>
            </a:br>
            <a:br>
              <a:rPr sz="3550"/>
            </a:br>
            <a:br>
              <a:rPr sz="3550"/>
            </a:br>
            <a:endParaRPr lang="el-GR" sz="35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2" name="Θέση αριθμού διαφάνειας 2"/>
          <p:cNvSpPr/>
          <p:nvPr/>
        </p:nvSpPr>
        <p:spPr>
          <a:xfrm>
            <a:off x="11590200" y="6366240"/>
            <a:ext cx="461880" cy="41148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>
            <a:solidFill>
              <a:srgbClr val="093C71"/>
            </a:solidFill>
            <a:round/>
          </a:ln>
          <a:effectLst>
            <a:innerShdw dist="38100" dir="13500000">
              <a:schemeClr val="accent2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733" name="Rectangles 532"/>
          <p:cNvSpPr/>
          <p:nvPr/>
        </p:nvSpPr>
        <p:spPr>
          <a:xfrm>
            <a:off x="360000" y="180000"/>
            <a:ext cx="5937840" cy="543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550" b="1" strike="noStrike" spc="-1">
                <a:solidFill>
                  <a:srgbClr val="2789EE"/>
                </a:solidFill>
                <a:latin typeface="Trebuchet MS"/>
                <a:ea typeface="DejaVu Sans"/>
              </a:rPr>
              <a:t>Π</a:t>
            </a:r>
            <a:r>
              <a:rPr lang="el-GR" sz="3550" b="1" strike="noStrike" spc="-1">
                <a:solidFill>
                  <a:srgbClr val="2789EE"/>
                </a:solidFill>
                <a:latin typeface="Trebuchet MS"/>
                <a:ea typeface="DejaVu Sans"/>
              </a:rPr>
              <a:t>ώ</a:t>
            </a:r>
            <a:r>
              <a:rPr lang="en-US" sz="3550" b="1" strike="noStrike" spc="-1">
                <a:solidFill>
                  <a:srgbClr val="2789EE"/>
                </a:solidFill>
                <a:latin typeface="Trebuchet MS"/>
                <a:ea typeface="DejaVu Sans"/>
              </a:rPr>
              <a:t>ς αναζητώ το υλικό μου στον OPAC</a:t>
            </a:r>
            <a:r>
              <a:rPr lang="en-US" sz="3100" b="0" strike="noStrike" spc="-1">
                <a:solidFill>
                  <a:srgbClr val="2789EE"/>
                </a:solidFill>
                <a:latin typeface="Trebuchet MS"/>
                <a:ea typeface="DejaVu Sans"/>
              </a:rPr>
              <a:t> </a:t>
            </a:r>
            <a:endParaRPr lang="el-GR" sz="31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l-GR" sz="3100" b="0" strike="noStrike" spc="-1">
                <a:solidFill>
                  <a:srgbClr val="2789EE"/>
                </a:solidFill>
                <a:latin typeface="Trebuchet MS"/>
                <a:ea typeface="DejaVu Sans"/>
              </a:rPr>
              <a:t>1ος τρόπος</a:t>
            </a:r>
            <a:br>
              <a:rPr sz="3100"/>
            </a:br>
            <a:r>
              <a:rPr lang="en-US" sz="3100" b="0" strike="noStrike" spc="-1">
                <a:solidFill>
                  <a:srgbClr val="2789EE"/>
                </a:solidFill>
                <a:latin typeface="Trebuchet MS"/>
                <a:ea typeface="DejaVu Sans"/>
              </a:rPr>
              <a:t> </a:t>
            </a:r>
            <a:br>
              <a:rPr sz="3100"/>
            </a:br>
            <a:r>
              <a:rPr lang="en-US" sz="3100" b="0" strike="noStrike" spc="-1">
                <a:solidFill>
                  <a:srgbClr val="2789EE"/>
                </a:solidFill>
                <a:latin typeface="Arial"/>
                <a:ea typeface="DejaVu Sans"/>
              </a:rPr>
              <a:t>           </a:t>
            </a:r>
            <a:r>
              <a:rPr lang="en-US" sz="3100" b="0" strike="noStrike" spc="-1">
                <a:solidFill>
                  <a:srgbClr val="FFFFFF">
                    <a:alpha val="1000"/>
                  </a:srgbClr>
                </a:solidFill>
                <a:latin typeface="Arial"/>
                <a:ea typeface="DejaVu Sans"/>
              </a:rPr>
              <a:t> </a:t>
            </a:r>
            <a:r>
              <a:rPr lang="en-US" sz="3100" b="0" u="sng" strike="noStrike" spc="-1">
                <a:solidFill>
                  <a:srgbClr val="FFFFFF">
                    <a:alpha val="1000"/>
                  </a:srgbClr>
                </a:solidFill>
                <a:uFillTx/>
                <a:latin typeface="Arial"/>
                <a:ea typeface="DejaVu Sans"/>
              </a:rPr>
              <a:t> </a:t>
            </a:r>
            <a:r>
              <a:rPr lang="en-US" sz="3100" b="0" u="sng" strike="noStrike" spc="-1">
                <a:solidFill>
                  <a:srgbClr val="2789EE"/>
                </a:solidFill>
                <a:uFillTx/>
                <a:latin typeface="Trebuchet MS"/>
                <a:ea typeface="DejaVu Sans"/>
                <a:hlinkClick r:id="rId3"/>
              </a:rPr>
              <a:t>www.lib.uoa.gr</a:t>
            </a:r>
            <a:r>
              <a:rPr lang="en-US" sz="3100" b="0" u="sng" strike="noStrike" spc="-1">
                <a:solidFill>
                  <a:srgbClr val="2789EE"/>
                </a:solidFill>
                <a:uFillTx/>
                <a:latin typeface="Trebuchet MS"/>
                <a:ea typeface="DejaVu Sans"/>
              </a:rPr>
              <a:t> </a:t>
            </a:r>
            <a:br>
              <a:rPr sz="3100"/>
            </a:br>
            <a:r>
              <a:rPr lang="en-US" sz="3100" b="0" strike="noStrike" spc="-1">
                <a:solidFill>
                  <a:srgbClr val="2789EE"/>
                </a:solidFill>
                <a:latin typeface="Trebuchet MS"/>
                <a:ea typeface="DejaVu Sans"/>
              </a:rPr>
              <a:t> </a:t>
            </a:r>
            <a:br>
              <a:rPr sz="3100"/>
            </a:br>
            <a:r>
              <a:rPr lang="en-US" sz="3100" b="0" strike="noStrike" spc="-1">
                <a:solidFill>
                  <a:srgbClr val="2789EE"/>
                </a:solidFill>
                <a:latin typeface="Arial"/>
                <a:ea typeface="DejaVu Sans"/>
              </a:rPr>
              <a:t>             </a:t>
            </a:r>
            <a:r>
              <a:rPr lang="en-US" sz="3100" b="0" strike="noStrike" spc="-1">
                <a:solidFill>
                  <a:srgbClr val="2789EE"/>
                </a:solidFill>
                <a:latin typeface="Trebuchet MS"/>
                <a:ea typeface="DejaVu Sans"/>
              </a:rPr>
              <a:t>Υπηρεσίες </a:t>
            </a:r>
            <a:br>
              <a:rPr sz="3100"/>
            </a:br>
            <a:r>
              <a:rPr lang="en-US" sz="3100" b="0" strike="noStrike" spc="-1">
                <a:solidFill>
                  <a:srgbClr val="2789EE"/>
                </a:solidFill>
                <a:latin typeface="Trebuchet MS"/>
                <a:ea typeface="DejaVu Sans"/>
              </a:rPr>
              <a:t> </a:t>
            </a:r>
            <a:br>
              <a:rPr sz="3100"/>
            </a:br>
            <a:r>
              <a:rPr lang="en-US" sz="3100" b="0" strike="noStrike" spc="-1">
                <a:solidFill>
                  <a:srgbClr val="2789EE"/>
                </a:solidFill>
                <a:latin typeface="Arial"/>
                <a:ea typeface="DejaVu Sans"/>
              </a:rPr>
              <a:t>             </a:t>
            </a:r>
            <a:r>
              <a:rPr lang="en-US" sz="3100" b="0" strike="noStrike" spc="-1">
                <a:solidFill>
                  <a:srgbClr val="2789EE"/>
                </a:solidFill>
                <a:latin typeface="Trebuchet MS"/>
                <a:ea typeface="DejaVu Sans"/>
              </a:rPr>
              <a:t>Κατάλογος OPAC </a:t>
            </a:r>
            <a:br>
              <a:rPr sz="3100"/>
            </a:br>
            <a:br>
              <a:rPr sz="3100"/>
            </a:br>
            <a:r>
              <a:rPr lang="en-US" sz="3100" b="0" strike="noStrike" spc="-1">
                <a:solidFill>
                  <a:srgbClr val="2789EE"/>
                </a:solidFill>
                <a:latin typeface="Arial"/>
                <a:ea typeface="DejaVu Sans"/>
              </a:rPr>
              <a:t>             </a:t>
            </a:r>
            <a:r>
              <a:rPr lang="en-US" sz="3100" b="0" strike="noStrike" spc="-1">
                <a:solidFill>
                  <a:srgbClr val="2789EE"/>
                </a:solidFill>
                <a:latin typeface="Trebuchet MS"/>
                <a:ea typeface="DejaVu Sans"/>
              </a:rPr>
              <a:t>Σύνδεση στον OPAC</a:t>
            </a:r>
            <a:endParaRPr lang="el-GR" sz="3100" b="0" strike="noStrike" spc="-1">
              <a:latin typeface="Arial"/>
            </a:endParaRPr>
          </a:p>
        </p:txBody>
      </p:sp>
      <p:pic>
        <p:nvPicPr>
          <p:cNvPr id="734" name="Εικόνα 1" descr="Εικόνα που περιέχει κείμενο, στιγμιότυπο οθόνης, ουρανός, τοποθεσία web&#10;&#10;Περιγραφή που δημιουργήθηκε αυτόματα"/>
          <p:cNvPicPr/>
          <p:nvPr/>
        </p:nvPicPr>
        <p:blipFill>
          <a:blip r:embed="rId4"/>
          <a:stretch/>
        </p:blipFill>
        <p:spPr>
          <a:xfrm>
            <a:off x="6297840" y="621000"/>
            <a:ext cx="5111280" cy="5245200"/>
          </a:xfrm>
          <a:prstGeom prst="rect">
            <a:avLst/>
          </a:prstGeom>
          <a:ln w="0">
            <a:noFill/>
          </a:ln>
        </p:spPr>
      </p:pic>
      <p:sp>
        <p:nvSpPr>
          <p:cNvPr id="735" name="Striped Right Arrow 8"/>
          <p:cNvSpPr/>
          <p:nvPr/>
        </p:nvSpPr>
        <p:spPr>
          <a:xfrm>
            <a:off x="479520" y="2358720"/>
            <a:ext cx="977400" cy="48384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93C71"/>
          </a:solidFill>
          <a:ln>
            <a:solidFill>
              <a:srgbClr val="072D5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736" name="Striped Right Arrow 9"/>
          <p:cNvSpPr/>
          <p:nvPr/>
        </p:nvSpPr>
        <p:spPr>
          <a:xfrm>
            <a:off x="479520" y="3317760"/>
            <a:ext cx="977400" cy="48384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93C71"/>
          </a:solidFill>
          <a:ln>
            <a:solidFill>
              <a:srgbClr val="072D5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737" name="Striped Right Arrow 11"/>
          <p:cNvSpPr/>
          <p:nvPr/>
        </p:nvSpPr>
        <p:spPr>
          <a:xfrm>
            <a:off x="479520" y="4221360"/>
            <a:ext cx="977400" cy="48384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93C71"/>
          </a:solidFill>
          <a:ln>
            <a:solidFill>
              <a:srgbClr val="072D5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738" name="Striped Right Arrow 14"/>
          <p:cNvSpPr/>
          <p:nvPr/>
        </p:nvSpPr>
        <p:spPr>
          <a:xfrm>
            <a:off x="479520" y="5124600"/>
            <a:ext cx="977400" cy="48384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93C71"/>
          </a:solidFill>
          <a:ln>
            <a:solidFill>
              <a:srgbClr val="072D5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739" name="Straight Arrow Connector 15"/>
          <p:cNvSpPr/>
          <p:nvPr/>
        </p:nvSpPr>
        <p:spPr>
          <a:xfrm>
            <a:off x="7138900" y="1172305"/>
            <a:ext cx="937440" cy="62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6B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740" name="Frame 19"/>
          <p:cNvSpPr/>
          <p:nvPr/>
        </p:nvSpPr>
        <p:spPr>
          <a:xfrm>
            <a:off x="7939980" y="2022085"/>
            <a:ext cx="778680" cy="327240"/>
          </a:xfrm>
          <a:prstGeom prst="frame">
            <a:avLst>
              <a:gd name="adj1" fmla="val 0"/>
            </a:avLst>
          </a:prstGeom>
          <a:noFill/>
          <a:ln>
            <a:solidFill>
              <a:srgbClr val="FF6B00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741" name="Flowchart: Process 20"/>
          <p:cNvSpPr/>
          <p:nvPr/>
        </p:nvSpPr>
        <p:spPr>
          <a:xfrm>
            <a:off x="407520" y="1268640"/>
            <a:ext cx="2143800" cy="718920"/>
          </a:xfrm>
          <a:prstGeom prst="flowChartProcess">
            <a:avLst/>
          </a:prstGeom>
          <a:noFill/>
          <a:ln>
            <a:solidFill>
              <a:srgbClr val="072D5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742" name="Text Box 2"/>
          <p:cNvSpPr/>
          <p:nvPr/>
        </p:nvSpPr>
        <p:spPr>
          <a:xfrm>
            <a:off x="9584640" y="6366240"/>
            <a:ext cx="5554800" cy="56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1800" b="0" strike="noStrike" spc="-1">
                <a:solidFill>
                  <a:srgbClr val="FFFFFF"/>
                </a:solidFill>
                <a:highlight>
                  <a:srgbClr val="0000FF"/>
                </a:highlight>
                <a:latin typeface="Arial"/>
                <a:ea typeface="DejaVu Sans"/>
              </a:rPr>
              <a:t>Βιβλιοθήκη Ο.Π.Ε</a:t>
            </a:r>
            <a:r>
              <a:rPr lang="en-US" sz="1800" b="0" strike="noStrike" spc="-1">
                <a:solidFill>
                  <a:srgbClr val="2789EE"/>
                </a:solidFill>
                <a:latin typeface="Arial"/>
                <a:ea typeface="DejaVu Sans"/>
              </a:rPr>
              <a:t>.   </a:t>
            </a:r>
            <a:r>
              <a:rPr lang="en-US" sz="1800" b="1" strike="noStrike" spc="-1">
                <a:solidFill>
                  <a:srgbClr val="2789EE"/>
                </a:solidFill>
                <a:latin typeface="Arial"/>
                <a:ea typeface="DejaVu Sans"/>
              </a:rPr>
              <a:t>2</a:t>
            </a:r>
            <a:r>
              <a:rPr lang="en-US" sz="1800" b="0" strike="noStrike" spc="-1">
                <a:solidFill>
                  <a:srgbClr val="2789EE"/>
                </a:solidFill>
                <a:latin typeface="Arial"/>
                <a:ea typeface="DejaVu Sans"/>
              </a:rPr>
              <a:t> </a:t>
            </a:r>
            <a:endParaRPr lang="el-GR" sz="1800" b="0" strike="noStrike" spc="-1">
              <a:latin typeface="Arial"/>
            </a:endParaRPr>
          </a:p>
        </p:txBody>
      </p:sp>
      <p:pic>
        <p:nvPicPr>
          <p:cNvPr id="743" name="Εικόνα 9" descr="Εικόνα που περιέχει γραμματοσειρά, κείμενο, στιγμιότυπο οθόνης, γραφικά&#10;&#10;Περιγραφή που δημιουργήθηκε αυτόματα"/>
          <p:cNvPicPr/>
          <p:nvPr/>
        </p:nvPicPr>
        <p:blipFill>
          <a:blip r:embed="rId5"/>
          <a:stretch/>
        </p:blipFill>
        <p:spPr>
          <a:xfrm>
            <a:off x="259200" y="6260400"/>
            <a:ext cx="4111200" cy="597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br>
              <a:rPr sz="2800" dirty="0"/>
            </a:br>
            <a:r>
              <a:rPr lang="en-US" sz="2800" b="1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Π</a:t>
            </a:r>
            <a:r>
              <a:rPr lang="el-GR" sz="2800" b="1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ώ</a:t>
            </a:r>
            <a:r>
              <a:rPr lang="en-US" sz="2800" b="1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ς ανα</a:t>
            </a:r>
            <a:r>
              <a:rPr lang="en-US" sz="2800" b="1" strike="noStrike" spc="-1" dirty="0" err="1">
                <a:solidFill>
                  <a:srgbClr val="2789EE"/>
                </a:solidFill>
                <a:latin typeface="Trebuchet MS"/>
                <a:ea typeface="DejaVu Sans"/>
              </a:rPr>
              <a:t>ζητώ</a:t>
            </a:r>
            <a:r>
              <a:rPr lang="en-US" sz="2800" b="1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 </a:t>
            </a:r>
            <a:r>
              <a:rPr lang="en-US" sz="2800" b="1" strike="noStrike" spc="-1" dirty="0" err="1">
                <a:solidFill>
                  <a:srgbClr val="2789EE"/>
                </a:solidFill>
                <a:latin typeface="Trebuchet MS"/>
                <a:ea typeface="DejaVu Sans"/>
              </a:rPr>
              <a:t>το</a:t>
            </a:r>
            <a:r>
              <a:rPr lang="en-US" sz="2800" b="1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 </a:t>
            </a:r>
            <a:r>
              <a:rPr lang="en-US" sz="2800" b="1" strike="noStrike" spc="-1" dirty="0" err="1">
                <a:solidFill>
                  <a:srgbClr val="2789EE"/>
                </a:solidFill>
                <a:latin typeface="Trebuchet MS"/>
                <a:ea typeface="DejaVu Sans"/>
              </a:rPr>
              <a:t>υλικό</a:t>
            </a:r>
            <a:r>
              <a:rPr lang="en-US" sz="2800" b="1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 </a:t>
            </a:r>
            <a:r>
              <a:rPr lang="en-US" sz="2800" b="1" strike="noStrike" spc="-1" dirty="0" err="1">
                <a:solidFill>
                  <a:srgbClr val="2789EE"/>
                </a:solidFill>
                <a:latin typeface="Trebuchet MS"/>
                <a:ea typeface="DejaVu Sans"/>
              </a:rPr>
              <a:t>μου</a:t>
            </a:r>
            <a:r>
              <a:rPr lang="en-US" sz="2800" b="1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 </a:t>
            </a:r>
            <a:r>
              <a:rPr lang="en-US" sz="2800" b="1" strike="noStrike" spc="-1" dirty="0" err="1">
                <a:solidFill>
                  <a:srgbClr val="2789EE"/>
                </a:solidFill>
                <a:latin typeface="Trebuchet MS"/>
                <a:ea typeface="DejaVu Sans"/>
              </a:rPr>
              <a:t>στον</a:t>
            </a:r>
            <a:r>
              <a:rPr lang="en-US" sz="2800" b="1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 OPAC</a:t>
            </a:r>
            <a:r>
              <a:rPr lang="en-US" sz="2800" b="0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 </a:t>
            </a:r>
            <a:br>
              <a:rPr sz="2800" dirty="0"/>
            </a:br>
            <a:br>
              <a:rPr sz="2800" dirty="0"/>
            </a:br>
            <a:r>
              <a:rPr lang="el-GR" sz="2800" b="0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2ος τρόπος </a:t>
            </a:r>
            <a:endParaRPr lang="el-G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5" name="PlaceHolder 2"/>
          <p:cNvSpPr>
            <a:spLocks noGrp="1"/>
          </p:cNvSpPr>
          <p:nvPr>
            <p:ph/>
          </p:nvPr>
        </p:nvSpPr>
        <p:spPr>
          <a:xfrm>
            <a:off x="1488060" y="2251620"/>
            <a:ext cx="10995840" cy="34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700" b="1" u="sng" strike="noStrike" spc="-1" dirty="0">
                <a:solidFill>
                  <a:srgbClr val="0070C0"/>
                </a:solidFill>
                <a:uFillTx/>
                <a:latin typeface="Arial"/>
                <a:ea typeface="DejaVu Sans"/>
              </a:rPr>
              <a:t>www.econpol.lib.uoa.gr</a:t>
            </a:r>
            <a:endParaRPr lang="el-GR" sz="27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27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700" b="0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Υπ</a:t>
            </a:r>
            <a:r>
              <a:rPr lang="en-US" sz="2700" b="0" strike="noStrike" spc="-1" dirty="0" err="1">
                <a:solidFill>
                  <a:srgbClr val="2789EE"/>
                </a:solidFill>
                <a:latin typeface="Trebuchet MS"/>
                <a:ea typeface="DejaVu Sans"/>
              </a:rPr>
              <a:t>ηρεσίες</a:t>
            </a:r>
            <a:r>
              <a:rPr lang="en-US" sz="2700" b="0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 </a:t>
            </a:r>
            <a:br>
              <a:rPr sz="2700" dirty="0"/>
            </a:br>
            <a:r>
              <a:rPr lang="en-US" sz="2700" b="0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 </a:t>
            </a:r>
            <a:endParaRPr lang="el-GR" sz="27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700" b="0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Κα</a:t>
            </a:r>
            <a:r>
              <a:rPr lang="en-US" sz="2700" b="0" strike="noStrike" spc="-1" dirty="0" err="1">
                <a:solidFill>
                  <a:srgbClr val="2789EE"/>
                </a:solidFill>
                <a:latin typeface="Trebuchet MS"/>
                <a:ea typeface="DejaVu Sans"/>
              </a:rPr>
              <a:t>τάλογος</a:t>
            </a:r>
            <a:r>
              <a:rPr lang="en-US" sz="2700" b="0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 OPAC </a:t>
            </a:r>
            <a:br>
              <a:rPr sz="2700" dirty="0"/>
            </a:br>
            <a:endParaRPr lang="el-GR" sz="27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700" b="0" strike="noStrike" spc="-1" dirty="0" err="1">
                <a:solidFill>
                  <a:srgbClr val="2789EE"/>
                </a:solidFill>
                <a:latin typeface="Trebuchet MS"/>
                <a:ea typeface="DejaVu Sans"/>
              </a:rPr>
              <a:t>Σύνδεση</a:t>
            </a:r>
            <a:r>
              <a:rPr lang="en-US" sz="2700" b="0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 </a:t>
            </a:r>
            <a:r>
              <a:rPr lang="en-US" sz="2700" b="0" strike="noStrike" spc="-1" dirty="0" err="1">
                <a:solidFill>
                  <a:srgbClr val="2789EE"/>
                </a:solidFill>
                <a:latin typeface="Trebuchet MS"/>
                <a:ea typeface="DejaVu Sans"/>
              </a:rPr>
              <a:t>στον</a:t>
            </a:r>
            <a:r>
              <a:rPr lang="en-US" sz="2700" b="0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 OPAC</a:t>
            </a:r>
            <a:endParaRPr lang="el-GR" sz="27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700" b="0" strike="noStrike" spc="-1" dirty="0">
                <a:solidFill>
                  <a:srgbClr val="0070C0"/>
                </a:solidFill>
                <a:latin typeface="Trebuchet MS"/>
                <a:ea typeface="DejaVu Sans"/>
              </a:rPr>
              <a:t>           </a:t>
            </a:r>
            <a:endParaRPr lang="el-GR" sz="27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6" name="Rectangles 3"/>
          <p:cNvSpPr/>
          <p:nvPr/>
        </p:nvSpPr>
        <p:spPr>
          <a:xfrm>
            <a:off x="467280" y="1197000"/>
            <a:ext cx="2041560" cy="722880"/>
          </a:xfrm>
          <a:prstGeom prst="rect">
            <a:avLst/>
          </a:prstGeom>
          <a:noFill/>
          <a:ln>
            <a:solidFill>
              <a:srgbClr val="093C71"/>
            </a:solidFill>
          </a:ln>
        </p:spPr>
        <p:style>
          <a:lnRef idx="3">
            <a:schemeClr val="accent1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747" name="Striped Right Arrow 5"/>
          <p:cNvSpPr/>
          <p:nvPr/>
        </p:nvSpPr>
        <p:spPr>
          <a:xfrm>
            <a:off x="394560" y="2255670"/>
            <a:ext cx="975600" cy="48384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93C71"/>
          </a:solidFill>
          <a:ln>
            <a:solidFill>
              <a:srgbClr val="072D5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748" name="Striped Right Arrow 10"/>
          <p:cNvSpPr/>
          <p:nvPr/>
        </p:nvSpPr>
        <p:spPr>
          <a:xfrm>
            <a:off x="345600" y="4245802"/>
            <a:ext cx="1006560" cy="48384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93C71"/>
          </a:solidFill>
          <a:ln>
            <a:solidFill>
              <a:srgbClr val="072D5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749" name="Striped Right Arrow 11"/>
          <p:cNvSpPr/>
          <p:nvPr/>
        </p:nvSpPr>
        <p:spPr>
          <a:xfrm>
            <a:off x="335160" y="3311300"/>
            <a:ext cx="1027440" cy="48384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93C71"/>
          </a:solidFill>
          <a:ln>
            <a:solidFill>
              <a:srgbClr val="072D5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750" name="Striped Right Arrow 13"/>
          <p:cNvSpPr/>
          <p:nvPr/>
        </p:nvSpPr>
        <p:spPr>
          <a:xfrm>
            <a:off x="379080" y="5157720"/>
            <a:ext cx="1049760" cy="4842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93C71"/>
          </a:solidFill>
          <a:ln>
            <a:solidFill>
              <a:srgbClr val="072D5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pic>
        <p:nvPicPr>
          <p:cNvPr id="751" name="Content Placeholder 14" descr="οπακ οπε"/>
          <p:cNvPicPr/>
          <p:nvPr/>
        </p:nvPicPr>
        <p:blipFill>
          <a:blip r:embed="rId2"/>
          <a:stretch/>
        </p:blipFill>
        <p:spPr>
          <a:xfrm>
            <a:off x="5786203" y="779489"/>
            <a:ext cx="5621477" cy="5061511"/>
          </a:xfrm>
          <a:prstGeom prst="rect">
            <a:avLst/>
          </a:prstGeom>
          <a:ln w="0">
            <a:noFill/>
          </a:ln>
        </p:spPr>
      </p:pic>
      <p:sp>
        <p:nvSpPr>
          <p:cNvPr id="752" name="Straight Arrow Connector 15"/>
          <p:cNvSpPr/>
          <p:nvPr/>
        </p:nvSpPr>
        <p:spPr>
          <a:xfrm>
            <a:off x="7685563" y="1057320"/>
            <a:ext cx="358200" cy="862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6B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753" name="Flowchart: Process 16"/>
          <p:cNvSpPr/>
          <p:nvPr/>
        </p:nvSpPr>
        <p:spPr>
          <a:xfrm>
            <a:off x="7685563" y="3781080"/>
            <a:ext cx="1566000" cy="762840"/>
          </a:xfrm>
          <a:prstGeom prst="flowChartProcess">
            <a:avLst/>
          </a:prstGeom>
          <a:noFill/>
          <a:ln>
            <a:solidFill>
              <a:srgbClr val="FF6B00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754" name="Text Box 1"/>
          <p:cNvSpPr/>
          <p:nvPr/>
        </p:nvSpPr>
        <p:spPr>
          <a:xfrm>
            <a:off x="9618120" y="6390000"/>
            <a:ext cx="2187720" cy="33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1800" b="0" strike="noStrike" spc="-1">
                <a:solidFill>
                  <a:srgbClr val="FFFFFF"/>
                </a:solidFill>
                <a:highlight>
                  <a:srgbClr val="0000FF"/>
                </a:highlight>
                <a:latin typeface="Arial"/>
                <a:ea typeface="DejaVu Sans"/>
              </a:rPr>
              <a:t>Βιβλιοθήκη Ο.Π.</a:t>
            </a:r>
            <a:r>
              <a:rPr lang="el-GR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Ε</a:t>
            </a:r>
            <a:r>
              <a:rPr lang="el-GR" sz="1800" b="0" strike="noStrike" spc="-1">
                <a:solidFill>
                  <a:srgbClr val="FFFFFF"/>
                </a:solidFill>
                <a:highlight>
                  <a:srgbClr val="0000FF"/>
                </a:highlight>
                <a:latin typeface="Arial"/>
                <a:ea typeface="DejaVu Sans"/>
              </a:rPr>
              <a:t>.</a:t>
            </a:r>
            <a:endParaRPr lang="el-GR" sz="1800" b="0" strike="noStrike" spc="-1">
              <a:latin typeface="Arial"/>
            </a:endParaRPr>
          </a:p>
        </p:txBody>
      </p:sp>
      <p:sp>
        <p:nvSpPr>
          <p:cNvPr id="755" name="Θέση αριθμού διαφάνειας 4"/>
          <p:cNvSpPr/>
          <p:nvPr/>
        </p:nvSpPr>
        <p:spPr>
          <a:xfrm>
            <a:off x="11580480" y="6378480"/>
            <a:ext cx="461880" cy="41148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>
            <a:solidFill>
              <a:srgbClr val="093C71"/>
            </a:solidFill>
            <a:round/>
          </a:ln>
          <a:effectLst>
            <a:innerShdw dist="38100" dir="13500000">
              <a:schemeClr val="accent2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F27B2CD2-AF3A-4DFE-87DC-363BAC7C28BF}" type="slidenum">
              <a:rPr lang="el-GR" sz="1800" b="1" strike="noStrike" spc="-1">
                <a:solidFill>
                  <a:srgbClr val="093C71"/>
                </a:solidFill>
                <a:latin typeface="Arial"/>
                <a:ea typeface="DejaVu Sans"/>
              </a:rPr>
              <a:t>3</a:t>
            </a:fld>
            <a:endParaRPr lang="el-GR" sz="1800" b="0" strike="noStrike" spc="-1">
              <a:latin typeface="Arial"/>
            </a:endParaRPr>
          </a:p>
        </p:txBody>
      </p:sp>
      <p:pic>
        <p:nvPicPr>
          <p:cNvPr id="756" name="Εικόνα 9" descr="Εικόνα που περιέχει γραμματοσειρά, κείμενο, στιγμιότυπο οθόνης, γραφικά&#10;&#10;Περιγραφή που δημιουργήθηκε αυτόματα"/>
          <p:cNvPicPr/>
          <p:nvPr/>
        </p:nvPicPr>
        <p:blipFill>
          <a:blip r:embed="rId3"/>
          <a:stretch/>
        </p:blipFill>
        <p:spPr>
          <a:xfrm>
            <a:off x="357480" y="6348960"/>
            <a:ext cx="4073760" cy="412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laceHolder 1"/>
          <p:cNvSpPr>
            <a:spLocks noGrp="1"/>
          </p:cNvSpPr>
          <p:nvPr>
            <p:ph type="subTitle"/>
          </p:nvPr>
        </p:nvSpPr>
        <p:spPr>
          <a:xfrm>
            <a:off x="459000" y="368136"/>
            <a:ext cx="3792366" cy="4892634"/>
          </a:xfrm>
          <a:prstGeom prst="rect">
            <a:avLst/>
          </a:prstGeom>
          <a:solidFill>
            <a:srgbClr val="F9CA77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l-GR" sz="2800" b="1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ΑΝΑΖΗΤΗΣΗ </a:t>
            </a:r>
            <a:br>
              <a:rPr sz="2400" dirty="0"/>
            </a:br>
            <a:r>
              <a:rPr lang="el-GR" sz="2400" b="0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 </a:t>
            </a:r>
            <a:br>
              <a:rPr sz="2400" dirty="0"/>
            </a:br>
            <a:r>
              <a:rPr lang="el-GR" sz="2800" b="0" u="sng" strike="noStrike" spc="-1" dirty="0">
                <a:solidFill>
                  <a:srgbClr val="2789EE"/>
                </a:solidFill>
                <a:uFillTx/>
                <a:latin typeface="Trebuchet MS"/>
                <a:ea typeface="DejaVu Sans"/>
              </a:rPr>
              <a:t>Απλή: </a:t>
            </a:r>
            <a:br>
              <a:rPr sz="2800" dirty="0"/>
            </a:br>
            <a:r>
              <a:rPr lang="el-GR" sz="2800" b="0" u="sng" strike="noStrike" spc="-1" dirty="0">
                <a:solidFill>
                  <a:srgbClr val="2789EE"/>
                </a:solidFill>
                <a:uFillTx/>
                <a:latin typeface="Trebuchet MS"/>
                <a:ea typeface="DejaVu Sans"/>
              </a:rPr>
              <a:t>1ο παράδειγμα:</a:t>
            </a:r>
            <a:br>
              <a:rPr sz="2800" dirty="0"/>
            </a:br>
            <a:r>
              <a:rPr lang="el-GR" sz="2800" b="0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με </a:t>
            </a:r>
            <a:r>
              <a:rPr lang="el-GR" sz="2800" b="0" i="1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λέξη κλειδί</a:t>
            </a:r>
            <a:r>
              <a:rPr lang="el-GR" sz="2800" b="0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. </a:t>
            </a:r>
            <a:br>
              <a:rPr sz="2800" dirty="0"/>
            </a:br>
            <a:r>
              <a:rPr lang="el-GR" sz="2400" b="0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Ο όρος που αναζητάμε θα εντοπιστεί σε οποιοδήποτε σημείο της εγγραφής (τίτλο, θέμα, περιεχόμενα, </a:t>
            </a:r>
            <a:r>
              <a:rPr lang="el-GR" sz="2400" b="0" strike="noStrike" spc="-1" dirty="0" err="1">
                <a:solidFill>
                  <a:srgbClr val="2789EE"/>
                </a:solidFill>
                <a:latin typeface="Trebuchet MS"/>
                <a:ea typeface="DejaVu Sans"/>
              </a:rPr>
              <a:t>κ.ά</a:t>
            </a:r>
            <a:r>
              <a:rPr lang="el-GR" sz="2400" b="0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). </a:t>
            </a:r>
            <a:endParaRPr lang="el-GR" sz="24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l-GR" sz="2400" b="0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Επομένως τα αποτελέσματα της αναζήτησης θα είναι διευρυμένα.</a:t>
            </a:r>
            <a:endParaRPr lang="el-GR" sz="2400" b="0" strike="noStrike" spc="-1" dirty="0">
              <a:latin typeface="Arial"/>
            </a:endParaRPr>
          </a:p>
        </p:txBody>
      </p:sp>
      <p:pic>
        <p:nvPicPr>
          <p:cNvPr id="758" name="Content Placeholder 5" descr="απλη θεμα"/>
          <p:cNvPicPr/>
          <p:nvPr/>
        </p:nvPicPr>
        <p:blipFill rotWithShape="1">
          <a:blip r:embed="rId2"/>
          <a:srcRect l="12007" r="9644" b="18402"/>
          <a:stretch/>
        </p:blipFill>
        <p:spPr>
          <a:xfrm>
            <a:off x="4659120" y="171361"/>
            <a:ext cx="5908945" cy="2692733"/>
          </a:xfrm>
          <a:prstGeom prst="rect">
            <a:avLst/>
          </a:prstGeom>
          <a:ln w="0">
            <a:noFill/>
          </a:ln>
        </p:spPr>
      </p:pic>
      <p:sp>
        <p:nvSpPr>
          <p:cNvPr id="759" name="Frame 15"/>
          <p:cNvSpPr/>
          <p:nvPr/>
        </p:nvSpPr>
        <p:spPr>
          <a:xfrm>
            <a:off x="4964580" y="1309269"/>
            <a:ext cx="736920" cy="399600"/>
          </a:xfrm>
          <a:prstGeom prst="frame">
            <a:avLst>
              <a:gd name="adj1" fmla="val 12500"/>
            </a:avLst>
          </a:prstGeom>
          <a:solidFill>
            <a:srgbClr val="093C71"/>
          </a:solidFill>
          <a:ln>
            <a:solidFill>
              <a:srgbClr val="FF6B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760" name="Frame 16"/>
          <p:cNvSpPr/>
          <p:nvPr/>
        </p:nvSpPr>
        <p:spPr>
          <a:xfrm>
            <a:off x="5299534" y="1786234"/>
            <a:ext cx="1418760" cy="383760"/>
          </a:xfrm>
          <a:prstGeom prst="frame">
            <a:avLst>
              <a:gd name="adj1" fmla="val 12500"/>
            </a:avLst>
          </a:prstGeom>
          <a:solidFill>
            <a:srgbClr val="093C71"/>
          </a:solidFill>
          <a:ln>
            <a:solidFill>
              <a:srgbClr val="FF6B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761" name="Straight Arrow Connector 13"/>
          <p:cNvSpPr/>
          <p:nvPr/>
        </p:nvSpPr>
        <p:spPr>
          <a:xfrm>
            <a:off x="4347720" y="570584"/>
            <a:ext cx="673920" cy="661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6B00"/>
            </a:solidFill>
            <a:tailEnd type="arrow" w="med" len="med"/>
          </a:ln>
        </p:spPr>
        <p:style>
          <a:lnRef idx="2">
            <a:schemeClr val="accent1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762" name="Text Box 1"/>
          <p:cNvSpPr/>
          <p:nvPr/>
        </p:nvSpPr>
        <p:spPr>
          <a:xfrm>
            <a:off x="9452520" y="6367320"/>
            <a:ext cx="4960800" cy="41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1800" b="0" strike="noStrike" spc="-1">
                <a:solidFill>
                  <a:srgbClr val="FFFFFF"/>
                </a:solidFill>
                <a:highlight>
                  <a:srgbClr val="0000FF"/>
                </a:highlight>
                <a:latin typeface="Arial"/>
                <a:ea typeface="DejaVu Sans"/>
              </a:rPr>
              <a:t> Βιβλιοθήκη Ο.Π.Ε.</a:t>
            </a:r>
            <a:endParaRPr lang="el-GR" sz="1800" b="0" strike="noStrike" spc="-1">
              <a:latin typeface="Arial"/>
            </a:endParaRPr>
          </a:p>
        </p:txBody>
      </p:sp>
      <p:sp>
        <p:nvSpPr>
          <p:cNvPr id="763" name="Θέση αριθμού διαφάνειας 4"/>
          <p:cNvSpPr/>
          <p:nvPr/>
        </p:nvSpPr>
        <p:spPr>
          <a:xfrm>
            <a:off x="11618280" y="6411600"/>
            <a:ext cx="461880" cy="41148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>
            <a:solidFill>
              <a:srgbClr val="093C71"/>
            </a:solidFill>
            <a:round/>
          </a:ln>
          <a:effectLst>
            <a:innerShdw dist="38100" dir="13500000">
              <a:schemeClr val="accent2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2E204020-7A3A-43F2-9EA1-2BF06BD6C081}" type="slidenum">
              <a:rPr lang="el-GR" sz="1800" b="1" strike="noStrike" spc="-1">
                <a:solidFill>
                  <a:srgbClr val="093C71"/>
                </a:solidFill>
                <a:latin typeface="Arial"/>
                <a:ea typeface="DejaVu Sans"/>
              </a:rPr>
              <a:t>4</a:t>
            </a:fld>
            <a:endParaRPr lang="el-GR" sz="1800" b="0" strike="noStrike" spc="-1">
              <a:latin typeface="Arial"/>
            </a:endParaRPr>
          </a:p>
        </p:txBody>
      </p:sp>
      <p:pic>
        <p:nvPicPr>
          <p:cNvPr id="764" name="Εικόνα 9" descr="Εικόνα που περιέχει γραμματοσειρά, κείμενο, στιγμιότυπο οθόνης, γραφικά&#10;&#10;Περιγραφή που δημιουργήθηκε αυτόματα"/>
          <p:cNvPicPr/>
          <p:nvPr/>
        </p:nvPicPr>
        <p:blipFill>
          <a:blip r:embed="rId3"/>
          <a:stretch/>
        </p:blipFill>
        <p:spPr>
          <a:xfrm>
            <a:off x="236520" y="6233400"/>
            <a:ext cx="4111200" cy="569880"/>
          </a:xfrm>
          <a:prstGeom prst="rect">
            <a:avLst/>
          </a:prstGeom>
          <a:ln w="0">
            <a:noFill/>
          </a:ln>
        </p:spPr>
      </p:pic>
      <p:pic>
        <p:nvPicPr>
          <p:cNvPr id="4" name="Εικόνα 3" descr="Εικόνα που περιέχει κείμενο, στιγμιότυπο οθόνης, λογισμικό, ιστοσελίδα&#10;&#10;Περιγραφή που δημιουργήθηκε αυτόματα">
            <a:extLst>
              <a:ext uri="{FF2B5EF4-FFF2-40B4-BE49-F238E27FC236}">
                <a16:creationId xmlns:a16="http://schemas.microsoft.com/office/drawing/2014/main" id="{FDF223E7-5F23-25B2-AF16-B56F04997F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r="14758"/>
          <a:stretch/>
        </p:blipFill>
        <p:spPr>
          <a:xfrm>
            <a:off x="6895255" y="3042226"/>
            <a:ext cx="4723025" cy="3146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0DD578-5309-F831-F080-4D75F4BACC8C}"/>
              </a:ext>
            </a:extLst>
          </p:cNvPr>
          <p:cNvSpPr txBox="1"/>
          <p:nvPr/>
        </p:nvSpPr>
        <p:spPr>
          <a:xfrm>
            <a:off x="4156364" y="5237018"/>
            <a:ext cx="193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Αποτελέσματα</a:t>
            </a:r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1D6FE9C1-5F58-8392-BB83-A926AB373015}"/>
              </a:ext>
            </a:extLst>
          </p:cNvPr>
          <p:cNvSpPr/>
          <p:nvPr/>
        </p:nvSpPr>
        <p:spPr>
          <a:xfrm>
            <a:off x="6008914" y="5260770"/>
            <a:ext cx="736271" cy="31460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Picture 3" descr="Απλή 2"/>
          <p:cNvPicPr/>
          <p:nvPr/>
        </p:nvPicPr>
        <p:blipFill rotWithShape="1">
          <a:blip r:embed="rId2"/>
          <a:srcRect l="12881" r="10935"/>
          <a:stretch/>
        </p:blipFill>
        <p:spPr>
          <a:xfrm>
            <a:off x="5163668" y="226998"/>
            <a:ext cx="4699860" cy="3177753"/>
          </a:xfrm>
          <a:prstGeom prst="rect">
            <a:avLst/>
          </a:prstGeom>
          <a:ln w="0">
            <a:noFill/>
          </a:ln>
        </p:spPr>
      </p:pic>
      <p:sp>
        <p:nvSpPr>
          <p:cNvPr id="766" name="Text Box 4"/>
          <p:cNvSpPr/>
          <p:nvPr/>
        </p:nvSpPr>
        <p:spPr>
          <a:xfrm>
            <a:off x="298800" y="277635"/>
            <a:ext cx="4047840" cy="40935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l-GR" sz="2800" b="1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ΑΝΑΖΗΤΗΣΗ </a:t>
            </a:r>
            <a:br>
              <a:rPr sz="2400" dirty="0"/>
            </a:br>
            <a:r>
              <a:rPr lang="el-GR" sz="2400" b="0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 </a:t>
            </a:r>
            <a:br>
              <a:rPr sz="2400" dirty="0"/>
            </a:br>
            <a:r>
              <a:rPr lang="el-GR" sz="2800" b="0" u="sng" strike="noStrike" spc="-1" dirty="0">
                <a:solidFill>
                  <a:srgbClr val="2789EE"/>
                </a:solidFill>
                <a:uFillTx/>
                <a:latin typeface="Trebuchet MS"/>
                <a:ea typeface="DejaVu Sans"/>
              </a:rPr>
              <a:t>Απλή: </a:t>
            </a:r>
            <a:endParaRPr lang="el-GR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buNone/>
            </a:pPr>
            <a:br>
              <a:rPr sz="2800" dirty="0"/>
            </a:br>
            <a:r>
              <a:rPr lang="el-GR" sz="2800" b="0" u="sng" strike="noStrike" spc="-1" dirty="0">
                <a:solidFill>
                  <a:srgbClr val="2789EE"/>
                </a:solidFill>
                <a:uFillTx/>
                <a:latin typeface="Trebuchet MS"/>
                <a:ea typeface="DejaVu Sans"/>
              </a:rPr>
              <a:t>2ο παράδειγμα:</a:t>
            </a:r>
            <a:br>
              <a:rPr sz="2800" dirty="0"/>
            </a:br>
            <a:r>
              <a:rPr lang="el-GR" sz="2800" b="0" i="1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με τον τίτλο</a:t>
            </a:r>
            <a:r>
              <a:rPr lang="el-GR" sz="2800" b="0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. </a:t>
            </a:r>
            <a:endParaRPr lang="el-GR" sz="2800" b="0" strike="noStrike" spc="-1" dirty="0">
              <a:latin typeface="Arial"/>
            </a:endParaRPr>
          </a:p>
        </p:txBody>
      </p:sp>
      <p:sp>
        <p:nvSpPr>
          <p:cNvPr id="767" name="Straight Arrow Connector 5"/>
          <p:cNvSpPr/>
          <p:nvPr/>
        </p:nvSpPr>
        <p:spPr>
          <a:xfrm>
            <a:off x="4664949" y="647440"/>
            <a:ext cx="719640" cy="63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6B00"/>
            </a:solidFill>
            <a:tailEnd type="arrow" w="med" len="med"/>
          </a:ln>
        </p:spPr>
        <p:style>
          <a:lnRef idx="2">
            <a:schemeClr val="accent1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768" name="Frame 7"/>
          <p:cNvSpPr/>
          <p:nvPr/>
        </p:nvSpPr>
        <p:spPr>
          <a:xfrm>
            <a:off x="5602791" y="1815874"/>
            <a:ext cx="1860840" cy="434520"/>
          </a:xfrm>
          <a:prstGeom prst="frame">
            <a:avLst>
              <a:gd name="adj1" fmla="val 12500"/>
            </a:avLst>
          </a:prstGeom>
          <a:solidFill>
            <a:srgbClr val="093C71"/>
          </a:solidFill>
          <a:ln>
            <a:solidFill>
              <a:srgbClr val="FF6B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769" name="Text Box 8"/>
          <p:cNvSpPr/>
          <p:nvPr/>
        </p:nvSpPr>
        <p:spPr>
          <a:xfrm>
            <a:off x="9476280" y="6368760"/>
            <a:ext cx="2261520" cy="367200"/>
          </a:xfrm>
          <a:prstGeom prst="rect">
            <a:avLst/>
          </a:prstGeom>
          <a:gradFill rotWithShape="0">
            <a:gsLst>
              <a:gs pos="0">
                <a:srgbClr val="007BD3"/>
              </a:gs>
              <a:gs pos="100000">
                <a:srgbClr val="034373"/>
              </a:gs>
            </a:gsLst>
            <a:lin ang="0"/>
          </a:gradFill>
          <a:ln w="0">
            <a:solidFill>
              <a:srgbClr val="093C71">
                <a:lumMod val="60000"/>
                <a:lumOff val="40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1800" b="0" strike="noStrike" spc="-1">
                <a:solidFill>
                  <a:srgbClr val="FFFFFF"/>
                </a:solidFill>
                <a:highlight>
                  <a:srgbClr val="0000FF"/>
                </a:highlight>
                <a:latin typeface="Arial"/>
                <a:ea typeface="DejaVu Sans"/>
              </a:rPr>
              <a:t> Βιβλιοθήκη Ο.Π.Ε.</a:t>
            </a:r>
            <a:r>
              <a:rPr lang="el-GR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el-GR" sz="1800" b="0" strike="noStrike" spc="-1">
              <a:latin typeface="Arial"/>
            </a:endParaRPr>
          </a:p>
        </p:txBody>
      </p:sp>
      <p:sp>
        <p:nvSpPr>
          <p:cNvPr id="770" name="Frame 1"/>
          <p:cNvSpPr/>
          <p:nvPr/>
        </p:nvSpPr>
        <p:spPr>
          <a:xfrm>
            <a:off x="5793784" y="1325931"/>
            <a:ext cx="926640" cy="433440"/>
          </a:xfrm>
          <a:prstGeom prst="frame">
            <a:avLst>
              <a:gd name="adj1" fmla="val 12500"/>
            </a:avLst>
          </a:prstGeom>
          <a:solidFill>
            <a:schemeClr val="accent2"/>
          </a:solidFill>
          <a:ln>
            <a:solidFill>
              <a:srgbClr val="072D5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771" name="Θέση αριθμού διαφάνειας 4"/>
          <p:cNvSpPr/>
          <p:nvPr/>
        </p:nvSpPr>
        <p:spPr>
          <a:xfrm>
            <a:off x="11692440" y="6336720"/>
            <a:ext cx="461880" cy="41148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>
            <a:solidFill>
              <a:srgbClr val="093C71"/>
            </a:solidFill>
            <a:round/>
          </a:ln>
          <a:effectLst>
            <a:innerShdw dist="38100" dir="13500000">
              <a:schemeClr val="accent2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5D05E00D-ABA6-4EF4-95A9-6262EA108171}" type="slidenum">
              <a:rPr lang="el-GR" sz="1800" b="1" strike="noStrike" spc="-1">
                <a:solidFill>
                  <a:srgbClr val="093C71"/>
                </a:solidFill>
                <a:latin typeface="Arial"/>
                <a:ea typeface="DejaVu Sans"/>
              </a:rPr>
              <a:t>5</a:t>
            </a:fld>
            <a:endParaRPr lang="el-GR" sz="1800" b="0" strike="noStrike" spc="-1">
              <a:latin typeface="Arial"/>
            </a:endParaRPr>
          </a:p>
        </p:txBody>
      </p:sp>
      <p:pic>
        <p:nvPicPr>
          <p:cNvPr id="772" name="Εικόνα 9" descr="Εικόνα που περιέχει γραμματοσειρά, κείμενο, στιγμιότυπο οθόνης, γραφικά&#10;&#10;Περιγραφή που δημιουργήθηκε αυτόματα"/>
          <p:cNvPicPr/>
          <p:nvPr/>
        </p:nvPicPr>
        <p:blipFill>
          <a:blip r:embed="rId3"/>
          <a:stretch/>
        </p:blipFill>
        <p:spPr>
          <a:xfrm>
            <a:off x="453960" y="6278760"/>
            <a:ext cx="3679920" cy="558360"/>
          </a:xfrm>
          <a:prstGeom prst="rect">
            <a:avLst/>
          </a:prstGeom>
          <a:ln w="0">
            <a:noFill/>
          </a:ln>
        </p:spPr>
      </p:pic>
      <p:pic>
        <p:nvPicPr>
          <p:cNvPr id="3" name="Εικόνα 2" descr="Εικόνα που περιέχει κείμενο, στιγμιότυπο οθόνης, γραμματοσειρά, έγγραφο&#10;&#10;Περιγραφή που δημιουργήθηκε αυτόματα">
            <a:extLst>
              <a:ext uri="{FF2B5EF4-FFF2-40B4-BE49-F238E27FC236}">
                <a16:creationId xmlns:a16="http://schemas.microsoft.com/office/drawing/2014/main" id="{068A4941-88C4-53CA-6978-25EB09BF72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8" r="11242"/>
          <a:stretch/>
        </p:blipFill>
        <p:spPr>
          <a:xfrm>
            <a:off x="6363392" y="3117954"/>
            <a:ext cx="5374407" cy="3009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828D53-128F-2FD9-D2A4-F03F81620AFB}"/>
              </a:ext>
            </a:extLst>
          </p:cNvPr>
          <p:cNvSpPr txBox="1"/>
          <p:nvPr/>
        </p:nvSpPr>
        <p:spPr>
          <a:xfrm>
            <a:off x="2719449" y="5106390"/>
            <a:ext cx="2208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Αποτελέσματα</a:t>
            </a:r>
            <a:endParaRPr lang="el-GR" dirty="0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2B45DFA5-1FD3-C5B0-5DA5-B03B0E26B8AD}"/>
              </a:ext>
            </a:extLst>
          </p:cNvPr>
          <p:cNvSpPr/>
          <p:nvPr/>
        </p:nvSpPr>
        <p:spPr>
          <a:xfrm>
            <a:off x="4567956" y="5161117"/>
            <a:ext cx="978408" cy="31460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Text Box 7"/>
          <p:cNvSpPr/>
          <p:nvPr/>
        </p:nvSpPr>
        <p:spPr>
          <a:xfrm>
            <a:off x="336600" y="837000"/>
            <a:ext cx="2970720" cy="4988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l-GR" sz="2800" b="1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ΑΝΑΖΗΤΗΣΗ </a:t>
            </a:r>
            <a:br>
              <a:rPr sz="2400" dirty="0"/>
            </a:br>
            <a:r>
              <a:rPr lang="el-GR" sz="2400" b="0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 </a:t>
            </a:r>
            <a:br>
              <a:rPr sz="2400" dirty="0"/>
            </a:br>
            <a:r>
              <a:rPr lang="el-GR" sz="2800" b="0" u="sng" strike="noStrike" spc="-1" dirty="0">
                <a:solidFill>
                  <a:srgbClr val="2789EE"/>
                </a:solidFill>
                <a:uFillTx/>
                <a:latin typeface="Trebuchet MS"/>
                <a:ea typeface="DejaVu Sans"/>
              </a:rPr>
              <a:t>Απλή: </a:t>
            </a:r>
            <a:endParaRPr lang="el-GR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buNone/>
            </a:pPr>
            <a:br>
              <a:rPr sz="2800" dirty="0"/>
            </a:br>
            <a:r>
              <a:rPr lang="el-GR" sz="2800" b="0" u="sng" strike="noStrike" spc="-1" dirty="0">
                <a:solidFill>
                  <a:srgbClr val="2789EE"/>
                </a:solidFill>
                <a:uFillTx/>
                <a:latin typeface="Trebuchet MS"/>
                <a:ea typeface="DejaVu Sans"/>
              </a:rPr>
              <a:t>3ο παράδειγμα:</a:t>
            </a:r>
            <a:br>
              <a:rPr sz="2800" dirty="0"/>
            </a:br>
            <a:r>
              <a:rPr lang="el-GR" sz="2800" b="0" i="1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με συγγραφέα</a:t>
            </a:r>
            <a:r>
              <a:rPr lang="el-GR" sz="2800" b="0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. </a:t>
            </a:r>
            <a:endParaRPr lang="el-GR" sz="2800" b="0" strike="noStrike" spc="-1" dirty="0">
              <a:latin typeface="Arial"/>
            </a:endParaRPr>
          </a:p>
        </p:txBody>
      </p:sp>
      <p:pic>
        <p:nvPicPr>
          <p:cNvPr id="774" name="Content Placeholder 10" descr="απλή αναζήτηση"/>
          <p:cNvPicPr/>
          <p:nvPr/>
        </p:nvPicPr>
        <p:blipFill rotWithShape="1">
          <a:blip r:embed="rId2"/>
          <a:srcRect l="10696" t="14594" r="11383" b="29748"/>
          <a:stretch/>
        </p:blipFill>
        <p:spPr>
          <a:xfrm>
            <a:off x="3562477" y="154532"/>
            <a:ext cx="6927743" cy="4161075"/>
          </a:xfrm>
          <a:prstGeom prst="rect">
            <a:avLst/>
          </a:prstGeom>
          <a:ln w="0">
            <a:noFill/>
          </a:ln>
        </p:spPr>
      </p:pic>
      <p:sp>
        <p:nvSpPr>
          <p:cNvPr id="775" name="Straight Arrow Connector 12"/>
          <p:cNvSpPr/>
          <p:nvPr/>
        </p:nvSpPr>
        <p:spPr>
          <a:xfrm>
            <a:off x="5308269" y="537037"/>
            <a:ext cx="492480" cy="362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6B00"/>
            </a:solidFill>
            <a:tailEnd type="arrow" w="med" len="med"/>
          </a:ln>
        </p:spPr>
        <p:style>
          <a:lnRef idx="2">
            <a:schemeClr val="accent1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776" name="Frame 13"/>
          <p:cNvSpPr/>
          <p:nvPr/>
        </p:nvSpPr>
        <p:spPr>
          <a:xfrm>
            <a:off x="5735007" y="865679"/>
            <a:ext cx="1225080" cy="486720"/>
          </a:xfrm>
          <a:prstGeom prst="frame">
            <a:avLst>
              <a:gd name="adj1" fmla="val 12500"/>
            </a:avLst>
          </a:prstGeom>
          <a:solidFill>
            <a:srgbClr val="093C71"/>
          </a:solidFill>
          <a:ln>
            <a:solidFill>
              <a:srgbClr val="FF6B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777" name="Frame 14"/>
          <p:cNvSpPr/>
          <p:nvPr/>
        </p:nvSpPr>
        <p:spPr>
          <a:xfrm>
            <a:off x="4466742" y="1528401"/>
            <a:ext cx="1122480" cy="441000"/>
          </a:xfrm>
          <a:prstGeom prst="frame">
            <a:avLst>
              <a:gd name="adj1" fmla="val 12500"/>
            </a:avLst>
          </a:prstGeom>
          <a:solidFill>
            <a:srgbClr val="093C71"/>
          </a:solidFill>
          <a:ln>
            <a:solidFill>
              <a:srgbClr val="FF6B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778" name="Text Box 17"/>
          <p:cNvSpPr/>
          <p:nvPr/>
        </p:nvSpPr>
        <p:spPr>
          <a:xfrm>
            <a:off x="9398160" y="6360840"/>
            <a:ext cx="2184120" cy="342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1800" b="0" strike="noStrike" spc="-1">
                <a:solidFill>
                  <a:srgbClr val="FFFFFF"/>
                </a:solidFill>
                <a:highlight>
                  <a:srgbClr val="0000FF"/>
                </a:highlight>
                <a:latin typeface="Arial"/>
                <a:ea typeface="DejaVu Sans"/>
              </a:rPr>
              <a:t>Βιβλιοθήκη Ο.Π.Ε. </a:t>
            </a:r>
            <a:endParaRPr lang="el-GR" sz="1800" b="0" strike="noStrike" spc="-1">
              <a:latin typeface="Arial"/>
            </a:endParaRPr>
          </a:p>
        </p:txBody>
      </p:sp>
      <p:sp>
        <p:nvSpPr>
          <p:cNvPr id="779" name="Θέση αριθμού διαφάνειας 4"/>
          <p:cNvSpPr/>
          <p:nvPr/>
        </p:nvSpPr>
        <p:spPr>
          <a:xfrm>
            <a:off x="11580480" y="6378480"/>
            <a:ext cx="461880" cy="41148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>
            <a:solidFill>
              <a:srgbClr val="093C71"/>
            </a:solidFill>
            <a:round/>
          </a:ln>
          <a:effectLst>
            <a:innerShdw dist="38100" dir="13500000">
              <a:schemeClr val="accent2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FF2E46F5-B80E-49FC-A488-3DF05F35DB16}" type="slidenum">
              <a:rPr lang="el-GR" sz="1800" b="1" strike="noStrike" spc="-1">
                <a:solidFill>
                  <a:srgbClr val="093C71"/>
                </a:solidFill>
                <a:latin typeface="Arial"/>
                <a:ea typeface="DejaVu Sans"/>
              </a:rPr>
              <a:t>6</a:t>
            </a:fld>
            <a:endParaRPr lang="el-GR" sz="1800" b="0" strike="noStrike" spc="-1">
              <a:latin typeface="Arial"/>
            </a:endParaRPr>
          </a:p>
        </p:txBody>
      </p:sp>
      <p:pic>
        <p:nvPicPr>
          <p:cNvPr id="780" name="Εικόνα 9" descr="Εικόνα που περιέχει γραμματοσειρά, κείμενο, στιγμιότυπο οθόνης, γραφικά&#10;&#10;Περιγραφή που δημιουργήθηκε αυτόματα"/>
          <p:cNvPicPr/>
          <p:nvPr/>
        </p:nvPicPr>
        <p:blipFill>
          <a:blip r:embed="rId3"/>
          <a:stretch/>
        </p:blipFill>
        <p:spPr>
          <a:xfrm>
            <a:off x="259200" y="6271200"/>
            <a:ext cx="4111200" cy="518400"/>
          </a:xfrm>
          <a:prstGeom prst="rect">
            <a:avLst/>
          </a:prstGeom>
          <a:ln w="0">
            <a:noFill/>
          </a:ln>
        </p:spPr>
      </p:pic>
      <p:pic>
        <p:nvPicPr>
          <p:cNvPr id="3" name="Εικόνα 2" descr="Εικόνα που περιέχει κείμενο, ηλεκτρονικές συσκευές, στιγμιότυπο οθόνης, λογισμ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1797E843-8FAE-ABE0-7776-C650764ADE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7" t="15026" r="20022"/>
          <a:stretch/>
        </p:blipFill>
        <p:spPr>
          <a:xfrm>
            <a:off x="6960087" y="899917"/>
            <a:ext cx="4895313" cy="522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B18344-8E64-3D9E-3666-15C0DBE67B38}"/>
              </a:ext>
            </a:extLst>
          </p:cNvPr>
          <p:cNvSpPr txBox="1"/>
          <p:nvPr/>
        </p:nvSpPr>
        <p:spPr>
          <a:xfrm>
            <a:off x="3307320" y="5147020"/>
            <a:ext cx="20009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 </a:t>
            </a:r>
            <a:r>
              <a:rPr lang="el-GR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Αποτελέσματα</a:t>
            </a:r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D361288D-12BE-BC8D-FC44-B53DCCC16251}"/>
              </a:ext>
            </a:extLst>
          </p:cNvPr>
          <p:cNvSpPr/>
          <p:nvPr/>
        </p:nvSpPr>
        <p:spPr>
          <a:xfrm>
            <a:off x="5475966" y="5209695"/>
            <a:ext cx="978408" cy="31460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TextBox 2"/>
          <p:cNvSpPr/>
          <p:nvPr/>
        </p:nvSpPr>
        <p:spPr>
          <a:xfrm>
            <a:off x="277920" y="231480"/>
            <a:ext cx="4602838" cy="5890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782" name="PlaceHolder 1"/>
          <p:cNvSpPr>
            <a:spLocks noGrp="1"/>
          </p:cNvSpPr>
          <p:nvPr>
            <p:ph/>
          </p:nvPr>
        </p:nvSpPr>
        <p:spPr>
          <a:xfrm>
            <a:off x="6300000" y="1404360"/>
            <a:ext cx="5145480" cy="4353480"/>
          </a:xfrm>
          <a:prstGeom prst="rect">
            <a:avLst/>
          </a:prstGeom>
          <a:noFill/>
          <a:ln w="0">
            <a:noFill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txBody>
          <a:bodyPr lIns="0" tIns="0" rIns="0" bIns="0" numCol="1" spcCol="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3" name="Θέση αριθμού διαφάνειας 4"/>
          <p:cNvSpPr/>
          <p:nvPr/>
        </p:nvSpPr>
        <p:spPr>
          <a:xfrm>
            <a:off x="11590200" y="6366240"/>
            <a:ext cx="461880" cy="41148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>
            <a:solidFill>
              <a:srgbClr val="093C71"/>
            </a:solidFill>
            <a:round/>
          </a:ln>
          <a:effectLst>
            <a:innerShdw dist="38100" dir="13500000">
              <a:schemeClr val="accent2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3441421F-439F-4D6F-B6EA-315C130847DD}" type="slidenum">
              <a:rPr lang="el-GR" sz="1800" b="1" strike="noStrike" spc="-1">
                <a:solidFill>
                  <a:srgbClr val="093C71"/>
                </a:solidFill>
                <a:latin typeface="Arial"/>
                <a:ea typeface="DejaVu Sans"/>
              </a:rPr>
              <a:t>7</a:t>
            </a:fld>
            <a:endParaRPr lang="el-GR" sz="1800" b="0" strike="noStrike" spc="-1" dirty="0">
              <a:latin typeface="Arial"/>
            </a:endParaRPr>
          </a:p>
        </p:txBody>
      </p:sp>
      <p:sp>
        <p:nvSpPr>
          <p:cNvPr id="784" name="Rectangles 540"/>
          <p:cNvSpPr/>
          <p:nvPr/>
        </p:nvSpPr>
        <p:spPr>
          <a:xfrm>
            <a:off x="402537" y="504594"/>
            <a:ext cx="4602837" cy="398688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ΑΝΑΖΗΤΗΣΗ</a:t>
            </a:r>
            <a:endParaRPr lang="el-GR" sz="2800" b="0" strike="noStrike" spc="-1" dirty="0">
              <a:latin typeface="Trebuchet MS" panose="020B0603020202020204" pitchFamily="34" charset="0"/>
            </a:endParaRPr>
          </a:p>
        </p:txBody>
      </p:sp>
      <p:sp>
        <p:nvSpPr>
          <p:cNvPr id="785" name="Rectangles 541"/>
          <p:cNvSpPr/>
          <p:nvPr/>
        </p:nvSpPr>
        <p:spPr>
          <a:xfrm>
            <a:off x="430080" y="1377380"/>
            <a:ext cx="11600040" cy="491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600" b="0" u="sng" strike="noStrike" spc="-1" dirty="0" err="1">
                <a:solidFill>
                  <a:srgbClr val="2789EE"/>
                </a:solidFill>
                <a:uFillTx/>
                <a:latin typeface="Trebuchet MS"/>
                <a:ea typeface="DejaVu Sans"/>
              </a:rPr>
              <a:t>Σύνθετη</a:t>
            </a:r>
            <a:r>
              <a:rPr lang="en-US" sz="3600" b="0" u="sng" strike="noStrike" spc="-1" dirty="0">
                <a:solidFill>
                  <a:srgbClr val="2789EE"/>
                </a:solidFill>
                <a:uFillTx/>
                <a:latin typeface="Trebuchet MS"/>
                <a:ea typeface="DejaVu Sans"/>
              </a:rPr>
              <a:t>:</a:t>
            </a:r>
            <a:r>
              <a:rPr lang="en-US" sz="3600" b="0" strike="noStrike" spc="-1" dirty="0">
                <a:solidFill>
                  <a:srgbClr val="2789EE"/>
                </a:solidFill>
                <a:latin typeface="Trebuchet MS"/>
                <a:ea typeface="DejaVu Sans"/>
              </a:rPr>
              <a:t> </a:t>
            </a:r>
            <a:endParaRPr lang="el-GR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l-G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400" b="0" strike="noStrike" spc="-1" dirty="0" err="1">
                <a:solidFill>
                  <a:srgbClr val="2789EE"/>
                </a:solidFill>
                <a:latin typeface="Arial"/>
                <a:ea typeface="DejaVu Sans"/>
              </a:rPr>
              <a:t>Στη</a:t>
            </a:r>
            <a:r>
              <a:rPr lang="el-GR" sz="2400" b="0" strike="noStrike" spc="-1" dirty="0">
                <a:solidFill>
                  <a:srgbClr val="2789EE"/>
                </a:solidFill>
                <a:latin typeface="Arial"/>
                <a:ea typeface="DejaVu Sans"/>
              </a:rPr>
              <a:t> </a:t>
            </a:r>
            <a:r>
              <a:rPr lang="el-GR" sz="2400" b="0" u="sng" strike="noStrike" spc="-1" dirty="0">
                <a:solidFill>
                  <a:srgbClr val="2789EE"/>
                </a:solidFill>
                <a:uFillTx/>
                <a:latin typeface="Arial"/>
                <a:ea typeface="DejaVu Sans"/>
              </a:rPr>
              <a:t>σύνθετη</a:t>
            </a:r>
            <a:r>
              <a:rPr lang="el-GR" sz="2400" b="0" strike="noStrike" spc="-1" dirty="0">
                <a:solidFill>
                  <a:srgbClr val="2789EE"/>
                </a:solidFill>
                <a:latin typeface="Arial"/>
                <a:ea typeface="DejaVu Sans"/>
              </a:rPr>
              <a:t> αναζήτηση </a:t>
            </a:r>
            <a:endParaRPr lang="el-G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l-GR" sz="2400" b="0" strike="noStrike" spc="-1" dirty="0">
                <a:solidFill>
                  <a:srgbClr val="2789EE"/>
                </a:solidFill>
                <a:latin typeface="Arial"/>
                <a:ea typeface="DejaVu Sans"/>
              </a:rPr>
              <a:t>συνδυάζουμε τους όρους μας</a:t>
            </a:r>
            <a:endParaRPr lang="el-G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l-GR" sz="2400" b="0" strike="noStrike" spc="-1" dirty="0">
                <a:solidFill>
                  <a:srgbClr val="2789EE"/>
                </a:solidFill>
                <a:latin typeface="Arial"/>
                <a:ea typeface="DejaVu Sans"/>
              </a:rPr>
              <a:t>με τους  τελεστές </a:t>
            </a:r>
            <a:endParaRPr lang="en-US" sz="2400" b="0" strike="noStrike" spc="-1" dirty="0">
              <a:solidFill>
                <a:srgbClr val="2789EE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None/>
            </a:pPr>
            <a:r>
              <a:rPr lang="el-GR" sz="2400" b="0" strike="noStrike" spc="-1" dirty="0">
                <a:solidFill>
                  <a:srgbClr val="2789EE"/>
                </a:solidFill>
                <a:latin typeface="Arial"/>
                <a:ea typeface="DejaVu Sans"/>
              </a:rPr>
              <a:t>“και”, “και όχι”, “ή”</a:t>
            </a:r>
            <a:endParaRPr lang="el-G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l-GR" sz="2400" b="0" strike="noStrike" spc="-1" dirty="0">
                <a:solidFill>
                  <a:srgbClr val="2789EE"/>
                </a:solidFill>
                <a:latin typeface="Arial"/>
                <a:ea typeface="DejaVu Sans"/>
              </a:rPr>
              <a:t>για πιο συγκεκριμένα</a:t>
            </a:r>
            <a:endParaRPr lang="en-US" sz="2400" b="0" strike="noStrike" spc="-1" dirty="0">
              <a:solidFill>
                <a:srgbClr val="2789EE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None/>
            </a:pPr>
            <a:r>
              <a:rPr lang="el-GR" sz="2400" b="0" strike="noStrike" spc="-1" dirty="0">
                <a:solidFill>
                  <a:srgbClr val="2789EE"/>
                </a:solidFill>
                <a:latin typeface="Arial"/>
                <a:ea typeface="DejaVu Sans"/>
              </a:rPr>
              <a:t> αποτελέσματα.</a:t>
            </a:r>
          </a:p>
          <a:p>
            <a:pPr>
              <a:lnSpc>
                <a:spcPct val="100000"/>
              </a:lnSpc>
              <a:buNone/>
            </a:pPr>
            <a:endParaRPr lang="en-US" sz="2400" b="0" strike="noStrike" spc="-1" dirty="0">
              <a:solidFill>
                <a:srgbClr val="2789EE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None/>
            </a:pPr>
            <a:endParaRPr lang="el-G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l-GR" sz="2400" b="0" strike="noStrike" spc="-1" dirty="0">
              <a:latin typeface="Arial"/>
            </a:endParaRPr>
          </a:p>
        </p:txBody>
      </p:sp>
      <p:pic>
        <p:nvPicPr>
          <p:cNvPr id="786" name="Picture 1" descr="παραδειγμα συνθετη αναζητηση"/>
          <p:cNvPicPr/>
          <p:nvPr/>
        </p:nvPicPr>
        <p:blipFill rotWithShape="1">
          <a:blip r:embed="rId3"/>
          <a:srcRect r="37332" b="57153"/>
          <a:stretch/>
        </p:blipFill>
        <p:spPr>
          <a:xfrm>
            <a:off x="4723141" y="307099"/>
            <a:ext cx="6187666" cy="2881305"/>
          </a:xfrm>
          <a:prstGeom prst="rect">
            <a:avLst/>
          </a:prstGeom>
          <a:ln w="0">
            <a:noFill/>
          </a:ln>
        </p:spPr>
      </p:pic>
      <p:sp>
        <p:nvSpPr>
          <p:cNvPr id="787" name="Straight Arrow Connector 2"/>
          <p:cNvSpPr/>
          <p:nvPr/>
        </p:nvSpPr>
        <p:spPr>
          <a:xfrm>
            <a:off x="5927038" y="753895"/>
            <a:ext cx="972467" cy="60301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6B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788" name="Frame 3"/>
          <p:cNvSpPr/>
          <p:nvPr/>
        </p:nvSpPr>
        <p:spPr>
          <a:xfrm>
            <a:off x="6899506" y="1389051"/>
            <a:ext cx="2252353" cy="736128"/>
          </a:xfrm>
          <a:prstGeom prst="frame">
            <a:avLst>
              <a:gd name="adj1" fmla="val 12500"/>
            </a:avLst>
          </a:prstGeom>
          <a:noFill/>
          <a:ln>
            <a:solidFill>
              <a:srgbClr val="FF6B00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789" name="Text Box 1"/>
          <p:cNvSpPr/>
          <p:nvPr/>
        </p:nvSpPr>
        <p:spPr>
          <a:xfrm>
            <a:off x="9194040" y="6365880"/>
            <a:ext cx="5672160" cy="81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   </a:t>
            </a:r>
            <a:r>
              <a:rPr lang="el-GR" sz="2000" b="0" strike="noStrike" spc="-1" dirty="0">
                <a:solidFill>
                  <a:srgbClr val="FFFFFF"/>
                </a:solidFill>
                <a:highlight>
                  <a:srgbClr val="0000FF"/>
                </a:highlight>
                <a:latin typeface="Arial"/>
                <a:ea typeface="DejaVu Sans"/>
              </a:rPr>
              <a:t>Βιβλιοθήκη Ο.Π.Ε</a:t>
            </a:r>
            <a:r>
              <a:rPr lang="el-GR" sz="1800" b="0" strike="noStrike" spc="-1" dirty="0">
                <a:solidFill>
                  <a:srgbClr val="FFFFFF"/>
                </a:solidFill>
                <a:highlight>
                  <a:srgbClr val="0000FF"/>
                </a:highlight>
                <a:latin typeface="Arial"/>
                <a:ea typeface="DejaVu Sans"/>
              </a:rPr>
              <a:t>.</a:t>
            </a:r>
            <a:endParaRPr lang="el-GR" sz="1800" b="0" strike="noStrike" spc="-1" dirty="0">
              <a:latin typeface="Arial"/>
            </a:endParaRPr>
          </a:p>
        </p:txBody>
      </p:sp>
      <p:pic>
        <p:nvPicPr>
          <p:cNvPr id="790" name="Εικόνα 9" descr="Εικόνα που περιέχει γραμματοσειρά, κείμενο, στιγμιότυπο οθόνης, γραφικά&#10;&#10;Περιγραφή που δημιουργήθηκε αυτόματα"/>
          <p:cNvPicPr/>
          <p:nvPr/>
        </p:nvPicPr>
        <p:blipFill>
          <a:blip r:embed="rId4"/>
          <a:stretch/>
        </p:blipFill>
        <p:spPr>
          <a:xfrm>
            <a:off x="259200" y="6261840"/>
            <a:ext cx="4111200" cy="516600"/>
          </a:xfrm>
          <a:prstGeom prst="rect">
            <a:avLst/>
          </a:prstGeom>
          <a:ln w="0">
            <a:noFill/>
          </a:ln>
        </p:spPr>
      </p:pic>
      <p:pic>
        <p:nvPicPr>
          <p:cNvPr id="3" name="Εικόνα 2" descr="Εικόνα που περιέχει κείμενο, στιγμιότυπο οθόνης, αριθμός, λογισμ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34A86A27-6E32-30AA-DD58-5F0BCCD1BD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141" y="2659986"/>
            <a:ext cx="6722339" cy="3401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02EFA9-298E-C282-B326-2C4D9254CE03}"/>
              </a:ext>
            </a:extLst>
          </p:cNvPr>
          <p:cNvSpPr txBox="1"/>
          <p:nvPr/>
        </p:nvSpPr>
        <p:spPr>
          <a:xfrm flipH="1">
            <a:off x="2513610" y="5112640"/>
            <a:ext cx="1856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Αποτελέσματα</a:t>
            </a:r>
            <a:endParaRPr lang="el-GR" dirty="0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FBB01682-3E97-634B-08B5-38DB72913CE1}"/>
              </a:ext>
            </a:extLst>
          </p:cNvPr>
          <p:cNvSpPr/>
          <p:nvPr/>
        </p:nvSpPr>
        <p:spPr>
          <a:xfrm>
            <a:off x="4723141" y="5168081"/>
            <a:ext cx="1021541" cy="31460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2F4E9927-34E1-C362-6F34-C8CA2F061F60}"/>
              </a:ext>
            </a:extLst>
          </p:cNvPr>
          <p:cNvSpPr/>
          <p:nvPr/>
        </p:nvSpPr>
        <p:spPr>
          <a:xfrm>
            <a:off x="254519" y="154440"/>
            <a:ext cx="11632681" cy="599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DB7C69C-4030-373F-0573-9DC54C90D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</p:spPr>
        <p:txBody>
          <a:bodyPr anchor="ctr">
            <a:normAutofit/>
          </a:bodyPr>
          <a:lstStyle/>
          <a:p>
            <a:r>
              <a:rPr lang="el-G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Αναζήτηση </a:t>
            </a:r>
            <a:b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l-GR" sz="2800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αποκοπή</a:t>
            </a:r>
          </a:p>
        </p:txBody>
      </p:sp>
      <p:pic>
        <p:nvPicPr>
          <p:cNvPr id="5" name="Εικόνα 4" descr="Εικόνα που περιέχει κείμενο, στιγμιότυπο οθόνης, λογισμικό, ιστοσελίδα&#10;&#10;Περιγραφή που δημιουργήθηκε αυτόματα">
            <a:extLst>
              <a:ext uri="{FF2B5EF4-FFF2-40B4-BE49-F238E27FC236}">
                <a16:creationId xmlns:a16="http://schemas.microsoft.com/office/drawing/2014/main" id="{BE89387F-41FA-7E92-843C-EF73941C6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6" r="11549"/>
          <a:stretch/>
        </p:blipFill>
        <p:spPr>
          <a:xfrm>
            <a:off x="304200" y="1252694"/>
            <a:ext cx="5361607" cy="4319301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F36FE87-7F04-B16F-7E0A-24018707D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9716" y="273601"/>
            <a:ext cx="5177996" cy="2245182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t">
            <a:normAutofit fontScale="90000"/>
          </a:bodyPr>
          <a:lstStyle/>
          <a:p>
            <a:pPr marL="0" indent="0">
              <a:buNone/>
            </a:pP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Επιπλέον δίνεται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η δυνατότητα αναζήτησης με «αποκοπή» του όρου, με αστερίσκο (*), ώστε να λάβουμε όλα τα σχετικά με τον όρο αποτελέσματα.</a:t>
            </a:r>
          </a:p>
          <a:p>
            <a:pPr marL="0" indent="0">
              <a:buNone/>
            </a:pPr>
            <a:b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l-G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Βλ. παράδειγμα</a:t>
            </a:r>
          </a:p>
        </p:txBody>
      </p:sp>
      <p:pic>
        <p:nvPicPr>
          <p:cNvPr id="9" name="Θέση περιεχομένου 8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3F98D19C-D455-73D1-4E60-B6E95365ABB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4" y="3681413"/>
            <a:ext cx="2665171" cy="1897062"/>
          </a:xfrm>
        </p:spPr>
      </p:pic>
      <p:sp>
        <p:nvSpPr>
          <p:cNvPr id="6" name="Πλαίσιο 5">
            <a:extLst>
              <a:ext uri="{FF2B5EF4-FFF2-40B4-BE49-F238E27FC236}">
                <a16:creationId xmlns:a16="http://schemas.microsoft.com/office/drawing/2014/main" id="{995441E9-B91A-AB51-F35D-7F7F41566579}"/>
              </a:ext>
            </a:extLst>
          </p:cNvPr>
          <p:cNvSpPr/>
          <p:nvPr/>
        </p:nvSpPr>
        <p:spPr>
          <a:xfrm>
            <a:off x="1393478" y="3233335"/>
            <a:ext cx="648472" cy="509910"/>
          </a:xfrm>
          <a:prstGeom prst="fram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Ελεύθερη σχεδίαση: Σχήμα 6">
            <a:extLst>
              <a:ext uri="{FF2B5EF4-FFF2-40B4-BE49-F238E27FC236}">
                <a16:creationId xmlns:a16="http://schemas.microsoft.com/office/drawing/2014/main" id="{51F129C9-5844-E898-7A8E-D59A3097BF9B}"/>
              </a:ext>
            </a:extLst>
          </p:cNvPr>
          <p:cNvSpPr/>
          <p:nvPr/>
        </p:nvSpPr>
        <p:spPr>
          <a:xfrm flipH="1">
            <a:off x="1120706" y="2787536"/>
            <a:ext cx="753250" cy="445799"/>
          </a:xfrm>
          <a:custGeom>
            <a:avLst/>
            <a:gdLst>
              <a:gd name="connsiteX0" fmla="*/ 320259 w 648472"/>
              <a:gd name="connsiteY0" fmla="*/ 416108 h 530782"/>
              <a:gd name="connsiteX1" fmla="*/ 640893 w 648472"/>
              <a:gd name="connsiteY1" fmla="*/ 472 h 530782"/>
              <a:gd name="connsiteX2" fmla="*/ 35251 w 648472"/>
              <a:gd name="connsiteY2" fmla="*/ 487360 h 530782"/>
              <a:gd name="connsiteX3" fmla="*/ 70877 w 648472"/>
              <a:gd name="connsiteY3" fmla="*/ 511111 h 530782"/>
              <a:gd name="connsiteX4" fmla="*/ 59002 w 648472"/>
              <a:gd name="connsiteY4" fmla="*/ 522986 h 53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472" h="530782">
                <a:moveTo>
                  <a:pt x="320259" y="416108"/>
                </a:moveTo>
                <a:cubicBezTo>
                  <a:pt x="504326" y="202352"/>
                  <a:pt x="688394" y="-11403"/>
                  <a:pt x="640893" y="472"/>
                </a:cubicBezTo>
                <a:cubicBezTo>
                  <a:pt x="593392" y="12347"/>
                  <a:pt x="130254" y="402254"/>
                  <a:pt x="35251" y="487360"/>
                </a:cubicBezTo>
                <a:cubicBezTo>
                  <a:pt x="-59752" y="572466"/>
                  <a:pt x="66919" y="505173"/>
                  <a:pt x="70877" y="511111"/>
                </a:cubicBezTo>
                <a:cubicBezTo>
                  <a:pt x="74835" y="517049"/>
                  <a:pt x="66918" y="520017"/>
                  <a:pt x="59002" y="522986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5" name="Εικόνα 14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B8EDF0B1-04AC-039F-BFC4-18BC1E8E5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629" y="2646409"/>
            <a:ext cx="7042572" cy="3386825"/>
          </a:xfrm>
          <a:prstGeom prst="rect">
            <a:avLst/>
          </a:prstGeom>
        </p:spPr>
      </p:pic>
      <p:sp>
        <p:nvSpPr>
          <p:cNvPr id="17" name="Πλαίσιο 16">
            <a:extLst>
              <a:ext uri="{FF2B5EF4-FFF2-40B4-BE49-F238E27FC236}">
                <a16:creationId xmlns:a16="http://schemas.microsoft.com/office/drawing/2014/main" id="{DF8D115E-904C-572A-D56F-22D45A19C3CD}"/>
              </a:ext>
            </a:extLst>
          </p:cNvPr>
          <p:cNvSpPr/>
          <p:nvPr/>
        </p:nvSpPr>
        <p:spPr>
          <a:xfrm>
            <a:off x="8882743" y="2978380"/>
            <a:ext cx="973776" cy="509910"/>
          </a:xfrm>
          <a:prstGeom prst="fram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4">
            <a:extLst>
              <a:ext uri="{FF2B5EF4-FFF2-40B4-BE49-F238E27FC236}">
                <a16:creationId xmlns:a16="http://schemas.microsoft.com/office/drawing/2014/main" id="{53E5CFCC-9C0C-EFE2-F2A6-994DE86B9731}"/>
              </a:ext>
            </a:extLst>
          </p:cNvPr>
          <p:cNvSpPr/>
          <p:nvPr/>
        </p:nvSpPr>
        <p:spPr>
          <a:xfrm>
            <a:off x="11590200" y="6366240"/>
            <a:ext cx="461880" cy="41148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>
            <a:solidFill>
              <a:srgbClr val="093C71"/>
            </a:solidFill>
            <a:round/>
          </a:ln>
          <a:effectLst>
            <a:innerShdw dist="38100" dir="13500000">
              <a:schemeClr val="accent2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3441421F-439F-4D6F-B6EA-315C130847DD}" type="slidenum">
              <a:rPr lang="el-GR" sz="1800" b="1" strike="noStrike" spc="-1">
                <a:solidFill>
                  <a:srgbClr val="093C71"/>
                </a:solidFill>
                <a:latin typeface="Arial"/>
                <a:ea typeface="DejaVu Sans"/>
              </a:rPr>
              <a:t>8</a:t>
            </a:fld>
            <a:endParaRPr lang="el-GR" sz="1800" b="0" strike="noStrike" spc="-1" dirty="0">
              <a:latin typeface="Arial"/>
            </a:endParaRP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A5A2BE60-A3BD-FB77-1209-03EF82814AE7}"/>
              </a:ext>
            </a:extLst>
          </p:cNvPr>
          <p:cNvSpPr/>
          <p:nvPr/>
        </p:nvSpPr>
        <p:spPr>
          <a:xfrm>
            <a:off x="9398160" y="6360840"/>
            <a:ext cx="2184120" cy="342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1800" b="0" strike="noStrike" spc="-1">
                <a:solidFill>
                  <a:srgbClr val="FFFFFF"/>
                </a:solidFill>
                <a:highlight>
                  <a:srgbClr val="0000FF"/>
                </a:highlight>
                <a:latin typeface="Arial"/>
                <a:ea typeface="DejaVu Sans"/>
              </a:rPr>
              <a:t>Βιβλιοθήκη Ο.Π.Ε. </a:t>
            </a:r>
            <a:endParaRPr lang="el-GR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985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PlaceHolder 1"/>
          <p:cNvSpPr>
            <a:spLocks noGrp="1"/>
          </p:cNvSpPr>
          <p:nvPr>
            <p:ph/>
          </p:nvPr>
        </p:nvSpPr>
        <p:spPr>
          <a:xfrm>
            <a:off x="277920" y="273600"/>
            <a:ext cx="11303640" cy="5928120"/>
          </a:xfrm>
          <a:prstGeom prst="rect">
            <a:avLst/>
          </a:prstGeom>
          <a:solidFill>
            <a:srgbClr val="FFE1CC"/>
          </a:solidFill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9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l-GR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2" name="PlaceHolder 2"/>
          <p:cNvSpPr>
            <a:spLocks noGrp="1"/>
          </p:cNvSpPr>
          <p:nvPr>
            <p:ph type="title"/>
          </p:nvPr>
        </p:nvSpPr>
        <p:spPr>
          <a:xfrm>
            <a:off x="363240" y="364320"/>
            <a:ext cx="11926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l-GR" sz="3600" b="0" u="sng" strike="noStrike" spc="-1">
                <a:solidFill>
                  <a:srgbClr val="2789EE"/>
                </a:solidFill>
                <a:uFillTx/>
                <a:latin typeface="Arial"/>
                <a:ea typeface="DejaVu Sans"/>
              </a:rPr>
              <a:t>Αναζήτηση περιοδικών</a:t>
            </a:r>
            <a:endParaRPr lang="el-GR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3" name="Text Box 11"/>
          <p:cNvSpPr/>
          <p:nvPr/>
        </p:nvSpPr>
        <p:spPr>
          <a:xfrm>
            <a:off x="9675360" y="6336000"/>
            <a:ext cx="2138400" cy="444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1800" b="0" strike="noStrike" spc="-1">
                <a:solidFill>
                  <a:srgbClr val="FFFFFF"/>
                </a:solidFill>
                <a:highlight>
                  <a:srgbClr val="0000FF"/>
                </a:highlight>
                <a:latin typeface="Arial"/>
                <a:ea typeface="DejaVu Sans"/>
              </a:rPr>
              <a:t>Βιβλιοθήκη Ο.Π.Ε.</a:t>
            </a:r>
            <a:endParaRPr lang="el-GR" sz="1800" b="0" strike="noStrike" spc="-1">
              <a:latin typeface="Arial"/>
            </a:endParaRPr>
          </a:p>
        </p:txBody>
      </p:sp>
      <p:sp>
        <p:nvSpPr>
          <p:cNvPr id="794" name="Θέση αριθμού διαφάνειας 4"/>
          <p:cNvSpPr/>
          <p:nvPr/>
        </p:nvSpPr>
        <p:spPr>
          <a:xfrm>
            <a:off x="11583000" y="6368760"/>
            <a:ext cx="461880" cy="41148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 w="19050">
            <a:solidFill>
              <a:srgbClr val="093C71"/>
            </a:solidFill>
            <a:round/>
          </a:ln>
          <a:effectLst>
            <a:innerShdw dist="38100" dir="13500000">
              <a:schemeClr val="accent2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31ECE554-825B-41F7-BF5C-C46001E12041}" type="slidenum">
              <a:rPr lang="el-GR" sz="1800" b="1" strike="noStrike" spc="-1">
                <a:solidFill>
                  <a:srgbClr val="093C71"/>
                </a:solidFill>
                <a:latin typeface="Arial"/>
                <a:ea typeface="DejaVu Sans"/>
              </a:rPr>
              <a:t>9</a:t>
            </a:fld>
            <a:endParaRPr lang="el-GR" sz="1800" b="0" strike="noStrike" spc="-1">
              <a:latin typeface="Arial"/>
            </a:endParaRPr>
          </a:p>
        </p:txBody>
      </p:sp>
      <p:pic>
        <p:nvPicPr>
          <p:cNvPr id="796" name="Content Placeholder 14" descr="αναζητηση περιοδικων 2 "/>
          <p:cNvPicPr/>
          <p:nvPr/>
        </p:nvPicPr>
        <p:blipFill rotWithShape="1">
          <a:blip r:embed="rId2"/>
          <a:srcRect l="12385" t="15127" r="13759" b="25025"/>
          <a:stretch/>
        </p:blipFill>
        <p:spPr>
          <a:xfrm>
            <a:off x="6110581" y="328365"/>
            <a:ext cx="5718179" cy="5632827"/>
          </a:xfrm>
          <a:prstGeom prst="rect">
            <a:avLst/>
          </a:prstGeom>
          <a:ln w="0">
            <a:noFill/>
          </a:ln>
        </p:spPr>
      </p:pic>
      <p:pic>
        <p:nvPicPr>
          <p:cNvPr id="795" name="Content Placeholder 13" descr="αναζητηση περιοδικων 1"/>
          <p:cNvPicPr/>
          <p:nvPr/>
        </p:nvPicPr>
        <p:blipFill rotWithShape="1">
          <a:blip r:embed="rId3"/>
          <a:srcRect l="10302" t="-1" r="45568" b="39924"/>
          <a:stretch/>
        </p:blipFill>
        <p:spPr>
          <a:xfrm>
            <a:off x="3706199" y="1168872"/>
            <a:ext cx="3887643" cy="3137707"/>
          </a:xfrm>
          <a:prstGeom prst="rect">
            <a:avLst/>
          </a:prstGeom>
          <a:ln w="0">
            <a:noFill/>
          </a:ln>
        </p:spPr>
      </p:pic>
      <p:sp>
        <p:nvSpPr>
          <p:cNvPr id="797" name="Frame 15"/>
          <p:cNvSpPr/>
          <p:nvPr/>
        </p:nvSpPr>
        <p:spPr>
          <a:xfrm>
            <a:off x="5254150" y="2627190"/>
            <a:ext cx="920520" cy="421919"/>
          </a:xfrm>
          <a:prstGeom prst="frame">
            <a:avLst>
              <a:gd name="adj1" fmla="val 0"/>
            </a:avLst>
          </a:prstGeom>
          <a:solidFill>
            <a:schemeClr val="accent2"/>
          </a:solidFill>
          <a:ln>
            <a:solidFill>
              <a:srgbClr val="093C71"/>
            </a:solidFill>
          </a:ln>
        </p:spPr>
        <p:style>
          <a:lnRef idx="3">
            <a:schemeClr val="accent1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798" name="Frame 16"/>
          <p:cNvSpPr/>
          <p:nvPr/>
        </p:nvSpPr>
        <p:spPr>
          <a:xfrm>
            <a:off x="4620696" y="3395520"/>
            <a:ext cx="920520" cy="301133"/>
          </a:xfrm>
          <a:prstGeom prst="frame">
            <a:avLst>
              <a:gd name="adj1" fmla="val 12500"/>
            </a:avLst>
          </a:prstGeom>
          <a:solidFill>
            <a:srgbClr val="093C71"/>
          </a:solidFill>
          <a:ln>
            <a:solidFill>
              <a:srgbClr val="072D5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799" name="Straight Arrow Connector 17"/>
          <p:cNvSpPr/>
          <p:nvPr/>
        </p:nvSpPr>
        <p:spPr>
          <a:xfrm flipH="1">
            <a:off x="4850825" y="3077469"/>
            <a:ext cx="460261" cy="30113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6B00"/>
            </a:solidFill>
            <a:tailEnd type="arrow" w="med" len="med"/>
          </a:ln>
        </p:spPr>
        <p:style>
          <a:lnRef idx="2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pic>
        <p:nvPicPr>
          <p:cNvPr id="800" name="Εικόνα 9" descr="Εικόνα που περιέχει γραμματοσειρά, κείμενο, στιγμιότυπο οθόνης, γραφικά&#10;&#10;Περιγραφή που δημιουργήθηκε αυτόματα"/>
          <p:cNvPicPr/>
          <p:nvPr/>
        </p:nvPicPr>
        <p:blipFill>
          <a:blip r:embed="rId4"/>
          <a:stretch/>
        </p:blipFill>
        <p:spPr>
          <a:xfrm>
            <a:off x="154800" y="6202800"/>
            <a:ext cx="4111200" cy="664560"/>
          </a:xfrm>
          <a:prstGeom prst="rect">
            <a:avLst/>
          </a:prstGeom>
          <a:ln w="0">
            <a:noFill/>
          </a:ln>
        </p:spPr>
      </p:pic>
      <p:sp>
        <p:nvSpPr>
          <p:cNvPr id="801" name="TextBox 19"/>
          <p:cNvSpPr/>
          <p:nvPr/>
        </p:nvSpPr>
        <p:spPr>
          <a:xfrm>
            <a:off x="514254" y="1409400"/>
            <a:ext cx="3434760" cy="36565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l-G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i="1" u="sng" strike="noStrike" spc="-1">
                <a:solidFill>
                  <a:srgbClr val="2789EE"/>
                </a:solidFill>
                <a:uFillTx/>
                <a:latin typeface="Arial"/>
                <a:ea typeface="DejaVu Sans"/>
              </a:rPr>
              <a:t>www.lib.uoa.gr</a:t>
            </a:r>
            <a:r>
              <a:rPr lang="en-US" sz="1800" b="0" i="1" strike="noStrike" spc="-1">
                <a:solidFill>
                  <a:srgbClr val="2789EE"/>
                </a:solidFill>
                <a:latin typeface="Arial"/>
                <a:ea typeface="DejaVu Sans"/>
              </a:rPr>
              <a:t>   </a:t>
            </a:r>
            <a:r>
              <a:rPr lang="el-GR" sz="1800" b="0" i="1" strike="noStrike" spc="-1">
                <a:solidFill>
                  <a:srgbClr val="2789EE"/>
                </a:solidFill>
                <a:latin typeface="Arial"/>
                <a:ea typeface="DejaVu Sans"/>
              </a:rPr>
              <a:t>ή </a:t>
            </a:r>
            <a:endParaRPr lang="el-G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i="1" u="sng" strike="noStrike" spc="-1">
                <a:solidFill>
                  <a:srgbClr val="2789EE"/>
                </a:solidFill>
                <a:uFillTx/>
                <a:latin typeface="Arial"/>
                <a:ea typeface="DejaVu Sans"/>
              </a:rPr>
              <a:t>www.econpol.lib.uoa.gr</a:t>
            </a:r>
            <a:endParaRPr lang="el-G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i="1" u="sng" strike="noStrike" spc="-1">
                <a:solidFill>
                  <a:srgbClr val="2789EE"/>
                </a:solidFill>
                <a:uFillTx/>
                <a:latin typeface="Arial"/>
                <a:ea typeface="DejaVu Sans"/>
              </a:rPr>
              <a:t>         </a:t>
            </a:r>
            <a:endParaRPr lang="el-G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1800" b="0" i="1" strike="noStrike" spc="-1">
                <a:solidFill>
                  <a:srgbClr val="2789EE"/>
                </a:solidFill>
                <a:latin typeface="Arial"/>
                <a:ea typeface="DejaVu Sans"/>
              </a:rPr>
              <a:t>        Υπηρεσίες</a:t>
            </a:r>
            <a:endParaRPr lang="el-G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l-G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1800" b="0" i="1" strike="noStrike" spc="-1">
                <a:solidFill>
                  <a:srgbClr val="2789EE"/>
                </a:solidFill>
                <a:latin typeface="Arial"/>
                <a:ea typeface="DejaVu Sans"/>
              </a:rPr>
              <a:t>        Κατάλογος </a:t>
            </a:r>
            <a:r>
              <a:rPr lang="en-US" sz="1800" b="0" i="1" strike="noStrike" spc="-1">
                <a:solidFill>
                  <a:srgbClr val="2789EE"/>
                </a:solidFill>
                <a:latin typeface="Arial"/>
                <a:ea typeface="DejaVu Sans"/>
              </a:rPr>
              <a:t>OPAC </a:t>
            </a:r>
            <a:endParaRPr lang="el-G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l-G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1800" b="0" i="1" strike="noStrike" spc="-1">
                <a:solidFill>
                  <a:srgbClr val="2789EE"/>
                </a:solidFill>
                <a:latin typeface="Arial"/>
                <a:ea typeface="DejaVu Sans"/>
              </a:rPr>
              <a:t>        Σύνδεση στον </a:t>
            </a:r>
            <a:r>
              <a:rPr lang="en-US" sz="1800" b="0" i="1" strike="noStrike" spc="-1">
                <a:solidFill>
                  <a:srgbClr val="2789EE"/>
                </a:solidFill>
                <a:latin typeface="Arial"/>
                <a:ea typeface="DejaVu Sans"/>
              </a:rPr>
              <a:t>OPAC </a:t>
            </a:r>
            <a:endParaRPr lang="el-G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l-G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i="1" strike="noStrike" spc="-1">
                <a:solidFill>
                  <a:srgbClr val="2789EE"/>
                </a:solidFill>
                <a:latin typeface="Arial"/>
                <a:ea typeface="DejaVu Sans"/>
              </a:rPr>
              <a:t>        </a:t>
            </a:r>
            <a:r>
              <a:rPr lang="el-GR" sz="1800" b="0" i="1" strike="noStrike" spc="-1">
                <a:solidFill>
                  <a:srgbClr val="2789EE"/>
                </a:solidFill>
                <a:latin typeface="Arial"/>
                <a:ea typeface="DejaVu Sans"/>
              </a:rPr>
              <a:t>Αναζήτηση περιοδικών </a:t>
            </a:r>
            <a:endParaRPr lang="el-G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l-G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1800" b="0" i="1" strike="noStrike" spc="-1">
                <a:solidFill>
                  <a:srgbClr val="2789EE"/>
                </a:solidFill>
                <a:latin typeface="Arial"/>
                <a:ea typeface="DejaVu Sans"/>
              </a:rPr>
              <a:t>(βλ. παράδειγμα) </a:t>
            </a:r>
            <a:endParaRPr lang="el-GR" sz="1800" b="0" strike="noStrike" spc="-1">
              <a:latin typeface="Arial"/>
            </a:endParaRPr>
          </a:p>
        </p:txBody>
      </p:sp>
      <p:sp>
        <p:nvSpPr>
          <p:cNvPr id="802" name="Right Arrow 3"/>
          <p:cNvSpPr/>
          <p:nvPr/>
        </p:nvSpPr>
        <p:spPr>
          <a:xfrm>
            <a:off x="502474" y="2502000"/>
            <a:ext cx="564840" cy="3711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93C71"/>
          </a:solidFill>
          <a:ln>
            <a:solidFill>
              <a:srgbClr val="072D5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803" name="Right Arrow 4"/>
          <p:cNvSpPr/>
          <p:nvPr/>
        </p:nvSpPr>
        <p:spPr>
          <a:xfrm>
            <a:off x="502474" y="3012840"/>
            <a:ext cx="564840" cy="382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93C71"/>
          </a:solidFill>
          <a:ln>
            <a:solidFill>
              <a:srgbClr val="072D5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804" name="Right Arrow 5"/>
          <p:cNvSpPr/>
          <p:nvPr/>
        </p:nvSpPr>
        <p:spPr>
          <a:xfrm>
            <a:off x="549972" y="3587400"/>
            <a:ext cx="564840" cy="369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93C71"/>
          </a:solidFill>
          <a:ln>
            <a:solidFill>
              <a:srgbClr val="072D5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805" name="Right Arrow 6"/>
          <p:cNvSpPr/>
          <p:nvPr/>
        </p:nvSpPr>
        <p:spPr>
          <a:xfrm>
            <a:off x="502474" y="4167540"/>
            <a:ext cx="564840" cy="3571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93C71"/>
          </a:solidFill>
          <a:ln>
            <a:solidFill>
              <a:srgbClr val="072D5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λυκείου</Template>
  <TotalTime>514</TotalTime>
  <Words>704</Words>
  <Application>Microsoft Office PowerPoint</Application>
  <PresentationFormat>Ευρεία οθόνη</PresentationFormat>
  <Paragraphs>150</Paragraphs>
  <Slides>15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11</vt:i4>
      </vt:variant>
      <vt:variant>
        <vt:lpstr>Τίτλοι διαφανειών</vt:lpstr>
      </vt:variant>
      <vt:variant>
        <vt:i4>15</vt:i4>
      </vt:variant>
    </vt:vector>
  </HeadingPairs>
  <TitlesOfParts>
    <vt:vector size="32" baseType="lpstr">
      <vt:lpstr>Arial</vt:lpstr>
      <vt:lpstr>StarSymbol</vt:lpstr>
      <vt:lpstr>Symbol</vt:lpstr>
      <vt:lpstr>Times New Roman</vt:lpstr>
      <vt:lpstr>Trebuchet MS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Παρουσίαση του PowerPoint</vt:lpstr>
      <vt:lpstr>         </vt:lpstr>
      <vt:lpstr> Πώς αναζητώ το υλικό μου στον OPAC   2ος τρόπος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Αναζήτηση  με αποκοπή</vt:lpstr>
      <vt:lpstr>Αναζήτηση περιοδικών</vt:lpstr>
      <vt:lpstr>Παρουσίαση του PowerPoint</vt:lpstr>
      <vt:lpstr>ΑΝΑΖΗΤΗΣΗ ΥΛΙΚΟΥ ΣΤΟΝ ΚΑΤΑΛΟΓΟ ΑΛΛΟΥ ΑΚΑΔΗΜΑΪΚΟΥ ΙΔΡΥΜΑΤΟΣ  ΄Εχετε τη δυνατότητα να επιλέξετε την αναζήτηση υλικού στον κατάλογο άλλου εκπαιδευτικού ιδρύματος ή σε όλους τους καταλόγους μαζί.  </vt:lpstr>
      <vt:lpstr>           «ΕΝΙΑΙΑ ΑΝΑΖΗΤΗΣΗ»             SUMMON DISCOVERY SERVICE           Ταυτόχρονη αναζήτηση:</vt:lpstr>
      <vt:lpstr>  ΠΩΣ ΚΑΝΩ ΕΝΙΑΙΑ  ΑΝΑΖΗΤΗΣΗ</vt:lpstr>
      <vt:lpstr>Κατηγορίες υλικού:   υλικό που δανείζεται:    βιβλία   υλικό που δεν δανείζεται:    πληροφοριακό υλικό (εγκυκλοπαίδειες, λεξικά κτλ.), σπάνιο υλικό, διπλωματικές εργασίες, οπτικοακουστικό υλικό, περιοδικά, εφημερίδες, αρχειακό υλικό</vt:lpstr>
      <vt:lpstr>Χρήσιμες πληροφορίες: www.lib.uoa.gr   www.econpol.lib.uoa.gr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εξωφύλλου παρουσίασης</dc:title>
  <dc:subject/>
  <dc:creator>Maria Politou</dc:creator>
  <dc:description/>
  <cp:lastModifiedBy>Maria Politou</cp:lastModifiedBy>
  <cp:revision>240</cp:revision>
  <dcterms:created xsi:type="dcterms:W3CDTF">2023-09-05T13:51:00Z</dcterms:created>
  <dcterms:modified xsi:type="dcterms:W3CDTF">2023-10-06T08:04:57Z</dcterms:modified>
  <dc:language>el-GR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ABFDEDDD848E4353B4215DD12E2CBCD2_13</vt:lpwstr>
  </property>
  <property fmtid="{D5CDD505-2E9C-101B-9397-08002B2CF9AE}" pid="4" name="KSOProductBuildVer">
    <vt:lpwstr>1033-12.2.0.13215</vt:lpwstr>
  </property>
  <property fmtid="{D5CDD505-2E9C-101B-9397-08002B2CF9AE}" pid="5" name="Notes">
    <vt:i4>8</vt:i4>
  </property>
  <property fmtid="{D5CDD505-2E9C-101B-9397-08002B2CF9AE}" pid="6" name="PresentationFormat">
    <vt:lpwstr>Ευρεία οθόνη</vt:lpwstr>
  </property>
  <property fmtid="{D5CDD505-2E9C-101B-9397-08002B2CF9AE}" pid="7" name="Slides">
    <vt:i4>14</vt:i4>
  </property>
</Properties>
</file>