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436" r:id="rId2"/>
    <p:sldId id="479" r:id="rId3"/>
    <p:sldId id="476" r:id="rId4"/>
    <p:sldId id="483" r:id="rId5"/>
    <p:sldId id="482" r:id="rId6"/>
    <p:sldId id="489" r:id="rId7"/>
    <p:sldId id="484" r:id="rId8"/>
    <p:sldId id="495" r:id="rId9"/>
    <p:sldId id="491" r:id="rId10"/>
    <p:sldId id="492" r:id="rId11"/>
    <p:sldId id="493" r:id="rId12"/>
    <p:sldId id="494" r:id="rId13"/>
    <p:sldId id="487" r:id="rId14"/>
    <p:sldId id="44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02" autoAdjust="0"/>
    <p:restoredTop sz="90920" autoAdjust="0"/>
  </p:normalViewPr>
  <p:slideViewPr>
    <p:cSldViewPr>
      <p:cViewPr>
        <p:scale>
          <a:sx n="69" d="100"/>
          <a:sy n="69" d="100"/>
        </p:scale>
        <p:origin x="-928"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3/27/2019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3/27/2019</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3/27/2019</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3/27/2019</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3/27/2019</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3/27/2019</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3/27/2019</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3/27/2019</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3/27/2019</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3/27/2019</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3/27/2019</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3/27/2019</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3/27/2019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81000" y="1143000"/>
            <a:ext cx="8458200" cy="2457451"/>
          </a:xfrm>
        </p:spPr>
        <p:txBody>
          <a:bodyPr>
            <a:normAutofit/>
          </a:bodyPr>
          <a:lstStyle/>
          <a:p>
            <a:r>
              <a:rPr lang="el-GR" dirty="0"/>
              <a:t> ΜΑΘΗΜΑΤΙΚΑ ΕΡΓΑ (</a:t>
            </a:r>
            <a:r>
              <a:rPr lang="en-US" dirty="0"/>
              <a:t>TASKS)</a:t>
            </a:r>
            <a:endParaRPr lang="el-GR" sz="3200" dirty="0"/>
          </a:p>
        </p:txBody>
      </p:sp>
      <p:sp>
        <p:nvSpPr>
          <p:cNvPr id="4" name="Υπότιτλος 3"/>
          <p:cNvSpPr>
            <a:spLocks noGrp="1"/>
          </p:cNvSpPr>
          <p:nvPr>
            <p:ph type="subTitle" idx="1"/>
          </p:nvPr>
        </p:nvSpPr>
        <p:spPr>
          <a:xfrm>
            <a:off x="1371600" y="3886200"/>
            <a:ext cx="6400800" cy="1295400"/>
          </a:xfrm>
        </p:spPr>
        <p:txBody>
          <a:bodyPr>
            <a:normAutofit/>
          </a:bodyPr>
          <a:lstStyle/>
          <a:p>
            <a:r>
              <a:rPr lang="el-GR" dirty="0"/>
              <a:t>Είδη μαθηματικών έργων ως προς τη «μαθηματική τους πρόκληση»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57200" y="1822366"/>
            <a:ext cx="8229600" cy="4525963"/>
          </a:xfrm>
        </p:spPr>
        <p:txBody>
          <a:bodyPr>
            <a:normAutofit fontScale="85000" lnSpcReduction="20000"/>
          </a:bodyPr>
          <a:lstStyle/>
          <a:p>
            <a:r>
              <a:rPr lang="el-GR" dirty="0"/>
              <a:t>Συγκεκριμένα, το NCTM (2000) σημειώνει: </a:t>
            </a:r>
          </a:p>
          <a:p>
            <a:r>
              <a:rPr lang="el-GR" i="1" dirty="0"/>
              <a:t>«Τα έργα με μαθηματική πρόκληση από μόνα τους δεν επαρκούν για αποτελεσματική διδασκαλία. Οι εκπαιδευτικοί πρέπει επίσης να αποφασίσουν ποιες πτυχές ενός έργου πρέπει να τονίσουν, πώς να οργανώσουν και να ενορχηστρώσουν τις λύσεις των μαθητών, ποιες ερωτήσεις πρέπει να υποβάλλουν για να ενεργοποιήσουν γνωστικά τους μαθητές σε ποικίλα επίπεδα γνώσης, δεξιοτήτων και κατανόησης, και πώς να υποστηρίξουν τους μαθητές χωρίς να τους προσφέρουν οι ίδιοι έτοιμες σκέψεις εξαλείφοντας με τον τρόπο αυτό την μαθηματική πρόκληση» (σ. 19). </a:t>
            </a:r>
          </a:p>
        </p:txBody>
      </p:sp>
    </p:spTree>
    <p:extLst>
      <p:ext uri="{BB962C8B-B14F-4D97-AF65-F5344CB8AC3E}">
        <p14:creationId xmlns:p14="http://schemas.microsoft.com/office/powerpoint/2010/main" val="4021700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0000"/>
                </a:solidFill>
              </a:rPr>
              <a:t>Συζήτηση</a:t>
            </a:r>
          </a:p>
        </p:txBody>
      </p:sp>
      <p:sp>
        <p:nvSpPr>
          <p:cNvPr id="3" name="Θέση περιεχομένου 2"/>
          <p:cNvSpPr>
            <a:spLocks noGrp="1"/>
          </p:cNvSpPr>
          <p:nvPr>
            <p:ph idx="1"/>
          </p:nvPr>
        </p:nvSpPr>
        <p:spPr>
          <a:xfrm>
            <a:off x="457200" y="1600200"/>
            <a:ext cx="3962400" cy="4525963"/>
          </a:xfrm>
        </p:spPr>
        <p:txBody>
          <a:bodyPr/>
          <a:lstStyle/>
          <a:p>
            <a:r>
              <a:rPr lang="el-GR" dirty="0"/>
              <a:t>Η διαμόρφωση ενός προβλήματος του σχολικού βιβλίου της Β’ Γυμνασίου.</a:t>
            </a:r>
            <a:endParaRPr lang="en-US" dirty="0"/>
          </a:p>
          <a:p>
            <a:r>
              <a:rPr lang="el-GR" dirty="0"/>
              <a:t>Πρόβλημα στο σχολικό βιβλίο</a:t>
            </a:r>
          </a:p>
          <a:p>
            <a:endParaRPr lang="el-GR" dirty="0"/>
          </a:p>
        </p:txBody>
      </p:sp>
      <p:pic>
        <p:nvPicPr>
          <p:cNvPr id="4" name="Picture 3">
            <a:extLst>
              <a:ext uri="{FF2B5EF4-FFF2-40B4-BE49-F238E27FC236}">
                <a16:creationId xmlns="" xmlns:a16="http://schemas.microsoft.com/office/drawing/2014/main" id="{3F793DFA-97AC-428D-9CF9-A322D88967ED}"/>
              </a:ext>
            </a:extLst>
          </p:cNvPr>
          <p:cNvPicPr>
            <a:picLocks noChangeAspect="1"/>
          </p:cNvPicPr>
          <p:nvPr/>
        </p:nvPicPr>
        <p:blipFill>
          <a:blip r:embed="rId2"/>
          <a:stretch>
            <a:fillRect/>
          </a:stretch>
        </p:blipFill>
        <p:spPr>
          <a:xfrm>
            <a:off x="5029200" y="1600200"/>
            <a:ext cx="3581400" cy="3957524"/>
          </a:xfrm>
          <a:prstGeom prst="rect">
            <a:avLst/>
          </a:prstGeom>
        </p:spPr>
      </p:pic>
    </p:spTree>
    <p:extLst>
      <p:ext uri="{BB962C8B-B14F-4D97-AF65-F5344CB8AC3E}">
        <p14:creationId xmlns:p14="http://schemas.microsoft.com/office/powerpoint/2010/main" val="1439844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Το πρόβλημα όπως διαμορφώθηκε από την εκπαιδευτικό</a:t>
            </a:r>
          </a:p>
        </p:txBody>
      </p:sp>
      <p:pic>
        <p:nvPicPr>
          <p:cNvPr id="5" name="Θέση περιεχομένου 4"/>
          <p:cNvPicPr>
            <a:picLocks noGrp="1" noChangeAspect="1"/>
          </p:cNvPicPr>
          <p:nvPr>
            <p:ph idx="1"/>
          </p:nvPr>
        </p:nvPicPr>
        <p:blipFill>
          <a:blip r:embed="rId2"/>
          <a:stretch>
            <a:fillRect/>
          </a:stretch>
        </p:blipFill>
        <p:spPr>
          <a:xfrm>
            <a:off x="2895600" y="1586164"/>
            <a:ext cx="5694821" cy="3207049"/>
          </a:xfrm>
          <a:prstGeom prst="rect">
            <a:avLst/>
          </a:prstGeom>
        </p:spPr>
      </p:pic>
      <p:sp>
        <p:nvSpPr>
          <p:cNvPr id="6" name="Ορθογώνιο 5"/>
          <p:cNvSpPr/>
          <p:nvPr/>
        </p:nvSpPr>
        <p:spPr>
          <a:xfrm>
            <a:off x="1905000" y="5419580"/>
            <a:ext cx="4572000" cy="923330"/>
          </a:xfrm>
          <a:prstGeom prst="rect">
            <a:avLst/>
          </a:prstGeom>
        </p:spPr>
        <p:txBody>
          <a:bodyPr>
            <a:spAutoFit/>
          </a:bodyPr>
          <a:lstStyle/>
          <a:p>
            <a:r>
              <a:rPr lang="el-GR" dirty="0">
                <a:solidFill>
                  <a:srgbClr val="FF0000"/>
                </a:solidFill>
              </a:rPr>
              <a:t>Θεωρείτε ότι η διαμόρφωση του προβλήματος ανέβασε τη  μαθηματική του πρόκληση; Αιτιολογείστε την άποψή σας.</a:t>
            </a:r>
          </a:p>
        </p:txBody>
      </p:sp>
      <p:sp>
        <p:nvSpPr>
          <p:cNvPr id="7" name="Ορθογώνιο 5">
            <a:extLst>
              <a:ext uri="{FF2B5EF4-FFF2-40B4-BE49-F238E27FC236}">
                <a16:creationId xmlns="" xmlns:a16="http://schemas.microsoft.com/office/drawing/2014/main" id="{C038C3B6-6A7E-49EC-9816-DADDD529C74F}"/>
              </a:ext>
            </a:extLst>
          </p:cNvPr>
          <p:cNvSpPr/>
          <p:nvPr/>
        </p:nvSpPr>
        <p:spPr>
          <a:xfrm>
            <a:off x="152400" y="2505670"/>
            <a:ext cx="2514600" cy="2031325"/>
          </a:xfrm>
          <a:prstGeom prst="rect">
            <a:avLst/>
          </a:prstGeom>
        </p:spPr>
        <p:txBody>
          <a:bodyPr wrap="square">
            <a:spAutoFit/>
          </a:bodyPr>
          <a:lstStyle/>
          <a:p>
            <a:r>
              <a:rPr lang="el-GR" dirty="0"/>
              <a:t>Κατασκευάστε την κάτοψη μιας κατοικίας 100 τ.μ. Σχεδιάστε τις θέσεις του σαλονιού, της κουζίνας, των υπνοδωματίων και του </a:t>
            </a:r>
            <a:r>
              <a:rPr lang="en-US" dirty="0"/>
              <a:t>WC.</a:t>
            </a:r>
            <a:endParaRPr lang="el-GR" dirty="0"/>
          </a:p>
        </p:txBody>
      </p:sp>
    </p:spTree>
    <p:extLst>
      <p:ext uri="{BB962C8B-B14F-4D97-AF65-F5344CB8AC3E}">
        <p14:creationId xmlns:p14="http://schemas.microsoft.com/office/powerpoint/2010/main" val="445872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25562"/>
          </a:xfrm>
        </p:spPr>
        <p:txBody>
          <a:bodyPr>
            <a:noAutofit/>
          </a:bodyPr>
          <a:lstStyle/>
          <a:p>
            <a:r>
              <a:rPr lang="el-GR" sz="3200" dirty="0">
                <a:latin typeface="Calibri" panose="020F0502020204030204" pitchFamily="34" charset="0"/>
                <a:cs typeface="Calibri" panose="020F0502020204030204" pitchFamily="34" charset="0"/>
              </a:rPr>
              <a:t>Είναι δυνατόν ένα μαθηματικά απαιτητικό έργο να «υποβιβαστεί» στη διάρκεια μιας διδασκαλίας;</a:t>
            </a:r>
            <a:endParaRPr lang="el-GR" sz="3200" dirty="0"/>
          </a:p>
        </p:txBody>
      </p:sp>
      <p:sp>
        <p:nvSpPr>
          <p:cNvPr id="3" name="Θέση περιεχομένου 2"/>
          <p:cNvSpPr>
            <a:spLocks noGrp="1"/>
          </p:cNvSpPr>
          <p:nvPr>
            <p:ph idx="1"/>
          </p:nvPr>
        </p:nvSpPr>
        <p:spPr>
          <a:xfrm>
            <a:off x="457200" y="2133600"/>
            <a:ext cx="8229600" cy="3992563"/>
          </a:xfrm>
        </p:spPr>
        <p:txBody>
          <a:bodyPr>
            <a:normAutofit fontScale="92500" lnSpcReduction="20000"/>
          </a:bodyPr>
          <a:lstStyle/>
          <a:p>
            <a:r>
              <a:rPr lang="el-GR" dirty="0">
                <a:latin typeface="Calibri" panose="020F0502020204030204" pitchFamily="34" charset="0"/>
                <a:cs typeface="Calibri" panose="020F0502020204030204" pitchFamily="34" charset="0"/>
              </a:rPr>
              <a:t>Ναι, όπως: </a:t>
            </a:r>
          </a:p>
          <a:p>
            <a:pPr lvl="1"/>
            <a:r>
              <a:rPr lang="el-GR" dirty="0">
                <a:latin typeface="Calibri" panose="020F0502020204030204" pitchFamily="34" charset="0"/>
                <a:cs typeface="Calibri" panose="020F0502020204030204" pitchFamily="34" charset="0"/>
              </a:rPr>
              <a:t>Η άρση των προκλητικών πτυχών του μαθηματικού έργου (π.χ. υποδεικνύοντας τρόπους αντιμετώπισης)</a:t>
            </a:r>
          </a:p>
          <a:p>
            <a:pPr lvl="1"/>
            <a:r>
              <a:rPr lang="el-GR" dirty="0">
                <a:latin typeface="Calibri" panose="020F0502020204030204" pitchFamily="34" charset="0"/>
                <a:cs typeface="Calibri" panose="020F0502020204030204" pitchFamily="34" charset="0"/>
              </a:rPr>
              <a:t>Η μεταφορά της εστίασης από την απλή κατανόηση, στην ορθότητα και την πληρότητα των απαντήσεων </a:t>
            </a:r>
          </a:p>
          <a:p>
            <a:pPr lvl="1"/>
            <a:r>
              <a:rPr lang="el-GR" dirty="0">
                <a:latin typeface="Calibri" panose="020F0502020204030204" pitchFamily="34" charset="0"/>
                <a:cs typeface="Calibri" panose="020F0502020204030204" pitchFamily="34" charset="0"/>
              </a:rPr>
              <a:t>Η επιτάχυνση της μαθηματικής δραστηριότητας (λόγω έλλειψης χρόνου)</a:t>
            </a:r>
          </a:p>
          <a:p>
            <a:pPr lvl="1"/>
            <a:r>
              <a:rPr lang="el-GR" dirty="0">
                <a:latin typeface="Calibri" panose="020F0502020204030204" pitchFamily="34" charset="0"/>
                <a:cs typeface="Calibri" panose="020F0502020204030204" pitchFamily="34" charset="0"/>
              </a:rPr>
              <a:t>Όταν οι μαθητές αδυνατούν να εμπλακούν (π.χ. ένα μαθηματικό έργο δυσανάλογο με τις γνώσεις τους)</a:t>
            </a:r>
          </a:p>
          <a:p>
            <a:pPr marL="857250" lvl="1" indent="-457200">
              <a:lnSpc>
                <a:spcPct val="120000"/>
              </a:lnSpc>
              <a:buClr>
                <a:schemeClr val="bg2"/>
              </a:buClr>
              <a:buSzPct val="100000"/>
              <a:buFont typeface="+mj-lt"/>
              <a:buAutoNum type="arabicPeriod"/>
            </a:pPr>
            <a:r>
              <a:rPr lang="el-GR" dirty="0">
                <a:latin typeface="Calibri" panose="020F0502020204030204" pitchFamily="34" charset="0"/>
                <a:cs typeface="Calibri" panose="020F0502020204030204" pitchFamily="34" charset="0"/>
              </a:rPr>
              <a:t>Άλλοι</a:t>
            </a:r>
            <a:r>
              <a:rPr lang="en-US">
                <a:latin typeface="Calibri" panose="020F0502020204030204" pitchFamily="34" charset="0"/>
                <a:cs typeface="Calibri" panose="020F0502020204030204" pitchFamily="34" charset="0"/>
              </a:rPr>
              <a:t>???</a:t>
            </a:r>
            <a:endParaRPr lang="el-GR"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272909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 xmlns:a16="http://schemas.microsoft.com/office/drawing/2014/main" id="{35880C56-7E37-478E-A12D-6F8C5A20A1DD}"/>
              </a:ext>
            </a:extLst>
          </p:cNvPr>
          <p:cNvSpPr/>
          <p:nvPr/>
        </p:nvSpPr>
        <p:spPr>
          <a:xfrm>
            <a:off x="457200" y="1006381"/>
            <a:ext cx="3505200" cy="532903"/>
          </a:xfrm>
          <a:prstGeom prst="rect">
            <a:avLst/>
          </a:prstGeom>
        </p:spPr>
        <p:txBody>
          <a:bodyPr wrap="square">
            <a:spAutoFit/>
          </a:bodyPr>
          <a:lstStyle/>
          <a:p>
            <a:pPr lvl="0">
              <a:lnSpc>
                <a:spcPct val="107000"/>
              </a:lnSpc>
            </a:pPr>
            <a:r>
              <a:rPr lang="el-GR" sz="2800" b="1" dirty="0">
                <a:solidFill>
                  <a:schemeClr val="bg2">
                    <a:lumMod val="75000"/>
                  </a:schemeClr>
                </a:solidFill>
                <a:latin typeface="Calibri" panose="020F0502020204030204" pitchFamily="34" charset="0"/>
                <a:ea typeface="Calibri" panose="020F0502020204030204" pitchFamily="34" charset="0"/>
                <a:cs typeface="Times New Roman" panose="02020603050405020304" pitchFamily="18" charset="0"/>
              </a:rPr>
              <a:t>Βιβλιογραφία</a:t>
            </a:r>
          </a:p>
        </p:txBody>
      </p:sp>
      <p:sp>
        <p:nvSpPr>
          <p:cNvPr id="3" name="Ορθογώνιο 2">
            <a:extLst>
              <a:ext uri="{FF2B5EF4-FFF2-40B4-BE49-F238E27FC236}">
                <a16:creationId xmlns="" xmlns:a16="http://schemas.microsoft.com/office/drawing/2014/main" id="{4379A1FA-DD9B-4C01-A940-884EB7D03AE7}"/>
              </a:ext>
            </a:extLst>
          </p:cNvPr>
          <p:cNvSpPr/>
          <p:nvPr/>
        </p:nvSpPr>
        <p:spPr>
          <a:xfrm>
            <a:off x="117158" y="1981200"/>
            <a:ext cx="9026842" cy="4093428"/>
          </a:xfrm>
          <a:prstGeom prst="rect">
            <a:avLst/>
          </a:prstGeom>
        </p:spPr>
        <p:txBody>
          <a:bodyPr wrap="square">
            <a:spAutoFit/>
          </a:bodyPr>
          <a:lstStyle/>
          <a:p>
            <a:pPr lvl="0"/>
            <a:r>
              <a:rPr lang="en-US" sz="2000" dirty="0" err="1">
                <a:latin typeface="Calibri" panose="020F0502020204030204" pitchFamily="34" charset="0"/>
                <a:cs typeface="Calibri" panose="020F0502020204030204" pitchFamily="34" charset="0"/>
              </a:rPr>
              <a:t>Henningsen</a:t>
            </a:r>
            <a:r>
              <a:rPr lang="en-US" sz="2000" dirty="0">
                <a:latin typeface="Calibri" panose="020F0502020204030204" pitchFamily="34" charset="0"/>
                <a:cs typeface="Calibri" panose="020F0502020204030204" pitchFamily="34" charset="0"/>
              </a:rPr>
              <a:t>, M. and Stein, M. K. (1997). Mathematical Tasks and Student Cognition: Classroom-Based Factors that support and Inhibit High-Level Mathematical Thinking and Reasoning, </a:t>
            </a:r>
            <a:r>
              <a:rPr lang="en-US" sz="2000" i="1" dirty="0">
                <a:latin typeface="Calibri" panose="020F0502020204030204" pitchFamily="34" charset="0"/>
                <a:cs typeface="Calibri" panose="020F0502020204030204" pitchFamily="34" charset="0"/>
              </a:rPr>
              <a:t>Journal for Research in Mathematics Education</a:t>
            </a:r>
            <a:r>
              <a:rPr lang="en-US" sz="2000" dirty="0">
                <a:latin typeface="Calibri" panose="020F0502020204030204" pitchFamily="34" charset="0"/>
                <a:cs typeface="Calibri" panose="020F0502020204030204" pitchFamily="34" charset="0"/>
              </a:rPr>
              <a:t>, 28(5), 524-549</a:t>
            </a:r>
          </a:p>
          <a:p>
            <a:pPr lvl="0"/>
            <a:endParaRPr lang="en-US" sz="2000" dirty="0"/>
          </a:p>
          <a:p>
            <a:pPr lvl="0"/>
            <a:r>
              <a:rPr lang="en-US" sz="2000" dirty="0"/>
              <a:t>NCTM (2000). Principles and standards for school mathematics. Reston, VA: NCTM.</a:t>
            </a:r>
            <a:endParaRPr lang="en-US" sz="2000" dirty="0">
              <a:latin typeface="Calibri" panose="020F0502020204030204" pitchFamily="34" charset="0"/>
              <a:cs typeface="Calibri" panose="020F0502020204030204" pitchFamily="34" charset="0"/>
            </a:endParaRPr>
          </a:p>
          <a:p>
            <a:pPr lvl="0"/>
            <a:endParaRPr lang="el-GR" sz="2000" dirty="0">
              <a:latin typeface="Calibri" panose="020F0502020204030204" pitchFamily="34" charset="0"/>
              <a:cs typeface="Calibri" panose="020F0502020204030204" pitchFamily="34" charset="0"/>
            </a:endParaRPr>
          </a:p>
          <a:p>
            <a:pPr lvl="0"/>
            <a:r>
              <a:rPr lang="en-US" sz="2000" dirty="0">
                <a:latin typeface="Calibri" panose="020F0502020204030204" pitchFamily="34" charset="0"/>
                <a:cs typeface="Calibri" panose="020F0502020204030204" pitchFamily="34" charset="0"/>
              </a:rPr>
              <a:t>Stein, M. K., Barbara W., Grover, B. W. &amp; </a:t>
            </a:r>
            <a:r>
              <a:rPr lang="en-US" sz="2000" dirty="0" err="1">
                <a:latin typeface="Calibri" panose="020F0502020204030204" pitchFamily="34" charset="0"/>
                <a:cs typeface="Calibri" panose="020F0502020204030204" pitchFamily="34" charset="0"/>
              </a:rPr>
              <a:t>Henningsen</a:t>
            </a:r>
            <a:r>
              <a:rPr lang="en-US" sz="2000" dirty="0">
                <a:latin typeface="Calibri" panose="020F0502020204030204" pitchFamily="34" charset="0"/>
                <a:cs typeface="Calibri" panose="020F0502020204030204" pitchFamily="34" charset="0"/>
              </a:rPr>
              <a:t>, M. (1996).</a:t>
            </a:r>
            <a:r>
              <a:rPr lang="en-US" sz="2000" dirty="0"/>
              <a:t> </a:t>
            </a:r>
            <a:r>
              <a:rPr lang="en-US" sz="2000" dirty="0">
                <a:latin typeface="Calibri" panose="020F0502020204030204" pitchFamily="34" charset="0"/>
                <a:cs typeface="Calibri" panose="020F0502020204030204" pitchFamily="34" charset="0"/>
              </a:rPr>
              <a:t>Building Student Capacity for Mathematical Thinking and Reasoning: An Analysis of Mathematical Tasks Used in Reform Classrooms,  </a:t>
            </a:r>
            <a:r>
              <a:rPr lang="en-US" sz="2000" i="1" dirty="0">
                <a:latin typeface="Calibri" panose="020F0502020204030204" pitchFamily="34" charset="0"/>
                <a:cs typeface="Calibri" panose="020F0502020204030204" pitchFamily="34" charset="0"/>
              </a:rPr>
              <a:t>American Educational Research Journal, </a:t>
            </a:r>
            <a:r>
              <a:rPr lang="en-US" sz="2000" dirty="0">
                <a:latin typeface="Calibri" panose="020F0502020204030204" pitchFamily="34" charset="0"/>
                <a:cs typeface="Calibri" panose="020F0502020204030204" pitchFamily="34" charset="0"/>
              </a:rPr>
              <a:t>33(2), 455-488 </a:t>
            </a:r>
          </a:p>
          <a:p>
            <a:pPr lvl="0"/>
            <a:endParaRPr lang="el-GR" sz="2000" dirty="0">
              <a:latin typeface="Calibri" panose="020F0502020204030204" pitchFamily="34" charset="0"/>
              <a:cs typeface="Calibri" panose="020F0502020204030204" pitchFamily="34" charset="0"/>
            </a:endParaRPr>
          </a:p>
          <a:p>
            <a:pPr lvl="0"/>
            <a:r>
              <a:rPr lang="el-GR" sz="2000" dirty="0" err="1">
                <a:latin typeface="Calibri" panose="020F0502020204030204" pitchFamily="34" charset="0"/>
                <a:cs typeface="Calibri" panose="020F0502020204030204" pitchFamily="34" charset="0"/>
              </a:rPr>
              <a:t>Τζεκάκη</a:t>
            </a:r>
            <a:r>
              <a:rPr lang="el-GR" sz="2000" dirty="0">
                <a:latin typeface="Calibri" panose="020F0502020204030204" pitchFamily="34" charset="0"/>
                <a:cs typeface="Calibri" panose="020F0502020204030204" pitchFamily="34" charset="0"/>
              </a:rPr>
              <a:t>, Μ. (2011). Μαθηματικές δραστηριότητες και μαθηματικά έργα. Πρακτικά 4</a:t>
            </a:r>
            <a:r>
              <a:rPr lang="el-GR" sz="2000" baseline="30000" dirty="0">
                <a:latin typeface="Calibri" panose="020F0502020204030204" pitchFamily="34" charset="0"/>
                <a:cs typeface="Calibri" panose="020F0502020204030204" pitchFamily="34" charset="0"/>
              </a:rPr>
              <a:t>ου</a:t>
            </a:r>
            <a:r>
              <a:rPr lang="el-GR" sz="2000" dirty="0">
                <a:latin typeface="Calibri" panose="020F0502020204030204" pitchFamily="34" charset="0"/>
                <a:cs typeface="Calibri" panose="020F0502020204030204" pitchFamily="34" charset="0"/>
              </a:rPr>
              <a:t> Συνεδρίου ΕΝΕΔΙΜ </a:t>
            </a:r>
            <a:r>
              <a:rPr lang="en-US" sz="2000" dirty="0">
                <a:solidFill>
                  <a:schemeClr val="bg1"/>
                </a:solidFill>
                <a:latin typeface="Calibri" panose="020F0502020204030204" pitchFamily="34" charset="0"/>
                <a:cs typeface="Calibri" panose="020F0502020204030204" pitchFamily="34" charset="0"/>
              </a:rPr>
              <a:t>,</a:t>
            </a:r>
            <a:r>
              <a:rPr lang="el-GR" sz="2000" dirty="0">
                <a:latin typeface="Calibri" panose="020F0502020204030204" pitchFamily="34" charset="0"/>
                <a:cs typeface="Calibri" panose="020F0502020204030204" pitchFamily="34" charset="0"/>
              </a:rPr>
              <a:t>(σελ. 51-66).</a:t>
            </a:r>
            <a:r>
              <a:rPr lang="en-US" sz="2000" dirty="0">
                <a:solidFill>
                  <a:schemeClr val="bg1"/>
                </a:solidFill>
                <a:latin typeface="Calibri" panose="020F0502020204030204" pitchFamily="34" charset="0"/>
                <a:cs typeface="Calibri" panose="020F0502020204030204" pitchFamily="34" charset="0"/>
              </a:rPr>
              <a:t>4(5</a:t>
            </a:r>
            <a:endParaRPr lang="el-GR"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4558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Τι είναι τα μαθηματικά έργα;</a:t>
            </a:r>
          </a:p>
        </p:txBody>
      </p:sp>
      <p:sp>
        <p:nvSpPr>
          <p:cNvPr id="3" name="Θέση περιεχομένου 2"/>
          <p:cNvSpPr>
            <a:spLocks noGrp="1"/>
          </p:cNvSpPr>
          <p:nvPr>
            <p:ph idx="1"/>
          </p:nvPr>
        </p:nvSpPr>
        <p:spPr/>
        <p:txBody>
          <a:bodyPr>
            <a:normAutofit fontScale="85000" lnSpcReduction="20000"/>
          </a:bodyPr>
          <a:lstStyle/>
          <a:p>
            <a:r>
              <a:rPr lang="el-GR" dirty="0"/>
              <a:t>Ασκήσεις ρουτίνας ή ασκήσεις στις οποίες οι μαθητές υποχρεώνονται σε συνδέσεις με μαθηματικές έννοιες. </a:t>
            </a:r>
          </a:p>
          <a:p>
            <a:r>
              <a:rPr lang="el-GR" dirty="0"/>
              <a:t>Ανοικτού ή κλειστού τύπου προβλήματα που αναφέρονται σε συγκεκριμένες καταστάσεις και που ο μαθητής αντιμετωπίζει για πρώτη φορά και δεν γνωρίζει από πριν με ποιο τρόπο θα πρέπει να τα διαχειριστεί.</a:t>
            </a:r>
          </a:p>
          <a:p>
            <a:r>
              <a:rPr lang="el-GR" dirty="0"/>
              <a:t>Οποιαδήποτε εργασία (π.χ. η ερμηνεία μιας γραφικής παράστασης, μια κατασκευή) που δίνεται από τον εκπαιδευτικό στην τάξη με σκοπό την κατανόηση μιας μαθηματικής έννοιας ή/και την εμπλοκή του μαθητή σε μαθηματικές δραστηριότητες.</a:t>
            </a:r>
          </a:p>
          <a:p>
            <a:pPr marL="0" indent="0">
              <a:buNone/>
            </a:pPr>
            <a:endParaRPr lang="el-GR" dirty="0"/>
          </a:p>
        </p:txBody>
      </p:sp>
    </p:spTree>
    <p:extLst>
      <p:ext uri="{BB962C8B-B14F-4D97-AF65-F5344CB8AC3E}">
        <p14:creationId xmlns:p14="http://schemas.microsoft.com/office/powerpoint/2010/main" val="68871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σημασία επιλογής του μαθηματικού έργου</a:t>
            </a:r>
          </a:p>
        </p:txBody>
      </p:sp>
      <p:sp>
        <p:nvSpPr>
          <p:cNvPr id="3" name="Θέση περιεχομένου 2"/>
          <p:cNvSpPr>
            <a:spLocks noGrp="1"/>
          </p:cNvSpPr>
          <p:nvPr>
            <p:ph idx="1"/>
          </p:nvPr>
        </p:nvSpPr>
        <p:spPr>
          <a:xfrm>
            <a:off x="457200" y="1600200"/>
            <a:ext cx="8229600" cy="4876800"/>
          </a:xfrm>
        </p:spPr>
        <p:txBody>
          <a:bodyPr>
            <a:normAutofit fontScale="92500" lnSpcReduction="10000"/>
          </a:bodyPr>
          <a:lstStyle/>
          <a:p>
            <a:r>
              <a:rPr lang="el-GR" dirty="0"/>
              <a:t>Τα µ</a:t>
            </a:r>
            <a:r>
              <a:rPr lang="el-GR" dirty="0" err="1"/>
              <a:t>αθηµατικά</a:t>
            </a:r>
            <a:r>
              <a:rPr lang="el-GR" dirty="0"/>
              <a:t> έργα που προτείνονται στην σχολική τάξη έχουν ιδιαίτερη </a:t>
            </a:r>
            <a:r>
              <a:rPr lang="el-GR" dirty="0" err="1"/>
              <a:t>σηµασία</a:t>
            </a:r>
            <a:r>
              <a:rPr lang="el-GR" dirty="0"/>
              <a:t> γιατί αποτελούν το συγκεκριμένο πλαίσιο πάνω στο οποίο καλείται ο μαθητής να αναπτύξει τη µ</a:t>
            </a:r>
            <a:r>
              <a:rPr lang="el-GR" dirty="0" err="1"/>
              <a:t>αθηµατική</a:t>
            </a:r>
            <a:r>
              <a:rPr lang="el-GR" dirty="0"/>
              <a:t> του δραστηριότητα, να προσεγγίσει ένα µ</a:t>
            </a:r>
            <a:r>
              <a:rPr lang="el-GR" dirty="0" err="1"/>
              <a:t>αθηµατικό</a:t>
            </a:r>
            <a:r>
              <a:rPr lang="el-GR" dirty="0"/>
              <a:t> </a:t>
            </a:r>
            <a:r>
              <a:rPr lang="el-GR" dirty="0" err="1"/>
              <a:t>νόηµα</a:t>
            </a:r>
            <a:r>
              <a:rPr lang="el-GR" dirty="0"/>
              <a:t> ή να ασκηθεί σε μια μαθηματική δράση. </a:t>
            </a:r>
          </a:p>
          <a:p>
            <a:r>
              <a:rPr lang="el-GR" dirty="0"/>
              <a:t>Η επιλογή του μαθηματικού έργου είναι μια από τις πιο σημαντικές αποφάσεις που κάνει ένας εκπαιδευτικός στο σχεδιασμό της διδασκαλίας του.</a:t>
            </a:r>
          </a:p>
        </p:txBody>
      </p:sp>
    </p:spTree>
    <p:extLst>
      <p:ext uri="{BB962C8B-B14F-4D97-AF65-F5344CB8AC3E}">
        <p14:creationId xmlns:p14="http://schemas.microsoft.com/office/powerpoint/2010/main" val="956136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68362"/>
          </a:xfrm>
        </p:spPr>
        <p:txBody>
          <a:bodyPr>
            <a:normAutofit/>
          </a:bodyPr>
          <a:lstStyle/>
          <a:p>
            <a:r>
              <a:rPr lang="el-GR" dirty="0"/>
              <a:t>Κατηγορίες έργων</a:t>
            </a:r>
          </a:p>
        </p:txBody>
      </p:sp>
      <p:sp>
        <p:nvSpPr>
          <p:cNvPr id="3" name="Θέση περιεχομένου 2"/>
          <p:cNvSpPr>
            <a:spLocks noGrp="1"/>
          </p:cNvSpPr>
          <p:nvPr>
            <p:ph idx="1"/>
          </p:nvPr>
        </p:nvSpPr>
        <p:spPr>
          <a:xfrm>
            <a:off x="457200" y="1295400"/>
            <a:ext cx="8229600" cy="5181600"/>
          </a:xfrm>
        </p:spPr>
        <p:txBody>
          <a:bodyPr>
            <a:normAutofit fontScale="77500" lnSpcReduction="20000"/>
          </a:bodyPr>
          <a:lstStyle/>
          <a:p>
            <a:r>
              <a:rPr lang="el-GR" sz="3400" dirty="0"/>
              <a:t>Τα έργα µ</a:t>
            </a:r>
            <a:r>
              <a:rPr lang="el-GR" sz="3400" dirty="0" err="1"/>
              <a:t>πορούν</a:t>
            </a:r>
            <a:r>
              <a:rPr lang="el-GR" sz="3400" dirty="0"/>
              <a:t> να κατηγοριοποιηθούν ως προς </a:t>
            </a:r>
          </a:p>
          <a:p>
            <a:pPr lvl="1"/>
            <a:r>
              <a:rPr lang="el-GR" sz="3100" dirty="0"/>
              <a:t>το µ</a:t>
            </a:r>
            <a:r>
              <a:rPr lang="el-GR" sz="3100" dirty="0" err="1"/>
              <a:t>αθηµατικό</a:t>
            </a:r>
            <a:r>
              <a:rPr lang="el-GR" sz="3100" dirty="0"/>
              <a:t> </a:t>
            </a:r>
            <a:r>
              <a:rPr lang="el-GR" sz="3100" dirty="0" err="1"/>
              <a:t>περιεχόµενο</a:t>
            </a:r>
            <a:r>
              <a:rPr lang="el-GR" sz="3100" dirty="0"/>
              <a:t> και τις µ</a:t>
            </a:r>
            <a:r>
              <a:rPr lang="el-GR" sz="3100" dirty="0" err="1"/>
              <a:t>αθηµατικές</a:t>
            </a:r>
            <a:r>
              <a:rPr lang="el-GR" sz="3100" dirty="0"/>
              <a:t> δράσεις που ενθαρρύνουν (π.χ. αλγεβρικός ή </a:t>
            </a:r>
            <a:r>
              <a:rPr lang="el-GR" sz="3100" dirty="0" err="1" smtClean="0"/>
              <a:t>σταστιστικός</a:t>
            </a:r>
            <a:r>
              <a:rPr lang="el-GR" sz="3100" dirty="0" smtClean="0"/>
              <a:t> </a:t>
            </a:r>
            <a:r>
              <a:rPr lang="el-GR" sz="3100" dirty="0"/>
              <a:t>συλλογισμός), </a:t>
            </a:r>
          </a:p>
          <a:p>
            <a:pPr lvl="1"/>
            <a:r>
              <a:rPr lang="el-GR" sz="3100" dirty="0"/>
              <a:t>ως προς την οργάνωση που απαιτούν (</a:t>
            </a:r>
            <a:r>
              <a:rPr lang="el-GR" sz="3100" dirty="0" err="1"/>
              <a:t>ατοµικά</a:t>
            </a:r>
            <a:r>
              <a:rPr lang="el-GR" sz="3100" dirty="0"/>
              <a:t>, </a:t>
            </a:r>
            <a:r>
              <a:rPr lang="el-GR" sz="3100" dirty="0" err="1"/>
              <a:t>οµαδικά</a:t>
            </a:r>
            <a:r>
              <a:rPr lang="el-GR" sz="3100" dirty="0"/>
              <a:t>), </a:t>
            </a:r>
          </a:p>
          <a:p>
            <a:pPr lvl="1"/>
            <a:r>
              <a:rPr lang="el-GR" sz="3100" dirty="0"/>
              <a:t>τη χρήση εργαλείων  που προτείνουν (</a:t>
            </a:r>
            <a:r>
              <a:rPr lang="el-GR" sz="3100" dirty="0" err="1"/>
              <a:t>χειραπτικό</a:t>
            </a:r>
            <a:r>
              <a:rPr lang="el-GR" sz="3100" dirty="0"/>
              <a:t> υλικό, ψηφιακό υλικό). </a:t>
            </a:r>
          </a:p>
          <a:p>
            <a:pPr lvl="1"/>
            <a:r>
              <a:rPr lang="el-GR" sz="3100" dirty="0"/>
              <a:t>το πλαίσιο στο οποίο εντάσσονται (π.χ. </a:t>
            </a:r>
            <a:r>
              <a:rPr lang="el-GR" sz="3100" dirty="0" err="1"/>
              <a:t>πραγµατικές</a:t>
            </a:r>
            <a:r>
              <a:rPr lang="el-GR" sz="3100" dirty="0"/>
              <a:t> καταστάσεις ή </a:t>
            </a:r>
            <a:r>
              <a:rPr lang="el-GR" sz="3100" dirty="0" err="1"/>
              <a:t>καθηµερινότητα</a:t>
            </a:r>
            <a:r>
              <a:rPr lang="el-GR" sz="3100" dirty="0"/>
              <a:t>) </a:t>
            </a:r>
          </a:p>
          <a:p>
            <a:pPr lvl="1"/>
            <a:r>
              <a:rPr lang="el-GR" sz="3100" b="1" dirty="0"/>
              <a:t>Τη φύση της </a:t>
            </a:r>
            <a:r>
              <a:rPr lang="el-GR" sz="3100" b="1" dirty="0" smtClean="0"/>
              <a:t>μαθηματικής </a:t>
            </a:r>
            <a:r>
              <a:rPr lang="el-GR" sz="3100" b="1" dirty="0"/>
              <a:t>πρόκλησης ή το είδος των μαθηματικών τους απαιτήσεων </a:t>
            </a:r>
            <a:r>
              <a:rPr lang="el-GR" sz="3100" dirty="0"/>
              <a:t>(π.χ. το είδος του συλλογισμού ή της μαθηματικής δραστηριότητας που απαιτείται να αναπτύξει ο μαθητής στην αντιμετώπισή τους)</a:t>
            </a:r>
          </a:p>
        </p:txBody>
      </p:sp>
    </p:spTree>
    <p:extLst>
      <p:ext uri="{BB962C8B-B14F-4D97-AF65-F5344CB8AC3E}">
        <p14:creationId xmlns:p14="http://schemas.microsoft.com/office/powerpoint/2010/main" val="2181466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Είδη έργων ως προς τις μαθηματικές τους απαιτήσεις/προκλήσεις </a:t>
            </a:r>
          </a:p>
        </p:txBody>
      </p:sp>
      <p:sp>
        <p:nvSpPr>
          <p:cNvPr id="3" name="Θέση περιεχομένου 2"/>
          <p:cNvSpPr>
            <a:spLocks noGrp="1"/>
          </p:cNvSpPr>
          <p:nvPr>
            <p:ph idx="1"/>
          </p:nvPr>
        </p:nvSpPr>
        <p:spPr>
          <a:xfrm>
            <a:off x="457200" y="1600200"/>
            <a:ext cx="8229600" cy="4800600"/>
          </a:xfrm>
        </p:spPr>
        <p:txBody>
          <a:bodyPr>
            <a:normAutofit/>
          </a:bodyPr>
          <a:lstStyle/>
          <a:p>
            <a:pPr marL="0" indent="0" eaLnBrk="0" fontAlgn="base" hangingPunct="0">
              <a:spcBef>
                <a:spcPct val="0"/>
              </a:spcBef>
              <a:spcAft>
                <a:spcPct val="0"/>
              </a:spcAft>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b="1" dirty="0"/>
              <a:t>Έργα με χαμηλές μαθηματικές απαιτήσεις (ή χαμηλής μαθηματικής πρόκλησης</a:t>
            </a:r>
            <a:r>
              <a:rPr lang="en-US" sz="1800" b="1" dirty="0"/>
              <a:t>) </a:t>
            </a:r>
            <a:r>
              <a:rPr lang="el-GR" sz="1800" dirty="0"/>
              <a:t>όπου απαιτείται από τον μαθητή να εμπλακεί σε</a:t>
            </a:r>
          </a:p>
          <a:p>
            <a:pPr marL="0" lvl="0" indent="0" eaLnBrk="0" fontAlgn="base" hangingPunct="0">
              <a:spcBef>
                <a:spcPct val="0"/>
              </a:spcBef>
              <a:spcAft>
                <a:spcPct val="0"/>
              </a:spcAft>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dirty="0"/>
              <a:t>	</a:t>
            </a:r>
          </a:p>
          <a:p>
            <a: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b="1" dirty="0"/>
              <a:t>	διαδικασίες απομνημόνευσης </a:t>
            </a:r>
            <a:r>
              <a:rPr lang="el-GR" sz="1800" dirty="0"/>
              <a:t>(αναπαραγωγή προηγουμένως απομνημονευμένων γεγονότων) </a:t>
            </a:r>
          </a:p>
          <a:p>
            <a: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dirty="0"/>
              <a:t>	</a:t>
            </a:r>
            <a:r>
              <a:rPr lang="el-GR" sz="1800" b="1" dirty="0"/>
              <a:t>διαδικασίες χωρίς συνδέσεις </a:t>
            </a:r>
            <a:r>
              <a:rPr lang="el-GR" sz="1800" dirty="0"/>
              <a:t>(χρήση/εφαρμογή τύπων ή αλγορίθμων με τρόπους που δεν απαιτούν εννοιολογικές συνδέσεις)</a:t>
            </a:r>
          </a:p>
          <a:p>
            <a:pPr marL="0" lvl="0" indent="0" eaLnBrk="0" fontAlgn="base" hangingPunct="0">
              <a:spcBef>
                <a:spcPct val="0"/>
              </a:spcBef>
              <a:spcAft>
                <a:spcPct val="0"/>
              </a:spcAft>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el-GR" sz="1800" dirty="0"/>
          </a:p>
          <a:p>
            <a:pPr marL="0" indent="0" eaLnBrk="0" fontAlgn="base" hangingPunct="0">
              <a:spcBef>
                <a:spcPct val="0"/>
              </a:spcBef>
              <a:spcAft>
                <a:spcPct val="0"/>
              </a:spcAft>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b="1" dirty="0">
                <a:solidFill>
                  <a:srgbClr val="000000"/>
                </a:solidFill>
              </a:rPr>
              <a:t>Έργα με υψηλές μαθηματικές απαιτήσεις</a:t>
            </a:r>
            <a:r>
              <a:rPr lang="en-US" sz="1800" b="1" dirty="0">
                <a:solidFill>
                  <a:srgbClr val="000000"/>
                </a:solidFill>
              </a:rPr>
              <a:t> </a:t>
            </a:r>
            <a:r>
              <a:rPr lang="en-US" sz="1800" b="1" dirty="0"/>
              <a:t>(</a:t>
            </a:r>
            <a:r>
              <a:rPr lang="el-GR" sz="1800" b="1" dirty="0"/>
              <a:t>ή έργα υψηλής μαθηματικής πρόκλησης</a:t>
            </a:r>
            <a:r>
              <a:rPr lang="en-US" sz="1800" b="1" dirty="0"/>
              <a:t>)</a:t>
            </a:r>
            <a:r>
              <a:rPr lang="el-GR" sz="1800" dirty="0"/>
              <a:t> όπου απαιτείται από τον μαθητή να εμπλακεί σε</a:t>
            </a:r>
          </a:p>
          <a:p>
            <a:pPr marL="0" lvl="0" indent="0" eaLnBrk="0" fontAlgn="base" hangingPunct="0">
              <a:spcBef>
                <a:spcPct val="0"/>
              </a:spcBef>
              <a:spcAft>
                <a:spcPct val="0"/>
              </a:spcAft>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dirty="0"/>
              <a:t>	</a:t>
            </a:r>
          </a:p>
          <a:p>
            <a: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dirty="0"/>
              <a:t>	μαθηματικές δράσεις που απαιτούν </a:t>
            </a:r>
            <a:r>
              <a:rPr lang="el-GR" sz="1800" b="1" dirty="0"/>
              <a:t>εννοιολογικές συνδέσεις </a:t>
            </a:r>
            <a:r>
              <a:rPr lang="el-GR" sz="1800" dirty="0"/>
              <a:t>(</a:t>
            </a:r>
            <a:r>
              <a:rPr lang="en-US" sz="1800" dirty="0"/>
              <a:t>procedures with connections</a:t>
            </a:r>
            <a:r>
              <a:rPr lang="el-GR" sz="1800" dirty="0"/>
              <a:t>) </a:t>
            </a:r>
          </a:p>
          <a:p>
            <a: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l-GR" sz="1800" dirty="0"/>
              <a:t>	ή δραστηριότητες που ονομάζονται «</a:t>
            </a:r>
            <a:r>
              <a:rPr lang="el-GR" sz="1800" b="1" dirty="0"/>
              <a:t>κάνω μαθηματικά» </a:t>
            </a:r>
            <a:r>
              <a:rPr lang="el-GR" sz="1800" dirty="0"/>
              <a:t>όπως είναι η διερεύνηση, η μαθηματική τεκμηρίωση, η επίλυση προβλήματος.</a:t>
            </a:r>
          </a:p>
          <a:p>
            <a:endParaRPr lang="el-GR" sz="1800" dirty="0"/>
          </a:p>
        </p:txBody>
      </p:sp>
    </p:spTree>
    <p:extLst>
      <p:ext uri="{BB962C8B-B14F-4D97-AF65-F5344CB8AC3E}">
        <p14:creationId xmlns:p14="http://schemas.microsoft.com/office/powerpoint/2010/main" val="2240499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0000"/>
                </a:solidFill>
              </a:rPr>
              <a:t>Εργασία στην τάξη</a:t>
            </a:r>
          </a:p>
        </p:txBody>
      </p:sp>
      <p:sp>
        <p:nvSpPr>
          <p:cNvPr id="3" name="Θέση περιεχομένου 2"/>
          <p:cNvSpPr>
            <a:spLocks noGrp="1"/>
          </p:cNvSpPr>
          <p:nvPr>
            <p:ph idx="1"/>
          </p:nvPr>
        </p:nvSpPr>
        <p:spPr>
          <a:xfrm>
            <a:off x="441158" y="2362200"/>
            <a:ext cx="8229600" cy="1905000"/>
          </a:xfrm>
        </p:spPr>
        <p:txBody>
          <a:bodyPr/>
          <a:lstStyle/>
          <a:p>
            <a:r>
              <a:rPr lang="el-GR" dirty="0"/>
              <a:t>Μελετήστε τα είδη των έργων που σας έχουν δοθεί και προσπαθήστε να εξηγήσετε την κατηγοριοποίησή τους.</a:t>
            </a:r>
          </a:p>
        </p:txBody>
      </p:sp>
    </p:spTree>
    <p:extLst>
      <p:ext uri="{BB962C8B-B14F-4D97-AF65-F5344CB8AC3E}">
        <p14:creationId xmlns:p14="http://schemas.microsoft.com/office/powerpoint/2010/main" val="199211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8A4793F-CFBC-4230-8092-36BECD30B4EC}"/>
              </a:ext>
            </a:extLst>
          </p:cNvPr>
          <p:cNvSpPr>
            <a:spLocks noGrp="1"/>
          </p:cNvSpPr>
          <p:nvPr>
            <p:ph type="title"/>
          </p:nvPr>
        </p:nvSpPr>
        <p:spPr>
          <a:xfrm>
            <a:off x="140947" y="152401"/>
            <a:ext cx="7561115" cy="1295399"/>
          </a:xfrm>
        </p:spPr>
        <p:txBody>
          <a:bodyPr/>
          <a:lstStyle/>
          <a:p>
            <a:r>
              <a:rPr lang="el-GR" sz="2100" b="1" dirty="0">
                <a:latin typeface="Calibri" panose="020F0502020204030204" pitchFamily="34" charset="0"/>
                <a:cs typeface="Calibri" panose="020F0502020204030204" pitchFamily="34" charset="0"/>
              </a:rPr>
              <a:t>Οι φάσεις της διδακτικής διαχείρισης  ενός μαθηματικού έργου</a:t>
            </a:r>
            <a:br>
              <a:rPr lang="el-GR" sz="2100" b="1" dirty="0">
                <a:latin typeface="Calibri" panose="020F0502020204030204" pitchFamily="34" charset="0"/>
                <a:cs typeface="Calibri" panose="020F0502020204030204" pitchFamily="34" charset="0"/>
              </a:rPr>
            </a:br>
            <a:r>
              <a:rPr lang="el-GR" sz="2100" b="1" dirty="0">
                <a:latin typeface="Calibri" panose="020F0502020204030204" pitchFamily="34" charset="0"/>
                <a:cs typeface="Calibri" panose="020F0502020204030204" pitchFamily="34" charset="0"/>
              </a:rPr>
              <a:t>(</a:t>
            </a:r>
            <a:r>
              <a:rPr lang="en-US" sz="1650" b="1" dirty="0">
                <a:latin typeface="Calibri" panose="020F0502020204030204" pitchFamily="34" charset="0"/>
                <a:cs typeface="Calibri" panose="020F0502020204030204" pitchFamily="34" charset="0"/>
              </a:rPr>
              <a:t>Stein et al,1996</a:t>
            </a:r>
            <a:r>
              <a:rPr lang="el-GR" sz="1650" b="1" dirty="0">
                <a:latin typeface="Calibri" panose="020F0502020204030204" pitchFamily="34" charset="0"/>
                <a:cs typeface="Calibri" panose="020F0502020204030204" pitchFamily="34" charset="0"/>
              </a:rPr>
              <a:t>)</a:t>
            </a:r>
            <a:endParaRPr lang="en-US" sz="1650" dirty="0"/>
          </a:p>
        </p:txBody>
      </p:sp>
      <p:sp>
        <p:nvSpPr>
          <p:cNvPr id="5" name="Επεξήγηση: Δεξιό βέλος 4">
            <a:extLst>
              <a:ext uri="{FF2B5EF4-FFF2-40B4-BE49-F238E27FC236}">
                <a16:creationId xmlns="" xmlns:a16="http://schemas.microsoft.com/office/drawing/2014/main" id="{CF8ACC2B-46C0-413B-B480-E6676859A8EC}"/>
              </a:ext>
            </a:extLst>
          </p:cNvPr>
          <p:cNvSpPr/>
          <p:nvPr/>
        </p:nvSpPr>
        <p:spPr>
          <a:xfrm>
            <a:off x="176842" y="1775169"/>
            <a:ext cx="1903700" cy="1806231"/>
          </a:xfrm>
          <a:prstGeom prst="rightArrowCallout">
            <a:avLst>
              <a:gd name="adj1" fmla="val 19945"/>
              <a:gd name="adj2" fmla="val 17097"/>
              <a:gd name="adj3" fmla="val 18332"/>
              <a:gd name="adj4" fmla="val 75955"/>
            </a:avLst>
          </a:prstGeom>
          <a:solidFill>
            <a:schemeClr val="tx1">
              <a:lumMod val="85000"/>
            </a:schemeClr>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500" b="1" dirty="0">
                <a:solidFill>
                  <a:schemeClr val="bg2">
                    <a:lumMod val="75000"/>
                  </a:schemeClr>
                </a:solidFill>
                <a:latin typeface="Calibri" panose="020F0502020204030204" pitchFamily="34" charset="0"/>
                <a:cs typeface="Calibri" panose="020F0502020204030204" pitchFamily="34" charset="0"/>
              </a:rPr>
              <a:t>1</a:t>
            </a:r>
            <a:r>
              <a:rPr lang="el-GR" sz="1500" b="1" baseline="30000" dirty="0">
                <a:solidFill>
                  <a:schemeClr val="bg2">
                    <a:lumMod val="75000"/>
                  </a:schemeClr>
                </a:solidFill>
                <a:latin typeface="Calibri" panose="020F0502020204030204" pitchFamily="34" charset="0"/>
                <a:cs typeface="Calibri" panose="020F0502020204030204" pitchFamily="34" charset="0"/>
              </a:rPr>
              <a:t>η</a:t>
            </a:r>
            <a:r>
              <a:rPr lang="el-GR" sz="1500" b="1" dirty="0">
                <a:solidFill>
                  <a:schemeClr val="bg2">
                    <a:lumMod val="75000"/>
                  </a:schemeClr>
                </a:solidFill>
                <a:latin typeface="Calibri" panose="020F0502020204030204" pitchFamily="34" charset="0"/>
                <a:cs typeface="Calibri" panose="020F0502020204030204" pitchFamily="34" charset="0"/>
              </a:rPr>
              <a:t> φάση</a:t>
            </a:r>
          </a:p>
          <a:p>
            <a:pPr algn="ctr"/>
            <a:r>
              <a:rPr lang="el-GR" sz="1500" dirty="0">
                <a:solidFill>
                  <a:schemeClr val="bg2">
                    <a:lumMod val="75000"/>
                  </a:schemeClr>
                </a:solidFill>
                <a:latin typeface="Calibri" panose="020F0502020204030204" pitchFamily="34" charset="0"/>
                <a:cs typeface="Calibri" panose="020F0502020204030204" pitchFamily="34" charset="0"/>
              </a:rPr>
              <a:t>Το μαθηματικό έργο όπως εμφανίζεται στα εκπαιδευτικά υλικά</a:t>
            </a:r>
            <a:endParaRPr lang="en-US" sz="1500" dirty="0">
              <a:solidFill>
                <a:schemeClr val="bg2">
                  <a:lumMod val="75000"/>
                </a:schemeClr>
              </a:solidFill>
              <a:latin typeface="Calibri" panose="020F0502020204030204" pitchFamily="34" charset="0"/>
              <a:cs typeface="Calibri" panose="020F0502020204030204" pitchFamily="34" charset="0"/>
            </a:endParaRPr>
          </a:p>
        </p:txBody>
      </p:sp>
      <p:sp>
        <p:nvSpPr>
          <p:cNvPr id="11" name="Επεξήγηση: Δεξιό βέλος 10">
            <a:extLst>
              <a:ext uri="{FF2B5EF4-FFF2-40B4-BE49-F238E27FC236}">
                <a16:creationId xmlns="" xmlns:a16="http://schemas.microsoft.com/office/drawing/2014/main" id="{E21F0A83-DFBA-44A0-9089-FCF698687D2C}"/>
              </a:ext>
            </a:extLst>
          </p:cNvPr>
          <p:cNvSpPr/>
          <p:nvPr/>
        </p:nvSpPr>
        <p:spPr>
          <a:xfrm>
            <a:off x="2209800" y="1775169"/>
            <a:ext cx="2047605" cy="1806231"/>
          </a:xfrm>
          <a:prstGeom prst="rightArrowCallout">
            <a:avLst>
              <a:gd name="adj1" fmla="val 19945"/>
              <a:gd name="adj2" fmla="val 16378"/>
              <a:gd name="adj3" fmla="val 21210"/>
              <a:gd name="adj4" fmla="val 77435"/>
            </a:avLst>
          </a:prstGeom>
          <a:solidFill>
            <a:schemeClr val="tx1">
              <a:lumMod val="85000"/>
            </a:schemeClr>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500" b="1" dirty="0">
                <a:solidFill>
                  <a:schemeClr val="bg2">
                    <a:lumMod val="75000"/>
                  </a:schemeClr>
                </a:solidFill>
                <a:latin typeface="Calibri" panose="020F0502020204030204" pitchFamily="34" charset="0"/>
                <a:cs typeface="Calibri" panose="020F0502020204030204" pitchFamily="34" charset="0"/>
              </a:rPr>
              <a:t>2</a:t>
            </a:r>
            <a:r>
              <a:rPr lang="el-GR" sz="1500" b="1" baseline="30000" dirty="0">
                <a:solidFill>
                  <a:schemeClr val="bg2">
                    <a:lumMod val="75000"/>
                  </a:schemeClr>
                </a:solidFill>
                <a:latin typeface="Calibri" panose="020F0502020204030204" pitchFamily="34" charset="0"/>
                <a:cs typeface="Calibri" panose="020F0502020204030204" pitchFamily="34" charset="0"/>
              </a:rPr>
              <a:t>η</a:t>
            </a:r>
            <a:r>
              <a:rPr lang="el-GR" sz="1500" b="1" dirty="0">
                <a:solidFill>
                  <a:schemeClr val="bg2">
                    <a:lumMod val="75000"/>
                  </a:schemeClr>
                </a:solidFill>
                <a:latin typeface="Calibri" panose="020F0502020204030204" pitchFamily="34" charset="0"/>
                <a:cs typeface="Calibri" panose="020F0502020204030204" pitchFamily="34" charset="0"/>
              </a:rPr>
              <a:t> φάση </a:t>
            </a:r>
            <a:endParaRPr lang="en-US" sz="1500" b="1" dirty="0">
              <a:solidFill>
                <a:schemeClr val="bg2">
                  <a:lumMod val="75000"/>
                </a:schemeClr>
              </a:solidFill>
              <a:latin typeface="Calibri" panose="020F0502020204030204" pitchFamily="34" charset="0"/>
              <a:cs typeface="Calibri" panose="020F0502020204030204" pitchFamily="34" charset="0"/>
            </a:endParaRPr>
          </a:p>
          <a:p>
            <a:pPr algn="ctr"/>
            <a:r>
              <a:rPr lang="el-GR" sz="1500" dirty="0">
                <a:solidFill>
                  <a:schemeClr val="bg2">
                    <a:lumMod val="75000"/>
                  </a:schemeClr>
                </a:solidFill>
                <a:latin typeface="Calibri" panose="020F0502020204030204" pitchFamily="34" charset="0"/>
                <a:cs typeface="Calibri" panose="020F0502020204030204" pitchFamily="34" charset="0"/>
              </a:rPr>
              <a:t>Το μαθηματικό έργο όπως τίθεται από τον εκπαιδευτικό στην τάξη</a:t>
            </a:r>
            <a:endParaRPr lang="en-US" sz="1500" dirty="0">
              <a:solidFill>
                <a:schemeClr val="bg2">
                  <a:lumMod val="75000"/>
                </a:schemeClr>
              </a:solidFill>
              <a:latin typeface="Calibri" panose="020F0502020204030204" pitchFamily="34" charset="0"/>
              <a:cs typeface="Calibri" panose="020F0502020204030204" pitchFamily="34" charset="0"/>
            </a:endParaRPr>
          </a:p>
        </p:txBody>
      </p:sp>
      <p:sp>
        <p:nvSpPr>
          <p:cNvPr id="12" name="Επεξήγηση: Δεξιό βέλος 11">
            <a:extLst>
              <a:ext uri="{FF2B5EF4-FFF2-40B4-BE49-F238E27FC236}">
                <a16:creationId xmlns="" xmlns:a16="http://schemas.microsoft.com/office/drawing/2014/main" id="{39A82C8B-C38D-4A95-BB4B-0AF7E9FB0CAA}"/>
              </a:ext>
            </a:extLst>
          </p:cNvPr>
          <p:cNvSpPr/>
          <p:nvPr/>
        </p:nvSpPr>
        <p:spPr>
          <a:xfrm>
            <a:off x="4267200" y="1754063"/>
            <a:ext cx="2251461" cy="1466557"/>
          </a:xfrm>
          <a:prstGeom prst="rightArrowCallout">
            <a:avLst>
              <a:gd name="adj1" fmla="val 18505"/>
              <a:gd name="adj2" fmla="val 16379"/>
              <a:gd name="adj3" fmla="val 21210"/>
              <a:gd name="adj4" fmla="val 80710"/>
            </a:avLst>
          </a:prstGeom>
          <a:solidFill>
            <a:schemeClr val="tx1">
              <a:lumMod val="85000"/>
            </a:schemeClr>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500" b="1" dirty="0">
                <a:solidFill>
                  <a:schemeClr val="bg2">
                    <a:lumMod val="75000"/>
                  </a:schemeClr>
                </a:solidFill>
                <a:latin typeface="Calibri" panose="020F0502020204030204" pitchFamily="34" charset="0"/>
                <a:cs typeface="Calibri" panose="020F0502020204030204" pitchFamily="34" charset="0"/>
              </a:rPr>
              <a:t>3</a:t>
            </a:r>
            <a:r>
              <a:rPr lang="el-GR" sz="1500" b="1" baseline="30000" dirty="0">
                <a:solidFill>
                  <a:schemeClr val="bg2">
                    <a:lumMod val="75000"/>
                  </a:schemeClr>
                </a:solidFill>
                <a:latin typeface="Calibri" panose="020F0502020204030204" pitchFamily="34" charset="0"/>
                <a:cs typeface="Calibri" panose="020F0502020204030204" pitchFamily="34" charset="0"/>
              </a:rPr>
              <a:t>η</a:t>
            </a:r>
            <a:r>
              <a:rPr lang="el-GR" sz="1500" b="1" dirty="0">
                <a:solidFill>
                  <a:schemeClr val="bg2">
                    <a:lumMod val="75000"/>
                  </a:schemeClr>
                </a:solidFill>
                <a:latin typeface="Calibri" panose="020F0502020204030204" pitchFamily="34" charset="0"/>
                <a:cs typeface="Calibri" panose="020F0502020204030204" pitchFamily="34" charset="0"/>
              </a:rPr>
              <a:t> φάση</a:t>
            </a:r>
          </a:p>
          <a:p>
            <a:pPr algn="ctr"/>
            <a:r>
              <a:rPr lang="el-GR" sz="1500" dirty="0">
                <a:solidFill>
                  <a:schemeClr val="bg2">
                    <a:lumMod val="75000"/>
                  </a:schemeClr>
                </a:solidFill>
                <a:latin typeface="Calibri" panose="020F0502020204030204" pitchFamily="34" charset="0"/>
                <a:cs typeface="Calibri" panose="020F0502020204030204" pitchFamily="34" charset="0"/>
              </a:rPr>
              <a:t>Με ποιο τρόπο ο </a:t>
            </a:r>
            <a:r>
              <a:rPr lang="el-GR" sz="1500" dirty="0" err="1">
                <a:solidFill>
                  <a:schemeClr val="bg2">
                    <a:lumMod val="75000"/>
                  </a:schemeClr>
                </a:solidFill>
                <a:latin typeface="Calibri" panose="020F0502020204030204" pitchFamily="34" charset="0"/>
                <a:cs typeface="Calibri" panose="020F0502020204030204" pitchFamily="34" charset="0"/>
              </a:rPr>
              <a:t>εκπ</a:t>
            </a:r>
            <a:r>
              <a:rPr lang="el-GR" sz="1500" dirty="0">
                <a:solidFill>
                  <a:schemeClr val="bg2">
                    <a:lumMod val="75000"/>
                  </a:schemeClr>
                </a:solidFill>
                <a:latin typeface="Calibri" panose="020F0502020204030204" pitchFamily="34" charset="0"/>
                <a:cs typeface="Calibri" panose="020F0502020204030204" pitchFamily="34" charset="0"/>
              </a:rPr>
              <a:t>. εμπλέκει τους  μαθητές σε μαθηματικές δράσεις</a:t>
            </a:r>
            <a:endParaRPr lang="en-US" sz="1500" dirty="0">
              <a:solidFill>
                <a:schemeClr val="bg2">
                  <a:lumMod val="75000"/>
                </a:schemeClr>
              </a:solidFill>
              <a:latin typeface="Calibri" panose="020F0502020204030204" pitchFamily="34" charset="0"/>
              <a:cs typeface="Calibri" panose="020F0502020204030204" pitchFamily="34" charset="0"/>
            </a:endParaRPr>
          </a:p>
        </p:txBody>
      </p:sp>
      <p:sp>
        <p:nvSpPr>
          <p:cNvPr id="6" name="Ισοσκελές τρίγωνο 5">
            <a:extLst>
              <a:ext uri="{FF2B5EF4-FFF2-40B4-BE49-F238E27FC236}">
                <a16:creationId xmlns="" xmlns:a16="http://schemas.microsoft.com/office/drawing/2014/main" id="{2B0DF69F-62A2-4236-B221-914922542ED5}"/>
              </a:ext>
            </a:extLst>
          </p:cNvPr>
          <p:cNvSpPr/>
          <p:nvPr/>
        </p:nvSpPr>
        <p:spPr>
          <a:xfrm>
            <a:off x="6238878" y="1103193"/>
            <a:ext cx="2816008" cy="3015663"/>
          </a:xfrm>
          <a:prstGeom prst="triangle">
            <a:avLst/>
          </a:prstGeom>
          <a:solidFill>
            <a:schemeClr val="tx1">
              <a:lumMod val="75000"/>
            </a:schemeClr>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25" dirty="0">
                <a:solidFill>
                  <a:schemeClr val="bg2">
                    <a:lumMod val="75000"/>
                  </a:schemeClr>
                </a:solidFill>
                <a:latin typeface="Calibri" panose="020F0502020204030204" pitchFamily="34" charset="0"/>
                <a:cs typeface="Calibri" panose="020F0502020204030204" pitchFamily="34" charset="0"/>
              </a:rPr>
              <a:t>Το είδος της μαθηματικής δραστηριότητας των μαθητών</a:t>
            </a:r>
            <a:endParaRPr lang="en-US" sz="1425" dirty="0">
              <a:solidFill>
                <a:schemeClr val="bg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5733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l-GR" smtClean="0"/>
              <a:t>ΠΜΣ "Διδακτική και Μεθοδολογία των Μαθηματικών" 2017-18</a:t>
            </a:r>
            <a:endParaRPr lang="en-US"/>
          </a:p>
        </p:txBody>
      </p:sp>
      <p:sp>
        <p:nvSpPr>
          <p:cNvPr id="4" name="Text Box 32"/>
          <p:cNvSpPr txBox="1">
            <a:spLocks noChangeArrowheads="1"/>
          </p:cNvSpPr>
          <p:nvPr/>
        </p:nvSpPr>
        <p:spPr bwMode="auto">
          <a:xfrm>
            <a:off x="179388" y="881063"/>
            <a:ext cx="8640762" cy="597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tabLst>
                <a:tab pos="263525" algn="l"/>
              </a:tabLst>
              <a:defRPr sz="3200">
                <a:solidFill>
                  <a:schemeClr val="tx1"/>
                </a:solidFill>
                <a:latin typeface="Arial" charset="0"/>
                <a:cs typeface="Arial" charset="0"/>
              </a:defRPr>
            </a:lvl1pPr>
            <a:lvl2pPr marL="177800" indent="-177800" eaLnBrk="0" hangingPunct="0">
              <a:spcBef>
                <a:spcPct val="20000"/>
              </a:spcBef>
              <a:buChar char="–"/>
              <a:tabLst>
                <a:tab pos="263525" algn="l"/>
              </a:tabLst>
              <a:defRPr sz="2800">
                <a:solidFill>
                  <a:schemeClr val="tx1"/>
                </a:solidFill>
                <a:latin typeface="Arial" charset="0"/>
                <a:cs typeface="Arial" charset="0"/>
              </a:defRPr>
            </a:lvl2pPr>
            <a:lvl3pPr marL="1143000" indent="-228600" eaLnBrk="0" hangingPunct="0">
              <a:spcBef>
                <a:spcPct val="20000"/>
              </a:spcBef>
              <a:buChar char="•"/>
              <a:tabLst>
                <a:tab pos="263525" algn="l"/>
              </a:tabLst>
              <a:defRPr sz="2400">
                <a:solidFill>
                  <a:schemeClr val="tx1"/>
                </a:solidFill>
                <a:latin typeface="Arial" charset="0"/>
                <a:cs typeface="Arial" charset="0"/>
              </a:defRPr>
            </a:lvl3pPr>
            <a:lvl4pPr marL="1600200" indent="-228600" eaLnBrk="0" hangingPunct="0">
              <a:spcBef>
                <a:spcPct val="20000"/>
              </a:spcBef>
              <a:buChar char="–"/>
              <a:tabLst>
                <a:tab pos="263525" algn="l"/>
              </a:tabLst>
              <a:defRPr sz="2000">
                <a:solidFill>
                  <a:schemeClr val="tx1"/>
                </a:solidFill>
                <a:latin typeface="Arial" charset="0"/>
                <a:cs typeface="Arial" charset="0"/>
              </a:defRPr>
            </a:lvl4pPr>
            <a:lvl5pPr marL="2057400" indent="-228600" eaLnBrk="0" hangingPunct="0">
              <a:spcBef>
                <a:spcPct val="20000"/>
              </a:spcBef>
              <a:buChar char="»"/>
              <a:tabLst>
                <a:tab pos="263525" algn="l"/>
              </a:tabLst>
              <a:defRPr sz="2000">
                <a:solidFill>
                  <a:schemeClr val="tx1"/>
                </a:solidFill>
                <a:latin typeface="Arial" charset="0"/>
                <a:cs typeface="Arial" charset="0"/>
              </a:defRPr>
            </a:lvl5pPr>
            <a:lvl6pPr marL="2514600" indent="-228600" eaLnBrk="0" fontAlgn="base" hangingPunct="0">
              <a:spcBef>
                <a:spcPct val="20000"/>
              </a:spcBef>
              <a:spcAft>
                <a:spcPct val="0"/>
              </a:spcAft>
              <a:buChar char="»"/>
              <a:tabLst>
                <a:tab pos="263525" algn="l"/>
              </a:tabLst>
              <a:defRPr sz="2000">
                <a:solidFill>
                  <a:schemeClr val="tx1"/>
                </a:solidFill>
                <a:latin typeface="Arial" charset="0"/>
                <a:cs typeface="Arial" charset="0"/>
              </a:defRPr>
            </a:lvl6pPr>
            <a:lvl7pPr marL="2971800" indent="-228600" eaLnBrk="0" fontAlgn="base" hangingPunct="0">
              <a:spcBef>
                <a:spcPct val="20000"/>
              </a:spcBef>
              <a:spcAft>
                <a:spcPct val="0"/>
              </a:spcAft>
              <a:buChar char="»"/>
              <a:tabLst>
                <a:tab pos="263525" algn="l"/>
              </a:tabLst>
              <a:defRPr sz="2000">
                <a:solidFill>
                  <a:schemeClr val="tx1"/>
                </a:solidFill>
                <a:latin typeface="Arial" charset="0"/>
                <a:cs typeface="Arial" charset="0"/>
              </a:defRPr>
            </a:lvl7pPr>
            <a:lvl8pPr marL="3429000" indent="-228600" eaLnBrk="0" fontAlgn="base" hangingPunct="0">
              <a:spcBef>
                <a:spcPct val="20000"/>
              </a:spcBef>
              <a:spcAft>
                <a:spcPct val="0"/>
              </a:spcAft>
              <a:buChar char="»"/>
              <a:tabLst>
                <a:tab pos="263525" algn="l"/>
              </a:tabLst>
              <a:defRPr sz="2000">
                <a:solidFill>
                  <a:schemeClr val="tx1"/>
                </a:solidFill>
                <a:latin typeface="Arial" charset="0"/>
                <a:cs typeface="Arial" charset="0"/>
              </a:defRPr>
            </a:lvl8pPr>
            <a:lvl9pPr marL="3886200" indent="-228600" eaLnBrk="0" fontAlgn="base" hangingPunct="0">
              <a:spcBef>
                <a:spcPct val="20000"/>
              </a:spcBef>
              <a:spcAft>
                <a:spcPct val="0"/>
              </a:spcAft>
              <a:buChar char="»"/>
              <a:tabLst>
                <a:tab pos="263525" algn="l"/>
              </a:tabLst>
              <a:defRPr sz="2000">
                <a:solidFill>
                  <a:schemeClr val="tx1"/>
                </a:solidFill>
                <a:latin typeface="Arial" charset="0"/>
                <a:cs typeface="Arial" charset="0"/>
              </a:defRPr>
            </a:lvl9pPr>
          </a:lstStyle>
          <a:p>
            <a:pPr lvl="1" eaLnBrk="1" fontAlgn="base" hangingPunct="1">
              <a:lnSpc>
                <a:spcPct val="130000"/>
              </a:lnSpc>
              <a:spcBef>
                <a:spcPct val="0"/>
              </a:spcBef>
              <a:spcAft>
                <a:spcPts val="1200"/>
              </a:spcAft>
              <a:buClr>
                <a:srgbClr val="074692"/>
              </a:buClr>
              <a:buSzPct val="130000"/>
              <a:buFont typeface="Arial" charset="0"/>
              <a:buChar char="•"/>
            </a:pPr>
            <a:endParaRPr lang="en-US" altLang="en-US" sz="2200" smtClean="0">
              <a:solidFill>
                <a:srgbClr val="000000"/>
              </a:solidFill>
              <a:latin typeface="Verdana" pitchFamily="34" charset="0"/>
            </a:endParaRPr>
          </a:p>
        </p:txBody>
      </p:sp>
      <p:sp>
        <p:nvSpPr>
          <p:cNvPr id="5" name="Text Box 6"/>
          <p:cNvSpPr txBox="1">
            <a:spLocks noChangeArrowheads="1"/>
          </p:cNvSpPr>
          <p:nvPr/>
        </p:nvSpPr>
        <p:spPr bwMode="auto">
          <a:xfrm>
            <a:off x="395288" y="1268413"/>
            <a:ext cx="1636184" cy="194362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spcAft>
                <a:spcPts val="1000"/>
              </a:spcAft>
              <a:buFontTx/>
              <a:buNone/>
            </a:pPr>
            <a:r>
              <a:rPr lang="el-GR" altLang="en-US" sz="1700" b="0" dirty="0">
                <a:solidFill>
                  <a:srgbClr val="000000"/>
                </a:solidFill>
                <a:latin typeface="Calibri" pitchFamily="34" charset="0"/>
              </a:rPr>
              <a:t>1. Μαθηματική δραστηριότητα όπως περιγράφεται στα </a:t>
            </a:r>
            <a:r>
              <a:rPr lang="el-GR" altLang="en-US" sz="1700" dirty="0">
                <a:solidFill>
                  <a:srgbClr val="000000"/>
                </a:solidFill>
                <a:latin typeface="Calibri" pitchFamily="34" charset="0"/>
              </a:rPr>
              <a:t>κείμενα των ΠΣ</a:t>
            </a:r>
            <a:endParaRPr lang="el-GR" altLang="en-US" sz="1700" dirty="0">
              <a:latin typeface="Arial Unicode MS" pitchFamily="34" charset="-128"/>
            </a:endParaRPr>
          </a:p>
        </p:txBody>
      </p:sp>
      <p:sp>
        <p:nvSpPr>
          <p:cNvPr id="6" name="Text Box 7"/>
          <p:cNvSpPr txBox="1">
            <a:spLocks noChangeArrowheads="1"/>
          </p:cNvSpPr>
          <p:nvPr/>
        </p:nvSpPr>
        <p:spPr bwMode="auto">
          <a:xfrm>
            <a:off x="2419755" y="1268413"/>
            <a:ext cx="1863761" cy="194362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spcAft>
                <a:spcPts val="1000"/>
              </a:spcAft>
              <a:buFontTx/>
              <a:buNone/>
            </a:pPr>
            <a:r>
              <a:rPr lang="en-US" altLang="en-US" sz="1700" b="0" dirty="0">
                <a:solidFill>
                  <a:srgbClr val="000000"/>
                </a:solidFill>
                <a:latin typeface="Calibri" pitchFamily="34" charset="0"/>
              </a:rPr>
              <a:t>2. </a:t>
            </a:r>
            <a:r>
              <a:rPr lang="el-GR" altLang="en-US" sz="1700" b="0" dirty="0">
                <a:solidFill>
                  <a:srgbClr val="000000"/>
                </a:solidFill>
                <a:latin typeface="Calibri" pitchFamily="34" charset="0"/>
              </a:rPr>
              <a:t>Μαθηματική δραστηριότητα όπως </a:t>
            </a:r>
            <a:r>
              <a:rPr lang="el-GR" altLang="en-US" sz="1700" dirty="0">
                <a:solidFill>
                  <a:srgbClr val="000000"/>
                </a:solidFill>
                <a:latin typeface="Calibri" pitchFamily="34" charset="0"/>
              </a:rPr>
              <a:t>σχεδιάζεται και εφαρμόζεται  από τον εκπαιδευτικό  </a:t>
            </a:r>
            <a:r>
              <a:rPr lang="el-GR" altLang="en-US" sz="1700" b="0" dirty="0">
                <a:solidFill>
                  <a:srgbClr val="000000"/>
                </a:solidFill>
                <a:latin typeface="Calibri" pitchFamily="34" charset="0"/>
              </a:rPr>
              <a:t>στην τάξη</a:t>
            </a:r>
          </a:p>
        </p:txBody>
      </p:sp>
      <p:sp>
        <p:nvSpPr>
          <p:cNvPr id="7" name="Text Box 8"/>
          <p:cNvSpPr txBox="1">
            <a:spLocks noChangeArrowheads="1"/>
          </p:cNvSpPr>
          <p:nvPr/>
        </p:nvSpPr>
        <p:spPr bwMode="auto">
          <a:xfrm>
            <a:off x="4555315" y="1268413"/>
            <a:ext cx="1747276" cy="1943620"/>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spcAft>
                <a:spcPts val="1000"/>
              </a:spcAft>
              <a:buFontTx/>
              <a:buNone/>
            </a:pPr>
            <a:r>
              <a:rPr lang="el-GR" altLang="en-US" sz="1700" b="0">
                <a:solidFill>
                  <a:srgbClr val="000000"/>
                </a:solidFill>
                <a:latin typeface="Calibri" pitchFamily="34" charset="0"/>
              </a:rPr>
              <a:t>3. Μαθηματική δραστηριότητα όπως </a:t>
            </a:r>
            <a:r>
              <a:rPr lang="el-GR" altLang="en-US" sz="1700">
                <a:solidFill>
                  <a:srgbClr val="000000"/>
                </a:solidFill>
                <a:latin typeface="Calibri" pitchFamily="34" charset="0"/>
              </a:rPr>
              <a:t>εφαρμόζεται από τους μαθητές </a:t>
            </a:r>
            <a:r>
              <a:rPr lang="el-GR" altLang="en-US" sz="1700" b="0">
                <a:solidFill>
                  <a:srgbClr val="000000"/>
                </a:solidFill>
                <a:latin typeface="Calibri" pitchFamily="34" charset="0"/>
              </a:rPr>
              <a:t>στην τάξη</a:t>
            </a:r>
          </a:p>
          <a:p>
            <a:pPr eaLnBrk="1" hangingPunct="1">
              <a:spcBef>
                <a:spcPct val="0"/>
              </a:spcBef>
              <a:buFontTx/>
              <a:buNone/>
            </a:pPr>
            <a:endParaRPr lang="el-GR" altLang="en-US" sz="1800">
              <a:latin typeface="Arial Unicode MS" pitchFamily="34" charset="-128"/>
            </a:endParaRPr>
          </a:p>
        </p:txBody>
      </p:sp>
      <p:sp>
        <p:nvSpPr>
          <p:cNvPr id="8" name="Line 12"/>
          <p:cNvSpPr>
            <a:spLocks noChangeShapeType="1"/>
          </p:cNvSpPr>
          <p:nvPr/>
        </p:nvSpPr>
        <p:spPr bwMode="auto">
          <a:xfrm>
            <a:off x="2031472" y="2204680"/>
            <a:ext cx="388284"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Line 13"/>
          <p:cNvSpPr>
            <a:spLocks noChangeShapeType="1"/>
          </p:cNvSpPr>
          <p:nvPr/>
        </p:nvSpPr>
        <p:spPr bwMode="auto">
          <a:xfrm>
            <a:off x="4283517" y="2204680"/>
            <a:ext cx="271799"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 name="Text Box 15"/>
          <p:cNvSpPr txBox="1">
            <a:spLocks noChangeArrowheads="1"/>
          </p:cNvSpPr>
          <p:nvPr/>
        </p:nvSpPr>
        <p:spPr bwMode="auto">
          <a:xfrm>
            <a:off x="478338" y="4292207"/>
            <a:ext cx="3106269" cy="1584718"/>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spcAft>
                <a:spcPts val="1000"/>
              </a:spcAft>
              <a:buFontTx/>
              <a:buNone/>
            </a:pPr>
            <a:r>
              <a:rPr lang="el-GR" altLang="en-US" sz="1700" b="0">
                <a:solidFill>
                  <a:srgbClr val="000000"/>
                </a:solidFill>
                <a:latin typeface="Calibri" pitchFamily="34" charset="0"/>
              </a:rPr>
              <a:t>Παράγοντες εκπαιδευτικού που επηρεάζουν τον σχεδιασμό: στόχοι, γνώση διδακτικού αντικειμένου, γνώση των μαθητών</a:t>
            </a:r>
            <a:endParaRPr lang="el-GR" altLang="en-US" sz="1700">
              <a:latin typeface="Arial Unicode MS" pitchFamily="34" charset="-128"/>
            </a:endParaRPr>
          </a:p>
        </p:txBody>
      </p:sp>
      <p:sp>
        <p:nvSpPr>
          <p:cNvPr id="11" name="Text Box 16"/>
          <p:cNvSpPr txBox="1">
            <a:spLocks noChangeArrowheads="1"/>
          </p:cNvSpPr>
          <p:nvPr/>
        </p:nvSpPr>
        <p:spPr bwMode="auto">
          <a:xfrm>
            <a:off x="3961026" y="4292207"/>
            <a:ext cx="4076978" cy="1584718"/>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spcAft>
                <a:spcPts val="1000"/>
              </a:spcAft>
              <a:buFontTx/>
              <a:buNone/>
            </a:pPr>
            <a:r>
              <a:rPr lang="el-GR" altLang="en-US" sz="1700" b="0" dirty="0">
                <a:solidFill>
                  <a:srgbClr val="000000"/>
                </a:solidFill>
                <a:latin typeface="Calibri" pitchFamily="34" charset="0"/>
              </a:rPr>
              <a:t>Παράγοντες που επηρεάζουν την εφαρμογή από τους μαθητές: νόρμες της τάξης, υποθέσεις της δραστηριότητας, διδακτικές ρυθμίσεις του εκπαιδευτικού, διαθέσεις των μαθητών</a:t>
            </a:r>
            <a:endParaRPr lang="el-GR" altLang="en-US" sz="1700" dirty="0">
              <a:latin typeface="Arial Unicode MS" pitchFamily="34" charset="-128"/>
            </a:endParaRPr>
          </a:p>
        </p:txBody>
      </p:sp>
      <p:sp>
        <p:nvSpPr>
          <p:cNvPr id="12" name="Line 18"/>
          <p:cNvSpPr>
            <a:spLocks noChangeShapeType="1"/>
          </p:cNvSpPr>
          <p:nvPr/>
        </p:nvSpPr>
        <p:spPr bwMode="auto">
          <a:xfrm flipH="1" flipV="1">
            <a:off x="4361173" y="2204680"/>
            <a:ext cx="14021" cy="198869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Text Box 9"/>
          <p:cNvSpPr txBox="1">
            <a:spLocks noChangeArrowheads="1"/>
          </p:cNvSpPr>
          <p:nvPr/>
        </p:nvSpPr>
        <p:spPr bwMode="auto">
          <a:xfrm>
            <a:off x="6496733" y="1268413"/>
            <a:ext cx="2107517" cy="21447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ts val="1000"/>
              </a:spcAft>
              <a:buFontTx/>
              <a:buNone/>
            </a:pPr>
            <a:endParaRPr lang="el-GR" altLang="en-US" sz="900" dirty="0" smtClean="0">
              <a:solidFill>
                <a:srgbClr val="000000"/>
              </a:solidFill>
              <a:latin typeface="Times New Roman" pitchFamily="18" charset="0"/>
            </a:endParaRPr>
          </a:p>
          <a:p>
            <a:pPr eaLnBrk="1" fontAlgn="base" hangingPunct="1">
              <a:spcBef>
                <a:spcPct val="0"/>
              </a:spcBef>
              <a:spcAft>
                <a:spcPts val="1000"/>
              </a:spcAft>
              <a:buFontTx/>
              <a:buNone/>
            </a:pPr>
            <a:endParaRPr lang="el-GR" altLang="en-US" sz="900" dirty="0" smtClean="0">
              <a:solidFill>
                <a:srgbClr val="000000"/>
              </a:solidFill>
              <a:latin typeface="Times New Roman" pitchFamily="18" charset="0"/>
            </a:endParaRPr>
          </a:p>
          <a:p>
            <a:pPr algn="ctr" eaLnBrk="1" fontAlgn="base" hangingPunct="1">
              <a:spcBef>
                <a:spcPct val="0"/>
              </a:spcBef>
              <a:spcAft>
                <a:spcPts val="1000"/>
              </a:spcAft>
              <a:buFontTx/>
              <a:buNone/>
            </a:pPr>
            <a:endParaRPr lang="en-US" altLang="en-US" sz="1700" dirty="0" smtClean="0">
              <a:solidFill>
                <a:srgbClr val="000000"/>
              </a:solidFill>
              <a:latin typeface="Calibri" pitchFamily="34" charset="0"/>
            </a:endParaRPr>
          </a:p>
          <a:p>
            <a:pPr algn="ctr" eaLnBrk="1" fontAlgn="base" hangingPunct="1">
              <a:spcBef>
                <a:spcPct val="0"/>
              </a:spcBef>
              <a:spcAft>
                <a:spcPts val="1000"/>
              </a:spcAft>
              <a:buFontTx/>
              <a:buNone/>
            </a:pPr>
            <a:r>
              <a:rPr lang="el-GR" altLang="en-US" sz="1700" dirty="0" smtClean="0">
                <a:solidFill>
                  <a:srgbClr val="000000"/>
                </a:solidFill>
                <a:latin typeface="Calibri" pitchFamily="34" charset="0"/>
              </a:rPr>
              <a:t>Μαθησιακά αποτελέσματα</a:t>
            </a:r>
            <a:endParaRPr lang="el-GR" altLang="en-US" sz="1700" b="1" dirty="0" smtClean="0">
              <a:solidFill>
                <a:srgbClr val="000000"/>
              </a:solidFill>
              <a:latin typeface="Arial Unicode MS" pitchFamily="34" charset="-128"/>
            </a:endParaRPr>
          </a:p>
        </p:txBody>
      </p:sp>
      <p:grpSp>
        <p:nvGrpSpPr>
          <p:cNvPr id="14" name="Group 2"/>
          <p:cNvGrpSpPr>
            <a:grpSpLocks/>
          </p:cNvGrpSpPr>
          <p:nvPr/>
        </p:nvGrpSpPr>
        <p:grpSpPr bwMode="auto">
          <a:xfrm>
            <a:off x="395288" y="1268413"/>
            <a:ext cx="8208962" cy="4608512"/>
            <a:chOff x="1624" y="14223660"/>
            <a:chExt cx="7611" cy="3402618"/>
          </a:xfrm>
        </p:grpSpPr>
        <p:grpSp>
          <p:nvGrpSpPr>
            <p:cNvPr id="15" name="Group 3"/>
            <p:cNvGrpSpPr>
              <a:grpSpLocks/>
            </p:cNvGrpSpPr>
            <p:nvPr/>
          </p:nvGrpSpPr>
          <p:grpSpPr bwMode="auto">
            <a:xfrm>
              <a:off x="1624" y="14223660"/>
              <a:ext cx="7611" cy="3402618"/>
              <a:chOff x="1624" y="9491"/>
              <a:chExt cx="7611" cy="2658"/>
            </a:xfrm>
          </p:grpSpPr>
          <p:grpSp>
            <p:nvGrpSpPr>
              <p:cNvPr id="17" name="Group 5"/>
              <p:cNvGrpSpPr>
                <a:grpSpLocks/>
              </p:cNvGrpSpPr>
              <p:nvPr/>
            </p:nvGrpSpPr>
            <p:grpSpPr bwMode="auto">
              <a:xfrm>
                <a:off x="1624" y="9491"/>
                <a:ext cx="7611" cy="1237"/>
                <a:chOff x="1624" y="9491"/>
                <a:chExt cx="7611" cy="1237"/>
              </a:xfrm>
            </p:grpSpPr>
            <p:sp>
              <p:nvSpPr>
                <p:cNvPr id="25" name="Text Box 6"/>
                <p:cNvSpPr txBox="1">
                  <a:spLocks noChangeArrowheads="1"/>
                </p:cNvSpPr>
                <p:nvPr/>
              </p:nvSpPr>
              <p:spPr bwMode="auto">
                <a:xfrm>
                  <a:off x="1624" y="9491"/>
                  <a:ext cx="1517" cy="1121"/>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ts val="1000"/>
                    </a:spcAft>
                    <a:buFontTx/>
                    <a:buNone/>
                  </a:pPr>
                  <a:r>
                    <a:rPr lang="el-GR" altLang="en-US" sz="1700" dirty="0" smtClean="0">
                      <a:solidFill>
                        <a:srgbClr val="000000"/>
                      </a:solidFill>
                      <a:latin typeface="Calibri" pitchFamily="34" charset="0"/>
                    </a:rPr>
                    <a:t>1. Μαθηματική δραστηριότητα όπως περιγράφεται στα </a:t>
                  </a:r>
                  <a:r>
                    <a:rPr lang="el-GR" altLang="en-US" sz="1700" b="1" dirty="0" smtClean="0">
                      <a:solidFill>
                        <a:srgbClr val="000000"/>
                      </a:solidFill>
                      <a:latin typeface="Calibri" pitchFamily="34" charset="0"/>
                    </a:rPr>
                    <a:t>κείμενα των ΠΣ</a:t>
                  </a:r>
                  <a:endParaRPr lang="el-GR" altLang="en-US" sz="1700" b="1" dirty="0" smtClean="0">
                    <a:solidFill>
                      <a:srgbClr val="000000"/>
                    </a:solidFill>
                    <a:latin typeface="Arial Unicode MS" pitchFamily="34" charset="-128"/>
                  </a:endParaRPr>
                </a:p>
              </p:txBody>
            </p:sp>
            <p:sp>
              <p:nvSpPr>
                <p:cNvPr id="26" name="Text Box 7"/>
                <p:cNvSpPr txBox="1">
                  <a:spLocks noChangeArrowheads="1"/>
                </p:cNvSpPr>
                <p:nvPr/>
              </p:nvSpPr>
              <p:spPr bwMode="auto">
                <a:xfrm>
                  <a:off x="3501" y="9491"/>
                  <a:ext cx="1728" cy="1121"/>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ts val="1000"/>
                    </a:spcAft>
                    <a:buFontTx/>
                    <a:buNone/>
                  </a:pPr>
                  <a:r>
                    <a:rPr lang="en-US" altLang="en-US" sz="1700" dirty="0" smtClean="0">
                      <a:solidFill>
                        <a:srgbClr val="000000"/>
                      </a:solidFill>
                      <a:latin typeface="Calibri" pitchFamily="34" charset="0"/>
                    </a:rPr>
                    <a:t>2. </a:t>
                  </a:r>
                  <a:r>
                    <a:rPr lang="el-GR" altLang="en-US" sz="1700" dirty="0" smtClean="0">
                      <a:solidFill>
                        <a:srgbClr val="000000"/>
                      </a:solidFill>
                      <a:latin typeface="Calibri" pitchFamily="34" charset="0"/>
                    </a:rPr>
                    <a:t>Μαθηματική δραστηριότητα όπως </a:t>
                  </a:r>
                  <a:r>
                    <a:rPr lang="el-GR" altLang="en-US" sz="1700" b="1" dirty="0" smtClean="0">
                      <a:solidFill>
                        <a:srgbClr val="000000"/>
                      </a:solidFill>
                      <a:latin typeface="Calibri" pitchFamily="34" charset="0"/>
                    </a:rPr>
                    <a:t>σχεδιάζεται και εφαρμόζεται  από τον εκπαιδευτικό  </a:t>
                  </a:r>
                  <a:r>
                    <a:rPr lang="el-GR" altLang="en-US" sz="1700" dirty="0" smtClean="0">
                      <a:solidFill>
                        <a:srgbClr val="000000"/>
                      </a:solidFill>
                      <a:latin typeface="Calibri" pitchFamily="34" charset="0"/>
                    </a:rPr>
                    <a:t>στην τάξη</a:t>
                  </a:r>
                </a:p>
              </p:txBody>
            </p:sp>
            <p:sp>
              <p:nvSpPr>
                <p:cNvPr id="27" name="Text Box 8"/>
                <p:cNvSpPr txBox="1">
                  <a:spLocks noChangeArrowheads="1"/>
                </p:cNvSpPr>
                <p:nvPr/>
              </p:nvSpPr>
              <p:spPr bwMode="auto">
                <a:xfrm>
                  <a:off x="5481" y="9491"/>
                  <a:ext cx="1620" cy="1121"/>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ts val="1000"/>
                    </a:spcAft>
                    <a:buFontTx/>
                    <a:buNone/>
                  </a:pPr>
                  <a:r>
                    <a:rPr lang="el-GR" altLang="en-US" sz="1700" smtClean="0">
                      <a:solidFill>
                        <a:srgbClr val="000000"/>
                      </a:solidFill>
                      <a:latin typeface="Calibri" pitchFamily="34" charset="0"/>
                    </a:rPr>
                    <a:t>3. Μαθηματική δραστηριότητα όπως </a:t>
                  </a:r>
                  <a:r>
                    <a:rPr lang="el-GR" altLang="en-US" sz="1700" b="1" smtClean="0">
                      <a:solidFill>
                        <a:srgbClr val="000000"/>
                      </a:solidFill>
                      <a:latin typeface="Calibri" pitchFamily="34" charset="0"/>
                    </a:rPr>
                    <a:t>εφαρμόζεται από τους μαθητές </a:t>
                  </a:r>
                  <a:r>
                    <a:rPr lang="el-GR" altLang="en-US" sz="1700" smtClean="0">
                      <a:solidFill>
                        <a:srgbClr val="000000"/>
                      </a:solidFill>
                      <a:latin typeface="Calibri" pitchFamily="34" charset="0"/>
                    </a:rPr>
                    <a:t>στην τάξη</a:t>
                  </a:r>
                </a:p>
                <a:p>
                  <a:pPr eaLnBrk="1" fontAlgn="base" hangingPunct="1">
                    <a:spcBef>
                      <a:spcPct val="0"/>
                    </a:spcBef>
                    <a:spcAft>
                      <a:spcPct val="0"/>
                    </a:spcAft>
                    <a:buFontTx/>
                    <a:buNone/>
                  </a:pPr>
                  <a:endParaRPr lang="el-GR" altLang="en-US" sz="1800" b="1" smtClean="0">
                    <a:solidFill>
                      <a:srgbClr val="000000"/>
                    </a:solidFill>
                    <a:latin typeface="Arial Unicode MS" pitchFamily="34" charset="-128"/>
                  </a:endParaRPr>
                </a:p>
              </p:txBody>
            </p:sp>
            <p:sp>
              <p:nvSpPr>
                <p:cNvPr id="28" name="Text Box 9"/>
                <p:cNvSpPr txBox="1">
                  <a:spLocks noChangeArrowheads="1"/>
                </p:cNvSpPr>
                <p:nvPr/>
              </p:nvSpPr>
              <p:spPr bwMode="auto">
                <a:xfrm>
                  <a:off x="7281" y="9491"/>
                  <a:ext cx="1954" cy="1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ts val="1000"/>
                    </a:spcAft>
                    <a:buFontTx/>
                    <a:buNone/>
                  </a:pPr>
                  <a:endParaRPr lang="el-GR" altLang="en-US" sz="900" dirty="0" smtClean="0">
                    <a:solidFill>
                      <a:srgbClr val="000000"/>
                    </a:solidFill>
                    <a:latin typeface="Times New Roman" pitchFamily="18" charset="0"/>
                  </a:endParaRPr>
                </a:p>
                <a:p>
                  <a:pPr eaLnBrk="1" fontAlgn="base" hangingPunct="1">
                    <a:spcBef>
                      <a:spcPct val="0"/>
                    </a:spcBef>
                    <a:spcAft>
                      <a:spcPts val="1000"/>
                    </a:spcAft>
                    <a:buFontTx/>
                    <a:buNone/>
                  </a:pPr>
                  <a:endParaRPr lang="el-GR" altLang="en-US" sz="900" dirty="0" smtClean="0">
                    <a:solidFill>
                      <a:srgbClr val="000000"/>
                    </a:solidFill>
                    <a:latin typeface="Times New Roman" pitchFamily="18" charset="0"/>
                  </a:endParaRPr>
                </a:p>
                <a:p>
                  <a:pPr algn="ctr" eaLnBrk="1" fontAlgn="base" hangingPunct="1">
                    <a:spcBef>
                      <a:spcPct val="0"/>
                    </a:spcBef>
                    <a:spcAft>
                      <a:spcPts val="1000"/>
                    </a:spcAft>
                    <a:buFontTx/>
                    <a:buNone/>
                  </a:pPr>
                  <a:endParaRPr lang="en-US" altLang="en-US" sz="1700" dirty="0" smtClean="0">
                    <a:solidFill>
                      <a:srgbClr val="000000"/>
                    </a:solidFill>
                    <a:latin typeface="Calibri" pitchFamily="34" charset="0"/>
                  </a:endParaRPr>
                </a:p>
                <a:p>
                  <a:pPr algn="ctr" eaLnBrk="1" fontAlgn="base" hangingPunct="1">
                    <a:spcBef>
                      <a:spcPct val="0"/>
                    </a:spcBef>
                    <a:spcAft>
                      <a:spcPts val="1000"/>
                    </a:spcAft>
                    <a:buFontTx/>
                    <a:buNone/>
                  </a:pPr>
                  <a:r>
                    <a:rPr lang="el-GR" altLang="en-US" sz="1700" dirty="0" smtClean="0">
                      <a:solidFill>
                        <a:srgbClr val="000000"/>
                      </a:solidFill>
                      <a:latin typeface="Calibri" pitchFamily="34" charset="0"/>
                    </a:rPr>
                    <a:t>Μαθησιακά αποτελέσματα</a:t>
                  </a:r>
                  <a:endParaRPr lang="el-GR" altLang="en-US" sz="1700" b="1" dirty="0" smtClean="0">
                    <a:solidFill>
                      <a:srgbClr val="000000"/>
                    </a:solidFill>
                    <a:latin typeface="Arial Unicode MS" pitchFamily="34" charset="-128"/>
                  </a:endParaRPr>
                </a:p>
              </p:txBody>
            </p:sp>
            <p:sp>
              <p:nvSpPr>
                <p:cNvPr id="29" name="Line 10"/>
                <p:cNvSpPr>
                  <a:spLocks noChangeShapeType="1"/>
                </p:cNvSpPr>
                <p:nvPr/>
              </p:nvSpPr>
              <p:spPr bwMode="auto">
                <a:xfrm flipH="1">
                  <a:off x="7299" y="9533"/>
                  <a:ext cx="935" cy="9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grpSp>
          <p:sp>
            <p:nvSpPr>
              <p:cNvPr id="18" name="Line 12"/>
              <p:cNvSpPr>
                <a:spLocks noChangeShapeType="1"/>
              </p:cNvSpPr>
              <p:nvPr/>
            </p:nvSpPr>
            <p:spPr bwMode="auto">
              <a:xfrm>
                <a:off x="3141" y="10031"/>
                <a:ext cx="3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sp>
            <p:nvSpPr>
              <p:cNvPr id="19" name="Line 13"/>
              <p:cNvSpPr>
                <a:spLocks noChangeShapeType="1"/>
              </p:cNvSpPr>
              <p:nvPr/>
            </p:nvSpPr>
            <p:spPr bwMode="auto">
              <a:xfrm>
                <a:off x="5229" y="10031"/>
                <a:ext cx="25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sp>
            <p:nvSpPr>
              <p:cNvPr id="20" name="Line 14"/>
              <p:cNvSpPr>
                <a:spLocks noChangeShapeType="1"/>
              </p:cNvSpPr>
              <p:nvPr/>
            </p:nvSpPr>
            <p:spPr bwMode="auto">
              <a:xfrm flipV="1">
                <a:off x="7165" y="10031"/>
                <a:ext cx="46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sp>
            <p:nvSpPr>
              <p:cNvPr id="21" name="Text Box 15"/>
              <p:cNvSpPr txBox="1">
                <a:spLocks noChangeArrowheads="1"/>
              </p:cNvSpPr>
              <p:nvPr/>
            </p:nvSpPr>
            <p:spPr bwMode="auto">
              <a:xfrm>
                <a:off x="1701" y="11235"/>
                <a:ext cx="2880" cy="914"/>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ts val="1000"/>
                  </a:spcAft>
                  <a:buFontTx/>
                  <a:buNone/>
                </a:pPr>
                <a:r>
                  <a:rPr lang="el-GR" altLang="en-US" sz="1700" smtClean="0">
                    <a:solidFill>
                      <a:srgbClr val="000000"/>
                    </a:solidFill>
                    <a:latin typeface="Calibri" pitchFamily="34" charset="0"/>
                  </a:rPr>
                  <a:t>Παράγοντες εκπαιδευτικού που επηρεάζουν τον σχεδιασμό: στόχοι, γνώση διδακτικού αντικειμένου, γνώση των μαθητών</a:t>
                </a:r>
                <a:endParaRPr lang="el-GR" altLang="en-US" sz="1700" b="1" smtClean="0">
                  <a:solidFill>
                    <a:srgbClr val="000000"/>
                  </a:solidFill>
                  <a:latin typeface="Arial Unicode MS" pitchFamily="34" charset="-128"/>
                </a:endParaRPr>
              </a:p>
            </p:txBody>
          </p:sp>
          <p:sp>
            <p:nvSpPr>
              <p:cNvPr id="22" name="Text Box 16"/>
              <p:cNvSpPr txBox="1">
                <a:spLocks noChangeArrowheads="1"/>
              </p:cNvSpPr>
              <p:nvPr/>
            </p:nvSpPr>
            <p:spPr bwMode="auto">
              <a:xfrm>
                <a:off x="4930" y="11235"/>
                <a:ext cx="3780" cy="914"/>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ts val="1000"/>
                  </a:spcAft>
                  <a:buFontTx/>
                  <a:buNone/>
                </a:pPr>
                <a:r>
                  <a:rPr lang="el-GR" altLang="en-US" sz="1700" dirty="0" smtClean="0">
                    <a:solidFill>
                      <a:srgbClr val="000000"/>
                    </a:solidFill>
                    <a:latin typeface="Calibri" pitchFamily="34" charset="0"/>
                  </a:rPr>
                  <a:t>Παράγοντες που επηρεάζουν την εφαρμογή από τους μαθητές: νόρμες της τάξης, υποθέσεις της δραστηριότητας, διδακτικές ρυθμίσεις του εκπαιδευτικού, διαθέσεις των μαθητών</a:t>
                </a:r>
                <a:endParaRPr lang="el-GR" altLang="en-US" sz="1700" b="1" dirty="0" smtClean="0">
                  <a:solidFill>
                    <a:srgbClr val="000000"/>
                  </a:solidFill>
                  <a:latin typeface="Arial Unicode MS" pitchFamily="34" charset="-128"/>
                </a:endParaRPr>
              </a:p>
            </p:txBody>
          </p:sp>
          <p:sp>
            <p:nvSpPr>
              <p:cNvPr id="23" name="Line 17"/>
              <p:cNvSpPr>
                <a:spLocks noChangeShapeType="1"/>
              </p:cNvSpPr>
              <p:nvPr/>
            </p:nvSpPr>
            <p:spPr bwMode="auto">
              <a:xfrm flipV="1">
                <a:off x="3293" y="10031"/>
                <a:ext cx="6" cy="11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sp>
            <p:nvSpPr>
              <p:cNvPr id="24" name="Line 18"/>
              <p:cNvSpPr>
                <a:spLocks noChangeShapeType="1"/>
              </p:cNvSpPr>
              <p:nvPr/>
            </p:nvSpPr>
            <p:spPr bwMode="auto">
              <a:xfrm flipH="1" flipV="1">
                <a:off x="5301" y="10031"/>
                <a:ext cx="13" cy="11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grpSp>
        <p:sp>
          <p:nvSpPr>
            <p:cNvPr id="16" name="Line 19"/>
            <p:cNvSpPr>
              <a:spLocks noChangeShapeType="1"/>
            </p:cNvSpPr>
            <p:nvPr/>
          </p:nvSpPr>
          <p:spPr bwMode="auto">
            <a:xfrm>
              <a:off x="7366" y="15605913"/>
              <a:ext cx="1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grpSp>
      <p:sp>
        <p:nvSpPr>
          <p:cNvPr id="30" name="Line 10"/>
          <p:cNvSpPr>
            <a:spLocks noChangeShapeType="1"/>
          </p:cNvSpPr>
          <p:nvPr/>
        </p:nvSpPr>
        <p:spPr bwMode="auto">
          <a:xfrm>
            <a:off x="7596188" y="1341438"/>
            <a:ext cx="935037" cy="1728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smtClean="0">
              <a:solidFill>
                <a:srgbClr val="000000"/>
              </a:solidFill>
              <a:latin typeface="Arial Unicode MS" pitchFamily="34" charset="-128"/>
              <a:cs typeface="Arial" charset="0"/>
            </a:endParaRPr>
          </a:p>
        </p:txBody>
      </p:sp>
      <p:sp>
        <p:nvSpPr>
          <p:cNvPr id="31" name="Text Box 32"/>
          <p:cNvSpPr txBox="1">
            <a:spLocks noChangeArrowheads="1"/>
          </p:cNvSpPr>
          <p:nvPr/>
        </p:nvSpPr>
        <p:spPr bwMode="auto">
          <a:xfrm>
            <a:off x="49426" y="5886160"/>
            <a:ext cx="9144000" cy="37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177800" indent="-17780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lvl="1" eaLnBrk="1" hangingPunct="1">
              <a:lnSpc>
                <a:spcPct val="130000"/>
              </a:lnSpc>
              <a:spcBef>
                <a:spcPct val="0"/>
              </a:spcBef>
              <a:spcAft>
                <a:spcPts val="600"/>
              </a:spcAft>
              <a:buClr>
                <a:srgbClr val="074692"/>
              </a:buClr>
              <a:buSzPct val="130000"/>
              <a:buFontTx/>
              <a:buNone/>
            </a:pPr>
            <a:r>
              <a:rPr lang="el-GR" altLang="en-US" sz="1700" b="0" dirty="0">
                <a:latin typeface="Verdana" pitchFamily="34" charset="0"/>
              </a:rPr>
              <a:t>	</a:t>
            </a:r>
          </a:p>
        </p:txBody>
      </p:sp>
      <p:sp>
        <p:nvSpPr>
          <p:cNvPr id="32" name="Τίτλος 1">
            <a:extLst>
              <a:ext uri="{FF2B5EF4-FFF2-40B4-BE49-F238E27FC236}">
                <a16:creationId xmlns="" xmlns:a16="http://schemas.microsoft.com/office/drawing/2014/main" id="{38A4793F-CFBC-4230-8092-36BECD30B4EC}"/>
              </a:ext>
            </a:extLst>
          </p:cNvPr>
          <p:cNvSpPr txBox="1">
            <a:spLocks/>
          </p:cNvSpPr>
          <p:nvPr/>
        </p:nvSpPr>
        <p:spPr>
          <a:xfrm>
            <a:off x="140947" y="152401"/>
            <a:ext cx="7561115" cy="129539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100" b="1" dirty="0" smtClean="0">
                <a:latin typeface="Calibri" panose="020F0502020204030204" pitchFamily="34" charset="0"/>
                <a:cs typeface="Calibri" panose="020F0502020204030204" pitchFamily="34" charset="0"/>
              </a:rPr>
              <a:t>Οι φάσεις της διδακτικής διαχείρισης  ενός μαθηματικού έργου</a:t>
            </a:r>
            <a:br>
              <a:rPr lang="el-GR" sz="2100" b="1" dirty="0" smtClean="0">
                <a:latin typeface="Calibri" panose="020F0502020204030204" pitchFamily="34" charset="0"/>
                <a:cs typeface="Calibri" panose="020F0502020204030204" pitchFamily="34" charset="0"/>
              </a:rPr>
            </a:br>
            <a:r>
              <a:rPr lang="el-GR" sz="2100" b="1" dirty="0" smtClean="0">
                <a:latin typeface="Calibri" panose="020F0502020204030204" pitchFamily="34" charset="0"/>
                <a:cs typeface="Calibri" panose="020F0502020204030204" pitchFamily="34" charset="0"/>
              </a:rPr>
              <a:t>(</a:t>
            </a:r>
            <a:r>
              <a:rPr lang="en-US" altLang="en-US" sz="1650" b="1" dirty="0" err="1" smtClean="0">
                <a:latin typeface="Calibri" panose="020F0502020204030204" pitchFamily="34" charset="0"/>
                <a:cs typeface="Calibri" panose="020F0502020204030204" pitchFamily="34" charset="0"/>
              </a:rPr>
              <a:t>Henningsen</a:t>
            </a:r>
            <a:r>
              <a:rPr lang="en-US" altLang="en-US" sz="1650" b="1" dirty="0" smtClean="0">
                <a:latin typeface="Calibri" panose="020F0502020204030204" pitchFamily="34" charset="0"/>
                <a:cs typeface="Calibri" panose="020F0502020204030204" pitchFamily="34" charset="0"/>
              </a:rPr>
              <a:t> </a:t>
            </a:r>
            <a:r>
              <a:rPr lang="en-US" altLang="en-US" sz="1650" b="1" dirty="0">
                <a:latin typeface="Calibri" panose="020F0502020204030204" pitchFamily="34" charset="0"/>
                <a:cs typeface="Calibri" panose="020F0502020204030204" pitchFamily="34" charset="0"/>
              </a:rPr>
              <a:t>&amp; Stein</a:t>
            </a:r>
            <a:r>
              <a:rPr lang="el-GR" altLang="en-US" sz="1650" b="1" dirty="0">
                <a:latin typeface="Calibri" panose="020F0502020204030204" pitchFamily="34" charset="0"/>
                <a:cs typeface="Calibri" panose="020F0502020204030204" pitchFamily="34" charset="0"/>
              </a:rPr>
              <a:t>, </a:t>
            </a:r>
            <a:r>
              <a:rPr lang="en-US" altLang="en-US" sz="1650" b="1" dirty="0" smtClean="0">
                <a:latin typeface="Calibri" panose="020F0502020204030204" pitchFamily="34" charset="0"/>
                <a:cs typeface="Calibri" panose="020F0502020204030204" pitchFamily="34" charset="0"/>
              </a:rPr>
              <a:t>1997</a:t>
            </a:r>
            <a:r>
              <a:rPr lang="el-GR" sz="1650" b="1" dirty="0" smtClean="0">
                <a:latin typeface="Calibri" panose="020F0502020204030204" pitchFamily="34" charset="0"/>
                <a:cs typeface="Calibri" panose="020F0502020204030204" pitchFamily="34" charset="0"/>
              </a:rPr>
              <a:t>)</a:t>
            </a:r>
            <a:endParaRPr lang="en-US" sz="1650" dirty="0"/>
          </a:p>
        </p:txBody>
      </p:sp>
    </p:spTree>
    <p:extLst>
      <p:ext uri="{BB962C8B-B14F-4D97-AF65-F5344CB8AC3E}">
        <p14:creationId xmlns:p14="http://schemas.microsoft.com/office/powerpoint/2010/main" val="1163834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ρόλος του εκπαιδευτικού</a:t>
            </a:r>
          </a:p>
        </p:txBody>
      </p:sp>
      <p:sp>
        <p:nvSpPr>
          <p:cNvPr id="3" name="Θέση περιεχομένου 2"/>
          <p:cNvSpPr>
            <a:spLocks noGrp="1"/>
          </p:cNvSpPr>
          <p:nvPr>
            <p:ph idx="1"/>
          </p:nvPr>
        </p:nvSpPr>
        <p:spPr/>
        <p:txBody>
          <a:bodyPr>
            <a:normAutofit fontScale="92500" lnSpcReduction="20000"/>
          </a:bodyPr>
          <a:lstStyle/>
          <a:p>
            <a:r>
              <a:rPr lang="el-GR" dirty="0"/>
              <a:t>Ο ρόλος του εκπαιδευτικού είναι καθοριστικός  </a:t>
            </a:r>
          </a:p>
          <a:p>
            <a:pPr lvl="1"/>
            <a:r>
              <a:rPr lang="el-GR" dirty="0"/>
              <a:t>στην επιλογή του μαθηματικού έργου</a:t>
            </a:r>
            <a:r>
              <a:rPr lang="en-US" dirty="0"/>
              <a:t> (</a:t>
            </a:r>
            <a:r>
              <a:rPr lang="el-GR" dirty="0"/>
              <a:t>να έχει υψηλή μαθηματική πρόκληση)</a:t>
            </a:r>
          </a:p>
          <a:p>
            <a:pPr lvl="1"/>
            <a:r>
              <a:rPr lang="el-GR" dirty="0"/>
              <a:t>στη διαμόρφωσή του μαθηματικού έργου σε σχέση με το σχολικό κείμενο ή με την εκπαιδευτική του πηγή του (π.χ. σχολικό βιβλίο, ΑΠΣ, </a:t>
            </a:r>
            <a:r>
              <a:rPr lang="en-US" dirty="0"/>
              <a:t>Internet</a:t>
            </a:r>
            <a:r>
              <a:rPr lang="el-GR" dirty="0"/>
              <a:t>, τράπεζα θεμάτων)</a:t>
            </a:r>
            <a:endParaRPr lang="en-US" dirty="0"/>
          </a:p>
          <a:p>
            <a:pPr lvl="1"/>
            <a:r>
              <a:rPr lang="el-GR" dirty="0"/>
              <a:t>Στο πώς θα εμπλέξει τους μαθητές κατά την υλοποίηση/εφαρμογή του έργου στην τάξη (εισαγωγή του έργου στην ολομέλεια της τάξης, διαχείριση της αυτόνομης εργασίας των μαθητών, παρουσίαση της/των απαντήσεων στην ολομέλεια της τάξης)</a:t>
            </a:r>
          </a:p>
        </p:txBody>
      </p:sp>
    </p:spTree>
    <p:extLst>
      <p:ext uri="{BB962C8B-B14F-4D97-AF65-F5344CB8AC3E}">
        <p14:creationId xmlns:p14="http://schemas.microsoft.com/office/powerpoint/2010/main" val="642858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4718</TotalTime>
  <Words>1006</Words>
  <Application>Microsoft Office PowerPoint</Application>
  <PresentationFormat>On-screen Show (4:3)</PresentationFormat>
  <Paragraphs>85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ΜΑΘΗΜΑΤΙΚΑ ΕΡΓΑ (TASKS)</vt:lpstr>
      <vt:lpstr>Τι είναι τα μαθηματικά έργα;</vt:lpstr>
      <vt:lpstr>Η σημασία επιλογής του μαθηματικού έργου</vt:lpstr>
      <vt:lpstr>Κατηγορίες έργων</vt:lpstr>
      <vt:lpstr>Είδη έργων ως προς τις μαθηματικές τους απαιτήσεις/προκλήσεις </vt:lpstr>
      <vt:lpstr>Εργασία στην τάξη</vt:lpstr>
      <vt:lpstr>Οι φάσεις της διδακτικής διαχείρισης  ενός μαθηματικού έργου (Stein et al,1996)</vt:lpstr>
      <vt:lpstr>PowerPoint Presentation</vt:lpstr>
      <vt:lpstr>Ο ρόλος του εκπαιδευτικού</vt:lpstr>
      <vt:lpstr>PowerPoint Presentation</vt:lpstr>
      <vt:lpstr>Συζήτηση</vt:lpstr>
      <vt:lpstr>Το πρόβλημα όπως διαμορφώθηκε από την εκπαιδευτικό</vt:lpstr>
      <vt:lpstr>Είναι δυνατόν ένα μαθηματικά απαιτητικό έργο να «υποβιβαστεί» στη διάρκεια μιας διδασκαλίας;</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psycharis</cp:lastModifiedBy>
  <cp:revision>625</cp:revision>
  <dcterms:created xsi:type="dcterms:W3CDTF">2016-12-02T10:45:38Z</dcterms:created>
  <dcterms:modified xsi:type="dcterms:W3CDTF">2019-03-27T10:01:03Z</dcterms:modified>
</cp:coreProperties>
</file>