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0E3E6F-4A2F-4318-B8F8-D82287C239DF}" v="461" dt="2024-03-18T22:15:43.42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1524000" y="1122363"/>
            <a:ext cx="9144000" cy="2387600"/>
          </a:xfrm>
        </p:spPr>
        <p:txBody>
          <a:bodyPr anchor="b"/>
          <a:lstStyle>
            <a:lvl1pPr algn="ctr">
              <a:defRPr sz="6000"/>
            </a:lvl1pPr>
          </a:lstStyle>
          <a:p>
            <a:r>
              <a:rPr lang="el-GR"/>
              <a:t>Στυλ κύριου τίτλου</a:t>
            </a:r>
          </a:p>
        </p:txBody>
      </p:sp>
      <p:sp>
        <p:nvSpPr>
          <p:cNvPr id="3" name="Υπότιτλος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Στυλ κύριου υπότιτλου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18/3/2024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975687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κατακόρυφου κειμένου 2"/>
          <p:cNvSpPr>
            <a:spLocks noGrp="1"/>
          </p:cNvSpPr>
          <p:nvPr>
            <p:ph type="body" orient="vert" idx="1"/>
          </p:nvPr>
        </p:nvSpPr>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18/3/2024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80166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8724900" y="365125"/>
            <a:ext cx="2628900" cy="5811838"/>
          </a:xfrm>
        </p:spPr>
        <p:txBody>
          <a:bodyPr vert="eaVert"/>
          <a:lstStyle/>
          <a:p>
            <a:r>
              <a:rPr lang="el-GR"/>
              <a:t>Στυλ κύριου τίτλου</a:t>
            </a:r>
          </a:p>
        </p:txBody>
      </p:sp>
      <p:sp>
        <p:nvSpPr>
          <p:cNvPr id="3" name="Θέση κατακόρυφου κειμένου 2"/>
          <p:cNvSpPr>
            <a:spLocks noGrp="1"/>
          </p:cNvSpPr>
          <p:nvPr>
            <p:ph type="body" orient="vert" idx="1"/>
          </p:nvPr>
        </p:nvSpPr>
        <p:spPr>
          <a:xfrm>
            <a:off x="838200" y="365125"/>
            <a:ext cx="7734300" cy="5811838"/>
          </a:xfrm>
        </p:spPr>
        <p:txBody>
          <a:bodyPr vert="eaVert"/>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18/3/2024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3852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idx="1"/>
          </p:nvPr>
        </p:nvSpPr>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18/3/2024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3235862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831850" y="1709738"/>
            <a:ext cx="10515600" cy="2852737"/>
          </a:xfrm>
        </p:spPr>
        <p:txBody>
          <a:bodyPr anchor="b"/>
          <a:lstStyle>
            <a:lvl1pPr>
              <a:defRPr sz="6000"/>
            </a:lvl1pPr>
          </a:lstStyle>
          <a:p>
            <a:r>
              <a:rPr lang="el-GR"/>
              <a:t>Στυλ κύριου τίτλου</a:t>
            </a:r>
          </a:p>
        </p:txBody>
      </p:sp>
      <p:sp>
        <p:nvSpPr>
          <p:cNvPr id="3" name="Θέση κειμένου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l-GR"/>
              <a:t>Στυλ υποδείγματος κειμένου</a:t>
            </a:r>
          </a:p>
        </p:txBody>
      </p:sp>
      <p:sp>
        <p:nvSpPr>
          <p:cNvPr id="4" name="Θέση ημερομηνίας 3"/>
          <p:cNvSpPr>
            <a:spLocks noGrp="1"/>
          </p:cNvSpPr>
          <p:nvPr>
            <p:ph type="dt" sz="half" idx="10"/>
          </p:nvPr>
        </p:nvSpPr>
        <p:spPr/>
        <p:txBody>
          <a:bodyPr/>
          <a:lstStyle/>
          <a:p>
            <a:fld id="{8526F0F3-3C53-41BC-8FFD-0BFB6DD91672}" type="datetimeFigureOut">
              <a:rPr lang="el-GR" smtClean="0"/>
              <a:t>18/3/2024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359469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περιεχομένου 2"/>
          <p:cNvSpPr>
            <a:spLocks noGrp="1"/>
          </p:cNvSpPr>
          <p:nvPr>
            <p:ph sz="half" idx="1"/>
          </p:nvPr>
        </p:nvSpPr>
        <p:spPr>
          <a:xfrm>
            <a:off x="838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περιεχομένου 3"/>
          <p:cNvSpPr>
            <a:spLocks noGrp="1"/>
          </p:cNvSpPr>
          <p:nvPr>
            <p:ph sz="half" idx="2"/>
          </p:nvPr>
        </p:nvSpPr>
        <p:spPr>
          <a:xfrm>
            <a:off x="6172200" y="1825625"/>
            <a:ext cx="5181600" cy="435133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18/3/2024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424105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365125"/>
            <a:ext cx="10515600" cy="1325563"/>
          </a:xfrm>
        </p:spPr>
        <p:txBody>
          <a:bodyPr/>
          <a:lstStyle/>
          <a:p>
            <a:r>
              <a:rPr lang="el-GR"/>
              <a:t>Στυλ κύριου τίτλου</a:t>
            </a:r>
          </a:p>
        </p:txBody>
      </p:sp>
      <p:sp>
        <p:nvSpPr>
          <p:cNvPr id="3" name="Θέση κειμένου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4" name="Θέση περιεχομένου 3"/>
          <p:cNvSpPr>
            <a:spLocks noGrp="1"/>
          </p:cNvSpPr>
          <p:nvPr>
            <p:ph sz="half" idx="2"/>
          </p:nvPr>
        </p:nvSpPr>
        <p:spPr>
          <a:xfrm>
            <a:off x="839788" y="2505075"/>
            <a:ext cx="5157787"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5" name="Θέση κειμένου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υποδείγματος κειμένου</a:t>
            </a:r>
          </a:p>
        </p:txBody>
      </p:sp>
      <p:sp>
        <p:nvSpPr>
          <p:cNvPr id="6" name="Θέση περιεχομένου 5"/>
          <p:cNvSpPr>
            <a:spLocks noGrp="1"/>
          </p:cNvSpPr>
          <p:nvPr>
            <p:ph sz="quarter" idx="4"/>
          </p:nvPr>
        </p:nvSpPr>
        <p:spPr>
          <a:xfrm>
            <a:off x="6172200" y="2505075"/>
            <a:ext cx="5183188" cy="3684588"/>
          </a:xfrm>
        </p:spPr>
        <p:txBody>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7" name="Θέση ημερομηνίας 6"/>
          <p:cNvSpPr>
            <a:spLocks noGrp="1"/>
          </p:cNvSpPr>
          <p:nvPr>
            <p:ph type="dt" sz="half" idx="10"/>
          </p:nvPr>
        </p:nvSpPr>
        <p:spPr/>
        <p:txBody>
          <a:bodyPr/>
          <a:lstStyle/>
          <a:p>
            <a:fld id="{8526F0F3-3C53-41BC-8FFD-0BFB6DD91672}" type="datetimeFigureOut">
              <a:rPr lang="el-GR" smtClean="0"/>
              <a:t>18/3/2024</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650387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a:t>Στυλ κύριου τίτλου</a:t>
            </a:r>
          </a:p>
        </p:txBody>
      </p:sp>
      <p:sp>
        <p:nvSpPr>
          <p:cNvPr id="3" name="Θέση ημερομηνίας 2"/>
          <p:cNvSpPr>
            <a:spLocks noGrp="1"/>
          </p:cNvSpPr>
          <p:nvPr>
            <p:ph type="dt" sz="half" idx="10"/>
          </p:nvPr>
        </p:nvSpPr>
        <p:spPr/>
        <p:txBody>
          <a:bodyPr/>
          <a:lstStyle/>
          <a:p>
            <a:fld id="{8526F0F3-3C53-41BC-8FFD-0BFB6DD91672}" type="datetimeFigureOut">
              <a:rPr lang="el-GR" smtClean="0"/>
              <a:t>18/3/2024</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997914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8526F0F3-3C53-41BC-8FFD-0BFB6DD91672}" type="datetimeFigureOut">
              <a:rPr lang="el-GR" smtClean="0"/>
              <a:t>18/3/2024</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2175844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περιεχομένου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18/3/2024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79947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839788" y="457200"/>
            <a:ext cx="3932237" cy="1600200"/>
          </a:xfrm>
        </p:spPr>
        <p:txBody>
          <a:bodyPr anchor="b"/>
          <a:lstStyle>
            <a:lvl1pPr>
              <a:defRPr sz="3200"/>
            </a:lvl1pPr>
          </a:lstStyle>
          <a:p>
            <a:r>
              <a:rPr lang="el-GR"/>
              <a:t>Στυλ κύριου τίτλου</a:t>
            </a:r>
          </a:p>
        </p:txBody>
      </p:sp>
      <p:sp>
        <p:nvSpPr>
          <p:cNvPr id="3" name="Θέση εικόνας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υποδείγματος κειμένου</a:t>
            </a:r>
          </a:p>
        </p:txBody>
      </p:sp>
      <p:sp>
        <p:nvSpPr>
          <p:cNvPr id="5" name="Θέση ημερομηνίας 4"/>
          <p:cNvSpPr>
            <a:spLocks noGrp="1"/>
          </p:cNvSpPr>
          <p:nvPr>
            <p:ph type="dt" sz="half" idx="10"/>
          </p:nvPr>
        </p:nvSpPr>
        <p:spPr/>
        <p:txBody>
          <a:bodyPr/>
          <a:lstStyle/>
          <a:p>
            <a:fld id="{8526F0F3-3C53-41BC-8FFD-0BFB6DD91672}" type="datetimeFigureOut">
              <a:rPr lang="el-GR" smtClean="0"/>
              <a:t>18/3/2024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1D45B6D-1AE9-4C4D-AC38-C455C96DF37A}" type="slidenum">
              <a:rPr lang="el-GR" smtClean="0"/>
              <a:t>‹#›</a:t>
            </a:fld>
            <a:endParaRPr lang="el-GR"/>
          </a:p>
        </p:txBody>
      </p:sp>
    </p:spTree>
    <p:extLst>
      <p:ext uri="{BB962C8B-B14F-4D97-AF65-F5344CB8AC3E}">
        <p14:creationId xmlns:p14="http://schemas.microsoft.com/office/powerpoint/2010/main" val="14731597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4" name="Θέση ημερομηνίας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26F0F3-3C53-41BC-8FFD-0BFB6DD91672}" type="datetimeFigureOut">
              <a:rPr lang="el-GR" smtClean="0"/>
              <a:t>18/3/2024</a:t>
            </a:fld>
            <a:endParaRPr lang="el-GR"/>
          </a:p>
        </p:txBody>
      </p:sp>
      <p:sp>
        <p:nvSpPr>
          <p:cNvPr id="5" name="Θέση υποσέλιδου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l-GR"/>
          </a:p>
        </p:txBody>
      </p:sp>
      <p:sp>
        <p:nvSpPr>
          <p:cNvPr id="6" name="Θέση αριθμού διαφάνειας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1D45B6D-1AE9-4C4D-AC38-C455C96DF37A}" type="slidenum">
              <a:rPr lang="el-GR" smtClean="0"/>
              <a:t>‹#›</a:t>
            </a:fld>
            <a:endParaRPr lang="el-GR"/>
          </a:p>
        </p:txBody>
      </p:sp>
    </p:spTree>
    <p:extLst>
      <p:ext uri="{BB962C8B-B14F-4D97-AF65-F5344CB8AC3E}">
        <p14:creationId xmlns:p14="http://schemas.microsoft.com/office/powerpoint/2010/main" val="1281708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youtu.be/LPET_HhN0V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D6DA737-E9DE-7AC7-B4D0-8170F0E58B92}"/>
              </a:ext>
            </a:extLst>
          </p:cNvPr>
          <p:cNvSpPr>
            <a:spLocks noGrp="1"/>
          </p:cNvSpPr>
          <p:nvPr>
            <p:ph type="title"/>
          </p:nvPr>
        </p:nvSpPr>
        <p:spPr/>
        <p:txBody>
          <a:bodyPr/>
          <a:lstStyle/>
          <a:p>
            <a:r>
              <a:rPr lang="el-GR" dirty="0"/>
              <a:t>Δεύτερη ομαδική εργασία</a:t>
            </a:r>
          </a:p>
        </p:txBody>
      </p:sp>
      <p:sp>
        <p:nvSpPr>
          <p:cNvPr id="3" name="Θέση περιεχομένου 2">
            <a:extLst>
              <a:ext uri="{FF2B5EF4-FFF2-40B4-BE49-F238E27FC236}">
                <a16:creationId xmlns:a16="http://schemas.microsoft.com/office/drawing/2014/main" id="{1315B1D8-2B41-4D7A-1599-7A3A0C8C79C8}"/>
              </a:ext>
            </a:extLst>
          </p:cNvPr>
          <p:cNvSpPr>
            <a:spLocks noGrp="1"/>
          </p:cNvSpPr>
          <p:nvPr>
            <p:ph idx="1"/>
          </p:nvPr>
        </p:nvSpPr>
        <p:spPr/>
        <p:txBody>
          <a:bodyPr vert="horz" lIns="91440" tIns="45720" rIns="91440" bIns="45720" rtlCol="0" anchor="t">
            <a:normAutofit fontScale="70000" lnSpcReduction="20000"/>
          </a:bodyPr>
          <a:lstStyle/>
          <a:p>
            <a:r>
              <a:rPr lang="el-GR" dirty="0"/>
              <a:t>Κωνσταντινίδης Κωνσταντίνος</a:t>
            </a:r>
          </a:p>
          <a:p>
            <a:r>
              <a:rPr lang="el-GR" dirty="0"/>
              <a:t>ΑΜ 1112202000106</a:t>
            </a:r>
          </a:p>
          <a:p>
            <a:r>
              <a:rPr lang="el-GR" dirty="0"/>
              <a:t>Τάξη α γυμνασίου</a:t>
            </a:r>
          </a:p>
          <a:p>
            <a:r>
              <a:rPr lang="el-GR" sz="2400" dirty="0">
                <a:latin typeface="Calibri"/>
                <a:cs typeface="Calibri"/>
              </a:rPr>
              <a:t>Κρίσιμο συμβάν  ένα βίντεο τρεισήμισι λεπτών( </a:t>
            </a:r>
            <a:r>
              <a:rPr lang="el-GR" sz="2400" u="sng" dirty="0">
                <a:latin typeface="Calibri"/>
                <a:cs typeface="Calibri"/>
                <a:hlinkClick r:id="rId2"/>
              </a:rPr>
              <a:t>https://youtu.be/LPET_HhN0VM</a:t>
            </a:r>
            <a:r>
              <a:rPr lang="el-GR" sz="2400" u="sng" dirty="0">
                <a:latin typeface="Calibri"/>
                <a:cs typeface="Calibri"/>
              </a:rPr>
              <a:t>)</a:t>
            </a:r>
            <a:endParaRPr lang="el-GR" sz="2400">
              <a:latin typeface="Calibri"/>
              <a:cs typeface="Calibri"/>
            </a:endParaRPr>
          </a:p>
          <a:p>
            <a:r>
              <a:rPr lang="el-GR" sz="2400" dirty="0">
                <a:latin typeface="Calibri"/>
                <a:cs typeface="Calibri"/>
              </a:rPr>
              <a:t>Διάλογος</a:t>
            </a:r>
          </a:p>
          <a:p>
            <a:r>
              <a:rPr lang="el-GR" sz="2400" dirty="0">
                <a:latin typeface="Calibri"/>
                <a:cs typeface="Calibri"/>
              </a:rPr>
              <a:t>Κ θα δούμε ένα βίντεο τρεισήμισι λεπτών </a:t>
            </a:r>
          </a:p>
          <a:p>
            <a:r>
              <a:rPr lang="el-GR" sz="2400" dirty="0">
                <a:latin typeface="Calibri"/>
                <a:cs typeface="Calibri"/>
              </a:rPr>
              <a:t>Καθώς βλέπουν το βίντεο η καθηγήτρια το σταματά και σχεδιάζει στον πίνακα 2  ευθείες και μία που τις τέμνει και σχεδιάζει και ονομάζει φ, ω τις εντός και </a:t>
            </a:r>
            <a:r>
              <a:rPr lang="el-GR" sz="2400" err="1">
                <a:latin typeface="Calibri"/>
                <a:cs typeface="Calibri"/>
              </a:rPr>
              <a:t>επι</a:t>
            </a:r>
            <a:r>
              <a:rPr lang="el-GR" sz="2400" dirty="0">
                <a:latin typeface="Calibri"/>
                <a:cs typeface="Calibri"/>
              </a:rPr>
              <a:t> τα αυτά γωνίες που σχηματίζονται και αναφέρει πως είναι αν έχουν άθροισμα 180 μοίρες είναι παράλληλες οι ευθείες και ότι ισχύει και το αντίστροφο και ρωτά αν φ=50 και ω=150 τότε οι ευθείες είναι παράλληλες</a:t>
            </a:r>
          </a:p>
          <a:p>
            <a:r>
              <a:rPr lang="el-GR" sz="2400" dirty="0">
                <a:latin typeface="Calibri"/>
                <a:cs typeface="Calibri"/>
              </a:rPr>
              <a:t>Μ όχι αφού φ+ ω=150+50 =200 που δεν είναι 180 </a:t>
            </a:r>
          </a:p>
          <a:p>
            <a:r>
              <a:rPr lang="el-GR" sz="2400" dirty="0">
                <a:latin typeface="Calibri"/>
                <a:cs typeface="Calibri"/>
              </a:rPr>
              <a:t>Κ Ωραία! Άλλο παράδειγμα πόσο θα έπρεπε να είναι η ω αν η φ ισούται με 50 για να είναι οι δύο ευθείς παράλληλες?</a:t>
            </a:r>
          </a:p>
          <a:p>
            <a:r>
              <a:rPr lang="el-GR" sz="2400" dirty="0">
                <a:latin typeface="Calibri"/>
                <a:cs typeface="Calibri"/>
              </a:rPr>
              <a:t>Μ1 πρέπει  να είναι παράλληλες οι ευθείες να έχουμε φ+ ω=180, δηλαδή ω=180-50=130 μοίρες</a:t>
            </a:r>
          </a:p>
          <a:p>
            <a:r>
              <a:rPr lang="el-GR" sz="2400" dirty="0">
                <a:latin typeface="Calibri"/>
                <a:cs typeface="Calibri"/>
              </a:rPr>
              <a:t>Κ Ωραία! </a:t>
            </a:r>
          </a:p>
        </p:txBody>
      </p:sp>
    </p:spTree>
    <p:extLst>
      <p:ext uri="{BB962C8B-B14F-4D97-AF65-F5344CB8AC3E}">
        <p14:creationId xmlns:p14="http://schemas.microsoft.com/office/powerpoint/2010/main" val="1753466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63E782B-5982-9860-F109-CCEF365022F0}"/>
              </a:ext>
            </a:extLst>
          </p:cNvPr>
          <p:cNvSpPr>
            <a:spLocks noGrp="1"/>
          </p:cNvSpPr>
          <p:nvPr>
            <p:ph type="title"/>
          </p:nvPr>
        </p:nvSpPr>
        <p:spPr/>
        <p:txBody>
          <a:bodyPr/>
          <a:lstStyle/>
          <a:p>
            <a:r>
              <a:rPr lang="el-GR" dirty="0"/>
              <a:t>Απαντήσεις στα ερωτήματα</a:t>
            </a:r>
          </a:p>
        </p:txBody>
      </p:sp>
      <p:sp>
        <p:nvSpPr>
          <p:cNvPr id="3" name="Θέση περιεχομένου 2">
            <a:extLst>
              <a:ext uri="{FF2B5EF4-FFF2-40B4-BE49-F238E27FC236}">
                <a16:creationId xmlns:a16="http://schemas.microsoft.com/office/drawing/2014/main" id="{2E5F47F4-4C90-405E-0BC5-C02BA93054D2}"/>
              </a:ext>
            </a:extLst>
          </p:cNvPr>
          <p:cNvSpPr>
            <a:spLocks noGrp="1"/>
          </p:cNvSpPr>
          <p:nvPr>
            <p:ph idx="1"/>
          </p:nvPr>
        </p:nvSpPr>
        <p:spPr/>
        <p:txBody>
          <a:bodyPr vert="horz" lIns="91440" tIns="45720" rIns="91440" bIns="45720" rtlCol="0" anchor="t">
            <a:normAutofit fontScale="92500" lnSpcReduction="20000"/>
          </a:bodyPr>
          <a:lstStyle/>
          <a:p>
            <a:r>
              <a:rPr lang="el-GR" sz="1700" dirty="0">
                <a:latin typeface="Calibri"/>
                <a:cs typeface="Calibri"/>
              </a:rPr>
              <a:t>1 Θεωρώ το συγκεκριμένο συμβάν κρίσιμο καθώς με αυτό η καθηγήτρια δείχνει στα παιδιά κάποια ιστορικά στοιχεία για τον Ευκλείδη και τους εξηγεί το πέμπτο αίτημα δια δραστικά και σταματά το βίντεο όπου κρίνει απαραίτητο για να το εξηγεί στα παιδιά </a:t>
            </a:r>
          </a:p>
          <a:p>
            <a:r>
              <a:rPr lang="el-GR" sz="1700" dirty="0">
                <a:latin typeface="Calibri"/>
                <a:cs typeface="Calibri"/>
              </a:rPr>
              <a:t>2 Στο συγκεκριμένο επεισόδιο η καθηγήτρια χρησιμοποιεί τον </a:t>
            </a:r>
            <a:r>
              <a:rPr lang="el-GR" sz="1700" dirty="0" err="1">
                <a:latin typeface="Calibri"/>
                <a:cs typeface="Calibri"/>
              </a:rPr>
              <a:t>προτζέκτορα</a:t>
            </a:r>
            <a:r>
              <a:rPr lang="el-GR" sz="1700" dirty="0">
                <a:latin typeface="Calibri"/>
                <a:cs typeface="Calibri"/>
              </a:rPr>
              <a:t> και το </a:t>
            </a:r>
            <a:r>
              <a:rPr lang="el-GR" sz="1700" dirty="0" err="1">
                <a:latin typeface="Calibri"/>
                <a:cs typeface="Calibri"/>
              </a:rPr>
              <a:t>youtube</a:t>
            </a:r>
            <a:r>
              <a:rPr lang="el-GR" sz="1700" dirty="0">
                <a:latin typeface="Calibri"/>
                <a:cs typeface="Calibri"/>
              </a:rPr>
              <a:t>  για να δείξει στα παιδιά ένα σύντομο βίντεο για το πέμπτο αίτημα του Ευκλείδη, επίσης χρησιμοποιεί και τον πίνακα δια να εξηγεί στους μαθητές κάποια σημεία του βίντεο. Το </a:t>
            </a:r>
            <a:r>
              <a:rPr lang="el-GR" sz="1700" dirty="0" err="1">
                <a:latin typeface="Calibri"/>
                <a:cs typeface="Calibri"/>
              </a:rPr>
              <a:t>youtube</a:t>
            </a:r>
            <a:r>
              <a:rPr lang="el-GR" sz="1700" dirty="0">
                <a:latin typeface="Calibri"/>
                <a:cs typeface="Calibri"/>
              </a:rPr>
              <a:t> παρέχει την δυνατότητα  στον εκπαιδευτικό να δείχνει στα παιδιά βίντεο με εκπαιδευτικό περιεχόμενο για γίνει το μάθημα πιο δια δραστικό και πιο ενδιαφέρον για τους μαθητές καθώς ξεφεύγει από την παραδοσιακή πρακτική του πίνακα </a:t>
            </a:r>
          </a:p>
          <a:p>
            <a:endParaRPr lang="el-GR" sz="1700" dirty="0">
              <a:latin typeface="Calibri"/>
              <a:cs typeface="Calibri"/>
            </a:endParaRPr>
          </a:p>
          <a:p>
            <a:r>
              <a:rPr lang="el-GR" sz="1700" dirty="0">
                <a:latin typeface="Calibri"/>
                <a:cs typeface="Calibri"/>
              </a:rPr>
              <a:t>3 Η καθηγήτρια χρησιμοποιεί παράλληλα την τεχνολογία  και τον πίνακα για να κερδίσει το ενδιαφέρον των μαθητών της και να τους εξηγήσει όσο γίνεται καλύτερα το πέμπτο αίτημα του Ευκλείδη. Οι μαθητές έδειξαν να παρακολουθούν με ενδιαφέρον το βίντεο και μέσω των παρατηρήσεων της καθηγήτριας να καταλαβαίνουν το πέμπτο αίτημα. Αυτό φάνηκε μέσω των ασκήσεων- παραδειγμάτων που έλυσαν στην συνέχεια του μαθήματος.</a:t>
            </a:r>
          </a:p>
          <a:p>
            <a:endParaRPr lang="el-GR" sz="1700" dirty="0">
              <a:latin typeface="Calibri"/>
              <a:cs typeface="Calibri"/>
            </a:endParaRPr>
          </a:p>
          <a:p>
            <a:r>
              <a:rPr lang="el-GR" sz="1700" dirty="0">
                <a:latin typeface="Calibri"/>
                <a:cs typeface="Calibri"/>
              </a:rPr>
              <a:t>4 Θα ακολουθούσα και εγώ τον τρόπο της καθηγήτριας να δείξω ένα </a:t>
            </a:r>
            <a:r>
              <a:rPr lang="el-GR" sz="1700" dirty="0" err="1">
                <a:latin typeface="Calibri"/>
                <a:cs typeface="Calibri"/>
              </a:rPr>
              <a:t>βιντεάκι</a:t>
            </a:r>
            <a:r>
              <a:rPr lang="el-GR" sz="1700" dirty="0">
                <a:latin typeface="Calibri"/>
                <a:cs typeface="Calibri"/>
              </a:rPr>
              <a:t> στο </a:t>
            </a:r>
            <a:r>
              <a:rPr lang="el-GR" sz="1700" dirty="0" err="1">
                <a:latin typeface="Calibri"/>
                <a:cs typeface="Calibri"/>
              </a:rPr>
              <a:t>youtube</a:t>
            </a:r>
            <a:r>
              <a:rPr lang="el-GR" sz="1700" dirty="0">
                <a:latin typeface="Calibri"/>
                <a:cs typeface="Calibri"/>
              </a:rPr>
              <a:t> για να κεντρίσω το ενδιαφέρον τους αλλά και να τους δείξω πως </a:t>
            </a:r>
            <a:r>
              <a:rPr lang="el-GR" sz="1700" dirty="0" err="1">
                <a:latin typeface="Calibri"/>
                <a:cs typeface="Calibri"/>
              </a:rPr>
              <a:t>μπορού</a:t>
            </a:r>
            <a:r>
              <a:rPr lang="el-GR" sz="1700" dirty="0">
                <a:latin typeface="Calibri"/>
                <a:cs typeface="Calibri"/>
              </a:rPr>
              <a:t> ν να χρησιμοποιήσουν ένα εργαλείο για να αντλήσουνε γνώσεις και όχι μόνο για διασκέδαση .Εγώ  θα σταματούσα το βίντεο  επίσης  στα ιστορικά στοιχεία του βίντεο (τα οποία ήταν ελάχιστα) για να ανέφερα περισσότερες πληροφορίες στα παιδιά σχετικά με τον Ευκλείδη και το έργο του καθώς και μετά το τέλος του βίντεο θα ανέφερα το πόσο χρήσιμο είναι καθώς και πως πολλοί σύγχρονοι μαθηματικοί προσπάθησαν να το αμφισβητήσουν. </a:t>
            </a:r>
          </a:p>
          <a:p>
            <a:endParaRPr lang="el-GR" sz="1700" dirty="0">
              <a:latin typeface="Calibri"/>
              <a:cs typeface="Calibri"/>
            </a:endParaRPr>
          </a:p>
        </p:txBody>
      </p:sp>
    </p:spTree>
    <p:extLst>
      <p:ext uri="{BB962C8B-B14F-4D97-AF65-F5344CB8AC3E}">
        <p14:creationId xmlns:p14="http://schemas.microsoft.com/office/powerpoint/2010/main" val="523549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2B4537C3-D897-B875-AF35-6E9CE8F43840}"/>
              </a:ext>
            </a:extLst>
          </p:cNvPr>
          <p:cNvSpPr>
            <a:spLocks noGrp="1"/>
          </p:cNvSpPr>
          <p:nvPr>
            <p:ph type="title"/>
          </p:nvPr>
        </p:nvSpPr>
        <p:spPr/>
        <p:txBody>
          <a:bodyPr/>
          <a:lstStyle/>
          <a:p>
            <a:endParaRPr lang="el-GR"/>
          </a:p>
        </p:txBody>
      </p:sp>
      <p:sp>
        <p:nvSpPr>
          <p:cNvPr id="3" name="Θέση περιεχομένου 2">
            <a:extLst>
              <a:ext uri="{FF2B5EF4-FFF2-40B4-BE49-F238E27FC236}">
                <a16:creationId xmlns:a16="http://schemas.microsoft.com/office/drawing/2014/main" id="{0E411121-B8D6-3D77-6DF0-6DFD64B7332E}"/>
              </a:ext>
            </a:extLst>
          </p:cNvPr>
          <p:cNvSpPr>
            <a:spLocks noGrp="1"/>
          </p:cNvSpPr>
          <p:nvPr>
            <p:ph idx="1"/>
          </p:nvPr>
        </p:nvSpPr>
        <p:spPr>
          <a:xfrm>
            <a:off x="1164771" y="1801435"/>
            <a:ext cx="10515600" cy="4351338"/>
          </a:xfrm>
        </p:spPr>
        <p:txBody>
          <a:bodyPr vert="horz" lIns="91440" tIns="45720" rIns="91440" bIns="45720" rtlCol="0" anchor="t">
            <a:noAutofit/>
          </a:bodyPr>
          <a:lstStyle/>
          <a:p>
            <a:r>
              <a:rPr lang="el-GR" sz="1700" dirty="0">
                <a:latin typeface="Calibri"/>
                <a:cs typeface="Calibri"/>
              </a:rPr>
              <a:t>5Υποθετικός διάλογος</a:t>
            </a:r>
          </a:p>
          <a:p>
            <a:r>
              <a:rPr lang="el-GR" sz="1700" dirty="0">
                <a:latin typeface="Calibri"/>
                <a:cs typeface="Calibri"/>
              </a:rPr>
              <a:t>Κ θα δούμε ένα βίντεο σχετικά με τον Ευκλείδη αλλά πρώτα ας πούμε κάποια ιστορικά στοιχεία για εκείνον καθώς το βίντεο περιέχει ελάχιστα. Στην συνέχεια παίζει το βίντεο και το ξανασταματάω όταν αναφέρει το πέμπτο αίτημα για να το εξηγήσω στα παιδιά μέσω παραδειγμάτων θα σχεδίαζα στον πίνακα 2  ευθείες και μία που τις τέμνει και σχεδιάζει και ονομάζει φ, ω τις εντός και </a:t>
            </a:r>
            <a:r>
              <a:rPr lang="el-GR" sz="1700" dirty="0" err="1">
                <a:latin typeface="Calibri"/>
                <a:cs typeface="Calibri"/>
              </a:rPr>
              <a:t>επι</a:t>
            </a:r>
            <a:r>
              <a:rPr lang="el-GR" sz="1700" dirty="0">
                <a:latin typeface="Calibri"/>
                <a:cs typeface="Calibri"/>
              </a:rPr>
              <a:t> τα αυτά γωνίες που σχηματίζονται και αναφέρει πως είναι αν έχουν άθροισμα 180 μοίρες είναι παράλληλες οι ευθείες και ότι ισχύει και το αντίστροφο και ρωτά αν φ=50 και ω=150 τότε οι ευθείες είναι παράλληλες</a:t>
            </a:r>
          </a:p>
          <a:p>
            <a:r>
              <a:rPr lang="el-GR" sz="1700" dirty="0">
                <a:latin typeface="Calibri"/>
                <a:cs typeface="Calibri"/>
              </a:rPr>
              <a:t>Μ όχι αφού φ+ ω=150+50 =200 που δεν είναι 180 </a:t>
            </a:r>
          </a:p>
          <a:p>
            <a:r>
              <a:rPr lang="el-GR" sz="1700" dirty="0">
                <a:latin typeface="Calibri"/>
                <a:cs typeface="Calibri"/>
              </a:rPr>
              <a:t>Κ Ωραία! Άλλο παράδειγμα πόσο θα έπρεπε να είναι η ω αν η φ ισούται με 50 για να είναι οι δύο ευθείς παράλληλες?</a:t>
            </a:r>
          </a:p>
          <a:p>
            <a:r>
              <a:rPr lang="el-GR" sz="1700" dirty="0">
                <a:latin typeface="Calibri"/>
                <a:cs typeface="Calibri"/>
              </a:rPr>
              <a:t>Μ1 πρέπει  να είναι παράλληλες οι ευθείες να έχουμε φ+ ω=180, δηλαδή ω=180-50=130 μοίρες</a:t>
            </a:r>
          </a:p>
          <a:p>
            <a:r>
              <a:rPr lang="el-GR" sz="1700" dirty="0">
                <a:latin typeface="Calibri"/>
                <a:cs typeface="Calibri"/>
              </a:rPr>
              <a:t>Κ Ωραία! </a:t>
            </a:r>
          </a:p>
          <a:p>
            <a:r>
              <a:rPr lang="el-GR" sz="1700" dirty="0">
                <a:latin typeface="Calibri"/>
                <a:cs typeface="Calibri"/>
              </a:rPr>
              <a:t>Και για να τους εξηγήσω το πόσο σημαντικό είναι το πέμπτο αίτημα θα τους έλεγα πως πολλοί μεταγενέστεροί του προσπάθησαν να το αποδείξουν ή να το απορρίψουν και ότι είναι αυτό από τα πέντε που κέντρισε το ενδιαφέρον των μαθηματικών περισσότερο.</a:t>
            </a:r>
          </a:p>
          <a:p>
            <a:r>
              <a:rPr lang="el-GR" sz="1700" dirty="0">
                <a:latin typeface="Calibri"/>
                <a:cs typeface="Calibri"/>
              </a:rPr>
              <a:t>Με αυτόν τον υποθετικό διάλογο θα ήθελα οι μαθητές να κατανοήσουν το πέμπτο αίτημα και να μπορούν να το χρησιμοποιήσουν για να λύσουν ασκήσεις αλλά και για να γνωρίσουν καλύτερα τον Ευκλείδη και να καταλάβουν την σπουδαιότητα του πέμπτου αιτήματος.</a:t>
            </a:r>
          </a:p>
          <a:p>
            <a:endParaRPr lang="el-GR" sz="1700" dirty="0">
              <a:latin typeface="Calibri"/>
              <a:cs typeface="Calibri"/>
            </a:endParaRPr>
          </a:p>
        </p:txBody>
      </p:sp>
    </p:spTree>
    <p:extLst>
      <p:ext uri="{BB962C8B-B14F-4D97-AF65-F5344CB8AC3E}">
        <p14:creationId xmlns:p14="http://schemas.microsoft.com/office/powerpoint/2010/main" val="2283332385"/>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Ευρεία οθόνη</PresentationFormat>
  <Paragraphs>0</Paragraphs>
  <Slides>3</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3</vt:i4>
      </vt:variant>
    </vt:vector>
  </HeadingPairs>
  <TitlesOfParts>
    <vt:vector size="4" baseType="lpstr">
      <vt:lpstr>Θέμα του Office</vt:lpstr>
      <vt:lpstr>Δεύτερη ομαδική εργασία</vt:lpstr>
      <vt:lpstr>Απαντήσεις στα ερωτήματα</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
  <cp:lastModifiedBy/>
  <cp:revision>117</cp:revision>
  <dcterms:created xsi:type="dcterms:W3CDTF">2024-03-18T21:56:58Z</dcterms:created>
  <dcterms:modified xsi:type="dcterms:W3CDTF">2024-03-18T22:16:29Z</dcterms:modified>
</cp:coreProperties>
</file>