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48" r:id="rId1"/>
  </p:sldMasterIdLst>
  <p:sldIdLst>
    <p:sldId id="256" r:id="rId2"/>
    <p:sldId id="257" r:id="rId3"/>
    <p:sldId id="258" r:id="rId4"/>
    <p:sldId id="259" r:id="rId5"/>
    <p:sldId id="260" r:id="rId6"/>
    <p:sldId id="262" r:id="rId7"/>
    <p:sldId id="261"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4" d="100"/>
          <a:sy n="64" d="100"/>
        </p:scale>
        <p:origin x="96" y="5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3/17/2024</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3/17/2024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3/17/2024</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3/17/2024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3/17/2024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3/17/2024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3/17/2024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3/17/2024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3/17/2024</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3/17/2024</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C40A1D83-0E4D-CF0F-4C4A-931E76B2E58F}"/>
              </a:ext>
            </a:extLst>
          </p:cNvPr>
          <p:cNvSpPr>
            <a:spLocks noGrp="1"/>
          </p:cNvSpPr>
          <p:nvPr>
            <p:ph type="ctrTitle"/>
          </p:nvPr>
        </p:nvSpPr>
        <p:spPr>
          <a:xfrm>
            <a:off x="2476602" y="2141380"/>
            <a:ext cx="8361229" cy="2098226"/>
          </a:xfrm>
        </p:spPr>
        <p:txBody>
          <a:bodyPr/>
          <a:lstStyle/>
          <a:p>
            <a:r>
              <a:rPr lang="el-GR" sz="2400" dirty="0">
                <a:latin typeface="Times New Roman" panose="02020603050405020304" pitchFamily="18" charset="0"/>
                <a:cs typeface="Times New Roman" panose="02020603050405020304" pitchFamily="18" charset="0"/>
              </a:rPr>
              <a:t>ΕΘΝΙΚΟ ΚΑΙ ΚΑΠΟΔΙΣΤΡΙΑΚΟ ΠΑΝΕΠΙΣΤΗΜΙΟ ΑΘΗΝΩΝ </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ΤΜΗΜΑ ΜΑΘΗΜΑΤΙΚΩΝ</a:t>
            </a:r>
            <a:br>
              <a:rPr lang="el-GR" sz="2400" dirty="0">
                <a:latin typeface="Times New Roman" panose="02020603050405020304" pitchFamily="18" charset="0"/>
                <a:cs typeface="Times New Roman" panose="02020603050405020304" pitchFamily="18" charset="0"/>
              </a:rPr>
            </a:b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ΜΑΘΗΜΑ:</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795.ΠΡΑΚΤΙΚΗ ΑΣΚΗΣΗ ΣΕ ΣΧΟΛΕΙΑ</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ΤΗΣ </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ΔΕΥΤΕΡΟΒΑΘΜΙΑΣ ΕΚΠΑΙΔΕΥΣΗΣ</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ΘΕΜΑ: 2</a:t>
            </a:r>
            <a:r>
              <a:rPr lang="el-GR" sz="2400" baseline="30000" dirty="0">
                <a:latin typeface="Times New Roman" panose="02020603050405020304" pitchFamily="18" charset="0"/>
                <a:cs typeface="Times New Roman" panose="02020603050405020304" pitchFamily="18" charset="0"/>
              </a:rPr>
              <a:t>Η</a:t>
            </a:r>
            <a:r>
              <a:rPr lang="el-GR" sz="2400" dirty="0">
                <a:latin typeface="Times New Roman" panose="02020603050405020304" pitchFamily="18" charset="0"/>
                <a:cs typeface="Times New Roman" panose="02020603050405020304" pitchFamily="18" charset="0"/>
              </a:rPr>
              <a:t> ΟΜΑΔΙΚΗ ΕΡΓΑΣΙΑ- ΑΝΑΛΥΣΗ</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ΚΡΙΣΙΜΟΥ ΣΥΜΒΑΝΤΟΣ</a:t>
            </a:r>
          </a:p>
        </p:txBody>
      </p:sp>
      <p:sp>
        <p:nvSpPr>
          <p:cNvPr id="3" name="Υπότιτλος 2">
            <a:extLst>
              <a:ext uri="{FF2B5EF4-FFF2-40B4-BE49-F238E27FC236}">
                <a16:creationId xmlns:a16="http://schemas.microsoft.com/office/drawing/2014/main" id="{23F020FC-A678-36D4-414E-21782278B046}"/>
              </a:ext>
            </a:extLst>
          </p:cNvPr>
          <p:cNvSpPr>
            <a:spLocks noGrp="1"/>
          </p:cNvSpPr>
          <p:nvPr>
            <p:ph type="subTitle" idx="1"/>
          </p:nvPr>
        </p:nvSpPr>
        <p:spPr>
          <a:xfrm>
            <a:off x="3241379" y="4453584"/>
            <a:ext cx="6831673" cy="1086237"/>
          </a:xfrm>
        </p:spPr>
        <p:txBody>
          <a:bodyPr/>
          <a:lstStyle/>
          <a:p>
            <a:r>
              <a:rPr lang="el-GR" dirty="0">
                <a:latin typeface="Times New Roman" panose="02020603050405020304" pitchFamily="18" charset="0"/>
                <a:cs typeface="Times New Roman" panose="02020603050405020304" pitchFamily="18" charset="0"/>
              </a:rPr>
              <a:t>ΕΥΑΓΓΕΛΟΣ ΚΑΛΑΤΖΗΣ</a:t>
            </a:r>
          </a:p>
          <a:p>
            <a:r>
              <a:rPr lang="el-GR" dirty="0">
                <a:latin typeface="Times New Roman" panose="02020603050405020304" pitchFamily="18" charset="0"/>
                <a:cs typeface="Times New Roman" panose="02020603050405020304" pitchFamily="18" charset="0"/>
              </a:rPr>
              <a:t>ΦΩΤΗΣ ΜΠΑΛΑΣΙΝΑΣ</a:t>
            </a:r>
          </a:p>
        </p:txBody>
      </p:sp>
      <p:pic>
        <p:nvPicPr>
          <p:cNvPr id="5" name="Εικόνα 4">
            <a:extLst>
              <a:ext uri="{FF2B5EF4-FFF2-40B4-BE49-F238E27FC236}">
                <a16:creationId xmlns:a16="http://schemas.microsoft.com/office/drawing/2014/main" id="{3AD9C748-E940-01CE-9A70-9810A2153193}"/>
              </a:ext>
            </a:extLst>
          </p:cNvPr>
          <p:cNvPicPr>
            <a:picLocks noChangeAspect="1"/>
          </p:cNvPicPr>
          <p:nvPr/>
        </p:nvPicPr>
        <p:blipFill>
          <a:blip r:embed="rId2"/>
          <a:stretch>
            <a:fillRect/>
          </a:stretch>
        </p:blipFill>
        <p:spPr>
          <a:xfrm>
            <a:off x="1354169" y="1628587"/>
            <a:ext cx="2385267" cy="1996613"/>
          </a:xfrm>
          <a:prstGeom prst="rect">
            <a:avLst/>
          </a:prstGeom>
          <a:ln>
            <a:noFill/>
          </a:ln>
          <a:effectLst>
            <a:softEdge rad="112500"/>
          </a:effectLst>
        </p:spPr>
      </p:pic>
    </p:spTree>
    <p:extLst>
      <p:ext uri="{BB962C8B-B14F-4D97-AF65-F5344CB8AC3E}">
        <p14:creationId xmlns:p14="http://schemas.microsoft.com/office/powerpoint/2010/main" val="2648263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99C2AA-29D5-1FCC-ECF5-DF5CD0CFBF04}"/>
              </a:ext>
            </a:extLst>
          </p:cNvPr>
          <p:cNvSpPr txBox="1"/>
          <p:nvPr/>
        </p:nvSpPr>
        <p:spPr>
          <a:xfrm>
            <a:off x="1058778" y="422247"/>
            <a:ext cx="10844463" cy="1323439"/>
          </a:xfrm>
          <a:prstGeom prst="rect">
            <a:avLst/>
          </a:prstGeom>
          <a:noFill/>
        </p:spPr>
        <p:txBody>
          <a:bodyPr wrap="square">
            <a:spAutoFit/>
          </a:bodyPr>
          <a:lstStyle/>
          <a:p>
            <a:r>
              <a:rPr lang="el-GR" sz="2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 Να αναπτύξετε έναν υποθετικό διάλογο ανάμεσα σε εσάς (έχοντας τον ρόλο του εκπαιδευτικού) και τους μαθητές με τον οποίο να αναδείξετε  - τι θα κάνατε διαφορετικό σχετικά με το κρίσιμο περιστατικό που επιλέξετε; - τι θα θέλατε να δείτε να συμβαίνει; Ακολούθως, να εξηγήσετε με ποιο σκεπτικό διαμορφώσατε τον διάλογο. </a:t>
            </a:r>
          </a:p>
        </p:txBody>
      </p:sp>
      <p:pic>
        <p:nvPicPr>
          <p:cNvPr id="4" name="Εικόνα 3">
            <a:extLst>
              <a:ext uri="{FF2B5EF4-FFF2-40B4-BE49-F238E27FC236}">
                <a16:creationId xmlns:a16="http://schemas.microsoft.com/office/drawing/2014/main" id="{4C22C79B-A716-B7AD-3BBA-25AC9649C4F7}"/>
              </a:ext>
            </a:extLst>
          </p:cNvPr>
          <p:cNvPicPr>
            <a:picLocks noChangeAspect="1"/>
          </p:cNvPicPr>
          <p:nvPr/>
        </p:nvPicPr>
        <p:blipFill>
          <a:blip r:embed="rId2"/>
          <a:stretch>
            <a:fillRect/>
          </a:stretch>
        </p:blipFill>
        <p:spPr>
          <a:xfrm>
            <a:off x="1058778" y="1745686"/>
            <a:ext cx="10186738" cy="5112314"/>
          </a:xfrm>
          <a:prstGeom prst="rect">
            <a:avLst/>
          </a:prstGeom>
        </p:spPr>
      </p:pic>
    </p:spTree>
    <p:extLst>
      <p:ext uri="{BB962C8B-B14F-4D97-AF65-F5344CB8AC3E}">
        <p14:creationId xmlns:p14="http://schemas.microsoft.com/office/powerpoint/2010/main" val="885233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7353BF1-2AF3-381F-1EA6-AAEEFD0935D5}"/>
              </a:ext>
            </a:extLst>
          </p:cNvPr>
          <p:cNvSpPr>
            <a:spLocks noGrp="1"/>
          </p:cNvSpPr>
          <p:nvPr>
            <p:ph type="title"/>
          </p:nvPr>
        </p:nvSpPr>
        <p:spPr>
          <a:xfrm>
            <a:off x="986589" y="104273"/>
            <a:ext cx="10740190" cy="1917032"/>
          </a:xfrm>
        </p:spPr>
        <p:txBody>
          <a:bodyPr>
            <a:normAutofit/>
          </a:bodyPr>
          <a:lstStyle/>
          <a:p>
            <a:r>
              <a:rPr lang="el-GR" sz="2400" dirty="0">
                <a:latin typeface="Times New Roman" panose="02020603050405020304" pitchFamily="18" charset="0"/>
                <a:cs typeface="Times New Roman" panose="02020603050405020304" pitchFamily="18" charset="0"/>
              </a:rPr>
              <a:t>ΜΑΘΗΜΑ: Άλγεβρα, Α’ Γυμνασίου</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ΗΜΕΡΟΜΗΝΙΑ: 14/03/2024</a:t>
            </a:r>
            <a:br>
              <a:rPr lang="el-GR" sz="2400" dirty="0">
                <a:latin typeface="Times New Roman" panose="02020603050405020304" pitchFamily="18" charset="0"/>
                <a:cs typeface="Times New Roman" panose="02020603050405020304" pitchFamily="18" charset="0"/>
              </a:rPr>
            </a:br>
            <a:r>
              <a:rPr lang="el-GR" sz="2400" dirty="0">
                <a:latin typeface="Times New Roman" panose="02020603050405020304" pitchFamily="18" charset="0"/>
                <a:cs typeface="Times New Roman" panose="02020603050405020304" pitchFamily="18" charset="0"/>
              </a:rPr>
              <a:t>Περιγραφή του πρώτου κρίσιμου συμβάντος που επιλέχθηκε</a:t>
            </a:r>
          </a:p>
        </p:txBody>
      </p:sp>
      <p:pic>
        <p:nvPicPr>
          <p:cNvPr id="7" name="Εικόνα 6">
            <a:extLst>
              <a:ext uri="{FF2B5EF4-FFF2-40B4-BE49-F238E27FC236}">
                <a16:creationId xmlns:a16="http://schemas.microsoft.com/office/drawing/2014/main" id="{6ACCB00E-1AFE-FE5D-4764-5D0C2F10CE5B}"/>
              </a:ext>
            </a:extLst>
          </p:cNvPr>
          <p:cNvPicPr>
            <a:picLocks noChangeAspect="1"/>
          </p:cNvPicPr>
          <p:nvPr/>
        </p:nvPicPr>
        <p:blipFill>
          <a:blip r:embed="rId2"/>
          <a:stretch>
            <a:fillRect/>
          </a:stretch>
        </p:blipFill>
        <p:spPr>
          <a:xfrm>
            <a:off x="1006435" y="1205653"/>
            <a:ext cx="10720344" cy="5568126"/>
          </a:xfrm>
          <a:prstGeom prst="rect">
            <a:avLst/>
          </a:prstGeom>
        </p:spPr>
      </p:pic>
    </p:spTree>
    <p:extLst>
      <p:ext uri="{BB962C8B-B14F-4D97-AF65-F5344CB8AC3E}">
        <p14:creationId xmlns:p14="http://schemas.microsoft.com/office/powerpoint/2010/main" val="2825044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43F64DE-96FF-C137-22FF-63F44CD6FC98}"/>
              </a:ext>
            </a:extLst>
          </p:cNvPr>
          <p:cNvSpPr>
            <a:spLocks noGrp="1"/>
          </p:cNvSpPr>
          <p:nvPr>
            <p:ph type="title"/>
          </p:nvPr>
        </p:nvSpPr>
        <p:spPr>
          <a:xfrm>
            <a:off x="874293" y="525379"/>
            <a:ext cx="10868527" cy="918411"/>
          </a:xfrm>
        </p:spPr>
        <p:txBody>
          <a:bodyPr>
            <a:normAutofit/>
          </a:bodyPr>
          <a:lstStyle/>
          <a:p>
            <a:r>
              <a:rPr lang="el-GR" sz="2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 Γιατί πιστεύετε ότι το επεισόδιο αυτό είναι σημαντικό (από μαθηματικής και διδακτικής πλευράς);</a:t>
            </a:r>
          </a:p>
        </p:txBody>
      </p:sp>
      <p:sp>
        <p:nvSpPr>
          <p:cNvPr id="4" name="TextBox 3">
            <a:extLst>
              <a:ext uri="{FF2B5EF4-FFF2-40B4-BE49-F238E27FC236}">
                <a16:creationId xmlns:a16="http://schemas.microsoft.com/office/drawing/2014/main" id="{ED2FEB00-9739-B71E-ECD9-5198103F779E}"/>
              </a:ext>
            </a:extLst>
          </p:cNvPr>
          <p:cNvSpPr txBox="1"/>
          <p:nvPr/>
        </p:nvSpPr>
        <p:spPr>
          <a:xfrm>
            <a:off x="874292" y="984584"/>
            <a:ext cx="10868527" cy="3170099"/>
          </a:xfrm>
          <a:prstGeom prst="rect">
            <a:avLst/>
          </a:prstGeom>
          <a:noFill/>
        </p:spPr>
        <p:txBody>
          <a:bodyPr wrap="square">
            <a:spAutoFit/>
          </a:bodyPr>
          <a:lstStyle/>
          <a:p>
            <a:pPr algn="just"/>
            <a:r>
              <a:rPr lang="el-GR" dirty="0"/>
              <a:t> </a:t>
            </a:r>
            <a:r>
              <a:rPr lang="el-GR" sz="2000" dirty="0">
                <a:latin typeface="Times New Roman" panose="02020603050405020304" pitchFamily="18" charset="0"/>
                <a:cs typeface="Times New Roman" panose="02020603050405020304" pitchFamily="18" charset="0"/>
              </a:rPr>
              <a:t>Ο συγκεκριμένος διάλογος έχει αρκετά ενδιαφέροντα σημεία. Πρόκειται για το σημείο στο οποίο οι μαθητές καλούνται να χρησιμοποιήσουν αυτά που έμαθαν στο προηγούμενο μάθημα καθώς και αυτά που έχουν ειπωθεί την ίδια ημέρα για τις δυνάμεις προκειμένου να διατυπώσουν μόνοι τους έναν γενικό κανόνα. Ο εκπαιδευτικός βρίσκει την ευκαιρία να εξετάσει το κατά πόσο οι μαθητές έχουν εμπεδώσει αυτά που διδάχθηκαν στο προηγούμενο μάθημα. Επιπλέον, βλέπουμε ότι οι μαθητές (και συγκεκριμένα η μαθήτρια Μ1) είναι ικανοί να αποδεικνύουν τους κανόνες που μαθαίνουν, πράγμα σπάνιο για μαθητές Α Γυμνασίου. Τέλος, μετά την μελέτη του </a:t>
            </a:r>
            <a:r>
              <a:rPr lang="el-GR" sz="2000" dirty="0" err="1">
                <a:latin typeface="Times New Roman" panose="02020603050405020304" pitchFamily="18" charset="0"/>
                <a:cs typeface="Times New Roman" panose="02020603050405020304" pitchFamily="18" charset="0"/>
              </a:rPr>
              <a:t>προσήμου</a:t>
            </a:r>
            <a:r>
              <a:rPr lang="el-GR" sz="2000" dirty="0">
                <a:latin typeface="Times New Roman" panose="02020603050405020304" pitchFamily="18" charset="0"/>
                <a:cs typeface="Times New Roman" panose="02020603050405020304" pitchFamily="18" charset="0"/>
              </a:rPr>
              <a:t> των δυνάμεων ανάλογα με το πρόσημο της βάσης και τον εκθέτη, ο μαθητής Μ4 έχει την εύλογη απορία: «Γίνεται ο εκθέτης να είναι αρνητικός;». Βρίσκει δηλαδή με αυτόν τον τρόπο μόνος του το έναυσμα για την επέκταση της έννοιας της δύναμης για αρνητικό εκθέτη.</a:t>
            </a:r>
          </a:p>
        </p:txBody>
      </p:sp>
      <p:sp>
        <p:nvSpPr>
          <p:cNvPr id="6" name="TextBox 5">
            <a:extLst>
              <a:ext uri="{FF2B5EF4-FFF2-40B4-BE49-F238E27FC236}">
                <a16:creationId xmlns:a16="http://schemas.microsoft.com/office/drawing/2014/main" id="{E9F6B14C-2398-2FDE-8E84-37524AF77485}"/>
              </a:ext>
            </a:extLst>
          </p:cNvPr>
          <p:cNvSpPr txBox="1"/>
          <p:nvPr/>
        </p:nvSpPr>
        <p:spPr>
          <a:xfrm>
            <a:off x="874292" y="4290722"/>
            <a:ext cx="10980824" cy="400110"/>
          </a:xfrm>
          <a:prstGeom prst="rect">
            <a:avLst/>
          </a:prstGeom>
          <a:noFill/>
        </p:spPr>
        <p:txBody>
          <a:bodyPr wrap="square">
            <a:spAutoFit/>
          </a:bodyPr>
          <a:lstStyle/>
          <a:p>
            <a:r>
              <a:rPr lang="el-GR" sz="2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Πώς ερμηνεύετε  το  τι συμβαίνει στο συγκεκριμένο επεισόδιο; (ανατρέξτε στη σχετική βιβλιογραφία)</a:t>
            </a:r>
          </a:p>
        </p:txBody>
      </p:sp>
      <p:sp>
        <p:nvSpPr>
          <p:cNvPr id="8" name="TextBox 7">
            <a:extLst>
              <a:ext uri="{FF2B5EF4-FFF2-40B4-BE49-F238E27FC236}">
                <a16:creationId xmlns:a16="http://schemas.microsoft.com/office/drawing/2014/main" id="{5B07F2F7-D6DB-A4EC-5855-AA1A086CE0D1}"/>
              </a:ext>
            </a:extLst>
          </p:cNvPr>
          <p:cNvSpPr txBox="1"/>
          <p:nvPr/>
        </p:nvSpPr>
        <p:spPr>
          <a:xfrm>
            <a:off x="874292" y="4690832"/>
            <a:ext cx="10868526" cy="1938992"/>
          </a:xfrm>
          <a:prstGeom prst="rect">
            <a:avLst/>
          </a:prstGeom>
          <a:noFill/>
        </p:spPr>
        <p:txBody>
          <a:bodyPr wrap="square">
            <a:spAutoFit/>
          </a:bodyPr>
          <a:lstStyle/>
          <a:p>
            <a:pPr algn="just"/>
            <a:r>
              <a:rPr lang="el-GR" sz="2000" dirty="0">
                <a:latin typeface="Times New Roman" panose="02020603050405020304" pitchFamily="18" charset="0"/>
                <a:cs typeface="Times New Roman" panose="02020603050405020304" pitchFamily="18" charset="0"/>
              </a:rPr>
              <a:t> Σύμφωνα με τους ερευνητές, η ικανότητα για απόδειξη και γενίκευση είναι χαρακτηριστικά της πρώιμης αλγεβρικά σκέψης η οποία μπορεί να αναπτυχθεί ακόμα και από μαθητές νεαρής ηλικίας.</a:t>
            </a:r>
          </a:p>
          <a:p>
            <a:pPr algn="just"/>
            <a:r>
              <a:rPr lang="el-GR" sz="2000" dirty="0">
                <a:latin typeface="Times New Roman" panose="02020603050405020304" pitchFamily="18" charset="0"/>
                <a:cs typeface="Times New Roman" panose="02020603050405020304" pitchFamily="18" charset="0"/>
              </a:rPr>
              <a:t> Μάλιστα, έχει βρεθεί η ύπαρξη διακριτών ομάδων μαθητών με διαφορετικές ικανότητες γενίκευσης και απόδειξης.</a:t>
            </a:r>
          </a:p>
          <a:p>
            <a:pPr algn="just"/>
            <a:r>
              <a:rPr lang="el-GR" sz="2000" dirty="0">
                <a:latin typeface="Times New Roman" panose="02020603050405020304" pitchFamily="18" charset="0"/>
                <a:cs typeface="Times New Roman" panose="02020603050405020304" pitchFamily="18" charset="0"/>
              </a:rPr>
              <a:t> (Γενίκευση και απόδειξη: H σχέση και ο ρόλος τους στην ανάπτυξη της πρώιμης αλγεβρικής σκέψης, </a:t>
            </a:r>
            <a:r>
              <a:rPr lang="el-GR" sz="2000" dirty="0" err="1">
                <a:latin typeface="Times New Roman" panose="02020603050405020304" pitchFamily="18" charset="0"/>
                <a:cs typeface="Times New Roman" panose="02020603050405020304" pitchFamily="18" charset="0"/>
              </a:rPr>
              <a:t>Χειμωνή</a:t>
            </a:r>
            <a:r>
              <a:rPr lang="el-GR" sz="2000" dirty="0">
                <a:latin typeface="Times New Roman" panose="02020603050405020304" pitchFamily="18" charset="0"/>
                <a:cs typeface="Times New Roman" panose="02020603050405020304" pitchFamily="18" charset="0"/>
              </a:rPr>
              <a:t> Μαρία και Πίττα-Πανταζή Δήμητρα, πρακτικά 7ου συνεδρίου ΕΝΕΔΙΜ).</a:t>
            </a:r>
          </a:p>
        </p:txBody>
      </p:sp>
    </p:spTree>
    <p:extLst>
      <p:ext uri="{BB962C8B-B14F-4D97-AF65-F5344CB8AC3E}">
        <p14:creationId xmlns:p14="http://schemas.microsoft.com/office/powerpoint/2010/main" val="2296517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2B1A1D9-2671-52A9-C483-8F2F7C561867}"/>
              </a:ext>
            </a:extLst>
          </p:cNvPr>
          <p:cNvSpPr txBox="1"/>
          <p:nvPr/>
        </p:nvSpPr>
        <p:spPr>
          <a:xfrm>
            <a:off x="946485" y="430814"/>
            <a:ext cx="11085094" cy="400110"/>
          </a:xfrm>
          <a:prstGeom prst="rect">
            <a:avLst/>
          </a:prstGeom>
          <a:noFill/>
        </p:spPr>
        <p:txBody>
          <a:bodyPr wrap="square">
            <a:spAutoFit/>
          </a:bodyPr>
          <a:lstStyle/>
          <a:p>
            <a:r>
              <a:rPr lang="el-GR" sz="2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Πώς κρίνετε τους τρόπους που ο καθηγητής διαχειρίστηκε στην διδακτική κατάσταση;</a:t>
            </a:r>
          </a:p>
        </p:txBody>
      </p:sp>
      <p:sp>
        <p:nvSpPr>
          <p:cNvPr id="6" name="TextBox 5">
            <a:extLst>
              <a:ext uri="{FF2B5EF4-FFF2-40B4-BE49-F238E27FC236}">
                <a16:creationId xmlns:a16="http://schemas.microsoft.com/office/drawing/2014/main" id="{411BECEB-E2D2-D470-3D6F-9DE33EE918E8}"/>
              </a:ext>
            </a:extLst>
          </p:cNvPr>
          <p:cNvSpPr txBox="1"/>
          <p:nvPr/>
        </p:nvSpPr>
        <p:spPr>
          <a:xfrm>
            <a:off x="882316" y="922425"/>
            <a:ext cx="11085094" cy="2554545"/>
          </a:xfrm>
          <a:prstGeom prst="rect">
            <a:avLst/>
          </a:prstGeom>
          <a:noFill/>
        </p:spPr>
        <p:txBody>
          <a:bodyPr wrap="square">
            <a:spAutoFit/>
          </a:bodyPr>
          <a:lstStyle/>
          <a:p>
            <a:pPr algn="just"/>
            <a:r>
              <a:rPr lang="el-GR" sz="2000" dirty="0">
                <a:latin typeface="Times New Roman" panose="02020603050405020304" pitchFamily="18" charset="0"/>
                <a:cs typeface="Times New Roman" panose="02020603050405020304" pitchFamily="18" charset="0"/>
              </a:rPr>
              <a:t> Θεωρούμε πως ο εκπαιδευτικός διαχειρίστηκε την διδακτική κατάσταση με τον κατάλληλο τρόπο.</a:t>
            </a:r>
          </a:p>
          <a:p>
            <a:pPr algn="just"/>
            <a:r>
              <a:rPr lang="el-GR" sz="2000" dirty="0">
                <a:latin typeface="Times New Roman" panose="02020603050405020304" pitchFamily="18" charset="0"/>
                <a:cs typeface="Times New Roman" panose="02020603050405020304" pitchFamily="18" charset="0"/>
              </a:rPr>
              <a:t> Εύστοχη είναι η επιλογή του εκπαιδευτικού να αφήσει τους μαθητές να ανακαλύψουν μόνοι τους τον κανόνα για το πρόσημο των δυνάμεων χωρίς να τους δίνει έτοιμα αποτελέσματα τα οποία να αιτιολογεί εκ των υστέρων. </a:t>
            </a:r>
          </a:p>
          <a:p>
            <a:pPr algn="just"/>
            <a:r>
              <a:rPr lang="el-GR" sz="2000" dirty="0">
                <a:latin typeface="Times New Roman" panose="02020603050405020304" pitchFamily="18" charset="0"/>
                <a:cs typeface="Times New Roman" panose="02020603050405020304" pitchFamily="18" charset="0"/>
              </a:rPr>
              <a:t> Επίσης, εξαιρετική είναι και η έμφαση που δίνει στην απόδειξη. Οι κανόνες που δίνει αποδεικνύονται και δίνονται αντιπαραδείγματα κάθε φορά που οι μαθητές διατυπώνουν έναν γενικό κανόνα που δεν ισχύει. Οι μαθητές του έχουν εξοικειωθεί από μικρή ηλικία με την φιλοσοφία των μαθηματικών σύμφωνα με την οποία κάθε ισχυρισμός που διατυπώνεται πρέπει να αποδειχθεί.</a:t>
            </a:r>
          </a:p>
        </p:txBody>
      </p:sp>
      <p:sp>
        <p:nvSpPr>
          <p:cNvPr id="8" name="TextBox 7">
            <a:extLst>
              <a:ext uri="{FF2B5EF4-FFF2-40B4-BE49-F238E27FC236}">
                <a16:creationId xmlns:a16="http://schemas.microsoft.com/office/drawing/2014/main" id="{9A206737-BC8B-1FC7-DA93-397AABF773F2}"/>
              </a:ext>
            </a:extLst>
          </p:cNvPr>
          <p:cNvSpPr txBox="1"/>
          <p:nvPr/>
        </p:nvSpPr>
        <p:spPr>
          <a:xfrm>
            <a:off x="882317" y="3952219"/>
            <a:ext cx="6096000" cy="400110"/>
          </a:xfrm>
          <a:prstGeom prst="rect">
            <a:avLst/>
          </a:prstGeom>
          <a:noFill/>
        </p:spPr>
        <p:txBody>
          <a:bodyPr wrap="square">
            <a:spAutoFit/>
          </a:bodyPr>
          <a:lstStyle/>
          <a:p>
            <a:r>
              <a:rPr lang="el-GR" dirty="0"/>
              <a:t> </a:t>
            </a:r>
            <a:r>
              <a:rPr lang="el-GR" sz="2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4./Τι θα κάνατε εσείς και γιατί;</a:t>
            </a:r>
          </a:p>
        </p:txBody>
      </p:sp>
      <p:sp>
        <p:nvSpPr>
          <p:cNvPr id="10" name="TextBox 9">
            <a:extLst>
              <a:ext uri="{FF2B5EF4-FFF2-40B4-BE49-F238E27FC236}">
                <a16:creationId xmlns:a16="http://schemas.microsoft.com/office/drawing/2014/main" id="{10D98581-9213-B581-C4C0-5E0C65BA76BE}"/>
              </a:ext>
            </a:extLst>
          </p:cNvPr>
          <p:cNvSpPr txBox="1"/>
          <p:nvPr/>
        </p:nvSpPr>
        <p:spPr>
          <a:xfrm>
            <a:off x="882316" y="4352329"/>
            <a:ext cx="11085093" cy="1631216"/>
          </a:xfrm>
          <a:prstGeom prst="rect">
            <a:avLst/>
          </a:prstGeom>
          <a:noFill/>
        </p:spPr>
        <p:txBody>
          <a:bodyPr wrap="square">
            <a:spAutoFit/>
          </a:bodyPr>
          <a:lstStyle/>
          <a:p>
            <a:pPr algn="just"/>
            <a:r>
              <a:rPr lang="el-GR" sz="2000" dirty="0">
                <a:latin typeface="Times New Roman" panose="02020603050405020304" pitchFamily="18" charset="0"/>
                <a:cs typeface="Times New Roman" panose="02020603050405020304" pitchFamily="18" charset="0"/>
              </a:rPr>
              <a:t>Μπορεί να δοθεί απόδειξη με παρόμοιο τρόπο και για τον ισχυρισμό ότι δύναμη με αρνητική βάση και περιττό εκθέτη δίνει αρνητικό αριθμό.</a:t>
            </a:r>
          </a:p>
          <a:p>
            <a:pPr algn="just"/>
            <a:r>
              <a:rPr lang="el-GR" sz="2000" dirty="0">
                <a:latin typeface="Times New Roman" panose="02020603050405020304" pitchFamily="18" charset="0"/>
                <a:cs typeface="Times New Roman" panose="02020603050405020304" pitchFamily="18" charset="0"/>
              </a:rPr>
              <a:t> Επιπλέον, μια περαιτέρω γενίκευση είναι ότι το γινόμενο άρτιου πλήθους αρνητικών αριθμών (όχι απαραίτητα ίσων) είναι θετικός αριθμός. Ομοίως για περιττό πλήθος.</a:t>
            </a:r>
          </a:p>
          <a:p>
            <a:pPr algn="just"/>
            <a:r>
              <a:rPr lang="el-GR" sz="2000" dirty="0">
                <a:latin typeface="Times New Roman" panose="02020603050405020304" pitchFamily="18" charset="0"/>
                <a:cs typeface="Times New Roman" panose="02020603050405020304" pitchFamily="18" charset="0"/>
              </a:rPr>
              <a:t> Ένα βήμα παραπάνω θα ήταν η απόδειξη των παραπάνω με χρήση αλγεβρικού συμβολισμού.</a:t>
            </a:r>
          </a:p>
        </p:txBody>
      </p:sp>
    </p:spTree>
    <p:extLst>
      <p:ext uri="{BB962C8B-B14F-4D97-AF65-F5344CB8AC3E}">
        <p14:creationId xmlns:p14="http://schemas.microsoft.com/office/powerpoint/2010/main" val="45805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EC1B5DB-7172-2BDE-1AEC-A5D272CC60E4}"/>
              </a:ext>
            </a:extLst>
          </p:cNvPr>
          <p:cNvSpPr txBox="1"/>
          <p:nvPr/>
        </p:nvSpPr>
        <p:spPr>
          <a:xfrm>
            <a:off x="962526" y="374121"/>
            <a:ext cx="10924674" cy="1323439"/>
          </a:xfrm>
          <a:prstGeom prst="rect">
            <a:avLst/>
          </a:prstGeom>
          <a:noFill/>
        </p:spPr>
        <p:txBody>
          <a:bodyPr wrap="square">
            <a:spAutoFit/>
          </a:bodyPr>
          <a:lstStyle/>
          <a:p>
            <a:r>
              <a:rPr lang="el-GR" sz="2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5./ Να αναπτύξετε έναν υποθετικό διάλογο ανάμεσα σε εσάς (έχοντας τον ρόλο του εκπαιδευτικού) και τους μαθητές με τον οποίο να αναδείξετε  - τι θα κάνατε διαφορετικό σχετικά με το κρίσιμο περιστατικό που επιλέξετε; - τι θα θέλατε να δείτε να συμβαίνει; Ακολούθως, να εξηγήσετε με ποιο σκεπτικό διαμορφώσατε τον διάλογο. </a:t>
            </a:r>
          </a:p>
        </p:txBody>
      </p:sp>
      <p:sp>
        <p:nvSpPr>
          <p:cNvPr id="5" name="TextBox 4">
            <a:extLst>
              <a:ext uri="{FF2B5EF4-FFF2-40B4-BE49-F238E27FC236}">
                <a16:creationId xmlns:a16="http://schemas.microsoft.com/office/drawing/2014/main" id="{84A4B1AA-78B6-B9F4-8D23-D7D3C2D1F58B}"/>
              </a:ext>
            </a:extLst>
          </p:cNvPr>
          <p:cNvSpPr txBox="1"/>
          <p:nvPr/>
        </p:nvSpPr>
        <p:spPr>
          <a:xfrm>
            <a:off x="962526" y="1774170"/>
            <a:ext cx="8983579" cy="5016758"/>
          </a:xfrm>
          <a:prstGeom prst="rect">
            <a:avLst/>
          </a:prstGeom>
          <a:noFill/>
        </p:spPr>
        <p:txBody>
          <a:bodyPr wrap="square">
            <a:spAutoFit/>
          </a:bodyPr>
          <a:lstStyle/>
          <a:p>
            <a:r>
              <a:rPr lang="el-GR" sz="2000" dirty="0">
                <a:latin typeface="Times New Roman" panose="02020603050405020304" pitchFamily="18" charset="0"/>
                <a:cs typeface="Times New Roman" panose="02020603050405020304" pitchFamily="18" charset="0"/>
              </a:rPr>
              <a:t>-Κ: Από τα προηγούμενα παραδείγματα βλέπουμε ότι η δύναμη δεν δίνει πάντα θετικό αριθμό. Μπορείτε να βρείτε τις συνθήκες που μας εξασφαλίζουν ότι το αποτέλεσμα είναι θετικό;</a:t>
            </a:r>
          </a:p>
          <a:p>
            <a:r>
              <a:rPr lang="el-GR" sz="2000" dirty="0">
                <a:latin typeface="Times New Roman" panose="02020603050405020304" pitchFamily="18" charset="0"/>
                <a:cs typeface="Times New Roman" panose="02020603050405020304" pitchFamily="18" charset="0"/>
              </a:rPr>
              <a:t>-Μ1: Όταν ο εκθέτης είναι ζυγός βγαίνει θετικό.</a:t>
            </a:r>
          </a:p>
          <a:p>
            <a:r>
              <a:rPr lang="el-GR" sz="2000" dirty="0">
                <a:latin typeface="Times New Roman" panose="02020603050405020304" pitchFamily="18" charset="0"/>
                <a:cs typeface="Times New Roman" panose="02020603050405020304" pitchFamily="18" charset="0"/>
              </a:rPr>
              <a:t>-Κ: Μπορείς να το αποδείξεις;</a:t>
            </a:r>
          </a:p>
          <a:p>
            <a:r>
              <a:rPr lang="el-GR" sz="2000" dirty="0">
                <a:latin typeface="Times New Roman" panose="02020603050405020304" pitchFamily="18" charset="0"/>
                <a:cs typeface="Times New Roman" panose="02020603050405020304" pitchFamily="18" charset="0"/>
              </a:rPr>
              <a:t>-Μ1: Μπορώ να δημιουργήσω ζευγάρια </a:t>
            </a:r>
            <a:r>
              <a:rPr lang="el-GR" sz="2000" dirty="0" err="1">
                <a:latin typeface="Times New Roman" panose="02020603050405020304" pitchFamily="18" charset="0"/>
                <a:cs typeface="Times New Roman" panose="02020603050405020304" pitchFamily="18" charset="0"/>
              </a:rPr>
              <a:t>ομόσημων</a:t>
            </a:r>
            <a:r>
              <a:rPr lang="el-GR" sz="2000" dirty="0">
                <a:latin typeface="Times New Roman" panose="02020603050405020304" pitchFamily="18" charset="0"/>
                <a:cs typeface="Times New Roman" panose="02020603050405020304" pitchFamily="18" charset="0"/>
              </a:rPr>
              <a:t> αριθμών. Κάθε ζεύγος δίνει θετικό.</a:t>
            </a:r>
          </a:p>
          <a:p>
            <a:r>
              <a:rPr lang="el-GR" sz="2000" dirty="0">
                <a:latin typeface="Times New Roman" panose="02020603050405020304" pitchFamily="18" charset="0"/>
                <a:cs typeface="Times New Roman" panose="02020603050405020304" pitchFamily="18" charset="0"/>
              </a:rPr>
              <a:t>-Κ: Μπράβο. Είναι αυτή η μόνη περίπτωση που το αποτέλεσμα είναι θετικό; Τι συμβαίνει όταν ο εκθέτης είναι μονός αριθμός;</a:t>
            </a:r>
          </a:p>
          <a:p>
            <a:r>
              <a:rPr lang="el-GR" sz="2000" dirty="0">
                <a:latin typeface="Times New Roman" panose="02020603050405020304" pitchFamily="18" charset="0"/>
                <a:cs typeface="Times New Roman" panose="02020603050405020304" pitchFamily="18" charset="0"/>
              </a:rPr>
              <a:t>-Μ2: Τότε είναι αρνητικό.</a:t>
            </a:r>
          </a:p>
          <a:p>
            <a:r>
              <a:rPr lang="el-GR" sz="2000" dirty="0">
                <a:latin typeface="Times New Roman" panose="02020603050405020304" pitchFamily="18" charset="0"/>
                <a:cs typeface="Times New Roman" panose="02020603050405020304" pitchFamily="18" charset="0"/>
              </a:rPr>
              <a:t>-Κ: Σίγουρα; Τότε ποιο είναι το πρόσημο του 3³;</a:t>
            </a:r>
          </a:p>
          <a:p>
            <a:r>
              <a:rPr lang="el-GR" sz="2000" dirty="0">
                <a:latin typeface="Times New Roman" panose="02020603050405020304" pitchFamily="18" charset="0"/>
                <a:cs typeface="Times New Roman" panose="02020603050405020304" pitchFamily="18" charset="0"/>
              </a:rPr>
              <a:t>-Μ2: θετικό. Άρα το η δύναμη με μόνο εκθέτη είναι αρνητικός μόνο όταν η βάση είναι αρνητική.</a:t>
            </a:r>
          </a:p>
          <a:p>
            <a:r>
              <a:rPr lang="el-GR" sz="2000" dirty="0">
                <a:latin typeface="Times New Roman" panose="02020603050405020304" pitchFamily="18" charset="0"/>
                <a:cs typeface="Times New Roman" panose="02020603050405020304" pitchFamily="18" charset="0"/>
              </a:rPr>
              <a:t>-Κ: Σωστά. </a:t>
            </a:r>
            <a:r>
              <a:rPr lang="el-GR" sz="2000" dirty="0" err="1">
                <a:latin typeface="Times New Roman" panose="02020603050405020304" pitchFamily="18" charset="0"/>
                <a:cs typeface="Times New Roman" panose="02020603050405020304" pitchFamily="18" charset="0"/>
              </a:rPr>
              <a:t>Προσπαθείστε</a:t>
            </a:r>
            <a:r>
              <a:rPr lang="el-GR" sz="2000" dirty="0">
                <a:latin typeface="Times New Roman" panose="02020603050405020304" pitchFamily="18" charset="0"/>
                <a:cs typeface="Times New Roman" panose="02020603050405020304" pitchFamily="18" charset="0"/>
              </a:rPr>
              <a:t> ως άσκηση για το σπίτι να το αποδείξετε αυτό καθώς και τον προηγούμενο ισχυρισμό με αλγεβρικό συμβολισμό. Μπορείτε να διατυπώσετε ανάλογα συμπεράσματα για γινόμενα άρτιου ή περιττού πλήθους αρνητικών αριθμών;</a:t>
            </a:r>
          </a:p>
        </p:txBody>
      </p:sp>
    </p:spTree>
    <p:extLst>
      <p:ext uri="{BB962C8B-B14F-4D97-AF65-F5344CB8AC3E}">
        <p14:creationId xmlns:p14="http://schemas.microsoft.com/office/powerpoint/2010/main" val="4211206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798EE16-FB7D-817C-0BD5-69318A63A2E0}"/>
              </a:ext>
            </a:extLst>
          </p:cNvPr>
          <p:cNvSpPr>
            <a:spLocks noGrp="1"/>
          </p:cNvSpPr>
          <p:nvPr>
            <p:ph type="title"/>
          </p:nvPr>
        </p:nvSpPr>
        <p:spPr>
          <a:xfrm>
            <a:off x="842211" y="300790"/>
            <a:ext cx="9601200" cy="982579"/>
          </a:xfrm>
        </p:spPr>
        <p:txBody>
          <a:bodyPr>
            <a:normAutofit/>
          </a:bodyPr>
          <a:lstStyle/>
          <a:p>
            <a:r>
              <a:rPr lang="el-GR" sz="2000" dirty="0">
                <a:latin typeface="Times New Roman" panose="02020603050405020304" pitchFamily="18" charset="0"/>
                <a:cs typeface="Times New Roman" panose="02020603050405020304" pitchFamily="18" charset="0"/>
              </a:rPr>
              <a:t>ΜΑΘΗΜΑ: Γεωμετρία, Β’ Γυμνασίου</a:t>
            </a:r>
            <a:br>
              <a:rPr lang="el-GR" sz="2000" dirty="0">
                <a:latin typeface="Times New Roman" panose="02020603050405020304" pitchFamily="18" charset="0"/>
                <a:cs typeface="Times New Roman" panose="02020603050405020304" pitchFamily="18" charset="0"/>
              </a:rPr>
            </a:br>
            <a:r>
              <a:rPr lang="el-GR" sz="2000" dirty="0">
                <a:latin typeface="Times New Roman" panose="02020603050405020304" pitchFamily="18" charset="0"/>
                <a:cs typeface="Times New Roman" panose="02020603050405020304" pitchFamily="18" charset="0"/>
              </a:rPr>
              <a:t>ΗΜΕΡΟΜΗΝΙΑ: 14/03/2024</a:t>
            </a:r>
            <a:br>
              <a:rPr lang="el-GR" sz="2000" dirty="0">
                <a:latin typeface="Times New Roman" panose="02020603050405020304" pitchFamily="18" charset="0"/>
                <a:cs typeface="Times New Roman" panose="02020603050405020304" pitchFamily="18" charset="0"/>
              </a:rPr>
            </a:br>
            <a:r>
              <a:rPr lang="el-GR" sz="2000" dirty="0">
                <a:latin typeface="Times New Roman" panose="02020603050405020304" pitchFamily="18" charset="0"/>
                <a:cs typeface="Times New Roman" panose="02020603050405020304" pitchFamily="18" charset="0"/>
              </a:rPr>
              <a:t>Περιγραφή του δεύτερου κρίσιμου συμβάντος που επιλέχθηκε</a:t>
            </a:r>
          </a:p>
        </p:txBody>
      </p:sp>
      <p:sp>
        <p:nvSpPr>
          <p:cNvPr id="8" name="Rectangle 4">
            <a:extLst>
              <a:ext uri="{FF2B5EF4-FFF2-40B4-BE49-F238E27FC236}">
                <a16:creationId xmlns:a16="http://schemas.microsoft.com/office/drawing/2014/main" id="{C3D99CEB-4F24-C12D-7D88-8A9195CEE1FE}"/>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l-GR"/>
          </a:p>
        </p:txBody>
      </p:sp>
      <p:pic>
        <p:nvPicPr>
          <p:cNvPr id="10" name="Εικόνα 9">
            <a:extLst>
              <a:ext uri="{FF2B5EF4-FFF2-40B4-BE49-F238E27FC236}">
                <a16:creationId xmlns:a16="http://schemas.microsoft.com/office/drawing/2014/main" id="{747ED8F3-4D14-0073-2AD8-0951CCCDAB65}"/>
              </a:ext>
            </a:extLst>
          </p:cNvPr>
          <p:cNvPicPr>
            <a:picLocks noChangeAspect="1"/>
          </p:cNvPicPr>
          <p:nvPr/>
        </p:nvPicPr>
        <p:blipFill>
          <a:blip r:embed="rId2"/>
          <a:stretch>
            <a:fillRect/>
          </a:stretch>
        </p:blipFill>
        <p:spPr>
          <a:xfrm>
            <a:off x="842211" y="1283369"/>
            <a:ext cx="8013031" cy="5574629"/>
          </a:xfrm>
          <a:prstGeom prst="rect">
            <a:avLst/>
          </a:prstGeom>
        </p:spPr>
      </p:pic>
    </p:spTree>
    <p:extLst>
      <p:ext uri="{BB962C8B-B14F-4D97-AF65-F5344CB8AC3E}">
        <p14:creationId xmlns:p14="http://schemas.microsoft.com/office/powerpoint/2010/main" val="1706057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5A1EA01-3518-01F0-F913-D195EF4C2917}"/>
              </a:ext>
            </a:extLst>
          </p:cNvPr>
          <p:cNvSpPr txBox="1"/>
          <p:nvPr/>
        </p:nvSpPr>
        <p:spPr>
          <a:xfrm>
            <a:off x="946483" y="1910396"/>
            <a:ext cx="10972800" cy="400110"/>
          </a:xfrm>
          <a:prstGeom prst="rect">
            <a:avLst/>
          </a:prstGeom>
          <a:noFill/>
        </p:spPr>
        <p:txBody>
          <a:bodyPr wrap="square">
            <a:spAutoFit/>
          </a:bodyPr>
          <a:lstStyle/>
          <a:p>
            <a:r>
              <a:rPr lang="el-GR" sz="2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 Γιατί πιστεύετε ότι το επεισόδιο αυτό είναι σημαντικό (από μαθηματικής και διδακτικής πλευράς);</a:t>
            </a:r>
          </a:p>
        </p:txBody>
      </p:sp>
      <p:sp>
        <p:nvSpPr>
          <p:cNvPr id="6" name="TextBox 5">
            <a:extLst>
              <a:ext uri="{FF2B5EF4-FFF2-40B4-BE49-F238E27FC236}">
                <a16:creationId xmlns:a16="http://schemas.microsoft.com/office/drawing/2014/main" id="{92B337F0-5D95-504A-AECA-72276C04F6BB}"/>
              </a:ext>
            </a:extLst>
          </p:cNvPr>
          <p:cNvSpPr txBox="1"/>
          <p:nvPr/>
        </p:nvSpPr>
        <p:spPr>
          <a:xfrm>
            <a:off x="946483" y="2807146"/>
            <a:ext cx="10844463" cy="1938992"/>
          </a:xfrm>
          <a:prstGeom prst="rect">
            <a:avLst/>
          </a:prstGeom>
          <a:noFill/>
        </p:spPr>
        <p:txBody>
          <a:bodyPr wrap="square">
            <a:spAutoFit/>
          </a:bodyPr>
          <a:lstStyle/>
          <a:p>
            <a:pPr algn="just"/>
            <a:r>
              <a:rPr lang="el-GR" sz="2000" dirty="0">
                <a:latin typeface="Times New Roman" panose="02020603050405020304" pitchFamily="18" charset="0"/>
                <a:cs typeface="Times New Roman" panose="02020603050405020304" pitchFamily="18" charset="0"/>
              </a:rPr>
              <a:t>Το επεισόδιο χαρακτηρίζεται ως σημαντικό καθώς παρατηρείται, αν οι μαθητές κατανόησαν τον μαθηματικό συλλογισμό. Στο συγκεκριμένο κρίσιμο συμβάν, ο μαθητής δεν αναλύει εκτενώς τον τρόπο λύσης της άσκησης προκαλώντας προβλήματα στον αναγνώστη. Έτσι ο εκπαιδευτικός εντοπίζει τις αδυναμίες των μαθητών μέσο της άσκησης, ενισχύοντας τον μαθηματικό συλλογισμό, αναπτύσσοντας την κριτική σκέψη τους, τις δεξιότητες τους αλλά και την ικανότητα να επιλύουν προβλήματα με συνεπή και ακριβή τρόπο. Γίνοντας έτσι καταληπτό για τους αναγνώστες του. </a:t>
            </a:r>
          </a:p>
        </p:txBody>
      </p:sp>
    </p:spTree>
    <p:extLst>
      <p:ext uri="{BB962C8B-B14F-4D97-AF65-F5344CB8AC3E}">
        <p14:creationId xmlns:p14="http://schemas.microsoft.com/office/powerpoint/2010/main" val="3441317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BDF283C-3346-F8B5-27B2-0975D27D0335}"/>
              </a:ext>
            </a:extLst>
          </p:cNvPr>
          <p:cNvSpPr txBox="1"/>
          <p:nvPr/>
        </p:nvSpPr>
        <p:spPr>
          <a:xfrm>
            <a:off x="898357" y="543108"/>
            <a:ext cx="11069053" cy="400110"/>
          </a:xfrm>
          <a:prstGeom prst="rect">
            <a:avLst/>
          </a:prstGeom>
          <a:noFill/>
        </p:spPr>
        <p:txBody>
          <a:bodyPr wrap="square">
            <a:spAutoFit/>
          </a:bodyPr>
          <a:lstStyle/>
          <a:p>
            <a:r>
              <a:rPr lang="el-GR" sz="2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Πώς ερμηνεύετε  το  τι συμβαίνει στο συγκεκριμένο επεισόδιο; (ανατρέξτε στη σχετική βιβλιογραφία)</a:t>
            </a:r>
          </a:p>
        </p:txBody>
      </p:sp>
      <p:sp>
        <p:nvSpPr>
          <p:cNvPr id="5" name="TextBox 4">
            <a:extLst>
              <a:ext uri="{FF2B5EF4-FFF2-40B4-BE49-F238E27FC236}">
                <a16:creationId xmlns:a16="http://schemas.microsoft.com/office/drawing/2014/main" id="{CEFA4CC6-CBCB-C4C1-18BA-DB37258E76D3}"/>
              </a:ext>
            </a:extLst>
          </p:cNvPr>
          <p:cNvSpPr txBox="1"/>
          <p:nvPr/>
        </p:nvSpPr>
        <p:spPr>
          <a:xfrm>
            <a:off x="1098883" y="1298134"/>
            <a:ext cx="10668000" cy="5016758"/>
          </a:xfrm>
          <a:prstGeom prst="rect">
            <a:avLst/>
          </a:prstGeom>
          <a:noFill/>
        </p:spPr>
        <p:txBody>
          <a:bodyPr wrap="square">
            <a:spAutoFit/>
          </a:bodyPr>
          <a:lstStyle/>
          <a:p>
            <a:r>
              <a:rPr lang="el-GR" sz="2000" dirty="0">
                <a:effectLst/>
                <a:latin typeface="Times New Roman" panose="02020603050405020304" pitchFamily="18" charset="0"/>
                <a:ea typeface="Times New Roman" panose="02020603050405020304" pitchFamily="18" charset="0"/>
              </a:rPr>
              <a:t>Στο μαθηματικό πλαίσιο του </a:t>
            </a:r>
            <a:r>
              <a:rPr lang="en-US" sz="2000" dirty="0">
                <a:effectLst/>
                <a:latin typeface="Times New Roman" panose="02020603050405020304" pitchFamily="18" charset="0"/>
                <a:ea typeface="Times New Roman" panose="02020603050405020304" pitchFamily="18" charset="0"/>
              </a:rPr>
              <a:t>PISA </a:t>
            </a:r>
            <a:r>
              <a:rPr lang="el-GR" sz="2000" dirty="0">
                <a:effectLst/>
                <a:latin typeface="Times New Roman" panose="02020603050405020304" pitchFamily="18" charset="0"/>
                <a:ea typeface="Times New Roman" panose="02020603050405020304" pitchFamily="18" charset="0"/>
              </a:rPr>
              <a:t>διακρίνονται σε έξι βασικούς τύπους κατανόησης οι οποίοι υποστηρίζουν τον μαθηματικό συλλογισμό που είναι η εξής:</a:t>
            </a:r>
          </a:p>
          <a:p>
            <a:pPr marL="342900" lvl="0" indent="-342900">
              <a:buFont typeface="Wingdings" panose="05000000000000000000" pitchFamily="2" charset="2"/>
              <a:buChar char=""/>
            </a:pPr>
            <a:r>
              <a:rPr lang="el-GR" sz="2000" dirty="0">
                <a:effectLst/>
                <a:latin typeface="Times New Roman" panose="02020603050405020304" pitchFamily="18" charset="0"/>
                <a:ea typeface="Times New Roman" panose="02020603050405020304" pitchFamily="18" charset="0"/>
              </a:rPr>
              <a:t>Κατανόηση της ποσότητας, του αριθμητικού συστήματος και των αλγεβρικών ιδιοτήτων τους.</a:t>
            </a:r>
          </a:p>
          <a:p>
            <a:pPr marL="342900" lvl="0" indent="-342900">
              <a:buFont typeface="Wingdings" panose="05000000000000000000" pitchFamily="2" charset="2"/>
              <a:buChar char=""/>
            </a:pPr>
            <a:r>
              <a:rPr lang="el-GR" sz="2000" dirty="0">
                <a:effectLst/>
                <a:latin typeface="Times New Roman" panose="02020603050405020304" pitchFamily="18" charset="0"/>
                <a:ea typeface="Times New Roman" panose="02020603050405020304" pitchFamily="18" charset="0"/>
              </a:rPr>
              <a:t>Εκτίμηση της δύναμης της αφαίρεσης και των συμβολικών αναπαραστάσεων. </a:t>
            </a:r>
          </a:p>
          <a:p>
            <a:pPr marL="342900" lvl="0" indent="-342900">
              <a:buFont typeface="Wingdings" panose="05000000000000000000" pitchFamily="2" charset="2"/>
              <a:buChar char=""/>
            </a:pPr>
            <a:r>
              <a:rPr lang="el-GR" sz="2000" dirty="0">
                <a:effectLst/>
                <a:latin typeface="Times New Roman" panose="02020603050405020304" pitchFamily="18" charset="0"/>
                <a:ea typeface="Times New Roman" panose="02020603050405020304" pitchFamily="18" charset="0"/>
              </a:rPr>
              <a:t>Αντίληψη μαθηματικών δομών και της κανονικότητάς τους. </a:t>
            </a:r>
          </a:p>
          <a:p>
            <a:pPr marL="342900" lvl="0" indent="-342900">
              <a:buFont typeface="Wingdings" panose="05000000000000000000" pitchFamily="2" charset="2"/>
              <a:buChar char=""/>
            </a:pPr>
            <a:r>
              <a:rPr lang="el-GR" sz="2000" dirty="0">
                <a:effectLst/>
                <a:latin typeface="Times New Roman" panose="02020603050405020304" pitchFamily="18" charset="0"/>
                <a:ea typeface="Times New Roman" panose="02020603050405020304" pitchFamily="18" charset="0"/>
              </a:rPr>
              <a:t>Αναγνώριση των λειτουργικών σχέσεων ανάμεσα στις ποσότητες.</a:t>
            </a:r>
          </a:p>
          <a:p>
            <a:pPr marL="342900" lvl="0" indent="-342900">
              <a:buFont typeface="Wingdings" panose="05000000000000000000" pitchFamily="2" charset="2"/>
              <a:buChar char=""/>
            </a:pPr>
            <a:r>
              <a:rPr lang="el-GR" sz="2000" dirty="0">
                <a:effectLst/>
                <a:latin typeface="Times New Roman" panose="02020603050405020304" pitchFamily="18" charset="0"/>
                <a:ea typeface="Times New Roman" panose="02020603050405020304" pitchFamily="18" charset="0"/>
              </a:rPr>
              <a:t>Χρήση μαθηματικών μοντέλων ως φακό για τον πραγματικό κόσμο (</a:t>
            </a:r>
            <a:r>
              <a:rPr lang="el-GR" sz="2000" dirty="0" err="1">
                <a:effectLst/>
                <a:latin typeface="Times New Roman" panose="02020603050405020304" pitchFamily="18" charset="0"/>
                <a:ea typeface="Times New Roman" panose="02020603050405020304" pitchFamily="18" charset="0"/>
              </a:rPr>
              <a:t>π.χ</a:t>
            </a:r>
            <a:r>
              <a:rPr lang="el-GR" sz="2000" dirty="0">
                <a:effectLst/>
                <a:latin typeface="Times New Roman" panose="02020603050405020304" pitchFamily="18" charset="0"/>
                <a:ea typeface="Times New Roman" panose="02020603050405020304" pitchFamily="18" charset="0"/>
              </a:rPr>
              <a:t> τα μοντέλα που χρησιμοποιούνται στις φυσικές, βιολογικές, κοινωνικές, οικονομικές και </a:t>
            </a:r>
            <a:r>
              <a:rPr lang="el-GR" sz="2000" dirty="0" err="1">
                <a:effectLst/>
                <a:latin typeface="Times New Roman" panose="02020603050405020304" pitchFamily="18" charset="0"/>
                <a:ea typeface="Times New Roman" panose="02020603050405020304" pitchFamily="18" charset="0"/>
              </a:rPr>
              <a:t>συμπεριφορικές</a:t>
            </a:r>
            <a:r>
              <a:rPr lang="el-GR" sz="2000" dirty="0">
                <a:effectLst/>
                <a:latin typeface="Times New Roman" panose="02020603050405020304" pitchFamily="18" charset="0"/>
                <a:ea typeface="Times New Roman" panose="02020603050405020304" pitchFamily="18" charset="0"/>
              </a:rPr>
              <a:t> επιστήμες).</a:t>
            </a:r>
          </a:p>
          <a:p>
            <a:pPr marL="342900" lvl="0" indent="-342900">
              <a:buFont typeface="Wingdings" panose="05000000000000000000" pitchFamily="2" charset="2"/>
              <a:buChar char=""/>
            </a:pPr>
            <a:r>
              <a:rPr lang="el-GR" sz="2000" dirty="0">
                <a:effectLst/>
                <a:latin typeface="Times New Roman" panose="02020603050405020304" pitchFamily="18" charset="0"/>
                <a:ea typeface="Times New Roman" panose="02020603050405020304" pitchFamily="18" charset="0"/>
              </a:rPr>
              <a:t>Κατανόηση της μεταβολής ως την καρδιά της στατιστικής.</a:t>
            </a:r>
          </a:p>
          <a:p>
            <a:pPr algn="just"/>
            <a:r>
              <a:rPr lang="el-GR" sz="2000" dirty="0">
                <a:effectLst/>
                <a:latin typeface="Times New Roman" panose="02020603050405020304" pitchFamily="18" charset="0"/>
                <a:ea typeface="Times New Roman" panose="02020603050405020304" pitchFamily="18" charset="0"/>
              </a:rPr>
              <a:t>Ο μαθηματικός συλλογισμός έχει αναγνωριστεί ως μια από τις βασικές μαθηματικές ικανότητες. Αυτή η ικανότητα περιλαμβάνει αφενός την πλήρη αιτιολόγηση των μαθηματικών ισχυρισμών και αφετέρου την αξιολόγηση της αιτιολόγησης. Επίσης, η ικανότητα αυτή συμφωνεί σε ένα εύρος μορφών αιτιολόγησης-επανεξέτασης ή την διατύπωση παραδειγμάτων (ή αντιπαραδειγμάτων) μέχρι και την αυστηρή απόδειξη η οποία βασίζεται σε λογικά συμπεράσματα τα οποία προκύπτουν μέσα από συγκεκριμένα αξιώματα.</a:t>
            </a:r>
          </a:p>
        </p:txBody>
      </p:sp>
    </p:spTree>
    <p:extLst>
      <p:ext uri="{BB962C8B-B14F-4D97-AF65-F5344CB8AC3E}">
        <p14:creationId xmlns:p14="http://schemas.microsoft.com/office/powerpoint/2010/main" val="1445313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9587AC0-E584-AC93-C53B-380C0CD08F82}"/>
              </a:ext>
            </a:extLst>
          </p:cNvPr>
          <p:cNvSpPr txBox="1"/>
          <p:nvPr/>
        </p:nvSpPr>
        <p:spPr>
          <a:xfrm>
            <a:off x="882315" y="511024"/>
            <a:ext cx="10555705" cy="400110"/>
          </a:xfrm>
          <a:prstGeom prst="rect">
            <a:avLst/>
          </a:prstGeom>
          <a:noFill/>
        </p:spPr>
        <p:txBody>
          <a:bodyPr wrap="square">
            <a:spAutoFit/>
          </a:bodyPr>
          <a:lstStyle/>
          <a:p>
            <a:r>
              <a:rPr lang="el-GR" sz="2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3./ Πώς κρίνετε τους τρόπους που ο καθηγητής διαχειρίστηκε στην διδακτική κατάσταση;</a:t>
            </a:r>
          </a:p>
        </p:txBody>
      </p:sp>
      <p:sp>
        <p:nvSpPr>
          <p:cNvPr id="5" name="TextBox 4">
            <a:extLst>
              <a:ext uri="{FF2B5EF4-FFF2-40B4-BE49-F238E27FC236}">
                <a16:creationId xmlns:a16="http://schemas.microsoft.com/office/drawing/2014/main" id="{48084D23-E9B2-6E93-200C-712F41693C05}"/>
              </a:ext>
            </a:extLst>
          </p:cNvPr>
          <p:cNvSpPr txBox="1"/>
          <p:nvPr/>
        </p:nvSpPr>
        <p:spPr>
          <a:xfrm>
            <a:off x="882315" y="1203158"/>
            <a:ext cx="10555705" cy="1631216"/>
          </a:xfrm>
          <a:prstGeom prst="rect">
            <a:avLst/>
          </a:prstGeom>
          <a:noFill/>
        </p:spPr>
        <p:txBody>
          <a:bodyPr wrap="square">
            <a:spAutoFit/>
          </a:bodyPr>
          <a:lstStyle/>
          <a:p>
            <a:pPr algn="just"/>
            <a:r>
              <a:rPr lang="el-GR" sz="1800" dirty="0">
                <a:effectLst/>
                <a:latin typeface="Times New Roman" panose="02020603050405020304" pitchFamily="18" charset="0"/>
                <a:ea typeface="Times New Roman" panose="02020603050405020304" pitchFamily="18" charset="0"/>
              </a:rPr>
              <a:t>Ο</a:t>
            </a:r>
            <a:r>
              <a:rPr lang="el-GR" sz="2000" dirty="0">
                <a:effectLst/>
                <a:latin typeface="Times New Roman" panose="02020603050405020304" pitchFamily="18" charset="0"/>
                <a:ea typeface="Times New Roman" panose="02020603050405020304" pitchFamily="18" charset="0"/>
              </a:rPr>
              <a:t> τρόπος με τον οποίο ο καθηγητής διαχειρίστηκε την διδακτική κατάσταση ήτανε εξαιρετικός καθώς ο καθηγητής προσπάθησε να παρατηρήσει αν οι μαθητές κατανόησαν την έννοια του μαθηματικού συλλογισμού μέσω της επίλυσης της ίδιας άσκησης. Κατανοώντας έτσι αν οι μαθητές μπορούν να αιτιολογούνε πλήρως την λύση της άσκησης χωρίς να αφήνουν σημεία τα οποία δεν έχουν αιτιολογηθεί.</a:t>
            </a:r>
          </a:p>
        </p:txBody>
      </p:sp>
      <p:sp>
        <p:nvSpPr>
          <p:cNvPr id="7" name="TextBox 6">
            <a:extLst>
              <a:ext uri="{FF2B5EF4-FFF2-40B4-BE49-F238E27FC236}">
                <a16:creationId xmlns:a16="http://schemas.microsoft.com/office/drawing/2014/main" id="{952D3BAB-ACD7-76A8-1898-4230E46318F4}"/>
              </a:ext>
            </a:extLst>
          </p:cNvPr>
          <p:cNvSpPr txBox="1"/>
          <p:nvPr/>
        </p:nvSpPr>
        <p:spPr>
          <a:xfrm>
            <a:off x="882315" y="3429000"/>
            <a:ext cx="6096000" cy="400110"/>
          </a:xfrm>
          <a:prstGeom prst="rect">
            <a:avLst/>
          </a:prstGeom>
          <a:noFill/>
        </p:spPr>
        <p:txBody>
          <a:bodyPr wrap="square">
            <a:spAutoFit/>
          </a:bodyPr>
          <a:lstStyle/>
          <a:p>
            <a:r>
              <a:rPr lang="el-GR" sz="20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4./Τι θα κάνατε εσείς και γιατί;</a:t>
            </a:r>
          </a:p>
        </p:txBody>
      </p:sp>
      <p:sp>
        <p:nvSpPr>
          <p:cNvPr id="9" name="TextBox 8">
            <a:extLst>
              <a:ext uri="{FF2B5EF4-FFF2-40B4-BE49-F238E27FC236}">
                <a16:creationId xmlns:a16="http://schemas.microsoft.com/office/drawing/2014/main" id="{AA99AFC8-3C5F-2F23-21D2-7004EB47B931}"/>
              </a:ext>
            </a:extLst>
          </p:cNvPr>
          <p:cNvSpPr txBox="1"/>
          <p:nvPr/>
        </p:nvSpPr>
        <p:spPr>
          <a:xfrm>
            <a:off x="882315" y="4023627"/>
            <a:ext cx="10555704" cy="1938992"/>
          </a:xfrm>
          <a:prstGeom prst="rect">
            <a:avLst/>
          </a:prstGeom>
          <a:noFill/>
        </p:spPr>
        <p:txBody>
          <a:bodyPr wrap="square">
            <a:spAutoFit/>
          </a:bodyPr>
          <a:lstStyle/>
          <a:p>
            <a:pPr algn="just"/>
            <a:r>
              <a:rPr lang="el-GR" sz="2000" dirty="0">
                <a:latin typeface="Times New Roman" panose="02020603050405020304" pitchFamily="18" charset="0"/>
                <a:cs typeface="Times New Roman" panose="02020603050405020304" pitchFamily="18" charset="0"/>
              </a:rPr>
              <a:t>Για να ενίσχυα τον μαθηματικό συλλογισμό θα παρέθετα ακόμα μια άσκηση προκειμένου οι μαθητές να παρατηρούσανε πως πρέπει να γράφεται μια λύση για να είναι πλήρως αιτιολογημένη και να μπορεί να την διαβάσει κάποιος που δεν έχει ασχοληθεί με το συγκεκριμένο μάθημα. Επίσης για να κατανοήσω αν οι μαθητές κατάλαβαν το μαθηματικό συλλογισμό θα δημιουργούσα δυάδες μαθητών, θα έδινα μια δραστηριότητα και έπειτα θα τους έλεγα να « διορθώσουν» το γραπτό του διπλανού τους.</a:t>
            </a:r>
          </a:p>
        </p:txBody>
      </p:sp>
    </p:spTree>
    <p:extLst>
      <p:ext uri="{BB962C8B-B14F-4D97-AF65-F5344CB8AC3E}">
        <p14:creationId xmlns:p14="http://schemas.microsoft.com/office/powerpoint/2010/main" val="3723672029"/>
      </p:ext>
    </p:extLst>
  </p:cSld>
  <p:clrMapOvr>
    <a:masterClrMapping/>
  </p:clrMapOvr>
</p:sld>
</file>

<file path=ppt/theme/theme1.xml><?xml version="1.0" encoding="utf-8"?>
<a:theme xmlns:a="http://schemas.openxmlformats.org/drawingml/2006/main" name="Περικοπή">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TM10001105[[fn=Περικοπή]]</Template>
  <TotalTime>58</TotalTime>
  <Words>1268</Words>
  <Application>Microsoft Office PowerPoint</Application>
  <PresentationFormat>Ευρεία οθόνη</PresentationFormat>
  <Paragraphs>45</Paragraphs>
  <Slides>10</Slides>
  <Notes>0</Notes>
  <HiddenSlides>0</HiddenSlides>
  <MMClips>0</MMClips>
  <ScaleCrop>false</ScaleCrop>
  <HeadingPairs>
    <vt:vector size="6" baseType="variant">
      <vt:variant>
        <vt:lpstr>Γραμματοσειρές που χρησιμοποιούνται</vt:lpstr>
      </vt:variant>
      <vt:variant>
        <vt:i4>4</vt:i4>
      </vt:variant>
      <vt:variant>
        <vt:lpstr>Θέμα</vt:lpstr>
      </vt:variant>
      <vt:variant>
        <vt:i4>1</vt:i4>
      </vt:variant>
      <vt:variant>
        <vt:lpstr>Τίτλοι διαφανειών</vt:lpstr>
      </vt:variant>
      <vt:variant>
        <vt:i4>10</vt:i4>
      </vt:variant>
    </vt:vector>
  </HeadingPairs>
  <TitlesOfParts>
    <vt:vector size="15" baseType="lpstr">
      <vt:lpstr>Arial</vt:lpstr>
      <vt:lpstr>Franklin Gothic Book</vt:lpstr>
      <vt:lpstr>Times New Roman</vt:lpstr>
      <vt:lpstr>Wingdings</vt:lpstr>
      <vt:lpstr>Περικοπή</vt:lpstr>
      <vt:lpstr>ΕΘΝΙΚΟ ΚΑΙ ΚΑΠΟΔΙΣΤΡΙΑΚΟ ΠΑΝΕΠΙΣΤΗΜΙΟ ΑΘΗΝΩΝ  ΤΜΗΜΑ ΜΑΘΗΜΑΤΙΚΩΝ  ΜΑΘΗΜΑ: 795.ΠΡΑΚΤΙΚΗ ΑΣΚΗΣΗ ΣΕ ΣΧΟΛΕΙΑ ΤΗΣ  ΔΕΥΤΕΡΟΒΑΘΜΙΑΣ ΕΚΠΑΙΔΕΥΣΗΣ ΘΕΜΑ: 2Η ΟΜΑΔΙΚΗ ΕΡΓΑΣΙΑ- ΑΝΑΛΥΣΗ ΚΡΙΣΙΜΟΥ ΣΥΜΒΑΝΤΟΣ</vt:lpstr>
      <vt:lpstr>ΜΑΘΗΜΑ: Άλγεβρα, Α’ Γυμνασίου ΗΜΕΡΟΜΗΝΙΑ: 14/03/2024 Περιγραφή του πρώτου κρίσιμου συμβάντος που επιλέχθηκε</vt:lpstr>
      <vt:lpstr>1./ Γιατί πιστεύετε ότι το επεισόδιο αυτό είναι σημαντικό (από μαθηματικής και διδακτικής πλευράς);</vt:lpstr>
      <vt:lpstr>Παρουσίαση του PowerPoint</vt:lpstr>
      <vt:lpstr>Παρουσίαση του PowerPoint</vt:lpstr>
      <vt:lpstr>ΜΑΘΗΜΑ: Γεωμετρία, Β’ Γυμνασίου ΗΜΕΡΟΜΗΝΙΑ: 14/03/2024 Περιγραφή του δεύτερου κρίσιμου συμβάντος που επιλέχθηκε</vt:lpstr>
      <vt:lpstr>Παρουσίαση του PowerPoint</vt:lpstr>
      <vt:lpstr>Παρουσίαση του PowerPoint</vt:lpstr>
      <vt:lpstr>Παρουσίαση του PowerPoint</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ΕΘΝΙΚΟ ΚΑΙ ΚΑΠΟΔΙΣΤΡΙΑΚΟ ΠΑΝΕΠΙΣΤΗΜΙΟ ΑΘΗΝΩΝ  ΤΜΗΜΑ ΜΑΘΗΜΑΤΙΚΩΝ  ΜΑΘΗΜΑ: 795.ΠΡΑΚΤΙΚΗ ΑΣΚΗΣΗ ΣΕ ΣΧΟΛΕΙΑ ΤΗΣ  ΔΕΥΤΕΡΟΒΑΘΜΙΑΣ ΕΚΠΑΙΔΕΥΣΗΣ ΘΕΜΑ: 2Η ΟΜΑΔΙΚΗ ΕΡΓΑΣΙΑ- ΑΝΑΛΥΣΗ ΚΡΙΣΙΜΟΥ ΣΥΜΒΑΝΤΟΣ</dc:title>
  <dc:creator>Nasos Balasinas</dc:creator>
  <cp:lastModifiedBy>Nasos Balasinas</cp:lastModifiedBy>
  <cp:revision>1</cp:revision>
  <dcterms:created xsi:type="dcterms:W3CDTF">2024-03-17T19:26:48Z</dcterms:created>
  <dcterms:modified xsi:type="dcterms:W3CDTF">2024-03-17T20:25:00Z</dcterms:modified>
</cp:coreProperties>
</file>