
<file path=[Content_Types].xml><?xml version="1.0" encoding="utf-8"?>
<Types xmlns="http://schemas.openxmlformats.org/package/2006/content-types">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60" r:id="rId5"/>
    <p:sldId id="261" r:id="rId6"/>
    <p:sldId id="262" r:id="rId7"/>
    <p:sldId id="263" r:id="rId8"/>
    <p:sldId id="264" r:id="rId9"/>
    <p:sldId id="265" r:id="rId10"/>
    <p:sldId id="266" r:id="rId11"/>
    <p:sldId id="267" r:id="rId12"/>
    <p:sldId id="268"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48" d="100"/>
          <a:sy n="48" d="100"/>
        </p:scale>
        <p:origin x="67" y="869"/>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Διαφάνεια τίτλου">
    <p:bg>
      <p:bgPr>
        <a:solidFill>
          <a:schemeClr val="bg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915128" y="1788454"/>
            <a:ext cx="8361229" cy="2098226"/>
          </a:xfrm>
        </p:spPr>
        <p:txBody>
          <a:bodyPr anchor="b">
            <a:noAutofit/>
          </a:bodyPr>
          <a:lstStyle>
            <a:lvl1pPr algn="ctr">
              <a:defRPr sz="7200" cap="all" baseline="0">
                <a:solidFill>
                  <a:schemeClr val="tx2"/>
                </a:solidFill>
              </a:defRPr>
            </a:lvl1pPr>
          </a:lstStyle>
          <a:p>
            <a:r>
              <a:rPr lang="el-GR"/>
              <a:t>Κάντε κλικ για να επεξεργαστείτε τον τίτλο υποδείγματος</a:t>
            </a:r>
            <a:endParaRPr lang="en-US" dirty="0"/>
          </a:p>
        </p:txBody>
      </p:sp>
      <p:sp>
        <p:nvSpPr>
          <p:cNvPr id="3" name="Subtitle 2"/>
          <p:cNvSpPr>
            <a:spLocks noGrp="1"/>
          </p:cNvSpPr>
          <p:nvPr>
            <p:ph type="subTitle" idx="1"/>
          </p:nvPr>
        </p:nvSpPr>
        <p:spPr>
          <a:xfrm>
            <a:off x="2679906" y="3956279"/>
            <a:ext cx="6831673" cy="1086237"/>
          </a:xfrm>
        </p:spPr>
        <p:txBody>
          <a:bodyPr>
            <a:normAutofit/>
          </a:bodyPr>
          <a:lstStyle>
            <a:lvl1pPr marL="0" indent="0" algn="ctr">
              <a:lnSpc>
                <a:spcPct val="112000"/>
              </a:lnSpc>
              <a:spcBef>
                <a:spcPts val="0"/>
              </a:spcBef>
              <a:spcAft>
                <a:spcPts val="0"/>
              </a:spcAft>
              <a:buNone/>
              <a:defRPr sz="23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l-GR"/>
              <a:t>Κάντε κλικ για να επεξεργαστείτε τον υπότιτλο του υποδείγματος</a:t>
            </a:r>
            <a:endParaRPr lang="en-US" dirty="0"/>
          </a:p>
        </p:txBody>
      </p:sp>
      <p:sp>
        <p:nvSpPr>
          <p:cNvPr id="4" name="Date Placeholder 3"/>
          <p:cNvSpPr>
            <a:spLocks noGrp="1"/>
          </p:cNvSpPr>
          <p:nvPr>
            <p:ph type="dt" sz="half" idx="10"/>
          </p:nvPr>
        </p:nvSpPr>
        <p:spPr>
          <a:xfrm>
            <a:off x="752858" y="6453386"/>
            <a:ext cx="1607944" cy="404614"/>
          </a:xfrm>
        </p:spPr>
        <p:txBody>
          <a:bodyPr/>
          <a:lstStyle>
            <a:lvl1pPr>
              <a:defRPr baseline="0">
                <a:solidFill>
                  <a:schemeClr val="tx2"/>
                </a:solidFill>
              </a:defRPr>
            </a:lvl1pPr>
          </a:lstStyle>
          <a:p>
            <a:fld id="{87DE6118-2437-4B30-8E3C-4D2BE6020583}" type="datetimeFigureOut">
              <a:rPr lang="en-US" dirty="0"/>
              <a:pPr/>
              <a:t>3/6/2024</a:t>
            </a:fld>
            <a:endParaRPr lang="en-US" dirty="0"/>
          </a:p>
        </p:txBody>
      </p:sp>
      <p:sp>
        <p:nvSpPr>
          <p:cNvPr id="5" name="Footer Placeholder 4"/>
          <p:cNvSpPr>
            <a:spLocks noGrp="1"/>
          </p:cNvSpPr>
          <p:nvPr>
            <p:ph type="ftr" sz="quarter" idx="11"/>
          </p:nvPr>
        </p:nvSpPr>
        <p:spPr>
          <a:xfrm>
            <a:off x="2584054" y="6453386"/>
            <a:ext cx="7023377" cy="404614"/>
          </a:xfrm>
        </p:spPr>
        <p:txBody>
          <a:bodyPr/>
          <a:lstStyle>
            <a:lvl1pPr algn="ctr">
              <a:defRPr baseline="0">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baseline="0">
                <a:solidFill>
                  <a:schemeClr val="tx2"/>
                </a:solidFill>
              </a:defRPr>
            </a:lvl1pPr>
          </a:lstStyle>
          <a:p>
            <a:fld id="{69E57DC2-970A-4B3E-BB1C-7A09969E49DF}" type="slidenum">
              <a:rPr lang="en-US" dirty="0"/>
              <a:pPr/>
              <a:t>‹#›</a:t>
            </a:fld>
            <a:endParaRPr lang="en-US" dirty="0"/>
          </a:p>
        </p:txBody>
      </p:sp>
      <p:grpSp>
        <p:nvGrpSpPr>
          <p:cNvPr id="7" name="Group 6"/>
          <p:cNvGrpSpPr/>
          <p:nvPr/>
        </p:nvGrpSpPr>
        <p:grpSpPr>
          <a:xfrm>
            <a:off x="752858" y="744469"/>
            <a:ext cx="10674117" cy="5349671"/>
            <a:chOff x="752858" y="744469"/>
            <a:chExt cx="10674117" cy="5349671"/>
          </a:xfrm>
        </p:grpSpPr>
        <p:sp>
          <p:nvSpPr>
            <p:cNvPr id="11" name="Freeform 6"/>
            <p:cNvSpPr/>
            <p:nvPr/>
          </p:nvSpPr>
          <p:spPr bwMode="auto">
            <a:xfrm>
              <a:off x="8151962" y="1685652"/>
              <a:ext cx="3275013" cy="4408488"/>
            </a:xfrm>
            <a:custGeom>
              <a:avLst/>
              <a:gdLst/>
              <a:ahLst/>
              <a:cxnLst/>
              <a:rect l="l" t="t" r="r" b="b"/>
              <a:pathLst>
                <a:path w="10000" h="10000">
                  <a:moveTo>
                    <a:pt x="8761" y="0"/>
                  </a:moveTo>
                  <a:lnTo>
                    <a:pt x="10000" y="0"/>
                  </a:lnTo>
                  <a:lnTo>
                    <a:pt x="10000" y="10000"/>
                  </a:lnTo>
                  <a:lnTo>
                    <a:pt x="0" y="10000"/>
                  </a:lnTo>
                  <a:lnTo>
                    <a:pt x="0" y="9126"/>
                  </a:lnTo>
                  <a:lnTo>
                    <a:pt x="8761" y="9127"/>
                  </a:lnTo>
                  <a:lnTo>
                    <a:pt x="8761" y="0"/>
                  </a:lnTo>
                  <a:close/>
                </a:path>
              </a:pathLst>
            </a:custGeom>
            <a:solidFill>
              <a:schemeClr val="tx2"/>
            </a:solidFill>
            <a:ln w="0">
              <a:noFill/>
              <a:prstDash val="solid"/>
              <a:round/>
              <a:headEnd/>
              <a:tailEnd/>
            </a:ln>
          </p:spPr>
        </p:sp>
        <p:sp>
          <p:nvSpPr>
            <p:cNvPr id="14" name="Freeform 6"/>
            <p:cNvSpPr/>
            <p:nvPr/>
          </p:nvSpPr>
          <p:spPr bwMode="auto">
            <a:xfrm flipH="1" flipV="1">
              <a:off x="752858" y="744469"/>
              <a:ext cx="3275668" cy="4408488"/>
            </a:xfrm>
            <a:custGeom>
              <a:avLst/>
              <a:gdLst/>
              <a:ahLst/>
              <a:cxnLst/>
              <a:rect l="l" t="t" r="r" b="b"/>
              <a:pathLst>
                <a:path w="10002" h="10000">
                  <a:moveTo>
                    <a:pt x="8763" y="0"/>
                  </a:moveTo>
                  <a:lnTo>
                    <a:pt x="10002" y="0"/>
                  </a:lnTo>
                  <a:lnTo>
                    <a:pt x="10002" y="10000"/>
                  </a:lnTo>
                  <a:lnTo>
                    <a:pt x="2" y="10000"/>
                  </a:lnTo>
                  <a:cubicBezTo>
                    <a:pt x="-2" y="9698"/>
                    <a:pt x="4" y="9427"/>
                    <a:pt x="0" y="9125"/>
                  </a:cubicBezTo>
                  <a:lnTo>
                    <a:pt x="8763" y="9128"/>
                  </a:lnTo>
                  <a:lnTo>
                    <a:pt x="8763" y="0"/>
                  </a:lnTo>
                  <a:close/>
                </a:path>
              </a:pathLst>
            </a:custGeom>
            <a:solidFill>
              <a:schemeClr val="tx2"/>
            </a:solidFill>
            <a:ln w="0">
              <a:noFill/>
              <a:prstDash val="solid"/>
              <a:round/>
              <a:headEnd/>
              <a:tailEnd/>
            </a:ln>
          </p:spPr>
        </p:sp>
      </p:gr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Τίτλος και Κατακόρυφο κείμεν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l-GR"/>
              <a:t>Κάντε κλικ για να επεξεργαστείτε τον τίτλο υποδείγματος</a:t>
            </a:r>
            <a:endParaRPr lang="en-US" dirty="0"/>
          </a:p>
        </p:txBody>
      </p:sp>
      <p:sp>
        <p:nvSpPr>
          <p:cNvPr id="3" name="Vertical Text Placeholder 2"/>
          <p:cNvSpPr>
            <a:spLocks noGrp="1"/>
          </p:cNvSpPr>
          <p:nvPr>
            <p:ph type="body" orient="vert" idx="1"/>
          </p:nvPr>
        </p:nvSpPr>
        <p:spPr>
          <a:xfrm>
            <a:off x="1371600" y="2295525"/>
            <a:ext cx="9601200" cy="3571875"/>
          </a:xfrm>
        </p:spPr>
        <p:txBody>
          <a:bodyPr vert="eaVert"/>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dirty="0"/>
              <a:t>3/6/2024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Κατακόρυφος τίτλος και Κείμενο">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596561" y="624156"/>
            <a:ext cx="1565766" cy="5243244"/>
          </a:xfrm>
        </p:spPr>
        <p:txBody>
          <a:bodyPr vert="eaVert"/>
          <a:lstStyle/>
          <a:p>
            <a:r>
              <a:rPr lang="el-GR"/>
              <a:t>Κάντε κλικ για να επεξεργαστείτε τον τίτλο υποδείγματος</a:t>
            </a:r>
            <a:endParaRPr lang="en-US" dirty="0"/>
          </a:p>
        </p:txBody>
      </p:sp>
      <p:sp>
        <p:nvSpPr>
          <p:cNvPr id="3" name="Vertical Text Placeholder 2"/>
          <p:cNvSpPr>
            <a:spLocks noGrp="1"/>
          </p:cNvSpPr>
          <p:nvPr>
            <p:ph type="body" orient="vert" idx="1"/>
          </p:nvPr>
        </p:nvSpPr>
        <p:spPr>
          <a:xfrm>
            <a:off x="1371600" y="624156"/>
            <a:ext cx="8179641" cy="5243244"/>
          </a:xfrm>
        </p:spPr>
        <p:txBody>
          <a:bodyPr vert="eaVert"/>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dirty="0"/>
              <a:t>3/6/2024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Τίτλος και περιεχόμεν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l-GR"/>
              <a:t>Κάντε κλικ για να επεξεργαστείτε τον τίτλο υποδείγματος</a:t>
            </a:r>
            <a:endParaRPr lang="en-US" dirty="0"/>
          </a:p>
        </p:txBody>
      </p:sp>
      <p:sp>
        <p:nvSpPr>
          <p:cNvPr id="3" name="Content Placeholder 2"/>
          <p:cNvSpPr>
            <a:spLocks noGrp="1"/>
          </p:cNvSpPr>
          <p:nvPr>
            <p:ph idx="1"/>
          </p:nvPr>
        </p:nvSpPr>
        <p:spPr/>
        <p:txBody>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dirty="0"/>
              <a:t>3/6/2024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Κεφαλίδα ενότητας">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65025" y="1301360"/>
            <a:ext cx="9612971" cy="2852737"/>
          </a:xfrm>
        </p:spPr>
        <p:txBody>
          <a:bodyPr anchor="b">
            <a:normAutofit/>
          </a:bodyPr>
          <a:lstStyle>
            <a:lvl1pPr algn="r">
              <a:defRPr sz="7200" cap="all" baseline="0">
                <a:solidFill>
                  <a:schemeClr val="tx2"/>
                </a:solidFill>
              </a:defRPr>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765025" y="4216328"/>
            <a:ext cx="9612971" cy="1143324"/>
          </a:xfrm>
        </p:spPr>
        <p:txBody>
          <a:bodyPr/>
          <a:lstStyle>
            <a:lvl1pPr marL="0" indent="0" algn="r">
              <a:lnSpc>
                <a:spcPct val="112000"/>
              </a:lnSpc>
              <a:spcBef>
                <a:spcPts val="0"/>
              </a:spcBef>
              <a:spcAft>
                <a:spcPts val="0"/>
              </a:spcAft>
              <a:buNone/>
              <a:defRPr sz="2400">
                <a:solidFill>
                  <a:schemeClr val="tx2"/>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l-GR"/>
              <a:t>Στυλ κειμένου υποδείγματος</a:t>
            </a:r>
          </a:p>
        </p:txBody>
      </p:sp>
      <p:sp>
        <p:nvSpPr>
          <p:cNvPr id="4" name="Date Placeholder 3"/>
          <p:cNvSpPr>
            <a:spLocks noGrp="1"/>
          </p:cNvSpPr>
          <p:nvPr>
            <p:ph type="dt" sz="half" idx="10"/>
          </p:nvPr>
        </p:nvSpPr>
        <p:spPr>
          <a:xfrm>
            <a:off x="738908" y="6453386"/>
            <a:ext cx="1622409" cy="404614"/>
          </a:xfrm>
        </p:spPr>
        <p:txBody>
          <a:bodyPr/>
          <a:lstStyle>
            <a:lvl1pPr>
              <a:defRPr>
                <a:solidFill>
                  <a:schemeClr val="tx2"/>
                </a:solidFill>
              </a:defRPr>
            </a:lvl1pPr>
          </a:lstStyle>
          <a:p>
            <a:fld id="{87DE6118-2437-4B30-8E3C-4D2BE6020583}" type="datetimeFigureOut">
              <a:rPr lang="en-US" dirty="0"/>
              <a:pPr/>
              <a:t>3/6/2024</a:t>
            </a:fld>
            <a:endParaRPr lang="en-US" dirty="0"/>
          </a:p>
        </p:txBody>
      </p:sp>
      <p:sp>
        <p:nvSpPr>
          <p:cNvPr id="5" name="Footer Placeholder 4"/>
          <p:cNvSpPr>
            <a:spLocks noGrp="1"/>
          </p:cNvSpPr>
          <p:nvPr>
            <p:ph type="ftr" sz="quarter" idx="11"/>
          </p:nvPr>
        </p:nvSpPr>
        <p:spPr>
          <a:xfrm>
            <a:off x="2584312" y="6453386"/>
            <a:ext cx="7023377" cy="404614"/>
          </a:xfrm>
        </p:spPr>
        <p:txBody>
          <a:bodyPr/>
          <a:lstStyle>
            <a:lvl1pPr algn="ctr">
              <a:defRPr>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a:solidFill>
                  <a:schemeClr val="tx2"/>
                </a:solidFill>
              </a:defRPr>
            </a:lvl1pPr>
          </a:lstStyle>
          <a:p>
            <a:fld id="{69E57DC2-970A-4B3E-BB1C-7A09969E49DF}" type="slidenum">
              <a:rPr lang="en-US" dirty="0"/>
              <a:pPr/>
              <a:t>‹#›</a:t>
            </a:fld>
            <a:endParaRPr lang="en-US" dirty="0"/>
          </a:p>
        </p:txBody>
      </p:sp>
      <p:sp>
        <p:nvSpPr>
          <p:cNvPr id="7" name="Freeform 6" title="Crop Mark"/>
          <p:cNvSpPr/>
          <p:nvPr/>
        </p:nvSpPr>
        <p:spPr bwMode="auto">
          <a:xfrm>
            <a:off x="8151962" y="1685652"/>
            <a:ext cx="3275013" cy="4408488"/>
          </a:xfrm>
          <a:custGeom>
            <a:avLst/>
            <a:gdLst/>
            <a:ahLst/>
            <a:cxnLst/>
            <a:rect l="0" t="0" r="r" b="b"/>
            <a:pathLst>
              <a:path w="4125" h="5554">
                <a:moveTo>
                  <a:pt x="3614" y="0"/>
                </a:moveTo>
                <a:lnTo>
                  <a:pt x="4125" y="0"/>
                </a:lnTo>
                <a:lnTo>
                  <a:pt x="4125" y="5554"/>
                </a:lnTo>
                <a:lnTo>
                  <a:pt x="0" y="5554"/>
                </a:lnTo>
                <a:lnTo>
                  <a:pt x="0" y="5074"/>
                </a:lnTo>
                <a:lnTo>
                  <a:pt x="3614" y="5074"/>
                </a:lnTo>
                <a:lnTo>
                  <a:pt x="3614" y="0"/>
                </a:lnTo>
                <a:close/>
              </a:path>
            </a:pathLst>
          </a:custGeom>
          <a:solidFill>
            <a:schemeClr val="tx2"/>
          </a:solidFill>
          <a:ln w="0">
            <a:noFill/>
            <a:prstDash val="solid"/>
            <a:round/>
            <a:headEnd/>
            <a:tailEnd/>
          </a:ln>
        </p:spPr>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Δύο περιεχόμενα">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l-GR"/>
              <a:t>Κάντε κλικ για να επεξεργαστείτε τον τίτλο υποδείγματος</a:t>
            </a:r>
            <a:endParaRPr lang="en-US" dirty="0"/>
          </a:p>
        </p:txBody>
      </p:sp>
      <p:sp>
        <p:nvSpPr>
          <p:cNvPr id="3" name="Content Placeholder 2"/>
          <p:cNvSpPr>
            <a:spLocks noGrp="1"/>
          </p:cNvSpPr>
          <p:nvPr>
            <p:ph sz="half" idx="1"/>
          </p:nvPr>
        </p:nvSpPr>
        <p:spPr>
          <a:xfrm>
            <a:off x="1371600" y="2285999"/>
            <a:ext cx="4447786" cy="3581401"/>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Content Placeholder 3"/>
          <p:cNvSpPr>
            <a:spLocks noGrp="1"/>
          </p:cNvSpPr>
          <p:nvPr>
            <p:ph sz="half" idx="2"/>
          </p:nvPr>
        </p:nvSpPr>
        <p:spPr>
          <a:xfrm>
            <a:off x="6525403" y="2285999"/>
            <a:ext cx="4447786" cy="3581401"/>
          </a:xfrm>
        </p:spPr>
        <p:txBody>
          <a:bodyPr/>
          <a:lstStyle>
            <a:lvl1pPr>
              <a:defRPr>
                <a:solidFill>
                  <a:schemeClr val="tx2"/>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5" name="Date Placeholder 4"/>
          <p:cNvSpPr>
            <a:spLocks noGrp="1"/>
          </p:cNvSpPr>
          <p:nvPr>
            <p:ph type="dt" sz="half" idx="10"/>
          </p:nvPr>
        </p:nvSpPr>
        <p:spPr/>
        <p:txBody>
          <a:bodyPr/>
          <a:lstStyle/>
          <a:p>
            <a:fld id="{87DE6118-2437-4B30-8E3C-4D2BE6020583}" type="datetimeFigureOut">
              <a:rPr lang="en-US" dirty="0"/>
              <a:t>3/6/2024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Σύγκριση">
    <p:spTree>
      <p:nvGrpSpPr>
        <p:cNvPr id="1" name=""/>
        <p:cNvGrpSpPr/>
        <p:nvPr/>
      </p:nvGrpSpPr>
      <p:grpSpPr>
        <a:xfrm>
          <a:off x="0" y="0"/>
          <a:ext cx="0" cy="0"/>
          <a:chOff x="0" y="0"/>
          <a:chExt cx="0" cy="0"/>
        </a:xfrm>
      </p:grpSpPr>
      <p:sp>
        <p:nvSpPr>
          <p:cNvPr id="2" name="Title 1"/>
          <p:cNvSpPr>
            <a:spLocks noGrp="1"/>
          </p:cNvSpPr>
          <p:nvPr>
            <p:ph type="title"/>
          </p:nvPr>
        </p:nvSpPr>
        <p:spPr>
          <a:xfrm>
            <a:off x="1371600" y="685800"/>
            <a:ext cx="9601200" cy="1485900"/>
          </a:xfrm>
        </p:spPr>
        <p:txBody>
          <a:bodyPr/>
          <a:lstStyle>
            <a:lvl1pPr>
              <a:defRPr>
                <a:solidFill>
                  <a:schemeClr val="tx2"/>
                </a:solidFill>
              </a:defRPr>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1371600"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4" name="Content Placeholder 3"/>
          <p:cNvSpPr>
            <a:spLocks noGrp="1"/>
          </p:cNvSpPr>
          <p:nvPr>
            <p:ph sz="half" idx="2"/>
          </p:nvPr>
        </p:nvSpPr>
        <p:spPr>
          <a:xfrm>
            <a:off x="1371600"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5" name="Text Placeholder 4"/>
          <p:cNvSpPr>
            <a:spLocks noGrp="1"/>
          </p:cNvSpPr>
          <p:nvPr>
            <p:ph type="body" sz="quarter" idx="3"/>
          </p:nvPr>
        </p:nvSpPr>
        <p:spPr>
          <a:xfrm>
            <a:off x="6525014"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6" name="Content Placeholder 5"/>
          <p:cNvSpPr>
            <a:spLocks noGrp="1"/>
          </p:cNvSpPr>
          <p:nvPr>
            <p:ph sz="quarter" idx="4"/>
          </p:nvPr>
        </p:nvSpPr>
        <p:spPr>
          <a:xfrm>
            <a:off x="6525014"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7" name="Date Placeholder 6"/>
          <p:cNvSpPr>
            <a:spLocks noGrp="1"/>
          </p:cNvSpPr>
          <p:nvPr>
            <p:ph type="dt" sz="half" idx="10"/>
          </p:nvPr>
        </p:nvSpPr>
        <p:spPr/>
        <p:txBody>
          <a:bodyPr/>
          <a:lstStyle/>
          <a:p>
            <a:fld id="{87DE6118-2437-4B30-8E3C-4D2BE6020583}" type="datetimeFigureOut">
              <a:rPr lang="en-US" dirty="0"/>
              <a:t>3/6/2024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Μόνο τίτλο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l-GR"/>
              <a:t>Κάντε κλικ για να επεξεργαστείτε τον τίτλο υποδείγματος</a:t>
            </a:r>
            <a:endParaRPr lang="en-US" dirty="0"/>
          </a:p>
        </p:txBody>
      </p:sp>
      <p:sp>
        <p:nvSpPr>
          <p:cNvPr id="3" name="Date Placeholder 2"/>
          <p:cNvSpPr>
            <a:spLocks noGrp="1"/>
          </p:cNvSpPr>
          <p:nvPr>
            <p:ph type="dt" sz="half" idx="10"/>
          </p:nvPr>
        </p:nvSpPr>
        <p:spPr/>
        <p:txBody>
          <a:bodyPr/>
          <a:lstStyle/>
          <a:p>
            <a:fld id="{87DE6118-2437-4B30-8E3C-4D2BE6020583}" type="datetimeFigureOut">
              <a:rPr lang="en-US" dirty="0"/>
              <a:t>3/6/2024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Κενό">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7DE6118-2437-4B30-8E3C-4D2BE6020583}" type="datetimeFigureOut">
              <a:rPr lang="en-US" dirty="0"/>
              <a:t>3/6/2024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Περιεχόμενο με λεζάντα">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Autofit/>
          </a:bodyPr>
          <a:lstStyle>
            <a:lvl1pPr>
              <a:lnSpc>
                <a:spcPct val="84000"/>
              </a:lnSpc>
              <a:defRPr sz="4800" baseline="0">
                <a:solidFill>
                  <a:schemeClr val="tx2"/>
                </a:solidFill>
              </a:defRPr>
            </a:lvl1pPr>
          </a:lstStyle>
          <a:p>
            <a:r>
              <a:rPr lang="el-GR"/>
              <a:t>Κάντε κλικ για να επεξεργαστείτε τον τίτλο υποδείγματος</a:t>
            </a:r>
            <a:endParaRPr lang="en-US" dirty="0"/>
          </a:p>
        </p:txBody>
      </p:sp>
      <p:sp>
        <p:nvSpPr>
          <p:cNvPr id="3" name="Content Placeholder 2"/>
          <p:cNvSpPr>
            <a:spLocks noGrp="1"/>
          </p:cNvSpPr>
          <p:nvPr>
            <p:ph idx="1"/>
          </p:nvPr>
        </p:nvSpPr>
        <p:spPr>
          <a:xfrm>
            <a:off x="6256020" y="685801"/>
            <a:ext cx="5212080" cy="5175250"/>
          </a:xfrm>
        </p:spPr>
        <p:txBody>
          <a:bodyPr/>
          <a:lstStyle>
            <a:lvl1pPr>
              <a:defRPr sz="2000"/>
            </a:lvl1pPr>
            <a:lvl2pPr>
              <a:defRPr sz="2000"/>
            </a:lvl2pPr>
            <a:lvl3pPr>
              <a:defRPr sz="1800"/>
            </a:lvl3pPr>
            <a:lvl4pPr>
              <a:defRPr sz="1800"/>
            </a:lvl4pPr>
            <a:lvl5pPr>
              <a:defRPr sz="1600"/>
            </a:lvl5pPr>
            <a:lvl6pPr>
              <a:defRPr sz="1600"/>
            </a:lvl6pPr>
            <a:lvl7pPr>
              <a:defRPr sz="1600"/>
            </a:lvl7pPr>
            <a:lvl8pPr>
              <a:defRPr sz="1600"/>
            </a:lvl8pPr>
            <a:lvl9pPr>
              <a:defRPr sz="1600"/>
            </a:lvl9p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Text Placeholder 3"/>
          <p:cNvSpPr>
            <a:spLocks noGrp="1"/>
          </p:cNvSpPr>
          <p:nvPr>
            <p:ph type="body" sz="half" idx="2"/>
          </p:nvPr>
        </p:nvSpPr>
        <p:spPr>
          <a:xfrm>
            <a:off x="723900" y="2856344"/>
            <a:ext cx="3855720" cy="3011056"/>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l-GR"/>
              <a:t>Στυλ κειμένου υποδείγματος</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dirty="0"/>
              <a:pPr/>
              <a:t>3/6/2024</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dirty="0"/>
              <a:pPr/>
              <a:t>‹#›</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Εικόνα με λεζάντα">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rmAutofit/>
          </a:bodyPr>
          <a:lstStyle>
            <a:lvl1pPr>
              <a:lnSpc>
                <a:spcPct val="84000"/>
              </a:lnSpc>
              <a:defRPr sz="4800" baseline="0"/>
            </a:lvl1pPr>
          </a:lstStyle>
          <a:p>
            <a:r>
              <a:rPr lang="el-GR"/>
              <a:t>Κάντε κλικ για να επεξεργαστείτε τον τίτλο υποδείγματος</a:t>
            </a:r>
            <a:endParaRPr lang="en-US" dirty="0"/>
          </a:p>
        </p:txBody>
      </p:sp>
      <p:sp>
        <p:nvSpPr>
          <p:cNvPr id="3" name="Picture Placeholder 2"/>
          <p:cNvSpPr>
            <a:spLocks noGrp="1" noChangeAspect="1"/>
          </p:cNvSpPr>
          <p:nvPr>
            <p:ph type="pic" idx="1"/>
          </p:nvPr>
        </p:nvSpPr>
        <p:spPr>
          <a:xfrm>
            <a:off x="5532120" y="0"/>
            <a:ext cx="6659880" cy="6857999"/>
          </a:xfrm>
        </p:spPr>
        <p:txBody>
          <a:bodyPr anchor="t">
            <a:normAutofit/>
          </a:bodyPr>
          <a:lstStyle>
            <a:lvl1pPr marL="0" indent="0">
              <a:buNone/>
              <a:defRPr sz="2000"/>
            </a:lvl1pPr>
            <a:lvl2pPr marL="457200" indent="0">
              <a:buNone/>
              <a:defRPr sz="2000"/>
            </a:lvl2pPr>
            <a:lvl3pPr marL="914400" indent="0">
              <a:buNone/>
              <a:defRPr sz="20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l-GR"/>
              <a:t>Κάντε κλικ στο εικονίδιο για να προσθέσετε εικόνα</a:t>
            </a:r>
            <a:endParaRPr lang="en-US" dirty="0"/>
          </a:p>
        </p:txBody>
      </p:sp>
      <p:sp>
        <p:nvSpPr>
          <p:cNvPr id="4" name="Text Placeholder 3"/>
          <p:cNvSpPr>
            <a:spLocks noGrp="1"/>
          </p:cNvSpPr>
          <p:nvPr>
            <p:ph type="body" sz="half" idx="2"/>
          </p:nvPr>
        </p:nvSpPr>
        <p:spPr>
          <a:xfrm>
            <a:off x="723900" y="2855968"/>
            <a:ext cx="3855720" cy="3011432"/>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l-GR"/>
              <a:t>Στυλ κειμένου υποδείγματος</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dirty="0"/>
              <a:pPr/>
              <a:t>3/6/2024</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dirty="0"/>
              <a:pPr/>
              <a:t>‹#›</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371600" y="685800"/>
            <a:ext cx="9601200" cy="1485900"/>
          </a:xfrm>
          <a:prstGeom prst="rect">
            <a:avLst/>
          </a:prstGeom>
        </p:spPr>
        <p:txBody>
          <a:bodyPr vert="horz" lIns="91440" tIns="45720" rIns="91440" bIns="45720" rtlCol="0" anchor="t">
            <a:normAutofit/>
          </a:body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1371600" y="2286000"/>
            <a:ext cx="9601200" cy="3581400"/>
          </a:xfrm>
          <a:prstGeom prst="rect">
            <a:avLst/>
          </a:prstGeom>
        </p:spPr>
        <p:txBody>
          <a:bodyPr vert="horz" lIns="91440" tIns="45720" rIns="91440" bIns="45720" rtlCol="0">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2"/>
          </p:nvPr>
        </p:nvSpPr>
        <p:spPr>
          <a:xfrm>
            <a:off x="1390650" y="6453386"/>
            <a:ext cx="1204572" cy="404614"/>
          </a:xfrm>
          <a:prstGeom prst="rect">
            <a:avLst/>
          </a:prstGeom>
        </p:spPr>
        <p:txBody>
          <a:bodyPr vert="horz" lIns="91440" tIns="45720" rIns="91440" bIns="45720" rtlCol="0" anchor="ctr"/>
          <a:lstStyle>
            <a:lvl1pPr algn="l">
              <a:defRPr sz="1200" baseline="0">
                <a:solidFill>
                  <a:schemeClr val="tx2"/>
                </a:solidFill>
              </a:defRPr>
            </a:lvl1pPr>
          </a:lstStyle>
          <a:p>
            <a:fld id="{87DE6118-2437-4B30-8E3C-4D2BE6020583}" type="datetimeFigureOut">
              <a:rPr lang="en-US" dirty="0"/>
              <a:pPr/>
              <a:t>3/6/2024</a:t>
            </a:fld>
            <a:endParaRPr lang="en-US" dirty="0"/>
          </a:p>
        </p:txBody>
      </p:sp>
      <p:sp>
        <p:nvSpPr>
          <p:cNvPr id="5" name="Footer Placeholder 4"/>
          <p:cNvSpPr>
            <a:spLocks noGrp="1"/>
          </p:cNvSpPr>
          <p:nvPr>
            <p:ph type="ftr" sz="quarter" idx="3"/>
          </p:nvPr>
        </p:nvSpPr>
        <p:spPr>
          <a:xfrm>
            <a:off x="2893564" y="6453386"/>
            <a:ext cx="6280830" cy="404614"/>
          </a:xfrm>
          <a:prstGeom prst="rect">
            <a:avLst/>
          </a:prstGeom>
        </p:spPr>
        <p:txBody>
          <a:bodyPr vert="horz" lIns="91440" tIns="45720" rIns="91440" bIns="45720" rtlCol="0" anchor="ctr"/>
          <a:lstStyle>
            <a:lvl1pPr algn="l">
              <a:defRPr sz="1200" baseline="0">
                <a:solidFill>
                  <a:schemeClr val="tx2"/>
                </a:solidFill>
              </a:defRPr>
            </a:lvl1pPr>
          </a:lstStyle>
          <a:p>
            <a:endParaRPr lang="en-US" dirty="0"/>
          </a:p>
        </p:txBody>
      </p:sp>
      <p:sp>
        <p:nvSpPr>
          <p:cNvPr id="6" name="Slide Number Placeholder 5"/>
          <p:cNvSpPr>
            <a:spLocks noGrp="1"/>
          </p:cNvSpPr>
          <p:nvPr>
            <p:ph type="sldNum" sz="quarter" idx="4"/>
          </p:nvPr>
        </p:nvSpPr>
        <p:spPr>
          <a:xfrm>
            <a:off x="9472736" y="6453386"/>
            <a:ext cx="1596292" cy="404614"/>
          </a:xfrm>
          <a:prstGeom prst="rect">
            <a:avLst/>
          </a:prstGeom>
        </p:spPr>
        <p:txBody>
          <a:bodyPr vert="horz" lIns="91440" tIns="45720" rIns="91440" bIns="45720" rtlCol="0" anchor="ctr"/>
          <a:lstStyle>
            <a:lvl1pPr algn="r">
              <a:defRPr sz="1200" baseline="0">
                <a:solidFill>
                  <a:schemeClr val="tx2"/>
                </a:solidFill>
              </a:defRPr>
            </a:lvl1pPr>
          </a:lstStyle>
          <a:p>
            <a:fld id="{69E57DC2-970A-4B3E-BB1C-7A09969E49DF}" type="slidenum">
              <a:rPr lang="en-US" dirty="0"/>
              <a:pPr/>
              <a:t>‹#›</a:t>
            </a:fld>
            <a:endParaRPr lang="en-US" dirty="0"/>
          </a:p>
        </p:txBody>
      </p:sp>
      <p:sp>
        <p:nvSpPr>
          <p:cNvPr id="9" name="Rectangle 8" title="Side bar"/>
          <p:cNvSpPr/>
          <p:nvPr/>
        </p:nvSpPr>
        <p:spPr>
          <a:xfrm>
            <a:off x="478095"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89000"/>
        </a:lnSpc>
        <a:spcBef>
          <a:spcPct val="0"/>
        </a:spcBef>
        <a:buNone/>
        <a:defRPr sz="4400" kern="1200" baseline="0">
          <a:solidFill>
            <a:schemeClr val="tx2"/>
          </a:solidFill>
          <a:latin typeface="+mj-lt"/>
          <a:ea typeface="+mj-ea"/>
          <a:cs typeface="+mj-cs"/>
        </a:defRPr>
      </a:lvl1pPr>
    </p:titleStyle>
    <p:bodyStyle>
      <a:lvl1pPr marL="384048" indent="-384048" algn="l" defTabSz="914400" rtl="0" eaLnBrk="1" latinLnBrk="0" hangingPunct="1">
        <a:lnSpc>
          <a:spcPct val="94000"/>
        </a:lnSpc>
        <a:spcBef>
          <a:spcPts val="1000"/>
        </a:spcBef>
        <a:spcAft>
          <a:spcPts val="200"/>
        </a:spcAft>
        <a:buFont typeface="Franklin Gothic Book" panose="020B0503020102020204" pitchFamily="34" charset="0"/>
        <a:buChar char="■"/>
        <a:defRPr sz="2000" kern="1200" baseline="0">
          <a:solidFill>
            <a:schemeClr val="tx2"/>
          </a:solidFill>
          <a:latin typeface="+mn-lt"/>
          <a:ea typeface="+mn-ea"/>
          <a:cs typeface="+mn-cs"/>
        </a:defRPr>
      </a:lvl1pPr>
      <a:lvl2pPr marL="914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2000" i="1" kern="1200" baseline="0">
          <a:solidFill>
            <a:schemeClr val="tx2"/>
          </a:solidFill>
          <a:latin typeface="+mn-lt"/>
          <a:ea typeface="+mn-ea"/>
          <a:cs typeface="+mn-cs"/>
        </a:defRPr>
      </a:lvl2pPr>
      <a:lvl3pPr marL="1371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kern="1200" baseline="0">
          <a:solidFill>
            <a:schemeClr val="tx2"/>
          </a:solidFill>
          <a:latin typeface="+mn-lt"/>
          <a:ea typeface="+mn-ea"/>
          <a:cs typeface="+mn-cs"/>
        </a:defRPr>
      </a:lvl3pPr>
      <a:lvl4pPr marL="1828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i="1" kern="1200" baseline="0">
          <a:solidFill>
            <a:schemeClr val="tx2"/>
          </a:solidFill>
          <a:latin typeface="+mn-lt"/>
          <a:ea typeface="+mn-ea"/>
          <a:cs typeface="+mn-cs"/>
        </a:defRPr>
      </a:lvl4pPr>
      <a:lvl5pPr marL="22860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kern="1200" baseline="0">
          <a:solidFill>
            <a:schemeClr val="tx2"/>
          </a:solidFill>
          <a:latin typeface="+mn-lt"/>
          <a:ea typeface="+mn-ea"/>
          <a:cs typeface="+mn-cs"/>
        </a:defRPr>
      </a:lvl5pPr>
      <a:lvl6pPr marL="27432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i="1" kern="1200" baseline="0">
          <a:solidFill>
            <a:schemeClr val="tx2"/>
          </a:solidFill>
          <a:latin typeface="+mn-lt"/>
          <a:ea typeface="+mn-ea"/>
          <a:cs typeface="+mn-cs"/>
        </a:defRPr>
      </a:lvl6pPr>
      <a:lvl7pPr marL="3200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7pPr>
      <a:lvl8pPr marL="3657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i="1" kern="1200" baseline="0">
          <a:solidFill>
            <a:schemeClr val="tx2"/>
          </a:solidFill>
          <a:latin typeface="+mn-lt"/>
          <a:ea typeface="+mn-ea"/>
          <a:cs typeface="+mn-cs"/>
        </a:defRPr>
      </a:lvl8pPr>
      <a:lvl9pPr marL="4114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3" orient="horz" pos="1368">
          <p15:clr>
            <a:srgbClr val="F26B43"/>
          </p15:clr>
        </p15:guide>
        <p15:guide id="4" orient="horz" pos="1440">
          <p15:clr>
            <a:srgbClr val="F26B43"/>
          </p15:clr>
        </p15:guide>
        <p15:guide id="6" orient="horz" pos="3696">
          <p15:clr>
            <a:srgbClr val="F26B43"/>
          </p15:clr>
        </p15:guide>
        <p15:guide id="7" orient="horz" pos="432">
          <p15:clr>
            <a:srgbClr val="F26B43"/>
          </p15:clr>
        </p15:guide>
        <p15:guide id="8" orient="horz" pos="1512">
          <p15:clr>
            <a:srgbClr val="F26B43"/>
          </p15:clr>
        </p15:guide>
        <p15:guide id="9" pos="6912">
          <p15:clr>
            <a:srgbClr val="F26B43"/>
          </p15:clr>
        </p15:guide>
        <p15:guide id="10" pos="936">
          <p15:clr>
            <a:srgbClr val="F26B43"/>
          </p15:clr>
        </p15:guide>
        <p15:guide id="11" pos="864">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3" Type="http://schemas.openxmlformats.org/officeDocument/2006/relationships/image" Target="../media/image11.emf"/><Relationship Id="rId2" Type="http://schemas.openxmlformats.org/officeDocument/2006/relationships/image" Target="../media/image10.emf"/><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image" Target="../media/image12.emf"/><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image" Target="../media/image7.emf"/><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2" Type="http://schemas.openxmlformats.org/officeDocument/2006/relationships/image" Target="../media/image8.emf"/><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id="{5505CB69-47A8-C8FF-01B9-498D0FFD5D46}"/>
              </a:ext>
            </a:extLst>
          </p:cNvPr>
          <p:cNvSpPr>
            <a:spLocks noGrp="1"/>
          </p:cNvSpPr>
          <p:nvPr>
            <p:ph type="ctrTitle"/>
          </p:nvPr>
        </p:nvSpPr>
        <p:spPr>
          <a:xfrm>
            <a:off x="2598822" y="2430137"/>
            <a:ext cx="7581283" cy="4836935"/>
          </a:xfrm>
        </p:spPr>
        <p:txBody>
          <a:bodyPr/>
          <a:lstStyle/>
          <a:p>
            <a:br>
              <a:rPr lang="el-GR" sz="2400" dirty="0">
                <a:latin typeface="Times New Roman" panose="02020603050405020304" pitchFamily="18" charset="0"/>
                <a:cs typeface="Times New Roman" panose="02020603050405020304" pitchFamily="18" charset="0"/>
              </a:rPr>
            </a:br>
            <a:br>
              <a:rPr lang="el-GR" sz="2400" dirty="0">
                <a:latin typeface="Times New Roman" panose="02020603050405020304" pitchFamily="18" charset="0"/>
                <a:cs typeface="Times New Roman" panose="02020603050405020304" pitchFamily="18" charset="0"/>
              </a:rPr>
            </a:br>
            <a:r>
              <a:rPr lang="el-GR" sz="2400" dirty="0">
                <a:latin typeface="Times New Roman" panose="02020603050405020304" pitchFamily="18" charset="0"/>
                <a:cs typeface="Times New Roman" panose="02020603050405020304" pitchFamily="18" charset="0"/>
              </a:rPr>
              <a:t>ΕΘΝΙΚΟ ΚΑΙ ΚΑΠΟΔΙΣΤΡΙΑΚΟ ΠΑΝΕΠΙΣΤΗΜΙΟ ΑΘΗΝΩΝ</a:t>
            </a:r>
            <a:br>
              <a:rPr lang="el-GR" sz="2400" dirty="0">
                <a:latin typeface="Times New Roman" panose="02020603050405020304" pitchFamily="18" charset="0"/>
                <a:cs typeface="Times New Roman" panose="02020603050405020304" pitchFamily="18" charset="0"/>
              </a:rPr>
            </a:br>
            <a:r>
              <a:rPr lang="el-GR" sz="2400" dirty="0">
                <a:latin typeface="Times New Roman" panose="02020603050405020304" pitchFamily="18" charset="0"/>
                <a:cs typeface="Times New Roman" panose="02020603050405020304" pitchFamily="18" charset="0"/>
              </a:rPr>
              <a:t>ΤΜΗΜΑ ΜΑΘΗΜΑΤΙΚΩΝ</a:t>
            </a:r>
            <a:br>
              <a:rPr lang="el-GR" sz="2400" dirty="0">
                <a:latin typeface="Times New Roman" panose="02020603050405020304" pitchFamily="18" charset="0"/>
                <a:cs typeface="Times New Roman" panose="02020603050405020304" pitchFamily="18" charset="0"/>
              </a:rPr>
            </a:br>
            <a:br>
              <a:rPr lang="el-GR" sz="2400" dirty="0">
                <a:latin typeface="Times New Roman" panose="02020603050405020304" pitchFamily="18" charset="0"/>
                <a:cs typeface="Times New Roman" panose="02020603050405020304" pitchFamily="18" charset="0"/>
              </a:rPr>
            </a:br>
            <a:r>
              <a:rPr lang="el-GR" sz="2400" dirty="0">
                <a:latin typeface="Times New Roman" panose="02020603050405020304" pitchFamily="18" charset="0"/>
                <a:cs typeface="Times New Roman" panose="02020603050405020304" pitchFamily="18" charset="0"/>
              </a:rPr>
              <a:t>ΜΑΘΗΜΑ: </a:t>
            </a:r>
            <a:br>
              <a:rPr lang="el-GR" sz="2400" dirty="0">
                <a:latin typeface="Times New Roman" panose="02020603050405020304" pitchFamily="18" charset="0"/>
                <a:cs typeface="Times New Roman" panose="02020603050405020304" pitchFamily="18" charset="0"/>
              </a:rPr>
            </a:br>
            <a:r>
              <a:rPr lang="el-GR" sz="2400" dirty="0">
                <a:latin typeface="Times New Roman" panose="02020603050405020304" pitchFamily="18" charset="0"/>
                <a:cs typeface="Times New Roman" panose="02020603050405020304" pitchFamily="18" charset="0"/>
              </a:rPr>
              <a:t>795. </a:t>
            </a:r>
            <a:r>
              <a:rPr lang="el-GR" sz="2400" dirty="0" err="1">
                <a:latin typeface="Times New Roman" panose="02020603050405020304" pitchFamily="18" charset="0"/>
                <a:cs typeface="Times New Roman" panose="02020603050405020304" pitchFamily="18" charset="0"/>
              </a:rPr>
              <a:t>ΠΡΑκτικη</a:t>
            </a:r>
            <a:r>
              <a:rPr lang="el-GR" sz="2400" dirty="0">
                <a:latin typeface="Times New Roman" panose="02020603050405020304" pitchFamily="18" charset="0"/>
                <a:cs typeface="Times New Roman" panose="02020603050405020304" pitchFamily="18" charset="0"/>
              </a:rPr>
              <a:t> </a:t>
            </a:r>
            <a:r>
              <a:rPr lang="el-GR" sz="2400" dirty="0" err="1">
                <a:latin typeface="Times New Roman" panose="02020603050405020304" pitchFamily="18" charset="0"/>
                <a:cs typeface="Times New Roman" panose="02020603050405020304" pitchFamily="18" charset="0"/>
              </a:rPr>
              <a:t>ασκηση</a:t>
            </a:r>
            <a:r>
              <a:rPr lang="el-GR" sz="2400" dirty="0">
                <a:latin typeface="Times New Roman" panose="02020603050405020304" pitchFamily="18" charset="0"/>
                <a:cs typeface="Times New Roman" panose="02020603050405020304" pitchFamily="18" charset="0"/>
              </a:rPr>
              <a:t> σε </a:t>
            </a:r>
            <a:r>
              <a:rPr lang="el-GR" sz="2400" dirty="0" err="1">
                <a:latin typeface="Times New Roman" panose="02020603050405020304" pitchFamily="18" charset="0"/>
                <a:cs typeface="Times New Roman" panose="02020603050405020304" pitchFamily="18" charset="0"/>
              </a:rPr>
              <a:t>σχολεια</a:t>
            </a:r>
            <a:r>
              <a:rPr lang="el-GR" sz="2400" dirty="0">
                <a:latin typeface="Times New Roman" panose="02020603050405020304" pitchFamily="18" charset="0"/>
                <a:cs typeface="Times New Roman" panose="02020603050405020304" pitchFamily="18" charset="0"/>
              </a:rPr>
              <a:t> </a:t>
            </a:r>
            <a:br>
              <a:rPr lang="el-GR" sz="2400" dirty="0">
                <a:latin typeface="Times New Roman" panose="02020603050405020304" pitchFamily="18" charset="0"/>
                <a:cs typeface="Times New Roman" panose="02020603050405020304" pitchFamily="18" charset="0"/>
              </a:rPr>
            </a:br>
            <a:r>
              <a:rPr lang="el-GR" sz="2400" dirty="0">
                <a:latin typeface="Times New Roman" panose="02020603050405020304" pitchFamily="18" charset="0"/>
                <a:cs typeface="Times New Roman" panose="02020603050405020304" pitchFamily="18" charset="0"/>
              </a:rPr>
              <a:t>της</a:t>
            </a:r>
            <a:br>
              <a:rPr lang="el-GR" sz="2400" dirty="0">
                <a:latin typeface="Times New Roman" panose="02020603050405020304" pitchFamily="18" charset="0"/>
                <a:cs typeface="Times New Roman" panose="02020603050405020304" pitchFamily="18" charset="0"/>
              </a:rPr>
            </a:br>
            <a:r>
              <a:rPr lang="el-GR" sz="2400" dirty="0" err="1">
                <a:latin typeface="Times New Roman" panose="02020603050405020304" pitchFamily="18" charset="0"/>
                <a:cs typeface="Times New Roman" panose="02020603050405020304" pitchFamily="18" charset="0"/>
              </a:rPr>
              <a:t>δευτεροβαθμιασ</a:t>
            </a:r>
            <a:r>
              <a:rPr lang="el-GR" sz="2400" dirty="0">
                <a:latin typeface="Times New Roman" panose="02020603050405020304" pitchFamily="18" charset="0"/>
                <a:cs typeface="Times New Roman" panose="02020603050405020304" pitchFamily="18" charset="0"/>
              </a:rPr>
              <a:t> </a:t>
            </a:r>
            <a:r>
              <a:rPr lang="el-GR" sz="2400" dirty="0" err="1">
                <a:latin typeface="Times New Roman" panose="02020603050405020304" pitchFamily="18" charset="0"/>
                <a:cs typeface="Times New Roman" panose="02020603050405020304" pitchFamily="18" charset="0"/>
              </a:rPr>
              <a:t>εκπαιδευσησ</a:t>
            </a:r>
            <a:br>
              <a:rPr lang="el-GR" sz="2400" dirty="0">
                <a:latin typeface="Times New Roman" panose="02020603050405020304" pitchFamily="18" charset="0"/>
                <a:cs typeface="Times New Roman" panose="02020603050405020304" pitchFamily="18" charset="0"/>
              </a:rPr>
            </a:br>
            <a:br>
              <a:rPr lang="el-GR" sz="2400" dirty="0">
                <a:latin typeface="Times New Roman" panose="02020603050405020304" pitchFamily="18" charset="0"/>
                <a:cs typeface="Times New Roman" panose="02020603050405020304" pitchFamily="18" charset="0"/>
              </a:rPr>
            </a:br>
            <a:r>
              <a:rPr lang="el-GR" sz="2400" dirty="0" err="1">
                <a:latin typeface="Times New Roman" panose="02020603050405020304" pitchFamily="18" charset="0"/>
                <a:cs typeface="Times New Roman" panose="02020603050405020304" pitchFamily="18" charset="0"/>
              </a:rPr>
              <a:t>θεμα</a:t>
            </a:r>
            <a:r>
              <a:rPr lang="el-GR" sz="2400" dirty="0">
                <a:latin typeface="Times New Roman" panose="02020603050405020304" pitchFamily="18" charset="0"/>
                <a:cs typeface="Times New Roman" panose="02020603050405020304" pitchFamily="18" charset="0"/>
              </a:rPr>
              <a:t>: 1</a:t>
            </a:r>
            <a:r>
              <a:rPr lang="el-GR" sz="2400" baseline="30000" dirty="0">
                <a:latin typeface="Times New Roman" panose="02020603050405020304" pitchFamily="18" charset="0"/>
                <a:cs typeface="Times New Roman" panose="02020603050405020304" pitchFamily="18" charset="0"/>
              </a:rPr>
              <a:t>η</a:t>
            </a:r>
            <a:r>
              <a:rPr lang="el-GR" sz="2400" dirty="0">
                <a:latin typeface="Times New Roman" panose="02020603050405020304" pitchFamily="18" charset="0"/>
                <a:cs typeface="Times New Roman" panose="02020603050405020304" pitchFamily="18" charset="0"/>
              </a:rPr>
              <a:t> </a:t>
            </a:r>
            <a:r>
              <a:rPr lang="el-GR" sz="2400" dirty="0" err="1">
                <a:latin typeface="Times New Roman" panose="02020603050405020304" pitchFamily="18" charset="0"/>
                <a:cs typeface="Times New Roman" panose="02020603050405020304" pitchFamily="18" charset="0"/>
              </a:rPr>
              <a:t>ομαδικη</a:t>
            </a:r>
            <a:r>
              <a:rPr lang="el-GR" sz="2400" dirty="0">
                <a:latin typeface="Times New Roman" panose="02020603050405020304" pitchFamily="18" charset="0"/>
                <a:cs typeface="Times New Roman" panose="02020603050405020304" pitchFamily="18" charset="0"/>
              </a:rPr>
              <a:t> </a:t>
            </a:r>
            <a:r>
              <a:rPr lang="el-GR" sz="2400" dirty="0" err="1">
                <a:latin typeface="Times New Roman" panose="02020603050405020304" pitchFamily="18" charset="0"/>
                <a:cs typeface="Times New Roman" panose="02020603050405020304" pitchFamily="18" charset="0"/>
              </a:rPr>
              <a:t>εργασια-αναλυση</a:t>
            </a:r>
            <a:r>
              <a:rPr lang="el-GR" sz="2400" dirty="0">
                <a:latin typeface="Times New Roman" panose="02020603050405020304" pitchFamily="18" charset="0"/>
                <a:cs typeface="Times New Roman" panose="02020603050405020304" pitchFamily="18" charset="0"/>
              </a:rPr>
              <a:t>                     </a:t>
            </a:r>
            <a:r>
              <a:rPr lang="el-GR" sz="2400" dirty="0" err="1">
                <a:latin typeface="Times New Roman" panose="02020603050405020304" pitchFamily="18" charset="0"/>
                <a:cs typeface="Times New Roman" panose="02020603050405020304" pitchFamily="18" charset="0"/>
              </a:rPr>
              <a:t>κρισιμου</a:t>
            </a:r>
            <a:r>
              <a:rPr lang="el-GR" sz="2400" dirty="0">
                <a:latin typeface="Times New Roman" panose="02020603050405020304" pitchFamily="18" charset="0"/>
                <a:cs typeface="Times New Roman" panose="02020603050405020304" pitchFamily="18" charset="0"/>
              </a:rPr>
              <a:t> </a:t>
            </a:r>
            <a:r>
              <a:rPr lang="el-GR" sz="2400" dirty="0" err="1">
                <a:latin typeface="Times New Roman" panose="02020603050405020304" pitchFamily="18" charset="0"/>
                <a:cs typeface="Times New Roman" panose="02020603050405020304" pitchFamily="18" charset="0"/>
              </a:rPr>
              <a:t>συμβαντοσ</a:t>
            </a:r>
            <a:br>
              <a:rPr lang="el-GR" sz="2400" dirty="0">
                <a:latin typeface="Times New Roman" panose="02020603050405020304" pitchFamily="18" charset="0"/>
                <a:cs typeface="Times New Roman" panose="02020603050405020304" pitchFamily="18" charset="0"/>
              </a:rPr>
            </a:br>
            <a:br>
              <a:rPr lang="el-GR" sz="2400" dirty="0">
                <a:latin typeface="Times New Roman" panose="02020603050405020304" pitchFamily="18" charset="0"/>
                <a:cs typeface="Times New Roman" panose="02020603050405020304" pitchFamily="18" charset="0"/>
              </a:rPr>
            </a:br>
            <a:r>
              <a:rPr lang="el-GR" sz="2400" dirty="0" err="1">
                <a:latin typeface="Times New Roman" panose="02020603050405020304" pitchFamily="18" charset="0"/>
                <a:cs typeface="Times New Roman" panose="02020603050405020304" pitchFamily="18" charset="0"/>
              </a:rPr>
              <a:t>ευαγγελοσ</a:t>
            </a:r>
            <a:r>
              <a:rPr lang="el-GR" sz="2400" dirty="0">
                <a:latin typeface="Times New Roman" panose="02020603050405020304" pitchFamily="18" charset="0"/>
                <a:cs typeface="Times New Roman" panose="02020603050405020304" pitchFamily="18" charset="0"/>
              </a:rPr>
              <a:t> </a:t>
            </a:r>
            <a:r>
              <a:rPr lang="el-GR" sz="2400" dirty="0" err="1">
                <a:latin typeface="Times New Roman" panose="02020603050405020304" pitchFamily="18" charset="0"/>
                <a:cs typeface="Times New Roman" panose="02020603050405020304" pitchFamily="18" charset="0"/>
              </a:rPr>
              <a:t>καλατζησ</a:t>
            </a:r>
            <a:br>
              <a:rPr lang="el-GR" sz="2400" dirty="0">
                <a:latin typeface="Times New Roman" panose="02020603050405020304" pitchFamily="18" charset="0"/>
                <a:cs typeface="Times New Roman" panose="02020603050405020304" pitchFamily="18" charset="0"/>
              </a:rPr>
            </a:br>
            <a:r>
              <a:rPr lang="el-GR" sz="2400" dirty="0" err="1">
                <a:latin typeface="Times New Roman" panose="02020603050405020304" pitchFamily="18" charset="0"/>
                <a:cs typeface="Times New Roman" panose="02020603050405020304" pitchFamily="18" charset="0"/>
              </a:rPr>
              <a:t>φωτησ</a:t>
            </a:r>
            <a:r>
              <a:rPr lang="el-GR" sz="2400" dirty="0">
                <a:latin typeface="Times New Roman" panose="02020603050405020304" pitchFamily="18" charset="0"/>
                <a:cs typeface="Times New Roman" panose="02020603050405020304" pitchFamily="18" charset="0"/>
              </a:rPr>
              <a:t> </a:t>
            </a:r>
            <a:r>
              <a:rPr lang="el-GR" sz="2400" dirty="0" err="1">
                <a:latin typeface="Times New Roman" panose="02020603050405020304" pitchFamily="18" charset="0"/>
                <a:cs typeface="Times New Roman" panose="02020603050405020304" pitchFamily="18" charset="0"/>
              </a:rPr>
              <a:t>μπαλασινασ</a:t>
            </a:r>
            <a:br>
              <a:rPr lang="el-GR" sz="2400" dirty="0">
                <a:latin typeface="Times New Roman" panose="02020603050405020304" pitchFamily="18" charset="0"/>
                <a:cs typeface="Times New Roman" panose="02020603050405020304" pitchFamily="18" charset="0"/>
              </a:rPr>
            </a:br>
            <a:br>
              <a:rPr lang="el-GR" sz="2400" dirty="0">
                <a:latin typeface="Times New Roman" panose="02020603050405020304" pitchFamily="18" charset="0"/>
                <a:cs typeface="Times New Roman" panose="02020603050405020304" pitchFamily="18" charset="0"/>
              </a:rPr>
            </a:br>
            <a:br>
              <a:rPr lang="el-GR" sz="2400" dirty="0">
                <a:latin typeface="Times New Roman" panose="02020603050405020304" pitchFamily="18" charset="0"/>
                <a:cs typeface="Times New Roman" panose="02020603050405020304" pitchFamily="18" charset="0"/>
              </a:rPr>
            </a:br>
            <a:br>
              <a:rPr lang="el-GR" sz="2400" dirty="0">
                <a:latin typeface="Times New Roman" panose="02020603050405020304" pitchFamily="18" charset="0"/>
                <a:cs typeface="Times New Roman" panose="02020603050405020304" pitchFamily="18" charset="0"/>
              </a:rPr>
            </a:br>
            <a:endParaRPr lang="el-GR" sz="2400" dirty="0">
              <a:latin typeface="Times New Roman" panose="02020603050405020304" pitchFamily="18" charset="0"/>
              <a:cs typeface="Times New Roman" panose="02020603050405020304" pitchFamily="18" charset="0"/>
            </a:endParaRPr>
          </a:p>
        </p:txBody>
      </p:sp>
      <p:pic>
        <p:nvPicPr>
          <p:cNvPr id="4" name="Εικόνα 3">
            <a:extLst>
              <a:ext uri="{FF2B5EF4-FFF2-40B4-BE49-F238E27FC236}">
                <a16:creationId xmlns:a16="http://schemas.microsoft.com/office/drawing/2014/main" id="{9CAD496E-583C-0ADC-A6DD-C60A3CABF0CF}"/>
              </a:ext>
            </a:extLst>
          </p:cNvPr>
          <p:cNvPicPr>
            <a:picLocks noChangeAspect="1"/>
          </p:cNvPicPr>
          <p:nvPr/>
        </p:nvPicPr>
        <p:blipFill>
          <a:blip r:embed="rId2"/>
          <a:stretch>
            <a:fillRect/>
          </a:stretch>
        </p:blipFill>
        <p:spPr>
          <a:xfrm>
            <a:off x="1248084" y="1628032"/>
            <a:ext cx="2476883" cy="2089280"/>
          </a:xfrm>
          <a:prstGeom prst="rect">
            <a:avLst/>
          </a:prstGeom>
        </p:spPr>
      </p:pic>
    </p:spTree>
    <p:extLst>
      <p:ext uri="{BB962C8B-B14F-4D97-AF65-F5344CB8AC3E}">
        <p14:creationId xmlns:p14="http://schemas.microsoft.com/office/powerpoint/2010/main" val="5783906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Εικόνα 1">
            <a:extLst>
              <a:ext uri="{FF2B5EF4-FFF2-40B4-BE49-F238E27FC236}">
                <a16:creationId xmlns:a16="http://schemas.microsoft.com/office/drawing/2014/main" id="{420D682F-2C9B-83A7-964B-F3C2A53C06C8}"/>
              </a:ext>
            </a:extLst>
          </p:cNvPr>
          <p:cNvPicPr>
            <a:picLocks noChangeAspect="1"/>
          </p:cNvPicPr>
          <p:nvPr/>
        </p:nvPicPr>
        <p:blipFill>
          <a:blip r:embed="rId2"/>
          <a:stretch>
            <a:fillRect/>
          </a:stretch>
        </p:blipFill>
        <p:spPr>
          <a:xfrm>
            <a:off x="930442" y="469471"/>
            <a:ext cx="10780295" cy="6139875"/>
          </a:xfrm>
          <a:prstGeom prst="rect">
            <a:avLst/>
          </a:prstGeom>
        </p:spPr>
      </p:pic>
    </p:spTree>
    <p:extLst>
      <p:ext uri="{BB962C8B-B14F-4D97-AF65-F5344CB8AC3E}">
        <p14:creationId xmlns:p14="http://schemas.microsoft.com/office/powerpoint/2010/main" val="199278310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Εικόνα 2">
            <a:extLst>
              <a:ext uri="{FF2B5EF4-FFF2-40B4-BE49-F238E27FC236}">
                <a16:creationId xmlns:a16="http://schemas.microsoft.com/office/drawing/2014/main" id="{EE880ADC-AC50-BDFA-5012-96949C343BA1}"/>
              </a:ext>
            </a:extLst>
          </p:cNvPr>
          <p:cNvPicPr>
            <a:picLocks noChangeAspect="1"/>
          </p:cNvPicPr>
          <p:nvPr/>
        </p:nvPicPr>
        <p:blipFill>
          <a:blip r:embed="rId2"/>
          <a:stretch>
            <a:fillRect/>
          </a:stretch>
        </p:blipFill>
        <p:spPr>
          <a:xfrm>
            <a:off x="1079262" y="176463"/>
            <a:ext cx="9573738" cy="3834063"/>
          </a:xfrm>
          <a:prstGeom prst="rect">
            <a:avLst/>
          </a:prstGeom>
        </p:spPr>
      </p:pic>
      <p:pic>
        <p:nvPicPr>
          <p:cNvPr id="7" name="Εικόνα 6">
            <a:extLst>
              <a:ext uri="{FF2B5EF4-FFF2-40B4-BE49-F238E27FC236}">
                <a16:creationId xmlns:a16="http://schemas.microsoft.com/office/drawing/2014/main" id="{682F1F80-D60D-16FA-D745-C775AFD0844A}"/>
              </a:ext>
            </a:extLst>
          </p:cNvPr>
          <p:cNvPicPr>
            <a:picLocks noChangeAspect="1"/>
          </p:cNvPicPr>
          <p:nvPr/>
        </p:nvPicPr>
        <p:blipFill>
          <a:blip r:embed="rId3"/>
          <a:stretch>
            <a:fillRect/>
          </a:stretch>
        </p:blipFill>
        <p:spPr>
          <a:xfrm>
            <a:off x="1079262" y="4246746"/>
            <a:ext cx="9573738" cy="2611254"/>
          </a:xfrm>
          <a:prstGeom prst="rect">
            <a:avLst/>
          </a:prstGeom>
        </p:spPr>
      </p:pic>
    </p:spTree>
    <p:extLst>
      <p:ext uri="{BB962C8B-B14F-4D97-AF65-F5344CB8AC3E}">
        <p14:creationId xmlns:p14="http://schemas.microsoft.com/office/powerpoint/2010/main" val="182792784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Εικόνα 1">
            <a:extLst>
              <a:ext uri="{FF2B5EF4-FFF2-40B4-BE49-F238E27FC236}">
                <a16:creationId xmlns:a16="http://schemas.microsoft.com/office/drawing/2014/main" id="{22BF5F9B-42DD-7C2C-2627-33C4EE8AD03C}"/>
              </a:ext>
            </a:extLst>
          </p:cNvPr>
          <p:cNvPicPr>
            <a:picLocks noChangeAspect="1"/>
          </p:cNvPicPr>
          <p:nvPr/>
        </p:nvPicPr>
        <p:blipFill>
          <a:blip r:embed="rId2"/>
          <a:stretch>
            <a:fillRect/>
          </a:stretch>
        </p:blipFill>
        <p:spPr>
          <a:xfrm>
            <a:off x="882315" y="260684"/>
            <a:ext cx="10876548" cy="6336632"/>
          </a:xfrm>
          <a:prstGeom prst="rect">
            <a:avLst/>
          </a:prstGeom>
        </p:spPr>
      </p:pic>
    </p:spTree>
    <p:extLst>
      <p:ext uri="{BB962C8B-B14F-4D97-AF65-F5344CB8AC3E}">
        <p14:creationId xmlns:p14="http://schemas.microsoft.com/office/powerpoint/2010/main" val="81729115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id="{00C9F596-0258-956D-AA50-1DE17ACA6C2E}"/>
              </a:ext>
            </a:extLst>
          </p:cNvPr>
          <p:cNvSpPr>
            <a:spLocks noGrp="1"/>
          </p:cNvSpPr>
          <p:nvPr>
            <p:ph type="title"/>
          </p:nvPr>
        </p:nvSpPr>
        <p:spPr>
          <a:xfrm>
            <a:off x="1219200" y="140368"/>
            <a:ext cx="9601200" cy="1485900"/>
          </a:xfrm>
        </p:spPr>
        <p:txBody>
          <a:bodyPr>
            <a:normAutofit/>
          </a:bodyPr>
          <a:lstStyle/>
          <a:p>
            <a:r>
              <a:rPr lang="el-GR" sz="2400" dirty="0">
                <a:latin typeface="Times New Roman" panose="02020603050405020304" pitchFamily="18" charset="0"/>
                <a:cs typeface="Times New Roman" panose="02020603050405020304" pitchFamily="18" charset="0"/>
              </a:rPr>
              <a:t>ΜΑΘΗΜΑ: Στατιστική, Α’ Γυμνασίου.</a:t>
            </a:r>
            <a:br>
              <a:rPr lang="el-GR" sz="2400" dirty="0">
                <a:latin typeface="Times New Roman" panose="02020603050405020304" pitchFamily="18" charset="0"/>
                <a:cs typeface="Times New Roman" panose="02020603050405020304" pitchFamily="18" charset="0"/>
              </a:rPr>
            </a:br>
            <a:r>
              <a:rPr lang="el-GR" sz="2400" dirty="0">
                <a:latin typeface="Times New Roman" panose="02020603050405020304" pitchFamily="18" charset="0"/>
                <a:cs typeface="Times New Roman" panose="02020603050405020304" pitchFamily="18" charset="0"/>
              </a:rPr>
              <a:t>ΗΜΕΡΟΜΗΝΙΑ: 29/02/2024</a:t>
            </a:r>
            <a:br>
              <a:rPr lang="el-GR" sz="2400" dirty="0">
                <a:latin typeface="Times New Roman" panose="02020603050405020304" pitchFamily="18" charset="0"/>
                <a:cs typeface="Times New Roman" panose="02020603050405020304" pitchFamily="18" charset="0"/>
              </a:rPr>
            </a:br>
            <a:r>
              <a:rPr lang="el-GR" sz="2400" dirty="0">
                <a:latin typeface="Times New Roman" panose="02020603050405020304" pitchFamily="18" charset="0"/>
                <a:cs typeface="Times New Roman" panose="02020603050405020304" pitchFamily="18" charset="0"/>
              </a:rPr>
              <a:t>Περιγραφή σύντομη του πρώτου κρίσιμου συμβάντος που επιλέχθηκε</a:t>
            </a:r>
          </a:p>
        </p:txBody>
      </p:sp>
      <p:sp>
        <p:nvSpPr>
          <p:cNvPr id="7" name="TextBox 6">
            <a:extLst>
              <a:ext uri="{FF2B5EF4-FFF2-40B4-BE49-F238E27FC236}">
                <a16:creationId xmlns:a16="http://schemas.microsoft.com/office/drawing/2014/main" id="{12DB4BA8-B98D-336E-BF23-55352EBA68D3}"/>
              </a:ext>
            </a:extLst>
          </p:cNvPr>
          <p:cNvSpPr txBox="1"/>
          <p:nvPr/>
        </p:nvSpPr>
        <p:spPr>
          <a:xfrm>
            <a:off x="1026695" y="1215838"/>
            <a:ext cx="10531642" cy="5262979"/>
          </a:xfrm>
          <a:prstGeom prst="rect">
            <a:avLst/>
          </a:prstGeom>
          <a:noFill/>
        </p:spPr>
        <p:txBody>
          <a:bodyPr wrap="square">
            <a:spAutoFit/>
          </a:bodyPr>
          <a:lstStyle/>
          <a:p>
            <a:r>
              <a:rPr lang="el-GR" sz="1200" dirty="0">
                <a:effectLst/>
                <a:latin typeface="Times New Roman" panose="02020603050405020304" pitchFamily="18" charset="0"/>
                <a:ea typeface="Times New Roman" panose="02020603050405020304" pitchFamily="18" charset="0"/>
              </a:rPr>
              <a:t> </a:t>
            </a:r>
            <a:r>
              <a:rPr lang="el-GR" sz="1600" dirty="0">
                <a:effectLst/>
                <a:latin typeface="Times New Roman" panose="02020603050405020304" pitchFamily="18" charset="0"/>
                <a:ea typeface="Times New Roman" panose="02020603050405020304" pitchFamily="18" charset="0"/>
              </a:rPr>
              <a:t>Ο εκπαιδευτικός έχει παρουσιάσει στους μαθητές του στατιστικά στοιχεία και τα αντίστοιχα διαγράμματα που αφορούν 4 τμήματα μιας τάξης. Κάθε τμήμα έχει 26 μαθητές με τον διαχωρισμό σε τμήματα να έχει γίνει με βάση τα επώνυμα και τις ξένες γλώσσες των μαθητών. Δίνονται τα πλήθη των μαθητών κάθε τμήματος που έχουν γεννηθεί σε καθέναν από τους 12 μήνες του έτους. Το ερώτημα που θέτει ο εκπαιδευτικός είναι γιατί υπάρχουν μήνες στους οποίους για κάποια τμήματα δεν υπάρχουν μαθητές που έχουν γεννηθεί σε αυτούς. </a:t>
            </a:r>
          </a:p>
          <a:p>
            <a:r>
              <a:rPr lang="el-GR" sz="1600" dirty="0">
                <a:effectLst/>
                <a:latin typeface="Times New Roman" panose="02020603050405020304" pitchFamily="18" charset="0"/>
                <a:ea typeface="Times New Roman" panose="02020603050405020304" pitchFamily="18" charset="0"/>
              </a:rPr>
              <a:t>-Μ1: Έτυχε. </a:t>
            </a:r>
          </a:p>
          <a:p>
            <a:r>
              <a:rPr lang="el-GR" sz="1600" dirty="0">
                <a:effectLst/>
                <a:latin typeface="Times New Roman" panose="02020603050405020304" pitchFamily="18" charset="0"/>
                <a:ea typeface="Times New Roman" panose="02020603050405020304" pitchFamily="18" charset="0"/>
              </a:rPr>
              <a:t>-Κ: Γιατί;</a:t>
            </a:r>
          </a:p>
          <a:p>
            <a:r>
              <a:rPr lang="el-GR" sz="1600" dirty="0">
                <a:effectLst/>
                <a:latin typeface="Times New Roman" panose="02020603050405020304" pitchFamily="18" charset="0"/>
                <a:ea typeface="Times New Roman" panose="02020603050405020304" pitchFamily="18" charset="0"/>
              </a:rPr>
              <a:t>[…]</a:t>
            </a:r>
          </a:p>
          <a:p>
            <a:r>
              <a:rPr lang="el-GR" sz="1600" dirty="0">
                <a:effectLst/>
                <a:latin typeface="Times New Roman" panose="02020603050405020304" pitchFamily="18" charset="0"/>
                <a:ea typeface="Times New Roman" panose="02020603050405020304" pitchFamily="18" charset="0"/>
              </a:rPr>
              <a:t>-Κ: Το 26 είναι μικρός αριθμός και οι μήνες είναι πολλοί (12). Σε ιδανικές συνθήκες, σε κάθε μήνα θα αντιστοιχούσαν 2 μαθητές και σε κάποιους 3. Ωστόσο υπάρχει </a:t>
            </a:r>
            <a:r>
              <a:rPr lang="el-GR" sz="1600" dirty="0" err="1">
                <a:effectLst/>
                <a:latin typeface="Times New Roman" panose="02020603050405020304" pitchFamily="18" charset="0"/>
                <a:ea typeface="Times New Roman" panose="02020603050405020304" pitchFamily="18" charset="0"/>
              </a:rPr>
              <a:t>τυχαιότητα</a:t>
            </a:r>
            <a:r>
              <a:rPr lang="el-GR" sz="1600" dirty="0">
                <a:effectLst/>
                <a:latin typeface="Times New Roman" panose="02020603050405020304" pitchFamily="18" charset="0"/>
                <a:ea typeface="Times New Roman" panose="02020603050405020304" pitchFamily="18" charset="0"/>
              </a:rPr>
              <a:t> οπότε είναι λογικό να υπάρχουν και μήνες χωρίς καθόλου μαθητές. Αν ρίξουμε ένα ζάρι 12 φορές δεν σημαίνει ότι κάθε αριθμός θα εμφανιστεί 2 φορές.</a:t>
            </a:r>
          </a:p>
          <a:p>
            <a:r>
              <a:rPr lang="el-GR" sz="1600" dirty="0">
                <a:effectLst/>
                <a:latin typeface="Times New Roman" panose="02020603050405020304" pitchFamily="18" charset="0"/>
                <a:ea typeface="Times New Roman" panose="02020603050405020304" pitchFamily="18" charset="0"/>
              </a:rPr>
              <a:t>- Μ2: Μα η επιλογή έχει γίνει βάση των επώνυμων και των ξένων γλωσσών. Αν π.χ. τα τμήματα Α1 και Α2 αντάλλαζαν μαθητές, τότε και τα δύο τμήματα θα είχαν μαθητές και από τους 12 μήνες.</a:t>
            </a:r>
          </a:p>
          <a:p>
            <a:r>
              <a:rPr lang="el-GR" sz="1600" dirty="0">
                <a:effectLst/>
                <a:latin typeface="Times New Roman" panose="02020603050405020304" pitchFamily="18" charset="0"/>
                <a:ea typeface="Times New Roman" panose="02020603050405020304" pitchFamily="18" charset="0"/>
              </a:rPr>
              <a:t>-Κ: Ναι, αλλά η επιλογή έχει γίνει τυχαία και όχι ώστε κάθε τμήμα να έχει μαθητές και από τους 12 μήνες.</a:t>
            </a:r>
          </a:p>
          <a:p>
            <a:r>
              <a:rPr lang="el-GR" sz="1600" dirty="0">
                <a:effectLst/>
                <a:latin typeface="Times New Roman" panose="02020603050405020304" pitchFamily="18" charset="0"/>
                <a:ea typeface="Times New Roman" panose="02020603050405020304" pitchFamily="18" charset="0"/>
              </a:rPr>
              <a:t>-Μ2: Όμως τους έχουν χωρίσει με βάση τα επώνυμα και τις ξένες γλώσσες.</a:t>
            </a:r>
          </a:p>
          <a:p>
            <a:r>
              <a:rPr lang="el-GR" sz="1600" dirty="0">
                <a:effectLst/>
                <a:latin typeface="Times New Roman" panose="02020603050405020304" pitchFamily="18" charset="0"/>
                <a:ea typeface="Times New Roman" panose="02020603050405020304" pitchFamily="18" charset="0"/>
              </a:rPr>
              <a:t>-Κ: Έχεις κολλήσει στα επώνυμα και στις ξένες γλώσσες. Αν το κριτήριο χωρισμού σε τμήματα ήταν άλλο θα μπορούσε να γίνει αυτό που λες αλλά εδώ ο χωρισμός είναι τυχαίος. Σκεφτείτε ότι ρίχνουμε ένα ζάρι 12 φορές. Αυτό δεν σημαίνει ότι κάθε αριθμός θα εμφανιστεί 2 φορές. Υπάρχει </a:t>
            </a:r>
            <a:r>
              <a:rPr lang="el-GR" sz="1600" dirty="0" err="1">
                <a:effectLst/>
                <a:latin typeface="Times New Roman" panose="02020603050405020304" pitchFamily="18" charset="0"/>
                <a:ea typeface="Times New Roman" panose="02020603050405020304" pitchFamily="18" charset="0"/>
              </a:rPr>
              <a:t>τυχαιότητα</a:t>
            </a:r>
            <a:r>
              <a:rPr lang="el-GR" sz="1600" dirty="0">
                <a:effectLst/>
                <a:latin typeface="Times New Roman" panose="02020603050405020304" pitchFamily="18" charset="0"/>
                <a:ea typeface="Times New Roman" panose="02020603050405020304" pitchFamily="18" charset="0"/>
              </a:rPr>
              <a:t>.</a:t>
            </a:r>
          </a:p>
          <a:p>
            <a:r>
              <a:rPr lang="el-GR" sz="1600" dirty="0">
                <a:effectLst/>
                <a:latin typeface="Times New Roman" panose="02020603050405020304" pitchFamily="18" charset="0"/>
                <a:ea typeface="Times New Roman" panose="02020603050405020304" pitchFamily="18" charset="0"/>
              </a:rPr>
              <a:t>-Μ2: Και δεν θα μπορούσε να ευνοηθεί ένα αποτέλεσμα;</a:t>
            </a:r>
          </a:p>
          <a:p>
            <a:r>
              <a:rPr lang="el-GR" sz="1600" dirty="0">
                <a:effectLst/>
                <a:latin typeface="Times New Roman" panose="02020603050405020304" pitchFamily="18" charset="0"/>
                <a:ea typeface="Times New Roman" panose="02020603050405020304" pitchFamily="18" charset="0"/>
              </a:rPr>
              <a:t>-Κ: Μιλάμε για ιδανικό ζάρι.</a:t>
            </a:r>
          </a:p>
          <a:p>
            <a:r>
              <a:rPr lang="el-GR" sz="1600" dirty="0">
                <a:effectLst/>
                <a:latin typeface="Times New Roman" panose="02020603050405020304" pitchFamily="18" charset="0"/>
                <a:ea typeface="Times New Roman" panose="02020603050405020304" pitchFamily="18" charset="0"/>
              </a:rPr>
              <a:t>-Μ2: Αλλά υπάρχουν κριτήρια. Ακόμα και σε περίπτωση τύχης υπάρχουν κριτήρια.</a:t>
            </a:r>
          </a:p>
        </p:txBody>
      </p:sp>
    </p:spTree>
    <p:extLst>
      <p:ext uri="{BB962C8B-B14F-4D97-AF65-F5344CB8AC3E}">
        <p14:creationId xmlns:p14="http://schemas.microsoft.com/office/powerpoint/2010/main" val="27668045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Εικόνα 3">
            <a:extLst>
              <a:ext uri="{FF2B5EF4-FFF2-40B4-BE49-F238E27FC236}">
                <a16:creationId xmlns:a16="http://schemas.microsoft.com/office/drawing/2014/main" id="{5C52179A-B920-5401-1DA2-4F650744713A}"/>
              </a:ext>
            </a:extLst>
          </p:cNvPr>
          <p:cNvPicPr>
            <a:picLocks noChangeAspect="1"/>
          </p:cNvPicPr>
          <p:nvPr/>
        </p:nvPicPr>
        <p:blipFill>
          <a:blip r:embed="rId2"/>
          <a:stretch>
            <a:fillRect/>
          </a:stretch>
        </p:blipFill>
        <p:spPr>
          <a:xfrm>
            <a:off x="1021898" y="513346"/>
            <a:ext cx="11471827" cy="5582653"/>
          </a:xfrm>
          <a:prstGeom prst="rect">
            <a:avLst/>
          </a:prstGeom>
        </p:spPr>
      </p:pic>
    </p:spTree>
    <p:extLst>
      <p:ext uri="{BB962C8B-B14F-4D97-AF65-F5344CB8AC3E}">
        <p14:creationId xmlns:p14="http://schemas.microsoft.com/office/powerpoint/2010/main" val="42530807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Εικόνα 2">
            <a:extLst>
              <a:ext uri="{FF2B5EF4-FFF2-40B4-BE49-F238E27FC236}">
                <a16:creationId xmlns:a16="http://schemas.microsoft.com/office/drawing/2014/main" id="{6FBF5530-0730-4AD4-82A1-43DF9D7D0849}"/>
              </a:ext>
            </a:extLst>
          </p:cNvPr>
          <p:cNvPicPr>
            <a:picLocks noChangeAspect="1"/>
          </p:cNvPicPr>
          <p:nvPr/>
        </p:nvPicPr>
        <p:blipFill>
          <a:blip r:embed="rId2"/>
          <a:stretch>
            <a:fillRect/>
          </a:stretch>
        </p:blipFill>
        <p:spPr>
          <a:xfrm>
            <a:off x="1427748" y="218794"/>
            <a:ext cx="10764252" cy="6639206"/>
          </a:xfrm>
          <a:prstGeom prst="rect">
            <a:avLst/>
          </a:prstGeom>
        </p:spPr>
      </p:pic>
    </p:spTree>
    <p:extLst>
      <p:ext uri="{BB962C8B-B14F-4D97-AF65-F5344CB8AC3E}">
        <p14:creationId xmlns:p14="http://schemas.microsoft.com/office/powerpoint/2010/main" val="212627378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Εικόνα 1">
            <a:extLst>
              <a:ext uri="{FF2B5EF4-FFF2-40B4-BE49-F238E27FC236}">
                <a16:creationId xmlns:a16="http://schemas.microsoft.com/office/drawing/2014/main" id="{BF9BED8D-81C6-4589-0862-56A0F4385F96}"/>
              </a:ext>
            </a:extLst>
          </p:cNvPr>
          <p:cNvPicPr>
            <a:picLocks noChangeAspect="1"/>
          </p:cNvPicPr>
          <p:nvPr/>
        </p:nvPicPr>
        <p:blipFill>
          <a:blip r:embed="rId2"/>
          <a:stretch>
            <a:fillRect/>
          </a:stretch>
        </p:blipFill>
        <p:spPr>
          <a:xfrm>
            <a:off x="1869789" y="557462"/>
            <a:ext cx="9247389" cy="5999747"/>
          </a:xfrm>
          <a:prstGeom prst="rect">
            <a:avLst/>
          </a:prstGeom>
        </p:spPr>
      </p:pic>
    </p:spTree>
    <p:extLst>
      <p:ext uri="{BB962C8B-B14F-4D97-AF65-F5344CB8AC3E}">
        <p14:creationId xmlns:p14="http://schemas.microsoft.com/office/powerpoint/2010/main" val="388366444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Εικόνα 1">
            <a:extLst>
              <a:ext uri="{FF2B5EF4-FFF2-40B4-BE49-F238E27FC236}">
                <a16:creationId xmlns:a16="http://schemas.microsoft.com/office/drawing/2014/main" id="{02A27751-46BC-65E1-67AC-6C4A8F5F9DFD}"/>
              </a:ext>
            </a:extLst>
          </p:cNvPr>
          <p:cNvPicPr>
            <a:picLocks noChangeAspect="1"/>
          </p:cNvPicPr>
          <p:nvPr/>
        </p:nvPicPr>
        <p:blipFill>
          <a:blip r:embed="rId2"/>
          <a:stretch>
            <a:fillRect/>
          </a:stretch>
        </p:blipFill>
        <p:spPr>
          <a:xfrm>
            <a:off x="1055443" y="429126"/>
            <a:ext cx="10976234" cy="5999748"/>
          </a:xfrm>
          <a:prstGeom prst="rect">
            <a:avLst/>
          </a:prstGeom>
        </p:spPr>
      </p:pic>
    </p:spTree>
    <p:extLst>
      <p:ext uri="{BB962C8B-B14F-4D97-AF65-F5344CB8AC3E}">
        <p14:creationId xmlns:p14="http://schemas.microsoft.com/office/powerpoint/2010/main" val="349149802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Εικόνα 1">
            <a:extLst>
              <a:ext uri="{FF2B5EF4-FFF2-40B4-BE49-F238E27FC236}">
                <a16:creationId xmlns:a16="http://schemas.microsoft.com/office/drawing/2014/main" id="{BF2D4A92-8326-9448-2A5A-811037B06A7A}"/>
              </a:ext>
            </a:extLst>
          </p:cNvPr>
          <p:cNvPicPr>
            <a:picLocks noChangeAspect="1"/>
          </p:cNvPicPr>
          <p:nvPr/>
        </p:nvPicPr>
        <p:blipFill>
          <a:blip r:embed="rId2"/>
          <a:stretch>
            <a:fillRect/>
          </a:stretch>
        </p:blipFill>
        <p:spPr>
          <a:xfrm>
            <a:off x="897914" y="332873"/>
            <a:ext cx="10925118" cy="6525127"/>
          </a:xfrm>
          <a:prstGeom prst="rect">
            <a:avLst/>
          </a:prstGeom>
        </p:spPr>
      </p:pic>
    </p:spTree>
    <p:extLst>
      <p:ext uri="{BB962C8B-B14F-4D97-AF65-F5344CB8AC3E}">
        <p14:creationId xmlns:p14="http://schemas.microsoft.com/office/powerpoint/2010/main" val="327271359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id="{4F121A7D-83E3-0A89-AC91-4D76B5ADFA3A}"/>
              </a:ext>
            </a:extLst>
          </p:cNvPr>
          <p:cNvSpPr>
            <a:spLocks noGrp="1"/>
          </p:cNvSpPr>
          <p:nvPr>
            <p:ph type="title"/>
          </p:nvPr>
        </p:nvSpPr>
        <p:spPr>
          <a:xfrm>
            <a:off x="938463" y="236621"/>
            <a:ext cx="9601200" cy="1485900"/>
          </a:xfrm>
        </p:spPr>
        <p:txBody>
          <a:bodyPr>
            <a:normAutofit/>
          </a:bodyPr>
          <a:lstStyle/>
          <a:p>
            <a:r>
              <a:rPr lang="el-GR" sz="2400" dirty="0">
                <a:latin typeface="Times New Roman" panose="02020603050405020304" pitchFamily="18" charset="0"/>
                <a:cs typeface="Times New Roman" panose="02020603050405020304" pitchFamily="18" charset="0"/>
              </a:rPr>
              <a:t>ΜΑΘΗΜΑ: 2.5 Ανισότητες-Ανισώσεις με έναν άγνωστο, Γ’ Γυμνασίου.</a:t>
            </a:r>
            <a:br>
              <a:rPr lang="el-GR" sz="2400" dirty="0">
                <a:latin typeface="Times New Roman" panose="02020603050405020304" pitchFamily="18" charset="0"/>
                <a:cs typeface="Times New Roman" panose="02020603050405020304" pitchFamily="18" charset="0"/>
              </a:rPr>
            </a:br>
            <a:r>
              <a:rPr lang="el-GR" sz="2400" dirty="0">
                <a:latin typeface="Times New Roman" panose="02020603050405020304" pitchFamily="18" charset="0"/>
                <a:cs typeface="Times New Roman" panose="02020603050405020304" pitchFamily="18" charset="0"/>
              </a:rPr>
              <a:t>ΗΜΕΡΟΜΗΝΙΑ: 29/02/2024</a:t>
            </a:r>
            <a:br>
              <a:rPr lang="el-GR" sz="2400" dirty="0">
                <a:latin typeface="Times New Roman" panose="02020603050405020304" pitchFamily="18" charset="0"/>
                <a:cs typeface="Times New Roman" panose="02020603050405020304" pitchFamily="18" charset="0"/>
              </a:rPr>
            </a:br>
            <a:r>
              <a:rPr lang="el-GR" sz="2400" dirty="0">
                <a:latin typeface="Times New Roman" panose="02020603050405020304" pitchFamily="18" charset="0"/>
                <a:cs typeface="Times New Roman" panose="02020603050405020304" pitchFamily="18" charset="0"/>
              </a:rPr>
              <a:t>Περιγραφή σύντομη του δεύτερου κρίσιμου συμβάντος που επιλέχθηκε</a:t>
            </a:r>
          </a:p>
        </p:txBody>
      </p:sp>
      <p:pic>
        <p:nvPicPr>
          <p:cNvPr id="4" name="Εικόνα 3">
            <a:extLst>
              <a:ext uri="{FF2B5EF4-FFF2-40B4-BE49-F238E27FC236}">
                <a16:creationId xmlns:a16="http://schemas.microsoft.com/office/drawing/2014/main" id="{53E60834-3941-36A5-EF98-EB23615737BE}"/>
              </a:ext>
            </a:extLst>
          </p:cNvPr>
          <p:cNvPicPr>
            <a:picLocks noChangeAspect="1"/>
          </p:cNvPicPr>
          <p:nvPr/>
        </p:nvPicPr>
        <p:blipFill>
          <a:blip r:embed="rId2"/>
          <a:stretch>
            <a:fillRect/>
          </a:stretch>
        </p:blipFill>
        <p:spPr>
          <a:xfrm>
            <a:off x="1114927" y="1540416"/>
            <a:ext cx="9601200" cy="4924552"/>
          </a:xfrm>
          <a:prstGeom prst="rect">
            <a:avLst/>
          </a:prstGeom>
        </p:spPr>
      </p:pic>
    </p:spTree>
    <p:extLst>
      <p:ext uri="{BB962C8B-B14F-4D97-AF65-F5344CB8AC3E}">
        <p14:creationId xmlns:p14="http://schemas.microsoft.com/office/powerpoint/2010/main" val="41052678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Εικόνα 1">
            <a:extLst>
              <a:ext uri="{FF2B5EF4-FFF2-40B4-BE49-F238E27FC236}">
                <a16:creationId xmlns:a16="http://schemas.microsoft.com/office/drawing/2014/main" id="{2A31811E-99ED-2EEA-EB56-725A972C18D9}"/>
              </a:ext>
            </a:extLst>
          </p:cNvPr>
          <p:cNvPicPr>
            <a:picLocks noChangeAspect="1"/>
          </p:cNvPicPr>
          <p:nvPr/>
        </p:nvPicPr>
        <p:blipFill>
          <a:blip r:embed="rId2"/>
          <a:stretch>
            <a:fillRect/>
          </a:stretch>
        </p:blipFill>
        <p:spPr>
          <a:xfrm>
            <a:off x="1090863" y="609378"/>
            <a:ext cx="10315073" cy="5935801"/>
          </a:xfrm>
          <a:prstGeom prst="rect">
            <a:avLst/>
          </a:prstGeom>
        </p:spPr>
      </p:pic>
    </p:spTree>
    <p:extLst>
      <p:ext uri="{BB962C8B-B14F-4D97-AF65-F5344CB8AC3E}">
        <p14:creationId xmlns:p14="http://schemas.microsoft.com/office/powerpoint/2010/main" val="3735272850"/>
      </p:ext>
    </p:extLst>
  </p:cSld>
  <p:clrMapOvr>
    <a:masterClrMapping/>
  </p:clrMapOvr>
</p:sld>
</file>

<file path=ppt/theme/theme1.xml><?xml version="1.0" encoding="utf-8"?>
<a:theme xmlns:a="http://schemas.openxmlformats.org/drawingml/2006/main" name="Περικοπή">
  <a:themeElements>
    <a:clrScheme name="Crop">
      <a:dk1>
        <a:sysClr val="windowText" lastClr="000000"/>
      </a:dk1>
      <a:lt1>
        <a:sysClr val="window" lastClr="FFFFFF"/>
      </a:lt1>
      <a:dk2>
        <a:srgbClr val="191B0E"/>
      </a:dk2>
      <a:lt2>
        <a:srgbClr val="EFEDE3"/>
      </a:lt2>
      <a:accent1>
        <a:srgbClr val="8C8D86"/>
      </a:accent1>
      <a:accent2>
        <a:srgbClr val="E6C069"/>
      </a:accent2>
      <a:accent3>
        <a:srgbClr val="897B61"/>
      </a:accent3>
      <a:accent4>
        <a:srgbClr val="8DAB8E"/>
      </a:accent4>
      <a:accent5>
        <a:srgbClr val="77A2BB"/>
      </a:accent5>
      <a:accent6>
        <a:srgbClr val="E28394"/>
      </a:accent6>
      <a:hlink>
        <a:srgbClr val="77A2BB"/>
      </a:hlink>
      <a:folHlink>
        <a:srgbClr val="957A99"/>
      </a:folHlink>
    </a:clrScheme>
    <a:fontScheme name="Crop">
      <a:maj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Crop">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34925" cap="flat" cmpd="sng" algn="in">
          <a:solidFill>
            <a:schemeClr val="phClr"/>
          </a:solidFill>
          <a:prstDash val="solid"/>
        </a:ln>
        <a:ln w="19050" cap="flat" cmpd="sng" algn="in">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3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Crop" id="{EC9488ED-E761-4D60-9AC4-764D1FE2C171}" vid="{CE19780C-D67D-4C13-9DE9-A52BC3BA51B4}"/>
    </a:ext>
  </a:extLst>
</a:theme>
</file>

<file path=docProps/app.xml><?xml version="1.0" encoding="utf-8"?>
<Properties xmlns="http://schemas.openxmlformats.org/officeDocument/2006/extended-properties" xmlns:vt="http://schemas.openxmlformats.org/officeDocument/2006/docPropsVTypes">
  <Template>TM10001105[[fn=Περικοπή]]</Template>
  <TotalTime>76</TotalTime>
  <Words>428</Words>
  <Application>Microsoft Office PowerPoint</Application>
  <PresentationFormat>Ευρεία οθόνη</PresentationFormat>
  <Paragraphs>15</Paragraphs>
  <Slides>12</Slides>
  <Notes>0</Notes>
  <HiddenSlides>0</HiddenSlides>
  <MMClips>0</MMClips>
  <ScaleCrop>false</ScaleCrop>
  <HeadingPairs>
    <vt:vector size="6" baseType="variant">
      <vt:variant>
        <vt:lpstr>Γραμματοσειρές που χρησιμοποιούνται</vt:lpstr>
      </vt:variant>
      <vt:variant>
        <vt:i4>2</vt:i4>
      </vt:variant>
      <vt:variant>
        <vt:lpstr>Θέμα</vt:lpstr>
      </vt:variant>
      <vt:variant>
        <vt:i4>1</vt:i4>
      </vt:variant>
      <vt:variant>
        <vt:lpstr>Τίτλοι διαφανειών</vt:lpstr>
      </vt:variant>
      <vt:variant>
        <vt:i4>12</vt:i4>
      </vt:variant>
    </vt:vector>
  </HeadingPairs>
  <TitlesOfParts>
    <vt:vector size="15" baseType="lpstr">
      <vt:lpstr>Franklin Gothic Book</vt:lpstr>
      <vt:lpstr>Times New Roman</vt:lpstr>
      <vt:lpstr>Περικοπή</vt:lpstr>
      <vt:lpstr>  ΕΘΝΙΚΟ ΚΑΙ ΚΑΠΟΔΙΣΤΡΙΑΚΟ ΠΑΝΕΠΙΣΤΗΜΙΟ ΑΘΗΝΩΝ ΤΜΗΜΑ ΜΑΘΗΜΑΤΙΚΩΝ  ΜΑΘΗΜΑ:  795. ΠΡΑκτικη ασκηση σε σχολεια  της δευτεροβαθμιασ εκπαιδευσησ  θεμα: 1η ομαδικη εργασια-αναλυση                     κρισιμου συμβαντοσ  ευαγγελοσ καλατζησ φωτησ μπαλασινασ    </vt:lpstr>
      <vt:lpstr>ΜΑΘΗΜΑ: Στατιστική, Α’ Γυμνασίου. ΗΜΕΡΟΜΗΝΙΑ: 29/02/2024 Περιγραφή σύντομη του πρώτου κρίσιμου συμβάντος που επιλέχθηκε</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ΜΑΘΗΜΑ: 2.5 Ανισότητες-Ανισώσεις με έναν άγνωστο, Γ’ Γυμνασίου. ΗΜΕΡΟΜΗΝΙΑ: 29/02/2024 Περιγραφή σύντομη του δεύτερου κρίσιμου συμβάντος που επιλέχθηκε</vt:lpstr>
      <vt:lpstr>Παρουσίαση του PowerPoint</vt:lpstr>
      <vt:lpstr>Παρουσίαση του PowerPoint</vt:lpstr>
      <vt:lpstr>Παρουσίαση του PowerPoint</vt:lpstr>
      <vt:lpstr>Παρουσίαση του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ΕΘΝΙΚΟ ΚΑΙ ΚΑΠΟΔΙΣΤΡΙΑΚΟ ΠΑΝΕΠΙΣΤΗΜΙΟ ΑΘΗΝΩΝ ΤΜΗΜΑ ΜΑΘΗΜΑΤΙΚΩΝ  ΜΑΘΗΜΑ:  795. ΠΡΑκτικη ασκηση σε σχολεια  της δευτεροβαθμιασ εκπαιδευσησ  θεμα: 1η ομαδικη εργασια-αναλυση                     κρισιμου συμβαντοσ  ευαγγελοσ καλατζησ φωτησ μπαλασινασ    </dc:title>
  <dc:creator>Fotis Balasinas</dc:creator>
  <cp:lastModifiedBy>Fotis Balasinas</cp:lastModifiedBy>
  <cp:revision>1</cp:revision>
  <dcterms:created xsi:type="dcterms:W3CDTF">2024-03-06T14:21:48Z</dcterms:created>
  <dcterms:modified xsi:type="dcterms:W3CDTF">2024-03-06T15:37:53Z</dcterms:modified>
</cp:coreProperties>
</file>

<file path=docProps/thumbnail.jpeg>
</file>