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8288000" cy="10287000"/>
  <p:notesSz cx="6858000" cy="9144000"/>
  <p:embeddedFontLst>
    <p:embeddedFont>
      <p:font typeface="Canva Student Font" panose="020B0604020202020204" charset="0"/>
      <p:regular r:id="rId17"/>
    </p:embeddedFont>
    <p:embeddedFont>
      <p:font typeface="Gotham" panose="020B0604020202020204" charset="0"/>
      <p:regular r:id="rId18"/>
    </p:embeddedFont>
    <p:embeddedFont>
      <p:font typeface="Gotham Bold" panose="020B0604020202020204" charset="0"/>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p:scale>
          <a:sx n="25" d="100"/>
          <a:sy n="25" d="100"/>
        </p:scale>
        <p:origin x="2386" y="9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3/10/2024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3/10/2024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4000500" y="-4000500"/>
            <a:ext cx="10287000" cy="18288000"/>
          </a:xfrm>
          <a:custGeom>
            <a:avLst/>
            <a:gdLst/>
            <a:ahLst/>
            <a:cxnLst/>
            <a:rect l="l" t="t" r="r" b="b"/>
            <a:pathLst>
              <a:path w="10923248" h="19379956">
                <a:moveTo>
                  <a:pt x="0" y="0"/>
                </a:moveTo>
                <a:lnTo>
                  <a:pt x="10923248" y="0"/>
                </a:lnTo>
                <a:lnTo>
                  <a:pt x="10923248" y="19379956"/>
                </a:lnTo>
                <a:lnTo>
                  <a:pt x="0" y="1937995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AU"/>
          </a:p>
        </p:txBody>
      </p:sp>
      <p:sp>
        <p:nvSpPr>
          <p:cNvPr id="3" name="Freeform 3"/>
          <p:cNvSpPr/>
          <p:nvPr/>
        </p:nvSpPr>
        <p:spPr>
          <a:xfrm>
            <a:off x="4953364" y="1400696"/>
            <a:ext cx="10158519" cy="7506516"/>
          </a:xfrm>
          <a:custGeom>
            <a:avLst/>
            <a:gdLst/>
            <a:ahLst/>
            <a:cxnLst/>
            <a:rect l="l" t="t" r="r" b="b"/>
            <a:pathLst>
              <a:path w="10158519" h="7506516">
                <a:moveTo>
                  <a:pt x="0" y="0"/>
                </a:moveTo>
                <a:lnTo>
                  <a:pt x="10158519" y="0"/>
                </a:lnTo>
                <a:lnTo>
                  <a:pt x="10158519" y="7506517"/>
                </a:lnTo>
                <a:lnTo>
                  <a:pt x="0" y="750651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AU"/>
          </a:p>
        </p:txBody>
      </p:sp>
      <p:sp>
        <p:nvSpPr>
          <p:cNvPr id="4" name="AutoShape 4"/>
          <p:cNvSpPr/>
          <p:nvPr/>
        </p:nvSpPr>
        <p:spPr>
          <a:xfrm>
            <a:off x="5942265" y="2910491"/>
            <a:ext cx="8180718" cy="4486927"/>
          </a:xfrm>
          <a:prstGeom prst="rect">
            <a:avLst/>
          </a:prstGeom>
          <a:solidFill>
            <a:srgbClr val="FFFFFF"/>
          </a:solidFill>
        </p:spPr>
        <p:txBody>
          <a:bodyPr/>
          <a:lstStyle/>
          <a:p>
            <a:endParaRPr lang="en-AU"/>
          </a:p>
        </p:txBody>
      </p:sp>
      <p:sp>
        <p:nvSpPr>
          <p:cNvPr id="5" name="TextBox 5"/>
          <p:cNvSpPr txBox="1"/>
          <p:nvPr/>
        </p:nvSpPr>
        <p:spPr>
          <a:xfrm>
            <a:off x="7315800" y="3121004"/>
            <a:ext cx="5433646" cy="3424497"/>
          </a:xfrm>
          <a:prstGeom prst="rect">
            <a:avLst/>
          </a:prstGeom>
        </p:spPr>
        <p:txBody>
          <a:bodyPr lIns="0" tIns="0" rIns="0" bIns="0" rtlCol="0" anchor="t">
            <a:spAutoFit/>
          </a:bodyPr>
          <a:lstStyle/>
          <a:p>
            <a:pPr algn="ctr">
              <a:lnSpc>
                <a:spcPts val="5238"/>
              </a:lnSpc>
            </a:pPr>
            <a:r>
              <a:rPr lang="en-US" sz="3968">
                <a:solidFill>
                  <a:srgbClr val="000000"/>
                </a:solidFill>
                <a:latin typeface="Gotham Bold"/>
              </a:rPr>
              <a:t>ΠΡΑΚΤΙΚΗ ΑΣΚΗΣΗ </a:t>
            </a:r>
          </a:p>
          <a:p>
            <a:pPr algn="ctr">
              <a:lnSpc>
                <a:spcPts val="5238"/>
              </a:lnSpc>
            </a:pPr>
            <a:endParaRPr lang="en-US" sz="3968">
              <a:solidFill>
                <a:srgbClr val="000000"/>
              </a:solidFill>
              <a:latin typeface="Gotham Bold"/>
            </a:endParaRPr>
          </a:p>
          <a:p>
            <a:pPr algn="ctr">
              <a:lnSpc>
                <a:spcPts val="4895"/>
              </a:lnSpc>
            </a:pPr>
            <a:r>
              <a:rPr lang="en-US" sz="3708">
                <a:solidFill>
                  <a:srgbClr val="000000"/>
                </a:solidFill>
                <a:latin typeface="Gotham Bold"/>
              </a:rPr>
              <a:t>1Η ΠΑΡΑΚΟΛΟΥΘΗΣΗ</a:t>
            </a:r>
          </a:p>
          <a:p>
            <a:pPr algn="ctr">
              <a:lnSpc>
                <a:spcPts val="5238"/>
              </a:lnSpc>
            </a:pPr>
            <a:r>
              <a:rPr lang="en-US" sz="3968">
                <a:solidFill>
                  <a:srgbClr val="000000"/>
                </a:solidFill>
                <a:latin typeface="Gotham Bold"/>
              </a:rPr>
              <a:t> </a:t>
            </a:r>
          </a:p>
          <a:p>
            <a:pPr algn="ctr">
              <a:lnSpc>
                <a:spcPts val="3263"/>
              </a:lnSpc>
            </a:pPr>
            <a:r>
              <a:rPr lang="en-US" sz="2472">
                <a:solidFill>
                  <a:srgbClr val="000000"/>
                </a:solidFill>
                <a:latin typeface="Gotham Bold"/>
              </a:rPr>
              <a:t>ΑΝΤΙΓΟΝΗ ΠΑΠΑΝΤΩΝΗ </a:t>
            </a:r>
          </a:p>
          <a:p>
            <a:pPr algn="ctr">
              <a:lnSpc>
                <a:spcPts val="3263"/>
              </a:lnSpc>
            </a:pPr>
            <a:r>
              <a:rPr lang="en-US" sz="2472">
                <a:solidFill>
                  <a:srgbClr val="000000"/>
                </a:solidFill>
                <a:latin typeface="Gotham Bold"/>
              </a:rPr>
              <a:t>ΣΤΕΡΟΠΟΥΛΟΥ ΔΕΣΠΟΙΝΑ</a:t>
            </a:r>
          </a:p>
        </p:txBody>
      </p:sp>
      <p:sp>
        <p:nvSpPr>
          <p:cNvPr id="6" name="Freeform 6"/>
          <p:cNvSpPr/>
          <p:nvPr/>
        </p:nvSpPr>
        <p:spPr>
          <a:xfrm>
            <a:off x="0" y="-25956"/>
            <a:ext cx="1805688" cy="10312956"/>
          </a:xfrm>
          <a:custGeom>
            <a:avLst/>
            <a:gdLst/>
            <a:ahLst/>
            <a:cxnLst/>
            <a:rect l="l" t="t" r="r" b="b"/>
            <a:pathLst>
              <a:path w="1700762" h="10287000">
                <a:moveTo>
                  <a:pt x="0" y="0"/>
                </a:moveTo>
                <a:lnTo>
                  <a:pt x="1700762" y="0"/>
                </a:lnTo>
                <a:lnTo>
                  <a:pt x="1700762" y="10287000"/>
                </a:lnTo>
                <a:lnTo>
                  <a:pt x="0" y="10287000"/>
                </a:lnTo>
                <a:lnTo>
                  <a:pt x="0" y="0"/>
                </a:lnTo>
                <a:close/>
              </a:path>
            </a:pathLst>
          </a:custGeom>
          <a:blipFill>
            <a:blip r:embed="rId6" cstate="print"/>
            <a:stretch>
              <a:fillRect l="-499784" t="-49137" r="-289778" b="-71471"/>
            </a:stretch>
          </a:blipFill>
        </p:spPr>
        <p:txBody>
          <a:bodyPr/>
          <a:lstStyle/>
          <a:p>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a:p>
        </p:txBody>
      </p:sp>
      <p:sp>
        <p:nvSpPr>
          <p:cNvPr id="3" name="TextBox 3"/>
          <p:cNvSpPr txBox="1"/>
          <p:nvPr/>
        </p:nvSpPr>
        <p:spPr>
          <a:xfrm>
            <a:off x="6794622" y="1076325"/>
            <a:ext cx="4698756" cy="1233805"/>
          </a:xfrm>
          <a:prstGeom prst="rect">
            <a:avLst/>
          </a:prstGeom>
        </p:spPr>
        <p:txBody>
          <a:bodyPr lIns="0" tIns="0" rIns="0" bIns="0" rtlCol="0" anchor="t">
            <a:spAutoFit/>
          </a:bodyPr>
          <a:lstStyle/>
          <a:p>
            <a:pPr algn="ctr">
              <a:lnSpc>
                <a:spcPts val="3200"/>
              </a:lnSpc>
            </a:pPr>
            <a:r>
              <a:rPr lang="en-US" sz="3200">
                <a:solidFill>
                  <a:srgbClr val="000000"/>
                </a:solidFill>
                <a:latin typeface="Gotham"/>
              </a:rPr>
              <a:t>2ο ΚΡΙΣΙΜΟ ΣΥΜΒΑΝ</a:t>
            </a:r>
          </a:p>
          <a:p>
            <a:pPr algn="ctr">
              <a:lnSpc>
                <a:spcPts val="3200"/>
              </a:lnSpc>
            </a:pPr>
            <a:endParaRPr lang="en-US" sz="3200">
              <a:solidFill>
                <a:srgbClr val="000000"/>
              </a:solidFill>
              <a:latin typeface="Gotham"/>
            </a:endParaRPr>
          </a:p>
          <a:p>
            <a:pPr algn="ctr">
              <a:lnSpc>
                <a:spcPts val="3200"/>
              </a:lnSpc>
              <a:spcBef>
                <a:spcPct val="0"/>
              </a:spcBef>
            </a:pPr>
            <a:r>
              <a:rPr lang="en-US" sz="3200">
                <a:solidFill>
                  <a:srgbClr val="000000"/>
                </a:solidFill>
                <a:latin typeface="Gotham"/>
              </a:rPr>
              <a:t>ΣΗΜΑΣΙΑ</a:t>
            </a:r>
          </a:p>
        </p:txBody>
      </p:sp>
      <p:sp>
        <p:nvSpPr>
          <p:cNvPr id="4" name="TextBox 4"/>
          <p:cNvSpPr txBox="1"/>
          <p:nvPr/>
        </p:nvSpPr>
        <p:spPr>
          <a:xfrm>
            <a:off x="2594658" y="3253348"/>
            <a:ext cx="13098684" cy="6058453"/>
          </a:xfrm>
          <a:prstGeom prst="rect">
            <a:avLst/>
          </a:prstGeom>
        </p:spPr>
        <p:txBody>
          <a:bodyPr lIns="0" tIns="0" rIns="0" bIns="0" rtlCol="0" anchor="t">
            <a:spAutoFit/>
          </a:bodyPr>
          <a:lstStyle/>
          <a:p>
            <a:pPr>
              <a:lnSpc>
                <a:spcPct val="150000"/>
              </a:lnSpc>
              <a:buFont typeface="Arial" pitchFamily="34" charset="0"/>
              <a:buChar char="•"/>
            </a:pPr>
            <a:r>
              <a:rPr lang="en-US" sz="3323" dirty="0">
                <a:solidFill>
                  <a:srgbClr val="000000"/>
                </a:solidFill>
                <a:latin typeface="Gotham"/>
              </a:rPr>
              <a:t>ΜΑΘΗΜΑΤΙΚΗ ΠΛΕΥΡΑ:</a:t>
            </a:r>
            <a:r>
              <a:rPr lang="el-GR" sz="3323" dirty="0">
                <a:solidFill>
                  <a:srgbClr val="000000"/>
                </a:solidFill>
                <a:latin typeface="Gotham"/>
              </a:rPr>
              <a:t> </a:t>
            </a:r>
            <a:r>
              <a:rPr lang="el-GR" sz="2800" dirty="0">
                <a:solidFill>
                  <a:srgbClr val="000000"/>
                </a:solidFill>
                <a:latin typeface="Gotham" charset="0"/>
                <a:cs typeface="Gotham" charset="0"/>
              </a:rPr>
              <a:t>Ε</a:t>
            </a:r>
            <a:r>
              <a:rPr lang="el-GR" sz="2800" dirty="0">
                <a:latin typeface="Gotham" charset="0"/>
                <a:cs typeface="Gotham" charset="0"/>
              </a:rPr>
              <a:t>μβαθύνουν περαιτέρω στον ορισμό των όμοιων πολυγώνων</a:t>
            </a:r>
            <a:r>
              <a:rPr lang="el-GR" sz="2800" dirty="0">
                <a:solidFill>
                  <a:srgbClr val="000000"/>
                </a:solidFill>
                <a:latin typeface="Gotham" charset="0"/>
                <a:cs typeface="Gotham" charset="0"/>
              </a:rPr>
              <a:t>,</a:t>
            </a:r>
            <a:r>
              <a:rPr lang="el-GR" sz="2800" dirty="0">
                <a:latin typeface="Gotham" charset="0"/>
                <a:cs typeface="Gotham" charset="0"/>
              </a:rPr>
              <a:t> ξεκαθαρίζουν στο μυαλό τους πως πρέπει να εργαστούν ώστε να αποδείξουν ότι δύο πολύγωνα είναι όμοια,  μαθαίνουν την διαφορά μεταξύ του ίσου και του ίδιου και πως βρίσκουμε τις αντίστοιχες πλευρές.</a:t>
            </a:r>
          </a:p>
          <a:p>
            <a:pPr>
              <a:lnSpc>
                <a:spcPct val="150000"/>
              </a:lnSpc>
            </a:pPr>
            <a:endParaRPr lang="el-GR" sz="2800" dirty="0">
              <a:solidFill>
                <a:srgbClr val="000000"/>
              </a:solidFill>
              <a:latin typeface="Gotham" charset="0"/>
              <a:cs typeface="Gotham" charset="0"/>
            </a:endParaRPr>
          </a:p>
          <a:p>
            <a:pPr>
              <a:lnSpc>
                <a:spcPct val="150000"/>
              </a:lnSpc>
              <a:buFont typeface="Arial" pitchFamily="34" charset="0"/>
              <a:buChar char="•"/>
            </a:pPr>
            <a:r>
              <a:rPr lang="en-US" sz="3323" dirty="0">
                <a:solidFill>
                  <a:srgbClr val="000000"/>
                </a:solidFill>
                <a:latin typeface="Gotham"/>
              </a:rPr>
              <a:t>ΔΙΔΑΚΤΙΚΗ ΠΛΕΥΡΑ:</a:t>
            </a:r>
            <a:r>
              <a:rPr lang="el-GR" sz="2800" dirty="0">
                <a:solidFill>
                  <a:srgbClr val="000000"/>
                </a:solidFill>
                <a:latin typeface="Gotham"/>
              </a:rPr>
              <a:t>Υπενθυμίζεται ο ορισμός στους μαθητές πριν λύσουν ασκήσεις, δίνεται έμφαση σε σημαντικά σημεία του ορισμού, ενισχύεται η ομαδική συμμετοχή</a:t>
            </a:r>
            <a:endParaRPr lang="en-US" sz="2800" dirty="0">
              <a:solidFill>
                <a:srgbClr val="000000"/>
              </a:solidFill>
              <a:latin typeface="Gotham"/>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a:p>
        </p:txBody>
      </p:sp>
      <p:sp>
        <p:nvSpPr>
          <p:cNvPr id="3" name="TextBox 3"/>
          <p:cNvSpPr txBox="1"/>
          <p:nvPr/>
        </p:nvSpPr>
        <p:spPr>
          <a:xfrm>
            <a:off x="6794622" y="1076325"/>
            <a:ext cx="4698756" cy="1233805"/>
          </a:xfrm>
          <a:prstGeom prst="rect">
            <a:avLst/>
          </a:prstGeom>
        </p:spPr>
        <p:txBody>
          <a:bodyPr lIns="0" tIns="0" rIns="0" bIns="0" rtlCol="0" anchor="t">
            <a:spAutoFit/>
          </a:bodyPr>
          <a:lstStyle/>
          <a:p>
            <a:pPr algn="ctr">
              <a:lnSpc>
                <a:spcPts val="3200"/>
              </a:lnSpc>
            </a:pPr>
            <a:r>
              <a:rPr lang="en-US" sz="3200">
                <a:solidFill>
                  <a:srgbClr val="000000"/>
                </a:solidFill>
                <a:latin typeface="Gotham"/>
              </a:rPr>
              <a:t>2ο ΚΡΙΣΙΜΟ ΣΥΜΒΑΝ</a:t>
            </a:r>
          </a:p>
          <a:p>
            <a:pPr algn="ctr">
              <a:lnSpc>
                <a:spcPts val="3200"/>
              </a:lnSpc>
            </a:pPr>
            <a:endParaRPr lang="en-US" sz="3200">
              <a:solidFill>
                <a:srgbClr val="000000"/>
              </a:solidFill>
              <a:latin typeface="Gotham"/>
            </a:endParaRPr>
          </a:p>
          <a:p>
            <a:pPr algn="ctr">
              <a:lnSpc>
                <a:spcPts val="3200"/>
              </a:lnSpc>
              <a:spcBef>
                <a:spcPct val="0"/>
              </a:spcBef>
            </a:pPr>
            <a:r>
              <a:rPr lang="en-US" sz="3200">
                <a:solidFill>
                  <a:srgbClr val="000000"/>
                </a:solidFill>
                <a:latin typeface="Gotham"/>
              </a:rPr>
              <a:t>ΕΡΜΗΝΕΙΑ</a:t>
            </a:r>
          </a:p>
        </p:txBody>
      </p:sp>
      <p:sp>
        <p:nvSpPr>
          <p:cNvPr id="4" name="TextBox 4"/>
          <p:cNvSpPr txBox="1"/>
          <p:nvPr/>
        </p:nvSpPr>
        <p:spPr>
          <a:xfrm>
            <a:off x="1825809" y="3457942"/>
            <a:ext cx="14941181" cy="8094524"/>
          </a:xfrm>
          <a:prstGeom prst="rect">
            <a:avLst/>
          </a:prstGeom>
        </p:spPr>
        <p:txBody>
          <a:bodyPr lIns="0" tIns="0" rIns="0" bIns="0" rtlCol="0" anchor="t">
            <a:spAutoFit/>
          </a:bodyPr>
          <a:lstStyle/>
          <a:p>
            <a:pPr marL="818406" lvl="1" indent="-409203" algn="just">
              <a:lnSpc>
                <a:spcPts val="7164"/>
              </a:lnSpc>
              <a:buFont typeface="Arial"/>
              <a:buChar char="•"/>
            </a:pPr>
            <a:r>
              <a:rPr lang="el-GR" sz="2800" dirty="0">
                <a:solidFill>
                  <a:srgbClr val="000000"/>
                </a:solidFill>
                <a:latin typeface="Gotham"/>
              </a:rPr>
              <a:t>Μαιευτική μέθοδος ( </a:t>
            </a:r>
            <a:r>
              <a:rPr lang="el-GR" sz="2800" dirty="0" err="1">
                <a:solidFill>
                  <a:srgbClr val="000000"/>
                </a:solidFill>
                <a:latin typeface="Gotham"/>
              </a:rPr>
              <a:t>στοχευμένες</a:t>
            </a:r>
            <a:r>
              <a:rPr lang="el-GR" sz="2800" dirty="0">
                <a:solidFill>
                  <a:srgbClr val="000000"/>
                </a:solidFill>
                <a:latin typeface="Gotham"/>
              </a:rPr>
              <a:t> ερωτήσεις </a:t>
            </a:r>
            <a:r>
              <a:rPr lang="el-GR" sz="2800" dirty="0" err="1">
                <a:solidFill>
                  <a:srgbClr val="000000"/>
                </a:solidFill>
                <a:latin typeface="Gotham"/>
              </a:rPr>
              <a:t>απ’ο</a:t>
            </a:r>
            <a:r>
              <a:rPr lang="el-GR" sz="2800" dirty="0">
                <a:solidFill>
                  <a:srgbClr val="000000"/>
                </a:solidFill>
                <a:latin typeface="Gotham"/>
              </a:rPr>
              <a:t> την πλευρά της καθηγήτριας)</a:t>
            </a:r>
          </a:p>
          <a:p>
            <a:pPr marL="818406" lvl="1" indent="-409203" algn="just">
              <a:lnSpc>
                <a:spcPts val="7164"/>
              </a:lnSpc>
              <a:buFont typeface="Arial"/>
              <a:buChar char="•"/>
            </a:pPr>
            <a:r>
              <a:rPr lang="el-GR" sz="2800" dirty="0">
                <a:solidFill>
                  <a:srgbClr val="000000"/>
                </a:solidFill>
                <a:latin typeface="Gotham"/>
              </a:rPr>
              <a:t>Συνδιδασκαλία μαθηματικών –αγγλικών</a:t>
            </a:r>
          </a:p>
          <a:p>
            <a:pPr marL="818406" lvl="1" indent="-409203" algn="just">
              <a:lnSpc>
                <a:spcPts val="7164"/>
              </a:lnSpc>
              <a:buFont typeface="Arial"/>
              <a:buChar char="•"/>
            </a:pPr>
            <a:r>
              <a:rPr lang="el-GR" sz="2800" dirty="0">
                <a:solidFill>
                  <a:srgbClr val="000000"/>
                </a:solidFill>
                <a:latin typeface="Gotham"/>
              </a:rPr>
              <a:t>Εξοικείωση με την αγγλική μαθηματική ορολογία που χρησιμοποιείται παγκόσμια</a:t>
            </a:r>
          </a:p>
          <a:p>
            <a:r>
              <a:rPr lang="el-GR" dirty="0"/>
              <a:t>  </a:t>
            </a:r>
            <a:br>
              <a:rPr lang="el-GR" dirty="0"/>
            </a:br>
            <a:endParaRPr lang="en-US" sz="2800" dirty="0">
              <a:solidFill>
                <a:srgbClr val="000000"/>
              </a:solidFill>
              <a:latin typeface="Gotham"/>
            </a:endParaRPr>
          </a:p>
          <a:p>
            <a:pPr marL="818406" lvl="1" indent="-409203" algn="just">
              <a:lnSpc>
                <a:spcPts val="7164"/>
              </a:lnSpc>
              <a:buFont typeface="Arial"/>
              <a:buChar char="•"/>
            </a:pPr>
            <a:endParaRPr lang="en-US" sz="3790" dirty="0">
              <a:solidFill>
                <a:srgbClr val="000000"/>
              </a:solidFill>
              <a:latin typeface="Gotham"/>
            </a:endParaRPr>
          </a:p>
          <a:p>
            <a:pPr marL="818406" lvl="1" indent="-409203" algn="just">
              <a:lnSpc>
                <a:spcPts val="7164"/>
              </a:lnSpc>
            </a:pPr>
            <a:endParaRPr lang="en-US" sz="3790" dirty="0">
              <a:solidFill>
                <a:srgbClr val="000000"/>
              </a:solidFill>
              <a:latin typeface="Gotham"/>
            </a:endParaRPr>
          </a:p>
          <a:p>
            <a:pPr marL="818406" lvl="1" indent="-409203" algn="just">
              <a:lnSpc>
                <a:spcPts val="7164"/>
              </a:lnSpc>
              <a:buFont typeface="Arial"/>
              <a:buChar char="•"/>
            </a:pPr>
            <a:endParaRPr lang="en-US" sz="3790" dirty="0">
              <a:solidFill>
                <a:srgbClr val="000000"/>
              </a:solidFill>
              <a:latin typeface="Gotham"/>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a:p>
        </p:txBody>
      </p:sp>
      <p:sp>
        <p:nvSpPr>
          <p:cNvPr id="3" name="TextBox 3"/>
          <p:cNvSpPr txBox="1"/>
          <p:nvPr/>
        </p:nvSpPr>
        <p:spPr>
          <a:xfrm>
            <a:off x="2781192" y="1076325"/>
            <a:ext cx="12725615" cy="1633855"/>
          </a:xfrm>
          <a:prstGeom prst="rect">
            <a:avLst/>
          </a:prstGeom>
        </p:spPr>
        <p:txBody>
          <a:bodyPr lIns="0" tIns="0" rIns="0" bIns="0" rtlCol="0" anchor="t">
            <a:spAutoFit/>
          </a:bodyPr>
          <a:lstStyle/>
          <a:p>
            <a:pPr algn="ctr">
              <a:lnSpc>
                <a:spcPts val="3200"/>
              </a:lnSpc>
            </a:pPr>
            <a:r>
              <a:rPr lang="en-US" sz="3200">
                <a:solidFill>
                  <a:srgbClr val="000000"/>
                </a:solidFill>
                <a:latin typeface="Gotham"/>
              </a:rPr>
              <a:t>2ο ΚΡΙΣΙΜΟ ΣΥΜΒΑΝ</a:t>
            </a:r>
          </a:p>
          <a:p>
            <a:pPr algn="ctr">
              <a:lnSpc>
                <a:spcPts val="3200"/>
              </a:lnSpc>
            </a:pPr>
            <a:endParaRPr lang="en-US" sz="3200">
              <a:solidFill>
                <a:srgbClr val="000000"/>
              </a:solidFill>
              <a:latin typeface="Gotham"/>
            </a:endParaRPr>
          </a:p>
          <a:p>
            <a:pPr algn="ctr">
              <a:lnSpc>
                <a:spcPts val="3200"/>
              </a:lnSpc>
              <a:spcBef>
                <a:spcPct val="0"/>
              </a:spcBef>
            </a:pPr>
            <a:r>
              <a:rPr lang="en-US" sz="3200">
                <a:solidFill>
                  <a:srgbClr val="000000"/>
                </a:solidFill>
                <a:latin typeface="Gotham"/>
              </a:rPr>
              <a:t>ΠΩΣ ΚΡΙΝΕΤΕ ΤΟΥΣ ΤΡΟΠΟΥΣ ΠΟΥ Ο ΚΑΘΗΓΗΤΗΣ ΔΙΑΧΕΙΡΙΣΤΗΚΕ ΤΗ ΔΙΔΑΚΤΙΚΗ ΚΑΤΑΣΤΑΣΗ</a:t>
            </a:r>
          </a:p>
        </p:txBody>
      </p:sp>
      <p:sp>
        <p:nvSpPr>
          <p:cNvPr id="4" name="TextBox 4"/>
          <p:cNvSpPr txBox="1"/>
          <p:nvPr/>
        </p:nvSpPr>
        <p:spPr>
          <a:xfrm>
            <a:off x="1673409" y="3305542"/>
            <a:ext cx="14941181" cy="6463308"/>
          </a:xfrm>
          <a:prstGeom prst="rect">
            <a:avLst/>
          </a:prstGeom>
        </p:spPr>
        <p:txBody>
          <a:bodyPr lIns="0" tIns="0" rIns="0" bIns="0" rtlCol="0" anchor="t">
            <a:spAutoFit/>
          </a:bodyPr>
          <a:lstStyle/>
          <a:p>
            <a:pPr marL="818406" lvl="1" indent="-409203" algn="just">
              <a:lnSpc>
                <a:spcPts val="7164"/>
              </a:lnSpc>
              <a:buFont typeface="Arial"/>
              <a:buChar char="•"/>
            </a:pPr>
            <a:r>
              <a:rPr lang="el-GR" sz="2800" dirty="0">
                <a:solidFill>
                  <a:srgbClr val="000000"/>
                </a:solidFill>
                <a:latin typeface="Gotham"/>
              </a:rPr>
              <a:t>Η καθηγήτρια οδηγεί τους μαθητές στη σωστή απάντηση, φέρνοντάς τους αντιμέτωπους με το λάθος τους</a:t>
            </a:r>
            <a:endParaRPr lang="en-US" sz="2800" dirty="0">
              <a:solidFill>
                <a:srgbClr val="000000"/>
              </a:solidFill>
              <a:latin typeface="Gotham"/>
            </a:endParaRPr>
          </a:p>
          <a:p>
            <a:pPr marL="818406" lvl="1" indent="-409203" algn="just">
              <a:lnSpc>
                <a:spcPts val="7164"/>
              </a:lnSpc>
              <a:buFont typeface="Arial"/>
              <a:buChar char="•"/>
            </a:pPr>
            <a:r>
              <a:rPr lang="el-GR" sz="2800" dirty="0">
                <a:solidFill>
                  <a:srgbClr val="000000"/>
                </a:solidFill>
                <a:latin typeface="Gotham"/>
              </a:rPr>
              <a:t>Δίνεται έμφαση στη σημασία των λέξεων που χρησιμοποιούνται στα μαθηματικά</a:t>
            </a:r>
            <a:endParaRPr lang="en-US" sz="2800" dirty="0">
              <a:solidFill>
                <a:srgbClr val="000000"/>
              </a:solidFill>
              <a:latin typeface="Gotham"/>
            </a:endParaRPr>
          </a:p>
          <a:p>
            <a:pPr marL="818406" lvl="1" indent="-409203" algn="just">
              <a:lnSpc>
                <a:spcPts val="7164"/>
              </a:lnSpc>
              <a:buFont typeface="Arial"/>
              <a:buChar char="•"/>
            </a:pPr>
            <a:r>
              <a:rPr lang="el-GR" sz="2800" dirty="0">
                <a:solidFill>
                  <a:srgbClr val="000000"/>
                </a:solidFill>
                <a:latin typeface="Gotham"/>
              </a:rPr>
              <a:t>Εναλλαγή μεταξύ φυσικής (καθημερινής) και μαθηματικής γλώσσας για την επίλυση και κατανόηση μαθηματικών προβλημάτων</a:t>
            </a:r>
            <a:endParaRPr lang="en-US" sz="2800" dirty="0">
              <a:solidFill>
                <a:srgbClr val="000000"/>
              </a:solidFill>
              <a:latin typeface="Gotham"/>
            </a:endParaRPr>
          </a:p>
          <a:p>
            <a:pPr marL="818406" lvl="1" indent="-409203" algn="just">
              <a:lnSpc>
                <a:spcPts val="7164"/>
              </a:lnSpc>
              <a:buFont typeface="Arial"/>
              <a:buChar char="•"/>
            </a:pPr>
            <a:endParaRPr lang="en-US" sz="3790" dirty="0">
              <a:solidFill>
                <a:srgbClr val="000000"/>
              </a:solidFill>
              <a:latin typeface="Gotham"/>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dirty="0"/>
          </a:p>
        </p:txBody>
      </p:sp>
      <p:sp>
        <p:nvSpPr>
          <p:cNvPr id="3" name="TextBox 3"/>
          <p:cNvSpPr txBox="1"/>
          <p:nvPr/>
        </p:nvSpPr>
        <p:spPr>
          <a:xfrm>
            <a:off x="2781192" y="1076325"/>
            <a:ext cx="12725615" cy="1233805"/>
          </a:xfrm>
          <a:prstGeom prst="rect">
            <a:avLst/>
          </a:prstGeom>
        </p:spPr>
        <p:txBody>
          <a:bodyPr lIns="0" tIns="0" rIns="0" bIns="0" rtlCol="0" anchor="t">
            <a:spAutoFit/>
          </a:bodyPr>
          <a:lstStyle/>
          <a:p>
            <a:pPr algn="ctr">
              <a:lnSpc>
                <a:spcPts val="3200"/>
              </a:lnSpc>
            </a:pPr>
            <a:r>
              <a:rPr lang="en-US" sz="3200">
                <a:solidFill>
                  <a:srgbClr val="000000"/>
                </a:solidFill>
                <a:latin typeface="Gotham"/>
              </a:rPr>
              <a:t>2ο ΚΡΙΣΙΜΟ ΣΥΜΒΑΝ</a:t>
            </a:r>
          </a:p>
          <a:p>
            <a:pPr algn="ctr">
              <a:lnSpc>
                <a:spcPts val="3200"/>
              </a:lnSpc>
            </a:pPr>
            <a:endParaRPr lang="en-US" sz="3200">
              <a:solidFill>
                <a:srgbClr val="000000"/>
              </a:solidFill>
              <a:latin typeface="Gotham"/>
            </a:endParaRPr>
          </a:p>
          <a:p>
            <a:pPr algn="ctr">
              <a:lnSpc>
                <a:spcPts val="3200"/>
              </a:lnSpc>
              <a:spcBef>
                <a:spcPct val="0"/>
              </a:spcBef>
            </a:pPr>
            <a:r>
              <a:rPr lang="en-US" sz="3200">
                <a:solidFill>
                  <a:srgbClr val="000000"/>
                </a:solidFill>
                <a:latin typeface="Gotham"/>
              </a:rPr>
              <a:t>ΤΙ ΘΑ ΚΑΝΑΤΕ ΕΣΕΙΣ ΚΑΙ ΓΙΑΤΙ;</a:t>
            </a:r>
          </a:p>
        </p:txBody>
      </p:sp>
      <p:sp>
        <p:nvSpPr>
          <p:cNvPr id="4" name="TextBox 4"/>
          <p:cNvSpPr txBox="1"/>
          <p:nvPr/>
        </p:nvSpPr>
        <p:spPr>
          <a:xfrm>
            <a:off x="1514950" y="2879425"/>
            <a:ext cx="15744350" cy="6709529"/>
          </a:xfrm>
          <a:prstGeom prst="rect">
            <a:avLst/>
          </a:prstGeom>
        </p:spPr>
        <p:txBody>
          <a:bodyPr lIns="0" tIns="0" rIns="0" bIns="0" rtlCol="0" anchor="t">
            <a:spAutoFit/>
          </a:bodyPr>
          <a:lstStyle/>
          <a:p>
            <a:pPr marL="842033" lvl="1" indent="-421016">
              <a:lnSpc>
                <a:spcPts val="3900"/>
              </a:lnSpc>
              <a:buFont typeface="Arial" pitchFamily="34" charset="0"/>
              <a:buChar char="•"/>
            </a:pPr>
            <a:r>
              <a:rPr lang="el-GR" sz="2800" dirty="0">
                <a:solidFill>
                  <a:srgbClr val="000000"/>
                </a:solidFill>
                <a:latin typeface="Gotham" charset="0"/>
                <a:cs typeface="Gotham" charset="0"/>
              </a:rPr>
              <a:t>Παράδειγμα απλής άσκησης σύγκρισης δύο πολυγώνων, ώστε οι μαθητές </a:t>
            </a:r>
            <a:r>
              <a:rPr lang="el-GR" sz="2800" dirty="0">
                <a:latin typeface="Gotham" charset="0"/>
                <a:cs typeface="Gotham" charset="0"/>
              </a:rPr>
              <a:t>να αντιληφθούν τη σημασία των πλευρών που χρειάζονται για να δημιουργήσουν τους σωστούς λόγους, ώστε να συγκρίνουν τα σχήματα</a:t>
            </a:r>
            <a:r>
              <a:rPr lang="el-GR" sz="2800" dirty="0">
                <a:solidFill>
                  <a:srgbClr val="000000"/>
                </a:solidFill>
                <a:latin typeface="Gotham" charset="0"/>
                <a:cs typeface="Gotham" charset="0"/>
              </a:rPr>
              <a:t> </a:t>
            </a:r>
          </a:p>
          <a:p>
            <a:pPr marL="842033" lvl="1" indent="-421016">
              <a:lnSpc>
                <a:spcPts val="3900"/>
              </a:lnSpc>
              <a:buFont typeface="Arial" pitchFamily="34" charset="0"/>
              <a:buChar char="•"/>
            </a:pPr>
            <a:endParaRPr lang="el-GR" sz="2800" dirty="0">
              <a:solidFill>
                <a:srgbClr val="000000"/>
              </a:solidFill>
              <a:latin typeface="Gotham" charset="0"/>
              <a:cs typeface="Gotham" charset="0"/>
            </a:endParaRPr>
          </a:p>
          <a:p>
            <a:pPr marL="842033" lvl="1" indent="-421016">
              <a:lnSpc>
                <a:spcPts val="3900"/>
              </a:lnSpc>
              <a:buFont typeface="Arial" pitchFamily="34" charset="0"/>
              <a:buChar char="•"/>
            </a:pPr>
            <a:r>
              <a:rPr lang="el-GR" sz="2800" dirty="0">
                <a:latin typeface="Gotham" charset="0"/>
                <a:cs typeface="Gotham" charset="0"/>
              </a:rPr>
              <a:t>Δίνουμε στους μαθητές δύο πολύγωνα για σύγκριση ομοιότητας, τα οποία δεν έχουν τις απαιτούμενες πλευρές από την ίδια ‘μεριά’ του χαρτιού. Με αυτόν τον τρόπο, προκαλούμε τον μαθητή να κάνει χρήση του ορισμού αναζητώντας τις ίδιες γωνίες για να βρει τις σωστές πλευρές προς σύγκριση, και επισημαίνεται ότι η διαίσθηση του πολλές φορές δεν είναι αρκετή ή οδηγεί σε λανθασμένα συμπεράσματα.</a:t>
            </a:r>
          </a:p>
          <a:p>
            <a:br>
              <a:rPr lang="el-GR" dirty="0"/>
            </a:br>
            <a:endParaRPr lang="en-US" sz="2800" dirty="0">
              <a:solidFill>
                <a:srgbClr val="000000"/>
              </a:solidFill>
              <a:latin typeface="Gotham" charset="0"/>
              <a:cs typeface="Gotham" charset="0"/>
            </a:endParaRPr>
          </a:p>
          <a:p>
            <a:pPr marL="842033" lvl="1" indent="-421016">
              <a:lnSpc>
                <a:spcPts val="3900"/>
              </a:lnSpc>
              <a:buFont typeface="Arial"/>
              <a:buChar char="•"/>
            </a:pPr>
            <a:endParaRPr lang="en-US" sz="2800" dirty="0">
              <a:solidFill>
                <a:srgbClr val="000000"/>
              </a:solidFill>
              <a:latin typeface="Gotham"/>
            </a:endParaRPr>
          </a:p>
          <a:p>
            <a:pPr marL="842033" lvl="1" indent="-421016">
              <a:lnSpc>
                <a:spcPts val="3900"/>
              </a:lnSpc>
              <a:spcBef>
                <a:spcPct val="0"/>
              </a:spcBef>
            </a:pPr>
            <a:endParaRPr lang="en-US" sz="3900" dirty="0">
              <a:solidFill>
                <a:srgbClr val="000000"/>
              </a:solidFill>
              <a:latin typeface="Gotham"/>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r>
              <a:rPr lang="el-GR" dirty="0">
                <a:latin typeface="Gotham" charset="0"/>
                <a:cs typeface="Gotham" charset="0"/>
              </a:rPr>
              <a:t> </a:t>
            </a:r>
          </a:p>
          <a:p>
            <a:endParaRPr lang="el-GR" dirty="0">
              <a:latin typeface="Gotham" charset="0"/>
              <a:cs typeface="Gotham" charset="0"/>
            </a:endParaRPr>
          </a:p>
          <a:p>
            <a:endParaRPr lang="el-GR" dirty="0">
              <a:latin typeface="Gotham" charset="0"/>
              <a:cs typeface="Gotham" charset="0"/>
            </a:endParaRPr>
          </a:p>
          <a:p>
            <a:endParaRPr lang="el-GR" dirty="0">
              <a:latin typeface="Gotham" charset="0"/>
              <a:cs typeface="Gotham" charset="0"/>
            </a:endParaRPr>
          </a:p>
          <a:p>
            <a:endParaRPr lang="el-GR" dirty="0">
              <a:latin typeface="Gotham" charset="0"/>
              <a:cs typeface="Gotham" charset="0"/>
            </a:endParaRPr>
          </a:p>
          <a:p>
            <a:endParaRPr lang="el-GR" dirty="0">
              <a:latin typeface="Gotham" charset="0"/>
              <a:cs typeface="Gotham" charset="0"/>
            </a:endParaRPr>
          </a:p>
          <a:p>
            <a:endParaRPr lang="el-GR" dirty="0">
              <a:latin typeface="Gotham" charset="0"/>
              <a:cs typeface="Gotham" charset="0"/>
            </a:endParaRPr>
          </a:p>
          <a:p>
            <a:endParaRPr lang="el-GR" dirty="0">
              <a:latin typeface="Gotham" charset="0"/>
              <a:cs typeface="Gotham" charset="0"/>
            </a:endParaRPr>
          </a:p>
          <a:p>
            <a:pPr lvl="1"/>
            <a:r>
              <a:rPr lang="el-GR" dirty="0">
                <a:latin typeface="Gotham" charset="0"/>
                <a:cs typeface="Gotham" charset="0"/>
              </a:rPr>
              <a:t>Σε συνέχεια του διαλόγου που έγινε στην τάξη, συνειδητοποιούμε ότι η σύγχυση των μαθητών βρίσκεται στην εύρεση των αντίστοιχων πλευρών, και έτσι ενδιάμεσα δίνουμε στους μαθητές το παραπάνω παράδειγμα. Ακολουθεί ο παρακάτω διάλογος στην τάξη:</a:t>
            </a:r>
          </a:p>
          <a:p>
            <a:pPr lvl="1"/>
            <a:r>
              <a:rPr lang="el-GR" b="1" dirty="0">
                <a:latin typeface="Gotham" charset="0"/>
                <a:cs typeface="Gotham" charset="0"/>
              </a:rPr>
              <a:t>Κ: Πότε είναι όμοια δύο πολύγωνα;</a:t>
            </a:r>
            <a:endParaRPr lang="el-GR" dirty="0">
              <a:latin typeface="Gotham" charset="0"/>
              <a:cs typeface="Gotham" charset="0"/>
            </a:endParaRPr>
          </a:p>
          <a:p>
            <a:pPr lvl="1"/>
            <a:r>
              <a:rPr lang="el-GR" b="1" dirty="0">
                <a:latin typeface="Gotham" charset="0"/>
                <a:cs typeface="Gotham" charset="0"/>
              </a:rPr>
              <a:t>Μ1: Ίδιο σχήμα, διαφορετικό μέγεθος.</a:t>
            </a:r>
            <a:endParaRPr lang="el-GR" dirty="0">
              <a:latin typeface="Gotham" charset="0"/>
              <a:cs typeface="Gotham" charset="0"/>
            </a:endParaRPr>
          </a:p>
          <a:p>
            <a:pPr lvl="1"/>
            <a:r>
              <a:rPr lang="el-GR" b="1" dirty="0">
                <a:latin typeface="Gotham" charset="0"/>
                <a:cs typeface="Gotham" charset="0"/>
              </a:rPr>
              <a:t>Κ: Πως το είχαμε πει στα αγγλικά, </a:t>
            </a:r>
            <a:r>
              <a:rPr lang="el-GR" b="1" dirty="0" err="1">
                <a:latin typeface="Gotham" charset="0"/>
                <a:cs typeface="Gotham" charset="0"/>
              </a:rPr>
              <a:t>same</a:t>
            </a:r>
            <a:r>
              <a:rPr lang="el-GR" b="1" dirty="0">
                <a:latin typeface="Gotham" charset="0"/>
                <a:cs typeface="Gotham" charset="0"/>
              </a:rPr>
              <a:t> </a:t>
            </a:r>
            <a:r>
              <a:rPr lang="el-GR" b="1" dirty="0" err="1">
                <a:latin typeface="Gotham" charset="0"/>
                <a:cs typeface="Gotham" charset="0"/>
              </a:rPr>
              <a:t>shape</a:t>
            </a:r>
            <a:r>
              <a:rPr lang="el-GR" b="1" dirty="0">
                <a:latin typeface="Gotham" charset="0"/>
                <a:cs typeface="Gotham" charset="0"/>
              </a:rPr>
              <a:t> </a:t>
            </a:r>
            <a:r>
              <a:rPr lang="el-GR" b="1" dirty="0" err="1">
                <a:latin typeface="Gotham" charset="0"/>
                <a:cs typeface="Gotham" charset="0"/>
              </a:rPr>
              <a:t>different</a:t>
            </a:r>
            <a:r>
              <a:rPr lang="el-GR" b="1" dirty="0">
                <a:latin typeface="Gotham" charset="0"/>
                <a:cs typeface="Gotham" charset="0"/>
              </a:rPr>
              <a:t> </a:t>
            </a:r>
            <a:r>
              <a:rPr lang="el-GR" b="1" dirty="0" err="1">
                <a:latin typeface="Gotham" charset="0"/>
                <a:cs typeface="Gotham" charset="0"/>
              </a:rPr>
              <a:t>size</a:t>
            </a:r>
            <a:r>
              <a:rPr lang="el-GR" b="1" dirty="0">
                <a:latin typeface="Gotham" charset="0"/>
                <a:cs typeface="Gotham" charset="0"/>
              </a:rPr>
              <a:t>. Μας αρκεί το </a:t>
            </a:r>
            <a:r>
              <a:rPr lang="el-GR" b="1" dirty="0" err="1">
                <a:latin typeface="Gotham" charset="0"/>
                <a:cs typeface="Gotham" charset="0"/>
              </a:rPr>
              <a:t>different</a:t>
            </a:r>
            <a:r>
              <a:rPr lang="el-GR" b="1" dirty="0">
                <a:latin typeface="Gotham" charset="0"/>
                <a:cs typeface="Gotham" charset="0"/>
              </a:rPr>
              <a:t> </a:t>
            </a:r>
            <a:r>
              <a:rPr lang="el-GR" b="1" dirty="0" err="1">
                <a:latin typeface="Gotham" charset="0"/>
                <a:cs typeface="Gotham" charset="0"/>
              </a:rPr>
              <a:t>size</a:t>
            </a:r>
            <a:r>
              <a:rPr lang="el-GR" b="1" dirty="0">
                <a:latin typeface="Gotham" charset="0"/>
                <a:cs typeface="Gotham" charset="0"/>
              </a:rPr>
              <a:t> για να ελέγξω αν δύο πολύγωνα είναι όμοια;</a:t>
            </a:r>
            <a:endParaRPr lang="el-GR" dirty="0">
              <a:latin typeface="Gotham" charset="0"/>
              <a:cs typeface="Gotham" charset="0"/>
            </a:endParaRPr>
          </a:p>
          <a:p>
            <a:pPr lvl="1"/>
            <a:r>
              <a:rPr lang="el-GR" b="1" dirty="0">
                <a:latin typeface="Gotham" charset="0"/>
                <a:cs typeface="Gotham" charset="0"/>
              </a:rPr>
              <a:t>Όλοι οι μαθητές μαζί απαντούν ομόφωνα ‘ΟΧΙ’</a:t>
            </a:r>
            <a:endParaRPr lang="el-GR" dirty="0">
              <a:latin typeface="Gotham" charset="0"/>
              <a:cs typeface="Gotham" charset="0"/>
            </a:endParaRPr>
          </a:p>
          <a:p>
            <a:pPr lvl="1"/>
            <a:r>
              <a:rPr lang="el-GR" b="1" dirty="0">
                <a:latin typeface="Gotham" charset="0"/>
                <a:cs typeface="Gotham" charset="0"/>
              </a:rPr>
              <a:t>Κ: Μπράβο, έχουν κάποια άλλη ιδιαίτερη σχέση;</a:t>
            </a:r>
            <a:endParaRPr lang="el-GR" dirty="0">
              <a:latin typeface="Gotham" charset="0"/>
              <a:cs typeface="Gotham" charset="0"/>
            </a:endParaRPr>
          </a:p>
          <a:p>
            <a:pPr lvl="1"/>
            <a:r>
              <a:rPr lang="el-GR" b="1" dirty="0">
                <a:latin typeface="Gotham" charset="0"/>
                <a:cs typeface="Gotham" charset="0"/>
              </a:rPr>
              <a:t>Μ2: Πρέπει τα πολύγωνα να έχουν ίδιες πλευρές.</a:t>
            </a:r>
            <a:endParaRPr lang="el-GR" dirty="0">
              <a:latin typeface="Gotham" charset="0"/>
              <a:cs typeface="Gotham" charset="0"/>
            </a:endParaRPr>
          </a:p>
          <a:p>
            <a:pPr lvl="1"/>
            <a:r>
              <a:rPr lang="el-GR" b="1" dirty="0">
                <a:latin typeface="Gotham" charset="0"/>
                <a:cs typeface="Gotham" charset="0"/>
              </a:rPr>
              <a:t>Κ: Ίδιες;</a:t>
            </a:r>
            <a:endParaRPr lang="el-GR" dirty="0">
              <a:latin typeface="Gotham" charset="0"/>
              <a:cs typeface="Gotham" charset="0"/>
            </a:endParaRPr>
          </a:p>
          <a:p>
            <a:pPr lvl="1"/>
            <a:r>
              <a:rPr lang="el-GR" b="1" dirty="0">
                <a:latin typeface="Gotham" charset="0"/>
                <a:cs typeface="Gotham" charset="0"/>
              </a:rPr>
              <a:t>Μ3: Αντίστοιχες</a:t>
            </a:r>
            <a:endParaRPr lang="el-GR" dirty="0">
              <a:latin typeface="Gotham" charset="0"/>
              <a:cs typeface="Gotham" charset="0"/>
            </a:endParaRPr>
          </a:p>
          <a:p>
            <a:pPr lvl="1"/>
            <a:r>
              <a:rPr lang="el-GR" b="1" dirty="0">
                <a:latin typeface="Gotham" charset="0"/>
                <a:cs typeface="Gotham" charset="0"/>
              </a:rPr>
              <a:t>Κ: Πως τις βρίσκω αυτές; </a:t>
            </a:r>
            <a:endParaRPr lang="el-GR" dirty="0">
              <a:latin typeface="Gotham" charset="0"/>
              <a:cs typeface="Gotham" charset="0"/>
            </a:endParaRPr>
          </a:p>
          <a:p>
            <a:pPr lvl="1"/>
            <a:r>
              <a:rPr lang="el-GR" b="1" dirty="0">
                <a:latin typeface="Gotham" charset="0"/>
                <a:cs typeface="Gotham" charset="0"/>
              </a:rPr>
              <a:t>Μ4: Από το σχήμα.</a:t>
            </a:r>
            <a:endParaRPr lang="el-GR" dirty="0">
              <a:latin typeface="Gotham" charset="0"/>
              <a:cs typeface="Gotham" charset="0"/>
            </a:endParaRPr>
          </a:p>
          <a:p>
            <a:pPr lvl="1"/>
            <a:r>
              <a:rPr lang="el-GR" dirty="0">
                <a:latin typeface="Gotham" charset="0"/>
                <a:cs typeface="Gotham" charset="0"/>
              </a:rPr>
              <a:t>Ο καθηγητής ζωγραφίζει τα δύο πολύγωνα στον πίνακα.</a:t>
            </a:r>
          </a:p>
          <a:p>
            <a:pPr lvl="1"/>
            <a:r>
              <a:rPr lang="el-GR" dirty="0">
                <a:latin typeface="Gotham" charset="0"/>
                <a:cs typeface="Gotham" charset="0"/>
              </a:rPr>
              <a:t>Κ: Για δες αυτό το σχήμα, είναι εδώ τα πολύγωνα αυτά όμοια; Πάμε να το ελέγξουμε..</a:t>
            </a:r>
          </a:p>
          <a:p>
            <a:pPr lvl="1"/>
            <a:r>
              <a:rPr lang="el-GR" dirty="0">
                <a:latin typeface="Gotham" charset="0"/>
                <a:cs typeface="Gotham" charset="0"/>
              </a:rPr>
              <a:t>Μ4: Παίρνω το λόγο ΒΓ προς … Δ’Γ’.</a:t>
            </a:r>
          </a:p>
          <a:p>
            <a:pPr lvl="1"/>
            <a:r>
              <a:rPr lang="el-GR" dirty="0">
                <a:latin typeface="Gotham" charset="0"/>
                <a:cs typeface="Gotham" charset="0"/>
              </a:rPr>
              <a:t>Κ: Γιατί πήρες αυτές τις πλευρές; Πώς σκέφτηκες;</a:t>
            </a:r>
          </a:p>
          <a:p>
            <a:pPr lvl="1"/>
            <a:r>
              <a:rPr lang="el-GR" dirty="0">
                <a:latin typeface="Gotham" charset="0"/>
                <a:cs typeface="Gotham" charset="0"/>
              </a:rPr>
              <a:t>Μ4: ….φαίνεται.. από το σχήμα…</a:t>
            </a:r>
          </a:p>
          <a:p>
            <a:pPr lvl="1"/>
            <a:r>
              <a:rPr lang="el-GR" dirty="0">
                <a:latin typeface="Gotham" charset="0"/>
                <a:cs typeface="Gotham" charset="0"/>
              </a:rPr>
              <a:t>Μ3: </a:t>
            </a:r>
            <a:r>
              <a:rPr lang="el-GR" dirty="0" err="1">
                <a:latin typeface="Gotham" charset="0"/>
                <a:cs typeface="Gotham" charset="0"/>
              </a:rPr>
              <a:t>Οχι</a:t>
            </a:r>
            <a:r>
              <a:rPr lang="el-GR" dirty="0">
                <a:latin typeface="Gotham" charset="0"/>
                <a:cs typeface="Gotham" charset="0"/>
              </a:rPr>
              <a:t> κυρία, αφού η μια πορτοκαλί γωνία είναι πάνω και η άλλη κάτω…</a:t>
            </a:r>
          </a:p>
          <a:p>
            <a:pPr lvl="1"/>
            <a:r>
              <a:rPr lang="el-GR" dirty="0">
                <a:latin typeface="Gotham" charset="0"/>
                <a:cs typeface="Gotham" charset="0"/>
              </a:rPr>
              <a:t>Κ: Ωραία… Γιατί μας βοηθάει αυτό;</a:t>
            </a:r>
          </a:p>
          <a:p>
            <a:pPr lvl="1"/>
            <a:r>
              <a:rPr lang="el-GR" dirty="0">
                <a:latin typeface="Gotham" charset="0"/>
                <a:cs typeface="Gotham" charset="0"/>
              </a:rPr>
              <a:t>Μ2: Έτσι θα βρούμε πιο εύκολα τις αντίστοιχες πλευρές που είπε ο Μ3 πριν.</a:t>
            </a:r>
          </a:p>
          <a:p>
            <a:pPr lvl="1"/>
            <a:r>
              <a:rPr lang="el-GR" dirty="0">
                <a:latin typeface="Gotham" charset="0"/>
                <a:cs typeface="Gotham" charset="0"/>
              </a:rPr>
              <a:t>Κ: Πες μου τώρα, Μ4 ποιές πλευρές θα χρειαστώ για τους λόγους μου;</a:t>
            </a:r>
          </a:p>
          <a:p>
            <a:pPr lvl="1"/>
            <a:r>
              <a:rPr lang="el-GR" dirty="0">
                <a:latin typeface="Gotham" charset="0"/>
                <a:cs typeface="Gotham" charset="0"/>
              </a:rPr>
              <a:t>Μ4: ΑΔ …. και Α’Δ’;</a:t>
            </a:r>
          </a:p>
          <a:p>
            <a:pPr lvl="1"/>
            <a:r>
              <a:rPr lang="el-GR" dirty="0">
                <a:latin typeface="Gotham" charset="0"/>
                <a:cs typeface="Gotham" charset="0"/>
              </a:rPr>
              <a:t>Μ3: Ναι</a:t>
            </a:r>
          </a:p>
          <a:p>
            <a:pPr lvl="1"/>
            <a:r>
              <a:rPr lang="el-GR" dirty="0">
                <a:latin typeface="Gotham" charset="0"/>
                <a:cs typeface="Gotham" charset="0"/>
              </a:rPr>
              <a:t>Κ: Τι βλέπουμε λοιπόν εδώ; Τι χρειάζομαι για να έχω τη σωστή σύγκριση για την ομοιότητα;</a:t>
            </a:r>
          </a:p>
          <a:p>
            <a:pPr lvl="1"/>
            <a:r>
              <a:rPr lang="el-GR" b="1" dirty="0">
                <a:latin typeface="Gotham" charset="0"/>
                <a:cs typeface="Gotham" charset="0"/>
              </a:rPr>
              <a:t>Μ5: Κοιτάω τις ίδιες γωνίες.</a:t>
            </a:r>
            <a:endParaRPr lang="el-GR" dirty="0">
              <a:latin typeface="Gotham" charset="0"/>
              <a:cs typeface="Gotham" charset="0"/>
            </a:endParaRPr>
          </a:p>
          <a:p>
            <a:pPr lvl="1"/>
            <a:r>
              <a:rPr lang="el-GR" b="1" dirty="0">
                <a:latin typeface="Gotham" charset="0"/>
                <a:cs typeface="Gotham" charset="0"/>
              </a:rPr>
              <a:t>Κ: </a:t>
            </a:r>
            <a:r>
              <a:rPr lang="el-GR" dirty="0">
                <a:latin typeface="Gotham" charset="0"/>
                <a:cs typeface="Gotham" charset="0"/>
              </a:rPr>
              <a:t>Μπράβο, </a:t>
            </a:r>
            <a:r>
              <a:rPr lang="el-GR" b="1" dirty="0">
                <a:latin typeface="Gotham" charset="0"/>
                <a:cs typeface="Gotham" charset="0"/>
              </a:rPr>
              <a:t>πες το πιο μαθηματικά αυτό.</a:t>
            </a:r>
            <a:endParaRPr lang="el-GR" dirty="0">
              <a:latin typeface="Gotham" charset="0"/>
              <a:cs typeface="Gotham" charset="0"/>
            </a:endParaRPr>
          </a:p>
          <a:p>
            <a:pPr lvl="1"/>
            <a:r>
              <a:rPr lang="el-GR" b="1" dirty="0">
                <a:latin typeface="Gotham" charset="0"/>
                <a:cs typeface="Gotham" charset="0"/>
              </a:rPr>
              <a:t>Μ5: Τις ΙΣΕΣ γωνίες</a:t>
            </a:r>
            <a:endParaRPr lang="el-GR" dirty="0">
              <a:latin typeface="Gotham" charset="0"/>
              <a:cs typeface="Gotham" charset="0"/>
            </a:endParaRPr>
          </a:p>
          <a:p>
            <a:pPr lvl="1"/>
            <a:r>
              <a:rPr lang="el-GR" dirty="0">
                <a:latin typeface="Gotham" charset="0"/>
                <a:cs typeface="Gotham" charset="0"/>
              </a:rPr>
              <a:t>Κ: Το σχήμα λοιπόν δεν μας βοηθάει πάντα όπως είναι τοποθετημένο στην εκφώνηση, κοιτάζω και βλέπω τις γωνίες, τις έχω σαν οδηγό για τις πλευρές μου.</a:t>
            </a:r>
          </a:p>
          <a:p>
            <a:pPr lvl="1"/>
            <a:br>
              <a:rPr lang="el-GR" dirty="0">
                <a:latin typeface="Gotham" charset="0"/>
                <a:cs typeface="Gotham" charset="0"/>
              </a:rPr>
            </a:br>
            <a:endParaRPr lang="en-AU" dirty="0">
              <a:latin typeface="Gotham" charset="0"/>
              <a:cs typeface="Gotham" charset="0"/>
            </a:endParaRPr>
          </a:p>
        </p:txBody>
      </p:sp>
      <p:sp>
        <p:nvSpPr>
          <p:cNvPr id="3" name="TextBox 3"/>
          <p:cNvSpPr txBox="1"/>
          <p:nvPr/>
        </p:nvSpPr>
        <p:spPr>
          <a:xfrm>
            <a:off x="2543265" y="435610"/>
            <a:ext cx="12725615" cy="1231106"/>
          </a:xfrm>
          <a:prstGeom prst="rect">
            <a:avLst/>
          </a:prstGeom>
        </p:spPr>
        <p:txBody>
          <a:bodyPr lIns="0" tIns="0" rIns="0" bIns="0" rtlCol="0" anchor="t">
            <a:spAutoFit/>
          </a:bodyPr>
          <a:lstStyle/>
          <a:p>
            <a:pPr algn="ctr">
              <a:lnSpc>
                <a:spcPts val="3200"/>
              </a:lnSpc>
            </a:pPr>
            <a:r>
              <a:rPr lang="en-US" sz="3200" dirty="0">
                <a:solidFill>
                  <a:srgbClr val="000000"/>
                </a:solidFill>
                <a:latin typeface="Gotham"/>
              </a:rPr>
              <a:t>2ο ΚΡΙΣΙΜΟ ΣΥΜΒΑΝ</a:t>
            </a:r>
          </a:p>
          <a:p>
            <a:pPr algn="ctr">
              <a:lnSpc>
                <a:spcPts val="3200"/>
              </a:lnSpc>
            </a:pPr>
            <a:endParaRPr lang="en-US" sz="3200" dirty="0">
              <a:solidFill>
                <a:srgbClr val="000000"/>
              </a:solidFill>
              <a:latin typeface="Gotham"/>
            </a:endParaRPr>
          </a:p>
          <a:p>
            <a:pPr algn="ctr">
              <a:lnSpc>
                <a:spcPts val="3200"/>
              </a:lnSpc>
              <a:spcBef>
                <a:spcPct val="0"/>
              </a:spcBef>
            </a:pPr>
            <a:r>
              <a:rPr lang="en-US" sz="3200" dirty="0">
                <a:solidFill>
                  <a:srgbClr val="000000"/>
                </a:solidFill>
                <a:latin typeface="Gotham"/>
              </a:rPr>
              <a:t>ΥΠΟΘΕΤΙΚΟΣ ΔΙΑΟΛΟΓΟΣ</a:t>
            </a:r>
            <a:endParaRPr lang="el-GR" sz="3200" dirty="0">
              <a:solidFill>
                <a:srgbClr val="000000"/>
              </a:solidFill>
              <a:latin typeface="Gotham"/>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a:p>
        </p:txBody>
      </p:sp>
      <p:sp>
        <p:nvSpPr>
          <p:cNvPr id="3" name="TextBox 3"/>
          <p:cNvSpPr txBox="1"/>
          <p:nvPr/>
        </p:nvSpPr>
        <p:spPr>
          <a:xfrm>
            <a:off x="2781192" y="4347122"/>
            <a:ext cx="12725615" cy="460375"/>
          </a:xfrm>
          <a:prstGeom prst="rect">
            <a:avLst/>
          </a:prstGeom>
        </p:spPr>
        <p:txBody>
          <a:bodyPr lIns="0" tIns="0" rIns="0" bIns="0" rtlCol="0" anchor="t">
            <a:spAutoFit/>
          </a:bodyPr>
          <a:lstStyle/>
          <a:p>
            <a:pPr algn="ctr">
              <a:lnSpc>
                <a:spcPts val="3499"/>
              </a:lnSpc>
              <a:spcBef>
                <a:spcPct val="0"/>
              </a:spcBef>
            </a:pPr>
            <a:r>
              <a:rPr lang="en-US" sz="3499">
                <a:solidFill>
                  <a:srgbClr val="000000"/>
                </a:solidFill>
                <a:latin typeface="Gotham"/>
              </a:rPr>
              <a:t>ΕΥΧΑΡΙΣΤΟΥΜΕ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a:p>
        </p:txBody>
      </p:sp>
      <p:sp>
        <p:nvSpPr>
          <p:cNvPr id="3" name="TextBox 3"/>
          <p:cNvSpPr txBox="1"/>
          <p:nvPr/>
        </p:nvSpPr>
        <p:spPr>
          <a:xfrm>
            <a:off x="2362898" y="1076325"/>
            <a:ext cx="13562204" cy="10821339"/>
          </a:xfrm>
          <a:prstGeom prst="rect">
            <a:avLst/>
          </a:prstGeom>
        </p:spPr>
        <p:txBody>
          <a:bodyPr lIns="0" tIns="0" rIns="0" bIns="0" rtlCol="0" anchor="t">
            <a:spAutoFit/>
          </a:bodyPr>
          <a:lstStyle/>
          <a:p>
            <a:pPr algn="ctr">
              <a:lnSpc>
                <a:spcPts val="3895"/>
              </a:lnSpc>
            </a:pPr>
            <a:r>
              <a:rPr lang="en-US" sz="3674" dirty="0">
                <a:solidFill>
                  <a:srgbClr val="000000"/>
                </a:solidFill>
                <a:latin typeface="Gotham"/>
              </a:rPr>
              <a:t>1ο </a:t>
            </a:r>
            <a:r>
              <a:rPr lang="en-US" sz="3674" dirty="0" err="1">
                <a:solidFill>
                  <a:srgbClr val="000000"/>
                </a:solidFill>
                <a:latin typeface="Gotham"/>
              </a:rPr>
              <a:t>Πρότυ</a:t>
            </a:r>
            <a:r>
              <a:rPr lang="en-US" sz="3674" dirty="0">
                <a:solidFill>
                  <a:srgbClr val="000000"/>
                </a:solidFill>
                <a:latin typeface="Gotham"/>
              </a:rPr>
              <a:t>πο Πειραματικό Σχολείο Αθηνών</a:t>
            </a:r>
          </a:p>
          <a:p>
            <a:pPr algn="ctr">
              <a:lnSpc>
                <a:spcPts val="3895"/>
              </a:lnSpc>
            </a:pPr>
            <a:endParaRPr lang="en-US" sz="3674" dirty="0">
              <a:solidFill>
                <a:srgbClr val="000000"/>
              </a:solidFill>
              <a:latin typeface="Gotham"/>
            </a:endParaRPr>
          </a:p>
          <a:p>
            <a:pPr algn="ctr">
              <a:lnSpc>
                <a:spcPts val="3895"/>
              </a:lnSpc>
            </a:pPr>
            <a:endParaRPr lang="en-US" sz="3674" dirty="0">
              <a:solidFill>
                <a:srgbClr val="000000"/>
              </a:solidFill>
              <a:latin typeface="Gotham"/>
            </a:endParaRPr>
          </a:p>
          <a:p>
            <a:pPr algn="ctr">
              <a:lnSpc>
                <a:spcPts val="3895"/>
              </a:lnSpc>
            </a:pPr>
            <a:r>
              <a:rPr lang="en-US" sz="3674" dirty="0">
                <a:solidFill>
                  <a:srgbClr val="000000"/>
                </a:solidFill>
                <a:latin typeface="Gotham"/>
              </a:rPr>
              <a:t>ΠΑΡΑΚΟΛΟΥΘΗΣΗ 3 ΔΙΔΑΚΤΙΚΩΝ ΩΡΩΝ</a:t>
            </a:r>
          </a:p>
          <a:p>
            <a:pPr algn="ctr">
              <a:lnSpc>
                <a:spcPts val="3895"/>
              </a:lnSpc>
            </a:pPr>
            <a:endParaRPr lang="en-US" sz="3674" dirty="0">
              <a:solidFill>
                <a:srgbClr val="000000"/>
              </a:solidFill>
              <a:latin typeface="Gotham"/>
            </a:endParaRPr>
          </a:p>
          <a:p>
            <a:pPr algn="ctr">
              <a:lnSpc>
                <a:spcPts val="3895"/>
              </a:lnSpc>
            </a:pPr>
            <a:endParaRPr lang="en-US" sz="3674" dirty="0">
              <a:solidFill>
                <a:srgbClr val="000000"/>
              </a:solidFill>
              <a:latin typeface="Gotham"/>
            </a:endParaRPr>
          </a:p>
          <a:p>
            <a:pPr algn="ctr">
              <a:lnSpc>
                <a:spcPts val="3895"/>
              </a:lnSpc>
            </a:pPr>
            <a:r>
              <a:rPr lang="en-US" sz="3674" dirty="0">
                <a:solidFill>
                  <a:srgbClr val="000000"/>
                </a:solidFill>
                <a:latin typeface="Gotham"/>
              </a:rPr>
              <a:t>Β’ &amp; Γ ΓΥΜΝΑΣΙΟΥ</a:t>
            </a:r>
          </a:p>
          <a:p>
            <a:pPr algn="ctr">
              <a:lnSpc>
                <a:spcPts val="3895"/>
              </a:lnSpc>
            </a:pPr>
            <a:endParaRPr lang="en-US" sz="3674" dirty="0">
              <a:solidFill>
                <a:srgbClr val="000000"/>
              </a:solidFill>
              <a:latin typeface="Gotham"/>
            </a:endParaRPr>
          </a:p>
          <a:p>
            <a:pPr algn="ctr">
              <a:lnSpc>
                <a:spcPts val="3251"/>
              </a:lnSpc>
            </a:pPr>
            <a:endParaRPr lang="en-US" sz="3674" dirty="0">
              <a:solidFill>
                <a:srgbClr val="000000"/>
              </a:solidFill>
              <a:latin typeface="Gotham"/>
            </a:endParaRPr>
          </a:p>
          <a:p>
            <a:pPr algn="ctr">
              <a:lnSpc>
                <a:spcPts val="3895"/>
              </a:lnSpc>
            </a:pPr>
            <a:r>
              <a:rPr lang="en-US" sz="3674" dirty="0">
                <a:solidFill>
                  <a:srgbClr val="000000"/>
                </a:solidFill>
                <a:latin typeface="Gotham"/>
              </a:rPr>
              <a:t>ΚΕΦΑΛΑΙΑ:</a:t>
            </a:r>
          </a:p>
          <a:p>
            <a:pPr algn="ctr">
              <a:lnSpc>
                <a:spcPts val="3895"/>
              </a:lnSpc>
            </a:pPr>
            <a:endParaRPr lang="en-US" sz="3674" dirty="0">
              <a:solidFill>
                <a:srgbClr val="000000"/>
              </a:solidFill>
              <a:latin typeface="Gotham"/>
            </a:endParaRPr>
          </a:p>
          <a:p>
            <a:pPr algn="ctr">
              <a:lnSpc>
                <a:spcPts val="6687"/>
              </a:lnSpc>
            </a:pPr>
            <a:r>
              <a:rPr lang="en-US" sz="3674" dirty="0">
                <a:solidFill>
                  <a:srgbClr val="000000"/>
                </a:solidFill>
                <a:latin typeface="Gotham"/>
              </a:rPr>
              <a:t>ΟΜΟΙΟΘΕΣΙΑ</a:t>
            </a:r>
          </a:p>
          <a:p>
            <a:pPr algn="ctr">
              <a:lnSpc>
                <a:spcPts val="6687"/>
              </a:lnSpc>
            </a:pPr>
            <a:r>
              <a:rPr lang="en-US" sz="3674" dirty="0">
                <a:solidFill>
                  <a:srgbClr val="000000"/>
                </a:solidFill>
                <a:latin typeface="Gotham"/>
              </a:rPr>
              <a:t>ΟΜΟΙΟΤΗΤΑ</a:t>
            </a:r>
          </a:p>
          <a:p>
            <a:pPr algn="ctr">
              <a:lnSpc>
                <a:spcPts val="6687"/>
              </a:lnSpc>
            </a:pPr>
            <a:r>
              <a:rPr lang="en-US" sz="3674" dirty="0">
                <a:solidFill>
                  <a:srgbClr val="000000"/>
                </a:solidFill>
                <a:latin typeface="Gotham"/>
              </a:rPr>
              <a:t>ΕΙΣΑΓΩΓΗ ΣΤΗΝ ΤΡΙΓΩΝΟΜΕΤΡΙΑ</a:t>
            </a:r>
          </a:p>
          <a:p>
            <a:pPr algn="ctr">
              <a:lnSpc>
                <a:spcPts val="3895"/>
              </a:lnSpc>
            </a:pPr>
            <a:endParaRPr lang="en-US" sz="3674" dirty="0">
              <a:solidFill>
                <a:srgbClr val="000000"/>
              </a:solidFill>
              <a:latin typeface="Gotham"/>
            </a:endParaRPr>
          </a:p>
          <a:p>
            <a:pPr algn="ctr">
              <a:lnSpc>
                <a:spcPts val="3702"/>
              </a:lnSpc>
            </a:pPr>
            <a:endParaRPr lang="en-US" sz="3674" dirty="0">
              <a:solidFill>
                <a:srgbClr val="000000"/>
              </a:solidFill>
              <a:latin typeface="Gotham"/>
            </a:endParaRPr>
          </a:p>
          <a:p>
            <a:pPr algn="ctr">
              <a:lnSpc>
                <a:spcPts val="3702"/>
              </a:lnSpc>
            </a:pPr>
            <a:endParaRPr lang="en-US" sz="3674" dirty="0">
              <a:solidFill>
                <a:srgbClr val="000000"/>
              </a:solidFill>
              <a:latin typeface="Gotham"/>
            </a:endParaRPr>
          </a:p>
          <a:p>
            <a:pPr algn="ctr">
              <a:lnSpc>
                <a:spcPts val="3028"/>
              </a:lnSpc>
            </a:pPr>
            <a:endParaRPr lang="en-US" sz="3674" dirty="0">
              <a:solidFill>
                <a:srgbClr val="000000"/>
              </a:solidFill>
              <a:latin typeface="Gotham"/>
            </a:endParaRPr>
          </a:p>
          <a:p>
            <a:pPr algn="ctr">
              <a:lnSpc>
                <a:spcPts val="3028"/>
              </a:lnSpc>
            </a:pPr>
            <a:endParaRPr lang="en-US" sz="3674" dirty="0">
              <a:solidFill>
                <a:srgbClr val="000000"/>
              </a:solidFill>
              <a:latin typeface="Gotham"/>
            </a:endParaRPr>
          </a:p>
          <a:p>
            <a:pPr algn="ctr">
              <a:lnSpc>
                <a:spcPts val="3028"/>
              </a:lnSpc>
            </a:pPr>
            <a:endParaRPr lang="en-US" sz="3674" dirty="0">
              <a:solidFill>
                <a:srgbClr val="000000"/>
              </a:solidFill>
              <a:latin typeface="Gotham"/>
            </a:endParaRPr>
          </a:p>
          <a:p>
            <a:pPr marL="0" lvl="0" indent="0" algn="ctr">
              <a:lnSpc>
                <a:spcPts val="3028"/>
              </a:lnSpc>
            </a:pPr>
            <a:endParaRPr lang="en-US" sz="3674" dirty="0">
              <a:solidFill>
                <a:srgbClr val="000000"/>
              </a:solidFill>
              <a:latin typeface="Gotham"/>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a:p>
        </p:txBody>
      </p:sp>
      <p:sp>
        <p:nvSpPr>
          <p:cNvPr id="3" name="TextBox 3"/>
          <p:cNvSpPr txBox="1"/>
          <p:nvPr/>
        </p:nvSpPr>
        <p:spPr>
          <a:xfrm>
            <a:off x="6794622" y="1076325"/>
            <a:ext cx="4698756" cy="433705"/>
          </a:xfrm>
          <a:prstGeom prst="rect">
            <a:avLst/>
          </a:prstGeom>
        </p:spPr>
        <p:txBody>
          <a:bodyPr lIns="0" tIns="0" rIns="0" bIns="0" rtlCol="0" anchor="t">
            <a:spAutoFit/>
          </a:bodyPr>
          <a:lstStyle/>
          <a:p>
            <a:pPr algn="ctr">
              <a:lnSpc>
                <a:spcPts val="3200"/>
              </a:lnSpc>
              <a:spcBef>
                <a:spcPct val="0"/>
              </a:spcBef>
            </a:pPr>
            <a:r>
              <a:rPr lang="en-US" sz="3200">
                <a:solidFill>
                  <a:srgbClr val="000000"/>
                </a:solidFill>
                <a:latin typeface="Gotham"/>
              </a:rPr>
              <a:t>1ο ΚΡΙΣΙΜΟ ΣΥΜΒΑΝ</a:t>
            </a:r>
          </a:p>
        </p:txBody>
      </p:sp>
      <p:sp>
        <p:nvSpPr>
          <p:cNvPr id="4" name="TextBox 4"/>
          <p:cNvSpPr txBox="1"/>
          <p:nvPr/>
        </p:nvSpPr>
        <p:spPr>
          <a:xfrm>
            <a:off x="2594658" y="2096815"/>
            <a:ext cx="13098684" cy="8062656"/>
          </a:xfrm>
          <a:prstGeom prst="rect">
            <a:avLst/>
          </a:prstGeom>
        </p:spPr>
        <p:txBody>
          <a:bodyPr lIns="0" tIns="0" rIns="0" bIns="0" rtlCol="0" anchor="t">
            <a:spAutoFit/>
          </a:bodyPr>
          <a:lstStyle/>
          <a:p>
            <a:pPr algn="just">
              <a:lnSpc>
                <a:spcPts val="3323"/>
              </a:lnSpc>
            </a:pPr>
            <a:endParaRPr dirty="0"/>
          </a:p>
          <a:p>
            <a:pPr algn="just">
              <a:lnSpc>
                <a:spcPts val="3323"/>
              </a:lnSpc>
            </a:pPr>
            <a:r>
              <a:rPr lang="en-US" sz="3323" dirty="0" err="1">
                <a:solidFill>
                  <a:srgbClr val="000000"/>
                </a:solidFill>
                <a:latin typeface="Gotham" panose="020B0604020202020204" charset="0"/>
                <a:cs typeface="Gotham" panose="020B0604020202020204" charset="0"/>
              </a:rPr>
              <a:t>Δίνει</a:t>
            </a:r>
            <a:r>
              <a:rPr lang="en-US" sz="3323" dirty="0">
                <a:solidFill>
                  <a:srgbClr val="000000"/>
                </a:solidFill>
                <a:latin typeface="Gotham" panose="020B0604020202020204" charset="0"/>
                <a:cs typeface="Gotham" panose="020B0604020202020204" charset="0"/>
              </a:rPr>
              <a:t> </a:t>
            </a:r>
            <a:r>
              <a:rPr lang="en-US" sz="3323" dirty="0" err="1">
                <a:solidFill>
                  <a:srgbClr val="000000"/>
                </a:solidFill>
                <a:latin typeface="Gotham" panose="020B0604020202020204" charset="0"/>
                <a:cs typeface="Gotham" panose="020B0604020202020204" charset="0"/>
              </a:rPr>
              <a:t>δύο</a:t>
            </a:r>
            <a:r>
              <a:rPr lang="en-US" sz="3323" dirty="0">
                <a:solidFill>
                  <a:srgbClr val="000000"/>
                </a:solidFill>
                <a:latin typeface="Gotham" panose="020B0604020202020204" charset="0"/>
                <a:cs typeface="Gotham" panose="020B0604020202020204" charset="0"/>
              </a:rPr>
              <a:t> </a:t>
            </a:r>
            <a:r>
              <a:rPr lang="en-US" sz="3323" dirty="0" err="1">
                <a:solidFill>
                  <a:srgbClr val="000000"/>
                </a:solidFill>
                <a:latin typeface="Gotham" panose="020B0604020202020204" charset="0"/>
                <a:cs typeface="Gotham" panose="020B0604020202020204" charset="0"/>
              </a:rPr>
              <a:t>σημεί</a:t>
            </a:r>
            <a:r>
              <a:rPr lang="en-US" sz="3323" dirty="0">
                <a:solidFill>
                  <a:srgbClr val="000000"/>
                </a:solidFill>
                <a:latin typeface="Gotham" panose="020B0604020202020204" charset="0"/>
                <a:cs typeface="Gotham" panose="020B0604020202020204" charset="0"/>
              </a:rPr>
              <a:t>α, Ο και Α και στην αρχή την τιμή λόγου 2. </a:t>
            </a:r>
            <a:r>
              <a:rPr lang="en-US" sz="3323" dirty="0" err="1">
                <a:solidFill>
                  <a:srgbClr val="000000"/>
                </a:solidFill>
                <a:latin typeface="Gotham" panose="020B0604020202020204" charset="0"/>
                <a:cs typeface="Gotham" panose="020B0604020202020204" charset="0"/>
              </a:rPr>
              <a:t>Ρωτάει</a:t>
            </a:r>
            <a:r>
              <a:rPr lang="en-US" sz="3323" dirty="0">
                <a:solidFill>
                  <a:srgbClr val="000000"/>
                </a:solidFill>
                <a:latin typeface="Gotham" panose="020B0604020202020204" charset="0"/>
                <a:cs typeface="Gotham" panose="020B0604020202020204" charset="0"/>
              </a:rPr>
              <a:t> π</a:t>
            </a:r>
            <a:r>
              <a:rPr lang="en-US" sz="3323" dirty="0" err="1">
                <a:solidFill>
                  <a:srgbClr val="000000"/>
                </a:solidFill>
                <a:latin typeface="Gotham" panose="020B0604020202020204" charset="0"/>
                <a:cs typeface="Gotham" panose="020B0604020202020204" charset="0"/>
              </a:rPr>
              <a:t>ου</a:t>
            </a:r>
            <a:r>
              <a:rPr lang="en-US" sz="3323" dirty="0">
                <a:solidFill>
                  <a:srgbClr val="000000"/>
                </a:solidFill>
                <a:latin typeface="Gotham" panose="020B0604020202020204" charset="0"/>
                <a:cs typeface="Gotham" panose="020B0604020202020204" charset="0"/>
              </a:rPr>
              <a:t> θα </a:t>
            </a:r>
            <a:r>
              <a:rPr lang="en-US" sz="3323" dirty="0" err="1">
                <a:solidFill>
                  <a:srgbClr val="000000"/>
                </a:solidFill>
                <a:latin typeface="Gotham" panose="020B0604020202020204" charset="0"/>
                <a:cs typeface="Gotham" panose="020B0604020202020204" charset="0"/>
              </a:rPr>
              <a:t>είν</a:t>
            </a:r>
            <a:r>
              <a:rPr lang="en-US" sz="3323" dirty="0">
                <a:solidFill>
                  <a:srgbClr val="000000"/>
                </a:solidFill>
                <a:latin typeface="Gotham" panose="020B0604020202020204" charset="0"/>
                <a:cs typeface="Gotham" panose="020B0604020202020204" charset="0"/>
              </a:rPr>
              <a:t>αι τότε το σημείο Α’ ώστε να είναι ομοιόθετο του Α. </a:t>
            </a:r>
            <a:r>
              <a:rPr lang="en-US" sz="3323" dirty="0" err="1">
                <a:solidFill>
                  <a:srgbClr val="000000"/>
                </a:solidFill>
                <a:latin typeface="Gotham" panose="020B0604020202020204" charset="0"/>
                <a:cs typeface="Gotham" panose="020B0604020202020204" charset="0"/>
              </a:rPr>
              <a:t>Αντίστοιχ</a:t>
            </a:r>
            <a:r>
              <a:rPr lang="en-US" sz="3323" dirty="0">
                <a:solidFill>
                  <a:srgbClr val="000000"/>
                </a:solidFill>
                <a:latin typeface="Gotham" panose="020B0604020202020204" charset="0"/>
                <a:cs typeface="Gotham" panose="020B0604020202020204" charset="0"/>
              </a:rPr>
              <a:t>α δίνει τιμή λόγου ½ και ρωτάει που θα βρεθεί ξανά το σημείο Α’. </a:t>
            </a:r>
            <a:r>
              <a:rPr lang="en-US" sz="3323" dirty="0" err="1">
                <a:solidFill>
                  <a:srgbClr val="000000"/>
                </a:solidFill>
                <a:latin typeface="Gotham" panose="020B0604020202020204" charset="0"/>
                <a:cs typeface="Gotham" panose="020B0604020202020204" charset="0"/>
              </a:rPr>
              <a:t>Στην</a:t>
            </a:r>
            <a:r>
              <a:rPr lang="en-US" sz="3323" dirty="0">
                <a:solidFill>
                  <a:srgbClr val="000000"/>
                </a:solidFill>
                <a:latin typeface="Gotham" panose="020B0604020202020204" charset="0"/>
                <a:cs typeface="Gotham" panose="020B0604020202020204" charset="0"/>
              </a:rPr>
              <a:t> </a:t>
            </a:r>
            <a:r>
              <a:rPr lang="en-US" sz="3323" dirty="0" err="1">
                <a:solidFill>
                  <a:srgbClr val="000000"/>
                </a:solidFill>
                <a:latin typeface="Gotham" panose="020B0604020202020204" charset="0"/>
                <a:cs typeface="Gotham" panose="020B0604020202020204" charset="0"/>
              </a:rPr>
              <a:t>συνέχει</a:t>
            </a:r>
            <a:r>
              <a:rPr lang="en-US" sz="3323" dirty="0">
                <a:solidFill>
                  <a:srgbClr val="000000"/>
                </a:solidFill>
                <a:latin typeface="Gotham" panose="020B0604020202020204" charset="0"/>
                <a:cs typeface="Gotham" panose="020B0604020202020204" charset="0"/>
              </a:rPr>
              <a:t>α ακολουθεί ο εξής διάλογος:</a:t>
            </a:r>
          </a:p>
          <a:p>
            <a:pPr algn="just">
              <a:lnSpc>
                <a:spcPts val="3323"/>
              </a:lnSpc>
            </a:pPr>
            <a:endParaRPr lang="en-US" sz="3323" dirty="0">
              <a:solidFill>
                <a:srgbClr val="000000"/>
              </a:solidFill>
              <a:latin typeface="Gotham" panose="020B0604020202020204" charset="0"/>
              <a:cs typeface="Gotham" panose="020B0604020202020204" charset="0"/>
            </a:endParaRPr>
          </a:p>
          <a:p>
            <a:pPr algn="just">
              <a:lnSpc>
                <a:spcPts val="3323"/>
              </a:lnSpc>
            </a:pPr>
            <a:r>
              <a:rPr lang="en-US" sz="3323" dirty="0">
                <a:solidFill>
                  <a:srgbClr val="000000"/>
                </a:solidFill>
                <a:latin typeface="Gotham" panose="020B0604020202020204" charset="0"/>
                <a:cs typeface="Gotham" panose="020B0604020202020204" charset="0"/>
              </a:rPr>
              <a:t>Κ: Μπ</a:t>
            </a:r>
            <a:r>
              <a:rPr lang="en-US" sz="3323" dirty="0" err="1">
                <a:solidFill>
                  <a:srgbClr val="000000"/>
                </a:solidFill>
                <a:latin typeface="Gotham" panose="020B0604020202020204" charset="0"/>
                <a:cs typeface="Gotham" panose="020B0604020202020204" charset="0"/>
              </a:rPr>
              <a:t>ορεί</a:t>
            </a:r>
            <a:r>
              <a:rPr lang="en-US" sz="3323" dirty="0">
                <a:solidFill>
                  <a:srgbClr val="000000"/>
                </a:solidFill>
                <a:latin typeface="Gotham" panose="020B0604020202020204" charset="0"/>
                <a:cs typeface="Gotham" panose="020B0604020202020204" charset="0"/>
              </a:rPr>
              <a:t> ο </a:t>
            </a:r>
            <a:r>
              <a:rPr lang="en-US" sz="3323" dirty="0" err="1">
                <a:solidFill>
                  <a:srgbClr val="000000"/>
                </a:solidFill>
                <a:latin typeface="Gotham" panose="020B0604020202020204" charset="0"/>
                <a:cs typeface="Gotham" panose="020B0604020202020204" charset="0"/>
              </a:rPr>
              <a:t>λόγος</a:t>
            </a:r>
            <a:r>
              <a:rPr lang="en-US" sz="3323" dirty="0">
                <a:solidFill>
                  <a:srgbClr val="000000"/>
                </a:solidFill>
                <a:latin typeface="Gotham" panose="020B0604020202020204" charset="0"/>
                <a:cs typeface="Gotham" panose="020B0604020202020204" charset="0"/>
              </a:rPr>
              <a:t> να </a:t>
            </a:r>
            <a:r>
              <a:rPr lang="en-US" sz="3323" dirty="0" err="1">
                <a:solidFill>
                  <a:srgbClr val="000000"/>
                </a:solidFill>
                <a:latin typeface="Gotham" panose="020B0604020202020204" charset="0"/>
                <a:cs typeface="Gotham" panose="020B0604020202020204" charset="0"/>
              </a:rPr>
              <a:t>είν</a:t>
            </a:r>
            <a:r>
              <a:rPr lang="en-US" sz="3323" dirty="0">
                <a:solidFill>
                  <a:srgbClr val="000000"/>
                </a:solidFill>
                <a:latin typeface="Gotham" panose="020B0604020202020204" charset="0"/>
                <a:cs typeface="Gotham" panose="020B0604020202020204" charset="0"/>
              </a:rPr>
              <a:t>αι αρνητικός αριθμός;</a:t>
            </a:r>
          </a:p>
          <a:p>
            <a:pPr algn="just">
              <a:lnSpc>
                <a:spcPts val="3323"/>
              </a:lnSpc>
            </a:pPr>
            <a:r>
              <a:rPr lang="en-US" sz="3323" dirty="0">
                <a:solidFill>
                  <a:srgbClr val="000000"/>
                </a:solidFill>
                <a:latin typeface="Gotham" panose="020B0604020202020204" charset="0"/>
                <a:cs typeface="Gotham" panose="020B0604020202020204" charset="0"/>
              </a:rPr>
              <a:t>Μ1: </a:t>
            </a:r>
            <a:r>
              <a:rPr lang="en-US" sz="3323" dirty="0" err="1">
                <a:solidFill>
                  <a:srgbClr val="000000"/>
                </a:solidFill>
                <a:latin typeface="Gotham" panose="020B0604020202020204" charset="0"/>
                <a:cs typeface="Gotham" panose="020B0604020202020204" charset="0"/>
              </a:rPr>
              <a:t>Όχι</a:t>
            </a:r>
            <a:r>
              <a:rPr lang="en-US" sz="3323" dirty="0">
                <a:solidFill>
                  <a:srgbClr val="000000"/>
                </a:solidFill>
                <a:latin typeface="Gotham" panose="020B0604020202020204" charset="0"/>
                <a:cs typeface="Gotham" panose="020B0604020202020204" charset="0"/>
              </a:rPr>
              <a:t>! Η </a:t>
            </a:r>
            <a:r>
              <a:rPr lang="en-US" sz="3323" dirty="0" err="1">
                <a:solidFill>
                  <a:srgbClr val="000000"/>
                </a:solidFill>
                <a:latin typeface="Gotham" panose="020B0604020202020204" charset="0"/>
                <a:cs typeface="Gotham" panose="020B0604020202020204" charset="0"/>
              </a:rPr>
              <a:t>θεωρί</a:t>
            </a:r>
            <a:r>
              <a:rPr lang="en-US" sz="3323" dirty="0">
                <a:solidFill>
                  <a:srgbClr val="000000"/>
                </a:solidFill>
                <a:latin typeface="Gotham" panose="020B0604020202020204" charset="0"/>
                <a:cs typeface="Gotham" panose="020B0604020202020204" charset="0"/>
              </a:rPr>
              <a:t>α του βιβλίου δεν αναφέρει κάτι τέτοιο, νομίζω πως δεν γίνεται.</a:t>
            </a:r>
          </a:p>
          <a:p>
            <a:pPr algn="just">
              <a:lnSpc>
                <a:spcPts val="3323"/>
              </a:lnSpc>
            </a:pPr>
            <a:r>
              <a:rPr lang="en-US" sz="3323" dirty="0">
                <a:solidFill>
                  <a:srgbClr val="000000"/>
                </a:solidFill>
                <a:latin typeface="Gotham" panose="020B0604020202020204" charset="0"/>
                <a:cs typeface="Gotham" panose="020B0604020202020204" charset="0"/>
              </a:rPr>
              <a:t>Κ: Ναι α</a:t>
            </a:r>
            <a:r>
              <a:rPr lang="en-US" sz="3323" dirty="0" err="1">
                <a:solidFill>
                  <a:srgbClr val="000000"/>
                </a:solidFill>
                <a:latin typeface="Gotham" panose="020B0604020202020204" charset="0"/>
                <a:cs typeface="Gotham" panose="020B0604020202020204" charset="0"/>
              </a:rPr>
              <a:t>λλά</a:t>
            </a:r>
            <a:r>
              <a:rPr lang="en-US" sz="3323" dirty="0">
                <a:solidFill>
                  <a:srgbClr val="000000"/>
                </a:solidFill>
                <a:latin typeface="Gotham" panose="020B0604020202020204" charset="0"/>
                <a:cs typeface="Gotham" panose="020B0604020202020204" charset="0"/>
              </a:rPr>
              <a:t> αν </a:t>
            </a:r>
            <a:r>
              <a:rPr lang="en-US" sz="3323" dirty="0" err="1">
                <a:solidFill>
                  <a:srgbClr val="000000"/>
                </a:solidFill>
                <a:latin typeface="Gotham" panose="020B0604020202020204" charset="0"/>
                <a:cs typeface="Gotham" panose="020B0604020202020204" charset="0"/>
              </a:rPr>
              <a:t>το</a:t>
            </a:r>
            <a:r>
              <a:rPr lang="en-US" sz="3323" dirty="0">
                <a:solidFill>
                  <a:srgbClr val="000000"/>
                </a:solidFill>
                <a:latin typeface="Gotham" panose="020B0604020202020204" charset="0"/>
                <a:cs typeface="Gotham" panose="020B0604020202020204" charset="0"/>
              </a:rPr>
              <a:t> επ</a:t>
            </a:r>
            <a:r>
              <a:rPr lang="en-US" sz="3323" dirty="0" err="1">
                <a:solidFill>
                  <a:srgbClr val="000000"/>
                </a:solidFill>
                <a:latin typeface="Gotham" panose="020B0604020202020204" charset="0"/>
                <a:cs typeface="Gotham" panose="020B0604020202020204" charset="0"/>
              </a:rPr>
              <a:t>εκτείνουμε</a:t>
            </a:r>
            <a:r>
              <a:rPr lang="en-US" sz="3323" dirty="0">
                <a:solidFill>
                  <a:srgbClr val="000000"/>
                </a:solidFill>
                <a:latin typeface="Gotham" panose="020B0604020202020204" charset="0"/>
                <a:cs typeface="Gotham" panose="020B0604020202020204" charset="0"/>
              </a:rPr>
              <a:t>;</a:t>
            </a:r>
          </a:p>
          <a:p>
            <a:pPr algn="just">
              <a:lnSpc>
                <a:spcPts val="3323"/>
              </a:lnSpc>
            </a:pPr>
            <a:r>
              <a:rPr lang="en-US" sz="3323" dirty="0">
                <a:solidFill>
                  <a:srgbClr val="000000"/>
                </a:solidFill>
                <a:latin typeface="Gotham" panose="020B0604020202020204" charset="0"/>
                <a:cs typeface="Gotham" panose="020B0604020202020204" charset="0"/>
              </a:rPr>
              <a:t>Μ2: </a:t>
            </a:r>
            <a:r>
              <a:rPr lang="en-US" sz="3323" dirty="0" err="1">
                <a:solidFill>
                  <a:srgbClr val="000000"/>
                </a:solidFill>
                <a:latin typeface="Gotham" panose="020B0604020202020204" charset="0"/>
                <a:cs typeface="Gotham" panose="020B0604020202020204" charset="0"/>
              </a:rPr>
              <a:t>Αν</a:t>
            </a:r>
            <a:r>
              <a:rPr lang="en-US" sz="3323" dirty="0">
                <a:solidFill>
                  <a:srgbClr val="000000"/>
                </a:solidFill>
                <a:latin typeface="Gotham" panose="020B0604020202020204" charset="0"/>
                <a:cs typeface="Gotham" panose="020B0604020202020204" charset="0"/>
              </a:rPr>
              <a:t> </a:t>
            </a:r>
            <a:r>
              <a:rPr lang="en-US" sz="3323" dirty="0" err="1">
                <a:solidFill>
                  <a:srgbClr val="000000"/>
                </a:solidFill>
                <a:latin typeface="Gotham" panose="020B0604020202020204" charset="0"/>
                <a:cs typeface="Gotham" panose="020B0604020202020204" charset="0"/>
              </a:rPr>
              <a:t>θεωρήσουμε</a:t>
            </a:r>
            <a:r>
              <a:rPr lang="en-US" sz="3323" dirty="0">
                <a:solidFill>
                  <a:srgbClr val="000000"/>
                </a:solidFill>
                <a:latin typeface="Gotham" panose="020B0604020202020204" charset="0"/>
                <a:cs typeface="Gotham" panose="020B0604020202020204" charset="0"/>
              </a:rPr>
              <a:t> </a:t>
            </a:r>
            <a:r>
              <a:rPr lang="en-US" sz="3323" dirty="0" err="1">
                <a:solidFill>
                  <a:srgbClr val="000000"/>
                </a:solidFill>
                <a:latin typeface="Gotham" panose="020B0604020202020204" charset="0"/>
                <a:cs typeface="Gotham" panose="020B0604020202020204" charset="0"/>
              </a:rPr>
              <a:t>ότι</a:t>
            </a:r>
            <a:r>
              <a:rPr lang="en-US" sz="3323" dirty="0">
                <a:solidFill>
                  <a:srgbClr val="000000"/>
                </a:solidFill>
                <a:latin typeface="Gotham" panose="020B0604020202020204" charset="0"/>
                <a:cs typeface="Gotham" panose="020B0604020202020204" charset="0"/>
              </a:rPr>
              <a:t> τα, Ο,Α,Α’ </a:t>
            </a:r>
            <a:r>
              <a:rPr lang="en-US" sz="3323" dirty="0" err="1">
                <a:solidFill>
                  <a:srgbClr val="000000"/>
                </a:solidFill>
                <a:latin typeface="Gotham" panose="020B0604020202020204" charset="0"/>
                <a:cs typeface="Gotham" panose="020B0604020202020204" charset="0"/>
              </a:rPr>
              <a:t>είν</a:t>
            </a:r>
            <a:r>
              <a:rPr lang="en-US" sz="3323" dirty="0">
                <a:solidFill>
                  <a:srgbClr val="000000"/>
                </a:solidFill>
                <a:latin typeface="Gotham" panose="020B0604020202020204" charset="0"/>
                <a:cs typeface="Gotham" panose="020B0604020202020204" charset="0"/>
              </a:rPr>
              <a:t>αι πάνω σε μία ευθεία, άξονα;…</a:t>
            </a:r>
          </a:p>
          <a:p>
            <a:pPr algn="just">
              <a:lnSpc>
                <a:spcPts val="3323"/>
              </a:lnSpc>
            </a:pPr>
            <a:r>
              <a:rPr lang="en-US" sz="3323" dirty="0">
                <a:solidFill>
                  <a:srgbClr val="000000"/>
                </a:solidFill>
                <a:latin typeface="Gotham" panose="020B0604020202020204" charset="0"/>
                <a:cs typeface="Gotham" panose="020B0604020202020204" charset="0"/>
              </a:rPr>
              <a:t>Κ: Μπ</a:t>
            </a:r>
            <a:r>
              <a:rPr lang="en-US" sz="3323" dirty="0" err="1">
                <a:solidFill>
                  <a:srgbClr val="000000"/>
                </a:solidFill>
                <a:latin typeface="Gotham" panose="020B0604020202020204" charset="0"/>
                <a:cs typeface="Gotham" panose="020B0604020202020204" charset="0"/>
              </a:rPr>
              <a:t>ρά</a:t>
            </a:r>
            <a:r>
              <a:rPr lang="en-US" sz="3323" dirty="0">
                <a:solidFill>
                  <a:srgbClr val="000000"/>
                </a:solidFill>
                <a:latin typeface="Gotham" panose="020B0604020202020204" charset="0"/>
                <a:cs typeface="Gotham" panose="020B0604020202020204" charset="0"/>
              </a:rPr>
              <a:t>βο! Και..;</a:t>
            </a:r>
          </a:p>
          <a:p>
            <a:pPr algn="just">
              <a:lnSpc>
                <a:spcPts val="3323"/>
              </a:lnSpc>
            </a:pPr>
            <a:r>
              <a:rPr lang="en-US" sz="3323" dirty="0">
                <a:solidFill>
                  <a:srgbClr val="000000"/>
                </a:solidFill>
                <a:latin typeface="Gotham" panose="020B0604020202020204" charset="0"/>
                <a:cs typeface="Gotham" panose="020B0604020202020204" charset="0"/>
              </a:rPr>
              <a:t>Μ2: Επ</a:t>
            </a:r>
            <a:r>
              <a:rPr lang="en-US" sz="3323" dirty="0" err="1">
                <a:solidFill>
                  <a:srgbClr val="000000"/>
                </a:solidFill>
                <a:latin typeface="Gotham" panose="020B0604020202020204" charset="0"/>
                <a:cs typeface="Gotham" panose="020B0604020202020204" charset="0"/>
              </a:rPr>
              <a:t>εκτείνουμε</a:t>
            </a:r>
            <a:r>
              <a:rPr lang="en-US" sz="3323" dirty="0">
                <a:solidFill>
                  <a:srgbClr val="000000"/>
                </a:solidFill>
                <a:latin typeface="Gotham" panose="020B0604020202020204" charset="0"/>
                <a:cs typeface="Gotham" panose="020B0604020202020204" charset="0"/>
              </a:rPr>
              <a:t> π</a:t>
            </a:r>
            <a:r>
              <a:rPr lang="en-US" sz="3323" dirty="0" err="1">
                <a:solidFill>
                  <a:srgbClr val="000000"/>
                </a:solidFill>
                <a:latin typeface="Gotham" panose="020B0604020202020204" charset="0"/>
                <a:cs typeface="Gotham" panose="020B0604020202020204" charset="0"/>
              </a:rPr>
              <a:t>ρος</a:t>
            </a:r>
            <a:r>
              <a:rPr lang="en-US" sz="3323" dirty="0">
                <a:solidFill>
                  <a:srgbClr val="000000"/>
                </a:solidFill>
                <a:latin typeface="Gotham" panose="020B0604020202020204" charset="0"/>
                <a:cs typeface="Gotham" panose="020B0604020202020204" charset="0"/>
              </a:rPr>
              <a:t> τα π</a:t>
            </a:r>
            <a:r>
              <a:rPr lang="en-US" sz="3323" dirty="0" err="1">
                <a:solidFill>
                  <a:srgbClr val="000000"/>
                </a:solidFill>
                <a:latin typeface="Gotham" panose="020B0604020202020204" charset="0"/>
                <a:cs typeface="Gotham" panose="020B0604020202020204" charset="0"/>
              </a:rPr>
              <a:t>ίσω</a:t>
            </a:r>
            <a:r>
              <a:rPr lang="en-US" sz="3323" dirty="0">
                <a:solidFill>
                  <a:srgbClr val="000000"/>
                </a:solidFill>
                <a:latin typeface="Gotham" panose="020B0604020202020204" charset="0"/>
                <a:cs typeface="Gotham" panose="020B0604020202020204" charset="0"/>
              </a:rPr>
              <a:t> απ’ </a:t>
            </a:r>
            <a:r>
              <a:rPr lang="en-US" sz="3323" dirty="0" err="1">
                <a:solidFill>
                  <a:srgbClr val="000000"/>
                </a:solidFill>
                <a:latin typeface="Gotham" panose="020B0604020202020204" charset="0"/>
                <a:cs typeface="Gotham" panose="020B0604020202020204" charset="0"/>
              </a:rPr>
              <a:t>το</a:t>
            </a:r>
            <a:r>
              <a:rPr lang="en-US" sz="3323" dirty="0">
                <a:solidFill>
                  <a:srgbClr val="000000"/>
                </a:solidFill>
                <a:latin typeface="Gotham" panose="020B0604020202020204" charset="0"/>
                <a:cs typeface="Gotham" panose="020B0604020202020204" charset="0"/>
              </a:rPr>
              <a:t> Ο, </a:t>
            </a:r>
            <a:r>
              <a:rPr lang="en-US" sz="3323" dirty="0" err="1">
                <a:solidFill>
                  <a:srgbClr val="000000"/>
                </a:solidFill>
                <a:latin typeface="Gotham" panose="020B0604020202020204" charset="0"/>
                <a:cs typeface="Gotham" panose="020B0604020202020204" charset="0"/>
              </a:rPr>
              <a:t>μμμ</a:t>
            </a:r>
            <a:r>
              <a:rPr lang="en-US" sz="3323" dirty="0">
                <a:solidFill>
                  <a:srgbClr val="000000"/>
                </a:solidFill>
                <a:latin typeface="Gotham" panose="020B0604020202020204" charset="0"/>
                <a:cs typeface="Gotham" panose="020B0604020202020204" charset="0"/>
              </a:rPr>
              <a:t> … </a:t>
            </a:r>
            <a:r>
              <a:rPr lang="en-US" sz="3323" dirty="0" err="1">
                <a:solidFill>
                  <a:srgbClr val="000000"/>
                </a:solidFill>
                <a:latin typeface="Gotham" panose="020B0604020202020204" charset="0"/>
                <a:cs typeface="Gotham" panose="020B0604020202020204" charset="0"/>
              </a:rPr>
              <a:t>στον</a:t>
            </a:r>
            <a:r>
              <a:rPr lang="en-US" sz="3323" dirty="0">
                <a:solidFill>
                  <a:srgbClr val="000000"/>
                </a:solidFill>
                <a:latin typeface="Gotham" panose="020B0604020202020204" charset="0"/>
                <a:cs typeface="Gotham" panose="020B0604020202020204" charset="0"/>
              </a:rPr>
              <a:t> α</a:t>
            </a:r>
            <a:r>
              <a:rPr lang="en-US" sz="3323" dirty="0" err="1">
                <a:solidFill>
                  <a:srgbClr val="000000"/>
                </a:solidFill>
                <a:latin typeface="Gotham" panose="020B0604020202020204" charset="0"/>
                <a:cs typeface="Gotham" panose="020B0604020202020204" charset="0"/>
              </a:rPr>
              <a:t>ρνητικό</a:t>
            </a:r>
            <a:r>
              <a:rPr lang="en-US" sz="3323" dirty="0">
                <a:solidFill>
                  <a:srgbClr val="000000"/>
                </a:solidFill>
                <a:latin typeface="Gotham" panose="020B0604020202020204" charset="0"/>
                <a:cs typeface="Gotham" panose="020B0604020202020204" charset="0"/>
              </a:rPr>
              <a:t> </a:t>
            </a:r>
            <a:r>
              <a:rPr lang="en-US" sz="3323" dirty="0" err="1">
                <a:solidFill>
                  <a:srgbClr val="000000"/>
                </a:solidFill>
                <a:latin typeface="Gotham" panose="020B0604020202020204" charset="0"/>
                <a:cs typeface="Gotham" panose="020B0604020202020204" charset="0"/>
              </a:rPr>
              <a:t>άξον</a:t>
            </a:r>
            <a:r>
              <a:rPr lang="en-US" sz="3323" dirty="0">
                <a:solidFill>
                  <a:srgbClr val="000000"/>
                </a:solidFill>
                <a:latin typeface="Gotham" panose="020B0604020202020204" charset="0"/>
                <a:cs typeface="Gotham" panose="020B0604020202020204" charset="0"/>
              </a:rPr>
              <a:t>α, τότε με λ&lt;0 το σημείο θα είναι στα αρνητικά.</a:t>
            </a:r>
          </a:p>
          <a:p>
            <a:pPr algn="just">
              <a:lnSpc>
                <a:spcPts val="3323"/>
              </a:lnSpc>
              <a:spcBef>
                <a:spcPct val="0"/>
              </a:spcBef>
            </a:pPr>
            <a:r>
              <a:rPr lang="en-US" sz="3323" dirty="0">
                <a:solidFill>
                  <a:srgbClr val="000000"/>
                </a:solidFill>
                <a:latin typeface="Gotham" panose="020B0604020202020204" charset="0"/>
                <a:cs typeface="Gotham" panose="020B0604020202020204" charset="0"/>
              </a:rPr>
              <a:t>Κ:Μπράβο!!</a:t>
            </a:r>
          </a:p>
          <a:p>
            <a:pPr algn="just">
              <a:lnSpc>
                <a:spcPts val="3323"/>
              </a:lnSpc>
              <a:spcBef>
                <a:spcPct val="0"/>
              </a:spcBef>
            </a:pPr>
            <a:endParaRPr lang="en-US" sz="3323" dirty="0">
              <a:solidFill>
                <a:srgbClr val="000000"/>
              </a:solidFill>
              <a:latin typeface="Canva Student Fon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a:p>
        </p:txBody>
      </p:sp>
      <p:sp>
        <p:nvSpPr>
          <p:cNvPr id="3" name="TextBox 3"/>
          <p:cNvSpPr txBox="1"/>
          <p:nvPr/>
        </p:nvSpPr>
        <p:spPr>
          <a:xfrm>
            <a:off x="6794622" y="1076325"/>
            <a:ext cx="4698756" cy="1233805"/>
          </a:xfrm>
          <a:prstGeom prst="rect">
            <a:avLst/>
          </a:prstGeom>
        </p:spPr>
        <p:txBody>
          <a:bodyPr lIns="0" tIns="0" rIns="0" bIns="0" rtlCol="0" anchor="t">
            <a:spAutoFit/>
          </a:bodyPr>
          <a:lstStyle/>
          <a:p>
            <a:pPr algn="ctr">
              <a:lnSpc>
                <a:spcPts val="3200"/>
              </a:lnSpc>
            </a:pPr>
            <a:r>
              <a:rPr lang="en-US" sz="3200">
                <a:solidFill>
                  <a:srgbClr val="000000"/>
                </a:solidFill>
                <a:latin typeface="Gotham"/>
              </a:rPr>
              <a:t>1ο ΚΡΙΣΙΜΟ ΣΥΜΒΑΝ</a:t>
            </a:r>
          </a:p>
          <a:p>
            <a:pPr algn="ctr">
              <a:lnSpc>
                <a:spcPts val="3200"/>
              </a:lnSpc>
            </a:pPr>
            <a:endParaRPr lang="en-US" sz="3200">
              <a:solidFill>
                <a:srgbClr val="000000"/>
              </a:solidFill>
              <a:latin typeface="Gotham"/>
            </a:endParaRPr>
          </a:p>
          <a:p>
            <a:pPr algn="ctr">
              <a:lnSpc>
                <a:spcPts val="3200"/>
              </a:lnSpc>
              <a:spcBef>
                <a:spcPct val="0"/>
              </a:spcBef>
            </a:pPr>
            <a:r>
              <a:rPr lang="en-US" sz="3200">
                <a:solidFill>
                  <a:srgbClr val="000000"/>
                </a:solidFill>
                <a:latin typeface="Gotham"/>
              </a:rPr>
              <a:t>ΣΗΜΑΣΙΑ</a:t>
            </a:r>
          </a:p>
        </p:txBody>
      </p:sp>
      <p:sp>
        <p:nvSpPr>
          <p:cNvPr id="4" name="TextBox 4"/>
          <p:cNvSpPr txBox="1"/>
          <p:nvPr/>
        </p:nvSpPr>
        <p:spPr>
          <a:xfrm>
            <a:off x="2594658" y="3253348"/>
            <a:ext cx="13098684" cy="4830837"/>
          </a:xfrm>
          <a:prstGeom prst="rect">
            <a:avLst/>
          </a:prstGeom>
        </p:spPr>
        <p:txBody>
          <a:bodyPr lIns="0" tIns="0" rIns="0" bIns="0" rtlCol="0" anchor="t">
            <a:spAutoFit/>
          </a:bodyPr>
          <a:lstStyle/>
          <a:p>
            <a:pPr marL="717483" lvl="1" indent="-358742" algn="just">
              <a:lnSpc>
                <a:spcPts val="5549"/>
              </a:lnSpc>
              <a:buFont typeface="Arial"/>
              <a:buChar char="•"/>
            </a:pPr>
            <a:r>
              <a:rPr lang="en-US" sz="3323">
                <a:solidFill>
                  <a:srgbClr val="000000"/>
                </a:solidFill>
                <a:latin typeface="Gotham"/>
              </a:rPr>
              <a:t>ΜΑΘΗΜΑΤΙΚΗ ΠΛΕΥΡΑ: Επέκταση έννοιας σε παρακάτω μαθηματικά περιβάλλοντα, εισαγωγή στα διανύσματα</a:t>
            </a:r>
          </a:p>
          <a:p>
            <a:pPr algn="just">
              <a:lnSpc>
                <a:spcPts val="5549"/>
              </a:lnSpc>
            </a:pPr>
            <a:endParaRPr lang="en-US" sz="3323">
              <a:solidFill>
                <a:srgbClr val="000000"/>
              </a:solidFill>
              <a:latin typeface="Gotham"/>
            </a:endParaRPr>
          </a:p>
          <a:p>
            <a:pPr algn="just">
              <a:lnSpc>
                <a:spcPts val="5549"/>
              </a:lnSpc>
            </a:pPr>
            <a:endParaRPr lang="en-US" sz="3323">
              <a:solidFill>
                <a:srgbClr val="000000"/>
              </a:solidFill>
              <a:latin typeface="Gotham"/>
            </a:endParaRPr>
          </a:p>
          <a:p>
            <a:pPr marL="717483" lvl="1" indent="-358742" algn="just">
              <a:lnSpc>
                <a:spcPts val="5549"/>
              </a:lnSpc>
              <a:buFont typeface="Arial"/>
              <a:buChar char="•"/>
            </a:pPr>
            <a:r>
              <a:rPr lang="en-US" sz="3323">
                <a:solidFill>
                  <a:srgbClr val="000000"/>
                </a:solidFill>
                <a:latin typeface="Gotham"/>
              </a:rPr>
              <a:t>ΔΙΔΑΚΤΙΚΗ ΠΛΕΥΡΑ: Οι μαθητές ξεφεύγουν από τα αυστηρά πλαίσια του βιβλίου και πάνε τη σκέψη τους παρακάτω.</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a:p>
        </p:txBody>
      </p:sp>
      <p:sp>
        <p:nvSpPr>
          <p:cNvPr id="3" name="TextBox 3"/>
          <p:cNvSpPr txBox="1"/>
          <p:nvPr/>
        </p:nvSpPr>
        <p:spPr>
          <a:xfrm>
            <a:off x="6794622" y="1076325"/>
            <a:ext cx="4698756" cy="1233805"/>
          </a:xfrm>
          <a:prstGeom prst="rect">
            <a:avLst/>
          </a:prstGeom>
        </p:spPr>
        <p:txBody>
          <a:bodyPr lIns="0" tIns="0" rIns="0" bIns="0" rtlCol="0" anchor="t">
            <a:spAutoFit/>
          </a:bodyPr>
          <a:lstStyle/>
          <a:p>
            <a:pPr algn="ctr">
              <a:lnSpc>
                <a:spcPts val="3200"/>
              </a:lnSpc>
            </a:pPr>
            <a:r>
              <a:rPr lang="en-US" sz="3200">
                <a:solidFill>
                  <a:srgbClr val="000000"/>
                </a:solidFill>
                <a:latin typeface="Gotham"/>
              </a:rPr>
              <a:t>1ο ΚΡΙΣΙΜΟ ΣΥΜΒΑΝ</a:t>
            </a:r>
          </a:p>
          <a:p>
            <a:pPr algn="ctr">
              <a:lnSpc>
                <a:spcPts val="3200"/>
              </a:lnSpc>
            </a:pPr>
            <a:endParaRPr lang="en-US" sz="3200">
              <a:solidFill>
                <a:srgbClr val="000000"/>
              </a:solidFill>
              <a:latin typeface="Gotham"/>
            </a:endParaRPr>
          </a:p>
          <a:p>
            <a:pPr algn="ctr">
              <a:lnSpc>
                <a:spcPts val="3200"/>
              </a:lnSpc>
              <a:spcBef>
                <a:spcPct val="0"/>
              </a:spcBef>
            </a:pPr>
            <a:r>
              <a:rPr lang="en-US" sz="3200">
                <a:solidFill>
                  <a:srgbClr val="000000"/>
                </a:solidFill>
                <a:latin typeface="Gotham"/>
              </a:rPr>
              <a:t>ΕΡΜΗΝΕΙΑ</a:t>
            </a:r>
          </a:p>
        </p:txBody>
      </p:sp>
      <p:sp>
        <p:nvSpPr>
          <p:cNvPr id="4" name="TextBox 4"/>
          <p:cNvSpPr txBox="1"/>
          <p:nvPr/>
        </p:nvSpPr>
        <p:spPr>
          <a:xfrm>
            <a:off x="1673409" y="3305542"/>
            <a:ext cx="14941181" cy="4439848"/>
          </a:xfrm>
          <a:prstGeom prst="rect">
            <a:avLst/>
          </a:prstGeom>
        </p:spPr>
        <p:txBody>
          <a:bodyPr lIns="0" tIns="0" rIns="0" bIns="0" rtlCol="0" anchor="t">
            <a:spAutoFit/>
          </a:bodyPr>
          <a:lstStyle/>
          <a:p>
            <a:pPr marL="818406" lvl="1" indent="-409203" algn="just">
              <a:lnSpc>
                <a:spcPts val="7164"/>
              </a:lnSpc>
              <a:buFont typeface="Arial"/>
              <a:buChar char="•"/>
            </a:pPr>
            <a:r>
              <a:rPr lang="en-US" sz="3790">
                <a:solidFill>
                  <a:srgbClr val="000000"/>
                </a:solidFill>
                <a:latin typeface="Gotham"/>
              </a:rPr>
              <a:t>Διδακτική Πρόκληση</a:t>
            </a:r>
          </a:p>
          <a:p>
            <a:pPr marL="818406" lvl="1" indent="-409203" algn="just">
              <a:lnSpc>
                <a:spcPts val="7164"/>
              </a:lnSpc>
              <a:buFont typeface="Arial"/>
              <a:buChar char="•"/>
            </a:pPr>
            <a:r>
              <a:rPr lang="en-US" sz="3790">
                <a:solidFill>
                  <a:srgbClr val="000000"/>
                </a:solidFill>
                <a:latin typeface="Gotham"/>
              </a:rPr>
              <a:t>Επέκταση σκέψης</a:t>
            </a:r>
          </a:p>
          <a:p>
            <a:pPr marL="818406" lvl="1" indent="-409203" algn="just">
              <a:lnSpc>
                <a:spcPts val="7164"/>
              </a:lnSpc>
              <a:buFont typeface="Arial"/>
              <a:buChar char="•"/>
            </a:pPr>
            <a:r>
              <a:rPr lang="en-US" sz="3790">
                <a:solidFill>
                  <a:srgbClr val="000000"/>
                </a:solidFill>
                <a:latin typeface="Gotham"/>
              </a:rPr>
              <a:t>Εισαγωγή στην έννοια των διανυσμάτων</a:t>
            </a:r>
          </a:p>
          <a:p>
            <a:pPr marL="818406" lvl="1" indent="-409203" algn="just">
              <a:lnSpc>
                <a:spcPts val="7164"/>
              </a:lnSpc>
              <a:buFont typeface="Arial"/>
              <a:buChar char="•"/>
            </a:pPr>
            <a:r>
              <a:rPr lang="en-US" sz="3790">
                <a:solidFill>
                  <a:srgbClr val="000000"/>
                </a:solidFill>
                <a:latin typeface="Gotham"/>
              </a:rPr>
              <a:t>Ανάπτυξη της προώθησης της κριτικής σκέψης και λογικής στη διδασκαλία των μαθηματικών</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a:p>
        </p:txBody>
      </p:sp>
      <p:sp>
        <p:nvSpPr>
          <p:cNvPr id="3" name="TextBox 3"/>
          <p:cNvSpPr txBox="1"/>
          <p:nvPr/>
        </p:nvSpPr>
        <p:spPr>
          <a:xfrm>
            <a:off x="2781192" y="1076325"/>
            <a:ext cx="12725615" cy="1633855"/>
          </a:xfrm>
          <a:prstGeom prst="rect">
            <a:avLst/>
          </a:prstGeom>
        </p:spPr>
        <p:txBody>
          <a:bodyPr lIns="0" tIns="0" rIns="0" bIns="0" rtlCol="0" anchor="t">
            <a:spAutoFit/>
          </a:bodyPr>
          <a:lstStyle/>
          <a:p>
            <a:pPr algn="ctr">
              <a:lnSpc>
                <a:spcPts val="3200"/>
              </a:lnSpc>
            </a:pPr>
            <a:r>
              <a:rPr lang="en-US" sz="3200">
                <a:solidFill>
                  <a:srgbClr val="000000"/>
                </a:solidFill>
                <a:latin typeface="Gotham"/>
              </a:rPr>
              <a:t>1ο ΚΡΙΣΙΜΟ ΣΥΜΒΑΝ</a:t>
            </a:r>
          </a:p>
          <a:p>
            <a:pPr algn="ctr">
              <a:lnSpc>
                <a:spcPts val="3200"/>
              </a:lnSpc>
            </a:pPr>
            <a:endParaRPr lang="en-US" sz="3200">
              <a:solidFill>
                <a:srgbClr val="000000"/>
              </a:solidFill>
              <a:latin typeface="Gotham"/>
            </a:endParaRPr>
          </a:p>
          <a:p>
            <a:pPr algn="ctr">
              <a:lnSpc>
                <a:spcPts val="3200"/>
              </a:lnSpc>
              <a:spcBef>
                <a:spcPct val="0"/>
              </a:spcBef>
            </a:pPr>
            <a:r>
              <a:rPr lang="en-US" sz="3200">
                <a:solidFill>
                  <a:srgbClr val="000000"/>
                </a:solidFill>
                <a:latin typeface="Gotham"/>
              </a:rPr>
              <a:t>ΠΩΣ ΚΡΙΝΕΤΕ ΤΟΥΣ ΤΡΟΠΟΥΣ ΠΟΥ Ο ΚΑΘΗΓΗΤΗΣ ΔΙΑΧΕΙΡΙΣΤΗΚΕ ΤΗ ΔΙΔΑΚΤΙΚΗ ΚΑΤΑΣΤΑΣΗ</a:t>
            </a:r>
          </a:p>
        </p:txBody>
      </p:sp>
      <p:sp>
        <p:nvSpPr>
          <p:cNvPr id="4" name="TextBox 4"/>
          <p:cNvSpPr txBox="1"/>
          <p:nvPr/>
        </p:nvSpPr>
        <p:spPr>
          <a:xfrm>
            <a:off x="1673409" y="3305542"/>
            <a:ext cx="14941181" cy="4439848"/>
          </a:xfrm>
          <a:prstGeom prst="rect">
            <a:avLst/>
          </a:prstGeom>
        </p:spPr>
        <p:txBody>
          <a:bodyPr lIns="0" tIns="0" rIns="0" bIns="0" rtlCol="0" anchor="t">
            <a:spAutoFit/>
          </a:bodyPr>
          <a:lstStyle/>
          <a:p>
            <a:pPr marL="818406" lvl="1" indent="-409203" algn="just">
              <a:lnSpc>
                <a:spcPts val="7164"/>
              </a:lnSpc>
              <a:buFont typeface="Arial"/>
              <a:buChar char="•"/>
            </a:pPr>
            <a:r>
              <a:rPr lang="en-US" sz="3790">
                <a:solidFill>
                  <a:srgbClr val="000000"/>
                </a:solidFill>
                <a:latin typeface="Gotham"/>
              </a:rPr>
              <a:t>Ερώτηση στο σωστό σημείο του μαθήματος ώστε να ακούσει ενδιαφέρουσες απόψεις σχετικά με το ερώτημα που τέθηκε</a:t>
            </a:r>
          </a:p>
          <a:p>
            <a:pPr marL="818406" lvl="1" indent="-409203" algn="just">
              <a:lnSpc>
                <a:spcPts val="7164"/>
              </a:lnSpc>
              <a:buFont typeface="Arial"/>
              <a:buChar char="•"/>
            </a:pPr>
            <a:r>
              <a:rPr lang="en-US" sz="3790">
                <a:solidFill>
                  <a:srgbClr val="000000"/>
                </a:solidFill>
                <a:latin typeface="Gotham"/>
              </a:rPr>
              <a:t>Οι μαθητές ήταν σε θέση να φτάσουν τη σκέψη τους ως εκει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a:p>
        </p:txBody>
      </p:sp>
      <p:sp>
        <p:nvSpPr>
          <p:cNvPr id="3" name="TextBox 3"/>
          <p:cNvSpPr txBox="1"/>
          <p:nvPr/>
        </p:nvSpPr>
        <p:spPr>
          <a:xfrm>
            <a:off x="2781192" y="1076325"/>
            <a:ext cx="12725615" cy="1233805"/>
          </a:xfrm>
          <a:prstGeom prst="rect">
            <a:avLst/>
          </a:prstGeom>
        </p:spPr>
        <p:txBody>
          <a:bodyPr lIns="0" tIns="0" rIns="0" bIns="0" rtlCol="0" anchor="t">
            <a:spAutoFit/>
          </a:bodyPr>
          <a:lstStyle/>
          <a:p>
            <a:pPr algn="ctr">
              <a:lnSpc>
                <a:spcPts val="3200"/>
              </a:lnSpc>
            </a:pPr>
            <a:r>
              <a:rPr lang="en-US" sz="3200">
                <a:solidFill>
                  <a:srgbClr val="000000"/>
                </a:solidFill>
                <a:latin typeface="Gotham"/>
              </a:rPr>
              <a:t>1ο ΚΡΙΣΙΜΟ ΣΥΜΒΑΝ</a:t>
            </a:r>
          </a:p>
          <a:p>
            <a:pPr algn="ctr">
              <a:lnSpc>
                <a:spcPts val="3200"/>
              </a:lnSpc>
            </a:pPr>
            <a:endParaRPr lang="en-US" sz="3200">
              <a:solidFill>
                <a:srgbClr val="000000"/>
              </a:solidFill>
              <a:latin typeface="Gotham"/>
            </a:endParaRPr>
          </a:p>
          <a:p>
            <a:pPr algn="ctr">
              <a:lnSpc>
                <a:spcPts val="3200"/>
              </a:lnSpc>
              <a:spcBef>
                <a:spcPct val="0"/>
              </a:spcBef>
            </a:pPr>
            <a:r>
              <a:rPr lang="en-US" sz="3200">
                <a:solidFill>
                  <a:srgbClr val="000000"/>
                </a:solidFill>
                <a:latin typeface="Gotham"/>
              </a:rPr>
              <a:t>ΤΙ ΘΑ ΚΑΝΑΤΕ ΕΣΕΙΣ ΚΑΙ ΓΙΑΤΙ;</a:t>
            </a:r>
          </a:p>
        </p:txBody>
      </p:sp>
      <p:sp>
        <p:nvSpPr>
          <p:cNvPr id="4" name="TextBox 4"/>
          <p:cNvSpPr txBox="1"/>
          <p:nvPr/>
        </p:nvSpPr>
        <p:spPr>
          <a:xfrm>
            <a:off x="1514950" y="2831800"/>
            <a:ext cx="15744350" cy="7843839"/>
          </a:xfrm>
          <a:prstGeom prst="rect">
            <a:avLst/>
          </a:prstGeom>
        </p:spPr>
        <p:txBody>
          <a:bodyPr lIns="0" tIns="0" rIns="0" bIns="0" rtlCol="0" anchor="t">
            <a:spAutoFit/>
          </a:bodyPr>
          <a:lstStyle/>
          <a:p>
            <a:pPr marL="842033" lvl="1" indent="-421016">
              <a:lnSpc>
                <a:spcPts val="4485"/>
              </a:lnSpc>
              <a:buFont typeface="Arial"/>
              <a:buChar char="•"/>
            </a:pPr>
            <a:r>
              <a:rPr lang="en-US" sz="3900">
                <a:solidFill>
                  <a:srgbClr val="000000"/>
                </a:solidFill>
                <a:latin typeface="Gotham"/>
              </a:rPr>
              <a:t>Παράδειγμα απλής άσκησης διανυσμάτων </a:t>
            </a:r>
          </a:p>
          <a:p>
            <a:pPr marL="842033" lvl="1" indent="-421016">
              <a:lnSpc>
                <a:spcPts val="4485"/>
              </a:lnSpc>
              <a:buFont typeface="Arial"/>
              <a:buChar char="•"/>
            </a:pPr>
            <a:r>
              <a:rPr lang="en-US" sz="3900">
                <a:solidFill>
                  <a:srgbClr val="000000"/>
                </a:solidFill>
                <a:latin typeface="Gotham"/>
              </a:rPr>
              <a:t>Σημασία της φοράς</a:t>
            </a:r>
          </a:p>
          <a:p>
            <a:pPr marL="842033" lvl="1" indent="-421016">
              <a:lnSpc>
                <a:spcPts val="4485"/>
              </a:lnSpc>
              <a:buFont typeface="Arial"/>
              <a:buChar char="•"/>
            </a:pPr>
            <a:r>
              <a:rPr lang="en-US" sz="3900">
                <a:solidFill>
                  <a:srgbClr val="000000"/>
                </a:solidFill>
                <a:latin typeface="Gotham"/>
              </a:rPr>
              <a:t>Η απάντηση ενός μαθητή αποτελεί αφορμή για συζήτηση στην τάξη</a:t>
            </a:r>
          </a:p>
          <a:p>
            <a:pPr>
              <a:lnSpc>
                <a:spcPts val="4485"/>
              </a:lnSpc>
            </a:pPr>
            <a:endParaRPr lang="en-US" sz="3900">
              <a:solidFill>
                <a:srgbClr val="000000"/>
              </a:solidFill>
              <a:latin typeface="Gotham"/>
            </a:endParaRPr>
          </a:p>
          <a:p>
            <a:pPr>
              <a:lnSpc>
                <a:spcPts val="4485"/>
              </a:lnSpc>
            </a:pPr>
            <a:endParaRPr lang="en-US" sz="3900">
              <a:solidFill>
                <a:srgbClr val="000000"/>
              </a:solidFill>
              <a:latin typeface="Gotham"/>
            </a:endParaRPr>
          </a:p>
          <a:p>
            <a:pPr marL="842033" lvl="1" indent="-421016">
              <a:lnSpc>
                <a:spcPts val="4485"/>
              </a:lnSpc>
              <a:buFont typeface="Arial"/>
              <a:buChar char="•"/>
            </a:pPr>
            <a:r>
              <a:rPr lang="en-US" sz="3900">
                <a:solidFill>
                  <a:srgbClr val="000000"/>
                </a:solidFill>
                <a:latin typeface="Gotham"/>
              </a:rPr>
              <a:t>Δίνεται η ημιευθεία με αρχή των αξόνων Ο, και σημείο Α και Α’ με λόγο ομοιοθεσίας ΟΑ’/ΟΑ= ½.  1)Να βρεθεί σημείο Β τέτοιο ώστε ο λόγος ομοιοθεσίας ως προς το ΟΑ να είναι:</a:t>
            </a:r>
          </a:p>
          <a:p>
            <a:pPr marL="842033" lvl="1" indent="-421016">
              <a:lnSpc>
                <a:spcPts val="4485"/>
              </a:lnSpc>
              <a:buFont typeface="Arial"/>
              <a:buChar char="•"/>
            </a:pPr>
            <a:r>
              <a:rPr lang="en-US" sz="3900">
                <a:solidFill>
                  <a:srgbClr val="000000"/>
                </a:solidFill>
                <a:latin typeface="Gotham"/>
              </a:rPr>
              <a:t>λ=-½</a:t>
            </a:r>
          </a:p>
          <a:p>
            <a:pPr marL="842033" lvl="1" indent="-421016">
              <a:lnSpc>
                <a:spcPts val="4485"/>
              </a:lnSpc>
              <a:buFont typeface="Arial"/>
              <a:buChar char="•"/>
            </a:pPr>
            <a:r>
              <a:rPr lang="en-US" sz="3900">
                <a:solidFill>
                  <a:srgbClr val="000000"/>
                </a:solidFill>
                <a:latin typeface="Gotham"/>
              </a:rPr>
              <a:t>λ=-1</a:t>
            </a:r>
          </a:p>
          <a:p>
            <a:pPr>
              <a:lnSpc>
                <a:spcPts val="4485"/>
              </a:lnSpc>
            </a:pPr>
            <a:r>
              <a:rPr lang="en-US" sz="3900">
                <a:solidFill>
                  <a:srgbClr val="000000"/>
                </a:solidFill>
                <a:latin typeface="Gotham"/>
              </a:rPr>
              <a:t>     Συζήτηση στην τάξη για την περίπτωση λ=-1.</a:t>
            </a:r>
          </a:p>
          <a:p>
            <a:pPr algn="ctr">
              <a:lnSpc>
                <a:spcPts val="3900"/>
              </a:lnSpc>
              <a:spcBef>
                <a:spcPct val="0"/>
              </a:spcBef>
            </a:pPr>
            <a:endParaRPr lang="en-US" sz="3900">
              <a:solidFill>
                <a:srgbClr val="000000"/>
              </a:solidFill>
              <a:latin typeface="Gotham"/>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n-AU"/>
          </a:p>
        </p:txBody>
      </p:sp>
      <p:sp>
        <p:nvSpPr>
          <p:cNvPr id="3" name="TextBox 3"/>
          <p:cNvSpPr txBox="1"/>
          <p:nvPr/>
        </p:nvSpPr>
        <p:spPr>
          <a:xfrm>
            <a:off x="2543265" y="435610"/>
            <a:ext cx="12725615" cy="1233805"/>
          </a:xfrm>
          <a:prstGeom prst="rect">
            <a:avLst/>
          </a:prstGeom>
        </p:spPr>
        <p:txBody>
          <a:bodyPr lIns="0" tIns="0" rIns="0" bIns="0" rtlCol="0" anchor="t">
            <a:spAutoFit/>
          </a:bodyPr>
          <a:lstStyle/>
          <a:p>
            <a:pPr algn="ctr">
              <a:lnSpc>
                <a:spcPts val="3200"/>
              </a:lnSpc>
            </a:pPr>
            <a:r>
              <a:rPr lang="en-US" sz="3200">
                <a:solidFill>
                  <a:srgbClr val="000000"/>
                </a:solidFill>
                <a:latin typeface="Gotham"/>
              </a:rPr>
              <a:t>1ο ΚΡΙΣΙΜΟ ΣΥΜΒΑΝ</a:t>
            </a:r>
          </a:p>
          <a:p>
            <a:pPr algn="ctr">
              <a:lnSpc>
                <a:spcPts val="3200"/>
              </a:lnSpc>
            </a:pPr>
            <a:endParaRPr lang="en-US" sz="3200">
              <a:solidFill>
                <a:srgbClr val="000000"/>
              </a:solidFill>
              <a:latin typeface="Gotham"/>
            </a:endParaRPr>
          </a:p>
          <a:p>
            <a:pPr algn="ctr">
              <a:lnSpc>
                <a:spcPts val="3200"/>
              </a:lnSpc>
              <a:spcBef>
                <a:spcPct val="0"/>
              </a:spcBef>
            </a:pPr>
            <a:r>
              <a:rPr lang="en-US" sz="3200">
                <a:solidFill>
                  <a:srgbClr val="000000"/>
                </a:solidFill>
                <a:latin typeface="Gotham"/>
              </a:rPr>
              <a:t>ΥΠΟΘΕΤΙΚΟΣ ΔΙΑΟΛΟΓΟΣ</a:t>
            </a:r>
          </a:p>
        </p:txBody>
      </p:sp>
      <p:sp>
        <p:nvSpPr>
          <p:cNvPr id="4" name="TextBox 4"/>
          <p:cNvSpPr txBox="1"/>
          <p:nvPr/>
        </p:nvSpPr>
        <p:spPr>
          <a:xfrm>
            <a:off x="570379" y="1936381"/>
            <a:ext cx="18763854" cy="8350619"/>
          </a:xfrm>
          <a:prstGeom prst="rect">
            <a:avLst/>
          </a:prstGeom>
        </p:spPr>
        <p:txBody>
          <a:bodyPr lIns="0" tIns="0" rIns="0" bIns="0" rtlCol="0" anchor="t">
            <a:spAutoFit/>
          </a:bodyPr>
          <a:lstStyle/>
          <a:p>
            <a:pPr>
              <a:lnSpc>
                <a:spcPts val="2889"/>
              </a:lnSpc>
              <a:spcBef>
                <a:spcPct val="0"/>
              </a:spcBef>
            </a:pPr>
            <a:r>
              <a:rPr lang="en-US" sz="2889" dirty="0">
                <a:solidFill>
                  <a:srgbClr val="000000"/>
                </a:solidFill>
                <a:latin typeface="Gotham"/>
              </a:rPr>
              <a:t>Κ: </a:t>
            </a:r>
            <a:r>
              <a:rPr lang="en-US" sz="2889" dirty="0" err="1">
                <a:solidFill>
                  <a:srgbClr val="000000"/>
                </a:solidFill>
                <a:latin typeface="Gotham"/>
              </a:rPr>
              <a:t>Μπορεί</a:t>
            </a:r>
            <a:r>
              <a:rPr lang="en-US" sz="2889" dirty="0">
                <a:solidFill>
                  <a:srgbClr val="000000"/>
                </a:solidFill>
                <a:latin typeface="Gotham"/>
              </a:rPr>
              <a:t> ο </a:t>
            </a:r>
            <a:r>
              <a:rPr lang="en-US" sz="2889" dirty="0" err="1">
                <a:solidFill>
                  <a:srgbClr val="000000"/>
                </a:solidFill>
                <a:latin typeface="Gotham"/>
              </a:rPr>
              <a:t>λόγος</a:t>
            </a:r>
            <a:r>
              <a:rPr lang="en-US" sz="2889" dirty="0">
                <a:solidFill>
                  <a:srgbClr val="000000"/>
                </a:solidFill>
                <a:latin typeface="Gotham"/>
              </a:rPr>
              <a:t> </a:t>
            </a:r>
            <a:r>
              <a:rPr lang="en-US" sz="2889" dirty="0" err="1">
                <a:solidFill>
                  <a:srgbClr val="000000"/>
                </a:solidFill>
                <a:latin typeface="Gotham"/>
              </a:rPr>
              <a:t>να</a:t>
            </a:r>
            <a:r>
              <a:rPr lang="en-US" sz="2889" dirty="0">
                <a:solidFill>
                  <a:srgbClr val="000000"/>
                </a:solidFill>
                <a:latin typeface="Gotham"/>
              </a:rPr>
              <a:t> </a:t>
            </a:r>
            <a:r>
              <a:rPr lang="en-US" sz="2889" dirty="0" err="1">
                <a:solidFill>
                  <a:srgbClr val="000000"/>
                </a:solidFill>
                <a:latin typeface="Gotham"/>
              </a:rPr>
              <a:t>είναι</a:t>
            </a:r>
            <a:r>
              <a:rPr lang="en-US" sz="2889" dirty="0">
                <a:solidFill>
                  <a:srgbClr val="000000"/>
                </a:solidFill>
                <a:latin typeface="Gotham"/>
              </a:rPr>
              <a:t> </a:t>
            </a:r>
            <a:r>
              <a:rPr lang="en-US" sz="2889" dirty="0" err="1">
                <a:solidFill>
                  <a:srgbClr val="000000"/>
                </a:solidFill>
                <a:latin typeface="Gotham"/>
              </a:rPr>
              <a:t>αρνητικός</a:t>
            </a:r>
            <a:r>
              <a:rPr lang="en-US" sz="2889" dirty="0">
                <a:solidFill>
                  <a:srgbClr val="000000"/>
                </a:solidFill>
                <a:latin typeface="Gotham"/>
              </a:rPr>
              <a:t> </a:t>
            </a:r>
            <a:r>
              <a:rPr lang="en-US" sz="2889" dirty="0" err="1">
                <a:solidFill>
                  <a:srgbClr val="000000"/>
                </a:solidFill>
                <a:latin typeface="Gotham"/>
              </a:rPr>
              <a:t>αριθμός</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Μ1: </a:t>
            </a:r>
            <a:r>
              <a:rPr lang="en-US" sz="2889" dirty="0" err="1">
                <a:solidFill>
                  <a:srgbClr val="000000"/>
                </a:solidFill>
                <a:latin typeface="Gotham"/>
              </a:rPr>
              <a:t>Όχι</a:t>
            </a:r>
            <a:r>
              <a:rPr lang="en-US" sz="2889" dirty="0">
                <a:solidFill>
                  <a:srgbClr val="000000"/>
                </a:solidFill>
                <a:latin typeface="Gotham"/>
              </a:rPr>
              <a:t>! Η </a:t>
            </a:r>
            <a:r>
              <a:rPr lang="en-US" sz="2889" dirty="0" err="1">
                <a:solidFill>
                  <a:srgbClr val="000000"/>
                </a:solidFill>
                <a:latin typeface="Gotham"/>
              </a:rPr>
              <a:t>θεωρία</a:t>
            </a:r>
            <a:r>
              <a:rPr lang="en-US" sz="2889" dirty="0">
                <a:solidFill>
                  <a:srgbClr val="000000"/>
                </a:solidFill>
                <a:latin typeface="Gotham"/>
              </a:rPr>
              <a:t> </a:t>
            </a:r>
            <a:r>
              <a:rPr lang="en-US" sz="2889" dirty="0" err="1">
                <a:solidFill>
                  <a:srgbClr val="000000"/>
                </a:solidFill>
                <a:latin typeface="Gotham"/>
              </a:rPr>
              <a:t>του</a:t>
            </a:r>
            <a:r>
              <a:rPr lang="en-US" sz="2889" dirty="0">
                <a:solidFill>
                  <a:srgbClr val="000000"/>
                </a:solidFill>
                <a:latin typeface="Gotham"/>
              </a:rPr>
              <a:t> </a:t>
            </a:r>
            <a:r>
              <a:rPr lang="en-US" sz="2889" dirty="0" err="1">
                <a:solidFill>
                  <a:srgbClr val="000000"/>
                </a:solidFill>
                <a:latin typeface="Gotham"/>
              </a:rPr>
              <a:t>βιβλίου</a:t>
            </a:r>
            <a:r>
              <a:rPr lang="en-US" sz="2889" dirty="0">
                <a:solidFill>
                  <a:srgbClr val="000000"/>
                </a:solidFill>
                <a:latin typeface="Gotham"/>
              </a:rPr>
              <a:t> </a:t>
            </a:r>
            <a:r>
              <a:rPr lang="en-US" sz="2889" dirty="0" err="1">
                <a:solidFill>
                  <a:srgbClr val="000000"/>
                </a:solidFill>
                <a:latin typeface="Gotham"/>
              </a:rPr>
              <a:t>δεν</a:t>
            </a:r>
            <a:r>
              <a:rPr lang="en-US" sz="2889" dirty="0">
                <a:solidFill>
                  <a:srgbClr val="000000"/>
                </a:solidFill>
                <a:latin typeface="Gotham"/>
              </a:rPr>
              <a:t> </a:t>
            </a:r>
            <a:r>
              <a:rPr lang="en-US" sz="2889" dirty="0" err="1">
                <a:solidFill>
                  <a:srgbClr val="000000"/>
                </a:solidFill>
                <a:latin typeface="Gotham"/>
              </a:rPr>
              <a:t>αναφέρει</a:t>
            </a:r>
            <a:r>
              <a:rPr lang="en-US" sz="2889" dirty="0">
                <a:solidFill>
                  <a:srgbClr val="000000"/>
                </a:solidFill>
                <a:latin typeface="Gotham"/>
              </a:rPr>
              <a:t> </a:t>
            </a:r>
            <a:r>
              <a:rPr lang="en-US" sz="2889" dirty="0" err="1">
                <a:solidFill>
                  <a:srgbClr val="000000"/>
                </a:solidFill>
                <a:latin typeface="Gotham"/>
              </a:rPr>
              <a:t>κάτι</a:t>
            </a:r>
            <a:r>
              <a:rPr lang="en-US" sz="2889" dirty="0">
                <a:solidFill>
                  <a:srgbClr val="000000"/>
                </a:solidFill>
                <a:latin typeface="Gotham"/>
              </a:rPr>
              <a:t> </a:t>
            </a:r>
            <a:r>
              <a:rPr lang="en-US" sz="2889" dirty="0" err="1">
                <a:solidFill>
                  <a:srgbClr val="000000"/>
                </a:solidFill>
                <a:latin typeface="Gotham"/>
              </a:rPr>
              <a:t>τέτοιο</a:t>
            </a:r>
            <a:r>
              <a:rPr lang="en-US" sz="2889" dirty="0">
                <a:solidFill>
                  <a:srgbClr val="000000"/>
                </a:solidFill>
                <a:latin typeface="Gotham"/>
              </a:rPr>
              <a:t>, </a:t>
            </a:r>
            <a:r>
              <a:rPr lang="en-US" sz="2889" dirty="0" err="1">
                <a:solidFill>
                  <a:srgbClr val="000000"/>
                </a:solidFill>
                <a:latin typeface="Gotham"/>
              </a:rPr>
              <a:t>νομίζω</a:t>
            </a:r>
            <a:r>
              <a:rPr lang="en-US" sz="2889" dirty="0">
                <a:solidFill>
                  <a:srgbClr val="000000"/>
                </a:solidFill>
                <a:latin typeface="Gotham"/>
              </a:rPr>
              <a:t> </a:t>
            </a:r>
            <a:r>
              <a:rPr lang="en-US" sz="2889" dirty="0" err="1">
                <a:solidFill>
                  <a:srgbClr val="000000"/>
                </a:solidFill>
                <a:latin typeface="Gotham"/>
              </a:rPr>
              <a:t>πως</a:t>
            </a:r>
            <a:r>
              <a:rPr lang="en-US" sz="2889" dirty="0">
                <a:solidFill>
                  <a:srgbClr val="000000"/>
                </a:solidFill>
                <a:latin typeface="Gotham"/>
              </a:rPr>
              <a:t> </a:t>
            </a:r>
            <a:r>
              <a:rPr lang="en-US" sz="2889" dirty="0" err="1">
                <a:solidFill>
                  <a:srgbClr val="000000"/>
                </a:solidFill>
                <a:latin typeface="Gotham"/>
              </a:rPr>
              <a:t>δεν</a:t>
            </a:r>
            <a:r>
              <a:rPr lang="en-US" sz="2889" dirty="0">
                <a:solidFill>
                  <a:srgbClr val="000000"/>
                </a:solidFill>
                <a:latin typeface="Gotham"/>
              </a:rPr>
              <a:t> </a:t>
            </a:r>
            <a:r>
              <a:rPr lang="en-US" sz="2889" dirty="0" err="1">
                <a:solidFill>
                  <a:srgbClr val="000000"/>
                </a:solidFill>
                <a:latin typeface="Gotham"/>
              </a:rPr>
              <a:t>γίνεται</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Κ: </a:t>
            </a:r>
            <a:r>
              <a:rPr lang="en-US" sz="2889" dirty="0" err="1">
                <a:solidFill>
                  <a:srgbClr val="000000"/>
                </a:solidFill>
                <a:latin typeface="Gotham"/>
              </a:rPr>
              <a:t>Ναι</a:t>
            </a:r>
            <a:r>
              <a:rPr lang="en-US" sz="2889" dirty="0">
                <a:solidFill>
                  <a:srgbClr val="000000"/>
                </a:solidFill>
                <a:latin typeface="Gotham"/>
              </a:rPr>
              <a:t> </a:t>
            </a:r>
            <a:r>
              <a:rPr lang="en-US" sz="2889" dirty="0" err="1">
                <a:solidFill>
                  <a:srgbClr val="000000"/>
                </a:solidFill>
                <a:latin typeface="Gotham"/>
              </a:rPr>
              <a:t>αλλά</a:t>
            </a:r>
            <a:r>
              <a:rPr lang="en-US" sz="2889" dirty="0">
                <a:solidFill>
                  <a:srgbClr val="000000"/>
                </a:solidFill>
                <a:latin typeface="Gotham"/>
              </a:rPr>
              <a:t> </a:t>
            </a:r>
            <a:r>
              <a:rPr lang="en-US" sz="2889" dirty="0" err="1">
                <a:solidFill>
                  <a:srgbClr val="000000"/>
                </a:solidFill>
                <a:latin typeface="Gotham"/>
              </a:rPr>
              <a:t>αν</a:t>
            </a:r>
            <a:r>
              <a:rPr lang="en-US" sz="2889" dirty="0">
                <a:solidFill>
                  <a:srgbClr val="000000"/>
                </a:solidFill>
                <a:latin typeface="Gotham"/>
              </a:rPr>
              <a:t> </a:t>
            </a:r>
            <a:r>
              <a:rPr lang="en-US" sz="2889" dirty="0" err="1">
                <a:solidFill>
                  <a:srgbClr val="000000"/>
                </a:solidFill>
                <a:latin typeface="Gotham"/>
              </a:rPr>
              <a:t>το</a:t>
            </a:r>
            <a:r>
              <a:rPr lang="en-US" sz="2889" dirty="0">
                <a:solidFill>
                  <a:srgbClr val="000000"/>
                </a:solidFill>
                <a:latin typeface="Gotham"/>
              </a:rPr>
              <a:t> </a:t>
            </a:r>
            <a:r>
              <a:rPr lang="en-US" sz="2889" dirty="0" err="1">
                <a:solidFill>
                  <a:srgbClr val="000000"/>
                </a:solidFill>
                <a:latin typeface="Gotham"/>
              </a:rPr>
              <a:t>επεκτείνουμε</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Μ2: </a:t>
            </a:r>
            <a:r>
              <a:rPr lang="en-US" sz="2889" dirty="0" err="1">
                <a:solidFill>
                  <a:srgbClr val="000000"/>
                </a:solidFill>
                <a:latin typeface="Gotham"/>
              </a:rPr>
              <a:t>Αν</a:t>
            </a:r>
            <a:r>
              <a:rPr lang="en-US" sz="2889" dirty="0">
                <a:solidFill>
                  <a:srgbClr val="000000"/>
                </a:solidFill>
                <a:latin typeface="Gotham"/>
              </a:rPr>
              <a:t> </a:t>
            </a:r>
            <a:r>
              <a:rPr lang="en-US" sz="2889" dirty="0" err="1">
                <a:solidFill>
                  <a:srgbClr val="000000"/>
                </a:solidFill>
                <a:latin typeface="Gotham"/>
              </a:rPr>
              <a:t>θεωρήσουμε</a:t>
            </a:r>
            <a:r>
              <a:rPr lang="en-US" sz="2889" dirty="0">
                <a:solidFill>
                  <a:srgbClr val="000000"/>
                </a:solidFill>
                <a:latin typeface="Gotham"/>
              </a:rPr>
              <a:t> </a:t>
            </a:r>
            <a:r>
              <a:rPr lang="en-US" sz="2889" dirty="0" err="1">
                <a:solidFill>
                  <a:srgbClr val="000000"/>
                </a:solidFill>
                <a:latin typeface="Gotham"/>
              </a:rPr>
              <a:t>ότι</a:t>
            </a:r>
            <a:r>
              <a:rPr lang="en-US" sz="2889" dirty="0">
                <a:solidFill>
                  <a:srgbClr val="000000"/>
                </a:solidFill>
                <a:latin typeface="Gotham"/>
              </a:rPr>
              <a:t> </a:t>
            </a:r>
            <a:r>
              <a:rPr lang="en-US" sz="2889" dirty="0" err="1">
                <a:solidFill>
                  <a:srgbClr val="000000"/>
                </a:solidFill>
                <a:latin typeface="Gotham"/>
              </a:rPr>
              <a:t>τα</a:t>
            </a:r>
            <a:r>
              <a:rPr lang="en-US" sz="2889" dirty="0">
                <a:solidFill>
                  <a:srgbClr val="000000"/>
                </a:solidFill>
                <a:latin typeface="Gotham"/>
              </a:rPr>
              <a:t>, Ο,Α,Α’ </a:t>
            </a:r>
            <a:r>
              <a:rPr lang="en-US" sz="2889" dirty="0" err="1">
                <a:solidFill>
                  <a:srgbClr val="000000"/>
                </a:solidFill>
                <a:latin typeface="Gotham"/>
              </a:rPr>
              <a:t>είναι</a:t>
            </a:r>
            <a:r>
              <a:rPr lang="en-US" sz="2889" dirty="0">
                <a:solidFill>
                  <a:srgbClr val="000000"/>
                </a:solidFill>
                <a:latin typeface="Gotham"/>
              </a:rPr>
              <a:t> </a:t>
            </a:r>
            <a:r>
              <a:rPr lang="en-US" sz="2889" dirty="0" err="1">
                <a:solidFill>
                  <a:srgbClr val="000000"/>
                </a:solidFill>
                <a:latin typeface="Gotham"/>
              </a:rPr>
              <a:t>πάνω</a:t>
            </a:r>
            <a:r>
              <a:rPr lang="en-US" sz="2889" dirty="0">
                <a:solidFill>
                  <a:srgbClr val="000000"/>
                </a:solidFill>
                <a:latin typeface="Gotham"/>
              </a:rPr>
              <a:t> </a:t>
            </a:r>
            <a:r>
              <a:rPr lang="en-US" sz="2889" dirty="0" err="1">
                <a:solidFill>
                  <a:srgbClr val="000000"/>
                </a:solidFill>
                <a:latin typeface="Gotham"/>
              </a:rPr>
              <a:t>σε</a:t>
            </a:r>
            <a:r>
              <a:rPr lang="en-US" sz="2889" dirty="0">
                <a:solidFill>
                  <a:srgbClr val="000000"/>
                </a:solidFill>
                <a:latin typeface="Gotham"/>
              </a:rPr>
              <a:t> </a:t>
            </a:r>
            <a:r>
              <a:rPr lang="en-US" sz="2889" dirty="0" err="1">
                <a:solidFill>
                  <a:srgbClr val="000000"/>
                </a:solidFill>
                <a:latin typeface="Gotham"/>
              </a:rPr>
              <a:t>μία</a:t>
            </a:r>
            <a:r>
              <a:rPr lang="en-US" sz="2889" dirty="0">
                <a:solidFill>
                  <a:srgbClr val="000000"/>
                </a:solidFill>
                <a:latin typeface="Gotham"/>
              </a:rPr>
              <a:t> </a:t>
            </a:r>
            <a:r>
              <a:rPr lang="en-US" sz="2889" dirty="0" err="1">
                <a:solidFill>
                  <a:srgbClr val="000000"/>
                </a:solidFill>
                <a:latin typeface="Gotham"/>
              </a:rPr>
              <a:t>ευθεία</a:t>
            </a:r>
            <a:r>
              <a:rPr lang="en-US" sz="2889" dirty="0">
                <a:solidFill>
                  <a:srgbClr val="000000"/>
                </a:solidFill>
                <a:latin typeface="Gotham"/>
              </a:rPr>
              <a:t>, </a:t>
            </a:r>
            <a:r>
              <a:rPr lang="en-US" sz="2889" dirty="0" err="1">
                <a:solidFill>
                  <a:srgbClr val="000000"/>
                </a:solidFill>
                <a:latin typeface="Gotham"/>
              </a:rPr>
              <a:t>άξονα</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Μ3: </a:t>
            </a:r>
            <a:r>
              <a:rPr lang="en-US" sz="2889" dirty="0" err="1">
                <a:solidFill>
                  <a:srgbClr val="000000"/>
                </a:solidFill>
                <a:latin typeface="Gotham"/>
              </a:rPr>
              <a:t>Άξονα</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Μ2: </a:t>
            </a:r>
            <a:r>
              <a:rPr lang="en-US" sz="2889" dirty="0" err="1">
                <a:solidFill>
                  <a:srgbClr val="000000"/>
                </a:solidFill>
                <a:latin typeface="Gotham"/>
              </a:rPr>
              <a:t>Ναι</a:t>
            </a:r>
            <a:r>
              <a:rPr lang="en-US" sz="2889" dirty="0">
                <a:solidFill>
                  <a:srgbClr val="000000"/>
                </a:solidFill>
                <a:latin typeface="Gotham"/>
              </a:rPr>
              <a:t>, </a:t>
            </a:r>
            <a:r>
              <a:rPr lang="en-US" sz="2889" dirty="0" err="1">
                <a:solidFill>
                  <a:srgbClr val="000000"/>
                </a:solidFill>
                <a:latin typeface="Gotham"/>
              </a:rPr>
              <a:t>αυτό</a:t>
            </a:r>
            <a:r>
              <a:rPr lang="en-US" sz="2889" dirty="0">
                <a:solidFill>
                  <a:srgbClr val="000000"/>
                </a:solidFill>
                <a:latin typeface="Gotham"/>
              </a:rPr>
              <a:t> </a:t>
            </a:r>
            <a:r>
              <a:rPr lang="en-US" sz="2889" dirty="0" err="1">
                <a:solidFill>
                  <a:srgbClr val="000000"/>
                </a:solidFill>
                <a:latin typeface="Gotham"/>
              </a:rPr>
              <a:t>που</a:t>
            </a:r>
            <a:r>
              <a:rPr lang="en-US" sz="2889" dirty="0">
                <a:solidFill>
                  <a:srgbClr val="000000"/>
                </a:solidFill>
                <a:latin typeface="Gotham"/>
              </a:rPr>
              <a:t> </a:t>
            </a:r>
            <a:r>
              <a:rPr lang="en-US" sz="2889" dirty="0" err="1">
                <a:solidFill>
                  <a:srgbClr val="000000"/>
                </a:solidFill>
                <a:latin typeface="Gotham"/>
              </a:rPr>
              <a:t>κάνουμε</a:t>
            </a:r>
            <a:r>
              <a:rPr lang="en-US" sz="2889" dirty="0">
                <a:solidFill>
                  <a:srgbClr val="000000"/>
                </a:solidFill>
                <a:latin typeface="Gotham"/>
              </a:rPr>
              <a:t> </a:t>
            </a:r>
            <a:r>
              <a:rPr lang="en-US" sz="2889" dirty="0" err="1">
                <a:solidFill>
                  <a:srgbClr val="000000"/>
                </a:solidFill>
                <a:latin typeface="Gotham"/>
              </a:rPr>
              <a:t>στις</a:t>
            </a:r>
            <a:r>
              <a:rPr lang="en-US" sz="2889" dirty="0">
                <a:solidFill>
                  <a:srgbClr val="000000"/>
                </a:solidFill>
                <a:latin typeface="Gotham"/>
              </a:rPr>
              <a:t> </a:t>
            </a:r>
            <a:r>
              <a:rPr lang="en-US" sz="2889" dirty="0" err="1">
                <a:solidFill>
                  <a:srgbClr val="000000"/>
                </a:solidFill>
                <a:latin typeface="Gotham"/>
              </a:rPr>
              <a:t>συναρτήσεις</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Μ3:…</a:t>
            </a:r>
            <a:r>
              <a:rPr lang="en-US" sz="2889" dirty="0" err="1">
                <a:solidFill>
                  <a:srgbClr val="000000"/>
                </a:solidFill>
                <a:latin typeface="Gotham"/>
              </a:rPr>
              <a:t>χμμμ</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Κ: Μ2, </a:t>
            </a:r>
            <a:r>
              <a:rPr lang="en-US" sz="2889" dirty="0" err="1">
                <a:solidFill>
                  <a:srgbClr val="000000"/>
                </a:solidFill>
                <a:latin typeface="Gotham"/>
              </a:rPr>
              <a:t>έλα</a:t>
            </a:r>
            <a:r>
              <a:rPr lang="en-US" sz="2889" dirty="0">
                <a:solidFill>
                  <a:srgbClr val="000000"/>
                </a:solidFill>
                <a:latin typeface="Gotham"/>
              </a:rPr>
              <a:t> </a:t>
            </a:r>
            <a:r>
              <a:rPr lang="en-US" sz="2889" dirty="0" err="1">
                <a:solidFill>
                  <a:srgbClr val="000000"/>
                </a:solidFill>
                <a:latin typeface="Gotham"/>
              </a:rPr>
              <a:t>στον</a:t>
            </a:r>
            <a:r>
              <a:rPr lang="en-US" sz="2889" dirty="0">
                <a:solidFill>
                  <a:srgbClr val="000000"/>
                </a:solidFill>
                <a:latin typeface="Gotham"/>
              </a:rPr>
              <a:t> </a:t>
            </a:r>
            <a:r>
              <a:rPr lang="en-US" sz="2889" dirty="0" err="1">
                <a:solidFill>
                  <a:srgbClr val="000000"/>
                </a:solidFill>
                <a:latin typeface="Gotham"/>
              </a:rPr>
              <a:t>πίνακα</a:t>
            </a:r>
            <a:r>
              <a:rPr lang="en-US" sz="2889" dirty="0">
                <a:solidFill>
                  <a:srgbClr val="000000"/>
                </a:solidFill>
                <a:latin typeface="Gotham"/>
              </a:rPr>
              <a:t> </a:t>
            </a:r>
            <a:r>
              <a:rPr lang="en-US" sz="2889" dirty="0" err="1">
                <a:solidFill>
                  <a:srgbClr val="000000"/>
                </a:solidFill>
                <a:latin typeface="Gotham"/>
              </a:rPr>
              <a:t>να</a:t>
            </a:r>
            <a:r>
              <a:rPr lang="en-US" sz="2889" dirty="0">
                <a:solidFill>
                  <a:srgbClr val="000000"/>
                </a:solidFill>
                <a:latin typeface="Gotham"/>
              </a:rPr>
              <a:t> </a:t>
            </a:r>
            <a:r>
              <a:rPr lang="en-US" sz="2889" dirty="0" err="1">
                <a:solidFill>
                  <a:srgbClr val="000000"/>
                </a:solidFill>
                <a:latin typeface="Gotham"/>
              </a:rPr>
              <a:t>το</a:t>
            </a:r>
            <a:r>
              <a:rPr lang="en-US" sz="2889" dirty="0">
                <a:solidFill>
                  <a:srgbClr val="000000"/>
                </a:solidFill>
                <a:latin typeface="Gotham"/>
              </a:rPr>
              <a:t> </a:t>
            </a:r>
            <a:r>
              <a:rPr lang="en-US" sz="2889" dirty="0" err="1">
                <a:solidFill>
                  <a:srgbClr val="000000"/>
                </a:solidFill>
                <a:latin typeface="Gotham"/>
              </a:rPr>
              <a:t>σχεδιάσεις</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Ο Μ2 </a:t>
            </a:r>
            <a:r>
              <a:rPr lang="en-US" sz="2889" dirty="0" err="1">
                <a:solidFill>
                  <a:srgbClr val="000000"/>
                </a:solidFill>
                <a:latin typeface="Gotham"/>
              </a:rPr>
              <a:t>σηκώνεται</a:t>
            </a:r>
            <a:r>
              <a:rPr lang="en-US" sz="2889" dirty="0">
                <a:solidFill>
                  <a:srgbClr val="000000"/>
                </a:solidFill>
                <a:latin typeface="Gotham"/>
              </a:rPr>
              <a:t> </a:t>
            </a:r>
            <a:r>
              <a:rPr lang="en-US" sz="2889" dirty="0" err="1">
                <a:solidFill>
                  <a:srgbClr val="000000"/>
                </a:solidFill>
                <a:latin typeface="Gotham"/>
              </a:rPr>
              <a:t>στον</a:t>
            </a:r>
            <a:r>
              <a:rPr lang="en-US" sz="2889" dirty="0">
                <a:solidFill>
                  <a:srgbClr val="000000"/>
                </a:solidFill>
                <a:latin typeface="Gotham"/>
              </a:rPr>
              <a:t> </a:t>
            </a:r>
            <a:r>
              <a:rPr lang="en-US" sz="2889" dirty="0" err="1">
                <a:solidFill>
                  <a:srgbClr val="000000"/>
                </a:solidFill>
                <a:latin typeface="Gotham"/>
              </a:rPr>
              <a:t>πίνακα</a:t>
            </a:r>
            <a:r>
              <a:rPr lang="en-US" sz="2889" dirty="0">
                <a:solidFill>
                  <a:srgbClr val="000000"/>
                </a:solidFill>
                <a:latin typeface="Gotham"/>
              </a:rPr>
              <a:t> </a:t>
            </a:r>
            <a:r>
              <a:rPr lang="en-US" sz="2889" dirty="0" err="1">
                <a:solidFill>
                  <a:srgbClr val="000000"/>
                </a:solidFill>
                <a:latin typeface="Gotham"/>
              </a:rPr>
              <a:t>και</a:t>
            </a:r>
            <a:r>
              <a:rPr lang="en-US" sz="2889" dirty="0">
                <a:solidFill>
                  <a:srgbClr val="000000"/>
                </a:solidFill>
                <a:latin typeface="Gotham"/>
              </a:rPr>
              <a:t> </a:t>
            </a:r>
            <a:r>
              <a:rPr lang="en-US" sz="2889" dirty="0" err="1">
                <a:solidFill>
                  <a:srgbClr val="000000"/>
                </a:solidFill>
                <a:latin typeface="Gotham"/>
              </a:rPr>
              <a:t>επεκτείνει</a:t>
            </a:r>
            <a:r>
              <a:rPr lang="en-US" sz="2889" dirty="0">
                <a:solidFill>
                  <a:srgbClr val="000000"/>
                </a:solidFill>
                <a:latin typeface="Gotham"/>
              </a:rPr>
              <a:t> </a:t>
            </a:r>
            <a:r>
              <a:rPr lang="en-US" sz="2889" dirty="0" err="1">
                <a:solidFill>
                  <a:srgbClr val="000000"/>
                </a:solidFill>
                <a:latin typeface="Gotham"/>
              </a:rPr>
              <a:t>στην</a:t>
            </a:r>
            <a:r>
              <a:rPr lang="en-US" sz="2889" dirty="0">
                <a:solidFill>
                  <a:srgbClr val="000000"/>
                </a:solidFill>
                <a:latin typeface="Gotham"/>
              </a:rPr>
              <a:t> </a:t>
            </a:r>
            <a:r>
              <a:rPr lang="en-US" sz="2889" dirty="0" err="1">
                <a:solidFill>
                  <a:srgbClr val="000000"/>
                </a:solidFill>
                <a:latin typeface="Gotham"/>
              </a:rPr>
              <a:t>ημιευθεία</a:t>
            </a:r>
            <a:r>
              <a:rPr lang="en-US" sz="2889" dirty="0">
                <a:solidFill>
                  <a:srgbClr val="000000"/>
                </a:solidFill>
                <a:latin typeface="Gotham"/>
              </a:rPr>
              <a:t> ΟΑ </a:t>
            </a:r>
            <a:r>
              <a:rPr lang="en-US" sz="2889" dirty="0" err="1">
                <a:solidFill>
                  <a:srgbClr val="000000"/>
                </a:solidFill>
                <a:latin typeface="Gotham"/>
              </a:rPr>
              <a:t>από</a:t>
            </a:r>
            <a:r>
              <a:rPr lang="en-US" sz="2889" dirty="0">
                <a:solidFill>
                  <a:srgbClr val="000000"/>
                </a:solidFill>
                <a:latin typeface="Gotham"/>
              </a:rPr>
              <a:t> </a:t>
            </a:r>
            <a:r>
              <a:rPr lang="en-US" sz="2889" dirty="0" err="1">
                <a:solidFill>
                  <a:srgbClr val="000000"/>
                </a:solidFill>
                <a:latin typeface="Gotham"/>
              </a:rPr>
              <a:t>την</a:t>
            </a:r>
            <a:r>
              <a:rPr lang="en-US" sz="2889" dirty="0">
                <a:solidFill>
                  <a:srgbClr val="000000"/>
                </a:solidFill>
                <a:latin typeface="Gotham"/>
              </a:rPr>
              <a:t> </a:t>
            </a:r>
            <a:r>
              <a:rPr lang="en-US" sz="2889" dirty="0" err="1">
                <a:solidFill>
                  <a:srgbClr val="000000"/>
                </a:solidFill>
                <a:latin typeface="Gotham"/>
              </a:rPr>
              <a:t>πλευρά</a:t>
            </a:r>
            <a:r>
              <a:rPr lang="en-US" sz="2889" dirty="0">
                <a:solidFill>
                  <a:srgbClr val="000000"/>
                </a:solidFill>
                <a:latin typeface="Gotham"/>
              </a:rPr>
              <a:t> </a:t>
            </a:r>
            <a:r>
              <a:rPr lang="en-US" sz="2889" dirty="0" err="1">
                <a:solidFill>
                  <a:srgbClr val="000000"/>
                </a:solidFill>
                <a:latin typeface="Gotham"/>
              </a:rPr>
              <a:t>του</a:t>
            </a:r>
            <a:r>
              <a:rPr lang="en-US" sz="2889" dirty="0">
                <a:solidFill>
                  <a:srgbClr val="000000"/>
                </a:solidFill>
                <a:latin typeface="Gotham"/>
              </a:rPr>
              <a:t> </a:t>
            </a:r>
            <a:r>
              <a:rPr lang="en-US" sz="2889" dirty="0" err="1">
                <a:solidFill>
                  <a:srgbClr val="000000"/>
                </a:solidFill>
                <a:latin typeface="Gotham"/>
              </a:rPr>
              <a:t>σημείου</a:t>
            </a:r>
            <a:r>
              <a:rPr lang="en-US" sz="2889" dirty="0">
                <a:solidFill>
                  <a:srgbClr val="000000"/>
                </a:solidFill>
                <a:latin typeface="Gotham"/>
              </a:rPr>
              <a:t> Ο, </a:t>
            </a:r>
            <a:r>
              <a:rPr lang="en-US" sz="2889" dirty="0" err="1">
                <a:solidFill>
                  <a:srgbClr val="000000"/>
                </a:solidFill>
                <a:latin typeface="Gotham"/>
              </a:rPr>
              <a:t>προς</a:t>
            </a:r>
            <a:r>
              <a:rPr lang="en-US" sz="2889" dirty="0">
                <a:solidFill>
                  <a:srgbClr val="000000"/>
                </a:solidFill>
                <a:latin typeface="Gotham"/>
              </a:rPr>
              <a:t> </a:t>
            </a:r>
            <a:r>
              <a:rPr lang="en-US" sz="2889" dirty="0" err="1">
                <a:solidFill>
                  <a:srgbClr val="000000"/>
                </a:solidFill>
                <a:latin typeface="Gotham"/>
              </a:rPr>
              <a:t>τα</a:t>
            </a:r>
            <a:r>
              <a:rPr lang="en-US" sz="2889" dirty="0">
                <a:solidFill>
                  <a:srgbClr val="000000"/>
                </a:solidFill>
                <a:latin typeface="Gotham"/>
              </a:rPr>
              <a:t> </a:t>
            </a:r>
            <a:r>
              <a:rPr lang="en-US" sz="2889" dirty="0" err="1">
                <a:solidFill>
                  <a:srgbClr val="000000"/>
                </a:solidFill>
                <a:latin typeface="Gotham"/>
              </a:rPr>
              <a:t>αρνητικά</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Κ: </a:t>
            </a:r>
            <a:r>
              <a:rPr lang="en-US" sz="2889" dirty="0" err="1">
                <a:solidFill>
                  <a:srgbClr val="000000"/>
                </a:solidFill>
                <a:latin typeface="Gotham"/>
              </a:rPr>
              <a:t>Ας</a:t>
            </a:r>
            <a:r>
              <a:rPr lang="en-US" sz="2889" dirty="0">
                <a:solidFill>
                  <a:srgbClr val="000000"/>
                </a:solidFill>
                <a:latin typeface="Gotham"/>
              </a:rPr>
              <a:t> </a:t>
            </a:r>
            <a:r>
              <a:rPr lang="en-US" sz="2889" dirty="0" err="1">
                <a:solidFill>
                  <a:srgbClr val="000000"/>
                </a:solidFill>
                <a:latin typeface="Gotham"/>
              </a:rPr>
              <a:t>σκεφτούμε</a:t>
            </a:r>
            <a:r>
              <a:rPr lang="en-US" sz="2889" dirty="0">
                <a:solidFill>
                  <a:srgbClr val="000000"/>
                </a:solidFill>
                <a:latin typeface="Gotham"/>
              </a:rPr>
              <a:t> </a:t>
            </a:r>
            <a:r>
              <a:rPr lang="en-US" sz="2889" dirty="0" err="1">
                <a:solidFill>
                  <a:srgbClr val="000000"/>
                </a:solidFill>
                <a:latin typeface="Gotham"/>
              </a:rPr>
              <a:t>λίγο</a:t>
            </a:r>
            <a:r>
              <a:rPr lang="en-US" sz="2889" dirty="0">
                <a:solidFill>
                  <a:srgbClr val="000000"/>
                </a:solidFill>
                <a:latin typeface="Gotham"/>
              </a:rPr>
              <a:t> </a:t>
            </a:r>
            <a:r>
              <a:rPr lang="en-US" sz="2889" dirty="0" err="1">
                <a:solidFill>
                  <a:srgbClr val="000000"/>
                </a:solidFill>
                <a:latin typeface="Gotham"/>
              </a:rPr>
              <a:t>πως</a:t>
            </a:r>
            <a:r>
              <a:rPr lang="en-US" sz="2889" dirty="0">
                <a:solidFill>
                  <a:srgbClr val="000000"/>
                </a:solidFill>
                <a:latin typeface="Gotham"/>
              </a:rPr>
              <a:t> </a:t>
            </a:r>
            <a:r>
              <a:rPr lang="en-US" sz="2889" dirty="0" err="1">
                <a:solidFill>
                  <a:srgbClr val="000000"/>
                </a:solidFill>
                <a:latin typeface="Gotham"/>
              </a:rPr>
              <a:t>θα</a:t>
            </a:r>
            <a:r>
              <a:rPr lang="en-US" sz="2889" dirty="0">
                <a:solidFill>
                  <a:srgbClr val="000000"/>
                </a:solidFill>
                <a:latin typeface="Gotham"/>
              </a:rPr>
              <a:t> </a:t>
            </a:r>
            <a:r>
              <a:rPr lang="en-US" sz="2889" dirty="0" err="1">
                <a:solidFill>
                  <a:srgbClr val="000000"/>
                </a:solidFill>
                <a:latin typeface="Gotham"/>
              </a:rPr>
              <a:t>μπορούσε</a:t>
            </a:r>
            <a:r>
              <a:rPr lang="en-US" sz="2889" dirty="0">
                <a:solidFill>
                  <a:srgbClr val="000000"/>
                </a:solidFill>
                <a:latin typeface="Gotham"/>
              </a:rPr>
              <a:t> </a:t>
            </a:r>
            <a:r>
              <a:rPr lang="en-US" sz="2889" dirty="0" err="1">
                <a:solidFill>
                  <a:srgbClr val="000000"/>
                </a:solidFill>
                <a:latin typeface="Gotham"/>
              </a:rPr>
              <a:t>να</a:t>
            </a:r>
            <a:r>
              <a:rPr lang="en-US" sz="2889" dirty="0">
                <a:solidFill>
                  <a:srgbClr val="000000"/>
                </a:solidFill>
                <a:latin typeface="Gotham"/>
              </a:rPr>
              <a:t> </a:t>
            </a:r>
            <a:r>
              <a:rPr lang="en-US" sz="2889" dirty="0" err="1">
                <a:solidFill>
                  <a:srgbClr val="000000"/>
                </a:solidFill>
                <a:latin typeface="Gotham"/>
              </a:rPr>
              <a:t>είναι</a:t>
            </a:r>
            <a:r>
              <a:rPr lang="en-US" sz="2889" dirty="0">
                <a:solidFill>
                  <a:srgbClr val="000000"/>
                </a:solidFill>
                <a:latin typeface="Gotham"/>
              </a:rPr>
              <a:t> ο </a:t>
            </a:r>
            <a:r>
              <a:rPr lang="en-US" sz="2889" dirty="0" err="1">
                <a:solidFill>
                  <a:srgbClr val="000000"/>
                </a:solidFill>
                <a:latin typeface="Gotham"/>
              </a:rPr>
              <a:t>λόγος</a:t>
            </a:r>
            <a:r>
              <a:rPr lang="en-US" sz="2889" dirty="0">
                <a:solidFill>
                  <a:srgbClr val="000000"/>
                </a:solidFill>
                <a:latin typeface="Gotham"/>
              </a:rPr>
              <a:t> </a:t>
            </a:r>
            <a:r>
              <a:rPr lang="en-US" sz="2889" dirty="0" err="1">
                <a:solidFill>
                  <a:srgbClr val="000000"/>
                </a:solidFill>
                <a:latin typeface="Gotham"/>
              </a:rPr>
              <a:t>ομοιθεσίας</a:t>
            </a:r>
            <a:r>
              <a:rPr lang="en-US" sz="2889" dirty="0">
                <a:solidFill>
                  <a:srgbClr val="000000"/>
                </a:solidFill>
                <a:latin typeface="Gotham"/>
              </a:rPr>
              <a:t> </a:t>
            </a:r>
            <a:r>
              <a:rPr lang="en-US" sz="2889" dirty="0" err="1">
                <a:solidFill>
                  <a:srgbClr val="000000"/>
                </a:solidFill>
                <a:latin typeface="Gotham"/>
              </a:rPr>
              <a:t>δυο</a:t>
            </a:r>
            <a:r>
              <a:rPr lang="en-US" sz="2889" dirty="0">
                <a:solidFill>
                  <a:srgbClr val="000000"/>
                </a:solidFill>
                <a:latin typeface="Gotham"/>
              </a:rPr>
              <a:t> </a:t>
            </a:r>
            <a:r>
              <a:rPr lang="en-US" sz="2889" dirty="0" err="1">
                <a:solidFill>
                  <a:srgbClr val="000000"/>
                </a:solidFill>
                <a:latin typeface="Gotham"/>
              </a:rPr>
              <a:t>σημείων</a:t>
            </a:r>
            <a:r>
              <a:rPr lang="en-US" sz="2889" dirty="0">
                <a:solidFill>
                  <a:srgbClr val="000000"/>
                </a:solidFill>
                <a:latin typeface="Gotham"/>
              </a:rPr>
              <a:t> </a:t>
            </a:r>
            <a:r>
              <a:rPr lang="en-US" sz="2889" dirty="0" err="1">
                <a:solidFill>
                  <a:srgbClr val="000000"/>
                </a:solidFill>
                <a:latin typeface="Gotham"/>
              </a:rPr>
              <a:t>αρνητικός</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Μ3: </a:t>
            </a:r>
            <a:r>
              <a:rPr lang="en-US" sz="2889" dirty="0" err="1">
                <a:solidFill>
                  <a:srgbClr val="000000"/>
                </a:solidFill>
                <a:latin typeface="Gotham"/>
              </a:rPr>
              <a:t>Θα</a:t>
            </a:r>
            <a:r>
              <a:rPr lang="en-US" sz="2889" dirty="0">
                <a:solidFill>
                  <a:srgbClr val="000000"/>
                </a:solidFill>
                <a:latin typeface="Gotham"/>
              </a:rPr>
              <a:t> </a:t>
            </a:r>
            <a:r>
              <a:rPr lang="en-US" sz="2889" dirty="0" err="1">
                <a:solidFill>
                  <a:srgbClr val="000000"/>
                </a:solidFill>
                <a:latin typeface="Gotham"/>
              </a:rPr>
              <a:t>πρέπει</a:t>
            </a:r>
            <a:r>
              <a:rPr lang="en-US" sz="2889" dirty="0">
                <a:solidFill>
                  <a:srgbClr val="000000"/>
                </a:solidFill>
                <a:latin typeface="Gotham"/>
              </a:rPr>
              <a:t> </a:t>
            </a:r>
            <a:r>
              <a:rPr lang="en-US" sz="2889" dirty="0" err="1">
                <a:solidFill>
                  <a:srgbClr val="000000"/>
                </a:solidFill>
                <a:latin typeface="Gotham"/>
              </a:rPr>
              <a:t>να</a:t>
            </a:r>
            <a:r>
              <a:rPr lang="en-US" sz="2889" dirty="0">
                <a:solidFill>
                  <a:srgbClr val="000000"/>
                </a:solidFill>
                <a:latin typeface="Gotham"/>
              </a:rPr>
              <a:t> </a:t>
            </a:r>
            <a:r>
              <a:rPr lang="en-US" sz="2889" dirty="0" err="1">
                <a:solidFill>
                  <a:srgbClr val="000000"/>
                </a:solidFill>
                <a:latin typeface="Gotham"/>
              </a:rPr>
              <a:t>είναι</a:t>
            </a:r>
            <a:r>
              <a:rPr lang="en-US" sz="2889" dirty="0">
                <a:solidFill>
                  <a:srgbClr val="000000"/>
                </a:solidFill>
                <a:latin typeface="Gotham"/>
              </a:rPr>
              <a:t> </a:t>
            </a:r>
            <a:r>
              <a:rPr lang="en-US" sz="2889" dirty="0" err="1">
                <a:solidFill>
                  <a:srgbClr val="000000"/>
                </a:solidFill>
                <a:latin typeface="Gotham"/>
              </a:rPr>
              <a:t>ένα</a:t>
            </a:r>
            <a:r>
              <a:rPr lang="en-US" sz="2889" dirty="0">
                <a:solidFill>
                  <a:srgbClr val="000000"/>
                </a:solidFill>
                <a:latin typeface="Gotham"/>
              </a:rPr>
              <a:t> </a:t>
            </a:r>
            <a:r>
              <a:rPr lang="en-US" sz="2889" dirty="0" err="1">
                <a:solidFill>
                  <a:srgbClr val="000000"/>
                </a:solidFill>
                <a:latin typeface="Gotham"/>
              </a:rPr>
              <a:t>από</a:t>
            </a:r>
            <a:r>
              <a:rPr lang="en-US" sz="2889" dirty="0">
                <a:solidFill>
                  <a:srgbClr val="000000"/>
                </a:solidFill>
                <a:latin typeface="Gotham"/>
              </a:rPr>
              <a:t> </a:t>
            </a:r>
            <a:r>
              <a:rPr lang="en-US" sz="2889" dirty="0" err="1">
                <a:solidFill>
                  <a:srgbClr val="000000"/>
                </a:solidFill>
                <a:latin typeface="Gotham"/>
              </a:rPr>
              <a:t>τα</a:t>
            </a:r>
            <a:r>
              <a:rPr lang="en-US" sz="2889" dirty="0">
                <a:solidFill>
                  <a:srgbClr val="000000"/>
                </a:solidFill>
                <a:latin typeface="Gotham"/>
              </a:rPr>
              <a:t> </a:t>
            </a:r>
            <a:r>
              <a:rPr lang="en-US" sz="2889" dirty="0" err="1">
                <a:solidFill>
                  <a:srgbClr val="000000"/>
                </a:solidFill>
                <a:latin typeface="Gotham"/>
              </a:rPr>
              <a:t>δυο</a:t>
            </a:r>
            <a:r>
              <a:rPr lang="en-US" sz="2889" dirty="0">
                <a:solidFill>
                  <a:srgbClr val="000000"/>
                </a:solidFill>
                <a:latin typeface="Gotham"/>
              </a:rPr>
              <a:t> </a:t>
            </a:r>
            <a:r>
              <a:rPr lang="en-US" sz="2889" dirty="0" err="1">
                <a:solidFill>
                  <a:srgbClr val="000000"/>
                </a:solidFill>
                <a:latin typeface="Gotham"/>
              </a:rPr>
              <a:t>σημεία</a:t>
            </a:r>
            <a:r>
              <a:rPr lang="en-US" sz="2889" dirty="0">
                <a:solidFill>
                  <a:srgbClr val="000000"/>
                </a:solidFill>
                <a:latin typeface="Gotham"/>
              </a:rPr>
              <a:t> </a:t>
            </a:r>
            <a:r>
              <a:rPr lang="en-US" sz="2889" dirty="0" err="1">
                <a:solidFill>
                  <a:srgbClr val="000000"/>
                </a:solidFill>
                <a:latin typeface="Gotham"/>
              </a:rPr>
              <a:t>στα</a:t>
            </a:r>
            <a:r>
              <a:rPr lang="en-US" sz="2889" dirty="0">
                <a:solidFill>
                  <a:srgbClr val="000000"/>
                </a:solidFill>
                <a:latin typeface="Gotham"/>
              </a:rPr>
              <a:t> </a:t>
            </a:r>
            <a:r>
              <a:rPr lang="en-US" sz="2889" dirty="0" err="1">
                <a:solidFill>
                  <a:srgbClr val="000000"/>
                </a:solidFill>
                <a:latin typeface="Gotham"/>
              </a:rPr>
              <a:t>αρνητικά</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Μ4:Τα </a:t>
            </a:r>
            <a:r>
              <a:rPr lang="en-US" sz="2889" dirty="0" err="1">
                <a:solidFill>
                  <a:srgbClr val="000000"/>
                </a:solidFill>
                <a:latin typeface="Gotham"/>
              </a:rPr>
              <a:t>σημεία</a:t>
            </a:r>
            <a:r>
              <a:rPr lang="en-US" sz="2889" dirty="0">
                <a:solidFill>
                  <a:srgbClr val="000000"/>
                </a:solidFill>
                <a:latin typeface="Gotham"/>
              </a:rPr>
              <a:t> </a:t>
            </a:r>
            <a:r>
              <a:rPr lang="en-US" sz="2889" dirty="0" err="1">
                <a:solidFill>
                  <a:srgbClr val="000000"/>
                </a:solidFill>
                <a:latin typeface="Gotham"/>
              </a:rPr>
              <a:t>σε</a:t>
            </a:r>
            <a:r>
              <a:rPr lang="en-US" sz="2889" dirty="0">
                <a:solidFill>
                  <a:srgbClr val="000000"/>
                </a:solidFill>
                <a:latin typeface="Gotham"/>
              </a:rPr>
              <a:t> </a:t>
            </a:r>
            <a:r>
              <a:rPr lang="en-US" sz="2889" dirty="0" err="1">
                <a:solidFill>
                  <a:srgbClr val="000000"/>
                </a:solidFill>
                <a:latin typeface="Gotham"/>
              </a:rPr>
              <a:t>αυτή</a:t>
            </a:r>
            <a:r>
              <a:rPr lang="en-US" sz="2889" dirty="0">
                <a:solidFill>
                  <a:srgbClr val="000000"/>
                </a:solidFill>
                <a:latin typeface="Gotham"/>
              </a:rPr>
              <a:t> </a:t>
            </a:r>
            <a:r>
              <a:rPr lang="en-US" sz="2889" dirty="0" err="1">
                <a:solidFill>
                  <a:srgbClr val="000000"/>
                </a:solidFill>
                <a:latin typeface="Gotham"/>
              </a:rPr>
              <a:t>την</a:t>
            </a:r>
            <a:r>
              <a:rPr lang="en-US" sz="2889" dirty="0">
                <a:solidFill>
                  <a:srgbClr val="000000"/>
                </a:solidFill>
                <a:latin typeface="Gotham"/>
              </a:rPr>
              <a:t> </a:t>
            </a:r>
            <a:r>
              <a:rPr lang="en-US" sz="2889" dirty="0" err="1">
                <a:solidFill>
                  <a:srgbClr val="000000"/>
                </a:solidFill>
                <a:latin typeface="Gotham"/>
              </a:rPr>
              <a:t>πλευρά</a:t>
            </a:r>
            <a:r>
              <a:rPr lang="en-US" sz="2889" dirty="0">
                <a:solidFill>
                  <a:srgbClr val="000000"/>
                </a:solidFill>
                <a:latin typeface="Gotham"/>
              </a:rPr>
              <a:t> </a:t>
            </a:r>
            <a:r>
              <a:rPr lang="en-US" sz="2889" dirty="0" err="1">
                <a:solidFill>
                  <a:srgbClr val="000000"/>
                </a:solidFill>
                <a:latin typeface="Gotham"/>
              </a:rPr>
              <a:t>της</a:t>
            </a:r>
            <a:r>
              <a:rPr lang="en-US" sz="2889" dirty="0">
                <a:solidFill>
                  <a:srgbClr val="000000"/>
                </a:solidFill>
                <a:latin typeface="Gotham"/>
              </a:rPr>
              <a:t> </a:t>
            </a:r>
            <a:r>
              <a:rPr lang="en-US" sz="2889" dirty="0" err="1">
                <a:solidFill>
                  <a:srgbClr val="000000"/>
                </a:solidFill>
                <a:latin typeface="Gotham"/>
              </a:rPr>
              <a:t>ευθείας</a:t>
            </a:r>
            <a:r>
              <a:rPr lang="en-US" sz="2889" dirty="0">
                <a:solidFill>
                  <a:srgbClr val="000000"/>
                </a:solidFill>
                <a:latin typeface="Gotham"/>
              </a:rPr>
              <a:t> </a:t>
            </a:r>
            <a:r>
              <a:rPr lang="en-US" sz="2889" dirty="0" err="1">
                <a:solidFill>
                  <a:srgbClr val="000000"/>
                </a:solidFill>
                <a:latin typeface="Gotham"/>
              </a:rPr>
              <a:t>που</a:t>
            </a:r>
            <a:r>
              <a:rPr lang="en-US" sz="2889" dirty="0">
                <a:solidFill>
                  <a:srgbClr val="000000"/>
                </a:solidFill>
                <a:latin typeface="Gotham"/>
              </a:rPr>
              <a:t> </a:t>
            </a:r>
            <a:r>
              <a:rPr lang="en-US" sz="2889" dirty="0" err="1">
                <a:solidFill>
                  <a:srgbClr val="000000"/>
                </a:solidFill>
                <a:latin typeface="Gotham"/>
              </a:rPr>
              <a:t>σχεδίασε</a:t>
            </a:r>
            <a:r>
              <a:rPr lang="en-US" sz="2889" dirty="0">
                <a:solidFill>
                  <a:srgbClr val="000000"/>
                </a:solidFill>
                <a:latin typeface="Gotham"/>
              </a:rPr>
              <a:t> ο Μ2, </a:t>
            </a:r>
            <a:r>
              <a:rPr lang="en-US" sz="2889" dirty="0" err="1">
                <a:solidFill>
                  <a:srgbClr val="000000"/>
                </a:solidFill>
                <a:latin typeface="Gotham"/>
              </a:rPr>
              <a:t>είναι</a:t>
            </a:r>
            <a:r>
              <a:rPr lang="en-US" sz="2889" dirty="0">
                <a:solidFill>
                  <a:srgbClr val="000000"/>
                </a:solidFill>
                <a:latin typeface="Gotham"/>
              </a:rPr>
              <a:t> </a:t>
            </a:r>
            <a:r>
              <a:rPr lang="en-US" sz="2889" dirty="0" err="1">
                <a:solidFill>
                  <a:srgbClr val="000000"/>
                </a:solidFill>
                <a:latin typeface="Gotham"/>
              </a:rPr>
              <a:t>αρνητικά</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Κ: </a:t>
            </a:r>
            <a:r>
              <a:rPr lang="en-US" sz="2889" dirty="0" err="1">
                <a:solidFill>
                  <a:srgbClr val="000000"/>
                </a:solidFill>
                <a:latin typeface="Gotham"/>
              </a:rPr>
              <a:t>Ναι</a:t>
            </a:r>
            <a:r>
              <a:rPr lang="en-US" sz="2889" dirty="0">
                <a:solidFill>
                  <a:srgbClr val="000000"/>
                </a:solidFill>
                <a:latin typeface="Gotham"/>
              </a:rPr>
              <a:t>, </a:t>
            </a:r>
            <a:r>
              <a:rPr lang="en-US" sz="2889" dirty="0" err="1">
                <a:solidFill>
                  <a:srgbClr val="000000"/>
                </a:solidFill>
                <a:latin typeface="Gotham"/>
              </a:rPr>
              <a:t>σωστά</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Μ4: </a:t>
            </a:r>
            <a:r>
              <a:rPr lang="en-US" sz="2889" dirty="0" err="1">
                <a:solidFill>
                  <a:srgbClr val="000000"/>
                </a:solidFill>
                <a:latin typeface="Gotham"/>
              </a:rPr>
              <a:t>Και</a:t>
            </a:r>
            <a:r>
              <a:rPr lang="en-US" sz="2889" dirty="0">
                <a:solidFill>
                  <a:srgbClr val="000000"/>
                </a:solidFill>
                <a:latin typeface="Gotham"/>
              </a:rPr>
              <a:t> </a:t>
            </a:r>
            <a:r>
              <a:rPr lang="en-US" sz="2889" dirty="0" err="1">
                <a:solidFill>
                  <a:srgbClr val="000000"/>
                </a:solidFill>
                <a:latin typeface="Gotham"/>
              </a:rPr>
              <a:t>τώρα</a:t>
            </a:r>
            <a:r>
              <a:rPr lang="en-US" sz="2889" dirty="0">
                <a:solidFill>
                  <a:srgbClr val="000000"/>
                </a:solidFill>
                <a:latin typeface="Gotham"/>
              </a:rPr>
              <a:t> </a:t>
            </a:r>
            <a:r>
              <a:rPr lang="en-US" sz="2889" dirty="0" err="1">
                <a:solidFill>
                  <a:srgbClr val="000000"/>
                </a:solidFill>
                <a:latin typeface="Gotham"/>
              </a:rPr>
              <a:t>τι</a:t>
            </a:r>
            <a:r>
              <a:rPr lang="en-US" sz="2889" dirty="0">
                <a:solidFill>
                  <a:srgbClr val="000000"/>
                </a:solidFill>
                <a:latin typeface="Gotham"/>
              </a:rPr>
              <a:t> </a:t>
            </a:r>
            <a:r>
              <a:rPr lang="en-US" sz="2889" dirty="0" err="1">
                <a:solidFill>
                  <a:srgbClr val="000000"/>
                </a:solidFill>
                <a:latin typeface="Gotham"/>
              </a:rPr>
              <a:t>ψάχνουμε</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Κ: </a:t>
            </a:r>
            <a:r>
              <a:rPr lang="en-US" sz="2889" dirty="0" err="1">
                <a:solidFill>
                  <a:srgbClr val="000000"/>
                </a:solidFill>
                <a:latin typeface="Gotham"/>
              </a:rPr>
              <a:t>Ας</a:t>
            </a:r>
            <a:r>
              <a:rPr lang="en-US" sz="2889" dirty="0">
                <a:solidFill>
                  <a:srgbClr val="000000"/>
                </a:solidFill>
                <a:latin typeface="Gotham"/>
              </a:rPr>
              <a:t> </a:t>
            </a:r>
            <a:r>
              <a:rPr lang="en-US" sz="2889" dirty="0" err="1">
                <a:solidFill>
                  <a:srgbClr val="000000"/>
                </a:solidFill>
                <a:latin typeface="Gotham"/>
              </a:rPr>
              <a:t>βάλουμε</a:t>
            </a:r>
            <a:r>
              <a:rPr lang="en-US" sz="2889" dirty="0">
                <a:solidFill>
                  <a:srgbClr val="000000"/>
                </a:solidFill>
                <a:latin typeface="Gotham"/>
              </a:rPr>
              <a:t> </a:t>
            </a:r>
            <a:r>
              <a:rPr lang="en-US" sz="2889" dirty="0" err="1">
                <a:solidFill>
                  <a:srgbClr val="000000"/>
                </a:solidFill>
                <a:latin typeface="Gotham"/>
              </a:rPr>
              <a:t>ένα</a:t>
            </a:r>
            <a:r>
              <a:rPr lang="en-US" sz="2889" dirty="0">
                <a:solidFill>
                  <a:srgbClr val="000000"/>
                </a:solidFill>
                <a:latin typeface="Gotham"/>
              </a:rPr>
              <a:t> </a:t>
            </a:r>
            <a:r>
              <a:rPr lang="en-US" sz="2889" dirty="0" err="1">
                <a:solidFill>
                  <a:srgbClr val="000000"/>
                </a:solidFill>
                <a:latin typeface="Gotham"/>
              </a:rPr>
              <a:t>τέτοιο</a:t>
            </a:r>
            <a:r>
              <a:rPr lang="en-US" sz="2889" dirty="0">
                <a:solidFill>
                  <a:srgbClr val="000000"/>
                </a:solidFill>
                <a:latin typeface="Gotham"/>
              </a:rPr>
              <a:t> </a:t>
            </a:r>
            <a:r>
              <a:rPr lang="en-US" sz="2889" dirty="0" err="1">
                <a:solidFill>
                  <a:srgbClr val="000000"/>
                </a:solidFill>
                <a:latin typeface="Gotham"/>
              </a:rPr>
              <a:t>σημείο</a:t>
            </a:r>
            <a:r>
              <a:rPr lang="en-US" sz="2889" dirty="0">
                <a:solidFill>
                  <a:srgbClr val="000000"/>
                </a:solidFill>
                <a:latin typeface="Gotham"/>
              </a:rPr>
              <a:t> </a:t>
            </a:r>
            <a:r>
              <a:rPr lang="en-US" sz="2889" dirty="0" err="1">
                <a:solidFill>
                  <a:srgbClr val="000000"/>
                </a:solidFill>
                <a:latin typeface="Gotham"/>
              </a:rPr>
              <a:t>στον</a:t>
            </a:r>
            <a:r>
              <a:rPr lang="en-US" sz="2889" dirty="0">
                <a:solidFill>
                  <a:srgbClr val="000000"/>
                </a:solidFill>
                <a:latin typeface="Gotham"/>
              </a:rPr>
              <a:t> </a:t>
            </a:r>
            <a:r>
              <a:rPr lang="en-US" sz="2889" dirty="0" err="1">
                <a:solidFill>
                  <a:srgbClr val="000000"/>
                </a:solidFill>
                <a:latin typeface="Gotham"/>
              </a:rPr>
              <a:t>άξονα</a:t>
            </a:r>
            <a:r>
              <a:rPr lang="en-US" sz="2889" dirty="0">
                <a:solidFill>
                  <a:srgbClr val="000000"/>
                </a:solidFill>
                <a:latin typeface="Gotham"/>
              </a:rPr>
              <a:t> </a:t>
            </a:r>
            <a:r>
              <a:rPr lang="en-US" sz="2889" dirty="0" err="1">
                <a:solidFill>
                  <a:srgbClr val="000000"/>
                </a:solidFill>
                <a:latin typeface="Gotham"/>
              </a:rPr>
              <a:t>μας</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Ο </a:t>
            </a:r>
            <a:r>
              <a:rPr lang="en-US" sz="2889" dirty="0" err="1">
                <a:solidFill>
                  <a:srgbClr val="000000"/>
                </a:solidFill>
                <a:latin typeface="Gotham"/>
              </a:rPr>
              <a:t>καθηγητής</a:t>
            </a:r>
            <a:r>
              <a:rPr lang="en-US" sz="2889" dirty="0">
                <a:solidFill>
                  <a:srgbClr val="000000"/>
                </a:solidFill>
                <a:latin typeface="Gotham"/>
              </a:rPr>
              <a:t> </a:t>
            </a:r>
            <a:r>
              <a:rPr lang="en-US" sz="2889" dirty="0" err="1">
                <a:solidFill>
                  <a:srgbClr val="000000"/>
                </a:solidFill>
                <a:latin typeface="Gotham"/>
              </a:rPr>
              <a:t>σημειώνει</a:t>
            </a:r>
            <a:r>
              <a:rPr lang="en-US" sz="2889" dirty="0">
                <a:solidFill>
                  <a:srgbClr val="000000"/>
                </a:solidFill>
                <a:latin typeface="Gotham"/>
              </a:rPr>
              <a:t> </a:t>
            </a:r>
            <a:r>
              <a:rPr lang="en-US" sz="2889" dirty="0" err="1">
                <a:solidFill>
                  <a:srgbClr val="000000"/>
                </a:solidFill>
                <a:latin typeface="Gotham"/>
              </a:rPr>
              <a:t>το</a:t>
            </a:r>
            <a:r>
              <a:rPr lang="en-US" sz="2889" dirty="0">
                <a:solidFill>
                  <a:srgbClr val="000000"/>
                </a:solidFill>
                <a:latin typeface="Gotham"/>
              </a:rPr>
              <a:t> </a:t>
            </a:r>
            <a:r>
              <a:rPr lang="en-US" sz="2889" dirty="0" err="1">
                <a:solidFill>
                  <a:srgbClr val="000000"/>
                </a:solidFill>
                <a:latin typeface="Gotham"/>
              </a:rPr>
              <a:t>σημείο</a:t>
            </a:r>
            <a:r>
              <a:rPr lang="en-US" sz="2889" dirty="0">
                <a:solidFill>
                  <a:srgbClr val="000000"/>
                </a:solidFill>
                <a:latin typeface="Gotham"/>
              </a:rPr>
              <a:t> Β:-2.</a:t>
            </a:r>
          </a:p>
          <a:p>
            <a:pPr>
              <a:lnSpc>
                <a:spcPts val="2889"/>
              </a:lnSpc>
              <a:spcBef>
                <a:spcPct val="0"/>
              </a:spcBef>
            </a:pPr>
            <a:r>
              <a:rPr lang="en-US" sz="2889" dirty="0">
                <a:solidFill>
                  <a:srgbClr val="000000"/>
                </a:solidFill>
                <a:latin typeface="Gotham"/>
              </a:rPr>
              <a:t>Κ: </a:t>
            </a:r>
            <a:r>
              <a:rPr lang="en-US" sz="2889" dirty="0" err="1">
                <a:solidFill>
                  <a:srgbClr val="000000"/>
                </a:solidFill>
                <a:latin typeface="Gotham"/>
              </a:rPr>
              <a:t>Χειριζόμαστε</a:t>
            </a:r>
            <a:r>
              <a:rPr lang="en-US" sz="2889" dirty="0">
                <a:solidFill>
                  <a:srgbClr val="000000"/>
                </a:solidFill>
                <a:latin typeface="Gotham"/>
              </a:rPr>
              <a:t> </a:t>
            </a:r>
            <a:r>
              <a:rPr lang="en-US" sz="2889" dirty="0" err="1">
                <a:solidFill>
                  <a:srgbClr val="000000"/>
                </a:solidFill>
                <a:latin typeface="Gotham"/>
              </a:rPr>
              <a:t>τα</a:t>
            </a:r>
            <a:r>
              <a:rPr lang="en-US" sz="2889" dirty="0">
                <a:solidFill>
                  <a:srgbClr val="000000"/>
                </a:solidFill>
                <a:latin typeface="Gotham"/>
              </a:rPr>
              <a:t> </a:t>
            </a:r>
            <a:r>
              <a:rPr lang="en-US" sz="2889" dirty="0" err="1">
                <a:solidFill>
                  <a:srgbClr val="000000"/>
                </a:solidFill>
                <a:latin typeface="Gotham"/>
              </a:rPr>
              <a:t>σημεία</a:t>
            </a:r>
            <a:r>
              <a:rPr lang="en-US" sz="2889" dirty="0">
                <a:solidFill>
                  <a:srgbClr val="000000"/>
                </a:solidFill>
                <a:latin typeface="Gotham"/>
              </a:rPr>
              <a:t> </a:t>
            </a:r>
            <a:r>
              <a:rPr lang="en-US" sz="2889" dirty="0" err="1">
                <a:solidFill>
                  <a:srgbClr val="000000"/>
                </a:solidFill>
                <a:latin typeface="Gotham"/>
              </a:rPr>
              <a:t>όπως</a:t>
            </a:r>
            <a:r>
              <a:rPr lang="en-US" sz="2889" dirty="0">
                <a:solidFill>
                  <a:srgbClr val="000000"/>
                </a:solidFill>
                <a:latin typeface="Gotham"/>
              </a:rPr>
              <a:t> </a:t>
            </a:r>
            <a:r>
              <a:rPr lang="en-US" sz="2889" dirty="0" err="1">
                <a:solidFill>
                  <a:srgbClr val="000000"/>
                </a:solidFill>
                <a:latin typeface="Gotham"/>
              </a:rPr>
              <a:t>πριν</a:t>
            </a:r>
            <a:r>
              <a:rPr lang="en-US" sz="2889" dirty="0">
                <a:solidFill>
                  <a:srgbClr val="000000"/>
                </a:solidFill>
                <a:latin typeface="Gotham"/>
              </a:rPr>
              <a:t>. </a:t>
            </a:r>
            <a:r>
              <a:rPr lang="en-US" sz="2889" dirty="0" err="1">
                <a:solidFill>
                  <a:srgbClr val="000000"/>
                </a:solidFill>
                <a:latin typeface="Gotham"/>
              </a:rPr>
              <a:t>Βρείτε</a:t>
            </a:r>
            <a:r>
              <a:rPr lang="en-US" sz="2889" dirty="0">
                <a:solidFill>
                  <a:srgbClr val="000000"/>
                </a:solidFill>
                <a:latin typeface="Gotham"/>
              </a:rPr>
              <a:t> </a:t>
            </a:r>
            <a:r>
              <a:rPr lang="en-US" sz="2889" dirty="0" err="1">
                <a:solidFill>
                  <a:srgbClr val="000000"/>
                </a:solidFill>
                <a:latin typeface="Gotham"/>
              </a:rPr>
              <a:t>μου</a:t>
            </a:r>
            <a:r>
              <a:rPr lang="en-US" sz="2889" dirty="0">
                <a:solidFill>
                  <a:srgbClr val="000000"/>
                </a:solidFill>
                <a:latin typeface="Gotham"/>
              </a:rPr>
              <a:t> </a:t>
            </a:r>
            <a:r>
              <a:rPr lang="en-US" sz="2889" dirty="0" err="1">
                <a:solidFill>
                  <a:srgbClr val="000000"/>
                </a:solidFill>
                <a:latin typeface="Gotham"/>
              </a:rPr>
              <a:t>το</a:t>
            </a:r>
            <a:r>
              <a:rPr lang="en-US" sz="2889" dirty="0">
                <a:solidFill>
                  <a:srgbClr val="000000"/>
                </a:solidFill>
                <a:latin typeface="Gotham"/>
              </a:rPr>
              <a:t> </a:t>
            </a:r>
            <a:r>
              <a:rPr lang="en-US" sz="2889" dirty="0" err="1">
                <a:solidFill>
                  <a:srgbClr val="000000"/>
                </a:solidFill>
                <a:latin typeface="Gotham"/>
              </a:rPr>
              <a:t>λόγο</a:t>
            </a:r>
            <a:r>
              <a:rPr lang="en-US" sz="2889" dirty="0">
                <a:solidFill>
                  <a:srgbClr val="000000"/>
                </a:solidFill>
                <a:latin typeface="Gotham"/>
              </a:rPr>
              <a:t> ΟΒ/ΟΑ.</a:t>
            </a:r>
          </a:p>
          <a:p>
            <a:pPr>
              <a:lnSpc>
                <a:spcPts val="2889"/>
              </a:lnSpc>
              <a:spcBef>
                <a:spcPct val="0"/>
              </a:spcBef>
            </a:pPr>
            <a:r>
              <a:rPr lang="en-US" sz="2889" dirty="0">
                <a:solidFill>
                  <a:srgbClr val="000000"/>
                </a:solidFill>
                <a:latin typeface="Gotham"/>
              </a:rPr>
              <a:t>(</a:t>
            </a:r>
            <a:r>
              <a:rPr lang="en-US" sz="2889" dirty="0" err="1">
                <a:solidFill>
                  <a:srgbClr val="000000"/>
                </a:solidFill>
                <a:latin typeface="Gotham"/>
              </a:rPr>
              <a:t>Εδώ</a:t>
            </a:r>
            <a:r>
              <a:rPr lang="en-US" sz="2889" dirty="0">
                <a:solidFill>
                  <a:srgbClr val="000000"/>
                </a:solidFill>
                <a:latin typeface="Gotham"/>
              </a:rPr>
              <a:t> </a:t>
            </a:r>
            <a:r>
              <a:rPr lang="en-US" sz="2889" dirty="0" err="1">
                <a:solidFill>
                  <a:srgbClr val="000000"/>
                </a:solidFill>
                <a:latin typeface="Gotham"/>
              </a:rPr>
              <a:t>θεωρούμε</a:t>
            </a:r>
            <a:r>
              <a:rPr lang="en-US" sz="2889" dirty="0">
                <a:solidFill>
                  <a:srgbClr val="000000"/>
                </a:solidFill>
                <a:latin typeface="Gotham"/>
              </a:rPr>
              <a:t> </a:t>
            </a:r>
            <a:r>
              <a:rPr lang="en-US" sz="2889" dirty="0" err="1">
                <a:solidFill>
                  <a:srgbClr val="000000"/>
                </a:solidFill>
                <a:latin typeface="Gotham"/>
              </a:rPr>
              <a:t>ότι</a:t>
            </a:r>
            <a:r>
              <a:rPr lang="en-US" sz="2889" dirty="0">
                <a:solidFill>
                  <a:srgbClr val="000000"/>
                </a:solidFill>
                <a:latin typeface="Gotham"/>
              </a:rPr>
              <a:t> </a:t>
            </a:r>
            <a:r>
              <a:rPr lang="en-US" sz="2889" dirty="0" err="1">
                <a:solidFill>
                  <a:srgbClr val="000000"/>
                </a:solidFill>
                <a:latin typeface="Gotham"/>
              </a:rPr>
              <a:t>το</a:t>
            </a:r>
            <a:r>
              <a:rPr lang="en-US" sz="2889" dirty="0">
                <a:solidFill>
                  <a:srgbClr val="000000"/>
                </a:solidFill>
                <a:latin typeface="Gotham"/>
              </a:rPr>
              <a:t> Α, </a:t>
            </a:r>
            <a:r>
              <a:rPr lang="en-US" sz="2889" dirty="0" err="1">
                <a:solidFill>
                  <a:srgbClr val="000000"/>
                </a:solidFill>
                <a:latin typeface="Gotham"/>
              </a:rPr>
              <a:t>είναι</a:t>
            </a:r>
            <a:r>
              <a:rPr lang="en-US" sz="2889" dirty="0">
                <a:solidFill>
                  <a:srgbClr val="000000"/>
                </a:solidFill>
                <a:latin typeface="Gotham"/>
              </a:rPr>
              <a:t> </a:t>
            </a:r>
            <a:r>
              <a:rPr lang="en-US" sz="2889" dirty="0" err="1">
                <a:solidFill>
                  <a:srgbClr val="000000"/>
                </a:solidFill>
                <a:latin typeface="Gotham"/>
              </a:rPr>
              <a:t>στο</a:t>
            </a:r>
            <a:r>
              <a:rPr lang="en-US" sz="2889" dirty="0">
                <a:solidFill>
                  <a:srgbClr val="000000"/>
                </a:solidFill>
                <a:latin typeface="Gotham"/>
              </a:rPr>
              <a:t> </a:t>
            </a:r>
            <a:r>
              <a:rPr lang="en-US" sz="2889" dirty="0" err="1">
                <a:solidFill>
                  <a:srgbClr val="000000"/>
                </a:solidFill>
                <a:latin typeface="Gotham"/>
              </a:rPr>
              <a:t>σημείο</a:t>
            </a:r>
            <a:r>
              <a:rPr lang="en-US" sz="2889" dirty="0">
                <a:solidFill>
                  <a:srgbClr val="000000"/>
                </a:solidFill>
                <a:latin typeface="Gotham"/>
              </a:rPr>
              <a:t> 1, </a:t>
            </a:r>
            <a:r>
              <a:rPr lang="en-US" sz="2889" dirty="0" err="1">
                <a:solidFill>
                  <a:srgbClr val="000000"/>
                </a:solidFill>
                <a:latin typeface="Gotham"/>
              </a:rPr>
              <a:t>από</a:t>
            </a:r>
            <a:r>
              <a:rPr lang="en-US" sz="2889" dirty="0">
                <a:solidFill>
                  <a:srgbClr val="000000"/>
                </a:solidFill>
                <a:latin typeface="Gotham"/>
              </a:rPr>
              <a:t> </a:t>
            </a:r>
            <a:r>
              <a:rPr lang="en-US" sz="2889" dirty="0" err="1">
                <a:solidFill>
                  <a:srgbClr val="000000"/>
                </a:solidFill>
                <a:latin typeface="Gotham"/>
              </a:rPr>
              <a:t>την</a:t>
            </a:r>
            <a:r>
              <a:rPr lang="en-US" sz="2889" dirty="0">
                <a:solidFill>
                  <a:srgbClr val="000000"/>
                </a:solidFill>
                <a:latin typeface="Gotham"/>
              </a:rPr>
              <a:t> </a:t>
            </a:r>
            <a:r>
              <a:rPr lang="en-US" sz="2889" dirty="0" err="1">
                <a:solidFill>
                  <a:srgbClr val="000000"/>
                </a:solidFill>
                <a:latin typeface="Gotham"/>
              </a:rPr>
              <a:t>προηγούμενη</a:t>
            </a:r>
            <a:r>
              <a:rPr lang="en-US" sz="2889" dirty="0">
                <a:solidFill>
                  <a:srgbClr val="000000"/>
                </a:solidFill>
                <a:latin typeface="Gotham"/>
              </a:rPr>
              <a:t> </a:t>
            </a:r>
            <a:r>
              <a:rPr lang="en-US" sz="2889" dirty="0" err="1">
                <a:solidFill>
                  <a:srgbClr val="000000"/>
                </a:solidFill>
                <a:latin typeface="Gotham"/>
              </a:rPr>
              <a:t>ερώτηση</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Μ2:-2 /1</a:t>
            </a:r>
          </a:p>
          <a:p>
            <a:pPr>
              <a:lnSpc>
                <a:spcPts val="2889"/>
              </a:lnSpc>
              <a:spcBef>
                <a:spcPct val="0"/>
              </a:spcBef>
            </a:pPr>
            <a:r>
              <a:rPr lang="en-US" sz="2889" dirty="0">
                <a:solidFill>
                  <a:srgbClr val="000000"/>
                </a:solidFill>
                <a:latin typeface="Gotham"/>
              </a:rPr>
              <a:t>Μ3: </a:t>
            </a:r>
            <a:r>
              <a:rPr lang="en-US" sz="2889" dirty="0" err="1">
                <a:solidFill>
                  <a:srgbClr val="000000"/>
                </a:solidFill>
                <a:latin typeface="Gotham"/>
              </a:rPr>
              <a:t>Αρνητικός</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Κ: </a:t>
            </a:r>
            <a:r>
              <a:rPr lang="en-US" sz="2889" dirty="0" err="1">
                <a:solidFill>
                  <a:srgbClr val="000000"/>
                </a:solidFill>
                <a:latin typeface="Gotham"/>
              </a:rPr>
              <a:t>Σωστά</a:t>
            </a:r>
            <a:r>
              <a:rPr lang="en-US" sz="2889" dirty="0">
                <a:solidFill>
                  <a:srgbClr val="000000"/>
                </a:solidFill>
                <a:latin typeface="Gotham"/>
              </a:rPr>
              <a:t>. </a:t>
            </a:r>
            <a:r>
              <a:rPr lang="en-US" sz="2889" dirty="0" err="1">
                <a:solidFill>
                  <a:srgbClr val="000000"/>
                </a:solidFill>
                <a:latin typeface="Gotham"/>
              </a:rPr>
              <a:t>Αν</a:t>
            </a:r>
            <a:r>
              <a:rPr lang="en-US" sz="2889" dirty="0">
                <a:solidFill>
                  <a:srgbClr val="000000"/>
                </a:solidFill>
                <a:latin typeface="Gotham"/>
              </a:rPr>
              <a:t> </a:t>
            </a:r>
            <a:r>
              <a:rPr lang="en-US" sz="2889" dirty="0" err="1">
                <a:solidFill>
                  <a:srgbClr val="000000"/>
                </a:solidFill>
                <a:latin typeface="Gotham"/>
              </a:rPr>
              <a:t>βάλουμε</a:t>
            </a:r>
            <a:r>
              <a:rPr lang="en-US" sz="2889" dirty="0">
                <a:solidFill>
                  <a:srgbClr val="000000"/>
                </a:solidFill>
                <a:latin typeface="Gotham"/>
              </a:rPr>
              <a:t> </a:t>
            </a:r>
            <a:r>
              <a:rPr lang="en-US" sz="2889" dirty="0" err="1">
                <a:solidFill>
                  <a:srgbClr val="000000"/>
                </a:solidFill>
                <a:latin typeface="Gotham"/>
              </a:rPr>
              <a:t>το</a:t>
            </a:r>
            <a:r>
              <a:rPr lang="en-US" sz="2889" dirty="0">
                <a:solidFill>
                  <a:srgbClr val="000000"/>
                </a:solidFill>
                <a:latin typeface="Gotham"/>
              </a:rPr>
              <a:t> Β </a:t>
            </a:r>
            <a:r>
              <a:rPr lang="en-US" sz="2889" dirty="0" err="1">
                <a:solidFill>
                  <a:srgbClr val="000000"/>
                </a:solidFill>
                <a:latin typeface="Gotham"/>
              </a:rPr>
              <a:t>στο</a:t>
            </a:r>
            <a:r>
              <a:rPr lang="en-US" sz="2889" dirty="0">
                <a:solidFill>
                  <a:srgbClr val="000000"/>
                </a:solidFill>
                <a:latin typeface="Gotham"/>
              </a:rPr>
              <a:t> -1, </a:t>
            </a:r>
            <a:r>
              <a:rPr lang="en-US" sz="2889" dirty="0" err="1">
                <a:solidFill>
                  <a:srgbClr val="000000"/>
                </a:solidFill>
                <a:latin typeface="Gotham"/>
              </a:rPr>
              <a:t>τότε</a:t>
            </a:r>
            <a:r>
              <a:rPr lang="en-US" sz="2889" dirty="0">
                <a:solidFill>
                  <a:srgbClr val="000000"/>
                </a:solidFill>
                <a:latin typeface="Gotham"/>
              </a:rPr>
              <a:t> </a:t>
            </a:r>
            <a:r>
              <a:rPr lang="en-US" sz="2889" dirty="0" err="1">
                <a:solidFill>
                  <a:srgbClr val="000000"/>
                </a:solidFill>
                <a:latin typeface="Gotham"/>
              </a:rPr>
              <a:t>ποιός</a:t>
            </a:r>
            <a:r>
              <a:rPr lang="en-US" sz="2889" dirty="0">
                <a:solidFill>
                  <a:srgbClr val="000000"/>
                </a:solidFill>
                <a:latin typeface="Gotham"/>
              </a:rPr>
              <a:t> ο </a:t>
            </a:r>
            <a:r>
              <a:rPr lang="en-US" sz="2889" dirty="0" err="1">
                <a:solidFill>
                  <a:srgbClr val="000000"/>
                </a:solidFill>
                <a:latin typeface="Gotham"/>
              </a:rPr>
              <a:t>λόγος</a:t>
            </a:r>
            <a:r>
              <a:rPr lang="en-US" sz="2889" dirty="0">
                <a:solidFill>
                  <a:srgbClr val="000000"/>
                </a:solidFill>
                <a:latin typeface="Gotham"/>
              </a:rPr>
              <a:t> </a:t>
            </a:r>
            <a:r>
              <a:rPr lang="en-US" sz="2889" dirty="0" err="1">
                <a:solidFill>
                  <a:srgbClr val="000000"/>
                </a:solidFill>
                <a:latin typeface="Gotham"/>
              </a:rPr>
              <a:t>ομοιοθεσίας</a:t>
            </a:r>
            <a:r>
              <a:rPr lang="en-US" sz="2889" dirty="0">
                <a:solidFill>
                  <a:srgbClr val="000000"/>
                </a:solidFill>
                <a:latin typeface="Gotham"/>
              </a:rPr>
              <a:t> </a:t>
            </a:r>
            <a:r>
              <a:rPr lang="en-US" sz="2889" dirty="0" err="1">
                <a:solidFill>
                  <a:srgbClr val="000000"/>
                </a:solidFill>
                <a:latin typeface="Gotham"/>
              </a:rPr>
              <a:t>είναι</a:t>
            </a:r>
            <a:r>
              <a:rPr lang="en-US" sz="2889" dirty="0">
                <a:solidFill>
                  <a:srgbClr val="000000"/>
                </a:solidFill>
                <a:latin typeface="Gotham"/>
              </a:rPr>
              <a:t>;</a:t>
            </a:r>
          </a:p>
          <a:p>
            <a:pPr>
              <a:lnSpc>
                <a:spcPts val="2889"/>
              </a:lnSpc>
              <a:spcBef>
                <a:spcPct val="0"/>
              </a:spcBef>
            </a:pPr>
            <a:r>
              <a:rPr lang="en-US" sz="2889" dirty="0">
                <a:solidFill>
                  <a:srgbClr val="000000"/>
                </a:solidFill>
                <a:latin typeface="Gotham"/>
              </a:rPr>
              <a:t>Μ4: -1!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l="-376" t="-2254" r="-693" b="-5552"/>
            </a:stretch>
          </a:blipFill>
        </p:spPr>
        <p:txBody>
          <a:bodyPr/>
          <a:lstStyle/>
          <a:p>
            <a:endParaRPr lang="el-GR" dirty="0"/>
          </a:p>
          <a:p>
            <a:endParaRPr lang="el-GR" dirty="0"/>
          </a:p>
          <a:p>
            <a:endParaRPr lang="el-GR" dirty="0"/>
          </a:p>
          <a:p>
            <a:endParaRPr lang="el-GR" dirty="0"/>
          </a:p>
          <a:p>
            <a:endParaRPr lang="el-GR" dirty="0"/>
          </a:p>
          <a:p>
            <a:endParaRPr lang="el-GR" dirty="0"/>
          </a:p>
          <a:p>
            <a:endParaRPr lang="el-GR" sz="2800" dirty="0">
              <a:latin typeface="Gotham" charset="0"/>
              <a:cs typeface="Gotham" charset="0"/>
            </a:endParaRPr>
          </a:p>
          <a:p>
            <a:pPr lvl="1"/>
            <a:r>
              <a:rPr lang="el-GR" sz="2800" dirty="0">
                <a:latin typeface="Gotham" charset="0"/>
                <a:cs typeface="Gotham" charset="0"/>
              </a:rPr>
              <a:t>  Στην αρχή του μαθήματος η καθηγήτρια έκανε κάποιες ερωτήσεις υπενθύμισης των όσων είχε παραδώσει την προηγούμενη φορά και </a:t>
            </a:r>
            <a:r>
              <a:rPr lang="el-GR" sz="2800" dirty="0" err="1">
                <a:latin typeface="Gotham" charset="0"/>
                <a:cs typeface="Gotham" charset="0"/>
              </a:rPr>
              <a:t>απο</a:t>
            </a:r>
            <a:r>
              <a:rPr lang="el-GR" sz="2800" dirty="0">
                <a:latin typeface="Gotham" charset="0"/>
                <a:cs typeface="Gotham" charset="0"/>
              </a:rPr>
              <a:t> τον διάλογο αυτό προκύπτει και το κρίσιμο                    συμβάν.</a:t>
            </a:r>
          </a:p>
          <a:p>
            <a:pPr lvl="1"/>
            <a:r>
              <a:rPr lang="el-GR" sz="2800" dirty="0">
                <a:latin typeface="Gotham" charset="0"/>
                <a:cs typeface="Gotham" charset="0"/>
              </a:rPr>
              <a:t>Κ: Πότε είναι όμοια δύο πολύγωνα;</a:t>
            </a:r>
          </a:p>
          <a:p>
            <a:pPr lvl="1"/>
            <a:r>
              <a:rPr lang="el-GR" sz="2800" dirty="0">
                <a:latin typeface="Gotham" charset="0"/>
                <a:cs typeface="Gotham" charset="0"/>
              </a:rPr>
              <a:t>Μ1: Ίδιο σχήμα, διαφορετικό μέγεθος.</a:t>
            </a:r>
          </a:p>
          <a:p>
            <a:pPr lvl="1"/>
            <a:r>
              <a:rPr lang="el-GR" sz="2800" dirty="0">
                <a:latin typeface="Gotham" charset="0"/>
                <a:cs typeface="Gotham" charset="0"/>
              </a:rPr>
              <a:t>Κ: Πως το είχαμε πει στα αγγλικά, </a:t>
            </a:r>
            <a:r>
              <a:rPr lang="el-GR" sz="2800" dirty="0" err="1">
                <a:latin typeface="Gotham" charset="0"/>
                <a:cs typeface="Gotham" charset="0"/>
              </a:rPr>
              <a:t>same</a:t>
            </a:r>
            <a:r>
              <a:rPr lang="el-GR" sz="2800" dirty="0">
                <a:latin typeface="Gotham" charset="0"/>
                <a:cs typeface="Gotham" charset="0"/>
              </a:rPr>
              <a:t> </a:t>
            </a:r>
            <a:r>
              <a:rPr lang="el-GR" sz="2800" dirty="0" err="1">
                <a:latin typeface="Gotham" charset="0"/>
                <a:cs typeface="Gotham" charset="0"/>
              </a:rPr>
              <a:t>shape</a:t>
            </a:r>
            <a:r>
              <a:rPr lang="el-GR" sz="2800" dirty="0">
                <a:latin typeface="Gotham" charset="0"/>
                <a:cs typeface="Gotham" charset="0"/>
              </a:rPr>
              <a:t> </a:t>
            </a:r>
            <a:r>
              <a:rPr lang="el-GR" sz="2800" dirty="0" err="1">
                <a:latin typeface="Gotham" charset="0"/>
                <a:cs typeface="Gotham" charset="0"/>
              </a:rPr>
              <a:t>different</a:t>
            </a:r>
            <a:r>
              <a:rPr lang="el-GR" sz="2800" dirty="0">
                <a:latin typeface="Gotham" charset="0"/>
                <a:cs typeface="Gotham" charset="0"/>
              </a:rPr>
              <a:t> </a:t>
            </a:r>
            <a:r>
              <a:rPr lang="el-GR" sz="2800" dirty="0" err="1">
                <a:latin typeface="Gotham" charset="0"/>
                <a:cs typeface="Gotham" charset="0"/>
              </a:rPr>
              <a:t>size</a:t>
            </a:r>
            <a:r>
              <a:rPr lang="el-GR" sz="2800" dirty="0">
                <a:latin typeface="Gotham" charset="0"/>
                <a:cs typeface="Gotham" charset="0"/>
              </a:rPr>
              <a:t>. Μας αρκεί το </a:t>
            </a:r>
            <a:r>
              <a:rPr lang="el-GR" sz="2800" dirty="0" err="1">
                <a:latin typeface="Gotham" charset="0"/>
                <a:cs typeface="Gotham" charset="0"/>
              </a:rPr>
              <a:t>different</a:t>
            </a:r>
            <a:r>
              <a:rPr lang="el-GR" sz="2800" dirty="0">
                <a:latin typeface="Gotham" charset="0"/>
                <a:cs typeface="Gotham" charset="0"/>
              </a:rPr>
              <a:t> </a:t>
            </a:r>
            <a:r>
              <a:rPr lang="el-GR" sz="2800" dirty="0" err="1">
                <a:latin typeface="Gotham" charset="0"/>
                <a:cs typeface="Gotham" charset="0"/>
              </a:rPr>
              <a:t>size</a:t>
            </a:r>
            <a:r>
              <a:rPr lang="el-GR" sz="2800" dirty="0">
                <a:latin typeface="Gotham" charset="0"/>
                <a:cs typeface="Gotham" charset="0"/>
              </a:rPr>
              <a:t> για να ελέγξω αν δύο πολύγωνα είναι όμοια;</a:t>
            </a:r>
          </a:p>
          <a:p>
            <a:pPr lvl="1"/>
            <a:r>
              <a:rPr lang="el-GR" sz="2800" dirty="0">
                <a:latin typeface="Gotham" charset="0"/>
                <a:cs typeface="Gotham" charset="0"/>
              </a:rPr>
              <a:t>Όλοι οι μαθητές μαζί απαντούν ομόφωνα ‘ΟΧΙ’</a:t>
            </a:r>
          </a:p>
          <a:p>
            <a:pPr lvl="1"/>
            <a:r>
              <a:rPr lang="el-GR" sz="2800" dirty="0">
                <a:latin typeface="Gotham" charset="0"/>
                <a:cs typeface="Gotham" charset="0"/>
              </a:rPr>
              <a:t>Κ: Μπράβο, έχουν κάποια άλλη ιδιαίτερη σχέση;</a:t>
            </a:r>
          </a:p>
          <a:p>
            <a:pPr lvl="1"/>
            <a:r>
              <a:rPr lang="el-GR" sz="2800" dirty="0">
                <a:latin typeface="Gotham" charset="0"/>
                <a:cs typeface="Gotham" charset="0"/>
              </a:rPr>
              <a:t>Μ2: Πρέπει τα πολύγωνα να έχουν ίδιες πλευρές.</a:t>
            </a:r>
          </a:p>
          <a:p>
            <a:pPr lvl="1"/>
            <a:r>
              <a:rPr lang="el-GR" sz="2800" dirty="0">
                <a:latin typeface="Gotham" charset="0"/>
                <a:cs typeface="Gotham" charset="0"/>
              </a:rPr>
              <a:t>Κ: Ίδιες;</a:t>
            </a:r>
          </a:p>
          <a:p>
            <a:pPr lvl="1"/>
            <a:r>
              <a:rPr lang="el-GR" sz="2800" dirty="0">
                <a:latin typeface="Gotham" charset="0"/>
                <a:cs typeface="Gotham" charset="0"/>
              </a:rPr>
              <a:t>Μ3: Αντίστοιχες</a:t>
            </a:r>
          </a:p>
          <a:p>
            <a:pPr lvl="1"/>
            <a:r>
              <a:rPr lang="el-GR" sz="2800" dirty="0">
                <a:latin typeface="Gotham" charset="0"/>
                <a:cs typeface="Gotham" charset="0"/>
              </a:rPr>
              <a:t>Κ: Πως τις βρίσκω αυτές; </a:t>
            </a:r>
          </a:p>
          <a:p>
            <a:pPr lvl="1"/>
            <a:r>
              <a:rPr lang="el-GR" sz="2800" dirty="0">
                <a:latin typeface="Gotham" charset="0"/>
                <a:cs typeface="Gotham" charset="0"/>
              </a:rPr>
              <a:t>Μ4: Από το σχήμα.</a:t>
            </a:r>
          </a:p>
          <a:p>
            <a:pPr lvl="1"/>
            <a:r>
              <a:rPr lang="el-GR" sz="2800" dirty="0">
                <a:latin typeface="Gotham" charset="0"/>
                <a:cs typeface="Gotham" charset="0"/>
              </a:rPr>
              <a:t>Κ: Δηλαδή;</a:t>
            </a:r>
          </a:p>
          <a:p>
            <a:pPr lvl="1"/>
            <a:r>
              <a:rPr lang="el-GR" sz="2800" dirty="0">
                <a:latin typeface="Gotham" charset="0"/>
                <a:cs typeface="Gotham" charset="0"/>
              </a:rPr>
              <a:t>Μ5: Κοιτάω τις ίδιες γωνίες.</a:t>
            </a:r>
          </a:p>
          <a:p>
            <a:pPr lvl="1"/>
            <a:r>
              <a:rPr lang="el-GR" sz="2800" dirty="0">
                <a:latin typeface="Gotham" charset="0"/>
                <a:cs typeface="Gotham" charset="0"/>
              </a:rPr>
              <a:t>Κ: Πες το πιο μαθηματικά αυτό.</a:t>
            </a:r>
          </a:p>
          <a:p>
            <a:pPr lvl="1"/>
            <a:r>
              <a:rPr lang="el-GR" sz="2800" dirty="0">
                <a:latin typeface="Gotham" charset="0"/>
                <a:cs typeface="Gotham" charset="0"/>
              </a:rPr>
              <a:t>Μ5: Τις ΙΣΕΣ γωνίες.</a:t>
            </a:r>
          </a:p>
          <a:p>
            <a:pPr lvl="1"/>
            <a:r>
              <a:rPr lang="el-GR" sz="2800" dirty="0">
                <a:latin typeface="Gotham" charset="0"/>
                <a:cs typeface="Gotham" charset="0"/>
              </a:rPr>
              <a:t>Κ: Άρα, συγκρίνω τις αντίστοιχες πλευρές βάσει των ίσων γωνιών, και παίρνω τους λόγους τους.</a:t>
            </a:r>
          </a:p>
          <a:p>
            <a:pPr lvl="1"/>
            <a:br>
              <a:rPr lang="el-GR" dirty="0"/>
            </a:br>
            <a:endParaRPr lang="el-GR" dirty="0"/>
          </a:p>
        </p:txBody>
      </p:sp>
      <p:sp>
        <p:nvSpPr>
          <p:cNvPr id="3" name="TextBox 3"/>
          <p:cNvSpPr txBox="1"/>
          <p:nvPr/>
        </p:nvSpPr>
        <p:spPr>
          <a:xfrm>
            <a:off x="6794622" y="1076325"/>
            <a:ext cx="4698756" cy="410369"/>
          </a:xfrm>
          <a:prstGeom prst="rect">
            <a:avLst/>
          </a:prstGeom>
        </p:spPr>
        <p:txBody>
          <a:bodyPr lIns="0" tIns="0" rIns="0" bIns="0" rtlCol="0" anchor="t">
            <a:spAutoFit/>
          </a:bodyPr>
          <a:lstStyle/>
          <a:p>
            <a:pPr algn="ctr">
              <a:lnSpc>
                <a:spcPts val="3200"/>
              </a:lnSpc>
              <a:spcBef>
                <a:spcPct val="0"/>
              </a:spcBef>
            </a:pPr>
            <a:r>
              <a:rPr lang="en-US" sz="3200" dirty="0">
                <a:solidFill>
                  <a:srgbClr val="000000"/>
                </a:solidFill>
                <a:latin typeface="Gotham"/>
              </a:rPr>
              <a:t>2ο ΚΡΙΣΙΜΟ ΣΥΜΒΑΝ</a:t>
            </a:r>
            <a:endParaRPr lang="el-GR" sz="3200" dirty="0">
              <a:solidFill>
                <a:srgbClr val="000000"/>
              </a:solidFill>
              <a:latin typeface="Gotham"/>
            </a:endParaRPr>
          </a:p>
        </p:txBody>
      </p:sp>
      <p:sp>
        <p:nvSpPr>
          <p:cNvPr id="4" name="TextBox 4"/>
          <p:cNvSpPr txBox="1"/>
          <p:nvPr/>
        </p:nvSpPr>
        <p:spPr>
          <a:xfrm>
            <a:off x="1667350" y="3031825"/>
            <a:ext cx="15744350" cy="1022988"/>
          </a:xfrm>
          <a:prstGeom prst="rect">
            <a:avLst/>
          </a:prstGeom>
        </p:spPr>
        <p:txBody>
          <a:bodyPr lIns="0" tIns="0" rIns="0" bIns="0" rtlCol="0" anchor="t">
            <a:spAutoFit/>
          </a:bodyPr>
          <a:lstStyle/>
          <a:p>
            <a:pPr marL="842033" lvl="1" indent="-421016">
              <a:lnSpc>
                <a:spcPts val="3900"/>
              </a:lnSpc>
              <a:buFont typeface="Arial"/>
              <a:buChar char="•"/>
            </a:pPr>
            <a:endParaRPr lang="en-US" sz="3900" dirty="0">
              <a:solidFill>
                <a:srgbClr val="000000"/>
              </a:solidFill>
              <a:latin typeface="Gotham"/>
            </a:endParaRPr>
          </a:p>
          <a:p>
            <a:pPr>
              <a:lnSpc>
                <a:spcPts val="3900"/>
              </a:lnSpc>
              <a:spcBef>
                <a:spcPct val="0"/>
              </a:spcBef>
            </a:pPr>
            <a:endParaRPr lang="en-US" sz="3900" dirty="0">
              <a:solidFill>
                <a:srgbClr val="000000"/>
              </a:solidFill>
              <a:latin typeface="Gotham"/>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1405</Words>
  <Application>Microsoft Office PowerPoint</Application>
  <PresentationFormat>Custom</PresentationFormat>
  <Paragraphs>184</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Calibri</vt:lpstr>
      <vt:lpstr>Gotham Bold</vt:lpstr>
      <vt:lpstr>Arial</vt:lpstr>
      <vt:lpstr>Gotham</vt:lpstr>
      <vt:lpstr>Canva Student Font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ΠΡΑΚΤΙΚΗ ΑΣΚΗΣΗ 1Η ΠΑΡΑΚΟΛΟΥΘΗΣΗ ΑΝΤΙΓΟΝΗ ΠΑΠΑΝΤΩΝΗ ΣΤΕΡΟΠΟΥΛΟΥ ΔΕΣΠΟΙΝΑ</dc:title>
  <dc:creator>Antigoni Papantoni</dc:creator>
  <cp:lastModifiedBy>Despoina Steropoulou</cp:lastModifiedBy>
  <cp:revision>5</cp:revision>
  <dcterms:created xsi:type="dcterms:W3CDTF">2006-08-16T00:00:00Z</dcterms:created>
  <dcterms:modified xsi:type="dcterms:W3CDTF">2024-03-10T17:18:51Z</dcterms:modified>
  <dc:identifier>DAF_Cqyhez4</dc:identifier>
</cp:coreProperties>
</file>