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sldIdLst>
    <p:sldId id="256" r:id="rId2"/>
    <p:sldId id="257" r:id="rId3"/>
    <p:sldId id="258" r:id="rId4"/>
    <p:sldId id="260" r:id="rId5"/>
    <p:sldId id="261" r:id="rId6"/>
    <p:sldId id="264" r:id="rId7"/>
    <p:sldId id="265" r:id="rId8"/>
    <p:sldId id="271" r:id="rId9"/>
    <p:sldId id="266" r:id="rId10"/>
    <p:sldId id="267" r:id="rId11"/>
    <p:sldId id="270" r:id="rId12"/>
    <p:sldId id="272"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1B70AC-F304-45EA-B6D5-F50B3F323AE6}" v="16" dt="2024-03-08T13:29:41.4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ΝΕΚΤΑΡΙΑ ΦΑΣΟΥΛΑ" userId="75a6d738c85bd04a" providerId="LiveId" clId="{031B70AC-F304-45EA-B6D5-F50B3F323AE6}"/>
    <pc:docChg chg="undo custSel addSld delSld modSld">
      <pc:chgData name="ΝΕΚΤΑΡΙΑ ΦΑΣΟΥΛΑ" userId="75a6d738c85bd04a" providerId="LiveId" clId="{031B70AC-F304-45EA-B6D5-F50B3F323AE6}" dt="2024-03-08T13:40:16.617" v="1686" actId="20577"/>
      <pc:docMkLst>
        <pc:docMk/>
      </pc:docMkLst>
      <pc:sldChg chg="addSp delSp modSp mod addAnim delAnim setClrOvrMap delDesignElem">
        <pc:chgData name="ΝΕΚΤΑΡΙΑ ΦΑΣΟΥΛΑ" userId="75a6d738c85bd04a" providerId="LiveId" clId="{031B70AC-F304-45EA-B6D5-F50B3F323AE6}" dt="2024-03-08T11:52:37.848" v="108"/>
        <pc:sldMkLst>
          <pc:docMk/>
          <pc:sldMk cId="294019084" sldId="256"/>
        </pc:sldMkLst>
        <pc:spChg chg="mod">
          <ac:chgData name="ΝΕΚΤΑΡΙΑ ΦΑΣΟΥΛΑ" userId="75a6d738c85bd04a" providerId="LiveId" clId="{031B70AC-F304-45EA-B6D5-F50B3F323AE6}" dt="2024-03-08T11:50:22.966" v="17" actId="26606"/>
          <ac:spMkLst>
            <pc:docMk/>
            <pc:sldMk cId="294019084" sldId="256"/>
            <ac:spMk id="2" creationId="{B3EEDEBD-1A2A-5081-08F7-C8B7350D7518}"/>
          </ac:spMkLst>
        </pc:spChg>
        <pc:spChg chg="mod">
          <ac:chgData name="ΝΕΚΤΑΡΙΑ ΦΑΣΟΥΛΑ" userId="75a6d738c85bd04a" providerId="LiveId" clId="{031B70AC-F304-45EA-B6D5-F50B3F323AE6}" dt="2024-03-08T11:50:22.966" v="17" actId="26606"/>
          <ac:spMkLst>
            <pc:docMk/>
            <pc:sldMk cId="294019084" sldId="256"/>
            <ac:spMk id="3" creationId="{CF643783-5DA8-C895-E5F5-F608E99DDD97}"/>
          </ac:spMkLst>
        </pc:spChg>
        <pc:spChg chg="add del">
          <ac:chgData name="ΝΕΚΤΑΡΙΑ ΦΑΣΟΥΛΑ" userId="75a6d738c85bd04a" providerId="LiveId" clId="{031B70AC-F304-45EA-B6D5-F50B3F323AE6}" dt="2024-03-08T11:50:22.966" v="17" actId="26606"/>
          <ac:spMkLst>
            <pc:docMk/>
            <pc:sldMk cId="294019084" sldId="256"/>
            <ac:spMk id="55" creationId="{657F69E0-C4B0-4BEC-A689-4F8D877F05D4}"/>
          </ac:spMkLst>
        </pc:spChg>
        <pc:spChg chg="add del">
          <ac:chgData name="ΝΕΚΤΑΡΙΑ ΦΑΣΟΥΛΑ" userId="75a6d738c85bd04a" providerId="LiveId" clId="{031B70AC-F304-45EA-B6D5-F50B3F323AE6}" dt="2024-03-08T11:50:22.966" v="17" actId="26606"/>
          <ac:spMkLst>
            <pc:docMk/>
            <pc:sldMk cId="294019084" sldId="256"/>
            <ac:spMk id="57" creationId="{9F6380B4-6A1C-481E-8408-B4E6C75B9B81}"/>
          </ac:spMkLst>
        </pc:spChg>
        <pc:spChg chg="add del">
          <ac:chgData name="ΝΕΚΤΑΡΙΑ ΦΑΣΟΥΛΑ" userId="75a6d738c85bd04a" providerId="LiveId" clId="{031B70AC-F304-45EA-B6D5-F50B3F323AE6}" dt="2024-03-08T11:50:11.078" v="6" actId="26606"/>
          <ac:spMkLst>
            <pc:docMk/>
            <pc:sldMk cId="294019084" sldId="256"/>
            <ac:spMk id="62" creationId="{657F69E0-C4B0-4BEC-A689-4F8D877F05D4}"/>
          </ac:spMkLst>
        </pc:spChg>
        <pc:spChg chg="add del">
          <ac:chgData name="ΝΕΚΤΑΡΙΑ ΦΑΣΟΥΛΑ" userId="75a6d738c85bd04a" providerId="LiveId" clId="{031B70AC-F304-45EA-B6D5-F50B3F323AE6}" dt="2024-03-08T11:50:11.078" v="6" actId="26606"/>
          <ac:spMkLst>
            <pc:docMk/>
            <pc:sldMk cId="294019084" sldId="256"/>
            <ac:spMk id="64" creationId="{8F51725E-A483-43B2-A6F2-C44F502FE033}"/>
          </ac:spMkLst>
        </pc:spChg>
        <pc:spChg chg="add del">
          <ac:chgData name="ΝΕΚΤΑΡΙΑ ΦΑΣΟΥΛΑ" userId="75a6d738c85bd04a" providerId="LiveId" clId="{031B70AC-F304-45EA-B6D5-F50B3F323AE6}" dt="2024-03-08T11:50:11.078" v="6" actId="26606"/>
          <ac:spMkLst>
            <pc:docMk/>
            <pc:sldMk cId="294019084" sldId="256"/>
            <ac:spMk id="66" creationId="{9F6380B4-6A1C-481E-8408-B4E6C75B9B81}"/>
          </ac:spMkLst>
        </pc:spChg>
        <pc:spChg chg="add del">
          <ac:chgData name="ΝΕΚΤΑΡΙΑ ΦΑΣΟΥΛΑ" userId="75a6d738c85bd04a" providerId="LiveId" clId="{031B70AC-F304-45EA-B6D5-F50B3F323AE6}" dt="2024-03-08T11:50:14.363" v="8" actId="26606"/>
          <ac:spMkLst>
            <pc:docMk/>
            <pc:sldMk cId="294019084" sldId="256"/>
            <ac:spMk id="68" creationId="{9B7AD9F6-8CE7-4299-8FC6-328F4DCD3FF9}"/>
          </ac:spMkLst>
        </pc:spChg>
        <pc:spChg chg="add del">
          <ac:chgData name="ΝΕΚΤΑΡΙΑ ΦΑΣΟΥΛΑ" userId="75a6d738c85bd04a" providerId="LiveId" clId="{031B70AC-F304-45EA-B6D5-F50B3F323AE6}" dt="2024-03-08T11:50:14.363" v="8" actId="26606"/>
          <ac:spMkLst>
            <pc:docMk/>
            <pc:sldMk cId="294019084" sldId="256"/>
            <ac:spMk id="69" creationId="{F49775AF-8896-43EE-92C6-83497D6DC56F}"/>
          </ac:spMkLst>
        </pc:spChg>
        <pc:spChg chg="add del">
          <ac:chgData name="ΝΕΚΤΑΡΙΑ ΦΑΣΟΥΛΑ" userId="75a6d738c85bd04a" providerId="LiveId" clId="{031B70AC-F304-45EA-B6D5-F50B3F323AE6}" dt="2024-03-08T11:50:16.671" v="10" actId="26606"/>
          <ac:spMkLst>
            <pc:docMk/>
            <pc:sldMk cId="294019084" sldId="256"/>
            <ac:spMk id="71" creationId="{AD35AE2F-5E3A-49D9-8DE1-8A333BA4088E}"/>
          </ac:spMkLst>
        </pc:spChg>
        <pc:spChg chg="add del">
          <ac:chgData name="ΝΕΚΤΑΡΙΑ ΦΑΣΟΥΛΑ" userId="75a6d738c85bd04a" providerId="LiveId" clId="{031B70AC-F304-45EA-B6D5-F50B3F323AE6}" dt="2024-03-08T11:50:16.671" v="10" actId="26606"/>
          <ac:spMkLst>
            <pc:docMk/>
            <pc:sldMk cId="294019084" sldId="256"/>
            <ac:spMk id="72" creationId="{04D8AD8F-EF7F-481F-B99A-B8513897050A}"/>
          </ac:spMkLst>
        </pc:spChg>
        <pc:spChg chg="add del">
          <ac:chgData name="ΝΕΚΤΑΡΙΑ ΦΑΣΟΥΛΑ" userId="75a6d738c85bd04a" providerId="LiveId" clId="{031B70AC-F304-45EA-B6D5-F50B3F323AE6}" dt="2024-03-08T11:50:16.671" v="10" actId="26606"/>
          <ac:spMkLst>
            <pc:docMk/>
            <pc:sldMk cId="294019084" sldId="256"/>
            <ac:spMk id="73" creationId="{79EB4626-023C-436D-9F57-9EB46080909D}"/>
          </ac:spMkLst>
        </pc:spChg>
        <pc:spChg chg="add del">
          <ac:chgData name="ΝΕΚΤΑΡΙΑ ΦΑΣΟΥΛΑ" userId="75a6d738c85bd04a" providerId="LiveId" clId="{031B70AC-F304-45EA-B6D5-F50B3F323AE6}" dt="2024-03-08T11:50:19.873" v="12" actId="26606"/>
          <ac:spMkLst>
            <pc:docMk/>
            <pc:sldMk cId="294019084" sldId="256"/>
            <ac:spMk id="75" creationId="{007891EC-4501-44ED-A8C8-B11B6DB767AB}"/>
          </ac:spMkLst>
        </pc:spChg>
        <pc:spChg chg="add del">
          <ac:chgData name="ΝΕΚΤΑΡΙΑ ΦΑΣΟΥΛΑ" userId="75a6d738c85bd04a" providerId="LiveId" clId="{031B70AC-F304-45EA-B6D5-F50B3F323AE6}" dt="2024-03-08T11:50:20.936" v="14" actId="26606"/>
          <ac:spMkLst>
            <pc:docMk/>
            <pc:sldMk cId="294019084" sldId="256"/>
            <ac:spMk id="78" creationId="{168AB93A-48BC-4C25-A3AD-C17B5A682A94}"/>
          </ac:spMkLst>
        </pc:spChg>
        <pc:spChg chg="add del">
          <ac:chgData name="ΝΕΚΤΑΡΙΑ ΦΑΣΟΥΛΑ" userId="75a6d738c85bd04a" providerId="LiveId" clId="{031B70AC-F304-45EA-B6D5-F50B3F323AE6}" dt="2024-03-08T11:50:20.936" v="14" actId="26606"/>
          <ac:spMkLst>
            <pc:docMk/>
            <pc:sldMk cId="294019084" sldId="256"/>
            <ac:spMk id="79" creationId="{3FCFB1DE-0B7E-48CC-BA90-B2AB0889F9D6}"/>
          </ac:spMkLst>
        </pc:spChg>
        <pc:spChg chg="add del">
          <ac:chgData name="ΝΕΚΤΑΡΙΑ ΦΑΣΟΥΛΑ" userId="75a6d738c85bd04a" providerId="LiveId" clId="{031B70AC-F304-45EA-B6D5-F50B3F323AE6}" dt="2024-03-08T11:50:22.960" v="16" actId="26606"/>
          <ac:spMkLst>
            <pc:docMk/>
            <pc:sldMk cId="294019084" sldId="256"/>
            <ac:spMk id="81" creationId="{665DBBEF-238B-476B-96AB-8AAC3224ECEA}"/>
          </ac:spMkLst>
        </pc:spChg>
        <pc:spChg chg="add del">
          <ac:chgData name="ΝΕΚΤΑΡΙΑ ΦΑΣΟΥΛΑ" userId="75a6d738c85bd04a" providerId="LiveId" clId="{031B70AC-F304-45EA-B6D5-F50B3F323AE6}" dt="2024-03-08T11:50:22.960" v="16" actId="26606"/>
          <ac:spMkLst>
            <pc:docMk/>
            <pc:sldMk cId="294019084" sldId="256"/>
            <ac:spMk id="82" creationId="{3FCFB1DE-0B7E-48CC-BA90-B2AB0889F9D6}"/>
          </ac:spMkLst>
        </pc:spChg>
        <pc:spChg chg="add del">
          <ac:chgData name="ΝΕΚΤΑΡΙΑ ΦΑΣΟΥΛΑ" userId="75a6d738c85bd04a" providerId="LiveId" clId="{031B70AC-F304-45EA-B6D5-F50B3F323AE6}" dt="2024-03-08T11:52:37.848" v="108"/>
          <ac:spMkLst>
            <pc:docMk/>
            <pc:sldMk cId="294019084" sldId="256"/>
            <ac:spMk id="84" creationId="{657F69E0-C4B0-4BEC-A689-4F8D877F05D4}"/>
          </ac:spMkLst>
        </pc:spChg>
        <pc:spChg chg="add del">
          <ac:chgData name="ΝΕΚΤΑΡΙΑ ΦΑΣΟΥΛΑ" userId="75a6d738c85bd04a" providerId="LiveId" clId="{031B70AC-F304-45EA-B6D5-F50B3F323AE6}" dt="2024-03-08T11:52:37.848" v="108"/>
          <ac:spMkLst>
            <pc:docMk/>
            <pc:sldMk cId="294019084" sldId="256"/>
            <ac:spMk id="85" creationId="{9F6380B4-6A1C-481E-8408-B4E6C75B9B81}"/>
          </ac:spMkLst>
        </pc:spChg>
        <pc:picChg chg="mod ord">
          <ac:chgData name="ΝΕΚΤΑΡΙΑ ΦΑΣΟΥΛΑ" userId="75a6d738c85bd04a" providerId="LiveId" clId="{031B70AC-F304-45EA-B6D5-F50B3F323AE6}" dt="2024-03-08T11:50:22.966" v="17" actId="26606"/>
          <ac:picMkLst>
            <pc:docMk/>
            <pc:sldMk cId="294019084" sldId="256"/>
            <ac:picMk id="56" creationId="{41BB4413-7015-8D5D-42F6-093C2E8340D5}"/>
          </ac:picMkLst>
        </pc:picChg>
        <pc:cxnChg chg="add del">
          <ac:chgData name="ΝΕΚΤΑΡΙΑ ΦΑΣΟΥΛΑ" userId="75a6d738c85bd04a" providerId="LiveId" clId="{031B70AC-F304-45EA-B6D5-F50B3F323AE6}" dt="2024-03-08T11:50:19.873" v="12" actId="26606"/>
          <ac:cxnSpMkLst>
            <pc:docMk/>
            <pc:sldMk cId="294019084" sldId="256"/>
            <ac:cxnSpMk id="76" creationId="{34E5597F-CE67-4085-9548-E6A8036DA3BB}"/>
          </ac:cxnSpMkLst>
        </pc:cxnChg>
      </pc:sldChg>
      <pc:sldChg chg="modSp new mod">
        <pc:chgData name="ΝΕΚΤΑΡΙΑ ΦΑΣΟΥΛΑ" userId="75a6d738c85bd04a" providerId="LiveId" clId="{031B70AC-F304-45EA-B6D5-F50B3F323AE6}" dt="2024-03-08T11:57:10.756" v="298" actId="255"/>
        <pc:sldMkLst>
          <pc:docMk/>
          <pc:sldMk cId="1121486636" sldId="257"/>
        </pc:sldMkLst>
        <pc:spChg chg="mod">
          <ac:chgData name="ΝΕΚΤΑΡΙΑ ΦΑΣΟΥΛΑ" userId="75a6d738c85bd04a" providerId="LiveId" clId="{031B70AC-F304-45EA-B6D5-F50B3F323AE6}" dt="2024-03-08T11:52:38.022" v="109" actId="27636"/>
          <ac:spMkLst>
            <pc:docMk/>
            <pc:sldMk cId="1121486636" sldId="257"/>
            <ac:spMk id="2" creationId="{16DA35A3-9EB3-0454-F0FB-7D4151AE6ACE}"/>
          </ac:spMkLst>
        </pc:spChg>
        <pc:spChg chg="mod">
          <ac:chgData name="ΝΕΚΤΑΡΙΑ ΦΑΣΟΥΛΑ" userId="75a6d738c85bd04a" providerId="LiveId" clId="{031B70AC-F304-45EA-B6D5-F50B3F323AE6}" dt="2024-03-08T11:57:10.756" v="298" actId="255"/>
          <ac:spMkLst>
            <pc:docMk/>
            <pc:sldMk cId="1121486636" sldId="257"/>
            <ac:spMk id="3" creationId="{BC270D24-098C-3F95-48CB-753816070E49}"/>
          </ac:spMkLst>
        </pc:spChg>
      </pc:sldChg>
      <pc:sldChg chg="new del">
        <pc:chgData name="ΝΕΚΤΑΡΙΑ ΦΑΣΟΥΛΑ" userId="75a6d738c85bd04a" providerId="LiveId" clId="{031B70AC-F304-45EA-B6D5-F50B3F323AE6}" dt="2024-03-08T11:46:50.144" v="1" actId="2696"/>
        <pc:sldMkLst>
          <pc:docMk/>
          <pc:sldMk cId="1851723930" sldId="257"/>
        </pc:sldMkLst>
      </pc:sldChg>
      <pc:sldChg chg="addSp delSp modSp new del mod">
        <pc:chgData name="ΝΕΚΤΑΡΙΑ ΦΑΣΟΥΛΑ" userId="75a6d738c85bd04a" providerId="LiveId" clId="{031B70AC-F304-45EA-B6D5-F50B3F323AE6}" dt="2024-03-08T12:20:17.068" v="314" actId="2696"/>
        <pc:sldMkLst>
          <pc:docMk/>
          <pc:sldMk cId="3006064950" sldId="258"/>
        </pc:sldMkLst>
        <pc:spChg chg="add del mod">
          <ac:chgData name="ΝΕΚΤΑΡΙΑ ΦΑΣΟΥΛΑ" userId="75a6d738c85bd04a" providerId="LiveId" clId="{031B70AC-F304-45EA-B6D5-F50B3F323AE6}" dt="2024-03-08T12:19:26.068" v="307"/>
          <ac:spMkLst>
            <pc:docMk/>
            <pc:sldMk cId="3006064950" sldId="258"/>
            <ac:spMk id="2" creationId="{70F5E795-A63F-3C0F-2F23-098DD9BA9A39}"/>
          </ac:spMkLst>
        </pc:spChg>
        <pc:spChg chg="add mod">
          <ac:chgData name="ΝΕΚΤΑΡΙΑ ΦΑΣΟΥΛΑ" userId="75a6d738c85bd04a" providerId="LiveId" clId="{031B70AC-F304-45EA-B6D5-F50B3F323AE6}" dt="2024-03-08T12:20:00.761" v="313" actId="20577"/>
          <ac:spMkLst>
            <pc:docMk/>
            <pc:sldMk cId="3006064950" sldId="258"/>
            <ac:spMk id="3" creationId="{2A3FBADA-DE7A-E789-7D1C-2989E9E6F699}"/>
          </ac:spMkLst>
        </pc:spChg>
      </pc:sldChg>
      <pc:sldChg chg="modSp new mod">
        <pc:chgData name="ΝΕΚΤΑΡΙΑ ΦΑΣΟΥΛΑ" userId="75a6d738c85bd04a" providerId="LiveId" clId="{031B70AC-F304-45EA-B6D5-F50B3F323AE6}" dt="2024-03-08T12:29:42.172" v="451" actId="14100"/>
        <pc:sldMkLst>
          <pc:docMk/>
          <pc:sldMk cId="3120527419" sldId="258"/>
        </pc:sldMkLst>
        <pc:spChg chg="mod">
          <ac:chgData name="ΝΕΚΤΑΡΙΑ ΦΑΣΟΥΛΑ" userId="75a6d738c85bd04a" providerId="LiveId" clId="{031B70AC-F304-45EA-B6D5-F50B3F323AE6}" dt="2024-03-08T12:29:34.564" v="449" actId="14100"/>
          <ac:spMkLst>
            <pc:docMk/>
            <pc:sldMk cId="3120527419" sldId="258"/>
            <ac:spMk id="2" creationId="{90C3B0EA-C33E-8D4E-FC91-13DCE6C33DFD}"/>
          </ac:spMkLst>
        </pc:spChg>
        <pc:spChg chg="mod">
          <ac:chgData name="ΝΕΚΤΑΡΙΑ ΦΑΣΟΥΛΑ" userId="75a6d738c85bd04a" providerId="LiveId" clId="{031B70AC-F304-45EA-B6D5-F50B3F323AE6}" dt="2024-03-08T12:29:42.172" v="451" actId="14100"/>
          <ac:spMkLst>
            <pc:docMk/>
            <pc:sldMk cId="3120527419" sldId="258"/>
            <ac:spMk id="3" creationId="{DF1754DB-8DF1-393D-7497-E59D9F151757}"/>
          </ac:spMkLst>
        </pc:spChg>
      </pc:sldChg>
      <pc:sldChg chg="addSp delSp modSp new del mod">
        <pc:chgData name="ΝΕΚΤΑΡΙΑ ΦΑΣΟΥΛΑ" userId="75a6d738c85bd04a" providerId="LiveId" clId="{031B70AC-F304-45EA-B6D5-F50B3F323AE6}" dt="2024-03-08T12:49:24.171" v="568" actId="2696"/>
        <pc:sldMkLst>
          <pc:docMk/>
          <pc:sldMk cId="82458412" sldId="259"/>
        </pc:sldMkLst>
        <pc:spChg chg="mod">
          <ac:chgData name="ΝΕΚΤΑΡΙΑ ΦΑΣΟΥΛΑ" userId="75a6d738c85bd04a" providerId="LiveId" clId="{031B70AC-F304-45EA-B6D5-F50B3F323AE6}" dt="2024-03-08T12:32:39.065" v="475" actId="14100"/>
          <ac:spMkLst>
            <pc:docMk/>
            <pc:sldMk cId="82458412" sldId="259"/>
            <ac:spMk id="2" creationId="{FA1EC67E-C607-444A-1A86-3113E3C0E5AB}"/>
          </ac:spMkLst>
        </pc:spChg>
        <pc:spChg chg="mod">
          <ac:chgData name="ΝΕΚΤΑΡΙΑ ΦΑΣΟΥΛΑ" userId="75a6d738c85bd04a" providerId="LiveId" clId="{031B70AC-F304-45EA-B6D5-F50B3F323AE6}" dt="2024-03-08T12:36:10.313" v="521" actId="27636"/>
          <ac:spMkLst>
            <pc:docMk/>
            <pc:sldMk cId="82458412" sldId="259"/>
            <ac:spMk id="3" creationId="{4BE100C2-FED5-18F4-1EA2-6946C9D7BF7C}"/>
          </ac:spMkLst>
        </pc:spChg>
        <pc:picChg chg="add mod">
          <ac:chgData name="ΝΕΚΤΑΡΙΑ ΦΑΣΟΥΛΑ" userId="75a6d738c85bd04a" providerId="LiveId" clId="{031B70AC-F304-45EA-B6D5-F50B3F323AE6}" dt="2024-03-08T12:34:16.983" v="489" actId="1076"/>
          <ac:picMkLst>
            <pc:docMk/>
            <pc:sldMk cId="82458412" sldId="259"/>
            <ac:picMk id="4" creationId="{C309A308-43D1-9B0E-79BA-028D8687E3E6}"/>
          </ac:picMkLst>
        </pc:picChg>
        <pc:picChg chg="add del mod">
          <ac:chgData name="ΝΕΚΤΑΡΙΑ ΦΑΣΟΥΛΑ" userId="75a6d738c85bd04a" providerId="LiveId" clId="{031B70AC-F304-45EA-B6D5-F50B3F323AE6}" dt="2024-03-08T12:33:46.416" v="485" actId="21"/>
          <ac:picMkLst>
            <pc:docMk/>
            <pc:sldMk cId="82458412" sldId="259"/>
            <ac:picMk id="1026" creationId="{D6A0AC58-6794-5749-6E95-D91849086482}"/>
          </ac:picMkLst>
        </pc:picChg>
      </pc:sldChg>
      <pc:sldChg chg="addSp modSp new mod">
        <pc:chgData name="ΝΕΚΤΑΡΙΑ ΦΑΣΟΥΛΑ" userId="75a6d738c85bd04a" providerId="LiveId" clId="{031B70AC-F304-45EA-B6D5-F50B3F323AE6}" dt="2024-03-08T12:54:23.235" v="616" actId="255"/>
        <pc:sldMkLst>
          <pc:docMk/>
          <pc:sldMk cId="1952065829" sldId="260"/>
        </pc:sldMkLst>
        <pc:spChg chg="mod">
          <ac:chgData name="ΝΕΚΤΑΡΙΑ ΦΑΣΟΥΛΑ" userId="75a6d738c85bd04a" providerId="LiveId" clId="{031B70AC-F304-45EA-B6D5-F50B3F323AE6}" dt="2024-03-08T12:53:44.237" v="610" actId="255"/>
          <ac:spMkLst>
            <pc:docMk/>
            <pc:sldMk cId="1952065829" sldId="260"/>
            <ac:spMk id="2" creationId="{AFE78597-EA5B-420D-D2A3-E641317F115F}"/>
          </ac:spMkLst>
        </pc:spChg>
        <pc:spChg chg="mod">
          <ac:chgData name="ΝΕΚΤΑΡΙΑ ΦΑΣΟΥΛΑ" userId="75a6d738c85bd04a" providerId="LiveId" clId="{031B70AC-F304-45EA-B6D5-F50B3F323AE6}" dt="2024-03-08T12:54:00.525" v="615" actId="27636"/>
          <ac:spMkLst>
            <pc:docMk/>
            <pc:sldMk cId="1952065829" sldId="260"/>
            <ac:spMk id="3" creationId="{25EC39F1-CC99-DFF3-6604-F62869CBCE4B}"/>
          </ac:spMkLst>
        </pc:spChg>
        <pc:spChg chg="mod">
          <ac:chgData name="ΝΕΚΤΑΡΙΑ ΦΑΣΟΥΛΑ" userId="75a6d738c85bd04a" providerId="LiveId" clId="{031B70AC-F304-45EA-B6D5-F50B3F323AE6}" dt="2024-03-08T12:54:23.235" v="616" actId="255"/>
          <ac:spMkLst>
            <pc:docMk/>
            <pc:sldMk cId="1952065829" sldId="260"/>
            <ac:spMk id="4" creationId="{0038445E-A755-DD4D-5DB2-70C4058A6121}"/>
          </ac:spMkLst>
        </pc:spChg>
        <pc:picChg chg="add mod">
          <ac:chgData name="ΝΕΚΤΑΡΙΑ ΦΑΣΟΥΛΑ" userId="75a6d738c85bd04a" providerId="LiveId" clId="{031B70AC-F304-45EA-B6D5-F50B3F323AE6}" dt="2024-03-08T12:38:00.792" v="535" actId="1076"/>
          <ac:picMkLst>
            <pc:docMk/>
            <pc:sldMk cId="1952065829" sldId="260"/>
            <ac:picMk id="5" creationId="{8DB2ADF0-0763-4C52-BC7F-DFDDE56100E8}"/>
          </ac:picMkLst>
        </pc:picChg>
      </pc:sldChg>
      <pc:sldChg chg="addSp delSp modSp new mod">
        <pc:chgData name="ΝΕΚΤΑΡΙΑ ΦΑΣΟΥΛΑ" userId="75a6d738c85bd04a" providerId="LiveId" clId="{031B70AC-F304-45EA-B6D5-F50B3F323AE6}" dt="2024-03-08T12:55:19.708" v="620" actId="27636"/>
        <pc:sldMkLst>
          <pc:docMk/>
          <pc:sldMk cId="1233422682" sldId="261"/>
        </pc:sldMkLst>
        <pc:spChg chg="mod">
          <ac:chgData name="ΝΕΚΤΑΡΙΑ ΦΑΣΟΥΛΑ" userId="75a6d738c85bd04a" providerId="LiveId" clId="{031B70AC-F304-45EA-B6D5-F50B3F323AE6}" dt="2024-03-08T12:52:21.180" v="598" actId="255"/>
          <ac:spMkLst>
            <pc:docMk/>
            <pc:sldMk cId="1233422682" sldId="261"/>
            <ac:spMk id="2" creationId="{D7F8BC0C-CE11-B0C2-2D8D-2B7B0820555C}"/>
          </ac:spMkLst>
        </pc:spChg>
        <pc:spChg chg="mod">
          <ac:chgData name="ΝΕΚΤΑΡΙΑ ΦΑΣΟΥΛΑ" userId="75a6d738c85bd04a" providerId="LiveId" clId="{031B70AC-F304-45EA-B6D5-F50B3F323AE6}" dt="2024-03-08T12:55:19.706" v="619" actId="27636"/>
          <ac:spMkLst>
            <pc:docMk/>
            <pc:sldMk cId="1233422682" sldId="261"/>
            <ac:spMk id="3" creationId="{A75779A4-A8DE-303D-61EF-3EE53C7ABE3E}"/>
          </ac:spMkLst>
        </pc:spChg>
        <pc:spChg chg="mod">
          <ac:chgData name="ΝΕΚΤΑΡΙΑ ΦΑΣΟΥΛΑ" userId="75a6d738c85bd04a" providerId="LiveId" clId="{031B70AC-F304-45EA-B6D5-F50B3F323AE6}" dt="2024-03-08T12:55:19.708" v="620" actId="27636"/>
          <ac:spMkLst>
            <pc:docMk/>
            <pc:sldMk cId="1233422682" sldId="261"/>
            <ac:spMk id="4" creationId="{872902D2-537C-771D-01F1-A3E175338B76}"/>
          </ac:spMkLst>
        </pc:spChg>
        <pc:spChg chg="add">
          <ac:chgData name="ΝΕΚΤΑΡΙΑ ΦΑΣΟΥΛΑ" userId="75a6d738c85bd04a" providerId="LiveId" clId="{031B70AC-F304-45EA-B6D5-F50B3F323AE6}" dt="2024-03-08T12:53:03.497" v="604"/>
          <ac:spMkLst>
            <pc:docMk/>
            <pc:sldMk cId="1233422682" sldId="261"/>
            <ac:spMk id="5" creationId="{3B1DED39-3CD9-BEE8-A3BC-CFA4E127203A}"/>
          </ac:spMkLst>
        </pc:spChg>
        <pc:spChg chg="add del mod">
          <ac:chgData name="ΝΕΚΤΑΡΙΑ ΦΑΣΟΥΛΑ" userId="75a6d738c85bd04a" providerId="LiveId" clId="{031B70AC-F304-45EA-B6D5-F50B3F323AE6}" dt="2024-03-08T12:53:12.721" v="607" actId="21"/>
          <ac:spMkLst>
            <pc:docMk/>
            <pc:sldMk cId="1233422682" sldId="261"/>
            <ac:spMk id="6" creationId="{B7CF01B3-5799-947D-C1CC-22F249899F46}"/>
          </ac:spMkLst>
        </pc:spChg>
        <pc:spChg chg="add del mod">
          <ac:chgData name="ΝΕΚΤΑΡΙΑ ΦΑΣΟΥΛΑ" userId="75a6d738c85bd04a" providerId="LiveId" clId="{031B70AC-F304-45EA-B6D5-F50B3F323AE6}" dt="2024-03-08T12:53:12.721" v="607" actId="21"/>
          <ac:spMkLst>
            <pc:docMk/>
            <pc:sldMk cId="1233422682" sldId="261"/>
            <ac:spMk id="7" creationId="{2E2A78E4-F902-B947-957C-798EA75281F6}"/>
          </ac:spMkLst>
        </pc:spChg>
        <pc:picChg chg="add del mod">
          <ac:chgData name="ΝΕΚΤΑΡΙΑ ΦΑΣΟΥΛΑ" userId="75a6d738c85bd04a" providerId="LiveId" clId="{031B70AC-F304-45EA-B6D5-F50B3F323AE6}" dt="2024-03-08T12:53:12.721" v="607" actId="21"/>
          <ac:picMkLst>
            <pc:docMk/>
            <pc:sldMk cId="1233422682" sldId="261"/>
            <ac:picMk id="8" creationId="{4D65287E-97A7-55DD-2ED2-CEF799651EF4}"/>
          </ac:picMkLst>
        </pc:picChg>
        <pc:picChg chg="add mod">
          <ac:chgData name="ΝΕΚΤΑΡΙΑ ΦΑΣΟΥΛΑ" userId="75a6d738c85bd04a" providerId="LiveId" clId="{031B70AC-F304-45EA-B6D5-F50B3F323AE6}" dt="2024-03-08T12:53:18.481" v="609" actId="1076"/>
          <ac:picMkLst>
            <pc:docMk/>
            <pc:sldMk cId="1233422682" sldId="261"/>
            <ac:picMk id="2049" creationId="{309E309F-A6D5-44C4-B5E1-25C5D75024CE}"/>
          </ac:picMkLst>
        </pc:picChg>
      </pc:sldChg>
      <pc:sldChg chg="modSp new del mod">
        <pc:chgData name="ΝΕΚΤΑΡΙΑ ΦΑΣΟΥΛΑ" userId="75a6d738c85bd04a" providerId="LiveId" clId="{031B70AC-F304-45EA-B6D5-F50B3F323AE6}" dt="2024-03-08T13:18:18.302" v="1051" actId="2696"/>
        <pc:sldMkLst>
          <pc:docMk/>
          <pc:sldMk cId="3902968345" sldId="262"/>
        </pc:sldMkLst>
        <pc:spChg chg="mod">
          <ac:chgData name="ΝΕΚΤΑΡΙΑ ΦΑΣΟΥΛΑ" userId="75a6d738c85bd04a" providerId="LiveId" clId="{031B70AC-F304-45EA-B6D5-F50B3F323AE6}" dt="2024-03-08T13:02:03.317" v="656" actId="14100"/>
          <ac:spMkLst>
            <pc:docMk/>
            <pc:sldMk cId="3902968345" sldId="262"/>
            <ac:spMk id="2" creationId="{5AF292CE-52B3-AB91-E5E7-FE509430BF01}"/>
          </ac:spMkLst>
        </pc:spChg>
        <pc:spChg chg="mod">
          <ac:chgData name="ΝΕΚΤΑΡΙΑ ΦΑΣΟΥΛΑ" userId="75a6d738c85bd04a" providerId="LiveId" clId="{031B70AC-F304-45EA-B6D5-F50B3F323AE6}" dt="2024-03-08T13:04:49.190" v="662"/>
          <ac:spMkLst>
            <pc:docMk/>
            <pc:sldMk cId="3902968345" sldId="262"/>
            <ac:spMk id="3" creationId="{8B860C9F-ECFE-599D-41D9-DD4586F7D589}"/>
          </ac:spMkLst>
        </pc:spChg>
      </pc:sldChg>
      <pc:sldChg chg="new del">
        <pc:chgData name="ΝΕΚΤΑΡΙΑ ΦΑΣΟΥΛΑ" userId="75a6d738c85bd04a" providerId="LiveId" clId="{031B70AC-F304-45EA-B6D5-F50B3F323AE6}" dt="2024-03-08T13:05:09.020" v="663" actId="2696"/>
        <pc:sldMkLst>
          <pc:docMk/>
          <pc:sldMk cId="1923093997" sldId="263"/>
        </pc:sldMkLst>
      </pc:sldChg>
      <pc:sldChg chg="delSp modSp new del mod">
        <pc:chgData name="ΝΕΚΤΑΡΙΑ ΦΑΣΟΥΛΑ" userId="75a6d738c85bd04a" providerId="LiveId" clId="{031B70AC-F304-45EA-B6D5-F50B3F323AE6}" dt="2024-03-08T13:18:09.749" v="1050" actId="2696"/>
        <pc:sldMkLst>
          <pc:docMk/>
          <pc:sldMk cId="2160252761" sldId="263"/>
        </pc:sldMkLst>
        <pc:spChg chg="del">
          <ac:chgData name="ΝΕΚΤΑΡΙΑ ΦΑΣΟΥΛΑ" userId="75a6d738c85bd04a" providerId="LiveId" clId="{031B70AC-F304-45EA-B6D5-F50B3F323AE6}" dt="2024-03-08T13:05:20.884" v="665" actId="21"/>
          <ac:spMkLst>
            <pc:docMk/>
            <pc:sldMk cId="2160252761" sldId="263"/>
            <ac:spMk id="2" creationId="{12F929A8-5726-E726-8C8B-4FB335C894C4}"/>
          </ac:spMkLst>
        </pc:spChg>
        <pc:spChg chg="mod">
          <ac:chgData name="ΝΕΚΤΑΡΙΑ ΦΑΣΟΥΛΑ" userId="75a6d738c85bd04a" providerId="LiveId" clId="{031B70AC-F304-45EA-B6D5-F50B3F323AE6}" dt="2024-03-08T13:05:39.038" v="667"/>
          <ac:spMkLst>
            <pc:docMk/>
            <pc:sldMk cId="2160252761" sldId="263"/>
            <ac:spMk id="3" creationId="{F703B08B-412E-C5C8-BCD1-473642B52AD5}"/>
          </ac:spMkLst>
        </pc:spChg>
      </pc:sldChg>
      <pc:sldChg chg="addSp delSp modSp new mod">
        <pc:chgData name="ΝΕΚΤΑΡΙΑ ΦΑΣΟΥΛΑ" userId="75a6d738c85bd04a" providerId="LiveId" clId="{031B70AC-F304-45EA-B6D5-F50B3F323AE6}" dt="2024-03-08T13:18:56.260" v="1055" actId="20577"/>
        <pc:sldMkLst>
          <pc:docMk/>
          <pc:sldMk cId="4200794821" sldId="264"/>
        </pc:sldMkLst>
        <pc:spChg chg="mod">
          <ac:chgData name="ΝΕΚΤΑΡΙΑ ΦΑΣΟΥΛΑ" userId="75a6d738c85bd04a" providerId="LiveId" clId="{031B70AC-F304-45EA-B6D5-F50B3F323AE6}" dt="2024-03-08T13:15:32.164" v="969" actId="1076"/>
          <ac:spMkLst>
            <pc:docMk/>
            <pc:sldMk cId="4200794821" sldId="264"/>
            <ac:spMk id="2" creationId="{10893A4F-0CF8-9C7C-25A4-3A0C2DFF6FCE}"/>
          </ac:spMkLst>
        </pc:spChg>
        <pc:spChg chg="mod">
          <ac:chgData name="ΝΕΚΤΑΡΙΑ ΦΑΣΟΥΛΑ" userId="75a6d738c85bd04a" providerId="LiveId" clId="{031B70AC-F304-45EA-B6D5-F50B3F323AE6}" dt="2024-03-08T13:06:45.339" v="690" actId="1076"/>
          <ac:spMkLst>
            <pc:docMk/>
            <pc:sldMk cId="4200794821" sldId="264"/>
            <ac:spMk id="3" creationId="{E60A7D6F-FF6E-B705-D6E6-5D40F638666F}"/>
          </ac:spMkLst>
        </pc:spChg>
        <pc:spChg chg="mod">
          <ac:chgData name="ΝΕΚΤΑΡΙΑ ΦΑΣΟΥΛΑ" userId="75a6d738c85bd04a" providerId="LiveId" clId="{031B70AC-F304-45EA-B6D5-F50B3F323AE6}" dt="2024-03-08T13:10:58.124" v="898" actId="20577"/>
          <ac:spMkLst>
            <pc:docMk/>
            <pc:sldMk cId="4200794821" sldId="264"/>
            <ac:spMk id="4" creationId="{9E00A034-E3D8-466A-38C5-33019F833518}"/>
          </ac:spMkLst>
        </pc:spChg>
        <pc:spChg chg="del mod">
          <ac:chgData name="ΝΕΚΤΑΡΙΑ ΦΑΣΟΥΛΑ" userId="75a6d738c85bd04a" providerId="LiveId" clId="{031B70AC-F304-45EA-B6D5-F50B3F323AE6}" dt="2024-03-08T13:14:43.392" v="946" actId="21"/>
          <ac:spMkLst>
            <pc:docMk/>
            <pc:sldMk cId="4200794821" sldId="264"/>
            <ac:spMk id="5" creationId="{27D6DF2F-D061-5D9B-ED3F-C2534AA68B6E}"/>
          </ac:spMkLst>
        </pc:spChg>
        <pc:spChg chg="mod">
          <ac:chgData name="ΝΕΚΤΑΡΙΑ ΦΑΣΟΥΛΑ" userId="75a6d738c85bd04a" providerId="LiveId" clId="{031B70AC-F304-45EA-B6D5-F50B3F323AE6}" dt="2024-03-08T13:18:56.260" v="1055" actId="20577"/>
          <ac:spMkLst>
            <pc:docMk/>
            <pc:sldMk cId="4200794821" sldId="264"/>
            <ac:spMk id="6" creationId="{CCCD479B-62DB-ED90-10D8-5DB19F38A351}"/>
          </ac:spMkLst>
        </pc:spChg>
        <pc:spChg chg="add del mod">
          <ac:chgData name="ΝΕΚΤΑΡΙΑ ΦΑΣΟΥΛΑ" userId="75a6d738c85bd04a" providerId="LiveId" clId="{031B70AC-F304-45EA-B6D5-F50B3F323AE6}" dt="2024-03-08T13:14:47.592" v="947" actId="21"/>
          <ac:spMkLst>
            <pc:docMk/>
            <pc:sldMk cId="4200794821" sldId="264"/>
            <ac:spMk id="8" creationId="{2DA471FB-1186-E68A-5E65-641B38E4FA65}"/>
          </ac:spMkLst>
        </pc:spChg>
      </pc:sldChg>
      <pc:sldChg chg="addSp delSp modSp new mod">
        <pc:chgData name="ΝΕΚΤΑΡΙΑ ΦΑΣΟΥΛΑ" userId="75a6d738c85bd04a" providerId="LiveId" clId="{031B70AC-F304-45EA-B6D5-F50B3F323AE6}" dt="2024-03-08T13:21:42.806" v="1071" actId="20577"/>
        <pc:sldMkLst>
          <pc:docMk/>
          <pc:sldMk cId="349920953" sldId="265"/>
        </pc:sldMkLst>
        <pc:spChg chg="del">
          <ac:chgData name="ΝΕΚΤΑΡΙΑ ΦΑΣΟΥΛΑ" userId="75a6d738c85bd04a" providerId="LiveId" clId="{031B70AC-F304-45EA-B6D5-F50B3F323AE6}" dt="2024-03-08T13:12:25.409" v="903" actId="21"/>
          <ac:spMkLst>
            <pc:docMk/>
            <pc:sldMk cId="349920953" sldId="265"/>
            <ac:spMk id="2" creationId="{6B48F120-AABA-7837-4A2F-29ED2C32D65F}"/>
          </ac:spMkLst>
        </pc:spChg>
        <pc:spChg chg="add del mod">
          <ac:chgData name="ΝΕΚΤΑΡΙΑ ΦΑΣΟΥΛΑ" userId="75a6d738c85bd04a" providerId="LiveId" clId="{031B70AC-F304-45EA-B6D5-F50B3F323AE6}" dt="2024-03-08T13:14:01.695" v="941" actId="1076"/>
          <ac:spMkLst>
            <pc:docMk/>
            <pc:sldMk cId="349920953" sldId="265"/>
            <ac:spMk id="3" creationId="{222F43D4-52A1-BA84-32E9-836884DFAC1A}"/>
          </ac:spMkLst>
        </pc:spChg>
        <pc:spChg chg="mod">
          <ac:chgData name="ΝΕΚΤΑΡΙΑ ΦΑΣΟΥΛΑ" userId="75a6d738c85bd04a" providerId="LiveId" clId="{031B70AC-F304-45EA-B6D5-F50B3F323AE6}" dt="2024-03-08T13:21:42.806" v="1071" actId="20577"/>
          <ac:spMkLst>
            <pc:docMk/>
            <pc:sldMk cId="349920953" sldId="265"/>
            <ac:spMk id="4" creationId="{B1A68559-CFE7-23C1-FC6C-1091A0041EAD}"/>
          </ac:spMkLst>
        </pc:spChg>
        <pc:spChg chg="add del">
          <ac:chgData name="ΝΕΚΤΑΡΙΑ ΦΑΣΟΥΛΑ" userId="75a6d738c85bd04a" providerId="LiveId" clId="{031B70AC-F304-45EA-B6D5-F50B3F323AE6}" dt="2024-03-08T13:14:06.816" v="942" actId="21"/>
          <ac:spMkLst>
            <pc:docMk/>
            <pc:sldMk cId="349920953" sldId="265"/>
            <ac:spMk id="5" creationId="{9BC4B49C-B456-CB2A-534D-69C6E4F073C0}"/>
          </ac:spMkLst>
        </pc:spChg>
        <pc:spChg chg="mod">
          <ac:chgData name="ΝΕΚΤΑΡΙΑ ΦΑΣΟΥΛΑ" userId="75a6d738c85bd04a" providerId="LiveId" clId="{031B70AC-F304-45EA-B6D5-F50B3F323AE6}" dt="2024-03-08T13:19:20.213" v="1057" actId="1076"/>
          <ac:spMkLst>
            <pc:docMk/>
            <pc:sldMk cId="349920953" sldId="265"/>
            <ac:spMk id="6" creationId="{22C62763-7B13-68AE-76E1-53AF43652117}"/>
          </ac:spMkLst>
        </pc:spChg>
      </pc:sldChg>
      <pc:sldChg chg="modSp new mod">
        <pc:chgData name="ΝΕΚΤΑΡΙΑ ΦΑΣΟΥΛΑ" userId="75a6d738c85bd04a" providerId="LiveId" clId="{031B70AC-F304-45EA-B6D5-F50B3F323AE6}" dt="2024-03-08T13:26:21.324" v="1119" actId="27636"/>
        <pc:sldMkLst>
          <pc:docMk/>
          <pc:sldMk cId="3567661123" sldId="266"/>
        </pc:sldMkLst>
        <pc:spChg chg="mod">
          <ac:chgData name="ΝΕΚΤΑΡΙΑ ΦΑΣΟΥΛΑ" userId="75a6d738c85bd04a" providerId="LiveId" clId="{031B70AC-F304-45EA-B6D5-F50B3F323AE6}" dt="2024-03-08T13:24:49.517" v="1089" actId="20577"/>
          <ac:spMkLst>
            <pc:docMk/>
            <pc:sldMk cId="3567661123" sldId="266"/>
            <ac:spMk id="2" creationId="{6A8CC383-1D7E-A5A4-099D-D166957C5528}"/>
          </ac:spMkLst>
        </pc:spChg>
        <pc:spChg chg="mod">
          <ac:chgData name="ΝΕΚΤΑΡΙΑ ΦΑΣΟΥΛΑ" userId="75a6d738c85bd04a" providerId="LiveId" clId="{031B70AC-F304-45EA-B6D5-F50B3F323AE6}" dt="2024-03-08T13:26:21.324" v="1119" actId="27636"/>
          <ac:spMkLst>
            <pc:docMk/>
            <pc:sldMk cId="3567661123" sldId="266"/>
            <ac:spMk id="3" creationId="{920C64DE-FA4E-2C52-E15C-9576DF318EF4}"/>
          </ac:spMkLst>
        </pc:spChg>
      </pc:sldChg>
      <pc:sldChg chg="new del">
        <pc:chgData name="ΝΕΚΤΑΡΙΑ ΦΑΣΟΥΛΑ" userId="75a6d738c85bd04a" providerId="LiveId" clId="{031B70AC-F304-45EA-B6D5-F50B3F323AE6}" dt="2024-03-08T13:28:46.562" v="1145" actId="2696"/>
        <pc:sldMkLst>
          <pc:docMk/>
          <pc:sldMk cId="713587966" sldId="267"/>
        </pc:sldMkLst>
      </pc:sldChg>
      <pc:sldChg chg="modSp new del mod">
        <pc:chgData name="ΝΕΚΤΑΡΙΑ ΦΑΣΟΥΛΑ" userId="75a6d738c85bd04a" providerId="LiveId" clId="{031B70AC-F304-45EA-B6D5-F50B3F323AE6}" dt="2024-03-08T13:28:34.252" v="1143" actId="2696"/>
        <pc:sldMkLst>
          <pc:docMk/>
          <pc:sldMk cId="1348487410" sldId="267"/>
        </pc:sldMkLst>
        <pc:spChg chg="mod">
          <ac:chgData name="ΝΕΚΤΑΡΙΑ ΦΑΣΟΥΛΑ" userId="75a6d738c85bd04a" providerId="LiveId" clId="{031B70AC-F304-45EA-B6D5-F50B3F323AE6}" dt="2024-03-08T13:28:05.167" v="1140" actId="255"/>
          <ac:spMkLst>
            <pc:docMk/>
            <pc:sldMk cId="1348487410" sldId="267"/>
            <ac:spMk id="2" creationId="{E883A58B-9D7B-1318-D2DF-020D73485CD8}"/>
          </ac:spMkLst>
        </pc:spChg>
        <pc:spChg chg="mod">
          <ac:chgData name="ΝΕΚΤΑΡΙΑ ΦΑΣΟΥΛΑ" userId="75a6d738c85bd04a" providerId="LiveId" clId="{031B70AC-F304-45EA-B6D5-F50B3F323AE6}" dt="2024-03-08T13:28:24.436" v="1142" actId="27636"/>
          <ac:spMkLst>
            <pc:docMk/>
            <pc:sldMk cId="1348487410" sldId="267"/>
            <ac:spMk id="3" creationId="{5C4E7E47-EEC7-2BFA-2B4C-DA9C820FB85E}"/>
          </ac:spMkLst>
        </pc:spChg>
      </pc:sldChg>
      <pc:sldChg chg="modSp new mod">
        <pc:chgData name="ΝΕΚΤΑΡΙΑ ΦΑΣΟΥΛΑ" userId="75a6d738c85bd04a" providerId="LiveId" clId="{031B70AC-F304-45EA-B6D5-F50B3F323AE6}" dt="2024-03-08T13:40:16.617" v="1686" actId="20577"/>
        <pc:sldMkLst>
          <pc:docMk/>
          <pc:sldMk cId="4021710091" sldId="267"/>
        </pc:sldMkLst>
        <pc:spChg chg="mod">
          <ac:chgData name="ΝΕΚΤΑΡΙΑ ΦΑΣΟΥΛΑ" userId="75a6d738c85bd04a" providerId="LiveId" clId="{031B70AC-F304-45EA-B6D5-F50B3F323AE6}" dt="2024-03-08T13:28:58.419" v="1167" actId="20577"/>
          <ac:spMkLst>
            <pc:docMk/>
            <pc:sldMk cId="4021710091" sldId="267"/>
            <ac:spMk id="2" creationId="{0EAEA432-A506-82BA-38BB-04E57AC558DB}"/>
          </ac:spMkLst>
        </pc:spChg>
        <pc:spChg chg="mod">
          <ac:chgData name="ΝΕΚΤΑΡΙΑ ΦΑΣΟΥΛΑ" userId="75a6d738c85bd04a" providerId="LiveId" clId="{031B70AC-F304-45EA-B6D5-F50B3F323AE6}" dt="2024-03-08T13:29:05.670" v="1185" actId="20577"/>
          <ac:spMkLst>
            <pc:docMk/>
            <pc:sldMk cId="4021710091" sldId="267"/>
            <ac:spMk id="3" creationId="{AD1980E0-0E39-5A5C-6F04-743AE30E3277}"/>
          </ac:spMkLst>
        </pc:spChg>
        <pc:spChg chg="mod">
          <ac:chgData name="ΝΕΚΤΑΡΙΑ ΦΑΣΟΥΛΑ" userId="75a6d738c85bd04a" providerId="LiveId" clId="{031B70AC-F304-45EA-B6D5-F50B3F323AE6}" dt="2024-03-08T13:39:53.025" v="1672" actId="1076"/>
          <ac:spMkLst>
            <pc:docMk/>
            <pc:sldMk cId="4021710091" sldId="267"/>
            <ac:spMk id="4" creationId="{F77B1643-8C0D-AC7A-DAC4-E9679CC12AA0}"/>
          </ac:spMkLst>
        </pc:spChg>
        <pc:spChg chg="mod">
          <ac:chgData name="ΝΕΚΤΑΡΙΑ ΦΑΣΟΥΛΑ" userId="75a6d738c85bd04a" providerId="LiveId" clId="{031B70AC-F304-45EA-B6D5-F50B3F323AE6}" dt="2024-03-08T13:29:15.095" v="1213" actId="20577"/>
          <ac:spMkLst>
            <pc:docMk/>
            <pc:sldMk cId="4021710091" sldId="267"/>
            <ac:spMk id="5" creationId="{547BA979-9FC2-B8C1-F8B8-11827E7997B6}"/>
          </ac:spMkLst>
        </pc:spChg>
        <pc:spChg chg="mod">
          <ac:chgData name="ΝΕΚΤΑΡΙΑ ΦΑΣΟΥΛΑ" userId="75a6d738c85bd04a" providerId="LiveId" clId="{031B70AC-F304-45EA-B6D5-F50B3F323AE6}" dt="2024-03-08T13:40:16.617" v="1686" actId="20577"/>
          <ac:spMkLst>
            <pc:docMk/>
            <pc:sldMk cId="4021710091" sldId="267"/>
            <ac:spMk id="6" creationId="{6A8D5C71-A31A-4A1C-CB0C-E1272E23A9C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136417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625529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Κάντε κλικ για να επεξεργαστείτε τον τίτλο υποδείγματος</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7CD31F4-64FA-4BA0-9498-67783267A8C8}"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84119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l-GR"/>
              <a:t>Κάντε κλικ για να επεξεργαστείτε τον τίτλο υποδείγματος</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Στυλ κειμένου υποδείγματος</a:t>
            </a:r>
          </a:p>
        </p:txBody>
      </p:sp>
      <p:sp>
        <p:nvSpPr>
          <p:cNvPr id="5" name="Date Placeholder 4"/>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1488062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a:t>Κάντε κλικ για να επεξεργαστείτε τον τίτλο υποδείγματος</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Στυλ κειμένου υποδείγματος</a:t>
            </a:r>
          </a:p>
        </p:txBody>
      </p:sp>
      <p:sp>
        <p:nvSpPr>
          <p:cNvPr id="5" name="Date Placeholder 4"/>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7CD31F4-64FA-4BA0-9498-67783267A8C8}"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47850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l-GR"/>
              <a:t>Κάντε κλικ για να επεξεργαστείτε τον τίτλο υποδείγματος</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a:t>Στυλ κειμένου υποδείγματος</a:t>
            </a:r>
          </a:p>
        </p:txBody>
      </p:sp>
      <p:sp>
        <p:nvSpPr>
          <p:cNvPr id="5" name="Date Placeholder 4"/>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2962533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26216167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3141182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589362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2743887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3645465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240271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3779524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740692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1216038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72345051-2045-45DA-935E-2E3CA1A69ADC}" type="datetimeFigureOut">
              <a:rPr lang="en-US" smtClean="0"/>
              <a:t>3/8/2024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7CD31F4-64FA-4BA0-9498-67783267A8C8}" type="slidenum">
              <a:rPr lang="en-US" smtClean="0"/>
              <a:t>‹#›</a:t>
            </a:fld>
            <a:endParaRPr lang="en-US" dirty="0"/>
          </a:p>
        </p:txBody>
      </p:sp>
    </p:spTree>
    <p:extLst>
      <p:ext uri="{BB962C8B-B14F-4D97-AF65-F5344CB8AC3E}">
        <p14:creationId xmlns:p14="http://schemas.microsoft.com/office/powerpoint/2010/main" val="3315013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2345051-2045-45DA-935E-2E3CA1A69ADC}" type="datetimeFigureOut">
              <a:rPr lang="en-US" smtClean="0"/>
              <a:t>3/8/2024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7CD31F4-64FA-4BA0-9498-67783267A8C8}" type="slidenum">
              <a:rPr lang="en-US" smtClean="0"/>
              <a:t>‹#›</a:t>
            </a:fld>
            <a:endParaRPr lang="en-US" dirty="0"/>
          </a:p>
        </p:txBody>
      </p:sp>
    </p:spTree>
    <p:extLst>
      <p:ext uri="{BB962C8B-B14F-4D97-AF65-F5344CB8AC3E}">
        <p14:creationId xmlns:p14="http://schemas.microsoft.com/office/powerpoint/2010/main" val="385784682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6" name="Picture 3">
            <a:extLst>
              <a:ext uri="{FF2B5EF4-FFF2-40B4-BE49-F238E27FC236}">
                <a16:creationId xmlns:a16="http://schemas.microsoft.com/office/drawing/2014/main" id="{41BB4413-7015-8D5D-42F6-093C2E8340D5}"/>
              </a:ext>
            </a:extLst>
          </p:cNvPr>
          <p:cNvPicPr>
            <a:picLocks noChangeAspect="1"/>
          </p:cNvPicPr>
          <p:nvPr/>
        </p:nvPicPr>
        <p:blipFill rotWithShape="1">
          <a:blip r:embed="rId2">
            <a:alphaModFix amt="50000"/>
          </a:blip>
          <a:srcRect t="24981" r="-1" b="-1"/>
          <a:stretch/>
        </p:blipFill>
        <p:spPr>
          <a:xfrm>
            <a:off x="20" y="10"/>
            <a:ext cx="12188930" cy="6857990"/>
          </a:xfrm>
          <a:prstGeom prst="rect">
            <a:avLst/>
          </a:prstGeom>
        </p:spPr>
      </p:pic>
      <p:sp>
        <p:nvSpPr>
          <p:cNvPr id="2" name="Τίτλος 1">
            <a:extLst>
              <a:ext uri="{FF2B5EF4-FFF2-40B4-BE49-F238E27FC236}">
                <a16:creationId xmlns:a16="http://schemas.microsoft.com/office/drawing/2014/main" id="{B3EEDEBD-1A2A-5081-08F7-C8B7350D7518}"/>
              </a:ext>
            </a:extLst>
          </p:cNvPr>
          <p:cNvSpPr>
            <a:spLocks noGrp="1"/>
          </p:cNvSpPr>
          <p:nvPr>
            <p:ph type="ctrTitle"/>
          </p:nvPr>
        </p:nvSpPr>
        <p:spPr>
          <a:xfrm>
            <a:off x="1524000" y="1122363"/>
            <a:ext cx="9144000" cy="3063240"/>
          </a:xfrm>
        </p:spPr>
        <p:txBody>
          <a:bodyPr>
            <a:normAutofit/>
          </a:bodyPr>
          <a:lstStyle/>
          <a:p>
            <a:pPr algn="ctr">
              <a:lnSpc>
                <a:spcPct val="90000"/>
              </a:lnSpc>
            </a:pPr>
            <a:r>
              <a:rPr lang="el-GR" sz="6800"/>
              <a:t>1</a:t>
            </a:r>
            <a:r>
              <a:rPr lang="el-GR" sz="6800" baseline="30000"/>
              <a:t>η</a:t>
            </a:r>
            <a:r>
              <a:rPr lang="el-GR" sz="6800"/>
              <a:t> ομαδική εργασία : Ανάλυση Κρίσιμου Συμβάντος</a:t>
            </a:r>
          </a:p>
        </p:txBody>
      </p:sp>
      <p:sp>
        <p:nvSpPr>
          <p:cNvPr id="3" name="Υπότιτλος 2">
            <a:extLst>
              <a:ext uri="{FF2B5EF4-FFF2-40B4-BE49-F238E27FC236}">
                <a16:creationId xmlns:a16="http://schemas.microsoft.com/office/drawing/2014/main" id="{CF643783-5DA8-C895-E5F5-F608E99DDD97}"/>
              </a:ext>
            </a:extLst>
          </p:cNvPr>
          <p:cNvSpPr>
            <a:spLocks noGrp="1"/>
          </p:cNvSpPr>
          <p:nvPr>
            <p:ph type="subTitle" idx="1"/>
          </p:nvPr>
        </p:nvSpPr>
        <p:spPr>
          <a:xfrm>
            <a:off x="1527048" y="4599432"/>
            <a:ext cx="9144000" cy="1536192"/>
          </a:xfrm>
        </p:spPr>
        <p:txBody>
          <a:bodyPr>
            <a:normAutofit/>
          </a:bodyPr>
          <a:lstStyle/>
          <a:p>
            <a:pPr algn="ctr"/>
            <a:r>
              <a:rPr lang="el-GR" sz="3200"/>
              <a:t>Φασούλα Νεκταρία-Ευγενία 1112202000237</a:t>
            </a:r>
          </a:p>
          <a:p>
            <a:pPr algn="ctr"/>
            <a:r>
              <a:rPr lang="el-GR" sz="3200"/>
              <a:t>Χατέλου Μαρία 1112202000242</a:t>
            </a:r>
            <a:endParaRPr lang="el-GR" sz="3200" dirty="0"/>
          </a:p>
        </p:txBody>
      </p:sp>
    </p:spTree>
    <p:extLst>
      <p:ext uri="{BB962C8B-B14F-4D97-AF65-F5344CB8AC3E}">
        <p14:creationId xmlns:p14="http://schemas.microsoft.com/office/powerpoint/2010/main" val="29401908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EAEA432-A506-82BA-38BB-04E57AC558DB}"/>
              </a:ext>
            </a:extLst>
          </p:cNvPr>
          <p:cNvSpPr>
            <a:spLocks noGrp="1"/>
          </p:cNvSpPr>
          <p:nvPr>
            <p:ph type="title"/>
          </p:nvPr>
        </p:nvSpPr>
        <p:spPr/>
        <p:txBody>
          <a:bodyPr/>
          <a:lstStyle/>
          <a:p>
            <a:r>
              <a:rPr lang="el-GR" dirty="0"/>
              <a:t>Τι θα κάναμε εμείς</a:t>
            </a:r>
          </a:p>
        </p:txBody>
      </p:sp>
      <p:sp>
        <p:nvSpPr>
          <p:cNvPr id="3" name="Θέση κειμένου 2">
            <a:extLst>
              <a:ext uri="{FF2B5EF4-FFF2-40B4-BE49-F238E27FC236}">
                <a16:creationId xmlns:a16="http://schemas.microsoft.com/office/drawing/2014/main" id="{AD1980E0-0E39-5A5C-6F04-743AE30E3277}"/>
              </a:ext>
            </a:extLst>
          </p:cNvPr>
          <p:cNvSpPr>
            <a:spLocks noGrp="1"/>
          </p:cNvSpPr>
          <p:nvPr>
            <p:ph type="body" idx="1"/>
          </p:nvPr>
        </p:nvSpPr>
        <p:spPr/>
        <p:txBody>
          <a:bodyPr/>
          <a:lstStyle/>
          <a:p>
            <a:r>
              <a:rPr lang="el-GR" dirty="0"/>
              <a:t>Για το 1</a:t>
            </a:r>
            <a:r>
              <a:rPr lang="el-GR" baseline="30000" dirty="0"/>
              <a:t>ο</a:t>
            </a:r>
            <a:r>
              <a:rPr lang="el-GR" dirty="0"/>
              <a:t> συμβάν</a:t>
            </a:r>
          </a:p>
        </p:txBody>
      </p:sp>
      <p:sp>
        <p:nvSpPr>
          <p:cNvPr id="4" name="Θέση περιεχομένου 3">
            <a:extLst>
              <a:ext uri="{FF2B5EF4-FFF2-40B4-BE49-F238E27FC236}">
                <a16:creationId xmlns:a16="http://schemas.microsoft.com/office/drawing/2014/main" id="{F77B1643-8C0D-AC7A-DAC4-E9679CC12AA0}"/>
              </a:ext>
            </a:extLst>
          </p:cNvPr>
          <p:cNvSpPr>
            <a:spLocks noGrp="1"/>
          </p:cNvSpPr>
          <p:nvPr>
            <p:ph sz="half" idx="2"/>
          </p:nvPr>
        </p:nvSpPr>
        <p:spPr>
          <a:xfrm>
            <a:off x="2589212" y="2906302"/>
            <a:ext cx="4342893" cy="3354060"/>
          </a:xfrm>
        </p:spPr>
        <p:txBody>
          <a:bodyPr>
            <a:normAutofit fontScale="92500" lnSpcReduction="10000"/>
          </a:bodyPr>
          <a:lstStyle/>
          <a:p>
            <a:r>
              <a:rPr lang="el-GR" sz="1800" dirty="0">
                <a:effectLst/>
                <a:latin typeface="Times New Roman" panose="02020603050405020304" pitchFamily="18" charset="0"/>
                <a:ea typeface="Times New Roman" panose="02020603050405020304" pitchFamily="18" charset="0"/>
              </a:rPr>
              <a:t> </a:t>
            </a:r>
            <a:r>
              <a:rPr lang="el-GR" dirty="0">
                <a:latin typeface="Times New Roman" panose="02020603050405020304" pitchFamily="18" charset="0"/>
                <a:ea typeface="Times New Roman" panose="02020603050405020304" pitchFamily="18" charset="0"/>
              </a:rPr>
              <a:t>Θ</a:t>
            </a:r>
            <a:r>
              <a:rPr lang="el-GR" sz="1800" dirty="0">
                <a:effectLst/>
                <a:latin typeface="Times New Roman" panose="02020603050405020304" pitchFamily="18" charset="0"/>
                <a:ea typeface="Times New Roman" panose="02020603050405020304" pitchFamily="18" charset="0"/>
              </a:rPr>
              <a:t>α τους βάζαμε περισσότερες ασκήσεις πάνω σε τρίγωνα με διαφορετικά μήκη πλευρών και θα τους ζητούσαμε να βρουν κάθε φορά τετραγωνικούς αριθμούς σε γωνίες και να τους συγκρίνουν.</a:t>
            </a:r>
          </a:p>
          <a:p>
            <a:r>
              <a:rPr lang="el-GR" sz="1800" dirty="0">
                <a:effectLst/>
                <a:latin typeface="Times New Roman" panose="02020603050405020304" pitchFamily="18" charset="0"/>
                <a:ea typeface="Times New Roman" panose="02020603050405020304" pitchFamily="18" charset="0"/>
              </a:rPr>
              <a:t> Έτσι θα καταλάβαιναν μέσα από περισσότερα παραδείγματα ότι σε μια γωνία που δεν αλλάζουν οι μοίρες της, όσο μικρές/μεγάλες κι αν είναι οι πλευρές της, οι τετραγωνικοί αριθμοί της παραμένουν ίδιοι .</a:t>
            </a:r>
          </a:p>
          <a:p>
            <a:endParaRPr lang="el-GR" dirty="0"/>
          </a:p>
        </p:txBody>
      </p:sp>
      <p:sp>
        <p:nvSpPr>
          <p:cNvPr id="5" name="Θέση κειμένου 4">
            <a:extLst>
              <a:ext uri="{FF2B5EF4-FFF2-40B4-BE49-F238E27FC236}">
                <a16:creationId xmlns:a16="http://schemas.microsoft.com/office/drawing/2014/main" id="{547BA979-9FC2-B8C1-F8B8-11827E7997B6}"/>
              </a:ext>
            </a:extLst>
          </p:cNvPr>
          <p:cNvSpPr>
            <a:spLocks noGrp="1"/>
          </p:cNvSpPr>
          <p:nvPr>
            <p:ph type="body" sz="quarter" idx="3"/>
          </p:nvPr>
        </p:nvSpPr>
        <p:spPr/>
        <p:txBody>
          <a:bodyPr/>
          <a:lstStyle/>
          <a:p>
            <a:r>
              <a:rPr lang="el-GR" dirty="0"/>
              <a:t>Για το 2</a:t>
            </a:r>
            <a:r>
              <a:rPr lang="el-GR" baseline="30000" dirty="0"/>
              <a:t>ο</a:t>
            </a:r>
            <a:r>
              <a:rPr lang="el-GR" dirty="0"/>
              <a:t> συμβάν</a:t>
            </a:r>
          </a:p>
        </p:txBody>
      </p:sp>
      <p:sp>
        <p:nvSpPr>
          <p:cNvPr id="6" name="Θέση περιεχομένου 5">
            <a:extLst>
              <a:ext uri="{FF2B5EF4-FFF2-40B4-BE49-F238E27FC236}">
                <a16:creationId xmlns:a16="http://schemas.microsoft.com/office/drawing/2014/main" id="{6A8D5C71-A31A-4A1C-CB0C-E1272E23A9C5}"/>
              </a:ext>
            </a:extLst>
          </p:cNvPr>
          <p:cNvSpPr>
            <a:spLocks noGrp="1"/>
          </p:cNvSpPr>
          <p:nvPr>
            <p:ph sz="quarter" idx="4"/>
          </p:nvPr>
        </p:nvSpPr>
        <p:spPr>
          <a:xfrm>
            <a:off x="7166957" y="2610212"/>
            <a:ext cx="4338674" cy="3289586"/>
          </a:xfrm>
        </p:spPr>
        <p:txBody>
          <a:bodyPr>
            <a:normAutofit fontScale="92500" lnSpcReduction="10000"/>
          </a:bodyPr>
          <a:lstStyle/>
          <a:p>
            <a:pPr marL="0" indent="0">
              <a:buNone/>
            </a:pPr>
            <a:endParaRPr lang="el-GR" dirty="0">
              <a:latin typeface="Times New Roman" panose="02020603050405020304" pitchFamily="18" charset="0"/>
              <a:ea typeface="Times New Roman" panose="02020603050405020304" pitchFamily="18" charset="0"/>
            </a:endParaRPr>
          </a:p>
          <a:p>
            <a:r>
              <a:rPr lang="el-GR" sz="1800" dirty="0">
                <a:effectLst/>
                <a:latin typeface="Times New Roman" panose="02020603050405020304" pitchFamily="18" charset="0"/>
                <a:ea typeface="Times New Roman" panose="02020603050405020304" pitchFamily="18" charset="0"/>
              </a:rPr>
              <a:t>θα παροτρύναμε τους μαθητές σε μια πιο διαισθητική προσέγγιση λύνοντας πιο απλές και σύντομες ασκήσεις που να περιλαμβάνουν και σύντομες ερωτήσεις θεωρίας .</a:t>
            </a:r>
          </a:p>
          <a:p>
            <a:r>
              <a:rPr lang="el-GR">
                <a:latin typeface="Times New Roman" panose="02020603050405020304" pitchFamily="18" charset="0"/>
                <a:ea typeface="Times New Roman" panose="02020603050405020304" pitchFamily="18" charset="0"/>
              </a:rPr>
              <a:t>Αυτές</a:t>
            </a:r>
            <a:r>
              <a:rPr lang="el-GR" sz="1800">
                <a:effectLst/>
                <a:latin typeface="Times New Roman" panose="02020603050405020304" pitchFamily="18" charset="0"/>
                <a:ea typeface="Times New Roman" panose="02020603050405020304" pitchFamily="18" charset="0"/>
              </a:rPr>
              <a:t> </a:t>
            </a:r>
            <a:r>
              <a:rPr lang="el-GR" sz="1800" dirty="0">
                <a:effectLst/>
                <a:latin typeface="Times New Roman" panose="02020603050405020304" pitchFamily="18" charset="0"/>
                <a:ea typeface="Times New Roman" panose="02020603050405020304" pitchFamily="18" charset="0"/>
              </a:rPr>
              <a:t>θα μπορούσαν να κατατοπίσουν τους μαθητές στο να επικεντρωθούν στη λύση του προβλήματος και να αφομοιώσουν καλύτερα τους τριγωνομετρικούς αριθμούς και πότε να χρησιμοποιούν το Πυθαγόρειο θεώρημα.</a:t>
            </a:r>
            <a:endParaRPr lang="el-GR" dirty="0"/>
          </a:p>
        </p:txBody>
      </p:sp>
    </p:spTree>
    <p:extLst>
      <p:ext uri="{BB962C8B-B14F-4D97-AF65-F5344CB8AC3E}">
        <p14:creationId xmlns:p14="http://schemas.microsoft.com/office/powerpoint/2010/main" val="4021710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5C66200-1042-9C4F-6C54-BE361496C518}"/>
              </a:ext>
            </a:extLst>
          </p:cNvPr>
          <p:cNvSpPr>
            <a:spLocks noGrp="1"/>
          </p:cNvSpPr>
          <p:nvPr>
            <p:ph type="title"/>
          </p:nvPr>
        </p:nvSpPr>
        <p:spPr>
          <a:xfrm>
            <a:off x="142045" y="0"/>
            <a:ext cx="6791416" cy="745724"/>
          </a:xfrm>
        </p:spPr>
        <p:txBody>
          <a:bodyPr>
            <a:normAutofit/>
          </a:bodyPr>
          <a:lstStyle/>
          <a:p>
            <a:pPr algn="ctr"/>
            <a:r>
              <a:rPr lang="el-GR" sz="2800" dirty="0">
                <a:latin typeface="Times New Roman" panose="02020603050405020304" pitchFamily="18" charset="0"/>
                <a:cs typeface="Times New Roman" panose="02020603050405020304" pitchFamily="18" charset="0"/>
              </a:rPr>
              <a:t>Υποθετικός διάλογος για το 1</a:t>
            </a:r>
            <a:r>
              <a:rPr lang="el-GR" sz="2800" baseline="30000" dirty="0">
                <a:latin typeface="Times New Roman" panose="02020603050405020304" pitchFamily="18" charset="0"/>
                <a:cs typeface="Times New Roman" panose="02020603050405020304" pitchFamily="18" charset="0"/>
              </a:rPr>
              <a:t>ο</a:t>
            </a:r>
            <a:r>
              <a:rPr lang="el-GR" sz="2800" dirty="0">
                <a:latin typeface="Times New Roman" panose="02020603050405020304" pitchFamily="18" charset="0"/>
                <a:cs typeface="Times New Roman" panose="02020603050405020304" pitchFamily="18" charset="0"/>
              </a:rPr>
              <a:t> συμβάν:</a:t>
            </a:r>
          </a:p>
        </p:txBody>
      </p:sp>
      <p:sp>
        <p:nvSpPr>
          <p:cNvPr id="3" name="Θέση περιεχομένου 2">
            <a:extLst>
              <a:ext uri="{FF2B5EF4-FFF2-40B4-BE49-F238E27FC236}">
                <a16:creationId xmlns:a16="http://schemas.microsoft.com/office/drawing/2014/main" id="{79C4CFFA-D85B-AF9F-7197-6BF349DC7201}"/>
              </a:ext>
            </a:extLst>
          </p:cNvPr>
          <p:cNvSpPr>
            <a:spLocks noGrp="1"/>
          </p:cNvSpPr>
          <p:nvPr>
            <p:ph sz="half" idx="1"/>
          </p:nvPr>
        </p:nvSpPr>
        <p:spPr>
          <a:xfrm>
            <a:off x="523782" y="745725"/>
            <a:ext cx="6237251" cy="6114780"/>
          </a:xfrm>
        </p:spPr>
        <p:txBody>
          <a:bodyPr>
            <a:normAutofit fontScale="25000" lnSpcReduction="20000"/>
          </a:bodyPr>
          <a:lstStyle/>
          <a:p>
            <a:pPr marL="0" indent="0">
              <a:buNone/>
            </a:pPr>
            <a:r>
              <a:rPr lang="el-GR" sz="4400" dirty="0">
                <a:latin typeface="Times New Roman" panose="02020603050405020304" pitchFamily="18" charset="0"/>
                <a:cs typeface="Times New Roman" panose="02020603050405020304" pitchFamily="18" charset="0"/>
              </a:rPr>
              <a:t>Μ: Κυρία δυσκολεύομαι να καταλάβω πότε θα χρησιμοποιώ το Πυθαγόρειο θεώρημα και πότε τους τριγωνομετρικούς αριθμούς.</a:t>
            </a:r>
          </a:p>
          <a:p>
            <a:pPr marL="0" indent="0">
              <a:buNone/>
            </a:pPr>
            <a:r>
              <a:rPr lang="el-GR" sz="4400" dirty="0">
                <a:latin typeface="Times New Roman" panose="02020603050405020304" pitchFamily="18" charset="0"/>
                <a:cs typeface="Times New Roman" panose="02020603050405020304" pitchFamily="18" charset="0"/>
              </a:rPr>
              <a:t>Κ: Εντάξει πριν προχωρήσουμε στην άσκηση να δούμε ένα μικρό παράδειγμα πάνω  στους τριγωνομετρικούς αριθμούς, για λυθούν οι απορίες σας και ταυτόχρονα να κάνουμε μια μικρή επανάληψη για να τα εμπεδώσουμε όλοι σωστά.</a:t>
            </a:r>
            <a:r>
              <a:rPr lang="en-US" sz="4400" dirty="0">
                <a:latin typeface="Times New Roman" panose="02020603050405020304" pitchFamily="18" charset="0"/>
                <a:cs typeface="Times New Roman" panose="02020603050405020304" pitchFamily="18" charset="0"/>
              </a:rPr>
              <a:t> </a:t>
            </a:r>
            <a:r>
              <a:rPr lang="el-GR" sz="4400" dirty="0">
                <a:latin typeface="Times New Roman" panose="02020603050405020304" pitchFamily="18" charset="0"/>
                <a:cs typeface="Times New Roman" panose="02020603050405020304" pitchFamily="18" charset="0"/>
              </a:rPr>
              <a:t>(σχεδιάζουμε στον πίνακα το παρακάτω ορθογώνιο τρίγωνο)</a:t>
            </a:r>
            <a:endParaRPr lang="en-US" sz="4400" dirty="0">
              <a:latin typeface="Times New Roman" panose="02020603050405020304" pitchFamily="18" charset="0"/>
              <a:cs typeface="Times New Roman" panose="02020603050405020304" pitchFamily="18" charset="0"/>
            </a:endParaRPr>
          </a:p>
          <a:p>
            <a:pPr marL="0" indent="0">
              <a:buNone/>
            </a:pPr>
            <a:endParaRPr lang="el-GR" sz="4400" dirty="0">
              <a:latin typeface="Times New Roman" panose="02020603050405020304" pitchFamily="18" charset="0"/>
              <a:cs typeface="Times New Roman" panose="02020603050405020304" pitchFamily="18" charset="0"/>
            </a:endParaRPr>
          </a:p>
          <a:p>
            <a:pPr marL="0" indent="0">
              <a:buNone/>
            </a:pPr>
            <a:endParaRPr lang="en-US" sz="4400" dirty="0">
              <a:latin typeface="Times New Roman" panose="02020603050405020304" pitchFamily="18" charset="0"/>
              <a:cs typeface="Times New Roman" panose="02020603050405020304" pitchFamily="18" charset="0"/>
            </a:endParaRPr>
          </a:p>
          <a:p>
            <a:pPr marL="0" indent="0">
              <a:buNone/>
            </a:pPr>
            <a:endParaRPr lang="en-US" sz="4400" dirty="0">
              <a:latin typeface="Times New Roman" panose="02020603050405020304" pitchFamily="18" charset="0"/>
              <a:cs typeface="Times New Roman" panose="02020603050405020304" pitchFamily="18" charset="0"/>
            </a:endParaRPr>
          </a:p>
          <a:p>
            <a:pPr marL="0" indent="0">
              <a:buNone/>
            </a:pPr>
            <a:endParaRPr lang="en-US" sz="4400" dirty="0">
              <a:latin typeface="Times New Roman" panose="02020603050405020304" pitchFamily="18" charset="0"/>
              <a:cs typeface="Times New Roman" panose="02020603050405020304" pitchFamily="18" charset="0"/>
            </a:endParaRPr>
          </a:p>
          <a:p>
            <a:pPr marL="0" indent="0">
              <a:buNone/>
            </a:pPr>
            <a:r>
              <a:rPr lang="el-GR" sz="4400" dirty="0">
                <a:latin typeface="Times New Roman" panose="02020603050405020304" pitchFamily="18" charset="0"/>
                <a:cs typeface="Times New Roman" panose="02020603050405020304" pitchFamily="18" charset="0"/>
              </a:rPr>
              <a:t>Κ: Αρχικά τι παρατηρούμε με μεγάλη ευκολία εδώ;</a:t>
            </a:r>
          </a:p>
          <a:p>
            <a:pPr marL="0" indent="0">
              <a:buNone/>
            </a:pPr>
            <a:r>
              <a:rPr lang="el-GR" sz="4400" dirty="0">
                <a:latin typeface="Times New Roman" panose="02020603050405020304" pitchFamily="18" charset="0"/>
                <a:cs typeface="Times New Roman" panose="02020603050405020304" pitchFamily="18" charset="0"/>
              </a:rPr>
              <a:t>Μ: Ότι το τρίγωνο ΑΒΓ είναι ορθογώνιο, απλά είναι αναποδογυρισμένο.</a:t>
            </a:r>
          </a:p>
          <a:p>
            <a:pPr marL="0" indent="0">
              <a:buNone/>
            </a:pPr>
            <a:r>
              <a:rPr lang="el-GR" sz="4400" dirty="0">
                <a:latin typeface="Times New Roman" panose="02020603050405020304" pitchFamily="18" charset="0"/>
                <a:cs typeface="Times New Roman" panose="02020603050405020304" pitchFamily="18" charset="0"/>
              </a:rPr>
              <a:t>Κ: Εξαιρετικά! Οι τριγωνομετρικοί αριθμοί ισχύουν σε ορθογώνια τρίγωνα. Εντάξει; </a:t>
            </a:r>
            <a:r>
              <a:rPr lang="el-GR" sz="4400" u="sng" dirty="0">
                <a:latin typeface="Times New Roman" panose="02020603050405020304" pitchFamily="18" charset="0"/>
                <a:cs typeface="Times New Roman" panose="02020603050405020304" pitchFamily="18" charset="0"/>
              </a:rPr>
              <a:t>Όπως και το Πυθαγόρειο Θεώρημα ισχύει σε ορθογώνια τρίγωνα έτσι και οι τριγωνομετρικοί αριθμοί</a:t>
            </a:r>
            <a:r>
              <a:rPr lang="el-GR" sz="4400" dirty="0">
                <a:latin typeface="Times New Roman" panose="02020603050405020304" pitchFamily="18" charset="0"/>
                <a:cs typeface="Times New Roman" panose="02020603050405020304" pitchFamily="18" charset="0"/>
              </a:rPr>
              <a:t>. Ξεκινάμε…. Στο τρίγωνο ΑΒΓ, γνωρίζουμε τη πλευρά ΑΒ και την γωνία Α και ψάχνουμε την πλευρά ΒΓ την οποία την συμβολίζω με x. Καλό είναι πάνω στο σχήμα να σημειώνετε τις δεδομένες μετρήσεις και τις ζητούμενες όταν τις βρίσκετε για να μην κάνετε κάποιο λάθος. Οπότε ψάχνουμε την πλευρά ΒΓ. Λοιπόν παιδιά πρώτα από όλα πρέπει να καταλάβουμε πως θα βρούμε το ΒΓ. Θα το βρω με το ΠΘ ή με τριγωνομετρία; </a:t>
            </a:r>
            <a:r>
              <a:rPr lang="el-GR" sz="4400" u="sng" dirty="0">
                <a:latin typeface="Times New Roman" panose="02020603050405020304" pitchFamily="18" charset="0"/>
                <a:cs typeface="Times New Roman" panose="02020603050405020304" pitchFamily="18" charset="0"/>
              </a:rPr>
              <a:t>Πότε χρησιμοποιούμε το ΠΘ; </a:t>
            </a:r>
          </a:p>
          <a:p>
            <a:pPr marL="0" indent="0">
              <a:buNone/>
            </a:pPr>
            <a:r>
              <a:rPr lang="el-GR" sz="4400" dirty="0">
                <a:latin typeface="Times New Roman" panose="02020603050405020304" pitchFamily="18" charset="0"/>
                <a:cs typeface="Times New Roman" panose="02020603050405020304" pitchFamily="18" charset="0"/>
              </a:rPr>
              <a:t>Μ: Όταν γνωρίζουμε δύο πλευρές και ψάχνουμε την τρίτη. Εδώ όμως γνωρίζουμε μόνο τη μία πλευρά.</a:t>
            </a:r>
          </a:p>
          <a:p>
            <a:pPr marL="0" indent="0">
              <a:buNone/>
            </a:pPr>
            <a:r>
              <a:rPr lang="el-GR" sz="4400" dirty="0">
                <a:latin typeface="Times New Roman" panose="02020603050405020304" pitchFamily="18" charset="0"/>
                <a:cs typeface="Times New Roman" panose="02020603050405020304" pitchFamily="18" charset="0"/>
              </a:rPr>
              <a:t>Κ: Ωραία, άρα πώς θα το βρούμε;</a:t>
            </a:r>
          </a:p>
          <a:p>
            <a:pPr marL="0" indent="0">
              <a:buNone/>
            </a:pPr>
            <a:r>
              <a:rPr lang="el-GR" sz="4400" dirty="0">
                <a:latin typeface="Times New Roman" panose="02020603050405020304" pitchFamily="18" charset="0"/>
                <a:cs typeface="Times New Roman" panose="02020603050405020304" pitchFamily="18" charset="0"/>
              </a:rPr>
              <a:t>Μ: Με τριγωνομετρία κυρία.</a:t>
            </a:r>
          </a:p>
          <a:p>
            <a:pPr marL="0" indent="0">
              <a:buNone/>
            </a:pPr>
            <a:r>
              <a:rPr lang="el-GR" sz="4400" dirty="0">
                <a:latin typeface="Times New Roman" panose="02020603050405020304" pitchFamily="18" charset="0"/>
                <a:cs typeface="Times New Roman" panose="02020603050405020304" pitchFamily="18" charset="0"/>
              </a:rPr>
              <a:t>Κ: Τέλεια. </a:t>
            </a:r>
            <a:r>
              <a:rPr lang="el-GR" sz="4400" u="sng" dirty="0">
                <a:latin typeface="Times New Roman" panose="02020603050405020304" pitchFamily="18" charset="0"/>
                <a:cs typeface="Times New Roman" panose="02020603050405020304" pitchFamily="18" charset="0"/>
              </a:rPr>
              <a:t>Όταν εμφανίζεται στο τρίγωνο μια οξεία γωνία και μια πλευρά θα κάνετε ΤΡΙ-ΓΩ-ΝΟ-ΜΕ-ΤΡΙ-Α.</a:t>
            </a:r>
            <a:r>
              <a:rPr lang="el-GR" sz="4400" dirty="0">
                <a:latin typeface="Times New Roman" panose="02020603050405020304" pitchFamily="18" charset="0"/>
                <a:cs typeface="Times New Roman" panose="02020603050405020304" pitchFamily="18" charset="0"/>
              </a:rPr>
              <a:t> Άρα πρέπει να επιλέξω ποιος από όλους τους τριγωνομετρικούς αριθμούς θα μου φανεί χρήσιμο. Μήπως θα μου φανεί χρήσιμο το ημίτονο; Ποιος είναι ο ορισμός του ημιτόνου;</a:t>
            </a:r>
          </a:p>
          <a:p>
            <a:pPr marL="0" indent="0">
              <a:buNone/>
            </a:pPr>
            <a:r>
              <a:rPr lang="el-GR" sz="4400" dirty="0">
                <a:latin typeface="Times New Roman" panose="02020603050405020304" pitchFamily="18" charset="0"/>
                <a:cs typeface="Times New Roman" panose="02020603050405020304" pitchFamily="18" charset="0"/>
              </a:rPr>
              <a:t>Μ: </a:t>
            </a:r>
            <a:r>
              <a:rPr lang="el-GR" sz="4400" u="sng" dirty="0">
                <a:latin typeface="Times New Roman" panose="02020603050405020304" pitchFamily="18" charset="0"/>
                <a:cs typeface="Times New Roman" panose="02020603050405020304" pitchFamily="18" charset="0"/>
              </a:rPr>
              <a:t>Απέναντι προς </a:t>
            </a:r>
            <a:r>
              <a:rPr lang="el-GR" sz="4400" u="sng" dirty="0" err="1">
                <a:latin typeface="Times New Roman" panose="02020603050405020304" pitchFamily="18" charset="0"/>
                <a:cs typeface="Times New Roman" panose="02020603050405020304" pitchFamily="18" charset="0"/>
              </a:rPr>
              <a:t>υποτείνουσα</a:t>
            </a:r>
            <a:r>
              <a:rPr lang="el-GR" sz="4400" dirty="0">
                <a:latin typeface="Times New Roman" panose="02020603050405020304" pitchFamily="18" charset="0"/>
                <a:cs typeface="Times New Roman" panose="02020603050405020304" pitchFamily="18" charset="0"/>
              </a:rPr>
              <a:t>.</a:t>
            </a:r>
          </a:p>
          <a:p>
            <a:pPr marL="0" indent="0">
              <a:buNone/>
            </a:pPr>
            <a:r>
              <a:rPr lang="el-GR" sz="4400" dirty="0">
                <a:latin typeface="Times New Roman" panose="02020603050405020304" pitchFamily="18" charset="0"/>
                <a:cs typeface="Times New Roman" panose="02020603050405020304" pitchFamily="18" charset="0"/>
              </a:rPr>
              <a:t>Κ: Ποια είναι απέναντι από την </a:t>
            </a:r>
            <a:r>
              <a:rPr lang="el-GR" sz="4400" dirty="0" err="1">
                <a:latin typeface="Times New Roman" panose="02020603050405020304" pitchFamily="18" charset="0"/>
                <a:cs typeface="Times New Roman" panose="02020603050405020304" pitchFamily="18" charset="0"/>
              </a:rPr>
              <a:t>υποτείνουσα</a:t>
            </a:r>
            <a:r>
              <a:rPr lang="el-GR" sz="4400" dirty="0">
                <a:latin typeface="Times New Roman" panose="02020603050405020304" pitchFamily="18" charset="0"/>
                <a:cs typeface="Times New Roman" panose="02020603050405020304" pitchFamily="18" charset="0"/>
              </a:rPr>
              <a:t>;</a:t>
            </a:r>
          </a:p>
          <a:p>
            <a:pPr marL="0" indent="0">
              <a:buNone/>
            </a:pPr>
            <a:r>
              <a:rPr lang="el-GR" sz="4400" dirty="0">
                <a:latin typeface="Times New Roman" panose="02020603050405020304" pitchFamily="18" charset="0"/>
                <a:cs typeface="Times New Roman" panose="02020603050405020304" pitchFamily="18" charset="0"/>
              </a:rPr>
              <a:t>Μ: Η ΒΓ, την οποία την ψάχνω.</a:t>
            </a:r>
          </a:p>
          <a:p>
            <a:pPr marL="0" indent="0">
              <a:buNone/>
            </a:pPr>
            <a:r>
              <a:rPr lang="el-GR" sz="4400" dirty="0">
                <a:latin typeface="Times New Roman" panose="02020603050405020304" pitchFamily="18" charset="0"/>
                <a:cs typeface="Times New Roman" panose="02020603050405020304" pitchFamily="18" charset="0"/>
              </a:rPr>
              <a:t>Κ: Και η </a:t>
            </a:r>
            <a:r>
              <a:rPr lang="el-GR" sz="4400" dirty="0" err="1">
                <a:latin typeface="Times New Roman" panose="02020603050405020304" pitchFamily="18" charset="0"/>
                <a:cs typeface="Times New Roman" panose="02020603050405020304" pitchFamily="18" charset="0"/>
              </a:rPr>
              <a:t>υποτείνουσα</a:t>
            </a:r>
            <a:r>
              <a:rPr lang="el-GR" sz="4400" dirty="0">
                <a:latin typeface="Times New Roman" panose="02020603050405020304" pitchFamily="18" charset="0"/>
                <a:cs typeface="Times New Roman" panose="02020603050405020304" pitchFamily="18" charset="0"/>
              </a:rPr>
              <a:t> ποια είναι;</a:t>
            </a:r>
          </a:p>
          <a:p>
            <a:endParaRPr lang="el-GR" dirty="0"/>
          </a:p>
        </p:txBody>
      </p:sp>
      <p:sp>
        <p:nvSpPr>
          <p:cNvPr id="4" name="Θέση περιεχομένου 3">
            <a:extLst>
              <a:ext uri="{FF2B5EF4-FFF2-40B4-BE49-F238E27FC236}">
                <a16:creationId xmlns:a16="http://schemas.microsoft.com/office/drawing/2014/main" id="{650223C6-C8B7-9F91-AC27-A717BE36FCD2}"/>
              </a:ext>
            </a:extLst>
          </p:cNvPr>
          <p:cNvSpPr>
            <a:spLocks noGrp="1"/>
          </p:cNvSpPr>
          <p:nvPr>
            <p:ph sz="half" idx="2"/>
          </p:nvPr>
        </p:nvSpPr>
        <p:spPr>
          <a:xfrm>
            <a:off x="7048703" y="532660"/>
            <a:ext cx="5001253" cy="6471821"/>
          </a:xfrm>
        </p:spPr>
        <p:txBody>
          <a:bodyPr>
            <a:normAutofit fontScale="25000" lnSpcReduction="20000"/>
          </a:bodyPr>
          <a:lstStyle/>
          <a:p>
            <a:pPr marL="0" marR="0" lvl="0" indent="0" algn="l" defTabSz="457200" rtl="0" eaLnBrk="1" fontAlgn="auto" latinLnBrk="0" hangingPunct="1">
              <a:lnSpc>
                <a:spcPct val="100000"/>
              </a:lnSpc>
              <a:spcBef>
                <a:spcPts val="1000"/>
              </a:spcBef>
              <a:spcAft>
                <a:spcPts val="0"/>
              </a:spcAft>
              <a:buClr>
                <a:srgbClr val="A53010"/>
              </a:buClr>
              <a:buSzTx/>
              <a:buFont typeface="Wingdings 3" charset="2"/>
              <a:buNone/>
              <a:tabLst/>
              <a:defRPr/>
            </a:pPr>
            <a:r>
              <a:rPr kumimoji="0" lang="el-GR" sz="4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Μ1: Κυρία δυσκολεύομαι να καταλάβω ποια πλευρά είναι η </a:t>
            </a:r>
            <a:r>
              <a:rPr kumimoji="0" lang="el-GR" sz="4400" b="0" i="0" u="none" strike="noStrike" kern="1200" cap="none" spc="0" normalizeH="0" baseline="0" noProof="0" dirty="0" err="1">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υποτείνουσα</a:t>
            </a:r>
            <a:r>
              <a:rPr kumimoji="0" lang="el-GR" sz="4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 ενός τριγώνου.</a:t>
            </a:r>
          </a:p>
          <a:p>
            <a:pPr marL="0" marR="0" lvl="0" indent="0" algn="l" defTabSz="457200" rtl="0" eaLnBrk="1" fontAlgn="auto" latinLnBrk="0" hangingPunct="1">
              <a:lnSpc>
                <a:spcPct val="100000"/>
              </a:lnSpc>
              <a:spcBef>
                <a:spcPts val="1000"/>
              </a:spcBef>
              <a:spcAft>
                <a:spcPts val="0"/>
              </a:spcAft>
              <a:buClr>
                <a:srgbClr val="A53010"/>
              </a:buClr>
              <a:buSzTx/>
              <a:buFont typeface="Wingdings 3" charset="2"/>
              <a:buNone/>
              <a:tabLst/>
              <a:defRPr/>
            </a:pPr>
            <a:r>
              <a:rPr kumimoji="0" lang="el-GR" sz="4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Κ: Για να το δούμε. </a:t>
            </a:r>
            <a:r>
              <a:rPr kumimoji="0" lang="el-GR" sz="4400" b="0" i="0" u="sng"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Απέναντι από ορθή γωνία βρίσκεται η </a:t>
            </a:r>
            <a:r>
              <a:rPr kumimoji="0" lang="el-GR" sz="4400" b="0" i="0" u="sng" strike="noStrike" kern="1200" cap="none" spc="0" normalizeH="0" baseline="0" noProof="0" dirty="0" err="1">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υποτείνουσα</a:t>
            </a:r>
            <a:r>
              <a:rPr kumimoji="0" lang="el-GR" sz="4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 Να το θυμάστε για να μην μπερδεύεστε. Εδώ η ορθή γωνία είναι η Β. Άρα η </a:t>
            </a:r>
            <a:r>
              <a:rPr kumimoji="0" lang="el-GR" sz="4400" b="0" i="0" u="none" strike="noStrike" kern="1200" cap="none" spc="0" normalizeH="0" baseline="0" noProof="0" dirty="0" err="1">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υποτείνουσα</a:t>
            </a:r>
            <a:r>
              <a:rPr kumimoji="0" lang="el-GR" sz="4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 του τριγώνου ποια είναι;</a:t>
            </a:r>
          </a:p>
          <a:p>
            <a:pPr marL="0" marR="0" lvl="0" indent="0" algn="l" defTabSz="457200" rtl="0" eaLnBrk="1" fontAlgn="auto" latinLnBrk="0" hangingPunct="1">
              <a:lnSpc>
                <a:spcPct val="100000"/>
              </a:lnSpc>
              <a:spcBef>
                <a:spcPts val="1000"/>
              </a:spcBef>
              <a:spcAft>
                <a:spcPts val="0"/>
              </a:spcAft>
              <a:buClr>
                <a:srgbClr val="A53010"/>
              </a:buClr>
              <a:buSzTx/>
              <a:buFont typeface="Wingdings 3" charset="2"/>
              <a:buNone/>
              <a:tabLst/>
              <a:defRPr/>
            </a:pPr>
            <a:r>
              <a:rPr kumimoji="0" lang="el-GR" sz="4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Μ1: Η ΑΓ</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Κ: Πολύ σωστά!! Τη οποία δεν την ξέρω ούτε και την ψάχνω. Άρα δεν θα πάρω το ημίτονο. Πάμε στο συνημίτονο. Ποιος είναι ο ορισμός του συνημίτονου;</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Μ: </a:t>
            </a:r>
            <a:r>
              <a:rPr lang="el-GR" sz="4400" u="sng" dirty="0">
                <a:effectLst/>
                <a:latin typeface="Times New Roman" panose="02020603050405020304" pitchFamily="18" charset="0"/>
                <a:ea typeface="Times New Roman" panose="02020603050405020304" pitchFamily="18" charset="0"/>
                <a:cs typeface="Times New Roman" panose="02020603050405020304" pitchFamily="18" charset="0"/>
              </a:rPr>
              <a:t>Προσκείμενη προς </a:t>
            </a:r>
            <a:r>
              <a:rPr lang="el-GR" sz="4400" u="sng"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Κ: Πολύ σωστά. Ποια είναι η προσκείμενη του τριγώνου;</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Μ2: Η προσκείμενη είναι η ΑΒ την οποία την γνωρίζω προς την </a:t>
            </a:r>
            <a:r>
              <a:rPr lang="el-GR" sz="44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 που δεν γνωρίζω.</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Κ: Σωστά, επομένως πάλι όπως και πριν δεν θα πάρουμε το συνημίτονο. Δεν μας βολεύει εφόσον γνωρίζουμε την μία πλευρά. Άρα θα πάρουμε την εφαπτομένη. Με τι ισούται;</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Μ: </a:t>
            </a:r>
            <a:r>
              <a:rPr lang="el-GR" sz="4400" u="sng" dirty="0">
                <a:effectLst/>
                <a:latin typeface="Times New Roman" panose="02020603050405020304" pitchFamily="18" charset="0"/>
                <a:ea typeface="Times New Roman" panose="02020603050405020304" pitchFamily="18" charset="0"/>
                <a:cs typeface="Times New Roman" panose="02020603050405020304" pitchFamily="18" charset="0"/>
              </a:rPr>
              <a:t>Απέναντι προς προσκείμενη.</a:t>
            </a:r>
            <a:endParaRPr lang="el-GR" sz="4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Κ: Πάρα πολύ σωστά! Η απέναντι κάθετη είναι η ΒΓ την οποία ψάχνω προς την προσκείμενη πλευρά ΑΒ την οποία γνωρίζω. Άρα ο τριγωνομετρικός αριθμός η εφαπτομένη θα μου λύσει την άσκηση. Οπότε εφ30= ΒΓ/ΑΒ.</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(λύνουμε την εφαπτομένη και βρίσκουν οι μαθητές την πλευρά ΒΓ)</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Κ: Στην άσκηση 4 τώρα, το ορθογώνιο τρίγωνο ΟΒΔ δεν μοιάζει με το τρίγωνο που μόλις είδαμε;</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Μ: Ναι κυρία.</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Κ: Τι παρατηρούμε εδώ; Ποια είναι τα δεδομένα μας και ποια τα ζητούμενα; Ποιες πλευρές γνωρίζουμε;</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Μ3: Γνωρίζουμε την πλευρά ΟΒ.</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Μ4:Και ψάχνουμε τις πλευρές ΟΔ, ΒΔ.</a:t>
            </a:r>
          </a:p>
          <a:p>
            <a:pPr marL="0" indent="0">
              <a:buNone/>
            </a:pP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Κ: Τι θα κάνουμε λοιπόν; Τι είπαμε προηγουμένως; </a:t>
            </a:r>
            <a:r>
              <a:rPr lang="el-GR" sz="4400" u="sng" dirty="0">
                <a:effectLst/>
                <a:latin typeface="Times New Roman" panose="02020603050405020304" pitchFamily="18" charset="0"/>
                <a:ea typeface="Times New Roman" panose="02020603050405020304" pitchFamily="18" charset="0"/>
                <a:cs typeface="Times New Roman" panose="02020603050405020304" pitchFamily="18" charset="0"/>
              </a:rPr>
              <a:t>Όταν στο τρίγωνο γνωρίζουμε μια πλευρά και μια γωνία , θα κάνουμε….</a:t>
            </a:r>
            <a:r>
              <a:rPr lang="el-GR" sz="44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indent="0">
              <a:buNone/>
            </a:pPr>
            <a:r>
              <a:rPr lang="el-GR" sz="4400" b="1" u="sng" dirty="0">
                <a:effectLst/>
                <a:latin typeface="Times New Roman" panose="02020603050405020304" pitchFamily="18" charset="0"/>
                <a:ea typeface="Times New Roman" panose="02020603050405020304" pitchFamily="18" charset="0"/>
                <a:cs typeface="Times New Roman" panose="02020603050405020304" pitchFamily="18" charset="0"/>
              </a:rPr>
              <a:t>ΟΛΟΙ: ΤΡΙ-ΓΩ-ΝΟ-ΜΕ-ΤΡΙ-Α.</a:t>
            </a:r>
            <a:endParaRPr lang="el-GR" sz="44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l-GR" dirty="0"/>
          </a:p>
        </p:txBody>
      </p:sp>
      <p:pic>
        <p:nvPicPr>
          <p:cNvPr id="5" name="Εικόνα 4">
            <a:extLst>
              <a:ext uri="{FF2B5EF4-FFF2-40B4-BE49-F238E27FC236}">
                <a16:creationId xmlns:a16="http://schemas.microsoft.com/office/drawing/2014/main" id="{F1DA30CE-E2CB-524F-83C6-02CFD8924738}"/>
              </a:ext>
            </a:extLst>
          </p:cNvPr>
          <p:cNvPicPr>
            <a:picLocks noChangeAspect="1"/>
          </p:cNvPicPr>
          <p:nvPr/>
        </p:nvPicPr>
        <p:blipFill>
          <a:blip r:embed="rId2"/>
          <a:stretch>
            <a:fillRect/>
          </a:stretch>
        </p:blipFill>
        <p:spPr>
          <a:xfrm>
            <a:off x="630867" y="1668370"/>
            <a:ext cx="1466667" cy="1000000"/>
          </a:xfrm>
          <a:prstGeom prst="rect">
            <a:avLst/>
          </a:prstGeom>
        </p:spPr>
      </p:pic>
    </p:spTree>
    <p:extLst>
      <p:ext uri="{BB962C8B-B14F-4D97-AF65-F5344CB8AC3E}">
        <p14:creationId xmlns:p14="http://schemas.microsoft.com/office/powerpoint/2010/main" val="1865821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3DF5030-0256-05E2-D47E-C5F2C8C11BC2}"/>
              </a:ext>
            </a:extLst>
          </p:cNvPr>
          <p:cNvSpPr>
            <a:spLocks noGrp="1"/>
          </p:cNvSpPr>
          <p:nvPr>
            <p:ph type="title"/>
          </p:nvPr>
        </p:nvSpPr>
        <p:spPr>
          <a:xfrm>
            <a:off x="290300" y="0"/>
            <a:ext cx="6021723" cy="656948"/>
          </a:xfrm>
        </p:spPr>
        <p:txBody>
          <a:bodyPr>
            <a:normAutofit/>
          </a:bodyPr>
          <a:lstStyle/>
          <a:p>
            <a:r>
              <a:rPr kumimoji="0" lang="el-GR" sz="2800" b="0" i="0" u="none" strike="noStrike" kern="1200" cap="none" spc="0" normalizeH="0" baseline="0" noProof="0" dirty="0">
                <a:ln>
                  <a:noFill/>
                </a:ln>
                <a:solidFill>
                  <a:prstClr val="black">
                    <a:lumMod val="85000"/>
                    <a:lumOff val="15000"/>
                  </a:prstClr>
                </a:solidFill>
                <a:effectLst/>
                <a:uLnTx/>
                <a:uFillTx/>
                <a:latin typeface="Times New Roman" panose="02020603050405020304" pitchFamily="18" charset="0"/>
                <a:ea typeface="+mj-ea"/>
                <a:cs typeface="Times New Roman" panose="02020603050405020304" pitchFamily="18" charset="0"/>
              </a:rPr>
              <a:t>Υποθετικός διάλογος για το 2</a:t>
            </a:r>
            <a:r>
              <a:rPr kumimoji="0" lang="el-GR" sz="2800" b="0" i="0" u="none" strike="noStrike" kern="1200" cap="none" spc="0" normalizeH="0" baseline="30000" noProof="0" dirty="0">
                <a:ln>
                  <a:noFill/>
                </a:ln>
                <a:solidFill>
                  <a:prstClr val="black">
                    <a:lumMod val="85000"/>
                    <a:lumOff val="15000"/>
                  </a:prstClr>
                </a:solidFill>
                <a:effectLst/>
                <a:uLnTx/>
                <a:uFillTx/>
                <a:latin typeface="Times New Roman" panose="02020603050405020304" pitchFamily="18" charset="0"/>
                <a:ea typeface="+mj-ea"/>
                <a:cs typeface="Times New Roman" panose="02020603050405020304" pitchFamily="18" charset="0"/>
              </a:rPr>
              <a:t>ο</a:t>
            </a:r>
            <a:r>
              <a:rPr kumimoji="0" lang="el-GR" sz="2800" b="0" i="0" u="none" strike="noStrike" kern="1200" cap="none" spc="0" normalizeH="0" baseline="0" noProof="0" dirty="0">
                <a:ln>
                  <a:noFill/>
                </a:ln>
                <a:solidFill>
                  <a:prstClr val="black">
                    <a:lumMod val="85000"/>
                    <a:lumOff val="15000"/>
                  </a:prstClr>
                </a:solidFill>
                <a:effectLst/>
                <a:uLnTx/>
                <a:uFillTx/>
                <a:latin typeface="Times New Roman" panose="02020603050405020304" pitchFamily="18" charset="0"/>
                <a:ea typeface="+mj-ea"/>
                <a:cs typeface="Times New Roman" panose="02020603050405020304" pitchFamily="18" charset="0"/>
              </a:rPr>
              <a:t> συμβάν:</a:t>
            </a:r>
            <a:endParaRPr lang="el-GR" sz="2800" dirty="0"/>
          </a:p>
        </p:txBody>
      </p:sp>
      <p:sp>
        <p:nvSpPr>
          <p:cNvPr id="3" name="Θέση περιεχομένου 2">
            <a:extLst>
              <a:ext uri="{FF2B5EF4-FFF2-40B4-BE49-F238E27FC236}">
                <a16:creationId xmlns:a16="http://schemas.microsoft.com/office/drawing/2014/main" id="{AA67CF80-C635-6C1D-70F6-3A226BDE40E6}"/>
              </a:ext>
            </a:extLst>
          </p:cNvPr>
          <p:cNvSpPr>
            <a:spLocks noGrp="1"/>
          </p:cNvSpPr>
          <p:nvPr>
            <p:ph sz="half" idx="1"/>
          </p:nvPr>
        </p:nvSpPr>
        <p:spPr>
          <a:xfrm>
            <a:off x="1782136" y="748682"/>
            <a:ext cx="5266734" cy="6109317"/>
          </a:xfrm>
        </p:spPr>
        <p:txBody>
          <a:bodyPr>
            <a:normAutofit fontScale="55000" lnSpcReduction="20000"/>
          </a:bodyPr>
          <a:lstStyle/>
          <a:p>
            <a:pPr marL="0" indent="0">
              <a:buNone/>
            </a:pP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 Κυρία , μπορείτε να ξανά εξηγήσετε τον ορισμό για το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ημ</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και συν;</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Κ:  Φυσικά! Καταρχάς, μπορείς να μου πεις τον τύπο για την εφαπτομένη;</a:t>
            </a:r>
          </a:p>
          <a:p>
            <a:pPr marL="0" indent="0">
              <a:buNone/>
            </a:pP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 Ναι, η εφαπτομένη είναι ο λόγος της απέναντι κάθετης πλευράς διά την προσκείμενη κάθετη πλευρά.</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Κ: Ωραία! Κράτα στο μυαλό σου ότι </a:t>
            </a:r>
            <a:r>
              <a:rPr lang="el-GR" sz="2200" u="sng" dirty="0">
                <a:effectLst/>
                <a:latin typeface="Times New Roman" panose="02020603050405020304" pitchFamily="18" charset="0"/>
                <a:ea typeface="Times New Roman" panose="02020603050405020304" pitchFamily="18" charset="0"/>
                <a:cs typeface="Times New Roman" panose="02020603050405020304" pitchFamily="18" charset="0"/>
              </a:rPr>
              <a:t>στον ορισμό της </a:t>
            </a:r>
            <a:r>
              <a:rPr lang="el-GR" sz="2200" u="sng" dirty="0" err="1">
                <a:effectLst/>
                <a:latin typeface="Times New Roman" panose="02020603050405020304" pitchFamily="18" charset="0"/>
                <a:ea typeface="Times New Roman" panose="02020603050405020304" pitchFamily="18" charset="0"/>
                <a:cs typeface="Times New Roman" panose="02020603050405020304" pitchFamily="18" charset="0"/>
              </a:rPr>
              <a:t>εφ</a:t>
            </a:r>
            <a:r>
              <a:rPr lang="el-GR" sz="2200" u="sng" dirty="0">
                <a:effectLst/>
                <a:latin typeface="Times New Roman" panose="02020603050405020304" pitchFamily="18" charset="0"/>
                <a:ea typeface="Times New Roman" panose="02020603050405020304" pitchFamily="18" charset="0"/>
                <a:cs typeface="Times New Roman" panose="02020603050405020304" pitchFamily="18" charset="0"/>
              </a:rPr>
              <a:t> δεν υπάρχει πουθενά η </a:t>
            </a:r>
            <a:r>
              <a:rPr lang="el-GR" sz="2200" u="sng"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u="sng"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και  </a:t>
            </a:r>
            <a:r>
              <a:rPr lang="el-GR" sz="2200" u="sng" dirty="0">
                <a:effectLst/>
                <a:latin typeface="Times New Roman" panose="02020603050405020304" pitchFamily="18" charset="0"/>
                <a:ea typeface="Times New Roman" panose="02020603050405020304" pitchFamily="18" charset="0"/>
                <a:cs typeface="Times New Roman" panose="02020603050405020304" pitchFamily="18" charset="0"/>
              </a:rPr>
              <a:t>η απέναντι και η προσκείμενη είναι κάθετες μεταξύ τους</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Πάμε τώρα </a:t>
            </a:r>
            <a:r>
              <a:rPr lang="el-GR" sz="2200" u="sng" dirty="0">
                <a:effectLst/>
                <a:latin typeface="Times New Roman" panose="02020603050405020304" pitchFamily="18" charset="0"/>
                <a:ea typeface="Times New Roman" panose="02020603050405020304" pitchFamily="18" charset="0"/>
                <a:cs typeface="Times New Roman" panose="02020603050405020304" pitchFamily="18" charset="0"/>
              </a:rPr>
              <a:t>στο </a:t>
            </a:r>
            <a:r>
              <a:rPr lang="el-GR" sz="2200" u="sng" dirty="0" err="1">
                <a:effectLst/>
                <a:latin typeface="Times New Roman" panose="02020603050405020304" pitchFamily="18" charset="0"/>
                <a:ea typeface="Times New Roman" panose="02020603050405020304" pitchFamily="18" charset="0"/>
                <a:cs typeface="Times New Roman" panose="02020603050405020304" pitchFamily="18" charset="0"/>
              </a:rPr>
              <a:t>ημ</a:t>
            </a:r>
            <a:r>
              <a:rPr lang="el-GR" sz="2200" u="sng" dirty="0">
                <a:effectLst/>
                <a:latin typeface="Times New Roman" panose="02020603050405020304" pitchFamily="18" charset="0"/>
                <a:ea typeface="Times New Roman" panose="02020603050405020304" pitchFamily="18" charset="0"/>
                <a:cs typeface="Times New Roman" panose="02020603050405020304" pitchFamily="18" charset="0"/>
              </a:rPr>
              <a:t> και στο συν. Εδώ έχουμε σίγουρα την </a:t>
            </a:r>
            <a:r>
              <a:rPr lang="el-GR" sz="2200" u="sng"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Το ημίτονο ισούται με απέναντι προς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Το συνημίτονο ισούται με την προσκείμενη προς την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Για πες το κι εσύ.</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el-GR" sz="2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 Το ημίτονο ισούται με απέναντι προς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Το συνημίτονο ισούται με την προσκείμενη προς την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(το λέει 2-3 φορές φωναχτά )</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Κ: Ωραία, για πες μου τώρα, πόσο κάνει το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ημΓ</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στην άσκησή μας;</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 Είναι απέναντι προς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Άρα, ΑΒ/ΒΓ.</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Κ: Και το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συνΓ</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 Είναι προσκείμενη προς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Άρα, ΑΓ/ΒΓ.</a:t>
            </a:r>
          </a:p>
          <a:p>
            <a:pPr marL="0" indent="0">
              <a:buNone/>
            </a:pP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Μ1: Κυρία , πρέπει κάθε φορά να γράφουμε και τους τύπους στις ασκήσεις ή μπορούμε κατευθείαν να γράφουμε το αποτέλεσμα;</a:t>
            </a:r>
          </a:p>
          <a:p>
            <a:pPr marL="0" indent="0">
              <a:buNone/>
            </a:pP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 Καλύτερα να γράφουμε τους τύπους στην άκρη της σελίδας μας, για να είμαστε βέβαιοι ότι δεν θα γίνει κάποιο λάθος.</a:t>
            </a:r>
          </a:p>
          <a:p>
            <a:pPr marL="0" indent="0">
              <a:buNone/>
            </a:pP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Κ: Πολύ σωστά Μ. Προτείνω να γράφετε συνέχεια τους τύπους για να τους έχετε μπροστά σας όποτε λύνετε μια άσκηση.</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Μ1: Αυτό όμως δεν είναι λίγο χρονοβόρο; (δηλαδή να γράφουν κάθε φορά τις λέξεις απέναντι, προσκείμενη,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Κ: Κάτι άλλο που μπορείτε να κάνετε είναι να θυμάστε ότι στο ημίτονο βρίσκουμε την απέναντι. Δηλαδή, το φωνήεν η του </a:t>
            </a:r>
            <a:r>
              <a:rPr lang="el-GR" sz="2200" b="1" dirty="0">
                <a:effectLst/>
                <a:latin typeface="Times New Roman" panose="02020603050405020304" pitchFamily="18" charset="0"/>
                <a:ea typeface="Times New Roman" panose="02020603050405020304" pitchFamily="18" charset="0"/>
                <a:cs typeface="Times New Roman" panose="02020603050405020304" pitchFamily="18" charset="0"/>
              </a:rPr>
              <a:t>η</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μιτόνου πηγαίνει στο φωνήεν α της λέξης </a:t>
            </a:r>
            <a:r>
              <a:rPr lang="el-GR" sz="2200" b="1" dirty="0">
                <a:effectLst/>
                <a:latin typeface="Times New Roman" panose="02020603050405020304" pitchFamily="18" charset="0"/>
                <a:ea typeface="Times New Roman" panose="02020603050405020304" pitchFamily="18" charset="0"/>
                <a:cs typeface="Times New Roman" panose="02020603050405020304" pitchFamily="18" charset="0"/>
              </a:rPr>
              <a:t>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πέναντι. Αντίστοιχα στο συνημίτονο, βρίσκουμε την προσκείμενη, δηλαδή το σύμφωνο σ του </a:t>
            </a:r>
            <a:r>
              <a:rPr lang="el-GR" sz="2200" b="1" dirty="0" err="1">
                <a:effectLst/>
                <a:latin typeface="Times New Roman" panose="02020603050405020304" pitchFamily="18" charset="0"/>
                <a:ea typeface="Times New Roman" panose="02020603050405020304" pitchFamily="18" charset="0"/>
                <a:cs typeface="Times New Roman" panose="02020603050405020304" pitchFamily="18" charset="0"/>
              </a:rPr>
              <a:t>σ</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υνημιτόνου</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πηγαίνει στο σύμφωνο π της </a:t>
            </a:r>
            <a:r>
              <a:rPr lang="el-GR" sz="2200" b="1" dirty="0">
                <a:effectLst/>
                <a:latin typeface="Times New Roman" panose="02020603050405020304" pitchFamily="18" charset="0"/>
                <a:ea typeface="Times New Roman" panose="02020603050405020304" pitchFamily="18" charset="0"/>
                <a:cs typeface="Times New Roman" panose="02020603050405020304" pitchFamily="18" charset="0"/>
              </a:rPr>
              <a:t>π</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ροσκείμενης. Άρα, για το ημίτονο σκεφτείτε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ηαυ</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και για το συνημίτονο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σπυ</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a:t>
            </a:r>
            <a:b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b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Μ: Το υ είναι της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υποτείνουσας</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indent="0">
              <a:buNone/>
            </a:pP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Κ: Ναι, είπαμε η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υποτείνουσα</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είναι και στο </a:t>
            </a:r>
            <a:r>
              <a:rPr lang="el-GR" sz="2200" dirty="0" err="1">
                <a:effectLst/>
                <a:latin typeface="Times New Roman" panose="02020603050405020304" pitchFamily="18" charset="0"/>
                <a:ea typeface="Times New Roman" panose="02020603050405020304" pitchFamily="18" charset="0"/>
                <a:cs typeface="Times New Roman" panose="02020603050405020304" pitchFamily="18" charset="0"/>
              </a:rPr>
              <a:t>ημ</a:t>
            </a:r>
            <a:r>
              <a:rPr lang="el-GR" sz="2200" dirty="0">
                <a:effectLst/>
                <a:latin typeface="Times New Roman" panose="02020603050405020304" pitchFamily="18" charset="0"/>
                <a:ea typeface="Times New Roman" panose="02020603050405020304" pitchFamily="18" charset="0"/>
                <a:cs typeface="Times New Roman" panose="02020603050405020304" pitchFamily="18" charset="0"/>
              </a:rPr>
              <a:t> και στο συν στον παρονομαστή.</a:t>
            </a:r>
            <a:br>
              <a:rPr lang="el-GR" sz="2200" dirty="0">
                <a:effectLst/>
                <a:latin typeface="Calibri" panose="020F0502020204030204" pitchFamily="34" charset="0"/>
                <a:ea typeface="Times New Roman" panose="02020603050405020304" pitchFamily="18" charset="0"/>
              </a:rPr>
            </a:br>
            <a:endParaRPr lang="el-GR" sz="2200" dirty="0">
              <a:effectLst/>
              <a:latin typeface="Times New Roman" panose="02020603050405020304" pitchFamily="18" charset="0"/>
              <a:ea typeface="Times New Roman" panose="02020603050405020304" pitchFamily="18" charset="0"/>
            </a:endParaRPr>
          </a:p>
          <a:p>
            <a:endParaRPr lang="el-GR" dirty="0"/>
          </a:p>
        </p:txBody>
      </p:sp>
      <p:sp>
        <p:nvSpPr>
          <p:cNvPr id="4" name="Θέση περιεχομένου 3">
            <a:extLst>
              <a:ext uri="{FF2B5EF4-FFF2-40B4-BE49-F238E27FC236}">
                <a16:creationId xmlns:a16="http://schemas.microsoft.com/office/drawing/2014/main" id="{3329354A-66EE-8B77-BE90-AFDB1F42DCFF}"/>
              </a:ext>
            </a:extLst>
          </p:cNvPr>
          <p:cNvSpPr>
            <a:spLocks noGrp="1"/>
          </p:cNvSpPr>
          <p:nvPr>
            <p:ph sz="half" idx="2"/>
          </p:nvPr>
        </p:nvSpPr>
        <p:spPr>
          <a:xfrm>
            <a:off x="7190747" y="2126222"/>
            <a:ext cx="4313864" cy="2454656"/>
          </a:xfrm>
        </p:spPr>
        <p:txBody>
          <a:bodyPr>
            <a:normAutofit fontScale="55000" lnSpcReduction="20000"/>
          </a:bodyPr>
          <a:lstStyle/>
          <a:p>
            <a:pPr>
              <a:lnSpc>
                <a:spcPct val="120000"/>
              </a:lnSpc>
            </a:pPr>
            <a:r>
              <a:rPr lang="el-GR" sz="2400" dirty="0">
                <a:latin typeface="Times New Roman" panose="02020603050405020304" pitchFamily="18" charset="0"/>
                <a:cs typeface="Times New Roman" panose="02020603050405020304" pitchFamily="18" charset="0"/>
              </a:rPr>
              <a:t>Είναι πολύ σημαντικό οι μαθητές να ξεμπερδέψουν στο μυαλό τους τις λέξεις απέναντι, προσκείμενη, </a:t>
            </a:r>
            <a:r>
              <a:rPr lang="el-GR" sz="2400" dirty="0" err="1">
                <a:latin typeface="Times New Roman" panose="02020603050405020304" pitchFamily="18" charset="0"/>
                <a:cs typeface="Times New Roman" panose="02020603050405020304" pitchFamily="18" charset="0"/>
              </a:rPr>
              <a:t>υποτείνουσα</a:t>
            </a:r>
            <a:r>
              <a:rPr lang="el-GR" sz="2400" dirty="0">
                <a:latin typeface="Times New Roman" panose="02020603050405020304" pitchFamily="18" charset="0"/>
                <a:cs typeface="Times New Roman" panose="02020603050405020304" pitchFamily="18" charset="0"/>
              </a:rPr>
              <a:t> και άρα πρέπει να βρεθεί κάποιο «κολπάκι» που θα τους βοηθάει να καταλαβαίνουν τι πρέπει να χρησιμοποιήσουν κάθε φορά στις ασκήσεις.</a:t>
            </a:r>
          </a:p>
        </p:txBody>
      </p:sp>
    </p:spTree>
    <p:extLst>
      <p:ext uri="{BB962C8B-B14F-4D97-AF65-F5344CB8AC3E}">
        <p14:creationId xmlns:p14="http://schemas.microsoft.com/office/powerpoint/2010/main" val="3673630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6DA35A3-9EB3-0454-F0FB-7D4151AE6ACE}"/>
              </a:ext>
            </a:extLst>
          </p:cNvPr>
          <p:cNvSpPr>
            <a:spLocks noGrp="1"/>
          </p:cNvSpPr>
          <p:nvPr>
            <p:ph type="title"/>
          </p:nvPr>
        </p:nvSpPr>
        <p:spPr/>
        <p:txBody>
          <a:bodyPr>
            <a:normAutofit fontScale="90000"/>
          </a:bodyPr>
          <a:lstStyle/>
          <a:p>
            <a:r>
              <a:rPr lang="el-GR" sz="4000" dirty="0"/>
              <a:t>Παρακολούθηση στο 3</a:t>
            </a:r>
            <a:r>
              <a:rPr lang="el-GR" sz="4000" baseline="30000" dirty="0"/>
              <a:t>ο</a:t>
            </a:r>
            <a:r>
              <a:rPr lang="el-GR" sz="4000" dirty="0"/>
              <a:t> Γυμνάσιο Ζωγράφου</a:t>
            </a:r>
          </a:p>
        </p:txBody>
      </p:sp>
      <p:sp>
        <p:nvSpPr>
          <p:cNvPr id="3" name="Θέση περιεχομένου 2">
            <a:extLst>
              <a:ext uri="{FF2B5EF4-FFF2-40B4-BE49-F238E27FC236}">
                <a16:creationId xmlns:a16="http://schemas.microsoft.com/office/drawing/2014/main" id="{BC270D24-098C-3F95-48CB-753816070E49}"/>
              </a:ext>
            </a:extLst>
          </p:cNvPr>
          <p:cNvSpPr>
            <a:spLocks noGrp="1"/>
          </p:cNvSpPr>
          <p:nvPr>
            <p:ph idx="1"/>
          </p:nvPr>
        </p:nvSpPr>
        <p:spPr>
          <a:xfrm>
            <a:off x="2589212" y="2133600"/>
            <a:ext cx="8915400" cy="2998237"/>
          </a:xfrm>
        </p:spPr>
        <p:txBody>
          <a:bodyPr/>
          <a:lstStyle/>
          <a:p>
            <a:r>
              <a:rPr lang="el-GR" sz="2400" dirty="0"/>
              <a:t>Ημερομηνία: 27/02/24</a:t>
            </a:r>
          </a:p>
          <a:p>
            <a:r>
              <a:rPr lang="el-GR" sz="2400" dirty="0"/>
              <a:t>Τάξη : Β3</a:t>
            </a:r>
          </a:p>
          <a:p>
            <a:r>
              <a:rPr lang="el-GR" sz="2400" dirty="0"/>
              <a:t>Καθηγήτρια : </a:t>
            </a:r>
            <a:r>
              <a:rPr lang="el-GR" sz="2400" dirty="0" err="1"/>
              <a:t>κα.Πιτσινού</a:t>
            </a:r>
            <a:endParaRPr lang="el-GR" sz="2400" dirty="0"/>
          </a:p>
          <a:p>
            <a:r>
              <a:rPr lang="el-GR" sz="2400" dirty="0"/>
              <a:t>Διδακτική Ώρα: 9:05-9:50π.μ.</a:t>
            </a:r>
          </a:p>
          <a:p>
            <a:r>
              <a:rPr lang="el-GR" sz="2400" dirty="0"/>
              <a:t>Κεφάλαιο 2: Τριγωνομετρία</a:t>
            </a:r>
          </a:p>
          <a:p>
            <a:r>
              <a:rPr lang="el-GR" sz="2400" dirty="0"/>
              <a:t>Ενότητα Β2.2 : Ημίτονο και συνημίτονο οξείας γωνίας</a:t>
            </a:r>
          </a:p>
          <a:p>
            <a:endParaRPr lang="el-GR" dirty="0"/>
          </a:p>
        </p:txBody>
      </p:sp>
    </p:spTree>
    <p:extLst>
      <p:ext uri="{BB962C8B-B14F-4D97-AF65-F5344CB8AC3E}">
        <p14:creationId xmlns:p14="http://schemas.microsoft.com/office/powerpoint/2010/main" val="1121486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0C3B0EA-C33E-8D4E-FC91-13DCE6C33DFD}"/>
              </a:ext>
            </a:extLst>
          </p:cNvPr>
          <p:cNvSpPr>
            <a:spLocks noGrp="1"/>
          </p:cNvSpPr>
          <p:nvPr>
            <p:ph type="title"/>
          </p:nvPr>
        </p:nvSpPr>
        <p:spPr>
          <a:xfrm>
            <a:off x="2592925" y="121298"/>
            <a:ext cx="8911687" cy="1530220"/>
          </a:xfrm>
        </p:spPr>
        <p:txBody>
          <a:bodyPr>
            <a:noAutofit/>
          </a:bodyPr>
          <a:lstStyle/>
          <a:p>
            <a:r>
              <a:rPr lang="el-GR" sz="2800" dirty="0"/>
              <a:t>Επαναληπτικό μάθημα πάνω στο Πυθαγόρειο Θεώρημα και τους τριγωνομετρικούς αριθμούς οξείας γωνίας</a:t>
            </a:r>
          </a:p>
        </p:txBody>
      </p:sp>
      <p:sp>
        <p:nvSpPr>
          <p:cNvPr id="3" name="Θέση περιεχομένου 2">
            <a:extLst>
              <a:ext uri="{FF2B5EF4-FFF2-40B4-BE49-F238E27FC236}">
                <a16:creationId xmlns:a16="http://schemas.microsoft.com/office/drawing/2014/main" id="{DF1754DB-8DF1-393D-7497-E59D9F151757}"/>
              </a:ext>
            </a:extLst>
          </p:cNvPr>
          <p:cNvSpPr>
            <a:spLocks noGrp="1"/>
          </p:cNvSpPr>
          <p:nvPr>
            <p:ph idx="1"/>
          </p:nvPr>
        </p:nvSpPr>
        <p:spPr>
          <a:xfrm>
            <a:off x="2589212" y="1744824"/>
            <a:ext cx="8915400" cy="4674637"/>
          </a:xfrm>
        </p:spPr>
        <p:txBody>
          <a:bodyPr/>
          <a:lstStyle/>
          <a:p>
            <a:r>
              <a:rPr lang="el-GR" sz="1800" dirty="0">
                <a:effectLst/>
                <a:latin typeface="Calibri" panose="020F0502020204030204" pitchFamily="34" charset="0"/>
                <a:ea typeface="Times New Roman" panose="02020603050405020304" pitchFamily="18" charset="0"/>
              </a:rPr>
              <a:t>Αρχικά, ώρα 9 :10-9:20π.μ., σηκώνεται μαθήτρια στον πίνακα να λύσει άσκηση που είχε βάλει η καθηγήτρια για το σπίτι. Η άσκηση ήταν για ένα ορθογώνιο τρίγωνο με γνωστές τις δύο πλευρές και ζητούνταν να βρεθούν το ημίτονο και συνημίτονο της μιας γωνίας. </a:t>
            </a:r>
          </a:p>
          <a:p>
            <a:r>
              <a:rPr lang="el-GR" sz="1800" dirty="0">
                <a:effectLst/>
                <a:latin typeface="Calibri" panose="020F0502020204030204" pitchFamily="34" charset="0"/>
                <a:ea typeface="Times New Roman" panose="02020603050405020304" pitchFamily="18" charset="0"/>
              </a:rPr>
              <a:t>Η κοπέλα ξεκίνησε χρησιμοποιώντας το ΠΘ και η καθηγήτρια ρώτησε γιατί έκανε κατευθείαν ΠΘ. Η απάντησή της ήταν επειδή γνωρίζουμε δύο πλευρές από την υπόθεση της άσκησης και αφού βρισκόμαστε σε ορθογώνιο τρίγωνο, αμέσως σκέφτηκε το ΠΘ και μετά έβαλε τις πλευρές στους τύπους των </a:t>
            </a:r>
            <a:r>
              <a:rPr lang="el-GR" sz="1800" dirty="0" err="1">
                <a:effectLst/>
                <a:latin typeface="Calibri" panose="020F0502020204030204" pitchFamily="34" charset="0"/>
                <a:ea typeface="Times New Roman" panose="02020603050405020304" pitchFamily="18" charset="0"/>
              </a:rPr>
              <a:t>ημ,συν</a:t>
            </a:r>
            <a:r>
              <a:rPr lang="el-GR" sz="1800" dirty="0">
                <a:effectLst/>
                <a:latin typeface="Calibri" panose="020F0502020204030204" pitchFamily="34" charset="0"/>
                <a:ea typeface="Times New Roman" panose="02020603050405020304" pitchFamily="18" charset="0"/>
              </a:rPr>
              <a:t>. </a:t>
            </a:r>
          </a:p>
          <a:p>
            <a:r>
              <a:rPr lang="el-GR" sz="1800" dirty="0">
                <a:effectLst/>
                <a:latin typeface="Calibri" panose="020F0502020204030204" pitchFamily="34" charset="0"/>
                <a:ea typeface="Times New Roman" panose="02020603050405020304" pitchFamily="18" charset="0"/>
              </a:rPr>
              <a:t>Η καθηγήτρια </a:t>
            </a:r>
            <a:r>
              <a:rPr lang="el-GR" sz="1800" u="sng" dirty="0">
                <a:effectLst/>
                <a:latin typeface="Calibri" panose="020F0502020204030204" pitchFamily="34" charset="0"/>
                <a:ea typeface="Times New Roman" panose="02020603050405020304" pitchFamily="18" charset="0"/>
              </a:rPr>
              <a:t>επισημαίνει</a:t>
            </a:r>
            <a:r>
              <a:rPr lang="el-GR" sz="1800" dirty="0">
                <a:effectLst/>
                <a:latin typeface="Calibri" panose="020F0502020204030204" pitchFamily="34" charset="0"/>
                <a:ea typeface="Times New Roman" panose="02020603050405020304" pitchFamily="18" charset="0"/>
              </a:rPr>
              <a:t> ότι όταν έχουμε τρίγωνο που δεν είναι ορθογώνιο, δεν μπορείς να χρησιμοποιήσεις αυτούς τους τύπους , καθώς αυτοί ισχύουν μόνο για τα ορθογώνια τρίγωνα.</a:t>
            </a:r>
          </a:p>
          <a:p>
            <a:r>
              <a:rPr lang="el-GR" sz="1800" dirty="0">
                <a:effectLst/>
                <a:latin typeface="Calibri" panose="020F0502020204030204" pitchFamily="34" charset="0"/>
                <a:ea typeface="Times New Roman" panose="02020603050405020304" pitchFamily="18" charset="0"/>
              </a:rPr>
              <a:t>Λύνοντας την άσκηση με την χρήση του Πυθαγορείου θεωρήματος, εντοπίστηκε σε ορισμένους μαθητές πως δεν θυμούνταν παλαιότερες γεωμετρικές έννοιες όπως </a:t>
            </a:r>
            <a:r>
              <a:rPr lang="el-GR" sz="1800" dirty="0" err="1">
                <a:effectLst/>
                <a:latin typeface="Calibri" panose="020F0502020204030204" pitchFamily="34" charset="0"/>
                <a:ea typeface="Times New Roman" panose="02020603050405020304" pitchFamily="18" charset="0"/>
              </a:rPr>
              <a:t>υποτείνουσα</a:t>
            </a:r>
            <a:r>
              <a:rPr lang="el-GR" sz="1800" dirty="0">
                <a:effectLst/>
                <a:latin typeface="Calibri" panose="020F0502020204030204" pitchFamily="34" charset="0"/>
                <a:ea typeface="Times New Roman" panose="02020603050405020304" pitchFamily="18" charset="0"/>
              </a:rPr>
              <a:t>, κάθετες πλευρές , προσκείμενες γωνίες. Η Κ προτείνει ασκήσεις παρόμοιες με διαφορετικά νούμερα για περισσότερη εξάσκηση.</a:t>
            </a:r>
            <a:endParaRPr lang="el-GR" dirty="0"/>
          </a:p>
        </p:txBody>
      </p:sp>
    </p:spTree>
    <p:extLst>
      <p:ext uri="{BB962C8B-B14F-4D97-AF65-F5344CB8AC3E}">
        <p14:creationId xmlns:p14="http://schemas.microsoft.com/office/powerpoint/2010/main" val="3120527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FE78597-EA5B-420D-D2A3-E641317F115F}"/>
              </a:ext>
            </a:extLst>
          </p:cNvPr>
          <p:cNvSpPr>
            <a:spLocks noGrp="1"/>
          </p:cNvSpPr>
          <p:nvPr>
            <p:ph type="title"/>
          </p:nvPr>
        </p:nvSpPr>
        <p:spPr>
          <a:xfrm>
            <a:off x="1762500" y="512142"/>
            <a:ext cx="8911687" cy="1280890"/>
          </a:xfrm>
        </p:spPr>
        <p:txBody>
          <a:bodyPr>
            <a:normAutofit fontScale="90000"/>
          </a:bodyPr>
          <a:lstStyle/>
          <a:p>
            <a:r>
              <a:rPr lang="el-GR" sz="2700" dirty="0"/>
              <a:t>1</a:t>
            </a:r>
            <a:r>
              <a:rPr lang="el-GR" sz="2700" baseline="30000" dirty="0"/>
              <a:t>ο</a:t>
            </a:r>
            <a:r>
              <a:rPr lang="el-GR" sz="2700" dirty="0"/>
              <a:t> Κρίσιμο Συμβάν</a:t>
            </a:r>
            <a:br>
              <a:rPr lang="el-GR" dirty="0"/>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Έπειτα, ώρα 9:20-9:40π.μ., δουλεύουν όλοι μαζί μια πιο δύσκολη άσκηση που ήταν κι αυτή για το σπίτι. Στο διπλανό σχήμα είναι: ΟΑ=10 m, ΟΒ = 12 m και ΟΓ = 8 m. Να υπολογίσετε τις αποστάσεις ΟΔ, ΑΓ και ΒΔ.</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el-GR" sz="1800" dirty="0"/>
          </a:p>
        </p:txBody>
      </p:sp>
      <p:sp>
        <p:nvSpPr>
          <p:cNvPr id="3" name="Θέση περιεχομένου 2">
            <a:extLst>
              <a:ext uri="{FF2B5EF4-FFF2-40B4-BE49-F238E27FC236}">
                <a16:creationId xmlns:a16="http://schemas.microsoft.com/office/drawing/2014/main" id="{25EC39F1-CC99-DFF3-6604-F62869CBCE4B}"/>
              </a:ext>
            </a:extLst>
          </p:cNvPr>
          <p:cNvSpPr>
            <a:spLocks noGrp="1"/>
          </p:cNvSpPr>
          <p:nvPr>
            <p:ph sz="half" idx="1"/>
          </p:nvPr>
        </p:nvSpPr>
        <p:spPr>
          <a:xfrm>
            <a:off x="522515" y="2771192"/>
            <a:ext cx="6380562" cy="3574666"/>
          </a:xfrm>
        </p:spPr>
        <p:txBody>
          <a:bodyPr>
            <a:normAutofit fontScale="47500" lnSpcReduction="20000"/>
          </a:bodyPr>
          <a:lstStyle/>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 τι σχήμα είναι το ΟΒΔ;</a:t>
            </a:r>
            <a:endParaRPr lang="el-GR" sz="2500" dirty="0">
              <a:effectLst/>
              <a:latin typeface="Times New Roman" panose="02020603050405020304" pitchFamily="18" charset="0"/>
              <a:ea typeface="Times New Roman" panose="02020603050405020304" pitchFamily="18" charset="0"/>
            </a:endParaRPr>
          </a:p>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 Ορθογώνιο τρίγωνο, αλλά όχι όπως το έχουμε συνηθίσει, είναι κάπως αναποδογυρισμένο.</a:t>
            </a:r>
            <a:endParaRPr lang="el-GR" sz="2500" dirty="0">
              <a:effectLst/>
              <a:latin typeface="Times New Roman" panose="02020603050405020304" pitchFamily="18" charset="0"/>
              <a:ea typeface="Times New Roman" panose="02020603050405020304" pitchFamily="18" charset="0"/>
            </a:endParaRPr>
          </a:p>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 Σωστά, τι μπορούμε να κάνουμε;</a:t>
            </a:r>
            <a:endParaRPr lang="el-GR" sz="2500" dirty="0">
              <a:effectLst/>
              <a:latin typeface="Times New Roman" panose="02020603050405020304" pitchFamily="18" charset="0"/>
              <a:ea typeface="Times New Roman" panose="02020603050405020304" pitchFamily="18" charset="0"/>
            </a:endParaRPr>
          </a:p>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 ΠΘ!</a:t>
            </a:r>
            <a:endParaRPr lang="el-GR" sz="2500" dirty="0">
              <a:effectLst/>
              <a:latin typeface="Times New Roman" panose="02020603050405020304" pitchFamily="18" charset="0"/>
              <a:ea typeface="Times New Roman" panose="02020603050405020304" pitchFamily="18" charset="0"/>
            </a:endParaRPr>
          </a:p>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 Πότε έχουμε πει ότι χρησιμοποιούμε ΠΘ; </a:t>
            </a:r>
            <a:endParaRPr lang="el-GR" sz="2500" dirty="0">
              <a:effectLst/>
              <a:latin typeface="Times New Roman" panose="02020603050405020304" pitchFamily="18" charset="0"/>
              <a:ea typeface="Times New Roman" panose="02020603050405020304" pitchFamily="18" charset="0"/>
            </a:endParaRPr>
          </a:p>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 Όταν σε ένα ορθογώνιο τρίγωνο ξέρουμε δύο πλευρές και ζητούμε την τρίτη…εδώ μόνο την μία ξέρουμε όμως.</a:t>
            </a:r>
            <a:endParaRPr lang="el-GR" sz="2500" dirty="0">
              <a:effectLst/>
              <a:latin typeface="Times New Roman" panose="02020603050405020304" pitchFamily="18" charset="0"/>
              <a:ea typeface="Times New Roman" panose="02020603050405020304" pitchFamily="18" charset="0"/>
            </a:endParaRPr>
          </a:p>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 Άρα;</a:t>
            </a:r>
            <a:endParaRPr lang="el-GR" sz="2500" dirty="0">
              <a:effectLst/>
              <a:latin typeface="Times New Roman" panose="02020603050405020304" pitchFamily="18" charset="0"/>
              <a:ea typeface="Times New Roman" panose="02020603050405020304" pitchFamily="18" charset="0"/>
            </a:endParaRPr>
          </a:p>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Μ: </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Δεν μπορούμε να κάνουμε ΠΘ.</a:t>
            </a:r>
            <a:endParaRPr lang="el-GR" sz="2500" dirty="0">
              <a:effectLst/>
              <a:latin typeface="Times New Roman" panose="02020603050405020304" pitchFamily="18" charset="0"/>
              <a:ea typeface="Times New Roman" panose="02020603050405020304" pitchFamily="18" charset="0"/>
            </a:endParaRPr>
          </a:p>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Κ: </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Για κοιτάξτε καλύτερα το σχήμα, ποιες πλευρές έχουμε γνωστές από την εκφώνηση;</a:t>
            </a:r>
          </a:p>
          <a:p>
            <a:r>
              <a:rPr lang="el-GR" sz="2500" b="1" dirty="0">
                <a:effectLst/>
                <a:latin typeface="Calibri" panose="020F0502020204030204" pitchFamily="34" charset="0"/>
                <a:ea typeface="Times New Roman" panose="02020603050405020304" pitchFamily="18" charset="0"/>
                <a:cs typeface="Times New Roman" panose="02020603050405020304" pitchFamily="18" charset="0"/>
              </a:rPr>
              <a:t> Μ: </a:t>
            </a:r>
            <a:r>
              <a:rPr lang="el-GR" sz="2500" dirty="0">
                <a:effectLst/>
                <a:latin typeface="Calibri" panose="020F0502020204030204" pitchFamily="34" charset="0"/>
                <a:ea typeface="Times New Roman" panose="02020603050405020304" pitchFamily="18" charset="0"/>
                <a:cs typeface="Times New Roman" panose="02020603050405020304" pitchFamily="18" charset="0"/>
              </a:rPr>
              <a:t>Το ΟΑΓ είναι και αυτό ορθογώνιο τρίγωνο , πιο μικρό βέβαια και έχουμε ήδη γνωστές τις ΟΑ, ΟΓ, άρα ας κάνουμε ΠΘ σε αυτό.</a:t>
            </a:r>
            <a:endParaRPr lang="el-GR" sz="2500" dirty="0">
              <a:effectLst/>
              <a:latin typeface="Times New Roman" panose="02020603050405020304" pitchFamily="18" charset="0"/>
              <a:ea typeface="Times New Roman" panose="02020603050405020304" pitchFamily="18" charset="0"/>
            </a:endParaRPr>
          </a:p>
          <a:p>
            <a:endParaRPr lang="el-GR" sz="2200" dirty="0">
              <a:effectLst/>
              <a:latin typeface="Times New Roman" panose="02020603050405020304" pitchFamily="18" charset="0"/>
              <a:ea typeface="Times New Roman" panose="02020603050405020304" pitchFamily="18" charset="0"/>
            </a:endParaRPr>
          </a:p>
          <a:p>
            <a:endParaRPr lang="el-GR" dirty="0"/>
          </a:p>
        </p:txBody>
      </p:sp>
      <p:sp>
        <p:nvSpPr>
          <p:cNvPr id="4" name="Θέση περιεχομένου 3">
            <a:extLst>
              <a:ext uri="{FF2B5EF4-FFF2-40B4-BE49-F238E27FC236}">
                <a16:creationId xmlns:a16="http://schemas.microsoft.com/office/drawing/2014/main" id="{0038445E-A755-DD4D-5DB2-70C4058A6121}"/>
              </a:ext>
            </a:extLst>
          </p:cNvPr>
          <p:cNvSpPr>
            <a:spLocks noGrp="1"/>
          </p:cNvSpPr>
          <p:nvPr>
            <p:ph sz="half" idx="2"/>
          </p:nvPr>
        </p:nvSpPr>
        <p:spPr>
          <a:xfrm>
            <a:off x="6903077" y="2631232"/>
            <a:ext cx="5208058" cy="4049486"/>
          </a:xfrm>
        </p:spPr>
        <p:txBody>
          <a:bodyPr>
            <a:normAutofit fontScale="47500" lnSpcReduction="20000"/>
          </a:bodyPr>
          <a:lstStyle/>
          <a:p>
            <a:r>
              <a:rPr lang="el-GR" sz="2300" b="1" dirty="0">
                <a:effectLst/>
                <a:latin typeface="Calibri" panose="020F0502020204030204" pitchFamily="34" charset="0"/>
                <a:ea typeface="Times New Roman" panose="02020603050405020304" pitchFamily="18" charset="0"/>
                <a:cs typeface="Times New Roman" panose="02020603050405020304" pitchFamily="18" charset="0"/>
              </a:rPr>
              <a:t>Κ: </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Πολύ σωστά , θα κάνουμε ΠΘ στο ορθογώνιο τρίγωνο ΟΑΓ. Παιδιά, </a:t>
            </a:r>
            <a:r>
              <a:rPr lang="el-GR" sz="2300" u="sng" dirty="0">
                <a:effectLst/>
                <a:latin typeface="Calibri" panose="020F0502020204030204" pitchFamily="34" charset="0"/>
                <a:ea typeface="Times New Roman" panose="02020603050405020304" pitchFamily="18" charset="0"/>
                <a:cs typeface="Times New Roman" panose="02020603050405020304" pitchFamily="18" charset="0"/>
              </a:rPr>
              <a:t>μην ξεχνάτε πρέπει κάθε φορά να λέτε σε ποιο τρίγωνο δουλεύετε και τι θα κάνετε σε αυτό.</a:t>
            </a:r>
            <a:endParaRPr lang="el-GR" sz="2300" dirty="0">
              <a:effectLst/>
              <a:latin typeface="Times New Roman" panose="02020603050405020304" pitchFamily="18" charset="0"/>
              <a:ea typeface="Times New Roman" panose="02020603050405020304" pitchFamily="18" charset="0"/>
            </a:endParaRPr>
          </a:p>
          <a:p>
            <a:r>
              <a:rPr lang="el-GR" sz="2300" dirty="0">
                <a:effectLst/>
                <a:latin typeface="Calibri" panose="020F0502020204030204" pitchFamily="34" charset="0"/>
                <a:ea typeface="Times New Roman" panose="02020603050405020304" pitchFamily="18" charset="0"/>
                <a:cs typeface="Times New Roman" panose="02020603050405020304" pitchFamily="18" charset="0"/>
              </a:rPr>
              <a:t>(βρίσκουν την ΑΓ και μετά την </a:t>
            </a:r>
            <a:r>
              <a:rPr lang="el-GR" sz="2300" dirty="0" err="1">
                <a:effectLst/>
                <a:latin typeface="Calibri" panose="020F0502020204030204" pitchFamily="34" charset="0"/>
                <a:ea typeface="Times New Roman" panose="02020603050405020304" pitchFamily="18" charset="0"/>
                <a:cs typeface="Times New Roman" panose="02020603050405020304" pitchFamily="18" charset="0"/>
              </a:rPr>
              <a:t>εφθ</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 υπενθυμίζοντας ποιος είναι ο τύπος της)</a:t>
            </a:r>
            <a:endParaRPr lang="el-GR" sz="2300" dirty="0">
              <a:effectLst/>
              <a:latin typeface="Times New Roman" panose="02020603050405020304" pitchFamily="18" charset="0"/>
              <a:ea typeface="Times New Roman" panose="02020603050405020304" pitchFamily="18" charset="0"/>
            </a:endParaRPr>
          </a:p>
          <a:p>
            <a:r>
              <a:rPr lang="el-GR" sz="2300" b="1" dirty="0">
                <a:effectLst/>
                <a:latin typeface="Calibri" panose="020F0502020204030204" pitchFamily="34" charset="0"/>
                <a:ea typeface="Times New Roman" panose="02020603050405020304" pitchFamily="18" charset="0"/>
                <a:cs typeface="Times New Roman" panose="02020603050405020304" pitchFamily="18" charset="0"/>
              </a:rPr>
              <a:t>Κ: </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Ωραία, θέλουμε τώρα να βρούμε τις ΟΔ, ΒΔ. Βρήκαμε όμως και την </a:t>
            </a:r>
            <a:r>
              <a:rPr lang="el-GR" sz="2300" dirty="0" err="1">
                <a:effectLst/>
                <a:latin typeface="Calibri" panose="020F0502020204030204" pitchFamily="34" charset="0"/>
                <a:ea typeface="Times New Roman" panose="02020603050405020304" pitchFamily="18" charset="0"/>
                <a:cs typeface="Times New Roman" panose="02020603050405020304" pitchFamily="18" charset="0"/>
              </a:rPr>
              <a:t>εφθ</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 Τι λέτε να κάνουμε;</a:t>
            </a:r>
            <a:endParaRPr lang="el-GR" sz="2300" dirty="0">
              <a:effectLst/>
              <a:latin typeface="Times New Roman" panose="02020603050405020304" pitchFamily="18" charset="0"/>
              <a:ea typeface="Times New Roman" panose="02020603050405020304" pitchFamily="18" charset="0"/>
            </a:endParaRPr>
          </a:p>
          <a:p>
            <a:r>
              <a:rPr lang="el-GR" sz="2300" dirty="0">
                <a:effectLst/>
                <a:latin typeface="Calibri" panose="020F0502020204030204" pitchFamily="34" charset="0"/>
                <a:ea typeface="Times New Roman" panose="02020603050405020304" pitchFamily="18" charset="0"/>
                <a:cs typeface="Times New Roman" panose="02020603050405020304" pitchFamily="18" charset="0"/>
              </a:rPr>
              <a:t>(οι μαθητές εδώ δυσκολεύονται και δεν απαντούν)</a:t>
            </a:r>
            <a:endParaRPr lang="el-GR" sz="2300" dirty="0">
              <a:effectLst/>
              <a:latin typeface="Times New Roman" panose="02020603050405020304" pitchFamily="18" charset="0"/>
              <a:ea typeface="Times New Roman" panose="02020603050405020304" pitchFamily="18" charset="0"/>
            </a:endParaRPr>
          </a:p>
          <a:p>
            <a:r>
              <a:rPr lang="el-GR" sz="2300" b="1" dirty="0">
                <a:effectLst/>
                <a:latin typeface="Calibri" panose="020F0502020204030204" pitchFamily="34" charset="0"/>
                <a:ea typeface="Times New Roman" panose="02020603050405020304" pitchFamily="18" charset="0"/>
                <a:cs typeface="Times New Roman" panose="02020603050405020304" pitchFamily="18" charset="0"/>
              </a:rPr>
              <a:t>Κ: </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Η θ είναι μόνο γωνία στο ΟΑΓ;</a:t>
            </a:r>
            <a:endParaRPr lang="el-GR" sz="2300" dirty="0">
              <a:effectLst/>
              <a:latin typeface="Times New Roman" panose="02020603050405020304" pitchFamily="18" charset="0"/>
              <a:ea typeface="Times New Roman" panose="02020603050405020304" pitchFamily="18" charset="0"/>
            </a:endParaRPr>
          </a:p>
          <a:p>
            <a:r>
              <a:rPr lang="el-GR" sz="2300" b="1" dirty="0">
                <a:effectLst/>
                <a:latin typeface="Calibri" panose="020F0502020204030204" pitchFamily="34" charset="0"/>
                <a:ea typeface="Times New Roman" panose="02020603050405020304" pitchFamily="18" charset="0"/>
                <a:cs typeface="Times New Roman" panose="02020603050405020304" pitchFamily="18" charset="0"/>
              </a:rPr>
              <a:t>Μ: </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Είναι γωνία και στο ορθογώνιο τρίγωνο ΟΒΔ.</a:t>
            </a:r>
            <a:endParaRPr lang="el-GR" sz="2300" dirty="0">
              <a:effectLst/>
              <a:latin typeface="Times New Roman" panose="02020603050405020304" pitchFamily="18" charset="0"/>
              <a:ea typeface="Times New Roman" panose="02020603050405020304" pitchFamily="18" charset="0"/>
            </a:endParaRPr>
          </a:p>
          <a:p>
            <a:r>
              <a:rPr lang="el-GR" sz="2300" b="1" dirty="0">
                <a:effectLst/>
                <a:latin typeface="Calibri" panose="020F0502020204030204" pitchFamily="34" charset="0"/>
                <a:ea typeface="Times New Roman" panose="02020603050405020304" pitchFamily="18" charset="0"/>
                <a:cs typeface="Times New Roman" panose="02020603050405020304" pitchFamily="18" charset="0"/>
              </a:rPr>
              <a:t>Κ: </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Το νούμερο που βρήκαμε για την εφαπτομένη της αλλάζει;</a:t>
            </a:r>
            <a:endParaRPr lang="el-GR" sz="2300" dirty="0">
              <a:effectLst/>
              <a:latin typeface="Times New Roman" panose="02020603050405020304" pitchFamily="18" charset="0"/>
              <a:ea typeface="Times New Roman" panose="02020603050405020304" pitchFamily="18" charset="0"/>
            </a:endParaRPr>
          </a:p>
          <a:p>
            <a:r>
              <a:rPr lang="el-GR" sz="2300" dirty="0">
                <a:effectLst/>
                <a:latin typeface="Calibri" panose="020F0502020204030204" pitchFamily="34" charset="0"/>
                <a:ea typeface="Times New Roman" panose="02020603050405020304" pitchFamily="18" charset="0"/>
                <a:cs typeface="Times New Roman" panose="02020603050405020304" pitchFamily="18" charset="0"/>
              </a:rPr>
              <a:t>(Δεν παίρνει απάντηση)</a:t>
            </a:r>
            <a:endParaRPr lang="el-GR" sz="2300" dirty="0">
              <a:effectLst/>
              <a:latin typeface="Times New Roman" panose="02020603050405020304" pitchFamily="18" charset="0"/>
              <a:ea typeface="Times New Roman" panose="02020603050405020304" pitchFamily="18" charset="0"/>
            </a:endParaRPr>
          </a:p>
          <a:p>
            <a:r>
              <a:rPr lang="el-GR" sz="23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2300" b="1" u="sng" dirty="0">
                <a:effectLst/>
                <a:latin typeface="Calibri" panose="020F0502020204030204" pitchFamily="34" charset="0"/>
                <a:ea typeface="Times New Roman" panose="02020603050405020304" pitchFamily="18" charset="0"/>
                <a:cs typeface="Times New Roman" panose="02020603050405020304" pitchFamily="18" charset="0"/>
              </a:rPr>
              <a:t>: </a:t>
            </a:r>
            <a:r>
              <a:rPr lang="el-GR" sz="2300" u="sng" dirty="0">
                <a:effectLst/>
                <a:latin typeface="Calibri" panose="020F0502020204030204" pitchFamily="34" charset="0"/>
                <a:ea typeface="Times New Roman" panose="02020603050405020304" pitchFamily="18" charset="0"/>
                <a:cs typeface="Times New Roman" panose="02020603050405020304" pitchFamily="18" charset="0"/>
              </a:rPr>
              <a:t>Μια γωνία όταν δεν αλλάζει σε μοίρες, οι τετραγωνικοί της αριθμοί παραμένουν ίδιοι.</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 Η γωνία θ εδώ, υπάρχει σε 2 ορθογώνια τρίγωνα , βρήκαμε την εφαπτομένη στο ένα τρίγωνο και μπορούμε να την χρησιμοποιήσουμε και στο άλλο. ‘</a:t>
            </a:r>
            <a:r>
              <a:rPr lang="el-GR" sz="2300" dirty="0" err="1">
                <a:effectLst/>
                <a:latin typeface="Calibri" panose="020F0502020204030204" pitchFamily="34" charset="0"/>
                <a:ea typeface="Times New Roman" panose="02020603050405020304" pitchFamily="18" charset="0"/>
                <a:cs typeface="Times New Roman" panose="02020603050405020304" pitchFamily="18" charset="0"/>
              </a:rPr>
              <a:t>Αρα</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 στο ΟΒΔ, ποιος θα μου πει πόσο κάνει η </a:t>
            </a:r>
            <a:r>
              <a:rPr lang="el-GR" sz="2300" dirty="0" err="1">
                <a:effectLst/>
                <a:latin typeface="Calibri" panose="020F0502020204030204" pitchFamily="34" charset="0"/>
                <a:ea typeface="Times New Roman" panose="02020603050405020304" pitchFamily="18" charset="0"/>
                <a:cs typeface="Times New Roman" panose="02020603050405020304" pitchFamily="18" charset="0"/>
              </a:rPr>
              <a:t>εφθ</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l-GR" sz="2300" dirty="0">
              <a:effectLst/>
              <a:latin typeface="Times New Roman" panose="02020603050405020304" pitchFamily="18" charset="0"/>
              <a:ea typeface="Times New Roman" panose="02020603050405020304" pitchFamily="18" charset="0"/>
            </a:endParaRPr>
          </a:p>
          <a:p>
            <a:r>
              <a:rPr lang="el-GR" sz="2300" b="1" dirty="0">
                <a:effectLst/>
                <a:latin typeface="Calibri" panose="020F0502020204030204" pitchFamily="34" charset="0"/>
                <a:ea typeface="Times New Roman" panose="02020603050405020304" pitchFamily="18" charset="0"/>
                <a:cs typeface="Times New Roman" panose="02020603050405020304" pitchFamily="18" charset="0"/>
              </a:rPr>
              <a:t>Μ: </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ΒΔ/ΟΒ</a:t>
            </a:r>
          </a:p>
          <a:p>
            <a:r>
              <a:rPr lang="el-GR" sz="2300" b="1" dirty="0">
                <a:effectLst/>
                <a:latin typeface="Calibri" panose="020F0502020204030204" pitchFamily="34" charset="0"/>
                <a:ea typeface="Times New Roman" panose="02020603050405020304" pitchFamily="18" charset="0"/>
                <a:cs typeface="Times New Roman" panose="02020603050405020304" pitchFamily="18" charset="0"/>
              </a:rPr>
              <a:t>Κ: </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a:t>
            </a:r>
            <a:r>
              <a:rPr lang="el-GR" sz="2300" dirty="0" err="1">
                <a:effectLst/>
                <a:latin typeface="Calibri" panose="020F0502020204030204" pitchFamily="34" charset="0"/>
                <a:ea typeface="Times New Roman" panose="02020603050405020304" pitchFamily="18" charset="0"/>
                <a:cs typeface="Times New Roman" panose="02020603050405020304" pitchFamily="18" charset="0"/>
              </a:rPr>
              <a:t>Αρα</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 </a:t>
            </a:r>
            <a:r>
              <a:rPr lang="el-GR" sz="2300" dirty="0" err="1">
                <a:effectLst/>
                <a:latin typeface="Calibri" panose="020F0502020204030204" pitchFamily="34" charset="0"/>
                <a:ea typeface="Times New Roman" panose="02020603050405020304" pitchFamily="18" charset="0"/>
                <a:cs typeface="Times New Roman" panose="02020603050405020304" pitchFamily="18" charset="0"/>
              </a:rPr>
              <a:t>εφθ</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 =  ΒΔ/ΟΒ. Τι κάνουμε τώρα;</a:t>
            </a:r>
            <a:endParaRPr lang="el-GR" sz="2300" dirty="0">
              <a:effectLst/>
              <a:latin typeface="Times New Roman" panose="02020603050405020304" pitchFamily="18" charset="0"/>
              <a:ea typeface="Times New Roman" panose="02020603050405020304" pitchFamily="18" charset="0"/>
            </a:endParaRPr>
          </a:p>
          <a:p>
            <a:r>
              <a:rPr lang="el-GR" sz="2300" b="1" dirty="0">
                <a:effectLst/>
                <a:latin typeface="Calibri" panose="020F0502020204030204" pitchFamily="34" charset="0"/>
                <a:ea typeface="Times New Roman" panose="02020603050405020304" pitchFamily="18" charset="0"/>
                <a:cs typeface="Times New Roman" panose="02020603050405020304" pitchFamily="18" charset="0"/>
              </a:rPr>
              <a:t>Μ: </a:t>
            </a:r>
            <a:r>
              <a:rPr lang="el-GR" sz="2300" dirty="0">
                <a:effectLst/>
                <a:latin typeface="Calibri" panose="020F0502020204030204" pitchFamily="34" charset="0"/>
                <a:ea typeface="Times New Roman" panose="02020603050405020304" pitchFamily="18" charset="0"/>
                <a:cs typeface="Times New Roman" panose="02020603050405020304" pitchFamily="18" charset="0"/>
              </a:rPr>
              <a:t>Χιαστί.</a:t>
            </a:r>
            <a:endParaRPr lang="el-GR" sz="2300" dirty="0">
              <a:effectLst/>
              <a:latin typeface="Times New Roman" panose="02020603050405020304" pitchFamily="18" charset="0"/>
              <a:ea typeface="Times New Roman" panose="02020603050405020304" pitchFamily="18" charset="0"/>
            </a:endParaRPr>
          </a:p>
          <a:p>
            <a:endParaRPr lang="el-GR" sz="2300" dirty="0">
              <a:effectLst/>
              <a:latin typeface="Times New Roman" panose="02020603050405020304" pitchFamily="18" charset="0"/>
              <a:ea typeface="Times New Roman" panose="02020603050405020304" pitchFamily="18" charset="0"/>
            </a:endParaRPr>
          </a:p>
          <a:p>
            <a:endParaRPr lang="el-GR" dirty="0"/>
          </a:p>
        </p:txBody>
      </p:sp>
      <p:pic>
        <p:nvPicPr>
          <p:cNvPr id="5" name="Εικόνα 4">
            <a:extLst>
              <a:ext uri="{FF2B5EF4-FFF2-40B4-BE49-F238E27FC236}">
                <a16:creationId xmlns:a16="http://schemas.microsoft.com/office/drawing/2014/main" id="{8DB2ADF0-0763-4C52-BC7F-DFDDE56100E8}"/>
              </a:ext>
            </a:extLst>
          </p:cNvPr>
          <p:cNvPicPr>
            <a:picLocks noChangeAspect="1"/>
          </p:cNvPicPr>
          <p:nvPr/>
        </p:nvPicPr>
        <p:blipFill>
          <a:blip r:embed="rId2"/>
          <a:stretch>
            <a:fillRect/>
          </a:stretch>
        </p:blipFill>
        <p:spPr>
          <a:xfrm>
            <a:off x="3477472" y="1634413"/>
            <a:ext cx="2142857" cy="929783"/>
          </a:xfrm>
          <a:prstGeom prst="rect">
            <a:avLst/>
          </a:prstGeom>
        </p:spPr>
      </p:pic>
    </p:spTree>
    <p:extLst>
      <p:ext uri="{BB962C8B-B14F-4D97-AF65-F5344CB8AC3E}">
        <p14:creationId xmlns:p14="http://schemas.microsoft.com/office/powerpoint/2010/main" val="1952065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7F8BC0C-CE11-B0C2-2D8D-2B7B0820555C}"/>
              </a:ext>
            </a:extLst>
          </p:cNvPr>
          <p:cNvSpPr>
            <a:spLocks noGrp="1"/>
          </p:cNvSpPr>
          <p:nvPr>
            <p:ph type="title"/>
          </p:nvPr>
        </p:nvSpPr>
        <p:spPr/>
        <p:txBody>
          <a:bodyPr>
            <a:normAutofit fontScale="90000"/>
          </a:bodyPr>
          <a:lstStyle/>
          <a:p>
            <a:r>
              <a:rPr lang="el-GR" sz="2700" dirty="0"/>
              <a:t>2</a:t>
            </a:r>
            <a:r>
              <a:rPr lang="el-GR" sz="2700" baseline="30000" dirty="0"/>
              <a:t>ο</a:t>
            </a:r>
            <a:r>
              <a:rPr lang="el-GR" sz="2700" dirty="0"/>
              <a:t> Κρίσιμο Συμβάν</a:t>
            </a:r>
            <a:br>
              <a:rPr lang="el-GR" dirty="0"/>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Τέλος, ώρα 9:40-9:50π.μ. κάνουν μια πιο εύκολη άσκηση από το φυλλάδιο που μοιράστηκε στην αρχή του μαθήματος.</a:t>
            </a:r>
            <a:br>
              <a:rPr lang="el-GR" sz="1800" dirty="0">
                <a:effectLst/>
                <a:latin typeface="Times New Roman" panose="02020603050405020304" pitchFamily="18" charset="0"/>
                <a:ea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ΑΒ=6, ΒΓ=10, να βρείτε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ημΒ</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ημΓ</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συνΒ</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συνΓ</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a:t>
            </a:r>
            <a:br>
              <a:rPr lang="el-GR" sz="1800" dirty="0">
                <a:effectLst/>
                <a:latin typeface="Times New Roman" panose="02020603050405020304" pitchFamily="18" charset="0"/>
                <a:ea typeface="Times New Roman" panose="02020603050405020304" pitchFamily="18" charset="0"/>
              </a:rPr>
            </a:br>
            <a:br>
              <a:rPr lang="el-GR" sz="1800" dirty="0">
                <a:effectLst/>
                <a:latin typeface="Times New Roman" panose="02020603050405020304" pitchFamily="18" charset="0"/>
                <a:ea typeface="Times New Roman" panose="02020603050405020304" pitchFamily="18" charset="0"/>
              </a:rPr>
            </a:br>
            <a:endParaRPr lang="el-GR" dirty="0"/>
          </a:p>
        </p:txBody>
      </p:sp>
      <p:sp>
        <p:nvSpPr>
          <p:cNvPr id="3" name="Θέση περιεχομένου 2">
            <a:extLst>
              <a:ext uri="{FF2B5EF4-FFF2-40B4-BE49-F238E27FC236}">
                <a16:creationId xmlns:a16="http://schemas.microsoft.com/office/drawing/2014/main" id="{A75779A4-A8DE-303D-61EF-3EE53C7ABE3E}"/>
              </a:ext>
            </a:extLst>
          </p:cNvPr>
          <p:cNvSpPr>
            <a:spLocks noGrp="1"/>
          </p:cNvSpPr>
          <p:nvPr>
            <p:ph sz="half" idx="1"/>
          </p:nvPr>
        </p:nvSpPr>
        <p:spPr>
          <a:xfrm>
            <a:off x="1838131" y="2668554"/>
            <a:ext cx="5064945" cy="4030825"/>
          </a:xfrm>
        </p:spPr>
        <p:txBody>
          <a:bodyPr>
            <a:normAutofit fontScale="92500" lnSpcReduction="20000"/>
          </a:bodyPr>
          <a:lstStyle/>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Για πείτε μου, πόσο κάνει το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ημΒ</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ΑΓ/ΒΓ.</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Είναι γνωστά;</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Ξέρουμε τις ΑΒ, ΒΓ, το τρίγωνο ΑΒΓ είναι ορθογώνιο, άρα ας κάνουμε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Πθ</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σε αυτό για να βρούμε την ΑΓ.</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(Βρίσκουν την ΑΓ και τη συμπληρώνουν στο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ημΒ</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Έπειτα βρίσκουν το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συνΒ</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Πείτε μου τώρα για την γωνία Γ.</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Μ1:</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Κυρία , μπορείτε να ξανά εξηγήσετε τον ορισμό του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ημ</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και συν;</a:t>
            </a:r>
            <a:endParaRPr lang="el-GR" sz="1800" dirty="0">
              <a:effectLst/>
              <a:latin typeface="Times New Roman" panose="02020603050405020304" pitchFamily="18" charset="0"/>
              <a:ea typeface="Times New Roman" panose="02020603050405020304" pitchFamily="18" charset="0"/>
            </a:endParaRPr>
          </a:p>
          <a:p>
            <a:endParaRPr lang="el-GR" dirty="0"/>
          </a:p>
        </p:txBody>
      </p:sp>
      <p:sp>
        <p:nvSpPr>
          <p:cNvPr id="4" name="Θέση περιεχομένου 3">
            <a:extLst>
              <a:ext uri="{FF2B5EF4-FFF2-40B4-BE49-F238E27FC236}">
                <a16:creationId xmlns:a16="http://schemas.microsoft.com/office/drawing/2014/main" id="{872902D2-537C-771D-01F1-A3E175338B76}"/>
              </a:ext>
            </a:extLst>
          </p:cNvPr>
          <p:cNvSpPr>
            <a:spLocks noGrp="1"/>
          </p:cNvSpPr>
          <p:nvPr>
            <p:ph sz="half" idx="2"/>
          </p:nvPr>
        </p:nvSpPr>
        <p:spPr>
          <a:xfrm>
            <a:off x="7190747" y="2668553"/>
            <a:ext cx="4313864" cy="4030825"/>
          </a:xfrm>
        </p:spPr>
        <p:txBody>
          <a:bodyPr>
            <a:normAutofit fontScale="92500" lnSpcReduction="20000"/>
          </a:bodyPr>
          <a:lstStyle/>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Φυσικά.(λέει ξανά τους ορισμούς όπως είναι στη θεωρία,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αλλά ο μαθητής δυσκολεύεται με τις λέξεις απέναντι και προσκείμενη</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Πες ότι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είσαι στο σημείο Γ και σου λέω να κοιτάξεις απέναντι, πού κοιτάς;</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Μ1:</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Στο ΑΓ.</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Ωραία. Πες είσαι πάλι στο σημείο Γ,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όταν σου ζητώ να βρεις την προσκείμενη , πρέπει να κοιτάξεις ποια κάθετη πλευρά είναι δίπλα σου</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Εδώ ποια είναι;</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Μ:</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Η ΑΓ.</a:t>
            </a:r>
            <a:endParaRPr lang="el-GR" sz="1800" dirty="0">
              <a:effectLst/>
              <a:latin typeface="Times New Roman" panose="02020603050405020304" pitchFamily="18" charset="0"/>
              <a:ea typeface="Times New Roman" panose="02020603050405020304" pitchFamily="18" charset="0"/>
            </a:endParaRPr>
          </a:p>
          <a:p>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Κ:</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Μπράβο! Επίσης παιδιά,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για το </a:t>
            </a:r>
            <a:r>
              <a:rPr lang="el-GR" sz="1800" b="1" u="sng" dirty="0">
                <a:effectLst/>
                <a:latin typeface="Calibri" panose="020F0502020204030204" pitchFamily="34" charset="0"/>
                <a:ea typeface="Times New Roman" panose="02020603050405020304" pitchFamily="18" charset="0"/>
                <a:cs typeface="Times New Roman" panose="02020603050405020304" pitchFamily="18" charset="0"/>
              </a:rPr>
              <a:t>συν</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ημίτονο, να θυμάστε πάντα το σ της προ</a:t>
            </a:r>
            <a:r>
              <a:rPr lang="el-GR" sz="1800" b="1" u="sng" dirty="0">
                <a:effectLst/>
                <a:latin typeface="Calibri" panose="020F0502020204030204" pitchFamily="34" charset="0"/>
                <a:ea typeface="Times New Roman" panose="02020603050405020304" pitchFamily="18" charset="0"/>
                <a:cs typeface="Times New Roman" panose="02020603050405020304" pitchFamily="18" charset="0"/>
              </a:rPr>
              <a:t>σ</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κείμενης.   </a:t>
            </a:r>
            <a:endParaRPr lang="el-GR" sz="1800" dirty="0">
              <a:effectLst/>
              <a:latin typeface="Times New Roman" panose="02020603050405020304" pitchFamily="18" charset="0"/>
              <a:ea typeface="Times New Roman" panose="02020603050405020304" pitchFamily="18" charset="0"/>
            </a:endParaRPr>
          </a:p>
          <a:p>
            <a:endParaRPr lang="el-GR" dirty="0"/>
          </a:p>
        </p:txBody>
      </p:sp>
      <p:sp>
        <p:nvSpPr>
          <p:cNvPr id="5" name="Rectangle 2">
            <a:extLst>
              <a:ext uri="{FF2B5EF4-FFF2-40B4-BE49-F238E27FC236}">
                <a16:creationId xmlns:a16="http://schemas.microsoft.com/office/drawing/2014/main" id="{3B1DED39-3CD9-BEE8-A3BC-CFA4E127203A}"/>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el-GR" altLang="el-GR" sz="1800" b="0" i="0" u="none" strike="noStrike" cap="none" normalizeH="0" baseline="0">
              <a:ln>
                <a:noFill/>
              </a:ln>
              <a:solidFill>
                <a:schemeClr val="tx1"/>
              </a:solidFill>
              <a:effectLst/>
              <a:latin typeface="Arial" panose="020B0604020202020204" pitchFamily="34" charset="0"/>
            </a:endParaRPr>
          </a:p>
        </p:txBody>
      </p:sp>
      <p:pic>
        <p:nvPicPr>
          <p:cNvPr id="2049" name="Picture 1">
            <a:extLst>
              <a:ext uri="{FF2B5EF4-FFF2-40B4-BE49-F238E27FC236}">
                <a16:creationId xmlns:a16="http://schemas.microsoft.com/office/drawing/2014/main" id="{309E309F-A6D5-44C4-B5E1-25C5D75024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5363" y="1303337"/>
            <a:ext cx="1714500" cy="120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422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0893A4F-0CF8-9C7C-25A4-3A0C2DFF6FCE}"/>
              </a:ext>
            </a:extLst>
          </p:cNvPr>
          <p:cNvSpPr>
            <a:spLocks noGrp="1"/>
          </p:cNvSpPr>
          <p:nvPr>
            <p:ph type="title"/>
          </p:nvPr>
        </p:nvSpPr>
        <p:spPr>
          <a:xfrm>
            <a:off x="2220916" y="232224"/>
            <a:ext cx="8911687" cy="1280890"/>
          </a:xfrm>
        </p:spPr>
        <p:txBody>
          <a:bodyPr/>
          <a:lstStyle/>
          <a:p>
            <a:r>
              <a:rPr lang="el-GR" dirty="0"/>
              <a:t>Παρατηρήσεις πάνω στα κρίσιμα συμβάντα</a:t>
            </a:r>
          </a:p>
        </p:txBody>
      </p:sp>
      <p:sp>
        <p:nvSpPr>
          <p:cNvPr id="3" name="Θέση κειμένου 2">
            <a:extLst>
              <a:ext uri="{FF2B5EF4-FFF2-40B4-BE49-F238E27FC236}">
                <a16:creationId xmlns:a16="http://schemas.microsoft.com/office/drawing/2014/main" id="{E60A7D6F-FF6E-B705-D6E6-5D40F638666F}"/>
              </a:ext>
            </a:extLst>
          </p:cNvPr>
          <p:cNvSpPr>
            <a:spLocks noGrp="1"/>
          </p:cNvSpPr>
          <p:nvPr>
            <p:ph type="body" idx="1"/>
          </p:nvPr>
        </p:nvSpPr>
        <p:spPr>
          <a:xfrm>
            <a:off x="2220916" y="1390701"/>
            <a:ext cx="3992732" cy="579490"/>
          </a:xfrm>
        </p:spPr>
        <p:txBody>
          <a:bodyPr/>
          <a:lstStyle/>
          <a:p>
            <a:r>
              <a:rPr lang="el-GR" dirty="0"/>
              <a:t>Για το 1</a:t>
            </a:r>
            <a:r>
              <a:rPr lang="el-GR" baseline="30000" dirty="0"/>
              <a:t>ο</a:t>
            </a:r>
            <a:r>
              <a:rPr lang="el-GR" dirty="0"/>
              <a:t> συμβάν:</a:t>
            </a:r>
          </a:p>
        </p:txBody>
      </p:sp>
      <p:sp>
        <p:nvSpPr>
          <p:cNvPr id="4" name="Θέση περιεχομένου 3">
            <a:extLst>
              <a:ext uri="{FF2B5EF4-FFF2-40B4-BE49-F238E27FC236}">
                <a16:creationId xmlns:a16="http://schemas.microsoft.com/office/drawing/2014/main" id="{9E00A034-E3D8-466A-38C5-33019F833518}"/>
              </a:ext>
            </a:extLst>
          </p:cNvPr>
          <p:cNvSpPr>
            <a:spLocks noGrp="1"/>
          </p:cNvSpPr>
          <p:nvPr>
            <p:ph sz="half" idx="2"/>
          </p:nvPr>
        </p:nvSpPr>
        <p:spPr>
          <a:xfrm>
            <a:off x="1772816" y="2090057"/>
            <a:ext cx="5159289" cy="3812969"/>
          </a:xfrm>
        </p:spPr>
        <p:txBody>
          <a:bodyPr>
            <a:normAutofit lnSpcReduction="10000"/>
          </a:bodyPr>
          <a:lstStyle/>
          <a:p>
            <a:r>
              <a:rPr lang="el-GR" dirty="0"/>
              <a:t>Οι μαθητές όταν έχουν ορθογώνιο τρίγωνο πρέπει να είναι βέβαιοι ότι πρώτα γνωρίζουν τις δύο πλευρές και ζητούν την τρίτη για να χρησιμοποιήσουν ΠΘ.</a:t>
            </a:r>
          </a:p>
          <a:p>
            <a:r>
              <a:rPr lang="el-GR" dirty="0"/>
              <a:t>Πρέπει να αναφέρουν κάθε φορά σε ποιο τρίγωνο δουλεύουν και να σημειώνουν και στο σχήμα τις δεδομένες μετρήσεις και τις ζητούμενες όταν τις βρίσκουν για να μην γίνουν λάθη έπειτα.</a:t>
            </a:r>
          </a:p>
          <a:p>
            <a:r>
              <a:rPr lang="el-GR" dirty="0"/>
              <a:t>Επίσης, είναι σημαντικό να καταλάβουν ότι σε μια γωνία που δεν αλλάζουν οι μοίρες της, όσο μικρές/μεγάλες κι αν είναι οι πλευρές της, οι τετραγωνικοί αριθμοί της παραμένουν ίδιοι.</a:t>
            </a:r>
          </a:p>
        </p:txBody>
      </p:sp>
      <p:sp>
        <p:nvSpPr>
          <p:cNvPr id="6" name="Θέση περιεχομένου 5">
            <a:extLst>
              <a:ext uri="{FF2B5EF4-FFF2-40B4-BE49-F238E27FC236}">
                <a16:creationId xmlns:a16="http://schemas.microsoft.com/office/drawing/2014/main" id="{CCCD479B-62DB-ED90-10D8-5DB19F38A351}"/>
              </a:ext>
            </a:extLst>
          </p:cNvPr>
          <p:cNvSpPr>
            <a:spLocks noGrp="1"/>
          </p:cNvSpPr>
          <p:nvPr>
            <p:ph sz="quarter" idx="4"/>
          </p:nvPr>
        </p:nvSpPr>
        <p:spPr>
          <a:xfrm>
            <a:off x="7166957" y="2086829"/>
            <a:ext cx="4850872" cy="3812969"/>
          </a:xfrm>
        </p:spPr>
        <p:txBody>
          <a:bodyPr>
            <a:normAutofit lnSpcReduction="10000"/>
          </a:bodyPr>
          <a:lstStyle/>
          <a:p>
            <a:r>
              <a:rPr lang="el-GR" sz="1800" dirty="0">
                <a:effectLst/>
                <a:latin typeface="Times New Roman" panose="02020603050405020304" pitchFamily="18" charset="0"/>
                <a:ea typeface="Times New Roman" panose="02020603050405020304" pitchFamily="18" charset="0"/>
              </a:rPr>
              <a:t>Η εκπαιδευτικός μπορεί να αλλάξει τη</a:t>
            </a:r>
            <a:r>
              <a:rPr lang="el-GR" sz="1800" u="sng" dirty="0">
                <a:effectLst/>
                <a:latin typeface="Times New Roman" panose="02020603050405020304" pitchFamily="18" charset="0"/>
                <a:ea typeface="Times New Roman" panose="02020603050405020304" pitchFamily="18" charset="0"/>
              </a:rPr>
              <a:t> ροή του μαθήματος θέτοντας νέα ερωτήματα</a:t>
            </a:r>
            <a:r>
              <a:rPr lang="el-GR" sz="1800" dirty="0">
                <a:effectLst/>
                <a:latin typeface="Times New Roman" panose="02020603050405020304" pitchFamily="18" charset="0"/>
                <a:ea typeface="Times New Roman" panose="02020603050405020304" pitchFamily="18" charset="0"/>
              </a:rPr>
              <a:t> τα οποία θα βοηθήσουν τους μαθητές να κάνουν μια επανάληψη και να τους υπενθυμίσει προηγούμενες γνώσεις. </a:t>
            </a:r>
          </a:p>
          <a:p>
            <a:r>
              <a:rPr lang="el-GR" sz="1800" dirty="0">
                <a:effectLst/>
                <a:latin typeface="Times New Roman" panose="02020603050405020304" pitchFamily="18" charset="0"/>
                <a:ea typeface="Times New Roman" panose="02020603050405020304" pitchFamily="18" charset="0"/>
              </a:rPr>
              <a:t>Έτσι, </a:t>
            </a:r>
            <a:r>
              <a:rPr lang="el-GR" sz="1800" u="sng" dirty="0">
                <a:effectLst/>
                <a:latin typeface="Times New Roman" panose="02020603050405020304" pitchFamily="18" charset="0"/>
                <a:ea typeface="Times New Roman" panose="02020603050405020304" pitchFamily="18" charset="0"/>
              </a:rPr>
              <a:t>ξεδιπλώνεται η σκέψη των μαθητών, οι απορίες τους και καλύπτονται οποιαδήποτε κενά</a:t>
            </a:r>
            <a:r>
              <a:rPr lang="el-GR" sz="1800" dirty="0">
                <a:effectLst/>
                <a:latin typeface="Times New Roman" panose="02020603050405020304" pitchFamily="18" charset="0"/>
                <a:ea typeface="Times New Roman" panose="02020603050405020304" pitchFamily="18" charset="0"/>
              </a:rPr>
              <a:t> προϋπήρχαν από προγενέστερες γνώσεις ή θα τους προκαλούσαν δυσκολίες σε μετέπειτα πολυπλοκότερες έννοιες.</a:t>
            </a:r>
          </a:p>
          <a:p>
            <a:endParaRPr lang="el-GR" dirty="0"/>
          </a:p>
        </p:txBody>
      </p:sp>
    </p:spTree>
    <p:extLst>
      <p:ext uri="{BB962C8B-B14F-4D97-AF65-F5344CB8AC3E}">
        <p14:creationId xmlns:p14="http://schemas.microsoft.com/office/powerpoint/2010/main" val="4200794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κειμένου 2">
            <a:extLst>
              <a:ext uri="{FF2B5EF4-FFF2-40B4-BE49-F238E27FC236}">
                <a16:creationId xmlns:a16="http://schemas.microsoft.com/office/drawing/2014/main" id="{222F43D4-52A1-BA84-32E9-836884DFAC1A}"/>
              </a:ext>
            </a:extLst>
          </p:cNvPr>
          <p:cNvSpPr>
            <a:spLocks noGrp="1"/>
          </p:cNvSpPr>
          <p:nvPr>
            <p:ph type="body" idx="1"/>
          </p:nvPr>
        </p:nvSpPr>
        <p:spPr>
          <a:xfrm>
            <a:off x="2764292" y="1681344"/>
            <a:ext cx="3992732" cy="576262"/>
          </a:xfrm>
        </p:spPr>
        <p:txBody>
          <a:bodyPr/>
          <a:lstStyle/>
          <a:p>
            <a:r>
              <a:rPr lang="el-GR" dirty="0"/>
              <a:t>Για το 2</a:t>
            </a:r>
            <a:r>
              <a:rPr lang="el-GR" baseline="30000" dirty="0"/>
              <a:t>ο</a:t>
            </a:r>
            <a:r>
              <a:rPr lang="el-GR" dirty="0"/>
              <a:t> συμβάν:</a:t>
            </a:r>
          </a:p>
          <a:p>
            <a:endParaRPr lang="el-GR" dirty="0"/>
          </a:p>
        </p:txBody>
      </p:sp>
      <p:sp>
        <p:nvSpPr>
          <p:cNvPr id="4" name="Θέση περιεχομένου 3">
            <a:extLst>
              <a:ext uri="{FF2B5EF4-FFF2-40B4-BE49-F238E27FC236}">
                <a16:creationId xmlns:a16="http://schemas.microsoft.com/office/drawing/2014/main" id="{B1A68559-CFE7-23C1-FC6C-1091A0041EAD}"/>
              </a:ext>
            </a:extLst>
          </p:cNvPr>
          <p:cNvSpPr>
            <a:spLocks noGrp="1"/>
          </p:cNvSpPr>
          <p:nvPr>
            <p:ph sz="half" idx="2"/>
          </p:nvPr>
        </p:nvSpPr>
        <p:spPr>
          <a:xfrm>
            <a:off x="2589212" y="1922106"/>
            <a:ext cx="4342893" cy="3980920"/>
          </a:xfrm>
        </p:spPr>
        <p:txBody>
          <a:bodyPr/>
          <a:lstStyle/>
          <a:p>
            <a:r>
              <a:rPr lang="el-GR" dirty="0">
                <a:latin typeface="Times New Roman" panose="02020603050405020304" pitchFamily="18" charset="0"/>
                <a:ea typeface="Times New Roman" panose="02020603050405020304" pitchFamily="18" charset="0"/>
              </a:rPr>
              <a:t>Α</a:t>
            </a:r>
            <a:r>
              <a:rPr lang="el-GR" sz="1800" dirty="0">
                <a:effectLst/>
                <a:latin typeface="Times New Roman" panose="02020603050405020304" pitchFamily="18" charset="0"/>
                <a:ea typeface="Times New Roman" panose="02020603050405020304" pitchFamily="18" charset="0"/>
              </a:rPr>
              <a:t>κόμα και στις πιο εύκολες ασκήσεις, οι μαθητές δεν κατανοούν το τι πρέπει να γράψουν όταν τους ζητείται να βρουν την απέναντι ή την προσκείμενη πλευρά σε μια γωνία. </a:t>
            </a:r>
          </a:p>
          <a:p>
            <a:r>
              <a:rPr lang="el-GR" dirty="0">
                <a:latin typeface="Times New Roman" panose="02020603050405020304" pitchFamily="18" charset="0"/>
                <a:ea typeface="Times New Roman" panose="02020603050405020304" pitchFamily="18" charset="0"/>
              </a:rPr>
              <a:t>Μ</a:t>
            </a:r>
            <a:r>
              <a:rPr lang="el-GR" sz="1800" dirty="0">
                <a:effectLst/>
                <a:latin typeface="Times New Roman" panose="02020603050405020304" pitchFamily="18" charset="0"/>
                <a:ea typeface="Times New Roman" panose="02020603050405020304" pitchFamily="18" charset="0"/>
              </a:rPr>
              <a:t>περδεύονται για το ποια πλευρά θα βάλουν στον αριθμητή και ποια πλευρά στον παρονομαστή.</a:t>
            </a:r>
          </a:p>
          <a:p>
            <a:endParaRPr lang="el-GR" dirty="0"/>
          </a:p>
        </p:txBody>
      </p:sp>
      <p:sp>
        <p:nvSpPr>
          <p:cNvPr id="6" name="Θέση περιεχομένου 5">
            <a:extLst>
              <a:ext uri="{FF2B5EF4-FFF2-40B4-BE49-F238E27FC236}">
                <a16:creationId xmlns:a16="http://schemas.microsoft.com/office/drawing/2014/main" id="{22C62763-7B13-68AE-76E1-53AF43652117}"/>
              </a:ext>
            </a:extLst>
          </p:cNvPr>
          <p:cNvSpPr>
            <a:spLocks noGrp="1"/>
          </p:cNvSpPr>
          <p:nvPr>
            <p:ph sz="quarter" idx="4"/>
          </p:nvPr>
        </p:nvSpPr>
        <p:spPr>
          <a:xfrm>
            <a:off x="7258371" y="1969475"/>
            <a:ext cx="4338674" cy="3354060"/>
          </a:xfrm>
        </p:spPr>
        <p:txBody>
          <a:bodyPr/>
          <a:lstStyle/>
          <a:p>
            <a:r>
              <a:rPr lang="el-GR" dirty="0">
                <a:latin typeface="Times New Roman" panose="02020603050405020304" pitchFamily="18" charset="0"/>
                <a:ea typeface="Times New Roman" panose="02020603050405020304" pitchFamily="18" charset="0"/>
              </a:rPr>
              <a:t>Το επεισόδιο αυτό κρίνεται σημαντικό από διδακτικής άποψης καθώς </a:t>
            </a:r>
            <a:r>
              <a:rPr lang="el-GR" u="sng" dirty="0">
                <a:latin typeface="Times New Roman" panose="02020603050405020304" pitchFamily="18" charset="0"/>
                <a:ea typeface="Times New Roman" panose="02020603050405020304" pitchFamily="18" charset="0"/>
              </a:rPr>
              <a:t>η εκπαιδευτικός προσαρμόζει τη διδασκαλία στις ανάγκες των μαθητών, οι οποίοι με τη σειρά τους κατανοούν καλύτερα όλες της πτυχές των ορισμών.</a:t>
            </a:r>
            <a:r>
              <a:rPr lang="el-GR" dirty="0">
                <a:latin typeface="Times New Roman" panose="02020603050405020304" pitchFamily="18" charset="0"/>
                <a:ea typeface="Times New Roman" panose="02020603050405020304" pitchFamily="18" charset="0"/>
              </a:rPr>
              <a:t> </a:t>
            </a:r>
            <a:endParaRPr lang="el-GR" dirty="0"/>
          </a:p>
        </p:txBody>
      </p:sp>
    </p:spTree>
    <p:extLst>
      <p:ext uri="{BB962C8B-B14F-4D97-AF65-F5344CB8AC3E}">
        <p14:creationId xmlns:p14="http://schemas.microsoft.com/office/powerpoint/2010/main" val="349920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78AB1FE3-4621-A9E3-D832-033D52C2C20B}"/>
              </a:ext>
            </a:extLst>
          </p:cNvPr>
          <p:cNvSpPr>
            <a:spLocks noGrp="1"/>
          </p:cNvSpPr>
          <p:nvPr>
            <p:ph idx="1"/>
          </p:nvPr>
        </p:nvSpPr>
        <p:spPr>
          <a:xfrm>
            <a:off x="2589212" y="1464816"/>
            <a:ext cx="8915400" cy="4769074"/>
          </a:xfrm>
        </p:spPr>
        <p:txBody>
          <a:bodyPr>
            <a:normAutofit/>
          </a:bodyPr>
          <a:lstStyle/>
          <a:p>
            <a:r>
              <a:rPr lang="el-GR" sz="1800" dirty="0">
                <a:effectLst/>
                <a:latin typeface="Times New Roman" panose="02020603050405020304" pitchFamily="18" charset="0"/>
                <a:ea typeface="Times New Roman" panose="02020603050405020304" pitchFamily="18" charset="0"/>
              </a:rPr>
              <a:t>Η εκπαιδευτικός γνωρίζοντας τις γνώσεις και το επίπεδο των μαθητών επιλέγει με τις σύντομες υποδείξεις να υπενθυμίσει στους μαθητές τους τριγωνομετρικούς αριθμούς. Μέσα από αυτό να αναδείξει πιθανές δυσκολίες, κενά που έχουν κάποιοι μαθητές αλλά και να παρατηρήσει ποιοι μαθητές έχουν εμπεδώσει σωστά τις έννοιες. Εκείνοι με τη σειρά τους παρουσιάζουν τυχόν απορίες οι οποίες αλλάζουν την πορεία του μαθήματος. Αυτές θα μπορούσαν να θεωρηθούν ως αναμενόμενες καθώς να μην εμπέδωσαν σωστά πότε να χρησιμοποιούν το πυθαγόρειο θεώρημα.</a:t>
            </a:r>
          </a:p>
          <a:p>
            <a:r>
              <a:rPr lang="el-GR" sz="1800" dirty="0">
                <a:effectLst/>
                <a:latin typeface="Times New Roman" panose="02020603050405020304" pitchFamily="18" charset="0"/>
                <a:ea typeface="Times New Roman" panose="02020603050405020304" pitchFamily="18" charset="0"/>
              </a:rPr>
              <a:t> Η παραδοσιακή διδασκαλία της τριγωνομετρίας χαρακτηρίζεται ως ‘’απομνημόνευση μεμονωμένων γεγονότων και διαδικασιών’’ που αποτυγχάνει να υποστηρίξει μια ολιστική και συνεκτική κατανόηση των εννοιών (</a:t>
            </a:r>
            <a:r>
              <a:rPr lang="en-US" sz="1800" dirty="0">
                <a:effectLst/>
                <a:latin typeface="Times New Roman" panose="02020603050405020304" pitchFamily="18" charset="0"/>
                <a:ea typeface="Times New Roman" panose="02020603050405020304" pitchFamily="18" charset="0"/>
              </a:rPr>
              <a:t>Hirsch</a:t>
            </a:r>
            <a:r>
              <a:rPr lang="el-GR"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Winhold</a:t>
            </a:r>
            <a:r>
              <a:rPr lang="el-GR"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Nichols</a:t>
            </a:r>
            <a:r>
              <a:rPr lang="el-GR" sz="1800" dirty="0">
                <a:effectLst/>
                <a:latin typeface="Times New Roman" panose="02020603050405020304" pitchFamily="18" charset="0"/>
                <a:ea typeface="Times New Roman" panose="02020603050405020304" pitchFamily="18" charset="0"/>
              </a:rPr>
              <a:t>, 1991). Συχνά οι μαθητές κάνουν πολύ συχνά λάθη και αυτό οφείλεται στη φτωχή εννοιολογική κατανόηση πάνω στους τριγωνομετρικούς αριθμούς. Παρατηρείται ότι οι μαθητές μπερδεύονται ποια πλευρά θα βάλουν στον αριθμητή και ποια πλευρά στον παρονομαστή, όπου παίζει σημαντικό ρόλο στη διατύπωση του ημιτόνου και του συνημίτονου μιας γωνίας.</a:t>
            </a:r>
          </a:p>
          <a:p>
            <a:endParaRPr lang="el-GR" dirty="0"/>
          </a:p>
        </p:txBody>
      </p:sp>
    </p:spTree>
    <p:extLst>
      <p:ext uri="{BB962C8B-B14F-4D97-AF65-F5344CB8AC3E}">
        <p14:creationId xmlns:p14="http://schemas.microsoft.com/office/powerpoint/2010/main" val="356504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A8CC383-1D7E-A5A4-099D-D166957C5528}"/>
              </a:ext>
            </a:extLst>
          </p:cNvPr>
          <p:cNvSpPr>
            <a:spLocks noGrp="1"/>
          </p:cNvSpPr>
          <p:nvPr>
            <p:ph type="title"/>
          </p:nvPr>
        </p:nvSpPr>
        <p:spPr/>
        <p:txBody>
          <a:bodyPr/>
          <a:lstStyle/>
          <a:p>
            <a:r>
              <a:rPr lang="el-GR" dirty="0"/>
              <a:t>Η εκπαιδευτικός:</a:t>
            </a:r>
          </a:p>
        </p:txBody>
      </p:sp>
      <p:sp>
        <p:nvSpPr>
          <p:cNvPr id="3" name="Θέση περιεχομένου 2">
            <a:extLst>
              <a:ext uri="{FF2B5EF4-FFF2-40B4-BE49-F238E27FC236}">
                <a16:creationId xmlns:a16="http://schemas.microsoft.com/office/drawing/2014/main" id="{920C64DE-FA4E-2C52-E15C-9576DF318EF4}"/>
              </a:ext>
            </a:extLst>
          </p:cNvPr>
          <p:cNvSpPr>
            <a:spLocks noGrp="1"/>
          </p:cNvSpPr>
          <p:nvPr>
            <p:ph idx="1"/>
          </p:nvPr>
        </p:nvSpPr>
        <p:spPr/>
        <p:txBody>
          <a:bodyPr>
            <a:normAutofit lnSpcReduction="10000"/>
          </a:bodyPr>
          <a:lstStyle/>
          <a:p>
            <a:r>
              <a:rPr lang="el-GR" dirty="0">
                <a:latin typeface="Times New Roman" panose="02020603050405020304" pitchFamily="18" charset="0"/>
                <a:ea typeface="Times New Roman" panose="02020603050405020304" pitchFamily="18" charset="0"/>
              </a:rPr>
              <a:t>Ή</a:t>
            </a:r>
            <a:r>
              <a:rPr lang="el-GR" sz="1800" dirty="0">
                <a:effectLst/>
                <a:latin typeface="Times New Roman" panose="02020603050405020304" pitchFamily="18" charset="0"/>
                <a:ea typeface="Times New Roman" panose="02020603050405020304" pitchFamily="18" charset="0"/>
              </a:rPr>
              <a:t>ταν πολύ φιλική με τους μαθητές, αναγνώρισε τις αδυναμίες των περισσότερων μαθητών και προσπαθούσε στον χρόνο που διέθετε να τους εξηγήσει τις απορίες τους όσο πιο απλά γινόταν. </a:t>
            </a:r>
          </a:p>
          <a:p>
            <a:r>
              <a:rPr lang="el-GR" sz="1800" dirty="0">
                <a:effectLst/>
                <a:latin typeface="Times New Roman" panose="02020603050405020304" pitchFamily="18" charset="0"/>
                <a:ea typeface="Times New Roman" panose="02020603050405020304" pitchFamily="18" charset="0"/>
              </a:rPr>
              <a:t>Έλυσε στην τάξη 3 ασκήσεις , εκ των οποίων η μία ήταν πιο συνδυαστική, παρότρυνε τους μαθητές να πουν από μόνοι τους ποια σειρά βημάτων θα ακολουθήσουν για την επίλυση και τους βοηθούσε όποτε σκέφτονταν λανθασμένα ή δεν μπορούσαν να αναπτύξουν τον συλλογισμό τους, υπενθύμιζε συνεχώς τους ορισμούς των ημιτόνων, συνημίτονων και εφαπτομένης. </a:t>
            </a:r>
          </a:p>
          <a:p>
            <a:r>
              <a:rPr lang="el-GR" sz="1800" dirty="0">
                <a:effectLst/>
                <a:latin typeface="Times New Roman" panose="02020603050405020304" pitchFamily="18" charset="0"/>
                <a:ea typeface="Times New Roman" panose="02020603050405020304" pitchFamily="18" charset="0"/>
              </a:rPr>
              <a:t> </a:t>
            </a:r>
            <a:r>
              <a:rPr lang="el-GR" dirty="0">
                <a:latin typeface="Times New Roman" panose="02020603050405020304" pitchFamily="18" charset="0"/>
                <a:ea typeface="Times New Roman" panose="02020603050405020304" pitchFamily="18" charset="0"/>
              </a:rPr>
              <a:t>Π</a:t>
            </a:r>
            <a:r>
              <a:rPr lang="el-GR" sz="1800" dirty="0">
                <a:effectLst/>
                <a:latin typeface="Times New Roman" panose="02020603050405020304" pitchFamily="18" charset="0"/>
                <a:ea typeface="Times New Roman" panose="02020603050405020304" pitchFamily="18" charset="0"/>
              </a:rPr>
              <a:t>αροτρύνει στους μαθητές να λύσουν δύο ασκήσεις από το φυλλάδιο και όσοι μαθητές δεν έχουν αποκτήσει άνεση με τους τριγωνομετρικούς αριθμούς να λύσουν επιπλέον μια άσκηση από το φυλλάδιο.</a:t>
            </a:r>
          </a:p>
          <a:p>
            <a:r>
              <a:rPr lang="el-GR" sz="1800" dirty="0">
                <a:effectLst/>
                <a:latin typeface="Times New Roman" panose="02020603050405020304" pitchFamily="18" charset="0"/>
                <a:ea typeface="Times New Roman" panose="02020603050405020304" pitchFamily="18" charset="0"/>
              </a:rPr>
              <a:t> Επιδιώκει τον προβληματισμό, την συζήτηση, την ενεργή συμμετοχή των μαθητών και τελικά την πλήρη κατανόηση της διδακτικής έννοιας.</a:t>
            </a:r>
          </a:p>
          <a:p>
            <a:endParaRPr lang="el-GR" dirty="0"/>
          </a:p>
        </p:txBody>
      </p:sp>
    </p:spTree>
    <p:extLst>
      <p:ext uri="{BB962C8B-B14F-4D97-AF65-F5344CB8AC3E}">
        <p14:creationId xmlns:p14="http://schemas.microsoft.com/office/powerpoint/2010/main" val="3567661123"/>
      </p:ext>
    </p:extLst>
  </p:cSld>
  <p:clrMapOvr>
    <a:masterClrMapping/>
  </p:clrMapOvr>
</p:sld>
</file>

<file path=ppt/theme/theme1.xml><?xml version="1.0" encoding="utf-8"?>
<a:theme xmlns:a="http://schemas.openxmlformats.org/drawingml/2006/main" name="Θρόισμα">
  <a:themeElements>
    <a:clrScheme name="Θρόισμα">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Θρόισμα">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Θρόισμα">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151</TotalTime>
  <Words>2607</Words>
  <Application>Microsoft Office PowerPoint</Application>
  <PresentationFormat>Ευρεία οθόνη</PresentationFormat>
  <Paragraphs>124</Paragraphs>
  <Slides>12</Slides>
  <Notes>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12</vt:i4>
      </vt:variant>
    </vt:vector>
  </HeadingPairs>
  <TitlesOfParts>
    <vt:vector size="18" baseType="lpstr">
      <vt:lpstr>Arial</vt:lpstr>
      <vt:lpstr>Calibri</vt:lpstr>
      <vt:lpstr>Century Gothic</vt:lpstr>
      <vt:lpstr>Times New Roman</vt:lpstr>
      <vt:lpstr>Wingdings 3</vt:lpstr>
      <vt:lpstr>Θρόισμα</vt:lpstr>
      <vt:lpstr>1η ομαδική εργασία : Ανάλυση Κρίσιμου Συμβάντος</vt:lpstr>
      <vt:lpstr>Παρακολούθηση στο 3ο Γυμνάσιο Ζωγράφου</vt:lpstr>
      <vt:lpstr>Επαναληπτικό μάθημα πάνω στο Πυθαγόρειο Θεώρημα και τους τριγωνομετρικούς αριθμούς οξείας γωνίας</vt:lpstr>
      <vt:lpstr>1ο Κρίσιμο Συμβάν Έπειτα, ώρα 9:20-9:40π.μ., δουλεύουν όλοι μαζί μια πιο δύσκολη άσκηση που ήταν κι αυτή για το σπίτι. Στο διπλανό σχήμα είναι: ΟΑ=10 m, ΟΒ = 12 m και ΟΓ = 8 m. Να υπολογίσετε τις αποστάσεις ΟΔ, ΑΓ και ΒΔ. </vt:lpstr>
      <vt:lpstr>2ο Κρίσιμο Συμβάν Τέλος, ώρα 9:40-9:50π.μ. κάνουν μια πιο εύκολη άσκηση από το φυλλάδιο που μοιράστηκε στην αρχή του μαθήματος. ΑΒ=6, ΒΓ=10, να βρείτε ημΒ, ημΓ, συνΒ, συνΓ.      </vt:lpstr>
      <vt:lpstr>Παρατηρήσεις πάνω στα κρίσιμα συμβάντα</vt:lpstr>
      <vt:lpstr>Παρουσίαση του PowerPoint</vt:lpstr>
      <vt:lpstr>Παρουσίαση του PowerPoint</vt:lpstr>
      <vt:lpstr>Η εκπαιδευτικός:</vt:lpstr>
      <vt:lpstr>Τι θα κάναμε εμείς</vt:lpstr>
      <vt:lpstr>Υποθετικός διάλογος για το 1ο συμβάν:</vt:lpstr>
      <vt:lpstr>Υποθετικός διάλογος για το 2ο συμβάν:</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1η ομαδική εργασία : Ανάλυση Κρίσιμου Συμβάντος</dc:title>
  <dc:creator>ΝΕΚΤΑΡΙΑ ΦΑΣΟΥΛΑ</dc:creator>
  <cp:lastModifiedBy>Μαρία Χατέλου</cp:lastModifiedBy>
  <cp:revision>7</cp:revision>
  <dcterms:created xsi:type="dcterms:W3CDTF">2024-03-08T11:42:10Z</dcterms:created>
  <dcterms:modified xsi:type="dcterms:W3CDTF">2024-03-08T21:32:32Z</dcterms:modified>
</cp:coreProperties>
</file>