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48" d="100"/>
          <a:sy n="48" d="100"/>
        </p:scale>
        <p:origin x="67" y="86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3/6/2024</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3/6/2024</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3/6/2024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3/6/2024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3/6/2024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3/6/2024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3/6/2024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3/6/2024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3/6/2024</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505CB69-47A8-C8FF-01B9-498D0FFD5D46}"/>
              </a:ext>
            </a:extLst>
          </p:cNvPr>
          <p:cNvSpPr>
            <a:spLocks noGrp="1"/>
          </p:cNvSpPr>
          <p:nvPr>
            <p:ph type="ctrTitle"/>
          </p:nvPr>
        </p:nvSpPr>
        <p:spPr>
          <a:xfrm>
            <a:off x="2598822" y="2430137"/>
            <a:ext cx="7581283" cy="4836935"/>
          </a:xfrm>
        </p:spPr>
        <p:txBody>
          <a:bodyPr/>
          <a:lstStyle/>
          <a:p>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ΕΘΝΙΚΟ ΚΑΙ ΚΑΠΟΔΙΣΤΡΙΑΚΟ ΠΑΝΕΠΙΣΤΗΜΙΟ ΑΘΗΝΩΝ</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ΤΜΗΜΑ ΜΑΘΗΜΑΤΙΚΩΝ</a:t>
            </a: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ΜΑΘΗΜΑ: </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795. </a:t>
            </a:r>
            <a:r>
              <a:rPr lang="el-GR" sz="2400" dirty="0" err="1">
                <a:latin typeface="Times New Roman" panose="02020603050405020304" pitchFamily="18" charset="0"/>
                <a:cs typeface="Times New Roman" panose="02020603050405020304" pitchFamily="18" charset="0"/>
              </a:rPr>
              <a:t>ΠΡΑκτικη</a:t>
            </a:r>
            <a:r>
              <a:rPr lang="el-GR" sz="2400" dirty="0">
                <a:latin typeface="Times New Roman" panose="02020603050405020304" pitchFamily="18" charset="0"/>
                <a:cs typeface="Times New Roman" panose="02020603050405020304" pitchFamily="18" charset="0"/>
              </a:rPr>
              <a:t> </a:t>
            </a:r>
            <a:r>
              <a:rPr lang="el-GR" sz="2400" dirty="0" err="1">
                <a:latin typeface="Times New Roman" panose="02020603050405020304" pitchFamily="18" charset="0"/>
                <a:cs typeface="Times New Roman" panose="02020603050405020304" pitchFamily="18" charset="0"/>
              </a:rPr>
              <a:t>ασκηση</a:t>
            </a:r>
            <a:r>
              <a:rPr lang="el-GR" sz="2400" dirty="0">
                <a:latin typeface="Times New Roman" panose="02020603050405020304" pitchFamily="18" charset="0"/>
                <a:cs typeface="Times New Roman" panose="02020603050405020304" pitchFamily="18" charset="0"/>
              </a:rPr>
              <a:t> σε </a:t>
            </a:r>
            <a:r>
              <a:rPr lang="el-GR" sz="2400" dirty="0" err="1">
                <a:latin typeface="Times New Roman" panose="02020603050405020304" pitchFamily="18" charset="0"/>
                <a:cs typeface="Times New Roman" panose="02020603050405020304" pitchFamily="18" charset="0"/>
              </a:rPr>
              <a:t>σχολεια</a:t>
            </a:r>
            <a:r>
              <a:rPr lang="el-GR" sz="2400" dirty="0">
                <a:latin typeface="Times New Roman" panose="02020603050405020304" pitchFamily="18" charset="0"/>
                <a:cs typeface="Times New Roman" panose="02020603050405020304" pitchFamily="18" charset="0"/>
              </a:rPr>
              <a:t> </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της</a:t>
            </a:r>
            <a:br>
              <a:rPr lang="el-GR" sz="2400" dirty="0">
                <a:latin typeface="Times New Roman" panose="02020603050405020304" pitchFamily="18" charset="0"/>
                <a:cs typeface="Times New Roman" panose="02020603050405020304" pitchFamily="18" charset="0"/>
              </a:rPr>
            </a:br>
            <a:r>
              <a:rPr lang="el-GR" sz="2400" dirty="0" err="1">
                <a:latin typeface="Times New Roman" panose="02020603050405020304" pitchFamily="18" charset="0"/>
                <a:cs typeface="Times New Roman" panose="02020603050405020304" pitchFamily="18" charset="0"/>
              </a:rPr>
              <a:t>δευτεροβαθμιασ</a:t>
            </a:r>
            <a:r>
              <a:rPr lang="el-GR" sz="2400" dirty="0">
                <a:latin typeface="Times New Roman" panose="02020603050405020304" pitchFamily="18" charset="0"/>
                <a:cs typeface="Times New Roman" panose="02020603050405020304" pitchFamily="18" charset="0"/>
              </a:rPr>
              <a:t> </a:t>
            </a:r>
            <a:r>
              <a:rPr lang="el-GR" sz="2400" dirty="0" err="1">
                <a:latin typeface="Times New Roman" panose="02020603050405020304" pitchFamily="18" charset="0"/>
                <a:cs typeface="Times New Roman" panose="02020603050405020304" pitchFamily="18" charset="0"/>
              </a:rPr>
              <a:t>εκπαιδευσησ</a:t>
            </a: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r>
              <a:rPr lang="el-GR" sz="2400" dirty="0" err="1">
                <a:latin typeface="Times New Roman" panose="02020603050405020304" pitchFamily="18" charset="0"/>
                <a:cs typeface="Times New Roman" panose="02020603050405020304" pitchFamily="18" charset="0"/>
              </a:rPr>
              <a:t>θεμα</a:t>
            </a:r>
            <a:r>
              <a:rPr lang="el-GR" sz="2400" dirty="0">
                <a:latin typeface="Times New Roman" panose="02020603050405020304" pitchFamily="18" charset="0"/>
                <a:cs typeface="Times New Roman" panose="02020603050405020304" pitchFamily="18" charset="0"/>
              </a:rPr>
              <a:t>: 1</a:t>
            </a:r>
            <a:r>
              <a:rPr lang="el-GR" sz="2400" baseline="30000" dirty="0">
                <a:latin typeface="Times New Roman" panose="02020603050405020304" pitchFamily="18" charset="0"/>
                <a:cs typeface="Times New Roman" panose="02020603050405020304" pitchFamily="18" charset="0"/>
              </a:rPr>
              <a:t>η</a:t>
            </a:r>
            <a:r>
              <a:rPr lang="el-GR" sz="2400" dirty="0">
                <a:latin typeface="Times New Roman" panose="02020603050405020304" pitchFamily="18" charset="0"/>
                <a:cs typeface="Times New Roman" panose="02020603050405020304" pitchFamily="18" charset="0"/>
              </a:rPr>
              <a:t> </a:t>
            </a:r>
            <a:r>
              <a:rPr lang="el-GR" sz="2400" dirty="0" err="1">
                <a:latin typeface="Times New Roman" panose="02020603050405020304" pitchFamily="18" charset="0"/>
                <a:cs typeface="Times New Roman" panose="02020603050405020304" pitchFamily="18" charset="0"/>
              </a:rPr>
              <a:t>ομαδικη</a:t>
            </a:r>
            <a:r>
              <a:rPr lang="el-GR" sz="2400" dirty="0">
                <a:latin typeface="Times New Roman" panose="02020603050405020304" pitchFamily="18" charset="0"/>
                <a:cs typeface="Times New Roman" panose="02020603050405020304" pitchFamily="18" charset="0"/>
              </a:rPr>
              <a:t> </a:t>
            </a:r>
            <a:r>
              <a:rPr lang="el-GR" sz="2400" dirty="0" err="1">
                <a:latin typeface="Times New Roman" panose="02020603050405020304" pitchFamily="18" charset="0"/>
                <a:cs typeface="Times New Roman" panose="02020603050405020304" pitchFamily="18" charset="0"/>
              </a:rPr>
              <a:t>εργασια-αναλυση</a:t>
            </a:r>
            <a:r>
              <a:rPr lang="el-GR" sz="2400" dirty="0">
                <a:latin typeface="Times New Roman" panose="02020603050405020304" pitchFamily="18" charset="0"/>
                <a:cs typeface="Times New Roman" panose="02020603050405020304" pitchFamily="18" charset="0"/>
              </a:rPr>
              <a:t>                     </a:t>
            </a:r>
            <a:r>
              <a:rPr lang="el-GR" sz="2400" dirty="0" err="1">
                <a:latin typeface="Times New Roman" panose="02020603050405020304" pitchFamily="18" charset="0"/>
                <a:cs typeface="Times New Roman" panose="02020603050405020304" pitchFamily="18" charset="0"/>
              </a:rPr>
              <a:t>κρισιμου</a:t>
            </a:r>
            <a:r>
              <a:rPr lang="el-GR" sz="2400" dirty="0">
                <a:latin typeface="Times New Roman" panose="02020603050405020304" pitchFamily="18" charset="0"/>
                <a:cs typeface="Times New Roman" panose="02020603050405020304" pitchFamily="18" charset="0"/>
              </a:rPr>
              <a:t> </a:t>
            </a:r>
            <a:r>
              <a:rPr lang="el-GR" sz="2400" dirty="0" err="1">
                <a:latin typeface="Times New Roman" panose="02020603050405020304" pitchFamily="18" charset="0"/>
                <a:cs typeface="Times New Roman" panose="02020603050405020304" pitchFamily="18" charset="0"/>
              </a:rPr>
              <a:t>συμβαντοσ</a:t>
            </a: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r>
              <a:rPr lang="el-GR" sz="2400" dirty="0" err="1">
                <a:latin typeface="Times New Roman" panose="02020603050405020304" pitchFamily="18" charset="0"/>
                <a:cs typeface="Times New Roman" panose="02020603050405020304" pitchFamily="18" charset="0"/>
              </a:rPr>
              <a:t>ευαγγελοσ</a:t>
            </a:r>
            <a:r>
              <a:rPr lang="el-GR" sz="2400" dirty="0">
                <a:latin typeface="Times New Roman" panose="02020603050405020304" pitchFamily="18" charset="0"/>
                <a:cs typeface="Times New Roman" panose="02020603050405020304" pitchFamily="18" charset="0"/>
              </a:rPr>
              <a:t> </a:t>
            </a:r>
            <a:r>
              <a:rPr lang="el-GR" sz="2400" dirty="0" err="1">
                <a:latin typeface="Times New Roman" panose="02020603050405020304" pitchFamily="18" charset="0"/>
                <a:cs typeface="Times New Roman" panose="02020603050405020304" pitchFamily="18" charset="0"/>
              </a:rPr>
              <a:t>καλατζησ</a:t>
            </a:r>
            <a:br>
              <a:rPr lang="el-GR" sz="2400" dirty="0">
                <a:latin typeface="Times New Roman" panose="02020603050405020304" pitchFamily="18" charset="0"/>
                <a:cs typeface="Times New Roman" panose="02020603050405020304" pitchFamily="18" charset="0"/>
              </a:rPr>
            </a:br>
            <a:r>
              <a:rPr lang="el-GR" sz="2400" dirty="0" err="1">
                <a:latin typeface="Times New Roman" panose="02020603050405020304" pitchFamily="18" charset="0"/>
                <a:cs typeface="Times New Roman" panose="02020603050405020304" pitchFamily="18" charset="0"/>
              </a:rPr>
              <a:t>φωτησ</a:t>
            </a:r>
            <a:r>
              <a:rPr lang="el-GR" sz="2400" dirty="0">
                <a:latin typeface="Times New Roman" panose="02020603050405020304" pitchFamily="18" charset="0"/>
                <a:cs typeface="Times New Roman" panose="02020603050405020304" pitchFamily="18" charset="0"/>
              </a:rPr>
              <a:t> </a:t>
            </a:r>
            <a:r>
              <a:rPr lang="el-GR" sz="2400" dirty="0" err="1">
                <a:latin typeface="Times New Roman" panose="02020603050405020304" pitchFamily="18" charset="0"/>
                <a:cs typeface="Times New Roman" panose="02020603050405020304" pitchFamily="18" charset="0"/>
              </a:rPr>
              <a:t>μπαλασινασ</a:t>
            </a: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endParaRPr lang="el-GR" sz="2400" dirty="0">
              <a:latin typeface="Times New Roman" panose="02020603050405020304" pitchFamily="18" charset="0"/>
              <a:cs typeface="Times New Roman" panose="02020603050405020304" pitchFamily="18" charset="0"/>
            </a:endParaRPr>
          </a:p>
        </p:txBody>
      </p:sp>
      <p:pic>
        <p:nvPicPr>
          <p:cNvPr id="4" name="Εικόνα 3">
            <a:extLst>
              <a:ext uri="{FF2B5EF4-FFF2-40B4-BE49-F238E27FC236}">
                <a16:creationId xmlns:a16="http://schemas.microsoft.com/office/drawing/2014/main" id="{9CAD496E-583C-0ADC-A6DD-C60A3CABF0CF}"/>
              </a:ext>
            </a:extLst>
          </p:cNvPr>
          <p:cNvPicPr>
            <a:picLocks noChangeAspect="1"/>
          </p:cNvPicPr>
          <p:nvPr/>
        </p:nvPicPr>
        <p:blipFill>
          <a:blip r:embed="rId2"/>
          <a:stretch>
            <a:fillRect/>
          </a:stretch>
        </p:blipFill>
        <p:spPr>
          <a:xfrm>
            <a:off x="1248084" y="1628032"/>
            <a:ext cx="2476883" cy="2089280"/>
          </a:xfrm>
          <a:prstGeom prst="rect">
            <a:avLst/>
          </a:prstGeom>
        </p:spPr>
      </p:pic>
    </p:spTree>
    <p:extLst>
      <p:ext uri="{BB962C8B-B14F-4D97-AF65-F5344CB8AC3E}">
        <p14:creationId xmlns:p14="http://schemas.microsoft.com/office/powerpoint/2010/main" val="57839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Εικόνα 1">
            <a:extLst>
              <a:ext uri="{FF2B5EF4-FFF2-40B4-BE49-F238E27FC236}">
                <a16:creationId xmlns:a16="http://schemas.microsoft.com/office/drawing/2014/main" id="{420D682F-2C9B-83A7-964B-F3C2A53C06C8}"/>
              </a:ext>
            </a:extLst>
          </p:cNvPr>
          <p:cNvPicPr>
            <a:picLocks noChangeAspect="1"/>
          </p:cNvPicPr>
          <p:nvPr/>
        </p:nvPicPr>
        <p:blipFill>
          <a:blip r:embed="rId2"/>
          <a:stretch>
            <a:fillRect/>
          </a:stretch>
        </p:blipFill>
        <p:spPr>
          <a:xfrm>
            <a:off x="930442" y="469471"/>
            <a:ext cx="10780295" cy="6139875"/>
          </a:xfrm>
          <a:prstGeom prst="rect">
            <a:avLst/>
          </a:prstGeom>
        </p:spPr>
      </p:pic>
    </p:spTree>
    <p:extLst>
      <p:ext uri="{BB962C8B-B14F-4D97-AF65-F5344CB8AC3E}">
        <p14:creationId xmlns:p14="http://schemas.microsoft.com/office/powerpoint/2010/main" val="1992783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Εικόνα 2">
            <a:extLst>
              <a:ext uri="{FF2B5EF4-FFF2-40B4-BE49-F238E27FC236}">
                <a16:creationId xmlns:a16="http://schemas.microsoft.com/office/drawing/2014/main" id="{EE880ADC-AC50-BDFA-5012-96949C343BA1}"/>
              </a:ext>
            </a:extLst>
          </p:cNvPr>
          <p:cNvPicPr>
            <a:picLocks noChangeAspect="1"/>
          </p:cNvPicPr>
          <p:nvPr/>
        </p:nvPicPr>
        <p:blipFill>
          <a:blip r:embed="rId2"/>
          <a:stretch>
            <a:fillRect/>
          </a:stretch>
        </p:blipFill>
        <p:spPr>
          <a:xfrm>
            <a:off x="1079262" y="176463"/>
            <a:ext cx="9573738" cy="3834063"/>
          </a:xfrm>
          <a:prstGeom prst="rect">
            <a:avLst/>
          </a:prstGeom>
        </p:spPr>
      </p:pic>
      <p:pic>
        <p:nvPicPr>
          <p:cNvPr id="7" name="Εικόνα 6">
            <a:extLst>
              <a:ext uri="{FF2B5EF4-FFF2-40B4-BE49-F238E27FC236}">
                <a16:creationId xmlns:a16="http://schemas.microsoft.com/office/drawing/2014/main" id="{682F1F80-D60D-16FA-D745-C775AFD0844A}"/>
              </a:ext>
            </a:extLst>
          </p:cNvPr>
          <p:cNvPicPr>
            <a:picLocks noChangeAspect="1"/>
          </p:cNvPicPr>
          <p:nvPr/>
        </p:nvPicPr>
        <p:blipFill>
          <a:blip r:embed="rId3"/>
          <a:stretch>
            <a:fillRect/>
          </a:stretch>
        </p:blipFill>
        <p:spPr>
          <a:xfrm>
            <a:off x="1079262" y="4246746"/>
            <a:ext cx="9573738" cy="2611254"/>
          </a:xfrm>
          <a:prstGeom prst="rect">
            <a:avLst/>
          </a:prstGeom>
        </p:spPr>
      </p:pic>
    </p:spTree>
    <p:extLst>
      <p:ext uri="{BB962C8B-B14F-4D97-AF65-F5344CB8AC3E}">
        <p14:creationId xmlns:p14="http://schemas.microsoft.com/office/powerpoint/2010/main" val="1827927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Εικόνα 1">
            <a:extLst>
              <a:ext uri="{FF2B5EF4-FFF2-40B4-BE49-F238E27FC236}">
                <a16:creationId xmlns:a16="http://schemas.microsoft.com/office/drawing/2014/main" id="{22BF5F9B-42DD-7C2C-2627-33C4EE8AD03C}"/>
              </a:ext>
            </a:extLst>
          </p:cNvPr>
          <p:cNvPicPr>
            <a:picLocks noChangeAspect="1"/>
          </p:cNvPicPr>
          <p:nvPr/>
        </p:nvPicPr>
        <p:blipFill>
          <a:blip r:embed="rId2"/>
          <a:stretch>
            <a:fillRect/>
          </a:stretch>
        </p:blipFill>
        <p:spPr>
          <a:xfrm>
            <a:off x="882315" y="260684"/>
            <a:ext cx="10876548" cy="6336632"/>
          </a:xfrm>
          <a:prstGeom prst="rect">
            <a:avLst/>
          </a:prstGeom>
        </p:spPr>
      </p:pic>
    </p:spTree>
    <p:extLst>
      <p:ext uri="{BB962C8B-B14F-4D97-AF65-F5344CB8AC3E}">
        <p14:creationId xmlns:p14="http://schemas.microsoft.com/office/powerpoint/2010/main" val="817291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0C9F596-0258-956D-AA50-1DE17ACA6C2E}"/>
              </a:ext>
            </a:extLst>
          </p:cNvPr>
          <p:cNvSpPr>
            <a:spLocks noGrp="1"/>
          </p:cNvSpPr>
          <p:nvPr>
            <p:ph type="title"/>
          </p:nvPr>
        </p:nvSpPr>
        <p:spPr>
          <a:xfrm>
            <a:off x="1219200" y="140368"/>
            <a:ext cx="9601200" cy="1485900"/>
          </a:xfrm>
        </p:spPr>
        <p:txBody>
          <a:bodyPr>
            <a:normAutofit/>
          </a:bodyPr>
          <a:lstStyle/>
          <a:p>
            <a:r>
              <a:rPr lang="el-GR" sz="2400" dirty="0">
                <a:latin typeface="Times New Roman" panose="02020603050405020304" pitchFamily="18" charset="0"/>
                <a:cs typeface="Times New Roman" panose="02020603050405020304" pitchFamily="18" charset="0"/>
              </a:rPr>
              <a:t>ΜΑΘΗΜΑ: Στατιστική, Α’ Γυμνασίου.</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ΗΜΕΡΟΜΗΝΙΑ: 29/02/2024</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Περιγραφή σύντομη του πρώτου κρίσιμου συμβάντος που επιλέχθηκε</a:t>
            </a:r>
          </a:p>
        </p:txBody>
      </p:sp>
      <p:sp>
        <p:nvSpPr>
          <p:cNvPr id="7" name="TextBox 6">
            <a:extLst>
              <a:ext uri="{FF2B5EF4-FFF2-40B4-BE49-F238E27FC236}">
                <a16:creationId xmlns:a16="http://schemas.microsoft.com/office/drawing/2014/main" id="{12DB4BA8-B98D-336E-BF23-55352EBA68D3}"/>
              </a:ext>
            </a:extLst>
          </p:cNvPr>
          <p:cNvSpPr txBox="1"/>
          <p:nvPr/>
        </p:nvSpPr>
        <p:spPr>
          <a:xfrm>
            <a:off x="1026695" y="1215838"/>
            <a:ext cx="10531642" cy="5262979"/>
          </a:xfrm>
          <a:prstGeom prst="rect">
            <a:avLst/>
          </a:prstGeom>
          <a:noFill/>
        </p:spPr>
        <p:txBody>
          <a:bodyPr wrap="square">
            <a:spAutoFit/>
          </a:bodyPr>
          <a:lstStyle/>
          <a:p>
            <a:r>
              <a:rPr lang="el-GR" sz="1200" dirty="0">
                <a:effectLst/>
                <a:latin typeface="Times New Roman" panose="02020603050405020304" pitchFamily="18" charset="0"/>
                <a:ea typeface="Times New Roman" panose="02020603050405020304" pitchFamily="18" charset="0"/>
              </a:rPr>
              <a:t> </a:t>
            </a:r>
            <a:r>
              <a:rPr lang="el-GR" sz="1600" dirty="0">
                <a:effectLst/>
                <a:latin typeface="Times New Roman" panose="02020603050405020304" pitchFamily="18" charset="0"/>
                <a:ea typeface="Times New Roman" panose="02020603050405020304" pitchFamily="18" charset="0"/>
              </a:rPr>
              <a:t>Ο εκπαιδευτικός έχει παρουσιάσει στους μαθητές του στατιστικά στοιχεία και τα αντίστοιχα διαγράμματα που αφορούν 4 τμήματα μιας τάξης. Κάθε τμήμα έχει 26 μαθητές με τον διαχωρισμό σε τμήματα να έχει γίνει με βάση τα επώνυμα και τις ξένες γλώσσες των μαθητών. Δίνονται τα πλήθη των μαθητών κάθε τμήματος που έχουν γεννηθεί σε καθέναν από τους 12 μήνες του έτους. Το ερώτημα που θέτει ο εκπαιδευτικός είναι γιατί υπάρχουν μήνες στους οποίους για κάποια τμήματα δεν υπάρχουν μαθητές που έχουν γεννηθεί σε αυτούς. </a:t>
            </a:r>
          </a:p>
          <a:p>
            <a:r>
              <a:rPr lang="el-GR" sz="1600" dirty="0">
                <a:effectLst/>
                <a:latin typeface="Times New Roman" panose="02020603050405020304" pitchFamily="18" charset="0"/>
                <a:ea typeface="Times New Roman" panose="02020603050405020304" pitchFamily="18" charset="0"/>
              </a:rPr>
              <a:t>-Μ1: Έτυχε. </a:t>
            </a:r>
          </a:p>
          <a:p>
            <a:r>
              <a:rPr lang="el-GR" sz="1600" dirty="0">
                <a:effectLst/>
                <a:latin typeface="Times New Roman" panose="02020603050405020304" pitchFamily="18" charset="0"/>
                <a:ea typeface="Times New Roman" panose="02020603050405020304" pitchFamily="18" charset="0"/>
              </a:rPr>
              <a:t>-Κ: Γιατί;</a:t>
            </a:r>
          </a:p>
          <a:p>
            <a:r>
              <a:rPr lang="el-GR" sz="1600" dirty="0">
                <a:effectLst/>
                <a:latin typeface="Times New Roman" panose="02020603050405020304" pitchFamily="18" charset="0"/>
                <a:ea typeface="Times New Roman" panose="02020603050405020304" pitchFamily="18" charset="0"/>
              </a:rPr>
              <a:t>[…]</a:t>
            </a:r>
          </a:p>
          <a:p>
            <a:r>
              <a:rPr lang="el-GR" sz="1600" dirty="0">
                <a:effectLst/>
                <a:latin typeface="Times New Roman" panose="02020603050405020304" pitchFamily="18" charset="0"/>
                <a:ea typeface="Times New Roman" panose="02020603050405020304" pitchFamily="18" charset="0"/>
              </a:rPr>
              <a:t>-Κ: Το 26 είναι μικρός αριθμός και οι μήνες είναι πολλοί (12). Σε ιδανικές συνθήκες, σε κάθε μήνα θα αντιστοιχούσαν 2 μαθητές και σε κάποιους 3. Ωστόσο υπάρχει </a:t>
            </a:r>
            <a:r>
              <a:rPr lang="el-GR" sz="1600" dirty="0" err="1">
                <a:effectLst/>
                <a:latin typeface="Times New Roman" panose="02020603050405020304" pitchFamily="18" charset="0"/>
                <a:ea typeface="Times New Roman" panose="02020603050405020304" pitchFamily="18" charset="0"/>
              </a:rPr>
              <a:t>τυχαιότητα</a:t>
            </a:r>
            <a:r>
              <a:rPr lang="el-GR" sz="1600" dirty="0">
                <a:effectLst/>
                <a:latin typeface="Times New Roman" panose="02020603050405020304" pitchFamily="18" charset="0"/>
                <a:ea typeface="Times New Roman" panose="02020603050405020304" pitchFamily="18" charset="0"/>
              </a:rPr>
              <a:t> οπότε είναι λογικό να υπάρχουν και μήνες χωρίς καθόλου μαθητές. Αν ρίξουμε ένα ζάρι 12 φορές δεν σημαίνει ότι κάθε αριθμός θα εμφανιστεί 2 φορές.</a:t>
            </a:r>
          </a:p>
          <a:p>
            <a:r>
              <a:rPr lang="el-GR" sz="1600" dirty="0">
                <a:effectLst/>
                <a:latin typeface="Times New Roman" panose="02020603050405020304" pitchFamily="18" charset="0"/>
                <a:ea typeface="Times New Roman" panose="02020603050405020304" pitchFamily="18" charset="0"/>
              </a:rPr>
              <a:t>- Μ2: Μα η επιλογή έχει γίνει βάση των επώνυμων και των ξένων γλωσσών. Αν π.χ. τα τμήματα Α1 και Α2 αντάλλαζαν μαθητές, τότε και τα δύο τμήματα θα είχαν μαθητές και από τους 12 μήνες.</a:t>
            </a:r>
          </a:p>
          <a:p>
            <a:r>
              <a:rPr lang="el-GR" sz="1600" dirty="0">
                <a:effectLst/>
                <a:latin typeface="Times New Roman" panose="02020603050405020304" pitchFamily="18" charset="0"/>
                <a:ea typeface="Times New Roman" panose="02020603050405020304" pitchFamily="18" charset="0"/>
              </a:rPr>
              <a:t>-Κ: Ναι, αλλά η επιλογή έχει γίνει τυχαία και όχι ώστε κάθε τμήμα να έχει μαθητές και από τους 12 μήνες.</a:t>
            </a:r>
          </a:p>
          <a:p>
            <a:r>
              <a:rPr lang="el-GR" sz="1600" dirty="0">
                <a:effectLst/>
                <a:latin typeface="Times New Roman" panose="02020603050405020304" pitchFamily="18" charset="0"/>
                <a:ea typeface="Times New Roman" panose="02020603050405020304" pitchFamily="18" charset="0"/>
              </a:rPr>
              <a:t>-Μ2: Όμως τους έχουν χωρίσει με βάση τα επώνυμα και τις ξένες γλώσσες.</a:t>
            </a:r>
          </a:p>
          <a:p>
            <a:r>
              <a:rPr lang="el-GR" sz="1600" dirty="0">
                <a:effectLst/>
                <a:latin typeface="Times New Roman" panose="02020603050405020304" pitchFamily="18" charset="0"/>
                <a:ea typeface="Times New Roman" panose="02020603050405020304" pitchFamily="18" charset="0"/>
              </a:rPr>
              <a:t>-Κ: Έχεις κολλήσει στα επώνυμα και στις ξένες γλώσσες. Αν το κριτήριο χωρισμού σε τμήματα ήταν άλλο θα μπορούσε να γίνει αυτό που λες αλλά εδώ ο χωρισμός είναι τυχαίος. Σκεφτείτε ότι ρίχνουμε ένα ζάρι 12 φορές. Αυτό δεν σημαίνει ότι κάθε αριθμός θα εμφανιστεί 2 φορές. Υπάρχει </a:t>
            </a:r>
            <a:r>
              <a:rPr lang="el-GR" sz="1600" dirty="0" err="1">
                <a:effectLst/>
                <a:latin typeface="Times New Roman" panose="02020603050405020304" pitchFamily="18" charset="0"/>
                <a:ea typeface="Times New Roman" panose="02020603050405020304" pitchFamily="18" charset="0"/>
              </a:rPr>
              <a:t>τυχαιότητα</a:t>
            </a:r>
            <a:r>
              <a:rPr lang="el-GR" sz="1600" dirty="0">
                <a:effectLst/>
                <a:latin typeface="Times New Roman" panose="02020603050405020304" pitchFamily="18" charset="0"/>
                <a:ea typeface="Times New Roman" panose="02020603050405020304" pitchFamily="18" charset="0"/>
              </a:rPr>
              <a:t>.</a:t>
            </a:r>
          </a:p>
          <a:p>
            <a:r>
              <a:rPr lang="el-GR" sz="1600" dirty="0">
                <a:effectLst/>
                <a:latin typeface="Times New Roman" panose="02020603050405020304" pitchFamily="18" charset="0"/>
                <a:ea typeface="Times New Roman" panose="02020603050405020304" pitchFamily="18" charset="0"/>
              </a:rPr>
              <a:t>-Μ2: Και δεν θα μπορούσε να ευνοηθεί ένα αποτέλεσμα;</a:t>
            </a:r>
          </a:p>
          <a:p>
            <a:r>
              <a:rPr lang="el-GR" sz="1600" dirty="0">
                <a:effectLst/>
                <a:latin typeface="Times New Roman" panose="02020603050405020304" pitchFamily="18" charset="0"/>
                <a:ea typeface="Times New Roman" panose="02020603050405020304" pitchFamily="18" charset="0"/>
              </a:rPr>
              <a:t>-Κ: Μιλάμε για ιδανικό ζάρι.</a:t>
            </a:r>
          </a:p>
          <a:p>
            <a:r>
              <a:rPr lang="el-GR" sz="1600" dirty="0">
                <a:effectLst/>
                <a:latin typeface="Times New Roman" panose="02020603050405020304" pitchFamily="18" charset="0"/>
                <a:ea typeface="Times New Roman" panose="02020603050405020304" pitchFamily="18" charset="0"/>
              </a:rPr>
              <a:t>-Μ2: Αλλά υπάρχουν κριτήρια. Ακόμα και σε περίπτωση τύχης υπάρχουν κριτήρια.</a:t>
            </a:r>
          </a:p>
        </p:txBody>
      </p:sp>
    </p:spTree>
    <p:extLst>
      <p:ext uri="{BB962C8B-B14F-4D97-AF65-F5344CB8AC3E}">
        <p14:creationId xmlns:p14="http://schemas.microsoft.com/office/powerpoint/2010/main" val="276680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a:extLst>
              <a:ext uri="{FF2B5EF4-FFF2-40B4-BE49-F238E27FC236}">
                <a16:creationId xmlns:a16="http://schemas.microsoft.com/office/drawing/2014/main" id="{5C52179A-B920-5401-1DA2-4F650744713A}"/>
              </a:ext>
            </a:extLst>
          </p:cNvPr>
          <p:cNvPicPr>
            <a:picLocks noChangeAspect="1"/>
          </p:cNvPicPr>
          <p:nvPr/>
        </p:nvPicPr>
        <p:blipFill>
          <a:blip r:embed="rId2"/>
          <a:stretch>
            <a:fillRect/>
          </a:stretch>
        </p:blipFill>
        <p:spPr>
          <a:xfrm>
            <a:off x="1021898" y="513346"/>
            <a:ext cx="11471827" cy="5582653"/>
          </a:xfrm>
          <a:prstGeom prst="rect">
            <a:avLst/>
          </a:prstGeom>
        </p:spPr>
      </p:pic>
    </p:spTree>
    <p:extLst>
      <p:ext uri="{BB962C8B-B14F-4D97-AF65-F5344CB8AC3E}">
        <p14:creationId xmlns:p14="http://schemas.microsoft.com/office/powerpoint/2010/main" val="4253080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Εικόνα 2">
            <a:extLst>
              <a:ext uri="{FF2B5EF4-FFF2-40B4-BE49-F238E27FC236}">
                <a16:creationId xmlns:a16="http://schemas.microsoft.com/office/drawing/2014/main" id="{6FBF5530-0730-4AD4-82A1-43DF9D7D0849}"/>
              </a:ext>
            </a:extLst>
          </p:cNvPr>
          <p:cNvPicPr>
            <a:picLocks noChangeAspect="1"/>
          </p:cNvPicPr>
          <p:nvPr/>
        </p:nvPicPr>
        <p:blipFill>
          <a:blip r:embed="rId2"/>
          <a:stretch>
            <a:fillRect/>
          </a:stretch>
        </p:blipFill>
        <p:spPr>
          <a:xfrm>
            <a:off x="1427748" y="218794"/>
            <a:ext cx="10764252" cy="6639206"/>
          </a:xfrm>
          <a:prstGeom prst="rect">
            <a:avLst/>
          </a:prstGeom>
        </p:spPr>
      </p:pic>
    </p:spTree>
    <p:extLst>
      <p:ext uri="{BB962C8B-B14F-4D97-AF65-F5344CB8AC3E}">
        <p14:creationId xmlns:p14="http://schemas.microsoft.com/office/powerpoint/2010/main" val="2126273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Εικόνα 1">
            <a:extLst>
              <a:ext uri="{FF2B5EF4-FFF2-40B4-BE49-F238E27FC236}">
                <a16:creationId xmlns:a16="http://schemas.microsoft.com/office/drawing/2014/main" id="{BF9BED8D-81C6-4589-0862-56A0F4385F96}"/>
              </a:ext>
            </a:extLst>
          </p:cNvPr>
          <p:cNvPicPr>
            <a:picLocks noChangeAspect="1"/>
          </p:cNvPicPr>
          <p:nvPr/>
        </p:nvPicPr>
        <p:blipFill>
          <a:blip r:embed="rId2"/>
          <a:stretch>
            <a:fillRect/>
          </a:stretch>
        </p:blipFill>
        <p:spPr>
          <a:xfrm>
            <a:off x="1869789" y="557462"/>
            <a:ext cx="9247389" cy="5999747"/>
          </a:xfrm>
          <a:prstGeom prst="rect">
            <a:avLst/>
          </a:prstGeom>
        </p:spPr>
      </p:pic>
    </p:spTree>
    <p:extLst>
      <p:ext uri="{BB962C8B-B14F-4D97-AF65-F5344CB8AC3E}">
        <p14:creationId xmlns:p14="http://schemas.microsoft.com/office/powerpoint/2010/main" val="3883664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Εικόνα 1">
            <a:extLst>
              <a:ext uri="{FF2B5EF4-FFF2-40B4-BE49-F238E27FC236}">
                <a16:creationId xmlns:a16="http://schemas.microsoft.com/office/drawing/2014/main" id="{02A27751-46BC-65E1-67AC-6C4A8F5F9DFD}"/>
              </a:ext>
            </a:extLst>
          </p:cNvPr>
          <p:cNvPicPr>
            <a:picLocks noChangeAspect="1"/>
          </p:cNvPicPr>
          <p:nvPr/>
        </p:nvPicPr>
        <p:blipFill>
          <a:blip r:embed="rId2"/>
          <a:stretch>
            <a:fillRect/>
          </a:stretch>
        </p:blipFill>
        <p:spPr>
          <a:xfrm>
            <a:off x="1055443" y="429126"/>
            <a:ext cx="10976234" cy="5999748"/>
          </a:xfrm>
          <a:prstGeom prst="rect">
            <a:avLst/>
          </a:prstGeom>
        </p:spPr>
      </p:pic>
    </p:spTree>
    <p:extLst>
      <p:ext uri="{BB962C8B-B14F-4D97-AF65-F5344CB8AC3E}">
        <p14:creationId xmlns:p14="http://schemas.microsoft.com/office/powerpoint/2010/main" val="3491498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Εικόνα 1">
            <a:extLst>
              <a:ext uri="{FF2B5EF4-FFF2-40B4-BE49-F238E27FC236}">
                <a16:creationId xmlns:a16="http://schemas.microsoft.com/office/drawing/2014/main" id="{BF2D4A92-8326-9448-2A5A-811037B06A7A}"/>
              </a:ext>
            </a:extLst>
          </p:cNvPr>
          <p:cNvPicPr>
            <a:picLocks noChangeAspect="1"/>
          </p:cNvPicPr>
          <p:nvPr/>
        </p:nvPicPr>
        <p:blipFill>
          <a:blip r:embed="rId2"/>
          <a:stretch>
            <a:fillRect/>
          </a:stretch>
        </p:blipFill>
        <p:spPr>
          <a:xfrm>
            <a:off x="897914" y="332873"/>
            <a:ext cx="10925118" cy="6525127"/>
          </a:xfrm>
          <a:prstGeom prst="rect">
            <a:avLst/>
          </a:prstGeom>
        </p:spPr>
      </p:pic>
    </p:spTree>
    <p:extLst>
      <p:ext uri="{BB962C8B-B14F-4D97-AF65-F5344CB8AC3E}">
        <p14:creationId xmlns:p14="http://schemas.microsoft.com/office/powerpoint/2010/main" val="3272713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F121A7D-83E3-0A89-AC91-4D76B5ADFA3A}"/>
              </a:ext>
            </a:extLst>
          </p:cNvPr>
          <p:cNvSpPr>
            <a:spLocks noGrp="1"/>
          </p:cNvSpPr>
          <p:nvPr>
            <p:ph type="title"/>
          </p:nvPr>
        </p:nvSpPr>
        <p:spPr>
          <a:xfrm>
            <a:off x="938463" y="236621"/>
            <a:ext cx="9601200" cy="1485900"/>
          </a:xfrm>
        </p:spPr>
        <p:txBody>
          <a:bodyPr>
            <a:normAutofit/>
          </a:bodyPr>
          <a:lstStyle/>
          <a:p>
            <a:r>
              <a:rPr lang="el-GR" sz="2400" dirty="0">
                <a:latin typeface="Times New Roman" panose="02020603050405020304" pitchFamily="18" charset="0"/>
                <a:cs typeface="Times New Roman" panose="02020603050405020304" pitchFamily="18" charset="0"/>
              </a:rPr>
              <a:t>ΜΑΘΗΜΑ: 2.5 Ανισότητες-Ανισώσεις με έναν άγνωστο, Γ’ Γυμνασίου.</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ΗΜΕΡΟΜΗΝΙΑ: 29/02/2024</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Περιγραφή σύντομη του δεύτερου κρίσιμου συμβάντος που επιλέχθηκε</a:t>
            </a:r>
          </a:p>
        </p:txBody>
      </p:sp>
      <p:pic>
        <p:nvPicPr>
          <p:cNvPr id="4" name="Εικόνα 3">
            <a:extLst>
              <a:ext uri="{FF2B5EF4-FFF2-40B4-BE49-F238E27FC236}">
                <a16:creationId xmlns:a16="http://schemas.microsoft.com/office/drawing/2014/main" id="{53E60834-3941-36A5-EF98-EB23615737BE}"/>
              </a:ext>
            </a:extLst>
          </p:cNvPr>
          <p:cNvPicPr>
            <a:picLocks noChangeAspect="1"/>
          </p:cNvPicPr>
          <p:nvPr/>
        </p:nvPicPr>
        <p:blipFill>
          <a:blip r:embed="rId2"/>
          <a:stretch>
            <a:fillRect/>
          </a:stretch>
        </p:blipFill>
        <p:spPr>
          <a:xfrm>
            <a:off x="1114927" y="1540416"/>
            <a:ext cx="9601200" cy="4924552"/>
          </a:xfrm>
          <a:prstGeom prst="rect">
            <a:avLst/>
          </a:prstGeom>
        </p:spPr>
      </p:pic>
    </p:spTree>
    <p:extLst>
      <p:ext uri="{BB962C8B-B14F-4D97-AF65-F5344CB8AC3E}">
        <p14:creationId xmlns:p14="http://schemas.microsoft.com/office/powerpoint/2010/main" val="4105267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Εικόνα 1">
            <a:extLst>
              <a:ext uri="{FF2B5EF4-FFF2-40B4-BE49-F238E27FC236}">
                <a16:creationId xmlns:a16="http://schemas.microsoft.com/office/drawing/2014/main" id="{2A31811E-99ED-2EEA-EB56-725A972C18D9}"/>
              </a:ext>
            </a:extLst>
          </p:cNvPr>
          <p:cNvPicPr>
            <a:picLocks noChangeAspect="1"/>
          </p:cNvPicPr>
          <p:nvPr/>
        </p:nvPicPr>
        <p:blipFill>
          <a:blip r:embed="rId2"/>
          <a:stretch>
            <a:fillRect/>
          </a:stretch>
        </p:blipFill>
        <p:spPr>
          <a:xfrm>
            <a:off x="1090863" y="609378"/>
            <a:ext cx="10315073" cy="5935801"/>
          </a:xfrm>
          <a:prstGeom prst="rect">
            <a:avLst/>
          </a:prstGeom>
        </p:spPr>
      </p:pic>
    </p:spTree>
    <p:extLst>
      <p:ext uri="{BB962C8B-B14F-4D97-AF65-F5344CB8AC3E}">
        <p14:creationId xmlns:p14="http://schemas.microsoft.com/office/powerpoint/2010/main" val="3735272850"/>
      </p:ext>
    </p:extLst>
  </p:cSld>
  <p:clrMapOvr>
    <a:masterClrMapping/>
  </p:clrMapOvr>
</p:sld>
</file>

<file path=ppt/theme/theme1.xml><?xml version="1.0" encoding="utf-8"?>
<a:theme xmlns:a="http://schemas.openxmlformats.org/drawingml/2006/main" name="Περικοπή">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TM10001105[[fn=Περικοπή]]</Template>
  <TotalTime>76</TotalTime>
  <Words>428</Words>
  <Application>Microsoft Office PowerPoint</Application>
  <PresentationFormat>Ευρεία οθόνη</PresentationFormat>
  <Paragraphs>15</Paragraphs>
  <Slides>12</Slides>
  <Notes>0</Notes>
  <HiddenSlides>0</HiddenSlides>
  <MMClips>0</MMClips>
  <ScaleCrop>false</ScaleCrop>
  <HeadingPairs>
    <vt:vector size="6" baseType="variant">
      <vt:variant>
        <vt:lpstr>Γραμματοσειρές που χρησιμοποιούνται</vt:lpstr>
      </vt:variant>
      <vt:variant>
        <vt:i4>2</vt:i4>
      </vt:variant>
      <vt:variant>
        <vt:lpstr>Θέμα</vt:lpstr>
      </vt:variant>
      <vt:variant>
        <vt:i4>1</vt:i4>
      </vt:variant>
      <vt:variant>
        <vt:lpstr>Τίτλοι διαφανειών</vt:lpstr>
      </vt:variant>
      <vt:variant>
        <vt:i4>12</vt:i4>
      </vt:variant>
    </vt:vector>
  </HeadingPairs>
  <TitlesOfParts>
    <vt:vector size="15" baseType="lpstr">
      <vt:lpstr>Franklin Gothic Book</vt:lpstr>
      <vt:lpstr>Times New Roman</vt:lpstr>
      <vt:lpstr>Περικοπή</vt:lpstr>
      <vt:lpstr>  ΕΘΝΙΚΟ ΚΑΙ ΚΑΠΟΔΙΣΤΡΙΑΚΟ ΠΑΝΕΠΙΣΤΗΜΙΟ ΑΘΗΝΩΝ ΤΜΗΜΑ ΜΑΘΗΜΑΤΙΚΩΝ  ΜΑΘΗΜΑ:  795. ΠΡΑκτικη ασκηση σε σχολεια  της δευτεροβαθμιασ εκπαιδευσησ  θεμα: 1η ομαδικη εργασια-αναλυση                     κρισιμου συμβαντοσ  ευαγγελοσ καλατζησ φωτησ μπαλασινασ    </vt:lpstr>
      <vt:lpstr>ΜΑΘΗΜΑ: Στατιστική, Α’ Γυμνασίου. ΗΜΕΡΟΜΗΝΙΑ: 29/02/2024 Περιγραφή σύντομη του πρώτου κρίσιμου συμβάντος που επιλέχθηκε</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ΜΑΘΗΜΑ: 2.5 Ανισότητες-Ανισώσεις με έναν άγνωστο, Γ’ Γυμνασίου. ΗΜΕΡΟΜΗΝΙΑ: 29/02/2024 Περιγραφή σύντομη του δεύτερου κρίσιμου συμβάντος που επιλέχθηκε</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ΕΘΝΙΚΟ ΚΑΙ ΚΑΠΟΔΙΣΤΡΙΑΚΟ ΠΑΝΕΠΙΣΤΗΜΙΟ ΑΘΗΝΩΝ ΤΜΗΜΑ ΜΑΘΗΜΑΤΙΚΩΝ  ΜΑΘΗΜΑ:  795. ΠΡΑκτικη ασκηση σε σχολεια  της δευτεροβαθμιασ εκπαιδευσησ  θεμα: 1η ομαδικη εργασια-αναλυση                     κρισιμου συμβαντοσ  ευαγγελοσ καλατζησ φωτησ μπαλασινασ    </dc:title>
  <dc:creator>Fotis Balasinas</dc:creator>
  <cp:lastModifiedBy>Fotis Balasinas</cp:lastModifiedBy>
  <cp:revision>1</cp:revision>
  <dcterms:created xsi:type="dcterms:W3CDTF">2024-03-06T14:21:48Z</dcterms:created>
  <dcterms:modified xsi:type="dcterms:W3CDTF">2024-03-06T15:37:53Z</dcterms:modified>
</cp:coreProperties>
</file>