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BB7A65-A963-AA6B-D8D8-5C4262D45B17}" v="92" dt="2024-04-02T09:44:57.2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2/4/2024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975687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2/4/2024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80166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2/4/2024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3852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2/4/2024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235862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2/4/2024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35946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2/4/2024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424105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8526F0F3-3C53-41BC-8FFD-0BFB6DD91672}" type="datetimeFigureOut">
              <a:rPr lang="el-GR" smtClean="0"/>
              <a:t>2/4/2024</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65038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8526F0F3-3C53-41BC-8FFD-0BFB6DD91672}" type="datetimeFigureOut">
              <a:rPr lang="el-GR" smtClean="0"/>
              <a:t>2/4/2024</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97914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8526F0F3-3C53-41BC-8FFD-0BFB6DD91672}" type="datetimeFigureOut">
              <a:rPr lang="el-GR" smtClean="0"/>
              <a:t>2/4/2024</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17584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2/4/2024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79947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2/4/2024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47315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26F0F3-3C53-41BC-8FFD-0BFB6DD91672}" type="datetimeFigureOut">
              <a:rPr lang="el-GR" smtClean="0"/>
              <a:t>2/4/2024</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1D45B6D-1AE9-4C4D-AC38-C455C96DF37A}" type="slidenum">
              <a:rPr lang="el-GR" smtClean="0"/>
              <a:t>‹#›</a:t>
            </a:fld>
            <a:endParaRPr lang="el-GR"/>
          </a:p>
        </p:txBody>
      </p:sp>
    </p:spTree>
    <p:extLst>
      <p:ext uri="{BB962C8B-B14F-4D97-AF65-F5344CB8AC3E}">
        <p14:creationId xmlns:p14="http://schemas.microsoft.com/office/powerpoint/2010/main" val="1281708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t>Τρίτη ομαδική εργασία</a:t>
            </a:r>
            <a:br>
              <a:rPr lang="el-GR" dirty="0"/>
            </a:br>
            <a:endParaRPr lang="el-GR" dirty="0"/>
          </a:p>
        </p:txBody>
      </p:sp>
      <p:sp>
        <p:nvSpPr>
          <p:cNvPr id="3" name="Υπότιτλος 2"/>
          <p:cNvSpPr>
            <a:spLocks noGrp="1"/>
          </p:cNvSpPr>
          <p:nvPr>
            <p:ph type="subTitle" idx="1"/>
          </p:nvPr>
        </p:nvSpPr>
        <p:spPr/>
        <p:txBody>
          <a:bodyPr vert="horz" lIns="91440" tIns="45720" rIns="91440" bIns="45720" rtlCol="0" anchor="t">
            <a:normAutofit/>
          </a:bodyPr>
          <a:lstStyle/>
          <a:p>
            <a:pPr algn="l"/>
            <a:endParaRPr lang="el-GR" sz="2000" dirty="0">
              <a:latin typeface="Calibri"/>
              <a:cs typeface="Calibri"/>
            </a:endParaRPr>
          </a:p>
          <a:p>
            <a:pPr algn="l"/>
            <a:r>
              <a:rPr lang="el-GR" sz="2000" dirty="0">
                <a:latin typeface="Calibri"/>
                <a:cs typeface="Calibri"/>
              </a:rPr>
              <a:t>Κωνσταντινίδης Κωνσταντίνος</a:t>
            </a:r>
          </a:p>
          <a:p>
            <a:pPr algn="l"/>
            <a:r>
              <a:rPr lang="el-GR" sz="2000" dirty="0">
                <a:latin typeface="Calibri"/>
                <a:cs typeface="Calibri"/>
              </a:rPr>
              <a:t>ΑΜ 1112202000106</a:t>
            </a:r>
          </a:p>
          <a:p>
            <a:pPr algn="l"/>
            <a:r>
              <a:rPr lang="el-GR" sz="2000" dirty="0">
                <a:latin typeface="Calibri"/>
                <a:cs typeface="Calibri"/>
              </a:rPr>
              <a:t>Β γυμνασίου</a:t>
            </a:r>
          </a:p>
          <a:p>
            <a:endParaRPr lang="el-GR" dirty="0"/>
          </a:p>
        </p:txBody>
      </p:sp>
    </p:spTree>
    <p:extLst>
      <p:ext uri="{BB962C8B-B14F-4D97-AF65-F5344CB8AC3E}">
        <p14:creationId xmlns:p14="http://schemas.microsoft.com/office/powerpoint/2010/main" val="2325122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76A8EA5-155B-DD48-DFDD-E886BB80FADA}"/>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A8F5C3C8-FE87-5E24-A382-A5E6861675BB}"/>
              </a:ext>
            </a:extLst>
          </p:cNvPr>
          <p:cNvSpPr>
            <a:spLocks noGrp="1"/>
          </p:cNvSpPr>
          <p:nvPr>
            <p:ph idx="1"/>
          </p:nvPr>
        </p:nvSpPr>
        <p:spPr/>
        <p:txBody>
          <a:bodyPr vert="horz" lIns="91440" tIns="45720" rIns="91440" bIns="45720" rtlCol="0" anchor="t">
            <a:normAutofit lnSpcReduction="10000"/>
          </a:bodyPr>
          <a:lstStyle/>
          <a:p>
            <a:r>
              <a:rPr lang="el-GR" sz="2000" dirty="0">
                <a:latin typeface="Calibri"/>
                <a:cs typeface="Calibri"/>
              </a:rPr>
              <a:t>1)Στην αρχή του μαθήματος η καθηγήτρια ρωτάει που χρειάζεται η στατιστική πληροφορία. Και η μαθητές αναφέρουν που πιστεύουν ότι χρειάζεται και η καθηγήτρια σχολιάζει τις απαντήσεις τους και τα παροτρύνει να συμμετέχουν όλα τα παιδιά αναφέροντας πως δεν υπάρχουν λάθος απαντήσεις. </a:t>
            </a:r>
          </a:p>
          <a:p>
            <a:r>
              <a:rPr lang="el-GR" sz="2000" dirty="0">
                <a:latin typeface="Calibri"/>
                <a:ea typeface="Segoe UI Emoji"/>
                <a:cs typeface="Calibri"/>
              </a:rPr>
              <a:t>Κ: γιατί χρειάζεται η στατιστική πληροφορία;</a:t>
            </a:r>
          </a:p>
          <a:p>
            <a:pPr algn="ctr"/>
            <a:r>
              <a:rPr lang="el-GR" sz="2000" dirty="0">
                <a:latin typeface="Calibri"/>
                <a:ea typeface="Segoe UI Emoji"/>
                <a:cs typeface="Calibri"/>
              </a:rPr>
              <a:t>Μ: ιατρική </a:t>
            </a:r>
          </a:p>
          <a:p>
            <a:pPr algn="ctr"/>
            <a:r>
              <a:rPr lang="el-GR" sz="2000" dirty="0">
                <a:latin typeface="Calibri"/>
                <a:ea typeface="Segoe UI Emoji"/>
                <a:cs typeface="Calibri"/>
              </a:rPr>
              <a:t>Κ: δηλαδή;</a:t>
            </a:r>
          </a:p>
          <a:p>
            <a:pPr algn="ctr"/>
            <a:r>
              <a:rPr lang="el-GR" sz="2000" dirty="0">
                <a:latin typeface="Calibri"/>
                <a:ea typeface="Segoe UI Emoji"/>
                <a:cs typeface="Calibri"/>
              </a:rPr>
              <a:t>Μ: αν είναι καλός ο γιατρός ή αν είναι δύσκολη η επέμβαση; </a:t>
            </a:r>
          </a:p>
          <a:p>
            <a:pPr algn="ctr"/>
            <a:r>
              <a:rPr lang="el-GR" sz="2000" dirty="0">
                <a:latin typeface="Calibri"/>
                <a:cs typeface="Calibri"/>
              </a:rPr>
              <a:t>Μ: και τα δύο μπορούμε!</a:t>
            </a:r>
          </a:p>
          <a:p>
            <a:pPr algn="ctr"/>
            <a:r>
              <a:rPr lang="el-GR" sz="2000" dirty="0">
                <a:latin typeface="Calibri"/>
                <a:cs typeface="Calibri"/>
              </a:rPr>
              <a:t>  Μ</a:t>
            </a:r>
            <a:r>
              <a:rPr lang="el-GR" sz="2000" baseline="-25000" dirty="0">
                <a:latin typeface="Calibri"/>
                <a:cs typeface="Calibri"/>
              </a:rPr>
              <a:t>1</a:t>
            </a:r>
            <a:r>
              <a:rPr lang="el-GR" sz="2000" dirty="0">
                <a:latin typeface="Calibri"/>
                <a:cs typeface="Calibri"/>
              </a:rPr>
              <a:t>: στην πολιτική ποιος θα βγει</a:t>
            </a:r>
          </a:p>
          <a:p>
            <a:pPr algn="ctr"/>
            <a:r>
              <a:rPr lang="el-GR" sz="2000" dirty="0">
                <a:latin typeface="Calibri"/>
                <a:cs typeface="Calibri"/>
              </a:rPr>
              <a:t>Κ: για να δούμε ποιον θα ψηφίσουμε;</a:t>
            </a:r>
          </a:p>
          <a:p>
            <a:pPr algn="ctr"/>
            <a:r>
              <a:rPr lang="el-GR" sz="2000" dirty="0">
                <a:latin typeface="Calibri"/>
                <a:cs typeface="Calibri"/>
              </a:rPr>
              <a:t>Μ </a:t>
            </a:r>
            <a:r>
              <a:rPr lang="el-GR" sz="2000" baseline="-25000" dirty="0">
                <a:latin typeface="Calibri"/>
                <a:cs typeface="Calibri"/>
              </a:rPr>
              <a:t>1</a:t>
            </a:r>
            <a:r>
              <a:rPr lang="el-GR" sz="2000" dirty="0">
                <a:latin typeface="Calibri"/>
                <a:cs typeface="Calibri"/>
              </a:rPr>
              <a:t>: όχι για να είμαστε προετοιμασμένοι για το ποιος θα βγει  Μ</a:t>
            </a:r>
            <a:r>
              <a:rPr lang="el-GR" sz="2000" baseline="-25000" dirty="0">
                <a:latin typeface="Calibri"/>
                <a:cs typeface="Calibri"/>
              </a:rPr>
              <a:t>2</a:t>
            </a:r>
            <a:r>
              <a:rPr lang="el-GR" sz="2000" dirty="0">
                <a:latin typeface="Calibri"/>
                <a:cs typeface="Calibri"/>
              </a:rPr>
              <a:t> :κοιτάνε οι πολιτικοί τι θέλουν οι πολίτες και τους το κάνουν για να τους ευχαριστήσουν </a:t>
            </a:r>
          </a:p>
          <a:p>
            <a:pPr algn="ctr"/>
            <a:endParaRPr lang="el-GR" sz="2000" dirty="0">
              <a:latin typeface="Calibri"/>
              <a:cs typeface="Calibri"/>
            </a:endParaRPr>
          </a:p>
        </p:txBody>
      </p:sp>
    </p:spTree>
    <p:extLst>
      <p:ext uri="{BB962C8B-B14F-4D97-AF65-F5344CB8AC3E}">
        <p14:creationId xmlns:p14="http://schemas.microsoft.com/office/powerpoint/2010/main" val="1148820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7474B2E-28E2-687B-211E-3F1A4A961D93}"/>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6CFCBB9F-EF72-A381-229D-2EEFEF1FAA48}"/>
              </a:ext>
            </a:extLst>
          </p:cNvPr>
          <p:cNvSpPr>
            <a:spLocks noGrp="1"/>
          </p:cNvSpPr>
          <p:nvPr>
            <p:ph idx="1"/>
          </p:nvPr>
        </p:nvSpPr>
        <p:spPr/>
        <p:txBody>
          <a:bodyPr vert="horz" lIns="91440" tIns="45720" rIns="91440" bIns="45720" rtlCol="0" anchor="t">
            <a:normAutofit/>
          </a:bodyPr>
          <a:lstStyle/>
          <a:p>
            <a:pPr algn="ctr"/>
            <a:r>
              <a:rPr lang="el-GR" sz="2000" dirty="0">
                <a:latin typeface="Calibri"/>
                <a:cs typeface="Calibri"/>
              </a:rPr>
              <a:t>Μ</a:t>
            </a:r>
            <a:r>
              <a:rPr lang="el-GR" sz="2000" baseline="-25000" dirty="0">
                <a:latin typeface="Calibri"/>
                <a:cs typeface="Calibri"/>
              </a:rPr>
              <a:t>3</a:t>
            </a:r>
            <a:r>
              <a:rPr lang="el-GR" sz="2000" dirty="0">
                <a:latin typeface="Calibri"/>
                <a:cs typeface="Calibri"/>
              </a:rPr>
              <a:t>: για να θέσουμε τιμές σε ένα προϊόν, ανάλογα με την ζήτηση</a:t>
            </a:r>
            <a:endParaRPr lang="en-US" sz="2000" dirty="0">
              <a:latin typeface="Calibri"/>
              <a:cs typeface="Calibri"/>
            </a:endParaRPr>
          </a:p>
          <a:p>
            <a:pPr algn="ctr"/>
            <a:r>
              <a:rPr lang="el-GR" sz="2000" dirty="0">
                <a:latin typeface="Calibri"/>
                <a:cs typeface="Calibri"/>
              </a:rPr>
              <a:t>Κ: φαντασία χρειάζεται δεν υπάρχουν σωστές και λάθος απαντήσεις</a:t>
            </a:r>
            <a:endParaRPr lang="en-US" sz="2000" dirty="0">
              <a:latin typeface="Calibri"/>
              <a:cs typeface="Calibri"/>
            </a:endParaRPr>
          </a:p>
          <a:p>
            <a:pPr algn="ctr"/>
            <a:r>
              <a:rPr lang="el-GR" sz="2000" dirty="0">
                <a:latin typeface="Calibri"/>
                <a:cs typeface="Calibri"/>
              </a:rPr>
              <a:t>Μ</a:t>
            </a:r>
            <a:r>
              <a:rPr lang="el-GR" sz="2000" baseline="-25000" dirty="0">
                <a:latin typeface="Calibri"/>
                <a:cs typeface="Calibri"/>
              </a:rPr>
              <a:t>4</a:t>
            </a:r>
            <a:r>
              <a:rPr lang="el-GR" sz="2000" dirty="0">
                <a:latin typeface="Calibri"/>
                <a:cs typeface="Calibri"/>
              </a:rPr>
              <a:t>: σχολεία και πανελλήνιες</a:t>
            </a:r>
            <a:endParaRPr lang="en-US" sz="2000" dirty="0">
              <a:latin typeface="Calibri"/>
              <a:cs typeface="Calibri"/>
            </a:endParaRPr>
          </a:p>
          <a:p>
            <a:pPr algn="ctr"/>
            <a:r>
              <a:rPr lang="el-GR" sz="2000" dirty="0">
                <a:latin typeface="Calibri"/>
                <a:cs typeface="Calibri"/>
              </a:rPr>
              <a:t>Μ</a:t>
            </a:r>
            <a:r>
              <a:rPr lang="el-GR" sz="2000" baseline="-25000" dirty="0">
                <a:latin typeface="Calibri"/>
                <a:cs typeface="Calibri"/>
              </a:rPr>
              <a:t>5</a:t>
            </a:r>
            <a:r>
              <a:rPr lang="el-GR" sz="2000" dirty="0">
                <a:latin typeface="Calibri"/>
                <a:cs typeface="Calibri"/>
              </a:rPr>
              <a:t>: διακοπές, να δούμε ποιο μέρος επιλέγει ο κόσμος.</a:t>
            </a:r>
            <a:endParaRPr lang="en-US" sz="2000" dirty="0">
              <a:latin typeface="Calibri"/>
              <a:cs typeface="Calibri"/>
            </a:endParaRPr>
          </a:p>
          <a:p>
            <a:pPr algn="ctr"/>
            <a:r>
              <a:rPr lang="el-GR" sz="2000" dirty="0">
                <a:latin typeface="Calibri"/>
                <a:cs typeface="Calibri"/>
              </a:rPr>
              <a:t>Κ: τι καιρό θα έχουμε αύριο είναι στατιστικό δεδομένο;</a:t>
            </a:r>
            <a:endParaRPr lang="en-US" sz="2000" dirty="0">
              <a:latin typeface="Calibri"/>
              <a:cs typeface="Calibri"/>
            </a:endParaRPr>
          </a:p>
          <a:p>
            <a:pPr algn="ctr"/>
            <a:r>
              <a:rPr lang="el-GR" sz="2000" dirty="0">
                <a:latin typeface="Calibri"/>
                <a:cs typeface="Calibri"/>
              </a:rPr>
              <a:t>Μ: όχι </a:t>
            </a:r>
            <a:endParaRPr lang="en-US" sz="2000" dirty="0">
              <a:latin typeface="Calibri"/>
              <a:cs typeface="Calibri"/>
            </a:endParaRPr>
          </a:p>
          <a:p>
            <a:endParaRPr lang="el-GR" sz="2000" dirty="0">
              <a:latin typeface="Calibri"/>
              <a:cs typeface="Calibri"/>
            </a:endParaRPr>
          </a:p>
          <a:p>
            <a:endParaRPr lang="el-GR" sz="2000" dirty="0">
              <a:latin typeface="Calibri"/>
              <a:cs typeface="Calibri"/>
            </a:endParaRPr>
          </a:p>
          <a:p>
            <a:endParaRPr lang="el-GR" sz="2000" dirty="0"/>
          </a:p>
        </p:txBody>
      </p:sp>
    </p:spTree>
    <p:extLst>
      <p:ext uri="{BB962C8B-B14F-4D97-AF65-F5344CB8AC3E}">
        <p14:creationId xmlns:p14="http://schemas.microsoft.com/office/powerpoint/2010/main" val="2120159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9B1F4B6-7A73-1488-1496-2376962C4D64}"/>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FFC0613B-9301-04CC-C017-24F16420E04B}"/>
              </a:ext>
            </a:extLst>
          </p:cNvPr>
          <p:cNvSpPr>
            <a:spLocks noGrp="1"/>
          </p:cNvSpPr>
          <p:nvPr>
            <p:ph idx="1"/>
          </p:nvPr>
        </p:nvSpPr>
        <p:spPr/>
        <p:txBody>
          <a:bodyPr vert="horz" lIns="91440" tIns="45720" rIns="91440" bIns="45720" rtlCol="0" anchor="t">
            <a:normAutofit lnSpcReduction="10000"/>
          </a:bodyPr>
          <a:lstStyle/>
          <a:p>
            <a:r>
              <a:rPr lang="el-GR" sz="2000" dirty="0">
                <a:latin typeface="Calibri"/>
                <a:cs typeface="Calibri"/>
              </a:rPr>
              <a:t>2)Η παραπάνω ερώτηση της καθηγήτριας είναι κρίσιμο συμβάν καθώς οι μαθητές αντιλαμβάνονται πως η στατιστική πληροφορία δεν είναι μία απλά θεωρητική έννοια αλλά μία έννοια που χρησιμοποιούν στην καθημερινότητά τους. Άρα αντιλαμβάνονται την αξία της στατιστικής έννοιας πριν εμβαθύνουν με μαθηματικές έννοιες .</a:t>
            </a:r>
          </a:p>
          <a:p>
            <a:endParaRPr lang="el-GR" sz="2000" dirty="0">
              <a:latin typeface="Calibri"/>
              <a:cs typeface="Calibri"/>
            </a:endParaRPr>
          </a:p>
          <a:p>
            <a:r>
              <a:rPr lang="el-GR" sz="2000" dirty="0">
                <a:latin typeface="Calibri"/>
                <a:cs typeface="Calibri"/>
              </a:rPr>
              <a:t>3)Οι περισσότερες ερωτήσεις τις εκπαιδευτικού είναι χαμηλής καθοδήγησης, δηλαδή ανοιχτού τύπου ( </a:t>
            </a:r>
            <a:r>
              <a:rPr lang="el-GR" sz="2000" err="1">
                <a:latin typeface="Calibri"/>
                <a:cs typeface="Calibri"/>
              </a:rPr>
              <a:t>π.χ</a:t>
            </a:r>
            <a:r>
              <a:rPr lang="el-GR" sz="2000" dirty="0">
                <a:latin typeface="Calibri"/>
                <a:cs typeface="Calibri"/>
              </a:rPr>
              <a:t> γιατί χρειάζεται η στατιστική πληροφορία) . Είναι ανοιχτού τύπου ερωτήσεις καθώς επιδέχονται πολλές απαντήσεις με συνέπεια να συμμετέχουν όλοι οι μαθητές και να γίνεται διάλογος τόσο μεταξύ του καθηγητή με τους μαθητές όσο και μεταξύ των μαθητών. Δηλαδή δημιουργείτε διάλογος μέσω της αλληλουχίας ερώτησης-απάντησης. Ο διάλογος περιέχει ερωτήσεις μέτριας καθοδήγησης(</a:t>
            </a:r>
            <a:r>
              <a:rPr lang="el-GR" sz="2000" err="1">
                <a:latin typeface="Calibri"/>
                <a:cs typeface="Calibri"/>
              </a:rPr>
              <a:t>π.χ</a:t>
            </a:r>
            <a:r>
              <a:rPr lang="el-GR" sz="2000" dirty="0">
                <a:latin typeface="Calibri"/>
                <a:cs typeface="Calibri"/>
              </a:rPr>
              <a:t> για να δεις τι θα ψηφίσεις). Στον διάλογο περιέχεται και μία ερώτηση κλειστού τύπου (τι καιρό θα έχουμε αύριο είναι στατιστικό δεδομένο). Επίσης η καθηγήτρια κάνει ερωτήσεις διευκρίνισης (</a:t>
            </a:r>
            <a:r>
              <a:rPr lang="el-GR" sz="2000" err="1">
                <a:latin typeface="Calibri"/>
                <a:cs typeface="Calibri"/>
              </a:rPr>
              <a:t>π.χ</a:t>
            </a:r>
            <a:r>
              <a:rPr lang="el-GR" sz="2000" dirty="0">
                <a:latin typeface="Calibri"/>
                <a:cs typeface="Calibri"/>
              </a:rPr>
              <a:t> δηλαδή; ) για να εξηγήσει ο μαθητής την σκέψη του. Ακόμα η καθηγήτρια κάνει ερώτηση που αναφέρεται στην αναγνώριση μιας έννοιας (</a:t>
            </a:r>
            <a:r>
              <a:rPr lang="el-GR" sz="2000" err="1">
                <a:latin typeface="Calibri"/>
                <a:cs typeface="Calibri"/>
              </a:rPr>
              <a:t>π.χ</a:t>
            </a:r>
            <a:r>
              <a:rPr lang="el-GR" sz="2000" dirty="0">
                <a:latin typeface="Calibri"/>
                <a:cs typeface="Calibri"/>
              </a:rPr>
              <a:t> τι καιρό θα κάνει αύριο, είναι στατιστική πληροφορία; )</a:t>
            </a:r>
          </a:p>
          <a:p>
            <a:endParaRPr lang="el-GR" sz="2000" dirty="0"/>
          </a:p>
        </p:txBody>
      </p:sp>
    </p:spTree>
    <p:extLst>
      <p:ext uri="{BB962C8B-B14F-4D97-AF65-F5344CB8AC3E}">
        <p14:creationId xmlns:p14="http://schemas.microsoft.com/office/powerpoint/2010/main" val="3188183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022AB4B-2039-8F9D-246B-EC1E80465489}"/>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E920836E-86C2-6E79-2127-DAFEED059BD2}"/>
              </a:ext>
            </a:extLst>
          </p:cNvPr>
          <p:cNvSpPr>
            <a:spLocks noGrp="1"/>
          </p:cNvSpPr>
          <p:nvPr>
            <p:ph idx="1"/>
          </p:nvPr>
        </p:nvSpPr>
        <p:spPr/>
        <p:txBody>
          <a:bodyPr vert="horz" lIns="91440" tIns="45720" rIns="91440" bIns="45720" rtlCol="0" anchor="t">
            <a:normAutofit fontScale="62500" lnSpcReduction="20000"/>
          </a:bodyPr>
          <a:lstStyle/>
          <a:p>
            <a:pPr algn="ctr"/>
            <a:r>
              <a:rPr lang="el-GR" dirty="0"/>
              <a:t>4)</a:t>
            </a:r>
            <a:r>
              <a:rPr lang="el-GR" sz="2000" dirty="0">
                <a:ea typeface="Segoe UI Emoji"/>
              </a:rPr>
              <a:t>Κ: γιατί χρειάζεται η στατιστική πληροφορία;</a:t>
            </a:r>
          </a:p>
          <a:p>
            <a:pPr algn="ctr"/>
            <a:r>
              <a:rPr lang="el-GR" sz="2000" dirty="0">
                <a:ea typeface="Segoe UI Emoji"/>
              </a:rPr>
              <a:t>Μ: ιατρική </a:t>
            </a:r>
          </a:p>
          <a:p>
            <a:pPr algn="ctr"/>
            <a:r>
              <a:rPr lang="el-GR" sz="2000" dirty="0">
                <a:ea typeface="Segoe UI Emoji"/>
              </a:rPr>
              <a:t>Κ: δηλαδή;</a:t>
            </a:r>
          </a:p>
          <a:p>
            <a:pPr algn="ctr"/>
            <a:r>
              <a:rPr lang="el-GR" sz="2000" dirty="0">
                <a:ea typeface="Segoe UI Emoji"/>
              </a:rPr>
              <a:t>Μ: αν είναι ασφαλής η εγχείρηση</a:t>
            </a:r>
          </a:p>
          <a:p>
            <a:pPr algn="ctr"/>
            <a:r>
              <a:rPr lang="el-GR" sz="2000" dirty="0">
                <a:ea typeface="Segoe UI Emoji"/>
              </a:rPr>
              <a:t>Μ</a:t>
            </a:r>
            <a:r>
              <a:rPr lang="el-GR" sz="2000" baseline="-25000" dirty="0">
                <a:ea typeface="Segoe UI Emoji"/>
              </a:rPr>
              <a:t>1</a:t>
            </a:r>
            <a:r>
              <a:rPr lang="el-GR" sz="2000" dirty="0">
                <a:ea typeface="Segoe UI Emoji"/>
              </a:rPr>
              <a:t> : αν είναι καλός ο γιατρός ή αν είναι δύσκολη η επέμβαση; </a:t>
            </a:r>
          </a:p>
          <a:p>
            <a:pPr algn="ctr"/>
            <a:r>
              <a:rPr lang="el-GR" sz="2000" dirty="0">
                <a:latin typeface="Calibri"/>
                <a:cs typeface="Calibri"/>
              </a:rPr>
              <a:t>Μ: και τα δύο μπορούμε!</a:t>
            </a:r>
          </a:p>
          <a:p>
            <a:pPr algn="ctr"/>
            <a:r>
              <a:rPr lang="el-GR" sz="2000" dirty="0">
                <a:latin typeface="Calibri"/>
                <a:cs typeface="Calibri"/>
              </a:rPr>
              <a:t>Μ</a:t>
            </a:r>
            <a:r>
              <a:rPr lang="el-GR" sz="2000" baseline="-25000" dirty="0">
                <a:latin typeface="Calibri"/>
                <a:cs typeface="Calibri"/>
              </a:rPr>
              <a:t>1</a:t>
            </a:r>
            <a:r>
              <a:rPr lang="el-GR" sz="2000" dirty="0">
                <a:latin typeface="Calibri"/>
                <a:cs typeface="Calibri"/>
              </a:rPr>
              <a:t>: στην πολιτική ποιος θα βγει</a:t>
            </a:r>
          </a:p>
          <a:p>
            <a:pPr algn="ctr"/>
            <a:r>
              <a:rPr lang="el-GR" sz="2000" dirty="0">
                <a:latin typeface="Calibri"/>
                <a:cs typeface="Calibri"/>
              </a:rPr>
              <a:t>Μ</a:t>
            </a:r>
            <a:r>
              <a:rPr lang="el-GR" sz="2000" baseline="-25000" dirty="0">
                <a:latin typeface="Calibri"/>
                <a:cs typeface="Calibri"/>
              </a:rPr>
              <a:t>2</a:t>
            </a:r>
            <a:r>
              <a:rPr lang="el-GR" sz="2000" dirty="0">
                <a:latin typeface="Calibri"/>
                <a:cs typeface="Calibri"/>
              </a:rPr>
              <a:t>: για να δούμε ποιον θα ψηφίσουμε;</a:t>
            </a:r>
          </a:p>
          <a:p>
            <a:pPr algn="ctr"/>
            <a:r>
              <a:rPr lang="el-GR" sz="2000" dirty="0">
                <a:latin typeface="Calibri"/>
                <a:cs typeface="Calibri"/>
              </a:rPr>
              <a:t>Μ </a:t>
            </a:r>
            <a:r>
              <a:rPr lang="el-GR" sz="2000" baseline="-25000" dirty="0">
                <a:latin typeface="Calibri"/>
                <a:cs typeface="Calibri"/>
              </a:rPr>
              <a:t>3</a:t>
            </a:r>
            <a:r>
              <a:rPr lang="el-GR" sz="2000" dirty="0">
                <a:latin typeface="Calibri"/>
                <a:cs typeface="Calibri"/>
              </a:rPr>
              <a:t>: όχι για να είμαστε προετοιμασμένοι για το ποιος θα βγει</a:t>
            </a:r>
          </a:p>
          <a:p>
            <a:pPr algn="ctr"/>
            <a:r>
              <a:rPr lang="el-GR" sz="2000" dirty="0">
                <a:latin typeface="Calibri"/>
                <a:cs typeface="Calibri"/>
              </a:rPr>
              <a:t>Μ</a:t>
            </a:r>
            <a:r>
              <a:rPr lang="el-GR" sz="2000" baseline="-25000" dirty="0">
                <a:latin typeface="Calibri"/>
                <a:cs typeface="Calibri"/>
              </a:rPr>
              <a:t>4</a:t>
            </a:r>
            <a:r>
              <a:rPr lang="el-GR" sz="2000" dirty="0">
                <a:latin typeface="Calibri"/>
                <a:cs typeface="Calibri"/>
              </a:rPr>
              <a:t> :κοιτάνε οι πολιτικοί τι θέλουν οι πολίτες και τους το κάνουν για να τους ευχαριστήσουν </a:t>
            </a:r>
          </a:p>
          <a:p>
            <a:pPr algn="ctr"/>
            <a:r>
              <a:rPr lang="el-GR" sz="2000" dirty="0">
                <a:latin typeface="Calibri"/>
                <a:cs typeface="Calibri"/>
              </a:rPr>
              <a:t>Μ</a:t>
            </a:r>
            <a:r>
              <a:rPr lang="el-GR" sz="2000" baseline="-25000" dirty="0">
                <a:latin typeface="Calibri"/>
                <a:cs typeface="Calibri"/>
              </a:rPr>
              <a:t>3</a:t>
            </a:r>
            <a:r>
              <a:rPr lang="el-GR" sz="2000" dirty="0">
                <a:latin typeface="Calibri"/>
                <a:cs typeface="Calibri"/>
              </a:rPr>
              <a:t>: για να θέσουμε τιμές σε ένα προϊόν, ανάλογα με την ζήτηση</a:t>
            </a:r>
          </a:p>
          <a:p>
            <a:pPr algn="ctr"/>
            <a:r>
              <a:rPr lang="el-GR" sz="2000" dirty="0">
                <a:latin typeface="Calibri"/>
                <a:cs typeface="Calibri"/>
              </a:rPr>
              <a:t>Κ: φαντασία χρειάζεται δεν υπάρχουν σωστές και λάθος απαντήσεις</a:t>
            </a:r>
          </a:p>
          <a:p>
            <a:pPr algn="ctr"/>
            <a:r>
              <a:rPr lang="el-GR" sz="2000" dirty="0">
                <a:latin typeface="Calibri"/>
                <a:cs typeface="Calibri"/>
              </a:rPr>
              <a:t>Μ</a:t>
            </a:r>
            <a:r>
              <a:rPr lang="el-GR" sz="2000" baseline="-25000" dirty="0">
                <a:latin typeface="Calibri"/>
                <a:cs typeface="Calibri"/>
              </a:rPr>
              <a:t>5</a:t>
            </a:r>
            <a:r>
              <a:rPr lang="el-GR" sz="2000" dirty="0">
                <a:latin typeface="Calibri"/>
                <a:cs typeface="Calibri"/>
              </a:rPr>
              <a:t>: σχολεία και πανελλήνιες</a:t>
            </a:r>
          </a:p>
          <a:p>
            <a:pPr algn="ctr"/>
            <a:r>
              <a:rPr lang="el-GR" sz="2000" dirty="0">
                <a:latin typeface="Calibri"/>
                <a:cs typeface="Calibri"/>
              </a:rPr>
              <a:t>Μ</a:t>
            </a:r>
            <a:r>
              <a:rPr lang="el-GR" sz="2000" baseline="-25000" dirty="0">
                <a:latin typeface="Calibri"/>
                <a:cs typeface="Calibri"/>
              </a:rPr>
              <a:t>6</a:t>
            </a:r>
            <a:r>
              <a:rPr lang="el-GR" sz="2000" dirty="0">
                <a:latin typeface="Calibri"/>
                <a:cs typeface="Calibri"/>
              </a:rPr>
              <a:t>: διακοπές, να δούμε ποιο μέρος επιλέγει ο κόσμος.</a:t>
            </a:r>
          </a:p>
          <a:p>
            <a:pPr algn="ctr"/>
            <a:r>
              <a:rPr lang="el-GR" sz="2000" dirty="0">
                <a:latin typeface="Calibri"/>
                <a:cs typeface="Calibri"/>
              </a:rPr>
              <a:t>Κ: τι καιρό θα έχουμε αύριο είναι στατιστικό δεδομένο;</a:t>
            </a:r>
          </a:p>
          <a:p>
            <a:pPr algn="ctr"/>
            <a:r>
              <a:rPr lang="el-GR" sz="2000" dirty="0">
                <a:latin typeface="Calibri"/>
                <a:cs typeface="Calibri"/>
              </a:rPr>
              <a:t>Μ: όχι </a:t>
            </a:r>
          </a:p>
          <a:p>
            <a:pPr algn="ctr"/>
            <a:endParaRPr lang="el-GR" sz="2000" dirty="0">
              <a:latin typeface="Calibri"/>
              <a:cs typeface="Calibri"/>
            </a:endParaRPr>
          </a:p>
          <a:p>
            <a:endParaRPr lang="el-GR" sz="2000" dirty="0"/>
          </a:p>
        </p:txBody>
      </p:sp>
    </p:spTree>
    <p:extLst>
      <p:ext uri="{BB962C8B-B14F-4D97-AF65-F5344CB8AC3E}">
        <p14:creationId xmlns:p14="http://schemas.microsoft.com/office/powerpoint/2010/main" val="632332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DC586A9-08A6-747C-C416-9B2B94C0DB34}"/>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063FF6A1-A0FF-AA1D-B443-DCA73208E765}"/>
              </a:ext>
            </a:extLst>
          </p:cNvPr>
          <p:cNvSpPr>
            <a:spLocks noGrp="1"/>
          </p:cNvSpPr>
          <p:nvPr>
            <p:ph idx="1"/>
          </p:nvPr>
        </p:nvSpPr>
        <p:spPr/>
        <p:txBody>
          <a:bodyPr vert="horz" lIns="91440" tIns="45720" rIns="91440" bIns="45720" rtlCol="0" anchor="t">
            <a:normAutofit/>
          </a:bodyPr>
          <a:lstStyle/>
          <a:p>
            <a:r>
              <a:rPr lang="el-GR" sz="2000" dirty="0">
                <a:latin typeface="Calibri"/>
                <a:cs typeface="Calibri"/>
              </a:rPr>
              <a:t>Δεν θα άλλαζα την ροή της συζήτησης και τις ερωτήσεις αλλά θα ήθελα να κάνει λιγότερες ερωτήσεις η καθηγήτρια και να κάνουν τα παιδιά και διάλογο μεταξύ τους για αυτό κάποιες ερωτήσεις τις καθηγήτριας έβαλα να τις κάνουν μαθητές.</a:t>
            </a:r>
          </a:p>
        </p:txBody>
      </p:sp>
    </p:spTree>
    <p:extLst>
      <p:ext uri="{BB962C8B-B14F-4D97-AF65-F5344CB8AC3E}">
        <p14:creationId xmlns:p14="http://schemas.microsoft.com/office/powerpoint/2010/main" val="2360035682"/>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Ευρεία οθόνη</PresentationFormat>
  <Paragraphs>0</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Τρίτη ομαδική εργασία </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
  <cp:lastModifiedBy/>
  <cp:revision>62</cp:revision>
  <dcterms:created xsi:type="dcterms:W3CDTF">2024-04-02T08:20:31Z</dcterms:created>
  <dcterms:modified xsi:type="dcterms:W3CDTF">2024-04-02T09:45:54Z</dcterms:modified>
</cp:coreProperties>
</file>