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8" r:id="rId1"/>
  </p:sldMasterIdLst>
  <p:notesMasterIdLst>
    <p:notesMasterId r:id="rId15"/>
  </p:notesMasterIdLst>
  <p:sldIdLst>
    <p:sldId id="260" r:id="rId2"/>
    <p:sldId id="262" r:id="rId3"/>
    <p:sldId id="263" r:id="rId4"/>
    <p:sldId id="264" r:id="rId5"/>
    <p:sldId id="265" r:id="rId6"/>
    <p:sldId id="266" r:id="rId7"/>
    <p:sldId id="268" r:id="rId8"/>
    <p:sldId id="270" r:id="rId9"/>
    <p:sldId id="272" r:id="rId10"/>
    <p:sldId id="269" r:id="rId11"/>
    <p:sldId id="271" r:id="rId12"/>
    <p:sldId id="273" r:id="rId13"/>
    <p:sldId id="274"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5537" autoAdjust="0"/>
    <p:restoredTop sz="93357" autoAdjust="0"/>
  </p:normalViewPr>
  <p:slideViewPr>
    <p:cSldViewPr snapToGrid="0" snapToObjects="1">
      <p:cViewPr varScale="1">
        <p:scale>
          <a:sx n="69" d="100"/>
          <a:sy n="69" d="100"/>
        </p:scale>
        <p:origin x="1616" y="44"/>
      </p:cViewPr>
      <p:guideLst>
        <p:guide orient="horz" pos="2160"/>
        <p:guide pos="2880"/>
      </p:guideLst>
    </p:cSldViewPr>
  </p:slideViewPr>
  <p:notesTextViewPr>
    <p:cViewPr>
      <p:scale>
        <a:sx n="140" d="100"/>
        <a:sy n="14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D66C23-93EF-7E40-8F5E-6B6849DA24AE}" type="datetimeFigureOut">
              <a:rPr lang="en-US" smtClean="0"/>
              <a:t>2/13/2024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F891CB-EDE8-0C4E-A14D-07A179C5E2E8}" type="slidenum">
              <a:rPr lang="en-US" smtClean="0"/>
              <a:t>‹#›</a:t>
            </a:fld>
            <a:endParaRPr lang="en-US"/>
          </a:p>
        </p:txBody>
      </p:sp>
    </p:spTree>
    <p:extLst>
      <p:ext uri="{BB962C8B-B14F-4D97-AF65-F5344CB8AC3E}">
        <p14:creationId xmlns:p14="http://schemas.microsoft.com/office/powerpoint/2010/main" val="332311196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E2D2B3B-882E-40F3-A32F-6DD516915044}" type="slidenum">
              <a:rPr lang="en-US" smtClean="0"/>
              <a:pPr/>
              <a:t>‹#›</a:t>
            </a:fld>
            <a:endParaRPr lang="en-US" dirty="0"/>
          </a:p>
        </p:txBody>
      </p:sp>
    </p:spTree>
    <p:extLst>
      <p:ext uri="{BB962C8B-B14F-4D97-AF65-F5344CB8AC3E}">
        <p14:creationId xmlns:p14="http://schemas.microsoft.com/office/powerpoint/2010/main" val="28096241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3240582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3648577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D72C947-2C4C-7F46-BAAF-2DCBCCCB4191}"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4080974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BD72C947-2C4C-7F46-BAAF-2DCBCCCB4191}" type="datetimeFigureOut">
              <a:rPr lang="en-US" smtClean="0"/>
              <a:t>2/13/2024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3E4AAA4-6363-4581-962D-1ACCC2D600C5}" type="slidenum">
              <a:rPr lang="en-US" smtClean="0"/>
              <a:t>‹#›</a:t>
            </a:fld>
            <a:endParaRPr lang="en-US"/>
          </a:p>
        </p:txBody>
      </p:sp>
    </p:spTree>
    <p:extLst>
      <p:ext uri="{BB962C8B-B14F-4D97-AF65-F5344CB8AC3E}">
        <p14:creationId xmlns:p14="http://schemas.microsoft.com/office/powerpoint/2010/main" val="26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BD72C947-2C4C-7F46-BAAF-2DCBCCCB4191}"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2093082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BD72C947-2C4C-7F46-BAAF-2DCBCCCB4191}" type="datetimeFigureOut">
              <a:rPr lang="en-US" smtClean="0"/>
              <a:t>2/13/2024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158706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BD72C947-2C4C-7F46-BAAF-2DCBCCCB4191}" type="datetimeFigureOut">
              <a:rPr lang="en-US" smtClean="0"/>
              <a:t>2/13/2024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2089765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2C947-2C4C-7F46-BAAF-2DCBCCCB4191}" type="datetimeFigureOut">
              <a:rPr lang="en-US" smtClean="0"/>
              <a:t>2/13/2024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3272711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D72C947-2C4C-7F46-BAAF-2DCBCCCB4191}"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E2D2B3B-882E-40F3-A32F-6DD516915044}" type="slidenum">
              <a:rPr lang="en-US" smtClean="0"/>
              <a:pPr/>
              <a:t>‹#›</a:t>
            </a:fld>
            <a:endParaRPr lang="en-US"/>
          </a:p>
        </p:txBody>
      </p:sp>
    </p:spTree>
    <p:extLst>
      <p:ext uri="{BB962C8B-B14F-4D97-AF65-F5344CB8AC3E}">
        <p14:creationId xmlns:p14="http://schemas.microsoft.com/office/powerpoint/2010/main" val="24309757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BD72C947-2C4C-7F46-BAAF-2DCBCCCB4191}" type="datetimeFigureOut">
              <a:rPr lang="en-US" smtClean="0"/>
              <a:t>2/13/2024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7F034B3-DE7C-734F-BB58-A51621818E54}" type="slidenum">
              <a:rPr lang="en-US" smtClean="0"/>
              <a:t>‹#›</a:t>
            </a:fld>
            <a:endParaRPr lang="en-US"/>
          </a:p>
        </p:txBody>
      </p:sp>
    </p:spTree>
    <p:extLst>
      <p:ext uri="{BB962C8B-B14F-4D97-AF65-F5344CB8AC3E}">
        <p14:creationId xmlns:p14="http://schemas.microsoft.com/office/powerpoint/2010/main" val="2837592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2C947-2C4C-7F46-BAAF-2DCBCCCB4191}" type="datetimeFigureOut">
              <a:rPr lang="en-US" smtClean="0"/>
              <a:t>2/13/2024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F034B3-DE7C-734F-BB58-A51621818E54}" type="slidenum">
              <a:rPr lang="en-US" smtClean="0"/>
              <a:t>‹#›</a:t>
            </a:fld>
            <a:endParaRPr lang="en-US"/>
          </a:p>
        </p:txBody>
      </p:sp>
    </p:spTree>
    <p:extLst>
      <p:ext uri="{BB962C8B-B14F-4D97-AF65-F5344CB8AC3E}">
        <p14:creationId xmlns:p14="http://schemas.microsoft.com/office/powerpoint/2010/main" val="3711536534"/>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2976" y="1594194"/>
            <a:ext cx="7102972" cy="3461900"/>
          </a:xfrm>
        </p:spPr>
        <p:txBody>
          <a:bodyPr>
            <a:normAutofit/>
          </a:bodyPr>
          <a:lstStyle/>
          <a:p>
            <a:pPr>
              <a:spcBef>
                <a:spcPts val="1200"/>
              </a:spcBef>
            </a:pPr>
            <a:r>
              <a:rPr lang="el-GR" sz="4000" b="1" dirty="0" smtClean="0"/>
              <a:t>Μαθηματικός συλλογισμός / </a:t>
            </a:r>
            <a:r>
              <a:rPr lang="en-US" sz="4000" b="1" dirty="0" smtClean="0"/>
              <a:t>Mathematical </a:t>
            </a:r>
            <a:r>
              <a:rPr lang="en-US" sz="4000" b="1" dirty="0"/>
              <a:t>reasoning </a:t>
            </a:r>
            <a:br>
              <a:rPr lang="en-US" sz="4000" b="1" dirty="0"/>
            </a:br>
            <a:r>
              <a:rPr lang="en-US" sz="3800" b="1" dirty="0"/>
              <a:t/>
            </a:r>
            <a:br>
              <a:rPr lang="en-US" sz="3800" b="1" dirty="0"/>
            </a:br>
            <a:endParaRPr lang="en-US" sz="3800" dirty="0"/>
          </a:p>
        </p:txBody>
      </p:sp>
    </p:spTree>
    <p:extLst>
      <p:ext uri="{BB962C8B-B14F-4D97-AF65-F5344CB8AC3E}">
        <p14:creationId xmlns:p14="http://schemas.microsoft.com/office/powerpoint/2010/main" val="291827532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smtClean="0"/>
              <a:t>Key aspects of mathematical reasoning - Synthesis </a:t>
            </a:r>
            <a:endParaRPr lang="en-US" sz="4000" dirty="0"/>
          </a:p>
        </p:txBody>
      </p:sp>
      <p:sp>
        <p:nvSpPr>
          <p:cNvPr id="7" name="Content Placeholder 2"/>
          <p:cNvSpPr>
            <a:spLocks noGrp="1"/>
          </p:cNvSpPr>
          <p:nvPr>
            <p:ph idx="1"/>
          </p:nvPr>
        </p:nvSpPr>
        <p:spPr>
          <a:xfrm>
            <a:off x="331694" y="1533712"/>
            <a:ext cx="8668871" cy="4957109"/>
          </a:xfrm>
        </p:spPr>
        <p:txBody>
          <a:bodyPr>
            <a:normAutofit fontScale="77500" lnSpcReduction="20000"/>
          </a:bodyPr>
          <a:lstStyle/>
          <a:p>
            <a:pPr marL="514350" indent="-514350">
              <a:buFont typeface="+mj-lt"/>
              <a:buAutoNum type="arabicPeriod"/>
            </a:pPr>
            <a:r>
              <a:rPr lang="en-US" sz="2900" b="0" i="1" dirty="0" smtClean="0">
                <a:ea typeface="Calibri"/>
                <a:cs typeface="Times New Roman"/>
              </a:rPr>
              <a:t>Generalizing </a:t>
            </a:r>
            <a:r>
              <a:rPr lang="en-US" sz="2900" b="0" i="1" dirty="0">
                <a:ea typeface="Calibri"/>
                <a:cs typeface="Times New Roman"/>
              </a:rPr>
              <a:t>from specific cases </a:t>
            </a:r>
            <a:r>
              <a:rPr lang="en-US" sz="2900" b="0" dirty="0">
                <a:ea typeface="Calibri"/>
                <a:cs typeface="Times New Roman"/>
              </a:rPr>
              <a:t>(inductive reasoning)</a:t>
            </a:r>
          </a:p>
          <a:p>
            <a:pPr marL="514350" indent="-514350">
              <a:buFont typeface="+mj-lt"/>
              <a:buAutoNum type="arabicPeriod"/>
            </a:pPr>
            <a:r>
              <a:rPr lang="en-US" sz="2900" b="0" i="1" dirty="0" smtClean="0">
                <a:ea typeface="Calibri"/>
                <a:cs typeface="Times New Roman"/>
              </a:rPr>
              <a:t>Evaluating </a:t>
            </a:r>
            <a:r>
              <a:rPr lang="en-US" sz="2900" b="0" i="1" dirty="0">
                <a:ea typeface="Calibri"/>
                <a:cs typeface="Times New Roman"/>
              </a:rPr>
              <a:t>mathematical claims </a:t>
            </a:r>
            <a:r>
              <a:rPr lang="en-US" sz="2900" b="0" dirty="0">
                <a:ea typeface="Calibri"/>
                <a:cs typeface="Times New Roman"/>
              </a:rPr>
              <a:t>(e.g., refuting through counter-examples)  </a:t>
            </a:r>
          </a:p>
          <a:p>
            <a:pPr marL="514350" indent="-514350">
              <a:buFont typeface="+mj-lt"/>
              <a:buAutoNum type="arabicPeriod"/>
            </a:pPr>
            <a:r>
              <a:rPr lang="en-US" sz="2900" b="0" i="1" dirty="0" smtClean="0">
                <a:ea typeface="Calibri"/>
                <a:cs typeface="Times New Roman"/>
              </a:rPr>
              <a:t>Developing </a:t>
            </a:r>
            <a:r>
              <a:rPr lang="en-US" sz="2900" b="0" i="1" dirty="0">
                <a:ea typeface="Calibri"/>
                <a:cs typeface="Times New Roman"/>
              </a:rPr>
              <a:t>conclusions through deductive reasoning</a:t>
            </a:r>
          </a:p>
          <a:p>
            <a:pPr marL="514350" indent="-514350">
              <a:buFont typeface="+mj-lt"/>
              <a:buAutoNum type="arabicPeriod"/>
            </a:pPr>
            <a:r>
              <a:rPr lang="en-US" sz="2900" b="0" i="1" dirty="0" smtClean="0">
                <a:ea typeface="Calibri"/>
                <a:cs typeface="Times New Roman"/>
              </a:rPr>
              <a:t>Reasoning </a:t>
            </a:r>
            <a:r>
              <a:rPr lang="en-US" sz="2900" b="0" i="1" dirty="0">
                <a:ea typeface="Calibri"/>
                <a:cs typeface="Times New Roman"/>
              </a:rPr>
              <a:t>by analogy </a:t>
            </a:r>
            <a:r>
              <a:rPr lang="en-US" sz="2900" b="0" dirty="0">
                <a:ea typeface="Calibri"/>
                <a:cs typeface="Times New Roman"/>
              </a:rPr>
              <a:t>(transfer of structural information from one system to another – e.g., transferring the structure of manipulatives to the abstract context)</a:t>
            </a:r>
          </a:p>
          <a:p>
            <a:pPr marL="514350" indent="-514350">
              <a:buFont typeface="+mj-lt"/>
              <a:buAutoNum type="arabicPeriod"/>
            </a:pPr>
            <a:r>
              <a:rPr lang="en-US" sz="2900" b="0" i="1" dirty="0" smtClean="0">
                <a:ea typeface="Calibri"/>
                <a:cs typeface="Times New Roman"/>
              </a:rPr>
              <a:t>Reasoning </a:t>
            </a:r>
            <a:r>
              <a:rPr lang="en-US" sz="2900" b="0" i="1" dirty="0">
                <a:ea typeface="Calibri"/>
                <a:cs typeface="Times New Roman"/>
              </a:rPr>
              <a:t>with images </a:t>
            </a:r>
            <a:r>
              <a:rPr lang="en-US" sz="2900" b="0" dirty="0">
                <a:ea typeface="Calibri"/>
                <a:cs typeface="Times New Roman"/>
              </a:rPr>
              <a:t>(e.g., decomposition of geometrical shapes in the process of justifying/proving)</a:t>
            </a:r>
          </a:p>
          <a:p>
            <a:pPr marL="514350" indent="-514350">
              <a:buFont typeface="+mj-lt"/>
              <a:buAutoNum type="arabicPeriod"/>
            </a:pPr>
            <a:r>
              <a:rPr lang="en-US" sz="2900" b="0" i="1" dirty="0" smtClean="0">
                <a:ea typeface="Calibri"/>
                <a:cs typeface="Times New Roman"/>
              </a:rPr>
              <a:t>Evaluating </a:t>
            </a:r>
            <a:r>
              <a:rPr lang="en-US" sz="2900" b="0" i="1" dirty="0">
                <a:ea typeface="Calibri"/>
                <a:cs typeface="Times New Roman"/>
              </a:rPr>
              <a:t>the relevance of a mathematical model in a realistic situation </a:t>
            </a:r>
          </a:p>
          <a:p>
            <a:pPr marL="514350" indent="-514350">
              <a:buFont typeface="+mj-lt"/>
              <a:buAutoNum type="arabicPeriod"/>
            </a:pPr>
            <a:r>
              <a:rPr lang="en-US" sz="2900" b="0" i="1" dirty="0" smtClean="0">
                <a:ea typeface="Calibri"/>
                <a:cs typeface="Times New Roman"/>
              </a:rPr>
              <a:t>Making </a:t>
            </a:r>
            <a:r>
              <a:rPr lang="en-US" sz="2900" b="0" i="1" dirty="0">
                <a:ea typeface="Calibri"/>
                <a:cs typeface="Times New Roman"/>
              </a:rPr>
              <a:t>links among different representations </a:t>
            </a:r>
            <a:r>
              <a:rPr lang="en-US" sz="2900" b="0" dirty="0">
                <a:ea typeface="Calibri"/>
                <a:cs typeface="Times New Roman"/>
              </a:rPr>
              <a:t>(visual, symbolic, verbal, contextual, physical) </a:t>
            </a:r>
          </a:p>
          <a:p>
            <a:pPr marL="514350" indent="-514350">
              <a:buFont typeface="+mj-lt"/>
              <a:buAutoNum type="arabicPeriod"/>
            </a:pPr>
            <a:r>
              <a:rPr lang="en-US" sz="2900" b="0" i="1" dirty="0" smtClean="0">
                <a:ea typeface="Calibri"/>
                <a:cs typeface="Times New Roman"/>
              </a:rPr>
              <a:t>Making </a:t>
            </a:r>
            <a:r>
              <a:rPr lang="en-US" sz="2900" b="0" i="1" dirty="0">
                <a:ea typeface="Calibri"/>
                <a:cs typeface="Times New Roman"/>
              </a:rPr>
              <a:t>predictions in stochastic situations </a:t>
            </a:r>
            <a:r>
              <a:rPr lang="en-US" sz="2900" b="0" dirty="0">
                <a:ea typeface="Calibri"/>
                <a:cs typeface="Times New Roman"/>
              </a:rPr>
              <a:t>(e.g., evaluating claims/information provided by media) </a:t>
            </a:r>
          </a:p>
          <a:p>
            <a:endParaRPr lang="en-US" sz="2900" dirty="0">
              <a:ea typeface="Calibri"/>
              <a:cs typeface="Times New Roman"/>
            </a:endParaRPr>
          </a:p>
        </p:txBody>
      </p:sp>
    </p:spTree>
    <p:extLst>
      <p:ext uri="{BB962C8B-B14F-4D97-AF65-F5344CB8AC3E}">
        <p14:creationId xmlns:p14="http://schemas.microsoft.com/office/powerpoint/2010/main" val="12815005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a:t> </a:t>
            </a:r>
            <a:r>
              <a:rPr lang="el-GR" sz="4000" dirty="0"/>
              <a:t>Κ</a:t>
            </a:r>
            <a:r>
              <a:rPr lang="el-GR" sz="4000" dirty="0" smtClean="0"/>
              <a:t>ύριες διαστάσεις του μαθηματικού συλλογισμού / Σύνθεση</a:t>
            </a:r>
            <a:r>
              <a:rPr lang="en-US" sz="4000" dirty="0" smtClean="0"/>
              <a:t> </a:t>
            </a:r>
            <a:endParaRPr lang="en-US" sz="4000" dirty="0"/>
          </a:p>
        </p:txBody>
      </p:sp>
      <p:sp>
        <p:nvSpPr>
          <p:cNvPr id="5" name="Content Placeholder 2"/>
          <p:cNvSpPr txBox="1">
            <a:spLocks/>
          </p:cNvSpPr>
          <p:nvPr/>
        </p:nvSpPr>
        <p:spPr>
          <a:xfrm>
            <a:off x="331694" y="1446310"/>
            <a:ext cx="8668871" cy="5268256"/>
          </a:xfrm>
          <a:prstGeom prst="rect">
            <a:avLst/>
          </a:prstGeom>
        </p:spPr>
        <p:txBody>
          <a:bodyPr>
            <a:normAutofit fontScale="70000" lnSpcReduction="20000"/>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514350" indent="-514350">
              <a:buFont typeface="+mj-lt"/>
              <a:buAutoNum type="arabicPeriod"/>
            </a:pPr>
            <a:r>
              <a:rPr lang="el-GR" sz="3100" i="1" dirty="0" smtClean="0">
                <a:solidFill>
                  <a:prstClr val="black"/>
                </a:solidFill>
                <a:ea typeface="Calibri"/>
                <a:cs typeface="Times New Roman"/>
              </a:rPr>
              <a:t>Γενίκευση</a:t>
            </a:r>
            <a:r>
              <a:rPr lang="el-GR" sz="3100" dirty="0" smtClean="0">
                <a:solidFill>
                  <a:prstClr val="black"/>
                </a:solidFill>
                <a:ea typeface="Calibri"/>
                <a:cs typeface="Times New Roman"/>
              </a:rPr>
              <a:t> από συγκεκριμένες περιπτώσεις (επαγωγικός</a:t>
            </a:r>
            <a:r>
              <a:rPr lang="en-US" sz="3100" dirty="0" smtClean="0">
                <a:solidFill>
                  <a:prstClr val="black"/>
                </a:solidFill>
                <a:ea typeface="Calibri"/>
                <a:cs typeface="Times New Roman"/>
              </a:rPr>
              <a:t>/inductive</a:t>
            </a:r>
            <a:r>
              <a:rPr lang="el-GR" sz="3100" dirty="0" smtClean="0">
                <a:solidFill>
                  <a:prstClr val="black"/>
                </a:solidFill>
                <a:ea typeface="Calibri"/>
                <a:cs typeface="Times New Roman"/>
              </a:rPr>
              <a:t> συλλογισμός)</a:t>
            </a:r>
          </a:p>
          <a:p>
            <a:pPr marL="514350" indent="-514350">
              <a:buFont typeface="+mj-lt"/>
              <a:buAutoNum type="arabicPeriod"/>
            </a:pPr>
            <a:r>
              <a:rPr lang="el-GR" sz="3100" i="1" dirty="0" smtClean="0">
                <a:ea typeface="Calibri"/>
                <a:cs typeface="Times New Roman"/>
              </a:rPr>
              <a:t>Αξιολόγηση μαθηματικών ισχυρισμών</a:t>
            </a:r>
            <a:r>
              <a:rPr lang="el-GR" sz="3100" dirty="0" smtClean="0">
                <a:ea typeface="Calibri"/>
                <a:cs typeface="Times New Roman"/>
              </a:rPr>
              <a:t> (π.χ. διάψευση μέσω αντιπαραδειγμάτων)</a:t>
            </a:r>
          </a:p>
          <a:p>
            <a:pPr marL="514350" indent="-514350">
              <a:buFont typeface="+mj-lt"/>
              <a:buAutoNum type="arabicPeriod"/>
            </a:pPr>
            <a:r>
              <a:rPr lang="el-GR" sz="3100" i="1" dirty="0" smtClean="0">
                <a:ea typeface="Calibri"/>
                <a:cs typeface="Times New Roman"/>
              </a:rPr>
              <a:t>Εξαγωγή συμπερασμάτων μέσω παραγωγικού</a:t>
            </a:r>
            <a:r>
              <a:rPr lang="en-US" sz="3100" i="1" dirty="0" smtClean="0">
                <a:ea typeface="Calibri"/>
                <a:cs typeface="Times New Roman"/>
              </a:rPr>
              <a:t>/deductive</a:t>
            </a:r>
            <a:r>
              <a:rPr lang="en-US" sz="3100" i="1" dirty="0">
                <a:ea typeface="Calibri"/>
                <a:cs typeface="Times New Roman"/>
              </a:rPr>
              <a:t> </a:t>
            </a:r>
            <a:r>
              <a:rPr lang="el-GR" sz="3100" i="1" dirty="0" smtClean="0">
                <a:ea typeface="Calibri"/>
                <a:cs typeface="Times New Roman"/>
              </a:rPr>
              <a:t>συλλογισμού</a:t>
            </a:r>
          </a:p>
          <a:p>
            <a:pPr marL="514350" indent="-514350">
              <a:buFont typeface="+mj-lt"/>
              <a:buAutoNum type="arabicPeriod"/>
            </a:pPr>
            <a:r>
              <a:rPr lang="el-GR" sz="3100" i="1" dirty="0" smtClean="0">
                <a:ea typeface="Calibri"/>
                <a:cs typeface="Times New Roman"/>
              </a:rPr>
              <a:t>Αναλογικός συλλογισμός </a:t>
            </a:r>
            <a:r>
              <a:rPr lang="el-GR" sz="3100" dirty="0" smtClean="0">
                <a:ea typeface="Calibri"/>
                <a:cs typeface="Times New Roman"/>
              </a:rPr>
              <a:t>(μεταφορά δομικών πληροφοριών από το ένα σύστημα στο άλλο – π.χ. μεταφορά της δομής των</a:t>
            </a:r>
            <a:r>
              <a:rPr lang="en-US" sz="3100" dirty="0" smtClean="0">
                <a:ea typeface="Calibri"/>
                <a:cs typeface="Times New Roman"/>
              </a:rPr>
              <a:t> </a:t>
            </a:r>
            <a:r>
              <a:rPr lang="el-GR" sz="3100" dirty="0" err="1" smtClean="0">
                <a:ea typeface="Calibri"/>
                <a:cs typeface="Times New Roman"/>
              </a:rPr>
              <a:t>χειραπτικών</a:t>
            </a:r>
            <a:r>
              <a:rPr lang="el-GR" sz="3100" dirty="0" smtClean="0">
                <a:ea typeface="Calibri"/>
                <a:cs typeface="Times New Roman"/>
              </a:rPr>
              <a:t> μέσων στο αφηρημένο πλαίσιο)</a:t>
            </a:r>
          </a:p>
          <a:p>
            <a:pPr marL="514350" indent="-514350">
              <a:buFont typeface="+mj-lt"/>
              <a:buAutoNum type="arabicPeriod"/>
            </a:pPr>
            <a:r>
              <a:rPr lang="el-GR" sz="3100" i="1" dirty="0" smtClean="0">
                <a:ea typeface="Calibri"/>
                <a:cs typeface="Times New Roman"/>
              </a:rPr>
              <a:t>Συλλογισμός με εικόνες </a:t>
            </a:r>
            <a:r>
              <a:rPr lang="el-GR" sz="3100" dirty="0" smtClean="0">
                <a:ea typeface="Calibri"/>
                <a:cs typeface="Times New Roman"/>
              </a:rPr>
              <a:t>(π.χ. αποσύνθεση γεωμετρικών σχημάτων στη διαδικασία αιτιολόγησης/απόδειξης)</a:t>
            </a:r>
          </a:p>
          <a:p>
            <a:pPr marL="514350" indent="-514350">
              <a:buFont typeface="+mj-lt"/>
              <a:buAutoNum type="arabicPeriod"/>
            </a:pPr>
            <a:r>
              <a:rPr lang="el-GR" sz="3100" i="1" dirty="0" smtClean="0">
                <a:ea typeface="Calibri"/>
                <a:cs typeface="Times New Roman"/>
              </a:rPr>
              <a:t>Αξιολόγηση της καταλληλότητας ενός μαθηματικού μοντέλου σε μια ρεαλιστική κατάσταση</a:t>
            </a:r>
          </a:p>
          <a:p>
            <a:pPr marL="514350" indent="-514350">
              <a:buFont typeface="+mj-lt"/>
              <a:buAutoNum type="arabicPeriod"/>
            </a:pPr>
            <a:r>
              <a:rPr lang="el-GR" sz="3100" i="1" dirty="0" smtClean="0">
                <a:ea typeface="Calibri"/>
                <a:cs typeface="Times New Roman"/>
              </a:rPr>
              <a:t>Δημιουργία συνδέσεων μεταξύ διαφορετικών αναπαραστάσεων </a:t>
            </a:r>
            <a:r>
              <a:rPr lang="el-GR" sz="3100" dirty="0" smtClean="0">
                <a:ea typeface="Calibri"/>
                <a:cs typeface="Times New Roman"/>
              </a:rPr>
              <a:t>(οπτικών, συμβολικών, λεκτικών, πλαισίου)</a:t>
            </a:r>
          </a:p>
          <a:p>
            <a:pPr marL="514350" indent="-514350">
              <a:buFont typeface="+mj-lt"/>
              <a:buAutoNum type="arabicPeriod"/>
            </a:pPr>
            <a:r>
              <a:rPr lang="el-GR" sz="3100" i="1" dirty="0" smtClean="0">
                <a:ea typeface="Calibri"/>
                <a:cs typeface="Times New Roman"/>
              </a:rPr>
              <a:t>Ανάπτυξη προβλέψεων σε στοχαστικές καταστάσεις </a:t>
            </a:r>
            <a:r>
              <a:rPr lang="el-GR" sz="3100" dirty="0" smtClean="0">
                <a:ea typeface="Calibri"/>
                <a:cs typeface="Times New Roman"/>
              </a:rPr>
              <a:t>(π.χ. αξιολόγηση ισχυρισμών/πληροφοριών που παρέχονται από μέσα)</a:t>
            </a:r>
            <a:endParaRPr lang="en-US" sz="3100" dirty="0" smtClean="0">
              <a:ea typeface="Calibri"/>
              <a:cs typeface="Times New Roman"/>
            </a:endParaRPr>
          </a:p>
          <a:p>
            <a:endParaRPr lang="en-US" sz="2900" dirty="0">
              <a:ea typeface="Calibri"/>
              <a:cs typeface="Times New Roman"/>
            </a:endParaRPr>
          </a:p>
        </p:txBody>
      </p:sp>
    </p:spTree>
    <p:extLst>
      <p:ext uri="{BB962C8B-B14F-4D97-AF65-F5344CB8AC3E}">
        <p14:creationId xmlns:p14="http://schemas.microsoft.com/office/powerpoint/2010/main" val="931122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txBox="1">
            <a:spLocks/>
          </p:cNvSpPr>
          <p:nvPr/>
        </p:nvSpPr>
        <p:spPr>
          <a:xfrm>
            <a:off x="697832" y="1649197"/>
            <a:ext cx="8446168" cy="1060635"/>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Tx/>
              <a:buSzTx/>
              <a:buFont typeface="Arial"/>
              <a:buNone/>
              <a:tabLst/>
              <a:defRPr/>
            </a:pPr>
            <a:r>
              <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Πόσες φορές το σκιασμένο τρίγωνο «χωράει» στο μεγάλο τετράγωνο; Να γράψεις τη σωστή απάντηση και να εξηγήσεις τη σκέψη σου.</a:t>
            </a:r>
          </a:p>
          <a:p>
            <a:pPr marL="457200" marR="0" lvl="1" indent="0" algn="l" defTabSz="457200" rtl="0" eaLnBrk="1" fontAlgn="auto" latinLnBrk="0" hangingPunct="1">
              <a:lnSpc>
                <a:spcPct val="100000"/>
              </a:lnSpc>
              <a:spcBef>
                <a:spcPct val="20000"/>
              </a:spcBef>
              <a:spcAft>
                <a:spcPts val="600"/>
              </a:spcAft>
              <a:buClrTx/>
              <a:buSzTx/>
              <a:buFont typeface="Arial"/>
              <a:buNone/>
              <a:tabLst/>
              <a:defRPr/>
            </a:pPr>
            <a:endPar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endParaRPr kumimoji="0" lang="en-US"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pic>
        <p:nvPicPr>
          <p:cNvPr id="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43780" y="3061608"/>
            <a:ext cx="4494680" cy="2444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Title 1"/>
          <p:cNvSpPr txBox="1">
            <a:spLocks/>
          </p:cNvSpPr>
          <p:nvPr/>
        </p:nvSpPr>
        <p:spPr>
          <a:xfrm>
            <a:off x="358588" y="554575"/>
            <a:ext cx="8229600" cy="630982"/>
          </a:xfrm>
          <a:prstGeom prst="rect">
            <a:avLst/>
          </a:prstGeom>
        </p:spPr>
        <p:txBody>
          <a:bodyPr vert="horz" lIns="91440" tIns="45720" rIns="91440" bIns="45720" rtlCol="0" anchor="ctr">
            <a:normAutofit fontScale="975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Συλλογισμός με εικόνες </a:t>
            </a:r>
            <a:endParaRPr kumimoji="0" lang="en-US"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Tree>
    <p:extLst>
      <p:ext uri="{BB962C8B-B14F-4D97-AF65-F5344CB8AC3E}">
        <p14:creationId xmlns:p14="http://schemas.microsoft.com/office/powerpoint/2010/main" val="25918087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340658" y="228138"/>
            <a:ext cx="8229600" cy="630982"/>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0" marR="0" lvl="0" indent="0" algn="ctr" defTabSz="457200" rtl="0" eaLnBrk="1" fontAlgn="auto" latinLnBrk="0" hangingPunct="1">
              <a:lnSpc>
                <a:spcPct val="100000"/>
              </a:lnSpc>
              <a:spcBef>
                <a:spcPct val="0"/>
              </a:spcBef>
              <a:spcAft>
                <a:spcPts val="0"/>
              </a:spcAft>
              <a:buClrTx/>
              <a:buSzTx/>
              <a:buFontTx/>
              <a:buNone/>
              <a:tabLst/>
              <a:defRPr/>
            </a:pPr>
            <a:r>
              <a:rPr kumimoji="0" lang="el-GR"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rPr>
              <a:t>Συνδέσεις μεταξύ διαφορετικών αναπαραστάσεων  </a:t>
            </a:r>
            <a:endParaRPr kumimoji="0" lang="en-US" sz="3000" b="0" i="0" u="none" strike="noStrike" kern="1200" cap="none" spc="0" normalizeH="0" baseline="0" noProof="0" dirty="0">
              <a:ln>
                <a:noFill/>
              </a:ln>
              <a:solidFill>
                <a:sysClr val="windowText" lastClr="000000"/>
              </a:solidFill>
              <a:effectLst/>
              <a:uLnTx/>
              <a:uFillTx/>
              <a:latin typeface="Calibri Light" panose="020F0302020204030204"/>
              <a:ea typeface="+mj-ea"/>
              <a:cs typeface="+mj-cs"/>
            </a:endParaRPr>
          </a:p>
        </p:txBody>
      </p:sp>
      <p:sp>
        <p:nvSpPr>
          <p:cNvPr id="3" name="Content Placeholder 3"/>
          <p:cNvSpPr txBox="1">
            <a:spLocks/>
          </p:cNvSpPr>
          <p:nvPr/>
        </p:nvSpPr>
        <p:spPr>
          <a:xfrm>
            <a:off x="340658" y="1137027"/>
            <a:ext cx="8722660" cy="5174126"/>
          </a:xfrm>
          <a:prstGeom prst="rect">
            <a:avLst/>
          </a:prstGeom>
        </p:spPr>
        <p:txBody>
          <a:bodyPr vert="horz" lIns="91440" tIns="45720" rIns="91440" bIns="45720" rtlCol="0">
            <a:normAutofit/>
          </a:bodyPr>
          <a:lstStyle>
            <a:lvl1pPr marL="342900" indent="-342900" algn="l" defTabSz="457200" rtl="0" eaLnBrk="1" latinLnBrk="0" hangingPunct="1">
              <a:spcBef>
                <a:spcPct val="20000"/>
              </a:spcBef>
              <a:buFont typeface="Arial"/>
              <a:buChar char="•"/>
              <a:defRPr sz="24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0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18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16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16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16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16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16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16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ct val="20000"/>
              </a:spcBef>
              <a:spcAft>
                <a:spcPts val="600"/>
              </a:spcAft>
              <a:buClrTx/>
              <a:buSzTx/>
              <a:buFont typeface="Arial"/>
              <a:buNone/>
              <a:tabLst/>
              <a:defRPr/>
            </a:pPr>
            <a:r>
              <a:rPr kumimoji="0" lang="el-GR" sz="2000" b="0" i="0" u="none" strike="noStrike" kern="1200" cap="none" spc="0" normalizeH="0" baseline="0" noProof="0" dirty="0">
                <a:ln>
                  <a:noFill/>
                </a:ln>
                <a:solidFill>
                  <a:sysClr val="windowText" lastClr="000000"/>
                </a:solidFill>
                <a:effectLst/>
                <a:uLnTx/>
                <a:uFillTx/>
                <a:latin typeface="Calibri" panose="020F0502020204030204"/>
                <a:ea typeface="+mn-ea"/>
                <a:cs typeface="+mn-cs"/>
              </a:rPr>
              <a:t>Η Μαρία ξεκινά το πρωί από την κατασκήνωση για να ανέβει σε ένα καταφύγιο στον Όλυμπο, σε απόσταση 10 χιλιομέτρων. Η Κατερίνα ξεκινά την ίδια στιγμή να κατεβαίνει από το καταφύγιο για να επιστρέψει στην κατασκήνωση από την ίδια διαδρομή. Ποια γραμμή (μεταξύ των Α, Β, Γ) και ποια εξίσωση (από τις 1, 2, 3) μπορεί να αντιπροσωπεύουν την απόσταση της Μαρίας από το καταφύγιο και ποιες μπορεί να αντιπροσωπεύουν την απόσταση της Κατερίνας από το καταφύγιο;</a:t>
            </a:r>
            <a:endParaRPr kumimoji="0" lang="el-GR" sz="22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endParaRPr kumimoji="0" lang="en-US" sz="26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a:p>
            <a:pPr marL="342900" marR="0" lvl="0" indent="-342900" algn="l" defTabSz="457200" rtl="0" eaLnBrk="1" fontAlgn="auto" latinLnBrk="0" hangingPunct="1">
              <a:lnSpc>
                <a:spcPct val="100000"/>
              </a:lnSpc>
              <a:spcBef>
                <a:spcPct val="20000"/>
              </a:spcBef>
              <a:spcAft>
                <a:spcPts val="0"/>
              </a:spcAft>
              <a:buClrTx/>
              <a:buSzTx/>
              <a:buFont typeface="Arial"/>
              <a:buChar char="•"/>
              <a:tabLst/>
              <a:defRPr/>
            </a:pPr>
            <a:endParaRPr kumimoji="0" lang="en-US" sz="24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pic>
        <p:nvPicPr>
          <p:cNvPr id="4" name="image14.png"/>
          <p:cNvPicPr/>
          <p:nvPr/>
        </p:nvPicPr>
        <p:blipFill>
          <a:blip r:embed="rId2"/>
          <a:srcRect l="15278" r="19618" b="36218"/>
          <a:stretch>
            <a:fillRect/>
          </a:stretch>
        </p:blipFill>
        <p:spPr>
          <a:xfrm>
            <a:off x="3639669" y="3563487"/>
            <a:ext cx="3576919" cy="2747665"/>
          </a:xfrm>
          <a:prstGeom prst="rect">
            <a:avLst/>
          </a:prstGeom>
          <a:ln/>
        </p:spPr>
      </p:pic>
      <p:sp>
        <p:nvSpPr>
          <p:cNvPr id="5" name="Rectangle 4"/>
          <p:cNvSpPr/>
          <p:nvPr/>
        </p:nvSpPr>
        <p:spPr>
          <a:xfrm>
            <a:off x="457200" y="5099883"/>
            <a:ext cx="4572000" cy="923330"/>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rPr>
              <a:t>(1)   y=2.5x  </a:t>
            </a:r>
            <a:endParaRPr kumimoji="0" lang="en-US" sz="1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rPr>
              <a:t>(2)   y=0.8x+2</a:t>
            </a:r>
            <a:endParaRPr kumimoji="0" lang="en-US" sz="1800" b="0" i="0" u="none" strike="noStrike" kern="0" cap="none" spc="0" normalizeH="0" baseline="0" noProof="0" dirty="0">
              <a:ln>
                <a:noFill/>
              </a:ln>
              <a:solidFill>
                <a:prstClr val="black"/>
              </a:solidFill>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GB" sz="1800" b="0" i="0" u="none" strike="noStrike" kern="0" cap="none" spc="0" normalizeH="0" baseline="0" noProof="0" dirty="0">
                <a:ln>
                  <a:noFill/>
                </a:ln>
                <a:solidFill>
                  <a:prstClr val="black"/>
                </a:solidFill>
                <a:effectLst/>
                <a:uLnTx/>
                <a:uFillTx/>
              </a:rPr>
              <a:t>(3)   y=-2x+10</a:t>
            </a:r>
            <a:endParaRPr kumimoji="0" lang="en-US" sz="1800" b="0" i="0" u="none" strike="noStrike" kern="0" cap="none" spc="0" normalizeH="0" baseline="0" noProof="0" dirty="0">
              <a:ln>
                <a:noFill/>
              </a:ln>
              <a:solidFill>
                <a:prstClr val="black"/>
              </a:solidFill>
              <a:effectLst/>
              <a:uLnTx/>
              <a:uFillTx/>
            </a:endParaRPr>
          </a:p>
        </p:txBody>
      </p:sp>
    </p:spTree>
    <p:extLst>
      <p:ext uri="{BB962C8B-B14F-4D97-AF65-F5344CB8AC3E}">
        <p14:creationId xmlns:p14="http://schemas.microsoft.com/office/powerpoint/2010/main" val="2462614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2920"/>
            <a:ext cx="8229600" cy="1143000"/>
          </a:xfrm>
        </p:spPr>
        <p:txBody>
          <a:bodyPr>
            <a:normAutofit/>
          </a:bodyPr>
          <a:lstStyle/>
          <a:p>
            <a:r>
              <a:rPr lang="el-GR" dirty="0" smtClean="0"/>
              <a:t>Μαθηματικός συλλογισμός</a:t>
            </a:r>
            <a:r>
              <a:rPr lang="en-US" dirty="0" smtClean="0"/>
              <a:t> </a:t>
            </a:r>
            <a:endParaRPr lang="en-US" dirty="0"/>
          </a:p>
        </p:txBody>
      </p:sp>
      <p:sp>
        <p:nvSpPr>
          <p:cNvPr id="5" name="Content Placeholder 2">
            <a:extLst>
              <a:ext uri="{FF2B5EF4-FFF2-40B4-BE49-F238E27FC236}">
                <a16:creationId xmlns:a16="http://schemas.microsoft.com/office/drawing/2014/main" id="{58AEA9F0-8360-D2A8-F72D-1599853F57B5}"/>
              </a:ext>
            </a:extLst>
          </p:cNvPr>
          <p:cNvSpPr txBox="1">
            <a:spLocks/>
          </p:cNvSpPr>
          <p:nvPr/>
        </p:nvSpPr>
        <p:spPr>
          <a:xfrm>
            <a:off x="206188" y="1417638"/>
            <a:ext cx="8606118" cy="4902434"/>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Βασική μαθηματική ικανότητα σε όλα τα σύγχρονα Προγράμματα Σπουδών και στις διεθνείς έρευνες (</a:t>
            </a:r>
            <a:r>
              <a:rPr kumimoji="0" lang="en-US" sz="2600" b="0" i="0" u="none" strike="noStrike" kern="1200" cap="none" spc="0" normalizeH="0" baseline="0" noProof="0" smtClean="0">
                <a:ln>
                  <a:noFill/>
                </a:ln>
                <a:solidFill>
                  <a:prstClr val="black"/>
                </a:solidFill>
                <a:effectLst/>
                <a:uLnTx/>
                <a:uFillTx/>
                <a:latin typeface="Calibri" panose="020F0502020204030204"/>
                <a:ea typeface="+mn-ea"/>
                <a:cs typeface="+mn-cs"/>
              </a:rPr>
              <a:t>PISA</a:t>
            </a: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Πολλαπλότητα ορισμών και οπτικών (π.χ. </a:t>
            </a:r>
            <a:r>
              <a:rPr kumimoji="0" lang="en-US" sz="2600" b="0" i="0" u="none" strike="noStrike" kern="1200" cap="none" spc="0" normalizeH="0" baseline="0" noProof="0" smtClean="0">
                <a:ln>
                  <a:noFill/>
                </a:ln>
                <a:solidFill>
                  <a:prstClr val="black"/>
                </a:solidFill>
                <a:effectLst/>
                <a:uLnTx/>
                <a:uFillTx/>
                <a:latin typeface="Calibri" panose="020F0502020204030204"/>
                <a:ea typeface="+mn-ea"/>
                <a:cs typeface="+mn-cs"/>
              </a:rPr>
              <a:t>OECD/PISA, 2018; Niss &amp;</a:t>
            </a: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 </a:t>
            </a:r>
            <a:r>
              <a:rPr kumimoji="0" lang="en-US" sz="2600" b="0" i="0" u="none" strike="noStrike" kern="1200" cap="none" spc="0" normalizeH="0" baseline="0" noProof="0" smtClean="0">
                <a:ln>
                  <a:noFill/>
                </a:ln>
                <a:solidFill>
                  <a:prstClr val="black"/>
                </a:solidFill>
                <a:effectLst/>
                <a:uLnTx/>
                <a:uFillTx/>
                <a:latin typeface="Calibri" panose="020F0502020204030204"/>
                <a:ea typeface="+mn-ea"/>
                <a:cs typeface="+mn-cs"/>
              </a:rPr>
              <a:t>Højgaard, 2019; English, 2013; Stylianides, 2009</a:t>
            </a: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Ικανότητα για λογική σκέψη και ανάπτυξη επιχειρημάτων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Ικανότητα αξιολόγησης ισχυρισμών και προτάσεων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Διαφορετικές μορφές αιτιολόγησης από τη διατύπωση παραδειγμάτων και αντιπαραδειγμάτων μέχρι την ανάπτυξη ευρετικών και παραγωγικών συλλογισμών και την αυστηρή μαθηματική απόδειξη </a:t>
            </a:r>
          </a:p>
          <a:p>
            <a:pPr marL="342900" marR="0" lvl="0" indent="-342900" algn="l" defTabSz="457200" rtl="0" eaLnBrk="1" fontAlgn="auto" latinLnBrk="0" hangingPunct="1">
              <a:lnSpc>
                <a:spcPct val="100000"/>
              </a:lnSpc>
              <a:spcBef>
                <a:spcPct val="20000"/>
              </a:spcBef>
              <a:spcAft>
                <a:spcPts val="600"/>
              </a:spcAft>
              <a:buClrTx/>
              <a:buSzTx/>
              <a:buFont typeface="Arial"/>
              <a:buChar char="•"/>
              <a:tabLst/>
              <a:defRPr/>
            </a:pPr>
            <a:r>
              <a:rPr kumimoji="0" lang="el-GR" sz="2600" b="0" i="0" u="none" strike="noStrike" kern="1200" cap="none" spc="0" normalizeH="0" baseline="0" noProof="0" smtClean="0">
                <a:ln>
                  <a:noFill/>
                </a:ln>
                <a:solidFill>
                  <a:prstClr val="black"/>
                </a:solidFill>
                <a:effectLst/>
                <a:uLnTx/>
                <a:uFillTx/>
                <a:latin typeface="Calibri" panose="020F0502020204030204"/>
                <a:ea typeface="+mn-ea"/>
                <a:cs typeface="+mn-cs"/>
              </a:rPr>
              <a:t>Γενίκευση, διατύπωση εικασιών, αποδείξεις </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2800" b="0" i="0" u="none" strike="noStrike" kern="1200" cap="none" spc="0" normalizeH="0" baseline="0" noProof="0" dirty="0">
              <a:ln>
                <a:noFill/>
              </a:ln>
              <a:solidFill>
                <a:sysClr val="windowText" lastClr="00000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068019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4000" dirty="0" smtClean="0"/>
              <a:t>1. </a:t>
            </a:r>
            <a:r>
              <a:rPr lang="en-US" sz="4000" dirty="0" smtClean="0"/>
              <a:t>PISA approach   </a:t>
            </a:r>
            <a:endParaRPr lang="en-US" sz="4000" dirty="0"/>
          </a:p>
        </p:txBody>
      </p:sp>
      <p:sp>
        <p:nvSpPr>
          <p:cNvPr id="3" name="Content Placeholder 2"/>
          <p:cNvSpPr>
            <a:spLocks noGrp="1"/>
          </p:cNvSpPr>
          <p:nvPr>
            <p:ph idx="1"/>
          </p:nvPr>
        </p:nvSpPr>
        <p:spPr>
          <a:xfrm>
            <a:off x="340658" y="1406619"/>
            <a:ext cx="8668871" cy="4942821"/>
          </a:xfrm>
        </p:spPr>
        <p:txBody>
          <a:bodyPr>
            <a:normAutofit fontScale="85000" lnSpcReduction="10000"/>
          </a:bodyPr>
          <a:lstStyle/>
          <a:p>
            <a:pPr marL="0" indent="0">
              <a:spcBef>
                <a:spcPts val="1200"/>
              </a:spcBef>
              <a:spcAft>
                <a:spcPts val="1200"/>
              </a:spcAft>
              <a:buNone/>
            </a:pPr>
            <a:r>
              <a:rPr lang="en-US" sz="2800" dirty="0"/>
              <a:t>Mathematics is a science about well-defined objects and notions that can be analyzed and transformed in different ways using “mathematical reasoning” to obtain certain and timeless conclusions without any need for validation by an external </a:t>
            </a:r>
            <a:r>
              <a:rPr lang="en-US" sz="2800" dirty="0" smtClean="0"/>
              <a:t>authority</a:t>
            </a:r>
            <a:endParaRPr lang="en-US" sz="2800" dirty="0"/>
          </a:p>
          <a:p>
            <a:pPr marL="0" indent="0">
              <a:spcBef>
                <a:spcPts val="1200"/>
              </a:spcBef>
              <a:spcAft>
                <a:spcPts val="1200"/>
              </a:spcAft>
              <a:buNone/>
            </a:pPr>
            <a:r>
              <a:rPr lang="en-US" sz="2800" i="1" dirty="0" smtClean="0"/>
              <a:t>Definition of mathematical reasoning </a:t>
            </a:r>
          </a:p>
          <a:p>
            <a:r>
              <a:rPr lang="en-US" sz="2900" dirty="0">
                <a:ea typeface="Calibri"/>
                <a:cs typeface="Times New Roman"/>
              </a:rPr>
              <a:t>The ability to reason logically and present arguments in honest and convincing </a:t>
            </a:r>
            <a:r>
              <a:rPr lang="en-US" sz="2900" dirty="0" smtClean="0">
                <a:ea typeface="Calibri"/>
                <a:cs typeface="Times New Roman"/>
              </a:rPr>
              <a:t>ways</a:t>
            </a:r>
            <a:endParaRPr lang="en-US" sz="2900" dirty="0">
              <a:ea typeface="Calibri"/>
              <a:cs typeface="Times New Roman"/>
            </a:endParaRPr>
          </a:p>
          <a:p>
            <a:pPr>
              <a:spcAft>
                <a:spcPts val="0"/>
              </a:spcAft>
            </a:pPr>
            <a:r>
              <a:rPr lang="en-US" sz="2800" dirty="0" smtClean="0">
                <a:ea typeface="Calibri"/>
                <a:cs typeface="Times New Roman"/>
              </a:rPr>
              <a:t>It is also a </a:t>
            </a:r>
            <a:r>
              <a:rPr lang="en-US" sz="2800" dirty="0">
                <a:ea typeface="Calibri"/>
                <a:cs typeface="Times New Roman"/>
              </a:rPr>
              <a:t>way of evaluating and making arguments, evaluating interpretations and inferences related to statements (e.g. in public policy debates </a:t>
            </a:r>
            <a:r>
              <a:rPr lang="en-US" sz="2800" dirty="0" smtClean="0">
                <a:ea typeface="Calibri"/>
                <a:cs typeface="Times New Roman"/>
              </a:rPr>
              <a:t>etc.) </a:t>
            </a:r>
            <a:r>
              <a:rPr lang="en-US" sz="2800" dirty="0">
                <a:ea typeface="Calibri"/>
                <a:cs typeface="Times New Roman"/>
              </a:rPr>
              <a:t>and problem </a:t>
            </a:r>
            <a:r>
              <a:rPr lang="en-US" sz="2800" dirty="0" smtClean="0">
                <a:ea typeface="Calibri"/>
                <a:cs typeface="Times New Roman"/>
              </a:rPr>
              <a:t>solutions.</a:t>
            </a:r>
          </a:p>
          <a:p>
            <a:pPr>
              <a:spcAft>
                <a:spcPts val="0"/>
              </a:spcAft>
            </a:pPr>
            <a:r>
              <a:rPr lang="en-US" sz="2800" dirty="0"/>
              <a:t>Mathematical reasoning is beyond problem solving (it overlaps to some extend)</a:t>
            </a:r>
            <a:endParaRPr lang="en-US" sz="2800" dirty="0" smtClean="0"/>
          </a:p>
        </p:txBody>
      </p:sp>
    </p:spTree>
    <p:extLst>
      <p:ext uri="{BB962C8B-B14F-4D97-AF65-F5344CB8AC3E}">
        <p14:creationId xmlns:p14="http://schemas.microsoft.com/office/powerpoint/2010/main" val="1433629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4806"/>
            <a:ext cx="8229600" cy="1143000"/>
          </a:xfrm>
        </p:spPr>
        <p:txBody>
          <a:bodyPr>
            <a:normAutofit/>
          </a:bodyPr>
          <a:lstStyle/>
          <a:p>
            <a:r>
              <a:rPr lang="el-GR" sz="4000" dirty="0" smtClean="0"/>
              <a:t>1. </a:t>
            </a:r>
            <a:r>
              <a:rPr lang="en-US" sz="4000" dirty="0" smtClean="0"/>
              <a:t>PISA approach</a:t>
            </a:r>
            <a:endParaRPr lang="en-US" sz="4000" dirty="0"/>
          </a:p>
        </p:txBody>
      </p:sp>
      <p:sp>
        <p:nvSpPr>
          <p:cNvPr id="3" name="Text Placeholder 2"/>
          <p:cNvSpPr>
            <a:spLocks noGrp="1"/>
          </p:cNvSpPr>
          <p:nvPr>
            <p:ph type="body" idx="1"/>
          </p:nvPr>
        </p:nvSpPr>
        <p:spPr>
          <a:xfrm>
            <a:off x="277905" y="1113727"/>
            <a:ext cx="8104094" cy="750887"/>
          </a:xfrm>
        </p:spPr>
        <p:txBody>
          <a:bodyPr>
            <a:normAutofit fontScale="92500"/>
          </a:bodyPr>
          <a:lstStyle/>
          <a:p>
            <a:pPr>
              <a:spcBef>
                <a:spcPts val="600"/>
              </a:spcBef>
              <a:spcAft>
                <a:spcPts val="600"/>
              </a:spcAft>
            </a:pPr>
            <a:r>
              <a:rPr lang="el-GR" sz="2600" dirty="0" smtClean="0"/>
              <a:t>Κρίσιμα σημεία κατανόησης για τον μαθηματικό συλλογισμό </a:t>
            </a:r>
            <a:endParaRPr lang="en-US" sz="2600" dirty="0"/>
          </a:p>
        </p:txBody>
      </p:sp>
      <p:sp>
        <p:nvSpPr>
          <p:cNvPr id="4" name="Content Placeholder 3"/>
          <p:cNvSpPr>
            <a:spLocks noGrp="1"/>
          </p:cNvSpPr>
          <p:nvPr>
            <p:ph sz="half" idx="2"/>
          </p:nvPr>
        </p:nvSpPr>
        <p:spPr>
          <a:xfrm>
            <a:off x="528918" y="2112120"/>
            <a:ext cx="7620000" cy="4360397"/>
          </a:xfrm>
        </p:spPr>
        <p:txBody>
          <a:bodyPr>
            <a:normAutofit lnSpcReduction="10000"/>
          </a:bodyPr>
          <a:lstStyle/>
          <a:p>
            <a:pPr>
              <a:spcAft>
                <a:spcPts val="600"/>
              </a:spcAft>
            </a:pPr>
            <a:r>
              <a:rPr lang="en-US" dirty="0" smtClean="0"/>
              <a:t>Understanding </a:t>
            </a:r>
            <a:r>
              <a:rPr lang="en-US" dirty="0"/>
              <a:t>quantity, number systems and their algebraic </a:t>
            </a:r>
            <a:r>
              <a:rPr lang="en-US" dirty="0" smtClean="0"/>
              <a:t>properties</a:t>
            </a:r>
          </a:p>
          <a:p>
            <a:pPr>
              <a:spcAft>
                <a:spcPts val="600"/>
              </a:spcAft>
            </a:pPr>
            <a:r>
              <a:rPr lang="en-US" dirty="0" smtClean="0"/>
              <a:t>Appreciating </a:t>
            </a:r>
            <a:r>
              <a:rPr lang="en-US" dirty="0"/>
              <a:t>the power of abstraction and symbolic </a:t>
            </a:r>
            <a:r>
              <a:rPr lang="en-US" dirty="0" smtClean="0"/>
              <a:t>representation</a:t>
            </a:r>
          </a:p>
          <a:p>
            <a:pPr>
              <a:spcAft>
                <a:spcPts val="600"/>
              </a:spcAft>
            </a:pPr>
            <a:r>
              <a:rPr lang="en-US" dirty="0" smtClean="0"/>
              <a:t>Seeing </a:t>
            </a:r>
            <a:r>
              <a:rPr lang="en-US" dirty="0"/>
              <a:t>mathematical structures and their </a:t>
            </a:r>
            <a:r>
              <a:rPr lang="en-US" dirty="0" smtClean="0"/>
              <a:t>regularities</a:t>
            </a:r>
          </a:p>
          <a:p>
            <a:pPr>
              <a:spcAft>
                <a:spcPts val="600"/>
              </a:spcAft>
            </a:pPr>
            <a:r>
              <a:rPr lang="en-US" dirty="0" err="1" smtClean="0"/>
              <a:t>Recognising</a:t>
            </a:r>
            <a:r>
              <a:rPr lang="en-US" dirty="0" smtClean="0"/>
              <a:t> </a:t>
            </a:r>
            <a:r>
              <a:rPr lang="en-US" dirty="0"/>
              <a:t>functional relationships between quantities</a:t>
            </a:r>
          </a:p>
          <a:p>
            <a:pPr>
              <a:spcAft>
                <a:spcPts val="600"/>
              </a:spcAft>
            </a:pPr>
            <a:r>
              <a:rPr lang="en-US" dirty="0" smtClean="0"/>
              <a:t>Using </a:t>
            </a:r>
            <a:r>
              <a:rPr lang="en-US" dirty="0"/>
              <a:t>mathematical modelling as a lens onto the real world (e.g</a:t>
            </a:r>
            <a:r>
              <a:rPr lang="en-US" dirty="0" smtClean="0"/>
              <a:t>., </a:t>
            </a:r>
            <a:r>
              <a:rPr lang="en-US" dirty="0"/>
              <a:t>those arising in the physical, biological, social, economic and </a:t>
            </a:r>
            <a:r>
              <a:rPr lang="en-US" dirty="0" err="1"/>
              <a:t>behavioural</a:t>
            </a:r>
            <a:r>
              <a:rPr lang="en-US" dirty="0"/>
              <a:t> sciences)</a:t>
            </a:r>
          </a:p>
          <a:p>
            <a:pPr>
              <a:spcAft>
                <a:spcPts val="600"/>
              </a:spcAft>
            </a:pPr>
            <a:r>
              <a:rPr lang="en-US" dirty="0" smtClean="0"/>
              <a:t>Understanding </a:t>
            </a:r>
            <a:r>
              <a:rPr lang="en-US" dirty="0"/>
              <a:t>variation as the heart of statistics</a:t>
            </a:r>
          </a:p>
          <a:p>
            <a:endParaRPr lang="en-US" dirty="0"/>
          </a:p>
          <a:p>
            <a:endParaRPr lang="en-US" dirty="0"/>
          </a:p>
        </p:txBody>
      </p:sp>
    </p:spTree>
    <p:extLst>
      <p:ext uri="{BB962C8B-B14F-4D97-AF65-F5344CB8AC3E}">
        <p14:creationId xmlns:p14="http://schemas.microsoft.com/office/powerpoint/2010/main" val="279814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763"/>
            <a:ext cx="8229600" cy="1143000"/>
          </a:xfrm>
        </p:spPr>
        <p:txBody>
          <a:bodyPr>
            <a:normAutofit/>
          </a:bodyPr>
          <a:lstStyle/>
          <a:p>
            <a:r>
              <a:rPr lang="el-GR" sz="4000" dirty="0" smtClean="0"/>
              <a:t>2. Οπτική των </a:t>
            </a:r>
            <a:r>
              <a:rPr lang="en-US" sz="4000" dirty="0" err="1" smtClean="0"/>
              <a:t>Niss</a:t>
            </a:r>
            <a:r>
              <a:rPr lang="en-US" sz="4000" dirty="0" smtClean="0"/>
              <a:t> </a:t>
            </a:r>
            <a:r>
              <a:rPr lang="el-GR" sz="4000" dirty="0" smtClean="0"/>
              <a:t>και </a:t>
            </a:r>
            <a:r>
              <a:rPr lang="en-US" sz="4000" dirty="0" err="1" smtClean="0"/>
              <a:t>Højgaard</a:t>
            </a:r>
            <a:r>
              <a:rPr lang="el-GR" sz="4000" dirty="0" smtClean="0"/>
              <a:t> </a:t>
            </a:r>
            <a:endParaRPr lang="en-US" sz="4000" dirty="0"/>
          </a:p>
        </p:txBody>
      </p:sp>
      <p:sp>
        <p:nvSpPr>
          <p:cNvPr id="3" name="Text Placeholder 2"/>
          <p:cNvSpPr>
            <a:spLocks noGrp="1"/>
          </p:cNvSpPr>
          <p:nvPr>
            <p:ph type="body" idx="1"/>
          </p:nvPr>
        </p:nvSpPr>
        <p:spPr>
          <a:xfrm>
            <a:off x="367551" y="923319"/>
            <a:ext cx="8570259" cy="750887"/>
          </a:xfrm>
        </p:spPr>
        <p:txBody>
          <a:bodyPr>
            <a:normAutofit/>
          </a:bodyPr>
          <a:lstStyle/>
          <a:p>
            <a:pPr>
              <a:spcBef>
                <a:spcPts val="600"/>
              </a:spcBef>
              <a:spcAft>
                <a:spcPts val="600"/>
              </a:spcAft>
            </a:pPr>
            <a:r>
              <a:rPr lang="el-GR" sz="2200" dirty="0" smtClean="0"/>
              <a:t>Μαθηματικός συλλογισμός: μια από τις οκτώ μαθηματικές ικανότητες </a:t>
            </a:r>
            <a:r>
              <a:rPr lang="en-US" sz="2200" dirty="0" smtClean="0"/>
              <a:t> </a:t>
            </a:r>
            <a:endParaRPr lang="en-US" sz="2200" dirty="0"/>
          </a:p>
        </p:txBody>
      </p:sp>
      <p:sp>
        <p:nvSpPr>
          <p:cNvPr id="4" name="Content Placeholder 3"/>
          <p:cNvSpPr>
            <a:spLocks noGrp="1"/>
          </p:cNvSpPr>
          <p:nvPr>
            <p:ph sz="half" idx="2"/>
          </p:nvPr>
        </p:nvSpPr>
        <p:spPr>
          <a:xfrm>
            <a:off x="385481" y="5844988"/>
            <a:ext cx="8050306" cy="806823"/>
          </a:xfrm>
        </p:spPr>
        <p:txBody>
          <a:bodyPr>
            <a:normAutofit fontScale="85000" lnSpcReduction="10000"/>
          </a:bodyPr>
          <a:lstStyle/>
          <a:p>
            <a:pPr lvl="0">
              <a:spcAft>
                <a:spcPts val="600"/>
              </a:spcAft>
            </a:pPr>
            <a:r>
              <a:rPr lang="el-GR" dirty="0" smtClean="0"/>
              <a:t>Ικανότητα μαθηματικού συλλογισμού </a:t>
            </a:r>
            <a:r>
              <a:rPr lang="en-US" dirty="0" smtClean="0"/>
              <a:t>– </a:t>
            </a:r>
            <a:r>
              <a:rPr lang="el-GR" dirty="0"/>
              <a:t> </a:t>
            </a:r>
            <a:r>
              <a:rPr lang="el-GR" dirty="0" smtClean="0"/>
              <a:t>αναπτύσσοντας και αξιολογώντας αιτιολογήσεις για μαθηματικές προτάσεων/ισχυρισμούς</a:t>
            </a:r>
            <a:r>
              <a:rPr lang="en-US" dirty="0" smtClean="0"/>
              <a:t> </a:t>
            </a:r>
            <a:endParaRPr lang="en-US" dirty="0"/>
          </a:p>
          <a:p>
            <a:endParaRPr lang="en-US"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79811" y="1891553"/>
            <a:ext cx="5342965" cy="3828939"/>
          </a:xfrm>
          <a:prstGeom prst="rect">
            <a:avLst/>
          </a:prstGeom>
          <a:noFill/>
          <a:ln>
            <a:noFill/>
          </a:ln>
        </p:spPr>
      </p:pic>
    </p:spTree>
    <p:extLst>
      <p:ext uri="{BB962C8B-B14F-4D97-AF65-F5344CB8AC3E}">
        <p14:creationId xmlns:p14="http://schemas.microsoft.com/office/powerpoint/2010/main" val="24698349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763"/>
            <a:ext cx="8229600" cy="1143000"/>
          </a:xfrm>
        </p:spPr>
        <p:txBody>
          <a:bodyPr>
            <a:normAutofit/>
          </a:bodyPr>
          <a:lstStyle/>
          <a:p>
            <a:r>
              <a:rPr lang="el-GR" sz="4000" dirty="0" smtClean="0"/>
              <a:t>2. Οπτική των </a:t>
            </a:r>
            <a:r>
              <a:rPr lang="en-US" sz="4000" dirty="0" err="1" smtClean="0"/>
              <a:t>Niss</a:t>
            </a:r>
            <a:r>
              <a:rPr lang="en-US" sz="4000" dirty="0" smtClean="0"/>
              <a:t> </a:t>
            </a:r>
            <a:r>
              <a:rPr lang="el-GR" sz="4000" dirty="0" smtClean="0"/>
              <a:t>και </a:t>
            </a:r>
            <a:r>
              <a:rPr lang="en-US" sz="4000" dirty="0" err="1" smtClean="0"/>
              <a:t>Højgaard</a:t>
            </a:r>
            <a:r>
              <a:rPr lang="el-GR" sz="4000" dirty="0" smtClean="0"/>
              <a:t> </a:t>
            </a:r>
            <a:endParaRPr lang="en-US" sz="4000" dirty="0"/>
          </a:p>
        </p:txBody>
      </p:sp>
      <p:sp>
        <p:nvSpPr>
          <p:cNvPr id="3" name="Text Placeholder 2"/>
          <p:cNvSpPr>
            <a:spLocks noGrp="1"/>
          </p:cNvSpPr>
          <p:nvPr>
            <p:ph type="body" idx="1"/>
          </p:nvPr>
        </p:nvSpPr>
        <p:spPr>
          <a:xfrm>
            <a:off x="457200" y="1174376"/>
            <a:ext cx="7620000" cy="502024"/>
          </a:xfrm>
        </p:spPr>
        <p:txBody>
          <a:bodyPr>
            <a:normAutofit/>
          </a:bodyPr>
          <a:lstStyle/>
          <a:p>
            <a:pPr>
              <a:spcBef>
                <a:spcPts val="600"/>
              </a:spcBef>
              <a:spcAft>
                <a:spcPts val="600"/>
              </a:spcAft>
            </a:pPr>
            <a:r>
              <a:rPr lang="el-GR" sz="2600" dirty="0" smtClean="0"/>
              <a:t>Ορισμός μαθηματικού συλλογισμού </a:t>
            </a:r>
            <a:r>
              <a:rPr lang="en-US" sz="2600" dirty="0" smtClean="0"/>
              <a:t> </a:t>
            </a:r>
            <a:endParaRPr lang="en-US" sz="2600" dirty="0"/>
          </a:p>
        </p:txBody>
      </p:sp>
      <p:sp>
        <p:nvSpPr>
          <p:cNvPr id="4" name="Content Placeholder 3"/>
          <p:cNvSpPr>
            <a:spLocks noGrp="1"/>
          </p:cNvSpPr>
          <p:nvPr>
            <p:ph sz="half" idx="2"/>
          </p:nvPr>
        </p:nvSpPr>
        <p:spPr>
          <a:xfrm>
            <a:off x="528918" y="2013509"/>
            <a:ext cx="7620000" cy="4360397"/>
          </a:xfrm>
        </p:spPr>
        <p:txBody>
          <a:bodyPr>
            <a:normAutofit fontScale="85000" lnSpcReduction="20000"/>
          </a:bodyPr>
          <a:lstStyle/>
          <a:p>
            <a:pPr>
              <a:spcAft>
                <a:spcPts val="600"/>
              </a:spcAft>
            </a:pPr>
            <a:r>
              <a:rPr lang="en-US" dirty="0"/>
              <a:t>D</a:t>
            </a:r>
            <a:r>
              <a:rPr lang="en-US" dirty="0" smtClean="0"/>
              <a:t>eals </a:t>
            </a:r>
            <a:r>
              <a:rPr lang="en-US" dirty="0"/>
              <a:t>with the ability to </a:t>
            </a:r>
            <a:r>
              <a:rPr lang="en-US" dirty="0" err="1"/>
              <a:t>analyse</a:t>
            </a:r>
            <a:r>
              <a:rPr lang="en-US" dirty="0"/>
              <a:t> and carry out specific reasoning meant to provide justification for mathematical </a:t>
            </a:r>
            <a:r>
              <a:rPr lang="en-US" dirty="0" smtClean="0"/>
              <a:t>claims</a:t>
            </a:r>
          </a:p>
          <a:p>
            <a:pPr>
              <a:spcAft>
                <a:spcPts val="600"/>
              </a:spcAft>
            </a:pPr>
            <a:r>
              <a:rPr lang="en-US" dirty="0" err="1" smtClean="0"/>
              <a:t>Analyse</a:t>
            </a:r>
            <a:r>
              <a:rPr lang="en-US" dirty="0" smtClean="0"/>
              <a:t> or </a:t>
            </a:r>
            <a:r>
              <a:rPr lang="en-US" dirty="0"/>
              <a:t>produce arguments (i.e., chains of statements linked by inferences) put forward in oral or written form to justify mathematical </a:t>
            </a:r>
            <a:r>
              <a:rPr lang="en-US" dirty="0" smtClean="0"/>
              <a:t>claims </a:t>
            </a:r>
          </a:p>
          <a:p>
            <a:pPr>
              <a:spcAft>
                <a:spcPts val="600"/>
              </a:spcAft>
            </a:pPr>
            <a:r>
              <a:rPr lang="en-US" dirty="0" smtClean="0"/>
              <a:t>Constructively </a:t>
            </a:r>
            <a:r>
              <a:rPr lang="en-US" dirty="0"/>
              <a:t>providing justification of mathematical claims and critically </a:t>
            </a:r>
            <a:r>
              <a:rPr lang="en-US" dirty="0" err="1"/>
              <a:t>analysing</a:t>
            </a:r>
            <a:r>
              <a:rPr lang="en-US" dirty="0"/>
              <a:t> and assessing existing or proposed justification </a:t>
            </a:r>
            <a:r>
              <a:rPr lang="en-US" dirty="0" smtClean="0"/>
              <a:t>attempts</a:t>
            </a:r>
          </a:p>
          <a:p>
            <a:pPr>
              <a:spcAft>
                <a:spcPts val="600"/>
              </a:spcAft>
            </a:pPr>
            <a:r>
              <a:rPr lang="en-US" dirty="0" smtClean="0"/>
              <a:t>Covers a </a:t>
            </a:r>
            <a:r>
              <a:rPr lang="en-US" dirty="0"/>
              <a:t>wide spectrum of forms of justification, ranging from reviewing or providing examples (or counter-examples) over heuristics and local deduction to rigorous proof based on logical deduction from certain axioms. </a:t>
            </a:r>
            <a:endParaRPr lang="en-US" dirty="0" smtClean="0"/>
          </a:p>
          <a:p>
            <a:pPr lvl="1">
              <a:spcAft>
                <a:spcPts val="600"/>
              </a:spcAft>
            </a:pPr>
            <a:r>
              <a:rPr lang="en-US" dirty="0" smtClean="0"/>
              <a:t>the </a:t>
            </a:r>
            <a:r>
              <a:rPr lang="en-US" dirty="0"/>
              <a:t>kinds of claims at issue in this competency are not confined to “theorems” or “formulae” but comprise all sorts of conclusions obtained by mathematical methods and inferences, including solutions to problems</a:t>
            </a:r>
          </a:p>
          <a:p>
            <a:endParaRPr lang="en-US" dirty="0"/>
          </a:p>
        </p:txBody>
      </p:sp>
    </p:spTree>
    <p:extLst>
      <p:ext uri="{BB962C8B-B14F-4D97-AF65-F5344CB8AC3E}">
        <p14:creationId xmlns:p14="http://schemas.microsoft.com/office/powerpoint/2010/main" val="29688124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smtClean="0"/>
              <a:t>3</a:t>
            </a:r>
            <a:r>
              <a:rPr lang="el-GR" sz="4000" dirty="0" smtClean="0"/>
              <a:t>. Οπτική της </a:t>
            </a:r>
            <a:r>
              <a:rPr lang="en-US" sz="4000" dirty="0" smtClean="0"/>
              <a:t>Lyn English </a:t>
            </a:r>
            <a:endParaRPr lang="en-US" sz="4000" dirty="0"/>
          </a:p>
        </p:txBody>
      </p:sp>
      <p:sp>
        <p:nvSpPr>
          <p:cNvPr id="3" name="Text Placeholder 2"/>
          <p:cNvSpPr>
            <a:spLocks noGrp="1"/>
          </p:cNvSpPr>
          <p:nvPr>
            <p:ph type="body" idx="1"/>
          </p:nvPr>
        </p:nvSpPr>
        <p:spPr>
          <a:xfrm>
            <a:off x="448235" y="1294280"/>
            <a:ext cx="7620000" cy="493059"/>
          </a:xfrm>
        </p:spPr>
        <p:txBody>
          <a:bodyPr>
            <a:normAutofit fontScale="92500"/>
          </a:bodyPr>
          <a:lstStyle/>
          <a:p>
            <a:pPr>
              <a:spcBef>
                <a:spcPts val="600"/>
              </a:spcBef>
              <a:spcAft>
                <a:spcPts val="600"/>
              </a:spcAft>
            </a:pPr>
            <a:r>
              <a:rPr lang="en-US" sz="2600" dirty="0" smtClean="0"/>
              <a:t>Mathematical </a:t>
            </a:r>
            <a:r>
              <a:rPr lang="en-US" sz="2600" dirty="0"/>
              <a:t>reasoning as </a:t>
            </a:r>
            <a:r>
              <a:rPr lang="en-US" sz="2600" dirty="0" smtClean="0"/>
              <a:t>embodied and imaginative </a:t>
            </a:r>
            <a:endParaRPr lang="en-US" sz="2600" dirty="0"/>
          </a:p>
        </p:txBody>
      </p:sp>
      <p:sp>
        <p:nvSpPr>
          <p:cNvPr id="4" name="Content Placeholder 3"/>
          <p:cNvSpPr>
            <a:spLocks noGrp="1"/>
          </p:cNvSpPr>
          <p:nvPr>
            <p:ph sz="half" idx="2"/>
          </p:nvPr>
        </p:nvSpPr>
        <p:spPr>
          <a:xfrm>
            <a:off x="528918" y="2049368"/>
            <a:ext cx="7620000" cy="4360397"/>
          </a:xfrm>
        </p:spPr>
        <p:txBody>
          <a:bodyPr>
            <a:normAutofit/>
          </a:bodyPr>
          <a:lstStyle/>
          <a:p>
            <a:pPr>
              <a:spcAft>
                <a:spcPts val="600"/>
              </a:spcAft>
            </a:pPr>
            <a:r>
              <a:rPr lang="en-US" dirty="0" smtClean="0"/>
              <a:t>Analogy: Transfer </a:t>
            </a:r>
            <a:r>
              <a:rPr lang="en-US" dirty="0"/>
              <a:t>of structural information from one system to another – </a:t>
            </a:r>
            <a:r>
              <a:rPr lang="en-US" dirty="0" smtClean="0"/>
              <a:t>(e.g</a:t>
            </a:r>
            <a:r>
              <a:rPr lang="en-US" dirty="0"/>
              <a:t>. Transferring the structure of manipulatives to the abstract context)</a:t>
            </a:r>
          </a:p>
          <a:p>
            <a:pPr>
              <a:spcAft>
                <a:spcPts val="600"/>
              </a:spcAft>
            </a:pPr>
            <a:r>
              <a:rPr lang="en-US" dirty="0" smtClean="0"/>
              <a:t>Metaphor: Conceptualizing one </a:t>
            </a:r>
            <a:r>
              <a:rPr lang="en-US" dirty="0"/>
              <a:t>mental domain in terms of another (target domain and source domain) (e.g</a:t>
            </a:r>
            <a:r>
              <a:rPr lang="en-US" dirty="0" smtClean="0"/>
              <a:t>., </a:t>
            </a:r>
            <a:r>
              <a:rPr lang="en-US" dirty="0"/>
              <a:t>equation as a </a:t>
            </a:r>
            <a:r>
              <a:rPr lang="en-US" dirty="0" smtClean="0"/>
              <a:t>balance, </a:t>
            </a:r>
            <a:r>
              <a:rPr lang="en-US" dirty="0"/>
              <a:t>functions as a venting machine)</a:t>
            </a:r>
          </a:p>
          <a:p>
            <a:pPr>
              <a:spcAft>
                <a:spcPts val="600"/>
              </a:spcAft>
            </a:pPr>
            <a:r>
              <a:rPr lang="en-US" dirty="0" smtClean="0"/>
              <a:t>Metonymy: Understanding </a:t>
            </a:r>
            <a:r>
              <a:rPr lang="en-US" dirty="0"/>
              <a:t>the whole in terms of some part or parts (</a:t>
            </a:r>
            <a:r>
              <a:rPr lang="en-US" dirty="0" smtClean="0"/>
              <a:t>e.g., </a:t>
            </a:r>
            <a:r>
              <a:rPr lang="en-US" dirty="0"/>
              <a:t>X be any integer)</a:t>
            </a:r>
          </a:p>
          <a:p>
            <a:pPr>
              <a:spcAft>
                <a:spcPts val="600"/>
              </a:spcAft>
            </a:pPr>
            <a:r>
              <a:rPr lang="en-US" dirty="0" smtClean="0"/>
              <a:t>Imagery: Reasoning </a:t>
            </a:r>
            <a:r>
              <a:rPr lang="en-US" dirty="0"/>
              <a:t>with images (related to metaphor)</a:t>
            </a:r>
          </a:p>
          <a:p>
            <a:endParaRPr lang="en-US" dirty="0"/>
          </a:p>
        </p:txBody>
      </p:sp>
    </p:spTree>
    <p:extLst>
      <p:ext uri="{BB962C8B-B14F-4D97-AF65-F5344CB8AC3E}">
        <p14:creationId xmlns:p14="http://schemas.microsoft.com/office/powerpoint/2010/main" val="22097098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541" y="155763"/>
            <a:ext cx="8884024" cy="1143000"/>
          </a:xfrm>
        </p:spPr>
        <p:txBody>
          <a:bodyPr>
            <a:noAutofit/>
          </a:bodyPr>
          <a:lstStyle/>
          <a:p>
            <a:r>
              <a:rPr lang="en-US" sz="4000" dirty="0" smtClean="0"/>
              <a:t>3</a:t>
            </a:r>
            <a:r>
              <a:rPr lang="el-GR" sz="4000" dirty="0" smtClean="0"/>
              <a:t>. </a:t>
            </a:r>
            <a:r>
              <a:rPr lang="en-US" sz="4000" dirty="0" smtClean="0"/>
              <a:t>Lyn English’s approach </a:t>
            </a:r>
            <a:endParaRPr lang="en-US" sz="4000" dirty="0"/>
          </a:p>
        </p:txBody>
      </p:sp>
      <p:sp>
        <p:nvSpPr>
          <p:cNvPr id="3" name="Text Placeholder 2"/>
          <p:cNvSpPr>
            <a:spLocks noGrp="1"/>
          </p:cNvSpPr>
          <p:nvPr>
            <p:ph type="body" idx="1"/>
          </p:nvPr>
        </p:nvSpPr>
        <p:spPr>
          <a:xfrm>
            <a:off x="527050" y="1125070"/>
            <a:ext cx="8005484" cy="614083"/>
          </a:xfrm>
        </p:spPr>
        <p:txBody>
          <a:bodyPr>
            <a:normAutofit fontScale="77500" lnSpcReduction="20000"/>
          </a:bodyPr>
          <a:lstStyle/>
          <a:p>
            <a:pPr>
              <a:spcBef>
                <a:spcPts val="600"/>
              </a:spcBef>
              <a:spcAft>
                <a:spcPts val="600"/>
              </a:spcAft>
            </a:pPr>
            <a:r>
              <a:rPr lang="en-US" sz="2600" dirty="0" smtClean="0"/>
              <a:t>Mathematical </a:t>
            </a:r>
            <a:r>
              <a:rPr lang="en-US" sz="2600" dirty="0"/>
              <a:t>reasoning as </a:t>
            </a:r>
            <a:r>
              <a:rPr lang="en-US" sz="2600" dirty="0" smtClean="0"/>
              <a:t>one dimension of critical thinking (the other one is problem solving)  </a:t>
            </a:r>
            <a:endParaRPr lang="en-US" sz="2600"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5785" y="1936376"/>
            <a:ext cx="8377353" cy="45503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742345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5459" y="1298763"/>
            <a:ext cx="7897905" cy="5362013"/>
          </a:xfrm>
          <a:prstGeom prst="rect">
            <a:avLst/>
          </a:prstGeom>
          <a:noFill/>
          <a:ln>
            <a:noFill/>
          </a:ln>
        </p:spPr>
      </p:pic>
      <p:sp>
        <p:nvSpPr>
          <p:cNvPr id="3" name="Title 1"/>
          <p:cNvSpPr txBox="1">
            <a:spLocks/>
          </p:cNvSpPr>
          <p:nvPr/>
        </p:nvSpPr>
        <p:spPr>
          <a:xfrm>
            <a:off x="116541" y="155763"/>
            <a:ext cx="8884024" cy="1143000"/>
          </a:xfrm>
          <a:prstGeom prst="rect">
            <a:avLst/>
          </a:prstGeom>
        </p:spPr>
        <p:txBody>
          <a:bodyP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l-GR" sz="4000" dirty="0"/>
              <a:t>4</a:t>
            </a:r>
            <a:r>
              <a:rPr lang="el-GR" sz="4000" dirty="0" smtClean="0"/>
              <a:t>. </a:t>
            </a:r>
            <a:r>
              <a:rPr lang="en-US" sz="4000" dirty="0" smtClean="0"/>
              <a:t>Stylianides’ model of reasoning-proving </a:t>
            </a:r>
            <a:endParaRPr lang="en-US" sz="4000" dirty="0"/>
          </a:p>
        </p:txBody>
      </p:sp>
    </p:spTree>
    <p:extLst>
      <p:ext uri="{BB962C8B-B14F-4D97-AF65-F5344CB8AC3E}">
        <p14:creationId xmlns:p14="http://schemas.microsoft.com/office/powerpoint/2010/main" val="36055102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1627</TotalTime>
  <Words>915</Words>
  <Application>Microsoft Office PowerPoint</Application>
  <PresentationFormat>On-screen Show (4:3)</PresentationFormat>
  <Paragraphs>69</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Μαθηματικός συλλογισμός / Mathematical reasoning   </vt:lpstr>
      <vt:lpstr>Μαθηματικός συλλογισμός </vt:lpstr>
      <vt:lpstr>1. PISA approach   </vt:lpstr>
      <vt:lpstr>1. PISA approach</vt:lpstr>
      <vt:lpstr>2. Οπτική των Niss και Højgaard </vt:lpstr>
      <vt:lpstr>2. Οπτική των Niss και Højgaard </vt:lpstr>
      <vt:lpstr>3. Οπτική της Lyn English </vt:lpstr>
      <vt:lpstr>3. Lyn English’s approach </vt:lpstr>
      <vt:lpstr>PowerPoint Presentation</vt:lpstr>
      <vt:lpstr>Key aspects of mathematical reasoning - Synthesis </vt:lpstr>
      <vt:lpstr> Κύριες διαστάσεις του μαθηματικού συλλογισμού / Σύνθεση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george</cp:lastModifiedBy>
  <cp:revision>232</cp:revision>
  <dcterms:created xsi:type="dcterms:W3CDTF">2020-09-29T07:43:50Z</dcterms:created>
  <dcterms:modified xsi:type="dcterms:W3CDTF">2024-02-13T12:42:18Z</dcterms:modified>
</cp:coreProperties>
</file>