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8" r:id="rId1"/>
  </p:sldMasterIdLst>
  <p:notesMasterIdLst>
    <p:notesMasterId r:id="rId29"/>
  </p:notesMasterIdLst>
  <p:sldIdLst>
    <p:sldId id="260" r:id="rId2"/>
    <p:sldId id="264" r:id="rId3"/>
    <p:sldId id="1356" r:id="rId4"/>
    <p:sldId id="310" r:id="rId5"/>
    <p:sldId id="465" r:id="rId6"/>
    <p:sldId id="311" r:id="rId7"/>
    <p:sldId id="1354" r:id="rId8"/>
    <p:sldId id="282" r:id="rId9"/>
    <p:sldId id="262" r:id="rId10"/>
    <p:sldId id="275" r:id="rId11"/>
    <p:sldId id="277" r:id="rId12"/>
    <p:sldId id="265" r:id="rId13"/>
    <p:sldId id="266" r:id="rId14"/>
    <p:sldId id="268" r:id="rId15"/>
    <p:sldId id="278" r:id="rId16"/>
    <p:sldId id="279" r:id="rId17"/>
    <p:sldId id="280" r:id="rId18"/>
    <p:sldId id="270" r:id="rId19"/>
    <p:sldId id="272" r:id="rId20"/>
    <p:sldId id="281" r:id="rId21"/>
    <p:sldId id="1355" r:id="rId22"/>
    <p:sldId id="315" r:id="rId23"/>
    <p:sldId id="271" r:id="rId24"/>
    <p:sldId id="1357" r:id="rId25"/>
    <p:sldId id="1358" r:id="rId26"/>
    <p:sldId id="273" r:id="rId27"/>
    <p:sldId id="27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3357" autoAdjust="0"/>
  </p:normalViewPr>
  <p:slideViewPr>
    <p:cSldViewPr snapToGrid="0" snapToObjects="1">
      <p:cViewPr varScale="1">
        <p:scale>
          <a:sx n="69" d="100"/>
          <a:sy n="69" d="100"/>
        </p:scale>
        <p:origin x="1256" y="44"/>
      </p:cViewPr>
      <p:guideLst>
        <p:guide orient="horz" pos="2160"/>
        <p:guide pos="2880"/>
      </p:guideLst>
    </p:cSldViewPr>
  </p:slideViewPr>
  <p:notesTextViewPr>
    <p:cViewPr>
      <p:scale>
        <a:sx n="140" d="100"/>
        <a:sy n="14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DA16F-1D5E-48B9-85C7-908DA7A0DF14}"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l-GR"/>
        </a:p>
      </dgm:t>
    </dgm:pt>
    <dgm:pt modelId="{A4F9B787-4A2B-455F-A03C-8C8C8324CAD3}">
      <dgm:prSet phldrT="[Κείμενο]"/>
      <dgm:spPr/>
      <dgm:t>
        <a:bodyPr/>
        <a:lstStyle/>
        <a:p>
          <a:r>
            <a:rPr lang="el-GR" dirty="0"/>
            <a:t>Εικασία</a:t>
          </a:r>
        </a:p>
      </dgm:t>
    </dgm:pt>
    <dgm:pt modelId="{99FDBAF3-039F-4ED4-A846-0A63B688D3A0}" type="parTrans" cxnId="{5FCE614C-6C32-466F-9C24-F50E5CDB6265}">
      <dgm:prSet/>
      <dgm:spPr/>
      <dgm:t>
        <a:bodyPr/>
        <a:lstStyle/>
        <a:p>
          <a:endParaRPr lang="el-GR"/>
        </a:p>
      </dgm:t>
    </dgm:pt>
    <dgm:pt modelId="{FE09E6E4-1D39-4AF1-9CFC-2206DDF61084}" type="sibTrans" cxnId="{5FCE614C-6C32-466F-9C24-F50E5CDB6265}">
      <dgm:prSet/>
      <dgm:spPr/>
      <dgm:t>
        <a:bodyPr/>
        <a:lstStyle/>
        <a:p>
          <a:endParaRPr lang="el-GR"/>
        </a:p>
      </dgm:t>
    </dgm:pt>
    <dgm:pt modelId="{85F80EF4-ED8E-42B9-A367-C5765376A86E}">
      <dgm:prSet phldrT="[Κείμενο]"/>
      <dgm:spPr/>
      <dgm:t>
        <a:bodyPr/>
        <a:lstStyle/>
        <a:p>
          <a:r>
            <a:rPr lang="el-GR" dirty="0"/>
            <a:t>Εμπειρικός έλεγχος</a:t>
          </a:r>
        </a:p>
      </dgm:t>
    </dgm:pt>
    <dgm:pt modelId="{8BC02CB3-F30A-4EE4-84D2-A83B31E68380}" type="parTrans" cxnId="{0BB50D4F-9BCD-47E8-98A2-EE96C9BB07EA}">
      <dgm:prSet/>
      <dgm:spPr/>
      <dgm:t>
        <a:bodyPr/>
        <a:lstStyle/>
        <a:p>
          <a:endParaRPr lang="el-GR"/>
        </a:p>
      </dgm:t>
    </dgm:pt>
    <dgm:pt modelId="{C9B53178-1E1A-467F-A32B-5CE2E7E145D1}" type="sibTrans" cxnId="{0BB50D4F-9BCD-47E8-98A2-EE96C9BB07EA}">
      <dgm:prSet/>
      <dgm:spPr/>
      <dgm:t>
        <a:bodyPr/>
        <a:lstStyle/>
        <a:p>
          <a:endParaRPr lang="el-GR"/>
        </a:p>
      </dgm:t>
    </dgm:pt>
    <dgm:pt modelId="{3187068A-0DAC-4D15-AD3D-809DBA3ED96D}">
      <dgm:prSet phldrT="[Κείμενο]"/>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dirty="0"/>
            <a:t>Επιχείρημα</a:t>
          </a:r>
        </a:p>
        <a:p>
          <a:pPr defTabSz="2044700">
            <a:lnSpc>
              <a:spcPct val="90000"/>
            </a:lnSpc>
            <a:spcBef>
              <a:spcPct val="0"/>
            </a:spcBef>
            <a:spcAft>
              <a:spcPct val="35000"/>
            </a:spcAft>
          </a:pPr>
          <a:endParaRPr lang="el-GR" dirty="0"/>
        </a:p>
      </dgm:t>
    </dgm:pt>
    <dgm:pt modelId="{6692BD86-EB6D-41B5-B5A0-177AA92A47E1}" type="parTrans" cxnId="{F50D330B-EBF4-4440-AF5A-195C84588A97}">
      <dgm:prSet/>
      <dgm:spPr/>
      <dgm:t>
        <a:bodyPr/>
        <a:lstStyle/>
        <a:p>
          <a:endParaRPr lang="el-GR"/>
        </a:p>
      </dgm:t>
    </dgm:pt>
    <dgm:pt modelId="{A6F9D6BA-6588-4981-86C2-C40B6E69D752}" type="sibTrans" cxnId="{F50D330B-EBF4-4440-AF5A-195C84588A97}">
      <dgm:prSet/>
      <dgm:spPr/>
      <dgm:t>
        <a:bodyPr/>
        <a:lstStyle/>
        <a:p>
          <a:endParaRPr lang="el-GR"/>
        </a:p>
      </dgm:t>
    </dgm:pt>
    <dgm:pt modelId="{1B8AC7CE-B44D-4EAD-B237-71B627E75749}">
      <dgm:prSet phldrT="[Κείμενο]"/>
      <dgm:spPr/>
      <dgm:t>
        <a:bodyPr/>
        <a:lstStyle/>
        <a:p>
          <a:r>
            <a:rPr lang="el-GR" dirty="0"/>
            <a:t>Θεώρημα, πρόταση</a:t>
          </a:r>
        </a:p>
      </dgm:t>
    </dgm:pt>
    <dgm:pt modelId="{9A167940-CDDB-4E0D-9019-CCB7250871BA}" type="parTrans" cxnId="{A1ED322B-8D12-41B2-A353-48BC3D19571A}">
      <dgm:prSet/>
      <dgm:spPr/>
      <dgm:t>
        <a:bodyPr/>
        <a:lstStyle/>
        <a:p>
          <a:endParaRPr lang="el-GR"/>
        </a:p>
      </dgm:t>
    </dgm:pt>
    <dgm:pt modelId="{3A7D55F7-7995-43DC-A62E-B3D0A1BF16BC}" type="sibTrans" cxnId="{A1ED322B-8D12-41B2-A353-48BC3D19571A}">
      <dgm:prSet/>
      <dgm:spPr/>
      <dgm:t>
        <a:bodyPr/>
        <a:lstStyle/>
        <a:p>
          <a:endParaRPr lang="el-GR"/>
        </a:p>
      </dgm:t>
    </dgm:pt>
    <dgm:pt modelId="{F55F9F13-F1EB-42BF-8154-D15434221C39}">
      <dgm:prSet phldrT="[Κείμενο]"/>
      <dgm:spPr/>
      <dgm:t>
        <a:bodyPr/>
        <a:lstStyle/>
        <a:p>
          <a:r>
            <a:rPr lang="el-GR" dirty="0"/>
            <a:t>Απόδειξη</a:t>
          </a:r>
        </a:p>
      </dgm:t>
    </dgm:pt>
    <dgm:pt modelId="{2E78B5FD-2A12-4EA5-87BA-16BC19A27F8B}" type="parTrans" cxnId="{F6E6B39E-B973-49D5-BB8C-932E209FFFAF}">
      <dgm:prSet/>
      <dgm:spPr/>
      <dgm:t>
        <a:bodyPr/>
        <a:lstStyle/>
        <a:p>
          <a:endParaRPr lang="el-GR"/>
        </a:p>
      </dgm:t>
    </dgm:pt>
    <dgm:pt modelId="{6872D2F5-E2DA-4348-823B-00181FB587CF}" type="sibTrans" cxnId="{F6E6B39E-B973-49D5-BB8C-932E209FFFAF}">
      <dgm:prSet/>
      <dgm:spPr/>
      <dgm:t>
        <a:bodyPr/>
        <a:lstStyle/>
        <a:p>
          <a:endParaRPr lang="el-GR"/>
        </a:p>
      </dgm:t>
    </dgm:pt>
    <dgm:pt modelId="{C68D93BC-02EA-44C5-AC07-3B415796DF9B}">
      <dgm:prSet phldrT="[Κείμενο]"/>
      <dgm:spPr/>
      <dgm:t>
        <a:bodyPr/>
        <a:lstStyle/>
        <a:p>
          <a:r>
            <a:rPr lang="el-GR" dirty="0"/>
            <a:t>Έλεγχος ορθότητας</a:t>
          </a:r>
        </a:p>
      </dgm:t>
    </dgm:pt>
    <dgm:pt modelId="{71B603CA-6511-4325-A8A2-AD73091FCB33}" type="parTrans" cxnId="{09CDE0D7-091B-4173-A8F5-43382ED9D30E}">
      <dgm:prSet/>
      <dgm:spPr/>
      <dgm:t>
        <a:bodyPr/>
        <a:lstStyle/>
        <a:p>
          <a:endParaRPr lang="el-GR"/>
        </a:p>
      </dgm:t>
    </dgm:pt>
    <dgm:pt modelId="{39A08F50-E132-423C-B842-DAB35E2135FE}" type="sibTrans" cxnId="{09CDE0D7-091B-4173-A8F5-43382ED9D30E}">
      <dgm:prSet/>
      <dgm:spPr/>
      <dgm:t>
        <a:bodyPr/>
        <a:lstStyle/>
        <a:p>
          <a:endParaRPr lang="el-GR"/>
        </a:p>
      </dgm:t>
    </dgm:pt>
    <dgm:pt modelId="{50295C44-6B77-490A-BD7B-8E2A964122B4}" type="pres">
      <dgm:prSet presAssocID="{CA5DA16F-1D5E-48B9-85C7-908DA7A0DF14}" presName="hierChild1" presStyleCnt="0">
        <dgm:presLayoutVars>
          <dgm:chPref val="1"/>
          <dgm:dir/>
          <dgm:animOne val="branch"/>
          <dgm:animLvl val="lvl"/>
          <dgm:resizeHandles/>
        </dgm:presLayoutVars>
      </dgm:prSet>
      <dgm:spPr/>
      <dgm:t>
        <a:bodyPr/>
        <a:lstStyle/>
        <a:p>
          <a:endParaRPr lang="en-US"/>
        </a:p>
      </dgm:t>
    </dgm:pt>
    <dgm:pt modelId="{2C70F4DF-ED6B-438E-98A3-CD581414FA97}" type="pres">
      <dgm:prSet presAssocID="{A4F9B787-4A2B-455F-A03C-8C8C8324CAD3}" presName="hierRoot1" presStyleCnt="0"/>
      <dgm:spPr/>
    </dgm:pt>
    <dgm:pt modelId="{136758F6-150A-4D8E-B2AF-929715E464BE}" type="pres">
      <dgm:prSet presAssocID="{A4F9B787-4A2B-455F-A03C-8C8C8324CAD3}" presName="composite" presStyleCnt="0"/>
      <dgm:spPr/>
    </dgm:pt>
    <dgm:pt modelId="{462F387F-4296-4337-8F29-3B81C11C9F1E}" type="pres">
      <dgm:prSet presAssocID="{A4F9B787-4A2B-455F-A03C-8C8C8324CAD3}" presName="background" presStyleLbl="node0" presStyleIdx="0" presStyleCnt="2"/>
      <dgm:spPr/>
    </dgm:pt>
    <dgm:pt modelId="{705DD644-2DEA-414B-9163-1F85863627B7}" type="pres">
      <dgm:prSet presAssocID="{A4F9B787-4A2B-455F-A03C-8C8C8324CAD3}" presName="text" presStyleLbl="fgAcc0" presStyleIdx="0" presStyleCnt="2" custScaleX="75132" custScaleY="75132" custLinFactNeighborX="-24307">
        <dgm:presLayoutVars>
          <dgm:chPref val="3"/>
        </dgm:presLayoutVars>
      </dgm:prSet>
      <dgm:spPr/>
      <dgm:t>
        <a:bodyPr/>
        <a:lstStyle/>
        <a:p>
          <a:endParaRPr lang="en-US"/>
        </a:p>
      </dgm:t>
    </dgm:pt>
    <dgm:pt modelId="{6ED36854-446D-4500-B8BF-B66B69CFBCC4}" type="pres">
      <dgm:prSet presAssocID="{A4F9B787-4A2B-455F-A03C-8C8C8324CAD3}" presName="hierChild2" presStyleCnt="0"/>
      <dgm:spPr/>
    </dgm:pt>
    <dgm:pt modelId="{14462407-B5EE-46D6-9ACD-905046A3EC14}" type="pres">
      <dgm:prSet presAssocID="{8BC02CB3-F30A-4EE4-84D2-A83B31E68380}" presName="Name10" presStyleLbl="parChTrans1D2" presStyleIdx="0" presStyleCnt="4"/>
      <dgm:spPr/>
      <dgm:t>
        <a:bodyPr/>
        <a:lstStyle/>
        <a:p>
          <a:endParaRPr lang="en-US"/>
        </a:p>
      </dgm:t>
    </dgm:pt>
    <dgm:pt modelId="{4A58E6AD-5D66-47ED-82D2-25B18A0A3402}" type="pres">
      <dgm:prSet presAssocID="{85F80EF4-ED8E-42B9-A367-C5765376A86E}" presName="hierRoot2" presStyleCnt="0"/>
      <dgm:spPr/>
    </dgm:pt>
    <dgm:pt modelId="{F15B6DCB-820A-4103-A373-421A5055607A}" type="pres">
      <dgm:prSet presAssocID="{85F80EF4-ED8E-42B9-A367-C5765376A86E}" presName="composite2" presStyleCnt="0"/>
      <dgm:spPr/>
    </dgm:pt>
    <dgm:pt modelId="{78FC0B28-77BB-4CAD-B88D-E9D84ACA7CB6}" type="pres">
      <dgm:prSet presAssocID="{85F80EF4-ED8E-42B9-A367-C5765376A86E}" presName="background2" presStyleLbl="node2" presStyleIdx="0" presStyleCnt="4"/>
      <dgm:spPr/>
    </dgm:pt>
    <dgm:pt modelId="{8FE0A7DE-05DF-4EC0-AE57-D596750BEB83}" type="pres">
      <dgm:prSet presAssocID="{85F80EF4-ED8E-42B9-A367-C5765376A86E}" presName="text2" presStyleLbl="fgAcc2" presStyleIdx="0" presStyleCnt="4" custScaleX="75132" custScaleY="75132" custLinFactNeighborX="-11293" custLinFactNeighborY="6773">
        <dgm:presLayoutVars>
          <dgm:chPref val="3"/>
        </dgm:presLayoutVars>
      </dgm:prSet>
      <dgm:spPr/>
      <dgm:t>
        <a:bodyPr/>
        <a:lstStyle/>
        <a:p>
          <a:endParaRPr lang="en-US"/>
        </a:p>
      </dgm:t>
    </dgm:pt>
    <dgm:pt modelId="{FB49A125-8278-4216-BA36-290D159AA425}" type="pres">
      <dgm:prSet presAssocID="{85F80EF4-ED8E-42B9-A367-C5765376A86E}" presName="hierChild3" presStyleCnt="0"/>
      <dgm:spPr/>
    </dgm:pt>
    <dgm:pt modelId="{72971BB0-B99E-4A4F-9EDA-F1A5F873E481}" type="pres">
      <dgm:prSet presAssocID="{6692BD86-EB6D-41B5-B5A0-177AA92A47E1}" presName="Name10" presStyleLbl="parChTrans1D2" presStyleIdx="1" presStyleCnt="4"/>
      <dgm:spPr/>
      <dgm:t>
        <a:bodyPr/>
        <a:lstStyle/>
        <a:p>
          <a:endParaRPr lang="en-US"/>
        </a:p>
      </dgm:t>
    </dgm:pt>
    <dgm:pt modelId="{E877CB06-60D1-4387-83D2-D8C73C1CB64C}" type="pres">
      <dgm:prSet presAssocID="{3187068A-0DAC-4D15-AD3D-809DBA3ED96D}" presName="hierRoot2" presStyleCnt="0"/>
      <dgm:spPr/>
    </dgm:pt>
    <dgm:pt modelId="{CD4E1196-233E-4A31-97BE-42AAB0F2FBC0}" type="pres">
      <dgm:prSet presAssocID="{3187068A-0DAC-4D15-AD3D-809DBA3ED96D}" presName="composite2" presStyleCnt="0"/>
      <dgm:spPr/>
    </dgm:pt>
    <dgm:pt modelId="{2E1A8722-7DBE-48A4-ACF4-D4D2B9FB3875}" type="pres">
      <dgm:prSet presAssocID="{3187068A-0DAC-4D15-AD3D-809DBA3ED96D}" presName="background2" presStyleLbl="node2" presStyleIdx="1" presStyleCnt="4"/>
      <dgm:spPr/>
    </dgm:pt>
    <dgm:pt modelId="{79E7AFBB-34B1-4DFE-A6A8-98F20BB9649D}" type="pres">
      <dgm:prSet presAssocID="{3187068A-0DAC-4D15-AD3D-809DBA3ED96D}" presName="text2" presStyleLbl="fgAcc2" presStyleIdx="1" presStyleCnt="4" custScaleX="75132" custScaleY="75132" custLinFactNeighborX="-15071" custLinFactNeighborY="6148">
        <dgm:presLayoutVars>
          <dgm:chPref val="3"/>
        </dgm:presLayoutVars>
      </dgm:prSet>
      <dgm:spPr/>
      <dgm:t>
        <a:bodyPr/>
        <a:lstStyle/>
        <a:p>
          <a:endParaRPr lang="en-US"/>
        </a:p>
      </dgm:t>
    </dgm:pt>
    <dgm:pt modelId="{BB0417AD-F7F3-4B4A-B717-8867445CC410}" type="pres">
      <dgm:prSet presAssocID="{3187068A-0DAC-4D15-AD3D-809DBA3ED96D}" presName="hierChild3" presStyleCnt="0"/>
      <dgm:spPr/>
    </dgm:pt>
    <dgm:pt modelId="{C7FA8573-FF6B-49B8-8324-6ECB6C567270}" type="pres">
      <dgm:prSet presAssocID="{1B8AC7CE-B44D-4EAD-B237-71B627E75749}" presName="hierRoot1" presStyleCnt="0"/>
      <dgm:spPr/>
    </dgm:pt>
    <dgm:pt modelId="{1D7AC63A-DD16-426B-897F-960C1C835613}" type="pres">
      <dgm:prSet presAssocID="{1B8AC7CE-B44D-4EAD-B237-71B627E75749}" presName="composite" presStyleCnt="0"/>
      <dgm:spPr/>
    </dgm:pt>
    <dgm:pt modelId="{45232641-DEB5-49B0-9709-7F4D3CFA3E10}" type="pres">
      <dgm:prSet presAssocID="{1B8AC7CE-B44D-4EAD-B237-71B627E75749}" presName="background" presStyleLbl="node0" presStyleIdx="1" presStyleCnt="2"/>
      <dgm:spPr/>
    </dgm:pt>
    <dgm:pt modelId="{DF4D9F0B-FEA6-4249-B0F4-E2BE72815522}" type="pres">
      <dgm:prSet presAssocID="{1B8AC7CE-B44D-4EAD-B237-71B627E75749}" presName="text" presStyleLbl="fgAcc0" presStyleIdx="1" presStyleCnt="2" custScaleX="68302" custScaleY="68302">
        <dgm:presLayoutVars>
          <dgm:chPref val="3"/>
        </dgm:presLayoutVars>
      </dgm:prSet>
      <dgm:spPr/>
      <dgm:t>
        <a:bodyPr/>
        <a:lstStyle/>
        <a:p>
          <a:endParaRPr lang="en-US"/>
        </a:p>
      </dgm:t>
    </dgm:pt>
    <dgm:pt modelId="{3BAE0D81-0E4A-4818-B457-F9A90CF8BAA1}" type="pres">
      <dgm:prSet presAssocID="{1B8AC7CE-B44D-4EAD-B237-71B627E75749}" presName="hierChild2" presStyleCnt="0"/>
      <dgm:spPr/>
    </dgm:pt>
    <dgm:pt modelId="{D9B0A437-D63A-4A75-AD24-E1AECF42550F}" type="pres">
      <dgm:prSet presAssocID="{2E78B5FD-2A12-4EA5-87BA-16BC19A27F8B}" presName="Name10" presStyleLbl="parChTrans1D2" presStyleIdx="2" presStyleCnt="4"/>
      <dgm:spPr/>
      <dgm:t>
        <a:bodyPr/>
        <a:lstStyle/>
        <a:p>
          <a:endParaRPr lang="en-US"/>
        </a:p>
      </dgm:t>
    </dgm:pt>
    <dgm:pt modelId="{9145B5EE-BF1E-403E-AA2F-88E973960487}" type="pres">
      <dgm:prSet presAssocID="{F55F9F13-F1EB-42BF-8154-D15434221C39}" presName="hierRoot2" presStyleCnt="0"/>
      <dgm:spPr/>
    </dgm:pt>
    <dgm:pt modelId="{6C8754E6-8FCD-42C8-99B6-9AA34A2FBA4D}" type="pres">
      <dgm:prSet presAssocID="{F55F9F13-F1EB-42BF-8154-D15434221C39}" presName="composite2" presStyleCnt="0"/>
      <dgm:spPr/>
    </dgm:pt>
    <dgm:pt modelId="{610238A5-E666-427B-B089-99479EFC65E6}" type="pres">
      <dgm:prSet presAssocID="{F55F9F13-F1EB-42BF-8154-D15434221C39}" presName="background2" presStyleLbl="node2" presStyleIdx="2" presStyleCnt="4"/>
      <dgm:spPr/>
    </dgm:pt>
    <dgm:pt modelId="{33936AE8-03AA-49F0-851A-9217F9649078}" type="pres">
      <dgm:prSet presAssocID="{F55F9F13-F1EB-42BF-8154-D15434221C39}" presName="text2" presStyleLbl="fgAcc2" presStyleIdx="2" presStyleCnt="4" custScaleX="82645" custScaleY="82645">
        <dgm:presLayoutVars>
          <dgm:chPref val="3"/>
        </dgm:presLayoutVars>
      </dgm:prSet>
      <dgm:spPr/>
      <dgm:t>
        <a:bodyPr/>
        <a:lstStyle/>
        <a:p>
          <a:endParaRPr lang="en-US"/>
        </a:p>
      </dgm:t>
    </dgm:pt>
    <dgm:pt modelId="{3E87034A-0B81-4037-9E35-2F2A8818FFF2}" type="pres">
      <dgm:prSet presAssocID="{F55F9F13-F1EB-42BF-8154-D15434221C39}" presName="hierChild3" presStyleCnt="0"/>
      <dgm:spPr/>
    </dgm:pt>
    <dgm:pt modelId="{C7C41592-2F4D-48BD-A547-874A2B66F4E9}" type="pres">
      <dgm:prSet presAssocID="{71B603CA-6511-4325-A8A2-AD73091FCB33}" presName="Name10" presStyleLbl="parChTrans1D2" presStyleIdx="3" presStyleCnt="4"/>
      <dgm:spPr/>
      <dgm:t>
        <a:bodyPr/>
        <a:lstStyle/>
        <a:p>
          <a:endParaRPr lang="en-US"/>
        </a:p>
      </dgm:t>
    </dgm:pt>
    <dgm:pt modelId="{938B06B8-0E5D-429F-B0B7-B0627484710A}" type="pres">
      <dgm:prSet presAssocID="{C68D93BC-02EA-44C5-AC07-3B415796DF9B}" presName="hierRoot2" presStyleCnt="0"/>
      <dgm:spPr/>
    </dgm:pt>
    <dgm:pt modelId="{FD918EBF-F7B4-4DDA-879C-BFED4871525B}" type="pres">
      <dgm:prSet presAssocID="{C68D93BC-02EA-44C5-AC07-3B415796DF9B}" presName="composite2" presStyleCnt="0"/>
      <dgm:spPr/>
    </dgm:pt>
    <dgm:pt modelId="{8BD430BA-EA56-4611-A9A2-5971F5668E75}" type="pres">
      <dgm:prSet presAssocID="{C68D93BC-02EA-44C5-AC07-3B415796DF9B}" presName="background2" presStyleLbl="node2" presStyleIdx="3" presStyleCnt="4"/>
      <dgm:spPr/>
    </dgm:pt>
    <dgm:pt modelId="{15B5CFE4-C8B1-4FF7-9AA4-2FC3CBB1CE9D}" type="pres">
      <dgm:prSet presAssocID="{C68D93BC-02EA-44C5-AC07-3B415796DF9B}" presName="text2" presStyleLbl="fgAcc2" presStyleIdx="3" presStyleCnt="4" custScaleX="82645" custScaleY="82645" custLinFactNeighborX="3887" custLinFactNeighborY="-2058">
        <dgm:presLayoutVars>
          <dgm:chPref val="3"/>
        </dgm:presLayoutVars>
      </dgm:prSet>
      <dgm:spPr/>
      <dgm:t>
        <a:bodyPr/>
        <a:lstStyle/>
        <a:p>
          <a:endParaRPr lang="en-US"/>
        </a:p>
      </dgm:t>
    </dgm:pt>
    <dgm:pt modelId="{DB81CD19-1CB7-4405-9340-7BEB8EA9BFDC}" type="pres">
      <dgm:prSet presAssocID="{C68D93BC-02EA-44C5-AC07-3B415796DF9B}" presName="hierChild3" presStyleCnt="0"/>
      <dgm:spPr/>
    </dgm:pt>
  </dgm:ptLst>
  <dgm:cxnLst>
    <dgm:cxn modelId="{3FCE9388-5EB7-4D0B-A045-F6D2603C32BF}" type="presOf" srcId="{6692BD86-EB6D-41B5-B5A0-177AA92A47E1}" destId="{72971BB0-B99E-4A4F-9EDA-F1A5F873E481}" srcOrd="0" destOrd="0" presId="urn:microsoft.com/office/officeart/2005/8/layout/hierarchy1"/>
    <dgm:cxn modelId="{5FCE614C-6C32-466F-9C24-F50E5CDB6265}" srcId="{CA5DA16F-1D5E-48B9-85C7-908DA7A0DF14}" destId="{A4F9B787-4A2B-455F-A03C-8C8C8324CAD3}" srcOrd="0" destOrd="0" parTransId="{99FDBAF3-039F-4ED4-A846-0A63B688D3A0}" sibTransId="{FE09E6E4-1D39-4AF1-9CFC-2206DDF61084}"/>
    <dgm:cxn modelId="{40FFE901-DCEF-41E3-A4E1-8564F68835CF}" type="presOf" srcId="{71B603CA-6511-4325-A8A2-AD73091FCB33}" destId="{C7C41592-2F4D-48BD-A547-874A2B66F4E9}" srcOrd="0" destOrd="0" presId="urn:microsoft.com/office/officeart/2005/8/layout/hierarchy1"/>
    <dgm:cxn modelId="{24BCB791-85D1-405A-A42E-B30DD91CC445}" type="presOf" srcId="{F55F9F13-F1EB-42BF-8154-D15434221C39}" destId="{33936AE8-03AA-49F0-851A-9217F9649078}" srcOrd="0" destOrd="0" presId="urn:microsoft.com/office/officeart/2005/8/layout/hierarchy1"/>
    <dgm:cxn modelId="{745F9131-CC69-4E33-8C97-60A719B6633D}" type="presOf" srcId="{CA5DA16F-1D5E-48B9-85C7-908DA7A0DF14}" destId="{50295C44-6B77-490A-BD7B-8E2A964122B4}" srcOrd="0" destOrd="0" presId="urn:microsoft.com/office/officeart/2005/8/layout/hierarchy1"/>
    <dgm:cxn modelId="{F6E6B39E-B973-49D5-BB8C-932E209FFFAF}" srcId="{1B8AC7CE-B44D-4EAD-B237-71B627E75749}" destId="{F55F9F13-F1EB-42BF-8154-D15434221C39}" srcOrd="0" destOrd="0" parTransId="{2E78B5FD-2A12-4EA5-87BA-16BC19A27F8B}" sibTransId="{6872D2F5-E2DA-4348-823B-00181FB587CF}"/>
    <dgm:cxn modelId="{B37D1F4E-76BC-4465-8137-6FF9FD8A7712}" type="presOf" srcId="{8BC02CB3-F30A-4EE4-84D2-A83B31E68380}" destId="{14462407-B5EE-46D6-9ACD-905046A3EC14}" srcOrd="0" destOrd="0" presId="urn:microsoft.com/office/officeart/2005/8/layout/hierarchy1"/>
    <dgm:cxn modelId="{A1ED322B-8D12-41B2-A353-48BC3D19571A}" srcId="{CA5DA16F-1D5E-48B9-85C7-908DA7A0DF14}" destId="{1B8AC7CE-B44D-4EAD-B237-71B627E75749}" srcOrd="1" destOrd="0" parTransId="{9A167940-CDDB-4E0D-9019-CCB7250871BA}" sibTransId="{3A7D55F7-7995-43DC-A62E-B3D0A1BF16BC}"/>
    <dgm:cxn modelId="{BC26BB4F-F0A6-4723-BA17-7CE59AAA9978}" type="presOf" srcId="{C68D93BC-02EA-44C5-AC07-3B415796DF9B}" destId="{15B5CFE4-C8B1-4FF7-9AA4-2FC3CBB1CE9D}" srcOrd="0" destOrd="0" presId="urn:microsoft.com/office/officeart/2005/8/layout/hierarchy1"/>
    <dgm:cxn modelId="{0BB50D4F-9BCD-47E8-98A2-EE96C9BB07EA}" srcId="{A4F9B787-4A2B-455F-A03C-8C8C8324CAD3}" destId="{85F80EF4-ED8E-42B9-A367-C5765376A86E}" srcOrd="0" destOrd="0" parTransId="{8BC02CB3-F30A-4EE4-84D2-A83B31E68380}" sibTransId="{C9B53178-1E1A-467F-A32B-5CE2E7E145D1}"/>
    <dgm:cxn modelId="{09CDE0D7-091B-4173-A8F5-43382ED9D30E}" srcId="{1B8AC7CE-B44D-4EAD-B237-71B627E75749}" destId="{C68D93BC-02EA-44C5-AC07-3B415796DF9B}" srcOrd="1" destOrd="0" parTransId="{71B603CA-6511-4325-A8A2-AD73091FCB33}" sibTransId="{39A08F50-E132-423C-B842-DAB35E2135FE}"/>
    <dgm:cxn modelId="{7AFFC661-4FE6-44DD-B3C9-BDAB5C6320DF}" type="presOf" srcId="{85F80EF4-ED8E-42B9-A367-C5765376A86E}" destId="{8FE0A7DE-05DF-4EC0-AE57-D596750BEB83}" srcOrd="0" destOrd="0" presId="urn:microsoft.com/office/officeart/2005/8/layout/hierarchy1"/>
    <dgm:cxn modelId="{F50D330B-EBF4-4440-AF5A-195C84588A97}" srcId="{A4F9B787-4A2B-455F-A03C-8C8C8324CAD3}" destId="{3187068A-0DAC-4D15-AD3D-809DBA3ED96D}" srcOrd="1" destOrd="0" parTransId="{6692BD86-EB6D-41B5-B5A0-177AA92A47E1}" sibTransId="{A6F9D6BA-6588-4981-86C2-C40B6E69D752}"/>
    <dgm:cxn modelId="{BC117C63-B134-43E4-BEA2-D1579C051EE1}" type="presOf" srcId="{3187068A-0DAC-4D15-AD3D-809DBA3ED96D}" destId="{79E7AFBB-34B1-4DFE-A6A8-98F20BB9649D}" srcOrd="0" destOrd="0" presId="urn:microsoft.com/office/officeart/2005/8/layout/hierarchy1"/>
    <dgm:cxn modelId="{ECEB5191-0E24-41A4-92FF-51784DD8FF79}" type="presOf" srcId="{1B8AC7CE-B44D-4EAD-B237-71B627E75749}" destId="{DF4D9F0B-FEA6-4249-B0F4-E2BE72815522}" srcOrd="0" destOrd="0" presId="urn:microsoft.com/office/officeart/2005/8/layout/hierarchy1"/>
    <dgm:cxn modelId="{D31BBA34-3700-4FCC-9C42-671B6662A10E}" type="presOf" srcId="{A4F9B787-4A2B-455F-A03C-8C8C8324CAD3}" destId="{705DD644-2DEA-414B-9163-1F85863627B7}" srcOrd="0" destOrd="0" presId="urn:microsoft.com/office/officeart/2005/8/layout/hierarchy1"/>
    <dgm:cxn modelId="{55AFD3A7-2B64-4641-ACF5-8FA4F8BEF906}" type="presOf" srcId="{2E78B5FD-2A12-4EA5-87BA-16BC19A27F8B}" destId="{D9B0A437-D63A-4A75-AD24-E1AECF42550F}" srcOrd="0" destOrd="0" presId="urn:microsoft.com/office/officeart/2005/8/layout/hierarchy1"/>
    <dgm:cxn modelId="{B48965C7-04A9-4026-87DA-BEBA09CBE54D}" type="presParOf" srcId="{50295C44-6B77-490A-BD7B-8E2A964122B4}" destId="{2C70F4DF-ED6B-438E-98A3-CD581414FA97}" srcOrd="0" destOrd="0" presId="urn:microsoft.com/office/officeart/2005/8/layout/hierarchy1"/>
    <dgm:cxn modelId="{152AAF5E-31B9-4945-8E06-1C9CBA000CEA}" type="presParOf" srcId="{2C70F4DF-ED6B-438E-98A3-CD581414FA97}" destId="{136758F6-150A-4D8E-B2AF-929715E464BE}" srcOrd="0" destOrd="0" presId="urn:microsoft.com/office/officeart/2005/8/layout/hierarchy1"/>
    <dgm:cxn modelId="{518FA1E0-E37C-4868-9C96-2C93894E8769}" type="presParOf" srcId="{136758F6-150A-4D8E-B2AF-929715E464BE}" destId="{462F387F-4296-4337-8F29-3B81C11C9F1E}" srcOrd="0" destOrd="0" presId="urn:microsoft.com/office/officeart/2005/8/layout/hierarchy1"/>
    <dgm:cxn modelId="{55C1A33F-138C-4964-AF18-1D7A8F4EC436}" type="presParOf" srcId="{136758F6-150A-4D8E-B2AF-929715E464BE}" destId="{705DD644-2DEA-414B-9163-1F85863627B7}" srcOrd="1" destOrd="0" presId="urn:microsoft.com/office/officeart/2005/8/layout/hierarchy1"/>
    <dgm:cxn modelId="{DDF2C267-7E26-44A6-A7D7-913FA9A75D31}" type="presParOf" srcId="{2C70F4DF-ED6B-438E-98A3-CD581414FA97}" destId="{6ED36854-446D-4500-B8BF-B66B69CFBCC4}" srcOrd="1" destOrd="0" presId="urn:microsoft.com/office/officeart/2005/8/layout/hierarchy1"/>
    <dgm:cxn modelId="{739B4882-18F4-4A58-95B7-1EC3E22B5C61}" type="presParOf" srcId="{6ED36854-446D-4500-B8BF-B66B69CFBCC4}" destId="{14462407-B5EE-46D6-9ACD-905046A3EC14}" srcOrd="0" destOrd="0" presId="urn:microsoft.com/office/officeart/2005/8/layout/hierarchy1"/>
    <dgm:cxn modelId="{DCD23847-4988-426A-ABC6-E0AF58A79021}" type="presParOf" srcId="{6ED36854-446D-4500-B8BF-B66B69CFBCC4}" destId="{4A58E6AD-5D66-47ED-82D2-25B18A0A3402}" srcOrd="1" destOrd="0" presId="urn:microsoft.com/office/officeart/2005/8/layout/hierarchy1"/>
    <dgm:cxn modelId="{7C392AE8-13EF-455F-9CE8-C779A827FEF8}" type="presParOf" srcId="{4A58E6AD-5D66-47ED-82D2-25B18A0A3402}" destId="{F15B6DCB-820A-4103-A373-421A5055607A}" srcOrd="0" destOrd="0" presId="urn:microsoft.com/office/officeart/2005/8/layout/hierarchy1"/>
    <dgm:cxn modelId="{398EBA50-5EC1-4BF8-9AC3-8E35F5EE4E23}" type="presParOf" srcId="{F15B6DCB-820A-4103-A373-421A5055607A}" destId="{78FC0B28-77BB-4CAD-B88D-E9D84ACA7CB6}" srcOrd="0" destOrd="0" presId="urn:microsoft.com/office/officeart/2005/8/layout/hierarchy1"/>
    <dgm:cxn modelId="{91195376-BAA0-4CEF-A0CE-5DD4916E323E}" type="presParOf" srcId="{F15B6DCB-820A-4103-A373-421A5055607A}" destId="{8FE0A7DE-05DF-4EC0-AE57-D596750BEB83}" srcOrd="1" destOrd="0" presId="urn:microsoft.com/office/officeart/2005/8/layout/hierarchy1"/>
    <dgm:cxn modelId="{877CE2DD-40E2-4AB5-800D-5E4CF1CED71D}" type="presParOf" srcId="{4A58E6AD-5D66-47ED-82D2-25B18A0A3402}" destId="{FB49A125-8278-4216-BA36-290D159AA425}" srcOrd="1" destOrd="0" presId="urn:microsoft.com/office/officeart/2005/8/layout/hierarchy1"/>
    <dgm:cxn modelId="{E1023085-6AF6-45E7-AE27-7A83779B95CB}" type="presParOf" srcId="{6ED36854-446D-4500-B8BF-B66B69CFBCC4}" destId="{72971BB0-B99E-4A4F-9EDA-F1A5F873E481}" srcOrd="2" destOrd="0" presId="urn:microsoft.com/office/officeart/2005/8/layout/hierarchy1"/>
    <dgm:cxn modelId="{18D2A51C-A406-4F2A-986F-55D26A28E3AE}" type="presParOf" srcId="{6ED36854-446D-4500-B8BF-B66B69CFBCC4}" destId="{E877CB06-60D1-4387-83D2-D8C73C1CB64C}" srcOrd="3" destOrd="0" presId="urn:microsoft.com/office/officeart/2005/8/layout/hierarchy1"/>
    <dgm:cxn modelId="{6A5AF275-80B8-4CF0-B692-CBD92893463A}" type="presParOf" srcId="{E877CB06-60D1-4387-83D2-D8C73C1CB64C}" destId="{CD4E1196-233E-4A31-97BE-42AAB0F2FBC0}" srcOrd="0" destOrd="0" presId="urn:microsoft.com/office/officeart/2005/8/layout/hierarchy1"/>
    <dgm:cxn modelId="{35FC7118-883C-4A0E-BC1F-437CD2966173}" type="presParOf" srcId="{CD4E1196-233E-4A31-97BE-42AAB0F2FBC0}" destId="{2E1A8722-7DBE-48A4-ACF4-D4D2B9FB3875}" srcOrd="0" destOrd="0" presId="urn:microsoft.com/office/officeart/2005/8/layout/hierarchy1"/>
    <dgm:cxn modelId="{60275ED7-A2A0-49DA-9A47-58FD75680995}" type="presParOf" srcId="{CD4E1196-233E-4A31-97BE-42AAB0F2FBC0}" destId="{79E7AFBB-34B1-4DFE-A6A8-98F20BB9649D}" srcOrd="1" destOrd="0" presId="urn:microsoft.com/office/officeart/2005/8/layout/hierarchy1"/>
    <dgm:cxn modelId="{D4091CCA-1B8A-4446-BE61-BF178F3797FB}" type="presParOf" srcId="{E877CB06-60D1-4387-83D2-D8C73C1CB64C}" destId="{BB0417AD-F7F3-4B4A-B717-8867445CC410}" srcOrd="1" destOrd="0" presId="urn:microsoft.com/office/officeart/2005/8/layout/hierarchy1"/>
    <dgm:cxn modelId="{C6053CC6-DEBA-41F0-B9D8-C830D5D472FA}" type="presParOf" srcId="{50295C44-6B77-490A-BD7B-8E2A964122B4}" destId="{C7FA8573-FF6B-49B8-8324-6ECB6C567270}" srcOrd="1" destOrd="0" presId="urn:microsoft.com/office/officeart/2005/8/layout/hierarchy1"/>
    <dgm:cxn modelId="{4CAA1C46-34E4-43B0-AB99-D6746B98BD66}" type="presParOf" srcId="{C7FA8573-FF6B-49B8-8324-6ECB6C567270}" destId="{1D7AC63A-DD16-426B-897F-960C1C835613}" srcOrd="0" destOrd="0" presId="urn:microsoft.com/office/officeart/2005/8/layout/hierarchy1"/>
    <dgm:cxn modelId="{24852D53-2C54-46E6-B536-7EE3034E7D74}" type="presParOf" srcId="{1D7AC63A-DD16-426B-897F-960C1C835613}" destId="{45232641-DEB5-49B0-9709-7F4D3CFA3E10}" srcOrd="0" destOrd="0" presId="urn:microsoft.com/office/officeart/2005/8/layout/hierarchy1"/>
    <dgm:cxn modelId="{53F8AE35-2059-40F9-9ECB-A1A3AC08442F}" type="presParOf" srcId="{1D7AC63A-DD16-426B-897F-960C1C835613}" destId="{DF4D9F0B-FEA6-4249-B0F4-E2BE72815522}" srcOrd="1" destOrd="0" presId="urn:microsoft.com/office/officeart/2005/8/layout/hierarchy1"/>
    <dgm:cxn modelId="{CB6969A7-E77C-4019-AD6E-F54953B1A01B}" type="presParOf" srcId="{C7FA8573-FF6B-49B8-8324-6ECB6C567270}" destId="{3BAE0D81-0E4A-4818-B457-F9A90CF8BAA1}" srcOrd="1" destOrd="0" presId="urn:microsoft.com/office/officeart/2005/8/layout/hierarchy1"/>
    <dgm:cxn modelId="{360DFD39-4B8B-4D46-AD4A-328A86248764}" type="presParOf" srcId="{3BAE0D81-0E4A-4818-B457-F9A90CF8BAA1}" destId="{D9B0A437-D63A-4A75-AD24-E1AECF42550F}" srcOrd="0" destOrd="0" presId="urn:microsoft.com/office/officeart/2005/8/layout/hierarchy1"/>
    <dgm:cxn modelId="{D7C20058-0FFB-4256-BF33-36CE27DD460D}" type="presParOf" srcId="{3BAE0D81-0E4A-4818-B457-F9A90CF8BAA1}" destId="{9145B5EE-BF1E-403E-AA2F-88E973960487}" srcOrd="1" destOrd="0" presId="urn:microsoft.com/office/officeart/2005/8/layout/hierarchy1"/>
    <dgm:cxn modelId="{82D7BC92-74D9-4680-B795-049ECFE9A40C}" type="presParOf" srcId="{9145B5EE-BF1E-403E-AA2F-88E973960487}" destId="{6C8754E6-8FCD-42C8-99B6-9AA34A2FBA4D}" srcOrd="0" destOrd="0" presId="urn:microsoft.com/office/officeart/2005/8/layout/hierarchy1"/>
    <dgm:cxn modelId="{5ED34DF1-9DD5-4C4D-ADDC-D93C506A5B7A}" type="presParOf" srcId="{6C8754E6-8FCD-42C8-99B6-9AA34A2FBA4D}" destId="{610238A5-E666-427B-B089-99479EFC65E6}" srcOrd="0" destOrd="0" presId="urn:microsoft.com/office/officeart/2005/8/layout/hierarchy1"/>
    <dgm:cxn modelId="{A7886B7E-759B-45F5-8E54-78C6C30E9CC6}" type="presParOf" srcId="{6C8754E6-8FCD-42C8-99B6-9AA34A2FBA4D}" destId="{33936AE8-03AA-49F0-851A-9217F9649078}" srcOrd="1" destOrd="0" presId="urn:microsoft.com/office/officeart/2005/8/layout/hierarchy1"/>
    <dgm:cxn modelId="{1F3E5385-147F-47BC-994B-4C6FB3AAF34F}" type="presParOf" srcId="{9145B5EE-BF1E-403E-AA2F-88E973960487}" destId="{3E87034A-0B81-4037-9E35-2F2A8818FFF2}" srcOrd="1" destOrd="0" presId="urn:microsoft.com/office/officeart/2005/8/layout/hierarchy1"/>
    <dgm:cxn modelId="{6E6CB0AB-A7DC-4077-9CC7-2CD948303526}" type="presParOf" srcId="{3BAE0D81-0E4A-4818-B457-F9A90CF8BAA1}" destId="{C7C41592-2F4D-48BD-A547-874A2B66F4E9}" srcOrd="2" destOrd="0" presId="urn:microsoft.com/office/officeart/2005/8/layout/hierarchy1"/>
    <dgm:cxn modelId="{8E7DB218-AB80-475D-A8ED-31C5CA82CECE}" type="presParOf" srcId="{3BAE0D81-0E4A-4818-B457-F9A90CF8BAA1}" destId="{938B06B8-0E5D-429F-B0B7-B0627484710A}" srcOrd="3" destOrd="0" presId="urn:microsoft.com/office/officeart/2005/8/layout/hierarchy1"/>
    <dgm:cxn modelId="{5AA68B1C-C5F4-4C04-83DA-6D22E91FC1C4}" type="presParOf" srcId="{938B06B8-0E5D-429F-B0B7-B0627484710A}" destId="{FD918EBF-F7B4-4DDA-879C-BFED4871525B}" srcOrd="0" destOrd="0" presId="urn:microsoft.com/office/officeart/2005/8/layout/hierarchy1"/>
    <dgm:cxn modelId="{ACC38F7D-6A69-40DE-9FAF-C44BF2376A71}" type="presParOf" srcId="{FD918EBF-F7B4-4DDA-879C-BFED4871525B}" destId="{8BD430BA-EA56-4611-A9A2-5971F5668E75}" srcOrd="0" destOrd="0" presId="urn:microsoft.com/office/officeart/2005/8/layout/hierarchy1"/>
    <dgm:cxn modelId="{82703A97-8283-41A4-B87D-2A463FFB9AF3}" type="presParOf" srcId="{FD918EBF-F7B4-4DDA-879C-BFED4871525B}" destId="{15B5CFE4-C8B1-4FF7-9AA4-2FC3CBB1CE9D}" srcOrd="1" destOrd="0" presId="urn:microsoft.com/office/officeart/2005/8/layout/hierarchy1"/>
    <dgm:cxn modelId="{CAADF096-68B2-40E6-BA54-BE3B23CC540C}" type="presParOf" srcId="{938B06B8-0E5D-429F-B0B7-B0627484710A}" destId="{DB81CD19-1CB7-4405-9340-7BEB8EA9BFD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41592-2F4D-48BD-A547-874A2B66F4E9}">
      <dsp:nvSpPr>
        <dsp:cNvPr id="0" name=""/>
        <dsp:cNvSpPr/>
      </dsp:nvSpPr>
      <dsp:spPr>
        <a:xfrm>
          <a:off x="6224200" y="1201198"/>
          <a:ext cx="1134562" cy="598956"/>
        </a:xfrm>
        <a:custGeom>
          <a:avLst/>
          <a:gdLst/>
          <a:ahLst/>
          <a:cxnLst/>
          <a:rect l="0" t="0" r="0" b="0"/>
          <a:pathLst>
            <a:path>
              <a:moveTo>
                <a:pt x="0" y="0"/>
              </a:moveTo>
              <a:lnTo>
                <a:pt x="0" y="399195"/>
              </a:lnTo>
              <a:lnTo>
                <a:pt x="1134562" y="399195"/>
              </a:lnTo>
              <a:lnTo>
                <a:pt x="1134562" y="5989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B0A437-D63A-4A75-AD24-E1AECF42550F}">
      <dsp:nvSpPr>
        <dsp:cNvPr id="0" name=""/>
        <dsp:cNvSpPr/>
      </dsp:nvSpPr>
      <dsp:spPr>
        <a:xfrm>
          <a:off x="5093551" y="1201198"/>
          <a:ext cx="1130648" cy="627136"/>
        </a:xfrm>
        <a:custGeom>
          <a:avLst/>
          <a:gdLst/>
          <a:ahLst/>
          <a:cxnLst/>
          <a:rect l="0" t="0" r="0" b="0"/>
          <a:pathLst>
            <a:path>
              <a:moveTo>
                <a:pt x="1130648" y="0"/>
              </a:moveTo>
              <a:lnTo>
                <a:pt x="1130648" y="427375"/>
              </a:lnTo>
              <a:lnTo>
                <a:pt x="0" y="427375"/>
              </a:lnTo>
              <a:lnTo>
                <a:pt x="0" y="6271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971BB0-B99E-4A4F-9EDA-F1A5F873E481}">
      <dsp:nvSpPr>
        <dsp:cNvPr id="0" name=""/>
        <dsp:cNvSpPr/>
      </dsp:nvSpPr>
      <dsp:spPr>
        <a:xfrm>
          <a:off x="1339468" y="1294720"/>
          <a:ext cx="1248805" cy="711319"/>
        </a:xfrm>
        <a:custGeom>
          <a:avLst/>
          <a:gdLst/>
          <a:ahLst/>
          <a:cxnLst/>
          <a:rect l="0" t="0" r="0" b="0"/>
          <a:pathLst>
            <a:path>
              <a:moveTo>
                <a:pt x="0" y="0"/>
              </a:moveTo>
              <a:lnTo>
                <a:pt x="0" y="511558"/>
              </a:lnTo>
              <a:lnTo>
                <a:pt x="1248805" y="511558"/>
              </a:lnTo>
              <a:lnTo>
                <a:pt x="1248805" y="7113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462407-B5EE-46D6-9ACD-905046A3EC14}">
      <dsp:nvSpPr>
        <dsp:cNvPr id="0" name=""/>
        <dsp:cNvSpPr/>
      </dsp:nvSpPr>
      <dsp:spPr>
        <a:xfrm>
          <a:off x="570458" y="1294720"/>
          <a:ext cx="769010" cy="719877"/>
        </a:xfrm>
        <a:custGeom>
          <a:avLst/>
          <a:gdLst/>
          <a:ahLst/>
          <a:cxnLst/>
          <a:rect l="0" t="0" r="0" b="0"/>
          <a:pathLst>
            <a:path>
              <a:moveTo>
                <a:pt x="769010" y="0"/>
              </a:moveTo>
              <a:lnTo>
                <a:pt x="769010" y="520116"/>
              </a:lnTo>
              <a:lnTo>
                <a:pt x="0" y="520116"/>
              </a:lnTo>
              <a:lnTo>
                <a:pt x="0" y="7198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F387F-4296-4337-8F29-3B81C11C9F1E}">
      <dsp:nvSpPr>
        <dsp:cNvPr id="0" name=""/>
        <dsp:cNvSpPr/>
      </dsp:nvSpPr>
      <dsp:spPr>
        <a:xfrm>
          <a:off x="529416" y="265954"/>
          <a:ext cx="1620104" cy="102876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05DD644-2DEA-414B-9163-1F85863627B7}">
      <dsp:nvSpPr>
        <dsp:cNvPr id="0" name=""/>
        <dsp:cNvSpPr/>
      </dsp:nvSpPr>
      <dsp:spPr>
        <a:xfrm>
          <a:off x="769010" y="493568"/>
          <a:ext cx="1620104" cy="10287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dirty="0"/>
            <a:t>Εικασία</a:t>
          </a:r>
        </a:p>
      </dsp:txBody>
      <dsp:txXfrm>
        <a:off x="799142" y="523700"/>
        <a:ext cx="1559840" cy="968502"/>
      </dsp:txXfrm>
    </dsp:sp>
    <dsp:sp modelId="{78FC0B28-77BB-4CAD-B88D-E9D84ACA7CB6}">
      <dsp:nvSpPr>
        <dsp:cNvPr id="0" name=""/>
        <dsp:cNvSpPr/>
      </dsp:nvSpPr>
      <dsp:spPr>
        <a:xfrm>
          <a:off x="-239593" y="2014598"/>
          <a:ext cx="1620104" cy="102876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FE0A7DE-05DF-4EC0-AE57-D596750BEB83}">
      <dsp:nvSpPr>
        <dsp:cNvPr id="0" name=""/>
        <dsp:cNvSpPr/>
      </dsp:nvSpPr>
      <dsp:spPr>
        <a:xfrm>
          <a:off x="0" y="2242212"/>
          <a:ext cx="1620104" cy="10287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dirty="0"/>
            <a:t>Εμπειρικός έλεγχος</a:t>
          </a:r>
        </a:p>
      </dsp:txBody>
      <dsp:txXfrm>
        <a:off x="30132" y="2272344"/>
        <a:ext cx="1559840" cy="968502"/>
      </dsp:txXfrm>
    </dsp:sp>
    <dsp:sp modelId="{2E1A8722-7DBE-48A4-ACF4-D4D2B9FB3875}">
      <dsp:nvSpPr>
        <dsp:cNvPr id="0" name=""/>
        <dsp:cNvSpPr/>
      </dsp:nvSpPr>
      <dsp:spPr>
        <a:xfrm>
          <a:off x="1778222" y="2006040"/>
          <a:ext cx="1620104" cy="102876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9E7AFBB-34B1-4DFE-A6A8-98F20BB9649D}">
      <dsp:nvSpPr>
        <dsp:cNvPr id="0" name=""/>
        <dsp:cNvSpPr/>
      </dsp:nvSpPr>
      <dsp:spPr>
        <a:xfrm>
          <a:off x="2017816" y="2233654"/>
          <a:ext cx="1620104" cy="10287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300" kern="1200" dirty="0"/>
            <a:t>Επιχείρημα</a:t>
          </a:r>
        </a:p>
        <a:p>
          <a:pPr lvl="0" algn="ctr" defTabSz="2044700">
            <a:lnSpc>
              <a:spcPct val="90000"/>
            </a:lnSpc>
            <a:spcBef>
              <a:spcPct val="0"/>
            </a:spcBef>
            <a:spcAft>
              <a:spcPct val="35000"/>
            </a:spcAft>
          </a:pPr>
          <a:endParaRPr lang="el-GR" sz="2300" kern="1200" dirty="0"/>
        </a:p>
      </dsp:txBody>
      <dsp:txXfrm>
        <a:off x="2047948" y="2263786"/>
        <a:ext cx="1559840" cy="968502"/>
      </dsp:txXfrm>
    </dsp:sp>
    <dsp:sp modelId="{45232641-DEB5-49B0-9709-7F4D3CFA3E10}">
      <dsp:nvSpPr>
        <dsp:cNvPr id="0" name=""/>
        <dsp:cNvSpPr/>
      </dsp:nvSpPr>
      <dsp:spPr>
        <a:xfrm>
          <a:off x="5487787" y="265954"/>
          <a:ext cx="1472825" cy="9352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F4D9F0B-FEA6-4249-B0F4-E2BE72815522}">
      <dsp:nvSpPr>
        <dsp:cNvPr id="0" name=""/>
        <dsp:cNvSpPr/>
      </dsp:nvSpPr>
      <dsp:spPr>
        <a:xfrm>
          <a:off x="5727381" y="493568"/>
          <a:ext cx="1472825" cy="9352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dirty="0"/>
            <a:t>Θεώρημα, πρόταση</a:t>
          </a:r>
        </a:p>
      </dsp:txBody>
      <dsp:txXfrm>
        <a:off x="5754773" y="520960"/>
        <a:ext cx="1418041" cy="880460"/>
      </dsp:txXfrm>
    </dsp:sp>
    <dsp:sp modelId="{610238A5-E666-427B-B089-99479EFC65E6}">
      <dsp:nvSpPr>
        <dsp:cNvPr id="0" name=""/>
        <dsp:cNvSpPr/>
      </dsp:nvSpPr>
      <dsp:spPr>
        <a:xfrm>
          <a:off x="4202496" y="1828335"/>
          <a:ext cx="1782110" cy="113164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3936AE8-03AA-49F0-851A-9217F9649078}">
      <dsp:nvSpPr>
        <dsp:cNvPr id="0" name=""/>
        <dsp:cNvSpPr/>
      </dsp:nvSpPr>
      <dsp:spPr>
        <a:xfrm>
          <a:off x="4442090" y="2055949"/>
          <a:ext cx="1782110" cy="11316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dirty="0"/>
            <a:t>Απόδειξη</a:t>
          </a:r>
        </a:p>
      </dsp:txBody>
      <dsp:txXfrm>
        <a:off x="4475235" y="2089094"/>
        <a:ext cx="1715820" cy="1065350"/>
      </dsp:txXfrm>
    </dsp:sp>
    <dsp:sp modelId="{8BD430BA-EA56-4611-A9A2-5971F5668E75}">
      <dsp:nvSpPr>
        <dsp:cNvPr id="0" name=""/>
        <dsp:cNvSpPr/>
      </dsp:nvSpPr>
      <dsp:spPr>
        <a:xfrm>
          <a:off x="6467707" y="1800155"/>
          <a:ext cx="1782110" cy="113164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5B5CFE4-C8B1-4FF7-9AA4-2FC3CBB1CE9D}">
      <dsp:nvSpPr>
        <dsp:cNvPr id="0" name=""/>
        <dsp:cNvSpPr/>
      </dsp:nvSpPr>
      <dsp:spPr>
        <a:xfrm>
          <a:off x="6707301" y="2027769"/>
          <a:ext cx="1782110" cy="11316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dirty="0"/>
            <a:t>Έλεγχος ορθότητας</a:t>
          </a:r>
        </a:p>
      </dsp:txBody>
      <dsp:txXfrm>
        <a:off x="6740446" y="2060914"/>
        <a:ext cx="1715820" cy="10653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D66C23-93EF-7E40-8F5E-6B6849DA24AE}" type="datetimeFigureOut">
              <a:rPr lang="en-US" smtClean="0"/>
              <a:t>3/4/2025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F891CB-EDE8-0C4E-A14D-07A179C5E2E8}" type="slidenum">
              <a:rPr lang="en-US" smtClean="0"/>
              <a:t>‹#›</a:t>
            </a:fld>
            <a:endParaRPr lang="en-US"/>
          </a:p>
        </p:txBody>
      </p:sp>
    </p:spTree>
    <p:extLst>
      <p:ext uri="{BB962C8B-B14F-4D97-AF65-F5344CB8AC3E}">
        <p14:creationId xmlns:p14="http://schemas.microsoft.com/office/powerpoint/2010/main" val="33231119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EDDED0C-35AA-4373-A553-68C4FAA07C60}" type="slidenum">
              <a:rPr lang="el-GR" smtClean="0"/>
              <a:t>21</a:t>
            </a:fld>
            <a:endParaRPr lang="el-GR" dirty="0"/>
          </a:p>
        </p:txBody>
      </p:sp>
    </p:spTree>
    <p:extLst>
      <p:ext uri="{BB962C8B-B14F-4D97-AF65-F5344CB8AC3E}">
        <p14:creationId xmlns:p14="http://schemas.microsoft.com/office/powerpoint/2010/main" val="1817769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D72C947-2C4C-7F46-BAAF-2DCBCCCB4191}"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80962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D72C947-2C4C-7F46-BAAF-2DCBCCCB4191}"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034B3-DE7C-734F-BB58-A51621818E54}" type="slidenum">
              <a:rPr lang="en-US" smtClean="0"/>
              <a:t>‹#›</a:t>
            </a:fld>
            <a:endParaRPr lang="en-US"/>
          </a:p>
        </p:txBody>
      </p:sp>
    </p:spTree>
    <p:extLst>
      <p:ext uri="{BB962C8B-B14F-4D97-AF65-F5344CB8AC3E}">
        <p14:creationId xmlns:p14="http://schemas.microsoft.com/office/powerpoint/2010/main" val="3240582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D72C947-2C4C-7F46-BAAF-2DCBCCCB4191}"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034B3-DE7C-734F-BB58-A51621818E54}" type="slidenum">
              <a:rPr lang="en-US" smtClean="0"/>
              <a:t>‹#›</a:t>
            </a:fld>
            <a:endParaRPr lang="en-US"/>
          </a:p>
        </p:txBody>
      </p:sp>
    </p:spTree>
    <p:extLst>
      <p:ext uri="{BB962C8B-B14F-4D97-AF65-F5344CB8AC3E}">
        <p14:creationId xmlns:p14="http://schemas.microsoft.com/office/powerpoint/2010/main" val="364857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D72C947-2C4C-7F46-BAAF-2DCBCCCB4191}"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034B3-DE7C-734F-BB58-A51621818E54}" type="slidenum">
              <a:rPr lang="en-US" smtClean="0"/>
              <a:t>‹#›</a:t>
            </a:fld>
            <a:endParaRPr lang="en-US"/>
          </a:p>
        </p:txBody>
      </p:sp>
    </p:spTree>
    <p:extLst>
      <p:ext uri="{BB962C8B-B14F-4D97-AF65-F5344CB8AC3E}">
        <p14:creationId xmlns:p14="http://schemas.microsoft.com/office/powerpoint/2010/main" val="408097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D72C947-2C4C-7F46-BAAF-2DCBCCCB4191}"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66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D72C947-2C4C-7F46-BAAF-2DCBCCCB4191}"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034B3-DE7C-734F-BB58-A51621818E54}" type="slidenum">
              <a:rPr lang="en-US" smtClean="0"/>
              <a:t>‹#›</a:t>
            </a:fld>
            <a:endParaRPr lang="en-US"/>
          </a:p>
        </p:txBody>
      </p:sp>
    </p:spTree>
    <p:extLst>
      <p:ext uri="{BB962C8B-B14F-4D97-AF65-F5344CB8AC3E}">
        <p14:creationId xmlns:p14="http://schemas.microsoft.com/office/powerpoint/2010/main" val="2093082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D72C947-2C4C-7F46-BAAF-2DCBCCCB4191}"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F034B3-DE7C-734F-BB58-A51621818E54}" type="slidenum">
              <a:rPr lang="en-US" smtClean="0"/>
              <a:t>‹#›</a:t>
            </a:fld>
            <a:endParaRPr lang="en-US"/>
          </a:p>
        </p:txBody>
      </p:sp>
    </p:spTree>
    <p:extLst>
      <p:ext uri="{BB962C8B-B14F-4D97-AF65-F5344CB8AC3E}">
        <p14:creationId xmlns:p14="http://schemas.microsoft.com/office/powerpoint/2010/main" val="158706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D72C947-2C4C-7F46-BAAF-2DCBCCCB4191}"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F034B3-DE7C-734F-BB58-A51621818E54}" type="slidenum">
              <a:rPr lang="en-US" smtClean="0"/>
              <a:t>‹#›</a:t>
            </a:fld>
            <a:endParaRPr lang="en-US"/>
          </a:p>
        </p:txBody>
      </p:sp>
    </p:spTree>
    <p:extLst>
      <p:ext uri="{BB962C8B-B14F-4D97-AF65-F5344CB8AC3E}">
        <p14:creationId xmlns:p14="http://schemas.microsoft.com/office/powerpoint/2010/main" val="208976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2C947-2C4C-7F46-BAAF-2DCBCCCB4191}"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F034B3-DE7C-734F-BB58-A51621818E54}" type="slidenum">
              <a:rPr lang="en-US" smtClean="0"/>
              <a:t>‹#›</a:t>
            </a:fld>
            <a:endParaRPr lang="en-US"/>
          </a:p>
        </p:txBody>
      </p:sp>
    </p:spTree>
    <p:extLst>
      <p:ext uri="{BB962C8B-B14F-4D97-AF65-F5344CB8AC3E}">
        <p14:creationId xmlns:p14="http://schemas.microsoft.com/office/powerpoint/2010/main" val="327271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D72C947-2C4C-7F46-BAAF-2DCBCCCB4191}"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43097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D72C947-2C4C-7F46-BAAF-2DCBCCCB4191}"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034B3-DE7C-734F-BB58-A51621818E54}" type="slidenum">
              <a:rPr lang="en-US" smtClean="0"/>
              <a:t>‹#›</a:t>
            </a:fld>
            <a:endParaRPr lang="en-US"/>
          </a:p>
        </p:txBody>
      </p:sp>
    </p:spTree>
    <p:extLst>
      <p:ext uri="{BB962C8B-B14F-4D97-AF65-F5344CB8AC3E}">
        <p14:creationId xmlns:p14="http://schemas.microsoft.com/office/powerpoint/2010/main" val="2837592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2C947-2C4C-7F46-BAAF-2DCBCCCB4191}" type="datetimeFigureOut">
              <a:rPr lang="en-US" smtClean="0"/>
              <a:t>3/4/2025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034B3-DE7C-734F-BB58-A51621818E54}" type="slidenum">
              <a:rPr lang="en-US" smtClean="0"/>
              <a:t>‹#›</a:t>
            </a:fld>
            <a:endParaRPr lang="en-US"/>
          </a:p>
        </p:txBody>
      </p:sp>
    </p:spTree>
    <p:extLst>
      <p:ext uri="{BB962C8B-B14F-4D97-AF65-F5344CB8AC3E}">
        <p14:creationId xmlns:p14="http://schemas.microsoft.com/office/powerpoint/2010/main" val="371153653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976" y="1594194"/>
            <a:ext cx="7102972" cy="3461900"/>
          </a:xfrm>
        </p:spPr>
        <p:txBody>
          <a:bodyPr>
            <a:normAutofit/>
          </a:bodyPr>
          <a:lstStyle/>
          <a:p>
            <a:pPr>
              <a:spcBef>
                <a:spcPts val="1200"/>
              </a:spcBef>
            </a:pPr>
            <a:r>
              <a:rPr lang="el-GR" sz="4000" b="1" dirty="0"/>
              <a:t>Μαθηματικός συλλογισμός / </a:t>
            </a:r>
            <a:r>
              <a:rPr lang="en-US" sz="4000" b="1" dirty="0"/>
              <a:t>Mathematical reasoning </a:t>
            </a:r>
            <a:br>
              <a:rPr lang="en-US" sz="4000" b="1" dirty="0"/>
            </a:br>
            <a:r>
              <a:rPr lang="en-US" sz="3800" b="1" dirty="0"/>
              <a:t/>
            </a:r>
            <a:br>
              <a:rPr lang="en-US" sz="3800" b="1" dirty="0"/>
            </a:br>
            <a:endParaRPr lang="en-US" sz="3800" dirty="0"/>
          </a:p>
        </p:txBody>
      </p:sp>
    </p:spTree>
    <p:extLst>
      <p:ext uri="{BB962C8B-B14F-4D97-AF65-F5344CB8AC3E}">
        <p14:creationId xmlns:p14="http://schemas.microsoft.com/office/powerpoint/2010/main" val="2918275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D3827-3F57-7180-EB8F-23311561A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7042DE-BB75-7AAC-91CE-B543EFAD229B}"/>
              </a:ext>
            </a:extLst>
          </p:cNvPr>
          <p:cNvSpPr>
            <a:spLocks noGrp="1"/>
          </p:cNvSpPr>
          <p:nvPr>
            <p:ph type="title"/>
          </p:nvPr>
        </p:nvSpPr>
        <p:spPr/>
        <p:txBody>
          <a:bodyPr>
            <a:normAutofit/>
          </a:bodyPr>
          <a:lstStyle/>
          <a:p>
            <a:r>
              <a:rPr lang="el-GR" sz="4000" dirty="0"/>
              <a:t>1. Οπτική </a:t>
            </a:r>
            <a:r>
              <a:rPr lang="en-US" sz="4000" dirty="0"/>
              <a:t>PISA</a:t>
            </a:r>
          </a:p>
        </p:txBody>
      </p:sp>
      <p:sp>
        <p:nvSpPr>
          <p:cNvPr id="3" name="Content Placeholder 2">
            <a:extLst>
              <a:ext uri="{FF2B5EF4-FFF2-40B4-BE49-F238E27FC236}">
                <a16:creationId xmlns:a16="http://schemas.microsoft.com/office/drawing/2014/main" id="{F36EFC83-22F2-8BB1-B097-CECC6EAB2C1E}"/>
              </a:ext>
            </a:extLst>
          </p:cNvPr>
          <p:cNvSpPr>
            <a:spLocks noGrp="1"/>
          </p:cNvSpPr>
          <p:nvPr>
            <p:ph idx="1"/>
          </p:nvPr>
        </p:nvSpPr>
        <p:spPr>
          <a:xfrm>
            <a:off x="340658" y="1406619"/>
            <a:ext cx="8668871" cy="4942821"/>
          </a:xfrm>
        </p:spPr>
        <p:txBody>
          <a:bodyPr>
            <a:normAutofit fontScale="62500" lnSpcReduction="20000"/>
          </a:bodyPr>
          <a:lstStyle/>
          <a:p>
            <a:pPr marL="0" indent="0" algn="just">
              <a:spcBef>
                <a:spcPts val="1200"/>
              </a:spcBef>
              <a:spcAft>
                <a:spcPts val="1200"/>
              </a:spcAft>
              <a:buNone/>
            </a:pPr>
            <a:r>
              <a:rPr lang="en-US" sz="2800" dirty="0"/>
              <a:t>(</a:t>
            </a:r>
            <a:r>
              <a:rPr lang="en-US" sz="2800" b="1" dirty="0"/>
              <a:t>P</a:t>
            </a:r>
            <a:r>
              <a:rPr lang="en-US" sz="2800" dirty="0"/>
              <a:t>rogram for </a:t>
            </a:r>
            <a:r>
              <a:rPr lang="en-US" sz="2800" b="1" dirty="0"/>
              <a:t>I</a:t>
            </a:r>
            <a:r>
              <a:rPr lang="en-US" sz="2800" dirty="0"/>
              <a:t>nternational </a:t>
            </a:r>
            <a:r>
              <a:rPr lang="en-US" sz="2800" b="1" dirty="0"/>
              <a:t>S</a:t>
            </a:r>
            <a:r>
              <a:rPr lang="en-US" sz="2800" dirty="0"/>
              <a:t>tudent </a:t>
            </a:r>
            <a:r>
              <a:rPr lang="en-US" sz="2800" b="1" dirty="0"/>
              <a:t>A</a:t>
            </a:r>
            <a:r>
              <a:rPr lang="en-US" sz="2800" dirty="0"/>
              <a:t>ssessment)</a:t>
            </a:r>
          </a:p>
          <a:p>
            <a:pPr marL="0" indent="0" algn="just">
              <a:spcBef>
                <a:spcPts val="1200"/>
              </a:spcBef>
              <a:spcAft>
                <a:spcPts val="1200"/>
              </a:spcAft>
              <a:buNone/>
            </a:pPr>
            <a:r>
              <a:rPr lang="el-GR" sz="2800" dirty="0"/>
              <a:t>Τα μαθηματικά είναι μια επιστήμη που αφορά καλά ορισμένα αντικείμενα και έννοιες, τα οποία μπορούν να αναλυθούν και να μετασχηματιστούν με διάφορους τρόπους χρησιμοποιώντας τον μαθηματικό συλλογισμό για την απόκτηση βέβαιων και διαχρονικών συμπερασμάτων, χωρίς να απαιτείται επικύρωση από κάποια εξωτερική αρχή.  </a:t>
            </a:r>
          </a:p>
          <a:p>
            <a:pPr marL="0" indent="0" algn="just">
              <a:spcBef>
                <a:spcPts val="1200"/>
              </a:spcBef>
              <a:spcAft>
                <a:spcPts val="1200"/>
              </a:spcAft>
              <a:buNone/>
            </a:pPr>
            <a:r>
              <a:rPr lang="el-GR" sz="2800" dirty="0"/>
              <a:t>Ορισμός του μαθηματικού συλλογισμού:  </a:t>
            </a:r>
          </a:p>
          <a:p>
            <a:pPr algn="just">
              <a:spcBef>
                <a:spcPts val="1200"/>
              </a:spcBef>
              <a:spcAft>
                <a:spcPts val="1200"/>
              </a:spcAft>
            </a:pPr>
            <a:r>
              <a:rPr lang="el-GR" sz="2800" dirty="0"/>
              <a:t>Η ικανότητα να συλλογίζεται κανείς λογικά και να </a:t>
            </a:r>
            <a:r>
              <a:rPr lang="el-GR" sz="2800" b="1" dirty="0"/>
              <a:t>παρουσιάζει επιχειρήματα με ειλικρίνεια και πειστικότητα</a:t>
            </a:r>
            <a:r>
              <a:rPr lang="el-GR" sz="2800" dirty="0"/>
              <a:t>.  </a:t>
            </a:r>
          </a:p>
          <a:p>
            <a:pPr algn="just">
              <a:spcBef>
                <a:spcPts val="1200"/>
              </a:spcBef>
              <a:spcAft>
                <a:spcPts val="1200"/>
              </a:spcAft>
            </a:pPr>
            <a:r>
              <a:rPr lang="el-GR" sz="2800" dirty="0"/>
              <a:t>Αποτελεί επίσης </a:t>
            </a:r>
            <a:r>
              <a:rPr lang="el-GR" sz="2800" b="1" dirty="0"/>
              <a:t>έναν τρόπο αξιολόγησης και διατύπωσης επιχειρημάτων</a:t>
            </a:r>
            <a:r>
              <a:rPr lang="el-GR" sz="2800" dirty="0"/>
              <a:t>, καθώς και αξιολόγησης ερμηνειών και συμπερασμάτων που σχετίζονται με δηλώσεις (π.χ. σε δημόσιες πολιτικές συζητήσεις κ.λπ.) και λύσεις προβλημάτων.  </a:t>
            </a:r>
          </a:p>
          <a:p>
            <a:pPr>
              <a:spcBef>
                <a:spcPts val="1200"/>
              </a:spcBef>
              <a:spcAft>
                <a:spcPts val="1200"/>
              </a:spcAft>
            </a:pPr>
            <a:r>
              <a:rPr lang="el-GR" sz="2800" dirty="0"/>
              <a:t>Ο μαθηματικός συλλογισμός υπερβαίνει την απλή επίλυση προβλημάτων (αν και σε κάποιο βαθμό επικαλύπτονται).</a:t>
            </a:r>
            <a:endParaRPr lang="en-US" sz="2800" dirty="0"/>
          </a:p>
        </p:txBody>
      </p:sp>
    </p:spTree>
    <p:extLst>
      <p:ext uri="{BB962C8B-B14F-4D97-AF65-F5344CB8AC3E}">
        <p14:creationId xmlns:p14="http://schemas.microsoft.com/office/powerpoint/2010/main" val="2193012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937F4-1ED8-9214-3DE2-76F307388D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CD604F-965E-8935-57DC-CDA8C9D9AE76}"/>
              </a:ext>
            </a:extLst>
          </p:cNvPr>
          <p:cNvSpPr>
            <a:spLocks noGrp="1"/>
          </p:cNvSpPr>
          <p:nvPr>
            <p:ph type="title"/>
          </p:nvPr>
        </p:nvSpPr>
        <p:spPr>
          <a:xfrm>
            <a:off x="457200" y="184806"/>
            <a:ext cx="8229600" cy="1143000"/>
          </a:xfrm>
        </p:spPr>
        <p:txBody>
          <a:bodyPr>
            <a:normAutofit/>
          </a:bodyPr>
          <a:lstStyle/>
          <a:p>
            <a:r>
              <a:rPr lang="el-GR" sz="4000" dirty="0"/>
              <a:t>1. Οπτική </a:t>
            </a:r>
            <a:r>
              <a:rPr lang="en-US" sz="4000" dirty="0"/>
              <a:t>PISA</a:t>
            </a:r>
          </a:p>
        </p:txBody>
      </p:sp>
      <p:sp>
        <p:nvSpPr>
          <p:cNvPr id="4" name="Content Placeholder 3">
            <a:extLst>
              <a:ext uri="{FF2B5EF4-FFF2-40B4-BE49-F238E27FC236}">
                <a16:creationId xmlns:a16="http://schemas.microsoft.com/office/drawing/2014/main" id="{5FE6AC16-96A2-5328-BD74-30FF4D4821F0}"/>
              </a:ext>
            </a:extLst>
          </p:cNvPr>
          <p:cNvSpPr>
            <a:spLocks noGrp="1"/>
          </p:cNvSpPr>
          <p:nvPr>
            <p:ph sz="half" idx="2"/>
          </p:nvPr>
        </p:nvSpPr>
        <p:spPr>
          <a:xfrm>
            <a:off x="243191" y="1021404"/>
            <a:ext cx="7905727" cy="5451113"/>
          </a:xfrm>
        </p:spPr>
        <p:txBody>
          <a:bodyPr>
            <a:normAutofit fontScale="92500" lnSpcReduction="10000"/>
          </a:bodyPr>
          <a:lstStyle/>
          <a:p>
            <a:pPr marL="0" indent="0">
              <a:buNone/>
            </a:pPr>
            <a:r>
              <a:rPr lang="el-GR" dirty="0"/>
              <a:t>Το πλαίσιο του PISA διακρίνει έξι βασικούς τύπους κατανόησης που παρέχουν δομή και υποστηρίζουν τον μαθηματικό συλλογισμό. </a:t>
            </a:r>
          </a:p>
          <a:p>
            <a:pPr marL="457200" indent="-457200">
              <a:buFont typeface="+mj-lt"/>
              <a:buAutoNum type="arabicPeriod"/>
            </a:pPr>
            <a:r>
              <a:rPr lang="el-GR" dirty="0"/>
              <a:t>Κατανόηση της ποσότητας, των αριθμητικών συστημάτων και των αλγεβρικών τους ιδιοτήτων  </a:t>
            </a:r>
          </a:p>
          <a:p>
            <a:pPr marL="457200" indent="-457200">
              <a:buFont typeface="+mj-lt"/>
              <a:buAutoNum type="arabicPeriod"/>
            </a:pPr>
            <a:r>
              <a:rPr lang="el-GR" dirty="0"/>
              <a:t>Εκτίμηση της ισχύος των αφαιρετικών και συμβολικών αναπαραστάσεων  </a:t>
            </a:r>
          </a:p>
          <a:p>
            <a:pPr marL="457200" indent="-457200">
              <a:buFont typeface="+mj-lt"/>
              <a:buAutoNum type="arabicPeriod"/>
            </a:pPr>
            <a:r>
              <a:rPr lang="el-GR" dirty="0"/>
              <a:t>Αναγνώριση των μαθηματικών δομών και των κανονικοτήτων τους  </a:t>
            </a:r>
          </a:p>
          <a:p>
            <a:pPr marL="457200" indent="-457200">
              <a:buFont typeface="+mj-lt"/>
              <a:buAutoNum type="arabicPeriod"/>
            </a:pPr>
            <a:r>
              <a:rPr lang="el-GR" dirty="0"/>
              <a:t>Αναγνώριση των συναρτησιακών σχέσεων μεταξύ ποσοτήτων  </a:t>
            </a:r>
          </a:p>
          <a:p>
            <a:pPr marL="457200" indent="-457200" algn="just">
              <a:buFont typeface="+mj-lt"/>
              <a:buAutoNum type="arabicPeriod"/>
            </a:pPr>
            <a:r>
              <a:rPr lang="el-GR" dirty="0"/>
              <a:t>Χρήση της μαθηματικής μοντελοποίησης ως μέσου για την κατανόηση του πραγματικού κόσμου (π.χ. σε φυσικές, βιολογικές, κοινωνικές, οικονομικές και </a:t>
            </a:r>
            <a:r>
              <a:rPr lang="el-GR" dirty="0" err="1"/>
              <a:t>συμπεριφορικές</a:t>
            </a:r>
            <a:r>
              <a:rPr lang="el-GR" dirty="0"/>
              <a:t> επιστήμες)  </a:t>
            </a:r>
          </a:p>
          <a:p>
            <a:pPr marL="457200" indent="-457200">
              <a:buFont typeface="+mj-lt"/>
              <a:buAutoNum type="arabicPeriod"/>
            </a:pPr>
            <a:r>
              <a:rPr lang="el-GR" dirty="0"/>
              <a:t>Κατανόηση της μεταβλητότητας ως κεντρικού στοιχείου της στατιστικής</a:t>
            </a:r>
          </a:p>
          <a:p>
            <a:endParaRPr lang="en-US" dirty="0"/>
          </a:p>
          <a:p>
            <a:endParaRPr lang="en-US" dirty="0"/>
          </a:p>
        </p:txBody>
      </p:sp>
    </p:spTree>
    <p:extLst>
      <p:ext uri="{BB962C8B-B14F-4D97-AF65-F5344CB8AC3E}">
        <p14:creationId xmlns:p14="http://schemas.microsoft.com/office/powerpoint/2010/main" val="323061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763"/>
            <a:ext cx="8229600" cy="1143000"/>
          </a:xfrm>
        </p:spPr>
        <p:txBody>
          <a:bodyPr>
            <a:normAutofit/>
          </a:bodyPr>
          <a:lstStyle/>
          <a:p>
            <a:r>
              <a:rPr lang="el-GR" sz="4000" dirty="0"/>
              <a:t>2. Οπτική των </a:t>
            </a:r>
            <a:r>
              <a:rPr lang="en-US" sz="4000" dirty="0" err="1"/>
              <a:t>Niss</a:t>
            </a:r>
            <a:r>
              <a:rPr lang="en-US" sz="4000" dirty="0"/>
              <a:t> </a:t>
            </a:r>
            <a:r>
              <a:rPr lang="el-GR" sz="4000" dirty="0"/>
              <a:t>και </a:t>
            </a:r>
            <a:r>
              <a:rPr lang="en-US" sz="4000" dirty="0" err="1"/>
              <a:t>Højgaard</a:t>
            </a:r>
            <a:r>
              <a:rPr lang="el-GR" sz="4000" dirty="0"/>
              <a:t> </a:t>
            </a:r>
            <a:endParaRPr lang="en-US" sz="4000" dirty="0"/>
          </a:p>
        </p:txBody>
      </p:sp>
      <p:sp>
        <p:nvSpPr>
          <p:cNvPr id="3" name="Text Placeholder 2"/>
          <p:cNvSpPr>
            <a:spLocks noGrp="1"/>
          </p:cNvSpPr>
          <p:nvPr>
            <p:ph type="body" idx="1"/>
          </p:nvPr>
        </p:nvSpPr>
        <p:spPr>
          <a:xfrm>
            <a:off x="367551" y="923319"/>
            <a:ext cx="8570259" cy="750887"/>
          </a:xfrm>
        </p:spPr>
        <p:txBody>
          <a:bodyPr>
            <a:normAutofit/>
          </a:bodyPr>
          <a:lstStyle/>
          <a:p>
            <a:pPr>
              <a:spcBef>
                <a:spcPts val="600"/>
              </a:spcBef>
              <a:spcAft>
                <a:spcPts val="600"/>
              </a:spcAft>
            </a:pPr>
            <a:r>
              <a:rPr lang="el-GR" sz="2200" dirty="0"/>
              <a:t>Μαθηματικός συλλογισμός: μια από τις οκτώ μαθηματικές ικανότητες </a:t>
            </a:r>
            <a:r>
              <a:rPr lang="en-US" sz="2200" dirty="0"/>
              <a:t> </a:t>
            </a:r>
          </a:p>
        </p:txBody>
      </p:sp>
      <p:sp>
        <p:nvSpPr>
          <p:cNvPr id="4" name="Content Placeholder 3"/>
          <p:cNvSpPr>
            <a:spLocks noGrp="1"/>
          </p:cNvSpPr>
          <p:nvPr>
            <p:ph sz="half" idx="2"/>
          </p:nvPr>
        </p:nvSpPr>
        <p:spPr>
          <a:xfrm>
            <a:off x="385481" y="5844988"/>
            <a:ext cx="8050306" cy="806823"/>
          </a:xfrm>
        </p:spPr>
        <p:txBody>
          <a:bodyPr>
            <a:normAutofit fontScale="85000" lnSpcReduction="10000"/>
          </a:bodyPr>
          <a:lstStyle/>
          <a:p>
            <a:pPr lvl="0">
              <a:spcAft>
                <a:spcPts val="600"/>
              </a:spcAft>
            </a:pPr>
            <a:r>
              <a:rPr lang="el-GR" dirty="0"/>
              <a:t>Ικανότητα μαθηματικού συλλογισμού </a:t>
            </a:r>
            <a:r>
              <a:rPr lang="en-US" dirty="0"/>
              <a:t>– </a:t>
            </a:r>
            <a:r>
              <a:rPr lang="el-GR" dirty="0"/>
              <a:t> </a:t>
            </a:r>
            <a:r>
              <a:rPr lang="el-GR" b="1" dirty="0"/>
              <a:t>αναπτύσσοντας και αξιολογώντας αιτιολογήσεις </a:t>
            </a:r>
            <a:r>
              <a:rPr lang="el-GR" dirty="0"/>
              <a:t>για μαθηματικές προτάσεων/ισχυρισμούς</a:t>
            </a:r>
            <a:r>
              <a:rPr lang="en-US" dirty="0"/>
              <a:t> </a:t>
            </a:r>
          </a:p>
          <a:p>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9811" y="1891553"/>
            <a:ext cx="5342965" cy="3828939"/>
          </a:xfrm>
          <a:prstGeom prst="rect">
            <a:avLst/>
          </a:prstGeom>
          <a:noFill/>
          <a:ln>
            <a:noFill/>
          </a:ln>
        </p:spPr>
      </p:pic>
    </p:spTree>
    <p:extLst>
      <p:ext uri="{BB962C8B-B14F-4D97-AF65-F5344CB8AC3E}">
        <p14:creationId xmlns:p14="http://schemas.microsoft.com/office/powerpoint/2010/main" val="2469834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763"/>
            <a:ext cx="8229600" cy="1143000"/>
          </a:xfrm>
        </p:spPr>
        <p:txBody>
          <a:bodyPr>
            <a:normAutofit/>
          </a:bodyPr>
          <a:lstStyle/>
          <a:p>
            <a:r>
              <a:rPr lang="el-GR" sz="4000" dirty="0"/>
              <a:t>2. Οπτική των </a:t>
            </a:r>
            <a:r>
              <a:rPr lang="en-US" sz="4000" dirty="0" err="1"/>
              <a:t>Niss</a:t>
            </a:r>
            <a:r>
              <a:rPr lang="en-US" sz="4000" dirty="0"/>
              <a:t> </a:t>
            </a:r>
            <a:r>
              <a:rPr lang="el-GR" sz="4000" dirty="0"/>
              <a:t>και </a:t>
            </a:r>
            <a:r>
              <a:rPr lang="en-US" sz="4000" dirty="0" err="1"/>
              <a:t>Højgaard</a:t>
            </a:r>
            <a:r>
              <a:rPr lang="el-GR" sz="4000" dirty="0"/>
              <a:t> </a:t>
            </a:r>
            <a:endParaRPr lang="en-US" sz="4000" dirty="0"/>
          </a:p>
        </p:txBody>
      </p:sp>
      <p:sp>
        <p:nvSpPr>
          <p:cNvPr id="4" name="Content Placeholder 3"/>
          <p:cNvSpPr>
            <a:spLocks noGrp="1"/>
          </p:cNvSpPr>
          <p:nvPr>
            <p:ph sz="half" idx="2"/>
          </p:nvPr>
        </p:nvSpPr>
        <p:spPr>
          <a:xfrm>
            <a:off x="311285" y="1536971"/>
            <a:ext cx="7837633" cy="4836936"/>
          </a:xfrm>
        </p:spPr>
        <p:txBody>
          <a:bodyPr>
            <a:normAutofit fontScale="77500" lnSpcReduction="20000"/>
          </a:bodyPr>
          <a:lstStyle/>
          <a:p>
            <a:pPr algn="just"/>
            <a:r>
              <a:rPr lang="el-GR" dirty="0"/>
              <a:t>Αφορά την ικανότητα </a:t>
            </a:r>
            <a:r>
              <a:rPr lang="el-GR" b="1" dirty="0"/>
              <a:t>ανάλυσης και εκτέλεσης </a:t>
            </a:r>
            <a:r>
              <a:rPr lang="el-GR" dirty="0"/>
              <a:t>συγκεκριμένων συλλογισμών σκέψης με σκοπό την </a:t>
            </a:r>
            <a:r>
              <a:rPr lang="el-GR" b="1" dirty="0"/>
              <a:t>αιτιολόγηση</a:t>
            </a:r>
            <a:r>
              <a:rPr lang="el-GR" dirty="0"/>
              <a:t> μαθηματικών ισχυρισμών.  </a:t>
            </a:r>
          </a:p>
          <a:p>
            <a:pPr algn="just"/>
            <a:r>
              <a:rPr lang="el-GR" b="1" dirty="0"/>
              <a:t>Ανάλυση ή παραγωγή επιχειρημάτων </a:t>
            </a:r>
            <a:r>
              <a:rPr lang="el-GR" dirty="0"/>
              <a:t>(δηλαδή, ακολουθίες δηλώσεων συνδεδεμένων με λογικές συνεπαγωγές) που παρουσιάζονται προφορικά ή γραπτά για να δικαιολογήσουν μαθηματικούς ισχυρισμούς.  </a:t>
            </a:r>
          </a:p>
          <a:p>
            <a:pPr algn="just"/>
            <a:r>
              <a:rPr lang="el-GR" b="1" dirty="0"/>
              <a:t>Κριτική ανάλυση και αξιολόγηση </a:t>
            </a:r>
            <a:r>
              <a:rPr lang="el-GR" dirty="0"/>
              <a:t>υπαρχουσών ή προτεινόμενων προσπαθειών αιτιολόγησης.  </a:t>
            </a:r>
          </a:p>
          <a:p>
            <a:pPr algn="just"/>
            <a:r>
              <a:rPr lang="el-GR" dirty="0"/>
              <a:t>Καλύπτει ένα </a:t>
            </a:r>
            <a:r>
              <a:rPr lang="el-GR" b="1" dirty="0"/>
              <a:t>ευρύ φάσμα μορφών αιτιολόγησης</a:t>
            </a:r>
            <a:r>
              <a:rPr lang="el-GR" dirty="0"/>
              <a:t>, που εκτείνεται από την ανασκόπηση ή παροχή παραδειγμάτων (ή αντιπαραδειγμάτων), μέσω </a:t>
            </a:r>
            <a:r>
              <a:rPr lang="el-GR" dirty="0" err="1"/>
              <a:t>ευρετικών</a:t>
            </a:r>
            <a:r>
              <a:rPr lang="el-GR" dirty="0"/>
              <a:t> μεθόδων, έως αυστηρές αποδείξεις βασισμένες στη λογική παραγωγή από ορισμένα αξιώματα.  </a:t>
            </a:r>
          </a:p>
          <a:p>
            <a:pPr algn="just"/>
            <a:r>
              <a:rPr lang="el-GR" dirty="0"/>
              <a:t>Οι τύποι ισχυρισμών που αφορούν αυτή την ικανότητα δεν περιορίζονται σε “θεωρήματα” ή “τύπους”, αλλά </a:t>
            </a:r>
            <a:r>
              <a:rPr lang="el-GR" b="1" dirty="0"/>
              <a:t>περιλαμβάνουν κάθε είδους συμπεράσματα</a:t>
            </a:r>
            <a:r>
              <a:rPr lang="el-GR" dirty="0"/>
              <a:t> που προκύπτουν από μαθηματικές μεθόδους και συλλογισμούς, συμπεριλαμβανομένων λύσεων σε προβλήματα.</a:t>
            </a:r>
            <a:endParaRPr lang="en-US" dirty="0"/>
          </a:p>
        </p:txBody>
      </p:sp>
    </p:spTree>
    <p:extLst>
      <p:ext uri="{BB962C8B-B14F-4D97-AF65-F5344CB8AC3E}">
        <p14:creationId xmlns:p14="http://schemas.microsoft.com/office/powerpoint/2010/main" val="2968812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 y="155763"/>
            <a:ext cx="8884024" cy="1143000"/>
          </a:xfrm>
        </p:spPr>
        <p:txBody>
          <a:bodyPr>
            <a:noAutofit/>
          </a:bodyPr>
          <a:lstStyle/>
          <a:p>
            <a:r>
              <a:rPr lang="en-US" sz="4000" dirty="0"/>
              <a:t>3</a:t>
            </a:r>
            <a:r>
              <a:rPr lang="el-GR" sz="4000" dirty="0"/>
              <a:t>. Οπτική της </a:t>
            </a:r>
            <a:r>
              <a:rPr lang="en-US" sz="4000" dirty="0"/>
              <a:t>Lyn English </a:t>
            </a:r>
          </a:p>
        </p:txBody>
      </p:sp>
      <p:sp>
        <p:nvSpPr>
          <p:cNvPr id="3" name="Text Placeholder 2"/>
          <p:cNvSpPr>
            <a:spLocks noGrp="1"/>
          </p:cNvSpPr>
          <p:nvPr>
            <p:ph type="body" idx="1"/>
          </p:nvPr>
        </p:nvSpPr>
        <p:spPr>
          <a:xfrm>
            <a:off x="448235" y="1294280"/>
            <a:ext cx="7620000" cy="493059"/>
          </a:xfrm>
        </p:spPr>
        <p:txBody>
          <a:bodyPr>
            <a:normAutofit/>
          </a:bodyPr>
          <a:lstStyle/>
          <a:p>
            <a:pPr>
              <a:spcBef>
                <a:spcPts val="600"/>
              </a:spcBef>
              <a:spcAft>
                <a:spcPts val="600"/>
              </a:spcAft>
            </a:pPr>
            <a:r>
              <a:rPr lang="el-GR" sz="2600" dirty="0"/>
              <a:t>Ο μαθηματικός συλλογισμός</a:t>
            </a:r>
            <a:r>
              <a:rPr lang="en-US" sz="2600" dirty="0"/>
              <a:t> </a:t>
            </a:r>
          </a:p>
        </p:txBody>
      </p:sp>
      <p:sp>
        <p:nvSpPr>
          <p:cNvPr id="4" name="Content Placeholder 3"/>
          <p:cNvSpPr>
            <a:spLocks noGrp="1"/>
          </p:cNvSpPr>
          <p:nvPr>
            <p:ph sz="half" idx="2"/>
          </p:nvPr>
        </p:nvSpPr>
        <p:spPr>
          <a:xfrm>
            <a:off x="528918" y="2049368"/>
            <a:ext cx="7620000" cy="4360397"/>
          </a:xfrm>
        </p:spPr>
        <p:txBody>
          <a:bodyPr>
            <a:normAutofit lnSpcReduction="10000"/>
          </a:bodyPr>
          <a:lstStyle/>
          <a:p>
            <a:pPr algn="just"/>
            <a:r>
              <a:rPr lang="el-GR" dirty="0"/>
              <a:t>Αναλογία: Μεταφορά δομικής πληροφορίας από ένα σύστημα σε ένα άλλο (π.χ. μεταφορά της δομής των χειραπτικών εργαλείων σε ένα αφηρημένο πλαίσιο).  </a:t>
            </a:r>
          </a:p>
          <a:p>
            <a:pPr algn="just"/>
            <a:r>
              <a:rPr lang="el-GR" dirty="0"/>
              <a:t>Μεταφορά: Αντίληψη ενός νοητικού πεδίου με όρους ενός άλλου (πεδίο-στόχος και πεδίο-πηγή) (π.χ. η εξίσωση ως ζυγαριά, οι συναρτήσεις ως μηχανή αυτόματης πώλησης).  </a:t>
            </a:r>
          </a:p>
          <a:p>
            <a:pPr algn="just"/>
            <a:r>
              <a:rPr lang="el-GR" dirty="0"/>
              <a:t>Μετωνυμία: Κατανόηση του όλου μέσω κάποιου μέρους ή μερών του (π.χ. "έστω X οποιοσδήποτε ακέραιος αριθμός").  </a:t>
            </a:r>
          </a:p>
          <a:p>
            <a:pPr algn="just"/>
            <a:r>
              <a:rPr lang="el-GR" dirty="0"/>
              <a:t>Εικόνες: Συλλογισμός με χρήση εικόνων (σχετίζεται με τη μεταφορά).</a:t>
            </a:r>
            <a:endParaRPr lang="en-US" dirty="0"/>
          </a:p>
        </p:txBody>
      </p:sp>
    </p:spTree>
    <p:extLst>
      <p:ext uri="{BB962C8B-B14F-4D97-AF65-F5344CB8AC3E}">
        <p14:creationId xmlns:p14="http://schemas.microsoft.com/office/powerpoint/2010/main" val="2209709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D82BE-80B3-E5B9-1FEE-4FA78A2F9C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33A8E-FEFE-5B26-56A5-C0B505E1B75C}"/>
              </a:ext>
            </a:extLst>
          </p:cNvPr>
          <p:cNvSpPr>
            <a:spLocks noGrp="1"/>
          </p:cNvSpPr>
          <p:nvPr>
            <p:ph type="title"/>
          </p:nvPr>
        </p:nvSpPr>
        <p:spPr>
          <a:xfrm>
            <a:off x="116541" y="155763"/>
            <a:ext cx="8884024" cy="1143000"/>
          </a:xfrm>
        </p:spPr>
        <p:txBody>
          <a:bodyPr>
            <a:noAutofit/>
          </a:bodyPr>
          <a:lstStyle/>
          <a:p>
            <a:r>
              <a:rPr lang="en-US" sz="4000" dirty="0"/>
              <a:t>3</a:t>
            </a:r>
            <a:r>
              <a:rPr lang="el-GR" sz="4000" dirty="0"/>
              <a:t>. Οπτική της </a:t>
            </a:r>
            <a:r>
              <a:rPr lang="en-US" sz="4000" dirty="0"/>
              <a:t>Lyn English </a:t>
            </a:r>
          </a:p>
        </p:txBody>
      </p:sp>
      <p:sp>
        <p:nvSpPr>
          <p:cNvPr id="5" name="Ορθογώνιο 4">
            <a:extLst>
              <a:ext uri="{FF2B5EF4-FFF2-40B4-BE49-F238E27FC236}">
                <a16:creationId xmlns:a16="http://schemas.microsoft.com/office/drawing/2014/main" id="{71639DAF-D982-5735-38EF-A93606DBF985}"/>
              </a:ext>
            </a:extLst>
          </p:cNvPr>
          <p:cNvSpPr/>
          <p:nvPr/>
        </p:nvSpPr>
        <p:spPr>
          <a:xfrm>
            <a:off x="3186545" y="2401293"/>
            <a:ext cx="2022764" cy="785252"/>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solidFill>
                  <a:schemeClr val="tx1"/>
                </a:solidFill>
              </a:rPr>
              <a:t>Αναλογία</a:t>
            </a:r>
          </a:p>
        </p:txBody>
      </p:sp>
      <p:sp>
        <p:nvSpPr>
          <p:cNvPr id="6" name="Ορθογώνιο 5">
            <a:extLst>
              <a:ext uri="{FF2B5EF4-FFF2-40B4-BE49-F238E27FC236}">
                <a16:creationId xmlns:a16="http://schemas.microsoft.com/office/drawing/2014/main" id="{7696D3A7-5945-08A4-1CF4-0B5E166DF4E1}"/>
              </a:ext>
            </a:extLst>
          </p:cNvPr>
          <p:cNvSpPr/>
          <p:nvPr/>
        </p:nvSpPr>
        <p:spPr>
          <a:xfrm>
            <a:off x="849745" y="4224260"/>
            <a:ext cx="2168101" cy="809558"/>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solidFill>
                  <a:schemeClr val="tx1"/>
                </a:solidFill>
              </a:rPr>
              <a:t>Ομοιότητα</a:t>
            </a:r>
          </a:p>
          <a:p>
            <a:pPr algn="ctr"/>
            <a:r>
              <a:rPr lang="el-GR" dirty="0">
                <a:solidFill>
                  <a:schemeClr val="tx1"/>
                </a:solidFill>
              </a:rPr>
              <a:t> (</a:t>
            </a:r>
            <a:r>
              <a:rPr lang="el-GR" i="1" dirty="0">
                <a:solidFill>
                  <a:schemeClr val="tx1"/>
                </a:solidFill>
              </a:rPr>
              <a:t>το Α είναι σαν το </a:t>
            </a:r>
            <a:r>
              <a:rPr lang="el-GR" dirty="0">
                <a:solidFill>
                  <a:schemeClr val="tx1"/>
                </a:solidFill>
              </a:rPr>
              <a:t>Β)</a:t>
            </a:r>
          </a:p>
        </p:txBody>
      </p:sp>
      <p:sp>
        <p:nvSpPr>
          <p:cNvPr id="7" name="Ορθογώνιο 6">
            <a:extLst>
              <a:ext uri="{FF2B5EF4-FFF2-40B4-BE49-F238E27FC236}">
                <a16:creationId xmlns:a16="http://schemas.microsoft.com/office/drawing/2014/main" id="{0EA20A34-3038-7AED-8B11-6E5AE3BB9F06}"/>
              </a:ext>
            </a:extLst>
          </p:cNvPr>
          <p:cNvSpPr/>
          <p:nvPr/>
        </p:nvSpPr>
        <p:spPr>
          <a:xfrm>
            <a:off x="5638799" y="4280335"/>
            <a:ext cx="2359891" cy="776511"/>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solidFill>
                  <a:schemeClr val="tx1"/>
                </a:solidFill>
              </a:rPr>
              <a:t>Μεταφορά </a:t>
            </a:r>
          </a:p>
          <a:p>
            <a:pPr algn="ctr"/>
            <a:r>
              <a:rPr lang="el-GR" dirty="0">
                <a:solidFill>
                  <a:schemeClr val="tx1"/>
                </a:solidFill>
              </a:rPr>
              <a:t>(</a:t>
            </a:r>
            <a:r>
              <a:rPr lang="el-GR" i="1" dirty="0">
                <a:solidFill>
                  <a:schemeClr val="tx1"/>
                </a:solidFill>
              </a:rPr>
              <a:t>το Α είναι Β</a:t>
            </a:r>
            <a:r>
              <a:rPr lang="el-GR" dirty="0">
                <a:solidFill>
                  <a:schemeClr val="tx1"/>
                </a:solidFill>
              </a:rPr>
              <a:t>)</a:t>
            </a:r>
          </a:p>
        </p:txBody>
      </p:sp>
      <p:cxnSp>
        <p:nvCxnSpPr>
          <p:cNvPr id="9" name="Ευθύγραμμο βέλος σύνδεσης 8">
            <a:extLst>
              <a:ext uri="{FF2B5EF4-FFF2-40B4-BE49-F238E27FC236}">
                <a16:creationId xmlns:a16="http://schemas.microsoft.com/office/drawing/2014/main" id="{F28BA164-F004-9D5A-CD36-0ECA554F0C83}"/>
              </a:ext>
            </a:extLst>
          </p:cNvPr>
          <p:cNvCxnSpPr/>
          <p:nvPr/>
        </p:nvCxnSpPr>
        <p:spPr>
          <a:xfrm flipH="1">
            <a:off x="2613891" y="3421067"/>
            <a:ext cx="332509" cy="5449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Ευθύγραμμο βέλος σύνδεσης 9">
            <a:extLst>
              <a:ext uri="{FF2B5EF4-FFF2-40B4-BE49-F238E27FC236}">
                <a16:creationId xmlns:a16="http://schemas.microsoft.com/office/drawing/2014/main" id="{561EEEC6-3A6C-C85D-CD98-60E22E3D39B7}"/>
              </a:ext>
            </a:extLst>
          </p:cNvPr>
          <p:cNvCxnSpPr>
            <a:cxnSpLocks/>
          </p:cNvCxnSpPr>
          <p:nvPr/>
        </p:nvCxnSpPr>
        <p:spPr>
          <a:xfrm>
            <a:off x="5465618" y="3285841"/>
            <a:ext cx="503382" cy="53369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Rectangle 1">
            <a:extLst>
              <a:ext uri="{FF2B5EF4-FFF2-40B4-BE49-F238E27FC236}">
                <a16:creationId xmlns:a16="http://schemas.microsoft.com/office/drawing/2014/main" id="{14923B60-E888-B22A-77BE-98D4A3822978}"/>
              </a:ext>
            </a:extLst>
          </p:cNvPr>
          <p:cNvSpPr>
            <a:spLocks noChangeArrowheads="1"/>
          </p:cNvSpPr>
          <p:nvPr/>
        </p:nvSpPr>
        <p:spPr bwMode="auto">
          <a:xfrm>
            <a:off x="378691" y="5528182"/>
            <a:ext cx="72320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Arial" panose="020B0604020202020204" pitchFamily="34" charset="0"/>
              </a:rPr>
              <a:t>Μεταφορά: Εφαρμογή ονόματος ή περιγραφικού όρου σε ένα αντικείμενο στο οποίο δεν είναι κυριολεκτικά εφαρμόσιμο.</a:t>
            </a:r>
          </a:p>
        </p:txBody>
      </p:sp>
    </p:spTree>
    <p:extLst>
      <p:ext uri="{BB962C8B-B14F-4D97-AF65-F5344CB8AC3E}">
        <p14:creationId xmlns:p14="http://schemas.microsoft.com/office/powerpoint/2010/main" val="1868031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DA318-32BC-DABC-7D26-2BE1316AC6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DBE6D9-8117-D969-0FCC-9B167BFEEC4F}"/>
              </a:ext>
            </a:extLst>
          </p:cNvPr>
          <p:cNvSpPr>
            <a:spLocks noGrp="1"/>
          </p:cNvSpPr>
          <p:nvPr>
            <p:ph type="title"/>
          </p:nvPr>
        </p:nvSpPr>
        <p:spPr>
          <a:xfrm>
            <a:off x="116541" y="155763"/>
            <a:ext cx="8884024" cy="1143000"/>
          </a:xfrm>
        </p:spPr>
        <p:txBody>
          <a:bodyPr>
            <a:noAutofit/>
          </a:bodyPr>
          <a:lstStyle/>
          <a:p>
            <a:r>
              <a:rPr lang="en-US" sz="4000" dirty="0"/>
              <a:t>3</a:t>
            </a:r>
            <a:r>
              <a:rPr lang="el-GR" sz="4000" dirty="0"/>
              <a:t>. Οπτική της </a:t>
            </a:r>
            <a:r>
              <a:rPr lang="en-US" sz="4000" dirty="0"/>
              <a:t>Lyn English </a:t>
            </a:r>
          </a:p>
        </p:txBody>
      </p:sp>
      <p:sp>
        <p:nvSpPr>
          <p:cNvPr id="3" name="Text Placeholder 2">
            <a:extLst>
              <a:ext uri="{FF2B5EF4-FFF2-40B4-BE49-F238E27FC236}">
                <a16:creationId xmlns:a16="http://schemas.microsoft.com/office/drawing/2014/main" id="{F616F5EF-86C6-A97C-FBA8-2415A77FBC80}"/>
              </a:ext>
            </a:extLst>
          </p:cNvPr>
          <p:cNvSpPr>
            <a:spLocks noGrp="1"/>
          </p:cNvSpPr>
          <p:nvPr>
            <p:ph type="body" idx="1"/>
          </p:nvPr>
        </p:nvSpPr>
        <p:spPr>
          <a:xfrm>
            <a:off x="448235" y="1294280"/>
            <a:ext cx="7620000" cy="493059"/>
          </a:xfrm>
        </p:spPr>
        <p:txBody>
          <a:bodyPr>
            <a:normAutofit/>
          </a:bodyPr>
          <a:lstStyle/>
          <a:p>
            <a:pPr>
              <a:spcBef>
                <a:spcPts val="600"/>
              </a:spcBef>
              <a:spcAft>
                <a:spcPts val="600"/>
              </a:spcAft>
            </a:pPr>
            <a:r>
              <a:rPr lang="el-GR" sz="2600" dirty="0"/>
              <a:t>Ο μαθηματικός συλλογισμός</a:t>
            </a:r>
            <a:r>
              <a:rPr lang="en-US" sz="2600" dirty="0"/>
              <a:t> </a:t>
            </a:r>
          </a:p>
        </p:txBody>
      </p:sp>
      <p:sp>
        <p:nvSpPr>
          <p:cNvPr id="4" name="Content Placeholder 3">
            <a:extLst>
              <a:ext uri="{FF2B5EF4-FFF2-40B4-BE49-F238E27FC236}">
                <a16:creationId xmlns:a16="http://schemas.microsoft.com/office/drawing/2014/main" id="{68908600-D263-C516-647C-73C51DE9CC2C}"/>
              </a:ext>
            </a:extLst>
          </p:cNvPr>
          <p:cNvSpPr>
            <a:spLocks noGrp="1"/>
          </p:cNvSpPr>
          <p:nvPr>
            <p:ph sz="half" idx="2"/>
          </p:nvPr>
        </p:nvSpPr>
        <p:spPr>
          <a:xfrm>
            <a:off x="528918" y="2049368"/>
            <a:ext cx="7620000" cy="4360397"/>
          </a:xfrm>
        </p:spPr>
        <p:txBody>
          <a:bodyPr>
            <a:normAutofit fontScale="92500" lnSpcReduction="20000"/>
          </a:bodyPr>
          <a:lstStyle/>
          <a:p>
            <a:pPr algn="just"/>
            <a:r>
              <a:rPr lang="el-GR" dirty="0"/>
              <a:t>Μετωνυμία που σημαίνει αλλαγή ονόματος, ορίζεται ως σχήμα λόγου κατά το οποίο μια λέξη χρησιμοποιείται αντί μιας άλλης λόγω κάποιας πραγματικής σχέσης μεταξύ των εννοιών που δηλώνονται.  </a:t>
            </a:r>
          </a:p>
          <a:p>
            <a:pPr algn="just"/>
            <a:endParaRPr lang="el-GR" dirty="0"/>
          </a:p>
          <a:p>
            <a:pPr algn="just"/>
            <a:r>
              <a:rPr lang="el-GR" dirty="0"/>
              <a:t>Για παράδειγμα «Διαβάζουμε Βιργίλιο», σημαίνει τα ποιήματα ή τα γραπτά του. Λέμε «Η </a:t>
            </a:r>
            <a:r>
              <a:rPr lang="el-GR" dirty="0" err="1"/>
              <a:t>Ουάσινγκτον</a:t>
            </a:r>
            <a:r>
              <a:rPr lang="el-GR" dirty="0"/>
              <a:t> συνομιλεί με τη Μόσχα», εννοώντας ότι οι κυβερνήσεις που εδρεύουν σε αυτές τις δύο πόλεις επικοινωνούν μεταξύ τους.  </a:t>
            </a:r>
          </a:p>
          <a:p>
            <a:pPr algn="just"/>
            <a:endParaRPr lang="el-GR" dirty="0"/>
          </a:p>
          <a:p>
            <a:pPr algn="just"/>
            <a:r>
              <a:rPr lang="el-GR" dirty="0" err="1"/>
              <a:t>Ηαμφισημία</a:t>
            </a:r>
            <a:r>
              <a:rPr lang="el-GR" dirty="0"/>
              <a:t> είναι ένα αναπόφευκτο στοιχείο στην αναπαράσταση, μια αμφισημία που επιλύεται μέσω της εμπειρίας με το εκάστοτε </a:t>
            </a:r>
            <a:r>
              <a:rPr lang="el-GR" dirty="0" err="1"/>
              <a:t>συμφραζόμενο</a:t>
            </a:r>
            <a:r>
              <a:rPr lang="el-GR" dirty="0"/>
              <a:t> και τις συμβάσεις της μετωνυμίας.</a:t>
            </a:r>
            <a:endParaRPr lang="en-US" dirty="0"/>
          </a:p>
        </p:txBody>
      </p:sp>
    </p:spTree>
    <p:extLst>
      <p:ext uri="{BB962C8B-B14F-4D97-AF65-F5344CB8AC3E}">
        <p14:creationId xmlns:p14="http://schemas.microsoft.com/office/powerpoint/2010/main" val="2060016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6B12A-C6FD-155E-F9E1-7CC2552E7D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13D25C-293D-DA8A-9A6E-9AD1382C713D}"/>
              </a:ext>
            </a:extLst>
          </p:cNvPr>
          <p:cNvSpPr>
            <a:spLocks noGrp="1"/>
          </p:cNvSpPr>
          <p:nvPr>
            <p:ph type="title"/>
          </p:nvPr>
        </p:nvSpPr>
        <p:spPr>
          <a:xfrm>
            <a:off x="116541" y="155763"/>
            <a:ext cx="8884024" cy="1143000"/>
          </a:xfrm>
        </p:spPr>
        <p:txBody>
          <a:bodyPr>
            <a:noAutofit/>
          </a:bodyPr>
          <a:lstStyle/>
          <a:p>
            <a:r>
              <a:rPr lang="en-US" sz="4000" dirty="0"/>
              <a:t>3</a:t>
            </a:r>
            <a:r>
              <a:rPr lang="el-GR" sz="4000" dirty="0"/>
              <a:t>. Οπτική της </a:t>
            </a:r>
            <a:r>
              <a:rPr lang="en-US" sz="4000" dirty="0"/>
              <a:t>Lyn English </a:t>
            </a:r>
          </a:p>
        </p:txBody>
      </p:sp>
      <p:sp>
        <p:nvSpPr>
          <p:cNvPr id="3" name="Text Placeholder 2">
            <a:extLst>
              <a:ext uri="{FF2B5EF4-FFF2-40B4-BE49-F238E27FC236}">
                <a16:creationId xmlns:a16="http://schemas.microsoft.com/office/drawing/2014/main" id="{0E2B24EE-7221-76D5-13BE-501FBEB1E107}"/>
              </a:ext>
            </a:extLst>
          </p:cNvPr>
          <p:cNvSpPr>
            <a:spLocks noGrp="1"/>
          </p:cNvSpPr>
          <p:nvPr>
            <p:ph type="body" idx="1"/>
          </p:nvPr>
        </p:nvSpPr>
        <p:spPr>
          <a:xfrm>
            <a:off x="448235" y="1294280"/>
            <a:ext cx="7620000" cy="493059"/>
          </a:xfrm>
        </p:spPr>
        <p:txBody>
          <a:bodyPr>
            <a:normAutofit/>
          </a:bodyPr>
          <a:lstStyle/>
          <a:p>
            <a:pPr>
              <a:spcBef>
                <a:spcPts val="600"/>
              </a:spcBef>
              <a:spcAft>
                <a:spcPts val="600"/>
              </a:spcAft>
            </a:pPr>
            <a:r>
              <a:rPr lang="el-GR" sz="2600" dirty="0"/>
              <a:t>Ο μαθηματικός συλλογισμός</a:t>
            </a:r>
            <a:r>
              <a:rPr lang="en-US" sz="2600" dirty="0"/>
              <a:t> </a:t>
            </a:r>
          </a:p>
        </p:txBody>
      </p:sp>
      <p:sp>
        <p:nvSpPr>
          <p:cNvPr id="4" name="Content Placeholder 3">
            <a:extLst>
              <a:ext uri="{FF2B5EF4-FFF2-40B4-BE49-F238E27FC236}">
                <a16:creationId xmlns:a16="http://schemas.microsoft.com/office/drawing/2014/main" id="{1A5F1DF3-4EAC-667A-A3B6-6457DBA16638}"/>
              </a:ext>
            </a:extLst>
          </p:cNvPr>
          <p:cNvSpPr>
            <a:spLocks noGrp="1"/>
          </p:cNvSpPr>
          <p:nvPr>
            <p:ph sz="half" idx="2"/>
          </p:nvPr>
        </p:nvSpPr>
        <p:spPr>
          <a:xfrm>
            <a:off x="528918" y="2049368"/>
            <a:ext cx="7620000" cy="4360397"/>
          </a:xfrm>
        </p:spPr>
        <p:txBody>
          <a:bodyPr>
            <a:normAutofit/>
          </a:bodyPr>
          <a:lstStyle/>
          <a:p>
            <a:pPr algn="just"/>
            <a:r>
              <a:rPr lang="el-GR" dirty="0"/>
              <a:t>Είδος μετωνυμίας </a:t>
            </a:r>
            <a:r>
              <a:rPr lang="el-GR"/>
              <a:t>είναι η </a:t>
            </a:r>
            <a:r>
              <a:rPr lang="el-GR" dirty="0"/>
              <a:t>συνεκδοχή, δηλαδή η κατανόηση του όλου μέσω κάποιου μέρους ή μερών του. Στα μαθηματικά, παραδείγματα συνεκδοχής είναι πολλά: Μια απεικόνιση ενός τριγώνου ή ενός κύκλου θεωρείται ότι αντιπροσωπεύει, αντίστοιχα, τις κλάσεις όλων των τριγώνων ή κύκλων· μια μεταβλητή θεωρείται ότι αντιπροσωπεύει όλα ή κάποια από τα στοιχεία μιας κλάσης αριθμών, για παράδειγμα, των πραγματικών αριθμών </a:t>
            </a:r>
            <a:r>
              <a:rPr lang="el-GR" dirty="0" err="1"/>
              <a:t>κ.ο.κ.</a:t>
            </a:r>
            <a:r>
              <a:rPr lang="el-GR" dirty="0"/>
              <a:t>  </a:t>
            </a:r>
          </a:p>
          <a:p>
            <a:pPr algn="just"/>
            <a:endParaRPr lang="el-GR" dirty="0"/>
          </a:p>
        </p:txBody>
      </p:sp>
    </p:spTree>
    <p:extLst>
      <p:ext uri="{BB962C8B-B14F-4D97-AF65-F5344CB8AC3E}">
        <p14:creationId xmlns:p14="http://schemas.microsoft.com/office/powerpoint/2010/main" val="2143866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 y="155763"/>
            <a:ext cx="8884024" cy="860237"/>
          </a:xfrm>
        </p:spPr>
        <p:txBody>
          <a:bodyPr>
            <a:noAutofit/>
          </a:bodyPr>
          <a:lstStyle/>
          <a:p>
            <a:r>
              <a:rPr lang="en-US" sz="4000" dirty="0"/>
              <a:t>3</a:t>
            </a:r>
            <a:r>
              <a:rPr lang="el-GR" sz="4000" dirty="0"/>
              <a:t>. </a:t>
            </a:r>
            <a:r>
              <a:rPr lang="en-US" sz="4000" dirty="0"/>
              <a:t>Lyn English’s approach </a:t>
            </a:r>
          </a:p>
        </p:txBody>
      </p:sp>
      <p:sp>
        <p:nvSpPr>
          <p:cNvPr id="3" name="Text Placeholder 2"/>
          <p:cNvSpPr>
            <a:spLocks noGrp="1"/>
          </p:cNvSpPr>
          <p:nvPr>
            <p:ph type="body" idx="1"/>
          </p:nvPr>
        </p:nvSpPr>
        <p:spPr>
          <a:xfrm>
            <a:off x="527050" y="1125070"/>
            <a:ext cx="8005484" cy="614083"/>
          </a:xfrm>
        </p:spPr>
        <p:txBody>
          <a:bodyPr>
            <a:normAutofit fontScale="77500" lnSpcReduction="20000"/>
          </a:bodyPr>
          <a:lstStyle/>
          <a:p>
            <a:pPr>
              <a:spcBef>
                <a:spcPts val="600"/>
              </a:spcBef>
              <a:spcAft>
                <a:spcPts val="600"/>
              </a:spcAft>
            </a:pPr>
            <a:r>
              <a:rPr lang="el-GR" sz="2600" dirty="0"/>
              <a:t>Ο μαθηματικός συλλογισμός ως η μια συνιστώσα της κριτικής σκέψης </a:t>
            </a:r>
            <a:r>
              <a:rPr lang="en-US" sz="2600" dirty="0"/>
              <a:t>(</a:t>
            </a:r>
            <a:r>
              <a:rPr lang="el-GR" sz="2600" dirty="0"/>
              <a:t>η άλλη είναι η επίλυση προβλήματος</a:t>
            </a:r>
            <a:r>
              <a:rPr lang="en-US" sz="2600"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85" y="1936376"/>
            <a:ext cx="8377353" cy="4550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34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336" y="3027872"/>
            <a:ext cx="7258028" cy="3632904"/>
          </a:xfrm>
          <a:prstGeom prst="rect">
            <a:avLst/>
          </a:prstGeom>
          <a:noFill/>
          <a:ln>
            <a:noFill/>
          </a:ln>
        </p:spPr>
      </p:pic>
      <p:sp>
        <p:nvSpPr>
          <p:cNvPr id="3" name="Title 1"/>
          <p:cNvSpPr txBox="1">
            <a:spLocks/>
          </p:cNvSpPr>
          <p:nvPr/>
        </p:nvSpPr>
        <p:spPr>
          <a:xfrm>
            <a:off x="116541" y="155763"/>
            <a:ext cx="8884024"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l-GR" sz="4000" dirty="0"/>
              <a:t>4. </a:t>
            </a:r>
            <a:r>
              <a:rPr lang="en-US" sz="4000" dirty="0"/>
              <a:t>Stylianides’ model of reasoning-proving </a:t>
            </a:r>
          </a:p>
        </p:txBody>
      </p:sp>
      <p:sp>
        <p:nvSpPr>
          <p:cNvPr id="5" name="TextBox 4">
            <a:extLst>
              <a:ext uri="{FF2B5EF4-FFF2-40B4-BE49-F238E27FC236}">
                <a16:creationId xmlns:a16="http://schemas.microsoft.com/office/drawing/2014/main" id="{C9DA7026-56E3-FA0C-9BE5-6EA9F792809F}"/>
              </a:ext>
            </a:extLst>
          </p:cNvPr>
          <p:cNvSpPr txBox="1"/>
          <p:nvPr/>
        </p:nvSpPr>
        <p:spPr>
          <a:xfrm>
            <a:off x="869745" y="1298763"/>
            <a:ext cx="7803016" cy="1477328"/>
          </a:xfrm>
          <a:prstGeom prst="rect">
            <a:avLst/>
          </a:prstGeom>
          <a:noFill/>
        </p:spPr>
        <p:txBody>
          <a:bodyPr wrap="square">
            <a:spAutoFit/>
          </a:bodyPr>
          <a:lstStyle/>
          <a:p>
            <a:pPr algn="l"/>
            <a:r>
              <a:rPr lang="el-GR" dirty="0">
                <a:latin typeface="NewsSerif-Regular-DTC"/>
              </a:rPr>
              <a:t>Τα τέσσερα μέρη συλλογισμού – απόδειξης: </a:t>
            </a:r>
          </a:p>
          <a:p>
            <a:pPr algn="l"/>
            <a:r>
              <a:rPr lang="el-GR" dirty="0">
                <a:latin typeface="NewsSerif-Regular-DTC"/>
              </a:rPr>
              <a:t>1. Εντοπισμός μοτίβων</a:t>
            </a:r>
          </a:p>
          <a:p>
            <a:pPr algn="l"/>
            <a:r>
              <a:rPr lang="el-GR" dirty="0">
                <a:latin typeface="NewsSerif-Regular-DTC"/>
              </a:rPr>
              <a:t>2. Δ</a:t>
            </a:r>
            <a:r>
              <a:rPr lang="el-GR" sz="1800" b="0" i="0" u="none" strike="noStrike" baseline="0" dirty="0">
                <a:latin typeface="NewsSerif-Regular-DTC"/>
              </a:rPr>
              <a:t>ημιουργία εικασιών </a:t>
            </a:r>
            <a:endParaRPr lang="en-US" sz="1800" b="0" i="0" u="none" strike="noStrike" baseline="0" dirty="0">
              <a:latin typeface="NewsSerif-Regular-DTC"/>
            </a:endParaRPr>
          </a:p>
          <a:p>
            <a:pPr algn="l"/>
            <a:r>
              <a:rPr lang="el-GR" sz="1800" b="0" i="0" u="none" strike="noStrike" baseline="0" dirty="0">
                <a:latin typeface="NewsSerif-Regular-DTC"/>
              </a:rPr>
              <a:t>3. Επιχε</a:t>
            </a:r>
            <a:r>
              <a:rPr lang="el-GR" dirty="0">
                <a:latin typeface="NewsSerif-Regular-DTC"/>
              </a:rPr>
              <a:t>ιρήματα</a:t>
            </a:r>
          </a:p>
          <a:p>
            <a:pPr algn="l"/>
            <a:r>
              <a:rPr lang="el-GR" sz="1800" b="0" i="0" u="none" strike="noStrike" baseline="0" dirty="0">
                <a:latin typeface="NewsSerif-Regular-DTC"/>
              </a:rPr>
              <a:t>4. Απόδειξη</a:t>
            </a:r>
            <a:endParaRPr lang="en-US" dirty="0"/>
          </a:p>
        </p:txBody>
      </p:sp>
    </p:spTree>
    <p:extLst>
      <p:ext uri="{BB962C8B-B14F-4D97-AF65-F5344CB8AC3E}">
        <p14:creationId xmlns:p14="http://schemas.microsoft.com/office/powerpoint/2010/main" val="3605510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806"/>
            <a:ext cx="8229600" cy="1143000"/>
          </a:xfrm>
        </p:spPr>
        <p:txBody>
          <a:bodyPr>
            <a:normAutofit/>
          </a:bodyPr>
          <a:lstStyle/>
          <a:p>
            <a:r>
              <a:rPr lang="el-GR" sz="4000" dirty="0"/>
              <a:t>Συλλογισμοί</a:t>
            </a:r>
            <a:endParaRPr lang="en-US" sz="4000" dirty="0"/>
          </a:p>
        </p:txBody>
      </p:sp>
      <p:sp>
        <p:nvSpPr>
          <p:cNvPr id="4" name="Content Placeholder 3"/>
          <p:cNvSpPr>
            <a:spLocks noGrp="1"/>
          </p:cNvSpPr>
          <p:nvPr>
            <p:ph sz="half" idx="2"/>
          </p:nvPr>
        </p:nvSpPr>
        <p:spPr>
          <a:xfrm>
            <a:off x="457200" y="1327806"/>
            <a:ext cx="7691718" cy="5144711"/>
          </a:xfrm>
        </p:spPr>
        <p:txBody>
          <a:bodyPr>
            <a:normAutofit/>
          </a:bodyPr>
          <a:lstStyle/>
          <a:p>
            <a:pPr algn="just"/>
            <a:r>
              <a:rPr lang="el-GR" dirty="0"/>
              <a:t>Η συλλογιστική, με την ευρύτερη έννοια, είναι η κοινή ανθρώπινη ικανότητα να εξάγουμε συμπεράσματα, είτε μέσω παραγωγικού συλλογισμού  είτε με άλλους τρόπους. </a:t>
            </a:r>
          </a:p>
          <a:p>
            <a:pPr algn="just"/>
            <a:r>
              <a:rPr lang="el-GR" dirty="0"/>
              <a:t>Η καθημερινή συλλογιστική συχνά διαφέρει από τη τυπική  μαθηματική λογική τόσο στη διαδικασία όσο και στο αποτέλεσμα (</a:t>
            </a:r>
            <a:r>
              <a:rPr lang="el-GR" dirty="0" err="1"/>
              <a:t>Fischbein</a:t>
            </a:r>
            <a:r>
              <a:rPr lang="el-GR" dirty="0"/>
              <a:t>, 1999).  Στα μαθηματικά χρειαζόμαστε καθορισμένους κανόνες λογικής για να καταλήξουμε σε ένα έγκυρο συμπέρασμα. Χρειάζεται να κατασκευάσουμε μια ορθή αλυσίδα συλλογισμού.  </a:t>
            </a:r>
          </a:p>
        </p:txBody>
      </p:sp>
    </p:spTree>
    <p:extLst>
      <p:ext uri="{BB962C8B-B14F-4D97-AF65-F5344CB8AC3E}">
        <p14:creationId xmlns:p14="http://schemas.microsoft.com/office/powerpoint/2010/main" val="279814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8DCE9-7B5C-C637-6B03-BEA9085CD15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87606DF-FE55-C594-E586-A2B3E8A14C22}"/>
              </a:ext>
            </a:extLst>
          </p:cNvPr>
          <p:cNvSpPr txBox="1">
            <a:spLocks/>
          </p:cNvSpPr>
          <p:nvPr/>
        </p:nvSpPr>
        <p:spPr>
          <a:xfrm>
            <a:off x="116541" y="155763"/>
            <a:ext cx="8884024"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l-GR" sz="4000" dirty="0"/>
              <a:t>4. </a:t>
            </a:r>
            <a:r>
              <a:rPr lang="en-US" sz="4000" dirty="0"/>
              <a:t>Stylianides’ model of reasoning-proving </a:t>
            </a:r>
          </a:p>
        </p:txBody>
      </p:sp>
      <p:sp>
        <p:nvSpPr>
          <p:cNvPr id="5" name="TextBox 4">
            <a:extLst>
              <a:ext uri="{FF2B5EF4-FFF2-40B4-BE49-F238E27FC236}">
                <a16:creationId xmlns:a16="http://schemas.microsoft.com/office/drawing/2014/main" id="{C24BEA03-F46F-FDB4-0007-2667FED60F5B}"/>
              </a:ext>
            </a:extLst>
          </p:cNvPr>
          <p:cNvSpPr txBox="1"/>
          <p:nvPr/>
        </p:nvSpPr>
        <p:spPr>
          <a:xfrm>
            <a:off x="869745" y="1298763"/>
            <a:ext cx="7803016" cy="1200329"/>
          </a:xfrm>
          <a:prstGeom prst="rect">
            <a:avLst/>
          </a:prstGeom>
          <a:noFill/>
        </p:spPr>
        <p:txBody>
          <a:bodyPr wrap="square">
            <a:spAutoFit/>
          </a:bodyPr>
          <a:lstStyle/>
          <a:p>
            <a:pPr algn="l"/>
            <a:r>
              <a:rPr lang="el-GR" dirty="0">
                <a:latin typeface="NewsSerif-Regular-DTC"/>
              </a:rPr>
              <a:t>Οι τρεις συνιστώσες συλλογισμού – απόδειξης: </a:t>
            </a:r>
          </a:p>
          <a:p>
            <a:pPr algn="l"/>
            <a:r>
              <a:rPr lang="el-GR" dirty="0">
                <a:latin typeface="NewsSerif-Regular-DTC"/>
              </a:rPr>
              <a:t>1. Μαθηματική </a:t>
            </a:r>
          </a:p>
          <a:p>
            <a:pPr algn="l"/>
            <a:r>
              <a:rPr lang="el-GR" dirty="0">
                <a:latin typeface="NewsSerif-Regular-DTC"/>
              </a:rPr>
              <a:t>2. Ψυχολογική</a:t>
            </a:r>
            <a:endParaRPr lang="en-US" sz="1800" b="0" i="0" u="none" strike="noStrike" baseline="0" dirty="0">
              <a:latin typeface="NewsSerif-Regular-DTC"/>
            </a:endParaRPr>
          </a:p>
          <a:p>
            <a:pPr algn="l"/>
            <a:r>
              <a:rPr lang="el-GR" sz="1800" b="0" i="0" u="none" strike="noStrike" baseline="0" dirty="0">
                <a:latin typeface="NewsSerif-Regular-DTC"/>
              </a:rPr>
              <a:t>3. Παιδαγωγική</a:t>
            </a:r>
            <a:endParaRPr lang="en-US" dirty="0"/>
          </a:p>
        </p:txBody>
      </p:sp>
      <p:pic>
        <p:nvPicPr>
          <p:cNvPr id="6" name="Picture 5">
            <a:extLst>
              <a:ext uri="{FF2B5EF4-FFF2-40B4-BE49-F238E27FC236}">
                <a16:creationId xmlns:a16="http://schemas.microsoft.com/office/drawing/2014/main" id="{B40CF0B9-0592-E178-E248-EA2A3AD9212B}"/>
              </a:ext>
            </a:extLst>
          </p:cNvPr>
          <p:cNvPicPr>
            <a:picLocks noChangeAspect="1"/>
          </p:cNvPicPr>
          <p:nvPr/>
        </p:nvPicPr>
        <p:blipFill>
          <a:blip r:embed="rId2"/>
          <a:stretch>
            <a:fillRect/>
          </a:stretch>
        </p:blipFill>
        <p:spPr>
          <a:xfrm>
            <a:off x="-13447" y="2893751"/>
            <a:ext cx="9144000" cy="3744686"/>
          </a:xfrm>
          <a:prstGeom prst="rect">
            <a:avLst/>
          </a:prstGeom>
        </p:spPr>
      </p:pic>
    </p:spTree>
    <p:extLst>
      <p:ext uri="{BB962C8B-B14F-4D97-AF65-F5344CB8AC3E}">
        <p14:creationId xmlns:p14="http://schemas.microsoft.com/office/powerpoint/2010/main" val="2862482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Συλλογισμός και απόδειξη</a:t>
            </a:r>
          </a:p>
        </p:txBody>
      </p:sp>
      <p:graphicFrame>
        <p:nvGraphicFramePr>
          <p:cNvPr id="5" name="Θέση περιεχομένου 4"/>
          <p:cNvGraphicFramePr>
            <a:graphicFrameLocks noGrp="1"/>
          </p:cNvGraphicFramePr>
          <p:nvPr>
            <p:ph idx="1"/>
          </p:nvPr>
        </p:nvGraphicFramePr>
        <p:xfrm>
          <a:off x="484532" y="2003039"/>
          <a:ext cx="8489412" cy="3453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Ευθύγραμμο βέλος σύνδεσης 6"/>
          <p:cNvCxnSpPr/>
          <p:nvPr/>
        </p:nvCxnSpPr>
        <p:spPr>
          <a:xfrm>
            <a:off x="3366274" y="2739019"/>
            <a:ext cx="2325029" cy="16727"/>
          </a:xfrm>
          <a:prstGeom prst="straightConnector1">
            <a:avLst/>
          </a:prstGeom>
          <a:ln w="28575" cmpd="dbl">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a:off x="3976805" y="4414975"/>
            <a:ext cx="844705" cy="8363"/>
          </a:xfrm>
          <a:prstGeom prst="straightConnector1">
            <a:avLst/>
          </a:prstGeom>
          <a:ln w="38100" cmpd="dbl">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331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8164" y="208354"/>
            <a:ext cx="6683765" cy="573317"/>
          </a:xfrm>
        </p:spPr>
        <p:txBody>
          <a:bodyPr>
            <a:normAutofit fontScale="90000"/>
          </a:bodyPr>
          <a:lstStyle/>
          <a:p>
            <a:pPr algn="ctr"/>
            <a:r>
              <a:rPr lang="el-GR" dirty="0"/>
              <a:t>Συλλογισμός και απόδειξη</a:t>
            </a:r>
            <a:endParaRPr lang="el-GR" dirty="0">
              <a:latin typeface="Calibri" panose="020F0502020204030204" pitchFamily="34" charset="0"/>
            </a:endParaRPr>
          </a:p>
        </p:txBody>
      </p:sp>
      <p:sp>
        <p:nvSpPr>
          <p:cNvPr id="3" name="Θέση περιεχομένου 2"/>
          <p:cNvSpPr>
            <a:spLocks noGrp="1"/>
          </p:cNvSpPr>
          <p:nvPr>
            <p:ph idx="1"/>
          </p:nvPr>
        </p:nvSpPr>
        <p:spPr>
          <a:xfrm>
            <a:off x="612843" y="982642"/>
            <a:ext cx="8015618" cy="3112703"/>
          </a:xfrm>
        </p:spPr>
        <p:txBody>
          <a:bodyPr/>
          <a:lstStyle/>
          <a:p>
            <a:pPr marL="0" indent="0" algn="just">
              <a:buNone/>
            </a:pPr>
            <a:r>
              <a:rPr lang="en-US" sz="2400" dirty="0"/>
              <a:t>Pedemonte, 2007</a:t>
            </a:r>
            <a:endParaRPr lang="el-GR" sz="2400" dirty="0"/>
          </a:p>
          <a:p>
            <a:pPr algn="just"/>
            <a:r>
              <a:rPr lang="el-GR" sz="2000" i="1" dirty="0"/>
              <a:t>Μεταξύ ενός επιχειρήματος ενός μαθητή και της αναμενόμενης τυπικής απόδειξης υπάρχει </a:t>
            </a:r>
            <a:r>
              <a:rPr lang="el-GR" sz="2000" b="1" i="1" dirty="0"/>
              <a:t>ένα γνωστικό συνεχές</a:t>
            </a:r>
            <a:r>
              <a:rPr lang="en-US" sz="2000" i="1" dirty="0"/>
              <a:t>-continuum</a:t>
            </a:r>
            <a:r>
              <a:rPr lang="el-GR" sz="2000" i="1" dirty="0"/>
              <a:t>. </a:t>
            </a:r>
          </a:p>
          <a:p>
            <a:pPr algn="just"/>
            <a:r>
              <a:rPr lang="el-GR" sz="2000" dirty="0"/>
              <a:t>Η</a:t>
            </a:r>
            <a:r>
              <a:rPr lang="el-GR" sz="2000" i="1" dirty="0"/>
              <a:t> </a:t>
            </a:r>
            <a:r>
              <a:rPr lang="el-GR" sz="2000" b="1" i="1" dirty="0"/>
              <a:t>γνωστική ενότητα </a:t>
            </a:r>
            <a:r>
              <a:rPr lang="el-GR" sz="2000" dirty="0"/>
              <a:t>(</a:t>
            </a:r>
            <a:r>
              <a:rPr lang="en-US" sz="2000" dirty="0"/>
              <a:t>cognitive unity)</a:t>
            </a:r>
            <a:r>
              <a:rPr lang="el-GR" sz="2000" dirty="0"/>
              <a:t> είναι η ενότητα που αποτυπώνεται κατά την μετατροπή των επιχειρημάτων σε απόδειξη</a:t>
            </a:r>
            <a:r>
              <a:rPr lang="en-US" sz="2000" dirty="0"/>
              <a:t>.</a:t>
            </a:r>
            <a:endParaRPr lang="el-GR" sz="2000" dirty="0"/>
          </a:p>
          <a:p>
            <a:pPr algn="just"/>
            <a:r>
              <a:rPr lang="el-GR" sz="2000" dirty="0"/>
              <a:t>Η ύπαρξη ασυνέχειας μεταξύ τους λειτουργεί ως γνωστικό εμπόδιο στην κατασκευή μιας απόδειξης</a:t>
            </a:r>
          </a:p>
          <a:p>
            <a:pPr algn="just"/>
            <a:endParaRPr lang="el-GR" sz="1800" dirty="0"/>
          </a:p>
          <a:p>
            <a:endParaRPr lang="el-GR" dirty="0">
              <a:latin typeface="Calibri" panose="020F0502020204030204" pitchFamily="34" charset="0"/>
            </a:endParaRPr>
          </a:p>
        </p:txBody>
      </p:sp>
      <p:pic>
        <p:nvPicPr>
          <p:cNvPr id="13" name="Εικόνα 12">
            <a:extLst>
              <a:ext uri="{FF2B5EF4-FFF2-40B4-BE49-F238E27FC236}">
                <a16:creationId xmlns:a16="http://schemas.microsoft.com/office/drawing/2014/main" id="{EF604A92-C343-CD63-62C8-B1AAB9281865}"/>
              </a:ext>
            </a:extLst>
          </p:cNvPr>
          <p:cNvPicPr>
            <a:picLocks noChangeAspect="1"/>
          </p:cNvPicPr>
          <p:nvPr/>
        </p:nvPicPr>
        <p:blipFill>
          <a:blip r:embed="rId2"/>
          <a:stretch>
            <a:fillRect/>
          </a:stretch>
        </p:blipFill>
        <p:spPr>
          <a:xfrm>
            <a:off x="1011221" y="3878745"/>
            <a:ext cx="6751905" cy="1996613"/>
          </a:xfrm>
          <a:prstGeom prst="rect">
            <a:avLst/>
          </a:prstGeom>
        </p:spPr>
      </p:pic>
    </p:spTree>
    <p:extLst>
      <p:ext uri="{BB962C8B-B14F-4D97-AF65-F5344CB8AC3E}">
        <p14:creationId xmlns:p14="http://schemas.microsoft.com/office/powerpoint/2010/main" val="2047925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 y="155763"/>
            <a:ext cx="8884024" cy="1143000"/>
          </a:xfrm>
        </p:spPr>
        <p:txBody>
          <a:bodyPr>
            <a:noAutofit/>
          </a:bodyPr>
          <a:lstStyle/>
          <a:p>
            <a:r>
              <a:rPr lang="en-US" sz="4000" dirty="0"/>
              <a:t> </a:t>
            </a:r>
            <a:r>
              <a:rPr lang="el-GR" sz="4000" dirty="0"/>
              <a:t>Κύριες διαστάσεις του μαθηματικού συλλογισμού / Σύνθεση</a:t>
            </a:r>
            <a:r>
              <a:rPr lang="en-US" sz="4000" dirty="0"/>
              <a:t> </a:t>
            </a:r>
          </a:p>
        </p:txBody>
      </p:sp>
      <p:sp>
        <p:nvSpPr>
          <p:cNvPr id="5" name="Content Placeholder 2"/>
          <p:cNvSpPr txBox="1">
            <a:spLocks/>
          </p:cNvSpPr>
          <p:nvPr/>
        </p:nvSpPr>
        <p:spPr>
          <a:xfrm>
            <a:off x="331694" y="1446310"/>
            <a:ext cx="8668871" cy="5268256"/>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l-GR" sz="3100" i="1" dirty="0">
                <a:solidFill>
                  <a:prstClr val="black"/>
                </a:solidFill>
                <a:ea typeface="Calibri"/>
                <a:cs typeface="Times New Roman"/>
              </a:rPr>
              <a:t>Γενίκευση</a:t>
            </a:r>
            <a:r>
              <a:rPr lang="el-GR" sz="3100" dirty="0">
                <a:solidFill>
                  <a:prstClr val="black"/>
                </a:solidFill>
                <a:ea typeface="Calibri"/>
                <a:cs typeface="Times New Roman"/>
              </a:rPr>
              <a:t> από συγκεκριμένες περιπτώσεις (επαγωγικός</a:t>
            </a:r>
            <a:r>
              <a:rPr lang="en-US" sz="3100" dirty="0">
                <a:solidFill>
                  <a:prstClr val="black"/>
                </a:solidFill>
                <a:ea typeface="Calibri"/>
                <a:cs typeface="Times New Roman"/>
              </a:rPr>
              <a:t>/inductive</a:t>
            </a:r>
            <a:r>
              <a:rPr lang="el-GR" sz="3100" dirty="0">
                <a:solidFill>
                  <a:prstClr val="black"/>
                </a:solidFill>
                <a:ea typeface="Calibri"/>
                <a:cs typeface="Times New Roman"/>
              </a:rPr>
              <a:t> συλλογισμός)</a:t>
            </a:r>
          </a:p>
          <a:p>
            <a:pPr marL="514350" indent="-514350">
              <a:buFont typeface="+mj-lt"/>
              <a:buAutoNum type="arabicPeriod"/>
            </a:pPr>
            <a:r>
              <a:rPr lang="el-GR" sz="3100" i="1" dirty="0">
                <a:ea typeface="Calibri"/>
                <a:cs typeface="Times New Roman"/>
              </a:rPr>
              <a:t>Αξιολόγηση μαθηματικών ισχυρισμών</a:t>
            </a:r>
            <a:r>
              <a:rPr lang="el-GR" sz="3100" dirty="0">
                <a:ea typeface="Calibri"/>
                <a:cs typeface="Times New Roman"/>
              </a:rPr>
              <a:t> (π.χ. διάψευση μέσω αντιπαραδειγμάτων)</a:t>
            </a:r>
          </a:p>
          <a:p>
            <a:pPr marL="514350" indent="-514350">
              <a:buFont typeface="+mj-lt"/>
              <a:buAutoNum type="arabicPeriod"/>
            </a:pPr>
            <a:r>
              <a:rPr lang="el-GR" sz="3100" i="1" dirty="0">
                <a:ea typeface="Calibri"/>
                <a:cs typeface="Times New Roman"/>
              </a:rPr>
              <a:t>Εξαγωγή συμπερασμάτων μέσω παραγωγικού</a:t>
            </a:r>
            <a:r>
              <a:rPr lang="en-US" sz="3100" i="1" dirty="0">
                <a:ea typeface="Calibri"/>
                <a:cs typeface="Times New Roman"/>
              </a:rPr>
              <a:t>/deductive </a:t>
            </a:r>
            <a:r>
              <a:rPr lang="el-GR" sz="3100" i="1" dirty="0">
                <a:ea typeface="Calibri"/>
                <a:cs typeface="Times New Roman"/>
              </a:rPr>
              <a:t>συλλογισμού</a:t>
            </a:r>
          </a:p>
          <a:p>
            <a:pPr marL="514350" indent="-514350">
              <a:buFont typeface="+mj-lt"/>
              <a:buAutoNum type="arabicPeriod"/>
            </a:pPr>
            <a:r>
              <a:rPr lang="el-GR" sz="3100" i="1" dirty="0">
                <a:ea typeface="Calibri"/>
                <a:cs typeface="Times New Roman"/>
              </a:rPr>
              <a:t>Αναλογικός συλλογισμός </a:t>
            </a:r>
            <a:r>
              <a:rPr lang="el-GR" sz="3100" dirty="0">
                <a:ea typeface="Calibri"/>
                <a:cs typeface="Times New Roman"/>
              </a:rPr>
              <a:t>(μεταφορά δομικών πληροφοριών από το ένα σύστημα στο άλλο – π.χ. μεταφορά της δομής των</a:t>
            </a:r>
            <a:r>
              <a:rPr lang="en-US" sz="3100" dirty="0">
                <a:ea typeface="Calibri"/>
                <a:cs typeface="Times New Roman"/>
              </a:rPr>
              <a:t> </a:t>
            </a:r>
            <a:r>
              <a:rPr lang="el-GR" sz="3100" dirty="0" err="1">
                <a:ea typeface="Calibri"/>
                <a:cs typeface="Times New Roman"/>
              </a:rPr>
              <a:t>χειραπτικών</a:t>
            </a:r>
            <a:r>
              <a:rPr lang="el-GR" sz="3100" dirty="0">
                <a:ea typeface="Calibri"/>
                <a:cs typeface="Times New Roman"/>
              </a:rPr>
              <a:t> μέσων στο αφηρημένο πλαίσιο)</a:t>
            </a:r>
          </a:p>
          <a:p>
            <a:pPr marL="514350" indent="-514350">
              <a:buFont typeface="+mj-lt"/>
              <a:buAutoNum type="arabicPeriod"/>
            </a:pPr>
            <a:r>
              <a:rPr lang="el-GR" sz="3100" i="1" dirty="0">
                <a:ea typeface="Calibri"/>
                <a:cs typeface="Times New Roman"/>
              </a:rPr>
              <a:t>Συλλογισμός με εικόνες </a:t>
            </a:r>
            <a:r>
              <a:rPr lang="el-GR" sz="3100" dirty="0">
                <a:ea typeface="Calibri"/>
                <a:cs typeface="Times New Roman"/>
              </a:rPr>
              <a:t>(π.χ. αποσύνθεση γεωμετρικών σχημάτων στη διαδικασία αιτιολόγησης/απόδειξης)</a:t>
            </a:r>
          </a:p>
          <a:p>
            <a:pPr marL="514350" indent="-514350">
              <a:buFont typeface="+mj-lt"/>
              <a:buAutoNum type="arabicPeriod"/>
            </a:pPr>
            <a:r>
              <a:rPr lang="el-GR" sz="3100" i="1" dirty="0">
                <a:ea typeface="Calibri"/>
                <a:cs typeface="Times New Roman"/>
              </a:rPr>
              <a:t>Αξιολόγηση της καταλληλότητας ενός μαθηματικού μοντέλου σε μια ρεαλιστική κατάσταση</a:t>
            </a:r>
          </a:p>
          <a:p>
            <a:pPr marL="514350" indent="-514350">
              <a:buFont typeface="+mj-lt"/>
              <a:buAutoNum type="arabicPeriod"/>
            </a:pPr>
            <a:r>
              <a:rPr lang="el-GR" sz="3100" i="1" dirty="0">
                <a:ea typeface="Calibri"/>
                <a:cs typeface="Times New Roman"/>
              </a:rPr>
              <a:t>Δημιουργία συνδέσεων μεταξύ διαφορετικών αναπαραστάσεων </a:t>
            </a:r>
            <a:r>
              <a:rPr lang="el-GR" sz="3100" dirty="0">
                <a:ea typeface="Calibri"/>
                <a:cs typeface="Times New Roman"/>
              </a:rPr>
              <a:t>(οπτικών, συμβολικών, λεκτικών, πλαισίου)</a:t>
            </a:r>
          </a:p>
          <a:p>
            <a:pPr marL="514350" indent="-514350">
              <a:buFont typeface="+mj-lt"/>
              <a:buAutoNum type="arabicPeriod"/>
            </a:pPr>
            <a:r>
              <a:rPr lang="el-GR" sz="3100" i="1" dirty="0">
                <a:ea typeface="Calibri"/>
                <a:cs typeface="Times New Roman"/>
              </a:rPr>
              <a:t>Ανάπτυξη προβλέψεων σε στοχαστικές καταστάσεις </a:t>
            </a:r>
            <a:r>
              <a:rPr lang="el-GR" sz="3100" dirty="0">
                <a:ea typeface="Calibri"/>
                <a:cs typeface="Times New Roman"/>
              </a:rPr>
              <a:t>(π.χ. αξιολόγηση ισχυρισμών/πληροφοριών που παρέχονται από μέσα)</a:t>
            </a:r>
            <a:endParaRPr lang="en-US" sz="3100" dirty="0">
              <a:ea typeface="Calibri"/>
              <a:cs typeface="Times New Roman"/>
            </a:endParaRPr>
          </a:p>
          <a:p>
            <a:endParaRPr lang="en-US" sz="2900" dirty="0">
              <a:ea typeface="Calibri"/>
              <a:cs typeface="Times New Roman"/>
            </a:endParaRPr>
          </a:p>
        </p:txBody>
      </p:sp>
    </p:spTree>
    <p:extLst>
      <p:ext uri="{BB962C8B-B14F-4D97-AF65-F5344CB8AC3E}">
        <p14:creationId xmlns:p14="http://schemas.microsoft.com/office/powerpoint/2010/main" val="931122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09CB1-05C0-498E-F89C-A07901A72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28AAA8-1C78-4AAC-29EA-8EB6541B3CDD}"/>
              </a:ext>
            </a:extLst>
          </p:cNvPr>
          <p:cNvSpPr>
            <a:spLocks noGrp="1"/>
          </p:cNvSpPr>
          <p:nvPr>
            <p:ph type="title"/>
          </p:nvPr>
        </p:nvSpPr>
        <p:spPr>
          <a:xfrm>
            <a:off x="116541" y="155763"/>
            <a:ext cx="8884024" cy="712455"/>
          </a:xfrm>
        </p:spPr>
        <p:txBody>
          <a:bodyPr>
            <a:noAutofit/>
          </a:bodyPr>
          <a:lstStyle/>
          <a:p>
            <a:r>
              <a:rPr lang="en-US" sz="4000" dirty="0"/>
              <a:t> </a:t>
            </a:r>
            <a:r>
              <a:rPr lang="el-GR" sz="4000" dirty="0"/>
              <a:t>Συνήθεις γενικοί συλλογισμοί</a:t>
            </a:r>
            <a:endParaRPr lang="en-US" sz="4000" dirty="0"/>
          </a:p>
        </p:txBody>
      </p:sp>
      <p:sp>
        <p:nvSpPr>
          <p:cNvPr id="5" name="Content Placeholder 2">
            <a:extLst>
              <a:ext uri="{FF2B5EF4-FFF2-40B4-BE49-F238E27FC236}">
                <a16:creationId xmlns:a16="http://schemas.microsoft.com/office/drawing/2014/main" id="{2AFD4D49-860A-570E-B1B1-352E6F18E08D}"/>
              </a:ext>
            </a:extLst>
          </p:cNvPr>
          <p:cNvSpPr txBox="1">
            <a:spLocks/>
          </p:cNvSpPr>
          <p:nvPr/>
        </p:nvSpPr>
        <p:spPr>
          <a:xfrm>
            <a:off x="331694" y="1446310"/>
            <a:ext cx="8668871" cy="526825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900" dirty="0">
              <a:ea typeface="Calibri"/>
              <a:cs typeface="Times New Roman"/>
            </a:endParaRPr>
          </a:p>
        </p:txBody>
      </p:sp>
      <p:sp>
        <p:nvSpPr>
          <p:cNvPr id="4" name="TextBox 3">
            <a:extLst>
              <a:ext uri="{FF2B5EF4-FFF2-40B4-BE49-F238E27FC236}">
                <a16:creationId xmlns:a16="http://schemas.microsoft.com/office/drawing/2014/main" id="{F2F7CE0C-98FF-93F2-96B9-C4DA8D9E9684}"/>
              </a:ext>
            </a:extLst>
          </p:cNvPr>
          <p:cNvSpPr txBox="1"/>
          <p:nvPr/>
        </p:nvSpPr>
        <p:spPr>
          <a:xfrm>
            <a:off x="331694" y="957588"/>
            <a:ext cx="8267361" cy="5632311"/>
          </a:xfrm>
          <a:prstGeom prst="rect">
            <a:avLst/>
          </a:prstGeom>
          <a:noFill/>
        </p:spPr>
        <p:txBody>
          <a:bodyPr wrap="square">
            <a:spAutoFit/>
          </a:bodyPr>
          <a:lstStyle/>
          <a:p>
            <a:pPr marL="285750" indent="-285750" algn="just">
              <a:buFont typeface="Arial" panose="020B0604020202020204" pitchFamily="34" charset="0"/>
              <a:buChar char="•"/>
            </a:pPr>
            <a:r>
              <a:rPr lang="el-GR" dirty="0"/>
              <a:t>Επιχείρημα από αναλογία  (Επειδή κάτι ισχύει σε μια παρόμοια περίπτωση, ισχύει και σε αυτήν).  </a:t>
            </a:r>
            <a:endParaRPr lang="en-US" dirty="0"/>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Επιχείρημα από τις συνέπειες (Δικαιολογεί μια πορεία δράσης λόγω των συνεπειών που εμπλέκονται).  </a:t>
            </a:r>
          </a:p>
          <a:p>
            <a:endParaRPr lang="el-GR" dirty="0"/>
          </a:p>
          <a:p>
            <a:pPr marL="285750" indent="-285750" algn="just">
              <a:buFont typeface="Arial" panose="020B0604020202020204" pitchFamily="34" charset="0"/>
              <a:buChar char="•"/>
            </a:pPr>
            <a:r>
              <a:rPr lang="el-GR" dirty="0"/>
              <a:t>Επιχείρημα από καθιερωμένο κανόνα ή από αυθεντία (Υποστηρίζει ότι κάποιος πρέπει να ακολουθήσει μια πορεία δράσης επειδή αυτό συνάδει με έναν καθιερωμένο κανόνα ή μια πηγή).  </a:t>
            </a:r>
          </a:p>
          <a:p>
            <a:pPr algn="just"/>
            <a:endParaRPr lang="el-GR" dirty="0"/>
          </a:p>
          <a:p>
            <a:pPr marL="285750" indent="-285750" algn="just">
              <a:buFont typeface="Arial" panose="020B0604020202020204" pitchFamily="34" charset="0"/>
              <a:buChar char="•"/>
            </a:pPr>
            <a:r>
              <a:rPr lang="el-GR" dirty="0"/>
              <a:t>Επιχείρημα από αιτία σε αποτέλεσμα (το Α συνήθως προκαλεί Β, το Α έχει συμβεί, άρα το Β πιθανότατα θα συμβεί).  </a:t>
            </a:r>
          </a:p>
          <a:p>
            <a:endParaRPr lang="el-GR" dirty="0"/>
          </a:p>
          <a:p>
            <a:pPr marL="285750" indent="-285750">
              <a:buFont typeface="Arial" panose="020B0604020202020204" pitchFamily="34" charset="0"/>
              <a:buChar char="•"/>
            </a:pPr>
            <a:r>
              <a:rPr lang="el-GR" dirty="0"/>
              <a:t>Επιχείρημα από λεκτική κατάταξη (Επειδή κάτι έχει μια συγκεκριμένη ιδιότητα και ανήκει σε μια συγκεκριμένη κατηγορία, έχει και άλλες ιδιότητες αυτής της κατηγορίας)  </a:t>
            </a:r>
          </a:p>
          <a:p>
            <a:endParaRPr lang="el-GR" dirty="0"/>
          </a:p>
          <a:p>
            <a:pPr marL="285750" indent="-285750">
              <a:buFont typeface="Arial" panose="020B0604020202020204" pitchFamily="34" charset="0"/>
              <a:buChar char="•"/>
            </a:pPr>
            <a:r>
              <a:rPr lang="el-GR" dirty="0"/>
              <a:t>Επιχείρημα από κατηγοριοποίηση (Επειδή κάτι έχει μια συγκεκριμένη ιδιότητα και ανήκει σε μια συγκεκριμένη κατηγορία, έχει και άλλες ιδιότητες αυτής της κατηγορίας).</a:t>
            </a:r>
          </a:p>
        </p:txBody>
      </p:sp>
    </p:spTree>
    <p:extLst>
      <p:ext uri="{BB962C8B-B14F-4D97-AF65-F5344CB8AC3E}">
        <p14:creationId xmlns:p14="http://schemas.microsoft.com/office/powerpoint/2010/main" val="3489583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A79D1-2A6B-BAEA-7727-6D41E78FA4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E79265-E173-AE14-CB9A-BAC0EACC8BFC}"/>
              </a:ext>
            </a:extLst>
          </p:cNvPr>
          <p:cNvSpPr txBox="1">
            <a:spLocks/>
          </p:cNvSpPr>
          <p:nvPr/>
        </p:nvSpPr>
        <p:spPr>
          <a:xfrm>
            <a:off x="340658" y="228138"/>
            <a:ext cx="8229600" cy="63098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sz="3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Ανάλυση</a:t>
            </a:r>
            <a:endParaRPr kumimoji="0" lang="en-US" sz="3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Content Placeholder 3">
            <a:extLst>
              <a:ext uri="{FF2B5EF4-FFF2-40B4-BE49-F238E27FC236}">
                <a16:creationId xmlns:a16="http://schemas.microsoft.com/office/drawing/2014/main" id="{F05282A6-DA07-5785-C9F2-92270000EF1A}"/>
              </a:ext>
            </a:extLst>
          </p:cNvPr>
          <p:cNvSpPr txBox="1">
            <a:spLocks/>
          </p:cNvSpPr>
          <p:nvPr/>
        </p:nvSpPr>
        <p:spPr>
          <a:xfrm>
            <a:off x="340658" y="1137027"/>
            <a:ext cx="8722660" cy="51741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spcAft>
                <a:spcPts val="600"/>
              </a:spcAft>
              <a:defRPr/>
            </a:pPr>
            <a:r>
              <a:rPr lang="el-GR" sz="2000" dirty="0">
                <a:solidFill>
                  <a:sysClr val="windowText" lastClr="000000"/>
                </a:solidFill>
                <a:latin typeface="Calibri" panose="020F0502020204030204"/>
              </a:rPr>
              <a:t>Εντοπίστε μαθηματικούς συλλογισμούς / επιχειρήματα που χρησιμοποίησαν στην τάξη:</a:t>
            </a:r>
          </a:p>
          <a:p>
            <a:pPr lvl="1">
              <a:spcAft>
                <a:spcPts val="600"/>
              </a:spcAft>
              <a:defRPr/>
            </a:pPr>
            <a:r>
              <a:rPr lang="el-GR" dirty="0">
                <a:solidFill>
                  <a:sysClr val="windowText" lastClr="000000"/>
                </a:solidFill>
                <a:latin typeface="Calibri" panose="020F0502020204030204"/>
              </a:rPr>
              <a:t>οι μαθητές</a:t>
            </a:r>
          </a:p>
          <a:p>
            <a:pPr lvl="1">
              <a:spcAft>
                <a:spcPts val="600"/>
              </a:spcAft>
              <a:defRPr/>
            </a:pPr>
            <a:r>
              <a:rPr lang="el-GR" dirty="0">
                <a:solidFill>
                  <a:sysClr val="windowText" lastClr="000000"/>
                </a:solidFill>
                <a:latin typeface="Calibri" panose="020F0502020204030204"/>
              </a:rPr>
              <a:t>ο καθηγητής</a:t>
            </a:r>
          </a:p>
          <a:p>
            <a:pPr marL="377825" lvl="1">
              <a:spcAft>
                <a:spcPts val="600"/>
              </a:spcAft>
              <a:buFont typeface="Arial" panose="020B0604020202020204" pitchFamily="34" charset="0"/>
              <a:buChar char="•"/>
              <a:defRPr/>
            </a:pPr>
            <a:r>
              <a:rPr lang="el-GR" dirty="0">
                <a:solidFill>
                  <a:sysClr val="windowText" lastClr="000000"/>
                </a:solidFill>
                <a:latin typeface="Calibri" panose="020F0502020204030204"/>
              </a:rPr>
              <a:t>Τι είδους συλλογισμοί επιχειρήματα ήταν τα παραπάνω; </a:t>
            </a:r>
          </a:p>
          <a:p>
            <a:pPr marL="377825" lvl="1">
              <a:spcAft>
                <a:spcPts val="600"/>
              </a:spcAft>
              <a:buFont typeface="Arial" panose="020B0604020202020204" pitchFamily="34" charset="0"/>
              <a:buChar char="•"/>
              <a:defRPr/>
            </a:pPr>
            <a:r>
              <a:rPr lang="el-GR" dirty="0">
                <a:solidFill>
                  <a:sysClr val="windowText" lastClr="000000"/>
                </a:solidFill>
                <a:latin typeface="Calibri" panose="020F0502020204030204"/>
              </a:rPr>
              <a:t>Υπήρχαν αντικρούσεις; Αντεπιχειρήματα; Αναλύστε τα.</a:t>
            </a:r>
          </a:p>
          <a:p>
            <a:pPr marL="377825" lvl="1">
              <a:spcAft>
                <a:spcPts val="600"/>
              </a:spcAft>
              <a:buFont typeface="Arial" panose="020B0604020202020204" pitchFamily="34" charset="0"/>
              <a:buChar char="•"/>
              <a:defRPr/>
            </a:pPr>
            <a:r>
              <a:rPr lang="el-GR" dirty="0">
                <a:solidFill>
                  <a:sysClr val="windowText" lastClr="000000"/>
                </a:solidFill>
                <a:latin typeface="Calibri" panose="020F0502020204030204"/>
              </a:rPr>
              <a:t>Υπήρξαν επιχειρήματα / ερωτήσεις που έμειναν αναπάντητα; </a:t>
            </a:r>
          </a:p>
          <a:p>
            <a:pPr marL="377825" lvl="1" algn="just">
              <a:spcAft>
                <a:spcPts val="600"/>
              </a:spcAft>
              <a:buFont typeface="Arial" panose="020B0604020202020204" pitchFamily="34" charset="0"/>
              <a:buChar char="•"/>
              <a:defRPr/>
            </a:pPr>
            <a:r>
              <a:rPr lang="el-GR" sz="2000" dirty="0">
                <a:solidFill>
                  <a:sysClr val="windowText" lastClr="000000"/>
                </a:solidFill>
                <a:latin typeface="Calibri" panose="020F0502020204030204"/>
              </a:rPr>
              <a:t>Εντοπίστε </a:t>
            </a:r>
            <a:r>
              <a:rPr lang="el-GR" dirty="0" err="1">
                <a:solidFill>
                  <a:sysClr val="windowText" lastClr="000000"/>
                </a:solidFill>
              </a:rPr>
              <a:t>μετα</a:t>
            </a:r>
            <a:r>
              <a:rPr lang="el-GR" dirty="0">
                <a:solidFill>
                  <a:sysClr val="windowText" lastClr="000000"/>
                </a:solidFill>
              </a:rPr>
              <a:t>-μαθηματικούς ή μη- μαθηματικούς συλλογισμούς που  </a:t>
            </a:r>
            <a:r>
              <a:rPr lang="el-GR" sz="2000" dirty="0">
                <a:solidFill>
                  <a:sysClr val="windowText" lastClr="000000"/>
                </a:solidFill>
                <a:latin typeface="Calibri" panose="020F0502020204030204"/>
              </a:rPr>
              <a:t>χρησιμοποίησαν στην τάξη</a:t>
            </a:r>
          </a:p>
          <a:p>
            <a:pPr lvl="1">
              <a:spcAft>
                <a:spcPts val="600"/>
              </a:spcAft>
              <a:defRPr/>
            </a:pPr>
            <a:r>
              <a:rPr kumimoji="0" lang="el-GR"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οι μαθητές</a:t>
            </a:r>
          </a:p>
          <a:p>
            <a:pPr lvl="1">
              <a:spcAft>
                <a:spcPts val="600"/>
              </a:spcAft>
              <a:defRPr/>
            </a:pPr>
            <a:r>
              <a:rPr lang="el-GR" sz="2000" dirty="0">
                <a:solidFill>
                  <a:sysClr val="windowText" lastClr="000000"/>
                </a:solidFill>
                <a:latin typeface="Calibri" panose="020F0502020204030204"/>
              </a:rPr>
              <a:t>ο καθηγητής</a:t>
            </a:r>
          </a:p>
          <a:p>
            <a:pPr marL="377825" lvl="1" algn="just">
              <a:spcAft>
                <a:spcPts val="600"/>
              </a:spcAft>
              <a:buFont typeface="Arial" panose="020B0604020202020204" pitchFamily="34" charset="0"/>
              <a:buChar char="•"/>
              <a:defRPr/>
            </a:pPr>
            <a:endParaRPr lang="el-GR" dirty="0">
              <a:solidFill>
                <a:sysClr val="windowText" lastClr="000000"/>
              </a:solidFill>
              <a:latin typeface="Calibri" panose="020F0502020204030204"/>
            </a:endParaRP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endParaRPr kumimoji="0" lang="en-US" sz="2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237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697832" y="1649197"/>
            <a:ext cx="8446168" cy="10606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l-GR"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Πόσες φορές το σκιασμένο τρίγωνο «χωράει» στο μεγάλο τετράγωνο; Να γράψεις τη σωστή απάντηση και να εξηγήσεις τη σκέψη σου.</a:t>
            </a:r>
          </a:p>
          <a:p>
            <a:pPr marL="457200" marR="0" lvl="1" indent="0" algn="l" defTabSz="457200" rtl="0" eaLnBrk="1" fontAlgn="auto" latinLnBrk="0" hangingPunct="1">
              <a:lnSpc>
                <a:spcPct val="100000"/>
              </a:lnSpc>
              <a:spcBef>
                <a:spcPct val="20000"/>
              </a:spcBef>
              <a:spcAft>
                <a:spcPts val="600"/>
              </a:spcAft>
              <a:buClrTx/>
              <a:buSzTx/>
              <a:buFont typeface="Arial"/>
              <a:buNone/>
              <a:tabLst/>
              <a:defRPr/>
            </a:pPr>
            <a:endParaRPr kumimoji="0" lang="el-GR"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endParaRPr kumimoji="0" lang="en-US" sz="2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780" y="3061608"/>
            <a:ext cx="4494680" cy="24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358588" y="554575"/>
            <a:ext cx="8229600" cy="63098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sz="3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Συλλογισμός με εικόνες </a:t>
            </a:r>
            <a:endParaRPr kumimoji="0" lang="en-US" sz="3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591808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0658" y="228138"/>
            <a:ext cx="8229600" cy="63098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sz="3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Συνδέσεις μεταξύ διαφορετικών αναπαραστάσεων  </a:t>
            </a:r>
            <a:endParaRPr kumimoji="0" lang="en-US" sz="3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Content Placeholder 3"/>
          <p:cNvSpPr txBox="1">
            <a:spLocks/>
          </p:cNvSpPr>
          <p:nvPr/>
        </p:nvSpPr>
        <p:spPr>
          <a:xfrm>
            <a:off x="340658" y="1137027"/>
            <a:ext cx="8722660" cy="51741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l-GR"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Η Μαρία ξεκινά το πρωί από την κατασκήνωση για να ανέβει σε ένα καταφύγιο στον Όλυμπο, σε απόσταση 10 χιλιομέτρων. Η Κατερίνα ξεκινά την ίδια στιγμή να κατεβαίνει από το καταφύγιο για να επιστρέψει στην κατασκήνωση από την ίδια διαδρομή. Ποια γραμμή (μεταξύ των Α, Β, Γ) και ποια εξίσωση (από τις 1, 2, 3) μπορεί να αντιπροσωπεύουν την απόσταση της Μαρίας από το καταφύγιο και ποιες μπορεί να αντιπροσωπεύουν την απόσταση της Κατερίνας από το καταφύγιο;</a:t>
            </a:r>
            <a:endParaRPr kumimoji="0" lang="el-GR"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endParaRPr kumimoji="0" lang="en-US" sz="2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4" name="image14.png"/>
          <p:cNvPicPr/>
          <p:nvPr/>
        </p:nvPicPr>
        <p:blipFill>
          <a:blip r:embed="rId2"/>
          <a:srcRect l="15278" r="19618" b="36218"/>
          <a:stretch>
            <a:fillRect/>
          </a:stretch>
        </p:blipFill>
        <p:spPr>
          <a:xfrm>
            <a:off x="3639669" y="3563487"/>
            <a:ext cx="3576919" cy="2747665"/>
          </a:xfrm>
          <a:prstGeom prst="rect">
            <a:avLst/>
          </a:prstGeom>
          <a:ln/>
        </p:spPr>
      </p:pic>
      <p:sp>
        <p:nvSpPr>
          <p:cNvPr id="5" name="Rectangle 4"/>
          <p:cNvSpPr/>
          <p:nvPr/>
        </p:nvSpPr>
        <p:spPr>
          <a:xfrm>
            <a:off x="457200" y="5099883"/>
            <a:ext cx="4572000" cy="92333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(1)   y=2.5x  </a:t>
            </a:r>
            <a:endParaRPr kumimoji="0" lang="en-US"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(2)   y=0.8x+2</a:t>
            </a:r>
            <a:endParaRPr kumimoji="0" lang="en-US"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(3)   y=-2x+10</a:t>
            </a:r>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462614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A realistic image of beans scattered on the floor in front of a wooden table. The table has some white beans on its surface. The setting is indoors with soft lighting, creating a slightly messy but cozy atmosphere.">
            <a:extLst>
              <a:ext uri="{FF2B5EF4-FFF2-40B4-BE49-F238E27FC236}">
                <a16:creationId xmlns:a16="http://schemas.microsoft.com/office/drawing/2014/main" id="{49A3E47A-D023-CE09-4517-BC2EDF1D50CC}"/>
              </a:ext>
            </a:extLst>
          </p:cNvPr>
          <p:cNvSpPr>
            <a:spLocks noChangeAspect="1" noChangeArrowheads="1"/>
          </p:cNvSpPr>
          <p:nvPr/>
        </p:nvSpPr>
        <p:spPr bwMode="auto">
          <a:xfrm>
            <a:off x="4419600" y="3276600"/>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Εικόνα 8">
            <a:extLst>
              <a:ext uri="{FF2B5EF4-FFF2-40B4-BE49-F238E27FC236}">
                <a16:creationId xmlns:a16="http://schemas.microsoft.com/office/drawing/2014/main" id="{EE637B7C-1994-DA1F-358F-BA5D1A39A7D4}"/>
              </a:ext>
            </a:extLst>
          </p:cNvPr>
          <p:cNvPicPr>
            <a:picLocks noChangeAspect="1"/>
          </p:cNvPicPr>
          <p:nvPr/>
        </p:nvPicPr>
        <p:blipFill>
          <a:blip r:embed="rId2"/>
          <a:stretch>
            <a:fillRect/>
          </a:stretch>
        </p:blipFill>
        <p:spPr>
          <a:xfrm>
            <a:off x="1704071" y="559671"/>
            <a:ext cx="5431058" cy="5738658"/>
          </a:xfrm>
          <a:prstGeom prst="rect">
            <a:avLst/>
          </a:prstGeom>
        </p:spPr>
      </p:pic>
      <p:pic>
        <p:nvPicPr>
          <p:cNvPr id="11" name="Εικόνα 10">
            <a:extLst>
              <a:ext uri="{FF2B5EF4-FFF2-40B4-BE49-F238E27FC236}">
                <a16:creationId xmlns:a16="http://schemas.microsoft.com/office/drawing/2014/main" id="{A6664BA7-9984-B129-7881-49D09CA4000E}"/>
              </a:ext>
            </a:extLst>
          </p:cNvPr>
          <p:cNvPicPr>
            <a:picLocks noChangeAspect="1"/>
          </p:cNvPicPr>
          <p:nvPr/>
        </p:nvPicPr>
        <p:blipFill>
          <a:blip r:embed="rId3"/>
          <a:stretch>
            <a:fillRect/>
          </a:stretch>
        </p:blipFill>
        <p:spPr>
          <a:xfrm>
            <a:off x="4868624" y="287397"/>
            <a:ext cx="1391268" cy="1891599"/>
          </a:xfrm>
          <a:prstGeom prst="rect">
            <a:avLst/>
          </a:prstGeom>
        </p:spPr>
      </p:pic>
    </p:spTree>
    <p:extLst>
      <p:ext uri="{BB962C8B-B14F-4D97-AF65-F5344CB8AC3E}">
        <p14:creationId xmlns:p14="http://schemas.microsoft.com/office/powerpoint/2010/main" val="4020654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8605" y="430703"/>
            <a:ext cx="7886700" cy="803842"/>
          </a:xfrm>
        </p:spPr>
        <p:txBody>
          <a:bodyPr/>
          <a:lstStyle/>
          <a:p>
            <a:pPr algn="ctr"/>
            <a:r>
              <a:rPr lang="el-GR" dirty="0">
                <a:latin typeface="+mn-lt"/>
              </a:rPr>
              <a:t>Είδη συλλογισμών</a:t>
            </a:r>
            <a:r>
              <a:rPr lang="en-US" dirty="0">
                <a:latin typeface="+mn-lt"/>
              </a:rPr>
              <a:t> (Peirce)</a:t>
            </a:r>
            <a:endParaRPr lang="el-GR" dirty="0">
              <a:latin typeface="+mn-lt"/>
            </a:endParaRPr>
          </a:p>
        </p:txBody>
      </p:sp>
      <p:sp>
        <p:nvSpPr>
          <p:cNvPr id="3" name="Θέση περιεχομένου 2"/>
          <p:cNvSpPr>
            <a:spLocks noGrp="1"/>
          </p:cNvSpPr>
          <p:nvPr>
            <p:ph idx="1"/>
          </p:nvPr>
        </p:nvSpPr>
        <p:spPr>
          <a:xfrm>
            <a:off x="418605" y="2457450"/>
            <a:ext cx="8209854" cy="2532413"/>
          </a:xfrm>
        </p:spPr>
        <p:txBody>
          <a:bodyPr>
            <a:normAutofit/>
          </a:bodyPr>
          <a:lstStyle/>
          <a:p>
            <a:pPr marL="0" indent="0" algn="just">
              <a:buNone/>
            </a:pPr>
            <a:r>
              <a:rPr lang="el-GR" sz="2400" dirty="0"/>
              <a:t>Συλλογισμοί</a:t>
            </a:r>
            <a:r>
              <a:rPr lang="en-US" sz="2400" dirty="0"/>
              <a:t> (reasoning)</a:t>
            </a:r>
            <a:r>
              <a:rPr lang="el-GR" sz="2400" dirty="0"/>
              <a:t>:</a:t>
            </a:r>
          </a:p>
          <a:p>
            <a:pPr algn="just"/>
            <a:r>
              <a:rPr lang="el-GR" sz="2400" dirty="0"/>
              <a:t>Παραγωγικός </a:t>
            </a:r>
            <a:r>
              <a:rPr lang="en-US" sz="2400" dirty="0"/>
              <a:t>(Deduction)</a:t>
            </a:r>
          </a:p>
          <a:p>
            <a:pPr algn="just"/>
            <a:r>
              <a:rPr lang="el-GR" sz="2400" dirty="0"/>
              <a:t>Επαγωγικός (</a:t>
            </a:r>
            <a:r>
              <a:rPr lang="en-US" sz="2400" dirty="0"/>
              <a:t>Induction)</a:t>
            </a:r>
            <a:endParaRPr lang="el-GR" sz="2400" dirty="0"/>
          </a:p>
          <a:p>
            <a:pPr algn="just"/>
            <a:r>
              <a:rPr lang="el-GR" sz="2400" dirty="0"/>
              <a:t>Απαγωγικός (</a:t>
            </a:r>
            <a:r>
              <a:rPr lang="en-US" sz="2400" dirty="0"/>
              <a:t>Abduction</a:t>
            </a:r>
            <a:r>
              <a:rPr lang="el-GR" sz="2400" dirty="0"/>
              <a:t>)</a:t>
            </a:r>
          </a:p>
        </p:txBody>
      </p:sp>
    </p:spTree>
    <p:extLst>
      <p:ext uri="{BB962C8B-B14F-4D97-AF65-F5344CB8AC3E}">
        <p14:creationId xmlns:p14="http://schemas.microsoft.com/office/powerpoint/2010/main" val="1092312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5900" y="1063228"/>
            <a:ext cx="6172200" cy="313544"/>
          </a:xfrm>
        </p:spPr>
        <p:txBody>
          <a:bodyPr>
            <a:normAutofit fontScale="90000"/>
          </a:bodyPr>
          <a:lstStyle/>
          <a:p>
            <a:pPr algn="ctr"/>
            <a:r>
              <a:rPr lang="el-GR" dirty="0">
                <a:latin typeface="+mn-lt"/>
              </a:rPr>
              <a:t>Είδη συλλογισμών</a:t>
            </a:r>
            <a:r>
              <a:rPr lang="en-US" dirty="0">
                <a:latin typeface="+mn-lt"/>
              </a:rPr>
              <a:t> (Peirce)</a:t>
            </a:r>
            <a:endParaRPr lang="el-GR" dirty="0">
              <a:latin typeface="+mn-lt"/>
            </a:endParaRPr>
          </a:p>
        </p:txBody>
      </p:sp>
      <p:sp>
        <p:nvSpPr>
          <p:cNvPr id="3" name="Θέση περιεχομένου 2"/>
          <p:cNvSpPr>
            <a:spLocks noGrp="1"/>
          </p:cNvSpPr>
          <p:nvPr>
            <p:ph idx="1"/>
          </p:nvPr>
        </p:nvSpPr>
        <p:spPr>
          <a:xfrm>
            <a:off x="1175070" y="1800725"/>
            <a:ext cx="7017316" cy="3256550"/>
          </a:xfrm>
        </p:spPr>
        <p:txBody>
          <a:bodyPr>
            <a:normAutofit/>
          </a:bodyPr>
          <a:lstStyle/>
          <a:p>
            <a:pPr marL="0" indent="0" algn="just">
              <a:buNone/>
            </a:pPr>
            <a:r>
              <a:rPr lang="el-GR" sz="2400" b="1" dirty="0"/>
              <a:t>Παραγωγή (</a:t>
            </a:r>
            <a:r>
              <a:rPr lang="en-US" sz="2400" b="1" dirty="0"/>
              <a:t>Deduction</a:t>
            </a:r>
            <a:r>
              <a:rPr lang="el-GR" sz="2400" b="1" dirty="0"/>
              <a:t>)</a:t>
            </a:r>
            <a:endParaRPr lang="en-US" sz="2400" dirty="0"/>
          </a:p>
          <a:p>
            <a:pPr marL="0" indent="0" algn="just">
              <a:buNone/>
            </a:pPr>
            <a:r>
              <a:rPr lang="el-GR" sz="2400" dirty="0"/>
              <a:t>Υπόθεση</a:t>
            </a:r>
            <a:r>
              <a:rPr lang="en-US" sz="2400" dirty="0"/>
              <a:t>: </a:t>
            </a:r>
            <a:r>
              <a:rPr lang="el-GR" sz="2400" dirty="0"/>
              <a:t>Όλα τα φασόλια από αυτή τη τσάντα είναι άσπρα</a:t>
            </a:r>
          </a:p>
          <a:p>
            <a:pPr marL="0" indent="0" algn="just">
              <a:buNone/>
            </a:pPr>
            <a:r>
              <a:rPr lang="el-GR" sz="2400" dirty="0"/>
              <a:t>Υπόθεση </a:t>
            </a:r>
            <a:r>
              <a:rPr lang="en-US" sz="2400" dirty="0"/>
              <a:t>: </a:t>
            </a:r>
            <a:r>
              <a:rPr lang="el-GR" sz="2400" dirty="0"/>
              <a:t>Αυτά τα φασόλια είναι από αυτή τη τσάντα</a:t>
            </a:r>
            <a:r>
              <a:rPr lang="en-US" sz="2400" dirty="0"/>
              <a:t>.</a:t>
            </a:r>
          </a:p>
          <a:p>
            <a:pPr marL="0" indent="0" algn="just">
              <a:buNone/>
            </a:pPr>
            <a:r>
              <a:rPr lang="el-GR" sz="2400" dirty="0"/>
              <a:t>Ισχυρισμός</a:t>
            </a:r>
            <a:r>
              <a:rPr lang="en-US" sz="2400" dirty="0"/>
              <a:t>: </a:t>
            </a:r>
            <a:r>
              <a:rPr lang="el-GR" sz="2400" dirty="0"/>
              <a:t>Αυτά τα φασόλια είναι άσπρα</a:t>
            </a:r>
            <a:r>
              <a:rPr lang="en-US" sz="2400" dirty="0"/>
              <a:t>.</a:t>
            </a:r>
          </a:p>
        </p:txBody>
      </p:sp>
    </p:spTree>
    <p:extLst>
      <p:ext uri="{BB962C8B-B14F-4D97-AF65-F5344CB8AC3E}">
        <p14:creationId xmlns:p14="http://schemas.microsoft.com/office/powerpoint/2010/main" val="2093189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5900" y="1063228"/>
            <a:ext cx="6172200" cy="313544"/>
          </a:xfrm>
        </p:spPr>
        <p:txBody>
          <a:bodyPr>
            <a:normAutofit fontScale="90000"/>
          </a:bodyPr>
          <a:lstStyle/>
          <a:p>
            <a:pPr algn="ctr"/>
            <a:r>
              <a:rPr lang="el-GR" dirty="0">
                <a:latin typeface="+mn-lt"/>
              </a:rPr>
              <a:t>Είδη συλλογισμών</a:t>
            </a:r>
            <a:r>
              <a:rPr lang="en-US" dirty="0">
                <a:latin typeface="+mn-lt"/>
              </a:rPr>
              <a:t> (Peirce)</a:t>
            </a:r>
            <a:endParaRPr lang="el-GR" dirty="0"/>
          </a:p>
        </p:txBody>
      </p:sp>
      <p:sp>
        <p:nvSpPr>
          <p:cNvPr id="3" name="Θέση περιεχομένου 2"/>
          <p:cNvSpPr>
            <a:spLocks noGrp="1"/>
          </p:cNvSpPr>
          <p:nvPr>
            <p:ph idx="1"/>
          </p:nvPr>
        </p:nvSpPr>
        <p:spPr>
          <a:xfrm>
            <a:off x="350197" y="1721930"/>
            <a:ext cx="7416888" cy="3239176"/>
          </a:xfrm>
        </p:spPr>
        <p:txBody>
          <a:bodyPr>
            <a:normAutofit/>
          </a:bodyPr>
          <a:lstStyle/>
          <a:p>
            <a:pPr marL="0" indent="0" algn="just">
              <a:buNone/>
            </a:pPr>
            <a:r>
              <a:rPr lang="el-GR" sz="2400" b="1" dirty="0"/>
              <a:t>Επαγωγή (</a:t>
            </a:r>
            <a:r>
              <a:rPr lang="en-US" sz="2400" b="1" dirty="0"/>
              <a:t>Induction</a:t>
            </a:r>
            <a:r>
              <a:rPr lang="el-GR" sz="2400" b="1" dirty="0"/>
              <a:t>)</a:t>
            </a:r>
            <a:endParaRPr lang="en-US" sz="2400" dirty="0"/>
          </a:p>
          <a:p>
            <a:pPr marL="0" indent="0" algn="just">
              <a:buNone/>
            </a:pPr>
            <a:r>
              <a:rPr lang="el-GR" sz="2400" dirty="0"/>
              <a:t>Υπόθεση</a:t>
            </a:r>
            <a:r>
              <a:rPr lang="en-US" sz="2400" dirty="0"/>
              <a:t>: </a:t>
            </a:r>
            <a:r>
              <a:rPr lang="el-GR" sz="2400" dirty="0"/>
              <a:t>Αυτά τα φασόλια είναι </a:t>
            </a:r>
            <a:r>
              <a:rPr lang="en-US" sz="2400" dirty="0"/>
              <a:t>[</a:t>
            </a:r>
            <a:r>
              <a:rPr lang="el-GR" sz="2400" dirty="0"/>
              <a:t>τυχαία επιλεγμένα</a:t>
            </a:r>
            <a:r>
              <a:rPr lang="en-US" sz="2400" dirty="0"/>
              <a:t>] </a:t>
            </a:r>
            <a:r>
              <a:rPr lang="el-GR" sz="2400" dirty="0"/>
              <a:t>από αυτή τη τσάντα</a:t>
            </a:r>
            <a:r>
              <a:rPr lang="en-US" sz="2400" dirty="0"/>
              <a:t>.</a:t>
            </a:r>
          </a:p>
          <a:p>
            <a:pPr marL="0" indent="0" algn="just">
              <a:buNone/>
            </a:pPr>
            <a:r>
              <a:rPr lang="el-GR" sz="2400" dirty="0"/>
              <a:t>Υπόθεση</a:t>
            </a:r>
            <a:r>
              <a:rPr lang="en-US" sz="2400" dirty="0"/>
              <a:t>: </a:t>
            </a:r>
            <a:r>
              <a:rPr lang="el-GR" sz="2400" dirty="0"/>
              <a:t>Αυτά τα φασόλια είναι άσπρα</a:t>
            </a:r>
            <a:r>
              <a:rPr lang="en-US" sz="2400" dirty="0"/>
              <a:t>.</a:t>
            </a:r>
          </a:p>
          <a:p>
            <a:pPr marL="0" indent="0" algn="just">
              <a:buNone/>
            </a:pPr>
            <a:r>
              <a:rPr lang="el-GR" sz="2400" dirty="0"/>
              <a:t>Συμπέρασμα</a:t>
            </a:r>
            <a:r>
              <a:rPr lang="en-US" sz="2400" dirty="0"/>
              <a:t>: </a:t>
            </a:r>
            <a:r>
              <a:rPr lang="el-GR" sz="2400" dirty="0"/>
              <a:t>Όλα τα φασόλια από αυτή τη τσάντα είναι άσπρα</a:t>
            </a:r>
            <a:r>
              <a:rPr lang="en-US" sz="2400" dirty="0"/>
              <a:t>.</a:t>
            </a:r>
          </a:p>
          <a:p>
            <a:pPr marL="0" indent="0" algn="just">
              <a:buNone/>
            </a:pPr>
            <a:endParaRPr lang="el-GR" sz="1800" dirty="0">
              <a:latin typeface="Calibri" panose="020F0502020204030204" pitchFamily="34" charset="0"/>
            </a:endParaRPr>
          </a:p>
        </p:txBody>
      </p:sp>
    </p:spTree>
    <p:extLst>
      <p:ext uri="{BB962C8B-B14F-4D97-AF65-F5344CB8AC3E}">
        <p14:creationId xmlns:p14="http://schemas.microsoft.com/office/powerpoint/2010/main" val="4219522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5900" y="1063228"/>
            <a:ext cx="6172200" cy="313544"/>
          </a:xfrm>
        </p:spPr>
        <p:txBody>
          <a:bodyPr>
            <a:normAutofit fontScale="90000"/>
          </a:bodyPr>
          <a:lstStyle/>
          <a:p>
            <a:pPr algn="ctr"/>
            <a:r>
              <a:rPr lang="el-GR" dirty="0">
                <a:latin typeface="+mn-lt"/>
              </a:rPr>
              <a:t>Είδη συλλογισμών</a:t>
            </a:r>
            <a:r>
              <a:rPr lang="en-US" dirty="0">
                <a:latin typeface="+mn-lt"/>
              </a:rPr>
              <a:t> (Peirce)</a:t>
            </a:r>
            <a:endParaRPr lang="el-GR" dirty="0"/>
          </a:p>
        </p:txBody>
      </p:sp>
      <p:sp>
        <p:nvSpPr>
          <p:cNvPr id="3" name="Θέση περιεχομένου 2"/>
          <p:cNvSpPr>
            <a:spLocks noGrp="1"/>
          </p:cNvSpPr>
          <p:nvPr>
            <p:ph idx="1"/>
          </p:nvPr>
        </p:nvSpPr>
        <p:spPr>
          <a:xfrm>
            <a:off x="369651" y="2094470"/>
            <a:ext cx="7352244" cy="3700302"/>
          </a:xfrm>
        </p:spPr>
        <p:txBody>
          <a:bodyPr>
            <a:normAutofit/>
          </a:bodyPr>
          <a:lstStyle/>
          <a:p>
            <a:pPr marL="0" indent="0" algn="just">
              <a:buNone/>
            </a:pPr>
            <a:r>
              <a:rPr lang="en-US" sz="1800" dirty="0">
                <a:latin typeface="Calibri" panose="020F0502020204030204" pitchFamily="34" charset="0"/>
              </a:rPr>
              <a:t> </a:t>
            </a:r>
            <a:r>
              <a:rPr lang="el-GR" sz="2400" b="1" dirty="0"/>
              <a:t>Απαγωγή(</a:t>
            </a:r>
            <a:r>
              <a:rPr lang="en-US" sz="2400" b="1" dirty="0"/>
              <a:t>Abduction</a:t>
            </a:r>
            <a:r>
              <a:rPr lang="el-GR" sz="2400" b="1" dirty="0"/>
              <a:t>)</a:t>
            </a:r>
            <a:endParaRPr lang="en-US" sz="2400" b="1" dirty="0"/>
          </a:p>
          <a:p>
            <a:pPr marL="0" indent="0" algn="just">
              <a:buNone/>
            </a:pPr>
            <a:r>
              <a:rPr lang="el-GR" sz="2400" dirty="0"/>
              <a:t>Υπόθεση</a:t>
            </a:r>
            <a:r>
              <a:rPr lang="en-US" sz="2400" dirty="0"/>
              <a:t>: </a:t>
            </a:r>
            <a:r>
              <a:rPr lang="el-GR" sz="2400" dirty="0"/>
              <a:t>Όλα τα φασόλια από αυτή τη τσάντα είναι άσπρα</a:t>
            </a:r>
            <a:r>
              <a:rPr lang="en-US" sz="2400" dirty="0"/>
              <a:t>.</a:t>
            </a:r>
          </a:p>
          <a:p>
            <a:pPr marL="0" indent="0" algn="just">
              <a:buNone/>
            </a:pPr>
            <a:r>
              <a:rPr lang="el-GR" sz="2400" dirty="0"/>
              <a:t>Υπόθεση</a:t>
            </a:r>
            <a:r>
              <a:rPr lang="en-US" sz="2400" dirty="0"/>
              <a:t>:</a:t>
            </a:r>
            <a:r>
              <a:rPr lang="el-GR" sz="2400" dirty="0"/>
              <a:t> Αυτά τα φασόλια είναι άσπρα. </a:t>
            </a:r>
            <a:endParaRPr lang="en-US" sz="2400" dirty="0"/>
          </a:p>
          <a:p>
            <a:pPr marL="0" indent="0" algn="just">
              <a:buNone/>
            </a:pPr>
            <a:r>
              <a:rPr lang="el-GR" sz="2400" dirty="0"/>
              <a:t>Συμπέρασμα </a:t>
            </a:r>
            <a:r>
              <a:rPr lang="en-US" sz="2400" dirty="0"/>
              <a:t>: </a:t>
            </a:r>
            <a:r>
              <a:rPr lang="el-GR" sz="2400" dirty="0"/>
              <a:t>Αυτά τα φασόλια είναι από αυτή τη τσάντα.</a:t>
            </a:r>
          </a:p>
        </p:txBody>
      </p:sp>
    </p:spTree>
    <p:extLst>
      <p:ext uri="{BB962C8B-B14F-4D97-AF65-F5344CB8AC3E}">
        <p14:creationId xmlns:p14="http://schemas.microsoft.com/office/powerpoint/2010/main" val="2590312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BECCAA-6210-CFC6-F707-7024F3BA4209}"/>
              </a:ext>
            </a:extLst>
          </p:cNvPr>
          <p:cNvSpPr>
            <a:spLocks noGrp="1"/>
          </p:cNvSpPr>
          <p:nvPr>
            <p:ph type="title"/>
          </p:nvPr>
        </p:nvSpPr>
        <p:spPr/>
        <p:txBody>
          <a:bodyPr/>
          <a:lstStyle/>
          <a:p>
            <a:r>
              <a:rPr lang="el-GR" dirty="0"/>
              <a:t>Μαθηματικός συλλογισμός</a:t>
            </a:r>
            <a:r>
              <a:rPr lang="en-US" dirty="0"/>
              <a:t> </a:t>
            </a:r>
          </a:p>
        </p:txBody>
      </p:sp>
      <p:sp>
        <p:nvSpPr>
          <p:cNvPr id="3" name="Θέση περιεχομένου 2">
            <a:extLst>
              <a:ext uri="{FF2B5EF4-FFF2-40B4-BE49-F238E27FC236}">
                <a16:creationId xmlns:a16="http://schemas.microsoft.com/office/drawing/2014/main" id="{162E0771-E02F-B52A-F979-A30768AF33B4}"/>
              </a:ext>
            </a:extLst>
          </p:cNvPr>
          <p:cNvSpPr>
            <a:spLocks noGrp="1"/>
          </p:cNvSpPr>
          <p:nvPr>
            <p:ph idx="1"/>
          </p:nvPr>
        </p:nvSpPr>
        <p:spPr/>
        <p:txBody>
          <a:bodyPr>
            <a:normAutofit/>
          </a:bodyPr>
          <a:lstStyle/>
          <a:p>
            <a:pPr algn="just"/>
            <a:r>
              <a:rPr lang="el-GR" sz="2400" dirty="0"/>
              <a:t>Ο μαθηματικός συλλογισμός θεωρείται θεμελιώδης για τη γεφύρωση του χάσματος ανάμεσα στις βασικές δεξιότητες και στην υψηλότερου επιπέδου σκέψη. </a:t>
            </a:r>
          </a:p>
          <a:p>
            <a:pPr algn="just"/>
            <a:r>
              <a:rPr lang="el-GR" sz="2400" dirty="0"/>
              <a:t>Η έρευνα έχει δείξει ότι οι μαθητές οι οποίοι διδάσκονται δεξιότητες συλλογισμού από νωρίς, τελικά εξελίσσονται ώστε στη μάθησή τους είναι πιο σίγουροι για τον εαυτό τους και πιο ανεξάρτητοι.</a:t>
            </a:r>
          </a:p>
          <a:p>
            <a:pPr algn="just"/>
            <a:r>
              <a:rPr lang="el-GR" sz="2400" dirty="0"/>
              <a:t>Αναπτύσσουν μία βαθύτερη κατανόηση για το πώς μπορεί να εφαρμοστεί μία ιδέα σε ποικίλες καταστάσεις και είναι πρόθυμοι να διερευνήσουν τι λειτουργεί και τι όχι.</a:t>
            </a:r>
            <a:endParaRPr lang="en-US" sz="2400" dirty="0"/>
          </a:p>
        </p:txBody>
      </p:sp>
    </p:spTree>
    <p:extLst>
      <p:ext uri="{BB962C8B-B14F-4D97-AF65-F5344CB8AC3E}">
        <p14:creationId xmlns:p14="http://schemas.microsoft.com/office/powerpoint/2010/main" val="1481730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920"/>
            <a:ext cx="8229600" cy="1143000"/>
          </a:xfrm>
        </p:spPr>
        <p:txBody>
          <a:bodyPr>
            <a:normAutofit/>
          </a:bodyPr>
          <a:lstStyle/>
          <a:p>
            <a:r>
              <a:rPr lang="el-GR" dirty="0"/>
              <a:t>Μαθηματικός συλλογισμός</a:t>
            </a:r>
            <a:r>
              <a:rPr lang="en-US" dirty="0"/>
              <a:t> </a:t>
            </a:r>
          </a:p>
        </p:txBody>
      </p:sp>
      <p:sp>
        <p:nvSpPr>
          <p:cNvPr id="5" name="Content Placeholder 2">
            <a:extLst>
              <a:ext uri="{FF2B5EF4-FFF2-40B4-BE49-F238E27FC236}">
                <a16:creationId xmlns:a16="http://schemas.microsoft.com/office/drawing/2014/main" id="{58AEA9F0-8360-D2A8-F72D-1599853F57B5}"/>
              </a:ext>
            </a:extLst>
          </p:cNvPr>
          <p:cNvSpPr txBox="1">
            <a:spLocks/>
          </p:cNvSpPr>
          <p:nvPr/>
        </p:nvSpPr>
        <p:spPr>
          <a:xfrm>
            <a:off x="206188" y="1417638"/>
            <a:ext cx="8606118" cy="49024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l-GR" sz="2600" b="0" i="0" u="none" strike="noStrike" kern="1200" cap="none" spc="0" normalizeH="0" baseline="0" noProof="0">
                <a:ln>
                  <a:noFill/>
                </a:ln>
                <a:solidFill>
                  <a:prstClr val="black"/>
                </a:solidFill>
                <a:effectLst/>
                <a:uLnTx/>
                <a:uFillTx/>
                <a:latin typeface="Calibri" panose="020F0502020204030204"/>
                <a:ea typeface="+mn-ea"/>
                <a:cs typeface="+mn-cs"/>
              </a:rPr>
              <a:t>Βασική μαθηματική ικανότητα σε όλα τα σύγχρονα Προγράμματα Σπουδών και στις διεθνείς έρευνες (</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PISA</a:t>
            </a:r>
            <a:r>
              <a:rPr kumimoji="0" lang="el-GR" sz="2600" b="0" i="0" u="none" strike="noStrike" kern="1200" cap="none" spc="0" normalizeH="0" baseline="0" noProof="0">
                <a:ln>
                  <a:noFill/>
                </a:ln>
                <a:solidFill>
                  <a:prstClr val="black"/>
                </a:solidFill>
                <a:effectLst/>
                <a:uLnTx/>
                <a:uFillTx/>
                <a:latin typeface="Calibri" panose="020F0502020204030204"/>
                <a:ea typeface="+mn-ea"/>
                <a:cs typeface="+mn-cs"/>
              </a:rPr>
              <a:t>)</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l-GR" sz="2600" b="0" i="0" u="none" strike="noStrike" kern="1200" cap="none" spc="0" normalizeH="0" baseline="0" noProof="0">
                <a:ln>
                  <a:noFill/>
                </a:ln>
                <a:solidFill>
                  <a:prstClr val="black"/>
                </a:solidFill>
                <a:effectLst/>
                <a:uLnTx/>
                <a:uFillTx/>
                <a:latin typeface="Calibri" panose="020F0502020204030204"/>
                <a:ea typeface="+mn-ea"/>
                <a:cs typeface="+mn-cs"/>
              </a:rPr>
              <a:t>Πολλαπλότητα ορισμών και οπτικών (π.χ. </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OECD/PISA, 2018; Niss &amp;</a:t>
            </a:r>
            <a:r>
              <a:rPr kumimoji="0" lang="el-GR"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Højgaard, 2019; English, 2013; Stylianides, 2009</a:t>
            </a:r>
            <a:r>
              <a:rPr kumimoji="0" lang="el-GR" sz="2600" b="0" i="0" u="none" strike="noStrike" kern="1200" cap="none" spc="0" normalizeH="0" baseline="0" noProof="0">
                <a:ln>
                  <a:noFill/>
                </a:ln>
                <a:solidFill>
                  <a:prstClr val="black"/>
                </a:solidFill>
                <a:effectLst/>
                <a:uLnTx/>
                <a:uFillTx/>
                <a:latin typeface="Calibri" panose="020F0502020204030204"/>
                <a:ea typeface="+mn-ea"/>
                <a:cs typeface="+mn-cs"/>
              </a:rPr>
              <a:t>) </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l-GR" sz="2600" b="0" i="0" u="none" strike="noStrike" kern="1200" cap="none" spc="0" normalizeH="0" baseline="0" noProof="0">
                <a:ln>
                  <a:noFill/>
                </a:ln>
                <a:solidFill>
                  <a:prstClr val="black"/>
                </a:solidFill>
                <a:effectLst/>
                <a:uLnTx/>
                <a:uFillTx/>
                <a:latin typeface="Calibri" panose="020F0502020204030204"/>
                <a:ea typeface="+mn-ea"/>
                <a:cs typeface="+mn-cs"/>
              </a:rPr>
              <a:t>Ικανότητα για λογική σκέψη και ανάπτυξη επιχειρημάτων </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l-GR" sz="2600" b="0" i="0" u="none" strike="noStrike" kern="1200" cap="none" spc="0" normalizeH="0" baseline="0" noProof="0">
                <a:ln>
                  <a:noFill/>
                </a:ln>
                <a:solidFill>
                  <a:prstClr val="black"/>
                </a:solidFill>
                <a:effectLst/>
                <a:uLnTx/>
                <a:uFillTx/>
                <a:latin typeface="Calibri" panose="020F0502020204030204"/>
                <a:ea typeface="+mn-ea"/>
                <a:cs typeface="+mn-cs"/>
              </a:rPr>
              <a:t>Ικανότητα αξιολόγησης ισχυρισμών και προτάσεων </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l-GR" sz="2600" b="0" i="0" u="none" strike="noStrike" kern="1200" cap="none" spc="0" normalizeH="0" baseline="0" noProof="0">
                <a:ln>
                  <a:noFill/>
                </a:ln>
                <a:solidFill>
                  <a:prstClr val="black"/>
                </a:solidFill>
                <a:effectLst/>
                <a:uLnTx/>
                <a:uFillTx/>
                <a:latin typeface="Calibri" panose="020F0502020204030204"/>
                <a:ea typeface="+mn-ea"/>
                <a:cs typeface="+mn-cs"/>
              </a:rPr>
              <a:t>Διαφορετικές μορφές αιτιολόγησης από τη διατύπωση παραδειγμάτων και αντιπαραδειγμάτων μέχρι την ανάπτυξη ευρετικών και παραγωγικών συλλογισμών και την αυστηρή μαθηματική απόδειξη </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l-GR" sz="2600" b="0" i="0" u="none" strike="noStrike" kern="1200" cap="none" spc="0" normalizeH="0" baseline="0" noProof="0">
                <a:ln>
                  <a:noFill/>
                </a:ln>
                <a:solidFill>
                  <a:prstClr val="black"/>
                </a:solidFill>
                <a:effectLst/>
                <a:uLnTx/>
                <a:uFillTx/>
                <a:latin typeface="Calibri" panose="020F0502020204030204"/>
                <a:ea typeface="+mn-ea"/>
                <a:cs typeface="+mn-cs"/>
              </a:rPr>
              <a:t>Γενίκευση, διατύπωση εικασιών, αποδείξεις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801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1928</TotalTime>
  <Words>1650</Words>
  <Application>Microsoft Office PowerPoint</Application>
  <PresentationFormat>On-screen Show (4:3)</PresentationFormat>
  <Paragraphs>151</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NewsSerif-Regular-DTC</vt:lpstr>
      <vt:lpstr>Times New Roman</vt:lpstr>
      <vt:lpstr>Office Theme</vt:lpstr>
      <vt:lpstr>Μαθηματικός συλλογισμός / Mathematical reasoning   </vt:lpstr>
      <vt:lpstr>Συλλογισμοί</vt:lpstr>
      <vt:lpstr>PowerPoint Presentation</vt:lpstr>
      <vt:lpstr>Είδη συλλογισμών (Peirce)</vt:lpstr>
      <vt:lpstr>Είδη συλλογισμών (Peirce)</vt:lpstr>
      <vt:lpstr>Είδη συλλογισμών (Peirce)</vt:lpstr>
      <vt:lpstr>Είδη συλλογισμών (Peirce)</vt:lpstr>
      <vt:lpstr>Μαθηματικός συλλογισμός </vt:lpstr>
      <vt:lpstr>Μαθηματικός συλλογισμός </vt:lpstr>
      <vt:lpstr>1. Οπτική PISA</vt:lpstr>
      <vt:lpstr>1. Οπτική PISA</vt:lpstr>
      <vt:lpstr>2. Οπτική των Niss και Højgaard </vt:lpstr>
      <vt:lpstr>2. Οπτική των Niss και Højgaard </vt:lpstr>
      <vt:lpstr>3. Οπτική της Lyn English </vt:lpstr>
      <vt:lpstr>3. Οπτική της Lyn English </vt:lpstr>
      <vt:lpstr>3. Οπτική της Lyn English </vt:lpstr>
      <vt:lpstr>3. Οπτική της Lyn English </vt:lpstr>
      <vt:lpstr>3. Lyn English’s approach </vt:lpstr>
      <vt:lpstr>PowerPoint Presentation</vt:lpstr>
      <vt:lpstr>PowerPoint Presentation</vt:lpstr>
      <vt:lpstr>Συλλογισμός και απόδειξη</vt:lpstr>
      <vt:lpstr>Συλλογισμός και απόδειξη</vt:lpstr>
      <vt:lpstr> Κύριες διαστάσεις του μαθηματικού συλλογισμού / Σύνθεση </vt:lpstr>
      <vt:lpstr> Συνήθεις γενικοί συλλογισμοί</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george</cp:lastModifiedBy>
  <cp:revision>240</cp:revision>
  <dcterms:created xsi:type="dcterms:W3CDTF">2020-09-29T07:43:50Z</dcterms:created>
  <dcterms:modified xsi:type="dcterms:W3CDTF">2025-03-04T13:48:21Z</dcterms:modified>
</cp:coreProperties>
</file>