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1"/>
  </p:notesMasterIdLst>
  <p:sldIdLst>
    <p:sldId id="256" r:id="rId2"/>
    <p:sldId id="342" r:id="rId3"/>
    <p:sldId id="257" r:id="rId4"/>
    <p:sldId id="258" r:id="rId5"/>
    <p:sldId id="259" r:id="rId6"/>
    <p:sldId id="260" r:id="rId7"/>
    <p:sldId id="279" r:id="rId8"/>
    <p:sldId id="343" r:id="rId9"/>
    <p:sldId id="283" r:id="rId10"/>
    <p:sldId id="284" r:id="rId11"/>
    <p:sldId id="261" r:id="rId12"/>
    <p:sldId id="262" r:id="rId13"/>
    <p:sldId id="281" r:id="rId14"/>
    <p:sldId id="286" r:id="rId15"/>
    <p:sldId id="263" r:id="rId16"/>
    <p:sldId id="288" r:id="rId17"/>
    <p:sldId id="287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318" r:id="rId27"/>
    <p:sldId id="301" r:id="rId28"/>
    <p:sldId id="302" r:id="rId29"/>
    <p:sldId id="303" r:id="rId30"/>
    <p:sldId id="304" r:id="rId31"/>
    <p:sldId id="305" r:id="rId32"/>
    <p:sldId id="306" r:id="rId33"/>
    <p:sldId id="350" r:id="rId34"/>
    <p:sldId id="299" r:id="rId35"/>
    <p:sldId id="300" r:id="rId36"/>
    <p:sldId id="307" r:id="rId37"/>
    <p:sldId id="344" r:id="rId38"/>
    <p:sldId id="308" r:id="rId39"/>
    <p:sldId id="309" r:id="rId40"/>
    <p:sldId id="310" r:id="rId41"/>
    <p:sldId id="311" r:id="rId42"/>
    <p:sldId id="312" r:id="rId43"/>
    <p:sldId id="351" r:id="rId44"/>
    <p:sldId id="346" r:id="rId45"/>
    <p:sldId id="347" r:id="rId46"/>
    <p:sldId id="313" r:id="rId47"/>
    <p:sldId id="345" r:id="rId48"/>
    <p:sldId id="314" r:id="rId49"/>
    <p:sldId id="352" r:id="rId50"/>
    <p:sldId id="353" r:id="rId51"/>
    <p:sldId id="315" r:id="rId52"/>
    <p:sldId id="316" r:id="rId53"/>
    <p:sldId id="317" r:id="rId54"/>
    <p:sldId id="319" r:id="rId55"/>
    <p:sldId id="320" r:id="rId56"/>
    <p:sldId id="321" r:id="rId57"/>
    <p:sldId id="348" r:id="rId58"/>
    <p:sldId id="349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40" r:id="rId71"/>
    <p:sldId id="266" r:id="rId72"/>
    <p:sldId id="333" r:id="rId73"/>
    <p:sldId id="334" r:id="rId74"/>
    <p:sldId id="335" r:id="rId75"/>
    <p:sldId id="336" r:id="rId76"/>
    <p:sldId id="341" r:id="rId77"/>
    <p:sldId id="337" r:id="rId78"/>
    <p:sldId id="338" r:id="rId79"/>
    <p:sldId id="339" r:id="rId8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059987-CCC1-6CA8-3B2B-A4CDBB3C02C3}" v="726" dt="2025-10-19T09:02:32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D5684-FA8E-4FB0-9CC8-06D06139FDFE}" type="datetimeFigureOut">
              <a:t>27/11/2025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2DCD8-8C47-4BAE-9485-6A69DB8C04BA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043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91592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88DFAAC-0C85-433A-ABE8-885D30DA8113}" type="slidenum">
              <a:t>51</a:t>
            </a:fld>
            <a:endParaRPr lang="el-GR"/>
          </a:p>
        </p:txBody>
      </p:sp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3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FC31E3E-9F73-4B85-9677-704C7D98F311}" type="slidenum">
              <a:t>52</a:t>
            </a:fld>
            <a:endParaRPr lang="el-GR"/>
          </a:p>
        </p:txBody>
      </p:sp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989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αριθμού διαφάνειας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2290DC2-AC88-40D7-BCF8-1658432AFAA9}" type="slidenum">
              <a:t>53</a:t>
            </a:fld>
            <a:endParaRPr lang="el-GR"/>
          </a:p>
        </p:txBody>
      </p:sp>
      <p:sp>
        <p:nvSpPr>
          <p:cNvPr id="2" name="Θέση εικόνας διαφάνειας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5987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Bef>
                <a:spcPts val="500"/>
              </a:spcBef>
              <a:buFont typeface="Courier New,monospace"/>
              <a:buChar char="•"/>
            </a:pPr>
            <a:r>
              <a:rPr lang="el-GR">
                <a:solidFill>
                  <a:srgbClr val="000080"/>
                </a:solidFill>
              </a:rPr>
              <a:t>Η χρήση του IPTW είναι παρόμοια με τη χρήση βαρών δειγματοληψίας σε δημοσκοπήσεις, όπου τα δείγματα σταθμίζονται ώστε να είναι αντιπροσωπευτικά συγκεκριμένων πληθυσμών.</a:t>
            </a:r>
            <a:endParaRPr lang="el-GR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8088A3-B343-45C5-815C-F9D0C7501A8F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5365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63538" y="893763"/>
            <a:ext cx="7839075" cy="44100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856800" y="5586120"/>
            <a:ext cx="6854040" cy="5292000"/>
          </a:xfrm>
        </p:spPr>
        <p:txBody>
          <a:bodyPr/>
          <a:lstStyle/>
          <a:p>
            <a:endParaRPr lang="el-GR" sz="3090"/>
          </a:p>
        </p:txBody>
      </p:sp>
    </p:spTree>
    <p:extLst>
      <p:ext uri="{BB962C8B-B14F-4D97-AF65-F5344CB8AC3E}">
        <p14:creationId xmlns:p14="http://schemas.microsoft.com/office/powerpoint/2010/main" val="147816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0972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06360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28742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en-US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47038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1510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l-GR" sz="281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41042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Όταν κάνουμε </a:t>
            </a:r>
            <a:r>
              <a:rPr lang="el-GR" dirty="0" err="1"/>
              <a:t>conditioning</a:t>
            </a:r>
            <a:r>
              <a:rPr lang="el-GR" dirty="0"/>
              <a:t> σε παράγοντες όπως η ηλικία, στην ουσία συγκρίνουμε άτομα που έχουν την ίδια ηλικία, και βλέπουμε πώς αλλάζει η έκβαση ανάλογα με τη θεραπεία. Αυτό λέγεται </a:t>
            </a:r>
            <a:r>
              <a:rPr lang="el-GR" dirty="0" err="1"/>
              <a:t>conditional</a:t>
            </a:r>
            <a:r>
              <a:rPr lang="el-GR" dirty="0"/>
              <a:t> </a:t>
            </a:r>
            <a:r>
              <a:rPr lang="el-GR" dirty="0" err="1"/>
              <a:t>effect</a:t>
            </a:r>
            <a:r>
              <a:rPr lang="el-GR" dirty="0"/>
              <a:t>.</a:t>
            </a:r>
            <a:br>
              <a:rPr lang="el-GR" dirty="0"/>
            </a:br>
            <a:r>
              <a:rPr lang="el-GR" dirty="0"/>
              <a:t>Αντίθετα, το </a:t>
            </a:r>
            <a:r>
              <a:rPr lang="el-GR" dirty="0" err="1"/>
              <a:t>marginal</a:t>
            </a:r>
            <a:r>
              <a:rPr lang="el-GR" dirty="0"/>
              <a:t> </a:t>
            </a:r>
            <a:r>
              <a:rPr lang="el-GR" dirty="0" err="1"/>
              <a:t>effect</a:t>
            </a:r>
            <a:r>
              <a:rPr lang="el-GR" dirty="0"/>
              <a:t> μας δείχνει τη μέση επίδραση της θεραπείας στον γενικό πληθυσμό, χωρίς να συγκρίνουμε άτομα με ίδια ηλικία, δηλαδή χωρίς </a:t>
            </a:r>
            <a:r>
              <a:rPr lang="el-GR" dirty="0" err="1"/>
              <a:t>conditioning</a:t>
            </a:r>
            <a:r>
              <a:rPr lang="el-GR" dirty="0"/>
              <a:t>.</a:t>
            </a:r>
            <a:br>
              <a:rPr lang="el-GR" dirty="0"/>
            </a:br>
            <a:r>
              <a:rPr lang="el-GR" dirty="0"/>
              <a:t>Έτσι, η διαφορά ανάμεσα στα δύο έχει να κάνει με το αν κρατάμε κάποιες μεταβλητές σταθερές ή όχι.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88A3-B343-45C5-815C-F9D0C7501A8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197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231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68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6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5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6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4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05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38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9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84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4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15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26F0F3-3C53-41BC-8FFD-0BFB6DD91672}" type="datetimeFigureOut">
              <a:rPr lang="el-GR" smtClean="0"/>
              <a:t>27/11/2025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7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48012"/>
          </a:xfrm>
        </p:spPr>
        <p:txBody>
          <a:bodyPr>
            <a:normAutofit fontScale="90000"/>
          </a:bodyPr>
          <a:lstStyle/>
          <a:p>
            <a:r>
              <a:rPr lang="el-GR" dirty="0">
                <a:ea typeface="+mj-lt"/>
                <a:cs typeface="+mj-lt"/>
              </a:rPr>
              <a:t>Στοιχεία </a:t>
            </a:r>
            <a:r>
              <a:rPr lang="el-GR" dirty="0" err="1">
                <a:ea typeface="+mj-lt"/>
                <a:cs typeface="+mj-lt"/>
              </a:rPr>
              <a:t>Συμπερασματολογίας</a:t>
            </a:r>
            <a:r>
              <a:rPr lang="el-GR" dirty="0">
                <a:ea typeface="+mj-lt"/>
                <a:cs typeface="+mj-lt"/>
              </a:rPr>
              <a:t> Αιτιότητας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243450"/>
            <a:ext cx="9144000" cy="247379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l-GR">
                <a:ea typeface="+mn-lt"/>
                <a:cs typeface="+mn-lt"/>
              </a:rPr>
              <a:t>Γεωργία </a:t>
            </a:r>
            <a:r>
              <a:rPr lang="el-GR" err="1">
                <a:ea typeface="+mn-lt"/>
                <a:cs typeface="+mn-lt"/>
              </a:rPr>
              <a:t>Βουρλή</a:t>
            </a:r>
            <a:endParaRPr lang="el-GR" err="1"/>
          </a:p>
          <a:p>
            <a:endParaRPr lang="el-GR"/>
          </a:p>
          <a:p>
            <a:r>
              <a:rPr lang="el-GR">
                <a:ea typeface="+mn-lt"/>
                <a:cs typeface="+mn-lt"/>
              </a:rPr>
              <a:t>Εντεταλμένη Ερευνήτρια</a:t>
            </a:r>
            <a:endParaRPr lang="el-GR"/>
          </a:p>
          <a:p>
            <a:r>
              <a:rPr lang="el-GR">
                <a:ea typeface="+mn-lt"/>
                <a:cs typeface="+mn-lt"/>
              </a:rPr>
              <a:t>Κέντρο Έρευνας και Εκπαίδευσης στη Δημόσια Υγεία,</a:t>
            </a:r>
            <a:endParaRPr lang="el-GR"/>
          </a:p>
          <a:p>
            <a:endParaRPr lang="el-GR"/>
          </a:p>
          <a:p>
            <a:r>
              <a:rPr lang="el-GR" dirty="0">
                <a:ea typeface="+mn-lt"/>
                <a:cs typeface="+mn-lt"/>
              </a:rPr>
              <a:t>Ακαδημία Αθηνών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70413" y="371514"/>
            <a:ext cx="8229627" cy="69942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 kern="0" dirty="0">
                <a:solidFill>
                  <a:srgbClr val="280099"/>
                </a:solidFill>
                <a:cs typeface="Tahoma" pitchFamily="2"/>
              </a:rPr>
              <a:t>Συγχυτικοί παράγοντες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70905" y="1371601"/>
            <a:ext cx="5524871" cy="4180352"/>
          </a:xfrm>
        </p:spPr>
        <p:txBody>
          <a:bodyPr vert="horz" lIns="91440" tIns="45720" rIns="91440" bIns="45720" rtlCol="0" anchor="t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431800" lvl="0" indent="-323850"/>
            <a:r>
              <a:rPr lang="el-GR" sz="2400" dirty="0">
                <a:latin typeface="Calibri"/>
                <a:cs typeface="Tahoma"/>
              </a:rPr>
              <a:t>Στις μελέτες παρατήρησης η θεραπεία δίνεται </a:t>
            </a:r>
            <a:r>
              <a:rPr lang="el-GR" sz="2400" err="1">
                <a:latin typeface="Calibri"/>
                <a:cs typeface="Tahoma"/>
              </a:rPr>
              <a:t>κατ΄ένδειξη</a:t>
            </a:r>
            <a:r>
              <a:rPr lang="el-GR" sz="2400" dirty="0">
                <a:latin typeface="Calibri"/>
                <a:cs typeface="Tahoma"/>
              </a:rPr>
              <a:t> (</a:t>
            </a:r>
            <a:r>
              <a:rPr lang="en-US" sz="2400" dirty="0">
                <a:latin typeface="Calibri"/>
                <a:cs typeface="Tahoma"/>
              </a:rPr>
              <a:t>“by indication”</a:t>
            </a:r>
            <a:r>
              <a:rPr lang="el-GR" sz="2400" dirty="0">
                <a:latin typeface="Calibri"/>
                <a:cs typeface="Tahoma"/>
              </a:rPr>
              <a:t>)</a:t>
            </a:r>
            <a:endParaRPr lang="en-US" sz="2400" dirty="0">
              <a:latin typeface="Calibri"/>
              <a:cs typeface="Tahoma"/>
            </a:endParaRPr>
          </a:p>
          <a:p>
            <a:pPr marL="431800" lvl="0" indent="-323850"/>
            <a:r>
              <a:rPr lang="el-GR" sz="2400" dirty="0">
                <a:latin typeface="Calibri"/>
                <a:cs typeface="Tahoma"/>
              </a:rPr>
              <a:t>Παράγοντες που επηρεάζουν τον κίνδυνο της έκβασης (π.χ. του θανάτου), επηρεάζουν επίσης και την επιλογή της θεραπείας </a:t>
            </a:r>
          </a:p>
          <a:p>
            <a:pPr marL="431800" lvl="0" indent="-323850"/>
            <a:r>
              <a:rPr lang="el-GR" sz="2400" dirty="0">
                <a:latin typeface="Calibri"/>
                <a:cs typeface="Tahoma"/>
              </a:rPr>
              <a:t>Η επίδραση τέτοιων παραγόντων συγχέεται με την επίδραση της θεραπείας που επιχειρούμε να εκτιμήσουμε</a:t>
            </a:r>
            <a:endParaRPr lang="en-US" sz="2400" dirty="0">
              <a:latin typeface="Calibri"/>
              <a:cs typeface="Tahoma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292975" y="1371602"/>
            <a:ext cx="5373238" cy="4180352"/>
          </a:xfrm>
        </p:spPr>
        <p:txBody>
          <a:bodyPr vert="horz" lIns="91440" tIns="45720" rIns="91440" bIns="45720" rtlCol="0" anchor="t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450850" lvl="0" indent="-342900">
              <a:buSzPct val="50000"/>
              <a:buFont typeface="Wingdings" panose="05000000000000000000" pitchFamily="2" charset="2"/>
              <a:buChar char="Ø"/>
            </a:pPr>
            <a:r>
              <a:rPr lang="el-GR" sz="2400" dirty="0">
                <a:latin typeface="Calibri"/>
                <a:cs typeface="Tahoma"/>
              </a:rPr>
              <a:t>Απουσία </a:t>
            </a:r>
            <a:r>
              <a:rPr lang="el-GR" sz="2400" err="1">
                <a:latin typeface="Calibri"/>
                <a:cs typeface="Tahoma"/>
              </a:rPr>
              <a:t>ανταλλαξιμότητας</a:t>
            </a:r>
            <a:r>
              <a:rPr lang="el-GR" sz="2400" dirty="0">
                <a:latin typeface="Calibri"/>
                <a:cs typeface="Tahoma"/>
              </a:rPr>
              <a:t> μεταξύ των ομάδων θεραπείας.</a:t>
            </a:r>
            <a:endParaRPr lang="en-US" sz="2400" dirty="0">
              <a:latin typeface="Calibri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22303" y="2416733"/>
            <a:ext cx="3790677" cy="25473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79521" y="2547367"/>
            <a:ext cx="878736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l-GR" sz="1633">
                <a:latin typeface="Arial" pitchFamily="18"/>
                <a:ea typeface="Microsoft YaHei" pitchFamily="2"/>
                <a:cs typeface="Lucida Sans" pitchFamily="2"/>
              </a:rPr>
              <a:t>Treated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06377" y="3167879"/>
            <a:ext cx="1084434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l-GR" sz="1633">
                <a:latin typeface="Arial" pitchFamily="18"/>
                <a:ea typeface="Microsoft YaHei" pitchFamily="2"/>
                <a:cs typeface="Lucida Sans" pitchFamily="2"/>
              </a:rPr>
              <a:t>Untreated</a:t>
            </a:r>
          </a:p>
        </p:txBody>
      </p:sp>
    </p:spTree>
    <p:extLst>
      <p:ext uri="{BB962C8B-B14F-4D97-AF65-F5344CB8AC3E}">
        <p14:creationId xmlns:p14="http://schemas.microsoft.com/office/powerpoint/2010/main" val="27499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32706" y="344042"/>
            <a:ext cx="8229627" cy="70173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l-GR" kern="0" dirty="0" err="1">
                <a:solidFill>
                  <a:srgbClr val="280099"/>
                </a:solidFill>
                <a:cs typeface="Tahoma"/>
              </a:rPr>
              <a:t>Confounding</a:t>
            </a:r>
            <a:r>
              <a:rPr lang="el-GR" kern="0" dirty="0">
                <a:solidFill>
                  <a:srgbClr val="280099"/>
                </a:solidFill>
                <a:cs typeface="Tahoma"/>
              </a:rPr>
              <a:t> </a:t>
            </a:r>
            <a:r>
              <a:rPr lang="el-GR" kern="0" dirty="0" err="1">
                <a:solidFill>
                  <a:srgbClr val="280099"/>
                </a:solidFill>
                <a:cs typeface="Tahoma"/>
              </a:rPr>
              <a:t>by</a:t>
            </a:r>
            <a:r>
              <a:rPr lang="el-GR" kern="0" dirty="0">
                <a:solidFill>
                  <a:srgbClr val="280099"/>
                </a:solidFill>
                <a:cs typeface="Tahoma"/>
              </a:rPr>
              <a:t> </a:t>
            </a:r>
            <a:r>
              <a:rPr lang="el-GR" kern="0" dirty="0" err="1">
                <a:solidFill>
                  <a:srgbClr val="280099"/>
                </a:solidFill>
                <a:cs typeface="Tahoma"/>
              </a:rPr>
              <a:t>Indication</a:t>
            </a:r>
            <a:r>
              <a:rPr lang="el-GR" kern="0" dirty="0">
                <a:solidFill>
                  <a:srgbClr val="280099"/>
                </a:solidFill>
                <a:cs typeface="Tahoma"/>
              </a:rPr>
              <a:t> </a:t>
            </a:r>
            <a:r>
              <a:rPr lang="el-GR" kern="0" dirty="0" err="1">
                <a:solidFill>
                  <a:srgbClr val="280099"/>
                </a:solidFill>
                <a:cs typeface="Tahoma"/>
              </a:rPr>
              <a:t>Bias</a:t>
            </a:r>
            <a:endParaRPr lang="el-GR" kern="0" dirty="0" err="1">
              <a:solidFill>
                <a:srgbClr val="280099"/>
              </a:solidFill>
              <a:ea typeface="Calibri Light"/>
              <a:cs typeface="Tahoma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55821" y="1459931"/>
            <a:ext cx="6115895" cy="442830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431800" indent="-323850" algn="just"/>
            <a:r>
              <a:rPr lang="el-GR" sz="2400" b="1" dirty="0" err="1">
                <a:latin typeface="Calibri"/>
                <a:cs typeface="Tahoma"/>
              </a:rPr>
              <a:t>Συγχυτικός</a:t>
            </a:r>
            <a:r>
              <a:rPr lang="el-GR" sz="2400" b="1" dirty="0">
                <a:latin typeface="Calibri"/>
                <a:cs typeface="Tahoma"/>
              </a:rPr>
              <a:t> παράγοντας (</a:t>
            </a:r>
            <a:r>
              <a:rPr lang="el-GR" sz="2400" b="1" dirty="0" err="1">
                <a:latin typeface="Calibri"/>
                <a:cs typeface="Tahoma"/>
              </a:rPr>
              <a:t>Confounder</a:t>
            </a:r>
            <a:r>
              <a:rPr lang="el-GR" sz="2400" b="1" dirty="0">
                <a:latin typeface="Calibri"/>
                <a:cs typeface="Tahoma"/>
              </a:rPr>
              <a:t>) </a:t>
            </a:r>
            <a:r>
              <a:rPr lang="el-GR" sz="2400" dirty="0">
                <a:latin typeface="Calibri"/>
                <a:cs typeface="Tahoma"/>
              </a:rPr>
              <a:t>είναι μια μεταβλητή η οποία είναι κοινή αιτία δύο άλλων</a:t>
            </a:r>
            <a:endParaRPr lang="el-GR" dirty="0">
              <a:latin typeface="Calibri"/>
              <a:cs typeface="Tahoma"/>
            </a:endParaRPr>
          </a:p>
          <a:p>
            <a:pPr marL="431800" indent="-323850" algn="just"/>
            <a:r>
              <a:rPr lang="el-GR" sz="2400" b="1" dirty="0">
                <a:latin typeface="Calibri"/>
                <a:cs typeface="Tahoma"/>
              </a:rPr>
              <a:t>Σύγχυση (</a:t>
            </a:r>
            <a:r>
              <a:rPr lang="en-US" sz="2400" b="1" dirty="0">
                <a:latin typeface="Calibri"/>
                <a:cs typeface="Tahoma"/>
              </a:rPr>
              <a:t>Confounding</a:t>
            </a:r>
            <a:r>
              <a:rPr lang="el-GR" sz="2400" b="1" dirty="0">
                <a:latin typeface="Calibri"/>
                <a:cs typeface="Tahoma"/>
              </a:rPr>
              <a:t>)</a:t>
            </a:r>
            <a:r>
              <a:rPr lang="en-US" sz="2400" dirty="0">
                <a:latin typeface="Calibri"/>
                <a:cs typeface="Tahoma"/>
              </a:rPr>
              <a:t>: </a:t>
            </a:r>
            <a:r>
              <a:rPr lang="el-GR" sz="2400" dirty="0">
                <a:latin typeface="Calibri"/>
                <a:cs typeface="Tahoma"/>
              </a:rPr>
              <a:t>Η μεροληψία που προκύπτει όταν οι </a:t>
            </a:r>
            <a:r>
              <a:rPr lang="el-GR" sz="2400" dirty="0" err="1">
                <a:latin typeface="Calibri"/>
                <a:cs typeface="Tahoma"/>
              </a:rPr>
              <a:t>confounders</a:t>
            </a:r>
            <a:r>
              <a:rPr lang="el-GR" sz="2400" dirty="0">
                <a:latin typeface="Calibri"/>
                <a:cs typeface="Tahoma"/>
              </a:rPr>
              <a:t> δεν λαμβάνονται υπόψη κατά την ανάλυση. </a:t>
            </a:r>
            <a:endParaRPr lang="el-GR">
              <a:latin typeface="Calibri"/>
              <a:cs typeface="Tahoma"/>
            </a:endParaRPr>
          </a:p>
          <a:p>
            <a:pPr marL="431800" indent="-323850" algn="just"/>
            <a:r>
              <a:rPr lang="el-GR" sz="2400" dirty="0">
                <a:latin typeface="Andale Sans UI"/>
                <a:ea typeface="Calibri"/>
                <a:cs typeface="Tahoma"/>
              </a:rPr>
              <a:t>Προκύπτει</a:t>
            </a:r>
            <a:r>
              <a:rPr lang="el-GR" sz="2400" dirty="0">
                <a:latin typeface="Calibri"/>
                <a:cs typeface="Tahoma"/>
              </a:rPr>
              <a:t> όταν η θεραπεία δε δίνεται τυχαία και είναι ιδιαίτερα συχνή στις μη τυχαιοποιημένες μελέτες, δηλαδή στις μελέτες παρατήρησης</a:t>
            </a:r>
            <a:r>
              <a:rPr lang="en-US" sz="2400" dirty="0">
                <a:latin typeface="Calibri"/>
                <a:cs typeface="Tahoma"/>
              </a:rPr>
              <a:t>.</a:t>
            </a:r>
          </a:p>
          <a:p>
            <a:pPr marL="431800" lvl="0" indent="-323850" algn="just"/>
            <a:endParaRPr lang="el-GR" sz="2400" dirty="0">
              <a:latin typeface="Calibri" pitchFamily="34"/>
            </a:endParaRPr>
          </a:p>
          <a:p>
            <a:pPr marL="431800" indent="-323850"/>
            <a:r>
              <a:rPr lang="el-GR" sz="2400" dirty="0">
                <a:latin typeface="Calibri" pitchFamily="34"/>
              </a:rPr>
              <a:t>Παράδειγμα: </a:t>
            </a:r>
            <a:endParaRPr lang="el-GR" dirty="0"/>
          </a:p>
          <a:p>
            <a:pPr marL="863600" lvl="1" indent="-287655"/>
            <a:r>
              <a:rPr lang="el-GR" sz="2400" dirty="0">
                <a:latin typeface="Calibri"/>
                <a:cs typeface="Tahoma"/>
              </a:rPr>
              <a:t>Σύγκριση έκβασης σε δύο ομάδες θεραπείας χωρίς να ληφθεί υπόψιν η βαρύτητα της νόσου ή/και οι </a:t>
            </a:r>
            <a:r>
              <a:rPr lang="el-GR" sz="2400" err="1">
                <a:latin typeface="Calibri"/>
                <a:cs typeface="Tahoma"/>
              </a:rPr>
              <a:t>συνοσηρότητες</a:t>
            </a:r>
            <a:r>
              <a:rPr lang="el-GR" sz="2400" dirty="0">
                <a:latin typeface="Calibri"/>
                <a:cs typeface="Tahoma"/>
              </a:rPr>
              <a:t>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292975" y="1796220"/>
            <a:ext cx="3920005" cy="3755733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n-US" sz="1814" dirty="0">
                <a:solidFill>
                  <a:srgbClr val="0000CC"/>
                </a:solidFill>
                <a:latin typeface="Calibri" pitchFamily="34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742061" y="1587959"/>
            <a:ext cx="2981399" cy="11757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Ομάδα 24"/>
          <p:cNvGrpSpPr/>
          <p:nvPr/>
        </p:nvGrpSpPr>
        <p:grpSpPr>
          <a:xfrm>
            <a:off x="6000746" y="5001974"/>
            <a:ext cx="5482997" cy="1393083"/>
            <a:chOff x="7010541" y="3722721"/>
            <a:chExt cx="4521693" cy="1154837"/>
          </a:xfrm>
        </p:grpSpPr>
        <p:sp>
          <p:nvSpPr>
            <p:cNvPr id="6" name="TextBox 5"/>
            <p:cNvSpPr txBox="1"/>
            <p:nvPr/>
          </p:nvSpPr>
          <p:spPr>
            <a:xfrm>
              <a:off x="7010541" y="4545874"/>
              <a:ext cx="1851792" cy="33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/>
                <a:t>Βαρύτητα νόσου</a:t>
              </a:r>
            </a:p>
          </p:txBody>
        </p:sp>
        <p:cxnSp>
          <p:nvCxnSpPr>
            <p:cNvPr id="10" name="Ευθύγραμμο βέλος σύνδεσης 9"/>
            <p:cNvCxnSpPr>
              <a:stCxn id="6" idx="3"/>
            </p:cNvCxnSpPr>
            <p:nvPr/>
          </p:nvCxnSpPr>
          <p:spPr>
            <a:xfrm>
              <a:off x="8862333" y="4711715"/>
              <a:ext cx="595176" cy="17039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477516" y="4545875"/>
              <a:ext cx="1245944" cy="33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/>
                <a:t>Θεραπεία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723460" y="4532809"/>
              <a:ext cx="808774" cy="331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/>
                <a:t>Έκβαση</a:t>
              </a:r>
            </a:p>
          </p:txBody>
        </p:sp>
        <p:pic>
          <p:nvPicPr>
            <p:cNvPr id="24" name="Εικόνα 2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7350" y="3722721"/>
              <a:ext cx="3590925" cy="895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22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42227" y="181846"/>
            <a:ext cx="10515600" cy="1096799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 kern="0" dirty="0">
                <a:solidFill>
                  <a:srgbClr val="280099"/>
                </a:solidFill>
                <a:cs typeface="Tahoma" pitchFamily="2"/>
              </a:rPr>
              <a:t>Διόρθωση για </a:t>
            </a:r>
            <a:r>
              <a:rPr lang="el-GR" kern="0" dirty="0" err="1">
                <a:solidFill>
                  <a:srgbClr val="280099"/>
                </a:solidFill>
                <a:cs typeface="Tahoma" pitchFamily="2"/>
              </a:rPr>
              <a:t>συγχυτικούς</a:t>
            </a:r>
            <a:r>
              <a:rPr lang="el-GR" kern="0" dirty="0">
                <a:solidFill>
                  <a:srgbClr val="280099"/>
                </a:solidFill>
                <a:cs typeface="Tahoma" pitchFamily="2"/>
              </a:rPr>
              <a:t> παράγοντες (</a:t>
            </a:r>
            <a:r>
              <a:rPr lang="el-GR" kern="0" dirty="0" err="1">
                <a:solidFill>
                  <a:srgbClr val="280099"/>
                </a:solidFill>
                <a:cs typeface="Tahoma" pitchFamily="2"/>
              </a:rPr>
              <a:t>Adjusting</a:t>
            </a:r>
            <a:r>
              <a:rPr lang="el-GR" kern="0" dirty="0">
                <a:solidFill>
                  <a:srgbClr val="280099"/>
                </a:solidFill>
                <a:cs typeface="Tahoma" pitchFamily="2"/>
              </a:rPr>
              <a:t> for </a:t>
            </a:r>
            <a:r>
              <a:rPr lang="el-GR" kern="0" dirty="0" err="1">
                <a:solidFill>
                  <a:srgbClr val="280099"/>
                </a:solidFill>
                <a:cs typeface="Tahoma" pitchFamily="2"/>
              </a:rPr>
              <a:t>Confounding</a:t>
            </a:r>
            <a:r>
              <a:rPr lang="el-GR" kern="0" dirty="0">
                <a:solidFill>
                  <a:srgbClr val="280099"/>
                </a:solidFill>
                <a:cs typeface="Tahoma" pitchFamily="2"/>
              </a:rPr>
              <a:t>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42227" y="1335602"/>
            <a:ext cx="11140470" cy="5163643"/>
          </a:xfrm>
        </p:spPr>
        <p:txBody>
          <a:bodyPr vert="horz" lIns="91440" tIns="45720" rIns="91440" bIns="45720" rtlCol="0" anchor="t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l-GR" sz="2000" dirty="0"/>
              <a:t>Πρέπει να «διορθώσουμε» για την παρουσία </a:t>
            </a:r>
            <a:r>
              <a:rPr lang="el-GR" sz="2000" dirty="0" err="1"/>
              <a:t>συγχυτικών</a:t>
            </a:r>
            <a:r>
              <a:rPr lang="el-GR" sz="2000" dirty="0"/>
              <a:t> παραγόντων.</a:t>
            </a:r>
          </a:p>
          <a:p>
            <a:pPr lvl="0"/>
            <a:r>
              <a:rPr lang="el-GR" sz="2000" dirty="0"/>
              <a:t>Η πρώτη προσέγγιση είναι να εκτιμήσουμε το αποτέλεσμα της θεραπείας, λαμβάνοντας υπόψη τα κοινά αίτια της θεραπείας και του αποτελέσματος.</a:t>
            </a:r>
          </a:p>
          <a:p>
            <a:pPr lvl="0"/>
            <a:endParaRPr lang="el-GR" sz="2000" dirty="0"/>
          </a:p>
          <a:p>
            <a:pPr lvl="0"/>
            <a:endParaRPr lang="el-GR" sz="1996" dirty="0">
              <a:latin typeface="Calibri" pitchFamily="34"/>
            </a:endParaRPr>
          </a:p>
          <a:p>
            <a:pPr lvl="0"/>
            <a:endParaRPr lang="el-GR" sz="1996" dirty="0">
              <a:latin typeface="Calibri" pitchFamily="34"/>
            </a:endParaRPr>
          </a:p>
          <a:p>
            <a:pPr lvl="0"/>
            <a:endParaRPr lang="el-GR" sz="1996" dirty="0">
              <a:latin typeface="Calibri" pitchFamily="34"/>
            </a:endParaRPr>
          </a:p>
          <a:p>
            <a:pPr lvl="0"/>
            <a:endParaRPr lang="el-GR" sz="1996" dirty="0">
              <a:latin typeface="Calibri" pitchFamily="34"/>
            </a:endParaRPr>
          </a:p>
          <a:p>
            <a:pPr lvl="0"/>
            <a:r>
              <a:rPr lang="el-GR" sz="2000" dirty="0"/>
              <a:t>Μπορούμε να εκτιμήσουμε την επίδραση της θεραπείας σε ομάδες ασθενών με τα ίδια χαρακτηριστικά και στη συνέχεια να υπολογίσουμε τον μέσο όρο αυτών των επιδράσεων.</a:t>
            </a:r>
          </a:p>
          <a:p>
            <a:pPr lvl="0"/>
            <a:r>
              <a:rPr lang="el-GR" sz="2000" dirty="0"/>
              <a:t>Αυτό επιτρέπει την εκτίμηση της επίδρασης της θεραπείας λαμβάνοντας υπόψη τους </a:t>
            </a:r>
            <a:r>
              <a:rPr lang="el-GR" sz="2000" dirty="0" err="1"/>
              <a:t>συγχυτικούς</a:t>
            </a:r>
            <a:r>
              <a:rPr lang="el-GR" sz="2000" dirty="0"/>
              <a:t> παράγοντες, όπως για παράδειγμα στα </a:t>
            </a:r>
            <a:r>
              <a:rPr lang="el-GR" sz="2000" dirty="0" err="1"/>
              <a:t>πολυπαραγοντικά</a:t>
            </a:r>
            <a:r>
              <a:rPr lang="el-GR" sz="2000" dirty="0"/>
              <a:t> μοντέλα.</a:t>
            </a:r>
            <a:endParaRPr lang="el-GR" sz="1950" dirty="0">
              <a:latin typeface="Calibri"/>
              <a:cs typeface="Tahom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0566" y="2906405"/>
            <a:ext cx="3919461" cy="176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0676" y="2971730"/>
            <a:ext cx="4246083" cy="16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22774" y="2710432"/>
            <a:ext cx="878736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l-GR" sz="1633">
                <a:latin typeface="Arial" pitchFamily="18"/>
                <a:ea typeface="Microsoft YaHei" pitchFamily="2"/>
                <a:cs typeface="Lucida Sans" pitchFamily="2"/>
              </a:rPr>
              <a:t>Treated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39623" y="2710432"/>
            <a:ext cx="1084434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l-GR" sz="1633">
                <a:latin typeface="Arial" pitchFamily="18"/>
                <a:ea typeface="Microsoft YaHei" pitchFamily="2"/>
                <a:cs typeface="Lucida Sans" pitchFamily="2"/>
              </a:rPr>
              <a:t>Untreated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7340" y="2645108"/>
            <a:ext cx="878736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l-GR" sz="1633">
                <a:latin typeface="Arial" pitchFamily="18"/>
                <a:ea typeface="Microsoft YaHei" pitchFamily="2"/>
                <a:cs typeface="Lucida Sans" pitchFamily="2"/>
              </a:rPr>
              <a:t>Treated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93540" y="2645108"/>
            <a:ext cx="1084434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l-GR" sz="1633">
                <a:latin typeface="Arial" pitchFamily="18"/>
                <a:ea typeface="Microsoft YaHei" pitchFamily="2"/>
                <a:cs typeface="Lucida Sans" pitchFamily="2"/>
              </a:rPr>
              <a:t>Untreated</a:t>
            </a:r>
          </a:p>
        </p:txBody>
      </p:sp>
    </p:spTree>
    <p:extLst>
      <p:ext uri="{BB962C8B-B14F-4D97-AF65-F5344CB8AC3E}">
        <p14:creationId xmlns:p14="http://schemas.microsoft.com/office/powerpoint/2010/main" val="27632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304800" y="1692526"/>
            <a:ext cx="11236035" cy="2403735"/>
          </a:xfrm>
        </p:spPr>
        <p:txBody>
          <a:bodyPr vert="horz" wrap="square" lIns="91440" tIns="45720" rIns="91440" bIns="45720" rtlCol="0" anchor="t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431800" indent="-323850"/>
            <a:r>
              <a:rPr lang="el-GR" dirty="0">
                <a:latin typeface="Calibri" pitchFamily="34"/>
              </a:rPr>
              <a:t>Έλεγχος Υπόθεσης</a:t>
            </a:r>
            <a:r>
              <a:rPr lang="en-US" dirty="0">
                <a:latin typeface="Calibri" pitchFamily="34"/>
              </a:rPr>
              <a:t> </a:t>
            </a:r>
            <a:r>
              <a:rPr lang="el-GR" dirty="0">
                <a:latin typeface="Calibri" pitchFamily="34"/>
              </a:rPr>
              <a:t>για την έκβαση (</a:t>
            </a:r>
            <a:r>
              <a:rPr lang="en-US" dirty="0">
                <a:latin typeface="Calibri" pitchFamily="34"/>
              </a:rPr>
              <a:t>Y</a:t>
            </a:r>
            <a:r>
              <a:rPr lang="el-GR" dirty="0">
                <a:latin typeface="Calibri" pitchFamily="34"/>
              </a:rPr>
              <a:t>): </a:t>
            </a:r>
            <a:endParaRPr lang="en-US" dirty="0">
              <a:latin typeface="Calibri" pitchFamily="34"/>
            </a:endParaRPr>
          </a:p>
          <a:p>
            <a:pPr marL="431800" lvl="0" indent="-323850"/>
            <a:endParaRPr lang="en-US" dirty="0">
              <a:latin typeface="Calibri" pitchFamily="34"/>
            </a:endParaRPr>
          </a:p>
          <a:p>
            <a:pPr marL="431800" lvl="0" indent="-323850"/>
            <a:r>
              <a:rPr lang="en-US" dirty="0">
                <a:latin typeface="Calibri" pitchFamily="34"/>
              </a:rPr>
              <a:t>H0: P(</a:t>
            </a:r>
            <a:r>
              <a:rPr lang="en-US" dirty="0" err="1">
                <a:latin typeface="Calibri" pitchFamily="34"/>
              </a:rPr>
              <a:t>Y|treated</a:t>
            </a:r>
            <a:r>
              <a:rPr lang="en-US" dirty="0">
                <a:latin typeface="Calibri" pitchFamily="34"/>
              </a:rPr>
              <a:t>, confounders)-P(</a:t>
            </a:r>
            <a:r>
              <a:rPr lang="en-US" dirty="0" err="1">
                <a:latin typeface="Calibri" pitchFamily="34"/>
              </a:rPr>
              <a:t>Y|untreated</a:t>
            </a:r>
            <a:r>
              <a:rPr lang="en-US" dirty="0">
                <a:latin typeface="Calibri" pitchFamily="34"/>
              </a:rPr>
              <a:t>, confounders)=0</a:t>
            </a:r>
          </a:p>
          <a:p>
            <a:pPr marL="431800" indent="-323850"/>
            <a:r>
              <a:rPr lang="en-US" dirty="0">
                <a:latin typeface="Calibri" pitchFamily="34"/>
              </a:rPr>
              <a:t>H1: P(</a:t>
            </a:r>
            <a:r>
              <a:rPr lang="en-US" dirty="0" err="1">
                <a:latin typeface="Calibri" pitchFamily="34"/>
              </a:rPr>
              <a:t>Y|treated</a:t>
            </a:r>
            <a:r>
              <a:rPr lang="en-US" dirty="0">
                <a:latin typeface="Calibri" pitchFamily="34"/>
              </a:rPr>
              <a:t>, confounders)-P(</a:t>
            </a:r>
            <a:r>
              <a:rPr lang="en-US" dirty="0" err="1">
                <a:latin typeface="Calibri" pitchFamily="34"/>
              </a:rPr>
              <a:t>Y|untreated</a:t>
            </a:r>
            <a:r>
              <a:rPr lang="en-US" dirty="0">
                <a:latin typeface="Calibri" pitchFamily="34"/>
              </a:rPr>
              <a:t>, confounders)≠0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491304" y="445739"/>
            <a:ext cx="8229627" cy="70564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l-GR" kern="0" dirty="0">
                <a:solidFill>
                  <a:srgbClr val="280099"/>
                </a:solidFill>
                <a:cs typeface="Tahoma" pitchFamily="2"/>
              </a:rPr>
              <a:t>Μελέτες Παρατήρησης</a:t>
            </a:r>
          </a:p>
        </p:txBody>
      </p:sp>
    </p:spTree>
    <p:extLst>
      <p:ext uri="{BB962C8B-B14F-4D97-AF65-F5344CB8AC3E}">
        <p14:creationId xmlns:p14="http://schemas.microsoft.com/office/powerpoint/2010/main" val="6255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0080"/>
                </a:solidFill>
              </a:rPr>
              <a:t>Παράδειγμα ερμηνείας </a:t>
            </a:r>
            <a:r>
              <a:rPr lang="el-GR" dirty="0" err="1">
                <a:solidFill>
                  <a:srgbClr val="000080"/>
                </a:solidFill>
              </a:rPr>
              <a:t>πολυπαραγοντικού</a:t>
            </a:r>
            <a:r>
              <a:rPr lang="el-GR" dirty="0">
                <a:solidFill>
                  <a:srgbClr val="000080"/>
                </a:solidFill>
              </a:rPr>
              <a:t> μοντέλου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08752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00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008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008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srgbClr val="00008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l-GR" b="0" i="1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l-GR" b="0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sSub>
                      <m:sSubPr>
                        <m:ctrlPr>
                          <a:rPr lang="en-US" i="1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l-GR" b="0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𝜃𝜀𝜌𝛼𝜋𝜀𝜄𝛼</m:t>
                    </m:r>
                    <m: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l-GR" b="0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𝛽𝛼𝜌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ύ</m:t>
                    </m:r>
                    <m: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𝜏𝜂𝜏𝛼</m:t>
                    </m:r>
                    <m: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ό</m:t>
                    </m:r>
                    <m: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𝜎𝜊𝜐</m:t>
                    </m:r>
                    <m: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=−1.5−0.8×</m:t>
                    </m:r>
                    <m: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𝜃𝜀𝜌𝛼𝜋𝜀𝜄𝛼</m:t>
                    </m:r>
                    <m: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+1.2×</m:t>
                    </m:r>
                    <m: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𝛽𝛼𝜌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ύ</m:t>
                    </m:r>
                    <m: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𝜏𝜂𝜏𝛼</m:t>
                    </m:r>
                    <m: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ό</m:t>
                    </m:r>
                    <m:r>
                      <a:rPr lang="el-GR" b="0" i="1" smtClean="0">
                        <a:solidFill>
                          <a:srgbClr val="00008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𝜎𝜊𝜐</m:t>
                    </m:r>
                  </m:oMath>
                </a14:m>
                <a:endParaRPr lang="el-GR" b="0" dirty="0">
                  <a:solidFill>
                    <a:srgbClr val="000080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>
                    <a:solidFill>
                      <a:srgbClr val="000080"/>
                    </a:solidFill>
                  </a:rPr>
                  <a:t>Έκβαση: Νοσηλεία (</a:t>
                </a:r>
                <a:r>
                  <a:rPr lang="el-GR" dirty="0" err="1">
                    <a:solidFill>
                      <a:srgbClr val="000080"/>
                    </a:solidFill>
                  </a:rPr>
                  <a:t>δίτιμη</a:t>
                </a:r>
                <a:r>
                  <a:rPr lang="el-GR" dirty="0">
                    <a:solidFill>
                      <a:srgbClr val="000080"/>
                    </a:solidFill>
                  </a:rPr>
                  <a:t>)</a:t>
                </a:r>
              </a:p>
              <a:p>
                <a:pPr lvl="1"/>
                <a:r>
                  <a:rPr lang="el-GR" dirty="0" err="1">
                    <a:solidFill>
                      <a:srgbClr val="000080"/>
                    </a:solidFill>
                  </a:rPr>
                  <a:t>Δίτιμες</a:t>
                </a:r>
                <a:r>
                  <a:rPr lang="el-GR" dirty="0">
                    <a:solidFill>
                      <a:srgbClr val="000080"/>
                    </a:solidFill>
                  </a:rPr>
                  <a:t> </a:t>
                </a:r>
                <a:r>
                  <a:rPr lang="el-GR" dirty="0" err="1">
                    <a:solidFill>
                      <a:srgbClr val="000080"/>
                    </a:solidFill>
                  </a:rPr>
                  <a:t>συμμεταβλητές</a:t>
                </a:r>
                <a:r>
                  <a:rPr lang="el-GR" dirty="0">
                    <a:solidFill>
                      <a:srgbClr val="000080"/>
                    </a:solidFill>
                  </a:rPr>
                  <a:t>: θεραπεία ναι/όχι (0/1) και βαρύτητα νόσου μη σοβαρή/σοβαρή (0/1)</a:t>
                </a:r>
              </a:p>
              <a:p>
                <a:r>
                  <a:rPr lang="el-GR" dirty="0">
                    <a:solidFill>
                      <a:srgbClr val="000080"/>
                    </a:solidFill>
                  </a:rPr>
                  <a:t>Ανάμεσα στα άτομα με ίδια βαρύτητα νόσου, η θεραπεία μειώνει τον κίνδυνο νοσηλείας κατά 55% (</a:t>
                </a:r>
                <a:r>
                  <a:rPr lang="en-US" dirty="0">
                    <a:solidFill>
                      <a:srgbClr val="000080"/>
                    </a:solidFill>
                  </a:rPr>
                  <a:t>odds ratio=</a:t>
                </a:r>
                <a:r>
                  <a:rPr lang="en-US" dirty="0" err="1">
                    <a:solidFill>
                      <a:srgbClr val="000080"/>
                    </a:solidFill>
                  </a:rPr>
                  <a:t>exp</a:t>
                </a:r>
                <a:r>
                  <a:rPr lang="en-US" dirty="0">
                    <a:solidFill>
                      <a:srgbClr val="000080"/>
                    </a:solidFill>
                  </a:rPr>
                  <a:t>(-0.8)=0.45)</a:t>
                </a:r>
              </a:p>
              <a:p>
                <a:endParaRPr lang="en-US" dirty="0">
                  <a:solidFill>
                    <a:srgbClr val="000080"/>
                  </a:solidFill>
                </a:endParaRPr>
              </a:p>
              <a:p>
                <a:r>
                  <a:rPr lang="el-GR" dirty="0">
                    <a:solidFill>
                      <a:srgbClr val="000080"/>
                    </a:solidFill>
                  </a:rPr>
                  <a:t>Όταν κάνουμε </a:t>
                </a:r>
                <a:r>
                  <a:rPr lang="el-GR" dirty="0" err="1">
                    <a:solidFill>
                      <a:srgbClr val="000080"/>
                    </a:solidFill>
                  </a:rPr>
                  <a:t>conditioning</a:t>
                </a:r>
                <a:r>
                  <a:rPr lang="el-GR" dirty="0">
                    <a:solidFill>
                      <a:srgbClr val="000080"/>
                    </a:solidFill>
                  </a:rPr>
                  <a:t> σε παράγοντες συγκρίνουμε άτομα που έχουν ίδια </a:t>
                </a:r>
                <a:r>
                  <a:rPr lang="el-GR" dirty="0" err="1">
                    <a:solidFill>
                      <a:srgbClr val="000080"/>
                    </a:solidFill>
                  </a:rPr>
                  <a:t>χαρακτηριστίκά</a:t>
                </a:r>
                <a:r>
                  <a:rPr lang="el-GR" dirty="0">
                    <a:solidFill>
                      <a:srgbClr val="000080"/>
                    </a:solidFill>
                  </a:rPr>
                  <a:t>, και βλέπουμε πώς αλλάζει η έκβαση ανάλογα με τη θεραπεία. Αυτό λέγεται </a:t>
                </a:r>
                <a:r>
                  <a:rPr lang="el-GR" sz="3000" b="1" u="sng" dirty="0" err="1">
                    <a:solidFill>
                      <a:srgbClr val="000080"/>
                    </a:solidFill>
                  </a:rPr>
                  <a:t>conditional</a:t>
                </a:r>
                <a:r>
                  <a:rPr lang="el-GR" sz="3000" b="1" u="sng" dirty="0">
                    <a:solidFill>
                      <a:srgbClr val="000080"/>
                    </a:solidFill>
                  </a:rPr>
                  <a:t> </a:t>
                </a:r>
                <a:r>
                  <a:rPr lang="el-GR" sz="3000" b="1" u="sng" dirty="0" err="1">
                    <a:solidFill>
                      <a:srgbClr val="000080"/>
                    </a:solidFill>
                  </a:rPr>
                  <a:t>effect</a:t>
                </a:r>
                <a:r>
                  <a:rPr lang="el-GR" dirty="0">
                    <a:solidFill>
                      <a:srgbClr val="00008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08752"/>
                <a:ext cx="10515600" cy="4351338"/>
              </a:xfrm>
              <a:blipFill>
                <a:blip r:embed="rId3"/>
                <a:stretch>
                  <a:fillRect l="-928" r="-1797" b="-15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5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03623" y="1"/>
            <a:ext cx="93002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2516" y="2410135"/>
            <a:ext cx="5865221" cy="421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l-G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l-GR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l-GR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l-GR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l-GR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marL="80650" indent="-7201">
              <a:buClr>
                <a:srgbClr val="FF6633"/>
              </a:buClr>
              <a:buNone/>
            </a:pPr>
            <a:r>
              <a:rPr lang="el-GR" sz="2800" dirty="0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Η διόρθωση μέσω πολυπαραγοντικών μοντέλων (δηλαδή η εκτίμηση της επίδρασης της θεραπείας δεδομένων των </a:t>
            </a:r>
            <a:r>
              <a:rPr lang="el-GR" sz="2800" dirty="0" err="1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συγχυτικών</a:t>
            </a:r>
            <a:r>
              <a:rPr lang="el-GR" sz="2800" dirty="0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 παραγόντων- </a:t>
            </a:r>
            <a:r>
              <a:rPr lang="el-GR" sz="2800" dirty="0" err="1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conditioning</a:t>
            </a:r>
            <a:r>
              <a:rPr lang="el-GR" sz="2800" dirty="0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) δίνει αποτελέσματα που ερμηνεύονται ως </a:t>
            </a:r>
            <a:r>
              <a:rPr lang="el-GR" sz="2800" b="1" dirty="0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η μέση επίδραση της θεραπείας στα άτομα που πράγματι έλαβαν τη θεραπεία</a:t>
            </a:r>
            <a:r>
              <a:rPr lang="el-GR" sz="2800" dirty="0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1242" y="2410135"/>
            <a:ext cx="4802451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Αυτό το μέτρο είναι γνωστό ως </a:t>
            </a:r>
            <a:r>
              <a:rPr lang="el-GR" sz="2800" b="1" dirty="0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Μέση Επίδραση της Θεραπείας στους </a:t>
            </a:r>
            <a:r>
              <a:rPr lang="el-GR" sz="2800" b="1" dirty="0" err="1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Θεραπευθέντες</a:t>
            </a:r>
            <a:r>
              <a:rPr lang="el-GR" sz="2800" b="1" dirty="0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 (ATT - </a:t>
            </a:r>
            <a:r>
              <a:rPr lang="el-GR" sz="2800" b="1" dirty="0" err="1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Average</a:t>
            </a:r>
            <a:r>
              <a:rPr lang="el-GR" sz="2800" b="1" dirty="0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el-GR" sz="2800" b="1" dirty="0" err="1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Treatment</a:t>
            </a:r>
            <a:r>
              <a:rPr lang="el-GR" sz="2800" b="1" dirty="0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el-GR" sz="2800" b="1" dirty="0" err="1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Effect</a:t>
            </a:r>
            <a:r>
              <a:rPr lang="el-GR" sz="2800" b="1" dirty="0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 on the </a:t>
            </a:r>
            <a:r>
              <a:rPr lang="el-GR" sz="2800" b="1" dirty="0" err="1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Treated</a:t>
            </a:r>
            <a:r>
              <a:rPr lang="el-GR" sz="2800" b="1" dirty="0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) </a:t>
            </a:r>
            <a:r>
              <a:rPr lang="el-GR" sz="2800" dirty="0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και διαφέρει από τη </a:t>
            </a:r>
            <a:r>
              <a:rPr lang="el-GR" sz="2800" b="1" dirty="0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Μέση Επίδραση στον Πληθυσμό (ATE - </a:t>
            </a:r>
            <a:r>
              <a:rPr lang="el-GR" sz="2800" b="1" dirty="0" err="1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Average</a:t>
            </a:r>
            <a:r>
              <a:rPr lang="el-GR" sz="2800" b="1" dirty="0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el-GR" sz="2800" b="1" dirty="0" err="1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Treatment</a:t>
            </a:r>
            <a:r>
              <a:rPr lang="el-GR" sz="2800" b="1" dirty="0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 </a:t>
            </a:r>
            <a:r>
              <a:rPr lang="el-GR" sz="2800" b="1" dirty="0" err="1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Effect</a:t>
            </a:r>
            <a:r>
              <a:rPr lang="el-GR" sz="2800" b="1" dirty="0">
                <a:solidFill>
                  <a:srgbClr val="000080"/>
                </a:solidFill>
                <a:latin typeface="Calibri" pitchFamily="34"/>
                <a:ea typeface="Andale Sans UI" pitchFamily="2"/>
                <a:cs typeface="Tahoma" pitchFamily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1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06C6862F-EBB7-7BC0-CA53-B94A243F4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" y="0"/>
            <a:ext cx="12195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2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31850" y="983674"/>
            <a:ext cx="10515600" cy="2569424"/>
          </a:xfrm>
        </p:spPr>
        <p:txBody>
          <a:bodyPr>
            <a:normAutofit fontScale="90000"/>
          </a:bodyPr>
          <a:lstStyle/>
          <a:p>
            <a:r>
              <a:rPr lang="el-GR" sz="6600" b="1" dirty="0">
                <a:solidFill>
                  <a:srgbClr val="000080"/>
                </a:solidFill>
              </a:rPr>
              <a:t>Μια διαφορετική προσέγγιση </a:t>
            </a:r>
            <a:r>
              <a:rPr lang="el-GR" sz="6600" dirty="0">
                <a:solidFill>
                  <a:srgbClr val="000080"/>
                </a:solidFill>
              </a:rPr>
              <a:t/>
            </a:r>
            <a:br>
              <a:rPr lang="el-GR" sz="6600" dirty="0">
                <a:solidFill>
                  <a:srgbClr val="000080"/>
                </a:solidFill>
              </a:rPr>
            </a:br>
            <a:r>
              <a:rPr lang="el-GR" sz="6600" dirty="0">
                <a:solidFill>
                  <a:srgbClr val="000080"/>
                </a:solidFill>
                <a:latin typeface="+mn-lt"/>
                <a:ea typeface="Andale Sans UI" pitchFamily="2"/>
                <a:cs typeface="Tahoma" pitchFamily="2"/>
              </a:rPr>
              <a:t>για την ανάλυση Δεδομένων Παρατήρησης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rgbClr val="000080"/>
                </a:solidFill>
              </a:rPr>
              <a:t>Εκτιμήσεις με </a:t>
            </a:r>
            <a:r>
              <a:rPr lang="el-GR" sz="3600" dirty="0" err="1">
                <a:solidFill>
                  <a:srgbClr val="000080"/>
                </a:solidFill>
              </a:rPr>
              <a:t>αιτιακή</a:t>
            </a:r>
            <a:r>
              <a:rPr lang="el-GR" sz="3600" dirty="0">
                <a:solidFill>
                  <a:srgbClr val="000080"/>
                </a:solidFill>
              </a:rPr>
              <a:t> ερμηνεία</a:t>
            </a:r>
          </a:p>
        </p:txBody>
      </p:sp>
    </p:spTree>
    <p:extLst>
      <p:ext uri="{BB962C8B-B14F-4D97-AF65-F5344CB8AC3E}">
        <p14:creationId xmlns:p14="http://schemas.microsoft.com/office/powerpoint/2010/main" val="9056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7F1004-D6D8-B2A9-AB7D-D3ADC274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7603DC9-E800-8546-B211-7A0F4EFDE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Εικόνα που περιέχει κείμενο, στιγμιότυπο οθόνη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FECF5BE5-D800-CD5E-043F-AC5E6EBA0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" y="0"/>
            <a:ext cx="12202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135A2C-7425-F3E3-7FA9-7378461E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958B550-E1A4-6E73-C557-0EA237B09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Εικόνα που περιέχει κείμενο, στιγμιότυπο οθόνη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262D9144-5B3C-034B-8F42-B0FD1EEBB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12" y="0"/>
            <a:ext cx="12193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9B31D3-1CEB-6574-2AB1-5828EF87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21736"/>
          </a:xfrm>
        </p:spPr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AAFF97-95DD-CC8F-F905-E6D4E427FE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54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041475-CFE9-61AD-6889-F9CD04D0D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8C76696-AB31-9B7B-EB43-21053A3ECB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Εικόνα που περιέχει κείμενο, διάγραμμα, στιγμιότυπο οθόνης, γραμμή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4F2DA1A7-3C35-3410-FCC1-709ADDF6E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25" y="98892"/>
            <a:ext cx="10620375" cy="676106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46" y="98892"/>
            <a:ext cx="10402207" cy="686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D500BF-7A68-F197-609E-5E5096DA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2014255-EB0E-591A-5ECA-304115BF85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Εικόνα που περιέχει κείμενο, στιγμιότυπο οθόνη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FD18C629-E166-D360-594E-A2BA56971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2" y="0"/>
            <a:ext cx="1219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8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A99616-E701-F489-6C31-0708F2A4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CC4A737-0873-2D3D-78E5-E1A2C2343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Εικόνα που περιέχει κείμενο, στιγμιότυπο οθόνης, γραμματοσειρά, αριθμός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31CE0BC2-489A-B7D0-55A7-E53FCADE9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72" y="0"/>
            <a:ext cx="9081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1504C3-D934-7524-7395-AB0CDE9D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C1B87B2-32E6-DCEE-95BC-1A3DA4C58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Εικόνα που περιέχει κείμενο, στιγμιότυπο οθόνη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5EBABA71-E015-ACAC-5A76-32524F9AD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20" y="148759"/>
            <a:ext cx="9898154" cy="74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F15B20-0338-72FA-C7ED-7731C1E0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a typeface="+mj-lt"/>
                <a:cs typeface="+mj-lt"/>
              </a:rPr>
              <a:t>Αιτιολογικές επιδράσεις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E114251-AA17-25C9-3CA0-28DCB5104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ea typeface="+mn-lt"/>
                <a:cs typeface="+mn-lt"/>
              </a:rPr>
              <a:t>Οι </a:t>
            </a:r>
            <a:r>
              <a:rPr lang="el-GR" b="1" dirty="0">
                <a:ea typeface="+mn-lt"/>
                <a:cs typeface="+mn-lt"/>
              </a:rPr>
              <a:t>ατομικές αιτιολογικές επιδράσεις δεν μπορούν να </a:t>
            </a:r>
            <a:r>
              <a:rPr lang="el-GR" b="1" dirty="0" smtClean="0">
                <a:ea typeface="+mn-lt"/>
                <a:cs typeface="+mn-lt"/>
              </a:rPr>
              <a:t>εκτιμηθούν!</a:t>
            </a:r>
            <a:r>
              <a:rPr lang="el-GR" dirty="0" smtClean="0">
                <a:ea typeface="+mn-lt"/>
                <a:cs typeface="+mn-lt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l-GR" b="1" dirty="0">
                <a:ea typeface="+mn-lt"/>
                <a:cs typeface="+mn-lt"/>
              </a:rPr>
              <a:t>Ο</a:t>
            </a:r>
            <a:r>
              <a:rPr lang="el-GR" b="1" dirty="0" smtClean="0">
                <a:ea typeface="+mn-lt"/>
                <a:cs typeface="+mn-lt"/>
              </a:rPr>
              <a:t>ι </a:t>
            </a:r>
            <a:r>
              <a:rPr lang="el-GR" b="1" dirty="0">
                <a:ea typeface="+mn-lt"/>
                <a:cs typeface="+mn-lt"/>
              </a:rPr>
              <a:t>εν δυνάμει εκβάσεις παρουσία και απουσία θεραπείας δεν μπορούν να παρατηρηθούν για το ίδιο άτομο</a:t>
            </a:r>
            <a:endParaRPr lang="el-GR" b="1" dirty="0"/>
          </a:p>
          <a:p>
            <a:pPr>
              <a:lnSpc>
                <a:spcPct val="150000"/>
              </a:lnSpc>
            </a:pPr>
            <a:endParaRPr lang="el-GR" dirty="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el-GR" dirty="0">
                <a:ea typeface="+mn-lt"/>
                <a:cs typeface="+mn-lt"/>
              </a:rPr>
              <a:t>Εναλλακτικά, εκτιμώνται οι </a:t>
            </a:r>
            <a:r>
              <a:rPr lang="el-GR" b="1" dirty="0">
                <a:ea typeface="+mn-lt"/>
                <a:cs typeface="+mn-lt"/>
              </a:rPr>
              <a:t>μέσες αιτιολογικές επιδράσεις</a:t>
            </a:r>
            <a:r>
              <a:rPr lang="el-GR" dirty="0">
                <a:ea typeface="+mn-lt"/>
                <a:cs typeface="+mn-lt"/>
              </a:rPr>
              <a:t> στον πληθυσμό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76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3B22E7-5263-D7A6-9CA2-EFBDF423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Αιτιολογικές επιδράσεις στον πληθυσμό</a:t>
            </a:r>
          </a:p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209214-4835-F484-03C8-1D717512E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ea typeface="+mn-lt"/>
                <a:cs typeface="+mn-lt"/>
              </a:rPr>
              <a:t>Αν </a:t>
            </a:r>
            <a:r>
              <a:rPr lang="el-GR" dirty="0" smtClean="0">
                <a:ea typeface="+mn-lt"/>
                <a:cs typeface="+mn-lt"/>
              </a:rPr>
              <a:t>E[</a:t>
            </a:r>
            <a:r>
              <a:rPr lang="el-GR" dirty="0" err="1" smtClean="0">
                <a:ea typeface="+mn-lt"/>
                <a:cs typeface="+mn-lt"/>
              </a:rPr>
              <a:t>Y</a:t>
            </a:r>
            <a:r>
              <a:rPr lang="el-GR" baseline="30000" dirty="0" err="1" smtClean="0">
                <a:ea typeface="+mn-lt"/>
                <a:cs typeface="+mn-lt"/>
              </a:rPr>
              <a:t>α</a:t>
            </a:r>
            <a:r>
              <a:rPr lang="el-GR" baseline="30000" dirty="0" smtClean="0">
                <a:ea typeface="+mn-lt"/>
                <a:cs typeface="+mn-lt"/>
              </a:rPr>
              <a:t>=1</a:t>
            </a:r>
            <a:r>
              <a:rPr lang="el-GR" dirty="0">
                <a:ea typeface="+mn-lt"/>
                <a:cs typeface="+mn-lt"/>
              </a:rPr>
              <a:t>] ή E[Y</a:t>
            </a:r>
            <a:r>
              <a:rPr lang="el-GR" baseline="30000" dirty="0">
                <a:ea typeface="+mn-lt"/>
                <a:cs typeface="+mn-lt"/>
              </a:rPr>
              <a:t>1</a:t>
            </a:r>
            <a:r>
              <a:rPr lang="el-GR" dirty="0">
                <a:ea typeface="+mn-lt"/>
                <a:cs typeface="+mn-lt"/>
              </a:rPr>
              <a:t>] η</a:t>
            </a:r>
            <a:r>
              <a:rPr lang="el-GR" dirty="0" smtClean="0">
                <a:ea typeface="+mn-lt"/>
                <a:cs typeface="+mn-lt"/>
              </a:rPr>
              <a:t> </a:t>
            </a:r>
            <a:r>
              <a:rPr lang="el-GR" dirty="0">
                <a:ea typeface="+mn-lt"/>
                <a:cs typeface="+mn-lt"/>
              </a:rPr>
              <a:t>μέση εν δυνάμει έκβαση </a:t>
            </a:r>
            <a:r>
              <a:rPr lang="el-GR" b="1" dirty="0">
                <a:ea typeface="+mn-lt"/>
                <a:cs typeface="+mn-lt"/>
              </a:rPr>
              <a:t>αν υποθετικά όλα τα άτομα του πληθυσμού είχαν λάβει θεραπεία</a:t>
            </a:r>
            <a:r>
              <a:rPr lang="el-GR" dirty="0">
                <a:ea typeface="+mn-lt"/>
                <a:cs typeface="+mn-lt"/>
              </a:rPr>
              <a:t>, τότε </a:t>
            </a:r>
            <a:r>
              <a:rPr lang="el-GR" dirty="0" smtClean="0">
                <a:ea typeface="+mn-lt"/>
                <a:cs typeface="+mn-lt"/>
              </a:rPr>
              <a:t>λέμε υπάρχει </a:t>
            </a:r>
            <a:r>
              <a:rPr lang="el-GR" dirty="0">
                <a:ea typeface="+mn-lt"/>
                <a:cs typeface="+mn-lt"/>
              </a:rPr>
              <a:t>μέση αιτιολογική επίδραση της θεραπείας στον πληθυσμό αν ισχύει:</a:t>
            </a:r>
            <a:endParaRPr lang="el-GR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ea typeface="+mn-lt"/>
                <a:cs typeface="+mn-lt"/>
              </a:rPr>
              <a:t>			</a:t>
            </a:r>
            <a:r>
              <a:rPr lang="el-GR" sz="3200" dirty="0" smtClean="0">
                <a:ea typeface="+mn-lt"/>
                <a:cs typeface="+mn-lt"/>
              </a:rPr>
              <a:t>E[</a:t>
            </a:r>
            <a:r>
              <a:rPr lang="el-GR" sz="3200" dirty="0" err="1" smtClean="0">
                <a:ea typeface="+mn-lt"/>
                <a:cs typeface="+mn-lt"/>
              </a:rPr>
              <a:t>Y</a:t>
            </a:r>
            <a:r>
              <a:rPr lang="el-GR" sz="3200" baseline="30000" dirty="0" err="1" smtClean="0">
                <a:ea typeface="+mn-lt"/>
                <a:cs typeface="+mn-lt"/>
              </a:rPr>
              <a:t>α</a:t>
            </a:r>
            <a:r>
              <a:rPr lang="el-GR" sz="3200" baseline="30000" dirty="0" smtClean="0">
                <a:ea typeface="+mn-lt"/>
                <a:cs typeface="+mn-lt"/>
              </a:rPr>
              <a:t>=1</a:t>
            </a:r>
            <a:r>
              <a:rPr lang="el-GR" sz="3200" dirty="0">
                <a:ea typeface="+mn-lt"/>
                <a:cs typeface="+mn-lt"/>
              </a:rPr>
              <a:t>]≠E[</a:t>
            </a:r>
            <a:r>
              <a:rPr lang="el-GR" sz="3200" dirty="0" err="1">
                <a:ea typeface="+mn-lt"/>
                <a:cs typeface="+mn-lt"/>
              </a:rPr>
              <a:t>Y</a:t>
            </a:r>
            <a:r>
              <a:rPr lang="el-GR" sz="3200" baseline="30000" dirty="0" err="1">
                <a:ea typeface="+mn-lt"/>
                <a:cs typeface="+mn-lt"/>
              </a:rPr>
              <a:t>α</a:t>
            </a:r>
            <a:r>
              <a:rPr lang="el-GR" sz="3200" baseline="30000" dirty="0">
                <a:ea typeface="+mn-lt"/>
                <a:cs typeface="+mn-lt"/>
              </a:rPr>
              <a:t>=0</a:t>
            </a:r>
            <a:r>
              <a:rPr lang="el-GR" sz="3200" dirty="0">
                <a:ea typeface="+mn-lt"/>
                <a:cs typeface="+mn-lt"/>
              </a:rPr>
              <a:t>]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9381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CDC584-D509-383E-04B4-5AABE447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60925"/>
          </a:xfrm>
        </p:spPr>
        <p:txBody>
          <a:bodyPr/>
          <a:lstStyle/>
          <a:p>
            <a:pPr algn="ctr"/>
            <a:r>
              <a:rPr lang="el-GR" dirty="0" smtClean="0"/>
              <a:t>Προϋποθέσεις </a:t>
            </a:r>
            <a:r>
              <a:rPr lang="el-GR" dirty="0" err="1"/>
              <a:t>Συμπερασματολογίας</a:t>
            </a:r>
            <a:r>
              <a:rPr lang="el-GR" dirty="0"/>
              <a:t> Αιτιότητας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E34DFE-0CC4-68F7-2FA7-C7C87363E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45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Consistency (Συνέπεια)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78643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 smtClean="0"/>
              <a:t>Συνέπεια μεταξύ παρατηρούμενου </a:t>
            </a:r>
            <a:r>
              <a:rPr lang="en-US" dirty="0" smtClean="0"/>
              <a:t>(observed)</a:t>
            </a:r>
            <a:r>
              <a:rPr lang="el-GR" dirty="0" smtClean="0"/>
              <a:t> και μη παρατηρούμενου </a:t>
            </a:r>
            <a:r>
              <a:rPr lang="en-US" dirty="0" smtClean="0"/>
              <a:t>(counterfactual)</a:t>
            </a:r>
          </a:p>
          <a:p>
            <a:r>
              <a:rPr lang="el-GR" dirty="0" smtClean="0"/>
              <a:t>Το</a:t>
            </a:r>
            <a:r>
              <a:rPr b="1" dirty="0" smtClean="0"/>
              <a:t> </a:t>
            </a:r>
            <a:r>
              <a:rPr b="1" dirty="0"/>
              <a:t>παρα</a:t>
            </a:r>
            <a:r>
              <a:rPr b="1" dirty="0" err="1"/>
              <a:t>τηρούμενο</a:t>
            </a:r>
            <a:r>
              <a:rPr b="1" dirty="0"/>
              <a:t> απ</a:t>
            </a:r>
            <a:r>
              <a:rPr b="1" dirty="0" err="1"/>
              <a:t>οτέλεσμ</a:t>
            </a:r>
            <a:r>
              <a:rPr b="1" dirty="0"/>
              <a:t>α ενός ατόμου υπό τη θεραπεία που έλαβε</a:t>
            </a:r>
            <a:r>
              <a:rPr dirty="0"/>
              <a:t> είναι </a:t>
            </a:r>
            <a:r>
              <a:rPr b="1" dirty="0"/>
              <a:t>ίσο με το δυνητικό αποτέλεσμα που θα είχε το ίδιο άτομο αν του είχε ανατεθεί αυτή η θεραπεία</a:t>
            </a:r>
            <a:r>
              <a:rPr dirty="0"/>
              <a:t>. </a:t>
            </a:r>
            <a:endParaRPr lang="el-GR" dirty="0"/>
          </a:p>
          <a:p>
            <a:r>
              <a:rPr lang="el-GR" u="sng" dirty="0"/>
              <a:t>Δεν</a:t>
            </a:r>
            <a:r>
              <a:rPr u="sng" dirty="0"/>
              <a:t> υπ</a:t>
            </a:r>
            <a:r>
              <a:rPr u="sng" dirty="0" err="1"/>
              <a:t>άρχουν</a:t>
            </a:r>
            <a:r>
              <a:rPr u="sng" dirty="0"/>
              <a:t> </a:t>
            </a:r>
            <a:r>
              <a:rPr u="sng" dirty="0" err="1"/>
              <a:t>δι</a:t>
            </a:r>
            <a:r>
              <a:rPr u="sng" dirty="0"/>
              <a:t>αφορετικοί τρόποι λήψης της ίδιας θεραπείας που να οδηγούν σε διαφορετικά αποτελέσματα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r>
              <a:rPr dirty="0"/>
              <a:t>Hernán, M. A., &amp; Robins, J. M. (2020). Causal Inference: What If. </a:t>
            </a:r>
            <a:r>
              <a:rPr dirty="0" smtClean="0"/>
              <a:t>Chapman </a:t>
            </a:r>
            <a:r>
              <a:rPr dirty="0"/>
              <a:t>&amp; Hall/CRC.</a:t>
            </a:r>
          </a:p>
        </p:txBody>
      </p:sp>
    </p:spTree>
    <p:extLst>
      <p:ext uri="{BB962C8B-B14F-4D97-AF65-F5344CB8AC3E}">
        <p14:creationId xmlns:p14="http://schemas.microsoft.com/office/powerpoint/2010/main" val="31400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Consistency – Παράδειγμα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61666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l-GR" sz="3800" dirty="0"/>
              <a:t>Μελετάμε</a:t>
            </a:r>
            <a:r>
              <a:rPr sz="3800" dirty="0"/>
              <a:t> την επίδραση ενός φαρμάκου Α στη μείωση της πίεσης</a:t>
            </a:r>
            <a:endParaRPr lang="el-GR" sz="3800" dirty="0" err="1"/>
          </a:p>
          <a:p>
            <a:pPr>
              <a:lnSpc>
                <a:spcPct val="160000"/>
              </a:lnSpc>
            </a:pPr>
            <a:r>
              <a:rPr lang="el-GR" sz="3800" dirty="0"/>
              <a:t>Υπόθεση:</a:t>
            </a:r>
            <a:r>
              <a:rPr sz="3800" dirty="0"/>
              <a:t> </a:t>
            </a:r>
            <a:r>
              <a:rPr lang="el-GR" sz="3800" dirty="0"/>
              <a:t>Όλοι</a:t>
            </a:r>
            <a:r>
              <a:rPr sz="3800" dirty="0"/>
              <a:t> οι συμμετέχοντες που έλαβαν το φάρμακο Α είχαν την ίδια μορφή και δόση του φαρμάκου. </a:t>
            </a:r>
            <a:endParaRPr lang="el-GR" sz="3800" dirty="0"/>
          </a:p>
          <a:p>
            <a:pPr lvl="1">
              <a:lnSpc>
                <a:spcPct val="160000"/>
              </a:lnSpc>
              <a:buFont typeface="Courier New" panose="020B0604020202020204" pitchFamily="34" charset="0"/>
              <a:buChar char="o"/>
            </a:pPr>
            <a:r>
              <a:rPr sz="3800" dirty="0" err="1"/>
              <a:t>Αν</a:t>
            </a:r>
            <a:r>
              <a:rPr sz="3800" dirty="0"/>
              <a:t> </a:t>
            </a:r>
            <a:r>
              <a:rPr sz="3800" dirty="0" err="1"/>
              <a:t>μερικοί</a:t>
            </a:r>
            <a:r>
              <a:rPr sz="3800" dirty="0"/>
              <a:t> </a:t>
            </a:r>
            <a:r>
              <a:rPr sz="3800" dirty="0" err="1"/>
              <a:t>το</a:t>
            </a:r>
            <a:r>
              <a:rPr sz="3800" dirty="0"/>
              <a:t> π</a:t>
            </a:r>
            <a:r>
              <a:rPr sz="3800" dirty="0" err="1"/>
              <a:t>ήρ</a:t>
            </a:r>
            <a:r>
              <a:rPr sz="3800" dirty="0"/>
              <a:t>αν από </a:t>
            </a:r>
            <a:r>
              <a:rPr sz="3800" dirty="0" err="1"/>
              <a:t>το</a:t>
            </a:r>
            <a:r>
              <a:rPr sz="3800" dirty="0"/>
              <a:t> </a:t>
            </a:r>
            <a:r>
              <a:rPr sz="3800" dirty="0" err="1"/>
              <a:t>στόμ</a:t>
            </a:r>
            <a:r>
              <a:rPr sz="3800" dirty="0"/>
              <a:t>α και </a:t>
            </a:r>
            <a:r>
              <a:rPr sz="3800" dirty="0" err="1"/>
              <a:t>άλλοι</a:t>
            </a:r>
            <a:r>
              <a:rPr sz="3800" dirty="0"/>
              <a:t> </a:t>
            </a:r>
            <a:r>
              <a:rPr sz="3800" dirty="0" err="1"/>
              <a:t>ενδοφλέ</a:t>
            </a:r>
            <a:r>
              <a:rPr sz="3800" dirty="0"/>
              <a:t>βια, η υπ</a:t>
            </a:r>
            <a:r>
              <a:rPr sz="3800" dirty="0" err="1"/>
              <a:t>όθεση</a:t>
            </a:r>
            <a:r>
              <a:rPr sz="3800" dirty="0"/>
              <a:t> </a:t>
            </a:r>
            <a:r>
              <a:rPr sz="3800" dirty="0" err="1"/>
              <a:t>συνέ</a:t>
            </a:r>
            <a:r>
              <a:rPr sz="3800" dirty="0"/>
              <a:t>π</a:t>
            </a:r>
            <a:r>
              <a:rPr sz="3800" dirty="0" err="1"/>
              <a:t>ει</a:t>
            </a:r>
            <a:r>
              <a:rPr sz="3800" dirty="0"/>
              <a:t>ας παραβ</a:t>
            </a:r>
            <a:r>
              <a:rPr sz="3800" dirty="0" err="1"/>
              <a:t>ιάζετ</a:t>
            </a:r>
            <a:r>
              <a:rPr sz="3800" dirty="0"/>
              <a:t>αι.</a:t>
            </a:r>
          </a:p>
          <a:p>
            <a:pPr>
              <a:lnSpc>
                <a:spcPct val="160000"/>
              </a:lnSpc>
            </a:pPr>
            <a:endParaRPr lang="el-GR" dirty="0"/>
          </a:p>
          <a:p>
            <a:pPr marL="0" indent="0" algn="r">
              <a:lnSpc>
                <a:spcPct val="160000"/>
              </a:lnSpc>
              <a:buNone/>
            </a:pPr>
            <a:r>
              <a:rPr dirty="0"/>
              <a:t/>
            </a:r>
            <a:br>
              <a:rPr dirty="0"/>
            </a:br>
            <a:r>
              <a:rPr dirty="0"/>
              <a:t> </a:t>
            </a:r>
            <a:r>
              <a:rPr dirty="0" err="1" smtClean="0"/>
              <a:t>Hernán</a:t>
            </a:r>
            <a:r>
              <a:rPr dirty="0" smtClean="0"/>
              <a:t> </a:t>
            </a:r>
            <a:r>
              <a:rPr dirty="0"/>
              <a:t>&amp; Robins (2020)</a:t>
            </a:r>
          </a:p>
        </p:txBody>
      </p:sp>
    </p:spTree>
    <p:extLst>
      <p:ext uri="{BB962C8B-B14F-4D97-AF65-F5344CB8AC3E}">
        <p14:creationId xmlns:p14="http://schemas.microsoft.com/office/powerpoint/2010/main" val="2585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Conditional Exchangeability </a:t>
            </a:r>
            <a:r>
              <a:rPr dirty="0" smtClean="0"/>
              <a:t>(</a:t>
            </a:r>
            <a:r>
              <a:rPr lang="el-GR" dirty="0" smtClean="0"/>
              <a:t>Δεσμευμένη </a:t>
            </a:r>
            <a:r>
              <a:rPr dirty="0" err="1" smtClean="0"/>
              <a:t>Αντ</a:t>
            </a:r>
            <a:r>
              <a:rPr dirty="0" smtClean="0"/>
              <a:t>αλλαξιμότητα)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>Δεδομένων</a:t>
            </a:r>
            <a:r>
              <a:rPr dirty="0"/>
              <a:t> όλων των </a:t>
            </a:r>
            <a:r>
              <a:rPr dirty="0" err="1"/>
              <a:t>συγχυτικών</a:t>
            </a:r>
            <a:r>
              <a:rPr dirty="0"/>
              <a:t> παραγόντων, η </a:t>
            </a:r>
            <a:r>
              <a:rPr lang="el-GR" dirty="0" smtClean="0"/>
              <a:t>λήψη </a:t>
            </a:r>
            <a:r>
              <a:rPr dirty="0" err="1" smtClean="0"/>
              <a:t>θερ</a:t>
            </a:r>
            <a:r>
              <a:rPr dirty="0" smtClean="0"/>
              <a:t>απείας </a:t>
            </a:r>
            <a:r>
              <a:rPr dirty="0"/>
              <a:t>είναι ανεξάρτητη από </a:t>
            </a:r>
            <a:r>
              <a:rPr dirty="0" smtClean="0"/>
              <a:t>τ</a:t>
            </a:r>
            <a:r>
              <a:rPr lang="el-GR" dirty="0" smtClean="0"/>
              <a:t>ην</a:t>
            </a:r>
            <a:r>
              <a:rPr dirty="0" smtClean="0"/>
              <a:t> </a:t>
            </a:r>
            <a:r>
              <a:rPr lang="el-GR" dirty="0" smtClean="0"/>
              <a:t>έκβαση που θα είχε το άτομο στην περίπτωση που δε λάμβανε θεραπεία</a:t>
            </a:r>
            <a:r>
              <a:rPr dirty="0" smtClean="0"/>
              <a:t>. 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dirty="0" err="1"/>
              <a:t>Δηλ</a:t>
            </a:r>
            <a:r>
              <a:rPr dirty="0"/>
              <a:t>αδή, μετά τον έλεγχο για τα κατάλληλα χαρακτηριστικά, οι ομάδες θεραπείας και ελέγχου είναι </a:t>
            </a:r>
            <a:r>
              <a:rPr lang="el-GR" dirty="0" smtClean="0"/>
              <a:t>ανταλλάξιμες</a:t>
            </a:r>
            <a:r>
              <a:rPr dirty="0" smtClean="0"/>
              <a:t> </a:t>
            </a:r>
            <a:r>
              <a:rPr dirty="0"/>
              <a:t>όπ</a:t>
            </a:r>
            <a:r>
              <a:rPr dirty="0" err="1"/>
              <a:t>ως</a:t>
            </a:r>
            <a:r>
              <a:rPr dirty="0"/>
              <a:t> </a:t>
            </a:r>
            <a:r>
              <a:rPr dirty="0" err="1"/>
              <a:t>σε</a:t>
            </a:r>
            <a:r>
              <a:rPr dirty="0"/>
              <a:t> </a:t>
            </a:r>
            <a:r>
              <a:rPr dirty="0" err="1"/>
              <a:t>μι</a:t>
            </a:r>
            <a:r>
              <a:rPr dirty="0"/>
              <a:t>α τυχαιοποιημένη μελέτη.</a:t>
            </a:r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endParaRPr lang="en-US" dirty="0" smtClean="0"/>
          </a:p>
          <a:p>
            <a:pPr marL="0" indent="0">
              <a:buNone/>
            </a:pPr>
            <a:endParaRPr lang="el-GR" dirty="0"/>
          </a:p>
          <a:p>
            <a:r>
              <a:rPr sz="2000" dirty="0"/>
              <a:t>Rosenbaum, P. R., &amp; Rubin, D. B. (1983). The central role of the propensity score in observational studies for causal effects. </a:t>
            </a:r>
            <a:r>
              <a:rPr sz="2000" dirty="0" err="1"/>
              <a:t>Biometrika</a:t>
            </a:r>
            <a:r>
              <a:rPr sz="2000" dirty="0"/>
              <a:t>, 70(1), 41–55.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0" y="3857897"/>
            <a:ext cx="3657600" cy="140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0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EABED4-56DB-83E9-8BCA-A6F88168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Εικόνα που περιέχει κείμενο, στιγμιότυπο οθόνης, γραμματοσειρά, αριθμός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AA66EA8E-3AD6-76EB-A970-C2C3D277D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43" y="-933"/>
            <a:ext cx="11707283" cy="68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Conditional Exchangeability – Παράδειγμα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dirty="0"/>
              <a:t>Σε μελέτη για την επίδραση της φυσικής άσκησης στην καρδιαγγειακή υγεία, πρέπει να ληφθούν υπόψη παράγοντες όπως ηλικία, φύλο και </a:t>
            </a:r>
            <a:r>
              <a:rPr dirty="0" err="1"/>
              <a:t>προϋπάρχουσες</a:t>
            </a:r>
            <a:r>
              <a:rPr dirty="0"/>
              <a:t> παθήσεις. 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dirty="0" err="1"/>
              <a:t>Αν</a:t>
            </a:r>
            <a:r>
              <a:rPr dirty="0"/>
              <a:t> α</a:t>
            </a:r>
            <a:r>
              <a:rPr dirty="0" err="1"/>
              <a:t>υτοί</a:t>
            </a:r>
            <a:r>
              <a:rPr dirty="0"/>
              <a:t> </a:t>
            </a:r>
            <a:r>
              <a:rPr dirty="0" err="1"/>
              <a:t>οι</a:t>
            </a:r>
            <a:r>
              <a:rPr dirty="0"/>
              <a:t> πα</a:t>
            </a:r>
            <a:r>
              <a:rPr dirty="0" err="1"/>
              <a:t>ράγοντες</a:t>
            </a:r>
            <a:r>
              <a:rPr dirty="0"/>
              <a:t> </a:t>
            </a:r>
            <a:r>
              <a:rPr dirty="0" err="1"/>
              <a:t>ελεγχθούν</a:t>
            </a:r>
            <a:r>
              <a:rPr dirty="0"/>
              <a:t> </a:t>
            </a:r>
            <a:r>
              <a:rPr dirty="0" err="1"/>
              <a:t>σωστά</a:t>
            </a:r>
            <a:r>
              <a:rPr dirty="0"/>
              <a:t>, </a:t>
            </a:r>
            <a:r>
              <a:rPr dirty="0" err="1"/>
              <a:t>οι</a:t>
            </a:r>
            <a:r>
              <a:rPr dirty="0"/>
              <a:t> </a:t>
            </a:r>
            <a:r>
              <a:rPr dirty="0" err="1"/>
              <a:t>ομάδες</a:t>
            </a:r>
            <a:r>
              <a:rPr dirty="0"/>
              <a:t> </a:t>
            </a:r>
            <a:r>
              <a:rPr dirty="0" err="1"/>
              <a:t>άσκησης</a:t>
            </a:r>
            <a:r>
              <a:rPr dirty="0"/>
              <a:t> και </a:t>
            </a:r>
            <a:r>
              <a:rPr dirty="0" err="1"/>
              <a:t>μη-άσκησης</a:t>
            </a:r>
            <a:r>
              <a:rPr dirty="0"/>
              <a:t> </a:t>
            </a:r>
            <a:r>
              <a:rPr dirty="0" err="1"/>
              <a:t>είν</a:t>
            </a:r>
            <a:r>
              <a:rPr dirty="0"/>
              <a:t>αι α</a:t>
            </a:r>
            <a:r>
              <a:rPr dirty="0" err="1"/>
              <a:t>ντ</a:t>
            </a:r>
            <a:r>
              <a:rPr dirty="0"/>
              <a:t>α</a:t>
            </a:r>
            <a:r>
              <a:rPr dirty="0" err="1"/>
              <a:t>λλάξιμες</a:t>
            </a:r>
            <a:r>
              <a:rPr dirty="0"/>
              <a:t> </a:t>
            </a:r>
            <a:r>
              <a:rPr dirty="0" err="1"/>
              <a:t>ως</a:t>
            </a:r>
            <a:r>
              <a:rPr dirty="0"/>
              <a:t> π</a:t>
            </a:r>
            <a:r>
              <a:rPr dirty="0" err="1"/>
              <a:t>ρος</a:t>
            </a:r>
            <a:r>
              <a:rPr dirty="0"/>
              <a:t> </a:t>
            </a:r>
            <a:r>
              <a:rPr dirty="0" err="1"/>
              <a:t>την</a:t>
            </a:r>
            <a:r>
              <a:rPr dirty="0"/>
              <a:t> α</a:t>
            </a:r>
            <a:r>
              <a:rPr dirty="0" err="1"/>
              <a:t>ιτιώδη</a:t>
            </a:r>
            <a:r>
              <a:rPr dirty="0"/>
              <a:t> </a:t>
            </a:r>
            <a:r>
              <a:rPr dirty="0" err="1"/>
              <a:t>εκτίμηση</a:t>
            </a:r>
            <a:r>
              <a:rPr dirty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endParaRPr lang="el-GR" dirty="0"/>
          </a:p>
          <a:p>
            <a:endParaRPr lang="el-GR" dirty="0"/>
          </a:p>
          <a:p>
            <a:pPr marL="0" indent="0" algn="r">
              <a:buNone/>
            </a:pPr>
            <a:r>
              <a:rPr sz="2600" dirty="0"/>
              <a:t>Rosenbaum &amp; Rubin (1983)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94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Positivity (Θετικότητα)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Για</a:t>
            </a:r>
            <a:r>
              <a:rPr b="1" dirty="0"/>
              <a:t> </a:t>
            </a:r>
            <a:r>
              <a:rPr b="1" dirty="0" err="1"/>
              <a:t>κάθε</a:t>
            </a:r>
            <a:r>
              <a:rPr b="1" dirty="0"/>
              <a:t> </a:t>
            </a:r>
            <a:r>
              <a:rPr b="1" dirty="0" err="1"/>
              <a:t>συνδυ</a:t>
            </a:r>
            <a:r>
              <a:rPr b="1" dirty="0"/>
              <a:t>α</a:t>
            </a:r>
            <a:r>
              <a:rPr b="1" dirty="0" err="1"/>
              <a:t>σμό</a:t>
            </a:r>
            <a:r>
              <a:rPr b="1" dirty="0"/>
              <a:t> </a:t>
            </a:r>
            <a:r>
              <a:rPr b="1" dirty="0" err="1"/>
              <a:t>τιμών</a:t>
            </a:r>
            <a:r>
              <a:rPr dirty="0"/>
              <a:t> </a:t>
            </a:r>
            <a:r>
              <a:rPr dirty="0" err="1"/>
              <a:t>των</a:t>
            </a:r>
            <a:r>
              <a:rPr dirty="0"/>
              <a:t> </a:t>
            </a:r>
            <a:r>
              <a:rPr dirty="0" err="1"/>
              <a:t>συγχυτικών</a:t>
            </a:r>
            <a:r>
              <a:rPr dirty="0"/>
              <a:t> </a:t>
            </a:r>
            <a:r>
              <a:rPr lang="el-GR" dirty="0"/>
              <a:t>παραγόντων </a:t>
            </a:r>
            <a:r>
              <a:rPr dirty="0"/>
              <a:t> υπάρχει </a:t>
            </a:r>
            <a:r>
              <a:rPr b="1" dirty="0"/>
              <a:t>θετική πιθανότητα</a:t>
            </a:r>
            <a:r>
              <a:rPr dirty="0"/>
              <a:t> να λάβει κάποιος </a:t>
            </a:r>
            <a:r>
              <a:rPr b="1" dirty="0"/>
              <a:t>κάθε επίπεδο της θεραπείας</a:t>
            </a:r>
            <a:r>
              <a:rPr dirty="0"/>
              <a:t>. </a:t>
            </a:r>
            <a:endParaRPr lang="el-GR" dirty="0"/>
          </a:p>
          <a:p>
            <a:pPr lvl="1">
              <a:lnSpc>
                <a:spcPct val="150000"/>
              </a:lnSpc>
              <a:buFont typeface="Courier New" panose="020B0604020202020204" pitchFamily="34" charset="0"/>
              <a:buChar char="o"/>
            </a:pPr>
            <a:r>
              <a:rPr lang="el-GR" dirty="0"/>
              <a:t>Κανένας</a:t>
            </a:r>
            <a:r>
              <a:rPr dirty="0"/>
              <a:t> υποπ</a:t>
            </a:r>
            <a:r>
              <a:rPr dirty="0" err="1"/>
              <a:t>ληθυσμός</a:t>
            </a:r>
            <a:r>
              <a:rPr dirty="0"/>
              <a:t> </a:t>
            </a:r>
            <a:r>
              <a:rPr dirty="0" err="1"/>
              <a:t>δεν</a:t>
            </a:r>
            <a:r>
              <a:rPr dirty="0"/>
              <a:t> π</a:t>
            </a:r>
            <a:r>
              <a:rPr dirty="0" err="1"/>
              <a:t>ρέ</a:t>
            </a:r>
            <a:r>
              <a:rPr dirty="0"/>
              <a:t>π</a:t>
            </a:r>
            <a:r>
              <a:rPr dirty="0" err="1"/>
              <a:t>ει</a:t>
            </a:r>
            <a:r>
              <a:rPr dirty="0"/>
              <a:t> να απ</a:t>
            </a:r>
            <a:r>
              <a:rPr dirty="0" err="1"/>
              <a:t>οκλείετ</a:t>
            </a:r>
            <a:r>
              <a:rPr dirty="0"/>
              <a:t>αι από </a:t>
            </a:r>
            <a:r>
              <a:rPr dirty="0" err="1"/>
              <a:t>τη</a:t>
            </a:r>
            <a:r>
              <a:rPr dirty="0"/>
              <a:t> </a:t>
            </a:r>
            <a:r>
              <a:rPr dirty="0" err="1"/>
              <a:t>δυν</a:t>
            </a:r>
            <a:r>
              <a:rPr dirty="0"/>
              <a:t>α</a:t>
            </a:r>
            <a:r>
              <a:rPr dirty="0" err="1"/>
              <a:t>τότητ</a:t>
            </a:r>
            <a:r>
              <a:rPr dirty="0"/>
              <a:t>α να </a:t>
            </a:r>
            <a:r>
              <a:rPr dirty="0" err="1"/>
              <a:t>λά</a:t>
            </a:r>
            <a:r>
              <a:rPr dirty="0"/>
              <a:t>β</a:t>
            </a:r>
            <a:r>
              <a:rPr dirty="0" err="1"/>
              <a:t>ει</a:t>
            </a:r>
            <a:r>
              <a:rPr dirty="0"/>
              <a:t> </a:t>
            </a:r>
            <a:r>
              <a:rPr dirty="0" err="1"/>
              <a:t>μι</a:t>
            </a:r>
            <a:r>
              <a:rPr dirty="0"/>
              <a:t>α </a:t>
            </a:r>
            <a:r>
              <a:rPr dirty="0" err="1"/>
              <a:t>συγκεκριμένη</a:t>
            </a:r>
            <a:r>
              <a:rPr dirty="0"/>
              <a:t> </a:t>
            </a:r>
            <a:r>
              <a:rPr dirty="0" err="1"/>
              <a:t>θερ</a:t>
            </a:r>
            <a:r>
              <a:rPr dirty="0"/>
              <a:t>απ</a:t>
            </a:r>
            <a:r>
              <a:rPr dirty="0" err="1"/>
              <a:t>εί</a:t>
            </a:r>
            <a:r>
              <a:rPr dirty="0"/>
              <a:t>α.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 </a:t>
            </a:r>
            <a:r>
              <a:rPr sz="1800" dirty="0"/>
              <a:t>Cole, S. R., &amp; Hernán, M. A. (2008). Constructing inverse probability weights for marginal structural models. American Journal of Epidemiology, 168(6), 656–664.</a:t>
            </a:r>
          </a:p>
        </p:txBody>
      </p:sp>
    </p:spTree>
    <p:extLst>
      <p:ext uri="{BB962C8B-B14F-4D97-AF65-F5344CB8AC3E}">
        <p14:creationId xmlns:p14="http://schemas.microsoft.com/office/powerpoint/2010/main" val="4373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Positivity – Παράδειγμα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dirty="0"/>
              <a:t>Αν σε μια μελέτη για το κάπνισμα περιλαμβάνονται μόνο μη καπνιστές σε μια ηλικιακή ομάδα, τότε δεν υπάρχει θετικότητα για αυτήν την ομάδα ως προς την έκθεση. </a:t>
            </a:r>
            <a:endParaRPr lang="el-GR" dirty="0"/>
          </a:p>
          <a:p>
            <a:pPr lvl="1">
              <a:lnSpc>
                <a:spcPct val="150000"/>
              </a:lnSpc>
            </a:pPr>
            <a:r>
              <a:rPr dirty="0" err="1" smtClean="0"/>
              <a:t>Δεν</a:t>
            </a:r>
            <a:r>
              <a:rPr dirty="0" smtClean="0"/>
              <a:t> </a:t>
            </a:r>
            <a:r>
              <a:rPr dirty="0"/>
              <a:t>μπ</a:t>
            </a:r>
            <a:r>
              <a:rPr dirty="0" err="1"/>
              <a:t>ορούμε</a:t>
            </a:r>
            <a:r>
              <a:rPr dirty="0"/>
              <a:t> να </a:t>
            </a:r>
            <a:r>
              <a:rPr dirty="0" err="1"/>
              <a:t>εκτιμήσουμε</a:t>
            </a:r>
            <a:r>
              <a:rPr dirty="0"/>
              <a:t> </a:t>
            </a:r>
            <a:r>
              <a:rPr dirty="0" smtClean="0"/>
              <a:t>τ</a:t>
            </a:r>
            <a:r>
              <a:rPr lang="el-GR" dirty="0" smtClean="0"/>
              <a:t>ην</a:t>
            </a:r>
            <a:r>
              <a:rPr dirty="0" smtClean="0"/>
              <a:t> α</a:t>
            </a:r>
            <a:r>
              <a:rPr dirty="0" err="1" smtClean="0"/>
              <a:t>ιτι</a:t>
            </a:r>
            <a:r>
              <a:rPr lang="el-GR" dirty="0" err="1" smtClean="0"/>
              <a:t>ακή</a:t>
            </a:r>
            <a:r>
              <a:rPr dirty="0" smtClean="0"/>
              <a:t> </a:t>
            </a:r>
            <a:r>
              <a:rPr lang="el-GR" dirty="0" smtClean="0"/>
              <a:t>επίδραση</a:t>
            </a:r>
            <a:r>
              <a:rPr dirty="0" smtClean="0"/>
              <a:t> </a:t>
            </a:r>
            <a:r>
              <a:rPr dirty="0" err="1"/>
              <a:t>του</a:t>
            </a:r>
            <a:r>
              <a:rPr dirty="0"/>
              <a:t> </a:t>
            </a:r>
            <a:r>
              <a:rPr dirty="0" smtClean="0"/>
              <a:t>καπ</a:t>
            </a:r>
            <a:r>
              <a:rPr dirty="0" err="1" smtClean="0"/>
              <a:t>νίσμ</a:t>
            </a:r>
            <a:r>
              <a:rPr dirty="0" smtClean="0"/>
              <a:t>ατος.</a:t>
            </a:r>
            <a:endParaRPr dirty="0"/>
          </a:p>
          <a:p>
            <a:pPr marL="0" indent="0">
              <a:buNone/>
            </a:pPr>
            <a:endParaRPr lang="el-GR" dirty="0"/>
          </a:p>
          <a:p>
            <a:pPr marL="0" indent="0" algn="r">
              <a:buNone/>
            </a:pPr>
            <a:r>
              <a:rPr sz="2000" dirty="0"/>
              <a:t>Cole &amp; Hernán (2008)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39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52" y="0"/>
            <a:ext cx="6790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2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 descr="Εικόνα που περιέχει κείμενο, στιγμιότυπο οθόνη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9A1F136F-6542-B4DD-B852-B7EB5E6CE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29775"/>
            <a:ext cx="10905066" cy="41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 descr="Εικόνα που περιέχει κείμενο, στιγμιότυπο οθόνη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49736876-782D-E03F-C9FC-0D58B4FE3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50" y="2026232"/>
            <a:ext cx="11958418" cy="2514181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49355-7623-F17E-6E2B-722EA57D5453}"/>
              </a:ext>
            </a:extLst>
          </p:cNvPr>
          <p:cNvSpPr txBox="1"/>
          <p:nvPr/>
        </p:nvSpPr>
        <p:spPr>
          <a:xfrm>
            <a:off x="224118" y="5289176"/>
            <a:ext cx="118670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Hernán, M. A., &amp; Taubman, S. L. (2008). </a:t>
            </a:r>
            <a:r>
              <a:rPr lang="en-US" i="1"/>
              <a:t>Does obesity shorten life? The importance of well-defined interventions to answer causal questions.</a:t>
            </a:r>
            <a:r>
              <a:rPr lang="en-US"/>
              <a:t> </a:t>
            </a:r>
            <a:r>
              <a:rPr lang="en-US" i="1"/>
              <a:t>International Journal of Obesity</a:t>
            </a:r>
            <a:r>
              <a:rPr lang="en-US"/>
              <a:t>, 32, S8–S14. https://doi.org/10.1038/ijo.2008.82</a:t>
            </a:r>
          </a:p>
        </p:txBody>
      </p:sp>
    </p:spTree>
    <p:extLst>
      <p:ext uri="{BB962C8B-B14F-4D97-AF65-F5344CB8AC3E}">
        <p14:creationId xmlns:p14="http://schemas.microsoft.com/office/powerpoint/2010/main" val="21217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17EFBB-EB7C-9CAE-FAC2-639ACC21A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2021071-9095-5443-FD1F-C9F53FD2E8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B0C6A4F4-12F9-2ACA-47FB-06EA458CFC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A6F8AF-F05E-B189-CC6C-E54B87F2DD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57411B-693D-2460-8A9D-CA4EE8C1E7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A930985-39A2-F999-E0C6-4F4B852930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7C33496-4408-ECA0-BE7F-69178B480C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3AB0136-3BC9-13AC-A22C-5B31A0E71B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E47861-E945-FB41-6675-0EC77E9AFCDC}"/>
              </a:ext>
            </a:extLst>
          </p:cNvPr>
          <p:cNvSpPr txBox="1"/>
          <p:nvPr/>
        </p:nvSpPr>
        <p:spPr>
          <a:xfrm>
            <a:off x="162485" y="5637991"/>
            <a:ext cx="118670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Hernán</a:t>
            </a:r>
            <a:r>
              <a:rPr lang="en-US" dirty="0"/>
              <a:t>, M. A., &amp; </a:t>
            </a:r>
            <a:r>
              <a:rPr lang="en-US" dirty="0" err="1"/>
              <a:t>Taubman</a:t>
            </a:r>
            <a:r>
              <a:rPr lang="en-US" dirty="0"/>
              <a:t>, S. L. (2008). </a:t>
            </a:r>
            <a:r>
              <a:rPr lang="en-US" i="1" dirty="0"/>
              <a:t>Does obesity shorten life? The importance of well-defined interventions to answer causal questions.</a:t>
            </a:r>
            <a:r>
              <a:rPr lang="en-US" dirty="0"/>
              <a:t> </a:t>
            </a:r>
            <a:r>
              <a:rPr lang="en-US" i="1" dirty="0"/>
              <a:t>International Journal of Obesity</a:t>
            </a:r>
            <a:r>
              <a:rPr lang="en-US" dirty="0"/>
              <a:t>, 32, S8–S14. https://doi.org/10.1038/ijo.2008.82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981D0-4A9C-38F4-63D2-D20E3FCF1F57}"/>
              </a:ext>
            </a:extLst>
          </p:cNvPr>
          <p:cNvSpPr txBox="1"/>
          <p:nvPr/>
        </p:nvSpPr>
        <p:spPr>
          <a:xfrm>
            <a:off x="437030" y="1479177"/>
            <a:ext cx="1075764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Βα</a:t>
            </a:r>
            <a:r>
              <a:rPr lang="en-US" dirty="0" err="1"/>
              <a:t>σικά</a:t>
            </a:r>
            <a:r>
              <a:rPr lang="en-US" dirty="0"/>
              <a:t> π</a:t>
            </a:r>
            <a:r>
              <a:rPr lang="en-US" dirty="0" err="1"/>
              <a:t>ρο</a:t>
            </a:r>
            <a:r>
              <a:rPr lang="en-US" dirty="0"/>
              <a:t>β</a:t>
            </a:r>
            <a:r>
              <a:rPr lang="en-US" dirty="0" err="1"/>
              <a:t>λήμ</a:t>
            </a:r>
            <a:r>
              <a:rPr lang="en-US" dirty="0"/>
              <a:t>ατα π</a:t>
            </a:r>
            <a:r>
              <a:rPr lang="en-US" dirty="0" err="1"/>
              <a:t>ου</a:t>
            </a:r>
            <a:r>
              <a:rPr lang="en-US" dirty="0"/>
              <a:t> </a:t>
            </a:r>
            <a:r>
              <a:rPr lang="en-US" dirty="0" err="1"/>
              <a:t>δυσκολεύουν</a:t>
            </a:r>
            <a:r>
              <a:rPr lang="en-US" dirty="0"/>
              <a:t> </a:t>
            </a:r>
            <a:r>
              <a:rPr lang="en-US" dirty="0" err="1"/>
              <a:t>την</a:t>
            </a:r>
            <a:r>
              <a:rPr lang="en-US" dirty="0"/>
              <a:t> </a:t>
            </a:r>
            <a:r>
              <a:rPr lang="en-US" dirty="0" err="1"/>
              <a:t>έρευν</a:t>
            </a:r>
            <a:r>
              <a:rPr lang="en-US" dirty="0"/>
              <a:t>α </a:t>
            </a:r>
            <a:r>
              <a:rPr lang="en-US" dirty="0" err="1"/>
              <a:t>γι</a:t>
            </a:r>
            <a:r>
              <a:rPr lang="en-US" dirty="0"/>
              <a:t>α </a:t>
            </a:r>
            <a:r>
              <a:rPr lang="en-US" dirty="0" err="1"/>
              <a:t>το</a:t>
            </a:r>
            <a:r>
              <a:rPr lang="en-US" dirty="0"/>
              <a:t> αν η πα</a:t>
            </a:r>
            <a:r>
              <a:rPr lang="en-US" dirty="0" err="1"/>
              <a:t>χυσ</a:t>
            </a:r>
            <a:r>
              <a:rPr lang="en-US" dirty="0"/>
              <a:t>α</a:t>
            </a:r>
            <a:r>
              <a:rPr lang="en-US" dirty="0" err="1"/>
              <a:t>ρκί</a:t>
            </a:r>
            <a:r>
              <a:rPr lang="en-US" dirty="0"/>
              <a:t>α </a:t>
            </a:r>
            <a:r>
              <a:rPr lang="en-US" dirty="0" err="1"/>
              <a:t>μειώνει</a:t>
            </a:r>
            <a:r>
              <a:rPr lang="en-US" dirty="0"/>
              <a:t> </a:t>
            </a:r>
            <a:r>
              <a:rPr lang="en-US" dirty="0" err="1"/>
              <a:t>το</a:t>
            </a:r>
            <a:r>
              <a:rPr lang="en-US" dirty="0"/>
              <a:t> π</a:t>
            </a:r>
            <a:r>
              <a:rPr lang="en-US" dirty="0" err="1"/>
              <a:t>ροσδόκιμο</a:t>
            </a:r>
            <a:r>
              <a:rPr lang="en-US" dirty="0"/>
              <a:t> </a:t>
            </a:r>
            <a:r>
              <a:rPr lang="en-US" dirty="0" err="1"/>
              <a:t>ζωής</a:t>
            </a:r>
            <a:r>
              <a:rPr lang="en-US" dirty="0"/>
              <a:t>:</a:t>
            </a:r>
          </a:p>
          <a:p>
            <a:pPr marL="228600" indent="-228600">
              <a:buAutoNum type="arabicPeriod"/>
            </a:pPr>
            <a:r>
              <a:rPr lang="en-US" b="1" dirty="0"/>
              <a:t>Residual/ unaddressed Confounding </a:t>
            </a:r>
            <a:r>
              <a:rPr lang="en-US" b="1" dirty="0" err="1"/>
              <a:t>στις</a:t>
            </a:r>
            <a:r>
              <a:rPr lang="en-US" b="1" dirty="0"/>
              <a:t> </a:t>
            </a:r>
            <a:r>
              <a:rPr lang="en-US" b="1" dirty="0" err="1"/>
              <a:t>μελέτες</a:t>
            </a:r>
            <a:r>
              <a:rPr lang="en-US" b="1" dirty="0"/>
              <a:t> παρα</a:t>
            </a:r>
            <a:r>
              <a:rPr lang="en-US" b="1" dirty="0" err="1"/>
              <a:t>τήρησεις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err="1"/>
              <a:t>Οι</a:t>
            </a:r>
            <a:r>
              <a:rPr lang="en-US" dirty="0"/>
              <a:t> πα</a:t>
            </a:r>
            <a:r>
              <a:rPr lang="en-US" dirty="0" err="1"/>
              <a:t>χύσ</a:t>
            </a:r>
            <a:r>
              <a:rPr lang="en-US" dirty="0"/>
              <a:t>α</a:t>
            </a:r>
            <a:r>
              <a:rPr lang="en-US" dirty="0" err="1"/>
              <a:t>ρκοι</a:t>
            </a:r>
            <a:r>
              <a:rPr lang="en-US" dirty="0"/>
              <a:t> μπ</a:t>
            </a:r>
            <a:r>
              <a:rPr lang="en-US" dirty="0" err="1"/>
              <a:t>ορεί</a:t>
            </a:r>
            <a:r>
              <a:rPr lang="en-US" dirty="0"/>
              <a:t> να </a:t>
            </a:r>
            <a:r>
              <a:rPr lang="en-US" dirty="0" err="1"/>
              <a:t>δι</a:t>
            </a:r>
            <a:r>
              <a:rPr lang="en-US" dirty="0"/>
              <a:t>α</a:t>
            </a:r>
            <a:r>
              <a:rPr lang="en-US" dirty="0" err="1"/>
              <a:t>φέρουν</a:t>
            </a:r>
            <a:r>
              <a:rPr lang="en-US" dirty="0"/>
              <a:t> από </a:t>
            </a:r>
            <a:r>
              <a:rPr lang="en-US" dirty="0" err="1"/>
              <a:t>τους</a:t>
            </a:r>
            <a:r>
              <a:rPr lang="en-US" dirty="0"/>
              <a:t> </a:t>
            </a:r>
            <a:r>
              <a:rPr lang="en-US" dirty="0" err="1"/>
              <a:t>μη</a:t>
            </a:r>
            <a:r>
              <a:rPr lang="en-US" dirty="0"/>
              <a:t> πα</a:t>
            </a:r>
            <a:r>
              <a:rPr lang="en-US" dirty="0" err="1"/>
              <a:t>χύσ</a:t>
            </a:r>
            <a:r>
              <a:rPr lang="en-US" dirty="0"/>
              <a:t>α</a:t>
            </a:r>
            <a:r>
              <a:rPr lang="en-US" dirty="0" err="1"/>
              <a:t>ρκους</a:t>
            </a:r>
            <a:r>
              <a:rPr lang="en-US" dirty="0"/>
              <a:t> </a:t>
            </a:r>
            <a:r>
              <a:rPr lang="en-US" dirty="0" err="1"/>
              <a:t>σε</a:t>
            </a:r>
            <a:r>
              <a:rPr lang="en-US" dirty="0"/>
              <a:t> π</a:t>
            </a:r>
            <a:r>
              <a:rPr lang="en-US" dirty="0" err="1"/>
              <a:t>ολλούς</a:t>
            </a:r>
            <a:r>
              <a:rPr lang="en-US" dirty="0"/>
              <a:t> </a:t>
            </a:r>
            <a:r>
              <a:rPr lang="en-US" dirty="0" err="1"/>
              <a:t>άλλους</a:t>
            </a:r>
            <a:r>
              <a:rPr lang="en-US" dirty="0"/>
              <a:t> πα</a:t>
            </a:r>
            <a:r>
              <a:rPr lang="en-US" dirty="0" err="1"/>
              <a:t>ράγοντες</a:t>
            </a:r>
            <a:r>
              <a:rPr lang="en-US" dirty="0"/>
              <a:t> (π.χ. </a:t>
            </a:r>
            <a:r>
              <a:rPr lang="en-US" dirty="0" err="1"/>
              <a:t>υγεί</a:t>
            </a:r>
            <a:r>
              <a:rPr lang="en-US" dirty="0"/>
              <a:t>α, </a:t>
            </a:r>
            <a:r>
              <a:rPr lang="en-US" dirty="0" err="1"/>
              <a:t>κοινωνικοοικονομικό</a:t>
            </a:r>
            <a:r>
              <a:rPr lang="en-US" dirty="0"/>
              <a:t> επίπ</a:t>
            </a:r>
            <a:r>
              <a:rPr lang="en-US" dirty="0" err="1"/>
              <a:t>εδο</a:t>
            </a:r>
            <a:r>
              <a:rPr lang="en-US" dirty="0"/>
              <a:t>, </a:t>
            </a:r>
            <a:r>
              <a:rPr lang="en-US" dirty="0" err="1"/>
              <a:t>συνήθειες</a:t>
            </a:r>
            <a:r>
              <a:rPr lang="en-US" dirty="0"/>
              <a:t>), π</a:t>
            </a:r>
            <a:r>
              <a:rPr lang="en-US" dirty="0" err="1"/>
              <a:t>ου</a:t>
            </a:r>
            <a:r>
              <a:rPr lang="en-US" dirty="0"/>
              <a:t> επ</a:t>
            </a:r>
            <a:r>
              <a:rPr lang="en-US" dirty="0" err="1"/>
              <a:t>ίσης</a:t>
            </a:r>
            <a:r>
              <a:rPr lang="en-US" dirty="0"/>
              <a:t> επ</a:t>
            </a:r>
            <a:r>
              <a:rPr lang="en-US" dirty="0" err="1"/>
              <a:t>ηρεάζουν</a:t>
            </a:r>
            <a:r>
              <a:rPr lang="en-US" dirty="0"/>
              <a:t> </a:t>
            </a:r>
            <a:r>
              <a:rPr lang="en-US" dirty="0" err="1"/>
              <a:t>τη</a:t>
            </a:r>
            <a:r>
              <a:rPr lang="en-US" dirty="0"/>
              <a:t> </a:t>
            </a:r>
            <a:r>
              <a:rPr lang="en-US" dirty="0" err="1"/>
              <a:t>θνησιμότητ</a:t>
            </a:r>
            <a:r>
              <a:rPr lang="en-US" dirty="0"/>
              <a:t>α. </a:t>
            </a:r>
            <a:r>
              <a:rPr lang="en-US" dirty="0" err="1"/>
              <a:t>Έτσι</a:t>
            </a:r>
            <a:r>
              <a:rPr lang="en-US" dirty="0"/>
              <a:t>, η </a:t>
            </a:r>
            <a:r>
              <a:rPr lang="en-US" dirty="0" err="1"/>
              <a:t>συσχέτιση</a:t>
            </a:r>
            <a:r>
              <a:rPr lang="en-US" dirty="0"/>
              <a:t> </a:t>
            </a:r>
            <a:r>
              <a:rPr lang="en-US" dirty="0" err="1"/>
              <a:t>μετ</a:t>
            </a:r>
            <a:r>
              <a:rPr lang="en-US" dirty="0"/>
              <a:t>α</a:t>
            </a:r>
            <a:r>
              <a:rPr lang="en-US" dirty="0" err="1"/>
              <a:t>ξύ</a:t>
            </a:r>
            <a:r>
              <a:rPr lang="en-US" dirty="0"/>
              <a:t> πα</a:t>
            </a:r>
            <a:r>
              <a:rPr lang="en-US" dirty="0" err="1"/>
              <a:t>χυσ</a:t>
            </a:r>
            <a:r>
              <a:rPr lang="en-US" dirty="0"/>
              <a:t>α</a:t>
            </a:r>
            <a:r>
              <a:rPr lang="en-US" dirty="0" err="1"/>
              <a:t>ρκί</a:t>
            </a:r>
            <a:r>
              <a:rPr lang="en-US" dirty="0"/>
              <a:t>ας και </a:t>
            </a:r>
            <a:r>
              <a:rPr lang="en-US" dirty="0" err="1"/>
              <a:t>διάρκει</a:t>
            </a:r>
            <a:r>
              <a:rPr lang="en-US" dirty="0"/>
              <a:t>ας </a:t>
            </a:r>
            <a:r>
              <a:rPr lang="en-US" dirty="0" err="1"/>
              <a:t>ζωής</a:t>
            </a:r>
            <a:r>
              <a:rPr lang="en-US" dirty="0"/>
              <a:t> μπ</a:t>
            </a:r>
            <a:r>
              <a:rPr lang="en-US" dirty="0" err="1"/>
              <a:t>ορεί</a:t>
            </a:r>
            <a:r>
              <a:rPr lang="en-US" dirty="0"/>
              <a:t> να </a:t>
            </a:r>
            <a:r>
              <a:rPr lang="en-US" dirty="0" err="1"/>
              <a:t>είν</a:t>
            </a:r>
            <a:r>
              <a:rPr lang="en-US" dirty="0"/>
              <a:t>αι παραπλα</a:t>
            </a:r>
            <a:r>
              <a:rPr lang="en-US" dirty="0" err="1"/>
              <a:t>νητική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2. Η πα</a:t>
            </a:r>
            <a:r>
              <a:rPr lang="en-US" b="1" dirty="0" err="1"/>
              <a:t>χυσ</a:t>
            </a:r>
            <a:r>
              <a:rPr lang="en-US" b="1" dirty="0"/>
              <a:t>αρκία δεν είναι “παρέμβαση” αλλά κατάσταση.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Οι</a:t>
            </a:r>
            <a:r>
              <a:rPr lang="en-US" dirty="0"/>
              <a:t> π</a:t>
            </a:r>
            <a:r>
              <a:rPr lang="en-US" dirty="0" err="1"/>
              <a:t>ερισσότερες</a:t>
            </a:r>
            <a:r>
              <a:rPr lang="en-US" dirty="0"/>
              <a:t> </a:t>
            </a:r>
            <a:r>
              <a:rPr lang="en-US" dirty="0" err="1"/>
              <a:t>μελέτες</a:t>
            </a:r>
            <a:r>
              <a:rPr lang="en-US" dirty="0"/>
              <a:t> </a:t>
            </a:r>
            <a:r>
              <a:rPr lang="en-US" dirty="0" err="1"/>
              <a:t>συγκρίνουν</a:t>
            </a:r>
            <a:r>
              <a:rPr lang="en-US" dirty="0"/>
              <a:t> </a:t>
            </a:r>
            <a:r>
              <a:rPr lang="en-US" dirty="0" err="1"/>
              <a:t>άτομ</a:t>
            </a:r>
            <a:r>
              <a:rPr lang="en-US" dirty="0"/>
              <a:t>α παχύσαρκα με άτομα φυσιολογικού βάρους, χωρίς να ορίζουν </a:t>
            </a:r>
            <a:r>
              <a:rPr lang="en-US" i="1" dirty="0"/>
              <a:t>ποια </a:t>
            </a:r>
            <a:r>
              <a:rPr lang="en-US" b="1" dirty="0"/>
              <a:t>συγκεκριμένη παρέμβαση</a:t>
            </a:r>
            <a:r>
              <a:rPr lang="en-US" dirty="0"/>
              <a:t> </a:t>
            </a:r>
            <a:r>
              <a:rPr lang="en-US" b="1" dirty="0"/>
              <a:t>αλλάζει το βάρος</a:t>
            </a:r>
            <a:r>
              <a:rPr lang="en-US" dirty="0"/>
              <a:t> (π.χ. </a:t>
            </a:r>
            <a:r>
              <a:rPr lang="en-US" dirty="0" err="1"/>
              <a:t>δί</a:t>
            </a:r>
            <a:r>
              <a:rPr lang="en-US" dirty="0"/>
              <a:t>αιτα, άσκηση, χειρουργείο).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   </a:t>
            </a:r>
            <a:r>
              <a:rPr lang="en-US" sz="2000" b="1" dirty="0" err="1">
                <a:solidFill>
                  <a:srgbClr val="FF0000"/>
                </a:solidFill>
              </a:rPr>
              <a:t>Χωρίς</a:t>
            </a:r>
            <a:r>
              <a:rPr lang="en-US" sz="2000" b="1" dirty="0">
                <a:solidFill>
                  <a:srgbClr val="FF0000"/>
                </a:solidFill>
              </a:rPr>
              <a:t> σα</a:t>
            </a:r>
            <a:r>
              <a:rPr lang="en-US" sz="2000" b="1" dirty="0" err="1">
                <a:solidFill>
                  <a:srgbClr val="FF0000"/>
                </a:solidFill>
              </a:rPr>
              <a:t>φή</a:t>
            </a:r>
            <a:r>
              <a:rPr lang="en-US" sz="2000" b="1" dirty="0">
                <a:solidFill>
                  <a:srgbClr val="FF0000"/>
                </a:solidFill>
              </a:rPr>
              <a:t> πα</a:t>
            </a:r>
            <a:r>
              <a:rPr lang="en-US" sz="2000" b="1" dirty="0" err="1">
                <a:solidFill>
                  <a:srgbClr val="FF0000"/>
                </a:solidFill>
              </a:rPr>
              <a:t>ρέμ</a:t>
            </a:r>
            <a:r>
              <a:rPr lang="en-US" sz="2000" b="1" dirty="0">
                <a:solidFill>
                  <a:srgbClr val="FF0000"/>
                </a:solidFill>
              </a:rPr>
              <a:t>βαση, δεν μπορεί να εξαχθεί </a:t>
            </a:r>
            <a:r>
              <a:rPr lang="en-US" sz="2000" b="1" dirty="0" smtClean="0">
                <a:solidFill>
                  <a:srgbClr val="FF0000"/>
                </a:solidFill>
              </a:rPr>
              <a:t>συμπέρασμα </a:t>
            </a:r>
            <a:r>
              <a:rPr lang="el-GR" sz="2000" b="1" dirty="0" smtClean="0">
                <a:solidFill>
                  <a:srgbClr val="FF0000"/>
                </a:solidFill>
              </a:rPr>
              <a:t>με </a:t>
            </a:r>
            <a:r>
              <a:rPr lang="el-GR" sz="2000" b="1" dirty="0" err="1" smtClean="0">
                <a:solidFill>
                  <a:srgbClr val="FF0000"/>
                </a:solidFill>
              </a:rPr>
              <a:t>αιτιακή</a:t>
            </a:r>
            <a:r>
              <a:rPr lang="el-GR" sz="2000" b="1" dirty="0" smtClean="0">
                <a:solidFill>
                  <a:srgbClr val="FF0000"/>
                </a:solidFill>
              </a:rPr>
              <a:t> ερμηνεία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err="1"/>
              <a:t>Γι</a:t>
            </a:r>
            <a:r>
              <a:rPr lang="en-US" dirty="0"/>
              <a:t>α να απαντήσουμε σωστά αν «η παχυσαρκία μειώνει τη ζωή», </a:t>
            </a:r>
            <a:r>
              <a:rPr lang="en-US" b="1" dirty="0"/>
              <a:t>πρέπει να σχεδιάζουμε ερευνητικά ερωτήματα που ορίζουν ξεκάθαρα την αιτιακή παρέμβαση που εξετάζουν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48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Directed Acyclic Graphs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53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C834CD43-3AF2-178C-37AA-20626A7A3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36" y="0"/>
            <a:ext cx="9141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, γραμμή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2C31D459-18AF-4FB7-C959-71747E586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20" y="0"/>
            <a:ext cx="9158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A290D1-85F8-B5B7-F101-7F138B212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Εικόνα που περιέχει κείμενο, στιγμιότυπο οθόνης, γραμματοσειρά, αριθμός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CF1FE72F-C736-9211-E5E5-6AA8253A9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5" y="-933"/>
            <a:ext cx="12326580" cy="685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60163CE9-CDAF-0F5E-83C7-C00C8593D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17" y="0"/>
            <a:ext cx="9149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0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, αριθμός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958E2E0D-A734-0DED-F9AA-D2A544550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793" y="0"/>
            <a:ext cx="9158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BE0E1266-D203-6C8A-1DA8-EBA9F30D0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40" y="0"/>
            <a:ext cx="9118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Κριτήρια </a:t>
            </a:r>
            <a:r>
              <a:rPr lang="el-GR" dirty="0" err="1" smtClean="0"/>
              <a:t>Αιτιακής</a:t>
            </a:r>
            <a:r>
              <a:rPr lang="el-GR" dirty="0" smtClean="0"/>
              <a:t> </a:t>
            </a:r>
            <a:r>
              <a:rPr lang="el-GR" dirty="0" err="1" smtClean="0"/>
              <a:t>Συμπερασματολογίας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98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d-separation criterion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Για να ελέγξουμε αν το Α (έκθεση) έχει αιτιολογική επίδραση στο Β (έκβαση), πρέπει να εξασφαλίσουμε </a:t>
            </a:r>
            <a:r>
              <a:rPr lang="el-GR" sz="3200" dirty="0" err="1" smtClean="0"/>
              <a:t>ανταλλαξιμότητα</a:t>
            </a:r>
            <a:r>
              <a:rPr lang="el-GR" sz="3200" dirty="0" smtClean="0"/>
              <a:t>.</a:t>
            </a:r>
            <a:endParaRPr lang="en-US" sz="3200" dirty="0" smtClean="0"/>
          </a:p>
          <a:p>
            <a:endParaRPr lang="el-GR" sz="3200" dirty="0" smtClean="0"/>
          </a:p>
          <a:p>
            <a:r>
              <a:rPr lang="el-GR" sz="3200" dirty="0" smtClean="0"/>
              <a:t> Αν </a:t>
            </a:r>
            <a:r>
              <a:rPr lang="en-US" sz="3200" dirty="0" smtClean="0"/>
              <a:t>L</a:t>
            </a:r>
            <a:r>
              <a:rPr lang="el-GR" sz="3200" dirty="0" smtClean="0"/>
              <a:t> σύνολο μεταβλητών που σχετίζονται με τις Α και Β, πρέπει να αποφασίσουμε αν πρέπει να τις λάβουμε υπόψη στην ανάλυση και με ποιο τρόπο</a:t>
            </a:r>
          </a:p>
          <a:p>
            <a:pPr lvl="1"/>
            <a:r>
              <a:rPr lang="el-GR" sz="2800" dirty="0"/>
              <a:t> </a:t>
            </a:r>
            <a:r>
              <a:rPr lang="el-GR" sz="2800" dirty="0" smtClean="0"/>
              <a:t>Πώς θα «μπλοκάρουμε» τη ροή πληροφορίας/επίδραση; Θα πρέπει να κάνουμε </a:t>
            </a:r>
            <a:r>
              <a:rPr lang="en-US" sz="2800" dirty="0" smtClean="0"/>
              <a:t>adjustment;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327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d-separation criterion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6760" y="2299062"/>
            <a:ext cx="10515600" cy="329007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l-GR" dirty="0"/>
              <a:t>Ένα μονοπάτι ανάμεσα σε δύο μεταβλητές </a:t>
            </a:r>
            <a:r>
              <a:rPr lang="el-GR" b="1" dirty="0"/>
              <a:t>θεωρείται ενεργό</a:t>
            </a:r>
            <a:r>
              <a:rPr lang="el-GR" dirty="0"/>
              <a:t> (δηλαδή μπορεί να μεταφέρει πληροφορία ή εξάρτηση) </a:t>
            </a:r>
            <a:r>
              <a:rPr lang="el-GR" b="1" dirty="0"/>
              <a:t>εκτός αν "μπλοκάρεται" από το σύνολο </a:t>
            </a:r>
            <a:r>
              <a:rPr lang="en-US" b="1" dirty="0" smtClean="0"/>
              <a:t>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63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, αριθμός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6AD10020-36AD-2A9C-0BCE-D7232F1B8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79" y="0"/>
            <a:ext cx="9138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d-separation criterion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l-GR" dirty="0"/>
              <a:t>Δύο μεταβλητές A και B είναι </a:t>
            </a:r>
            <a:r>
              <a:rPr lang="el-GR" u="sng" dirty="0"/>
              <a:t>d-</a:t>
            </a:r>
            <a:r>
              <a:rPr lang="el-GR" u="sng" dirty="0" err="1"/>
              <a:t>separated</a:t>
            </a:r>
            <a:r>
              <a:rPr lang="el-GR" dirty="0"/>
              <a:t> (δηλαδή </a:t>
            </a:r>
            <a:r>
              <a:rPr lang="el-GR" dirty="0" err="1"/>
              <a:t>αιτιακά</a:t>
            </a:r>
            <a:r>
              <a:rPr lang="el-GR" dirty="0"/>
              <a:t> ανεξάρτητες) </a:t>
            </a:r>
            <a:r>
              <a:rPr lang="el-GR" dirty="0" smtClean="0"/>
              <a:t>από </a:t>
            </a:r>
            <a:r>
              <a:rPr lang="el-GR" dirty="0"/>
              <a:t>το σύνολο μεταβλητών </a:t>
            </a:r>
            <a:r>
              <a:rPr lang="en-US" dirty="0" smtClean="0"/>
              <a:t>L</a:t>
            </a:r>
            <a:r>
              <a:rPr lang="el-GR" dirty="0" smtClean="0"/>
              <a:t>, </a:t>
            </a:r>
            <a:r>
              <a:rPr lang="el-GR" u="sng" dirty="0"/>
              <a:t>αν σε ένα </a:t>
            </a:r>
            <a:r>
              <a:rPr lang="el-GR" u="sng" dirty="0" err="1"/>
              <a:t>αιτιακό</a:t>
            </a:r>
            <a:r>
              <a:rPr lang="el-GR" u="sng" dirty="0"/>
              <a:t> διάγραμμα δεν υπάρχει ενεργό μονοπάτι ανάμεσά τους </a:t>
            </a:r>
            <a:r>
              <a:rPr lang="el-GR" dirty="0"/>
              <a:t>όταν </a:t>
            </a:r>
            <a:r>
              <a:rPr lang="el-GR" dirty="0" smtClean="0"/>
              <a:t>λαμβάνουμε υπόψιν </a:t>
            </a:r>
            <a:r>
              <a:rPr lang="el-GR" dirty="0"/>
              <a:t>τις μεταβλητές στο </a:t>
            </a:r>
            <a:r>
              <a:rPr lang="en-US" dirty="0" smtClean="0"/>
              <a:t>L</a:t>
            </a:r>
            <a:r>
              <a:rPr lang="el-GR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el-GR" dirty="0"/>
              <a:t>Ένα μονοπάτι ανάμεσα σε δύο μεταβλητές </a:t>
            </a:r>
            <a:r>
              <a:rPr lang="el-GR" b="1" dirty="0"/>
              <a:t>θεωρείται ενεργό</a:t>
            </a:r>
            <a:r>
              <a:rPr lang="el-GR" dirty="0"/>
              <a:t> </a:t>
            </a:r>
            <a:r>
              <a:rPr lang="el-GR" b="1" dirty="0" smtClean="0"/>
              <a:t>εκτός </a:t>
            </a:r>
            <a:r>
              <a:rPr lang="el-GR" b="1" dirty="0"/>
              <a:t>αν "μπλοκάρεται" από το σύνολο </a:t>
            </a:r>
            <a:r>
              <a:rPr lang="en-US" b="1" dirty="0" smtClean="0"/>
              <a:t>L</a:t>
            </a:r>
            <a:endParaRPr lang="el-GR" b="1" dirty="0" smtClean="0"/>
          </a:p>
          <a:p>
            <a:pPr>
              <a:lnSpc>
                <a:spcPct val="160000"/>
              </a:lnSpc>
            </a:pPr>
            <a:r>
              <a:rPr lang="el-GR" b="1" dirty="0" smtClean="0"/>
              <a:t>Μπλοκάρεται από μία μεταβλητή η οποία είναι κοινό αποτέλεσμα έκθεσης και έκβασης (χωρίς να κάνουμε διόρθωση για αυτή)</a:t>
            </a:r>
            <a:r>
              <a:rPr lang="en-US" b="1" dirty="0" smtClean="0"/>
              <a:t> A-&gt;L&lt;-B</a:t>
            </a:r>
            <a:endParaRPr lang="el-GR" b="1" dirty="0" smtClean="0"/>
          </a:p>
          <a:p>
            <a:pPr>
              <a:lnSpc>
                <a:spcPct val="160000"/>
              </a:lnSpc>
            </a:pPr>
            <a:r>
              <a:rPr lang="el-GR" b="1" dirty="0" smtClean="0"/>
              <a:t>Μπλοκάρεται κάνοντας διόρθωση για την παρουσία είτε ενδιάμεσων μεταβλητών είτε </a:t>
            </a:r>
            <a:r>
              <a:rPr lang="el-GR" b="1" dirty="0" err="1" smtClean="0"/>
              <a:t>συγχυτικών</a:t>
            </a:r>
            <a:r>
              <a:rPr lang="el-GR" b="1" dirty="0" smtClean="0"/>
              <a:t> παραγόντων.</a:t>
            </a:r>
            <a:r>
              <a:rPr lang="en-US" b="1" dirty="0" smtClean="0"/>
              <a:t> </a:t>
            </a:r>
            <a:r>
              <a:rPr lang="en-US" b="1" dirty="0"/>
              <a:t>A-&gt;</a:t>
            </a:r>
            <a:r>
              <a:rPr lang="en-US" b="1" dirty="0" smtClean="0"/>
              <a:t>L</a:t>
            </a:r>
            <a:r>
              <a:rPr lang="en-US" b="1" dirty="0"/>
              <a:t>-&gt;</a:t>
            </a:r>
            <a:r>
              <a:rPr lang="en-US" b="1" dirty="0" smtClean="0"/>
              <a:t>B </a:t>
            </a:r>
            <a:r>
              <a:rPr lang="el-GR" b="1" dirty="0" smtClean="0"/>
              <a:t>ή </a:t>
            </a:r>
            <a:r>
              <a:rPr lang="en-US" b="1" dirty="0" smtClean="0"/>
              <a:t>A</a:t>
            </a:r>
            <a:r>
              <a:rPr lang="el-GR" b="1" dirty="0" smtClean="0"/>
              <a:t>&lt;</a:t>
            </a:r>
            <a:r>
              <a:rPr lang="en-US" b="1" dirty="0" smtClean="0"/>
              <a:t>-L-</a:t>
            </a:r>
            <a:r>
              <a:rPr lang="en-US" b="1" dirty="0"/>
              <a:t>&gt;</a:t>
            </a:r>
            <a:r>
              <a:rPr lang="en-US" b="1" dirty="0" smtClean="0"/>
              <a:t>B</a:t>
            </a:r>
            <a:endParaRPr lang="el-GR" b="1" dirty="0"/>
          </a:p>
          <a:p>
            <a:pPr>
              <a:lnSpc>
                <a:spcPct val="160000"/>
              </a:lnSpc>
            </a:pPr>
            <a:endParaRPr lang="el-GR" b="1" dirty="0"/>
          </a:p>
          <a:p>
            <a:pPr>
              <a:lnSpc>
                <a:spcPct val="160000"/>
              </a:lnSpc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7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διάγραμμα, γραμμή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EA6F5769-C387-BCF1-9C14-268969D4B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68" y="0"/>
            <a:ext cx="9138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07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92962" y="1483781"/>
            <a:ext cx="4104233" cy="1749242"/>
          </a:xfrm>
        </p:spPr>
        <p:txBody>
          <a:bodyPr vert="horz" lIns="91440" tIns="45720" rIns="91440" bIns="45720" rtlCol="0" anchor="t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80645" indent="-6985" algn="just">
              <a:buNone/>
            </a:pPr>
            <a:r>
              <a:rPr lang="el-GR" sz="2350" dirty="0">
                <a:latin typeface="+mn-lt"/>
                <a:cs typeface="Tahoma"/>
              </a:rPr>
              <a:t>Στις τυχαιοποιημένες κλινικές δοκιμές η θεραπεία δίνεται </a:t>
            </a:r>
            <a:r>
              <a:rPr lang="el-GR" sz="2350" b="1" dirty="0">
                <a:latin typeface="+mn-lt"/>
                <a:cs typeface="Tahoma"/>
              </a:rPr>
              <a:t>τυχαία</a:t>
            </a:r>
            <a:r>
              <a:rPr lang="el-GR" sz="2350" dirty="0">
                <a:latin typeface="+mn-lt"/>
                <a:cs typeface="Tahoma"/>
              </a:rPr>
              <a:t>. Μιλάμε για </a:t>
            </a:r>
            <a:r>
              <a:rPr lang="el-GR" sz="2350" i="1" dirty="0">
                <a:cs typeface="Tahoma"/>
              </a:rPr>
              <a:t>παρέμβαση</a:t>
            </a:r>
            <a:r>
              <a:rPr lang="el-GR" sz="2350" dirty="0">
                <a:cs typeface="Tahoma"/>
              </a:rPr>
              <a:t>.</a:t>
            </a:r>
            <a:endParaRPr lang="el-GR" sz="2350" dirty="0">
              <a:latin typeface="+mn-lt"/>
              <a:cs typeface="Tahoma"/>
            </a:endParaRP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792962" y="379390"/>
            <a:ext cx="8229627" cy="70564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 kern="0" dirty="0">
                <a:solidFill>
                  <a:srgbClr val="280099"/>
                </a:solidFill>
                <a:cs typeface="Tahoma" pitchFamily="2"/>
              </a:rPr>
              <a:t>Κλινικές Δοκιμές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225371" y="1311568"/>
            <a:ext cx="4969497" cy="2559162"/>
          </a:xfrm>
        </p:spPr>
        <p:txBody>
          <a:bodyPr wrap="square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73450" indent="0" algn="just">
              <a:buNone/>
            </a:pPr>
            <a:r>
              <a:rPr lang="el-GR" sz="2359" dirty="0">
                <a:latin typeface="+mn-lt"/>
              </a:rPr>
              <a:t>Η </a:t>
            </a:r>
            <a:r>
              <a:rPr lang="el-GR" sz="2359" b="1" dirty="0" err="1">
                <a:latin typeface="+mn-lt"/>
              </a:rPr>
              <a:t>τυχαιοποίηση</a:t>
            </a:r>
            <a:r>
              <a:rPr lang="el-GR" sz="2359" dirty="0">
                <a:latin typeface="+mn-lt"/>
              </a:rPr>
              <a:t> εξασφαλίζει την </a:t>
            </a:r>
            <a:r>
              <a:rPr lang="el-GR" sz="2359" b="1" dirty="0" err="1">
                <a:latin typeface="+mn-lt"/>
              </a:rPr>
              <a:t>ανταλλαξιμότητα</a:t>
            </a:r>
            <a:r>
              <a:rPr lang="el-GR" sz="2359" dirty="0">
                <a:latin typeface="+mn-lt"/>
              </a:rPr>
              <a:t> μεταξύ των ομάδων παρέμβασης (για παράδειγμα μεταξύ όσων θα λάβουν τη νέα ή την υπάρχουσα, καθιερωμένη θεραπεία).</a:t>
            </a:r>
          </a:p>
          <a:p>
            <a:pPr marL="73450" indent="0" algn="just">
              <a:buNone/>
            </a:pPr>
            <a:r>
              <a:rPr lang="el-GR" sz="2359" b="1" dirty="0">
                <a:latin typeface="+mn-lt"/>
              </a:rPr>
              <a:t>Οι δύο ομάδες διαφέρουν μόνο ως προς την θεραπεία</a:t>
            </a:r>
            <a:endParaRPr lang="en-US" sz="2359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494112" y="4097959"/>
            <a:ext cx="6858295" cy="24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878" y="936178"/>
            <a:ext cx="2869202" cy="1266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1668" y="561726"/>
            <a:ext cx="755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έκβαση απουσία θεραπείας (δηλαδή η πρόγνωση των ατόμων), είναι ανεξάρτητη των χαρακτηριστικών τους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51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Ανεξαρτησία ενδεχομένων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587921" y="2674711"/>
            <a:ext cx="11016157" cy="1512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err="1" smtClean="0"/>
              <a:t>Περιθώρεια</a:t>
            </a:r>
            <a:r>
              <a:rPr lang="el-GR" dirty="0" smtClean="0"/>
              <a:t> ανεξάρτητα ενδεχόμενα: </a:t>
            </a:r>
            <a:r>
              <a:rPr lang="en-US" dirty="0" err="1" smtClean="0"/>
              <a:t>Pr</a:t>
            </a:r>
            <a:r>
              <a:rPr lang="en-US" dirty="0" smtClean="0"/>
              <a:t>(A</a:t>
            </a:r>
            <a:r>
              <a:rPr lang="en-US" dirty="0"/>
              <a:t>∩B)=</a:t>
            </a:r>
            <a:r>
              <a:rPr lang="en-US" dirty="0" err="1"/>
              <a:t>Pr</a:t>
            </a:r>
            <a:r>
              <a:rPr lang="en-US" dirty="0"/>
              <a:t>(A)⋅</a:t>
            </a:r>
            <a:r>
              <a:rPr lang="en-US" dirty="0" err="1"/>
              <a:t>Pr</a:t>
            </a:r>
            <a:r>
              <a:rPr lang="en-US" dirty="0"/>
              <a:t>(B</a:t>
            </a:r>
            <a:r>
              <a:rPr lang="en-US" dirty="0" smtClean="0"/>
              <a:t>)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Δεσμευμένα ανεξάρτητα ενδεχόμενα: </a:t>
            </a:r>
            <a:r>
              <a:rPr lang="en-US" dirty="0" err="1"/>
              <a:t>Pr</a:t>
            </a:r>
            <a:r>
              <a:rPr lang="en-US" dirty="0"/>
              <a:t>(A∩B∣C)=</a:t>
            </a:r>
            <a:r>
              <a:rPr lang="en-US" dirty="0" err="1"/>
              <a:t>Pr</a:t>
            </a:r>
            <a:r>
              <a:rPr lang="en-US" dirty="0"/>
              <a:t>(A∣C)⋅</a:t>
            </a:r>
            <a:r>
              <a:rPr lang="en-US" dirty="0" err="1"/>
              <a:t>Pr</a:t>
            </a:r>
            <a:r>
              <a:rPr lang="en-US" dirty="0"/>
              <a:t>(B∣C)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74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44254" y="952650"/>
            <a:ext cx="2826924" cy="167930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>
                <a:spLocks noResize="1"/>
              </p:cNvSpPr>
              <p:nvPr/>
            </p:nvSpPr>
            <p:spPr>
              <a:xfrm>
                <a:off x="5370371" y="1950043"/>
                <a:ext cx="3403347" cy="336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l-GR" sz="1633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lin"/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  <m:r>
                        <a:rPr lang="el-GR" sz="1633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f>
                        <m:f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l-GR" sz="1633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l-GR" sz="1633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num>
                        <m:den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den>
                      </m:f>
                      <m:r>
                        <a:rPr lang="el-GR" sz="1633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den>
                      </m:f>
                      <m:r>
                        <a:rPr lang="el-GR" sz="1633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371" y="1950043"/>
                <a:ext cx="3403347" cy="336056"/>
              </a:xfrm>
              <a:prstGeom prst="rect">
                <a:avLst/>
              </a:prstGeom>
              <a:blipFill>
                <a:blip r:embed="rId4"/>
                <a:stretch>
                  <a:fillRect t="-21818" r="-53047" b="-2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>
                <a:spLocks noResize="1"/>
              </p:cNvSpPr>
              <p:nvPr/>
            </p:nvSpPr>
            <p:spPr>
              <a:xfrm>
                <a:off x="5480430" y="952650"/>
                <a:ext cx="1790995" cy="157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l-GR" sz="1633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l-GR" sz="1633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l-GR" sz="1633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430" y="952650"/>
                <a:ext cx="1790995" cy="157741"/>
              </a:xfrm>
              <a:prstGeom prst="rect">
                <a:avLst/>
              </a:prstGeom>
              <a:blipFill>
                <a:blip r:embed="rId5"/>
                <a:stretch>
                  <a:fillRect t="-288462" r="-76871" b="-42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854692" y="326586"/>
            <a:ext cx="4391749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l-GR" sz="1633">
                <a:latin typeface="Arial" pitchFamily="18"/>
                <a:ea typeface="Microsoft YaHei" pitchFamily="2"/>
                <a:cs typeface="Lucida Sans" pitchFamily="2"/>
              </a:rPr>
              <a:t>Η από κοινού πιθανότητα των A, B και L είναι: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4665" y="1502293"/>
            <a:ext cx="375606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l-GR" sz="1633">
                <a:latin typeface="Arial" pitchFamily="18"/>
                <a:ea typeface="Microsoft YaHei" pitchFamily="2"/>
                <a:cs typeface="Lucida Sans" pitchFamily="2"/>
              </a:rPr>
              <a:t>Από τον κανόνα του Bayes παίρνουμε: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586278"/>
            <a:ext cx="10528663" cy="220571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hangingPunct="0"/>
            <a:r>
              <a:rPr lang="el-GR" sz="2400" dirty="0">
                <a:latin typeface="Arial" pitchFamily="18"/>
                <a:ea typeface="Microsoft YaHei" pitchFamily="2"/>
                <a:cs typeface="Lucida Sans" pitchFamily="2"/>
              </a:rPr>
              <a:t>Δηλαδή, δεδομένου του L, τα Α και Β υπό την μηδενική υπόθεση είναι </a:t>
            </a:r>
            <a:r>
              <a:rPr lang="el-GR" sz="2400" dirty="0" smtClean="0">
                <a:latin typeface="Arial" pitchFamily="18"/>
                <a:ea typeface="Microsoft YaHei" pitchFamily="2"/>
                <a:cs typeface="Lucida Sans" pitchFamily="2"/>
              </a:rPr>
              <a:t>ανεξάρτητα (</a:t>
            </a:r>
            <a:r>
              <a:rPr lang="el-GR" sz="2400" dirty="0">
                <a:latin typeface="Arial" pitchFamily="18"/>
                <a:ea typeface="Microsoft YaHei" pitchFamily="2"/>
                <a:cs typeface="Lucida Sans" pitchFamily="2"/>
              </a:rPr>
              <a:t>δεσμευμένη ανεξαρτησία).</a:t>
            </a:r>
          </a:p>
          <a:p>
            <a:pPr hangingPunct="0"/>
            <a:endParaRPr lang="el-GR" sz="2400" dirty="0">
              <a:latin typeface="Arial" pitchFamily="18"/>
              <a:ea typeface="Microsoft YaHei" pitchFamily="2"/>
              <a:cs typeface="Lucida Sans" pitchFamily="2"/>
            </a:endParaRPr>
          </a:p>
          <a:p>
            <a:pPr hangingPunct="0"/>
            <a:r>
              <a:rPr lang="el-GR" sz="2400" dirty="0">
                <a:latin typeface="Arial" pitchFamily="18"/>
                <a:ea typeface="Microsoft YaHei" pitchFamily="2"/>
                <a:cs typeface="Lucida Sans" pitchFamily="2"/>
              </a:rPr>
              <a:t>Αυτός είναι ο λόγος που κάνουμε </a:t>
            </a:r>
            <a:r>
              <a:rPr lang="el-GR" sz="2400" dirty="0" err="1">
                <a:latin typeface="Arial" pitchFamily="18"/>
                <a:ea typeface="Microsoft YaHei" pitchFamily="2"/>
                <a:cs typeface="Lucida Sans" pitchFamily="2"/>
              </a:rPr>
              <a:t>conditioning</a:t>
            </a:r>
            <a:r>
              <a:rPr lang="el-GR" sz="2400" dirty="0">
                <a:latin typeface="Arial" pitchFamily="18"/>
                <a:ea typeface="Microsoft YaHei" pitchFamily="2"/>
                <a:cs typeface="Lucida Sans" pitchFamily="2"/>
              </a:rPr>
              <a:t> δηλαδή </a:t>
            </a:r>
            <a:r>
              <a:rPr lang="el-GR" sz="2400" dirty="0" err="1">
                <a:latin typeface="Arial" pitchFamily="18"/>
                <a:ea typeface="Microsoft YaHei" pitchFamily="2"/>
                <a:cs typeface="Lucida Sans" pitchFamily="2"/>
              </a:rPr>
              <a:t>adjustment</a:t>
            </a:r>
            <a:r>
              <a:rPr lang="el-GR" sz="2400" dirty="0">
                <a:latin typeface="Arial" pitchFamily="18"/>
                <a:ea typeface="Microsoft YaHei" pitchFamily="2"/>
                <a:cs typeface="Lucida Sans" pitchFamily="2"/>
              </a:rPr>
              <a:t> μέσω </a:t>
            </a:r>
            <a:r>
              <a:rPr lang="el-GR" sz="2400" dirty="0" err="1" smtClean="0">
                <a:latin typeface="Arial" pitchFamily="18"/>
                <a:ea typeface="Microsoft YaHei" pitchFamily="2"/>
                <a:cs typeface="Lucida Sans" pitchFamily="2"/>
              </a:rPr>
              <a:t>πολυπαραγοντικών</a:t>
            </a:r>
            <a:r>
              <a:rPr lang="el-GR" sz="2400" dirty="0"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el-GR" sz="2400" dirty="0" smtClean="0">
                <a:latin typeface="Arial" pitchFamily="18"/>
                <a:ea typeface="Microsoft YaHei" pitchFamily="2"/>
                <a:cs typeface="Lucida Sans" pitchFamily="2"/>
              </a:rPr>
              <a:t>μοντέλων </a:t>
            </a:r>
            <a:r>
              <a:rPr lang="el-GR" sz="2400" dirty="0">
                <a:latin typeface="Arial" pitchFamily="18"/>
                <a:ea typeface="Microsoft YaHei" pitchFamily="2"/>
                <a:cs typeface="Lucida Sans" pitchFamily="2"/>
              </a:rPr>
              <a:t>όταν θέλουμε να λάβουμε υπόψη μας το </a:t>
            </a:r>
            <a:r>
              <a:rPr lang="el-GR" sz="2400" dirty="0" err="1">
                <a:latin typeface="Arial" pitchFamily="18"/>
                <a:ea typeface="Microsoft YaHei" pitchFamily="2"/>
                <a:cs typeface="Lucida Sans" pitchFamily="2"/>
              </a:rPr>
              <a:t>confounding</a:t>
            </a:r>
            <a:r>
              <a:rPr lang="el-GR" sz="2400" dirty="0">
                <a:latin typeface="Arial" pitchFamily="18"/>
                <a:ea typeface="Microsoft YaHei" pitchFamily="2"/>
                <a:cs typeface="Lucida Sans" pitchFamily="2"/>
              </a:rPr>
              <a:t> λόγω του παράγοντα L.</a:t>
            </a:r>
          </a:p>
        </p:txBody>
      </p:sp>
    </p:spTree>
    <p:extLst>
      <p:ext uri="{BB962C8B-B14F-4D97-AF65-F5344CB8AC3E}">
        <p14:creationId xmlns:p14="http://schemas.microsoft.com/office/powerpoint/2010/main" val="6806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>
                <a:spLocks noResize="1"/>
              </p:cNvSpPr>
              <p:nvPr/>
            </p:nvSpPr>
            <p:spPr>
              <a:xfrm>
                <a:off x="4581068" y="1950840"/>
                <a:ext cx="4632615" cy="336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l-GR" sz="1633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lin"/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  <m:r>
                        <a:rPr lang="el-GR" sz="1633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f>
                        <m:f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l-GR" sz="1633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l-GR" sz="1633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num>
                        <m:den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den>
                      </m:f>
                      <m:r>
                        <a:rPr lang="el-GR" sz="1633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den>
                      </m:f>
                      <m:r>
                        <a:rPr lang="el-GR" sz="1633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den>
                      </m:f>
                      <m:r>
                        <a:rPr lang="el-GR" sz="1633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68" y="1950840"/>
                <a:ext cx="4632615" cy="336056"/>
              </a:xfrm>
              <a:prstGeom prst="rect">
                <a:avLst/>
              </a:prstGeom>
              <a:blipFill>
                <a:blip r:embed="rId3"/>
                <a:stretch>
                  <a:fillRect t="-21818" r="-52895" b="-2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>
                <a:spLocks noResize="1"/>
              </p:cNvSpPr>
              <p:nvPr/>
            </p:nvSpPr>
            <p:spPr>
              <a:xfrm rot="18000">
                <a:off x="5312457" y="1074926"/>
                <a:ext cx="3169839" cy="157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l-GR" sz="1633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l-GR" sz="1633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l-GR" sz="1633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l-GR" sz="1633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l-GR" sz="1633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33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000">
                <a:off x="5312457" y="1074926"/>
                <a:ext cx="3169839" cy="157741"/>
              </a:xfrm>
              <a:prstGeom prst="rect">
                <a:avLst/>
              </a:prstGeom>
              <a:blipFill>
                <a:blip r:embed="rId4"/>
                <a:stretch>
                  <a:fillRect t="-246667" r="-67754" b="-37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46269" y="614919"/>
            <a:ext cx="3304064" cy="21842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161351" y="522538"/>
            <a:ext cx="4732355" cy="56411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l-GR" sz="1633">
                <a:latin typeface="Arial" pitchFamily="18"/>
                <a:ea typeface="Microsoft YaHei" pitchFamily="2"/>
                <a:cs typeface="Lucida Sans" pitchFamily="2"/>
              </a:rPr>
              <a:t>Για αυτή τη δομή δεδομένων- σχέση μεταβλητών,</a:t>
            </a:r>
          </a:p>
          <a:p>
            <a:pPr hangingPunct="0"/>
            <a:r>
              <a:rPr lang="el-GR" sz="1633">
                <a:latin typeface="Arial" pitchFamily="18"/>
                <a:ea typeface="Microsoft YaHei" pitchFamily="2"/>
                <a:cs typeface="Lucida Sans" pitchFamily="2"/>
              </a:rPr>
              <a:t>η από κοινού πιθανότητα των A, B και L είναι: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277" y="1383743"/>
            <a:ext cx="375606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l-GR" sz="1633">
                <a:latin typeface="Arial" pitchFamily="18"/>
                <a:ea typeface="Microsoft YaHei" pitchFamily="2"/>
                <a:cs typeface="Lucida Sans" pitchFamily="2"/>
              </a:rPr>
              <a:t>Από τον κανόνα του Bayes παίρνουμε: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0909" y="3386207"/>
            <a:ext cx="10541971" cy="247155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hangingPunct="0"/>
            <a:r>
              <a:rPr lang="el-GR" dirty="0">
                <a:latin typeface="Arial" pitchFamily="18"/>
                <a:ea typeface="Microsoft YaHei" pitchFamily="2"/>
                <a:cs typeface="Lucida Sans" pitchFamily="2"/>
              </a:rPr>
              <a:t>Δηλαδή και σε αυτή την περίπτωση, δεδομένου του </a:t>
            </a:r>
            <a:r>
              <a:rPr lang="el-GR" dirty="0" smtClean="0">
                <a:latin typeface="Arial" pitchFamily="18"/>
                <a:ea typeface="Microsoft YaHei" pitchFamily="2"/>
                <a:cs typeface="Lucida Sans" pitchFamily="2"/>
              </a:rPr>
              <a:t>L τα </a:t>
            </a:r>
            <a:r>
              <a:rPr lang="el-GR" dirty="0">
                <a:latin typeface="Arial" pitchFamily="18"/>
                <a:ea typeface="Microsoft YaHei" pitchFamily="2"/>
                <a:cs typeface="Lucida Sans" pitchFamily="2"/>
              </a:rPr>
              <a:t>Α και Β υπό την μηδενική υπόθεση</a:t>
            </a:r>
          </a:p>
          <a:p>
            <a:pPr hangingPunct="0"/>
            <a:r>
              <a:rPr lang="el-GR" dirty="0">
                <a:latin typeface="Arial" pitchFamily="18"/>
                <a:ea typeface="Microsoft YaHei" pitchFamily="2"/>
                <a:cs typeface="Lucida Sans" pitchFamily="2"/>
              </a:rPr>
              <a:t>είναι ανεξάρτητα (δεσμευμένη ανεξαρτησία).</a:t>
            </a:r>
          </a:p>
          <a:p>
            <a:pPr hangingPunct="0"/>
            <a:endParaRPr lang="el-GR" dirty="0">
              <a:latin typeface="Arial" pitchFamily="18"/>
              <a:ea typeface="Microsoft YaHei" pitchFamily="2"/>
              <a:cs typeface="Lucida Sans" pitchFamily="2"/>
            </a:endParaRPr>
          </a:p>
          <a:p>
            <a:pPr hangingPunct="0"/>
            <a:r>
              <a:rPr lang="el-GR" dirty="0">
                <a:latin typeface="Arial" pitchFamily="18"/>
                <a:ea typeface="Microsoft YaHei" pitchFamily="2"/>
                <a:cs typeface="Lucida Sans" pitchFamily="2"/>
              </a:rPr>
              <a:t>Αυτός είναι ο λόγος που αν κάνουμε </a:t>
            </a:r>
            <a:r>
              <a:rPr lang="el-GR" dirty="0" err="1">
                <a:latin typeface="Arial" pitchFamily="18"/>
                <a:ea typeface="Microsoft YaHei" pitchFamily="2"/>
                <a:cs typeface="Lucida Sans" pitchFamily="2"/>
              </a:rPr>
              <a:t>conditioning</a:t>
            </a:r>
            <a:r>
              <a:rPr lang="el-GR" dirty="0">
                <a:latin typeface="Arial" pitchFamily="18"/>
                <a:ea typeface="Microsoft YaHei" pitchFamily="2"/>
                <a:cs typeface="Lucida Sans" pitchFamily="2"/>
              </a:rPr>
              <a:t> δηλαδή </a:t>
            </a:r>
            <a:r>
              <a:rPr lang="el-GR" dirty="0" err="1">
                <a:latin typeface="Arial" pitchFamily="18"/>
                <a:ea typeface="Microsoft YaHei" pitchFamily="2"/>
                <a:cs typeface="Lucida Sans" pitchFamily="2"/>
              </a:rPr>
              <a:t>adjustment</a:t>
            </a:r>
            <a:r>
              <a:rPr lang="el-GR" dirty="0">
                <a:latin typeface="Arial" pitchFamily="18"/>
                <a:ea typeface="Microsoft YaHei" pitchFamily="2"/>
                <a:cs typeface="Lucida Sans" pitchFamily="2"/>
              </a:rPr>
              <a:t> μέσω </a:t>
            </a:r>
            <a:r>
              <a:rPr lang="el-GR" dirty="0" err="1">
                <a:latin typeface="Arial" pitchFamily="18"/>
                <a:ea typeface="Microsoft YaHei" pitchFamily="2"/>
                <a:cs typeface="Lucida Sans" pitchFamily="2"/>
              </a:rPr>
              <a:t>πολυπαραγοντικών</a:t>
            </a:r>
            <a:endParaRPr lang="el-GR" dirty="0">
              <a:latin typeface="Arial" pitchFamily="18"/>
              <a:ea typeface="Microsoft YaHei" pitchFamily="2"/>
              <a:cs typeface="Lucida Sans" pitchFamily="2"/>
            </a:endParaRPr>
          </a:p>
          <a:p>
            <a:pPr hangingPunct="0"/>
            <a:r>
              <a:rPr lang="el-GR" dirty="0">
                <a:latin typeface="Arial" pitchFamily="18"/>
                <a:ea typeface="Microsoft YaHei" pitchFamily="2"/>
                <a:cs typeface="Lucida Sans" pitchFamily="2"/>
              </a:rPr>
              <a:t>μοντέλων δεν εισάγουμε μεροληψία, παρόλο που ο παράγοντας L δεν είναι </a:t>
            </a:r>
            <a:r>
              <a:rPr lang="el-GR" dirty="0" err="1">
                <a:latin typeface="Arial" pitchFamily="18"/>
                <a:ea typeface="Microsoft YaHei" pitchFamily="2"/>
                <a:cs typeface="Lucida Sans" pitchFamily="2"/>
              </a:rPr>
              <a:t>confounder</a:t>
            </a:r>
            <a:r>
              <a:rPr lang="el-GR" dirty="0">
                <a:latin typeface="Arial" pitchFamily="18"/>
                <a:ea typeface="Microsoft YaHei" pitchFamily="2"/>
                <a:cs typeface="Lucida Sans" pitchFamily="2"/>
              </a:rPr>
              <a:t>.</a:t>
            </a:r>
          </a:p>
          <a:p>
            <a:pPr hangingPunct="0"/>
            <a:endParaRPr lang="el-GR" dirty="0">
              <a:latin typeface="Arial" pitchFamily="18"/>
              <a:ea typeface="Microsoft YaHei" pitchFamily="2"/>
              <a:cs typeface="Lucida Sans" pitchFamily="2"/>
            </a:endParaRPr>
          </a:p>
          <a:p>
            <a:pPr hangingPunct="0"/>
            <a:endParaRPr lang="el-GR" dirty="0">
              <a:latin typeface="Arial" pitchFamily="18"/>
              <a:ea typeface="Microsoft YaHei" pitchFamily="2"/>
              <a:cs typeface="Lucida Sans" pitchFamily="2"/>
            </a:endParaRPr>
          </a:p>
          <a:p>
            <a:pPr hangingPunct="0"/>
            <a:endParaRPr lang="el-GR" dirty="0">
              <a:latin typeface="Arial" pitchFamily="18"/>
              <a:ea typeface="Microsoft YaHei" pitchFamily="2"/>
              <a:cs typeface="Lucida Sans" pitchFamily="2"/>
            </a:endParaRPr>
          </a:p>
          <a:p>
            <a:pPr hangingPunct="0"/>
            <a:r>
              <a:rPr lang="el-GR" b="1" u="sng" dirty="0">
                <a:latin typeface="Arial" pitchFamily="18"/>
                <a:ea typeface="Microsoft YaHei" pitchFamily="2"/>
                <a:cs typeface="Lucida Sans" pitchFamily="2"/>
              </a:rPr>
              <a:t>Εδώ ο παράγοντας L είναι ενδιάμεση μεταβλητή των Α και Β</a:t>
            </a:r>
            <a:r>
              <a:rPr lang="en-US" b="1" u="sng" dirty="0">
                <a:latin typeface="Arial" pitchFamily="18"/>
                <a:ea typeface="Microsoft YaHei" pitchFamily="2"/>
                <a:cs typeface="Lucida Sans" pitchFamily="2"/>
              </a:rPr>
              <a:t> (mediator)</a:t>
            </a:r>
            <a:endParaRPr lang="el-GR" b="1" u="sng" dirty="0"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293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>
                <a:spLocks noResize="1"/>
              </p:cNvSpPr>
              <p:nvPr/>
            </p:nvSpPr>
            <p:spPr>
              <a:xfrm>
                <a:off x="4937660" y="2818553"/>
                <a:ext cx="3457234" cy="3360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l-GR" sz="1633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lin"/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  <m:r>
                        <a:rPr lang="el-GR" sz="1633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f>
                        <m:f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l-GR" sz="1633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l-GR" sz="1633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num>
                        <m:den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den>
                      </m:f>
                      <m:r>
                        <a:rPr lang="el-GR" sz="1633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num>
                                <m:den>
                                  <m:r>
                                    <a:rPr lang="el-GR" sz="1633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l-GR" sz="1633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num>
                        <m:den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den>
                      </m:f>
                      <m:r>
                        <a:rPr lang="el-GR" sz="1633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sz="1633" dirty="0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660" y="2818553"/>
                <a:ext cx="3457234" cy="336056"/>
              </a:xfrm>
              <a:prstGeom prst="rect">
                <a:avLst/>
              </a:prstGeom>
              <a:blipFill>
                <a:blip r:embed="rId3"/>
                <a:stretch>
                  <a:fillRect t="-21818" r="-53086" b="-2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>
                <a:spLocks noResize="1"/>
              </p:cNvSpPr>
              <p:nvPr/>
            </p:nvSpPr>
            <p:spPr>
              <a:xfrm>
                <a:off x="5507863" y="1306342"/>
                <a:ext cx="1852719" cy="1577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46" tIns="40823" rIns="81646" bIns="40823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l-GR" sz="1633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l-GR" sz="1633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l-GR" sz="1633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l-GR" sz="1633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l-GR" sz="1633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l-GR" sz="1633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l-GR" sz="1633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l-GR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633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l-GR" sz="1633">
                  <a:latin typeface="Arial" pitchFamily="18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863" y="1306342"/>
                <a:ext cx="1852719" cy="157741"/>
              </a:xfrm>
              <a:prstGeom prst="rect">
                <a:avLst/>
              </a:prstGeom>
              <a:blipFill>
                <a:blip r:embed="rId4"/>
                <a:stretch>
                  <a:fillRect t="-288462" r="-47855" b="-423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Εικόνα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30678" y="849287"/>
            <a:ext cx="3048349" cy="18661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25008" y="1549221"/>
            <a:ext cx="5471147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l-GR" sz="1633" dirty="0">
                <a:latin typeface="Arial" pitchFamily="18"/>
                <a:ea typeface="Microsoft YaHei" pitchFamily="2"/>
                <a:cs typeface="Lucida Sans" pitchFamily="2"/>
              </a:rPr>
              <a:t>Γιατί το L είναι απόγονος (κοινό αποτέλεσμα) των Α και 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3724" y="469631"/>
            <a:ext cx="4732355" cy="56411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l-GR" sz="1633">
                <a:latin typeface="Arial" pitchFamily="18"/>
                <a:ea typeface="Microsoft YaHei" pitchFamily="2"/>
                <a:cs typeface="Lucida Sans" pitchFamily="2"/>
              </a:rPr>
              <a:t>Για αυτή τη δομή δεδομένων- σχέση μεταβλητών,</a:t>
            </a:r>
          </a:p>
          <a:p>
            <a:pPr hangingPunct="0"/>
            <a:r>
              <a:rPr lang="el-GR" sz="1633">
                <a:latin typeface="Arial" pitchFamily="18"/>
                <a:ea typeface="Microsoft YaHei" pitchFamily="2"/>
                <a:cs typeface="Lucida Sans" pitchFamily="2"/>
              </a:rPr>
              <a:t>η από κοινού πιθανότητα των A, B και L είναι: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1963" y="2036914"/>
            <a:ext cx="375606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l-GR" sz="1633">
                <a:latin typeface="Arial" pitchFamily="18"/>
                <a:ea typeface="Microsoft YaHei" pitchFamily="2"/>
                <a:cs typeface="Lucida Sans" pitchFamily="2"/>
              </a:rPr>
              <a:t>Από τον κανόνα του Bayes παίρνουμε: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310" y="4237403"/>
            <a:ext cx="10597230" cy="1852159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l-GR" sz="2000" dirty="0">
                <a:latin typeface="Arial" pitchFamily="18"/>
                <a:ea typeface="Microsoft YaHei" pitchFamily="2"/>
                <a:cs typeface="Lucida Sans" pitchFamily="2"/>
              </a:rPr>
              <a:t>Δηλαδή, σε αυτή την περίπτωση ακόμα και αν τα Α και Β είναι ανεξάρτητα, </a:t>
            </a:r>
            <a:r>
              <a:rPr lang="el-GR" sz="2000" b="1" dirty="0">
                <a:latin typeface="Arial" pitchFamily="18"/>
                <a:ea typeface="Microsoft YaHei" pitchFamily="2"/>
                <a:cs typeface="Lucida Sans" pitchFamily="2"/>
              </a:rPr>
              <a:t>δεδομένου του L</a:t>
            </a:r>
          </a:p>
          <a:p>
            <a:pPr hangingPunct="0"/>
            <a:r>
              <a:rPr lang="el-GR" sz="2000" b="1" dirty="0">
                <a:latin typeface="Arial" pitchFamily="18"/>
                <a:ea typeface="Microsoft YaHei" pitchFamily="2"/>
                <a:cs typeface="Lucida Sans" pitchFamily="2"/>
              </a:rPr>
              <a:t>δεν είναι πλέον ανεξάρτητα</a:t>
            </a:r>
            <a:r>
              <a:rPr lang="el-GR" sz="2000" dirty="0">
                <a:latin typeface="Arial" pitchFamily="18"/>
                <a:ea typeface="Microsoft YaHei" pitchFamily="2"/>
                <a:cs typeface="Lucida Sans" pitchFamily="2"/>
              </a:rPr>
              <a:t>.</a:t>
            </a:r>
          </a:p>
          <a:p>
            <a:pPr hangingPunct="0"/>
            <a:r>
              <a:rPr lang="el-GR" sz="2000" dirty="0">
                <a:latin typeface="Arial" pitchFamily="18"/>
                <a:ea typeface="Microsoft YaHei" pitchFamily="2"/>
                <a:cs typeface="Lucida Sans" pitchFamily="2"/>
              </a:rPr>
              <a:t>Αυτός είναι ο λόγος που </a:t>
            </a:r>
            <a:r>
              <a:rPr lang="el-GR" sz="2000" b="1" dirty="0">
                <a:latin typeface="Arial" pitchFamily="18"/>
                <a:ea typeface="Microsoft YaHei" pitchFamily="2"/>
                <a:cs typeface="Lucida Sans" pitchFamily="2"/>
              </a:rPr>
              <a:t>αν κάνουμε </a:t>
            </a:r>
            <a:r>
              <a:rPr lang="el-GR" sz="2000" b="1" dirty="0" err="1">
                <a:latin typeface="Arial" pitchFamily="18"/>
                <a:ea typeface="Microsoft YaHei" pitchFamily="2"/>
                <a:cs typeface="Lucida Sans" pitchFamily="2"/>
              </a:rPr>
              <a:t>conditioning</a:t>
            </a:r>
            <a:r>
              <a:rPr lang="el-GR" sz="2000" dirty="0">
                <a:latin typeface="Arial" pitchFamily="18"/>
                <a:ea typeface="Microsoft YaHei" pitchFamily="2"/>
                <a:cs typeface="Lucida Sans" pitchFamily="2"/>
              </a:rPr>
              <a:t> δηλαδή </a:t>
            </a:r>
            <a:r>
              <a:rPr lang="el-GR" sz="2000" dirty="0" err="1">
                <a:latin typeface="Arial" pitchFamily="18"/>
                <a:ea typeface="Microsoft YaHei" pitchFamily="2"/>
                <a:cs typeface="Lucida Sans" pitchFamily="2"/>
              </a:rPr>
              <a:t>adjustment</a:t>
            </a:r>
            <a:r>
              <a:rPr lang="el-GR" sz="2000" dirty="0">
                <a:latin typeface="Arial" pitchFamily="18"/>
                <a:ea typeface="Microsoft YaHei" pitchFamily="2"/>
                <a:cs typeface="Lucida Sans" pitchFamily="2"/>
              </a:rPr>
              <a:t> για τον παράγοντα L</a:t>
            </a:r>
          </a:p>
          <a:p>
            <a:pPr hangingPunct="0"/>
            <a:r>
              <a:rPr lang="el-GR" sz="2000" dirty="0">
                <a:latin typeface="Arial" pitchFamily="18"/>
                <a:ea typeface="Microsoft YaHei" pitchFamily="2"/>
                <a:cs typeface="Lucida Sans" pitchFamily="2"/>
              </a:rPr>
              <a:t>μέσω </a:t>
            </a:r>
            <a:r>
              <a:rPr lang="el-GR" sz="2000" dirty="0" err="1">
                <a:latin typeface="Arial" pitchFamily="18"/>
                <a:ea typeface="Microsoft YaHei" pitchFamily="2"/>
                <a:cs typeface="Lucida Sans" pitchFamily="2"/>
              </a:rPr>
              <a:t>πολυπαραγοντικών</a:t>
            </a:r>
            <a:r>
              <a:rPr lang="el-GR" sz="2000" dirty="0">
                <a:latin typeface="Arial" pitchFamily="18"/>
                <a:ea typeface="Microsoft YaHei" pitchFamily="2"/>
                <a:cs typeface="Lucida Sans" pitchFamily="2"/>
              </a:rPr>
              <a:t> μοντέλων </a:t>
            </a:r>
            <a:r>
              <a:rPr lang="el-GR" sz="2000" b="1" dirty="0">
                <a:latin typeface="Arial" pitchFamily="18"/>
                <a:ea typeface="Microsoft YaHei" pitchFamily="2"/>
                <a:cs typeface="Lucida Sans" pitchFamily="2"/>
              </a:rPr>
              <a:t>εισάγουμε μεροληψία.</a:t>
            </a:r>
          </a:p>
          <a:p>
            <a:pPr hangingPunct="0"/>
            <a:endParaRPr lang="el-GR" sz="2000" b="1" dirty="0">
              <a:latin typeface="Arial" pitchFamily="18"/>
              <a:ea typeface="Microsoft YaHei" pitchFamily="2"/>
              <a:cs typeface="Lucida Sans" pitchFamily="2"/>
            </a:endParaRPr>
          </a:p>
          <a:p>
            <a:pPr hangingPunct="0"/>
            <a:r>
              <a:rPr lang="el-GR" sz="2000" b="1" dirty="0">
                <a:latin typeface="Arial" pitchFamily="18"/>
                <a:ea typeface="Microsoft YaHei" pitchFamily="2"/>
                <a:cs typeface="Lucida Sans" pitchFamily="2"/>
              </a:rPr>
              <a:t>Ο παράγοντας L είναι αποτέλεσμα των Α και Β λέγεται </a:t>
            </a:r>
            <a:r>
              <a:rPr lang="el-GR" sz="2000" b="1" dirty="0" err="1">
                <a:latin typeface="Arial" pitchFamily="18"/>
                <a:ea typeface="Microsoft YaHei" pitchFamily="2"/>
                <a:cs typeface="Lucida Sans" pitchFamily="2"/>
              </a:rPr>
              <a:t>collider</a:t>
            </a:r>
            <a:r>
              <a:rPr lang="el-GR" sz="2000" b="1" dirty="0">
                <a:latin typeface="Arial" pitchFamily="18"/>
                <a:ea typeface="Microsoft YaHei" pitchFamily="2"/>
                <a:cs typeface="Lucida Sans" pitchFamily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7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, στιγμιότυπο οθόνης, γραμματοσειρά, γραμμή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542BD4E3-8B56-4F5E-3F33-29CF0E9A5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414" y="11767"/>
            <a:ext cx="8997202" cy="68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, γραμμή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90A7D1B9-A576-4C10-FE17-C858DC059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80" y="0"/>
            <a:ext cx="9095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79E818D9-4ED1-DD7C-D523-BAA819EE0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98" y="0"/>
            <a:ext cx="9129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Back-door Criterion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dirty="0"/>
              <a:t>Ένα σύνολο μεταβλητών </a:t>
            </a:r>
            <a:r>
              <a:rPr lang="en-US" b="1" dirty="0" smtClean="0"/>
              <a:t>L</a:t>
            </a:r>
            <a:r>
              <a:rPr lang="el-GR" dirty="0" smtClean="0"/>
              <a:t> </a:t>
            </a:r>
            <a:r>
              <a:rPr lang="el-GR" dirty="0"/>
              <a:t>ικανοποιεί το </a:t>
            </a:r>
            <a:r>
              <a:rPr lang="el-GR" b="1" dirty="0"/>
              <a:t>κριτήριο της πίσω πόρτας</a:t>
            </a:r>
            <a:r>
              <a:rPr lang="el-GR" dirty="0"/>
              <a:t> για το ζεύγος μεταβλητών </a:t>
            </a:r>
            <a:r>
              <a:rPr lang="el-GR" b="1" dirty="0" smtClean="0"/>
              <a:t>(Α </a:t>
            </a:r>
            <a:r>
              <a:rPr lang="el-GR" b="1" dirty="0"/>
              <a:t>→ </a:t>
            </a:r>
            <a:r>
              <a:rPr lang="el-GR" b="1" dirty="0" smtClean="0"/>
              <a:t>Β)</a:t>
            </a:r>
            <a:r>
              <a:rPr lang="el-GR" dirty="0" smtClean="0"/>
              <a:t> </a:t>
            </a:r>
            <a:r>
              <a:rPr lang="el-GR" dirty="0"/>
              <a:t>αν</a:t>
            </a:r>
            <a:r>
              <a:rPr lang="el-GR" dirty="0" smtClean="0"/>
              <a:t>:</a:t>
            </a:r>
          </a:p>
          <a:p>
            <a:pPr>
              <a:lnSpc>
                <a:spcPct val="150000"/>
              </a:lnSpc>
            </a:pPr>
            <a:endParaRPr lang="el-GR" dirty="0"/>
          </a:p>
          <a:p>
            <a:pPr lvl="1">
              <a:lnSpc>
                <a:spcPct val="150000"/>
              </a:lnSpc>
            </a:pPr>
            <a:r>
              <a:rPr lang="el-GR" b="1" dirty="0"/>
              <a:t>Κανένα μέλος του </a:t>
            </a:r>
            <a:r>
              <a:rPr lang="en-US" b="1" dirty="0" smtClean="0"/>
              <a:t>L</a:t>
            </a:r>
            <a:r>
              <a:rPr lang="el-GR" b="1" dirty="0" smtClean="0"/>
              <a:t> </a:t>
            </a:r>
            <a:r>
              <a:rPr lang="el-GR" b="1" dirty="0"/>
              <a:t>δεν είναι απόγονος του </a:t>
            </a:r>
            <a:r>
              <a:rPr lang="el-GR" b="1" dirty="0" smtClean="0"/>
              <a:t>Α</a:t>
            </a:r>
            <a:r>
              <a:rPr lang="el-GR" dirty="0" smtClean="0"/>
              <a:t>, </a:t>
            </a:r>
            <a:r>
              <a:rPr lang="el-GR" dirty="0"/>
              <a:t>και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Το </a:t>
            </a:r>
            <a:r>
              <a:rPr lang="en-US" dirty="0" smtClean="0"/>
              <a:t>L</a:t>
            </a:r>
            <a:r>
              <a:rPr lang="el-GR" dirty="0" smtClean="0"/>
              <a:t> </a:t>
            </a:r>
            <a:r>
              <a:rPr lang="el-GR" b="1" dirty="0"/>
              <a:t>μπλοκάρει όλα τα μονοπάτια "πίσω πόρτας"</a:t>
            </a:r>
            <a:r>
              <a:rPr lang="el-GR" dirty="0"/>
              <a:t> από το </a:t>
            </a:r>
            <a:r>
              <a:rPr lang="el-GR" dirty="0" smtClean="0"/>
              <a:t>Α </a:t>
            </a:r>
            <a:r>
              <a:rPr lang="el-GR" dirty="0"/>
              <a:t>στο </a:t>
            </a:r>
            <a:r>
              <a:rPr lang="el-GR" dirty="0" smtClean="0"/>
              <a:t>Β </a:t>
            </a:r>
            <a:r>
              <a:rPr lang="el-GR" dirty="0"/>
              <a:t>(δηλαδή όλα τα μονοπάτια που </a:t>
            </a:r>
            <a:r>
              <a:rPr lang="el-GR" b="1" dirty="0" smtClean="0"/>
              <a:t>προσεγγίζουν το Α </a:t>
            </a:r>
            <a:r>
              <a:rPr lang="el-GR" b="1" dirty="0"/>
              <a:t>με βέλος που δείχνει προς το </a:t>
            </a:r>
            <a:r>
              <a:rPr lang="el-GR" b="1" dirty="0" smtClean="0"/>
              <a:t>Α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10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Back-Door Paths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Μονοπάτια πίσω πόρτας είναι αυτά που:</a:t>
            </a:r>
          </a:p>
          <a:p>
            <a:pPr lvl="1">
              <a:lnSpc>
                <a:spcPct val="150000"/>
              </a:lnSpc>
            </a:pPr>
            <a:r>
              <a:rPr lang="el-GR" b="1" dirty="0"/>
              <a:t>Δεν είναι σ</a:t>
            </a:r>
            <a:r>
              <a:rPr lang="el-GR" b="1" dirty="0" smtClean="0"/>
              <a:t>το </a:t>
            </a:r>
            <a:r>
              <a:rPr lang="el-GR" b="1" dirty="0"/>
              <a:t>άμεσο </a:t>
            </a:r>
            <a:r>
              <a:rPr lang="el-GR" b="1" dirty="0" err="1"/>
              <a:t>αιτιακό</a:t>
            </a:r>
            <a:r>
              <a:rPr lang="el-GR" b="1" dirty="0"/>
              <a:t> μονοπάτι από </a:t>
            </a:r>
            <a:r>
              <a:rPr lang="el-GR" b="1" dirty="0" smtClean="0"/>
              <a:t>το Α </a:t>
            </a:r>
            <a:r>
              <a:rPr lang="el-GR" b="1" dirty="0"/>
              <a:t>προς </a:t>
            </a:r>
            <a:r>
              <a:rPr lang="el-GR" b="1" dirty="0" smtClean="0"/>
              <a:t>το Β</a:t>
            </a:r>
            <a:r>
              <a:rPr lang="el-GR" dirty="0" smtClean="0"/>
              <a:t>, </a:t>
            </a:r>
            <a:r>
              <a:rPr lang="el-GR" dirty="0"/>
              <a:t>αλλά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Ξεκινούν από κάποιον </a:t>
            </a:r>
            <a:r>
              <a:rPr lang="el-GR" b="1" dirty="0"/>
              <a:t>κοινό πρόγονο</a:t>
            </a:r>
            <a:r>
              <a:rPr lang="el-GR" dirty="0"/>
              <a:t> του </a:t>
            </a:r>
            <a:r>
              <a:rPr lang="el-GR" dirty="0" smtClean="0"/>
              <a:t>Α </a:t>
            </a:r>
            <a:r>
              <a:rPr lang="el-GR" dirty="0"/>
              <a:t>και του </a:t>
            </a:r>
            <a:r>
              <a:rPr lang="el-GR" dirty="0" smtClean="0"/>
              <a:t>Β </a:t>
            </a:r>
            <a:r>
              <a:rPr lang="el-GR" dirty="0"/>
              <a:t>και </a:t>
            </a:r>
            <a:r>
              <a:rPr lang="el-GR" b="1" dirty="0"/>
              <a:t>εισέρχονται στο </a:t>
            </a:r>
            <a:r>
              <a:rPr lang="el-GR" b="1" dirty="0" smtClean="0"/>
              <a:t>Α </a:t>
            </a:r>
            <a:r>
              <a:rPr lang="el-GR" b="1" dirty="0"/>
              <a:t>με κατεύθυνση προς τα </a:t>
            </a:r>
            <a:r>
              <a:rPr lang="el-GR" b="1" dirty="0" smtClean="0"/>
              <a:t>μέσα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l-GR" dirty="0"/>
              <a:t>Αυτά τα μονοπάτια </a:t>
            </a:r>
            <a:r>
              <a:rPr lang="el-GR" b="1" dirty="0"/>
              <a:t>μπορούν να προκαλέσουν ψευδείς συσχετίσεις</a:t>
            </a:r>
            <a:r>
              <a:rPr lang="el-GR" dirty="0"/>
              <a:t> (</a:t>
            </a:r>
            <a:r>
              <a:rPr lang="el-GR" dirty="0" err="1"/>
              <a:t>confounding</a:t>
            </a:r>
            <a:r>
              <a:rPr lang="el-GR" dirty="0"/>
              <a:t>), αν δεν ελεγχθούν.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5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, αριθμός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62B3EC5A-3BE8-DE0C-1701-E46C9DA21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63" y="0"/>
            <a:ext cx="9155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2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1966" y="2906405"/>
            <a:ext cx="4666090" cy="195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921531" y="1692526"/>
            <a:ext cx="4786938" cy="4440190"/>
          </a:xfrm>
        </p:spPr>
        <p:txBody>
          <a:bodyPr vert="horz" wrap="square" lIns="91440" tIns="45720" rIns="91440" bIns="45720" rtlCol="0" anchor="t"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None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32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8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45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4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Clr>
                <a:srgbClr val="FF6633"/>
              </a:buClr>
              <a:buSzPct val="75000"/>
              <a:buFont typeface="StarSymbol"/>
              <a:buChar char="–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Clr>
                <a:srgbClr val="FF6633"/>
              </a:buClr>
              <a:buSzPct val="45000"/>
              <a:buFont typeface="StarSymbol"/>
              <a:buChar char="●"/>
              <a:defRPr lang="el-GR" sz="2000" b="0" i="0" u="none" strike="noStrike">
                <a:ln>
                  <a:noFill/>
                </a:ln>
                <a:solidFill>
                  <a:srgbClr val="00008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marL="431800" lvl="0" indent="-323850"/>
            <a:r>
              <a:rPr lang="el-GR" dirty="0">
                <a:latin typeface="Calibri" pitchFamily="34"/>
              </a:rPr>
              <a:t>Οι δύο ομάδες είναι ισορροπημένες ως προς τα χαρακτηριστικά τους.</a:t>
            </a:r>
            <a:endParaRPr lang="en-US" dirty="0"/>
          </a:p>
          <a:p>
            <a:pPr marL="431800" lvl="0" indent="-323850"/>
            <a:endParaRPr lang="en-US" dirty="0">
              <a:latin typeface="Calibri" pitchFamily="34"/>
            </a:endParaRPr>
          </a:p>
          <a:p>
            <a:pPr marL="431800" lvl="0" indent="-323850"/>
            <a:r>
              <a:rPr lang="el-GR" dirty="0">
                <a:latin typeface="Calibri" pitchFamily="34"/>
              </a:rPr>
              <a:t>Ο μόνος παράγοντας που μπορεί να διαταράξει αυτή την ισορροπία είναι η παρέμβαση.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491304" y="445739"/>
            <a:ext cx="8229627" cy="70564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l-GR" kern="0" dirty="0">
                <a:solidFill>
                  <a:srgbClr val="280099"/>
                </a:solidFill>
                <a:cs typeface="Tahoma" pitchFamily="2"/>
              </a:rPr>
              <a:t>Κλινικές Δοκιμές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1325" y="2710432"/>
            <a:ext cx="878736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l-GR" sz="1633">
                <a:latin typeface="Arial" pitchFamily="18"/>
                <a:ea typeface="Microsoft YaHei" pitchFamily="2"/>
                <a:cs typeface="Lucida Sans" pitchFamily="2"/>
              </a:rPr>
              <a:t>Treated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00921" y="2710432"/>
            <a:ext cx="1084434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l-GR" sz="1633">
                <a:latin typeface="Arial" pitchFamily="18"/>
                <a:ea typeface="Microsoft YaHei" pitchFamily="2"/>
                <a:cs typeface="Lucida Sans" pitchFamily="2"/>
              </a:rPr>
              <a:t>Untreated</a:t>
            </a:r>
          </a:p>
        </p:txBody>
      </p:sp>
    </p:spTree>
    <p:extLst>
      <p:ext uri="{BB962C8B-B14F-4D97-AF65-F5344CB8AC3E}">
        <p14:creationId xmlns:p14="http://schemas.microsoft.com/office/powerpoint/2010/main" val="2663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διάγραμμα, γραμμή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D3B9B504-7917-01A2-0253-F34EF5402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53" y="0"/>
            <a:ext cx="91094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054" y="4696710"/>
            <a:ext cx="4833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402368" y="4653950"/>
            <a:ext cx="561703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90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536C0E91-EA2A-EBD5-38BB-866E98E34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87" y="0"/>
            <a:ext cx="9152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διάγραμμα, γραμμή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EE70EBEB-127D-5BBA-47DE-90CC3BFC1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566" y="0"/>
            <a:ext cx="9146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, γραμμή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20E0E506-A863-14A1-04C6-8DA3B7F25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41" y="0"/>
            <a:ext cx="9141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γραμμή, διάγραμμα, στιγμιότυπο οθόνης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1C8798E1-BC58-9B41-B0BC-B41D45F39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20" y="0"/>
            <a:ext cx="9158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διάγραμμα, γραμμή, γράφημα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A815A6C0-879F-38A8-E9EB-98EE34063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868" y="0"/>
            <a:ext cx="9138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812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αριθμό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66F7EC36-A84E-9213-6D4D-62C55FE34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014" y="0"/>
            <a:ext cx="9123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199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C9E7B45A-3E3D-4B16-82EE-3C23F870D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747" y="0"/>
            <a:ext cx="9178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241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γραμμή, διάγραμμα, γράφημα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4455EDBC-166F-C310-CD2F-46BC6D61C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431" y="0"/>
            <a:ext cx="9141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, αριθμός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70B63A02-412D-1344-9942-0FEA82336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594" y="0"/>
            <a:ext cx="91268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, στιγμιότυπο οθόνης, γραμματοσειρά, αριθμός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586E19A6-E116-9A40-FE13-8AE6EEF8A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69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0080"/>
                </a:solidFill>
              </a:rPr>
              <a:t>Στάθμιση με Αντίστροφη Πιθανότητα Θεραπείας (</a:t>
            </a:r>
            <a:r>
              <a:rPr lang="en-US" dirty="0">
                <a:solidFill>
                  <a:srgbClr val="000080"/>
                </a:solidFill>
              </a:rPr>
              <a:t>Inverse Probability Weighting</a:t>
            </a:r>
            <a:r>
              <a:rPr lang="el-GR" dirty="0">
                <a:solidFill>
                  <a:srgbClr val="000080"/>
                </a:solidFill>
              </a:rPr>
              <a:t>-</a:t>
            </a:r>
            <a:r>
              <a:rPr lang="en-US" dirty="0">
                <a:solidFill>
                  <a:srgbClr val="000080"/>
                </a:solidFill>
              </a:rPr>
              <a:t>IPW)</a:t>
            </a:r>
            <a:endParaRPr lang="el-GR" dirty="0">
              <a:solidFill>
                <a:srgbClr val="000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>
                <a:solidFill>
                  <a:srgbClr val="000080"/>
                </a:solidFill>
              </a:rPr>
              <a:t>Χρησιμοποιούνται βάρη αντιστρόφως ανάλογα της πιθανότητας λήψης θεραπείας.</a:t>
            </a:r>
          </a:p>
          <a:p>
            <a:endParaRPr lang="el-GR" dirty="0">
              <a:solidFill>
                <a:srgbClr val="000080"/>
              </a:solidFill>
            </a:endParaRPr>
          </a:p>
          <a:p>
            <a:r>
              <a:rPr lang="el-GR" dirty="0">
                <a:solidFill>
                  <a:srgbClr val="000080"/>
                </a:solidFill>
              </a:rPr>
              <a:t>Δημιουργείται ένα συνθετικό δείγμα (</a:t>
            </a:r>
            <a:r>
              <a:rPr lang="el-GR" dirty="0" err="1">
                <a:solidFill>
                  <a:srgbClr val="000080"/>
                </a:solidFill>
              </a:rPr>
              <a:t>ψευδοπληθυσμός</a:t>
            </a:r>
            <a:r>
              <a:rPr lang="el-GR" dirty="0">
                <a:solidFill>
                  <a:srgbClr val="000080"/>
                </a:solidFill>
              </a:rPr>
              <a:t>) όπου η κατανομή των μετρούμενων βασικών μεταβλητών είναι ανεξάρτητη από την ανάθεση θεραπείας.</a:t>
            </a:r>
            <a:endParaRPr lang="en-US" dirty="0">
              <a:solidFill>
                <a:srgbClr val="000080"/>
              </a:solidFill>
            </a:endParaRPr>
          </a:p>
          <a:p>
            <a:endParaRPr lang="el-GR" dirty="0">
              <a:solidFill>
                <a:srgbClr val="000080"/>
              </a:solidFill>
            </a:endParaRPr>
          </a:p>
          <a:p>
            <a:r>
              <a:rPr lang="el-GR" dirty="0">
                <a:solidFill>
                  <a:srgbClr val="000080"/>
                </a:solidFill>
              </a:rPr>
              <a:t>Αποτελεί εξέλιξη της άμεσης </a:t>
            </a:r>
            <a:r>
              <a:rPr lang="el-GR" dirty="0" err="1">
                <a:solidFill>
                  <a:srgbClr val="000080"/>
                </a:solidFill>
              </a:rPr>
              <a:t>προτύπωσης</a:t>
            </a:r>
            <a:r>
              <a:rPr lang="el-GR" dirty="0">
                <a:solidFill>
                  <a:srgbClr val="000080"/>
                </a:solidFill>
              </a:rPr>
              <a:t> βασισμένη σε μοντέλο (</a:t>
            </a:r>
            <a:r>
              <a:rPr lang="el-GR" dirty="0" err="1">
                <a:solidFill>
                  <a:srgbClr val="000080"/>
                </a:solidFill>
              </a:rPr>
              <a:t>model-based</a:t>
            </a:r>
            <a:r>
              <a:rPr lang="el-GR" dirty="0">
                <a:solidFill>
                  <a:srgbClr val="000080"/>
                </a:solidFill>
              </a:rPr>
              <a:t> </a:t>
            </a:r>
            <a:r>
              <a:rPr lang="el-GR" dirty="0" err="1">
                <a:solidFill>
                  <a:srgbClr val="000080"/>
                </a:solidFill>
              </a:rPr>
              <a:t>direct</a:t>
            </a:r>
            <a:r>
              <a:rPr lang="el-GR" dirty="0">
                <a:solidFill>
                  <a:srgbClr val="000080"/>
                </a:solidFill>
              </a:rPr>
              <a:t> </a:t>
            </a:r>
            <a:r>
              <a:rPr lang="el-GR" dirty="0" err="1">
                <a:solidFill>
                  <a:srgbClr val="000080"/>
                </a:solidFill>
              </a:rPr>
              <a:t>standardization</a:t>
            </a:r>
            <a:r>
              <a:rPr lang="el-GR" dirty="0">
                <a:solidFill>
                  <a:srgbClr val="000080"/>
                </a:solidFill>
              </a:rPr>
              <a:t>).</a:t>
            </a:r>
            <a:endParaRPr lang="el-GR" dirty="0">
              <a:solidFill>
                <a:srgbClr val="000080"/>
              </a:solidFill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A46B0-176D-2236-379E-41C2C33A3388}"/>
              </a:ext>
            </a:extLst>
          </p:cNvPr>
          <p:cNvSpPr txBox="1"/>
          <p:nvPr/>
        </p:nvSpPr>
        <p:spPr>
          <a:xfrm>
            <a:off x="382044" y="6279715"/>
            <a:ext cx="114487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Rosenbaum (1987)</a:t>
            </a:r>
            <a:r>
              <a:rPr lang="en-US"/>
              <a:t> – </a:t>
            </a:r>
            <a:r>
              <a:rPr lang="en-US" i="1"/>
              <a:t>Model-based direct adjustment</a:t>
            </a:r>
            <a:r>
              <a:rPr lang="en-US"/>
              <a:t>, </a:t>
            </a:r>
            <a:r>
              <a:rPr lang="en-US" i="1"/>
              <a:t>JASA</a:t>
            </a:r>
            <a:r>
              <a:rPr lang="en-US"/>
              <a:t>, 82(398), 387–394.</a:t>
            </a:r>
          </a:p>
        </p:txBody>
      </p:sp>
    </p:spTree>
    <p:extLst>
      <p:ext uri="{BB962C8B-B14F-4D97-AF65-F5344CB8AC3E}">
        <p14:creationId xmlns:p14="http://schemas.microsoft.com/office/powerpoint/2010/main" val="31605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760337" y="1385669"/>
            <a:ext cx="5982733" cy="481717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 marL="432000" marR="0" lvl="0" indent="-324000" algn="l" rtl="0" hangingPunct="1">
              <a:spcBef>
                <a:spcPts val="0"/>
              </a:spcBef>
              <a:spcAft>
                <a:spcPts val="1559"/>
              </a:spcAft>
              <a:buSzPct val="45000"/>
              <a:buFont typeface="StarSymbol"/>
              <a:buNone/>
              <a:defRPr lang="el-GR" sz="353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559"/>
              </a:spcAft>
              <a:buSzPct val="45000"/>
              <a:buFont typeface="StarSymbol"/>
              <a:buChar char="●"/>
              <a:defRPr lang="el-GR" sz="353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247"/>
              </a:spcAft>
              <a:buSzPct val="75000"/>
              <a:buFont typeface="StarSymbol"/>
              <a:buChar char="–"/>
              <a:defRPr lang="el-GR" sz="265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935"/>
              </a:spcAft>
              <a:buSzPct val="45000"/>
              <a:buFont typeface="StarSymbol"/>
              <a:buChar char="●"/>
              <a:defRPr lang="el-G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624"/>
              </a:spcAft>
              <a:buSzPct val="75000"/>
              <a:buFont typeface="StarSymbol"/>
              <a:buChar char="–"/>
              <a:defRPr lang="el-G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el-G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el-G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el-G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el-G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el-G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r>
              <a:rPr lang="el-GR" sz="2800" b="1" dirty="0">
                <a:solidFill>
                  <a:srgbClr val="000080"/>
                </a:solidFill>
              </a:rPr>
              <a:t>Πιθανότητα λήψης θεραπείας για τους συμμετέχοντες με μπλε χρώμα: 1/4</a:t>
            </a:r>
            <a:r>
              <a:rPr lang="el-GR" sz="2800" dirty="0">
                <a:solidFill>
                  <a:srgbClr val="000080"/>
                </a:solidFill>
              </a:rPr>
              <a:t/>
            </a:r>
            <a:br>
              <a:rPr lang="el-GR" sz="2800" dirty="0">
                <a:solidFill>
                  <a:srgbClr val="000080"/>
                </a:solidFill>
              </a:rPr>
            </a:br>
            <a:r>
              <a:rPr lang="el-GR" sz="2800" b="1" dirty="0">
                <a:solidFill>
                  <a:srgbClr val="000080"/>
                </a:solidFill>
              </a:rPr>
              <a:t>Πιθανότητα λήψης θεραπείας για τους συμμετέχοντες με πράσινο χρώμα: 3/4</a:t>
            </a:r>
            <a:endParaRPr lang="el-GR" sz="2800" dirty="0">
              <a:solidFill>
                <a:srgbClr val="000080"/>
              </a:solidFill>
            </a:endParaRPr>
          </a:p>
          <a:p>
            <a:r>
              <a:rPr lang="el-GR" sz="2800" dirty="0">
                <a:solidFill>
                  <a:srgbClr val="000080"/>
                </a:solidFill>
              </a:rPr>
              <a:t>Ο κάθε "μπλε" πρέπει να πολλαπλασιαστεί επί </a:t>
            </a:r>
            <a:r>
              <a:rPr lang="el-GR" sz="2800" b="1" dirty="0">
                <a:solidFill>
                  <a:srgbClr val="000080"/>
                </a:solidFill>
              </a:rPr>
              <a:t>4</a:t>
            </a:r>
            <a:r>
              <a:rPr lang="el-GR" sz="2800" dirty="0">
                <a:solidFill>
                  <a:srgbClr val="000080"/>
                </a:solidFill>
              </a:rPr>
              <a:t>, ενώ ο κάθε "πράσινος" επί </a:t>
            </a:r>
            <a:r>
              <a:rPr lang="el-GR" sz="2800" b="1" dirty="0">
                <a:solidFill>
                  <a:srgbClr val="000080"/>
                </a:solidFill>
              </a:rPr>
              <a:t>4/3</a:t>
            </a:r>
            <a:r>
              <a:rPr lang="el-GR" sz="2800" dirty="0">
                <a:solidFill>
                  <a:srgbClr val="000080"/>
                </a:solidFill>
              </a:rPr>
              <a:t>.</a:t>
            </a:r>
          </a:p>
          <a:p>
            <a:r>
              <a:rPr lang="el-GR" sz="2800" b="1" dirty="0">
                <a:solidFill>
                  <a:srgbClr val="000080"/>
                </a:solidFill>
              </a:rPr>
              <a:t>Αποτελεί σκορ εξισορρόπησης (</a:t>
            </a:r>
            <a:r>
              <a:rPr lang="el-GR" sz="2800" b="1" dirty="0" err="1">
                <a:solidFill>
                  <a:srgbClr val="000080"/>
                </a:solidFill>
              </a:rPr>
              <a:t>balancing</a:t>
            </a:r>
            <a:r>
              <a:rPr lang="el-GR" sz="2800" b="1" dirty="0">
                <a:solidFill>
                  <a:srgbClr val="000080"/>
                </a:solidFill>
              </a:rPr>
              <a:t> </a:t>
            </a:r>
            <a:r>
              <a:rPr lang="el-GR" sz="2800" b="1" dirty="0" err="1">
                <a:solidFill>
                  <a:srgbClr val="000080"/>
                </a:solidFill>
              </a:rPr>
              <a:t>score</a:t>
            </a:r>
            <a:r>
              <a:rPr lang="el-GR" sz="2800" b="1" dirty="0">
                <a:solidFill>
                  <a:srgbClr val="000080"/>
                </a:solidFill>
              </a:rPr>
              <a:t>):</a:t>
            </a:r>
            <a:r>
              <a:rPr lang="el-GR" sz="2800" dirty="0">
                <a:solidFill>
                  <a:srgbClr val="000080"/>
                </a:solidFill>
              </a:rPr>
              <a:t/>
            </a:r>
            <a:br>
              <a:rPr lang="el-GR" sz="2800" dirty="0">
                <a:solidFill>
                  <a:srgbClr val="000080"/>
                </a:solidFill>
              </a:rPr>
            </a:br>
            <a:r>
              <a:rPr lang="el-GR" sz="2800" dirty="0">
                <a:solidFill>
                  <a:srgbClr val="000080"/>
                </a:solidFill>
              </a:rPr>
              <a:t>Κάνοντας στάθμιση με το αντίστροφο της πιθανότητας λήψης θεραπείας (</a:t>
            </a:r>
            <a:r>
              <a:rPr lang="el-GR" sz="2800" dirty="0" err="1">
                <a:solidFill>
                  <a:srgbClr val="000080"/>
                </a:solidFill>
              </a:rPr>
              <a:t>inverse</a:t>
            </a:r>
            <a:r>
              <a:rPr lang="el-GR" sz="2800" dirty="0">
                <a:solidFill>
                  <a:srgbClr val="000080"/>
                </a:solidFill>
              </a:rPr>
              <a:t> </a:t>
            </a:r>
            <a:r>
              <a:rPr lang="el-GR" sz="2800" dirty="0" err="1">
                <a:solidFill>
                  <a:srgbClr val="000080"/>
                </a:solidFill>
              </a:rPr>
              <a:t>probability</a:t>
            </a:r>
            <a:r>
              <a:rPr lang="el-GR" sz="2800" dirty="0">
                <a:solidFill>
                  <a:srgbClr val="000080"/>
                </a:solidFill>
              </a:rPr>
              <a:t> of </a:t>
            </a:r>
            <a:r>
              <a:rPr lang="el-GR" sz="2800" dirty="0" err="1">
                <a:solidFill>
                  <a:srgbClr val="000080"/>
                </a:solidFill>
              </a:rPr>
              <a:t>treatment</a:t>
            </a:r>
            <a:r>
              <a:rPr lang="el-GR" sz="2800" dirty="0">
                <a:solidFill>
                  <a:srgbClr val="000080"/>
                </a:solidFill>
              </a:rPr>
              <a:t> </a:t>
            </a:r>
            <a:r>
              <a:rPr lang="el-GR" sz="2800" dirty="0" err="1">
                <a:solidFill>
                  <a:srgbClr val="000080"/>
                </a:solidFill>
              </a:rPr>
              <a:t>weighting</a:t>
            </a:r>
            <a:r>
              <a:rPr lang="el-GR" sz="2800" dirty="0">
                <a:solidFill>
                  <a:srgbClr val="000080"/>
                </a:solidFill>
              </a:rPr>
              <a:t>), η κατανομή των παρατηρούμενων </a:t>
            </a:r>
            <a:r>
              <a:rPr lang="el-GR" sz="2800" dirty="0" err="1">
                <a:solidFill>
                  <a:srgbClr val="000080"/>
                </a:solidFill>
              </a:rPr>
              <a:t>συγχυτικών</a:t>
            </a:r>
            <a:r>
              <a:rPr lang="el-GR" sz="2800" dirty="0">
                <a:solidFill>
                  <a:srgbClr val="000080"/>
                </a:solidFill>
              </a:rPr>
              <a:t> παραγόντων στην έναρξη της μελέτης θα γίνει παρόμοια μεταξύ των ατόμων που έλαβαν και δεν έλαβαν τη θεραπεία.</a:t>
            </a:r>
          </a:p>
          <a:p>
            <a:pPr marL="107950" indent="0">
              <a:buNone/>
            </a:pPr>
            <a:endParaRPr lang="el-GR" sz="2722" dirty="0">
              <a:solidFill>
                <a:srgbClr val="000080"/>
              </a:solidFill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82635" y="1568954"/>
            <a:ext cx="4015695" cy="4525821"/>
          </a:xfrm>
        </p:spPr>
        <p:txBody>
          <a:bodyPr vert="horz" lIns="0" tIns="0" rIns="0" bIns="0" rtlCol="0">
            <a:normAutofit/>
          </a:bodyPr>
          <a:lstStyle>
            <a:defPPr marL="432000" marR="0" lvl="0" indent="-324000" algn="l" rtl="0" hangingPunct="1">
              <a:spcBef>
                <a:spcPts val="0"/>
              </a:spcBef>
              <a:spcAft>
                <a:spcPts val="1559"/>
              </a:spcAft>
              <a:buSzPct val="45000"/>
              <a:buFont typeface="StarSymbol"/>
              <a:buNone/>
              <a:defRPr lang="el-GR" sz="353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defPPr>
            <a:lvl1pPr marL="432000" marR="0" lvl="0" indent="-324000" algn="l" rtl="0" hangingPunct="1">
              <a:spcBef>
                <a:spcPts val="0"/>
              </a:spcBef>
              <a:spcAft>
                <a:spcPts val="1559"/>
              </a:spcAft>
              <a:buSzPct val="45000"/>
              <a:buFont typeface="StarSymbol"/>
              <a:buChar char="●"/>
              <a:defRPr lang="el-GR" sz="353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1pPr>
            <a:lvl2pPr marL="864000" marR="0" lvl="1" indent="-324000" algn="l" rtl="0" hangingPunct="1">
              <a:spcBef>
                <a:spcPts val="0"/>
              </a:spcBef>
              <a:spcAft>
                <a:spcPts val="1247"/>
              </a:spcAft>
              <a:buSzPct val="75000"/>
              <a:buFont typeface="StarSymbol"/>
              <a:buChar char="–"/>
              <a:defRPr lang="el-GR" sz="265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2pPr>
            <a:lvl3pPr marL="1295999" marR="0" lvl="2" indent="-288000" algn="l" rtl="0" hangingPunct="1">
              <a:spcBef>
                <a:spcPts val="0"/>
              </a:spcBef>
              <a:spcAft>
                <a:spcPts val="935"/>
              </a:spcAft>
              <a:buSzPct val="45000"/>
              <a:buFont typeface="StarSymbol"/>
              <a:buChar char="●"/>
              <a:defRPr lang="el-G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3pPr>
            <a:lvl4pPr marL="1728000" marR="0" lvl="3" indent="-216000" algn="l" rtl="0" hangingPunct="1">
              <a:spcBef>
                <a:spcPts val="0"/>
              </a:spcBef>
              <a:spcAft>
                <a:spcPts val="624"/>
              </a:spcAft>
              <a:buSzPct val="75000"/>
              <a:buFont typeface="StarSymbol"/>
              <a:buChar char="–"/>
              <a:defRPr lang="el-G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4pPr>
            <a:lvl5pPr marL="2160000" marR="0" lvl="4" indent="-216000" algn="l" rtl="0" hangingPunct="1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el-G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5pPr>
            <a:lvl6pPr marL="2592000" marR="0" lvl="5" indent="-216000" algn="l" rtl="0" hangingPunct="1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el-G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6pPr>
            <a:lvl7pPr marL="3024000" marR="0" lvl="6" indent="-216000" algn="l" rtl="0" hangingPunct="1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el-G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7pPr>
            <a:lvl8pPr marL="3456000" marR="0" lvl="7" indent="-216000" algn="l" rtl="0" hangingPunct="1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el-G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8pPr>
            <a:lvl9pPr marL="3887999" marR="0" lvl="8" indent="-216000" algn="l" rtl="0" hangingPunct="1">
              <a:spcBef>
                <a:spcPts val="0"/>
              </a:spcBef>
              <a:spcAft>
                <a:spcPts val="312"/>
              </a:spcAft>
              <a:buSzPct val="45000"/>
              <a:buFont typeface="StarSymbol"/>
              <a:buChar char="●"/>
              <a:defRPr lang="el-GR" sz="221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marL="0" indent="0"/>
            <a:endParaRPr lang="el-GR">
              <a:latin typeface="Calibri" pitchFamily="1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276650" y="644268"/>
            <a:ext cx="3790677" cy="25473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 noGrp="1"/>
          </p:cNvSpPr>
          <p:nvPr>
            <p:ph type="title" idx="4294967295"/>
          </p:nvPr>
        </p:nvSpPr>
        <p:spPr>
          <a:xfrm>
            <a:off x="1610638" y="333810"/>
            <a:ext cx="10515600" cy="13255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l-GR" kern="0" dirty="0">
                <a:solidFill>
                  <a:srgbClr val="280099"/>
                </a:solidFill>
                <a:latin typeface="+mj-lt"/>
                <a:cs typeface="Tahoma" pitchFamily="2"/>
              </a:rPr>
              <a:t>Πώς δουλεύει;</a:t>
            </a:r>
          </a:p>
        </p:txBody>
      </p:sp>
      <p:sp>
        <p:nvSpPr>
          <p:cNvPr id="6" name="Freeform 5"/>
          <p:cNvSpPr/>
          <p:nvPr/>
        </p:nvSpPr>
        <p:spPr>
          <a:xfrm>
            <a:off x="8727118" y="3234540"/>
            <a:ext cx="653171" cy="1110391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81646" tIns="40823" rIns="81646" bIns="40823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 sz="1800"/>
            </a:pPr>
            <a:r>
              <a:rPr lang="el-GR" sz="1600" b="1" dirty="0">
                <a:solidFill>
                  <a:srgbClr val="000080"/>
                </a:solidFill>
              </a:rPr>
              <a:t>Εφαρμογή βαρών</a:t>
            </a:r>
            <a:r>
              <a:rPr lang="el-GR" sz="1600" dirty="0">
                <a:solidFill>
                  <a:srgbClr val="000080"/>
                </a:solidFill>
              </a:rPr>
              <a:t/>
            </a:r>
            <a:br>
              <a:rPr lang="el-GR" sz="1600" dirty="0">
                <a:solidFill>
                  <a:srgbClr val="000080"/>
                </a:solidFill>
              </a:rPr>
            </a:br>
            <a:r>
              <a:rPr lang="el-GR" sz="1600" dirty="0">
                <a:solidFill>
                  <a:srgbClr val="000080"/>
                </a:solidFill>
              </a:rPr>
              <a:t>χρησιμοποιώντας το αντίστροφο της πιθανότητας </a:t>
            </a:r>
          </a:p>
          <a:p>
            <a:pPr algn="ctr" hangingPunct="0">
              <a:buNone/>
              <a:defRPr sz="1800"/>
            </a:pPr>
            <a:r>
              <a:rPr lang="el-GR" sz="1600" dirty="0">
                <a:solidFill>
                  <a:srgbClr val="000080"/>
                </a:solidFill>
              </a:rPr>
              <a:t>λήψης της θεραπείας  για κάθε άτομο.</a:t>
            </a:r>
            <a:endParaRPr lang="el-GR" sz="1633" dirty="0">
              <a:solidFill>
                <a:srgbClr val="00008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097606" y="4377550"/>
            <a:ext cx="4311407" cy="20178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325709" y="1764576"/>
            <a:ext cx="979865" cy="323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l-GR" sz="1633" dirty="0" err="1">
                <a:solidFill>
                  <a:srgbClr val="000080"/>
                </a:solidFill>
                <a:latin typeface="Arial" pitchFamily="18"/>
                <a:ea typeface="Microsoft YaHei" pitchFamily="2"/>
                <a:cs typeface="Lucida Sans" pitchFamily="2"/>
              </a:rPr>
              <a:t>Treated</a:t>
            </a:r>
            <a:endParaRPr lang="el-GR" sz="1633" dirty="0">
              <a:solidFill>
                <a:srgbClr val="00008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16088" y="2483144"/>
            <a:ext cx="1084434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33" dirty="0" err="1">
                <a:solidFill>
                  <a:srgbClr val="000080"/>
                </a:solidFill>
                <a:latin typeface="Arial" pitchFamily="18"/>
                <a:ea typeface="Microsoft YaHei" pitchFamily="2"/>
                <a:cs typeface="Lucida Sans" pitchFamily="2"/>
              </a:rPr>
              <a:t>Unt</a:t>
            </a:r>
            <a:r>
              <a:rPr lang="el-GR" sz="1633" dirty="0" err="1">
                <a:solidFill>
                  <a:srgbClr val="000080"/>
                </a:solidFill>
                <a:latin typeface="Arial" pitchFamily="18"/>
                <a:ea typeface="Microsoft YaHei" pitchFamily="2"/>
                <a:cs typeface="Lucida Sans" pitchFamily="2"/>
              </a:rPr>
              <a:t>reated</a:t>
            </a:r>
            <a:endParaRPr lang="el-GR" sz="1633" dirty="0">
              <a:solidFill>
                <a:srgbClr val="000080"/>
              </a:solidFill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982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9A78B13B-DD14-C29A-751F-A60BE9E5A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45" y="0"/>
            <a:ext cx="9175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, αριθμός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5D114073-A175-089B-FEE3-47E84294F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73" y="0"/>
            <a:ext cx="9121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784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, αριθμός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7CAE0F1A-7974-58AD-F0E3-8248EB03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962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8D9F1493-B16D-78FC-D419-19F565415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30" y="0"/>
            <a:ext cx="912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121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F6D3C0-7E4E-7AC9-174B-8C4BB700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Σύνοψη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8AE928C-A854-1ED7-E461-48F180742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52438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6E769B84-3A67-DDE0-2C8F-314735364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28575"/>
            <a:ext cx="1071562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γραμματοσειρ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464509D8-7F85-D722-F530-6E281E89F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1" y="121305"/>
            <a:ext cx="11399744" cy="631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186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διάγραμμα, γραμμή, στιγμιότυπο οθόνης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0F1A7610-8E99-B75E-9689-2C48A190F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32" y="0"/>
            <a:ext cx="11606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1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19991D-C534-9D5E-3A0F-058FF5DF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Ερμηνεία εκτιμώμενης επίδρασης- Κλινικές δοκιμές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AA3B7D-6E17-3304-3747-93E9D8C13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 err="1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Εκτιμάμαι</a:t>
            </a:r>
            <a:r>
              <a:rPr lang="el-GR" dirty="0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 την επίδραση της θεραπείας ως </a:t>
            </a:r>
            <a:endParaRPr lang="en-US" dirty="0" smtClean="0">
              <a:solidFill>
                <a:srgbClr val="000080"/>
              </a:solidFill>
              <a:latin typeface="Aptos"/>
              <a:ea typeface="Calibri"/>
              <a:cs typeface="Calibri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	</a:t>
            </a:r>
            <a:r>
              <a:rPr lang="en-US" dirty="0" smtClean="0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	P(</a:t>
            </a:r>
            <a:r>
              <a:rPr lang="en-US" dirty="0" err="1" smtClean="0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Y|treated</a:t>
            </a:r>
            <a:r>
              <a:rPr lang="en-US" dirty="0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)-</a:t>
            </a:r>
            <a:r>
              <a:rPr lang="en-US" sz="2800" dirty="0">
                <a:solidFill>
                  <a:srgbClr val="000080"/>
                </a:solidFill>
                <a:latin typeface="Calibri"/>
                <a:ea typeface="Calibri"/>
                <a:cs typeface="Calibri"/>
              </a:rPr>
              <a:t>P(</a:t>
            </a:r>
            <a:r>
              <a:rPr lang="en-US" sz="2800" dirty="0" err="1">
                <a:solidFill>
                  <a:srgbClr val="000080"/>
                </a:solidFill>
                <a:latin typeface="Calibri"/>
                <a:ea typeface="Calibri"/>
                <a:cs typeface="Calibri"/>
              </a:rPr>
              <a:t>Y|untreated</a:t>
            </a:r>
            <a:r>
              <a:rPr lang="en-US" sz="2800" dirty="0">
                <a:solidFill>
                  <a:srgbClr val="00008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l-GR" dirty="0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Χωρίς να λαμβάνουμε υπόψη άλλες </a:t>
            </a:r>
            <a:r>
              <a:rPr lang="el-GR" dirty="0" smtClean="0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μεταβλητές</a:t>
            </a:r>
            <a:r>
              <a:rPr lang="en-US" dirty="0" smtClean="0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: </a:t>
            </a:r>
            <a:r>
              <a:rPr lang="el-GR" dirty="0" err="1" smtClean="0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Unadjusted</a:t>
            </a:r>
            <a:r>
              <a:rPr lang="el-GR" dirty="0" smtClean="0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 </a:t>
            </a:r>
            <a:r>
              <a:rPr lang="el-GR" dirty="0" err="1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effect</a:t>
            </a:r>
            <a:endParaRPr lang="el-GR" dirty="0">
              <a:solidFill>
                <a:srgbClr val="000080"/>
              </a:solidFill>
              <a:latin typeface="Aptos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l-GR" b="1" u="sng" dirty="0" err="1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Marginal</a:t>
            </a:r>
            <a:r>
              <a:rPr lang="el-GR" b="1" u="sng" dirty="0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 </a:t>
            </a:r>
            <a:r>
              <a:rPr lang="el-GR" b="1" u="sng" dirty="0" err="1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effect</a:t>
            </a:r>
            <a:r>
              <a:rPr lang="el-GR" dirty="0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: Η εκτιμώμενη επίδραση είναι </a:t>
            </a:r>
            <a:r>
              <a:rPr lang="el-GR" b="1" dirty="0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συνολική</a:t>
            </a:r>
            <a:r>
              <a:rPr lang="el-GR" dirty="0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, </a:t>
            </a:r>
            <a:r>
              <a:rPr lang="el-GR" b="1" dirty="0" err="1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περιθώρεια</a:t>
            </a:r>
            <a:r>
              <a:rPr lang="el-GR" b="1" dirty="0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 ως προς τα ατομικά χαρακτηριστικά</a:t>
            </a:r>
            <a:r>
              <a:rPr lang="el-GR" dirty="0">
                <a:solidFill>
                  <a:srgbClr val="000080"/>
                </a:solidFill>
                <a:latin typeface="Aptos"/>
                <a:ea typeface="Calibri"/>
                <a:cs typeface="Calibri"/>
              </a:rPr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9671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465829"/>
          </a:xfrm>
        </p:spPr>
        <p:txBody>
          <a:bodyPr>
            <a:normAutofit/>
          </a:bodyPr>
          <a:lstStyle/>
          <a:p>
            <a:r>
              <a:rPr lang="el-GR" sz="6600" dirty="0">
                <a:solidFill>
                  <a:srgbClr val="000080"/>
                </a:solidFill>
                <a:latin typeface="+mn-lt"/>
                <a:ea typeface="Andale Sans UI" pitchFamily="2"/>
                <a:cs typeface="Tahoma"/>
              </a:rPr>
              <a:t>Μελέτες παρατήρησης-</a:t>
            </a:r>
            <a:r>
              <a:rPr lang="el-GR" sz="6600" dirty="0">
                <a:latin typeface="+mn-lt"/>
                <a:ea typeface="Andale Sans UI" pitchFamily="2"/>
                <a:cs typeface="Tahoma"/>
              </a:rPr>
              <a:t/>
            </a:r>
            <a:br>
              <a:rPr lang="el-GR" sz="6600" dirty="0">
                <a:latin typeface="+mn-lt"/>
                <a:ea typeface="Andale Sans UI" pitchFamily="2"/>
                <a:cs typeface="Tahoma"/>
              </a:rPr>
            </a:br>
            <a:r>
              <a:rPr lang="el-GR" sz="6600" dirty="0" err="1">
                <a:solidFill>
                  <a:srgbClr val="000080"/>
                </a:solidFill>
                <a:latin typeface="Aptos"/>
                <a:cs typeface="Tahoma"/>
              </a:rPr>
              <a:t>Συγχυτικοί</a:t>
            </a:r>
            <a:r>
              <a:rPr lang="el-GR" sz="6600" dirty="0">
                <a:solidFill>
                  <a:srgbClr val="000080"/>
                </a:solidFill>
                <a:latin typeface="Aptos"/>
                <a:cs typeface="Tahoma"/>
              </a:rPr>
              <a:t> παράγοντες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4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1742</Words>
  <Application>Microsoft Office PowerPoint</Application>
  <PresentationFormat>Ευρεία οθόνη</PresentationFormat>
  <Paragraphs>213</Paragraphs>
  <Slides>79</Slides>
  <Notes>14</Notes>
  <HiddenSlides>3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79</vt:i4>
      </vt:variant>
    </vt:vector>
  </HeadingPairs>
  <TitlesOfParts>
    <vt:vector size="95" baseType="lpstr">
      <vt:lpstr>Microsoft YaHei</vt:lpstr>
      <vt:lpstr>Albany</vt:lpstr>
      <vt:lpstr>Andale Sans UI</vt:lpstr>
      <vt:lpstr>Aptos</vt:lpstr>
      <vt:lpstr>Aptos Display</vt:lpstr>
      <vt:lpstr>Arial</vt:lpstr>
      <vt:lpstr>Calibri</vt:lpstr>
      <vt:lpstr>Calibri Light</vt:lpstr>
      <vt:lpstr>Cambria Math</vt:lpstr>
      <vt:lpstr>Courier New</vt:lpstr>
      <vt:lpstr>Courier New,monospace</vt:lpstr>
      <vt:lpstr>Lucida Sans</vt:lpstr>
      <vt:lpstr>StarSymbol</vt:lpstr>
      <vt:lpstr>Tahoma</vt:lpstr>
      <vt:lpstr>Wingdings</vt:lpstr>
      <vt:lpstr>Θέμα του Office</vt:lpstr>
      <vt:lpstr>Στοιχεία Συμπερασματολογίας Αιτιότητας</vt:lpstr>
      <vt:lpstr>Εισαγωγή</vt:lpstr>
      <vt:lpstr>Παρουσίαση του PowerPoint</vt:lpstr>
      <vt:lpstr>Παρουσίαση του PowerPoint</vt:lpstr>
      <vt:lpstr>Κλινικές Δοκιμές</vt:lpstr>
      <vt:lpstr>Κλινικές Δοκιμές</vt:lpstr>
      <vt:lpstr>Παρουσίαση του PowerPoint</vt:lpstr>
      <vt:lpstr>Ερμηνεία εκτιμώμενης επίδρασης- Κλινικές δοκιμές</vt:lpstr>
      <vt:lpstr>Μελέτες παρατήρησης- Συγχυτικοί παράγοντες</vt:lpstr>
      <vt:lpstr>Συγχυτικοί παράγοντες</vt:lpstr>
      <vt:lpstr>Confounding by Indication Bias</vt:lpstr>
      <vt:lpstr>Διόρθωση για συγχυτικούς παράγοντες (Adjusting for Confounding)</vt:lpstr>
      <vt:lpstr>Μελέτες Παρατήρησης</vt:lpstr>
      <vt:lpstr>Παράδειγμα ερμηνείας πολυπαραγοντικού μοντέλου</vt:lpstr>
      <vt:lpstr>Παρουσίαση του PowerPoint</vt:lpstr>
      <vt:lpstr>Παρουσίαση του PowerPoint</vt:lpstr>
      <vt:lpstr>Μια διαφορετική προσέγγιση  για την ανάλυση Δεδομένων Παρατήρησης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Αιτιολογικές επιδράσεις</vt:lpstr>
      <vt:lpstr>Αιτιολογικές επιδράσεις στον πληθυσμό </vt:lpstr>
      <vt:lpstr>Προϋποθέσεις Συμπερασματολογίας Αιτιότητας</vt:lpstr>
      <vt:lpstr>Consistency (Συνέπεια)</vt:lpstr>
      <vt:lpstr>Consistency – Παράδειγμα</vt:lpstr>
      <vt:lpstr>Conditional Exchangeability (Δεσμευμένη Ανταλλαξιμότητα)</vt:lpstr>
      <vt:lpstr>Conditional Exchangeability – Παράδειγμα</vt:lpstr>
      <vt:lpstr>Positivity (Θετικότητα)</vt:lpstr>
      <vt:lpstr>Positivity – Παράδειγμα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Directed Acyclic Graphs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Βασικά Κριτήρια Αιτιακής Συμπερασματολογίας</vt:lpstr>
      <vt:lpstr>The d-separation criterion</vt:lpstr>
      <vt:lpstr>The d-separation criterion</vt:lpstr>
      <vt:lpstr>Παρουσίαση του PowerPoint</vt:lpstr>
      <vt:lpstr>The d-separation criterion</vt:lpstr>
      <vt:lpstr>Παρουσίαση του PowerPoint</vt:lpstr>
      <vt:lpstr>Παρουσίαση του PowerPoint</vt:lpstr>
      <vt:lpstr>Ανεξαρτησία ενδεχομένων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The Back-door Criterion</vt:lpstr>
      <vt:lpstr>Back-Door Paths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Στάθμιση με Αντίστροφη Πιθανότητα Θεραπείας (Inverse Probability Weighting-IPW)</vt:lpstr>
      <vt:lpstr>Πώς δουλεύει;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Σύνοψη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279</cp:revision>
  <dcterms:created xsi:type="dcterms:W3CDTF">2012-08-02T13:11:46Z</dcterms:created>
  <dcterms:modified xsi:type="dcterms:W3CDTF">2025-11-27T10:36:09Z</dcterms:modified>
</cp:coreProperties>
</file>