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3"/>
  </p:notesMasterIdLst>
  <p:sldIdLst>
    <p:sldId id="256" r:id="rId2"/>
    <p:sldId id="318" r:id="rId3"/>
    <p:sldId id="301" r:id="rId4"/>
    <p:sldId id="302" r:id="rId5"/>
    <p:sldId id="303" r:id="rId6"/>
    <p:sldId id="305" r:id="rId7"/>
    <p:sldId id="306" r:id="rId8"/>
    <p:sldId id="351" r:id="rId9"/>
    <p:sldId id="346" r:id="rId10"/>
    <p:sldId id="347" r:id="rId11"/>
    <p:sldId id="345" r:id="rId12"/>
    <p:sldId id="348" r:id="rId13"/>
    <p:sldId id="349" r:id="rId14"/>
    <p:sldId id="323" r:id="rId15"/>
    <p:sldId id="324" r:id="rId16"/>
    <p:sldId id="325" r:id="rId17"/>
    <p:sldId id="326" r:id="rId18"/>
    <p:sldId id="327" r:id="rId19"/>
    <p:sldId id="339" r:id="rId20"/>
    <p:sldId id="328" r:id="rId21"/>
    <p:sldId id="329" r:id="rId22"/>
    <p:sldId id="330" r:id="rId23"/>
    <p:sldId id="331" r:id="rId24"/>
    <p:sldId id="332" r:id="rId25"/>
    <p:sldId id="340" r:id="rId26"/>
    <p:sldId id="266" r:id="rId27"/>
    <p:sldId id="333" r:id="rId28"/>
    <p:sldId id="33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69" r:id="rId59"/>
    <p:sldId id="371" r:id="rId60"/>
    <p:sldId id="372" r:id="rId61"/>
    <p:sldId id="374" r:id="rId6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59987-CCC1-6CA8-3B2B-A4CDBB3C02C3}" v="726" dt="2025-10-19T09:02:32.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D5684-FA8E-4FB0-9CC8-06D06139FDFE}" type="datetimeFigureOut">
              <a:t>1/12/2025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12DCD8-8C47-4BAE-9485-6A69DB8C04BA}" type="slidenum">
              <a:t>‹#›</a:t>
            </a:fld>
            <a:endParaRPr lang="el-GR"/>
          </a:p>
        </p:txBody>
      </p:sp>
    </p:spTree>
    <p:extLst>
      <p:ext uri="{BB962C8B-B14F-4D97-AF65-F5344CB8AC3E}">
        <p14:creationId xmlns:p14="http://schemas.microsoft.com/office/powerpoint/2010/main" val="3130437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buFont typeface="Courier New,monospace"/>
              <a:buChar char="•"/>
            </a:pPr>
            <a:r>
              <a:rPr lang="el-GR">
                <a:solidFill>
                  <a:srgbClr val="000080"/>
                </a:solidFill>
              </a:rPr>
              <a:t>Η χρήση του IPTW είναι παρόμοια με τη χρήση βαρών δειγματοληψίας σε δημοσκοπήσεις, όπου τα δείγματα σταθμίζονται ώστε να είναι αντιπροσωπευτικά συγκεκριμένων πληθυσμών.</a:t>
            </a:r>
            <a:endParaRPr lang="el-G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38088A3-B343-45C5-815C-F9D0C7501A8F}" type="slidenum">
              <a:rPr lang="el-GR" smtClean="0"/>
              <a:pPr/>
              <a:t>25</a:t>
            </a:fld>
            <a:endParaRPr lang="el-GR"/>
          </a:p>
        </p:txBody>
      </p:sp>
    </p:spTree>
    <p:extLst>
      <p:ext uri="{BB962C8B-B14F-4D97-AF65-F5344CB8AC3E}">
        <p14:creationId xmlns:p14="http://schemas.microsoft.com/office/powerpoint/2010/main" val="165536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63538" y="893763"/>
            <a:ext cx="7839075" cy="4410075"/>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856800" y="5586120"/>
            <a:ext cx="6854040" cy="5292000"/>
          </a:xfrm>
        </p:spPr>
        <p:txBody>
          <a:bodyPr/>
          <a:lstStyle/>
          <a:p>
            <a:endParaRPr lang="el-GR" sz="3090"/>
          </a:p>
        </p:txBody>
      </p:sp>
    </p:spTree>
    <p:extLst>
      <p:ext uri="{BB962C8B-B14F-4D97-AF65-F5344CB8AC3E}">
        <p14:creationId xmlns:p14="http://schemas.microsoft.com/office/powerpoint/2010/main" val="147816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solidFill>
                  <a:srgbClr val="000080"/>
                </a:solidFill>
              </a:rPr>
              <a:t>και όχι στο γεγονός ότι το άτομο έπρεπε να επιβιώσει για να τη λάβει.</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38088A3-B343-45C5-815C-F9D0C7501A8F}" type="slidenum">
              <a:rPr lang="el-GR" smtClean="0"/>
              <a:pPr/>
              <a:t>32</a:t>
            </a:fld>
            <a:endParaRPr lang="el-GR"/>
          </a:p>
        </p:txBody>
      </p:sp>
    </p:spTree>
    <p:extLst>
      <p:ext uri="{BB962C8B-B14F-4D97-AF65-F5344CB8AC3E}">
        <p14:creationId xmlns:p14="http://schemas.microsoft.com/office/powerpoint/2010/main" val="340618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215900" y="801688"/>
            <a:ext cx="7127875" cy="4010025"/>
          </a:xfrm>
          <a:prstGeom prst="rect">
            <a:avLst/>
          </a:prstGeom>
          <a:noFill/>
          <a:ln w="12700">
            <a:miter lim="800000"/>
          </a:ln>
        </p:spPr>
      </p:sp>
      <p:sp>
        <p:nvSpPr>
          <p:cNvPr id="6147" name="Notes Placeholder 2"/>
          <p:cNvSpPr>
            <a:spLocks noGrp="1"/>
          </p:cNvSpPr>
          <p:nvPr>
            <p:ph type="body" idx="3"/>
          </p:nvPr>
        </p:nvSpPr>
        <p:spPr>
          <a:xfrm>
            <a:off x="755968" y="5078611"/>
            <a:ext cx="6047740" cy="4811316"/>
          </a:xfrm>
          <a:prstGeom prst="rect">
            <a:avLst/>
          </a:prstGeom>
          <a:noFill/>
          <a:ln w="9525">
            <a:noFill/>
            <a:miter lim="800000"/>
          </a:ln>
        </p:spPr>
        <p:txBody>
          <a:bodyPr vert="horz" wrap="square" lIns="104287" tIns="52144" rIns="104287" bIns="52144"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r>
              <a:rPr lang="en-US" altLang="en-US" b="1" dirty="0">
                <a:latin typeface="Arial"/>
                <a:ea typeface="Arial" pitchFamily="34" charset="0"/>
                <a:cs typeface="Arial"/>
              </a:rPr>
              <a:t>Figure 3 </a:t>
            </a:r>
            <a:r>
              <a:rPr lang="en-US" altLang="en-US" dirty="0">
                <a:latin typeface="Arial"/>
                <a:ea typeface="Arial" pitchFamily="34" charset="0"/>
                <a:cs typeface="Arial"/>
              </a:rPr>
              <a:t>Immortal time matched exclusion method to control for immortal time bias assuming that subject A (exposed) is matched to subject B or C (unexposed). Subject B’s follow-up time is less than subject A’s immortal time, so subject B is excluded from the analysis. Subject C’s updated follow-up time (after matching) equals his/her follow-up time (before matching) minus subject A’s immortal time. Although this approach reduces selection bias in the exclusion scenario by eliminating some of the frail unexposed like subject B, it reintroduces bias due to omitting the early unexposed times from the rigorous unexposed like subject C. Thus the net effect of immortal time matching can be selection bias.</a:t>
            </a:r>
            <a:endParaRPr lang="en-US" dirty="0">
              <a:latin typeface="Arial"/>
              <a:cs typeface="Arial"/>
            </a:endParaRPr>
          </a:p>
          <a:p>
            <a:pPr>
              <a:spcBef>
                <a:spcPts val="0"/>
              </a:spcBef>
              <a:spcAft>
                <a:spcPts val="0"/>
              </a:spcAft>
            </a:pPr>
            <a:r>
              <a:rPr lang="el-GR" dirty="0">
                <a:solidFill>
                  <a:srgbClr val="000080"/>
                </a:solidFill>
              </a:rPr>
              <a:t>Ο </a:t>
            </a:r>
            <a:r>
              <a:rPr lang="el-GR" b="1" dirty="0">
                <a:solidFill>
                  <a:srgbClr val="000080"/>
                </a:solidFill>
              </a:rPr>
              <a:t>αθάνατος χρόνος</a:t>
            </a:r>
            <a:r>
              <a:rPr lang="el-GR" dirty="0">
                <a:solidFill>
                  <a:srgbClr val="000080"/>
                </a:solidFill>
              </a:rPr>
              <a:t> είναι η </a:t>
            </a:r>
            <a:r>
              <a:rPr lang="el-GR" b="1" dirty="0">
                <a:solidFill>
                  <a:srgbClr val="000080"/>
                </a:solidFill>
              </a:rPr>
              <a:t>χρονική περίοδος κατά την οποία, εκ των πραγμάτων, τα άτομα που εκτίθενται (π.χ. λαμβάνουν θεραπεία) δεν μπορούν να εμφανίσουν το αποτέλεσμα (π.χ. θάνατο).</a:t>
            </a:r>
            <a:endParaRPr lang="el-GR" dirty="0"/>
          </a:p>
          <a:p>
            <a:pPr>
              <a:spcBef>
                <a:spcPts val="0"/>
              </a:spcBef>
              <a:spcAft>
                <a:spcPts val="0"/>
              </a:spcAft>
            </a:pPr>
            <a:r>
              <a:rPr lang="el-GR" dirty="0">
                <a:solidFill>
                  <a:srgbClr val="000080"/>
                </a:solidFill>
              </a:rPr>
              <a:t>Αυτό το διάστημα δημιουργείται </a:t>
            </a:r>
            <a:r>
              <a:rPr lang="el-GR" b="1" dirty="0">
                <a:solidFill>
                  <a:srgbClr val="000080"/>
                </a:solidFill>
              </a:rPr>
              <a:t>λόγω του σχεδιασμού της μελέτης</a:t>
            </a:r>
            <a:r>
              <a:rPr lang="el-GR" dirty="0">
                <a:solidFill>
                  <a:srgbClr val="000080"/>
                </a:solidFill>
              </a:rPr>
              <a:t> και όχι λόγω της ίδιας της θεραπείας. Αν δεν ληφθεί υπόψη σωστά στην ανάλυση, μπορεί να οδηγήσει σε </a:t>
            </a:r>
            <a:r>
              <a:rPr lang="el-GR" b="1" dirty="0">
                <a:solidFill>
                  <a:srgbClr val="000080"/>
                </a:solidFill>
              </a:rPr>
              <a:t>συστηματική μεροληψία υπέρ της θεραπείας</a:t>
            </a:r>
            <a:r>
              <a:rPr lang="el-GR" dirty="0">
                <a:solidFill>
                  <a:srgbClr val="000080"/>
                </a:solidFill>
              </a:rPr>
              <a:t>.</a:t>
            </a:r>
            <a:endParaRPr lang="en-US" dirty="0"/>
          </a:p>
          <a:p>
            <a:r>
              <a:rPr lang="en-US" altLang="en-US" dirty="0">
                <a:latin typeface="Arial"/>
                <a:ea typeface="Arial" pitchFamily="34" charset="0"/>
                <a:cs typeface="Arial"/>
              </a:rPr>
              <a:t>
</a:t>
            </a:r>
          </a:p>
          <a:p>
            <a:r>
              <a:rPr lang="en-US" altLang="en-US" dirty="0">
                <a:latin typeface="Arial"/>
                <a:ea typeface="Arial" pitchFamily="34" charset="0"/>
                <a:cs typeface="Arial"/>
              </a:rPr>
              <a:t>Unless provided in the caption above, the following copyright applies to the content of this slide: © The Author(s) 2021; all rights reserved. Published by Oxford University Press on behalf of the International Epidemiological </a:t>
            </a:r>
            <a:r>
              <a:rPr lang="en-US" altLang="en-US" dirty="0" err="1">
                <a:latin typeface="Arial"/>
                <a:ea typeface="Arial" pitchFamily="34" charset="0"/>
                <a:cs typeface="Arial"/>
              </a:rPr>
              <a:t>AssociationThis</a:t>
            </a:r>
            <a:r>
              <a:rPr lang="en-US" altLang="en-US" dirty="0">
                <a:latin typeface="Arial"/>
                <a:ea typeface="Arial" pitchFamily="34" charset="0"/>
                <a:cs typeface="Arial"/>
              </a:rPr>
              <a:t>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4282065" y="10155365"/>
            <a:ext cx="3275859" cy="534591"/>
          </a:xfrm>
          <a:prstGeom prst="rect">
            <a:avLst/>
          </a:prstGeom>
          <a:noFill/>
          <a:ln>
            <a:noFill/>
            <a:miter lim="800000"/>
          </a:ln>
        </p:spPr>
        <p:txBody>
          <a:bodyPr anchor="b" anchorCtr="0">
            <a:noAutofit/>
          </a:bodyPr>
          <a:lstStyle>
            <a:lvl1pPr marL="0" indent="0" algn="l" defTabSz="1042873" rtl="0" eaLnBrk="0" fontAlgn="base" hangingPunct="0">
              <a:lnSpc>
                <a:spcPct val="100000"/>
              </a:lnSpc>
              <a:spcBef>
                <a:spcPct val="0"/>
              </a:spcBef>
              <a:spcAft>
                <a:spcPct val="0"/>
              </a:spcAft>
              <a:buClrTx/>
              <a:buSzTx/>
              <a:buFontTx/>
              <a:buNone/>
              <a:defRPr kumimoji="0" lang="en-US" altLang="en-US" sz="2100" b="0" i="0" u="none" baseline="0">
                <a:solidFill>
                  <a:schemeClr val="tx1"/>
                </a:solidFill>
                <a:effectLst/>
                <a:latin typeface="Arial" pitchFamily="34" charset="0"/>
                <a:ea typeface="ＭＳ Ｐゴシック" pitchFamily="34" charset="-128"/>
              </a:defRPr>
            </a:lvl1pPr>
            <a:lvl2pPr marL="521437" indent="0" algn="l" defTabSz="1042873" rtl="0" eaLnBrk="0" fontAlgn="base" hangingPunct="0">
              <a:lnSpc>
                <a:spcPct val="100000"/>
              </a:lnSpc>
              <a:spcBef>
                <a:spcPct val="0"/>
              </a:spcBef>
              <a:spcAft>
                <a:spcPct val="0"/>
              </a:spcAft>
              <a:buClrTx/>
              <a:buSzTx/>
              <a:buFontTx/>
              <a:buNone/>
              <a:defRPr kumimoji="0" lang="en-US" altLang="en-US" sz="2100" b="0" i="0" u="none" baseline="0">
                <a:solidFill>
                  <a:schemeClr val="tx1"/>
                </a:solidFill>
                <a:effectLst/>
                <a:latin typeface="Arial" pitchFamily="34" charset="0"/>
                <a:ea typeface="ＭＳ Ｐゴシック" pitchFamily="34" charset="-128"/>
              </a:defRPr>
            </a:lvl2pPr>
            <a:lvl3pPr marL="1042873" indent="0" algn="l" defTabSz="1042873" rtl="0" eaLnBrk="0" fontAlgn="base" hangingPunct="0">
              <a:lnSpc>
                <a:spcPct val="100000"/>
              </a:lnSpc>
              <a:spcBef>
                <a:spcPct val="0"/>
              </a:spcBef>
              <a:spcAft>
                <a:spcPct val="0"/>
              </a:spcAft>
              <a:buClrTx/>
              <a:buSzTx/>
              <a:buFontTx/>
              <a:buNone/>
              <a:defRPr kumimoji="0" lang="en-US" altLang="en-US" sz="2100" b="0" i="0" u="none" baseline="0">
                <a:solidFill>
                  <a:schemeClr val="tx1"/>
                </a:solidFill>
                <a:effectLst/>
                <a:latin typeface="Arial" pitchFamily="34" charset="0"/>
                <a:ea typeface="ＭＳ Ｐゴシック" pitchFamily="34" charset="-128"/>
              </a:defRPr>
            </a:lvl3pPr>
            <a:lvl4pPr marL="1564310" indent="0" algn="l" defTabSz="1042873" rtl="0" eaLnBrk="0" fontAlgn="base" hangingPunct="0">
              <a:lnSpc>
                <a:spcPct val="100000"/>
              </a:lnSpc>
              <a:spcBef>
                <a:spcPct val="0"/>
              </a:spcBef>
              <a:spcAft>
                <a:spcPct val="0"/>
              </a:spcAft>
              <a:buClrTx/>
              <a:buSzTx/>
              <a:buFontTx/>
              <a:buNone/>
              <a:defRPr kumimoji="0" lang="en-US" altLang="en-US" sz="2100" b="0" i="0" u="none" baseline="0">
                <a:solidFill>
                  <a:schemeClr val="tx1"/>
                </a:solidFill>
                <a:effectLst/>
                <a:latin typeface="Arial" pitchFamily="34" charset="0"/>
                <a:ea typeface="ＭＳ Ｐゴシック" pitchFamily="34" charset="-128"/>
              </a:defRPr>
            </a:lvl4pPr>
            <a:lvl5pPr marL="2085746" indent="0" algn="l" defTabSz="1042873" rtl="0" eaLnBrk="0" fontAlgn="base" hangingPunct="0">
              <a:lnSpc>
                <a:spcPct val="100000"/>
              </a:lnSpc>
              <a:spcBef>
                <a:spcPct val="0"/>
              </a:spcBef>
              <a:spcAft>
                <a:spcPct val="0"/>
              </a:spcAft>
              <a:buClrTx/>
              <a:buSzTx/>
              <a:buFontTx/>
              <a:buNone/>
              <a:defRPr kumimoji="0" lang="en-US" altLang="en-US" sz="2100" b="0" i="0" u="none" baseline="0">
                <a:solidFill>
                  <a:schemeClr val="tx1"/>
                </a:solidFill>
                <a:effectLst/>
                <a:latin typeface="Arial" pitchFamily="34" charset="0"/>
                <a:ea typeface="ＭＳ Ｐゴシック" pitchFamily="34" charset="-128"/>
              </a:defRPr>
            </a:lvl5pPr>
          </a:lstStyle>
          <a:p>
            <a:pPr algn="r" eaLnBrk="1" hangingPunct="1"/>
            <a:fld id="{224103F1-693F-4FDE-B49C-FA01E4149EBA}" type="slidenum">
              <a:rPr lang="en-US" altLang="en-US" sz="1400"/>
              <a:pPr algn="r" eaLnBrk="1" hangingPunct="1"/>
              <a:t>33</a:t>
            </a:fld>
            <a:endParaRPr lang="en-US" altLang="en-US" sz="1400"/>
          </a:p>
        </p:txBody>
      </p:sp>
    </p:spTree>
    <p:extLst>
      <p:ext uri="{BB962C8B-B14F-4D97-AF65-F5344CB8AC3E}">
        <p14:creationId xmlns:p14="http://schemas.microsoft.com/office/powerpoint/2010/main" val="311852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215900" y="801688"/>
            <a:ext cx="7127875" cy="4010025"/>
          </a:xfrm>
          <a:prstGeom prst="rect">
            <a:avLst/>
          </a:prstGeom>
          <a:noFill/>
          <a:ln w="12700">
            <a:miter lim="800000"/>
          </a:ln>
        </p:spPr>
      </p:sp>
      <p:sp>
        <p:nvSpPr>
          <p:cNvPr id="6147" name="Notes Placeholder 2"/>
          <p:cNvSpPr>
            <a:spLocks noGrp="1"/>
          </p:cNvSpPr>
          <p:nvPr>
            <p:ph type="body" idx="3"/>
          </p:nvPr>
        </p:nvSpPr>
        <p:spPr>
          <a:xfrm>
            <a:off x="755968" y="5078611"/>
            <a:ext cx="6047740" cy="4811316"/>
          </a:xfrm>
          <a:prstGeom prst="rect">
            <a:avLst/>
          </a:prstGeom>
          <a:noFill/>
          <a:ln w="9525">
            <a:noFill/>
            <a:miter lim="800000"/>
          </a:ln>
        </p:spPr>
        <p:txBody>
          <a:bodyPr vert="horz" wrap="square" lIns="104287" tIns="52144" rIns="104287" bIns="52144"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r>
              <a:rPr lang="en-US" altLang="en-US" b="1" dirty="0">
                <a:latin typeface="Arial" pitchFamily="34" charset="0"/>
                <a:ea typeface="Arial" pitchFamily="34" charset="0"/>
              </a:rPr>
              <a:t>Figure 3 </a:t>
            </a:r>
            <a:r>
              <a:rPr lang="en-US" altLang="en-US" dirty="0">
                <a:latin typeface="Arial" pitchFamily="34" charset="0"/>
                <a:ea typeface="Arial" pitchFamily="34" charset="0"/>
              </a:rPr>
              <a:t>Immortal time matched exclusion method to control for immortal time bias assuming that subject A (exposed) is matched to subject B or C (unexposed). Subject B’s follow-up time is less than subject A’s immortal time, so subject B is excluded from the analysis. Subject C’s updated follow-up time (after matching) equals his/her follow-up time (before matching) minus subject A’s immortal time. Although this approach reduces selection bias in the exclusion scenario by eliminating some of the frail unexposed like subject B, it reintroduces bias due to omitting the early unexposed times from the rigorous unexposed like subject C. Thus the net effect of immortal time matching can be selection bias.
</a:t>
            </a:r>
          </a:p>
          <a:p>
            <a:r>
              <a:rPr lang="en-US" altLang="en-US" dirty="0">
                <a:latin typeface="Arial" pitchFamily="34" charset="0"/>
                <a:ea typeface="Arial" pitchFamily="34" charset="0"/>
              </a:rPr>
              <a:t>Unless provided in the caption above, the following copyright applies to the content of this slide: © The Author(s) 2021; all rights reserved. Published by Oxford University Press on behalf of the International Epidemiological </a:t>
            </a:r>
            <a:r>
              <a:rPr lang="en-US" altLang="en-US" dirty="0" err="1">
                <a:latin typeface="Arial" pitchFamily="34" charset="0"/>
                <a:ea typeface="Arial" pitchFamily="34" charset="0"/>
              </a:rPr>
              <a:t>AssociationThis</a:t>
            </a:r>
            <a:r>
              <a:rPr lang="en-US" altLang="en-US" dirty="0">
                <a:latin typeface="Arial" pitchFamily="34" charset="0"/>
                <a:ea typeface="Arial" pitchFamily="34" charset="0"/>
              </a:rPr>
              <a:t>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4282065" y="10155365"/>
            <a:ext cx="3275859" cy="534591"/>
          </a:xfrm>
          <a:prstGeom prst="rect">
            <a:avLst/>
          </a:prstGeom>
          <a:noFill/>
          <a:ln>
            <a:noFill/>
            <a:miter lim="800000"/>
          </a:ln>
        </p:spPr>
        <p:txBody>
          <a:bodyPr anchor="b" anchorCtr="0">
            <a:noAutofit/>
          </a:bodyPr>
          <a:lstStyle>
            <a:lvl1pPr marL="0" indent="0" algn="l" defTabSz="1042873" rtl="0" eaLnBrk="0" fontAlgn="base" hangingPunct="0">
              <a:lnSpc>
                <a:spcPct val="100000"/>
              </a:lnSpc>
              <a:spcBef>
                <a:spcPct val="0"/>
              </a:spcBef>
              <a:spcAft>
                <a:spcPct val="0"/>
              </a:spcAft>
              <a:buClrTx/>
              <a:buSzTx/>
              <a:buFontTx/>
              <a:buNone/>
              <a:defRPr kumimoji="0" lang="en-US" altLang="en-US" sz="2100" b="0" i="0" u="none" baseline="0">
                <a:solidFill>
                  <a:schemeClr val="tx1"/>
                </a:solidFill>
                <a:effectLst/>
                <a:latin typeface="Arial" pitchFamily="34" charset="0"/>
                <a:ea typeface="ＭＳ Ｐゴシック" pitchFamily="34" charset="-128"/>
              </a:defRPr>
            </a:lvl1pPr>
            <a:lvl2pPr marL="521437" indent="0" algn="l" defTabSz="1042873" rtl="0" eaLnBrk="0" fontAlgn="base" hangingPunct="0">
              <a:lnSpc>
                <a:spcPct val="100000"/>
              </a:lnSpc>
              <a:spcBef>
                <a:spcPct val="0"/>
              </a:spcBef>
              <a:spcAft>
                <a:spcPct val="0"/>
              </a:spcAft>
              <a:buClrTx/>
              <a:buSzTx/>
              <a:buFontTx/>
              <a:buNone/>
              <a:defRPr kumimoji="0" lang="en-US" altLang="en-US" sz="2100" b="0" i="0" u="none" baseline="0">
                <a:solidFill>
                  <a:schemeClr val="tx1"/>
                </a:solidFill>
                <a:effectLst/>
                <a:latin typeface="Arial" pitchFamily="34" charset="0"/>
                <a:ea typeface="ＭＳ Ｐゴシック" pitchFamily="34" charset="-128"/>
              </a:defRPr>
            </a:lvl2pPr>
            <a:lvl3pPr marL="1042873" indent="0" algn="l" defTabSz="1042873" rtl="0" eaLnBrk="0" fontAlgn="base" hangingPunct="0">
              <a:lnSpc>
                <a:spcPct val="100000"/>
              </a:lnSpc>
              <a:spcBef>
                <a:spcPct val="0"/>
              </a:spcBef>
              <a:spcAft>
                <a:spcPct val="0"/>
              </a:spcAft>
              <a:buClrTx/>
              <a:buSzTx/>
              <a:buFontTx/>
              <a:buNone/>
              <a:defRPr kumimoji="0" lang="en-US" altLang="en-US" sz="2100" b="0" i="0" u="none" baseline="0">
                <a:solidFill>
                  <a:schemeClr val="tx1"/>
                </a:solidFill>
                <a:effectLst/>
                <a:latin typeface="Arial" pitchFamily="34" charset="0"/>
                <a:ea typeface="ＭＳ Ｐゴシック" pitchFamily="34" charset="-128"/>
              </a:defRPr>
            </a:lvl3pPr>
            <a:lvl4pPr marL="1564310" indent="0" algn="l" defTabSz="1042873" rtl="0" eaLnBrk="0" fontAlgn="base" hangingPunct="0">
              <a:lnSpc>
                <a:spcPct val="100000"/>
              </a:lnSpc>
              <a:spcBef>
                <a:spcPct val="0"/>
              </a:spcBef>
              <a:spcAft>
                <a:spcPct val="0"/>
              </a:spcAft>
              <a:buClrTx/>
              <a:buSzTx/>
              <a:buFontTx/>
              <a:buNone/>
              <a:defRPr kumimoji="0" lang="en-US" altLang="en-US" sz="2100" b="0" i="0" u="none" baseline="0">
                <a:solidFill>
                  <a:schemeClr val="tx1"/>
                </a:solidFill>
                <a:effectLst/>
                <a:latin typeface="Arial" pitchFamily="34" charset="0"/>
                <a:ea typeface="ＭＳ Ｐゴシック" pitchFamily="34" charset="-128"/>
              </a:defRPr>
            </a:lvl4pPr>
            <a:lvl5pPr marL="2085746" indent="0" algn="l" defTabSz="1042873" rtl="0" eaLnBrk="0" fontAlgn="base" hangingPunct="0">
              <a:lnSpc>
                <a:spcPct val="100000"/>
              </a:lnSpc>
              <a:spcBef>
                <a:spcPct val="0"/>
              </a:spcBef>
              <a:spcAft>
                <a:spcPct val="0"/>
              </a:spcAft>
              <a:buClrTx/>
              <a:buSzTx/>
              <a:buFontTx/>
              <a:buNone/>
              <a:defRPr kumimoji="0" lang="en-US" altLang="en-US" sz="2100" b="0" i="0" u="none" baseline="0">
                <a:solidFill>
                  <a:schemeClr val="tx1"/>
                </a:solidFill>
                <a:effectLst/>
                <a:latin typeface="Arial" pitchFamily="34" charset="0"/>
                <a:ea typeface="ＭＳ Ｐゴシック" pitchFamily="34" charset="-128"/>
              </a:defRPr>
            </a:lvl5pPr>
          </a:lstStyle>
          <a:p>
            <a:pPr algn="r" eaLnBrk="1" hangingPunct="1"/>
            <a:fld id="{224103F1-693F-4FDE-B49C-FA01E4149EBA}" type="slidenum">
              <a:rPr lang="en-US" altLang="en-US" sz="1400"/>
              <a:pPr algn="r" eaLnBrk="1" hangingPunct="1"/>
              <a:t>34</a:t>
            </a:fld>
            <a:endParaRPr lang="en-US" altLang="en-US" sz="1400"/>
          </a:p>
        </p:txBody>
      </p:sp>
    </p:spTree>
    <p:extLst>
      <p:ext uri="{BB962C8B-B14F-4D97-AF65-F5344CB8AC3E}">
        <p14:creationId xmlns:p14="http://schemas.microsoft.com/office/powerpoint/2010/main" val="215305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1/12/2025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1/12/2025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1/12/2025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1/12/2025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1/12/2025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1/12/2025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1/12/2025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1/12/2025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1/12/2025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1/12/2025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1/12/2025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26F0F3-3C53-41BC-8FFD-0BFB6DD91672}" type="datetimeFigureOut">
              <a:rPr lang="el-GR" smtClean="0"/>
              <a:t>1/12/2025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93/ije/dyab15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93/ije/dyab15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2"/>
            <a:ext cx="9144000" cy="2326231"/>
          </a:xfrm>
        </p:spPr>
        <p:txBody>
          <a:bodyPr>
            <a:normAutofit fontScale="90000"/>
          </a:bodyPr>
          <a:lstStyle/>
          <a:p>
            <a:r>
              <a:rPr lang="el-GR" dirty="0">
                <a:ea typeface="+mj-lt"/>
                <a:cs typeface="+mj-lt"/>
              </a:rPr>
              <a:t>Στοιχεία </a:t>
            </a:r>
            <a:r>
              <a:rPr lang="el-GR" dirty="0" err="1">
                <a:ea typeface="+mj-lt"/>
                <a:cs typeface="+mj-lt"/>
              </a:rPr>
              <a:t>Συμπερασματολογίας</a:t>
            </a:r>
            <a:r>
              <a:rPr lang="el-GR" dirty="0">
                <a:ea typeface="+mj-lt"/>
                <a:cs typeface="+mj-lt"/>
              </a:rPr>
              <a:t> </a:t>
            </a:r>
            <a:r>
              <a:rPr lang="el-GR" dirty="0" smtClean="0">
                <a:ea typeface="+mj-lt"/>
                <a:cs typeface="+mj-lt"/>
              </a:rPr>
              <a:t>Αιτιότητας</a:t>
            </a:r>
            <a:r>
              <a:rPr lang="en-US" dirty="0" smtClean="0">
                <a:ea typeface="+mj-lt"/>
                <a:cs typeface="+mj-lt"/>
              </a:rPr>
              <a:t/>
            </a:r>
            <a:br>
              <a:rPr lang="en-US" dirty="0" smtClean="0">
                <a:ea typeface="+mj-lt"/>
                <a:cs typeface="+mj-lt"/>
              </a:rPr>
            </a:br>
            <a:r>
              <a:rPr lang="el-GR" dirty="0" smtClean="0">
                <a:ea typeface="+mj-lt"/>
                <a:cs typeface="+mj-lt"/>
              </a:rPr>
              <a:t>Μέρος Β</a:t>
            </a:r>
            <a:endParaRPr lang="el-GR" dirty="0"/>
          </a:p>
        </p:txBody>
      </p:sp>
      <p:sp>
        <p:nvSpPr>
          <p:cNvPr id="4" name="Υπότιτλος 3"/>
          <p:cNvSpPr>
            <a:spLocks noGrp="1"/>
          </p:cNvSpPr>
          <p:nvPr>
            <p:ph type="subTitle" idx="1"/>
          </p:nvPr>
        </p:nvSpPr>
        <p:spPr/>
        <p:txBody>
          <a:bodyPr/>
          <a:lstStyle/>
          <a:p>
            <a:endParaRPr lang="el-GR"/>
          </a:p>
        </p:txBody>
      </p:sp>
    </p:spTree>
    <p:extLst>
      <p:ext uri="{BB962C8B-B14F-4D97-AF65-F5344CB8AC3E}">
        <p14:creationId xmlns:p14="http://schemas.microsoft.com/office/powerpoint/2010/main" val="232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FF0000"/>
                </a:solidFill>
              </a:rPr>
              <a:t>The d-separation criterion</a:t>
            </a:r>
            <a:endParaRPr lang="el-GR" dirty="0"/>
          </a:p>
        </p:txBody>
      </p:sp>
      <p:sp>
        <p:nvSpPr>
          <p:cNvPr id="3" name="Θέση περιεχομένου 2"/>
          <p:cNvSpPr>
            <a:spLocks noGrp="1"/>
          </p:cNvSpPr>
          <p:nvPr>
            <p:ph idx="1"/>
          </p:nvPr>
        </p:nvSpPr>
        <p:spPr>
          <a:xfrm>
            <a:off x="746760" y="2299062"/>
            <a:ext cx="10515600" cy="3290072"/>
          </a:xfrm>
        </p:spPr>
        <p:txBody>
          <a:bodyPr/>
          <a:lstStyle/>
          <a:p>
            <a:pPr>
              <a:lnSpc>
                <a:spcPct val="200000"/>
              </a:lnSpc>
            </a:pPr>
            <a:r>
              <a:rPr lang="el-GR" dirty="0"/>
              <a:t>Ένα μονοπάτι ανάμεσα σε δύο μεταβλητές </a:t>
            </a:r>
            <a:r>
              <a:rPr lang="el-GR" b="1" dirty="0"/>
              <a:t>θεωρείται ενεργό</a:t>
            </a:r>
            <a:r>
              <a:rPr lang="el-GR" dirty="0"/>
              <a:t> (δηλαδή μπορεί να μεταφέρει πληροφορία ή εξάρτηση) </a:t>
            </a:r>
            <a:r>
              <a:rPr lang="el-GR" b="1" dirty="0"/>
              <a:t>εκτός αν "μπλοκάρεται" από το σύνολο </a:t>
            </a:r>
            <a:r>
              <a:rPr lang="en-US" b="1" dirty="0" smtClean="0"/>
              <a:t>L</a:t>
            </a:r>
            <a:endParaRPr lang="el-GR" dirty="0"/>
          </a:p>
        </p:txBody>
      </p:sp>
    </p:spTree>
    <p:extLst>
      <p:ext uri="{BB962C8B-B14F-4D97-AF65-F5344CB8AC3E}">
        <p14:creationId xmlns:p14="http://schemas.microsoft.com/office/powerpoint/2010/main" val="556353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FF0000"/>
                </a:solidFill>
              </a:rPr>
              <a:t>The d-separation criterion</a:t>
            </a:r>
            <a:endParaRPr lang="el-GR" dirty="0">
              <a:solidFill>
                <a:srgbClr val="FF0000"/>
              </a:solidFill>
            </a:endParaRPr>
          </a:p>
        </p:txBody>
      </p:sp>
      <p:sp>
        <p:nvSpPr>
          <p:cNvPr id="3" name="Θέση περιεχομένου 2"/>
          <p:cNvSpPr>
            <a:spLocks noGrp="1"/>
          </p:cNvSpPr>
          <p:nvPr>
            <p:ph idx="1"/>
          </p:nvPr>
        </p:nvSpPr>
        <p:spPr>
          <a:xfrm>
            <a:off x="838200" y="1567543"/>
            <a:ext cx="10515600" cy="4609420"/>
          </a:xfrm>
        </p:spPr>
        <p:txBody>
          <a:bodyPr>
            <a:normAutofit fontScale="70000" lnSpcReduction="20000"/>
          </a:bodyPr>
          <a:lstStyle/>
          <a:p>
            <a:pPr>
              <a:lnSpc>
                <a:spcPct val="160000"/>
              </a:lnSpc>
            </a:pPr>
            <a:r>
              <a:rPr lang="el-GR" dirty="0"/>
              <a:t>Δύο μεταβλητές A και B είναι </a:t>
            </a:r>
            <a:r>
              <a:rPr lang="el-GR" u="sng" dirty="0"/>
              <a:t>d-</a:t>
            </a:r>
            <a:r>
              <a:rPr lang="el-GR" u="sng" dirty="0" err="1"/>
              <a:t>separated</a:t>
            </a:r>
            <a:r>
              <a:rPr lang="el-GR" dirty="0"/>
              <a:t> (δηλαδή </a:t>
            </a:r>
            <a:r>
              <a:rPr lang="el-GR" dirty="0" err="1"/>
              <a:t>αιτιακά</a:t>
            </a:r>
            <a:r>
              <a:rPr lang="el-GR" dirty="0"/>
              <a:t> ανεξάρτητες) </a:t>
            </a:r>
            <a:r>
              <a:rPr lang="el-GR" dirty="0" smtClean="0"/>
              <a:t>από </a:t>
            </a:r>
            <a:r>
              <a:rPr lang="el-GR" dirty="0"/>
              <a:t>το σύνολο μεταβλητών </a:t>
            </a:r>
            <a:r>
              <a:rPr lang="en-US" dirty="0" smtClean="0"/>
              <a:t>L</a:t>
            </a:r>
            <a:r>
              <a:rPr lang="el-GR" dirty="0" smtClean="0"/>
              <a:t>, </a:t>
            </a:r>
            <a:r>
              <a:rPr lang="el-GR" u="sng" dirty="0"/>
              <a:t>αν σε ένα </a:t>
            </a:r>
            <a:r>
              <a:rPr lang="el-GR" u="sng" dirty="0" err="1"/>
              <a:t>αιτιακό</a:t>
            </a:r>
            <a:r>
              <a:rPr lang="el-GR" u="sng" dirty="0"/>
              <a:t> διάγραμμα δεν υπάρχει ενεργό μονοπάτι ανάμεσά τους </a:t>
            </a:r>
            <a:r>
              <a:rPr lang="el-GR" dirty="0"/>
              <a:t>όταν </a:t>
            </a:r>
            <a:r>
              <a:rPr lang="el-GR" dirty="0" smtClean="0"/>
              <a:t>λαμβάνουμε υπόψιν </a:t>
            </a:r>
            <a:r>
              <a:rPr lang="el-GR" dirty="0"/>
              <a:t>τις μεταβλητές στο </a:t>
            </a:r>
            <a:r>
              <a:rPr lang="en-US" dirty="0" smtClean="0"/>
              <a:t>L</a:t>
            </a:r>
            <a:r>
              <a:rPr lang="el-GR" dirty="0" smtClean="0"/>
              <a:t>.</a:t>
            </a:r>
          </a:p>
          <a:p>
            <a:pPr>
              <a:lnSpc>
                <a:spcPct val="160000"/>
              </a:lnSpc>
            </a:pPr>
            <a:r>
              <a:rPr lang="el-GR" dirty="0"/>
              <a:t>Ένα μονοπάτι ανάμεσα σε δύο μεταβλητές </a:t>
            </a:r>
            <a:r>
              <a:rPr lang="el-GR" b="1" dirty="0"/>
              <a:t>θεωρείται ενεργό</a:t>
            </a:r>
            <a:r>
              <a:rPr lang="el-GR" dirty="0"/>
              <a:t> </a:t>
            </a:r>
            <a:r>
              <a:rPr lang="el-GR" b="1" dirty="0" smtClean="0"/>
              <a:t>εκτός </a:t>
            </a:r>
            <a:r>
              <a:rPr lang="el-GR" b="1" dirty="0"/>
              <a:t>αν "μπλοκάρεται" από το σύνολο </a:t>
            </a:r>
            <a:r>
              <a:rPr lang="en-US" b="1" dirty="0" smtClean="0"/>
              <a:t>L</a:t>
            </a:r>
            <a:endParaRPr lang="el-GR" b="1" dirty="0" smtClean="0"/>
          </a:p>
          <a:p>
            <a:pPr>
              <a:lnSpc>
                <a:spcPct val="160000"/>
              </a:lnSpc>
            </a:pPr>
            <a:r>
              <a:rPr lang="el-GR" b="1" dirty="0" smtClean="0"/>
              <a:t>Μπλοκάρεται από μία μεταβλητή η οποία είναι κοινό αποτέλεσμα έκθεσης και έκβασης (χωρίς να κάνουμε διόρθωση για αυτή)</a:t>
            </a:r>
            <a:r>
              <a:rPr lang="en-US" b="1" dirty="0" smtClean="0"/>
              <a:t> A-&gt;L&lt;-B</a:t>
            </a:r>
            <a:endParaRPr lang="el-GR" b="1" dirty="0" smtClean="0"/>
          </a:p>
          <a:p>
            <a:pPr>
              <a:lnSpc>
                <a:spcPct val="160000"/>
              </a:lnSpc>
            </a:pPr>
            <a:r>
              <a:rPr lang="el-GR" b="1" dirty="0" smtClean="0"/>
              <a:t>Μπλοκάρεται κάνοντας διόρθωση για την παρουσία είτε ενδιάμεσων μεταβλητών είτε </a:t>
            </a:r>
            <a:r>
              <a:rPr lang="el-GR" b="1" dirty="0" err="1" smtClean="0"/>
              <a:t>συγχυτικών</a:t>
            </a:r>
            <a:r>
              <a:rPr lang="el-GR" b="1" dirty="0" smtClean="0"/>
              <a:t> παραγόντων.</a:t>
            </a:r>
            <a:r>
              <a:rPr lang="en-US" b="1" dirty="0" smtClean="0"/>
              <a:t> </a:t>
            </a:r>
            <a:r>
              <a:rPr lang="en-US" b="1" dirty="0"/>
              <a:t>A-&gt;</a:t>
            </a:r>
            <a:r>
              <a:rPr lang="en-US" b="1" dirty="0" smtClean="0"/>
              <a:t>L</a:t>
            </a:r>
            <a:r>
              <a:rPr lang="en-US" b="1" dirty="0"/>
              <a:t>-&gt;</a:t>
            </a:r>
            <a:r>
              <a:rPr lang="en-US" b="1" dirty="0" smtClean="0"/>
              <a:t>B </a:t>
            </a:r>
            <a:r>
              <a:rPr lang="el-GR" b="1" dirty="0" smtClean="0"/>
              <a:t>ή </a:t>
            </a:r>
            <a:r>
              <a:rPr lang="en-US" b="1" dirty="0" smtClean="0"/>
              <a:t>A</a:t>
            </a:r>
            <a:r>
              <a:rPr lang="el-GR" b="1" dirty="0" smtClean="0"/>
              <a:t>&lt;</a:t>
            </a:r>
            <a:r>
              <a:rPr lang="en-US" b="1" dirty="0" smtClean="0"/>
              <a:t>-L-</a:t>
            </a:r>
            <a:r>
              <a:rPr lang="en-US" b="1" dirty="0"/>
              <a:t>&gt;</a:t>
            </a:r>
            <a:r>
              <a:rPr lang="en-US" b="1" dirty="0" smtClean="0"/>
              <a:t>B</a:t>
            </a:r>
            <a:endParaRPr lang="el-GR" b="1" dirty="0"/>
          </a:p>
          <a:p>
            <a:pPr>
              <a:lnSpc>
                <a:spcPct val="160000"/>
              </a:lnSpc>
            </a:pPr>
            <a:endParaRPr lang="el-GR" b="1" dirty="0"/>
          </a:p>
          <a:p>
            <a:pPr>
              <a:lnSpc>
                <a:spcPct val="160000"/>
              </a:lnSpc>
            </a:pPr>
            <a:endParaRPr lang="el-GR" dirty="0"/>
          </a:p>
        </p:txBody>
      </p:sp>
    </p:spTree>
    <p:extLst>
      <p:ext uri="{BB962C8B-B14F-4D97-AF65-F5344CB8AC3E}">
        <p14:creationId xmlns:p14="http://schemas.microsoft.com/office/powerpoint/2010/main" val="163703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smtClean="0">
                <a:solidFill>
                  <a:srgbClr val="FF0000"/>
                </a:solidFill>
              </a:rPr>
              <a:t>The Back-door Criterion</a:t>
            </a:r>
            <a:endParaRPr lang="el-GR" dirty="0">
              <a:solidFill>
                <a:srgbClr val="FF0000"/>
              </a:solidFill>
            </a:endParaRPr>
          </a:p>
        </p:txBody>
      </p:sp>
      <p:sp>
        <p:nvSpPr>
          <p:cNvPr id="4" name="Θέση περιεχομένου 3"/>
          <p:cNvSpPr>
            <a:spLocks noGrp="1"/>
          </p:cNvSpPr>
          <p:nvPr>
            <p:ph idx="1"/>
          </p:nvPr>
        </p:nvSpPr>
        <p:spPr/>
        <p:txBody>
          <a:bodyPr>
            <a:normAutofit lnSpcReduction="10000"/>
          </a:bodyPr>
          <a:lstStyle/>
          <a:p>
            <a:pPr>
              <a:lnSpc>
                <a:spcPct val="150000"/>
              </a:lnSpc>
            </a:pPr>
            <a:r>
              <a:rPr lang="el-GR" dirty="0"/>
              <a:t>Ένα σύνολο μεταβλητών </a:t>
            </a:r>
            <a:r>
              <a:rPr lang="en-US" b="1" dirty="0" smtClean="0"/>
              <a:t>L</a:t>
            </a:r>
            <a:r>
              <a:rPr lang="el-GR" dirty="0" smtClean="0"/>
              <a:t> </a:t>
            </a:r>
            <a:r>
              <a:rPr lang="el-GR" dirty="0"/>
              <a:t>ικανοποιεί το </a:t>
            </a:r>
            <a:r>
              <a:rPr lang="el-GR" b="1" dirty="0"/>
              <a:t>κριτήριο της πίσω πόρτας</a:t>
            </a:r>
            <a:r>
              <a:rPr lang="el-GR" dirty="0"/>
              <a:t> για το ζεύγος μεταβλητών </a:t>
            </a:r>
            <a:r>
              <a:rPr lang="el-GR" b="1" dirty="0" smtClean="0"/>
              <a:t>(Α </a:t>
            </a:r>
            <a:r>
              <a:rPr lang="el-GR" b="1" dirty="0"/>
              <a:t>→ </a:t>
            </a:r>
            <a:r>
              <a:rPr lang="el-GR" b="1" dirty="0" smtClean="0"/>
              <a:t>Β)</a:t>
            </a:r>
            <a:r>
              <a:rPr lang="el-GR" dirty="0" smtClean="0"/>
              <a:t> </a:t>
            </a:r>
            <a:r>
              <a:rPr lang="el-GR" dirty="0"/>
              <a:t>αν</a:t>
            </a:r>
            <a:r>
              <a:rPr lang="el-GR" dirty="0" smtClean="0"/>
              <a:t>:</a:t>
            </a:r>
          </a:p>
          <a:p>
            <a:pPr>
              <a:lnSpc>
                <a:spcPct val="150000"/>
              </a:lnSpc>
            </a:pPr>
            <a:endParaRPr lang="el-GR" dirty="0"/>
          </a:p>
          <a:p>
            <a:pPr lvl="1">
              <a:lnSpc>
                <a:spcPct val="150000"/>
              </a:lnSpc>
            </a:pPr>
            <a:r>
              <a:rPr lang="el-GR" b="1" dirty="0"/>
              <a:t>Κανένα μέλος του </a:t>
            </a:r>
            <a:r>
              <a:rPr lang="en-US" b="1" dirty="0" smtClean="0"/>
              <a:t>L</a:t>
            </a:r>
            <a:r>
              <a:rPr lang="el-GR" b="1" dirty="0" smtClean="0"/>
              <a:t> </a:t>
            </a:r>
            <a:r>
              <a:rPr lang="el-GR" b="1" dirty="0"/>
              <a:t>δεν είναι απόγονος του </a:t>
            </a:r>
            <a:r>
              <a:rPr lang="el-GR" b="1" dirty="0" smtClean="0"/>
              <a:t>Α</a:t>
            </a:r>
            <a:r>
              <a:rPr lang="el-GR" dirty="0" smtClean="0"/>
              <a:t>, </a:t>
            </a:r>
            <a:r>
              <a:rPr lang="el-GR" dirty="0"/>
              <a:t>και</a:t>
            </a:r>
          </a:p>
          <a:p>
            <a:pPr lvl="1">
              <a:lnSpc>
                <a:spcPct val="150000"/>
              </a:lnSpc>
            </a:pPr>
            <a:r>
              <a:rPr lang="el-GR" dirty="0"/>
              <a:t>Το </a:t>
            </a:r>
            <a:r>
              <a:rPr lang="en-US" dirty="0" smtClean="0"/>
              <a:t>L</a:t>
            </a:r>
            <a:r>
              <a:rPr lang="el-GR" dirty="0" smtClean="0"/>
              <a:t> </a:t>
            </a:r>
            <a:r>
              <a:rPr lang="el-GR" b="1" dirty="0"/>
              <a:t>μπλοκάρει όλα τα μονοπάτια "πίσω πόρτας"</a:t>
            </a:r>
            <a:r>
              <a:rPr lang="el-GR" dirty="0"/>
              <a:t> από το </a:t>
            </a:r>
            <a:r>
              <a:rPr lang="el-GR" dirty="0" smtClean="0"/>
              <a:t>Α </a:t>
            </a:r>
            <a:r>
              <a:rPr lang="el-GR" dirty="0"/>
              <a:t>στο </a:t>
            </a:r>
            <a:r>
              <a:rPr lang="el-GR" dirty="0" smtClean="0"/>
              <a:t>Β </a:t>
            </a:r>
            <a:r>
              <a:rPr lang="el-GR" dirty="0"/>
              <a:t>(δηλαδή όλα τα μονοπάτια που </a:t>
            </a:r>
            <a:r>
              <a:rPr lang="el-GR" b="1" dirty="0" smtClean="0"/>
              <a:t>προσεγγίζουν το Α </a:t>
            </a:r>
            <a:r>
              <a:rPr lang="el-GR" b="1" dirty="0"/>
              <a:t>με βέλος που δείχνει προς το </a:t>
            </a:r>
            <a:r>
              <a:rPr lang="el-GR" b="1" dirty="0" smtClean="0"/>
              <a:t>Α</a:t>
            </a:r>
            <a:r>
              <a:rPr lang="el-GR" dirty="0" smtClean="0"/>
              <a:t>).</a:t>
            </a:r>
            <a:endParaRPr lang="el-GR" dirty="0"/>
          </a:p>
          <a:p>
            <a:endParaRPr lang="el-GR" dirty="0"/>
          </a:p>
        </p:txBody>
      </p:sp>
    </p:spTree>
    <p:extLst>
      <p:ext uri="{BB962C8B-B14F-4D97-AF65-F5344CB8AC3E}">
        <p14:creationId xmlns:p14="http://schemas.microsoft.com/office/powerpoint/2010/main" val="3151043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FF0000"/>
                </a:solidFill>
              </a:rPr>
              <a:t>Back-Door Paths</a:t>
            </a:r>
            <a:endParaRPr lang="el-GR" dirty="0">
              <a:solidFill>
                <a:srgbClr val="FF0000"/>
              </a:solidFill>
            </a:endParaRPr>
          </a:p>
        </p:txBody>
      </p:sp>
      <p:sp>
        <p:nvSpPr>
          <p:cNvPr id="3" name="Θέση περιεχομένου 2"/>
          <p:cNvSpPr>
            <a:spLocks noGrp="1"/>
          </p:cNvSpPr>
          <p:nvPr>
            <p:ph idx="1"/>
          </p:nvPr>
        </p:nvSpPr>
        <p:spPr/>
        <p:txBody>
          <a:bodyPr/>
          <a:lstStyle/>
          <a:p>
            <a:pPr>
              <a:lnSpc>
                <a:spcPct val="150000"/>
              </a:lnSpc>
            </a:pPr>
            <a:r>
              <a:rPr lang="el-GR" dirty="0"/>
              <a:t>Μονοπάτια πίσω πόρτας είναι αυτά που:</a:t>
            </a:r>
          </a:p>
          <a:p>
            <a:pPr lvl="1">
              <a:lnSpc>
                <a:spcPct val="150000"/>
              </a:lnSpc>
            </a:pPr>
            <a:r>
              <a:rPr lang="el-GR" b="1" dirty="0"/>
              <a:t>Δεν είναι σ</a:t>
            </a:r>
            <a:r>
              <a:rPr lang="el-GR" b="1" dirty="0" smtClean="0"/>
              <a:t>το </a:t>
            </a:r>
            <a:r>
              <a:rPr lang="el-GR" b="1" dirty="0"/>
              <a:t>άμεσο </a:t>
            </a:r>
            <a:r>
              <a:rPr lang="el-GR" b="1" dirty="0" err="1"/>
              <a:t>αιτιακό</a:t>
            </a:r>
            <a:r>
              <a:rPr lang="el-GR" b="1" dirty="0"/>
              <a:t> μονοπάτι από </a:t>
            </a:r>
            <a:r>
              <a:rPr lang="el-GR" b="1" dirty="0" smtClean="0"/>
              <a:t>το Α </a:t>
            </a:r>
            <a:r>
              <a:rPr lang="el-GR" b="1" dirty="0"/>
              <a:t>προς </a:t>
            </a:r>
            <a:r>
              <a:rPr lang="el-GR" b="1" dirty="0" smtClean="0"/>
              <a:t>το Β</a:t>
            </a:r>
            <a:r>
              <a:rPr lang="el-GR" dirty="0" smtClean="0"/>
              <a:t>, </a:t>
            </a:r>
            <a:r>
              <a:rPr lang="el-GR" dirty="0"/>
              <a:t>αλλά</a:t>
            </a:r>
          </a:p>
          <a:p>
            <a:pPr lvl="1">
              <a:lnSpc>
                <a:spcPct val="150000"/>
              </a:lnSpc>
            </a:pPr>
            <a:r>
              <a:rPr lang="el-GR" dirty="0"/>
              <a:t>Ξεκινούν από κάποιον </a:t>
            </a:r>
            <a:r>
              <a:rPr lang="el-GR" b="1" dirty="0"/>
              <a:t>κοινό πρόγονο</a:t>
            </a:r>
            <a:r>
              <a:rPr lang="el-GR" dirty="0"/>
              <a:t> του </a:t>
            </a:r>
            <a:r>
              <a:rPr lang="el-GR" dirty="0" smtClean="0"/>
              <a:t>Α </a:t>
            </a:r>
            <a:r>
              <a:rPr lang="el-GR" dirty="0"/>
              <a:t>και του </a:t>
            </a:r>
            <a:r>
              <a:rPr lang="el-GR" dirty="0" smtClean="0"/>
              <a:t>Β </a:t>
            </a:r>
            <a:r>
              <a:rPr lang="el-GR" dirty="0"/>
              <a:t>και </a:t>
            </a:r>
            <a:r>
              <a:rPr lang="el-GR" b="1" dirty="0"/>
              <a:t>εισέρχονται στο </a:t>
            </a:r>
            <a:r>
              <a:rPr lang="el-GR" b="1" dirty="0" smtClean="0"/>
              <a:t>Α </a:t>
            </a:r>
            <a:r>
              <a:rPr lang="el-GR" b="1" dirty="0"/>
              <a:t>με κατεύθυνση προς τα </a:t>
            </a:r>
            <a:r>
              <a:rPr lang="el-GR" b="1" dirty="0" smtClean="0"/>
              <a:t>μέσα</a:t>
            </a:r>
            <a:r>
              <a:rPr lang="el-GR" dirty="0" smtClean="0"/>
              <a:t>.</a:t>
            </a:r>
            <a:endParaRPr lang="el-GR" dirty="0"/>
          </a:p>
          <a:p>
            <a:pPr>
              <a:lnSpc>
                <a:spcPct val="150000"/>
              </a:lnSpc>
            </a:pPr>
            <a:r>
              <a:rPr lang="el-GR" dirty="0"/>
              <a:t>Αυτά τα μονοπάτια </a:t>
            </a:r>
            <a:r>
              <a:rPr lang="el-GR" b="1" dirty="0"/>
              <a:t>μπορούν να προκαλέσουν ψευδείς συσχετίσεις</a:t>
            </a:r>
            <a:r>
              <a:rPr lang="el-GR" dirty="0"/>
              <a:t> (</a:t>
            </a:r>
            <a:r>
              <a:rPr lang="el-GR" dirty="0" err="1"/>
              <a:t>confounding</a:t>
            </a:r>
            <a:r>
              <a:rPr lang="el-GR" dirty="0"/>
              <a:t>), αν δεν ελεγχθούν.</a:t>
            </a:r>
          </a:p>
          <a:p>
            <a:endParaRPr lang="el-GR" dirty="0"/>
          </a:p>
        </p:txBody>
      </p:sp>
    </p:spTree>
    <p:extLst>
      <p:ext uri="{BB962C8B-B14F-4D97-AF65-F5344CB8AC3E}">
        <p14:creationId xmlns:p14="http://schemas.microsoft.com/office/powerpoint/2010/main" val="233591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στιγμιότυπο οθόνης, διάγραμμα, γραμμή&#10;&#10;Το περιεχόμενο που δημιουργείται από ΑΙ μπορεί να μην είναι σωστό.">
            <a:extLst>
              <a:ext uri="{FF2B5EF4-FFF2-40B4-BE49-F238E27FC236}">
                <a16:creationId xmlns:a16="http://schemas.microsoft.com/office/drawing/2014/main" id="{D3B9B504-7917-01A2-0253-F34EF5402B2E}"/>
              </a:ext>
            </a:extLst>
          </p:cNvPr>
          <p:cNvPicPr>
            <a:picLocks noChangeAspect="1"/>
          </p:cNvPicPr>
          <p:nvPr/>
        </p:nvPicPr>
        <p:blipFill>
          <a:blip r:embed="rId2"/>
          <a:stretch>
            <a:fillRect/>
          </a:stretch>
        </p:blipFill>
        <p:spPr>
          <a:xfrm>
            <a:off x="1541253" y="0"/>
            <a:ext cx="9109494" cy="6858000"/>
          </a:xfrm>
          <a:prstGeom prst="rect">
            <a:avLst/>
          </a:prstGeom>
        </p:spPr>
      </p:pic>
      <p:sp>
        <p:nvSpPr>
          <p:cNvPr id="3" name="TextBox 2"/>
          <p:cNvSpPr txBox="1"/>
          <p:nvPr/>
        </p:nvSpPr>
        <p:spPr>
          <a:xfrm>
            <a:off x="4106054" y="4696710"/>
            <a:ext cx="483325" cy="369332"/>
          </a:xfrm>
          <a:prstGeom prst="rect">
            <a:avLst/>
          </a:prstGeom>
          <a:solidFill>
            <a:schemeClr val="bg1"/>
          </a:solidFill>
        </p:spPr>
        <p:txBody>
          <a:bodyPr wrap="square" rtlCol="0">
            <a:spAutoFit/>
          </a:bodyPr>
          <a:lstStyle/>
          <a:p>
            <a:r>
              <a:rPr lang="el-GR" dirty="0" smtClean="0"/>
              <a:t>Α</a:t>
            </a:r>
            <a:endParaRPr lang="el-GR" dirty="0"/>
          </a:p>
        </p:txBody>
      </p:sp>
      <p:sp>
        <p:nvSpPr>
          <p:cNvPr id="4" name="TextBox 3"/>
          <p:cNvSpPr txBox="1"/>
          <p:nvPr/>
        </p:nvSpPr>
        <p:spPr>
          <a:xfrm>
            <a:off x="7402368" y="4653950"/>
            <a:ext cx="561703" cy="365760"/>
          </a:xfrm>
          <a:prstGeom prst="rect">
            <a:avLst/>
          </a:prstGeom>
          <a:solidFill>
            <a:schemeClr val="bg1"/>
          </a:solidFill>
        </p:spPr>
        <p:txBody>
          <a:bodyPr wrap="square" rtlCol="0">
            <a:spAutoFit/>
          </a:bodyPr>
          <a:lstStyle/>
          <a:p>
            <a:r>
              <a:rPr lang="el-GR" dirty="0" smtClean="0"/>
              <a:t>Β</a:t>
            </a:r>
            <a:endParaRPr lang="el-GR" dirty="0"/>
          </a:p>
        </p:txBody>
      </p:sp>
    </p:spTree>
    <p:extLst>
      <p:ext uri="{BB962C8B-B14F-4D97-AF65-F5344CB8AC3E}">
        <p14:creationId xmlns:p14="http://schemas.microsoft.com/office/powerpoint/2010/main" val="3149020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στιγμιότυπο οθόνης, γραμματοσειρά&#10;&#10;Το περιεχόμενο που δημιουργείται από ΑΙ μπορεί να μην είναι σωστό.">
            <a:extLst>
              <a:ext uri="{FF2B5EF4-FFF2-40B4-BE49-F238E27FC236}">
                <a16:creationId xmlns:a16="http://schemas.microsoft.com/office/drawing/2014/main" id="{536C0E91-EA2A-EBD5-38BB-866E98E34395}"/>
              </a:ext>
            </a:extLst>
          </p:cNvPr>
          <p:cNvPicPr>
            <a:picLocks noChangeAspect="1"/>
          </p:cNvPicPr>
          <p:nvPr/>
        </p:nvPicPr>
        <p:blipFill>
          <a:blip r:embed="rId2"/>
          <a:stretch>
            <a:fillRect/>
          </a:stretch>
        </p:blipFill>
        <p:spPr>
          <a:xfrm>
            <a:off x="1519687" y="0"/>
            <a:ext cx="9152626" cy="6858000"/>
          </a:xfrm>
          <a:prstGeom prst="rect">
            <a:avLst/>
          </a:prstGeom>
        </p:spPr>
      </p:pic>
    </p:spTree>
    <p:extLst>
      <p:ext uri="{BB962C8B-B14F-4D97-AF65-F5344CB8AC3E}">
        <p14:creationId xmlns:p14="http://schemas.microsoft.com/office/powerpoint/2010/main" val="34914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στιγμιότυπο οθόνης, διάγραμμα, γραμμή&#10;&#10;Το περιεχόμενο που δημιουργείται από ΑΙ μπορεί να μην είναι σωστό.">
            <a:extLst>
              <a:ext uri="{FF2B5EF4-FFF2-40B4-BE49-F238E27FC236}">
                <a16:creationId xmlns:a16="http://schemas.microsoft.com/office/drawing/2014/main" id="{EE70EBEB-127D-5BBA-47DE-90CC3BFC1300}"/>
              </a:ext>
            </a:extLst>
          </p:cNvPr>
          <p:cNvPicPr>
            <a:picLocks noChangeAspect="1"/>
          </p:cNvPicPr>
          <p:nvPr/>
        </p:nvPicPr>
        <p:blipFill>
          <a:blip r:embed="rId2"/>
          <a:stretch>
            <a:fillRect/>
          </a:stretch>
        </p:blipFill>
        <p:spPr>
          <a:xfrm>
            <a:off x="1522566" y="0"/>
            <a:ext cx="9146868" cy="6858000"/>
          </a:xfrm>
          <a:prstGeom prst="rect">
            <a:avLst/>
          </a:prstGeom>
        </p:spPr>
      </p:pic>
    </p:spTree>
    <p:extLst>
      <p:ext uri="{BB962C8B-B14F-4D97-AF65-F5344CB8AC3E}">
        <p14:creationId xmlns:p14="http://schemas.microsoft.com/office/powerpoint/2010/main" val="1941037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στιγμιότυπο οθόνης, γραμματοσειρά, γραμμή&#10;&#10;Το περιεχόμενο που δημιουργείται από ΑΙ μπορεί να μην είναι σωστό.">
            <a:extLst>
              <a:ext uri="{FF2B5EF4-FFF2-40B4-BE49-F238E27FC236}">
                <a16:creationId xmlns:a16="http://schemas.microsoft.com/office/drawing/2014/main" id="{20E0E506-A863-14A1-04C6-8DA3B7F25575}"/>
              </a:ext>
            </a:extLst>
          </p:cNvPr>
          <p:cNvPicPr>
            <a:picLocks noChangeAspect="1"/>
          </p:cNvPicPr>
          <p:nvPr/>
        </p:nvPicPr>
        <p:blipFill>
          <a:blip r:embed="rId2"/>
          <a:stretch>
            <a:fillRect/>
          </a:stretch>
        </p:blipFill>
        <p:spPr>
          <a:xfrm>
            <a:off x="1525441" y="0"/>
            <a:ext cx="9141117" cy="6858000"/>
          </a:xfrm>
          <a:prstGeom prst="rect">
            <a:avLst/>
          </a:prstGeom>
        </p:spPr>
      </p:pic>
    </p:spTree>
    <p:extLst>
      <p:ext uri="{BB962C8B-B14F-4D97-AF65-F5344CB8AC3E}">
        <p14:creationId xmlns:p14="http://schemas.microsoft.com/office/powerpoint/2010/main" val="208132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γραμμή, διάγραμμα, στιγμιότυπο οθόνης&#10;&#10;Το περιεχόμενο που δημιουργείται από ΑΙ μπορεί να μην είναι σωστό.">
            <a:extLst>
              <a:ext uri="{FF2B5EF4-FFF2-40B4-BE49-F238E27FC236}">
                <a16:creationId xmlns:a16="http://schemas.microsoft.com/office/drawing/2014/main" id="{1C8798E1-BC58-9B41-B0BC-B41D45F393B2}"/>
              </a:ext>
            </a:extLst>
          </p:cNvPr>
          <p:cNvPicPr>
            <a:picLocks noChangeAspect="1"/>
          </p:cNvPicPr>
          <p:nvPr/>
        </p:nvPicPr>
        <p:blipFill>
          <a:blip r:embed="rId2"/>
          <a:stretch>
            <a:fillRect/>
          </a:stretch>
        </p:blipFill>
        <p:spPr>
          <a:xfrm>
            <a:off x="1516820" y="0"/>
            <a:ext cx="9158359" cy="6858000"/>
          </a:xfrm>
          <a:prstGeom prst="rect">
            <a:avLst/>
          </a:prstGeom>
        </p:spPr>
      </p:pic>
    </p:spTree>
    <p:extLst>
      <p:ext uri="{BB962C8B-B14F-4D97-AF65-F5344CB8AC3E}">
        <p14:creationId xmlns:p14="http://schemas.microsoft.com/office/powerpoint/2010/main" val="1098236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διάγραμμα, γραμμή, στιγμιότυπο οθόνης&#10;&#10;Το περιεχόμενο που δημιουργείται από ΑΙ μπορεί να μην είναι σωστό.">
            <a:extLst>
              <a:ext uri="{FF2B5EF4-FFF2-40B4-BE49-F238E27FC236}">
                <a16:creationId xmlns:a16="http://schemas.microsoft.com/office/drawing/2014/main" id="{0F1A7610-8E99-B75E-9689-2C48A190F444}"/>
              </a:ext>
            </a:extLst>
          </p:cNvPr>
          <p:cNvPicPr>
            <a:picLocks noChangeAspect="1"/>
          </p:cNvPicPr>
          <p:nvPr/>
        </p:nvPicPr>
        <p:blipFill>
          <a:blip r:embed="rId2"/>
          <a:stretch>
            <a:fillRect/>
          </a:stretch>
        </p:blipFill>
        <p:spPr>
          <a:xfrm>
            <a:off x="292732" y="0"/>
            <a:ext cx="11606537" cy="6858000"/>
          </a:xfrm>
          <a:prstGeom prst="rect">
            <a:avLst/>
          </a:prstGeom>
        </p:spPr>
      </p:pic>
    </p:spTree>
    <p:extLst>
      <p:ext uri="{BB962C8B-B14F-4D97-AF65-F5344CB8AC3E}">
        <p14:creationId xmlns:p14="http://schemas.microsoft.com/office/powerpoint/2010/main" val="403621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CDC584-D509-383E-04B4-5AABE4475570}"/>
              </a:ext>
            </a:extLst>
          </p:cNvPr>
          <p:cNvSpPr>
            <a:spLocks noGrp="1"/>
          </p:cNvSpPr>
          <p:nvPr>
            <p:ph type="title"/>
          </p:nvPr>
        </p:nvSpPr>
        <p:spPr>
          <a:xfrm>
            <a:off x="831850" y="1709738"/>
            <a:ext cx="10515600" cy="1960925"/>
          </a:xfrm>
        </p:spPr>
        <p:txBody>
          <a:bodyPr/>
          <a:lstStyle/>
          <a:p>
            <a:pPr algn="ctr"/>
            <a:r>
              <a:rPr lang="el-GR" dirty="0" smtClean="0"/>
              <a:t>Προϋποθέσεις </a:t>
            </a:r>
            <a:r>
              <a:rPr lang="el-GR" dirty="0" err="1"/>
              <a:t>Συμπερασματολογίας</a:t>
            </a:r>
            <a:r>
              <a:rPr lang="el-GR" dirty="0"/>
              <a:t> Αιτιότητας</a:t>
            </a:r>
          </a:p>
        </p:txBody>
      </p:sp>
      <p:sp>
        <p:nvSpPr>
          <p:cNvPr id="3" name="Θέση περιεχομένου 2">
            <a:extLst>
              <a:ext uri="{FF2B5EF4-FFF2-40B4-BE49-F238E27FC236}">
                <a16:creationId xmlns:a16="http://schemas.microsoft.com/office/drawing/2014/main" id="{1DE34DFE-0CC4-68F7-2FA7-C7C87363EDB7}"/>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484543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διάγραμμα, γραμμή, γράφημα&#10;&#10;Το περιεχόμενο που δημιουργείται από ΑΙ μπορεί να μην είναι σωστό.">
            <a:extLst>
              <a:ext uri="{FF2B5EF4-FFF2-40B4-BE49-F238E27FC236}">
                <a16:creationId xmlns:a16="http://schemas.microsoft.com/office/drawing/2014/main" id="{A815A6C0-879F-38A8-E9EB-98EE34063C89}"/>
              </a:ext>
            </a:extLst>
          </p:cNvPr>
          <p:cNvPicPr>
            <a:picLocks noChangeAspect="1"/>
          </p:cNvPicPr>
          <p:nvPr/>
        </p:nvPicPr>
        <p:blipFill>
          <a:blip r:embed="rId2"/>
          <a:stretch>
            <a:fillRect/>
          </a:stretch>
        </p:blipFill>
        <p:spPr>
          <a:xfrm>
            <a:off x="1526868" y="0"/>
            <a:ext cx="9138263" cy="6858000"/>
          </a:xfrm>
          <a:prstGeom prst="rect">
            <a:avLst/>
          </a:prstGeom>
        </p:spPr>
      </p:pic>
    </p:spTree>
    <p:extLst>
      <p:ext uri="{BB962C8B-B14F-4D97-AF65-F5344CB8AC3E}">
        <p14:creationId xmlns:p14="http://schemas.microsoft.com/office/powerpoint/2010/main" val="142018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στιγμιότυπο οθόνης, αριθμός, γραμματοσειρά&#10;&#10;Το περιεχόμενο που δημιουργείται από ΑΙ μπορεί να μην είναι σωστό.">
            <a:extLst>
              <a:ext uri="{FF2B5EF4-FFF2-40B4-BE49-F238E27FC236}">
                <a16:creationId xmlns:a16="http://schemas.microsoft.com/office/drawing/2014/main" id="{66F7EC36-A84E-9213-6D4D-62C55FE342D0}"/>
              </a:ext>
            </a:extLst>
          </p:cNvPr>
          <p:cNvPicPr>
            <a:picLocks noChangeAspect="1"/>
          </p:cNvPicPr>
          <p:nvPr/>
        </p:nvPicPr>
        <p:blipFill>
          <a:blip r:embed="rId2"/>
          <a:stretch>
            <a:fillRect/>
          </a:stretch>
        </p:blipFill>
        <p:spPr>
          <a:xfrm>
            <a:off x="1534014" y="0"/>
            <a:ext cx="9123972" cy="6858000"/>
          </a:xfrm>
          <a:prstGeom prst="rect">
            <a:avLst/>
          </a:prstGeom>
        </p:spPr>
      </p:pic>
    </p:spTree>
    <p:extLst>
      <p:ext uri="{BB962C8B-B14F-4D97-AF65-F5344CB8AC3E}">
        <p14:creationId xmlns:p14="http://schemas.microsoft.com/office/powerpoint/2010/main" val="2401819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στιγμιότυπο οθόνης, γραμματοσειρά&#10;&#10;Το περιεχόμενο που δημιουργείται από ΑΙ μπορεί να μην είναι σωστό.">
            <a:extLst>
              <a:ext uri="{FF2B5EF4-FFF2-40B4-BE49-F238E27FC236}">
                <a16:creationId xmlns:a16="http://schemas.microsoft.com/office/drawing/2014/main" id="{C9E7B45A-3E3D-4B16-82EE-3C23F870D99A}"/>
              </a:ext>
            </a:extLst>
          </p:cNvPr>
          <p:cNvPicPr>
            <a:picLocks noChangeAspect="1"/>
          </p:cNvPicPr>
          <p:nvPr/>
        </p:nvPicPr>
        <p:blipFill>
          <a:blip r:embed="rId2"/>
          <a:stretch>
            <a:fillRect/>
          </a:stretch>
        </p:blipFill>
        <p:spPr>
          <a:xfrm>
            <a:off x="1506747" y="0"/>
            <a:ext cx="9178506" cy="6858000"/>
          </a:xfrm>
          <a:prstGeom prst="rect">
            <a:avLst/>
          </a:prstGeom>
        </p:spPr>
      </p:pic>
    </p:spTree>
    <p:extLst>
      <p:ext uri="{BB962C8B-B14F-4D97-AF65-F5344CB8AC3E}">
        <p14:creationId xmlns:p14="http://schemas.microsoft.com/office/powerpoint/2010/main" val="1872324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γραμμή, διάγραμμα, γράφημα&#10;&#10;Το περιεχόμενο που δημιουργείται από ΑΙ μπορεί να μην είναι σωστό.">
            <a:extLst>
              <a:ext uri="{FF2B5EF4-FFF2-40B4-BE49-F238E27FC236}">
                <a16:creationId xmlns:a16="http://schemas.microsoft.com/office/drawing/2014/main" id="{4455EDBC-166F-C310-CD2F-46BC6D61C84B}"/>
              </a:ext>
            </a:extLst>
          </p:cNvPr>
          <p:cNvPicPr>
            <a:picLocks noChangeAspect="1"/>
          </p:cNvPicPr>
          <p:nvPr/>
        </p:nvPicPr>
        <p:blipFill>
          <a:blip r:embed="rId2"/>
          <a:stretch>
            <a:fillRect/>
          </a:stretch>
        </p:blipFill>
        <p:spPr>
          <a:xfrm>
            <a:off x="1525431" y="0"/>
            <a:ext cx="9141139" cy="6858000"/>
          </a:xfrm>
          <a:prstGeom prst="rect">
            <a:avLst/>
          </a:prstGeom>
        </p:spPr>
      </p:pic>
    </p:spTree>
    <p:extLst>
      <p:ext uri="{BB962C8B-B14F-4D97-AF65-F5344CB8AC3E}">
        <p14:creationId xmlns:p14="http://schemas.microsoft.com/office/powerpoint/2010/main" val="1035845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στιγμιότυπο οθόνης, γραμματοσειρά, αριθμός&#10;&#10;Το περιεχόμενο που δημιουργείται από ΑΙ μπορεί να μην είναι σωστό.">
            <a:extLst>
              <a:ext uri="{FF2B5EF4-FFF2-40B4-BE49-F238E27FC236}">
                <a16:creationId xmlns:a16="http://schemas.microsoft.com/office/drawing/2014/main" id="{70B63A02-412D-1344-9942-0FEA82336299}"/>
              </a:ext>
            </a:extLst>
          </p:cNvPr>
          <p:cNvPicPr>
            <a:picLocks noChangeAspect="1"/>
          </p:cNvPicPr>
          <p:nvPr/>
        </p:nvPicPr>
        <p:blipFill>
          <a:blip r:embed="rId2"/>
          <a:stretch>
            <a:fillRect/>
          </a:stretch>
        </p:blipFill>
        <p:spPr>
          <a:xfrm>
            <a:off x="1532594" y="0"/>
            <a:ext cx="9126812" cy="6858000"/>
          </a:xfrm>
          <a:prstGeom prst="rect">
            <a:avLst/>
          </a:prstGeom>
        </p:spPr>
      </p:pic>
    </p:spTree>
    <p:extLst>
      <p:ext uri="{BB962C8B-B14F-4D97-AF65-F5344CB8AC3E}">
        <p14:creationId xmlns:p14="http://schemas.microsoft.com/office/powerpoint/2010/main" val="1713489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rgbClr val="000080"/>
                </a:solidFill>
              </a:rPr>
              <a:t>Στάθμιση με Αντίστροφη Πιθανότητα Θεραπείας (</a:t>
            </a:r>
            <a:r>
              <a:rPr lang="en-US" dirty="0">
                <a:solidFill>
                  <a:srgbClr val="000080"/>
                </a:solidFill>
              </a:rPr>
              <a:t>Inverse Probability Weighting</a:t>
            </a:r>
            <a:r>
              <a:rPr lang="el-GR" dirty="0">
                <a:solidFill>
                  <a:srgbClr val="000080"/>
                </a:solidFill>
              </a:rPr>
              <a:t>-</a:t>
            </a:r>
            <a:r>
              <a:rPr lang="en-US" dirty="0">
                <a:solidFill>
                  <a:srgbClr val="000080"/>
                </a:solidFill>
              </a:rPr>
              <a:t>IPW)</a:t>
            </a:r>
            <a:endParaRPr lang="el-GR" dirty="0">
              <a:solidFill>
                <a:srgbClr val="000080"/>
              </a:solidFill>
            </a:endParaRPr>
          </a:p>
        </p:txBody>
      </p:sp>
      <p:sp>
        <p:nvSpPr>
          <p:cNvPr id="3" name="Content Placeholder 2"/>
          <p:cNvSpPr>
            <a:spLocks noGrp="1"/>
          </p:cNvSpPr>
          <p:nvPr>
            <p:ph idx="1"/>
          </p:nvPr>
        </p:nvSpPr>
        <p:spPr/>
        <p:txBody>
          <a:bodyPr vert="horz" lIns="91440" tIns="45720" rIns="91440" bIns="45720" rtlCol="0" anchor="t">
            <a:normAutofit/>
          </a:bodyPr>
          <a:lstStyle/>
          <a:p>
            <a:r>
              <a:rPr lang="el-GR" dirty="0">
                <a:solidFill>
                  <a:srgbClr val="000080"/>
                </a:solidFill>
              </a:rPr>
              <a:t>Χρησιμοποιούνται βάρη αντιστρόφως ανάλογα της πιθανότητας λήψης θεραπείας.</a:t>
            </a:r>
          </a:p>
          <a:p>
            <a:endParaRPr lang="el-GR" dirty="0">
              <a:solidFill>
                <a:srgbClr val="000080"/>
              </a:solidFill>
            </a:endParaRPr>
          </a:p>
          <a:p>
            <a:r>
              <a:rPr lang="el-GR" dirty="0">
                <a:solidFill>
                  <a:srgbClr val="000080"/>
                </a:solidFill>
              </a:rPr>
              <a:t>Δημιουργείται ένα συνθετικό δείγμα (</a:t>
            </a:r>
            <a:r>
              <a:rPr lang="el-GR" dirty="0" err="1">
                <a:solidFill>
                  <a:srgbClr val="000080"/>
                </a:solidFill>
              </a:rPr>
              <a:t>ψευδοπληθυσμός</a:t>
            </a:r>
            <a:r>
              <a:rPr lang="el-GR" dirty="0">
                <a:solidFill>
                  <a:srgbClr val="000080"/>
                </a:solidFill>
              </a:rPr>
              <a:t>) όπου η κατανομή των μετρούμενων βασικών μεταβλητών είναι ανεξάρτητη από την ανάθεση θεραπείας.</a:t>
            </a:r>
            <a:endParaRPr lang="en-US" dirty="0">
              <a:solidFill>
                <a:srgbClr val="000080"/>
              </a:solidFill>
            </a:endParaRPr>
          </a:p>
          <a:p>
            <a:endParaRPr lang="el-GR" dirty="0">
              <a:solidFill>
                <a:srgbClr val="000080"/>
              </a:solidFill>
            </a:endParaRPr>
          </a:p>
          <a:p>
            <a:r>
              <a:rPr lang="el-GR" dirty="0">
                <a:solidFill>
                  <a:srgbClr val="000080"/>
                </a:solidFill>
              </a:rPr>
              <a:t>Αποτελεί εξέλιξη της άμεσης </a:t>
            </a:r>
            <a:r>
              <a:rPr lang="el-GR" dirty="0" err="1">
                <a:solidFill>
                  <a:srgbClr val="000080"/>
                </a:solidFill>
              </a:rPr>
              <a:t>προτύπωσης</a:t>
            </a:r>
            <a:r>
              <a:rPr lang="el-GR" dirty="0">
                <a:solidFill>
                  <a:srgbClr val="000080"/>
                </a:solidFill>
              </a:rPr>
              <a:t> βασισμένη σε μοντέλο (</a:t>
            </a:r>
            <a:r>
              <a:rPr lang="el-GR" dirty="0" err="1">
                <a:solidFill>
                  <a:srgbClr val="000080"/>
                </a:solidFill>
              </a:rPr>
              <a:t>model-based</a:t>
            </a:r>
            <a:r>
              <a:rPr lang="el-GR" dirty="0">
                <a:solidFill>
                  <a:srgbClr val="000080"/>
                </a:solidFill>
              </a:rPr>
              <a:t> </a:t>
            </a:r>
            <a:r>
              <a:rPr lang="el-GR" dirty="0" err="1">
                <a:solidFill>
                  <a:srgbClr val="000080"/>
                </a:solidFill>
              </a:rPr>
              <a:t>direct</a:t>
            </a:r>
            <a:r>
              <a:rPr lang="el-GR" dirty="0">
                <a:solidFill>
                  <a:srgbClr val="000080"/>
                </a:solidFill>
              </a:rPr>
              <a:t> </a:t>
            </a:r>
            <a:r>
              <a:rPr lang="el-GR" dirty="0" err="1">
                <a:solidFill>
                  <a:srgbClr val="000080"/>
                </a:solidFill>
              </a:rPr>
              <a:t>standardization</a:t>
            </a:r>
            <a:r>
              <a:rPr lang="el-GR" dirty="0">
                <a:solidFill>
                  <a:srgbClr val="000080"/>
                </a:solidFill>
              </a:rPr>
              <a:t>).</a:t>
            </a:r>
            <a:endParaRPr lang="el-GR" dirty="0">
              <a:solidFill>
                <a:srgbClr val="000080"/>
              </a:solidFill>
              <a:ea typeface="Calibri"/>
              <a:cs typeface="Calibri"/>
            </a:endParaRPr>
          </a:p>
        </p:txBody>
      </p:sp>
      <p:sp>
        <p:nvSpPr>
          <p:cNvPr id="4" name="TextBox 3">
            <a:extLst>
              <a:ext uri="{FF2B5EF4-FFF2-40B4-BE49-F238E27FC236}">
                <a16:creationId xmlns:a16="http://schemas.microsoft.com/office/drawing/2014/main" id="{5B4A46B0-176D-2236-379E-41C2C33A3388}"/>
              </a:ext>
            </a:extLst>
          </p:cNvPr>
          <p:cNvSpPr txBox="1"/>
          <p:nvPr/>
        </p:nvSpPr>
        <p:spPr>
          <a:xfrm>
            <a:off x="382044" y="6279715"/>
            <a:ext cx="114487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Rosenbaum (1987)</a:t>
            </a:r>
            <a:r>
              <a:rPr lang="en-US"/>
              <a:t> – </a:t>
            </a:r>
            <a:r>
              <a:rPr lang="en-US" i="1"/>
              <a:t>Model-based direct adjustment</a:t>
            </a:r>
            <a:r>
              <a:rPr lang="en-US"/>
              <a:t>, </a:t>
            </a:r>
            <a:r>
              <a:rPr lang="en-US" i="1"/>
              <a:t>JASA</a:t>
            </a:r>
            <a:r>
              <a:rPr lang="en-US"/>
              <a:t>, 82(398), 387–394.</a:t>
            </a:r>
          </a:p>
        </p:txBody>
      </p:sp>
    </p:spTree>
    <p:extLst>
      <p:ext uri="{BB962C8B-B14F-4D97-AF65-F5344CB8AC3E}">
        <p14:creationId xmlns:p14="http://schemas.microsoft.com/office/powerpoint/2010/main" val="3160531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760337" y="1385669"/>
            <a:ext cx="5982733" cy="4817174"/>
          </a:xfrm>
        </p:spPr>
        <p:txBody>
          <a:bodyPr vert="horz" lIns="91440" tIns="45720" rIns="91440" bIns="45720" rtlCol="0" anchor="t">
            <a:normAutofit fontScale="85000" lnSpcReduction="20000"/>
          </a:bodyPr>
          <a:lstStyle>
            <a:defPPr marL="432000" marR="0" lvl="0" indent="-324000" algn="l" rtl="0" hangingPunct="1">
              <a:spcBef>
                <a:spcPts val="0"/>
              </a:spcBef>
              <a:spcAft>
                <a:spcPts val="1559"/>
              </a:spcAft>
              <a:buSzPct val="45000"/>
              <a:buFont typeface="StarSymbol"/>
              <a:buNone/>
              <a:defRPr lang="el-GR" sz="3530" b="0" i="0" u="none" strike="noStrike" kern="1200" spc="0">
                <a:ln>
                  <a:noFill/>
                </a:ln>
                <a:solidFill>
                  <a:srgbClr val="000000"/>
                </a:solidFill>
                <a:latin typeface="Calibri"/>
                <a:ea typeface="Microsoft YaHei" pitchFamily="2"/>
                <a:cs typeface="Lucida Sans" pitchFamily="2"/>
              </a:defRPr>
            </a:defPPr>
            <a:lvl1pPr marL="432000" marR="0" lvl="0" indent="-324000" algn="l" rtl="0" hangingPunct="1">
              <a:spcBef>
                <a:spcPts val="0"/>
              </a:spcBef>
              <a:spcAft>
                <a:spcPts val="1559"/>
              </a:spcAft>
              <a:buSzPct val="45000"/>
              <a:buFont typeface="StarSymbol"/>
              <a:buChar char="●"/>
              <a:defRPr lang="el-GR" sz="3530" b="0" i="0" u="none" strike="noStrike" kern="1200" spc="0">
                <a:ln>
                  <a:noFill/>
                </a:ln>
                <a:solidFill>
                  <a:srgbClr val="000000"/>
                </a:solidFill>
                <a:latin typeface="Calibri"/>
                <a:ea typeface="Microsoft YaHei" pitchFamily="2"/>
                <a:cs typeface="Lucida Sans" pitchFamily="2"/>
              </a:defRPr>
            </a:lvl1pPr>
            <a:lvl2pPr marL="864000" marR="0" lvl="1" indent="-324000" algn="l" rtl="0" hangingPunct="1">
              <a:spcBef>
                <a:spcPts val="0"/>
              </a:spcBef>
              <a:spcAft>
                <a:spcPts val="1247"/>
              </a:spcAft>
              <a:buSzPct val="75000"/>
              <a:buFont typeface="StarSymbol"/>
              <a:buChar char="–"/>
              <a:defRPr lang="el-GR" sz="2650" b="0" i="0" u="none" strike="noStrike" kern="1200" spc="0">
                <a:ln>
                  <a:noFill/>
                </a:ln>
                <a:solidFill>
                  <a:srgbClr val="000000"/>
                </a:solidFill>
                <a:latin typeface="Calibri"/>
                <a:ea typeface="Microsoft YaHei" pitchFamily="2"/>
                <a:cs typeface="Lucida Sans" pitchFamily="2"/>
              </a:defRPr>
            </a:lvl2pPr>
            <a:lvl3pPr marL="1295999" marR="0" lvl="2" indent="-288000" algn="l" rtl="0" hangingPunct="1">
              <a:spcBef>
                <a:spcPts val="0"/>
              </a:spcBef>
              <a:spcAft>
                <a:spcPts val="935"/>
              </a:spcAft>
              <a:buSzPct val="4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3pPr>
            <a:lvl4pPr marL="1728000" marR="0" lvl="3" indent="-216000" algn="l" rtl="0" hangingPunct="1">
              <a:spcBef>
                <a:spcPts val="0"/>
              </a:spcBef>
              <a:spcAft>
                <a:spcPts val="624"/>
              </a:spcAft>
              <a:buSzPct val="7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4pPr>
            <a:lvl5pPr marL="2160000" marR="0" lvl="4" indent="-216000" algn="l" rtl="0" hangingPunct="1">
              <a:spcBef>
                <a:spcPts val="0"/>
              </a:spcBef>
              <a:spcAft>
                <a:spcPts val="312"/>
              </a:spcAft>
              <a:buSzPct val="4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5pPr>
            <a:lvl6pPr marL="2592000" marR="0" lvl="5" indent="-216000" algn="l" rtl="0" hangingPunct="1">
              <a:spcBef>
                <a:spcPts val="0"/>
              </a:spcBef>
              <a:spcAft>
                <a:spcPts val="312"/>
              </a:spcAft>
              <a:buSzPct val="4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6pPr>
            <a:lvl7pPr marL="3024000" marR="0" lvl="6" indent="-216000" algn="l" rtl="0" hangingPunct="1">
              <a:spcBef>
                <a:spcPts val="0"/>
              </a:spcBef>
              <a:spcAft>
                <a:spcPts val="312"/>
              </a:spcAft>
              <a:buSzPct val="4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7pPr>
            <a:lvl8pPr marL="3456000" marR="0" lvl="7" indent="-216000" algn="l" rtl="0" hangingPunct="1">
              <a:spcBef>
                <a:spcPts val="0"/>
              </a:spcBef>
              <a:spcAft>
                <a:spcPts val="312"/>
              </a:spcAft>
              <a:buSzPct val="4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8pPr>
            <a:lvl9pPr marL="3887999" marR="0" lvl="8" indent="-216000" algn="l" rtl="0" hangingPunct="1">
              <a:spcBef>
                <a:spcPts val="0"/>
              </a:spcBef>
              <a:spcAft>
                <a:spcPts val="312"/>
              </a:spcAft>
              <a:buSzPct val="4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9pPr>
          </a:lstStyle>
          <a:p>
            <a:r>
              <a:rPr lang="el-GR" sz="2800" b="1" dirty="0">
                <a:solidFill>
                  <a:srgbClr val="000080"/>
                </a:solidFill>
              </a:rPr>
              <a:t>Πιθανότητα λήψης θεραπείας για τους συμμετέχοντες με μπλε χρώμα: 1/4</a:t>
            </a:r>
            <a:r>
              <a:rPr lang="el-GR" sz="2800" dirty="0">
                <a:solidFill>
                  <a:srgbClr val="000080"/>
                </a:solidFill>
              </a:rPr>
              <a:t/>
            </a:r>
            <a:br>
              <a:rPr lang="el-GR" sz="2800" dirty="0">
                <a:solidFill>
                  <a:srgbClr val="000080"/>
                </a:solidFill>
              </a:rPr>
            </a:br>
            <a:r>
              <a:rPr lang="el-GR" sz="2800" b="1" dirty="0">
                <a:solidFill>
                  <a:srgbClr val="000080"/>
                </a:solidFill>
              </a:rPr>
              <a:t>Πιθανότητα λήψης θεραπείας για τους συμμετέχοντες με πράσινο χρώμα: 3/4</a:t>
            </a:r>
            <a:endParaRPr lang="el-GR" sz="2800" dirty="0">
              <a:solidFill>
                <a:srgbClr val="000080"/>
              </a:solidFill>
            </a:endParaRPr>
          </a:p>
          <a:p>
            <a:r>
              <a:rPr lang="el-GR" sz="2800" dirty="0">
                <a:solidFill>
                  <a:srgbClr val="000080"/>
                </a:solidFill>
              </a:rPr>
              <a:t>Ο κάθε "μπλε" πρέπει να πολλαπλασιαστεί επί </a:t>
            </a:r>
            <a:r>
              <a:rPr lang="el-GR" sz="2800" b="1" dirty="0">
                <a:solidFill>
                  <a:srgbClr val="000080"/>
                </a:solidFill>
              </a:rPr>
              <a:t>4</a:t>
            </a:r>
            <a:r>
              <a:rPr lang="el-GR" sz="2800" dirty="0">
                <a:solidFill>
                  <a:srgbClr val="000080"/>
                </a:solidFill>
              </a:rPr>
              <a:t>, ενώ ο κάθε "πράσινος" επί </a:t>
            </a:r>
            <a:r>
              <a:rPr lang="el-GR" sz="2800" b="1" dirty="0">
                <a:solidFill>
                  <a:srgbClr val="000080"/>
                </a:solidFill>
              </a:rPr>
              <a:t>4/3</a:t>
            </a:r>
            <a:r>
              <a:rPr lang="el-GR" sz="2800" dirty="0">
                <a:solidFill>
                  <a:srgbClr val="000080"/>
                </a:solidFill>
              </a:rPr>
              <a:t>.</a:t>
            </a:r>
          </a:p>
          <a:p>
            <a:r>
              <a:rPr lang="el-GR" sz="2800" b="1" dirty="0">
                <a:solidFill>
                  <a:srgbClr val="000080"/>
                </a:solidFill>
              </a:rPr>
              <a:t>Αποτελεί σκορ εξισορρόπησης (</a:t>
            </a:r>
            <a:r>
              <a:rPr lang="el-GR" sz="2800" b="1" dirty="0" err="1">
                <a:solidFill>
                  <a:srgbClr val="000080"/>
                </a:solidFill>
              </a:rPr>
              <a:t>balancing</a:t>
            </a:r>
            <a:r>
              <a:rPr lang="el-GR" sz="2800" b="1" dirty="0">
                <a:solidFill>
                  <a:srgbClr val="000080"/>
                </a:solidFill>
              </a:rPr>
              <a:t> </a:t>
            </a:r>
            <a:r>
              <a:rPr lang="el-GR" sz="2800" b="1" dirty="0" err="1">
                <a:solidFill>
                  <a:srgbClr val="000080"/>
                </a:solidFill>
              </a:rPr>
              <a:t>score</a:t>
            </a:r>
            <a:r>
              <a:rPr lang="el-GR" sz="2800" b="1" dirty="0">
                <a:solidFill>
                  <a:srgbClr val="000080"/>
                </a:solidFill>
              </a:rPr>
              <a:t>):</a:t>
            </a:r>
            <a:r>
              <a:rPr lang="el-GR" sz="2800" dirty="0">
                <a:solidFill>
                  <a:srgbClr val="000080"/>
                </a:solidFill>
              </a:rPr>
              <a:t/>
            </a:r>
            <a:br>
              <a:rPr lang="el-GR" sz="2800" dirty="0">
                <a:solidFill>
                  <a:srgbClr val="000080"/>
                </a:solidFill>
              </a:rPr>
            </a:br>
            <a:r>
              <a:rPr lang="el-GR" sz="2800" dirty="0">
                <a:solidFill>
                  <a:srgbClr val="000080"/>
                </a:solidFill>
              </a:rPr>
              <a:t>Κάνοντας στάθμιση με το αντίστροφο της πιθανότητας λήψης θεραπείας (</a:t>
            </a:r>
            <a:r>
              <a:rPr lang="el-GR" sz="2800" dirty="0" err="1">
                <a:solidFill>
                  <a:srgbClr val="000080"/>
                </a:solidFill>
              </a:rPr>
              <a:t>inverse</a:t>
            </a:r>
            <a:r>
              <a:rPr lang="el-GR" sz="2800" dirty="0">
                <a:solidFill>
                  <a:srgbClr val="000080"/>
                </a:solidFill>
              </a:rPr>
              <a:t> </a:t>
            </a:r>
            <a:r>
              <a:rPr lang="el-GR" sz="2800" dirty="0" err="1">
                <a:solidFill>
                  <a:srgbClr val="000080"/>
                </a:solidFill>
              </a:rPr>
              <a:t>probability</a:t>
            </a:r>
            <a:r>
              <a:rPr lang="el-GR" sz="2800" dirty="0">
                <a:solidFill>
                  <a:srgbClr val="000080"/>
                </a:solidFill>
              </a:rPr>
              <a:t> of </a:t>
            </a:r>
            <a:r>
              <a:rPr lang="el-GR" sz="2800" dirty="0" err="1">
                <a:solidFill>
                  <a:srgbClr val="000080"/>
                </a:solidFill>
              </a:rPr>
              <a:t>treatment</a:t>
            </a:r>
            <a:r>
              <a:rPr lang="el-GR" sz="2800" dirty="0">
                <a:solidFill>
                  <a:srgbClr val="000080"/>
                </a:solidFill>
              </a:rPr>
              <a:t> </a:t>
            </a:r>
            <a:r>
              <a:rPr lang="el-GR" sz="2800" dirty="0" err="1">
                <a:solidFill>
                  <a:srgbClr val="000080"/>
                </a:solidFill>
              </a:rPr>
              <a:t>weighting</a:t>
            </a:r>
            <a:r>
              <a:rPr lang="el-GR" sz="2800" dirty="0">
                <a:solidFill>
                  <a:srgbClr val="000080"/>
                </a:solidFill>
              </a:rPr>
              <a:t>), η κατανομή των παρατηρούμενων </a:t>
            </a:r>
            <a:r>
              <a:rPr lang="el-GR" sz="2800" dirty="0" err="1">
                <a:solidFill>
                  <a:srgbClr val="000080"/>
                </a:solidFill>
              </a:rPr>
              <a:t>συγχυτικών</a:t>
            </a:r>
            <a:r>
              <a:rPr lang="el-GR" sz="2800" dirty="0">
                <a:solidFill>
                  <a:srgbClr val="000080"/>
                </a:solidFill>
              </a:rPr>
              <a:t> παραγόντων στην έναρξη της μελέτης θα γίνει παρόμοια μεταξύ των ατόμων που έλαβαν και δεν έλαβαν τη θεραπεία.</a:t>
            </a:r>
          </a:p>
          <a:p>
            <a:pPr marL="107950" indent="0">
              <a:buNone/>
            </a:pPr>
            <a:endParaRPr lang="el-GR" sz="2722" dirty="0">
              <a:solidFill>
                <a:srgbClr val="000080"/>
              </a:solidFill>
            </a:endParaRPr>
          </a:p>
        </p:txBody>
      </p:sp>
      <p:sp>
        <p:nvSpPr>
          <p:cNvPr id="3" name="Text Placeholder 2"/>
          <p:cNvSpPr txBox="1">
            <a:spLocks noGrp="1"/>
          </p:cNvSpPr>
          <p:nvPr>
            <p:ph type="body" idx="4294967295"/>
          </p:nvPr>
        </p:nvSpPr>
        <p:spPr>
          <a:xfrm>
            <a:off x="7182635" y="1568954"/>
            <a:ext cx="4015695" cy="4525821"/>
          </a:xfrm>
        </p:spPr>
        <p:txBody>
          <a:bodyPr vert="horz" lIns="0" tIns="0" rIns="0" bIns="0" rtlCol="0">
            <a:normAutofit/>
          </a:bodyPr>
          <a:lstStyle>
            <a:defPPr marL="432000" marR="0" lvl="0" indent="-324000" algn="l" rtl="0" hangingPunct="1">
              <a:spcBef>
                <a:spcPts val="0"/>
              </a:spcBef>
              <a:spcAft>
                <a:spcPts val="1559"/>
              </a:spcAft>
              <a:buSzPct val="45000"/>
              <a:buFont typeface="StarSymbol"/>
              <a:buNone/>
              <a:defRPr lang="el-GR" sz="3530" b="0" i="0" u="none" strike="noStrike" kern="1200" spc="0">
                <a:ln>
                  <a:noFill/>
                </a:ln>
                <a:solidFill>
                  <a:srgbClr val="000000"/>
                </a:solidFill>
                <a:latin typeface="Calibri"/>
                <a:ea typeface="Microsoft YaHei" pitchFamily="2"/>
                <a:cs typeface="Lucida Sans" pitchFamily="2"/>
              </a:defRPr>
            </a:defPPr>
            <a:lvl1pPr marL="432000" marR="0" lvl="0" indent="-324000" algn="l" rtl="0" hangingPunct="1">
              <a:spcBef>
                <a:spcPts val="0"/>
              </a:spcBef>
              <a:spcAft>
                <a:spcPts val="1559"/>
              </a:spcAft>
              <a:buSzPct val="45000"/>
              <a:buFont typeface="StarSymbol"/>
              <a:buChar char="●"/>
              <a:defRPr lang="el-GR" sz="3530" b="0" i="0" u="none" strike="noStrike" kern="1200" spc="0">
                <a:ln>
                  <a:noFill/>
                </a:ln>
                <a:solidFill>
                  <a:srgbClr val="000000"/>
                </a:solidFill>
                <a:latin typeface="Calibri"/>
                <a:ea typeface="Microsoft YaHei" pitchFamily="2"/>
                <a:cs typeface="Lucida Sans" pitchFamily="2"/>
              </a:defRPr>
            </a:lvl1pPr>
            <a:lvl2pPr marL="864000" marR="0" lvl="1" indent="-324000" algn="l" rtl="0" hangingPunct="1">
              <a:spcBef>
                <a:spcPts val="0"/>
              </a:spcBef>
              <a:spcAft>
                <a:spcPts val="1247"/>
              </a:spcAft>
              <a:buSzPct val="75000"/>
              <a:buFont typeface="StarSymbol"/>
              <a:buChar char="–"/>
              <a:defRPr lang="el-GR" sz="2650" b="0" i="0" u="none" strike="noStrike" kern="1200" spc="0">
                <a:ln>
                  <a:noFill/>
                </a:ln>
                <a:solidFill>
                  <a:srgbClr val="000000"/>
                </a:solidFill>
                <a:latin typeface="Calibri"/>
                <a:ea typeface="Microsoft YaHei" pitchFamily="2"/>
                <a:cs typeface="Lucida Sans" pitchFamily="2"/>
              </a:defRPr>
            </a:lvl2pPr>
            <a:lvl3pPr marL="1295999" marR="0" lvl="2" indent="-288000" algn="l" rtl="0" hangingPunct="1">
              <a:spcBef>
                <a:spcPts val="0"/>
              </a:spcBef>
              <a:spcAft>
                <a:spcPts val="935"/>
              </a:spcAft>
              <a:buSzPct val="4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3pPr>
            <a:lvl4pPr marL="1728000" marR="0" lvl="3" indent="-216000" algn="l" rtl="0" hangingPunct="1">
              <a:spcBef>
                <a:spcPts val="0"/>
              </a:spcBef>
              <a:spcAft>
                <a:spcPts val="624"/>
              </a:spcAft>
              <a:buSzPct val="7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4pPr>
            <a:lvl5pPr marL="2160000" marR="0" lvl="4" indent="-216000" algn="l" rtl="0" hangingPunct="1">
              <a:spcBef>
                <a:spcPts val="0"/>
              </a:spcBef>
              <a:spcAft>
                <a:spcPts val="312"/>
              </a:spcAft>
              <a:buSzPct val="4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5pPr>
            <a:lvl6pPr marL="2592000" marR="0" lvl="5" indent="-216000" algn="l" rtl="0" hangingPunct="1">
              <a:spcBef>
                <a:spcPts val="0"/>
              </a:spcBef>
              <a:spcAft>
                <a:spcPts val="312"/>
              </a:spcAft>
              <a:buSzPct val="4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6pPr>
            <a:lvl7pPr marL="3024000" marR="0" lvl="6" indent="-216000" algn="l" rtl="0" hangingPunct="1">
              <a:spcBef>
                <a:spcPts val="0"/>
              </a:spcBef>
              <a:spcAft>
                <a:spcPts val="312"/>
              </a:spcAft>
              <a:buSzPct val="4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7pPr>
            <a:lvl8pPr marL="3456000" marR="0" lvl="7" indent="-216000" algn="l" rtl="0" hangingPunct="1">
              <a:spcBef>
                <a:spcPts val="0"/>
              </a:spcBef>
              <a:spcAft>
                <a:spcPts val="312"/>
              </a:spcAft>
              <a:buSzPct val="4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8pPr>
            <a:lvl9pPr marL="3887999" marR="0" lvl="8" indent="-216000" algn="l" rtl="0" hangingPunct="1">
              <a:spcBef>
                <a:spcPts val="0"/>
              </a:spcBef>
              <a:spcAft>
                <a:spcPts val="312"/>
              </a:spcAft>
              <a:buSzPct val="45000"/>
              <a:buFont typeface="StarSymbol"/>
              <a:buChar char="●"/>
              <a:defRPr lang="el-GR" sz="2210" b="0" i="0" u="none" strike="noStrike" kern="1200" spc="0">
                <a:ln>
                  <a:noFill/>
                </a:ln>
                <a:solidFill>
                  <a:srgbClr val="000000"/>
                </a:solidFill>
                <a:latin typeface="Calibri"/>
                <a:ea typeface="Microsoft YaHei" pitchFamily="2"/>
                <a:cs typeface="Lucida Sans" pitchFamily="2"/>
              </a:defRPr>
            </a:lvl9pPr>
          </a:lstStyle>
          <a:p>
            <a:pPr marL="0" indent="0"/>
            <a:endParaRPr lang="el-GR">
              <a:latin typeface="Calibri" pitchFamily="18"/>
            </a:endParaRPr>
          </a:p>
        </p:txBody>
      </p:sp>
      <p:pic>
        <p:nvPicPr>
          <p:cNvPr id="4" name="Picture 3"/>
          <p:cNvPicPr>
            <a:picLocks noChangeAspect="1"/>
          </p:cNvPicPr>
          <p:nvPr/>
        </p:nvPicPr>
        <p:blipFill>
          <a:blip r:embed="rId3" cstate="print">
            <a:alphaModFix/>
            <a:lum/>
          </a:blip>
          <a:srcRect/>
          <a:stretch>
            <a:fillRect/>
          </a:stretch>
        </p:blipFill>
        <p:spPr>
          <a:xfrm>
            <a:off x="7276650" y="644268"/>
            <a:ext cx="3790677" cy="2547367"/>
          </a:xfrm>
          <a:prstGeom prst="rect">
            <a:avLst/>
          </a:prstGeom>
          <a:noFill/>
          <a:ln>
            <a:noFill/>
          </a:ln>
        </p:spPr>
      </p:pic>
      <p:sp>
        <p:nvSpPr>
          <p:cNvPr id="5" name="Title 1"/>
          <p:cNvSpPr txBox="1">
            <a:spLocks noGrp="1"/>
          </p:cNvSpPr>
          <p:nvPr>
            <p:ph type="title" idx="4294967295"/>
          </p:nvPr>
        </p:nvSpPr>
        <p:spPr>
          <a:xfrm>
            <a:off x="1610638" y="333810"/>
            <a:ext cx="10515600" cy="132556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kern="0" dirty="0">
                <a:solidFill>
                  <a:srgbClr val="280099"/>
                </a:solidFill>
                <a:latin typeface="+mj-lt"/>
                <a:cs typeface="Tahoma" pitchFamily="2"/>
              </a:rPr>
              <a:t>Πώς δουλεύει;</a:t>
            </a:r>
          </a:p>
        </p:txBody>
      </p:sp>
      <p:sp>
        <p:nvSpPr>
          <p:cNvPr id="6" name="Freeform 5"/>
          <p:cNvSpPr/>
          <p:nvPr/>
        </p:nvSpPr>
        <p:spPr>
          <a:xfrm>
            <a:off x="8727118" y="3234540"/>
            <a:ext cx="653171" cy="1110391"/>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CFE7F5"/>
          </a:solidFill>
          <a:ln w="0">
            <a:solidFill>
              <a:srgbClr val="808080"/>
            </a:solidFill>
            <a:prstDash val="solid"/>
          </a:ln>
        </p:spPr>
        <p:txBody>
          <a:bodyPr vert="horz" wrap="none" lIns="81646" tIns="40823" rIns="81646" bIns="40823"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buNone/>
              <a:defRPr sz="1800"/>
            </a:pPr>
            <a:r>
              <a:rPr lang="el-GR" sz="1600" b="1" dirty="0">
                <a:solidFill>
                  <a:srgbClr val="000080"/>
                </a:solidFill>
              </a:rPr>
              <a:t>Εφαρμογή βαρών</a:t>
            </a:r>
            <a:r>
              <a:rPr lang="el-GR" sz="1600" dirty="0">
                <a:solidFill>
                  <a:srgbClr val="000080"/>
                </a:solidFill>
              </a:rPr>
              <a:t/>
            </a:r>
            <a:br>
              <a:rPr lang="el-GR" sz="1600" dirty="0">
                <a:solidFill>
                  <a:srgbClr val="000080"/>
                </a:solidFill>
              </a:rPr>
            </a:br>
            <a:r>
              <a:rPr lang="el-GR" sz="1600" dirty="0">
                <a:solidFill>
                  <a:srgbClr val="000080"/>
                </a:solidFill>
              </a:rPr>
              <a:t>χρησιμοποιώντας το αντίστροφο της πιθανότητας </a:t>
            </a:r>
          </a:p>
          <a:p>
            <a:pPr algn="ctr" hangingPunct="0">
              <a:buNone/>
              <a:defRPr sz="1800"/>
            </a:pPr>
            <a:r>
              <a:rPr lang="el-GR" sz="1600" dirty="0">
                <a:solidFill>
                  <a:srgbClr val="000080"/>
                </a:solidFill>
              </a:rPr>
              <a:t>λήψης της θεραπείας  για κάθε άτομο.</a:t>
            </a:r>
            <a:endParaRPr lang="el-GR" sz="1633" dirty="0">
              <a:solidFill>
                <a:srgbClr val="000080"/>
              </a:solidFill>
              <a:latin typeface="Arial" pitchFamily="18"/>
              <a:ea typeface="Microsoft YaHei" pitchFamily="2"/>
              <a:cs typeface="Lucida Sans" pitchFamily="2"/>
            </a:endParaRPr>
          </a:p>
        </p:txBody>
      </p:sp>
      <p:pic>
        <p:nvPicPr>
          <p:cNvPr id="7" name="Picture 6"/>
          <p:cNvPicPr>
            <a:picLocks noChangeAspect="1"/>
          </p:cNvPicPr>
          <p:nvPr/>
        </p:nvPicPr>
        <p:blipFill>
          <a:blip r:embed="rId4" cstate="print">
            <a:alphaModFix/>
            <a:lum/>
          </a:blip>
          <a:srcRect/>
          <a:stretch>
            <a:fillRect/>
          </a:stretch>
        </p:blipFill>
        <p:spPr>
          <a:xfrm>
            <a:off x="7097606" y="4377550"/>
            <a:ext cx="4311407" cy="2017807"/>
          </a:xfrm>
          <a:prstGeom prst="rect">
            <a:avLst/>
          </a:prstGeom>
          <a:noFill/>
          <a:ln>
            <a:noFill/>
          </a:ln>
        </p:spPr>
      </p:pic>
      <p:sp>
        <p:nvSpPr>
          <p:cNvPr id="11" name="TextBox 10"/>
          <p:cNvSpPr txBox="1"/>
          <p:nvPr/>
        </p:nvSpPr>
        <p:spPr>
          <a:xfrm>
            <a:off x="7325709" y="1764576"/>
            <a:ext cx="979865" cy="323278"/>
          </a:xfrm>
          <a:prstGeom prst="rect">
            <a:avLst/>
          </a:prstGeom>
          <a:noFill/>
          <a:ln>
            <a:noFill/>
          </a:ln>
        </p:spPr>
        <p:txBody>
          <a:bodyPr vert="horz" wrap="square" lIns="81646" tIns="40823" rIns="81646" bIns="40823"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l-GR" sz="1633" dirty="0" err="1">
                <a:solidFill>
                  <a:srgbClr val="000080"/>
                </a:solidFill>
                <a:latin typeface="Arial" pitchFamily="18"/>
                <a:ea typeface="Microsoft YaHei" pitchFamily="2"/>
                <a:cs typeface="Lucida Sans" pitchFamily="2"/>
              </a:rPr>
              <a:t>Treated</a:t>
            </a:r>
            <a:endParaRPr lang="el-GR" sz="1633" dirty="0">
              <a:solidFill>
                <a:srgbClr val="000080"/>
              </a:solidFill>
              <a:latin typeface="Arial" pitchFamily="18"/>
              <a:ea typeface="Microsoft YaHei" pitchFamily="2"/>
              <a:cs typeface="Lucida Sans" pitchFamily="2"/>
            </a:endParaRPr>
          </a:p>
        </p:txBody>
      </p:sp>
      <p:sp>
        <p:nvSpPr>
          <p:cNvPr id="13" name="TextBox 12"/>
          <p:cNvSpPr txBox="1"/>
          <p:nvPr/>
        </p:nvSpPr>
        <p:spPr>
          <a:xfrm>
            <a:off x="9416088" y="2483144"/>
            <a:ext cx="1084434" cy="323278"/>
          </a:xfrm>
          <a:prstGeom prst="rect">
            <a:avLst/>
          </a:prstGeom>
          <a:noFill/>
          <a:ln>
            <a:noFill/>
          </a:ln>
        </p:spPr>
        <p:txBody>
          <a:bodyPr vert="horz" wrap="none" lIns="81646" tIns="40823" rIns="81646" bIns="40823"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1633" dirty="0" err="1">
                <a:solidFill>
                  <a:srgbClr val="000080"/>
                </a:solidFill>
                <a:latin typeface="Arial" pitchFamily="18"/>
                <a:ea typeface="Microsoft YaHei" pitchFamily="2"/>
                <a:cs typeface="Lucida Sans" pitchFamily="2"/>
              </a:rPr>
              <a:t>Unt</a:t>
            </a:r>
            <a:r>
              <a:rPr lang="el-GR" sz="1633" dirty="0" err="1">
                <a:solidFill>
                  <a:srgbClr val="000080"/>
                </a:solidFill>
                <a:latin typeface="Arial" pitchFamily="18"/>
                <a:ea typeface="Microsoft YaHei" pitchFamily="2"/>
                <a:cs typeface="Lucida Sans" pitchFamily="2"/>
              </a:rPr>
              <a:t>reated</a:t>
            </a:r>
            <a:endParaRPr lang="el-GR" sz="1633" dirty="0">
              <a:solidFill>
                <a:srgbClr val="000080"/>
              </a:solidFill>
              <a:latin typeface="Arial" pitchFamily="18"/>
              <a:ea typeface="Microsoft YaHei" pitchFamily="2"/>
              <a:cs typeface="Lucida Sans" pitchFamily="2"/>
            </a:endParaRPr>
          </a:p>
        </p:txBody>
      </p:sp>
    </p:spTree>
    <p:extLst>
      <p:ext uri="{BB962C8B-B14F-4D97-AF65-F5344CB8AC3E}">
        <p14:creationId xmlns:p14="http://schemas.microsoft.com/office/powerpoint/2010/main" val="3698219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στιγμιότυπο οθόνης, γραμματοσειρά&#10;&#10;Το περιεχόμενο που δημιουργείται από ΑΙ μπορεί να μην είναι σωστό.">
            <a:extLst>
              <a:ext uri="{FF2B5EF4-FFF2-40B4-BE49-F238E27FC236}">
                <a16:creationId xmlns:a16="http://schemas.microsoft.com/office/drawing/2014/main" id="{9A78B13B-DD14-C29A-751F-A60BE9E5A644}"/>
              </a:ext>
            </a:extLst>
          </p:cNvPr>
          <p:cNvPicPr>
            <a:picLocks noChangeAspect="1"/>
          </p:cNvPicPr>
          <p:nvPr/>
        </p:nvPicPr>
        <p:blipFill>
          <a:blip r:embed="rId2"/>
          <a:stretch>
            <a:fillRect/>
          </a:stretch>
        </p:blipFill>
        <p:spPr>
          <a:xfrm>
            <a:off x="1508145" y="0"/>
            <a:ext cx="9175710" cy="6858000"/>
          </a:xfrm>
          <a:prstGeom prst="rect">
            <a:avLst/>
          </a:prstGeom>
        </p:spPr>
      </p:pic>
    </p:spTree>
    <p:extLst>
      <p:ext uri="{BB962C8B-B14F-4D97-AF65-F5344CB8AC3E}">
        <p14:creationId xmlns:p14="http://schemas.microsoft.com/office/powerpoint/2010/main" val="1047467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 στιγμιότυπο οθόνης, γραμματοσειρά, αριθμός&#10;&#10;Το περιεχόμενο που δημιουργείται από ΑΙ μπορεί να μην είναι σωστό.">
            <a:extLst>
              <a:ext uri="{FF2B5EF4-FFF2-40B4-BE49-F238E27FC236}">
                <a16:creationId xmlns:a16="http://schemas.microsoft.com/office/drawing/2014/main" id="{5D114073-A175-089B-FEE3-47E84294FFDC}"/>
              </a:ext>
            </a:extLst>
          </p:cNvPr>
          <p:cNvPicPr>
            <a:picLocks noChangeAspect="1"/>
          </p:cNvPicPr>
          <p:nvPr/>
        </p:nvPicPr>
        <p:blipFill>
          <a:blip r:embed="rId2"/>
          <a:stretch>
            <a:fillRect/>
          </a:stretch>
        </p:blipFill>
        <p:spPr>
          <a:xfrm>
            <a:off x="1535473" y="0"/>
            <a:ext cx="9121054" cy="6858000"/>
          </a:xfrm>
          <a:prstGeom prst="rect">
            <a:avLst/>
          </a:prstGeom>
        </p:spPr>
      </p:pic>
    </p:spTree>
    <p:extLst>
      <p:ext uri="{BB962C8B-B14F-4D97-AF65-F5344CB8AC3E}">
        <p14:creationId xmlns:p14="http://schemas.microsoft.com/office/powerpoint/2010/main" val="665178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kern="0" dirty="0">
                <a:solidFill>
                  <a:srgbClr val="000080"/>
                </a:solidFill>
                <a:cs typeface="Calibri Light"/>
              </a:rPr>
              <a:t>Μεροληψίας "Αθάνατου" Χρόνου (</a:t>
            </a:r>
            <a:r>
              <a:rPr lang="en-US" kern="0" dirty="0">
                <a:solidFill>
                  <a:srgbClr val="280099"/>
                </a:solidFill>
                <a:cs typeface="Tahoma"/>
              </a:rPr>
              <a:t>Immortal time bias)</a:t>
            </a:r>
            <a:endParaRPr lang="el-GR" kern="0" dirty="0">
              <a:solidFill>
                <a:srgbClr val="280099"/>
              </a:solidFill>
              <a:ea typeface="Calibri Light"/>
              <a:cs typeface="Tahoma"/>
            </a:endParaRPr>
          </a:p>
        </p:txBody>
      </p:sp>
      <p:sp>
        <p:nvSpPr>
          <p:cNvPr id="3" name="Content Placeholder 2"/>
          <p:cNvSpPr>
            <a:spLocks noGrp="1"/>
          </p:cNvSpPr>
          <p:nvPr>
            <p:ph idx="1"/>
          </p:nvPr>
        </p:nvSpPr>
        <p:spPr/>
        <p:txBody>
          <a:bodyPr vert="horz" lIns="91440" tIns="45720" rIns="91440" bIns="45720" rtlCol="0" anchor="t">
            <a:normAutofit/>
          </a:bodyPr>
          <a:lstStyle/>
          <a:p>
            <a:r>
              <a:rPr lang="el-GR" sz="3200" dirty="0">
                <a:solidFill>
                  <a:srgbClr val="000080"/>
                </a:solidFill>
              </a:rPr>
              <a:t>Η </a:t>
            </a:r>
            <a:r>
              <a:rPr lang="el-GR" sz="3200" b="1" dirty="0">
                <a:solidFill>
                  <a:srgbClr val="000080"/>
                </a:solidFill>
              </a:rPr>
              <a:t>μεροληψία του αθάνατου χρόνου</a:t>
            </a:r>
            <a:r>
              <a:rPr lang="el-GR" sz="3200" dirty="0">
                <a:solidFill>
                  <a:srgbClr val="000080"/>
                </a:solidFill>
              </a:rPr>
              <a:t> προκύπτει όταν </a:t>
            </a:r>
            <a:r>
              <a:rPr lang="el-GR" sz="3200" b="1" dirty="0">
                <a:solidFill>
                  <a:srgbClr val="000080"/>
                </a:solidFill>
              </a:rPr>
              <a:t>δεν υπάρχει σωστή ευθυγράμμιση</a:t>
            </a:r>
            <a:r>
              <a:rPr lang="el-GR" sz="3200" dirty="0">
                <a:solidFill>
                  <a:srgbClr val="000080"/>
                </a:solidFill>
              </a:rPr>
              <a:t> μεταξύ:</a:t>
            </a:r>
          </a:p>
          <a:p>
            <a:pPr marL="971550" lvl="1" indent="-514350">
              <a:buFont typeface="+mj-lt"/>
              <a:buAutoNum type="arabicPeriod"/>
            </a:pPr>
            <a:r>
              <a:rPr lang="el-GR" sz="2800" b="1" dirty="0">
                <a:solidFill>
                  <a:srgbClr val="000080"/>
                </a:solidFill>
              </a:rPr>
              <a:t>έναρξης της παρακολούθησης</a:t>
            </a:r>
            <a:r>
              <a:rPr lang="el-GR" sz="2800" dirty="0">
                <a:solidFill>
                  <a:srgbClr val="000080"/>
                </a:solidFill>
              </a:rPr>
              <a:t>,</a:t>
            </a:r>
          </a:p>
          <a:p>
            <a:pPr marL="971550" lvl="1" indent="-514350">
              <a:buFont typeface="+mj-lt"/>
              <a:buAutoNum type="arabicPeriod"/>
            </a:pPr>
            <a:r>
              <a:rPr lang="el-GR" sz="2800" dirty="0">
                <a:solidFill>
                  <a:srgbClr val="000080"/>
                </a:solidFill>
              </a:rPr>
              <a:t>εκπλήρωσης των </a:t>
            </a:r>
            <a:r>
              <a:rPr lang="el-GR" sz="2800" b="1" dirty="0">
                <a:solidFill>
                  <a:srgbClr val="000080"/>
                </a:solidFill>
              </a:rPr>
              <a:t>κριτηρίων </a:t>
            </a:r>
            <a:r>
              <a:rPr lang="el-GR" sz="2800" b="1" dirty="0" err="1">
                <a:solidFill>
                  <a:srgbClr val="000080"/>
                </a:solidFill>
              </a:rPr>
              <a:t>επιλεξιμότητας</a:t>
            </a:r>
            <a:r>
              <a:rPr lang="el-GR" sz="2800" dirty="0">
                <a:solidFill>
                  <a:srgbClr val="000080"/>
                </a:solidFill>
              </a:rPr>
              <a:t>, και</a:t>
            </a:r>
          </a:p>
          <a:p>
            <a:pPr marL="971550" lvl="1" indent="-514350">
              <a:buFont typeface="+mj-lt"/>
              <a:buAutoNum type="arabicPeriod"/>
            </a:pPr>
            <a:r>
              <a:rPr lang="el-GR" sz="2800" b="1" dirty="0">
                <a:solidFill>
                  <a:srgbClr val="000080"/>
                </a:solidFill>
              </a:rPr>
              <a:t>ανάθεσης θεραπείας</a:t>
            </a:r>
            <a:r>
              <a:rPr lang="el-GR" sz="2800" dirty="0">
                <a:solidFill>
                  <a:srgbClr val="000080"/>
                </a:solidFill>
              </a:rPr>
              <a:t>.</a:t>
            </a:r>
          </a:p>
          <a:p>
            <a:r>
              <a:rPr lang="el-GR" sz="3200" dirty="0">
                <a:solidFill>
                  <a:srgbClr val="000080"/>
                </a:solidFill>
              </a:rPr>
              <a:t>Ύπαρξη διαστημάτων στα οποία η έκβαση </a:t>
            </a:r>
            <a:r>
              <a:rPr lang="el-GR" sz="3200" b="1" dirty="0">
                <a:solidFill>
                  <a:srgbClr val="000080"/>
                </a:solidFill>
              </a:rPr>
              <a:t>δεν θα μπορούσε να συμβεί</a:t>
            </a:r>
            <a:r>
              <a:rPr lang="el-GR" sz="3200" dirty="0">
                <a:solidFill>
                  <a:srgbClr val="000080"/>
                </a:solidFill>
              </a:rPr>
              <a:t> για τα άτομα που τελικά ταξινομούνται στην ομάδα θεραπείας.</a:t>
            </a:r>
          </a:p>
        </p:txBody>
      </p:sp>
    </p:spTree>
    <p:extLst>
      <p:ext uri="{BB962C8B-B14F-4D97-AF65-F5344CB8AC3E}">
        <p14:creationId xmlns:p14="http://schemas.microsoft.com/office/powerpoint/2010/main" val="293933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Consistency (Συνέπεια)</a:t>
            </a:r>
          </a:p>
        </p:txBody>
      </p:sp>
      <p:sp>
        <p:nvSpPr>
          <p:cNvPr id="3" name="Content Placeholder 2"/>
          <p:cNvSpPr>
            <a:spLocks noGrp="1"/>
          </p:cNvSpPr>
          <p:nvPr>
            <p:ph idx="1"/>
          </p:nvPr>
        </p:nvSpPr>
        <p:spPr>
          <a:xfrm>
            <a:off x="472440" y="1786437"/>
            <a:ext cx="10515600" cy="4351338"/>
          </a:xfrm>
        </p:spPr>
        <p:txBody>
          <a:bodyPr vert="horz" lIns="91440" tIns="45720" rIns="91440" bIns="45720" rtlCol="0" anchor="t">
            <a:normAutofit/>
          </a:bodyPr>
          <a:lstStyle/>
          <a:p>
            <a:r>
              <a:rPr lang="el-GR" dirty="0" smtClean="0"/>
              <a:t>Συνέπεια μεταξύ παρατηρούμενου </a:t>
            </a:r>
            <a:r>
              <a:rPr lang="en-US" dirty="0" smtClean="0"/>
              <a:t>(observed)</a:t>
            </a:r>
            <a:r>
              <a:rPr lang="el-GR" dirty="0" smtClean="0"/>
              <a:t> και μη παρατηρούμενου </a:t>
            </a:r>
            <a:r>
              <a:rPr lang="en-US" dirty="0" smtClean="0"/>
              <a:t>(counterfactual)</a:t>
            </a:r>
          </a:p>
          <a:p>
            <a:r>
              <a:rPr lang="el-GR" dirty="0" smtClean="0"/>
              <a:t>Το</a:t>
            </a:r>
            <a:r>
              <a:rPr b="1" dirty="0" smtClean="0"/>
              <a:t> </a:t>
            </a:r>
            <a:r>
              <a:rPr b="1" dirty="0"/>
              <a:t>παρα</a:t>
            </a:r>
            <a:r>
              <a:rPr b="1" dirty="0" err="1"/>
              <a:t>τηρούμενο</a:t>
            </a:r>
            <a:r>
              <a:rPr b="1" dirty="0"/>
              <a:t> απ</a:t>
            </a:r>
            <a:r>
              <a:rPr b="1" dirty="0" err="1"/>
              <a:t>οτέλεσμ</a:t>
            </a:r>
            <a:r>
              <a:rPr b="1" dirty="0"/>
              <a:t>α ενός ατόμου υπό τη θεραπεία που έλαβε</a:t>
            </a:r>
            <a:r>
              <a:rPr dirty="0"/>
              <a:t> είναι </a:t>
            </a:r>
            <a:r>
              <a:rPr b="1" dirty="0"/>
              <a:t>ίσο με το δυνητικό αποτέλεσμα που θα είχε το ίδιο άτομο αν του είχε ανατεθεί αυτή η θεραπεία</a:t>
            </a:r>
            <a:r>
              <a:rPr dirty="0"/>
              <a:t>. </a:t>
            </a:r>
            <a:endParaRPr lang="el-GR" dirty="0"/>
          </a:p>
          <a:p>
            <a:r>
              <a:rPr lang="el-GR" u="sng" dirty="0"/>
              <a:t>Δεν</a:t>
            </a:r>
            <a:r>
              <a:rPr u="sng" dirty="0"/>
              <a:t> υπ</a:t>
            </a:r>
            <a:r>
              <a:rPr u="sng" dirty="0" err="1"/>
              <a:t>άρχουν</a:t>
            </a:r>
            <a:r>
              <a:rPr u="sng" dirty="0"/>
              <a:t> </a:t>
            </a:r>
            <a:r>
              <a:rPr u="sng" dirty="0" err="1"/>
              <a:t>δι</a:t>
            </a:r>
            <a:r>
              <a:rPr u="sng" dirty="0"/>
              <a:t>αφορετικοί τρόποι λήψης της ίδιας θεραπείας που να οδηγούν σε διαφορετικά αποτελέσματα</a:t>
            </a:r>
            <a:r>
              <a:rPr dirty="0"/>
              <a:t>.</a:t>
            </a:r>
          </a:p>
          <a:p>
            <a:pPr marL="0" indent="0">
              <a:buNone/>
            </a:pPr>
            <a:r>
              <a:rPr dirty="0"/>
              <a:t/>
            </a:r>
            <a:br>
              <a:rPr dirty="0"/>
            </a:br>
            <a:r>
              <a:rPr dirty="0"/>
              <a:t>Hernán, M. A., &amp; Robins, J. M. (2020). Causal Inference: What If. </a:t>
            </a:r>
            <a:r>
              <a:rPr dirty="0" smtClean="0"/>
              <a:t>Chapman </a:t>
            </a:r>
            <a:r>
              <a:rPr dirty="0"/>
              <a:t>&amp; Hall/CRC.</a:t>
            </a:r>
          </a:p>
        </p:txBody>
      </p:sp>
    </p:spTree>
    <p:extLst>
      <p:ext uri="{BB962C8B-B14F-4D97-AF65-F5344CB8AC3E}">
        <p14:creationId xmlns:p14="http://schemas.microsoft.com/office/powerpoint/2010/main" val="3140065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A04A4-0247-03BA-07D9-A242F2FE4A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86308-0FAD-4549-71EE-AD73277CC8BC}"/>
              </a:ext>
            </a:extLst>
          </p:cNvPr>
          <p:cNvSpPr>
            <a:spLocks noGrp="1"/>
          </p:cNvSpPr>
          <p:nvPr>
            <p:ph type="title"/>
          </p:nvPr>
        </p:nvSpPr>
        <p:spPr/>
        <p:txBody>
          <a:bodyPr/>
          <a:lstStyle/>
          <a:p>
            <a:pPr>
              <a:buNone/>
            </a:pPr>
            <a:r>
              <a:rPr lang="en-US" kern="0" dirty="0">
                <a:solidFill>
                  <a:srgbClr val="280099"/>
                </a:solidFill>
                <a:cs typeface="Tahoma" pitchFamily="2"/>
              </a:rPr>
              <a:t>Immortal time bias</a:t>
            </a:r>
            <a:endParaRPr lang="el-GR" kern="0" dirty="0">
              <a:solidFill>
                <a:srgbClr val="280099"/>
              </a:solidFill>
              <a:cs typeface="Tahoma" pitchFamily="2"/>
            </a:endParaRPr>
          </a:p>
        </p:txBody>
      </p:sp>
      <p:sp>
        <p:nvSpPr>
          <p:cNvPr id="3" name="Content Placeholder 2">
            <a:extLst>
              <a:ext uri="{FF2B5EF4-FFF2-40B4-BE49-F238E27FC236}">
                <a16:creationId xmlns:a16="http://schemas.microsoft.com/office/drawing/2014/main" id="{C99E3C6F-EC8A-8290-BEFF-F217AEFCC641}"/>
              </a:ext>
            </a:extLst>
          </p:cNvPr>
          <p:cNvSpPr>
            <a:spLocks noGrp="1"/>
          </p:cNvSpPr>
          <p:nvPr>
            <p:ph idx="1"/>
          </p:nvPr>
        </p:nvSpPr>
        <p:spPr/>
        <p:txBody>
          <a:bodyPr vert="horz" lIns="91440" tIns="45720" rIns="91440" bIns="45720" rtlCol="0" anchor="t">
            <a:normAutofit fontScale="92500"/>
          </a:bodyPr>
          <a:lstStyle/>
          <a:p>
            <a:r>
              <a:rPr lang="el-GR" sz="3200" dirty="0">
                <a:solidFill>
                  <a:srgbClr val="000080"/>
                </a:solidFill>
                <a:ea typeface="Calibri"/>
                <a:cs typeface="Tahoma"/>
              </a:rPr>
              <a:t>Για να λάβει το άτομο θεραπεία, θα πρέπει η θεραπεία να γίνει διαθέσιμη.</a:t>
            </a:r>
          </a:p>
          <a:p>
            <a:endParaRPr lang="el-GR" sz="3200" dirty="0">
              <a:solidFill>
                <a:srgbClr val="000080"/>
              </a:solidFill>
              <a:cs typeface="Tahoma"/>
            </a:endParaRPr>
          </a:p>
          <a:p>
            <a:r>
              <a:rPr lang="el-GR" sz="3200" dirty="0">
                <a:solidFill>
                  <a:srgbClr val="000080"/>
                </a:solidFill>
                <a:cs typeface="Tahoma"/>
              </a:rPr>
              <a:t>Δημιουργείται η εντύπωση ότι στην ομάδα θεραπείας τα άτομα επιβιώνουν για μεγαλύτερο χρονικό διάστημα.</a:t>
            </a:r>
            <a:endParaRPr lang="el-GR" sz="3200" dirty="0">
              <a:solidFill>
                <a:srgbClr val="000080"/>
              </a:solidFill>
              <a:ea typeface="Calibri"/>
              <a:cs typeface="Calibri"/>
            </a:endParaRPr>
          </a:p>
          <a:p>
            <a:endParaRPr lang="el-GR" sz="3200" dirty="0">
              <a:solidFill>
                <a:srgbClr val="000080"/>
              </a:solidFill>
              <a:cs typeface="Tahoma"/>
            </a:endParaRPr>
          </a:p>
          <a:p>
            <a:r>
              <a:rPr lang="el-GR" sz="3200" dirty="0">
                <a:solidFill>
                  <a:srgbClr val="000080"/>
                </a:solidFill>
              </a:rPr>
              <a:t>Αυτό το σφάλμα μπορεί να οδηγήσει σε </a:t>
            </a:r>
            <a:r>
              <a:rPr lang="el-GR" sz="3200" b="1" dirty="0">
                <a:solidFill>
                  <a:srgbClr val="000080"/>
                </a:solidFill>
              </a:rPr>
              <a:t>συστηματική υπερεκτίμηση</a:t>
            </a:r>
            <a:r>
              <a:rPr lang="el-GR" sz="3200" dirty="0">
                <a:solidFill>
                  <a:srgbClr val="000080"/>
                </a:solidFill>
              </a:rPr>
              <a:t> της αποτελεσματικότητας της θεραπείας</a:t>
            </a:r>
          </a:p>
        </p:txBody>
      </p:sp>
    </p:spTree>
    <p:extLst>
      <p:ext uri="{BB962C8B-B14F-4D97-AF65-F5344CB8AC3E}">
        <p14:creationId xmlns:p14="http://schemas.microsoft.com/office/powerpoint/2010/main" val="4234394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766" y="365125"/>
            <a:ext cx="10515600" cy="1325563"/>
          </a:xfrm>
        </p:spPr>
        <p:txBody>
          <a:bodyPr/>
          <a:lstStyle/>
          <a:p>
            <a:r>
              <a:rPr lang="el-GR" b="1" dirty="0">
                <a:solidFill>
                  <a:srgbClr val="000080"/>
                </a:solidFill>
              </a:rPr>
              <a:t>Παράδειγμα Μεροληψίας "Αθάνατου" Χρόνου: Μεταμόσχευση Καρδιάς</a:t>
            </a:r>
            <a:endParaRPr lang="el-GR" dirty="0">
              <a:solidFill>
                <a:srgbClr val="000080"/>
              </a:solidFill>
            </a:endParaRPr>
          </a:p>
        </p:txBody>
      </p:sp>
      <p:sp>
        <p:nvSpPr>
          <p:cNvPr id="3" name="Content Placeholder 2"/>
          <p:cNvSpPr>
            <a:spLocks noGrp="1"/>
          </p:cNvSpPr>
          <p:nvPr>
            <p:ph idx="1"/>
          </p:nvPr>
        </p:nvSpPr>
        <p:spPr/>
        <p:txBody>
          <a:bodyPr vert="horz" lIns="91440" tIns="45720" rIns="91440" bIns="45720" rtlCol="0" anchor="t">
            <a:normAutofit/>
          </a:bodyPr>
          <a:lstStyle/>
          <a:p>
            <a:r>
              <a:rPr lang="el-GR" sz="3200" b="1" dirty="0">
                <a:solidFill>
                  <a:srgbClr val="000080"/>
                </a:solidFill>
              </a:rPr>
              <a:t>Στόχος:</a:t>
            </a:r>
            <a:r>
              <a:rPr lang="el-GR" sz="3200" dirty="0">
                <a:solidFill>
                  <a:srgbClr val="000080"/>
                </a:solidFill>
              </a:rPr>
              <a:t> Εκτίμηση της </a:t>
            </a:r>
            <a:r>
              <a:rPr lang="el-GR" sz="3200" b="1" dirty="0">
                <a:solidFill>
                  <a:srgbClr val="000080"/>
                </a:solidFill>
              </a:rPr>
              <a:t>επίδρασης της μεταμόσχευσης καρδιάς</a:t>
            </a:r>
            <a:r>
              <a:rPr lang="el-GR" sz="3200" dirty="0">
                <a:solidFill>
                  <a:srgbClr val="000080"/>
                </a:solidFill>
              </a:rPr>
              <a:t> στον </a:t>
            </a:r>
            <a:r>
              <a:rPr lang="el-GR" sz="3200" b="1" dirty="0">
                <a:solidFill>
                  <a:srgbClr val="000080"/>
                </a:solidFill>
              </a:rPr>
              <a:t>χρόνο επιβίωσης</a:t>
            </a:r>
            <a:r>
              <a:rPr lang="el-GR" sz="3200" dirty="0">
                <a:solidFill>
                  <a:srgbClr val="000080"/>
                </a:solidFill>
              </a:rPr>
              <a:t>.</a:t>
            </a:r>
          </a:p>
          <a:p>
            <a:r>
              <a:rPr lang="el-GR" sz="3200" dirty="0">
                <a:solidFill>
                  <a:srgbClr val="000080"/>
                </a:solidFill>
              </a:rPr>
              <a:t>Η </a:t>
            </a:r>
            <a:r>
              <a:rPr lang="el-GR" sz="3200" b="1" dirty="0">
                <a:solidFill>
                  <a:srgbClr val="000080"/>
                </a:solidFill>
              </a:rPr>
              <a:t>έναρξη της παρακολούθησης</a:t>
            </a:r>
            <a:r>
              <a:rPr lang="el-GR" sz="3200" dirty="0">
                <a:solidFill>
                  <a:srgbClr val="000080"/>
                </a:solidFill>
              </a:rPr>
              <a:t> (</a:t>
            </a:r>
            <a:r>
              <a:rPr lang="el-GR" sz="3200" err="1">
                <a:solidFill>
                  <a:srgbClr val="000080"/>
                </a:solidFill>
              </a:rPr>
              <a:t>start</a:t>
            </a:r>
            <a:r>
              <a:rPr lang="el-GR" sz="3200" dirty="0">
                <a:solidFill>
                  <a:srgbClr val="000080"/>
                </a:solidFill>
              </a:rPr>
              <a:t> of </a:t>
            </a:r>
            <a:r>
              <a:rPr lang="el-GR" sz="3200" err="1">
                <a:solidFill>
                  <a:srgbClr val="000080"/>
                </a:solidFill>
              </a:rPr>
              <a:t>follow-up</a:t>
            </a:r>
            <a:r>
              <a:rPr lang="el-GR" sz="3200" dirty="0">
                <a:solidFill>
                  <a:srgbClr val="000080"/>
                </a:solidFill>
              </a:rPr>
              <a:t>) ορίζεται ως η </a:t>
            </a:r>
            <a:r>
              <a:rPr lang="el-GR" sz="3200" b="1" dirty="0">
                <a:solidFill>
                  <a:srgbClr val="000080"/>
                </a:solidFill>
              </a:rPr>
              <a:t>στιγμή της διάγνωσης</a:t>
            </a:r>
            <a:r>
              <a:rPr lang="el-GR" sz="3200" dirty="0">
                <a:solidFill>
                  <a:srgbClr val="000080"/>
                </a:solidFill>
              </a:rPr>
              <a:t>.</a:t>
            </a:r>
          </a:p>
          <a:p>
            <a:r>
              <a:rPr lang="el-GR" sz="3200" dirty="0">
                <a:solidFill>
                  <a:srgbClr val="000080"/>
                </a:solidFill>
              </a:rPr>
              <a:t>Συμπίπτει και με τη στιγμή που οι ασθενείς θεωρούνται </a:t>
            </a:r>
            <a:r>
              <a:rPr lang="el-GR" sz="3200" b="1" dirty="0">
                <a:solidFill>
                  <a:srgbClr val="000080"/>
                </a:solidFill>
              </a:rPr>
              <a:t>επιλέξιμοι</a:t>
            </a:r>
            <a:r>
              <a:rPr lang="el-GR" sz="3200" dirty="0">
                <a:solidFill>
                  <a:srgbClr val="000080"/>
                </a:solidFill>
              </a:rPr>
              <a:t> για μεταμόσχευση.</a:t>
            </a:r>
          </a:p>
          <a:p>
            <a:r>
              <a:rPr lang="el-GR" sz="3200" dirty="0">
                <a:solidFill>
                  <a:srgbClr val="000080"/>
                </a:solidFill>
              </a:rPr>
              <a:t>Ωστόσο, η </a:t>
            </a:r>
            <a:r>
              <a:rPr lang="el-GR" sz="3200" b="1" dirty="0">
                <a:solidFill>
                  <a:srgbClr val="000080"/>
                </a:solidFill>
              </a:rPr>
              <a:t>μεταμόσχευση καρδιάς</a:t>
            </a:r>
            <a:r>
              <a:rPr lang="el-GR" sz="3200" dirty="0">
                <a:solidFill>
                  <a:srgbClr val="000080"/>
                </a:solidFill>
              </a:rPr>
              <a:t> μπορεί να έγινε </a:t>
            </a:r>
            <a:r>
              <a:rPr lang="el-GR" sz="3200" b="1" dirty="0">
                <a:solidFill>
                  <a:srgbClr val="000080"/>
                </a:solidFill>
              </a:rPr>
              <a:t>σε μεταγενέστερο χρόνο</a:t>
            </a:r>
            <a:r>
              <a:rPr lang="el-GR" sz="3200" dirty="0">
                <a:solidFill>
                  <a:srgbClr val="000080"/>
                </a:solidFill>
              </a:rPr>
              <a:t>.</a:t>
            </a:r>
          </a:p>
        </p:txBody>
      </p:sp>
    </p:spTree>
    <p:extLst>
      <p:ext uri="{BB962C8B-B14F-4D97-AF65-F5344CB8AC3E}">
        <p14:creationId xmlns:p14="http://schemas.microsoft.com/office/powerpoint/2010/main" val="1367228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2EBC2-129C-B7F5-9C71-76EA1C3AE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4814A-3A8C-D310-B4A8-55B36BBEE831}"/>
              </a:ext>
            </a:extLst>
          </p:cNvPr>
          <p:cNvSpPr>
            <a:spLocks noGrp="1"/>
          </p:cNvSpPr>
          <p:nvPr>
            <p:ph type="title"/>
          </p:nvPr>
        </p:nvSpPr>
        <p:spPr>
          <a:xfrm>
            <a:off x="955766" y="365125"/>
            <a:ext cx="10515600" cy="1325563"/>
          </a:xfrm>
        </p:spPr>
        <p:txBody>
          <a:bodyPr/>
          <a:lstStyle/>
          <a:p>
            <a:r>
              <a:rPr lang="el-GR" b="1" dirty="0">
                <a:solidFill>
                  <a:srgbClr val="000080"/>
                </a:solidFill>
              </a:rPr>
              <a:t>Παράδειγμα Μεροληψίας "Αθάνατου" Χρόνου: Μεταμόσχευση Καρδιάς</a:t>
            </a:r>
            <a:endParaRPr lang="el-GR" dirty="0">
              <a:solidFill>
                <a:srgbClr val="000080"/>
              </a:solidFill>
            </a:endParaRPr>
          </a:p>
        </p:txBody>
      </p:sp>
      <p:sp>
        <p:nvSpPr>
          <p:cNvPr id="3" name="Content Placeholder 2">
            <a:extLst>
              <a:ext uri="{FF2B5EF4-FFF2-40B4-BE49-F238E27FC236}">
                <a16:creationId xmlns:a16="http://schemas.microsoft.com/office/drawing/2014/main" id="{0860B446-99BA-AEEF-794D-72D7C8D9E428}"/>
              </a:ext>
            </a:extLst>
          </p:cNvPr>
          <p:cNvSpPr>
            <a:spLocks noGrp="1"/>
          </p:cNvSpPr>
          <p:nvPr>
            <p:ph idx="1"/>
          </p:nvPr>
        </p:nvSpPr>
        <p:spPr/>
        <p:txBody>
          <a:bodyPr vert="horz" lIns="91440" tIns="45720" rIns="91440" bIns="45720" rtlCol="0" anchor="t">
            <a:normAutofit lnSpcReduction="10000"/>
          </a:bodyPr>
          <a:lstStyle/>
          <a:p>
            <a:r>
              <a:rPr lang="el-GR" sz="3200" dirty="0">
                <a:solidFill>
                  <a:srgbClr val="000080"/>
                </a:solidFill>
              </a:rPr>
              <a:t>Οι ασθενείς </a:t>
            </a:r>
            <a:r>
              <a:rPr lang="el-GR" sz="3200" b="1" dirty="0">
                <a:solidFill>
                  <a:srgbClr val="000080"/>
                </a:solidFill>
              </a:rPr>
              <a:t>έπρεπε να επιβιώσουν</a:t>
            </a:r>
            <a:r>
              <a:rPr lang="el-GR" sz="3200" dirty="0">
                <a:solidFill>
                  <a:srgbClr val="000080"/>
                </a:solidFill>
              </a:rPr>
              <a:t> έως τη στιγμή της μεταμόσχευσης για να ενταχθούν στην ομάδα θεραπείας.</a:t>
            </a:r>
            <a:endParaRPr lang="en-US" dirty="0">
              <a:solidFill>
                <a:srgbClr val="000000"/>
              </a:solidFill>
            </a:endParaRPr>
          </a:p>
          <a:p>
            <a:endParaRPr lang="en-US">
              <a:solidFill>
                <a:srgbClr val="000000"/>
              </a:solidFill>
              <a:ea typeface="Calibri"/>
              <a:cs typeface="Calibri"/>
            </a:endParaRPr>
          </a:p>
          <a:p>
            <a:r>
              <a:rPr lang="el-GR" sz="3200" dirty="0">
                <a:solidFill>
                  <a:srgbClr val="000080"/>
                </a:solidFill>
              </a:rPr>
              <a:t>Ο χρόνος από τη διάγνωση έως τη μεταμόσχευση είναι </a:t>
            </a:r>
            <a:r>
              <a:rPr lang="el-GR" sz="3200" b="1" dirty="0">
                <a:solidFill>
                  <a:srgbClr val="000080"/>
                </a:solidFill>
              </a:rPr>
              <a:t>«αθάνατος» για την ομάδα θεραπείας</a:t>
            </a:r>
            <a:endParaRPr lang="el-GR" sz="3200" dirty="0">
              <a:solidFill>
                <a:srgbClr val="000080"/>
              </a:solidFill>
              <a:ea typeface="Calibri"/>
              <a:cs typeface="Calibri"/>
            </a:endParaRPr>
          </a:p>
          <a:p>
            <a:endParaRPr lang="el-GR" sz="3200" b="1" dirty="0">
              <a:solidFill>
                <a:srgbClr val="000080"/>
              </a:solidFill>
            </a:endParaRPr>
          </a:p>
          <a:p>
            <a:r>
              <a:rPr lang="el-GR" sz="3200" dirty="0">
                <a:solidFill>
                  <a:srgbClr val="000080"/>
                </a:solidFill>
              </a:rPr>
              <a:t>Ο επιπλέον χρόνος αποδίδεται </a:t>
            </a:r>
            <a:r>
              <a:rPr lang="el-GR" sz="3200" b="1" dirty="0">
                <a:solidFill>
                  <a:srgbClr val="000080"/>
                </a:solidFill>
              </a:rPr>
              <a:t>λανθασμένα</a:t>
            </a:r>
            <a:r>
              <a:rPr lang="el-GR" sz="3200" dirty="0">
                <a:solidFill>
                  <a:srgbClr val="000080"/>
                </a:solidFill>
              </a:rPr>
              <a:t> στην επίδραση της θεραπείας </a:t>
            </a:r>
            <a:endParaRPr lang="el-GR" sz="3200">
              <a:solidFill>
                <a:srgbClr val="000080"/>
              </a:solidFill>
              <a:ea typeface="Calibri"/>
              <a:cs typeface="Calibri"/>
            </a:endParaRPr>
          </a:p>
        </p:txBody>
      </p:sp>
    </p:spTree>
    <p:extLst>
      <p:ext uri="{BB962C8B-B14F-4D97-AF65-F5344CB8AC3E}">
        <p14:creationId xmlns:p14="http://schemas.microsoft.com/office/powerpoint/2010/main" val="1633896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3521" y="5994401"/>
            <a:ext cx="7677956" cy="863600"/>
          </a:xfrm>
          <a:prstGeom prst="rect">
            <a:avLst/>
          </a:prstGeom>
          <a:noFill/>
          <a:ln>
            <a:noFill/>
            <a:miter lim="800000"/>
          </a:ln>
        </p:spPr>
        <p:txBody>
          <a:bodyPr vert="horz" lIns="179998" tIns="0" rIns="179998" bIns="0" rtlCol="0" anchor="ctr" anchorCtr="0">
            <a:noAutofit/>
          </a:bodyPr>
          <a:lstStyle>
            <a:lvl1pPr marL="342903" indent="-342903" algn="l" defTabSz="914406" rtl="0" eaLnBrk="0" fontAlgn="base" hangingPunct="0">
              <a:lnSpc>
                <a:spcPct val="100000"/>
              </a:lnSpc>
              <a:spcBef>
                <a:spcPct val="20000"/>
              </a:spcBef>
              <a:spcAft>
                <a:spcPct val="0"/>
              </a:spcAft>
              <a:buClrTx/>
              <a:buSzTx/>
              <a:buFont typeface="Arial" pitchFamily="34" charset="0"/>
              <a:buChar char="•"/>
              <a:defRPr kumimoji="0" lang="en-US" altLang="en-US" sz="1633" b="0" i="0" u="none" kern="1200" baseline="0">
                <a:solidFill>
                  <a:schemeClr val="tx1"/>
                </a:solidFill>
                <a:latin typeface="+mn-lt"/>
                <a:ea typeface="+mn-ea"/>
                <a:cs typeface="+mn-cs"/>
              </a:defRPr>
            </a:lvl1pPr>
            <a:lvl2pPr marL="742955" indent="-285752" algn="l" defTabSz="914406" rtl="0" eaLnBrk="0" fontAlgn="base" hangingPunct="0">
              <a:lnSpc>
                <a:spcPct val="100000"/>
              </a:lnSpc>
              <a:spcBef>
                <a:spcPct val="20000"/>
              </a:spcBef>
              <a:spcAft>
                <a:spcPct val="0"/>
              </a:spcAft>
              <a:buClrTx/>
              <a:buSzTx/>
              <a:buFont typeface="Arial" pitchFamily="34" charset="0"/>
              <a:buChar char="–"/>
              <a:defRPr kumimoji="0" lang="en-US" altLang="en-US" sz="1361" b="0" i="0" u="none" kern="1200" baseline="0">
                <a:solidFill>
                  <a:schemeClr val="tx1"/>
                </a:solidFill>
                <a:latin typeface="+mn-lt"/>
                <a:ea typeface="+mn-ea"/>
                <a:cs typeface="+mn-cs"/>
              </a:defRPr>
            </a:lvl2pPr>
            <a:lvl3pPr marL="1143008" indent="-228602" algn="l" defTabSz="914406" rtl="0" eaLnBrk="0" fontAlgn="base" hangingPunct="0">
              <a:lnSpc>
                <a:spcPct val="100000"/>
              </a:lnSpc>
              <a:spcBef>
                <a:spcPct val="20000"/>
              </a:spcBef>
              <a:spcAft>
                <a:spcPct val="0"/>
              </a:spcAft>
              <a:buClrTx/>
              <a:buSzTx/>
              <a:buFont typeface="Arial" pitchFamily="34" charset="0"/>
              <a:buChar char="•"/>
              <a:defRPr kumimoji="0" lang="en-US" altLang="en-US" sz="1179" b="0" i="0" u="none" kern="1200" baseline="0">
                <a:solidFill>
                  <a:schemeClr val="tx1"/>
                </a:solidFill>
                <a:latin typeface="+mn-lt"/>
                <a:ea typeface="+mn-ea"/>
                <a:cs typeface="+mn-cs"/>
              </a:defRPr>
            </a:lvl3pPr>
            <a:lvl4pPr marL="1600210" indent="-228602" algn="l" defTabSz="914406" rtl="0" eaLnBrk="0" fontAlgn="base" hangingPunct="0">
              <a:lnSpc>
                <a:spcPct val="100000"/>
              </a:lnSpc>
              <a:spcBef>
                <a:spcPct val="20000"/>
              </a:spcBef>
              <a:spcAft>
                <a:spcPct val="0"/>
              </a:spcAft>
              <a:buClrTx/>
              <a:buSzTx/>
              <a:buFont typeface="Arial" pitchFamily="34" charset="0"/>
              <a:buChar char="–"/>
              <a:defRPr kumimoji="0" lang="en-US" altLang="en-US" sz="1179" b="0" i="0" u="none" kern="1200" baseline="0">
                <a:solidFill>
                  <a:schemeClr val="tx1"/>
                </a:solidFill>
                <a:latin typeface="+mn-lt"/>
                <a:ea typeface="+mn-ea"/>
                <a:cs typeface="+mn-cs"/>
              </a:defRPr>
            </a:lvl4pPr>
            <a:lvl5pPr marL="2057413" indent="-228602" algn="l" defTabSz="914406" rtl="0" eaLnBrk="0" fontAlgn="base" hangingPunct="0">
              <a:lnSpc>
                <a:spcPct val="100000"/>
              </a:lnSpc>
              <a:spcBef>
                <a:spcPct val="20000"/>
              </a:spcBef>
              <a:spcAft>
                <a:spcPct val="0"/>
              </a:spcAft>
              <a:buClrTx/>
              <a:buSzTx/>
              <a:buFont typeface="Arial" pitchFamily="34" charset="0"/>
              <a:buChar char="»"/>
              <a:defRPr kumimoji="0" lang="en-US" altLang="en-US" sz="1089" b="0" i="0" u="none" kern="1200" baseline="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itchFamily="34" charset="0"/>
              <a:buChar char="•"/>
              <a:defRPr lang="en-US" altLang="en-US" sz="1814"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itchFamily="34" charset="0"/>
              <a:buChar char="•"/>
              <a:defRPr lang="en-US" altLang="en-US" sz="1814"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itchFamily="34" charset="0"/>
              <a:buChar char="•"/>
              <a:defRPr lang="en-US" altLang="en-US" sz="1814"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itchFamily="34" charset="0"/>
              <a:buChar char="•"/>
              <a:defRPr lang="en-US" altLang="en-US" sz="1814"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998" i="1">
                <a:solidFill>
                  <a:srgbClr val="333333"/>
                </a:solidFill>
              </a:rPr>
              <a:t>Int J Epidemiol</a:t>
            </a:r>
            <a:r>
              <a:rPr lang="en-US" altLang="en-US" sz="998">
                <a:solidFill>
                  <a:srgbClr val="333333"/>
                </a:solidFill>
              </a:rPr>
              <a:t>, Volume 50, Issue 5, October 2021, Pages 1405–1409, </a:t>
            </a:r>
            <a:r>
              <a:rPr lang="en-US" altLang="en-US" sz="998">
                <a:solidFill>
                  <a:srgbClr val="333333"/>
                </a:solidFill>
                <a:hlinkClick r:id="rId3"/>
              </a:rPr>
              <a:t>https://doi.org/10.1093/ije/dyab157</a:t>
            </a:r>
            <a:endParaRPr lang="en-US" altLang="en-US" sz="998">
              <a:solidFill>
                <a:srgbClr val="333333"/>
              </a:solidFill>
            </a:endParaRPr>
          </a:p>
          <a:p>
            <a:pPr marL="0" indent="0" eaLnBrk="1" hangingPunct="1">
              <a:spcBef>
                <a:spcPct val="0"/>
              </a:spcBef>
              <a:spcAft>
                <a:spcPts val="600"/>
              </a:spcAft>
              <a:buNone/>
            </a:pPr>
            <a:r>
              <a:rPr lang="en-US" altLang="en-US" sz="816">
                <a:solidFill>
                  <a:srgbClr val="2A2A2A"/>
                </a:solidFill>
              </a:rPr>
              <a:t>The content of this slide may be subject to copyright: please see the slide notes for details.</a:t>
            </a:r>
            <a:endParaRPr lang="en-US" altLang="en-US" sz="816">
              <a:solidFill>
                <a:srgbClr val="333333"/>
              </a:solidFill>
            </a:endParaRPr>
          </a:p>
        </p:txBody>
      </p:sp>
      <p:sp>
        <p:nvSpPr>
          <p:cNvPr id="5123" name="Title 1"/>
          <p:cNvSpPr>
            <a:spLocks noGrp="1"/>
          </p:cNvSpPr>
          <p:nvPr>
            <p:ph type="title"/>
          </p:nvPr>
        </p:nvSpPr>
        <p:spPr>
          <a:xfrm>
            <a:off x="1980768" y="425451"/>
            <a:ext cx="6109342" cy="612775"/>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3992" b="0">
                <a:solidFill>
                  <a:srgbClr val="280099"/>
                </a:solidFill>
                <a:latin typeface="+mj-lt"/>
                <a:cs typeface="Tahoma" pitchFamily="2"/>
              </a:rPr>
              <a:t>Immortal time  Bias</a:t>
            </a:r>
          </a:p>
        </p:txBody>
      </p:sp>
      <p:pic>
        <p:nvPicPr>
          <p:cNvPr id="5124" name="Picture 4" descr="Oxford University Press"/>
          <p:cNvPicPr>
            <a:picLocks noChangeAspect="1"/>
          </p:cNvPicPr>
          <p:nvPr/>
        </p:nvPicPr>
        <p:blipFill>
          <a:blip r:embed="rId4" cstate="print"/>
          <a:stretch>
            <a:fillRect/>
          </a:stretch>
        </p:blipFill>
        <p:spPr>
          <a:xfrm>
            <a:off x="9428513" y="6294439"/>
            <a:ext cx="1058973" cy="244475"/>
          </a:xfrm>
          <a:prstGeom prst="rect">
            <a:avLst/>
          </a:prstGeom>
          <a:noFill/>
          <a:ln>
            <a:noFill/>
            <a:miter lim="800000"/>
          </a:ln>
        </p:spPr>
      </p:pic>
      <p:pic>
        <p:nvPicPr>
          <p:cNvPr id="1026" name="Picture 2"/>
          <p:cNvPicPr>
            <a:picLocks noChangeAspect="1" noChangeArrowheads="1"/>
          </p:cNvPicPr>
          <p:nvPr/>
        </p:nvPicPr>
        <p:blipFill>
          <a:blip r:embed="rId5" cstate="print"/>
          <a:srcRect/>
          <a:stretch>
            <a:fillRect/>
          </a:stretch>
        </p:blipFill>
        <p:spPr bwMode="auto">
          <a:xfrm>
            <a:off x="2307189" y="1428680"/>
            <a:ext cx="5225948" cy="4613295"/>
          </a:xfrm>
          <a:prstGeom prst="rect">
            <a:avLst/>
          </a:prstGeom>
          <a:noFill/>
          <a:ln w="9525">
            <a:noFill/>
            <a:miter lim="800000"/>
            <a:headEnd/>
            <a:tailEnd/>
          </a:ln>
        </p:spPr>
      </p:pic>
    </p:spTree>
    <p:extLst>
      <p:ext uri="{BB962C8B-B14F-4D97-AF65-F5344CB8AC3E}">
        <p14:creationId xmlns:p14="http://schemas.microsoft.com/office/powerpoint/2010/main" val="398517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880235" y="5976650"/>
            <a:ext cx="7677956" cy="863600"/>
          </a:xfrm>
          <a:prstGeom prst="rect">
            <a:avLst/>
          </a:prstGeom>
          <a:noFill/>
          <a:ln>
            <a:noFill/>
            <a:miter lim="800000"/>
          </a:ln>
        </p:spPr>
        <p:txBody>
          <a:bodyPr vert="horz" lIns="179998" tIns="0" rIns="179998" bIns="0" rtlCol="0" anchor="ctr" anchorCtr="0">
            <a:noAutofit/>
          </a:bodyPr>
          <a:lstStyle>
            <a:lvl1pPr marL="342903" indent="-342903" algn="l" defTabSz="914406" rtl="0" eaLnBrk="0" fontAlgn="base" hangingPunct="0">
              <a:lnSpc>
                <a:spcPct val="100000"/>
              </a:lnSpc>
              <a:spcBef>
                <a:spcPct val="20000"/>
              </a:spcBef>
              <a:spcAft>
                <a:spcPct val="0"/>
              </a:spcAft>
              <a:buClrTx/>
              <a:buSzTx/>
              <a:buFont typeface="Arial" pitchFamily="34" charset="0"/>
              <a:buChar char="•"/>
              <a:defRPr kumimoji="0" lang="en-US" altLang="en-US" sz="1633" b="0" i="0" u="none" kern="1200" baseline="0">
                <a:solidFill>
                  <a:schemeClr val="tx1"/>
                </a:solidFill>
                <a:latin typeface="+mn-lt"/>
                <a:ea typeface="+mn-ea"/>
                <a:cs typeface="+mn-cs"/>
              </a:defRPr>
            </a:lvl1pPr>
            <a:lvl2pPr marL="742955" indent="-285752" algn="l" defTabSz="914406" rtl="0" eaLnBrk="0" fontAlgn="base" hangingPunct="0">
              <a:lnSpc>
                <a:spcPct val="100000"/>
              </a:lnSpc>
              <a:spcBef>
                <a:spcPct val="20000"/>
              </a:spcBef>
              <a:spcAft>
                <a:spcPct val="0"/>
              </a:spcAft>
              <a:buClrTx/>
              <a:buSzTx/>
              <a:buFont typeface="Arial" pitchFamily="34" charset="0"/>
              <a:buChar char="–"/>
              <a:defRPr kumimoji="0" lang="en-US" altLang="en-US" sz="1361" b="0" i="0" u="none" kern="1200" baseline="0">
                <a:solidFill>
                  <a:schemeClr val="tx1"/>
                </a:solidFill>
                <a:latin typeface="+mn-lt"/>
                <a:ea typeface="+mn-ea"/>
                <a:cs typeface="+mn-cs"/>
              </a:defRPr>
            </a:lvl2pPr>
            <a:lvl3pPr marL="1143008" indent="-228602" algn="l" defTabSz="914406" rtl="0" eaLnBrk="0" fontAlgn="base" hangingPunct="0">
              <a:lnSpc>
                <a:spcPct val="100000"/>
              </a:lnSpc>
              <a:spcBef>
                <a:spcPct val="20000"/>
              </a:spcBef>
              <a:spcAft>
                <a:spcPct val="0"/>
              </a:spcAft>
              <a:buClrTx/>
              <a:buSzTx/>
              <a:buFont typeface="Arial" pitchFamily="34" charset="0"/>
              <a:buChar char="•"/>
              <a:defRPr kumimoji="0" lang="en-US" altLang="en-US" sz="1179" b="0" i="0" u="none" kern="1200" baseline="0">
                <a:solidFill>
                  <a:schemeClr val="tx1"/>
                </a:solidFill>
                <a:latin typeface="+mn-lt"/>
                <a:ea typeface="+mn-ea"/>
                <a:cs typeface="+mn-cs"/>
              </a:defRPr>
            </a:lvl3pPr>
            <a:lvl4pPr marL="1600210" indent="-228602" algn="l" defTabSz="914406" rtl="0" eaLnBrk="0" fontAlgn="base" hangingPunct="0">
              <a:lnSpc>
                <a:spcPct val="100000"/>
              </a:lnSpc>
              <a:spcBef>
                <a:spcPct val="20000"/>
              </a:spcBef>
              <a:spcAft>
                <a:spcPct val="0"/>
              </a:spcAft>
              <a:buClrTx/>
              <a:buSzTx/>
              <a:buFont typeface="Arial" pitchFamily="34" charset="0"/>
              <a:buChar char="–"/>
              <a:defRPr kumimoji="0" lang="en-US" altLang="en-US" sz="1179" b="0" i="0" u="none" kern="1200" baseline="0">
                <a:solidFill>
                  <a:schemeClr val="tx1"/>
                </a:solidFill>
                <a:latin typeface="+mn-lt"/>
                <a:ea typeface="+mn-ea"/>
                <a:cs typeface="+mn-cs"/>
              </a:defRPr>
            </a:lvl4pPr>
            <a:lvl5pPr marL="2057413" indent="-228602" algn="l" defTabSz="914406" rtl="0" eaLnBrk="0" fontAlgn="base" hangingPunct="0">
              <a:lnSpc>
                <a:spcPct val="100000"/>
              </a:lnSpc>
              <a:spcBef>
                <a:spcPct val="20000"/>
              </a:spcBef>
              <a:spcAft>
                <a:spcPct val="0"/>
              </a:spcAft>
              <a:buClrTx/>
              <a:buSzTx/>
              <a:buFont typeface="Arial" pitchFamily="34" charset="0"/>
              <a:buChar char="»"/>
              <a:defRPr kumimoji="0" lang="en-US" altLang="en-US" sz="1089" b="0" i="0" u="none" kern="1200" baseline="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itchFamily="34" charset="0"/>
              <a:buChar char="•"/>
              <a:defRPr lang="en-US" altLang="en-US" sz="1814"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itchFamily="34" charset="0"/>
              <a:buChar char="•"/>
              <a:defRPr lang="en-US" altLang="en-US" sz="1814"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itchFamily="34" charset="0"/>
              <a:buChar char="•"/>
              <a:defRPr lang="en-US" altLang="en-US" sz="1814"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itchFamily="34" charset="0"/>
              <a:buChar char="•"/>
              <a:defRPr lang="en-US" altLang="en-US" sz="1814"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270" i="1">
                <a:solidFill>
                  <a:srgbClr val="333333"/>
                </a:solidFill>
              </a:rPr>
              <a:t>Int J Epidemiol</a:t>
            </a:r>
            <a:r>
              <a:rPr lang="en-US" altLang="en-US" sz="1270">
                <a:solidFill>
                  <a:srgbClr val="333333"/>
                </a:solidFill>
              </a:rPr>
              <a:t>, Volume 50, Issue 5, October 2021, Pages 1405–1409, </a:t>
            </a:r>
            <a:r>
              <a:rPr lang="en-US" altLang="en-US" sz="1270">
                <a:solidFill>
                  <a:srgbClr val="333333"/>
                </a:solidFill>
                <a:hlinkClick r:id="rId3"/>
              </a:rPr>
              <a:t>https://doi.org/10.1093/ije/dyab157</a:t>
            </a:r>
            <a:endParaRPr lang="en-US" altLang="en-US" sz="1270">
              <a:solidFill>
                <a:srgbClr val="333333"/>
              </a:solidFill>
            </a:endParaRPr>
          </a:p>
          <a:p>
            <a:pPr marL="0" indent="0" eaLnBrk="1" hangingPunct="1">
              <a:spcBef>
                <a:spcPct val="0"/>
              </a:spcBef>
              <a:spcAft>
                <a:spcPts val="600"/>
              </a:spcAft>
              <a:buNone/>
            </a:pPr>
            <a:r>
              <a:rPr lang="en-US" altLang="en-US" sz="953">
                <a:solidFill>
                  <a:srgbClr val="2A2A2A"/>
                </a:solidFill>
              </a:rPr>
              <a:t>The content of this slide may be subject to copyright: please see the slide notes for details.</a:t>
            </a:r>
            <a:endParaRPr lang="en-US" altLang="en-US" sz="953">
              <a:solidFill>
                <a:srgbClr val="333333"/>
              </a:solidFill>
            </a:endParaRPr>
          </a:p>
        </p:txBody>
      </p:sp>
      <p:sp>
        <p:nvSpPr>
          <p:cNvPr id="5123" name="Title 1"/>
          <p:cNvSpPr>
            <a:spLocks noGrp="1"/>
          </p:cNvSpPr>
          <p:nvPr>
            <p:ph type="title"/>
          </p:nvPr>
        </p:nvSpPr>
        <p:spPr>
          <a:xfrm>
            <a:off x="1980768" y="425451"/>
            <a:ext cx="8295990" cy="612775"/>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3992" b="0">
                <a:solidFill>
                  <a:srgbClr val="280099"/>
                </a:solidFill>
                <a:latin typeface="+mj-lt"/>
                <a:cs typeface="Tahoma" pitchFamily="2"/>
              </a:rPr>
              <a:t>Immortal time Bias – naïve approach</a:t>
            </a:r>
          </a:p>
        </p:txBody>
      </p:sp>
      <p:pic>
        <p:nvPicPr>
          <p:cNvPr id="5124" name="Picture 4" descr="Oxford University Press"/>
          <p:cNvPicPr>
            <a:picLocks noChangeAspect="1"/>
          </p:cNvPicPr>
          <p:nvPr/>
        </p:nvPicPr>
        <p:blipFill>
          <a:blip r:embed="rId4" cstate="print"/>
          <a:stretch>
            <a:fillRect/>
          </a:stretch>
        </p:blipFill>
        <p:spPr>
          <a:xfrm>
            <a:off x="9428513" y="6294439"/>
            <a:ext cx="1058973" cy="244475"/>
          </a:xfrm>
          <a:prstGeom prst="rect">
            <a:avLst/>
          </a:prstGeom>
          <a:noFill/>
          <a:ln>
            <a:noFill/>
            <a:miter lim="800000"/>
          </a:ln>
        </p:spPr>
      </p:pic>
      <p:pic>
        <p:nvPicPr>
          <p:cNvPr id="5125" name="New picture"/>
          <p:cNvPicPr/>
          <p:nvPr/>
        </p:nvPicPr>
        <p:blipFill>
          <a:blip r:embed="rId5" cstate="print"/>
          <a:stretch>
            <a:fillRect/>
          </a:stretch>
        </p:blipFill>
        <p:spPr>
          <a:xfrm>
            <a:off x="2111215" y="1142648"/>
            <a:ext cx="7642949" cy="4768678"/>
          </a:xfrm>
          <a:prstGeom prst="rect">
            <a:avLst/>
          </a:prstGeom>
        </p:spPr>
      </p:pic>
      <p:sp>
        <p:nvSpPr>
          <p:cNvPr id="8" name="TextBox 7"/>
          <p:cNvSpPr txBox="1"/>
          <p:nvPr/>
        </p:nvSpPr>
        <p:spPr>
          <a:xfrm>
            <a:off x="4319120" y="3247688"/>
            <a:ext cx="6728184" cy="2102627"/>
          </a:xfrm>
          <a:prstGeom prst="rect">
            <a:avLst/>
          </a:prstGeom>
          <a:solidFill>
            <a:schemeClr val="bg1"/>
          </a:solidFill>
        </p:spPr>
        <p:txBody>
          <a:bodyPr wrap="square" rtlCol="0">
            <a:spAutoFit/>
          </a:bodyPr>
          <a:lstStyle/>
          <a:p>
            <a:r>
              <a:rPr lang="el-GR" sz="1633" dirty="0">
                <a:solidFill>
                  <a:srgbClr val="000080"/>
                </a:solidFill>
              </a:rPr>
              <a:t>Ο "αθάνατος" χρόνος είναι μεγαλύτερος από τον χρόνο επιβίωσης αυτού του ατόμου·</a:t>
            </a:r>
          </a:p>
          <a:p>
            <a:r>
              <a:rPr lang="el-GR" sz="1633" dirty="0">
                <a:solidFill>
                  <a:srgbClr val="000080"/>
                </a:solidFill>
              </a:rPr>
              <a:t>συνεπώς, το άτομο αυτό θα αποκλειστεί από την ανάλυση.</a:t>
            </a:r>
          </a:p>
          <a:p>
            <a:endParaRPr lang="el-GR" sz="1633" dirty="0">
              <a:solidFill>
                <a:srgbClr val="000080"/>
              </a:solidFill>
            </a:endParaRPr>
          </a:p>
          <a:p>
            <a:r>
              <a:rPr lang="el-GR" sz="1633" dirty="0">
                <a:solidFill>
                  <a:srgbClr val="000080"/>
                </a:solidFill>
              </a:rPr>
              <a:t>Αυτός ο αποκλεισμός μπορεί να οδηγήσει σε σφάλμα επιλογής και υπερεκτίμηση της θεραπευτικής επίδρασης, αφού περιλαμβάνονται μόνο όσοι επιβίωσαν αρκετά ώστε να φτάσουν στην έκθεση (π.χ. να λάβουν θεραπεία). </a:t>
            </a:r>
          </a:p>
        </p:txBody>
      </p:sp>
      <p:sp>
        <p:nvSpPr>
          <p:cNvPr id="2" name="Οβάλ 1"/>
          <p:cNvSpPr/>
          <p:nvPr/>
        </p:nvSpPr>
        <p:spPr>
          <a:xfrm>
            <a:off x="1737361" y="2926080"/>
            <a:ext cx="2286000" cy="2468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95591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000"/>
              </a:spcBef>
            </a:pPr>
            <a:r>
              <a:rPr lang="el-GR" sz="3600" dirty="0">
                <a:solidFill>
                  <a:srgbClr val="000080"/>
                </a:solidFill>
                <a:latin typeface="Calibri"/>
                <a:ea typeface="Calibri"/>
                <a:cs typeface="Calibri"/>
              </a:rPr>
              <a:t>Αποφυγή της Μεροληψίας "Αθάνατου" Χρόνου (</a:t>
            </a:r>
            <a:r>
              <a:rPr lang="el-GR" sz="3600" dirty="0" err="1">
                <a:solidFill>
                  <a:srgbClr val="000080"/>
                </a:solidFill>
                <a:latin typeface="Calibri"/>
                <a:ea typeface="Calibri"/>
                <a:cs typeface="Calibri"/>
              </a:rPr>
              <a:t>Immortal</a:t>
            </a:r>
            <a:r>
              <a:rPr lang="el-GR" sz="3600" dirty="0">
                <a:solidFill>
                  <a:srgbClr val="000080"/>
                </a:solidFill>
                <a:latin typeface="Calibri"/>
                <a:ea typeface="Calibri"/>
                <a:cs typeface="Calibri"/>
              </a:rPr>
              <a:t> </a:t>
            </a:r>
            <a:r>
              <a:rPr lang="el-GR" sz="3600" dirty="0" err="1">
                <a:solidFill>
                  <a:srgbClr val="000080"/>
                </a:solidFill>
                <a:latin typeface="Calibri"/>
                <a:ea typeface="Calibri"/>
                <a:cs typeface="Calibri"/>
              </a:rPr>
              <a:t>Time</a:t>
            </a:r>
            <a:r>
              <a:rPr lang="el-GR" sz="3600" dirty="0">
                <a:solidFill>
                  <a:srgbClr val="000080"/>
                </a:solidFill>
                <a:latin typeface="Calibri"/>
                <a:ea typeface="Calibri"/>
                <a:cs typeface="Calibri"/>
              </a:rPr>
              <a:t> </a:t>
            </a:r>
            <a:r>
              <a:rPr lang="el-GR" sz="3600" dirty="0" err="1">
                <a:solidFill>
                  <a:srgbClr val="000080"/>
                </a:solidFill>
                <a:latin typeface="Calibri"/>
                <a:ea typeface="Calibri"/>
                <a:cs typeface="Calibri"/>
              </a:rPr>
              <a:t>Bias</a:t>
            </a:r>
            <a:r>
              <a:rPr lang="el-GR" sz="3600" dirty="0">
                <a:solidFill>
                  <a:srgbClr val="000080"/>
                </a:solidFill>
                <a:latin typeface="Calibri"/>
                <a:ea typeface="Calibri"/>
                <a:cs typeface="Calibri"/>
              </a:rPr>
              <a:t> - ITB) - Πρώτη μέθοδος</a:t>
            </a:r>
            <a:endParaRPr lang="el-GR" sz="3600" dirty="0">
              <a:solidFill>
                <a:srgbClr val="000000"/>
              </a:solidFill>
              <a:latin typeface="Calibri"/>
              <a:ea typeface="Calibri"/>
              <a:cs typeface="Calibri"/>
            </a:endParaRPr>
          </a:p>
        </p:txBody>
      </p:sp>
      <p:sp>
        <p:nvSpPr>
          <p:cNvPr id="3" name="Content Placeholder 2"/>
          <p:cNvSpPr>
            <a:spLocks noGrp="1"/>
          </p:cNvSpPr>
          <p:nvPr>
            <p:ph idx="1"/>
          </p:nvPr>
        </p:nvSpPr>
        <p:spPr>
          <a:xfrm>
            <a:off x="1070226" y="1723152"/>
            <a:ext cx="9495045" cy="3992200"/>
          </a:xfrm>
        </p:spPr>
        <p:txBody>
          <a:bodyPr vert="horz" lIns="91440" tIns="45720" rIns="91440" bIns="45720" rtlCol="0" anchor="t">
            <a:normAutofit fontScale="92500" lnSpcReduction="10000"/>
          </a:bodyPr>
          <a:lstStyle/>
          <a:p>
            <a:r>
              <a:rPr lang="el-GR" sz="3600" dirty="0">
                <a:solidFill>
                  <a:srgbClr val="000080"/>
                </a:solidFill>
                <a:latin typeface="Calibri Light"/>
                <a:ea typeface="Calibri Light"/>
                <a:cs typeface="Calibri Light"/>
              </a:rPr>
              <a:t>Ανάλυση επιτρέποντας </a:t>
            </a:r>
            <a:r>
              <a:rPr lang="el-GR" sz="3600" b="1" dirty="0">
                <a:solidFill>
                  <a:srgbClr val="000080"/>
                </a:solidFill>
                <a:latin typeface="Calibri Light"/>
                <a:ea typeface="Calibri Light"/>
                <a:cs typeface="Calibri Light"/>
              </a:rPr>
              <a:t>χρονικά </a:t>
            </a:r>
            <a:r>
              <a:rPr lang="el-GR" sz="3600" b="1" dirty="0" err="1">
                <a:solidFill>
                  <a:srgbClr val="000080"/>
                </a:solidFill>
                <a:latin typeface="Calibri Light"/>
                <a:ea typeface="Calibri Light"/>
                <a:cs typeface="Calibri Light"/>
              </a:rPr>
              <a:t>μεταβαλόμενες</a:t>
            </a:r>
            <a:r>
              <a:rPr lang="el-GR" sz="3600" b="1" dirty="0">
                <a:solidFill>
                  <a:srgbClr val="000080"/>
                </a:solidFill>
                <a:latin typeface="Calibri Light"/>
                <a:ea typeface="Calibri Light"/>
                <a:cs typeface="Calibri Light"/>
              </a:rPr>
              <a:t> μεταβλητές</a:t>
            </a:r>
            <a:br>
              <a:rPr lang="el-GR" sz="3600" b="1" dirty="0">
                <a:solidFill>
                  <a:srgbClr val="000080"/>
                </a:solidFill>
                <a:latin typeface="Calibri Light"/>
                <a:ea typeface="Calibri Light"/>
                <a:cs typeface="Calibri Light"/>
              </a:rPr>
            </a:br>
            <a:endParaRPr lang="el-GR" sz="2700">
              <a:solidFill>
                <a:srgbClr val="000000"/>
              </a:solidFill>
              <a:latin typeface="Calibri Light"/>
              <a:ea typeface="Calibri Light"/>
              <a:cs typeface="Calibri Light"/>
            </a:endParaRPr>
          </a:p>
          <a:p>
            <a:r>
              <a:rPr lang="el-GR" sz="3200" dirty="0">
                <a:solidFill>
                  <a:srgbClr val="000080"/>
                </a:solidFill>
              </a:rPr>
              <a:t>Η θεραπεία μπορεί να εισαχθεί ως </a:t>
            </a:r>
            <a:r>
              <a:rPr lang="el-GR" sz="3200" b="1" dirty="0">
                <a:solidFill>
                  <a:srgbClr val="000080"/>
                </a:solidFill>
              </a:rPr>
              <a:t>χρονικά εξαρτώμενη μεταβλητή (</a:t>
            </a:r>
            <a:r>
              <a:rPr lang="el-GR" sz="3200" b="1" dirty="0" err="1">
                <a:solidFill>
                  <a:srgbClr val="000080"/>
                </a:solidFill>
              </a:rPr>
              <a:t>time-dependent</a:t>
            </a:r>
            <a:r>
              <a:rPr lang="el-GR" sz="3200" b="1" dirty="0">
                <a:solidFill>
                  <a:srgbClr val="000080"/>
                </a:solidFill>
              </a:rPr>
              <a:t> </a:t>
            </a:r>
            <a:r>
              <a:rPr lang="el-GR" sz="3200" b="1" dirty="0" err="1">
                <a:solidFill>
                  <a:srgbClr val="000080"/>
                </a:solidFill>
              </a:rPr>
              <a:t>covariate</a:t>
            </a:r>
            <a:r>
              <a:rPr lang="el-GR" sz="3200" b="1" dirty="0">
                <a:solidFill>
                  <a:srgbClr val="000080"/>
                </a:solidFill>
              </a:rPr>
              <a:t>)</a:t>
            </a:r>
            <a:r>
              <a:rPr lang="el-GR" sz="3200" dirty="0">
                <a:solidFill>
                  <a:srgbClr val="000080"/>
                </a:solidFill>
              </a:rPr>
              <a:t> σε ένα </a:t>
            </a:r>
            <a:r>
              <a:rPr lang="el-GR" sz="3200" b="1" dirty="0">
                <a:solidFill>
                  <a:srgbClr val="000080"/>
                </a:solidFill>
              </a:rPr>
              <a:t>μοντέλο επιβίωσης</a:t>
            </a:r>
            <a:r>
              <a:rPr lang="el-GR" sz="3200" dirty="0">
                <a:solidFill>
                  <a:srgbClr val="000080"/>
                </a:solidFill>
              </a:rPr>
              <a:t>.</a:t>
            </a:r>
            <a:endParaRPr lang="en-US" dirty="0">
              <a:ea typeface="Calibri"/>
              <a:cs typeface="Calibri"/>
            </a:endParaRPr>
          </a:p>
          <a:p>
            <a:r>
              <a:rPr lang="el-GR" sz="3200" dirty="0">
                <a:solidFill>
                  <a:srgbClr val="000080"/>
                </a:solidFill>
              </a:rPr>
              <a:t>Αυτή η προσέγγιση θεωρείται </a:t>
            </a:r>
            <a:r>
              <a:rPr lang="el-GR" sz="3200" b="1" dirty="0">
                <a:solidFill>
                  <a:srgbClr val="000080"/>
                </a:solidFill>
              </a:rPr>
              <a:t>γενικά ορθή</a:t>
            </a:r>
            <a:r>
              <a:rPr lang="el-GR" sz="3200" dirty="0">
                <a:solidFill>
                  <a:srgbClr val="000080"/>
                </a:solidFill>
              </a:rPr>
              <a:t>.</a:t>
            </a:r>
          </a:p>
          <a:p>
            <a:r>
              <a:rPr lang="el-GR" sz="3200" dirty="0">
                <a:solidFill>
                  <a:srgbClr val="000080"/>
                </a:solidFill>
              </a:rPr>
              <a:t>Ωστόσο, </a:t>
            </a:r>
            <a:r>
              <a:rPr lang="el-GR" sz="3200" b="1" dirty="0">
                <a:solidFill>
                  <a:srgbClr val="000080"/>
                </a:solidFill>
              </a:rPr>
              <a:t>σε ορισμένα πλαίσια</a:t>
            </a:r>
            <a:r>
              <a:rPr lang="el-GR" sz="3200" dirty="0">
                <a:solidFill>
                  <a:srgbClr val="000080"/>
                </a:solidFill>
              </a:rPr>
              <a:t> μπορεί να εισάγει </a:t>
            </a:r>
            <a:r>
              <a:rPr lang="el-GR" sz="3200" b="1" dirty="0">
                <a:solidFill>
                  <a:srgbClr val="000080"/>
                </a:solidFill>
              </a:rPr>
              <a:t>μεροληψία (</a:t>
            </a:r>
            <a:r>
              <a:rPr lang="el-GR" sz="3200" b="1" dirty="0" err="1">
                <a:solidFill>
                  <a:srgbClr val="000080"/>
                </a:solidFill>
              </a:rPr>
              <a:t>time-dependent</a:t>
            </a:r>
            <a:r>
              <a:rPr lang="el-GR" sz="3200" b="1" dirty="0">
                <a:solidFill>
                  <a:srgbClr val="000080"/>
                </a:solidFill>
              </a:rPr>
              <a:t> </a:t>
            </a:r>
            <a:r>
              <a:rPr lang="el-GR" sz="3200" b="1" dirty="0" err="1">
                <a:solidFill>
                  <a:srgbClr val="000080"/>
                </a:solidFill>
              </a:rPr>
              <a:t>confounding</a:t>
            </a:r>
            <a:r>
              <a:rPr lang="el-GR" sz="3200" b="1" dirty="0">
                <a:solidFill>
                  <a:srgbClr val="000080"/>
                </a:solidFill>
              </a:rPr>
              <a:t>)</a:t>
            </a:r>
            <a:r>
              <a:rPr lang="el-GR" sz="3200" dirty="0">
                <a:solidFill>
                  <a:srgbClr val="000080"/>
                </a:solidFill>
              </a:rPr>
              <a:t>.</a:t>
            </a:r>
          </a:p>
        </p:txBody>
      </p:sp>
    </p:spTree>
    <p:extLst>
      <p:ext uri="{BB962C8B-B14F-4D97-AF65-F5344CB8AC3E}">
        <p14:creationId xmlns:p14="http://schemas.microsoft.com/office/powerpoint/2010/main" val="1306616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solidFill>
                  <a:srgbClr val="000080"/>
                </a:solidFill>
              </a:rPr>
              <a:t>Δεύτερη μέθοδος: Η Διαδοχική Προσέγγιση (</a:t>
            </a:r>
            <a:r>
              <a:rPr lang="el-GR" dirty="0" err="1">
                <a:solidFill>
                  <a:srgbClr val="000080"/>
                </a:solidFill>
              </a:rPr>
              <a:t>Sequential</a:t>
            </a:r>
            <a:r>
              <a:rPr lang="el-GR" dirty="0">
                <a:solidFill>
                  <a:srgbClr val="000080"/>
                </a:solidFill>
              </a:rPr>
              <a:t> </a:t>
            </a:r>
            <a:r>
              <a:rPr lang="el-GR" dirty="0" err="1">
                <a:solidFill>
                  <a:srgbClr val="000080"/>
                </a:solidFill>
              </a:rPr>
              <a:t>Approach</a:t>
            </a:r>
            <a:r>
              <a:rPr lang="el-GR" dirty="0">
                <a:solidFill>
                  <a:srgbClr val="000080"/>
                </a:solidFill>
              </a:rPr>
              <a:t>) </a:t>
            </a:r>
            <a:endParaRPr lang="el-GR" dirty="0">
              <a:solidFill>
                <a:srgbClr val="000080"/>
              </a:solidFill>
              <a:ea typeface="Calibri Light"/>
              <a:cs typeface="Calibri Light"/>
            </a:endParaRPr>
          </a:p>
        </p:txBody>
      </p:sp>
      <p:sp>
        <p:nvSpPr>
          <p:cNvPr id="4" name="Content Placeholder 3"/>
          <p:cNvSpPr>
            <a:spLocks noGrp="1"/>
          </p:cNvSpPr>
          <p:nvPr>
            <p:ph idx="1"/>
          </p:nvPr>
        </p:nvSpPr>
        <p:spPr>
          <a:xfrm>
            <a:off x="640080" y="1998616"/>
            <a:ext cx="9570286" cy="4127473"/>
          </a:xfrm>
        </p:spPr>
        <p:txBody>
          <a:bodyPr vert="horz" lIns="91440" tIns="45720" rIns="91440" bIns="45720" rtlCol="0" anchor="t">
            <a:normAutofit lnSpcReduction="10000"/>
          </a:bodyPr>
          <a:lstStyle/>
          <a:p>
            <a:r>
              <a:rPr lang="el-GR" sz="3200" dirty="0">
                <a:solidFill>
                  <a:srgbClr val="000080"/>
                </a:solidFill>
                <a:ea typeface="+mn-lt"/>
                <a:cs typeface="+mn-lt"/>
              </a:rPr>
              <a:t>Ο συνολικός χρόνος παρακολούθησης χωρίζεται σε </a:t>
            </a:r>
            <a:r>
              <a:rPr lang="el-GR" sz="3200" b="1" dirty="0">
                <a:solidFill>
                  <a:srgbClr val="000080"/>
                </a:solidFill>
                <a:ea typeface="+mn-lt"/>
                <a:cs typeface="+mn-lt"/>
              </a:rPr>
              <a:t>διαδοχικά χρονικά στιγμιότυπα</a:t>
            </a:r>
            <a:r>
              <a:rPr lang="el-GR" sz="3200" dirty="0">
                <a:solidFill>
                  <a:srgbClr val="000080"/>
                </a:solidFill>
                <a:ea typeface="+mn-lt"/>
                <a:cs typeface="+mn-lt"/>
              </a:rPr>
              <a:t> ("παράθυρα").</a:t>
            </a:r>
            <a:endParaRPr lang="el-GR" sz="3200" dirty="0">
              <a:solidFill>
                <a:srgbClr val="000080"/>
              </a:solidFill>
              <a:cs typeface="Tahoma"/>
            </a:endParaRPr>
          </a:p>
          <a:p>
            <a:endParaRPr lang="el-GR" sz="3200" dirty="0">
              <a:solidFill>
                <a:srgbClr val="000080"/>
              </a:solidFill>
              <a:ea typeface="+mn-lt"/>
              <a:cs typeface="+mn-lt"/>
            </a:endParaRPr>
          </a:p>
          <a:p>
            <a:r>
              <a:rPr lang="el-GR" sz="3200" dirty="0">
                <a:solidFill>
                  <a:srgbClr val="000080"/>
                </a:solidFill>
                <a:ea typeface="+mn-lt"/>
                <a:cs typeface="+mn-lt"/>
              </a:rPr>
              <a:t>Σε κάθε παράθυρο, περιλαμβάνονται μόνο οι ασθενείς που παραμένουν </a:t>
            </a:r>
            <a:r>
              <a:rPr lang="el-GR" sz="3200" b="1" dirty="0">
                <a:solidFill>
                  <a:srgbClr val="000080"/>
                </a:solidFill>
                <a:ea typeface="+mn-lt"/>
                <a:cs typeface="+mn-lt"/>
              </a:rPr>
              <a:t>επιλέξιμοι</a:t>
            </a:r>
            <a:r>
              <a:rPr lang="el-GR" sz="3200" dirty="0">
                <a:solidFill>
                  <a:srgbClr val="000080"/>
                </a:solidFill>
                <a:ea typeface="+mn-lt"/>
                <a:cs typeface="+mn-lt"/>
              </a:rPr>
              <a:t> και </a:t>
            </a:r>
            <a:r>
              <a:rPr lang="el-GR" sz="3200" b="1" dirty="0">
                <a:solidFill>
                  <a:srgbClr val="000080"/>
                </a:solidFill>
                <a:ea typeface="+mn-lt"/>
                <a:cs typeface="+mn-lt"/>
              </a:rPr>
              <a:t>δεν έχουν λάβει ακόμη την θεραπεία.</a:t>
            </a:r>
            <a:endParaRPr lang="el-GR" b="1" dirty="0">
              <a:ea typeface="Calibri"/>
              <a:cs typeface="Calibri"/>
            </a:endParaRPr>
          </a:p>
          <a:p>
            <a:endParaRPr lang="el-GR" sz="3200" b="1" dirty="0">
              <a:solidFill>
                <a:srgbClr val="000080"/>
              </a:solidFill>
              <a:ea typeface="+mn-lt"/>
              <a:cs typeface="+mn-lt"/>
            </a:endParaRPr>
          </a:p>
          <a:p>
            <a:r>
              <a:rPr lang="el-GR" sz="3200" dirty="0">
                <a:solidFill>
                  <a:srgbClr val="000080"/>
                </a:solidFill>
                <a:ea typeface="+mn-lt"/>
                <a:cs typeface="+mn-lt"/>
              </a:rPr>
              <a:t>Οι ασθενείς </a:t>
            </a:r>
            <a:r>
              <a:rPr lang="el-GR" sz="3200" b="1" dirty="0">
                <a:solidFill>
                  <a:srgbClr val="000080"/>
                </a:solidFill>
                <a:ea typeface="+mn-lt"/>
                <a:cs typeface="+mn-lt"/>
              </a:rPr>
              <a:t>επαναξιολογούνται διαδοχικά</a:t>
            </a:r>
            <a:r>
              <a:rPr lang="el-GR" sz="3200" dirty="0">
                <a:solidFill>
                  <a:srgbClr val="000080"/>
                </a:solidFill>
                <a:ea typeface="+mn-lt"/>
                <a:cs typeface="+mn-lt"/>
              </a:rPr>
              <a:t> ως προς το αν έλαβαν ή όχι τη θεραπεία.</a:t>
            </a:r>
            <a:endParaRPr lang="el-GR" sz="3200" dirty="0">
              <a:ea typeface="+mn-lt"/>
              <a:cs typeface="+mn-lt"/>
            </a:endParaRPr>
          </a:p>
        </p:txBody>
      </p:sp>
    </p:spTree>
    <p:extLst>
      <p:ext uri="{BB962C8B-B14F-4D97-AF65-F5344CB8AC3E}">
        <p14:creationId xmlns:p14="http://schemas.microsoft.com/office/powerpoint/2010/main" val="3468644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solidFill>
                  <a:srgbClr val="000080"/>
                </a:solidFill>
              </a:rPr>
              <a:t>Η Διαδοχική Προσέγγιση για τη Διόρθωση της Μεροληψίας του Αθάνατου Χρόνου</a:t>
            </a:r>
          </a:p>
        </p:txBody>
      </p:sp>
      <p:sp>
        <p:nvSpPr>
          <p:cNvPr id="4" name="Content Placeholder 3"/>
          <p:cNvSpPr>
            <a:spLocks noGrp="1"/>
          </p:cNvSpPr>
          <p:nvPr>
            <p:ph idx="1"/>
          </p:nvPr>
        </p:nvSpPr>
        <p:spPr/>
        <p:txBody>
          <a:bodyPr vert="horz" lIns="91440" tIns="45720" rIns="91440" bIns="45720" rtlCol="0" anchor="t">
            <a:normAutofit/>
          </a:bodyPr>
          <a:lstStyle/>
          <a:p>
            <a:endParaRPr lang="el-GR" sz="3200" dirty="0">
              <a:solidFill>
                <a:srgbClr val="000080"/>
              </a:solidFill>
              <a:ea typeface="+mn-lt"/>
              <a:cs typeface="+mn-lt"/>
            </a:endParaRPr>
          </a:p>
          <a:p>
            <a:r>
              <a:rPr lang="el-GR" sz="3200" dirty="0">
                <a:solidFill>
                  <a:srgbClr val="000080"/>
                </a:solidFill>
                <a:ea typeface="+mn-lt"/>
                <a:cs typeface="+mn-lt"/>
              </a:rPr>
              <a:t>Οι ασθενείς κατανέμονται σε ομάδες ανά παράθυρο:</a:t>
            </a:r>
            <a:r>
              <a:rPr lang="el-GR" sz="3200" dirty="0">
                <a:ea typeface="+mn-lt"/>
                <a:cs typeface="+mn-lt"/>
              </a:rPr>
              <a:t/>
            </a:r>
            <a:br>
              <a:rPr lang="el-GR" sz="3200" dirty="0">
                <a:ea typeface="+mn-lt"/>
                <a:cs typeface="+mn-lt"/>
              </a:rPr>
            </a:br>
            <a:r>
              <a:rPr lang="el-GR" sz="3200" dirty="0">
                <a:solidFill>
                  <a:srgbClr val="000080"/>
                </a:solidFill>
                <a:ea typeface="+mn-lt"/>
                <a:cs typeface="+mn-lt"/>
              </a:rPr>
              <a:t> → </a:t>
            </a:r>
            <a:r>
              <a:rPr lang="el-GR" sz="3200" b="1" dirty="0">
                <a:solidFill>
                  <a:srgbClr val="000080"/>
                </a:solidFill>
                <a:ea typeface="+mn-lt"/>
                <a:cs typeface="+mn-lt"/>
              </a:rPr>
              <a:t>Θεραπευμένοι</a:t>
            </a:r>
            <a:r>
              <a:rPr lang="el-GR" sz="3200" dirty="0">
                <a:solidFill>
                  <a:srgbClr val="000080"/>
                </a:solidFill>
                <a:ea typeface="+mn-lt"/>
                <a:cs typeface="+mn-lt"/>
              </a:rPr>
              <a:t> </a:t>
            </a:r>
            <a:r>
              <a:rPr lang="el-GR" sz="3200" dirty="0" err="1">
                <a:solidFill>
                  <a:srgbClr val="000080"/>
                </a:solidFill>
                <a:ea typeface="+mn-lt"/>
                <a:cs typeface="+mn-lt"/>
              </a:rPr>
              <a:t>vs</a:t>
            </a:r>
            <a:r>
              <a:rPr lang="el-GR" sz="3200" dirty="0">
                <a:solidFill>
                  <a:srgbClr val="000080"/>
                </a:solidFill>
                <a:ea typeface="+mn-lt"/>
                <a:cs typeface="+mn-lt"/>
              </a:rPr>
              <a:t>. </a:t>
            </a:r>
            <a:r>
              <a:rPr lang="el-GR" sz="3200" b="1" dirty="0">
                <a:solidFill>
                  <a:srgbClr val="000080"/>
                </a:solidFill>
                <a:ea typeface="+mn-lt"/>
                <a:cs typeface="+mn-lt"/>
              </a:rPr>
              <a:t>Μη θεραπευμένοι</a:t>
            </a:r>
            <a:r>
              <a:rPr lang="el-GR" sz="3200" dirty="0">
                <a:solidFill>
                  <a:srgbClr val="000080"/>
                </a:solidFill>
                <a:ea typeface="+mn-lt"/>
                <a:cs typeface="+mn-lt"/>
              </a:rPr>
              <a:t>.</a:t>
            </a:r>
            <a:endParaRPr lang="en-US" sz="3200">
              <a:ea typeface="+mn-lt"/>
              <a:cs typeface="+mn-lt"/>
            </a:endParaRPr>
          </a:p>
          <a:p>
            <a:endParaRPr lang="el-GR" sz="3200" dirty="0">
              <a:solidFill>
                <a:srgbClr val="000080"/>
              </a:solidFill>
              <a:ea typeface="+mn-lt"/>
              <a:cs typeface="+mn-lt"/>
            </a:endParaRPr>
          </a:p>
          <a:p>
            <a:r>
              <a:rPr lang="el-GR" sz="3200" dirty="0">
                <a:solidFill>
                  <a:srgbClr val="000080"/>
                </a:solidFill>
                <a:ea typeface="+mn-lt"/>
                <a:cs typeface="+mn-lt"/>
              </a:rPr>
              <a:t>Όσοι λαμβάνουν θεραπεία σε μεταγενέστερη περίοδο λογίζονται ως </a:t>
            </a:r>
            <a:r>
              <a:rPr lang="el-GR" sz="3200" b="1" dirty="0">
                <a:solidFill>
                  <a:srgbClr val="000080"/>
                </a:solidFill>
                <a:ea typeface="+mn-lt"/>
                <a:cs typeface="+mn-lt"/>
              </a:rPr>
              <a:t>λογοκριμένοι</a:t>
            </a:r>
            <a:r>
              <a:rPr lang="el-GR" sz="3200" dirty="0">
                <a:solidFill>
                  <a:srgbClr val="000080"/>
                </a:solidFill>
                <a:ea typeface="+mn-lt"/>
                <a:cs typeface="+mn-lt"/>
              </a:rPr>
              <a:t> τη στιγμή που ξεκινούν θεραπεία.</a:t>
            </a:r>
            <a:endParaRPr lang="el-GR" sz="3200" dirty="0">
              <a:ea typeface="+mn-lt"/>
              <a:cs typeface="+mn-lt"/>
            </a:endParaRPr>
          </a:p>
          <a:p>
            <a:endParaRPr lang="el-GR" sz="3200" dirty="0">
              <a:solidFill>
                <a:srgbClr val="000080"/>
              </a:solidFill>
              <a:ea typeface="Andale Sans UI" pitchFamily="2"/>
              <a:cs typeface="Tahoma"/>
            </a:endParaRPr>
          </a:p>
        </p:txBody>
      </p:sp>
    </p:spTree>
    <p:extLst>
      <p:ext uri="{BB962C8B-B14F-4D97-AF65-F5344CB8AC3E}">
        <p14:creationId xmlns:p14="http://schemas.microsoft.com/office/powerpoint/2010/main" val="3493556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FA74F-44E4-472D-34CD-3D95D75BA1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046444-C29D-9116-DB24-AD6487637A41}"/>
              </a:ext>
            </a:extLst>
          </p:cNvPr>
          <p:cNvSpPr>
            <a:spLocks noGrp="1"/>
          </p:cNvSpPr>
          <p:nvPr>
            <p:ph type="title"/>
          </p:nvPr>
        </p:nvSpPr>
        <p:spPr/>
        <p:txBody>
          <a:bodyPr>
            <a:normAutofit fontScale="90000"/>
          </a:bodyPr>
          <a:lstStyle/>
          <a:p>
            <a:r>
              <a:rPr lang="el-GR" dirty="0">
                <a:solidFill>
                  <a:srgbClr val="000080"/>
                </a:solidFill>
              </a:rPr>
              <a:t>Η Διαδοχική Προσέγγιση (</a:t>
            </a:r>
            <a:r>
              <a:rPr lang="el-GR" dirty="0" err="1">
                <a:solidFill>
                  <a:srgbClr val="000080"/>
                </a:solidFill>
              </a:rPr>
              <a:t>Sequential</a:t>
            </a:r>
            <a:r>
              <a:rPr lang="el-GR" dirty="0">
                <a:solidFill>
                  <a:srgbClr val="000080"/>
                </a:solidFill>
              </a:rPr>
              <a:t> </a:t>
            </a:r>
            <a:r>
              <a:rPr lang="el-GR" dirty="0" err="1">
                <a:solidFill>
                  <a:srgbClr val="000080"/>
                </a:solidFill>
              </a:rPr>
              <a:t>Approach</a:t>
            </a:r>
            <a:r>
              <a:rPr lang="el-GR" dirty="0">
                <a:solidFill>
                  <a:srgbClr val="000080"/>
                </a:solidFill>
              </a:rPr>
              <a:t>) για τη Διόρθωση της Μεροληψίας του "Αθάνατου" Χρόνου</a:t>
            </a:r>
          </a:p>
        </p:txBody>
      </p:sp>
      <p:sp>
        <p:nvSpPr>
          <p:cNvPr id="4" name="Content Placeholder 3">
            <a:extLst>
              <a:ext uri="{FF2B5EF4-FFF2-40B4-BE49-F238E27FC236}">
                <a16:creationId xmlns:a16="http://schemas.microsoft.com/office/drawing/2014/main" id="{9462FCCA-EAC7-1616-4176-B9528DA2B135}"/>
              </a:ext>
            </a:extLst>
          </p:cNvPr>
          <p:cNvSpPr>
            <a:spLocks noGrp="1"/>
          </p:cNvSpPr>
          <p:nvPr>
            <p:ph idx="1"/>
          </p:nvPr>
        </p:nvSpPr>
        <p:spPr>
          <a:xfrm>
            <a:off x="640080" y="1998616"/>
            <a:ext cx="10910841" cy="4127473"/>
          </a:xfrm>
        </p:spPr>
        <p:txBody>
          <a:bodyPr vert="horz" lIns="91440" tIns="45720" rIns="91440" bIns="45720" rtlCol="0" anchor="t">
            <a:normAutofit lnSpcReduction="10000"/>
          </a:bodyPr>
          <a:lstStyle/>
          <a:p>
            <a:r>
              <a:rPr lang="el-GR" sz="3200" dirty="0">
                <a:solidFill>
                  <a:srgbClr val="000080"/>
                </a:solidFill>
                <a:ea typeface="+mn-lt"/>
                <a:cs typeface="+mn-lt"/>
              </a:rPr>
              <a:t>Κάθε χρονικό παράθυρο αποτελεί μια </a:t>
            </a:r>
            <a:r>
              <a:rPr lang="el-GR" sz="3200" b="1" dirty="0" err="1">
                <a:solidFill>
                  <a:srgbClr val="000080"/>
                </a:solidFill>
                <a:ea typeface="+mn-lt"/>
                <a:cs typeface="+mn-lt"/>
              </a:rPr>
              <a:t>ψευδο</a:t>
            </a:r>
            <a:r>
              <a:rPr lang="el-GR" sz="3200" b="1" dirty="0">
                <a:solidFill>
                  <a:srgbClr val="000080"/>
                </a:solidFill>
                <a:ea typeface="+mn-lt"/>
                <a:cs typeface="+mn-lt"/>
              </a:rPr>
              <a:t>-τυχαιοποιημένη σύγκριση</a:t>
            </a:r>
            <a:r>
              <a:rPr lang="el-GR" sz="3200" dirty="0">
                <a:solidFill>
                  <a:srgbClr val="000080"/>
                </a:solidFill>
                <a:ea typeface="+mn-lt"/>
                <a:cs typeface="+mn-lt"/>
              </a:rPr>
              <a:t>.</a:t>
            </a:r>
            <a:endParaRPr lang="en-US" dirty="0">
              <a:solidFill>
                <a:srgbClr val="000000"/>
              </a:solidFill>
              <a:ea typeface="+mn-lt"/>
              <a:cs typeface="+mn-lt"/>
            </a:endParaRPr>
          </a:p>
          <a:p>
            <a:endParaRPr lang="el-GR" sz="3200" dirty="0">
              <a:solidFill>
                <a:srgbClr val="000080"/>
              </a:solidFill>
              <a:ea typeface="+mn-lt"/>
              <a:cs typeface="+mn-lt"/>
            </a:endParaRPr>
          </a:p>
          <a:p>
            <a:r>
              <a:rPr lang="el-GR" sz="3200" dirty="0">
                <a:solidFill>
                  <a:srgbClr val="000080"/>
                </a:solidFill>
                <a:ea typeface="+mn-lt"/>
                <a:cs typeface="+mn-lt"/>
              </a:rPr>
              <a:t>Δημιουργείται ένα σύνολο από </a:t>
            </a:r>
            <a:r>
              <a:rPr lang="el-GR" sz="3200" b="1" dirty="0">
                <a:solidFill>
                  <a:srgbClr val="000080"/>
                </a:solidFill>
                <a:ea typeface="+mn-lt"/>
                <a:cs typeface="+mn-lt"/>
              </a:rPr>
              <a:t>"μικρές τυχαιοποιημένες δοκιμές" (</a:t>
            </a:r>
            <a:r>
              <a:rPr lang="el-GR" sz="3200" b="1" dirty="0" err="1">
                <a:solidFill>
                  <a:srgbClr val="000080"/>
                </a:solidFill>
                <a:ea typeface="+mn-lt"/>
                <a:cs typeface="+mn-lt"/>
              </a:rPr>
              <a:t>mini-trials</a:t>
            </a:r>
            <a:r>
              <a:rPr lang="el-GR" sz="3200" b="1" dirty="0">
                <a:solidFill>
                  <a:srgbClr val="000080"/>
                </a:solidFill>
                <a:ea typeface="+mn-lt"/>
                <a:cs typeface="+mn-lt"/>
              </a:rPr>
              <a:t>)</a:t>
            </a:r>
            <a:r>
              <a:rPr lang="el-GR" sz="3200" dirty="0">
                <a:solidFill>
                  <a:srgbClr val="000080"/>
                </a:solidFill>
                <a:ea typeface="+mn-lt"/>
                <a:cs typeface="+mn-lt"/>
              </a:rPr>
              <a:t>.</a:t>
            </a:r>
            <a:endParaRPr lang="el-GR" dirty="0"/>
          </a:p>
          <a:p>
            <a:endParaRPr lang="el-GR" sz="3200" dirty="0">
              <a:solidFill>
                <a:srgbClr val="000080"/>
              </a:solidFill>
              <a:ea typeface="+mn-lt"/>
              <a:cs typeface="+mn-lt"/>
            </a:endParaRPr>
          </a:p>
          <a:p>
            <a:r>
              <a:rPr lang="el-GR" sz="3200" dirty="0">
                <a:solidFill>
                  <a:srgbClr val="000080"/>
                </a:solidFill>
                <a:ea typeface="+mn-lt"/>
                <a:cs typeface="+mn-lt"/>
              </a:rPr>
              <a:t>Συγκρίνονται ασθενείς με παρόμοια χαρακτηριστικά, χωρίς την </a:t>
            </a:r>
            <a:r>
              <a:rPr lang="el-GR" sz="3200" dirty="0" smtClean="0">
                <a:solidFill>
                  <a:srgbClr val="000080"/>
                </a:solidFill>
                <a:ea typeface="+mn-lt"/>
                <a:cs typeface="+mn-lt"/>
              </a:rPr>
              <a:t>μεροληψία </a:t>
            </a:r>
            <a:r>
              <a:rPr lang="el-GR" sz="3200" dirty="0">
                <a:solidFill>
                  <a:srgbClr val="000080"/>
                </a:solidFill>
                <a:ea typeface="+mn-lt"/>
                <a:cs typeface="+mn-lt"/>
              </a:rPr>
              <a:t>του </a:t>
            </a:r>
            <a:r>
              <a:rPr lang="el-GR" sz="3200" b="1" dirty="0">
                <a:solidFill>
                  <a:srgbClr val="000080"/>
                </a:solidFill>
                <a:ea typeface="+mn-lt"/>
                <a:cs typeface="+mn-lt"/>
              </a:rPr>
              <a:t>αθάνατου χρόνου</a:t>
            </a:r>
            <a:r>
              <a:rPr lang="el-GR" sz="3200" dirty="0">
                <a:solidFill>
                  <a:srgbClr val="000080"/>
                </a:solidFill>
                <a:ea typeface="+mn-lt"/>
                <a:cs typeface="+mn-lt"/>
              </a:rPr>
              <a:t> (</a:t>
            </a:r>
            <a:r>
              <a:rPr lang="el-GR" sz="3200" dirty="0" err="1">
                <a:solidFill>
                  <a:srgbClr val="000080"/>
                </a:solidFill>
                <a:ea typeface="+mn-lt"/>
                <a:cs typeface="+mn-lt"/>
              </a:rPr>
              <a:t>immortal</a:t>
            </a:r>
            <a:r>
              <a:rPr lang="el-GR" sz="3200" dirty="0">
                <a:solidFill>
                  <a:srgbClr val="000080"/>
                </a:solidFill>
                <a:ea typeface="+mn-lt"/>
                <a:cs typeface="+mn-lt"/>
              </a:rPr>
              <a:t> </a:t>
            </a:r>
            <a:r>
              <a:rPr lang="el-GR" sz="3200" dirty="0" err="1">
                <a:solidFill>
                  <a:srgbClr val="000080"/>
                </a:solidFill>
                <a:ea typeface="+mn-lt"/>
                <a:cs typeface="+mn-lt"/>
              </a:rPr>
              <a:t>time</a:t>
            </a:r>
            <a:r>
              <a:rPr lang="el-GR" sz="3200" dirty="0">
                <a:solidFill>
                  <a:srgbClr val="000080"/>
                </a:solidFill>
                <a:ea typeface="+mn-lt"/>
                <a:cs typeface="+mn-lt"/>
              </a:rPr>
              <a:t> </a:t>
            </a:r>
            <a:r>
              <a:rPr lang="el-GR" sz="3200" dirty="0" err="1">
                <a:solidFill>
                  <a:srgbClr val="000080"/>
                </a:solidFill>
                <a:ea typeface="+mn-lt"/>
                <a:cs typeface="+mn-lt"/>
              </a:rPr>
              <a:t>bias</a:t>
            </a:r>
            <a:r>
              <a:rPr lang="el-GR" sz="3200" dirty="0">
                <a:solidFill>
                  <a:srgbClr val="000080"/>
                </a:solidFill>
                <a:ea typeface="+mn-lt"/>
                <a:cs typeface="+mn-lt"/>
              </a:rPr>
              <a:t>).</a:t>
            </a:r>
            <a:endParaRPr lang="el-GR" dirty="0"/>
          </a:p>
        </p:txBody>
      </p:sp>
    </p:spTree>
    <p:extLst>
      <p:ext uri="{BB962C8B-B14F-4D97-AF65-F5344CB8AC3E}">
        <p14:creationId xmlns:p14="http://schemas.microsoft.com/office/powerpoint/2010/main" val="1400280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solidFill>
                  <a:srgbClr val="000080"/>
                </a:solidFill>
              </a:rPr>
              <a:t>Η Διαδοχική Προσέγγιση για τη Διόρθωση της Μεροληψίας του Αθάνατου Χρόνου</a:t>
            </a:r>
          </a:p>
        </p:txBody>
      </p:sp>
      <p:sp>
        <p:nvSpPr>
          <p:cNvPr id="4" name="Content Placeholder 3"/>
          <p:cNvSpPr>
            <a:spLocks noGrp="1"/>
          </p:cNvSpPr>
          <p:nvPr>
            <p:ph idx="1"/>
          </p:nvPr>
        </p:nvSpPr>
        <p:spPr/>
        <p:txBody>
          <a:bodyPr vert="horz" lIns="91440" tIns="45720" rIns="91440" bIns="45720" rtlCol="0" anchor="t">
            <a:normAutofit/>
          </a:bodyPr>
          <a:lstStyle/>
          <a:p>
            <a:r>
              <a:rPr lang="el-GR" dirty="0">
                <a:solidFill>
                  <a:srgbClr val="000080"/>
                </a:solidFill>
                <a:ea typeface="+mn-lt"/>
                <a:cs typeface="+mn-lt"/>
              </a:rPr>
              <a:t>Ο</a:t>
            </a:r>
            <a:r>
              <a:rPr lang="el-GR" sz="3200" dirty="0">
                <a:solidFill>
                  <a:srgbClr val="000080"/>
                </a:solidFill>
                <a:ea typeface="+mn-lt"/>
                <a:cs typeface="+mn-lt"/>
              </a:rPr>
              <a:t>ι επιμέρους εκτιμήσεις από κάθε παράθυρο συνδυάζονται σε </a:t>
            </a:r>
            <a:r>
              <a:rPr lang="el-GR" sz="3200" b="1" dirty="0">
                <a:solidFill>
                  <a:srgbClr val="000080"/>
                </a:solidFill>
                <a:ea typeface="+mn-lt"/>
                <a:cs typeface="+mn-lt"/>
              </a:rPr>
              <a:t>συνολική εκτίμηση θεραπευτικής επίδρασης</a:t>
            </a:r>
            <a:r>
              <a:rPr lang="el-GR" sz="3200" dirty="0">
                <a:solidFill>
                  <a:srgbClr val="000080"/>
                </a:solidFill>
                <a:ea typeface="+mn-lt"/>
                <a:cs typeface="+mn-lt"/>
              </a:rPr>
              <a:t>.</a:t>
            </a:r>
            <a:endParaRPr lang="en-US" sz="3200">
              <a:ea typeface="+mn-lt"/>
              <a:cs typeface="+mn-lt"/>
            </a:endParaRPr>
          </a:p>
          <a:p>
            <a:endParaRPr lang="el-GR" sz="3200" dirty="0">
              <a:solidFill>
                <a:srgbClr val="000080"/>
              </a:solidFill>
              <a:ea typeface="+mn-lt"/>
              <a:cs typeface="+mn-lt"/>
            </a:endParaRPr>
          </a:p>
          <a:p>
            <a:r>
              <a:rPr lang="el-GR" sz="3200" dirty="0">
                <a:solidFill>
                  <a:srgbClr val="000080"/>
                </a:solidFill>
                <a:ea typeface="+mn-lt"/>
                <a:cs typeface="+mn-lt"/>
              </a:rPr>
              <a:t>Η </a:t>
            </a:r>
            <a:r>
              <a:rPr lang="el-GR" sz="3200" b="1" dirty="0">
                <a:solidFill>
                  <a:srgbClr val="000080"/>
                </a:solidFill>
                <a:ea typeface="+mn-lt"/>
                <a:cs typeface="+mn-lt"/>
              </a:rPr>
              <a:t>τεχνητή λογοκρισία</a:t>
            </a:r>
            <a:r>
              <a:rPr lang="el-GR" sz="3200" dirty="0">
                <a:solidFill>
                  <a:srgbClr val="000080"/>
                </a:solidFill>
                <a:ea typeface="+mn-lt"/>
                <a:cs typeface="+mn-lt"/>
              </a:rPr>
              <a:t> που προκύπτει διορθώνεται με </a:t>
            </a:r>
            <a:r>
              <a:rPr lang="el-GR" sz="3200" b="1" dirty="0">
                <a:solidFill>
                  <a:srgbClr val="000080"/>
                </a:solidFill>
                <a:ea typeface="+mn-lt"/>
                <a:cs typeface="+mn-lt"/>
              </a:rPr>
              <a:t>στάθμιση αντίστροφης πιθανότητας λογοκρισίας (IPCW)</a:t>
            </a:r>
            <a:r>
              <a:rPr lang="el-GR" sz="3200" dirty="0">
                <a:solidFill>
                  <a:srgbClr val="000080"/>
                </a:solidFill>
                <a:ea typeface="+mn-lt"/>
                <a:cs typeface="+mn-lt"/>
              </a:rPr>
              <a:t>.</a:t>
            </a:r>
            <a:endParaRPr lang="el-GR" sz="3200">
              <a:ea typeface="+mn-lt"/>
              <a:cs typeface="+mn-lt"/>
            </a:endParaRPr>
          </a:p>
          <a:p>
            <a:endParaRPr lang="el-GR" dirty="0">
              <a:solidFill>
                <a:srgbClr val="000080"/>
              </a:solidFill>
              <a:ea typeface="Andale Sans UI" pitchFamily="2"/>
              <a:cs typeface="Tahoma"/>
            </a:endParaRPr>
          </a:p>
          <a:p>
            <a:endParaRPr lang="el-GR" dirty="0">
              <a:solidFill>
                <a:srgbClr val="000080"/>
              </a:solidFill>
              <a:ea typeface="Andale Sans UI" pitchFamily="2"/>
              <a:cs typeface="Tahoma"/>
            </a:endParaRPr>
          </a:p>
          <a:p>
            <a:endParaRPr lang="el-GR" dirty="0">
              <a:solidFill>
                <a:srgbClr val="000080"/>
              </a:solidFill>
              <a:ea typeface="Andale Sans UI" pitchFamily="2"/>
              <a:cs typeface="Tahoma"/>
            </a:endParaRPr>
          </a:p>
          <a:p>
            <a:endParaRPr lang="el-GR" dirty="0">
              <a:solidFill>
                <a:srgbClr val="000080"/>
              </a:solidFill>
              <a:ea typeface="Andale Sans UI" pitchFamily="2"/>
              <a:cs typeface="Tahoma"/>
            </a:endParaRPr>
          </a:p>
        </p:txBody>
      </p:sp>
    </p:spTree>
    <p:extLst>
      <p:ext uri="{BB962C8B-B14F-4D97-AF65-F5344CB8AC3E}">
        <p14:creationId xmlns:p14="http://schemas.microsoft.com/office/powerpoint/2010/main" val="324906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Consistency – Παράδειγμα</a:t>
            </a:r>
          </a:p>
        </p:txBody>
      </p:sp>
      <p:sp>
        <p:nvSpPr>
          <p:cNvPr id="3" name="Content Placeholder 2"/>
          <p:cNvSpPr>
            <a:spLocks noGrp="1"/>
          </p:cNvSpPr>
          <p:nvPr>
            <p:ph idx="1"/>
          </p:nvPr>
        </p:nvSpPr>
        <p:spPr>
          <a:xfrm>
            <a:off x="838200" y="1825625"/>
            <a:ext cx="10515600" cy="4261666"/>
          </a:xfrm>
        </p:spPr>
        <p:txBody>
          <a:bodyPr vert="horz" lIns="91440" tIns="45720" rIns="91440" bIns="45720" rtlCol="0" anchor="t">
            <a:normAutofit fontScale="62500" lnSpcReduction="20000"/>
          </a:bodyPr>
          <a:lstStyle/>
          <a:p>
            <a:pPr>
              <a:lnSpc>
                <a:spcPct val="160000"/>
              </a:lnSpc>
            </a:pPr>
            <a:r>
              <a:rPr lang="el-GR" sz="3800" dirty="0"/>
              <a:t>Μελετάμε</a:t>
            </a:r>
            <a:r>
              <a:rPr sz="3800" dirty="0"/>
              <a:t> την επίδραση ενός φαρμάκου Α στη μείωση της πίεσης</a:t>
            </a:r>
            <a:endParaRPr lang="el-GR" sz="3800" dirty="0" err="1"/>
          </a:p>
          <a:p>
            <a:pPr>
              <a:lnSpc>
                <a:spcPct val="160000"/>
              </a:lnSpc>
            </a:pPr>
            <a:r>
              <a:rPr lang="el-GR" sz="3800" dirty="0"/>
              <a:t>Υπόθεση:</a:t>
            </a:r>
            <a:r>
              <a:rPr sz="3800" dirty="0"/>
              <a:t> </a:t>
            </a:r>
            <a:r>
              <a:rPr lang="el-GR" sz="3800" dirty="0"/>
              <a:t>Όλοι</a:t>
            </a:r>
            <a:r>
              <a:rPr sz="3800" dirty="0"/>
              <a:t> οι συμμετέχοντες που έλαβαν το φάρμακο Α είχαν την ίδια μορφή και δόση του φαρμάκου. </a:t>
            </a:r>
            <a:endParaRPr lang="el-GR" sz="3800" dirty="0"/>
          </a:p>
          <a:p>
            <a:pPr lvl="1">
              <a:lnSpc>
                <a:spcPct val="160000"/>
              </a:lnSpc>
              <a:buFont typeface="Courier New" panose="020B0604020202020204" pitchFamily="34" charset="0"/>
              <a:buChar char="o"/>
            </a:pPr>
            <a:r>
              <a:rPr sz="3800" dirty="0" err="1"/>
              <a:t>Αν</a:t>
            </a:r>
            <a:r>
              <a:rPr sz="3800" dirty="0"/>
              <a:t> </a:t>
            </a:r>
            <a:r>
              <a:rPr sz="3800" dirty="0" err="1"/>
              <a:t>μερικοί</a:t>
            </a:r>
            <a:r>
              <a:rPr sz="3800" dirty="0"/>
              <a:t> </a:t>
            </a:r>
            <a:r>
              <a:rPr sz="3800" dirty="0" err="1"/>
              <a:t>το</a:t>
            </a:r>
            <a:r>
              <a:rPr sz="3800" dirty="0"/>
              <a:t> π</a:t>
            </a:r>
            <a:r>
              <a:rPr sz="3800" dirty="0" err="1"/>
              <a:t>ήρ</a:t>
            </a:r>
            <a:r>
              <a:rPr sz="3800" dirty="0"/>
              <a:t>αν από </a:t>
            </a:r>
            <a:r>
              <a:rPr sz="3800" dirty="0" err="1"/>
              <a:t>το</a:t>
            </a:r>
            <a:r>
              <a:rPr sz="3800" dirty="0"/>
              <a:t> </a:t>
            </a:r>
            <a:r>
              <a:rPr sz="3800" dirty="0" err="1"/>
              <a:t>στόμ</a:t>
            </a:r>
            <a:r>
              <a:rPr sz="3800" dirty="0"/>
              <a:t>α και </a:t>
            </a:r>
            <a:r>
              <a:rPr sz="3800" dirty="0" err="1"/>
              <a:t>άλλοι</a:t>
            </a:r>
            <a:r>
              <a:rPr sz="3800" dirty="0"/>
              <a:t> </a:t>
            </a:r>
            <a:r>
              <a:rPr sz="3800" dirty="0" err="1"/>
              <a:t>ενδοφλέ</a:t>
            </a:r>
            <a:r>
              <a:rPr sz="3800" dirty="0"/>
              <a:t>βια, η υπ</a:t>
            </a:r>
            <a:r>
              <a:rPr sz="3800" dirty="0" err="1"/>
              <a:t>όθεση</a:t>
            </a:r>
            <a:r>
              <a:rPr sz="3800" dirty="0"/>
              <a:t> </a:t>
            </a:r>
            <a:r>
              <a:rPr sz="3800" dirty="0" err="1"/>
              <a:t>συνέ</a:t>
            </a:r>
            <a:r>
              <a:rPr sz="3800" dirty="0"/>
              <a:t>π</a:t>
            </a:r>
            <a:r>
              <a:rPr sz="3800" dirty="0" err="1"/>
              <a:t>ει</a:t>
            </a:r>
            <a:r>
              <a:rPr sz="3800" dirty="0"/>
              <a:t>ας παραβ</a:t>
            </a:r>
            <a:r>
              <a:rPr sz="3800" dirty="0" err="1"/>
              <a:t>ιάζετ</a:t>
            </a:r>
            <a:r>
              <a:rPr sz="3800" dirty="0"/>
              <a:t>αι.</a:t>
            </a:r>
          </a:p>
          <a:p>
            <a:pPr>
              <a:lnSpc>
                <a:spcPct val="160000"/>
              </a:lnSpc>
            </a:pPr>
            <a:endParaRPr lang="el-GR" dirty="0"/>
          </a:p>
          <a:p>
            <a:pPr marL="0" indent="0" algn="r">
              <a:lnSpc>
                <a:spcPct val="160000"/>
              </a:lnSpc>
              <a:buNone/>
            </a:pPr>
            <a:r>
              <a:rPr dirty="0"/>
              <a:t/>
            </a:r>
            <a:br>
              <a:rPr dirty="0"/>
            </a:br>
            <a:r>
              <a:rPr dirty="0"/>
              <a:t> </a:t>
            </a:r>
            <a:r>
              <a:rPr dirty="0" err="1" smtClean="0"/>
              <a:t>Hernán</a:t>
            </a:r>
            <a:r>
              <a:rPr dirty="0" smtClean="0"/>
              <a:t> </a:t>
            </a:r>
            <a:r>
              <a:rPr dirty="0"/>
              <a:t>&amp; Robins (2020)</a:t>
            </a:r>
          </a:p>
        </p:txBody>
      </p:sp>
    </p:spTree>
    <p:extLst>
      <p:ext uri="{BB962C8B-B14F-4D97-AF65-F5344CB8AC3E}">
        <p14:creationId xmlns:p14="http://schemas.microsoft.com/office/powerpoint/2010/main" val="258525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4EF5A-6B31-A5DF-7B15-4423B09630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6465C6-A37A-49EA-EBE0-B1AA6BC19577}"/>
              </a:ext>
            </a:extLst>
          </p:cNvPr>
          <p:cNvSpPr>
            <a:spLocks noGrp="1"/>
          </p:cNvSpPr>
          <p:nvPr>
            <p:ph type="title"/>
          </p:nvPr>
        </p:nvSpPr>
        <p:spPr/>
        <p:txBody>
          <a:bodyPr>
            <a:normAutofit/>
          </a:bodyPr>
          <a:lstStyle/>
          <a:p>
            <a:r>
              <a:rPr lang="el-GR" dirty="0">
                <a:solidFill>
                  <a:srgbClr val="000080"/>
                </a:solidFill>
              </a:rPr>
              <a:t>Η Διαδοχική Προσέγγιση για τη Διόρθωση της Μεροληψίας του Αθάνατου Χρόνου</a:t>
            </a:r>
          </a:p>
        </p:txBody>
      </p:sp>
      <p:sp>
        <p:nvSpPr>
          <p:cNvPr id="4" name="Content Placeholder 3">
            <a:extLst>
              <a:ext uri="{FF2B5EF4-FFF2-40B4-BE49-F238E27FC236}">
                <a16:creationId xmlns:a16="http://schemas.microsoft.com/office/drawing/2014/main" id="{6AA9E27F-B0E4-0630-C628-882A3A5CAB0A}"/>
              </a:ext>
            </a:extLst>
          </p:cNvPr>
          <p:cNvSpPr>
            <a:spLocks noGrp="1"/>
          </p:cNvSpPr>
          <p:nvPr>
            <p:ph idx="1"/>
          </p:nvPr>
        </p:nvSpPr>
        <p:spPr/>
        <p:txBody>
          <a:bodyPr vert="horz" lIns="91440" tIns="45720" rIns="91440" bIns="45720" rtlCol="0" anchor="t">
            <a:normAutofit/>
          </a:bodyPr>
          <a:lstStyle/>
          <a:p>
            <a:r>
              <a:rPr lang="el-GR" sz="3200" dirty="0">
                <a:solidFill>
                  <a:srgbClr val="000080"/>
                </a:solidFill>
                <a:ea typeface="Andale Sans UI" pitchFamily="2"/>
                <a:cs typeface="Tahoma"/>
              </a:rPr>
              <a:t>Επιτρέπει δίκαιη σύγκριση μεταξύ θεραπευμένων και μη θεραπευμένων.</a:t>
            </a:r>
            <a:endParaRPr lang="en-US" sz="3200">
              <a:solidFill>
                <a:srgbClr val="000000"/>
              </a:solidFill>
              <a:ea typeface="Calibri"/>
              <a:cs typeface="Calibri"/>
            </a:endParaRPr>
          </a:p>
          <a:p>
            <a:r>
              <a:rPr lang="el-GR" sz="3200" dirty="0">
                <a:solidFill>
                  <a:srgbClr val="000080"/>
                </a:solidFill>
                <a:ea typeface="Andale Sans UI" pitchFamily="2"/>
                <a:cs typeface="Tahoma"/>
              </a:rPr>
              <a:t>Μπορεί να εφαρμοστεί σε μελέτες </a:t>
            </a:r>
            <a:r>
              <a:rPr lang="el-GR" sz="3200" dirty="0" err="1">
                <a:solidFill>
                  <a:srgbClr val="000080"/>
                </a:solidFill>
                <a:ea typeface="Andale Sans UI" pitchFamily="2"/>
                <a:cs typeface="Tahoma"/>
              </a:rPr>
              <a:t>παρατήρησεις</a:t>
            </a:r>
            <a:r>
              <a:rPr lang="el-GR" sz="3200" dirty="0">
                <a:solidFill>
                  <a:srgbClr val="000080"/>
                </a:solidFill>
                <a:ea typeface="Andale Sans UI" pitchFamily="2"/>
                <a:cs typeface="Tahoma"/>
              </a:rPr>
              <a:t> με καθυστερημένη έναρξη θεραπείας.</a:t>
            </a:r>
          </a:p>
          <a:p>
            <a:r>
              <a:rPr lang="el-GR" sz="3200" dirty="0">
                <a:solidFill>
                  <a:srgbClr val="000080"/>
                </a:solidFill>
                <a:ea typeface="Andale Sans UI" pitchFamily="2"/>
                <a:cs typeface="Tahoma"/>
              </a:rPr>
              <a:t>Είναι ευέλικτη και συμβατή με χρονικά εξαρτώμενες μεταβλητές.</a:t>
            </a:r>
          </a:p>
          <a:p>
            <a:endParaRPr lang="el-GR" sz="3200" dirty="0">
              <a:solidFill>
                <a:srgbClr val="000080"/>
              </a:solidFill>
              <a:ea typeface="Andale Sans UI" pitchFamily="2"/>
              <a:cs typeface="Tahoma"/>
            </a:endParaRPr>
          </a:p>
          <a:p>
            <a:endParaRPr lang="el-GR" sz="3200" dirty="0">
              <a:solidFill>
                <a:srgbClr val="000080"/>
              </a:solidFill>
              <a:ea typeface="Andale Sans UI" pitchFamily="2"/>
              <a:cs typeface="Tahoma"/>
            </a:endParaRPr>
          </a:p>
          <a:p>
            <a:endParaRPr lang="el-GR" sz="3200" dirty="0">
              <a:solidFill>
                <a:srgbClr val="000080"/>
              </a:solidFill>
              <a:ea typeface="Andale Sans UI" pitchFamily="2"/>
              <a:cs typeface="Tahoma"/>
            </a:endParaRPr>
          </a:p>
        </p:txBody>
      </p:sp>
    </p:spTree>
    <p:extLst>
      <p:ext uri="{BB962C8B-B14F-4D97-AF65-F5344CB8AC3E}">
        <p14:creationId xmlns:p14="http://schemas.microsoft.com/office/powerpoint/2010/main" val="3086815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smtClean="0"/>
              <a:t>The G-Formula</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821139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g‑</a:t>
            </a:r>
            <a:r>
              <a:rPr lang="el-GR" dirty="0" smtClean="0"/>
              <a:t>φόρμουλα (ή </a:t>
            </a:r>
            <a:r>
              <a:rPr lang="en-US" dirty="0" err="1" smtClean="0"/>
              <a:t>standardisation</a:t>
            </a:r>
            <a:r>
              <a:rPr lang="en-US" dirty="0" smtClean="0"/>
              <a:t>)</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50251" y="2116183"/>
            <a:ext cx="10444171" cy="1331949"/>
          </a:xfrm>
          <a:prstGeom prst="rect">
            <a:avLst/>
          </a:prstGeom>
        </p:spPr>
      </p:pic>
      <p:sp>
        <p:nvSpPr>
          <p:cNvPr id="5" name="TextBox 4"/>
          <p:cNvSpPr txBox="1"/>
          <p:nvPr/>
        </p:nvSpPr>
        <p:spPr>
          <a:xfrm>
            <a:off x="838200" y="4254457"/>
            <a:ext cx="9794966" cy="1754326"/>
          </a:xfrm>
          <a:prstGeom prst="rect">
            <a:avLst/>
          </a:prstGeom>
          <a:noFill/>
        </p:spPr>
        <p:txBody>
          <a:bodyPr wrap="square" rtlCol="0">
            <a:spAutoFit/>
          </a:bodyPr>
          <a:lstStyle/>
          <a:p>
            <a:r>
              <a:rPr lang="en-US" sz="3600" dirty="0" smtClean="0"/>
              <a:t>A: </a:t>
            </a:r>
            <a:r>
              <a:rPr lang="el-GR" sz="3600" dirty="0" smtClean="0"/>
              <a:t>Μεταβλητή έκθεσης </a:t>
            </a:r>
          </a:p>
          <a:p>
            <a:r>
              <a:rPr lang="el-GR" sz="3600" dirty="0" smtClean="0"/>
              <a:t>Υ: Μεταβλητή έκβασης</a:t>
            </a:r>
          </a:p>
          <a:p>
            <a:r>
              <a:rPr lang="en-US" sz="3600" dirty="0" smtClean="0"/>
              <a:t>L: </a:t>
            </a:r>
            <a:r>
              <a:rPr lang="el-GR" sz="3600" dirty="0" err="1" smtClean="0"/>
              <a:t>Συγχυτικοί</a:t>
            </a:r>
            <a:r>
              <a:rPr lang="el-GR" sz="3600" dirty="0"/>
              <a:t> </a:t>
            </a:r>
            <a:r>
              <a:rPr lang="el-GR" sz="3600" dirty="0" smtClean="0"/>
              <a:t>παράγοντες</a:t>
            </a:r>
            <a:endParaRPr lang="el-GR" sz="3600" dirty="0"/>
          </a:p>
        </p:txBody>
      </p:sp>
      <p:sp>
        <p:nvSpPr>
          <p:cNvPr id="6" name="TextBox 5"/>
          <p:cNvSpPr txBox="1"/>
          <p:nvPr/>
        </p:nvSpPr>
        <p:spPr>
          <a:xfrm>
            <a:off x="2704011" y="1815930"/>
            <a:ext cx="5212080" cy="369332"/>
          </a:xfrm>
          <a:prstGeom prst="rect">
            <a:avLst/>
          </a:prstGeom>
          <a:noFill/>
        </p:spPr>
        <p:txBody>
          <a:bodyPr wrap="square" rtlCol="0">
            <a:spAutoFit/>
          </a:bodyPr>
          <a:lstStyle/>
          <a:p>
            <a:r>
              <a:rPr lang="el-GR" dirty="0" smtClean="0"/>
              <a:t>Πιθανότητα έκβασης (</a:t>
            </a:r>
            <a:r>
              <a:rPr lang="en-US" dirty="0" smtClean="0"/>
              <a:t>Y</a:t>
            </a:r>
            <a:r>
              <a:rPr lang="el-GR" dirty="0" smtClean="0"/>
              <a:t>=1) μέσα στην υποομάδα </a:t>
            </a:r>
            <a:r>
              <a:rPr lang="en-US" dirty="0" smtClean="0"/>
              <a:t>L=l</a:t>
            </a:r>
            <a:endParaRPr lang="el-GR" dirty="0"/>
          </a:p>
        </p:txBody>
      </p:sp>
      <p:sp>
        <p:nvSpPr>
          <p:cNvPr id="7" name="TextBox 6"/>
          <p:cNvSpPr txBox="1"/>
          <p:nvPr/>
        </p:nvSpPr>
        <p:spPr>
          <a:xfrm>
            <a:off x="7916091" y="1730397"/>
            <a:ext cx="5434149" cy="646331"/>
          </a:xfrm>
          <a:prstGeom prst="rect">
            <a:avLst/>
          </a:prstGeom>
          <a:noFill/>
        </p:spPr>
        <p:txBody>
          <a:bodyPr wrap="square" rtlCol="0">
            <a:spAutoFit/>
          </a:bodyPr>
          <a:lstStyle/>
          <a:p>
            <a:r>
              <a:rPr lang="el-GR" dirty="0" smtClean="0"/>
              <a:t>Πιθανότητα να ανήκει το άτομο στην ομάδα </a:t>
            </a:r>
            <a:r>
              <a:rPr lang="el-GR" dirty="0" err="1" smtClean="0"/>
              <a:t>συγχυτικού</a:t>
            </a:r>
            <a:r>
              <a:rPr lang="el-GR" dirty="0" smtClean="0"/>
              <a:t> παράγοντα </a:t>
            </a:r>
            <a:r>
              <a:rPr lang="en-US" dirty="0" smtClean="0"/>
              <a:t>l</a:t>
            </a:r>
            <a:endParaRPr lang="el-GR" dirty="0"/>
          </a:p>
        </p:txBody>
      </p:sp>
      <p:pic>
        <p:nvPicPr>
          <p:cNvPr id="3" name="Εικόνα 2"/>
          <p:cNvPicPr>
            <a:picLocks noChangeAspect="1"/>
          </p:cNvPicPr>
          <p:nvPr/>
        </p:nvPicPr>
        <p:blipFill>
          <a:blip r:embed="rId3"/>
          <a:stretch>
            <a:fillRect/>
          </a:stretch>
        </p:blipFill>
        <p:spPr>
          <a:xfrm>
            <a:off x="838200" y="3620591"/>
            <a:ext cx="11121535" cy="506072"/>
          </a:xfrm>
          <a:prstGeom prst="rect">
            <a:avLst/>
          </a:prstGeom>
        </p:spPr>
      </p:pic>
    </p:spTree>
    <p:extLst>
      <p:ext uri="{BB962C8B-B14F-4D97-AF65-F5344CB8AC3E}">
        <p14:creationId xmlns:p14="http://schemas.microsoft.com/office/powerpoint/2010/main" val="2432008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024301" y="2677884"/>
            <a:ext cx="10247054" cy="2325189"/>
          </a:xfrm>
          <a:prstGeom prst="rect">
            <a:avLst/>
          </a:prstGeom>
        </p:spPr>
      </p:pic>
    </p:spTree>
    <p:extLst>
      <p:ext uri="{BB962C8B-B14F-4D97-AF65-F5344CB8AC3E}">
        <p14:creationId xmlns:p14="http://schemas.microsoft.com/office/powerpoint/2010/main" val="330267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4" name="Θέση περιεχομένου 3"/>
          <p:cNvGraphicFramePr>
            <a:graphicFrameLocks noGrp="1"/>
          </p:cNvGraphicFramePr>
          <p:nvPr>
            <p:ph idx="1"/>
            <p:extLst/>
          </p:nvPr>
        </p:nvGraphicFramePr>
        <p:xfrm>
          <a:off x="746760" y="2054928"/>
          <a:ext cx="10515600" cy="3291840"/>
        </p:xfrm>
        <a:graphic>
          <a:graphicData uri="http://schemas.openxmlformats.org/drawingml/2006/table">
            <a:tbl>
              <a:tblPr/>
              <a:tblGrid>
                <a:gridCol w="2628900">
                  <a:extLst>
                    <a:ext uri="{9D8B030D-6E8A-4147-A177-3AD203B41FA5}">
                      <a16:colId xmlns:a16="http://schemas.microsoft.com/office/drawing/2014/main" val="2716070667"/>
                    </a:ext>
                  </a:extLst>
                </a:gridCol>
                <a:gridCol w="2628900">
                  <a:extLst>
                    <a:ext uri="{9D8B030D-6E8A-4147-A177-3AD203B41FA5}">
                      <a16:colId xmlns:a16="http://schemas.microsoft.com/office/drawing/2014/main" val="3326950808"/>
                    </a:ext>
                  </a:extLst>
                </a:gridCol>
                <a:gridCol w="2628900">
                  <a:extLst>
                    <a:ext uri="{9D8B030D-6E8A-4147-A177-3AD203B41FA5}">
                      <a16:colId xmlns:a16="http://schemas.microsoft.com/office/drawing/2014/main" val="892522458"/>
                    </a:ext>
                  </a:extLst>
                </a:gridCol>
                <a:gridCol w="2628900">
                  <a:extLst>
                    <a:ext uri="{9D8B030D-6E8A-4147-A177-3AD203B41FA5}">
                      <a16:colId xmlns:a16="http://schemas.microsoft.com/office/drawing/2014/main" val="376711320"/>
                    </a:ext>
                  </a:extLst>
                </a:gridCol>
              </a:tblGrid>
              <a:tr h="0">
                <a:tc>
                  <a:txBody>
                    <a:bodyPr/>
                    <a:lstStyle/>
                    <a:p>
                      <a:r>
                        <a:rPr lang="en-US"/>
                        <a:t>L (</a:t>
                      </a:r>
                      <a:r>
                        <a:rPr lang="el-GR"/>
                        <a:t>ηλικία)</a:t>
                      </a:r>
                    </a:p>
                  </a:txBody>
                  <a:tcPr anchor="ctr">
                    <a:lnL>
                      <a:noFill/>
                    </a:lnL>
                    <a:lnR>
                      <a:noFill/>
                    </a:lnR>
                    <a:lnT>
                      <a:noFill/>
                    </a:lnT>
                    <a:lnB>
                      <a:noFill/>
                    </a:lnB>
                  </a:tcPr>
                </a:tc>
                <a:tc>
                  <a:txBody>
                    <a:bodyPr/>
                    <a:lstStyle/>
                    <a:p>
                      <a:r>
                        <a:rPr lang="en-US" dirty="0"/>
                        <a:t>A (</a:t>
                      </a:r>
                      <a:r>
                        <a:rPr lang="el-GR" dirty="0"/>
                        <a:t>έλαβε φάρμακο)</a:t>
                      </a:r>
                    </a:p>
                  </a:txBody>
                  <a:tcPr anchor="ctr">
                    <a:lnL>
                      <a:noFill/>
                    </a:lnL>
                    <a:lnR>
                      <a:noFill/>
                    </a:lnR>
                    <a:lnT>
                      <a:noFill/>
                    </a:lnT>
                    <a:lnB>
                      <a:noFill/>
                    </a:lnB>
                  </a:tcPr>
                </a:tc>
                <a:tc>
                  <a:txBody>
                    <a:bodyPr/>
                    <a:lstStyle/>
                    <a:p>
                      <a:r>
                        <a:rPr lang="en-US"/>
                        <a:t>Y (</a:t>
                      </a:r>
                      <a:r>
                        <a:rPr lang="el-GR"/>
                        <a:t>πέθανε)</a:t>
                      </a:r>
                    </a:p>
                  </a:txBody>
                  <a:tcPr anchor="ctr">
                    <a:lnL>
                      <a:noFill/>
                    </a:lnL>
                    <a:lnR>
                      <a:noFill/>
                    </a:lnR>
                    <a:lnT>
                      <a:noFill/>
                    </a:lnT>
                    <a:lnB>
                      <a:noFill/>
                    </a:lnB>
                  </a:tcPr>
                </a:tc>
                <a:tc>
                  <a:txBody>
                    <a:bodyPr/>
                    <a:lstStyle/>
                    <a:p>
                      <a:r>
                        <a:rPr lang="el-GR"/>
                        <a:t>Αριθμός ατόμων</a:t>
                      </a:r>
                    </a:p>
                  </a:txBody>
                  <a:tcPr anchor="ctr">
                    <a:lnL>
                      <a:noFill/>
                    </a:lnL>
                    <a:lnR>
                      <a:noFill/>
                    </a:lnR>
                    <a:lnT>
                      <a:noFill/>
                    </a:lnT>
                    <a:lnB>
                      <a:noFill/>
                    </a:lnB>
                  </a:tcPr>
                </a:tc>
                <a:extLst>
                  <a:ext uri="{0D108BD9-81ED-4DB2-BD59-A6C34878D82A}">
                    <a16:rowId xmlns:a16="http://schemas.microsoft.com/office/drawing/2014/main" val="2491392918"/>
                  </a:ext>
                </a:extLst>
              </a:tr>
              <a:tr h="0">
                <a:tc>
                  <a:txBody>
                    <a:bodyPr/>
                    <a:lstStyle/>
                    <a:p>
                      <a:r>
                        <a:rPr lang="el-GR"/>
                        <a:t>Νέος</a:t>
                      </a:r>
                    </a:p>
                  </a:txBody>
                  <a:tcPr anchor="ctr">
                    <a:lnL>
                      <a:noFill/>
                    </a:lnL>
                    <a:lnR>
                      <a:noFill/>
                    </a:lnR>
                    <a:lnT>
                      <a:noFill/>
                    </a:lnT>
                    <a:lnB>
                      <a:noFill/>
                    </a:lnB>
                  </a:tcPr>
                </a:tc>
                <a:tc>
                  <a:txBody>
                    <a:bodyPr/>
                    <a:lstStyle/>
                    <a:p>
                      <a:r>
                        <a:rPr lang="el-GR" dirty="0"/>
                        <a:t>Όχι (0)</a:t>
                      </a:r>
                    </a:p>
                  </a:txBody>
                  <a:tcPr anchor="ctr">
                    <a:lnL>
                      <a:noFill/>
                    </a:lnL>
                    <a:lnR>
                      <a:noFill/>
                    </a:lnR>
                    <a:lnT>
                      <a:noFill/>
                    </a:lnT>
                    <a:lnB>
                      <a:noFill/>
                    </a:lnB>
                  </a:tcPr>
                </a:tc>
                <a:tc>
                  <a:txBody>
                    <a:bodyPr/>
                    <a:lstStyle/>
                    <a:p>
                      <a:r>
                        <a:rPr lang="el-GR"/>
                        <a:t>1</a:t>
                      </a:r>
                    </a:p>
                  </a:txBody>
                  <a:tcPr anchor="ctr">
                    <a:lnL>
                      <a:noFill/>
                    </a:lnL>
                    <a:lnR>
                      <a:noFill/>
                    </a:lnR>
                    <a:lnT>
                      <a:noFill/>
                    </a:lnT>
                    <a:lnB>
                      <a:noFill/>
                    </a:lnB>
                  </a:tcPr>
                </a:tc>
                <a:tc>
                  <a:txBody>
                    <a:bodyPr/>
                    <a:lstStyle/>
                    <a:p>
                      <a:r>
                        <a:rPr lang="el-GR"/>
                        <a:t>50</a:t>
                      </a:r>
                    </a:p>
                  </a:txBody>
                  <a:tcPr anchor="ctr">
                    <a:lnL>
                      <a:noFill/>
                    </a:lnL>
                    <a:lnR>
                      <a:noFill/>
                    </a:lnR>
                    <a:lnT>
                      <a:noFill/>
                    </a:lnT>
                    <a:lnB>
                      <a:noFill/>
                    </a:lnB>
                  </a:tcPr>
                </a:tc>
                <a:extLst>
                  <a:ext uri="{0D108BD9-81ED-4DB2-BD59-A6C34878D82A}">
                    <a16:rowId xmlns:a16="http://schemas.microsoft.com/office/drawing/2014/main" val="2482254300"/>
                  </a:ext>
                </a:extLst>
              </a:tr>
              <a:tr h="0">
                <a:tc>
                  <a:txBody>
                    <a:bodyPr/>
                    <a:lstStyle/>
                    <a:p>
                      <a:r>
                        <a:rPr lang="el-GR"/>
                        <a:t>Νέος</a:t>
                      </a:r>
                    </a:p>
                  </a:txBody>
                  <a:tcPr anchor="ctr">
                    <a:lnL>
                      <a:noFill/>
                    </a:lnL>
                    <a:lnR>
                      <a:noFill/>
                    </a:lnR>
                    <a:lnT>
                      <a:noFill/>
                    </a:lnT>
                    <a:lnB>
                      <a:noFill/>
                    </a:lnB>
                  </a:tcPr>
                </a:tc>
                <a:tc>
                  <a:txBody>
                    <a:bodyPr/>
                    <a:lstStyle/>
                    <a:p>
                      <a:r>
                        <a:rPr lang="el-GR" dirty="0"/>
                        <a:t>Όχι (0)</a:t>
                      </a:r>
                    </a:p>
                  </a:txBody>
                  <a:tcPr anchor="ctr">
                    <a:lnL>
                      <a:noFill/>
                    </a:lnL>
                    <a:lnR>
                      <a:noFill/>
                    </a:lnR>
                    <a:lnT>
                      <a:noFill/>
                    </a:lnT>
                    <a:lnB>
                      <a:noFill/>
                    </a:lnB>
                  </a:tcPr>
                </a:tc>
                <a:tc>
                  <a:txBody>
                    <a:bodyPr/>
                    <a:lstStyle/>
                    <a:p>
                      <a:r>
                        <a:rPr lang="el-GR"/>
                        <a:t>0</a:t>
                      </a:r>
                    </a:p>
                  </a:txBody>
                  <a:tcPr anchor="ctr">
                    <a:lnL>
                      <a:noFill/>
                    </a:lnL>
                    <a:lnR>
                      <a:noFill/>
                    </a:lnR>
                    <a:lnT>
                      <a:noFill/>
                    </a:lnT>
                    <a:lnB>
                      <a:noFill/>
                    </a:lnB>
                  </a:tcPr>
                </a:tc>
                <a:tc>
                  <a:txBody>
                    <a:bodyPr/>
                    <a:lstStyle/>
                    <a:p>
                      <a:r>
                        <a:rPr lang="el-GR"/>
                        <a:t>150</a:t>
                      </a:r>
                    </a:p>
                  </a:txBody>
                  <a:tcPr anchor="ctr">
                    <a:lnL>
                      <a:noFill/>
                    </a:lnL>
                    <a:lnR>
                      <a:noFill/>
                    </a:lnR>
                    <a:lnT>
                      <a:noFill/>
                    </a:lnT>
                    <a:lnB>
                      <a:noFill/>
                    </a:lnB>
                  </a:tcPr>
                </a:tc>
                <a:extLst>
                  <a:ext uri="{0D108BD9-81ED-4DB2-BD59-A6C34878D82A}">
                    <a16:rowId xmlns:a16="http://schemas.microsoft.com/office/drawing/2014/main" val="2337846114"/>
                  </a:ext>
                </a:extLst>
              </a:tr>
              <a:tr h="0">
                <a:tc>
                  <a:txBody>
                    <a:bodyPr/>
                    <a:lstStyle/>
                    <a:p>
                      <a:r>
                        <a:rPr lang="el-GR"/>
                        <a:t>Νέος</a:t>
                      </a:r>
                    </a:p>
                  </a:txBody>
                  <a:tcPr anchor="ctr">
                    <a:lnL>
                      <a:noFill/>
                    </a:lnL>
                    <a:lnR>
                      <a:noFill/>
                    </a:lnR>
                    <a:lnT>
                      <a:noFill/>
                    </a:lnT>
                    <a:lnB>
                      <a:noFill/>
                    </a:lnB>
                  </a:tcPr>
                </a:tc>
                <a:tc>
                  <a:txBody>
                    <a:bodyPr/>
                    <a:lstStyle/>
                    <a:p>
                      <a:r>
                        <a:rPr lang="el-GR" dirty="0"/>
                        <a:t>Ναι (1)</a:t>
                      </a:r>
                    </a:p>
                  </a:txBody>
                  <a:tcPr anchor="ctr">
                    <a:lnL>
                      <a:noFill/>
                    </a:lnL>
                    <a:lnR>
                      <a:noFill/>
                    </a:lnR>
                    <a:lnT>
                      <a:noFill/>
                    </a:lnT>
                    <a:lnB>
                      <a:noFill/>
                    </a:lnB>
                  </a:tcPr>
                </a:tc>
                <a:tc>
                  <a:txBody>
                    <a:bodyPr/>
                    <a:lstStyle/>
                    <a:p>
                      <a:r>
                        <a:rPr lang="el-GR"/>
                        <a:t>1</a:t>
                      </a:r>
                    </a:p>
                  </a:txBody>
                  <a:tcPr anchor="ctr">
                    <a:lnL>
                      <a:noFill/>
                    </a:lnL>
                    <a:lnR>
                      <a:noFill/>
                    </a:lnR>
                    <a:lnT>
                      <a:noFill/>
                    </a:lnT>
                    <a:lnB>
                      <a:noFill/>
                    </a:lnB>
                  </a:tcPr>
                </a:tc>
                <a:tc>
                  <a:txBody>
                    <a:bodyPr/>
                    <a:lstStyle/>
                    <a:p>
                      <a:r>
                        <a:rPr lang="el-GR"/>
                        <a:t>20</a:t>
                      </a:r>
                    </a:p>
                  </a:txBody>
                  <a:tcPr anchor="ctr">
                    <a:lnL>
                      <a:noFill/>
                    </a:lnL>
                    <a:lnR>
                      <a:noFill/>
                    </a:lnR>
                    <a:lnT>
                      <a:noFill/>
                    </a:lnT>
                    <a:lnB>
                      <a:noFill/>
                    </a:lnB>
                  </a:tcPr>
                </a:tc>
                <a:extLst>
                  <a:ext uri="{0D108BD9-81ED-4DB2-BD59-A6C34878D82A}">
                    <a16:rowId xmlns:a16="http://schemas.microsoft.com/office/drawing/2014/main" val="1331161184"/>
                  </a:ext>
                </a:extLst>
              </a:tr>
              <a:tr h="0">
                <a:tc>
                  <a:txBody>
                    <a:bodyPr/>
                    <a:lstStyle/>
                    <a:p>
                      <a:r>
                        <a:rPr lang="el-GR"/>
                        <a:t>Νέος</a:t>
                      </a:r>
                    </a:p>
                  </a:txBody>
                  <a:tcPr anchor="ctr">
                    <a:lnL>
                      <a:noFill/>
                    </a:lnL>
                    <a:lnR>
                      <a:noFill/>
                    </a:lnR>
                    <a:lnT>
                      <a:noFill/>
                    </a:lnT>
                    <a:lnB>
                      <a:noFill/>
                    </a:lnB>
                  </a:tcPr>
                </a:tc>
                <a:tc>
                  <a:txBody>
                    <a:bodyPr/>
                    <a:lstStyle/>
                    <a:p>
                      <a:r>
                        <a:rPr lang="el-GR"/>
                        <a:t>Ναι (1)</a:t>
                      </a:r>
                    </a:p>
                  </a:txBody>
                  <a:tcPr anchor="ctr">
                    <a:lnL>
                      <a:noFill/>
                    </a:lnL>
                    <a:lnR>
                      <a:noFill/>
                    </a:lnR>
                    <a:lnT>
                      <a:noFill/>
                    </a:lnT>
                    <a:lnB>
                      <a:noFill/>
                    </a:lnB>
                  </a:tcPr>
                </a:tc>
                <a:tc>
                  <a:txBody>
                    <a:bodyPr/>
                    <a:lstStyle/>
                    <a:p>
                      <a:r>
                        <a:rPr lang="el-GR"/>
                        <a:t>0</a:t>
                      </a:r>
                    </a:p>
                  </a:txBody>
                  <a:tcPr anchor="ctr">
                    <a:lnL>
                      <a:noFill/>
                    </a:lnL>
                    <a:lnR>
                      <a:noFill/>
                    </a:lnR>
                    <a:lnT>
                      <a:noFill/>
                    </a:lnT>
                    <a:lnB>
                      <a:noFill/>
                    </a:lnB>
                  </a:tcPr>
                </a:tc>
                <a:tc>
                  <a:txBody>
                    <a:bodyPr/>
                    <a:lstStyle/>
                    <a:p>
                      <a:r>
                        <a:rPr lang="el-GR"/>
                        <a:t>180</a:t>
                      </a:r>
                    </a:p>
                  </a:txBody>
                  <a:tcPr anchor="ctr">
                    <a:lnL>
                      <a:noFill/>
                    </a:lnL>
                    <a:lnR>
                      <a:noFill/>
                    </a:lnR>
                    <a:lnT>
                      <a:noFill/>
                    </a:lnT>
                    <a:lnB>
                      <a:noFill/>
                    </a:lnB>
                  </a:tcPr>
                </a:tc>
                <a:extLst>
                  <a:ext uri="{0D108BD9-81ED-4DB2-BD59-A6C34878D82A}">
                    <a16:rowId xmlns:a16="http://schemas.microsoft.com/office/drawing/2014/main" val="2843514873"/>
                  </a:ext>
                </a:extLst>
              </a:tr>
              <a:tr h="0">
                <a:tc>
                  <a:txBody>
                    <a:bodyPr/>
                    <a:lstStyle/>
                    <a:p>
                      <a:r>
                        <a:rPr lang="el-GR"/>
                        <a:t>Ηλικιωμένος</a:t>
                      </a:r>
                    </a:p>
                  </a:txBody>
                  <a:tcPr anchor="ctr">
                    <a:lnL>
                      <a:noFill/>
                    </a:lnL>
                    <a:lnR>
                      <a:noFill/>
                    </a:lnR>
                    <a:lnT>
                      <a:noFill/>
                    </a:lnT>
                    <a:lnB>
                      <a:noFill/>
                    </a:lnB>
                  </a:tcPr>
                </a:tc>
                <a:tc>
                  <a:txBody>
                    <a:bodyPr/>
                    <a:lstStyle/>
                    <a:p>
                      <a:r>
                        <a:rPr lang="el-GR"/>
                        <a:t>Όχι (0)</a:t>
                      </a:r>
                    </a:p>
                  </a:txBody>
                  <a:tcPr anchor="ctr">
                    <a:lnL>
                      <a:noFill/>
                    </a:lnL>
                    <a:lnR>
                      <a:noFill/>
                    </a:lnR>
                    <a:lnT>
                      <a:noFill/>
                    </a:lnT>
                    <a:lnB>
                      <a:noFill/>
                    </a:lnB>
                  </a:tcPr>
                </a:tc>
                <a:tc>
                  <a:txBody>
                    <a:bodyPr/>
                    <a:lstStyle/>
                    <a:p>
                      <a:r>
                        <a:rPr lang="el-GR"/>
                        <a:t>1</a:t>
                      </a:r>
                    </a:p>
                  </a:txBody>
                  <a:tcPr anchor="ctr">
                    <a:lnL>
                      <a:noFill/>
                    </a:lnL>
                    <a:lnR>
                      <a:noFill/>
                    </a:lnR>
                    <a:lnT>
                      <a:noFill/>
                    </a:lnT>
                    <a:lnB>
                      <a:noFill/>
                    </a:lnB>
                  </a:tcPr>
                </a:tc>
                <a:tc>
                  <a:txBody>
                    <a:bodyPr/>
                    <a:lstStyle/>
                    <a:p>
                      <a:r>
                        <a:rPr lang="el-GR"/>
                        <a:t>100</a:t>
                      </a:r>
                    </a:p>
                  </a:txBody>
                  <a:tcPr anchor="ctr">
                    <a:lnL>
                      <a:noFill/>
                    </a:lnL>
                    <a:lnR>
                      <a:noFill/>
                    </a:lnR>
                    <a:lnT>
                      <a:noFill/>
                    </a:lnT>
                    <a:lnB>
                      <a:noFill/>
                    </a:lnB>
                  </a:tcPr>
                </a:tc>
                <a:extLst>
                  <a:ext uri="{0D108BD9-81ED-4DB2-BD59-A6C34878D82A}">
                    <a16:rowId xmlns:a16="http://schemas.microsoft.com/office/drawing/2014/main" val="4214374490"/>
                  </a:ext>
                </a:extLst>
              </a:tr>
              <a:tr h="0">
                <a:tc>
                  <a:txBody>
                    <a:bodyPr/>
                    <a:lstStyle/>
                    <a:p>
                      <a:r>
                        <a:rPr lang="el-GR"/>
                        <a:t>Ηλικιωμένος</a:t>
                      </a:r>
                    </a:p>
                  </a:txBody>
                  <a:tcPr anchor="ctr">
                    <a:lnL>
                      <a:noFill/>
                    </a:lnL>
                    <a:lnR>
                      <a:noFill/>
                    </a:lnR>
                    <a:lnT>
                      <a:noFill/>
                    </a:lnT>
                    <a:lnB>
                      <a:noFill/>
                    </a:lnB>
                  </a:tcPr>
                </a:tc>
                <a:tc>
                  <a:txBody>
                    <a:bodyPr/>
                    <a:lstStyle/>
                    <a:p>
                      <a:r>
                        <a:rPr lang="el-GR"/>
                        <a:t>Όχι (0)</a:t>
                      </a:r>
                    </a:p>
                  </a:txBody>
                  <a:tcPr anchor="ctr">
                    <a:lnL>
                      <a:noFill/>
                    </a:lnL>
                    <a:lnR>
                      <a:noFill/>
                    </a:lnR>
                    <a:lnT>
                      <a:noFill/>
                    </a:lnT>
                    <a:lnB>
                      <a:noFill/>
                    </a:lnB>
                  </a:tcPr>
                </a:tc>
                <a:tc>
                  <a:txBody>
                    <a:bodyPr/>
                    <a:lstStyle/>
                    <a:p>
                      <a:r>
                        <a:rPr lang="el-GR"/>
                        <a:t>0</a:t>
                      </a:r>
                    </a:p>
                  </a:txBody>
                  <a:tcPr anchor="ctr">
                    <a:lnL>
                      <a:noFill/>
                    </a:lnL>
                    <a:lnR>
                      <a:noFill/>
                    </a:lnR>
                    <a:lnT>
                      <a:noFill/>
                    </a:lnT>
                    <a:lnB>
                      <a:noFill/>
                    </a:lnB>
                  </a:tcPr>
                </a:tc>
                <a:tc>
                  <a:txBody>
                    <a:bodyPr/>
                    <a:lstStyle/>
                    <a:p>
                      <a:r>
                        <a:rPr lang="el-GR"/>
                        <a:t>100</a:t>
                      </a:r>
                    </a:p>
                  </a:txBody>
                  <a:tcPr anchor="ctr">
                    <a:lnL>
                      <a:noFill/>
                    </a:lnL>
                    <a:lnR>
                      <a:noFill/>
                    </a:lnR>
                    <a:lnT>
                      <a:noFill/>
                    </a:lnT>
                    <a:lnB>
                      <a:noFill/>
                    </a:lnB>
                  </a:tcPr>
                </a:tc>
                <a:extLst>
                  <a:ext uri="{0D108BD9-81ED-4DB2-BD59-A6C34878D82A}">
                    <a16:rowId xmlns:a16="http://schemas.microsoft.com/office/drawing/2014/main" val="2587042183"/>
                  </a:ext>
                </a:extLst>
              </a:tr>
              <a:tr h="0">
                <a:tc>
                  <a:txBody>
                    <a:bodyPr/>
                    <a:lstStyle/>
                    <a:p>
                      <a:r>
                        <a:rPr lang="el-GR"/>
                        <a:t>Ηλικιωμένος</a:t>
                      </a:r>
                    </a:p>
                  </a:txBody>
                  <a:tcPr anchor="ctr">
                    <a:lnL>
                      <a:noFill/>
                    </a:lnL>
                    <a:lnR>
                      <a:noFill/>
                    </a:lnR>
                    <a:lnT>
                      <a:noFill/>
                    </a:lnT>
                    <a:lnB>
                      <a:noFill/>
                    </a:lnB>
                  </a:tcPr>
                </a:tc>
                <a:tc>
                  <a:txBody>
                    <a:bodyPr/>
                    <a:lstStyle/>
                    <a:p>
                      <a:r>
                        <a:rPr lang="el-GR"/>
                        <a:t>Ναι (1)</a:t>
                      </a:r>
                    </a:p>
                  </a:txBody>
                  <a:tcPr anchor="ctr">
                    <a:lnL>
                      <a:noFill/>
                    </a:lnL>
                    <a:lnR>
                      <a:noFill/>
                    </a:lnR>
                    <a:lnT>
                      <a:noFill/>
                    </a:lnT>
                    <a:lnB>
                      <a:noFill/>
                    </a:lnB>
                  </a:tcPr>
                </a:tc>
                <a:tc>
                  <a:txBody>
                    <a:bodyPr/>
                    <a:lstStyle/>
                    <a:p>
                      <a:r>
                        <a:rPr lang="el-GR"/>
                        <a:t>1</a:t>
                      </a:r>
                    </a:p>
                  </a:txBody>
                  <a:tcPr anchor="ctr">
                    <a:lnL>
                      <a:noFill/>
                    </a:lnL>
                    <a:lnR>
                      <a:noFill/>
                    </a:lnR>
                    <a:lnT>
                      <a:noFill/>
                    </a:lnT>
                    <a:lnB>
                      <a:noFill/>
                    </a:lnB>
                  </a:tcPr>
                </a:tc>
                <a:tc>
                  <a:txBody>
                    <a:bodyPr/>
                    <a:lstStyle/>
                    <a:p>
                      <a:r>
                        <a:rPr lang="el-GR"/>
                        <a:t>80</a:t>
                      </a:r>
                    </a:p>
                  </a:txBody>
                  <a:tcPr anchor="ctr">
                    <a:lnL>
                      <a:noFill/>
                    </a:lnL>
                    <a:lnR>
                      <a:noFill/>
                    </a:lnR>
                    <a:lnT>
                      <a:noFill/>
                    </a:lnT>
                    <a:lnB>
                      <a:noFill/>
                    </a:lnB>
                  </a:tcPr>
                </a:tc>
                <a:extLst>
                  <a:ext uri="{0D108BD9-81ED-4DB2-BD59-A6C34878D82A}">
                    <a16:rowId xmlns:a16="http://schemas.microsoft.com/office/drawing/2014/main" val="1489610336"/>
                  </a:ext>
                </a:extLst>
              </a:tr>
              <a:tr h="0">
                <a:tc>
                  <a:txBody>
                    <a:bodyPr/>
                    <a:lstStyle/>
                    <a:p>
                      <a:r>
                        <a:rPr lang="el-GR"/>
                        <a:t>Ηλικιωμένος</a:t>
                      </a:r>
                    </a:p>
                  </a:txBody>
                  <a:tcPr anchor="ctr">
                    <a:lnL>
                      <a:noFill/>
                    </a:lnL>
                    <a:lnR>
                      <a:noFill/>
                    </a:lnR>
                    <a:lnT>
                      <a:noFill/>
                    </a:lnT>
                    <a:lnB>
                      <a:noFill/>
                    </a:lnB>
                  </a:tcPr>
                </a:tc>
                <a:tc>
                  <a:txBody>
                    <a:bodyPr/>
                    <a:lstStyle/>
                    <a:p>
                      <a:r>
                        <a:rPr lang="el-GR"/>
                        <a:t>Ναι (1)</a:t>
                      </a:r>
                    </a:p>
                  </a:txBody>
                  <a:tcPr anchor="ctr">
                    <a:lnL>
                      <a:noFill/>
                    </a:lnL>
                    <a:lnR>
                      <a:noFill/>
                    </a:lnR>
                    <a:lnT>
                      <a:noFill/>
                    </a:lnT>
                    <a:lnB>
                      <a:noFill/>
                    </a:lnB>
                  </a:tcPr>
                </a:tc>
                <a:tc>
                  <a:txBody>
                    <a:bodyPr/>
                    <a:lstStyle/>
                    <a:p>
                      <a:r>
                        <a:rPr lang="el-GR"/>
                        <a:t>0</a:t>
                      </a:r>
                    </a:p>
                  </a:txBody>
                  <a:tcPr anchor="ctr">
                    <a:lnL>
                      <a:noFill/>
                    </a:lnL>
                    <a:lnR>
                      <a:noFill/>
                    </a:lnR>
                    <a:lnT>
                      <a:noFill/>
                    </a:lnT>
                    <a:lnB>
                      <a:noFill/>
                    </a:lnB>
                  </a:tcPr>
                </a:tc>
                <a:tc>
                  <a:txBody>
                    <a:bodyPr/>
                    <a:lstStyle/>
                    <a:p>
                      <a:r>
                        <a:rPr lang="el-GR" dirty="0"/>
                        <a:t>120</a:t>
                      </a:r>
                    </a:p>
                  </a:txBody>
                  <a:tcPr anchor="ctr">
                    <a:lnL>
                      <a:noFill/>
                    </a:lnL>
                    <a:lnR>
                      <a:noFill/>
                    </a:lnR>
                    <a:lnT>
                      <a:noFill/>
                    </a:lnT>
                    <a:lnB>
                      <a:noFill/>
                    </a:lnB>
                  </a:tcPr>
                </a:tc>
                <a:extLst>
                  <a:ext uri="{0D108BD9-81ED-4DB2-BD59-A6C34878D82A}">
                    <a16:rowId xmlns:a16="http://schemas.microsoft.com/office/drawing/2014/main" val="496920861"/>
                  </a:ext>
                </a:extLst>
              </a:tr>
            </a:tbl>
          </a:graphicData>
        </a:graphic>
      </p:graphicFrame>
    </p:spTree>
    <p:extLst>
      <p:ext uri="{BB962C8B-B14F-4D97-AF65-F5344CB8AC3E}">
        <p14:creationId xmlns:p14="http://schemas.microsoft.com/office/powerpoint/2010/main" val="666661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a:t>
            </a:r>
            <a:r>
              <a:rPr lang="el-GR" baseline="30000" dirty="0" smtClean="0"/>
              <a:t>ο</a:t>
            </a:r>
            <a:r>
              <a:rPr lang="el-GR" dirty="0" smtClean="0"/>
              <a:t> Βήμα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753548" y="2011680"/>
            <a:ext cx="9224152" cy="2999264"/>
          </a:xfrm>
          <a:prstGeom prst="rect">
            <a:avLst/>
          </a:prstGeom>
        </p:spPr>
      </p:pic>
    </p:spTree>
    <p:extLst>
      <p:ext uri="{BB962C8B-B14F-4D97-AF65-F5344CB8AC3E}">
        <p14:creationId xmlns:p14="http://schemas.microsoft.com/office/powerpoint/2010/main" val="3108305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a:t>
            </a:r>
            <a:r>
              <a:rPr lang="el-GR" baseline="30000" dirty="0" smtClean="0"/>
              <a:t>ο</a:t>
            </a:r>
            <a:r>
              <a:rPr lang="el-GR" dirty="0" smtClean="0"/>
              <a:t> Βήμα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955629" y="1690687"/>
            <a:ext cx="10295699" cy="4474981"/>
          </a:xfrm>
          <a:prstGeom prst="rect">
            <a:avLst/>
          </a:prstGeom>
        </p:spPr>
      </p:pic>
    </p:spTree>
    <p:extLst>
      <p:ext uri="{BB962C8B-B14F-4D97-AF65-F5344CB8AC3E}">
        <p14:creationId xmlns:p14="http://schemas.microsoft.com/office/powerpoint/2010/main" val="2972616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6" name="Θέση περιεχομένου 5"/>
          <p:cNvPicPr>
            <a:picLocks noGrp="1" noChangeAspect="1"/>
          </p:cNvPicPr>
          <p:nvPr>
            <p:ph idx="1"/>
          </p:nvPr>
        </p:nvPicPr>
        <p:blipFill>
          <a:blip r:embed="rId2"/>
          <a:stretch>
            <a:fillRect/>
          </a:stretch>
        </p:blipFill>
        <p:spPr>
          <a:xfrm>
            <a:off x="946430" y="2107140"/>
            <a:ext cx="9159868" cy="1478937"/>
          </a:xfrm>
          <a:prstGeom prst="rect">
            <a:avLst/>
          </a:prstGeom>
        </p:spPr>
      </p:pic>
      <p:sp>
        <p:nvSpPr>
          <p:cNvPr id="7" name="TextBox 6"/>
          <p:cNvSpPr txBox="1"/>
          <p:nvPr/>
        </p:nvSpPr>
        <p:spPr>
          <a:xfrm>
            <a:off x="838200" y="2351313"/>
            <a:ext cx="2688772" cy="461665"/>
          </a:xfrm>
          <a:prstGeom prst="rect">
            <a:avLst/>
          </a:prstGeom>
          <a:solidFill>
            <a:schemeClr val="bg1"/>
          </a:solidFill>
        </p:spPr>
        <p:txBody>
          <a:bodyPr wrap="square" rtlCol="0">
            <a:spAutoFit/>
          </a:bodyPr>
          <a:lstStyle/>
          <a:p>
            <a:r>
              <a:rPr lang="el-GR" b="1" dirty="0" smtClean="0"/>
              <a:t>	         </a:t>
            </a:r>
            <a:r>
              <a:rPr lang="el-GR" sz="2400" b="1" dirty="0" smtClean="0"/>
              <a:t>Από την</a:t>
            </a:r>
            <a:r>
              <a:rPr lang="el-GR" b="1" dirty="0" smtClean="0"/>
              <a:t> </a:t>
            </a:r>
            <a:endParaRPr lang="el-GR" b="1" dirty="0"/>
          </a:p>
        </p:txBody>
      </p:sp>
      <p:sp>
        <p:nvSpPr>
          <p:cNvPr id="8" name="TextBox 7"/>
          <p:cNvSpPr txBox="1"/>
          <p:nvPr/>
        </p:nvSpPr>
        <p:spPr>
          <a:xfrm>
            <a:off x="5247249" y="2351313"/>
            <a:ext cx="407962" cy="400110"/>
          </a:xfrm>
          <a:prstGeom prst="rect">
            <a:avLst/>
          </a:prstGeom>
          <a:noFill/>
        </p:spPr>
        <p:txBody>
          <a:bodyPr wrap="square" rtlCol="0">
            <a:spAutoFit/>
          </a:bodyPr>
          <a:lstStyle/>
          <a:p>
            <a:r>
              <a:rPr lang="el-GR" sz="2000" b="1" dirty="0"/>
              <a:t>:</a:t>
            </a:r>
          </a:p>
        </p:txBody>
      </p:sp>
      <p:sp>
        <p:nvSpPr>
          <p:cNvPr id="9" name="Ορθογώνιο 8"/>
          <p:cNvSpPr/>
          <p:nvPr/>
        </p:nvSpPr>
        <p:spPr>
          <a:xfrm>
            <a:off x="1329000" y="4002529"/>
            <a:ext cx="9730947" cy="830997"/>
          </a:xfrm>
          <a:prstGeom prst="rect">
            <a:avLst/>
          </a:prstGeom>
        </p:spPr>
        <p:txBody>
          <a:bodyPr wrap="square">
            <a:spAutoFit/>
          </a:bodyPr>
          <a:lstStyle/>
          <a:p>
            <a:r>
              <a:rPr lang="el-GR" sz="2400" dirty="0" smtClean="0"/>
              <a:t>Αν </a:t>
            </a:r>
            <a:r>
              <a:rPr lang="el-GR" sz="2400" b="1" dirty="0" smtClean="0"/>
              <a:t>όλος ο πληθυσμός έπαιρνε το φάρμακο</a:t>
            </a:r>
            <a:r>
              <a:rPr lang="el-GR" sz="2400" dirty="0" smtClean="0"/>
              <a:t>, τότε </a:t>
            </a:r>
            <a:r>
              <a:rPr lang="el-GR" sz="2400" b="1" dirty="0" smtClean="0"/>
              <a:t>η πιθανότητα θανάτου</a:t>
            </a:r>
            <a:r>
              <a:rPr lang="el-GR" sz="2400" dirty="0" smtClean="0"/>
              <a:t> θα ήταν </a:t>
            </a:r>
            <a:r>
              <a:rPr lang="el-GR" sz="2400" b="1" dirty="0" smtClean="0"/>
              <a:t>25%</a:t>
            </a:r>
            <a:r>
              <a:rPr lang="el-GR" sz="2400" dirty="0" smtClean="0"/>
              <a:t>.</a:t>
            </a:r>
            <a:endParaRPr lang="el-GR" sz="2400" dirty="0"/>
          </a:p>
        </p:txBody>
      </p:sp>
    </p:spTree>
    <p:extLst>
      <p:ext uri="{BB962C8B-B14F-4D97-AF65-F5344CB8AC3E}">
        <p14:creationId xmlns:p14="http://schemas.microsoft.com/office/powerpoint/2010/main" val="4058813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Με τους ίδιους υπολογισμούς για Α=0 προκύπτει:</a:t>
                </a:r>
              </a:p>
              <a:p>
                <a:endParaRPr lang="en-US" dirty="0" smtClean="0"/>
              </a:p>
              <a:p>
                <a:endParaRPr lang="en-US" dirty="0"/>
              </a:p>
              <a:p>
                <a:endParaRPr lang="en-US" dirty="0" smtClean="0"/>
              </a:p>
              <a:p>
                <a:endParaRPr lang="en-US" dirty="0"/>
              </a:p>
              <a:p>
                <a:r>
                  <a:rPr lang="el-GR" dirty="0" smtClean="0"/>
                  <a:t>Συνεπώς η </a:t>
                </a:r>
                <a:r>
                  <a:rPr lang="el-GR" dirty="0" err="1" smtClean="0"/>
                  <a:t>αιτιακή</a:t>
                </a:r>
                <a:r>
                  <a:rPr lang="el-GR" dirty="0" smtClean="0"/>
                  <a:t> επίδραση του φαρμάκου θα είναι: </a:t>
                </a:r>
              </a:p>
              <a:p>
                <a14:m>
                  <m:oMath xmlns:m="http://schemas.openxmlformats.org/officeDocument/2006/math">
                    <m:r>
                      <m:rPr>
                        <m:sty m:val="p"/>
                      </m:rPr>
                      <a:rPr lang="en-US" b="0" i="0" smtClean="0">
                        <a:latin typeface="Cambria Math" panose="02040503050406030204" pitchFamily="18" charset="0"/>
                      </a:rPr>
                      <m:t>Causal</m:t>
                    </m:r>
                    <m:r>
                      <a:rPr lang="en-US" b="0" i="0" smtClean="0">
                        <a:latin typeface="Cambria Math" panose="02040503050406030204" pitchFamily="18" charset="0"/>
                      </a:rPr>
                      <m:t> </m:t>
                    </m:r>
                    <m:r>
                      <m:rPr>
                        <m:sty m:val="p"/>
                      </m:rPr>
                      <a:rPr lang="en-US" b="0" i="0" smtClean="0">
                        <a:latin typeface="Cambria Math" panose="02040503050406030204" pitchFamily="18" charset="0"/>
                      </a:rPr>
                      <m:t>Risk</m:t>
                    </m:r>
                    <m:r>
                      <a:rPr lang="en-US" b="0" i="0" smtClean="0">
                        <a:latin typeface="Cambria Math" panose="02040503050406030204" pitchFamily="18" charset="0"/>
                      </a:rPr>
                      <m:t> </m:t>
                    </m:r>
                    <m:r>
                      <m:rPr>
                        <m:sty m:val="p"/>
                      </m:rPr>
                      <a:rPr lang="en-US" b="0" i="0" smtClean="0">
                        <a:latin typeface="Cambria Math" panose="02040503050406030204" pitchFamily="18" charset="0"/>
                      </a:rPr>
                      <m:t>Difference</m:t>
                    </m:r>
                    <m:r>
                      <a:rPr lang="en-US" b="0" i="0" smtClean="0">
                        <a:latin typeface="Cambria Math" panose="02040503050406030204" pitchFamily="18" charset="0"/>
                      </a:rPr>
                      <m:t>=</m:t>
                    </m:r>
                    <m:r>
                      <m:rPr>
                        <m:sty m:val="p"/>
                      </m:rPr>
                      <a:rPr lang="en-US" b="0" i="0" smtClean="0">
                        <a:latin typeface="Cambria Math" panose="02040503050406030204" pitchFamily="18" charset="0"/>
                      </a:rPr>
                      <m:t>Pr</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1 </m:t>
                        </m:r>
                      </m:sup>
                    </m:sSup>
                  </m:oMath>
                </a14:m>
                <a:r>
                  <a:rPr lang="en-US" dirty="0" smtClean="0"/>
                  <a:t>=1)-</a:t>
                </a:r>
                <a14:m>
                  <m:oMath xmlns:m="http://schemas.openxmlformats.org/officeDocument/2006/math">
                    <m:r>
                      <m:rPr>
                        <m:sty m:val="p"/>
                      </m:rPr>
                      <a:rPr lang="en-US">
                        <a:latin typeface="Cambria Math" panose="02040503050406030204" pitchFamily="18" charset="0"/>
                      </a:rPr>
                      <m:t>Pr</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0 </m:t>
                        </m:r>
                      </m:sup>
                    </m:sSup>
                    <m:r>
                      <m:rPr>
                        <m:nor/>
                      </m:rPr>
                      <a:rPr lang="en-US" dirty="0"/>
                      <m:t>=1)=0.250−0.375=−0.125</m:t>
                    </m:r>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l-GR">
                    <a:noFill/>
                  </a:rPr>
                  <a:t> </a:t>
                </a:r>
              </a:p>
            </p:txBody>
          </p:sp>
        </mc:Fallback>
      </mc:AlternateContent>
      <p:pic>
        <p:nvPicPr>
          <p:cNvPr id="4" name="Εικόνα 3"/>
          <p:cNvPicPr>
            <a:picLocks noChangeAspect="1"/>
          </p:cNvPicPr>
          <p:nvPr/>
        </p:nvPicPr>
        <p:blipFill>
          <a:blip r:embed="rId3"/>
          <a:stretch>
            <a:fillRect/>
          </a:stretch>
        </p:blipFill>
        <p:spPr>
          <a:xfrm>
            <a:off x="838200" y="2549402"/>
            <a:ext cx="11266925" cy="812624"/>
          </a:xfrm>
          <a:prstGeom prst="rect">
            <a:avLst/>
          </a:prstGeom>
        </p:spPr>
      </p:pic>
    </p:spTree>
    <p:extLst>
      <p:ext uri="{BB962C8B-B14F-4D97-AF65-F5344CB8AC3E}">
        <p14:creationId xmlns:p14="http://schemas.microsoft.com/office/powerpoint/2010/main" val="3064807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smtClean="0"/>
              <a:t>Structural Nested Models</a:t>
            </a:r>
            <a:endParaRPr lang="el-GR" dirty="0"/>
          </a:p>
        </p:txBody>
      </p:sp>
      <p:sp>
        <p:nvSpPr>
          <p:cNvPr id="3" name="Υπότιτλος 2"/>
          <p:cNvSpPr>
            <a:spLocks noGrp="1"/>
          </p:cNvSpPr>
          <p:nvPr>
            <p:ph type="subTitle" idx="1"/>
          </p:nvPr>
        </p:nvSpPr>
        <p:spPr/>
        <p:txBody>
          <a:bodyPr/>
          <a:lstStyle/>
          <a:p>
            <a:r>
              <a:rPr lang="en-US" dirty="0" smtClean="0"/>
              <a:t>The g-estimation method</a:t>
            </a:r>
            <a:endParaRPr lang="el-GR" dirty="0"/>
          </a:p>
        </p:txBody>
      </p:sp>
    </p:spTree>
    <p:extLst>
      <p:ext uri="{BB962C8B-B14F-4D97-AF65-F5344CB8AC3E}">
        <p14:creationId xmlns:p14="http://schemas.microsoft.com/office/powerpoint/2010/main" val="125343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Conditional Exchangeability </a:t>
            </a:r>
            <a:r>
              <a:rPr dirty="0" smtClean="0"/>
              <a:t>(</a:t>
            </a:r>
            <a:r>
              <a:rPr lang="el-GR" dirty="0" smtClean="0"/>
              <a:t>Δεσμευμένη </a:t>
            </a:r>
            <a:r>
              <a:rPr dirty="0" err="1" smtClean="0"/>
              <a:t>Αντ</a:t>
            </a:r>
            <a:r>
              <a:rPr dirty="0" smtClean="0"/>
              <a:t>αλλαξιμότητα)</a:t>
            </a:r>
            <a:endParaRPr dirty="0"/>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a:lnSpc>
                <a:spcPct val="150000"/>
              </a:lnSpc>
            </a:pPr>
            <a:r>
              <a:rPr lang="el-GR" dirty="0"/>
              <a:t>Δεδομένων</a:t>
            </a:r>
            <a:r>
              <a:rPr dirty="0"/>
              <a:t> όλων των </a:t>
            </a:r>
            <a:r>
              <a:rPr dirty="0" err="1"/>
              <a:t>συγχυτικών</a:t>
            </a:r>
            <a:r>
              <a:rPr dirty="0"/>
              <a:t> παραγόντων, η </a:t>
            </a:r>
            <a:r>
              <a:rPr lang="el-GR" dirty="0" smtClean="0"/>
              <a:t>λήψη </a:t>
            </a:r>
            <a:r>
              <a:rPr dirty="0" err="1" smtClean="0"/>
              <a:t>θερ</a:t>
            </a:r>
            <a:r>
              <a:rPr dirty="0" smtClean="0"/>
              <a:t>απείας </a:t>
            </a:r>
            <a:r>
              <a:rPr dirty="0"/>
              <a:t>είναι ανεξάρτητη από </a:t>
            </a:r>
            <a:r>
              <a:rPr dirty="0" smtClean="0"/>
              <a:t>τ</a:t>
            </a:r>
            <a:r>
              <a:rPr lang="el-GR" dirty="0" smtClean="0"/>
              <a:t>ην</a:t>
            </a:r>
            <a:r>
              <a:rPr dirty="0" smtClean="0"/>
              <a:t> </a:t>
            </a:r>
            <a:r>
              <a:rPr lang="el-GR" dirty="0" smtClean="0"/>
              <a:t>έκβαση που θα είχε το άτομο στην περίπτωση που δε λάμβανε θεραπεία</a:t>
            </a:r>
            <a:r>
              <a:rPr dirty="0" smtClean="0"/>
              <a:t>. </a:t>
            </a:r>
            <a:endParaRPr lang="el-GR" dirty="0"/>
          </a:p>
          <a:p>
            <a:pPr>
              <a:lnSpc>
                <a:spcPct val="150000"/>
              </a:lnSpc>
            </a:pPr>
            <a:r>
              <a:rPr dirty="0" err="1"/>
              <a:t>Δηλ</a:t>
            </a:r>
            <a:r>
              <a:rPr dirty="0"/>
              <a:t>αδή, μετά τον έλεγχο για τα κατάλληλα χαρακτηριστικά, οι ομάδες θεραπείας και ελέγχου είναι </a:t>
            </a:r>
            <a:r>
              <a:rPr lang="el-GR" dirty="0" smtClean="0"/>
              <a:t>ανταλλάξιμες</a:t>
            </a:r>
            <a:r>
              <a:rPr dirty="0" smtClean="0"/>
              <a:t> </a:t>
            </a:r>
            <a:r>
              <a:rPr dirty="0"/>
              <a:t>όπ</a:t>
            </a:r>
            <a:r>
              <a:rPr dirty="0" err="1"/>
              <a:t>ως</a:t>
            </a:r>
            <a:r>
              <a:rPr dirty="0"/>
              <a:t> </a:t>
            </a:r>
            <a:r>
              <a:rPr dirty="0" err="1"/>
              <a:t>σε</a:t>
            </a:r>
            <a:r>
              <a:rPr dirty="0"/>
              <a:t> </a:t>
            </a:r>
            <a:r>
              <a:rPr dirty="0" err="1"/>
              <a:t>μι</a:t>
            </a:r>
            <a:r>
              <a:rPr dirty="0"/>
              <a:t>α τυχαιοποιημένη μελέτη.</a:t>
            </a:r>
          </a:p>
          <a:p>
            <a:pPr marL="0" indent="0">
              <a:buNone/>
            </a:pPr>
            <a:r>
              <a:rPr dirty="0"/>
              <a:t/>
            </a:r>
            <a:br>
              <a:rPr dirty="0"/>
            </a:br>
            <a:endParaRPr lang="en-US" dirty="0" smtClean="0"/>
          </a:p>
          <a:p>
            <a:pPr marL="0" indent="0">
              <a:buNone/>
            </a:pPr>
            <a:endParaRPr lang="el-GR" dirty="0"/>
          </a:p>
          <a:p>
            <a:r>
              <a:rPr sz="2000" dirty="0"/>
              <a:t>Rosenbaum, P. R., &amp; Rubin, D. B. (1983). The central role of the propensity score in observational studies for causal effects. </a:t>
            </a:r>
            <a:r>
              <a:rPr sz="2000" dirty="0" err="1"/>
              <a:t>Biometrika</a:t>
            </a:r>
            <a:r>
              <a:rPr sz="2000" dirty="0"/>
              <a:t>, 70(1), 41–55.</a:t>
            </a:r>
          </a:p>
        </p:txBody>
      </p:sp>
      <p:pic>
        <p:nvPicPr>
          <p:cNvPr id="4" name="Εικόνα 3"/>
          <p:cNvPicPr>
            <a:picLocks noChangeAspect="1"/>
          </p:cNvPicPr>
          <p:nvPr/>
        </p:nvPicPr>
        <p:blipFill>
          <a:blip r:embed="rId2"/>
          <a:stretch>
            <a:fillRect/>
          </a:stretch>
        </p:blipFill>
        <p:spPr>
          <a:xfrm>
            <a:off x="4480560" y="3857897"/>
            <a:ext cx="3657600" cy="1404258"/>
          </a:xfrm>
          <a:prstGeom prst="rect">
            <a:avLst/>
          </a:prstGeom>
        </p:spPr>
      </p:pic>
    </p:spTree>
    <p:extLst>
      <p:ext uri="{BB962C8B-B14F-4D97-AF65-F5344CB8AC3E}">
        <p14:creationId xmlns:p14="http://schemas.microsoft.com/office/powerpoint/2010/main" val="157260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 structural Nested Model</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388984" y="3072605"/>
            <a:ext cx="11803016" cy="2185193"/>
          </a:xfrm>
          <a:prstGeom prst="rect">
            <a:avLst/>
          </a:prstGeom>
        </p:spPr>
      </p:pic>
    </p:spTree>
    <p:extLst>
      <p:ext uri="{BB962C8B-B14F-4D97-AF65-F5344CB8AC3E}">
        <p14:creationId xmlns:p14="http://schemas.microsoft.com/office/powerpoint/2010/main" val="2171683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The structural Nested Model</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n-US" dirty="0" smtClean="0"/>
                  <a:t>In this equation g = </a:t>
                </a:r>
                <a:r>
                  <a:rPr lang="el-GR" dirty="0" smtClean="0"/>
                  <a:t>α</a:t>
                </a:r>
                <a:r>
                  <a:rPr lang="en-US" baseline="-25000" dirty="0" smtClean="0"/>
                  <a:t>0</a:t>
                </a:r>
                <a:r>
                  <a:rPr lang="en-US" dirty="0" smtClean="0"/>
                  <a:t>,</a:t>
                </a:r>
                <a:r>
                  <a:rPr lang="el-GR" dirty="0" smtClean="0"/>
                  <a:t>α</a:t>
                </a:r>
                <a:r>
                  <a:rPr lang="en-US" baseline="-25000" dirty="0" smtClean="0"/>
                  <a:t>1</a:t>
                </a:r>
                <a:r>
                  <a:rPr lang="en-US" dirty="0" smtClean="0"/>
                  <a:t>,...,</a:t>
                </a:r>
                <a:r>
                  <a:rPr lang="el-GR" b="1" dirty="0" smtClean="0"/>
                  <a:t>α</a:t>
                </a:r>
                <a:r>
                  <a:rPr lang="en-US" b="1" baseline="-25000" dirty="0" smtClean="0"/>
                  <a:t>m</a:t>
                </a:r>
                <a:r>
                  <a:rPr lang="en-US" dirty="0" smtClean="0"/>
                  <a:t>,0,...,0 and g = </a:t>
                </a:r>
                <a:r>
                  <a:rPr lang="el-GR" dirty="0" smtClean="0"/>
                  <a:t>α</a:t>
                </a:r>
                <a:r>
                  <a:rPr lang="en-US" baseline="-25000" dirty="0" smtClean="0"/>
                  <a:t>0</a:t>
                </a:r>
                <a:r>
                  <a:rPr lang="en-US" dirty="0" smtClean="0"/>
                  <a:t>,</a:t>
                </a:r>
                <a:r>
                  <a:rPr lang="el-GR" dirty="0" smtClean="0"/>
                  <a:t>α</a:t>
                </a:r>
                <a:r>
                  <a:rPr lang="en-US" baseline="-25000" dirty="0" smtClean="0"/>
                  <a:t>1</a:t>
                </a:r>
                <a:r>
                  <a:rPr lang="en-US" dirty="0" smtClean="0"/>
                  <a:t>,...,</a:t>
                </a:r>
                <a:r>
                  <a:rPr lang="el-GR" dirty="0" smtClean="0"/>
                  <a:t>α</a:t>
                </a:r>
                <a:r>
                  <a:rPr lang="en-US" baseline="-25000" dirty="0" smtClean="0"/>
                  <a:t>m</a:t>
                </a:r>
                <a:r>
                  <a:rPr lang="en-US" baseline="-25000" dirty="0"/>
                  <a:t>−1</a:t>
                </a:r>
                <a:r>
                  <a:rPr lang="en-US" dirty="0" smtClean="0"/>
                  <a:t>,</a:t>
                </a:r>
                <a:r>
                  <a:rPr lang="en-US" b="1" dirty="0" smtClean="0"/>
                  <a:t>0</a:t>
                </a:r>
                <a:r>
                  <a:rPr lang="en-US" dirty="0" smtClean="0"/>
                  <a:t>,...,0 are </a:t>
                </a:r>
                <a:r>
                  <a:rPr lang="en-US" b="1" dirty="0" smtClean="0"/>
                  <a:t>two regimes that only differ at time m</a:t>
                </a:r>
                <a:r>
                  <a:rPr lang="en-US" dirty="0" smtClean="0"/>
                  <a:t>. </a:t>
                </a:r>
              </a:p>
              <a:p>
                <a:r>
                  <a:rPr lang="en-US" dirty="0" smtClean="0"/>
                  <a:t>In the first one, treatment at m is given (</a:t>
                </a:r>
                <a:r>
                  <a:rPr lang="el-GR" dirty="0" smtClean="0"/>
                  <a:t>α</a:t>
                </a:r>
                <a:r>
                  <a:rPr lang="en-US" baseline="-25000" dirty="0" smtClean="0"/>
                  <a:t>m</a:t>
                </a:r>
                <a:r>
                  <a:rPr lang="en-US" dirty="0" smtClean="0"/>
                  <a:t>), while in the second treatment at m is withheld, i.e. </a:t>
                </a:r>
                <a:r>
                  <a:rPr lang="el-GR" dirty="0" smtClean="0"/>
                  <a:t>α</a:t>
                </a:r>
                <a:r>
                  <a:rPr lang="en-US" baseline="-25000" dirty="0" smtClean="0"/>
                  <a:t>m</a:t>
                </a:r>
                <a:r>
                  <a:rPr lang="en-US" dirty="0" smtClean="0"/>
                  <a:t> = 0 .</a:t>
                </a:r>
              </a:p>
              <a:p>
                <a:r>
                  <a:rPr lang="en-US" dirty="0" smtClean="0"/>
                  <a:t>The term </a:t>
                </a:r>
                <a14:m>
                  <m:oMath xmlns:m="http://schemas.openxmlformats.org/officeDocument/2006/math">
                    <m:r>
                      <a:rPr lang="en-US" i="1" dirty="0" smtClean="0">
                        <a:latin typeface="Cambria Math" panose="02040503050406030204" pitchFamily="18" charset="0"/>
                      </a:rPr>
                      <m:t>𝛾</m:t>
                    </m:r>
                    <m:r>
                      <a:rPr lang="en-US" i="1" baseline="-25000" dirty="0" smtClean="0">
                        <a:latin typeface="Cambria Math" panose="02040503050406030204" pitchFamily="18" charset="0"/>
                      </a:rPr>
                      <m:t>𝑚</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𝑎</m:t>
                        </m:r>
                        <m:r>
                          <a:rPr lang="en-US" i="1" baseline="-25000" dirty="0" smtClean="0">
                            <a:latin typeface="Cambria Math" panose="02040503050406030204" pitchFamily="18" charset="0"/>
                          </a:rPr>
                          <m:t>𝑚</m:t>
                        </m:r>
                        <m:r>
                          <a:rPr lang="en-US" i="1" baseline="-25000" dirty="0" smtClean="0">
                            <a:latin typeface="Cambria Math" panose="02040503050406030204" pitchFamily="18" charset="0"/>
                          </a:rPr>
                          <m:t>−1,</m:t>
                        </m:r>
                        <m:r>
                          <a:rPr lang="en-US" i="1" dirty="0" smtClean="0">
                            <a:latin typeface="Cambria Math" panose="02040503050406030204" pitchFamily="18" charset="0"/>
                          </a:rPr>
                          <m:t>𝑙𝑚</m:t>
                        </m:r>
                        <m:r>
                          <a:rPr lang="en-US" i="1" dirty="0" smtClean="0">
                            <a:latin typeface="Cambria Math" panose="02040503050406030204" pitchFamily="18" charset="0"/>
                          </a:rPr>
                          <m:t>, </m:t>
                        </m:r>
                        <m:sSup>
                          <m:sSupPr>
                            <m:ctrlPr>
                              <a:rPr lang="en-US" i="1" dirty="0" smtClean="0">
                                <a:latin typeface="Cambria Math" panose="02040503050406030204" pitchFamily="18" charset="0"/>
                              </a:rPr>
                            </m:ctrlPr>
                          </m:sSupPr>
                          <m:e>
                            <m:r>
                              <a:rPr lang="en-US" i="1" dirty="0">
                                <a:latin typeface="Cambria Math" panose="02040503050406030204" pitchFamily="18" charset="0"/>
                              </a:rPr>
                              <m:t>𝛽</m:t>
                            </m:r>
                          </m:e>
                          <m:sup>
                            <m:r>
                              <a:rPr lang="en-US" i="1" dirty="0">
                                <a:latin typeface="Cambria Math" panose="02040503050406030204" pitchFamily="18" charset="0"/>
                              </a:rPr>
                              <m:t>∗</m:t>
                            </m:r>
                          </m:sup>
                        </m:sSup>
                      </m:e>
                    </m:d>
                  </m:oMath>
                </a14:m>
                <a:r>
                  <a:rPr lang="en-US" dirty="0" smtClean="0"/>
                  <a:t> gives the effect of the change on treatment at time m to the outcome </a:t>
                </a:r>
              </a:p>
              <a:p>
                <a:pPr lvl="1"/>
                <a:r>
                  <a:rPr lang="en-US" dirty="0" smtClean="0"/>
                  <a:t>It is a function of the covariate and the treatment history</a:t>
                </a:r>
              </a:p>
              <a:p>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𝛽</m:t>
                        </m:r>
                      </m:e>
                      <m:sup>
                        <m:r>
                          <a:rPr lang="en-US" i="1" dirty="0">
                            <a:latin typeface="Cambria Math" panose="02040503050406030204" pitchFamily="18" charset="0"/>
                          </a:rPr>
                          <m:t>∗</m:t>
                        </m:r>
                      </m:sup>
                    </m:sSup>
                  </m:oMath>
                </a14:m>
                <a:r>
                  <a:rPr lang="en-US" dirty="0" smtClean="0"/>
                  <a:t> is an unknown parameter vector, representing the causal effect of treatment</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l-GR">
                    <a:noFill/>
                  </a:rPr>
                  <a:t> </a:t>
                </a:r>
              </a:p>
            </p:txBody>
          </p:sp>
        </mc:Fallback>
      </mc:AlternateContent>
    </p:spTree>
    <p:extLst>
      <p:ext uri="{BB962C8B-B14F-4D97-AF65-F5344CB8AC3E}">
        <p14:creationId xmlns:p14="http://schemas.microsoft.com/office/powerpoint/2010/main" val="103012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Under the null hypothesis: No </a:t>
            </a:r>
            <a:r>
              <a:rPr lang="en-US" dirty="0"/>
              <a:t>causal </a:t>
            </a:r>
            <a:r>
              <a:rPr lang="en-US" dirty="0" smtClean="0"/>
              <a:t>effect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n-US" dirty="0" smtClean="0"/>
                  <a:t>Under the null: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𝛽</m:t>
                        </m:r>
                      </m:e>
                      <m:sup>
                        <m:r>
                          <a:rPr lang="en-US" i="1" dirty="0">
                            <a:latin typeface="Cambria Math" panose="02040503050406030204" pitchFamily="18" charset="0"/>
                          </a:rPr>
                          <m:t>∗</m:t>
                        </m:r>
                      </m:sup>
                    </m:sSup>
                  </m:oMath>
                </a14:m>
                <a:r>
                  <a:rPr lang="en-US" dirty="0" smtClean="0"/>
                  <a:t> = 0</a:t>
                </a:r>
              </a:p>
              <a:p>
                <a:r>
                  <a:rPr lang="en-US" dirty="0" smtClean="0"/>
                  <a:t>The SNM must lead to the conclusion that the expected outcome when treatment is given </a:t>
                </a:r>
                <a:r>
                  <a:rPr lang="en-US" dirty="0"/>
                  <a:t>at </a:t>
                </a:r>
                <a:r>
                  <a:rPr lang="en-US" dirty="0" smtClean="0"/>
                  <a:t>m, </a:t>
                </a:r>
                <a:r>
                  <a:rPr lang="en-US" dirty="0"/>
                  <a:t>is </a:t>
                </a:r>
                <a:r>
                  <a:rPr lang="en-US" dirty="0" smtClean="0"/>
                  <a:t>equal to the expected outcome if treatment at m is withheld.</a:t>
                </a:r>
              </a:p>
              <a:p>
                <a:r>
                  <a:rPr lang="en-US" dirty="0" smtClean="0"/>
                  <a:t>The term </a:t>
                </a:r>
                <a14:m>
                  <m:oMath xmlns:m="http://schemas.openxmlformats.org/officeDocument/2006/math">
                    <m:sSub>
                      <m:sSubPr>
                        <m:ctrlPr>
                          <a:rPr lang="en-US" i="1" dirty="0" smtClean="0">
                            <a:latin typeface="Cambria Math" panose="02040503050406030204" pitchFamily="18" charset="0"/>
                          </a:rPr>
                        </m:ctrlPr>
                      </m:sSubPr>
                      <m:e>
                        <m:r>
                          <a:rPr lang="el-GR" b="0" i="1" dirty="0" smtClean="0">
                            <a:latin typeface="Cambria Math" panose="02040503050406030204" pitchFamily="18" charset="0"/>
                          </a:rPr>
                          <m:t>𝛼</m:t>
                        </m:r>
                      </m:e>
                      <m:sub>
                        <m:r>
                          <a:rPr lang="en-US" b="0" i="1" dirty="0" smtClean="0">
                            <a:latin typeface="Cambria Math" panose="02040503050406030204" pitchFamily="18" charset="0"/>
                          </a:rPr>
                          <m:t>𝑚</m:t>
                        </m:r>
                      </m:sub>
                    </m:sSub>
                    <m:sSub>
                      <m:sSubPr>
                        <m:ctrlPr>
                          <a:rPr lang="en-US" i="1" dirty="0">
                            <a:latin typeface="Cambria Math" panose="02040503050406030204" pitchFamily="18" charset="0"/>
                          </a:rPr>
                        </m:ctrlPr>
                      </m:sSubPr>
                      <m:e>
                        <m:r>
                          <a:rPr lang="el-GR" b="0" i="1" dirty="0" smtClean="0">
                            <a:latin typeface="Cambria Math" panose="02040503050406030204" pitchFamily="18" charset="0"/>
                          </a:rPr>
                          <m:t>𝛾</m:t>
                        </m:r>
                      </m:e>
                      <m:sub>
                        <m:r>
                          <a:rPr lang="en-US" i="1" dirty="0">
                            <a:latin typeface="Cambria Math" panose="02040503050406030204" pitchFamily="18" charset="0"/>
                          </a:rPr>
                          <m:t>𝑚</m:t>
                        </m:r>
                      </m:sub>
                    </m:sSub>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𝛼</m:t>
                        </m:r>
                      </m:e>
                      <m:sub>
                        <m:r>
                          <a:rPr lang="en-US" i="1" dirty="0">
                            <a:latin typeface="Cambria Math" panose="02040503050406030204" pitchFamily="18" charset="0"/>
                          </a:rPr>
                          <m:t>𝑚</m:t>
                        </m:r>
                        <m:r>
                          <a:rPr lang="en-US" b="0"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𝑙</m:t>
                        </m:r>
                      </m:e>
                      <m:sub>
                        <m:r>
                          <a:rPr lang="en-US" i="1" dirty="0">
                            <a:latin typeface="Cambria Math" panose="02040503050406030204" pitchFamily="18" charset="0"/>
                          </a:rPr>
                          <m:t>𝑚</m:t>
                        </m:r>
                      </m:sub>
                    </m:sSub>
                    <m:r>
                      <a:rPr lang="en-US" i="1" dirty="0" smtClean="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𝛽</m:t>
                        </m:r>
                      </m:e>
                      <m:sup>
                        <m:r>
                          <a:rPr lang="en-US" i="1" dirty="0">
                            <a:latin typeface="Cambria Math" panose="02040503050406030204" pitchFamily="18" charset="0"/>
                          </a:rPr>
                          <m:t>∗</m:t>
                        </m:r>
                      </m:sup>
                    </m:sSup>
                    <m:r>
                      <a:rPr lang="en-US" i="1" dirty="0" smtClean="0">
                        <a:latin typeface="Cambria Math" panose="02040503050406030204" pitchFamily="18" charset="0"/>
                      </a:rPr>
                      <m:t>] </m:t>
                    </m:r>
                  </m:oMath>
                </a14:m>
                <a:r>
                  <a:rPr lang="en-US" dirty="0" smtClean="0"/>
                  <a:t>must be equal to 0 for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𝛽</m:t>
                        </m:r>
                      </m:e>
                      <m:sup>
                        <m:r>
                          <a:rPr lang="en-US" i="1" dirty="0">
                            <a:latin typeface="Cambria Math" panose="02040503050406030204" pitchFamily="18" charset="0"/>
                          </a:rPr>
                          <m:t>∗</m:t>
                        </m:r>
                      </m:sup>
                    </m:sSup>
                  </m:oMath>
                </a14:m>
                <a:r>
                  <a:rPr lang="en-US" dirty="0"/>
                  <a:t> = 0, for all values of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𝛼</m:t>
                        </m:r>
                      </m:e>
                      <m:sub>
                        <m:r>
                          <a:rPr lang="en-US" i="1" dirty="0">
                            <a:latin typeface="Cambria Math" panose="02040503050406030204" pitchFamily="18" charset="0"/>
                          </a:rPr>
                          <m:t>𝑚</m:t>
                        </m:r>
                      </m:sub>
                    </m:sSub>
                  </m:oMath>
                </a14:m>
                <a:r>
                  <a:rPr lang="en-US" dirty="0"/>
                  <a:t>. </a:t>
                </a:r>
                <a:endParaRPr lang="en-US" dirty="0" smtClean="0"/>
              </a:p>
              <a:p>
                <a:r>
                  <a:rPr lang="en-US" dirty="0" smtClean="0"/>
                  <a:t>Thus</a:t>
                </a:r>
                <a:r>
                  <a:rPr lang="en-US" dirty="0"/>
                  <a:t>, the function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𝛾</m:t>
                        </m:r>
                      </m:e>
                      <m:sub>
                        <m:r>
                          <a:rPr lang="en-US" i="1" dirty="0">
                            <a:latin typeface="Cambria Math" panose="02040503050406030204" pitchFamily="18" charset="0"/>
                          </a:rPr>
                          <m:t>𝑚</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𝛼</m:t>
                        </m:r>
                      </m:e>
                      <m:sub>
                        <m:r>
                          <a:rPr lang="en-US" i="1" dirty="0">
                            <a:latin typeface="Cambria Math" panose="02040503050406030204" pitchFamily="18" charset="0"/>
                          </a:rPr>
                          <m:t>𝑚</m:t>
                        </m:r>
                        <m:r>
                          <a:rPr lang="en-US" b="0" i="1" dirty="0" smtClean="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𝑙</m:t>
                        </m:r>
                      </m:e>
                      <m:sub>
                        <m:r>
                          <a:rPr lang="en-US" i="1" dirty="0">
                            <a:latin typeface="Cambria Math" panose="02040503050406030204" pitchFamily="18" charset="0"/>
                          </a:rPr>
                          <m:t>𝑚</m:t>
                        </m:r>
                      </m:sub>
                    </m:sSub>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𝛽</m:t>
                        </m:r>
                      </m:e>
                      <m:sup>
                        <m:r>
                          <a:rPr lang="en-US" i="1" dirty="0">
                            <a:latin typeface="Cambria Math" panose="02040503050406030204" pitchFamily="18" charset="0"/>
                          </a:rPr>
                          <m:t>∗</m:t>
                        </m:r>
                      </m:sup>
                    </m:sSup>
                    <m:r>
                      <a:rPr lang="en-US" i="1" dirty="0">
                        <a:latin typeface="Cambria Math" panose="02040503050406030204" pitchFamily="18" charset="0"/>
                      </a:rPr>
                      <m:t>]</m:t>
                    </m:r>
                  </m:oMath>
                </a14:m>
                <a:r>
                  <a:rPr lang="en-US" dirty="0" smtClean="0"/>
                  <a:t> under the null becomes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𝛾</m:t>
                        </m:r>
                      </m:e>
                      <m:sub>
                        <m:r>
                          <a:rPr lang="en-US" i="1" dirty="0">
                            <a:latin typeface="Cambria Math" panose="02040503050406030204" pitchFamily="18" charset="0"/>
                          </a:rPr>
                          <m:t>𝑚</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l-GR" i="1" dirty="0">
                            <a:latin typeface="Cambria Math" panose="02040503050406030204" pitchFamily="18" charset="0"/>
                          </a:rPr>
                          <m:t>𝛼</m:t>
                        </m:r>
                      </m:e>
                      <m:sub>
                        <m:r>
                          <a:rPr lang="en-US" i="1" dirty="0">
                            <a:latin typeface="Cambria Math" panose="02040503050406030204" pitchFamily="18" charset="0"/>
                          </a:rPr>
                          <m:t>𝑚</m:t>
                        </m:r>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𝑙</m:t>
                        </m:r>
                      </m:e>
                      <m:sub>
                        <m:r>
                          <a:rPr lang="en-US" i="1" dirty="0">
                            <a:latin typeface="Cambria Math" panose="02040503050406030204" pitchFamily="18" charset="0"/>
                          </a:rPr>
                          <m:t>𝑚</m:t>
                        </m:r>
                      </m:sub>
                    </m:sSub>
                    <m:r>
                      <a:rPr lang="en-US" i="1" dirty="0">
                        <a:latin typeface="Cambria Math" panose="02040503050406030204" pitchFamily="18" charset="0"/>
                      </a:rPr>
                      <m:t>,</m:t>
                    </m:r>
                    <m:r>
                      <a:rPr lang="en-US" b="0" i="1" dirty="0" smtClean="0">
                        <a:latin typeface="Cambria Math" panose="02040503050406030204" pitchFamily="18" charset="0"/>
                      </a:rPr>
                      <m:t>0</m:t>
                    </m:r>
                    <m:r>
                      <a:rPr lang="en-US" i="1" dirty="0">
                        <a:latin typeface="Cambria Math" panose="02040503050406030204" pitchFamily="18" charset="0"/>
                      </a:rPr>
                      <m:t>]</m:t>
                    </m:r>
                  </m:oMath>
                </a14:m>
                <a:r>
                  <a:rPr lang="en-US" dirty="0"/>
                  <a:t> = </a:t>
                </a:r>
                <a:r>
                  <a:rPr lang="en-US" dirty="0" smtClean="0"/>
                  <a:t>0, whatever the treatment history and the covariate pattern.</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l-GR">
                    <a:noFill/>
                  </a:rPr>
                  <a:t> </a:t>
                </a:r>
              </a:p>
            </p:txBody>
          </p:sp>
        </mc:Fallback>
      </mc:AlternateContent>
    </p:spTree>
    <p:extLst>
      <p:ext uri="{BB962C8B-B14F-4D97-AF65-F5344CB8AC3E}">
        <p14:creationId xmlns:p14="http://schemas.microsoft.com/office/powerpoint/2010/main" val="31176733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n-US" dirty="0" smtClean="0"/>
              <a:t>The function </a:t>
            </a:r>
            <a:r>
              <a:rPr lang="en-US" dirty="0" err="1" smtClean="0"/>
              <a:t>γ</a:t>
            </a:r>
            <a:r>
              <a:rPr lang="en-US" baseline="-25000" dirty="0" err="1" smtClean="0"/>
              <a:t>m</a:t>
            </a:r>
            <a:r>
              <a:rPr lang="en-US" dirty="0" smtClean="0"/>
              <a:t> can be constant e.g. β or a function of the time point m, for example β</a:t>
            </a:r>
            <a:r>
              <a:rPr lang="en-US" baseline="-25000" dirty="0"/>
              <a:t>0</a:t>
            </a:r>
            <a:r>
              <a:rPr lang="en-US" dirty="0" smtClean="0"/>
              <a:t> + β</a:t>
            </a:r>
            <a:r>
              <a:rPr lang="en-US" baseline="-25000" dirty="0"/>
              <a:t>1</a:t>
            </a:r>
            <a:r>
              <a:rPr lang="en-US" dirty="0" smtClean="0"/>
              <a:t>m. </a:t>
            </a:r>
          </a:p>
          <a:p>
            <a:r>
              <a:rPr lang="en-US" dirty="0" smtClean="0"/>
              <a:t>Else, it can depend on both the time point and the current treatment am, and take the form </a:t>
            </a:r>
            <a:r>
              <a:rPr lang="en-US" dirty="0"/>
              <a:t>β</a:t>
            </a:r>
            <a:r>
              <a:rPr lang="en-US" baseline="-25000" dirty="0"/>
              <a:t>0</a:t>
            </a:r>
            <a:r>
              <a:rPr lang="en-US" dirty="0"/>
              <a:t> + β</a:t>
            </a:r>
            <a:r>
              <a:rPr lang="en-US" baseline="-25000" dirty="0"/>
              <a:t>1</a:t>
            </a:r>
            <a:r>
              <a:rPr lang="en-US" dirty="0"/>
              <a:t>m +</a:t>
            </a:r>
            <a:r>
              <a:rPr lang="en-US" dirty="0" smtClean="0"/>
              <a:t>β</a:t>
            </a:r>
            <a:r>
              <a:rPr lang="en-US" baseline="-25000" dirty="0" smtClean="0"/>
              <a:t>2</a:t>
            </a:r>
            <a:r>
              <a:rPr lang="el-GR" dirty="0" smtClean="0"/>
              <a:t>α</a:t>
            </a:r>
            <a:r>
              <a:rPr lang="en-US" baseline="-25000" dirty="0" smtClean="0"/>
              <a:t>m</a:t>
            </a:r>
            <a:r>
              <a:rPr lang="en-US" dirty="0" smtClean="0"/>
              <a:t>; </a:t>
            </a:r>
            <a:endParaRPr lang="el-GR" dirty="0" smtClean="0"/>
          </a:p>
          <a:p>
            <a:r>
              <a:rPr lang="en-US" dirty="0" err="1" smtClean="0"/>
              <a:t>γ</a:t>
            </a:r>
            <a:r>
              <a:rPr lang="en-US" baseline="-25000" dirty="0" err="1" smtClean="0"/>
              <a:t>m</a:t>
            </a:r>
            <a:r>
              <a:rPr lang="en-US" dirty="0" smtClean="0"/>
              <a:t> can take a more complicated form and be a function of a vector of covariates, treatment history or even an interaction between them</a:t>
            </a:r>
            <a:endParaRPr lang="el-GR" dirty="0" smtClean="0"/>
          </a:p>
          <a:p>
            <a:r>
              <a:rPr lang="en-US" dirty="0" smtClean="0"/>
              <a:t>SNM</a:t>
            </a:r>
            <a:r>
              <a:rPr lang="en-US" dirty="0"/>
              <a:t>s</a:t>
            </a:r>
            <a:r>
              <a:rPr lang="en-US" dirty="0" smtClean="0"/>
              <a:t> are flexible enough to provide estimates for the degree to which past treatment or covariate history modifies the effect of current treatment.</a:t>
            </a:r>
            <a:endParaRPr lang="el-GR" dirty="0"/>
          </a:p>
        </p:txBody>
      </p:sp>
    </p:spTree>
    <p:extLst>
      <p:ext uri="{BB962C8B-B14F-4D97-AF65-F5344CB8AC3E}">
        <p14:creationId xmlns:p14="http://schemas.microsoft.com/office/powerpoint/2010/main" val="303167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The structural Nested </a:t>
            </a:r>
            <a:r>
              <a:rPr lang="en-US" dirty="0" smtClean="0"/>
              <a:t>Model hypothesis test</a:t>
            </a:r>
            <a:endParaRPr lang="el-GR" dirty="0"/>
          </a:p>
        </p:txBody>
      </p:sp>
      <p:sp>
        <p:nvSpPr>
          <p:cNvPr id="3" name="Θέση περιεχομένου 2"/>
          <p:cNvSpPr>
            <a:spLocks noGrp="1"/>
          </p:cNvSpPr>
          <p:nvPr>
            <p:ph idx="1"/>
          </p:nvPr>
        </p:nvSpPr>
        <p:spPr/>
        <p:txBody>
          <a:bodyPr/>
          <a:lstStyle/>
          <a:p>
            <a:r>
              <a:rPr lang="en-US" dirty="0" smtClean="0"/>
              <a:t>The estimation method of the SNM parameters is called the g-estimation method.</a:t>
            </a:r>
          </a:p>
          <a:p>
            <a:r>
              <a:rPr lang="en-US" dirty="0" smtClean="0"/>
              <a:t>The </a:t>
            </a:r>
            <a:r>
              <a:rPr lang="en-US" dirty="0"/>
              <a:t>g-estimation method relies directly on the conditional exchangeability assumption</a:t>
            </a:r>
            <a:r>
              <a:rPr lang="en-US" dirty="0" smtClean="0"/>
              <a:t>.</a:t>
            </a:r>
          </a:p>
          <a:p>
            <a:r>
              <a:rPr lang="en-US" dirty="0" smtClean="0"/>
              <a:t>Recall that given the pre-treatment parameters, the counterfactual outcome is independent of the treatment given</a:t>
            </a:r>
            <a:endParaRPr lang="el-GR" dirty="0"/>
          </a:p>
          <a:p>
            <a:endParaRPr lang="el-GR" dirty="0"/>
          </a:p>
        </p:txBody>
      </p:sp>
    </p:spTree>
    <p:extLst>
      <p:ext uri="{BB962C8B-B14F-4D97-AF65-F5344CB8AC3E}">
        <p14:creationId xmlns:p14="http://schemas.microsoft.com/office/powerpoint/2010/main" val="1705318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Illustration</a:t>
            </a:r>
            <a:endParaRPr lang="el-GR" dirty="0"/>
          </a:p>
        </p:txBody>
      </p:sp>
      <p:sp>
        <p:nvSpPr>
          <p:cNvPr id="3" name="Θέση περιεχομένου 2"/>
          <p:cNvSpPr>
            <a:spLocks noGrp="1"/>
          </p:cNvSpPr>
          <p:nvPr>
            <p:ph idx="1"/>
          </p:nvPr>
        </p:nvSpPr>
        <p:spPr/>
        <p:txBody>
          <a:bodyPr/>
          <a:lstStyle/>
          <a:p>
            <a:r>
              <a:rPr lang="en-US" dirty="0" smtClean="0"/>
              <a:t>N=1500</a:t>
            </a:r>
          </a:p>
          <a:p>
            <a:r>
              <a:rPr lang="en-US" dirty="0" smtClean="0"/>
              <a:t>Treatment at m=0 is given to them randomly. </a:t>
            </a:r>
          </a:p>
          <a:p>
            <a:r>
              <a:rPr lang="en-US" dirty="0" smtClean="0"/>
              <a:t>The study aims to estimate the effect of a binary treatment A</a:t>
            </a:r>
            <a:r>
              <a:rPr lang="en-US" baseline="-25000" dirty="0" smtClean="0"/>
              <a:t>m</a:t>
            </a:r>
            <a:r>
              <a:rPr lang="en-US" dirty="0" smtClean="0"/>
              <a:t> on a continuous outcome Y. </a:t>
            </a:r>
          </a:p>
          <a:p>
            <a:r>
              <a:rPr lang="en-US" dirty="0" smtClean="0"/>
              <a:t>Patients are evaluated at two visits, thus m = {0,1} </a:t>
            </a:r>
          </a:p>
          <a:p>
            <a:endParaRPr lang="en-US" dirty="0"/>
          </a:p>
          <a:p>
            <a:r>
              <a:rPr lang="en-US" dirty="0" smtClean="0"/>
              <a:t>The outcome is evaluated after treatment at m=1 is given</a:t>
            </a:r>
          </a:p>
          <a:p>
            <a:endParaRPr lang="en-US" dirty="0"/>
          </a:p>
        </p:txBody>
      </p:sp>
    </p:spTree>
    <p:extLst>
      <p:ext uri="{BB962C8B-B14F-4D97-AF65-F5344CB8AC3E}">
        <p14:creationId xmlns:p14="http://schemas.microsoft.com/office/powerpoint/2010/main" val="113576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We assume the SNM:</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360218" y="1634635"/>
            <a:ext cx="11151541" cy="3470564"/>
          </a:xfrm>
          <a:prstGeom prst="rect">
            <a:avLst/>
          </a:prstGeom>
        </p:spPr>
      </p:pic>
      <mc:AlternateContent xmlns:mc="http://schemas.openxmlformats.org/markup-compatibility/2006" xmlns:a14="http://schemas.microsoft.com/office/drawing/2010/main">
        <mc:Choice Requires="a14">
          <p:sp>
            <p:nvSpPr>
              <p:cNvPr id="3" name="Ορθογώνιο 2"/>
              <p:cNvSpPr/>
              <p:nvPr/>
            </p:nvSpPr>
            <p:spPr>
              <a:xfrm>
                <a:off x="1476104" y="2177420"/>
                <a:ext cx="9160444" cy="923330"/>
              </a:xfrm>
              <a:prstGeom prst="rect">
                <a:avLst/>
              </a:prstGeom>
            </p:spPr>
            <p:txBody>
              <a:bodyPr wrap="square">
                <a:spAutoFit/>
              </a:bodyPr>
              <a:lstStyle/>
              <a:p>
                <a:r>
                  <a:rPr lang="en-US" dirty="0"/>
                  <a:t> </a:t>
                </a:r>
                <a:r>
                  <a:rPr lang="en-US" dirty="0" smtClean="0"/>
                  <a:t>Model for the </a:t>
                </a:r>
                <a:r>
                  <a:rPr lang="en-US" dirty="0"/>
                  <a:t>effect of treatment at m=0, when treatment at m=1 is not yet given, i.e. </a:t>
                </a:r>
                <a:r>
                  <a:rPr lang="el-GR" dirty="0" smtClean="0"/>
                  <a:t>α</a:t>
                </a:r>
                <a:r>
                  <a:rPr lang="en-US" baseline="-25000" dirty="0" smtClean="0"/>
                  <a:t>1</a:t>
                </a:r>
                <a:r>
                  <a:rPr lang="en-US" dirty="0" smtClean="0"/>
                  <a:t> </a:t>
                </a:r>
                <a:r>
                  <a:rPr lang="en-US" dirty="0"/>
                  <a:t>= </a:t>
                </a:r>
                <a:r>
                  <a:rPr lang="en-US" dirty="0" smtClean="0"/>
                  <a:t>0.</a:t>
                </a:r>
              </a:p>
              <a:p>
                <a14:m>
                  <m:oMath xmlns:m="http://schemas.openxmlformats.org/officeDocument/2006/math">
                    <m:sSubSup>
                      <m:sSubSupPr>
                        <m:ctrlPr>
                          <a:rPr lang="en-US" i="1" dirty="0" smtClean="0">
                            <a:latin typeface="Cambria Math" panose="02040503050406030204" pitchFamily="18" charset="0"/>
                          </a:rPr>
                        </m:ctrlPr>
                      </m:sSubSupPr>
                      <m:e>
                        <m:r>
                          <a:rPr lang="el-GR" b="1" i="1" dirty="0" smtClean="0">
                            <a:latin typeface="Cambria Math" panose="02040503050406030204" pitchFamily="18" charset="0"/>
                          </a:rPr>
                          <m:t>𝜷</m:t>
                        </m:r>
                      </m:e>
                      <m:sub>
                        <m:r>
                          <a:rPr lang="el-GR" b="0" i="1" dirty="0" smtClean="0">
                            <a:latin typeface="Cambria Math" panose="02040503050406030204" pitchFamily="18" charset="0"/>
                          </a:rPr>
                          <m:t>0</m:t>
                        </m:r>
                      </m:sub>
                      <m:sup>
                        <m:r>
                          <a:rPr lang="el-GR" b="0" i="1" dirty="0" smtClean="0">
                            <a:latin typeface="Cambria Math" panose="02040503050406030204" pitchFamily="18" charset="0"/>
                          </a:rPr>
                          <m:t>∗</m:t>
                        </m:r>
                      </m:sup>
                    </m:sSubSup>
                    <m:r>
                      <a:rPr lang="en-US" i="1" dirty="0">
                        <a:latin typeface="Cambria Math" panose="02040503050406030204" pitchFamily="18" charset="0"/>
                      </a:rPr>
                      <m:t> </m:t>
                    </m:r>
                  </m:oMath>
                </a14:m>
                <a:r>
                  <a:rPr lang="en-US" dirty="0"/>
                  <a:t>corresponds to the </a:t>
                </a:r>
                <a:r>
                  <a:rPr lang="en-US" dirty="0" smtClean="0"/>
                  <a:t>counterfactual effect </a:t>
                </a:r>
                <a:r>
                  <a:rPr lang="en-US" dirty="0"/>
                  <a:t>of treatment at the first visit. </a:t>
                </a:r>
              </a:p>
              <a:p>
                <a:endParaRPr lang="el-GR" dirty="0"/>
              </a:p>
            </p:txBody>
          </p:sp>
        </mc:Choice>
        <mc:Fallback xmlns="">
          <p:sp>
            <p:nvSpPr>
              <p:cNvPr id="3" name="Ορθογώνιο 2"/>
              <p:cNvSpPr>
                <a:spLocks noRot="1" noChangeAspect="1" noMove="1" noResize="1" noEditPoints="1" noAdjustHandles="1" noChangeArrowheads="1" noChangeShapeType="1" noTextEdit="1"/>
              </p:cNvSpPr>
              <p:nvPr/>
            </p:nvSpPr>
            <p:spPr>
              <a:xfrm>
                <a:off x="1476104" y="2177420"/>
                <a:ext cx="9160444" cy="923330"/>
              </a:xfrm>
              <a:prstGeom prst="rect">
                <a:avLst/>
              </a:prstGeom>
              <a:blipFill>
                <a:blip r:embed="rId3"/>
                <a:stretch>
                  <a:fillRect l="-200" t="-328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92653" y="5446753"/>
                <a:ext cx="11198604" cy="1232902"/>
              </a:xfrm>
              <a:prstGeom prst="rect">
                <a:avLst/>
              </a:prstGeom>
              <a:noFill/>
            </p:spPr>
            <p:txBody>
              <a:bodyPr wrap="square" rtlCol="0">
                <a:spAutoFit/>
              </a:bodyPr>
              <a:lstStyle/>
              <a:p>
                <a:r>
                  <a:rPr lang="en-US" dirty="0"/>
                  <a:t>Model for the </a:t>
                </a:r>
                <a:r>
                  <a:rPr lang="en-US" dirty="0" smtClean="0"/>
                  <a:t>effect of treatment at m=1, taking into account if treatment at m=0 was given or not.</a:t>
                </a:r>
              </a:p>
              <a:p>
                <a:r>
                  <a:rPr lang="en-US" dirty="0" smtClean="0"/>
                  <a:t>If </a:t>
                </a:r>
                <a:r>
                  <a:rPr lang="en-US" dirty="0"/>
                  <a:t>treatment at m=0 was not </a:t>
                </a:r>
                <a:r>
                  <a:rPr lang="en-US" dirty="0" smtClean="0"/>
                  <a:t>given, </a:t>
                </a:r>
                <a:r>
                  <a:rPr lang="en-US" dirty="0"/>
                  <a:t>i.e. </a:t>
                </a:r>
                <a:r>
                  <a:rPr lang="el-GR" dirty="0" smtClean="0"/>
                  <a:t>α</a:t>
                </a:r>
                <a:r>
                  <a:rPr lang="en-US" baseline="-25000" dirty="0" smtClean="0"/>
                  <a:t>0</a:t>
                </a:r>
                <a:r>
                  <a:rPr lang="en-US" dirty="0" smtClean="0"/>
                  <a:t> </a:t>
                </a:r>
                <a:r>
                  <a:rPr lang="en-US" dirty="0"/>
                  <a:t>= 0 treatment at m=1 provokes a change on Y equal to </a:t>
                </a:r>
                <a14:m>
                  <m:oMath xmlns:m="http://schemas.openxmlformats.org/officeDocument/2006/math">
                    <m:sSubSup>
                      <m:sSubSupPr>
                        <m:ctrlPr>
                          <a:rPr lang="en-US" i="1" dirty="0">
                            <a:latin typeface="Cambria Math" panose="02040503050406030204" pitchFamily="18" charset="0"/>
                          </a:rPr>
                        </m:ctrlPr>
                      </m:sSubSupPr>
                      <m:e>
                        <m:r>
                          <a:rPr lang="el-GR" b="1" i="1" dirty="0">
                            <a:latin typeface="Cambria Math" panose="02040503050406030204" pitchFamily="18" charset="0"/>
                          </a:rPr>
                          <m:t>𝜷</m:t>
                        </m:r>
                      </m:e>
                      <m:sub>
                        <m:r>
                          <a:rPr lang="el-GR" b="0" i="1" dirty="0" smtClean="0">
                            <a:latin typeface="Cambria Math" panose="02040503050406030204" pitchFamily="18" charset="0"/>
                          </a:rPr>
                          <m:t>1,1</m:t>
                        </m:r>
                      </m:sub>
                      <m:sup>
                        <m:r>
                          <a:rPr lang="el-GR" i="1" dirty="0">
                            <a:latin typeface="Cambria Math" panose="02040503050406030204" pitchFamily="18" charset="0"/>
                          </a:rPr>
                          <m:t>∗</m:t>
                        </m:r>
                      </m:sup>
                    </m:sSubSup>
                  </m:oMath>
                </a14:m>
                <a:r>
                  <a:rPr lang="en-US" dirty="0" smtClean="0"/>
                  <a:t>.</a:t>
                </a:r>
                <a:endParaRPr lang="el-GR" dirty="0" smtClean="0"/>
              </a:p>
              <a:p>
                <a:r>
                  <a:rPr lang="en-US" dirty="0"/>
                  <a:t>if treatment at m=0 was </a:t>
                </a:r>
                <a:r>
                  <a:rPr lang="en-US" dirty="0" smtClean="0"/>
                  <a:t>given </a:t>
                </a:r>
                <a:r>
                  <a:rPr lang="en-US" dirty="0"/>
                  <a:t>i.e. </a:t>
                </a:r>
                <a:r>
                  <a:rPr lang="el-GR" dirty="0"/>
                  <a:t>α</a:t>
                </a:r>
                <a:r>
                  <a:rPr lang="en-US" baseline="-25000" dirty="0"/>
                  <a:t>0</a:t>
                </a:r>
                <a:r>
                  <a:rPr lang="en-US" dirty="0" smtClean="0"/>
                  <a:t> </a:t>
                </a:r>
                <a:r>
                  <a:rPr lang="en-US" dirty="0"/>
                  <a:t>= 1, then treatment administration at m=1 as well, provokes a change on Y equal to </a:t>
                </a:r>
                <a14:m>
                  <m:oMath xmlns:m="http://schemas.openxmlformats.org/officeDocument/2006/math">
                    <m:sSubSup>
                      <m:sSubSupPr>
                        <m:ctrlPr>
                          <a:rPr lang="en-US" i="1" dirty="0">
                            <a:latin typeface="Cambria Math" panose="02040503050406030204" pitchFamily="18" charset="0"/>
                          </a:rPr>
                        </m:ctrlPr>
                      </m:sSubSupPr>
                      <m:e>
                        <m:r>
                          <a:rPr lang="el-GR" b="1" i="1" dirty="0">
                            <a:latin typeface="Cambria Math" panose="02040503050406030204" pitchFamily="18" charset="0"/>
                          </a:rPr>
                          <m:t>𝜷</m:t>
                        </m:r>
                      </m:e>
                      <m:sub>
                        <m:r>
                          <a:rPr lang="el-GR" i="1" dirty="0">
                            <a:latin typeface="Cambria Math" panose="02040503050406030204" pitchFamily="18" charset="0"/>
                          </a:rPr>
                          <m:t>1,1</m:t>
                        </m:r>
                      </m:sub>
                      <m:sup>
                        <m:r>
                          <a:rPr lang="el-GR" i="1" dirty="0">
                            <a:latin typeface="Cambria Math" panose="02040503050406030204" pitchFamily="18" charset="0"/>
                          </a:rPr>
                          <m:t>∗</m:t>
                        </m:r>
                      </m:sup>
                    </m:sSubSup>
                  </m:oMath>
                </a14:m>
                <a:r>
                  <a:rPr lang="en-US" dirty="0"/>
                  <a:t>+ </a:t>
                </a:r>
                <a14:m>
                  <m:oMath xmlns:m="http://schemas.openxmlformats.org/officeDocument/2006/math">
                    <m:sSubSup>
                      <m:sSubSupPr>
                        <m:ctrlPr>
                          <a:rPr lang="en-US" i="1" dirty="0">
                            <a:latin typeface="Cambria Math" panose="02040503050406030204" pitchFamily="18" charset="0"/>
                          </a:rPr>
                        </m:ctrlPr>
                      </m:sSubSupPr>
                      <m:e>
                        <m:r>
                          <a:rPr lang="el-GR" b="1" i="1" dirty="0">
                            <a:latin typeface="Cambria Math" panose="02040503050406030204" pitchFamily="18" charset="0"/>
                          </a:rPr>
                          <m:t>𝜷</m:t>
                        </m:r>
                      </m:e>
                      <m:sub>
                        <m:r>
                          <a:rPr lang="el-GR" i="1" dirty="0">
                            <a:latin typeface="Cambria Math" panose="02040503050406030204" pitchFamily="18" charset="0"/>
                          </a:rPr>
                          <m:t>1,</m:t>
                        </m:r>
                        <m:r>
                          <a:rPr lang="el-GR" b="0" i="1" dirty="0" smtClean="0">
                            <a:latin typeface="Cambria Math" panose="02040503050406030204" pitchFamily="18" charset="0"/>
                          </a:rPr>
                          <m:t>2</m:t>
                        </m:r>
                      </m:sub>
                      <m:sup>
                        <m:r>
                          <a:rPr lang="el-GR" i="1" dirty="0">
                            <a:latin typeface="Cambria Math" panose="02040503050406030204" pitchFamily="18" charset="0"/>
                          </a:rPr>
                          <m:t>∗</m:t>
                        </m:r>
                      </m:sup>
                    </m:sSubSup>
                  </m:oMath>
                </a14:m>
                <a:endParaRPr lang="el-GR" dirty="0"/>
              </a:p>
            </p:txBody>
          </p:sp>
        </mc:Choice>
        <mc:Fallback xmlns="">
          <p:sp>
            <p:nvSpPr>
              <p:cNvPr id="4" name="TextBox 3"/>
              <p:cNvSpPr txBox="1">
                <a:spLocks noRot="1" noChangeAspect="1" noMove="1" noResize="1" noEditPoints="1" noAdjustHandles="1" noChangeArrowheads="1" noChangeShapeType="1" noTextEdit="1"/>
              </p:cNvSpPr>
              <p:nvPr/>
            </p:nvSpPr>
            <p:spPr>
              <a:xfrm>
                <a:off x="492653" y="5446753"/>
                <a:ext cx="11198604" cy="1232902"/>
              </a:xfrm>
              <a:prstGeom prst="rect">
                <a:avLst/>
              </a:prstGeom>
              <a:blipFill>
                <a:blip r:embed="rId4"/>
                <a:stretch>
                  <a:fillRect l="-490" t="-2463" b="-5419"/>
                </a:stretch>
              </a:blipFill>
            </p:spPr>
            <p:txBody>
              <a:bodyPr/>
              <a:lstStyle/>
              <a:p>
                <a:r>
                  <a:rPr lang="el-GR">
                    <a:noFill/>
                  </a:rPr>
                  <a:t> </a:t>
                </a:r>
              </a:p>
            </p:txBody>
          </p:sp>
        </mc:Fallback>
      </mc:AlternateContent>
    </p:spTree>
    <p:extLst>
      <p:ext uri="{BB962C8B-B14F-4D97-AF65-F5344CB8AC3E}">
        <p14:creationId xmlns:p14="http://schemas.microsoft.com/office/powerpoint/2010/main" val="145755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We assume the SNM:</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644219" y="1229024"/>
            <a:ext cx="11151541" cy="3470564"/>
          </a:xfrm>
          <a:prstGeom prst="rect">
            <a:avLst/>
          </a:prstGeom>
        </p:spPr>
      </p:pic>
      <mc:AlternateContent xmlns:mc="http://schemas.openxmlformats.org/markup-compatibility/2006" xmlns:a14="http://schemas.microsoft.com/office/drawing/2010/main">
        <mc:Choice Requires="a14">
          <p:sp>
            <p:nvSpPr>
              <p:cNvPr id="3" name="Ορθογώνιο 2"/>
              <p:cNvSpPr/>
              <p:nvPr/>
            </p:nvSpPr>
            <p:spPr>
              <a:xfrm>
                <a:off x="2847702" y="1878365"/>
                <a:ext cx="7788845" cy="923330"/>
              </a:xfrm>
              <a:prstGeom prst="rect">
                <a:avLst/>
              </a:prstGeom>
            </p:spPr>
            <p:txBody>
              <a:bodyPr wrap="square">
                <a:spAutoFit/>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0,0</m:t>
                        </m:r>
                      </m:sup>
                    </m:sSup>
                  </m:oMath>
                </a14:m>
                <a:r>
                  <a:rPr lang="en-US" dirty="0" smtClean="0"/>
                  <a:t>]=</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=0,0</m:t>
                        </m:r>
                      </m:sup>
                    </m:sSup>
                  </m:oMath>
                </a14:m>
                <a:r>
                  <a:rPr lang="en-US" dirty="0"/>
                  <a:t>]</a:t>
                </a:r>
                <a:r>
                  <a:rPr lang="en-US" dirty="0" smtClean="0"/>
                  <a:t>              if </a:t>
                </a:r>
                <a14:m>
                  <m:oMath xmlns:m="http://schemas.openxmlformats.org/officeDocument/2006/math">
                    <m:sSub>
                      <m:sSubPr>
                        <m:ctrlPr>
                          <a:rPr lang="en-US" i="1" smtClean="0">
                            <a:latin typeface="Cambria Math" panose="02040503050406030204" pitchFamily="18" charset="0"/>
                          </a:rPr>
                        </m:ctrlPr>
                      </m:sSubPr>
                      <m:e>
                        <m:r>
                          <a:rPr lang="el-GR"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=0</m:t>
                    </m:r>
                  </m:oMath>
                </a14:m>
                <a:r>
                  <a:rPr lang="en-US" dirty="0" smtClean="0"/>
                  <a:t>, i.e</a:t>
                </a:r>
                <a:r>
                  <a:rPr lang="en-US" dirty="0"/>
                  <a:t>.</a:t>
                </a:r>
                <a:r>
                  <a:rPr lang="en-US" dirty="0" smtClean="0"/>
                  <a:t> if untreated at time m=0</a:t>
                </a:r>
              </a:p>
              <a:p>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0,0</m:t>
                        </m:r>
                      </m:sup>
                    </m:sSup>
                  </m:oMath>
                </a14:m>
                <a:r>
                  <a:rPr lang="en-US" dirty="0"/>
                  <a:t>]=</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=0,0</m:t>
                        </m:r>
                      </m:sup>
                    </m:sSup>
                  </m:oMath>
                </a14:m>
                <a:r>
                  <a:rPr lang="en-US" dirty="0" smtClean="0"/>
                  <a:t>]+</a:t>
                </a:r>
                <a14:m>
                  <m:oMath xmlns:m="http://schemas.openxmlformats.org/officeDocument/2006/math">
                    <m:sSubSup>
                      <m:sSubSupPr>
                        <m:ctrlPr>
                          <a:rPr lang="en-US" i="1" dirty="0">
                            <a:latin typeface="Cambria Math" panose="02040503050406030204" pitchFamily="18" charset="0"/>
                          </a:rPr>
                        </m:ctrlPr>
                      </m:sSubSupPr>
                      <m:e>
                        <m:r>
                          <a:rPr lang="el-GR" b="1" i="1" dirty="0">
                            <a:latin typeface="Cambria Math" panose="02040503050406030204" pitchFamily="18" charset="0"/>
                          </a:rPr>
                          <m:t>𝜷</m:t>
                        </m:r>
                      </m:e>
                      <m:sub>
                        <m:r>
                          <a:rPr lang="el-GR" i="1" dirty="0">
                            <a:latin typeface="Cambria Math" panose="02040503050406030204" pitchFamily="18" charset="0"/>
                          </a:rPr>
                          <m:t>0</m:t>
                        </m:r>
                      </m:sub>
                      <m:sup>
                        <m:r>
                          <a:rPr lang="el-GR" i="1" dirty="0">
                            <a:latin typeface="Cambria Math" panose="02040503050406030204" pitchFamily="18" charset="0"/>
                          </a:rPr>
                          <m:t>∗</m:t>
                        </m:r>
                      </m:sup>
                    </m:sSubSup>
                  </m:oMath>
                </a14:m>
                <a:r>
                  <a:rPr lang="en-US" dirty="0" smtClean="0"/>
                  <a:t>       if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𝛼</m:t>
                        </m:r>
                      </m:e>
                      <m:sub>
                        <m:r>
                          <a:rPr lang="en-US" i="1">
                            <a:latin typeface="Cambria Math" panose="02040503050406030204" pitchFamily="18" charset="0"/>
                          </a:rPr>
                          <m:t>0</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smtClean="0"/>
                  <a:t>, i.e. </a:t>
                </a:r>
                <a:r>
                  <a:rPr lang="en-US" dirty="0"/>
                  <a:t>if </a:t>
                </a:r>
                <a:r>
                  <a:rPr lang="en-US" dirty="0" smtClean="0"/>
                  <a:t>treated </a:t>
                </a:r>
                <a:r>
                  <a:rPr lang="en-US" dirty="0"/>
                  <a:t>at time m=0</a:t>
                </a:r>
              </a:p>
              <a:p>
                <a:endParaRPr lang="el-GR" dirty="0"/>
              </a:p>
            </p:txBody>
          </p:sp>
        </mc:Choice>
        <mc:Fallback xmlns="">
          <p:sp>
            <p:nvSpPr>
              <p:cNvPr id="3" name="Ορθογώνιο 2"/>
              <p:cNvSpPr>
                <a:spLocks noRot="1" noChangeAspect="1" noMove="1" noResize="1" noEditPoints="1" noAdjustHandles="1" noChangeArrowheads="1" noChangeShapeType="1" noTextEdit="1"/>
              </p:cNvSpPr>
              <p:nvPr/>
            </p:nvSpPr>
            <p:spPr>
              <a:xfrm>
                <a:off x="2847702" y="1878365"/>
                <a:ext cx="7788845" cy="923330"/>
              </a:xfrm>
              <a:prstGeom prst="rect">
                <a:avLst/>
              </a:prstGeom>
              <a:blipFill>
                <a:blip r:embed="rId3"/>
                <a:stretch>
                  <a:fillRect t="-328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p:cNvSpPr/>
              <p:nvPr/>
            </p:nvSpPr>
            <p:spPr>
              <a:xfrm>
                <a:off x="838200" y="4603363"/>
                <a:ext cx="10957560" cy="1233158"/>
              </a:xfrm>
              <a:prstGeom prst="rect">
                <a:avLst/>
              </a:prstGeom>
            </p:spPr>
            <p:txBody>
              <a:bodyPr wrap="square">
                <a:spAutoFit/>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0,</m:t>
                        </m:r>
                        <m:r>
                          <a:rPr lang="en-US" i="1">
                            <a:latin typeface="Cambria Math" panose="02040503050406030204" pitchFamily="18" charset="0"/>
                          </a:rPr>
                          <m:t>𝑎</m:t>
                        </m:r>
                        <m:r>
                          <a:rPr lang="en-US" b="0" i="1" smtClean="0">
                            <a:latin typeface="Cambria Math" panose="02040503050406030204" pitchFamily="18" charset="0"/>
                          </a:rPr>
                          <m:t>1</m:t>
                        </m:r>
                      </m:sup>
                    </m:sSup>
                  </m:oMath>
                </a14:m>
                <a:r>
                  <a:rPr lang="en-US" dirty="0" smtClean="0"/>
                  <a:t>]=</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=0,0</m:t>
                        </m:r>
                      </m:sup>
                    </m:sSup>
                  </m:oMath>
                </a14:m>
                <a:r>
                  <a:rPr lang="en-US" dirty="0"/>
                  <a:t>]</a:t>
                </a:r>
                <a:r>
                  <a:rPr lang="en-US" dirty="0" smtClean="0"/>
                  <a:t>              if </a:t>
                </a:r>
                <a14:m>
                  <m:oMath xmlns:m="http://schemas.openxmlformats.org/officeDocument/2006/math">
                    <m:sSub>
                      <m:sSubPr>
                        <m:ctrlPr>
                          <a:rPr lang="en-US" i="1" smtClean="0">
                            <a:latin typeface="Cambria Math" panose="02040503050406030204" pitchFamily="18" charset="0"/>
                          </a:rPr>
                        </m:ctrlPr>
                      </m:sSubPr>
                      <m:e>
                        <m:r>
                          <a:rPr lang="el-GR"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=0 </m:t>
                    </m:r>
                    <m:r>
                      <a:rPr lang="en-US" b="0" i="1" smtClean="0">
                        <a:latin typeface="Cambria Math" panose="02040503050406030204" pitchFamily="18" charset="0"/>
                      </a:rPr>
                      <m:t>𝑎𝑛𝑑</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l-GR" i="1">
                            <a:latin typeface="Cambria Math" panose="02040503050406030204" pitchFamily="18" charset="0"/>
                          </a:rPr>
                          <m:t>𝛼</m:t>
                        </m:r>
                      </m:e>
                      <m:sub>
                        <m:r>
                          <a:rPr lang="en-US" b="0" i="1" smtClean="0">
                            <a:latin typeface="Cambria Math" panose="02040503050406030204" pitchFamily="18" charset="0"/>
                          </a:rPr>
                          <m:t>1</m:t>
                        </m:r>
                      </m:sub>
                    </m:sSub>
                    <m:r>
                      <a:rPr lang="en-US" i="1">
                        <a:latin typeface="Cambria Math" panose="02040503050406030204" pitchFamily="18" charset="0"/>
                      </a:rPr>
                      <m:t>=0</m:t>
                    </m:r>
                  </m:oMath>
                </a14:m>
                <a:r>
                  <a:rPr lang="en-US" dirty="0" smtClean="0"/>
                  <a:t>, i.e</a:t>
                </a:r>
                <a:r>
                  <a:rPr lang="en-US" dirty="0"/>
                  <a:t>.</a:t>
                </a:r>
                <a:r>
                  <a:rPr lang="en-US" dirty="0" smtClean="0"/>
                  <a:t> if untreated at time m=0 and m=1</a:t>
                </a:r>
              </a:p>
              <a:p>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0,</m:t>
                        </m:r>
                        <m:r>
                          <a:rPr lang="en-US" b="0" i="1" smtClean="0">
                            <a:latin typeface="Cambria Math" panose="02040503050406030204" pitchFamily="18" charset="0"/>
                          </a:rPr>
                          <m:t>𝑎</m:t>
                        </m:r>
                        <m:r>
                          <a:rPr lang="en-US" b="0" i="1" smtClean="0">
                            <a:latin typeface="Cambria Math" panose="02040503050406030204" pitchFamily="18" charset="0"/>
                          </a:rPr>
                          <m:t>1</m:t>
                        </m:r>
                      </m:sup>
                    </m:sSup>
                  </m:oMath>
                </a14:m>
                <a:r>
                  <a:rPr lang="en-US" dirty="0"/>
                  <a:t>]=</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=0,0</m:t>
                        </m:r>
                      </m:sup>
                    </m:sSup>
                  </m:oMath>
                </a14:m>
                <a:r>
                  <a:rPr lang="en-US" dirty="0" smtClean="0"/>
                  <a:t>]+</a:t>
                </a:r>
                <a14:m>
                  <m:oMath xmlns:m="http://schemas.openxmlformats.org/officeDocument/2006/math">
                    <m:sSubSup>
                      <m:sSubSupPr>
                        <m:ctrlPr>
                          <a:rPr lang="en-US" i="1" dirty="0">
                            <a:latin typeface="Cambria Math" panose="02040503050406030204" pitchFamily="18" charset="0"/>
                          </a:rPr>
                        </m:ctrlPr>
                      </m:sSubSupPr>
                      <m:e>
                        <m:r>
                          <a:rPr lang="el-GR" b="1" i="1" dirty="0">
                            <a:latin typeface="Cambria Math" panose="02040503050406030204" pitchFamily="18" charset="0"/>
                          </a:rPr>
                          <m:t>𝜷</m:t>
                        </m:r>
                      </m:e>
                      <m:sub>
                        <m:r>
                          <a:rPr lang="en-US" b="0" i="1" dirty="0" smtClean="0">
                            <a:latin typeface="Cambria Math" panose="02040503050406030204" pitchFamily="18" charset="0"/>
                          </a:rPr>
                          <m:t>1,1</m:t>
                        </m:r>
                      </m:sub>
                      <m:sup>
                        <m:r>
                          <a:rPr lang="el-GR" i="1" dirty="0">
                            <a:latin typeface="Cambria Math" panose="02040503050406030204" pitchFamily="18" charset="0"/>
                          </a:rPr>
                          <m:t>∗</m:t>
                        </m:r>
                      </m:sup>
                    </m:sSubSup>
                  </m:oMath>
                </a14:m>
                <a:r>
                  <a:rPr lang="en-US" dirty="0" smtClean="0"/>
                  <a:t>       if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𝛼</m:t>
                        </m:r>
                      </m:e>
                      <m:sub>
                        <m:r>
                          <a:rPr lang="en-US" i="1">
                            <a:latin typeface="Cambria Math" panose="02040503050406030204" pitchFamily="18" charset="0"/>
                          </a:rPr>
                          <m:t>0</m:t>
                        </m:r>
                      </m:sub>
                    </m:sSub>
                    <m:r>
                      <a:rPr lang="en-US" i="1">
                        <a:latin typeface="Cambria Math" panose="02040503050406030204" pitchFamily="18" charset="0"/>
                      </a:rPr>
                      <m:t>=</m:t>
                    </m:r>
                    <m:r>
                      <a:rPr lang="en-US" b="0" i="1" smtClean="0">
                        <a:latin typeface="Cambria Math" panose="02040503050406030204" pitchFamily="18" charset="0"/>
                      </a:rPr>
                      <m:t>0</m:t>
                    </m:r>
                  </m:oMath>
                </a14:m>
                <a:r>
                  <a:rPr lang="en-US" dirty="0" smtClean="0"/>
                  <a:t>, i.e. </a:t>
                </a:r>
                <a:r>
                  <a:rPr lang="en-US" dirty="0"/>
                  <a:t>if </a:t>
                </a:r>
                <a:r>
                  <a:rPr lang="en-US" dirty="0" smtClean="0"/>
                  <a:t>untreated </a:t>
                </a:r>
                <a:r>
                  <a:rPr lang="en-US" dirty="0"/>
                  <a:t>at time </a:t>
                </a:r>
                <a:r>
                  <a:rPr lang="en-US" dirty="0" smtClean="0"/>
                  <a:t>m=0 and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𝛼</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smtClean="0"/>
                  <a:t> </a:t>
                </a:r>
                <a:r>
                  <a:rPr lang="en-US" dirty="0"/>
                  <a:t>if </a:t>
                </a:r>
                <a:r>
                  <a:rPr lang="en-US" dirty="0" smtClean="0"/>
                  <a:t>treated </a:t>
                </a:r>
                <a:r>
                  <a:rPr lang="en-US" dirty="0"/>
                  <a:t>at time </a:t>
                </a:r>
                <a:r>
                  <a:rPr lang="en-US" dirty="0" smtClean="0"/>
                  <a:t>m=1 </a:t>
                </a:r>
                <a:endParaRPr lang="en-US" dirty="0"/>
              </a:p>
              <a:p>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0,</m:t>
                        </m:r>
                        <m:r>
                          <a:rPr lang="en-US" i="1">
                            <a:latin typeface="Cambria Math" panose="02040503050406030204" pitchFamily="18" charset="0"/>
                          </a:rPr>
                          <m:t>𝑎</m:t>
                        </m:r>
                        <m:r>
                          <a:rPr lang="en-US" i="1">
                            <a:latin typeface="Cambria Math" panose="02040503050406030204" pitchFamily="18" charset="0"/>
                          </a:rPr>
                          <m:t>1</m:t>
                        </m:r>
                      </m:sup>
                    </m:sSup>
                  </m:oMath>
                </a14:m>
                <a:r>
                  <a:rPr lang="en-US" dirty="0"/>
                  <a:t>]=</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=1,0</m:t>
                        </m:r>
                      </m:sup>
                    </m:sSup>
                  </m:oMath>
                </a14:m>
                <a:r>
                  <a:rPr lang="en-US" dirty="0"/>
                  <a:t>]+</a:t>
                </a:r>
                <a14:m>
                  <m:oMath xmlns:m="http://schemas.openxmlformats.org/officeDocument/2006/math">
                    <m:sSubSup>
                      <m:sSubSupPr>
                        <m:ctrlPr>
                          <a:rPr lang="en-US" i="1" dirty="0">
                            <a:latin typeface="Cambria Math" panose="02040503050406030204" pitchFamily="18" charset="0"/>
                          </a:rPr>
                        </m:ctrlPr>
                      </m:sSubSupPr>
                      <m:e>
                        <m:r>
                          <a:rPr lang="el-GR" b="1" i="1" dirty="0">
                            <a:latin typeface="Cambria Math" panose="02040503050406030204" pitchFamily="18" charset="0"/>
                          </a:rPr>
                          <m:t>𝜷</m:t>
                        </m:r>
                      </m:e>
                      <m:sub>
                        <m:r>
                          <a:rPr lang="en-US" i="1" dirty="0">
                            <a:latin typeface="Cambria Math" panose="02040503050406030204" pitchFamily="18" charset="0"/>
                          </a:rPr>
                          <m:t>1,1</m:t>
                        </m:r>
                      </m:sub>
                      <m:sup>
                        <m:r>
                          <a:rPr lang="el-GR" i="1" dirty="0">
                            <a:latin typeface="Cambria Math" panose="02040503050406030204" pitchFamily="18" charset="0"/>
                          </a:rPr>
                          <m:t>∗</m:t>
                        </m:r>
                      </m:sup>
                    </m:sSubSup>
                  </m:oMath>
                </a14:m>
                <a:r>
                  <a:rPr lang="en-US" dirty="0"/>
                  <a:t>+</a:t>
                </a:r>
                <a14:m>
                  <m:oMath xmlns:m="http://schemas.openxmlformats.org/officeDocument/2006/math">
                    <m:sSubSup>
                      <m:sSubSupPr>
                        <m:ctrlPr>
                          <a:rPr lang="en-US" i="1" dirty="0">
                            <a:latin typeface="Cambria Math" panose="02040503050406030204" pitchFamily="18" charset="0"/>
                          </a:rPr>
                        </m:ctrlPr>
                      </m:sSubSupPr>
                      <m:e>
                        <m:r>
                          <a:rPr lang="el-GR" b="1" i="1" dirty="0">
                            <a:latin typeface="Cambria Math" panose="02040503050406030204" pitchFamily="18" charset="0"/>
                          </a:rPr>
                          <m:t>𝜷</m:t>
                        </m:r>
                      </m:e>
                      <m:sub>
                        <m:r>
                          <a:rPr lang="en-US" i="1" dirty="0">
                            <a:latin typeface="Cambria Math" panose="02040503050406030204" pitchFamily="18" charset="0"/>
                          </a:rPr>
                          <m:t>1,</m:t>
                        </m:r>
                        <m:r>
                          <a:rPr lang="en-US" b="0" i="1" dirty="0" smtClean="0">
                            <a:latin typeface="Cambria Math" panose="02040503050406030204" pitchFamily="18" charset="0"/>
                          </a:rPr>
                          <m:t>2</m:t>
                        </m:r>
                      </m:sub>
                      <m:sup>
                        <m:r>
                          <a:rPr lang="el-GR" i="1" dirty="0">
                            <a:latin typeface="Cambria Math" panose="02040503050406030204" pitchFamily="18" charset="0"/>
                          </a:rPr>
                          <m:t>∗</m:t>
                        </m:r>
                      </m:sup>
                    </m:sSubSup>
                  </m:oMath>
                </a14:m>
                <a:r>
                  <a:rPr lang="en-US" dirty="0"/>
                  <a:t>if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𝛼</m:t>
                        </m:r>
                      </m:e>
                      <m:sub>
                        <m:r>
                          <a:rPr lang="en-US" i="1">
                            <a:latin typeface="Cambria Math" panose="02040503050406030204" pitchFamily="18" charset="0"/>
                          </a:rPr>
                          <m:t>0</m:t>
                        </m:r>
                      </m:sub>
                    </m:sSub>
                    <m:r>
                      <a:rPr lang="en-US" i="1">
                        <a:latin typeface="Cambria Math" panose="02040503050406030204" pitchFamily="18" charset="0"/>
                      </a:rPr>
                      <m:t>=1</m:t>
                    </m:r>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𝛼</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smtClean="0"/>
                  <a:t>, </a:t>
                </a:r>
                <a:r>
                  <a:rPr lang="en-US" dirty="0"/>
                  <a:t>i.e. if treated at time m=0 and </a:t>
                </a:r>
                <a:r>
                  <a:rPr lang="en-US" dirty="0" smtClean="0"/>
                  <a:t>at </a:t>
                </a:r>
                <a:r>
                  <a:rPr lang="en-US" dirty="0"/>
                  <a:t>time m=1 </a:t>
                </a:r>
              </a:p>
              <a:p>
                <a:endParaRPr lang="el-GR" dirty="0"/>
              </a:p>
            </p:txBody>
          </p:sp>
        </mc:Choice>
        <mc:Fallback xmlns="">
          <p:sp>
            <p:nvSpPr>
              <p:cNvPr id="7" name="Ορθογώνιο 6"/>
              <p:cNvSpPr>
                <a:spLocks noRot="1" noChangeAspect="1" noMove="1" noResize="1" noEditPoints="1" noAdjustHandles="1" noChangeArrowheads="1" noChangeShapeType="1" noTextEdit="1"/>
              </p:cNvSpPr>
              <p:nvPr/>
            </p:nvSpPr>
            <p:spPr>
              <a:xfrm>
                <a:off x="838200" y="4603363"/>
                <a:ext cx="10957560" cy="1233158"/>
              </a:xfrm>
              <a:prstGeom prst="rect">
                <a:avLst/>
              </a:prstGeom>
              <a:blipFill>
                <a:blip r:embed="rId4"/>
                <a:stretch>
                  <a:fillRect t="-2475"/>
                </a:stretch>
              </a:blipFill>
            </p:spPr>
            <p:txBody>
              <a:bodyPr/>
              <a:lstStyle/>
              <a:p>
                <a:r>
                  <a:rPr lang="el-GR">
                    <a:noFill/>
                  </a:rPr>
                  <a:t> </a:t>
                </a:r>
              </a:p>
            </p:txBody>
          </p:sp>
        </mc:Fallback>
      </mc:AlternateContent>
    </p:spTree>
    <p:extLst>
      <p:ext uri="{BB962C8B-B14F-4D97-AF65-F5344CB8AC3E}">
        <p14:creationId xmlns:p14="http://schemas.microsoft.com/office/powerpoint/2010/main" val="2931422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10000"/>
          </a:bodyPr>
          <a:lstStyle/>
          <a:p>
            <a:r>
              <a:rPr lang="en-US" dirty="0" smtClean="0"/>
              <a:t>The upper equation refers to the effect of treatment at m=0, when treatment at m=1 is not yet given, i.e. a1 = 0. </a:t>
            </a:r>
          </a:p>
          <a:p>
            <a:r>
              <a:rPr lang="en-US" dirty="0" smtClean="0"/>
              <a:t>According to this equation, β∗ 0 corresponds to the effect of treatment at the first visit. </a:t>
            </a:r>
          </a:p>
          <a:p>
            <a:r>
              <a:rPr lang="en-US" dirty="0" smtClean="0"/>
              <a:t>The lower equation refers to the effect of treatment at m=1, taking into account if treatment at m=0 was given or not. </a:t>
            </a:r>
          </a:p>
          <a:p>
            <a:r>
              <a:rPr lang="en-US" dirty="0" smtClean="0"/>
              <a:t>Thus, if treatment at m=0 was not </a:t>
            </a:r>
            <a:r>
              <a:rPr lang="en-US" dirty="0" err="1" smtClean="0"/>
              <a:t>givent</a:t>
            </a:r>
            <a:r>
              <a:rPr lang="en-US" dirty="0" smtClean="0"/>
              <a:t>, i.e. a0 = 0 treatment at m=1 provokes a change on Y equal to β∗ </a:t>
            </a:r>
            <a:r>
              <a:rPr lang="en-US" baseline="-25000" dirty="0" smtClean="0"/>
              <a:t>1,1</a:t>
            </a:r>
            <a:r>
              <a:rPr lang="en-US" dirty="0" smtClean="0"/>
              <a:t>. </a:t>
            </a:r>
          </a:p>
          <a:p>
            <a:r>
              <a:rPr lang="en-US" dirty="0" smtClean="0"/>
              <a:t>On the other hand, if treatment at m=0 was indeed given i.e. a0 = 1, then treatment administration at m=1 as well, provokes a change on Y equal to β∗ </a:t>
            </a:r>
            <a:r>
              <a:rPr lang="en-US" baseline="-25000" dirty="0" smtClean="0"/>
              <a:t>1,1 </a:t>
            </a:r>
            <a:r>
              <a:rPr lang="en-US" dirty="0" smtClean="0"/>
              <a:t>+ β∗ </a:t>
            </a:r>
            <a:r>
              <a:rPr lang="en-US" baseline="-25000" dirty="0" smtClean="0"/>
              <a:t>1,2</a:t>
            </a:r>
            <a:r>
              <a:rPr lang="en-US" dirty="0" smtClean="0"/>
              <a:t>.</a:t>
            </a:r>
            <a:endParaRPr lang="el-GR" dirty="0"/>
          </a:p>
        </p:txBody>
      </p:sp>
    </p:spTree>
    <p:extLst>
      <p:ext uri="{BB962C8B-B14F-4D97-AF65-F5344CB8AC3E}">
        <p14:creationId xmlns:p14="http://schemas.microsoft.com/office/powerpoint/2010/main" val="40830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n-US" dirty="0"/>
              <a:t>Specifically, the first row where treatment is actually absent in both visits, the counterfactual outcomes equal the observed outcome, Y a0,0 = Y0,0 = Y.</a:t>
            </a:r>
            <a:endParaRPr lang="el-GR" dirty="0"/>
          </a:p>
        </p:txBody>
      </p:sp>
      <mc:AlternateContent xmlns:mc="http://schemas.openxmlformats.org/markup-compatibility/2006">
        <mc:Choice xmlns:a14="http://schemas.microsoft.com/office/drawing/2010/main" Requires="a14">
          <p:graphicFrame>
            <p:nvGraphicFramePr>
              <p:cNvPr id="5" name="Πίνακας 4"/>
              <p:cNvGraphicFramePr>
                <a:graphicFrameLocks noGrp="1"/>
              </p:cNvGraphicFramePr>
              <p:nvPr>
                <p:extLst>
                  <p:ext uri="{D42A27DB-BD31-4B8C-83A1-F6EECF244321}">
                    <p14:modId xmlns:p14="http://schemas.microsoft.com/office/powerpoint/2010/main" val="2261340020"/>
                  </p:ext>
                </p:extLst>
              </p:nvPr>
            </p:nvGraphicFramePr>
            <p:xfrm>
              <a:off x="274320" y="365124"/>
              <a:ext cx="11782697" cy="6411715"/>
            </p:xfrm>
            <a:graphic>
              <a:graphicData uri="http://schemas.openxmlformats.org/drawingml/2006/table">
                <a:tbl>
                  <a:tblPr firstRow="1" bandRow="1">
                    <a:tableStyleId>{5C22544A-7EE6-4342-B048-85BDC9FD1C3A}</a:tableStyleId>
                  </a:tblPr>
                  <a:tblGrid>
                    <a:gridCol w="1270113">
                      <a:extLst>
                        <a:ext uri="{9D8B030D-6E8A-4147-A177-3AD203B41FA5}">
                          <a16:colId xmlns:a16="http://schemas.microsoft.com/office/drawing/2014/main" val="651652166"/>
                        </a:ext>
                      </a:extLst>
                    </a:gridCol>
                    <a:gridCol w="1230022">
                      <a:extLst>
                        <a:ext uri="{9D8B030D-6E8A-4147-A177-3AD203B41FA5}">
                          <a16:colId xmlns:a16="http://schemas.microsoft.com/office/drawing/2014/main" val="2741228714"/>
                        </a:ext>
                      </a:extLst>
                    </a:gridCol>
                    <a:gridCol w="1295624">
                      <a:extLst>
                        <a:ext uri="{9D8B030D-6E8A-4147-A177-3AD203B41FA5}">
                          <a16:colId xmlns:a16="http://schemas.microsoft.com/office/drawing/2014/main" val="1544897207"/>
                        </a:ext>
                      </a:extLst>
                    </a:gridCol>
                    <a:gridCol w="710927">
                      <a:extLst>
                        <a:ext uri="{9D8B030D-6E8A-4147-A177-3AD203B41FA5}">
                          <a16:colId xmlns:a16="http://schemas.microsoft.com/office/drawing/2014/main" val="1028669810"/>
                        </a:ext>
                      </a:extLst>
                    </a:gridCol>
                    <a:gridCol w="3944983">
                      <a:extLst>
                        <a:ext uri="{9D8B030D-6E8A-4147-A177-3AD203B41FA5}">
                          <a16:colId xmlns:a16="http://schemas.microsoft.com/office/drawing/2014/main" val="1997003235"/>
                        </a:ext>
                      </a:extLst>
                    </a:gridCol>
                    <a:gridCol w="3331028">
                      <a:extLst>
                        <a:ext uri="{9D8B030D-6E8A-4147-A177-3AD203B41FA5}">
                          <a16:colId xmlns:a16="http://schemas.microsoft.com/office/drawing/2014/main" val="2397874766"/>
                        </a:ext>
                      </a:extLst>
                    </a:gridCol>
                  </a:tblGrid>
                  <a:tr h="1272745">
                    <a:tc>
                      <a:txBody>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l-GR" b="1" i="0" dirty="0" smtClean="0">
                                        <a:latin typeface="Cambria Math" panose="02040503050406030204" pitchFamily="18" charset="0"/>
                                      </a:rPr>
                                      <m:t>𝚨</m:t>
                                    </m:r>
                                  </m:e>
                                  <m:sub>
                                    <m:r>
                                      <a:rPr lang="el-GR" b="1" i="1" dirty="0" smtClean="0">
                                        <a:latin typeface="Cambria Math" panose="02040503050406030204" pitchFamily="18" charset="0"/>
                                      </a:rPr>
                                      <m:t>𝟎</m:t>
                                    </m:r>
                                  </m:sub>
                                </m:sSub>
                              </m:oMath>
                            </m:oMathPara>
                          </a14:m>
                          <a:endParaRPr lang="el-G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l-GR" b="1" i="0" dirty="0" smtClean="0">
                                        <a:latin typeface="Cambria Math" panose="02040503050406030204" pitchFamily="18" charset="0"/>
                                      </a:rPr>
                                      <m:t>𝚨</m:t>
                                    </m:r>
                                  </m:e>
                                  <m:sub>
                                    <m:r>
                                      <a:rPr lang="el-GR" b="1" i="1" dirty="0" smtClean="0">
                                        <a:latin typeface="Cambria Math" panose="02040503050406030204" pitchFamily="18" charset="0"/>
                                      </a:rPr>
                                      <m:t>𝟏</m:t>
                                    </m:r>
                                  </m:sub>
                                </m:sSub>
                              </m:oMath>
                            </m:oMathPara>
                          </a14:m>
                          <a:endParaRPr lang="el-GR" dirty="0"/>
                        </a:p>
                      </a:txBody>
                      <a:tcPr/>
                    </a:tc>
                    <a:tc>
                      <a:txBody>
                        <a:bodyPr/>
                        <a:lstStyle/>
                        <a:p>
                          <a:r>
                            <a:rPr lang="en-US" dirty="0" smtClean="0"/>
                            <a:t>N</a:t>
                          </a:r>
                          <a:endParaRPr lang="el-GR" dirty="0"/>
                        </a:p>
                      </a:txBody>
                      <a:tcPr/>
                    </a:tc>
                    <a:tc>
                      <a:txBody>
                        <a:bodyPr/>
                        <a:lstStyle/>
                        <a:p>
                          <a:r>
                            <a:rPr lang="en-US" dirty="0" smtClean="0"/>
                            <a:t>Y</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𝒀</m:t>
                                  </m:r>
                                </m:e>
                                <m:sup>
                                  <m:r>
                                    <a:rPr lang="el-GR" b="1" i="1" smtClean="0">
                                      <a:latin typeface="Cambria Math" panose="02040503050406030204" pitchFamily="18" charset="0"/>
                                    </a:rPr>
                                    <m:t>𝜶</m:t>
                                  </m:r>
                                  <m:r>
                                    <a:rPr lang="el-GR" b="1" i="1" baseline="-25000" smtClean="0">
                                      <a:latin typeface="Cambria Math" panose="02040503050406030204" pitchFamily="18" charset="0"/>
                                    </a:rPr>
                                    <m:t>𝟎</m:t>
                                  </m:r>
                                  <m:r>
                                    <a:rPr lang="el-GR" b="1" i="1" smtClean="0">
                                      <a:latin typeface="Cambria Math" panose="02040503050406030204" pitchFamily="18" charset="0"/>
                                    </a:rPr>
                                    <m:t>,</m:t>
                                  </m:r>
                                  <m:r>
                                    <a:rPr lang="el-GR" b="1" i="1" smtClean="0">
                                      <a:latin typeface="Cambria Math" panose="02040503050406030204" pitchFamily="18" charset="0"/>
                                    </a:rPr>
                                    <m:t>𝟎</m:t>
                                  </m:r>
                                </m:sup>
                              </m:sSup>
                            </m:oMath>
                          </a14:m>
                          <a:r>
                            <a:rPr lang="en-US" dirty="0" smtClean="0"/>
                            <a:t> </a:t>
                          </a:r>
                          <a:r>
                            <a:rPr lang="en-US" dirty="0" smtClean="0"/>
                            <a:t>- had </a:t>
                          </a:r>
                          <a:r>
                            <a:rPr lang="en-US" dirty="0" smtClean="0"/>
                            <a:t>all subjects remained untreated at </a:t>
                          </a:r>
                          <a:r>
                            <a:rPr lang="en-US" dirty="0" smtClean="0"/>
                            <a:t>m=,</a:t>
                          </a:r>
                          <a:r>
                            <a:rPr lang="en-US" baseline="0" dirty="0" smtClean="0"/>
                            <a:t> but </a:t>
                          </a:r>
                          <a14:m>
                            <m:oMath xmlns:m="http://schemas.openxmlformats.org/officeDocument/2006/math">
                              <m:sSub>
                                <m:sSubPr>
                                  <m:ctrlPr>
                                    <a:rPr lang="en-US" i="1" dirty="0" smtClean="0">
                                      <a:latin typeface="Cambria Math" panose="02040503050406030204" pitchFamily="18" charset="0"/>
                                    </a:rPr>
                                  </m:ctrlPr>
                                </m:sSubPr>
                                <m:e>
                                  <m:r>
                                    <a:rPr lang="el-GR" b="1" i="0" dirty="0" smtClean="0">
                                      <a:latin typeface="Cambria Math" panose="02040503050406030204" pitchFamily="18" charset="0"/>
                                    </a:rPr>
                                    <m:t>𝛂</m:t>
                                  </m:r>
                                </m:e>
                                <m:sub>
                                  <m:r>
                                    <a:rPr lang="el-GR" b="1" i="1" dirty="0" smtClean="0">
                                      <a:latin typeface="Cambria Math" panose="02040503050406030204" pitchFamily="18" charset="0"/>
                                    </a:rPr>
                                    <m:t>𝟎</m:t>
                                  </m:r>
                                </m:sub>
                              </m:sSub>
                            </m:oMath>
                          </a14:m>
                          <a:r>
                            <a:rPr lang="el-GR" dirty="0" smtClean="0"/>
                            <a:t> </a:t>
                          </a:r>
                          <a:r>
                            <a:rPr lang="en-US" dirty="0" smtClean="0"/>
                            <a:t>can be 0 or 1 (can be </a:t>
                          </a:r>
                          <a:r>
                            <a:rPr lang="en-US" dirty="0" err="1" smtClean="0"/>
                            <a:t>trated</a:t>
                          </a:r>
                          <a:r>
                            <a:rPr lang="en-US" baseline="0" dirty="0" smtClean="0"/>
                            <a:t> or untreated at time 0)</a:t>
                          </a:r>
                          <a:endParaRPr lang="el-GR"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𝒀</m:t>
                                  </m:r>
                                </m:e>
                                <m:sup>
                                  <m:r>
                                    <a:rPr lang="el-GR" b="1" i="1" smtClean="0">
                                      <a:latin typeface="Cambria Math" panose="02040503050406030204" pitchFamily="18" charset="0"/>
                                    </a:rPr>
                                    <m:t>𝟎</m:t>
                                  </m:r>
                                  <m:r>
                                    <a:rPr lang="el-GR" b="1" i="1" smtClean="0">
                                      <a:latin typeface="Cambria Math" panose="02040503050406030204" pitchFamily="18" charset="0"/>
                                    </a:rPr>
                                    <m:t>,</m:t>
                                  </m:r>
                                  <m:r>
                                    <a:rPr lang="el-GR" b="1" i="1" smtClean="0">
                                      <a:latin typeface="Cambria Math" panose="02040503050406030204" pitchFamily="18" charset="0"/>
                                    </a:rPr>
                                    <m:t>𝟎</m:t>
                                  </m:r>
                                </m:sup>
                              </m:sSup>
                            </m:oMath>
                          </a14:m>
                          <a:r>
                            <a:rPr lang="en-US" dirty="0" smtClean="0"/>
                            <a:t> ---had all subjects remained untreated at m=0 and m=1</a:t>
                          </a:r>
                          <a:endParaRPr lang="el-GR" dirty="0"/>
                        </a:p>
                      </a:txBody>
                      <a:tcPr/>
                    </a:tc>
                    <a:extLst>
                      <a:ext uri="{0D108BD9-81ED-4DB2-BD59-A6C34878D82A}">
                        <a16:rowId xmlns:a16="http://schemas.microsoft.com/office/drawing/2014/main" val="2207142664"/>
                      </a:ext>
                    </a:extLst>
                  </a:tr>
                  <a:tr h="884960">
                    <a:tc>
                      <a:txBody>
                        <a:bodyPr/>
                        <a:lstStyle/>
                        <a:p>
                          <a:r>
                            <a:rPr lang="en-US" dirty="0" smtClean="0"/>
                            <a:t>0</a:t>
                          </a:r>
                          <a:endParaRPr lang="el-GR" dirty="0"/>
                        </a:p>
                      </a:txBody>
                      <a:tcPr/>
                    </a:tc>
                    <a:tc>
                      <a:txBody>
                        <a:bodyPr/>
                        <a:lstStyle/>
                        <a:p>
                          <a:r>
                            <a:rPr lang="en-US" dirty="0" smtClean="0"/>
                            <a:t>0</a:t>
                          </a:r>
                          <a:endParaRPr lang="el-GR" dirty="0"/>
                        </a:p>
                      </a:txBody>
                      <a:tcPr/>
                    </a:tc>
                    <a:tc>
                      <a:txBody>
                        <a:bodyPr/>
                        <a:lstStyle/>
                        <a:p>
                          <a:r>
                            <a:rPr lang="en-US" dirty="0" smtClean="0"/>
                            <a:t>1000</a:t>
                          </a:r>
                          <a:endParaRPr lang="el-GR" dirty="0"/>
                        </a:p>
                      </a:txBody>
                      <a:tcPr/>
                    </a:tc>
                    <a:tc>
                      <a:txBody>
                        <a:bodyPr/>
                        <a:lstStyle/>
                        <a:p>
                          <a:r>
                            <a:rPr lang="en-US" dirty="0" smtClean="0"/>
                            <a:t>50</a:t>
                          </a:r>
                          <a:endParaRPr lang="el-GR" dirty="0"/>
                        </a:p>
                      </a:txBody>
                      <a:tcPr/>
                    </a:tc>
                    <a:tc>
                      <a:txBody>
                        <a:bodyPr/>
                        <a:lstStyle/>
                        <a:p>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treatment is absent in both visits, the counterfactual outcomes equal the observed outcome</a:t>
                          </a:r>
                          <a:endParaRPr lang="el-GR" sz="1000" dirty="0"/>
                        </a:p>
                      </a:txBody>
                      <a:tcPr/>
                    </a:tc>
                    <a:tc>
                      <a:txBody>
                        <a:bodyPr/>
                        <a:lstStyle/>
                        <a:p>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treatment is absent in both visits, the counterfactual outcomes equal the observed outcome</a:t>
                          </a:r>
                          <a:endParaRPr lang="el-GR" sz="1000" dirty="0"/>
                        </a:p>
                      </a:txBody>
                      <a:tcPr/>
                    </a:tc>
                    <a:extLst>
                      <a:ext uri="{0D108BD9-81ED-4DB2-BD59-A6C34878D82A}">
                        <a16:rowId xmlns:a16="http://schemas.microsoft.com/office/drawing/2014/main" val="91471392"/>
                      </a:ext>
                    </a:extLst>
                  </a:tr>
                  <a:tr h="1643496">
                    <a:tc>
                      <a:txBody>
                        <a:bodyPr/>
                        <a:lstStyle/>
                        <a:p>
                          <a:r>
                            <a:rPr lang="en-US" dirty="0" smtClean="0"/>
                            <a:t>0</a:t>
                          </a:r>
                          <a:endParaRPr lang="el-GR" dirty="0"/>
                        </a:p>
                      </a:txBody>
                      <a:tcPr/>
                    </a:tc>
                    <a:tc>
                      <a:txBody>
                        <a:bodyPr/>
                        <a:lstStyle/>
                        <a:p>
                          <a:r>
                            <a:rPr lang="en-US" dirty="0" smtClean="0"/>
                            <a:t>1</a:t>
                          </a:r>
                          <a:endParaRPr lang="el-GR" dirty="0"/>
                        </a:p>
                      </a:txBody>
                      <a:tcPr/>
                    </a:tc>
                    <a:tc>
                      <a:txBody>
                        <a:bodyPr/>
                        <a:lstStyle/>
                        <a:p>
                          <a:r>
                            <a:rPr lang="en-US" dirty="0" smtClean="0"/>
                            <a:t>500</a:t>
                          </a:r>
                          <a:endParaRPr lang="el-GR" dirty="0"/>
                        </a:p>
                      </a:txBody>
                      <a:tcPr/>
                    </a:tc>
                    <a:tc>
                      <a:txBody>
                        <a:bodyPr/>
                        <a:lstStyle/>
                        <a:p>
                          <a:r>
                            <a:rPr lang="en-US" dirty="0" smtClean="0"/>
                            <a:t>40</a:t>
                          </a:r>
                          <a:endParaRPr lang="el-GR" dirty="0"/>
                        </a:p>
                      </a:txBody>
                      <a:tcPr/>
                    </a:tc>
                    <a:tc>
                      <a:txBody>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𝐸</m:t>
                                </m:r>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𝑌</m:t>
                                    </m:r>
                                  </m:e>
                                  <m:sup>
                                    <m:r>
                                      <a:rPr lang="en-US" sz="2400" i="1">
                                        <a:latin typeface="Cambria Math" panose="02040503050406030204" pitchFamily="18" charset="0"/>
                                      </a:rPr>
                                      <m:t>𝑔</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0,</m:t>
                                    </m:r>
                                    <m:r>
                                      <a:rPr lang="en-US" sz="2400" i="1">
                                        <a:latin typeface="Cambria Math" panose="02040503050406030204" pitchFamily="18" charset="0"/>
                                      </a:rPr>
                                      <m:t>𝑎</m:t>
                                    </m:r>
                                    <m:r>
                                      <a:rPr lang="en-US" sz="2400" i="1">
                                        <a:latin typeface="Cambria Math" panose="02040503050406030204" pitchFamily="18" charset="0"/>
                                      </a:rPr>
                                      <m:t>1</m:t>
                                    </m:r>
                                  </m:sup>
                                </m:sSup>
                                <m:r>
                                  <m:rPr>
                                    <m:nor/>
                                  </m:rPr>
                                  <a:rPr lang="en-US" sz="2400" dirty="0"/>
                                  <m:t>]=</m:t>
                                </m:r>
                                <m:r>
                                  <a:rPr lang="en-US" sz="2400" i="1">
                                    <a:latin typeface="Cambria Math" panose="02040503050406030204" pitchFamily="18" charset="0"/>
                                  </a:rPr>
                                  <m:t>𝐸</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𝑌</m:t>
                                    </m:r>
                                  </m:e>
                                  <m:sup>
                                    <m:r>
                                      <a:rPr lang="en-US" sz="2400" i="1">
                                        <a:latin typeface="Cambria Math" panose="02040503050406030204" pitchFamily="18" charset="0"/>
                                      </a:rPr>
                                      <m:t>𝑔</m:t>
                                    </m:r>
                                    <m:r>
                                      <a:rPr lang="en-US" sz="2400" i="1">
                                        <a:latin typeface="Cambria Math" panose="02040503050406030204" pitchFamily="18" charset="0"/>
                                      </a:rPr>
                                      <m:t>=0,1</m:t>
                                    </m:r>
                                  </m:sup>
                                </m:sSup>
                                <m:r>
                                  <m:rPr>
                                    <m:nor/>
                                  </m:rPr>
                                  <a:rPr lang="en-US" sz="2400" dirty="0"/>
                                  <m:t>]+</m:t>
                                </m:r>
                                <m:sSubSup>
                                  <m:sSubSupPr>
                                    <m:ctrlPr>
                                      <a:rPr lang="en-US" sz="2400" i="1" dirty="0">
                                        <a:latin typeface="Cambria Math" panose="02040503050406030204" pitchFamily="18" charset="0"/>
                                      </a:rPr>
                                    </m:ctrlPr>
                                  </m:sSubSupPr>
                                  <m:e>
                                    <m:r>
                                      <a:rPr lang="el-GR" sz="2400" b="1" i="1" dirty="0">
                                        <a:latin typeface="Cambria Math" panose="02040503050406030204" pitchFamily="18" charset="0"/>
                                      </a:rPr>
                                      <m:t>𝜷</m:t>
                                    </m:r>
                                  </m:e>
                                  <m:sub>
                                    <m:r>
                                      <a:rPr lang="en-US" sz="2400" i="1" dirty="0">
                                        <a:latin typeface="Cambria Math" panose="02040503050406030204" pitchFamily="18" charset="0"/>
                                      </a:rPr>
                                      <m:t>1,1</m:t>
                                    </m:r>
                                  </m:sub>
                                  <m:sup>
                                    <m:r>
                                      <a:rPr lang="el-GR" sz="2400" i="1" dirty="0">
                                        <a:latin typeface="Cambria Math" panose="02040503050406030204" pitchFamily="18" charset="0"/>
                                      </a:rPr>
                                      <m:t>∗</m:t>
                                    </m:r>
                                  </m:sup>
                                </m:sSubSup>
                              </m:oMath>
                            </m:oMathPara>
                          </a14:m>
                          <a:endParaRPr lang="en-US" sz="2800" i="1" dirty="0" smtClean="0">
                            <a:latin typeface="Cambria Math" panose="02040503050406030204" pitchFamily="18" charset="0"/>
                          </a:endParaRPr>
                        </a:p>
                        <a:p>
                          <a14:m>
                            <m:oMath xmlns:m="http://schemas.openxmlformats.org/officeDocument/2006/math">
                              <m:groupChr>
                                <m:groupChrPr>
                                  <m:chr m:val="⇒"/>
                                  <m:pos m:val="top"/>
                                  <m:ctrlPr>
                                    <a:rPr lang="el-GR" sz="2800" i="1" dirty="0" smtClean="0">
                                      <a:latin typeface="Cambria Math" panose="02040503050406030204" pitchFamily="18" charset="0"/>
                                    </a:rPr>
                                  </m:ctrlPr>
                                </m:groupChrPr>
                                <m:e/>
                              </m:groupChr>
                              <m:r>
                                <a:rPr lang="en-US" sz="1800" i="1" smtClean="0">
                                  <a:latin typeface="Cambria Math" panose="02040503050406030204" pitchFamily="18" charset="0"/>
                                </a:rPr>
                                <m:t>𝐸</m:t>
                              </m:r>
                              <m:r>
                                <a:rPr lang="en-US" sz="180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𝑌</m:t>
                                  </m:r>
                                </m:e>
                                <m:sup>
                                  <m:r>
                                    <a:rPr lang="en-US" sz="1800" i="1">
                                      <a:latin typeface="Cambria Math" panose="02040503050406030204" pitchFamily="18" charset="0"/>
                                    </a:rPr>
                                    <m:t>𝑔</m:t>
                                  </m:r>
                                  <m:r>
                                    <a:rPr lang="en-US" sz="1800" i="1">
                                      <a:latin typeface="Cambria Math" panose="02040503050406030204" pitchFamily="18" charset="0"/>
                                    </a:rPr>
                                    <m:t>=0,1</m:t>
                                  </m:r>
                                </m:sup>
                              </m:sSup>
                              <m:r>
                                <m:rPr>
                                  <m:nor/>
                                </m:rPr>
                                <a:rPr lang="en-US" sz="1800" dirty="0"/>
                                <m:t>]</m:t>
                              </m:r>
                            </m:oMath>
                          </a14:m>
                          <a:r>
                            <a:rPr lang="en-US" sz="1800" dirty="0" smtClean="0"/>
                            <a:t>=</a:t>
                          </a:r>
                          <a14:m>
                            <m:oMath xmlns:m="http://schemas.openxmlformats.org/officeDocument/2006/math">
                              <m:r>
                                <a:rPr lang="en-US" sz="1800" i="1" smtClean="0">
                                  <a:latin typeface="Cambria Math" panose="02040503050406030204" pitchFamily="18" charset="0"/>
                                </a:rPr>
                                <m:t>𝐸</m:t>
                              </m:r>
                              <m:r>
                                <a:rPr lang="en-US" sz="180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𝑌</m:t>
                                  </m:r>
                                </m:e>
                                <m:sup>
                                  <m:r>
                                    <a:rPr lang="en-US" sz="1800" i="1">
                                      <a:latin typeface="Cambria Math" panose="02040503050406030204" pitchFamily="18" charset="0"/>
                                    </a:rPr>
                                    <m:t>𝑔</m:t>
                                  </m:r>
                                  <m:r>
                                    <a:rPr lang="en-US" sz="1800" i="1">
                                      <a:latin typeface="Cambria Math" panose="02040503050406030204" pitchFamily="18" charset="0"/>
                                    </a:rPr>
                                    <m:t>=</m:t>
                                  </m:r>
                                  <m:r>
                                    <a:rPr lang="en-US" sz="1800" i="1">
                                      <a:latin typeface="Cambria Math" panose="02040503050406030204" pitchFamily="18" charset="0"/>
                                    </a:rPr>
                                    <m:t>𝑎</m:t>
                                  </m:r>
                                  <m:r>
                                    <a:rPr lang="en-US" sz="1800" i="1">
                                      <a:latin typeface="Cambria Math" panose="02040503050406030204" pitchFamily="18" charset="0"/>
                                    </a:rPr>
                                    <m:t>0,</m:t>
                                  </m:r>
                                  <m:r>
                                    <a:rPr lang="en-US" sz="1800" i="1">
                                      <a:latin typeface="Cambria Math" panose="02040503050406030204" pitchFamily="18" charset="0"/>
                                    </a:rPr>
                                    <m:t>𝑎</m:t>
                                  </m:r>
                                  <m:r>
                                    <a:rPr lang="en-US" sz="1800" i="1">
                                      <a:latin typeface="Cambria Math" panose="02040503050406030204" pitchFamily="18" charset="0"/>
                                    </a:rPr>
                                    <m:t>1</m:t>
                                  </m:r>
                                </m:sup>
                              </m:sSup>
                              <m:r>
                                <m:rPr>
                                  <m:nor/>
                                </m:rPr>
                                <a:rPr lang="en-US" sz="1800" dirty="0"/>
                                <m:t>]</m:t>
                              </m:r>
                            </m:oMath>
                          </a14:m>
                          <a:r>
                            <a:rPr lang="en-US" sz="1800" dirty="0" smtClean="0"/>
                            <a:t>-</a:t>
                          </a:r>
                          <a14:m>
                            <m:oMath xmlns:m="http://schemas.openxmlformats.org/officeDocument/2006/math">
                              <m:sSubSup>
                                <m:sSubSupPr>
                                  <m:ctrlPr>
                                    <a:rPr lang="en-US" sz="1800" i="1" dirty="0" smtClean="0">
                                      <a:latin typeface="Cambria Math" panose="02040503050406030204" pitchFamily="18" charset="0"/>
                                    </a:rPr>
                                  </m:ctrlPr>
                                </m:sSubSupPr>
                                <m:e>
                                  <m:r>
                                    <a:rPr lang="el-GR" sz="1800" b="1" i="1" dirty="0">
                                      <a:latin typeface="Cambria Math" panose="02040503050406030204" pitchFamily="18" charset="0"/>
                                    </a:rPr>
                                    <m:t>𝜷</m:t>
                                  </m:r>
                                </m:e>
                                <m:sub>
                                  <m:r>
                                    <a:rPr lang="en-US" sz="1800" i="1" dirty="0">
                                      <a:latin typeface="Cambria Math" panose="02040503050406030204" pitchFamily="18" charset="0"/>
                                    </a:rPr>
                                    <m:t>1,1</m:t>
                                  </m:r>
                                </m:sub>
                                <m:sup>
                                  <m:r>
                                    <a:rPr lang="el-GR" sz="1800" i="1" dirty="0">
                                      <a:latin typeface="Cambria Math" panose="02040503050406030204" pitchFamily="18" charset="0"/>
                                    </a:rPr>
                                    <m:t>∗</m:t>
                                  </m:r>
                                </m:sup>
                              </m:sSubSup>
                            </m:oMath>
                          </a14:m>
                          <a:r>
                            <a:rPr lang="en-US" sz="1800" dirty="0" smtClean="0"/>
                            <a:t>=</a:t>
                          </a:r>
                        </a:p>
                        <a:p>
                          <a:pPr/>
                          <a14:m>
                            <m:oMathPara xmlns:m="http://schemas.openxmlformats.org/officeDocument/2006/math">
                              <m:oMathParaPr>
                                <m:jc m:val="centerGroup"/>
                              </m:oMathParaPr>
                              <m:oMath xmlns:m="http://schemas.openxmlformats.org/officeDocument/2006/math">
                                <m:r>
                                  <a:rPr lang="en-US" sz="1800" b="0" i="0" dirty="0" smtClean="0">
                                    <a:latin typeface="Cambria Math" panose="02040503050406030204" pitchFamily="18" charset="0"/>
                                  </a:rPr>
                                  <m:t>40−</m:t>
                                </m:r>
                                <m:sSubSup>
                                  <m:sSubSupPr>
                                    <m:ctrlPr>
                                      <a:rPr lang="en-US" sz="1800" i="1" dirty="0" smtClean="0">
                                        <a:latin typeface="Cambria Math" panose="02040503050406030204" pitchFamily="18" charset="0"/>
                                      </a:rPr>
                                    </m:ctrlPr>
                                  </m:sSubSupPr>
                                  <m:e>
                                    <m:r>
                                      <a:rPr lang="el-GR" sz="1800" b="1" i="1" dirty="0">
                                        <a:latin typeface="Cambria Math" panose="02040503050406030204" pitchFamily="18" charset="0"/>
                                      </a:rPr>
                                      <m:t>𝜷</m:t>
                                    </m:r>
                                  </m:e>
                                  <m:sub>
                                    <m:r>
                                      <a:rPr lang="en-US" sz="1800" i="1" dirty="0">
                                        <a:latin typeface="Cambria Math" panose="02040503050406030204" pitchFamily="18" charset="0"/>
                                      </a:rPr>
                                      <m:t>1,1</m:t>
                                    </m:r>
                                  </m:sub>
                                  <m:sup>
                                    <m:r>
                                      <a:rPr lang="el-GR" sz="1800" i="1" dirty="0">
                                        <a:latin typeface="Cambria Math" panose="02040503050406030204" pitchFamily="18" charset="0"/>
                                      </a:rPr>
                                      <m:t>∗</m:t>
                                    </m:r>
                                  </m:sup>
                                </m:sSubSup>
                              </m:oMath>
                            </m:oMathPara>
                          </a14:m>
                          <a:endParaRPr lang="el-GR" sz="1800" dirty="0"/>
                        </a:p>
                      </a:txBody>
                      <a:tcPr/>
                    </a:tc>
                    <a:tc>
                      <a:txBody>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𝐸</m:t>
                                </m:r>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𝑌</m:t>
                                    </m:r>
                                  </m:e>
                                  <m:sup>
                                    <m:r>
                                      <a:rPr lang="en-US" sz="2400" i="1">
                                        <a:latin typeface="Cambria Math" panose="02040503050406030204" pitchFamily="18" charset="0"/>
                                      </a:rPr>
                                      <m:t>𝑔</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0,</m:t>
                                    </m:r>
                                    <m:r>
                                      <a:rPr lang="en-US" sz="2400" i="1">
                                        <a:latin typeface="Cambria Math" panose="02040503050406030204" pitchFamily="18" charset="0"/>
                                      </a:rPr>
                                      <m:t>𝑎</m:t>
                                    </m:r>
                                    <m:r>
                                      <a:rPr lang="en-US" sz="2400" i="1">
                                        <a:latin typeface="Cambria Math" panose="02040503050406030204" pitchFamily="18" charset="0"/>
                                      </a:rPr>
                                      <m:t>1</m:t>
                                    </m:r>
                                  </m:sup>
                                </m:sSup>
                                <m:r>
                                  <m:rPr>
                                    <m:nor/>
                                  </m:rPr>
                                  <a:rPr lang="en-US" sz="2400" dirty="0"/>
                                  <m:t>]=</m:t>
                                </m:r>
                                <m:r>
                                  <a:rPr lang="en-US" sz="2400" i="1">
                                    <a:latin typeface="Cambria Math" panose="02040503050406030204" pitchFamily="18" charset="0"/>
                                  </a:rPr>
                                  <m:t>𝐸</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𝑌</m:t>
                                    </m:r>
                                  </m:e>
                                  <m:sup>
                                    <m:r>
                                      <a:rPr lang="en-US" sz="2400" i="1">
                                        <a:latin typeface="Cambria Math" panose="02040503050406030204" pitchFamily="18" charset="0"/>
                                      </a:rPr>
                                      <m:t>𝑔</m:t>
                                    </m:r>
                                    <m:r>
                                      <a:rPr lang="en-US" sz="2400" i="1">
                                        <a:latin typeface="Cambria Math" panose="02040503050406030204" pitchFamily="18" charset="0"/>
                                      </a:rPr>
                                      <m:t>=0,1</m:t>
                                    </m:r>
                                  </m:sup>
                                </m:sSup>
                                <m:r>
                                  <m:rPr>
                                    <m:nor/>
                                  </m:rPr>
                                  <a:rPr lang="en-US" sz="2400" dirty="0"/>
                                  <m:t>]+</m:t>
                                </m:r>
                                <m:sSubSup>
                                  <m:sSubSupPr>
                                    <m:ctrlPr>
                                      <a:rPr lang="en-US" sz="2400" i="1" dirty="0">
                                        <a:latin typeface="Cambria Math" panose="02040503050406030204" pitchFamily="18" charset="0"/>
                                      </a:rPr>
                                    </m:ctrlPr>
                                  </m:sSubSupPr>
                                  <m:e>
                                    <m:r>
                                      <a:rPr lang="el-GR" sz="2400" b="1" i="1" dirty="0">
                                        <a:latin typeface="Cambria Math" panose="02040503050406030204" pitchFamily="18" charset="0"/>
                                      </a:rPr>
                                      <m:t>𝜷</m:t>
                                    </m:r>
                                  </m:e>
                                  <m:sub>
                                    <m:r>
                                      <a:rPr lang="en-US" sz="2400" i="1" dirty="0">
                                        <a:latin typeface="Cambria Math" panose="02040503050406030204" pitchFamily="18" charset="0"/>
                                      </a:rPr>
                                      <m:t>1,1</m:t>
                                    </m:r>
                                  </m:sub>
                                  <m:sup>
                                    <m:r>
                                      <a:rPr lang="el-GR" sz="2400" i="1" dirty="0">
                                        <a:latin typeface="Cambria Math" panose="02040503050406030204" pitchFamily="18" charset="0"/>
                                      </a:rPr>
                                      <m:t>∗</m:t>
                                    </m:r>
                                  </m:sup>
                                </m:sSubSup>
                              </m:oMath>
                            </m:oMathPara>
                          </a14:m>
                          <a:endParaRPr lang="en-US" sz="2800" i="1" dirty="0" smtClean="0">
                            <a:latin typeface="Cambria Math" panose="02040503050406030204" pitchFamily="18" charset="0"/>
                          </a:endParaRPr>
                        </a:p>
                        <a:p>
                          <a14:m>
                            <m:oMath xmlns:m="http://schemas.openxmlformats.org/officeDocument/2006/math">
                              <m:groupChr>
                                <m:groupChrPr>
                                  <m:chr m:val="⇒"/>
                                  <m:pos m:val="top"/>
                                  <m:ctrlPr>
                                    <a:rPr lang="el-GR" sz="2800" i="1" dirty="0" smtClean="0">
                                      <a:latin typeface="Cambria Math" panose="02040503050406030204" pitchFamily="18" charset="0"/>
                                    </a:rPr>
                                  </m:ctrlPr>
                                </m:groupChrPr>
                                <m:e/>
                              </m:groupChr>
                              <m:r>
                                <a:rPr lang="en-US" sz="1800" i="1" smtClean="0">
                                  <a:latin typeface="Cambria Math" panose="02040503050406030204" pitchFamily="18" charset="0"/>
                                </a:rPr>
                                <m:t>𝐸</m:t>
                              </m:r>
                              <m:r>
                                <a:rPr lang="en-US" sz="180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𝑌</m:t>
                                  </m:r>
                                </m:e>
                                <m:sup>
                                  <m:r>
                                    <a:rPr lang="en-US" sz="1800" i="1">
                                      <a:latin typeface="Cambria Math" panose="02040503050406030204" pitchFamily="18" charset="0"/>
                                    </a:rPr>
                                    <m:t>𝑔</m:t>
                                  </m:r>
                                  <m:r>
                                    <a:rPr lang="en-US" sz="1800" i="1">
                                      <a:latin typeface="Cambria Math" panose="02040503050406030204" pitchFamily="18" charset="0"/>
                                    </a:rPr>
                                    <m:t>=0,0</m:t>
                                  </m:r>
                                </m:sup>
                              </m:sSup>
                              <m:r>
                                <m:rPr>
                                  <m:nor/>
                                </m:rPr>
                                <a:rPr lang="en-US" sz="1800" dirty="0"/>
                                <m:t>]</m:t>
                              </m:r>
                            </m:oMath>
                          </a14:m>
                          <a:r>
                            <a:rPr lang="en-US" sz="1800" dirty="0" smtClean="0"/>
                            <a:t>=</a:t>
                          </a:r>
                          <a14:m>
                            <m:oMath xmlns:m="http://schemas.openxmlformats.org/officeDocument/2006/math">
                              <m:r>
                                <a:rPr lang="en-US" sz="1800" i="1" smtClean="0">
                                  <a:latin typeface="Cambria Math" panose="02040503050406030204" pitchFamily="18" charset="0"/>
                                </a:rPr>
                                <m:t>𝐸</m:t>
                              </m:r>
                              <m:r>
                                <a:rPr lang="en-US" sz="180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𝑌</m:t>
                                  </m:r>
                                </m:e>
                                <m:sup>
                                  <m:r>
                                    <a:rPr lang="en-US" sz="1800" i="1">
                                      <a:latin typeface="Cambria Math" panose="02040503050406030204" pitchFamily="18" charset="0"/>
                                    </a:rPr>
                                    <m:t>𝑔</m:t>
                                  </m:r>
                                  <m:r>
                                    <a:rPr lang="en-US" sz="1800" i="1">
                                      <a:latin typeface="Cambria Math" panose="02040503050406030204" pitchFamily="18" charset="0"/>
                                    </a:rPr>
                                    <m:t>=</m:t>
                                  </m:r>
                                  <m:r>
                                    <a:rPr lang="en-US" sz="1800" i="1">
                                      <a:latin typeface="Cambria Math" panose="02040503050406030204" pitchFamily="18" charset="0"/>
                                    </a:rPr>
                                    <m:t>𝑎</m:t>
                                  </m:r>
                                  <m:r>
                                    <a:rPr lang="en-US" sz="1800" i="1">
                                      <a:latin typeface="Cambria Math" panose="02040503050406030204" pitchFamily="18" charset="0"/>
                                    </a:rPr>
                                    <m:t>0,</m:t>
                                  </m:r>
                                  <m:r>
                                    <a:rPr lang="en-US" sz="1800" i="1">
                                      <a:latin typeface="Cambria Math" panose="02040503050406030204" pitchFamily="18" charset="0"/>
                                    </a:rPr>
                                    <m:t>𝑎</m:t>
                                  </m:r>
                                  <m:r>
                                    <a:rPr lang="en-US" sz="1800" i="1">
                                      <a:latin typeface="Cambria Math" panose="02040503050406030204" pitchFamily="18" charset="0"/>
                                    </a:rPr>
                                    <m:t>1</m:t>
                                  </m:r>
                                </m:sup>
                              </m:sSup>
                              <m:r>
                                <m:rPr>
                                  <m:nor/>
                                </m:rPr>
                                <a:rPr lang="en-US" sz="1800" dirty="0"/>
                                <m:t>]</m:t>
                              </m:r>
                            </m:oMath>
                          </a14:m>
                          <a:r>
                            <a:rPr lang="en-US" sz="1800" dirty="0" smtClean="0"/>
                            <a:t>-</a:t>
                          </a:r>
                          <a14:m>
                            <m:oMath xmlns:m="http://schemas.openxmlformats.org/officeDocument/2006/math">
                              <m:sSubSup>
                                <m:sSubSupPr>
                                  <m:ctrlPr>
                                    <a:rPr lang="en-US" sz="1800" i="1" dirty="0" smtClean="0">
                                      <a:latin typeface="Cambria Math" panose="02040503050406030204" pitchFamily="18" charset="0"/>
                                    </a:rPr>
                                  </m:ctrlPr>
                                </m:sSubSupPr>
                                <m:e>
                                  <m:r>
                                    <a:rPr lang="el-GR" sz="1800" b="1" i="1" dirty="0">
                                      <a:latin typeface="Cambria Math" panose="02040503050406030204" pitchFamily="18" charset="0"/>
                                    </a:rPr>
                                    <m:t>𝜷</m:t>
                                  </m:r>
                                </m:e>
                                <m:sub>
                                  <m:r>
                                    <a:rPr lang="en-US" sz="1800" i="1" dirty="0">
                                      <a:latin typeface="Cambria Math" panose="02040503050406030204" pitchFamily="18" charset="0"/>
                                    </a:rPr>
                                    <m:t>1,1</m:t>
                                  </m:r>
                                </m:sub>
                                <m:sup>
                                  <m:r>
                                    <a:rPr lang="el-GR" sz="1800" i="1" dirty="0">
                                      <a:latin typeface="Cambria Math" panose="02040503050406030204" pitchFamily="18" charset="0"/>
                                    </a:rPr>
                                    <m:t>∗</m:t>
                                  </m:r>
                                </m:sup>
                              </m:sSubSup>
                            </m:oMath>
                          </a14:m>
                          <a:r>
                            <a:rPr lang="en-US" sz="1800" dirty="0" smtClean="0"/>
                            <a:t>=</a:t>
                          </a:r>
                          <a14:m>
                            <m:oMath xmlns:m="http://schemas.openxmlformats.org/officeDocument/2006/math">
                              <m:r>
                                <a:rPr lang="en-US" sz="1800" b="0" i="0" dirty="0" smtClean="0">
                                  <a:latin typeface="Cambria Math" panose="02040503050406030204" pitchFamily="18" charset="0"/>
                                </a:rPr>
                                <m:t>40−</m:t>
                              </m:r>
                              <m:sSubSup>
                                <m:sSubSupPr>
                                  <m:ctrlPr>
                                    <a:rPr lang="en-US" sz="1800" i="1" dirty="0" smtClean="0">
                                      <a:latin typeface="Cambria Math" panose="02040503050406030204" pitchFamily="18" charset="0"/>
                                    </a:rPr>
                                  </m:ctrlPr>
                                </m:sSubSupPr>
                                <m:e>
                                  <m:r>
                                    <a:rPr lang="el-GR" sz="1800" b="1" i="1" dirty="0">
                                      <a:latin typeface="Cambria Math" panose="02040503050406030204" pitchFamily="18" charset="0"/>
                                    </a:rPr>
                                    <m:t>𝜷</m:t>
                                  </m:r>
                                </m:e>
                                <m:sub>
                                  <m:r>
                                    <a:rPr lang="en-US" sz="1800" i="1" dirty="0">
                                      <a:latin typeface="Cambria Math" panose="02040503050406030204" pitchFamily="18" charset="0"/>
                                    </a:rPr>
                                    <m:t>1,1</m:t>
                                  </m:r>
                                </m:sub>
                                <m:sup>
                                  <m:r>
                                    <a:rPr lang="el-GR" sz="1800" i="1" dirty="0">
                                      <a:latin typeface="Cambria Math" panose="02040503050406030204" pitchFamily="18" charset="0"/>
                                    </a:rPr>
                                    <m:t>∗</m:t>
                                  </m:r>
                                </m:sup>
                              </m:sSubSup>
                            </m:oMath>
                          </a14:m>
                          <a:endParaRPr lang="el-GR" sz="1800" dirty="0"/>
                        </a:p>
                      </a:txBody>
                      <a:tcPr/>
                    </a:tc>
                    <a:extLst>
                      <a:ext uri="{0D108BD9-81ED-4DB2-BD59-A6C34878D82A}">
                        <a16:rowId xmlns:a16="http://schemas.microsoft.com/office/drawing/2014/main" val="3664490601"/>
                      </a:ext>
                    </a:extLst>
                  </a:tr>
                  <a:tr h="1636297">
                    <a:tc>
                      <a:txBody>
                        <a:bodyPr/>
                        <a:lstStyle/>
                        <a:p>
                          <a:r>
                            <a:rPr lang="en-US" dirty="0" smtClean="0"/>
                            <a:t>1</a:t>
                          </a:r>
                          <a:endParaRPr lang="el-GR" dirty="0"/>
                        </a:p>
                      </a:txBody>
                      <a:tcPr/>
                    </a:tc>
                    <a:tc>
                      <a:txBody>
                        <a:bodyPr/>
                        <a:lstStyle/>
                        <a:p>
                          <a:r>
                            <a:rPr lang="en-US" dirty="0" smtClean="0"/>
                            <a:t>0</a:t>
                          </a:r>
                          <a:endParaRPr lang="el-GR" dirty="0"/>
                        </a:p>
                      </a:txBody>
                      <a:tcPr/>
                    </a:tc>
                    <a:tc>
                      <a:txBody>
                        <a:bodyPr/>
                        <a:lstStyle/>
                        <a:p>
                          <a:r>
                            <a:rPr lang="en-US" dirty="0" smtClean="0"/>
                            <a:t>700</a:t>
                          </a:r>
                          <a:endParaRPr lang="el-GR" dirty="0"/>
                        </a:p>
                      </a:txBody>
                      <a:tcPr/>
                    </a:tc>
                    <a:tc>
                      <a:txBody>
                        <a:bodyPr/>
                        <a:lstStyle/>
                        <a:p>
                          <a:r>
                            <a:rPr lang="en-US" dirty="0" smtClean="0"/>
                            <a:t>40</a:t>
                          </a:r>
                          <a:endParaRPr lang="el-GR" dirty="0"/>
                        </a:p>
                      </a:txBody>
                      <a:tcPr/>
                    </a:tc>
                    <a:tc>
                      <a:txBody>
                        <a:bodyPr/>
                        <a:lstStyle/>
                        <a:p>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0" dirty="0" smtClean="0">
                                    <a:ln>
                                      <a:noFill/>
                                    </a:ln>
                                    <a:solidFill>
                                      <a:prstClr val="black"/>
                                    </a:solidFill>
                                    <a:effectLst/>
                                    <a:uLnTx/>
                                    <a:uFillTx/>
                                    <a:latin typeface="+mn-lt"/>
                                    <a:ea typeface="+mn-ea"/>
                                    <a:cs typeface="+mn-cs"/>
                                  </a:rPr>
                                  <m:t>equal</m:t>
                                </m:r>
                                <m:r>
                                  <m:rPr>
                                    <m:nor/>
                                  </m:rPr>
                                  <a:rPr kumimoji="0" lang="en-US" sz="1800" b="0" i="0" u="none" strike="noStrike" kern="1200" cap="none" spc="0" normalizeH="0" baseline="0" noProof="0" dirty="0" smtClean="0">
                                    <a:ln>
                                      <a:noFill/>
                                    </a:ln>
                                    <a:solidFill>
                                      <a:prstClr val="black"/>
                                    </a:solidFill>
                                    <a:effectLst/>
                                    <a:uLnTx/>
                                    <a:uFillTx/>
                                    <a:latin typeface="+mn-lt"/>
                                    <a:ea typeface="+mn-ea"/>
                                    <a:cs typeface="+mn-cs"/>
                                  </a:rPr>
                                  <m:t> </m:t>
                                </m:r>
                                <m:r>
                                  <m:rPr>
                                    <m:nor/>
                                  </m:rPr>
                                  <a:rPr kumimoji="0" lang="en-US" sz="1800" b="0" i="0" u="none" strike="noStrike" kern="1200" cap="none" spc="0" normalizeH="0" baseline="0" noProof="0" dirty="0" smtClean="0">
                                    <a:ln>
                                      <a:noFill/>
                                    </a:ln>
                                    <a:solidFill>
                                      <a:prstClr val="black"/>
                                    </a:solidFill>
                                    <a:effectLst/>
                                    <a:uLnTx/>
                                    <a:uFillTx/>
                                    <a:latin typeface="+mn-lt"/>
                                    <a:ea typeface="+mn-ea"/>
                                    <a:cs typeface="+mn-cs"/>
                                  </a:rPr>
                                  <m:t>to</m:t>
                                </m:r>
                                <m:r>
                                  <m:rPr>
                                    <m:nor/>
                                  </m:rPr>
                                  <a:rPr kumimoji="0" lang="en-US" sz="1800" b="0" i="0" u="none" strike="noStrike" kern="1200" cap="none" spc="0" normalizeH="0" baseline="0" noProof="0" dirty="0" smtClean="0">
                                    <a:ln>
                                      <a:noFill/>
                                    </a:ln>
                                    <a:solidFill>
                                      <a:prstClr val="black"/>
                                    </a:solidFill>
                                    <a:effectLst/>
                                    <a:uLnTx/>
                                    <a:uFillTx/>
                                    <a:latin typeface="+mn-lt"/>
                                    <a:ea typeface="+mn-ea"/>
                                    <a:cs typeface="+mn-cs"/>
                                  </a:rPr>
                                  <m:t> </m:t>
                                </m:r>
                                <m:r>
                                  <m:rPr>
                                    <m:nor/>
                                  </m:rPr>
                                  <a:rPr kumimoji="0" lang="en-US" sz="1800" b="0" i="0" u="none" strike="noStrike" kern="1200" cap="none" spc="0" normalizeH="0" baseline="0" noProof="0" dirty="0" smtClean="0">
                                    <a:ln>
                                      <a:noFill/>
                                    </a:ln>
                                    <a:solidFill>
                                      <a:prstClr val="black"/>
                                    </a:solidFill>
                                    <a:effectLst/>
                                    <a:uLnTx/>
                                    <a:uFillTx/>
                                    <a:latin typeface="+mn-lt"/>
                                    <a:ea typeface="+mn-ea"/>
                                    <a:cs typeface="+mn-cs"/>
                                  </a:rPr>
                                  <m:t>the</m:t>
                                </m:r>
                                <m:r>
                                  <m:rPr>
                                    <m:nor/>
                                  </m:rPr>
                                  <a:rPr kumimoji="0" lang="en-US" sz="1800" b="0" i="0" u="none" strike="noStrike" kern="1200" cap="none" spc="0" normalizeH="0" baseline="0" noProof="0" dirty="0" smtClean="0">
                                    <a:ln>
                                      <a:noFill/>
                                    </a:ln>
                                    <a:solidFill>
                                      <a:prstClr val="black"/>
                                    </a:solidFill>
                                    <a:effectLst/>
                                    <a:uLnTx/>
                                    <a:uFillTx/>
                                    <a:latin typeface="+mn-lt"/>
                                    <a:ea typeface="+mn-ea"/>
                                    <a:cs typeface="+mn-cs"/>
                                  </a:rPr>
                                  <m:t> </m:t>
                                </m:r>
                                <m:r>
                                  <m:rPr>
                                    <m:nor/>
                                  </m:rPr>
                                  <a:rPr kumimoji="0" lang="en-US" sz="1800" b="0" i="0" u="none" strike="noStrike" kern="1200" cap="none" spc="0" normalizeH="0" baseline="0" noProof="0" dirty="0" smtClean="0">
                                    <a:ln>
                                      <a:noFill/>
                                    </a:ln>
                                    <a:solidFill>
                                      <a:prstClr val="black"/>
                                    </a:solidFill>
                                    <a:effectLst/>
                                    <a:uLnTx/>
                                    <a:uFillTx/>
                                    <a:latin typeface="+mn-lt"/>
                                    <a:ea typeface="+mn-ea"/>
                                    <a:cs typeface="+mn-cs"/>
                                  </a:rPr>
                                  <m:t>observed</m:t>
                                </m:r>
                                <m:r>
                                  <m:rPr>
                                    <m:nor/>
                                  </m:rPr>
                                  <a:rPr kumimoji="0" lang="en-US" sz="1800" b="0" i="0" u="none" strike="noStrike" kern="1200" cap="none" spc="0" normalizeH="0" baseline="0" noProof="0" dirty="0" smtClean="0">
                                    <a:ln>
                                      <a:noFill/>
                                    </a:ln>
                                    <a:solidFill>
                                      <a:prstClr val="black"/>
                                    </a:solidFill>
                                    <a:effectLst/>
                                    <a:uLnTx/>
                                    <a:uFillTx/>
                                    <a:latin typeface="+mn-lt"/>
                                    <a:ea typeface="+mn-ea"/>
                                    <a:cs typeface="+mn-cs"/>
                                  </a:rPr>
                                  <m:t> </m:t>
                                </m:r>
                                <m:r>
                                  <m:rPr>
                                    <m:nor/>
                                  </m:rPr>
                                  <a:rPr kumimoji="0" lang="en-US" sz="1800" b="0" i="0" u="none" strike="noStrike" kern="1200" cap="none" spc="0" normalizeH="0" baseline="0" noProof="0" dirty="0" smtClean="0">
                                    <a:ln>
                                      <a:noFill/>
                                    </a:ln>
                                    <a:solidFill>
                                      <a:prstClr val="black"/>
                                    </a:solidFill>
                                    <a:effectLst/>
                                    <a:uLnTx/>
                                    <a:uFillTx/>
                                    <a:latin typeface="+mn-lt"/>
                                    <a:ea typeface="+mn-ea"/>
                                    <a:cs typeface="+mn-cs"/>
                                  </a:rPr>
                                  <m:t>outcome</m:t>
                                </m:r>
                              </m:oMath>
                            </m:oMathPara>
                          </a14:m>
                          <a:endParaRPr lang="el-GR" sz="1200" dirty="0"/>
                        </a:p>
                      </a:txBody>
                      <a:tcPr/>
                    </a:tc>
                    <a:tc>
                      <a:txBody>
                        <a:bodyPr/>
                        <a:lstStyle/>
                        <a:p>
                          <a14:m>
                            <m:oMath xmlns:m="http://schemas.openxmlformats.org/officeDocument/2006/math">
                              <m:r>
                                <m:rPr>
                                  <m:nor/>
                                </m:rPr>
                                <a:rPr lang="en-US" dirty="0" smtClean="0"/>
                                <m:t>From</m:t>
                              </m:r>
                              <m:r>
                                <m:rPr>
                                  <m:nor/>
                                </m:rPr>
                                <a:rPr lang="en-US" dirty="0" smtClean="0"/>
                                <m:t> </m:t>
                              </m:r>
                              <m:r>
                                <m:rPr>
                                  <m:nor/>
                                </m:rPr>
                                <a:rPr lang="en-US" dirty="0" smtClean="0"/>
                                <m:t>the</m:t>
                              </m:r>
                              <m:r>
                                <m:rPr>
                                  <m:nor/>
                                </m:rPr>
                                <a:rPr lang="en-US" dirty="0" smtClean="0"/>
                                <m:t> </m:t>
                              </m:r>
                              <m:r>
                                <m:rPr>
                                  <m:nor/>
                                </m:rPr>
                                <a:rPr lang="en-US" b="0" i="0" dirty="0" smtClean="0"/>
                                <m:t>first</m:t>
                              </m:r>
                              <m:r>
                                <m:rPr>
                                  <m:nor/>
                                </m:rPr>
                                <a:rPr lang="en-US" dirty="0" smtClean="0"/>
                                <m:t> </m:t>
                              </m:r>
                              <m:r>
                                <m:rPr>
                                  <m:nor/>
                                </m:rPr>
                                <a:rPr lang="en-US" dirty="0" smtClean="0"/>
                                <m:t>equation</m:t>
                              </m:r>
                              <m:r>
                                <a:rPr lang="en-US" b="0" i="1" dirty="0" smtClean="0">
                                  <a:latin typeface="Cambria Math" panose="02040503050406030204" pitchFamily="18" charset="0"/>
                                </a:rPr>
                                <m:t> </m:t>
                              </m:r>
                              <m:r>
                                <a:rPr lang="en-US" i="1" smtClean="0">
                                  <a:latin typeface="Cambria Math" panose="02040503050406030204" pitchFamily="18" charset="0"/>
                                </a:rPr>
                                <m:t>𝐸</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0,0</m:t>
                                  </m:r>
                                </m:sup>
                              </m:sSup>
                              <m:r>
                                <m:rPr>
                                  <m:nor/>
                                </m:rPr>
                                <a:rPr lang="en-US" dirty="0"/>
                                <m:t>]=</m:t>
                              </m:r>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=0,0</m:t>
                                  </m:r>
                                </m:sup>
                              </m:sSup>
                              <m:r>
                                <m:rPr>
                                  <m:nor/>
                                </m:rPr>
                                <a:rPr lang="en-US" dirty="0" smtClean="0"/>
                                <m:t>]+</m:t>
                              </m:r>
                              <m:sSubSup>
                                <m:sSubSupPr>
                                  <m:ctrlPr>
                                    <a:rPr lang="en-US" i="1" dirty="0">
                                      <a:latin typeface="Cambria Math" panose="02040503050406030204" pitchFamily="18" charset="0"/>
                                    </a:rPr>
                                  </m:ctrlPr>
                                </m:sSubSupPr>
                                <m:e>
                                  <m:r>
                                    <a:rPr lang="el-GR" b="1" i="1" dirty="0">
                                      <a:latin typeface="Cambria Math" panose="02040503050406030204" pitchFamily="18" charset="0"/>
                                    </a:rPr>
                                    <m:t>𝜷</m:t>
                                  </m:r>
                                </m:e>
                                <m:sub>
                                  <m:r>
                                    <a:rPr lang="el-GR" i="1" dirty="0">
                                      <a:latin typeface="Cambria Math" panose="02040503050406030204" pitchFamily="18" charset="0"/>
                                    </a:rPr>
                                    <m:t>0</m:t>
                                  </m:r>
                                </m:sub>
                                <m:sup>
                                  <m:r>
                                    <a:rPr lang="el-GR" i="1" dirty="0">
                                      <a:latin typeface="Cambria Math" panose="02040503050406030204" pitchFamily="18" charset="0"/>
                                    </a:rPr>
                                    <m:t>∗</m:t>
                                  </m:r>
                                </m:sup>
                              </m:sSubSup>
                            </m:oMath>
                          </a14:m>
                          <a:r>
                            <a:rPr lang="en-US" dirty="0" smtClean="0"/>
                            <a:t> </a:t>
                          </a:r>
                        </a:p>
                        <a:p>
                          <a:r>
                            <a:rPr lang="en-US" dirty="0" smtClean="0"/>
                            <a:t>Thus </a:t>
                          </a:r>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=0,0</m:t>
                                  </m:r>
                                </m:sup>
                              </m:sSup>
                              <m:r>
                                <m:rPr>
                                  <m:nor/>
                                </m:rPr>
                                <a:rPr lang="en-US" dirty="0" smtClean="0"/>
                                <m:t>]</m:t>
                              </m:r>
                            </m:oMath>
                          </a14:m>
                          <a:r>
                            <a:rPr lang="en-US" dirty="0" smtClean="0"/>
                            <a:t>=</a:t>
                          </a:r>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0,0</m:t>
                                  </m:r>
                                </m:sup>
                              </m:sSup>
                              <m:r>
                                <m:rPr>
                                  <m:nor/>
                                </m:rPr>
                                <a:rPr lang="en-US" dirty="0"/>
                                <m:t>]</m:t>
                              </m:r>
                            </m:oMath>
                          </a14:m>
                          <a:r>
                            <a:rPr lang="en-US" dirty="0" smtClean="0"/>
                            <a:t>-</a:t>
                          </a:r>
                          <a14:m>
                            <m:oMath xmlns:m="http://schemas.openxmlformats.org/officeDocument/2006/math">
                              <m:sSubSup>
                                <m:sSubSupPr>
                                  <m:ctrlPr>
                                    <a:rPr lang="en-US" i="1" dirty="0" smtClean="0">
                                      <a:latin typeface="Cambria Math" panose="02040503050406030204" pitchFamily="18" charset="0"/>
                                    </a:rPr>
                                  </m:ctrlPr>
                                </m:sSubSupPr>
                                <m:e>
                                  <m:r>
                                    <a:rPr lang="el-GR" b="1" i="1" dirty="0">
                                      <a:latin typeface="Cambria Math" panose="02040503050406030204" pitchFamily="18" charset="0"/>
                                    </a:rPr>
                                    <m:t>𝜷</m:t>
                                  </m:r>
                                </m:e>
                                <m:sub>
                                  <m:r>
                                    <a:rPr lang="el-GR" i="1" dirty="0">
                                      <a:latin typeface="Cambria Math" panose="02040503050406030204" pitchFamily="18" charset="0"/>
                                    </a:rPr>
                                    <m:t>0</m:t>
                                  </m:r>
                                </m:sub>
                                <m:sup>
                                  <m:r>
                                    <a:rPr lang="el-GR" i="1" dirty="0">
                                      <a:latin typeface="Cambria Math" panose="02040503050406030204" pitchFamily="18" charset="0"/>
                                    </a:rPr>
                                    <m:t>∗</m:t>
                                  </m:r>
                                </m:sup>
                              </m:sSubSup>
                            </m:oMath>
                          </a14:m>
                          <a:endParaRPr lang="el-GR" dirty="0"/>
                        </a:p>
                      </a:txBody>
                      <a:tcPr/>
                    </a:tc>
                    <a:extLst>
                      <a:ext uri="{0D108BD9-81ED-4DB2-BD59-A6C34878D82A}">
                        <a16:rowId xmlns:a16="http://schemas.microsoft.com/office/drawing/2014/main" val="1148047596"/>
                      </a:ext>
                    </a:extLst>
                  </a:tr>
                  <a:tr h="937811">
                    <a:tc>
                      <a:txBody>
                        <a:bodyPr/>
                        <a:lstStyle/>
                        <a:p>
                          <a:r>
                            <a:rPr lang="en-US" dirty="0" smtClean="0"/>
                            <a:t>1</a:t>
                          </a:r>
                          <a:endParaRPr lang="el-GR" dirty="0"/>
                        </a:p>
                      </a:txBody>
                      <a:tcPr/>
                    </a:tc>
                    <a:tc>
                      <a:txBody>
                        <a:bodyPr/>
                        <a:lstStyle/>
                        <a:p>
                          <a:r>
                            <a:rPr lang="en-US" dirty="0" smtClean="0"/>
                            <a:t>1</a:t>
                          </a:r>
                          <a:endParaRPr lang="el-GR" dirty="0"/>
                        </a:p>
                      </a:txBody>
                      <a:tcPr/>
                    </a:tc>
                    <a:tc>
                      <a:txBody>
                        <a:bodyPr/>
                        <a:lstStyle/>
                        <a:p>
                          <a:r>
                            <a:rPr lang="en-US" dirty="0" smtClean="0"/>
                            <a:t>800</a:t>
                          </a:r>
                          <a:endParaRPr lang="el-GR" dirty="0"/>
                        </a:p>
                      </a:txBody>
                      <a:tcPr/>
                    </a:tc>
                    <a:tc>
                      <a:txBody>
                        <a:bodyPr/>
                        <a:lstStyle/>
                        <a:p>
                          <a:r>
                            <a:rPr lang="en-US" dirty="0" smtClean="0"/>
                            <a:t>30</a:t>
                          </a:r>
                          <a:endParaRPr lang="el-GR"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m:t>
                                    </m:r>
                                    <m:r>
                                      <a:rPr lang="en-US" i="1" smtClean="0">
                                        <a:latin typeface="Cambria Math" panose="02040503050406030204" pitchFamily="18" charset="0"/>
                                      </a:rPr>
                                      <m:t>𝑎</m:t>
                                    </m:r>
                                    <m:r>
                                      <a:rPr lang="en-US" i="1" smtClean="0">
                                        <a:latin typeface="Cambria Math" panose="02040503050406030204" pitchFamily="18" charset="0"/>
                                      </a:rPr>
                                      <m:t>0,</m:t>
                                    </m:r>
                                    <m:r>
                                      <a:rPr lang="en-US" i="1">
                                        <a:latin typeface="Cambria Math" panose="02040503050406030204" pitchFamily="18" charset="0"/>
                                      </a:rPr>
                                      <m:t>𝑎</m:t>
                                    </m:r>
                                    <m:r>
                                      <a:rPr lang="en-US" i="1">
                                        <a:latin typeface="Cambria Math" panose="02040503050406030204" pitchFamily="18" charset="0"/>
                                      </a:rPr>
                                      <m:t>1</m:t>
                                    </m:r>
                                  </m:sup>
                                </m:sSup>
                                <m:r>
                                  <m:rPr>
                                    <m:nor/>
                                  </m:rPr>
                                  <a:rPr lang="en-US" dirty="0"/>
                                  <m:t>]=</m:t>
                                </m:r>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=1,0</m:t>
                                    </m:r>
                                  </m:sup>
                                </m:sSup>
                                <m:r>
                                  <m:rPr>
                                    <m:nor/>
                                  </m:rPr>
                                  <a:rPr lang="en-US" dirty="0"/>
                                  <m:t>]+</m:t>
                                </m:r>
                                <m:sSubSup>
                                  <m:sSubSupPr>
                                    <m:ctrlPr>
                                      <a:rPr lang="en-US" i="1" dirty="0">
                                        <a:latin typeface="Cambria Math" panose="02040503050406030204" pitchFamily="18" charset="0"/>
                                      </a:rPr>
                                    </m:ctrlPr>
                                  </m:sSubSupPr>
                                  <m:e>
                                    <m:r>
                                      <a:rPr lang="el-GR" b="1" i="1" dirty="0">
                                        <a:latin typeface="Cambria Math" panose="02040503050406030204" pitchFamily="18" charset="0"/>
                                      </a:rPr>
                                      <m:t>𝜷</m:t>
                                    </m:r>
                                  </m:e>
                                  <m:sub>
                                    <m:r>
                                      <a:rPr lang="en-US" i="1" dirty="0">
                                        <a:latin typeface="Cambria Math" panose="02040503050406030204" pitchFamily="18" charset="0"/>
                                      </a:rPr>
                                      <m:t>1,1</m:t>
                                    </m:r>
                                  </m:sub>
                                  <m:sup>
                                    <m:r>
                                      <a:rPr lang="el-GR" i="1" dirty="0">
                                        <a:latin typeface="Cambria Math" panose="02040503050406030204" pitchFamily="18" charset="0"/>
                                      </a:rPr>
                                      <m:t>∗</m:t>
                                    </m:r>
                                  </m:sup>
                                </m:sSubSup>
                                <m:r>
                                  <m:rPr>
                                    <m:nor/>
                                  </m:rPr>
                                  <a:rPr lang="en-US" dirty="0"/>
                                  <m:t>+</m:t>
                                </m:r>
                                <m:sSubSup>
                                  <m:sSubSupPr>
                                    <m:ctrlPr>
                                      <a:rPr lang="en-US" i="1" dirty="0">
                                        <a:latin typeface="Cambria Math" panose="02040503050406030204" pitchFamily="18" charset="0"/>
                                      </a:rPr>
                                    </m:ctrlPr>
                                  </m:sSubSupPr>
                                  <m:e>
                                    <m:r>
                                      <a:rPr lang="el-GR" b="1" i="1" dirty="0">
                                        <a:latin typeface="Cambria Math" panose="02040503050406030204" pitchFamily="18" charset="0"/>
                                      </a:rPr>
                                      <m:t>𝜷</m:t>
                                    </m:r>
                                  </m:e>
                                  <m:sub>
                                    <m:r>
                                      <a:rPr lang="en-US" i="1" dirty="0">
                                        <a:latin typeface="Cambria Math" panose="02040503050406030204" pitchFamily="18" charset="0"/>
                                      </a:rPr>
                                      <m:t>1,</m:t>
                                    </m:r>
                                    <m:r>
                                      <a:rPr lang="en-US" b="0" i="1" dirty="0" smtClean="0">
                                        <a:latin typeface="Cambria Math" panose="02040503050406030204" pitchFamily="18" charset="0"/>
                                      </a:rPr>
                                      <m:t>2</m:t>
                                    </m:r>
                                  </m:sub>
                                  <m:sup>
                                    <m:r>
                                      <a:rPr lang="el-GR" i="1" dirty="0">
                                        <a:latin typeface="Cambria Math" panose="02040503050406030204" pitchFamily="18" charset="0"/>
                                      </a:rPr>
                                      <m:t>∗</m:t>
                                    </m:r>
                                  </m:sup>
                                </m:sSubSup>
                                <m:r>
                                  <a:rPr lang="en-US" b="0" i="1" dirty="0" smtClean="0">
                                    <a:latin typeface="Cambria Math" panose="02040503050406030204" pitchFamily="18" charset="0"/>
                                  </a:rPr>
                                  <m:t>, </m:t>
                                </m:r>
                                <m:r>
                                  <a:rPr lang="en-US" b="0" i="1" dirty="0" smtClean="0">
                                    <a:latin typeface="Cambria Math" panose="02040503050406030204" pitchFamily="18" charset="0"/>
                                  </a:rPr>
                                  <m:t>𝑡h𝑢𝑠</m:t>
                                </m:r>
                              </m:oMath>
                            </m:oMathPara>
                          </a14:m>
                          <a:endParaRPr lang="en-US" b="0" i="1" dirty="0" smtClean="0">
                            <a:latin typeface="Cambria Math" panose="02040503050406030204" pitchFamily="18" charset="0"/>
                          </a:endParaRPr>
                        </a:p>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=1,0</m:t>
                                  </m:r>
                                </m:sup>
                              </m:sSup>
                              <m:r>
                                <m:rPr>
                                  <m:nor/>
                                </m:rPr>
                                <a:rPr lang="en-US" dirty="0"/>
                                <m:t>]</m:t>
                              </m:r>
                              <m:r>
                                <a:rPr lang="en-US" b="0" i="1" dirty="0"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0,</m:t>
                                  </m:r>
                                  <m:r>
                                    <a:rPr lang="en-US" i="1">
                                      <a:latin typeface="Cambria Math" panose="02040503050406030204" pitchFamily="18" charset="0"/>
                                    </a:rPr>
                                    <m:t>𝑎</m:t>
                                  </m:r>
                                  <m:r>
                                    <a:rPr lang="en-US" i="1">
                                      <a:latin typeface="Cambria Math" panose="02040503050406030204" pitchFamily="18" charset="0"/>
                                    </a:rPr>
                                    <m:t>1</m:t>
                                  </m:r>
                                </m:sup>
                              </m:sSup>
                              <m:r>
                                <m:rPr>
                                  <m:nor/>
                                </m:rPr>
                                <a:rPr lang="en-US" dirty="0"/>
                                <m:t>]</m:t>
                              </m:r>
                              <m:r>
                                <a:rPr lang="el-GR"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1,1</m:t>
                                  </m:r>
                                </m:sub>
                                <m:sup>
                                  <m:r>
                                    <a:rPr lang="el-GR" b="0" i="1" smtClean="0">
                                      <a:latin typeface="Cambria Math" panose="02040503050406030204" pitchFamily="18" charset="0"/>
                                    </a:rPr>
                                    <m:t>∗</m:t>
                                  </m:r>
                                </m:sup>
                              </m:sSubSup>
                              <m:r>
                                <m:rPr>
                                  <m:nor/>
                                </m:rPr>
                                <a:rPr lang="el-GR" dirty="0" smtClean="0"/>
                                <m:t> </m:t>
                              </m:r>
                              <m:r>
                                <a:rPr lang="el-GR"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1,2</m:t>
                                  </m:r>
                                </m:sub>
                                <m:sup>
                                  <m:r>
                                    <a:rPr lang="el-GR" b="0" i="1" smtClean="0">
                                      <a:latin typeface="Cambria Math" panose="02040503050406030204" pitchFamily="18" charset="0"/>
                                    </a:rPr>
                                    <m:t>∗</m:t>
                                  </m:r>
                                </m:sup>
                              </m:sSubSup>
                              <m:r>
                                <a:rPr lang="en-US" b="0" i="1" smtClean="0">
                                  <a:latin typeface="Cambria Math" panose="02040503050406030204" pitchFamily="18" charset="0"/>
                                </a:rPr>
                                <m:t>=</m:t>
                              </m:r>
                              <m:r>
                                <a:rPr lang="el-GR" b="0" i="1" smtClean="0">
                                  <a:latin typeface="Cambria Math" panose="02040503050406030204" pitchFamily="18" charset="0"/>
                                </a:rPr>
                                <m:t>3</m:t>
                              </m:r>
                              <m:r>
                                <a:rPr lang="en-US" b="0" i="1" smtClean="0">
                                  <a:latin typeface="Cambria Math" panose="02040503050406030204" pitchFamily="18" charset="0"/>
                                </a:rPr>
                                <m:t>0</m:t>
                              </m:r>
                              <m:r>
                                <a:rPr lang="el-GR"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1,1</m:t>
                                  </m:r>
                                </m:sub>
                                <m:sup>
                                  <m:r>
                                    <a:rPr lang="el-GR" b="0" i="1" smtClean="0">
                                      <a:latin typeface="Cambria Math" panose="02040503050406030204" pitchFamily="18" charset="0"/>
                                    </a:rPr>
                                    <m:t>∗</m:t>
                                  </m:r>
                                </m:sup>
                              </m:sSubSup>
                            </m:oMath>
                          </a14:m>
                          <a:r>
                            <a:rPr lang="el-GR" dirty="0" smtClean="0"/>
                            <a:t> </a:t>
                          </a:r>
                          <a14:m>
                            <m:oMath xmlns:m="http://schemas.openxmlformats.org/officeDocument/2006/math">
                              <m:r>
                                <a:rPr lang="el-GR"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1,2</m:t>
                                  </m:r>
                                </m:sub>
                                <m:sup>
                                  <m:r>
                                    <a:rPr lang="el-GR" b="0" i="1" smtClean="0">
                                      <a:latin typeface="Cambria Math" panose="02040503050406030204" pitchFamily="18" charset="0"/>
                                    </a:rPr>
                                    <m:t>∗</m:t>
                                  </m:r>
                                </m:sup>
                              </m:sSubSup>
                            </m:oMath>
                          </a14:m>
                          <a:endParaRPr lang="el-GR" dirty="0"/>
                        </a:p>
                      </a:txBody>
                      <a:tcPr/>
                    </a:tc>
                    <a:tc>
                      <a:txBody>
                        <a:bodyPr/>
                        <a:lstStyle/>
                        <a:p>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3</m:t>
                                </m:r>
                                <m:r>
                                  <a:rPr lang="en-US" b="0" i="1" smtClean="0">
                                    <a:latin typeface="Cambria Math" panose="02040503050406030204" pitchFamily="18" charset="0"/>
                                  </a:rPr>
                                  <m:t>0</m:t>
                                </m:r>
                                <m:r>
                                  <a:rPr lang="el-GR"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1,1</m:t>
                                    </m:r>
                                  </m:sub>
                                  <m:sup>
                                    <m:r>
                                      <a:rPr lang="el-GR" b="0" i="1" smtClean="0">
                                        <a:latin typeface="Cambria Math" panose="02040503050406030204" pitchFamily="18" charset="0"/>
                                      </a:rPr>
                                      <m:t>∗</m:t>
                                    </m:r>
                                  </m:sup>
                                </m:sSubSup>
                                <m:r>
                                  <a:rPr lang="el-GR"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1,2</m:t>
                                    </m:r>
                                  </m:sub>
                                  <m:sup>
                                    <m:r>
                                      <a:rPr lang="el-GR" b="0" i="1" smtClean="0">
                                        <a:latin typeface="Cambria Math" panose="02040503050406030204" pitchFamily="18" charset="0"/>
                                      </a:rPr>
                                      <m:t>∗</m:t>
                                    </m:r>
                                  </m:sup>
                                </m:sSubSup>
                                <m:r>
                                  <a:rPr lang="el-GR"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0</m:t>
                                    </m:r>
                                  </m:sub>
                                  <m:sup>
                                    <m:r>
                                      <a:rPr lang="el-GR" b="0" i="1" smtClean="0">
                                        <a:latin typeface="Cambria Math" panose="02040503050406030204" pitchFamily="18" charset="0"/>
                                      </a:rPr>
                                      <m:t>∗</m:t>
                                    </m:r>
                                  </m:sup>
                                </m:sSubSup>
                              </m:oMath>
                            </m:oMathPara>
                          </a14:m>
                          <a:endParaRPr lang="el-GR" dirty="0"/>
                        </a:p>
                      </a:txBody>
                      <a:tcPr/>
                    </a:tc>
                    <a:extLst>
                      <a:ext uri="{0D108BD9-81ED-4DB2-BD59-A6C34878D82A}">
                        <a16:rowId xmlns:a16="http://schemas.microsoft.com/office/drawing/2014/main" val="2081467509"/>
                      </a:ext>
                    </a:extLst>
                  </a:tr>
                </a:tbl>
              </a:graphicData>
            </a:graphic>
          </p:graphicFrame>
        </mc:Choice>
        <mc:Fallback>
          <p:graphicFrame>
            <p:nvGraphicFramePr>
              <p:cNvPr id="5" name="Πίνακας 4"/>
              <p:cNvGraphicFramePr>
                <a:graphicFrameLocks noGrp="1"/>
              </p:cNvGraphicFramePr>
              <p:nvPr>
                <p:extLst>
                  <p:ext uri="{D42A27DB-BD31-4B8C-83A1-F6EECF244321}">
                    <p14:modId xmlns:p14="http://schemas.microsoft.com/office/powerpoint/2010/main" val="2261340020"/>
                  </p:ext>
                </p:extLst>
              </p:nvPr>
            </p:nvGraphicFramePr>
            <p:xfrm>
              <a:off x="274320" y="365124"/>
              <a:ext cx="11782697" cy="6411715"/>
            </p:xfrm>
            <a:graphic>
              <a:graphicData uri="http://schemas.openxmlformats.org/drawingml/2006/table">
                <a:tbl>
                  <a:tblPr firstRow="1" bandRow="1">
                    <a:tableStyleId>{5C22544A-7EE6-4342-B048-85BDC9FD1C3A}</a:tableStyleId>
                  </a:tblPr>
                  <a:tblGrid>
                    <a:gridCol w="1270113">
                      <a:extLst>
                        <a:ext uri="{9D8B030D-6E8A-4147-A177-3AD203B41FA5}">
                          <a16:colId xmlns:a16="http://schemas.microsoft.com/office/drawing/2014/main" val="651652166"/>
                        </a:ext>
                      </a:extLst>
                    </a:gridCol>
                    <a:gridCol w="1230022">
                      <a:extLst>
                        <a:ext uri="{9D8B030D-6E8A-4147-A177-3AD203B41FA5}">
                          <a16:colId xmlns:a16="http://schemas.microsoft.com/office/drawing/2014/main" val="2741228714"/>
                        </a:ext>
                      </a:extLst>
                    </a:gridCol>
                    <a:gridCol w="1295624">
                      <a:extLst>
                        <a:ext uri="{9D8B030D-6E8A-4147-A177-3AD203B41FA5}">
                          <a16:colId xmlns:a16="http://schemas.microsoft.com/office/drawing/2014/main" val="1544897207"/>
                        </a:ext>
                      </a:extLst>
                    </a:gridCol>
                    <a:gridCol w="710927">
                      <a:extLst>
                        <a:ext uri="{9D8B030D-6E8A-4147-A177-3AD203B41FA5}">
                          <a16:colId xmlns:a16="http://schemas.microsoft.com/office/drawing/2014/main" val="1028669810"/>
                        </a:ext>
                      </a:extLst>
                    </a:gridCol>
                    <a:gridCol w="3944983">
                      <a:extLst>
                        <a:ext uri="{9D8B030D-6E8A-4147-A177-3AD203B41FA5}">
                          <a16:colId xmlns:a16="http://schemas.microsoft.com/office/drawing/2014/main" val="1997003235"/>
                        </a:ext>
                      </a:extLst>
                    </a:gridCol>
                    <a:gridCol w="3331028">
                      <a:extLst>
                        <a:ext uri="{9D8B030D-6E8A-4147-A177-3AD203B41FA5}">
                          <a16:colId xmlns:a16="http://schemas.microsoft.com/office/drawing/2014/main" val="2397874766"/>
                        </a:ext>
                      </a:extLst>
                    </a:gridCol>
                  </a:tblGrid>
                  <a:tr h="1272745">
                    <a:tc>
                      <a:txBody>
                        <a:bodyPr/>
                        <a:lstStyle/>
                        <a:p>
                          <a:endParaRPr lang="el-GR"/>
                        </a:p>
                      </a:txBody>
                      <a:tcPr>
                        <a:blipFill>
                          <a:blip r:embed="rId2"/>
                          <a:stretch>
                            <a:fillRect l="-962" t="-1914" r="-831731" b="-406699"/>
                          </a:stretch>
                        </a:blipFill>
                      </a:tcPr>
                    </a:tc>
                    <a:tc>
                      <a:txBody>
                        <a:bodyPr/>
                        <a:lstStyle/>
                        <a:p>
                          <a:endParaRPr lang="el-GR"/>
                        </a:p>
                      </a:txBody>
                      <a:tcPr>
                        <a:blipFill>
                          <a:blip r:embed="rId2"/>
                          <a:stretch>
                            <a:fillRect l="-103960" t="-1914" r="-756436" b="-406699"/>
                          </a:stretch>
                        </a:blipFill>
                      </a:tcPr>
                    </a:tc>
                    <a:tc>
                      <a:txBody>
                        <a:bodyPr/>
                        <a:lstStyle/>
                        <a:p>
                          <a:r>
                            <a:rPr lang="en-US" dirty="0" smtClean="0"/>
                            <a:t>N</a:t>
                          </a:r>
                          <a:endParaRPr lang="el-GR" dirty="0"/>
                        </a:p>
                      </a:txBody>
                      <a:tcPr/>
                    </a:tc>
                    <a:tc>
                      <a:txBody>
                        <a:bodyPr/>
                        <a:lstStyle/>
                        <a:p>
                          <a:r>
                            <a:rPr lang="en-US" dirty="0" smtClean="0"/>
                            <a:t>Y</a:t>
                          </a:r>
                          <a:endParaRPr lang="el-GR" dirty="0"/>
                        </a:p>
                      </a:txBody>
                      <a:tcPr/>
                    </a:tc>
                    <a:tc>
                      <a:txBody>
                        <a:bodyPr/>
                        <a:lstStyle/>
                        <a:p>
                          <a:endParaRPr lang="el-GR"/>
                        </a:p>
                      </a:txBody>
                      <a:tcPr>
                        <a:blipFill>
                          <a:blip r:embed="rId2"/>
                          <a:stretch>
                            <a:fillRect l="-114352" t="-1914" r="-85031" b="-406699"/>
                          </a:stretch>
                        </a:blipFill>
                      </a:tcPr>
                    </a:tc>
                    <a:tc>
                      <a:txBody>
                        <a:bodyPr/>
                        <a:lstStyle/>
                        <a:p>
                          <a:endParaRPr lang="el-GR"/>
                        </a:p>
                      </a:txBody>
                      <a:tcPr>
                        <a:blipFill>
                          <a:blip r:embed="rId2"/>
                          <a:stretch>
                            <a:fillRect l="-254396" t="-1914" r="-916" b="-406699"/>
                          </a:stretch>
                        </a:blipFill>
                      </a:tcPr>
                    </a:tc>
                    <a:extLst>
                      <a:ext uri="{0D108BD9-81ED-4DB2-BD59-A6C34878D82A}">
                        <a16:rowId xmlns:a16="http://schemas.microsoft.com/office/drawing/2014/main" val="2207142664"/>
                      </a:ext>
                    </a:extLst>
                  </a:tr>
                  <a:tr h="884960">
                    <a:tc>
                      <a:txBody>
                        <a:bodyPr/>
                        <a:lstStyle/>
                        <a:p>
                          <a:r>
                            <a:rPr lang="en-US" dirty="0" smtClean="0"/>
                            <a:t>0</a:t>
                          </a:r>
                          <a:endParaRPr lang="el-GR" dirty="0"/>
                        </a:p>
                      </a:txBody>
                      <a:tcPr/>
                    </a:tc>
                    <a:tc>
                      <a:txBody>
                        <a:bodyPr/>
                        <a:lstStyle/>
                        <a:p>
                          <a:r>
                            <a:rPr lang="en-US" dirty="0" smtClean="0"/>
                            <a:t>0</a:t>
                          </a:r>
                          <a:endParaRPr lang="el-GR" dirty="0"/>
                        </a:p>
                      </a:txBody>
                      <a:tcPr/>
                    </a:tc>
                    <a:tc>
                      <a:txBody>
                        <a:bodyPr/>
                        <a:lstStyle/>
                        <a:p>
                          <a:r>
                            <a:rPr lang="en-US" dirty="0" smtClean="0"/>
                            <a:t>1000</a:t>
                          </a:r>
                          <a:endParaRPr lang="el-GR" dirty="0"/>
                        </a:p>
                      </a:txBody>
                      <a:tcPr/>
                    </a:tc>
                    <a:tc>
                      <a:txBody>
                        <a:bodyPr/>
                        <a:lstStyle/>
                        <a:p>
                          <a:r>
                            <a:rPr lang="en-US" dirty="0" smtClean="0"/>
                            <a:t>50</a:t>
                          </a:r>
                          <a:endParaRPr lang="el-GR" dirty="0"/>
                        </a:p>
                      </a:txBody>
                      <a:tcPr/>
                    </a:tc>
                    <a:tc>
                      <a:txBody>
                        <a:bodyPr/>
                        <a:lstStyle/>
                        <a:p>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treatment is absent in both visits, the counterfactual outcomes equal the observed outcome</a:t>
                          </a:r>
                          <a:endParaRPr lang="el-GR" sz="1000" dirty="0"/>
                        </a:p>
                      </a:txBody>
                      <a:tcPr/>
                    </a:tc>
                    <a:tc>
                      <a:txBody>
                        <a:bodyPr/>
                        <a:lstStyle/>
                        <a:p>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treatment is absent in both visits, the counterfactual outcomes equal the observed outcome</a:t>
                          </a:r>
                          <a:endParaRPr lang="el-GR" sz="1000" dirty="0"/>
                        </a:p>
                      </a:txBody>
                      <a:tcPr/>
                    </a:tc>
                    <a:extLst>
                      <a:ext uri="{0D108BD9-81ED-4DB2-BD59-A6C34878D82A}">
                        <a16:rowId xmlns:a16="http://schemas.microsoft.com/office/drawing/2014/main" val="91471392"/>
                      </a:ext>
                    </a:extLst>
                  </a:tr>
                  <a:tr h="1643496">
                    <a:tc>
                      <a:txBody>
                        <a:bodyPr/>
                        <a:lstStyle/>
                        <a:p>
                          <a:r>
                            <a:rPr lang="en-US" dirty="0" smtClean="0"/>
                            <a:t>0</a:t>
                          </a:r>
                          <a:endParaRPr lang="el-GR" dirty="0"/>
                        </a:p>
                      </a:txBody>
                      <a:tcPr/>
                    </a:tc>
                    <a:tc>
                      <a:txBody>
                        <a:bodyPr/>
                        <a:lstStyle/>
                        <a:p>
                          <a:r>
                            <a:rPr lang="en-US" dirty="0" smtClean="0"/>
                            <a:t>1</a:t>
                          </a:r>
                          <a:endParaRPr lang="el-GR" dirty="0"/>
                        </a:p>
                      </a:txBody>
                      <a:tcPr/>
                    </a:tc>
                    <a:tc>
                      <a:txBody>
                        <a:bodyPr/>
                        <a:lstStyle/>
                        <a:p>
                          <a:r>
                            <a:rPr lang="en-US" dirty="0" smtClean="0"/>
                            <a:t>500</a:t>
                          </a:r>
                          <a:endParaRPr lang="el-GR" dirty="0"/>
                        </a:p>
                      </a:txBody>
                      <a:tcPr/>
                    </a:tc>
                    <a:tc>
                      <a:txBody>
                        <a:bodyPr/>
                        <a:lstStyle/>
                        <a:p>
                          <a:r>
                            <a:rPr lang="en-US" dirty="0" smtClean="0"/>
                            <a:t>40</a:t>
                          </a:r>
                          <a:endParaRPr lang="el-GR" dirty="0"/>
                        </a:p>
                      </a:txBody>
                      <a:tcPr/>
                    </a:tc>
                    <a:tc>
                      <a:txBody>
                        <a:bodyPr/>
                        <a:lstStyle/>
                        <a:p>
                          <a:endParaRPr lang="el-GR"/>
                        </a:p>
                      </a:txBody>
                      <a:tcPr>
                        <a:blipFill>
                          <a:blip r:embed="rId2"/>
                          <a:stretch>
                            <a:fillRect l="-114352" t="-132593" r="-85031" b="-161111"/>
                          </a:stretch>
                        </a:blipFill>
                      </a:tcPr>
                    </a:tc>
                    <a:tc>
                      <a:txBody>
                        <a:bodyPr/>
                        <a:lstStyle/>
                        <a:p>
                          <a:endParaRPr lang="el-GR"/>
                        </a:p>
                      </a:txBody>
                      <a:tcPr>
                        <a:blipFill>
                          <a:blip r:embed="rId2"/>
                          <a:stretch>
                            <a:fillRect l="-254396" t="-132593" r="-916" b="-161111"/>
                          </a:stretch>
                        </a:blipFill>
                      </a:tcPr>
                    </a:tc>
                    <a:extLst>
                      <a:ext uri="{0D108BD9-81ED-4DB2-BD59-A6C34878D82A}">
                        <a16:rowId xmlns:a16="http://schemas.microsoft.com/office/drawing/2014/main" val="3664490601"/>
                      </a:ext>
                    </a:extLst>
                  </a:tr>
                  <a:tr h="1636297">
                    <a:tc>
                      <a:txBody>
                        <a:bodyPr/>
                        <a:lstStyle/>
                        <a:p>
                          <a:r>
                            <a:rPr lang="en-US" dirty="0" smtClean="0"/>
                            <a:t>1</a:t>
                          </a:r>
                          <a:endParaRPr lang="el-GR" dirty="0"/>
                        </a:p>
                      </a:txBody>
                      <a:tcPr/>
                    </a:tc>
                    <a:tc>
                      <a:txBody>
                        <a:bodyPr/>
                        <a:lstStyle/>
                        <a:p>
                          <a:r>
                            <a:rPr lang="en-US" dirty="0" smtClean="0"/>
                            <a:t>0</a:t>
                          </a:r>
                          <a:endParaRPr lang="el-GR" dirty="0"/>
                        </a:p>
                      </a:txBody>
                      <a:tcPr/>
                    </a:tc>
                    <a:tc>
                      <a:txBody>
                        <a:bodyPr/>
                        <a:lstStyle/>
                        <a:p>
                          <a:r>
                            <a:rPr lang="en-US" dirty="0" smtClean="0"/>
                            <a:t>700</a:t>
                          </a:r>
                          <a:endParaRPr lang="el-GR" dirty="0"/>
                        </a:p>
                      </a:txBody>
                      <a:tcPr/>
                    </a:tc>
                    <a:tc>
                      <a:txBody>
                        <a:bodyPr/>
                        <a:lstStyle/>
                        <a:p>
                          <a:r>
                            <a:rPr lang="en-US" dirty="0" smtClean="0"/>
                            <a:t>40</a:t>
                          </a:r>
                          <a:endParaRPr lang="el-GR" dirty="0"/>
                        </a:p>
                      </a:txBody>
                      <a:tcPr/>
                    </a:tc>
                    <a:tc>
                      <a:txBody>
                        <a:bodyPr/>
                        <a:lstStyle/>
                        <a:p>
                          <a:endParaRPr lang="el-GR"/>
                        </a:p>
                      </a:txBody>
                      <a:tcPr>
                        <a:blipFill>
                          <a:blip r:embed="rId2"/>
                          <a:stretch>
                            <a:fillRect l="-114352" t="-233457" r="-85031" b="-61710"/>
                          </a:stretch>
                        </a:blipFill>
                      </a:tcPr>
                    </a:tc>
                    <a:tc>
                      <a:txBody>
                        <a:bodyPr/>
                        <a:lstStyle/>
                        <a:p>
                          <a:endParaRPr lang="el-GR"/>
                        </a:p>
                      </a:txBody>
                      <a:tcPr>
                        <a:blipFill>
                          <a:blip r:embed="rId2"/>
                          <a:stretch>
                            <a:fillRect l="-254396" t="-233457" r="-916" b="-61710"/>
                          </a:stretch>
                        </a:blipFill>
                      </a:tcPr>
                    </a:tc>
                    <a:extLst>
                      <a:ext uri="{0D108BD9-81ED-4DB2-BD59-A6C34878D82A}">
                        <a16:rowId xmlns:a16="http://schemas.microsoft.com/office/drawing/2014/main" val="1148047596"/>
                      </a:ext>
                    </a:extLst>
                  </a:tr>
                  <a:tr h="974217">
                    <a:tc>
                      <a:txBody>
                        <a:bodyPr/>
                        <a:lstStyle/>
                        <a:p>
                          <a:r>
                            <a:rPr lang="en-US" dirty="0" smtClean="0"/>
                            <a:t>1</a:t>
                          </a:r>
                          <a:endParaRPr lang="el-GR" dirty="0"/>
                        </a:p>
                      </a:txBody>
                      <a:tcPr/>
                    </a:tc>
                    <a:tc>
                      <a:txBody>
                        <a:bodyPr/>
                        <a:lstStyle/>
                        <a:p>
                          <a:r>
                            <a:rPr lang="en-US" dirty="0" smtClean="0"/>
                            <a:t>1</a:t>
                          </a:r>
                          <a:endParaRPr lang="el-GR" dirty="0"/>
                        </a:p>
                      </a:txBody>
                      <a:tcPr/>
                    </a:tc>
                    <a:tc>
                      <a:txBody>
                        <a:bodyPr/>
                        <a:lstStyle/>
                        <a:p>
                          <a:r>
                            <a:rPr lang="en-US" dirty="0" smtClean="0"/>
                            <a:t>800</a:t>
                          </a:r>
                          <a:endParaRPr lang="el-GR" dirty="0"/>
                        </a:p>
                      </a:txBody>
                      <a:tcPr/>
                    </a:tc>
                    <a:tc>
                      <a:txBody>
                        <a:bodyPr/>
                        <a:lstStyle/>
                        <a:p>
                          <a:r>
                            <a:rPr lang="en-US" dirty="0" smtClean="0"/>
                            <a:t>30</a:t>
                          </a:r>
                          <a:endParaRPr lang="el-GR" dirty="0"/>
                        </a:p>
                      </a:txBody>
                      <a:tcPr/>
                    </a:tc>
                    <a:tc>
                      <a:txBody>
                        <a:bodyPr/>
                        <a:lstStyle/>
                        <a:p>
                          <a:endParaRPr lang="el-GR"/>
                        </a:p>
                      </a:txBody>
                      <a:tcPr>
                        <a:blipFill>
                          <a:blip r:embed="rId2"/>
                          <a:stretch>
                            <a:fillRect l="-114352" t="-560625" r="-85031" b="-3750"/>
                          </a:stretch>
                        </a:blipFill>
                      </a:tcPr>
                    </a:tc>
                    <a:tc>
                      <a:txBody>
                        <a:bodyPr/>
                        <a:lstStyle/>
                        <a:p>
                          <a:endParaRPr lang="el-GR"/>
                        </a:p>
                      </a:txBody>
                      <a:tcPr>
                        <a:blipFill>
                          <a:blip r:embed="rId2"/>
                          <a:stretch>
                            <a:fillRect l="-254396" t="-560625" r="-916" b="-3750"/>
                          </a:stretch>
                        </a:blipFill>
                      </a:tcPr>
                    </a:tc>
                    <a:extLst>
                      <a:ext uri="{0D108BD9-81ED-4DB2-BD59-A6C34878D82A}">
                        <a16:rowId xmlns:a16="http://schemas.microsoft.com/office/drawing/2014/main" val="2081467509"/>
                      </a:ext>
                    </a:extLst>
                  </a:tr>
                </a:tbl>
              </a:graphicData>
            </a:graphic>
          </p:graphicFrame>
        </mc:Fallback>
      </mc:AlternateContent>
    </p:spTree>
    <p:extLst>
      <p:ext uri="{BB962C8B-B14F-4D97-AF65-F5344CB8AC3E}">
        <p14:creationId xmlns:p14="http://schemas.microsoft.com/office/powerpoint/2010/main" val="282601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Positivity (Θετικότητα)</a:t>
            </a:r>
          </a:p>
        </p:txBody>
      </p:sp>
      <p:sp>
        <p:nvSpPr>
          <p:cNvPr id="3" name="Content Placeholder 2"/>
          <p:cNvSpPr>
            <a:spLocks noGrp="1"/>
          </p:cNvSpPr>
          <p:nvPr>
            <p:ph idx="1"/>
          </p:nvPr>
        </p:nvSpPr>
        <p:spPr/>
        <p:txBody>
          <a:bodyPr vert="horz" lIns="91440" tIns="45720" rIns="91440" bIns="45720" rtlCol="0" anchor="t">
            <a:normAutofit fontScale="92500"/>
          </a:bodyPr>
          <a:lstStyle/>
          <a:p>
            <a:pPr>
              <a:lnSpc>
                <a:spcPct val="150000"/>
              </a:lnSpc>
            </a:pPr>
            <a:r>
              <a:rPr lang="el-GR" b="1" dirty="0"/>
              <a:t>Για</a:t>
            </a:r>
            <a:r>
              <a:rPr b="1" dirty="0"/>
              <a:t> </a:t>
            </a:r>
            <a:r>
              <a:rPr b="1" dirty="0" err="1"/>
              <a:t>κάθε</a:t>
            </a:r>
            <a:r>
              <a:rPr b="1" dirty="0"/>
              <a:t> </a:t>
            </a:r>
            <a:r>
              <a:rPr b="1" dirty="0" err="1"/>
              <a:t>συνδυ</a:t>
            </a:r>
            <a:r>
              <a:rPr b="1" dirty="0"/>
              <a:t>α</a:t>
            </a:r>
            <a:r>
              <a:rPr b="1" dirty="0" err="1"/>
              <a:t>σμό</a:t>
            </a:r>
            <a:r>
              <a:rPr b="1" dirty="0"/>
              <a:t> </a:t>
            </a:r>
            <a:r>
              <a:rPr b="1" dirty="0" err="1"/>
              <a:t>τιμών</a:t>
            </a:r>
            <a:r>
              <a:rPr dirty="0"/>
              <a:t> </a:t>
            </a:r>
            <a:r>
              <a:rPr dirty="0" err="1"/>
              <a:t>των</a:t>
            </a:r>
            <a:r>
              <a:rPr dirty="0"/>
              <a:t> </a:t>
            </a:r>
            <a:r>
              <a:rPr dirty="0" err="1"/>
              <a:t>συγχυτικών</a:t>
            </a:r>
            <a:r>
              <a:rPr dirty="0"/>
              <a:t> </a:t>
            </a:r>
            <a:r>
              <a:rPr lang="el-GR" dirty="0"/>
              <a:t>παραγόντων </a:t>
            </a:r>
            <a:r>
              <a:rPr dirty="0"/>
              <a:t> υπάρχει </a:t>
            </a:r>
            <a:r>
              <a:rPr b="1" dirty="0"/>
              <a:t>θετική πιθανότητα</a:t>
            </a:r>
            <a:r>
              <a:rPr dirty="0"/>
              <a:t> να λάβει κάποιος </a:t>
            </a:r>
            <a:r>
              <a:rPr b="1" dirty="0"/>
              <a:t>κάθε επίπεδο της θεραπείας</a:t>
            </a:r>
            <a:r>
              <a:rPr dirty="0"/>
              <a:t>. </a:t>
            </a:r>
            <a:endParaRPr lang="el-GR" dirty="0"/>
          </a:p>
          <a:p>
            <a:pPr lvl="1">
              <a:lnSpc>
                <a:spcPct val="150000"/>
              </a:lnSpc>
              <a:buFont typeface="Courier New" panose="020B0604020202020204" pitchFamily="34" charset="0"/>
              <a:buChar char="o"/>
            </a:pPr>
            <a:r>
              <a:rPr lang="el-GR" dirty="0"/>
              <a:t>Κανένας</a:t>
            </a:r>
            <a:r>
              <a:rPr dirty="0"/>
              <a:t> υποπ</a:t>
            </a:r>
            <a:r>
              <a:rPr dirty="0" err="1"/>
              <a:t>ληθυσμός</a:t>
            </a:r>
            <a:r>
              <a:rPr dirty="0"/>
              <a:t> </a:t>
            </a:r>
            <a:r>
              <a:rPr dirty="0" err="1"/>
              <a:t>δεν</a:t>
            </a:r>
            <a:r>
              <a:rPr dirty="0"/>
              <a:t> π</a:t>
            </a:r>
            <a:r>
              <a:rPr dirty="0" err="1"/>
              <a:t>ρέ</a:t>
            </a:r>
            <a:r>
              <a:rPr dirty="0"/>
              <a:t>π</a:t>
            </a:r>
            <a:r>
              <a:rPr dirty="0" err="1"/>
              <a:t>ει</a:t>
            </a:r>
            <a:r>
              <a:rPr dirty="0"/>
              <a:t> να απ</a:t>
            </a:r>
            <a:r>
              <a:rPr dirty="0" err="1"/>
              <a:t>οκλείετ</a:t>
            </a:r>
            <a:r>
              <a:rPr dirty="0"/>
              <a:t>αι από </a:t>
            </a:r>
            <a:r>
              <a:rPr dirty="0" err="1"/>
              <a:t>τη</a:t>
            </a:r>
            <a:r>
              <a:rPr dirty="0"/>
              <a:t> </a:t>
            </a:r>
            <a:r>
              <a:rPr dirty="0" err="1"/>
              <a:t>δυν</a:t>
            </a:r>
            <a:r>
              <a:rPr dirty="0"/>
              <a:t>α</a:t>
            </a:r>
            <a:r>
              <a:rPr dirty="0" err="1"/>
              <a:t>τότητ</a:t>
            </a:r>
            <a:r>
              <a:rPr dirty="0"/>
              <a:t>α να </a:t>
            </a:r>
            <a:r>
              <a:rPr dirty="0" err="1"/>
              <a:t>λά</a:t>
            </a:r>
            <a:r>
              <a:rPr dirty="0"/>
              <a:t>β</a:t>
            </a:r>
            <a:r>
              <a:rPr dirty="0" err="1"/>
              <a:t>ει</a:t>
            </a:r>
            <a:r>
              <a:rPr dirty="0"/>
              <a:t> </a:t>
            </a:r>
            <a:r>
              <a:rPr dirty="0" err="1"/>
              <a:t>μι</a:t>
            </a:r>
            <a:r>
              <a:rPr dirty="0"/>
              <a:t>α </a:t>
            </a:r>
            <a:r>
              <a:rPr dirty="0" err="1"/>
              <a:t>συγκεκριμένη</a:t>
            </a:r>
            <a:r>
              <a:rPr dirty="0"/>
              <a:t> </a:t>
            </a:r>
            <a:r>
              <a:rPr dirty="0" err="1"/>
              <a:t>θερ</a:t>
            </a:r>
            <a:r>
              <a:rPr dirty="0"/>
              <a:t>απ</a:t>
            </a:r>
            <a:r>
              <a:rPr dirty="0" err="1"/>
              <a:t>εί</a:t>
            </a:r>
            <a:r>
              <a:rPr dirty="0"/>
              <a:t>α.</a:t>
            </a:r>
          </a:p>
          <a:p>
            <a:pPr marL="0" indent="0">
              <a:buNone/>
            </a:pPr>
            <a:endParaRPr lang="el-GR" dirty="0"/>
          </a:p>
          <a:p>
            <a:pPr marL="0" indent="0">
              <a:buNone/>
            </a:pPr>
            <a:endParaRPr lang="el-GR" dirty="0"/>
          </a:p>
          <a:p>
            <a:pPr marL="0" indent="0">
              <a:buNone/>
            </a:pPr>
            <a:r>
              <a:rPr lang="el-GR" dirty="0"/>
              <a:t> </a:t>
            </a:r>
            <a:r>
              <a:rPr sz="1800" dirty="0"/>
              <a:t>Cole, S. R., &amp; Hernán, M. A. (2008). Constructing inverse probability weights for marginal structural models. American Journal of Epidemiology, 168(6), 656–664.</a:t>
            </a:r>
          </a:p>
        </p:txBody>
      </p:sp>
    </p:spTree>
    <p:extLst>
      <p:ext uri="{BB962C8B-B14F-4D97-AF65-F5344CB8AC3E}">
        <p14:creationId xmlns:p14="http://schemas.microsoft.com/office/powerpoint/2010/main" val="437387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n-US" dirty="0"/>
              <a:t>Specifically, the first row where treatment is actually absent in both visits, the counterfactual outcomes equal the observed outcome, Y a0,0 = Y0,0 = Y.</a:t>
            </a:r>
            <a:endParaRPr lang="el-GR" dirty="0"/>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nvPr>
            </p:nvGraphicFramePr>
            <p:xfrm>
              <a:off x="1130662" y="1825625"/>
              <a:ext cx="10223138" cy="2151952"/>
            </p:xfrm>
            <a:graphic>
              <a:graphicData uri="http://schemas.openxmlformats.org/drawingml/2006/table">
                <a:tbl>
                  <a:tblPr firstRow="1" bandRow="1">
                    <a:tableStyleId>{5C22544A-7EE6-4342-B048-85BDC9FD1C3A}</a:tableStyleId>
                  </a:tblPr>
                  <a:tblGrid>
                    <a:gridCol w="1102001">
                      <a:extLst>
                        <a:ext uri="{9D8B030D-6E8A-4147-A177-3AD203B41FA5}">
                          <a16:colId xmlns:a16="http://schemas.microsoft.com/office/drawing/2014/main" val="651652166"/>
                        </a:ext>
                      </a:extLst>
                    </a:gridCol>
                    <a:gridCol w="1067216">
                      <a:extLst>
                        <a:ext uri="{9D8B030D-6E8A-4147-A177-3AD203B41FA5}">
                          <a16:colId xmlns:a16="http://schemas.microsoft.com/office/drawing/2014/main" val="2741228714"/>
                        </a:ext>
                      </a:extLst>
                    </a:gridCol>
                    <a:gridCol w="1124135">
                      <a:extLst>
                        <a:ext uri="{9D8B030D-6E8A-4147-A177-3AD203B41FA5}">
                          <a16:colId xmlns:a16="http://schemas.microsoft.com/office/drawing/2014/main" val="1544897207"/>
                        </a:ext>
                      </a:extLst>
                    </a:gridCol>
                    <a:gridCol w="953379">
                      <a:extLst>
                        <a:ext uri="{9D8B030D-6E8A-4147-A177-3AD203B41FA5}">
                          <a16:colId xmlns:a16="http://schemas.microsoft.com/office/drawing/2014/main" val="1028669810"/>
                        </a:ext>
                      </a:extLst>
                    </a:gridCol>
                    <a:gridCol w="3204904">
                      <a:extLst>
                        <a:ext uri="{9D8B030D-6E8A-4147-A177-3AD203B41FA5}">
                          <a16:colId xmlns:a16="http://schemas.microsoft.com/office/drawing/2014/main" val="1997003235"/>
                        </a:ext>
                      </a:extLst>
                    </a:gridCol>
                    <a:gridCol w="2771503">
                      <a:extLst>
                        <a:ext uri="{9D8B030D-6E8A-4147-A177-3AD203B41FA5}">
                          <a16:colId xmlns:a16="http://schemas.microsoft.com/office/drawing/2014/main" val="2397874766"/>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l-GR" b="1" i="0" dirty="0" smtClean="0">
                                        <a:latin typeface="Cambria Math" panose="02040503050406030204" pitchFamily="18" charset="0"/>
                                      </a:rPr>
                                      <m:t>𝚨</m:t>
                                    </m:r>
                                  </m:e>
                                  <m:sub>
                                    <m:r>
                                      <a:rPr lang="el-GR" b="1" i="1" dirty="0" smtClean="0">
                                        <a:latin typeface="Cambria Math" panose="02040503050406030204" pitchFamily="18" charset="0"/>
                                      </a:rPr>
                                      <m:t>𝟎</m:t>
                                    </m:r>
                                  </m:sub>
                                </m:sSub>
                              </m:oMath>
                            </m:oMathPara>
                          </a14:m>
                          <a:endParaRPr lang="el-G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l-GR" b="1" i="0" dirty="0" smtClean="0">
                                        <a:latin typeface="Cambria Math" panose="02040503050406030204" pitchFamily="18" charset="0"/>
                                      </a:rPr>
                                      <m:t>𝚨</m:t>
                                    </m:r>
                                  </m:e>
                                  <m:sub>
                                    <m:r>
                                      <a:rPr lang="el-GR" b="1" i="1" dirty="0" smtClean="0">
                                        <a:latin typeface="Cambria Math" panose="02040503050406030204" pitchFamily="18" charset="0"/>
                                      </a:rPr>
                                      <m:t>𝟏</m:t>
                                    </m:r>
                                  </m:sub>
                                </m:sSub>
                              </m:oMath>
                            </m:oMathPara>
                          </a14:m>
                          <a:endParaRPr lang="el-GR" dirty="0"/>
                        </a:p>
                      </a:txBody>
                      <a:tcPr/>
                    </a:tc>
                    <a:tc>
                      <a:txBody>
                        <a:bodyPr/>
                        <a:lstStyle/>
                        <a:p>
                          <a:r>
                            <a:rPr lang="en-US" dirty="0" smtClean="0"/>
                            <a:t>N</a:t>
                          </a:r>
                          <a:endParaRPr lang="el-GR" dirty="0"/>
                        </a:p>
                      </a:txBody>
                      <a:tcPr/>
                    </a:tc>
                    <a:tc>
                      <a:txBody>
                        <a:bodyPr/>
                        <a:lstStyle/>
                        <a:p>
                          <a:r>
                            <a:rPr lang="en-US" dirty="0" smtClean="0"/>
                            <a:t>Y</a:t>
                          </a:r>
                          <a:endParaRPr lang="el-GR"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𝒀</m:t>
                                    </m:r>
                                  </m:e>
                                  <m:sup>
                                    <m:r>
                                      <a:rPr lang="el-GR" b="1" i="1" smtClean="0">
                                        <a:latin typeface="Cambria Math" panose="02040503050406030204" pitchFamily="18" charset="0"/>
                                      </a:rPr>
                                      <m:t>𝜶</m:t>
                                    </m:r>
                                    <m:r>
                                      <a:rPr lang="el-GR" b="1" i="1" baseline="-25000" smtClean="0">
                                        <a:latin typeface="Cambria Math" panose="02040503050406030204" pitchFamily="18" charset="0"/>
                                      </a:rPr>
                                      <m:t>𝟎</m:t>
                                    </m:r>
                                    <m:r>
                                      <a:rPr lang="el-GR" b="1" i="1" smtClean="0">
                                        <a:latin typeface="Cambria Math" panose="02040503050406030204" pitchFamily="18" charset="0"/>
                                      </a:rPr>
                                      <m:t>,</m:t>
                                    </m:r>
                                    <m:r>
                                      <a:rPr lang="el-GR" b="1" i="1" smtClean="0">
                                        <a:latin typeface="Cambria Math" panose="02040503050406030204" pitchFamily="18" charset="0"/>
                                      </a:rPr>
                                      <m:t>𝟎</m:t>
                                    </m:r>
                                  </m:sup>
                                </m:sSup>
                              </m:oMath>
                            </m:oMathPara>
                          </a14:m>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𝒀</m:t>
                                  </m:r>
                                </m:e>
                                <m:sup>
                                  <m:r>
                                    <a:rPr lang="el-GR" b="1" i="1" smtClean="0">
                                      <a:latin typeface="Cambria Math" panose="02040503050406030204" pitchFamily="18" charset="0"/>
                                    </a:rPr>
                                    <m:t>𝟎</m:t>
                                  </m:r>
                                  <m:r>
                                    <a:rPr lang="el-GR" b="1" i="1" smtClean="0">
                                      <a:latin typeface="Cambria Math" panose="02040503050406030204" pitchFamily="18" charset="0"/>
                                    </a:rPr>
                                    <m:t>,</m:t>
                                  </m:r>
                                  <m:r>
                                    <a:rPr lang="el-GR" b="1" i="1" smtClean="0">
                                      <a:latin typeface="Cambria Math" panose="02040503050406030204" pitchFamily="18" charset="0"/>
                                    </a:rPr>
                                    <m:t>𝟎</m:t>
                                  </m:r>
                                </m:sup>
                              </m:sSup>
                            </m:oMath>
                          </a14:m>
                          <a:r>
                            <a:rPr lang="en-US" dirty="0" smtClean="0"/>
                            <a:t> </a:t>
                          </a:r>
                          <a:endParaRPr lang="el-GR" dirty="0" smtClean="0"/>
                        </a:p>
                        <a:p>
                          <a:endParaRPr lang="el-GR" dirty="0"/>
                        </a:p>
                      </a:txBody>
                      <a:tcPr/>
                    </a:tc>
                    <a:extLst>
                      <a:ext uri="{0D108BD9-81ED-4DB2-BD59-A6C34878D82A}">
                        <a16:rowId xmlns:a16="http://schemas.microsoft.com/office/drawing/2014/main" val="2207142664"/>
                      </a:ext>
                    </a:extLst>
                  </a:tr>
                  <a:tr h="370840">
                    <a:tc>
                      <a:txBody>
                        <a:bodyPr/>
                        <a:lstStyle/>
                        <a:p>
                          <a:r>
                            <a:rPr lang="en-US" dirty="0" smtClean="0"/>
                            <a:t>0</a:t>
                          </a:r>
                          <a:endParaRPr lang="el-GR" dirty="0"/>
                        </a:p>
                      </a:txBody>
                      <a:tcPr/>
                    </a:tc>
                    <a:tc>
                      <a:txBody>
                        <a:bodyPr/>
                        <a:lstStyle/>
                        <a:p>
                          <a:r>
                            <a:rPr lang="en-US" dirty="0" smtClean="0"/>
                            <a:t>0</a:t>
                          </a:r>
                          <a:endParaRPr lang="el-GR" dirty="0"/>
                        </a:p>
                      </a:txBody>
                      <a:tcPr/>
                    </a:tc>
                    <a:tc>
                      <a:txBody>
                        <a:bodyPr/>
                        <a:lstStyle/>
                        <a:p>
                          <a:r>
                            <a:rPr lang="en-US" dirty="0" smtClean="0"/>
                            <a:t>1000</a:t>
                          </a:r>
                          <a:endParaRPr lang="el-GR" dirty="0"/>
                        </a:p>
                      </a:txBody>
                      <a:tcPr/>
                    </a:tc>
                    <a:tc>
                      <a:txBody>
                        <a:bodyPr/>
                        <a:lstStyle/>
                        <a:p>
                          <a:r>
                            <a:rPr lang="en-US" dirty="0" smtClean="0"/>
                            <a:t>50</a:t>
                          </a:r>
                          <a:endParaRPr lang="el-GR" dirty="0"/>
                        </a:p>
                      </a:txBody>
                      <a:tcPr/>
                    </a:tc>
                    <a:tc>
                      <a:txBody>
                        <a:bodyPr/>
                        <a:lstStyle/>
                        <a:p>
                          <a:r>
                            <a:rPr lang="en-US" dirty="0" smtClean="0"/>
                            <a:t>50</a:t>
                          </a:r>
                          <a:endParaRPr lang="el-GR" dirty="0"/>
                        </a:p>
                      </a:txBody>
                      <a:tcPr/>
                    </a:tc>
                    <a:tc>
                      <a:txBody>
                        <a:bodyPr/>
                        <a:lstStyle/>
                        <a:p>
                          <a:r>
                            <a:rPr lang="en-US" dirty="0" smtClean="0"/>
                            <a:t>50</a:t>
                          </a:r>
                          <a:endParaRPr lang="el-GR" dirty="0"/>
                        </a:p>
                      </a:txBody>
                      <a:tcPr/>
                    </a:tc>
                    <a:extLst>
                      <a:ext uri="{0D108BD9-81ED-4DB2-BD59-A6C34878D82A}">
                        <a16:rowId xmlns:a16="http://schemas.microsoft.com/office/drawing/2014/main" val="91471392"/>
                      </a:ext>
                    </a:extLst>
                  </a:tr>
                  <a:tr h="370840">
                    <a:tc>
                      <a:txBody>
                        <a:bodyPr/>
                        <a:lstStyle/>
                        <a:p>
                          <a:r>
                            <a:rPr lang="en-US" dirty="0" smtClean="0"/>
                            <a:t>0</a:t>
                          </a:r>
                          <a:endParaRPr lang="el-GR" dirty="0"/>
                        </a:p>
                      </a:txBody>
                      <a:tcPr/>
                    </a:tc>
                    <a:tc>
                      <a:txBody>
                        <a:bodyPr/>
                        <a:lstStyle/>
                        <a:p>
                          <a:r>
                            <a:rPr lang="en-US" dirty="0" smtClean="0"/>
                            <a:t>1</a:t>
                          </a:r>
                          <a:endParaRPr lang="el-GR" dirty="0"/>
                        </a:p>
                      </a:txBody>
                      <a:tcPr/>
                    </a:tc>
                    <a:tc>
                      <a:txBody>
                        <a:bodyPr/>
                        <a:lstStyle/>
                        <a:p>
                          <a:r>
                            <a:rPr lang="en-US" dirty="0" smtClean="0"/>
                            <a:t>500</a:t>
                          </a:r>
                          <a:endParaRPr lang="el-GR" dirty="0"/>
                        </a:p>
                      </a:txBody>
                      <a:tcPr/>
                    </a:tc>
                    <a:tc>
                      <a:txBody>
                        <a:bodyPr/>
                        <a:lstStyle/>
                        <a:p>
                          <a:r>
                            <a:rPr lang="en-US" dirty="0" smtClean="0"/>
                            <a:t>40</a:t>
                          </a:r>
                          <a:endParaRPr lang="el-GR"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40−</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1,1</m:t>
                                    </m:r>
                                  </m:sub>
                                  <m:sup>
                                    <m:r>
                                      <a:rPr lang="el-GR" b="0" i="1" smtClean="0">
                                        <a:latin typeface="Cambria Math" panose="02040503050406030204" pitchFamily="18" charset="0"/>
                                      </a:rPr>
                                      <m:t>∗</m:t>
                                    </m:r>
                                  </m:sup>
                                </m:sSubSup>
                              </m:oMath>
                            </m:oMathPara>
                          </a14:m>
                          <a:endParaRPr lang="el-GR"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40−</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1,1</m:t>
                                    </m:r>
                                  </m:sub>
                                  <m:sup>
                                    <m:r>
                                      <a:rPr lang="el-GR" b="0" i="1" smtClean="0">
                                        <a:latin typeface="Cambria Math" panose="02040503050406030204" pitchFamily="18" charset="0"/>
                                      </a:rPr>
                                      <m:t>∗</m:t>
                                    </m:r>
                                  </m:sup>
                                </m:sSubSup>
                              </m:oMath>
                            </m:oMathPara>
                          </a14:m>
                          <a:endParaRPr lang="el-GR" dirty="0"/>
                        </a:p>
                      </a:txBody>
                      <a:tcPr/>
                    </a:tc>
                    <a:extLst>
                      <a:ext uri="{0D108BD9-81ED-4DB2-BD59-A6C34878D82A}">
                        <a16:rowId xmlns:a16="http://schemas.microsoft.com/office/drawing/2014/main" val="3664490601"/>
                      </a:ext>
                    </a:extLst>
                  </a:tr>
                  <a:tr h="370840">
                    <a:tc>
                      <a:txBody>
                        <a:bodyPr/>
                        <a:lstStyle/>
                        <a:p>
                          <a:r>
                            <a:rPr lang="en-US" dirty="0" smtClean="0"/>
                            <a:t>1</a:t>
                          </a:r>
                          <a:endParaRPr lang="el-GR" dirty="0"/>
                        </a:p>
                      </a:txBody>
                      <a:tcPr/>
                    </a:tc>
                    <a:tc>
                      <a:txBody>
                        <a:bodyPr/>
                        <a:lstStyle/>
                        <a:p>
                          <a:r>
                            <a:rPr lang="en-US" dirty="0" smtClean="0"/>
                            <a:t>0</a:t>
                          </a:r>
                          <a:endParaRPr lang="el-GR" dirty="0"/>
                        </a:p>
                      </a:txBody>
                      <a:tcPr/>
                    </a:tc>
                    <a:tc>
                      <a:txBody>
                        <a:bodyPr/>
                        <a:lstStyle/>
                        <a:p>
                          <a:r>
                            <a:rPr lang="en-US" dirty="0" smtClean="0"/>
                            <a:t>700</a:t>
                          </a:r>
                          <a:endParaRPr lang="el-GR" dirty="0"/>
                        </a:p>
                      </a:txBody>
                      <a:tcPr/>
                    </a:tc>
                    <a:tc>
                      <a:txBody>
                        <a:bodyPr/>
                        <a:lstStyle/>
                        <a:p>
                          <a:r>
                            <a:rPr lang="en-US" dirty="0" smtClean="0"/>
                            <a:t>40</a:t>
                          </a:r>
                          <a:endParaRPr lang="el-GR" dirty="0"/>
                        </a:p>
                      </a:txBody>
                      <a:tcPr/>
                    </a:tc>
                    <a:tc>
                      <a:txBody>
                        <a:bodyPr/>
                        <a:lstStyle/>
                        <a:p>
                          <a:r>
                            <a:rPr lang="en-US" dirty="0" smtClean="0"/>
                            <a:t>40</a:t>
                          </a:r>
                          <a:endParaRPr lang="el-GR"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40−</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0</m:t>
                                    </m:r>
                                  </m:sub>
                                  <m:sup>
                                    <m:r>
                                      <a:rPr lang="el-GR" b="0" i="1" smtClean="0">
                                        <a:latin typeface="Cambria Math" panose="02040503050406030204" pitchFamily="18" charset="0"/>
                                      </a:rPr>
                                      <m:t>∗</m:t>
                                    </m:r>
                                  </m:sup>
                                </m:sSubSup>
                              </m:oMath>
                            </m:oMathPara>
                          </a14:m>
                          <a:endParaRPr lang="el-GR" dirty="0"/>
                        </a:p>
                      </a:txBody>
                      <a:tcPr/>
                    </a:tc>
                    <a:extLst>
                      <a:ext uri="{0D108BD9-81ED-4DB2-BD59-A6C34878D82A}">
                        <a16:rowId xmlns:a16="http://schemas.microsoft.com/office/drawing/2014/main" val="1148047596"/>
                      </a:ext>
                    </a:extLst>
                  </a:tr>
                  <a:tr h="370840">
                    <a:tc>
                      <a:txBody>
                        <a:bodyPr/>
                        <a:lstStyle/>
                        <a:p>
                          <a:r>
                            <a:rPr lang="en-US" dirty="0" smtClean="0"/>
                            <a:t>1</a:t>
                          </a:r>
                          <a:endParaRPr lang="el-GR" dirty="0"/>
                        </a:p>
                      </a:txBody>
                      <a:tcPr/>
                    </a:tc>
                    <a:tc>
                      <a:txBody>
                        <a:bodyPr/>
                        <a:lstStyle/>
                        <a:p>
                          <a:r>
                            <a:rPr lang="en-US" dirty="0" smtClean="0"/>
                            <a:t>1</a:t>
                          </a:r>
                          <a:endParaRPr lang="el-GR" dirty="0"/>
                        </a:p>
                      </a:txBody>
                      <a:tcPr/>
                    </a:tc>
                    <a:tc>
                      <a:txBody>
                        <a:bodyPr/>
                        <a:lstStyle/>
                        <a:p>
                          <a:r>
                            <a:rPr lang="en-US" dirty="0" smtClean="0"/>
                            <a:t>800</a:t>
                          </a:r>
                          <a:endParaRPr lang="el-GR" dirty="0"/>
                        </a:p>
                      </a:txBody>
                      <a:tcPr/>
                    </a:tc>
                    <a:tc>
                      <a:txBody>
                        <a:bodyPr/>
                        <a:lstStyle/>
                        <a:p>
                          <a:r>
                            <a:rPr lang="en-US" dirty="0" smtClean="0"/>
                            <a:t>30</a:t>
                          </a:r>
                          <a:endParaRPr lang="el-GR" dirty="0"/>
                        </a:p>
                      </a:txBody>
                      <a:tcPr/>
                    </a:tc>
                    <a:tc>
                      <a:txBody>
                        <a:bodyPr/>
                        <a:lstStyle/>
                        <a:p>
                          <a14:m>
                            <m:oMath xmlns:m="http://schemas.openxmlformats.org/officeDocument/2006/math">
                              <m:r>
                                <a:rPr lang="el-GR" b="0" i="1" smtClean="0">
                                  <a:latin typeface="Cambria Math" panose="02040503050406030204" pitchFamily="18" charset="0"/>
                                </a:rPr>
                                <m:t>3</m:t>
                              </m:r>
                              <m:r>
                                <a:rPr lang="en-US" b="0" i="1" smtClean="0">
                                  <a:latin typeface="Cambria Math" panose="02040503050406030204" pitchFamily="18" charset="0"/>
                                </a:rPr>
                                <m:t>0</m:t>
                              </m:r>
                              <m:r>
                                <a:rPr lang="el-GR"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1,1</m:t>
                                  </m:r>
                                </m:sub>
                                <m:sup>
                                  <m:r>
                                    <a:rPr lang="el-GR" b="0" i="1" smtClean="0">
                                      <a:latin typeface="Cambria Math" panose="02040503050406030204" pitchFamily="18" charset="0"/>
                                    </a:rPr>
                                    <m:t>∗</m:t>
                                  </m:r>
                                </m:sup>
                              </m:sSubSup>
                            </m:oMath>
                          </a14:m>
                          <a:r>
                            <a:rPr lang="el-GR" dirty="0" smtClean="0"/>
                            <a:t> </a:t>
                          </a:r>
                          <a14:m>
                            <m:oMath xmlns:m="http://schemas.openxmlformats.org/officeDocument/2006/math">
                              <m:r>
                                <a:rPr lang="el-GR"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1,2</m:t>
                                  </m:r>
                                </m:sub>
                                <m:sup>
                                  <m:r>
                                    <a:rPr lang="el-GR" b="0" i="1" smtClean="0">
                                      <a:latin typeface="Cambria Math" panose="02040503050406030204" pitchFamily="18" charset="0"/>
                                    </a:rPr>
                                    <m:t>∗</m:t>
                                  </m:r>
                                </m:sup>
                              </m:sSubSup>
                            </m:oMath>
                          </a14:m>
                          <a:endParaRPr lang="el-GR" dirty="0"/>
                        </a:p>
                      </a:txBody>
                      <a:tcPr/>
                    </a:tc>
                    <a:tc>
                      <a:txBody>
                        <a:bodyPr/>
                        <a:lstStyle/>
                        <a:p>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3</m:t>
                                </m:r>
                                <m:r>
                                  <a:rPr lang="en-US" b="0" i="1" smtClean="0">
                                    <a:latin typeface="Cambria Math" panose="02040503050406030204" pitchFamily="18" charset="0"/>
                                  </a:rPr>
                                  <m:t>0</m:t>
                                </m:r>
                                <m:r>
                                  <a:rPr lang="el-GR"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1,1</m:t>
                                    </m:r>
                                  </m:sub>
                                  <m:sup>
                                    <m:r>
                                      <a:rPr lang="el-GR" b="0" i="1" smtClean="0">
                                        <a:latin typeface="Cambria Math" panose="02040503050406030204" pitchFamily="18" charset="0"/>
                                      </a:rPr>
                                      <m:t>∗</m:t>
                                    </m:r>
                                  </m:sup>
                                </m:sSubSup>
                                <m:r>
                                  <a:rPr lang="el-GR"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1,2</m:t>
                                    </m:r>
                                  </m:sub>
                                  <m:sup>
                                    <m:r>
                                      <a:rPr lang="el-GR" b="0" i="1" smtClean="0">
                                        <a:latin typeface="Cambria Math" panose="02040503050406030204" pitchFamily="18" charset="0"/>
                                      </a:rPr>
                                      <m:t>∗</m:t>
                                    </m:r>
                                  </m:sup>
                                </m:sSubSup>
                                <m:r>
                                  <a:rPr lang="el-GR"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𝛽</m:t>
                                    </m:r>
                                  </m:e>
                                  <m:sub>
                                    <m:r>
                                      <a:rPr lang="el-GR" b="0" i="1" smtClean="0">
                                        <a:latin typeface="Cambria Math" panose="02040503050406030204" pitchFamily="18" charset="0"/>
                                      </a:rPr>
                                      <m:t>0</m:t>
                                    </m:r>
                                  </m:sub>
                                  <m:sup>
                                    <m:r>
                                      <a:rPr lang="el-GR" b="0" i="1" smtClean="0">
                                        <a:latin typeface="Cambria Math" panose="02040503050406030204" pitchFamily="18" charset="0"/>
                                      </a:rPr>
                                      <m:t>∗</m:t>
                                    </m:r>
                                  </m:sup>
                                </m:sSubSup>
                              </m:oMath>
                            </m:oMathPara>
                          </a14:m>
                          <a:endParaRPr lang="el-GR" dirty="0"/>
                        </a:p>
                      </a:txBody>
                      <a:tcPr/>
                    </a:tc>
                    <a:extLst>
                      <a:ext uri="{0D108BD9-81ED-4DB2-BD59-A6C34878D82A}">
                        <a16:rowId xmlns:a16="http://schemas.microsoft.com/office/drawing/2014/main" val="2081467509"/>
                      </a:ext>
                    </a:extLst>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2934692851"/>
                  </p:ext>
                </p:extLst>
              </p:nvPr>
            </p:nvGraphicFramePr>
            <p:xfrm>
              <a:off x="1130662" y="1825625"/>
              <a:ext cx="10223138" cy="2151952"/>
            </p:xfrm>
            <a:graphic>
              <a:graphicData uri="http://schemas.openxmlformats.org/drawingml/2006/table">
                <a:tbl>
                  <a:tblPr firstRow="1" bandRow="1">
                    <a:tableStyleId>{5C22544A-7EE6-4342-B048-85BDC9FD1C3A}</a:tableStyleId>
                  </a:tblPr>
                  <a:tblGrid>
                    <a:gridCol w="1102001">
                      <a:extLst>
                        <a:ext uri="{9D8B030D-6E8A-4147-A177-3AD203B41FA5}">
                          <a16:colId xmlns:a16="http://schemas.microsoft.com/office/drawing/2014/main" val="651652166"/>
                        </a:ext>
                      </a:extLst>
                    </a:gridCol>
                    <a:gridCol w="1067216">
                      <a:extLst>
                        <a:ext uri="{9D8B030D-6E8A-4147-A177-3AD203B41FA5}">
                          <a16:colId xmlns:a16="http://schemas.microsoft.com/office/drawing/2014/main" val="2741228714"/>
                        </a:ext>
                      </a:extLst>
                    </a:gridCol>
                    <a:gridCol w="1124135">
                      <a:extLst>
                        <a:ext uri="{9D8B030D-6E8A-4147-A177-3AD203B41FA5}">
                          <a16:colId xmlns:a16="http://schemas.microsoft.com/office/drawing/2014/main" val="1544897207"/>
                        </a:ext>
                      </a:extLst>
                    </a:gridCol>
                    <a:gridCol w="953379">
                      <a:extLst>
                        <a:ext uri="{9D8B030D-6E8A-4147-A177-3AD203B41FA5}">
                          <a16:colId xmlns:a16="http://schemas.microsoft.com/office/drawing/2014/main" val="1028669810"/>
                        </a:ext>
                      </a:extLst>
                    </a:gridCol>
                    <a:gridCol w="3204904">
                      <a:extLst>
                        <a:ext uri="{9D8B030D-6E8A-4147-A177-3AD203B41FA5}">
                          <a16:colId xmlns:a16="http://schemas.microsoft.com/office/drawing/2014/main" val="1997003235"/>
                        </a:ext>
                      </a:extLst>
                    </a:gridCol>
                    <a:gridCol w="2771503">
                      <a:extLst>
                        <a:ext uri="{9D8B030D-6E8A-4147-A177-3AD203B41FA5}">
                          <a16:colId xmlns:a16="http://schemas.microsoft.com/office/drawing/2014/main" val="2397874766"/>
                        </a:ext>
                      </a:extLst>
                    </a:gridCol>
                  </a:tblGrid>
                  <a:tr h="646240">
                    <a:tc>
                      <a:txBody>
                        <a:bodyPr/>
                        <a:lstStyle/>
                        <a:p>
                          <a:endParaRPr lang="el-GR"/>
                        </a:p>
                      </a:txBody>
                      <a:tcPr>
                        <a:blipFill>
                          <a:blip r:embed="rId2"/>
                          <a:stretch>
                            <a:fillRect l="-552" t="-4717" r="-829282" b="-246226"/>
                          </a:stretch>
                        </a:blipFill>
                      </a:tcPr>
                    </a:tc>
                    <a:tc>
                      <a:txBody>
                        <a:bodyPr/>
                        <a:lstStyle/>
                        <a:p>
                          <a:endParaRPr lang="el-GR"/>
                        </a:p>
                      </a:txBody>
                      <a:tcPr>
                        <a:blipFill>
                          <a:blip r:embed="rId2"/>
                          <a:stretch>
                            <a:fillRect l="-104000" t="-4717" r="-757714" b="-246226"/>
                          </a:stretch>
                        </a:blipFill>
                      </a:tcPr>
                    </a:tc>
                    <a:tc>
                      <a:txBody>
                        <a:bodyPr/>
                        <a:lstStyle/>
                        <a:p>
                          <a:r>
                            <a:rPr lang="en-US" dirty="0" smtClean="0"/>
                            <a:t>N</a:t>
                          </a:r>
                          <a:endParaRPr lang="el-GR" dirty="0"/>
                        </a:p>
                      </a:txBody>
                      <a:tcPr/>
                    </a:tc>
                    <a:tc>
                      <a:txBody>
                        <a:bodyPr/>
                        <a:lstStyle/>
                        <a:p>
                          <a:r>
                            <a:rPr lang="en-US" dirty="0" smtClean="0"/>
                            <a:t>Y</a:t>
                          </a:r>
                          <a:endParaRPr lang="el-GR" dirty="0"/>
                        </a:p>
                      </a:txBody>
                      <a:tcPr/>
                    </a:tc>
                    <a:tc>
                      <a:txBody>
                        <a:bodyPr/>
                        <a:lstStyle/>
                        <a:p>
                          <a:endParaRPr lang="el-GR"/>
                        </a:p>
                      </a:txBody>
                      <a:tcPr>
                        <a:blipFill>
                          <a:blip r:embed="rId2"/>
                          <a:stretch>
                            <a:fillRect l="-132700" t="-4717" r="-87262" b="-246226"/>
                          </a:stretch>
                        </a:blipFill>
                      </a:tcPr>
                    </a:tc>
                    <a:tc>
                      <a:txBody>
                        <a:bodyPr/>
                        <a:lstStyle/>
                        <a:p>
                          <a:endParaRPr lang="el-GR"/>
                        </a:p>
                      </a:txBody>
                      <a:tcPr>
                        <a:blipFill>
                          <a:blip r:embed="rId2"/>
                          <a:stretch>
                            <a:fillRect l="-269011" t="-4717" r="-879" b="-246226"/>
                          </a:stretch>
                        </a:blipFill>
                      </a:tcPr>
                    </a:tc>
                    <a:extLst>
                      <a:ext uri="{0D108BD9-81ED-4DB2-BD59-A6C34878D82A}">
                        <a16:rowId xmlns:a16="http://schemas.microsoft.com/office/drawing/2014/main" val="2207142664"/>
                      </a:ext>
                    </a:extLst>
                  </a:tr>
                  <a:tr h="370840">
                    <a:tc>
                      <a:txBody>
                        <a:bodyPr/>
                        <a:lstStyle/>
                        <a:p>
                          <a:r>
                            <a:rPr lang="en-US" dirty="0" smtClean="0"/>
                            <a:t>0</a:t>
                          </a:r>
                          <a:endParaRPr lang="el-GR" dirty="0"/>
                        </a:p>
                      </a:txBody>
                      <a:tcPr/>
                    </a:tc>
                    <a:tc>
                      <a:txBody>
                        <a:bodyPr/>
                        <a:lstStyle/>
                        <a:p>
                          <a:r>
                            <a:rPr lang="en-US" dirty="0" smtClean="0"/>
                            <a:t>0</a:t>
                          </a:r>
                          <a:endParaRPr lang="el-GR" dirty="0"/>
                        </a:p>
                      </a:txBody>
                      <a:tcPr/>
                    </a:tc>
                    <a:tc>
                      <a:txBody>
                        <a:bodyPr/>
                        <a:lstStyle/>
                        <a:p>
                          <a:r>
                            <a:rPr lang="en-US" dirty="0" smtClean="0"/>
                            <a:t>1000</a:t>
                          </a:r>
                          <a:endParaRPr lang="el-GR" dirty="0"/>
                        </a:p>
                      </a:txBody>
                      <a:tcPr/>
                    </a:tc>
                    <a:tc>
                      <a:txBody>
                        <a:bodyPr/>
                        <a:lstStyle/>
                        <a:p>
                          <a:r>
                            <a:rPr lang="en-US" dirty="0" smtClean="0"/>
                            <a:t>50</a:t>
                          </a:r>
                          <a:endParaRPr lang="el-GR" dirty="0"/>
                        </a:p>
                      </a:txBody>
                      <a:tcPr/>
                    </a:tc>
                    <a:tc>
                      <a:txBody>
                        <a:bodyPr/>
                        <a:lstStyle/>
                        <a:p>
                          <a:r>
                            <a:rPr lang="en-US" dirty="0" smtClean="0"/>
                            <a:t>50</a:t>
                          </a:r>
                          <a:endParaRPr lang="el-GR" dirty="0"/>
                        </a:p>
                      </a:txBody>
                      <a:tcPr/>
                    </a:tc>
                    <a:tc>
                      <a:txBody>
                        <a:bodyPr/>
                        <a:lstStyle/>
                        <a:p>
                          <a:r>
                            <a:rPr lang="en-US" dirty="0" smtClean="0"/>
                            <a:t>50</a:t>
                          </a:r>
                          <a:endParaRPr lang="el-GR" dirty="0"/>
                        </a:p>
                      </a:txBody>
                      <a:tcPr/>
                    </a:tc>
                    <a:extLst>
                      <a:ext uri="{0D108BD9-81ED-4DB2-BD59-A6C34878D82A}">
                        <a16:rowId xmlns:a16="http://schemas.microsoft.com/office/drawing/2014/main" val="91471392"/>
                      </a:ext>
                    </a:extLst>
                  </a:tr>
                  <a:tr h="381889">
                    <a:tc>
                      <a:txBody>
                        <a:bodyPr/>
                        <a:lstStyle/>
                        <a:p>
                          <a:r>
                            <a:rPr lang="en-US" dirty="0" smtClean="0"/>
                            <a:t>0</a:t>
                          </a:r>
                          <a:endParaRPr lang="el-GR" dirty="0"/>
                        </a:p>
                      </a:txBody>
                      <a:tcPr/>
                    </a:tc>
                    <a:tc>
                      <a:txBody>
                        <a:bodyPr/>
                        <a:lstStyle/>
                        <a:p>
                          <a:r>
                            <a:rPr lang="en-US" dirty="0" smtClean="0"/>
                            <a:t>1</a:t>
                          </a:r>
                          <a:endParaRPr lang="el-GR" dirty="0"/>
                        </a:p>
                      </a:txBody>
                      <a:tcPr/>
                    </a:tc>
                    <a:tc>
                      <a:txBody>
                        <a:bodyPr/>
                        <a:lstStyle/>
                        <a:p>
                          <a:r>
                            <a:rPr lang="en-US" dirty="0" smtClean="0"/>
                            <a:t>500</a:t>
                          </a:r>
                          <a:endParaRPr lang="el-GR" dirty="0"/>
                        </a:p>
                      </a:txBody>
                      <a:tcPr/>
                    </a:tc>
                    <a:tc>
                      <a:txBody>
                        <a:bodyPr/>
                        <a:lstStyle/>
                        <a:p>
                          <a:r>
                            <a:rPr lang="en-US" dirty="0" smtClean="0"/>
                            <a:t>40</a:t>
                          </a:r>
                          <a:endParaRPr lang="el-GR" dirty="0"/>
                        </a:p>
                      </a:txBody>
                      <a:tcPr/>
                    </a:tc>
                    <a:tc>
                      <a:txBody>
                        <a:bodyPr/>
                        <a:lstStyle/>
                        <a:p>
                          <a:endParaRPr lang="el-GR"/>
                        </a:p>
                      </a:txBody>
                      <a:tcPr>
                        <a:blipFill>
                          <a:blip r:embed="rId2"/>
                          <a:stretch>
                            <a:fillRect l="-132700" t="-273016" r="-87262" b="-217460"/>
                          </a:stretch>
                        </a:blipFill>
                      </a:tcPr>
                    </a:tc>
                    <a:tc>
                      <a:txBody>
                        <a:bodyPr/>
                        <a:lstStyle/>
                        <a:p>
                          <a:endParaRPr lang="el-GR"/>
                        </a:p>
                      </a:txBody>
                      <a:tcPr>
                        <a:blipFill>
                          <a:blip r:embed="rId2"/>
                          <a:stretch>
                            <a:fillRect l="-269011" t="-273016" r="-879" b="-217460"/>
                          </a:stretch>
                        </a:blipFill>
                      </a:tcPr>
                    </a:tc>
                    <a:extLst>
                      <a:ext uri="{0D108BD9-81ED-4DB2-BD59-A6C34878D82A}">
                        <a16:rowId xmlns:a16="http://schemas.microsoft.com/office/drawing/2014/main" val="3664490601"/>
                      </a:ext>
                    </a:extLst>
                  </a:tr>
                  <a:tr h="370840">
                    <a:tc>
                      <a:txBody>
                        <a:bodyPr/>
                        <a:lstStyle/>
                        <a:p>
                          <a:r>
                            <a:rPr lang="en-US" dirty="0" smtClean="0"/>
                            <a:t>1</a:t>
                          </a:r>
                          <a:endParaRPr lang="el-GR" dirty="0"/>
                        </a:p>
                      </a:txBody>
                      <a:tcPr/>
                    </a:tc>
                    <a:tc>
                      <a:txBody>
                        <a:bodyPr/>
                        <a:lstStyle/>
                        <a:p>
                          <a:r>
                            <a:rPr lang="en-US" dirty="0" smtClean="0"/>
                            <a:t>0</a:t>
                          </a:r>
                          <a:endParaRPr lang="el-GR" dirty="0"/>
                        </a:p>
                      </a:txBody>
                      <a:tcPr/>
                    </a:tc>
                    <a:tc>
                      <a:txBody>
                        <a:bodyPr/>
                        <a:lstStyle/>
                        <a:p>
                          <a:r>
                            <a:rPr lang="en-US" dirty="0" smtClean="0"/>
                            <a:t>700</a:t>
                          </a:r>
                          <a:endParaRPr lang="el-GR" dirty="0"/>
                        </a:p>
                      </a:txBody>
                      <a:tcPr/>
                    </a:tc>
                    <a:tc>
                      <a:txBody>
                        <a:bodyPr/>
                        <a:lstStyle/>
                        <a:p>
                          <a:r>
                            <a:rPr lang="en-US" dirty="0" smtClean="0"/>
                            <a:t>40</a:t>
                          </a:r>
                          <a:endParaRPr lang="el-GR" dirty="0"/>
                        </a:p>
                      </a:txBody>
                      <a:tcPr/>
                    </a:tc>
                    <a:tc>
                      <a:txBody>
                        <a:bodyPr/>
                        <a:lstStyle/>
                        <a:p>
                          <a:r>
                            <a:rPr lang="en-US" dirty="0" smtClean="0"/>
                            <a:t>40</a:t>
                          </a:r>
                          <a:endParaRPr lang="el-GR" dirty="0"/>
                        </a:p>
                      </a:txBody>
                      <a:tcPr/>
                    </a:tc>
                    <a:tc>
                      <a:txBody>
                        <a:bodyPr/>
                        <a:lstStyle/>
                        <a:p>
                          <a:endParaRPr lang="el-GR"/>
                        </a:p>
                      </a:txBody>
                      <a:tcPr>
                        <a:blipFill>
                          <a:blip r:embed="rId2"/>
                          <a:stretch>
                            <a:fillRect l="-269011" t="-385246" r="-879" b="-124590"/>
                          </a:stretch>
                        </a:blipFill>
                      </a:tcPr>
                    </a:tc>
                    <a:extLst>
                      <a:ext uri="{0D108BD9-81ED-4DB2-BD59-A6C34878D82A}">
                        <a16:rowId xmlns:a16="http://schemas.microsoft.com/office/drawing/2014/main" val="1148047596"/>
                      </a:ext>
                    </a:extLst>
                  </a:tr>
                  <a:tr h="382143">
                    <a:tc>
                      <a:txBody>
                        <a:bodyPr/>
                        <a:lstStyle/>
                        <a:p>
                          <a:r>
                            <a:rPr lang="en-US" dirty="0" smtClean="0"/>
                            <a:t>1</a:t>
                          </a:r>
                          <a:endParaRPr lang="el-GR" dirty="0"/>
                        </a:p>
                      </a:txBody>
                      <a:tcPr/>
                    </a:tc>
                    <a:tc>
                      <a:txBody>
                        <a:bodyPr/>
                        <a:lstStyle/>
                        <a:p>
                          <a:r>
                            <a:rPr lang="en-US" dirty="0" smtClean="0"/>
                            <a:t>1</a:t>
                          </a:r>
                          <a:endParaRPr lang="el-GR" dirty="0"/>
                        </a:p>
                      </a:txBody>
                      <a:tcPr/>
                    </a:tc>
                    <a:tc>
                      <a:txBody>
                        <a:bodyPr/>
                        <a:lstStyle/>
                        <a:p>
                          <a:r>
                            <a:rPr lang="en-US" dirty="0" smtClean="0"/>
                            <a:t>800</a:t>
                          </a:r>
                          <a:endParaRPr lang="el-GR" dirty="0"/>
                        </a:p>
                      </a:txBody>
                      <a:tcPr/>
                    </a:tc>
                    <a:tc>
                      <a:txBody>
                        <a:bodyPr/>
                        <a:lstStyle/>
                        <a:p>
                          <a:r>
                            <a:rPr lang="en-US" dirty="0" smtClean="0"/>
                            <a:t>30</a:t>
                          </a:r>
                          <a:endParaRPr lang="el-GR" dirty="0"/>
                        </a:p>
                      </a:txBody>
                      <a:tcPr/>
                    </a:tc>
                    <a:tc>
                      <a:txBody>
                        <a:bodyPr/>
                        <a:lstStyle/>
                        <a:p>
                          <a:endParaRPr lang="el-GR"/>
                        </a:p>
                      </a:txBody>
                      <a:tcPr>
                        <a:blipFill>
                          <a:blip r:embed="rId2"/>
                          <a:stretch>
                            <a:fillRect l="-132700" t="-469841" r="-87262" b="-20635"/>
                          </a:stretch>
                        </a:blipFill>
                      </a:tcPr>
                    </a:tc>
                    <a:tc>
                      <a:txBody>
                        <a:bodyPr/>
                        <a:lstStyle/>
                        <a:p>
                          <a:endParaRPr lang="el-GR"/>
                        </a:p>
                      </a:txBody>
                      <a:tcPr>
                        <a:blipFill>
                          <a:blip r:embed="rId2"/>
                          <a:stretch>
                            <a:fillRect l="-269011" t="-469841" r="-879" b="-20635"/>
                          </a:stretch>
                        </a:blipFill>
                      </a:tcPr>
                    </a:tc>
                    <a:extLst>
                      <a:ext uri="{0D108BD9-81ED-4DB2-BD59-A6C34878D82A}">
                        <a16:rowId xmlns:a16="http://schemas.microsoft.com/office/drawing/2014/main" val="2081467509"/>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1188719" y="4493623"/>
                <a:ext cx="9823269" cy="935769"/>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𝒀</m:t>
                        </m:r>
                      </m:e>
                      <m:sup>
                        <m:r>
                          <a:rPr lang="el-GR" b="1" i="1">
                            <a:latin typeface="Cambria Math" panose="02040503050406030204" pitchFamily="18" charset="0"/>
                          </a:rPr>
                          <m:t>𝜶</m:t>
                        </m:r>
                        <m:r>
                          <a:rPr lang="el-GR" b="1" i="1" baseline="-25000">
                            <a:latin typeface="Cambria Math" panose="02040503050406030204" pitchFamily="18" charset="0"/>
                          </a:rPr>
                          <m:t>𝟎</m:t>
                        </m:r>
                        <m:r>
                          <a:rPr lang="el-GR" b="1" i="1">
                            <a:latin typeface="Cambria Math" panose="02040503050406030204" pitchFamily="18" charset="0"/>
                          </a:rPr>
                          <m:t>,</m:t>
                        </m:r>
                        <m:r>
                          <a:rPr lang="el-GR" b="1" i="1">
                            <a:latin typeface="Cambria Math" panose="02040503050406030204" pitchFamily="18" charset="0"/>
                          </a:rPr>
                          <m:t>𝟎</m:t>
                        </m:r>
                      </m:sup>
                    </m:sSup>
                  </m:oMath>
                </a14:m>
                <a:r>
                  <a:rPr lang="en-US" dirty="0" smtClean="0"/>
                  <a:t> is the counterfactual outcome, had all subjects remained untreated at m=1</a:t>
                </a:r>
              </a:p>
              <a:p>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𝒀</m:t>
                        </m:r>
                      </m:e>
                      <m:sup>
                        <m:r>
                          <a:rPr lang="el-GR" b="1" i="1">
                            <a:latin typeface="Cambria Math" panose="02040503050406030204" pitchFamily="18" charset="0"/>
                          </a:rPr>
                          <m:t>𝟎</m:t>
                        </m:r>
                        <m:r>
                          <a:rPr lang="el-GR" b="1" i="1">
                            <a:latin typeface="Cambria Math" panose="02040503050406030204" pitchFamily="18" charset="0"/>
                          </a:rPr>
                          <m:t>,</m:t>
                        </m:r>
                        <m:r>
                          <a:rPr lang="el-GR" b="1" i="1">
                            <a:latin typeface="Cambria Math" panose="02040503050406030204" pitchFamily="18" charset="0"/>
                          </a:rPr>
                          <m:t>𝟎</m:t>
                        </m:r>
                      </m:sup>
                    </m:sSup>
                  </m:oMath>
                </a14:m>
                <a:r>
                  <a:rPr lang="en-US" dirty="0"/>
                  <a:t> </a:t>
                </a:r>
                <a:r>
                  <a:rPr lang="en-US" dirty="0" smtClean="0"/>
                  <a:t>is the counterfactual outcome, had all subjects remained untreated at m=0 and m=1</a:t>
                </a:r>
                <a:endParaRPr lang="el-GR" dirty="0"/>
              </a:p>
              <a:p>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1188719" y="4493623"/>
                <a:ext cx="9823269" cy="935769"/>
              </a:xfrm>
              <a:prstGeom prst="rect">
                <a:avLst/>
              </a:prstGeom>
              <a:blipFill>
                <a:blip r:embed="rId3"/>
                <a:stretch>
                  <a:fillRect t="-2597"/>
                </a:stretch>
              </a:blipFill>
            </p:spPr>
            <p:txBody>
              <a:bodyPr/>
              <a:lstStyle/>
              <a:p>
                <a:r>
                  <a:rPr lang="el-GR">
                    <a:noFill/>
                  </a:rPr>
                  <a:t> </a:t>
                </a:r>
              </a:p>
            </p:txBody>
          </p:sp>
        </mc:Fallback>
      </mc:AlternateContent>
    </p:spTree>
    <p:extLst>
      <p:ext uri="{BB962C8B-B14F-4D97-AF65-F5344CB8AC3E}">
        <p14:creationId xmlns:p14="http://schemas.microsoft.com/office/powerpoint/2010/main" val="2932705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Parameter Estimation</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r>
                  <a:rPr lang="en-US" dirty="0" smtClean="0"/>
                  <a:t>We are based on the conditional exchangeability assumption: </a:t>
                </a:r>
                <a:endParaRPr lang="el-GR" dirty="0" smtClean="0"/>
              </a:p>
              <a:p>
                <a:r>
                  <a:rPr lang="en-US" dirty="0" smtClean="0"/>
                  <a:t>It must be </a:t>
                </a:r>
                <a14:m>
                  <m:oMath xmlns:m="http://schemas.openxmlformats.org/officeDocument/2006/math">
                    <m:r>
                      <a:rPr lang="en-US" i="1" dirty="0" smtClean="0">
                        <a:latin typeface="Cambria Math" panose="02040503050406030204" pitchFamily="18" charset="0"/>
                      </a:rPr>
                      <m:t>50=40−</m:t>
                    </m:r>
                    <m:sSubSup>
                      <m:sSubSupPr>
                        <m:ctrlPr>
                          <a:rPr lang="en-US" i="1" dirty="0" smtClean="0">
                            <a:latin typeface="Cambria Math" panose="02040503050406030204" pitchFamily="18" charset="0"/>
                          </a:rPr>
                        </m:ctrlPr>
                      </m:sSubSupPr>
                      <m:e>
                        <m:r>
                          <a:rPr lang="el-GR" b="0" i="1" dirty="0" smtClean="0">
                            <a:latin typeface="Cambria Math" panose="02040503050406030204" pitchFamily="18" charset="0"/>
                          </a:rPr>
                          <m:t>𝛽</m:t>
                        </m:r>
                      </m:e>
                      <m:sub>
                        <m:r>
                          <a:rPr lang="el-GR" b="0" i="1" dirty="0" smtClean="0">
                            <a:latin typeface="Cambria Math" panose="02040503050406030204" pitchFamily="18" charset="0"/>
                          </a:rPr>
                          <m:t>1,1</m:t>
                        </m:r>
                      </m:sub>
                      <m:sup>
                        <m:r>
                          <a:rPr lang="el-GR" b="0" i="1" dirty="0" smtClean="0">
                            <a:latin typeface="Cambria Math" panose="02040503050406030204" pitchFamily="18" charset="0"/>
                          </a:rPr>
                          <m:t>∗</m:t>
                        </m:r>
                      </m:sup>
                    </m:sSubSup>
                    <m:groupChr>
                      <m:groupChrPr>
                        <m:chr m:val="⇒"/>
                        <m:pos m:val="top"/>
                        <m:ctrlPr>
                          <a:rPr lang="en-US" i="1" dirty="0" smtClean="0">
                            <a:latin typeface="Cambria Math" panose="02040503050406030204" pitchFamily="18" charset="0"/>
                          </a:rPr>
                        </m:ctrlPr>
                      </m:groupChrPr>
                      <m:e/>
                    </m:groupChr>
                    <m:sSubSup>
                      <m:sSubSupPr>
                        <m:ctrlPr>
                          <a:rPr lang="en-US" i="1" dirty="0">
                            <a:latin typeface="Cambria Math" panose="02040503050406030204" pitchFamily="18" charset="0"/>
                          </a:rPr>
                        </m:ctrlPr>
                      </m:sSubSupPr>
                      <m:e>
                        <m:r>
                          <a:rPr lang="el-GR" i="1" dirty="0">
                            <a:latin typeface="Cambria Math" panose="02040503050406030204" pitchFamily="18" charset="0"/>
                          </a:rPr>
                          <m:t>𝛽</m:t>
                        </m:r>
                      </m:e>
                      <m:sub>
                        <m:r>
                          <a:rPr lang="el-GR" i="1" dirty="0">
                            <a:latin typeface="Cambria Math" panose="02040503050406030204" pitchFamily="18" charset="0"/>
                          </a:rPr>
                          <m:t>1,1</m:t>
                        </m:r>
                      </m:sub>
                      <m:sup>
                        <m:r>
                          <a:rPr lang="el-GR" i="1" dirty="0">
                            <a:latin typeface="Cambria Math" panose="02040503050406030204" pitchFamily="18" charset="0"/>
                          </a:rPr>
                          <m:t>∗</m:t>
                        </m:r>
                      </m:sup>
                    </m:sSubSup>
                    <m:r>
                      <a:rPr lang="el-GR" i="1" dirty="0">
                        <a:latin typeface="Cambria Math" panose="02040503050406030204" pitchFamily="18" charset="0"/>
                      </a:rPr>
                      <m:t>=−</m:t>
                    </m:r>
                    <m:r>
                      <a:rPr lang="el-GR" i="1" dirty="0" smtClean="0">
                        <a:latin typeface="Cambria Math" panose="02040503050406030204" pitchFamily="18" charset="0"/>
                      </a:rPr>
                      <m:t>10</m:t>
                    </m:r>
                  </m:oMath>
                </a14:m>
                <a:r>
                  <a:rPr lang="en-US" dirty="0" smtClean="0"/>
                  <a:t> </a:t>
                </a:r>
                <a:endParaRPr lang="el-GR" dirty="0" smtClean="0"/>
              </a:p>
              <a:p>
                <a:r>
                  <a:rPr lang="en-US" dirty="0" smtClean="0"/>
                  <a:t>and </a:t>
                </a:r>
                <a14:m>
                  <m:oMath xmlns:m="http://schemas.openxmlformats.org/officeDocument/2006/math">
                    <m:r>
                      <a:rPr lang="en-US" i="1" dirty="0" smtClean="0">
                        <a:latin typeface="Cambria Math" panose="02040503050406030204" pitchFamily="18" charset="0"/>
                      </a:rPr>
                      <m:t>40=30</m:t>
                    </m:r>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l-GR" i="1" dirty="0">
                            <a:latin typeface="Cambria Math" panose="02040503050406030204" pitchFamily="18" charset="0"/>
                          </a:rPr>
                          <m:t>𝛽</m:t>
                        </m:r>
                      </m:e>
                      <m:sub>
                        <m:r>
                          <a:rPr lang="el-GR" i="1" dirty="0">
                            <a:latin typeface="Cambria Math" panose="02040503050406030204" pitchFamily="18" charset="0"/>
                          </a:rPr>
                          <m:t>1,1</m:t>
                        </m:r>
                      </m:sub>
                      <m:sup>
                        <m:r>
                          <a:rPr lang="el-GR" i="1" dirty="0">
                            <a:latin typeface="Cambria Math" panose="02040503050406030204" pitchFamily="18" charset="0"/>
                          </a:rPr>
                          <m:t>∗</m:t>
                        </m:r>
                      </m:sup>
                    </m:sSubSup>
                    <m:r>
                      <a:rPr lang="el-GR" i="1" dirty="0">
                        <a:latin typeface="Cambria Math" panose="02040503050406030204" pitchFamily="18" charset="0"/>
                      </a:rPr>
                      <m:t>−</m:t>
                    </m:r>
                    <m:sSubSup>
                      <m:sSubSupPr>
                        <m:ctrlPr>
                          <a:rPr lang="en-US" i="1" dirty="0">
                            <a:latin typeface="Cambria Math" panose="02040503050406030204" pitchFamily="18" charset="0"/>
                          </a:rPr>
                        </m:ctrlPr>
                      </m:sSubSupPr>
                      <m:e>
                        <m:r>
                          <a:rPr lang="el-GR" i="1" dirty="0">
                            <a:latin typeface="Cambria Math" panose="02040503050406030204" pitchFamily="18" charset="0"/>
                          </a:rPr>
                          <m:t>𝛽</m:t>
                        </m:r>
                      </m:e>
                      <m:sub>
                        <m:r>
                          <a:rPr lang="el-GR" i="1" dirty="0">
                            <a:latin typeface="Cambria Math" panose="02040503050406030204" pitchFamily="18" charset="0"/>
                          </a:rPr>
                          <m:t>1,</m:t>
                        </m:r>
                        <m:r>
                          <a:rPr lang="el-GR" b="0" i="1" dirty="0" smtClean="0">
                            <a:latin typeface="Cambria Math" panose="02040503050406030204" pitchFamily="18" charset="0"/>
                          </a:rPr>
                          <m:t>2</m:t>
                        </m:r>
                      </m:sub>
                      <m:sup>
                        <m:r>
                          <a:rPr lang="el-GR" i="1" dirty="0">
                            <a:latin typeface="Cambria Math" panose="02040503050406030204" pitchFamily="18" charset="0"/>
                          </a:rPr>
                          <m:t>∗</m:t>
                        </m:r>
                      </m:sup>
                    </m:sSubSup>
                    <m:groupChr>
                      <m:groupChrPr>
                        <m:chr m:val="⇒"/>
                        <m:pos m:val="top"/>
                        <m:ctrlPr>
                          <a:rPr lang="en-US" i="1" dirty="0">
                            <a:latin typeface="Cambria Math" panose="02040503050406030204" pitchFamily="18" charset="0"/>
                          </a:rPr>
                        </m:ctrlPr>
                      </m:groupChrPr>
                      <m:e/>
                    </m:groupChr>
                    <m:sSubSup>
                      <m:sSubSupPr>
                        <m:ctrlPr>
                          <a:rPr lang="en-US" i="1" dirty="0">
                            <a:latin typeface="Cambria Math" panose="02040503050406030204" pitchFamily="18" charset="0"/>
                          </a:rPr>
                        </m:ctrlPr>
                      </m:sSubSupPr>
                      <m:e>
                        <m:r>
                          <a:rPr lang="el-GR" i="1" dirty="0">
                            <a:latin typeface="Cambria Math" panose="02040503050406030204" pitchFamily="18" charset="0"/>
                          </a:rPr>
                          <m:t>𝛽</m:t>
                        </m:r>
                      </m:e>
                      <m:sub>
                        <m:r>
                          <a:rPr lang="el-GR" i="1" dirty="0">
                            <a:latin typeface="Cambria Math" panose="02040503050406030204" pitchFamily="18" charset="0"/>
                          </a:rPr>
                          <m:t>1,</m:t>
                        </m:r>
                        <m:r>
                          <a:rPr lang="el-GR" b="0" i="1" dirty="0" smtClean="0">
                            <a:latin typeface="Cambria Math" panose="02040503050406030204" pitchFamily="18" charset="0"/>
                          </a:rPr>
                          <m:t>2</m:t>
                        </m:r>
                      </m:sub>
                      <m:sup>
                        <m:r>
                          <a:rPr lang="el-GR" i="1" dirty="0">
                            <a:latin typeface="Cambria Math" panose="02040503050406030204" pitchFamily="18" charset="0"/>
                          </a:rPr>
                          <m:t>∗</m:t>
                        </m:r>
                      </m:sup>
                    </m:sSubSup>
                    <m:r>
                      <a:rPr lang="el-GR" i="1" dirty="0">
                        <a:latin typeface="Cambria Math" panose="02040503050406030204" pitchFamily="18" charset="0"/>
                      </a:rPr>
                      <m:t>=0. </m:t>
                    </m:r>
                  </m:oMath>
                </a14:m>
                <a:endParaRPr lang="el-GR" dirty="0" smtClean="0"/>
              </a:p>
              <a:p>
                <a:r>
                  <a:rPr lang="en-US" dirty="0" smtClean="0"/>
                  <a:t>Similarly: </a:t>
                </a:r>
                <a14:m>
                  <m:oMath xmlns:m="http://schemas.openxmlformats.org/officeDocument/2006/math">
                    <m:r>
                      <a:rPr lang="en-US" i="1" dirty="0" smtClean="0">
                        <a:latin typeface="Cambria Math" panose="02040503050406030204" pitchFamily="18" charset="0"/>
                      </a:rPr>
                      <m:t>50=40</m:t>
                    </m:r>
                    <m:r>
                      <a:rPr lang="en-US" i="1" dirty="0">
                        <a:latin typeface="Cambria Math" panose="02040503050406030204" pitchFamily="18" charset="0"/>
                      </a:rPr>
                      <m:t>−</m:t>
                    </m:r>
                    <m:sSubSup>
                      <m:sSubSupPr>
                        <m:ctrlPr>
                          <a:rPr lang="en-US" i="1" dirty="0" smtClean="0">
                            <a:latin typeface="Cambria Math" panose="02040503050406030204" pitchFamily="18" charset="0"/>
                          </a:rPr>
                        </m:ctrlPr>
                      </m:sSubSupPr>
                      <m:e>
                        <m:r>
                          <a:rPr lang="el-GR" b="0" i="1" dirty="0" smtClean="0">
                            <a:latin typeface="Cambria Math" panose="02040503050406030204" pitchFamily="18" charset="0"/>
                          </a:rPr>
                          <m:t>𝛽</m:t>
                        </m:r>
                      </m:e>
                      <m:sub>
                        <m:r>
                          <a:rPr lang="el-GR" b="0" i="1" dirty="0" smtClean="0">
                            <a:latin typeface="Cambria Math" panose="02040503050406030204" pitchFamily="18" charset="0"/>
                          </a:rPr>
                          <m:t>0</m:t>
                        </m:r>
                      </m:sub>
                      <m:sup>
                        <m:r>
                          <a:rPr lang="el-GR" b="0" i="1" dirty="0" smtClean="0">
                            <a:latin typeface="Cambria Math" panose="02040503050406030204" pitchFamily="18" charset="0"/>
                          </a:rPr>
                          <m:t>∗</m:t>
                        </m:r>
                      </m:sup>
                    </m:sSubSup>
                    <m:groupChr>
                      <m:groupChrPr>
                        <m:chr m:val="⇒"/>
                        <m:pos m:val="top"/>
                        <m:ctrlPr>
                          <a:rPr lang="el-GR" i="1" dirty="0" smtClean="0">
                            <a:latin typeface="Cambria Math" panose="02040503050406030204" pitchFamily="18" charset="0"/>
                          </a:rPr>
                        </m:ctrlPr>
                      </m:groupChrPr>
                      <m:e/>
                    </m:groupChr>
                    <m:sSubSup>
                      <m:sSubSupPr>
                        <m:ctrlPr>
                          <a:rPr lang="en-US" i="1" dirty="0">
                            <a:latin typeface="Cambria Math" panose="02040503050406030204" pitchFamily="18" charset="0"/>
                          </a:rPr>
                        </m:ctrlPr>
                      </m:sSubSupPr>
                      <m:e>
                        <m:r>
                          <a:rPr lang="el-GR" i="1" dirty="0">
                            <a:latin typeface="Cambria Math" panose="02040503050406030204" pitchFamily="18" charset="0"/>
                          </a:rPr>
                          <m:t>𝛽</m:t>
                        </m:r>
                      </m:e>
                      <m:sub>
                        <m:r>
                          <a:rPr lang="el-GR" i="1" dirty="0">
                            <a:latin typeface="Cambria Math" panose="02040503050406030204" pitchFamily="18" charset="0"/>
                          </a:rPr>
                          <m:t>0</m:t>
                        </m:r>
                      </m:sub>
                      <m:sup>
                        <m:r>
                          <a:rPr lang="el-GR" i="1" dirty="0">
                            <a:latin typeface="Cambria Math" panose="02040503050406030204" pitchFamily="18" charset="0"/>
                          </a:rPr>
                          <m:t>∗</m:t>
                        </m:r>
                      </m:sup>
                    </m:sSubSup>
                  </m:oMath>
                </a14:m>
                <a:r>
                  <a:rPr lang="el-GR" dirty="0"/>
                  <a:t>=−10.</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l-GR">
                    <a:noFill/>
                  </a:rPr>
                  <a:t> </a:t>
                </a:r>
              </a:p>
            </p:txBody>
          </p:sp>
        </mc:Fallback>
      </mc:AlternateContent>
    </p:spTree>
    <p:extLst>
      <p:ext uri="{BB962C8B-B14F-4D97-AF65-F5344CB8AC3E}">
        <p14:creationId xmlns:p14="http://schemas.microsoft.com/office/powerpoint/2010/main" val="352189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Positivity – Παράδειγμα</a:t>
            </a:r>
          </a:p>
        </p:txBody>
      </p:sp>
      <p:sp>
        <p:nvSpPr>
          <p:cNvPr id="3" name="Content Placeholder 2"/>
          <p:cNvSpPr>
            <a:spLocks noGrp="1"/>
          </p:cNvSpPr>
          <p:nvPr>
            <p:ph idx="1"/>
          </p:nvPr>
        </p:nvSpPr>
        <p:spPr/>
        <p:txBody>
          <a:bodyPr vert="horz" lIns="91440" tIns="45720" rIns="91440" bIns="45720" rtlCol="0" anchor="t">
            <a:noAutofit/>
          </a:bodyPr>
          <a:lstStyle/>
          <a:p>
            <a:pPr>
              <a:lnSpc>
                <a:spcPct val="150000"/>
              </a:lnSpc>
            </a:pPr>
            <a:r>
              <a:rPr dirty="0"/>
              <a:t>Αν σε μια μελέτη για το κάπνισμα περιλαμβάνονται μόνο μη καπνιστές σε μια ηλικιακή ομάδα, τότε δεν υπάρχει θετικότητα για αυτήν την ομάδα ως προς την έκθεση. </a:t>
            </a:r>
            <a:endParaRPr lang="el-GR" dirty="0"/>
          </a:p>
          <a:p>
            <a:pPr lvl="1">
              <a:lnSpc>
                <a:spcPct val="150000"/>
              </a:lnSpc>
            </a:pPr>
            <a:r>
              <a:rPr dirty="0" err="1" smtClean="0"/>
              <a:t>Δεν</a:t>
            </a:r>
            <a:r>
              <a:rPr dirty="0" smtClean="0"/>
              <a:t> </a:t>
            </a:r>
            <a:r>
              <a:rPr dirty="0"/>
              <a:t>μπ</a:t>
            </a:r>
            <a:r>
              <a:rPr dirty="0" err="1"/>
              <a:t>ορούμε</a:t>
            </a:r>
            <a:r>
              <a:rPr dirty="0"/>
              <a:t> να </a:t>
            </a:r>
            <a:r>
              <a:rPr dirty="0" err="1"/>
              <a:t>εκτιμήσουμε</a:t>
            </a:r>
            <a:r>
              <a:rPr dirty="0"/>
              <a:t> </a:t>
            </a:r>
            <a:r>
              <a:rPr dirty="0" smtClean="0"/>
              <a:t>τ</a:t>
            </a:r>
            <a:r>
              <a:rPr lang="el-GR" dirty="0" smtClean="0"/>
              <a:t>ην</a:t>
            </a:r>
            <a:r>
              <a:rPr dirty="0" smtClean="0"/>
              <a:t> α</a:t>
            </a:r>
            <a:r>
              <a:rPr dirty="0" err="1" smtClean="0"/>
              <a:t>ιτι</a:t>
            </a:r>
            <a:r>
              <a:rPr lang="el-GR" dirty="0" err="1" smtClean="0"/>
              <a:t>ακή</a:t>
            </a:r>
            <a:r>
              <a:rPr dirty="0" smtClean="0"/>
              <a:t> </a:t>
            </a:r>
            <a:r>
              <a:rPr lang="el-GR" dirty="0" smtClean="0"/>
              <a:t>επίδραση</a:t>
            </a:r>
            <a:r>
              <a:rPr dirty="0" smtClean="0"/>
              <a:t> </a:t>
            </a:r>
            <a:r>
              <a:rPr dirty="0" err="1"/>
              <a:t>του</a:t>
            </a:r>
            <a:r>
              <a:rPr dirty="0"/>
              <a:t> </a:t>
            </a:r>
            <a:r>
              <a:rPr dirty="0" smtClean="0"/>
              <a:t>καπ</a:t>
            </a:r>
            <a:r>
              <a:rPr dirty="0" err="1" smtClean="0"/>
              <a:t>νίσμ</a:t>
            </a:r>
            <a:r>
              <a:rPr dirty="0" smtClean="0"/>
              <a:t>ατος.</a:t>
            </a:r>
            <a:endParaRPr dirty="0"/>
          </a:p>
          <a:p>
            <a:pPr marL="0" indent="0">
              <a:buNone/>
            </a:pPr>
            <a:endParaRPr lang="el-GR" dirty="0"/>
          </a:p>
          <a:p>
            <a:pPr marL="0" indent="0" algn="r">
              <a:buNone/>
            </a:pPr>
            <a:r>
              <a:rPr sz="2000" dirty="0"/>
              <a:t>Cole &amp; Hernán (2008)</a:t>
            </a:r>
            <a:endParaRPr dirty="0"/>
          </a:p>
        </p:txBody>
      </p:sp>
    </p:spTree>
    <p:extLst>
      <p:ext uri="{BB962C8B-B14F-4D97-AF65-F5344CB8AC3E}">
        <p14:creationId xmlns:p14="http://schemas.microsoft.com/office/powerpoint/2010/main" val="813901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Βασικά Κριτήρια </a:t>
            </a:r>
            <a:r>
              <a:rPr lang="el-GR" dirty="0" err="1" smtClean="0"/>
              <a:t>Αιτιακής</a:t>
            </a:r>
            <a:r>
              <a:rPr lang="el-GR" dirty="0" smtClean="0"/>
              <a:t> </a:t>
            </a:r>
            <a:r>
              <a:rPr lang="el-GR" dirty="0" err="1" smtClean="0"/>
              <a:t>Συμπερασματολογίας</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839866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solidFill>
                  <a:srgbClr val="FF0000"/>
                </a:solidFill>
              </a:rPr>
              <a:t>The d-separation criterion</a:t>
            </a:r>
            <a:endParaRPr lang="el-GR" dirty="0"/>
          </a:p>
        </p:txBody>
      </p:sp>
      <p:sp>
        <p:nvSpPr>
          <p:cNvPr id="5" name="Θέση περιεχομένου 4"/>
          <p:cNvSpPr>
            <a:spLocks noGrp="1"/>
          </p:cNvSpPr>
          <p:nvPr>
            <p:ph idx="1"/>
          </p:nvPr>
        </p:nvSpPr>
        <p:spPr/>
        <p:txBody>
          <a:bodyPr>
            <a:normAutofit/>
          </a:bodyPr>
          <a:lstStyle/>
          <a:p>
            <a:r>
              <a:rPr lang="el-GR" sz="3200" dirty="0" smtClean="0"/>
              <a:t>Για να ελέγξουμε αν το Α (έκθεση) έχει αιτιολογική επίδραση στο Β (έκβαση), πρέπει να εξασφαλίσουμε </a:t>
            </a:r>
            <a:r>
              <a:rPr lang="el-GR" sz="3200" dirty="0" err="1" smtClean="0"/>
              <a:t>ανταλλαξιμότητα</a:t>
            </a:r>
            <a:r>
              <a:rPr lang="el-GR" sz="3200" dirty="0" smtClean="0"/>
              <a:t>.</a:t>
            </a:r>
            <a:endParaRPr lang="en-US" sz="3200" dirty="0" smtClean="0"/>
          </a:p>
          <a:p>
            <a:endParaRPr lang="el-GR" sz="3200" dirty="0" smtClean="0"/>
          </a:p>
          <a:p>
            <a:r>
              <a:rPr lang="el-GR" sz="3200" dirty="0" smtClean="0"/>
              <a:t> Αν </a:t>
            </a:r>
            <a:r>
              <a:rPr lang="en-US" sz="3200" dirty="0" smtClean="0"/>
              <a:t>L</a:t>
            </a:r>
            <a:r>
              <a:rPr lang="el-GR" sz="3200" dirty="0" smtClean="0"/>
              <a:t> σύνολο μεταβλητών που σχετίζονται με τις Α και Β, πρέπει να αποφασίσουμε αν πρέπει να τις λάβουμε υπόψη στην ανάλυση και με ποιο τρόπο</a:t>
            </a:r>
          </a:p>
          <a:p>
            <a:pPr lvl="1"/>
            <a:r>
              <a:rPr lang="el-GR" sz="2800" dirty="0"/>
              <a:t> </a:t>
            </a:r>
            <a:r>
              <a:rPr lang="el-GR" sz="2800" dirty="0" smtClean="0"/>
              <a:t>Πώς θα «μπλοκάρουμε» τη ροή πληροφορίας/επίδραση; Θα πρέπει να κάνουμε </a:t>
            </a:r>
            <a:r>
              <a:rPr lang="en-US" sz="2800" dirty="0" smtClean="0"/>
              <a:t>adjustment;</a:t>
            </a:r>
            <a:endParaRPr lang="el-GR" sz="2800" dirty="0"/>
          </a:p>
        </p:txBody>
      </p:sp>
    </p:spTree>
    <p:extLst>
      <p:ext uri="{BB962C8B-B14F-4D97-AF65-F5344CB8AC3E}">
        <p14:creationId xmlns:p14="http://schemas.microsoft.com/office/powerpoint/2010/main" val="1532729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2449</Words>
  <Application>Microsoft Office PowerPoint</Application>
  <PresentationFormat>Ευρεία οθόνη</PresentationFormat>
  <Paragraphs>324</Paragraphs>
  <Slides>61</Slides>
  <Notes>5</Notes>
  <HiddenSlides>2</HiddenSlides>
  <MMClips>0</MMClips>
  <ScaleCrop>false</ScaleCrop>
  <HeadingPairs>
    <vt:vector size="6" baseType="variant">
      <vt:variant>
        <vt:lpstr>Γραμματοσειρές που χρησιμοποιούνται</vt:lpstr>
      </vt:variant>
      <vt:variant>
        <vt:i4>14</vt:i4>
      </vt:variant>
      <vt:variant>
        <vt:lpstr>Θέμα</vt:lpstr>
      </vt:variant>
      <vt:variant>
        <vt:i4>1</vt:i4>
      </vt:variant>
      <vt:variant>
        <vt:lpstr>Τίτλοι διαφανειών</vt:lpstr>
      </vt:variant>
      <vt:variant>
        <vt:i4>61</vt:i4>
      </vt:variant>
    </vt:vector>
  </HeadingPairs>
  <TitlesOfParts>
    <vt:vector size="76" baseType="lpstr">
      <vt:lpstr>Microsoft YaHei</vt:lpstr>
      <vt:lpstr>ＭＳ Ｐゴシック</vt:lpstr>
      <vt:lpstr>Andale Sans UI</vt:lpstr>
      <vt:lpstr>Aptos</vt:lpstr>
      <vt:lpstr>Aptos Display</vt:lpstr>
      <vt:lpstr>Arial</vt:lpstr>
      <vt:lpstr>Calibri</vt:lpstr>
      <vt:lpstr>Calibri Light</vt:lpstr>
      <vt:lpstr>Cambria Math</vt:lpstr>
      <vt:lpstr>Courier New</vt:lpstr>
      <vt:lpstr>Courier New,monospace</vt:lpstr>
      <vt:lpstr>Lucida Sans</vt:lpstr>
      <vt:lpstr>StarSymbol</vt:lpstr>
      <vt:lpstr>Tahoma</vt:lpstr>
      <vt:lpstr>Θέμα του Office</vt:lpstr>
      <vt:lpstr>Στοιχεία Συμπερασματολογίας Αιτιότητας Μέρος Β</vt:lpstr>
      <vt:lpstr>Προϋποθέσεις Συμπερασματολογίας Αιτιότητας</vt:lpstr>
      <vt:lpstr>Consistency (Συνέπεια)</vt:lpstr>
      <vt:lpstr>Consistency – Παράδειγμα</vt:lpstr>
      <vt:lpstr>Conditional Exchangeability (Δεσμευμένη Ανταλλαξιμότητα)</vt:lpstr>
      <vt:lpstr>Positivity (Θετικότητα)</vt:lpstr>
      <vt:lpstr>Positivity – Παράδειγμα</vt:lpstr>
      <vt:lpstr>Βασικά Κριτήρια Αιτιακής Συμπερασματολογίας</vt:lpstr>
      <vt:lpstr>The d-separation criterion</vt:lpstr>
      <vt:lpstr>The d-separation criterion</vt:lpstr>
      <vt:lpstr>The d-separation criterion</vt:lpstr>
      <vt:lpstr>The Back-door Criterion</vt:lpstr>
      <vt:lpstr>Back-Door Paths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Στάθμιση με Αντίστροφη Πιθανότητα Θεραπείας (Inverse Probability Weighting-IPW)</vt:lpstr>
      <vt:lpstr>Πώς δουλεύει;</vt:lpstr>
      <vt:lpstr>Παρουσίαση του PowerPoint</vt:lpstr>
      <vt:lpstr>Παρουσίαση του PowerPoint</vt:lpstr>
      <vt:lpstr>Μεροληψίας "Αθάνατου" Χρόνου (Immortal time bias)</vt:lpstr>
      <vt:lpstr>Immortal time bias</vt:lpstr>
      <vt:lpstr>Παράδειγμα Μεροληψίας "Αθάνατου" Χρόνου: Μεταμόσχευση Καρδιάς</vt:lpstr>
      <vt:lpstr>Παράδειγμα Μεροληψίας "Αθάνατου" Χρόνου: Μεταμόσχευση Καρδιάς</vt:lpstr>
      <vt:lpstr>Immortal time  Bias</vt:lpstr>
      <vt:lpstr>Immortal time Bias – naïve approach</vt:lpstr>
      <vt:lpstr>Αποφυγή της Μεροληψίας "Αθάνατου" Χρόνου (Immortal Time Bias - ITB) - Πρώτη μέθοδος</vt:lpstr>
      <vt:lpstr>Δεύτερη μέθοδος: Η Διαδοχική Προσέγγιση (Sequential Approach) </vt:lpstr>
      <vt:lpstr>Η Διαδοχική Προσέγγιση για τη Διόρθωση της Μεροληψίας του Αθάνατου Χρόνου</vt:lpstr>
      <vt:lpstr>Η Διαδοχική Προσέγγιση (Sequential Approach) για τη Διόρθωση της Μεροληψίας του "Αθάνατου" Χρόνου</vt:lpstr>
      <vt:lpstr>Η Διαδοχική Προσέγγιση για τη Διόρθωση της Μεροληψίας του Αθάνατου Χρόνου</vt:lpstr>
      <vt:lpstr>Η Διαδοχική Προσέγγιση για τη Διόρθωση της Μεροληψίας του Αθάνατου Χρόνου</vt:lpstr>
      <vt:lpstr>The G-Formula</vt:lpstr>
      <vt:lpstr>g‑φόρμουλα (ή standardisation)</vt:lpstr>
      <vt:lpstr>Παρουσίαση του PowerPoint</vt:lpstr>
      <vt:lpstr>Παρουσίαση του PowerPoint</vt:lpstr>
      <vt:lpstr>1ο Βήμα</vt:lpstr>
      <vt:lpstr>2ο Βήμα</vt:lpstr>
      <vt:lpstr>Παρουσίαση του PowerPoint</vt:lpstr>
      <vt:lpstr>Παρουσίαση του PowerPoint</vt:lpstr>
      <vt:lpstr>Structural Nested Models</vt:lpstr>
      <vt:lpstr>The structural Nested Model</vt:lpstr>
      <vt:lpstr>The structural Nested Model</vt:lpstr>
      <vt:lpstr>Under the null hypothesis: No causal effect</vt:lpstr>
      <vt:lpstr>Παρουσίαση του PowerPoint</vt:lpstr>
      <vt:lpstr>The structural Nested Model hypothesis test</vt:lpstr>
      <vt:lpstr>Illustration</vt:lpstr>
      <vt:lpstr>We assume the SNM:</vt:lpstr>
      <vt:lpstr>We assume the SNM:</vt:lpstr>
      <vt:lpstr>Παρουσίαση του PowerPoint</vt:lpstr>
      <vt:lpstr>Παρουσίαση του PowerPoint</vt:lpstr>
      <vt:lpstr>Παρουσίαση του PowerPoint</vt:lpstr>
      <vt:lpstr>Parameter Estimation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279</cp:revision>
  <dcterms:created xsi:type="dcterms:W3CDTF">2012-08-02T13:11:46Z</dcterms:created>
  <dcterms:modified xsi:type="dcterms:W3CDTF">2025-12-01T07:19:23Z</dcterms:modified>
</cp:coreProperties>
</file>