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1" r:id="rId2"/>
    <p:sldId id="282" r:id="rId3"/>
    <p:sldId id="283" r:id="rId4"/>
    <p:sldId id="284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7" r:id="rId16"/>
    <p:sldId id="276" r:id="rId17"/>
    <p:sldId id="278" r:id="rId18"/>
    <p:sldId id="279" r:id="rId19"/>
    <p:sldId id="274" r:id="rId20"/>
    <p:sldId id="275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Collapsibility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227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 </a:t>
            </a:r>
            <a:r>
              <a:rPr lang="en-US" dirty="0"/>
              <a:t>measure of effect (M) is collapsible if, when there is no confounding:</a:t>
            </a:r>
            <a:endParaRPr lang="el-GR" dirty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  <a:p>
            <a:r>
              <a:rPr lang="el-GR" dirty="0" err="1" smtClean="0"/>
              <a:t>Where</a:t>
            </a:r>
            <a:r>
              <a:rPr lang="el-GR" dirty="0"/>
              <a:t>:</a:t>
            </a:r>
          </a:p>
          <a:p>
            <a:pPr lvl="0"/>
            <a:r>
              <a:rPr lang="en-US" dirty="0" err="1" smtClean="0"/>
              <a:t>M</a:t>
            </a:r>
            <a:r>
              <a:rPr lang="en-US" baseline="-25000" dirty="0" err="1" smtClean="0"/>
              <a:t>marginal</a:t>
            </a:r>
            <a:r>
              <a:rPr lang="en-US" dirty="0" smtClean="0"/>
              <a:t> </a:t>
            </a:r>
            <a:r>
              <a:rPr lang="en-US" dirty="0"/>
              <a:t>= effect measured across the whole population</a:t>
            </a:r>
            <a:endParaRPr lang="el-GR" dirty="0"/>
          </a:p>
          <a:p>
            <a:pPr lvl="0"/>
            <a:r>
              <a:rPr lang="en-US" dirty="0" err="1" smtClean="0"/>
              <a:t>M</a:t>
            </a:r>
            <a:r>
              <a:rPr lang="en-US" baseline="-25000" dirty="0" err="1" smtClean="0"/>
              <a:t>conditional</a:t>
            </a:r>
            <a:r>
              <a:rPr lang="en-US" dirty="0" smtClean="0"/>
              <a:t> </a:t>
            </a:r>
            <a:r>
              <a:rPr lang="en-US" dirty="0"/>
              <a:t>= effect measured within stratum (X=x)</a:t>
            </a:r>
            <a:endParaRPr lang="el-GR" dirty="0"/>
          </a:p>
          <a:p>
            <a:pPr lvl="0"/>
            <a:r>
              <a:rPr lang="en-US" dirty="0" err="1" smtClean="0"/>
              <a:t>w</a:t>
            </a:r>
            <a:r>
              <a:rPr lang="en-US" baseline="-25000" dirty="0" err="1" smtClean="0"/>
              <a:t>x</a:t>
            </a:r>
            <a:r>
              <a:rPr lang="en-US" dirty="0" smtClean="0"/>
              <a:t> </a:t>
            </a:r>
            <a:r>
              <a:rPr lang="en-US" dirty="0"/>
              <a:t>= weight proportional to the size of stratum (x)</a:t>
            </a:r>
            <a:endParaRPr lang="el-GR" dirty="0"/>
          </a:p>
          <a:p>
            <a:pPr marL="0" indent="0" algn="ctr">
              <a:buNone/>
            </a:pPr>
            <a:r>
              <a:rPr lang="el-GR" b="1" dirty="0" err="1"/>
              <a:t>Interpretation</a:t>
            </a:r>
            <a:r>
              <a:rPr lang="el-GR" b="1" dirty="0"/>
              <a:t>:</a:t>
            </a:r>
            <a:endParaRPr lang="el-GR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Collapsible </a:t>
            </a:r>
            <a:r>
              <a:rPr lang="en-US" dirty="0"/>
              <a:t>measure → the overall effect is simply a weighted average of stratum-specific effects.</a:t>
            </a:r>
            <a:endParaRPr lang="el-GR" dirty="0"/>
          </a:p>
          <a:p>
            <a:pPr lvl="0"/>
            <a:r>
              <a:rPr lang="en-US" dirty="0" smtClean="0"/>
              <a:t>Non-collapsible </a:t>
            </a:r>
            <a:r>
              <a:rPr lang="en-US" dirty="0"/>
              <a:t>measure → marginal effect ≠ weighted conditional effects even if there is no confounding.</a:t>
            </a:r>
            <a:endParaRPr lang="el-GR" dirty="0"/>
          </a:p>
          <a:p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710" y="2160010"/>
            <a:ext cx="4804471" cy="97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31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Πότε δεν χρησιμοποιούμε </a:t>
            </a:r>
            <a:r>
              <a:rPr lang="en-US" b="1" dirty="0"/>
              <a:t>Multivariable Adjustment </a:t>
            </a:r>
            <a:r>
              <a:rPr lang="el-GR" b="1" dirty="0" smtClean="0"/>
              <a:t> 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Το </a:t>
            </a:r>
            <a:r>
              <a:rPr lang="el-GR" dirty="0" err="1"/>
              <a:t>treatment</a:t>
            </a:r>
            <a:r>
              <a:rPr lang="el-GR" dirty="0"/>
              <a:t> </a:t>
            </a:r>
            <a:r>
              <a:rPr lang="el-GR" dirty="0" err="1"/>
              <a:t>assignment</a:t>
            </a:r>
            <a:r>
              <a:rPr lang="el-GR" dirty="0"/>
              <a:t> είναι πολύ ανισόρροπο</a:t>
            </a:r>
          </a:p>
          <a:p>
            <a:pPr lvl="0"/>
            <a:r>
              <a:rPr lang="el-GR" dirty="0"/>
              <a:t>Υπάρχει </a:t>
            </a:r>
            <a:r>
              <a:rPr lang="el-GR" dirty="0" smtClean="0"/>
              <a:t>φτωχό</a:t>
            </a:r>
            <a:r>
              <a:rPr lang="el-GR" dirty="0" smtClean="0"/>
              <a:t> </a:t>
            </a:r>
            <a:r>
              <a:rPr lang="el-GR" dirty="0" err="1"/>
              <a:t>overlap</a:t>
            </a:r>
            <a:endParaRPr lang="el-GR" dirty="0"/>
          </a:p>
          <a:p>
            <a:pPr lvl="0"/>
            <a:r>
              <a:rPr lang="el-GR" dirty="0"/>
              <a:t>Έχεις </a:t>
            </a:r>
            <a:r>
              <a:rPr lang="el-GR" dirty="0" err="1"/>
              <a:t>high-dimensional</a:t>
            </a:r>
            <a:r>
              <a:rPr lang="el-GR" dirty="0"/>
              <a:t> </a:t>
            </a:r>
            <a:r>
              <a:rPr lang="el-GR" dirty="0" err="1"/>
              <a:t>covariates</a:t>
            </a:r>
            <a:endParaRPr lang="el-GR" dirty="0"/>
          </a:p>
          <a:p>
            <a:pPr lvl="0"/>
            <a:r>
              <a:rPr lang="el-GR" dirty="0" smtClean="0"/>
              <a:t>Θέλουμε να εκτιμήσουμε </a:t>
            </a:r>
            <a:r>
              <a:rPr lang="el-GR" dirty="0" err="1" smtClean="0"/>
              <a:t>περιθώριες</a:t>
            </a:r>
            <a:r>
              <a:rPr lang="el-GR" dirty="0" smtClean="0"/>
              <a:t> επιδράσεις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l-GR" dirty="0"/>
              <a:t>π</a:t>
            </a:r>
            <a:r>
              <a:rPr lang="en-US" dirty="0"/>
              <a:t>.</a:t>
            </a:r>
            <a:r>
              <a:rPr lang="el-GR" dirty="0"/>
              <a:t>χ</a:t>
            </a:r>
            <a:r>
              <a:rPr lang="en-US" dirty="0"/>
              <a:t>. marginal risk ratio)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269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Πότε χρησιμοποιούμε</a:t>
            </a:r>
            <a:r>
              <a:rPr lang="en-US" b="1" dirty="0"/>
              <a:t> Propensity Score </a:t>
            </a:r>
            <a:r>
              <a:rPr lang="en-US" b="1" dirty="0" smtClean="0"/>
              <a:t>Methods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l-GR" b="1" dirty="0"/>
              <a:t>(A) Υπάρχει κακό </a:t>
            </a:r>
            <a:r>
              <a:rPr lang="el-GR" b="1" dirty="0" err="1"/>
              <a:t>overlap</a:t>
            </a:r>
            <a:r>
              <a:rPr lang="el-GR" b="1" dirty="0"/>
              <a:t> μεταξύ των ομάδων</a:t>
            </a:r>
          </a:p>
          <a:p>
            <a:endParaRPr lang="el-GR" dirty="0" smtClean="0"/>
          </a:p>
          <a:p>
            <a:r>
              <a:rPr lang="el-GR" dirty="0" smtClean="0"/>
              <a:t>Αν </a:t>
            </a:r>
            <a:r>
              <a:rPr lang="el-GR" dirty="0"/>
              <a:t>το </a:t>
            </a:r>
            <a:r>
              <a:rPr lang="el-GR" dirty="0" err="1"/>
              <a:t>treatment</a:t>
            </a:r>
            <a:r>
              <a:rPr lang="el-GR" dirty="0"/>
              <a:t> </a:t>
            </a:r>
            <a:r>
              <a:rPr lang="el-GR" dirty="0" err="1"/>
              <a:t>assignment</a:t>
            </a:r>
            <a:r>
              <a:rPr lang="el-GR" dirty="0"/>
              <a:t> είναι πολύ πιθανό για συγκεκριμένους τύπους ασθενών:</a:t>
            </a:r>
          </a:p>
          <a:p>
            <a:pPr lvl="1"/>
            <a:r>
              <a:rPr lang="el-GR" dirty="0" smtClean="0"/>
              <a:t>P</a:t>
            </a:r>
            <a:r>
              <a:rPr lang="en-US" dirty="0" smtClean="0"/>
              <a:t>S</a:t>
            </a:r>
            <a:r>
              <a:rPr lang="el-GR" dirty="0" smtClean="0"/>
              <a:t> </a:t>
            </a:r>
            <a:r>
              <a:rPr lang="el-GR" dirty="0" err="1"/>
              <a:t>weighting</a:t>
            </a:r>
            <a:r>
              <a:rPr lang="el-GR" dirty="0"/>
              <a:t> / </a:t>
            </a:r>
            <a:r>
              <a:rPr lang="el-GR" dirty="0" err="1"/>
              <a:t>matching</a:t>
            </a:r>
            <a:r>
              <a:rPr lang="el-GR" dirty="0"/>
              <a:t> βοηθά να αφαιρέσουμε ή μειώσουμε τη σημασία αυτών των περιοχών.</a:t>
            </a:r>
          </a:p>
          <a:p>
            <a:pPr lvl="0"/>
            <a:r>
              <a:rPr lang="el-GR" dirty="0"/>
              <a:t>Το</a:t>
            </a:r>
            <a:r>
              <a:rPr lang="en-US" dirty="0"/>
              <a:t> </a:t>
            </a:r>
            <a:r>
              <a:rPr lang="el-GR" dirty="0" smtClean="0"/>
              <a:t>μοντέλο</a:t>
            </a:r>
            <a:r>
              <a:rPr lang="en-US" dirty="0" smtClean="0"/>
              <a:t> </a:t>
            </a:r>
            <a:r>
              <a:rPr lang="el-GR" dirty="0" err="1"/>
              <a:t>παλινδρόμισης</a:t>
            </a:r>
            <a:r>
              <a:rPr lang="en-US" dirty="0"/>
              <a:t> </a:t>
            </a:r>
            <a:r>
              <a:rPr lang="el-GR" dirty="0" smtClean="0"/>
              <a:t>αποτυγχάνει</a:t>
            </a:r>
            <a:r>
              <a:rPr lang="en-US" dirty="0" smtClean="0"/>
              <a:t> </a:t>
            </a:r>
            <a:r>
              <a:rPr lang="en-US" dirty="0"/>
              <a:t>→ extrapolation</a:t>
            </a:r>
            <a:r>
              <a:rPr lang="en-US" dirty="0" smtClean="0"/>
              <a:t>.</a:t>
            </a:r>
            <a:r>
              <a:rPr lang="el-GR" dirty="0"/>
              <a:t> </a:t>
            </a:r>
            <a:r>
              <a:rPr lang="el-GR" dirty="0" smtClean="0"/>
              <a:t>(πρέπει </a:t>
            </a:r>
            <a:r>
              <a:rPr lang="el-GR" dirty="0"/>
              <a:t>να “προβλέψει” το </a:t>
            </a:r>
            <a:r>
              <a:rPr lang="el-GR" dirty="0" err="1"/>
              <a:t>outcome</a:t>
            </a:r>
            <a:r>
              <a:rPr lang="el-GR" dirty="0"/>
              <a:t> σε περιοχές που δεν υπάρχουν δεδομένα.)</a:t>
            </a:r>
          </a:p>
        </p:txBody>
      </p:sp>
    </p:spTree>
    <p:extLst>
      <p:ext uri="{BB962C8B-B14F-4D97-AF65-F5344CB8AC3E}">
        <p14:creationId xmlns:p14="http://schemas.microsoft.com/office/powerpoint/2010/main" val="243610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Πότε χρησιμοποιούμε</a:t>
            </a:r>
            <a:r>
              <a:rPr lang="en-US" b="1" dirty="0"/>
              <a:t> Propensity Score Methods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B) </a:t>
            </a:r>
            <a:r>
              <a:rPr lang="el-GR" b="1" dirty="0"/>
              <a:t>Θέλουμε </a:t>
            </a:r>
            <a:r>
              <a:rPr lang="en-US" b="1" dirty="0"/>
              <a:t>marginal </a:t>
            </a:r>
            <a:r>
              <a:rPr lang="en-US" b="1" dirty="0" smtClean="0"/>
              <a:t>effects</a:t>
            </a:r>
            <a:r>
              <a:rPr lang="el-GR" b="1" dirty="0" smtClean="0"/>
              <a:t> για λόγους πρακτικούς ή βάσει του ερευνητικού ερωτήματος</a:t>
            </a:r>
            <a:endParaRPr lang="el-GR" b="1" dirty="0"/>
          </a:p>
          <a:p>
            <a:pPr lvl="0"/>
            <a:endParaRPr lang="el-GR" dirty="0"/>
          </a:p>
          <a:p>
            <a:pPr lvl="0"/>
            <a:r>
              <a:rPr lang="el-GR" dirty="0" smtClean="0"/>
              <a:t>Τα μοντέλα</a:t>
            </a:r>
            <a:r>
              <a:rPr lang="en-US" dirty="0" smtClean="0"/>
              <a:t> </a:t>
            </a:r>
            <a:r>
              <a:rPr lang="el-GR" dirty="0" err="1" smtClean="0"/>
              <a:t>παλινδρόμισης</a:t>
            </a:r>
            <a:r>
              <a:rPr lang="en-US" dirty="0" smtClean="0"/>
              <a:t> </a:t>
            </a:r>
            <a:r>
              <a:rPr lang="el-GR" dirty="0" smtClean="0"/>
              <a:t>δίνουν </a:t>
            </a:r>
            <a:r>
              <a:rPr lang="en-US" dirty="0"/>
              <a:t>conditional effects, </a:t>
            </a:r>
            <a:r>
              <a:rPr lang="el-GR" dirty="0"/>
              <a:t>που δεν είναι</a:t>
            </a:r>
            <a:r>
              <a:rPr lang="en-US" dirty="0"/>
              <a:t> collapsible (OR, HR </a:t>
            </a:r>
            <a:r>
              <a:rPr lang="el-GR" dirty="0" err="1"/>
              <a:t>κτλ</a:t>
            </a:r>
            <a:r>
              <a:rPr lang="en-US" dirty="0" smtClean="0"/>
              <a:t>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0514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Πότε χρησιμοποιούμε</a:t>
            </a:r>
            <a:r>
              <a:rPr lang="en-US" b="1" dirty="0"/>
              <a:t> Propensity Score Methods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l-GR" b="1" dirty="0"/>
              <a:t>(C) Έχουμε πολλούς </a:t>
            </a:r>
            <a:r>
              <a:rPr lang="el-GR" b="1" dirty="0" err="1"/>
              <a:t>confounders</a:t>
            </a:r>
            <a:r>
              <a:rPr lang="el-GR" b="1" dirty="0"/>
              <a:t> σε σχέση με το </a:t>
            </a:r>
            <a:r>
              <a:rPr lang="el-GR" b="1" dirty="0" err="1"/>
              <a:t>sample</a:t>
            </a:r>
            <a:r>
              <a:rPr lang="el-GR" b="1" dirty="0"/>
              <a:t> </a:t>
            </a:r>
            <a:r>
              <a:rPr lang="el-GR" b="1" dirty="0" err="1"/>
              <a:t>size</a:t>
            </a:r>
            <a:endParaRPr lang="el-GR" dirty="0"/>
          </a:p>
          <a:p>
            <a:pPr lvl="0"/>
            <a:r>
              <a:rPr lang="el-GR" dirty="0" err="1"/>
              <a:t>Regression</a:t>
            </a:r>
            <a:r>
              <a:rPr lang="el-GR" dirty="0"/>
              <a:t> → αστάθεια, </a:t>
            </a:r>
            <a:r>
              <a:rPr lang="el-GR" dirty="0" err="1"/>
              <a:t>overfitting</a:t>
            </a:r>
            <a:endParaRPr lang="el-GR" dirty="0"/>
          </a:p>
          <a:p>
            <a:pPr lvl="0"/>
            <a:r>
              <a:rPr lang="el-GR" dirty="0"/>
              <a:t>PS → </a:t>
            </a:r>
            <a:r>
              <a:rPr lang="el-GR" dirty="0" smtClean="0"/>
              <a:t>μπορούμε </a:t>
            </a:r>
            <a:r>
              <a:rPr lang="el-GR" dirty="0"/>
              <a:t>να </a:t>
            </a:r>
            <a:r>
              <a:rPr lang="el-GR" dirty="0" smtClean="0"/>
              <a:t>φτιάξουμε </a:t>
            </a:r>
            <a:r>
              <a:rPr lang="el-GR" dirty="0"/>
              <a:t>ένα σκορ και να </a:t>
            </a:r>
            <a:r>
              <a:rPr lang="el-GR" dirty="0" smtClean="0"/>
              <a:t>κάνουμε </a:t>
            </a:r>
            <a:r>
              <a:rPr lang="el-GR" dirty="0" err="1"/>
              <a:t>matching</a:t>
            </a:r>
            <a:r>
              <a:rPr lang="el-GR" dirty="0"/>
              <a:t>/</a:t>
            </a:r>
            <a:r>
              <a:rPr lang="el-GR" dirty="0" err="1"/>
              <a:t>weighting</a:t>
            </a:r>
            <a:endParaRPr lang="el-GR" dirty="0"/>
          </a:p>
          <a:p>
            <a:r>
              <a:rPr lang="el-GR" dirty="0"/>
              <a:t>Για μικρό δείγμα:</a:t>
            </a:r>
            <a:br>
              <a:rPr lang="el-GR" dirty="0"/>
            </a:br>
            <a:r>
              <a:rPr lang="el-GR" dirty="0" smtClean="0"/>
              <a:t> </a:t>
            </a:r>
            <a:r>
              <a:rPr lang="el-GR" dirty="0"/>
              <a:t>PS </a:t>
            </a:r>
            <a:r>
              <a:rPr lang="el-GR" dirty="0" err="1"/>
              <a:t>matching</a:t>
            </a:r>
            <a:r>
              <a:rPr lang="el-GR" dirty="0"/>
              <a:t> είναι πιο σταθερό.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608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(D) </a:t>
            </a:r>
            <a:r>
              <a:rPr lang="el-GR" b="1" dirty="0" smtClean="0"/>
              <a:t>Διαφάνεια </a:t>
            </a:r>
            <a:r>
              <a:rPr lang="el-GR" b="1" dirty="0"/>
              <a:t>στα </a:t>
            </a:r>
            <a:r>
              <a:rPr lang="el-GR" b="1" dirty="0" err="1" smtClean="0"/>
              <a:t>diagnostics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Διαγνωστικά PS:</a:t>
            </a:r>
            <a:endParaRPr lang="el-GR" dirty="0"/>
          </a:p>
          <a:p>
            <a:pPr lvl="1"/>
            <a:r>
              <a:rPr lang="en-US" dirty="0" err="1" smtClean="0"/>
              <a:t>Standardised</a:t>
            </a:r>
            <a:r>
              <a:rPr lang="en-US" dirty="0" smtClean="0"/>
              <a:t> Mean Difference </a:t>
            </a:r>
            <a:r>
              <a:rPr lang="en-US" dirty="0" smtClean="0"/>
              <a:t>balance</a:t>
            </a:r>
            <a:r>
              <a:rPr lang="el-GR" dirty="0" smtClean="0"/>
              <a:t>:</a:t>
            </a:r>
            <a:r>
              <a:rPr lang="en-US" dirty="0" smtClean="0"/>
              <a:t> </a:t>
            </a:r>
            <a:r>
              <a:rPr lang="el-GR" dirty="0" smtClean="0"/>
              <a:t>πίνακες και γραφήματα</a:t>
            </a:r>
            <a:r>
              <a:rPr lang="en-US" dirty="0" smtClean="0"/>
              <a:t> </a:t>
            </a:r>
            <a:r>
              <a:rPr lang="en-US" dirty="0"/>
              <a:t>(Love plots)</a:t>
            </a:r>
            <a:endParaRPr lang="el-GR" dirty="0"/>
          </a:p>
          <a:p>
            <a:pPr lvl="1"/>
            <a:r>
              <a:rPr lang="el-GR" dirty="0" err="1"/>
              <a:t>Overlap</a:t>
            </a:r>
            <a:r>
              <a:rPr lang="el-GR" dirty="0"/>
              <a:t> </a:t>
            </a:r>
            <a:r>
              <a:rPr lang="el-GR" dirty="0" err="1" smtClean="0"/>
              <a:t>checks</a:t>
            </a:r>
            <a:r>
              <a:rPr lang="el-GR" dirty="0" smtClean="0"/>
              <a:t> (κατανομές- ελέγχουμε κατά πόσο </a:t>
            </a:r>
            <a:r>
              <a:rPr lang="el-GR" dirty="0" err="1" smtClean="0"/>
              <a:t>αλληλοκαλύπτονται</a:t>
            </a:r>
            <a:r>
              <a:rPr lang="el-GR" dirty="0" smtClean="0"/>
              <a:t>)</a:t>
            </a:r>
          </a:p>
          <a:p>
            <a:pPr lvl="1"/>
            <a:r>
              <a:rPr lang="el-GR" dirty="0" smtClean="0"/>
              <a:t>Common </a:t>
            </a:r>
            <a:r>
              <a:rPr lang="el-GR" dirty="0" err="1"/>
              <a:t>support</a:t>
            </a:r>
            <a:r>
              <a:rPr lang="el-GR" dirty="0"/>
              <a:t> </a:t>
            </a:r>
            <a:r>
              <a:rPr lang="el-GR" dirty="0" err="1" smtClean="0"/>
              <a:t>evaluation</a:t>
            </a:r>
            <a:r>
              <a:rPr lang="el-GR" dirty="0" smtClean="0"/>
              <a:t> (έχουμε ίδιες τιμές </a:t>
            </a:r>
            <a:r>
              <a:rPr lang="en-US" dirty="0" smtClean="0"/>
              <a:t>PS </a:t>
            </a:r>
            <a:r>
              <a:rPr lang="el-GR" dirty="0" smtClean="0"/>
              <a:t>σε </a:t>
            </a:r>
            <a:r>
              <a:rPr lang="en-US" dirty="0" smtClean="0"/>
              <a:t>treated </a:t>
            </a:r>
            <a:r>
              <a:rPr lang="el-GR" dirty="0" smtClean="0"/>
              <a:t>και</a:t>
            </a:r>
            <a:r>
              <a:rPr lang="en-US" dirty="0" smtClean="0"/>
              <a:t> untreated;)</a:t>
            </a:r>
            <a:endParaRPr lang="el-GR" dirty="0"/>
          </a:p>
          <a:p>
            <a:pPr lvl="1"/>
            <a:r>
              <a:rPr lang="el-GR" dirty="0" err="1" smtClean="0"/>
              <a:t>Weight</a:t>
            </a:r>
            <a:r>
              <a:rPr lang="en-US" dirty="0" smtClean="0"/>
              <a:t>s</a:t>
            </a:r>
            <a:r>
              <a:rPr lang="el-GR" dirty="0" smtClean="0"/>
              <a:t> </a:t>
            </a:r>
            <a:r>
              <a:rPr lang="el-GR" dirty="0" err="1" smtClean="0"/>
              <a:t>diagnostics</a:t>
            </a:r>
            <a:r>
              <a:rPr lang="el-GR" dirty="0" smtClean="0"/>
              <a:t> (ελέγχουμε για ακραίες τιμές) </a:t>
            </a:r>
            <a:endParaRPr lang="el-GR" dirty="0"/>
          </a:p>
          <a:p>
            <a:r>
              <a:rPr lang="el-GR" dirty="0" smtClean="0"/>
              <a:t>Τα μοντέλα </a:t>
            </a:r>
            <a:r>
              <a:rPr lang="el-GR" dirty="0" err="1" smtClean="0"/>
              <a:t>παλινδρόμισης</a:t>
            </a:r>
            <a:r>
              <a:rPr lang="en-US" dirty="0" smtClean="0"/>
              <a:t> </a:t>
            </a:r>
            <a:r>
              <a:rPr lang="el-GR" dirty="0" smtClean="0"/>
              <a:t>δεν έχουν </a:t>
            </a:r>
            <a:r>
              <a:rPr lang="el-GR" dirty="0"/>
              <a:t>ξεκάθαρα</a:t>
            </a:r>
            <a:r>
              <a:rPr lang="en-US" dirty="0"/>
              <a:t> diagnostics </a:t>
            </a:r>
            <a:r>
              <a:rPr lang="el-GR" dirty="0"/>
              <a:t>για</a:t>
            </a:r>
            <a:r>
              <a:rPr lang="en-US" dirty="0"/>
              <a:t> confounding control.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574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Standardised</a:t>
            </a:r>
            <a:r>
              <a:rPr lang="en-US" dirty="0" smtClean="0"/>
              <a:t> Mean Differences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Continuous variables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Binary variables </a:t>
            </a:r>
          </a:p>
          <a:p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4135" y="1417638"/>
            <a:ext cx="3183501" cy="1300015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4648" y="4241786"/>
            <a:ext cx="5391150" cy="115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12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" name="Θέση περιεχομένου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799" y="706581"/>
            <a:ext cx="8593391" cy="5728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75564" y="6303818"/>
            <a:ext cx="3768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https://ehsanx.github.io/psw/s3.html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41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54" y="526473"/>
            <a:ext cx="8340076" cy="5957197"/>
          </a:xfrm>
        </p:spPr>
      </p:pic>
    </p:spTree>
    <p:extLst>
      <p:ext uri="{BB962C8B-B14F-4D97-AF65-F5344CB8AC3E}">
        <p14:creationId xmlns:p14="http://schemas.microsoft.com/office/powerpoint/2010/main" val="308483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Support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363" y="1417638"/>
            <a:ext cx="8253589" cy="501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97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(E) Θέλουμε να αποφύγουμε υποθέσεις για το </a:t>
            </a:r>
            <a:r>
              <a:rPr lang="el-GR" b="1" dirty="0" err="1"/>
              <a:t>outcome</a:t>
            </a:r>
            <a:r>
              <a:rPr lang="el-GR" b="1" dirty="0"/>
              <a:t> </a:t>
            </a:r>
            <a:r>
              <a:rPr lang="el-GR" b="1" dirty="0" err="1" smtClean="0"/>
              <a:t>model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smtClean="0"/>
              <a:t>Όταν κάνουμε P</a:t>
            </a:r>
            <a:r>
              <a:rPr lang="en-US" dirty="0" err="1" smtClean="0"/>
              <a:t>ropensity</a:t>
            </a:r>
            <a:r>
              <a:rPr lang="en-US" dirty="0" smtClean="0"/>
              <a:t> </a:t>
            </a:r>
            <a:r>
              <a:rPr lang="el-GR" dirty="0" smtClean="0"/>
              <a:t>S</a:t>
            </a:r>
            <a:r>
              <a:rPr lang="en-US" dirty="0" smtClean="0"/>
              <a:t>core, </a:t>
            </a:r>
            <a:r>
              <a:rPr lang="el-GR" dirty="0" smtClean="0"/>
              <a:t>χρειάζεται να </a:t>
            </a:r>
            <a:r>
              <a:rPr lang="el-GR" dirty="0" err="1" smtClean="0"/>
              <a:t>μοντελοποιήσουμε</a:t>
            </a:r>
            <a:r>
              <a:rPr lang="el-GR" dirty="0" smtClean="0"/>
              <a:t> </a:t>
            </a:r>
            <a:r>
              <a:rPr lang="el-GR" dirty="0"/>
              <a:t>μόνο την πιθανότητα θεραπείας.</a:t>
            </a:r>
          </a:p>
          <a:p>
            <a:r>
              <a:rPr lang="el-GR" dirty="0" smtClean="0"/>
              <a:t>Συνεπώς, είναι </a:t>
            </a:r>
            <a:r>
              <a:rPr lang="el-GR" dirty="0"/>
              <a:t>προτιμότερο όταν το </a:t>
            </a:r>
            <a:r>
              <a:rPr lang="el-GR" dirty="0" smtClean="0"/>
              <a:t>μοντέλο της έκβασης </a:t>
            </a:r>
            <a:r>
              <a:rPr lang="el-GR" dirty="0"/>
              <a:t>είναι περίπλοκο.</a:t>
            </a:r>
          </a:p>
        </p:txBody>
      </p:sp>
    </p:spTree>
    <p:extLst>
      <p:ext uri="{BB962C8B-B14F-4D97-AF65-F5344CB8AC3E}">
        <p14:creationId xmlns:p14="http://schemas.microsoft.com/office/powerpoint/2010/main" val="320402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Non-Collapsibility Happens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en-US" dirty="0" smtClean="0"/>
                  <a:t>Let (p = P(Y=1 | T, X)) be the probability of outcome.</a:t>
                </a:r>
                <a:endParaRPr lang="el-GR" dirty="0"/>
              </a:p>
              <a:p>
                <a:r>
                  <a:rPr lang="el-GR" b="1" dirty="0" err="1"/>
                  <a:t>Effect</a:t>
                </a:r>
                <a:r>
                  <a:rPr lang="el-GR" b="1" dirty="0"/>
                  <a:t> </a:t>
                </a:r>
                <a:r>
                  <a:rPr lang="el-GR" b="1" dirty="0" err="1"/>
                  <a:t>measures</a:t>
                </a:r>
                <a:r>
                  <a:rPr lang="el-GR" b="1" dirty="0"/>
                  <a:t>:</a:t>
                </a:r>
                <a:endParaRPr lang="el-GR" dirty="0"/>
              </a:p>
              <a:p>
                <a:pPr lvl="0"/>
                <a:r>
                  <a:rPr lang="en-US" dirty="0"/>
                  <a:t>Risk Difference (RD): (RD = </a:t>
                </a:r>
                <a:r>
                  <a:rPr lang="en-US" dirty="0" smtClean="0"/>
                  <a:t>p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 </a:t>
                </a:r>
                <a:r>
                  <a:rPr lang="en-US" dirty="0"/>
                  <a:t>- </a:t>
                </a:r>
                <a:r>
                  <a:rPr lang="en-US" dirty="0" smtClean="0"/>
                  <a:t>p</a:t>
                </a:r>
                <a:r>
                  <a:rPr lang="en-US" baseline="-25000" dirty="0" smtClean="0"/>
                  <a:t>0</a:t>
                </a:r>
                <a:r>
                  <a:rPr lang="en-US" dirty="0"/>
                  <a:t>) → linear in probabilities → collapsible</a:t>
                </a:r>
                <a:endParaRPr lang="el-GR" dirty="0"/>
              </a:p>
              <a:p>
                <a:pPr lvl="0"/>
                <a:r>
                  <a:rPr lang="en-US" dirty="0"/>
                  <a:t>Risk Ratio (RR): (RR = </a:t>
                </a:r>
                <a:r>
                  <a:rPr lang="en-US" dirty="0" smtClean="0"/>
                  <a:t>p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/p</a:t>
                </a:r>
                <a:r>
                  <a:rPr lang="en-US" baseline="-25000" dirty="0" smtClean="0"/>
                  <a:t>0</a:t>
                </a:r>
                <a:r>
                  <a:rPr lang="en-US" dirty="0" smtClean="0"/>
                  <a:t>) </a:t>
                </a:r>
                <a:r>
                  <a:rPr lang="en-US" dirty="0"/>
                  <a:t>→ approximately linear → often collapsible</a:t>
                </a:r>
                <a:endParaRPr lang="el-GR" dirty="0"/>
              </a:p>
              <a:p>
                <a:pPr lvl="0"/>
                <a:r>
                  <a:rPr lang="en-US" dirty="0"/>
                  <a:t>Odds Ratio (OR): (OR 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/>
                  <a:t>/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/>
                  <a:t>) </a:t>
                </a:r>
                <a:r>
                  <a:rPr lang="en-US" dirty="0"/>
                  <a:t>→ non-linear → non-collapsible</a:t>
                </a:r>
                <a:endParaRPr lang="el-GR" dirty="0"/>
              </a:p>
              <a:p>
                <a:r>
                  <a:rPr lang="en-US" b="1" dirty="0"/>
                  <a:t>Mathematical intuition:</a:t>
                </a:r>
                <a:endParaRPr lang="el-GR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if </a:t>
                </a:r>
                <a:r>
                  <a:rPr lang="en-US" dirty="0"/>
                  <a:t>f </a:t>
                </a:r>
                <a:r>
                  <a:rPr lang="en-US" dirty="0" smtClean="0"/>
                  <a:t>is </a:t>
                </a:r>
                <a:r>
                  <a:rPr lang="en-US" dirty="0"/>
                  <a:t>non-linear (like logit</a:t>
                </a:r>
                <a:r>
                  <a:rPr lang="en-US" dirty="0" smtClean="0"/>
                  <a:t>)</a:t>
                </a:r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5" t="-2291" b="-13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Εικόνα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0025" y="4220019"/>
            <a:ext cx="3942484" cy="96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4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Πότε ΔΕΝ χρησιμοποιούμε </a:t>
            </a:r>
            <a:r>
              <a:rPr lang="el-GR" b="1" dirty="0" err="1"/>
              <a:t>Propensity</a:t>
            </a:r>
            <a:r>
              <a:rPr lang="el-GR" b="1" dirty="0"/>
              <a:t> </a:t>
            </a:r>
            <a:r>
              <a:rPr lang="el-GR" b="1" dirty="0" err="1"/>
              <a:t>Scores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 </a:t>
            </a:r>
            <a:r>
              <a:rPr lang="el-GR" dirty="0"/>
              <a:t>Όταν το δείγμα είναι τεράστιο και το </a:t>
            </a:r>
            <a:r>
              <a:rPr lang="el-GR" dirty="0" err="1"/>
              <a:t>regression</a:t>
            </a:r>
            <a:r>
              <a:rPr lang="el-GR" dirty="0"/>
              <a:t> δουλεύει </a:t>
            </a:r>
            <a:r>
              <a:rPr lang="el-GR" dirty="0" smtClean="0"/>
              <a:t>καλά τότε </a:t>
            </a:r>
            <a:r>
              <a:rPr lang="el-GR" dirty="0" smtClean="0"/>
              <a:t>PS </a:t>
            </a:r>
            <a:r>
              <a:rPr lang="el-GR" dirty="0" err="1"/>
              <a:t>methods</a:t>
            </a:r>
            <a:r>
              <a:rPr lang="el-GR" dirty="0"/>
              <a:t> δεν προσφέρουν πλεονέκτημα.</a:t>
            </a:r>
          </a:p>
          <a:p>
            <a:r>
              <a:rPr lang="en-US" dirty="0" smtClean="0"/>
              <a:t> </a:t>
            </a:r>
            <a:r>
              <a:rPr lang="el-GR" dirty="0"/>
              <a:t>Όταν </a:t>
            </a:r>
            <a:r>
              <a:rPr lang="el-GR" dirty="0" smtClean="0"/>
              <a:t>θέλουμε</a:t>
            </a:r>
            <a:r>
              <a:rPr lang="en-US" dirty="0" smtClean="0"/>
              <a:t> </a:t>
            </a:r>
            <a:r>
              <a:rPr lang="en-US" dirty="0"/>
              <a:t>conditional effect (e.g., conditional OR</a:t>
            </a:r>
            <a:r>
              <a:rPr lang="en-US" dirty="0" smtClean="0"/>
              <a:t>)</a:t>
            </a:r>
            <a:r>
              <a:rPr lang="el-GR" dirty="0" smtClean="0"/>
              <a:t> επιλέγουμε μοντέλα </a:t>
            </a:r>
            <a:r>
              <a:rPr lang="el-GR" dirty="0" err="1" smtClean="0"/>
              <a:t>παλινδρόμισης</a:t>
            </a:r>
            <a:endParaRPr lang="el-GR" dirty="0"/>
          </a:p>
          <a:p>
            <a:r>
              <a:rPr lang="el-GR" dirty="0" smtClean="0"/>
              <a:t>Όταν </a:t>
            </a:r>
            <a:r>
              <a:rPr lang="el-GR" dirty="0"/>
              <a:t>το PS μοντέλο δεν μπορεί να εκτιμηθεί </a:t>
            </a:r>
            <a:r>
              <a:rPr lang="el-GR" dirty="0" smtClean="0"/>
              <a:t>καλά π.χ</a:t>
            </a:r>
            <a:r>
              <a:rPr lang="el-GR" dirty="0"/>
              <a:t>. σχεδόν τέλειος διαχωρισμός </a:t>
            </a:r>
            <a:r>
              <a:rPr lang="el-GR" dirty="0" smtClean="0"/>
              <a:t>δεν υπάρχει </a:t>
            </a:r>
            <a:r>
              <a:rPr lang="el-GR" dirty="0" err="1" smtClean="0"/>
              <a:t>επικάληψη</a:t>
            </a:r>
            <a:r>
              <a:rPr lang="el-GR" dirty="0" smtClean="0"/>
              <a:t> στις τιμές του </a:t>
            </a:r>
            <a:r>
              <a:rPr lang="en-US" dirty="0" smtClean="0"/>
              <a:t>PS </a:t>
            </a:r>
            <a:r>
              <a:rPr lang="el-GR" dirty="0" smtClean="0"/>
              <a:t>(</a:t>
            </a:r>
            <a:r>
              <a:rPr lang="el-GR" dirty="0" err="1" smtClean="0"/>
              <a:t>separation</a:t>
            </a:r>
            <a:r>
              <a:rPr lang="el-GR" dirty="0" smtClean="0"/>
              <a:t>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7152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Shape 1"/>
          <p:cNvSpPr txBox="1"/>
          <p:nvPr/>
        </p:nvSpPr>
        <p:spPr>
          <a:xfrm>
            <a:off x="468000" y="636948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200" b="1" strike="noStrike" spc="-1" dirty="0">
                <a:solidFill>
                  <a:srgbClr val="000000"/>
                </a:solidFill>
                <a:latin typeface="Arial"/>
              </a:rPr>
              <a:t>Markus C. </a:t>
            </a:r>
            <a:r>
              <a:rPr lang="en-US" sz="1200" b="1" strike="noStrike" spc="-1" dirty="0" err="1">
                <a:solidFill>
                  <a:srgbClr val="000000"/>
                </a:solidFill>
                <a:latin typeface="Arial"/>
              </a:rPr>
              <a:t>Elze</a:t>
            </a:r>
            <a:r>
              <a:rPr lang="en-US" sz="1200" b="1" strike="noStrike" spc="-1" dirty="0">
                <a:solidFill>
                  <a:srgbClr val="000000"/>
                </a:solidFill>
                <a:latin typeface="Arial"/>
              </a:rPr>
              <a:t> et al. </a:t>
            </a:r>
            <a:r>
              <a:rPr lang="en-US" sz="1200" b="1" i="1" strike="noStrike" spc="-1" dirty="0">
                <a:solidFill>
                  <a:srgbClr val="000000"/>
                </a:solidFill>
                <a:latin typeface="Arial"/>
              </a:rPr>
              <a:t>JACC</a:t>
            </a:r>
            <a:r>
              <a:rPr lang="en-US" sz="1200" b="1" strike="noStrike" spc="-1" dirty="0">
                <a:solidFill>
                  <a:srgbClr val="000000"/>
                </a:solidFill>
                <a:latin typeface="Arial"/>
              </a:rPr>
              <a:t> 2017; 69:345-357.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9" name="Main graphic"/>
          <p:cNvPicPr/>
          <p:nvPr/>
        </p:nvPicPr>
        <p:blipFill>
          <a:blip r:embed="rId2"/>
          <a:stretch/>
        </p:blipFill>
        <p:spPr>
          <a:xfrm>
            <a:off x="468001" y="180109"/>
            <a:ext cx="8537454" cy="6026727"/>
          </a:xfrm>
          <a:prstGeom prst="rect">
            <a:avLst/>
          </a:prstGeom>
          <a:ln>
            <a:noFill/>
          </a:ln>
        </p:spPr>
      </p:pic>
      <p:sp>
        <p:nvSpPr>
          <p:cNvPr id="40" name="TextShape 2"/>
          <p:cNvSpPr txBox="1"/>
          <p:nvPr/>
        </p:nvSpPr>
        <p:spPr>
          <a:xfrm>
            <a:off x="365760" y="6400800"/>
            <a:ext cx="3757320" cy="456120"/>
          </a:xfrm>
          <a:prstGeom prst="rect">
            <a:avLst/>
          </a:prstGeom>
          <a:noFill/>
          <a:ln>
            <a:noFill/>
          </a:ln>
        </p:spPr>
      </p:sp>
      <p:pic>
        <p:nvPicPr>
          <p:cNvPr id="41" name="Journal Logo"/>
          <p:cNvPicPr/>
          <p:nvPr/>
        </p:nvPicPr>
        <p:blipFill>
          <a:blip r:embed="rId3"/>
          <a:stretch/>
        </p:blipFill>
        <p:spPr>
          <a:xfrm>
            <a:off x="6644880" y="6107040"/>
            <a:ext cx="2463120" cy="7142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537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9545217"/>
              </p:ext>
            </p:extLst>
          </p:nvPr>
        </p:nvGraphicFramePr>
        <p:xfrm>
          <a:off x="304799" y="1104014"/>
          <a:ext cx="8104908" cy="2719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2981">
                  <a:extLst>
                    <a:ext uri="{9D8B030D-6E8A-4147-A177-3AD203B41FA5}">
                      <a16:colId xmlns:a16="http://schemas.microsoft.com/office/drawing/2014/main" val="1029427578"/>
                    </a:ext>
                  </a:extLst>
                </a:gridCol>
                <a:gridCol w="2258291">
                  <a:extLst>
                    <a:ext uri="{9D8B030D-6E8A-4147-A177-3AD203B41FA5}">
                      <a16:colId xmlns:a16="http://schemas.microsoft.com/office/drawing/2014/main" val="887037856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758453682"/>
                    </a:ext>
                  </a:extLst>
                </a:gridCol>
                <a:gridCol w="1634836">
                  <a:extLst>
                    <a:ext uri="{9D8B030D-6E8A-4147-A177-3AD203B41FA5}">
                      <a16:colId xmlns:a16="http://schemas.microsoft.com/office/drawing/2014/main" val="1770536060"/>
                    </a:ext>
                  </a:extLst>
                </a:gridCol>
              </a:tblGrid>
              <a:tr h="1404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 Stratum X 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 p1 = P(Y=1| T=1,X)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 p0 = P(Y=1| T=0,X)  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OR (conditional)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0963670"/>
                  </a:ext>
                </a:extLst>
              </a:tr>
              <a:tr h="438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</a:rPr>
                        <a:t> 1 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0.40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 0.20 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  2.67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3232715"/>
                  </a:ext>
                </a:extLst>
              </a:tr>
              <a:tr h="438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 2 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0.20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 0.10 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 2.25 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1267525"/>
                  </a:ext>
                </a:extLst>
              </a:tr>
              <a:tr h="438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Συνολικά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0.30</a:t>
                      </a:r>
                      <a:endParaRPr lang="el-G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0.15</a:t>
                      </a:r>
                      <a:endParaRPr lang="el-G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2.46</a:t>
                      </a:r>
                      <a:endParaRPr lang="el-G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909634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4799" y="3823856"/>
                <a:ext cx="8742219" cy="28927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1</a:t>
                </a:r>
                <a:r>
                  <a:rPr lang="el-GR" sz="2400" baseline="-25000" dirty="0" smtClean="0"/>
                  <a:t>, </a:t>
                </a:r>
                <a:r>
                  <a:rPr lang="en-US" sz="2400" baseline="-25000" dirty="0" smtClean="0"/>
                  <a:t>marginal</a:t>
                </a:r>
                <a:r>
                  <a:rPr lang="el-GR" sz="2400" baseline="-25000" dirty="0" smtClean="0"/>
                  <a:t> </a:t>
                </a:r>
                <a:r>
                  <a:rPr lang="el-GR" sz="2400" dirty="0" smtClean="0"/>
                  <a:t>=</a:t>
                </a:r>
                <a:r>
                  <a:rPr lang="el-GR" sz="2000" dirty="0" smtClean="0"/>
                  <a:t>0.5</a:t>
                </a:r>
                <a:r>
                  <a:rPr lang="el-GR" sz="2000" dirty="0"/>
                  <a:t>⋅0.40+0.5⋅</a:t>
                </a:r>
                <a:r>
                  <a:rPr lang="el-GR" sz="2000" dirty="0" smtClean="0"/>
                  <a:t>0.20=0.30</a:t>
                </a:r>
                <a:endParaRPr lang="el-GR" sz="2400" dirty="0" smtClean="0"/>
              </a:p>
              <a:p>
                <a:r>
                  <a:rPr lang="en-US" sz="2400" dirty="0" smtClean="0"/>
                  <a:t>P</a:t>
                </a:r>
                <a:r>
                  <a:rPr lang="en-US" sz="2400" baseline="-25000" dirty="0" smtClean="0"/>
                  <a:t>0</a:t>
                </a:r>
                <a:r>
                  <a:rPr lang="el-GR" sz="2400" baseline="-25000" dirty="0" smtClean="0"/>
                  <a:t>, </a:t>
                </a:r>
                <a:r>
                  <a:rPr lang="en-US" sz="2400" baseline="-25000" dirty="0"/>
                  <a:t>marginal</a:t>
                </a:r>
                <a:r>
                  <a:rPr lang="el-GR" sz="2400" baseline="-25000" dirty="0"/>
                  <a:t> </a:t>
                </a:r>
                <a:r>
                  <a:rPr lang="el-GR" sz="2400" dirty="0"/>
                  <a:t>=</a:t>
                </a:r>
                <a:r>
                  <a:rPr lang="el-GR" sz="2000" dirty="0"/>
                  <a:t>0.5⋅0.20+0.5⋅</a:t>
                </a:r>
                <a:r>
                  <a:rPr lang="el-GR" sz="2000" dirty="0" smtClean="0"/>
                  <a:t>0.10=0.15</a:t>
                </a:r>
              </a:p>
              <a:p>
                <a:r>
                  <a:rPr lang="el-GR" sz="2400" dirty="0" smtClean="0"/>
                  <a:t>(μέσοι όροι </a:t>
                </a:r>
                <a:r>
                  <a:rPr lang="el-GR" sz="2400" dirty="0"/>
                  <a:t>των δύο </a:t>
                </a:r>
                <a:r>
                  <a:rPr lang="el-GR" sz="2400" dirty="0" smtClean="0"/>
                  <a:t>στρωμάτων, αν υποθέσουμε ότι είναι ισομεγέθη)</a:t>
                </a:r>
              </a:p>
              <a:p>
                <a:endParaRPr lang="el-GR" sz="2400" dirty="0" smtClean="0"/>
              </a:p>
              <a:p>
                <a:r>
                  <a:rPr lang="en-US" sz="2400" dirty="0" err="1" smtClean="0"/>
                  <a:t>OR</a:t>
                </a:r>
                <a:r>
                  <a:rPr lang="en-US" sz="2400" baseline="-25000" dirty="0" err="1" smtClean="0"/>
                  <a:t>marginal</a:t>
                </a:r>
                <a:r>
                  <a:rPr lang="el-GR" sz="2400" baseline="-25000" dirty="0" smtClean="0"/>
                  <a:t> </a:t>
                </a:r>
                <a:r>
                  <a:rPr lang="el-GR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0.30/0.70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0.15/0.85</m:t>
                        </m:r>
                      </m:den>
                    </m:f>
                  </m:oMath>
                </a14:m>
                <a:r>
                  <a:rPr lang="en-US" sz="2400" dirty="0" smtClean="0"/>
                  <a:t>=2.43</a:t>
                </a:r>
              </a:p>
              <a:p>
                <a:r>
                  <a:rPr lang="en-US" sz="2400" dirty="0"/>
                  <a:t>Weighted conditional OR = (2.67 + 2.25)/2 = 2.46</a:t>
                </a:r>
                <a:endParaRPr lang="el-GR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9" y="3823856"/>
                <a:ext cx="8742219" cy="2892715"/>
              </a:xfrm>
              <a:prstGeom prst="rect">
                <a:avLst/>
              </a:prstGeom>
              <a:blipFill>
                <a:blip r:embed="rId2"/>
                <a:stretch>
                  <a:fillRect l="-1046" t="-1684" b="-378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5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l-GR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199" y="1843322"/>
            <a:ext cx="839585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Unlike confounding, 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Non-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collapsibility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l-GR" altLang="el-GR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property</a:t>
            </a:r>
            <a:r>
              <a:rPr kumimoji="0" lang="el-GR" altLang="el-G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the </a:t>
            </a:r>
            <a:r>
              <a:rPr kumimoji="0" lang="el-GR" altLang="el-GR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measure</a:t>
            </a:r>
            <a:r>
              <a:rPr kumimoji="0" lang="el-GR" altLang="el-G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endParaRPr kumimoji="0" lang="el-GR" alt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Linear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measures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collapsible</a:t>
            </a:r>
            <a:endParaRPr kumimoji="0" lang="el-GR" alt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Non-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linear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measures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non-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collapsible</a:t>
            </a:r>
            <a:endParaRPr kumimoji="0" lang="el-GR" alt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Implication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Conditional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effect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≠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marginal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effect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even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without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confounding</a:t>
            </a:r>
            <a:endParaRPr kumimoji="0" lang="el-GR" alt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Must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interpret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conditional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differently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marginal</a:t>
            </a:r>
            <a:r>
              <a:rPr kumimoji="0" lang="el-GR" alt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</a:t>
            </a:r>
          </a:p>
        </p:txBody>
      </p:sp>
    </p:spTree>
    <p:extLst>
      <p:ext uri="{BB962C8B-B14F-4D97-AF65-F5344CB8AC3E}">
        <p14:creationId xmlns:p14="http://schemas.microsoft.com/office/powerpoint/2010/main" val="272428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636955"/>
              </p:ext>
            </p:extLst>
          </p:nvPr>
        </p:nvGraphicFramePr>
        <p:xfrm>
          <a:off x="457200" y="2125820"/>
          <a:ext cx="8229600" cy="3044695"/>
        </p:xfrm>
        <a:graphic>
          <a:graphicData uri="http://schemas.openxmlformats.org/drawingml/2006/table">
            <a:tbl>
              <a:tblPr/>
              <a:tblGrid>
                <a:gridCol w="2369127">
                  <a:extLst>
                    <a:ext uri="{9D8B030D-6E8A-4147-A177-3AD203B41FA5}">
                      <a16:colId xmlns:a16="http://schemas.microsoft.com/office/drawing/2014/main" val="2012628209"/>
                    </a:ext>
                  </a:extLst>
                </a:gridCol>
                <a:gridCol w="2479964">
                  <a:extLst>
                    <a:ext uri="{9D8B030D-6E8A-4147-A177-3AD203B41FA5}">
                      <a16:colId xmlns:a16="http://schemas.microsoft.com/office/drawing/2014/main" val="3880535788"/>
                    </a:ext>
                  </a:extLst>
                </a:gridCol>
                <a:gridCol w="1323109">
                  <a:extLst>
                    <a:ext uri="{9D8B030D-6E8A-4147-A177-3AD203B41FA5}">
                      <a16:colId xmlns:a16="http://schemas.microsoft.com/office/drawing/2014/main" val="240336758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117165802"/>
                    </a:ext>
                  </a:extLst>
                </a:gridCol>
              </a:tblGrid>
              <a:tr h="480923">
                <a:tc>
                  <a:txBody>
                    <a:bodyPr/>
                    <a:lstStyle/>
                    <a:p>
                      <a:r>
                        <a:rPr lang="el-GR" dirty="0" smtClean="0"/>
                        <a:t>Μέτρο</a:t>
                      </a:r>
                      <a:r>
                        <a:rPr lang="el-GR" baseline="0" dirty="0" smtClean="0"/>
                        <a:t> επίδρασης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Μέτρο</a:t>
                      </a:r>
                      <a:r>
                        <a:rPr lang="el-GR" baseline="0" dirty="0" smtClean="0"/>
                        <a:t> επίδρασης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Collapsible?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625865"/>
                  </a:ext>
                </a:extLst>
              </a:tr>
              <a:tr h="480923">
                <a:tc>
                  <a:txBody>
                    <a:bodyPr/>
                    <a:lstStyle/>
                    <a:p>
                      <a:r>
                        <a:rPr lang="el-GR" b="1" dirty="0" smtClean="0"/>
                        <a:t>Συνεχής</a:t>
                      </a:r>
                      <a:r>
                        <a:rPr lang="el-GR" b="1" baseline="0" dirty="0" smtClean="0"/>
                        <a:t> μεταβλητή/διαφορά</a:t>
                      </a:r>
                      <a:endParaRPr lang="en-US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Ναι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953963"/>
                  </a:ext>
                </a:extLst>
              </a:tr>
              <a:tr h="480923">
                <a:tc>
                  <a:txBody>
                    <a:bodyPr/>
                    <a:lstStyle/>
                    <a:p>
                      <a:r>
                        <a:rPr lang="en-US" b="1" dirty="0"/>
                        <a:t>RD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p₁ – p₀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Ναι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494299"/>
                  </a:ext>
                </a:extLst>
              </a:tr>
              <a:tr h="480923">
                <a:tc>
                  <a:txBody>
                    <a:bodyPr/>
                    <a:lstStyle/>
                    <a:p>
                      <a:r>
                        <a:rPr lang="en-US" b="1"/>
                        <a:t>RR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p₁ / p₀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Ναι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194238"/>
                  </a:ext>
                </a:extLst>
              </a:tr>
              <a:tr h="480923">
                <a:tc>
                  <a:txBody>
                    <a:bodyPr/>
                    <a:lstStyle/>
                    <a:p>
                      <a:r>
                        <a:rPr lang="en-US" b="1"/>
                        <a:t>OR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p₁(1–p₀) / p₀(1–p₁)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Όχι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3319209"/>
                  </a:ext>
                </a:extLst>
              </a:tr>
              <a:tr h="480923">
                <a:tc>
                  <a:txBody>
                    <a:bodyPr/>
                    <a:lstStyle/>
                    <a:p>
                      <a:r>
                        <a:rPr lang="en-US" b="1"/>
                        <a:t>HR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Αναλογία </a:t>
                      </a:r>
                      <a:r>
                        <a:rPr lang="en-US"/>
                        <a:t>hazards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Όχι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468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948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Difference between </a:t>
            </a:r>
            <a:r>
              <a:rPr lang="en-US" sz="3200" b="1" dirty="0" smtClean="0"/>
              <a:t>PS methods </a:t>
            </a:r>
            <a:r>
              <a:rPr lang="en-US" sz="3200" b="1" dirty="0"/>
              <a:t>and multivariable </a:t>
            </a:r>
            <a:r>
              <a:rPr lang="en-US" sz="3200" b="1" dirty="0" smtClean="0"/>
              <a:t>adjusted </a:t>
            </a:r>
            <a:r>
              <a:rPr lang="en-US" sz="3200" b="1" dirty="0"/>
              <a:t>exposure effect </a:t>
            </a:r>
            <a:r>
              <a:rPr lang="en-US" sz="3200" b="1" dirty="0" smtClean="0"/>
              <a:t>estimates</a:t>
            </a:r>
            <a:endParaRPr lang="el-GR"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423564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 two methods </a:t>
            </a:r>
            <a:r>
              <a:rPr lang="en-US" sz="2800" dirty="0"/>
              <a:t>provide identical exposure effect estimates when based on linear regression, but not when based on logistic </a:t>
            </a:r>
            <a:r>
              <a:rPr lang="en-US" sz="2800" dirty="0" smtClean="0"/>
              <a:t>regression</a:t>
            </a:r>
            <a:r>
              <a:rPr lang="el-GR" sz="2800" dirty="0" smtClean="0"/>
              <a:t>.</a:t>
            </a:r>
            <a:r>
              <a:rPr lang="en-US" sz="2800" dirty="0" smtClean="0"/>
              <a:t> </a:t>
            </a:r>
            <a:endParaRPr lang="el-GR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difference between </a:t>
            </a:r>
            <a:r>
              <a:rPr lang="en-US" sz="2800" dirty="0" smtClean="0"/>
              <a:t>them</a:t>
            </a:r>
            <a:r>
              <a:rPr lang="en-US" sz="2800" dirty="0"/>
              <a:t>  is caused by </a:t>
            </a:r>
            <a:r>
              <a:rPr lang="en-US" sz="2800" dirty="0" err="1"/>
              <a:t>noncollapsibility</a:t>
            </a:r>
            <a:r>
              <a:rPr lang="en-US" sz="2800" dirty="0"/>
              <a:t>, </a:t>
            </a:r>
            <a:endParaRPr lang="el-GR" sz="2800" dirty="0" smtClean="0"/>
          </a:p>
          <a:p>
            <a:r>
              <a:rPr lang="el-GR" sz="2800" dirty="0" smtClean="0"/>
              <a:t>Τ</a:t>
            </a:r>
            <a:r>
              <a:rPr lang="en-US" sz="2800" dirty="0" smtClean="0"/>
              <a:t>he </a:t>
            </a:r>
            <a:r>
              <a:rPr lang="en-US" sz="2800" dirty="0"/>
              <a:t>difference between the unadjusted exposure effect </a:t>
            </a:r>
            <a:r>
              <a:rPr lang="en-US" sz="2800" dirty="0" smtClean="0"/>
              <a:t>estimate </a:t>
            </a:r>
            <a:r>
              <a:rPr lang="el-GR" sz="2800" dirty="0" smtClean="0"/>
              <a:t>β’</a:t>
            </a:r>
            <a:r>
              <a:rPr lang="en-US" sz="2800" dirty="0"/>
              <a:t>  and </a:t>
            </a:r>
            <a:r>
              <a:rPr lang="el-GR" sz="2800" dirty="0" smtClean="0"/>
              <a:t>β</a:t>
            </a:r>
            <a:r>
              <a:rPr lang="en-US" sz="2800" dirty="0"/>
              <a:t> provides a measure of confounding </a:t>
            </a:r>
            <a:r>
              <a:rPr lang="en-US" sz="2800" dirty="0" smtClean="0"/>
              <a:t>bias</a:t>
            </a:r>
            <a:r>
              <a:rPr lang="el-GR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4519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Difference between </a:t>
            </a:r>
            <a:r>
              <a:rPr lang="en-US" sz="3200" b="1" dirty="0" smtClean="0"/>
              <a:t>PS methods </a:t>
            </a:r>
            <a:r>
              <a:rPr lang="en-US" sz="3200" b="1" dirty="0"/>
              <a:t>and multivariable </a:t>
            </a:r>
            <a:r>
              <a:rPr lang="en-US" sz="3200" b="1" dirty="0" smtClean="0"/>
              <a:t>adjusted </a:t>
            </a:r>
            <a:r>
              <a:rPr lang="en-US" sz="3200" b="1" dirty="0"/>
              <a:t>exposure effect </a:t>
            </a:r>
            <a:r>
              <a:rPr lang="en-US" sz="3200" b="1" dirty="0" smtClean="0"/>
              <a:t>estimates</a:t>
            </a:r>
            <a:endParaRPr lang="el-GR"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960418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 a </a:t>
            </a:r>
            <a:r>
              <a:rPr lang="en-US" dirty="0" smtClean="0"/>
              <a:t>PS </a:t>
            </a:r>
            <a:r>
              <a:rPr lang="en-US" dirty="0"/>
              <a:t>model the total variance remains equal to the total variance of the unadjusted </a:t>
            </a:r>
            <a:r>
              <a:rPr lang="en-US" dirty="0" smtClean="0"/>
              <a:t>model, because it is marginal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 multivariable regression model the addition of variables to the model leads to higher variance, changing the scale of the exposure effect estimate.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means that when there is confounding in a logistic regression model, multivariable regression analysis and IPW lead to different confounder-adjusted estimates of the exposure effect. </a:t>
            </a:r>
            <a:endParaRPr lang="en-US" dirty="0" smtClean="0"/>
          </a:p>
          <a:p>
            <a:r>
              <a:rPr lang="en-US" dirty="0" smtClean="0"/>
              <a:t>Although</a:t>
            </a:r>
            <a:r>
              <a:rPr lang="en-US" dirty="0"/>
              <a:t>  and  are both valid estimates, they apply to different target populations and have their own respective interpretation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204588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Επιλογή </a:t>
            </a:r>
            <a:r>
              <a:rPr lang="el-GR" dirty="0" smtClean="0"/>
              <a:t>της κατάλληλης μεθόδου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 err="1"/>
              <a:t>Multivariable</a:t>
            </a:r>
            <a:r>
              <a:rPr lang="el-GR" dirty="0"/>
              <a:t> </a:t>
            </a:r>
            <a:r>
              <a:rPr lang="el-GR" dirty="0" err="1"/>
              <a:t>adjustment</a:t>
            </a:r>
            <a:r>
              <a:rPr lang="el-GR" dirty="0"/>
              <a:t> και </a:t>
            </a:r>
            <a:r>
              <a:rPr lang="el-GR" dirty="0" err="1"/>
              <a:t>Propensity</a:t>
            </a:r>
            <a:r>
              <a:rPr lang="el-GR" dirty="0"/>
              <a:t> </a:t>
            </a:r>
            <a:r>
              <a:rPr lang="el-GR" dirty="0" err="1"/>
              <a:t>Score</a:t>
            </a:r>
            <a:r>
              <a:rPr lang="el-GR" dirty="0"/>
              <a:t> (PS) </a:t>
            </a:r>
            <a:r>
              <a:rPr lang="el-GR" dirty="0" err="1"/>
              <a:t>methods</a:t>
            </a:r>
            <a:r>
              <a:rPr lang="el-GR" dirty="0"/>
              <a:t> στοχεύουν στο ίδιο πράγμα</a:t>
            </a:r>
            <a:r>
              <a:rPr lang="el-GR" dirty="0" smtClean="0"/>
              <a:t>:</a:t>
            </a:r>
            <a:r>
              <a:rPr lang="en-US" dirty="0" smtClean="0"/>
              <a:t> </a:t>
            </a:r>
          </a:p>
          <a:p>
            <a:pPr lvl="1">
              <a:lnSpc>
                <a:spcPct val="150000"/>
              </a:lnSpc>
            </a:pPr>
            <a:r>
              <a:rPr lang="el-GR" dirty="0" smtClean="0"/>
              <a:t>να </a:t>
            </a:r>
            <a:r>
              <a:rPr lang="el-GR" dirty="0"/>
              <a:t>διορθώσουν για </a:t>
            </a:r>
            <a:r>
              <a:rPr lang="el-GR" dirty="0" err="1"/>
              <a:t>confounding</a:t>
            </a:r>
            <a:r>
              <a:rPr lang="el-GR" dirty="0"/>
              <a:t>.</a:t>
            </a:r>
          </a:p>
          <a:p>
            <a:pPr>
              <a:lnSpc>
                <a:spcPct val="150000"/>
              </a:lnSpc>
            </a:pPr>
            <a:r>
              <a:rPr lang="el-GR" dirty="0"/>
              <a:t>Η διαφορά είναι στο πώς και πότε δουλεύει καλύτερα κάθε μέθοδος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091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Πότε χρησιμοποιούμε </a:t>
            </a:r>
            <a:r>
              <a:rPr lang="en-US" b="1" dirty="0"/>
              <a:t>Multivariable Adjustment 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199" y="1600200"/>
            <a:ext cx="8451273" cy="4525963"/>
          </a:xfrm>
        </p:spPr>
        <p:txBody>
          <a:bodyPr>
            <a:noAutofit/>
          </a:bodyPr>
          <a:lstStyle/>
          <a:p>
            <a:pPr lvl="0"/>
            <a:r>
              <a:rPr lang="el-GR" sz="2400" dirty="0"/>
              <a:t>Το δείγμα είναι μεγάλο</a:t>
            </a:r>
          </a:p>
          <a:p>
            <a:pPr lvl="1"/>
            <a:r>
              <a:rPr lang="el-GR" sz="2400" dirty="0" smtClean="0"/>
              <a:t>Τα κλασικά, </a:t>
            </a:r>
            <a:r>
              <a:rPr lang="el-GR" sz="2400" dirty="0" err="1" smtClean="0"/>
              <a:t>πολυπαραγοντικά</a:t>
            </a:r>
            <a:r>
              <a:rPr lang="el-GR" sz="2400" dirty="0" smtClean="0"/>
              <a:t> </a:t>
            </a:r>
            <a:r>
              <a:rPr lang="el-GR" sz="2400" dirty="0" err="1"/>
              <a:t>regression</a:t>
            </a:r>
            <a:r>
              <a:rPr lang="el-GR" sz="2400" dirty="0"/>
              <a:t> </a:t>
            </a:r>
            <a:r>
              <a:rPr lang="el-GR" sz="2400" dirty="0" smtClean="0"/>
              <a:t>μοντέλα δουλεύουν συνήθως άριστα όταν έχουμε μεγάλα δείγματα.</a:t>
            </a:r>
            <a:endParaRPr lang="el-GR" sz="1800" dirty="0"/>
          </a:p>
          <a:p>
            <a:pPr lvl="0"/>
            <a:r>
              <a:rPr lang="el-GR" sz="2400" dirty="0" smtClean="0"/>
              <a:t>Θέλουμε να εκτιμήσουμε</a:t>
            </a:r>
            <a:r>
              <a:rPr lang="en-US" sz="2400" dirty="0" smtClean="0"/>
              <a:t> </a:t>
            </a:r>
            <a:r>
              <a:rPr lang="en-US" sz="2400" dirty="0"/>
              <a:t>conditional </a:t>
            </a:r>
            <a:r>
              <a:rPr lang="en-US" sz="2400" dirty="0" err="1" smtClean="0"/>
              <a:t>estimands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l-GR" sz="2400" dirty="0"/>
              <a:t>π</a:t>
            </a:r>
            <a:r>
              <a:rPr lang="en-US" sz="2400" dirty="0"/>
              <a:t>.</a:t>
            </a:r>
            <a:r>
              <a:rPr lang="el-GR" sz="2400" dirty="0"/>
              <a:t>χ</a:t>
            </a:r>
            <a:r>
              <a:rPr lang="en-US" sz="2400" dirty="0"/>
              <a:t>. conditional OR, conditional HR</a:t>
            </a:r>
            <a:r>
              <a:rPr lang="en-US" sz="2400" dirty="0" smtClean="0"/>
              <a:t>)</a:t>
            </a:r>
            <a:r>
              <a:rPr lang="el-GR" sz="2400" dirty="0" smtClean="0"/>
              <a:t> και να έχουμε </a:t>
            </a:r>
            <a:r>
              <a:rPr lang="el-GR" sz="2400" dirty="0" err="1"/>
              <a:t>regression-based</a:t>
            </a:r>
            <a:r>
              <a:rPr lang="el-GR" sz="2400" dirty="0"/>
              <a:t> </a:t>
            </a:r>
            <a:r>
              <a:rPr lang="el-GR" sz="2400" dirty="0" err="1"/>
              <a:t>inference</a:t>
            </a:r>
            <a:endParaRPr lang="el-GR" sz="2400" dirty="0"/>
          </a:p>
          <a:p>
            <a:pPr lvl="0"/>
            <a:r>
              <a:rPr lang="el-GR" sz="2400" dirty="0" smtClean="0"/>
              <a:t>Έχουμε </a:t>
            </a:r>
            <a:r>
              <a:rPr lang="el-GR" sz="2400" dirty="0"/>
              <a:t>καλό </a:t>
            </a:r>
            <a:r>
              <a:rPr lang="el-GR" sz="2400" dirty="0" err="1"/>
              <a:t>overlap</a:t>
            </a:r>
            <a:r>
              <a:rPr lang="el-GR" sz="2400" dirty="0"/>
              <a:t> (τα X κατανέμονται σχετικά παρόμοια στις ομάδες)</a:t>
            </a:r>
          </a:p>
          <a:p>
            <a:pPr lvl="0"/>
            <a:r>
              <a:rPr lang="el-GR" sz="2400" dirty="0"/>
              <a:t>Το μοντέλο </a:t>
            </a:r>
            <a:r>
              <a:rPr lang="el-GR" sz="2400" dirty="0" smtClean="0"/>
              <a:t>της έκβασης </a:t>
            </a:r>
            <a:r>
              <a:rPr lang="el-GR" sz="2400" dirty="0"/>
              <a:t>μπορεί να προσεγγιστεί </a:t>
            </a:r>
            <a:r>
              <a:rPr lang="el-GR" sz="2400" dirty="0" smtClean="0"/>
              <a:t>καλά (γραμμική </a:t>
            </a:r>
            <a:r>
              <a:rPr lang="el-GR" sz="2400" dirty="0"/>
              <a:t>σχέση, όχι </a:t>
            </a:r>
            <a:r>
              <a:rPr lang="el-GR" sz="2400" dirty="0" smtClean="0"/>
              <a:t>εξαιρετικά </a:t>
            </a:r>
            <a:r>
              <a:rPr lang="el-GR" sz="2400" dirty="0"/>
              <a:t>πολύπλοκη </a:t>
            </a:r>
            <a:r>
              <a:rPr lang="el-GR" sz="2400" dirty="0" smtClean="0"/>
              <a:t>δομή).</a:t>
            </a:r>
            <a:endParaRPr lang="el-GR" sz="1800" dirty="0"/>
          </a:p>
          <a:p>
            <a:pPr lvl="0"/>
            <a:r>
              <a:rPr lang="el-GR" sz="2400" dirty="0" smtClean="0"/>
              <a:t>Οι </a:t>
            </a:r>
            <a:r>
              <a:rPr lang="el-GR" sz="2400" dirty="0" err="1" smtClean="0"/>
              <a:t>συγχυτικοί</a:t>
            </a:r>
            <a:r>
              <a:rPr lang="el-GR" sz="2400" dirty="0" smtClean="0"/>
              <a:t> παράγοντες μπορούν να εισαχθούν εύκολα σε </a:t>
            </a:r>
            <a:r>
              <a:rPr lang="el-GR" sz="2400" dirty="0" err="1" smtClean="0"/>
              <a:t>πολυπαραποντικό</a:t>
            </a:r>
            <a:r>
              <a:rPr lang="el-GR" sz="2400" dirty="0" smtClean="0"/>
              <a:t> μοντέλο.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4440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902</Words>
  <Application>Microsoft Office PowerPoint</Application>
  <PresentationFormat>Προβολή στην οθόνη (4:3)</PresentationFormat>
  <Paragraphs>135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6" baseType="lpstr">
      <vt:lpstr>Arial</vt:lpstr>
      <vt:lpstr>Calibri</vt:lpstr>
      <vt:lpstr>Cambria Math</vt:lpstr>
      <vt:lpstr>Times New Roman</vt:lpstr>
      <vt:lpstr>Office Theme</vt:lpstr>
      <vt:lpstr>Collapsibility</vt:lpstr>
      <vt:lpstr>Why Non-Collapsibility Happens</vt:lpstr>
      <vt:lpstr>Παράδειγμα</vt:lpstr>
      <vt:lpstr>Summary</vt:lpstr>
      <vt:lpstr>Παρουσίαση του PowerPoint</vt:lpstr>
      <vt:lpstr>Difference between PS methods and multivariable adjusted exposure effect estimates</vt:lpstr>
      <vt:lpstr>Difference between PS methods and multivariable adjusted exposure effect estimates</vt:lpstr>
      <vt:lpstr>Επιλογή της κατάλληλης μεθόδου</vt:lpstr>
      <vt:lpstr>Πότε χρησιμοποιούμε Multivariable Adjustment </vt:lpstr>
      <vt:lpstr>Πότε δεν χρησιμοποιούμε Multivariable Adjustment  </vt:lpstr>
      <vt:lpstr>Πότε χρησιμοποιούμε Propensity Score Methods</vt:lpstr>
      <vt:lpstr>Πότε χρησιμοποιούμε Propensity Score Methods</vt:lpstr>
      <vt:lpstr>Πότε χρησιμοποιούμε Propensity Score Methods</vt:lpstr>
      <vt:lpstr>(D) Διαφάνεια στα diagnostics</vt:lpstr>
      <vt:lpstr>Standardised Mean Differences</vt:lpstr>
      <vt:lpstr>Παρουσίαση του PowerPoint</vt:lpstr>
      <vt:lpstr>Παρουσίαση του PowerPoint</vt:lpstr>
      <vt:lpstr>Common Support</vt:lpstr>
      <vt:lpstr>(E) Θέλουμε να αποφύγουμε υποθέσεις για το outcome model</vt:lpstr>
      <vt:lpstr>Πότε ΔΕΝ χρησιμοποιούμε Propensity Scores</vt:lpstr>
      <vt:lpstr>Παρουσίαση του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Γιατί το Risk Ratio είναι Collapsible;</dc:title>
  <dc:subject/>
  <dc:creator/>
  <cp:keywords/>
  <dc:description>generated using python-pptx</dc:description>
  <cp:lastModifiedBy>HHF-GUEST</cp:lastModifiedBy>
  <cp:revision>40</cp:revision>
  <dcterms:created xsi:type="dcterms:W3CDTF">2013-01-27T09:14:16Z</dcterms:created>
  <dcterms:modified xsi:type="dcterms:W3CDTF">2025-12-01T07:04:31Z</dcterms:modified>
  <cp:category/>
</cp:coreProperties>
</file>