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notesMasterIdLst>
    <p:notesMasterId r:id="rId76"/>
  </p:notesMasterIdLst>
  <p:handoutMasterIdLst>
    <p:handoutMasterId r:id="rId77"/>
  </p:handoutMasterIdLst>
  <p:sldIdLst>
    <p:sldId id="502" r:id="rId2"/>
    <p:sldId id="503" r:id="rId3"/>
    <p:sldId id="504" r:id="rId4"/>
    <p:sldId id="314" r:id="rId5"/>
    <p:sldId id="536" r:id="rId6"/>
    <p:sldId id="534" r:id="rId7"/>
    <p:sldId id="535" r:id="rId8"/>
    <p:sldId id="455" r:id="rId9"/>
    <p:sldId id="460" r:id="rId10"/>
    <p:sldId id="462" r:id="rId11"/>
    <p:sldId id="461" r:id="rId12"/>
    <p:sldId id="463" r:id="rId13"/>
    <p:sldId id="505" r:id="rId14"/>
    <p:sldId id="464" r:id="rId15"/>
    <p:sldId id="465" r:id="rId16"/>
    <p:sldId id="506" r:id="rId17"/>
    <p:sldId id="466" r:id="rId18"/>
    <p:sldId id="467" r:id="rId19"/>
    <p:sldId id="533" r:id="rId20"/>
    <p:sldId id="532" r:id="rId21"/>
    <p:sldId id="541" r:id="rId22"/>
    <p:sldId id="542" r:id="rId23"/>
    <p:sldId id="499" r:id="rId24"/>
    <p:sldId id="342" r:id="rId25"/>
    <p:sldId id="469" r:id="rId26"/>
    <p:sldId id="343" r:id="rId27"/>
    <p:sldId id="472" r:id="rId28"/>
    <p:sldId id="538" r:id="rId29"/>
    <p:sldId id="539" r:id="rId30"/>
    <p:sldId id="529" r:id="rId31"/>
    <p:sldId id="530" r:id="rId32"/>
    <p:sldId id="531" r:id="rId33"/>
    <p:sldId id="543" r:id="rId34"/>
    <p:sldId id="537" r:id="rId35"/>
    <p:sldId id="477" r:id="rId36"/>
    <p:sldId id="540" r:id="rId37"/>
    <p:sldId id="510" r:id="rId38"/>
    <p:sldId id="500" r:id="rId39"/>
    <p:sldId id="478" r:id="rId40"/>
    <p:sldId id="479" r:id="rId41"/>
    <p:sldId id="480" r:id="rId42"/>
    <p:sldId id="481" r:id="rId43"/>
    <p:sldId id="482" r:id="rId44"/>
    <p:sldId id="483" r:id="rId45"/>
    <p:sldId id="484" r:id="rId46"/>
    <p:sldId id="501" r:id="rId47"/>
    <p:sldId id="486" r:id="rId48"/>
    <p:sldId id="487" r:id="rId49"/>
    <p:sldId id="488" r:id="rId50"/>
    <p:sldId id="489" r:id="rId51"/>
    <p:sldId id="490" r:id="rId52"/>
    <p:sldId id="491" r:id="rId53"/>
    <p:sldId id="492" r:id="rId54"/>
    <p:sldId id="493" r:id="rId55"/>
    <p:sldId id="511" r:id="rId56"/>
    <p:sldId id="515" r:id="rId57"/>
    <p:sldId id="516" r:id="rId58"/>
    <p:sldId id="512" r:id="rId59"/>
    <p:sldId id="517" r:id="rId60"/>
    <p:sldId id="444" r:id="rId61"/>
    <p:sldId id="495" r:id="rId62"/>
    <p:sldId id="496" r:id="rId63"/>
    <p:sldId id="497" r:id="rId64"/>
    <p:sldId id="518" r:id="rId65"/>
    <p:sldId id="519" r:id="rId66"/>
    <p:sldId id="520" r:id="rId67"/>
    <p:sldId id="521" r:id="rId68"/>
    <p:sldId id="522" r:id="rId69"/>
    <p:sldId id="523" r:id="rId70"/>
    <p:sldId id="524" r:id="rId71"/>
    <p:sldId id="525" r:id="rId72"/>
    <p:sldId id="526" r:id="rId73"/>
    <p:sldId id="527" r:id="rId74"/>
    <p:sldId id="528" r:id="rId75"/>
  </p:sldIdLst>
  <p:sldSz cx="9144000" cy="6858000" type="screen4x3"/>
  <p:notesSz cx="10234613" cy="70993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userDrawn="1">
          <p15:clr>
            <a:srgbClr val="A4A3A4"/>
          </p15:clr>
        </p15:guide>
        <p15:guide id="2" pos="3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33CC"/>
    <a:srgbClr val="FF9900"/>
    <a:srgbClr val="000000"/>
    <a:srgbClr val="336600"/>
    <a:srgbClr val="CC0000"/>
    <a:srgbClr val="00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AB16D8-435F-57E0-4A49-95CEE2612216}" v="2" dt="2022-12-04T19:29:30.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snapToGrid="0">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notesViewPr>
    <p:cSldViewPr snapToGrid="0">
      <p:cViewPr>
        <p:scale>
          <a:sx n="1" d="2"/>
          <a:sy n="1" d="2"/>
        </p:scale>
        <p:origin x="2436" y="552"/>
      </p:cViewPr>
      <p:guideLst>
        <p:guide orient="horz" pos="2237"/>
        <p:guide pos="322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πισκέπτης" userId="S::urn:spo:anon#e77a31e40d6e0e24a24925ffd166fc88e02bc2f0fd4d82f3c7ac2474a92b2f33::" providerId="AD" clId="Web-{6EAB16D8-435F-57E0-4A49-95CEE2612216}"/>
    <pc:docChg chg="modSld">
      <pc:chgData name="Επισκέπτης" userId="S::urn:spo:anon#e77a31e40d6e0e24a24925ffd166fc88e02bc2f0fd4d82f3c7ac2474a92b2f33::" providerId="AD" clId="Web-{6EAB16D8-435F-57E0-4A49-95CEE2612216}" dt="2022-12-04T19:29:30.027" v="1" actId="1076"/>
      <pc:docMkLst>
        <pc:docMk/>
      </pc:docMkLst>
      <pc:sldChg chg="modSp">
        <pc:chgData name="Επισκέπτης" userId="S::urn:spo:anon#e77a31e40d6e0e24a24925ffd166fc88e02bc2f0fd4d82f3c7ac2474a92b2f33::" providerId="AD" clId="Web-{6EAB16D8-435F-57E0-4A49-95CEE2612216}" dt="2022-12-04T19:29:30.027" v="1" actId="1076"/>
        <pc:sldMkLst>
          <pc:docMk/>
          <pc:sldMk cId="0" sldId="495"/>
        </pc:sldMkLst>
        <pc:spChg chg="mod">
          <ac:chgData name="Επισκέπτης" userId="S::urn:spo:anon#e77a31e40d6e0e24a24925ffd166fc88e02bc2f0fd4d82f3c7ac2474a92b2f33::" providerId="AD" clId="Web-{6EAB16D8-435F-57E0-4A49-95CEE2612216}" dt="2022-12-04T19:29:30.027" v="1" actId="1076"/>
          <ac:spMkLst>
            <pc:docMk/>
            <pc:sldMk cId="0" sldId="495"/>
            <ac:spMk id="10"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3" y="1"/>
            <a:ext cx="4435731" cy="35531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eaLnBrk="1" hangingPunct="1">
              <a:defRPr sz="1200">
                <a:latin typeface="Times New Roman" pitchFamily="18" charset="0"/>
              </a:defRPr>
            </a:lvl1pPr>
          </a:lstStyle>
          <a:p>
            <a:pPr>
              <a:defRPr/>
            </a:pPr>
            <a:endParaRPr lang="el-GR"/>
          </a:p>
        </p:txBody>
      </p:sp>
      <p:sp>
        <p:nvSpPr>
          <p:cNvPr id="203779" name="Rectangle 3"/>
          <p:cNvSpPr>
            <a:spLocks noGrp="1" noChangeArrowheads="1"/>
          </p:cNvSpPr>
          <p:nvPr>
            <p:ph type="dt" sz="quarter" idx="1"/>
          </p:nvPr>
        </p:nvSpPr>
        <p:spPr bwMode="auto">
          <a:xfrm>
            <a:off x="5796444" y="1"/>
            <a:ext cx="4435730" cy="35531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defRPr sz="1200">
                <a:latin typeface="Times New Roman" pitchFamily="18" charset="0"/>
              </a:defRPr>
            </a:lvl1pPr>
          </a:lstStyle>
          <a:p>
            <a:pPr>
              <a:defRPr/>
            </a:pPr>
            <a:endParaRPr lang="el-GR"/>
          </a:p>
        </p:txBody>
      </p:sp>
      <p:sp>
        <p:nvSpPr>
          <p:cNvPr id="203780" name="Rectangle 4"/>
          <p:cNvSpPr>
            <a:spLocks noGrp="1" noChangeArrowheads="1"/>
          </p:cNvSpPr>
          <p:nvPr>
            <p:ph type="ftr" sz="quarter" idx="2"/>
          </p:nvPr>
        </p:nvSpPr>
        <p:spPr bwMode="auto">
          <a:xfrm>
            <a:off x="3" y="6742847"/>
            <a:ext cx="4435731" cy="35531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eaLnBrk="1" hangingPunct="1">
              <a:defRPr sz="1200">
                <a:latin typeface="Times New Roman" pitchFamily="18" charset="0"/>
              </a:defRPr>
            </a:lvl1pPr>
          </a:lstStyle>
          <a:p>
            <a:pPr>
              <a:defRPr/>
            </a:pPr>
            <a:endParaRPr lang="el-GR"/>
          </a:p>
        </p:txBody>
      </p:sp>
      <p:sp>
        <p:nvSpPr>
          <p:cNvPr id="203781" name="Rectangle 5"/>
          <p:cNvSpPr>
            <a:spLocks noGrp="1" noChangeArrowheads="1"/>
          </p:cNvSpPr>
          <p:nvPr>
            <p:ph type="sldNum" sz="quarter" idx="3"/>
          </p:nvPr>
        </p:nvSpPr>
        <p:spPr bwMode="auto">
          <a:xfrm>
            <a:off x="5796444" y="6742847"/>
            <a:ext cx="4435730" cy="35531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eaLnBrk="1" hangingPunct="1">
              <a:defRPr sz="1200">
                <a:latin typeface="Times New Roman" pitchFamily="18" charset="0"/>
              </a:defRPr>
            </a:lvl1pPr>
          </a:lstStyle>
          <a:p>
            <a:pPr>
              <a:defRPr/>
            </a:pPr>
            <a:fld id="{62BC2AB5-85B2-4CBF-8F0F-AAEA2F323AAD}" type="slidenum">
              <a:rPr lang="el-GR"/>
              <a:pPr>
                <a:defRPr/>
              </a:pPr>
              <a:t>‹#›</a:t>
            </a:fld>
            <a:endParaRPr lang="el-GR"/>
          </a:p>
        </p:txBody>
      </p:sp>
    </p:spTree>
    <p:extLst>
      <p:ext uri="{BB962C8B-B14F-4D97-AF65-F5344CB8AC3E}">
        <p14:creationId xmlns:p14="http://schemas.microsoft.com/office/powerpoint/2010/main" val="2771462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3" y="1"/>
            <a:ext cx="4435731" cy="35531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2163" name="Rectangle 3"/>
          <p:cNvSpPr>
            <a:spLocks noGrp="1" noChangeArrowheads="1"/>
          </p:cNvSpPr>
          <p:nvPr>
            <p:ph type="dt" idx="1"/>
          </p:nvPr>
        </p:nvSpPr>
        <p:spPr bwMode="auto">
          <a:xfrm>
            <a:off x="5796444" y="1"/>
            <a:ext cx="4435730" cy="35531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3344863" y="533400"/>
            <a:ext cx="3546475"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p:cNvSpPr>
            <a:spLocks noGrp="1" noChangeArrowheads="1"/>
          </p:cNvSpPr>
          <p:nvPr>
            <p:ph type="body" sz="quarter" idx="3"/>
          </p:nvPr>
        </p:nvSpPr>
        <p:spPr bwMode="auto">
          <a:xfrm>
            <a:off x="1024195" y="3371996"/>
            <a:ext cx="8186227" cy="3194341"/>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166" name="Rectangle 6"/>
          <p:cNvSpPr>
            <a:spLocks noGrp="1" noChangeArrowheads="1"/>
          </p:cNvSpPr>
          <p:nvPr>
            <p:ph type="ftr" sz="quarter" idx="4"/>
          </p:nvPr>
        </p:nvSpPr>
        <p:spPr bwMode="auto">
          <a:xfrm>
            <a:off x="3" y="6742847"/>
            <a:ext cx="4435731" cy="35531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2167" name="Rectangle 7"/>
          <p:cNvSpPr>
            <a:spLocks noGrp="1" noChangeArrowheads="1"/>
          </p:cNvSpPr>
          <p:nvPr>
            <p:ph type="sldNum" sz="quarter" idx="5"/>
          </p:nvPr>
        </p:nvSpPr>
        <p:spPr bwMode="auto">
          <a:xfrm>
            <a:off x="5796444" y="6742847"/>
            <a:ext cx="4435730" cy="35531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eaLnBrk="1" hangingPunct="1">
              <a:defRPr sz="1200">
                <a:latin typeface="Times New Roman" pitchFamily="18" charset="0"/>
              </a:defRPr>
            </a:lvl1pPr>
          </a:lstStyle>
          <a:p>
            <a:pPr>
              <a:defRPr/>
            </a:pPr>
            <a:fld id="{A432770E-EADA-4E96-8915-E8FCAAB381A5}" type="slidenum">
              <a:rPr lang="en-US"/>
              <a:pPr>
                <a:defRPr/>
              </a:pPr>
              <a:t>‹#›</a:t>
            </a:fld>
            <a:endParaRPr lang="en-US"/>
          </a:p>
        </p:txBody>
      </p:sp>
    </p:spTree>
    <p:extLst>
      <p:ext uri="{BB962C8B-B14F-4D97-AF65-F5344CB8AC3E}">
        <p14:creationId xmlns:p14="http://schemas.microsoft.com/office/powerpoint/2010/main" val="1701604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B4061270-6A1C-4AFF-A1D2-D1BFDDAAF494}" type="slidenum">
              <a:rPr lang="en-US" smtClean="0">
                <a:latin typeface="Times New Roman" pitchFamily="18" charset="0"/>
              </a:rPr>
              <a:pPr/>
              <a:t>4</a:t>
            </a:fld>
            <a:endParaRPr lang="en-US">
              <a:latin typeface="Times New Roman" pitchFamily="18" charset="0"/>
            </a:endParaRPr>
          </a:p>
        </p:txBody>
      </p:sp>
    </p:spTree>
    <p:extLst>
      <p:ext uri="{BB962C8B-B14F-4D97-AF65-F5344CB8AC3E}">
        <p14:creationId xmlns:p14="http://schemas.microsoft.com/office/powerpoint/2010/main" val="194068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C0AA030D-3B44-44D4-ABE8-77C16041BEBB}" type="slidenum">
              <a:rPr lang="en-US" smtClean="0">
                <a:latin typeface="Times New Roman" pitchFamily="18" charset="0"/>
              </a:rPr>
              <a:pPr/>
              <a:t>20</a:t>
            </a:fld>
            <a:endParaRPr lang="en-US">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Δύο νοσήματα με ίδια επίπτωση μπορεί να έχουν διαφορετικό επιπολασμό αν η μέση διάρκεια του ενός είναι μεγαλύτερη από του άλλου</a:t>
            </a:r>
          </a:p>
          <a:p>
            <a:endParaRPr lang="el-GR"/>
          </a:p>
          <a:p>
            <a:r>
              <a:rPr lang="el-GR"/>
              <a:t>Ο επιπολασμός ενός θανατηφόρου νοσήματος μπορεί να αυξάνεται παρόλο που η επίπτωση παραμένει σταθερή λόγω της βελτίωσης της θεραπευτικής αγωγής </a:t>
            </a:r>
          </a:p>
          <a:p>
            <a:endParaRPr lang="el-GR"/>
          </a:p>
          <a:p>
            <a:endParaRPr lang="el-GR"/>
          </a:p>
        </p:txBody>
      </p:sp>
    </p:spTree>
    <p:extLst>
      <p:ext uri="{BB962C8B-B14F-4D97-AF65-F5344CB8AC3E}">
        <p14:creationId xmlns:p14="http://schemas.microsoft.com/office/powerpoint/2010/main" val="381460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9704AD9A-A344-4D06-A48A-18F752685FAC}" type="slidenum">
              <a:rPr lang="en-US" smtClean="0">
                <a:latin typeface="Times New Roman" pitchFamily="18" charset="0"/>
              </a:rPr>
              <a:pPr/>
              <a:t>23</a:t>
            </a:fld>
            <a:endParaRPr lang="en-US">
              <a:latin typeface="Times New Roman" pitchFamily="18" charset="0"/>
            </a:endParaRPr>
          </a:p>
        </p:txBody>
      </p:sp>
    </p:spTree>
    <p:extLst>
      <p:ext uri="{BB962C8B-B14F-4D97-AF65-F5344CB8AC3E}">
        <p14:creationId xmlns:p14="http://schemas.microsoft.com/office/powerpoint/2010/main" val="149565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9704AD9A-A344-4D06-A48A-18F752685FAC}" type="slidenum">
              <a:rPr lang="en-US" smtClean="0">
                <a:latin typeface="Times New Roman" pitchFamily="18" charset="0"/>
              </a:rPr>
              <a:pPr/>
              <a:t>24</a:t>
            </a:fld>
            <a:endParaRPr lang="en-US">
              <a:latin typeface="Times New Roman" pitchFamily="18" charset="0"/>
            </a:endParaRPr>
          </a:p>
        </p:txBody>
      </p:sp>
    </p:spTree>
    <p:extLst>
      <p:ext uri="{BB962C8B-B14F-4D97-AF65-F5344CB8AC3E}">
        <p14:creationId xmlns:p14="http://schemas.microsoft.com/office/powerpoint/2010/main" val="3001454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A59F5F4F-C307-4EAB-910B-5DE35AB92DC1}" type="slidenum">
              <a:rPr lang="en-US" smtClean="0">
                <a:latin typeface="Times New Roman" pitchFamily="18" charset="0"/>
              </a:rPr>
              <a:pPr/>
              <a:t>25</a:t>
            </a:fld>
            <a:endParaRPr lang="en-US">
              <a:latin typeface="Times New Roman" pitchFamily="18" charset="0"/>
            </a:endParaRPr>
          </a:p>
        </p:txBody>
      </p:sp>
    </p:spTree>
    <p:extLst>
      <p:ext uri="{BB962C8B-B14F-4D97-AF65-F5344CB8AC3E}">
        <p14:creationId xmlns:p14="http://schemas.microsoft.com/office/powerpoint/2010/main" val="3638849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A892B2DB-69E5-4A34-869B-FFEDA9008E0E}" type="slidenum">
              <a:rPr lang="en-US" smtClean="0">
                <a:latin typeface="Times New Roman" pitchFamily="18" charset="0"/>
              </a:rPr>
              <a:pPr/>
              <a:t>26</a:t>
            </a:fld>
            <a:endParaRPr lang="en-US">
              <a:latin typeface="Times New Roman" pitchFamily="18" charset="0"/>
            </a:endParaRPr>
          </a:p>
        </p:txBody>
      </p:sp>
      <p:sp>
        <p:nvSpPr>
          <p:cNvPr id="88067" name="Rectangle 2"/>
          <p:cNvSpPr>
            <a:spLocks noGrp="1" noRot="1" noChangeAspect="1" noChangeArrowheads="1" noTextEdit="1"/>
          </p:cNvSpPr>
          <p:nvPr>
            <p:ph type="sldImg"/>
          </p:nvPr>
        </p:nvSpPr>
        <p:spPr>
          <a:xfrm>
            <a:off x="2730500" y="71438"/>
            <a:ext cx="4773613" cy="3579812"/>
          </a:xfrm>
          <a:ln w="12700" cap="flat">
            <a:solidFill>
              <a:schemeClr val="tx1"/>
            </a:solidFill>
          </a:ln>
        </p:spPr>
      </p:sp>
      <p:sp>
        <p:nvSpPr>
          <p:cNvPr id="88068" name="Rectangle 3"/>
          <p:cNvSpPr>
            <a:spLocks noGrp="1" noChangeArrowheads="1"/>
          </p:cNvSpPr>
          <p:nvPr>
            <p:ph type="body" idx="1"/>
          </p:nvPr>
        </p:nvSpPr>
        <p:spPr>
          <a:xfrm>
            <a:off x="1365591" y="3373142"/>
            <a:ext cx="7503432" cy="29891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1" rIns="92061" bIns="46031"/>
          <a:lstStyle/>
          <a:p>
            <a:pPr eaLnBrk="1" hangingPunct="1"/>
            <a:endParaRPr lang="en-AU"/>
          </a:p>
        </p:txBody>
      </p:sp>
    </p:spTree>
    <p:extLst>
      <p:ext uri="{BB962C8B-B14F-4D97-AF65-F5344CB8AC3E}">
        <p14:creationId xmlns:p14="http://schemas.microsoft.com/office/powerpoint/2010/main" val="231664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5D78B1AE-8608-448D-B6CD-4643DB57A58E}" type="slidenum">
              <a:rPr lang="en-US" smtClean="0">
                <a:latin typeface="Times New Roman" pitchFamily="18" charset="0"/>
              </a:rPr>
              <a:pPr/>
              <a:t>27</a:t>
            </a:fld>
            <a:endParaRPr lang="en-US">
              <a:latin typeface="Times New Roman" pitchFamily="18" charset="0"/>
            </a:endParaRPr>
          </a:p>
        </p:txBody>
      </p:sp>
      <p:sp>
        <p:nvSpPr>
          <p:cNvPr id="9011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4103278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A432770E-EADA-4E96-8915-E8FCAAB381A5}" type="slidenum">
              <a:rPr lang="en-US" smtClean="0"/>
              <a:pPr>
                <a:defRPr/>
              </a:pPr>
              <a:t>30</a:t>
            </a:fld>
            <a:endParaRPr lang="en-US"/>
          </a:p>
        </p:txBody>
      </p:sp>
    </p:spTree>
    <p:extLst>
      <p:ext uri="{BB962C8B-B14F-4D97-AF65-F5344CB8AC3E}">
        <p14:creationId xmlns:p14="http://schemas.microsoft.com/office/powerpoint/2010/main" val="2049922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A432770E-EADA-4E96-8915-E8FCAAB381A5}" type="slidenum">
              <a:rPr lang="en-US" smtClean="0"/>
              <a:pPr>
                <a:defRPr/>
              </a:pPr>
              <a:t>31</a:t>
            </a:fld>
            <a:endParaRPr lang="en-US"/>
          </a:p>
        </p:txBody>
      </p:sp>
    </p:spTree>
    <p:extLst>
      <p:ext uri="{BB962C8B-B14F-4D97-AF65-F5344CB8AC3E}">
        <p14:creationId xmlns:p14="http://schemas.microsoft.com/office/powerpoint/2010/main" val="1737004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A432770E-EADA-4E96-8915-E8FCAAB381A5}" type="slidenum">
              <a:rPr lang="en-US" smtClean="0"/>
              <a:pPr>
                <a:defRPr/>
              </a:pPr>
              <a:t>34</a:t>
            </a:fld>
            <a:endParaRPr lang="en-US"/>
          </a:p>
        </p:txBody>
      </p:sp>
    </p:spTree>
    <p:extLst>
      <p:ext uri="{BB962C8B-B14F-4D97-AF65-F5344CB8AC3E}">
        <p14:creationId xmlns:p14="http://schemas.microsoft.com/office/powerpoint/2010/main" val="3025600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02EECDFD-E162-42AD-B1F8-1ECD96544A2E}" type="slidenum">
              <a:rPr lang="en-US" smtClean="0">
                <a:latin typeface="Times New Roman" pitchFamily="18" charset="0"/>
              </a:rPr>
              <a:pPr/>
              <a:t>35</a:t>
            </a:fld>
            <a:endParaRPr lang="en-US">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Δύο νοσήματα με ίδια επίπτωση μπορεί να έχουν διαφορετικό επιπολασμό αν η μέση διάρκεια του ενός είναι μεγαλύτερη από του άλλου</a:t>
            </a:r>
          </a:p>
          <a:p>
            <a:endParaRPr lang="el-GR"/>
          </a:p>
          <a:p>
            <a:r>
              <a:rPr lang="el-GR"/>
              <a:t>Ο επιπολασμός ενός θανατηφόρου νοσήματος μπορεί να αυξάνεται παρόλο που η επίπτωση παραμένει σταθερή λόγω της βελτίωσης της θεραπευτικής αγωγής </a:t>
            </a:r>
          </a:p>
          <a:p>
            <a:endParaRPr lang="el-GR"/>
          </a:p>
          <a:p>
            <a:endParaRPr lang="el-GR"/>
          </a:p>
        </p:txBody>
      </p:sp>
    </p:spTree>
    <p:extLst>
      <p:ext uri="{BB962C8B-B14F-4D97-AF65-F5344CB8AC3E}">
        <p14:creationId xmlns:p14="http://schemas.microsoft.com/office/powerpoint/2010/main" val="4407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4A21F7B4-1E69-4108-B429-6A1848C3E7E2}" type="slidenum">
              <a:rPr lang="en-US" smtClean="0">
                <a:latin typeface="Times New Roman" pitchFamily="18" charset="0"/>
              </a:rPr>
              <a:pPr/>
              <a:t>8</a:t>
            </a:fld>
            <a:endParaRPr lang="en-US">
              <a:latin typeface="Times New Roman" pitchFamily="18" charset="0"/>
            </a:endParaRPr>
          </a:p>
        </p:txBody>
      </p:sp>
    </p:spTree>
    <p:extLst>
      <p:ext uri="{BB962C8B-B14F-4D97-AF65-F5344CB8AC3E}">
        <p14:creationId xmlns:p14="http://schemas.microsoft.com/office/powerpoint/2010/main" val="3113798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A432770E-EADA-4E96-8915-E8FCAAB381A5}" type="slidenum">
              <a:rPr lang="en-US" smtClean="0"/>
              <a:pPr>
                <a:defRPr/>
              </a:pPr>
              <a:t>36</a:t>
            </a:fld>
            <a:endParaRPr lang="en-US"/>
          </a:p>
        </p:txBody>
      </p:sp>
    </p:spTree>
    <p:extLst>
      <p:ext uri="{BB962C8B-B14F-4D97-AF65-F5344CB8AC3E}">
        <p14:creationId xmlns:p14="http://schemas.microsoft.com/office/powerpoint/2010/main" val="3044571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02EECDFD-E162-42AD-B1F8-1ECD96544A2E}" type="slidenum">
              <a:rPr lang="en-US" smtClean="0">
                <a:latin typeface="Times New Roman" pitchFamily="18" charset="0"/>
              </a:rPr>
              <a:pPr/>
              <a:t>37</a:t>
            </a:fld>
            <a:endParaRPr lang="en-US">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Δύο νοσήματα με ίδια επίπτωση μπορεί να έχουν διαφορετικό επιπολασμό αν η μέση διάρκεια του ενός είναι μεγαλύτερη από του άλλου</a:t>
            </a:r>
          </a:p>
          <a:p>
            <a:endParaRPr lang="el-GR"/>
          </a:p>
          <a:p>
            <a:r>
              <a:rPr lang="el-GR"/>
              <a:t>Ο επιπολασμός ενός θανατηφόρου νοσήματος μπορεί να αυξάνεται παρόλο που η επίπτωση παραμένει σταθερή λόγω της βελτίωσης της θεραπευτικής αγωγής </a:t>
            </a:r>
          </a:p>
          <a:p>
            <a:endParaRPr lang="el-GR"/>
          </a:p>
          <a:p>
            <a:endParaRPr lang="el-GR"/>
          </a:p>
        </p:txBody>
      </p:sp>
    </p:spTree>
    <p:extLst>
      <p:ext uri="{BB962C8B-B14F-4D97-AF65-F5344CB8AC3E}">
        <p14:creationId xmlns:p14="http://schemas.microsoft.com/office/powerpoint/2010/main" val="26207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0A7CC3C8-F3EB-4724-9080-C62825338313}" type="slidenum">
              <a:rPr lang="en-US" smtClean="0">
                <a:latin typeface="Times New Roman" pitchFamily="18" charset="0"/>
              </a:rPr>
              <a:pPr/>
              <a:t>39</a:t>
            </a:fld>
            <a:endParaRPr lang="en-US">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2752690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82B6C1DA-D10E-45FA-9490-F656F7DB81DA}" type="slidenum">
              <a:rPr lang="en-US" smtClean="0">
                <a:latin typeface="Times New Roman" pitchFamily="18" charset="0"/>
              </a:rPr>
              <a:pPr/>
              <a:t>43</a:t>
            </a:fld>
            <a:endParaRPr lang="en-US">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441597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CA458845-A74F-4B3D-8B3C-703FC5E8E1A8}" type="slidenum">
              <a:rPr lang="en-US" smtClean="0">
                <a:latin typeface="Times New Roman" pitchFamily="18" charset="0"/>
              </a:rPr>
              <a:pPr/>
              <a:t>44</a:t>
            </a:fld>
            <a:endParaRPr lang="en-US">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3485953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B36BD170-52C0-4ACB-99B2-EF9E0182DF8D}" type="slidenum">
              <a:rPr lang="en-US" smtClean="0">
                <a:latin typeface="Times New Roman" pitchFamily="18" charset="0"/>
              </a:rPr>
              <a:pPr/>
              <a:t>45</a:t>
            </a:fld>
            <a:endParaRPr lang="en-US">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2382215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6E2E789C-0B99-40BF-AC77-8552E4E008E6}" type="slidenum">
              <a:rPr lang="en-US" smtClean="0">
                <a:latin typeface="Times New Roman" pitchFamily="18" charset="0"/>
              </a:rPr>
              <a:pPr/>
              <a:t>47</a:t>
            </a:fld>
            <a:endParaRPr lang="en-US">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1583768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131C4AF5-6642-4DDD-AAC8-22C0CCE6E985}" type="slidenum">
              <a:rPr lang="en-US" smtClean="0">
                <a:latin typeface="Times New Roman" pitchFamily="18" charset="0"/>
              </a:rPr>
              <a:pPr/>
              <a:t>48</a:t>
            </a:fld>
            <a:endParaRPr lang="en-US">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2473390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E871FFF0-0881-4C1E-9974-57D4DCD3597E}" type="slidenum">
              <a:rPr lang="en-US" smtClean="0">
                <a:latin typeface="Times New Roman" pitchFamily="18" charset="0"/>
              </a:rPr>
              <a:pPr/>
              <a:t>50</a:t>
            </a:fld>
            <a:endParaRPr lang="en-US">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3850147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35EFC30F-98DD-407A-B8B1-D4D1DC51A47E}" type="slidenum">
              <a:rPr lang="en-US" smtClean="0">
                <a:latin typeface="Times New Roman" pitchFamily="18" charset="0"/>
              </a:rPr>
              <a:pPr/>
              <a:t>52</a:t>
            </a:fld>
            <a:endParaRPr lang="en-US">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115357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Βάση της επιδημιολογίας – μεγάλη σημασία και γι το είδος της μελέτης που θα διεξαχθεί…</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712C81C4-35FA-4E34-BAF4-F42C0443658B}" type="slidenum">
              <a:rPr lang="en-US" smtClean="0">
                <a:latin typeface="Times New Roman" pitchFamily="18" charset="0"/>
              </a:rPr>
              <a:pPr/>
              <a:t>9</a:t>
            </a:fld>
            <a:endParaRPr lang="en-US">
              <a:latin typeface="Times New Roman" pitchFamily="18" charset="0"/>
            </a:endParaRPr>
          </a:p>
        </p:txBody>
      </p:sp>
    </p:spTree>
    <p:extLst>
      <p:ext uri="{BB962C8B-B14F-4D97-AF65-F5344CB8AC3E}">
        <p14:creationId xmlns:p14="http://schemas.microsoft.com/office/powerpoint/2010/main" val="1055249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2619FE34-1515-4D4E-8018-50007404E9AB}" type="slidenum">
              <a:rPr lang="en-US" smtClean="0">
                <a:latin typeface="Times New Roman" pitchFamily="18" charset="0"/>
              </a:rPr>
              <a:pPr/>
              <a:t>54</a:t>
            </a:fld>
            <a:endParaRPr lang="en-US">
              <a:latin typeface="Times New Roman" pitchFamily="18" charset="0"/>
            </a:endParaRPr>
          </a:p>
        </p:txBody>
      </p:sp>
      <p:sp>
        <p:nvSpPr>
          <p:cNvPr id="104451" name="Rectangle 2"/>
          <p:cNvSpPr>
            <a:spLocks noGrp="1" noRot="1" noChangeAspect="1" noChangeArrowheads="1" noTextEdit="1"/>
          </p:cNvSpPr>
          <p:nvPr>
            <p:ph type="sldImg"/>
          </p:nvPr>
        </p:nvSpPr>
        <p:spPr>
          <a:xfrm>
            <a:off x="2730500" y="71438"/>
            <a:ext cx="4773613" cy="3579812"/>
          </a:xfrm>
          <a:ln w="12700" cap="flat">
            <a:solidFill>
              <a:schemeClr val="tx1"/>
            </a:solidFill>
          </a:ln>
        </p:spPr>
      </p:sp>
      <p:sp>
        <p:nvSpPr>
          <p:cNvPr id="104452" name="Rectangle 3"/>
          <p:cNvSpPr>
            <a:spLocks noGrp="1" noChangeArrowheads="1"/>
          </p:cNvSpPr>
          <p:nvPr>
            <p:ph type="body" idx="1"/>
          </p:nvPr>
        </p:nvSpPr>
        <p:spPr>
          <a:xfrm>
            <a:off x="1365591" y="3373142"/>
            <a:ext cx="7503432" cy="29891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1" rIns="92061" bIns="46031"/>
          <a:lstStyle/>
          <a:p>
            <a:endParaRPr lang="en-AU"/>
          </a:p>
        </p:txBody>
      </p:sp>
    </p:spTree>
    <p:extLst>
      <p:ext uri="{BB962C8B-B14F-4D97-AF65-F5344CB8AC3E}">
        <p14:creationId xmlns:p14="http://schemas.microsoft.com/office/powerpoint/2010/main" val="1841753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35EFC30F-98DD-407A-B8B1-D4D1DC51A47E}" type="slidenum">
              <a:rPr lang="en-US" smtClean="0">
                <a:latin typeface="Times New Roman" pitchFamily="18" charset="0"/>
              </a:rPr>
              <a:pPr/>
              <a:t>55</a:t>
            </a:fld>
            <a:endParaRPr lang="en-US">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3703840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35EFC30F-98DD-407A-B8B1-D4D1DC51A47E}" type="slidenum">
              <a:rPr lang="en-US" smtClean="0">
                <a:latin typeface="Times New Roman" pitchFamily="18" charset="0"/>
              </a:rPr>
              <a:pPr/>
              <a:t>58</a:t>
            </a:fld>
            <a:endParaRPr lang="en-US">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3290644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E1BA5E56-FF8F-4105-9472-B0B7DD6622DF}" type="slidenum">
              <a:rPr lang="en-US" smtClean="0">
                <a:latin typeface="Times New Roman" pitchFamily="18" charset="0"/>
              </a:rPr>
              <a:pPr/>
              <a:t>60</a:t>
            </a:fld>
            <a:endParaRPr lang="en-US">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4217032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B49A5CD0-35ED-4EE2-9494-C8B96EB50083}" type="slidenum">
              <a:rPr lang="en-US" smtClean="0">
                <a:latin typeface="Times New Roman" pitchFamily="18" charset="0"/>
              </a:rPr>
              <a:pPr/>
              <a:t>63</a:t>
            </a:fld>
            <a:endParaRPr lang="en-US">
              <a:latin typeface="Times New Roman"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4093858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842" indent="-285708" eaLnBrk="0" hangingPunct="0">
              <a:defRPr sz="2400">
                <a:solidFill>
                  <a:schemeClr val="tx1"/>
                </a:solidFill>
                <a:latin typeface="Arial" pitchFamily="34" charset="0"/>
              </a:defRPr>
            </a:lvl2pPr>
            <a:lvl3pPr marL="1142833" indent="-228567" eaLnBrk="0" hangingPunct="0">
              <a:defRPr sz="2400">
                <a:solidFill>
                  <a:schemeClr val="tx1"/>
                </a:solidFill>
                <a:latin typeface="Arial" pitchFamily="34" charset="0"/>
              </a:defRPr>
            </a:lvl3pPr>
            <a:lvl4pPr marL="1599966" indent="-228567" eaLnBrk="0" hangingPunct="0">
              <a:defRPr sz="2400">
                <a:solidFill>
                  <a:schemeClr val="tx1"/>
                </a:solidFill>
                <a:latin typeface="Arial" pitchFamily="34" charset="0"/>
              </a:defRPr>
            </a:lvl4pPr>
            <a:lvl5pPr marL="2057099" indent="-228567" eaLnBrk="0" hangingPunct="0">
              <a:defRPr sz="2400">
                <a:solidFill>
                  <a:schemeClr val="tx1"/>
                </a:solidFill>
                <a:latin typeface="Arial" pitchFamily="34" charset="0"/>
              </a:defRPr>
            </a:lvl5pPr>
            <a:lvl6pPr marL="2514232" indent="-228567" eaLnBrk="0" fontAlgn="base" hangingPunct="0">
              <a:spcBef>
                <a:spcPct val="0"/>
              </a:spcBef>
              <a:spcAft>
                <a:spcPct val="0"/>
              </a:spcAft>
              <a:defRPr sz="2400">
                <a:solidFill>
                  <a:schemeClr val="tx1"/>
                </a:solidFill>
                <a:latin typeface="Arial" pitchFamily="34" charset="0"/>
              </a:defRPr>
            </a:lvl6pPr>
            <a:lvl7pPr marL="2971365" indent="-228567" eaLnBrk="0" fontAlgn="base" hangingPunct="0">
              <a:spcBef>
                <a:spcPct val="0"/>
              </a:spcBef>
              <a:spcAft>
                <a:spcPct val="0"/>
              </a:spcAft>
              <a:defRPr sz="2400">
                <a:solidFill>
                  <a:schemeClr val="tx1"/>
                </a:solidFill>
                <a:latin typeface="Arial" pitchFamily="34" charset="0"/>
              </a:defRPr>
            </a:lvl7pPr>
            <a:lvl8pPr marL="3428497" indent="-228567" eaLnBrk="0" fontAlgn="base" hangingPunct="0">
              <a:spcBef>
                <a:spcPct val="0"/>
              </a:spcBef>
              <a:spcAft>
                <a:spcPct val="0"/>
              </a:spcAft>
              <a:defRPr sz="2400">
                <a:solidFill>
                  <a:schemeClr val="tx1"/>
                </a:solidFill>
                <a:latin typeface="Arial" pitchFamily="34" charset="0"/>
              </a:defRPr>
            </a:lvl8pPr>
            <a:lvl9pPr marL="3885630" indent="-228567" eaLnBrk="0" fontAlgn="base" hangingPunct="0">
              <a:spcBef>
                <a:spcPct val="0"/>
              </a:spcBef>
              <a:spcAft>
                <a:spcPct val="0"/>
              </a:spcAft>
              <a:defRPr sz="2400">
                <a:solidFill>
                  <a:schemeClr val="tx1"/>
                </a:solidFill>
                <a:latin typeface="Arial" pitchFamily="34" charset="0"/>
              </a:defRPr>
            </a:lvl9pPr>
          </a:lstStyle>
          <a:p>
            <a:pPr eaLnBrk="1" hangingPunct="1"/>
            <a:fld id="{09EC39E8-0EDC-4916-9CA4-EEE747FAA218}" type="slidenum">
              <a:rPr lang="el-GR" sz="1200">
                <a:latin typeface="Times New Roman" pitchFamily="18" charset="0"/>
              </a:rPr>
              <a:pPr eaLnBrk="1" hangingPunct="1"/>
              <a:t>64</a:t>
            </a:fld>
            <a:endParaRPr lang="el-GR" sz="1200">
              <a:latin typeface="Times New Roman" pitchFamily="18" charset="0"/>
            </a:endParaRPr>
          </a:p>
        </p:txBody>
      </p:sp>
    </p:spTree>
    <p:extLst>
      <p:ext uri="{BB962C8B-B14F-4D97-AF65-F5344CB8AC3E}">
        <p14:creationId xmlns:p14="http://schemas.microsoft.com/office/powerpoint/2010/main" val="1942588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76" eaLnBrk="0" hangingPunct="0">
              <a:defRPr sz="2400">
                <a:solidFill>
                  <a:schemeClr val="tx1"/>
                </a:solidFill>
                <a:latin typeface="Times New Roman" pitchFamily="18" charset="0"/>
              </a:defRPr>
            </a:lvl1pPr>
            <a:lvl2pPr marL="742842" indent="-285708" defTabSz="938076" eaLnBrk="0" hangingPunct="0">
              <a:defRPr sz="2400">
                <a:solidFill>
                  <a:schemeClr val="tx1"/>
                </a:solidFill>
                <a:latin typeface="Times New Roman" pitchFamily="18" charset="0"/>
              </a:defRPr>
            </a:lvl2pPr>
            <a:lvl3pPr marL="1142833" indent="-228567" defTabSz="938076" eaLnBrk="0" hangingPunct="0">
              <a:defRPr sz="2400">
                <a:solidFill>
                  <a:schemeClr val="tx1"/>
                </a:solidFill>
                <a:latin typeface="Times New Roman" pitchFamily="18" charset="0"/>
              </a:defRPr>
            </a:lvl3pPr>
            <a:lvl4pPr marL="1599966" indent="-228567" defTabSz="938076" eaLnBrk="0" hangingPunct="0">
              <a:defRPr sz="2400">
                <a:solidFill>
                  <a:schemeClr val="tx1"/>
                </a:solidFill>
                <a:latin typeface="Times New Roman" pitchFamily="18" charset="0"/>
              </a:defRPr>
            </a:lvl4pPr>
            <a:lvl5pPr marL="2057099" indent="-228567" defTabSz="938076" eaLnBrk="0" hangingPunct="0">
              <a:defRPr sz="2400">
                <a:solidFill>
                  <a:schemeClr val="tx1"/>
                </a:solidFill>
                <a:latin typeface="Times New Roman" pitchFamily="18" charset="0"/>
              </a:defRPr>
            </a:lvl5pPr>
            <a:lvl6pPr marL="2514232" indent="-228567" algn="ctr" defTabSz="938076" eaLnBrk="0" fontAlgn="base" hangingPunct="0">
              <a:spcBef>
                <a:spcPct val="0"/>
              </a:spcBef>
              <a:spcAft>
                <a:spcPct val="0"/>
              </a:spcAft>
              <a:defRPr sz="2400">
                <a:solidFill>
                  <a:schemeClr val="tx1"/>
                </a:solidFill>
                <a:latin typeface="Times New Roman" pitchFamily="18" charset="0"/>
              </a:defRPr>
            </a:lvl6pPr>
            <a:lvl7pPr marL="2971365" indent="-228567" algn="ctr" defTabSz="938076" eaLnBrk="0" fontAlgn="base" hangingPunct="0">
              <a:spcBef>
                <a:spcPct val="0"/>
              </a:spcBef>
              <a:spcAft>
                <a:spcPct val="0"/>
              </a:spcAft>
              <a:defRPr sz="2400">
                <a:solidFill>
                  <a:schemeClr val="tx1"/>
                </a:solidFill>
                <a:latin typeface="Times New Roman" pitchFamily="18" charset="0"/>
              </a:defRPr>
            </a:lvl7pPr>
            <a:lvl8pPr marL="3428497" indent="-228567" algn="ctr" defTabSz="938076" eaLnBrk="0" fontAlgn="base" hangingPunct="0">
              <a:spcBef>
                <a:spcPct val="0"/>
              </a:spcBef>
              <a:spcAft>
                <a:spcPct val="0"/>
              </a:spcAft>
              <a:defRPr sz="2400">
                <a:solidFill>
                  <a:schemeClr val="tx1"/>
                </a:solidFill>
                <a:latin typeface="Times New Roman" pitchFamily="18" charset="0"/>
              </a:defRPr>
            </a:lvl8pPr>
            <a:lvl9pPr marL="3885630" indent="-228567" algn="ctr" defTabSz="938076" eaLnBrk="0" fontAlgn="base" hangingPunct="0">
              <a:spcBef>
                <a:spcPct val="0"/>
              </a:spcBef>
              <a:spcAft>
                <a:spcPct val="0"/>
              </a:spcAft>
              <a:defRPr sz="2400">
                <a:solidFill>
                  <a:schemeClr val="tx1"/>
                </a:solidFill>
                <a:latin typeface="Times New Roman" pitchFamily="18" charset="0"/>
              </a:defRPr>
            </a:lvl9pPr>
          </a:lstStyle>
          <a:p>
            <a:pPr eaLnBrk="1" hangingPunct="1"/>
            <a:fld id="{7B3F0FCB-A46E-44EB-8097-FC5E7DC6DFAE}" type="slidenum">
              <a:rPr lang="en-US" sz="1200"/>
              <a:pPr eaLnBrk="1" hangingPunct="1"/>
              <a:t>67</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term “random error” is widely employed yet less widely understood.  Rothman and Greenland (</a:t>
            </a:r>
            <a:r>
              <a:rPr lang="en-US" i="1"/>
              <a:t>Modern epidemiology</a:t>
            </a:r>
            <a:r>
              <a:rPr lang="en-US"/>
              <a:t>, p78) define it as “that part of our experience that we cannot predict” (some might say the part that we do not attempt to predict).</a:t>
            </a:r>
          </a:p>
          <a:p>
            <a:pPr eaLnBrk="1" hangingPunct="1">
              <a:spcBef>
                <a:spcPct val="80000"/>
              </a:spcBef>
            </a:pPr>
            <a:r>
              <a:rPr lang="en-US"/>
              <a:t>The concept can easily be demonstrated in the form of sampling variability, where we can readily show that a series of samples from a single population will in general differ from one another and from the population, at least slightly.  </a:t>
            </a:r>
          </a:p>
        </p:txBody>
      </p:sp>
    </p:spTree>
    <p:extLst>
      <p:ext uri="{BB962C8B-B14F-4D97-AF65-F5344CB8AC3E}">
        <p14:creationId xmlns:p14="http://schemas.microsoft.com/office/powerpoint/2010/main" val="3990392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76" eaLnBrk="0" hangingPunct="0">
              <a:defRPr sz="2400">
                <a:solidFill>
                  <a:schemeClr val="tx1"/>
                </a:solidFill>
                <a:latin typeface="Times New Roman" pitchFamily="18" charset="0"/>
              </a:defRPr>
            </a:lvl1pPr>
            <a:lvl2pPr marL="742842" indent="-285708" defTabSz="938076" eaLnBrk="0" hangingPunct="0">
              <a:defRPr sz="2400">
                <a:solidFill>
                  <a:schemeClr val="tx1"/>
                </a:solidFill>
                <a:latin typeface="Times New Roman" pitchFamily="18" charset="0"/>
              </a:defRPr>
            </a:lvl2pPr>
            <a:lvl3pPr marL="1142833" indent="-228567" defTabSz="938076" eaLnBrk="0" hangingPunct="0">
              <a:defRPr sz="2400">
                <a:solidFill>
                  <a:schemeClr val="tx1"/>
                </a:solidFill>
                <a:latin typeface="Times New Roman" pitchFamily="18" charset="0"/>
              </a:defRPr>
            </a:lvl3pPr>
            <a:lvl4pPr marL="1599966" indent="-228567" defTabSz="938076" eaLnBrk="0" hangingPunct="0">
              <a:defRPr sz="2400">
                <a:solidFill>
                  <a:schemeClr val="tx1"/>
                </a:solidFill>
                <a:latin typeface="Times New Roman" pitchFamily="18" charset="0"/>
              </a:defRPr>
            </a:lvl4pPr>
            <a:lvl5pPr marL="2057099" indent="-228567" defTabSz="938076" eaLnBrk="0" hangingPunct="0">
              <a:defRPr sz="2400">
                <a:solidFill>
                  <a:schemeClr val="tx1"/>
                </a:solidFill>
                <a:latin typeface="Times New Roman" pitchFamily="18" charset="0"/>
              </a:defRPr>
            </a:lvl5pPr>
            <a:lvl6pPr marL="2514232" indent="-228567" algn="ctr" defTabSz="938076" eaLnBrk="0" fontAlgn="base" hangingPunct="0">
              <a:spcBef>
                <a:spcPct val="0"/>
              </a:spcBef>
              <a:spcAft>
                <a:spcPct val="0"/>
              </a:spcAft>
              <a:defRPr sz="2400">
                <a:solidFill>
                  <a:schemeClr val="tx1"/>
                </a:solidFill>
                <a:latin typeface="Times New Roman" pitchFamily="18" charset="0"/>
              </a:defRPr>
            </a:lvl6pPr>
            <a:lvl7pPr marL="2971365" indent="-228567" algn="ctr" defTabSz="938076" eaLnBrk="0" fontAlgn="base" hangingPunct="0">
              <a:spcBef>
                <a:spcPct val="0"/>
              </a:spcBef>
              <a:spcAft>
                <a:spcPct val="0"/>
              </a:spcAft>
              <a:defRPr sz="2400">
                <a:solidFill>
                  <a:schemeClr val="tx1"/>
                </a:solidFill>
                <a:latin typeface="Times New Roman" pitchFamily="18" charset="0"/>
              </a:defRPr>
            </a:lvl7pPr>
            <a:lvl8pPr marL="3428497" indent="-228567" algn="ctr" defTabSz="938076" eaLnBrk="0" fontAlgn="base" hangingPunct="0">
              <a:spcBef>
                <a:spcPct val="0"/>
              </a:spcBef>
              <a:spcAft>
                <a:spcPct val="0"/>
              </a:spcAft>
              <a:defRPr sz="2400">
                <a:solidFill>
                  <a:schemeClr val="tx1"/>
                </a:solidFill>
                <a:latin typeface="Times New Roman" pitchFamily="18" charset="0"/>
              </a:defRPr>
            </a:lvl8pPr>
            <a:lvl9pPr marL="3885630" indent="-228567" algn="ctr" defTabSz="938076" eaLnBrk="0" fontAlgn="base" hangingPunct="0">
              <a:spcBef>
                <a:spcPct val="0"/>
              </a:spcBef>
              <a:spcAft>
                <a:spcPct val="0"/>
              </a:spcAft>
              <a:defRPr sz="2400">
                <a:solidFill>
                  <a:schemeClr val="tx1"/>
                </a:solidFill>
                <a:latin typeface="Times New Roman" pitchFamily="18" charset="0"/>
              </a:defRPr>
            </a:lvl9pPr>
          </a:lstStyle>
          <a:p>
            <a:pPr eaLnBrk="1" hangingPunct="1"/>
            <a:fld id="{89DF0E7D-7846-43B9-A813-36BA0F08038D}" type="slidenum">
              <a:rPr lang="en-US" sz="1200"/>
              <a:pPr eaLnBrk="1" hangingPunct="1"/>
              <a:t>68</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Random error can certainly be problematic, but it is generally not as problematic as systematic error.  For one, we know a great deal about random error and how to reduce it.  We can, for one, increase sample size.  It may also be possible to reduce random error by changing the design of our sampling plan or using more precise measurement instruments.  Moreover, the probability of various degrees of influence from random error can be quantified, so that we can use confidence intervals to express the uncertainty inherent in our estimates due to sampling variability.  </a:t>
            </a:r>
          </a:p>
          <a:p>
            <a:pPr eaLnBrk="1" hangingPunct="1">
              <a:spcBef>
                <a:spcPts val="800"/>
              </a:spcBef>
            </a:pPr>
            <a:r>
              <a:rPr lang="en-US" dirty="0"/>
              <a:t>The precision of an estimate is defined as the reciprocal of the standard error of the estimate, but the width of the confidence interval is often used in epidemiology.  The difference between the upper and lower 95% confidence limits for a rate or proportion is approximately four (2 x 1.96) times the standard error of the point estimate.  The standard errors for many ratio measures (e.g., , risk ratio, rate ratio, odds ratio) are obtained with a log transformation, so the width of their confidence intervals is quantified as the ratio of the upper to the lower confidence limit (called the confidence interval ratio, or CLR).  The natural log of the CLR is 2 x 1.96 times the log of the standard error.  </a:t>
            </a:r>
          </a:p>
        </p:txBody>
      </p:sp>
    </p:spTree>
    <p:extLst>
      <p:ext uri="{BB962C8B-B14F-4D97-AF65-F5344CB8AC3E}">
        <p14:creationId xmlns:p14="http://schemas.microsoft.com/office/powerpoint/2010/main" val="1327345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842" indent="-285708" eaLnBrk="0" hangingPunct="0">
              <a:defRPr sz="2400">
                <a:solidFill>
                  <a:schemeClr val="tx1"/>
                </a:solidFill>
                <a:latin typeface="Arial" pitchFamily="34" charset="0"/>
              </a:defRPr>
            </a:lvl2pPr>
            <a:lvl3pPr marL="1142833" indent="-228567" eaLnBrk="0" hangingPunct="0">
              <a:defRPr sz="2400">
                <a:solidFill>
                  <a:schemeClr val="tx1"/>
                </a:solidFill>
                <a:latin typeface="Arial" pitchFamily="34" charset="0"/>
              </a:defRPr>
            </a:lvl3pPr>
            <a:lvl4pPr marL="1599966" indent="-228567" eaLnBrk="0" hangingPunct="0">
              <a:defRPr sz="2400">
                <a:solidFill>
                  <a:schemeClr val="tx1"/>
                </a:solidFill>
                <a:latin typeface="Arial" pitchFamily="34" charset="0"/>
              </a:defRPr>
            </a:lvl4pPr>
            <a:lvl5pPr marL="2057099" indent="-228567" eaLnBrk="0" hangingPunct="0">
              <a:defRPr sz="2400">
                <a:solidFill>
                  <a:schemeClr val="tx1"/>
                </a:solidFill>
                <a:latin typeface="Arial" pitchFamily="34" charset="0"/>
              </a:defRPr>
            </a:lvl5pPr>
            <a:lvl6pPr marL="2514232" indent="-228567" eaLnBrk="0" fontAlgn="base" hangingPunct="0">
              <a:spcBef>
                <a:spcPct val="0"/>
              </a:spcBef>
              <a:spcAft>
                <a:spcPct val="0"/>
              </a:spcAft>
              <a:defRPr sz="2400">
                <a:solidFill>
                  <a:schemeClr val="tx1"/>
                </a:solidFill>
                <a:latin typeface="Arial" pitchFamily="34" charset="0"/>
              </a:defRPr>
            </a:lvl6pPr>
            <a:lvl7pPr marL="2971365" indent="-228567" eaLnBrk="0" fontAlgn="base" hangingPunct="0">
              <a:spcBef>
                <a:spcPct val="0"/>
              </a:spcBef>
              <a:spcAft>
                <a:spcPct val="0"/>
              </a:spcAft>
              <a:defRPr sz="2400">
                <a:solidFill>
                  <a:schemeClr val="tx1"/>
                </a:solidFill>
                <a:latin typeface="Arial" pitchFamily="34" charset="0"/>
              </a:defRPr>
            </a:lvl7pPr>
            <a:lvl8pPr marL="3428497" indent="-228567" eaLnBrk="0" fontAlgn="base" hangingPunct="0">
              <a:spcBef>
                <a:spcPct val="0"/>
              </a:spcBef>
              <a:spcAft>
                <a:spcPct val="0"/>
              </a:spcAft>
              <a:defRPr sz="2400">
                <a:solidFill>
                  <a:schemeClr val="tx1"/>
                </a:solidFill>
                <a:latin typeface="Arial" pitchFamily="34" charset="0"/>
              </a:defRPr>
            </a:lvl8pPr>
            <a:lvl9pPr marL="3885630" indent="-228567" eaLnBrk="0" fontAlgn="base" hangingPunct="0">
              <a:spcBef>
                <a:spcPct val="0"/>
              </a:spcBef>
              <a:spcAft>
                <a:spcPct val="0"/>
              </a:spcAft>
              <a:defRPr sz="2400">
                <a:solidFill>
                  <a:schemeClr val="tx1"/>
                </a:solidFill>
                <a:latin typeface="Arial" pitchFamily="34" charset="0"/>
              </a:defRPr>
            </a:lvl9pPr>
          </a:lstStyle>
          <a:p>
            <a:pPr eaLnBrk="1" hangingPunct="1"/>
            <a:fld id="{4F945C52-0711-4632-8142-3FCF7DEEE96E}" type="slidenum">
              <a:rPr lang="el-GR" sz="1200">
                <a:latin typeface="Times New Roman" pitchFamily="18" charset="0"/>
              </a:rPr>
              <a:pPr eaLnBrk="1" hangingPunct="1"/>
              <a:t>69</a:t>
            </a:fld>
            <a:endParaRPr lang="el-GR" sz="120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l-GR" sz="1000"/>
          </a:p>
        </p:txBody>
      </p:sp>
    </p:spTree>
    <p:extLst>
      <p:ext uri="{BB962C8B-B14F-4D97-AF65-F5344CB8AC3E}">
        <p14:creationId xmlns:p14="http://schemas.microsoft.com/office/powerpoint/2010/main" val="868297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842" indent="-285708" eaLnBrk="0" hangingPunct="0">
              <a:defRPr sz="2400">
                <a:solidFill>
                  <a:schemeClr val="tx1"/>
                </a:solidFill>
                <a:latin typeface="Arial" pitchFamily="34" charset="0"/>
              </a:defRPr>
            </a:lvl2pPr>
            <a:lvl3pPr marL="1142833" indent="-228567" eaLnBrk="0" hangingPunct="0">
              <a:defRPr sz="2400">
                <a:solidFill>
                  <a:schemeClr val="tx1"/>
                </a:solidFill>
                <a:latin typeface="Arial" pitchFamily="34" charset="0"/>
              </a:defRPr>
            </a:lvl3pPr>
            <a:lvl4pPr marL="1599966" indent="-228567" eaLnBrk="0" hangingPunct="0">
              <a:defRPr sz="2400">
                <a:solidFill>
                  <a:schemeClr val="tx1"/>
                </a:solidFill>
                <a:latin typeface="Arial" pitchFamily="34" charset="0"/>
              </a:defRPr>
            </a:lvl4pPr>
            <a:lvl5pPr marL="2057099" indent="-228567" eaLnBrk="0" hangingPunct="0">
              <a:defRPr sz="2400">
                <a:solidFill>
                  <a:schemeClr val="tx1"/>
                </a:solidFill>
                <a:latin typeface="Arial" pitchFamily="34" charset="0"/>
              </a:defRPr>
            </a:lvl5pPr>
            <a:lvl6pPr marL="2514232" indent="-228567" eaLnBrk="0" fontAlgn="base" hangingPunct="0">
              <a:spcBef>
                <a:spcPct val="0"/>
              </a:spcBef>
              <a:spcAft>
                <a:spcPct val="0"/>
              </a:spcAft>
              <a:defRPr sz="2400">
                <a:solidFill>
                  <a:schemeClr val="tx1"/>
                </a:solidFill>
                <a:latin typeface="Arial" pitchFamily="34" charset="0"/>
              </a:defRPr>
            </a:lvl6pPr>
            <a:lvl7pPr marL="2971365" indent="-228567" eaLnBrk="0" fontAlgn="base" hangingPunct="0">
              <a:spcBef>
                <a:spcPct val="0"/>
              </a:spcBef>
              <a:spcAft>
                <a:spcPct val="0"/>
              </a:spcAft>
              <a:defRPr sz="2400">
                <a:solidFill>
                  <a:schemeClr val="tx1"/>
                </a:solidFill>
                <a:latin typeface="Arial" pitchFamily="34" charset="0"/>
              </a:defRPr>
            </a:lvl7pPr>
            <a:lvl8pPr marL="3428497" indent="-228567" eaLnBrk="0" fontAlgn="base" hangingPunct="0">
              <a:spcBef>
                <a:spcPct val="0"/>
              </a:spcBef>
              <a:spcAft>
                <a:spcPct val="0"/>
              </a:spcAft>
              <a:defRPr sz="2400">
                <a:solidFill>
                  <a:schemeClr val="tx1"/>
                </a:solidFill>
                <a:latin typeface="Arial" pitchFamily="34" charset="0"/>
              </a:defRPr>
            </a:lvl8pPr>
            <a:lvl9pPr marL="3885630" indent="-228567" eaLnBrk="0" fontAlgn="base" hangingPunct="0">
              <a:spcBef>
                <a:spcPct val="0"/>
              </a:spcBef>
              <a:spcAft>
                <a:spcPct val="0"/>
              </a:spcAft>
              <a:defRPr sz="2400">
                <a:solidFill>
                  <a:schemeClr val="tx1"/>
                </a:solidFill>
                <a:latin typeface="Arial" pitchFamily="34" charset="0"/>
              </a:defRPr>
            </a:lvl9pPr>
          </a:lstStyle>
          <a:p>
            <a:pPr eaLnBrk="1" hangingPunct="1"/>
            <a:fld id="{4F945C52-0711-4632-8142-3FCF7DEEE96E}" type="slidenum">
              <a:rPr lang="el-GR" sz="1200">
                <a:latin typeface="Times New Roman" pitchFamily="18" charset="0"/>
              </a:rPr>
              <a:pPr eaLnBrk="1" hangingPunct="1"/>
              <a:t>70</a:t>
            </a:fld>
            <a:endParaRPr lang="el-GR" sz="120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l-GR" sz="1000"/>
          </a:p>
        </p:txBody>
      </p:sp>
    </p:spTree>
    <p:extLst>
      <p:ext uri="{BB962C8B-B14F-4D97-AF65-F5344CB8AC3E}">
        <p14:creationId xmlns:p14="http://schemas.microsoft.com/office/powerpoint/2010/main" val="2956822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F5BF8ECD-24F9-4D0A-A750-60A06DB735FD}" type="slidenum">
              <a:rPr lang="en-US" smtClean="0">
                <a:latin typeface="Times New Roman" pitchFamily="18" charset="0"/>
              </a:rPr>
              <a:pPr/>
              <a:t>10</a:t>
            </a:fld>
            <a:endParaRPr lang="en-US">
              <a:latin typeface="Times New Roman" pitchFamily="18" charset="0"/>
            </a:endParaRPr>
          </a:p>
        </p:txBody>
      </p:sp>
      <p:sp>
        <p:nvSpPr>
          <p:cNvPr id="79875" name="Rectangle 2"/>
          <p:cNvSpPr>
            <a:spLocks noGrp="1" noRot="1" noChangeAspect="1" noChangeArrowheads="1" noTextEdit="1"/>
          </p:cNvSpPr>
          <p:nvPr>
            <p:ph type="sldImg"/>
          </p:nvPr>
        </p:nvSpPr>
        <p:spPr>
          <a:xfrm>
            <a:off x="2730500" y="71438"/>
            <a:ext cx="4773613" cy="3579812"/>
          </a:xfrm>
          <a:ln w="12700" cap="flat">
            <a:solidFill>
              <a:schemeClr val="tx1"/>
            </a:solidFill>
          </a:ln>
        </p:spPr>
      </p:sp>
      <p:sp>
        <p:nvSpPr>
          <p:cNvPr id="79876" name="Rectangle 3"/>
          <p:cNvSpPr>
            <a:spLocks noGrp="1" noChangeArrowheads="1"/>
          </p:cNvSpPr>
          <p:nvPr>
            <p:ph type="body" idx="1"/>
          </p:nvPr>
        </p:nvSpPr>
        <p:spPr>
          <a:xfrm>
            <a:off x="1365591" y="3373142"/>
            <a:ext cx="7503432" cy="29891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1" rIns="92061" bIns="46031"/>
          <a:lstStyle/>
          <a:p>
            <a:endParaRPr lang="en-AU"/>
          </a:p>
        </p:txBody>
      </p:sp>
    </p:spTree>
    <p:extLst>
      <p:ext uri="{BB962C8B-B14F-4D97-AF65-F5344CB8AC3E}">
        <p14:creationId xmlns:p14="http://schemas.microsoft.com/office/powerpoint/2010/main" val="3726588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76" eaLnBrk="0" hangingPunct="0">
              <a:defRPr sz="2400">
                <a:solidFill>
                  <a:schemeClr val="tx1"/>
                </a:solidFill>
                <a:latin typeface="Times New Roman" pitchFamily="18" charset="0"/>
              </a:defRPr>
            </a:lvl1pPr>
            <a:lvl2pPr marL="742842" indent="-285708" defTabSz="938076" eaLnBrk="0" hangingPunct="0">
              <a:defRPr sz="2400">
                <a:solidFill>
                  <a:schemeClr val="tx1"/>
                </a:solidFill>
                <a:latin typeface="Times New Roman" pitchFamily="18" charset="0"/>
              </a:defRPr>
            </a:lvl2pPr>
            <a:lvl3pPr marL="1142833" indent="-228567" defTabSz="938076" eaLnBrk="0" hangingPunct="0">
              <a:defRPr sz="2400">
                <a:solidFill>
                  <a:schemeClr val="tx1"/>
                </a:solidFill>
                <a:latin typeface="Times New Roman" pitchFamily="18" charset="0"/>
              </a:defRPr>
            </a:lvl3pPr>
            <a:lvl4pPr marL="1599966" indent="-228567" defTabSz="938076" eaLnBrk="0" hangingPunct="0">
              <a:defRPr sz="2400">
                <a:solidFill>
                  <a:schemeClr val="tx1"/>
                </a:solidFill>
                <a:latin typeface="Times New Roman" pitchFamily="18" charset="0"/>
              </a:defRPr>
            </a:lvl4pPr>
            <a:lvl5pPr marL="2057099" indent="-228567" defTabSz="938076" eaLnBrk="0" hangingPunct="0">
              <a:defRPr sz="2400">
                <a:solidFill>
                  <a:schemeClr val="tx1"/>
                </a:solidFill>
                <a:latin typeface="Times New Roman" pitchFamily="18" charset="0"/>
              </a:defRPr>
            </a:lvl5pPr>
            <a:lvl6pPr marL="2514232" indent="-228567" algn="ctr" defTabSz="938076" eaLnBrk="0" fontAlgn="base" hangingPunct="0">
              <a:spcBef>
                <a:spcPct val="0"/>
              </a:spcBef>
              <a:spcAft>
                <a:spcPct val="0"/>
              </a:spcAft>
              <a:defRPr sz="2400">
                <a:solidFill>
                  <a:schemeClr val="tx1"/>
                </a:solidFill>
                <a:latin typeface="Times New Roman" pitchFamily="18" charset="0"/>
              </a:defRPr>
            </a:lvl6pPr>
            <a:lvl7pPr marL="2971365" indent="-228567" algn="ctr" defTabSz="938076" eaLnBrk="0" fontAlgn="base" hangingPunct="0">
              <a:spcBef>
                <a:spcPct val="0"/>
              </a:spcBef>
              <a:spcAft>
                <a:spcPct val="0"/>
              </a:spcAft>
              <a:defRPr sz="2400">
                <a:solidFill>
                  <a:schemeClr val="tx1"/>
                </a:solidFill>
                <a:latin typeface="Times New Roman" pitchFamily="18" charset="0"/>
              </a:defRPr>
            </a:lvl7pPr>
            <a:lvl8pPr marL="3428497" indent="-228567" algn="ctr" defTabSz="938076" eaLnBrk="0" fontAlgn="base" hangingPunct="0">
              <a:spcBef>
                <a:spcPct val="0"/>
              </a:spcBef>
              <a:spcAft>
                <a:spcPct val="0"/>
              </a:spcAft>
              <a:defRPr sz="2400">
                <a:solidFill>
                  <a:schemeClr val="tx1"/>
                </a:solidFill>
                <a:latin typeface="Times New Roman" pitchFamily="18" charset="0"/>
              </a:defRPr>
            </a:lvl8pPr>
            <a:lvl9pPr marL="3885630" indent="-228567" algn="ctr" defTabSz="938076" eaLnBrk="0" fontAlgn="base" hangingPunct="0">
              <a:spcBef>
                <a:spcPct val="0"/>
              </a:spcBef>
              <a:spcAft>
                <a:spcPct val="0"/>
              </a:spcAft>
              <a:defRPr sz="2400">
                <a:solidFill>
                  <a:schemeClr val="tx1"/>
                </a:solidFill>
                <a:latin typeface="Times New Roman" pitchFamily="18" charset="0"/>
              </a:defRPr>
            </a:lvl9pPr>
          </a:lstStyle>
          <a:p>
            <a:pPr eaLnBrk="1" hangingPunct="1"/>
            <a:fld id="{FE01A0B9-C3A1-4885-A478-B6A7304DFA80}" type="slidenum">
              <a:rPr lang="en-US" sz="1200"/>
              <a:pPr eaLnBrk="1" hangingPunct="1"/>
              <a:t>71</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1365236" y="3321424"/>
            <a:ext cx="7504145" cy="3195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When we talk about systematic error, we are often interested in its direction.  Random error, being random, goes in both directions.  A specific source of systematic error, however, usually shifts the observed value in a particular direction.  So we need some terminology for giving directions.</a:t>
            </a:r>
          </a:p>
          <a:p>
            <a:pPr eaLnBrk="1" hangingPunct="1">
              <a:spcBef>
                <a:spcPct val="80000"/>
              </a:spcBef>
            </a:pPr>
            <a:r>
              <a:rPr lang="en-US"/>
              <a:t>Most often we are referring to bias in an estimated relative risk (incidence density ratio, cumulative incidence ratio, or odds ratio).  For a relative risk, the null value (no association) is 1.0.  A </a:t>
            </a:r>
            <a:r>
              <a:rPr lang="en-US" u="sng"/>
              <a:t>positive</a:t>
            </a:r>
            <a:r>
              <a:rPr lang="en-US"/>
              <a:t> bias means that whatever is the true relative risk (e.g., 2.3, 1.0, 0.5), the </a:t>
            </a:r>
            <a:r>
              <a:rPr lang="en-US" u="sng"/>
              <a:t>observed relative risk is higher</a:t>
            </a:r>
            <a:r>
              <a:rPr lang="en-US"/>
              <a:t>, i.e., in a positive direction (e.g., 3.3 observed vs. 2.3 true; 1.3 vs. 1.0, 0.8 vs 0.5).</a:t>
            </a:r>
          </a:p>
          <a:p>
            <a:pPr eaLnBrk="1" hangingPunct="1">
              <a:spcBef>
                <a:spcPct val="80000"/>
              </a:spcBef>
            </a:pPr>
            <a:r>
              <a:rPr lang="en-US"/>
              <a:t>Negative bias is the inverse of positive bias.  For the three example true relative risks just quoted, the following observed relative risks would indicate </a:t>
            </a:r>
            <a:r>
              <a:rPr lang="en-US" u="sng"/>
              <a:t>negative</a:t>
            </a:r>
            <a:r>
              <a:rPr lang="en-US"/>
              <a:t> bias:  1.9 observed vs. 2.3 true, 0.8 vs. 1.0, 0.3 vs. 0.5).</a:t>
            </a:r>
          </a:p>
          <a:p>
            <a:pPr eaLnBrk="1" hangingPunct="1">
              <a:spcBef>
                <a:spcPct val="80000"/>
              </a:spcBef>
            </a:pPr>
            <a:r>
              <a:rPr lang="en-US"/>
              <a:t>Some error processes tend to bias the measure of relative risk in a positive or negative direction.  In other cases, however, the error process may tend to shift the observed relative risk closer to 1.0 (the null value) or farther from 1.0, regardless of whether the direction is positive or negative. For these situations we have the terms “towards the null” and “away from the null”.  If the true relative risks were 2.3, 1.0, and 0.5, then bias </a:t>
            </a:r>
            <a:r>
              <a:rPr lang="en-US" u="sng"/>
              <a:t>towards</a:t>
            </a:r>
            <a:r>
              <a:rPr lang="en-US"/>
              <a:t> the null would be exemplified by 1.8 observed vs. 2.3 true and by 0.8 vs. 0.5.  A true relative risk of 1.0 is not susceptible to bias towards the null since it is already at the null value.  That’s handy to know, since it means that a bias towards the null can never create the completely false impression of an association.</a:t>
            </a:r>
          </a:p>
        </p:txBody>
      </p:sp>
    </p:spTree>
    <p:extLst>
      <p:ext uri="{BB962C8B-B14F-4D97-AF65-F5344CB8AC3E}">
        <p14:creationId xmlns:p14="http://schemas.microsoft.com/office/powerpoint/2010/main" val="1196584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76" eaLnBrk="0" hangingPunct="0">
              <a:defRPr sz="2400">
                <a:solidFill>
                  <a:schemeClr val="tx1"/>
                </a:solidFill>
                <a:latin typeface="Times New Roman" pitchFamily="18" charset="0"/>
              </a:defRPr>
            </a:lvl1pPr>
            <a:lvl2pPr marL="742842" indent="-285708" defTabSz="938076" eaLnBrk="0" hangingPunct="0">
              <a:defRPr sz="2400">
                <a:solidFill>
                  <a:schemeClr val="tx1"/>
                </a:solidFill>
                <a:latin typeface="Times New Roman" pitchFamily="18" charset="0"/>
              </a:defRPr>
            </a:lvl2pPr>
            <a:lvl3pPr marL="1142833" indent="-228567" defTabSz="938076" eaLnBrk="0" hangingPunct="0">
              <a:defRPr sz="2400">
                <a:solidFill>
                  <a:schemeClr val="tx1"/>
                </a:solidFill>
                <a:latin typeface="Times New Roman" pitchFamily="18" charset="0"/>
              </a:defRPr>
            </a:lvl3pPr>
            <a:lvl4pPr marL="1599966" indent="-228567" defTabSz="938076" eaLnBrk="0" hangingPunct="0">
              <a:defRPr sz="2400">
                <a:solidFill>
                  <a:schemeClr val="tx1"/>
                </a:solidFill>
                <a:latin typeface="Times New Roman" pitchFamily="18" charset="0"/>
              </a:defRPr>
            </a:lvl4pPr>
            <a:lvl5pPr marL="2057099" indent="-228567" defTabSz="938076" eaLnBrk="0" hangingPunct="0">
              <a:defRPr sz="2400">
                <a:solidFill>
                  <a:schemeClr val="tx1"/>
                </a:solidFill>
                <a:latin typeface="Times New Roman" pitchFamily="18" charset="0"/>
              </a:defRPr>
            </a:lvl5pPr>
            <a:lvl6pPr marL="2514232" indent="-228567" algn="ctr" defTabSz="938076" eaLnBrk="0" fontAlgn="base" hangingPunct="0">
              <a:spcBef>
                <a:spcPct val="0"/>
              </a:spcBef>
              <a:spcAft>
                <a:spcPct val="0"/>
              </a:spcAft>
              <a:defRPr sz="2400">
                <a:solidFill>
                  <a:schemeClr val="tx1"/>
                </a:solidFill>
                <a:latin typeface="Times New Roman" pitchFamily="18" charset="0"/>
              </a:defRPr>
            </a:lvl6pPr>
            <a:lvl7pPr marL="2971365" indent="-228567" algn="ctr" defTabSz="938076" eaLnBrk="0" fontAlgn="base" hangingPunct="0">
              <a:spcBef>
                <a:spcPct val="0"/>
              </a:spcBef>
              <a:spcAft>
                <a:spcPct val="0"/>
              </a:spcAft>
              <a:defRPr sz="2400">
                <a:solidFill>
                  <a:schemeClr val="tx1"/>
                </a:solidFill>
                <a:latin typeface="Times New Roman" pitchFamily="18" charset="0"/>
              </a:defRPr>
            </a:lvl7pPr>
            <a:lvl8pPr marL="3428497" indent="-228567" algn="ctr" defTabSz="938076" eaLnBrk="0" fontAlgn="base" hangingPunct="0">
              <a:spcBef>
                <a:spcPct val="0"/>
              </a:spcBef>
              <a:spcAft>
                <a:spcPct val="0"/>
              </a:spcAft>
              <a:defRPr sz="2400">
                <a:solidFill>
                  <a:schemeClr val="tx1"/>
                </a:solidFill>
                <a:latin typeface="Times New Roman" pitchFamily="18" charset="0"/>
              </a:defRPr>
            </a:lvl8pPr>
            <a:lvl9pPr marL="3885630" indent="-228567" algn="ctr" defTabSz="938076" eaLnBrk="0" fontAlgn="base" hangingPunct="0">
              <a:spcBef>
                <a:spcPct val="0"/>
              </a:spcBef>
              <a:spcAft>
                <a:spcPct val="0"/>
              </a:spcAft>
              <a:defRPr sz="2400">
                <a:solidFill>
                  <a:schemeClr val="tx1"/>
                </a:solidFill>
                <a:latin typeface="Times New Roman" pitchFamily="18" charset="0"/>
              </a:defRPr>
            </a:lvl9pPr>
          </a:lstStyle>
          <a:p>
            <a:pPr eaLnBrk="1" hangingPunct="1"/>
            <a:fld id="{D96EDBF7-B573-41BE-810A-0034E35AAC11}" type="slidenum">
              <a:rPr lang="en-US" sz="1200"/>
              <a:pPr eaLnBrk="1" hangingPunct="1"/>
              <a:t>72</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Whatever the problems with people’s understanding of random error and statistics, systematic error, also called “bias”, is more problematic for epidemiologists.  Systematic error may be present without the investigator’s being aware of it, and sources of systematic error may be difficult to identify. Even when we can identify sources of error, their influence may be difficult to assess.</a:t>
            </a:r>
          </a:p>
        </p:txBody>
      </p:sp>
    </p:spTree>
    <p:extLst>
      <p:ext uri="{BB962C8B-B14F-4D97-AF65-F5344CB8AC3E}">
        <p14:creationId xmlns:p14="http://schemas.microsoft.com/office/powerpoint/2010/main" val="11205148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842" indent="-285708" eaLnBrk="0" hangingPunct="0">
              <a:defRPr sz="2400">
                <a:solidFill>
                  <a:schemeClr val="tx1"/>
                </a:solidFill>
                <a:latin typeface="Arial" pitchFamily="34" charset="0"/>
              </a:defRPr>
            </a:lvl2pPr>
            <a:lvl3pPr marL="1142833" indent="-228567" eaLnBrk="0" hangingPunct="0">
              <a:defRPr sz="2400">
                <a:solidFill>
                  <a:schemeClr val="tx1"/>
                </a:solidFill>
                <a:latin typeface="Arial" pitchFamily="34" charset="0"/>
              </a:defRPr>
            </a:lvl3pPr>
            <a:lvl4pPr marL="1599966" indent="-228567" eaLnBrk="0" hangingPunct="0">
              <a:defRPr sz="2400">
                <a:solidFill>
                  <a:schemeClr val="tx1"/>
                </a:solidFill>
                <a:latin typeface="Arial" pitchFamily="34" charset="0"/>
              </a:defRPr>
            </a:lvl4pPr>
            <a:lvl5pPr marL="2057099" indent="-228567" eaLnBrk="0" hangingPunct="0">
              <a:defRPr sz="2400">
                <a:solidFill>
                  <a:schemeClr val="tx1"/>
                </a:solidFill>
                <a:latin typeface="Arial" pitchFamily="34" charset="0"/>
              </a:defRPr>
            </a:lvl5pPr>
            <a:lvl6pPr marL="2514232" indent="-228567" eaLnBrk="0" fontAlgn="base" hangingPunct="0">
              <a:spcBef>
                <a:spcPct val="0"/>
              </a:spcBef>
              <a:spcAft>
                <a:spcPct val="0"/>
              </a:spcAft>
              <a:defRPr sz="2400">
                <a:solidFill>
                  <a:schemeClr val="tx1"/>
                </a:solidFill>
                <a:latin typeface="Arial" pitchFamily="34" charset="0"/>
              </a:defRPr>
            </a:lvl6pPr>
            <a:lvl7pPr marL="2971365" indent="-228567" eaLnBrk="0" fontAlgn="base" hangingPunct="0">
              <a:spcBef>
                <a:spcPct val="0"/>
              </a:spcBef>
              <a:spcAft>
                <a:spcPct val="0"/>
              </a:spcAft>
              <a:defRPr sz="2400">
                <a:solidFill>
                  <a:schemeClr val="tx1"/>
                </a:solidFill>
                <a:latin typeface="Arial" pitchFamily="34" charset="0"/>
              </a:defRPr>
            </a:lvl7pPr>
            <a:lvl8pPr marL="3428497" indent="-228567" eaLnBrk="0" fontAlgn="base" hangingPunct="0">
              <a:spcBef>
                <a:spcPct val="0"/>
              </a:spcBef>
              <a:spcAft>
                <a:spcPct val="0"/>
              </a:spcAft>
              <a:defRPr sz="2400">
                <a:solidFill>
                  <a:schemeClr val="tx1"/>
                </a:solidFill>
                <a:latin typeface="Arial" pitchFamily="34" charset="0"/>
              </a:defRPr>
            </a:lvl8pPr>
            <a:lvl9pPr marL="3885630" indent="-228567" eaLnBrk="0" fontAlgn="base" hangingPunct="0">
              <a:spcBef>
                <a:spcPct val="0"/>
              </a:spcBef>
              <a:spcAft>
                <a:spcPct val="0"/>
              </a:spcAft>
              <a:defRPr sz="2400">
                <a:solidFill>
                  <a:schemeClr val="tx1"/>
                </a:solidFill>
                <a:latin typeface="Arial" pitchFamily="34" charset="0"/>
              </a:defRPr>
            </a:lvl9pPr>
          </a:lstStyle>
          <a:p>
            <a:pPr eaLnBrk="1" hangingPunct="1"/>
            <a:fld id="{1F2820BA-B3A0-412B-B1F9-C0AC37D2DF06}" type="slidenum">
              <a:rPr lang="en-GB" sz="1200">
                <a:latin typeface="Times New Roman" pitchFamily="18" charset="0"/>
              </a:rPr>
              <a:pPr eaLnBrk="1" hangingPunct="1"/>
              <a:t>73</a:t>
            </a:fld>
            <a:endParaRPr lang="en-GB" sz="120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Tree>
    <p:extLst>
      <p:ext uri="{BB962C8B-B14F-4D97-AF65-F5344CB8AC3E}">
        <p14:creationId xmlns:p14="http://schemas.microsoft.com/office/powerpoint/2010/main" val="98451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7FE95AEC-4CB6-4D7B-803B-6ED4BDA16EA7}" type="slidenum">
              <a:rPr lang="en-US" smtClean="0">
                <a:latin typeface="Times New Roman" pitchFamily="18" charset="0"/>
              </a:rPr>
              <a:pPr/>
              <a:t>11</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xfrm>
            <a:off x="2730500" y="71438"/>
            <a:ext cx="4773613" cy="3579812"/>
          </a:xfrm>
          <a:ln w="12700" cap="flat">
            <a:solidFill>
              <a:schemeClr val="tx1"/>
            </a:solidFill>
          </a:ln>
        </p:spPr>
      </p:sp>
      <p:sp>
        <p:nvSpPr>
          <p:cNvPr id="80900" name="Rectangle 3"/>
          <p:cNvSpPr>
            <a:spLocks noGrp="1" noChangeArrowheads="1"/>
          </p:cNvSpPr>
          <p:nvPr>
            <p:ph type="body" idx="1"/>
          </p:nvPr>
        </p:nvSpPr>
        <p:spPr>
          <a:xfrm>
            <a:off x="1365591" y="3373142"/>
            <a:ext cx="7503432" cy="29891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1" rIns="92061" bIns="46031"/>
          <a:lstStyle/>
          <a:p>
            <a:endParaRPr lang="en-AU"/>
          </a:p>
        </p:txBody>
      </p:sp>
    </p:spTree>
    <p:extLst>
      <p:ext uri="{BB962C8B-B14F-4D97-AF65-F5344CB8AC3E}">
        <p14:creationId xmlns:p14="http://schemas.microsoft.com/office/powerpoint/2010/main" val="25996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5B3483B6-1DD8-433D-8BFD-A1C90E15095C}" type="slidenum">
              <a:rPr lang="en-US" smtClean="0">
                <a:latin typeface="Times New Roman" pitchFamily="18" charset="0"/>
              </a:rPr>
              <a:pPr/>
              <a:t>14</a:t>
            </a:fld>
            <a:endParaRPr lang="en-US">
              <a:latin typeface="Times New Roman" pitchFamily="18" charset="0"/>
            </a:endParaRPr>
          </a:p>
        </p:txBody>
      </p:sp>
      <p:sp>
        <p:nvSpPr>
          <p:cNvPr id="8192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28053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E4D99FD3-960E-42C2-B6A7-38BECD308CDA}" type="slidenum">
              <a:rPr lang="en-US" smtClean="0">
                <a:latin typeface="Times New Roman" pitchFamily="18" charset="0"/>
              </a:rPr>
              <a:pPr/>
              <a:t>15</a:t>
            </a:fld>
            <a:endParaRPr lang="en-US">
              <a:latin typeface="Times New Roman" pitchFamily="18" charset="0"/>
            </a:endParaRPr>
          </a:p>
        </p:txBody>
      </p:sp>
      <p:sp>
        <p:nvSpPr>
          <p:cNvPr id="8294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125463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76501B15-EFB4-42C7-8D74-C075FF6A43A7}" type="slidenum">
              <a:rPr lang="en-US" smtClean="0">
                <a:latin typeface="Times New Roman" pitchFamily="18" charset="0"/>
              </a:rPr>
              <a:pPr/>
              <a:t>18</a:t>
            </a:fld>
            <a:endParaRPr lang="en-US">
              <a:latin typeface="Times New Roman" pitchFamily="18" charset="0"/>
            </a:endParaRPr>
          </a:p>
        </p:txBody>
      </p:sp>
      <p:sp>
        <p:nvSpPr>
          <p:cNvPr id="8397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4217042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C0AA030D-3B44-44D4-ABE8-77C16041BEBB}" type="slidenum">
              <a:rPr lang="en-US" smtClean="0">
                <a:latin typeface="Times New Roman" pitchFamily="18" charset="0"/>
              </a:rPr>
              <a:pPr/>
              <a:t>19</a:t>
            </a:fld>
            <a:endParaRPr lang="en-US">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a:t>Δύο νοσήματα με ίδια επίπτωση μπορεί να έχουν διαφορετικό επιπολασμό αν η μέση διάρκεια του ενός είναι μεγαλύτερη από του άλλου</a:t>
            </a:r>
          </a:p>
          <a:p>
            <a:endParaRPr lang="el-GR" dirty="0"/>
          </a:p>
          <a:p>
            <a:r>
              <a:rPr lang="el-GR" dirty="0"/>
              <a:t>Ο επιπολασμός ενός θανατηφόρου νοσήματος μπορεί να αυξάνεται παρόλο που η επίπτωση παραμένει σταθερή λόγω της βελτίωσης της θεραπευτικής αγωγής </a:t>
            </a:r>
          </a:p>
          <a:p>
            <a:endParaRPr lang="el-GR" dirty="0"/>
          </a:p>
          <a:p>
            <a:endParaRPr lang="el-GR" dirty="0"/>
          </a:p>
        </p:txBody>
      </p:sp>
    </p:spTree>
    <p:extLst>
      <p:ext uri="{BB962C8B-B14F-4D97-AF65-F5344CB8AC3E}">
        <p14:creationId xmlns:p14="http://schemas.microsoft.com/office/powerpoint/2010/main" val="284240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a:t>Click to edit Master title style</a:t>
            </a:r>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18"/>
          <p:cNvSpPr>
            <a:spLocks noGrp="1"/>
          </p:cNvSpPr>
          <p:nvPr>
            <p:ph type="dt" sz="half" idx="10"/>
          </p:nvPr>
        </p:nvSpPr>
        <p:spPr/>
        <p:txBody>
          <a:bodyPr/>
          <a:lstStyle>
            <a:lvl1pPr>
              <a:defRPr/>
            </a:lvl1pPr>
            <a:extLst/>
          </a:lstStyle>
          <a:p>
            <a:pPr>
              <a:defRPr/>
            </a:pPr>
            <a:fld id="{020F94B5-6429-4799-8C4A-AA339636519E}" type="datetime1">
              <a:rPr lang="en-US"/>
              <a:pPr>
                <a:defRPr/>
              </a:pPr>
              <a:t>10/8/2024</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13E01F79-A4A8-4ADB-8B69-BCA9850FA2B2}" type="slidenum">
              <a:rPr lang="en-US"/>
              <a:pPr>
                <a:defRPr/>
              </a:pPr>
              <a:t>‹#›</a:t>
            </a:fld>
            <a:endParaRPr lang="en-US"/>
          </a:p>
        </p:txBody>
      </p:sp>
    </p:spTree>
    <p:extLst>
      <p:ext uri="{BB962C8B-B14F-4D97-AF65-F5344CB8AC3E}">
        <p14:creationId xmlns:p14="http://schemas.microsoft.com/office/powerpoint/2010/main" val="3139318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4C3D23CA-3622-4097-9C5D-01E2D5FFF686}" type="datetime1">
              <a:rPr lang="en-US"/>
              <a:pPr>
                <a:defRPr/>
              </a:pPr>
              <a:t>10/8/2024</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61C3271-01FF-4DFC-9051-D645A71120D6}" type="slidenum">
              <a:rPr lang="en-US"/>
              <a:pPr>
                <a:defRPr/>
              </a:pPr>
              <a:t>‹#›</a:t>
            </a:fld>
            <a:endParaRPr lang="en-US"/>
          </a:p>
        </p:txBody>
      </p:sp>
    </p:spTree>
    <p:extLst>
      <p:ext uri="{BB962C8B-B14F-4D97-AF65-F5344CB8AC3E}">
        <p14:creationId xmlns:p14="http://schemas.microsoft.com/office/powerpoint/2010/main" val="303664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1E9F225D-C992-46FF-943A-95ED51AAB234}" type="datetime1">
              <a:rPr lang="en-US"/>
              <a:pPr>
                <a:defRPr/>
              </a:pPr>
              <a:t>10/8/2024</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624B3A9-814E-4C98-82C0-6760AEFB44A0}" type="slidenum">
              <a:rPr lang="en-US"/>
              <a:pPr>
                <a:defRPr/>
              </a:pPr>
              <a:t>‹#›</a:t>
            </a:fld>
            <a:endParaRPr lang="en-US"/>
          </a:p>
        </p:txBody>
      </p:sp>
    </p:spTree>
    <p:extLst>
      <p:ext uri="{BB962C8B-B14F-4D97-AF65-F5344CB8AC3E}">
        <p14:creationId xmlns:p14="http://schemas.microsoft.com/office/powerpoint/2010/main" val="2826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l-GR"/>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el-GR" noProof="0"/>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r>
              <a:rPr lang="en-US"/>
              <a:t>3ο Πα</a:t>
            </a:r>
            <a:r>
              <a:rPr lang="en-US" err="1"/>
              <a:t>νελλήνιο</a:t>
            </a:r>
            <a:r>
              <a:rPr lang="en-US"/>
              <a:t> </a:t>
            </a:r>
            <a:r>
              <a:rPr lang="en-US" err="1"/>
              <a:t>Συνέδριο</a:t>
            </a:r>
            <a:r>
              <a:rPr lang="en-US"/>
              <a:t> </a:t>
            </a:r>
            <a:r>
              <a:rPr lang="en-US" err="1"/>
              <a:t>γι</a:t>
            </a:r>
            <a:r>
              <a:rPr lang="en-US"/>
              <a:t>α τη Διοίκηση, τα Οικονομικά και τις Πολιτικές Υγείας</a:t>
            </a:r>
          </a:p>
        </p:txBody>
      </p:sp>
      <p:sp>
        <p:nvSpPr>
          <p:cNvPr id="6" name="Rectangle 8"/>
          <p:cNvSpPr>
            <a:spLocks noGrp="1" noChangeArrowheads="1"/>
          </p:cNvSpPr>
          <p:nvPr>
            <p:ph type="sldNum" sz="quarter" idx="12"/>
          </p:nvPr>
        </p:nvSpPr>
        <p:spPr/>
        <p:txBody>
          <a:bodyPr/>
          <a:lstStyle>
            <a:lvl1pPr>
              <a:defRPr/>
            </a:lvl1pPr>
          </a:lstStyle>
          <a:p>
            <a:pPr>
              <a:defRPr/>
            </a:pPr>
            <a:fld id="{42639E36-E502-4834-B5E7-4DA9C3563284}" type="slidenum">
              <a:rPr lang="en-US"/>
              <a:pPr>
                <a:defRPr/>
              </a:pPr>
              <a:t>‹#›</a:t>
            </a:fld>
            <a:endParaRPr lang="en-US"/>
          </a:p>
        </p:txBody>
      </p:sp>
    </p:spTree>
    <p:extLst>
      <p:ext uri="{BB962C8B-B14F-4D97-AF65-F5344CB8AC3E}">
        <p14:creationId xmlns:p14="http://schemas.microsoft.com/office/powerpoint/2010/main" val="76897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D9CFEF04-1B3F-4791-8B1D-DDF671D47FC8}" type="datetime1">
              <a:rPr lang="en-US"/>
              <a:pPr>
                <a:defRPr/>
              </a:pPr>
              <a:t>10/8/2024</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48E3522-AF68-4E37-98B6-493BAF2D712F}" type="slidenum">
              <a:rPr lang="en-US"/>
              <a:pPr>
                <a:defRPr/>
              </a:pPr>
              <a:t>‹#›</a:t>
            </a:fld>
            <a:endParaRPr lang="en-US"/>
          </a:p>
        </p:txBody>
      </p:sp>
    </p:spTree>
    <p:extLst>
      <p:ext uri="{BB962C8B-B14F-4D97-AF65-F5344CB8AC3E}">
        <p14:creationId xmlns:p14="http://schemas.microsoft.com/office/powerpoint/2010/main" val="94511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18C6F022-ECA4-43C5-8A84-2DDCA5F49DB4}" type="datetime1">
              <a:rPr lang="en-US"/>
              <a:pPr>
                <a:defRPr/>
              </a:pPr>
              <a:t>10/8/2024</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C459F103-C1C6-4FE8-86DF-18FE2615188A}" type="slidenum">
              <a:rPr lang="en-US"/>
              <a:pPr>
                <a:defRPr/>
              </a:pPr>
              <a:t>‹#›</a:t>
            </a:fld>
            <a:endParaRPr lang="en-US"/>
          </a:p>
        </p:txBody>
      </p:sp>
    </p:spTree>
    <p:extLst>
      <p:ext uri="{BB962C8B-B14F-4D97-AF65-F5344CB8AC3E}">
        <p14:creationId xmlns:p14="http://schemas.microsoft.com/office/powerpoint/2010/main" val="178570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fld id="{71BA6C71-CC7B-4922-B0FC-B4842ED2BFBC}" type="datetime1">
              <a:rPr lang="en-US"/>
              <a:pPr>
                <a:defRPr/>
              </a:pPr>
              <a:t>10/8/2024</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46BAE1B9-01B6-41ED-8B13-02DFCB6A2A4F}" type="slidenum">
              <a:rPr lang="en-US"/>
              <a:pPr>
                <a:defRPr/>
              </a:pPr>
              <a:t>‹#›</a:t>
            </a:fld>
            <a:endParaRPr lang="en-US"/>
          </a:p>
        </p:txBody>
      </p:sp>
    </p:spTree>
    <p:extLst>
      <p:ext uri="{BB962C8B-B14F-4D97-AF65-F5344CB8AC3E}">
        <p14:creationId xmlns:p14="http://schemas.microsoft.com/office/powerpoint/2010/main" val="43949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4"/>
          <p:cNvSpPr>
            <a:spLocks noGrp="1"/>
          </p:cNvSpPr>
          <p:nvPr>
            <p:ph type="dt" sz="half" idx="10"/>
          </p:nvPr>
        </p:nvSpPr>
        <p:spPr/>
        <p:txBody>
          <a:bodyPr/>
          <a:lstStyle>
            <a:lvl1pPr>
              <a:defRPr/>
            </a:lvl1pPr>
          </a:lstStyle>
          <a:p>
            <a:pPr>
              <a:defRPr/>
            </a:pPr>
            <a:fld id="{C144B3B3-FF88-4F17-8877-A69A815D3AAC}" type="datetime1">
              <a:rPr lang="en-US"/>
              <a:pPr>
                <a:defRPr/>
              </a:pPr>
              <a:t>10/8/2024</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A38AFBE0-A515-4AD0-AA1F-2657595F2C50}" type="slidenum">
              <a:rPr lang="en-US"/>
              <a:pPr>
                <a:defRPr/>
              </a:pPr>
              <a:t>‹#›</a:t>
            </a:fld>
            <a:endParaRPr lang="en-US"/>
          </a:p>
        </p:txBody>
      </p:sp>
    </p:spTree>
    <p:extLst>
      <p:ext uri="{BB962C8B-B14F-4D97-AF65-F5344CB8AC3E}">
        <p14:creationId xmlns:p14="http://schemas.microsoft.com/office/powerpoint/2010/main" val="221682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4"/>
          <p:cNvSpPr>
            <a:spLocks noGrp="1"/>
          </p:cNvSpPr>
          <p:nvPr>
            <p:ph type="dt" sz="half" idx="10"/>
          </p:nvPr>
        </p:nvSpPr>
        <p:spPr/>
        <p:txBody>
          <a:bodyPr/>
          <a:lstStyle>
            <a:lvl1pPr>
              <a:defRPr/>
            </a:lvl1pPr>
          </a:lstStyle>
          <a:p>
            <a:pPr>
              <a:defRPr/>
            </a:pPr>
            <a:fld id="{90FCB173-8780-4099-A966-5DFEA5FB64CE}" type="datetime1">
              <a:rPr lang="en-US"/>
              <a:pPr>
                <a:defRPr/>
              </a:pPr>
              <a:t>10/8/2024</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D77013D-9B21-4DBB-A717-0D1B07050E09}" type="slidenum">
              <a:rPr lang="en-US"/>
              <a:pPr>
                <a:defRPr/>
              </a:pPr>
              <a:t>‹#›</a:t>
            </a:fld>
            <a:endParaRPr lang="en-US"/>
          </a:p>
        </p:txBody>
      </p:sp>
    </p:spTree>
    <p:extLst>
      <p:ext uri="{BB962C8B-B14F-4D97-AF65-F5344CB8AC3E}">
        <p14:creationId xmlns:p14="http://schemas.microsoft.com/office/powerpoint/2010/main" val="101986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Date Placeholder 1"/>
          <p:cNvSpPr>
            <a:spLocks noGrp="1"/>
          </p:cNvSpPr>
          <p:nvPr>
            <p:ph type="dt" sz="half" idx="10"/>
          </p:nvPr>
        </p:nvSpPr>
        <p:spPr/>
        <p:txBody>
          <a:bodyPr/>
          <a:lstStyle>
            <a:lvl1pPr>
              <a:defRPr/>
            </a:lvl1pPr>
            <a:extLst/>
          </a:lstStyle>
          <a:p>
            <a:pPr>
              <a:defRPr/>
            </a:pPr>
            <a:fld id="{C1535C93-495C-4A27-B611-CDC8CAAABA55}" type="datetime1">
              <a:rPr lang="en-US"/>
              <a:pPr>
                <a:defRPr/>
              </a:pPr>
              <a:t>10/8/2024</a:t>
            </a:fld>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C6275100-B04B-4892-AE65-0A94963CF6DD}" type="slidenum">
              <a:rPr lang="en-US"/>
              <a:pPr>
                <a:defRPr/>
              </a:pPr>
              <a:t>‹#›</a:t>
            </a:fld>
            <a:endParaRPr lang="en-US"/>
          </a:p>
        </p:txBody>
      </p:sp>
    </p:spTree>
    <p:extLst>
      <p:ext uri="{BB962C8B-B14F-4D97-AF65-F5344CB8AC3E}">
        <p14:creationId xmlns:p14="http://schemas.microsoft.com/office/powerpoint/2010/main" val="221901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fld id="{7BBD3C19-F350-4BF4-817C-9DF11708BA0E}" type="datetime1">
              <a:rPr lang="en-US"/>
              <a:pPr>
                <a:defRPr/>
              </a:pPr>
              <a:t>10/8/2024</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F0E27944-A3FF-4D9E-9A52-95945B9BE300}" type="slidenum">
              <a:rPr lang="en-US"/>
              <a:pPr>
                <a:defRPr/>
              </a:pPr>
              <a:t>‹#›</a:t>
            </a:fld>
            <a:endParaRPr lang="en-US"/>
          </a:p>
        </p:txBody>
      </p:sp>
    </p:spTree>
    <p:extLst>
      <p:ext uri="{BB962C8B-B14F-4D97-AF65-F5344CB8AC3E}">
        <p14:creationId xmlns:p14="http://schemas.microsoft.com/office/powerpoint/2010/main" val="202454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a:t>Click icon to add picture</a:t>
            </a:r>
          </a:p>
        </p:txBody>
      </p:sp>
      <p:sp>
        <p:nvSpPr>
          <p:cNvPr id="7" name="Date Placeholder 4"/>
          <p:cNvSpPr>
            <a:spLocks noGrp="1"/>
          </p:cNvSpPr>
          <p:nvPr>
            <p:ph type="dt" sz="half" idx="10"/>
          </p:nvPr>
        </p:nvSpPr>
        <p:spPr/>
        <p:txBody>
          <a:bodyPr/>
          <a:lstStyle>
            <a:lvl1pPr>
              <a:defRPr/>
            </a:lvl1pPr>
            <a:extLst/>
          </a:lstStyle>
          <a:p>
            <a:pPr>
              <a:defRPr/>
            </a:pPr>
            <a:fld id="{29B35739-6253-4A54-9AD3-62D7515D4756}" type="datetime1">
              <a:rPr lang="en-US"/>
              <a:pPr>
                <a:defRPr/>
              </a:pPr>
              <a:t>10/8/2024</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3F31325E-2741-4379-BA07-35920963854C}" type="slidenum">
              <a:rPr lang="en-US"/>
              <a:pPr>
                <a:defRPr/>
              </a:pPr>
              <a:t>‹#›</a:t>
            </a:fld>
            <a:endParaRPr lang="en-US"/>
          </a:p>
        </p:txBody>
      </p:sp>
    </p:spTree>
    <p:extLst>
      <p:ext uri="{BB962C8B-B14F-4D97-AF65-F5344CB8AC3E}">
        <p14:creationId xmlns:p14="http://schemas.microsoft.com/office/powerpoint/2010/main" val="406237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a:t>Click to edit Master title style</a:t>
            </a:r>
          </a:p>
        </p:txBody>
      </p:sp>
      <p:sp>
        <p:nvSpPr>
          <p:cNvPr id="3079"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557FF48B-57F5-44F7-B9E8-CD072F756715}" type="datetime1">
              <a:rPr lang="en-US"/>
              <a:pPr>
                <a:defRPr/>
              </a:pPr>
              <a:t>10/8/2024</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9D3A2480-1341-42C0-9EE5-BC5BF3D176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9" r:id="rId1"/>
    <p:sldLayoutId id="2147483962" r:id="rId2"/>
    <p:sldLayoutId id="2147483970" r:id="rId3"/>
    <p:sldLayoutId id="2147483963" r:id="rId4"/>
    <p:sldLayoutId id="2147483964" r:id="rId5"/>
    <p:sldLayoutId id="2147483965" r:id="rId6"/>
    <p:sldLayoutId id="2147483971" r:id="rId7"/>
    <p:sldLayoutId id="2147483966" r:id="rId8"/>
    <p:sldLayoutId id="2147483972" r:id="rId9"/>
    <p:sldLayoutId id="2147483967" r:id="rId10"/>
    <p:sldLayoutId id="2147483968" r:id="rId11"/>
    <p:sldLayoutId id="2147483974" r:id="rId12"/>
  </p:sldLayoutIdLst>
  <p:hf hdr="0" ftr="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Comic Sans MS" pitchFamily="66" charset="0"/>
        </a:defRPr>
      </a:lvl2pPr>
      <a:lvl3pPr algn="l" rtl="0" eaLnBrk="0" fontAlgn="base" hangingPunct="0">
        <a:spcBef>
          <a:spcPct val="0"/>
        </a:spcBef>
        <a:spcAft>
          <a:spcPct val="0"/>
        </a:spcAft>
        <a:defRPr sz="3600" b="1">
          <a:solidFill>
            <a:srgbClr val="FF8D3E"/>
          </a:solidFill>
          <a:latin typeface="Comic Sans MS" pitchFamily="66" charset="0"/>
        </a:defRPr>
      </a:lvl3pPr>
      <a:lvl4pPr algn="l" rtl="0" eaLnBrk="0" fontAlgn="base" hangingPunct="0">
        <a:spcBef>
          <a:spcPct val="0"/>
        </a:spcBef>
        <a:spcAft>
          <a:spcPct val="0"/>
        </a:spcAft>
        <a:defRPr sz="3600" b="1">
          <a:solidFill>
            <a:srgbClr val="FF8D3E"/>
          </a:solidFill>
          <a:latin typeface="Comic Sans MS" pitchFamily="66" charset="0"/>
        </a:defRPr>
      </a:lvl4pPr>
      <a:lvl5pPr algn="l" rtl="0" eaLnBrk="0" fontAlgn="base" hangingPunct="0">
        <a:spcBef>
          <a:spcPct val="0"/>
        </a:spcBef>
        <a:spcAft>
          <a:spcPct val="0"/>
        </a:spcAft>
        <a:defRPr sz="3600" b="1">
          <a:solidFill>
            <a:srgbClr val="FF8D3E"/>
          </a:solidFill>
          <a:latin typeface="Comic Sans MS" pitchFamily="66" charset="0"/>
        </a:defRPr>
      </a:lvl5pPr>
      <a:lvl6pPr marL="457200" algn="l" rtl="0" fontAlgn="base">
        <a:spcBef>
          <a:spcPct val="0"/>
        </a:spcBef>
        <a:spcAft>
          <a:spcPct val="0"/>
        </a:spcAft>
        <a:defRPr sz="3600" b="1">
          <a:solidFill>
            <a:srgbClr val="FF8D3E"/>
          </a:solidFill>
          <a:latin typeface="Comic Sans MS" pitchFamily="66" charset="0"/>
        </a:defRPr>
      </a:lvl6pPr>
      <a:lvl7pPr marL="914400" algn="l" rtl="0" fontAlgn="base">
        <a:spcBef>
          <a:spcPct val="0"/>
        </a:spcBef>
        <a:spcAft>
          <a:spcPct val="0"/>
        </a:spcAft>
        <a:defRPr sz="3600" b="1">
          <a:solidFill>
            <a:srgbClr val="FF8D3E"/>
          </a:solidFill>
          <a:latin typeface="Comic Sans MS" pitchFamily="66" charset="0"/>
        </a:defRPr>
      </a:lvl7pPr>
      <a:lvl8pPr marL="1371600" algn="l" rtl="0" fontAlgn="base">
        <a:spcBef>
          <a:spcPct val="0"/>
        </a:spcBef>
        <a:spcAft>
          <a:spcPct val="0"/>
        </a:spcAft>
        <a:defRPr sz="3600" b="1">
          <a:solidFill>
            <a:srgbClr val="FF8D3E"/>
          </a:solidFill>
          <a:latin typeface="Comic Sans MS" pitchFamily="66" charset="0"/>
        </a:defRPr>
      </a:lvl8pPr>
      <a:lvl9pPr marL="1828800" algn="l" rtl="0" fontAlgn="base">
        <a:spcBef>
          <a:spcPct val="0"/>
        </a:spcBef>
        <a:spcAft>
          <a:spcPct val="0"/>
        </a:spcAft>
        <a:defRPr sz="3600" b="1">
          <a:solidFill>
            <a:srgbClr val="FF8D3E"/>
          </a:solidFill>
          <a:latin typeface="Comic Sans MS" pitchFamily="66"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7.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 Id="rId9" Type="http://schemas.openxmlformats.org/officeDocument/2006/relationships/image" Target="../media/image11.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00" y="76200"/>
            <a:ext cx="9036496" cy="1980034"/>
          </a:xfrm>
        </p:spPr>
        <p:txBody>
          <a:bodyPr>
            <a:noAutofit/>
          </a:bodyPr>
          <a:lstStyle/>
          <a:p>
            <a:r>
              <a:rPr lang="el-GR" sz="3600" b="1" dirty="0">
                <a:solidFill>
                  <a:schemeClr val="accent1"/>
                </a:solidFill>
              </a:rPr>
              <a:t>Στατιστικές μέθοδοι στην Επιδημιολογία (</a:t>
            </a:r>
            <a:r>
              <a:rPr lang="en-US" sz="3600" b="1" dirty="0">
                <a:solidFill>
                  <a:schemeClr val="accent1"/>
                </a:solidFill>
              </a:rPr>
              <a:t>Statistical Methods in Epidemiology</a:t>
            </a:r>
            <a:r>
              <a:rPr lang="el-GR" sz="3600" b="1" dirty="0">
                <a:solidFill>
                  <a:schemeClr val="accent1"/>
                </a:solidFill>
              </a:rPr>
              <a:t>)</a:t>
            </a:r>
            <a:br>
              <a:rPr lang="el-GR" sz="3600" b="1" dirty="0">
                <a:solidFill>
                  <a:schemeClr val="accent1"/>
                </a:solidFill>
              </a:rPr>
            </a:br>
            <a:r>
              <a:rPr lang="el-GR" sz="3600" b="1" dirty="0">
                <a:solidFill>
                  <a:schemeClr val="accent1"/>
                </a:solidFill>
              </a:rPr>
              <a:t/>
            </a:r>
            <a:br>
              <a:rPr lang="el-GR" sz="3600" b="1" dirty="0">
                <a:solidFill>
                  <a:schemeClr val="accent1"/>
                </a:solidFill>
              </a:rPr>
            </a:br>
            <a:r>
              <a:rPr lang="el-GR" sz="2800" dirty="0" err="1">
                <a:solidFill>
                  <a:srgbClr val="FF9900"/>
                </a:solidFill>
              </a:rPr>
              <a:t>Ακαδ</a:t>
            </a:r>
            <a:r>
              <a:rPr lang="el-GR" sz="2800" dirty="0">
                <a:solidFill>
                  <a:srgbClr val="FF9900"/>
                </a:solidFill>
              </a:rPr>
              <a:t>. Έτος </a:t>
            </a:r>
            <a:r>
              <a:rPr lang="el-GR" sz="2800" dirty="0" smtClean="0">
                <a:solidFill>
                  <a:srgbClr val="FF9900"/>
                </a:solidFill>
              </a:rPr>
              <a:t>2024-2025</a:t>
            </a:r>
            <a:endParaRPr lang="el-GR" sz="2800" b="1" dirty="0">
              <a:solidFill>
                <a:srgbClr val="FF9900"/>
              </a:solidFill>
            </a:endParaRPr>
          </a:p>
        </p:txBody>
      </p:sp>
      <p:sp>
        <p:nvSpPr>
          <p:cNvPr id="3" name="Subtitle 2"/>
          <p:cNvSpPr>
            <a:spLocks noGrp="1"/>
          </p:cNvSpPr>
          <p:nvPr>
            <p:ph type="subTitle" idx="1"/>
          </p:nvPr>
        </p:nvSpPr>
        <p:spPr>
          <a:xfrm>
            <a:off x="457200" y="2209798"/>
            <a:ext cx="8492836" cy="3979913"/>
          </a:xfrm>
        </p:spPr>
        <p:txBody>
          <a:bodyPr/>
          <a:lstStyle/>
          <a:p>
            <a:pPr marL="36513" algn="l" eaLnBrk="1" hangingPunct="1">
              <a:lnSpc>
                <a:spcPct val="80000"/>
              </a:lnSpc>
              <a:spcBef>
                <a:spcPct val="0"/>
              </a:spcBef>
            </a:pPr>
            <a:endParaRPr lang="en-US" b="1" dirty="0">
              <a:solidFill>
                <a:schemeClr val="tx1"/>
              </a:solidFill>
            </a:endParaRPr>
          </a:p>
          <a:p>
            <a:pPr algn="l"/>
            <a:r>
              <a:rPr lang="el-GR" sz="2200" b="1" dirty="0">
                <a:solidFill>
                  <a:schemeClr val="tx1"/>
                </a:solidFill>
              </a:rPr>
              <a:t>ΒΟΥΡΛΗ </a:t>
            </a:r>
            <a:r>
              <a:rPr lang="el-GR" sz="2200" b="1" dirty="0" smtClean="0">
                <a:solidFill>
                  <a:schemeClr val="tx1"/>
                </a:solidFill>
              </a:rPr>
              <a:t>ΓΕΩΡΓΙΑ, </a:t>
            </a:r>
            <a:r>
              <a:rPr lang="en-US" sz="2200" b="1" dirty="0" smtClean="0">
                <a:solidFill>
                  <a:schemeClr val="tx1"/>
                </a:solidFill>
              </a:rPr>
              <a:t>PhD</a:t>
            </a:r>
            <a:r>
              <a:rPr lang="el-GR" sz="2200" b="1" dirty="0" smtClean="0">
                <a:solidFill>
                  <a:schemeClr val="tx1"/>
                </a:solidFill>
              </a:rPr>
              <a:t> </a:t>
            </a:r>
          </a:p>
          <a:p>
            <a:pPr algn="l"/>
            <a:r>
              <a:rPr lang="el-GR" b="1" dirty="0" smtClean="0">
                <a:solidFill>
                  <a:schemeClr val="tx1"/>
                </a:solidFill>
              </a:rPr>
              <a:t>(</a:t>
            </a:r>
            <a:r>
              <a:rPr lang="el-GR" b="1" dirty="0">
                <a:solidFill>
                  <a:schemeClr val="tx1"/>
                </a:solidFill>
              </a:rPr>
              <a:t>Θεωρία</a:t>
            </a:r>
            <a:r>
              <a:rPr lang="en-US" b="1" dirty="0">
                <a:solidFill>
                  <a:schemeClr val="tx1"/>
                </a:solidFill>
              </a:rPr>
              <a:t>)</a:t>
            </a:r>
            <a:endParaRPr lang="el-GR" b="1" dirty="0">
              <a:solidFill>
                <a:schemeClr val="tx1"/>
              </a:solidFill>
            </a:endParaRPr>
          </a:p>
          <a:p>
            <a:pPr algn="l"/>
            <a:r>
              <a:rPr lang="el-GR" b="1" dirty="0" smtClean="0">
                <a:solidFill>
                  <a:schemeClr val="tx1"/>
                </a:solidFill>
              </a:rPr>
              <a:t>Ερευνήτρια Γ’, Κέντρο Έρευνας και Εκπαίδευσης στη Δημόσια Υγεία, </a:t>
            </a:r>
            <a:r>
              <a:rPr lang="el-GR" sz="2200" b="1" dirty="0" smtClean="0">
                <a:solidFill>
                  <a:schemeClr val="tx1"/>
                </a:solidFill>
              </a:rPr>
              <a:t>Ακαδημία Αθηνών</a:t>
            </a:r>
            <a:endParaRPr lang="en-US" sz="2200" b="1" dirty="0" smtClean="0">
              <a:solidFill>
                <a:schemeClr val="tx1"/>
              </a:solidFill>
            </a:endParaRPr>
          </a:p>
          <a:p>
            <a:pPr algn="l"/>
            <a:endParaRPr lang="en-US" b="1" dirty="0">
              <a:solidFill>
                <a:schemeClr val="tx1"/>
              </a:solidFill>
            </a:endParaRPr>
          </a:p>
          <a:p>
            <a:pPr algn="l"/>
            <a:endParaRPr lang="el-GR" b="1" dirty="0" smtClean="0">
              <a:solidFill>
                <a:schemeClr val="tx1"/>
              </a:solidFill>
            </a:endParaRPr>
          </a:p>
          <a:p>
            <a:pPr algn="l"/>
            <a:endParaRPr lang="en-US" b="1" dirty="0">
              <a:solidFill>
                <a:schemeClr val="tx1"/>
              </a:solidFill>
            </a:endParaRPr>
          </a:p>
          <a:p>
            <a:pPr algn="l"/>
            <a:r>
              <a:rPr lang="el-GR" sz="2200" b="1" dirty="0" smtClean="0">
                <a:solidFill>
                  <a:schemeClr val="tx1"/>
                </a:solidFill>
              </a:rPr>
              <a:t>ΡΟΥΣΣΟΣ ΣΩΤΗΡΗΣ</a:t>
            </a:r>
            <a:r>
              <a:rPr lang="en-US" sz="2200" b="1" dirty="0">
                <a:solidFill>
                  <a:schemeClr val="tx1"/>
                </a:solidFill>
              </a:rPr>
              <a:t>,</a:t>
            </a:r>
            <a:r>
              <a:rPr lang="el-GR" sz="2200" b="1" dirty="0">
                <a:solidFill>
                  <a:schemeClr val="tx1"/>
                </a:solidFill>
              </a:rPr>
              <a:t> </a:t>
            </a:r>
            <a:r>
              <a:rPr lang="en-US" sz="2200" b="1" dirty="0">
                <a:solidFill>
                  <a:schemeClr val="tx1"/>
                </a:solidFill>
              </a:rPr>
              <a:t>PhD</a:t>
            </a:r>
          </a:p>
          <a:p>
            <a:pPr algn="l"/>
            <a:r>
              <a:rPr lang="el-GR" b="1" dirty="0" smtClean="0">
                <a:solidFill>
                  <a:schemeClr val="tx1"/>
                </a:solidFill>
              </a:rPr>
              <a:t> </a:t>
            </a:r>
            <a:r>
              <a:rPr lang="el-GR" b="1" dirty="0">
                <a:solidFill>
                  <a:schemeClr val="tx1"/>
                </a:solidFill>
              </a:rPr>
              <a:t>(Ασκήσεις</a:t>
            </a:r>
            <a:r>
              <a:rPr lang="en-US" b="1" dirty="0">
                <a:solidFill>
                  <a:schemeClr val="tx1"/>
                </a:solidFill>
              </a:rPr>
              <a:t>)</a:t>
            </a:r>
            <a:endParaRPr lang="el-GR" b="1" dirty="0">
              <a:solidFill>
                <a:schemeClr val="tx1"/>
              </a:solidFill>
            </a:endParaRPr>
          </a:p>
          <a:p>
            <a:pPr algn="l"/>
            <a:r>
              <a:rPr lang="el-GR" b="1" dirty="0">
                <a:solidFill>
                  <a:schemeClr val="tx1"/>
                </a:solidFill>
              </a:rPr>
              <a:t>Επιστημονικός </a:t>
            </a:r>
            <a:r>
              <a:rPr lang="el-GR" b="1" dirty="0" smtClean="0">
                <a:solidFill>
                  <a:schemeClr val="tx1"/>
                </a:solidFill>
              </a:rPr>
              <a:t>Συνεργάτης,</a:t>
            </a:r>
            <a:r>
              <a:rPr lang="en-US" b="1" dirty="0" smtClean="0">
                <a:solidFill>
                  <a:schemeClr val="tx1"/>
                </a:solidFill>
              </a:rPr>
              <a:t> </a:t>
            </a:r>
            <a:r>
              <a:rPr lang="el-GR" b="1" dirty="0">
                <a:solidFill>
                  <a:schemeClr val="tx1"/>
                </a:solidFill>
              </a:rPr>
              <a:t>Εργαστήριο Υγιεινής, Επιδημιολογίας &amp; Ιατρικής Στατιστικής</a:t>
            </a:r>
            <a:endParaRPr lang="en-US" b="1" dirty="0">
              <a:solidFill>
                <a:schemeClr val="tx1"/>
              </a:solidFill>
            </a:endParaRPr>
          </a:p>
          <a:p>
            <a:pPr algn="l"/>
            <a:r>
              <a:rPr lang="el-GR" sz="2200" b="1" dirty="0" smtClean="0">
                <a:solidFill>
                  <a:schemeClr val="tx1"/>
                </a:solidFill>
              </a:rPr>
              <a:t>Ιατρική </a:t>
            </a:r>
            <a:r>
              <a:rPr lang="el-GR" sz="2200" b="1" dirty="0">
                <a:solidFill>
                  <a:schemeClr val="tx1"/>
                </a:solidFill>
              </a:rPr>
              <a:t>Σχολή, ΕΚΠΑ</a:t>
            </a:r>
          </a:p>
          <a:p>
            <a:pPr algn="l"/>
            <a:endParaRPr lang="en-US" b="1" dirty="0">
              <a:solidFill>
                <a:schemeClr val="tx1"/>
              </a:solidFill>
            </a:endParaRPr>
          </a:p>
          <a:p>
            <a:pPr algn="l"/>
            <a:endParaRPr lang="en-US" b="1" dirty="0">
              <a:solidFill>
                <a:schemeClr val="tx1"/>
              </a:solidFill>
            </a:endParaRPr>
          </a:p>
          <a:p>
            <a:pPr algn="l"/>
            <a:endParaRPr lang="el-GR" b="1" dirty="0">
              <a:solidFill>
                <a:schemeClr val="tx1"/>
              </a:solidFill>
            </a:endParaRPr>
          </a:p>
          <a:p>
            <a:pPr marL="36513" algn="l" eaLnBrk="1" hangingPunct="1">
              <a:lnSpc>
                <a:spcPct val="80000"/>
              </a:lnSpc>
              <a:spcBef>
                <a:spcPct val="0"/>
              </a:spcBef>
            </a:pPr>
            <a:endParaRPr lang="el-GR" b="1" dirty="0">
              <a:solidFill>
                <a:schemeClr val="tx1"/>
              </a:solidFill>
            </a:endParaRPr>
          </a:p>
          <a:p>
            <a:pPr marL="36513" algn="l" eaLnBrk="1" hangingPunct="1">
              <a:lnSpc>
                <a:spcPct val="80000"/>
              </a:lnSpc>
              <a:spcBef>
                <a:spcPct val="0"/>
              </a:spcBef>
            </a:pPr>
            <a:endParaRPr lang="el-GR" b="1" dirty="0">
              <a:solidFill>
                <a:schemeClr val="tx1"/>
              </a:solidFill>
            </a:endParaRPr>
          </a:p>
        </p:txBody>
      </p:sp>
      <p:sp>
        <p:nvSpPr>
          <p:cNvPr id="4" name="Subtitle 2"/>
          <p:cNvSpPr txBox="1">
            <a:spLocks/>
          </p:cNvSpPr>
          <p:nvPr/>
        </p:nvSpPr>
        <p:spPr>
          <a:xfrm>
            <a:off x="1403648" y="4437112"/>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l-GR" b="1">
              <a:solidFill>
                <a:schemeClr val="tx1"/>
              </a:solidFill>
            </a:endParaRPr>
          </a:p>
        </p:txBody>
      </p:sp>
    </p:spTree>
    <p:extLst>
      <p:ext uri="{BB962C8B-B14F-4D97-AF65-F5344CB8AC3E}">
        <p14:creationId xmlns:p14="http://schemas.microsoft.com/office/powerpoint/2010/main" val="2501861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p:txBody>
          <a:bodyPr/>
          <a:lstStyle/>
          <a:p>
            <a:pPr>
              <a:defRPr/>
            </a:pPr>
            <a:fld id="{FECFEE6C-DC99-4272-9DD2-46F11B03FCCF}" type="slidenum">
              <a:rPr lang="en-US"/>
              <a:pPr>
                <a:defRPr/>
              </a:pPr>
              <a:t>10</a:t>
            </a:fld>
            <a:endParaRPr lang="en-US"/>
          </a:p>
        </p:txBody>
      </p:sp>
      <p:sp>
        <p:nvSpPr>
          <p:cNvPr id="125954" name="Rectangle 2"/>
          <p:cNvSpPr>
            <a:spLocks noGrp="1" noChangeArrowheads="1"/>
          </p:cNvSpPr>
          <p:nvPr>
            <p:ph type="title"/>
          </p:nvPr>
        </p:nvSpPr>
        <p:spPr>
          <a:xfrm>
            <a:off x="0" y="0"/>
            <a:ext cx="8991600" cy="685800"/>
          </a:xfrm>
        </p:spPr>
        <p:txBody>
          <a:bodyPr/>
          <a:lstStyle/>
          <a:p>
            <a:pPr algn="ctr" eaLnBrk="1" fontAlgn="auto" hangingPunct="1">
              <a:spcAft>
                <a:spcPts val="0"/>
              </a:spcAft>
              <a:defRPr/>
            </a:pPr>
            <a:r>
              <a:rPr lang="el-GR">
                <a:solidFill>
                  <a:srgbClr val="FF6600"/>
                </a:solidFill>
              </a:rPr>
              <a:t>Επίπτωση</a:t>
            </a:r>
            <a:endParaRPr lang="en-GB">
              <a:solidFill>
                <a:srgbClr val="FF6600"/>
              </a:solidFill>
            </a:endParaRPr>
          </a:p>
        </p:txBody>
      </p:sp>
      <p:sp>
        <p:nvSpPr>
          <p:cNvPr id="34826" name="Text Box 9"/>
          <p:cNvSpPr txBox="1">
            <a:spLocks noChangeArrowheads="1"/>
          </p:cNvSpPr>
          <p:nvPr/>
        </p:nvSpPr>
        <p:spPr bwMode="auto">
          <a:xfrm>
            <a:off x="228600" y="2286000"/>
            <a:ext cx="8077200" cy="830263"/>
          </a:xfrm>
          <a:prstGeom prst="rect">
            <a:avLst/>
          </a:prstGeom>
          <a:noFill/>
          <a:ln w="12700">
            <a:noFill/>
            <a:miter lim="800000"/>
            <a:headEnd/>
            <a:tailEnd/>
          </a:ln>
        </p:spPr>
        <p:txBody>
          <a:bodyPr>
            <a:spAutoFit/>
          </a:bodyPr>
          <a:lstStyle/>
          <a:p>
            <a:pPr>
              <a:defRPr/>
            </a:pPr>
            <a:r>
              <a:rPr lang="el-GR" sz="2400" u="sng">
                <a:latin typeface="+mn-lt"/>
              </a:rPr>
              <a:t>Νέες περιπτώσεις νόσου</a:t>
            </a:r>
            <a:r>
              <a:rPr lang="en-US" sz="2400">
                <a:latin typeface="+mn-lt"/>
              </a:rPr>
              <a:t>: </a:t>
            </a:r>
            <a:r>
              <a:rPr lang="el-GR" sz="2400">
                <a:latin typeface="+mn-lt"/>
              </a:rPr>
              <a:t>Για νοσήματα που μπορούν να εμφανιστούν &gt;1 φορές εκτιμούμε την 1</a:t>
            </a:r>
            <a:r>
              <a:rPr lang="el-GR" sz="2400" baseline="30000">
                <a:latin typeface="+mn-lt"/>
              </a:rPr>
              <a:t>η</a:t>
            </a:r>
            <a:r>
              <a:rPr lang="el-GR" sz="2400">
                <a:latin typeface="+mn-lt"/>
              </a:rPr>
              <a:t> εμφάνιση</a:t>
            </a:r>
            <a:endParaRPr lang="en-GB" sz="2400" i="1">
              <a:latin typeface="+mn-lt"/>
            </a:endParaRPr>
          </a:p>
        </p:txBody>
      </p:sp>
      <p:sp>
        <p:nvSpPr>
          <p:cNvPr id="10" name="Rectangle 2"/>
          <p:cNvSpPr txBox="1">
            <a:spLocks noChangeArrowheads="1"/>
          </p:cNvSpPr>
          <p:nvPr/>
        </p:nvSpPr>
        <p:spPr>
          <a:xfrm>
            <a:off x="114300" y="838200"/>
            <a:ext cx="8991600" cy="1181100"/>
          </a:xfrm>
          <a:prstGeom prst="rect">
            <a:avLst/>
          </a:prstGeom>
        </p:spPr>
        <p:txBody>
          <a:bodyPr anchor="b"/>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defRPr/>
            </a:pPr>
            <a:r>
              <a:rPr lang="el-GR" sz="2400">
                <a:solidFill>
                  <a:schemeClr val="tx1"/>
                </a:solidFill>
              </a:rPr>
              <a:t>Εμφάνιση </a:t>
            </a:r>
            <a:r>
              <a:rPr lang="el-GR" sz="2400">
                <a:solidFill>
                  <a:srgbClr val="FF6600"/>
                </a:solidFill>
              </a:rPr>
              <a:t>νέων περιπτώσεων νοσήματος</a:t>
            </a:r>
            <a:r>
              <a:rPr lang="el-GR" sz="2400">
                <a:solidFill>
                  <a:schemeClr val="tx1"/>
                </a:solidFill>
              </a:rPr>
              <a:t> σε έναν </a:t>
            </a:r>
            <a:r>
              <a:rPr lang="el-GR" sz="2400">
                <a:solidFill>
                  <a:srgbClr val="FF6600"/>
                </a:solidFill>
              </a:rPr>
              <a:t>πληθυσμό αναφοράς</a:t>
            </a:r>
            <a:r>
              <a:rPr lang="el-GR" sz="2400">
                <a:solidFill>
                  <a:schemeClr val="tx1"/>
                </a:solidFill>
              </a:rPr>
              <a:t> κατά τη διάρκεια μίας </a:t>
            </a:r>
            <a:r>
              <a:rPr lang="el-GR" sz="2400">
                <a:solidFill>
                  <a:srgbClr val="FF6600"/>
                </a:solidFill>
              </a:rPr>
              <a:t>καθορισμένης χρονικής περιόδου</a:t>
            </a:r>
            <a:endParaRPr lang="en-GB" sz="2400">
              <a:solidFill>
                <a:srgbClr val="FF6600"/>
              </a:solidFill>
            </a:endParaRPr>
          </a:p>
        </p:txBody>
      </p:sp>
      <p:sp>
        <p:nvSpPr>
          <p:cNvPr id="9" name="Text Box 9"/>
          <p:cNvSpPr txBox="1">
            <a:spLocks noChangeArrowheads="1"/>
          </p:cNvSpPr>
          <p:nvPr/>
        </p:nvSpPr>
        <p:spPr bwMode="auto">
          <a:xfrm>
            <a:off x="228600" y="3276600"/>
            <a:ext cx="8077200" cy="1200329"/>
          </a:xfrm>
          <a:prstGeom prst="rect">
            <a:avLst/>
          </a:prstGeom>
          <a:noFill/>
          <a:ln w="12700">
            <a:noFill/>
            <a:miter lim="800000"/>
            <a:headEnd/>
            <a:tailEnd/>
          </a:ln>
        </p:spPr>
        <p:txBody>
          <a:bodyPr>
            <a:spAutoFit/>
          </a:bodyPr>
          <a:lstStyle/>
          <a:p>
            <a:pPr>
              <a:defRPr/>
            </a:pPr>
            <a:r>
              <a:rPr lang="el-GR" sz="2400" u="sng" dirty="0">
                <a:latin typeface="+mn-lt"/>
              </a:rPr>
              <a:t>Πληθυσμός αναφοράς</a:t>
            </a:r>
            <a:r>
              <a:rPr lang="en-US" sz="2400" dirty="0">
                <a:latin typeface="+mn-lt"/>
              </a:rPr>
              <a:t>: </a:t>
            </a:r>
            <a:r>
              <a:rPr lang="el-GR" sz="2400" dirty="0">
                <a:latin typeface="+mn-lt"/>
              </a:rPr>
              <a:t>Άτομα </a:t>
            </a:r>
            <a:r>
              <a:rPr lang="el-GR" sz="2400" dirty="0" smtClean="0">
                <a:latin typeface="+mn-lt"/>
              </a:rPr>
              <a:t>ελεύθερα </a:t>
            </a:r>
            <a:r>
              <a:rPr lang="el-GR" sz="2400" dirty="0">
                <a:latin typeface="+mn-lt"/>
              </a:rPr>
              <a:t>νόσου, σε κίνδυνο </a:t>
            </a:r>
            <a:r>
              <a:rPr lang="en-US" sz="2400" dirty="0">
                <a:latin typeface="+mn-lt"/>
              </a:rPr>
              <a:t>(at risk) </a:t>
            </a:r>
            <a:r>
              <a:rPr lang="el-GR" sz="2400" dirty="0">
                <a:latin typeface="+mn-lt"/>
              </a:rPr>
              <a:t>να εμφανίσουν την </a:t>
            </a:r>
            <a:r>
              <a:rPr lang="el-GR" sz="2400" dirty="0" smtClean="0">
                <a:latin typeface="+mn-lt"/>
              </a:rPr>
              <a:t>νόσο-</a:t>
            </a:r>
            <a:r>
              <a:rPr lang="en-US" sz="2400" dirty="0" smtClean="0"/>
              <a:t>population </a:t>
            </a:r>
            <a:r>
              <a:rPr lang="en-US" sz="2400" dirty="0"/>
              <a:t>at risk (PAR</a:t>
            </a:r>
            <a:r>
              <a:rPr lang="en-US" sz="2400" dirty="0" smtClean="0"/>
              <a:t>)</a:t>
            </a:r>
            <a:r>
              <a:rPr lang="el-GR" sz="2400" dirty="0" smtClean="0"/>
              <a:t>.</a:t>
            </a:r>
            <a:endParaRPr lang="en-US" sz="2400" b="1" dirty="0"/>
          </a:p>
          <a:p>
            <a:pPr>
              <a:defRPr/>
            </a:pPr>
            <a:endParaRPr lang="en-GB" sz="2400" i="1" dirty="0">
              <a:latin typeface="+mn-lt"/>
            </a:endParaRPr>
          </a:p>
        </p:txBody>
      </p:sp>
      <p:sp>
        <p:nvSpPr>
          <p:cNvPr id="11" name="Text Box 9"/>
          <p:cNvSpPr txBox="1">
            <a:spLocks noChangeArrowheads="1"/>
          </p:cNvSpPr>
          <p:nvPr/>
        </p:nvSpPr>
        <p:spPr bwMode="auto">
          <a:xfrm>
            <a:off x="228600" y="4259263"/>
            <a:ext cx="8077200" cy="1569660"/>
          </a:xfrm>
          <a:prstGeom prst="rect">
            <a:avLst/>
          </a:prstGeom>
          <a:noFill/>
          <a:ln w="12700">
            <a:noFill/>
            <a:miter lim="800000"/>
            <a:headEnd/>
            <a:tailEnd/>
          </a:ln>
        </p:spPr>
        <p:txBody>
          <a:bodyPr>
            <a:spAutoFit/>
          </a:bodyPr>
          <a:lstStyle/>
          <a:p>
            <a:pPr>
              <a:defRPr/>
            </a:pPr>
            <a:r>
              <a:rPr lang="el-GR" sz="2400" u="sng">
                <a:latin typeface="+mn-lt"/>
              </a:rPr>
              <a:t>Χρονική περίοδος</a:t>
            </a:r>
            <a:r>
              <a:rPr lang="en-US" sz="2400">
                <a:latin typeface="+mn-lt"/>
              </a:rPr>
              <a:t>: </a:t>
            </a:r>
            <a:r>
              <a:rPr lang="el-GR" sz="2400">
                <a:latin typeface="+mn-lt"/>
              </a:rPr>
              <a:t>Χρονική διάρκεια παρακολούθησης των ατόμων του πληθυσμού αναφοράς.  Παρακολούθηση έως την εμφάνιση της νόσου ή έως την λήξη της χρονικής περιόδου.  </a:t>
            </a:r>
            <a:endParaRPr lang="en-GB" sz="2400" i="1">
              <a:latin typeface="+mn-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p:txBody>
          <a:bodyPr/>
          <a:lstStyle/>
          <a:p>
            <a:pPr>
              <a:defRPr/>
            </a:pPr>
            <a:fld id="{F4F4510D-1DC9-4137-90D7-9D280705B7B4}" type="slidenum">
              <a:rPr lang="en-US"/>
              <a:pPr>
                <a:defRPr/>
              </a:pPr>
              <a:t>11</a:t>
            </a:fld>
            <a:endParaRPr lang="en-US"/>
          </a:p>
        </p:txBody>
      </p:sp>
      <p:sp>
        <p:nvSpPr>
          <p:cNvPr id="125954" name="Rectangle 2"/>
          <p:cNvSpPr>
            <a:spLocks noGrp="1" noChangeArrowheads="1"/>
          </p:cNvSpPr>
          <p:nvPr>
            <p:ph type="title"/>
          </p:nvPr>
        </p:nvSpPr>
        <p:spPr>
          <a:xfrm>
            <a:off x="0" y="0"/>
            <a:ext cx="8991600" cy="685800"/>
          </a:xfrm>
        </p:spPr>
        <p:txBody>
          <a:bodyPr/>
          <a:lstStyle/>
          <a:p>
            <a:pPr algn="ctr" eaLnBrk="1" fontAlgn="auto" hangingPunct="1">
              <a:spcAft>
                <a:spcPts val="0"/>
              </a:spcAft>
              <a:defRPr/>
            </a:pPr>
            <a:r>
              <a:rPr lang="el-GR">
                <a:solidFill>
                  <a:srgbClr val="FF6600"/>
                </a:solidFill>
              </a:rPr>
              <a:t>Δείκτες Επίπτωσης</a:t>
            </a:r>
            <a:endParaRPr lang="en-GB">
              <a:solidFill>
                <a:srgbClr val="FF6600"/>
              </a:solidFill>
            </a:endParaRPr>
          </a:p>
        </p:txBody>
      </p:sp>
      <p:sp>
        <p:nvSpPr>
          <p:cNvPr id="22532" name="Line 3"/>
          <p:cNvSpPr>
            <a:spLocks noChangeShapeType="1"/>
          </p:cNvSpPr>
          <p:nvPr/>
        </p:nvSpPr>
        <p:spPr bwMode="auto">
          <a:xfrm flipH="1">
            <a:off x="2438400" y="1676400"/>
            <a:ext cx="15240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2533" name="Line 4"/>
          <p:cNvSpPr>
            <a:spLocks noChangeShapeType="1"/>
          </p:cNvSpPr>
          <p:nvPr/>
        </p:nvSpPr>
        <p:spPr bwMode="auto">
          <a:xfrm>
            <a:off x="4724400" y="1676400"/>
            <a:ext cx="16764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23" name="Text Box 5"/>
          <p:cNvSpPr txBox="1">
            <a:spLocks noChangeArrowheads="1"/>
          </p:cNvSpPr>
          <p:nvPr/>
        </p:nvSpPr>
        <p:spPr bwMode="auto">
          <a:xfrm>
            <a:off x="609600" y="3429000"/>
            <a:ext cx="3505200" cy="830263"/>
          </a:xfrm>
          <a:prstGeom prst="rect">
            <a:avLst/>
          </a:prstGeom>
          <a:noFill/>
          <a:ln w="12700">
            <a:noFill/>
            <a:miter lim="800000"/>
            <a:headEnd/>
            <a:tailEnd/>
          </a:ln>
        </p:spPr>
        <p:txBody>
          <a:bodyPr>
            <a:spAutoFit/>
          </a:bodyPr>
          <a:lstStyle/>
          <a:p>
            <a:pPr>
              <a:defRPr/>
            </a:pPr>
            <a:r>
              <a:rPr lang="el-GR" sz="2400">
                <a:latin typeface="+mj-lt"/>
              </a:rPr>
              <a:t>Αθροιστική επίπτωση</a:t>
            </a:r>
            <a:r>
              <a:rPr lang="en-US" sz="2400">
                <a:latin typeface="+mj-lt"/>
              </a:rPr>
              <a:t> (cumulative incidence)</a:t>
            </a:r>
            <a:endParaRPr lang="en-GB" sz="2400">
              <a:latin typeface="+mj-lt"/>
            </a:endParaRPr>
          </a:p>
        </p:txBody>
      </p:sp>
      <p:sp>
        <p:nvSpPr>
          <p:cNvPr id="34826" name="Text Box 9"/>
          <p:cNvSpPr txBox="1">
            <a:spLocks noChangeArrowheads="1"/>
          </p:cNvSpPr>
          <p:nvPr/>
        </p:nvSpPr>
        <p:spPr bwMode="auto">
          <a:xfrm>
            <a:off x="5486400" y="3352800"/>
            <a:ext cx="3276600" cy="1200150"/>
          </a:xfrm>
          <a:prstGeom prst="rect">
            <a:avLst/>
          </a:prstGeom>
          <a:noFill/>
          <a:ln w="12700">
            <a:noFill/>
            <a:miter lim="800000"/>
            <a:headEnd/>
            <a:tailEnd/>
          </a:ln>
        </p:spPr>
        <p:txBody>
          <a:bodyPr>
            <a:spAutoFit/>
          </a:bodyPr>
          <a:lstStyle/>
          <a:p>
            <a:pPr>
              <a:defRPr/>
            </a:pPr>
            <a:r>
              <a:rPr lang="el-GR" sz="2400">
                <a:latin typeface="+mj-lt"/>
              </a:rPr>
              <a:t>Ρυθμός επίπτωσης </a:t>
            </a:r>
            <a:endParaRPr lang="en-US" sz="2400">
              <a:latin typeface="+mj-lt"/>
            </a:endParaRPr>
          </a:p>
          <a:p>
            <a:pPr>
              <a:defRPr/>
            </a:pPr>
            <a:r>
              <a:rPr lang="el-GR" sz="2400">
                <a:latin typeface="+mj-lt"/>
              </a:rPr>
              <a:t>(</a:t>
            </a:r>
            <a:r>
              <a:rPr lang="en-US" sz="2400">
                <a:latin typeface="+mj-lt"/>
              </a:rPr>
              <a:t>incidence rate</a:t>
            </a:r>
            <a:r>
              <a:rPr lang="el-GR" sz="2400">
                <a:latin typeface="+mj-lt"/>
              </a:rPr>
              <a:t>)</a:t>
            </a:r>
            <a:endParaRPr lang="en-US" sz="2400">
              <a:latin typeface="+mj-lt"/>
            </a:endParaRPr>
          </a:p>
          <a:p>
            <a:pPr>
              <a:defRPr/>
            </a:pPr>
            <a:endParaRPr lang="en-GB" sz="2400" i="1">
              <a:latin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p:txBody>
          <a:bodyPr/>
          <a:lstStyle/>
          <a:p>
            <a:pPr>
              <a:defRPr/>
            </a:pPr>
            <a:fld id="{C4BB128D-DAD7-4C4F-9B11-7822906B1EBC}" type="slidenum">
              <a:rPr lang="en-US"/>
              <a:pPr>
                <a:defRPr/>
              </a:pPr>
              <a:t>12</a:t>
            </a:fld>
            <a:endParaRPr lang="en-US"/>
          </a:p>
        </p:txBody>
      </p:sp>
      <p:sp>
        <p:nvSpPr>
          <p:cNvPr id="128002" name="Rectangle 2"/>
          <p:cNvSpPr>
            <a:spLocks noGrp="1" noChangeArrowheads="1"/>
          </p:cNvSpPr>
          <p:nvPr>
            <p:ph type="body" idx="1"/>
          </p:nvPr>
        </p:nvSpPr>
        <p:spPr>
          <a:xfrm>
            <a:off x="304800" y="2819400"/>
            <a:ext cx="8382000" cy="3609975"/>
          </a:xfrm>
        </p:spPr>
        <p:txBody>
          <a:bodyPr/>
          <a:lstStyle/>
          <a:p>
            <a:pPr eaLnBrk="1" hangingPunct="1"/>
            <a:r>
              <a:rPr lang="en-AU" sz="2400" b="1"/>
              <a:t>N</a:t>
            </a:r>
            <a:r>
              <a:rPr lang="en-AU" sz="2400" b="1" baseline="-25000"/>
              <a:t>1</a:t>
            </a:r>
            <a:r>
              <a:rPr lang="en-AU" sz="2400" b="1"/>
              <a:t> : </a:t>
            </a:r>
            <a:r>
              <a:rPr lang="el-GR" sz="2400" b="1"/>
              <a:t>Νέες περιπτώσεις νόσου σε συγκεκριμένη χρονική περίοδο</a:t>
            </a:r>
            <a:endParaRPr lang="en-AU" sz="2400" b="1"/>
          </a:p>
          <a:p>
            <a:pPr eaLnBrk="1" hangingPunct="1"/>
            <a:r>
              <a:rPr lang="el-GR" sz="2400" b="1"/>
              <a:t>Ν</a:t>
            </a:r>
            <a:r>
              <a:rPr lang="en-US" sz="2400" b="1"/>
              <a:t>: </a:t>
            </a:r>
            <a:r>
              <a:rPr lang="el-GR" sz="2400" b="1"/>
              <a:t>Αριθμός ατόμων</a:t>
            </a:r>
            <a:r>
              <a:rPr lang="en-US" sz="2400" b="1"/>
              <a:t> </a:t>
            </a:r>
            <a:r>
              <a:rPr lang="el-GR" sz="2400" b="1"/>
              <a:t>πληθυσμού αναφοράς</a:t>
            </a:r>
            <a:endParaRPr lang="en-AU" sz="2400" b="1"/>
          </a:p>
          <a:p>
            <a:pPr eaLnBrk="1" hangingPunct="1"/>
            <a:r>
              <a:rPr lang="en-US" sz="2400" b="1"/>
              <a:t>CI: </a:t>
            </a:r>
            <a:r>
              <a:rPr lang="el-GR" sz="2400" b="1"/>
              <a:t>Αναλογία (0-1, ή 0% - 100%)</a:t>
            </a:r>
          </a:p>
          <a:p>
            <a:pPr eaLnBrk="1" hangingPunct="1"/>
            <a:r>
              <a:rPr lang="el-GR" sz="2400" b="1"/>
              <a:t>Πιθανότητα του να εμφανίσει κάποιο άτομο του πληθυσμού αναφοράς το νόσημα -μέσος κίνδυνος εμφάνισης νόσου στον </a:t>
            </a:r>
            <a:r>
              <a:rPr lang="el-GR" sz="2400" b="1">
                <a:solidFill>
                  <a:srgbClr val="FF6600"/>
                </a:solidFill>
              </a:rPr>
              <a:t>πληθυσμό</a:t>
            </a:r>
            <a:r>
              <a:rPr lang="el-GR" sz="2400" b="1"/>
              <a:t> </a:t>
            </a:r>
            <a:r>
              <a:rPr lang="el-GR" sz="2400" b="1">
                <a:solidFill>
                  <a:srgbClr val="FF6600"/>
                </a:solidFill>
              </a:rPr>
              <a:t>αναφοράς κατά την διάρκεια της χρονικής περιόδου παρακολούθησης</a:t>
            </a:r>
          </a:p>
        </p:txBody>
      </p:sp>
      <p:graphicFrame>
        <p:nvGraphicFramePr>
          <p:cNvPr id="128003" name="Object 2"/>
          <p:cNvGraphicFramePr>
            <a:graphicFrameLocks noChangeAspect="1"/>
          </p:cNvGraphicFramePr>
          <p:nvPr/>
        </p:nvGraphicFramePr>
        <p:xfrm>
          <a:off x="1219200" y="1289050"/>
          <a:ext cx="1420813" cy="1100138"/>
        </p:xfrm>
        <a:graphic>
          <a:graphicData uri="http://schemas.openxmlformats.org/presentationml/2006/ole">
            <mc:AlternateContent xmlns:mc="http://schemas.openxmlformats.org/markup-compatibility/2006">
              <mc:Choice xmlns:v="urn:schemas-microsoft-com:vml" Requires="v">
                <p:oleObj spid="_x0000_s31800" name="Equation" r:id="rId3" imgW="571252" imgH="444307" progId="">
                  <p:embed/>
                </p:oleObj>
              </mc:Choice>
              <mc:Fallback>
                <p:oleObj name="Equation" r:id="rId3" imgW="571252" imgH="444307"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89050"/>
                        <a:ext cx="1420813" cy="110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4"/>
          <p:cNvSpPr>
            <a:spLocks noGrp="1" noChangeArrowheads="1"/>
          </p:cNvSpPr>
          <p:nvPr>
            <p:ph type="title"/>
          </p:nvPr>
        </p:nvSpPr>
        <p:spPr>
          <a:xfrm>
            <a:off x="0" y="533400"/>
            <a:ext cx="9067800" cy="457200"/>
          </a:xfrm>
        </p:spPr>
        <p:txBody>
          <a:bodyPr lIns="90488" tIns="44450" rIns="90488" bIns="44450">
            <a:normAutofit fontScale="90000"/>
          </a:bodyPr>
          <a:lstStyle/>
          <a:p>
            <a:pPr eaLnBrk="1" fontAlgn="auto" hangingPunct="1">
              <a:spcAft>
                <a:spcPts val="0"/>
              </a:spcAft>
              <a:defRPr/>
            </a:pPr>
            <a:r>
              <a:rPr lang="el-GR" sz="3200">
                <a:solidFill>
                  <a:srgbClr val="FF6600"/>
                </a:solidFill>
                <a:effectLst/>
              </a:rPr>
              <a:t>Αθροιστική επίπτωση</a:t>
            </a:r>
            <a:r>
              <a:rPr lang="en-US" sz="3200">
                <a:solidFill>
                  <a:srgbClr val="FF6600"/>
                </a:solidFill>
                <a:effectLst/>
              </a:rPr>
              <a:t> (cumulative incidence</a:t>
            </a:r>
            <a:r>
              <a:rPr lang="el-GR" sz="3200">
                <a:solidFill>
                  <a:srgbClr val="FF6600"/>
                </a:solidFill>
                <a:effectLst/>
              </a:rPr>
              <a:t>, </a:t>
            </a:r>
            <a:r>
              <a:rPr lang="en-US" sz="3200">
                <a:solidFill>
                  <a:srgbClr val="FF6600"/>
                </a:solidFill>
                <a:effectLst/>
              </a:rPr>
              <a:t>CI)</a:t>
            </a:r>
            <a:endParaRPr lang="en-GB" sz="3200">
              <a:solidFill>
                <a:srgbClr val="FF6600"/>
              </a:solidFill>
              <a:effectLst/>
            </a:endParaRPr>
          </a:p>
        </p:txBody>
      </p:sp>
      <p:sp>
        <p:nvSpPr>
          <p:cNvPr id="2" name="TextBox 1"/>
          <p:cNvSpPr txBox="1"/>
          <p:nvPr/>
        </p:nvSpPr>
        <p:spPr>
          <a:xfrm>
            <a:off x="2895600" y="1654175"/>
            <a:ext cx="5751513" cy="369888"/>
          </a:xfrm>
          <a:prstGeom prst="rect">
            <a:avLst/>
          </a:prstGeom>
          <a:noFill/>
        </p:spPr>
        <p:txBody>
          <a:bodyPr wrap="none">
            <a:spAutoFit/>
          </a:bodyPr>
          <a:lstStyle/>
          <a:p>
            <a:pPr>
              <a:defRPr/>
            </a:pPr>
            <a:r>
              <a:rPr lang="el-GR" b="1">
                <a:latin typeface="+mn-lt"/>
              </a:rPr>
              <a:t>Κατά την διάρκεια συγκεκριμένης χρονικής περιόδου</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box(in)">
                                      <p:cBhvr>
                                        <p:cTn id="7" dur="500"/>
                                        <p:tgtEl>
                                          <p:spTgt spid="1280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8002">
                                            <p:txEl>
                                              <p:pRg st="1" end="1"/>
                                            </p:txEl>
                                          </p:spTgt>
                                        </p:tgtEl>
                                        <p:attrNameLst>
                                          <p:attrName>style.visibility</p:attrName>
                                        </p:attrNameLst>
                                      </p:cBhvr>
                                      <p:to>
                                        <p:strVal val="visible"/>
                                      </p:to>
                                    </p:set>
                                    <p:animEffect transition="in" filter="box(in)">
                                      <p:cBhvr>
                                        <p:cTn id="12" dur="500"/>
                                        <p:tgtEl>
                                          <p:spTgt spid="1280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8002">
                                            <p:txEl>
                                              <p:pRg st="2" end="2"/>
                                            </p:txEl>
                                          </p:spTgt>
                                        </p:tgtEl>
                                        <p:attrNameLst>
                                          <p:attrName>style.visibility</p:attrName>
                                        </p:attrNameLst>
                                      </p:cBhvr>
                                      <p:to>
                                        <p:strVal val="visible"/>
                                      </p:to>
                                    </p:set>
                                    <p:animEffect transition="in" filter="box(in)">
                                      <p:cBhvr>
                                        <p:cTn id="17" dur="500"/>
                                        <p:tgtEl>
                                          <p:spTgt spid="1280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28002">
                                            <p:txEl>
                                              <p:pRg st="3" end="3"/>
                                            </p:txEl>
                                          </p:spTgt>
                                        </p:tgtEl>
                                        <p:attrNameLst>
                                          <p:attrName>style.visibility</p:attrName>
                                        </p:attrNameLst>
                                      </p:cBhvr>
                                      <p:to>
                                        <p:strVal val="visible"/>
                                      </p:to>
                                    </p:set>
                                    <p:animEffect transition="in" filter="box(in)">
                                      <p:cBhvr>
                                        <p:cTn id="22" dur="500"/>
                                        <p:tgtEl>
                                          <p:spTgt spid="1280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p:txBody>
          <a:bodyPr/>
          <a:lstStyle/>
          <a:p>
            <a:pPr>
              <a:defRPr/>
            </a:pPr>
            <a:fld id="{C4BB128D-DAD7-4C4F-9B11-7822906B1EBC}" type="slidenum">
              <a:rPr lang="en-US"/>
              <a:pPr>
                <a:defRPr/>
              </a:pPr>
              <a:t>13</a:t>
            </a:fld>
            <a:endParaRPr lang="en-US"/>
          </a:p>
        </p:txBody>
      </p:sp>
      <p:sp>
        <p:nvSpPr>
          <p:cNvPr id="128002" name="Rectangle 2"/>
          <p:cNvSpPr>
            <a:spLocks noGrp="1" noChangeArrowheads="1"/>
          </p:cNvSpPr>
          <p:nvPr>
            <p:ph type="body" idx="1"/>
          </p:nvPr>
        </p:nvSpPr>
        <p:spPr>
          <a:xfrm>
            <a:off x="304800" y="2819400"/>
            <a:ext cx="8382000" cy="3609975"/>
          </a:xfrm>
        </p:spPr>
        <p:txBody>
          <a:bodyPr/>
          <a:lstStyle/>
          <a:p>
            <a:pPr eaLnBrk="1" hangingPunct="1"/>
            <a:r>
              <a:rPr lang="el-GR" sz="2400"/>
              <a:t>Δεν έχει μονάδες χρόνου ωστόσο η διάρκεια παρακολούθησης (καταγραφής των </a:t>
            </a:r>
            <a:r>
              <a:rPr lang="el-GR" sz="2400" err="1"/>
              <a:t>συμβαμάτων</a:t>
            </a:r>
            <a:r>
              <a:rPr lang="el-GR" sz="2400"/>
              <a:t>) πρέπει να αναφέρεται</a:t>
            </a:r>
            <a:r>
              <a:rPr lang="en-US" sz="2400"/>
              <a:t>: a 5 year risk can only be compared with other 5 year risks; not 10 year risks etc. </a:t>
            </a:r>
          </a:p>
          <a:p>
            <a:pPr eaLnBrk="1" hangingPunct="1"/>
            <a:endParaRPr lang="el-GR" sz="2400" b="1">
              <a:solidFill>
                <a:srgbClr val="FF6600"/>
              </a:solidFill>
            </a:endParaRPr>
          </a:p>
        </p:txBody>
      </p:sp>
      <p:graphicFrame>
        <p:nvGraphicFramePr>
          <p:cNvPr id="128003" name="Object 2"/>
          <p:cNvGraphicFramePr>
            <a:graphicFrameLocks noChangeAspect="1"/>
          </p:cNvGraphicFramePr>
          <p:nvPr/>
        </p:nvGraphicFramePr>
        <p:xfrm>
          <a:off x="1219200" y="1289050"/>
          <a:ext cx="1420813" cy="1100138"/>
        </p:xfrm>
        <a:graphic>
          <a:graphicData uri="http://schemas.openxmlformats.org/presentationml/2006/ole">
            <mc:AlternateContent xmlns:mc="http://schemas.openxmlformats.org/markup-compatibility/2006">
              <mc:Choice xmlns:v="urn:schemas-microsoft-com:vml" Requires="v">
                <p:oleObj spid="_x0000_s32824" name="Equation" r:id="rId3" imgW="571252" imgH="444307" progId="">
                  <p:embed/>
                </p:oleObj>
              </mc:Choice>
              <mc:Fallback>
                <p:oleObj name="Equation" r:id="rId3" imgW="571252" imgH="444307"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89050"/>
                        <a:ext cx="1420813" cy="110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4"/>
          <p:cNvSpPr>
            <a:spLocks noGrp="1" noChangeArrowheads="1"/>
          </p:cNvSpPr>
          <p:nvPr>
            <p:ph type="title"/>
          </p:nvPr>
        </p:nvSpPr>
        <p:spPr>
          <a:xfrm>
            <a:off x="0" y="533400"/>
            <a:ext cx="9067800" cy="457200"/>
          </a:xfrm>
        </p:spPr>
        <p:txBody>
          <a:bodyPr lIns="90488" tIns="44450" rIns="90488" bIns="44450">
            <a:normAutofit fontScale="90000"/>
          </a:bodyPr>
          <a:lstStyle/>
          <a:p>
            <a:pPr eaLnBrk="1" fontAlgn="auto" hangingPunct="1">
              <a:spcAft>
                <a:spcPts val="0"/>
              </a:spcAft>
              <a:defRPr/>
            </a:pPr>
            <a:r>
              <a:rPr lang="el-GR" sz="3200">
                <a:solidFill>
                  <a:srgbClr val="FF6600"/>
                </a:solidFill>
                <a:effectLst/>
              </a:rPr>
              <a:t>Αθροιστική επίπτωση</a:t>
            </a:r>
            <a:r>
              <a:rPr lang="en-US" sz="3200">
                <a:solidFill>
                  <a:srgbClr val="FF6600"/>
                </a:solidFill>
                <a:effectLst/>
              </a:rPr>
              <a:t> (cumulative incidence</a:t>
            </a:r>
            <a:r>
              <a:rPr lang="el-GR" sz="3200">
                <a:solidFill>
                  <a:srgbClr val="FF6600"/>
                </a:solidFill>
                <a:effectLst/>
              </a:rPr>
              <a:t>, </a:t>
            </a:r>
            <a:r>
              <a:rPr lang="en-US" sz="3200">
                <a:solidFill>
                  <a:srgbClr val="FF6600"/>
                </a:solidFill>
                <a:effectLst/>
              </a:rPr>
              <a:t>CI)</a:t>
            </a:r>
            <a:endParaRPr lang="en-GB" sz="3200">
              <a:solidFill>
                <a:srgbClr val="FF6600"/>
              </a:solidFill>
              <a:effectLst/>
            </a:endParaRPr>
          </a:p>
        </p:txBody>
      </p:sp>
      <p:sp>
        <p:nvSpPr>
          <p:cNvPr id="2" name="TextBox 1"/>
          <p:cNvSpPr txBox="1"/>
          <p:nvPr/>
        </p:nvSpPr>
        <p:spPr>
          <a:xfrm>
            <a:off x="2895600" y="1654175"/>
            <a:ext cx="5751513" cy="369888"/>
          </a:xfrm>
          <a:prstGeom prst="rect">
            <a:avLst/>
          </a:prstGeom>
          <a:noFill/>
        </p:spPr>
        <p:txBody>
          <a:bodyPr wrap="none">
            <a:spAutoFit/>
          </a:bodyPr>
          <a:lstStyle/>
          <a:p>
            <a:pPr>
              <a:defRPr/>
            </a:pPr>
            <a:r>
              <a:rPr lang="el-GR" b="1">
                <a:latin typeface="+mn-lt"/>
              </a:rPr>
              <a:t>Κατά την διάρκεια συγκεκριμένης χρονικής περιόδου</a:t>
            </a:r>
          </a:p>
        </p:txBody>
      </p:sp>
    </p:spTree>
    <p:extLst>
      <p:ext uri="{BB962C8B-B14F-4D97-AF65-F5344CB8AC3E}">
        <p14:creationId xmlns:p14="http://schemas.microsoft.com/office/powerpoint/2010/main" val="2656529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box(in)">
                                      <p:cBhvr>
                                        <p:cTn id="7" dur="500"/>
                                        <p:tgtEl>
                                          <p:spTgt spid="1280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p:txBody>
          <a:bodyPr/>
          <a:lstStyle/>
          <a:p>
            <a:pPr>
              <a:defRPr/>
            </a:pPr>
            <a:fld id="{826A519C-555D-43F8-BE83-A22207B5D1B6}" type="slidenum">
              <a:rPr lang="en-US"/>
              <a:pPr>
                <a:defRPr/>
              </a:pPr>
              <a:t>14</a:t>
            </a:fld>
            <a:endParaRPr lang="en-US"/>
          </a:p>
        </p:txBody>
      </p:sp>
      <p:sp>
        <p:nvSpPr>
          <p:cNvPr id="23555" name="Line 3"/>
          <p:cNvSpPr>
            <a:spLocks noChangeShapeType="1"/>
          </p:cNvSpPr>
          <p:nvPr/>
        </p:nvSpPr>
        <p:spPr bwMode="auto">
          <a:xfrm flipV="1">
            <a:off x="2438400" y="3429000"/>
            <a:ext cx="3581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56" name="Line 4"/>
          <p:cNvSpPr>
            <a:spLocks noChangeShapeType="1"/>
          </p:cNvSpPr>
          <p:nvPr/>
        </p:nvSpPr>
        <p:spPr bwMode="auto">
          <a:xfrm flipV="1">
            <a:off x="2430463" y="3200400"/>
            <a:ext cx="1684337"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57" name="Line 5"/>
          <p:cNvSpPr>
            <a:spLocks noChangeShapeType="1"/>
          </p:cNvSpPr>
          <p:nvPr/>
        </p:nvSpPr>
        <p:spPr bwMode="auto">
          <a:xfrm flipV="1">
            <a:off x="2438400" y="4191000"/>
            <a:ext cx="3581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58" name="Line 6"/>
          <p:cNvSpPr>
            <a:spLocks noChangeShapeType="1"/>
          </p:cNvSpPr>
          <p:nvPr/>
        </p:nvSpPr>
        <p:spPr bwMode="auto">
          <a:xfrm flipV="1">
            <a:off x="2438400" y="4419600"/>
            <a:ext cx="2286000" cy="635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1080" name="Rectangle 8"/>
          <p:cNvSpPr>
            <a:spLocks noChangeArrowheads="1"/>
          </p:cNvSpPr>
          <p:nvPr/>
        </p:nvSpPr>
        <p:spPr bwMode="auto">
          <a:xfrm>
            <a:off x="-69850" y="762000"/>
            <a:ext cx="9144000" cy="1016000"/>
          </a:xfrm>
          <a:prstGeom prst="rect">
            <a:avLst/>
          </a:prstGeom>
          <a:noFill/>
          <a:ln w="9525">
            <a:noFill/>
            <a:miter lim="800000"/>
            <a:headEnd/>
            <a:tailEnd/>
          </a:ln>
        </p:spPr>
        <p:txBody>
          <a:bodyPr>
            <a:spAutoFit/>
          </a:bodyPr>
          <a:lstStyle/>
          <a:p>
            <a:pPr marL="342900" indent="-342900">
              <a:buClr>
                <a:srgbClr val="FF0000"/>
              </a:buClr>
              <a:buFont typeface="Arial" pitchFamily="34" charset="0"/>
              <a:buChar char="•"/>
              <a:defRPr/>
            </a:pPr>
            <a:r>
              <a:rPr lang="el-GR" sz="2000">
                <a:latin typeface="+mn-lt"/>
              </a:rPr>
              <a:t>Επηρεάζεται από την χρονική περίοδο παρακολούθησης</a:t>
            </a:r>
          </a:p>
          <a:p>
            <a:pPr marL="342900" indent="-342900">
              <a:buClr>
                <a:srgbClr val="FF0000"/>
              </a:buClr>
              <a:buFont typeface="Arial" pitchFamily="34" charset="0"/>
              <a:buChar char="•"/>
              <a:defRPr/>
            </a:pPr>
            <a:r>
              <a:rPr lang="el-GR" sz="2000">
                <a:latin typeface="+mn-lt"/>
              </a:rPr>
              <a:t>Υποθέτει ότι όλα τα άτομα του πληθυσμού αναφοράς παρακολουθούνται για το ίδιο χρονικό διάστημα – κλειστοί πληθυσμοί</a:t>
            </a:r>
            <a:endParaRPr lang="en-US" sz="2000">
              <a:latin typeface="+mn-lt"/>
            </a:endParaRPr>
          </a:p>
        </p:txBody>
      </p:sp>
      <p:sp>
        <p:nvSpPr>
          <p:cNvPr id="23560" name="Line 9"/>
          <p:cNvSpPr>
            <a:spLocks noChangeShapeType="1"/>
          </p:cNvSpPr>
          <p:nvPr/>
        </p:nvSpPr>
        <p:spPr bwMode="auto">
          <a:xfrm flipV="1">
            <a:off x="2438400" y="3657600"/>
            <a:ext cx="2438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1" name="Line 10"/>
          <p:cNvSpPr>
            <a:spLocks noChangeShapeType="1"/>
          </p:cNvSpPr>
          <p:nvPr/>
        </p:nvSpPr>
        <p:spPr bwMode="auto">
          <a:xfrm flipV="1">
            <a:off x="2438400" y="2971800"/>
            <a:ext cx="2438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2" name="Line 11"/>
          <p:cNvSpPr>
            <a:spLocks noChangeShapeType="1"/>
          </p:cNvSpPr>
          <p:nvPr/>
        </p:nvSpPr>
        <p:spPr bwMode="auto">
          <a:xfrm flipV="1">
            <a:off x="2438400" y="4953000"/>
            <a:ext cx="3581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3" name="Line 12"/>
          <p:cNvSpPr>
            <a:spLocks noChangeShapeType="1"/>
          </p:cNvSpPr>
          <p:nvPr/>
        </p:nvSpPr>
        <p:spPr bwMode="auto">
          <a:xfrm flipV="1">
            <a:off x="2438400" y="3962400"/>
            <a:ext cx="2438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4" name="Line 13"/>
          <p:cNvSpPr>
            <a:spLocks noChangeShapeType="1"/>
          </p:cNvSpPr>
          <p:nvPr/>
        </p:nvSpPr>
        <p:spPr bwMode="auto">
          <a:xfrm>
            <a:off x="2362200" y="2590800"/>
            <a:ext cx="0" cy="3429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3565" name="Line 14"/>
          <p:cNvSpPr>
            <a:spLocks noChangeShapeType="1"/>
          </p:cNvSpPr>
          <p:nvPr/>
        </p:nvSpPr>
        <p:spPr bwMode="auto">
          <a:xfrm>
            <a:off x="6019800" y="2667000"/>
            <a:ext cx="0" cy="3429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3566" name="Line 15"/>
          <p:cNvSpPr>
            <a:spLocks noChangeShapeType="1"/>
          </p:cNvSpPr>
          <p:nvPr/>
        </p:nvSpPr>
        <p:spPr bwMode="auto">
          <a:xfrm flipV="1">
            <a:off x="2438400" y="4648200"/>
            <a:ext cx="3581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7" name="Line 16"/>
          <p:cNvSpPr>
            <a:spLocks noChangeShapeType="1"/>
          </p:cNvSpPr>
          <p:nvPr/>
        </p:nvSpPr>
        <p:spPr bwMode="auto">
          <a:xfrm flipV="1">
            <a:off x="2438400" y="5334000"/>
            <a:ext cx="25146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8" name="Line 17"/>
          <p:cNvSpPr>
            <a:spLocks noChangeShapeType="1"/>
          </p:cNvSpPr>
          <p:nvPr/>
        </p:nvSpPr>
        <p:spPr bwMode="auto">
          <a:xfrm flipV="1">
            <a:off x="2438400" y="5562600"/>
            <a:ext cx="30480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9" name="Line 18"/>
          <p:cNvSpPr>
            <a:spLocks noChangeShapeType="1"/>
          </p:cNvSpPr>
          <p:nvPr/>
        </p:nvSpPr>
        <p:spPr bwMode="auto">
          <a:xfrm flipV="1">
            <a:off x="2438400" y="5867400"/>
            <a:ext cx="3581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0" name="Text Box 19"/>
          <p:cNvSpPr txBox="1">
            <a:spLocks noChangeArrowheads="1"/>
          </p:cNvSpPr>
          <p:nvPr/>
        </p:nvSpPr>
        <p:spPr bwMode="auto">
          <a:xfrm>
            <a:off x="4724400" y="272415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00"/>
                </a:solidFill>
                <a:latin typeface="Times New Roman" pitchFamily="18" charset="0"/>
              </a:rPr>
              <a:t>x</a:t>
            </a:r>
          </a:p>
        </p:txBody>
      </p:sp>
      <p:sp>
        <p:nvSpPr>
          <p:cNvPr id="23571" name="Text Box 20"/>
          <p:cNvSpPr txBox="1">
            <a:spLocks noChangeArrowheads="1"/>
          </p:cNvSpPr>
          <p:nvPr/>
        </p:nvSpPr>
        <p:spPr bwMode="auto">
          <a:xfrm>
            <a:off x="3962400" y="29337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00"/>
                </a:solidFill>
                <a:latin typeface="Times New Roman" pitchFamily="18" charset="0"/>
              </a:rPr>
              <a:t>x</a:t>
            </a:r>
          </a:p>
        </p:txBody>
      </p:sp>
      <p:sp>
        <p:nvSpPr>
          <p:cNvPr id="23572" name="Text Box 21"/>
          <p:cNvSpPr txBox="1">
            <a:spLocks noChangeArrowheads="1"/>
          </p:cNvSpPr>
          <p:nvPr/>
        </p:nvSpPr>
        <p:spPr bwMode="auto">
          <a:xfrm>
            <a:off x="4724400" y="340995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00"/>
                </a:solidFill>
                <a:latin typeface="Times New Roman" pitchFamily="18" charset="0"/>
              </a:rPr>
              <a:t>x</a:t>
            </a:r>
          </a:p>
        </p:txBody>
      </p:sp>
      <p:sp>
        <p:nvSpPr>
          <p:cNvPr id="23573" name="Text Box 22"/>
          <p:cNvSpPr txBox="1">
            <a:spLocks noChangeArrowheads="1"/>
          </p:cNvSpPr>
          <p:nvPr/>
        </p:nvSpPr>
        <p:spPr bwMode="auto">
          <a:xfrm>
            <a:off x="4572000" y="417195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00"/>
                </a:solidFill>
                <a:latin typeface="Times New Roman" pitchFamily="18" charset="0"/>
              </a:rPr>
              <a:t>x</a:t>
            </a:r>
          </a:p>
        </p:txBody>
      </p:sp>
      <p:sp>
        <p:nvSpPr>
          <p:cNvPr id="23574" name="Text Box 23"/>
          <p:cNvSpPr txBox="1">
            <a:spLocks noChangeArrowheads="1"/>
          </p:cNvSpPr>
          <p:nvPr/>
        </p:nvSpPr>
        <p:spPr bwMode="auto">
          <a:xfrm>
            <a:off x="4724400" y="50673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00"/>
                </a:solidFill>
                <a:latin typeface="Times New Roman" pitchFamily="18" charset="0"/>
              </a:rPr>
              <a:t>x</a:t>
            </a:r>
          </a:p>
        </p:txBody>
      </p:sp>
      <p:sp>
        <p:nvSpPr>
          <p:cNvPr id="23575" name="Text Box 24"/>
          <p:cNvSpPr txBox="1">
            <a:spLocks noChangeArrowheads="1"/>
          </p:cNvSpPr>
          <p:nvPr/>
        </p:nvSpPr>
        <p:spPr bwMode="auto">
          <a:xfrm>
            <a:off x="4743450" y="371475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00"/>
                </a:solidFill>
                <a:latin typeface="Times New Roman" pitchFamily="18" charset="0"/>
              </a:rPr>
              <a:t>x</a:t>
            </a:r>
          </a:p>
        </p:txBody>
      </p:sp>
      <p:sp>
        <p:nvSpPr>
          <p:cNvPr id="23576" name="Text Box 25"/>
          <p:cNvSpPr txBox="1">
            <a:spLocks noChangeArrowheads="1"/>
          </p:cNvSpPr>
          <p:nvPr/>
        </p:nvSpPr>
        <p:spPr bwMode="auto">
          <a:xfrm>
            <a:off x="5334000" y="52578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00"/>
                </a:solidFill>
                <a:latin typeface="Times New Roman" pitchFamily="18" charset="0"/>
              </a:rPr>
              <a:t>x</a:t>
            </a:r>
          </a:p>
        </p:txBody>
      </p:sp>
      <p:sp>
        <p:nvSpPr>
          <p:cNvPr id="23577" name="Text Box 26"/>
          <p:cNvSpPr txBox="1">
            <a:spLocks noChangeArrowheads="1"/>
          </p:cNvSpPr>
          <p:nvPr/>
        </p:nvSpPr>
        <p:spPr bwMode="auto">
          <a:xfrm>
            <a:off x="6477000" y="5181600"/>
            <a:ext cx="2667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sz="2000" dirty="0">
              <a:solidFill>
                <a:srgbClr val="000066"/>
              </a:solidFill>
              <a:latin typeface="Times New Roman" pitchFamily="18" charset="0"/>
            </a:endParaRPr>
          </a:p>
          <a:p>
            <a:pPr>
              <a:spcBef>
                <a:spcPct val="50000"/>
              </a:spcBef>
            </a:pPr>
            <a:r>
              <a:rPr lang="en-US" sz="2000" dirty="0">
                <a:latin typeface="+mn-lt"/>
              </a:rPr>
              <a:t>x  </a:t>
            </a:r>
            <a:r>
              <a:rPr lang="el-GR" sz="2000" dirty="0" smtClean="0">
                <a:latin typeface="+mn-lt"/>
              </a:rPr>
              <a:t>εμφάνιση </a:t>
            </a:r>
            <a:r>
              <a:rPr lang="el-GR" sz="2000" dirty="0">
                <a:latin typeface="+mn-lt"/>
              </a:rPr>
              <a:t>νόσου</a:t>
            </a:r>
            <a:endParaRPr lang="en-US" sz="2000" dirty="0">
              <a:latin typeface="+mn-lt"/>
            </a:endParaRPr>
          </a:p>
        </p:txBody>
      </p:sp>
      <p:sp>
        <p:nvSpPr>
          <p:cNvPr id="23578" name="Rectangle 27"/>
          <p:cNvSpPr>
            <a:spLocks noChangeArrowheads="1"/>
          </p:cNvSpPr>
          <p:nvPr/>
        </p:nvSpPr>
        <p:spPr bwMode="auto">
          <a:xfrm>
            <a:off x="2305050" y="6119813"/>
            <a:ext cx="11160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FF0000"/>
                </a:solidFill>
                <a:latin typeface="+mn-lt"/>
              </a:rPr>
              <a:t>Month 1</a:t>
            </a:r>
            <a:endParaRPr lang="en-US" sz="2400">
              <a:latin typeface="+mn-lt"/>
            </a:endParaRPr>
          </a:p>
        </p:txBody>
      </p:sp>
      <p:sp>
        <p:nvSpPr>
          <p:cNvPr id="23579" name="Rectangle 28"/>
          <p:cNvSpPr>
            <a:spLocks noChangeArrowheads="1"/>
          </p:cNvSpPr>
          <p:nvPr/>
        </p:nvSpPr>
        <p:spPr bwMode="auto">
          <a:xfrm>
            <a:off x="5886450" y="6107113"/>
            <a:ext cx="11969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FF0000"/>
                </a:solidFill>
                <a:latin typeface="+mn-lt"/>
              </a:rPr>
              <a:t>Month12</a:t>
            </a:r>
            <a:endParaRPr lang="en-US" sz="2400">
              <a:latin typeface="+mn-lt"/>
            </a:endParaRPr>
          </a:p>
        </p:txBody>
      </p:sp>
      <p:sp>
        <p:nvSpPr>
          <p:cNvPr id="23580" name="Text Box 29"/>
          <p:cNvSpPr txBox="1">
            <a:spLocks noChangeArrowheads="1"/>
          </p:cNvSpPr>
          <p:nvPr/>
        </p:nvSpPr>
        <p:spPr bwMode="auto">
          <a:xfrm>
            <a:off x="6248400" y="3500438"/>
            <a:ext cx="2895600" cy="7080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fr-CH" sz="2000">
                <a:latin typeface="+mn-lt"/>
              </a:rPr>
              <a:t>CI = 7/12 </a:t>
            </a:r>
            <a:r>
              <a:rPr lang="el-GR" sz="2000">
                <a:latin typeface="+mn-lt"/>
              </a:rPr>
              <a:t>= 0.58 σε 1 χρόνο</a:t>
            </a:r>
            <a:endParaRPr lang="fr-CH" sz="2000">
              <a:latin typeface="+mn-lt"/>
            </a:endParaRPr>
          </a:p>
        </p:txBody>
      </p:sp>
      <p:sp>
        <p:nvSpPr>
          <p:cNvPr id="29" name="Rectangle 4"/>
          <p:cNvSpPr txBox="1">
            <a:spLocks noChangeArrowheads="1"/>
          </p:cNvSpPr>
          <p:nvPr/>
        </p:nvSpPr>
        <p:spPr>
          <a:xfrm>
            <a:off x="417513" y="76200"/>
            <a:ext cx="8229600" cy="457200"/>
          </a:xfrm>
          <a:prstGeom prst="rect">
            <a:avLst/>
          </a:prstGeom>
          <a:noFill/>
        </p:spPr>
        <p:txBody>
          <a:bodyPr lIns="90488" tIns="44450" rIns="90488" bIns="44450">
            <a:normAutofit fontScale="90000" lnSpcReduction="2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defRPr/>
            </a:pPr>
            <a:r>
              <a:rPr lang="el-GR" sz="3200">
                <a:solidFill>
                  <a:srgbClr val="FF6600"/>
                </a:solidFill>
                <a:effectLst/>
              </a:rPr>
              <a:t>Αθροιστική επίπτωση</a:t>
            </a:r>
            <a:r>
              <a:rPr lang="en-US" sz="3200">
                <a:solidFill>
                  <a:srgbClr val="FF6600"/>
                </a:solidFill>
                <a:effectLst/>
              </a:rPr>
              <a:t> (cumulative incidence)</a:t>
            </a:r>
            <a:endParaRPr lang="en-GB" sz="3200">
              <a:solidFill>
                <a:srgbClr val="FF6600"/>
              </a:solidFill>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p:txBody>
          <a:bodyPr/>
          <a:lstStyle/>
          <a:p>
            <a:pPr>
              <a:defRPr/>
            </a:pPr>
            <a:fld id="{DB9F31D3-3F94-48A6-96B7-53D77A1C7273}" type="slidenum">
              <a:rPr lang="en-US"/>
              <a:pPr>
                <a:defRPr/>
              </a:pPr>
              <a:t>15</a:t>
            </a:fld>
            <a:endParaRPr lang="en-US"/>
          </a:p>
        </p:txBody>
      </p:sp>
      <p:sp>
        <p:nvSpPr>
          <p:cNvPr id="24579" name="Text Box 2"/>
          <p:cNvSpPr txBox="1">
            <a:spLocks noChangeArrowheads="1"/>
          </p:cNvSpPr>
          <p:nvPr/>
        </p:nvSpPr>
        <p:spPr bwMode="auto">
          <a:xfrm>
            <a:off x="990600" y="1771650"/>
            <a:ext cx="762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latin typeface="+mn-lt"/>
              </a:rPr>
              <a:t>A</a:t>
            </a:r>
          </a:p>
          <a:p>
            <a:pPr>
              <a:spcBef>
                <a:spcPct val="50000"/>
              </a:spcBef>
            </a:pPr>
            <a:r>
              <a:rPr lang="en-US" sz="2400">
                <a:latin typeface="+mn-lt"/>
              </a:rPr>
              <a:t>B</a:t>
            </a:r>
          </a:p>
          <a:p>
            <a:pPr>
              <a:spcBef>
                <a:spcPct val="50000"/>
              </a:spcBef>
            </a:pPr>
            <a:r>
              <a:rPr lang="en-US" sz="2400">
                <a:latin typeface="+mn-lt"/>
              </a:rPr>
              <a:t>C</a:t>
            </a:r>
          </a:p>
          <a:p>
            <a:pPr>
              <a:spcBef>
                <a:spcPct val="50000"/>
              </a:spcBef>
            </a:pPr>
            <a:r>
              <a:rPr lang="en-US" sz="2400">
                <a:latin typeface="+mn-lt"/>
              </a:rPr>
              <a:t>D</a:t>
            </a:r>
          </a:p>
          <a:p>
            <a:pPr>
              <a:spcBef>
                <a:spcPct val="50000"/>
              </a:spcBef>
            </a:pPr>
            <a:r>
              <a:rPr lang="en-US" sz="2400">
                <a:latin typeface="+mn-lt"/>
              </a:rPr>
              <a:t>E</a:t>
            </a:r>
          </a:p>
        </p:txBody>
      </p:sp>
      <p:sp>
        <p:nvSpPr>
          <p:cNvPr id="24580" name="Line 3"/>
          <p:cNvSpPr>
            <a:spLocks noChangeShapeType="1"/>
          </p:cNvSpPr>
          <p:nvPr/>
        </p:nvSpPr>
        <p:spPr bwMode="auto">
          <a:xfrm flipV="1">
            <a:off x="2667000" y="2514600"/>
            <a:ext cx="2209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4581" name="Line 4"/>
          <p:cNvSpPr>
            <a:spLocks noChangeShapeType="1"/>
          </p:cNvSpPr>
          <p:nvPr/>
        </p:nvSpPr>
        <p:spPr bwMode="auto">
          <a:xfrm flipV="1">
            <a:off x="1752600" y="3124200"/>
            <a:ext cx="42672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4582" name="Line 5"/>
          <p:cNvSpPr>
            <a:spLocks noChangeShapeType="1"/>
          </p:cNvSpPr>
          <p:nvPr/>
        </p:nvSpPr>
        <p:spPr bwMode="auto">
          <a:xfrm flipV="1">
            <a:off x="2286000" y="3657600"/>
            <a:ext cx="3429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4583" name="Rectangle 6"/>
          <p:cNvSpPr>
            <a:spLocks noChangeArrowheads="1"/>
          </p:cNvSpPr>
          <p:nvPr/>
        </p:nvSpPr>
        <p:spPr bwMode="auto">
          <a:xfrm>
            <a:off x="685800" y="1038225"/>
            <a:ext cx="5984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Times New Roman" pitchFamily="18" charset="0"/>
              </a:rPr>
              <a:t>	</a:t>
            </a:r>
            <a:r>
              <a:rPr lang="en-US" sz="2000">
                <a:latin typeface="+mn-lt"/>
              </a:rPr>
              <a:t>90  91  92  93  94  95  96  97  98  99 00</a:t>
            </a:r>
          </a:p>
        </p:txBody>
      </p:sp>
      <p:sp>
        <p:nvSpPr>
          <p:cNvPr id="24584" name="Line 7"/>
          <p:cNvSpPr>
            <a:spLocks noChangeShapeType="1"/>
          </p:cNvSpPr>
          <p:nvPr/>
        </p:nvSpPr>
        <p:spPr bwMode="auto">
          <a:xfrm flipV="1">
            <a:off x="2286000" y="4191000"/>
            <a:ext cx="1752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4585" name="Text Box 8"/>
          <p:cNvSpPr txBox="1">
            <a:spLocks noChangeArrowheads="1"/>
          </p:cNvSpPr>
          <p:nvPr/>
        </p:nvSpPr>
        <p:spPr bwMode="auto">
          <a:xfrm>
            <a:off x="4878371" y="2204007"/>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rgbClr val="FF0000"/>
                </a:solidFill>
                <a:latin typeface="Times New Roman" pitchFamily="18" charset="0"/>
              </a:rPr>
              <a:t>x</a:t>
            </a:r>
          </a:p>
        </p:txBody>
      </p:sp>
      <p:sp>
        <p:nvSpPr>
          <p:cNvPr id="24586" name="Text Box 9"/>
          <p:cNvSpPr txBox="1">
            <a:spLocks noChangeArrowheads="1"/>
          </p:cNvSpPr>
          <p:nvPr/>
        </p:nvSpPr>
        <p:spPr bwMode="auto">
          <a:xfrm>
            <a:off x="4029075" y="3901281"/>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rgbClr val="FF0000"/>
                </a:solidFill>
                <a:latin typeface="Times New Roman" pitchFamily="18" charset="0"/>
              </a:rPr>
              <a:t>x</a:t>
            </a:r>
          </a:p>
        </p:txBody>
      </p:sp>
      <p:sp>
        <p:nvSpPr>
          <p:cNvPr id="24587" name="Text Box 10"/>
          <p:cNvSpPr txBox="1">
            <a:spLocks noChangeArrowheads="1"/>
          </p:cNvSpPr>
          <p:nvPr/>
        </p:nvSpPr>
        <p:spPr bwMode="auto">
          <a:xfrm>
            <a:off x="7391400" y="17716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000066"/>
                </a:solidFill>
                <a:latin typeface="Times New Roman" pitchFamily="18" charset="0"/>
              </a:rPr>
              <a:t>  </a:t>
            </a:r>
            <a:endParaRPr lang="en-US" sz="2400">
              <a:latin typeface="Times New Roman" pitchFamily="18" charset="0"/>
            </a:endParaRPr>
          </a:p>
        </p:txBody>
      </p:sp>
      <p:sp>
        <p:nvSpPr>
          <p:cNvPr id="24588" name="Rectangle 11"/>
          <p:cNvSpPr>
            <a:spLocks noChangeArrowheads="1"/>
          </p:cNvSpPr>
          <p:nvPr/>
        </p:nvSpPr>
        <p:spPr bwMode="auto">
          <a:xfrm>
            <a:off x="933450" y="4648200"/>
            <a:ext cx="40222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FF0000"/>
                </a:solidFill>
                <a:latin typeface="+mn-lt"/>
              </a:rPr>
              <a:t> </a:t>
            </a:r>
            <a:r>
              <a:rPr lang="el-GR" sz="2400">
                <a:solidFill>
                  <a:srgbClr val="FF0000"/>
                </a:solidFill>
                <a:latin typeface="+mn-lt"/>
              </a:rPr>
              <a:t>    </a:t>
            </a:r>
            <a:r>
              <a:rPr lang="el-GR" sz="2400">
                <a:solidFill>
                  <a:srgbClr val="FF6600"/>
                </a:solidFill>
                <a:latin typeface="+mn-lt"/>
              </a:rPr>
              <a:t>χρόνος παρακολούθησης</a:t>
            </a:r>
            <a:endParaRPr lang="en-US" sz="2400">
              <a:solidFill>
                <a:srgbClr val="FF6600"/>
              </a:solidFill>
              <a:latin typeface="+mn-lt"/>
            </a:endParaRPr>
          </a:p>
          <a:p>
            <a:r>
              <a:rPr lang="en-US" sz="2400">
                <a:solidFill>
                  <a:srgbClr val="FF6600"/>
                </a:solidFill>
                <a:latin typeface="+mn-lt"/>
              </a:rPr>
              <a:t>x </a:t>
            </a:r>
            <a:r>
              <a:rPr lang="el-GR" sz="2400">
                <a:solidFill>
                  <a:srgbClr val="FF6600"/>
                </a:solidFill>
                <a:latin typeface="+mn-lt"/>
              </a:rPr>
              <a:t>  εμφάνιση νόσου</a:t>
            </a:r>
            <a:endParaRPr lang="en-US" sz="2400">
              <a:solidFill>
                <a:srgbClr val="FF6600"/>
              </a:solidFill>
              <a:latin typeface="+mn-lt"/>
            </a:endParaRPr>
          </a:p>
          <a:p>
            <a:endParaRPr lang="en-US" sz="2400">
              <a:solidFill>
                <a:srgbClr val="000066"/>
              </a:solidFill>
              <a:latin typeface="+mn-lt"/>
            </a:endParaRPr>
          </a:p>
        </p:txBody>
      </p:sp>
      <p:sp>
        <p:nvSpPr>
          <p:cNvPr id="24589" name="Line 12"/>
          <p:cNvSpPr>
            <a:spLocks noChangeShapeType="1"/>
          </p:cNvSpPr>
          <p:nvPr/>
        </p:nvSpPr>
        <p:spPr bwMode="auto">
          <a:xfrm>
            <a:off x="914400" y="16002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4590" name="Line 13"/>
          <p:cNvSpPr>
            <a:spLocks noChangeShapeType="1"/>
          </p:cNvSpPr>
          <p:nvPr/>
        </p:nvSpPr>
        <p:spPr bwMode="auto">
          <a:xfrm>
            <a:off x="914400" y="45720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4591" name="Line 14"/>
          <p:cNvSpPr>
            <a:spLocks noChangeShapeType="1"/>
          </p:cNvSpPr>
          <p:nvPr/>
        </p:nvSpPr>
        <p:spPr bwMode="auto">
          <a:xfrm>
            <a:off x="1752600" y="1981200"/>
            <a:ext cx="2209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36880" name="Rectangle 16"/>
          <p:cNvSpPr>
            <a:spLocks noChangeArrowheads="1"/>
          </p:cNvSpPr>
          <p:nvPr/>
        </p:nvSpPr>
        <p:spPr bwMode="auto">
          <a:xfrm>
            <a:off x="76200" y="84138"/>
            <a:ext cx="8101898" cy="954107"/>
          </a:xfrm>
          <a:prstGeom prst="rect">
            <a:avLst/>
          </a:prstGeom>
          <a:noFill/>
          <a:ln w="9525">
            <a:noFill/>
            <a:miter lim="800000"/>
            <a:headEnd/>
            <a:tailEnd/>
          </a:ln>
        </p:spPr>
        <p:txBody>
          <a:bodyPr wrap="none">
            <a:spAutoFit/>
          </a:bodyPr>
          <a:lstStyle/>
          <a:p>
            <a:pPr>
              <a:defRPr/>
            </a:pPr>
            <a:r>
              <a:rPr lang="el-GR" sz="2800" dirty="0" smtClean="0">
                <a:latin typeface="+mn-lt"/>
              </a:rPr>
              <a:t>Στην </a:t>
            </a:r>
            <a:r>
              <a:rPr lang="el-GR" sz="2800" dirty="0">
                <a:latin typeface="+mn-lt"/>
              </a:rPr>
              <a:t>πραγματικότητα ένα πιο ρεαλιστικό σενάριο </a:t>
            </a:r>
          </a:p>
          <a:p>
            <a:pPr>
              <a:defRPr/>
            </a:pPr>
            <a:r>
              <a:rPr lang="el-GR" sz="2800" dirty="0">
                <a:latin typeface="+mn-lt"/>
              </a:rPr>
              <a:t>(δυναμικός πληθυσμός) είναι </a:t>
            </a:r>
            <a:r>
              <a:rPr lang="en-US" sz="2800" dirty="0">
                <a:latin typeface="+mn-lt"/>
              </a:rPr>
              <a:t>:</a:t>
            </a:r>
          </a:p>
        </p:txBody>
      </p:sp>
      <p:sp>
        <p:nvSpPr>
          <p:cNvPr id="24593" name="Text Box 18"/>
          <p:cNvSpPr txBox="1">
            <a:spLocks noChangeArrowheads="1"/>
          </p:cNvSpPr>
          <p:nvPr/>
        </p:nvSpPr>
        <p:spPr bwMode="auto">
          <a:xfrm>
            <a:off x="4114800" y="1752600"/>
            <a:ext cx="1125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000">
                <a:solidFill>
                  <a:srgbClr val="FF0000"/>
                </a:solidFill>
                <a:latin typeface="+mn-lt"/>
              </a:rPr>
              <a:t>θάνατος</a:t>
            </a:r>
            <a:endParaRPr lang="en-US" sz="2000">
              <a:solidFill>
                <a:srgbClr val="FF0000"/>
              </a:solidFill>
              <a:latin typeface="+mn-lt"/>
            </a:endParaRPr>
          </a:p>
        </p:txBody>
      </p:sp>
      <p:sp>
        <p:nvSpPr>
          <p:cNvPr id="24594" name="Text Box 19"/>
          <p:cNvSpPr txBox="1">
            <a:spLocks noChangeArrowheads="1"/>
          </p:cNvSpPr>
          <p:nvPr/>
        </p:nvSpPr>
        <p:spPr bwMode="auto">
          <a:xfrm>
            <a:off x="5715000" y="3429000"/>
            <a:ext cx="349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000">
                <a:solidFill>
                  <a:srgbClr val="FF0000"/>
                </a:solidFill>
                <a:latin typeface="+mn-lt"/>
              </a:rPr>
              <a:t>Χάθηκε από παρακολούθηση</a:t>
            </a:r>
            <a:endParaRPr lang="en-US" sz="2000">
              <a:solidFill>
                <a:srgbClr val="FF0000"/>
              </a:solidFill>
              <a:latin typeface="+mn-lt"/>
            </a:endParaRPr>
          </a:p>
        </p:txBody>
      </p:sp>
      <p:cxnSp>
        <p:nvCxnSpPr>
          <p:cNvPr id="3" name="Straight Connector 2"/>
          <p:cNvCxnSpPr/>
          <p:nvPr/>
        </p:nvCxnSpPr>
        <p:spPr>
          <a:xfrm>
            <a:off x="983530" y="4953000"/>
            <a:ext cx="304800" cy="6354"/>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p:txBody>
          <a:bodyPr/>
          <a:lstStyle/>
          <a:p>
            <a:pPr>
              <a:defRPr/>
            </a:pPr>
            <a:fld id="{C4BB128D-DAD7-4C4F-9B11-7822906B1EBC}" type="slidenum">
              <a:rPr lang="en-US"/>
              <a:pPr>
                <a:defRPr/>
              </a:pPr>
              <a:t>16</a:t>
            </a:fld>
            <a:endParaRPr lang="en-US"/>
          </a:p>
        </p:txBody>
      </p:sp>
      <p:sp>
        <p:nvSpPr>
          <p:cNvPr id="128002" name="Rectangle 2"/>
          <p:cNvSpPr>
            <a:spLocks noGrp="1" noChangeArrowheads="1"/>
          </p:cNvSpPr>
          <p:nvPr>
            <p:ph type="body" idx="1"/>
          </p:nvPr>
        </p:nvSpPr>
        <p:spPr>
          <a:xfrm>
            <a:off x="265113" y="2514600"/>
            <a:ext cx="8382000" cy="3609975"/>
          </a:xfrm>
        </p:spPr>
        <p:txBody>
          <a:bodyPr/>
          <a:lstStyle/>
          <a:p>
            <a:pPr lvl="0"/>
            <a:r>
              <a:rPr lang="el-GR" sz="2400"/>
              <a:t>Δεν λαμβάνει υπόψη ΠΟΤΕ εμφανίστηκε η νόσος</a:t>
            </a:r>
          </a:p>
          <a:p>
            <a:pPr lvl="0"/>
            <a:endParaRPr lang="el-GR" sz="2400"/>
          </a:p>
          <a:p>
            <a:pPr lvl="0"/>
            <a:r>
              <a:rPr lang="el-GR" sz="2400"/>
              <a:t>Δεν μπορεί να χρησιμοποιηθεί ως δείκτης μέτρησης συχνότητας εμφάνισης νόσου όταν εξετάζονται παράγοντες κινδύνου που αλλάζουν με τον χρόνο (</a:t>
            </a:r>
            <a:r>
              <a:rPr lang="en-US" sz="2400"/>
              <a:t>time-dependent </a:t>
            </a:r>
            <a:r>
              <a:rPr lang="el-GR" sz="2400"/>
              <a:t>) (π.χ. κάπνισμα, ηλικία)</a:t>
            </a:r>
          </a:p>
        </p:txBody>
      </p:sp>
      <p:graphicFrame>
        <p:nvGraphicFramePr>
          <p:cNvPr id="128003" name="Object 2"/>
          <p:cNvGraphicFramePr>
            <a:graphicFrameLocks noChangeAspect="1"/>
          </p:cNvGraphicFramePr>
          <p:nvPr/>
        </p:nvGraphicFramePr>
        <p:xfrm>
          <a:off x="1219200" y="1289050"/>
          <a:ext cx="1420813" cy="1100138"/>
        </p:xfrm>
        <a:graphic>
          <a:graphicData uri="http://schemas.openxmlformats.org/presentationml/2006/ole">
            <mc:AlternateContent xmlns:mc="http://schemas.openxmlformats.org/markup-compatibility/2006">
              <mc:Choice xmlns:v="urn:schemas-microsoft-com:vml" Requires="v">
                <p:oleObj spid="_x0000_s37944" name="Equation" r:id="rId3" imgW="571252" imgH="444307" progId="">
                  <p:embed/>
                </p:oleObj>
              </mc:Choice>
              <mc:Fallback>
                <p:oleObj name="Equation" r:id="rId3" imgW="571252" imgH="444307"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89050"/>
                        <a:ext cx="1420813" cy="110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4"/>
          <p:cNvSpPr>
            <a:spLocks noGrp="1" noChangeArrowheads="1"/>
          </p:cNvSpPr>
          <p:nvPr>
            <p:ph type="title"/>
          </p:nvPr>
        </p:nvSpPr>
        <p:spPr>
          <a:xfrm>
            <a:off x="0" y="533400"/>
            <a:ext cx="9067800" cy="457200"/>
          </a:xfrm>
        </p:spPr>
        <p:txBody>
          <a:bodyPr lIns="90488" tIns="44450" rIns="90488" bIns="44450">
            <a:normAutofit fontScale="90000"/>
          </a:bodyPr>
          <a:lstStyle/>
          <a:p>
            <a:pPr eaLnBrk="1" fontAlgn="auto" hangingPunct="1">
              <a:spcAft>
                <a:spcPts val="0"/>
              </a:spcAft>
              <a:defRPr/>
            </a:pPr>
            <a:r>
              <a:rPr lang="el-GR" sz="3200">
                <a:solidFill>
                  <a:srgbClr val="FF6600"/>
                </a:solidFill>
                <a:effectLst/>
              </a:rPr>
              <a:t>Αθροιστική επίπτωση</a:t>
            </a:r>
            <a:r>
              <a:rPr lang="en-US" sz="3200">
                <a:solidFill>
                  <a:srgbClr val="FF6600"/>
                </a:solidFill>
                <a:effectLst/>
              </a:rPr>
              <a:t> (cumulative incidence</a:t>
            </a:r>
            <a:r>
              <a:rPr lang="el-GR" sz="3200">
                <a:solidFill>
                  <a:srgbClr val="FF6600"/>
                </a:solidFill>
                <a:effectLst/>
              </a:rPr>
              <a:t>, </a:t>
            </a:r>
            <a:r>
              <a:rPr lang="en-US" sz="3200">
                <a:solidFill>
                  <a:srgbClr val="FF6600"/>
                </a:solidFill>
                <a:effectLst/>
              </a:rPr>
              <a:t>CI)</a:t>
            </a:r>
            <a:endParaRPr lang="en-GB" sz="3200">
              <a:solidFill>
                <a:srgbClr val="FF6600"/>
              </a:solidFill>
              <a:effectLst/>
            </a:endParaRPr>
          </a:p>
        </p:txBody>
      </p:sp>
      <p:sp>
        <p:nvSpPr>
          <p:cNvPr id="2" name="TextBox 1"/>
          <p:cNvSpPr txBox="1"/>
          <p:nvPr/>
        </p:nvSpPr>
        <p:spPr>
          <a:xfrm>
            <a:off x="2895600" y="1654175"/>
            <a:ext cx="5751513" cy="369888"/>
          </a:xfrm>
          <a:prstGeom prst="rect">
            <a:avLst/>
          </a:prstGeom>
          <a:noFill/>
        </p:spPr>
        <p:txBody>
          <a:bodyPr wrap="none">
            <a:spAutoFit/>
          </a:bodyPr>
          <a:lstStyle/>
          <a:p>
            <a:pPr>
              <a:defRPr/>
            </a:pPr>
            <a:r>
              <a:rPr lang="el-GR" b="1">
                <a:latin typeface="+mn-lt"/>
              </a:rPr>
              <a:t>Κατά την διάρκεια συγκεκριμένης χρονικής περιόδου</a:t>
            </a:r>
          </a:p>
        </p:txBody>
      </p:sp>
    </p:spTree>
    <p:extLst>
      <p:ext uri="{BB962C8B-B14F-4D97-AF65-F5344CB8AC3E}">
        <p14:creationId xmlns:p14="http://schemas.microsoft.com/office/powerpoint/2010/main" val="10789336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0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28002">
                                            <p:txEl>
                                              <p:pRg st="0" end="0"/>
                                            </p:txEl>
                                          </p:spTgt>
                                        </p:tgtEl>
                                        <p:attrNameLst>
                                          <p:attrName>style.visibility</p:attrName>
                                        </p:attrNameLst>
                                      </p:cBhvr>
                                      <p:to>
                                        <p:strVal val="visible"/>
                                      </p:to>
                                    </p:set>
                                    <p:animEffect transition="in" filter="box(in)">
                                      <p:cBhvr>
                                        <p:cTn id="13" dur="500"/>
                                        <p:tgtEl>
                                          <p:spTgt spid="12800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28002">
                                            <p:txEl>
                                              <p:pRg st="2" end="2"/>
                                            </p:txEl>
                                          </p:spTgt>
                                        </p:tgtEl>
                                        <p:attrNameLst>
                                          <p:attrName>style.visibility</p:attrName>
                                        </p:attrNameLst>
                                      </p:cBhvr>
                                      <p:to>
                                        <p:strVal val="visible"/>
                                      </p:to>
                                    </p:set>
                                    <p:animEffect transition="in" filter="box(in)">
                                      <p:cBhvr>
                                        <p:cTn id="18" dur="500"/>
                                        <p:tgtEl>
                                          <p:spTgt spid="1280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p:txBody>
          <a:bodyPr/>
          <a:lstStyle/>
          <a:p>
            <a:pPr>
              <a:defRPr/>
            </a:pPr>
            <a:fld id="{19830E2F-FF0C-4DBB-A97D-3FE86B9D8B9D}" type="slidenum">
              <a:rPr lang="en-US"/>
              <a:pPr>
                <a:defRPr/>
              </a:pPr>
              <a:t>17</a:t>
            </a:fld>
            <a:endParaRPr lang="en-US"/>
          </a:p>
        </p:txBody>
      </p:sp>
      <p:sp>
        <p:nvSpPr>
          <p:cNvPr id="130050" name="Rectangle 2"/>
          <p:cNvSpPr>
            <a:spLocks noGrp="1" noChangeArrowheads="1"/>
          </p:cNvSpPr>
          <p:nvPr>
            <p:ph type="title"/>
          </p:nvPr>
        </p:nvSpPr>
        <p:spPr>
          <a:xfrm>
            <a:off x="0" y="0"/>
            <a:ext cx="9144000" cy="762000"/>
          </a:xfrm>
        </p:spPr>
        <p:txBody>
          <a:bodyPr/>
          <a:lstStyle/>
          <a:p>
            <a:pPr algn="ctr" eaLnBrk="1" fontAlgn="auto" hangingPunct="1">
              <a:spcAft>
                <a:spcPts val="0"/>
              </a:spcAft>
              <a:defRPr/>
            </a:pPr>
            <a:r>
              <a:rPr lang="el-GR">
                <a:solidFill>
                  <a:srgbClr val="FF6600"/>
                </a:solidFill>
                <a:latin typeface="+mn-lt"/>
              </a:rPr>
              <a:t>Ρυθμός επίπτωσης</a:t>
            </a:r>
            <a:r>
              <a:rPr lang="en-US">
                <a:solidFill>
                  <a:srgbClr val="FF6600"/>
                </a:solidFill>
                <a:latin typeface="+mn-lt"/>
              </a:rPr>
              <a:t> (Incidence Rate)</a:t>
            </a:r>
          </a:p>
        </p:txBody>
      </p:sp>
      <p:sp>
        <p:nvSpPr>
          <p:cNvPr id="130051" name="Rectangle 3"/>
          <p:cNvSpPr>
            <a:spLocks noGrp="1" noChangeArrowheads="1"/>
          </p:cNvSpPr>
          <p:nvPr>
            <p:ph type="body" idx="1"/>
          </p:nvPr>
        </p:nvSpPr>
        <p:spPr>
          <a:xfrm>
            <a:off x="0" y="2286000"/>
            <a:ext cx="9180513" cy="3810000"/>
          </a:xfrm>
        </p:spPr>
        <p:txBody>
          <a:bodyPr>
            <a:normAutofit fontScale="92500" lnSpcReduction="10000"/>
          </a:bodyPr>
          <a:lstStyle/>
          <a:p>
            <a:pPr marL="265176" indent="-265176" eaLnBrk="1" fontAlgn="auto" hangingPunct="1">
              <a:lnSpc>
                <a:spcPct val="80000"/>
              </a:lnSpc>
              <a:spcAft>
                <a:spcPts val="0"/>
              </a:spcAft>
              <a:buFont typeface="Wingdings 2"/>
              <a:buChar char=""/>
              <a:defRPr/>
            </a:pPr>
            <a:r>
              <a:rPr lang="en-AU" sz="2400" b="1"/>
              <a:t>N</a:t>
            </a:r>
            <a:r>
              <a:rPr lang="en-AU" sz="2400" b="1" baseline="-25000"/>
              <a:t>1</a:t>
            </a:r>
            <a:r>
              <a:rPr lang="en-AU" sz="2400" b="1"/>
              <a:t> : </a:t>
            </a:r>
            <a:r>
              <a:rPr lang="el-GR" sz="2400" b="1"/>
              <a:t>Νέες περιπτώσεις συμβάματος σε συγκεκριμένη χρονική περίοδο</a:t>
            </a:r>
          </a:p>
          <a:p>
            <a:pPr marL="265176" indent="-265176" eaLnBrk="1" fontAlgn="auto" hangingPunct="1">
              <a:lnSpc>
                <a:spcPct val="80000"/>
              </a:lnSpc>
              <a:spcAft>
                <a:spcPts val="0"/>
              </a:spcAft>
              <a:buFont typeface="Wingdings 2"/>
              <a:buChar char=""/>
              <a:defRPr/>
            </a:pPr>
            <a:endParaRPr lang="en-AU" sz="2400" b="1"/>
          </a:p>
          <a:p>
            <a:pPr marL="265176" indent="-265176" eaLnBrk="1" fontAlgn="auto" hangingPunct="1">
              <a:lnSpc>
                <a:spcPct val="80000"/>
              </a:lnSpc>
              <a:spcAft>
                <a:spcPts val="0"/>
              </a:spcAft>
              <a:buFont typeface="Wingdings 2"/>
              <a:buChar char=""/>
              <a:defRPr/>
            </a:pPr>
            <a:r>
              <a:rPr lang="en-US" sz="2400" b="1"/>
              <a:t>PT</a:t>
            </a:r>
            <a:r>
              <a:rPr lang="el-GR" sz="2400" b="1"/>
              <a:t> </a:t>
            </a:r>
            <a:r>
              <a:rPr lang="en-US" sz="2400" b="1"/>
              <a:t>: Person-Time = </a:t>
            </a:r>
            <a:r>
              <a:rPr lang="el-GR" sz="2400" b="1"/>
              <a:t>Συνολικός </a:t>
            </a:r>
            <a:r>
              <a:rPr lang="el-GR" sz="2400" b="1" err="1"/>
              <a:t>ανθρωπο</a:t>
            </a:r>
            <a:r>
              <a:rPr lang="el-GR" sz="2400" b="1"/>
              <a:t>-χρόνος παρακολούθησης των ατόμων του πληθυσμού αναφοράς χωρίς την νόσο (</a:t>
            </a:r>
            <a:r>
              <a:rPr lang="en-US" sz="2400" b="1"/>
              <a:t>at risk)</a:t>
            </a:r>
            <a:endParaRPr lang="el-GR" sz="2400" b="1"/>
          </a:p>
          <a:p>
            <a:pPr marL="265176" indent="-265176" eaLnBrk="1" fontAlgn="auto" hangingPunct="1">
              <a:lnSpc>
                <a:spcPct val="80000"/>
              </a:lnSpc>
              <a:spcAft>
                <a:spcPts val="0"/>
              </a:spcAft>
              <a:buFont typeface="Wingdings 2"/>
              <a:buChar char=""/>
              <a:defRPr/>
            </a:pPr>
            <a:endParaRPr lang="el-GR" sz="2400" b="1"/>
          </a:p>
          <a:p>
            <a:pPr marL="265176" indent="-265176" eaLnBrk="1" fontAlgn="auto" hangingPunct="1">
              <a:lnSpc>
                <a:spcPct val="80000"/>
              </a:lnSpc>
              <a:spcAft>
                <a:spcPts val="0"/>
              </a:spcAft>
              <a:buFont typeface="Wingdings 2"/>
              <a:buChar char=""/>
              <a:defRPr/>
            </a:pPr>
            <a:r>
              <a:rPr lang="el-GR" sz="2400" b="1"/>
              <a:t>Μονάδες</a:t>
            </a:r>
            <a:r>
              <a:rPr lang="en-US" sz="2400" b="1"/>
              <a:t>: 1/</a:t>
            </a:r>
            <a:r>
              <a:rPr lang="el-GR" sz="2400" b="1"/>
              <a:t>(χρόνος), Τιμές</a:t>
            </a:r>
            <a:r>
              <a:rPr lang="en-US" sz="2400" b="1"/>
              <a:t>: 0 – </a:t>
            </a:r>
            <a:r>
              <a:rPr lang="el-GR" sz="2400" b="1"/>
              <a:t>άπειρο</a:t>
            </a:r>
          </a:p>
          <a:p>
            <a:pPr marL="265176" indent="-265176" eaLnBrk="1" fontAlgn="auto" hangingPunct="1">
              <a:lnSpc>
                <a:spcPct val="80000"/>
              </a:lnSpc>
              <a:spcAft>
                <a:spcPts val="0"/>
              </a:spcAft>
              <a:buFont typeface="Wingdings 2"/>
              <a:buChar char=""/>
              <a:defRPr/>
            </a:pPr>
            <a:endParaRPr lang="el-GR" sz="2400" b="1"/>
          </a:p>
          <a:p>
            <a:pPr marL="265176" indent="-265176" eaLnBrk="1" fontAlgn="auto" hangingPunct="1">
              <a:lnSpc>
                <a:spcPct val="80000"/>
              </a:lnSpc>
              <a:spcAft>
                <a:spcPts val="0"/>
              </a:spcAft>
              <a:buFont typeface="Wingdings 2"/>
              <a:buChar char=""/>
              <a:defRPr/>
            </a:pPr>
            <a:r>
              <a:rPr lang="el-GR" sz="2400" b="1"/>
              <a:t>Εκφράζεται συνήθως σε πολλαπλάσια 100, 1000 κτλ. του ανθρωποχρόνου</a:t>
            </a:r>
          </a:p>
          <a:p>
            <a:pPr marL="265176" indent="-265176" eaLnBrk="1" fontAlgn="auto" hangingPunct="1">
              <a:lnSpc>
                <a:spcPct val="80000"/>
              </a:lnSpc>
              <a:spcAft>
                <a:spcPts val="0"/>
              </a:spcAft>
              <a:buFont typeface="Wingdings 2"/>
              <a:buChar char=""/>
              <a:defRPr/>
            </a:pPr>
            <a:endParaRPr lang="en-US" sz="2400" b="1"/>
          </a:p>
          <a:p>
            <a:pPr marL="265176" indent="-265176" eaLnBrk="1" fontAlgn="auto" hangingPunct="1">
              <a:lnSpc>
                <a:spcPct val="80000"/>
              </a:lnSpc>
              <a:spcAft>
                <a:spcPts val="0"/>
              </a:spcAft>
              <a:buFont typeface="Wingdings 2"/>
              <a:buChar char=""/>
              <a:defRPr/>
            </a:pPr>
            <a:r>
              <a:rPr lang="el-GR" sz="2400" b="1"/>
              <a:t>Μονάδα χρόνου (μήνας, έτος κτλ)</a:t>
            </a:r>
            <a:r>
              <a:rPr lang="en-US" sz="2400" b="1"/>
              <a:t>: </a:t>
            </a:r>
            <a:r>
              <a:rPr lang="el-GR" sz="2400" b="1"/>
              <a:t>καθοδηγείται από το πόσο χρόνο απαιτεί η εμφάνιση της νόσου</a:t>
            </a:r>
          </a:p>
        </p:txBody>
      </p:sp>
      <p:graphicFrame>
        <p:nvGraphicFramePr>
          <p:cNvPr id="130052" name="Object 2"/>
          <p:cNvGraphicFramePr>
            <a:graphicFrameLocks noChangeAspect="1"/>
          </p:cNvGraphicFramePr>
          <p:nvPr>
            <p:extLst>
              <p:ext uri="{D42A27DB-BD31-4B8C-83A1-F6EECF244321}">
                <p14:modId xmlns:p14="http://schemas.microsoft.com/office/powerpoint/2010/main" val="3718016894"/>
              </p:ext>
            </p:extLst>
          </p:nvPr>
        </p:nvGraphicFramePr>
        <p:xfrm>
          <a:off x="3810000" y="1066800"/>
          <a:ext cx="1447800" cy="974725"/>
        </p:xfrm>
        <a:graphic>
          <a:graphicData uri="http://schemas.openxmlformats.org/presentationml/2006/ole">
            <mc:AlternateContent xmlns:mc="http://schemas.openxmlformats.org/markup-compatibility/2006">
              <mc:Choice xmlns:v="urn:schemas-microsoft-com:vml" Requires="v">
                <p:oleObj spid="_x0000_s38968" name="Equation" r:id="rId3" imgW="583947" imgH="393529" progId="">
                  <p:embed/>
                </p:oleObj>
              </mc:Choice>
              <mc:Fallback>
                <p:oleObj name="Equation" r:id="rId3" imgW="583947" imgH="393529"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066800"/>
                        <a:ext cx="1447800"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anim calcmode="lin" valueType="num">
                                      <p:cBhvr additive="base">
                                        <p:cTn id="7" dur="500" fill="hold"/>
                                        <p:tgtEl>
                                          <p:spTgt spid="130052"/>
                                        </p:tgtEl>
                                        <p:attrNameLst>
                                          <p:attrName>ppt_x</p:attrName>
                                        </p:attrNameLst>
                                      </p:cBhvr>
                                      <p:tavLst>
                                        <p:tav tm="0">
                                          <p:val>
                                            <p:strVal val="0-#ppt_w/2"/>
                                          </p:val>
                                        </p:tav>
                                        <p:tav tm="100000">
                                          <p:val>
                                            <p:strVal val="#ppt_x"/>
                                          </p:val>
                                        </p:tav>
                                      </p:tavLst>
                                    </p:anim>
                                    <p:anim calcmode="lin" valueType="num">
                                      <p:cBhvr additive="base">
                                        <p:cTn id="8" dur="500" fill="hold"/>
                                        <p:tgtEl>
                                          <p:spTgt spid="1300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30051">
                                            <p:txEl>
                                              <p:pRg st="0" end="0"/>
                                            </p:txEl>
                                          </p:spTgt>
                                        </p:tgtEl>
                                        <p:attrNameLst>
                                          <p:attrName>style.visibility</p:attrName>
                                        </p:attrNameLst>
                                      </p:cBhvr>
                                      <p:to>
                                        <p:strVal val="visible"/>
                                      </p:to>
                                    </p:set>
                                    <p:animEffect transition="in" filter="box(in)">
                                      <p:cBhvr>
                                        <p:cTn id="13" dur="500"/>
                                        <p:tgtEl>
                                          <p:spTgt spid="13005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30051">
                                            <p:txEl>
                                              <p:pRg st="2" end="2"/>
                                            </p:txEl>
                                          </p:spTgt>
                                        </p:tgtEl>
                                        <p:attrNameLst>
                                          <p:attrName>style.visibility</p:attrName>
                                        </p:attrNameLst>
                                      </p:cBhvr>
                                      <p:to>
                                        <p:strVal val="visible"/>
                                      </p:to>
                                    </p:set>
                                    <p:animEffect transition="in" filter="box(in)">
                                      <p:cBhvr>
                                        <p:cTn id="18" dur="500"/>
                                        <p:tgtEl>
                                          <p:spTgt spid="13005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30051">
                                            <p:txEl>
                                              <p:pRg st="4" end="4"/>
                                            </p:txEl>
                                          </p:spTgt>
                                        </p:tgtEl>
                                        <p:attrNameLst>
                                          <p:attrName>style.visibility</p:attrName>
                                        </p:attrNameLst>
                                      </p:cBhvr>
                                      <p:to>
                                        <p:strVal val="visible"/>
                                      </p:to>
                                    </p:set>
                                    <p:animEffect transition="in" filter="box(in)">
                                      <p:cBhvr>
                                        <p:cTn id="23" dur="500"/>
                                        <p:tgtEl>
                                          <p:spTgt spid="13005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30051">
                                            <p:txEl>
                                              <p:pRg st="6" end="6"/>
                                            </p:txEl>
                                          </p:spTgt>
                                        </p:tgtEl>
                                        <p:attrNameLst>
                                          <p:attrName>style.visibility</p:attrName>
                                        </p:attrNameLst>
                                      </p:cBhvr>
                                      <p:to>
                                        <p:strVal val="visible"/>
                                      </p:to>
                                    </p:set>
                                    <p:animEffect transition="in" filter="box(in)">
                                      <p:cBhvr>
                                        <p:cTn id="28" dur="500"/>
                                        <p:tgtEl>
                                          <p:spTgt spid="130051">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130051">
                                            <p:txEl>
                                              <p:pRg st="8" end="8"/>
                                            </p:txEl>
                                          </p:spTgt>
                                        </p:tgtEl>
                                        <p:attrNameLst>
                                          <p:attrName>style.visibility</p:attrName>
                                        </p:attrNameLst>
                                      </p:cBhvr>
                                      <p:to>
                                        <p:strVal val="visible"/>
                                      </p:to>
                                    </p:set>
                                    <p:animEffect transition="in" filter="box(in)">
                                      <p:cBhvr>
                                        <p:cTn id="33" dur="500"/>
                                        <p:tgtEl>
                                          <p:spTgt spid="130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p:txBody>
          <a:bodyPr/>
          <a:lstStyle/>
          <a:p>
            <a:pPr>
              <a:defRPr/>
            </a:pPr>
            <a:fld id="{CFEC76E5-9BF7-4DB9-8AC5-91A2862EB88D}" type="slidenum">
              <a:rPr lang="en-US"/>
              <a:pPr>
                <a:defRPr/>
              </a:pPr>
              <a:t>18</a:t>
            </a:fld>
            <a:endParaRPr lang="en-US"/>
          </a:p>
        </p:txBody>
      </p:sp>
      <p:sp>
        <p:nvSpPr>
          <p:cNvPr id="25603" name="Text Box 2"/>
          <p:cNvSpPr txBox="1">
            <a:spLocks noChangeArrowheads="1"/>
          </p:cNvSpPr>
          <p:nvPr/>
        </p:nvSpPr>
        <p:spPr bwMode="auto">
          <a:xfrm>
            <a:off x="990600" y="1771650"/>
            <a:ext cx="762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latin typeface="Times New Roman" pitchFamily="18" charset="0"/>
              </a:rPr>
              <a:t>A</a:t>
            </a:r>
          </a:p>
          <a:p>
            <a:pPr>
              <a:spcBef>
                <a:spcPct val="50000"/>
              </a:spcBef>
            </a:pPr>
            <a:r>
              <a:rPr lang="en-US" sz="2400">
                <a:latin typeface="Times New Roman" pitchFamily="18" charset="0"/>
              </a:rPr>
              <a:t>B</a:t>
            </a:r>
          </a:p>
          <a:p>
            <a:pPr>
              <a:spcBef>
                <a:spcPct val="50000"/>
              </a:spcBef>
            </a:pPr>
            <a:r>
              <a:rPr lang="en-US" sz="2400">
                <a:latin typeface="Times New Roman" pitchFamily="18" charset="0"/>
              </a:rPr>
              <a:t>C</a:t>
            </a:r>
          </a:p>
          <a:p>
            <a:pPr>
              <a:spcBef>
                <a:spcPct val="50000"/>
              </a:spcBef>
            </a:pPr>
            <a:r>
              <a:rPr lang="en-US" sz="2400">
                <a:latin typeface="Times New Roman" pitchFamily="18" charset="0"/>
              </a:rPr>
              <a:t>D</a:t>
            </a:r>
          </a:p>
          <a:p>
            <a:pPr>
              <a:spcBef>
                <a:spcPct val="50000"/>
              </a:spcBef>
            </a:pPr>
            <a:r>
              <a:rPr lang="en-US" sz="2400">
                <a:latin typeface="Times New Roman" pitchFamily="18" charset="0"/>
              </a:rPr>
              <a:t>E</a:t>
            </a:r>
          </a:p>
        </p:txBody>
      </p:sp>
      <p:sp>
        <p:nvSpPr>
          <p:cNvPr id="25604" name="Line 3"/>
          <p:cNvSpPr>
            <a:spLocks noChangeShapeType="1"/>
          </p:cNvSpPr>
          <p:nvPr/>
        </p:nvSpPr>
        <p:spPr bwMode="auto">
          <a:xfrm flipV="1">
            <a:off x="2383574" y="2514600"/>
            <a:ext cx="2209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5605" name="Line 4"/>
          <p:cNvSpPr>
            <a:spLocks noChangeShapeType="1"/>
          </p:cNvSpPr>
          <p:nvPr/>
        </p:nvSpPr>
        <p:spPr bwMode="auto">
          <a:xfrm flipV="1">
            <a:off x="1752600" y="3124200"/>
            <a:ext cx="4724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5606" name="Line 5"/>
          <p:cNvSpPr>
            <a:spLocks noChangeShapeType="1"/>
          </p:cNvSpPr>
          <p:nvPr/>
        </p:nvSpPr>
        <p:spPr bwMode="auto">
          <a:xfrm flipV="1">
            <a:off x="2286000" y="3627436"/>
            <a:ext cx="3886200" cy="3016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5607" name="Rectangle 6"/>
          <p:cNvSpPr>
            <a:spLocks noChangeArrowheads="1"/>
          </p:cNvSpPr>
          <p:nvPr/>
        </p:nvSpPr>
        <p:spPr bwMode="auto">
          <a:xfrm>
            <a:off x="685800" y="1038225"/>
            <a:ext cx="8512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Times New Roman" pitchFamily="18" charset="0"/>
              </a:rPr>
              <a:t>	</a:t>
            </a:r>
            <a:r>
              <a:rPr lang="en-US" sz="2000">
                <a:latin typeface="+mn-lt"/>
              </a:rPr>
              <a:t>90  91  92  93  94  95  96  97  98  99 00           Time at risk</a:t>
            </a:r>
          </a:p>
        </p:txBody>
      </p:sp>
      <p:sp>
        <p:nvSpPr>
          <p:cNvPr id="25608" name="Line 7"/>
          <p:cNvSpPr>
            <a:spLocks noChangeShapeType="1"/>
          </p:cNvSpPr>
          <p:nvPr/>
        </p:nvSpPr>
        <p:spPr bwMode="auto">
          <a:xfrm flipV="1">
            <a:off x="2286000" y="4190999"/>
            <a:ext cx="1936750" cy="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5609" name="Text Box 8"/>
          <p:cNvSpPr txBox="1">
            <a:spLocks noChangeArrowheads="1"/>
          </p:cNvSpPr>
          <p:nvPr/>
        </p:nvSpPr>
        <p:spPr bwMode="auto">
          <a:xfrm>
            <a:off x="4596680" y="2224881"/>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rgbClr val="FF0000"/>
                </a:solidFill>
                <a:latin typeface="Times New Roman" pitchFamily="18" charset="0"/>
              </a:rPr>
              <a:t>x</a:t>
            </a:r>
          </a:p>
        </p:txBody>
      </p:sp>
      <p:sp>
        <p:nvSpPr>
          <p:cNvPr id="25610" name="Text Box 9"/>
          <p:cNvSpPr txBox="1">
            <a:spLocks noChangeArrowheads="1"/>
          </p:cNvSpPr>
          <p:nvPr/>
        </p:nvSpPr>
        <p:spPr bwMode="auto">
          <a:xfrm>
            <a:off x="4181115" y="3901281"/>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rgbClr val="FF0000"/>
                </a:solidFill>
                <a:latin typeface="Times New Roman" pitchFamily="18" charset="0"/>
              </a:rPr>
              <a:t>x</a:t>
            </a:r>
          </a:p>
        </p:txBody>
      </p:sp>
      <p:sp>
        <p:nvSpPr>
          <p:cNvPr id="25611" name="Text Box 10"/>
          <p:cNvSpPr txBox="1">
            <a:spLocks noChangeArrowheads="1"/>
          </p:cNvSpPr>
          <p:nvPr/>
        </p:nvSpPr>
        <p:spPr bwMode="auto">
          <a:xfrm>
            <a:off x="7391400" y="1771650"/>
            <a:ext cx="990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000066"/>
                </a:solidFill>
                <a:latin typeface="Times New Roman" pitchFamily="18" charset="0"/>
              </a:rPr>
              <a:t>  </a:t>
            </a:r>
            <a:r>
              <a:rPr lang="en-US" sz="2400">
                <a:latin typeface="+mn-lt"/>
              </a:rPr>
              <a:t>6.0</a:t>
            </a:r>
          </a:p>
          <a:p>
            <a:pPr>
              <a:spcBef>
                <a:spcPct val="50000"/>
              </a:spcBef>
            </a:pPr>
            <a:r>
              <a:rPr lang="en-US" sz="2400">
                <a:latin typeface="+mn-lt"/>
              </a:rPr>
              <a:t>  6.0</a:t>
            </a:r>
          </a:p>
          <a:p>
            <a:pPr>
              <a:spcBef>
                <a:spcPct val="50000"/>
              </a:spcBef>
            </a:pPr>
            <a:r>
              <a:rPr lang="el-GR" sz="2400">
                <a:latin typeface="+mn-lt"/>
              </a:rPr>
              <a:t>  </a:t>
            </a:r>
            <a:r>
              <a:rPr lang="en-US" sz="2400">
                <a:latin typeface="+mn-lt"/>
              </a:rPr>
              <a:t>11.0</a:t>
            </a:r>
          </a:p>
          <a:p>
            <a:pPr>
              <a:spcBef>
                <a:spcPct val="50000"/>
              </a:spcBef>
            </a:pPr>
            <a:r>
              <a:rPr lang="en-US" sz="2400">
                <a:latin typeface="+mn-lt"/>
              </a:rPr>
              <a:t>  9.5</a:t>
            </a:r>
          </a:p>
          <a:p>
            <a:pPr>
              <a:spcBef>
                <a:spcPct val="50000"/>
              </a:spcBef>
            </a:pPr>
            <a:r>
              <a:rPr lang="en-US" sz="2400">
                <a:latin typeface="+mn-lt"/>
              </a:rPr>
              <a:t>  5.0</a:t>
            </a:r>
          </a:p>
          <a:p>
            <a:pPr>
              <a:spcBef>
                <a:spcPct val="50000"/>
              </a:spcBef>
            </a:pPr>
            <a:endParaRPr lang="en-US" sz="2400">
              <a:latin typeface="+mn-lt"/>
            </a:endParaRPr>
          </a:p>
          <a:p>
            <a:pPr>
              <a:spcBef>
                <a:spcPct val="50000"/>
              </a:spcBef>
            </a:pPr>
            <a:endParaRPr lang="en-US" sz="2400">
              <a:latin typeface="+mn-lt"/>
            </a:endParaRPr>
          </a:p>
        </p:txBody>
      </p:sp>
      <p:sp>
        <p:nvSpPr>
          <p:cNvPr id="25612" name="Rectangle 11"/>
          <p:cNvSpPr>
            <a:spLocks noChangeArrowheads="1"/>
          </p:cNvSpPr>
          <p:nvPr/>
        </p:nvSpPr>
        <p:spPr bwMode="auto">
          <a:xfrm>
            <a:off x="663575" y="4668838"/>
            <a:ext cx="83375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l-GR" sz="2400" dirty="0">
                <a:latin typeface="+mn-lt"/>
              </a:rPr>
              <a:t>Συνολικός χρόνος παρακολούθησης</a:t>
            </a:r>
            <a:r>
              <a:rPr lang="en-US" sz="2400" dirty="0">
                <a:latin typeface="+mn-lt"/>
              </a:rPr>
              <a:t>               </a:t>
            </a:r>
            <a:r>
              <a:rPr lang="el-GR" sz="2400" dirty="0">
                <a:latin typeface="+mn-lt"/>
              </a:rPr>
              <a:t>	     </a:t>
            </a:r>
            <a:r>
              <a:rPr lang="en-US" sz="2400" dirty="0">
                <a:latin typeface="+mn-lt"/>
              </a:rPr>
              <a:t> 37.5</a:t>
            </a:r>
            <a:r>
              <a:rPr lang="en-US" sz="2400" dirty="0">
                <a:solidFill>
                  <a:srgbClr val="000066"/>
                </a:solidFill>
                <a:latin typeface="+mn-lt"/>
              </a:rPr>
              <a:t>  </a:t>
            </a:r>
          </a:p>
          <a:p>
            <a:r>
              <a:rPr lang="en-US" sz="2400" dirty="0">
                <a:solidFill>
                  <a:srgbClr val="FF6600"/>
                </a:solidFill>
                <a:latin typeface="+mn-lt"/>
              </a:rPr>
              <a:t> </a:t>
            </a:r>
            <a:r>
              <a:rPr lang="el-GR" sz="2400" dirty="0">
                <a:solidFill>
                  <a:srgbClr val="FF6600"/>
                </a:solidFill>
                <a:latin typeface="+mn-lt"/>
              </a:rPr>
              <a:t>  χρόνος παρακολούθησης</a:t>
            </a:r>
            <a:endParaRPr lang="en-US" sz="2400" dirty="0">
              <a:solidFill>
                <a:srgbClr val="FF6600"/>
              </a:solidFill>
              <a:latin typeface="+mn-lt"/>
            </a:endParaRPr>
          </a:p>
          <a:p>
            <a:r>
              <a:rPr lang="en-US" sz="2400" dirty="0">
                <a:solidFill>
                  <a:srgbClr val="FF6600"/>
                </a:solidFill>
                <a:latin typeface="+mn-lt"/>
              </a:rPr>
              <a:t>x </a:t>
            </a:r>
            <a:r>
              <a:rPr lang="el-GR" sz="2400" dirty="0">
                <a:solidFill>
                  <a:srgbClr val="FF6600"/>
                </a:solidFill>
                <a:latin typeface="+mn-lt"/>
              </a:rPr>
              <a:t>εμφάνιση νόσου</a:t>
            </a:r>
            <a:endParaRPr lang="en-US" sz="2400" dirty="0">
              <a:solidFill>
                <a:srgbClr val="FF6600"/>
              </a:solidFill>
              <a:latin typeface="+mn-lt"/>
            </a:endParaRPr>
          </a:p>
          <a:p>
            <a:endParaRPr lang="en-US" sz="2400" dirty="0">
              <a:solidFill>
                <a:srgbClr val="000066"/>
              </a:solidFill>
              <a:latin typeface="+mn-lt"/>
            </a:endParaRPr>
          </a:p>
        </p:txBody>
      </p:sp>
      <p:sp>
        <p:nvSpPr>
          <p:cNvPr id="25613" name="Line 12"/>
          <p:cNvSpPr>
            <a:spLocks noChangeShapeType="1"/>
          </p:cNvSpPr>
          <p:nvPr/>
        </p:nvSpPr>
        <p:spPr bwMode="auto">
          <a:xfrm>
            <a:off x="914400" y="16002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5614" name="Line 13"/>
          <p:cNvSpPr>
            <a:spLocks noChangeShapeType="1"/>
          </p:cNvSpPr>
          <p:nvPr/>
        </p:nvSpPr>
        <p:spPr bwMode="auto">
          <a:xfrm>
            <a:off x="914400" y="45720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5615" name="Line 14"/>
          <p:cNvSpPr>
            <a:spLocks noChangeShapeType="1"/>
          </p:cNvSpPr>
          <p:nvPr/>
        </p:nvSpPr>
        <p:spPr bwMode="auto">
          <a:xfrm flipV="1">
            <a:off x="1752600" y="1951037"/>
            <a:ext cx="2470150" cy="3016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35183" name="Rectangle 15"/>
          <p:cNvSpPr>
            <a:spLocks noChangeArrowheads="1"/>
          </p:cNvSpPr>
          <p:nvPr/>
        </p:nvSpPr>
        <p:spPr bwMode="auto">
          <a:xfrm>
            <a:off x="4038600" y="5486400"/>
            <a:ext cx="4648200" cy="63402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nSpc>
                <a:spcPct val="80000"/>
              </a:lnSpc>
              <a:spcBef>
                <a:spcPct val="50000"/>
              </a:spcBef>
            </a:pPr>
            <a:r>
              <a:rPr lang="en-US" sz="2200" dirty="0">
                <a:latin typeface="+mn-lt"/>
              </a:rPr>
              <a:t>IR = 2 / 37.5 </a:t>
            </a:r>
            <a:r>
              <a:rPr lang="el-GR" sz="2200" dirty="0">
                <a:latin typeface="+mn-lt"/>
              </a:rPr>
              <a:t>= 0.053 ή 5.3 </a:t>
            </a:r>
            <a:r>
              <a:rPr lang="en-US" sz="2200" dirty="0">
                <a:latin typeface="+mn-lt"/>
              </a:rPr>
              <a:t> </a:t>
            </a:r>
            <a:r>
              <a:rPr lang="el-GR" sz="2200" dirty="0">
                <a:latin typeface="+mn-lt"/>
              </a:rPr>
              <a:t>ανά 100 </a:t>
            </a:r>
            <a:r>
              <a:rPr lang="el-GR" sz="2200" dirty="0" err="1">
                <a:latin typeface="+mn-lt"/>
              </a:rPr>
              <a:t>α</a:t>
            </a:r>
            <a:r>
              <a:rPr lang="el-GR" sz="2200" dirty="0" err="1" smtClean="0">
                <a:latin typeface="+mn-lt"/>
              </a:rPr>
              <a:t>νθρωποέτη</a:t>
            </a:r>
            <a:endParaRPr lang="en-US" sz="2200" dirty="0">
              <a:latin typeface="+mn-lt"/>
            </a:endParaRPr>
          </a:p>
        </p:txBody>
      </p:sp>
      <p:sp>
        <p:nvSpPr>
          <p:cNvPr id="25617" name="Text Box 18"/>
          <p:cNvSpPr txBox="1">
            <a:spLocks noChangeArrowheads="1"/>
          </p:cNvSpPr>
          <p:nvPr/>
        </p:nvSpPr>
        <p:spPr bwMode="auto">
          <a:xfrm>
            <a:off x="4386308" y="1752600"/>
            <a:ext cx="1111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000">
                <a:solidFill>
                  <a:srgbClr val="FF0000"/>
                </a:solidFill>
                <a:latin typeface="Times New Roman" pitchFamily="18" charset="0"/>
              </a:rPr>
              <a:t>θάνατος</a:t>
            </a:r>
            <a:endParaRPr lang="en-US" sz="2000">
              <a:solidFill>
                <a:srgbClr val="FF0000"/>
              </a:solidFill>
              <a:latin typeface="Times New Roman" pitchFamily="18" charset="0"/>
            </a:endParaRPr>
          </a:p>
        </p:txBody>
      </p:sp>
      <p:sp>
        <p:nvSpPr>
          <p:cNvPr id="25618" name="Text Box 19"/>
          <p:cNvSpPr txBox="1">
            <a:spLocks noChangeArrowheads="1"/>
          </p:cNvSpPr>
          <p:nvPr/>
        </p:nvSpPr>
        <p:spPr bwMode="auto">
          <a:xfrm>
            <a:off x="6226969" y="3428999"/>
            <a:ext cx="1023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000">
                <a:solidFill>
                  <a:srgbClr val="FF0000"/>
                </a:solidFill>
                <a:latin typeface="Times New Roman" pitchFamily="18" charset="0"/>
              </a:rPr>
              <a:t>Χάθηκε</a:t>
            </a:r>
            <a:endParaRPr lang="en-US" sz="2000">
              <a:solidFill>
                <a:srgbClr val="FF0000"/>
              </a:solidFill>
              <a:latin typeface="Times New Roman" pitchFamily="18" charset="0"/>
            </a:endParaRPr>
          </a:p>
        </p:txBody>
      </p:sp>
      <p:sp>
        <p:nvSpPr>
          <p:cNvPr id="19" name="Rectangle 2"/>
          <p:cNvSpPr txBox="1">
            <a:spLocks noChangeArrowheads="1"/>
          </p:cNvSpPr>
          <p:nvPr/>
        </p:nvSpPr>
        <p:spPr>
          <a:xfrm>
            <a:off x="0" y="0"/>
            <a:ext cx="9144000" cy="762000"/>
          </a:xfrm>
          <a:prstGeom prst="rect">
            <a:avLst/>
          </a:prstGeom>
        </p:spPr>
        <p:txBody>
          <a:bodyPr/>
          <a:lst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Comic Sans MS" pitchFamily="66" charset="0"/>
              </a:defRPr>
            </a:lvl2pPr>
            <a:lvl3pPr algn="l" rtl="0" eaLnBrk="0" fontAlgn="base" hangingPunct="0">
              <a:spcBef>
                <a:spcPct val="0"/>
              </a:spcBef>
              <a:spcAft>
                <a:spcPct val="0"/>
              </a:spcAft>
              <a:defRPr sz="3600" b="1">
                <a:solidFill>
                  <a:srgbClr val="FF8D3E"/>
                </a:solidFill>
                <a:latin typeface="Comic Sans MS" pitchFamily="66" charset="0"/>
              </a:defRPr>
            </a:lvl3pPr>
            <a:lvl4pPr algn="l" rtl="0" eaLnBrk="0" fontAlgn="base" hangingPunct="0">
              <a:spcBef>
                <a:spcPct val="0"/>
              </a:spcBef>
              <a:spcAft>
                <a:spcPct val="0"/>
              </a:spcAft>
              <a:defRPr sz="3600" b="1">
                <a:solidFill>
                  <a:srgbClr val="FF8D3E"/>
                </a:solidFill>
                <a:latin typeface="Comic Sans MS" pitchFamily="66" charset="0"/>
              </a:defRPr>
            </a:lvl4pPr>
            <a:lvl5pPr algn="l" rtl="0" eaLnBrk="0" fontAlgn="base" hangingPunct="0">
              <a:spcBef>
                <a:spcPct val="0"/>
              </a:spcBef>
              <a:spcAft>
                <a:spcPct val="0"/>
              </a:spcAft>
              <a:defRPr sz="3600" b="1">
                <a:solidFill>
                  <a:srgbClr val="FF8D3E"/>
                </a:solidFill>
                <a:latin typeface="Comic Sans MS" pitchFamily="66" charset="0"/>
              </a:defRPr>
            </a:lvl5pPr>
            <a:lvl6pPr marL="457200" algn="l" rtl="0" fontAlgn="base">
              <a:spcBef>
                <a:spcPct val="0"/>
              </a:spcBef>
              <a:spcAft>
                <a:spcPct val="0"/>
              </a:spcAft>
              <a:defRPr sz="3600" b="1">
                <a:solidFill>
                  <a:srgbClr val="FF8D3E"/>
                </a:solidFill>
                <a:latin typeface="Comic Sans MS" pitchFamily="66" charset="0"/>
              </a:defRPr>
            </a:lvl6pPr>
            <a:lvl7pPr marL="914400" algn="l" rtl="0" fontAlgn="base">
              <a:spcBef>
                <a:spcPct val="0"/>
              </a:spcBef>
              <a:spcAft>
                <a:spcPct val="0"/>
              </a:spcAft>
              <a:defRPr sz="3600" b="1">
                <a:solidFill>
                  <a:srgbClr val="FF8D3E"/>
                </a:solidFill>
                <a:latin typeface="Comic Sans MS" pitchFamily="66" charset="0"/>
              </a:defRPr>
            </a:lvl7pPr>
            <a:lvl8pPr marL="1371600" algn="l" rtl="0" fontAlgn="base">
              <a:spcBef>
                <a:spcPct val="0"/>
              </a:spcBef>
              <a:spcAft>
                <a:spcPct val="0"/>
              </a:spcAft>
              <a:defRPr sz="3600" b="1">
                <a:solidFill>
                  <a:srgbClr val="FF8D3E"/>
                </a:solidFill>
                <a:latin typeface="Comic Sans MS" pitchFamily="66" charset="0"/>
              </a:defRPr>
            </a:lvl8pPr>
            <a:lvl9pPr marL="1828800" algn="l" rtl="0" fontAlgn="base">
              <a:spcBef>
                <a:spcPct val="0"/>
              </a:spcBef>
              <a:spcAft>
                <a:spcPct val="0"/>
              </a:spcAft>
              <a:defRPr sz="3600" b="1">
                <a:solidFill>
                  <a:srgbClr val="FF8D3E"/>
                </a:solidFill>
                <a:latin typeface="Comic Sans MS" pitchFamily="66" charset="0"/>
              </a:defRPr>
            </a:lvl9pPr>
            <a:extLst/>
          </a:lstStyle>
          <a:p>
            <a:pPr algn="ctr" eaLnBrk="1" fontAlgn="auto" hangingPunct="1">
              <a:spcAft>
                <a:spcPts val="0"/>
              </a:spcAft>
              <a:defRPr/>
            </a:pPr>
            <a:r>
              <a:rPr lang="el-GR">
                <a:solidFill>
                  <a:srgbClr val="FF6600"/>
                </a:solidFill>
                <a:latin typeface="+mn-lt"/>
              </a:rPr>
              <a:t>Παράδειγμα</a:t>
            </a:r>
            <a:endParaRPr lang="en-US">
              <a:solidFill>
                <a:srgbClr val="FF6600"/>
              </a:solidFill>
              <a:latin typeface="+mn-lt"/>
            </a:endParaRPr>
          </a:p>
        </p:txBody>
      </p:sp>
      <p:cxnSp>
        <p:nvCxnSpPr>
          <p:cNvPr id="20" name="Straight Connector 19"/>
          <p:cNvCxnSpPr/>
          <p:nvPr/>
        </p:nvCxnSpPr>
        <p:spPr>
          <a:xfrm>
            <a:off x="685800" y="5334000"/>
            <a:ext cx="304800" cy="6354"/>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A95EDD67-8615-42EF-954F-69B8EB5EB4D0}" type="slidenum">
              <a:rPr lang="en-US"/>
              <a:pPr>
                <a:defRPr/>
              </a:pPr>
              <a:t>19</a:t>
            </a:fld>
            <a:endParaRPr lang="en-US"/>
          </a:p>
        </p:txBody>
      </p:sp>
      <p:sp>
        <p:nvSpPr>
          <p:cNvPr id="143372" name="Rectangle 12"/>
          <p:cNvSpPr>
            <a:spLocks noChangeArrowheads="1"/>
          </p:cNvSpPr>
          <p:nvPr/>
        </p:nvSpPr>
        <p:spPr bwMode="auto">
          <a:xfrm>
            <a:off x="558800" y="152400"/>
            <a:ext cx="7848600" cy="641350"/>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ΣΧΕΣΕΙΣ ΜΕΤΑΞΥ ΔΕΙΚΤΩΝ (Ι)</a:t>
            </a:r>
            <a:endParaRPr lang="en-US" sz="3600" b="1">
              <a:solidFill>
                <a:srgbClr val="FF6600"/>
              </a:solidFill>
              <a:latin typeface="+mn-lt"/>
            </a:endParaRPr>
          </a:p>
        </p:txBody>
      </p:sp>
      <p:sp>
        <p:nvSpPr>
          <p:cNvPr id="36868" name="Text Box 13"/>
          <p:cNvSpPr txBox="1">
            <a:spLocks noChangeArrowheads="1"/>
          </p:cNvSpPr>
          <p:nvPr/>
        </p:nvSpPr>
        <p:spPr bwMode="auto">
          <a:xfrm>
            <a:off x="-1256" y="1229537"/>
            <a:ext cx="9144000" cy="5262979"/>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l-GR" sz="2100" b="1" dirty="0">
                <a:latin typeface="+mn-lt"/>
              </a:rPr>
              <a:t>Απόδειξη</a:t>
            </a:r>
            <a:r>
              <a:rPr lang="en-US" sz="2100" b="1" dirty="0">
                <a:latin typeface="+mn-lt"/>
              </a:rPr>
              <a:t>: </a:t>
            </a:r>
            <a:r>
              <a:rPr lang="el-GR" sz="2100" b="1" dirty="0">
                <a:latin typeface="+mn-lt"/>
              </a:rPr>
              <a:t>Έστω άτομο πληθυσμού υπό παρακολούθηση σε κάποια χρονική στιγμή. </a:t>
            </a:r>
          </a:p>
          <a:p>
            <a:pPr eaLnBrk="1" hangingPunct="1">
              <a:spcBef>
                <a:spcPct val="50000"/>
              </a:spcBef>
              <a:defRPr/>
            </a:pPr>
            <a:r>
              <a:rPr lang="el-GR" sz="2100" b="1" dirty="0" smtClean="0">
                <a:latin typeface="+mn-lt"/>
              </a:rPr>
              <a:t>Αν </a:t>
            </a:r>
            <a:r>
              <a:rPr lang="en-US" sz="2100" b="1" dirty="0" smtClean="0">
                <a:latin typeface="+mn-lt"/>
                <a:sym typeface="Wingdings" pitchFamily="2" charset="2"/>
              </a:rPr>
              <a:t>p</a:t>
            </a:r>
            <a:r>
              <a:rPr lang="el-GR" sz="2100" b="1" dirty="0" smtClean="0">
                <a:latin typeface="+mn-lt"/>
                <a:sym typeface="Wingdings" pitchFamily="2" charset="2"/>
              </a:rPr>
              <a:t> </a:t>
            </a:r>
            <a:r>
              <a:rPr lang="el-GR" sz="2100" b="1" dirty="0">
                <a:latin typeface="+mn-lt"/>
                <a:sym typeface="Wingdings" pitchFamily="2" charset="2"/>
              </a:rPr>
              <a:t>= πιθανότητα εμφάνισης της νόσου στο επόμενο πολύ μικρό διάστημα </a:t>
            </a:r>
            <a:r>
              <a:rPr lang="en-US" sz="2100" b="1" dirty="0">
                <a:latin typeface="+mn-lt"/>
                <a:sym typeface="Wingdings" pitchFamily="2" charset="2"/>
              </a:rPr>
              <a:t>h, </a:t>
            </a:r>
            <a:r>
              <a:rPr lang="el-GR" sz="2100" b="1" dirty="0" smtClean="0">
                <a:latin typeface="+mn-lt"/>
                <a:sym typeface="Wingdings" pitchFamily="2" charset="2"/>
              </a:rPr>
              <a:t>δεδομένου ότι το άτομο είναι υπό παρακολούθηση και δεν έχει εμφανίσει την νόσο πριν το </a:t>
            </a:r>
            <a:r>
              <a:rPr lang="en-US" sz="2100" b="1" dirty="0" smtClean="0">
                <a:latin typeface="+mn-lt"/>
                <a:sym typeface="Wingdings" pitchFamily="2" charset="2"/>
              </a:rPr>
              <a:t>h</a:t>
            </a:r>
            <a:r>
              <a:rPr lang="el-GR" sz="2100" b="1" dirty="0" smtClean="0">
                <a:latin typeface="+mn-lt"/>
                <a:sym typeface="Wingdings" pitchFamily="2" charset="2"/>
              </a:rPr>
              <a:t>.</a:t>
            </a:r>
            <a:r>
              <a:rPr lang="en-US" sz="2100" b="1" dirty="0" smtClean="0">
                <a:latin typeface="+mn-lt"/>
                <a:sym typeface="Wingdings" pitchFamily="2" charset="2"/>
              </a:rPr>
              <a:t> </a:t>
            </a:r>
            <a:r>
              <a:rPr lang="el-GR" sz="2100" b="1" dirty="0" smtClean="0">
                <a:latin typeface="+mn-lt"/>
                <a:sym typeface="Wingdings" pitchFamily="2" charset="2"/>
              </a:rPr>
              <a:t>Τότε:</a:t>
            </a:r>
            <a:endParaRPr lang="en-US" sz="2100" b="1" dirty="0" smtClean="0">
              <a:latin typeface="+mn-lt"/>
              <a:sym typeface="Wingdings" pitchFamily="2" charset="2"/>
            </a:endParaRPr>
          </a:p>
          <a:p>
            <a:pPr eaLnBrk="1" hangingPunct="1">
              <a:spcBef>
                <a:spcPct val="50000"/>
              </a:spcBef>
              <a:defRPr/>
            </a:pPr>
            <a:r>
              <a:rPr lang="en-US" sz="2100" b="1" dirty="0" smtClean="0">
                <a:solidFill>
                  <a:srgbClr val="FF0000"/>
                </a:solidFill>
                <a:latin typeface="+mn-lt"/>
                <a:sym typeface="Wingdings" pitchFamily="2" charset="2"/>
              </a:rPr>
              <a:t>p</a:t>
            </a:r>
            <a:r>
              <a:rPr lang="el-GR" sz="2100" b="1" dirty="0" smtClean="0">
                <a:solidFill>
                  <a:srgbClr val="FF0000"/>
                </a:solidFill>
                <a:latin typeface="+mn-lt"/>
                <a:sym typeface="Wingdings" pitchFamily="2" charset="2"/>
              </a:rPr>
              <a:t>=λ</a:t>
            </a:r>
            <a:r>
              <a:rPr lang="en-US" sz="2100" b="1" dirty="0">
                <a:solidFill>
                  <a:srgbClr val="FF0000"/>
                </a:solidFill>
                <a:latin typeface="+mn-lt"/>
                <a:sym typeface="Wingdings" pitchFamily="2" charset="2"/>
              </a:rPr>
              <a:t>h</a:t>
            </a:r>
            <a:r>
              <a:rPr lang="el-GR" sz="2100" b="1" dirty="0">
                <a:latin typeface="+mn-lt"/>
                <a:sym typeface="Wingdings" pitchFamily="2" charset="2"/>
              </a:rPr>
              <a:t>, όπου λ = </a:t>
            </a:r>
            <a:r>
              <a:rPr lang="el-GR" sz="2100" b="1" dirty="0"/>
              <a:t>ρυθμός </a:t>
            </a:r>
            <a:r>
              <a:rPr lang="el-GR" sz="2100" b="1" dirty="0">
                <a:latin typeface="+mn-lt"/>
              </a:rPr>
              <a:t>εμφάνισης του νοσήματος στο </a:t>
            </a:r>
            <a:r>
              <a:rPr lang="en-US" sz="2100" b="1" dirty="0">
                <a:latin typeface="+mn-lt"/>
                <a:sym typeface="Wingdings" pitchFamily="2" charset="2"/>
              </a:rPr>
              <a:t>h (</a:t>
            </a:r>
            <a:r>
              <a:rPr lang="el-GR" sz="2100" b="1" dirty="0">
                <a:latin typeface="+mn-lt"/>
                <a:sym typeface="Wingdings" pitchFamily="2" charset="2"/>
              </a:rPr>
              <a:t>δηλαδή λ=</a:t>
            </a:r>
            <a:r>
              <a:rPr lang="en-US" sz="2100" b="1" dirty="0">
                <a:latin typeface="+mn-lt"/>
                <a:sym typeface="Wingdings" pitchFamily="2" charset="2"/>
              </a:rPr>
              <a:t>IR). </a:t>
            </a:r>
          </a:p>
          <a:p>
            <a:pPr eaLnBrk="1" hangingPunct="1">
              <a:spcBef>
                <a:spcPct val="50000"/>
              </a:spcBef>
              <a:defRPr/>
            </a:pPr>
            <a:r>
              <a:rPr lang="el-GR" sz="2100" b="1" dirty="0" smtClean="0">
                <a:latin typeface="+mn-lt"/>
                <a:sym typeface="Wingdings" pitchFamily="2" charset="2"/>
              </a:rPr>
              <a:t>Η </a:t>
            </a:r>
            <a:r>
              <a:rPr lang="el-GR" sz="2100" b="1" dirty="0">
                <a:latin typeface="+mn-lt"/>
                <a:sym typeface="Wingdings" pitchFamily="2" charset="2"/>
              </a:rPr>
              <a:t>δεσμευμένη πιθανότητα του να μην εμφανίσει το άτομο την νόσο στο </a:t>
            </a:r>
            <a:r>
              <a:rPr lang="en-US" sz="2100" b="1" dirty="0">
                <a:latin typeface="+mn-lt"/>
                <a:sym typeface="Wingdings" pitchFamily="2" charset="2"/>
              </a:rPr>
              <a:t>h </a:t>
            </a:r>
            <a:r>
              <a:rPr lang="el-GR" sz="2100" b="1" dirty="0" smtClean="0">
                <a:latin typeface="+mn-lt"/>
                <a:sym typeface="Wingdings" pitchFamily="2" charset="2"/>
              </a:rPr>
              <a:t>είναι η συμπληρωματική της </a:t>
            </a:r>
            <a:r>
              <a:rPr lang="en-US" sz="2100" b="1" dirty="0" smtClean="0">
                <a:latin typeface="+mn-lt"/>
                <a:sym typeface="Wingdings" pitchFamily="2" charset="2"/>
              </a:rPr>
              <a:t>p,</a:t>
            </a:r>
            <a:r>
              <a:rPr lang="el-GR" sz="2100" b="1" dirty="0" smtClean="0">
                <a:solidFill>
                  <a:srgbClr val="FF0000"/>
                </a:solidFill>
                <a:latin typeface="+mn-lt"/>
                <a:sym typeface="Wingdings" pitchFamily="2" charset="2"/>
              </a:rPr>
              <a:t> </a:t>
            </a:r>
            <a:r>
              <a:rPr lang="en-US" sz="2100" b="1" dirty="0" smtClean="0">
                <a:solidFill>
                  <a:srgbClr val="FF0000"/>
                </a:solidFill>
                <a:latin typeface="+mn-lt"/>
                <a:sym typeface="Wingdings" pitchFamily="2" charset="2"/>
              </a:rPr>
              <a:t>p’=</a:t>
            </a:r>
            <a:r>
              <a:rPr lang="el-GR" sz="2100" b="1" dirty="0" smtClean="0">
                <a:solidFill>
                  <a:srgbClr val="FF0000"/>
                </a:solidFill>
                <a:latin typeface="+mn-lt"/>
                <a:sym typeface="Wingdings" pitchFamily="2" charset="2"/>
              </a:rPr>
              <a:t>1-λ</a:t>
            </a:r>
            <a:r>
              <a:rPr lang="en-US" sz="2100" b="1" dirty="0">
                <a:solidFill>
                  <a:srgbClr val="FF0000"/>
                </a:solidFill>
                <a:latin typeface="+mn-lt"/>
                <a:sym typeface="Wingdings" pitchFamily="2" charset="2"/>
              </a:rPr>
              <a:t>h</a:t>
            </a:r>
            <a:r>
              <a:rPr lang="en-US" sz="2100" b="1" dirty="0">
                <a:latin typeface="+mn-lt"/>
                <a:sym typeface="Wingdings" pitchFamily="2" charset="2"/>
              </a:rPr>
              <a:t>.</a:t>
            </a:r>
            <a:r>
              <a:rPr lang="en-US" sz="2100" b="1" dirty="0"/>
              <a:t> </a:t>
            </a:r>
            <a:endParaRPr lang="el-GR" sz="2100" b="1" dirty="0"/>
          </a:p>
          <a:p>
            <a:pPr eaLnBrk="1" hangingPunct="1">
              <a:spcBef>
                <a:spcPct val="50000"/>
              </a:spcBef>
              <a:defRPr/>
            </a:pPr>
            <a:r>
              <a:rPr lang="el-GR" sz="2100" b="1" dirty="0">
                <a:latin typeface="+mn-lt"/>
                <a:sym typeface="Wingdings" pitchFamily="2" charset="2"/>
              </a:rPr>
              <a:t>Έστω διάστημα παρακολούθησης </a:t>
            </a:r>
            <a:r>
              <a:rPr lang="en-US" sz="2100" b="1" dirty="0">
                <a:latin typeface="+mn-lt"/>
                <a:sym typeface="Wingdings" pitchFamily="2" charset="2"/>
              </a:rPr>
              <a:t>T </a:t>
            </a:r>
            <a:r>
              <a:rPr lang="el-GR" sz="2100" b="1" dirty="0">
                <a:latin typeface="+mn-lt"/>
                <a:sym typeface="Wingdings" pitchFamily="2" charset="2"/>
              </a:rPr>
              <a:t>= Ν</a:t>
            </a:r>
            <a:r>
              <a:rPr lang="en-US" sz="2100" b="1" dirty="0">
                <a:latin typeface="+mn-lt"/>
                <a:sym typeface="Wingdings" pitchFamily="2" charset="2"/>
              </a:rPr>
              <a:t>h.</a:t>
            </a:r>
            <a:r>
              <a:rPr lang="el-GR" sz="2100" b="1" dirty="0">
                <a:latin typeface="+mn-lt"/>
                <a:sym typeface="Wingdings" pitchFamily="2" charset="2"/>
              </a:rPr>
              <a:t> </a:t>
            </a:r>
            <a:r>
              <a:rPr lang="en-US" sz="2100" b="1" dirty="0">
                <a:latin typeface="+mn-lt"/>
                <a:sym typeface="Wingdings" pitchFamily="2" charset="2"/>
              </a:rPr>
              <a:t>H </a:t>
            </a:r>
            <a:r>
              <a:rPr lang="el-GR" sz="2100" b="1" dirty="0">
                <a:latin typeface="+mn-lt"/>
                <a:sym typeface="Wingdings" pitchFamily="2" charset="2"/>
              </a:rPr>
              <a:t>πιθανότητα του να </a:t>
            </a:r>
            <a:r>
              <a:rPr lang="el-GR" sz="2100" b="1" u="sng" dirty="0">
                <a:latin typeface="+mn-lt"/>
                <a:sym typeface="Wingdings" pitchFamily="2" charset="2"/>
              </a:rPr>
              <a:t>μην εμφανίσει κάποιο άτομο του πληθυσμού</a:t>
            </a:r>
            <a:r>
              <a:rPr lang="el-GR" sz="2100" b="1" dirty="0">
                <a:latin typeface="+mn-lt"/>
                <a:sym typeface="Wingdings" pitchFamily="2" charset="2"/>
              </a:rPr>
              <a:t> την νόσο κατά το Τ είναι</a:t>
            </a:r>
            <a:r>
              <a:rPr lang="en-US" sz="2100" b="1" dirty="0">
                <a:latin typeface="+mn-lt"/>
                <a:sym typeface="Wingdings" pitchFamily="2" charset="2"/>
              </a:rPr>
              <a:t>:</a:t>
            </a:r>
          </a:p>
          <a:p>
            <a:pPr eaLnBrk="1" hangingPunct="1">
              <a:spcBef>
                <a:spcPct val="50000"/>
              </a:spcBef>
              <a:defRPr/>
            </a:pPr>
            <a:r>
              <a:rPr lang="el-GR" sz="2100" b="1" dirty="0">
                <a:solidFill>
                  <a:srgbClr val="FF0000"/>
                </a:solidFill>
                <a:latin typeface="+mn-lt"/>
                <a:sym typeface="Wingdings" pitchFamily="2" charset="2"/>
              </a:rPr>
              <a:t>(1-λ</a:t>
            </a:r>
            <a:r>
              <a:rPr lang="en-US" sz="2100" b="1" dirty="0">
                <a:solidFill>
                  <a:srgbClr val="FF0000"/>
                </a:solidFill>
                <a:latin typeface="+mn-lt"/>
                <a:sym typeface="Wingdings" pitchFamily="2" charset="2"/>
              </a:rPr>
              <a:t>h)</a:t>
            </a:r>
            <a:r>
              <a:rPr lang="en-US" sz="2100" b="1" baseline="30000" dirty="0">
                <a:solidFill>
                  <a:srgbClr val="FF0000"/>
                </a:solidFill>
                <a:latin typeface="+mn-lt"/>
                <a:sym typeface="Wingdings" pitchFamily="2" charset="2"/>
              </a:rPr>
              <a:t>N</a:t>
            </a:r>
            <a:r>
              <a:rPr lang="en-US" sz="2100" b="1" dirty="0">
                <a:solidFill>
                  <a:srgbClr val="FF0000"/>
                </a:solidFill>
                <a:sym typeface="Wingdings" pitchFamily="2" charset="2"/>
              </a:rPr>
              <a:t> ≈</a:t>
            </a:r>
            <a:r>
              <a:rPr lang="en-US" sz="2100" b="1" dirty="0">
                <a:solidFill>
                  <a:srgbClr val="FF0000"/>
                </a:solidFill>
                <a:latin typeface="+mn-lt"/>
                <a:sym typeface="Wingdings" pitchFamily="2" charset="2"/>
              </a:rPr>
              <a:t>exp(-</a:t>
            </a:r>
            <a:r>
              <a:rPr lang="el-GR" sz="2100" b="1" dirty="0">
                <a:solidFill>
                  <a:srgbClr val="FF0000"/>
                </a:solidFill>
                <a:latin typeface="+mn-lt"/>
                <a:sym typeface="Wingdings" pitchFamily="2" charset="2"/>
              </a:rPr>
              <a:t>λΝ</a:t>
            </a:r>
            <a:r>
              <a:rPr lang="en-US" sz="2100" b="1" dirty="0">
                <a:solidFill>
                  <a:srgbClr val="FF0000"/>
                </a:solidFill>
                <a:latin typeface="+mn-lt"/>
                <a:sym typeface="Wingdings" pitchFamily="2" charset="2"/>
              </a:rPr>
              <a:t>h) = exp(-</a:t>
            </a:r>
            <a:r>
              <a:rPr lang="el-GR" sz="2100" b="1" dirty="0">
                <a:solidFill>
                  <a:srgbClr val="FF0000"/>
                </a:solidFill>
                <a:latin typeface="+mn-lt"/>
                <a:sym typeface="Wingdings" pitchFamily="2" charset="2"/>
              </a:rPr>
              <a:t>λΤ) </a:t>
            </a:r>
            <a:r>
              <a:rPr lang="el-GR" sz="2100" b="1" dirty="0">
                <a:latin typeface="+mn-lt"/>
                <a:sym typeface="Wingdings" pitchFamily="2" charset="2"/>
              </a:rPr>
              <a:t>(διότι</a:t>
            </a:r>
            <a:r>
              <a:rPr lang="en-US" sz="2100" b="1" dirty="0">
                <a:latin typeface="+mn-lt"/>
                <a:sym typeface="Wingdings" pitchFamily="2" charset="2"/>
              </a:rPr>
              <a:t>:</a:t>
            </a:r>
            <a:r>
              <a:rPr lang="el-GR" sz="2100" b="1" dirty="0">
                <a:latin typeface="+mn-lt"/>
                <a:sym typeface="Wingdings" pitchFamily="2" charset="2"/>
              </a:rPr>
              <a:t>1+</a:t>
            </a:r>
            <a:r>
              <a:rPr lang="en-US" sz="2100" b="1" dirty="0" err="1">
                <a:latin typeface="+mn-lt"/>
                <a:sym typeface="Wingdings" pitchFamily="2" charset="2"/>
              </a:rPr>
              <a:t>x≈exp</a:t>
            </a:r>
            <a:r>
              <a:rPr lang="en-US" sz="2100" b="1" dirty="0">
                <a:latin typeface="+mn-lt"/>
                <a:sym typeface="Wingdings" pitchFamily="2" charset="2"/>
              </a:rPr>
              <a:t>(x), </a:t>
            </a:r>
            <a:r>
              <a:rPr lang="el-GR" sz="2100" b="1" dirty="0">
                <a:latin typeface="+mn-lt"/>
                <a:sym typeface="Wingdings" pitchFamily="2" charset="2"/>
              </a:rPr>
              <a:t>για</a:t>
            </a:r>
            <a:r>
              <a:rPr lang="en-US" sz="2100" b="1" dirty="0">
                <a:latin typeface="+mn-lt"/>
                <a:sym typeface="Wingdings" pitchFamily="2" charset="2"/>
              </a:rPr>
              <a:t> x</a:t>
            </a:r>
            <a:r>
              <a:rPr lang="el-GR" sz="2100" b="1" dirty="0">
                <a:latin typeface="+mn-lt"/>
                <a:sym typeface="Wingdings" pitchFamily="2" charset="2"/>
              </a:rPr>
              <a:t> πολύ μικρό)</a:t>
            </a:r>
            <a:endParaRPr lang="en-US" sz="2100" b="1" baseline="30000" dirty="0">
              <a:latin typeface="+mn-lt"/>
              <a:sym typeface="Wingdings" pitchFamily="2" charset="2"/>
            </a:endParaRPr>
          </a:p>
          <a:p>
            <a:pPr eaLnBrk="1" hangingPunct="1">
              <a:spcBef>
                <a:spcPct val="50000"/>
              </a:spcBef>
              <a:defRPr/>
            </a:pPr>
            <a:r>
              <a:rPr lang="el-GR" sz="2100" b="1" dirty="0" smtClean="0">
                <a:latin typeface="+mn-lt"/>
                <a:sym typeface="Wingdings" pitchFamily="2" charset="2"/>
              </a:rPr>
              <a:t>Επομένως</a:t>
            </a:r>
            <a:r>
              <a:rPr lang="en-US" sz="2100" b="1" dirty="0" smtClean="0">
                <a:latin typeface="+mn-lt"/>
                <a:sym typeface="Wingdings" pitchFamily="2" charset="2"/>
              </a:rPr>
              <a:t>:P(</a:t>
            </a:r>
            <a:r>
              <a:rPr lang="el-GR" sz="2100" b="1" dirty="0" smtClean="0">
                <a:latin typeface="+mn-lt"/>
                <a:sym typeface="Wingdings" pitchFamily="2" charset="2"/>
              </a:rPr>
              <a:t>να </a:t>
            </a:r>
            <a:r>
              <a:rPr lang="el-GR" sz="2100" b="1" u="sng" dirty="0">
                <a:latin typeface="+mn-lt"/>
                <a:sym typeface="Wingdings" pitchFamily="2" charset="2"/>
              </a:rPr>
              <a:t>εμφανίσει κάποιο άτομο του πληθυσμού</a:t>
            </a:r>
            <a:r>
              <a:rPr lang="el-GR" sz="2100" b="1" dirty="0">
                <a:latin typeface="+mn-lt"/>
                <a:sym typeface="Wingdings" pitchFamily="2" charset="2"/>
              </a:rPr>
              <a:t> την νόσο κατά το </a:t>
            </a:r>
            <a:r>
              <a:rPr lang="el-GR" sz="2100" b="1" dirty="0" smtClean="0">
                <a:latin typeface="+mn-lt"/>
                <a:sym typeface="Wingdings" pitchFamily="2" charset="2"/>
              </a:rPr>
              <a:t>Τ</a:t>
            </a:r>
            <a:r>
              <a:rPr lang="en-US" sz="2100" b="1" dirty="0" smtClean="0">
                <a:latin typeface="+mn-lt"/>
                <a:sym typeface="Wingdings" pitchFamily="2" charset="2"/>
              </a:rPr>
              <a:t>)=CI</a:t>
            </a:r>
            <a:r>
              <a:rPr lang="el-GR" sz="2100" b="1" dirty="0" smtClean="0">
                <a:latin typeface="+mn-lt"/>
                <a:sym typeface="Wingdings" pitchFamily="2" charset="2"/>
              </a:rPr>
              <a:t> </a:t>
            </a:r>
            <a:r>
              <a:rPr lang="el-GR" sz="2100" b="1" dirty="0">
                <a:latin typeface="+mn-lt"/>
                <a:sym typeface="Wingdings" pitchFamily="2" charset="2"/>
              </a:rPr>
              <a:t>= 1-</a:t>
            </a:r>
            <a:r>
              <a:rPr lang="en-US" sz="2100" b="1" dirty="0">
                <a:latin typeface="+mn-lt"/>
                <a:sym typeface="Wingdings" pitchFamily="2" charset="2"/>
              </a:rPr>
              <a:t> exp(-</a:t>
            </a:r>
            <a:r>
              <a:rPr lang="el-GR" sz="2100" b="1" dirty="0">
                <a:latin typeface="+mn-lt"/>
                <a:sym typeface="Wingdings" pitchFamily="2" charset="2"/>
              </a:rPr>
              <a:t>λΤ</a:t>
            </a:r>
            <a:r>
              <a:rPr lang="el-GR" sz="2100" b="1" dirty="0" smtClean="0">
                <a:latin typeface="+mn-lt"/>
                <a:sym typeface="Wingdings" pitchFamily="2" charset="2"/>
              </a:rPr>
              <a:t>)</a:t>
            </a:r>
            <a:r>
              <a:rPr lang="en-US" sz="2100" b="1" dirty="0" smtClean="0">
                <a:latin typeface="+mn-lt"/>
                <a:sym typeface="Wingdings" pitchFamily="2" charset="2"/>
              </a:rPr>
              <a:t> , </a:t>
            </a:r>
            <a:r>
              <a:rPr lang="el-GR" sz="2100" b="1" dirty="0" smtClean="0">
                <a:latin typeface="+mn-lt"/>
                <a:sym typeface="Wingdings" pitchFamily="2" charset="2"/>
              </a:rPr>
              <a:t>λ=</a:t>
            </a:r>
            <a:r>
              <a:rPr lang="en-US" sz="2100" b="1" dirty="0" smtClean="0">
                <a:latin typeface="+mn-lt"/>
                <a:sym typeface="Wingdings" pitchFamily="2" charset="2"/>
              </a:rPr>
              <a:t>IR</a:t>
            </a:r>
            <a:r>
              <a:rPr lang="el-GR" sz="2100" b="1" dirty="0" smtClean="0">
                <a:latin typeface="+mn-lt"/>
                <a:sym typeface="Wingdings" pitchFamily="2" charset="2"/>
              </a:rPr>
              <a:t> </a:t>
            </a:r>
            <a:endParaRPr lang="en-US" sz="2100" b="1" dirty="0">
              <a:latin typeface="+mn-lt"/>
            </a:endParaRPr>
          </a:p>
        </p:txBody>
      </p:sp>
      <p:sp>
        <p:nvSpPr>
          <p:cNvPr id="8" name="Text Box 13"/>
          <p:cNvSpPr txBox="1">
            <a:spLocks noChangeArrowheads="1"/>
          </p:cNvSpPr>
          <p:nvPr/>
        </p:nvSpPr>
        <p:spPr bwMode="auto">
          <a:xfrm>
            <a:off x="1833968" y="793750"/>
            <a:ext cx="5476063" cy="415498"/>
          </a:xfrm>
          <a:prstGeom prst="rect">
            <a:avLst/>
          </a:prstGeom>
          <a:no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2100" b="1" dirty="0">
                <a:solidFill>
                  <a:srgbClr val="FF0000"/>
                </a:solidFill>
                <a:latin typeface="+mn-lt"/>
              </a:rPr>
              <a:t>CI </a:t>
            </a:r>
            <a:r>
              <a:rPr lang="el-GR" sz="2100" b="1" dirty="0">
                <a:solidFill>
                  <a:srgbClr val="FF0000"/>
                </a:solidFill>
                <a:latin typeface="+mn-lt"/>
              </a:rPr>
              <a:t>= </a:t>
            </a:r>
            <a:r>
              <a:rPr lang="el-GR" sz="2100" b="1" dirty="0" smtClean="0">
                <a:solidFill>
                  <a:srgbClr val="FF0000"/>
                </a:solidFill>
                <a:latin typeface="+mn-lt"/>
              </a:rPr>
              <a:t>1-</a:t>
            </a:r>
            <a:r>
              <a:rPr lang="en-US" sz="2100" b="1" dirty="0" smtClean="0">
                <a:solidFill>
                  <a:srgbClr val="FF0000"/>
                </a:solidFill>
                <a:latin typeface="+mn-lt"/>
              </a:rPr>
              <a:t>e</a:t>
            </a:r>
            <a:r>
              <a:rPr lang="en-US" sz="2100" b="1" baseline="30000" dirty="0" smtClean="0">
                <a:solidFill>
                  <a:srgbClr val="FF0000"/>
                </a:solidFill>
                <a:latin typeface="+mn-lt"/>
              </a:rPr>
              <a:t>(-</a:t>
            </a:r>
            <a:r>
              <a:rPr lang="el-GR" sz="2100" b="1" baseline="30000" dirty="0" smtClean="0">
                <a:solidFill>
                  <a:srgbClr val="FF0000"/>
                </a:solidFill>
                <a:latin typeface="+mn-lt"/>
              </a:rPr>
              <a:t>λ</a:t>
            </a:r>
            <a:r>
              <a:rPr lang="en-US" sz="2100" b="1" baseline="30000" dirty="0" smtClean="0">
                <a:solidFill>
                  <a:srgbClr val="FF0000"/>
                </a:solidFill>
                <a:latin typeface="+mn-lt"/>
              </a:rPr>
              <a:t>T</a:t>
            </a:r>
            <a:r>
              <a:rPr lang="el-GR" sz="2100" b="1" baseline="30000" dirty="0" smtClean="0">
                <a:solidFill>
                  <a:srgbClr val="FF0000"/>
                </a:solidFill>
                <a:latin typeface="+mn-lt"/>
              </a:rPr>
              <a:t>)</a:t>
            </a:r>
            <a:r>
              <a:rPr lang="el-GR" sz="2100" b="1" dirty="0" smtClean="0">
                <a:solidFill>
                  <a:srgbClr val="FF0000"/>
                </a:solidFill>
                <a:latin typeface="+mn-lt"/>
              </a:rPr>
              <a:t> , λ=ρυθμός επίπτωσης, </a:t>
            </a:r>
            <a:r>
              <a:rPr lang="en-US" sz="2100" b="1" dirty="0" smtClean="0">
                <a:solidFill>
                  <a:srgbClr val="FF0000"/>
                </a:solidFill>
                <a:latin typeface="+mn-lt"/>
              </a:rPr>
              <a:t>IR</a:t>
            </a:r>
            <a:r>
              <a:rPr lang="el-GR" sz="2100" b="1" baseline="30000" dirty="0" smtClean="0">
                <a:solidFill>
                  <a:srgbClr val="FF0000"/>
                </a:solidFill>
                <a:latin typeface="+mn-lt"/>
              </a:rPr>
              <a:t> </a:t>
            </a:r>
            <a:r>
              <a:rPr lang="el-GR" sz="2100" b="1" dirty="0" smtClean="0">
                <a:solidFill>
                  <a:srgbClr val="FF0000"/>
                </a:solidFill>
                <a:latin typeface="+mn-lt"/>
              </a:rPr>
              <a:t> </a:t>
            </a:r>
            <a:endParaRPr lang="en-US" sz="21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686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686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686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6868">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6868">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68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095400"/>
          </a:xfrm>
        </p:spPr>
        <p:txBody>
          <a:bodyPr>
            <a:normAutofit/>
          </a:bodyPr>
          <a:lstStyle/>
          <a:p>
            <a:pPr algn="ctr"/>
            <a:r>
              <a:rPr lang="el-GR" b="1" dirty="0">
                <a:solidFill>
                  <a:schemeClr val="accent1"/>
                </a:solidFill>
              </a:rPr>
              <a:t>ΠΕΡΙΕΧΟΜΕΝΑ</a:t>
            </a:r>
          </a:p>
        </p:txBody>
      </p:sp>
      <p:sp>
        <p:nvSpPr>
          <p:cNvPr id="3" name="Subtitle 2"/>
          <p:cNvSpPr>
            <a:spLocks noGrp="1"/>
          </p:cNvSpPr>
          <p:nvPr>
            <p:ph type="subTitle" idx="1"/>
          </p:nvPr>
        </p:nvSpPr>
        <p:spPr>
          <a:xfrm>
            <a:off x="457200" y="1412776"/>
            <a:ext cx="8443664" cy="4680520"/>
          </a:xfrm>
        </p:spPr>
        <p:txBody>
          <a:bodyPr>
            <a:noAutofit/>
          </a:bodyPr>
          <a:lstStyle/>
          <a:p>
            <a:pPr marL="457200" indent="-457200" algn="l">
              <a:lnSpc>
                <a:spcPct val="150000"/>
              </a:lnSpc>
              <a:buFont typeface="+mj-lt"/>
              <a:buAutoNum type="arabicPeriod"/>
            </a:pPr>
            <a:r>
              <a:rPr lang="el-GR" sz="1900" b="1" dirty="0" smtClean="0">
                <a:solidFill>
                  <a:schemeClr val="tx1"/>
                </a:solidFill>
              </a:rPr>
              <a:t>Επανάληψη στις βασικές έννοιες της Επιδημιολογίας</a:t>
            </a:r>
            <a:endParaRPr lang="en-US" sz="1900" b="1" dirty="0">
              <a:solidFill>
                <a:schemeClr val="tx1"/>
              </a:solidFill>
            </a:endParaRPr>
          </a:p>
          <a:p>
            <a:pPr marL="457200" indent="-457200" algn="l">
              <a:lnSpc>
                <a:spcPct val="150000"/>
              </a:lnSpc>
              <a:buFont typeface="+mj-lt"/>
              <a:buAutoNum type="arabicPeriod"/>
            </a:pPr>
            <a:r>
              <a:rPr lang="el-GR" sz="1900" b="1" dirty="0" smtClean="0">
                <a:solidFill>
                  <a:schemeClr val="tx1"/>
                </a:solidFill>
              </a:rPr>
              <a:t>Σύνοψη των εννοιών του ρυθμού (</a:t>
            </a:r>
            <a:r>
              <a:rPr lang="en-US" sz="1900" b="1" dirty="0" smtClean="0">
                <a:solidFill>
                  <a:schemeClr val="tx1"/>
                </a:solidFill>
              </a:rPr>
              <a:t>rate). </a:t>
            </a:r>
            <a:r>
              <a:rPr lang="el-GR" sz="1900" b="1" dirty="0" smtClean="0">
                <a:solidFill>
                  <a:schemeClr val="tx1"/>
                </a:solidFill>
              </a:rPr>
              <a:t>Οι έννοιες του</a:t>
            </a:r>
            <a:r>
              <a:rPr lang="en-US" sz="1900" b="1" dirty="0" smtClean="0">
                <a:solidFill>
                  <a:schemeClr val="tx1"/>
                </a:solidFill>
              </a:rPr>
              <a:t> Confounding </a:t>
            </a:r>
            <a:r>
              <a:rPr lang="el-GR" sz="1900" b="1" dirty="0" smtClean="0">
                <a:solidFill>
                  <a:schemeClr val="tx1"/>
                </a:solidFill>
              </a:rPr>
              <a:t>και του </a:t>
            </a:r>
            <a:r>
              <a:rPr lang="en-US" sz="1900" b="1" dirty="0" smtClean="0">
                <a:solidFill>
                  <a:schemeClr val="tx1"/>
                </a:solidFill>
              </a:rPr>
              <a:t>Interaction</a:t>
            </a:r>
            <a:endParaRPr lang="en-US" sz="1900" b="1" dirty="0">
              <a:solidFill>
                <a:schemeClr val="tx1"/>
              </a:solidFill>
            </a:endParaRPr>
          </a:p>
          <a:p>
            <a:pPr marL="457200" indent="-457200" algn="l">
              <a:lnSpc>
                <a:spcPct val="150000"/>
              </a:lnSpc>
              <a:buFont typeface="+mj-lt"/>
              <a:buAutoNum type="arabicPeriod"/>
            </a:pPr>
            <a:r>
              <a:rPr lang="el-GR" sz="1900" b="1" dirty="0" smtClean="0">
                <a:solidFill>
                  <a:schemeClr val="tx1"/>
                </a:solidFill>
              </a:rPr>
              <a:t>Πολλαπλασιαστική και αθροιστική Αλληλεπίδραση – Συνέργεια</a:t>
            </a:r>
            <a:endParaRPr lang="el-GR" sz="1900" b="1" dirty="0">
              <a:solidFill>
                <a:schemeClr val="tx1"/>
              </a:solidFill>
            </a:endParaRPr>
          </a:p>
          <a:p>
            <a:pPr marL="457200" indent="-457200" algn="l">
              <a:lnSpc>
                <a:spcPct val="150000"/>
              </a:lnSpc>
              <a:buFont typeface="+mj-lt"/>
              <a:buAutoNum type="arabicPeriod"/>
            </a:pPr>
            <a:r>
              <a:rPr lang="el-GR" sz="1900" b="1" dirty="0" smtClean="0">
                <a:solidFill>
                  <a:schemeClr val="tx1"/>
                </a:solidFill>
              </a:rPr>
              <a:t>Σχεδιασμός και ανάλυση συγχρονικών μελετών (</a:t>
            </a:r>
            <a:r>
              <a:rPr lang="en-US" sz="1900" b="1" dirty="0" smtClean="0">
                <a:solidFill>
                  <a:schemeClr val="tx1"/>
                </a:solidFill>
              </a:rPr>
              <a:t>Surveys)</a:t>
            </a:r>
            <a:r>
              <a:rPr lang="el-GR" sz="1900" b="1" dirty="0" smtClean="0">
                <a:solidFill>
                  <a:schemeClr val="tx1"/>
                </a:solidFill>
              </a:rPr>
              <a:t> (4 ώρες) </a:t>
            </a:r>
          </a:p>
          <a:p>
            <a:pPr marL="457200" indent="-457200" algn="l">
              <a:lnSpc>
                <a:spcPct val="150000"/>
              </a:lnSpc>
              <a:buFont typeface="+mj-lt"/>
              <a:buAutoNum type="arabicPeriod"/>
            </a:pPr>
            <a:r>
              <a:rPr lang="el-GR" sz="1900" b="1" dirty="0" smtClean="0">
                <a:solidFill>
                  <a:schemeClr val="tx1"/>
                </a:solidFill>
              </a:rPr>
              <a:t>Εξομοιωμένες μελέτες ασθενών-μαρτύρων</a:t>
            </a:r>
            <a:endParaRPr lang="en-US" sz="1900" b="1" dirty="0">
              <a:solidFill>
                <a:schemeClr val="tx1"/>
              </a:solidFill>
            </a:endParaRPr>
          </a:p>
          <a:p>
            <a:pPr marL="457200" indent="-457200" algn="l">
              <a:lnSpc>
                <a:spcPct val="150000"/>
              </a:lnSpc>
              <a:buFont typeface="+mj-lt"/>
              <a:buAutoNum type="arabicPeriod"/>
            </a:pPr>
            <a:r>
              <a:rPr lang="el-GR" sz="1900" b="1" dirty="0" smtClean="0">
                <a:solidFill>
                  <a:schemeClr val="tx1"/>
                </a:solidFill>
              </a:rPr>
              <a:t>Μελέτες ασθενών-μαρτύρων εμφωλιασμένες σε </a:t>
            </a:r>
            <a:r>
              <a:rPr lang="el-GR" sz="1900" b="1" dirty="0" err="1" smtClean="0">
                <a:solidFill>
                  <a:schemeClr val="tx1"/>
                </a:solidFill>
              </a:rPr>
              <a:t>κοορτές</a:t>
            </a:r>
            <a:r>
              <a:rPr lang="el-GR" sz="1900" b="1" dirty="0" smtClean="0">
                <a:solidFill>
                  <a:schemeClr val="tx1"/>
                </a:solidFill>
              </a:rPr>
              <a:t>/πληθυσμούς</a:t>
            </a:r>
            <a:endParaRPr lang="en-US" sz="1900" b="1" dirty="0">
              <a:solidFill>
                <a:schemeClr val="tx1"/>
              </a:solidFill>
            </a:endParaRPr>
          </a:p>
          <a:p>
            <a:pPr marL="1335024" lvl="2" indent="-457200" algn="l">
              <a:lnSpc>
                <a:spcPct val="150000"/>
              </a:lnSpc>
              <a:buFont typeface="Arial" panose="020B0604020202020204" pitchFamily="34" charset="0"/>
              <a:buChar char="•"/>
            </a:pPr>
            <a:r>
              <a:rPr lang="el-GR" sz="1800" b="1" dirty="0" smtClean="0">
                <a:solidFill>
                  <a:schemeClr val="tx1"/>
                </a:solidFill>
              </a:rPr>
              <a:t>Επιλογή μαρτύρων– Ερμηνεία εκτιμήσεων σε </a:t>
            </a:r>
            <a:r>
              <a:rPr lang="el-GR" sz="1800" b="1" dirty="0">
                <a:solidFill>
                  <a:schemeClr val="tx1"/>
                </a:solidFill>
              </a:rPr>
              <a:t>κάθε περίπτωση</a:t>
            </a:r>
            <a:endParaRPr lang="en-US" sz="1800" b="1" dirty="0">
              <a:solidFill>
                <a:schemeClr val="tx1"/>
              </a:solidFill>
            </a:endParaRPr>
          </a:p>
          <a:p>
            <a:pPr marL="457200" indent="-457200" algn="l">
              <a:lnSpc>
                <a:spcPct val="150000"/>
              </a:lnSpc>
              <a:buFont typeface="+mj-lt"/>
              <a:buAutoNum type="arabicPeriod"/>
            </a:pPr>
            <a:r>
              <a:rPr lang="en-US" sz="1900" b="1" dirty="0" smtClean="0">
                <a:solidFill>
                  <a:schemeClr val="tx1"/>
                </a:solidFill>
              </a:rPr>
              <a:t>Propensity score methods</a:t>
            </a:r>
            <a:r>
              <a:rPr lang="el-GR" sz="1900" b="1" dirty="0">
                <a:solidFill>
                  <a:schemeClr val="tx1"/>
                </a:solidFill>
              </a:rPr>
              <a:t> (4 ώρες) </a:t>
            </a:r>
            <a:endParaRPr lang="en-US" sz="1900" b="1" dirty="0" smtClean="0">
              <a:solidFill>
                <a:schemeClr val="tx1"/>
              </a:solidFill>
            </a:endParaRPr>
          </a:p>
          <a:p>
            <a:pPr marL="457200" indent="-457200" algn="l">
              <a:lnSpc>
                <a:spcPct val="150000"/>
              </a:lnSpc>
              <a:buFont typeface="+mj-lt"/>
              <a:buAutoNum type="arabicPeriod"/>
            </a:pPr>
            <a:r>
              <a:rPr lang="el-GR" sz="1900" b="1" dirty="0" smtClean="0">
                <a:solidFill>
                  <a:schemeClr val="tx1"/>
                </a:solidFill>
              </a:rPr>
              <a:t>Εισαγωγή στη συμπερασματολογία αιτιότητας</a:t>
            </a:r>
            <a:endParaRPr lang="el-GR" sz="1900" b="1" dirty="0">
              <a:solidFill>
                <a:schemeClr val="tx1"/>
              </a:solidFill>
            </a:endParaRPr>
          </a:p>
        </p:txBody>
      </p:sp>
    </p:spTree>
    <p:extLst>
      <p:ext uri="{BB962C8B-B14F-4D97-AF65-F5344CB8AC3E}">
        <p14:creationId xmlns:p14="http://schemas.microsoft.com/office/powerpoint/2010/main" val="4062661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A95EDD67-8615-42EF-954F-69B8EB5EB4D0}" type="slidenum">
              <a:rPr lang="en-US"/>
              <a:pPr>
                <a:defRPr/>
              </a:pPr>
              <a:t>20</a:t>
            </a:fld>
            <a:endParaRPr lang="en-US"/>
          </a:p>
        </p:txBody>
      </p:sp>
      <p:sp>
        <p:nvSpPr>
          <p:cNvPr id="143372" name="Rectangle 12"/>
          <p:cNvSpPr>
            <a:spLocks noChangeArrowheads="1"/>
          </p:cNvSpPr>
          <p:nvPr/>
        </p:nvSpPr>
        <p:spPr bwMode="auto">
          <a:xfrm>
            <a:off x="558800" y="152400"/>
            <a:ext cx="7848600" cy="641350"/>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ΣΧΕΣΕΙΣ ΜΕΤΑΞΥ ΔΕΙΚΤΩΝ (Ι)</a:t>
            </a:r>
            <a:endParaRPr lang="en-US" sz="3600" b="1">
              <a:solidFill>
                <a:srgbClr val="FF6600"/>
              </a:solidFill>
              <a:latin typeface="+mn-lt"/>
            </a:endParaRPr>
          </a:p>
        </p:txBody>
      </p:sp>
      <p:sp>
        <p:nvSpPr>
          <p:cNvPr id="36868" name="Text Box 13"/>
          <p:cNvSpPr txBox="1">
            <a:spLocks noChangeArrowheads="1"/>
          </p:cNvSpPr>
          <p:nvPr/>
        </p:nvSpPr>
        <p:spPr bwMode="auto">
          <a:xfrm>
            <a:off x="2667000" y="2633330"/>
            <a:ext cx="2240985" cy="415498"/>
          </a:xfrm>
          <a:prstGeom prst="rect">
            <a:avLst/>
          </a:prstGeom>
          <a:no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100" b="1">
                <a:latin typeface="+mn-lt"/>
              </a:rPr>
              <a:t>CI </a:t>
            </a:r>
            <a:r>
              <a:rPr lang="el-GR" sz="2100" b="1">
                <a:latin typeface="+mn-lt"/>
              </a:rPr>
              <a:t>= </a:t>
            </a:r>
            <a:r>
              <a:rPr lang="en-US" sz="2100" b="1">
                <a:latin typeface="+mn-lt"/>
              </a:rPr>
              <a:t>IR</a:t>
            </a:r>
            <a:r>
              <a:rPr lang="el-GR" sz="2100" b="1">
                <a:latin typeface="+mn-lt"/>
              </a:rPr>
              <a:t> χ </a:t>
            </a:r>
            <a:r>
              <a:rPr lang="en-US" sz="2100" b="1">
                <a:latin typeface="+mn-lt"/>
              </a:rPr>
              <a:t>T</a:t>
            </a:r>
          </a:p>
        </p:txBody>
      </p:sp>
      <p:sp>
        <p:nvSpPr>
          <p:cNvPr id="36869" name="Text Box 1042"/>
          <p:cNvSpPr txBox="1">
            <a:spLocks noChangeArrowheads="1"/>
          </p:cNvSpPr>
          <p:nvPr/>
        </p:nvSpPr>
        <p:spPr bwMode="auto">
          <a:xfrm>
            <a:off x="1090669" y="1447800"/>
            <a:ext cx="7557571" cy="923330"/>
          </a:xfrm>
          <a:prstGeom prst="rect">
            <a:avLst/>
          </a:prstGeom>
          <a:no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l-GR" dirty="0">
                <a:latin typeface="+mn-lt"/>
              </a:rPr>
              <a:t>Για σπάνια νοσήματα (</a:t>
            </a:r>
            <a:r>
              <a:rPr lang="en-US" dirty="0">
                <a:latin typeface="+mn-lt"/>
              </a:rPr>
              <a:t>IR</a:t>
            </a:r>
            <a:r>
              <a:rPr lang="el-GR" dirty="0">
                <a:latin typeface="+mn-lt"/>
              </a:rPr>
              <a:t>=μικρό) ή για μικρά διαστήματα παρακολούθησης (Τ=μικρό</a:t>
            </a:r>
            <a:r>
              <a:rPr lang="el-GR" dirty="0" smtClean="0">
                <a:latin typeface="+mn-lt"/>
              </a:rPr>
              <a:t>) και όπου το </a:t>
            </a:r>
            <a:r>
              <a:rPr lang="en-US" dirty="0" smtClean="0">
                <a:latin typeface="+mn-lt"/>
              </a:rPr>
              <a:t>IR </a:t>
            </a:r>
            <a:r>
              <a:rPr lang="el-GR" dirty="0" smtClean="0">
                <a:latin typeface="+mn-lt"/>
              </a:rPr>
              <a:t>μπορεί να θεωρηθεί σταθερό  </a:t>
            </a:r>
            <a:r>
              <a:rPr lang="el-GR" dirty="0">
                <a:latin typeface="+mn-lt"/>
              </a:rPr>
              <a:t>μπορειτε να δείξετε ότι </a:t>
            </a:r>
          </a:p>
        </p:txBody>
      </p:sp>
      <mc:AlternateContent xmlns:mc="http://schemas.openxmlformats.org/markup-compatibility/2006" xmlns:a14="http://schemas.microsoft.com/office/drawing/2010/main">
        <mc:Choice Requires="a14">
          <p:sp>
            <p:nvSpPr>
              <p:cNvPr id="6" name="Text Box 13"/>
              <p:cNvSpPr txBox="1">
                <a:spLocks noChangeArrowheads="1"/>
              </p:cNvSpPr>
              <p:nvPr/>
            </p:nvSpPr>
            <p:spPr bwMode="auto">
              <a:xfrm>
                <a:off x="1763688" y="4797152"/>
                <a:ext cx="4448718" cy="415498"/>
              </a:xfrm>
              <a:prstGeom prst="rect">
                <a:avLst/>
              </a:prstGeom>
              <a:no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100" b="1" dirty="0" smtClean="0">
                    <a:latin typeface="+mn-lt"/>
                  </a:rPr>
                  <a:t>CI </a:t>
                </a:r>
                <a:r>
                  <a:rPr lang="el-GR" sz="2100" b="1" dirty="0">
                    <a:latin typeface="+mn-lt"/>
                  </a:rPr>
                  <a:t>= </a:t>
                </a:r>
                <a14:m>
                  <m:oMath xmlns:m="http://schemas.openxmlformats.org/officeDocument/2006/math">
                    <m:nary>
                      <m:naryPr>
                        <m:chr m:val="∑"/>
                        <m:ctrlPr>
                          <a:rPr lang="el-GR" sz="2100" b="1" i="1" smtClean="0">
                            <a:latin typeface="Cambria Math" panose="02040503050406030204" pitchFamily="18" charset="0"/>
                          </a:rPr>
                        </m:ctrlPr>
                      </m:naryPr>
                      <m:sub>
                        <m:r>
                          <m:rPr>
                            <m:brk m:alnAt="23"/>
                          </m:rPr>
                          <a:rPr lang="en-US" sz="2100" b="1" i="1" smtClean="0">
                            <a:latin typeface="Cambria Math"/>
                          </a:rPr>
                          <m:t>𝒊</m:t>
                        </m:r>
                        <m:r>
                          <a:rPr lang="el-GR" sz="2100" b="1" i="1" smtClean="0">
                            <a:latin typeface="Cambria Math"/>
                          </a:rPr>
                          <m:t>=</m:t>
                        </m:r>
                        <m:r>
                          <a:rPr lang="en-US" sz="2100" b="1" i="1" smtClean="0">
                            <a:latin typeface="Cambria Math"/>
                          </a:rPr>
                          <m:t>𝟏</m:t>
                        </m:r>
                      </m:sub>
                      <m:sup>
                        <m:r>
                          <a:rPr lang="en-US" sz="2100" b="1" i="1" smtClean="0">
                            <a:latin typeface="Cambria Math" panose="02040503050406030204" pitchFamily="18" charset="0"/>
                          </a:rPr>
                          <m:t>𝒏</m:t>
                        </m:r>
                      </m:sup>
                      <m:e>
                        <m:sSub>
                          <m:sSubPr>
                            <m:ctrlPr>
                              <a:rPr lang="el-GR" sz="2100" b="1" i="1" smtClean="0">
                                <a:latin typeface="Cambria Math" panose="02040503050406030204" pitchFamily="18" charset="0"/>
                              </a:rPr>
                            </m:ctrlPr>
                          </m:sSubPr>
                          <m:e>
                            <m:r>
                              <a:rPr lang="en-US" sz="2100" b="1" i="1" smtClean="0">
                                <a:latin typeface="Cambria Math"/>
                              </a:rPr>
                              <m:t>(</m:t>
                            </m:r>
                            <m:r>
                              <a:rPr lang="en-US" sz="2100" b="1" i="1" smtClean="0">
                                <a:latin typeface="Cambria Math"/>
                              </a:rPr>
                              <m:t>𝑰𝑹</m:t>
                            </m:r>
                          </m:e>
                          <m:sub>
                            <m:r>
                              <a:rPr lang="en-US" sz="2100" b="1" i="1" smtClean="0">
                                <a:latin typeface="Cambria Math"/>
                              </a:rPr>
                              <m:t>𝒊</m:t>
                            </m:r>
                          </m:sub>
                        </m:sSub>
                        <m:r>
                          <a:rPr lang="en-US" sz="2100" b="1" i="1" smtClean="0">
                            <a:latin typeface="Cambria Math"/>
                          </a:rPr>
                          <m:t> </m:t>
                        </m:r>
                        <m:r>
                          <a:rPr lang="en-US" sz="2100" b="1" i="1" smtClean="0">
                            <a:latin typeface="Cambria Math"/>
                          </a:rPr>
                          <m:t>𝒙</m:t>
                        </m:r>
                        <m:r>
                          <a:rPr lang="en-US" sz="2100" b="1" i="1" smtClean="0">
                            <a:latin typeface="Cambria Math"/>
                          </a:rPr>
                          <m:t> </m:t>
                        </m:r>
                        <m:sSub>
                          <m:sSubPr>
                            <m:ctrlPr>
                              <a:rPr lang="en-US" sz="2100" b="1" i="1" smtClean="0">
                                <a:latin typeface="Cambria Math" panose="02040503050406030204" pitchFamily="18" charset="0"/>
                              </a:rPr>
                            </m:ctrlPr>
                          </m:sSubPr>
                          <m:e>
                            <m:r>
                              <a:rPr lang="en-US" sz="2100" b="1" i="1" smtClean="0">
                                <a:latin typeface="Cambria Math"/>
                              </a:rPr>
                              <m:t>𝒕</m:t>
                            </m:r>
                          </m:e>
                          <m:sub>
                            <m:r>
                              <a:rPr lang="en-US" sz="2100" b="1" i="1" smtClean="0">
                                <a:latin typeface="Cambria Math"/>
                              </a:rPr>
                              <m:t>𝒊</m:t>
                            </m:r>
                          </m:sub>
                        </m:sSub>
                        <m:r>
                          <a:rPr lang="en-US" sz="2100" b="1" i="1" smtClean="0">
                            <a:latin typeface="Cambria Math"/>
                          </a:rPr>
                          <m:t>)</m:t>
                        </m:r>
                      </m:e>
                    </m:nary>
                  </m:oMath>
                </a14:m>
                <a:r>
                  <a:rPr lang="en-US" sz="2100" b="1" dirty="0">
                    <a:latin typeface="+mn-lt"/>
                  </a:rPr>
                  <a:t>, </a:t>
                </a:r>
                <a:r>
                  <a:rPr lang="en-US" sz="2100" b="1" dirty="0" err="1">
                    <a:latin typeface="+mn-lt"/>
                  </a:rPr>
                  <a:t>i</a:t>
                </a:r>
                <a:r>
                  <a:rPr lang="en-US" sz="2100" b="1" dirty="0">
                    <a:latin typeface="+mn-lt"/>
                  </a:rPr>
                  <a:t>=1</a:t>
                </a:r>
                <a:r>
                  <a:rPr lang="en-US" sz="2100" b="1" dirty="0" smtClean="0">
                    <a:latin typeface="+mn-lt"/>
                  </a:rPr>
                  <a:t>,..,n</a:t>
                </a:r>
                <a:endParaRPr lang="en-US" sz="2100" b="1" dirty="0">
                  <a:latin typeface="+mn-lt"/>
                </a:endParaRPr>
              </a:p>
            </p:txBody>
          </p:sp>
        </mc:Choice>
        <mc:Fallback xmlns="">
          <p:sp>
            <p:nvSpPr>
              <p:cNvPr id="6" name="Text Box 13"/>
              <p:cNvSpPr txBox="1">
                <a:spLocks noRot="1" noChangeAspect="1" noMove="1" noResize="1" noEditPoints="1" noAdjustHandles="1" noChangeArrowheads="1" noChangeShapeType="1" noTextEdit="1"/>
              </p:cNvSpPr>
              <p:nvPr/>
            </p:nvSpPr>
            <p:spPr bwMode="auto">
              <a:xfrm>
                <a:off x="1763688" y="4797152"/>
                <a:ext cx="4448718" cy="415498"/>
              </a:xfrm>
              <a:prstGeom prst="rect">
                <a:avLst/>
              </a:prstGeom>
              <a:blipFill>
                <a:blip r:embed="rId3"/>
                <a:stretch>
                  <a:fillRect l="-1644" t="-123529" b="-189706"/>
                </a:stretch>
              </a:blipFill>
              <a:ln>
                <a:noFill/>
              </a:ln>
            </p:spPr>
            <p:txBody>
              <a:bodyPr/>
              <a:lstStyle/>
              <a:p>
                <a:r>
                  <a:rPr lang="el-GR">
                    <a:noFill/>
                  </a:rPr>
                  <a:t> </a:t>
                </a:r>
              </a:p>
            </p:txBody>
          </p:sp>
        </mc:Fallback>
      </mc:AlternateContent>
      <p:sp>
        <p:nvSpPr>
          <p:cNvPr id="7" name="Text Box 1042"/>
          <p:cNvSpPr txBox="1">
            <a:spLocks noChangeArrowheads="1"/>
          </p:cNvSpPr>
          <p:nvPr/>
        </p:nvSpPr>
        <p:spPr bwMode="auto">
          <a:xfrm>
            <a:off x="1090669" y="3733800"/>
            <a:ext cx="6874526" cy="646331"/>
          </a:xfrm>
          <a:prstGeom prst="rect">
            <a:avLst/>
          </a:prstGeom>
          <a:no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l-GR" u="sng" dirty="0">
                <a:latin typeface="+mn-lt"/>
              </a:rPr>
              <a:t>Όταν ο ρυθμός επίπτωσης δεν είναι σταθερός κατά την διάρκεια παρακολούθησης Τ</a:t>
            </a:r>
            <a:endParaRPr lang="el-GR" dirty="0">
              <a:latin typeface="+mn-lt"/>
            </a:endParaRPr>
          </a:p>
        </p:txBody>
      </p:sp>
    </p:spTree>
    <p:extLst>
      <p:ext uri="{BB962C8B-B14F-4D97-AF65-F5344CB8AC3E}">
        <p14:creationId xmlns:p14="http://schemas.microsoft.com/office/powerpoint/2010/main" val="2633498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amond(in)">
                                      <p:cBhvr>
                                        <p:cTn id="7" dur="500"/>
                                        <p:tgtEl>
                                          <p:spTgt spid="3686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6869"/>
                                        </p:tgtEl>
                                        <p:attrNameLst>
                                          <p:attrName>style.visibility</p:attrName>
                                        </p:attrNameLst>
                                      </p:cBhvr>
                                      <p:to>
                                        <p:strVal val="visible"/>
                                      </p:to>
                                    </p:set>
                                    <p:animEffect transition="in" filter="diamond(in)">
                                      <p:cBhvr>
                                        <p:cTn id="10" dur="500"/>
                                        <p:tgtEl>
                                          <p:spTgt spid="3686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500"/>
                                        <p:tgtEl>
                                          <p:spTgt spid="6"/>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21</a:t>
            </a:fld>
            <a:endParaRPr lang="en-US"/>
          </a:p>
        </p:txBody>
      </p:sp>
      <p:graphicFrame>
        <p:nvGraphicFramePr>
          <p:cNvPr id="4" name="Πίνακας 3"/>
          <p:cNvGraphicFramePr>
            <a:graphicFrameLocks noGrp="1"/>
          </p:cNvGraphicFramePr>
          <p:nvPr>
            <p:extLst>
              <p:ext uri="{D42A27DB-BD31-4B8C-83A1-F6EECF244321}">
                <p14:modId xmlns:p14="http://schemas.microsoft.com/office/powerpoint/2010/main" val="838244977"/>
              </p:ext>
            </p:extLst>
          </p:nvPr>
        </p:nvGraphicFramePr>
        <p:xfrm>
          <a:off x="770274" y="2445754"/>
          <a:ext cx="7709450" cy="3200400"/>
        </p:xfrm>
        <a:graphic>
          <a:graphicData uri="http://schemas.openxmlformats.org/drawingml/2006/table">
            <a:tbl>
              <a:tblPr/>
              <a:tblGrid>
                <a:gridCol w="3449301">
                  <a:extLst>
                    <a:ext uri="{9D8B030D-6E8A-4147-A177-3AD203B41FA5}">
                      <a16:colId xmlns:a16="http://schemas.microsoft.com/office/drawing/2014/main" val="3456788019"/>
                    </a:ext>
                  </a:extLst>
                </a:gridCol>
                <a:gridCol w="4260149">
                  <a:extLst>
                    <a:ext uri="{9D8B030D-6E8A-4147-A177-3AD203B41FA5}">
                      <a16:colId xmlns:a16="http://schemas.microsoft.com/office/drawing/2014/main" val="4028786204"/>
                    </a:ext>
                  </a:extLst>
                </a:gridCol>
              </a:tblGrid>
              <a:tr h="0">
                <a:tc>
                  <a:txBody>
                    <a:bodyPr/>
                    <a:lstStyle/>
                    <a:p>
                      <a:r>
                        <a:rPr lang="en-US" b="1" dirty="0">
                          <a:solidFill>
                            <a:srgbClr val="000000"/>
                          </a:solidFill>
                          <a:effectLst/>
                        </a:rPr>
                        <a:t>Outcome of Interest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b="1" dirty="0">
                          <a:solidFill>
                            <a:srgbClr val="000000"/>
                          </a:solidFill>
                          <a:effectLst/>
                        </a:rPr>
                        <a:t>Who to Exclude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2618270"/>
                  </a:ext>
                </a:extLst>
              </a:tr>
              <a:tr h="0">
                <a:tc>
                  <a:txBody>
                    <a:bodyPr/>
                    <a:lstStyle/>
                    <a:p>
                      <a:r>
                        <a:rPr lang="en-US">
                          <a:solidFill>
                            <a:srgbClr val="000000"/>
                          </a:solidFill>
                          <a:effectLst/>
                        </a:rPr>
                        <a:t>1</a:t>
                      </a:r>
                      <a:r>
                        <a:rPr lang="en-US" baseline="30000">
                          <a:solidFill>
                            <a:srgbClr val="000000"/>
                          </a:solidFill>
                          <a:effectLst/>
                        </a:rPr>
                        <a:t>st</a:t>
                      </a:r>
                      <a:r>
                        <a:rPr lang="en-US">
                          <a:solidFill>
                            <a:srgbClr val="000000"/>
                          </a:solidFill>
                          <a:effectLst/>
                        </a:rPr>
                        <a:t> heart attack in adults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dirty="0">
                          <a:solidFill>
                            <a:srgbClr val="000000"/>
                          </a:solidFill>
                          <a:effectLst/>
                        </a:rPr>
                        <a:t>Those who already had a heart attack</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5587472"/>
                  </a:ext>
                </a:extLst>
              </a:tr>
              <a:tr h="0">
                <a:tc>
                  <a:txBody>
                    <a:bodyPr/>
                    <a:lstStyle/>
                    <a:p>
                      <a:r>
                        <a:rPr lang="en-US">
                          <a:solidFill>
                            <a:srgbClr val="000000"/>
                          </a:solidFill>
                          <a:effectLst/>
                        </a:rPr>
                        <a:t>Any heart attack in adults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dirty="0">
                          <a:solidFill>
                            <a:srgbClr val="000000"/>
                          </a:solidFill>
                          <a:effectLst/>
                        </a:rPr>
                        <a:t>None (You need to consider the outcome of interest to decide who to exclude.)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8438990"/>
                  </a:ext>
                </a:extLst>
              </a:tr>
              <a:tr h="0">
                <a:tc>
                  <a:txBody>
                    <a:bodyPr/>
                    <a:lstStyle/>
                    <a:p>
                      <a:r>
                        <a:rPr lang="en-US">
                          <a:solidFill>
                            <a:srgbClr val="000000"/>
                          </a:solidFill>
                          <a:effectLst/>
                        </a:rPr>
                        <a:t>Polio in Pakistan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a:solidFill>
                            <a:srgbClr val="000000"/>
                          </a:solidFill>
                          <a:effectLst/>
                        </a:rPr>
                        <a:t>Those who have received polio vaccine or who have had polio</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1152620"/>
                  </a:ext>
                </a:extLst>
              </a:tr>
              <a:tr h="0">
                <a:tc>
                  <a:txBody>
                    <a:bodyPr/>
                    <a:lstStyle/>
                    <a:p>
                      <a:r>
                        <a:rPr lang="en-US">
                          <a:solidFill>
                            <a:srgbClr val="000000"/>
                          </a:solidFill>
                          <a:effectLst/>
                        </a:rPr>
                        <a:t>Cancer of the uterus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dirty="0">
                          <a:solidFill>
                            <a:srgbClr val="000000"/>
                          </a:solidFill>
                          <a:effectLst/>
                        </a:rPr>
                        <a:t>Exclude </a:t>
                      </a:r>
                      <a:r>
                        <a:rPr lang="en-US" dirty="0" smtClean="0">
                          <a:solidFill>
                            <a:srgbClr val="000000"/>
                          </a:solidFill>
                          <a:effectLst/>
                        </a:rPr>
                        <a:t>men,</a:t>
                      </a:r>
                      <a:r>
                        <a:rPr lang="en-US" baseline="0" dirty="0" smtClean="0">
                          <a:solidFill>
                            <a:srgbClr val="000000"/>
                          </a:solidFill>
                          <a:effectLst/>
                        </a:rPr>
                        <a:t> </a:t>
                      </a:r>
                      <a:r>
                        <a:rPr lang="en-US" dirty="0" smtClean="0">
                          <a:solidFill>
                            <a:srgbClr val="000000"/>
                          </a:solidFill>
                          <a:effectLst/>
                        </a:rPr>
                        <a:t>any </a:t>
                      </a:r>
                      <a:r>
                        <a:rPr lang="en-US" dirty="0">
                          <a:solidFill>
                            <a:srgbClr val="000000"/>
                          </a:solidFill>
                          <a:effectLst/>
                        </a:rPr>
                        <a:t>women who have had a </a:t>
                      </a:r>
                      <a:r>
                        <a:rPr lang="en-US" dirty="0" smtClean="0">
                          <a:solidFill>
                            <a:srgbClr val="000000"/>
                          </a:solidFill>
                          <a:effectLst/>
                        </a:rPr>
                        <a:t>hysterectomy</a:t>
                      </a:r>
                      <a:r>
                        <a:rPr lang="el-GR" dirty="0" smtClean="0">
                          <a:solidFill>
                            <a:srgbClr val="000000"/>
                          </a:solidFill>
                          <a:effectLst/>
                        </a:rPr>
                        <a:t> </a:t>
                      </a:r>
                      <a:r>
                        <a:rPr lang="en-US" dirty="0" smtClean="0">
                          <a:solidFill>
                            <a:srgbClr val="000000"/>
                          </a:solidFill>
                          <a:effectLst/>
                        </a:rPr>
                        <a:t>and those women who </a:t>
                      </a:r>
                      <a:r>
                        <a:rPr lang="en-US" dirty="0">
                          <a:solidFill>
                            <a:srgbClr val="000000"/>
                          </a:solidFill>
                          <a:effectLst/>
                        </a:rPr>
                        <a:t>have already had uterine </a:t>
                      </a:r>
                      <a:r>
                        <a:rPr lang="en-US" dirty="0" smtClean="0">
                          <a:solidFill>
                            <a:srgbClr val="000000"/>
                          </a:solidFill>
                          <a:effectLst/>
                        </a:rPr>
                        <a:t>cancer</a:t>
                      </a:r>
                      <a:r>
                        <a:rPr lang="el-GR" dirty="0" smtClean="0">
                          <a:solidFill>
                            <a:srgbClr val="000000"/>
                          </a:solidFill>
                          <a:effectLst/>
                        </a:rPr>
                        <a:t>.</a:t>
                      </a:r>
                      <a:endParaRPr lang="en-US" dirty="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647048"/>
                  </a:ext>
                </a:extLst>
              </a:tr>
            </a:tbl>
          </a:graphicData>
        </a:graphic>
      </p:graphicFrame>
      <p:sp>
        <p:nvSpPr>
          <p:cNvPr id="5" name="Rectangle 1"/>
          <p:cNvSpPr>
            <a:spLocks noChangeArrowheads="1"/>
          </p:cNvSpPr>
          <p:nvPr/>
        </p:nvSpPr>
        <p:spPr bwMode="auto">
          <a:xfrm>
            <a:off x="639213" y="649034"/>
            <a:ext cx="77094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l-GR" b="1" u="sng" dirty="0" smtClean="0">
                <a:solidFill>
                  <a:srgbClr val="000000"/>
                </a:solidFill>
                <a:latin typeface="+mn-lt"/>
                <a:cs typeface="Arial" panose="020B0604020202020204" pitchFamily="34" charset="0"/>
              </a:rPr>
              <a:t>Προσοχή!</a:t>
            </a:r>
            <a:r>
              <a:rPr lang="el-GR" altLang="el-GR" dirty="0" smtClean="0">
                <a:solidFill>
                  <a:srgbClr val="000000"/>
                </a:solidFill>
                <a:latin typeface="+mn-lt"/>
                <a:cs typeface="Arial" panose="020B0604020202020204" pitchFamily="34" charset="0"/>
              </a:rPr>
              <a:t>  </a:t>
            </a:r>
            <a:r>
              <a:rPr kumimoji="0" lang="el-GR" altLang="el-GR" b="0" u="none" strike="noStrike" cap="none" normalizeH="0" baseline="0" dirty="0" smtClean="0">
                <a:ln>
                  <a:noFill/>
                </a:ln>
                <a:solidFill>
                  <a:srgbClr val="000000"/>
                </a:solidFill>
                <a:effectLst/>
                <a:latin typeface="+mn-lt"/>
                <a:cs typeface="Arial" panose="020B0604020202020204" pitchFamily="34" charset="0"/>
              </a:rPr>
              <a:t>Όταν υπολογίζουμε επίπτωση, πρέπει στον παρονομαστή</a:t>
            </a:r>
            <a:r>
              <a:rPr kumimoji="0" lang="el-GR" altLang="el-GR" b="0" u="none" strike="noStrike" cap="none" normalizeH="0" dirty="0" smtClean="0">
                <a:ln>
                  <a:noFill/>
                </a:ln>
                <a:solidFill>
                  <a:srgbClr val="000000"/>
                </a:solidFill>
                <a:effectLst/>
                <a:latin typeface="+mn-lt"/>
                <a:cs typeface="Arial" panose="020B0604020202020204" pitchFamily="34" charset="0"/>
              </a:rPr>
              <a:t> να περιλαμβάνουμε μόνο τα άτομα του πληθυσμού που βρίσκονται σε κίνδυνο (</a:t>
            </a:r>
            <a:r>
              <a:rPr kumimoji="0" lang="el-GR" altLang="el-GR" b="0" u="none" strike="noStrike" cap="none" normalizeH="0" baseline="0" dirty="0" err="1" smtClean="0">
                <a:ln>
                  <a:noFill/>
                </a:ln>
                <a:solidFill>
                  <a:srgbClr val="000000"/>
                </a:solidFill>
                <a:effectLst/>
                <a:latin typeface="+mn-lt"/>
                <a:cs typeface="Arial" panose="020B0604020202020204" pitchFamily="34" charset="0"/>
              </a:rPr>
              <a:t>at</a:t>
            </a:r>
            <a:r>
              <a:rPr kumimoji="0" lang="el-GR" altLang="el-GR" b="0" u="none" strike="noStrike" cap="none" normalizeH="0" baseline="0" dirty="0" smtClean="0">
                <a:ln>
                  <a:noFill/>
                </a:ln>
                <a:solidFill>
                  <a:srgbClr val="000000"/>
                </a:solidFill>
                <a:effectLst/>
                <a:latin typeface="+mn-lt"/>
                <a:cs typeface="Arial" panose="020B0604020202020204" pitchFamily="34" charset="0"/>
              </a:rPr>
              <a:t> </a:t>
            </a:r>
            <a:r>
              <a:rPr kumimoji="0" lang="el-GR" altLang="el-GR" b="0" u="none" strike="noStrike" cap="none" normalizeH="0" baseline="0" dirty="0" err="1" smtClean="0">
                <a:ln>
                  <a:noFill/>
                </a:ln>
                <a:solidFill>
                  <a:srgbClr val="000000"/>
                </a:solidFill>
                <a:effectLst/>
                <a:latin typeface="+mn-lt"/>
                <a:cs typeface="Arial" panose="020B0604020202020204" pitchFamily="34" charset="0"/>
              </a:rPr>
              <a:t>risk</a:t>
            </a:r>
            <a:r>
              <a:rPr kumimoji="0" lang="el-GR" altLang="el-GR" b="0" u="none" strike="noStrike" cap="none" normalizeH="0" baseline="0" dirty="0" smtClean="0">
                <a:ln>
                  <a:noFill/>
                </a:ln>
                <a:solidFill>
                  <a:srgbClr val="000000"/>
                </a:solidFill>
                <a:effectLst/>
                <a:latin typeface="+mn-lt"/>
                <a:cs typeface="Arial" panose="020B0604020202020204" pitchFamily="34" charset="0"/>
              </a:rPr>
              <a:t>) να αναπτύξουν τη νόσο που μελετάμε, άρα εξαιρούμε όσους έχουν ήδη τη νόσο </a:t>
            </a:r>
            <a:r>
              <a:rPr kumimoji="0" lang="el-GR" altLang="el-GR" b="0" u="none" strike="noStrike" cap="none" normalizeH="0" baseline="0" dirty="0" smtClean="0">
                <a:ln>
                  <a:noFill/>
                </a:ln>
                <a:solidFill>
                  <a:srgbClr val="000000"/>
                </a:solidFill>
                <a:effectLst/>
                <a:latin typeface="+mn-lt"/>
                <a:cs typeface="Arial" panose="020B0604020202020204" pitchFamily="34" charset="0"/>
              </a:rPr>
              <a:t>ή </a:t>
            </a:r>
            <a:r>
              <a:rPr kumimoji="0" lang="el-GR" altLang="el-GR" b="0" u="none" strike="noStrike" cap="none" normalizeH="0" baseline="0" dirty="0" smtClean="0">
                <a:ln>
                  <a:noFill/>
                </a:ln>
                <a:solidFill>
                  <a:srgbClr val="000000"/>
                </a:solidFill>
                <a:effectLst/>
                <a:latin typeface="+mn-lt"/>
                <a:cs typeface="Arial" panose="020B0604020202020204" pitchFamily="34" charset="0"/>
              </a:rPr>
              <a:t>για οποιοδήποτε λόγο δεν κινδυνεύουν</a:t>
            </a:r>
            <a:r>
              <a:rPr kumimoji="0" lang="el-GR" altLang="el-GR" b="0" u="none" strike="noStrike" cap="none" normalizeH="0" dirty="0" smtClean="0">
                <a:ln>
                  <a:noFill/>
                </a:ln>
                <a:solidFill>
                  <a:srgbClr val="000000"/>
                </a:solidFill>
                <a:effectLst/>
                <a:latin typeface="+mn-lt"/>
                <a:cs typeface="Arial" panose="020B0604020202020204" pitchFamily="34" charset="0"/>
              </a:rPr>
              <a:t> να νοσήσουν</a:t>
            </a:r>
            <a:r>
              <a:rPr kumimoji="0" lang="el-GR" altLang="el-GR" b="0" u="none" strike="noStrike" cap="none" normalizeH="0" baseline="0" dirty="0" smtClean="0">
                <a:ln>
                  <a:noFill/>
                </a:ln>
                <a:solidFill>
                  <a:srgbClr val="000000"/>
                </a:solidFill>
                <a:effectLst/>
                <a:latin typeface="+mn-lt"/>
                <a:cs typeface="Arial" panose="020B0604020202020204" pitchFamily="34" charset="0"/>
              </a:rPr>
              <a:t>.</a:t>
            </a:r>
          </a:p>
        </p:txBody>
      </p:sp>
      <p:sp>
        <p:nvSpPr>
          <p:cNvPr id="6" name="Ορθογώνιο 5"/>
          <p:cNvSpPr/>
          <p:nvPr/>
        </p:nvSpPr>
        <p:spPr>
          <a:xfrm>
            <a:off x="999024" y="1945355"/>
            <a:ext cx="1697837" cy="369332"/>
          </a:xfrm>
          <a:prstGeom prst="rect">
            <a:avLst/>
          </a:prstGeom>
        </p:spPr>
        <p:txBody>
          <a:bodyPr wrap="none">
            <a:spAutoFit/>
          </a:bodyPr>
          <a:lstStyle/>
          <a:p>
            <a:pPr lvl="0"/>
            <a:r>
              <a:rPr lang="el-GR" altLang="el-GR" dirty="0">
                <a:solidFill>
                  <a:srgbClr val="000000"/>
                </a:solidFill>
                <a:cs typeface="Arial" panose="020B0604020202020204" pitchFamily="34" charset="0"/>
              </a:rPr>
              <a:t>Παραδείγματα:</a:t>
            </a:r>
            <a:endParaRPr lang="el-GR" altLang="el-GR" dirty="0"/>
          </a:p>
        </p:txBody>
      </p:sp>
    </p:spTree>
    <p:extLst>
      <p:ext uri="{BB962C8B-B14F-4D97-AF65-F5344CB8AC3E}">
        <p14:creationId xmlns:p14="http://schemas.microsoft.com/office/powerpoint/2010/main" val="2440540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10/8/2024</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22</a:t>
            </a:fld>
            <a:endParaRPr lang="en-US"/>
          </a:p>
        </p:txBody>
      </p:sp>
      <p:graphicFrame>
        <p:nvGraphicFramePr>
          <p:cNvPr id="4" name="Πίνακας 3"/>
          <p:cNvGraphicFramePr>
            <a:graphicFrameLocks noGrp="1"/>
          </p:cNvGraphicFramePr>
          <p:nvPr>
            <p:extLst>
              <p:ext uri="{D42A27DB-BD31-4B8C-83A1-F6EECF244321}">
                <p14:modId xmlns:p14="http://schemas.microsoft.com/office/powerpoint/2010/main" val="3915251692"/>
              </p:ext>
            </p:extLst>
          </p:nvPr>
        </p:nvGraphicFramePr>
        <p:xfrm>
          <a:off x="503238" y="1658068"/>
          <a:ext cx="8183562" cy="3827039"/>
        </p:xfrm>
        <a:graphic>
          <a:graphicData uri="http://schemas.openxmlformats.org/drawingml/2006/table">
            <a:tbl>
              <a:tblPr/>
              <a:tblGrid>
                <a:gridCol w="2727854">
                  <a:extLst>
                    <a:ext uri="{9D8B030D-6E8A-4147-A177-3AD203B41FA5}">
                      <a16:colId xmlns:a16="http://schemas.microsoft.com/office/drawing/2014/main" val="158107016"/>
                    </a:ext>
                  </a:extLst>
                </a:gridCol>
                <a:gridCol w="2727854">
                  <a:extLst>
                    <a:ext uri="{9D8B030D-6E8A-4147-A177-3AD203B41FA5}">
                      <a16:colId xmlns:a16="http://schemas.microsoft.com/office/drawing/2014/main" val="2725540587"/>
                    </a:ext>
                  </a:extLst>
                </a:gridCol>
                <a:gridCol w="2727854">
                  <a:extLst>
                    <a:ext uri="{9D8B030D-6E8A-4147-A177-3AD203B41FA5}">
                      <a16:colId xmlns:a16="http://schemas.microsoft.com/office/drawing/2014/main" val="1506852771"/>
                    </a:ext>
                  </a:extLst>
                </a:gridCol>
              </a:tblGrid>
              <a:tr h="332786">
                <a:tc>
                  <a:txBody>
                    <a:bodyPr/>
                    <a:lstStyle/>
                    <a:p>
                      <a:pPr fontAlgn="t"/>
                      <a:endParaRPr lang="el-GR" sz="1600">
                        <a:solidFill>
                          <a:srgbClr val="000000"/>
                        </a:solidFill>
                        <a:effectLst/>
                      </a:endParaRPr>
                    </a:p>
                  </a:txBody>
                  <a:tcPr marL="83196" marR="83196" marT="41598" marB="41598">
                    <a:lnL>
                      <a:noFill/>
                    </a:lnL>
                    <a:lnR>
                      <a:noFill/>
                    </a:lnR>
                    <a:lnT>
                      <a:noFill/>
                    </a:lnT>
                    <a:lnB>
                      <a:noFill/>
                    </a:lnB>
                    <a:solidFill>
                      <a:srgbClr val="FFFFFF"/>
                    </a:solidFill>
                  </a:tcPr>
                </a:tc>
                <a:tc>
                  <a:txBody>
                    <a:bodyPr/>
                    <a:lstStyle/>
                    <a:p>
                      <a:pPr fontAlgn="t"/>
                      <a:r>
                        <a:rPr lang="en-US" sz="1600" b="1">
                          <a:solidFill>
                            <a:srgbClr val="000000"/>
                          </a:solidFill>
                          <a:effectLst/>
                        </a:rPr>
                        <a:t>Cumulative Incidence</a:t>
                      </a:r>
                      <a:endParaRPr lang="en-US" sz="1600">
                        <a:solidFill>
                          <a:srgbClr val="000000"/>
                        </a:solidFill>
                        <a:effectLst/>
                      </a:endParaRPr>
                    </a:p>
                  </a:txBody>
                  <a:tcPr marL="83196" marR="83196" marT="41598" marB="41598">
                    <a:lnL>
                      <a:noFill/>
                    </a:lnL>
                    <a:lnR>
                      <a:noFill/>
                    </a:lnR>
                    <a:lnT>
                      <a:noFill/>
                    </a:lnT>
                    <a:lnB>
                      <a:noFill/>
                    </a:lnB>
                    <a:solidFill>
                      <a:srgbClr val="FFFFFF"/>
                    </a:solidFill>
                  </a:tcPr>
                </a:tc>
                <a:tc>
                  <a:txBody>
                    <a:bodyPr/>
                    <a:lstStyle/>
                    <a:p>
                      <a:pPr fontAlgn="t"/>
                      <a:r>
                        <a:rPr lang="en-US" sz="1600" b="1">
                          <a:solidFill>
                            <a:srgbClr val="000000"/>
                          </a:solidFill>
                          <a:effectLst/>
                        </a:rPr>
                        <a:t>Incidence Rate</a:t>
                      </a:r>
                      <a:endParaRPr lang="en-US" sz="1600">
                        <a:solidFill>
                          <a:srgbClr val="000000"/>
                        </a:solidFill>
                        <a:effectLst/>
                      </a:endParaRPr>
                    </a:p>
                  </a:txBody>
                  <a:tcPr marL="83196" marR="83196" marT="41598" marB="41598">
                    <a:lnL>
                      <a:noFill/>
                    </a:lnL>
                    <a:lnR>
                      <a:noFill/>
                    </a:lnR>
                    <a:lnT>
                      <a:noFill/>
                    </a:lnT>
                    <a:lnB>
                      <a:noFill/>
                    </a:lnB>
                    <a:solidFill>
                      <a:srgbClr val="FFFFFF"/>
                    </a:solidFill>
                  </a:tcPr>
                </a:tc>
                <a:extLst>
                  <a:ext uri="{0D108BD9-81ED-4DB2-BD59-A6C34878D82A}">
                    <a16:rowId xmlns:a16="http://schemas.microsoft.com/office/drawing/2014/main" val="1726301356"/>
                  </a:ext>
                </a:extLst>
              </a:tr>
              <a:tr h="831965">
                <a:tc>
                  <a:txBody>
                    <a:bodyPr/>
                    <a:lstStyle/>
                    <a:p>
                      <a:pPr fontAlgn="t"/>
                      <a:r>
                        <a:rPr lang="en-US" sz="1600" b="1">
                          <a:solidFill>
                            <a:srgbClr val="000000"/>
                          </a:solidFill>
                          <a:effectLst/>
                        </a:rPr>
                        <a:t>Strengths</a:t>
                      </a:r>
                      <a:endParaRPr lang="en-US" sz="1600">
                        <a:solidFill>
                          <a:srgbClr val="000000"/>
                        </a:solidFill>
                        <a:effectLst/>
                      </a:endParaRPr>
                    </a:p>
                  </a:txBody>
                  <a:tcPr marL="83196" marR="83196" marT="41598" marB="41598">
                    <a:lnL>
                      <a:noFill/>
                    </a:lnL>
                    <a:lnR>
                      <a:noFill/>
                    </a:lnR>
                    <a:lnT>
                      <a:noFill/>
                    </a:lnT>
                    <a:lnB>
                      <a:noFill/>
                    </a:lnB>
                    <a:solidFill>
                      <a:srgbClr val="FFFFFF"/>
                    </a:solidFill>
                  </a:tcPr>
                </a:tc>
                <a:tc>
                  <a:txBody>
                    <a:bodyPr/>
                    <a:lstStyle/>
                    <a:p>
                      <a:pPr fontAlgn="t">
                        <a:buFont typeface="Arial" panose="020B0604020202020204" pitchFamily="34" charset="0"/>
                        <a:buChar char="•"/>
                      </a:pPr>
                      <a:r>
                        <a:rPr lang="en-US" sz="1600">
                          <a:solidFill>
                            <a:srgbClr val="000000"/>
                          </a:solidFill>
                          <a:effectLst/>
                        </a:rPr>
                        <a:t>Easily calculated and understood since it measures risk</a:t>
                      </a:r>
                    </a:p>
                  </a:txBody>
                  <a:tcPr marL="83196" marR="83196" marT="41598" marB="41598">
                    <a:lnL>
                      <a:noFill/>
                    </a:lnL>
                    <a:lnR>
                      <a:noFill/>
                    </a:lnR>
                    <a:lnT>
                      <a:noFill/>
                    </a:lnT>
                    <a:lnB>
                      <a:noFill/>
                    </a:lnB>
                    <a:solidFill>
                      <a:srgbClr val="FFFFFF"/>
                    </a:solidFill>
                  </a:tcPr>
                </a:tc>
                <a:tc>
                  <a:txBody>
                    <a:bodyPr/>
                    <a:lstStyle/>
                    <a:p>
                      <a:pPr fontAlgn="t">
                        <a:buFont typeface="Arial" panose="020B0604020202020204" pitchFamily="34" charset="0"/>
                        <a:buChar char="•"/>
                      </a:pPr>
                      <a:r>
                        <a:rPr lang="en-US" sz="1600">
                          <a:solidFill>
                            <a:srgbClr val="000000"/>
                          </a:solidFill>
                          <a:effectLst/>
                        </a:rPr>
                        <a:t>Takes into account losses to follow-up and </a:t>
                      </a:r>
                      <a:r>
                        <a:rPr lang="en-US" sz="1600" i="1" u="sng">
                          <a:solidFill>
                            <a:srgbClr val="000000"/>
                          </a:solidFill>
                          <a:effectLst/>
                        </a:rPr>
                        <a:t>when</a:t>
                      </a:r>
                      <a:r>
                        <a:rPr lang="en-US" sz="1600">
                          <a:solidFill>
                            <a:srgbClr val="000000"/>
                          </a:solidFill>
                          <a:effectLst/>
                        </a:rPr>
                        <a:t> disease occurs</a:t>
                      </a:r>
                    </a:p>
                  </a:txBody>
                  <a:tcPr marL="83196" marR="83196" marT="41598" marB="41598">
                    <a:lnL>
                      <a:noFill/>
                    </a:lnL>
                    <a:lnR>
                      <a:noFill/>
                    </a:lnR>
                    <a:lnT>
                      <a:noFill/>
                    </a:lnT>
                    <a:lnB>
                      <a:noFill/>
                    </a:lnB>
                    <a:solidFill>
                      <a:srgbClr val="FFFFFF"/>
                    </a:solidFill>
                  </a:tcPr>
                </a:tc>
                <a:extLst>
                  <a:ext uri="{0D108BD9-81ED-4DB2-BD59-A6C34878D82A}">
                    <a16:rowId xmlns:a16="http://schemas.microsoft.com/office/drawing/2014/main" val="3152648647"/>
                  </a:ext>
                </a:extLst>
              </a:tr>
              <a:tr h="1331144">
                <a:tc>
                  <a:txBody>
                    <a:bodyPr/>
                    <a:lstStyle/>
                    <a:p>
                      <a:pPr fontAlgn="t"/>
                      <a:r>
                        <a:rPr lang="en-US" sz="1600" b="1">
                          <a:solidFill>
                            <a:srgbClr val="000000"/>
                          </a:solidFill>
                          <a:effectLst/>
                        </a:rPr>
                        <a:t>Limitations</a:t>
                      </a:r>
                      <a:endParaRPr lang="en-US" sz="1600">
                        <a:solidFill>
                          <a:srgbClr val="000000"/>
                        </a:solidFill>
                        <a:effectLst/>
                      </a:endParaRPr>
                    </a:p>
                  </a:txBody>
                  <a:tcPr marL="83196" marR="83196" marT="41598" marB="41598">
                    <a:lnL>
                      <a:noFill/>
                    </a:lnL>
                    <a:lnR>
                      <a:noFill/>
                    </a:lnR>
                    <a:lnT>
                      <a:noFill/>
                    </a:lnT>
                    <a:lnB>
                      <a:noFill/>
                    </a:lnB>
                    <a:solidFill>
                      <a:srgbClr val="FFFFFF"/>
                    </a:solidFill>
                  </a:tcPr>
                </a:tc>
                <a:tc>
                  <a:txBody>
                    <a:bodyPr/>
                    <a:lstStyle/>
                    <a:p>
                      <a:pPr fontAlgn="t">
                        <a:buFont typeface="Arial" panose="020B0604020202020204" pitchFamily="34" charset="0"/>
                        <a:buChar char="•"/>
                      </a:pPr>
                      <a:r>
                        <a:rPr lang="en-US" sz="1600" dirty="0">
                          <a:solidFill>
                            <a:srgbClr val="000000"/>
                          </a:solidFill>
                          <a:effectLst/>
                        </a:rPr>
                        <a:t>Does not take into account losses to follow-up or </a:t>
                      </a:r>
                      <a:r>
                        <a:rPr lang="en-US" sz="1600" i="1" u="sng" dirty="0">
                          <a:solidFill>
                            <a:srgbClr val="000000"/>
                          </a:solidFill>
                          <a:effectLst/>
                        </a:rPr>
                        <a:t>when</a:t>
                      </a:r>
                      <a:r>
                        <a:rPr lang="en-US" sz="1600" dirty="0">
                          <a:solidFill>
                            <a:srgbClr val="000000"/>
                          </a:solidFill>
                          <a:effectLst/>
                        </a:rPr>
                        <a:t> disease occurs</a:t>
                      </a:r>
                    </a:p>
                  </a:txBody>
                  <a:tcPr marL="83196" marR="83196" marT="41598" marB="41598">
                    <a:lnL>
                      <a:noFill/>
                    </a:lnL>
                    <a:lnR>
                      <a:noFill/>
                    </a:lnR>
                    <a:lnT>
                      <a:noFill/>
                    </a:lnT>
                    <a:lnB>
                      <a:noFill/>
                    </a:lnB>
                    <a:solidFill>
                      <a:srgbClr val="FFFFFF"/>
                    </a:solidFill>
                  </a:tcPr>
                </a:tc>
                <a:tc>
                  <a:txBody>
                    <a:bodyPr/>
                    <a:lstStyle/>
                    <a:p>
                      <a:pPr fontAlgn="t">
                        <a:buFont typeface="Arial" panose="020B0604020202020204" pitchFamily="34" charset="0"/>
                        <a:buChar char="•"/>
                      </a:pPr>
                      <a:r>
                        <a:rPr lang="en-US" sz="1600">
                          <a:solidFill>
                            <a:srgbClr val="000000"/>
                          </a:solidFill>
                          <a:effectLst/>
                        </a:rPr>
                        <a:t>Need individual follow-up, which is costly and time-consuming</a:t>
                      </a:r>
                    </a:p>
                    <a:p>
                      <a:pPr fontAlgn="t">
                        <a:buFont typeface="Arial" panose="020B0604020202020204" pitchFamily="34" charset="0"/>
                        <a:buChar char="•"/>
                      </a:pPr>
                      <a:r>
                        <a:rPr lang="en-US" sz="1600">
                          <a:solidFill>
                            <a:srgbClr val="000000"/>
                          </a:solidFill>
                          <a:effectLst/>
                        </a:rPr>
                        <a:t>Interpretation is not intuitive</a:t>
                      </a:r>
                    </a:p>
                  </a:txBody>
                  <a:tcPr marL="83196" marR="83196" marT="41598" marB="41598">
                    <a:lnL>
                      <a:noFill/>
                    </a:lnL>
                    <a:lnR>
                      <a:noFill/>
                    </a:lnR>
                    <a:lnT>
                      <a:noFill/>
                    </a:lnT>
                    <a:lnB>
                      <a:noFill/>
                    </a:lnB>
                    <a:solidFill>
                      <a:srgbClr val="FFFFFF"/>
                    </a:solidFill>
                  </a:tcPr>
                </a:tc>
                <a:extLst>
                  <a:ext uri="{0D108BD9-81ED-4DB2-BD59-A6C34878D82A}">
                    <a16:rowId xmlns:a16="http://schemas.microsoft.com/office/drawing/2014/main" val="4286856129"/>
                  </a:ext>
                </a:extLst>
              </a:tr>
              <a:tr h="1331144">
                <a:tc>
                  <a:txBody>
                    <a:bodyPr/>
                    <a:lstStyle/>
                    <a:p>
                      <a:pPr fontAlgn="t"/>
                      <a:r>
                        <a:rPr lang="en-US" sz="1600" b="1">
                          <a:solidFill>
                            <a:srgbClr val="000000"/>
                          </a:solidFill>
                          <a:effectLst/>
                        </a:rPr>
                        <a:t>Appropriate</a:t>
                      </a:r>
                      <a:endParaRPr lang="en-US" sz="1600">
                        <a:solidFill>
                          <a:srgbClr val="000000"/>
                        </a:solidFill>
                        <a:effectLst/>
                      </a:endParaRPr>
                    </a:p>
                    <a:p>
                      <a:pPr fontAlgn="t"/>
                      <a:r>
                        <a:rPr lang="en-US" sz="1600" b="1">
                          <a:solidFill>
                            <a:srgbClr val="000000"/>
                          </a:solidFill>
                          <a:effectLst/>
                        </a:rPr>
                        <a:t>Use</a:t>
                      </a:r>
                      <a:endParaRPr lang="en-US" sz="1600">
                        <a:solidFill>
                          <a:srgbClr val="000000"/>
                        </a:solidFill>
                        <a:effectLst/>
                      </a:endParaRPr>
                    </a:p>
                  </a:txBody>
                  <a:tcPr marL="83196" marR="83196" marT="41598" marB="41598">
                    <a:lnL>
                      <a:noFill/>
                    </a:lnL>
                    <a:lnR>
                      <a:noFill/>
                    </a:lnR>
                    <a:lnT>
                      <a:noFill/>
                    </a:lnT>
                    <a:lnB>
                      <a:noFill/>
                    </a:lnB>
                    <a:solidFill>
                      <a:srgbClr val="FFFFFF"/>
                    </a:solidFill>
                  </a:tcPr>
                </a:tc>
                <a:tc>
                  <a:txBody>
                    <a:bodyPr/>
                    <a:lstStyle/>
                    <a:p>
                      <a:pPr fontAlgn="t">
                        <a:buFont typeface="Arial" panose="020B0604020202020204" pitchFamily="34" charset="0"/>
                        <a:buChar char="•"/>
                      </a:pPr>
                      <a:r>
                        <a:rPr lang="en-US" sz="1600">
                          <a:solidFill>
                            <a:srgbClr val="000000"/>
                          </a:solidFill>
                          <a:effectLst/>
                        </a:rPr>
                        <a:t>Fixed populations with short follow-up, or no losses to follow-up</a:t>
                      </a:r>
                    </a:p>
                  </a:txBody>
                  <a:tcPr marL="83196" marR="83196" marT="41598" marB="41598">
                    <a:lnL>
                      <a:noFill/>
                    </a:lnL>
                    <a:lnR>
                      <a:noFill/>
                    </a:lnR>
                    <a:lnT>
                      <a:noFill/>
                    </a:lnT>
                    <a:lnB>
                      <a:noFill/>
                    </a:lnB>
                    <a:solidFill>
                      <a:srgbClr val="FFFFFF"/>
                    </a:solidFill>
                  </a:tcPr>
                </a:tc>
                <a:tc>
                  <a:txBody>
                    <a:bodyPr/>
                    <a:lstStyle/>
                    <a:p>
                      <a:pPr fontAlgn="t">
                        <a:buFont typeface="Arial" panose="020B0604020202020204" pitchFamily="34" charset="0"/>
                        <a:buChar char="•"/>
                      </a:pPr>
                      <a:r>
                        <a:rPr lang="en-US" sz="1600" dirty="0">
                          <a:solidFill>
                            <a:srgbClr val="000000"/>
                          </a:solidFill>
                          <a:effectLst/>
                        </a:rPr>
                        <a:t>Dynamic populations</a:t>
                      </a:r>
                    </a:p>
                    <a:p>
                      <a:pPr fontAlgn="t">
                        <a:buFont typeface="Arial" panose="020B0604020202020204" pitchFamily="34" charset="0"/>
                        <a:buChar char="•"/>
                      </a:pPr>
                      <a:r>
                        <a:rPr lang="en-US" sz="1600" dirty="0">
                          <a:solidFill>
                            <a:srgbClr val="000000"/>
                          </a:solidFill>
                          <a:effectLst/>
                        </a:rPr>
                        <a:t>Fixed populations with long follow-up times, or substantial loss to follow-up</a:t>
                      </a:r>
                    </a:p>
                  </a:txBody>
                  <a:tcPr marL="83196" marR="83196" marT="41598" marB="41598">
                    <a:lnL>
                      <a:noFill/>
                    </a:lnL>
                    <a:lnR>
                      <a:noFill/>
                    </a:lnR>
                    <a:lnT>
                      <a:noFill/>
                    </a:lnT>
                    <a:lnB>
                      <a:noFill/>
                    </a:lnB>
                    <a:solidFill>
                      <a:srgbClr val="FFFFFF"/>
                    </a:solidFill>
                  </a:tcPr>
                </a:tc>
                <a:extLst>
                  <a:ext uri="{0D108BD9-81ED-4DB2-BD59-A6C34878D82A}">
                    <a16:rowId xmlns:a16="http://schemas.microsoft.com/office/drawing/2014/main" val="1943321469"/>
                  </a:ext>
                </a:extLst>
              </a:tr>
            </a:tbl>
          </a:graphicData>
        </a:graphic>
      </p:graphicFrame>
    </p:spTree>
    <p:extLst>
      <p:ext uri="{BB962C8B-B14F-4D97-AF65-F5344CB8AC3E}">
        <p14:creationId xmlns:p14="http://schemas.microsoft.com/office/powerpoint/2010/main" val="2163805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81000" y="2667000"/>
            <a:ext cx="8183563" cy="762000"/>
          </a:xfrm>
        </p:spPr>
        <p:txBody>
          <a:bodyPr>
            <a:normAutofit fontScale="90000"/>
          </a:bodyPr>
          <a:lstStyle/>
          <a:p>
            <a:pPr algn="ctr" eaLnBrk="1" fontAlgn="auto" hangingPunct="1">
              <a:spcAft>
                <a:spcPts val="0"/>
              </a:spcAft>
              <a:defRPr/>
            </a:pPr>
            <a:r>
              <a:rPr lang="el-GR">
                <a:solidFill>
                  <a:srgbClr val="FF6600"/>
                </a:solidFill>
                <a:effectLst/>
                <a:latin typeface="+mn-lt"/>
              </a:rPr>
              <a:t>Δείκτες επιπολασμού</a:t>
            </a:r>
            <a:r>
              <a:rPr lang="en-US">
                <a:solidFill>
                  <a:srgbClr val="FF6600"/>
                </a:solidFill>
                <a:effectLst/>
                <a:latin typeface="+mn-lt"/>
              </a:rPr>
              <a:t>: </a:t>
            </a:r>
            <a:r>
              <a:rPr lang="el-GR">
                <a:solidFill>
                  <a:srgbClr val="FF6600"/>
                </a:solidFill>
                <a:effectLst/>
                <a:latin typeface="+mn-lt"/>
              </a:rPr>
              <a:t>Ύπαρξη της νόσου</a:t>
            </a:r>
            <a:endParaRPr lang="en-US">
              <a:solidFill>
                <a:srgbClr val="FF6600"/>
              </a:solidFill>
              <a:effectLst/>
              <a:latin typeface="+mn-lt"/>
            </a:endParaRPr>
          </a:p>
        </p:txBody>
      </p:sp>
      <p:sp>
        <p:nvSpPr>
          <p:cNvPr id="7" name="Slide Number Placeholder 5"/>
          <p:cNvSpPr>
            <a:spLocks noGrp="1"/>
          </p:cNvSpPr>
          <p:nvPr>
            <p:ph type="sldNum" sz="quarter" idx="12"/>
          </p:nvPr>
        </p:nvSpPr>
        <p:spPr/>
        <p:txBody>
          <a:bodyPr/>
          <a:lstStyle/>
          <a:p>
            <a:pPr>
              <a:defRPr/>
            </a:pPr>
            <a:fld id="{6465C58C-01F2-4795-AE6B-B6B8467E77BE}" type="slidenum">
              <a:rPr lang="en-US"/>
              <a:pPr>
                <a:defRPr/>
              </a:pPr>
              <a:t>23</a:t>
            </a:fld>
            <a:endParaRPr lang="en-US"/>
          </a:p>
        </p:txBody>
      </p:sp>
    </p:spTree>
    <p:extLst>
      <p:ext uri="{BB962C8B-B14F-4D97-AF65-F5344CB8AC3E}">
        <p14:creationId xmlns:p14="http://schemas.microsoft.com/office/powerpoint/2010/main" val="4228989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27025" y="76200"/>
            <a:ext cx="8183563" cy="762000"/>
          </a:xfrm>
        </p:spPr>
        <p:txBody>
          <a:bodyPr>
            <a:normAutofit/>
          </a:bodyPr>
          <a:lstStyle/>
          <a:p>
            <a:pPr eaLnBrk="1" fontAlgn="auto" hangingPunct="1">
              <a:spcAft>
                <a:spcPts val="0"/>
              </a:spcAft>
              <a:defRPr/>
            </a:pPr>
            <a:r>
              <a:rPr lang="el-GR">
                <a:solidFill>
                  <a:srgbClr val="FF6600"/>
                </a:solidFill>
                <a:effectLst/>
                <a:latin typeface="+mn-lt"/>
              </a:rPr>
              <a:t>Επιπολασμός (</a:t>
            </a:r>
            <a:r>
              <a:rPr lang="en-US">
                <a:solidFill>
                  <a:srgbClr val="FF6600"/>
                </a:solidFill>
                <a:effectLst/>
                <a:latin typeface="+mn-lt"/>
              </a:rPr>
              <a:t>prevalence</a:t>
            </a:r>
            <a:r>
              <a:rPr lang="el-GR">
                <a:solidFill>
                  <a:srgbClr val="FF6600"/>
                </a:solidFill>
                <a:effectLst/>
                <a:latin typeface="+mn-lt"/>
              </a:rPr>
              <a:t>) (Ι)</a:t>
            </a:r>
            <a:r>
              <a:rPr lang="en-US">
                <a:solidFill>
                  <a:srgbClr val="FF6600"/>
                </a:solidFill>
                <a:effectLst/>
                <a:latin typeface="+mn-lt"/>
              </a:rPr>
              <a:t>:</a:t>
            </a:r>
          </a:p>
        </p:txBody>
      </p:sp>
      <p:sp>
        <p:nvSpPr>
          <p:cNvPr id="7" name="Slide Number Placeholder 5"/>
          <p:cNvSpPr>
            <a:spLocks noGrp="1"/>
          </p:cNvSpPr>
          <p:nvPr>
            <p:ph type="sldNum" sz="quarter" idx="12"/>
          </p:nvPr>
        </p:nvSpPr>
        <p:spPr/>
        <p:txBody>
          <a:bodyPr/>
          <a:lstStyle/>
          <a:p>
            <a:pPr>
              <a:defRPr/>
            </a:pPr>
            <a:fld id="{6465C58C-01F2-4795-AE6B-B6B8467E77BE}" type="slidenum">
              <a:rPr lang="en-US"/>
              <a:pPr>
                <a:defRPr/>
              </a:pPr>
              <a:t>24</a:t>
            </a:fld>
            <a:endParaRPr lang="en-US"/>
          </a:p>
        </p:txBody>
      </p:sp>
      <p:sp>
        <p:nvSpPr>
          <p:cNvPr id="108548" name="Rectangle 4"/>
          <p:cNvSpPr>
            <a:spLocks noChangeArrowheads="1"/>
          </p:cNvSpPr>
          <p:nvPr/>
        </p:nvSpPr>
        <p:spPr bwMode="auto">
          <a:xfrm>
            <a:off x="76200" y="1295400"/>
            <a:ext cx="8839200" cy="1819275"/>
          </a:xfrm>
          <a:prstGeom prst="rect">
            <a:avLst/>
          </a:prstGeom>
          <a:noFill/>
          <a:ln>
            <a:noFill/>
          </a:ln>
        </p:spPr>
        <p:txBody>
          <a:bodyPr>
            <a:spAutoFit/>
          </a:bodyPr>
          <a:lstStyle/>
          <a:p>
            <a:pPr eaLnBrk="1" hangingPunct="1">
              <a:lnSpc>
                <a:spcPct val="80000"/>
              </a:lnSpc>
              <a:spcBef>
                <a:spcPct val="20000"/>
              </a:spcBef>
              <a:defRPr/>
            </a:pPr>
            <a:r>
              <a:rPr lang="el-GR" sz="2800" b="1">
                <a:latin typeface="+mn-lt"/>
              </a:rPr>
              <a:t>Συχνότητα </a:t>
            </a:r>
            <a:r>
              <a:rPr lang="el-GR" sz="2800" b="1" u="sng">
                <a:latin typeface="+mn-lt"/>
              </a:rPr>
              <a:t>ύπαρξης</a:t>
            </a:r>
            <a:r>
              <a:rPr lang="el-GR" sz="2800" b="1">
                <a:latin typeface="+mn-lt"/>
              </a:rPr>
              <a:t> μίας νόσου</a:t>
            </a:r>
            <a:r>
              <a:rPr lang="en-US" sz="2800" b="1">
                <a:latin typeface="+mn-lt"/>
              </a:rPr>
              <a:t> </a:t>
            </a:r>
            <a:r>
              <a:rPr lang="el-GR" sz="2800" b="1">
                <a:latin typeface="+mn-lt"/>
              </a:rPr>
              <a:t>στον πληθυσμό σε </a:t>
            </a:r>
            <a:r>
              <a:rPr lang="el-GR" sz="2800" b="1">
                <a:solidFill>
                  <a:srgbClr val="FF6600"/>
                </a:solidFill>
                <a:latin typeface="+mn-lt"/>
              </a:rPr>
              <a:t>μία ορισμένη χρονική στιγμή </a:t>
            </a:r>
            <a:r>
              <a:rPr lang="el-GR" sz="2800" b="1">
                <a:latin typeface="+mn-lt"/>
              </a:rPr>
              <a:t>(π.χ. 1/12/2005) (σημειακός επιπολασμός - </a:t>
            </a:r>
            <a:r>
              <a:rPr lang="en-AU" sz="2800" b="1">
                <a:latin typeface="+mn-lt"/>
              </a:rPr>
              <a:t>point prevalence</a:t>
            </a:r>
            <a:r>
              <a:rPr lang="el-GR" sz="2800" b="1">
                <a:latin typeface="+mn-lt"/>
              </a:rPr>
              <a:t>)</a:t>
            </a:r>
            <a:r>
              <a:rPr lang="en-US" sz="2800" b="1">
                <a:latin typeface="+mn-lt"/>
              </a:rPr>
              <a:t> </a:t>
            </a:r>
            <a:r>
              <a:rPr lang="el-GR" sz="2800" b="1">
                <a:latin typeface="+mn-lt"/>
              </a:rPr>
              <a:t>ή </a:t>
            </a:r>
            <a:r>
              <a:rPr lang="el-GR" sz="2800" b="1">
                <a:solidFill>
                  <a:srgbClr val="FF6600"/>
                </a:solidFill>
                <a:latin typeface="+mn-lt"/>
              </a:rPr>
              <a:t>χρονική περίοδο</a:t>
            </a:r>
            <a:r>
              <a:rPr lang="el-GR" sz="2800" b="1">
                <a:latin typeface="+mn-lt"/>
              </a:rPr>
              <a:t> (π.χ. το έτος 2005) (επιπολασμός περιόδου - </a:t>
            </a:r>
            <a:r>
              <a:rPr lang="en-AU" sz="2800" b="1">
                <a:latin typeface="+mn-lt"/>
              </a:rPr>
              <a:t>period prevalence</a:t>
            </a:r>
            <a:r>
              <a:rPr lang="el-GR" sz="2800" b="1">
                <a:latin typeface="+mn-lt"/>
              </a:rPr>
              <a:t>) </a:t>
            </a:r>
            <a:endParaRPr lang="en-US" sz="2800" b="1">
              <a:latin typeface="+mn-lt"/>
            </a:endParaRPr>
          </a:p>
        </p:txBody>
      </p:sp>
      <p:sp>
        <p:nvSpPr>
          <p:cNvPr id="8" name="Rectangle 5"/>
          <p:cNvSpPr>
            <a:spLocks noChangeArrowheads="1"/>
          </p:cNvSpPr>
          <p:nvPr/>
        </p:nvSpPr>
        <p:spPr bwMode="auto">
          <a:xfrm>
            <a:off x="3175" y="4114800"/>
            <a:ext cx="9144000" cy="720725"/>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2"/>
              </a:buClr>
              <a:defRPr/>
            </a:pPr>
            <a:r>
              <a:rPr lang="el-GR" sz="2600"/>
              <a:t>	</a:t>
            </a:r>
            <a:r>
              <a:rPr lang="el-GR" sz="3000" b="1">
                <a:latin typeface="+mn-lt"/>
              </a:rPr>
              <a:t>Επιπολασμός = αναλογία </a:t>
            </a:r>
            <a:r>
              <a:rPr lang="el-GR" sz="3000" b="1">
                <a:latin typeface="+mn-lt"/>
                <a:sym typeface="Wingdings" pitchFamily="2" charset="2"/>
              </a:rPr>
              <a:t></a:t>
            </a:r>
            <a:r>
              <a:rPr lang="el-GR" sz="3000" b="1">
                <a:latin typeface="+mn-lt"/>
              </a:rPr>
              <a:t> δεν έχει χρονική διάσταση</a:t>
            </a:r>
            <a:endParaRPr lang="en-US" sz="3000" b="1">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27025" y="76200"/>
            <a:ext cx="8183563" cy="762000"/>
          </a:xfrm>
        </p:spPr>
        <p:txBody>
          <a:bodyPr>
            <a:normAutofit fontScale="90000"/>
          </a:bodyPr>
          <a:lstStyle/>
          <a:p>
            <a:pPr eaLnBrk="1" fontAlgn="auto" hangingPunct="1">
              <a:spcAft>
                <a:spcPts val="0"/>
              </a:spcAft>
              <a:defRPr/>
            </a:pPr>
            <a:r>
              <a:rPr lang="el-GR">
                <a:solidFill>
                  <a:srgbClr val="FF6600"/>
                </a:solidFill>
                <a:effectLst/>
                <a:latin typeface="+mn-lt"/>
              </a:rPr>
              <a:t>Δείκτες επιπολασμού (</a:t>
            </a:r>
            <a:r>
              <a:rPr lang="en-US">
                <a:solidFill>
                  <a:srgbClr val="FF6600"/>
                </a:solidFill>
                <a:effectLst/>
                <a:latin typeface="+mn-lt"/>
              </a:rPr>
              <a:t>prevalence</a:t>
            </a:r>
            <a:r>
              <a:rPr lang="el-GR">
                <a:solidFill>
                  <a:srgbClr val="FF6600"/>
                </a:solidFill>
                <a:effectLst/>
                <a:latin typeface="+mn-lt"/>
              </a:rPr>
              <a:t>) (ΙΙ)</a:t>
            </a:r>
            <a:r>
              <a:rPr lang="en-US">
                <a:solidFill>
                  <a:srgbClr val="FF6600"/>
                </a:solidFill>
                <a:effectLst/>
                <a:latin typeface="+mn-lt"/>
              </a:rPr>
              <a:t>:</a:t>
            </a:r>
          </a:p>
        </p:txBody>
      </p:sp>
      <p:sp>
        <p:nvSpPr>
          <p:cNvPr id="7" name="Slide Number Placeholder 5"/>
          <p:cNvSpPr>
            <a:spLocks noGrp="1"/>
          </p:cNvSpPr>
          <p:nvPr>
            <p:ph type="sldNum" sz="quarter" idx="12"/>
          </p:nvPr>
        </p:nvSpPr>
        <p:spPr/>
        <p:txBody>
          <a:bodyPr/>
          <a:lstStyle/>
          <a:p>
            <a:pPr>
              <a:defRPr/>
            </a:pPr>
            <a:fld id="{4CC69ED1-D1A4-48BA-BFE8-361015249F13}" type="slidenum">
              <a:rPr lang="en-US"/>
              <a:pPr>
                <a:defRPr/>
              </a:pPr>
              <a:t>25</a:t>
            </a:fld>
            <a:endParaRPr lang="en-US"/>
          </a:p>
        </p:txBody>
      </p:sp>
      <p:sp>
        <p:nvSpPr>
          <p:cNvPr id="108549" name="Rectangle 5"/>
          <p:cNvSpPr>
            <a:spLocks noChangeArrowheads="1"/>
          </p:cNvSpPr>
          <p:nvPr/>
        </p:nvSpPr>
        <p:spPr bwMode="auto">
          <a:xfrm>
            <a:off x="0" y="1219200"/>
            <a:ext cx="8991600" cy="1066800"/>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2"/>
              </a:buClr>
              <a:defRPr/>
            </a:pPr>
            <a:r>
              <a:rPr lang="el-GR" sz="2600"/>
              <a:t>	</a:t>
            </a:r>
            <a:r>
              <a:rPr lang="el-GR" sz="2800" b="1" u="sng">
                <a:latin typeface="+mn-lt"/>
              </a:rPr>
              <a:t>Σημειακός Επιπολασμός</a:t>
            </a:r>
            <a:r>
              <a:rPr lang="en-US" sz="2800" b="1">
                <a:latin typeface="+mn-lt"/>
              </a:rPr>
              <a:t>:</a:t>
            </a:r>
            <a:r>
              <a:rPr lang="el-GR" sz="2800" b="1">
                <a:latin typeface="+mn-lt"/>
              </a:rPr>
              <a:t>παλιές και νέες περιπτώσεις νόσου στον πληθυσμό την συγκεκριμένη χρονική στιγμή</a:t>
            </a:r>
            <a:endParaRPr lang="en-US" sz="2800" b="1">
              <a:latin typeface="+mn-lt"/>
            </a:endParaRPr>
          </a:p>
        </p:txBody>
      </p:sp>
      <p:sp>
        <p:nvSpPr>
          <p:cNvPr id="9" name="Rectangle 5"/>
          <p:cNvSpPr>
            <a:spLocks noChangeArrowheads="1"/>
          </p:cNvSpPr>
          <p:nvPr/>
        </p:nvSpPr>
        <p:spPr bwMode="auto">
          <a:xfrm>
            <a:off x="-17463" y="5334000"/>
            <a:ext cx="9144001" cy="720725"/>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2"/>
              </a:buClr>
              <a:defRPr/>
            </a:pPr>
            <a:r>
              <a:rPr lang="el-GR" sz="2600"/>
              <a:t>	</a:t>
            </a:r>
            <a:r>
              <a:rPr lang="el-GR" sz="2800" b="1" u="sng">
                <a:latin typeface="+mn-lt"/>
              </a:rPr>
              <a:t>Επιπολασμός περιόδου</a:t>
            </a:r>
            <a:r>
              <a:rPr lang="en-US" sz="2800" b="1">
                <a:latin typeface="+mn-lt"/>
              </a:rPr>
              <a:t>: </a:t>
            </a:r>
            <a:r>
              <a:rPr lang="el-GR" sz="2800" b="1">
                <a:latin typeface="+mn-lt"/>
                <a:sym typeface="Wingdings" pitchFamily="2" charset="2"/>
              </a:rPr>
              <a:t></a:t>
            </a:r>
            <a:r>
              <a:rPr lang="el-GR" sz="2800" b="1">
                <a:latin typeface="+mn-lt"/>
              </a:rPr>
              <a:t> σειρά στιγμιαίων φωτογραφιών - στιγμιότυπων</a:t>
            </a:r>
            <a:r>
              <a:rPr lang="el-GR" sz="2800" b="1"/>
              <a:t>  του πληθυσμού</a:t>
            </a:r>
            <a:endParaRPr lang="en-US" sz="2800" b="1">
              <a:latin typeface="+mn-lt"/>
            </a:endParaRPr>
          </a:p>
        </p:txBody>
      </p:sp>
      <p:sp>
        <p:nvSpPr>
          <p:cNvPr id="10" name="Rectangle 5"/>
          <p:cNvSpPr>
            <a:spLocks noChangeArrowheads="1"/>
          </p:cNvSpPr>
          <p:nvPr/>
        </p:nvSpPr>
        <p:spPr bwMode="auto">
          <a:xfrm>
            <a:off x="-31750" y="3657600"/>
            <a:ext cx="9144000" cy="1219200"/>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2"/>
              </a:buClr>
              <a:defRPr/>
            </a:pPr>
            <a:r>
              <a:rPr lang="el-GR" sz="2600"/>
              <a:t>	</a:t>
            </a:r>
            <a:r>
              <a:rPr lang="el-GR" sz="2800" b="1" u="sng">
                <a:latin typeface="+mn-lt"/>
              </a:rPr>
              <a:t>Επιπολασμός περιόδου</a:t>
            </a:r>
            <a:r>
              <a:rPr lang="en-US" sz="2800" b="1">
                <a:latin typeface="+mn-lt"/>
              </a:rPr>
              <a:t>: </a:t>
            </a:r>
            <a:r>
              <a:rPr lang="el-GR" sz="2800" b="1">
                <a:latin typeface="+mn-lt"/>
                <a:sym typeface="Wingdings" pitchFamily="2" charset="2"/>
              </a:rPr>
              <a:t>περιστατικά παρόντα στην αρχή της περιόδου και όσα συνέβησαν μέσα στην χρονική περίοδο στον πληθυσμό</a:t>
            </a:r>
            <a:endParaRPr lang="en-US" sz="2800" b="1">
              <a:latin typeface="+mn-lt"/>
            </a:endParaRPr>
          </a:p>
        </p:txBody>
      </p:sp>
      <p:sp>
        <p:nvSpPr>
          <p:cNvPr id="11" name="Rectangle 5"/>
          <p:cNvSpPr>
            <a:spLocks noChangeArrowheads="1"/>
          </p:cNvSpPr>
          <p:nvPr/>
        </p:nvSpPr>
        <p:spPr bwMode="auto">
          <a:xfrm>
            <a:off x="25400" y="2514600"/>
            <a:ext cx="8991600" cy="720725"/>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2"/>
              </a:buClr>
              <a:defRPr/>
            </a:pPr>
            <a:r>
              <a:rPr lang="el-GR" sz="2600"/>
              <a:t>	</a:t>
            </a:r>
            <a:r>
              <a:rPr lang="el-GR" sz="2800" b="1" u="sng">
                <a:latin typeface="+mn-lt"/>
              </a:rPr>
              <a:t>Σημειακός Επιπολασμός</a:t>
            </a:r>
            <a:r>
              <a:rPr lang="en-US" sz="2800" b="1">
                <a:latin typeface="+mn-lt"/>
              </a:rPr>
              <a:t>:</a:t>
            </a:r>
            <a:r>
              <a:rPr lang="el-GR" sz="2800" b="1">
                <a:latin typeface="+mn-lt"/>
              </a:rPr>
              <a:t> </a:t>
            </a:r>
            <a:r>
              <a:rPr lang="el-GR" sz="2800" b="1">
                <a:latin typeface="+mn-lt"/>
                <a:sym typeface="Wingdings" pitchFamily="2" charset="2"/>
              </a:rPr>
              <a:t></a:t>
            </a:r>
            <a:r>
              <a:rPr lang="el-GR" sz="2800" b="1">
                <a:latin typeface="+mn-lt"/>
              </a:rPr>
              <a:t> φωτογραφία </a:t>
            </a:r>
            <a:r>
              <a:rPr lang="el-GR" sz="2800" b="1">
                <a:latin typeface="+mn-lt"/>
                <a:sym typeface="Wingdings" pitchFamily="2" charset="2"/>
              </a:rPr>
              <a:t></a:t>
            </a:r>
            <a:r>
              <a:rPr lang="en-US" sz="2800" b="1">
                <a:latin typeface="+mn-lt"/>
              </a:rPr>
              <a:t> </a:t>
            </a:r>
            <a:r>
              <a:rPr lang="el-GR" sz="2800" b="1">
                <a:latin typeface="+mn-lt"/>
              </a:rPr>
              <a:t>στιγμιότυπο του πληθυσμού</a:t>
            </a:r>
            <a:endParaRPr lang="en-US" sz="2800" b="1">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anim calcmode="lin" valueType="num">
                                      <p:cBhvr additive="base">
                                        <p:cTn id="7" dur="500" fill="hold"/>
                                        <p:tgtEl>
                                          <p:spTgt spid="108549"/>
                                        </p:tgtEl>
                                        <p:attrNameLst>
                                          <p:attrName>ppt_x</p:attrName>
                                        </p:attrNameLst>
                                      </p:cBhvr>
                                      <p:tavLst>
                                        <p:tav tm="0">
                                          <p:val>
                                            <p:strVal val="0-#ppt_w/2"/>
                                          </p:val>
                                        </p:tav>
                                        <p:tav tm="100000">
                                          <p:val>
                                            <p:strVal val="#ppt_x"/>
                                          </p:val>
                                        </p:tav>
                                      </p:tavLst>
                                    </p:anim>
                                    <p:anim calcmode="lin" valueType="num">
                                      <p:cBhvr additive="base">
                                        <p:cTn id="8" dur="500" fill="hold"/>
                                        <p:tgtEl>
                                          <p:spTgt spid="1085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utoUpdateAnimBg="0"/>
      <p:bldP spid="9" grpId="0" autoUpdateAnimBg="0"/>
      <p:bldP spid="10" grpId="0" autoUpdateAnimBg="0"/>
      <p:bldP spid="1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8534400" cy="762000"/>
          </a:xfrm>
        </p:spPr>
        <p:txBody>
          <a:bodyPr/>
          <a:lstStyle/>
          <a:p>
            <a:pPr algn="ctr" eaLnBrk="1" fontAlgn="auto" hangingPunct="1">
              <a:spcAft>
                <a:spcPts val="0"/>
              </a:spcAft>
              <a:defRPr/>
            </a:pPr>
            <a:r>
              <a:rPr lang="en-US" u="sng">
                <a:solidFill>
                  <a:srgbClr val="FF6600"/>
                </a:solidFill>
                <a:latin typeface="+mn-lt"/>
              </a:rPr>
              <a:t>E</a:t>
            </a:r>
            <a:r>
              <a:rPr lang="el-GR" u="sng">
                <a:solidFill>
                  <a:srgbClr val="FF6600"/>
                </a:solidFill>
                <a:latin typeface="+mn-lt"/>
              </a:rPr>
              <a:t>πιπολασμός (ΙΙΙ)</a:t>
            </a:r>
            <a:r>
              <a:rPr lang="en-US" u="sng">
                <a:solidFill>
                  <a:srgbClr val="FF6600"/>
                </a:solidFill>
                <a:latin typeface="+mn-lt"/>
              </a:rPr>
              <a:t> </a:t>
            </a:r>
            <a:endParaRPr lang="en-GB" u="sng">
              <a:solidFill>
                <a:srgbClr val="FF6600"/>
              </a:solidFill>
              <a:latin typeface="+mn-lt"/>
            </a:endParaRPr>
          </a:p>
        </p:txBody>
      </p:sp>
      <mc:AlternateContent xmlns:mc="http://schemas.openxmlformats.org/markup-compatibility/2006" xmlns:a14="http://schemas.microsoft.com/office/drawing/2010/main">
        <mc:Choice Requires="a14">
          <p:sp>
            <p:nvSpPr>
              <p:cNvPr id="109571" name="Rectangle 3"/>
              <p:cNvSpPr>
                <a:spLocks noGrp="1" noChangeArrowheads="1"/>
              </p:cNvSpPr>
              <p:nvPr>
                <p:ph idx="1"/>
              </p:nvPr>
            </p:nvSpPr>
            <p:spPr>
              <a:xfrm>
                <a:off x="0" y="914400"/>
                <a:ext cx="9144000" cy="5562600"/>
              </a:xfrm>
            </p:spPr>
            <p:txBody>
              <a:bodyPr>
                <a:normAutofit fontScale="92500" lnSpcReduction="20000"/>
              </a:bodyPr>
              <a:lstStyle/>
              <a:p>
                <a:pPr marL="265176" indent="-265176" algn="ctr" eaLnBrk="1" fontAlgn="auto" hangingPunct="1">
                  <a:lnSpc>
                    <a:spcPct val="80000"/>
                  </a:lnSpc>
                  <a:spcAft>
                    <a:spcPts val="0"/>
                  </a:spcAft>
                  <a:buFontTx/>
                  <a:buNone/>
                  <a:defRPr/>
                </a:pPr>
                <a:r>
                  <a:rPr lang="en-US" sz="5100" b="1"/>
                  <a:t>P=</a:t>
                </a:r>
                <a14:m>
                  <m:oMath xmlns:m="http://schemas.openxmlformats.org/officeDocument/2006/math">
                    <m:f>
                      <m:fPr>
                        <m:ctrlPr>
                          <a:rPr lang="en-US" sz="5100" b="1" i="1" smtClean="0">
                            <a:latin typeface="Cambria Math" panose="02040503050406030204" pitchFamily="18" charset="0"/>
                          </a:rPr>
                        </m:ctrlPr>
                      </m:fPr>
                      <m:num>
                        <m:r>
                          <a:rPr lang="en-US" sz="5100" b="1" i="1" smtClean="0">
                            <a:latin typeface="Cambria Math"/>
                          </a:rPr>
                          <m:t>𝑲</m:t>
                        </m:r>
                      </m:num>
                      <m:den>
                        <m:r>
                          <a:rPr lang="en-US" sz="5100" b="1" i="1" smtClean="0">
                            <a:latin typeface="Cambria Math"/>
                          </a:rPr>
                          <m:t>𝑵</m:t>
                        </m:r>
                      </m:den>
                    </m:f>
                    <m:r>
                      <a:rPr lang="en-US" sz="5100" b="1" i="1" smtClean="0">
                        <a:latin typeface="Cambria Math"/>
                      </a:rPr>
                      <m:t> </m:t>
                    </m:r>
                  </m:oMath>
                </a14:m>
                <a:endParaRPr lang="en-US" sz="5100" b="1"/>
              </a:p>
              <a:p>
                <a:pPr marL="265176" indent="-265176" algn="ctr" eaLnBrk="1" fontAlgn="auto" hangingPunct="1">
                  <a:lnSpc>
                    <a:spcPct val="80000"/>
                  </a:lnSpc>
                  <a:spcAft>
                    <a:spcPts val="0"/>
                  </a:spcAft>
                  <a:buFontTx/>
                  <a:buNone/>
                  <a:defRPr/>
                </a:pPr>
                <a:endParaRPr lang="en-US" sz="2400" b="1"/>
              </a:p>
              <a:p>
                <a:pPr marL="265176" indent="-265176" algn="ctr" eaLnBrk="1" fontAlgn="auto" hangingPunct="1">
                  <a:lnSpc>
                    <a:spcPct val="80000"/>
                  </a:lnSpc>
                  <a:spcAft>
                    <a:spcPts val="0"/>
                  </a:spcAft>
                  <a:buFontTx/>
                  <a:buNone/>
                  <a:defRPr/>
                </a:pPr>
                <a:endParaRPr lang="en-US" sz="2400" b="1"/>
              </a:p>
              <a:p>
                <a:pPr marL="265176" indent="-265176" eaLnBrk="1" fontAlgn="auto" hangingPunct="1">
                  <a:lnSpc>
                    <a:spcPct val="80000"/>
                  </a:lnSpc>
                  <a:spcAft>
                    <a:spcPts val="0"/>
                  </a:spcAft>
                  <a:buFontTx/>
                  <a:buNone/>
                  <a:defRPr/>
                </a:pPr>
                <a:r>
                  <a:rPr lang="en-US" b="1"/>
                  <a:t>K=</a:t>
                </a:r>
                <a:r>
                  <a:rPr lang="el-GR" b="1"/>
                  <a:t>Άτομα με νόσο </a:t>
                </a:r>
                <a:r>
                  <a:rPr lang="en-US" b="1"/>
                  <a:t>(</a:t>
                </a:r>
                <a:r>
                  <a:rPr lang="el-GR" b="1">
                    <a:solidFill>
                      <a:srgbClr val="FF6600"/>
                    </a:solidFill>
                  </a:rPr>
                  <a:t>νέα και παλαιότερα</a:t>
                </a:r>
                <a:r>
                  <a:rPr lang="el-GR" b="1"/>
                  <a:t>) σε δεδομένη χρονική στιγμή</a:t>
                </a:r>
                <a:r>
                  <a:rPr lang="en-US" b="1"/>
                  <a:t>)</a:t>
                </a:r>
              </a:p>
              <a:p>
                <a:pPr marL="265176" indent="-265176" eaLnBrk="1" fontAlgn="auto" hangingPunct="1">
                  <a:lnSpc>
                    <a:spcPct val="80000"/>
                  </a:lnSpc>
                  <a:spcAft>
                    <a:spcPts val="0"/>
                  </a:spcAft>
                  <a:buFontTx/>
                  <a:buNone/>
                  <a:defRPr/>
                </a:pPr>
                <a:endParaRPr lang="el-GR" b="1"/>
              </a:p>
              <a:p>
                <a:pPr marL="265176" indent="-265176" eaLnBrk="1" fontAlgn="auto" hangingPunct="1">
                  <a:lnSpc>
                    <a:spcPct val="80000"/>
                  </a:lnSpc>
                  <a:spcAft>
                    <a:spcPts val="0"/>
                  </a:spcAft>
                  <a:buFontTx/>
                  <a:buNone/>
                  <a:defRPr/>
                </a:pPr>
                <a:r>
                  <a:rPr lang="en-US" b="1"/>
                  <a:t>N=</a:t>
                </a:r>
                <a:r>
                  <a:rPr lang="el-GR" b="1"/>
                  <a:t>Πληθυσμός (</a:t>
                </a:r>
                <a:r>
                  <a:rPr lang="el-GR" b="1">
                    <a:solidFill>
                      <a:srgbClr val="FF6600"/>
                    </a:solidFill>
                  </a:rPr>
                  <a:t>ασθενείς/υγιείς/σε κίνδυνο/όχι σε κίνδυνο</a:t>
                </a:r>
                <a:r>
                  <a:rPr lang="el-GR" b="1"/>
                  <a:t>) την ίδια χρονική στιγμή</a:t>
                </a:r>
                <a:endParaRPr lang="el-GR" b="1" u="sng"/>
              </a:p>
              <a:p>
                <a:pPr marL="265176" indent="-265176" eaLnBrk="1" fontAlgn="auto" hangingPunct="1">
                  <a:lnSpc>
                    <a:spcPct val="80000"/>
                  </a:lnSpc>
                  <a:spcAft>
                    <a:spcPts val="0"/>
                  </a:spcAft>
                  <a:buFont typeface="Wingdings 2"/>
                  <a:buChar char=""/>
                  <a:defRPr/>
                </a:pPr>
                <a:endParaRPr lang="el-GR" b="1"/>
              </a:p>
              <a:p>
                <a:pPr marL="0" indent="0" eaLnBrk="1" fontAlgn="auto" hangingPunct="1">
                  <a:lnSpc>
                    <a:spcPct val="80000"/>
                  </a:lnSpc>
                  <a:spcAft>
                    <a:spcPts val="0"/>
                  </a:spcAft>
                  <a:buNone/>
                  <a:defRPr/>
                </a:pPr>
                <a:endParaRPr lang="en-US" sz="2600" b="1"/>
              </a:p>
              <a:p>
                <a:pPr marL="265176" indent="-265176" eaLnBrk="1" fontAlgn="auto" hangingPunct="1">
                  <a:lnSpc>
                    <a:spcPct val="80000"/>
                  </a:lnSpc>
                  <a:spcAft>
                    <a:spcPts val="0"/>
                  </a:spcAft>
                  <a:buFont typeface="Wingdings 2"/>
                  <a:buChar char=""/>
                  <a:defRPr/>
                </a:pPr>
                <a:endParaRPr lang="en-US" sz="2600" b="1"/>
              </a:p>
              <a:p>
                <a:pPr marL="265176" indent="-265176" eaLnBrk="1" fontAlgn="auto" hangingPunct="1">
                  <a:lnSpc>
                    <a:spcPct val="80000"/>
                  </a:lnSpc>
                  <a:spcAft>
                    <a:spcPts val="0"/>
                  </a:spcAft>
                  <a:buFont typeface="Wingdings 2"/>
                  <a:buChar char=""/>
                  <a:defRPr/>
                </a:pPr>
                <a:r>
                  <a:rPr lang="el-GR" sz="2600" b="1"/>
                  <a:t>Ποσοστό πληθυσμού με νόσο σε δεδομένο χρόνο</a:t>
                </a:r>
              </a:p>
              <a:p>
                <a:pPr marL="265176" indent="-265176" eaLnBrk="1" fontAlgn="auto" hangingPunct="1">
                  <a:lnSpc>
                    <a:spcPct val="80000"/>
                  </a:lnSpc>
                  <a:spcAft>
                    <a:spcPts val="0"/>
                  </a:spcAft>
                  <a:buFont typeface="Wingdings 2"/>
                  <a:buChar char=""/>
                  <a:defRPr/>
                </a:pPr>
                <a:endParaRPr lang="el-GR" sz="2600" b="1"/>
              </a:p>
              <a:p>
                <a:pPr marL="265176" indent="-265176" eaLnBrk="1" fontAlgn="auto" hangingPunct="1">
                  <a:lnSpc>
                    <a:spcPct val="80000"/>
                  </a:lnSpc>
                  <a:spcAft>
                    <a:spcPts val="0"/>
                  </a:spcAft>
                  <a:buFont typeface="Wingdings 2"/>
                  <a:buChar char=""/>
                  <a:defRPr/>
                </a:pPr>
                <a:r>
                  <a:rPr lang="el-GR" sz="2600" b="1"/>
                  <a:t>Συνήθως εκφράζεται σε %</a:t>
                </a:r>
              </a:p>
              <a:p>
                <a:pPr marL="548640" lvl="1" indent="-201168" eaLnBrk="1" fontAlgn="auto" hangingPunct="1">
                  <a:lnSpc>
                    <a:spcPct val="80000"/>
                  </a:lnSpc>
                  <a:spcAft>
                    <a:spcPts val="0"/>
                  </a:spcAft>
                  <a:buFont typeface="Verdana"/>
                  <a:buChar char="◦"/>
                  <a:defRPr/>
                </a:pPr>
                <a:r>
                  <a:rPr lang="en-GB" sz="2600" b="1"/>
                  <a:t>Pr = 0.1 </a:t>
                </a:r>
              </a:p>
              <a:p>
                <a:pPr marL="548640" lvl="1" indent="-201168" eaLnBrk="1" fontAlgn="auto" hangingPunct="1">
                  <a:lnSpc>
                    <a:spcPct val="80000"/>
                  </a:lnSpc>
                  <a:spcAft>
                    <a:spcPts val="0"/>
                  </a:spcAft>
                  <a:buFont typeface="Verdana"/>
                  <a:buChar char="◦"/>
                  <a:defRPr/>
                </a:pPr>
                <a:r>
                  <a:rPr lang="el-GR" sz="2600" b="1"/>
                  <a:t>ή</a:t>
                </a:r>
                <a:r>
                  <a:rPr lang="en-GB" sz="2600" b="1"/>
                  <a:t> 10%</a:t>
                </a:r>
              </a:p>
              <a:p>
                <a:pPr marL="548640" lvl="1" indent="-201168" eaLnBrk="1" fontAlgn="auto" hangingPunct="1">
                  <a:lnSpc>
                    <a:spcPct val="80000"/>
                  </a:lnSpc>
                  <a:spcAft>
                    <a:spcPts val="0"/>
                  </a:spcAft>
                  <a:buFont typeface="Verdana"/>
                  <a:buChar char="◦"/>
                  <a:defRPr/>
                </a:pPr>
                <a:r>
                  <a:rPr lang="el-GR" sz="2600" b="1"/>
                  <a:t>ή</a:t>
                </a:r>
                <a:r>
                  <a:rPr lang="en-GB" sz="2600" b="1"/>
                  <a:t> Pr = 10 </a:t>
                </a:r>
                <a:r>
                  <a:rPr lang="el-GR" sz="2600" b="1"/>
                  <a:t>ανά</a:t>
                </a:r>
                <a:r>
                  <a:rPr lang="en-GB" sz="2600" b="1"/>
                  <a:t> 100 </a:t>
                </a:r>
                <a:r>
                  <a:rPr lang="el-GR" sz="2600" b="1"/>
                  <a:t>άτομα</a:t>
                </a:r>
                <a:endParaRPr lang="de-DE" sz="2600" b="1"/>
              </a:p>
              <a:p>
                <a:pPr marL="265176" indent="-265176" eaLnBrk="1" fontAlgn="auto" hangingPunct="1">
                  <a:lnSpc>
                    <a:spcPct val="80000"/>
                  </a:lnSpc>
                  <a:spcAft>
                    <a:spcPts val="0"/>
                  </a:spcAft>
                  <a:buFont typeface="Wingdings 2"/>
                  <a:buChar char=""/>
                  <a:defRPr/>
                </a:pPr>
                <a:endParaRPr lang="el-GR" sz="2600" b="1">
                  <a:latin typeface="Times New Roman" pitchFamily="18" charset="0"/>
                </a:endParaRPr>
              </a:p>
            </p:txBody>
          </p:sp>
        </mc:Choice>
        <mc:Fallback xmlns="">
          <p:sp>
            <p:nvSpPr>
              <p:cNvPr id="109571" name="Rectangle 3"/>
              <p:cNvSpPr>
                <a:spLocks noGrp="1" noRot="1" noChangeAspect="1" noMove="1" noResize="1" noEditPoints="1" noAdjustHandles="1" noChangeArrowheads="1" noChangeShapeType="1" noTextEdit="1"/>
              </p:cNvSpPr>
              <p:nvPr>
                <p:ph idx="1"/>
              </p:nvPr>
            </p:nvSpPr>
            <p:spPr>
              <a:xfrm>
                <a:off x="0" y="914400"/>
                <a:ext cx="9144000" cy="5562600"/>
              </a:xfrm>
              <a:blipFill>
                <a:blip r:embed="rId3" cstate="print"/>
                <a:stretch>
                  <a:fillRect l="-200" t="-4272"/>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pPr>
              <a:defRPr/>
            </a:pPr>
            <a:fld id="{F52CC733-FE34-46A6-98FA-ACD7C92946FB}" type="slidenum">
              <a:rPr lang="en-US"/>
              <a:pPr>
                <a:defRPr/>
              </a:pPr>
              <a:t>26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box(in)">
                                      <p:cBhvr>
                                        <p:cTn id="7" dur="5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9571">
                                            <p:txEl>
                                              <p:pRg st="3" end="3"/>
                                            </p:txEl>
                                          </p:spTgt>
                                        </p:tgtEl>
                                        <p:attrNameLst>
                                          <p:attrName>style.visibility</p:attrName>
                                        </p:attrNameLst>
                                      </p:cBhvr>
                                      <p:to>
                                        <p:strVal val="visible"/>
                                      </p:to>
                                    </p:set>
                                    <p:animEffect transition="in" filter="box(in)">
                                      <p:cBhvr>
                                        <p:cTn id="12" dur="500"/>
                                        <p:tgtEl>
                                          <p:spTgt spid="109571">
                                            <p:txEl>
                                              <p:pRg st="3" end="3"/>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09571">
                                            <p:txEl>
                                              <p:pRg st="5" end="5"/>
                                            </p:txEl>
                                          </p:spTgt>
                                        </p:tgtEl>
                                        <p:attrNameLst>
                                          <p:attrName>style.visibility</p:attrName>
                                        </p:attrNameLst>
                                      </p:cBhvr>
                                      <p:to>
                                        <p:strVal val="visible"/>
                                      </p:to>
                                    </p:set>
                                    <p:animEffect transition="in" filter="box(in)">
                                      <p:cBhvr>
                                        <p:cTn id="15" dur="500"/>
                                        <p:tgtEl>
                                          <p:spTgt spid="109571">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9571">
                                            <p:txEl>
                                              <p:pRg st="9" end="9"/>
                                            </p:txEl>
                                          </p:spTgt>
                                        </p:tgtEl>
                                        <p:attrNameLst>
                                          <p:attrName>style.visibility</p:attrName>
                                        </p:attrNameLst>
                                      </p:cBhvr>
                                      <p:to>
                                        <p:strVal val="visible"/>
                                      </p:to>
                                    </p:set>
                                    <p:animEffect transition="in" filter="box(in)">
                                      <p:cBhvr>
                                        <p:cTn id="20" dur="500"/>
                                        <p:tgtEl>
                                          <p:spTgt spid="109571">
                                            <p:txEl>
                                              <p:pRg st="9" end="9"/>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109571">
                                            <p:txEl>
                                              <p:pRg st="11" end="11"/>
                                            </p:txEl>
                                          </p:spTgt>
                                        </p:tgtEl>
                                        <p:attrNameLst>
                                          <p:attrName>style.visibility</p:attrName>
                                        </p:attrNameLst>
                                      </p:cBhvr>
                                      <p:to>
                                        <p:strVal val="visible"/>
                                      </p:to>
                                    </p:set>
                                    <p:animEffect transition="in" filter="box(in)">
                                      <p:cBhvr>
                                        <p:cTn id="23" dur="500"/>
                                        <p:tgtEl>
                                          <p:spTgt spid="109571">
                                            <p:txEl>
                                              <p:pRg st="11" end="11"/>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09571">
                                            <p:txEl>
                                              <p:pRg st="12" end="12"/>
                                            </p:txEl>
                                          </p:spTgt>
                                        </p:tgtEl>
                                        <p:attrNameLst>
                                          <p:attrName>style.visibility</p:attrName>
                                        </p:attrNameLst>
                                      </p:cBhvr>
                                      <p:to>
                                        <p:strVal val="visible"/>
                                      </p:to>
                                    </p:set>
                                    <p:animEffect transition="in" filter="box(in)">
                                      <p:cBhvr>
                                        <p:cTn id="26" dur="500"/>
                                        <p:tgtEl>
                                          <p:spTgt spid="109571">
                                            <p:txEl>
                                              <p:pRg st="12" end="12"/>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109571">
                                            <p:txEl>
                                              <p:pRg st="13" end="13"/>
                                            </p:txEl>
                                          </p:spTgt>
                                        </p:tgtEl>
                                        <p:attrNameLst>
                                          <p:attrName>style.visibility</p:attrName>
                                        </p:attrNameLst>
                                      </p:cBhvr>
                                      <p:to>
                                        <p:strVal val="visible"/>
                                      </p:to>
                                    </p:set>
                                    <p:animEffect transition="in" filter="box(in)">
                                      <p:cBhvr>
                                        <p:cTn id="29" dur="500"/>
                                        <p:tgtEl>
                                          <p:spTgt spid="109571">
                                            <p:txEl>
                                              <p:pRg st="13" end="13"/>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109571">
                                            <p:txEl>
                                              <p:pRg st="14" end="14"/>
                                            </p:txEl>
                                          </p:spTgt>
                                        </p:tgtEl>
                                        <p:attrNameLst>
                                          <p:attrName>style.visibility</p:attrName>
                                        </p:attrNameLst>
                                      </p:cBhvr>
                                      <p:to>
                                        <p:strVal val="visible"/>
                                      </p:to>
                                    </p:set>
                                    <p:animEffect transition="in" filter="box(in)">
                                      <p:cBhvr>
                                        <p:cTn id="32" dur="500"/>
                                        <p:tgtEl>
                                          <p:spTgt spid="10957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p:txBody>
          <a:bodyPr/>
          <a:lstStyle/>
          <a:p>
            <a:pPr>
              <a:defRPr/>
            </a:pPr>
            <a:fld id="{B821AC80-6230-4A4D-B1D3-031BEE5EABFE}" type="slidenum">
              <a:rPr lang="en-US"/>
              <a:pPr>
                <a:defRPr/>
              </a:pPr>
              <a:t>27</a:t>
            </a:fld>
            <a:endParaRPr lang="en-US"/>
          </a:p>
        </p:txBody>
      </p:sp>
      <p:sp>
        <p:nvSpPr>
          <p:cNvPr id="117762" name="Rectangle 2"/>
          <p:cNvSpPr>
            <a:spLocks noGrp="1" noChangeArrowheads="1"/>
          </p:cNvSpPr>
          <p:nvPr>
            <p:ph type="title"/>
          </p:nvPr>
        </p:nvSpPr>
        <p:spPr>
          <a:xfrm>
            <a:off x="457200" y="228600"/>
            <a:ext cx="8229600" cy="533400"/>
          </a:xfrm>
        </p:spPr>
        <p:txBody>
          <a:bodyPr>
            <a:normAutofit fontScale="90000"/>
          </a:bodyPr>
          <a:lstStyle/>
          <a:p>
            <a:pPr eaLnBrk="1" fontAlgn="auto" hangingPunct="1">
              <a:spcAft>
                <a:spcPts val="0"/>
              </a:spcAft>
              <a:defRPr/>
            </a:pPr>
            <a:r>
              <a:rPr lang="el-GR">
                <a:solidFill>
                  <a:schemeClr val="tx1"/>
                </a:solidFill>
                <a:latin typeface="+mn-lt"/>
              </a:rPr>
              <a:t>Επιπολασμός (ΙΙ)</a:t>
            </a:r>
            <a:endParaRPr lang="en-GB">
              <a:solidFill>
                <a:schemeClr val="tx1"/>
              </a:solidFill>
              <a:latin typeface="+mn-lt"/>
            </a:endParaRPr>
          </a:p>
        </p:txBody>
      </p:sp>
      <p:grpSp>
        <p:nvGrpSpPr>
          <p:cNvPr id="2" name="Group 3"/>
          <p:cNvGrpSpPr>
            <a:grpSpLocks/>
          </p:cNvGrpSpPr>
          <p:nvPr/>
        </p:nvGrpSpPr>
        <p:grpSpPr bwMode="auto">
          <a:xfrm>
            <a:off x="228600" y="990600"/>
            <a:ext cx="8001000" cy="3049588"/>
            <a:chOff x="144" y="1200"/>
            <a:chExt cx="3264" cy="1921"/>
          </a:xfrm>
        </p:grpSpPr>
        <p:sp>
          <p:nvSpPr>
            <p:cNvPr id="31751" name="Rectangle 4"/>
            <p:cNvSpPr>
              <a:spLocks noChangeArrowheads="1"/>
            </p:cNvSpPr>
            <p:nvPr/>
          </p:nvSpPr>
          <p:spPr bwMode="auto">
            <a:xfrm>
              <a:off x="692" y="1344"/>
              <a:ext cx="2304" cy="1584"/>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l-GR" sz="2400">
                <a:latin typeface="Times New Roman" pitchFamily="18" charset="0"/>
              </a:endParaRPr>
            </a:p>
          </p:txBody>
        </p:sp>
        <p:sp>
          <p:nvSpPr>
            <p:cNvPr id="31752" name="Line 5"/>
            <p:cNvSpPr>
              <a:spLocks noChangeShapeType="1"/>
            </p:cNvSpPr>
            <p:nvPr/>
          </p:nvSpPr>
          <p:spPr bwMode="auto">
            <a:xfrm>
              <a:off x="1092"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1753" name="Line 6"/>
            <p:cNvSpPr>
              <a:spLocks noChangeShapeType="1"/>
            </p:cNvSpPr>
            <p:nvPr/>
          </p:nvSpPr>
          <p:spPr bwMode="auto">
            <a:xfrm>
              <a:off x="1474"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1754" name="Line 7"/>
            <p:cNvSpPr>
              <a:spLocks noChangeShapeType="1"/>
            </p:cNvSpPr>
            <p:nvPr/>
          </p:nvSpPr>
          <p:spPr bwMode="auto">
            <a:xfrm>
              <a:off x="1857"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1755" name="Line 8"/>
            <p:cNvSpPr>
              <a:spLocks noChangeShapeType="1"/>
            </p:cNvSpPr>
            <p:nvPr/>
          </p:nvSpPr>
          <p:spPr bwMode="auto">
            <a:xfrm>
              <a:off x="2240"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1756" name="Line 9"/>
            <p:cNvSpPr>
              <a:spLocks noChangeShapeType="1"/>
            </p:cNvSpPr>
            <p:nvPr/>
          </p:nvSpPr>
          <p:spPr bwMode="auto">
            <a:xfrm>
              <a:off x="2622"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1757" name="Line 10"/>
            <p:cNvSpPr>
              <a:spLocks noChangeShapeType="1"/>
            </p:cNvSpPr>
            <p:nvPr/>
          </p:nvSpPr>
          <p:spPr bwMode="auto">
            <a:xfrm>
              <a:off x="3012"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1758" name="Line 11"/>
            <p:cNvSpPr>
              <a:spLocks noChangeShapeType="1"/>
            </p:cNvSpPr>
            <p:nvPr/>
          </p:nvSpPr>
          <p:spPr bwMode="auto">
            <a:xfrm>
              <a:off x="709" y="1324"/>
              <a:ext cx="1" cy="161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59" name="Line 12"/>
            <p:cNvSpPr>
              <a:spLocks noChangeShapeType="1"/>
            </p:cNvSpPr>
            <p:nvPr/>
          </p:nvSpPr>
          <p:spPr bwMode="auto">
            <a:xfrm>
              <a:off x="653" y="2934"/>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0" name="Line 13"/>
            <p:cNvSpPr>
              <a:spLocks noChangeShapeType="1"/>
            </p:cNvSpPr>
            <p:nvPr/>
          </p:nvSpPr>
          <p:spPr bwMode="auto">
            <a:xfrm>
              <a:off x="653" y="2772"/>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1" name="Line 14"/>
            <p:cNvSpPr>
              <a:spLocks noChangeShapeType="1"/>
            </p:cNvSpPr>
            <p:nvPr/>
          </p:nvSpPr>
          <p:spPr bwMode="auto">
            <a:xfrm>
              <a:off x="653" y="2614"/>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2" name="Line 15"/>
            <p:cNvSpPr>
              <a:spLocks noChangeShapeType="1"/>
            </p:cNvSpPr>
            <p:nvPr/>
          </p:nvSpPr>
          <p:spPr bwMode="auto">
            <a:xfrm>
              <a:off x="653" y="2452"/>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3" name="Line 16"/>
            <p:cNvSpPr>
              <a:spLocks noChangeShapeType="1"/>
            </p:cNvSpPr>
            <p:nvPr/>
          </p:nvSpPr>
          <p:spPr bwMode="auto">
            <a:xfrm>
              <a:off x="653" y="2289"/>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4" name="Line 17"/>
            <p:cNvSpPr>
              <a:spLocks noChangeShapeType="1"/>
            </p:cNvSpPr>
            <p:nvPr/>
          </p:nvSpPr>
          <p:spPr bwMode="auto">
            <a:xfrm>
              <a:off x="653" y="2131"/>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5" name="Line 18"/>
            <p:cNvSpPr>
              <a:spLocks noChangeShapeType="1"/>
            </p:cNvSpPr>
            <p:nvPr/>
          </p:nvSpPr>
          <p:spPr bwMode="auto">
            <a:xfrm>
              <a:off x="653" y="1969"/>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6" name="Line 19"/>
            <p:cNvSpPr>
              <a:spLocks noChangeShapeType="1"/>
            </p:cNvSpPr>
            <p:nvPr/>
          </p:nvSpPr>
          <p:spPr bwMode="auto">
            <a:xfrm>
              <a:off x="653" y="1807"/>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7" name="Line 20"/>
            <p:cNvSpPr>
              <a:spLocks noChangeShapeType="1"/>
            </p:cNvSpPr>
            <p:nvPr/>
          </p:nvSpPr>
          <p:spPr bwMode="auto">
            <a:xfrm>
              <a:off x="653" y="1644"/>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8" name="Line 21"/>
            <p:cNvSpPr>
              <a:spLocks noChangeShapeType="1"/>
            </p:cNvSpPr>
            <p:nvPr/>
          </p:nvSpPr>
          <p:spPr bwMode="auto">
            <a:xfrm>
              <a:off x="653" y="1486"/>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9" name="Line 22"/>
            <p:cNvSpPr>
              <a:spLocks noChangeShapeType="1"/>
            </p:cNvSpPr>
            <p:nvPr/>
          </p:nvSpPr>
          <p:spPr bwMode="auto">
            <a:xfrm>
              <a:off x="653" y="1324"/>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0" name="Line 23"/>
            <p:cNvSpPr>
              <a:spLocks noChangeShapeType="1"/>
            </p:cNvSpPr>
            <p:nvPr/>
          </p:nvSpPr>
          <p:spPr bwMode="auto">
            <a:xfrm flipV="1">
              <a:off x="709" y="2928"/>
              <a:ext cx="2699"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1" name="Line 24"/>
            <p:cNvSpPr>
              <a:spLocks noChangeShapeType="1"/>
            </p:cNvSpPr>
            <p:nvPr/>
          </p:nvSpPr>
          <p:spPr bwMode="auto">
            <a:xfrm flipV="1">
              <a:off x="709"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2" name="Line 25"/>
            <p:cNvSpPr>
              <a:spLocks noChangeShapeType="1"/>
            </p:cNvSpPr>
            <p:nvPr/>
          </p:nvSpPr>
          <p:spPr bwMode="auto">
            <a:xfrm flipV="1">
              <a:off x="1092"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3" name="Line 26"/>
            <p:cNvSpPr>
              <a:spLocks noChangeShapeType="1"/>
            </p:cNvSpPr>
            <p:nvPr/>
          </p:nvSpPr>
          <p:spPr bwMode="auto">
            <a:xfrm flipV="1">
              <a:off x="1474"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4" name="Line 27"/>
            <p:cNvSpPr>
              <a:spLocks noChangeShapeType="1"/>
            </p:cNvSpPr>
            <p:nvPr/>
          </p:nvSpPr>
          <p:spPr bwMode="auto">
            <a:xfrm flipV="1">
              <a:off x="1857"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5" name="Line 28"/>
            <p:cNvSpPr>
              <a:spLocks noChangeShapeType="1"/>
            </p:cNvSpPr>
            <p:nvPr/>
          </p:nvSpPr>
          <p:spPr bwMode="auto">
            <a:xfrm flipV="1">
              <a:off x="2240"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6" name="Line 29"/>
            <p:cNvSpPr>
              <a:spLocks noChangeShapeType="1"/>
            </p:cNvSpPr>
            <p:nvPr/>
          </p:nvSpPr>
          <p:spPr bwMode="auto">
            <a:xfrm flipV="1">
              <a:off x="2622"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7" name="Line 30"/>
            <p:cNvSpPr>
              <a:spLocks noChangeShapeType="1"/>
            </p:cNvSpPr>
            <p:nvPr/>
          </p:nvSpPr>
          <p:spPr bwMode="auto">
            <a:xfrm flipV="1">
              <a:off x="3012"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8" name="Rectangle 31"/>
            <p:cNvSpPr>
              <a:spLocks noChangeArrowheads="1"/>
            </p:cNvSpPr>
            <p:nvPr/>
          </p:nvSpPr>
          <p:spPr bwMode="auto">
            <a:xfrm>
              <a:off x="479" y="2867"/>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1</a:t>
              </a:r>
              <a:endParaRPr lang="en-GB" sz="1400">
                <a:latin typeface="Times New Roman" pitchFamily="18" charset="0"/>
              </a:endParaRPr>
            </a:p>
          </p:txBody>
        </p:sp>
        <p:sp>
          <p:nvSpPr>
            <p:cNvPr id="31779" name="Rectangle 32"/>
            <p:cNvSpPr>
              <a:spLocks noChangeArrowheads="1"/>
            </p:cNvSpPr>
            <p:nvPr/>
          </p:nvSpPr>
          <p:spPr bwMode="auto">
            <a:xfrm>
              <a:off x="479" y="2705"/>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2</a:t>
              </a:r>
              <a:endParaRPr lang="en-GB" sz="5400">
                <a:latin typeface="Times New Roman" pitchFamily="18" charset="0"/>
              </a:endParaRPr>
            </a:p>
          </p:txBody>
        </p:sp>
        <p:sp>
          <p:nvSpPr>
            <p:cNvPr id="31780" name="Rectangle 33"/>
            <p:cNvSpPr>
              <a:spLocks noChangeArrowheads="1"/>
            </p:cNvSpPr>
            <p:nvPr/>
          </p:nvSpPr>
          <p:spPr bwMode="auto">
            <a:xfrm>
              <a:off x="479" y="2547"/>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3</a:t>
              </a:r>
              <a:endParaRPr lang="en-GB" sz="5400">
                <a:latin typeface="Times New Roman" pitchFamily="18" charset="0"/>
              </a:endParaRPr>
            </a:p>
          </p:txBody>
        </p:sp>
        <p:sp>
          <p:nvSpPr>
            <p:cNvPr id="31781" name="Rectangle 34"/>
            <p:cNvSpPr>
              <a:spLocks noChangeArrowheads="1"/>
            </p:cNvSpPr>
            <p:nvPr/>
          </p:nvSpPr>
          <p:spPr bwMode="auto">
            <a:xfrm>
              <a:off x="479" y="2385"/>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4</a:t>
              </a:r>
              <a:endParaRPr lang="en-GB" sz="5400">
                <a:latin typeface="Times New Roman" pitchFamily="18" charset="0"/>
              </a:endParaRPr>
            </a:p>
          </p:txBody>
        </p:sp>
        <p:sp>
          <p:nvSpPr>
            <p:cNvPr id="31782" name="Rectangle 35"/>
            <p:cNvSpPr>
              <a:spLocks noChangeArrowheads="1"/>
            </p:cNvSpPr>
            <p:nvPr/>
          </p:nvSpPr>
          <p:spPr bwMode="auto">
            <a:xfrm>
              <a:off x="479" y="2222"/>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5</a:t>
              </a:r>
              <a:endParaRPr lang="en-GB" sz="5400">
                <a:latin typeface="Times New Roman" pitchFamily="18" charset="0"/>
              </a:endParaRPr>
            </a:p>
          </p:txBody>
        </p:sp>
        <p:sp>
          <p:nvSpPr>
            <p:cNvPr id="31783" name="Rectangle 36"/>
            <p:cNvSpPr>
              <a:spLocks noChangeArrowheads="1"/>
            </p:cNvSpPr>
            <p:nvPr/>
          </p:nvSpPr>
          <p:spPr bwMode="auto">
            <a:xfrm>
              <a:off x="479" y="2065"/>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6</a:t>
              </a:r>
              <a:endParaRPr lang="en-GB" sz="5400">
                <a:latin typeface="Times New Roman" pitchFamily="18" charset="0"/>
              </a:endParaRPr>
            </a:p>
          </p:txBody>
        </p:sp>
        <p:sp>
          <p:nvSpPr>
            <p:cNvPr id="31784" name="Rectangle 37"/>
            <p:cNvSpPr>
              <a:spLocks noChangeArrowheads="1"/>
            </p:cNvSpPr>
            <p:nvPr/>
          </p:nvSpPr>
          <p:spPr bwMode="auto">
            <a:xfrm>
              <a:off x="479" y="1902"/>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7</a:t>
              </a:r>
              <a:endParaRPr lang="en-GB" sz="5400">
                <a:latin typeface="Times New Roman" pitchFamily="18" charset="0"/>
              </a:endParaRPr>
            </a:p>
          </p:txBody>
        </p:sp>
        <p:sp>
          <p:nvSpPr>
            <p:cNvPr id="31785" name="Rectangle 38"/>
            <p:cNvSpPr>
              <a:spLocks noChangeArrowheads="1"/>
            </p:cNvSpPr>
            <p:nvPr/>
          </p:nvSpPr>
          <p:spPr bwMode="auto">
            <a:xfrm>
              <a:off x="479" y="1740"/>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8</a:t>
              </a:r>
              <a:endParaRPr lang="en-GB" sz="5400">
                <a:latin typeface="Times New Roman" pitchFamily="18" charset="0"/>
              </a:endParaRPr>
            </a:p>
          </p:txBody>
        </p:sp>
        <p:sp>
          <p:nvSpPr>
            <p:cNvPr id="31786" name="Rectangle 39"/>
            <p:cNvSpPr>
              <a:spLocks noChangeArrowheads="1"/>
            </p:cNvSpPr>
            <p:nvPr/>
          </p:nvSpPr>
          <p:spPr bwMode="auto">
            <a:xfrm>
              <a:off x="479" y="1577"/>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9</a:t>
              </a:r>
              <a:endParaRPr lang="en-GB" sz="5400">
                <a:latin typeface="Times New Roman" pitchFamily="18" charset="0"/>
              </a:endParaRPr>
            </a:p>
          </p:txBody>
        </p:sp>
        <p:sp>
          <p:nvSpPr>
            <p:cNvPr id="31787" name="Rectangle 40"/>
            <p:cNvSpPr>
              <a:spLocks noChangeArrowheads="1"/>
            </p:cNvSpPr>
            <p:nvPr/>
          </p:nvSpPr>
          <p:spPr bwMode="auto">
            <a:xfrm>
              <a:off x="479" y="1420"/>
              <a:ext cx="7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10</a:t>
              </a:r>
              <a:endParaRPr lang="en-GB" sz="5400">
                <a:latin typeface="Times New Roman" pitchFamily="18" charset="0"/>
              </a:endParaRPr>
            </a:p>
          </p:txBody>
        </p:sp>
        <p:sp>
          <p:nvSpPr>
            <p:cNvPr id="31788" name="Rectangle 41"/>
            <p:cNvSpPr>
              <a:spLocks noChangeArrowheads="1"/>
            </p:cNvSpPr>
            <p:nvPr/>
          </p:nvSpPr>
          <p:spPr bwMode="auto">
            <a:xfrm>
              <a:off x="488" y="1251"/>
              <a:ext cx="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latin typeface="Times New Roman" pitchFamily="18" charset="0"/>
                </a:rPr>
                <a:t>1</a:t>
              </a:r>
              <a:r>
                <a:rPr lang="el-GR" sz="1400">
                  <a:latin typeface="Times New Roman" pitchFamily="18" charset="0"/>
                </a:rPr>
                <a:t>1</a:t>
              </a:r>
              <a:endParaRPr lang="en-GB" sz="5400">
                <a:latin typeface="Times New Roman" pitchFamily="18" charset="0"/>
              </a:endParaRPr>
            </a:p>
          </p:txBody>
        </p:sp>
        <p:sp>
          <p:nvSpPr>
            <p:cNvPr id="31789" name="Rectangle 42"/>
            <p:cNvSpPr>
              <a:spLocks noChangeArrowheads="1"/>
            </p:cNvSpPr>
            <p:nvPr/>
          </p:nvSpPr>
          <p:spPr bwMode="auto">
            <a:xfrm>
              <a:off x="785" y="3015"/>
              <a:ext cx="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a:latin typeface="Times New Roman" pitchFamily="18" charset="0"/>
                </a:rPr>
                <a:t>Jan</a:t>
              </a:r>
              <a:endParaRPr lang="en-GB" sz="5400">
                <a:latin typeface="Times New Roman" pitchFamily="18" charset="0"/>
              </a:endParaRPr>
            </a:p>
          </p:txBody>
        </p:sp>
        <p:sp>
          <p:nvSpPr>
            <p:cNvPr id="31790" name="Rectangle 43"/>
            <p:cNvSpPr>
              <a:spLocks noChangeArrowheads="1"/>
            </p:cNvSpPr>
            <p:nvPr/>
          </p:nvSpPr>
          <p:spPr bwMode="auto">
            <a:xfrm>
              <a:off x="1168" y="3015"/>
              <a:ext cx="1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a:latin typeface="Times New Roman" pitchFamily="18" charset="0"/>
                </a:rPr>
                <a:t>Feb</a:t>
              </a:r>
              <a:endParaRPr lang="en-GB" sz="5400">
                <a:latin typeface="Times New Roman" pitchFamily="18" charset="0"/>
              </a:endParaRPr>
            </a:p>
          </p:txBody>
        </p:sp>
        <p:sp>
          <p:nvSpPr>
            <p:cNvPr id="31791" name="Rectangle 44"/>
            <p:cNvSpPr>
              <a:spLocks noChangeArrowheads="1"/>
            </p:cNvSpPr>
            <p:nvPr/>
          </p:nvSpPr>
          <p:spPr bwMode="auto">
            <a:xfrm>
              <a:off x="1544" y="3015"/>
              <a:ext cx="10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a:latin typeface="Times New Roman" pitchFamily="18" charset="0"/>
                </a:rPr>
                <a:t>Mar</a:t>
              </a:r>
              <a:endParaRPr lang="en-GB" sz="5400">
                <a:latin typeface="Times New Roman" pitchFamily="18" charset="0"/>
              </a:endParaRPr>
            </a:p>
          </p:txBody>
        </p:sp>
        <p:sp>
          <p:nvSpPr>
            <p:cNvPr id="31792" name="Rectangle 45"/>
            <p:cNvSpPr>
              <a:spLocks noChangeArrowheads="1"/>
            </p:cNvSpPr>
            <p:nvPr/>
          </p:nvSpPr>
          <p:spPr bwMode="auto">
            <a:xfrm>
              <a:off x="1941" y="3015"/>
              <a:ext cx="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a:latin typeface="Times New Roman" pitchFamily="18" charset="0"/>
                </a:rPr>
                <a:t>Apr</a:t>
              </a:r>
              <a:endParaRPr lang="en-GB" sz="5400">
                <a:latin typeface="Times New Roman" pitchFamily="18" charset="0"/>
              </a:endParaRPr>
            </a:p>
          </p:txBody>
        </p:sp>
        <p:sp>
          <p:nvSpPr>
            <p:cNvPr id="31793" name="Rectangle 46"/>
            <p:cNvSpPr>
              <a:spLocks noChangeArrowheads="1"/>
            </p:cNvSpPr>
            <p:nvPr/>
          </p:nvSpPr>
          <p:spPr bwMode="auto">
            <a:xfrm>
              <a:off x="2302" y="3015"/>
              <a:ext cx="1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a:latin typeface="Times New Roman" pitchFamily="18" charset="0"/>
                </a:rPr>
                <a:t>May</a:t>
              </a:r>
              <a:endParaRPr lang="en-GB" sz="5400">
                <a:latin typeface="Times New Roman" pitchFamily="18" charset="0"/>
              </a:endParaRPr>
            </a:p>
          </p:txBody>
        </p:sp>
        <p:sp>
          <p:nvSpPr>
            <p:cNvPr id="31794" name="Rectangle 47"/>
            <p:cNvSpPr>
              <a:spLocks noChangeArrowheads="1"/>
            </p:cNvSpPr>
            <p:nvPr/>
          </p:nvSpPr>
          <p:spPr bwMode="auto">
            <a:xfrm>
              <a:off x="2699" y="3015"/>
              <a:ext cx="1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a:latin typeface="Times New Roman" pitchFamily="18" charset="0"/>
                </a:rPr>
                <a:t>Jun</a:t>
              </a:r>
              <a:endParaRPr lang="en-GB" sz="5400">
                <a:latin typeface="Times New Roman" pitchFamily="18" charset="0"/>
              </a:endParaRPr>
            </a:p>
          </p:txBody>
        </p:sp>
        <p:sp>
          <p:nvSpPr>
            <p:cNvPr id="31795" name="Rectangle 48"/>
            <p:cNvSpPr>
              <a:spLocks noChangeArrowheads="1"/>
            </p:cNvSpPr>
            <p:nvPr/>
          </p:nvSpPr>
          <p:spPr bwMode="auto">
            <a:xfrm>
              <a:off x="3103" y="3015"/>
              <a:ext cx="8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a:latin typeface="Times New Roman" pitchFamily="18" charset="0"/>
                </a:rPr>
                <a:t>Jul</a:t>
              </a:r>
              <a:endParaRPr lang="en-GB" sz="5400">
                <a:latin typeface="Times New Roman" pitchFamily="18" charset="0"/>
              </a:endParaRPr>
            </a:p>
          </p:txBody>
        </p:sp>
        <p:sp>
          <p:nvSpPr>
            <p:cNvPr id="31796" name="Line 49"/>
            <p:cNvSpPr>
              <a:spLocks noChangeShapeType="1"/>
            </p:cNvSpPr>
            <p:nvPr/>
          </p:nvSpPr>
          <p:spPr bwMode="auto">
            <a:xfrm>
              <a:off x="692" y="2579"/>
              <a:ext cx="1008" cy="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1797" name="Line 50"/>
            <p:cNvSpPr>
              <a:spLocks noChangeShapeType="1"/>
            </p:cNvSpPr>
            <p:nvPr/>
          </p:nvSpPr>
          <p:spPr bwMode="auto">
            <a:xfrm flipV="1">
              <a:off x="2804" y="2736"/>
              <a:ext cx="364" cy="18"/>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1798" name="Line 51"/>
            <p:cNvSpPr>
              <a:spLocks noChangeShapeType="1"/>
            </p:cNvSpPr>
            <p:nvPr/>
          </p:nvSpPr>
          <p:spPr bwMode="auto">
            <a:xfrm>
              <a:off x="1316" y="2924"/>
              <a:ext cx="1008" cy="4"/>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1799" name="Line 52"/>
            <p:cNvSpPr>
              <a:spLocks noChangeShapeType="1"/>
            </p:cNvSpPr>
            <p:nvPr/>
          </p:nvSpPr>
          <p:spPr bwMode="auto">
            <a:xfrm flipV="1">
              <a:off x="2036" y="2410"/>
              <a:ext cx="1200" cy="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1800" name="Line 53"/>
            <p:cNvSpPr>
              <a:spLocks noChangeShapeType="1"/>
            </p:cNvSpPr>
            <p:nvPr/>
          </p:nvSpPr>
          <p:spPr bwMode="auto">
            <a:xfrm flipV="1">
              <a:off x="2760" y="1824"/>
              <a:ext cx="408" cy="1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1801" name="Line 54"/>
            <p:cNvSpPr>
              <a:spLocks noChangeShapeType="1"/>
            </p:cNvSpPr>
            <p:nvPr/>
          </p:nvSpPr>
          <p:spPr bwMode="auto">
            <a:xfrm>
              <a:off x="2420" y="1345"/>
              <a:ext cx="816" cy="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1802" name="Line 55"/>
            <p:cNvSpPr>
              <a:spLocks noChangeShapeType="1"/>
            </p:cNvSpPr>
            <p:nvPr/>
          </p:nvSpPr>
          <p:spPr bwMode="auto">
            <a:xfrm>
              <a:off x="836" y="1517"/>
              <a:ext cx="1488" cy="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1803" name="Line 56"/>
            <p:cNvSpPr>
              <a:spLocks noChangeShapeType="1"/>
            </p:cNvSpPr>
            <p:nvPr/>
          </p:nvSpPr>
          <p:spPr bwMode="auto">
            <a:xfrm>
              <a:off x="1460" y="1248"/>
              <a:ext cx="0" cy="1632"/>
            </a:xfrm>
            <a:prstGeom prst="line">
              <a:avLst/>
            </a:prstGeom>
            <a:noFill/>
            <a:ln w="63500">
              <a:solidFill>
                <a:srgbClr val="00CCFF"/>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sp>
          <p:nvSpPr>
            <p:cNvPr id="31804" name="Line 57"/>
            <p:cNvSpPr>
              <a:spLocks noChangeShapeType="1"/>
            </p:cNvSpPr>
            <p:nvPr/>
          </p:nvSpPr>
          <p:spPr bwMode="auto">
            <a:xfrm>
              <a:off x="2996" y="1248"/>
              <a:ext cx="0" cy="1632"/>
            </a:xfrm>
            <a:prstGeom prst="line">
              <a:avLst/>
            </a:prstGeom>
            <a:noFill/>
            <a:ln w="63500">
              <a:solidFill>
                <a:srgbClr val="00CCFF"/>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grpSp>
          <p:nvGrpSpPr>
            <p:cNvPr id="31805" name="Group 58"/>
            <p:cNvGrpSpPr>
              <a:grpSpLocks/>
            </p:cNvGrpSpPr>
            <p:nvPr/>
          </p:nvGrpSpPr>
          <p:grpSpPr bwMode="auto">
            <a:xfrm>
              <a:off x="144" y="1200"/>
              <a:ext cx="144" cy="362"/>
              <a:chOff x="144" y="912"/>
              <a:chExt cx="481" cy="890"/>
            </a:xfrm>
          </p:grpSpPr>
          <p:sp>
            <p:nvSpPr>
              <p:cNvPr id="31806" name="Freeform 59"/>
              <p:cNvSpPr>
                <a:spLocks/>
              </p:cNvSpPr>
              <p:nvPr/>
            </p:nvSpPr>
            <p:spPr bwMode="auto">
              <a:xfrm>
                <a:off x="144" y="1392"/>
                <a:ext cx="208" cy="410"/>
              </a:xfrm>
              <a:custGeom>
                <a:avLst/>
                <a:gdLst>
                  <a:gd name="T0" fmla="*/ 7 w 830"/>
                  <a:gd name="T1" fmla="*/ 25 h 1642"/>
                  <a:gd name="T2" fmla="*/ 7 w 830"/>
                  <a:gd name="T3" fmla="*/ 25 h 1642"/>
                  <a:gd name="T4" fmla="*/ 7 w 830"/>
                  <a:gd name="T5" fmla="*/ 25 h 1642"/>
                  <a:gd name="T6" fmla="*/ 8 w 830"/>
                  <a:gd name="T7" fmla="*/ 25 h 1642"/>
                  <a:gd name="T8" fmla="*/ 8 w 830"/>
                  <a:gd name="T9" fmla="*/ 25 h 1642"/>
                  <a:gd name="T10" fmla="*/ 8 w 830"/>
                  <a:gd name="T11" fmla="*/ 25 h 1642"/>
                  <a:gd name="T12" fmla="*/ 8 w 830"/>
                  <a:gd name="T13" fmla="*/ 25 h 1642"/>
                  <a:gd name="T14" fmla="*/ 9 w 830"/>
                  <a:gd name="T15" fmla="*/ 25 h 1642"/>
                  <a:gd name="T16" fmla="*/ 9 w 830"/>
                  <a:gd name="T17" fmla="*/ 25 h 1642"/>
                  <a:gd name="T18" fmla="*/ 9 w 830"/>
                  <a:gd name="T19" fmla="*/ 25 h 1642"/>
                  <a:gd name="T20" fmla="*/ 9 w 830"/>
                  <a:gd name="T21" fmla="*/ 25 h 1642"/>
                  <a:gd name="T22" fmla="*/ 12 w 830"/>
                  <a:gd name="T23" fmla="*/ 16 h 1642"/>
                  <a:gd name="T24" fmla="*/ 9 w 830"/>
                  <a:gd name="T25" fmla="*/ 4 h 1642"/>
                  <a:gd name="T26" fmla="*/ 10 w 830"/>
                  <a:gd name="T27" fmla="*/ 4 h 1642"/>
                  <a:gd name="T28" fmla="*/ 10 w 830"/>
                  <a:gd name="T29" fmla="*/ 4 h 1642"/>
                  <a:gd name="T30" fmla="*/ 11 w 830"/>
                  <a:gd name="T31" fmla="*/ 12 h 1642"/>
                  <a:gd name="T32" fmla="*/ 12 w 830"/>
                  <a:gd name="T33" fmla="*/ 12 h 1642"/>
                  <a:gd name="T34" fmla="*/ 12 w 830"/>
                  <a:gd name="T35" fmla="*/ 12 h 1642"/>
                  <a:gd name="T36" fmla="*/ 12 w 830"/>
                  <a:gd name="T37" fmla="*/ 12 h 1642"/>
                  <a:gd name="T38" fmla="*/ 12 w 830"/>
                  <a:gd name="T39" fmla="*/ 12 h 1642"/>
                  <a:gd name="T40" fmla="*/ 12 w 830"/>
                  <a:gd name="T41" fmla="*/ 12 h 1642"/>
                  <a:gd name="T42" fmla="*/ 13 w 830"/>
                  <a:gd name="T43" fmla="*/ 12 h 1642"/>
                  <a:gd name="T44" fmla="*/ 13 w 830"/>
                  <a:gd name="T45" fmla="*/ 12 h 1642"/>
                  <a:gd name="T46" fmla="*/ 13 w 830"/>
                  <a:gd name="T47" fmla="*/ 12 h 1642"/>
                  <a:gd name="T48" fmla="*/ 13 w 830"/>
                  <a:gd name="T49" fmla="*/ 11 h 1642"/>
                  <a:gd name="T50" fmla="*/ 13 w 830"/>
                  <a:gd name="T51" fmla="*/ 11 h 1642"/>
                  <a:gd name="T52" fmla="*/ 11 w 830"/>
                  <a:gd name="T53" fmla="*/ 1 h 1642"/>
                  <a:gd name="T54" fmla="*/ 11 w 830"/>
                  <a:gd name="T55" fmla="*/ 0 h 1642"/>
                  <a:gd name="T56" fmla="*/ 10 w 830"/>
                  <a:gd name="T57" fmla="*/ 0 h 1642"/>
                  <a:gd name="T58" fmla="*/ 3 w 830"/>
                  <a:gd name="T59" fmla="*/ 0 h 1642"/>
                  <a:gd name="T60" fmla="*/ 3 w 830"/>
                  <a:gd name="T61" fmla="*/ 0 h 1642"/>
                  <a:gd name="T62" fmla="*/ 2 w 830"/>
                  <a:gd name="T63" fmla="*/ 1 h 1642"/>
                  <a:gd name="T64" fmla="*/ 0 w 830"/>
                  <a:gd name="T65" fmla="*/ 11 h 1642"/>
                  <a:gd name="T66" fmla="*/ 0 w 830"/>
                  <a:gd name="T67" fmla="*/ 11 h 1642"/>
                  <a:gd name="T68" fmla="*/ 0 w 830"/>
                  <a:gd name="T69" fmla="*/ 11 h 1642"/>
                  <a:gd name="T70" fmla="*/ 0 w 830"/>
                  <a:gd name="T71" fmla="*/ 12 h 1642"/>
                  <a:gd name="T72" fmla="*/ 0 w 830"/>
                  <a:gd name="T73" fmla="*/ 12 h 1642"/>
                  <a:gd name="T74" fmla="*/ 1 w 830"/>
                  <a:gd name="T75" fmla="*/ 12 h 1642"/>
                  <a:gd name="T76" fmla="*/ 1 w 830"/>
                  <a:gd name="T77" fmla="*/ 12 h 1642"/>
                  <a:gd name="T78" fmla="*/ 1 w 830"/>
                  <a:gd name="T79" fmla="*/ 12 h 1642"/>
                  <a:gd name="T80" fmla="*/ 1 w 830"/>
                  <a:gd name="T81" fmla="*/ 12 h 1642"/>
                  <a:gd name="T82" fmla="*/ 2 w 830"/>
                  <a:gd name="T83" fmla="*/ 12 h 1642"/>
                  <a:gd name="T84" fmla="*/ 2 w 830"/>
                  <a:gd name="T85" fmla="*/ 12 h 1642"/>
                  <a:gd name="T86" fmla="*/ 2 w 830"/>
                  <a:gd name="T87" fmla="*/ 11 h 1642"/>
                  <a:gd name="T88" fmla="*/ 4 w 830"/>
                  <a:gd name="T89" fmla="*/ 4 h 1642"/>
                  <a:gd name="T90" fmla="*/ 4 w 830"/>
                  <a:gd name="T91" fmla="*/ 4 h 1642"/>
                  <a:gd name="T92" fmla="*/ 4 w 830"/>
                  <a:gd name="T93" fmla="*/ 4 h 1642"/>
                  <a:gd name="T94" fmla="*/ 4 w 830"/>
                  <a:gd name="T95" fmla="*/ 16 h 1642"/>
                  <a:gd name="T96" fmla="*/ 4 w 830"/>
                  <a:gd name="T97" fmla="*/ 25 h 1642"/>
                  <a:gd name="T98" fmla="*/ 4 w 830"/>
                  <a:gd name="T99" fmla="*/ 25 h 1642"/>
                  <a:gd name="T100" fmla="*/ 4 w 830"/>
                  <a:gd name="T101" fmla="*/ 25 h 1642"/>
                  <a:gd name="T102" fmla="*/ 5 w 830"/>
                  <a:gd name="T103" fmla="*/ 25 h 1642"/>
                  <a:gd name="T104" fmla="*/ 5 w 830"/>
                  <a:gd name="T105" fmla="*/ 25 h 1642"/>
                  <a:gd name="T106" fmla="*/ 5 w 830"/>
                  <a:gd name="T107" fmla="*/ 25 h 1642"/>
                  <a:gd name="T108" fmla="*/ 6 w 830"/>
                  <a:gd name="T109" fmla="*/ 25 h 1642"/>
                  <a:gd name="T110" fmla="*/ 6 w 830"/>
                  <a:gd name="T111" fmla="*/ 25 h 1642"/>
                  <a:gd name="T112" fmla="*/ 6 w 830"/>
                  <a:gd name="T113" fmla="*/ 25 h 1642"/>
                  <a:gd name="T114" fmla="*/ 6 w 830"/>
                  <a:gd name="T115" fmla="*/ 25 h 1642"/>
                  <a:gd name="T116" fmla="*/ 6 w 830"/>
                  <a:gd name="T117" fmla="*/ 24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rgbClr val="FF0000"/>
              </a:solidFill>
              <a:ln w="0">
                <a:solidFill>
                  <a:srgbClr val="000000"/>
                </a:solidFill>
                <a:round/>
                <a:headEnd/>
                <a:tailEnd/>
              </a:ln>
            </p:spPr>
            <p:txBody>
              <a:bodyPr/>
              <a:lstStyle/>
              <a:p>
                <a:endParaRPr lang="el-GR"/>
              </a:p>
            </p:txBody>
          </p:sp>
          <p:sp>
            <p:nvSpPr>
              <p:cNvPr id="31807" name="Freeform 60"/>
              <p:cNvSpPr>
                <a:spLocks/>
              </p:cNvSpPr>
              <p:nvPr/>
            </p:nvSpPr>
            <p:spPr bwMode="auto">
              <a:xfrm>
                <a:off x="207" y="1248"/>
                <a:ext cx="76" cy="79"/>
              </a:xfrm>
              <a:custGeom>
                <a:avLst/>
                <a:gdLst>
                  <a:gd name="T0" fmla="*/ 5 w 307"/>
                  <a:gd name="T1" fmla="*/ 2 h 318"/>
                  <a:gd name="T2" fmla="*/ 4 w 307"/>
                  <a:gd name="T3" fmla="*/ 1 h 318"/>
                  <a:gd name="T4" fmla="*/ 4 w 307"/>
                  <a:gd name="T5" fmla="*/ 1 h 318"/>
                  <a:gd name="T6" fmla="*/ 3 w 307"/>
                  <a:gd name="T7" fmla="*/ 0 h 318"/>
                  <a:gd name="T8" fmla="*/ 2 w 307"/>
                  <a:gd name="T9" fmla="*/ 0 h 318"/>
                  <a:gd name="T10" fmla="*/ 1 w 307"/>
                  <a:gd name="T11" fmla="*/ 0 h 318"/>
                  <a:gd name="T12" fmla="*/ 1 w 307"/>
                  <a:gd name="T13" fmla="*/ 1 h 318"/>
                  <a:gd name="T14" fmla="*/ 0 w 307"/>
                  <a:gd name="T15" fmla="*/ 1 h 318"/>
                  <a:gd name="T16" fmla="*/ 0 w 307"/>
                  <a:gd name="T17" fmla="*/ 2 h 318"/>
                  <a:gd name="T18" fmla="*/ 0 w 307"/>
                  <a:gd name="T19" fmla="*/ 3 h 318"/>
                  <a:gd name="T20" fmla="*/ 1 w 307"/>
                  <a:gd name="T21" fmla="*/ 4 h 318"/>
                  <a:gd name="T22" fmla="*/ 1 w 307"/>
                  <a:gd name="T23" fmla="*/ 5 h 318"/>
                  <a:gd name="T24" fmla="*/ 2 w 307"/>
                  <a:gd name="T25" fmla="*/ 5 h 318"/>
                  <a:gd name="T26" fmla="*/ 3 w 307"/>
                  <a:gd name="T27" fmla="*/ 5 h 318"/>
                  <a:gd name="T28" fmla="*/ 4 w 307"/>
                  <a:gd name="T29" fmla="*/ 4 h 318"/>
                  <a:gd name="T30" fmla="*/ 4 w 307"/>
                  <a:gd name="T31" fmla="*/ 3 h 318"/>
                  <a:gd name="T32" fmla="*/ 5 w 307"/>
                  <a:gd name="T33" fmla="*/ 2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rgbClr val="FF0000"/>
              </a:solidFill>
              <a:ln w="0">
                <a:solidFill>
                  <a:srgbClr val="000000"/>
                </a:solidFill>
                <a:round/>
                <a:headEnd/>
                <a:tailEnd/>
              </a:ln>
            </p:spPr>
            <p:txBody>
              <a:bodyPr/>
              <a:lstStyle/>
              <a:p>
                <a:endParaRPr lang="el-GR"/>
              </a:p>
            </p:txBody>
          </p:sp>
          <p:sp>
            <p:nvSpPr>
              <p:cNvPr id="31808" name="Freeform 61"/>
              <p:cNvSpPr>
                <a:spLocks/>
              </p:cNvSpPr>
              <p:nvPr/>
            </p:nvSpPr>
            <p:spPr bwMode="auto">
              <a:xfrm>
                <a:off x="417" y="1056"/>
                <a:ext cx="208" cy="410"/>
              </a:xfrm>
              <a:custGeom>
                <a:avLst/>
                <a:gdLst>
                  <a:gd name="T0" fmla="*/ 7 w 830"/>
                  <a:gd name="T1" fmla="*/ 25 h 1642"/>
                  <a:gd name="T2" fmla="*/ 7 w 830"/>
                  <a:gd name="T3" fmla="*/ 25 h 1642"/>
                  <a:gd name="T4" fmla="*/ 7 w 830"/>
                  <a:gd name="T5" fmla="*/ 25 h 1642"/>
                  <a:gd name="T6" fmla="*/ 8 w 830"/>
                  <a:gd name="T7" fmla="*/ 25 h 1642"/>
                  <a:gd name="T8" fmla="*/ 8 w 830"/>
                  <a:gd name="T9" fmla="*/ 25 h 1642"/>
                  <a:gd name="T10" fmla="*/ 8 w 830"/>
                  <a:gd name="T11" fmla="*/ 25 h 1642"/>
                  <a:gd name="T12" fmla="*/ 8 w 830"/>
                  <a:gd name="T13" fmla="*/ 25 h 1642"/>
                  <a:gd name="T14" fmla="*/ 9 w 830"/>
                  <a:gd name="T15" fmla="*/ 25 h 1642"/>
                  <a:gd name="T16" fmla="*/ 9 w 830"/>
                  <a:gd name="T17" fmla="*/ 25 h 1642"/>
                  <a:gd name="T18" fmla="*/ 9 w 830"/>
                  <a:gd name="T19" fmla="*/ 25 h 1642"/>
                  <a:gd name="T20" fmla="*/ 9 w 830"/>
                  <a:gd name="T21" fmla="*/ 25 h 1642"/>
                  <a:gd name="T22" fmla="*/ 12 w 830"/>
                  <a:gd name="T23" fmla="*/ 16 h 1642"/>
                  <a:gd name="T24" fmla="*/ 9 w 830"/>
                  <a:gd name="T25" fmla="*/ 4 h 1642"/>
                  <a:gd name="T26" fmla="*/ 10 w 830"/>
                  <a:gd name="T27" fmla="*/ 4 h 1642"/>
                  <a:gd name="T28" fmla="*/ 10 w 830"/>
                  <a:gd name="T29" fmla="*/ 4 h 1642"/>
                  <a:gd name="T30" fmla="*/ 11 w 830"/>
                  <a:gd name="T31" fmla="*/ 12 h 1642"/>
                  <a:gd name="T32" fmla="*/ 12 w 830"/>
                  <a:gd name="T33" fmla="*/ 12 h 1642"/>
                  <a:gd name="T34" fmla="*/ 12 w 830"/>
                  <a:gd name="T35" fmla="*/ 12 h 1642"/>
                  <a:gd name="T36" fmla="*/ 12 w 830"/>
                  <a:gd name="T37" fmla="*/ 12 h 1642"/>
                  <a:gd name="T38" fmla="*/ 12 w 830"/>
                  <a:gd name="T39" fmla="*/ 12 h 1642"/>
                  <a:gd name="T40" fmla="*/ 12 w 830"/>
                  <a:gd name="T41" fmla="*/ 12 h 1642"/>
                  <a:gd name="T42" fmla="*/ 13 w 830"/>
                  <a:gd name="T43" fmla="*/ 12 h 1642"/>
                  <a:gd name="T44" fmla="*/ 13 w 830"/>
                  <a:gd name="T45" fmla="*/ 12 h 1642"/>
                  <a:gd name="T46" fmla="*/ 13 w 830"/>
                  <a:gd name="T47" fmla="*/ 12 h 1642"/>
                  <a:gd name="T48" fmla="*/ 13 w 830"/>
                  <a:gd name="T49" fmla="*/ 11 h 1642"/>
                  <a:gd name="T50" fmla="*/ 13 w 830"/>
                  <a:gd name="T51" fmla="*/ 11 h 1642"/>
                  <a:gd name="T52" fmla="*/ 11 w 830"/>
                  <a:gd name="T53" fmla="*/ 1 h 1642"/>
                  <a:gd name="T54" fmla="*/ 11 w 830"/>
                  <a:gd name="T55" fmla="*/ 0 h 1642"/>
                  <a:gd name="T56" fmla="*/ 10 w 830"/>
                  <a:gd name="T57" fmla="*/ 0 h 1642"/>
                  <a:gd name="T58" fmla="*/ 3 w 830"/>
                  <a:gd name="T59" fmla="*/ 0 h 1642"/>
                  <a:gd name="T60" fmla="*/ 3 w 830"/>
                  <a:gd name="T61" fmla="*/ 0 h 1642"/>
                  <a:gd name="T62" fmla="*/ 2 w 830"/>
                  <a:gd name="T63" fmla="*/ 1 h 1642"/>
                  <a:gd name="T64" fmla="*/ 0 w 830"/>
                  <a:gd name="T65" fmla="*/ 11 h 1642"/>
                  <a:gd name="T66" fmla="*/ 0 w 830"/>
                  <a:gd name="T67" fmla="*/ 11 h 1642"/>
                  <a:gd name="T68" fmla="*/ 0 w 830"/>
                  <a:gd name="T69" fmla="*/ 11 h 1642"/>
                  <a:gd name="T70" fmla="*/ 0 w 830"/>
                  <a:gd name="T71" fmla="*/ 12 h 1642"/>
                  <a:gd name="T72" fmla="*/ 0 w 830"/>
                  <a:gd name="T73" fmla="*/ 12 h 1642"/>
                  <a:gd name="T74" fmla="*/ 1 w 830"/>
                  <a:gd name="T75" fmla="*/ 12 h 1642"/>
                  <a:gd name="T76" fmla="*/ 1 w 830"/>
                  <a:gd name="T77" fmla="*/ 12 h 1642"/>
                  <a:gd name="T78" fmla="*/ 1 w 830"/>
                  <a:gd name="T79" fmla="*/ 12 h 1642"/>
                  <a:gd name="T80" fmla="*/ 1 w 830"/>
                  <a:gd name="T81" fmla="*/ 12 h 1642"/>
                  <a:gd name="T82" fmla="*/ 2 w 830"/>
                  <a:gd name="T83" fmla="*/ 12 h 1642"/>
                  <a:gd name="T84" fmla="*/ 2 w 830"/>
                  <a:gd name="T85" fmla="*/ 12 h 1642"/>
                  <a:gd name="T86" fmla="*/ 2 w 830"/>
                  <a:gd name="T87" fmla="*/ 11 h 1642"/>
                  <a:gd name="T88" fmla="*/ 4 w 830"/>
                  <a:gd name="T89" fmla="*/ 4 h 1642"/>
                  <a:gd name="T90" fmla="*/ 4 w 830"/>
                  <a:gd name="T91" fmla="*/ 4 h 1642"/>
                  <a:gd name="T92" fmla="*/ 4 w 830"/>
                  <a:gd name="T93" fmla="*/ 4 h 1642"/>
                  <a:gd name="T94" fmla="*/ 4 w 830"/>
                  <a:gd name="T95" fmla="*/ 16 h 1642"/>
                  <a:gd name="T96" fmla="*/ 4 w 830"/>
                  <a:gd name="T97" fmla="*/ 25 h 1642"/>
                  <a:gd name="T98" fmla="*/ 4 w 830"/>
                  <a:gd name="T99" fmla="*/ 25 h 1642"/>
                  <a:gd name="T100" fmla="*/ 4 w 830"/>
                  <a:gd name="T101" fmla="*/ 25 h 1642"/>
                  <a:gd name="T102" fmla="*/ 5 w 830"/>
                  <a:gd name="T103" fmla="*/ 25 h 1642"/>
                  <a:gd name="T104" fmla="*/ 5 w 830"/>
                  <a:gd name="T105" fmla="*/ 25 h 1642"/>
                  <a:gd name="T106" fmla="*/ 5 w 830"/>
                  <a:gd name="T107" fmla="*/ 25 h 1642"/>
                  <a:gd name="T108" fmla="*/ 6 w 830"/>
                  <a:gd name="T109" fmla="*/ 25 h 1642"/>
                  <a:gd name="T110" fmla="*/ 6 w 830"/>
                  <a:gd name="T111" fmla="*/ 25 h 1642"/>
                  <a:gd name="T112" fmla="*/ 6 w 830"/>
                  <a:gd name="T113" fmla="*/ 25 h 1642"/>
                  <a:gd name="T114" fmla="*/ 6 w 830"/>
                  <a:gd name="T115" fmla="*/ 25 h 1642"/>
                  <a:gd name="T116" fmla="*/ 6 w 830"/>
                  <a:gd name="T117" fmla="*/ 24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rgbClr val="FF0000"/>
              </a:solidFill>
              <a:ln w="0">
                <a:solidFill>
                  <a:srgbClr val="000000"/>
                </a:solidFill>
                <a:round/>
                <a:headEnd/>
                <a:tailEnd/>
              </a:ln>
            </p:spPr>
            <p:txBody>
              <a:bodyPr/>
              <a:lstStyle/>
              <a:p>
                <a:endParaRPr lang="el-GR"/>
              </a:p>
            </p:txBody>
          </p:sp>
          <p:sp>
            <p:nvSpPr>
              <p:cNvPr id="31809" name="Freeform 62"/>
              <p:cNvSpPr>
                <a:spLocks/>
              </p:cNvSpPr>
              <p:nvPr/>
            </p:nvSpPr>
            <p:spPr bwMode="auto">
              <a:xfrm>
                <a:off x="480" y="912"/>
                <a:ext cx="76" cy="79"/>
              </a:xfrm>
              <a:custGeom>
                <a:avLst/>
                <a:gdLst>
                  <a:gd name="T0" fmla="*/ 5 w 307"/>
                  <a:gd name="T1" fmla="*/ 2 h 318"/>
                  <a:gd name="T2" fmla="*/ 4 w 307"/>
                  <a:gd name="T3" fmla="*/ 1 h 318"/>
                  <a:gd name="T4" fmla="*/ 4 w 307"/>
                  <a:gd name="T5" fmla="*/ 1 h 318"/>
                  <a:gd name="T6" fmla="*/ 3 w 307"/>
                  <a:gd name="T7" fmla="*/ 0 h 318"/>
                  <a:gd name="T8" fmla="*/ 2 w 307"/>
                  <a:gd name="T9" fmla="*/ 0 h 318"/>
                  <a:gd name="T10" fmla="*/ 1 w 307"/>
                  <a:gd name="T11" fmla="*/ 0 h 318"/>
                  <a:gd name="T12" fmla="*/ 1 w 307"/>
                  <a:gd name="T13" fmla="*/ 1 h 318"/>
                  <a:gd name="T14" fmla="*/ 0 w 307"/>
                  <a:gd name="T15" fmla="*/ 1 h 318"/>
                  <a:gd name="T16" fmla="*/ 0 w 307"/>
                  <a:gd name="T17" fmla="*/ 2 h 318"/>
                  <a:gd name="T18" fmla="*/ 0 w 307"/>
                  <a:gd name="T19" fmla="*/ 3 h 318"/>
                  <a:gd name="T20" fmla="*/ 1 w 307"/>
                  <a:gd name="T21" fmla="*/ 4 h 318"/>
                  <a:gd name="T22" fmla="*/ 1 w 307"/>
                  <a:gd name="T23" fmla="*/ 5 h 318"/>
                  <a:gd name="T24" fmla="*/ 2 w 307"/>
                  <a:gd name="T25" fmla="*/ 5 h 318"/>
                  <a:gd name="T26" fmla="*/ 3 w 307"/>
                  <a:gd name="T27" fmla="*/ 5 h 318"/>
                  <a:gd name="T28" fmla="*/ 4 w 307"/>
                  <a:gd name="T29" fmla="*/ 4 h 318"/>
                  <a:gd name="T30" fmla="*/ 4 w 307"/>
                  <a:gd name="T31" fmla="*/ 3 h 318"/>
                  <a:gd name="T32" fmla="*/ 5 w 307"/>
                  <a:gd name="T33" fmla="*/ 2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rgbClr val="FF0000"/>
              </a:solidFill>
              <a:ln w="0">
                <a:solidFill>
                  <a:srgbClr val="000000"/>
                </a:solidFill>
                <a:round/>
                <a:headEnd/>
                <a:tailEnd/>
              </a:ln>
            </p:spPr>
            <p:txBody>
              <a:bodyPr/>
              <a:lstStyle/>
              <a:p>
                <a:endParaRPr lang="el-GR"/>
              </a:p>
            </p:txBody>
          </p:sp>
        </p:grpSp>
      </p:grpSp>
      <p:sp>
        <p:nvSpPr>
          <p:cNvPr id="117823" name="Text Box 63"/>
          <p:cNvSpPr txBox="1">
            <a:spLocks noChangeArrowheads="1"/>
          </p:cNvSpPr>
          <p:nvPr/>
        </p:nvSpPr>
        <p:spPr bwMode="auto">
          <a:xfrm>
            <a:off x="2159197" y="4123765"/>
            <a:ext cx="5191405" cy="1077218"/>
          </a:xfrm>
          <a:prstGeom prst="rect">
            <a:avLst/>
          </a:prstGeom>
          <a:noFill/>
          <a:ln w="12700">
            <a:noFill/>
            <a:miter lim="800000"/>
            <a:headEnd type="none" w="sm" len="sm"/>
            <a:tailEnd type="none" w="sm" len="sm"/>
          </a:ln>
        </p:spPr>
        <p:txBody>
          <a:bodyPr wrap="square">
            <a:spAutoFit/>
          </a:bodyPr>
          <a:lstStyle/>
          <a:p>
            <a:pPr>
              <a:defRPr/>
            </a:pPr>
            <a:r>
              <a:rPr lang="el-GR" sz="2400">
                <a:latin typeface="Times New Roman" pitchFamily="18" charset="0"/>
              </a:rPr>
              <a:t>  </a:t>
            </a:r>
            <a:r>
              <a:rPr lang="fr-CH" sz="2400">
                <a:latin typeface="Times New Roman" pitchFamily="18" charset="0"/>
              </a:rPr>
              <a:t>	</a:t>
            </a:r>
            <a:r>
              <a:rPr lang="el-GR" sz="2400">
                <a:latin typeface="+mj-lt"/>
              </a:rPr>
              <a:t> </a:t>
            </a:r>
            <a:r>
              <a:rPr lang="en-US" sz="2400">
                <a:latin typeface="+mj-lt"/>
              </a:rPr>
              <a:t>     </a:t>
            </a:r>
            <a:r>
              <a:rPr lang="el-GR" sz="2000">
                <a:latin typeface="+mj-lt"/>
              </a:rPr>
              <a:t>Διάρκεια νόσου</a:t>
            </a:r>
            <a:endParaRPr lang="en-US" sz="2000">
              <a:latin typeface="+mj-lt"/>
            </a:endParaRPr>
          </a:p>
          <a:p>
            <a:pPr>
              <a:defRPr/>
            </a:pPr>
            <a:r>
              <a:rPr lang="el-GR" sz="2000">
                <a:latin typeface="+mj-lt"/>
              </a:rPr>
              <a:t>Επιπολασμός 1</a:t>
            </a:r>
            <a:r>
              <a:rPr lang="el-GR" sz="2000" baseline="30000">
                <a:latin typeface="+mj-lt"/>
              </a:rPr>
              <a:t>η</a:t>
            </a:r>
            <a:r>
              <a:rPr lang="el-GR" sz="2000">
                <a:latin typeface="+mj-lt"/>
              </a:rPr>
              <a:t> Μαρτίου </a:t>
            </a:r>
            <a:r>
              <a:rPr lang="fr-CH" sz="2000">
                <a:latin typeface="+mj-lt"/>
              </a:rPr>
              <a:t>=3/11 = 0.27</a:t>
            </a:r>
            <a:endParaRPr lang="el-GR" sz="2000">
              <a:latin typeface="+mj-lt"/>
            </a:endParaRPr>
          </a:p>
          <a:p>
            <a:pPr>
              <a:defRPr/>
            </a:pPr>
            <a:r>
              <a:rPr lang="el-GR" sz="2000">
                <a:latin typeface="+mj-lt"/>
              </a:rPr>
              <a:t>Επιπολασμός 1η Ιουλίου	 =4/1</a:t>
            </a:r>
            <a:r>
              <a:rPr lang="en-US" sz="2000">
                <a:latin typeface="+mj-lt"/>
              </a:rPr>
              <a:t>1 = 0.36</a:t>
            </a:r>
            <a:endParaRPr lang="en-GB" sz="2000">
              <a:latin typeface="+mj-lt"/>
            </a:endParaRPr>
          </a:p>
        </p:txBody>
      </p:sp>
      <p:sp>
        <p:nvSpPr>
          <p:cNvPr id="117824" name="Rectangle 64"/>
          <p:cNvSpPr>
            <a:spLocks noChangeArrowheads="1"/>
          </p:cNvSpPr>
          <p:nvPr/>
        </p:nvSpPr>
        <p:spPr bwMode="auto">
          <a:xfrm>
            <a:off x="0" y="5257800"/>
            <a:ext cx="9144000" cy="1200329"/>
          </a:xfrm>
          <a:prstGeom prst="rect">
            <a:avLst/>
          </a:prstGeom>
          <a:noFill/>
          <a:ln w="9525">
            <a:noFill/>
            <a:miter lim="800000"/>
            <a:headEnd/>
            <a:tailEnd/>
          </a:ln>
        </p:spPr>
        <p:txBody>
          <a:bodyPr>
            <a:spAutoFit/>
          </a:bodyPr>
          <a:lstStyle/>
          <a:p>
            <a:pPr>
              <a:defRPr/>
            </a:pPr>
            <a:r>
              <a:rPr lang="el-GR" sz="2400">
                <a:latin typeface="+mj-lt"/>
              </a:rPr>
              <a:t>Επιπολασμός εξαρτάται</a:t>
            </a:r>
            <a:r>
              <a:rPr lang="en-US" sz="2400">
                <a:latin typeface="+mj-lt"/>
              </a:rPr>
              <a:t>:</a:t>
            </a:r>
            <a:r>
              <a:rPr lang="el-GR" sz="2400">
                <a:latin typeface="+mj-lt"/>
              </a:rPr>
              <a:t> από την συχνότητα εμφάνισης του συμβάματος και από την διάρκειά του (π.χ. χρόνος έως την ίαση από τη νόσο)</a:t>
            </a:r>
            <a:r>
              <a:rPr lang="en-US" sz="2400"/>
              <a:t>. </a:t>
            </a:r>
            <a:endParaRPr lang="en-US" sz="2400">
              <a:latin typeface="Times New Roman" pitchFamily="18" charset="0"/>
            </a:endParaRPr>
          </a:p>
        </p:txBody>
      </p:sp>
      <p:sp>
        <p:nvSpPr>
          <p:cNvPr id="66" name="Line 55"/>
          <p:cNvSpPr>
            <a:spLocks noChangeShapeType="1"/>
          </p:cNvSpPr>
          <p:nvPr/>
        </p:nvSpPr>
        <p:spPr bwMode="auto">
          <a:xfrm>
            <a:off x="2357998" y="4343400"/>
            <a:ext cx="1261501" cy="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782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7823">
                                            <p:txEl>
                                              <p:pRg st="1" end="1"/>
                                            </p:txEl>
                                          </p:spTgt>
                                        </p:tgtEl>
                                        <p:attrNameLst>
                                          <p:attrName>style.visibility</p:attrName>
                                        </p:attrNameLst>
                                      </p:cBhvr>
                                      <p:to>
                                        <p:strVal val="visible"/>
                                      </p:to>
                                    </p:set>
                                    <p:anim calcmode="lin" valueType="num">
                                      <p:cBhvr additive="base">
                                        <p:cTn id="18" dur="500" fill="hold"/>
                                        <p:tgtEl>
                                          <p:spTgt spid="11782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78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17823">
                                            <p:txEl>
                                              <p:pRg st="2" end="2"/>
                                            </p:txEl>
                                          </p:spTgt>
                                        </p:tgtEl>
                                        <p:attrNameLst>
                                          <p:attrName>style.visibility</p:attrName>
                                        </p:attrNameLst>
                                      </p:cBhvr>
                                      <p:to>
                                        <p:strVal val="visible"/>
                                      </p:to>
                                    </p:set>
                                    <p:anim calcmode="lin" valueType="num">
                                      <p:cBhvr additive="base">
                                        <p:cTn id="24" dur="500" fill="hold"/>
                                        <p:tgtEl>
                                          <p:spTgt spid="11782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78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7824"/>
                                        </p:tgtEl>
                                        <p:attrNameLst>
                                          <p:attrName>style.visibility</p:attrName>
                                        </p:attrNameLst>
                                      </p:cBhvr>
                                      <p:to>
                                        <p:strVal val="visible"/>
                                      </p:to>
                                    </p:set>
                                    <p:anim calcmode="lin" valueType="num">
                                      <p:cBhvr additive="base">
                                        <p:cTn id="30" dur="500" fill="hold"/>
                                        <p:tgtEl>
                                          <p:spTgt spid="117824"/>
                                        </p:tgtEl>
                                        <p:attrNameLst>
                                          <p:attrName>ppt_x</p:attrName>
                                        </p:attrNameLst>
                                      </p:cBhvr>
                                      <p:tavLst>
                                        <p:tav tm="0">
                                          <p:val>
                                            <p:strVal val="#ppt_x"/>
                                          </p:val>
                                        </p:tav>
                                        <p:tav tm="100000">
                                          <p:val>
                                            <p:strVal val="#ppt_x"/>
                                          </p:val>
                                        </p:tav>
                                      </p:tavLst>
                                    </p:anim>
                                    <p:anim calcmode="lin" valueType="num">
                                      <p:cBhvr additive="base">
                                        <p:cTn id="31" dur="500" fill="hold"/>
                                        <p:tgtEl>
                                          <p:spTgt spid="1178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24" grpId="0"/>
      <p:bldP spid="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pPr>
              <a:defRPr/>
            </a:pPr>
            <a:fld id="{90FCB173-8780-4099-A966-5DFEA5FB64CE}" type="datetime1">
              <a:rPr lang="en-US" smtClean="0"/>
              <a:pPr>
                <a:defRPr/>
              </a:pPr>
              <a:t>10/8/2024</a:t>
            </a:fld>
            <a:endParaRPr lang="en-US"/>
          </a:p>
        </p:txBody>
      </p:sp>
      <p:sp>
        <p:nvSpPr>
          <p:cNvPr id="4" name="Θέση αριθμού διαφάνειας 3"/>
          <p:cNvSpPr>
            <a:spLocks noGrp="1"/>
          </p:cNvSpPr>
          <p:nvPr>
            <p:ph type="sldNum" sz="quarter" idx="12"/>
          </p:nvPr>
        </p:nvSpPr>
        <p:spPr/>
        <p:txBody>
          <a:bodyPr/>
          <a:lstStyle/>
          <a:p>
            <a:pPr>
              <a:defRPr/>
            </a:pPr>
            <a:fld id="{BD77013D-9B21-4DBB-A717-0D1B07050E09}" type="slidenum">
              <a:rPr lang="en-US" smtClean="0"/>
              <a:pPr>
                <a:defRPr/>
              </a:pPr>
              <a:t>28</a:t>
            </a:fld>
            <a:endParaRPr lang="en-US"/>
          </a:p>
        </p:txBody>
      </p:sp>
      <p:pic>
        <p:nvPicPr>
          <p:cNvPr id="5" name="Εικόνα 4"/>
          <p:cNvPicPr>
            <a:picLocks noChangeAspect="1"/>
          </p:cNvPicPr>
          <p:nvPr/>
        </p:nvPicPr>
        <p:blipFill>
          <a:blip r:embed="rId2"/>
          <a:stretch>
            <a:fillRect/>
          </a:stretch>
        </p:blipFill>
        <p:spPr>
          <a:xfrm>
            <a:off x="1" y="0"/>
            <a:ext cx="9144000" cy="6730584"/>
          </a:xfrm>
          <a:prstGeom prst="rect">
            <a:avLst/>
          </a:prstGeom>
        </p:spPr>
      </p:pic>
    </p:spTree>
    <p:extLst>
      <p:ext uri="{BB962C8B-B14F-4D97-AF65-F5344CB8AC3E}">
        <p14:creationId xmlns:p14="http://schemas.microsoft.com/office/powerpoint/2010/main" val="2873089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pPr>
              <a:defRPr/>
            </a:pPr>
            <a:fld id="{90FCB173-8780-4099-A966-5DFEA5FB64CE}" type="datetime1">
              <a:rPr lang="en-US" smtClean="0"/>
              <a:pPr>
                <a:defRPr/>
              </a:pPr>
              <a:t>10/8/2024</a:t>
            </a:fld>
            <a:endParaRPr lang="en-US"/>
          </a:p>
        </p:txBody>
      </p:sp>
      <p:sp>
        <p:nvSpPr>
          <p:cNvPr id="4" name="Θέση αριθμού διαφάνειας 3"/>
          <p:cNvSpPr>
            <a:spLocks noGrp="1"/>
          </p:cNvSpPr>
          <p:nvPr>
            <p:ph type="sldNum" sz="quarter" idx="12"/>
          </p:nvPr>
        </p:nvSpPr>
        <p:spPr/>
        <p:txBody>
          <a:bodyPr/>
          <a:lstStyle/>
          <a:p>
            <a:pPr>
              <a:defRPr/>
            </a:pPr>
            <a:fld id="{BD77013D-9B21-4DBB-A717-0D1B07050E09}" type="slidenum">
              <a:rPr lang="en-US" smtClean="0"/>
              <a:pPr>
                <a:defRPr/>
              </a:pPr>
              <a:t>29</a:t>
            </a:fld>
            <a:endParaRPr lang="en-US"/>
          </a:p>
        </p:txBody>
      </p:sp>
      <p:pic>
        <p:nvPicPr>
          <p:cNvPr id="5" name="Εικόνα 4"/>
          <p:cNvPicPr>
            <a:picLocks noChangeAspect="1"/>
          </p:cNvPicPr>
          <p:nvPr/>
        </p:nvPicPr>
        <p:blipFill>
          <a:blip r:embed="rId2"/>
          <a:stretch>
            <a:fillRect/>
          </a:stretch>
        </p:blipFill>
        <p:spPr>
          <a:xfrm>
            <a:off x="1" y="0"/>
            <a:ext cx="9144000" cy="6730584"/>
          </a:xfrm>
          <a:prstGeom prst="rect">
            <a:avLst/>
          </a:prstGeom>
        </p:spPr>
      </p:pic>
      <p:sp>
        <p:nvSpPr>
          <p:cNvPr id="6" name="Rectangle 1"/>
          <p:cNvSpPr/>
          <p:nvPr/>
        </p:nvSpPr>
        <p:spPr>
          <a:xfrm>
            <a:off x="229655" y="1056330"/>
            <a:ext cx="8684692" cy="923330"/>
          </a:xfrm>
          <a:prstGeom prst="rect">
            <a:avLst/>
          </a:prstGeom>
          <a:solidFill>
            <a:schemeClr val="bg1"/>
          </a:solidFill>
        </p:spPr>
        <p:txBody>
          <a:bodyPr wrap="square">
            <a:spAutoFit/>
          </a:bodyPr>
          <a:lstStyle/>
          <a:p>
            <a:pPr>
              <a:defRPr/>
            </a:pPr>
            <a:r>
              <a:rPr lang="el-GR" dirty="0"/>
              <a:t>Ο </a:t>
            </a:r>
            <a:r>
              <a:rPr lang="el-GR" dirty="0" err="1"/>
              <a:t>επιπολασμός</a:t>
            </a:r>
            <a:r>
              <a:rPr lang="el-GR" dirty="0"/>
              <a:t> μπορεί να διαφέρει από πληθυσμό σε πληθυσμό μόνο και μόνο εξαιτίας διαφορών στη διάρκεια της </a:t>
            </a:r>
            <a:r>
              <a:rPr lang="el-GR" dirty="0" smtClean="0"/>
              <a:t>νόσου. </a:t>
            </a:r>
            <a:r>
              <a:rPr lang="el-GR" dirty="0"/>
              <a:t>Συνεπώς δεν πρόκειται για πολύ χρήσιμο μέγεθος όταν μελετάμε τους παράγοντες κινδύνου μιας νόσου</a:t>
            </a:r>
            <a:r>
              <a:rPr lang="en-US" dirty="0"/>
              <a:t>.  </a:t>
            </a:r>
            <a:endParaRPr lang="el-GR" dirty="0"/>
          </a:p>
        </p:txBody>
      </p:sp>
    </p:spTree>
    <p:extLst>
      <p:ext uri="{BB962C8B-B14F-4D97-AF65-F5344CB8AC3E}">
        <p14:creationId xmlns:p14="http://schemas.microsoft.com/office/powerpoint/2010/main" val="1359086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077200" cy="1322090"/>
          </a:xfrm>
        </p:spPr>
        <p:txBody>
          <a:bodyPr>
            <a:normAutofit/>
          </a:bodyPr>
          <a:lstStyle/>
          <a:p>
            <a:pPr algn="l"/>
            <a:r>
              <a:rPr lang="el-GR" b="1" dirty="0">
                <a:solidFill>
                  <a:schemeClr val="accent1"/>
                </a:solidFill>
              </a:rPr>
              <a:t>Μαθησιακοί στόχοι</a:t>
            </a:r>
          </a:p>
        </p:txBody>
      </p:sp>
      <p:graphicFrame>
        <p:nvGraphicFramePr>
          <p:cNvPr id="4" name="Table 3"/>
          <p:cNvGraphicFramePr>
            <a:graphicFrameLocks noGrp="1"/>
          </p:cNvGraphicFramePr>
          <p:nvPr>
            <p:extLst>
              <p:ext uri="{D42A27DB-BD31-4B8C-83A1-F6EECF244321}">
                <p14:modId xmlns:p14="http://schemas.microsoft.com/office/powerpoint/2010/main" val="444441350"/>
              </p:ext>
            </p:extLst>
          </p:nvPr>
        </p:nvGraphicFramePr>
        <p:xfrm>
          <a:off x="381000" y="1628800"/>
          <a:ext cx="8305800" cy="4876800"/>
        </p:xfrm>
        <a:graphic>
          <a:graphicData uri="http://schemas.openxmlformats.org/drawingml/2006/table">
            <a:tbl>
              <a:tblPr firstRow="1" firstCol="1" lastRow="1" lastCol="1" bandRow="1" bandCol="1">
                <a:tableStyleId>{5C22544A-7EE6-4342-B048-85BDC9FD1C3A}</a:tableStyleId>
              </a:tblPr>
              <a:tblGrid>
                <a:gridCol w="8305800">
                  <a:extLst>
                    <a:ext uri="{9D8B030D-6E8A-4147-A177-3AD203B41FA5}">
                      <a16:colId xmlns:a16="http://schemas.microsoft.com/office/drawing/2014/main" val="20000"/>
                    </a:ext>
                  </a:extLst>
                </a:gridCol>
              </a:tblGrid>
              <a:tr h="3014419">
                <a:tc>
                  <a:txBody>
                    <a:bodyPr/>
                    <a:lstStyle/>
                    <a:p>
                      <a:r>
                        <a:rPr lang="el-GR" sz="2000" b="1" kern="1200" dirty="0">
                          <a:solidFill>
                            <a:schemeClr val="tx1"/>
                          </a:solidFill>
                          <a:effectLst/>
                          <a:latin typeface="+mn-lt"/>
                          <a:ea typeface="+mn-ea"/>
                          <a:cs typeface="+mn-cs"/>
                        </a:rPr>
                        <a:t>Εξοικείωση </a:t>
                      </a:r>
                      <a:r>
                        <a:rPr lang="el-GR" sz="2000" b="1" kern="1200" dirty="0" smtClean="0">
                          <a:solidFill>
                            <a:schemeClr val="tx1"/>
                          </a:solidFill>
                          <a:effectLst/>
                          <a:latin typeface="+mn-lt"/>
                          <a:ea typeface="+mn-ea"/>
                          <a:cs typeface="+mn-cs"/>
                        </a:rPr>
                        <a:t>με βασικές </a:t>
                      </a:r>
                      <a:r>
                        <a:rPr lang="el-GR" sz="2000" b="1" kern="1200" dirty="0">
                          <a:solidFill>
                            <a:schemeClr val="tx1"/>
                          </a:solidFill>
                          <a:effectLst/>
                          <a:latin typeface="+mn-lt"/>
                          <a:ea typeface="+mn-ea"/>
                          <a:cs typeface="+mn-cs"/>
                        </a:rPr>
                        <a:t>έννοιες </a:t>
                      </a:r>
                      <a:r>
                        <a:rPr lang="el-GR" sz="2000" b="1" kern="1200" dirty="0" smtClean="0">
                          <a:solidFill>
                            <a:schemeClr val="tx1"/>
                          </a:solidFill>
                          <a:effectLst/>
                          <a:latin typeface="+mn-lt"/>
                          <a:ea typeface="+mn-ea"/>
                          <a:cs typeface="+mn-cs"/>
                        </a:rPr>
                        <a:t>και</a:t>
                      </a:r>
                      <a:r>
                        <a:rPr lang="el-GR" sz="2000" b="1" kern="1200" baseline="0" dirty="0" smtClean="0">
                          <a:solidFill>
                            <a:schemeClr val="tx1"/>
                          </a:solidFill>
                          <a:effectLst/>
                          <a:latin typeface="+mn-lt"/>
                          <a:ea typeface="+mn-ea"/>
                          <a:cs typeface="+mn-cs"/>
                        </a:rPr>
                        <a:t> με νέες μεθόδους </a:t>
                      </a:r>
                      <a:r>
                        <a:rPr lang="el-GR" sz="2000" b="1" kern="1200" dirty="0" smtClean="0">
                          <a:solidFill>
                            <a:schemeClr val="tx1"/>
                          </a:solidFill>
                          <a:effectLst/>
                          <a:latin typeface="+mn-lt"/>
                          <a:ea typeface="+mn-ea"/>
                          <a:cs typeface="+mn-cs"/>
                        </a:rPr>
                        <a:t>της επιδημιολογίας.</a:t>
                      </a:r>
                      <a:endParaRPr lang="en-US" sz="2000" b="1" kern="1200" dirty="0">
                        <a:solidFill>
                          <a:schemeClr val="tx1"/>
                        </a:solidFill>
                        <a:effectLst/>
                        <a:latin typeface="+mn-lt"/>
                        <a:ea typeface="+mn-ea"/>
                        <a:cs typeface="+mn-cs"/>
                      </a:endParaRPr>
                    </a:p>
                    <a:p>
                      <a:r>
                        <a:rPr lang="el-GR" sz="2000" b="0" kern="1200" dirty="0">
                          <a:solidFill>
                            <a:schemeClr val="tx1"/>
                          </a:solidFill>
                          <a:effectLst/>
                          <a:latin typeface="+mn-lt"/>
                          <a:ea typeface="+mn-ea"/>
                          <a:cs typeface="+mn-cs"/>
                        </a:rPr>
                        <a:t>  </a:t>
                      </a:r>
                      <a:endParaRPr lang="en-US" sz="2000" b="0" kern="1200" dirty="0">
                        <a:solidFill>
                          <a:schemeClr val="tx1"/>
                        </a:solidFill>
                        <a:effectLst/>
                        <a:latin typeface="+mn-lt"/>
                        <a:ea typeface="+mn-ea"/>
                        <a:cs typeface="+mn-cs"/>
                      </a:endParaRPr>
                    </a:p>
                    <a:p>
                      <a:r>
                        <a:rPr lang="el-GR" sz="2000" b="1" kern="1200" dirty="0">
                          <a:solidFill>
                            <a:schemeClr val="tx1"/>
                          </a:solidFill>
                          <a:effectLst/>
                          <a:latin typeface="+mn-lt"/>
                          <a:ea typeface="+mn-ea"/>
                          <a:cs typeface="+mn-cs"/>
                        </a:rPr>
                        <a:t>Ιδιαίτερη έμφαση δίνεται στην πρακτική εφαρμογή των στατιστικών μεθόδων που παρουσιάζονται στο μάθημα καθώς και στην ορθή ερμηνεία των αποτελεσμάτων.</a:t>
                      </a:r>
                    </a:p>
                    <a:p>
                      <a:endParaRPr lang="el-GR" sz="2000" b="0" kern="1200" dirty="0">
                        <a:solidFill>
                          <a:schemeClr val="tx1"/>
                        </a:solidFill>
                        <a:effectLst/>
                        <a:latin typeface="+mn-lt"/>
                        <a:ea typeface="+mn-ea"/>
                        <a:cs typeface="+mn-cs"/>
                      </a:endParaRPr>
                    </a:p>
                    <a:p>
                      <a:r>
                        <a:rPr lang="el-GR" sz="2000" b="0" kern="1200" dirty="0">
                          <a:solidFill>
                            <a:schemeClr val="tx1"/>
                          </a:solidFill>
                          <a:effectLst/>
                          <a:latin typeface="+mn-lt"/>
                          <a:ea typeface="+mn-ea"/>
                          <a:cs typeface="+mn-cs"/>
                        </a:rPr>
                        <a:t>Ικανότητα επιλογής της καταλληλότερης στατιστικής μεθόδου, ανάλογα με το </a:t>
                      </a:r>
                      <a:r>
                        <a:rPr lang="el-GR" sz="2000" b="0" kern="1200" dirty="0" smtClean="0">
                          <a:solidFill>
                            <a:schemeClr val="tx1"/>
                          </a:solidFill>
                          <a:effectLst/>
                          <a:latin typeface="+mn-lt"/>
                          <a:ea typeface="+mn-ea"/>
                          <a:cs typeface="+mn-cs"/>
                        </a:rPr>
                        <a:t>είδος, το</a:t>
                      </a:r>
                      <a:r>
                        <a:rPr lang="el-GR" sz="2000" b="0" kern="1200" baseline="0" dirty="0" smtClean="0">
                          <a:solidFill>
                            <a:schemeClr val="tx1"/>
                          </a:solidFill>
                          <a:effectLst/>
                          <a:latin typeface="+mn-lt"/>
                          <a:ea typeface="+mn-ea"/>
                          <a:cs typeface="+mn-cs"/>
                        </a:rPr>
                        <a:t> σχεδιασμό και τα δεδομένα</a:t>
                      </a:r>
                      <a:r>
                        <a:rPr lang="el-GR" sz="2000" b="0" kern="1200" dirty="0" smtClean="0">
                          <a:solidFill>
                            <a:schemeClr val="tx1"/>
                          </a:solidFill>
                          <a:effectLst/>
                          <a:latin typeface="+mn-lt"/>
                          <a:ea typeface="+mn-ea"/>
                          <a:cs typeface="+mn-cs"/>
                        </a:rPr>
                        <a:t> </a:t>
                      </a:r>
                      <a:r>
                        <a:rPr lang="el-GR" sz="2000" b="0" kern="1200" dirty="0">
                          <a:solidFill>
                            <a:schemeClr val="tx1"/>
                          </a:solidFill>
                          <a:effectLst/>
                          <a:latin typeface="+mn-lt"/>
                          <a:ea typeface="+mn-ea"/>
                          <a:cs typeface="+mn-cs"/>
                        </a:rPr>
                        <a:t>της επιδημιολογικής μελέτης που θα κληθούν να αναλύσουν.  </a:t>
                      </a:r>
                    </a:p>
                    <a:p>
                      <a:endParaRPr lang="el-GR" sz="2000" b="0" kern="1200" dirty="0">
                        <a:solidFill>
                          <a:schemeClr val="tx1"/>
                        </a:solidFill>
                        <a:effectLst/>
                        <a:latin typeface="+mn-lt"/>
                        <a:ea typeface="+mn-ea"/>
                        <a:cs typeface="+mn-cs"/>
                      </a:endParaRPr>
                    </a:p>
                    <a:p>
                      <a:r>
                        <a:rPr lang="el-GR" sz="2000" b="0" kern="1200" dirty="0">
                          <a:solidFill>
                            <a:schemeClr val="tx1"/>
                          </a:solidFill>
                          <a:effectLst/>
                          <a:latin typeface="+mn-lt"/>
                          <a:ea typeface="+mn-ea"/>
                          <a:cs typeface="+mn-cs"/>
                        </a:rPr>
                        <a:t>Ικανότητα αξιολόγησης</a:t>
                      </a:r>
                      <a:r>
                        <a:rPr lang="el-GR" sz="2000" b="0" kern="1200" baseline="0" dirty="0">
                          <a:solidFill>
                            <a:schemeClr val="tx1"/>
                          </a:solidFill>
                          <a:effectLst/>
                          <a:latin typeface="+mn-lt"/>
                          <a:ea typeface="+mn-ea"/>
                          <a:cs typeface="+mn-cs"/>
                        </a:rPr>
                        <a:t> </a:t>
                      </a:r>
                      <a:r>
                        <a:rPr lang="el-GR" sz="2000" b="0" kern="1200" dirty="0">
                          <a:solidFill>
                            <a:schemeClr val="tx1"/>
                          </a:solidFill>
                          <a:effectLst/>
                          <a:latin typeface="+mn-lt"/>
                          <a:ea typeface="+mn-ea"/>
                          <a:cs typeface="+mn-cs"/>
                        </a:rPr>
                        <a:t>της ορθής χρήσης στατιστικών μοντέλων σε δημοσιευμένες επιδημιολογικές εργασίες, καθώς και αναγνώρισης αδυναμιών στο σχεδιασμό που μπορεί να οδηγήσουν σε συστηματικά σφάλματα. </a:t>
                      </a:r>
                    </a:p>
                    <a:p>
                      <a:endParaRPr lang="el-GR" sz="2000" b="0" kern="1200" dirty="0">
                        <a:solidFill>
                          <a:schemeClr val="tx1"/>
                        </a:solidFill>
                        <a:effectLst/>
                        <a:latin typeface="+mn-lt"/>
                        <a:ea typeface="+mn-ea"/>
                        <a:cs typeface="+mn-cs"/>
                      </a:endParaRPr>
                    </a:p>
                  </a:txBody>
                  <a:tcPr marL="68580" marR="68580" marT="0" marB="0">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70697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12433"/>
            <a:ext cx="8183880" cy="1051560"/>
          </a:xfrm>
        </p:spPr>
        <p:txBody>
          <a:bodyPr rtlCol="0">
            <a:normAutofit/>
          </a:bodyPr>
          <a:lstStyle/>
          <a:p>
            <a:pPr eaLnBrk="1" fontAlgn="auto" hangingPunct="1">
              <a:spcAft>
                <a:spcPts val="0"/>
              </a:spcAft>
              <a:defRPr/>
            </a:pPr>
            <a:r>
              <a:rPr lang="el-GR"/>
              <a:t>Συνοπτικά</a:t>
            </a:r>
          </a:p>
        </p:txBody>
      </p:sp>
      <p:sp>
        <p:nvSpPr>
          <p:cNvPr id="1029" name="Content Placeholder 2"/>
          <p:cNvSpPr>
            <a:spLocks noGrp="1"/>
          </p:cNvSpPr>
          <p:nvPr>
            <p:ph idx="1"/>
          </p:nvPr>
        </p:nvSpPr>
        <p:spPr>
          <a:xfrm>
            <a:off x="457200" y="1484313"/>
            <a:ext cx="8229600" cy="4641850"/>
          </a:xfrm>
        </p:spPr>
        <p:txBody>
          <a:bodyPr/>
          <a:lstStyle/>
          <a:p>
            <a:pPr eaLnBrk="1" hangingPunct="1"/>
            <a:r>
              <a:rPr lang="el-GR" altLang="en-US" err="1"/>
              <a:t>Επιπολασμός</a:t>
            </a:r>
            <a:r>
              <a:rPr lang="el-GR" altLang="en-US"/>
              <a:t> (</a:t>
            </a:r>
            <a:r>
              <a:rPr lang="en-US" altLang="en-US"/>
              <a:t>Prevalence</a:t>
            </a:r>
            <a:r>
              <a:rPr lang="el-GR" altLang="en-US"/>
              <a:t>)</a:t>
            </a:r>
            <a:endParaRPr lang="en-US" altLang="en-US"/>
          </a:p>
          <a:p>
            <a:pPr eaLnBrk="1" hangingPunct="1"/>
            <a:endParaRPr lang="en-US" altLang="en-US"/>
          </a:p>
          <a:p>
            <a:pPr eaLnBrk="1" hangingPunct="1"/>
            <a:r>
              <a:rPr lang="en-US" altLang="en-US"/>
              <a:t>Risk of having a disease: </a:t>
            </a:r>
          </a:p>
          <a:p>
            <a:pPr eaLnBrk="1" hangingPunct="1"/>
            <a:endParaRPr lang="en-US" altLang="en-US"/>
          </a:p>
          <a:p>
            <a:pPr eaLnBrk="1" hangingPunct="1"/>
            <a:endParaRPr lang="en-US" altLang="en-US"/>
          </a:p>
          <a:p>
            <a:pPr eaLnBrk="1" hangingPunct="1"/>
            <a:r>
              <a:rPr lang="en-US" altLang="en-US"/>
              <a:t>Odds of having the disease: </a:t>
            </a:r>
          </a:p>
          <a:p>
            <a:pPr eaLnBrk="1" hangingPunct="1"/>
            <a:endParaRPr lang="en-US" altLang="en-US"/>
          </a:p>
          <a:p>
            <a:pPr eaLnBrk="1" hangingPunct="1"/>
            <a:endParaRPr lang="el-GR" altLang="en-US"/>
          </a:p>
        </p:txBody>
      </p:sp>
      <p:graphicFrame>
        <p:nvGraphicFramePr>
          <p:cNvPr id="1026" name="Object 3"/>
          <p:cNvGraphicFramePr>
            <a:graphicFrameLocks noChangeAspect="1"/>
          </p:cNvGraphicFramePr>
          <p:nvPr>
            <p:extLst>
              <p:ext uri="{D42A27DB-BD31-4B8C-83A1-F6EECF244321}">
                <p14:modId xmlns:p14="http://schemas.microsoft.com/office/powerpoint/2010/main" val="1613301893"/>
              </p:ext>
            </p:extLst>
          </p:nvPr>
        </p:nvGraphicFramePr>
        <p:xfrm>
          <a:off x="1338263" y="3017838"/>
          <a:ext cx="5705475" cy="792162"/>
        </p:xfrm>
        <a:graphic>
          <a:graphicData uri="http://schemas.openxmlformats.org/presentationml/2006/ole">
            <mc:AlternateContent xmlns:mc="http://schemas.openxmlformats.org/markup-compatibility/2006">
              <mc:Choice xmlns:v="urn:schemas-microsoft-com:vml" Requires="v">
                <p:oleObj spid="_x0000_s65649" name="Equation" r:id="rId4" imgW="3848040" imgH="507960" progId="">
                  <p:embed/>
                </p:oleObj>
              </mc:Choice>
              <mc:Fallback>
                <p:oleObj name="Equation" r:id="rId4" imgW="3848040" imgH="50796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263" y="3017838"/>
                        <a:ext cx="57054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
          <p:cNvGraphicFramePr>
            <a:graphicFrameLocks noChangeAspect="1"/>
          </p:cNvGraphicFramePr>
          <p:nvPr>
            <p:extLst>
              <p:ext uri="{D42A27DB-BD31-4B8C-83A1-F6EECF244321}">
                <p14:modId xmlns:p14="http://schemas.microsoft.com/office/powerpoint/2010/main" val="2939873061"/>
              </p:ext>
            </p:extLst>
          </p:nvPr>
        </p:nvGraphicFramePr>
        <p:xfrm>
          <a:off x="908050" y="4424363"/>
          <a:ext cx="6319838" cy="558800"/>
        </p:xfrm>
        <a:graphic>
          <a:graphicData uri="http://schemas.openxmlformats.org/presentationml/2006/ole">
            <mc:AlternateContent xmlns:mc="http://schemas.openxmlformats.org/markup-compatibility/2006">
              <mc:Choice xmlns:v="urn:schemas-microsoft-com:vml" Requires="v">
                <p:oleObj spid="_x0000_s65650" name="Equation" r:id="rId6" imgW="4698720" imgH="342720" progId="">
                  <p:embed/>
                </p:oleObj>
              </mc:Choice>
              <mc:Fallback>
                <p:oleObj name="Equation" r:id="rId6" imgW="4698720" imgH="34272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050" y="4424363"/>
                        <a:ext cx="6319838"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p:cNvSpPr>
            <a:spLocks noGrp="1"/>
          </p:cNvSpPr>
          <p:nvPr>
            <p:ph type="title"/>
          </p:nvPr>
        </p:nvSpPr>
        <p:spPr>
          <a:xfrm>
            <a:off x="732472" y="239395"/>
            <a:ext cx="8183880" cy="1051560"/>
          </a:xfrm>
        </p:spPr>
        <p:txBody>
          <a:bodyPr/>
          <a:lstStyle/>
          <a:p>
            <a:pPr eaLnBrk="1" hangingPunct="1"/>
            <a:endParaRPr lang="en-US" altLang="en-US"/>
          </a:p>
        </p:txBody>
      </p:sp>
      <p:sp>
        <p:nvSpPr>
          <p:cNvPr id="2054" name="Content Placeholder 2"/>
          <p:cNvSpPr>
            <a:spLocks noGrp="1"/>
          </p:cNvSpPr>
          <p:nvPr>
            <p:ph idx="1"/>
          </p:nvPr>
        </p:nvSpPr>
        <p:spPr>
          <a:xfrm>
            <a:off x="457200" y="1412875"/>
            <a:ext cx="8229600" cy="4713288"/>
          </a:xfrm>
        </p:spPr>
        <p:txBody>
          <a:bodyPr/>
          <a:lstStyle/>
          <a:p>
            <a:pPr eaLnBrk="1" hangingPunct="1"/>
            <a:r>
              <a:rPr lang="el-GR" altLang="en-US"/>
              <a:t>Επίπτωση</a:t>
            </a:r>
            <a:r>
              <a:rPr lang="en-US" altLang="en-US"/>
              <a:t> (Incidence)</a:t>
            </a:r>
          </a:p>
          <a:p>
            <a:pPr eaLnBrk="1" hangingPunct="1"/>
            <a:r>
              <a:rPr lang="en-GB" altLang="en-US"/>
              <a:t>Risk of getting the disease </a:t>
            </a:r>
            <a:r>
              <a:rPr lang="en-GB" altLang="en-US" sz="2400"/>
              <a:t>(Cumulative incidence)</a:t>
            </a:r>
            <a:r>
              <a:rPr lang="en-GB" altLang="en-US"/>
              <a:t>:</a:t>
            </a:r>
          </a:p>
          <a:p>
            <a:pPr eaLnBrk="1" hangingPunct="1"/>
            <a:endParaRPr lang="en-GB" altLang="en-US"/>
          </a:p>
          <a:p>
            <a:pPr eaLnBrk="1" hangingPunct="1"/>
            <a:endParaRPr lang="el-GR" altLang="en-US"/>
          </a:p>
          <a:p>
            <a:pPr eaLnBrk="1" hangingPunct="1"/>
            <a:r>
              <a:rPr lang="en-GB" altLang="en-US"/>
              <a:t>Odds of getting the disease: </a:t>
            </a:r>
          </a:p>
          <a:p>
            <a:pPr eaLnBrk="1" hangingPunct="1"/>
            <a:endParaRPr lang="en-GB" altLang="en-US"/>
          </a:p>
          <a:p>
            <a:pPr eaLnBrk="1" hangingPunct="1"/>
            <a:endParaRPr lang="el-GR" altLang="en-US"/>
          </a:p>
          <a:p>
            <a:pPr eaLnBrk="1" hangingPunct="1"/>
            <a:r>
              <a:rPr lang="en-GB" altLang="en-US"/>
              <a:t>Incidence Rate: </a:t>
            </a:r>
            <a:endParaRPr lang="el-GR" altLang="en-US"/>
          </a:p>
        </p:txBody>
      </p:sp>
      <p:graphicFrame>
        <p:nvGraphicFramePr>
          <p:cNvPr id="2050" name="Object 2"/>
          <p:cNvGraphicFramePr>
            <a:graphicFrameLocks noChangeAspect="1"/>
          </p:cNvGraphicFramePr>
          <p:nvPr>
            <p:extLst>
              <p:ext uri="{D42A27DB-BD31-4B8C-83A1-F6EECF244321}">
                <p14:modId xmlns:p14="http://schemas.microsoft.com/office/powerpoint/2010/main" val="1366869634"/>
              </p:ext>
            </p:extLst>
          </p:nvPr>
        </p:nvGraphicFramePr>
        <p:xfrm>
          <a:off x="1368421" y="3003066"/>
          <a:ext cx="6911975" cy="576263"/>
        </p:xfrm>
        <a:graphic>
          <a:graphicData uri="http://schemas.openxmlformats.org/presentationml/2006/ole">
            <mc:AlternateContent xmlns:mc="http://schemas.openxmlformats.org/markup-compatibility/2006">
              <mc:Choice xmlns:v="urn:schemas-microsoft-com:vml" Requires="v">
                <p:oleObj spid="_x0000_s66729" name="Equation" r:id="rId4" imgW="4749800" imgH="342900" progId="">
                  <p:embed/>
                </p:oleObj>
              </mc:Choice>
              <mc:Fallback>
                <p:oleObj name="Equation" r:id="rId4" imgW="4749800" imgH="34290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421" y="3003066"/>
                        <a:ext cx="691197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ChangeAspect="1"/>
          </p:cNvGraphicFramePr>
          <p:nvPr>
            <p:extLst>
              <p:ext uri="{D42A27DB-BD31-4B8C-83A1-F6EECF244321}">
                <p14:modId xmlns:p14="http://schemas.microsoft.com/office/powerpoint/2010/main" val="820999250"/>
              </p:ext>
            </p:extLst>
          </p:nvPr>
        </p:nvGraphicFramePr>
        <p:xfrm>
          <a:off x="2097763" y="5671744"/>
          <a:ext cx="5400675" cy="576262"/>
        </p:xfrm>
        <a:graphic>
          <a:graphicData uri="http://schemas.openxmlformats.org/presentationml/2006/ole">
            <mc:AlternateContent xmlns:mc="http://schemas.openxmlformats.org/markup-compatibility/2006">
              <mc:Choice xmlns:v="urn:schemas-microsoft-com:vml" Requires="v">
                <p:oleObj spid="_x0000_s66730" name="Equation" r:id="rId6" imgW="3467100" imgH="342900" progId="">
                  <p:embed/>
                </p:oleObj>
              </mc:Choice>
              <mc:Fallback>
                <p:oleObj name="Equation" r:id="rId6" imgW="3467100" imgH="3429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7763" y="5671744"/>
                        <a:ext cx="540067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5"/>
          <p:cNvGraphicFramePr>
            <a:graphicFrameLocks noChangeAspect="1"/>
          </p:cNvGraphicFramePr>
          <p:nvPr>
            <p:extLst>
              <p:ext uri="{D42A27DB-BD31-4B8C-83A1-F6EECF244321}">
                <p14:modId xmlns:p14="http://schemas.microsoft.com/office/powerpoint/2010/main" val="1417399398"/>
              </p:ext>
            </p:extLst>
          </p:nvPr>
        </p:nvGraphicFramePr>
        <p:xfrm>
          <a:off x="1881863" y="4399277"/>
          <a:ext cx="5616575" cy="576263"/>
        </p:xfrm>
        <a:graphic>
          <a:graphicData uri="http://schemas.openxmlformats.org/presentationml/2006/ole">
            <mc:AlternateContent xmlns:mc="http://schemas.openxmlformats.org/markup-compatibility/2006">
              <mc:Choice xmlns:v="urn:schemas-microsoft-com:vml" Requires="v">
                <p:oleObj spid="_x0000_s66731" name="Equation" r:id="rId8" imgW="3479800" imgH="342900" progId="">
                  <p:embed/>
                </p:oleObj>
              </mc:Choice>
              <mc:Fallback>
                <p:oleObj name="Equation" r:id="rId8" imgW="3479800" imgH="34290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1863" y="4399277"/>
                        <a:ext cx="561657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27584" y="289878"/>
            <a:ext cx="8183880" cy="1051560"/>
          </a:xfrm>
        </p:spPr>
        <p:txBody>
          <a:bodyPr/>
          <a:lstStyle/>
          <a:p>
            <a:pPr eaLnBrk="1" hangingPunct="1"/>
            <a:r>
              <a:rPr lang="en-US" altLang="en-US"/>
              <a:t>Prevalence vs. Incidence</a:t>
            </a:r>
            <a:endParaRPr lang="el-GR" altLang="en-US"/>
          </a:p>
        </p:txBody>
      </p:sp>
      <p:sp>
        <p:nvSpPr>
          <p:cNvPr id="3" name="Content Placeholder 2"/>
          <p:cNvSpPr>
            <a:spLocks noGrp="1"/>
          </p:cNvSpPr>
          <p:nvPr>
            <p:ph idx="1"/>
          </p:nvPr>
        </p:nvSpPr>
        <p:spPr>
          <a:xfrm>
            <a:off x="457200" y="1341438"/>
            <a:ext cx="8229600" cy="4784725"/>
          </a:xfrm>
        </p:spPr>
        <p:txBody>
          <a:bodyPr rtlCol="0">
            <a:normAutofit lnSpcReduction="10000"/>
          </a:bodyPr>
          <a:lstStyle/>
          <a:p>
            <a:pPr eaLnBrk="1" fontAlgn="auto" hangingPunct="1">
              <a:spcAft>
                <a:spcPts val="0"/>
              </a:spcAft>
              <a:defRPr/>
            </a:pPr>
            <a:r>
              <a:rPr lang="el-GR"/>
              <a:t>Θεωρείστε μια νόσο που απαιτεί μεγάλο χρονικό διάστημα μέχρι την ίαση, με μεγάλη διασπορά το 2002, η οποία περιορίστηκε το 2003</a:t>
            </a:r>
          </a:p>
          <a:p>
            <a:pPr lvl="1" eaLnBrk="1" fontAlgn="auto" hangingPunct="1">
              <a:spcAft>
                <a:spcPts val="0"/>
              </a:spcAft>
              <a:defRPr/>
            </a:pPr>
            <a:r>
              <a:rPr lang="el-GR"/>
              <a:t>Η νόσος θα έχει υψηλή επίπτωση και υψηλό </a:t>
            </a:r>
            <a:r>
              <a:rPr lang="el-GR" err="1"/>
              <a:t>επιπολασμό</a:t>
            </a:r>
            <a:r>
              <a:rPr lang="el-GR"/>
              <a:t> το 2002</a:t>
            </a:r>
          </a:p>
          <a:p>
            <a:pPr lvl="1" eaLnBrk="1" fontAlgn="auto" hangingPunct="1">
              <a:spcAft>
                <a:spcPts val="0"/>
              </a:spcAft>
              <a:defRPr/>
            </a:pPr>
            <a:r>
              <a:rPr lang="el-GR"/>
              <a:t>Η νόσος θα έχει χαμηλή επίπτωση το 2003 εφόσον σταματά να μεταδίδεται, αλλά θα συνεχίζει να έχει υψηλό </a:t>
            </a:r>
            <a:r>
              <a:rPr lang="el-GR" err="1"/>
              <a:t>επιπολασμό</a:t>
            </a:r>
            <a:r>
              <a:rPr lang="el-GR"/>
              <a:t> εφόσον </a:t>
            </a:r>
            <a:r>
              <a:rPr lang="el-GR" err="1"/>
              <a:t>ιάται</a:t>
            </a:r>
            <a:r>
              <a:rPr lang="el-GR"/>
              <a:t> αργά.</a:t>
            </a:r>
          </a:p>
          <a:p>
            <a:pPr eaLnBrk="1" fontAlgn="auto" hangingPunct="1">
              <a:spcAft>
                <a:spcPts val="0"/>
              </a:spcAft>
              <a:buFont typeface="Arial" panose="020B0604020202020204" pitchFamily="34" charset="0"/>
              <a:buNone/>
              <a:defRPr/>
            </a:pPr>
            <a:endParaRPr lang="en-US"/>
          </a:p>
          <a:p>
            <a:pPr eaLnBrk="1" fontAlgn="auto" hangingPunct="1">
              <a:spcAft>
                <a:spcPts val="0"/>
              </a:spcAft>
              <a:defRPr/>
            </a:pPr>
            <a:r>
              <a:rPr lang="el-GR"/>
              <a:t>Θεωρείστε μια νόσο με μικρή διάρκεια.</a:t>
            </a:r>
          </a:p>
          <a:p>
            <a:pPr lvl="1" eaLnBrk="1" fontAlgn="auto" hangingPunct="1">
              <a:spcAft>
                <a:spcPts val="0"/>
              </a:spcAft>
              <a:defRPr/>
            </a:pPr>
            <a:r>
              <a:rPr lang="el-GR"/>
              <a:t>Μπορεί να έχει χαμηλό </a:t>
            </a:r>
            <a:r>
              <a:rPr lang="el-GR" err="1"/>
              <a:t>επιπολασμό</a:t>
            </a:r>
            <a:r>
              <a:rPr lang="el-GR"/>
              <a:t> ακόμα και αν έχει υψηλή επίπτωση.</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10/8/2024</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33</a:t>
            </a:fld>
            <a:endParaRPr lang="en-US"/>
          </a:p>
        </p:txBody>
      </p:sp>
      <p:graphicFrame>
        <p:nvGraphicFramePr>
          <p:cNvPr id="4" name="Πίνακας 3"/>
          <p:cNvGraphicFramePr>
            <a:graphicFrameLocks noGrp="1"/>
          </p:cNvGraphicFramePr>
          <p:nvPr/>
        </p:nvGraphicFramePr>
        <p:xfrm>
          <a:off x="503239" y="1022596"/>
          <a:ext cx="8183560" cy="3203082"/>
        </p:xfrm>
        <a:graphic>
          <a:graphicData uri="http://schemas.openxmlformats.org/drawingml/2006/table">
            <a:tbl>
              <a:tblPr/>
              <a:tblGrid>
                <a:gridCol w="2045890">
                  <a:extLst>
                    <a:ext uri="{9D8B030D-6E8A-4147-A177-3AD203B41FA5}">
                      <a16:colId xmlns:a16="http://schemas.microsoft.com/office/drawing/2014/main" val="3471932677"/>
                    </a:ext>
                  </a:extLst>
                </a:gridCol>
                <a:gridCol w="2045890">
                  <a:extLst>
                    <a:ext uri="{9D8B030D-6E8A-4147-A177-3AD203B41FA5}">
                      <a16:colId xmlns:a16="http://schemas.microsoft.com/office/drawing/2014/main" val="1666137051"/>
                    </a:ext>
                  </a:extLst>
                </a:gridCol>
                <a:gridCol w="2045890">
                  <a:extLst>
                    <a:ext uri="{9D8B030D-6E8A-4147-A177-3AD203B41FA5}">
                      <a16:colId xmlns:a16="http://schemas.microsoft.com/office/drawing/2014/main" val="2615321654"/>
                    </a:ext>
                  </a:extLst>
                </a:gridCol>
                <a:gridCol w="2045890">
                  <a:extLst>
                    <a:ext uri="{9D8B030D-6E8A-4147-A177-3AD203B41FA5}">
                      <a16:colId xmlns:a16="http://schemas.microsoft.com/office/drawing/2014/main" val="2560202665"/>
                    </a:ext>
                  </a:extLst>
                </a:gridCol>
              </a:tblGrid>
              <a:tr h="946366">
                <a:tc>
                  <a:txBody>
                    <a:bodyPr/>
                    <a:lstStyle/>
                    <a:p>
                      <a:pPr fontAlgn="t"/>
                      <a:endParaRPr lang="el-GR"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a:solidFill>
                            <a:srgbClr val="000000"/>
                          </a:solidFill>
                          <a:effectLst/>
                        </a:rPr>
                        <a:t>Prevalence -</a:t>
                      </a:r>
                      <a:endParaRPr lang="en-US" sz="1400">
                        <a:solidFill>
                          <a:srgbClr val="000000"/>
                        </a:solidFill>
                        <a:effectLst/>
                      </a:endParaRPr>
                    </a:p>
                    <a:p>
                      <a:pPr algn="ctr" fontAlgn="t"/>
                      <a:r>
                        <a:rPr lang="en-US" sz="1400" b="1">
                          <a:solidFill>
                            <a:srgbClr val="000000"/>
                          </a:solidFill>
                          <a:effectLst/>
                        </a:rPr>
                        <a:t>Probability of Current Disease</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a:solidFill>
                            <a:srgbClr val="000000"/>
                          </a:solidFill>
                          <a:effectLst/>
                        </a:rPr>
                        <a:t>Cumulative Incidence -</a:t>
                      </a:r>
                      <a:endParaRPr lang="en-US" sz="1400">
                        <a:solidFill>
                          <a:srgbClr val="000000"/>
                        </a:solidFill>
                        <a:effectLst/>
                      </a:endParaRPr>
                    </a:p>
                    <a:p>
                      <a:pPr algn="ctr" fontAlgn="t"/>
                      <a:r>
                        <a:rPr lang="en-US" sz="1400" b="1">
                          <a:solidFill>
                            <a:srgbClr val="000000"/>
                          </a:solidFill>
                          <a:effectLst/>
                        </a:rPr>
                        <a:t>Probability of New Disease (Risk)</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a:solidFill>
                            <a:srgbClr val="000000"/>
                          </a:solidFill>
                          <a:effectLst/>
                        </a:rPr>
                        <a:t>Incidence Rate</a:t>
                      </a:r>
                      <a:endParaRPr lang="en-US" sz="1400">
                        <a:solidFill>
                          <a:srgbClr val="000000"/>
                        </a:solidFill>
                        <a:effectLst/>
                      </a:endParaRPr>
                    </a:p>
                    <a:p>
                      <a:pPr algn="ctr" fontAlgn="t"/>
                      <a:r>
                        <a:rPr lang="en-US" sz="1400" b="1">
                          <a:solidFill>
                            <a:srgbClr val="000000"/>
                          </a:solidFill>
                          <a:effectLst/>
                        </a:rPr>
                        <a:t>Rate of New Disease - (Rate)</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237211"/>
                  </a:ext>
                </a:extLst>
              </a:tr>
              <a:tr h="291189">
                <a:tc>
                  <a:txBody>
                    <a:bodyPr/>
                    <a:lstStyle/>
                    <a:p>
                      <a:pPr fontAlgn="t"/>
                      <a:r>
                        <a:rPr lang="en-US" sz="1400" b="1">
                          <a:solidFill>
                            <a:srgbClr val="000000"/>
                          </a:solidFill>
                          <a:effectLst/>
                        </a:rPr>
                        <a:t>Type</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Proportion</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Proportion</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Rate</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8171949"/>
                  </a:ext>
                </a:extLst>
              </a:tr>
              <a:tr h="291189">
                <a:tc>
                  <a:txBody>
                    <a:bodyPr/>
                    <a:lstStyle/>
                    <a:p>
                      <a:pPr fontAlgn="t"/>
                      <a:r>
                        <a:rPr lang="en-US" sz="1400" b="1">
                          <a:solidFill>
                            <a:srgbClr val="000000"/>
                          </a:solidFill>
                          <a:effectLst/>
                        </a:rPr>
                        <a:t>Range</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0-1 (or 0-100%)</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0-1 (or 0-100%)</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l-GR" sz="1400">
                          <a:solidFill>
                            <a:srgbClr val="000000"/>
                          </a:solidFill>
                          <a:effectLst/>
                        </a:rPr>
                        <a:t>0 - ∞</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0838661"/>
                  </a:ext>
                </a:extLst>
              </a:tr>
              <a:tr h="291189">
                <a:tc>
                  <a:txBody>
                    <a:bodyPr/>
                    <a:lstStyle/>
                    <a:p>
                      <a:pPr fontAlgn="t"/>
                      <a:r>
                        <a:rPr lang="en-US" sz="1400" b="1">
                          <a:solidFill>
                            <a:srgbClr val="000000"/>
                          </a:solidFill>
                          <a:effectLst/>
                        </a:rPr>
                        <a:t>Numerator</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Existing cases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New cases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New cases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8364018"/>
                  </a:ext>
                </a:extLst>
              </a:tr>
              <a:tr h="291189">
                <a:tc>
                  <a:txBody>
                    <a:bodyPr/>
                    <a:lstStyle/>
                    <a:p>
                      <a:pPr fontAlgn="t"/>
                      <a:r>
                        <a:rPr lang="en-US" sz="1400" b="1">
                          <a:solidFill>
                            <a:srgbClr val="000000"/>
                          </a:solidFill>
                          <a:effectLst/>
                        </a:rPr>
                        <a:t>Denominator</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Total population</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Pop. at risk</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Person-time at risk</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5892765"/>
                  </a:ext>
                </a:extLst>
              </a:tr>
              <a:tr h="291189">
                <a:tc>
                  <a:txBody>
                    <a:bodyPr/>
                    <a:lstStyle/>
                    <a:p>
                      <a:pPr fontAlgn="t"/>
                      <a:r>
                        <a:rPr lang="en-US" sz="1400" b="1">
                          <a:solidFill>
                            <a:srgbClr val="000000"/>
                          </a:solidFill>
                          <a:effectLst/>
                        </a:rPr>
                        <a:t>Specify time?</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Yes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Yes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Yes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5616738"/>
                  </a:ext>
                </a:extLst>
              </a:tr>
              <a:tr h="291189">
                <a:tc>
                  <a:txBody>
                    <a:bodyPr/>
                    <a:lstStyle/>
                    <a:p>
                      <a:pPr fontAlgn="t"/>
                      <a:r>
                        <a:rPr lang="en-US" sz="1400" b="1">
                          <a:solidFill>
                            <a:srgbClr val="000000"/>
                          </a:solidFill>
                          <a:effectLst/>
                        </a:rPr>
                        <a:t>Population</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Fixed or Dynamic</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Fixed (few lost)</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Fixed or Dynamic</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6445895"/>
                  </a:ext>
                </a:extLst>
              </a:tr>
              <a:tr h="509582">
                <a:tc>
                  <a:txBody>
                    <a:bodyPr/>
                    <a:lstStyle/>
                    <a:p>
                      <a:pPr fontAlgn="t"/>
                      <a:r>
                        <a:rPr lang="en-US" sz="1400" b="1">
                          <a:solidFill>
                            <a:srgbClr val="000000"/>
                          </a:solidFill>
                          <a:effectLst/>
                        </a:rPr>
                        <a:t>Uses</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Burden of disease</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Causes, impact of interventions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dirty="0">
                          <a:solidFill>
                            <a:srgbClr val="000000"/>
                          </a:solidFill>
                          <a:effectLst/>
                        </a:rPr>
                        <a:t>Causes, impact of interventions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2942835"/>
                  </a:ext>
                </a:extLst>
              </a:tr>
            </a:tbl>
          </a:graphicData>
        </a:graphic>
      </p:graphicFrame>
      <p:sp>
        <p:nvSpPr>
          <p:cNvPr id="5" name="Rectangle 1"/>
          <p:cNvSpPr>
            <a:spLocks noChangeArrowheads="1"/>
          </p:cNvSpPr>
          <p:nvPr/>
        </p:nvSpPr>
        <p:spPr bwMode="auto">
          <a:xfrm>
            <a:off x="503238" y="102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rPr>
              <a:t/>
            </a:r>
            <a:br>
              <a:rPr kumimoji="0" lang="el-GR" altLang="el-GR" sz="1800" b="0" i="0" u="none" strike="noStrike" cap="none" normalizeH="0" baseline="0" smtClean="0">
                <a:ln>
                  <a:noFill/>
                </a:ln>
                <a:solidFill>
                  <a:schemeClr val="tx1"/>
                </a:solidFill>
                <a:effectLst/>
                <a:latin typeface="Arial" panose="020B0604020202020204" pitchFamily="34" charset="0"/>
              </a:rPr>
            </a:br>
            <a:endParaRPr kumimoji="0" lang="el-GR" altLang="el-GR"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7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endParaRPr kumimoji="0" lang="el-GR" altLang="el-G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1182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10/8/2024</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34</a:t>
            </a:fld>
            <a:endParaRPr lang="en-US"/>
          </a:p>
        </p:txBody>
      </p:sp>
      <p:pic>
        <p:nvPicPr>
          <p:cNvPr id="5" name="Εικόνα 4"/>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101813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EB2FBAA5-503F-4C97-B824-A1FD83811FD3}" type="slidenum">
              <a:rPr lang="en-US"/>
              <a:pPr>
                <a:defRPr/>
              </a:pPr>
              <a:t>35</a:t>
            </a:fld>
            <a:endParaRPr lang="en-US"/>
          </a:p>
        </p:txBody>
      </p:sp>
      <p:sp>
        <p:nvSpPr>
          <p:cNvPr id="143372" name="Rectangle 12"/>
          <p:cNvSpPr>
            <a:spLocks noChangeArrowheads="1"/>
          </p:cNvSpPr>
          <p:nvPr/>
        </p:nvSpPr>
        <p:spPr bwMode="auto">
          <a:xfrm>
            <a:off x="558800" y="152400"/>
            <a:ext cx="7848600" cy="1200329"/>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Χρήση δεικτών επίπτωσης και επιπολασμού</a:t>
            </a:r>
            <a:endParaRPr lang="en-US" sz="3600" b="1">
              <a:solidFill>
                <a:srgbClr val="FF6600"/>
              </a:solidFill>
              <a:latin typeface="+mn-lt"/>
            </a:endParaRPr>
          </a:p>
        </p:txBody>
      </p:sp>
      <p:sp>
        <p:nvSpPr>
          <p:cNvPr id="36869" name="Text Box 1042"/>
          <p:cNvSpPr txBox="1">
            <a:spLocks noChangeArrowheads="1"/>
          </p:cNvSpPr>
          <p:nvPr/>
        </p:nvSpPr>
        <p:spPr bwMode="auto">
          <a:xfrm>
            <a:off x="61913" y="1725776"/>
            <a:ext cx="9124950" cy="1631216"/>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l-GR" sz="2000" b="1" u="sng" dirty="0">
                <a:latin typeface="+mn-lt"/>
              </a:rPr>
              <a:t>Επίπτωση</a:t>
            </a:r>
            <a:r>
              <a:rPr lang="en-US" sz="2000" b="1" u="sng" dirty="0">
                <a:latin typeface="+mn-lt"/>
              </a:rPr>
              <a:t>: </a:t>
            </a:r>
            <a:endParaRPr lang="el-GR" sz="2000" b="1" u="sng" dirty="0">
              <a:latin typeface="+mn-lt"/>
            </a:endParaRPr>
          </a:p>
          <a:p>
            <a:pPr>
              <a:defRPr/>
            </a:pPr>
            <a:r>
              <a:rPr lang="el-GR" sz="2000" dirty="0">
                <a:latin typeface="+mn-lt"/>
              </a:rPr>
              <a:t>Αξιολόγηση της αποτελεσματικότητας προγραμμάτων πρόληψης από την νόσο</a:t>
            </a:r>
          </a:p>
          <a:p>
            <a:pPr>
              <a:defRPr/>
            </a:pPr>
            <a:endParaRPr lang="el-GR" sz="2000" dirty="0">
              <a:latin typeface="+mn-lt"/>
            </a:endParaRPr>
          </a:p>
          <a:p>
            <a:pPr>
              <a:defRPr/>
            </a:pPr>
            <a:r>
              <a:rPr lang="el-GR" sz="2000" dirty="0" smtClean="0">
                <a:latin typeface="+mn-lt"/>
              </a:rPr>
              <a:t>Παράγοντες κινδύνου </a:t>
            </a:r>
            <a:r>
              <a:rPr lang="el-GR" sz="2000" dirty="0">
                <a:latin typeface="+mn-lt"/>
              </a:rPr>
              <a:t>της νόσου (εκθέσεις και ο χρόνος έκθεσης) που οδηγούν στην </a:t>
            </a:r>
            <a:r>
              <a:rPr lang="el-GR" sz="2000" b="1" u="sng" dirty="0">
                <a:latin typeface="+mn-lt"/>
              </a:rPr>
              <a:t>εμφάνιση</a:t>
            </a:r>
            <a:r>
              <a:rPr lang="el-GR" sz="2000" dirty="0">
                <a:latin typeface="+mn-lt"/>
              </a:rPr>
              <a:t> της νόσου)</a:t>
            </a:r>
          </a:p>
        </p:txBody>
      </p:sp>
      <p:sp>
        <p:nvSpPr>
          <p:cNvPr id="9" name="Text Box 1042"/>
          <p:cNvSpPr txBox="1">
            <a:spLocks noChangeArrowheads="1"/>
          </p:cNvSpPr>
          <p:nvPr/>
        </p:nvSpPr>
        <p:spPr bwMode="auto">
          <a:xfrm>
            <a:off x="35496" y="3814008"/>
            <a:ext cx="9124950" cy="1631216"/>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l-GR" sz="2000" b="1" u="sng">
                <a:latin typeface="+mn-lt"/>
              </a:rPr>
              <a:t>Επιπολασμός</a:t>
            </a:r>
            <a:r>
              <a:rPr lang="en-US" sz="2000" b="1" u="sng">
                <a:latin typeface="+mn-lt"/>
              </a:rPr>
              <a:t>: </a:t>
            </a:r>
            <a:endParaRPr lang="el-GR" sz="2000" b="1" u="sng">
              <a:latin typeface="+mn-lt"/>
            </a:endParaRPr>
          </a:p>
          <a:p>
            <a:pPr>
              <a:defRPr/>
            </a:pPr>
            <a:r>
              <a:rPr lang="el-GR" sz="2000">
                <a:latin typeface="+mn-lt"/>
              </a:rPr>
              <a:t>Εκτίμηση αναγκών νοσοκομείων και προσδιορισμού πόρων που απαιτούνται για τη θεραπεία ατόμων που έχουν την νόσο</a:t>
            </a:r>
          </a:p>
          <a:p>
            <a:pPr>
              <a:defRPr/>
            </a:pPr>
            <a:endParaRPr lang="el-GR" sz="2000">
              <a:latin typeface="+mn-lt"/>
            </a:endParaRPr>
          </a:p>
          <a:p>
            <a:pPr>
              <a:defRPr/>
            </a:pPr>
            <a:r>
              <a:rPr lang="el-GR" sz="2000">
                <a:latin typeface="+mn-lt"/>
              </a:rPr>
              <a:t>Χρόνιες παθήσεις που η έναρξή τους είναι δύσκολο να προσδιοριστεί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diamond(in)">
                                      <p:cBhvr>
                                        <p:cTn id="7" dur="500"/>
                                        <p:tgtEl>
                                          <p:spTgt spid="368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9"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93383" y="186627"/>
            <a:ext cx="8183880" cy="1051560"/>
          </a:xfrm>
        </p:spPr>
        <p:txBody>
          <a:bodyPr/>
          <a:lstStyle/>
          <a:p>
            <a:endParaRPr lang="el-GR" dirty="0"/>
          </a:p>
        </p:txBody>
      </p:sp>
      <mc:AlternateContent xmlns:mc="http://schemas.openxmlformats.org/markup-compatibility/2006">
        <mc:Choice xmlns:a14="http://schemas.microsoft.com/office/drawing/2010/main" Requires="a14">
          <p:sp>
            <p:nvSpPr>
              <p:cNvPr id="5" name="Θέση περιεχομένου 4"/>
              <p:cNvSpPr>
                <a:spLocks noGrp="1"/>
              </p:cNvSpPr>
              <p:nvPr>
                <p:ph idx="1"/>
              </p:nvPr>
            </p:nvSpPr>
            <p:spPr>
              <a:xfrm>
                <a:off x="393383" y="2106485"/>
                <a:ext cx="8183880" cy="4187952"/>
              </a:xfrm>
            </p:spPr>
            <p:txBody>
              <a:bodyPr/>
              <a:lstStyle/>
              <a:p>
                <a:r>
                  <a:rPr lang="el-GR" dirty="0" smtClean="0"/>
                  <a:t>Η σχέση μεταξύ ρυθμού επίπτωσης (</a:t>
                </a:r>
                <a:r>
                  <a:rPr lang="en-US" dirty="0" smtClean="0"/>
                  <a:t>IR</a:t>
                </a:r>
                <a:r>
                  <a:rPr lang="el-GR" dirty="0" smtClean="0"/>
                  <a:t>)</a:t>
                </a:r>
                <a:r>
                  <a:rPr lang="en-US" dirty="0" smtClean="0"/>
                  <a:t> </a:t>
                </a:r>
                <a:r>
                  <a:rPr lang="el-GR" dirty="0" smtClean="0"/>
                  <a:t>και </a:t>
                </a:r>
                <a:r>
                  <a:rPr lang="el-GR" dirty="0" err="1" smtClean="0"/>
                  <a:t>επιπολασμού</a:t>
                </a:r>
                <a:r>
                  <a:rPr lang="el-GR" dirty="0" smtClean="0"/>
                  <a:t> (</a:t>
                </a:r>
                <a:r>
                  <a:rPr lang="en-US" dirty="0" smtClean="0"/>
                  <a:t>prevalence, P) </a:t>
                </a:r>
                <a:r>
                  <a:rPr lang="el-GR" dirty="0" smtClean="0"/>
                  <a:t>είναι:</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marL="0" indent="0" algn="ctr">
                  <a:buNone/>
                </a:pPr>
                <a14:m>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panose="02040503050406030204" pitchFamily="18" charset="0"/>
                          </a:rPr>
                          <m:t>P</m:t>
                        </m:r>
                      </m:num>
                      <m:den>
                        <m:r>
                          <a:rPr lang="en-US" b="0" i="1" smtClean="0">
                            <a:latin typeface="Cambria Math" panose="02040503050406030204" pitchFamily="18" charset="0"/>
                          </a:rPr>
                          <m:t>1−</m:t>
                        </m:r>
                        <m:r>
                          <m:rPr>
                            <m:sty m:val="p"/>
                          </m:rPr>
                          <a:rPr lang="en-US" b="0" i="0" smtClean="0">
                            <a:latin typeface="Cambria Math" panose="02040503050406030204" pitchFamily="18" charset="0"/>
                          </a:rPr>
                          <m:t>P</m:t>
                        </m:r>
                      </m:den>
                    </m:f>
                  </m:oMath>
                </a14:m>
                <a:r>
                  <a:rPr lang="en-US" dirty="0" smtClean="0"/>
                  <a:t>=</a:t>
                </a:r>
                <a:r>
                  <a:rPr lang="en-US" dirty="0" err="1" smtClean="0"/>
                  <a:t>IRxD</a:t>
                </a:r>
                <a:r>
                  <a:rPr lang="en-US" dirty="0" smtClean="0"/>
                  <a:t>, </a:t>
                </a:r>
                <a:r>
                  <a:rPr lang="el-GR" dirty="0" smtClean="0"/>
                  <a:t>όπου </a:t>
                </a:r>
                <a:r>
                  <a:rPr lang="en-US" dirty="0" smtClean="0"/>
                  <a:t>D </a:t>
                </a:r>
                <a:r>
                  <a:rPr lang="el-GR" dirty="0" smtClean="0"/>
                  <a:t>η διάρκεια της νόσου</a:t>
                </a:r>
                <a:endParaRPr lang="en-US" dirty="0" smtClean="0"/>
              </a:p>
              <a:p>
                <a:endParaRPr lang="en-US" dirty="0"/>
              </a:p>
              <a:p>
                <a:r>
                  <a:rPr lang="el-GR" dirty="0" smtClean="0"/>
                  <a:t>Για σπάνια νοσήματα (δηλαδή αν 1-</a:t>
                </a:r>
                <a:r>
                  <a:rPr lang="en-US" dirty="0" smtClean="0"/>
                  <a:t>P≈1, </a:t>
                </a:r>
                <a:r>
                  <a:rPr lang="el-GR" dirty="0" smtClean="0"/>
                  <a:t>ισχύει: </a:t>
                </a:r>
                <a:endParaRPr lang="en-US" dirty="0" smtClean="0"/>
              </a:p>
              <a:p>
                <a:pPr marL="0" indent="0" algn="ctr">
                  <a:buNone/>
                </a:pPr>
                <a:r>
                  <a:rPr lang="en-US" dirty="0" smtClean="0"/>
                  <a:t>P=</a:t>
                </a:r>
                <a:r>
                  <a:rPr lang="en-US" dirty="0" err="1" smtClean="0"/>
                  <a:t>IRxD</a:t>
                </a:r>
                <a:endParaRPr lang="en-US" dirty="0"/>
              </a:p>
              <a:p>
                <a:pPr marL="0" indent="0">
                  <a:buNone/>
                </a:pPr>
                <a:endParaRPr lang="en-US" dirty="0" smtClean="0"/>
              </a:p>
            </p:txBody>
          </p:sp>
        </mc:Choice>
        <mc:Fallback>
          <p:sp>
            <p:nvSpPr>
              <p:cNvPr id="5" name="Θέση περιεχομένου 4"/>
              <p:cNvSpPr>
                <a:spLocks noGrp="1" noRot="1" noChangeAspect="1" noMove="1" noResize="1" noEditPoints="1" noAdjustHandles="1" noChangeArrowheads="1" noChangeShapeType="1" noTextEdit="1"/>
              </p:cNvSpPr>
              <p:nvPr>
                <p:ph idx="1"/>
              </p:nvPr>
            </p:nvSpPr>
            <p:spPr>
              <a:xfrm>
                <a:off x="393383" y="2106485"/>
                <a:ext cx="8183880" cy="4187952"/>
              </a:xfrm>
              <a:blipFill>
                <a:blip r:embed="rId3"/>
                <a:stretch>
                  <a:fillRect t="-437"/>
                </a:stretch>
              </a:blipFill>
            </p:spPr>
            <p:txBody>
              <a:bodyPr/>
              <a:lstStyle/>
              <a:p>
                <a:r>
                  <a:rPr lang="el-GR">
                    <a:noFill/>
                  </a:rPr>
                  <a:t> </a:t>
                </a:r>
              </a:p>
            </p:txBody>
          </p:sp>
        </mc:Fallback>
      </mc:AlternateContent>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10/8/2024</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36</a:t>
            </a:fld>
            <a:endParaRPr lang="en-US"/>
          </a:p>
        </p:txBody>
      </p:sp>
    </p:spTree>
    <p:extLst>
      <p:ext uri="{BB962C8B-B14F-4D97-AF65-F5344CB8AC3E}">
        <p14:creationId xmlns:p14="http://schemas.microsoft.com/office/powerpoint/2010/main" val="1789318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EB2FBAA5-503F-4C97-B824-A1FD83811FD3}" type="slidenum">
              <a:rPr lang="en-US"/>
              <a:pPr>
                <a:defRPr/>
              </a:pPr>
              <a:t>37</a:t>
            </a:fld>
            <a:endParaRPr lang="en-US"/>
          </a:p>
        </p:txBody>
      </p:sp>
      <p:sp>
        <p:nvSpPr>
          <p:cNvPr id="143372" name="Rectangle 12"/>
          <p:cNvSpPr>
            <a:spLocks noChangeArrowheads="1"/>
          </p:cNvSpPr>
          <p:nvPr/>
        </p:nvSpPr>
        <p:spPr bwMode="auto">
          <a:xfrm>
            <a:off x="558800" y="152400"/>
            <a:ext cx="7848600" cy="1754326"/>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Χρήση δεικτών μέτρησης συχνότητας νόσου ανάλογα με το είδος της μελέτης</a:t>
            </a:r>
            <a:endParaRPr lang="en-US" sz="3600" b="1">
              <a:solidFill>
                <a:srgbClr val="FF6600"/>
              </a:solidFill>
              <a:latin typeface="+mn-lt"/>
            </a:endParaRPr>
          </a:p>
        </p:txBody>
      </p:sp>
      <p:sp>
        <p:nvSpPr>
          <p:cNvPr id="2" name="Rectangle 1"/>
          <p:cNvSpPr/>
          <p:nvPr/>
        </p:nvSpPr>
        <p:spPr>
          <a:xfrm>
            <a:off x="215900" y="2514600"/>
            <a:ext cx="8534400" cy="3139321"/>
          </a:xfrm>
          <a:prstGeom prst="rect">
            <a:avLst/>
          </a:prstGeom>
        </p:spPr>
        <p:txBody>
          <a:bodyPr wrap="square">
            <a:spAutoFit/>
          </a:bodyPr>
          <a:lstStyle/>
          <a:p>
            <a:r>
              <a:rPr lang="el-GR" sz="2000" dirty="0">
                <a:latin typeface="+mn-lt"/>
              </a:rPr>
              <a:t>Προοπτικές μελέτες (</a:t>
            </a:r>
            <a:r>
              <a:rPr lang="en-US" sz="2000" dirty="0">
                <a:latin typeface="+mn-lt"/>
              </a:rPr>
              <a:t>cohort studies</a:t>
            </a:r>
            <a:r>
              <a:rPr lang="el-GR" sz="2000" dirty="0">
                <a:latin typeface="+mn-lt"/>
              </a:rPr>
              <a:t>)</a:t>
            </a:r>
            <a:r>
              <a:rPr lang="en-US" sz="2000" dirty="0">
                <a:latin typeface="+mn-lt"/>
              </a:rPr>
              <a:t>: cumulative incidence (risk); incidence rate of disease; </a:t>
            </a:r>
          </a:p>
          <a:p>
            <a:r>
              <a:rPr lang="en-US" sz="2000" dirty="0">
                <a:latin typeface="+mn-lt"/>
              </a:rPr>
              <a:t> </a:t>
            </a:r>
            <a:endParaRPr lang="el-GR" sz="2000" dirty="0">
              <a:latin typeface="+mn-lt"/>
            </a:endParaRPr>
          </a:p>
          <a:p>
            <a:r>
              <a:rPr lang="el-GR" sz="2000" dirty="0">
                <a:latin typeface="+mn-lt"/>
              </a:rPr>
              <a:t>Συγχρονικές (</a:t>
            </a:r>
            <a:r>
              <a:rPr lang="en-US" sz="2000" dirty="0">
                <a:latin typeface="+mn-lt"/>
              </a:rPr>
              <a:t>cross-sectional</a:t>
            </a:r>
            <a:r>
              <a:rPr lang="el-GR" sz="2000" dirty="0">
                <a:latin typeface="+mn-lt"/>
              </a:rPr>
              <a:t>/</a:t>
            </a:r>
            <a:r>
              <a:rPr lang="en-US" sz="2000" dirty="0">
                <a:latin typeface="+mn-lt"/>
              </a:rPr>
              <a:t>prevalence studies</a:t>
            </a:r>
            <a:r>
              <a:rPr lang="el-GR" sz="2000" dirty="0">
                <a:latin typeface="+mn-lt"/>
              </a:rPr>
              <a:t>)</a:t>
            </a:r>
            <a:r>
              <a:rPr lang="en-US" sz="2000" dirty="0">
                <a:latin typeface="+mn-lt"/>
              </a:rPr>
              <a:t>: </a:t>
            </a:r>
            <a:r>
              <a:rPr lang="en-US" sz="2000" dirty="0" smtClean="0">
                <a:latin typeface="+mn-lt"/>
              </a:rPr>
              <a:t>Risk </a:t>
            </a:r>
            <a:r>
              <a:rPr lang="en-US" sz="2000" dirty="0">
                <a:latin typeface="+mn-lt"/>
              </a:rPr>
              <a:t>of having the </a:t>
            </a:r>
            <a:r>
              <a:rPr lang="en-US" sz="2000" dirty="0" smtClean="0">
                <a:latin typeface="+mn-lt"/>
              </a:rPr>
              <a:t>disease (</a:t>
            </a:r>
            <a:r>
              <a:rPr lang="en-US" sz="2000" dirty="0" smtClean="0"/>
              <a:t>Prevalence</a:t>
            </a:r>
            <a:r>
              <a:rPr lang="en-US" sz="2000" dirty="0" smtClean="0">
                <a:latin typeface="+mn-lt"/>
              </a:rPr>
              <a:t>)</a:t>
            </a:r>
            <a:endParaRPr lang="en-US" sz="2000" dirty="0">
              <a:latin typeface="+mn-lt"/>
            </a:endParaRPr>
          </a:p>
          <a:p>
            <a:endParaRPr lang="el-GR" sz="2000" dirty="0">
              <a:latin typeface="+mn-lt"/>
            </a:endParaRPr>
          </a:p>
          <a:p>
            <a:r>
              <a:rPr lang="en-US" sz="2000" dirty="0">
                <a:latin typeface="+mn-lt"/>
              </a:rPr>
              <a:t> </a:t>
            </a:r>
            <a:endParaRPr lang="el-GR" sz="2000" dirty="0">
              <a:latin typeface="+mn-lt"/>
            </a:endParaRPr>
          </a:p>
          <a:p>
            <a:r>
              <a:rPr lang="el-GR" sz="2000" dirty="0">
                <a:latin typeface="+mn-lt"/>
              </a:rPr>
              <a:t>Μελέτες ασθενών – μαρτύρων</a:t>
            </a:r>
            <a:r>
              <a:rPr lang="en-US" sz="2000" dirty="0">
                <a:latin typeface="+mn-lt"/>
              </a:rPr>
              <a:t>: (case-control studies): odds </a:t>
            </a:r>
            <a:r>
              <a:rPr lang="en-US" sz="2000" b="1" i="1" dirty="0">
                <a:latin typeface="+mn-lt"/>
              </a:rPr>
              <a:t>of exposure.  </a:t>
            </a:r>
            <a:endParaRPr lang="el-GR" sz="2000" dirty="0">
              <a:latin typeface="+mn-lt"/>
            </a:endParaRPr>
          </a:p>
          <a:p>
            <a:r>
              <a:rPr lang="en-US" b="1" dirty="0">
                <a:latin typeface="+mn-lt"/>
              </a:rPr>
              <a:t> </a:t>
            </a:r>
            <a:endParaRPr lang="el-GR" dirty="0">
              <a:latin typeface="+mn-lt"/>
            </a:endParaRPr>
          </a:p>
        </p:txBody>
      </p:sp>
    </p:spTree>
    <p:extLst>
      <p:ext uri="{BB962C8B-B14F-4D97-AF65-F5344CB8AC3E}">
        <p14:creationId xmlns:p14="http://schemas.microsoft.com/office/powerpoint/2010/main" val="3080979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lIns="92075" tIns="46038" rIns="92075" bIns="46038" anchor="ctr"/>
          <a:lstStyle/>
          <a:p>
            <a:pPr algn="r"/>
            <a:fld id="{FA6A816A-A5A0-47E7-811C-E608DFD6B3F7}" type="slidenum">
              <a:rPr lang="en-US" sz="1400" b="0">
                <a:solidFill>
                  <a:schemeClr val="tx1"/>
                </a:solidFill>
                <a:latin typeface="Times New Roman" pitchFamily="18" charset="0"/>
              </a:rPr>
              <a:pPr algn="r"/>
              <a:t>38</a:t>
            </a:fld>
            <a:endParaRPr lang="en-US" sz="1400" b="0">
              <a:solidFill>
                <a:schemeClr val="tx1"/>
              </a:solidFill>
              <a:latin typeface="Times New Roman" pitchFamily="18" charset="0"/>
            </a:endParaRPr>
          </a:p>
        </p:txBody>
      </p:sp>
      <p:sp>
        <p:nvSpPr>
          <p:cNvPr id="175109" name="Text Box 5"/>
          <p:cNvSpPr txBox="1">
            <a:spLocks noChangeArrowheads="1"/>
          </p:cNvSpPr>
          <p:nvPr/>
        </p:nvSpPr>
        <p:spPr bwMode="auto">
          <a:xfrm>
            <a:off x="714375" y="838200"/>
            <a:ext cx="7543800" cy="2031325"/>
          </a:xfrm>
          <a:prstGeom prst="rect">
            <a:avLst/>
          </a:prstGeom>
          <a:noFill/>
          <a:ln w="9525">
            <a:noFill/>
            <a:miter lim="800000"/>
            <a:headEnd/>
            <a:tailEnd/>
          </a:ln>
          <a:effectLst/>
        </p:spPr>
        <p:txBody>
          <a:bodyPr>
            <a:spAutoFit/>
          </a:bodyPr>
          <a:lstStyle/>
          <a:p>
            <a:pPr>
              <a:spcBef>
                <a:spcPct val="50000"/>
              </a:spcBef>
            </a:pPr>
            <a:r>
              <a:rPr lang="el-GR" sz="3600" b="1">
                <a:solidFill>
                  <a:srgbClr val="FF6600"/>
                </a:solidFill>
                <a:latin typeface="+mn-lt"/>
              </a:rPr>
              <a:t>Μέχρι τώρα</a:t>
            </a:r>
            <a:r>
              <a:rPr lang="en-US" sz="3600" b="1">
                <a:solidFill>
                  <a:srgbClr val="FF6600"/>
                </a:solidFill>
                <a:latin typeface="+mn-lt"/>
              </a:rPr>
              <a:t>: </a:t>
            </a:r>
            <a:r>
              <a:rPr lang="el-GR" sz="3600" b="1">
                <a:solidFill>
                  <a:srgbClr val="FF6600"/>
                </a:solidFill>
                <a:latin typeface="+mn-lt"/>
              </a:rPr>
              <a:t>Δείκτες εκτίμησης της συχνότητας εμφάνισης νόσου</a:t>
            </a:r>
          </a:p>
          <a:p>
            <a:pPr>
              <a:spcBef>
                <a:spcPct val="50000"/>
              </a:spcBef>
            </a:pPr>
            <a:endParaRPr lang="el-GR" sz="3600" b="1">
              <a:solidFill>
                <a:srgbClr val="FF6600"/>
              </a:solidFill>
              <a:latin typeface="+mn-lt"/>
            </a:endParaRPr>
          </a:p>
        </p:txBody>
      </p:sp>
      <p:sp>
        <p:nvSpPr>
          <p:cNvPr id="4" name="Text Box 5"/>
          <p:cNvSpPr txBox="1">
            <a:spLocks noChangeArrowheads="1"/>
          </p:cNvSpPr>
          <p:nvPr/>
        </p:nvSpPr>
        <p:spPr bwMode="auto">
          <a:xfrm>
            <a:off x="609600" y="3810000"/>
            <a:ext cx="7543800" cy="1200329"/>
          </a:xfrm>
          <a:prstGeom prst="rect">
            <a:avLst/>
          </a:prstGeom>
          <a:noFill/>
          <a:ln w="9525">
            <a:noFill/>
            <a:miter lim="800000"/>
            <a:headEnd/>
            <a:tailEnd/>
          </a:ln>
          <a:effectLst/>
        </p:spPr>
        <p:txBody>
          <a:bodyPr>
            <a:spAutoFit/>
          </a:bodyPr>
          <a:lstStyle/>
          <a:p>
            <a:pPr>
              <a:spcBef>
                <a:spcPct val="50000"/>
              </a:spcBef>
            </a:pPr>
            <a:r>
              <a:rPr lang="el-GR" sz="3600" b="1">
                <a:solidFill>
                  <a:srgbClr val="FF6600"/>
                </a:solidFill>
                <a:latin typeface="+mn-lt"/>
              </a:rPr>
              <a:t>Πώς συγκρίνουμε την συχνότητα εμφάνισης νόσου μεταξύ ομάδων;</a:t>
            </a:r>
            <a:r>
              <a:rPr lang="en-US" sz="3600" b="1">
                <a:solidFill>
                  <a:srgbClr val="FF6600"/>
                </a:solidFill>
                <a:latin typeface="+mn-lt"/>
              </a:rPr>
              <a:t>	</a:t>
            </a:r>
          </a:p>
        </p:txBody>
      </p:sp>
    </p:spTree>
    <p:extLst>
      <p:ext uri="{BB962C8B-B14F-4D97-AF65-F5344CB8AC3E}">
        <p14:creationId xmlns:p14="http://schemas.microsoft.com/office/powerpoint/2010/main" val="29405085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9E8ECBA0-91DD-46F1-95D3-2E40BC1863F8}" type="slidenum">
              <a:rPr lang="en-US"/>
              <a:pPr>
                <a:defRPr/>
              </a:pPr>
              <a:t>39</a:t>
            </a:fld>
            <a:endParaRPr lang="en-US"/>
          </a:p>
        </p:txBody>
      </p:sp>
      <p:sp>
        <p:nvSpPr>
          <p:cNvPr id="230404" name="Rectangle 4"/>
          <p:cNvSpPr>
            <a:spLocks noChangeArrowheads="1"/>
          </p:cNvSpPr>
          <p:nvPr/>
        </p:nvSpPr>
        <p:spPr bwMode="auto">
          <a:xfrm>
            <a:off x="34925" y="76200"/>
            <a:ext cx="9032875" cy="1200150"/>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ΣΥΓΚΡΙΣΗ ΣΥΧΝΟΤΗΤΑΣ ΝΟΣΗΜΑΤΩΝ</a:t>
            </a:r>
            <a:endParaRPr lang="en-US" sz="3600" b="1">
              <a:solidFill>
                <a:srgbClr val="FF6600"/>
              </a:solidFill>
              <a:latin typeface="+mn-lt"/>
            </a:endParaRPr>
          </a:p>
        </p:txBody>
      </p:sp>
      <p:sp>
        <p:nvSpPr>
          <p:cNvPr id="39941" name="Text Box 6"/>
          <p:cNvSpPr txBox="1">
            <a:spLocks noChangeArrowheads="1"/>
          </p:cNvSpPr>
          <p:nvPr/>
        </p:nvSpPr>
        <p:spPr bwMode="auto">
          <a:xfrm>
            <a:off x="0" y="1276350"/>
            <a:ext cx="9067800" cy="5694363"/>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l-GR" sz="2800">
                <a:latin typeface="+mn-lt"/>
              </a:rPr>
              <a:t>Μεταξύ διαφορετικών πληθυσμών</a:t>
            </a:r>
          </a:p>
          <a:p>
            <a:pPr>
              <a:defRPr/>
            </a:pPr>
            <a:endParaRPr lang="el-GR" sz="2800">
              <a:latin typeface="+mn-lt"/>
            </a:endParaRPr>
          </a:p>
          <a:p>
            <a:pPr>
              <a:defRPr/>
            </a:pPr>
            <a:r>
              <a:rPr lang="el-GR" sz="2800">
                <a:latin typeface="+mn-lt"/>
              </a:rPr>
              <a:t>Μεταξύ υποομάδων του πληθυσμού- καθορισμός με βάση κάποιο στοιχείο, π.χ.</a:t>
            </a:r>
          </a:p>
          <a:p>
            <a:pPr>
              <a:defRPr/>
            </a:pPr>
            <a:endParaRPr lang="el-GR" sz="2800">
              <a:latin typeface="+mn-lt"/>
            </a:endParaRPr>
          </a:p>
          <a:p>
            <a:pPr lvl="1">
              <a:defRPr/>
            </a:pPr>
            <a:r>
              <a:rPr lang="el-GR" sz="2800">
                <a:latin typeface="+mn-lt"/>
              </a:rPr>
              <a:t>Φύλο</a:t>
            </a:r>
          </a:p>
          <a:p>
            <a:pPr lvl="1">
              <a:defRPr/>
            </a:pPr>
            <a:r>
              <a:rPr lang="el-GR" sz="2800">
                <a:latin typeface="+mn-lt"/>
              </a:rPr>
              <a:t>Περιοχή διαμονής</a:t>
            </a:r>
          </a:p>
          <a:p>
            <a:pPr lvl="1">
              <a:defRPr/>
            </a:pPr>
            <a:endParaRPr lang="el-GR" sz="2800">
              <a:latin typeface="+mn-lt"/>
            </a:endParaRPr>
          </a:p>
          <a:p>
            <a:pPr lvl="1">
              <a:defRPr/>
            </a:pPr>
            <a:r>
              <a:rPr lang="el-GR" sz="2800">
                <a:latin typeface="+mn-lt"/>
              </a:rPr>
              <a:t>Κάπνισμα</a:t>
            </a:r>
          </a:p>
          <a:p>
            <a:pPr lvl="1">
              <a:defRPr/>
            </a:pPr>
            <a:r>
              <a:rPr lang="el-GR" sz="2800">
                <a:latin typeface="+mn-lt"/>
              </a:rPr>
              <a:t>Πρόσληψη αλκοόλ </a:t>
            </a:r>
          </a:p>
          <a:p>
            <a:pPr lvl="1">
              <a:defRPr/>
            </a:pPr>
            <a:r>
              <a:rPr lang="el-GR" sz="2800">
                <a:latin typeface="+mn-lt"/>
              </a:rPr>
              <a:t>Σωματική δραστηριότητα</a:t>
            </a:r>
          </a:p>
          <a:p>
            <a:pPr>
              <a:defRPr/>
            </a:pPr>
            <a:endParaRPr lang="el-GR" sz="2800">
              <a:latin typeface="+mn-lt"/>
            </a:endParaRPr>
          </a:p>
          <a:p>
            <a:pPr>
              <a:defRPr/>
            </a:pPr>
            <a:endParaRPr lang="el-GR" sz="2800"/>
          </a:p>
        </p:txBody>
      </p:sp>
      <p:sp>
        <p:nvSpPr>
          <p:cNvPr id="2" name="Right Brace 1"/>
          <p:cNvSpPr/>
          <p:nvPr/>
        </p:nvSpPr>
        <p:spPr>
          <a:xfrm>
            <a:off x="4953000" y="4724400"/>
            <a:ext cx="304800" cy="1219200"/>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43014" name="TextBox 2"/>
          <p:cNvSpPr txBox="1">
            <a:spLocks noChangeArrowheads="1"/>
          </p:cNvSpPr>
          <p:nvPr/>
        </p:nvSpPr>
        <p:spPr bwMode="auto">
          <a:xfrm>
            <a:off x="5251450" y="4456837"/>
            <a:ext cx="3816350" cy="1754326"/>
          </a:xfrm>
          <a:prstGeom prst="rect">
            <a:avLst/>
          </a:prstGeom>
          <a:noFill/>
          <a:ln w="9525">
            <a:noFill/>
            <a:miter lim="800000"/>
            <a:headEnd/>
            <a:tailEnd/>
          </a:ln>
        </p:spPr>
        <p:txBody>
          <a:bodyPr>
            <a:spAutoFit/>
          </a:bodyPr>
          <a:lstStyle/>
          <a:p>
            <a:pPr>
              <a:defRPr/>
            </a:pPr>
            <a:r>
              <a:rPr lang="el-GR">
                <a:latin typeface="+mn-lt"/>
              </a:rPr>
              <a:t>Παράγοντας έκθεσης</a:t>
            </a:r>
            <a:r>
              <a:rPr lang="en-US">
                <a:latin typeface="+mn-lt"/>
              </a:rPr>
              <a:t> (exposure</a:t>
            </a:r>
            <a:r>
              <a:rPr lang="el-GR">
                <a:latin typeface="+mn-lt"/>
              </a:rPr>
              <a:t>)</a:t>
            </a:r>
            <a:r>
              <a:rPr lang="en-US">
                <a:latin typeface="+mn-lt"/>
              </a:rPr>
              <a:t>:</a:t>
            </a:r>
          </a:p>
          <a:p>
            <a:pPr>
              <a:defRPr/>
            </a:pPr>
            <a:r>
              <a:rPr lang="en-US">
                <a:latin typeface="+mn-lt"/>
              </a:rPr>
              <a:t> </a:t>
            </a:r>
            <a:r>
              <a:rPr lang="el-GR">
                <a:latin typeface="+mn-lt"/>
              </a:rPr>
              <a:t>Σύγκριση αυτών που είναι εκτεθειμένοι με αυτούς που δεν είναι εκτεθειμένοι ή είναι εκτεθειμένοι στο μικρότερο επίπεδο </a:t>
            </a:r>
            <a:r>
              <a:rPr lang="el-GR" b="1">
                <a:solidFill>
                  <a:srgbClr val="FF6600"/>
                </a:solidFill>
                <a:latin typeface="+mn-lt"/>
              </a:rPr>
              <a:t>(κατηγορία αναφοράς)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8" name="Rectangle 8"/>
          <p:cNvSpPr>
            <a:spLocks noGrp="1" noChangeArrowheads="1"/>
          </p:cNvSpPr>
          <p:nvPr>
            <p:ph type="ctrTitle"/>
          </p:nvPr>
        </p:nvSpPr>
        <p:spPr>
          <a:xfrm>
            <a:off x="212361" y="990600"/>
            <a:ext cx="8763000" cy="941388"/>
          </a:xfrm>
        </p:spPr>
        <p:txBody>
          <a:bodyPr lIns="92075" tIns="46038" rIns="92075" bIns="46038">
            <a:normAutofit fontScale="90000"/>
          </a:bodyPr>
          <a:lstStyle/>
          <a:p>
            <a:pPr algn="ctr" eaLnBrk="1" fontAlgn="auto" hangingPunct="1">
              <a:spcAft>
                <a:spcPts val="0"/>
              </a:spcAft>
              <a:defRPr/>
            </a:pPr>
            <a:r>
              <a:rPr lang="el-GR" sz="4800" u="sng" dirty="0">
                <a:solidFill>
                  <a:srgbClr val="FF6600"/>
                </a:solidFill>
              </a:rPr>
              <a:t>ΔΙΑΛΕΞΗ </a:t>
            </a:r>
            <a:r>
              <a:rPr lang="el-GR" sz="4800" u="sng" dirty="0" smtClean="0">
                <a:solidFill>
                  <a:srgbClr val="FF6600"/>
                </a:solidFill>
              </a:rPr>
              <a:t>1. Βασικές Έννοιες στην Επιδημιολογία</a:t>
            </a:r>
            <a:endParaRPr lang="en-US" sz="6000" u="sng" dirty="0">
              <a:solidFill>
                <a:srgbClr val="FF6600"/>
              </a:solidFill>
            </a:endParaRPr>
          </a:p>
        </p:txBody>
      </p:sp>
      <p:sp>
        <p:nvSpPr>
          <p:cNvPr id="10243" name="Rectangle 7"/>
          <p:cNvSpPr>
            <a:spLocks noGrp="1" noChangeArrowheads="1"/>
          </p:cNvSpPr>
          <p:nvPr>
            <p:ph type="subTitle" idx="1"/>
          </p:nvPr>
        </p:nvSpPr>
        <p:spPr>
          <a:xfrm>
            <a:off x="809469" y="2560637"/>
            <a:ext cx="7239000" cy="3733800"/>
          </a:xfrm>
        </p:spPr>
        <p:txBody>
          <a:bodyPr lIns="92075" tIns="46038" rIns="92075" bIns="46038"/>
          <a:lstStyle/>
          <a:p>
            <a:pPr marL="36513" algn="ctr" eaLnBrk="1" hangingPunct="1">
              <a:lnSpc>
                <a:spcPct val="80000"/>
              </a:lnSpc>
              <a:spcBef>
                <a:spcPct val="0"/>
              </a:spcBef>
            </a:pPr>
            <a:r>
              <a:rPr lang="el-GR" sz="4400" b="1" dirty="0">
                <a:solidFill>
                  <a:schemeClr val="tx1"/>
                </a:solidFill>
              </a:rPr>
              <a:t>Μέτρηση και Σύγκριση της Συχνότητας των Νοσημάτων</a:t>
            </a:r>
          </a:p>
          <a:p>
            <a:pPr marL="36513" eaLnBrk="1" hangingPunct="1">
              <a:lnSpc>
                <a:spcPct val="80000"/>
              </a:lnSpc>
              <a:spcBef>
                <a:spcPct val="0"/>
              </a:spcBef>
            </a:pPr>
            <a:endParaRPr lang="el-GR" sz="2800" b="1" dirty="0">
              <a:solidFill>
                <a:schemeClr val="tx1"/>
              </a:solidFill>
            </a:endParaRPr>
          </a:p>
          <a:p>
            <a:pPr marL="36513" eaLnBrk="1" hangingPunct="1">
              <a:lnSpc>
                <a:spcPct val="80000"/>
              </a:lnSpc>
              <a:spcBef>
                <a:spcPct val="0"/>
              </a:spcBef>
            </a:pPr>
            <a:endParaRPr lang="el-GR" sz="2800" b="1" dirty="0">
              <a:solidFill>
                <a:schemeClr val="tx1"/>
              </a:solidFill>
            </a:endParaRPr>
          </a:p>
          <a:p>
            <a:pPr marL="36513" eaLnBrk="1" hangingPunct="1">
              <a:lnSpc>
                <a:spcPct val="80000"/>
              </a:lnSpc>
              <a:spcBef>
                <a:spcPct val="0"/>
              </a:spcBef>
            </a:pPr>
            <a:endParaRPr lang="en-US" sz="2400" b="1" dirty="0">
              <a:solidFill>
                <a:schemeClr val="tx1"/>
              </a:solidFill>
            </a:endParaRPr>
          </a:p>
          <a:p>
            <a:pPr marL="36513" eaLnBrk="1" hangingPunct="1">
              <a:lnSpc>
                <a:spcPct val="80000"/>
              </a:lnSpc>
              <a:spcBef>
                <a:spcPct val="0"/>
              </a:spcBef>
            </a:pPr>
            <a:endParaRPr lang="el-GR" sz="2400" b="1" dirty="0">
              <a:solidFill>
                <a:schemeClr val="tx1"/>
              </a:solidFill>
            </a:endParaRPr>
          </a:p>
          <a:p>
            <a:pPr marL="36513" eaLnBrk="1" hangingPunct="1">
              <a:lnSpc>
                <a:spcPct val="80000"/>
              </a:lnSpc>
              <a:spcBef>
                <a:spcPct val="0"/>
              </a:spcBef>
            </a:pPr>
            <a:endParaRPr lang="en-US" sz="2400" b="1" dirty="0">
              <a:solidFill>
                <a:schemeClr val="tx1"/>
              </a:solidFill>
            </a:endParaRPr>
          </a:p>
          <a:p>
            <a:pPr marL="36513" eaLnBrk="1" hangingPunct="1">
              <a:lnSpc>
                <a:spcPct val="80000"/>
              </a:lnSpc>
              <a:spcBef>
                <a:spcPct val="0"/>
              </a:spcBef>
            </a:pPr>
            <a:endParaRPr lang="en-US" sz="2400" b="1" dirty="0">
              <a:solidFill>
                <a:schemeClr val="tx1"/>
              </a:solidFill>
            </a:endParaRPr>
          </a:p>
        </p:txBody>
      </p:sp>
      <p:sp>
        <p:nvSpPr>
          <p:cNvPr id="5" name="Rectangle 1049"/>
          <p:cNvSpPr>
            <a:spLocks noGrp="1" noChangeArrowheads="1"/>
          </p:cNvSpPr>
          <p:nvPr>
            <p:ph type="sldNum" sz="quarter" idx="12"/>
          </p:nvPr>
        </p:nvSpPr>
        <p:spPr/>
        <p:txBody>
          <a:bodyPr/>
          <a:lstStyle/>
          <a:p>
            <a:pPr>
              <a:defRPr/>
            </a:pPr>
            <a:fld id="{3477E55B-8111-4804-A2E9-62B3B6D51A0F}"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497AE503-6B8A-40DA-BB85-1EB6CC1D93CB}" type="slidenum">
              <a:rPr lang="en-US" smtClean="0"/>
              <a:pPr>
                <a:defRPr/>
              </a:pPr>
              <a:t>40</a:t>
            </a:fld>
            <a:endParaRPr lang="en-US"/>
          </a:p>
        </p:txBody>
      </p:sp>
      <p:sp>
        <p:nvSpPr>
          <p:cNvPr id="190466" name="Rectangle 2"/>
          <p:cNvSpPr>
            <a:spLocks noGrp="1" noChangeArrowheads="1"/>
          </p:cNvSpPr>
          <p:nvPr>
            <p:ph type="title"/>
          </p:nvPr>
        </p:nvSpPr>
        <p:spPr>
          <a:xfrm>
            <a:off x="714375" y="0"/>
            <a:ext cx="7772400" cy="1143000"/>
          </a:xfrm>
        </p:spPr>
        <p:txBody>
          <a:bodyPr>
            <a:normAutofit fontScale="90000"/>
          </a:bodyPr>
          <a:lstStyle/>
          <a:p>
            <a:pPr eaLnBrk="1" fontAlgn="auto" hangingPunct="1">
              <a:spcAft>
                <a:spcPts val="0"/>
              </a:spcAft>
              <a:defRPr/>
            </a:pPr>
            <a:r>
              <a:rPr lang="el-GR">
                <a:solidFill>
                  <a:srgbClr val="FF6600"/>
                </a:solidFill>
              </a:rPr>
              <a:t>Αποτελέσματα μελέτης – 2</a:t>
            </a:r>
            <a:r>
              <a:rPr lang="en-US">
                <a:solidFill>
                  <a:srgbClr val="FF6600"/>
                </a:solidFill>
              </a:rPr>
              <a:t>x</a:t>
            </a:r>
            <a:r>
              <a:rPr lang="el-GR">
                <a:solidFill>
                  <a:srgbClr val="FF6600"/>
                </a:solidFill>
              </a:rPr>
              <a:t>2 πίνακας</a:t>
            </a:r>
            <a:endParaRPr lang="en-US">
              <a:solidFill>
                <a:srgbClr val="FF6600"/>
              </a:solidFill>
            </a:endParaRPr>
          </a:p>
        </p:txBody>
      </p:sp>
      <p:graphicFrame>
        <p:nvGraphicFramePr>
          <p:cNvPr id="190467" name="Group 3"/>
          <p:cNvGraphicFramePr>
            <a:graphicFrameLocks noGrp="1"/>
          </p:cNvGraphicFramePr>
          <p:nvPr>
            <p:ph idx="1"/>
            <p:extLst>
              <p:ext uri="{D42A27DB-BD31-4B8C-83A1-F6EECF244321}">
                <p14:modId xmlns:p14="http://schemas.microsoft.com/office/powerpoint/2010/main" val="3351721873"/>
              </p:ext>
            </p:extLst>
          </p:nvPr>
        </p:nvGraphicFramePr>
        <p:xfrm>
          <a:off x="304800" y="1447800"/>
          <a:ext cx="8382000" cy="3449704"/>
        </p:xfrm>
        <a:graphic>
          <a:graphicData uri="http://schemas.openxmlformats.org/drawingml/2006/table">
            <a:tbl>
              <a:tblPr/>
              <a:tblGrid>
                <a:gridCol w="2624126">
                  <a:extLst>
                    <a:ext uri="{9D8B030D-6E8A-4147-A177-3AD203B41FA5}">
                      <a16:colId xmlns:a16="http://schemas.microsoft.com/office/drawing/2014/main" val="20000"/>
                    </a:ext>
                  </a:extLst>
                </a:gridCol>
                <a:gridCol w="1785950">
                  <a:extLst>
                    <a:ext uri="{9D8B030D-6E8A-4147-A177-3AD203B41FA5}">
                      <a16:colId xmlns:a16="http://schemas.microsoft.com/office/drawing/2014/main" val="20001"/>
                    </a:ext>
                  </a:extLst>
                </a:gridCol>
                <a:gridCol w="1876424">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12954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                   Νόσος</a:t>
                      </a:r>
                    </a:p>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endPar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Έκθεση στον παράγοντα</a:t>
                      </a:r>
                      <a:endParaRPr kumimoji="0" lang="en-GB"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Ναι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Όχι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170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Ναι (Εκτεθειμένοι)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A+B</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638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Όχι (Μη εκτεθειμένοι)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C+D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621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A+C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B+D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A+C+D</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0494" name="Rectangle 30"/>
          <p:cNvSpPr>
            <a:spLocks noChangeArrowheads="1"/>
          </p:cNvSpPr>
          <p:nvPr/>
        </p:nvSpPr>
        <p:spPr bwMode="auto">
          <a:xfrm>
            <a:off x="533400" y="4953000"/>
            <a:ext cx="8229600" cy="1404938"/>
          </a:xfrm>
          <a:prstGeom prst="rect">
            <a:avLst/>
          </a:prstGeom>
          <a:noFill/>
          <a:ln w="9525">
            <a:noFill/>
            <a:miter lim="800000"/>
            <a:headEnd/>
            <a:tailEnd/>
          </a:ln>
          <a:effectLst/>
        </p:spPr>
        <p:txBody>
          <a:bodyPr anchor="ctr"/>
          <a:lstStyle/>
          <a:p>
            <a:pPr algn="ctr">
              <a:defRPr/>
            </a:pPr>
            <a:r>
              <a:rPr lang="el-GR">
                <a:effectLst>
                  <a:outerShdw blurRad="38100" dist="38100" dir="2700000" algn="tl">
                    <a:srgbClr val="000000"/>
                  </a:outerShdw>
                </a:effectLst>
                <a:latin typeface="+mj-lt"/>
              </a:rPr>
              <a:t>Υπολογίζονται οι δείκτες επίπτωσης ή επιπολασμού χωριστά στους εκτεθειμένους και στους μη εκτεθειμένους</a:t>
            </a:r>
            <a:endParaRPr lang="en-US">
              <a:effectLst>
                <a:outerShdw blurRad="38100" dist="38100" dir="2700000" algn="tl">
                  <a:srgbClr val="000000"/>
                </a:outerShdw>
              </a:effectLst>
              <a:latin typeface="+mj-lt"/>
            </a:endParaRPr>
          </a:p>
        </p:txBody>
      </p:sp>
      <p:cxnSp>
        <p:nvCxnSpPr>
          <p:cNvPr id="3" name="Straight Connector 2"/>
          <p:cNvCxnSpPr/>
          <p:nvPr/>
        </p:nvCxnSpPr>
        <p:spPr>
          <a:xfrm>
            <a:off x="304800" y="1447800"/>
            <a:ext cx="2590800" cy="12192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494"/>
                                        </p:tgtEl>
                                        <p:attrNameLst>
                                          <p:attrName>style.visibility</p:attrName>
                                        </p:attrNameLst>
                                      </p:cBhvr>
                                      <p:to>
                                        <p:strVal val="visible"/>
                                      </p:to>
                                    </p:set>
                                    <p:anim calcmode="lin" valueType="num">
                                      <p:cBhvr additive="base">
                                        <p:cTn id="7" dur="500" fill="hold"/>
                                        <p:tgtEl>
                                          <p:spTgt spid="190494"/>
                                        </p:tgtEl>
                                        <p:attrNameLst>
                                          <p:attrName>ppt_x</p:attrName>
                                        </p:attrNameLst>
                                      </p:cBhvr>
                                      <p:tavLst>
                                        <p:tav tm="0">
                                          <p:val>
                                            <p:strVal val="#ppt_x"/>
                                          </p:val>
                                        </p:tav>
                                        <p:tav tm="100000">
                                          <p:val>
                                            <p:strVal val="#ppt_x"/>
                                          </p:val>
                                        </p:tav>
                                      </p:tavLst>
                                    </p:anim>
                                    <p:anim calcmode="lin" valueType="num">
                                      <p:cBhvr additive="base">
                                        <p:cTn id="8" dur="500" fill="hold"/>
                                        <p:tgtEl>
                                          <p:spTgt spid="190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9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9B1CB87F-86CD-4C6E-AA90-993E59AC072E}" type="slidenum">
              <a:rPr lang="en-US" smtClean="0"/>
              <a:pPr>
                <a:defRPr/>
              </a:pPr>
              <a:t>41</a:t>
            </a:fld>
            <a:endParaRPr lang="en-US"/>
          </a:p>
        </p:txBody>
      </p:sp>
      <p:sp>
        <p:nvSpPr>
          <p:cNvPr id="190466" name="Rectangle 2"/>
          <p:cNvSpPr>
            <a:spLocks noGrp="1" noChangeArrowheads="1"/>
          </p:cNvSpPr>
          <p:nvPr>
            <p:ph type="title"/>
          </p:nvPr>
        </p:nvSpPr>
        <p:spPr>
          <a:xfrm>
            <a:off x="690563" y="76200"/>
            <a:ext cx="7772400" cy="1250576"/>
          </a:xfrm>
        </p:spPr>
        <p:txBody>
          <a:bodyPr>
            <a:normAutofit/>
          </a:bodyPr>
          <a:lstStyle/>
          <a:p>
            <a:pPr eaLnBrk="1" fontAlgn="auto" hangingPunct="1">
              <a:spcAft>
                <a:spcPts val="0"/>
              </a:spcAft>
              <a:defRPr/>
            </a:pPr>
            <a:r>
              <a:rPr lang="el-GR">
                <a:solidFill>
                  <a:srgbClr val="FF6600"/>
                </a:solidFill>
              </a:rPr>
              <a:t>Παράδειγμα – </a:t>
            </a:r>
            <a:r>
              <a:rPr lang="en-US">
                <a:solidFill>
                  <a:srgbClr val="FF6600"/>
                </a:solidFill>
              </a:rPr>
              <a:t>Six Cities Study: </a:t>
            </a:r>
            <a:r>
              <a:rPr lang="el-GR">
                <a:solidFill>
                  <a:srgbClr val="FF6600"/>
                </a:solidFill>
                <a:effectLst>
                  <a:outerShdw blurRad="38100" dist="38100" dir="2700000" algn="tl">
                    <a:srgbClr val="000000"/>
                  </a:outerShdw>
                </a:effectLst>
              </a:rPr>
              <a:t>Παρακολούθηση – 197</a:t>
            </a:r>
            <a:r>
              <a:rPr lang="en-US">
                <a:solidFill>
                  <a:srgbClr val="FF6600"/>
                </a:solidFill>
                <a:effectLst>
                  <a:outerShdw blurRad="38100" dist="38100" dir="2700000" algn="tl">
                    <a:srgbClr val="000000"/>
                  </a:outerShdw>
                </a:effectLst>
              </a:rPr>
              <a:t>5</a:t>
            </a:r>
            <a:r>
              <a:rPr lang="el-GR">
                <a:solidFill>
                  <a:srgbClr val="FF6600"/>
                </a:solidFill>
                <a:effectLst>
                  <a:outerShdw blurRad="38100" dist="38100" dir="2700000" algn="tl">
                    <a:srgbClr val="000000"/>
                  </a:outerShdw>
                </a:effectLst>
              </a:rPr>
              <a:t> - 1991</a:t>
            </a:r>
            <a:endParaRPr lang="en-US">
              <a:solidFill>
                <a:srgbClr val="FF6600"/>
              </a:solidFill>
            </a:endParaRPr>
          </a:p>
        </p:txBody>
      </p:sp>
      <p:graphicFrame>
        <p:nvGraphicFramePr>
          <p:cNvPr id="190467" name="Group 3"/>
          <p:cNvGraphicFramePr>
            <a:graphicFrameLocks noGrp="1"/>
          </p:cNvGraphicFramePr>
          <p:nvPr>
            <p:ph idx="1"/>
            <p:extLst>
              <p:ext uri="{D42A27DB-BD31-4B8C-83A1-F6EECF244321}">
                <p14:modId xmlns:p14="http://schemas.microsoft.com/office/powerpoint/2010/main" val="1355796036"/>
              </p:ext>
            </p:extLst>
          </p:nvPr>
        </p:nvGraphicFramePr>
        <p:xfrm>
          <a:off x="233363" y="1524000"/>
          <a:ext cx="7118350" cy="3993275"/>
        </p:xfrm>
        <a:graphic>
          <a:graphicData uri="http://schemas.openxmlformats.org/drawingml/2006/table">
            <a:tbl>
              <a:tblPr/>
              <a:tblGrid>
                <a:gridCol w="2228519">
                  <a:extLst>
                    <a:ext uri="{9D8B030D-6E8A-4147-A177-3AD203B41FA5}">
                      <a16:colId xmlns:a16="http://schemas.microsoft.com/office/drawing/2014/main" val="20000"/>
                    </a:ext>
                  </a:extLst>
                </a:gridCol>
                <a:gridCol w="1516704">
                  <a:extLst>
                    <a:ext uri="{9D8B030D-6E8A-4147-A177-3AD203B41FA5}">
                      <a16:colId xmlns:a16="http://schemas.microsoft.com/office/drawing/2014/main" val="20001"/>
                    </a:ext>
                  </a:extLst>
                </a:gridCol>
                <a:gridCol w="1593539">
                  <a:extLst>
                    <a:ext uri="{9D8B030D-6E8A-4147-A177-3AD203B41FA5}">
                      <a16:colId xmlns:a16="http://schemas.microsoft.com/office/drawing/2014/main" val="20002"/>
                    </a:ext>
                  </a:extLst>
                </a:gridCol>
                <a:gridCol w="1779588">
                  <a:extLst>
                    <a:ext uri="{9D8B030D-6E8A-4147-A177-3AD203B41FA5}">
                      <a16:colId xmlns:a16="http://schemas.microsoft.com/office/drawing/2014/main" val="20003"/>
                    </a:ext>
                  </a:extLst>
                </a:gridCol>
              </a:tblGrid>
              <a:tr h="95748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Θάνατος</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Ναι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Θάνατος</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Όχι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991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πιο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Steubenville, Ohio</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291</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1060</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1351</a:t>
                      </a:r>
                    </a:p>
                  </a:txBody>
                  <a:tcPr marL="91448" marR="91448"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042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λιγότερο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Portage, Wisconsin</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1399</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1631</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544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523</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2459</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2982</a:t>
                      </a:r>
                    </a:p>
                  </a:txBody>
                  <a:tcPr marL="91448" marR="91448"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320756997"/>
              </p:ext>
            </p:extLst>
          </p:nvPr>
        </p:nvGraphicFramePr>
        <p:xfrm>
          <a:off x="7340600" y="1538381"/>
          <a:ext cx="1778000" cy="4286335"/>
        </p:xfrm>
        <a:graphic>
          <a:graphicData uri="http://schemas.openxmlformats.org/drawingml/2006/table">
            <a:tbl>
              <a:tblPr/>
              <a:tblGrid>
                <a:gridCol w="1778000">
                  <a:extLst>
                    <a:ext uri="{9D8B030D-6E8A-4147-A177-3AD203B41FA5}">
                      <a16:colId xmlns:a16="http://schemas.microsoft.com/office/drawing/2014/main" val="20000"/>
                    </a:ext>
                  </a:extLst>
                </a:gridCol>
              </a:tblGrid>
              <a:tr h="90001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a:ln>
                            <a:noFill/>
                          </a:ln>
                          <a:solidFill>
                            <a:srgbClr val="FF6600"/>
                          </a:solidFill>
                          <a:effectLst>
                            <a:outerShdw blurRad="38100" dist="38100" dir="2700000" algn="tl">
                              <a:srgbClr val="000000"/>
                            </a:outerShdw>
                          </a:effectLst>
                          <a:latin typeface="Tahoma" pitchFamily="34" charset="0"/>
                        </a:rPr>
                        <a:t>Αθροιστική επίπτωση</a:t>
                      </a:r>
                      <a:endParaRPr kumimoji="0" lang="en-US" sz="1600" b="1" i="0" u="none" strike="noStrike" cap="none" normalizeH="0" baseline="0" dirty="0">
                        <a:ln>
                          <a:noFill/>
                        </a:ln>
                        <a:solidFill>
                          <a:srgbClr val="FF6600"/>
                        </a:solidFill>
                        <a:effectLst>
                          <a:outerShdw blurRad="38100" dist="38100" dir="2700000" algn="tl">
                            <a:srgbClr val="000000"/>
                          </a:outerShdw>
                        </a:effectLst>
                        <a:latin typeface="Tahoma" pitchFamily="34" charset="0"/>
                      </a:endParaRPr>
                    </a:p>
                  </a:txBody>
                  <a:tcPr marL="91367" marR="9136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ahoma" pitchFamily="34" charset="0"/>
                        </a:rPr>
                        <a:t>291/1351 = 215.4/1000</a:t>
                      </a:r>
                      <a:r>
                        <a:rPr kumimoji="0" lang="en-US" sz="1600" b="1" i="0" u="none" strike="noStrike" cap="none" normalizeH="0" baseline="0" dirty="0">
                          <a:ln>
                            <a:noFill/>
                          </a:ln>
                          <a:solidFill>
                            <a:schemeClr val="tx1"/>
                          </a:solidFill>
                          <a:effectLst>
                            <a:outerShdw blurRad="38100" dist="38100" dir="2700000" algn="tl">
                              <a:srgbClr val="000000"/>
                            </a:outerShdw>
                          </a:effectLst>
                          <a:latin typeface="Tahoma" pitchFamily="34" charset="0"/>
                        </a:rPr>
                        <a:t> </a:t>
                      </a:r>
                      <a:r>
                        <a:rPr kumimoji="0" lang="el-GR" sz="1600" b="1" i="0" u="none" strike="noStrike" cap="none" normalizeH="0" baseline="0" dirty="0">
                          <a:ln>
                            <a:noFill/>
                          </a:ln>
                          <a:solidFill>
                            <a:schemeClr val="tx1"/>
                          </a:solidFill>
                          <a:effectLst>
                            <a:outerShdw blurRad="38100" dist="38100" dir="2700000" algn="tl">
                              <a:srgbClr val="000000"/>
                            </a:outerShdw>
                          </a:effectLst>
                          <a:latin typeface="Tahoma" pitchFamily="34" charset="0"/>
                        </a:rPr>
                        <a:t>άτομα</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txBody>
                  <a:tcPr marL="91367" marR="9136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232/1631 = 142.2/1000 άτομα</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367" marR="9136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522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ahoma" pitchFamily="34" charset="0"/>
                        </a:rPr>
                        <a:t>523/2982 = 175.4/1000</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ahoma" pitchFamily="34" charset="0"/>
                        </a:rPr>
                        <a:t>άτομα</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txBody>
                  <a:tcPr marL="91367" marR="9136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642BC2C8-8E68-4E76-ACD7-F1F364625DD7}" type="slidenum">
              <a:rPr lang="en-US" smtClean="0"/>
              <a:pPr>
                <a:defRPr/>
              </a:pPr>
              <a:t>42</a:t>
            </a:fld>
            <a:endParaRPr lang="en-US"/>
          </a:p>
        </p:txBody>
      </p:sp>
      <p:sp>
        <p:nvSpPr>
          <p:cNvPr id="190466" name="Rectangle 2"/>
          <p:cNvSpPr>
            <a:spLocks noGrp="1" noChangeArrowheads="1"/>
          </p:cNvSpPr>
          <p:nvPr>
            <p:ph type="title"/>
          </p:nvPr>
        </p:nvSpPr>
        <p:spPr>
          <a:xfrm>
            <a:off x="714375" y="0"/>
            <a:ext cx="7772400" cy="533400"/>
          </a:xfrm>
        </p:spPr>
        <p:txBody>
          <a:bodyPr>
            <a:normAutofit fontScale="90000"/>
          </a:bodyPr>
          <a:lstStyle/>
          <a:p>
            <a:pPr eaLnBrk="1" fontAlgn="auto" hangingPunct="1">
              <a:spcAft>
                <a:spcPts val="0"/>
              </a:spcAft>
              <a:defRPr/>
            </a:pPr>
            <a:r>
              <a:rPr lang="el-GR">
                <a:solidFill>
                  <a:srgbClr val="FF6600"/>
                </a:solidFill>
              </a:rPr>
              <a:t>Παράδειγμα – </a:t>
            </a:r>
            <a:r>
              <a:rPr lang="en-US">
                <a:solidFill>
                  <a:srgbClr val="FF6600"/>
                </a:solidFill>
              </a:rPr>
              <a:t>Six Cities Study</a:t>
            </a:r>
          </a:p>
        </p:txBody>
      </p:sp>
      <p:graphicFrame>
        <p:nvGraphicFramePr>
          <p:cNvPr id="190467" name="Group 3"/>
          <p:cNvGraphicFramePr>
            <a:graphicFrameLocks noGrp="1"/>
          </p:cNvGraphicFramePr>
          <p:nvPr>
            <p:ph idx="1"/>
            <p:extLst>
              <p:ext uri="{D42A27DB-BD31-4B8C-83A1-F6EECF244321}">
                <p14:modId xmlns:p14="http://schemas.microsoft.com/office/powerpoint/2010/main" val="4064509913"/>
              </p:ext>
            </p:extLst>
          </p:nvPr>
        </p:nvGraphicFramePr>
        <p:xfrm>
          <a:off x="196850" y="533400"/>
          <a:ext cx="6203950" cy="4337067"/>
        </p:xfrm>
        <a:graphic>
          <a:graphicData uri="http://schemas.openxmlformats.org/drawingml/2006/table">
            <a:tbl>
              <a:tblPr/>
              <a:tblGrid>
                <a:gridCol w="2589668">
                  <a:extLst>
                    <a:ext uri="{9D8B030D-6E8A-4147-A177-3AD203B41FA5}">
                      <a16:colId xmlns:a16="http://schemas.microsoft.com/office/drawing/2014/main" val="20000"/>
                    </a:ext>
                  </a:extLst>
                </a:gridCol>
                <a:gridCol w="1762498">
                  <a:extLst>
                    <a:ext uri="{9D8B030D-6E8A-4147-A177-3AD203B41FA5}">
                      <a16:colId xmlns:a16="http://schemas.microsoft.com/office/drawing/2014/main" val="20001"/>
                    </a:ext>
                  </a:extLst>
                </a:gridCol>
                <a:gridCol w="1851784">
                  <a:extLst>
                    <a:ext uri="{9D8B030D-6E8A-4147-A177-3AD203B41FA5}">
                      <a16:colId xmlns:a16="http://schemas.microsoft.com/office/drawing/2014/main" val="20002"/>
                    </a:ext>
                  </a:extLst>
                </a:gridCol>
              </a:tblGrid>
              <a:tr h="7638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Θάνατος</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Ναι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Ανθρωποχρόνος</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596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πιο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Steubenville, Ohio</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291</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17914</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418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λιγότερο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Portage, Wisconsin</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21618</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30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523</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39532</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0494" name="Rectangle 30"/>
          <p:cNvSpPr>
            <a:spLocks noChangeArrowheads="1"/>
          </p:cNvSpPr>
          <p:nvPr/>
        </p:nvSpPr>
        <p:spPr bwMode="auto">
          <a:xfrm>
            <a:off x="0" y="5029200"/>
            <a:ext cx="8229600" cy="1219200"/>
          </a:xfrm>
          <a:prstGeom prst="rect">
            <a:avLst/>
          </a:prstGeom>
          <a:noFill/>
          <a:ln w="9525">
            <a:noFill/>
            <a:miter lim="800000"/>
            <a:headEnd/>
            <a:tailEnd/>
          </a:ln>
          <a:effectLst/>
        </p:spPr>
        <p:txBody>
          <a:bodyPr anchor="ctr"/>
          <a:lstStyle/>
          <a:p>
            <a:pPr algn="ctr">
              <a:defRPr/>
            </a:pPr>
            <a:r>
              <a:rPr lang="el-GR" sz="2400" b="1" u="sng">
                <a:solidFill>
                  <a:srgbClr val="FF6600"/>
                </a:solidFill>
                <a:effectLst>
                  <a:outerShdw blurRad="38100" dist="38100" dir="2700000" algn="tl">
                    <a:srgbClr val="000000"/>
                  </a:outerShdw>
                </a:effectLst>
                <a:latin typeface="+mj-lt"/>
              </a:rPr>
              <a:t>Παρακολούθηση</a:t>
            </a:r>
            <a:r>
              <a:rPr lang="el-GR" b="1" u="sng">
                <a:solidFill>
                  <a:srgbClr val="FF6600"/>
                </a:solidFill>
                <a:effectLst>
                  <a:outerShdw blurRad="38100" dist="38100" dir="2700000" algn="tl">
                    <a:srgbClr val="000000"/>
                  </a:outerShdw>
                </a:effectLst>
                <a:latin typeface="+mj-lt"/>
              </a:rPr>
              <a:t> </a:t>
            </a:r>
            <a:r>
              <a:rPr lang="en-US">
                <a:effectLst>
                  <a:outerShdw blurRad="38100" dist="38100" dir="2700000" algn="tl">
                    <a:srgbClr val="000000"/>
                  </a:outerShdw>
                </a:effectLst>
                <a:latin typeface="+mj-lt"/>
              </a:rPr>
              <a:t>: </a:t>
            </a:r>
            <a:r>
              <a:rPr lang="el-GR">
                <a:effectLst>
                  <a:outerShdw blurRad="38100" dist="38100" dir="2700000" algn="tl">
                    <a:srgbClr val="000000"/>
                  </a:outerShdw>
                </a:effectLst>
                <a:latin typeface="+mj-lt"/>
              </a:rPr>
              <a:t>Από την είσοδο στην μελέτη (1974-1977)  έως</a:t>
            </a:r>
            <a:r>
              <a:rPr lang="en-US">
                <a:effectLst>
                  <a:outerShdw blurRad="38100" dist="38100" dir="2700000" algn="tl">
                    <a:srgbClr val="000000"/>
                  </a:outerShdw>
                </a:effectLst>
                <a:latin typeface="+mj-lt"/>
              </a:rPr>
              <a:t>:</a:t>
            </a:r>
            <a:r>
              <a:rPr lang="el-GR">
                <a:effectLst>
                  <a:outerShdw blurRad="38100" dist="38100" dir="2700000" algn="tl">
                    <a:srgbClr val="000000"/>
                  </a:outerShdw>
                </a:effectLst>
                <a:latin typeface="+mj-lt"/>
              </a:rPr>
              <a:t> </a:t>
            </a:r>
          </a:p>
          <a:p>
            <a:pPr algn="ctr">
              <a:defRPr/>
            </a:pPr>
            <a:r>
              <a:rPr lang="en-US">
                <a:effectLst>
                  <a:outerShdw blurRad="38100" dist="38100" dir="2700000" algn="tl">
                    <a:srgbClr val="000000"/>
                  </a:outerShdw>
                </a:effectLst>
                <a:latin typeface="+mj-lt"/>
              </a:rPr>
              <a:t>1)</a:t>
            </a:r>
            <a:r>
              <a:rPr lang="el-GR">
                <a:effectLst>
                  <a:outerShdw blurRad="38100" dist="38100" dir="2700000" algn="tl">
                    <a:srgbClr val="000000"/>
                  </a:outerShdw>
                </a:effectLst>
                <a:latin typeface="+mj-lt"/>
              </a:rPr>
              <a:t>θάνατος, 2)τελευταία παρακολούθηση για εκείνους που χάθηκαν από την παρακολούθηση), 3) λήξη της μελέτης (1991, για εν ζωή άτομα που δεν χάθηκαν εντωμεταξύ από την παρακολούθηση)</a:t>
            </a:r>
            <a:endParaRPr lang="en-US">
              <a:effectLst>
                <a:outerShdw blurRad="38100" dist="38100" dir="2700000" algn="tl">
                  <a:srgbClr val="000000"/>
                </a:outerShdw>
              </a:effectLst>
              <a:latin typeface="+mj-lt"/>
            </a:endParaRPr>
          </a:p>
        </p:txBody>
      </p:sp>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4149123042"/>
              </p:ext>
            </p:extLst>
          </p:nvPr>
        </p:nvGraphicFramePr>
        <p:xfrm>
          <a:off x="6450012" y="533400"/>
          <a:ext cx="1779588" cy="4267110"/>
        </p:xfrm>
        <a:graphic>
          <a:graphicData uri="http://schemas.openxmlformats.org/drawingml/2006/table">
            <a:tbl>
              <a:tblPr/>
              <a:tblGrid>
                <a:gridCol w="1779588">
                  <a:extLst>
                    <a:ext uri="{9D8B030D-6E8A-4147-A177-3AD203B41FA5}">
                      <a16:colId xmlns:a16="http://schemas.microsoft.com/office/drawing/2014/main" val="20000"/>
                    </a:ext>
                  </a:extLst>
                </a:gridCol>
              </a:tblGrid>
              <a:tr h="74866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Ρυθμός επίπτωσης</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49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291/17914 = 16.24/1000 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05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232/21618 = 10.73/1000 </a:t>
                      </a:r>
                      <a:r>
                        <a:rPr kumimoji="0" lang="el-GR" sz="1600" b="1" i="0" u="none" strike="noStrike" cap="none" normalizeH="0" baseline="0" err="1">
                          <a:ln>
                            <a:noFill/>
                          </a:ln>
                          <a:solidFill>
                            <a:schemeClr val="tx1"/>
                          </a:solidFill>
                          <a:effectLst>
                            <a:outerShdw blurRad="38100" dist="38100" dir="2700000" algn="tl">
                              <a:srgbClr val="000000"/>
                            </a:outerShdw>
                          </a:effectLst>
                          <a:latin typeface="Tahoma" pitchFamily="34" charset="0"/>
                        </a:rPr>
                        <a:t>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291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523/39532 = 13.23/1000 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494"/>
                                        </p:tgtEl>
                                        <p:attrNameLst>
                                          <p:attrName>style.visibility</p:attrName>
                                        </p:attrNameLst>
                                      </p:cBhvr>
                                      <p:to>
                                        <p:strVal val="visible"/>
                                      </p:to>
                                    </p:set>
                                    <p:anim calcmode="lin" valueType="num">
                                      <p:cBhvr additive="base">
                                        <p:cTn id="7" dur="500" fill="hold"/>
                                        <p:tgtEl>
                                          <p:spTgt spid="190494"/>
                                        </p:tgtEl>
                                        <p:attrNameLst>
                                          <p:attrName>ppt_x</p:attrName>
                                        </p:attrNameLst>
                                      </p:cBhvr>
                                      <p:tavLst>
                                        <p:tav tm="0">
                                          <p:val>
                                            <p:strVal val="#ppt_x"/>
                                          </p:val>
                                        </p:tav>
                                        <p:tav tm="100000">
                                          <p:val>
                                            <p:strVal val="#ppt_x"/>
                                          </p:val>
                                        </p:tav>
                                      </p:tavLst>
                                    </p:anim>
                                    <p:anim calcmode="lin" valueType="num">
                                      <p:cBhvr additive="base">
                                        <p:cTn id="8" dur="500" fill="hold"/>
                                        <p:tgtEl>
                                          <p:spTgt spid="1904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94"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5EAD32F-23B4-4A8D-A134-C951EDC9E882}" type="slidenum">
              <a:rPr lang="en-US"/>
              <a:pPr>
                <a:defRPr/>
              </a:pPr>
              <a:t>43</a:t>
            </a:fld>
            <a:endParaRPr lang="en-US"/>
          </a:p>
        </p:txBody>
      </p:sp>
      <p:sp>
        <p:nvSpPr>
          <p:cNvPr id="230404" name="Rectangle 4"/>
          <p:cNvSpPr>
            <a:spLocks noChangeArrowheads="1"/>
          </p:cNvSpPr>
          <p:nvPr/>
        </p:nvSpPr>
        <p:spPr bwMode="auto">
          <a:xfrm>
            <a:off x="34925" y="76200"/>
            <a:ext cx="9032875" cy="1200150"/>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ΔΕΙΚΤΕΣ ΣΥΓΚΡΙΣΗΣ ΣΥΧΝΟΤΗΤΑΣ ΝΟΣΗΜΑΤΩΝ</a:t>
            </a:r>
            <a:endParaRPr lang="en-US" sz="3600" b="1">
              <a:solidFill>
                <a:srgbClr val="FF6600"/>
              </a:solidFill>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7" name="TextBox 6"/>
          <p:cNvSpPr txBox="1"/>
          <p:nvPr/>
        </p:nvSpPr>
        <p:spPr>
          <a:xfrm>
            <a:off x="211667" y="1844824"/>
            <a:ext cx="8839200" cy="1938992"/>
          </a:xfrm>
          <a:prstGeom prst="rect">
            <a:avLst/>
          </a:prstGeom>
          <a:noFill/>
        </p:spPr>
        <p:txBody>
          <a:bodyPr>
            <a:spAutoFit/>
          </a:bodyPr>
          <a:lstStyle/>
          <a:p>
            <a:pPr>
              <a:defRPr/>
            </a:pPr>
            <a:r>
              <a:rPr lang="el-GR" sz="2000" b="1" u="sng">
                <a:latin typeface="+mn-lt"/>
              </a:rPr>
              <a:t>Απόλυτοι δείκτες σύγκρισης (</a:t>
            </a:r>
            <a:r>
              <a:rPr lang="en-US" sz="2000" b="1" u="sng">
                <a:latin typeface="+mn-lt"/>
              </a:rPr>
              <a:t>Attributable measures</a:t>
            </a:r>
            <a:r>
              <a:rPr lang="el-GR" sz="2000" b="1" u="sng">
                <a:latin typeface="+mn-lt"/>
              </a:rPr>
              <a:t>)</a:t>
            </a:r>
            <a:r>
              <a:rPr lang="en-US" sz="2000">
                <a:latin typeface="+mn-lt"/>
              </a:rPr>
              <a:t>: </a:t>
            </a:r>
            <a:endParaRPr lang="el-GR" sz="2000">
              <a:latin typeface="+mn-lt"/>
            </a:endParaRPr>
          </a:p>
          <a:p>
            <a:pPr>
              <a:defRPr/>
            </a:pPr>
            <a:r>
              <a:rPr lang="el-GR" sz="2000">
                <a:latin typeface="+mn-lt"/>
              </a:rPr>
              <a:t>Διαφορά δεικτών μέτρησης συχνότητας ενός νοσήματος στους εκτεθειμένους και στους μη εκτεθειμένους σε έναν παράγοντα</a:t>
            </a:r>
          </a:p>
          <a:p>
            <a:pPr>
              <a:defRPr/>
            </a:pPr>
            <a:endParaRPr lang="el-GR" sz="2000">
              <a:latin typeface="+mn-lt"/>
            </a:endParaRPr>
          </a:p>
          <a:p>
            <a:pPr>
              <a:defRPr/>
            </a:pPr>
            <a:r>
              <a:rPr lang="el-GR" sz="2000">
                <a:latin typeface="+mn-lt"/>
              </a:rPr>
              <a:t>Πληροφορίες για την </a:t>
            </a:r>
            <a:r>
              <a:rPr lang="el-GR" sz="2000">
                <a:solidFill>
                  <a:srgbClr val="FF6600"/>
                </a:solidFill>
                <a:latin typeface="+mn-lt"/>
              </a:rPr>
              <a:t>επίδραση </a:t>
            </a:r>
            <a:r>
              <a:rPr lang="el-GR" sz="2000">
                <a:latin typeface="+mn-lt"/>
              </a:rPr>
              <a:t>μίας έκθεσης σε παράγοντα </a:t>
            </a:r>
            <a:r>
              <a:rPr lang="en-US" sz="2000">
                <a:latin typeface="+mn-lt"/>
              </a:rPr>
              <a:t> </a:t>
            </a:r>
            <a:r>
              <a:rPr lang="el-GR" sz="2000">
                <a:latin typeface="+mn-lt"/>
              </a:rPr>
              <a:t>στην νόσο </a:t>
            </a:r>
            <a:r>
              <a:rPr lang="el-GR" sz="2000">
                <a:latin typeface="+mn-lt"/>
                <a:sym typeface="Wingdings" pitchFamily="2" charset="2"/>
              </a:rPr>
              <a:t> ενδιαφέρον για </a:t>
            </a:r>
            <a:r>
              <a:rPr lang="el-GR" sz="2000">
                <a:solidFill>
                  <a:srgbClr val="FF6600"/>
                </a:solidFill>
                <a:latin typeface="+mn-lt"/>
              </a:rPr>
              <a:t>τη Δημόσια Υγεία</a:t>
            </a:r>
          </a:p>
        </p:txBody>
      </p:sp>
      <p:sp>
        <p:nvSpPr>
          <p:cNvPr id="8" name="TextBox 7"/>
          <p:cNvSpPr txBox="1"/>
          <p:nvPr/>
        </p:nvSpPr>
        <p:spPr>
          <a:xfrm>
            <a:off x="152400" y="4038600"/>
            <a:ext cx="8839200" cy="1938992"/>
          </a:xfrm>
          <a:prstGeom prst="rect">
            <a:avLst/>
          </a:prstGeom>
          <a:noFill/>
        </p:spPr>
        <p:txBody>
          <a:bodyPr>
            <a:spAutoFit/>
          </a:bodyPr>
          <a:lstStyle/>
          <a:p>
            <a:pPr>
              <a:defRPr/>
            </a:pPr>
            <a:r>
              <a:rPr lang="el-GR" sz="2000" b="1" u="sng">
                <a:latin typeface="+mn-lt"/>
              </a:rPr>
              <a:t>Σχετικοί δείκτες σύγκρισης (</a:t>
            </a:r>
            <a:r>
              <a:rPr lang="en-US" sz="2000" b="1" u="sng">
                <a:latin typeface="+mn-lt"/>
              </a:rPr>
              <a:t>Relative measures</a:t>
            </a:r>
            <a:r>
              <a:rPr lang="el-GR" sz="2000" b="1" u="sng">
                <a:latin typeface="+mn-lt"/>
              </a:rPr>
              <a:t>) </a:t>
            </a:r>
            <a:r>
              <a:rPr lang="en-US" sz="2000">
                <a:latin typeface="+mn-lt"/>
              </a:rPr>
              <a:t>: </a:t>
            </a:r>
            <a:endParaRPr lang="el-GR" sz="2000">
              <a:latin typeface="+mn-lt"/>
            </a:endParaRPr>
          </a:p>
          <a:p>
            <a:pPr>
              <a:defRPr/>
            </a:pPr>
            <a:r>
              <a:rPr lang="el-GR" sz="2000">
                <a:latin typeface="+mn-lt"/>
              </a:rPr>
              <a:t>Πηλίκο δεικτών μέτρησης συχνότητας ενός νοσήματος στους εκτεθειμένους και στους μη εκτεθειμένους σε έναν παράγοντα</a:t>
            </a:r>
          </a:p>
          <a:p>
            <a:pPr>
              <a:defRPr/>
            </a:pPr>
            <a:endParaRPr lang="el-GR" sz="2000">
              <a:latin typeface="+mn-lt"/>
            </a:endParaRPr>
          </a:p>
          <a:p>
            <a:pPr>
              <a:defRPr/>
            </a:pPr>
            <a:r>
              <a:rPr lang="el-GR" sz="2000">
                <a:latin typeface="+mn-lt"/>
              </a:rPr>
              <a:t>Πληροφορίες για την </a:t>
            </a:r>
            <a:r>
              <a:rPr lang="el-GR" sz="2000">
                <a:solidFill>
                  <a:srgbClr val="FF6600"/>
                </a:solidFill>
                <a:latin typeface="+mn-lt"/>
              </a:rPr>
              <a:t>ένταση</a:t>
            </a:r>
            <a:r>
              <a:rPr lang="el-GR" sz="2000">
                <a:latin typeface="+mn-lt"/>
              </a:rPr>
              <a:t> της σχέσης μεταξύ έκθεσης στον παράγοντα και ενός νοσήματος</a:t>
            </a:r>
            <a:r>
              <a:rPr lang="el-GR" sz="2000">
                <a:sym typeface="Wingdings" pitchFamily="2" charset="2"/>
              </a:rPr>
              <a:t>  </a:t>
            </a:r>
            <a:r>
              <a:rPr lang="el-GR" sz="2000">
                <a:latin typeface="+mn-lt"/>
                <a:sym typeface="Wingdings" pitchFamily="2" charset="2"/>
              </a:rPr>
              <a:t>ενδιαφέρον για </a:t>
            </a:r>
            <a:r>
              <a:rPr lang="el-GR" sz="2000">
                <a:solidFill>
                  <a:srgbClr val="FF6600"/>
                </a:solidFill>
                <a:latin typeface="+mn-lt"/>
              </a:rPr>
              <a:t>την Επιδημιολογία</a:t>
            </a:r>
            <a:endParaRPr lang="el-GR" sz="20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73754D42-ADAE-4CF4-826C-CA096F005A3C}" type="slidenum">
              <a:rPr lang="en-US"/>
              <a:pPr>
                <a:defRPr/>
              </a:pPr>
              <a:t>44</a:t>
            </a:fld>
            <a:endParaRPr lang="en-US"/>
          </a:p>
        </p:txBody>
      </p:sp>
      <p:sp>
        <p:nvSpPr>
          <p:cNvPr id="230404" name="Rectangle 4"/>
          <p:cNvSpPr>
            <a:spLocks noChangeArrowheads="1"/>
          </p:cNvSpPr>
          <p:nvPr/>
        </p:nvSpPr>
        <p:spPr bwMode="auto">
          <a:xfrm>
            <a:off x="34925" y="76200"/>
            <a:ext cx="9032875" cy="1200150"/>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ΑΠΟΛΥΤΟΙ ΔΕΙΚΤΕΣ ΣΥΓΚΡΙΣΗΣ ΣΥΧΝΟΤΗΤΑΣ ΝΟΣΗΜΑΤΩΝ</a:t>
            </a:r>
            <a:endParaRPr lang="en-US" sz="3600" b="1">
              <a:solidFill>
                <a:srgbClr val="FF6600"/>
              </a:solidFill>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7" name="TextBox 6"/>
          <p:cNvSpPr txBox="1"/>
          <p:nvPr/>
        </p:nvSpPr>
        <p:spPr>
          <a:xfrm>
            <a:off x="152400" y="1828800"/>
            <a:ext cx="8839200" cy="2032000"/>
          </a:xfrm>
          <a:prstGeom prst="rect">
            <a:avLst/>
          </a:prstGeom>
          <a:noFill/>
        </p:spPr>
        <p:txBody>
          <a:bodyPr>
            <a:spAutoFit/>
          </a:bodyPr>
          <a:lstStyle/>
          <a:p>
            <a:pPr>
              <a:defRPr/>
            </a:pPr>
            <a:r>
              <a:rPr lang="el-GR" u="sng">
                <a:latin typeface="+mn-lt"/>
              </a:rPr>
              <a:t>Διαφορά αθροιστικής επίπτωσης</a:t>
            </a:r>
            <a:r>
              <a:rPr lang="en-US" u="sng">
                <a:latin typeface="+mn-lt"/>
              </a:rPr>
              <a:t> </a:t>
            </a:r>
            <a:r>
              <a:rPr lang="en-US">
                <a:latin typeface="+mn-lt"/>
              </a:rPr>
              <a:t>(cumulative incidence difference)</a:t>
            </a:r>
          </a:p>
          <a:p>
            <a:pPr>
              <a:defRPr/>
            </a:pPr>
            <a:r>
              <a:rPr lang="el-GR" u="sng">
                <a:latin typeface="+mn-lt"/>
              </a:rPr>
              <a:t>Διαφορά ρυθμού επίπτωσης </a:t>
            </a:r>
            <a:r>
              <a:rPr lang="el-GR">
                <a:latin typeface="+mn-lt"/>
              </a:rPr>
              <a:t>(</a:t>
            </a:r>
            <a:r>
              <a:rPr lang="en-US">
                <a:latin typeface="+mn-lt"/>
              </a:rPr>
              <a:t>incidence rate difference)</a:t>
            </a:r>
          </a:p>
          <a:p>
            <a:pPr>
              <a:defRPr/>
            </a:pPr>
            <a:r>
              <a:rPr lang="el-GR" u="sng">
                <a:latin typeface="+mn-lt"/>
              </a:rPr>
              <a:t>Διαφορά επιπολασμών </a:t>
            </a:r>
            <a:r>
              <a:rPr lang="el-GR">
                <a:latin typeface="+mn-lt"/>
              </a:rPr>
              <a:t>(</a:t>
            </a:r>
            <a:r>
              <a:rPr lang="en-US">
                <a:latin typeface="+mn-lt"/>
              </a:rPr>
              <a:t>prevalence difference)</a:t>
            </a:r>
            <a:endParaRPr lang="el-GR">
              <a:latin typeface="+mn-lt"/>
            </a:endParaRPr>
          </a:p>
          <a:p>
            <a:pPr>
              <a:defRPr/>
            </a:pPr>
            <a:endParaRPr lang="en-US">
              <a:latin typeface="+mn-lt"/>
            </a:endParaRPr>
          </a:p>
          <a:p>
            <a:pPr>
              <a:defRPr/>
            </a:pPr>
            <a:r>
              <a:rPr lang="el-GR">
                <a:latin typeface="+mn-lt"/>
              </a:rPr>
              <a:t>1) Απόλυτοι δείκτες σύγκρισης για τους </a:t>
            </a:r>
            <a:r>
              <a:rPr lang="el-GR" u="sng">
                <a:latin typeface="+mn-lt"/>
              </a:rPr>
              <a:t>εκτεθέντες</a:t>
            </a:r>
            <a:r>
              <a:rPr lang="el-GR">
                <a:latin typeface="+mn-lt"/>
              </a:rPr>
              <a:t> στον παράγοντα</a:t>
            </a:r>
          </a:p>
          <a:p>
            <a:pPr>
              <a:defRPr/>
            </a:pPr>
            <a:r>
              <a:rPr lang="el-GR">
                <a:latin typeface="+mn-lt"/>
              </a:rPr>
              <a:t>2) Απόλυτοι δείκτες σύγκρισης για τον </a:t>
            </a:r>
            <a:r>
              <a:rPr lang="el-GR" u="sng">
                <a:latin typeface="+mn-lt"/>
              </a:rPr>
              <a:t>συνολικό πληθυσμό</a:t>
            </a:r>
          </a:p>
          <a:p>
            <a:pPr>
              <a:defRPr/>
            </a:pPr>
            <a:endParaRPr lang="el-GR">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1B5EE772-4B8D-4A6F-9480-21C5FF99EE5E}" type="slidenum">
              <a:rPr lang="en-US"/>
              <a:pPr>
                <a:defRPr/>
              </a:pPr>
              <a:t>45</a:t>
            </a:fld>
            <a:endParaRPr lang="en-US"/>
          </a:p>
        </p:txBody>
      </p:sp>
      <p:sp>
        <p:nvSpPr>
          <p:cNvPr id="230404" name="Rectangle 4"/>
          <p:cNvSpPr>
            <a:spLocks noChangeArrowheads="1"/>
          </p:cNvSpPr>
          <p:nvPr/>
        </p:nvSpPr>
        <p:spPr bwMode="auto">
          <a:xfrm>
            <a:off x="34925" y="76200"/>
            <a:ext cx="9032875" cy="1077913"/>
          </a:xfrm>
          <a:prstGeom prst="rect">
            <a:avLst/>
          </a:prstGeom>
          <a:noFill/>
          <a:ln w="9525">
            <a:noFill/>
            <a:miter lim="800000"/>
            <a:headEnd/>
            <a:tailEnd/>
          </a:ln>
          <a:effectLst/>
        </p:spPr>
        <p:txBody>
          <a:bodyPr>
            <a:spAutoFit/>
          </a:bodyPr>
          <a:lstStyle/>
          <a:p>
            <a:pPr algn="ctr" eaLnBrk="1" hangingPunct="1">
              <a:spcBef>
                <a:spcPct val="50000"/>
              </a:spcBef>
              <a:defRPr/>
            </a:pPr>
            <a:r>
              <a:rPr lang="el-GR" sz="3200" b="1">
                <a:solidFill>
                  <a:srgbClr val="FF6600"/>
                </a:solidFill>
                <a:effectLst>
                  <a:outerShdw blurRad="38100" dist="38100" dir="2700000" algn="tl">
                    <a:srgbClr val="000000">
                      <a:alpha val="43137"/>
                    </a:srgbClr>
                  </a:outerShdw>
                </a:effectLst>
                <a:latin typeface="+mn-lt"/>
              </a:rPr>
              <a:t>ΑΠΟΛΥΤΟΙ ΔΕΙΚΤΕΣ ΣΥΓΚΡΙΣΗΣ ΓΙΑ ΤΟΥΣ </a:t>
            </a:r>
            <a:r>
              <a:rPr lang="el-GR" sz="3200" b="1" u="sng">
                <a:solidFill>
                  <a:srgbClr val="FF6600"/>
                </a:solidFill>
                <a:effectLst>
                  <a:outerShdw blurRad="38100" dist="38100" dir="2700000" algn="tl">
                    <a:srgbClr val="000000">
                      <a:alpha val="43137"/>
                    </a:srgbClr>
                  </a:outerShdw>
                </a:effectLst>
                <a:latin typeface="+mn-lt"/>
              </a:rPr>
              <a:t>ΕΚΤΕΘΕΝΤΕΣ</a:t>
            </a:r>
            <a:r>
              <a:rPr lang="el-GR" sz="3200" b="1">
                <a:solidFill>
                  <a:srgbClr val="FF6600"/>
                </a:solidFill>
                <a:effectLst>
                  <a:outerShdw blurRad="38100" dist="38100" dir="2700000" algn="tl">
                    <a:srgbClr val="000000">
                      <a:alpha val="43137"/>
                    </a:srgbClr>
                  </a:outerShdw>
                </a:effectLst>
                <a:latin typeface="+mn-lt"/>
              </a:rPr>
              <a:t> ΣΤΟΝ ΠΑΡΑΓΟΝΤΑ</a:t>
            </a:r>
            <a:endParaRPr lang="en-US" sz="3200" b="1">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7" name="TextBox 6"/>
          <p:cNvSpPr txBox="1"/>
          <p:nvPr/>
        </p:nvSpPr>
        <p:spPr>
          <a:xfrm>
            <a:off x="152400" y="1828800"/>
            <a:ext cx="8839200" cy="4246563"/>
          </a:xfrm>
          <a:prstGeom prst="rect">
            <a:avLst/>
          </a:prstGeom>
          <a:noFill/>
        </p:spPr>
        <p:txBody>
          <a:bodyPr>
            <a:spAutoFit/>
          </a:bodyPr>
          <a:lstStyle/>
          <a:p>
            <a:pPr>
              <a:defRPr/>
            </a:pPr>
            <a:r>
              <a:rPr lang="en-US" b="1" dirty="0">
                <a:latin typeface="+mn-lt"/>
              </a:rPr>
              <a:t>Risk Difference = RD = Re – Ru</a:t>
            </a:r>
            <a:endParaRPr lang="el-GR" b="1" dirty="0">
              <a:latin typeface="+mn-lt"/>
            </a:endParaRPr>
          </a:p>
          <a:p>
            <a:pPr>
              <a:defRPr/>
            </a:pPr>
            <a:endParaRPr lang="en-US" dirty="0">
              <a:latin typeface="+mn-lt"/>
            </a:endParaRPr>
          </a:p>
          <a:p>
            <a:pPr>
              <a:defRPr/>
            </a:pPr>
            <a:r>
              <a:rPr lang="en-US" b="1" dirty="0">
                <a:latin typeface="+mn-lt"/>
              </a:rPr>
              <a:t>Re</a:t>
            </a:r>
            <a:r>
              <a:rPr lang="en-US" dirty="0">
                <a:latin typeface="+mn-lt"/>
              </a:rPr>
              <a:t> = </a:t>
            </a:r>
            <a:r>
              <a:rPr lang="el-GR" dirty="0">
                <a:latin typeface="+mn-lt"/>
              </a:rPr>
              <a:t>Επίπτωση (αθροιστική, ρυθμός) ή </a:t>
            </a:r>
            <a:r>
              <a:rPr lang="el-GR" dirty="0" err="1">
                <a:latin typeface="+mn-lt"/>
              </a:rPr>
              <a:t>Επιπολασμός</a:t>
            </a:r>
            <a:r>
              <a:rPr lang="el-GR" dirty="0">
                <a:latin typeface="+mn-lt"/>
              </a:rPr>
              <a:t> (ό,τι από όλα έχει εκτιμηθεί) στους </a:t>
            </a:r>
            <a:r>
              <a:rPr lang="el-GR" dirty="0" err="1">
                <a:latin typeface="+mn-lt"/>
              </a:rPr>
              <a:t>εκτεθέντες</a:t>
            </a:r>
            <a:r>
              <a:rPr lang="el-GR" dirty="0">
                <a:latin typeface="+mn-lt"/>
              </a:rPr>
              <a:t> </a:t>
            </a:r>
            <a:endParaRPr lang="en-US" dirty="0">
              <a:latin typeface="+mn-lt"/>
            </a:endParaRPr>
          </a:p>
          <a:p>
            <a:pPr>
              <a:defRPr/>
            </a:pPr>
            <a:r>
              <a:rPr lang="en-US" b="1" dirty="0">
                <a:latin typeface="+mn-lt"/>
              </a:rPr>
              <a:t>Ru</a:t>
            </a:r>
            <a:r>
              <a:rPr lang="en-US" dirty="0">
                <a:latin typeface="+mn-lt"/>
              </a:rPr>
              <a:t> </a:t>
            </a:r>
            <a:r>
              <a:rPr lang="el-GR" dirty="0">
                <a:latin typeface="+mn-lt"/>
              </a:rPr>
              <a:t>= Επίπτωση (αθροιστική, ρυθμός) ή </a:t>
            </a:r>
            <a:r>
              <a:rPr lang="el-GR" dirty="0" err="1">
                <a:latin typeface="+mn-lt"/>
              </a:rPr>
              <a:t>Επιπολασμός</a:t>
            </a:r>
            <a:r>
              <a:rPr lang="el-GR" dirty="0">
                <a:latin typeface="+mn-lt"/>
              </a:rPr>
              <a:t> (ό,τι από όλα έχει εκτιμηθεί) στους μη-</a:t>
            </a:r>
            <a:r>
              <a:rPr lang="el-GR" dirty="0" err="1">
                <a:latin typeface="+mn-lt"/>
              </a:rPr>
              <a:t>εκτεθέντες</a:t>
            </a:r>
            <a:endParaRPr lang="el-GR" dirty="0">
              <a:latin typeface="+mn-lt"/>
            </a:endParaRPr>
          </a:p>
          <a:p>
            <a:pPr>
              <a:defRPr/>
            </a:pPr>
            <a:endParaRPr lang="el-GR" dirty="0">
              <a:latin typeface="+mn-lt"/>
            </a:endParaRPr>
          </a:p>
          <a:p>
            <a:pPr>
              <a:defRPr/>
            </a:pPr>
            <a:r>
              <a:rPr lang="el-GR" dirty="0">
                <a:latin typeface="+mn-lt"/>
              </a:rPr>
              <a:t>Ο δείκτης μέτρησης συχνότητας νόσου θα πρέπει να είναι ο ίδιος στον υπολογισμό των </a:t>
            </a:r>
            <a:r>
              <a:rPr lang="en-US" dirty="0">
                <a:latin typeface="+mn-lt"/>
              </a:rPr>
              <a:t>Re, Ru</a:t>
            </a:r>
          </a:p>
          <a:p>
            <a:pPr>
              <a:defRPr/>
            </a:pPr>
            <a:endParaRPr lang="en-US" dirty="0">
              <a:latin typeface="+mn-lt"/>
            </a:endParaRPr>
          </a:p>
          <a:p>
            <a:pPr>
              <a:defRPr/>
            </a:pPr>
            <a:r>
              <a:rPr lang="en-US" b="1" dirty="0">
                <a:latin typeface="+mn-lt"/>
              </a:rPr>
              <a:t>RD</a:t>
            </a:r>
            <a:r>
              <a:rPr lang="en-US" dirty="0">
                <a:latin typeface="+mn-lt"/>
              </a:rPr>
              <a:t> = </a:t>
            </a:r>
            <a:r>
              <a:rPr lang="el-GR" dirty="0">
                <a:latin typeface="+mn-lt"/>
              </a:rPr>
              <a:t>φορτίο της νόσου που σχετίζεται με την έκθεση, στους εκτεθειμένους – επιπλέον κίνδυνος (συχνότητα νόσου) που σχετίζεται με την έκθεση στον παράγοντα – συχνότητα νόσου που θα εξαλειφθεί αν εξαλειφθεί και η έκθεση ή μειωθεί στο επίπεδο της ομάδας αναφοράς </a:t>
            </a:r>
            <a:r>
              <a:rPr lang="el-GR" b="1" dirty="0">
                <a:solidFill>
                  <a:srgbClr val="FF6600"/>
                </a:solidFill>
                <a:latin typeface="+mn-lt"/>
              </a:rPr>
              <a:t>υπό την προϋπόθεση </a:t>
            </a:r>
            <a:r>
              <a:rPr lang="el-GR" dirty="0">
                <a:latin typeface="+mn-lt"/>
              </a:rPr>
              <a:t>ότι η σχέση παράγοντα νόσου είναι αιτιολογική.</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642BC2C8-8E68-4E76-ACD7-F1F364625DD7}" type="slidenum">
              <a:rPr lang="en-US" smtClean="0"/>
              <a:pPr>
                <a:defRPr/>
              </a:pPr>
              <a:t>46</a:t>
            </a:fld>
            <a:endParaRPr lang="en-US"/>
          </a:p>
        </p:txBody>
      </p:sp>
      <p:sp>
        <p:nvSpPr>
          <p:cNvPr id="190466" name="Rectangle 2"/>
          <p:cNvSpPr>
            <a:spLocks noGrp="1" noChangeArrowheads="1"/>
          </p:cNvSpPr>
          <p:nvPr>
            <p:ph type="title"/>
          </p:nvPr>
        </p:nvSpPr>
        <p:spPr>
          <a:xfrm>
            <a:off x="714375" y="0"/>
            <a:ext cx="7772400" cy="533400"/>
          </a:xfrm>
        </p:spPr>
        <p:txBody>
          <a:bodyPr>
            <a:normAutofit fontScale="90000"/>
          </a:bodyPr>
          <a:lstStyle/>
          <a:p>
            <a:pPr eaLnBrk="1" fontAlgn="auto" hangingPunct="1">
              <a:spcAft>
                <a:spcPts val="0"/>
              </a:spcAft>
              <a:defRPr/>
            </a:pPr>
            <a:r>
              <a:rPr lang="el-GR">
                <a:solidFill>
                  <a:srgbClr val="FF6600"/>
                </a:solidFill>
              </a:rPr>
              <a:t>Παράδειγμα – </a:t>
            </a:r>
            <a:r>
              <a:rPr lang="en-US">
                <a:solidFill>
                  <a:srgbClr val="FF6600"/>
                </a:solidFill>
              </a:rPr>
              <a:t>Six Cities Study</a:t>
            </a:r>
          </a:p>
        </p:txBody>
      </p:sp>
      <p:graphicFrame>
        <p:nvGraphicFramePr>
          <p:cNvPr id="190467" name="Group 3"/>
          <p:cNvGraphicFramePr>
            <a:graphicFrameLocks noGrp="1"/>
          </p:cNvGraphicFramePr>
          <p:nvPr>
            <p:ph idx="1"/>
            <p:extLst>
              <p:ext uri="{D42A27DB-BD31-4B8C-83A1-F6EECF244321}">
                <p14:modId xmlns:p14="http://schemas.microsoft.com/office/powerpoint/2010/main" val="43015857"/>
              </p:ext>
            </p:extLst>
          </p:nvPr>
        </p:nvGraphicFramePr>
        <p:xfrm>
          <a:off x="196850" y="533400"/>
          <a:ext cx="6203950" cy="4337067"/>
        </p:xfrm>
        <a:graphic>
          <a:graphicData uri="http://schemas.openxmlformats.org/drawingml/2006/table">
            <a:tbl>
              <a:tblPr/>
              <a:tblGrid>
                <a:gridCol w="2589668">
                  <a:extLst>
                    <a:ext uri="{9D8B030D-6E8A-4147-A177-3AD203B41FA5}">
                      <a16:colId xmlns:a16="http://schemas.microsoft.com/office/drawing/2014/main" val="20000"/>
                    </a:ext>
                  </a:extLst>
                </a:gridCol>
                <a:gridCol w="1762498">
                  <a:extLst>
                    <a:ext uri="{9D8B030D-6E8A-4147-A177-3AD203B41FA5}">
                      <a16:colId xmlns:a16="http://schemas.microsoft.com/office/drawing/2014/main" val="20001"/>
                    </a:ext>
                  </a:extLst>
                </a:gridCol>
                <a:gridCol w="1851784">
                  <a:extLst>
                    <a:ext uri="{9D8B030D-6E8A-4147-A177-3AD203B41FA5}">
                      <a16:colId xmlns:a16="http://schemas.microsoft.com/office/drawing/2014/main" val="20002"/>
                    </a:ext>
                  </a:extLst>
                </a:gridCol>
              </a:tblGrid>
              <a:tr h="7638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Θάνατος</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Ναι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Ανθρωποχρόνος</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596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πιο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Steubenville, Ohio</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291</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17914</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418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λιγότερο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Portage, Wisconsin</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21618</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30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523</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39532</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442567257"/>
              </p:ext>
            </p:extLst>
          </p:nvPr>
        </p:nvGraphicFramePr>
        <p:xfrm>
          <a:off x="6450012" y="533400"/>
          <a:ext cx="1779588" cy="4267110"/>
        </p:xfrm>
        <a:graphic>
          <a:graphicData uri="http://schemas.openxmlformats.org/drawingml/2006/table">
            <a:tbl>
              <a:tblPr/>
              <a:tblGrid>
                <a:gridCol w="1779588">
                  <a:extLst>
                    <a:ext uri="{9D8B030D-6E8A-4147-A177-3AD203B41FA5}">
                      <a16:colId xmlns:a16="http://schemas.microsoft.com/office/drawing/2014/main" val="20000"/>
                    </a:ext>
                  </a:extLst>
                </a:gridCol>
              </a:tblGrid>
              <a:tr h="74866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Ρυθμός Επίπτωσης</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49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291/17914 = 16.24/1000 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05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232/21618 = 10.73/1000 </a:t>
                      </a:r>
                      <a:r>
                        <a:rPr kumimoji="0" lang="el-GR" sz="1600" b="1" i="0" u="none" strike="noStrike" cap="none" normalizeH="0" baseline="0" err="1">
                          <a:ln>
                            <a:noFill/>
                          </a:ln>
                          <a:solidFill>
                            <a:schemeClr val="tx1"/>
                          </a:solidFill>
                          <a:effectLst>
                            <a:outerShdw blurRad="38100" dist="38100" dir="2700000" algn="tl">
                              <a:srgbClr val="000000"/>
                            </a:outerShdw>
                          </a:effectLst>
                          <a:latin typeface="Tahoma" pitchFamily="34" charset="0"/>
                        </a:rPr>
                        <a:t>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291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523/39532 = 13.23/1000 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TextBox 7"/>
          <p:cNvSpPr txBox="1"/>
          <p:nvPr/>
        </p:nvSpPr>
        <p:spPr>
          <a:xfrm>
            <a:off x="152400" y="5257800"/>
            <a:ext cx="7426325" cy="369888"/>
          </a:xfrm>
          <a:prstGeom prst="rect">
            <a:avLst/>
          </a:prstGeom>
          <a:noFill/>
        </p:spPr>
        <p:txBody>
          <a:bodyPr wrap="none">
            <a:spAutoFit/>
          </a:bodyPr>
          <a:lstStyle/>
          <a:p>
            <a:pPr>
              <a:defRPr/>
            </a:pPr>
            <a:r>
              <a:rPr lang="en-US">
                <a:effectLst>
                  <a:outerShdw blurRad="38100" dist="38100" dir="2700000" algn="tl">
                    <a:srgbClr val="000000">
                      <a:alpha val="43137"/>
                    </a:srgbClr>
                  </a:outerShdw>
                </a:effectLst>
                <a:latin typeface="+mn-lt"/>
              </a:rPr>
              <a:t>RD = IRe – IRu = 16.24/1000 - 10.73/1000 = 5.51/1000 </a:t>
            </a:r>
            <a:r>
              <a:rPr lang="el-GR">
                <a:effectLst>
                  <a:outerShdw blurRad="38100" dist="38100" dir="2700000" algn="tl">
                    <a:srgbClr val="000000">
                      <a:alpha val="43137"/>
                    </a:srgbClr>
                  </a:outerShdw>
                </a:effectLst>
                <a:latin typeface="+mn-lt"/>
              </a:rPr>
              <a:t>ανθρωποέτη</a:t>
            </a:r>
          </a:p>
        </p:txBody>
      </p:sp>
      <p:sp>
        <p:nvSpPr>
          <p:cNvPr id="9" name="TextBox 8"/>
          <p:cNvSpPr txBox="1"/>
          <p:nvPr/>
        </p:nvSpPr>
        <p:spPr>
          <a:xfrm>
            <a:off x="228600" y="5791200"/>
            <a:ext cx="1895071" cy="369332"/>
          </a:xfrm>
          <a:prstGeom prst="rect">
            <a:avLst/>
          </a:prstGeom>
          <a:noFill/>
        </p:spPr>
        <p:txBody>
          <a:bodyPr wrap="none">
            <a:spAutoFit/>
          </a:bodyPr>
          <a:lstStyle/>
          <a:p>
            <a:pPr>
              <a:defRPr/>
            </a:pPr>
            <a:r>
              <a:rPr lang="el-GR">
                <a:effectLst>
                  <a:outerShdw blurRad="38100" dist="38100" dir="2700000" algn="tl">
                    <a:srgbClr val="000000">
                      <a:alpha val="43137"/>
                    </a:srgbClr>
                  </a:outerShdw>
                </a:effectLst>
                <a:latin typeface="+mn-lt"/>
              </a:rPr>
              <a:t>Ερμηνεία ??????</a:t>
            </a:r>
          </a:p>
        </p:txBody>
      </p:sp>
    </p:spTree>
    <p:extLst>
      <p:ext uri="{BB962C8B-B14F-4D97-AF65-F5344CB8AC3E}">
        <p14:creationId xmlns:p14="http://schemas.microsoft.com/office/powerpoint/2010/main" val="2637543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A0904E19-31A2-4031-85C4-B94C019CAE3B}" type="slidenum">
              <a:rPr lang="en-US"/>
              <a:pPr>
                <a:defRPr/>
              </a:pPr>
              <a:t>47</a:t>
            </a:fld>
            <a:endParaRPr lang="en-US"/>
          </a:p>
        </p:txBody>
      </p:sp>
      <p:sp>
        <p:nvSpPr>
          <p:cNvPr id="230404" name="Rectangle 4"/>
          <p:cNvSpPr>
            <a:spLocks noChangeArrowheads="1"/>
          </p:cNvSpPr>
          <p:nvPr/>
        </p:nvSpPr>
        <p:spPr bwMode="auto">
          <a:xfrm>
            <a:off x="34925" y="76200"/>
            <a:ext cx="9032875" cy="95408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a:solidFill>
                  <a:srgbClr val="FF6600"/>
                </a:solidFill>
                <a:effectLst>
                  <a:outerShdw blurRad="38100" dist="38100" dir="2700000" algn="tl">
                    <a:srgbClr val="000000">
                      <a:alpha val="43137"/>
                    </a:srgbClr>
                  </a:outerShdw>
                </a:effectLst>
                <a:latin typeface="+mn-lt"/>
              </a:rPr>
              <a:t>ΑΠΟΛΥΤΟΙ ΔΕΙΚΤΕΣ ΣΥΓΚΡΙΣΗΣ ΓΙΑ Τον ΠΛΗΘΥΣΜΟ</a:t>
            </a:r>
            <a:endParaRPr lang="en-US" sz="2800" b="1">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7" name="TextBox 6"/>
          <p:cNvSpPr txBox="1"/>
          <p:nvPr/>
        </p:nvSpPr>
        <p:spPr>
          <a:xfrm>
            <a:off x="152400" y="990600"/>
            <a:ext cx="8839200" cy="2586038"/>
          </a:xfrm>
          <a:prstGeom prst="rect">
            <a:avLst/>
          </a:prstGeom>
          <a:noFill/>
        </p:spPr>
        <p:txBody>
          <a:bodyPr>
            <a:spAutoFit/>
          </a:bodyPr>
          <a:lstStyle/>
          <a:p>
            <a:pPr>
              <a:defRPr/>
            </a:pPr>
            <a:r>
              <a:rPr lang="en-US" b="1" u="sng">
                <a:latin typeface="+mn-lt"/>
              </a:rPr>
              <a:t>1</a:t>
            </a:r>
            <a:r>
              <a:rPr lang="el-GR" b="1" u="sng" baseline="30000">
                <a:latin typeface="+mn-lt"/>
              </a:rPr>
              <a:t>ος</a:t>
            </a:r>
            <a:r>
              <a:rPr lang="el-GR" b="1" u="sng">
                <a:latin typeface="+mn-lt"/>
              </a:rPr>
              <a:t> τρόπος</a:t>
            </a:r>
            <a:r>
              <a:rPr lang="en-US" b="1" u="sng">
                <a:latin typeface="+mn-lt"/>
              </a:rPr>
              <a:t>: Population Risk Difference = PRD = Rt – Ru</a:t>
            </a:r>
            <a:endParaRPr lang="el-GR" b="1" u="sng">
              <a:latin typeface="+mn-lt"/>
            </a:endParaRPr>
          </a:p>
          <a:p>
            <a:pPr>
              <a:defRPr/>
            </a:pPr>
            <a:endParaRPr lang="en-US">
              <a:latin typeface="+mn-lt"/>
            </a:endParaRPr>
          </a:p>
          <a:p>
            <a:pPr>
              <a:defRPr/>
            </a:pPr>
            <a:r>
              <a:rPr lang="en-US" b="1">
                <a:latin typeface="+mn-lt"/>
              </a:rPr>
              <a:t>Rt</a:t>
            </a:r>
            <a:r>
              <a:rPr lang="en-US">
                <a:latin typeface="+mn-lt"/>
              </a:rPr>
              <a:t> = </a:t>
            </a:r>
            <a:r>
              <a:rPr lang="el-GR">
                <a:latin typeface="+mn-lt"/>
              </a:rPr>
              <a:t>Επίπτωση (αθροιστική, ρυθμός) ή Επιπολασμός (ό,τι από όλα έχει εκτιμηθεί) στον συνολικό πληθυσμό</a:t>
            </a:r>
            <a:endParaRPr lang="en-US">
              <a:latin typeface="+mn-lt"/>
            </a:endParaRPr>
          </a:p>
          <a:p>
            <a:pPr>
              <a:defRPr/>
            </a:pPr>
            <a:r>
              <a:rPr lang="en-US" b="1">
                <a:latin typeface="+mn-lt"/>
              </a:rPr>
              <a:t>Ru</a:t>
            </a:r>
            <a:r>
              <a:rPr lang="en-US">
                <a:latin typeface="+mn-lt"/>
              </a:rPr>
              <a:t> </a:t>
            </a:r>
            <a:r>
              <a:rPr lang="el-GR">
                <a:latin typeface="+mn-lt"/>
              </a:rPr>
              <a:t>= Επίπτωση (αθροιστική, ρυθμός) ή Επιπολασμός (ό,τι από όλα έχει εκτιμηθεί) στους μη-εκτεθέντες</a:t>
            </a:r>
          </a:p>
          <a:p>
            <a:pPr>
              <a:defRPr/>
            </a:pPr>
            <a:endParaRPr lang="el-GR">
              <a:latin typeface="+mn-lt"/>
            </a:endParaRPr>
          </a:p>
          <a:p>
            <a:pPr>
              <a:defRPr/>
            </a:pPr>
            <a:r>
              <a:rPr lang="el-GR">
                <a:latin typeface="+mn-lt"/>
              </a:rPr>
              <a:t>Ο δείκτης μέτρησης συχνότητας νόσου θα πρέπει να είναι ο ίδιος στον υπολογισμό των </a:t>
            </a:r>
            <a:r>
              <a:rPr lang="en-US">
                <a:latin typeface="+mn-lt"/>
              </a:rPr>
              <a:t>Rt, Ru</a:t>
            </a:r>
          </a:p>
        </p:txBody>
      </p:sp>
      <p:sp>
        <p:nvSpPr>
          <p:cNvPr id="6" name="TextBox 5"/>
          <p:cNvSpPr txBox="1"/>
          <p:nvPr/>
        </p:nvSpPr>
        <p:spPr>
          <a:xfrm>
            <a:off x="228600" y="3581400"/>
            <a:ext cx="8305800" cy="1200329"/>
          </a:xfrm>
          <a:prstGeom prst="rect">
            <a:avLst/>
          </a:prstGeom>
          <a:noFill/>
        </p:spPr>
        <p:txBody>
          <a:bodyPr>
            <a:spAutoFit/>
          </a:bodyPr>
          <a:lstStyle/>
          <a:p>
            <a:pPr>
              <a:defRPr/>
            </a:pPr>
            <a:r>
              <a:rPr lang="en-US" b="1" u="sng">
                <a:latin typeface="+mn-lt"/>
              </a:rPr>
              <a:t>2</a:t>
            </a:r>
            <a:r>
              <a:rPr lang="el-GR" b="1" u="sng" baseline="30000">
                <a:latin typeface="+mn-lt"/>
              </a:rPr>
              <a:t>ος</a:t>
            </a:r>
            <a:r>
              <a:rPr lang="el-GR" b="1" u="sng">
                <a:latin typeface="+mn-lt"/>
              </a:rPr>
              <a:t> τρόπος</a:t>
            </a:r>
            <a:r>
              <a:rPr lang="en-US" b="1" u="sng">
                <a:latin typeface="+mn-lt"/>
              </a:rPr>
              <a:t>: Population Risk Difference = PRD = RD x Pe</a:t>
            </a:r>
          </a:p>
          <a:p>
            <a:pPr>
              <a:defRPr/>
            </a:pPr>
            <a:endParaRPr lang="en-US" b="1">
              <a:latin typeface="+mn-lt"/>
            </a:endParaRPr>
          </a:p>
          <a:p>
            <a:pPr>
              <a:defRPr/>
            </a:pPr>
            <a:r>
              <a:rPr lang="en-US" b="1">
                <a:latin typeface="+mn-lt"/>
              </a:rPr>
              <a:t>RD</a:t>
            </a:r>
            <a:r>
              <a:rPr lang="en-US">
                <a:latin typeface="+mn-lt"/>
              </a:rPr>
              <a:t> = Risk difference </a:t>
            </a:r>
            <a:r>
              <a:rPr lang="el-GR">
                <a:latin typeface="+mn-lt"/>
              </a:rPr>
              <a:t>στους εκτεθειμένους,</a:t>
            </a:r>
          </a:p>
          <a:p>
            <a:pPr>
              <a:defRPr/>
            </a:pPr>
            <a:r>
              <a:rPr lang="en-US" b="1">
                <a:latin typeface="+mn-lt"/>
              </a:rPr>
              <a:t>Pe </a:t>
            </a:r>
            <a:r>
              <a:rPr lang="el-GR">
                <a:latin typeface="+mn-lt"/>
              </a:rPr>
              <a:t>= % του πληθυσμού εκτεθειμένοι στον παράγοντα</a:t>
            </a:r>
            <a:endParaRPr lang="en-US">
              <a:latin typeface="+mn-lt"/>
            </a:endParaRPr>
          </a:p>
        </p:txBody>
      </p:sp>
      <p:sp>
        <p:nvSpPr>
          <p:cNvPr id="8" name="TextBox 7"/>
          <p:cNvSpPr txBox="1"/>
          <p:nvPr/>
        </p:nvSpPr>
        <p:spPr>
          <a:xfrm>
            <a:off x="169606" y="4826675"/>
            <a:ext cx="8839200" cy="2031325"/>
          </a:xfrm>
          <a:prstGeom prst="rect">
            <a:avLst/>
          </a:prstGeom>
          <a:noFill/>
        </p:spPr>
        <p:txBody>
          <a:bodyPr>
            <a:spAutoFit/>
          </a:bodyPr>
          <a:lstStyle/>
          <a:p>
            <a:pPr>
              <a:defRPr/>
            </a:pPr>
            <a:r>
              <a:rPr lang="en-US" b="1" err="1">
                <a:latin typeface="+mn-lt"/>
              </a:rPr>
              <a:t>Rt</a:t>
            </a:r>
            <a:r>
              <a:rPr lang="el-GR" b="1">
                <a:latin typeface="+mn-lt"/>
              </a:rPr>
              <a:t>, </a:t>
            </a:r>
            <a:r>
              <a:rPr lang="en-US" b="1" err="1">
                <a:latin typeface="+mn-lt"/>
              </a:rPr>
              <a:t>Pe</a:t>
            </a:r>
            <a:r>
              <a:rPr lang="el-GR" b="1">
                <a:latin typeface="+mn-lt"/>
              </a:rPr>
              <a:t> </a:t>
            </a:r>
            <a:r>
              <a:rPr lang="el-GR">
                <a:latin typeface="+mn-lt"/>
              </a:rPr>
              <a:t>υπολογίζονται είτε από τον πληθυσμό της μελέτης (χρειάζεται προσοχή) είτε από πληροφορία από τον γενικό πληθυσμό</a:t>
            </a:r>
          </a:p>
          <a:p>
            <a:pPr>
              <a:defRPr/>
            </a:pPr>
            <a:endParaRPr lang="en-US" b="1">
              <a:latin typeface="+mn-lt"/>
            </a:endParaRPr>
          </a:p>
          <a:p>
            <a:pPr>
              <a:defRPr/>
            </a:pPr>
            <a:r>
              <a:rPr lang="en-US" b="1">
                <a:latin typeface="+mn-lt"/>
              </a:rPr>
              <a:t>PRD </a:t>
            </a:r>
            <a:r>
              <a:rPr lang="en-US">
                <a:latin typeface="+mn-lt"/>
              </a:rPr>
              <a:t>= </a:t>
            </a:r>
            <a:r>
              <a:rPr lang="el-GR">
                <a:latin typeface="+mn-lt"/>
              </a:rPr>
              <a:t>Επιπλέον αριθμός περιστατικών της νόσου στον πληθυσμό που σχετίζεται με την έκθεση στον παράγοντα  - αριθμός περιστατικών νόσου που θα εξαλειφθεί στον γενικό πληθυσμό αν εξαλειφθεί η έκθεση, ή, μειωθεί στο επίπεδο της ομάδας αναφοράς </a:t>
            </a:r>
            <a:r>
              <a:rPr lang="el-GR" b="1">
                <a:solidFill>
                  <a:srgbClr val="FF6600"/>
                </a:solidFill>
                <a:latin typeface="+mn-lt"/>
              </a:rPr>
              <a:t>υπό την προϋπόθεση </a:t>
            </a:r>
            <a:r>
              <a:rPr lang="el-GR">
                <a:latin typeface="+mn-lt"/>
              </a:rPr>
              <a:t>ότι η σχέση παράγοντα-νόσου είναι αιτιολογική.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B4E3F0B0-1A00-4073-A339-EFB08BB68F48}" type="slidenum">
              <a:rPr lang="en-US"/>
              <a:pPr>
                <a:defRPr/>
              </a:pPr>
              <a:t>48</a:t>
            </a:fld>
            <a:endParaRPr lang="en-US"/>
          </a:p>
        </p:txBody>
      </p:sp>
      <p:sp>
        <p:nvSpPr>
          <p:cNvPr id="230404" name="Rectangle 4"/>
          <p:cNvSpPr>
            <a:spLocks noChangeArrowheads="1"/>
          </p:cNvSpPr>
          <p:nvPr/>
        </p:nvSpPr>
        <p:spPr bwMode="auto">
          <a:xfrm>
            <a:off x="34925" y="76200"/>
            <a:ext cx="9032875" cy="523875"/>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a:solidFill>
                  <a:srgbClr val="FF6600"/>
                </a:solidFill>
                <a:effectLst>
                  <a:outerShdw blurRad="38100" dist="38100" dir="2700000" algn="tl">
                    <a:srgbClr val="000000">
                      <a:alpha val="43137"/>
                    </a:srgbClr>
                  </a:outerShdw>
                </a:effectLst>
                <a:latin typeface="+mn-lt"/>
              </a:rPr>
              <a:t>ΙΔΙΟΤΗΤΕΣ - ΧΡΗΣΙΜΟΤΗΤΑ ΤΟΥ </a:t>
            </a:r>
            <a:r>
              <a:rPr lang="en-US" sz="2800" b="1">
                <a:solidFill>
                  <a:srgbClr val="FF6600"/>
                </a:solidFill>
                <a:effectLst>
                  <a:outerShdw blurRad="38100" dist="38100" dir="2700000" algn="tl">
                    <a:srgbClr val="000000">
                      <a:alpha val="43137"/>
                    </a:srgbClr>
                  </a:outerShdw>
                </a:effectLst>
                <a:latin typeface="+mn-lt"/>
              </a:rPr>
              <a:t>PRD</a:t>
            </a: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7" name="TextBox 6"/>
          <p:cNvSpPr txBox="1"/>
          <p:nvPr/>
        </p:nvSpPr>
        <p:spPr>
          <a:xfrm>
            <a:off x="415636" y="3810000"/>
            <a:ext cx="8022899" cy="1200329"/>
          </a:xfrm>
          <a:prstGeom prst="rect">
            <a:avLst/>
          </a:prstGeom>
          <a:noFill/>
        </p:spPr>
        <p:txBody>
          <a:bodyPr wrap="square">
            <a:spAutoFit/>
          </a:bodyPr>
          <a:lstStyle/>
          <a:p>
            <a:pPr>
              <a:defRPr/>
            </a:pPr>
            <a:r>
              <a:rPr lang="en-US" b="1" u="sng" dirty="0">
                <a:solidFill>
                  <a:srgbClr val="FF6600"/>
                </a:solidFill>
                <a:effectLst>
                  <a:outerShdw blurRad="38100" dist="38100" dir="2700000" algn="tl">
                    <a:srgbClr val="000000">
                      <a:alpha val="43137"/>
                    </a:srgbClr>
                  </a:outerShdw>
                </a:effectLst>
                <a:latin typeface="+mn-lt"/>
              </a:rPr>
              <a:t>PRD: </a:t>
            </a:r>
            <a:r>
              <a:rPr lang="el-GR" b="1" dirty="0">
                <a:solidFill>
                  <a:srgbClr val="FF6600"/>
                </a:solidFill>
                <a:effectLst>
                  <a:outerShdw blurRad="38100" dist="38100" dir="2700000" algn="tl">
                    <a:srgbClr val="000000">
                      <a:alpha val="43137"/>
                    </a:srgbClr>
                  </a:outerShdw>
                </a:effectLst>
                <a:latin typeface="+mn-lt"/>
              </a:rPr>
              <a:t>Ποιες εκθέσεις είναι περισσότερο σημαντικές σε έναν πληθυσμό (εκείνες με μεγαλύτερο </a:t>
            </a:r>
            <a:r>
              <a:rPr lang="en-US" b="1" dirty="0">
                <a:solidFill>
                  <a:srgbClr val="FF6600"/>
                </a:solidFill>
                <a:effectLst>
                  <a:outerShdw blurRad="38100" dist="38100" dir="2700000" algn="tl">
                    <a:srgbClr val="000000">
                      <a:alpha val="43137"/>
                    </a:srgbClr>
                  </a:outerShdw>
                </a:effectLst>
                <a:latin typeface="+mn-lt"/>
              </a:rPr>
              <a:t>PRD) – </a:t>
            </a:r>
            <a:r>
              <a:rPr lang="el-GR" b="1" dirty="0">
                <a:solidFill>
                  <a:srgbClr val="FF6600"/>
                </a:solidFill>
                <a:effectLst>
                  <a:outerShdw blurRad="38100" dist="38100" dir="2700000" algn="tl">
                    <a:srgbClr val="000000">
                      <a:alpha val="43137"/>
                    </a:srgbClr>
                  </a:outerShdw>
                </a:effectLst>
                <a:latin typeface="+mn-lt"/>
              </a:rPr>
              <a:t>Χρήσιμο για τους λειτουργούς Δημόσιας Υγείας</a:t>
            </a:r>
          </a:p>
          <a:p>
            <a:pPr>
              <a:defRPr/>
            </a:pPr>
            <a:endParaRPr lang="el-GR" b="1" dirty="0">
              <a:solidFill>
                <a:srgbClr val="FF6600"/>
              </a:solidFill>
              <a:effectLst>
                <a:outerShdw blurRad="38100" dist="38100" dir="2700000" algn="tl">
                  <a:srgbClr val="000000">
                    <a:alpha val="43137"/>
                  </a:srgbClr>
                </a:outerShdw>
              </a:effectLst>
              <a:latin typeface="+mn-lt"/>
            </a:endParaRPr>
          </a:p>
        </p:txBody>
      </p:sp>
      <p:sp>
        <p:nvSpPr>
          <p:cNvPr id="6" name="TextBox 5"/>
          <p:cNvSpPr txBox="1"/>
          <p:nvPr/>
        </p:nvSpPr>
        <p:spPr>
          <a:xfrm>
            <a:off x="132735" y="914400"/>
            <a:ext cx="8305800" cy="1477963"/>
          </a:xfrm>
          <a:prstGeom prst="rect">
            <a:avLst/>
          </a:prstGeom>
          <a:noFill/>
        </p:spPr>
        <p:txBody>
          <a:bodyPr>
            <a:spAutoFit/>
          </a:bodyPr>
          <a:lstStyle/>
          <a:p>
            <a:pPr>
              <a:defRPr/>
            </a:pPr>
            <a:r>
              <a:rPr lang="en-US" b="1">
                <a:latin typeface="+mn-lt"/>
              </a:rPr>
              <a:t>PRD = RD x Pe</a:t>
            </a:r>
          </a:p>
          <a:p>
            <a:pPr>
              <a:defRPr/>
            </a:pPr>
            <a:r>
              <a:rPr lang="el-GR" b="1" u="sng">
                <a:latin typeface="+mn-lt"/>
              </a:rPr>
              <a:t>Σπάνια έκθεση</a:t>
            </a:r>
            <a:r>
              <a:rPr lang="el-GR" b="1">
                <a:latin typeface="+mn-lt"/>
              </a:rPr>
              <a:t> </a:t>
            </a:r>
            <a:r>
              <a:rPr lang="el-GR" b="1">
                <a:latin typeface="+mn-lt"/>
                <a:sym typeface="Wingdings" pitchFamily="2" charset="2"/>
              </a:rPr>
              <a:t> </a:t>
            </a:r>
            <a:r>
              <a:rPr lang="en-US" b="1">
                <a:latin typeface="+mn-lt"/>
              </a:rPr>
              <a:t>Pe </a:t>
            </a:r>
            <a:r>
              <a:rPr lang="el-GR" b="1">
                <a:latin typeface="+mn-lt"/>
              </a:rPr>
              <a:t>μικρό </a:t>
            </a:r>
            <a:r>
              <a:rPr lang="el-GR" b="1">
                <a:latin typeface="+mn-lt"/>
                <a:sym typeface="Wingdings" pitchFamily="2" charset="2"/>
              </a:rPr>
              <a:t> </a:t>
            </a:r>
            <a:r>
              <a:rPr lang="en-US" b="1">
                <a:latin typeface="+mn-lt"/>
                <a:sym typeface="Wingdings" pitchFamily="2" charset="2"/>
              </a:rPr>
              <a:t>PRD </a:t>
            </a:r>
            <a:r>
              <a:rPr lang="el-GR" b="1">
                <a:latin typeface="+mn-lt"/>
                <a:sym typeface="Wingdings" pitchFamily="2" charset="2"/>
              </a:rPr>
              <a:t>μικρό έστω και αν το </a:t>
            </a:r>
            <a:r>
              <a:rPr lang="en-US" b="1">
                <a:latin typeface="+mn-lt"/>
              </a:rPr>
              <a:t>RD </a:t>
            </a:r>
            <a:r>
              <a:rPr lang="el-GR" b="1">
                <a:latin typeface="+mn-lt"/>
              </a:rPr>
              <a:t>είναι </a:t>
            </a:r>
            <a:r>
              <a:rPr lang="el-GR" b="1">
                <a:latin typeface="+mn-lt"/>
                <a:sym typeface="Wingdings" pitchFamily="2" charset="2"/>
              </a:rPr>
              <a:t>μεγάλο</a:t>
            </a:r>
          </a:p>
          <a:p>
            <a:pPr>
              <a:defRPr/>
            </a:pPr>
            <a:r>
              <a:rPr lang="el-GR" b="1" u="sng">
                <a:latin typeface="+mn-lt"/>
              </a:rPr>
              <a:t>Συχνή έκθεση</a:t>
            </a:r>
            <a:r>
              <a:rPr lang="el-GR" b="1">
                <a:latin typeface="+mn-lt"/>
              </a:rPr>
              <a:t> </a:t>
            </a:r>
            <a:r>
              <a:rPr lang="el-GR" b="1">
                <a:latin typeface="+mn-lt"/>
                <a:sym typeface="Wingdings" pitchFamily="2" charset="2"/>
              </a:rPr>
              <a:t> </a:t>
            </a:r>
            <a:r>
              <a:rPr lang="en-US" b="1">
                <a:latin typeface="+mn-lt"/>
              </a:rPr>
              <a:t>Pe </a:t>
            </a:r>
            <a:r>
              <a:rPr lang="el-GR" b="1">
                <a:latin typeface="+mn-lt"/>
              </a:rPr>
              <a:t>μεγάλο </a:t>
            </a:r>
            <a:r>
              <a:rPr lang="el-GR" b="1">
                <a:latin typeface="+mn-lt"/>
                <a:sym typeface="Wingdings" pitchFamily="2" charset="2"/>
              </a:rPr>
              <a:t> </a:t>
            </a:r>
            <a:r>
              <a:rPr lang="en-US" b="1">
                <a:latin typeface="+mn-lt"/>
                <a:sym typeface="Wingdings" pitchFamily="2" charset="2"/>
              </a:rPr>
              <a:t>PRD </a:t>
            </a:r>
            <a:r>
              <a:rPr lang="el-GR" b="1">
                <a:latin typeface="+mn-lt"/>
                <a:sym typeface="Wingdings" pitchFamily="2" charset="2"/>
              </a:rPr>
              <a:t>μεγάλο έστω και αν </a:t>
            </a:r>
            <a:r>
              <a:rPr lang="el-GR" b="1">
                <a:sym typeface="Wingdings" pitchFamily="2" charset="2"/>
              </a:rPr>
              <a:t>το </a:t>
            </a:r>
            <a:r>
              <a:rPr lang="en-US" b="1"/>
              <a:t>RD </a:t>
            </a:r>
            <a:r>
              <a:rPr lang="el-GR" b="1"/>
              <a:t>είναι</a:t>
            </a:r>
            <a:r>
              <a:rPr lang="en-US" b="1">
                <a:latin typeface="+mn-lt"/>
              </a:rPr>
              <a:t> </a:t>
            </a:r>
            <a:r>
              <a:rPr lang="el-GR" b="1">
                <a:latin typeface="+mn-lt"/>
                <a:sym typeface="Wingdings" pitchFamily="2" charset="2"/>
              </a:rPr>
              <a:t>μικρό</a:t>
            </a:r>
          </a:p>
          <a:p>
            <a:pPr>
              <a:defRPr/>
            </a:pPr>
            <a:endParaRPr lang="el-GR" b="1">
              <a:latin typeface="+mn-lt"/>
              <a:sym typeface="Wingdings" pitchFamily="2" charset="2"/>
            </a:endParaRPr>
          </a:p>
          <a:p>
            <a:pPr>
              <a:defRPr/>
            </a:pPr>
            <a:endParaRPr lang="en-US" b="1">
              <a:latin typeface="+mn-lt"/>
            </a:endParaRPr>
          </a:p>
        </p:txBody>
      </p:sp>
      <p:sp>
        <p:nvSpPr>
          <p:cNvPr id="13" name="TextBox 12"/>
          <p:cNvSpPr txBox="1"/>
          <p:nvPr/>
        </p:nvSpPr>
        <p:spPr>
          <a:xfrm>
            <a:off x="152400" y="2392363"/>
            <a:ext cx="8839200" cy="369888"/>
          </a:xfrm>
          <a:prstGeom prst="rect">
            <a:avLst/>
          </a:prstGeom>
          <a:noFill/>
        </p:spPr>
        <p:txBody>
          <a:bodyPr>
            <a:spAutoFit/>
          </a:bodyPr>
          <a:lstStyle/>
          <a:p>
            <a:pPr>
              <a:defRPr/>
            </a:pPr>
            <a:r>
              <a:rPr lang="en-US" b="1">
                <a:latin typeface="+mn-lt"/>
              </a:rPr>
              <a:t>PRD </a:t>
            </a:r>
            <a:r>
              <a:rPr lang="el-GR" b="1" u="sng">
                <a:latin typeface="+mn-lt"/>
              </a:rPr>
              <a:t>&lt;</a:t>
            </a:r>
            <a:r>
              <a:rPr lang="el-GR" b="1">
                <a:latin typeface="+mn-lt"/>
              </a:rPr>
              <a:t> </a:t>
            </a:r>
            <a:r>
              <a:rPr lang="en-US" b="1">
                <a:latin typeface="+mn-lt"/>
              </a:rPr>
              <a:t>RD</a:t>
            </a:r>
            <a:endParaRPr lang="el-GR">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A73651CA-5D08-4851-AEC9-D323FB3D3D84}" type="slidenum">
              <a:rPr lang="en-US" smtClean="0"/>
              <a:pPr>
                <a:defRPr/>
              </a:pPr>
              <a:t>49</a:t>
            </a:fld>
            <a:endParaRPr lang="en-US"/>
          </a:p>
        </p:txBody>
      </p:sp>
      <p:sp>
        <p:nvSpPr>
          <p:cNvPr id="190466" name="Rectangle 2"/>
          <p:cNvSpPr>
            <a:spLocks noGrp="1" noChangeArrowheads="1"/>
          </p:cNvSpPr>
          <p:nvPr>
            <p:ph type="title"/>
          </p:nvPr>
        </p:nvSpPr>
        <p:spPr>
          <a:xfrm>
            <a:off x="714375" y="0"/>
            <a:ext cx="7772400" cy="533400"/>
          </a:xfrm>
        </p:spPr>
        <p:txBody>
          <a:bodyPr>
            <a:normAutofit fontScale="90000"/>
          </a:bodyPr>
          <a:lstStyle/>
          <a:p>
            <a:pPr eaLnBrk="1" fontAlgn="auto" hangingPunct="1">
              <a:spcAft>
                <a:spcPts val="0"/>
              </a:spcAft>
              <a:defRPr/>
            </a:pPr>
            <a:r>
              <a:rPr lang="el-GR">
                <a:solidFill>
                  <a:srgbClr val="FF6600"/>
                </a:solidFill>
              </a:rPr>
              <a:t>Παράδειγμα – </a:t>
            </a:r>
            <a:r>
              <a:rPr lang="en-US">
                <a:solidFill>
                  <a:srgbClr val="FF6600"/>
                </a:solidFill>
              </a:rPr>
              <a:t>Six Cities Study</a:t>
            </a:r>
          </a:p>
        </p:txBody>
      </p:sp>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sp>
        <p:nvSpPr>
          <p:cNvPr id="8" name="TextBox 7"/>
          <p:cNvSpPr txBox="1"/>
          <p:nvPr/>
        </p:nvSpPr>
        <p:spPr>
          <a:xfrm>
            <a:off x="228600" y="1219200"/>
            <a:ext cx="7426325" cy="369888"/>
          </a:xfrm>
          <a:prstGeom prst="rect">
            <a:avLst/>
          </a:prstGeom>
          <a:noFill/>
        </p:spPr>
        <p:txBody>
          <a:bodyPr wrap="none">
            <a:spAutoFit/>
          </a:bodyPr>
          <a:lstStyle/>
          <a:p>
            <a:pPr>
              <a:defRPr/>
            </a:pPr>
            <a:r>
              <a:rPr lang="en-US">
                <a:effectLst>
                  <a:outerShdw blurRad="38100" dist="38100" dir="2700000" algn="tl">
                    <a:srgbClr val="000000">
                      <a:alpha val="43137"/>
                    </a:srgbClr>
                  </a:outerShdw>
                </a:effectLst>
                <a:latin typeface="+mn-lt"/>
              </a:rPr>
              <a:t>RD = IRe – IRu = 16.24/1000 - 10.73/1000 = 5.51/1000 </a:t>
            </a:r>
            <a:r>
              <a:rPr lang="el-GR">
                <a:effectLst>
                  <a:outerShdw blurRad="38100" dist="38100" dir="2700000" algn="tl">
                    <a:srgbClr val="000000">
                      <a:alpha val="43137"/>
                    </a:srgbClr>
                  </a:outerShdw>
                </a:effectLst>
                <a:latin typeface="+mn-lt"/>
              </a:rPr>
              <a:t>ανθρωποέτη</a:t>
            </a:r>
          </a:p>
        </p:txBody>
      </p:sp>
      <p:sp>
        <p:nvSpPr>
          <p:cNvPr id="9" name="TextBox 8"/>
          <p:cNvSpPr txBox="1"/>
          <p:nvPr/>
        </p:nvSpPr>
        <p:spPr>
          <a:xfrm>
            <a:off x="304800" y="1905000"/>
            <a:ext cx="8839200" cy="4247317"/>
          </a:xfrm>
          <a:prstGeom prst="rect">
            <a:avLst/>
          </a:prstGeom>
          <a:noFill/>
        </p:spPr>
        <p:txBody>
          <a:bodyPr>
            <a:spAutoFit/>
          </a:bodyPr>
          <a:lstStyle/>
          <a:p>
            <a:pPr>
              <a:defRPr/>
            </a:pPr>
            <a:r>
              <a:rPr lang="en-US" dirty="0" err="1">
                <a:latin typeface="+mn-lt"/>
              </a:rPr>
              <a:t>Pe</a:t>
            </a:r>
            <a:r>
              <a:rPr lang="el-GR" dirty="0">
                <a:latin typeface="+mn-lt"/>
              </a:rPr>
              <a:t> </a:t>
            </a:r>
            <a:r>
              <a:rPr lang="en-US" dirty="0">
                <a:latin typeface="+mn-lt"/>
              </a:rPr>
              <a:t>: </a:t>
            </a:r>
            <a:r>
              <a:rPr lang="el-GR" dirty="0">
                <a:latin typeface="+mn-lt"/>
              </a:rPr>
              <a:t>εκτίμηση από την μελέτη?</a:t>
            </a:r>
          </a:p>
          <a:p>
            <a:pPr>
              <a:defRPr/>
            </a:pPr>
            <a:endParaRPr lang="el-GR" dirty="0">
              <a:latin typeface="+mn-lt"/>
            </a:endParaRPr>
          </a:p>
          <a:p>
            <a:pPr>
              <a:defRPr/>
            </a:pPr>
            <a:r>
              <a:rPr lang="el-GR" dirty="0">
                <a:latin typeface="+mn-lt"/>
              </a:rPr>
              <a:t>Έστω </a:t>
            </a:r>
            <a:r>
              <a:rPr lang="en-US" dirty="0" err="1">
                <a:latin typeface="+mn-lt"/>
              </a:rPr>
              <a:t>Pe</a:t>
            </a:r>
            <a:r>
              <a:rPr lang="en-US" dirty="0">
                <a:latin typeface="+mn-lt"/>
              </a:rPr>
              <a:t> = 10% </a:t>
            </a:r>
            <a:r>
              <a:rPr lang="el-GR" dirty="0">
                <a:latin typeface="+mn-lt"/>
              </a:rPr>
              <a:t>στον γενικό πληθυσμό των ΗΠΑ</a:t>
            </a:r>
          </a:p>
          <a:p>
            <a:pPr>
              <a:defRPr/>
            </a:pPr>
            <a:endParaRPr lang="el-GR" dirty="0">
              <a:latin typeface="+mn-lt"/>
            </a:endParaRPr>
          </a:p>
          <a:p>
            <a:pPr>
              <a:defRPr/>
            </a:pPr>
            <a:r>
              <a:rPr lang="en-US" dirty="0">
                <a:latin typeface="+mn-lt"/>
              </a:rPr>
              <a:t>PRD = RD x </a:t>
            </a:r>
            <a:r>
              <a:rPr lang="en-US" dirty="0" err="1">
                <a:latin typeface="+mn-lt"/>
              </a:rPr>
              <a:t>Pe</a:t>
            </a:r>
            <a:r>
              <a:rPr lang="en-US" dirty="0">
                <a:latin typeface="+mn-lt"/>
              </a:rPr>
              <a:t> = 5.51/1000 </a:t>
            </a:r>
            <a:r>
              <a:rPr lang="el-GR" dirty="0" err="1">
                <a:latin typeface="+mn-lt"/>
              </a:rPr>
              <a:t>ανθρωποέτη</a:t>
            </a:r>
            <a:r>
              <a:rPr lang="en-US" dirty="0">
                <a:latin typeface="+mn-lt"/>
              </a:rPr>
              <a:t> x 0.10 = 0.551/1000 </a:t>
            </a:r>
            <a:r>
              <a:rPr lang="el-GR" dirty="0" err="1">
                <a:latin typeface="+mn-lt"/>
              </a:rPr>
              <a:t>ανθρωποέτη</a:t>
            </a:r>
            <a:r>
              <a:rPr lang="en-US" dirty="0">
                <a:latin typeface="+mn-lt"/>
              </a:rPr>
              <a:t> </a:t>
            </a:r>
          </a:p>
          <a:p>
            <a:pPr>
              <a:defRPr/>
            </a:pPr>
            <a:endParaRPr lang="en-US" dirty="0">
              <a:latin typeface="+mn-lt"/>
            </a:endParaRPr>
          </a:p>
          <a:p>
            <a:pPr>
              <a:defRPr/>
            </a:pPr>
            <a:r>
              <a:rPr lang="en-US" dirty="0">
                <a:latin typeface="+mn-lt"/>
              </a:rPr>
              <a:t>0.551 </a:t>
            </a:r>
            <a:r>
              <a:rPr lang="el-GR" dirty="0">
                <a:latin typeface="+mn-lt"/>
              </a:rPr>
              <a:t>επιπλέον θάνατοι για κάθε </a:t>
            </a:r>
            <a:r>
              <a:rPr lang="en-US" dirty="0">
                <a:latin typeface="+mn-lt"/>
              </a:rPr>
              <a:t>1000 </a:t>
            </a:r>
            <a:r>
              <a:rPr lang="el-GR" dirty="0" err="1">
                <a:latin typeface="+mn-lt"/>
              </a:rPr>
              <a:t>ανθρωποέτη</a:t>
            </a:r>
            <a:r>
              <a:rPr lang="en-US" dirty="0">
                <a:latin typeface="+mn-lt"/>
              </a:rPr>
              <a:t> </a:t>
            </a:r>
            <a:r>
              <a:rPr lang="el-GR" dirty="0">
                <a:latin typeface="+mn-lt"/>
              </a:rPr>
              <a:t>παρακολούθησης του συνολικού πληθυσμού μπορούν να αποδοθούν στην ρύπανση (παρόμοια με αυτή της </a:t>
            </a:r>
            <a:r>
              <a:rPr lang="en-US" dirty="0">
                <a:latin typeface="+mn-lt"/>
              </a:rPr>
              <a:t>Steubenville)</a:t>
            </a:r>
            <a:endParaRPr lang="el-GR" dirty="0">
              <a:latin typeface="+mn-lt"/>
            </a:endParaRPr>
          </a:p>
          <a:p>
            <a:pPr>
              <a:defRPr/>
            </a:pPr>
            <a:endParaRPr lang="el-GR" dirty="0">
              <a:latin typeface="+mn-lt"/>
            </a:endParaRPr>
          </a:p>
          <a:p>
            <a:pPr>
              <a:defRPr/>
            </a:pPr>
            <a:r>
              <a:rPr lang="el-GR" dirty="0">
                <a:latin typeface="+mn-lt"/>
              </a:rPr>
              <a:t>Εάν </a:t>
            </a:r>
            <a:r>
              <a:rPr lang="en-US" dirty="0" err="1">
                <a:latin typeface="+mn-lt"/>
              </a:rPr>
              <a:t>Pe</a:t>
            </a:r>
            <a:r>
              <a:rPr lang="en-US" dirty="0">
                <a:latin typeface="+mn-lt"/>
              </a:rPr>
              <a:t> = </a:t>
            </a:r>
            <a:r>
              <a:rPr lang="el-GR" dirty="0">
                <a:latin typeface="+mn-lt"/>
              </a:rPr>
              <a:t>4</a:t>
            </a:r>
            <a:r>
              <a:rPr lang="en-US" dirty="0">
                <a:latin typeface="+mn-lt"/>
              </a:rPr>
              <a:t>0% </a:t>
            </a:r>
            <a:r>
              <a:rPr lang="el-GR" dirty="0">
                <a:latin typeface="+mn-lt"/>
              </a:rPr>
              <a:t>(π.χ. στον πληθυσμό της Πράγας)</a:t>
            </a:r>
          </a:p>
          <a:p>
            <a:pPr>
              <a:defRPr/>
            </a:pPr>
            <a:endParaRPr lang="el-GR" dirty="0">
              <a:latin typeface="+mn-lt"/>
            </a:endParaRPr>
          </a:p>
          <a:p>
            <a:pPr>
              <a:defRPr/>
            </a:pPr>
            <a:r>
              <a:rPr lang="en-US" dirty="0">
                <a:latin typeface="+mn-lt"/>
              </a:rPr>
              <a:t>PRD = RD x </a:t>
            </a:r>
            <a:r>
              <a:rPr lang="en-US" dirty="0" err="1">
                <a:latin typeface="+mn-lt"/>
              </a:rPr>
              <a:t>Pe</a:t>
            </a:r>
            <a:r>
              <a:rPr lang="en-US" dirty="0">
                <a:latin typeface="+mn-lt"/>
              </a:rPr>
              <a:t> = 5.51/1000 </a:t>
            </a:r>
            <a:r>
              <a:rPr lang="el-GR" dirty="0" err="1">
                <a:latin typeface="+mn-lt"/>
              </a:rPr>
              <a:t>ανθρωποέτη</a:t>
            </a:r>
            <a:r>
              <a:rPr lang="en-US" dirty="0">
                <a:latin typeface="+mn-lt"/>
              </a:rPr>
              <a:t> x 0.</a:t>
            </a:r>
            <a:r>
              <a:rPr lang="el-GR" dirty="0">
                <a:latin typeface="+mn-lt"/>
              </a:rPr>
              <a:t>4</a:t>
            </a:r>
            <a:r>
              <a:rPr lang="en-US" dirty="0">
                <a:latin typeface="+mn-lt"/>
              </a:rPr>
              <a:t>0 = </a:t>
            </a:r>
            <a:r>
              <a:rPr lang="el-GR" dirty="0">
                <a:latin typeface="+mn-lt"/>
              </a:rPr>
              <a:t>2.2</a:t>
            </a:r>
            <a:r>
              <a:rPr lang="en-US" dirty="0">
                <a:latin typeface="+mn-lt"/>
              </a:rPr>
              <a:t>/1000 </a:t>
            </a:r>
            <a:r>
              <a:rPr lang="el-GR" dirty="0" err="1">
                <a:latin typeface="+mn-lt"/>
              </a:rPr>
              <a:t>ανθρωποέτη</a:t>
            </a:r>
            <a:r>
              <a:rPr lang="en-US" dirty="0">
                <a:latin typeface="+mn-lt"/>
              </a:rPr>
              <a:t> </a:t>
            </a:r>
          </a:p>
          <a:p>
            <a:pPr>
              <a:defRPr/>
            </a:pPr>
            <a:endParaRPr lang="el-GR" dirty="0">
              <a:latin typeface="+mn-lt"/>
            </a:endParaRPr>
          </a:p>
          <a:p>
            <a:pPr>
              <a:defRPr/>
            </a:pPr>
            <a:endParaRPr lang="el-GR"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3383" y="342207"/>
            <a:ext cx="8183880" cy="1051560"/>
          </a:xfrm>
        </p:spPr>
        <p:txBody>
          <a:bodyPr>
            <a:normAutofit fontScale="90000"/>
          </a:bodyPr>
          <a:lstStyle/>
          <a:p>
            <a:r>
              <a:rPr lang="el-GR" dirty="0" smtClean="0"/>
              <a:t>Σκοπός επιδημιολογικών μελετών- Ερευνητικά ερωτήματα</a:t>
            </a:r>
            <a:endParaRPr lang="el-GR" dirty="0"/>
          </a:p>
        </p:txBody>
      </p:sp>
      <p:sp>
        <p:nvSpPr>
          <p:cNvPr id="3" name="Θέση περιεχομένου 2"/>
          <p:cNvSpPr>
            <a:spLocks noGrp="1"/>
          </p:cNvSpPr>
          <p:nvPr>
            <p:ph idx="1"/>
          </p:nvPr>
        </p:nvSpPr>
        <p:spPr>
          <a:xfrm>
            <a:off x="393383" y="1923923"/>
            <a:ext cx="8183880" cy="4187952"/>
          </a:xfrm>
        </p:spPr>
        <p:txBody>
          <a:bodyPr/>
          <a:lstStyle/>
          <a:p>
            <a:r>
              <a:rPr lang="el-GR" sz="2400" dirty="0"/>
              <a:t>Πώς μετράμε τη συχνότητα των εκβάσεων υγείας;</a:t>
            </a:r>
          </a:p>
          <a:p>
            <a:r>
              <a:rPr lang="el-GR" sz="2400" dirty="0"/>
              <a:t>Πώς μπορώ να εκτιμήσω το νοσολογικό φορτίο σε έναν πληθυσμό;</a:t>
            </a:r>
          </a:p>
          <a:p>
            <a:r>
              <a:rPr lang="el-GR" sz="2400" dirty="0"/>
              <a:t>Πώς σχεδιάζουμε μελέτες για να προσδιορίσουμε εάν μια έκθεση σχετίζεται/συνδέεται με μια ασθένεια;</a:t>
            </a:r>
          </a:p>
          <a:p>
            <a:r>
              <a:rPr lang="el-GR" sz="2400" dirty="0"/>
              <a:t>Πώς μπορώ να εκτιμήσω τον κίνδυνο δυσμενούς έκβασης για την υγεία;</a:t>
            </a:r>
          </a:p>
          <a:p>
            <a:r>
              <a:rPr lang="el-GR" sz="2400" dirty="0"/>
              <a:t>Πώς εντοπίζουμε συσχετισμούς;</a:t>
            </a:r>
          </a:p>
          <a:p>
            <a:r>
              <a:rPr lang="el-GR" sz="2400" dirty="0"/>
              <a:t>Πώς μπορώ να παρουσιάσω βασικές πληροφορίες σχετικά με την έκθεση και το αποτέλεσμα από ένα δείγμα</a:t>
            </a:r>
            <a:r>
              <a:rPr lang="el-GR" sz="2400" dirty="0" smtClean="0"/>
              <a:t>;</a:t>
            </a:r>
            <a:endParaRPr lang="el-GR" sz="2400" dirty="0"/>
          </a:p>
        </p:txBody>
      </p:sp>
      <p:sp>
        <p:nvSpPr>
          <p:cNvPr id="4" name="Θέση ημερομηνίας 3"/>
          <p:cNvSpPr>
            <a:spLocks noGrp="1"/>
          </p:cNvSpPr>
          <p:nvPr>
            <p:ph type="dt" sz="half" idx="10"/>
          </p:nvPr>
        </p:nvSpPr>
        <p:spPr/>
        <p:txBody>
          <a:bodyPr/>
          <a:lstStyle/>
          <a:p>
            <a:pPr>
              <a:defRPr/>
            </a:pPr>
            <a:fld id="{D9CFEF04-1B3F-4791-8B1D-DDF671D47FC8}" type="datetime1">
              <a:rPr lang="en-US" smtClean="0"/>
              <a:pPr>
                <a:defRPr/>
              </a:pPr>
              <a:t>10/8/2024</a:t>
            </a:fld>
            <a:endParaRPr lang="en-US"/>
          </a:p>
        </p:txBody>
      </p:sp>
      <p:sp>
        <p:nvSpPr>
          <p:cNvPr id="5" name="Θέση αριθμού διαφάνειας 4"/>
          <p:cNvSpPr>
            <a:spLocks noGrp="1"/>
          </p:cNvSpPr>
          <p:nvPr>
            <p:ph type="sldNum" sz="quarter" idx="12"/>
          </p:nvPr>
        </p:nvSpPr>
        <p:spPr/>
        <p:txBody>
          <a:bodyPr/>
          <a:lstStyle/>
          <a:p>
            <a:pPr>
              <a:defRPr/>
            </a:pPr>
            <a:fld id="{B48E3522-AF68-4E37-98B6-493BAF2D712F}" type="slidenum">
              <a:rPr lang="en-US" smtClean="0"/>
              <a:pPr>
                <a:defRPr/>
              </a:pPr>
              <a:t>5</a:t>
            </a:fld>
            <a:endParaRPr lang="en-US"/>
          </a:p>
        </p:txBody>
      </p:sp>
    </p:spTree>
    <p:extLst>
      <p:ext uri="{BB962C8B-B14F-4D97-AF65-F5344CB8AC3E}">
        <p14:creationId xmlns:p14="http://schemas.microsoft.com/office/powerpoint/2010/main" val="3788822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5D69F44C-D5BC-4BAE-B301-B717A8349BFE}" type="slidenum">
              <a:rPr lang="en-US"/>
              <a:pPr>
                <a:defRPr/>
              </a:pPr>
              <a:t>50</a:t>
            </a:fld>
            <a:endParaRPr lang="en-US"/>
          </a:p>
        </p:txBody>
      </p:sp>
      <p:sp>
        <p:nvSpPr>
          <p:cNvPr id="230404" name="Rectangle 4"/>
          <p:cNvSpPr>
            <a:spLocks noChangeArrowheads="1"/>
          </p:cNvSpPr>
          <p:nvPr/>
        </p:nvSpPr>
        <p:spPr bwMode="auto">
          <a:xfrm>
            <a:off x="34925" y="76200"/>
            <a:ext cx="9032875" cy="95408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a:solidFill>
                  <a:srgbClr val="FF6600"/>
                </a:solidFill>
                <a:effectLst>
                  <a:outerShdw blurRad="38100" dist="38100" dir="2700000" algn="tl">
                    <a:srgbClr val="000000">
                      <a:alpha val="43137"/>
                    </a:srgbClr>
                  </a:outerShdw>
                </a:effectLst>
                <a:latin typeface="+mn-lt"/>
              </a:rPr>
              <a:t>ΑΠΟΛΥΤΟΙ ΔΕΙΚΤΕΣ ΣΥΓΚΡΙΣΗΣ ΩΣ ΠΟΣΟΣΤΑ</a:t>
            </a:r>
            <a:endParaRPr lang="en-US" sz="2800" b="1">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7" name="TextBox 6"/>
          <p:cNvSpPr txBox="1"/>
          <p:nvPr/>
        </p:nvSpPr>
        <p:spPr>
          <a:xfrm>
            <a:off x="152400" y="990600"/>
            <a:ext cx="8839200" cy="369888"/>
          </a:xfrm>
          <a:prstGeom prst="rect">
            <a:avLst/>
          </a:prstGeom>
          <a:noFill/>
        </p:spPr>
        <p:txBody>
          <a:bodyPr>
            <a:spAutoFit/>
          </a:bodyPr>
          <a:lstStyle/>
          <a:p>
            <a:pPr>
              <a:defRPr/>
            </a:pPr>
            <a:r>
              <a:rPr lang="el-GR" b="1" u="sng">
                <a:latin typeface="+mn-lt"/>
              </a:rPr>
              <a:t>Αποδοτέος κίνδυνος – ποσοστό (</a:t>
            </a:r>
            <a:r>
              <a:rPr lang="en-US" b="1" u="sng">
                <a:latin typeface="+mn-lt"/>
              </a:rPr>
              <a:t>Attributable fraction</a:t>
            </a:r>
            <a:r>
              <a:rPr lang="el-GR" b="1" u="sng"/>
              <a:t>) </a:t>
            </a:r>
            <a:r>
              <a:rPr lang="el-GR" b="1" u="sng">
                <a:latin typeface="+mn-lt"/>
              </a:rPr>
              <a:t>στους εκτεθέντες</a:t>
            </a:r>
            <a:r>
              <a:rPr lang="en-US" b="1" u="sng">
                <a:latin typeface="+mn-lt"/>
              </a:rPr>
              <a:t>:APe</a:t>
            </a:r>
            <a:endParaRPr lang="el-GR" b="1">
              <a:latin typeface="+mn-lt"/>
            </a:endParaRPr>
          </a:p>
        </p:txBody>
      </p:sp>
      <p:sp>
        <p:nvSpPr>
          <p:cNvPr id="6" name="TextBox 5"/>
          <p:cNvSpPr txBox="1"/>
          <p:nvPr/>
        </p:nvSpPr>
        <p:spPr>
          <a:xfrm>
            <a:off x="152400" y="1524000"/>
            <a:ext cx="8305800" cy="1200150"/>
          </a:xfrm>
          <a:prstGeom prst="rect">
            <a:avLst/>
          </a:prstGeom>
          <a:noFill/>
        </p:spPr>
        <p:txBody>
          <a:bodyPr>
            <a:spAutoFit/>
          </a:bodyPr>
          <a:lstStyle/>
          <a:p>
            <a:pPr>
              <a:defRPr/>
            </a:pPr>
            <a:r>
              <a:rPr lang="en-US" b="1">
                <a:latin typeface="+mn-lt"/>
              </a:rPr>
              <a:t>APe = ((Re – </a:t>
            </a:r>
            <a:r>
              <a:rPr lang="en-US" b="1" err="1">
                <a:latin typeface="+mn-lt"/>
              </a:rPr>
              <a:t>Ru</a:t>
            </a:r>
            <a:r>
              <a:rPr lang="en-US" b="1">
                <a:latin typeface="+mn-lt"/>
              </a:rPr>
              <a:t>)/Re) x 100</a:t>
            </a:r>
          </a:p>
          <a:p>
            <a:pPr>
              <a:defRPr/>
            </a:pPr>
            <a:endParaRPr lang="en-US" b="1">
              <a:latin typeface="+mn-lt"/>
            </a:endParaRPr>
          </a:p>
          <a:p>
            <a:pPr>
              <a:defRPr/>
            </a:pPr>
            <a:r>
              <a:rPr lang="el-GR" b="1">
                <a:latin typeface="+mn-lt"/>
              </a:rPr>
              <a:t>Ποσοστό των περιπτώσεων νόσου στους εκτεθέντες που θα μπορούσε να αποφευχθεί εάν η έκθεση εξαλειφόταν.</a:t>
            </a:r>
            <a:endParaRPr lang="en-US" b="1">
              <a:latin typeface="+mn-lt"/>
            </a:endParaRPr>
          </a:p>
        </p:txBody>
      </p:sp>
      <p:sp>
        <p:nvSpPr>
          <p:cNvPr id="8" name="TextBox 7"/>
          <p:cNvSpPr txBox="1"/>
          <p:nvPr/>
        </p:nvSpPr>
        <p:spPr>
          <a:xfrm>
            <a:off x="152400" y="3352800"/>
            <a:ext cx="8839200" cy="646113"/>
          </a:xfrm>
          <a:prstGeom prst="rect">
            <a:avLst/>
          </a:prstGeom>
          <a:noFill/>
        </p:spPr>
        <p:txBody>
          <a:bodyPr>
            <a:spAutoFit/>
          </a:bodyPr>
          <a:lstStyle/>
          <a:p>
            <a:pPr>
              <a:defRPr/>
            </a:pPr>
            <a:r>
              <a:rPr lang="el-GR" b="1" u="sng">
                <a:latin typeface="+mn-lt"/>
              </a:rPr>
              <a:t>Αποδοτέος κίνδυνος – ποσοστό (</a:t>
            </a:r>
            <a:r>
              <a:rPr lang="en-US" b="1" u="sng">
                <a:latin typeface="+mn-lt"/>
              </a:rPr>
              <a:t>Attributable fraction</a:t>
            </a:r>
            <a:r>
              <a:rPr lang="el-GR" b="1" u="sng"/>
              <a:t>) </a:t>
            </a:r>
            <a:r>
              <a:rPr lang="el-GR" b="1" u="sng">
                <a:latin typeface="+mn-lt"/>
              </a:rPr>
              <a:t>στον συνολικό πληθυσμό</a:t>
            </a:r>
            <a:r>
              <a:rPr lang="en-US" b="1" u="sng">
                <a:latin typeface="+mn-lt"/>
              </a:rPr>
              <a:t>:APt</a:t>
            </a:r>
            <a:endParaRPr lang="el-GR" b="1">
              <a:latin typeface="+mn-lt"/>
            </a:endParaRPr>
          </a:p>
        </p:txBody>
      </p:sp>
      <p:sp>
        <p:nvSpPr>
          <p:cNvPr id="10" name="TextBox 9"/>
          <p:cNvSpPr txBox="1"/>
          <p:nvPr/>
        </p:nvSpPr>
        <p:spPr>
          <a:xfrm>
            <a:off x="152400" y="4114800"/>
            <a:ext cx="8305800" cy="1200150"/>
          </a:xfrm>
          <a:prstGeom prst="rect">
            <a:avLst/>
          </a:prstGeom>
          <a:noFill/>
        </p:spPr>
        <p:txBody>
          <a:bodyPr>
            <a:spAutoFit/>
          </a:bodyPr>
          <a:lstStyle/>
          <a:p>
            <a:pPr>
              <a:defRPr/>
            </a:pPr>
            <a:r>
              <a:rPr lang="en-US" b="1">
                <a:latin typeface="+mn-lt"/>
              </a:rPr>
              <a:t>APt = ((</a:t>
            </a:r>
            <a:r>
              <a:rPr lang="en-US" b="1" err="1">
                <a:latin typeface="+mn-lt"/>
              </a:rPr>
              <a:t>Rt</a:t>
            </a:r>
            <a:r>
              <a:rPr lang="en-US" b="1">
                <a:latin typeface="+mn-lt"/>
              </a:rPr>
              <a:t> – Ru)/Rt) x 100</a:t>
            </a:r>
          </a:p>
          <a:p>
            <a:pPr>
              <a:defRPr/>
            </a:pPr>
            <a:endParaRPr lang="en-US" b="1">
              <a:latin typeface="+mn-lt"/>
            </a:endParaRPr>
          </a:p>
          <a:p>
            <a:pPr>
              <a:defRPr/>
            </a:pPr>
            <a:r>
              <a:rPr lang="el-GR" b="1">
                <a:latin typeface="+mn-lt"/>
              </a:rPr>
              <a:t>Ποσοστό των περιπτώσεων νόσου στον</a:t>
            </a:r>
            <a:r>
              <a:rPr lang="en-US" b="1">
                <a:latin typeface="+mn-lt"/>
              </a:rPr>
              <a:t> </a:t>
            </a:r>
            <a:r>
              <a:rPr lang="el-GR" b="1">
                <a:latin typeface="+mn-lt"/>
              </a:rPr>
              <a:t>συνολικό πληθυσμό που θα μπορούσε να αποφευχθεί εάν η έκθεση εξαλειφόταν.</a:t>
            </a:r>
            <a:endParaRPr lang="en-US" b="1">
              <a:latin typeface="+mn-lt"/>
            </a:endParaRPr>
          </a:p>
        </p:txBody>
      </p:sp>
      <p:sp>
        <p:nvSpPr>
          <p:cNvPr id="11" name="TextBox 10"/>
          <p:cNvSpPr txBox="1"/>
          <p:nvPr/>
        </p:nvSpPr>
        <p:spPr>
          <a:xfrm>
            <a:off x="228600" y="5562600"/>
            <a:ext cx="8305800" cy="646113"/>
          </a:xfrm>
          <a:prstGeom prst="rect">
            <a:avLst/>
          </a:prstGeom>
          <a:noFill/>
        </p:spPr>
        <p:txBody>
          <a:bodyPr>
            <a:spAutoFit/>
          </a:bodyPr>
          <a:lstStyle/>
          <a:p>
            <a:pPr>
              <a:defRPr/>
            </a:pPr>
            <a:r>
              <a:rPr lang="el-GR" b="1">
                <a:solidFill>
                  <a:srgbClr val="FF6600"/>
                </a:solidFill>
                <a:latin typeface="+mn-lt"/>
              </a:rPr>
              <a:t>ΠΡΟΣΟΧΗ! Και οι δύο δείκτες υποθέτουν πως η σχέση έκθεσης στον παράγοντα και νόσου είναι αιτιολογική</a:t>
            </a:r>
            <a:endParaRPr lang="en-US" b="1">
              <a:solidFill>
                <a:srgbClr val="FF66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10"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B39751C7-6B3E-4320-8933-26A270A25942}" type="slidenum">
              <a:rPr lang="en-US" smtClean="0"/>
              <a:pPr>
                <a:defRPr/>
              </a:pPr>
              <a:t>51</a:t>
            </a:fld>
            <a:endParaRPr lang="en-US"/>
          </a:p>
        </p:txBody>
      </p:sp>
      <p:sp>
        <p:nvSpPr>
          <p:cNvPr id="190466" name="Rectangle 2"/>
          <p:cNvSpPr>
            <a:spLocks noGrp="1" noChangeArrowheads="1"/>
          </p:cNvSpPr>
          <p:nvPr>
            <p:ph type="title"/>
          </p:nvPr>
        </p:nvSpPr>
        <p:spPr>
          <a:xfrm>
            <a:off x="714375" y="0"/>
            <a:ext cx="7772400" cy="533400"/>
          </a:xfrm>
        </p:spPr>
        <p:txBody>
          <a:bodyPr>
            <a:normAutofit fontScale="90000"/>
          </a:bodyPr>
          <a:lstStyle/>
          <a:p>
            <a:pPr eaLnBrk="1" fontAlgn="auto" hangingPunct="1">
              <a:spcAft>
                <a:spcPts val="0"/>
              </a:spcAft>
              <a:defRPr/>
            </a:pPr>
            <a:r>
              <a:rPr lang="el-GR">
                <a:solidFill>
                  <a:srgbClr val="FF6600"/>
                </a:solidFill>
              </a:rPr>
              <a:t>Παράδειγμα – </a:t>
            </a:r>
            <a:r>
              <a:rPr lang="en-US">
                <a:solidFill>
                  <a:srgbClr val="FF6600"/>
                </a:solidFill>
              </a:rPr>
              <a:t>Six Cities Study</a:t>
            </a:r>
          </a:p>
        </p:txBody>
      </p:sp>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sp>
        <p:nvSpPr>
          <p:cNvPr id="8" name="TextBox 7"/>
          <p:cNvSpPr txBox="1"/>
          <p:nvPr/>
        </p:nvSpPr>
        <p:spPr>
          <a:xfrm>
            <a:off x="0" y="1143000"/>
            <a:ext cx="7854950" cy="369888"/>
          </a:xfrm>
          <a:prstGeom prst="rect">
            <a:avLst/>
          </a:prstGeom>
          <a:noFill/>
          <a:ln w="19050">
            <a:solidFill>
              <a:schemeClr val="tx1"/>
            </a:solidFill>
          </a:ln>
        </p:spPr>
        <p:txBody>
          <a:bodyPr wrap="none">
            <a:spAutoFit/>
          </a:bodyPr>
          <a:lstStyle/>
          <a:p>
            <a:pPr>
              <a:defRPr/>
            </a:pPr>
            <a:r>
              <a:rPr lang="el-GR">
                <a:effectLst>
                  <a:outerShdw blurRad="38100" dist="38100" dir="2700000" algn="tl">
                    <a:srgbClr val="000000">
                      <a:alpha val="43137"/>
                    </a:srgbClr>
                  </a:outerShdw>
                </a:effectLst>
                <a:latin typeface="+mn-lt"/>
              </a:rPr>
              <a:t>Α</a:t>
            </a:r>
            <a:r>
              <a:rPr lang="en-US">
                <a:effectLst>
                  <a:outerShdw blurRad="38100" dist="38100" dir="2700000" algn="tl">
                    <a:srgbClr val="000000">
                      <a:alpha val="43137"/>
                    </a:srgbClr>
                  </a:outerShdw>
                </a:effectLst>
                <a:latin typeface="+mn-lt"/>
              </a:rPr>
              <a:t>Pe = (</a:t>
            </a:r>
            <a:r>
              <a:rPr lang="en-US">
                <a:effectLst>
                  <a:outerShdw blurRad="38100" dist="38100" dir="2700000" algn="tl">
                    <a:srgbClr val="000000">
                      <a:alpha val="43137"/>
                    </a:srgbClr>
                  </a:outerShdw>
                </a:effectLst>
              </a:rPr>
              <a:t>5.51/1000 </a:t>
            </a:r>
            <a:r>
              <a:rPr lang="el-GR">
                <a:effectLst>
                  <a:outerShdw blurRad="38100" dist="38100" dir="2700000" algn="tl">
                    <a:srgbClr val="000000">
                      <a:alpha val="43137"/>
                    </a:srgbClr>
                  </a:outerShdw>
                </a:effectLst>
              </a:rPr>
              <a:t>ανθρωποέτη </a:t>
            </a:r>
            <a:r>
              <a:rPr lang="en-US">
                <a:effectLst>
                  <a:outerShdw blurRad="38100" dist="38100" dir="2700000" algn="tl">
                    <a:srgbClr val="000000">
                      <a:alpha val="43137"/>
                    </a:srgbClr>
                  </a:outerShdw>
                </a:effectLst>
              </a:rPr>
              <a:t>)/(</a:t>
            </a:r>
            <a:r>
              <a:rPr lang="en-US">
                <a:effectLst>
                  <a:outerShdw blurRad="38100" dist="38100" dir="2700000" algn="tl">
                    <a:srgbClr val="000000">
                      <a:alpha val="43137"/>
                    </a:srgbClr>
                  </a:outerShdw>
                </a:effectLst>
                <a:latin typeface="+mn-lt"/>
              </a:rPr>
              <a:t>16.24/1000 </a:t>
            </a:r>
            <a:r>
              <a:rPr lang="el-GR">
                <a:effectLst>
                  <a:outerShdw blurRad="38100" dist="38100" dir="2700000" algn="tl">
                    <a:srgbClr val="000000">
                      <a:alpha val="43137"/>
                    </a:srgbClr>
                  </a:outerShdw>
                </a:effectLst>
                <a:latin typeface="+mn-lt"/>
              </a:rPr>
              <a:t>ανθρωποέτη</a:t>
            </a:r>
            <a:r>
              <a:rPr lang="en-US">
                <a:effectLst>
                  <a:outerShdw blurRad="38100" dist="38100" dir="2700000" algn="tl">
                    <a:srgbClr val="000000">
                      <a:alpha val="43137"/>
                    </a:srgbClr>
                  </a:outerShdw>
                </a:effectLst>
                <a:latin typeface="+mn-lt"/>
              </a:rPr>
              <a:t>) x 100 = 33.9%</a:t>
            </a:r>
            <a:endParaRPr lang="el-GR">
              <a:effectLst>
                <a:outerShdw blurRad="38100" dist="38100" dir="2700000" algn="tl">
                  <a:srgbClr val="000000">
                    <a:alpha val="43137"/>
                  </a:srgbClr>
                </a:outerShdw>
              </a:effectLst>
              <a:latin typeface="+mn-lt"/>
            </a:endParaRPr>
          </a:p>
        </p:txBody>
      </p:sp>
      <p:sp>
        <p:nvSpPr>
          <p:cNvPr id="9" name="TextBox 8"/>
          <p:cNvSpPr txBox="1"/>
          <p:nvPr/>
        </p:nvSpPr>
        <p:spPr>
          <a:xfrm>
            <a:off x="304800" y="1905000"/>
            <a:ext cx="8839200" cy="923925"/>
          </a:xfrm>
          <a:prstGeom prst="rect">
            <a:avLst/>
          </a:prstGeom>
          <a:noFill/>
        </p:spPr>
        <p:txBody>
          <a:bodyPr>
            <a:spAutoFit/>
          </a:bodyPr>
          <a:lstStyle/>
          <a:p>
            <a:pPr>
              <a:defRPr/>
            </a:pPr>
            <a:r>
              <a:rPr lang="el-GR" b="1" u="sng">
                <a:latin typeface="+mn-lt"/>
              </a:rPr>
              <a:t>Ερμηνεία</a:t>
            </a:r>
            <a:r>
              <a:rPr lang="en-US">
                <a:latin typeface="+mn-lt"/>
              </a:rPr>
              <a:t>: 33.9% </a:t>
            </a:r>
            <a:r>
              <a:rPr lang="el-GR">
                <a:latin typeface="+mn-lt"/>
              </a:rPr>
              <a:t>των θανάτων μεταξύ των συμμετεχόντων από το </a:t>
            </a:r>
            <a:r>
              <a:rPr lang="en-US">
                <a:latin typeface="+mn-lt"/>
              </a:rPr>
              <a:t>Steubenville </a:t>
            </a:r>
            <a:r>
              <a:rPr lang="el-GR">
                <a:latin typeface="+mn-lt"/>
              </a:rPr>
              <a:t>(εκτεθειμένοι) μπορεί να αποδοθεί στα υψηλά επίπεδα ρύπανσης και επομένως θα μπορούσε να αποφευχθεί αν τα επίπεδα ρύπανσης μειωνόταν</a:t>
            </a:r>
            <a:r>
              <a:rPr lang="en-US">
                <a:latin typeface="+mn-lt"/>
              </a:rPr>
              <a:t> </a:t>
            </a:r>
            <a:r>
              <a:rPr lang="el-GR">
                <a:latin typeface="+mn-lt"/>
              </a:rPr>
              <a:t>στο επίπεδο αναφοράς.</a:t>
            </a:r>
            <a:endParaRPr lang="el-GR">
              <a:effectLst>
                <a:outerShdw blurRad="38100" dist="38100" dir="2700000" algn="tl">
                  <a:srgbClr val="000000">
                    <a:alpha val="43137"/>
                  </a:srgbClr>
                </a:outerShdw>
              </a:effectLst>
              <a:latin typeface="+mn-lt"/>
            </a:endParaRPr>
          </a:p>
        </p:txBody>
      </p:sp>
      <p:sp>
        <p:nvSpPr>
          <p:cNvPr id="7" name="TextBox 6"/>
          <p:cNvSpPr txBox="1"/>
          <p:nvPr/>
        </p:nvSpPr>
        <p:spPr>
          <a:xfrm>
            <a:off x="0" y="3886200"/>
            <a:ext cx="9144000" cy="646113"/>
          </a:xfrm>
          <a:prstGeom prst="rect">
            <a:avLst/>
          </a:prstGeom>
          <a:noFill/>
          <a:ln w="28575">
            <a:solidFill>
              <a:schemeClr val="tx1"/>
            </a:solidFill>
          </a:ln>
        </p:spPr>
        <p:txBody>
          <a:bodyPr>
            <a:spAutoFit/>
          </a:bodyPr>
          <a:lstStyle/>
          <a:p>
            <a:pPr>
              <a:defRPr/>
            </a:pPr>
            <a:r>
              <a:rPr lang="el-GR">
                <a:effectLst>
                  <a:outerShdw blurRad="38100" dist="38100" dir="2700000" algn="tl">
                    <a:srgbClr val="000000">
                      <a:alpha val="43137"/>
                    </a:srgbClr>
                  </a:outerShdw>
                </a:effectLst>
                <a:latin typeface="+mn-lt"/>
              </a:rPr>
              <a:t>Α</a:t>
            </a:r>
            <a:r>
              <a:rPr lang="en-US">
                <a:effectLst>
                  <a:outerShdw blurRad="38100" dist="38100" dir="2700000" algn="tl">
                    <a:srgbClr val="000000">
                      <a:alpha val="43137"/>
                    </a:srgbClr>
                  </a:outerShdw>
                </a:effectLst>
                <a:latin typeface="+mn-lt"/>
              </a:rPr>
              <a:t>PT = (</a:t>
            </a:r>
            <a:r>
              <a:rPr lang="en-US">
                <a:effectLst>
                  <a:outerShdw blurRad="38100" dist="38100" dir="2700000" algn="tl">
                    <a:srgbClr val="000000">
                      <a:alpha val="43137"/>
                    </a:srgbClr>
                  </a:outerShdw>
                </a:effectLst>
              </a:rPr>
              <a:t>13.23/1000 </a:t>
            </a:r>
            <a:r>
              <a:rPr lang="el-GR">
                <a:effectLst>
                  <a:outerShdw blurRad="38100" dist="38100" dir="2700000" algn="tl">
                    <a:srgbClr val="000000">
                      <a:alpha val="43137"/>
                    </a:srgbClr>
                  </a:outerShdw>
                </a:effectLst>
              </a:rPr>
              <a:t>ανθρωποέτη </a:t>
            </a:r>
            <a:r>
              <a:rPr lang="en-US">
                <a:effectLst>
                  <a:outerShdw blurRad="38100" dist="38100" dir="2700000" algn="tl">
                    <a:srgbClr val="000000">
                      <a:alpha val="43137"/>
                    </a:srgbClr>
                  </a:outerShdw>
                </a:effectLst>
              </a:rPr>
              <a:t>– 10.73/1000 </a:t>
            </a:r>
            <a:r>
              <a:rPr lang="el-GR" err="1">
                <a:effectLst>
                  <a:outerShdw blurRad="38100" dist="38100" dir="2700000" algn="tl">
                    <a:srgbClr val="000000">
                      <a:alpha val="43137"/>
                    </a:srgbClr>
                  </a:outerShdw>
                </a:effectLst>
              </a:rPr>
              <a:t>ανθρωποέτη</a:t>
            </a:r>
            <a:r>
              <a:rPr lang="el-GR">
                <a:effectLst>
                  <a:outerShdw blurRad="38100" dist="38100" dir="2700000" algn="tl">
                    <a:srgbClr val="000000">
                      <a:alpha val="43137"/>
                    </a:srgbClr>
                  </a:outerShdw>
                </a:effectLst>
              </a:rPr>
              <a:t> </a:t>
            </a:r>
            <a:r>
              <a:rPr lang="en-US">
                <a:effectLst>
                  <a:outerShdw blurRad="38100" dist="38100" dir="2700000" algn="tl">
                    <a:srgbClr val="000000">
                      <a:alpha val="43137"/>
                    </a:srgbClr>
                  </a:outerShdw>
                </a:effectLst>
              </a:rPr>
              <a:t>)/(13.23</a:t>
            </a:r>
            <a:r>
              <a:rPr lang="en-US">
                <a:effectLst>
                  <a:outerShdw blurRad="38100" dist="38100" dir="2700000" algn="tl">
                    <a:srgbClr val="000000">
                      <a:alpha val="43137"/>
                    </a:srgbClr>
                  </a:outerShdw>
                </a:effectLst>
                <a:latin typeface="+mn-lt"/>
              </a:rPr>
              <a:t>/1000 </a:t>
            </a:r>
            <a:r>
              <a:rPr lang="el-GR">
                <a:effectLst>
                  <a:outerShdw blurRad="38100" dist="38100" dir="2700000" algn="tl">
                    <a:srgbClr val="000000">
                      <a:alpha val="43137"/>
                    </a:srgbClr>
                  </a:outerShdw>
                </a:effectLst>
                <a:latin typeface="+mn-lt"/>
              </a:rPr>
              <a:t>ανθρωποέτη</a:t>
            </a:r>
            <a:r>
              <a:rPr lang="en-US">
                <a:effectLst>
                  <a:outerShdw blurRad="38100" dist="38100" dir="2700000" algn="tl">
                    <a:srgbClr val="000000">
                      <a:alpha val="43137"/>
                    </a:srgbClr>
                  </a:outerShdw>
                </a:effectLst>
                <a:latin typeface="+mn-lt"/>
              </a:rPr>
              <a:t>) </a:t>
            </a:r>
          </a:p>
          <a:p>
            <a:pPr>
              <a:defRPr/>
            </a:pPr>
            <a:r>
              <a:rPr lang="en-US">
                <a:effectLst>
                  <a:outerShdw blurRad="38100" dist="38100" dir="2700000" algn="tl">
                    <a:srgbClr val="000000">
                      <a:alpha val="43137"/>
                    </a:srgbClr>
                  </a:outerShdw>
                </a:effectLst>
                <a:latin typeface="+mn-lt"/>
              </a:rPr>
              <a:t>x 100 = 18.9%</a:t>
            </a:r>
            <a:endParaRPr lang="el-GR">
              <a:effectLst>
                <a:outerShdw blurRad="38100" dist="38100" dir="2700000" algn="tl">
                  <a:srgbClr val="000000">
                    <a:alpha val="43137"/>
                  </a:srgbClr>
                </a:outerShdw>
              </a:effectLst>
              <a:latin typeface="+mn-lt"/>
            </a:endParaRPr>
          </a:p>
        </p:txBody>
      </p:sp>
      <p:sp>
        <p:nvSpPr>
          <p:cNvPr id="10" name="TextBox 9"/>
          <p:cNvSpPr txBox="1"/>
          <p:nvPr/>
        </p:nvSpPr>
        <p:spPr>
          <a:xfrm>
            <a:off x="152400" y="4800600"/>
            <a:ext cx="8839200" cy="369888"/>
          </a:xfrm>
          <a:prstGeom prst="rect">
            <a:avLst/>
          </a:prstGeom>
          <a:noFill/>
        </p:spPr>
        <p:txBody>
          <a:bodyPr>
            <a:spAutoFit/>
          </a:bodyPr>
          <a:lstStyle/>
          <a:p>
            <a:pPr>
              <a:defRPr/>
            </a:pPr>
            <a:r>
              <a:rPr lang="el-GR" b="1" u="sng">
                <a:latin typeface="+mn-lt"/>
              </a:rPr>
              <a:t>Ερμηνεία</a:t>
            </a:r>
            <a:r>
              <a:rPr lang="en-US">
                <a:latin typeface="+mn-lt"/>
              </a:rPr>
              <a:t>????</a:t>
            </a:r>
            <a:endParaRPr lang="el-GR">
              <a:effectLst>
                <a:outerShdw blurRad="38100" dist="38100" dir="2700000" algn="tl">
                  <a:srgbClr val="000000">
                    <a:alpha val="43137"/>
                  </a:srgbClr>
                </a:outerShdw>
              </a:effectLst>
              <a:latin typeface="+mn-lt"/>
            </a:endParaRPr>
          </a:p>
        </p:txBody>
      </p:sp>
      <p:sp>
        <p:nvSpPr>
          <p:cNvPr id="11" name="TextBox 10"/>
          <p:cNvSpPr txBox="1"/>
          <p:nvPr/>
        </p:nvSpPr>
        <p:spPr>
          <a:xfrm>
            <a:off x="3505200" y="3276600"/>
            <a:ext cx="4260850" cy="369888"/>
          </a:xfrm>
          <a:prstGeom prst="rect">
            <a:avLst/>
          </a:prstGeom>
          <a:noFill/>
          <a:ln w="12700">
            <a:solidFill>
              <a:schemeClr val="tx1"/>
            </a:solidFill>
          </a:ln>
        </p:spPr>
        <p:txBody>
          <a:bodyPr wrap="none">
            <a:spAutoFit/>
          </a:bodyPr>
          <a:lstStyle/>
          <a:p>
            <a:pPr>
              <a:defRPr/>
            </a:pPr>
            <a:r>
              <a:rPr lang="el-GR">
                <a:latin typeface="+mn-lt"/>
              </a:rPr>
              <a:t>Εκτιμώμενο από το σύνολο της μελέτης </a:t>
            </a:r>
          </a:p>
        </p:txBody>
      </p:sp>
      <p:cxnSp>
        <p:nvCxnSpPr>
          <p:cNvPr id="13" name="Straight Arrow Connector 12"/>
          <p:cNvCxnSpPr/>
          <p:nvPr/>
        </p:nvCxnSpPr>
        <p:spPr>
          <a:xfrm flipV="1">
            <a:off x="1905000" y="3505200"/>
            <a:ext cx="1600200" cy="30480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43F2D90-71F3-42E8-A834-003D437F9F9B}" type="slidenum">
              <a:rPr lang="en-US"/>
              <a:pPr>
                <a:defRPr/>
              </a:pPr>
              <a:t>52</a:t>
            </a:fld>
            <a:endParaRPr lang="en-US"/>
          </a:p>
        </p:txBody>
      </p:sp>
      <p:sp>
        <p:nvSpPr>
          <p:cNvPr id="230404" name="Rectangle 4"/>
          <p:cNvSpPr>
            <a:spLocks noChangeArrowheads="1"/>
          </p:cNvSpPr>
          <p:nvPr/>
        </p:nvSpPr>
        <p:spPr bwMode="auto">
          <a:xfrm>
            <a:off x="34925" y="76200"/>
            <a:ext cx="9032875" cy="95408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a:solidFill>
                  <a:srgbClr val="FF6600"/>
                </a:solidFill>
                <a:effectLst>
                  <a:outerShdw blurRad="38100" dist="38100" dir="2700000" algn="tl">
                    <a:srgbClr val="000000">
                      <a:alpha val="43137"/>
                    </a:srgbClr>
                  </a:outerShdw>
                </a:effectLst>
                <a:latin typeface="+mn-lt"/>
              </a:rPr>
              <a:t>ΣΧΕΤΙΚΟΙ ΔΕΙΚΤΕΣ ΣΥΓΚΡΙΣΗΣ ΣΥΧΝ</a:t>
            </a:r>
            <a:r>
              <a:rPr lang="en-US" sz="2800" b="1">
                <a:solidFill>
                  <a:srgbClr val="FF6600"/>
                </a:solidFill>
                <a:effectLst>
                  <a:outerShdw blurRad="38100" dist="38100" dir="2700000" algn="tl">
                    <a:srgbClr val="000000">
                      <a:alpha val="43137"/>
                    </a:srgbClr>
                  </a:outerShdw>
                </a:effectLst>
                <a:latin typeface="+mn-lt"/>
              </a:rPr>
              <a:t>O</a:t>
            </a:r>
            <a:r>
              <a:rPr lang="el-GR" sz="2800" b="1">
                <a:solidFill>
                  <a:srgbClr val="FF6600"/>
                </a:solidFill>
                <a:effectLst>
                  <a:outerShdw blurRad="38100" dist="38100" dir="2700000" algn="tl">
                    <a:srgbClr val="000000">
                      <a:alpha val="43137"/>
                    </a:srgbClr>
                  </a:outerShdw>
                </a:effectLst>
                <a:latin typeface="+mn-lt"/>
              </a:rPr>
              <a:t>ΤΗΤΑΣ ΝΟΣΗΜΑΤΩΝ</a:t>
            </a:r>
            <a:endParaRPr lang="en-US" sz="2800" b="1">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7" name="TextBox 6"/>
          <p:cNvSpPr txBox="1"/>
          <p:nvPr/>
        </p:nvSpPr>
        <p:spPr>
          <a:xfrm>
            <a:off x="152400" y="990600"/>
            <a:ext cx="8839200" cy="646113"/>
          </a:xfrm>
          <a:prstGeom prst="rect">
            <a:avLst/>
          </a:prstGeom>
          <a:noFill/>
        </p:spPr>
        <p:txBody>
          <a:bodyPr>
            <a:spAutoFit/>
          </a:bodyPr>
          <a:lstStyle/>
          <a:p>
            <a:pPr>
              <a:defRPr/>
            </a:pPr>
            <a:r>
              <a:rPr lang="el-GR" b="1" u="sng">
                <a:latin typeface="+mn-lt"/>
              </a:rPr>
              <a:t>Σχετικός Κίνδυνος (</a:t>
            </a:r>
            <a:r>
              <a:rPr lang="en-US" b="1" u="sng">
                <a:latin typeface="+mn-lt"/>
              </a:rPr>
              <a:t>Relative risk</a:t>
            </a:r>
            <a:r>
              <a:rPr lang="el-GR" b="1" u="sng">
                <a:latin typeface="+mn-lt"/>
              </a:rPr>
              <a:t>, </a:t>
            </a:r>
            <a:r>
              <a:rPr lang="en-US" b="1" u="sng">
                <a:latin typeface="+mn-lt"/>
              </a:rPr>
              <a:t>RR)</a:t>
            </a:r>
            <a:r>
              <a:rPr lang="en-US" b="1">
                <a:latin typeface="+mn-lt"/>
              </a:rPr>
              <a:t>: </a:t>
            </a:r>
            <a:r>
              <a:rPr lang="el-GR" b="1">
                <a:latin typeface="+mn-lt"/>
              </a:rPr>
              <a:t>Λόγος αθροιστικών επιπτώσεων, λόγος ρυθμών επιπτώσεων, λόγος </a:t>
            </a:r>
            <a:r>
              <a:rPr lang="el-GR" b="1" err="1">
                <a:latin typeface="+mn-lt"/>
              </a:rPr>
              <a:t>επιπολασμών</a:t>
            </a:r>
            <a:endParaRPr lang="en-US" b="1" u="sng">
              <a:latin typeface="+mn-lt"/>
            </a:endParaRPr>
          </a:p>
        </p:txBody>
      </p:sp>
      <p:sp>
        <p:nvSpPr>
          <p:cNvPr id="6" name="TextBox 5"/>
          <p:cNvSpPr txBox="1"/>
          <p:nvPr/>
        </p:nvSpPr>
        <p:spPr>
          <a:xfrm>
            <a:off x="152400" y="1600200"/>
            <a:ext cx="8305800" cy="2586038"/>
          </a:xfrm>
          <a:prstGeom prst="rect">
            <a:avLst/>
          </a:prstGeom>
          <a:noFill/>
        </p:spPr>
        <p:txBody>
          <a:bodyPr>
            <a:spAutoFit/>
          </a:bodyPr>
          <a:lstStyle/>
          <a:p>
            <a:pPr>
              <a:defRPr/>
            </a:pPr>
            <a:r>
              <a:rPr lang="en-US" b="1">
                <a:latin typeface="+mn-lt"/>
              </a:rPr>
              <a:t>Relative risk = RR = Re / Ru</a:t>
            </a:r>
          </a:p>
          <a:p>
            <a:pPr>
              <a:defRPr/>
            </a:pPr>
            <a:endParaRPr lang="el-GR" b="1">
              <a:latin typeface="+mn-lt"/>
            </a:endParaRPr>
          </a:p>
          <a:p>
            <a:pPr>
              <a:defRPr/>
            </a:pPr>
            <a:r>
              <a:rPr lang="en-US" b="1">
                <a:latin typeface="+mn-lt"/>
              </a:rPr>
              <a:t>Re</a:t>
            </a:r>
            <a:r>
              <a:rPr lang="en-US">
                <a:latin typeface="+mn-lt"/>
              </a:rPr>
              <a:t> = </a:t>
            </a:r>
            <a:r>
              <a:rPr lang="el-GR">
                <a:latin typeface="+mn-lt"/>
              </a:rPr>
              <a:t>Επίπτωση (αθροιστική, ρυθμός) ή Επιπολασμός (ό,τι από όλα έχει εκτιμηθεί) στους εκτεθέντες </a:t>
            </a:r>
            <a:endParaRPr lang="en-US">
              <a:latin typeface="+mn-lt"/>
            </a:endParaRPr>
          </a:p>
          <a:p>
            <a:pPr>
              <a:defRPr/>
            </a:pPr>
            <a:r>
              <a:rPr lang="en-US" b="1">
                <a:latin typeface="+mn-lt"/>
              </a:rPr>
              <a:t>Ru</a:t>
            </a:r>
            <a:r>
              <a:rPr lang="en-US">
                <a:latin typeface="+mn-lt"/>
              </a:rPr>
              <a:t> </a:t>
            </a:r>
            <a:r>
              <a:rPr lang="el-GR">
                <a:latin typeface="+mn-lt"/>
              </a:rPr>
              <a:t>= Επίπτωση (αθροιστική, ρυθμός) ή Επιπολασμός (ό,τι από όλα έχει εκτιμηθεί) στους μη-εκτεθέντες</a:t>
            </a:r>
          </a:p>
          <a:p>
            <a:pPr>
              <a:defRPr/>
            </a:pPr>
            <a:endParaRPr lang="el-GR">
              <a:latin typeface="+mn-lt"/>
            </a:endParaRPr>
          </a:p>
          <a:p>
            <a:pPr>
              <a:defRPr/>
            </a:pPr>
            <a:r>
              <a:rPr lang="el-GR">
                <a:latin typeface="+mn-lt"/>
              </a:rPr>
              <a:t>Ο δείκτης μέτρησης συχνότητας νόσου θα πρέπει να είναι ο ίδιος στον υπολογισμό των </a:t>
            </a:r>
            <a:r>
              <a:rPr lang="en-US">
                <a:latin typeface="+mn-lt"/>
              </a:rPr>
              <a:t>Re, Ru</a:t>
            </a:r>
          </a:p>
        </p:txBody>
      </p:sp>
      <p:sp>
        <p:nvSpPr>
          <p:cNvPr id="11" name="TextBox 10"/>
          <p:cNvSpPr txBox="1"/>
          <p:nvPr/>
        </p:nvSpPr>
        <p:spPr>
          <a:xfrm>
            <a:off x="180753" y="5486400"/>
            <a:ext cx="8305800" cy="1200150"/>
          </a:xfrm>
          <a:prstGeom prst="rect">
            <a:avLst/>
          </a:prstGeom>
          <a:noFill/>
          <a:ln w="19050">
            <a:solidFill>
              <a:schemeClr val="tx1"/>
            </a:solidFill>
          </a:ln>
        </p:spPr>
        <p:txBody>
          <a:bodyPr>
            <a:spAutoFit/>
          </a:bodyPr>
          <a:lstStyle/>
          <a:p>
            <a:pPr>
              <a:defRPr/>
            </a:pPr>
            <a:r>
              <a:rPr lang="el-GR" b="1">
                <a:solidFill>
                  <a:srgbClr val="FF6600"/>
                </a:solidFill>
                <a:latin typeface="+mn-lt"/>
              </a:rPr>
              <a:t>Εκφράζουν την ένταση της συσχέτισης μεταξύ μίας έκθεσης και ενός νοσήματος</a:t>
            </a:r>
          </a:p>
          <a:p>
            <a:pPr>
              <a:defRPr/>
            </a:pPr>
            <a:endParaRPr lang="el-GR" b="1">
              <a:solidFill>
                <a:srgbClr val="FF6600"/>
              </a:solidFill>
              <a:latin typeface="+mn-lt"/>
            </a:endParaRPr>
          </a:p>
          <a:p>
            <a:pPr>
              <a:defRPr/>
            </a:pPr>
            <a:r>
              <a:rPr lang="el-GR" b="1">
                <a:solidFill>
                  <a:srgbClr val="FF6600"/>
                </a:solidFill>
                <a:latin typeface="+mn-lt"/>
              </a:rPr>
              <a:t>Χρήσιμοι στην διερεύνηση αιτιολογικών σχέσεων</a:t>
            </a:r>
            <a:endParaRPr lang="en-US" b="1">
              <a:solidFill>
                <a:srgbClr val="FF6600"/>
              </a:solidFill>
              <a:latin typeface="+mn-lt"/>
            </a:endParaRPr>
          </a:p>
        </p:txBody>
      </p:sp>
      <p:sp>
        <p:nvSpPr>
          <p:cNvPr id="8" name="TextBox 7"/>
          <p:cNvSpPr txBox="1"/>
          <p:nvPr/>
        </p:nvSpPr>
        <p:spPr>
          <a:xfrm>
            <a:off x="34925" y="4343400"/>
            <a:ext cx="8839200" cy="923330"/>
          </a:xfrm>
          <a:prstGeom prst="rect">
            <a:avLst/>
          </a:prstGeom>
          <a:noFill/>
        </p:spPr>
        <p:txBody>
          <a:bodyPr>
            <a:spAutoFit/>
          </a:bodyPr>
          <a:lstStyle/>
          <a:p>
            <a:pPr>
              <a:defRPr/>
            </a:pPr>
            <a:r>
              <a:rPr lang="el-GR" b="1" u="sng">
                <a:latin typeface="+mn-lt"/>
              </a:rPr>
              <a:t>Σχετικός Λόγος(</a:t>
            </a:r>
            <a:r>
              <a:rPr lang="en-US" b="1" u="sng">
                <a:latin typeface="+mn-lt"/>
              </a:rPr>
              <a:t>Odds ratio)</a:t>
            </a:r>
            <a:r>
              <a:rPr lang="en-US" b="1">
                <a:latin typeface="+mn-lt"/>
              </a:rPr>
              <a:t>: odds </a:t>
            </a:r>
            <a:r>
              <a:rPr lang="en-US" b="1"/>
              <a:t>ratio </a:t>
            </a:r>
            <a:r>
              <a:rPr lang="el-GR" b="1">
                <a:latin typeface="+mn-lt"/>
              </a:rPr>
              <a:t>έκβασης (μελέτης προοπτικές, </a:t>
            </a:r>
            <a:r>
              <a:rPr lang="el-GR" b="1" err="1">
                <a:latin typeface="+mn-lt"/>
              </a:rPr>
              <a:t>επιπολασμού</a:t>
            </a:r>
            <a:r>
              <a:rPr lang="el-GR" b="1">
                <a:latin typeface="+mn-lt"/>
              </a:rPr>
              <a:t>), </a:t>
            </a:r>
            <a:r>
              <a:rPr lang="en-US" b="1">
                <a:latin typeface="+mn-lt"/>
              </a:rPr>
              <a:t>odds </a:t>
            </a:r>
            <a:r>
              <a:rPr lang="en-US" b="1"/>
              <a:t>ratio </a:t>
            </a:r>
            <a:r>
              <a:rPr lang="el-GR" b="1">
                <a:latin typeface="+mn-lt"/>
              </a:rPr>
              <a:t>έκθεσης </a:t>
            </a:r>
            <a:r>
              <a:rPr lang="en-US" b="1">
                <a:latin typeface="+mn-lt"/>
              </a:rPr>
              <a:t>(</a:t>
            </a:r>
            <a:r>
              <a:rPr lang="el-GR" b="1">
                <a:latin typeface="+mn-lt"/>
              </a:rPr>
              <a:t>ασθενών-μαρτύρων)</a:t>
            </a:r>
            <a:r>
              <a:rPr lang="en-US" b="1">
                <a:latin typeface="+mn-lt"/>
              </a:rPr>
              <a:t> (</a:t>
            </a:r>
            <a:r>
              <a:rPr lang="el-GR" b="1">
                <a:latin typeface="+mn-lt"/>
              </a:rPr>
              <a:t>αποδεικνύεται ότι ισούται με το </a:t>
            </a:r>
            <a:r>
              <a:rPr lang="en-US" b="1">
                <a:latin typeface="+mn-lt"/>
              </a:rPr>
              <a:t>odds ratio </a:t>
            </a:r>
            <a:r>
              <a:rPr lang="el-GR" b="1">
                <a:latin typeface="+mn-lt"/>
              </a:rPr>
              <a:t>έκβασης)</a:t>
            </a:r>
            <a:endParaRPr lang="en-US" b="1" u="sng">
              <a:latin typeface="+mn-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06109F4B-64C8-4BF3-B8D1-DA2F6EE3461E}" type="slidenum">
              <a:rPr lang="en-US" smtClean="0"/>
              <a:pPr>
                <a:defRPr/>
              </a:pPr>
              <a:t>53</a:t>
            </a:fld>
            <a:endParaRPr lang="en-US"/>
          </a:p>
        </p:txBody>
      </p:sp>
      <p:sp>
        <p:nvSpPr>
          <p:cNvPr id="190466" name="Rectangle 2"/>
          <p:cNvSpPr>
            <a:spLocks noGrp="1" noChangeArrowheads="1"/>
          </p:cNvSpPr>
          <p:nvPr>
            <p:ph type="title"/>
          </p:nvPr>
        </p:nvSpPr>
        <p:spPr>
          <a:xfrm>
            <a:off x="714375" y="0"/>
            <a:ext cx="7772400" cy="533400"/>
          </a:xfrm>
        </p:spPr>
        <p:txBody>
          <a:bodyPr>
            <a:normAutofit fontScale="90000"/>
          </a:bodyPr>
          <a:lstStyle/>
          <a:p>
            <a:pPr eaLnBrk="1" fontAlgn="auto" hangingPunct="1">
              <a:spcAft>
                <a:spcPts val="0"/>
              </a:spcAft>
              <a:defRPr/>
            </a:pPr>
            <a:r>
              <a:rPr lang="el-GR">
                <a:solidFill>
                  <a:srgbClr val="FF6600"/>
                </a:solidFill>
              </a:rPr>
              <a:t>Παράδειγμα – </a:t>
            </a:r>
            <a:r>
              <a:rPr lang="en-US">
                <a:solidFill>
                  <a:srgbClr val="FF6600"/>
                </a:solidFill>
              </a:rPr>
              <a:t>Six Cities Study</a:t>
            </a:r>
          </a:p>
        </p:txBody>
      </p:sp>
      <p:graphicFrame>
        <p:nvGraphicFramePr>
          <p:cNvPr id="190467" name="Group 3"/>
          <p:cNvGraphicFramePr>
            <a:graphicFrameLocks noGrp="1"/>
          </p:cNvGraphicFramePr>
          <p:nvPr>
            <p:ph idx="1"/>
            <p:extLst>
              <p:ext uri="{D42A27DB-BD31-4B8C-83A1-F6EECF244321}">
                <p14:modId xmlns:p14="http://schemas.microsoft.com/office/powerpoint/2010/main" val="1928703396"/>
              </p:ext>
            </p:extLst>
          </p:nvPr>
        </p:nvGraphicFramePr>
        <p:xfrm>
          <a:off x="196850" y="533400"/>
          <a:ext cx="6203950" cy="3557589"/>
        </p:xfrm>
        <a:graphic>
          <a:graphicData uri="http://schemas.openxmlformats.org/drawingml/2006/table">
            <a:tbl>
              <a:tblPr/>
              <a:tblGrid>
                <a:gridCol w="2589668">
                  <a:extLst>
                    <a:ext uri="{9D8B030D-6E8A-4147-A177-3AD203B41FA5}">
                      <a16:colId xmlns:a16="http://schemas.microsoft.com/office/drawing/2014/main" val="20000"/>
                    </a:ext>
                  </a:extLst>
                </a:gridCol>
                <a:gridCol w="1762498">
                  <a:extLst>
                    <a:ext uri="{9D8B030D-6E8A-4147-A177-3AD203B41FA5}">
                      <a16:colId xmlns:a16="http://schemas.microsoft.com/office/drawing/2014/main" val="20001"/>
                    </a:ext>
                  </a:extLst>
                </a:gridCol>
                <a:gridCol w="1851784">
                  <a:extLst>
                    <a:ext uri="{9D8B030D-6E8A-4147-A177-3AD203B41FA5}">
                      <a16:colId xmlns:a16="http://schemas.microsoft.com/office/drawing/2014/main" val="20002"/>
                    </a:ext>
                  </a:extLst>
                </a:gridCol>
              </a:tblGrid>
              <a:tr h="6279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Θάνατος</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Ναι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Ανθρωποχρόνος</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8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πιο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Steubenville, Ohio</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291</a:t>
                      </a: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17914</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324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λιγότερο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Portage, Wisconsin</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a:t>
                      </a: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21618</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328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523</a:t>
                      </a: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39532</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1149001448"/>
              </p:ext>
            </p:extLst>
          </p:nvPr>
        </p:nvGraphicFramePr>
        <p:xfrm>
          <a:off x="6683375" y="533400"/>
          <a:ext cx="2308225" cy="3492500"/>
        </p:xfrm>
        <a:graphic>
          <a:graphicData uri="http://schemas.openxmlformats.org/drawingml/2006/table">
            <a:tbl>
              <a:tblPr/>
              <a:tblGrid>
                <a:gridCol w="2308225">
                  <a:extLst>
                    <a:ext uri="{9D8B030D-6E8A-4147-A177-3AD203B41FA5}">
                      <a16:colId xmlns:a16="http://schemas.microsoft.com/office/drawing/2014/main" val="20000"/>
                    </a:ext>
                  </a:extLst>
                </a:gridCol>
              </a:tblGrid>
              <a:tr h="73083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Ρυθμός επίπτωσης - θνησιμότητα</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8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IRe = </a:t>
                      </a: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291/17914 = 16.24/1000 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8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IRu = </a:t>
                      </a: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232/21618 = 10.73/1000 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1569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523/39532 = 13.23/1000 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TextBox 7"/>
          <p:cNvSpPr txBox="1"/>
          <p:nvPr/>
        </p:nvSpPr>
        <p:spPr>
          <a:xfrm>
            <a:off x="228600" y="4267200"/>
            <a:ext cx="5484194" cy="369332"/>
          </a:xfrm>
          <a:prstGeom prst="rect">
            <a:avLst/>
          </a:prstGeom>
          <a:noFill/>
          <a:ln w="19050">
            <a:solidFill>
              <a:schemeClr val="tx1"/>
            </a:solidFill>
          </a:ln>
        </p:spPr>
        <p:txBody>
          <a:bodyPr wrap="none">
            <a:spAutoFit/>
          </a:bodyPr>
          <a:lstStyle/>
          <a:p>
            <a:pPr>
              <a:defRPr/>
            </a:pPr>
            <a:r>
              <a:rPr lang="en-US">
                <a:effectLst>
                  <a:outerShdw blurRad="38100" dist="38100" dir="2700000" algn="tl">
                    <a:srgbClr val="000000">
                      <a:alpha val="43137"/>
                    </a:srgbClr>
                  </a:outerShdw>
                </a:effectLst>
                <a:latin typeface="+mn-lt"/>
              </a:rPr>
              <a:t>RR = Ire</a:t>
            </a:r>
            <a:r>
              <a:rPr lang="el-GR">
                <a:effectLst>
                  <a:outerShdw blurRad="38100" dist="38100" dir="2700000" algn="tl">
                    <a:srgbClr val="000000">
                      <a:alpha val="43137"/>
                    </a:srgbClr>
                  </a:outerShdw>
                </a:effectLst>
                <a:latin typeface="+mn-lt"/>
              </a:rPr>
              <a:t>/</a:t>
            </a:r>
            <a:r>
              <a:rPr lang="en-US">
                <a:effectLst>
                  <a:outerShdw blurRad="38100" dist="38100" dir="2700000" algn="tl">
                    <a:srgbClr val="000000">
                      <a:alpha val="43137"/>
                    </a:srgbClr>
                  </a:outerShdw>
                </a:effectLst>
                <a:latin typeface="+mn-lt"/>
              </a:rPr>
              <a:t>IRu = (16.24/1000) </a:t>
            </a:r>
            <a:r>
              <a:rPr lang="el-GR">
                <a:effectLst>
                  <a:outerShdw blurRad="38100" dist="38100" dir="2700000" algn="tl">
                    <a:srgbClr val="000000">
                      <a:alpha val="43137"/>
                    </a:srgbClr>
                  </a:outerShdw>
                </a:effectLst>
                <a:latin typeface="+mn-lt"/>
              </a:rPr>
              <a:t>/</a:t>
            </a:r>
            <a:r>
              <a:rPr lang="en-US">
                <a:effectLst>
                  <a:outerShdw blurRad="38100" dist="38100" dir="2700000" algn="tl">
                    <a:srgbClr val="000000">
                      <a:alpha val="43137"/>
                    </a:srgbClr>
                  </a:outerShdw>
                </a:effectLst>
                <a:latin typeface="+mn-lt"/>
              </a:rPr>
              <a:t>(10.73/1000) = </a:t>
            </a:r>
            <a:r>
              <a:rPr lang="el-GR">
                <a:effectLst>
                  <a:outerShdw blurRad="38100" dist="38100" dir="2700000" algn="tl">
                    <a:srgbClr val="000000">
                      <a:alpha val="43137"/>
                    </a:srgbClr>
                  </a:outerShdw>
                </a:effectLst>
                <a:latin typeface="+mn-lt"/>
              </a:rPr>
              <a:t>1</a:t>
            </a:r>
            <a:r>
              <a:rPr lang="en-US">
                <a:effectLst>
                  <a:outerShdw blurRad="38100" dist="38100" dir="2700000" algn="tl">
                    <a:srgbClr val="000000">
                      <a:alpha val="43137"/>
                    </a:srgbClr>
                  </a:outerShdw>
                </a:effectLst>
                <a:latin typeface="+mn-lt"/>
              </a:rPr>
              <a:t>.51</a:t>
            </a:r>
            <a:endParaRPr lang="el-GR">
              <a:effectLst>
                <a:outerShdw blurRad="38100" dist="38100" dir="2700000" algn="tl">
                  <a:srgbClr val="000000">
                    <a:alpha val="43137"/>
                  </a:srgbClr>
                </a:outerShdw>
              </a:effectLst>
              <a:latin typeface="+mn-lt"/>
            </a:endParaRPr>
          </a:p>
        </p:txBody>
      </p:sp>
      <p:sp>
        <p:nvSpPr>
          <p:cNvPr id="9" name="TextBox 8"/>
          <p:cNvSpPr txBox="1"/>
          <p:nvPr/>
        </p:nvSpPr>
        <p:spPr>
          <a:xfrm>
            <a:off x="152400" y="4800600"/>
            <a:ext cx="8839200" cy="2032000"/>
          </a:xfrm>
          <a:prstGeom prst="rect">
            <a:avLst/>
          </a:prstGeom>
          <a:noFill/>
          <a:ln w="19050">
            <a:solidFill>
              <a:schemeClr val="tx1"/>
            </a:solidFill>
          </a:ln>
        </p:spPr>
        <p:txBody>
          <a:bodyPr>
            <a:spAutoFit/>
          </a:bodyPr>
          <a:lstStyle/>
          <a:p>
            <a:pPr>
              <a:defRPr/>
            </a:pPr>
            <a:r>
              <a:rPr lang="el-GR">
                <a:latin typeface="+mn-lt"/>
              </a:rPr>
              <a:t>Ερμηνεία</a:t>
            </a:r>
            <a:r>
              <a:rPr lang="en-US">
                <a:latin typeface="+mn-lt"/>
              </a:rPr>
              <a:t>: </a:t>
            </a:r>
            <a:r>
              <a:rPr lang="el-GR">
                <a:latin typeface="+mn-lt"/>
              </a:rPr>
              <a:t>Οι κάτοικοι του </a:t>
            </a:r>
            <a:r>
              <a:rPr lang="en-US" b="1">
                <a:solidFill>
                  <a:srgbClr val="FF6600"/>
                </a:solidFill>
                <a:latin typeface="+mn-lt"/>
              </a:rPr>
              <a:t>Steubenvill</a:t>
            </a:r>
            <a:r>
              <a:rPr lang="en-US">
                <a:solidFill>
                  <a:srgbClr val="FF6600"/>
                </a:solidFill>
                <a:latin typeface="+mn-lt"/>
              </a:rPr>
              <a:t>e</a:t>
            </a:r>
            <a:r>
              <a:rPr lang="el-GR">
                <a:latin typeface="+mn-lt"/>
              </a:rPr>
              <a:t> έχουν 1.51 φορές αυξημένη θνησιμότητα σε σχέση με τους κατοίκους της </a:t>
            </a:r>
            <a:r>
              <a:rPr lang="en-US" b="1">
                <a:solidFill>
                  <a:srgbClr val="FF6600"/>
                </a:solidFill>
                <a:latin typeface="+mn-lt"/>
              </a:rPr>
              <a:t>Portage</a:t>
            </a:r>
            <a:r>
              <a:rPr lang="el-GR">
                <a:effectLst>
                  <a:outerShdw blurRad="38100" dist="38100" dir="2700000" algn="tl">
                    <a:srgbClr val="000000">
                      <a:alpha val="43137"/>
                    </a:srgbClr>
                  </a:outerShdw>
                </a:effectLst>
                <a:latin typeface="+mn-lt"/>
              </a:rPr>
              <a:t>.</a:t>
            </a:r>
          </a:p>
          <a:p>
            <a:pPr>
              <a:defRPr/>
            </a:pPr>
            <a:endParaRPr lang="el-GR">
              <a:effectLst>
                <a:outerShdw blurRad="38100" dist="38100" dir="2700000" algn="tl">
                  <a:srgbClr val="000000">
                    <a:alpha val="43137"/>
                  </a:srgbClr>
                </a:outerShdw>
              </a:effectLst>
              <a:latin typeface="+mn-lt"/>
            </a:endParaRPr>
          </a:p>
          <a:p>
            <a:pPr>
              <a:defRPr/>
            </a:pPr>
            <a:r>
              <a:rPr lang="el-GR">
                <a:effectLst>
                  <a:outerShdw blurRad="38100" dist="38100" dir="2700000" algn="tl">
                    <a:srgbClr val="000000">
                      <a:alpha val="43137"/>
                    </a:srgbClr>
                  </a:outerShdw>
                </a:effectLst>
                <a:latin typeface="+mn-lt"/>
              </a:rPr>
              <a:t>Επιπλέον σχετικός κίνδυνος (</a:t>
            </a:r>
            <a:r>
              <a:rPr lang="en-US">
                <a:effectLst>
                  <a:outerShdw blurRad="38100" dist="38100" dir="2700000" algn="tl">
                    <a:srgbClr val="000000">
                      <a:alpha val="43137"/>
                    </a:srgbClr>
                  </a:outerShdw>
                </a:effectLst>
                <a:latin typeface="+mn-lt"/>
              </a:rPr>
              <a:t>excess relative risk) = (RR-1)x100 = (1.51-1) x100</a:t>
            </a:r>
          </a:p>
          <a:p>
            <a:pPr>
              <a:defRPr/>
            </a:pPr>
            <a:r>
              <a:rPr lang="el-GR">
                <a:latin typeface="+mn-lt"/>
              </a:rPr>
              <a:t>Οι κάτοικοι του </a:t>
            </a:r>
            <a:r>
              <a:rPr lang="en-US" b="1">
                <a:solidFill>
                  <a:srgbClr val="FF6600"/>
                </a:solidFill>
                <a:latin typeface="+mn-lt"/>
              </a:rPr>
              <a:t>Steubenville</a:t>
            </a:r>
            <a:r>
              <a:rPr lang="el-GR">
                <a:latin typeface="+mn-lt"/>
              </a:rPr>
              <a:t> έχουν 51</a:t>
            </a:r>
            <a:r>
              <a:rPr lang="en-US">
                <a:latin typeface="+mn-lt"/>
              </a:rPr>
              <a:t>%</a:t>
            </a:r>
            <a:r>
              <a:rPr lang="el-GR">
                <a:latin typeface="+mn-lt"/>
              </a:rPr>
              <a:t> αυξημένη θνησιμότητα σε σχέση με τους κατοίκους της </a:t>
            </a:r>
            <a:r>
              <a:rPr lang="en-US" b="1">
                <a:solidFill>
                  <a:srgbClr val="FF6600"/>
                </a:solidFill>
                <a:latin typeface="+mn-lt"/>
              </a:rPr>
              <a:t>Portage</a:t>
            </a:r>
            <a:r>
              <a:rPr lang="el-GR">
                <a:effectLst>
                  <a:outerShdw blurRad="38100" dist="38100" dir="2700000" algn="tl">
                    <a:srgbClr val="000000">
                      <a:alpha val="43137"/>
                    </a:srgbClr>
                  </a:outerShdw>
                </a:effectLst>
                <a:latin typeface="+mn-lt"/>
              </a:rPr>
              <a:t>.</a:t>
            </a:r>
            <a:r>
              <a:rPr lang="en-US">
                <a:effectLst>
                  <a:outerShdw blurRad="38100" dist="38100" dir="2700000" algn="tl">
                    <a:srgbClr val="000000">
                      <a:alpha val="43137"/>
                    </a:srgbClr>
                  </a:outerShdw>
                </a:effectLst>
                <a:latin typeface="+mn-lt"/>
              </a:rPr>
              <a:t> </a:t>
            </a:r>
          </a:p>
          <a:p>
            <a:pPr>
              <a:defRPr/>
            </a:pPr>
            <a:endParaRPr lang="el-GR">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fld id="{ABA339E8-29E8-4607-868B-E4A5FA5F4A4C}" type="datetime1">
              <a:rPr lang="en-US"/>
              <a:pPr>
                <a:defRPr/>
              </a:pPr>
              <a:t>10/8/2024</a:t>
            </a:fld>
            <a:endParaRPr lang="en-US"/>
          </a:p>
        </p:txBody>
      </p:sp>
      <p:sp>
        <p:nvSpPr>
          <p:cNvPr id="11" name="Slide Number Placeholder 5"/>
          <p:cNvSpPr>
            <a:spLocks noGrp="1"/>
          </p:cNvSpPr>
          <p:nvPr>
            <p:ph type="sldNum" sz="quarter" idx="12"/>
          </p:nvPr>
        </p:nvSpPr>
        <p:spPr/>
        <p:txBody>
          <a:bodyPr/>
          <a:lstStyle/>
          <a:p>
            <a:pPr>
              <a:defRPr/>
            </a:pPr>
            <a:fld id="{534782D0-B2D3-401F-A446-4C4EB33CFCF2}" type="slidenum">
              <a:rPr lang="en-US"/>
              <a:pPr>
                <a:defRPr/>
              </a:pPr>
              <a:t>54</a:t>
            </a:fld>
            <a:endParaRPr lang="en-US"/>
          </a:p>
        </p:txBody>
      </p:sp>
      <p:sp>
        <p:nvSpPr>
          <p:cNvPr id="166914" name="Rectangle 2"/>
          <p:cNvSpPr>
            <a:spLocks noGrp="1" noChangeArrowheads="1"/>
          </p:cNvSpPr>
          <p:nvPr>
            <p:ph type="title"/>
          </p:nvPr>
        </p:nvSpPr>
        <p:spPr>
          <a:xfrm>
            <a:off x="762000" y="228600"/>
            <a:ext cx="7162800" cy="838200"/>
          </a:xfrm>
        </p:spPr>
        <p:txBody>
          <a:bodyPr/>
          <a:lstStyle/>
          <a:p>
            <a:pPr algn="ctr">
              <a:defRPr/>
            </a:pPr>
            <a:r>
              <a:rPr lang="el-GR">
                <a:solidFill>
                  <a:srgbClr val="FF6600"/>
                </a:solidFill>
                <a:latin typeface="+mn-lt"/>
              </a:rPr>
              <a:t>Δείκτες σχετικού κινδύνου</a:t>
            </a:r>
            <a:endParaRPr lang="en-GB">
              <a:solidFill>
                <a:srgbClr val="FF6600"/>
              </a:solidFill>
              <a:latin typeface="+mn-lt"/>
            </a:endParaRPr>
          </a:p>
        </p:txBody>
      </p:sp>
      <p:sp>
        <p:nvSpPr>
          <p:cNvPr id="57349" name="Line 3"/>
          <p:cNvSpPr>
            <a:spLocks noChangeShapeType="1"/>
          </p:cNvSpPr>
          <p:nvPr/>
        </p:nvSpPr>
        <p:spPr bwMode="auto">
          <a:xfrm flipH="1">
            <a:off x="2438400" y="1676400"/>
            <a:ext cx="15240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350" name="Line 4"/>
          <p:cNvSpPr>
            <a:spLocks noChangeShapeType="1"/>
          </p:cNvSpPr>
          <p:nvPr/>
        </p:nvSpPr>
        <p:spPr bwMode="auto">
          <a:xfrm>
            <a:off x="4724400" y="1676400"/>
            <a:ext cx="16764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351" name="Line 6"/>
          <p:cNvSpPr>
            <a:spLocks noChangeShapeType="1"/>
          </p:cNvSpPr>
          <p:nvPr/>
        </p:nvSpPr>
        <p:spPr bwMode="auto">
          <a:xfrm flipH="1">
            <a:off x="4343400" y="1752600"/>
            <a:ext cx="0" cy="3124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66919" name="Text Box 7"/>
          <p:cNvSpPr txBox="1">
            <a:spLocks noChangeArrowheads="1"/>
          </p:cNvSpPr>
          <p:nvPr/>
        </p:nvSpPr>
        <p:spPr bwMode="auto">
          <a:xfrm>
            <a:off x="2667000" y="5105400"/>
            <a:ext cx="4191000" cy="1077218"/>
          </a:xfrm>
          <a:prstGeom prst="rect">
            <a:avLst/>
          </a:prstGeom>
          <a:noFill/>
          <a:ln w="12700">
            <a:noFill/>
            <a:miter lim="800000"/>
            <a:headEnd/>
            <a:tailEnd/>
          </a:ln>
          <a:effectLst/>
        </p:spPr>
        <p:txBody>
          <a:bodyPr>
            <a:spAutoFit/>
          </a:bodyPr>
          <a:lstStyle/>
          <a:p>
            <a:pPr>
              <a:spcBef>
                <a:spcPct val="50000"/>
              </a:spcBef>
              <a:defRPr/>
            </a:pPr>
            <a:r>
              <a:rPr lang="el-GR" sz="2000" b="1">
                <a:latin typeface="+mn-lt"/>
              </a:rPr>
              <a:t>1 = η επίπτωση</a:t>
            </a:r>
            <a:r>
              <a:rPr lang="el-GR" sz="2000" b="1"/>
              <a:t>/</a:t>
            </a:r>
            <a:r>
              <a:rPr lang="el-GR" sz="2000" b="1" err="1"/>
              <a:t>επιπολασμός</a:t>
            </a:r>
            <a:r>
              <a:rPr lang="el-GR" sz="2000" b="1">
                <a:latin typeface="+mn-lt"/>
              </a:rPr>
              <a:t> είναι «ίδια» σε </a:t>
            </a:r>
            <a:r>
              <a:rPr lang="el-GR" sz="2200" b="1">
                <a:latin typeface="+mn-lt"/>
              </a:rPr>
              <a:t>εκτεθειμένους</a:t>
            </a:r>
            <a:r>
              <a:rPr lang="el-GR" sz="2000" b="1">
                <a:latin typeface="+mn-lt"/>
              </a:rPr>
              <a:t> και μη </a:t>
            </a:r>
            <a:endParaRPr lang="en-GB" sz="2000" b="1" i="1">
              <a:latin typeface="+mn-lt"/>
            </a:endParaRPr>
          </a:p>
        </p:txBody>
      </p:sp>
      <p:sp>
        <p:nvSpPr>
          <p:cNvPr id="166921" name="Text Box 9"/>
          <p:cNvSpPr txBox="1">
            <a:spLocks noChangeArrowheads="1"/>
          </p:cNvSpPr>
          <p:nvPr/>
        </p:nvSpPr>
        <p:spPr bwMode="auto">
          <a:xfrm>
            <a:off x="0" y="3352800"/>
            <a:ext cx="4191000" cy="1446213"/>
          </a:xfrm>
          <a:prstGeom prst="rect">
            <a:avLst/>
          </a:prstGeom>
          <a:noFill/>
          <a:ln w="12700">
            <a:noFill/>
            <a:miter lim="800000"/>
            <a:headEnd/>
            <a:tailEnd/>
          </a:ln>
          <a:effectLst/>
        </p:spPr>
        <p:txBody>
          <a:bodyPr>
            <a:spAutoFit/>
          </a:bodyPr>
          <a:lstStyle/>
          <a:p>
            <a:pPr>
              <a:spcBef>
                <a:spcPct val="50000"/>
              </a:spcBef>
              <a:defRPr/>
            </a:pPr>
            <a:r>
              <a:rPr lang="el-GR" sz="2200" b="1">
                <a:latin typeface="+mn-lt"/>
              </a:rPr>
              <a:t>&lt;1 = η επίπτωση/</a:t>
            </a:r>
            <a:r>
              <a:rPr lang="el-GR" sz="2200" b="1" err="1">
                <a:latin typeface="+mn-lt"/>
              </a:rPr>
              <a:t>επιπολασμός</a:t>
            </a:r>
            <a:r>
              <a:rPr lang="el-GR" sz="2200" b="1">
                <a:latin typeface="+mn-lt"/>
              </a:rPr>
              <a:t> είναι μικρότερη στους εκτεθειμένους </a:t>
            </a:r>
            <a:r>
              <a:rPr lang="el-GR" sz="2200" b="1">
                <a:solidFill>
                  <a:srgbClr val="FF6600"/>
                </a:solidFill>
                <a:latin typeface="+mn-lt"/>
              </a:rPr>
              <a:t>σχετικά</a:t>
            </a:r>
            <a:r>
              <a:rPr lang="el-GR" sz="2200" b="1">
                <a:latin typeface="+mn-lt"/>
              </a:rPr>
              <a:t> με τους μη εκτεθειμένους</a:t>
            </a:r>
            <a:endParaRPr lang="en-GB" sz="2200" b="1" i="1">
              <a:latin typeface="+mn-lt"/>
            </a:endParaRPr>
          </a:p>
        </p:txBody>
      </p:sp>
      <p:sp>
        <p:nvSpPr>
          <p:cNvPr id="166923" name="Text Box 11"/>
          <p:cNvSpPr txBox="1">
            <a:spLocks noChangeArrowheads="1"/>
          </p:cNvSpPr>
          <p:nvPr/>
        </p:nvSpPr>
        <p:spPr bwMode="auto">
          <a:xfrm>
            <a:off x="4724400" y="3352800"/>
            <a:ext cx="4191000" cy="1785104"/>
          </a:xfrm>
          <a:prstGeom prst="rect">
            <a:avLst/>
          </a:prstGeom>
          <a:noFill/>
          <a:ln w="12700">
            <a:noFill/>
            <a:miter lim="800000"/>
            <a:headEnd/>
            <a:tailEnd/>
          </a:ln>
          <a:effectLst/>
        </p:spPr>
        <p:txBody>
          <a:bodyPr>
            <a:spAutoFit/>
          </a:bodyPr>
          <a:lstStyle/>
          <a:p>
            <a:pPr>
              <a:spcBef>
                <a:spcPct val="50000"/>
              </a:spcBef>
              <a:defRPr/>
            </a:pPr>
            <a:r>
              <a:rPr lang="el-GR" sz="2200" b="1">
                <a:latin typeface="+mn-lt"/>
              </a:rPr>
              <a:t>&gt;1 = η επίπτωση</a:t>
            </a:r>
            <a:r>
              <a:rPr lang="el-GR" sz="2200" b="1"/>
              <a:t>/</a:t>
            </a:r>
            <a:r>
              <a:rPr lang="el-GR" sz="2200" b="1" err="1"/>
              <a:t>επιπολασμός</a:t>
            </a:r>
            <a:r>
              <a:rPr lang="el-GR" sz="2200" b="1">
                <a:latin typeface="+mn-lt"/>
              </a:rPr>
              <a:t> είναι μεγαλύτερη στους εκτεθειμένους </a:t>
            </a:r>
            <a:r>
              <a:rPr lang="el-GR" sz="2200" b="1">
                <a:solidFill>
                  <a:srgbClr val="FF6600"/>
                </a:solidFill>
                <a:latin typeface="+mn-lt"/>
              </a:rPr>
              <a:t>σχετικά</a:t>
            </a:r>
            <a:r>
              <a:rPr lang="el-GR" sz="2200" b="1">
                <a:latin typeface="+mn-lt"/>
              </a:rPr>
              <a:t> με τους μη εκτεθειμένους</a:t>
            </a:r>
            <a:endParaRPr lang="en-GB" sz="2200" b="1" i="1">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6921"/>
                                        </p:tgtEl>
                                        <p:attrNameLst>
                                          <p:attrName>style.visibility</p:attrName>
                                        </p:attrNameLst>
                                      </p:cBhvr>
                                      <p:to>
                                        <p:strVal val="visible"/>
                                      </p:to>
                                    </p:set>
                                    <p:anim calcmode="lin" valueType="num">
                                      <p:cBhvr additive="base">
                                        <p:cTn id="7" dur="500" fill="hold"/>
                                        <p:tgtEl>
                                          <p:spTgt spid="166921"/>
                                        </p:tgtEl>
                                        <p:attrNameLst>
                                          <p:attrName>ppt_x</p:attrName>
                                        </p:attrNameLst>
                                      </p:cBhvr>
                                      <p:tavLst>
                                        <p:tav tm="0">
                                          <p:val>
                                            <p:strVal val="0-#ppt_w/2"/>
                                          </p:val>
                                        </p:tav>
                                        <p:tav tm="100000">
                                          <p:val>
                                            <p:strVal val="#ppt_x"/>
                                          </p:val>
                                        </p:tav>
                                      </p:tavLst>
                                    </p:anim>
                                    <p:anim calcmode="lin" valueType="num">
                                      <p:cBhvr additive="base">
                                        <p:cTn id="8" dur="500" fill="hold"/>
                                        <p:tgtEl>
                                          <p:spTgt spid="1669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6919"/>
                                        </p:tgtEl>
                                        <p:attrNameLst>
                                          <p:attrName>style.visibility</p:attrName>
                                        </p:attrNameLst>
                                      </p:cBhvr>
                                      <p:to>
                                        <p:strVal val="visible"/>
                                      </p:to>
                                    </p:set>
                                    <p:anim calcmode="lin" valueType="num">
                                      <p:cBhvr additive="base">
                                        <p:cTn id="13" dur="500" fill="hold"/>
                                        <p:tgtEl>
                                          <p:spTgt spid="166919"/>
                                        </p:tgtEl>
                                        <p:attrNameLst>
                                          <p:attrName>ppt_x</p:attrName>
                                        </p:attrNameLst>
                                      </p:cBhvr>
                                      <p:tavLst>
                                        <p:tav tm="0">
                                          <p:val>
                                            <p:strVal val="#ppt_x"/>
                                          </p:val>
                                        </p:tav>
                                        <p:tav tm="100000">
                                          <p:val>
                                            <p:strVal val="#ppt_x"/>
                                          </p:val>
                                        </p:tav>
                                      </p:tavLst>
                                    </p:anim>
                                    <p:anim calcmode="lin" valueType="num">
                                      <p:cBhvr additive="base">
                                        <p:cTn id="14" dur="500" fill="hold"/>
                                        <p:tgtEl>
                                          <p:spTgt spid="16691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6923"/>
                                        </p:tgtEl>
                                        <p:attrNameLst>
                                          <p:attrName>style.visibility</p:attrName>
                                        </p:attrNameLst>
                                      </p:cBhvr>
                                      <p:to>
                                        <p:strVal val="visible"/>
                                      </p:to>
                                    </p:set>
                                    <p:anim calcmode="lin" valueType="num">
                                      <p:cBhvr additive="base">
                                        <p:cTn id="19" dur="500" fill="hold"/>
                                        <p:tgtEl>
                                          <p:spTgt spid="166923"/>
                                        </p:tgtEl>
                                        <p:attrNameLst>
                                          <p:attrName>ppt_x</p:attrName>
                                        </p:attrNameLst>
                                      </p:cBhvr>
                                      <p:tavLst>
                                        <p:tav tm="0">
                                          <p:val>
                                            <p:strVal val="1+#ppt_w/2"/>
                                          </p:val>
                                        </p:tav>
                                        <p:tav tm="100000">
                                          <p:val>
                                            <p:strVal val="#ppt_x"/>
                                          </p:val>
                                        </p:tav>
                                      </p:tavLst>
                                    </p:anim>
                                    <p:anim calcmode="lin" valueType="num">
                                      <p:cBhvr additive="base">
                                        <p:cTn id="20" dur="500" fill="hold"/>
                                        <p:tgtEl>
                                          <p:spTgt spid="1669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9" grpId="0"/>
      <p:bldP spid="166921" grpId="0"/>
      <p:bldP spid="16692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43F2D90-71F3-42E8-A834-003D437F9F9B}" type="slidenum">
              <a:rPr lang="en-US"/>
              <a:pPr>
                <a:defRPr/>
              </a:pPr>
              <a:t>55</a:t>
            </a:fld>
            <a:endParaRPr lang="en-US"/>
          </a:p>
        </p:txBody>
      </p:sp>
      <p:sp>
        <p:nvSpPr>
          <p:cNvPr id="230404" name="Rectangle 4"/>
          <p:cNvSpPr>
            <a:spLocks noChangeArrowheads="1"/>
          </p:cNvSpPr>
          <p:nvPr/>
        </p:nvSpPr>
        <p:spPr bwMode="auto">
          <a:xfrm>
            <a:off x="34925" y="76200"/>
            <a:ext cx="9032875" cy="95408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a:solidFill>
                  <a:srgbClr val="FF6600"/>
                </a:solidFill>
                <a:effectLst>
                  <a:outerShdw blurRad="38100" dist="38100" dir="2700000" algn="tl">
                    <a:srgbClr val="000000">
                      <a:alpha val="43137"/>
                    </a:srgbClr>
                  </a:outerShdw>
                </a:effectLst>
                <a:latin typeface="+mn-lt"/>
              </a:rPr>
              <a:t>ΣΧΕΤΙΚΟΙ ΔΕΙΚΤΕΣ ΣΥΓΚΡΙΣΗΣ ΣΥΧΝ</a:t>
            </a:r>
            <a:r>
              <a:rPr lang="en-US" sz="2800" b="1">
                <a:solidFill>
                  <a:srgbClr val="FF6600"/>
                </a:solidFill>
                <a:effectLst>
                  <a:outerShdw blurRad="38100" dist="38100" dir="2700000" algn="tl">
                    <a:srgbClr val="000000">
                      <a:alpha val="43137"/>
                    </a:srgbClr>
                  </a:outerShdw>
                </a:effectLst>
                <a:latin typeface="+mn-lt"/>
              </a:rPr>
              <a:t>O</a:t>
            </a:r>
            <a:r>
              <a:rPr lang="el-GR" sz="2800" b="1">
                <a:solidFill>
                  <a:srgbClr val="FF6600"/>
                </a:solidFill>
                <a:effectLst>
                  <a:outerShdw blurRad="38100" dist="38100" dir="2700000" algn="tl">
                    <a:srgbClr val="000000">
                      <a:alpha val="43137"/>
                    </a:srgbClr>
                  </a:outerShdw>
                </a:effectLst>
                <a:latin typeface="+mn-lt"/>
              </a:rPr>
              <a:t>ΤΗΤΑΣ ΝΟΣΗΜΑΤΩΝ</a:t>
            </a:r>
            <a:endParaRPr lang="en-US" sz="2800" b="1">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6" name="TextBox 5"/>
          <p:cNvSpPr txBox="1"/>
          <p:nvPr/>
        </p:nvSpPr>
        <p:spPr>
          <a:xfrm>
            <a:off x="66823" y="3539192"/>
            <a:ext cx="8305800" cy="2585323"/>
          </a:xfrm>
          <a:prstGeom prst="rect">
            <a:avLst/>
          </a:prstGeom>
          <a:noFill/>
        </p:spPr>
        <p:txBody>
          <a:bodyPr>
            <a:spAutoFit/>
          </a:bodyPr>
          <a:lstStyle/>
          <a:p>
            <a:pPr>
              <a:defRPr/>
            </a:pPr>
            <a:r>
              <a:rPr lang="el-GR" b="1">
                <a:latin typeface="+mn-lt"/>
              </a:rPr>
              <a:t>Τι εκφράζει?</a:t>
            </a:r>
          </a:p>
          <a:p>
            <a:pPr>
              <a:defRPr/>
            </a:pPr>
            <a:endParaRPr lang="el-GR" b="1">
              <a:latin typeface="+mn-lt"/>
            </a:endParaRPr>
          </a:p>
          <a:p>
            <a:pPr>
              <a:defRPr/>
            </a:pPr>
            <a:r>
              <a:rPr lang="el-GR" b="1">
                <a:latin typeface="+mn-lt"/>
              </a:rPr>
              <a:t>Όταν η νόσος είναι σπάνια</a:t>
            </a:r>
            <a:r>
              <a:rPr lang="en-US" b="1">
                <a:latin typeface="+mn-lt"/>
              </a:rPr>
              <a:t> RR=OR</a:t>
            </a:r>
          </a:p>
          <a:p>
            <a:pPr>
              <a:defRPr/>
            </a:pPr>
            <a:r>
              <a:rPr lang="el-GR" b="1">
                <a:latin typeface="+mn-lt"/>
              </a:rPr>
              <a:t>Όταν η νόσος δεν είναι σπάνια</a:t>
            </a:r>
            <a:r>
              <a:rPr lang="en-US" b="1">
                <a:latin typeface="+mn-lt"/>
              </a:rPr>
              <a:t> OR</a:t>
            </a:r>
            <a:r>
              <a:rPr lang="el-GR" b="1">
                <a:latin typeface="+mn-lt"/>
              </a:rPr>
              <a:t>≠</a:t>
            </a:r>
            <a:r>
              <a:rPr lang="en-US" b="1">
                <a:latin typeface="+mn-lt"/>
              </a:rPr>
              <a:t>RR</a:t>
            </a:r>
          </a:p>
          <a:p>
            <a:pPr>
              <a:defRPr/>
            </a:pPr>
            <a:endParaRPr lang="en-US" b="1">
              <a:latin typeface="+mn-lt"/>
            </a:endParaRPr>
          </a:p>
          <a:p>
            <a:pPr>
              <a:defRPr/>
            </a:pPr>
            <a:r>
              <a:rPr lang="el-GR" b="1">
                <a:latin typeface="+mn-lt"/>
              </a:rPr>
              <a:t>Σε μελέτες ασθενών/μαρτύρων ανάλογα με τον τρόπο επιλογής των μαρτύρων το </a:t>
            </a:r>
            <a:r>
              <a:rPr lang="en-US" b="1">
                <a:latin typeface="+mn-lt"/>
              </a:rPr>
              <a:t>OR </a:t>
            </a:r>
            <a:r>
              <a:rPr lang="el-GR" b="1">
                <a:latin typeface="+mn-lt"/>
              </a:rPr>
              <a:t>μπορεί να προσεγγίζει το </a:t>
            </a:r>
            <a:r>
              <a:rPr lang="en-US" b="1">
                <a:latin typeface="+mn-lt"/>
              </a:rPr>
              <a:t>RR (risk ratio </a:t>
            </a:r>
            <a:r>
              <a:rPr lang="el-GR" b="1">
                <a:latin typeface="+mn-lt"/>
              </a:rPr>
              <a:t>ή </a:t>
            </a:r>
            <a:r>
              <a:rPr lang="en-US" b="1">
                <a:latin typeface="+mn-lt"/>
              </a:rPr>
              <a:t>rate ratio)</a:t>
            </a:r>
          </a:p>
          <a:p>
            <a:pPr>
              <a:defRPr/>
            </a:pPr>
            <a:endParaRPr lang="en-US" b="1">
              <a:latin typeface="+mn-lt"/>
            </a:endParaRPr>
          </a:p>
          <a:p>
            <a:pPr>
              <a:defRPr/>
            </a:pPr>
            <a:r>
              <a:rPr lang="en-US" b="1">
                <a:latin typeface="+mn-lt"/>
              </a:rPr>
              <a:t> </a:t>
            </a:r>
            <a:r>
              <a:rPr lang="el-GR" b="1">
                <a:latin typeface="+mn-lt"/>
              </a:rPr>
              <a:t> </a:t>
            </a:r>
            <a:endParaRPr lang="en-US">
              <a:latin typeface="+mn-lt"/>
            </a:endParaRPr>
          </a:p>
        </p:txBody>
      </p:sp>
      <p:sp>
        <p:nvSpPr>
          <p:cNvPr id="10" name="TextBox 9"/>
          <p:cNvSpPr txBox="1"/>
          <p:nvPr/>
        </p:nvSpPr>
        <p:spPr>
          <a:xfrm>
            <a:off x="34925" y="1981200"/>
            <a:ext cx="8839200" cy="923330"/>
          </a:xfrm>
          <a:prstGeom prst="rect">
            <a:avLst/>
          </a:prstGeom>
          <a:noFill/>
        </p:spPr>
        <p:txBody>
          <a:bodyPr>
            <a:spAutoFit/>
          </a:bodyPr>
          <a:lstStyle/>
          <a:p>
            <a:pPr>
              <a:defRPr/>
            </a:pPr>
            <a:r>
              <a:rPr lang="el-GR" b="1" u="sng">
                <a:latin typeface="+mn-lt"/>
              </a:rPr>
              <a:t>Σχετικός Λόγος (</a:t>
            </a:r>
            <a:r>
              <a:rPr lang="en-US" b="1" u="sng">
                <a:latin typeface="+mn-lt"/>
              </a:rPr>
              <a:t>Odds Ratio, OR)</a:t>
            </a:r>
            <a:r>
              <a:rPr lang="en-US" b="1">
                <a:latin typeface="+mn-lt"/>
              </a:rPr>
              <a:t>: odds </a:t>
            </a:r>
            <a:r>
              <a:rPr lang="en-US" b="1"/>
              <a:t>ratio </a:t>
            </a:r>
            <a:r>
              <a:rPr lang="el-GR" b="1">
                <a:latin typeface="+mn-lt"/>
              </a:rPr>
              <a:t>έκβασης (μελέτης προοπτικές, </a:t>
            </a:r>
            <a:r>
              <a:rPr lang="el-GR" b="1" err="1">
                <a:latin typeface="+mn-lt"/>
              </a:rPr>
              <a:t>επιπολασμού</a:t>
            </a:r>
            <a:r>
              <a:rPr lang="el-GR" b="1">
                <a:latin typeface="+mn-lt"/>
              </a:rPr>
              <a:t>), </a:t>
            </a:r>
            <a:r>
              <a:rPr lang="en-US" b="1">
                <a:latin typeface="+mn-lt"/>
              </a:rPr>
              <a:t>odds </a:t>
            </a:r>
            <a:r>
              <a:rPr lang="en-US" b="1"/>
              <a:t>ratio </a:t>
            </a:r>
            <a:r>
              <a:rPr lang="el-GR" b="1">
                <a:latin typeface="+mn-lt"/>
              </a:rPr>
              <a:t>έκθεσης </a:t>
            </a:r>
            <a:r>
              <a:rPr lang="en-US" b="1">
                <a:latin typeface="+mn-lt"/>
              </a:rPr>
              <a:t>(</a:t>
            </a:r>
            <a:r>
              <a:rPr lang="el-GR" b="1">
                <a:latin typeface="+mn-lt"/>
              </a:rPr>
              <a:t>ασθενών-μαρτύρων)</a:t>
            </a:r>
            <a:r>
              <a:rPr lang="en-US" b="1">
                <a:latin typeface="+mn-lt"/>
              </a:rPr>
              <a:t> (</a:t>
            </a:r>
            <a:r>
              <a:rPr lang="el-GR" b="1">
                <a:latin typeface="+mn-lt"/>
              </a:rPr>
              <a:t>αποδεικνύεται ότι ισούται με το </a:t>
            </a:r>
            <a:r>
              <a:rPr lang="en-US" b="1">
                <a:latin typeface="+mn-lt"/>
              </a:rPr>
              <a:t>odds ratio </a:t>
            </a:r>
            <a:r>
              <a:rPr lang="el-GR" b="1">
                <a:latin typeface="+mn-lt"/>
              </a:rPr>
              <a:t>έκβασης)</a:t>
            </a:r>
            <a:endParaRPr lang="en-US" b="1" u="sng">
              <a:latin typeface="+mn-lt"/>
            </a:endParaRPr>
          </a:p>
        </p:txBody>
      </p:sp>
    </p:spTree>
    <p:extLst>
      <p:ext uri="{BB962C8B-B14F-4D97-AF65-F5344CB8AC3E}">
        <p14:creationId xmlns:p14="http://schemas.microsoft.com/office/powerpoint/2010/main" val="34442244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1535C93-495C-4A27-B611-CDC8CAAABA55}" type="datetime1">
              <a:rPr lang="en-US" smtClean="0"/>
              <a:pPr>
                <a:defRPr/>
              </a:pPr>
              <a:t>10/8/2024</a:t>
            </a:fld>
            <a:endParaRPr lang="en-US"/>
          </a:p>
        </p:txBody>
      </p:sp>
      <p:sp>
        <p:nvSpPr>
          <p:cNvPr id="3" name="Slide Number Placeholder 2"/>
          <p:cNvSpPr>
            <a:spLocks noGrp="1"/>
          </p:cNvSpPr>
          <p:nvPr>
            <p:ph type="sldNum" sz="quarter" idx="12"/>
          </p:nvPr>
        </p:nvSpPr>
        <p:spPr/>
        <p:txBody>
          <a:bodyPr/>
          <a:lstStyle/>
          <a:p>
            <a:pPr>
              <a:defRPr/>
            </a:pPr>
            <a:fld id="{C6275100-B04B-4892-AE65-0A94963CF6DD}" type="slidenum">
              <a:rPr lang="en-US" smtClean="0"/>
              <a:pPr>
                <a:defRPr/>
              </a:pPr>
              <a:t>56</a:t>
            </a:fld>
            <a:endParaRPr lang="en-US"/>
          </a:p>
        </p:txBody>
      </p:sp>
      <p:pic>
        <p:nvPicPr>
          <p:cNvPr id="4" name="Picture 2"/>
          <p:cNvPicPr>
            <a:picLocks noChangeAspect="1" noChangeArrowheads="1"/>
          </p:cNvPicPr>
          <p:nvPr/>
        </p:nvPicPr>
        <p:blipFill>
          <a:blip r:embed="rId2" cstate="print"/>
          <a:srcRect l="14622" t="17006" r="29129" b="18915"/>
          <a:stretch>
            <a:fillRect/>
          </a:stretch>
        </p:blipFill>
        <p:spPr bwMode="auto">
          <a:xfrm>
            <a:off x="0" y="116632"/>
            <a:ext cx="9001000"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1535C93-495C-4A27-B611-CDC8CAAABA55}" type="datetime1">
              <a:rPr lang="en-US" smtClean="0"/>
              <a:pPr>
                <a:defRPr/>
              </a:pPr>
              <a:t>10/8/2024</a:t>
            </a:fld>
            <a:endParaRPr lang="en-US"/>
          </a:p>
        </p:txBody>
      </p:sp>
      <p:sp>
        <p:nvSpPr>
          <p:cNvPr id="3" name="Slide Number Placeholder 2"/>
          <p:cNvSpPr>
            <a:spLocks noGrp="1"/>
          </p:cNvSpPr>
          <p:nvPr>
            <p:ph type="sldNum" sz="quarter" idx="12"/>
          </p:nvPr>
        </p:nvSpPr>
        <p:spPr/>
        <p:txBody>
          <a:bodyPr/>
          <a:lstStyle/>
          <a:p>
            <a:pPr>
              <a:defRPr/>
            </a:pPr>
            <a:fld id="{C6275100-B04B-4892-AE65-0A94963CF6DD}" type="slidenum">
              <a:rPr lang="en-US" smtClean="0"/>
              <a:pPr>
                <a:defRPr/>
              </a:pPr>
              <a:t>57</a:t>
            </a:fld>
            <a:endParaRPr lang="en-US"/>
          </a:p>
        </p:txBody>
      </p:sp>
      <p:pic>
        <p:nvPicPr>
          <p:cNvPr id="84995" name="Picture 3"/>
          <p:cNvPicPr>
            <a:picLocks noChangeAspect="1" noChangeArrowheads="1"/>
          </p:cNvPicPr>
          <p:nvPr/>
        </p:nvPicPr>
        <p:blipFill>
          <a:blip r:embed="rId2" cstate="print"/>
          <a:srcRect l="15801" t="15714" r="29300" b="21920"/>
          <a:stretch>
            <a:fillRect/>
          </a:stretch>
        </p:blipFill>
        <p:spPr bwMode="auto">
          <a:xfrm>
            <a:off x="179512" y="116632"/>
            <a:ext cx="8784976"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43F2D90-71F3-42E8-A834-003D437F9F9B}" type="slidenum">
              <a:rPr lang="en-US"/>
              <a:pPr>
                <a:defRPr/>
              </a:pPr>
              <a:t>58</a:t>
            </a:fld>
            <a:endParaRPr lang="en-US"/>
          </a:p>
        </p:txBody>
      </p:sp>
      <p:sp>
        <p:nvSpPr>
          <p:cNvPr id="230404" name="Rectangle 4"/>
          <p:cNvSpPr>
            <a:spLocks noChangeArrowheads="1"/>
          </p:cNvSpPr>
          <p:nvPr/>
        </p:nvSpPr>
        <p:spPr bwMode="auto">
          <a:xfrm>
            <a:off x="34925" y="76200"/>
            <a:ext cx="9032875" cy="95408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a:solidFill>
                  <a:srgbClr val="FF6600"/>
                </a:solidFill>
                <a:effectLst>
                  <a:outerShdw blurRad="38100" dist="38100" dir="2700000" algn="tl">
                    <a:srgbClr val="000000">
                      <a:alpha val="43137"/>
                    </a:srgbClr>
                  </a:outerShdw>
                </a:effectLst>
                <a:latin typeface="+mn-lt"/>
              </a:rPr>
              <a:t>ΣΧΕΤΙΚΟΙ ΔΕΙΚΤΕΣ ΣΥΓΚΡΙΣΗΣ ΣΥΧΝ</a:t>
            </a:r>
            <a:r>
              <a:rPr lang="en-US" sz="2800" b="1">
                <a:solidFill>
                  <a:srgbClr val="FF6600"/>
                </a:solidFill>
                <a:effectLst>
                  <a:outerShdw blurRad="38100" dist="38100" dir="2700000" algn="tl">
                    <a:srgbClr val="000000">
                      <a:alpha val="43137"/>
                    </a:srgbClr>
                  </a:outerShdw>
                </a:effectLst>
                <a:latin typeface="+mn-lt"/>
              </a:rPr>
              <a:t>O</a:t>
            </a:r>
            <a:r>
              <a:rPr lang="el-GR" sz="2800" b="1">
                <a:solidFill>
                  <a:srgbClr val="FF6600"/>
                </a:solidFill>
                <a:effectLst>
                  <a:outerShdw blurRad="38100" dist="38100" dir="2700000" algn="tl">
                    <a:srgbClr val="000000">
                      <a:alpha val="43137"/>
                    </a:srgbClr>
                  </a:outerShdw>
                </a:effectLst>
                <a:latin typeface="+mn-lt"/>
              </a:rPr>
              <a:t>ΤΗΤΑΣ ΝΟΣΗΜΑΤΩΝ</a:t>
            </a:r>
            <a:r>
              <a:rPr lang="en-US" sz="2800" b="1">
                <a:solidFill>
                  <a:srgbClr val="FF6600"/>
                </a:solidFill>
                <a:effectLst>
                  <a:outerShdw blurRad="38100" dist="38100" dir="2700000" algn="tl">
                    <a:srgbClr val="000000">
                      <a:alpha val="43137"/>
                    </a:srgbClr>
                  </a:outerShdw>
                </a:effectLst>
                <a:latin typeface="+mn-lt"/>
              </a:rPr>
              <a:t> / </a:t>
            </a:r>
            <a:r>
              <a:rPr lang="el-GR" sz="2800" b="1">
                <a:solidFill>
                  <a:srgbClr val="FF6600"/>
                </a:solidFill>
                <a:effectLst>
                  <a:outerShdw blurRad="38100" dist="38100" dir="2700000" algn="tl">
                    <a:srgbClr val="000000">
                      <a:alpha val="43137"/>
                    </a:srgbClr>
                  </a:outerShdw>
                </a:effectLst>
                <a:latin typeface="+mn-lt"/>
              </a:rPr>
              <a:t>είδος επιδημιολογικής μελέτης</a:t>
            </a:r>
            <a:endParaRPr lang="en-US" sz="2800" b="1">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333057"/>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2" name="Rectangle 1"/>
          <p:cNvSpPr/>
          <p:nvPr/>
        </p:nvSpPr>
        <p:spPr>
          <a:xfrm>
            <a:off x="-18238" y="1225689"/>
            <a:ext cx="9032875" cy="5632311"/>
          </a:xfrm>
          <a:prstGeom prst="rect">
            <a:avLst/>
          </a:prstGeom>
        </p:spPr>
        <p:txBody>
          <a:bodyPr wrap="square">
            <a:spAutoFit/>
          </a:bodyPr>
          <a:lstStyle/>
          <a:p>
            <a:pPr marL="285750" indent="-285750">
              <a:buFont typeface="Arial" pitchFamily="34" charset="0"/>
              <a:buChar char="•"/>
            </a:pPr>
            <a:r>
              <a:rPr lang="en-US">
                <a:latin typeface="+mn-lt"/>
              </a:rPr>
              <a:t>Cohort studies can estimate all three measures of relative risk</a:t>
            </a:r>
            <a:r>
              <a:rPr lang="el-GR">
                <a:latin typeface="+mn-lt"/>
              </a:rPr>
              <a:t> (</a:t>
            </a:r>
            <a:r>
              <a:rPr lang="en-US">
                <a:latin typeface="+mn-lt"/>
              </a:rPr>
              <a:t>preference for rate ratios).  </a:t>
            </a:r>
            <a:endParaRPr lang="el-GR">
              <a:latin typeface="+mn-lt"/>
            </a:endParaRPr>
          </a:p>
          <a:p>
            <a:pPr marL="285750" indent="-285750">
              <a:buFont typeface="Arial" pitchFamily="34" charset="0"/>
              <a:buChar char="•"/>
            </a:pPr>
            <a:endParaRPr lang="el-GR">
              <a:latin typeface="+mn-lt"/>
            </a:endParaRPr>
          </a:p>
          <a:p>
            <a:pPr marL="285750" indent="-285750">
              <a:buFont typeface="Arial" pitchFamily="34" charset="0"/>
              <a:buChar char="•"/>
            </a:pPr>
            <a:r>
              <a:rPr lang="en-US">
                <a:latin typeface="+mn-lt"/>
              </a:rPr>
              <a:t>Cross-sectional (prevalence) studies estimate the risk or the odds ratios.</a:t>
            </a:r>
            <a:endParaRPr lang="el-GR">
              <a:latin typeface="+mn-lt"/>
            </a:endParaRPr>
          </a:p>
          <a:p>
            <a:r>
              <a:rPr lang="en-US">
                <a:latin typeface="+mn-lt"/>
              </a:rPr>
              <a:t> </a:t>
            </a:r>
            <a:endParaRPr lang="el-GR">
              <a:latin typeface="+mn-lt"/>
            </a:endParaRPr>
          </a:p>
          <a:p>
            <a:pPr marL="285750" indent="-285750">
              <a:buFont typeface="Arial" pitchFamily="34" charset="0"/>
              <a:buChar char="•"/>
            </a:pPr>
            <a:r>
              <a:rPr lang="en-US">
                <a:latin typeface="+mn-lt"/>
              </a:rPr>
              <a:t>Case-control studies can only estimate the odds ratios of exposure which can be proved to be estimators of the odds ratios of the disease.  </a:t>
            </a:r>
            <a:endParaRPr lang="el-GR">
              <a:latin typeface="+mn-lt"/>
            </a:endParaRPr>
          </a:p>
          <a:p>
            <a:r>
              <a:rPr lang="en-US">
                <a:latin typeface="+mn-lt"/>
              </a:rPr>
              <a:t> </a:t>
            </a:r>
            <a:endParaRPr lang="el-GR">
              <a:latin typeface="+mn-lt"/>
            </a:endParaRPr>
          </a:p>
          <a:p>
            <a:r>
              <a:rPr lang="en-US">
                <a:latin typeface="+mn-lt"/>
              </a:rPr>
              <a:t>The analysis of case-control and prevalence studies is usually based on odds ratios rather than risk ratios. There are two main reasons for that: </a:t>
            </a:r>
            <a:endParaRPr lang="el-GR">
              <a:latin typeface="+mn-lt"/>
            </a:endParaRPr>
          </a:p>
          <a:p>
            <a:r>
              <a:rPr lang="en-US">
                <a:latin typeface="+mn-lt"/>
              </a:rPr>
              <a:t> </a:t>
            </a:r>
            <a:endParaRPr lang="el-GR">
              <a:latin typeface="+mn-lt"/>
            </a:endParaRPr>
          </a:p>
          <a:p>
            <a:r>
              <a:rPr lang="en-US">
                <a:latin typeface="+mn-lt"/>
              </a:rPr>
              <a:t>i)  In case-control studies we cannot estimate other measures of relative risk</a:t>
            </a:r>
            <a:endParaRPr lang="el-GR">
              <a:latin typeface="+mn-lt"/>
            </a:endParaRPr>
          </a:p>
          <a:p>
            <a:r>
              <a:rPr lang="en-US">
                <a:latin typeface="+mn-lt"/>
              </a:rPr>
              <a:t> </a:t>
            </a:r>
            <a:endParaRPr lang="el-GR">
              <a:latin typeface="+mn-lt"/>
            </a:endParaRPr>
          </a:p>
          <a:p>
            <a:r>
              <a:rPr lang="en-US">
                <a:latin typeface="+mn-lt"/>
              </a:rPr>
              <a:t>ii) Statistical methods based on odds ratios have better mathematical properties than those based on risk ratios, particularly when the disease is not rare. </a:t>
            </a:r>
          </a:p>
          <a:p>
            <a:r>
              <a:rPr lang="en-US">
                <a:latin typeface="+mn-lt"/>
              </a:rPr>
              <a:t>Suppose that the risk ratio estimate is   </a:t>
            </a:r>
            <a:r>
              <a:rPr lang="el-GR">
                <a:latin typeface="+mn-lt"/>
              </a:rPr>
              <a:t>π</a:t>
            </a:r>
            <a:r>
              <a:rPr lang="en-US" baseline="-25000">
                <a:latin typeface="+mn-lt"/>
              </a:rPr>
              <a:t>1</a:t>
            </a:r>
            <a:r>
              <a:rPr lang="en-US">
                <a:latin typeface="+mn-lt"/>
              </a:rPr>
              <a:t>/ </a:t>
            </a:r>
            <a:r>
              <a:rPr lang="el-GR">
                <a:latin typeface="+mn-lt"/>
              </a:rPr>
              <a:t>π</a:t>
            </a:r>
            <a:r>
              <a:rPr lang="en-US" baseline="-25000">
                <a:latin typeface="+mn-lt"/>
              </a:rPr>
              <a:t>0 </a:t>
            </a:r>
            <a:r>
              <a:rPr lang="en-US">
                <a:latin typeface="+mn-lt"/>
              </a:rPr>
              <a:t> = 4. </a:t>
            </a:r>
          </a:p>
          <a:p>
            <a:r>
              <a:rPr lang="en-US">
                <a:latin typeface="+mn-lt"/>
              </a:rPr>
              <a:t>	If the risk in the unexposed is </a:t>
            </a:r>
            <a:r>
              <a:rPr lang="el-GR">
                <a:latin typeface="+mn-lt"/>
              </a:rPr>
              <a:t>π</a:t>
            </a:r>
            <a:r>
              <a:rPr lang="en-US" baseline="-25000">
                <a:latin typeface="+mn-lt"/>
              </a:rPr>
              <a:t>0 </a:t>
            </a:r>
            <a:r>
              <a:rPr lang="en-US">
                <a:latin typeface="+mn-lt"/>
              </a:rPr>
              <a:t>= 0.001, then  </a:t>
            </a:r>
            <a:r>
              <a:rPr lang="el-GR">
                <a:latin typeface="+mn-lt"/>
              </a:rPr>
              <a:t>π</a:t>
            </a:r>
            <a:r>
              <a:rPr lang="en-US" baseline="-25000">
                <a:latin typeface="+mn-lt"/>
              </a:rPr>
              <a:t>1</a:t>
            </a:r>
            <a:r>
              <a:rPr lang="en-US">
                <a:latin typeface="+mn-lt"/>
              </a:rPr>
              <a:t>= 0.004 However if </a:t>
            </a:r>
            <a:r>
              <a:rPr lang="el-GR">
                <a:latin typeface="+mn-lt"/>
              </a:rPr>
              <a:t>π</a:t>
            </a:r>
            <a:r>
              <a:rPr lang="en-US" baseline="-25000">
                <a:latin typeface="+mn-lt"/>
              </a:rPr>
              <a:t>0 </a:t>
            </a:r>
            <a:r>
              <a:rPr lang="en-US">
                <a:latin typeface="+mn-lt"/>
              </a:rPr>
              <a:t>= 0.3 then  </a:t>
            </a:r>
            <a:r>
              <a:rPr lang="el-GR">
                <a:latin typeface="+mn-lt"/>
              </a:rPr>
              <a:t>π</a:t>
            </a:r>
            <a:r>
              <a:rPr lang="en-US" baseline="-25000">
                <a:latin typeface="+mn-lt"/>
              </a:rPr>
              <a:t>1</a:t>
            </a:r>
            <a:r>
              <a:rPr lang="en-US">
                <a:latin typeface="+mn-lt"/>
              </a:rPr>
              <a:t>= 1.2 an impossible value.  </a:t>
            </a:r>
          </a:p>
          <a:p>
            <a:r>
              <a:rPr lang="en-US">
                <a:latin typeface="+mn-lt"/>
              </a:rPr>
              <a:t>	This problem does not arise when we work with odds ratios because the odds can take any value between 0 and infinity.  </a:t>
            </a:r>
            <a:endParaRPr lang="el-GR">
              <a:latin typeface="+mn-lt"/>
            </a:endParaRPr>
          </a:p>
        </p:txBody>
      </p:sp>
    </p:spTree>
    <p:extLst>
      <p:ext uri="{BB962C8B-B14F-4D97-AF65-F5344CB8AC3E}">
        <p14:creationId xmlns:p14="http://schemas.microsoft.com/office/powerpoint/2010/main" val="42289502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1535C93-495C-4A27-B611-CDC8CAAABA55}" type="datetime1">
              <a:rPr lang="en-US" smtClean="0"/>
              <a:pPr>
                <a:defRPr/>
              </a:pPr>
              <a:t>10/8/2024</a:t>
            </a:fld>
            <a:endParaRPr lang="en-US"/>
          </a:p>
        </p:txBody>
      </p:sp>
      <p:sp>
        <p:nvSpPr>
          <p:cNvPr id="3" name="Slide Number Placeholder 2"/>
          <p:cNvSpPr>
            <a:spLocks noGrp="1"/>
          </p:cNvSpPr>
          <p:nvPr>
            <p:ph type="sldNum" sz="quarter" idx="12"/>
          </p:nvPr>
        </p:nvSpPr>
        <p:spPr/>
        <p:txBody>
          <a:bodyPr/>
          <a:lstStyle/>
          <a:p>
            <a:pPr>
              <a:defRPr/>
            </a:pPr>
            <a:fld id="{C6275100-B04B-4892-AE65-0A94963CF6DD}" type="slidenum">
              <a:rPr lang="en-US" smtClean="0"/>
              <a:pPr>
                <a:defRPr/>
              </a:pPr>
              <a:t>59</a:t>
            </a:fld>
            <a:endParaRPr lang="en-US"/>
          </a:p>
        </p:txBody>
      </p:sp>
      <p:pic>
        <p:nvPicPr>
          <p:cNvPr id="86018" name="Picture 2"/>
          <p:cNvPicPr>
            <a:picLocks noChangeAspect="1" noChangeArrowheads="1"/>
          </p:cNvPicPr>
          <p:nvPr/>
        </p:nvPicPr>
        <p:blipFill>
          <a:blip r:embed="rId2" cstate="print"/>
          <a:srcRect l="14400" t="16286" r="28457" b="30435"/>
          <a:stretch>
            <a:fillRect/>
          </a:stretch>
        </p:blipFill>
        <p:spPr bwMode="auto">
          <a:xfrm>
            <a:off x="-36512" y="1052736"/>
            <a:ext cx="9144000" cy="5328592"/>
          </a:xfrm>
          <a:prstGeom prst="rect">
            <a:avLst/>
          </a:prstGeom>
          <a:noFill/>
          <a:ln w="9525">
            <a:noFill/>
            <a:miter lim="800000"/>
            <a:headEnd/>
            <a:tailEnd/>
          </a:ln>
        </p:spPr>
      </p:pic>
      <p:sp>
        <p:nvSpPr>
          <p:cNvPr id="5" name="TextBox 4"/>
          <p:cNvSpPr txBox="1"/>
          <p:nvPr/>
        </p:nvSpPr>
        <p:spPr>
          <a:xfrm>
            <a:off x="1403648" y="404664"/>
            <a:ext cx="6109942" cy="461665"/>
          </a:xfrm>
          <a:prstGeom prst="rect">
            <a:avLst/>
          </a:prstGeom>
          <a:noFill/>
        </p:spPr>
        <p:txBody>
          <a:bodyPr wrap="none" rtlCol="0">
            <a:spAutoFit/>
          </a:bodyPr>
          <a:lstStyle/>
          <a:p>
            <a:r>
              <a:rPr lang="el-GR" sz="2400" b="1">
                <a:solidFill>
                  <a:srgbClr val="FF0000"/>
                </a:solidFill>
              </a:rPr>
              <a:t>Απόλυτοι </a:t>
            </a:r>
            <a:r>
              <a:rPr lang="en-US" sz="2400" b="1">
                <a:solidFill>
                  <a:srgbClr val="FF0000"/>
                </a:solidFill>
              </a:rPr>
              <a:t>vs. </a:t>
            </a:r>
            <a:r>
              <a:rPr lang="el-GR" sz="2400" b="1">
                <a:solidFill>
                  <a:srgbClr val="FF0000"/>
                </a:solidFill>
              </a:rPr>
              <a:t>Σχετικοί δείκτες σύγκρισης</a:t>
            </a:r>
            <a:endParaRPr lang="el-GR" sz="240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621983" y="195170"/>
            <a:ext cx="8183880" cy="1051560"/>
          </a:xfrm>
        </p:spPr>
        <p:txBody>
          <a:bodyPr/>
          <a:lstStyle/>
          <a:p>
            <a:r>
              <a:rPr lang="el-GR" dirty="0" smtClean="0"/>
              <a:t>Σκοπός μέτρησης συχνότητας νόσου</a:t>
            </a:r>
            <a:endParaRPr lang="el-GR" dirty="0"/>
          </a:p>
        </p:txBody>
      </p:sp>
      <p:sp>
        <p:nvSpPr>
          <p:cNvPr id="9" name="Θέση περιεχομένου 8"/>
          <p:cNvSpPr>
            <a:spLocks noGrp="1"/>
          </p:cNvSpPr>
          <p:nvPr>
            <p:ph idx="1"/>
          </p:nvPr>
        </p:nvSpPr>
        <p:spPr>
          <a:xfrm>
            <a:off x="621983" y="1585326"/>
            <a:ext cx="8183880" cy="4718492"/>
          </a:xfrm>
        </p:spPr>
        <p:txBody>
          <a:bodyPr/>
          <a:lstStyle/>
          <a:p>
            <a:r>
              <a:rPr lang="el-GR" sz="2400" dirty="0" smtClean="0"/>
              <a:t>Γενικά</a:t>
            </a:r>
            <a:r>
              <a:rPr lang="en-US" sz="2400" dirty="0" smtClean="0"/>
              <a:t>,</a:t>
            </a:r>
            <a:r>
              <a:rPr lang="el-GR" sz="2400" dirty="0" smtClean="0"/>
              <a:t> στοχεύουμε στην κατανόηση της νόσου, έτσι ώστε να τη διαχειριστούμε επιτυχώς.</a:t>
            </a:r>
          </a:p>
          <a:p>
            <a:r>
              <a:rPr lang="el-GR" sz="2400" dirty="0" smtClean="0"/>
              <a:t>Εκτίμηση μεγέθους του προβλήματος:</a:t>
            </a:r>
          </a:p>
          <a:p>
            <a:pPr lvl="1"/>
            <a:r>
              <a:rPr lang="el-GR" sz="2000" dirty="0" smtClean="0"/>
              <a:t>Πόσο μεγάλο είναι το πρόβλημα;</a:t>
            </a:r>
          </a:p>
          <a:p>
            <a:pPr lvl="1"/>
            <a:r>
              <a:rPr lang="el-GR" sz="2000" dirty="0" smtClean="0"/>
              <a:t>Αφορά όλες τις πληθυσμιακές ομάδες;</a:t>
            </a:r>
          </a:p>
          <a:p>
            <a:pPr lvl="1"/>
            <a:r>
              <a:rPr lang="el-GR" sz="2000" dirty="0" smtClean="0"/>
              <a:t>Πώς μπορεί να αντιμετωπιστεί;</a:t>
            </a:r>
          </a:p>
          <a:p>
            <a:pPr lvl="1"/>
            <a:r>
              <a:rPr lang="el-GR" sz="2000" dirty="0" smtClean="0"/>
              <a:t>Είναι επιτυχής η μέθοδος αντιμετώπισης/παρέμβαση;</a:t>
            </a:r>
            <a:endParaRPr lang="el-GR" sz="2000" dirty="0"/>
          </a:p>
          <a:p>
            <a:r>
              <a:rPr lang="el-GR" sz="2400" dirty="0" smtClean="0"/>
              <a:t>Μπορεί να γίνει με πολλούς τρόπους</a:t>
            </a:r>
            <a:r>
              <a:rPr lang="en-US" sz="2400" dirty="0" smtClean="0"/>
              <a:t>: </a:t>
            </a:r>
            <a:endParaRPr lang="el-GR" sz="2400" dirty="0" smtClean="0"/>
          </a:p>
          <a:p>
            <a:pPr lvl="1"/>
            <a:r>
              <a:rPr lang="el-GR" sz="2000" dirty="0" smtClean="0"/>
              <a:t>Μετρώντας τον αριθμό των ατόμων που νοσούν</a:t>
            </a:r>
          </a:p>
          <a:p>
            <a:pPr lvl="1"/>
            <a:r>
              <a:rPr lang="el-GR" sz="2000" dirty="0" smtClean="0"/>
              <a:t>Εκτιμώντας το ποσοστό του πληθυσμού που νοσεί/κινδυνεύει</a:t>
            </a:r>
          </a:p>
          <a:p>
            <a:pPr lvl="1"/>
            <a:r>
              <a:rPr lang="el-GR" sz="2000" dirty="0" smtClean="0"/>
              <a:t>Σύγκριση του μεγέθους του προβλήματος σε διαφορετικές πληθυσμιακές ομάδες, αναζήτηση προγνωστικών παραγόντων</a:t>
            </a:r>
          </a:p>
        </p:txBody>
      </p:sp>
      <p:sp>
        <p:nvSpPr>
          <p:cNvPr id="4" name="Θέση ημερομηνίας 3"/>
          <p:cNvSpPr>
            <a:spLocks noGrp="1"/>
          </p:cNvSpPr>
          <p:nvPr>
            <p:ph type="dt" sz="half" idx="10"/>
          </p:nvPr>
        </p:nvSpPr>
        <p:spPr/>
        <p:txBody>
          <a:bodyPr/>
          <a:lstStyle/>
          <a:p>
            <a:pPr>
              <a:defRPr/>
            </a:pPr>
            <a:fld id="{D9CFEF04-1B3F-4791-8B1D-DDF671D47FC8}" type="datetime1">
              <a:rPr lang="en-US" smtClean="0"/>
              <a:pPr>
                <a:defRPr/>
              </a:pPr>
              <a:t>10/8/2024</a:t>
            </a:fld>
            <a:endParaRPr lang="en-US"/>
          </a:p>
        </p:txBody>
      </p:sp>
      <p:sp>
        <p:nvSpPr>
          <p:cNvPr id="5" name="Θέση αριθμού διαφάνειας 4"/>
          <p:cNvSpPr>
            <a:spLocks noGrp="1"/>
          </p:cNvSpPr>
          <p:nvPr>
            <p:ph type="sldNum" sz="quarter" idx="12"/>
          </p:nvPr>
        </p:nvSpPr>
        <p:spPr/>
        <p:txBody>
          <a:bodyPr/>
          <a:lstStyle/>
          <a:p>
            <a:pPr>
              <a:defRPr/>
            </a:pPr>
            <a:fld id="{B48E3522-AF68-4E37-98B6-493BAF2D712F}" type="slidenum">
              <a:rPr lang="en-US" smtClean="0"/>
              <a:pPr>
                <a:defRPr/>
              </a:pPr>
              <a:t>6</a:t>
            </a:fld>
            <a:endParaRPr lang="en-US"/>
          </a:p>
        </p:txBody>
      </p:sp>
    </p:spTree>
    <p:extLst>
      <p:ext uri="{BB962C8B-B14F-4D97-AF65-F5344CB8AC3E}">
        <p14:creationId xmlns:p14="http://schemas.microsoft.com/office/powerpoint/2010/main" val="41899775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F74FDF1B-1E83-4BEF-83A0-DB91A44A2F33}" type="slidenum">
              <a:rPr lang="en-US"/>
              <a:pPr>
                <a:defRPr/>
              </a:pPr>
              <a:t>60</a:t>
            </a:fld>
            <a:endParaRPr lang="en-US"/>
          </a:p>
        </p:txBody>
      </p:sp>
      <p:sp>
        <p:nvSpPr>
          <p:cNvPr id="230404" name="Rectangle 4"/>
          <p:cNvSpPr>
            <a:spLocks noChangeArrowheads="1"/>
          </p:cNvSpPr>
          <p:nvPr/>
        </p:nvSpPr>
        <p:spPr bwMode="auto">
          <a:xfrm>
            <a:off x="152400" y="381000"/>
            <a:ext cx="8763000" cy="646113"/>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ΣΥΓΚΡΙΣΗ ΜΕΤΑΞΥ ΔΕΙΚΤΩΝ (ΙΙ)</a:t>
            </a:r>
            <a:endParaRPr lang="en-US" sz="3600" b="1">
              <a:solidFill>
                <a:srgbClr val="FF6600"/>
              </a:solidFill>
              <a:latin typeface="+mn-lt"/>
            </a:endParaRPr>
          </a:p>
        </p:txBody>
      </p:sp>
      <p:sp>
        <p:nvSpPr>
          <p:cNvPr id="47108" name="Text Box 5"/>
          <p:cNvSpPr txBox="1">
            <a:spLocks noChangeArrowheads="1"/>
          </p:cNvSpPr>
          <p:nvPr/>
        </p:nvSpPr>
        <p:spPr bwMode="auto">
          <a:xfrm>
            <a:off x="152400" y="1676400"/>
            <a:ext cx="8797925" cy="1200150"/>
          </a:xfrm>
          <a:prstGeom prst="rect">
            <a:avLst/>
          </a:prstGeom>
          <a:noFill/>
          <a:ln w="9525">
            <a:noFill/>
            <a:miter lim="800000"/>
            <a:headEnd/>
            <a:tailEnd/>
          </a:ln>
        </p:spPr>
        <p:txBody>
          <a:bodyPr>
            <a:spAutoFit/>
          </a:bodyPr>
          <a:lstStyle/>
          <a:p>
            <a:pPr eaLnBrk="1" hangingPunct="1">
              <a:spcBef>
                <a:spcPct val="50000"/>
              </a:spcBef>
              <a:defRPr/>
            </a:pPr>
            <a:r>
              <a:rPr lang="el-GR" sz="2400" b="1">
                <a:latin typeface="+mn-lt"/>
              </a:rPr>
              <a:t>Προϋποθέτει κοινή σύνθεση των πληθυσμών</a:t>
            </a:r>
            <a:r>
              <a:rPr lang="en-US" sz="2400" b="1">
                <a:latin typeface="+mn-lt"/>
              </a:rPr>
              <a:t> </a:t>
            </a:r>
            <a:r>
              <a:rPr lang="el-GR" sz="2400" b="1">
                <a:latin typeface="+mn-lt"/>
              </a:rPr>
              <a:t>ως προς χαρακτηριστικά που επηρεάζουν την εμφάνιση της νόσου (π.χ. ηλικία, φύλο )</a:t>
            </a:r>
            <a:endParaRPr lang="en-US" sz="2400" b="1">
              <a:latin typeface="+mn-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AD7D301D-48F5-44B1-9C06-734423D088DF}" type="slidenum">
              <a:rPr lang="en-US" smtClean="0"/>
              <a:pPr>
                <a:defRPr/>
              </a:pPr>
              <a:t>61</a:t>
            </a:fld>
            <a:endParaRPr lang="en-US"/>
          </a:p>
        </p:txBody>
      </p:sp>
      <p:sp>
        <p:nvSpPr>
          <p:cNvPr id="190466" name="Rectangle 2"/>
          <p:cNvSpPr>
            <a:spLocks noGrp="1" noChangeArrowheads="1"/>
          </p:cNvSpPr>
          <p:nvPr>
            <p:ph type="title"/>
          </p:nvPr>
        </p:nvSpPr>
        <p:spPr>
          <a:xfrm>
            <a:off x="685800" y="381000"/>
            <a:ext cx="7772400" cy="533400"/>
          </a:xfrm>
        </p:spPr>
        <p:txBody>
          <a:bodyPr>
            <a:normAutofit fontScale="90000"/>
          </a:bodyPr>
          <a:lstStyle/>
          <a:p>
            <a:pPr eaLnBrk="1" fontAlgn="auto" hangingPunct="1">
              <a:spcAft>
                <a:spcPts val="0"/>
              </a:spcAft>
              <a:defRPr/>
            </a:pPr>
            <a:r>
              <a:rPr lang="el-GR">
                <a:solidFill>
                  <a:srgbClr val="FF6600"/>
                </a:solidFill>
              </a:rPr>
              <a:t>Παράδειγμα – Θνησιμότητα σε </a:t>
            </a:r>
            <a:r>
              <a:rPr lang="en-US">
                <a:solidFill>
                  <a:srgbClr val="FF6600"/>
                </a:solidFill>
              </a:rPr>
              <a:t>Alaska </a:t>
            </a:r>
            <a:r>
              <a:rPr lang="el-GR">
                <a:solidFill>
                  <a:srgbClr val="FF6600"/>
                </a:solidFill>
              </a:rPr>
              <a:t>&amp; </a:t>
            </a:r>
            <a:r>
              <a:rPr lang="en-US">
                <a:solidFill>
                  <a:srgbClr val="FF6600"/>
                </a:solidFill>
              </a:rPr>
              <a:t>Florida </a:t>
            </a:r>
            <a:r>
              <a:rPr lang="el-GR">
                <a:solidFill>
                  <a:srgbClr val="FF6600"/>
                </a:solidFill>
              </a:rPr>
              <a:t>το</a:t>
            </a:r>
            <a:r>
              <a:rPr lang="en-US">
                <a:solidFill>
                  <a:srgbClr val="FF6600"/>
                </a:solidFill>
              </a:rPr>
              <a:t> 2003</a:t>
            </a:r>
          </a:p>
        </p:txBody>
      </p:sp>
      <p:graphicFrame>
        <p:nvGraphicFramePr>
          <p:cNvPr id="190467" name="Group 3"/>
          <p:cNvGraphicFramePr>
            <a:graphicFrameLocks noGrp="1"/>
          </p:cNvGraphicFramePr>
          <p:nvPr>
            <p:ph idx="1"/>
          </p:nvPr>
        </p:nvGraphicFramePr>
        <p:xfrm>
          <a:off x="152400" y="1295400"/>
          <a:ext cx="6096000" cy="3429099"/>
        </p:xfrm>
        <a:graphic>
          <a:graphicData uri="http://schemas.openxmlformats.org/drawingml/2006/table">
            <a:tbl>
              <a:tblPr/>
              <a:tblGrid>
                <a:gridCol w="2589668">
                  <a:extLst>
                    <a:ext uri="{9D8B030D-6E8A-4147-A177-3AD203B41FA5}">
                      <a16:colId xmlns:a16="http://schemas.microsoft.com/office/drawing/2014/main" val="20000"/>
                    </a:ext>
                  </a:extLst>
                </a:gridCol>
                <a:gridCol w="1762498">
                  <a:extLst>
                    <a:ext uri="{9D8B030D-6E8A-4147-A177-3AD203B41FA5}">
                      <a16:colId xmlns:a16="http://schemas.microsoft.com/office/drawing/2014/main" val="20001"/>
                    </a:ext>
                  </a:extLst>
                </a:gridCol>
                <a:gridCol w="1743834">
                  <a:extLst>
                    <a:ext uri="{9D8B030D-6E8A-4147-A177-3AD203B41FA5}">
                      <a16:colId xmlns:a16="http://schemas.microsoft.com/office/drawing/2014/main" val="20002"/>
                    </a:ext>
                  </a:extLst>
                </a:gridCol>
              </a:tblGrid>
              <a:tr h="54879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Alaska</a:t>
                      </a: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Florida</a:t>
                      </a: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419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Αρ. θανάτων</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3180</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168657</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302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Μέγεθος πληθυσμού</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648818</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17019068</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299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Αδρός δείκτης θνησιμότητας / 100000 άτομα</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490.12</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990.99</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sp>
        <p:nvSpPr>
          <p:cNvPr id="8" name="TextBox 7"/>
          <p:cNvSpPr txBox="1"/>
          <p:nvPr/>
        </p:nvSpPr>
        <p:spPr>
          <a:xfrm>
            <a:off x="152400" y="4953000"/>
            <a:ext cx="8551863" cy="369888"/>
          </a:xfrm>
          <a:prstGeom prst="rect">
            <a:avLst/>
          </a:prstGeom>
          <a:noFill/>
          <a:ln w="19050">
            <a:solidFill>
              <a:schemeClr val="tx1"/>
            </a:solidFill>
          </a:ln>
        </p:spPr>
        <p:txBody>
          <a:bodyPr wrap="none">
            <a:spAutoFit/>
          </a:bodyPr>
          <a:lstStyle/>
          <a:p>
            <a:pPr>
              <a:defRPr/>
            </a:pPr>
            <a:r>
              <a:rPr lang="en-US">
                <a:effectLst>
                  <a:outerShdw blurRad="38100" dist="38100" dir="2700000" algn="tl">
                    <a:srgbClr val="000000">
                      <a:alpha val="43137"/>
                    </a:srgbClr>
                  </a:outerShdw>
                </a:effectLst>
                <a:latin typeface="+mn-lt"/>
              </a:rPr>
              <a:t>RDe= CI(Florida) – CI(Alaska) = (990.99 – 490.12)/100000 = 500,87 / 100000</a:t>
            </a:r>
            <a:endParaRPr lang="el-GR">
              <a:effectLst>
                <a:outerShdw blurRad="38100" dist="38100" dir="2700000" algn="tl">
                  <a:srgbClr val="000000">
                    <a:alpha val="43137"/>
                  </a:srgbClr>
                </a:outerShdw>
              </a:effectLst>
              <a:latin typeface="+mn-lt"/>
            </a:endParaRPr>
          </a:p>
        </p:txBody>
      </p:sp>
      <p:sp>
        <p:nvSpPr>
          <p:cNvPr id="10" name="TextBox 9"/>
          <p:cNvSpPr txBox="1"/>
          <p:nvPr/>
        </p:nvSpPr>
        <p:spPr>
          <a:xfrm>
            <a:off x="162295" y="6251369"/>
            <a:ext cx="8353569" cy="369332"/>
          </a:xfrm>
          <a:prstGeom prst="rect">
            <a:avLst/>
          </a:prstGeom>
          <a:noFill/>
          <a:ln w="19050">
            <a:solidFill>
              <a:schemeClr val="tx1"/>
            </a:solidFill>
          </a:ln>
        </p:spPr>
        <p:txBody>
          <a:bodyPr wrap="none">
            <a:spAutoFit/>
          </a:bodyPr>
          <a:lstStyle/>
          <a:p>
            <a:pPr>
              <a:defRPr/>
            </a:pPr>
            <a:r>
              <a:rPr lang="el-GR">
                <a:solidFill>
                  <a:srgbClr val="FF6600"/>
                </a:solidFill>
                <a:effectLst>
                  <a:outerShdw blurRad="38100" dist="38100" dir="2700000" algn="tl">
                    <a:srgbClr val="000000">
                      <a:alpha val="43137"/>
                    </a:srgbClr>
                  </a:outerShdw>
                </a:effectLst>
                <a:latin typeface="+mn-lt"/>
              </a:rPr>
              <a:t>Είναι «δίκαιη» η σύγκριση</a:t>
            </a:r>
            <a:r>
              <a:rPr lang="en-US">
                <a:solidFill>
                  <a:srgbClr val="FF6600"/>
                </a:solidFill>
                <a:effectLst>
                  <a:outerShdw blurRad="38100" dist="38100" dir="2700000" algn="tl">
                    <a:srgbClr val="000000">
                      <a:alpha val="43137"/>
                    </a:srgbClr>
                  </a:outerShdw>
                </a:effectLst>
                <a:latin typeface="+mn-lt"/>
              </a:rPr>
              <a:t> </a:t>
            </a:r>
            <a:r>
              <a:rPr lang="el-GR">
                <a:solidFill>
                  <a:srgbClr val="FF6600"/>
                </a:solidFill>
                <a:effectLst>
                  <a:outerShdw blurRad="38100" dist="38100" dir="2700000" algn="tl">
                    <a:srgbClr val="000000">
                      <a:alpha val="43137"/>
                    </a:srgbClr>
                  </a:outerShdw>
                </a:effectLst>
                <a:latin typeface="+mn-lt"/>
              </a:rPr>
              <a:t>με βάση το </a:t>
            </a:r>
            <a:r>
              <a:rPr lang="el-GR" err="1">
                <a:solidFill>
                  <a:srgbClr val="FF6600"/>
                </a:solidFill>
                <a:effectLst>
                  <a:outerShdw blurRad="38100" dist="38100" dir="2700000" algn="tl">
                    <a:srgbClr val="000000">
                      <a:alpha val="43137"/>
                    </a:srgbClr>
                  </a:outerShdw>
                </a:effectLst>
                <a:latin typeface="+mn-lt"/>
              </a:rPr>
              <a:t>τοπολογικό</a:t>
            </a:r>
            <a:r>
              <a:rPr lang="el-GR">
                <a:solidFill>
                  <a:srgbClr val="FF6600"/>
                </a:solidFill>
                <a:effectLst>
                  <a:outerShdw blurRad="38100" dist="38100" dir="2700000" algn="tl">
                    <a:srgbClr val="000000">
                      <a:alpha val="43137"/>
                    </a:srgbClr>
                  </a:outerShdw>
                </a:effectLst>
                <a:latin typeface="+mn-lt"/>
              </a:rPr>
              <a:t> κριτήριο</a:t>
            </a:r>
            <a:r>
              <a:rPr lang="en-US">
                <a:solidFill>
                  <a:srgbClr val="FF6600"/>
                </a:solidFill>
                <a:effectLst>
                  <a:outerShdw blurRad="38100" dist="38100" dir="2700000" algn="tl">
                    <a:srgbClr val="000000">
                      <a:alpha val="43137"/>
                    </a:srgbClr>
                  </a:outerShdw>
                </a:effectLst>
                <a:latin typeface="+mn-lt"/>
              </a:rPr>
              <a:t>;</a:t>
            </a:r>
            <a:r>
              <a:rPr lang="el-GR">
                <a:solidFill>
                  <a:srgbClr val="FF6600"/>
                </a:solidFill>
                <a:effectLst>
                  <a:outerShdw blurRad="38100" dist="38100" dir="2700000" algn="tl">
                    <a:srgbClr val="000000">
                      <a:alpha val="43137"/>
                    </a:srgbClr>
                  </a:outerShdw>
                </a:effectLst>
                <a:latin typeface="+mn-lt"/>
              </a:rPr>
              <a:t>  «Φταίει» η </a:t>
            </a:r>
            <a:r>
              <a:rPr lang="en-US">
                <a:solidFill>
                  <a:srgbClr val="FF6600"/>
                </a:solidFill>
                <a:effectLst>
                  <a:outerShdw blurRad="38100" dist="38100" dir="2700000" algn="tl">
                    <a:srgbClr val="000000">
                      <a:alpha val="43137"/>
                    </a:srgbClr>
                  </a:outerShdw>
                </a:effectLst>
                <a:latin typeface="+mn-lt"/>
              </a:rPr>
              <a:t>Florida?</a:t>
            </a:r>
            <a:endParaRPr lang="el-GR">
              <a:solidFill>
                <a:srgbClr val="FF6600"/>
              </a:solidFill>
              <a:effectLst>
                <a:outerShdw blurRad="38100" dist="38100" dir="2700000" algn="tl">
                  <a:srgbClr val="000000">
                    <a:alpha val="43137"/>
                  </a:srgbClr>
                </a:outerShdw>
              </a:effectLst>
              <a:latin typeface="+mn-lt"/>
            </a:endParaRPr>
          </a:p>
        </p:txBody>
      </p:sp>
      <p:sp>
        <p:nvSpPr>
          <p:cNvPr id="9" name="TextBox 8"/>
          <p:cNvSpPr txBox="1"/>
          <p:nvPr/>
        </p:nvSpPr>
        <p:spPr>
          <a:xfrm>
            <a:off x="152399" y="5485420"/>
            <a:ext cx="8024954" cy="369332"/>
          </a:xfrm>
          <a:prstGeom prst="rect">
            <a:avLst/>
          </a:prstGeom>
          <a:noFill/>
          <a:ln w="19050">
            <a:solidFill>
              <a:schemeClr val="tx1"/>
            </a:solidFill>
          </a:ln>
        </p:spPr>
        <p:txBody>
          <a:bodyPr wrap="none">
            <a:spAutoFit/>
          </a:bodyPr>
          <a:lstStyle/>
          <a:p>
            <a:pPr>
              <a:defRPr/>
            </a:pPr>
            <a:r>
              <a:rPr lang="en-US">
                <a:effectLst>
                  <a:outerShdw blurRad="38100" dist="38100" dir="2700000" algn="tl">
                    <a:srgbClr val="000000">
                      <a:alpha val="43137"/>
                    </a:srgbClr>
                  </a:outerShdw>
                </a:effectLst>
                <a:latin typeface="+mn-lt"/>
              </a:rPr>
              <a:t>RR= CI(Florida) / CI(Alaska) = (990.99 /100000)/(490.12/100000)= 2.02</a:t>
            </a:r>
            <a:endParaRPr lang="el-GR">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370E3E02-A36B-40BC-A98C-C2960EC4AC87}" type="slidenum">
              <a:rPr lang="en-US" smtClean="0"/>
              <a:pPr>
                <a:defRPr/>
              </a:pPr>
              <a:t>62</a:t>
            </a:fld>
            <a:endParaRPr lang="en-US"/>
          </a:p>
        </p:txBody>
      </p:sp>
      <p:sp>
        <p:nvSpPr>
          <p:cNvPr id="190466" name="Rectangle 2"/>
          <p:cNvSpPr>
            <a:spLocks noGrp="1" noChangeArrowheads="1"/>
          </p:cNvSpPr>
          <p:nvPr>
            <p:ph type="title"/>
          </p:nvPr>
        </p:nvSpPr>
        <p:spPr>
          <a:xfrm>
            <a:off x="685800" y="76200"/>
            <a:ext cx="7772400" cy="838200"/>
          </a:xfrm>
        </p:spPr>
        <p:txBody>
          <a:bodyPr>
            <a:noAutofit/>
          </a:bodyPr>
          <a:lstStyle/>
          <a:p>
            <a:pPr eaLnBrk="1" fontAlgn="auto" hangingPunct="1">
              <a:spcAft>
                <a:spcPts val="0"/>
              </a:spcAft>
              <a:defRPr/>
            </a:pPr>
            <a:r>
              <a:rPr lang="el-GR" sz="2800">
                <a:solidFill>
                  <a:srgbClr val="FF6600"/>
                </a:solidFill>
              </a:rPr>
              <a:t>Παράδειγμα – Ειδικοί κατά ηλικία δείκτες θνησιμότητας σε </a:t>
            </a:r>
            <a:r>
              <a:rPr lang="en-US" sz="2800">
                <a:solidFill>
                  <a:srgbClr val="FF6600"/>
                </a:solidFill>
              </a:rPr>
              <a:t>Alaska </a:t>
            </a:r>
            <a:r>
              <a:rPr lang="el-GR" sz="2800">
                <a:solidFill>
                  <a:srgbClr val="FF6600"/>
                </a:solidFill>
              </a:rPr>
              <a:t>&amp; </a:t>
            </a:r>
            <a:r>
              <a:rPr lang="en-US" sz="2800">
                <a:solidFill>
                  <a:srgbClr val="FF6600"/>
                </a:solidFill>
              </a:rPr>
              <a:t>Florida </a:t>
            </a:r>
            <a:r>
              <a:rPr lang="el-GR" sz="2800">
                <a:solidFill>
                  <a:srgbClr val="FF6600"/>
                </a:solidFill>
              </a:rPr>
              <a:t>το</a:t>
            </a:r>
            <a:r>
              <a:rPr lang="en-US" sz="2800">
                <a:solidFill>
                  <a:srgbClr val="FF6600"/>
                </a:solidFill>
              </a:rPr>
              <a:t> 2003</a:t>
            </a:r>
          </a:p>
        </p:txBody>
      </p:sp>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4032624557"/>
              </p:ext>
            </p:extLst>
          </p:nvPr>
        </p:nvGraphicFramePr>
        <p:xfrm>
          <a:off x="0" y="1524000"/>
          <a:ext cx="9144002" cy="3814847"/>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1197427">
                  <a:extLst>
                    <a:ext uri="{9D8B030D-6E8A-4147-A177-3AD203B41FA5}">
                      <a16:colId xmlns:a16="http://schemas.microsoft.com/office/drawing/2014/main" val="20002"/>
                    </a:ext>
                  </a:extLst>
                </a:gridCol>
                <a:gridCol w="1447801">
                  <a:extLst>
                    <a:ext uri="{9D8B030D-6E8A-4147-A177-3AD203B41FA5}">
                      <a16:colId xmlns:a16="http://schemas.microsoft.com/office/drawing/2014/main" val="20003"/>
                    </a:ext>
                  </a:extLst>
                </a:gridCol>
                <a:gridCol w="1273630">
                  <a:extLst>
                    <a:ext uri="{9D8B030D-6E8A-4147-A177-3AD203B41FA5}">
                      <a16:colId xmlns:a16="http://schemas.microsoft.com/office/drawing/2014/main" val="20004"/>
                    </a:ext>
                  </a:extLst>
                </a:gridCol>
                <a:gridCol w="1164772">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370809">
                <a:tc>
                  <a:txBody>
                    <a:bodyPr/>
                    <a:lstStyle/>
                    <a:p>
                      <a:endParaRPr lang="el-GR" sz="1600"/>
                    </a:p>
                  </a:txBody>
                  <a:tcPr marT="45716" marB="45716"/>
                </a:tc>
                <a:tc gridSpan="3">
                  <a:txBody>
                    <a:bodyPr/>
                    <a:lstStyle/>
                    <a:p>
                      <a:pPr algn="ctr"/>
                      <a:r>
                        <a:rPr lang="en-US" sz="1600"/>
                        <a:t>ALASKA</a:t>
                      </a:r>
                      <a:endParaRPr lang="el-GR" sz="1600"/>
                    </a:p>
                  </a:txBody>
                  <a:tcPr marT="45716" marB="45716"/>
                </a:tc>
                <a:tc hMerge="1">
                  <a:txBody>
                    <a:bodyPr/>
                    <a:lstStyle/>
                    <a:p>
                      <a:endParaRPr lang="el-GR" sz="1600"/>
                    </a:p>
                  </a:txBody>
                  <a:tcPr/>
                </a:tc>
                <a:tc hMerge="1">
                  <a:txBody>
                    <a:bodyPr/>
                    <a:lstStyle/>
                    <a:p>
                      <a:endParaRPr lang="el-GR" sz="1600"/>
                    </a:p>
                  </a:txBody>
                  <a:tcPr/>
                </a:tc>
                <a:tc gridSpan="3">
                  <a:txBody>
                    <a:bodyPr/>
                    <a:lstStyle/>
                    <a:p>
                      <a:pPr algn="ctr"/>
                      <a:r>
                        <a:rPr lang="en-US" sz="1600"/>
                        <a:t>FLORIDA</a:t>
                      </a:r>
                      <a:endParaRPr lang="el-GR" sz="1600"/>
                    </a:p>
                  </a:txBody>
                  <a:tcPr marT="45716" marB="45716"/>
                </a:tc>
                <a:tc hMerge="1">
                  <a:txBody>
                    <a:bodyPr/>
                    <a:lstStyle/>
                    <a:p>
                      <a:endParaRPr lang="el-GR" sz="1600"/>
                    </a:p>
                  </a:txBody>
                  <a:tcPr/>
                </a:tc>
                <a:tc hMerge="1">
                  <a:txBody>
                    <a:bodyPr/>
                    <a:lstStyle/>
                    <a:p>
                      <a:endParaRPr lang="el-GR" sz="1600"/>
                    </a:p>
                  </a:txBody>
                  <a:tcPr/>
                </a:tc>
                <a:extLst>
                  <a:ext uri="{0D108BD9-81ED-4DB2-BD59-A6C34878D82A}">
                    <a16:rowId xmlns:a16="http://schemas.microsoft.com/office/drawing/2014/main" val="10000"/>
                  </a:ext>
                </a:extLst>
              </a:tr>
              <a:tr h="579072">
                <a:tc>
                  <a:txBody>
                    <a:bodyPr/>
                    <a:lstStyle/>
                    <a:p>
                      <a:r>
                        <a:rPr lang="el-GR" sz="1600"/>
                        <a:t>Ηλικιακή ομάδα (έτη)</a:t>
                      </a:r>
                    </a:p>
                  </a:txBody>
                  <a:tcPr marT="45716" marB="45716"/>
                </a:tc>
                <a:tc>
                  <a:txBody>
                    <a:bodyPr/>
                    <a:lstStyle/>
                    <a:p>
                      <a:r>
                        <a:rPr lang="el-GR" sz="1600"/>
                        <a:t>Αριθμός ατόμων</a:t>
                      </a:r>
                    </a:p>
                  </a:txBody>
                  <a:tcPr marT="45716" marB="45716"/>
                </a:tc>
                <a:tc>
                  <a:txBody>
                    <a:bodyPr/>
                    <a:lstStyle/>
                    <a:p>
                      <a:r>
                        <a:rPr lang="el-GR" sz="1600"/>
                        <a:t>% του συνόλου</a:t>
                      </a:r>
                    </a:p>
                  </a:txBody>
                  <a:tcPr marT="45716" marB="45716"/>
                </a:tc>
                <a:tc>
                  <a:txBody>
                    <a:bodyPr/>
                    <a:lstStyle/>
                    <a:p>
                      <a:r>
                        <a:rPr lang="el-GR" sz="1600"/>
                        <a:t>Θνησιμότητα/100000</a:t>
                      </a:r>
                    </a:p>
                  </a:txBody>
                  <a:tcPr marT="45716" marB="45716"/>
                </a:tc>
                <a:tc>
                  <a:txBody>
                    <a:bodyPr/>
                    <a:lstStyle/>
                    <a:p>
                      <a:r>
                        <a:rPr lang="el-GR" sz="1600"/>
                        <a:t>Αριθμός ατόμων</a:t>
                      </a:r>
                    </a:p>
                  </a:txBody>
                  <a:tcPr marT="45716" marB="45716"/>
                </a:tc>
                <a:tc>
                  <a:txBody>
                    <a:bodyPr/>
                    <a:lstStyle/>
                    <a:p>
                      <a:r>
                        <a:rPr lang="el-GR" sz="1600"/>
                        <a:t>% του συνόλου</a:t>
                      </a:r>
                    </a:p>
                  </a:txBody>
                  <a:tcPr marT="45716" marB="45716"/>
                </a:tc>
                <a:tc>
                  <a:txBody>
                    <a:bodyPr/>
                    <a:lstStyle/>
                    <a:p>
                      <a:r>
                        <a:rPr lang="el-GR" sz="1600"/>
                        <a:t>Θνησιμότητα/100000</a:t>
                      </a:r>
                    </a:p>
                  </a:txBody>
                  <a:tcPr marT="45716" marB="45716"/>
                </a:tc>
                <a:extLst>
                  <a:ext uri="{0D108BD9-81ED-4DB2-BD59-A6C34878D82A}">
                    <a16:rowId xmlns:a16="http://schemas.microsoft.com/office/drawing/2014/main" val="10001"/>
                  </a:ext>
                </a:extLst>
              </a:tr>
              <a:tr h="370809">
                <a:tc>
                  <a:txBody>
                    <a:bodyPr/>
                    <a:lstStyle/>
                    <a:p>
                      <a:r>
                        <a:rPr lang="el-GR" sz="1800"/>
                        <a:t>&lt;5</a:t>
                      </a:r>
                    </a:p>
                  </a:txBody>
                  <a:tcPr marT="45716" marB="45716"/>
                </a:tc>
                <a:tc>
                  <a:txBody>
                    <a:bodyPr/>
                    <a:lstStyle/>
                    <a:p>
                      <a:pPr algn="ctr"/>
                      <a:r>
                        <a:rPr lang="el-GR" sz="1800"/>
                        <a:t>48680</a:t>
                      </a:r>
                    </a:p>
                  </a:txBody>
                  <a:tcPr marT="45716" marB="45716"/>
                </a:tc>
                <a:tc>
                  <a:txBody>
                    <a:bodyPr/>
                    <a:lstStyle/>
                    <a:p>
                      <a:pPr algn="ctr"/>
                      <a:r>
                        <a:rPr lang="el-GR" sz="1800"/>
                        <a:t>7.5</a:t>
                      </a:r>
                    </a:p>
                  </a:txBody>
                  <a:tcPr marT="45716" marB="45716"/>
                </a:tc>
                <a:tc>
                  <a:txBody>
                    <a:bodyPr/>
                    <a:lstStyle/>
                    <a:p>
                      <a:pPr algn="ctr"/>
                      <a:r>
                        <a:rPr lang="el-GR" sz="1800">
                          <a:solidFill>
                            <a:schemeClr val="tx1"/>
                          </a:solidFill>
                        </a:rPr>
                        <a:t>182.82</a:t>
                      </a:r>
                    </a:p>
                  </a:txBody>
                  <a:tcPr marT="45716" marB="45716"/>
                </a:tc>
                <a:tc>
                  <a:txBody>
                    <a:bodyPr/>
                    <a:lstStyle/>
                    <a:p>
                      <a:pPr algn="ctr"/>
                      <a:r>
                        <a:rPr lang="el-GR" sz="1800">
                          <a:solidFill>
                            <a:schemeClr val="tx1"/>
                          </a:solidFill>
                        </a:rPr>
                        <a:t>1054865</a:t>
                      </a:r>
                    </a:p>
                  </a:txBody>
                  <a:tcPr marT="45716" marB="45716"/>
                </a:tc>
                <a:tc>
                  <a:txBody>
                    <a:bodyPr/>
                    <a:lstStyle/>
                    <a:p>
                      <a:pPr algn="ctr"/>
                      <a:r>
                        <a:rPr lang="el-GR" sz="1800">
                          <a:solidFill>
                            <a:schemeClr val="tx1"/>
                          </a:solidFill>
                        </a:rPr>
                        <a:t>6.20</a:t>
                      </a:r>
                    </a:p>
                  </a:txBody>
                  <a:tcPr marT="45716" marB="45716"/>
                </a:tc>
                <a:tc>
                  <a:txBody>
                    <a:bodyPr/>
                    <a:lstStyle/>
                    <a:p>
                      <a:pPr algn="ctr"/>
                      <a:r>
                        <a:rPr lang="el-GR" sz="1800">
                          <a:solidFill>
                            <a:schemeClr val="tx1"/>
                          </a:solidFill>
                        </a:rPr>
                        <a:t>179.26</a:t>
                      </a:r>
                    </a:p>
                  </a:txBody>
                  <a:tcPr marT="45716" marB="45716"/>
                </a:tc>
                <a:extLst>
                  <a:ext uri="{0D108BD9-81ED-4DB2-BD59-A6C34878D82A}">
                    <a16:rowId xmlns:a16="http://schemas.microsoft.com/office/drawing/2014/main" val="10002"/>
                  </a:ext>
                </a:extLst>
              </a:tr>
              <a:tr h="370809">
                <a:tc>
                  <a:txBody>
                    <a:bodyPr/>
                    <a:lstStyle/>
                    <a:p>
                      <a:r>
                        <a:rPr lang="el-GR" sz="1800"/>
                        <a:t>5-19</a:t>
                      </a:r>
                    </a:p>
                  </a:txBody>
                  <a:tcPr marT="45716" marB="45716"/>
                </a:tc>
                <a:tc>
                  <a:txBody>
                    <a:bodyPr/>
                    <a:lstStyle/>
                    <a:p>
                      <a:pPr algn="ctr"/>
                      <a:r>
                        <a:rPr lang="el-GR" sz="1800"/>
                        <a:t>163629</a:t>
                      </a:r>
                    </a:p>
                  </a:txBody>
                  <a:tcPr marT="45716" marB="45716"/>
                </a:tc>
                <a:tc>
                  <a:txBody>
                    <a:bodyPr/>
                    <a:lstStyle/>
                    <a:p>
                      <a:pPr algn="ctr"/>
                      <a:r>
                        <a:rPr lang="el-GR" sz="1800"/>
                        <a:t>25.22</a:t>
                      </a:r>
                    </a:p>
                  </a:txBody>
                  <a:tcPr marT="45716" marB="45716"/>
                </a:tc>
                <a:tc>
                  <a:txBody>
                    <a:bodyPr/>
                    <a:lstStyle/>
                    <a:p>
                      <a:pPr algn="ctr"/>
                      <a:r>
                        <a:rPr lang="el-GR" sz="1800">
                          <a:solidFill>
                            <a:schemeClr val="tx1"/>
                          </a:solidFill>
                        </a:rPr>
                        <a:t>60.50</a:t>
                      </a:r>
                    </a:p>
                  </a:txBody>
                  <a:tcPr marT="45716" marB="45716"/>
                </a:tc>
                <a:tc>
                  <a:txBody>
                    <a:bodyPr/>
                    <a:lstStyle/>
                    <a:p>
                      <a:pPr algn="ctr"/>
                      <a:r>
                        <a:rPr lang="el-GR" sz="1800">
                          <a:solidFill>
                            <a:schemeClr val="tx1"/>
                          </a:solidFill>
                        </a:rPr>
                        <a:t>3301582</a:t>
                      </a:r>
                    </a:p>
                  </a:txBody>
                  <a:tcPr marT="45716" marB="45716"/>
                </a:tc>
                <a:tc>
                  <a:txBody>
                    <a:bodyPr/>
                    <a:lstStyle/>
                    <a:p>
                      <a:pPr algn="ctr"/>
                      <a:r>
                        <a:rPr lang="el-GR" sz="1800">
                          <a:solidFill>
                            <a:schemeClr val="tx1"/>
                          </a:solidFill>
                        </a:rPr>
                        <a:t>19.40</a:t>
                      </a:r>
                    </a:p>
                  </a:txBody>
                  <a:tcPr marT="45716" marB="45716"/>
                </a:tc>
                <a:tc>
                  <a:txBody>
                    <a:bodyPr/>
                    <a:lstStyle/>
                    <a:p>
                      <a:pPr algn="ctr"/>
                      <a:r>
                        <a:rPr lang="el-GR" sz="1800">
                          <a:solidFill>
                            <a:schemeClr val="tx1"/>
                          </a:solidFill>
                        </a:rPr>
                        <a:t>40.28</a:t>
                      </a:r>
                    </a:p>
                  </a:txBody>
                  <a:tcPr marT="45716" marB="45716"/>
                </a:tc>
                <a:extLst>
                  <a:ext uri="{0D108BD9-81ED-4DB2-BD59-A6C34878D82A}">
                    <a16:rowId xmlns:a16="http://schemas.microsoft.com/office/drawing/2014/main" val="10003"/>
                  </a:ext>
                </a:extLst>
              </a:tr>
              <a:tr h="370809">
                <a:tc>
                  <a:txBody>
                    <a:bodyPr/>
                    <a:lstStyle/>
                    <a:p>
                      <a:r>
                        <a:rPr lang="el-GR" sz="1800"/>
                        <a:t>20-44</a:t>
                      </a:r>
                    </a:p>
                  </a:txBody>
                  <a:tcPr marT="45716" marB="45716"/>
                </a:tc>
                <a:tc>
                  <a:txBody>
                    <a:bodyPr/>
                    <a:lstStyle/>
                    <a:p>
                      <a:pPr algn="ctr"/>
                      <a:r>
                        <a:rPr lang="el-GR" sz="1800"/>
                        <a:t>233205</a:t>
                      </a:r>
                    </a:p>
                  </a:txBody>
                  <a:tcPr marT="45716" marB="45716"/>
                </a:tc>
                <a:tc>
                  <a:txBody>
                    <a:bodyPr/>
                    <a:lstStyle/>
                    <a:p>
                      <a:pPr algn="ctr"/>
                      <a:r>
                        <a:rPr lang="el-GR" sz="1800"/>
                        <a:t>35.94</a:t>
                      </a:r>
                    </a:p>
                  </a:txBody>
                  <a:tcPr marT="45716" marB="45716"/>
                </a:tc>
                <a:tc>
                  <a:txBody>
                    <a:bodyPr/>
                    <a:lstStyle/>
                    <a:p>
                      <a:pPr algn="ctr"/>
                      <a:r>
                        <a:rPr lang="el-GR" sz="1800">
                          <a:solidFill>
                            <a:schemeClr val="tx1"/>
                          </a:solidFill>
                        </a:rPr>
                        <a:t>165.09</a:t>
                      </a:r>
                    </a:p>
                  </a:txBody>
                  <a:tcPr marT="45716" marB="45716"/>
                </a:tc>
                <a:tc>
                  <a:txBody>
                    <a:bodyPr/>
                    <a:lstStyle/>
                    <a:p>
                      <a:pPr algn="ctr"/>
                      <a:r>
                        <a:rPr lang="el-GR" sz="1800">
                          <a:solidFill>
                            <a:schemeClr val="tx1"/>
                          </a:solidFill>
                        </a:rPr>
                        <a:t>5690076</a:t>
                      </a:r>
                    </a:p>
                  </a:txBody>
                  <a:tcPr marT="45716" marB="45716"/>
                </a:tc>
                <a:tc>
                  <a:txBody>
                    <a:bodyPr/>
                    <a:lstStyle/>
                    <a:p>
                      <a:pPr algn="ctr"/>
                      <a:r>
                        <a:rPr lang="el-GR" sz="1800">
                          <a:solidFill>
                            <a:schemeClr val="tx1"/>
                          </a:solidFill>
                        </a:rPr>
                        <a:t>33.43</a:t>
                      </a:r>
                    </a:p>
                  </a:txBody>
                  <a:tcPr marT="45716" marB="45716"/>
                </a:tc>
                <a:tc>
                  <a:txBody>
                    <a:bodyPr/>
                    <a:lstStyle/>
                    <a:p>
                      <a:pPr algn="ctr"/>
                      <a:r>
                        <a:rPr lang="el-GR" sz="1800">
                          <a:solidFill>
                            <a:schemeClr val="tx1"/>
                          </a:solidFill>
                        </a:rPr>
                        <a:t>167.06</a:t>
                      </a:r>
                    </a:p>
                  </a:txBody>
                  <a:tcPr marT="45716" marB="45716"/>
                </a:tc>
                <a:extLst>
                  <a:ext uri="{0D108BD9-81ED-4DB2-BD59-A6C34878D82A}">
                    <a16:rowId xmlns:a16="http://schemas.microsoft.com/office/drawing/2014/main" val="10004"/>
                  </a:ext>
                </a:extLst>
              </a:tr>
              <a:tr h="370809">
                <a:tc>
                  <a:txBody>
                    <a:bodyPr/>
                    <a:lstStyle/>
                    <a:p>
                      <a:r>
                        <a:rPr lang="el-GR" sz="1800"/>
                        <a:t>45-64</a:t>
                      </a:r>
                    </a:p>
                  </a:txBody>
                  <a:tcPr marT="45716" marB="45716"/>
                </a:tc>
                <a:tc>
                  <a:txBody>
                    <a:bodyPr/>
                    <a:lstStyle/>
                    <a:p>
                      <a:pPr algn="ctr"/>
                      <a:r>
                        <a:rPr lang="el-GR" sz="1800"/>
                        <a:t>162706</a:t>
                      </a:r>
                    </a:p>
                  </a:txBody>
                  <a:tcPr marT="45716" marB="45716"/>
                </a:tc>
                <a:tc>
                  <a:txBody>
                    <a:bodyPr/>
                    <a:lstStyle/>
                    <a:p>
                      <a:pPr algn="ctr"/>
                      <a:r>
                        <a:rPr lang="el-GR" sz="1800"/>
                        <a:t>25.08</a:t>
                      </a:r>
                    </a:p>
                  </a:txBody>
                  <a:tcPr marT="45716" marB="45716"/>
                </a:tc>
                <a:tc>
                  <a:txBody>
                    <a:bodyPr/>
                    <a:lstStyle/>
                    <a:p>
                      <a:pPr algn="ctr"/>
                      <a:r>
                        <a:rPr lang="el-GR" sz="1800">
                          <a:solidFill>
                            <a:schemeClr val="tx1"/>
                          </a:solidFill>
                        </a:rPr>
                        <a:t>543.92</a:t>
                      </a:r>
                    </a:p>
                  </a:txBody>
                  <a:tcPr marT="45716" marB="45716"/>
                </a:tc>
                <a:tc>
                  <a:txBody>
                    <a:bodyPr/>
                    <a:lstStyle/>
                    <a:p>
                      <a:pPr algn="ctr"/>
                      <a:r>
                        <a:rPr lang="el-GR" sz="1800">
                          <a:solidFill>
                            <a:schemeClr val="tx1"/>
                          </a:solidFill>
                        </a:rPr>
                        <a:t>4075162</a:t>
                      </a:r>
                    </a:p>
                  </a:txBody>
                  <a:tcPr marT="45716" marB="45716"/>
                </a:tc>
                <a:tc>
                  <a:txBody>
                    <a:bodyPr/>
                    <a:lstStyle/>
                    <a:p>
                      <a:pPr algn="ctr"/>
                      <a:r>
                        <a:rPr lang="el-GR" sz="1800">
                          <a:solidFill>
                            <a:schemeClr val="tx1"/>
                          </a:solidFill>
                        </a:rPr>
                        <a:t>23.94</a:t>
                      </a:r>
                    </a:p>
                  </a:txBody>
                  <a:tcPr marT="45716" marB="45716"/>
                </a:tc>
                <a:tc>
                  <a:txBody>
                    <a:bodyPr/>
                    <a:lstStyle/>
                    <a:p>
                      <a:pPr algn="ctr"/>
                      <a:r>
                        <a:rPr lang="el-GR" sz="1800">
                          <a:solidFill>
                            <a:schemeClr val="tx1"/>
                          </a:solidFill>
                        </a:rPr>
                        <a:t>698.25</a:t>
                      </a:r>
                    </a:p>
                  </a:txBody>
                  <a:tcPr marT="45716" marB="45716"/>
                </a:tc>
                <a:extLst>
                  <a:ext uri="{0D108BD9-81ED-4DB2-BD59-A6C34878D82A}">
                    <a16:rowId xmlns:a16="http://schemas.microsoft.com/office/drawing/2014/main" val="10005"/>
                  </a:ext>
                </a:extLst>
              </a:tr>
              <a:tr h="370809">
                <a:tc>
                  <a:txBody>
                    <a:bodyPr/>
                    <a:lstStyle/>
                    <a:p>
                      <a:r>
                        <a:rPr lang="el-GR" sz="1800"/>
                        <a:t>&gt;65</a:t>
                      </a:r>
                    </a:p>
                  </a:txBody>
                  <a:tcPr marT="45716" marB="45716"/>
                </a:tc>
                <a:tc>
                  <a:txBody>
                    <a:bodyPr/>
                    <a:lstStyle/>
                    <a:p>
                      <a:pPr algn="ctr"/>
                      <a:r>
                        <a:rPr lang="el-GR" sz="1800"/>
                        <a:t>40598</a:t>
                      </a:r>
                    </a:p>
                  </a:txBody>
                  <a:tcPr marT="45716" marB="45716"/>
                </a:tc>
                <a:tc>
                  <a:txBody>
                    <a:bodyPr/>
                    <a:lstStyle/>
                    <a:p>
                      <a:pPr algn="ctr"/>
                      <a:r>
                        <a:rPr lang="el-GR" sz="1800"/>
                        <a:t>6.26</a:t>
                      </a:r>
                    </a:p>
                  </a:txBody>
                  <a:tcPr marT="45716" marB="45716"/>
                </a:tc>
                <a:tc>
                  <a:txBody>
                    <a:bodyPr/>
                    <a:lstStyle/>
                    <a:p>
                      <a:pPr algn="ctr"/>
                      <a:r>
                        <a:rPr lang="el-GR" sz="1800">
                          <a:solidFill>
                            <a:schemeClr val="tx1"/>
                          </a:solidFill>
                        </a:rPr>
                        <a:t>4241.58</a:t>
                      </a:r>
                    </a:p>
                  </a:txBody>
                  <a:tcPr marT="45716" marB="45716"/>
                </a:tc>
                <a:tc>
                  <a:txBody>
                    <a:bodyPr/>
                    <a:lstStyle/>
                    <a:p>
                      <a:pPr algn="ctr"/>
                      <a:r>
                        <a:rPr lang="el-GR" sz="1800">
                          <a:solidFill>
                            <a:schemeClr val="tx1"/>
                          </a:solidFill>
                        </a:rPr>
                        <a:t>2897383</a:t>
                      </a:r>
                    </a:p>
                  </a:txBody>
                  <a:tcPr marT="45716" marB="45716"/>
                </a:tc>
                <a:tc>
                  <a:txBody>
                    <a:bodyPr/>
                    <a:lstStyle/>
                    <a:p>
                      <a:pPr algn="ctr"/>
                      <a:r>
                        <a:rPr lang="el-GR" sz="1800">
                          <a:solidFill>
                            <a:schemeClr val="tx1"/>
                          </a:solidFill>
                        </a:rPr>
                        <a:t>17.02</a:t>
                      </a:r>
                    </a:p>
                  </a:txBody>
                  <a:tcPr marT="45716" marB="45716"/>
                </a:tc>
                <a:tc>
                  <a:txBody>
                    <a:bodyPr/>
                    <a:lstStyle/>
                    <a:p>
                      <a:pPr algn="ctr"/>
                      <a:r>
                        <a:rPr lang="el-GR" sz="1800">
                          <a:solidFill>
                            <a:schemeClr val="tx1"/>
                          </a:solidFill>
                        </a:rPr>
                        <a:t>4399.65</a:t>
                      </a:r>
                    </a:p>
                  </a:txBody>
                  <a:tcPr marT="45716" marB="45716"/>
                </a:tc>
                <a:extLst>
                  <a:ext uri="{0D108BD9-81ED-4DB2-BD59-A6C34878D82A}">
                    <a16:rowId xmlns:a16="http://schemas.microsoft.com/office/drawing/2014/main" val="10006"/>
                  </a:ext>
                </a:extLst>
              </a:tr>
              <a:tr h="370809">
                <a:tc>
                  <a:txBody>
                    <a:bodyPr/>
                    <a:lstStyle/>
                    <a:p>
                      <a:endParaRPr lang="el-GR" sz="1800"/>
                    </a:p>
                  </a:txBody>
                  <a:tcPr marT="45716" marB="45716"/>
                </a:tc>
                <a:tc>
                  <a:txBody>
                    <a:bodyPr/>
                    <a:lstStyle/>
                    <a:p>
                      <a:pPr algn="ctr"/>
                      <a:endParaRPr lang="el-GR" sz="1800"/>
                    </a:p>
                  </a:txBody>
                  <a:tcPr marT="45716" marB="45716"/>
                </a:tc>
                <a:tc>
                  <a:txBody>
                    <a:bodyPr/>
                    <a:lstStyle/>
                    <a:p>
                      <a:pPr algn="ctr"/>
                      <a:endParaRPr lang="el-GR" sz="1800"/>
                    </a:p>
                  </a:txBody>
                  <a:tcPr marT="45716" marB="45716"/>
                </a:tc>
                <a:tc>
                  <a:txBody>
                    <a:bodyPr/>
                    <a:lstStyle/>
                    <a:p>
                      <a:pPr algn="ctr"/>
                      <a:endParaRPr lang="el-GR" sz="1800"/>
                    </a:p>
                  </a:txBody>
                  <a:tcPr marT="45716" marB="45716"/>
                </a:tc>
                <a:tc>
                  <a:txBody>
                    <a:bodyPr/>
                    <a:lstStyle/>
                    <a:p>
                      <a:pPr algn="ctr"/>
                      <a:endParaRPr lang="el-GR" sz="1800"/>
                    </a:p>
                  </a:txBody>
                  <a:tcPr marT="45716" marB="45716"/>
                </a:tc>
                <a:tc>
                  <a:txBody>
                    <a:bodyPr/>
                    <a:lstStyle/>
                    <a:p>
                      <a:pPr algn="ctr"/>
                      <a:endParaRPr lang="el-GR" sz="1800"/>
                    </a:p>
                  </a:txBody>
                  <a:tcPr marT="45716" marB="45716"/>
                </a:tc>
                <a:tc>
                  <a:txBody>
                    <a:bodyPr/>
                    <a:lstStyle/>
                    <a:p>
                      <a:pPr algn="ctr"/>
                      <a:endParaRPr lang="el-GR" sz="1800"/>
                    </a:p>
                  </a:txBody>
                  <a:tcPr marT="45716" marB="45716"/>
                </a:tc>
                <a:extLst>
                  <a:ext uri="{0D108BD9-81ED-4DB2-BD59-A6C34878D82A}">
                    <a16:rowId xmlns:a16="http://schemas.microsoft.com/office/drawing/2014/main" val="10007"/>
                  </a:ext>
                </a:extLst>
              </a:tr>
              <a:tr h="640027">
                <a:tc>
                  <a:txBody>
                    <a:bodyPr/>
                    <a:lstStyle/>
                    <a:p>
                      <a:r>
                        <a:rPr lang="el-GR" sz="1800"/>
                        <a:t>Σύνολο</a:t>
                      </a:r>
                    </a:p>
                  </a:txBody>
                  <a:tcPr marT="45716" marB="45716"/>
                </a:tc>
                <a:tc>
                  <a:txBody>
                    <a:bodyPr/>
                    <a:lstStyle/>
                    <a:p>
                      <a:pPr algn="ctr"/>
                      <a:r>
                        <a:rPr lang="el-GR" sz="1800"/>
                        <a:t>648818</a:t>
                      </a:r>
                    </a:p>
                  </a:txBody>
                  <a:tcPr marT="45716" marB="45716"/>
                </a:tc>
                <a:tc>
                  <a:txBody>
                    <a:bodyPr/>
                    <a:lstStyle/>
                    <a:p>
                      <a:pPr algn="ctr"/>
                      <a:r>
                        <a:rPr lang="el-GR" sz="1800"/>
                        <a:t>100.00</a:t>
                      </a: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a:t>490.12</a:t>
                      </a:r>
                    </a:p>
                    <a:p>
                      <a:pPr algn="ctr"/>
                      <a:endParaRPr lang="el-GR" sz="1800"/>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a:t>17019068</a:t>
                      </a:r>
                    </a:p>
                    <a:p>
                      <a:pPr algn="ctr"/>
                      <a:endParaRPr lang="el-GR" sz="1800"/>
                    </a:p>
                  </a:txBody>
                  <a:tcPr marT="45716" marB="45716"/>
                </a:tc>
                <a:tc>
                  <a:txBody>
                    <a:bodyPr/>
                    <a:lstStyle/>
                    <a:p>
                      <a:pPr algn="ctr"/>
                      <a:r>
                        <a:rPr lang="el-GR" sz="1800"/>
                        <a:t>100.00</a:t>
                      </a:r>
                    </a:p>
                  </a:txBody>
                  <a:tcPr marT="45716" marB="45716"/>
                </a:tc>
                <a:tc>
                  <a:txBody>
                    <a:bodyPr/>
                    <a:lstStyle/>
                    <a:p>
                      <a:pPr algn="ctr"/>
                      <a:r>
                        <a:rPr lang="el-GR" sz="1800"/>
                        <a:t>990.98</a:t>
                      </a:r>
                    </a:p>
                  </a:txBody>
                  <a:tcPr marT="45716" marB="45716"/>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76231D41-EABA-4FC8-AD75-62F534431046}" type="slidenum">
              <a:rPr lang="en-US"/>
              <a:pPr>
                <a:defRPr/>
              </a:pPr>
              <a:t>63</a:t>
            </a:fld>
            <a:endParaRPr lang="en-US"/>
          </a:p>
        </p:txBody>
      </p:sp>
      <p:sp>
        <p:nvSpPr>
          <p:cNvPr id="230404" name="Rectangle 4"/>
          <p:cNvSpPr>
            <a:spLocks noChangeArrowheads="1"/>
          </p:cNvSpPr>
          <p:nvPr/>
        </p:nvSpPr>
        <p:spPr bwMode="auto">
          <a:xfrm>
            <a:off x="152400" y="381000"/>
            <a:ext cx="8763000" cy="646113"/>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ΣΥΓΚΡΙΣΗ ΔΕΙΚΤΩΝ (ΙΙ)</a:t>
            </a:r>
            <a:endParaRPr lang="en-US" sz="3600" b="1">
              <a:solidFill>
                <a:srgbClr val="FF6600"/>
              </a:solidFill>
              <a:latin typeface="+mn-lt"/>
            </a:endParaRPr>
          </a:p>
        </p:txBody>
      </p:sp>
      <p:sp>
        <p:nvSpPr>
          <p:cNvPr id="47109" name="Text Box 6"/>
          <p:cNvSpPr txBox="1">
            <a:spLocks noChangeArrowheads="1"/>
          </p:cNvSpPr>
          <p:nvPr/>
        </p:nvSpPr>
        <p:spPr bwMode="auto">
          <a:xfrm>
            <a:off x="0" y="1447800"/>
            <a:ext cx="9067800" cy="2677656"/>
          </a:xfrm>
          <a:prstGeom prst="rect">
            <a:avLst/>
          </a:prstGeom>
          <a:noFill/>
          <a:ln w="9525">
            <a:noFill/>
            <a:miter lim="800000"/>
            <a:headEnd/>
            <a:tailEnd/>
          </a:ln>
        </p:spPr>
        <p:txBody>
          <a:bodyPr>
            <a:spAutoFit/>
          </a:bodyPr>
          <a:lstStyle/>
          <a:p>
            <a:pPr>
              <a:defRPr/>
            </a:pPr>
            <a:r>
              <a:rPr lang="el-GR" sz="2800" u="sng" err="1">
                <a:latin typeface="+mn-lt"/>
              </a:rPr>
              <a:t>Προτύπωση</a:t>
            </a:r>
            <a:r>
              <a:rPr lang="el-GR" sz="2800" u="sng">
                <a:latin typeface="+mn-lt"/>
              </a:rPr>
              <a:t> - Στρωματοποίηση </a:t>
            </a:r>
            <a:r>
              <a:rPr lang="en-US" sz="2800" u="sng">
                <a:latin typeface="+mn-lt"/>
              </a:rPr>
              <a:t>(</a:t>
            </a:r>
            <a:r>
              <a:rPr lang="el-GR" sz="2800" u="sng">
                <a:latin typeface="+mn-lt"/>
              </a:rPr>
              <a:t>π.χ. κατά ηλικία)</a:t>
            </a:r>
            <a:r>
              <a:rPr lang="en-US" sz="2800">
                <a:latin typeface="+mn-lt"/>
              </a:rPr>
              <a:t>:	</a:t>
            </a:r>
          </a:p>
          <a:p>
            <a:pPr>
              <a:defRPr/>
            </a:pPr>
            <a:endParaRPr lang="en-US" sz="2800">
              <a:latin typeface="+mn-lt"/>
            </a:endParaRPr>
          </a:p>
          <a:p>
            <a:pPr>
              <a:defRPr/>
            </a:pPr>
            <a:r>
              <a:rPr lang="el-GR" sz="2800">
                <a:latin typeface="+mn-lt"/>
              </a:rPr>
              <a:t>άμεση προτύπωση (</a:t>
            </a:r>
            <a:r>
              <a:rPr lang="en-US" sz="2800">
                <a:latin typeface="+mn-lt"/>
              </a:rPr>
              <a:t>direct standardization) </a:t>
            </a:r>
            <a:endParaRPr lang="el-GR" sz="2800">
              <a:latin typeface="+mn-lt"/>
            </a:endParaRPr>
          </a:p>
          <a:p>
            <a:pPr>
              <a:defRPr/>
            </a:pPr>
            <a:r>
              <a:rPr lang="el-GR" sz="2800">
                <a:latin typeface="+mn-lt"/>
              </a:rPr>
              <a:t>έμμεση προτύπωση (</a:t>
            </a:r>
            <a:r>
              <a:rPr lang="en-US" sz="2800">
                <a:latin typeface="+mn-lt"/>
              </a:rPr>
              <a:t>indirect standardization)</a:t>
            </a:r>
          </a:p>
          <a:p>
            <a:pPr>
              <a:defRPr/>
            </a:pPr>
            <a:endParaRPr lang="en-US" sz="2800" u="sng">
              <a:solidFill>
                <a:srgbClr val="FF6600"/>
              </a:solidFill>
              <a:latin typeface="+mn-lt"/>
            </a:endParaRPr>
          </a:p>
          <a:p>
            <a:pPr>
              <a:defRPr/>
            </a:pPr>
            <a:r>
              <a:rPr lang="el-GR" sz="2800" b="1" u="sng">
                <a:latin typeface="+mn-lt"/>
              </a:rPr>
              <a:t>Στατιστικά μοντέλα (ΣΜΕ)</a:t>
            </a:r>
            <a:endParaRPr lang="en-US" sz="2800" b="1" u="sng">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224" y="2420888"/>
            <a:ext cx="8388424" cy="1323950"/>
          </a:xfrm>
        </p:spPr>
        <p:txBody>
          <a:bodyPr>
            <a:normAutofit fontScale="90000"/>
          </a:bodyPr>
          <a:lstStyle/>
          <a:p>
            <a:r>
              <a:rPr lang="el-GR" sz="2800" b="1">
                <a:solidFill>
                  <a:srgbClr val="FF6600"/>
                </a:solidFill>
              </a:rPr>
              <a:t>Αξιολόγηση μίας επιδημιολογικής μελέτης: Συστηματικά σφάλματα,</a:t>
            </a:r>
            <a:r>
              <a:rPr lang="en-US" sz="2800" b="1">
                <a:solidFill>
                  <a:srgbClr val="FF6600"/>
                </a:solidFill>
              </a:rPr>
              <a:t> </a:t>
            </a:r>
            <a:r>
              <a:rPr lang="el-GR" sz="2800" b="1" err="1">
                <a:solidFill>
                  <a:srgbClr val="FF6600"/>
                </a:solidFill>
              </a:rPr>
              <a:t>συγχυτικοί</a:t>
            </a:r>
            <a:r>
              <a:rPr lang="el-GR" sz="2800" b="1">
                <a:solidFill>
                  <a:srgbClr val="FF6600"/>
                </a:solidFill>
              </a:rPr>
              <a:t> παράγοντες, τυχαία σφάλματα. </a:t>
            </a:r>
            <a:endParaRPr lang="en-US" sz="2800" b="1">
              <a:solidFill>
                <a:srgbClr val="FF6600"/>
              </a:solidFill>
            </a:endParaRPr>
          </a:p>
        </p:txBody>
      </p:sp>
      <p:sp>
        <p:nvSpPr>
          <p:cNvPr id="5" name="Rectangle 8"/>
          <p:cNvSpPr txBox="1">
            <a:spLocks noChangeArrowheads="1"/>
          </p:cNvSpPr>
          <p:nvPr/>
        </p:nvSpPr>
        <p:spPr bwMode="auto">
          <a:xfrm>
            <a:off x="167224" y="476672"/>
            <a:ext cx="8763000" cy="1576884"/>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no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l-GR" sz="3200" b="1" u="sng">
                <a:solidFill>
                  <a:schemeClr val="tx1"/>
                </a:solidFill>
              </a:rPr>
              <a:t>ΔΙΑΛΕΞΗ 1. ΕΠΑΝΑΛΗΨΗ – Βασικές αρχές στη Επιδημιολογία. </a:t>
            </a:r>
          </a:p>
          <a:p>
            <a:pPr eaLnBrk="1" fontAlgn="auto" hangingPunct="1">
              <a:spcAft>
                <a:spcPts val="0"/>
              </a:spcAft>
              <a:defRPr/>
            </a:pPr>
            <a:endParaRPr lang="el-GR" sz="3200" b="1" u="sng">
              <a:solidFill>
                <a:schemeClr val="tx1"/>
              </a:solidFill>
            </a:endParaRPr>
          </a:p>
          <a:p>
            <a:pPr eaLnBrk="1" fontAlgn="auto" hangingPunct="1">
              <a:spcAft>
                <a:spcPts val="0"/>
              </a:spcAft>
              <a:defRPr/>
            </a:pPr>
            <a:r>
              <a:rPr lang="el-GR" sz="3200" b="1" u="sng">
                <a:solidFill>
                  <a:schemeClr val="tx1"/>
                </a:solidFill>
              </a:rPr>
              <a:t>ΕΝΟΤΗΤΑ 2  </a:t>
            </a:r>
            <a:endParaRPr lang="en-US" sz="3200" b="1" u="sng">
              <a:solidFill>
                <a:schemeClr val="tx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DD413FCD-E1CC-46D2-9210-0DE816CA85A4}" type="slidenum">
              <a:rPr lang="en-US" sz="1400" smtClean="0">
                <a:latin typeface="Times New Roman" pitchFamily="18" charset="0"/>
              </a:rPr>
              <a:pPr eaLnBrk="1" hangingPunct="1"/>
              <a:t>65</a:t>
            </a:fld>
            <a:endParaRPr lang="en-US" sz="1400">
              <a:latin typeface="Times New Roman" pitchFamily="18" charset="0"/>
            </a:endParaRPr>
          </a:p>
        </p:txBody>
      </p:sp>
      <p:sp>
        <p:nvSpPr>
          <p:cNvPr id="8194" name="Rectangle 2"/>
          <p:cNvSpPr>
            <a:spLocks noGrp="1" noChangeArrowheads="1"/>
          </p:cNvSpPr>
          <p:nvPr>
            <p:ph type="title"/>
          </p:nvPr>
        </p:nvSpPr>
        <p:spPr>
          <a:xfrm>
            <a:off x="755650" y="0"/>
            <a:ext cx="7772400" cy="609600"/>
          </a:xfrm>
        </p:spPr>
        <p:txBody>
          <a:bodyPr>
            <a:normAutofit fontScale="90000"/>
          </a:bodyPr>
          <a:lstStyle/>
          <a:p>
            <a:pPr eaLnBrk="1" hangingPunct="1">
              <a:defRPr/>
            </a:pPr>
            <a:r>
              <a:rPr lang="el-GR" sz="4000" b="1"/>
              <a:t>Εισαγωγή</a:t>
            </a:r>
            <a:endParaRPr lang="en-US" sz="4000" b="1"/>
          </a:p>
        </p:txBody>
      </p:sp>
      <p:sp>
        <p:nvSpPr>
          <p:cNvPr id="31748" name="Rectangle 3"/>
          <p:cNvSpPr>
            <a:spLocks noGrp="1" noChangeArrowheads="1"/>
          </p:cNvSpPr>
          <p:nvPr>
            <p:ph type="body" idx="1"/>
          </p:nvPr>
        </p:nvSpPr>
        <p:spPr>
          <a:xfrm>
            <a:off x="251520" y="836612"/>
            <a:ext cx="8642350" cy="6021388"/>
          </a:xfrm>
        </p:spPr>
        <p:txBody>
          <a:bodyPr/>
          <a:lstStyle/>
          <a:p>
            <a:pPr marL="0" indent="0" algn="ctr" eaLnBrk="1" hangingPunct="1">
              <a:lnSpc>
                <a:spcPct val="80000"/>
              </a:lnSpc>
              <a:buClr>
                <a:schemeClr val="folHlink"/>
              </a:buClr>
              <a:buNone/>
            </a:pPr>
            <a:r>
              <a:rPr lang="el-GR" sz="2400" b="1">
                <a:latin typeface="Arial" pitchFamily="34" charset="0"/>
              </a:rPr>
              <a:t>Έκθεση</a:t>
            </a:r>
            <a:r>
              <a:rPr lang="el-GR" sz="2400">
                <a:latin typeface="Arial" pitchFamily="34" charset="0"/>
              </a:rPr>
              <a:t> σε παράγοντα κινδύνου</a:t>
            </a:r>
          </a:p>
          <a:p>
            <a:pPr algn="ctr" eaLnBrk="1" hangingPunct="1">
              <a:lnSpc>
                <a:spcPct val="80000"/>
              </a:lnSpc>
              <a:buClr>
                <a:schemeClr val="folHlink"/>
              </a:buClr>
            </a:pPr>
            <a:endParaRPr lang="el-GR" sz="2400">
              <a:latin typeface="Arial" pitchFamily="34" charset="0"/>
              <a:sym typeface="Wingdings" pitchFamily="2" charset="2"/>
            </a:endParaRPr>
          </a:p>
          <a:p>
            <a:pPr marL="0" indent="0" algn="ctr" eaLnBrk="1" hangingPunct="1">
              <a:lnSpc>
                <a:spcPct val="80000"/>
              </a:lnSpc>
              <a:buClr>
                <a:schemeClr val="folHlink"/>
              </a:buClr>
              <a:buNone/>
            </a:pPr>
            <a:endParaRPr lang="en-US" sz="2400">
              <a:latin typeface="Arial" pitchFamily="34" charset="0"/>
              <a:sym typeface="Wingdings" pitchFamily="2" charset="2"/>
            </a:endParaRPr>
          </a:p>
          <a:p>
            <a:pPr marL="0" indent="0" algn="ctr" eaLnBrk="1" hangingPunct="1">
              <a:lnSpc>
                <a:spcPct val="80000"/>
              </a:lnSpc>
              <a:buClr>
                <a:schemeClr val="folHlink"/>
              </a:buClr>
              <a:buNone/>
            </a:pPr>
            <a:r>
              <a:rPr lang="el-GR" sz="2400">
                <a:latin typeface="Arial" pitchFamily="34" charset="0"/>
                <a:sym typeface="Wingdings" pitchFamily="2" charset="2"/>
              </a:rPr>
              <a:t>Εμφάνιση νόσου (</a:t>
            </a:r>
            <a:r>
              <a:rPr lang="el-GR" sz="2400" b="1">
                <a:latin typeface="Arial" pitchFamily="34" charset="0"/>
                <a:sym typeface="Wingdings" pitchFamily="2" charset="2"/>
              </a:rPr>
              <a:t>Έκβαση</a:t>
            </a:r>
            <a:r>
              <a:rPr lang="el-GR" sz="2400">
                <a:latin typeface="Arial" pitchFamily="34" charset="0"/>
                <a:sym typeface="Wingdings" pitchFamily="2" charset="2"/>
              </a:rPr>
              <a:t>)</a:t>
            </a:r>
          </a:p>
          <a:p>
            <a:pPr algn="ctr" eaLnBrk="1" hangingPunct="1">
              <a:lnSpc>
                <a:spcPct val="80000"/>
              </a:lnSpc>
              <a:buClr>
                <a:schemeClr val="folHlink"/>
              </a:buClr>
            </a:pPr>
            <a:endParaRPr lang="el-GR" sz="2400">
              <a:latin typeface="Arial" pitchFamily="34" charset="0"/>
              <a:sym typeface="Wingdings" pitchFamily="2" charset="2"/>
            </a:endParaRPr>
          </a:p>
          <a:p>
            <a:pPr marL="0" indent="0" algn="ctr" eaLnBrk="1" hangingPunct="1">
              <a:lnSpc>
                <a:spcPct val="80000"/>
              </a:lnSpc>
              <a:buClr>
                <a:schemeClr val="folHlink"/>
              </a:buClr>
              <a:buNone/>
            </a:pPr>
            <a:endParaRPr lang="en-US" sz="2400">
              <a:latin typeface="Arial" pitchFamily="34" charset="0"/>
              <a:sym typeface="Wingdings" pitchFamily="2" charset="2"/>
            </a:endParaRPr>
          </a:p>
          <a:p>
            <a:pPr marL="0" indent="0" algn="ctr" eaLnBrk="1" hangingPunct="1">
              <a:lnSpc>
                <a:spcPct val="80000"/>
              </a:lnSpc>
              <a:buClr>
                <a:schemeClr val="folHlink"/>
              </a:buClr>
              <a:buNone/>
            </a:pPr>
            <a:r>
              <a:rPr lang="el-GR" sz="2400">
                <a:latin typeface="Arial" pitchFamily="34" charset="0"/>
                <a:sym typeface="Wingdings" pitchFamily="2" charset="2"/>
              </a:rPr>
              <a:t>Σχέση παράγοντα κινδύνου - νόσου</a:t>
            </a:r>
            <a:r>
              <a:rPr lang="en-US" sz="2400">
                <a:latin typeface="Arial" pitchFamily="34" charset="0"/>
                <a:sym typeface="Wingdings" pitchFamily="2" charset="2"/>
              </a:rPr>
              <a:t>: </a:t>
            </a:r>
            <a:r>
              <a:rPr lang="el-GR" sz="2400">
                <a:latin typeface="Arial" pitchFamily="34" charset="0"/>
                <a:sym typeface="Wingdings" pitchFamily="2" charset="2"/>
              </a:rPr>
              <a:t>Μέτρο επίδρασης</a:t>
            </a:r>
            <a:r>
              <a:rPr lang="en-US" sz="2400">
                <a:latin typeface="Arial" pitchFamily="34" charset="0"/>
                <a:sym typeface="Wingdings" pitchFamily="2" charset="2"/>
              </a:rPr>
              <a:t>: </a:t>
            </a:r>
            <a:r>
              <a:rPr lang="el-GR" sz="2400">
                <a:latin typeface="Arial" pitchFamily="34" charset="0"/>
                <a:sym typeface="Wingdings" pitchFamily="2" charset="2"/>
              </a:rPr>
              <a:t>Σχετικός κίνδυνος (</a:t>
            </a:r>
            <a:r>
              <a:rPr lang="en-US" sz="2400">
                <a:latin typeface="Arial" pitchFamily="34" charset="0"/>
                <a:sym typeface="Wingdings" pitchFamily="2" charset="2"/>
              </a:rPr>
              <a:t>RR)</a:t>
            </a:r>
            <a:r>
              <a:rPr lang="el-GR" sz="2400">
                <a:latin typeface="Arial" pitchFamily="34" charset="0"/>
                <a:sym typeface="Wingdings" pitchFamily="2" charset="2"/>
              </a:rPr>
              <a:t>, Απόλυτος κίνδυνος </a:t>
            </a:r>
            <a:r>
              <a:rPr lang="en-US" sz="2400">
                <a:latin typeface="Arial" pitchFamily="34" charset="0"/>
                <a:sym typeface="Wingdings" pitchFamily="2" charset="2"/>
              </a:rPr>
              <a:t>(AR)</a:t>
            </a:r>
          </a:p>
          <a:p>
            <a:pPr marL="0" indent="0" algn="ctr" eaLnBrk="1" hangingPunct="1">
              <a:lnSpc>
                <a:spcPct val="80000"/>
              </a:lnSpc>
              <a:buClr>
                <a:schemeClr val="folHlink"/>
              </a:buClr>
              <a:buNone/>
            </a:pPr>
            <a:endParaRPr lang="en-US" sz="2400">
              <a:latin typeface="Arial" pitchFamily="34" charset="0"/>
              <a:sym typeface="Wingdings" pitchFamily="2" charset="2"/>
            </a:endParaRPr>
          </a:p>
          <a:p>
            <a:pPr marL="0" indent="0" algn="ctr" eaLnBrk="1" hangingPunct="1">
              <a:lnSpc>
                <a:spcPct val="80000"/>
              </a:lnSpc>
              <a:buClr>
                <a:schemeClr val="folHlink"/>
              </a:buClr>
              <a:buNone/>
            </a:pPr>
            <a:r>
              <a:rPr lang="el-GR" sz="2400">
                <a:latin typeface="Arial" pitchFamily="34" charset="0"/>
                <a:sym typeface="Wingdings" pitchFamily="2" charset="2"/>
              </a:rPr>
              <a:t>Είναι η σχέση πραγματική </a:t>
            </a:r>
            <a:r>
              <a:rPr lang="en-US" sz="2400">
                <a:latin typeface="Arial" pitchFamily="34" charset="0"/>
                <a:sym typeface="Wingdings" pitchFamily="2" charset="2"/>
              </a:rPr>
              <a:t>(</a:t>
            </a:r>
            <a:r>
              <a:rPr lang="el-GR" sz="2400">
                <a:latin typeface="Arial" pitchFamily="34" charset="0"/>
                <a:sym typeface="Wingdings" pitchFamily="2" charset="2"/>
              </a:rPr>
              <a:t>εσωτερική εγκυρότητα) ή …? </a:t>
            </a:r>
            <a:endParaRPr lang="el-GR" sz="2400">
              <a:latin typeface="Arial" pitchFamily="34" charset="0"/>
            </a:endParaRPr>
          </a:p>
          <a:p>
            <a:pPr marL="0" indent="0" algn="ctr" eaLnBrk="1" hangingPunct="1">
              <a:lnSpc>
                <a:spcPct val="80000"/>
              </a:lnSpc>
              <a:buClr>
                <a:schemeClr val="folHlink"/>
              </a:buClr>
              <a:buNone/>
            </a:pPr>
            <a:endParaRPr lang="el-GR" sz="2400">
              <a:latin typeface="Arial" pitchFamily="34" charset="0"/>
            </a:endParaRPr>
          </a:p>
        </p:txBody>
      </p:sp>
      <p:cxnSp>
        <p:nvCxnSpPr>
          <p:cNvPr id="3" name="Straight Arrow Connector 2"/>
          <p:cNvCxnSpPr/>
          <p:nvPr/>
        </p:nvCxnSpPr>
        <p:spPr bwMode="auto">
          <a:xfrm>
            <a:off x="4572000" y="1268760"/>
            <a:ext cx="0" cy="576064"/>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cxnSp>
        <p:nvCxnSpPr>
          <p:cNvPr id="8" name="Straight Arrow Connector 7"/>
          <p:cNvCxnSpPr/>
          <p:nvPr/>
        </p:nvCxnSpPr>
        <p:spPr bwMode="auto">
          <a:xfrm>
            <a:off x="4572000" y="2276872"/>
            <a:ext cx="0" cy="576064"/>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cxnSp>
        <p:nvCxnSpPr>
          <p:cNvPr id="9" name="Straight Arrow Connector 8"/>
          <p:cNvCxnSpPr/>
          <p:nvPr/>
        </p:nvCxnSpPr>
        <p:spPr bwMode="auto">
          <a:xfrm>
            <a:off x="4572000" y="3664952"/>
            <a:ext cx="3717" cy="432048"/>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cxnSp>
        <p:nvCxnSpPr>
          <p:cNvPr id="11" name="Straight Arrow Connector 10"/>
          <p:cNvCxnSpPr/>
          <p:nvPr/>
        </p:nvCxnSpPr>
        <p:spPr bwMode="auto">
          <a:xfrm flipH="1">
            <a:off x="2699792" y="4509120"/>
            <a:ext cx="1872208" cy="792088"/>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cxnSp>
        <p:nvCxnSpPr>
          <p:cNvPr id="13" name="Straight Arrow Connector 12"/>
          <p:cNvCxnSpPr/>
          <p:nvPr/>
        </p:nvCxnSpPr>
        <p:spPr bwMode="auto">
          <a:xfrm>
            <a:off x="4545980" y="4509120"/>
            <a:ext cx="0" cy="864096"/>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cxnSp>
        <p:nvCxnSpPr>
          <p:cNvPr id="16" name="Straight Arrow Connector 15"/>
          <p:cNvCxnSpPr/>
          <p:nvPr/>
        </p:nvCxnSpPr>
        <p:spPr bwMode="auto">
          <a:xfrm>
            <a:off x="4575717" y="4509120"/>
            <a:ext cx="1364435" cy="792088"/>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sp>
        <p:nvSpPr>
          <p:cNvPr id="15" name="TextBox 14"/>
          <p:cNvSpPr txBox="1"/>
          <p:nvPr/>
        </p:nvSpPr>
        <p:spPr>
          <a:xfrm>
            <a:off x="1475656" y="5373216"/>
            <a:ext cx="1981055" cy="830997"/>
          </a:xfrm>
          <a:prstGeom prst="rect">
            <a:avLst/>
          </a:prstGeom>
          <a:noFill/>
        </p:spPr>
        <p:txBody>
          <a:bodyPr wrap="none" rtlCol="0">
            <a:spAutoFit/>
          </a:bodyPr>
          <a:lstStyle/>
          <a:p>
            <a:r>
              <a:rPr lang="el-GR"/>
              <a:t>Συστηματικό </a:t>
            </a:r>
          </a:p>
          <a:p>
            <a:r>
              <a:rPr lang="el-GR"/>
              <a:t>Σφάλμα</a:t>
            </a:r>
            <a:r>
              <a:rPr lang="en-US"/>
              <a:t>;</a:t>
            </a:r>
            <a:endParaRPr lang="el-GR"/>
          </a:p>
        </p:txBody>
      </p:sp>
      <p:sp>
        <p:nvSpPr>
          <p:cNvPr id="20" name="TextBox 19"/>
          <p:cNvSpPr txBox="1"/>
          <p:nvPr/>
        </p:nvSpPr>
        <p:spPr>
          <a:xfrm>
            <a:off x="3643846" y="5373216"/>
            <a:ext cx="1625188" cy="830997"/>
          </a:xfrm>
          <a:prstGeom prst="rect">
            <a:avLst/>
          </a:prstGeom>
          <a:noFill/>
        </p:spPr>
        <p:txBody>
          <a:bodyPr wrap="none" rtlCol="0">
            <a:spAutoFit/>
          </a:bodyPr>
          <a:lstStyle/>
          <a:p>
            <a:r>
              <a:rPr lang="el-GR" err="1"/>
              <a:t>Συγχυτικό</a:t>
            </a:r>
            <a:r>
              <a:rPr lang="el-GR"/>
              <a:t> </a:t>
            </a:r>
          </a:p>
          <a:p>
            <a:r>
              <a:rPr lang="el-GR"/>
              <a:t>σφάλμα</a:t>
            </a:r>
            <a:r>
              <a:rPr lang="en-US"/>
              <a:t> ;</a:t>
            </a:r>
            <a:endParaRPr lang="el-GR"/>
          </a:p>
        </p:txBody>
      </p:sp>
      <p:sp>
        <p:nvSpPr>
          <p:cNvPr id="21" name="TextBox 20"/>
          <p:cNvSpPr txBox="1"/>
          <p:nvPr/>
        </p:nvSpPr>
        <p:spPr>
          <a:xfrm>
            <a:off x="5536507" y="5373216"/>
            <a:ext cx="1699789" cy="830997"/>
          </a:xfrm>
          <a:prstGeom prst="rect">
            <a:avLst/>
          </a:prstGeom>
          <a:noFill/>
        </p:spPr>
        <p:txBody>
          <a:bodyPr wrap="square" rtlCol="0">
            <a:spAutoFit/>
          </a:bodyPr>
          <a:lstStyle/>
          <a:p>
            <a:r>
              <a:rPr lang="el-GR"/>
              <a:t>Τυχαίο</a:t>
            </a:r>
          </a:p>
          <a:p>
            <a:r>
              <a:rPr lang="el-GR"/>
              <a:t>σφάλμα</a:t>
            </a:r>
            <a:r>
              <a:rPr lang="en-US"/>
              <a:t> ;</a:t>
            </a:r>
            <a:endParaRPr lang="el-GR"/>
          </a:p>
        </p:txBody>
      </p:sp>
    </p:spTree>
    <p:extLst>
      <p:ext uri="{BB962C8B-B14F-4D97-AF65-F5344CB8AC3E}">
        <p14:creationId xmlns:p14="http://schemas.microsoft.com/office/powerpoint/2010/main" val="25594347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
        <p:nvSpPr>
          <p:cNvPr id="4" name="Slide Number Placeholder 3"/>
          <p:cNvSpPr>
            <a:spLocks noGrp="1"/>
          </p:cNvSpPr>
          <p:nvPr>
            <p:ph type="sldNum" sz="quarter" idx="12"/>
          </p:nvPr>
        </p:nvSpPr>
        <p:spPr/>
        <p:txBody>
          <a:bodyPr/>
          <a:lstStyle/>
          <a:p>
            <a:pPr>
              <a:defRPr/>
            </a:pPr>
            <a:fld id="{EFACD12C-EAEC-4643-811B-314DF5F44B74}" type="slidenum">
              <a:rPr lang="en-US" smtClean="0"/>
              <a:pPr>
                <a:defRPr/>
              </a:pPr>
              <a:t>66</a:t>
            </a:fld>
            <a:endParaRPr lang="en-US"/>
          </a:p>
        </p:txBody>
      </p:sp>
      <p:pic>
        <p:nvPicPr>
          <p:cNvPr id="148482" name="Picture 2"/>
          <p:cNvPicPr>
            <a:picLocks noChangeAspect="1" noChangeArrowheads="1"/>
          </p:cNvPicPr>
          <p:nvPr/>
        </p:nvPicPr>
        <p:blipFill>
          <a:blip r:embed="rId2" cstate="print"/>
          <a:srcRect l="24972" t="28526" r="20579" b="6675"/>
          <a:stretch>
            <a:fillRect/>
          </a:stretch>
        </p:blipFill>
        <p:spPr bwMode="auto">
          <a:xfrm>
            <a:off x="215516" y="188640"/>
            <a:ext cx="8712968"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685512" y="152400"/>
            <a:ext cx="7772977" cy="1143000"/>
          </a:xfrm>
        </p:spPr>
        <p:txBody>
          <a:bodyPr/>
          <a:lstStyle/>
          <a:p>
            <a:pPr eaLnBrk="1" hangingPunct="1"/>
            <a:r>
              <a:rPr lang="en-US" sz="4400" b="1">
                <a:solidFill>
                  <a:srgbClr val="FF6600"/>
                </a:solidFill>
              </a:rPr>
              <a:t>“</a:t>
            </a:r>
            <a:r>
              <a:rPr lang="el-GR" b="1">
                <a:solidFill>
                  <a:srgbClr val="FF6600"/>
                </a:solidFill>
              </a:rPr>
              <a:t>Τ</a:t>
            </a:r>
            <a:r>
              <a:rPr lang="el-GR" sz="4400" b="1">
                <a:solidFill>
                  <a:srgbClr val="FF6600"/>
                </a:solidFill>
              </a:rPr>
              <a:t>υχαίο σφάλμα</a:t>
            </a:r>
            <a:r>
              <a:rPr lang="en-US" sz="4400" b="1">
                <a:solidFill>
                  <a:srgbClr val="FF6600"/>
                </a:solidFill>
              </a:rPr>
              <a:t>”</a:t>
            </a:r>
            <a:endParaRPr lang="en-US" sz="6600" b="1">
              <a:solidFill>
                <a:srgbClr val="FF6600"/>
              </a:solidFill>
            </a:endParaRPr>
          </a:p>
        </p:txBody>
      </p:sp>
      <p:sp>
        <p:nvSpPr>
          <p:cNvPr id="11270" name="Rectangle 3"/>
          <p:cNvSpPr>
            <a:spLocks noGrp="1" noChangeArrowheads="1"/>
          </p:cNvSpPr>
          <p:nvPr>
            <p:ph type="body" idx="1"/>
          </p:nvPr>
        </p:nvSpPr>
        <p:spPr>
          <a:xfrm>
            <a:off x="533978" y="1600200"/>
            <a:ext cx="8076045" cy="4114800"/>
          </a:xfrm>
        </p:spPr>
        <p:txBody>
          <a:bodyPr/>
          <a:lstStyle/>
          <a:p>
            <a:pPr eaLnBrk="1" hangingPunct="1">
              <a:spcBef>
                <a:spcPct val="30000"/>
              </a:spcBef>
            </a:pPr>
            <a:r>
              <a:rPr lang="en-US">
                <a:latin typeface="+mj-lt"/>
              </a:rPr>
              <a:t>“that part of our experience that we cannot predict” (Rothman and Greenland, p. 78) </a:t>
            </a:r>
          </a:p>
          <a:p>
            <a:pPr eaLnBrk="1" hangingPunct="1">
              <a:spcBef>
                <a:spcPct val="60000"/>
              </a:spcBef>
            </a:pPr>
            <a:r>
              <a:rPr lang="el-GR">
                <a:latin typeface="+mj-lt"/>
              </a:rPr>
              <a:t>Αλλιώς</a:t>
            </a:r>
            <a:r>
              <a:rPr lang="en-US">
                <a:latin typeface="+mj-lt"/>
              </a:rPr>
              <a:t>: </a:t>
            </a:r>
            <a:r>
              <a:rPr lang="el-GR">
                <a:latin typeface="+mj-lt"/>
              </a:rPr>
              <a:t>«μεταβλητότητα» (</a:t>
            </a:r>
            <a:r>
              <a:rPr lang="en-US">
                <a:latin typeface="+mj-lt"/>
              </a:rPr>
              <a:t>sampling variability</a:t>
            </a:r>
            <a:r>
              <a:rPr lang="el-GR">
                <a:latin typeface="+mj-lt"/>
              </a:rPr>
              <a:t>)</a:t>
            </a:r>
          </a:p>
          <a:p>
            <a:pPr eaLnBrk="1" hangingPunct="1">
              <a:spcBef>
                <a:spcPct val="60000"/>
              </a:spcBef>
            </a:pPr>
            <a:r>
              <a:rPr lang="el-GR">
                <a:latin typeface="+mj-lt"/>
              </a:rPr>
              <a:t>Π.χ. </a:t>
            </a:r>
            <a:r>
              <a:rPr lang="en-US">
                <a:latin typeface="+mj-lt"/>
              </a:rPr>
              <a:t>OR = 3.1, 95% CI: 1.7 to 5.6</a:t>
            </a:r>
          </a:p>
        </p:txBody>
      </p:sp>
    </p:spTree>
    <p:extLst>
      <p:ext uri="{BB962C8B-B14F-4D97-AF65-F5344CB8AC3E}">
        <p14:creationId xmlns:p14="http://schemas.microsoft.com/office/powerpoint/2010/main" val="37648295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304512" y="457200"/>
            <a:ext cx="8839488" cy="1143000"/>
          </a:xfrm>
        </p:spPr>
        <p:txBody>
          <a:bodyPr>
            <a:normAutofit fontScale="90000"/>
          </a:bodyPr>
          <a:lstStyle/>
          <a:p>
            <a:pPr eaLnBrk="1" hangingPunct="1"/>
            <a:r>
              <a:rPr lang="el-GR" sz="3600" b="1">
                <a:solidFill>
                  <a:srgbClr val="FF6600"/>
                </a:solidFill>
                <a:effectLst>
                  <a:outerShdw blurRad="38100" dist="38100" dir="2700000" algn="tl">
                    <a:srgbClr val="000000">
                      <a:alpha val="43137"/>
                    </a:srgbClr>
                  </a:outerShdw>
                </a:effectLst>
              </a:rPr>
              <a:t>Το τυχαίο σφάλμα αποτελεί πρόβλημα αλλά…</a:t>
            </a:r>
            <a:endParaRPr lang="en-US" sz="3600" b="1">
              <a:solidFill>
                <a:srgbClr val="FF6600"/>
              </a:solidFill>
              <a:effectLst>
                <a:outerShdw blurRad="38100" dist="38100" dir="2700000" algn="tl">
                  <a:srgbClr val="000000">
                    <a:alpha val="43137"/>
                  </a:srgbClr>
                </a:outerShdw>
              </a:effectLst>
            </a:endParaRPr>
          </a:p>
        </p:txBody>
      </p:sp>
      <p:sp>
        <p:nvSpPr>
          <p:cNvPr id="13318" name="Rectangle 3"/>
          <p:cNvSpPr>
            <a:spLocks noGrp="1" noChangeArrowheads="1"/>
          </p:cNvSpPr>
          <p:nvPr>
            <p:ph type="body" idx="1"/>
          </p:nvPr>
        </p:nvSpPr>
        <p:spPr>
          <a:xfrm>
            <a:off x="323529" y="1600200"/>
            <a:ext cx="8973450" cy="4997152"/>
          </a:xfrm>
        </p:spPr>
        <p:txBody>
          <a:bodyPr/>
          <a:lstStyle/>
          <a:p>
            <a:pPr eaLnBrk="1" hangingPunct="1">
              <a:spcBef>
                <a:spcPct val="60000"/>
              </a:spcBef>
            </a:pPr>
            <a:r>
              <a:rPr lang="el-GR" dirty="0">
                <a:latin typeface="+mj-lt"/>
              </a:rPr>
              <a:t>Η επίδρασή του μπορεί να μειωθεί</a:t>
            </a:r>
            <a:r>
              <a:rPr lang="en-US" dirty="0">
                <a:latin typeface="+mj-lt"/>
              </a:rPr>
              <a:t>:</a:t>
            </a:r>
          </a:p>
          <a:p>
            <a:pPr lvl="1" indent="-1588" eaLnBrk="1" hangingPunct="1">
              <a:spcBef>
                <a:spcPct val="10000"/>
              </a:spcBef>
              <a:buFontTx/>
              <a:buNone/>
            </a:pPr>
            <a:r>
              <a:rPr lang="en-US" sz="3200" dirty="0">
                <a:latin typeface="+mj-lt"/>
              </a:rPr>
              <a:t>– </a:t>
            </a:r>
            <a:r>
              <a:rPr lang="el-GR" sz="3200" dirty="0">
                <a:latin typeface="+mj-lt"/>
              </a:rPr>
              <a:t>αύξηση του μεγέθους του δείγματος (αύξηση ισχύος)</a:t>
            </a:r>
            <a:r>
              <a:rPr lang="en-US" sz="3200" dirty="0">
                <a:latin typeface="+mj-lt"/>
              </a:rPr>
              <a:t/>
            </a:r>
            <a:br>
              <a:rPr lang="en-US" sz="3200" dirty="0">
                <a:latin typeface="+mj-lt"/>
              </a:rPr>
            </a:br>
            <a:r>
              <a:rPr lang="en-US" sz="3200" dirty="0">
                <a:latin typeface="+mj-lt"/>
              </a:rPr>
              <a:t>– </a:t>
            </a:r>
            <a:r>
              <a:rPr lang="el-GR" sz="3200" dirty="0">
                <a:latin typeface="+mj-lt"/>
              </a:rPr>
              <a:t>αλλαγή μεθόδου μέτρησης (μικρότερη αβεβαιότητα)</a:t>
            </a:r>
            <a:endParaRPr lang="en-US" sz="3200" dirty="0">
              <a:latin typeface="+mj-lt"/>
            </a:endParaRPr>
          </a:p>
          <a:p>
            <a:pPr eaLnBrk="1" hangingPunct="1">
              <a:spcBef>
                <a:spcPct val="60000"/>
              </a:spcBef>
            </a:pPr>
            <a:endParaRPr lang="el-GR" dirty="0">
              <a:latin typeface="+mj-lt"/>
            </a:endParaRPr>
          </a:p>
          <a:p>
            <a:pPr eaLnBrk="1" hangingPunct="1">
              <a:spcBef>
                <a:spcPct val="60000"/>
              </a:spcBef>
            </a:pPr>
            <a:r>
              <a:rPr lang="el-GR" dirty="0">
                <a:latin typeface="+mj-lt"/>
              </a:rPr>
              <a:t>Μπορεί να </a:t>
            </a:r>
            <a:r>
              <a:rPr lang="el-GR" dirty="0" err="1">
                <a:latin typeface="+mj-lt"/>
              </a:rPr>
              <a:t>ποσοτικοποιηθεί</a:t>
            </a:r>
            <a:r>
              <a:rPr lang="el-GR" dirty="0">
                <a:latin typeface="+mj-lt"/>
              </a:rPr>
              <a:t> </a:t>
            </a:r>
            <a:r>
              <a:rPr lang="en-US" dirty="0">
                <a:latin typeface="+mj-lt"/>
              </a:rPr>
              <a:t>(</a:t>
            </a:r>
            <a:r>
              <a:rPr lang="el-GR" dirty="0">
                <a:latin typeface="+mj-lt"/>
              </a:rPr>
              <a:t>μέσω μέτρων αβεβαιότητας π.χ. διαστήματα εμπιστοσύνης</a:t>
            </a:r>
            <a:r>
              <a:rPr lang="en-US" dirty="0">
                <a:latin typeface="+mj-lt"/>
              </a:rPr>
              <a:t>)</a:t>
            </a:r>
          </a:p>
          <a:p>
            <a:pPr eaLnBrk="1" hangingPunct="1">
              <a:spcBef>
                <a:spcPct val="30000"/>
              </a:spcBef>
            </a:pPr>
            <a:endParaRPr lang="en-US" sz="3600" dirty="0"/>
          </a:p>
        </p:txBody>
      </p:sp>
    </p:spTree>
    <p:extLst>
      <p:ext uri="{BB962C8B-B14F-4D97-AF65-F5344CB8AC3E}">
        <p14:creationId xmlns:p14="http://schemas.microsoft.com/office/powerpoint/2010/main" val="8980157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0" y="214313"/>
            <a:ext cx="9144000" cy="1357312"/>
          </a:xfrm>
        </p:spPr>
        <p:txBody>
          <a:bodyPr/>
          <a:lstStyle/>
          <a:p>
            <a:pPr eaLnBrk="1" hangingPunct="1">
              <a:defRPr/>
            </a:pPr>
            <a:r>
              <a:rPr lang="el-GR" sz="3600" b="1">
                <a:solidFill>
                  <a:srgbClr val="FF6600"/>
                </a:solidFill>
              </a:rPr>
              <a:t>Συστηματικό σφάλμα (</a:t>
            </a:r>
            <a:r>
              <a:rPr lang="en-GB" sz="3600" b="1">
                <a:solidFill>
                  <a:srgbClr val="FF6600"/>
                </a:solidFill>
              </a:rPr>
              <a:t>Bias</a:t>
            </a:r>
            <a:r>
              <a:rPr lang="el-GR" sz="3600" b="1">
                <a:solidFill>
                  <a:srgbClr val="FF6600"/>
                </a:solidFill>
              </a:rPr>
              <a:t>)</a:t>
            </a:r>
            <a:r>
              <a:rPr lang="en-US" sz="3600" b="1">
                <a:solidFill>
                  <a:srgbClr val="FF6600"/>
                </a:solidFill>
              </a:rPr>
              <a:t>: </a:t>
            </a:r>
            <a:r>
              <a:rPr lang="el-GR" sz="3600" b="1">
                <a:solidFill>
                  <a:srgbClr val="FF6600"/>
                </a:solidFill>
              </a:rPr>
              <a:t>Ορισμός</a:t>
            </a:r>
            <a:endParaRPr lang="el-GR" sz="3600">
              <a:solidFill>
                <a:srgbClr val="FF6600"/>
              </a:solidFill>
            </a:endParaRPr>
          </a:p>
        </p:txBody>
      </p:sp>
      <p:sp>
        <p:nvSpPr>
          <p:cNvPr id="34820" name="Rectangle 3"/>
          <p:cNvSpPr>
            <a:spLocks noGrp="1" noChangeArrowheads="1"/>
          </p:cNvSpPr>
          <p:nvPr>
            <p:ph type="body" idx="1"/>
          </p:nvPr>
        </p:nvSpPr>
        <p:spPr>
          <a:xfrm>
            <a:off x="467544" y="1916833"/>
            <a:ext cx="7920880" cy="4464495"/>
          </a:xfrm>
        </p:spPr>
        <p:txBody>
          <a:bodyPr/>
          <a:lstStyle/>
          <a:p>
            <a:pPr eaLnBrk="1" hangingPunct="1">
              <a:lnSpc>
                <a:spcPct val="80000"/>
              </a:lnSpc>
              <a:buFont typeface="Wingdings" pitchFamily="2" charset="2"/>
              <a:buNone/>
            </a:pPr>
            <a:endParaRPr lang="el-GR" sz="2400" b="1" u="sng">
              <a:solidFill>
                <a:srgbClr val="00FF00"/>
              </a:solidFill>
              <a:latin typeface="Arial" pitchFamily="34" charset="0"/>
            </a:endParaRPr>
          </a:p>
          <a:p>
            <a:pPr eaLnBrk="1" hangingPunct="1">
              <a:lnSpc>
                <a:spcPct val="80000"/>
              </a:lnSpc>
              <a:buFont typeface="Wingdings" pitchFamily="2" charset="2"/>
              <a:buNone/>
            </a:pPr>
            <a:r>
              <a:rPr lang="el-GR" sz="2800" b="1">
                <a:latin typeface="Arial" pitchFamily="34" charset="0"/>
                <a:sym typeface="Wingdings" pitchFamily="2" charset="2"/>
              </a:rPr>
              <a:t>Κάθε </a:t>
            </a:r>
            <a:r>
              <a:rPr lang="el-GR" sz="2800" b="1" u="sng">
                <a:latin typeface="Arial" pitchFamily="34" charset="0"/>
                <a:sym typeface="Wingdings" pitchFamily="2" charset="2"/>
              </a:rPr>
              <a:t>συστηματικό</a:t>
            </a:r>
            <a:r>
              <a:rPr lang="el-GR" sz="2800" b="1">
                <a:latin typeface="Arial" pitchFamily="34" charset="0"/>
                <a:sym typeface="Wingdings" pitchFamily="2" charset="2"/>
              </a:rPr>
              <a:t> «λάθος» που έχει ως συνέπεια την έμμονη (συστηματική) απόκλιση </a:t>
            </a:r>
            <a:r>
              <a:rPr lang="el-GR" sz="2800" b="1">
                <a:latin typeface="Arial" pitchFamily="34" charset="0"/>
              </a:rPr>
              <a:t>των αποτελεσμάτων της μελέτης από τις αντίστοιχες «πραγματικές» τιμές</a:t>
            </a:r>
            <a:endParaRPr lang="en-US" sz="2800" b="1">
              <a:latin typeface="Arial" pitchFamily="34" charset="0"/>
            </a:endParaRPr>
          </a:p>
          <a:p>
            <a:pPr eaLnBrk="1" hangingPunct="1">
              <a:lnSpc>
                <a:spcPct val="80000"/>
              </a:lnSpc>
              <a:buFont typeface="Wingdings" pitchFamily="2" charset="2"/>
              <a:buNone/>
            </a:pPr>
            <a:endParaRPr lang="en-US" sz="2800" b="1" u="sng">
              <a:latin typeface="Arial" pitchFamily="34" charset="0"/>
              <a:sym typeface="Wingdings" pitchFamily="2" charset="2"/>
            </a:endParaRPr>
          </a:p>
          <a:p>
            <a:pPr eaLnBrk="1" hangingPunct="1">
              <a:lnSpc>
                <a:spcPct val="80000"/>
              </a:lnSpc>
              <a:buFont typeface="Wingdings" pitchFamily="2" charset="2"/>
              <a:buNone/>
            </a:pPr>
            <a:r>
              <a:rPr lang="el-GR" sz="2800" b="1" u="sng">
                <a:latin typeface="Arial" pitchFamily="34" charset="0"/>
                <a:sym typeface="Wingdings" pitchFamily="2" charset="2"/>
              </a:rPr>
              <a:t>«Λανθασμένη» </a:t>
            </a:r>
            <a:r>
              <a:rPr lang="el-GR" sz="2800" b="1">
                <a:latin typeface="Arial" pitchFamily="34" charset="0"/>
                <a:sym typeface="Wingdings" pitchFamily="2" charset="2"/>
              </a:rPr>
              <a:t>εκτίμηση του μέτρου σχετικού (</a:t>
            </a:r>
            <a:r>
              <a:rPr lang="en-US" sz="2800" b="1">
                <a:latin typeface="Arial" pitchFamily="34" charset="0"/>
                <a:sym typeface="Wingdings" pitchFamily="2" charset="2"/>
              </a:rPr>
              <a:t>RR</a:t>
            </a:r>
            <a:r>
              <a:rPr lang="el-GR" sz="2800" b="1">
                <a:latin typeface="Arial" pitchFamily="34" charset="0"/>
                <a:sym typeface="Wingdings" pitchFamily="2" charset="2"/>
              </a:rPr>
              <a:t>) ή απόλυτου κινδύνου (</a:t>
            </a:r>
            <a:r>
              <a:rPr lang="en-US" sz="2800" b="1">
                <a:latin typeface="Arial" pitchFamily="34" charset="0"/>
                <a:sym typeface="Wingdings" pitchFamily="2" charset="2"/>
              </a:rPr>
              <a:t>AR) </a:t>
            </a:r>
            <a:r>
              <a:rPr lang="el-GR" sz="2800" b="1">
                <a:latin typeface="Arial" pitchFamily="34" charset="0"/>
                <a:sym typeface="Wingdings" pitchFamily="2" charset="2"/>
              </a:rPr>
              <a:t>για την σχέση παράγοντα κινδύνου - νόσου</a:t>
            </a:r>
            <a:endParaRPr lang="el-GR" b="1" u="sng">
              <a:latin typeface="Arial" pitchFamily="34" charset="0"/>
              <a:sym typeface="Wingdings" pitchFamily="2" charset="2"/>
            </a:endParaRPr>
          </a:p>
        </p:txBody>
      </p:sp>
    </p:spTree>
    <p:extLst>
      <p:ext uri="{BB962C8B-B14F-4D97-AF65-F5344CB8AC3E}">
        <p14:creationId xmlns:p14="http://schemas.microsoft.com/office/powerpoint/2010/main" val="3381338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1983" y="314498"/>
            <a:ext cx="8183880" cy="1051560"/>
          </a:xfrm>
        </p:spPr>
        <p:txBody>
          <a:bodyPr/>
          <a:lstStyle/>
          <a:p>
            <a:r>
              <a:rPr lang="el-GR" dirty="0" smtClean="0"/>
              <a:t>Μέτρηση συχνότητας νοσημάτων</a:t>
            </a:r>
            <a:endParaRPr lang="el-GR" dirty="0"/>
          </a:p>
        </p:txBody>
      </p:sp>
      <p:sp>
        <p:nvSpPr>
          <p:cNvPr id="3" name="Θέση περιεχομένου 2"/>
          <p:cNvSpPr>
            <a:spLocks noGrp="1"/>
          </p:cNvSpPr>
          <p:nvPr>
            <p:ph idx="1"/>
          </p:nvPr>
        </p:nvSpPr>
        <p:spPr>
          <a:xfrm>
            <a:off x="393383" y="1763406"/>
            <a:ext cx="8183880" cy="4713594"/>
          </a:xfrm>
        </p:spPr>
        <p:txBody>
          <a:bodyPr/>
          <a:lstStyle/>
          <a:p>
            <a:pPr marL="0" indent="0">
              <a:buNone/>
            </a:pPr>
            <a:r>
              <a:rPr lang="el-GR" sz="2400" dirty="0"/>
              <a:t>Μελετάμε τη συχνότητα των νοσημάτων για </a:t>
            </a:r>
            <a:r>
              <a:rPr lang="el-GR" sz="2400" dirty="0" smtClean="0"/>
              <a:t>να επιτύχουμε</a:t>
            </a:r>
            <a:r>
              <a:rPr lang="en-US" sz="2400" dirty="0" smtClean="0"/>
              <a:t>:</a:t>
            </a:r>
            <a:endParaRPr lang="el-GR" sz="2400" dirty="0"/>
          </a:p>
          <a:p>
            <a:pPr lvl="1"/>
            <a:r>
              <a:rPr lang="el-GR" sz="2000" dirty="0"/>
              <a:t>Την κατανόηση των μηχανισμών διάδοσης</a:t>
            </a:r>
          </a:p>
          <a:p>
            <a:pPr lvl="1"/>
            <a:r>
              <a:rPr lang="el-GR" sz="2000" dirty="0" smtClean="0"/>
              <a:t>Την περιγραφή της κατανομής της νόσου, σε σχέση με τα χαρακτηριστικά (π.χ. τόπο, χρόνο, διατροφή, τρόπος ζωής, φύλο, ηλικία)</a:t>
            </a:r>
            <a:r>
              <a:rPr lang="en-US" sz="2000" dirty="0" smtClean="0"/>
              <a:t> </a:t>
            </a:r>
            <a:endParaRPr lang="el-GR" sz="2000" dirty="0" smtClean="0"/>
          </a:p>
          <a:p>
            <a:pPr lvl="1"/>
            <a:r>
              <a:rPr lang="el-GR" sz="2000" dirty="0" smtClean="0"/>
              <a:t>Την εκτίμηση του αντίκτυπου της νόσου στον πληθυσμό, του κινδύνου ενός ατόμου με συγκεκριμένα χαρακτηριστικά να νοσήσει </a:t>
            </a:r>
          </a:p>
          <a:p>
            <a:pPr lvl="1"/>
            <a:r>
              <a:rPr lang="el-GR" sz="2000" dirty="0" smtClean="0"/>
              <a:t>Την αξιολόγηση της αποτελεσματικότητας ενός προγράμματος αντιμετώπισης της νόσου στον πληθυσμό</a:t>
            </a:r>
            <a:endParaRPr lang="en-US" sz="2000" dirty="0" smtClean="0"/>
          </a:p>
          <a:p>
            <a:pPr lvl="1"/>
            <a:endParaRPr lang="el-GR" sz="2000" dirty="0" smtClean="0"/>
          </a:p>
          <a:p>
            <a:r>
              <a:rPr lang="el-GR" sz="1800" dirty="0" smtClean="0"/>
              <a:t>Επίσης: Για την εκτίμηση των απαιτούμενων πόρων για την πρόληψη ή/και την φροντίδα (κόστος, υποδομές, χρόνος απασχόλησης εργαζόμενων)</a:t>
            </a:r>
            <a:endParaRPr lang="el-GR" sz="1800" dirty="0"/>
          </a:p>
        </p:txBody>
      </p:sp>
    </p:spTree>
    <p:extLst>
      <p:ext uri="{BB962C8B-B14F-4D97-AF65-F5344CB8AC3E}">
        <p14:creationId xmlns:p14="http://schemas.microsoft.com/office/powerpoint/2010/main" val="1335509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0" y="0"/>
            <a:ext cx="9144000" cy="1357312"/>
          </a:xfrm>
        </p:spPr>
        <p:txBody>
          <a:bodyPr/>
          <a:lstStyle/>
          <a:p>
            <a:pPr eaLnBrk="1" hangingPunct="1">
              <a:defRPr/>
            </a:pPr>
            <a:r>
              <a:rPr lang="el-GR" sz="3600" b="1">
                <a:solidFill>
                  <a:srgbClr val="FF6600"/>
                </a:solidFill>
              </a:rPr>
              <a:t>Συστηματικό σφάλμα (ΣΣ)</a:t>
            </a:r>
            <a:r>
              <a:rPr lang="en-US" sz="3600" b="1">
                <a:solidFill>
                  <a:srgbClr val="FF6600"/>
                </a:solidFill>
              </a:rPr>
              <a:t>: </a:t>
            </a:r>
            <a:r>
              <a:rPr lang="el-GR" sz="3600" b="1">
                <a:solidFill>
                  <a:srgbClr val="FF6600"/>
                </a:solidFill>
              </a:rPr>
              <a:t>Μέγεθος</a:t>
            </a:r>
            <a:endParaRPr lang="el-GR" sz="3600">
              <a:solidFill>
                <a:srgbClr val="FF6600"/>
              </a:solidFill>
            </a:endParaRPr>
          </a:p>
        </p:txBody>
      </p:sp>
      <p:sp>
        <p:nvSpPr>
          <p:cNvPr id="34820" name="Rectangle 3"/>
          <p:cNvSpPr>
            <a:spLocks noGrp="1" noChangeArrowheads="1"/>
          </p:cNvSpPr>
          <p:nvPr>
            <p:ph type="body" idx="1"/>
          </p:nvPr>
        </p:nvSpPr>
        <p:spPr>
          <a:xfrm>
            <a:off x="467544" y="1628801"/>
            <a:ext cx="8064896" cy="504055"/>
          </a:xfrm>
        </p:spPr>
        <p:txBody>
          <a:bodyPr/>
          <a:lstStyle/>
          <a:p>
            <a:pPr eaLnBrk="1" hangingPunct="1">
              <a:lnSpc>
                <a:spcPct val="80000"/>
              </a:lnSpc>
              <a:buFont typeface="Wingdings" pitchFamily="2" charset="2"/>
              <a:buNone/>
            </a:pPr>
            <a:r>
              <a:rPr lang="el-GR" sz="2400" b="1" u="sng">
                <a:solidFill>
                  <a:srgbClr val="FF6600"/>
                </a:solidFill>
                <a:latin typeface="Arial" pitchFamily="34" charset="0"/>
              </a:rPr>
              <a:t>Μικρό ΣΣ</a:t>
            </a:r>
            <a:r>
              <a:rPr lang="el-GR" sz="2400" b="1" u="sng">
                <a:solidFill>
                  <a:srgbClr val="FF6600"/>
                </a:solidFill>
                <a:latin typeface="Arial" pitchFamily="34" charset="0"/>
                <a:sym typeface="Wingdings" pitchFamily="2" charset="2"/>
              </a:rPr>
              <a:t> μικρή επίδραση στον </a:t>
            </a:r>
            <a:r>
              <a:rPr lang="en-US" sz="2400" b="1" u="sng">
                <a:solidFill>
                  <a:srgbClr val="FF6600"/>
                </a:solidFill>
                <a:latin typeface="Arial" pitchFamily="34" charset="0"/>
                <a:sym typeface="Wingdings" pitchFamily="2" charset="2"/>
              </a:rPr>
              <a:t>RR </a:t>
            </a:r>
            <a:r>
              <a:rPr lang="el-GR" sz="2400" b="1" u="sng">
                <a:solidFill>
                  <a:srgbClr val="FF6600"/>
                </a:solidFill>
                <a:latin typeface="Arial" pitchFamily="34" charset="0"/>
                <a:sym typeface="Wingdings" pitchFamily="2" charset="2"/>
              </a:rPr>
              <a:t>ή </a:t>
            </a:r>
            <a:r>
              <a:rPr lang="en-US" sz="2400" b="1" u="sng">
                <a:solidFill>
                  <a:srgbClr val="FF6600"/>
                </a:solidFill>
                <a:latin typeface="Arial" pitchFamily="34" charset="0"/>
                <a:sym typeface="Wingdings" pitchFamily="2" charset="2"/>
              </a:rPr>
              <a:t>AR</a:t>
            </a:r>
          </a:p>
          <a:p>
            <a:pPr eaLnBrk="1" hangingPunct="1">
              <a:lnSpc>
                <a:spcPct val="80000"/>
              </a:lnSpc>
              <a:buNone/>
            </a:pPr>
            <a:endParaRPr lang="el-GR" sz="2400" b="1" u="sng">
              <a:solidFill>
                <a:srgbClr val="FF6600"/>
              </a:solidFill>
              <a:latin typeface="Arial" pitchFamily="34" charset="0"/>
            </a:endParaRPr>
          </a:p>
        </p:txBody>
      </p:sp>
      <p:sp>
        <p:nvSpPr>
          <p:cNvPr id="4" name="Rectangle 3"/>
          <p:cNvSpPr txBox="1">
            <a:spLocks noChangeArrowheads="1"/>
          </p:cNvSpPr>
          <p:nvPr/>
        </p:nvSpPr>
        <p:spPr bwMode="auto">
          <a:xfrm>
            <a:off x="467544" y="2698947"/>
            <a:ext cx="8064896" cy="10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eaLnBrk="1" hangingPunct="1">
              <a:lnSpc>
                <a:spcPct val="80000"/>
              </a:lnSpc>
              <a:buFont typeface="Wingdings" pitchFamily="2" charset="2"/>
              <a:buNone/>
            </a:pPr>
            <a:endParaRPr lang="el-GR" sz="2400" b="1" u="sng">
              <a:solidFill>
                <a:srgbClr val="FF6600"/>
              </a:solidFill>
              <a:latin typeface="Arial" pitchFamily="34" charset="0"/>
            </a:endParaRPr>
          </a:p>
          <a:p>
            <a:pPr eaLnBrk="1" hangingPunct="1">
              <a:lnSpc>
                <a:spcPct val="80000"/>
              </a:lnSpc>
              <a:buFont typeface="Wingdings" pitchFamily="2" charset="2"/>
              <a:buNone/>
            </a:pPr>
            <a:r>
              <a:rPr lang="el-GR" sz="2400" b="1" u="sng">
                <a:solidFill>
                  <a:srgbClr val="FF6600"/>
                </a:solidFill>
                <a:latin typeface="Arial" pitchFamily="34" charset="0"/>
              </a:rPr>
              <a:t>Μεγάλο ΣΣ</a:t>
            </a:r>
            <a:r>
              <a:rPr lang="el-GR" sz="2400" b="1" u="sng">
                <a:solidFill>
                  <a:srgbClr val="FF6600"/>
                </a:solidFill>
                <a:latin typeface="Arial" pitchFamily="34" charset="0"/>
                <a:sym typeface="Wingdings" pitchFamily="2" charset="2"/>
              </a:rPr>
              <a:t> μεγάλη επίδραση στον </a:t>
            </a:r>
            <a:r>
              <a:rPr lang="en-US" sz="2400" b="1" u="sng">
                <a:solidFill>
                  <a:srgbClr val="FF6600"/>
                </a:solidFill>
                <a:latin typeface="Arial" pitchFamily="34" charset="0"/>
                <a:sym typeface="Wingdings" pitchFamily="2" charset="2"/>
              </a:rPr>
              <a:t>RR </a:t>
            </a:r>
            <a:r>
              <a:rPr lang="el-GR" sz="2400" b="1" u="sng">
                <a:solidFill>
                  <a:srgbClr val="FF6600"/>
                </a:solidFill>
                <a:latin typeface="Arial" pitchFamily="34" charset="0"/>
                <a:sym typeface="Wingdings" pitchFamily="2" charset="2"/>
              </a:rPr>
              <a:t>ή </a:t>
            </a:r>
            <a:r>
              <a:rPr lang="en-US" sz="2400" b="1" u="sng">
                <a:solidFill>
                  <a:srgbClr val="FF6600"/>
                </a:solidFill>
                <a:latin typeface="Arial" pitchFamily="34" charset="0"/>
                <a:sym typeface="Wingdings" pitchFamily="2" charset="2"/>
              </a:rPr>
              <a:t>AR</a:t>
            </a:r>
          </a:p>
          <a:p>
            <a:pPr eaLnBrk="1" hangingPunct="1">
              <a:lnSpc>
                <a:spcPct val="80000"/>
              </a:lnSpc>
              <a:buFont typeface="Wingdings" pitchFamily="2" charset="2"/>
              <a:buNone/>
            </a:pPr>
            <a:endParaRPr lang="el-GR" sz="2400" b="1" u="sng">
              <a:solidFill>
                <a:srgbClr val="FF6600"/>
              </a:solidFill>
              <a:latin typeface="Arial" pitchFamily="34" charset="0"/>
            </a:endParaRPr>
          </a:p>
        </p:txBody>
      </p:sp>
      <p:sp>
        <p:nvSpPr>
          <p:cNvPr id="5" name="Rectangle 3"/>
          <p:cNvSpPr txBox="1">
            <a:spLocks noChangeArrowheads="1"/>
          </p:cNvSpPr>
          <p:nvPr/>
        </p:nvSpPr>
        <p:spPr bwMode="auto">
          <a:xfrm>
            <a:off x="323528" y="2179484"/>
            <a:ext cx="806489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eaLnBrk="1" hangingPunct="1">
              <a:lnSpc>
                <a:spcPct val="80000"/>
              </a:lnSpc>
              <a:buFont typeface="Wingdings" pitchFamily="2" charset="2"/>
              <a:buNone/>
            </a:pPr>
            <a:r>
              <a:rPr lang="el-GR" sz="2400" b="1" err="1">
                <a:latin typeface="Arial" pitchFamily="34" charset="0"/>
              </a:rPr>
              <a:t>Π.χ</a:t>
            </a:r>
            <a:r>
              <a:rPr lang="el-GR" sz="2400" b="1">
                <a:latin typeface="Arial" pitchFamily="34" charset="0"/>
              </a:rPr>
              <a:t> </a:t>
            </a:r>
            <a:r>
              <a:rPr lang="en-US" sz="2400" b="1">
                <a:latin typeface="Arial" pitchFamily="34" charset="0"/>
              </a:rPr>
              <a:t>RR=2.5.  RR </a:t>
            </a:r>
            <a:r>
              <a:rPr lang="el-GR" sz="2400" b="1">
                <a:latin typeface="Arial" pitchFamily="34" charset="0"/>
              </a:rPr>
              <a:t>υπό ΣΣ = 2.3 ή 2.8</a:t>
            </a:r>
          </a:p>
          <a:p>
            <a:pPr eaLnBrk="1" hangingPunct="1">
              <a:lnSpc>
                <a:spcPct val="80000"/>
              </a:lnSpc>
              <a:buFont typeface="Wingdings" pitchFamily="2" charset="2"/>
              <a:buNone/>
            </a:pPr>
            <a:r>
              <a:rPr lang="el-GR" sz="2400" b="1">
                <a:latin typeface="Arial" pitchFamily="34" charset="0"/>
                <a:sym typeface="Wingdings" pitchFamily="2" charset="2"/>
              </a:rPr>
              <a:t>Αμετάβλητο συμπέρασμα</a:t>
            </a:r>
            <a:endParaRPr lang="en-US" sz="2400" b="1">
              <a:latin typeface="Arial" pitchFamily="34" charset="0"/>
              <a:sym typeface="Wingdings" pitchFamily="2" charset="2"/>
            </a:endParaRPr>
          </a:p>
          <a:p>
            <a:pPr eaLnBrk="1" hangingPunct="1">
              <a:lnSpc>
                <a:spcPct val="80000"/>
              </a:lnSpc>
              <a:buFont typeface="Wingdings" pitchFamily="2" charset="2"/>
              <a:buNone/>
            </a:pPr>
            <a:endParaRPr lang="el-GR" sz="2400" b="1" u="sng">
              <a:solidFill>
                <a:srgbClr val="00FF00"/>
              </a:solidFill>
              <a:latin typeface="Arial" pitchFamily="34" charset="0"/>
            </a:endParaRPr>
          </a:p>
        </p:txBody>
      </p:sp>
      <p:sp>
        <p:nvSpPr>
          <p:cNvPr id="6" name="Rectangle 3"/>
          <p:cNvSpPr txBox="1">
            <a:spLocks noChangeArrowheads="1"/>
          </p:cNvSpPr>
          <p:nvPr/>
        </p:nvSpPr>
        <p:spPr bwMode="auto">
          <a:xfrm>
            <a:off x="365284" y="3717033"/>
            <a:ext cx="8064896" cy="10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eaLnBrk="1" hangingPunct="1">
              <a:lnSpc>
                <a:spcPct val="80000"/>
              </a:lnSpc>
              <a:buNone/>
            </a:pPr>
            <a:r>
              <a:rPr lang="el-GR" sz="2400" b="1" err="1">
                <a:latin typeface="Arial" pitchFamily="34" charset="0"/>
              </a:rPr>
              <a:t>Π.χ</a:t>
            </a:r>
            <a:r>
              <a:rPr lang="el-GR" sz="2400" b="1">
                <a:latin typeface="Arial" pitchFamily="34" charset="0"/>
              </a:rPr>
              <a:t> </a:t>
            </a:r>
            <a:r>
              <a:rPr lang="en-US" sz="2400" b="1">
                <a:latin typeface="Arial" pitchFamily="34" charset="0"/>
              </a:rPr>
              <a:t>RR=2.5.  RR </a:t>
            </a:r>
            <a:r>
              <a:rPr lang="el-GR" sz="2400" b="1">
                <a:latin typeface="Arial" pitchFamily="34" charset="0"/>
              </a:rPr>
              <a:t>υπό ΣΣ = 1.0 ή 5.0</a:t>
            </a:r>
          </a:p>
          <a:p>
            <a:pPr eaLnBrk="1" hangingPunct="1">
              <a:lnSpc>
                <a:spcPct val="80000"/>
              </a:lnSpc>
              <a:buNone/>
            </a:pPr>
            <a:r>
              <a:rPr lang="el-GR" sz="2400" b="1">
                <a:latin typeface="Arial" pitchFamily="34" charset="0"/>
                <a:sym typeface="Wingdings" pitchFamily="2" charset="2"/>
              </a:rPr>
              <a:t>«Λανθασμένο» συμπέρασμα</a:t>
            </a:r>
            <a:endParaRPr lang="en-US" sz="2400" b="1">
              <a:latin typeface="Arial" pitchFamily="34" charset="0"/>
              <a:sym typeface="Wingdings" pitchFamily="2" charset="2"/>
            </a:endParaRPr>
          </a:p>
          <a:p>
            <a:pPr eaLnBrk="1" hangingPunct="1">
              <a:lnSpc>
                <a:spcPct val="80000"/>
              </a:lnSpc>
              <a:buFont typeface="Wingdings" pitchFamily="2" charset="2"/>
              <a:buNone/>
            </a:pPr>
            <a:endParaRPr lang="el-GR" sz="2400" b="1" u="sng">
              <a:solidFill>
                <a:srgbClr val="00FF00"/>
              </a:solidFill>
              <a:latin typeface="Arial" pitchFamily="34" charset="0"/>
            </a:endParaRPr>
          </a:p>
        </p:txBody>
      </p:sp>
      <p:sp>
        <p:nvSpPr>
          <p:cNvPr id="7" name="Rectangle 3"/>
          <p:cNvSpPr txBox="1">
            <a:spLocks noChangeArrowheads="1"/>
          </p:cNvSpPr>
          <p:nvPr/>
        </p:nvSpPr>
        <p:spPr bwMode="auto">
          <a:xfrm>
            <a:off x="365284" y="4776359"/>
            <a:ext cx="8064896" cy="10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eaLnBrk="1" hangingPunct="1">
              <a:lnSpc>
                <a:spcPct val="80000"/>
              </a:lnSpc>
              <a:buFont typeface="Wingdings" pitchFamily="2" charset="2"/>
              <a:buNone/>
            </a:pPr>
            <a:r>
              <a:rPr lang="el-GR" sz="2400" b="1" u="sng">
                <a:solidFill>
                  <a:srgbClr val="FF6600"/>
                </a:solidFill>
                <a:latin typeface="Arial" pitchFamily="34" charset="0"/>
              </a:rPr>
              <a:t>Επίδραση ενός ΣΣ</a:t>
            </a:r>
            <a:r>
              <a:rPr lang="en-US" sz="2400" b="1" u="sng">
                <a:solidFill>
                  <a:srgbClr val="FF6600"/>
                </a:solidFill>
                <a:latin typeface="Arial" pitchFamily="34" charset="0"/>
              </a:rPr>
              <a:t>: </a:t>
            </a:r>
            <a:r>
              <a:rPr lang="el-GR" sz="2400" b="1" u="sng">
                <a:solidFill>
                  <a:srgbClr val="FF6600"/>
                </a:solidFill>
                <a:latin typeface="Arial" pitchFamily="34" charset="0"/>
              </a:rPr>
              <a:t>εξαρτάται από το μέγεθος του </a:t>
            </a:r>
            <a:r>
              <a:rPr lang="en-US" sz="2400" b="1" u="sng">
                <a:solidFill>
                  <a:srgbClr val="FF6600"/>
                </a:solidFill>
                <a:latin typeface="Arial" pitchFamily="34" charset="0"/>
              </a:rPr>
              <a:t>RR </a:t>
            </a:r>
            <a:r>
              <a:rPr lang="el-GR" sz="2400" b="1" u="sng">
                <a:solidFill>
                  <a:srgbClr val="FF6600"/>
                </a:solidFill>
                <a:latin typeface="Arial" pitchFamily="34" charset="0"/>
              </a:rPr>
              <a:t>ή </a:t>
            </a:r>
            <a:r>
              <a:rPr lang="en-US" sz="2400" b="1" u="sng">
                <a:solidFill>
                  <a:srgbClr val="FF6600"/>
                </a:solidFill>
                <a:latin typeface="Arial" pitchFamily="34" charset="0"/>
              </a:rPr>
              <a:t>AR: </a:t>
            </a:r>
            <a:endParaRPr lang="el-GR" sz="2400" b="1" u="sng">
              <a:solidFill>
                <a:srgbClr val="FF6600"/>
              </a:solidFill>
              <a:latin typeface="Arial" pitchFamily="34" charset="0"/>
            </a:endParaRPr>
          </a:p>
          <a:p>
            <a:pPr eaLnBrk="1" hangingPunct="1">
              <a:lnSpc>
                <a:spcPct val="80000"/>
              </a:lnSpc>
              <a:buFont typeface="Wingdings" pitchFamily="2" charset="2"/>
              <a:buNone/>
            </a:pPr>
            <a:r>
              <a:rPr lang="el-GR" sz="2400" b="1" u="sng">
                <a:latin typeface="Arial" pitchFamily="34" charset="0"/>
              </a:rPr>
              <a:t>μικρή επίδραση εάν </a:t>
            </a:r>
            <a:r>
              <a:rPr lang="en-US" sz="2400" b="1" u="sng">
                <a:latin typeface="Arial" pitchFamily="34" charset="0"/>
              </a:rPr>
              <a:t>RR </a:t>
            </a:r>
            <a:r>
              <a:rPr lang="el-GR" sz="2400" b="1" u="sng">
                <a:latin typeface="Arial" pitchFamily="34" charset="0"/>
              </a:rPr>
              <a:t>πολύ μεγάλο</a:t>
            </a:r>
          </a:p>
          <a:p>
            <a:pPr eaLnBrk="1" hangingPunct="1">
              <a:lnSpc>
                <a:spcPct val="80000"/>
              </a:lnSpc>
              <a:buFont typeface="Wingdings" pitchFamily="2" charset="2"/>
              <a:buNone/>
            </a:pPr>
            <a:endParaRPr lang="el-GR" sz="2400" b="1" u="sng">
              <a:solidFill>
                <a:srgbClr val="00FF00"/>
              </a:solidFill>
              <a:latin typeface="Arial" pitchFamily="34" charset="0"/>
            </a:endParaRPr>
          </a:p>
        </p:txBody>
      </p:sp>
    </p:spTree>
    <p:extLst>
      <p:ext uri="{BB962C8B-B14F-4D97-AF65-F5344CB8AC3E}">
        <p14:creationId xmlns:p14="http://schemas.microsoft.com/office/powerpoint/2010/main" val="21780162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152978" y="76200"/>
            <a:ext cx="8838045" cy="1143000"/>
          </a:xfrm>
        </p:spPr>
        <p:txBody>
          <a:bodyPr>
            <a:normAutofit fontScale="90000"/>
          </a:bodyPr>
          <a:lstStyle/>
          <a:p>
            <a:pPr eaLnBrk="1" hangingPunct="1"/>
            <a:r>
              <a:rPr lang="el-GR" sz="4400" b="1">
                <a:solidFill>
                  <a:srgbClr val="FF6600"/>
                </a:solidFill>
                <a:effectLst/>
              </a:rPr>
              <a:t>Κατεύθυνση του συστηματικού σφάλματος</a:t>
            </a:r>
            <a:endParaRPr lang="en-US" b="1">
              <a:solidFill>
                <a:srgbClr val="FF6600"/>
              </a:solidFill>
              <a:effectLst/>
            </a:endParaRPr>
          </a:p>
        </p:txBody>
      </p:sp>
      <p:sp>
        <p:nvSpPr>
          <p:cNvPr id="15366" name="Rectangle 3"/>
          <p:cNvSpPr>
            <a:spLocks noGrp="1" noChangeArrowheads="1"/>
          </p:cNvSpPr>
          <p:nvPr>
            <p:ph type="body" idx="1"/>
          </p:nvPr>
        </p:nvSpPr>
        <p:spPr>
          <a:xfrm>
            <a:off x="40942" y="1295400"/>
            <a:ext cx="8995553" cy="5562600"/>
          </a:xfrm>
        </p:spPr>
        <p:txBody>
          <a:bodyPr/>
          <a:lstStyle/>
          <a:p>
            <a:pPr eaLnBrk="1" hangingPunct="1">
              <a:lnSpc>
                <a:spcPct val="90000"/>
              </a:lnSpc>
              <a:spcBef>
                <a:spcPct val="30000"/>
              </a:spcBef>
            </a:pPr>
            <a:r>
              <a:rPr lang="el-GR" sz="2400" b="1" i="1" dirty="0"/>
              <a:t>«θετική»</a:t>
            </a:r>
            <a:r>
              <a:rPr lang="en-US" sz="2400" dirty="0"/>
              <a:t> – </a:t>
            </a:r>
            <a:r>
              <a:rPr lang="el-GR" sz="2400" dirty="0"/>
              <a:t>παρατηρούμενη/εκτιμώμενη τιμή </a:t>
            </a:r>
            <a:r>
              <a:rPr lang="en-US" sz="2400" dirty="0"/>
              <a:t>RR </a:t>
            </a:r>
            <a:r>
              <a:rPr lang="el-GR" sz="2400" b="1" dirty="0"/>
              <a:t>&gt;</a:t>
            </a:r>
            <a:r>
              <a:rPr lang="el-GR" sz="2400" dirty="0"/>
              <a:t> «πραγματική» </a:t>
            </a:r>
            <a:r>
              <a:rPr lang="en-US" sz="2400" dirty="0"/>
              <a:t>RR </a:t>
            </a:r>
            <a:r>
              <a:rPr lang="el-GR" sz="2400" dirty="0"/>
              <a:t>τιμή</a:t>
            </a:r>
            <a:r>
              <a:rPr lang="en-US" sz="2400" dirty="0"/>
              <a:t>, </a:t>
            </a:r>
            <a:r>
              <a:rPr lang="el-GR" sz="2400" dirty="0"/>
              <a:t>υπερεκτίμηση του </a:t>
            </a:r>
            <a:r>
              <a:rPr lang="en-US" sz="2400" dirty="0"/>
              <a:t>RR</a:t>
            </a:r>
            <a:endParaRPr lang="el-GR" sz="2400" dirty="0"/>
          </a:p>
          <a:p>
            <a:pPr eaLnBrk="1" hangingPunct="1">
              <a:lnSpc>
                <a:spcPct val="90000"/>
              </a:lnSpc>
              <a:spcBef>
                <a:spcPts val="2400"/>
              </a:spcBef>
            </a:pPr>
            <a:endParaRPr lang="en-US" sz="2400" b="1" i="1" dirty="0"/>
          </a:p>
          <a:p>
            <a:pPr eaLnBrk="1" hangingPunct="1">
              <a:lnSpc>
                <a:spcPct val="90000"/>
              </a:lnSpc>
              <a:spcBef>
                <a:spcPts val="2400"/>
              </a:spcBef>
            </a:pPr>
            <a:r>
              <a:rPr lang="el-GR" sz="2400" b="1" i="1" dirty="0"/>
              <a:t>«αρνητική» </a:t>
            </a:r>
            <a:r>
              <a:rPr lang="en-US" sz="2400" dirty="0"/>
              <a:t>– </a:t>
            </a:r>
            <a:r>
              <a:rPr lang="el-GR" sz="2400" dirty="0"/>
              <a:t>παρατηρούμενη/εκτιμώμενη τιμή &lt; «πραγματική» τιμή</a:t>
            </a:r>
            <a:r>
              <a:rPr lang="en-US" sz="2400" dirty="0"/>
              <a:t>, </a:t>
            </a:r>
            <a:r>
              <a:rPr lang="el-GR" sz="2400" dirty="0" err="1"/>
              <a:t>υπ</a:t>
            </a:r>
            <a:r>
              <a:rPr lang="en-US" sz="2400" dirty="0"/>
              <a:t>o</a:t>
            </a:r>
            <a:r>
              <a:rPr lang="el-GR" sz="2400" dirty="0"/>
              <a:t>εκτίμηση του </a:t>
            </a:r>
            <a:r>
              <a:rPr lang="en-US" sz="2400" dirty="0"/>
              <a:t>RR</a:t>
            </a:r>
          </a:p>
          <a:p>
            <a:pPr eaLnBrk="1" hangingPunct="1">
              <a:lnSpc>
                <a:spcPct val="90000"/>
              </a:lnSpc>
              <a:spcBef>
                <a:spcPts val="2000"/>
              </a:spcBef>
            </a:pPr>
            <a:endParaRPr lang="en-US" sz="2400" i="1" dirty="0"/>
          </a:p>
          <a:p>
            <a:pPr eaLnBrk="1" hangingPunct="1">
              <a:lnSpc>
                <a:spcPct val="90000"/>
              </a:lnSpc>
              <a:spcBef>
                <a:spcPts val="2000"/>
              </a:spcBef>
            </a:pPr>
            <a:r>
              <a:rPr lang="el-GR" sz="2400" i="1" dirty="0"/>
              <a:t>«</a:t>
            </a:r>
            <a:r>
              <a:rPr lang="el-GR" sz="2400" b="1" i="1" dirty="0"/>
              <a:t>προς την μηδενική υπόθεση</a:t>
            </a:r>
            <a:r>
              <a:rPr lang="el-GR" sz="2400" i="1" dirty="0"/>
              <a:t>» (</a:t>
            </a:r>
            <a:r>
              <a:rPr lang="en-US" sz="2400" i="1" dirty="0"/>
              <a:t>Bias towards the null</a:t>
            </a:r>
            <a:r>
              <a:rPr lang="el-GR" sz="2400" i="1" dirty="0"/>
              <a:t>)</a:t>
            </a:r>
            <a:endParaRPr lang="en-US" sz="2400" dirty="0"/>
          </a:p>
          <a:p>
            <a:pPr eaLnBrk="1" hangingPunct="1">
              <a:lnSpc>
                <a:spcPct val="90000"/>
              </a:lnSpc>
              <a:spcBef>
                <a:spcPts val="2000"/>
              </a:spcBef>
            </a:pPr>
            <a:endParaRPr lang="el-GR" b="1" i="1" dirty="0"/>
          </a:p>
          <a:p>
            <a:pPr eaLnBrk="1" hangingPunct="1">
              <a:lnSpc>
                <a:spcPct val="90000"/>
              </a:lnSpc>
              <a:spcBef>
                <a:spcPts val="2000"/>
              </a:spcBef>
            </a:pPr>
            <a:r>
              <a:rPr lang="el-GR" sz="2400" i="1" dirty="0"/>
              <a:t>«</a:t>
            </a:r>
            <a:r>
              <a:rPr lang="el-GR" sz="2400" b="1" i="1" dirty="0"/>
              <a:t>αντίθετα από την μηδενική υπόθεση</a:t>
            </a:r>
            <a:r>
              <a:rPr lang="el-GR" sz="2400" i="1" dirty="0"/>
              <a:t>» (</a:t>
            </a:r>
            <a:r>
              <a:rPr lang="en-US" sz="2400" i="1" dirty="0"/>
              <a:t>Bias away from the null</a:t>
            </a:r>
            <a:r>
              <a:rPr lang="el-GR" sz="2400" i="1" dirty="0"/>
              <a:t>)</a:t>
            </a:r>
            <a:endParaRPr lang="en-US" sz="2400" dirty="0"/>
          </a:p>
        </p:txBody>
      </p:sp>
      <p:sp>
        <p:nvSpPr>
          <p:cNvPr id="9" name="TextBox 8"/>
          <p:cNvSpPr txBox="1"/>
          <p:nvPr/>
        </p:nvSpPr>
        <p:spPr>
          <a:xfrm>
            <a:off x="683568" y="2402200"/>
            <a:ext cx="1108363" cy="400110"/>
          </a:xfrm>
          <a:prstGeom prst="rect">
            <a:avLst/>
          </a:prstGeom>
          <a:noFill/>
        </p:spPr>
        <p:txBody>
          <a:bodyPr wrap="square">
            <a:spAutoFit/>
          </a:bodyPr>
          <a:lstStyle/>
          <a:p>
            <a:pPr>
              <a:defRPr/>
            </a:pPr>
            <a:r>
              <a:rPr lang="en-US" sz="2000">
                <a:solidFill>
                  <a:schemeClr val="tx1">
                    <a:lumMod val="60000"/>
                    <a:lumOff val="40000"/>
                  </a:schemeClr>
                </a:solidFill>
              </a:rPr>
              <a:t>True</a:t>
            </a:r>
          </a:p>
        </p:txBody>
      </p:sp>
      <p:sp>
        <p:nvSpPr>
          <p:cNvPr id="10" name="TextBox 9"/>
          <p:cNvSpPr txBox="1"/>
          <p:nvPr/>
        </p:nvSpPr>
        <p:spPr>
          <a:xfrm>
            <a:off x="2723139" y="2402260"/>
            <a:ext cx="1524000" cy="400050"/>
          </a:xfrm>
          <a:prstGeom prst="rect">
            <a:avLst/>
          </a:prstGeom>
          <a:noFill/>
        </p:spPr>
        <p:txBody>
          <a:bodyPr>
            <a:spAutoFit/>
          </a:bodyPr>
          <a:lstStyle/>
          <a:p>
            <a:pPr>
              <a:defRPr/>
            </a:pPr>
            <a:r>
              <a:rPr lang="en-US" sz="2000" i="1">
                <a:solidFill>
                  <a:schemeClr val="tx1">
                    <a:lumMod val="60000"/>
                    <a:lumOff val="40000"/>
                  </a:schemeClr>
                </a:solidFill>
              </a:rPr>
              <a:t>Observed</a:t>
            </a:r>
          </a:p>
        </p:txBody>
      </p:sp>
      <p:cxnSp>
        <p:nvCxnSpPr>
          <p:cNvPr id="15369" name="Straight Connector 11"/>
          <p:cNvCxnSpPr>
            <a:cxnSpLocks noChangeShapeType="1"/>
          </p:cNvCxnSpPr>
          <p:nvPr/>
        </p:nvCxnSpPr>
        <p:spPr bwMode="auto">
          <a:xfrm rot="5400000">
            <a:off x="881040" y="2261912"/>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70" name="Straight Connector 12"/>
          <p:cNvCxnSpPr>
            <a:cxnSpLocks noChangeShapeType="1"/>
          </p:cNvCxnSpPr>
          <p:nvPr/>
        </p:nvCxnSpPr>
        <p:spPr bwMode="auto">
          <a:xfrm rot="5400000">
            <a:off x="3257304" y="2258775"/>
            <a:ext cx="182563"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71" name="Straight Arrow Connector 15"/>
          <p:cNvCxnSpPr>
            <a:cxnSpLocks noChangeShapeType="1"/>
          </p:cNvCxnSpPr>
          <p:nvPr/>
        </p:nvCxnSpPr>
        <p:spPr bwMode="auto">
          <a:xfrm>
            <a:off x="575685" y="2353914"/>
            <a:ext cx="4294909" cy="158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2" name="Straight Arrow Connector 16"/>
          <p:cNvCxnSpPr>
            <a:cxnSpLocks noChangeShapeType="1"/>
          </p:cNvCxnSpPr>
          <p:nvPr/>
        </p:nvCxnSpPr>
        <p:spPr bwMode="auto">
          <a:xfrm>
            <a:off x="694171" y="3760149"/>
            <a:ext cx="4294909" cy="1587"/>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3" name="Straight Connector 18"/>
          <p:cNvCxnSpPr>
            <a:cxnSpLocks noChangeShapeType="1"/>
          </p:cNvCxnSpPr>
          <p:nvPr/>
        </p:nvCxnSpPr>
        <p:spPr bwMode="auto">
          <a:xfrm rot="5400000">
            <a:off x="1283522" y="3707449"/>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74" name="Straight Connector 19"/>
          <p:cNvCxnSpPr>
            <a:cxnSpLocks noChangeShapeType="1"/>
          </p:cNvCxnSpPr>
          <p:nvPr/>
        </p:nvCxnSpPr>
        <p:spPr bwMode="auto">
          <a:xfrm rot="5400000">
            <a:off x="3648724" y="3723904"/>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21" name="TextBox 20"/>
          <p:cNvSpPr txBox="1"/>
          <p:nvPr/>
        </p:nvSpPr>
        <p:spPr>
          <a:xfrm>
            <a:off x="3563888" y="3984575"/>
            <a:ext cx="1108364" cy="400110"/>
          </a:xfrm>
          <a:prstGeom prst="rect">
            <a:avLst/>
          </a:prstGeom>
          <a:noFill/>
        </p:spPr>
        <p:txBody>
          <a:bodyPr wrap="square">
            <a:spAutoFit/>
          </a:bodyPr>
          <a:lstStyle/>
          <a:p>
            <a:pPr>
              <a:defRPr/>
            </a:pPr>
            <a:r>
              <a:rPr lang="en-US" sz="2000">
                <a:solidFill>
                  <a:schemeClr val="tx1">
                    <a:lumMod val="60000"/>
                    <a:lumOff val="40000"/>
                  </a:schemeClr>
                </a:solidFill>
              </a:rPr>
              <a:t>True</a:t>
            </a:r>
          </a:p>
        </p:txBody>
      </p:sp>
      <p:sp>
        <p:nvSpPr>
          <p:cNvPr id="22" name="TextBox 21"/>
          <p:cNvSpPr txBox="1"/>
          <p:nvPr/>
        </p:nvSpPr>
        <p:spPr>
          <a:xfrm>
            <a:off x="613525" y="3992931"/>
            <a:ext cx="1524000" cy="400050"/>
          </a:xfrm>
          <a:prstGeom prst="rect">
            <a:avLst/>
          </a:prstGeom>
          <a:noFill/>
        </p:spPr>
        <p:txBody>
          <a:bodyPr>
            <a:spAutoFit/>
          </a:bodyPr>
          <a:lstStyle/>
          <a:p>
            <a:pPr>
              <a:defRPr/>
            </a:pPr>
            <a:r>
              <a:rPr lang="en-US" sz="2000" i="1">
                <a:solidFill>
                  <a:schemeClr val="tx1">
                    <a:lumMod val="60000"/>
                    <a:lumOff val="40000"/>
                  </a:schemeClr>
                </a:solidFill>
              </a:rPr>
              <a:t>Observed</a:t>
            </a:r>
          </a:p>
        </p:txBody>
      </p:sp>
      <p:sp>
        <p:nvSpPr>
          <p:cNvPr id="23" name="TextBox 22"/>
          <p:cNvSpPr txBox="1"/>
          <p:nvPr/>
        </p:nvSpPr>
        <p:spPr>
          <a:xfrm>
            <a:off x="1187624" y="5229200"/>
            <a:ext cx="1524000" cy="400050"/>
          </a:xfrm>
          <a:prstGeom prst="rect">
            <a:avLst/>
          </a:prstGeom>
          <a:noFill/>
        </p:spPr>
        <p:txBody>
          <a:bodyPr>
            <a:spAutoFit/>
          </a:bodyPr>
          <a:lstStyle/>
          <a:p>
            <a:pPr>
              <a:defRPr/>
            </a:pPr>
            <a:r>
              <a:rPr lang="en-US" sz="2000" i="1">
                <a:solidFill>
                  <a:schemeClr val="tx1">
                    <a:lumMod val="60000"/>
                    <a:lumOff val="40000"/>
                  </a:schemeClr>
                </a:solidFill>
              </a:rPr>
              <a:t>Observed</a:t>
            </a:r>
          </a:p>
        </p:txBody>
      </p:sp>
      <p:sp>
        <p:nvSpPr>
          <p:cNvPr id="24" name="TextBox 23"/>
          <p:cNvSpPr txBox="1"/>
          <p:nvPr/>
        </p:nvSpPr>
        <p:spPr>
          <a:xfrm>
            <a:off x="5292080" y="5157192"/>
            <a:ext cx="831272" cy="400110"/>
          </a:xfrm>
          <a:prstGeom prst="rect">
            <a:avLst/>
          </a:prstGeom>
          <a:noFill/>
        </p:spPr>
        <p:txBody>
          <a:bodyPr wrap="square">
            <a:spAutoFit/>
          </a:bodyPr>
          <a:lstStyle/>
          <a:p>
            <a:pPr>
              <a:defRPr/>
            </a:pPr>
            <a:r>
              <a:rPr lang="en-US" sz="2000">
                <a:solidFill>
                  <a:schemeClr val="tx1">
                    <a:lumMod val="60000"/>
                    <a:lumOff val="40000"/>
                  </a:schemeClr>
                </a:solidFill>
              </a:rPr>
              <a:t>True</a:t>
            </a:r>
          </a:p>
        </p:txBody>
      </p:sp>
      <p:cxnSp>
        <p:nvCxnSpPr>
          <p:cNvPr id="15379" name="Straight Arrow Connector 24"/>
          <p:cNvCxnSpPr>
            <a:cxnSpLocks noChangeShapeType="1"/>
          </p:cNvCxnSpPr>
          <p:nvPr/>
        </p:nvCxnSpPr>
        <p:spPr bwMode="auto">
          <a:xfrm>
            <a:off x="585154" y="5074136"/>
            <a:ext cx="6795158" cy="1104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 name="TextBox 26"/>
          <p:cNvSpPr txBox="1"/>
          <p:nvPr/>
        </p:nvSpPr>
        <p:spPr>
          <a:xfrm>
            <a:off x="2771800" y="5229200"/>
            <a:ext cx="692727" cy="400050"/>
          </a:xfrm>
          <a:prstGeom prst="rect">
            <a:avLst/>
          </a:prstGeom>
          <a:noFill/>
        </p:spPr>
        <p:txBody>
          <a:bodyPr>
            <a:spAutoFit/>
          </a:bodyPr>
          <a:lstStyle/>
          <a:p>
            <a:pPr>
              <a:defRPr/>
            </a:pPr>
            <a:r>
              <a:rPr lang="en-US" sz="2000">
                <a:solidFill>
                  <a:schemeClr val="tx1">
                    <a:lumMod val="60000"/>
                    <a:lumOff val="40000"/>
                  </a:schemeClr>
                </a:solidFill>
              </a:rPr>
              <a:t>Null</a:t>
            </a:r>
          </a:p>
        </p:txBody>
      </p:sp>
      <p:cxnSp>
        <p:nvCxnSpPr>
          <p:cNvPr id="15381" name="Straight Connector 27"/>
          <p:cNvCxnSpPr>
            <a:cxnSpLocks noChangeShapeType="1"/>
          </p:cNvCxnSpPr>
          <p:nvPr/>
        </p:nvCxnSpPr>
        <p:spPr bwMode="auto">
          <a:xfrm rot="5400000">
            <a:off x="5489553" y="5175744"/>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2" name="Straight Connector 28"/>
          <p:cNvCxnSpPr>
            <a:cxnSpLocks noChangeShapeType="1"/>
          </p:cNvCxnSpPr>
          <p:nvPr/>
        </p:nvCxnSpPr>
        <p:spPr bwMode="auto">
          <a:xfrm rot="5400000">
            <a:off x="4193408" y="5031728"/>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3" name="Straight Connector 29"/>
          <p:cNvCxnSpPr>
            <a:cxnSpLocks noChangeShapeType="1"/>
          </p:cNvCxnSpPr>
          <p:nvPr/>
        </p:nvCxnSpPr>
        <p:spPr bwMode="auto">
          <a:xfrm rot="5400000">
            <a:off x="3041280" y="5031728"/>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4" name="Straight Arrow Connector 30"/>
          <p:cNvCxnSpPr>
            <a:cxnSpLocks noChangeShapeType="1"/>
          </p:cNvCxnSpPr>
          <p:nvPr/>
        </p:nvCxnSpPr>
        <p:spPr bwMode="auto">
          <a:xfrm>
            <a:off x="570385" y="6309320"/>
            <a:ext cx="6096000" cy="158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85" name="Straight Connector 32"/>
          <p:cNvCxnSpPr>
            <a:cxnSpLocks noChangeShapeType="1"/>
          </p:cNvCxnSpPr>
          <p:nvPr/>
        </p:nvCxnSpPr>
        <p:spPr bwMode="auto">
          <a:xfrm rot="5400000">
            <a:off x="5565039" y="6258298"/>
            <a:ext cx="182563"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6" name="Straight Connector 33"/>
          <p:cNvCxnSpPr>
            <a:cxnSpLocks noChangeShapeType="1"/>
          </p:cNvCxnSpPr>
          <p:nvPr/>
        </p:nvCxnSpPr>
        <p:spPr bwMode="auto">
          <a:xfrm rot="5400000">
            <a:off x="3930430" y="6339415"/>
            <a:ext cx="182563" cy="1444"/>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7" name="Straight Connector 34"/>
          <p:cNvCxnSpPr>
            <a:cxnSpLocks noChangeShapeType="1"/>
          </p:cNvCxnSpPr>
          <p:nvPr/>
        </p:nvCxnSpPr>
        <p:spPr bwMode="auto">
          <a:xfrm rot="5400000">
            <a:off x="2631135" y="6218905"/>
            <a:ext cx="182563" cy="1444"/>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8" name="Straight Connector 35"/>
          <p:cNvCxnSpPr>
            <a:cxnSpLocks noChangeShapeType="1"/>
          </p:cNvCxnSpPr>
          <p:nvPr/>
        </p:nvCxnSpPr>
        <p:spPr bwMode="auto">
          <a:xfrm rot="5400000">
            <a:off x="1282077" y="6242050"/>
            <a:ext cx="182563" cy="1444"/>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37" name="TextBox 36"/>
          <p:cNvSpPr txBox="1"/>
          <p:nvPr/>
        </p:nvSpPr>
        <p:spPr>
          <a:xfrm>
            <a:off x="3591902" y="6436285"/>
            <a:ext cx="962787" cy="400110"/>
          </a:xfrm>
          <a:prstGeom prst="rect">
            <a:avLst/>
          </a:prstGeom>
          <a:noFill/>
        </p:spPr>
        <p:txBody>
          <a:bodyPr wrap="square">
            <a:spAutoFit/>
          </a:bodyPr>
          <a:lstStyle/>
          <a:p>
            <a:pPr>
              <a:defRPr/>
            </a:pPr>
            <a:r>
              <a:rPr lang="en-US" sz="2000">
                <a:solidFill>
                  <a:schemeClr val="tx1">
                    <a:lumMod val="60000"/>
                    <a:lumOff val="40000"/>
                  </a:schemeClr>
                </a:solidFill>
              </a:rPr>
              <a:t>True</a:t>
            </a:r>
          </a:p>
        </p:txBody>
      </p:sp>
      <p:sp>
        <p:nvSpPr>
          <p:cNvPr id="38" name="TextBox 37"/>
          <p:cNvSpPr txBox="1"/>
          <p:nvPr/>
        </p:nvSpPr>
        <p:spPr>
          <a:xfrm>
            <a:off x="4893599" y="6436285"/>
            <a:ext cx="1524000" cy="400050"/>
          </a:xfrm>
          <a:prstGeom prst="rect">
            <a:avLst/>
          </a:prstGeom>
          <a:noFill/>
        </p:spPr>
        <p:txBody>
          <a:bodyPr>
            <a:spAutoFit/>
          </a:bodyPr>
          <a:lstStyle/>
          <a:p>
            <a:pPr>
              <a:defRPr/>
            </a:pPr>
            <a:r>
              <a:rPr lang="en-US" sz="2000" i="1">
                <a:solidFill>
                  <a:schemeClr val="tx1">
                    <a:lumMod val="60000"/>
                    <a:lumOff val="40000"/>
                  </a:schemeClr>
                </a:solidFill>
              </a:rPr>
              <a:t>Observed</a:t>
            </a:r>
            <a:endParaRPr lang="en-US" sz="2800" b="1" i="1" baseline="-25000">
              <a:solidFill>
                <a:schemeClr val="tx1">
                  <a:lumMod val="60000"/>
                  <a:lumOff val="40000"/>
                </a:schemeClr>
              </a:solidFill>
            </a:endParaRPr>
          </a:p>
        </p:txBody>
      </p:sp>
      <p:sp>
        <p:nvSpPr>
          <p:cNvPr id="39" name="TextBox 38"/>
          <p:cNvSpPr txBox="1"/>
          <p:nvPr/>
        </p:nvSpPr>
        <p:spPr>
          <a:xfrm>
            <a:off x="2405919" y="6451192"/>
            <a:ext cx="692727" cy="400050"/>
          </a:xfrm>
          <a:prstGeom prst="rect">
            <a:avLst/>
          </a:prstGeom>
          <a:noFill/>
        </p:spPr>
        <p:txBody>
          <a:bodyPr>
            <a:spAutoFit/>
          </a:bodyPr>
          <a:lstStyle/>
          <a:p>
            <a:pPr>
              <a:defRPr/>
            </a:pPr>
            <a:r>
              <a:rPr lang="en-US" sz="2000">
                <a:solidFill>
                  <a:schemeClr val="tx1">
                    <a:lumMod val="60000"/>
                    <a:lumOff val="40000"/>
                  </a:schemeClr>
                </a:solidFill>
              </a:rPr>
              <a:t>Null</a:t>
            </a:r>
          </a:p>
        </p:txBody>
      </p:sp>
      <p:sp>
        <p:nvSpPr>
          <p:cNvPr id="40" name="TextBox 39"/>
          <p:cNvSpPr txBox="1"/>
          <p:nvPr/>
        </p:nvSpPr>
        <p:spPr>
          <a:xfrm>
            <a:off x="415637" y="6451192"/>
            <a:ext cx="1524000" cy="400050"/>
          </a:xfrm>
          <a:prstGeom prst="rect">
            <a:avLst/>
          </a:prstGeom>
          <a:noFill/>
        </p:spPr>
        <p:txBody>
          <a:bodyPr>
            <a:spAutoFit/>
          </a:bodyPr>
          <a:lstStyle/>
          <a:p>
            <a:pPr>
              <a:defRPr/>
            </a:pPr>
            <a:r>
              <a:rPr lang="en-US" sz="2000" i="1">
                <a:solidFill>
                  <a:schemeClr val="tx1">
                    <a:lumMod val="60000"/>
                    <a:lumOff val="40000"/>
                  </a:schemeClr>
                </a:solidFill>
              </a:rPr>
              <a:t>Observed</a:t>
            </a:r>
            <a:endParaRPr lang="en-US" sz="2800" b="1" i="1" baseline="-25000">
              <a:solidFill>
                <a:schemeClr val="tx1">
                  <a:lumMod val="60000"/>
                  <a:lumOff val="40000"/>
                </a:schemeClr>
              </a:solidFill>
            </a:endParaRPr>
          </a:p>
        </p:txBody>
      </p:sp>
      <p:sp>
        <p:nvSpPr>
          <p:cNvPr id="32" name="TextBox 31"/>
          <p:cNvSpPr txBox="1"/>
          <p:nvPr/>
        </p:nvSpPr>
        <p:spPr>
          <a:xfrm>
            <a:off x="418861" y="1881070"/>
            <a:ext cx="1108363" cy="400110"/>
          </a:xfrm>
          <a:prstGeom prst="rect">
            <a:avLst/>
          </a:prstGeom>
          <a:noFill/>
        </p:spPr>
        <p:txBody>
          <a:bodyPr wrap="square">
            <a:spAutoFit/>
          </a:bodyPr>
          <a:lstStyle/>
          <a:p>
            <a:pPr>
              <a:defRPr/>
            </a:pPr>
            <a:r>
              <a:rPr lang="en-US" sz="2000">
                <a:solidFill>
                  <a:schemeClr val="tx1">
                    <a:lumMod val="60000"/>
                    <a:lumOff val="40000"/>
                  </a:schemeClr>
                </a:solidFill>
              </a:rPr>
              <a:t>2.5</a:t>
            </a:r>
          </a:p>
        </p:txBody>
      </p:sp>
      <p:sp>
        <p:nvSpPr>
          <p:cNvPr id="33" name="TextBox 32"/>
          <p:cNvSpPr txBox="1"/>
          <p:nvPr/>
        </p:nvSpPr>
        <p:spPr>
          <a:xfrm>
            <a:off x="3468253" y="1923296"/>
            <a:ext cx="1108363" cy="400110"/>
          </a:xfrm>
          <a:prstGeom prst="rect">
            <a:avLst/>
          </a:prstGeom>
          <a:noFill/>
        </p:spPr>
        <p:txBody>
          <a:bodyPr wrap="square">
            <a:spAutoFit/>
          </a:bodyPr>
          <a:lstStyle/>
          <a:p>
            <a:pPr>
              <a:defRPr/>
            </a:pPr>
            <a:r>
              <a:rPr lang="en-US" sz="2000">
                <a:solidFill>
                  <a:schemeClr val="tx1">
                    <a:lumMod val="60000"/>
                    <a:lumOff val="40000"/>
                  </a:schemeClr>
                </a:solidFill>
              </a:rPr>
              <a:t>3.5</a:t>
            </a:r>
          </a:p>
        </p:txBody>
      </p:sp>
      <p:sp>
        <p:nvSpPr>
          <p:cNvPr id="35" name="TextBox 34"/>
          <p:cNvSpPr txBox="1"/>
          <p:nvPr/>
        </p:nvSpPr>
        <p:spPr>
          <a:xfrm>
            <a:off x="467544" y="5229200"/>
            <a:ext cx="831272" cy="400110"/>
          </a:xfrm>
          <a:prstGeom prst="rect">
            <a:avLst/>
          </a:prstGeom>
          <a:noFill/>
        </p:spPr>
        <p:txBody>
          <a:bodyPr wrap="square">
            <a:spAutoFit/>
          </a:bodyPr>
          <a:lstStyle/>
          <a:p>
            <a:pPr>
              <a:defRPr/>
            </a:pPr>
            <a:r>
              <a:rPr lang="en-US" sz="2000">
                <a:solidFill>
                  <a:schemeClr val="tx1">
                    <a:lumMod val="60000"/>
                    <a:lumOff val="40000"/>
                  </a:schemeClr>
                </a:solidFill>
              </a:rPr>
              <a:t>True</a:t>
            </a:r>
          </a:p>
        </p:txBody>
      </p:sp>
      <p:sp>
        <p:nvSpPr>
          <p:cNvPr id="36" name="TextBox 35"/>
          <p:cNvSpPr txBox="1"/>
          <p:nvPr/>
        </p:nvSpPr>
        <p:spPr>
          <a:xfrm>
            <a:off x="3563888" y="5157192"/>
            <a:ext cx="1524000" cy="400050"/>
          </a:xfrm>
          <a:prstGeom prst="rect">
            <a:avLst/>
          </a:prstGeom>
          <a:noFill/>
        </p:spPr>
        <p:txBody>
          <a:bodyPr>
            <a:spAutoFit/>
          </a:bodyPr>
          <a:lstStyle/>
          <a:p>
            <a:pPr>
              <a:defRPr/>
            </a:pPr>
            <a:r>
              <a:rPr lang="en-US" sz="2000" i="1">
                <a:solidFill>
                  <a:schemeClr val="tx1">
                    <a:lumMod val="60000"/>
                    <a:lumOff val="40000"/>
                  </a:schemeClr>
                </a:solidFill>
              </a:rPr>
              <a:t>Observed</a:t>
            </a:r>
          </a:p>
        </p:txBody>
      </p:sp>
      <p:cxnSp>
        <p:nvCxnSpPr>
          <p:cNvPr id="41" name="Straight Connector 29"/>
          <p:cNvCxnSpPr>
            <a:cxnSpLocks noChangeShapeType="1"/>
          </p:cNvCxnSpPr>
          <p:nvPr/>
        </p:nvCxnSpPr>
        <p:spPr bwMode="auto">
          <a:xfrm rot="5400000">
            <a:off x="809032" y="4959720"/>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29"/>
          <p:cNvCxnSpPr>
            <a:cxnSpLocks noChangeShapeType="1"/>
          </p:cNvCxnSpPr>
          <p:nvPr/>
        </p:nvCxnSpPr>
        <p:spPr bwMode="auto">
          <a:xfrm rot="5400000">
            <a:off x="1817144" y="5031728"/>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5566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6">
                                            <p:txEl>
                                              <p:pRg st="2" end="2"/>
                                            </p:txEl>
                                          </p:spTgt>
                                        </p:tgtEl>
                                        <p:attrNameLst>
                                          <p:attrName>style.visibility</p:attrName>
                                        </p:attrNameLst>
                                      </p:cBhvr>
                                      <p:to>
                                        <p:strVal val="visible"/>
                                      </p:to>
                                    </p:set>
                                    <p:anim calcmode="lin" valueType="num">
                                      <p:cBhvr additive="base">
                                        <p:cTn id="7" dur="500" fill="hold"/>
                                        <p:tgtEl>
                                          <p:spTgt spid="153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73"/>
                                        </p:tgtEl>
                                        <p:attrNameLst>
                                          <p:attrName>style.visibility</p:attrName>
                                        </p:attrNameLst>
                                      </p:cBhvr>
                                      <p:to>
                                        <p:strVal val="visible"/>
                                      </p:to>
                                    </p:set>
                                    <p:anim calcmode="lin" valueType="num">
                                      <p:cBhvr additive="base">
                                        <p:cTn id="13" dur="500" fill="hold"/>
                                        <p:tgtEl>
                                          <p:spTgt spid="15373"/>
                                        </p:tgtEl>
                                        <p:attrNameLst>
                                          <p:attrName>ppt_x</p:attrName>
                                        </p:attrNameLst>
                                      </p:cBhvr>
                                      <p:tavLst>
                                        <p:tav tm="0">
                                          <p:val>
                                            <p:strVal val="#ppt_x"/>
                                          </p:val>
                                        </p:tav>
                                        <p:tav tm="100000">
                                          <p:val>
                                            <p:strVal val="#ppt_x"/>
                                          </p:val>
                                        </p:tav>
                                      </p:tavLst>
                                    </p:anim>
                                    <p:anim calcmode="lin" valueType="num">
                                      <p:cBhvr additive="base">
                                        <p:cTn id="14" dur="500" fill="hold"/>
                                        <p:tgtEl>
                                          <p:spTgt spid="1537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372"/>
                                        </p:tgtEl>
                                        <p:attrNameLst>
                                          <p:attrName>style.visibility</p:attrName>
                                        </p:attrNameLst>
                                      </p:cBhvr>
                                      <p:to>
                                        <p:strVal val="visible"/>
                                      </p:to>
                                    </p:set>
                                    <p:anim calcmode="lin" valueType="num">
                                      <p:cBhvr additive="base">
                                        <p:cTn id="21" dur="500" fill="hold"/>
                                        <p:tgtEl>
                                          <p:spTgt spid="15372"/>
                                        </p:tgtEl>
                                        <p:attrNameLst>
                                          <p:attrName>ppt_x</p:attrName>
                                        </p:attrNameLst>
                                      </p:cBhvr>
                                      <p:tavLst>
                                        <p:tav tm="0">
                                          <p:val>
                                            <p:strVal val="#ppt_x"/>
                                          </p:val>
                                        </p:tav>
                                        <p:tav tm="100000">
                                          <p:val>
                                            <p:strVal val="#ppt_x"/>
                                          </p:val>
                                        </p:tav>
                                      </p:tavLst>
                                    </p:anim>
                                    <p:anim calcmode="lin" valueType="num">
                                      <p:cBhvr additive="base">
                                        <p:cTn id="22" dur="500" fill="hold"/>
                                        <p:tgtEl>
                                          <p:spTgt spid="1537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374"/>
                                        </p:tgtEl>
                                        <p:attrNameLst>
                                          <p:attrName>style.visibility</p:attrName>
                                        </p:attrNameLst>
                                      </p:cBhvr>
                                      <p:to>
                                        <p:strVal val="visible"/>
                                      </p:to>
                                    </p:set>
                                    <p:anim calcmode="lin" valueType="num">
                                      <p:cBhvr additive="base">
                                        <p:cTn id="25" dur="500" fill="hold"/>
                                        <p:tgtEl>
                                          <p:spTgt spid="15374"/>
                                        </p:tgtEl>
                                        <p:attrNameLst>
                                          <p:attrName>ppt_x</p:attrName>
                                        </p:attrNameLst>
                                      </p:cBhvr>
                                      <p:tavLst>
                                        <p:tav tm="0">
                                          <p:val>
                                            <p:strVal val="#ppt_x"/>
                                          </p:val>
                                        </p:tav>
                                        <p:tav tm="100000">
                                          <p:val>
                                            <p:strVal val="#ppt_x"/>
                                          </p:val>
                                        </p:tav>
                                      </p:tavLst>
                                    </p:anim>
                                    <p:anim calcmode="lin" valueType="num">
                                      <p:cBhvr additive="base">
                                        <p:cTn id="26" dur="500" fill="hold"/>
                                        <p:tgtEl>
                                          <p:spTgt spid="1537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366">
                                            <p:txEl>
                                              <p:pRg st="4" end="4"/>
                                            </p:txEl>
                                          </p:spTgt>
                                        </p:tgtEl>
                                        <p:attrNameLst>
                                          <p:attrName>style.visibility</p:attrName>
                                        </p:attrNameLst>
                                      </p:cBhvr>
                                      <p:to>
                                        <p:strVal val="visible"/>
                                      </p:to>
                                    </p:set>
                                    <p:anim calcmode="lin" valueType="num">
                                      <p:cBhvr additive="base">
                                        <p:cTn id="35" dur="500" fill="hold"/>
                                        <p:tgtEl>
                                          <p:spTgt spid="1536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379"/>
                                        </p:tgtEl>
                                        <p:attrNameLst>
                                          <p:attrName>style.visibility</p:attrName>
                                        </p:attrNameLst>
                                      </p:cBhvr>
                                      <p:to>
                                        <p:strVal val="visible"/>
                                      </p:to>
                                    </p:set>
                                    <p:anim calcmode="lin" valueType="num">
                                      <p:cBhvr additive="base">
                                        <p:cTn id="41" dur="500" fill="hold"/>
                                        <p:tgtEl>
                                          <p:spTgt spid="15379"/>
                                        </p:tgtEl>
                                        <p:attrNameLst>
                                          <p:attrName>ppt_x</p:attrName>
                                        </p:attrNameLst>
                                      </p:cBhvr>
                                      <p:tavLst>
                                        <p:tav tm="0">
                                          <p:val>
                                            <p:strVal val="#ppt_x"/>
                                          </p:val>
                                        </p:tav>
                                        <p:tav tm="100000">
                                          <p:val>
                                            <p:strVal val="#ppt_x"/>
                                          </p:val>
                                        </p:tav>
                                      </p:tavLst>
                                    </p:anim>
                                    <p:anim calcmode="lin" valueType="num">
                                      <p:cBhvr additive="base">
                                        <p:cTn id="42" dur="500" fill="hold"/>
                                        <p:tgtEl>
                                          <p:spTgt spid="1537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5383"/>
                                        </p:tgtEl>
                                        <p:attrNameLst>
                                          <p:attrName>style.visibility</p:attrName>
                                        </p:attrNameLst>
                                      </p:cBhvr>
                                      <p:to>
                                        <p:strVal val="visible"/>
                                      </p:to>
                                    </p:set>
                                    <p:anim calcmode="lin" valueType="num">
                                      <p:cBhvr additive="base">
                                        <p:cTn id="45" dur="500" fill="hold"/>
                                        <p:tgtEl>
                                          <p:spTgt spid="15383"/>
                                        </p:tgtEl>
                                        <p:attrNameLst>
                                          <p:attrName>ppt_x</p:attrName>
                                        </p:attrNameLst>
                                      </p:cBhvr>
                                      <p:tavLst>
                                        <p:tav tm="0">
                                          <p:val>
                                            <p:strVal val="#ppt_x"/>
                                          </p:val>
                                        </p:tav>
                                        <p:tav tm="100000">
                                          <p:val>
                                            <p:strVal val="#ppt_x"/>
                                          </p:val>
                                        </p:tav>
                                      </p:tavLst>
                                    </p:anim>
                                    <p:anim calcmode="lin" valueType="num">
                                      <p:cBhvr additive="base">
                                        <p:cTn id="46" dur="500" fill="hold"/>
                                        <p:tgtEl>
                                          <p:spTgt spid="1538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382"/>
                                        </p:tgtEl>
                                        <p:attrNameLst>
                                          <p:attrName>style.visibility</p:attrName>
                                        </p:attrNameLst>
                                      </p:cBhvr>
                                      <p:to>
                                        <p:strVal val="visible"/>
                                      </p:to>
                                    </p:set>
                                    <p:anim calcmode="lin" valueType="num">
                                      <p:cBhvr additive="base">
                                        <p:cTn id="49" dur="500" fill="hold"/>
                                        <p:tgtEl>
                                          <p:spTgt spid="15382"/>
                                        </p:tgtEl>
                                        <p:attrNameLst>
                                          <p:attrName>ppt_x</p:attrName>
                                        </p:attrNameLst>
                                      </p:cBhvr>
                                      <p:tavLst>
                                        <p:tav tm="0">
                                          <p:val>
                                            <p:strVal val="#ppt_x"/>
                                          </p:val>
                                        </p:tav>
                                        <p:tav tm="100000">
                                          <p:val>
                                            <p:strVal val="#ppt_x"/>
                                          </p:val>
                                        </p:tav>
                                      </p:tavLst>
                                    </p:anim>
                                    <p:anim calcmode="lin" valueType="num">
                                      <p:cBhvr additive="base">
                                        <p:cTn id="50" dur="500" fill="hold"/>
                                        <p:tgtEl>
                                          <p:spTgt spid="1538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381"/>
                                        </p:tgtEl>
                                        <p:attrNameLst>
                                          <p:attrName>style.visibility</p:attrName>
                                        </p:attrNameLst>
                                      </p:cBhvr>
                                      <p:to>
                                        <p:strVal val="visible"/>
                                      </p:to>
                                    </p:set>
                                    <p:anim calcmode="lin" valueType="num">
                                      <p:cBhvr additive="base">
                                        <p:cTn id="53" dur="500" fill="hold"/>
                                        <p:tgtEl>
                                          <p:spTgt spid="15381"/>
                                        </p:tgtEl>
                                        <p:attrNameLst>
                                          <p:attrName>ppt_x</p:attrName>
                                        </p:attrNameLst>
                                      </p:cBhvr>
                                      <p:tavLst>
                                        <p:tav tm="0">
                                          <p:val>
                                            <p:strVal val="#ppt_x"/>
                                          </p:val>
                                        </p:tav>
                                        <p:tav tm="100000">
                                          <p:val>
                                            <p:strVal val="#ppt_x"/>
                                          </p:val>
                                        </p:tav>
                                      </p:tavLst>
                                    </p:anim>
                                    <p:anim calcmode="lin" valueType="num">
                                      <p:cBhvr additive="base">
                                        <p:cTn id="54" dur="500" fill="hold"/>
                                        <p:tgtEl>
                                          <p:spTgt spid="1538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500" fill="hold"/>
                                        <p:tgtEl>
                                          <p:spTgt spid="42"/>
                                        </p:tgtEl>
                                        <p:attrNameLst>
                                          <p:attrName>ppt_x</p:attrName>
                                        </p:attrNameLst>
                                      </p:cBhvr>
                                      <p:tavLst>
                                        <p:tav tm="0">
                                          <p:val>
                                            <p:strVal val="#ppt_x"/>
                                          </p:val>
                                        </p:tav>
                                        <p:tav tm="100000">
                                          <p:val>
                                            <p:strVal val="#ppt_x"/>
                                          </p:val>
                                        </p:tav>
                                      </p:tavLst>
                                    </p:anim>
                                    <p:anim calcmode="lin" valueType="num">
                                      <p:cBhvr additive="base">
                                        <p:cTn id="70" dur="5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500" fill="hold"/>
                                        <p:tgtEl>
                                          <p:spTgt spid="36"/>
                                        </p:tgtEl>
                                        <p:attrNameLst>
                                          <p:attrName>ppt_x</p:attrName>
                                        </p:attrNameLst>
                                      </p:cBhvr>
                                      <p:tavLst>
                                        <p:tav tm="0">
                                          <p:val>
                                            <p:strVal val="#ppt_x"/>
                                          </p:val>
                                        </p:tav>
                                        <p:tav tm="100000">
                                          <p:val>
                                            <p:strVal val="#ppt_x"/>
                                          </p:val>
                                        </p:tav>
                                      </p:tavLst>
                                    </p:anim>
                                    <p:anim calcmode="lin" valueType="num">
                                      <p:cBhvr additive="base">
                                        <p:cTn id="78" dur="500" fill="hold"/>
                                        <p:tgtEl>
                                          <p:spTgt spid="3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additive="base">
                                        <p:cTn id="81" dur="500" fill="hold"/>
                                        <p:tgtEl>
                                          <p:spTgt spid="41"/>
                                        </p:tgtEl>
                                        <p:attrNameLst>
                                          <p:attrName>ppt_x</p:attrName>
                                        </p:attrNameLst>
                                      </p:cBhvr>
                                      <p:tavLst>
                                        <p:tav tm="0">
                                          <p:val>
                                            <p:strVal val="#ppt_x"/>
                                          </p:val>
                                        </p:tav>
                                        <p:tav tm="100000">
                                          <p:val>
                                            <p:strVal val="#ppt_x"/>
                                          </p:val>
                                        </p:tav>
                                      </p:tavLst>
                                    </p:anim>
                                    <p:anim calcmode="lin" valueType="num">
                                      <p:cBhvr additive="base">
                                        <p:cTn id="8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5366">
                                            <p:txEl>
                                              <p:pRg st="6" end="6"/>
                                            </p:txEl>
                                          </p:spTgt>
                                        </p:tgtEl>
                                        <p:attrNameLst>
                                          <p:attrName>style.visibility</p:attrName>
                                        </p:attrNameLst>
                                      </p:cBhvr>
                                      <p:to>
                                        <p:strVal val="visible"/>
                                      </p:to>
                                    </p:set>
                                    <p:anim calcmode="lin" valueType="num">
                                      <p:cBhvr additive="base">
                                        <p:cTn id="87" dur="500" fill="hold"/>
                                        <p:tgtEl>
                                          <p:spTgt spid="15366">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53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5384"/>
                                        </p:tgtEl>
                                        <p:attrNameLst>
                                          <p:attrName>style.visibility</p:attrName>
                                        </p:attrNameLst>
                                      </p:cBhvr>
                                      <p:to>
                                        <p:strVal val="visible"/>
                                      </p:to>
                                    </p:set>
                                    <p:anim calcmode="lin" valueType="num">
                                      <p:cBhvr additive="base">
                                        <p:cTn id="93" dur="500" fill="hold"/>
                                        <p:tgtEl>
                                          <p:spTgt spid="15384"/>
                                        </p:tgtEl>
                                        <p:attrNameLst>
                                          <p:attrName>ppt_x</p:attrName>
                                        </p:attrNameLst>
                                      </p:cBhvr>
                                      <p:tavLst>
                                        <p:tav tm="0">
                                          <p:val>
                                            <p:strVal val="#ppt_x"/>
                                          </p:val>
                                        </p:tav>
                                        <p:tav tm="100000">
                                          <p:val>
                                            <p:strVal val="#ppt_x"/>
                                          </p:val>
                                        </p:tav>
                                      </p:tavLst>
                                    </p:anim>
                                    <p:anim calcmode="lin" valueType="num">
                                      <p:cBhvr additive="base">
                                        <p:cTn id="94" dur="500" fill="hold"/>
                                        <p:tgtEl>
                                          <p:spTgt spid="15384"/>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5388"/>
                                        </p:tgtEl>
                                        <p:attrNameLst>
                                          <p:attrName>style.visibility</p:attrName>
                                        </p:attrNameLst>
                                      </p:cBhvr>
                                      <p:to>
                                        <p:strVal val="visible"/>
                                      </p:to>
                                    </p:set>
                                    <p:anim calcmode="lin" valueType="num">
                                      <p:cBhvr additive="base">
                                        <p:cTn id="97" dur="500" fill="hold"/>
                                        <p:tgtEl>
                                          <p:spTgt spid="15388"/>
                                        </p:tgtEl>
                                        <p:attrNameLst>
                                          <p:attrName>ppt_x</p:attrName>
                                        </p:attrNameLst>
                                      </p:cBhvr>
                                      <p:tavLst>
                                        <p:tav tm="0">
                                          <p:val>
                                            <p:strVal val="#ppt_x"/>
                                          </p:val>
                                        </p:tav>
                                        <p:tav tm="100000">
                                          <p:val>
                                            <p:strVal val="#ppt_x"/>
                                          </p:val>
                                        </p:tav>
                                      </p:tavLst>
                                    </p:anim>
                                    <p:anim calcmode="lin" valueType="num">
                                      <p:cBhvr additive="base">
                                        <p:cTn id="98" dur="500" fill="hold"/>
                                        <p:tgtEl>
                                          <p:spTgt spid="15388"/>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5387"/>
                                        </p:tgtEl>
                                        <p:attrNameLst>
                                          <p:attrName>style.visibility</p:attrName>
                                        </p:attrNameLst>
                                      </p:cBhvr>
                                      <p:to>
                                        <p:strVal val="visible"/>
                                      </p:to>
                                    </p:set>
                                    <p:anim calcmode="lin" valueType="num">
                                      <p:cBhvr additive="base">
                                        <p:cTn id="101" dur="500" fill="hold"/>
                                        <p:tgtEl>
                                          <p:spTgt spid="15387"/>
                                        </p:tgtEl>
                                        <p:attrNameLst>
                                          <p:attrName>ppt_x</p:attrName>
                                        </p:attrNameLst>
                                      </p:cBhvr>
                                      <p:tavLst>
                                        <p:tav tm="0">
                                          <p:val>
                                            <p:strVal val="#ppt_x"/>
                                          </p:val>
                                        </p:tav>
                                        <p:tav tm="100000">
                                          <p:val>
                                            <p:strVal val="#ppt_x"/>
                                          </p:val>
                                        </p:tav>
                                      </p:tavLst>
                                    </p:anim>
                                    <p:anim calcmode="lin" valueType="num">
                                      <p:cBhvr additive="base">
                                        <p:cTn id="102" dur="500" fill="hold"/>
                                        <p:tgtEl>
                                          <p:spTgt spid="15387"/>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15386"/>
                                        </p:tgtEl>
                                        <p:attrNameLst>
                                          <p:attrName>style.visibility</p:attrName>
                                        </p:attrNameLst>
                                      </p:cBhvr>
                                      <p:to>
                                        <p:strVal val="visible"/>
                                      </p:to>
                                    </p:set>
                                    <p:anim calcmode="lin" valueType="num">
                                      <p:cBhvr additive="base">
                                        <p:cTn id="105" dur="500" fill="hold"/>
                                        <p:tgtEl>
                                          <p:spTgt spid="15386"/>
                                        </p:tgtEl>
                                        <p:attrNameLst>
                                          <p:attrName>ppt_x</p:attrName>
                                        </p:attrNameLst>
                                      </p:cBhvr>
                                      <p:tavLst>
                                        <p:tav tm="0">
                                          <p:val>
                                            <p:strVal val="#ppt_x"/>
                                          </p:val>
                                        </p:tav>
                                        <p:tav tm="100000">
                                          <p:val>
                                            <p:strVal val="#ppt_x"/>
                                          </p:val>
                                        </p:tav>
                                      </p:tavLst>
                                    </p:anim>
                                    <p:anim calcmode="lin" valueType="num">
                                      <p:cBhvr additive="base">
                                        <p:cTn id="106" dur="500" fill="hold"/>
                                        <p:tgtEl>
                                          <p:spTgt spid="15386"/>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15385"/>
                                        </p:tgtEl>
                                        <p:attrNameLst>
                                          <p:attrName>style.visibility</p:attrName>
                                        </p:attrNameLst>
                                      </p:cBhvr>
                                      <p:to>
                                        <p:strVal val="visible"/>
                                      </p:to>
                                    </p:set>
                                    <p:anim calcmode="lin" valueType="num">
                                      <p:cBhvr additive="base">
                                        <p:cTn id="109" dur="500" fill="hold"/>
                                        <p:tgtEl>
                                          <p:spTgt spid="15385"/>
                                        </p:tgtEl>
                                        <p:attrNameLst>
                                          <p:attrName>ppt_x</p:attrName>
                                        </p:attrNameLst>
                                      </p:cBhvr>
                                      <p:tavLst>
                                        <p:tav tm="0">
                                          <p:val>
                                            <p:strVal val="#ppt_x"/>
                                          </p:val>
                                        </p:tav>
                                        <p:tav tm="100000">
                                          <p:val>
                                            <p:strVal val="#ppt_x"/>
                                          </p:val>
                                        </p:tav>
                                      </p:tavLst>
                                    </p:anim>
                                    <p:anim calcmode="lin" valueType="num">
                                      <p:cBhvr additive="base">
                                        <p:cTn id="110" dur="500" fill="hold"/>
                                        <p:tgtEl>
                                          <p:spTgt spid="1538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additive="base">
                                        <p:cTn id="113" dur="500" fill="hold"/>
                                        <p:tgtEl>
                                          <p:spTgt spid="38"/>
                                        </p:tgtEl>
                                        <p:attrNameLst>
                                          <p:attrName>ppt_x</p:attrName>
                                        </p:attrNameLst>
                                      </p:cBhvr>
                                      <p:tavLst>
                                        <p:tav tm="0">
                                          <p:val>
                                            <p:strVal val="#ppt_x"/>
                                          </p:val>
                                        </p:tav>
                                        <p:tav tm="100000">
                                          <p:val>
                                            <p:strVal val="#ppt_x"/>
                                          </p:val>
                                        </p:tav>
                                      </p:tavLst>
                                    </p:anim>
                                    <p:anim calcmode="lin" valueType="num">
                                      <p:cBhvr additive="base">
                                        <p:cTn id="114" dur="500" fill="hold"/>
                                        <p:tgtEl>
                                          <p:spTgt spid="38"/>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 calcmode="lin" valueType="num">
                                      <p:cBhvr additive="base">
                                        <p:cTn id="117" dur="500" fill="hold"/>
                                        <p:tgtEl>
                                          <p:spTgt spid="37"/>
                                        </p:tgtEl>
                                        <p:attrNameLst>
                                          <p:attrName>ppt_x</p:attrName>
                                        </p:attrNameLst>
                                      </p:cBhvr>
                                      <p:tavLst>
                                        <p:tav tm="0">
                                          <p:val>
                                            <p:strVal val="#ppt_x"/>
                                          </p:val>
                                        </p:tav>
                                        <p:tav tm="100000">
                                          <p:val>
                                            <p:strVal val="#ppt_x"/>
                                          </p:val>
                                        </p:tav>
                                      </p:tavLst>
                                    </p:anim>
                                    <p:anim calcmode="lin" valueType="num">
                                      <p:cBhvr additive="base">
                                        <p:cTn id="118" dur="500" fill="hold"/>
                                        <p:tgtEl>
                                          <p:spTgt spid="3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9"/>
                                        </p:tgtEl>
                                        <p:attrNameLst>
                                          <p:attrName>style.visibility</p:attrName>
                                        </p:attrNameLst>
                                      </p:cBhvr>
                                      <p:to>
                                        <p:strVal val="visible"/>
                                      </p:to>
                                    </p:set>
                                    <p:anim calcmode="lin" valueType="num">
                                      <p:cBhvr additive="base">
                                        <p:cTn id="121" dur="500" fill="hold"/>
                                        <p:tgtEl>
                                          <p:spTgt spid="39"/>
                                        </p:tgtEl>
                                        <p:attrNameLst>
                                          <p:attrName>ppt_x</p:attrName>
                                        </p:attrNameLst>
                                      </p:cBhvr>
                                      <p:tavLst>
                                        <p:tav tm="0">
                                          <p:val>
                                            <p:strVal val="#ppt_x"/>
                                          </p:val>
                                        </p:tav>
                                        <p:tav tm="100000">
                                          <p:val>
                                            <p:strVal val="#ppt_x"/>
                                          </p:val>
                                        </p:tav>
                                      </p:tavLst>
                                    </p:anim>
                                    <p:anim calcmode="lin" valueType="num">
                                      <p:cBhvr additive="base">
                                        <p:cTn id="122" dur="500" fill="hold"/>
                                        <p:tgtEl>
                                          <p:spTgt spid="39"/>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additive="base">
                                        <p:cTn id="125" dur="500" fill="hold"/>
                                        <p:tgtEl>
                                          <p:spTgt spid="40"/>
                                        </p:tgtEl>
                                        <p:attrNameLst>
                                          <p:attrName>ppt_x</p:attrName>
                                        </p:attrNameLst>
                                      </p:cBhvr>
                                      <p:tavLst>
                                        <p:tav tm="0">
                                          <p:val>
                                            <p:strVal val="#ppt_x"/>
                                          </p:val>
                                        </p:tav>
                                        <p:tav tm="100000">
                                          <p:val>
                                            <p:strVal val="#ppt_x"/>
                                          </p:val>
                                        </p:tav>
                                      </p:tavLst>
                                    </p:anim>
                                    <p:anim calcmode="lin" valueType="num">
                                      <p:cBhvr additive="base">
                                        <p:cTn id="12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7" grpId="0"/>
      <p:bldP spid="37" grpId="0"/>
      <p:bldP spid="38" grpId="0"/>
      <p:bldP spid="39" grpId="0"/>
      <p:bldP spid="40" grpId="0"/>
      <p:bldP spid="35" grpId="0"/>
      <p:bldP spid="36"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0" y="0"/>
            <a:ext cx="8838045" cy="1143000"/>
          </a:xfrm>
        </p:spPr>
        <p:txBody>
          <a:bodyPr>
            <a:normAutofit fontScale="90000"/>
          </a:bodyPr>
          <a:lstStyle/>
          <a:p>
            <a:pPr eaLnBrk="1" hangingPunct="1"/>
            <a:r>
              <a:rPr lang="el-GR" b="1">
                <a:solidFill>
                  <a:srgbClr val="FF6600"/>
                </a:solidFill>
              </a:rPr>
              <a:t>Αντίθετα από τα τυχαία σφάλματα, τα ΣΣ…</a:t>
            </a:r>
            <a:endParaRPr lang="en-US" sz="6600" b="1">
              <a:solidFill>
                <a:srgbClr val="FF6600"/>
              </a:solidFill>
            </a:endParaRPr>
          </a:p>
        </p:txBody>
      </p:sp>
      <p:sp>
        <p:nvSpPr>
          <p:cNvPr id="14342" name="Rectangle 3"/>
          <p:cNvSpPr>
            <a:spLocks noGrp="1" noChangeArrowheads="1"/>
          </p:cNvSpPr>
          <p:nvPr>
            <p:ph type="body" idx="1"/>
          </p:nvPr>
        </p:nvSpPr>
        <p:spPr>
          <a:xfrm>
            <a:off x="251520" y="1268760"/>
            <a:ext cx="8568952" cy="4632920"/>
          </a:xfrm>
        </p:spPr>
        <p:txBody>
          <a:bodyPr/>
          <a:lstStyle/>
          <a:p>
            <a:pPr eaLnBrk="1" hangingPunct="1">
              <a:spcBef>
                <a:spcPct val="60000"/>
              </a:spcBef>
            </a:pPr>
            <a:r>
              <a:rPr lang="el-GR">
                <a:latin typeface="+mj-lt"/>
              </a:rPr>
              <a:t>Δεν εξαρτώνται από το μέγεθος του δείγματος</a:t>
            </a:r>
            <a:endParaRPr lang="en-US">
              <a:latin typeface="+mj-lt"/>
            </a:endParaRPr>
          </a:p>
          <a:p>
            <a:pPr eaLnBrk="1" hangingPunct="1">
              <a:spcBef>
                <a:spcPct val="60000"/>
              </a:spcBef>
            </a:pPr>
            <a:r>
              <a:rPr lang="el-GR">
                <a:latin typeface="+mj-lt"/>
              </a:rPr>
              <a:t>Πηγές συστηματικών σφαλμάτων </a:t>
            </a:r>
            <a:r>
              <a:rPr lang="en-US">
                <a:latin typeface="+mj-lt"/>
              </a:rPr>
              <a:t>: </a:t>
            </a:r>
            <a:r>
              <a:rPr lang="el-GR">
                <a:latin typeface="+mj-lt"/>
              </a:rPr>
              <a:t>δύσκολο να ταυτοποιηθούν</a:t>
            </a:r>
            <a:endParaRPr lang="en-US">
              <a:latin typeface="+mj-lt"/>
            </a:endParaRPr>
          </a:p>
          <a:p>
            <a:pPr eaLnBrk="1" hangingPunct="1">
              <a:spcBef>
                <a:spcPct val="60000"/>
              </a:spcBef>
            </a:pPr>
            <a:r>
              <a:rPr lang="el-GR">
                <a:latin typeface="+mj-lt"/>
              </a:rPr>
              <a:t>Δύσκολο να προβλεφθεί το είδος της επίδρασης των συστηματικών σφαλμάτων στην εκτίμηση του μέτρου που ενδιαφέρει </a:t>
            </a:r>
            <a:endParaRPr lang="en-US">
              <a:latin typeface="+mj-lt"/>
            </a:endParaRPr>
          </a:p>
          <a:p>
            <a:pPr eaLnBrk="1" hangingPunct="1">
              <a:spcBef>
                <a:spcPct val="30000"/>
              </a:spcBef>
            </a:pPr>
            <a:endParaRPr lang="en-US" sz="3600"/>
          </a:p>
        </p:txBody>
      </p:sp>
    </p:spTree>
    <p:extLst>
      <p:ext uri="{BB962C8B-B14F-4D97-AF65-F5344CB8AC3E}">
        <p14:creationId xmlns:p14="http://schemas.microsoft.com/office/powerpoint/2010/main" val="12111403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71500" y="214313"/>
            <a:ext cx="7772400" cy="1143000"/>
          </a:xfrm>
        </p:spPr>
        <p:txBody>
          <a:bodyPr/>
          <a:lstStyle/>
          <a:p>
            <a:pPr>
              <a:defRPr/>
            </a:pPr>
            <a:r>
              <a:rPr lang="el-GR"/>
              <a:t>Σφάλματα </a:t>
            </a:r>
            <a:endParaRPr lang="en-GB"/>
          </a:p>
        </p:txBody>
      </p:sp>
      <p:sp>
        <p:nvSpPr>
          <p:cNvPr id="33795" name="Line 11"/>
          <p:cNvSpPr>
            <a:spLocks noChangeShapeType="1"/>
          </p:cNvSpPr>
          <p:nvPr/>
        </p:nvSpPr>
        <p:spPr bwMode="auto">
          <a:xfrm>
            <a:off x="1447800" y="2209800"/>
            <a:ext cx="0" cy="32004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l-GR"/>
          </a:p>
        </p:txBody>
      </p:sp>
      <p:sp>
        <p:nvSpPr>
          <p:cNvPr id="33796" name="Line 12"/>
          <p:cNvSpPr>
            <a:spLocks noChangeShapeType="1"/>
          </p:cNvSpPr>
          <p:nvPr/>
        </p:nvSpPr>
        <p:spPr bwMode="auto">
          <a:xfrm>
            <a:off x="1447800" y="5410200"/>
            <a:ext cx="6553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3797" name="Text Box 14"/>
          <p:cNvSpPr txBox="1">
            <a:spLocks noChangeArrowheads="1"/>
          </p:cNvSpPr>
          <p:nvPr/>
        </p:nvSpPr>
        <p:spPr bwMode="auto">
          <a:xfrm rot="-26569">
            <a:off x="785813" y="1674813"/>
            <a:ext cx="1576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buClr>
                <a:schemeClr val="accent2"/>
              </a:buClr>
              <a:buSzPct val="80000"/>
              <a:buFont typeface="Wingdings" pitchFamily="2" charset="2"/>
              <a:buNone/>
            </a:pPr>
            <a:r>
              <a:rPr lang="el-GR" b="1"/>
              <a:t>Σφάλμα</a:t>
            </a:r>
            <a:endParaRPr lang="en-GB" b="1"/>
          </a:p>
        </p:txBody>
      </p:sp>
      <p:sp>
        <p:nvSpPr>
          <p:cNvPr id="33798" name="Text Box 15"/>
          <p:cNvSpPr txBox="1">
            <a:spLocks noChangeArrowheads="1"/>
          </p:cNvSpPr>
          <p:nvPr/>
        </p:nvSpPr>
        <p:spPr bwMode="auto">
          <a:xfrm rot="-26569">
            <a:off x="1524000" y="5562600"/>
            <a:ext cx="655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buClr>
                <a:schemeClr val="accent2"/>
              </a:buClr>
              <a:buSzPct val="80000"/>
              <a:buFont typeface="Wingdings" pitchFamily="2" charset="2"/>
              <a:buNone/>
            </a:pPr>
            <a:r>
              <a:rPr lang="el-GR" b="1"/>
              <a:t>Μέγεθος δείγματος στην μελέτη</a:t>
            </a:r>
            <a:endParaRPr lang="en-GB" b="1"/>
          </a:p>
        </p:txBody>
      </p:sp>
      <p:sp>
        <p:nvSpPr>
          <p:cNvPr id="33799" name="Text Box 16"/>
          <p:cNvSpPr txBox="1">
            <a:spLocks noChangeArrowheads="1"/>
          </p:cNvSpPr>
          <p:nvPr/>
        </p:nvSpPr>
        <p:spPr bwMode="auto">
          <a:xfrm rot="-26569">
            <a:off x="228600" y="6248400"/>
            <a:ext cx="2665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buClr>
                <a:schemeClr val="accent2"/>
              </a:buClr>
              <a:buSzPct val="80000"/>
              <a:buFont typeface="Wingdings" pitchFamily="2" charset="2"/>
              <a:buNone/>
            </a:pPr>
            <a:r>
              <a:rPr lang="el-GR" sz="1400"/>
              <a:t>Πηγή</a:t>
            </a:r>
            <a:r>
              <a:rPr lang="fr-FR" sz="1400"/>
              <a:t>: Rothman, 2002</a:t>
            </a:r>
            <a:endParaRPr lang="en-GB" sz="1400"/>
          </a:p>
        </p:txBody>
      </p:sp>
      <p:sp>
        <p:nvSpPr>
          <p:cNvPr id="34824" name="Line 17"/>
          <p:cNvSpPr>
            <a:spLocks noChangeShapeType="1"/>
          </p:cNvSpPr>
          <p:nvPr/>
        </p:nvSpPr>
        <p:spPr bwMode="auto">
          <a:xfrm>
            <a:off x="1447800" y="4114800"/>
            <a:ext cx="67056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825" name="Text Box 18"/>
          <p:cNvSpPr txBox="1">
            <a:spLocks noChangeArrowheads="1"/>
          </p:cNvSpPr>
          <p:nvPr/>
        </p:nvSpPr>
        <p:spPr bwMode="auto">
          <a:xfrm rot="-26569">
            <a:off x="5029200" y="3656013"/>
            <a:ext cx="354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50000"/>
              </a:spcBef>
              <a:buClr>
                <a:schemeClr val="accent2"/>
              </a:buClr>
              <a:buSzPct val="80000"/>
              <a:buFont typeface="Wingdings" pitchFamily="2" charset="2"/>
              <a:buNone/>
            </a:pPr>
            <a:r>
              <a:rPr lang="el-GR" sz="2000" b="1">
                <a:solidFill>
                  <a:srgbClr val="FFFF00"/>
                </a:solidFill>
              </a:rPr>
              <a:t>Συστηματικό σφάλμα </a:t>
            </a:r>
            <a:r>
              <a:rPr lang="fr-FR" sz="2000" b="1">
                <a:solidFill>
                  <a:srgbClr val="FFFF00"/>
                </a:solidFill>
              </a:rPr>
              <a:t>(bias)</a:t>
            </a:r>
            <a:endParaRPr lang="en-GB" sz="2000" b="1">
              <a:solidFill>
                <a:srgbClr val="FFFF00"/>
              </a:solidFill>
            </a:endParaRPr>
          </a:p>
        </p:txBody>
      </p:sp>
      <p:sp>
        <p:nvSpPr>
          <p:cNvPr id="34826" name="Freeform 21"/>
          <p:cNvSpPr>
            <a:spLocks/>
          </p:cNvSpPr>
          <p:nvPr/>
        </p:nvSpPr>
        <p:spPr bwMode="auto">
          <a:xfrm>
            <a:off x="1447800" y="3429000"/>
            <a:ext cx="5338763" cy="1714500"/>
          </a:xfrm>
          <a:custGeom>
            <a:avLst/>
            <a:gdLst>
              <a:gd name="T0" fmla="*/ 0 w 4032"/>
              <a:gd name="T1" fmla="*/ 0 h 1248"/>
              <a:gd name="T2" fmla="*/ 2147483647 w 4032"/>
              <a:gd name="T3" fmla="*/ 2147483647 h 1248"/>
              <a:gd name="T4" fmla="*/ 2147483647 w 4032"/>
              <a:gd name="T5" fmla="*/ 2147483647 h 1248"/>
              <a:gd name="T6" fmla="*/ 2147483647 w 4032"/>
              <a:gd name="T7" fmla="*/ 2147483647 h 1248"/>
              <a:gd name="T8" fmla="*/ 2147483647 w 4032"/>
              <a:gd name="T9" fmla="*/ 2147483647 h 1248"/>
              <a:gd name="T10" fmla="*/ 0 60000 65536"/>
              <a:gd name="T11" fmla="*/ 0 60000 65536"/>
              <a:gd name="T12" fmla="*/ 0 60000 65536"/>
              <a:gd name="T13" fmla="*/ 0 60000 65536"/>
              <a:gd name="T14" fmla="*/ 0 60000 65536"/>
              <a:gd name="T15" fmla="*/ 0 w 4032"/>
              <a:gd name="T16" fmla="*/ 0 h 1248"/>
              <a:gd name="T17" fmla="*/ 4032 w 4032"/>
              <a:gd name="T18" fmla="*/ 1248 h 1248"/>
            </a:gdLst>
            <a:ahLst/>
            <a:cxnLst>
              <a:cxn ang="T10">
                <a:pos x="T0" y="T1"/>
              </a:cxn>
              <a:cxn ang="T11">
                <a:pos x="T2" y="T3"/>
              </a:cxn>
              <a:cxn ang="T12">
                <a:pos x="T4" y="T5"/>
              </a:cxn>
              <a:cxn ang="T13">
                <a:pos x="T6" y="T7"/>
              </a:cxn>
              <a:cxn ang="T14">
                <a:pos x="T8" y="T9"/>
              </a:cxn>
            </a:cxnLst>
            <a:rect l="T15" t="T16" r="T17" b="T18"/>
            <a:pathLst>
              <a:path w="4032" h="1248">
                <a:moveTo>
                  <a:pt x="0" y="0"/>
                </a:moveTo>
                <a:cubicBezTo>
                  <a:pt x="524" y="16"/>
                  <a:pt x="1048" y="32"/>
                  <a:pt x="1488" y="96"/>
                </a:cubicBezTo>
                <a:cubicBezTo>
                  <a:pt x="1928" y="160"/>
                  <a:pt x="2344" y="280"/>
                  <a:pt x="2640" y="384"/>
                </a:cubicBezTo>
                <a:cubicBezTo>
                  <a:pt x="2936" y="488"/>
                  <a:pt x="3032" y="576"/>
                  <a:pt x="3264" y="720"/>
                </a:cubicBezTo>
                <a:cubicBezTo>
                  <a:pt x="3496" y="864"/>
                  <a:pt x="3764" y="1056"/>
                  <a:pt x="4032" y="124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buClr>
                <a:schemeClr val="accent2"/>
              </a:buClr>
              <a:buSzPct val="80000"/>
              <a:buFont typeface="Wingdings" pitchFamily="2" charset="2"/>
              <a:buNone/>
            </a:pPr>
            <a:endParaRPr lang="el-GR"/>
          </a:p>
        </p:txBody>
      </p:sp>
      <p:sp>
        <p:nvSpPr>
          <p:cNvPr id="34827" name="Text Box 22"/>
          <p:cNvSpPr txBox="1">
            <a:spLocks noChangeArrowheads="1"/>
          </p:cNvSpPr>
          <p:nvPr/>
        </p:nvSpPr>
        <p:spPr bwMode="auto">
          <a:xfrm rot="-26569">
            <a:off x="1835150" y="2349500"/>
            <a:ext cx="30495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buClr>
                <a:schemeClr val="accent2"/>
              </a:buClr>
              <a:buSzPct val="80000"/>
              <a:buFont typeface="Wingdings" pitchFamily="2" charset="2"/>
              <a:buNone/>
            </a:pPr>
            <a:r>
              <a:rPr lang="el-GR" sz="2000" b="1">
                <a:solidFill>
                  <a:srgbClr val="FF0000"/>
                </a:solidFill>
              </a:rPr>
              <a:t>Τυχαίο σφάλμα (πιθανό σφάλμα εκτίμησης)</a:t>
            </a:r>
            <a:endParaRPr lang="en-GB" sz="2000" b="1">
              <a:solidFill>
                <a:srgbClr val="FF0000"/>
              </a:solidFill>
            </a:endParaRPr>
          </a:p>
        </p:txBody>
      </p:sp>
    </p:spTree>
  </p:cSld>
  <p:clrMapOvr>
    <a:masterClrMapping/>
  </p:clrMapOvr>
  <p:transition advTm="224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wheel(4)">
                                      <p:cBhvr>
                                        <p:cTn id="7" dur="500"/>
                                        <p:tgtEl>
                                          <p:spTgt spid="34826"/>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4827"/>
                                        </p:tgtEl>
                                        <p:attrNameLst>
                                          <p:attrName>style.visibility</p:attrName>
                                        </p:attrNameLst>
                                      </p:cBhvr>
                                      <p:to>
                                        <p:strVal val="visible"/>
                                      </p:to>
                                    </p:set>
                                    <p:animEffect transition="in" filter="wheel(4)">
                                      <p:cBhvr>
                                        <p:cTn id="10" dur="500"/>
                                        <p:tgtEl>
                                          <p:spTgt spid="348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4825"/>
                                        </p:tgtEl>
                                        <p:attrNameLst>
                                          <p:attrName>style.visibility</p:attrName>
                                        </p:attrNameLst>
                                      </p:cBhvr>
                                      <p:to>
                                        <p:strVal val="visible"/>
                                      </p:to>
                                    </p:set>
                                    <p:animEffect transition="in" filter="wheel(4)">
                                      <p:cBhvr>
                                        <p:cTn id="15" dur="500"/>
                                        <p:tgtEl>
                                          <p:spTgt spid="34825"/>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34824"/>
                                        </p:tgtEl>
                                        <p:attrNameLst>
                                          <p:attrName>style.visibility</p:attrName>
                                        </p:attrNameLst>
                                      </p:cBhvr>
                                      <p:to>
                                        <p:strVal val="visible"/>
                                      </p:to>
                                    </p:set>
                                    <p:animEffect transition="in" filter="wheel(4)">
                                      <p:cBhvr>
                                        <p:cTn id="18"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5" grpId="0"/>
      <p:bldP spid="34826" grpId="0" animBg="1"/>
      <p:bldP spid="34827"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25996" y="1268760"/>
            <a:ext cx="7620000" cy="356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9388" lvl="1" algn="ctr"/>
            <a:endParaRPr lang="en-GB" sz="1200" b="0"/>
          </a:p>
          <a:p>
            <a:pPr eaLnBrk="1" hangingPunct="1">
              <a:lnSpc>
                <a:spcPct val="80000"/>
              </a:lnSpc>
              <a:buFont typeface="Wingdings" pitchFamily="2" charset="2"/>
              <a:buNone/>
            </a:pPr>
            <a:r>
              <a:rPr lang="el-GR" b="1" u="sng">
                <a:sym typeface="Wingdings" pitchFamily="2" charset="2"/>
              </a:rPr>
              <a:t>Σφάλμα επιλογής (</a:t>
            </a:r>
            <a:r>
              <a:rPr lang="en-US" b="1" u="sng">
                <a:sym typeface="Wingdings" pitchFamily="2" charset="2"/>
              </a:rPr>
              <a:t>selection bias)</a:t>
            </a:r>
          </a:p>
          <a:p>
            <a:pPr eaLnBrk="1" hangingPunct="1">
              <a:lnSpc>
                <a:spcPct val="80000"/>
              </a:lnSpc>
              <a:buFont typeface="Wingdings" pitchFamily="2" charset="2"/>
              <a:buNone/>
            </a:pPr>
            <a:endParaRPr lang="el-GR" b="1" u="sng"/>
          </a:p>
          <a:p>
            <a:pPr eaLnBrk="1" hangingPunct="1">
              <a:lnSpc>
                <a:spcPct val="80000"/>
              </a:lnSpc>
              <a:buFont typeface="Wingdings" pitchFamily="2" charset="2"/>
              <a:buNone/>
            </a:pPr>
            <a:r>
              <a:rPr lang="el-GR" b="1"/>
              <a:t>-- κατά την επιλογή των συμμετεχόντων</a:t>
            </a:r>
            <a:r>
              <a:rPr lang="en-US" b="1"/>
              <a:t>: </a:t>
            </a:r>
            <a:r>
              <a:rPr lang="el-GR" b="1"/>
              <a:t>«συστηματικές διαφορές στα ατομικά χαρακτηριστικά των συμμετεχόντων στην έρευνα σε σχέση με αυτούς που δεν συμμετέχουν»</a:t>
            </a:r>
          </a:p>
          <a:p>
            <a:pPr marL="179388" lvl="1" algn="ctr"/>
            <a:endParaRPr lang="en-US" sz="2000"/>
          </a:p>
          <a:p>
            <a:pPr eaLnBrk="1" hangingPunct="1">
              <a:lnSpc>
                <a:spcPct val="80000"/>
              </a:lnSpc>
              <a:buFont typeface="Wingdings" pitchFamily="2" charset="2"/>
              <a:buNone/>
            </a:pPr>
            <a:r>
              <a:rPr lang="el-GR" b="1" u="sng"/>
              <a:t>Σφάλμα πληροφορίας (</a:t>
            </a:r>
            <a:r>
              <a:rPr lang="en-US" b="1" u="sng"/>
              <a:t>Information bias</a:t>
            </a:r>
            <a:r>
              <a:rPr lang="el-GR" b="1" u="sng"/>
              <a:t>)</a:t>
            </a:r>
            <a:r>
              <a:rPr lang="en-US" b="1" u="sng"/>
              <a:t>:</a:t>
            </a:r>
            <a:endParaRPr lang="el-GR" b="1" u="sng"/>
          </a:p>
          <a:p>
            <a:pPr eaLnBrk="1" hangingPunct="1">
              <a:lnSpc>
                <a:spcPct val="80000"/>
              </a:lnSpc>
              <a:buFont typeface="Wingdings" pitchFamily="2" charset="2"/>
              <a:buNone/>
            </a:pPr>
            <a:endParaRPr lang="el-GR" b="1" u="sng"/>
          </a:p>
          <a:p>
            <a:pPr eaLnBrk="1" hangingPunct="1">
              <a:lnSpc>
                <a:spcPct val="80000"/>
              </a:lnSpc>
              <a:buFont typeface="Wingdings" pitchFamily="2" charset="2"/>
              <a:buNone/>
            </a:pPr>
            <a:r>
              <a:rPr lang="el-GR" b="1"/>
              <a:t>-- κατά την λήψη της πληροφορίας σχετικά με την έκθεση στον παράγοντα κινδύνου ή/και την έκβαση (π.χ. νόσος)</a:t>
            </a:r>
            <a:endParaRPr lang="el-GR"/>
          </a:p>
          <a:p>
            <a:pPr eaLnBrk="1" hangingPunct="1">
              <a:lnSpc>
                <a:spcPct val="80000"/>
              </a:lnSpc>
              <a:buFont typeface="Wingdings" pitchFamily="2" charset="2"/>
              <a:buNone/>
            </a:pPr>
            <a:endParaRPr lang="el-GR" sz="2400" i="1"/>
          </a:p>
          <a:p>
            <a:pPr eaLnBrk="1" hangingPunct="1">
              <a:lnSpc>
                <a:spcPct val="80000"/>
              </a:lnSpc>
              <a:buFont typeface="Wingdings" pitchFamily="2" charset="2"/>
              <a:buNone/>
            </a:pPr>
            <a:endParaRPr lang="el-GR" sz="1400"/>
          </a:p>
          <a:p>
            <a:pPr algn="r" eaLnBrk="1" hangingPunct="1">
              <a:lnSpc>
                <a:spcPct val="80000"/>
              </a:lnSpc>
              <a:buFont typeface="Wingdings" pitchFamily="2" charset="2"/>
              <a:buNone/>
            </a:pPr>
            <a:r>
              <a:rPr lang="el-GR" sz="1400"/>
              <a:t>Πηγές</a:t>
            </a:r>
            <a:r>
              <a:rPr lang="en-US" sz="1400"/>
              <a:t>:</a:t>
            </a:r>
            <a:r>
              <a:rPr lang="el-GR" sz="1400"/>
              <a:t> </a:t>
            </a:r>
            <a:r>
              <a:rPr lang="en-US" sz="1400"/>
              <a:t>Miettinen OS, 1970</a:t>
            </a:r>
          </a:p>
          <a:p>
            <a:pPr algn="r" eaLnBrk="1" hangingPunct="1">
              <a:lnSpc>
                <a:spcPct val="80000"/>
              </a:lnSpc>
              <a:buFont typeface="Wingdings" pitchFamily="2" charset="2"/>
              <a:buNone/>
            </a:pPr>
            <a:r>
              <a:rPr lang="en-US" sz="1400"/>
              <a:t>	Miettinen &amp; Cook, 1981</a:t>
            </a:r>
          </a:p>
          <a:p>
            <a:pPr algn="r" eaLnBrk="1" hangingPunct="1">
              <a:lnSpc>
                <a:spcPct val="80000"/>
              </a:lnSpc>
              <a:buFont typeface="Wingdings" pitchFamily="2" charset="2"/>
              <a:buNone/>
            </a:pPr>
            <a:r>
              <a:rPr lang="en-US" sz="1400" err="1"/>
              <a:t>Aschengrau</a:t>
            </a:r>
            <a:r>
              <a:rPr lang="en-US" sz="1400"/>
              <a:t> &amp; </a:t>
            </a:r>
            <a:r>
              <a:rPr lang="en-US" sz="1400" err="1"/>
              <a:t>Seage</a:t>
            </a:r>
            <a:r>
              <a:rPr lang="el-GR" sz="1400"/>
              <a:t>, 2008</a:t>
            </a:r>
            <a:r>
              <a:rPr lang="en-US" sz="1400"/>
              <a:t> </a:t>
            </a:r>
            <a:endParaRPr lang="en-US" sz="1000">
              <a:solidFill>
                <a:srgbClr val="4D4D4D"/>
              </a:solidFill>
            </a:endParaRPr>
          </a:p>
        </p:txBody>
      </p:sp>
      <p:sp>
        <p:nvSpPr>
          <p:cNvPr id="94211" name="Text Box 3"/>
          <p:cNvSpPr txBox="1">
            <a:spLocks noChangeArrowheads="1"/>
          </p:cNvSpPr>
          <p:nvPr/>
        </p:nvSpPr>
        <p:spPr bwMode="auto">
          <a:xfrm>
            <a:off x="323528" y="323849"/>
            <a:ext cx="84249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200" b="1">
                <a:solidFill>
                  <a:srgbClr val="FF6600"/>
                </a:solidFill>
              </a:rPr>
              <a:t>ΕΙΔΗ ΣΥΣΤΗΜΑΤΙΚΩΝ ΣΦΑΛΜΑΤΩΝ</a:t>
            </a:r>
            <a:r>
              <a:rPr lang="en-GB" sz="3200">
                <a:solidFill>
                  <a:srgbClr val="FF6600"/>
                </a:solidFill>
                <a:effectLst>
                  <a:outerShdw blurRad="38100" dist="38100" dir="2700000" algn="tl">
                    <a:srgbClr val="C0C0C0"/>
                  </a:outerShdw>
                </a:effectLst>
              </a:rPr>
              <a:t> </a:t>
            </a:r>
          </a:p>
        </p:txBody>
      </p:sp>
    </p:spTree>
    <p:extLst>
      <p:ext uri="{BB962C8B-B14F-4D97-AF65-F5344CB8AC3E}">
        <p14:creationId xmlns:p14="http://schemas.microsoft.com/office/powerpoint/2010/main" val="21491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42">
                                            <p:txEl>
                                              <p:pRg st="3" end="3"/>
                                            </p:txEl>
                                          </p:spTgt>
                                        </p:tgtEl>
                                        <p:attrNameLst>
                                          <p:attrName>style.visibility</p:attrName>
                                        </p:attrNameLst>
                                      </p:cBhvr>
                                      <p:to>
                                        <p:strVal val="visible"/>
                                      </p:to>
                                    </p:set>
                                    <p:animEffect transition="in" filter="wedge">
                                      <p:cBhvr>
                                        <p:cTn id="7" dur="500"/>
                                        <p:tgtEl>
                                          <p:spTgt spid="1024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242">
                                            <p:txEl>
                                              <p:pRg st="7" end="7"/>
                                            </p:txEl>
                                          </p:spTgt>
                                        </p:tgtEl>
                                        <p:attrNameLst>
                                          <p:attrName>style.visibility</p:attrName>
                                        </p:attrNameLst>
                                      </p:cBhvr>
                                      <p:to>
                                        <p:strVal val="visible"/>
                                      </p:to>
                                    </p:set>
                                    <p:animEffect transition="in" filter="wedge">
                                      <p:cBhvr>
                                        <p:cTn id="12" dur="500"/>
                                        <p:tgtEl>
                                          <p:spTgt spid="102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pPr>
              <a:defRPr/>
            </a:pPr>
            <a:fld id="{E2E3689E-4595-45B4-978E-035D4CFAC3EA}" type="slidenum">
              <a:rPr lang="en-US"/>
              <a:pPr>
                <a:defRPr/>
              </a:pPr>
              <a:t>8</a:t>
            </a:fld>
            <a:endParaRPr lang="en-US"/>
          </a:p>
        </p:txBody>
      </p:sp>
      <p:sp>
        <p:nvSpPr>
          <p:cNvPr id="13316" name="AutoShape 3"/>
          <p:cNvSpPr>
            <a:spLocks noChangeArrowheads="1"/>
          </p:cNvSpPr>
          <p:nvPr/>
        </p:nvSpPr>
        <p:spPr bwMode="auto">
          <a:xfrm>
            <a:off x="2274888" y="1371600"/>
            <a:ext cx="3548062" cy="2227263"/>
          </a:xfrm>
          <a:prstGeom prst="triangle">
            <a:avLst>
              <a:gd name="adj" fmla="val 49995"/>
            </a:avLst>
          </a:prstGeom>
          <a:solidFill>
            <a:srgbClr val="336600"/>
          </a:solidFill>
          <a:ln w="50800">
            <a:solidFill>
              <a:schemeClr val="bg2"/>
            </a:solidFill>
            <a:miter lim="800000"/>
            <a:headEnd/>
            <a:tailEnd/>
          </a:ln>
        </p:spPr>
        <p:txBody>
          <a:bodyPr wrap="none" anchor="ctr"/>
          <a:lstStyle/>
          <a:p>
            <a:pPr algn="ctr"/>
            <a:endParaRPr lang="en-GB" b="1">
              <a:solidFill>
                <a:schemeClr val="bg1"/>
              </a:solidFill>
            </a:endParaRPr>
          </a:p>
        </p:txBody>
      </p:sp>
      <p:sp>
        <p:nvSpPr>
          <p:cNvPr id="10245" name="Rectangle 4"/>
          <p:cNvSpPr>
            <a:spLocks noChangeArrowheads="1"/>
          </p:cNvSpPr>
          <p:nvPr/>
        </p:nvSpPr>
        <p:spPr bwMode="auto">
          <a:xfrm>
            <a:off x="2949575" y="995363"/>
            <a:ext cx="2144713" cy="400050"/>
          </a:xfrm>
          <a:prstGeom prst="rect">
            <a:avLst/>
          </a:prstGeom>
          <a:noFill/>
          <a:ln>
            <a:noFill/>
          </a:ln>
        </p:spPr>
        <p:txBody>
          <a:bodyPr wrap="none" lIns="92075" tIns="46038" rIns="92075" bIns="46038">
            <a:spAutoFit/>
          </a:bodyPr>
          <a:lstStyle/>
          <a:p>
            <a:pPr>
              <a:defRPr/>
            </a:pPr>
            <a:r>
              <a:rPr lang="el-GR" sz="2000" b="1" dirty="0">
                <a:latin typeface="+mn-lt"/>
              </a:rPr>
              <a:t>Ορισμός</a:t>
            </a:r>
            <a:r>
              <a:rPr lang="en-US" sz="2000" b="1" dirty="0">
                <a:latin typeface="+mn-lt"/>
              </a:rPr>
              <a:t> “</a:t>
            </a:r>
            <a:r>
              <a:rPr lang="el-GR" sz="2000" b="1" dirty="0">
                <a:latin typeface="+mn-lt"/>
              </a:rPr>
              <a:t>νόσου</a:t>
            </a:r>
            <a:r>
              <a:rPr lang="en-US" sz="2000" b="1" dirty="0">
                <a:latin typeface="+mn-lt"/>
              </a:rPr>
              <a:t>”</a:t>
            </a:r>
          </a:p>
        </p:txBody>
      </p:sp>
      <p:sp>
        <p:nvSpPr>
          <p:cNvPr id="10246" name="Rectangle 5"/>
          <p:cNvSpPr>
            <a:spLocks noChangeArrowheads="1"/>
          </p:cNvSpPr>
          <p:nvPr/>
        </p:nvSpPr>
        <p:spPr bwMode="auto">
          <a:xfrm>
            <a:off x="152400" y="3733800"/>
            <a:ext cx="2797175" cy="708528"/>
          </a:xfrm>
          <a:prstGeom prst="rect">
            <a:avLst/>
          </a:prstGeom>
          <a:noFill/>
          <a:ln>
            <a:noFill/>
          </a:ln>
        </p:spPr>
        <p:txBody>
          <a:bodyPr wrap="square" lIns="92075" tIns="46038" rIns="92075" bIns="46038">
            <a:spAutoFit/>
          </a:bodyPr>
          <a:lstStyle/>
          <a:p>
            <a:pPr>
              <a:defRPr/>
            </a:pPr>
            <a:r>
              <a:rPr lang="el-GR" sz="2000" b="1" dirty="0">
                <a:latin typeface="+mn-lt"/>
              </a:rPr>
              <a:t>Ορισμός/Μέγεθος</a:t>
            </a:r>
            <a:endParaRPr lang="en-US" sz="2000" b="1" dirty="0">
              <a:latin typeface="+mn-lt"/>
            </a:endParaRPr>
          </a:p>
          <a:p>
            <a:pPr>
              <a:defRPr/>
            </a:pPr>
            <a:r>
              <a:rPr lang="el-GR" sz="2000" b="1" dirty="0" smtClean="0">
                <a:latin typeface="+mn-lt"/>
              </a:rPr>
              <a:t>Πληθυσμού αναφοράς</a:t>
            </a:r>
            <a:endParaRPr lang="en-US" sz="2000" b="1" dirty="0">
              <a:latin typeface="+mn-lt"/>
            </a:endParaRPr>
          </a:p>
        </p:txBody>
      </p:sp>
      <p:sp>
        <p:nvSpPr>
          <p:cNvPr id="10247" name="Rectangle 6"/>
          <p:cNvSpPr>
            <a:spLocks noChangeArrowheads="1"/>
          </p:cNvSpPr>
          <p:nvPr/>
        </p:nvSpPr>
        <p:spPr bwMode="auto">
          <a:xfrm>
            <a:off x="5508625" y="3733800"/>
            <a:ext cx="2840038" cy="1323975"/>
          </a:xfrm>
          <a:prstGeom prst="rect">
            <a:avLst/>
          </a:prstGeom>
          <a:noFill/>
          <a:ln>
            <a:noFill/>
          </a:ln>
        </p:spPr>
        <p:txBody>
          <a:bodyPr wrap="none" lIns="92075" tIns="46038" rIns="92075" bIns="46038">
            <a:spAutoFit/>
          </a:bodyPr>
          <a:lstStyle/>
          <a:p>
            <a:pPr>
              <a:defRPr/>
            </a:pPr>
            <a:r>
              <a:rPr lang="el-GR" sz="2000" b="1" dirty="0">
                <a:latin typeface="+mn-lt"/>
              </a:rPr>
              <a:t>Χρόνος στον οποίον </a:t>
            </a:r>
          </a:p>
          <a:p>
            <a:pPr>
              <a:defRPr/>
            </a:pPr>
            <a:r>
              <a:rPr lang="el-GR" sz="2000" b="1" dirty="0">
                <a:latin typeface="+mn-lt"/>
              </a:rPr>
              <a:t>παρατηρήθηκαν </a:t>
            </a:r>
          </a:p>
          <a:p>
            <a:pPr>
              <a:defRPr/>
            </a:pPr>
            <a:r>
              <a:rPr lang="el-GR" sz="2000" b="1" dirty="0">
                <a:latin typeface="+mn-lt"/>
              </a:rPr>
              <a:t>οι περιπτώσεις νόσου </a:t>
            </a:r>
          </a:p>
          <a:p>
            <a:pPr>
              <a:defRPr/>
            </a:pPr>
            <a:r>
              <a:rPr lang="el-GR" sz="2000" b="1" dirty="0">
                <a:latin typeface="+mn-lt"/>
              </a:rPr>
              <a:t>στον πληθυσμό</a:t>
            </a:r>
            <a:endParaRPr lang="en-US" sz="2000" b="1" dirty="0">
              <a:latin typeface="+mn-lt"/>
            </a:endParaRPr>
          </a:p>
        </p:txBody>
      </p:sp>
      <p:sp>
        <p:nvSpPr>
          <p:cNvPr id="13320" name="Rectangle 7"/>
          <p:cNvSpPr>
            <a:spLocks noChangeArrowheads="1"/>
          </p:cNvSpPr>
          <p:nvPr/>
        </p:nvSpPr>
        <p:spPr bwMode="auto">
          <a:xfrm>
            <a:off x="2986088" y="2244725"/>
            <a:ext cx="228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lang="el-GR" sz="2400" b="1">
                <a:solidFill>
                  <a:schemeClr val="bg1"/>
                </a:solidFill>
                <a:latin typeface="Times New Roman" pitchFamily="18" charset="0"/>
              </a:rPr>
              <a:t>Συχνότητα «νόσου»</a:t>
            </a:r>
            <a:r>
              <a:rPr lang="el-GR" sz="2400" b="1">
                <a:solidFill>
                  <a:schemeClr val="bg1"/>
                </a:solidFill>
              </a:rPr>
              <a:t> </a:t>
            </a:r>
            <a:endParaRPr lang="en-US" sz="2400" b="1">
              <a:solidFill>
                <a:schemeClr val="bg1"/>
              </a:solidFill>
            </a:endParaRPr>
          </a:p>
        </p:txBody>
      </p:sp>
      <p:sp>
        <p:nvSpPr>
          <p:cNvPr id="11" name="Rectangle 2"/>
          <p:cNvSpPr>
            <a:spLocks noGrp="1" noChangeArrowheads="1"/>
          </p:cNvSpPr>
          <p:nvPr>
            <p:ph type="title"/>
          </p:nvPr>
        </p:nvSpPr>
        <p:spPr>
          <a:xfrm>
            <a:off x="-58738" y="76200"/>
            <a:ext cx="9144001" cy="782638"/>
          </a:xfrm>
        </p:spPr>
        <p:txBody>
          <a:bodyPr>
            <a:normAutofit fontScale="90000"/>
          </a:bodyPr>
          <a:lstStyle/>
          <a:p>
            <a:pPr algn="ctr" eaLnBrk="1" fontAlgn="auto" hangingPunct="1">
              <a:spcAft>
                <a:spcPts val="0"/>
              </a:spcAft>
              <a:defRPr/>
            </a:pPr>
            <a:r>
              <a:rPr lang="el-GR" dirty="0">
                <a:solidFill>
                  <a:srgbClr val="FF6600"/>
                </a:solidFill>
              </a:rPr>
              <a:t>Μέτρηση Συχνότητας Εμφάνισης Νοσήματος</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amond(in)">
                                      <p:cBhvr>
                                        <p:cTn id="7" dur="500"/>
                                        <p:tgtEl>
                                          <p:spTgt spid="1331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320"/>
                                        </p:tgtEl>
                                        <p:attrNameLst>
                                          <p:attrName>style.visibility</p:attrName>
                                        </p:attrNameLst>
                                      </p:cBhvr>
                                      <p:to>
                                        <p:strVal val="visible"/>
                                      </p:to>
                                    </p:set>
                                    <p:animEffect transition="in" filter="diamond(in)">
                                      <p:cBhvr>
                                        <p:cTn id="10"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2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215671E-EEE1-4A2F-8FFF-8158F7DF7577}" type="slidenum">
              <a:rPr lang="en-US"/>
              <a:pPr>
                <a:defRPr/>
              </a:pPr>
              <a:t>9</a:t>
            </a:fld>
            <a:endParaRPr lang="en-US"/>
          </a:p>
        </p:txBody>
      </p:sp>
      <p:sp>
        <p:nvSpPr>
          <p:cNvPr id="107524" name="Rectangle 4"/>
          <p:cNvSpPr>
            <a:spLocks noChangeArrowheads="1"/>
          </p:cNvSpPr>
          <p:nvPr/>
        </p:nvSpPr>
        <p:spPr bwMode="auto">
          <a:xfrm>
            <a:off x="1179226" y="1595437"/>
            <a:ext cx="6600669" cy="3657600"/>
          </a:xfrm>
          <a:prstGeom prst="rect">
            <a:avLst/>
          </a:prstGeom>
          <a:noFill/>
          <a:ln w="12700">
            <a:noFill/>
            <a:miter lim="800000"/>
            <a:headEnd/>
            <a:tailEnd/>
          </a:ln>
          <a:effectLst/>
        </p:spPr>
        <p:txBody>
          <a:bodyPr lIns="90488" tIns="44450" rIns="90488" bIns="44450" anchor="ctr"/>
          <a:lstStyle/>
          <a:p>
            <a:pPr algn="ctr" eaLnBrk="1" hangingPunct="1">
              <a:defRPr/>
            </a:pPr>
            <a:r>
              <a:rPr lang="en-US" sz="3600" b="1" u="sng" dirty="0" smtClean="0">
                <a:solidFill>
                  <a:schemeClr val="tx2"/>
                </a:solidFill>
                <a:effectLst>
                  <a:outerShdw blurRad="38100" dist="38100" dir="2700000" algn="tl">
                    <a:srgbClr val="000000"/>
                  </a:outerShdw>
                </a:effectLst>
                <a:latin typeface="+mn-lt"/>
              </a:rPr>
              <a:t>1. </a:t>
            </a:r>
            <a:r>
              <a:rPr lang="el-GR" sz="3600" b="1" u="sng" dirty="0" smtClean="0">
                <a:solidFill>
                  <a:schemeClr val="tx2"/>
                </a:solidFill>
                <a:effectLst>
                  <a:outerShdw blurRad="38100" dist="38100" dir="2700000" algn="tl">
                    <a:srgbClr val="000000"/>
                  </a:outerShdw>
                </a:effectLst>
                <a:latin typeface="+mn-lt"/>
              </a:rPr>
              <a:t>Επίπτωση </a:t>
            </a:r>
            <a:r>
              <a:rPr lang="el-GR" sz="3600" b="1" u="sng" dirty="0">
                <a:solidFill>
                  <a:schemeClr val="tx2"/>
                </a:solidFill>
                <a:effectLst>
                  <a:outerShdw blurRad="38100" dist="38100" dir="2700000" algn="tl">
                    <a:srgbClr val="000000"/>
                  </a:outerShdw>
                </a:effectLst>
                <a:latin typeface="+mn-lt"/>
              </a:rPr>
              <a:t>(</a:t>
            </a:r>
            <a:r>
              <a:rPr lang="en-US" sz="3600" b="1" u="sng" dirty="0">
                <a:solidFill>
                  <a:schemeClr val="tx2"/>
                </a:solidFill>
                <a:effectLst>
                  <a:outerShdw blurRad="38100" dist="38100" dir="2700000" algn="tl">
                    <a:srgbClr val="000000"/>
                  </a:outerShdw>
                </a:effectLst>
                <a:latin typeface="+mn-lt"/>
              </a:rPr>
              <a:t>incidence</a:t>
            </a:r>
            <a:r>
              <a:rPr lang="en-US" sz="3600" b="1" u="sng" dirty="0" smtClean="0">
                <a:solidFill>
                  <a:schemeClr val="tx2"/>
                </a:solidFill>
                <a:effectLst>
                  <a:outerShdw blurRad="38100" dist="38100" dir="2700000" algn="tl">
                    <a:srgbClr val="000000"/>
                  </a:outerShdw>
                </a:effectLst>
                <a:latin typeface="+mn-lt"/>
              </a:rPr>
              <a:t>)</a:t>
            </a:r>
            <a:endParaRPr lang="el-GR" sz="3600" b="1" u="sng" dirty="0" smtClean="0">
              <a:solidFill>
                <a:schemeClr val="tx2"/>
              </a:solidFill>
              <a:effectLst>
                <a:outerShdw blurRad="38100" dist="38100" dir="2700000" algn="tl">
                  <a:srgbClr val="000000"/>
                </a:outerShdw>
              </a:effectLst>
              <a:latin typeface="+mn-lt"/>
            </a:endParaRPr>
          </a:p>
          <a:p>
            <a:pPr algn="ctr" eaLnBrk="1" hangingPunct="1">
              <a:defRPr/>
            </a:pPr>
            <a:endParaRPr lang="el-GR" sz="3600" u="sng" dirty="0">
              <a:solidFill>
                <a:schemeClr val="tx2"/>
              </a:solidFill>
              <a:effectLst>
                <a:outerShdw blurRad="38100" dist="38100" dir="2700000" algn="tl">
                  <a:srgbClr val="000000"/>
                </a:outerShdw>
              </a:effectLst>
              <a:latin typeface="+mn-lt"/>
            </a:endParaRPr>
          </a:p>
          <a:p>
            <a:pPr algn="ctr" eaLnBrk="1" hangingPunct="1">
              <a:defRPr/>
            </a:pPr>
            <a:r>
              <a:rPr lang="en-US" sz="3600" b="1" u="sng" dirty="0" smtClean="0">
                <a:solidFill>
                  <a:schemeClr val="tx2"/>
                </a:solidFill>
                <a:effectLst>
                  <a:outerShdw blurRad="38100" dist="38100" dir="2700000" algn="tl">
                    <a:srgbClr val="000000"/>
                  </a:outerShdw>
                </a:effectLst>
                <a:latin typeface="+mn-lt"/>
              </a:rPr>
              <a:t>2.</a:t>
            </a:r>
            <a:r>
              <a:rPr lang="el-GR" sz="3600" b="1" u="sng" dirty="0" err="1" smtClean="0">
                <a:solidFill>
                  <a:schemeClr val="tx2"/>
                </a:solidFill>
                <a:effectLst>
                  <a:outerShdw blurRad="38100" dist="38100" dir="2700000" algn="tl">
                    <a:srgbClr val="000000"/>
                  </a:outerShdw>
                </a:effectLst>
                <a:latin typeface="+mn-lt"/>
              </a:rPr>
              <a:t>Επιπολασμός</a:t>
            </a:r>
            <a:r>
              <a:rPr lang="en-US" sz="3600" b="1" u="sng" dirty="0">
                <a:solidFill>
                  <a:schemeClr val="tx2"/>
                </a:solidFill>
                <a:effectLst>
                  <a:outerShdw blurRad="38100" dist="38100" dir="2700000" algn="tl">
                    <a:srgbClr val="000000"/>
                  </a:outerShdw>
                </a:effectLst>
                <a:latin typeface="+mn-lt"/>
              </a:rPr>
              <a:t> </a:t>
            </a:r>
            <a:r>
              <a:rPr lang="el-GR" sz="3600" b="1" u="sng" dirty="0" smtClean="0">
                <a:solidFill>
                  <a:schemeClr val="tx2"/>
                </a:solidFill>
                <a:effectLst>
                  <a:outerShdw blurRad="38100" dist="38100" dir="2700000" algn="tl">
                    <a:srgbClr val="000000"/>
                  </a:outerShdw>
                </a:effectLst>
                <a:latin typeface="+mn-lt"/>
              </a:rPr>
              <a:t>(</a:t>
            </a:r>
            <a:r>
              <a:rPr lang="en-US" sz="3600" b="1" u="sng" dirty="0">
                <a:solidFill>
                  <a:schemeClr val="tx2"/>
                </a:solidFill>
                <a:effectLst>
                  <a:outerShdw blurRad="38100" dist="38100" dir="2700000" algn="tl">
                    <a:srgbClr val="000000"/>
                  </a:outerShdw>
                </a:effectLst>
                <a:latin typeface="+mn-lt"/>
              </a:rPr>
              <a:t>prevalence</a:t>
            </a:r>
            <a:r>
              <a:rPr lang="el-GR" sz="3600" b="1" u="sng" dirty="0">
                <a:solidFill>
                  <a:schemeClr val="tx2"/>
                </a:solidFill>
                <a:effectLst>
                  <a:outerShdw blurRad="38100" dist="38100" dir="2700000" algn="tl">
                    <a:srgbClr val="000000"/>
                  </a:outerShdw>
                </a:effectLst>
                <a:latin typeface="+mn-lt"/>
              </a:rPr>
              <a:t>)</a:t>
            </a:r>
            <a:r>
              <a:rPr lang="en-GB" sz="3600" b="1" u="sng" dirty="0">
                <a:solidFill>
                  <a:schemeClr val="tx2"/>
                </a:solidFill>
                <a:effectLst>
                  <a:outerShdw blurRad="38100" dist="38100" dir="2700000" algn="tl">
                    <a:srgbClr val="000000"/>
                  </a:outerShdw>
                </a:effectLst>
                <a:latin typeface="+mn-lt"/>
              </a:rPr>
              <a:t/>
            </a:r>
            <a:br>
              <a:rPr lang="en-GB" sz="3600" b="1" u="sng" dirty="0">
                <a:solidFill>
                  <a:schemeClr val="tx2"/>
                </a:solidFill>
                <a:effectLst>
                  <a:outerShdw blurRad="38100" dist="38100" dir="2700000" algn="tl">
                    <a:srgbClr val="000000"/>
                  </a:outerShdw>
                </a:effectLst>
                <a:latin typeface="+mn-lt"/>
              </a:rPr>
            </a:br>
            <a:endParaRPr lang="en-GB" sz="3600" dirty="0">
              <a:solidFill>
                <a:srgbClr val="FFFFFF"/>
              </a:solidFill>
              <a:effectLst>
                <a:outerShdw blurRad="38100" dist="38100" dir="2700000" algn="tl">
                  <a:srgbClr val="000000"/>
                </a:outerShdw>
              </a:effectLst>
              <a:latin typeface="+mn-lt"/>
            </a:endParaRPr>
          </a:p>
        </p:txBody>
      </p:sp>
      <p:sp>
        <p:nvSpPr>
          <p:cNvPr id="2" name="Rectangle 1"/>
          <p:cNvSpPr/>
          <p:nvPr/>
        </p:nvSpPr>
        <p:spPr>
          <a:xfrm>
            <a:off x="304800" y="152400"/>
            <a:ext cx="8763000" cy="584200"/>
          </a:xfrm>
          <a:prstGeom prst="rect">
            <a:avLst/>
          </a:prstGeom>
        </p:spPr>
        <p:txBody>
          <a:bodyPr>
            <a:spAutoFit/>
          </a:bodyPr>
          <a:lstStyle/>
          <a:p>
            <a:pPr>
              <a:defRPr/>
            </a:pPr>
            <a:r>
              <a:rPr lang="el-GR" sz="3200" b="1">
                <a:solidFill>
                  <a:srgbClr val="FF6600"/>
                </a:solidFill>
                <a:latin typeface="+mn-lt"/>
              </a:rPr>
              <a:t>Δείκτες μέτρησης συχνότητας νοσημάτων</a:t>
            </a:r>
            <a:endParaRPr lang="el-GR" sz="3200">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2">
      <a:majorFont>
        <a:latin typeface="Comic Sans MS"/>
        <a:ea typeface=""/>
        <a:cs typeface=""/>
      </a:majorFont>
      <a:minorFont>
        <a:latin typeface="Comic Sans MS"/>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649</TotalTime>
  <Words>6014</Words>
  <Application>Microsoft Office PowerPoint</Application>
  <PresentationFormat>Προβολή στην οθόνη (4:3)</PresentationFormat>
  <Paragraphs>931</Paragraphs>
  <Slides>74</Slides>
  <Notes>42</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74</vt:i4>
      </vt:variant>
    </vt:vector>
  </HeadingPairs>
  <TitlesOfParts>
    <vt:vector size="84" baseType="lpstr">
      <vt:lpstr>Arial</vt:lpstr>
      <vt:lpstr>Cambria Math</vt:lpstr>
      <vt:lpstr>Comic Sans MS</vt:lpstr>
      <vt:lpstr>Tahoma</vt:lpstr>
      <vt:lpstr>Times New Roman</vt:lpstr>
      <vt:lpstr>Verdana</vt:lpstr>
      <vt:lpstr>Wingdings</vt:lpstr>
      <vt:lpstr>Wingdings 2</vt:lpstr>
      <vt:lpstr>Aspect</vt:lpstr>
      <vt:lpstr>Equation</vt:lpstr>
      <vt:lpstr>Στατιστικές μέθοδοι στην Επιδημιολογία (Statistical Methods in Epidemiology)  Ακαδ. Έτος 2024-2025</vt:lpstr>
      <vt:lpstr>ΠΕΡΙΕΧΟΜΕΝΑ</vt:lpstr>
      <vt:lpstr>Μαθησιακοί στόχοι</vt:lpstr>
      <vt:lpstr>ΔΙΑΛΕΞΗ 1. Βασικές Έννοιες στην Επιδημιολογία</vt:lpstr>
      <vt:lpstr>Σκοπός επιδημιολογικών μελετών- Ερευνητικά ερωτήματα</vt:lpstr>
      <vt:lpstr>Σκοπός μέτρησης συχνότητας νόσου</vt:lpstr>
      <vt:lpstr>Μέτρηση συχνότητας νοσημάτων</vt:lpstr>
      <vt:lpstr>Μέτρηση Συχνότητας Εμφάνισης Νοσήματος</vt:lpstr>
      <vt:lpstr>Παρουσίαση του PowerPoint</vt:lpstr>
      <vt:lpstr>Επίπτωση</vt:lpstr>
      <vt:lpstr>Δείκτες Επίπτωσης</vt:lpstr>
      <vt:lpstr>Αθροιστική επίπτωση (cumulative incidence, CI)</vt:lpstr>
      <vt:lpstr>Αθροιστική επίπτωση (cumulative incidence, CI)</vt:lpstr>
      <vt:lpstr>Παρουσίαση του PowerPoint</vt:lpstr>
      <vt:lpstr>Παρουσίαση του PowerPoint</vt:lpstr>
      <vt:lpstr>Αθροιστική επίπτωση (cumulative incidence, CI)</vt:lpstr>
      <vt:lpstr>Ρυθμός επίπτωσης (Incidence Rate)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Δείκτες επιπολασμού: Ύπαρξη της νόσου</vt:lpstr>
      <vt:lpstr>Επιπολασμός (prevalence) (Ι):</vt:lpstr>
      <vt:lpstr>Δείκτες επιπολασμού (prevalence) (ΙΙ):</vt:lpstr>
      <vt:lpstr>Eπιπολασμός (ΙΙΙ) </vt:lpstr>
      <vt:lpstr>Επιπολασμός (ΙΙ)</vt:lpstr>
      <vt:lpstr>Παρουσίαση του PowerPoint</vt:lpstr>
      <vt:lpstr>Παρουσίαση του PowerPoint</vt:lpstr>
      <vt:lpstr>Συνοπτικά</vt:lpstr>
      <vt:lpstr>Παρουσίαση του PowerPoint</vt:lpstr>
      <vt:lpstr>Prevalence vs. Incidence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Αποτελέσματα μελέτης – 2x2 πίνακας</vt:lpstr>
      <vt:lpstr>Παράδειγμα – Six Cities Study: Παρακολούθηση – 1975 - 1991</vt:lpstr>
      <vt:lpstr>Παράδειγμα – Six Cities Study</vt:lpstr>
      <vt:lpstr>Παρουσίαση του PowerPoint</vt:lpstr>
      <vt:lpstr>Παρουσίαση του PowerPoint</vt:lpstr>
      <vt:lpstr>Παρουσίαση του PowerPoint</vt:lpstr>
      <vt:lpstr>Παράδειγμα – Six Cities Study</vt:lpstr>
      <vt:lpstr>Παρουσίαση του PowerPoint</vt:lpstr>
      <vt:lpstr>Παρουσίαση του PowerPoint</vt:lpstr>
      <vt:lpstr>Παράδειγμα – Six Cities Study</vt:lpstr>
      <vt:lpstr>Παρουσίαση του PowerPoint</vt:lpstr>
      <vt:lpstr>Παράδειγμα – Six Cities Study</vt:lpstr>
      <vt:lpstr>Παρουσίαση του PowerPoint</vt:lpstr>
      <vt:lpstr>Παράδειγμα – Six Cities Study</vt:lpstr>
      <vt:lpstr>Δείκτες σχετικού κινδύνου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Παράδειγμα – Θνησιμότητα σε Alaska &amp; Florida το 2003</vt:lpstr>
      <vt:lpstr>Παράδειγμα – Ειδικοί κατά ηλικία δείκτες θνησιμότητας σε Alaska &amp; Florida το 2003</vt:lpstr>
      <vt:lpstr>Παρουσίαση του PowerPoint</vt:lpstr>
      <vt:lpstr>Αξιολόγηση μίας επιδημιολογικής μελέτης: Συστηματικά σφάλματα, συγχυτικοί παράγοντες, τυχαία σφάλματα. </vt:lpstr>
      <vt:lpstr>Εισαγωγή</vt:lpstr>
      <vt:lpstr>Παρουσίαση του PowerPoint</vt:lpstr>
      <vt:lpstr>“Τυχαίο σφάλμα”</vt:lpstr>
      <vt:lpstr>Το τυχαίο σφάλμα αποτελεί πρόβλημα αλλά…</vt:lpstr>
      <vt:lpstr>Συστηματικό σφάλμα (Bias): Ορισμός</vt:lpstr>
      <vt:lpstr>Συστηματικό σφάλμα (ΣΣ): Μέγεθος</vt:lpstr>
      <vt:lpstr>Κατεύθυνση του συστηματικού σφάλματος</vt:lpstr>
      <vt:lpstr>Αντίθετα από τα τυχαία σφάλματα, τα ΣΣ…</vt:lpstr>
      <vt:lpstr>Σφάλματα </vt:lpstr>
      <vt:lpstr>Παρουσίαση του PowerPoint</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Hoda Anton-Culver</dc:creator>
  <cp:lastModifiedBy>HHF-GUEST</cp:lastModifiedBy>
  <cp:revision>69</cp:revision>
  <cp:lastPrinted>2020-10-05T07:37:40Z</cp:lastPrinted>
  <dcterms:created xsi:type="dcterms:W3CDTF">2003-05-13T00:06:14Z</dcterms:created>
  <dcterms:modified xsi:type="dcterms:W3CDTF">2024-10-08T12:00:58Z</dcterms:modified>
</cp:coreProperties>
</file>