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51"/>
  </p:notesMasterIdLst>
  <p:handoutMasterIdLst>
    <p:handoutMasterId r:id="rId52"/>
  </p:handoutMasterIdLst>
  <p:sldIdLst>
    <p:sldId id="257" r:id="rId2"/>
    <p:sldId id="258" r:id="rId3"/>
    <p:sldId id="341" r:id="rId4"/>
    <p:sldId id="350" r:id="rId5"/>
    <p:sldId id="351" r:id="rId6"/>
    <p:sldId id="352" r:id="rId7"/>
    <p:sldId id="354" r:id="rId8"/>
    <p:sldId id="355" r:id="rId9"/>
    <p:sldId id="356" r:id="rId10"/>
    <p:sldId id="357" r:id="rId11"/>
    <p:sldId id="358" r:id="rId12"/>
    <p:sldId id="317" r:id="rId13"/>
    <p:sldId id="353" r:id="rId14"/>
    <p:sldId id="318" r:id="rId15"/>
    <p:sldId id="319" r:id="rId16"/>
    <p:sldId id="320" r:id="rId17"/>
    <p:sldId id="321" r:id="rId18"/>
    <p:sldId id="322" r:id="rId19"/>
    <p:sldId id="323" r:id="rId20"/>
    <p:sldId id="324" r:id="rId21"/>
    <p:sldId id="325" r:id="rId22"/>
    <p:sldId id="326" r:id="rId23"/>
    <p:sldId id="348" r:id="rId24"/>
    <p:sldId id="327" r:id="rId25"/>
    <p:sldId id="337" r:id="rId26"/>
    <p:sldId id="349" r:id="rId27"/>
    <p:sldId id="330" r:id="rId28"/>
    <p:sldId id="331" r:id="rId29"/>
    <p:sldId id="332" r:id="rId30"/>
    <p:sldId id="333" r:id="rId31"/>
    <p:sldId id="269" r:id="rId32"/>
    <p:sldId id="308" r:id="rId33"/>
    <p:sldId id="270" r:id="rId34"/>
    <p:sldId id="271" r:id="rId35"/>
    <p:sldId id="309" r:id="rId36"/>
    <p:sldId id="329" r:id="rId37"/>
    <p:sldId id="359" r:id="rId38"/>
    <p:sldId id="342" r:id="rId39"/>
    <p:sldId id="343" r:id="rId40"/>
    <p:sldId id="344" r:id="rId41"/>
    <p:sldId id="345" r:id="rId42"/>
    <p:sldId id="334" r:id="rId43"/>
    <p:sldId id="335" r:id="rId44"/>
    <p:sldId id="336" r:id="rId45"/>
    <p:sldId id="338" r:id="rId46"/>
    <p:sldId id="339" r:id="rId47"/>
    <p:sldId id="347" r:id="rId48"/>
    <p:sldId id="265" r:id="rId49"/>
    <p:sldId id="266" r:id="rId50"/>
  </p:sldIdLst>
  <p:sldSz cx="9144000" cy="6858000" type="screen4x3"/>
  <p:notesSz cx="9601200" cy="73152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3091" autoAdjust="0"/>
  </p:normalViewPr>
  <p:slideViewPr>
    <p:cSldViewPr>
      <p:cViewPr varScale="1">
        <p:scale>
          <a:sx n="68" d="100"/>
          <a:sy n="68" d="100"/>
        </p:scale>
        <p:origin x="1452"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_rels/viewProps.xml.rels><?xml version="1.0" encoding="UTF-8" standalone="yes"?>
<Relationships xmlns="http://schemas.openxmlformats.org/package/2006/relationships"><Relationship Id="rId1" Type="http://schemas.openxmlformats.org/officeDocument/2006/relationships/slide" Target="slides/slide4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160520" cy="36576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5438459" y="0"/>
            <a:ext cx="4160520" cy="365760"/>
          </a:xfrm>
          <a:prstGeom prst="rect">
            <a:avLst/>
          </a:prstGeom>
        </p:spPr>
        <p:txBody>
          <a:bodyPr vert="horz" lIns="91440" tIns="45720" rIns="91440" bIns="45720" rtlCol="0"/>
          <a:lstStyle>
            <a:lvl1pPr algn="r">
              <a:defRPr sz="1200"/>
            </a:lvl1pPr>
          </a:lstStyle>
          <a:p>
            <a:fld id="{35361B43-B313-4B89-800A-DB8F6DF3AC0E}" type="datetimeFigureOut">
              <a:rPr lang="el-GR" smtClean="0"/>
              <a:pPr/>
              <a:t>15/10/2024</a:t>
            </a:fld>
            <a:endParaRPr lang="el-GR"/>
          </a:p>
        </p:txBody>
      </p:sp>
      <p:sp>
        <p:nvSpPr>
          <p:cNvPr id="4" name="Footer Placeholder 3"/>
          <p:cNvSpPr>
            <a:spLocks noGrp="1"/>
          </p:cNvSpPr>
          <p:nvPr>
            <p:ph type="ftr" sz="quarter" idx="2"/>
          </p:nvPr>
        </p:nvSpPr>
        <p:spPr>
          <a:xfrm>
            <a:off x="1" y="6948171"/>
            <a:ext cx="4160520" cy="36576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5438459" y="6948171"/>
            <a:ext cx="4160520" cy="365760"/>
          </a:xfrm>
          <a:prstGeom prst="rect">
            <a:avLst/>
          </a:prstGeom>
        </p:spPr>
        <p:txBody>
          <a:bodyPr vert="horz" lIns="91440" tIns="45720" rIns="91440" bIns="45720" rtlCol="0" anchor="b"/>
          <a:lstStyle>
            <a:lvl1pPr algn="r">
              <a:defRPr sz="1200"/>
            </a:lvl1pPr>
          </a:lstStyle>
          <a:p>
            <a:fld id="{832446B2-AD05-435D-ACDE-AA6D32E0ED4D}" type="slidenum">
              <a:rPr lang="el-GR" smtClean="0"/>
              <a:pPr/>
              <a:t>‹#›</a:t>
            </a:fld>
            <a:endParaRPr lang="el-GR"/>
          </a:p>
        </p:txBody>
      </p:sp>
    </p:spTree>
    <p:extLst>
      <p:ext uri="{BB962C8B-B14F-4D97-AF65-F5344CB8AC3E}">
        <p14:creationId xmlns:p14="http://schemas.microsoft.com/office/powerpoint/2010/main" val="2175335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160520" cy="36576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5438459" y="0"/>
            <a:ext cx="4160520" cy="365760"/>
          </a:xfrm>
          <a:prstGeom prst="rect">
            <a:avLst/>
          </a:prstGeom>
        </p:spPr>
        <p:txBody>
          <a:bodyPr vert="horz" lIns="91440" tIns="45720" rIns="91440" bIns="45720" rtlCol="0"/>
          <a:lstStyle>
            <a:lvl1pPr algn="r">
              <a:defRPr sz="1200"/>
            </a:lvl1pPr>
          </a:lstStyle>
          <a:p>
            <a:fld id="{71ED8D54-3EF1-4021-9DD5-22B0DD4C64F9}" type="datetimeFigureOut">
              <a:rPr lang="el-GR" smtClean="0"/>
              <a:pPr/>
              <a:t>15/10/2024</a:t>
            </a:fld>
            <a:endParaRPr lang="el-GR"/>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1" y="6948171"/>
            <a:ext cx="4160520" cy="36576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1440" tIns="45720" rIns="91440" bIns="45720" rtlCol="0" anchor="b"/>
          <a:lstStyle>
            <a:lvl1pPr algn="r">
              <a:defRPr sz="1200"/>
            </a:lvl1pPr>
          </a:lstStyle>
          <a:p>
            <a:fld id="{FDE27B57-51FB-44C0-8083-D0F9204FCEA0}" type="slidenum">
              <a:rPr lang="el-GR" smtClean="0"/>
              <a:pPr/>
              <a:t>‹#›</a:t>
            </a:fld>
            <a:endParaRPr lang="el-GR"/>
          </a:p>
        </p:txBody>
      </p:sp>
    </p:spTree>
    <p:extLst>
      <p:ext uri="{BB962C8B-B14F-4D97-AF65-F5344CB8AC3E}">
        <p14:creationId xmlns:p14="http://schemas.microsoft.com/office/powerpoint/2010/main" val="2029043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842" indent="-285708">
              <a:defRPr>
                <a:solidFill>
                  <a:schemeClr val="tx1"/>
                </a:solidFill>
                <a:latin typeface="Arial" charset="0"/>
              </a:defRPr>
            </a:lvl2pPr>
            <a:lvl3pPr marL="1142833" indent="-228567">
              <a:defRPr>
                <a:solidFill>
                  <a:schemeClr val="tx1"/>
                </a:solidFill>
                <a:latin typeface="Arial" charset="0"/>
              </a:defRPr>
            </a:lvl3pPr>
            <a:lvl4pPr marL="1599966" indent="-228567">
              <a:defRPr>
                <a:solidFill>
                  <a:schemeClr val="tx1"/>
                </a:solidFill>
                <a:latin typeface="Arial" charset="0"/>
              </a:defRPr>
            </a:lvl4pPr>
            <a:lvl5pPr marL="2057099" indent="-228567">
              <a:defRPr>
                <a:solidFill>
                  <a:schemeClr val="tx1"/>
                </a:solidFill>
                <a:latin typeface="Arial" charset="0"/>
              </a:defRPr>
            </a:lvl5pPr>
            <a:lvl6pPr marL="2514232" indent="-228567" eaLnBrk="0" fontAlgn="base" hangingPunct="0">
              <a:spcBef>
                <a:spcPct val="0"/>
              </a:spcBef>
              <a:spcAft>
                <a:spcPct val="0"/>
              </a:spcAft>
              <a:defRPr>
                <a:solidFill>
                  <a:schemeClr val="tx1"/>
                </a:solidFill>
                <a:latin typeface="Arial" charset="0"/>
              </a:defRPr>
            </a:lvl6pPr>
            <a:lvl7pPr marL="2971365" indent="-228567" eaLnBrk="0" fontAlgn="base" hangingPunct="0">
              <a:spcBef>
                <a:spcPct val="0"/>
              </a:spcBef>
              <a:spcAft>
                <a:spcPct val="0"/>
              </a:spcAft>
              <a:defRPr>
                <a:solidFill>
                  <a:schemeClr val="tx1"/>
                </a:solidFill>
                <a:latin typeface="Arial" charset="0"/>
              </a:defRPr>
            </a:lvl7pPr>
            <a:lvl8pPr marL="3428497" indent="-228567" eaLnBrk="0" fontAlgn="base" hangingPunct="0">
              <a:spcBef>
                <a:spcPct val="0"/>
              </a:spcBef>
              <a:spcAft>
                <a:spcPct val="0"/>
              </a:spcAft>
              <a:defRPr>
                <a:solidFill>
                  <a:schemeClr val="tx1"/>
                </a:solidFill>
                <a:latin typeface="Arial" charset="0"/>
              </a:defRPr>
            </a:lvl8pPr>
            <a:lvl9pPr marL="3885630" indent="-228567" eaLnBrk="0" fontAlgn="base" hangingPunct="0">
              <a:spcBef>
                <a:spcPct val="0"/>
              </a:spcBef>
              <a:spcAft>
                <a:spcPct val="0"/>
              </a:spcAft>
              <a:defRPr>
                <a:solidFill>
                  <a:schemeClr val="tx1"/>
                </a:solidFill>
                <a:latin typeface="Arial" charset="0"/>
              </a:defRPr>
            </a:lvl9pPr>
          </a:lstStyle>
          <a:p>
            <a:fld id="{B49A5CD0-35ED-4EE2-9494-C8B96EB50083}" type="slidenum">
              <a:rPr lang="en-US" smtClean="0">
                <a:latin typeface="Times New Roman" pitchFamily="18" charset="0"/>
              </a:rPr>
              <a:pPr/>
              <a:t>6</a:t>
            </a:fld>
            <a:endParaRPr lang="en-US">
              <a:latin typeface="Times New Roman" pitchFamily="18"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dirty="0" smtClean="0"/>
              <a:t>Εξαρτάται </a:t>
            </a:r>
            <a:r>
              <a:rPr lang="el-GR" dirty="0"/>
              <a:t>από την κατά ηλικία σύνθεση του πληθυσμού – πληθυσμός νέων – μεγάλη θνησιμότητα, πληθυσμός ηλικιωμένων – θνησιμότητα μικρή.</a:t>
            </a:r>
          </a:p>
          <a:p>
            <a:endParaRPr lang="el-GR" dirty="0"/>
          </a:p>
          <a:p>
            <a:r>
              <a:rPr lang="el-GR" dirty="0"/>
              <a:t>Σύγκριση δεικτών θνησιμότητας </a:t>
            </a:r>
            <a:r>
              <a:rPr lang="el-GR" u="sng" dirty="0"/>
              <a:t>&gt;</a:t>
            </a:r>
            <a:r>
              <a:rPr lang="el-GR" dirty="0"/>
              <a:t> 2 πληθυσμών  πρέπει οι πληθυσμοί αυτοί να έχουν όμοια σύνθεση κατά ηλικία.  Αν δεν έχουν πρέπει να γίνουν χωριστές συγκρίσεις μεταξύ των ειδικών κατά ηλικία δεικτών θνησιμότητας των πληθυσμών … πολλαπλές συγκρίσεις</a:t>
            </a:r>
          </a:p>
        </p:txBody>
      </p:sp>
    </p:spTree>
    <p:extLst>
      <p:ext uri="{BB962C8B-B14F-4D97-AF65-F5344CB8AC3E}">
        <p14:creationId xmlns:p14="http://schemas.microsoft.com/office/powerpoint/2010/main" val="2372605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dirty="0" smtClean="0"/>
              <a:t>Μελέτη</a:t>
            </a:r>
            <a:r>
              <a:rPr lang="el-GR" baseline="0" dirty="0" smtClean="0"/>
              <a:t> για την επίδραση της πρόσληψης λιπαρών από τη διατροφή στην επίπτωση των καρδιαγγειακών νοσημάτων και επίπεδα χοληστερόλης</a:t>
            </a:r>
            <a:endParaRPr lang="el-GR" dirty="0" smtClean="0"/>
          </a:p>
        </p:txBody>
      </p:sp>
    </p:spTree>
    <p:extLst>
      <p:ext uri="{BB962C8B-B14F-4D97-AF65-F5344CB8AC3E}">
        <p14:creationId xmlns:p14="http://schemas.microsoft.com/office/powerpoint/2010/main" val="2977423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Είναι η ηλικία συγχυτικός</a:t>
            </a:r>
            <a:r>
              <a:rPr lang="el-GR" baseline="0" dirty="0" smtClean="0"/>
              <a:t> παράγοντας για τη σχέση διαβήτη και άνοιας</a:t>
            </a:r>
            <a:endParaRPr lang="el-GR" dirty="0"/>
          </a:p>
        </p:txBody>
      </p:sp>
      <p:sp>
        <p:nvSpPr>
          <p:cNvPr id="4" name="Slide Number Placeholder 3"/>
          <p:cNvSpPr>
            <a:spLocks noGrp="1"/>
          </p:cNvSpPr>
          <p:nvPr>
            <p:ph type="sldNum" sz="quarter" idx="10"/>
          </p:nvPr>
        </p:nvSpPr>
        <p:spPr/>
        <p:txBody>
          <a:bodyPr/>
          <a:lstStyle/>
          <a:p>
            <a:pPr>
              <a:defRPr/>
            </a:pPr>
            <a:fld id="{654EC44C-8E41-40C4-9634-110B4E9503B2}" type="slidenum">
              <a:rPr lang="el-GR" smtClean="0">
                <a:solidFill>
                  <a:prstClr val="black"/>
                </a:solidFill>
              </a:rPr>
              <a:pPr>
                <a:defRPr/>
              </a:pPr>
              <a:t>22</a:t>
            </a:fld>
            <a:endParaRPr lang="el-GR">
              <a:solidFill>
                <a:prstClr val="black"/>
              </a:solidFill>
            </a:endParaRPr>
          </a:p>
        </p:txBody>
      </p:sp>
    </p:spTree>
    <p:extLst>
      <p:ext uri="{BB962C8B-B14F-4D97-AF65-F5344CB8AC3E}">
        <p14:creationId xmlns:p14="http://schemas.microsoft.com/office/powerpoint/2010/main" val="3357939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Είναι η ηλικία συγχυτικός</a:t>
            </a:r>
            <a:r>
              <a:rPr lang="el-GR" baseline="0" dirty="0" smtClean="0"/>
              <a:t> παράγοντας για τη σχέση διαβήτη και άνοιας</a:t>
            </a:r>
            <a:endParaRPr lang="el-GR" dirty="0"/>
          </a:p>
        </p:txBody>
      </p:sp>
      <p:sp>
        <p:nvSpPr>
          <p:cNvPr id="4" name="Slide Number Placeholder 3"/>
          <p:cNvSpPr>
            <a:spLocks noGrp="1"/>
          </p:cNvSpPr>
          <p:nvPr>
            <p:ph type="sldNum" sz="quarter" idx="10"/>
          </p:nvPr>
        </p:nvSpPr>
        <p:spPr/>
        <p:txBody>
          <a:bodyPr/>
          <a:lstStyle/>
          <a:p>
            <a:pPr>
              <a:defRPr/>
            </a:pPr>
            <a:fld id="{654EC44C-8E41-40C4-9634-110B4E9503B2}" type="slidenum">
              <a:rPr lang="el-GR" smtClean="0">
                <a:solidFill>
                  <a:prstClr val="black"/>
                </a:solidFill>
              </a:rPr>
              <a:pPr>
                <a:defRPr/>
              </a:pPr>
              <a:t>23</a:t>
            </a:fld>
            <a:endParaRPr lang="el-GR">
              <a:solidFill>
                <a:prstClr val="black"/>
              </a:solidFill>
            </a:endParaRPr>
          </a:p>
        </p:txBody>
      </p:sp>
    </p:spTree>
    <p:extLst>
      <p:ext uri="{BB962C8B-B14F-4D97-AF65-F5344CB8AC3E}">
        <p14:creationId xmlns:p14="http://schemas.microsoft.com/office/powerpoint/2010/main" val="4084429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Σχετίζεται η ηλικία με το διαβήτη?</a:t>
            </a:r>
            <a:endParaRPr lang="en-US" dirty="0"/>
          </a:p>
        </p:txBody>
      </p:sp>
      <p:sp>
        <p:nvSpPr>
          <p:cNvPr id="4" name="Θέση αριθμού διαφάνειας 3"/>
          <p:cNvSpPr>
            <a:spLocks noGrp="1"/>
          </p:cNvSpPr>
          <p:nvPr>
            <p:ph type="sldNum" sz="quarter" idx="10"/>
          </p:nvPr>
        </p:nvSpPr>
        <p:spPr/>
        <p:txBody>
          <a:bodyPr/>
          <a:lstStyle/>
          <a:p>
            <a:fld id="{FDE27B57-51FB-44C0-8083-D0F9204FCEA0}" type="slidenum">
              <a:rPr lang="el-GR" smtClean="0"/>
              <a:pPr/>
              <a:t>24</a:t>
            </a:fld>
            <a:endParaRPr lang="el-GR"/>
          </a:p>
        </p:txBody>
      </p:sp>
    </p:spTree>
    <p:extLst>
      <p:ext uri="{BB962C8B-B14F-4D97-AF65-F5344CB8AC3E}">
        <p14:creationId xmlns:p14="http://schemas.microsoft.com/office/powerpoint/2010/main" val="2790454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FDE27B57-51FB-44C0-8083-D0F9204FCEA0}" type="slidenum">
              <a:rPr lang="el-GR" smtClean="0"/>
              <a:pPr/>
              <a:t>30</a:t>
            </a:fld>
            <a:endParaRPr lang="el-GR"/>
          </a:p>
        </p:txBody>
      </p:sp>
    </p:spTree>
    <p:extLst>
      <p:ext uri="{BB962C8B-B14F-4D97-AF65-F5344CB8AC3E}">
        <p14:creationId xmlns:p14="http://schemas.microsoft.com/office/powerpoint/2010/main" val="12872029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smtClean="0"/>
              <a:t>Test for effect modification= Test of</a:t>
            </a:r>
            <a:r>
              <a:rPr lang="en-US" baseline="0" dirty="0" smtClean="0"/>
              <a:t> homogeneity</a:t>
            </a:r>
            <a:endParaRPr lang="en-US" dirty="0"/>
          </a:p>
        </p:txBody>
      </p:sp>
      <p:sp>
        <p:nvSpPr>
          <p:cNvPr id="4" name="Θέση αριθμού διαφάνειας 3"/>
          <p:cNvSpPr>
            <a:spLocks noGrp="1"/>
          </p:cNvSpPr>
          <p:nvPr>
            <p:ph type="sldNum" sz="quarter" idx="10"/>
          </p:nvPr>
        </p:nvSpPr>
        <p:spPr/>
        <p:txBody>
          <a:bodyPr/>
          <a:lstStyle/>
          <a:p>
            <a:fld id="{FDE27B57-51FB-44C0-8083-D0F9204FCEA0}" type="slidenum">
              <a:rPr lang="el-GR" smtClean="0"/>
              <a:pPr/>
              <a:t>32</a:t>
            </a:fld>
            <a:endParaRPr lang="el-GR"/>
          </a:p>
        </p:txBody>
      </p:sp>
    </p:spTree>
    <p:extLst>
      <p:ext uri="{BB962C8B-B14F-4D97-AF65-F5344CB8AC3E}">
        <p14:creationId xmlns:p14="http://schemas.microsoft.com/office/powerpoint/2010/main" val="1418736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EFD7DC56-2E18-43EF-8772-AF97E85F6E71}" type="slidenum">
              <a:rPr lang="en-GB" b="0">
                <a:solidFill>
                  <a:prstClr val="black"/>
                </a:solidFill>
                <a:latin typeface="Arial" pitchFamily="34" charset="0"/>
              </a:rPr>
              <a:pPr eaLnBrk="1" hangingPunct="1"/>
              <a:t>42</a:t>
            </a:fld>
            <a:endParaRPr lang="en-GB" b="0" dirty="0">
              <a:solidFill>
                <a:prstClr val="black"/>
              </a:solidFill>
              <a:latin typeface="Arial" pitchFamily="3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1280161" y="3474720"/>
            <a:ext cx="7040880" cy="3291840"/>
          </a:xfrm>
          <a:noFill/>
        </p:spPr>
        <p:txBody>
          <a:bodyPr/>
          <a:lstStyle/>
          <a:p>
            <a:pPr marL="228600" indent="-228600" eaLnBrk="1" hangingPunct="1"/>
            <a:endParaRPr lang="en-US" sz="1400" dirty="0" smtClean="0"/>
          </a:p>
        </p:txBody>
      </p:sp>
    </p:spTree>
    <p:extLst>
      <p:ext uri="{BB962C8B-B14F-4D97-AF65-F5344CB8AC3E}">
        <p14:creationId xmlns:p14="http://schemas.microsoft.com/office/powerpoint/2010/main" val="16337354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Προϋπόθεση για να πάρουμε το</a:t>
            </a:r>
            <a:r>
              <a:rPr lang="el-GR" baseline="0" dirty="0" smtClean="0"/>
              <a:t> </a:t>
            </a:r>
            <a:r>
              <a:rPr lang="en-US" baseline="0" dirty="0" smtClean="0"/>
              <a:t>average </a:t>
            </a:r>
            <a:r>
              <a:rPr lang="el-GR" baseline="0" dirty="0" smtClean="0"/>
              <a:t>ως εκτίμηση: να μην υπάρχει ετερογένεια μεταξύ των </a:t>
            </a:r>
            <a:r>
              <a:rPr lang="en-US" baseline="0" dirty="0" smtClean="0"/>
              <a:t>RRk,k-1</a:t>
            </a:r>
            <a:r>
              <a:rPr lang="el-GR" baseline="0" dirty="0" smtClean="0"/>
              <a:t>, δηλαδή να μπορούμε να υποθέσουμε εύλογα ότι η επίδραση της μετάβασης από οποιαδήποτε επίπεδο του παράγοντα κινδύνου στο επόμενο είναι η ίδια.</a:t>
            </a:r>
            <a:endParaRPr lang="el-GR" dirty="0"/>
          </a:p>
        </p:txBody>
      </p:sp>
      <p:sp>
        <p:nvSpPr>
          <p:cNvPr id="4" name="Slide Number Placeholder 3"/>
          <p:cNvSpPr>
            <a:spLocks noGrp="1"/>
          </p:cNvSpPr>
          <p:nvPr>
            <p:ph type="sldNum" sz="quarter" idx="10"/>
          </p:nvPr>
        </p:nvSpPr>
        <p:spPr/>
        <p:txBody>
          <a:bodyPr/>
          <a:lstStyle/>
          <a:p>
            <a:fld id="{FDE27B57-51FB-44C0-8083-D0F9204FCEA0}" type="slidenum">
              <a:rPr lang="el-GR" smtClean="0"/>
              <a:pPr/>
              <a:t>46</a:t>
            </a:fld>
            <a:endParaRPr lang="el-GR"/>
          </a:p>
        </p:txBody>
      </p:sp>
    </p:spTree>
    <p:extLst>
      <p:ext uri="{BB962C8B-B14F-4D97-AF65-F5344CB8AC3E}">
        <p14:creationId xmlns:p14="http://schemas.microsoft.com/office/powerpoint/2010/main" val="1928012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FDE27B57-51FB-44C0-8083-D0F9204FCEA0}" type="slidenum">
              <a:rPr lang="el-GR" smtClean="0"/>
              <a:pPr/>
              <a:t>47</a:t>
            </a:fld>
            <a:endParaRPr lang="el-GR"/>
          </a:p>
        </p:txBody>
      </p:sp>
    </p:spTree>
    <p:extLst>
      <p:ext uri="{BB962C8B-B14F-4D97-AF65-F5344CB8AC3E}">
        <p14:creationId xmlns:p14="http://schemas.microsoft.com/office/powerpoint/2010/main" val="14517987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smtClean="0"/>
              <a:t>Test</a:t>
            </a:r>
            <a:r>
              <a:rPr lang="en-US" baseline="0" dirty="0" smtClean="0"/>
              <a:t> </a:t>
            </a:r>
            <a:r>
              <a:rPr lang="el-GR" baseline="0" dirty="0" smtClean="0"/>
              <a:t>ομοιογένειας</a:t>
            </a:r>
          </a:p>
          <a:p>
            <a:r>
              <a:rPr lang="el-GR" baseline="0" dirty="0" smtClean="0"/>
              <a:t>Η0: όλα τα </a:t>
            </a:r>
            <a:r>
              <a:rPr lang="en-US" baseline="0" dirty="0" smtClean="0"/>
              <a:t>rates </a:t>
            </a:r>
            <a:r>
              <a:rPr lang="el-GR" baseline="0" dirty="0" smtClean="0"/>
              <a:t>ίσα</a:t>
            </a:r>
          </a:p>
          <a:p>
            <a:r>
              <a:rPr lang="el-GR" baseline="0" dirty="0" smtClean="0"/>
              <a:t>Η1: κάποιο/α διαφορετικά</a:t>
            </a:r>
          </a:p>
          <a:p>
            <a:r>
              <a:rPr lang="el-GR" baseline="0" dirty="0" smtClean="0"/>
              <a:t>Αν απορριφθεί η μηδενική, δεν μπορούμε να θεωρήσουμε κοινή επίδραση για μεταβολή από επίπεδο σε επίπεδο.</a:t>
            </a:r>
          </a:p>
          <a:p>
            <a:pPr marL="0" marR="0" lvl="0" indent="0" algn="l" defTabSz="914400" rtl="0" eaLnBrk="1" fontAlgn="auto" latinLnBrk="0" hangingPunct="1">
              <a:lnSpc>
                <a:spcPct val="100000"/>
              </a:lnSpc>
              <a:spcBef>
                <a:spcPts val="0"/>
              </a:spcBef>
              <a:spcAft>
                <a:spcPts val="0"/>
              </a:spcAft>
              <a:buClrTx/>
              <a:buSzTx/>
              <a:buFontTx/>
              <a:buNone/>
              <a:tabLst/>
              <a:defRPr/>
            </a:pPr>
            <a:r>
              <a:rPr lang="el-GR" baseline="0" dirty="0" smtClean="0"/>
              <a:t>Αν δεν απορριφθεί η μηδενική, μπορούμε να θεωρήσουμε κοινή επίδραση για μεταβολή από επίπεδο σε επίπεδο και να προχωρήσουμε σε έλεγχο για γραμμική τάση</a:t>
            </a:r>
          </a:p>
          <a:p>
            <a:endParaRPr lang="en-US" dirty="0"/>
          </a:p>
        </p:txBody>
      </p:sp>
      <p:sp>
        <p:nvSpPr>
          <p:cNvPr id="4" name="Θέση αριθμού διαφάνειας 3"/>
          <p:cNvSpPr>
            <a:spLocks noGrp="1"/>
          </p:cNvSpPr>
          <p:nvPr>
            <p:ph type="sldNum" sz="quarter" idx="10"/>
          </p:nvPr>
        </p:nvSpPr>
        <p:spPr/>
        <p:txBody>
          <a:bodyPr/>
          <a:lstStyle/>
          <a:p>
            <a:fld id="{FDE27B57-51FB-44C0-8083-D0F9204FCEA0}" type="slidenum">
              <a:rPr lang="el-GR" smtClean="0"/>
              <a:pPr/>
              <a:t>48</a:t>
            </a:fld>
            <a:endParaRPr lang="el-GR"/>
          </a:p>
        </p:txBody>
      </p:sp>
    </p:spTree>
    <p:extLst>
      <p:ext uri="{BB962C8B-B14F-4D97-AF65-F5344CB8AC3E}">
        <p14:creationId xmlns:p14="http://schemas.microsoft.com/office/powerpoint/2010/main" val="1531405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extLst>
      <p:ext uri="{BB962C8B-B14F-4D97-AF65-F5344CB8AC3E}">
        <p14:creationId xmlns:p14="http://schemas.microsoft.com/office/powerpoint/2010/main" val="2638942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extLst>
      <p:ext uri="{BB962C8B-B14F-4D97-AF65-F5344CB8AC3E}">
        <p14:creationId xmlns:p14="http://schemas.microsoft.com/office/powerpoint/2010/main" val="42699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endParaRPr lang="en-US" sz="2810" dirty="0">
              <a:latin typeface="Albany" pitchFamily="18"/>
              <a:cs typeface="Tahoma" pitchFamily="2"/>
            </a:endParaRPr>
          </a:p>
        </p:txBody>
      </p:sp>
    </p:spTree>
    <p:extLst>
      <p:ext uri="{BB962C8B-B14F-4D97-AF65-F5344CB8AC3E}">
        <p14:creationId xmlns:p14="http://schemas.microsoft.com/office/powerpoint/2010/main" val="1084795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el-GR" sz="2810">
              <a:latin typeface="Albany" pitchFamily="18"/>
              <a:cs typeface="Tahoma" pitchFamily="2"/>
            </a:endParaRPr>
          </a:p>
        </p:txBody>
      </p:sp>
    </p:spTree>
    <p:extLst>
      <p:ext uri="{BB962C8B-B14F-4D97-AF65-F5344CB8AC3E}">
        <p14:creationId xmlns:p14="http://schemas.microsoft.com/office/powerpoint/2010/main" val="399963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1106488" y="812800"/>
            <a:ext cx="5345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p:txBody>
          <a:bodyPr/>
          <a:lstStyle/>
          <a:p>
            <a:endParaRPr lang="el-GR"/>
          </a:p>
        </p:txBody>
      </p:sp>
    </p:spTree>
    <p:extLst>
      <p:ext uri="{BB962C8B-B14F-4D97-AF65-F5344CB8AC3E}">
        <p14:creationId xmlns:p14="http://schemas.microsoft.com/office/powerpoint/2010/main" val="2567531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dirty="0" smtClean="0"/>
              <a:t>Π,χ, φυσική δραστηριότητα και έμφραγμα μυοκαρδίου -- ηλικία</a:t>
            </a:r>
          </a:p>
        </p:txBody>
      </p:sp>
    </p:spTree>
    <p:extLst>
      <p:ext uri="{BB962C8B-B14F-4D97-AF65-F5344CB8AC3E}">
        <p14:creationId xmlns:p14="http://schemas.microsoft.com/office/powerpoint/2010/main" val="3496391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dirty="0" smtClean="0"/>
              <a:t>Π,χ, φυσική δραστηριότητα και έμφραγμα μυοκαρδίου -- ηλικία</a:t>
            </a:r>
          </a:p>
        </p:txBody>
      </p:sp>
    </p:spTree>
    <p:extLst>
      <p:ext uri="{BB962C8B-B14F-4D97-AF65-F5344CB8AC3E}">
        <p14:creationId xmlns:p14="http://schemas.microsoft.com/office/powerpoint/2010/main" val="393201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dirty="0" smtClean="0"/>
              <a:t>Π,χ, φυσική δραστηριότητα και έμφραγμα μυοκαρδίου -- ηλικία</a:t>
            </a:r>
          </a:p>
        </p:txBody>
      </p:sp>
    </p:spTree>
    <p:extLst>
      <p:ext uri="{BB962C8B-B14F-4D97-AF65-F5344CB8AC3E}">
        <p14:creationId xmlns:p14="http://schemas.microsoft.com/office/powerpoint/2010/main" val="697037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a:defRPr/>
            </a:pPr>
            <a:endParaRPr lang="en-US">
              <a:solidFill>
                <a:srgbClr val="FFFFFF"/>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pPr>
              <a:defRPr/>
            </a:pPr>
            <a:fld id="{8E054E75-448E-4DE9-BC7E-0C6F76F79E7B}" type="slidenum">
              <a:rPr lang="en-US" smtClean="0">
                <a:solidFill>
                  <a:srgbClr val="FFFFFF"/>
                </a:solidFill>
              </a:rPr>
              <a:pPr>
                <a:defRPr/>
              </a:pPr>
              <a:t>‹#›</a:t>
            </a:fld>
            <a:endParaRPr lang="en-US">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
        <p:nvSpPr>
          <p:cNvPr id="6" name="Slide Number Placeholder 5"/>
          <p:cNvSpPr>
            <a:spLocks noGrp="1"/>
          </p:cNvSpPr>
          <p:nvPr>
            <p:ph type="sldNum" sz="quarter" idx="12"/>
          </p:nvPr>
        </p:nvSpPr>
        <p:spPr/>
        <p:txBody>
          <a:bodyPr/>
          <a:lstStyle/>
          <a:p>
            <a:pPr>
              <a:defRPr/>
            </a:pPr>
            <a:fld id="{BD13EA0D-DFA2-40E8-8ADE-EA9857B5DA55}" type="slidenum">
              <a:rPr lang="en-US" smtClean="0">
                <a:solidFill>
                  <a:srgbClr val="FFFFFF"/>
                </a:solidFill>
              </a:rPr>
              <a:pPr>
                <a:defRPr/>
              </a:pPr>
              <a:t>‹#›</a:t>
            </a:fld>
            <a:endParaRPr lang="en-US">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solidFill>
                <a:srgbClr val="FFFFFF"/>
              </a:solidFill>
            </a:endParaRPr>
          </a:p>
        </p:txBody>
      </p:sp>
      <p:sp>
        <p:nvSpPr>
          <p:cNvPr id="5" name="Footer Placeholder 4"/>
          <p:cNvSpPr>
            <a:spLocks noGrp="1"/>
          </p:cNvSpPr>
          <p:nvPr>
            <p:ph type="ftr" sz="quarter" idx="11"/>
          </p:nvPr>
        </p:nvSpPr>
        <p:spPr/>
        <p:txBody>
          <a:bodyPr/>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
        <p:nvSpPr>
          <p:cNvPr id="6" name="Slide Number Placeholder 5"/>
          <p:cNvSpPr>
            <a:spLocks noGrp="1"/>
          </p:cNvSpPr>
          <p:nvPr>
            <p:ph type="sldNum" sz="quarter" idx="12"/>
          </p:nvPr>
        </p:nvSpPr>
        <p:spPr/>
        <p:txBody>
          <a:bodyPr/>
          <a:lstStyle/>
          <a:p>
            <a:pPr>
              <a:defRPr/>
            </a:pPr>
            <a:fld id="{B3BC3605-AFA8-481D-84C6-A517AB90E043}" type="slidenum">
              <a:rPr lang="en-US" smtClean="0">
                <a:solidFill>
                  <a:srgbClr val="FFFFFF"/>
                </a:solidFill>
              </a:rPr>
              <a:pPr>
                <a:defRPr/>
              </a:pPr>
              <a:t>‹#›</a:t>
            </a:fld>
            <a:endParaRPr lang="en-US">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l-GR"/>
          </a:p>
        </p:txBody>
      </p:sp>
      <p:sp>
        <p:nvSpPr>
          <p:cNvPr id="3" name="Table Placeholder 2"/>
          <p:cNvSpPr>
            <a:spLocks noGrp="1"/>
          </p:cNvSpPr>
          <p:nvPr>
            <p:ph type="tbl" idx="1"/>
          </p:nvPr>
        </p:nvSpPr>
        <p:spPr>
          <a:xfrm>
            <a:off x="685800" y="1981200"/>
            <a:ext cx="7772400" cy="4114800"/>
          </a:xfrm>
        </p:spPr>
        <p:txBody>
          <a:bodyPr>
            <a:normAutofit/>
          </a:bodyPr>
          <a:lstStyle/>
          <a:p>
            <a:pPr lvl="0"/>
            <a:endParaRPr lang="el-GR" noProof="0"/>
          </a:p>
        </p:txBody>
      </p:sp>
      <p:sp>
        <p:nvSpPr>
          <p:cNvPr id="4" name="Rectangle 6"/>
          <p:cNvSpPr>
            <a:spLocks noGrp="1" noChangeArrowheads="1"/>
          </p:cNvSpPr>
          <p:nvPr>
            <p:ph type="dt" sz="half" idx="10"/>
          </p:nvPr>
        </p:nvSpPr>
        <p:spPr/>
        <p:txBody>
          <a:bodyPr/>
          <a:lstStyle>
            <a:lvl1pPr>
              <a:defRPr/>
            </a:lvl1pPr>
          </a:lstStyle>
          <a:p>
            <a:pPr>
              <a:defRPr/>
            </a:pPr>
            <a:endParaRPr lang="en-US"/>
          </a:p>
        </p:txBody>
      </p:sp>
      <p:sp>
        <p:nvSpPr>
          <p:cNvPr id="5" name="Rectangle 7"/>
          <p:cNvSpPr>
            <a:spLocks noGrp="1" noChangeArrowheads="1"/>
          </p:cNvSpPr>
          <p:nvPr>
            <p:ph type="ftr" sz="quarter" idx="11"/>
          </p:nvPr>
        </p:nvSpPr>
        <p:spPr/>
        <p:txBody>
          <a:bodyPr/>
          <a:lstStyle>
            <a:lvl1pPr>
              <a:defRPr/>
            </a:lvl1pPr>
          </a:lstStyle>
          <a:p>
            <a:pPr>
              <a:defRPr/>
            </a:pPr>
            <a:r>
              <a:rPr lang="en-US"/>
              <a:t>3ο Πα</a:t>
            </a:r>
            <a:r>
              <a:rPr lang="en-US" err="1"/>
              <a:t>νελλήνιο</a:t>
            </a:r>
            <a:r>
              <a:rPr lang="en-US"/>
              <a:t> </a:t>
            </a:r>
            <a:r>
              <a:rPr lang="en-US" err="1"/>
              <a:t>Συνέδριο</a:t>
            </a:r>
            <a:r>
              <a:rPr lang="en-US"/>
              <a:t> </a:t>
            </a:r>
            <a:r>
              <a:rPr lang="en-US" err="1"/>
              <a:t>γι</a:t>
            </a:r>
            <a:r>
              <a:rPr lang="en-US"/>
              <a:t>α τη Διοίκηση, τα Οικονομικά και τις Πολιτικές Υγείας</a:t>
            </a:r>
          </a:p>
        </p:txBody>
      </p:sp>
      <p:sp>
        <p:nvSpPr>
          <p:cNvPr id="6" name="Rectangle 8"/>
          <p:cNvSpPr>
            <a:spLocks noGrp="1" noChangeArrowheads="1"/>
          </p:cNvSpPr>
          <p:nvPr>
            <p:ph type="sldNum" sz="quarter" idx="12"/>
          </p:nvPr>
        </p:nvSpPr>
        <p:spPr/>
        <p:txBody>
          <a:bodyPr/>
          <a:lstStyle>
            <a:lvl1pPr>
              <a:defRPr/>
            </a:lvl1pPr>
          </a:lstStyle>
          <a:p>
            <a:pPr>
              <a:defRPr/>
            </a:pPr>
            <a:fld id="{42639E36-E502-4834-B5E7-4DA9C3563284}" type="slidenum">
              <a:rPr lang="en-US"/>
              <a:pPr>
                <a:defRPr/>
              </a:pPr>
              <a:t>‹#›</a:t>
            </a:fld>
            <a:endParaRPr lang="en-US"/>
          </a:p>
        </p:txBody>
      </p:sp>
    </p:spTree>
    <p:extLst>
      <p:ext uri="{BB962C8B-B14F-4D97-AF65-F5344CB8AC3E}">
        <p14:creationId xmlns:p14="http://schemas.microsoft.com/office/powerpoint/2010/main" val="1450345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defRPr/>
            </a:pPr>
            <a:endParaRPr lang="en-US">
              <a:solidFill>
                <a:srgbClr val="FFFFFF"/>
              </a:solidFill>
            </a:endParaRPr>
          </a:p>
        </p:txBody>
      </p:sp>
      <p:sp>
        <p:nvSpPr>
          <p:cNvPr id="9" name="Slide Number Placeholder 8"/>
          <p:cNvSpPr>
            <a:spLocks noGrp="1"/>
          </p:cNvSpPr>
          <p:nvPr>
            <p:ph type="sldNum" sz="quarter" idx="15"/>
          </p:nvPr>
        </p:nvSpPr>
        <p:spPr/>
        <p:txBody>
          <a:bodyPr rtlCol="0"/>
          <a:lstStyle/>
          <a:p>
            <a:pPr>
              <a:defRPr/>
            </a:pPr>
            <a:fld id="{EFACD12C-EAEC-4643-811B-314DF5F44B74}" type="slidenum">
              <a:rPr lang="en-US" smtClean="0">
                <a:solidFill>
                  <a:srgbClr val="FFFFFF"/>
                </a:solidFill>
              </a:rPr>
              <a:pPr>
                <a:defRPr/>
              </a:pPr>
              <a:t>‹#›</a:t>
            </a:fld>
            <a:endParaRPr lang="en-US">
              <a:solidFill>
                <a:srgbClr val="FFFFFF"/>
              </a:solidFill>
            </a:endParaRPr>
          </a:p>
        </p:txBody>
      </p:sp>
      <p:sp>
        <p:nvSpPr>
          <p:cNvPr id="10" name="Footer Placeholder 9"/>
          <p:cNvSpPr>
            <a:spLocks noGrp="1"/>
          </p:cNvSpPr>
          <p:nvPr>
            <p:ph type="ftr" sz="quarter" idx="16"/>
          </p:nvPr>
        </p:nvSpPr>
        <p:spPr/>
        <p:txBody>
          <a:bodyPr rtlCol="0"/>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a:defRPr/>
            </a:pPr>
            <a:endParaRPr lang="en-US">
              <a:solidFill>
                <a:srgbClr val="FFFFFF"/>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pPr>
              <a:defRPr/>
            </a:pPr>
            <a:fld id="{0B5252DA-D1DA-4EB2-8300-095E8DA56DB9}" type="slidenum">
              <a:rPr lang="en-US" smtClean="0">
                <a:solidFill>
                  <a:srgbClr val="FFFFFF"/>
                </a:solidFill>
              </a:rPr>
              <a:pPr>
                <a:defRPr/>
              </a:pPr>
              <a:t>‹#›</a:t>
            </a:fld>
            <a:endParaRPr lang="en-US">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US">
              <a:solidFill>
                <a:srgbClr val="FFFFFF"/>
              </a:solidFill>
            </a:endParaRPr>
          </a:p>
        </p:txBody>
      </p:sp>
      <p:sp>
        <p:nvSpPr>
          <p:cNvPr id="6" name="Footer Placeholder 5"/>
          <p:cNvSpPr>
            <a:spLocks noGrp="1"/>
          </p:cNvSpPr>
          <p:nvPr>
            <p:ph type="ftr" sz="quarter" idx="11"/>
          </p:nvPr>
        </p:nvSpPr>
        <p:spPr/>
        <p:txBody>
          <a:bodyPr/>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
        <p:nvSpPr>
          <p:cNvPr id="7" name="Slide Number Placeholder 6"/>
          <p:cNvSpPr>
            <a:spLocks noGrp="1"/>
          </p:cNvSpPr>
          <p:nvPr>
            <p:ph type="sldNum" sz="quarter" idx="12"/>
          </p:nvPr>
        </p:nvSpPr>
        <p:spPr/>
        <p:txBody>
          <a:bodyPr/>
          <a:lstStyle/>
          <a:p>
            <a:pPr>
              <a:defRPr/>
            </a:pPr>
            <a:fld id="{E8B9252C-0993-4AF7-9ECD-9CF9CD93E334}" type="slidenum">
              <a:rPr lang="en-US" smtClean="0">
                <a:solidFill>
                  <a:srgbClr val="FFFFFF"/>
                </a:solidFill>
              </a:rPr>
              <a:pPr>
                <a:defRPr/>
              </a:pPr>
              <a:t>‹#›</a:t>
            </a:fld>
            <a:endParaRPr lang="en-US">
              <a:solidFill>
                <a:srgbClr val="FFFFFF"/>
              </a:solidFill>
            </a:endParaRP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endParaRPr lang="en-US">
              <a:solidFill>
                <a:srgbClr val="FFFFFF"/>
              </a:solidFill>
            </a:endParaRPr>
          </a:p>
        </p:txBody>
      </p:sp>
      <p:sp>
        <p:nvSpPr>
          <p:cNvPr id="8" name="Footer Placeholder 7"/>
          <p:cNvSpPr>
            <a:spLocks noGrp="1"/>
          </p:cNvSpPr>
          <p:nvPr>
            <p:ph type="ftr" sz="quarter" idx="11"/>
          </p:nvPr>
        </p:nvSpPr>
        <p:spPr/>
        <p:txBody>
          <a:bodyPr/>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
        <p:nvSpPr>
          <p:cNvPr id="9" name="Slide Number Placeholder 8"/>
          <p:cNvSpPr>
            <a:spLocks noGrp="1"/>
          </p:cNvSpPr>
          <p:nvPr>
            <p:ph type="sldNum" sz="quarter" idx="12"/>
          </p:nvPr>
        </p:nvSpPr>
        <p:spPr/>
        <p:txBody>
          <a:bodyPr/>
          <a:lstStyle/>
          <a:p>
            <a:pPr>
              <a:defRPr/>
            </a:pPr>
            <a:fld id="{DA132B06-2FDA-4A19-AC31-7330227BD48D}" type="slidenum">
              <a:rPr lang="en-US" smtClean="0">
                <a:solidFill>
                  <a:srgbClr val="FFFFFF"/>
                </a:solidFill>
              </a:rPr>
              <a:pPr>
                <a:defRPr/>
              </a:pPr>
              <a:t>‹#›</a:t>
            </a:fld>
            <a:endParaRPr lang="en-US">
              <a:solidFill>
                <a:srgbClr val="FFFFFF"/>
              </a:solidFill>
            </a:endParaRP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defRPr/>
            </a:pPr>
            <a:endParaRPr lang="en-US">
              <a:solidFill>
                <a:srgbClr val="FFFFFF"/>
              </a:solidFill>
            </a:endParaRPr>
          </a:p>
        </p:txBody>
      </p:sp>
      <p:sp>
        <p:nvSpPr>
          <p:cNvPr id="7" name="Slide Number Placeholder 6"/>
          <p:cNvSpPr>
            <a:spLocks noGrp="1"/>
          </p:cNvSpPr>
          <p:nvPr>
            <p:ph type="sldNum" sz="quarter" idx="11"/>
          </p:nvPr>
        </p:nvSpPr>
        <p:spPr/>
        <p:txBody>
          <a:bodyPr rtlCol="0"/>
          <a:lstStyle/>
          <a:p>
            <a:pPr>
              <a:defRPr/>
            </a:pPr>
            <a:fld id="{FF235AF2-6377-4603-A930-295E160FE24A}" type="slidenum">
              <a:rPr lang="en-US" smtClean="0">
                <a:solidFill>
                  <a:srgbClr val="FFFFFF"/>
                </a:solidFill>
              </a:rPr>
              <a:pPr>
                <a:defRPr/>
              </a:pPr>
              <a:t>‹#›</a:t>
            </a:fld>
            <a:endParaRPr lang="en-US">
              <a:solidFill>
                <a:srgbClr val="FFFFFF"/>
              </a:solidFill>
            </a:endParaRPr>
          </a:p>
        </p:txBody>
      </p:sp>
      <p:sp>
        <p:nvSpPr>
          <p:cNvPr id="8" name="Footer Placeholder 7"/>
          <p:cNvSpPr>
            <a:spLocks noGrp="1"/>
          </p:cNvSpPr>
          <p:nvPr>
            <p:ph type="ftr" sz="quarter" idx="12"/>
          </p:nvPr>
        </p:nvSpPr>
        <p:spPr/>
        <p:txBody>
          <a:bodyPr rtlCol="0"/>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srgbClr val="FFFFFF"/>
              </a:solidFill>
            </a:endParaRPr>
          </a:p>
        </p:txBody>
      </p:sp>
      <p:sp>
        <p:nvSpPr>
          <p:cNvPr id="3" name="Footer Placeholder 2"/>
          <p:cNvSpPr>
            <a:spLocks noGrp="1"/>
          </p:cNvSpPr>
          <p:nvPr>
            <p:ph type="ftr" sz="quarter" idx="11"/>
          </p:nvPr>
        </p:nvSpPr>
        <p:spPr/>
        <p:txBody>
          <a:bodyPr/>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
        <p:nvSpPr>
          <p:cNvPr id="4" name="Slide Number Placeholder 3"/>
          <p:cNvSpPr>
            <a:spLocks noGrp="1"/>
          </p:cNvSpPr>
          <p:nvPr>
            <p:ph type="sldNum" sz="quarter" idx="12"/>
          </p:nvPr>
        </p:nvSpPr>
        <p:spPr/>
        <p:txBody>
          <a:bodyPr/>
          <a:lstStyle/>
          <a:p>
            <a:pPr>
              <a:defRPr/>
            </a:pPr>
            <a:fld id="{7FD5C1C9-A4CB-4012-AAFD-0FF05B87C1DD}" type="slidenum">
              <a:rPr lang="en-US" smtClean="0">
                <a:solidFill>
                  <a:srgbClr val="FFFFFF"/>
                </a:solidFill>
              </a:rPr>
              <a:pPr>
                <a:defRPr/>
              </a:pPr>
              <a:t>‹#›</a:t>
            </a:fld>
            <a:endParaRPr lang="en-US">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defRPr/>
            </a:pPr>
            <a:endParaRPr lang="en-US">
              <a:solidFill>
                <a:srgbClr val="FFFFFF"/>
              </a:solidFill>
            </a:endParaRPr>
          </a:p>
        </p:txBody>
      </p:sp>
      <p:sp>
        <p:nvSpPr>
          <p:cNvPr id="22" name="Slide Number Placeholder 21"/>
          <p:cNvSpPr>
            <a:spLocks noGrp="1"/>
          </p:cNvSpPr>
          <p:nvPr>
            <p:ph type="sldNum" sz="quarter" idx="15"/>
          </p:nvPr>
        </p:nvSpPr>
        <p:spPr/>
        <p:txBody>
          <a:bodyPr rtlCol="0"/>
          <a:lstStyle/>
          <a:p>
            <a:pPr>
              <a:defRPr/>
            </a:pPr>
            <a:fld id="{12633025-ED1E-4C39-85C9-BADB9069CAC1}" type="slidenum">
              <a:rPr lang="en-US" smtClean="0">
                <a:solidFill>
                  <a:srgbClr val="FFFFFF"/>
                </a:solidFill>
              </a:rPr>
              <a:pPr>
                <a:defRPr/>
              </a:pPr>
              <a:t>‹#›</a:t>
            </a:fld>
            <a:endParaRPr lang="en-US">
              <a:solidFill>
                <a:srgbClr val="FFFFFF"/>
              </a:solidFill>
            </a:endParaRPr>
          </a:p>
        </p:txBody>
      </p:sp>
      <p:sp>
        <p:nvSpPr>
          <p:cNvPr id="23" name="Footer Placeholder 22"/>
          <p:cNvSpPr>
            <a:spLocks noGrp="1"/>
          </p:cNvSpPr>
          <p:nvPr>
            <p:ph type="ftr" sz="quarter" idx="16"/>
          </p:nvPr>
        </p:nvSpPr>
        <p:spPr/>
        <p:txBody>
          <a:bodyPr rtlCol="0"/>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defRPr/>
            </a:pPr>
            <a:endParaRPr lang="en-US">
              <a:solidFill>
                <a:srgbClr val="FFFFFF"/>
              </a:solidFill>
            </a:endParaRPr>
          </a:p>
        </p:txBody>
      </p:sp>
      <p:sp>
        <p:nvSpPr>
          <p:cNvPr id="18" name="Slide Number Placeholder 17"/>
          <p:cNvSpPr>
            <a:spLocks noGrp="1"/>
          </p:cNvSpPr>
          <p:nvPr>
            <p:ph type="sldNum" sz="quarter" idx="11"/>
          </p:nvPr>
        </p:nvSpPr>
        <p:spPr/>
        <p:txBody>
          <a:bodyPr rtlCol="0"/>
          <a:lstStyle/>
          <a:p>
            <a:pPr>
              <a:defRPr/>
            </a:pPr>
            <a:fld id="{A2BEABFB-3E0B-44C8-8DB1-296DF80EF6CE}" type="slidenum">
              <a:rPr lang="en-US" smtClean="0">
                <a:solidFill>
                  <a:srgbClr val="FFFFFF"/>
                </a:solidFill>
              </a:rPr>
              <a:pPr>
                <a:defRPr/>
              </a:pPr>
              <a:t>‹#›</a:t>
            </a:fld>
            <a:endParaRPr lang="en-US">
              <a:solidFill>
                <a:srgbClr val="FFFFFF"/>
              </a:solidFill>
            </a:endParaRPr>
          </a:p>
        </p:txBody>
      </p:sp>
      <p:sp>
        <p:nvSpPr>
          <p:cNvPr id="21" name="Footer Placeholder 20"/>
          <p:cNvSpPr>
            <a:spLocks noGrp="1"/>
          </p:cNvSpPr>
          <p:nvPr>
            <p:ph type="ftr" sz="quarter" idx="12"/>
          </p:nvPr>
        </p:nvSpPr>
        <p:spPr/>
        <p:txBody>
          <a:bodyPr rtlCol="0"/>
          <a:lstStyle/>
          <a:p>
            <a:pPr>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fontAlgn="base">
              <a:spcAft>
                <a:spcPct val="0"/>
              </a:spcAft>
              <a:defRPr/>
            </a:pPr>
            <a:endParaRPr lang="en-US">
              <a:solidFill>
                <a:srgbClr val="FFFFFF"/>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fontAlgn="base">
              <a:spcAft>
                <a:spcPct val="0"/>
              </a:spcAft>
              <a:defRPr/>
            </a:pPr>
            <a:r>
              <a:rPr lang="en-US" smtClean="0">
                <a:solidFill>
                  <a:srgbClr val="FFFFFF"/>
                </a:solidFill>
              </a:rPr>
              <a:t>3ο Πανελλήνιο Συνέδριο για τη Διοίκηση, τα Οικονομικά και τις Πολιτικές Υγείας</a:t>
            </a:r>
            <a:endParaRPr lang="en-US">
              <a:solidFill>
                <a:srgbClr val="FFFFFF"/>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fontAlgn="base">
              <a:spcAft>
                <a:spcPct val="0"/>
              </a:spcAft>
              <a:defRPr/>
            </a:pPr>
            <a:fld id="{F11931CB-772D-4548-9922-752686518D9C}" type="slidenum">
              <a:rPr lang="en-US" smtClean="0">
                <a:solidFill>
                  <a:srgbClr val="FFFFFF"/>
                </a:solidFill>
              </a:rPr>
              <a:pPr fontAlgn="base">
                <a:spcAft>
                  <a:spcPct val="0"/>
                </a:spcAft>
                <a:defRPr/>
              </a:pPr>
              <a:t>‹#›</a:t>
            </a:fld>
            <a:endParaRPr lang="en-US">
              <a:solidFill>
                <a:srgbClr val="FFFFFF"/>
              </a:solidFill>
            </a:endParaRPr>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9.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800" y="404664"/>
            <a:ext cx="9036496" cy="2880320"/>
          </a:xfrm>
        </p:spPr>
        <p:txBody>
          <a:bodyPr>
            <a:noAutofit/>
          </a:bodyPr>
          <a:lstStyle/>
          <a:p>
            <a:pPr algn="ctr"/>
            <a:r>
              <a:rPr lang="el-GR" sz="3600" dirty="0" smtClean="0">
                <a:solidFill>
                  <a:schemeClr val="accent1"/>
                </a:solidFill>
                <a:latin typeface="Comic Sans MS" pitchFamily="66" charset="0"/>
              </a:rPr>
              <a:t>Στατιστικεσ μεθοδοι στην </a:t>
            </a:r>
            <a:r>
              <a:rPr lang="el-GR" sz="3600" dirty="0" err="1" smtClean="0">
                <a:solidFill>
                  <a:schemeClr val="accent1"/>
                </a:solidFill>
                <a:latin typeface="Comic Sans MS" pitchFamily="66" charset="0"/>
              </a:rPr>
              <a:t>επιδημιολογια</a:t>
            </a:r>
            <a:r>
              <a:rPr lang="el-GR" sz="3600" b="1" dirty="0" smtClean="0">
                <a:solidFill>
                  <a:schemeClr val="accent1"/>
                </a:solidFill>
                <a:latin typeface="Comic Sans MS" pitchFamily="66" charset="0"/>
              </a:rPr>
              <a:t/>
            </a:r>
            <a:br>
              <a:rPr lang="el-GR" sz="3600" b="1" dirty="0" smtClean="0">
                <a:solidFill>
                  <a:schemeClr val="accent1"/>
                </a:solidFill>
                <a:latin typeface="Comic Sans MS" pitchFamily="66" charset="0"/>
              </a:rPr>
            </a:br>
            <a:r>
              <a:rPr lang="el-GR" sz="3600" b="1" dirty="0" smtClean="0">
                <a:solidFill>
                  <a:schemeClr val="accent1"/>
                </a:solidFill>
                <a:latin typeface="Comic Sans MS" pitchFamily="66" charset="0"/>
              </a:rPr>
              <a:t/>
            </a:r>
            <a:br>
              <a:rPr lang="el-GR" sz="3600" b="1" dirty="0" smtClean="0">
                <a:solidFill>
                  <a:schemeClr val="accent1"/>
                </a:solidFill>
                <a:latin typeface="Comic Sans MS" pitchFamily="66" charset="0"/>
              </a:rPr>
            </a:br>
            <a:r>
              <a:rPr lang="el-GR" sz="2800" dirty="0" err="1" smtClean="0">
                <a:solidFill>
                  <a:srgbClr val="FF9900"/>
                </a:solidFill>
                <a:latin typeface="Comic Sans MS" pitchFamily="66" charset="0"/>
              </a:rPr>
              <a:t>Ακ</a:t>
            </a:r>
            <a:r>
              <a:rPr lang="el-GR" sz="2800" dirty="0" err="1">
                <a:solidFill>
                  <a:srgbClr val="FF9900"/>
                </a:solidFill>
                <a:latin typeface="Comic Sans MS" pitchFamily="66" charset="0"/>
              </a:rPr>
              <a:t>α</a:t>
            </a:r>
            <a:r>
              <a:rPr lang="el-GR" sz="2800" dirty="0" err="1" smtClean="0">
                <a:solidFill>
                  <a:srgbClr val="FF9900"/>
                </a:solidFill>
                <a:latin typeface="Comic Sans MS" pitchFamily="66" charset="0"/>
              </a:rPr>
              <a:t>δ</a:t>
            </a:r>
            <a:r>
              <a:rPr lang="el-GR" sz="2800" dirty="0">
                <a:solidFill>
                  <a:srgbClr val="FF9900"/>
                </a:solidFill>
                <a:latin typeface="Comic Sans MS" pitchFamily="66" charset="0"/>
              </a:rPr>
              <a:t>. Έτος </a:t>
            </a:r>
            <a:r>
              <a:rPr lang="el-GR" sz="2800" dirty="0" smtClean="0">
                <a:solidFill>
                  <a:srgbClr val="FF9900"/>
                </a:solidFill>
                <a:latin typeface="Comic Sans MS" pitchFamily="66" charset="0"/>
              </a:rPr>
              <a:t>20</a:t>
            </a:r>
            <a:r>
              <a:rPr lang="en-US" sz="2800" dirty="0" smtClean="0">
                <a:solidFill>
                  <a:srgbClr val="FF9900"/>
                </a:solidFill>
                <a:latin typeface="Comic Sans MS" pitchFamily="66" charset="0"/>
              </a:rPr>
              <a:t>24</a:t>
            </a:r>
            <a:r>
              <a:rPr lang="el-GR" sz="2800" dirty="0" smtClean="0">
                <a:solidFill>
                  <a:srgbClr val="FF9900"/>
                </a:solidFill>
                <a:latin typeface="Comic Sans MS" pitchFamily="66" charset="0"/>
              </a:rPr>
              <a:t>-20</a:t>
            </a:r>
            <a:r>
              <a:rPr lang="en-US" sz="2800" dirty="0" smtClean="0">
                <a:solidFill>
                  <a:srgbClr val="FF9900"/>
                </a:solidFill>
                <a:latin typeface="Comic Sans MS" pitchFamily="66" charset="0"/>
              </a:rPr>
              <a:t>25</a:t>
            </a:r>
            <a:endParaRPr lang="el-GR" sz="2800" b="1" dirty="0">
              <a:solidFill>
                <a:srgbClr val="FF9900"/>
              </a:solidFill>
              <a:latin typeface="Comic Sans MS" pitchFamily="66" charset="0"/>
            </a:endParaRPr>
          </a:p>
        </p:txBody>
      </p:sp>
    </p:spTree>
    <p:extLst>
      <p:ext uri="{BB962C8B-B14F-4D97-AF65-F5344CB8AC3E}">
        <p14:creationId xmlns:p14="http://schemas.microsoft.com/office/powerpoint/2010/main" val="3771971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dirty="0">
                <a:latin typeface="+mj-lt"/>
              </a:rPr>
              <a:t>(1) Adjusting for Confounding</a:t>
            </a:r>
          </a:p>
        </p:txBody>
      </p:sp>
      <p:sp>
        <p:nvSpPr>
          <p:cNvPr id="3" name="Text Placeholder 2"/>
          <p:cNvSpPr txBox="1">
            <a:spLocks noGrp="1"/>
          </p:cNvSpPr>
          <p:nvPr>
            <p:ph type="body" idx="4294967295"/>
          </p:nvPr>
        </p:nvSpPr>
        <p:spPr>
          <a:xfrm>
            <a:off x="653103" y="1335821"/>
            <a:ext cx="8032833" cy="5163101"/>
          </a:xfrm>
        </p:spPr>
        <p:txBody>
          <a:bodyPr>
            <a:normAutofit lnSpcReduction="10000"/>
          </a:bodyPr>
          <a:lstStyle>
            <a:defPPr marL="432000" marR="0" lvl="0" indent="-324000">
              <a:spcBef>
                <a:spcPts val="0"/>
              </a:spcBef>
              <a:spcAft>
                <a:spcPts val="1412"/>
              </a:spcAft>
              <a:buClr>
                <a:srgbClr val="FF6633"/>
              </a:buClr>
              <a:buSzPct val="45000"/>
              <a:buFont typeface="StarSymbol"/>
              <a:buNone/>
              <a:defRPr lang="el-GR" sz="3200" b="0" i="0" u="none" strike="noStrike">
                <a:ln>
                  <a:noFill/>
                </a:ln>
                <a:solidFill>
                  <a:srgbClr val="000080"/>
                </a:solidFill>
                <a:latin typeface="Albany" pitchFamily="18"/>
                <a:ea typeface="Andale Sans UI" pitchFamily="2"/>
                <a:cs typeface="Tahoma" pitchFamily="2"/>
              </a:defRPr>
            </a:defPPr>
            <a:lvl1pPr marL="432000" marR="0" lvl="0" indent="-324000">
              <a:spcBef>
                <a:spcPts val="0"/>
              </a:spcBef>
              <a:spcAft>
                <a:spcPts val="1412"/>
              </a:spcAft>
              <a:buClr>
                <a:srgbClr val="FF6633"/>
              </a:buClr>
              <a:buSzPct val="45000"/>
              <a:buFont typeface="StarSymbol"/>
              <a:buChar char="●"/>
              <a:defRPr lang="el-GR" sz="3200" b="0" i="0" u="none" strike="noStrike">
                <a:ln>
                  <a:noFill/>
                </a:ln>
                <a:solidFill>
                  <a:srgbClr val="000080"/>
                </a:solidFill>
                <a:latin typeface="Albany" pitchFamily="18"/>
                <a:ea typeface="Andale Sans UI" pitchFamily="2"/>
                <a:cs typeface="Tahoma" pitchFamily="2"/>
              </a:defRPr>
            </a:lvl1pPr>
            <a:lvl2pPr marL="864000" marR="0" lvl="1" indent="-288000">
              <a:spcBef>
                <a:spcPts val="0"/>
              </a:spcBef>
              <a:spcAft>
                <a:spcPts val="1134"/>
              </a:spcAft>
              <a:buClr>
                <a:srgbClr val="FF6633"/>
              </a:buClr>
              <a:buSzPct val="75000"/>
              <a:buFont typeface="StarSymbol"/>
              <a:buChar char="–"/>
              <a:defRPr lang="el-GR" sz="2800" b="0" i="0" u="none" strike="noStrike">
                <a:ln>
                  <a:noFill/>
                </a:ln>
                <a:solidFill>
                  <a:srgbClr val="000080"/>
                </a:solidFill>
                <a:latin typeface="Albany" pitchFamily="18"/>
                <a:ea typeface="Andale Sans UI" pitchFamily="2"/>
                <a:cs typeface="Tahoma" pitchFamily="2"/>
              </a:defRPr>
            </a:lvl2pPr>
            <a:lvl3pPr marL="1296000" marR="0" lvl="2" indent="-216000">
              <a:spcBef>
                <a:spcPts val="0"/>
              </a:spcBef>
              <a:spcAft>
                <a:spcPts val="845"/>
              </a:spcAft>
              <a:buClr>
                <a:srgbClr val="FF6633"/>
              </a:buClr>
              <a:buSzPct val="45000"/>
              <a:buFont typeface="StarSymbol"/>
              <a:buChar char="●"/>
              <a:defRPr lang="el-GR" sz="2400" b="0" i="0" u="none" strike="noStrike">
                <a:ln>
                  <a:noFill/>
                </a:ln>
                <a:solidFill>
                  <a:srgbClr val="000080"/>
                </a:solidFill>
                <a:latin typeface="Albany" pitchFamily="18"/>
                <a:ea typeface="Andale Sans UI" pitchFamily="2"/>
                <a:cs typeface="Tahoma" pitchFamily="2"/>
              </a:defRPr>
            </a:lvl3pPr>
            <a:lvl4pPr marL="1728000" marR="0" lvl="3" indent="-216000">
              <a:spcBef>
                <a:spcPts val="0"/>
              </a:spcBef>
              <a:spcAft>
                <a:spcPts val="561"/>
              </a:spcAft>
              <a:buClr>
                <a:srgbClr val="FF6633"/>
              </a:buClr>
              <a:buSzPct val="75000"/>
              <a:buFont typeface="StarSymbol"/>
              <a:buChar char="–"/>
              <a:defRPr lang="el-GR" sz="2000" b="0" i="0" u="none" strike="noStrike">
                <a:ln>
                  <a:noFill/>
                </a:ln>
                <a:solidFill>
                  <a:srgbClr val="000080"/>
                </a:solidFill>
                <a:latin typeface="Albany" pitchFamily="18"/>
                <a:ea typeface="Andale Sans UI" pitchFamily="2"/>
                <a:cs typeface="Tahoma" pitchFamily="2"/>
              </a:defRPr>
            </a:lvl4pPr>
            <a:lvl5pPr marL="2160000" marR="0" lvl="4"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5pPr>
            <a:lvl6pPr marL="2592000" marR="0" lvl="5"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6pPr>
            <a:lvl7pPr marL="3024000" marR="0" lvl="6"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7pPr>
            <a:lvl8pPr marL="3456000" marR="0" lvl="7"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8pPr>
            <a:lvl9pPr marL="3887999" marR="0" lvl="8"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9pPr>
          </a:lstStyle>
          <a:p>
            <a:pPr lvl="0"/>
            <a:r>
              <a:rPr lang="el-GR" sz="1996" dirty="0">
                <a:latin typeface="Calibri" pitchFamily="34"/>
              </a:rPr>
              <a:t>We need to “correct” for the presence of confounding</a:t>
            </a:r>
          </a:p>
          <a:p>
            <a:pPr lvl="0"/>
            <a:r>
              <a:rPr lang="el-GR" sz="1996" dirty="0">
                <a:latin typeface="Calibri" pitchFamily="34"/>
              </a:rPr>
              <a:t>The first approach is to estimate the treatment effect </a:t>
            </a:r>
            <a:r>
              <a:rPr lang="el-GR" sz="1996" b="1" dirty="0">
                <a:latin typeface="Calibri" pitchFamily="34"/>
              </a:rPr>
              <a:t>conditioning</a:t>
            </a:r>
            <a:r>
              <a:rPr lang="el-GR" sz="1996" dirty="0">
                <a:latin typeface="Calibri" pitchFamily="34"/>
              </a:rPr>
              <a:t> on common causes of treatment and the outcome</a:t>
            </a:r>
          </a:p>
          <a:p>
            <a:pPr lvl="0"/>
            <a:endParaRPr lang="el-GR" sz="1996" dirty="0">
              <a:latin typeface="Calibri" pitchFamily="34"/>
            </a:endParaRPr>
          </a:p>
          <a:p>
            <a:pPr lvl="0"/>
            <a:endParaRPr lang="el-GR" sz="1996" dirty="0">
              <a:latin typeface="Calibri" pitchFamily="34"/>
            </a:endParaRPr>
          </a:p>
          <a:p>
            <a:pPr lvl="0"/>
            <a:endParaRPr lang="el-GR" sz="1996" dirty="0">
              <a:latin typeface="Calibri" pitchFamily="34"/>
            </a:endParaRPr>
          </a:p>
          <a:p>
            <a:pPr lvl="0"/>
            <a:endParaRPr lang="el-GR" sz="1996" dirty="0">
              <a:latin typeface="Calibri" pitchFamily="34"/>
            </a:endParaRPr>
          </a:p>
          <a:p>
            <a:pPr lvl="0"/>
            <a:endParaRPr lang="el-GR" sz="1996" dirty="0">
              <a:latin typeface="Calibri" pitchFamily="34"/>
            </a:endParaRPr>
          </a:p>
          <a:p>
            <a:pPr lvl="0"/>
            <a:r>
              <a:rPr lang="el-GR" sz="1996" dirty="0">
                <a:latin typeface="Calibri" pitchFamily="34"/>
              </a:rPr>
              <a:t>Estimate the effect of treatment in groups of patients that have the same characteristics and then take the average of these effects.</a:t>
            </a:r>
          </a:p>
          <a:p>
            <a:pPr lvl="0"/>
            <a:r>
              <a:rPr lang="el-GR" sz="1996" dirty="0">
                <a:latin typeface="Calibri" pitchFamily="34"/>
              </a:rPr>
              <a:t>This is adjusting for confounding by </a:t>
            </a:r>
            <a:r>
              <a:rPr lang="en-US" sz="1996" dirty="0">
                <a:latin typeface="Calibri" pitchFamily="34"/>
              </a:rPr>
              <a:t>stratification, the rationale of </a:t>
            </a:r>
            <a:r>
              <a:rPr lang="el-GR" sz="1996" dirty="0">
                <a:latin typeface="Calibri" pitchFamily="34"/>
              </a:rPr>
              <a:t>multivariable models</a:t>
            </a:r>
          </a:p>
        </p:txBody>
      </p:sp>
      <p:pic>
        <p:nvPicPr>
          <p:cNvPr id="2050" name="Picture 2"/>
          <p:cNvPicPr>
            <a:picLocks noChangeAspect="1" noChangeArrowheads="1"/>
          </p:cNvPicPr>
          <p:nvPr/>
        </p:nvPicPr>
        <p:blipFill>
          <a:blip r:embed="rId3" cstate="print"/>
          <a:srcRect/>
          <a:stretch>
            <a:fillRect/>
          </a:stretch>
        </p:blipFill>
        <p:spPr bwMode="auto">
          <a:xfrm>
            <a:off x="456998" y="2906460"/>
            <a:ext cx="3919050" cy="1763572"/>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4506683" y="2971778"/>
            <a:ext cx="4245637" cy="1627088"/>
          </a:xfrm>
          <a:prstGeom prst="rect">
            <a:avLst/>
          </a:prstGeom>
          <a:noFill/>
          <a:ln w="9525">
            <a:noFill/>
            <a:miter lim="800000"/>
            <a:headEnd/>
            <a:tailEnd/>
          </a:ln>
        </p:spPr>
      </p:pic>
      <p:sp>
        <p:nvSpPr>
          <p:cNvPr id="11" name="TextBox 10"/>
          <p:cNvSpPr txBox="1"/>
          <p:nvPr/>
        </p:nvSpPr>
        <p:spPr>
          <a:xfrm>
            <a:off x="4898740" y="2710508"/>
            <a:ext cx="878720" cy="323270"/>
          </a:xfrm>
          <a:prstGeom prst="rect">
            <a:avLst/>
          </a:prstGeom>
          <a:noFill/>
          <a:ln>
            <a:noFill/>
          </a:ln>
        </p:spPr>
        <p:txBody>
          <a:bodyPr vert="horz" wrap="none" lIns="81638" tIns="40819" rIns="81638" bIns="40819"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pPr>
            <a:r>
              <a:rPr lang="el-GR" sz="1633" dirty="0">
                <a:latin typeface="Arial" pitchFamily="18"/>
                <a:ea typeface="Microsoft YaHei" pitchFamily="2"/>
                <a:cs typeface="Lucida Sans" pitchFamily="2"/>
              </a:rPr>
              <a:t>Treated</a:t>
            </a:r>
          </a:p>
        </p:txBody>
      </p:sp>
      <p:sp>
        <p:nvSpPr>
          <p:cNvPr id="12" name="TextBox 11"/>
          <p:cNvSpPr txBox="1"/>
          <p:nvPr/>
        </p:nvSpPr>
        <p:spPr>
          <a:xfrm>
            <a:off x="7315335" y="2710508"/>
            <a:ext cx="1084418" cy="323270"/>
          </a:xfrm>
          <a:prstGeom prst="rect">
            <a:avLst/>
          </a:prstGeom>
          <a:noFill/>
          <a:ln>
            <a:noFill/>
          </a:ln>
        </p:spPr>
        <p:txBody>
          <a:bodyPr vert="horz" wrap="none" lIns="81638" tIns="40819" rIns="81638" bIns="40819"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pPr>
            <a:r>
              <a:rPr lang="el-GR" sz="1633" dirty="0">
                <a:latin typeface="Arial" pitchFamily="18"/>
                <a:ea typeface="Microsoft YaHei" pitchFamily="2"/>
                <a:cs typeface="Lucida Sans" pitchFamily="2"/>
              </a:rPr>
              <a:t>Untreated</a:t>
            </a:r>
          </a:p>
        </p:txBody>
      </p:sp>
      <p:sp>
        <p:nvSpPr>
          <p:cNvPr id="13" name="TextBox 12"/>
          <p:cNvSpPr txBox="1"/>
          <p:nvPr/>
        </p:nvSpPr>
        <p:spPr>
          <a:xfrm>
            <a:off x="783738" y="2645190"/>
            <a:ext cx="878720" cy="323270"/>
          </a:xfrm>
          <a:prstGeom prst="rect">
            <a:avLst/>
          </a:prstGeom>
          <a:noFill/>
          <a:ln>
            <a:noFill/>
          </a:ln>
        </p:spPr>
        <p:txBody>
          <a:bodyPr vert="horz" wrap="none" lIns="81638" tIns="40819" rIns="81638" bIns="40819"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pPr>
            <a:r>
              <a:rPr lang="el-GR" sz="1633" dirty="0">
                <a:latin typeface="Arial" pitchFamily="18"/>
                <a:ea typeface="Microsoft YaHei" pitchFamily="2"/>
                <a:cs typeface="Lucida Sans" pitchFamily="2"/>
              </a:rPr>
              <a:t>Treated</a:t>
            </a:r>
          </a:p>
        </p:txBody>
      </p:sp>
      <p:sp>
        <p:nvSpPr>
          <p:cNvPr id="14" name="TextBox 13"/>
          <p:cNvSpPr txBox="1"/>
          <p:nvPr/>
        </p:nvSpPr>
        <p:spPr>
          <a:xfrm>
            <a:off x="3069698" y="2645190"/>
            <a:ext cx="1084418" cy="323270"/>
          </a:xfrm>
          <a:prstGeom prst="rect">
            <a:avLst/>
          </a:prstGeom>
          <a:noFill/>
          <a:ln>
            <a:noFill/>
          </a:ln>
        </p:spPr>
        <p:txBody>
          <a:bodyPr vert="horz" wrap="none" lIns="81638" tIns="40819" rIns="81638" bIns="40819"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pPr>
            <a:r>
              <a:rPr lang="el-GR" sz="1633" dirty="0">
                <a:latin typeface="Arial" pitchFamily="18"/>
                <a:ea typeface="Microsoft YaHei" pitchFamily="2"/>
                <a:cs typeface="Lucida Sans" pitchFamily="2"/>
              </a:rPr>
              <a:t>Untreated</a:t>
            </a:r>
          </a:p>
        </p:txBody>
      </p:sp>
    </p:spTree>
    <p:extLst>
      <p:ext uri="{BB962C8B-B14F-4D97-AF65-F5344CB8AC3E}">
        <p14:creationId xmlns:p14="http://schemas.microsoft.com/office/powerpoint/2010/main" val="876239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alphaModFix/>
            <a:lum/>
          </a:blip>
          <a:srcRect/>
          <a:stretch>
            <a:fillRect/>
          </a:stretch>
        </p:blipFill>
        <p:spPr>
          <a:xfrm>
            <a:off x="-19895" y="361"/>
            <a:ext cx="9299291" cy="6857280"/>
          </a:xfrm>
          <a:prstGeom prst="rect">
            <a:avLst/>
          </a:prstGeom>
          <a:noFill/>
          <a:ln>
            <a:noFill/>
          </a:ln>
        </p:spPr>
      </p:pic>
      <p:sp>
        <p:nvSpPr>
          <p:cNvPr id="3" name="TextBox 2"/>
          <p:cNvSpPr txBox="1"/>
          <p:nvPr/>
        </p:nvSpPr>
        <p:spPr>
          <a:xfrm>
            <a:off x="130410" y="3690270"/>
            <a:ext cx="4572225" cy="2916326"/>
          </a:xfrm>
          <a:prstGeom prst="rect">
            <a:avLst/>
          </a:prstGeom>
          <a:solidFill>
            <a:schemeClr val="bg1"/>
          </a:solidFill>
          <a:ln>
            <a:noFill/>
          </a:ln>
        </p:spPr>
        <p:txBody>
          <a:bodyPr lIns="0" tIns="0" rIns="0" bIns="0"/>
          <a:lstStyle>
            <a:defPPr marL="432000" marR="0" lvl="0" indent="-324000">
              <a:spcBef>
                <a:spcPts val="0"/>
              </a:spcBef>
              <a:spcAft>
                <a:spcPts val="1414"/>
              </a:spcAft>
              <a:buSzPct val="45000"/>
              <a:buFont typeface="StarSymbol"/>
              <a:buNone/>
              <a:defRPr lang="el-GR" sz="3200" b="0" i="0" u="none" strike="noStrike" kern="1200">
                <a:ln>
                  <a:noFill/>
                </a:ln>
                <a:latin typeface="Arial" pitchFamily="18"/>
                <a:ea typeface="Microsoft YaHei" pitchFamily="2"/>
                <a:cs typeface="Lucida Sans" pitchFamily="2"/>
              </a:defRPr>
            </a:defPPr>
            <a:lvl1pPr marL="432000" marR="0" lvl="0" indent="-324000">
              <a:spcBef>
                <a:spcPts val="0"/>
              </a:spcBef>
              <a:spcAft>
                <a:spcPts val="1414"/>
              </a:spcAft>
              <a:buSzPct val="45000"/>
              <a:buFont typeface="StarSymbol"/>
              <a:buChar char="●"/>
              <a:defRPr lang="el-GR" sz="3200" b="0" i="0" u="none" strike="noStrike" kern="1200">
                <a:ln>
                  <a:noFill/>
                </a:ln>
                <a:latin typeface="Arial" pitchFamily="18"/>
                <a:ea typeface="Microsoft YaHei" pitchFamily="2"/>
                <a:cs typeface="Lucida Sans" pitchFamily="2"/>
              </a:defRPr>
            </a:lvl1pPr>
            <a:lvl2pPr marL="864000" marR="0" lvl="1" indent="-324000">
              <a:spcBef>
                <a:spcPts val="0"/>
              </a:spcBef>
              <a:spcAft>
                <a:spcPts val="1134"/>
              </a:spcAft>
              <a:buSzPct val="75000"/>
              <a:buFont typeface="StarSymbol"/>
              <a:buChar char="–"/>
              <a:defRPr lang="el-GR" sz="2800" b="0" i="0" u="none" strike="noStrike" kern="1200">
                <a:ln>
                  <a:noFill/>
                </a:ln>
                <a:latin typeface="Arial" pitchFamily="18"/>
                <a:ea typeface="Microsoft YaHei" pitchFamily="2"/>
                <a:cs typeface="Lucida Sans" pitchFamily="2"/>
              </a:defRPr>
            </a:lvl2pPr>
            <a:lvl3pPr marL="1295999" marR="0" lvl="2" indent="-288000">
              <a:spcBef>
                <a:spcPts val="0"/>
              </a:spcBef>
              <a:spcAft>
                <a:spcPts val="850"/>
              </a:spcAft>
              <a:buSzPct val="45000"/>
              <a:buFont typeface="StarSymbol"/>
              <a:buChar char="●"/>
              <a:defRPr lang="el-GR" sz="2400" b="0" i="0" u="none" strike="noStrike" kern="1200">
                <a:ln>
                  <a:noFill/>
                </a:ln>
                <a:latin typeface="Arial" pitchFamily="18"/>
                <a:ea typeface="Microsoft YaHei" pitchFamily="2"/>
                <a:cs typeface="Lucida Sans" pitchFamily="2"/>
              </a:defRPr>
            </a:lvl3pPr>
            <a:lvl4pPr marL="1728000" marR="0" lvl="3" indent="-216000">
              <a:spcBef>
                <a:spcPts val="0"/>
              </a:spcBef>
              <a:spcAft>
                <a:spcPts val="567"/>
              </a:spcAft>
              <a:buSzPct val="75000"/>
              <a:buFont typeface="StarSymbol"/>
              <a:buChar char="–"/>
              <a:defRPr lang="el-GR" sz="2000" b="0" i="0" u="none" strike="noStrike" kern="1200">
                <a:ln>
                  <a:noFill/>
                </a:ln>
                <a:latin typeface="Arial" pitchFamily="18"/>
                <a:ea typeface="Microsoft YaHei" pitchFamily="2"/>
                <a:cs typeface="Lucida Sans" pitchFamily="2"/>
              </a:defRPr>
            </a:lvl4pPr>
            <a:lvl5pPr marL="2160000" marR="0" lvl="4"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Lucida Sans" pitchFamily="2"/>
              </a:defRPr>
            </a:lvl5pPr>
            <a:lvl6pPr marL="2592000" marR="0" lvl="5"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Lucida Sans" pitchFamily="2"/>
              </a:defRPr>
            </a:lvl6pPr>
            <a:lvl7pPr marL="3024000" marR="0" lvl="6"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Lucida Sans" pitchFamily="2"/>
              </a:defRPr>
            </a:lvl7pPr>
            <a:lvl8pPr marL="3456000" marR="0" lvl="7"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Lucida Sans" pitchFamily="2"/>
              </a:defRPr>
            </a:lvl8pPr>
            <a:lvl9pPr marL="3887999" marR="0" lvl="8" indent="-216000">
              <a:spcBef>
                <a:spcPts val="0"/>
              </a:spcBef>
              <a:spcAft>
                <a:spcPts val="283"/>
              </a:spcAft>
              <a:buSzPct val="45000"/>
              <a:buFont typeface="StarSymbol"/>
              <a:buChar char="●"/>
              <a:defRPr lang="el-GR" sz="2000" b="0" i="0" u="none" strike="noStrike" kern="1200">
                <a:ln>
                  <a:noFill/>
                </a:ln>
                <a:latin typeface="Arial" pitchFamily="18"/>
                <a:ea typeface="Microsoft YaHei" pitchFamily="2"/>
                <a:cs typeface="Lucida Sans" pitchFamily="2"/>
              </a:defRPr>
            </a:lvl9pPr>
          </a:lstStyle>
          <a:p>
            <a:pPr marL="80641" indent="-7201">
              <a:buClr>
                <a:srgbClr val="FF6633"/>
              </a:buClr>
              <a:buNone/>
            </a:pPr>
            <a:r>
              <a:rPr lang="el-GR" sz="2903" b="1" dirty="0">
                <a:solidFill>
                  <a:srgbClr val="000080"/>
                </a:solidFill>
                <a:latin typeface="Calibri" pitchFamily="34"/>
                <a:ea typeface="Andale Sans UI" pitchFamily="2"/>
                <a:cs typeface="Tahoma" pitchFamily="2"/>
              </a:rPr>
              <a:t>Adjustment by conditioning</a:t>
            </a:r>
            <a:r>
              <a:rPr lang="en-US" sz="2903" b="1" dirty="0">
                <a:solidFill>
                  <a:srgbClr val="000080"/>
                </a:solidFill>
                <a:latin typeface="Calibri" pitchFamily="34"/>
                <a:ea typeface="Andale Sans UI" pitchFamily="2"/>
                <a:cs typeface="Tahoma" pitchFamily="2"/>
              </a:rPr>
              <a:t> </a:t>
            </a:r>
            <a:r>
              <a:rPr lang="el-GR" sz="2903" dirty="0">
                <a:solidFill>
                  <a:srgbClr val="000080"/>
                </a:solidFill>
                <a:latin typeface="Calibri" pitchFamily="34"/>
                <a:ea typeface="Andale Sans UI" pitchFamily="2"/>
                <a:cs typeface="Tahoma" pitchFamily="2"/>
              </a:rPr>
              <a:t>gives results that are interpreted as the average </a:t>
            </a:r>
            <a:r>
              <a:rPr lang="el-GR" sz="2903" b="1" dirty="0">
                <a:solidFill>
                  <a:srgbClr val="000080"/>
                </a:solidFill>
                <a:latin typeface="Calibri" pitchFamily="34"/>
                <a:ea typeface="Andale Sans UI" pitchFamily="2"/>
                <a:cs typeface="Tahoma" pitchFamily="2"/>
              </a:rPr>
              <a:t>effect of treatment on the individuals that actually received treatment</a:t>
            </a:r>
            <a:r>
              <a:rPr lang="el-GR" sz="2903" dirty="0">
                <a:solidFill>
                  <a:srgbClr val="000080"/>
                </a:solidFill>
                <a:latin typeface="Calibri" pitchFamily="34"/>
                <a:ea typeface="Andale Sans UI" pitchFamily="2"/>
                <a:cs typeface="Tahoma" pitchFamily="2"/>
              </a:rPr>
              <a:t>.</a:t>
            </a:r>
          </a:p>
        </p:txBody>
      </p:sp>
    </p:spTree>
    <p:extLst>
      <p:ext uri="{BB962C8B-B14F-4D97-AF65-F5344CB8AC3E}">
        <p14:creationId xmlns:p14="http://schemas.microsoft.com/office/powerpoint/2010/main" val="929720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r" eaLnBrk="1" fontAlgn="base" hangingPunct="1">
              <a:spcBef>
                <a:spcPct val="0"/>
              </a:spcBef>
              <a:spcAft>
                <a:spcPct val="0"/>
              </a:spcAft>
            </a:pPr>
            <a:fld id="{F0E8F8BC-20F5-4E44-AAAD-675B63D9C4F8}" type="slidenum">
              <a:rPr lang="en-US" sz="1400">
                <a:solidFill>
                  <a:srgbClr val="FFFFFF"/>
                </a:solidFill>
                <a:latin typeface="Times New Roman" pitchFamily="18" charset="0"/>
              </a:rPr>
              <a:pPr algn="r" eaLnBrk="1" fontAlgn="base" hangingPunct="1">
                <a:spcBef>
                  <a:spcPct val="0"/>
                </a:spcBef>
                <a:spcAft>
                  <a:spcPct val="0"/>
                </a:spcAft>
              </a:pPr>
              <a:t>12</a:t>
            </a:fld>
            <a:endParaRPr lang="en-US" sz="1400" dirty="0">
              <a:solidFill>
                <a:srgbClr val="FFFFFF"/>
              </a:solidFill>
              <a:latin typeface="Times New Roman" pitchFamily="18" charset="0"/>
            </a:endParaRPr>
          </a:p>
        </p:txBody>
      </p:sp>
      <p:sp>
        <p:nvSpPr>
          <p:cNvPr id="245762" name="Rectangle 2"/>
          <p:cNvSpPr>
            <a:spLocks noGrp="1" noChangeArrowheads="1"/>
          </p:cNvSpPr>
          <p:nvPr>
            <p:ph type="title" idx="4294967295"/>
          </p:nvPr>
        </p:nvSpPr>
        <p:spPr>
          <a:xfrm>
            <a:off x="683568" y="333375"/>
            <a:ext cx="7776864" cy="1196975"/>
          </a:xfrm>
          <a:ln>
            <a:solidFill>
              <a:schemeClr val="accent1"/>
            </a:solidFill>
          </a:ln>
        </p:spPr>
        <p:txBody>
          <a:bodyPr>
            <a:normAutofit/>
          </a:bodyPr>
          <a:lstStyle/>
          <a:p>
            <a:pPr fontAlgn="base">
              <a:spcAft>
                <a:spcPct val="0"/>
              </a:spcAft>
              <a:defRPr/>
            </a:pPr>
            <a:r>
              <a:rPr lang="el-GR" dirty="0" smtClean="0"/>
              <a:t>ΣΥΓΧΥΤΙΚΟ ΣΦΑΛΜΑ  </a:t>
            </a:r>
            <a:r>
              <a:rPr lang="el-GR" dirty="0"/>
              <a:t>(</a:t>
            </a:r>
            <a:r>
              <a:rPr lang="en-US" dirty="0" smtClean="0"/>
              <a:t>confounding)</a:t>
            </a:r>
            <a:endParaRPr lang="el-GR" dirty="0"/>
          </a:p>
        </p:txBody>
      </p:sp>
      <p:sp>
        <p:nvSpPr>
          <p:cNvPr id="67588" name="Rectangle 3"/>
          <p:cNvSpPr>
            <a:spLocks noGrp="1" noChangeArrowheads="1"/>
          </p:cNvSpPr>
          <p:nvPr>
            <p:ph type="body" idx="4294967295"/>
          </p:nvPr>
        </p:nvSpPr>
        <p:spPr>
          <a:xfrm>
            <a:off x="179512" y="1846262"/>
            <a:ext cx="8568952" cy="2918999"/>
          </a:xfrm>
        </p:spPr>
        <p:txBody>
          <a:bodyPr>
            <a:noAutofit/>
          </a:bodyPr>
          <a:lstStyle/>
          <a:p>
            <a:pPr>
              <a:lnSpc>
                <a:spcPct val="80000"/>
              </a:lnSpc>
              <a:buFont typeface="Wingdings" pitchFamily="2" charset="2"/>
              <a:buNone/>
            </a:pPr>
            <a:r>
              <a:rPr lang="el-GR" sz="2000" b="1" dirty="0" smtClean="0">
                <a:latin typeface="Arial" pitchFamily="34" charset="0"/>
              </a:rPr>
              <a:t>Εγγενές στις μελέτες παρατήρησης</a:t>
            </a:r>
            <a:r>
              <a:rPr lang="en-US" sz="2000" b="1" dirty="0" smtClean="0">
                <a:latin typeface="Arial" pitchFamily="34" charset="0"/>
              </a:rPr>
              <a:t>: </a:t>
            </a:r>
            <a:r>
              <a:rPr lang="el-GR" sz="2000" dirty="0" smtClean="0">
                <a:latin typeface="Arial" pitchFamily="34" charset="0"/>
              </a:rPr>
              <a:t>Αντανακλά την μη πειραματική φύση των μελετών</a:t>
            </a:r>
          </a:p>
          <a:p>
            <a:pPr>
              <a:lnSpc>
                <a:spcPct val="80000"/>
              </a:lnSpc>
              <a:buFont typeface="Wingdings" pitchFamily="2" charset="2"/>
              <a:buNone/>
            </a:pPr>
            <a:endParaRPr lang="el-GR" sz="2000" b="1" dirty="0" smtClean="0">
              <a:latin typeface="Arial" pitchFamily="34" charset="0"/>
            </a:endParaRPr>
          </a:p>
          <a:p>
            <a:pPr>
              <a:lnSpc>
                <a:spcPct val="80000"/>
              </a:lnSpc>
              <a:buFont typeface="Wingdings" pitchFamily="2" charset="2"/>
              <a:buNone/>
            </a:pPr>
            <a:r>
              <a:rPr lang="el-GR" sz="2000" b="1" dirty="0" smtClean="0">
                <a:latin typeface="Arial" pitchFamily="34" charset="0"/>
              </a:rPr>
              <a:t>Επίδραση του </a:t>
            </a:r>
            <a:r>
              <a:rPr lang="el-GR" sz="2000" b="1" dirty="0" err="1" smtClean="0">
                <a:latin typeface="Arial" pitchFamily="34" charset="0"/>
              </a:rPr>
              <a:t>συγχυτικού</a:t>
            </a:r>
            <a:r>
              <a:rPr lang="el-GR" sz="2000" b="1" dirty="0" smtClean="0">
                <a:latin typeface="Arial" pitchFamily="34" charset="0"/>
              </a:rPr>
              <a:t> σφάλματος</a:t>
            </a:r>
            <a:r>
              <a:rPr lang="en-US" sz="2000" b="1" dirty="0" smtClean="0">
                <a:latin typeface="Arial" pitchFamily="34" charset="0"/>
              </a:rPr>
              <a:t>: </a:t>
            </a:r>
            <a:r>
              <a:rPr lang="el-GR" sz="2000" b="1" dirty="0" smtClean="0">
                <a:latin typeface="Arial" pitchFamily="34" charset="0"/>
              </a:rPr>
              <a:t>Διαστρεβλωμένη εκτίμηση της σχέσης παράγοντα κινδύνου – έκβασης</a:t>
            </a:r>
            <a:r>
              <a:rPr lang="en-US" sz="2000" b="1" dirty="0" smtClean="0">
                <a:latin typeface="Arial" pitchFamily="34" charset="0"/>
              </a:rPr>
              <a:t>: </a:t>
            </a:r>
            <a:r>
              <a:rPr lang="el-GR" sz="2000" b="1" dirty="0" smtClean="0">
                <a:latin typeface="Arial" pitchFamily="34" charset="0"/>
              </a:rPr>
              <a:t>υπερ- ή </a:t>
            </a:r>
            <a:r>
              <a:rPr lang="el-GR" sz="2000" b="1" dirty="0" err="1" smtClean="0">
                <a:latin typeface="Arial" pitchFamily="34" charset="0"/>
              </a:rPr>
              <a:t>υπο</a:t>
            </a:r>
            <a:r>
              <a:rPr lang="el-GR" sz="2000" b="1" dirty="0" smtClean="0">
                <a:latin typeface="Arial" pitchFamily="34" charset="0"/>
              </a:rPr>
              <a:t>-εκτίμηση</a:t>
            </a:r>
          </a:p>
          <a:p>
            <a:pPr>
              <a:lnSpc>
                <a:spcPct val="80000"/>
              </a:lnSpc>
              <a:buFont typeface="Wingdings" pitchFamily="2" charset="2"/>
              <a:buNone/>
            </a:pPr>
            <a:endParaRPr lang="el-GR" sz="2000" b="1" dirty="0">
              <a:latin typeface="Arial" pitchFamily="34" charset="0"/>
            </a:endParaRPr>
          </a:p>
          <a:p>
            <a:pPr>
              <a:lnSpc>
                <a:spcPct val="80000"/>
              </a:lnSpc>
              <a:buFont typeface="Wingdings" pitchFamily="2" charset="2"/>
              <a:buNone/>
            </a:pPr>
            <a:endParaRPr lang="el-GR" sz="2000" b="1" dirty="0">
              <a:latin typeface="Arial" pitchFamily="34" charset="0"/>
            </a:endParaRPr>
          </a:p>
          <a:p>
            <a:pPr>
              <a:lnSpc>
                <a:spcPct val="80000"/>
              </a:lnSpc>
              <a:buFont typeface="Wingdings" pitchFamily="2" charset="2"/>
              <a:buNone/>
            </a:pPr>
            <a:r>
              <a:rPr lang="el-GR" sz="2000" b="1" dirty="0">
                <a:latin typeface="Arial" pitchFamily="34" charset="0"/>
              </a:rPr>
              <a:t>Ορισμός</a:t>
            </a:r>
            <a:r>
              <a:rPr lang="en-US" sz="2000" b="1" dirty="0">
                <a:latin typeface="Arial" pitchFamily="34" charset="0"/>
              </a:rPr>
              <a:t>: </a:t>
            </a:r>
            <a:r>
              <a:rPr lang="el-GR" sz="2000" dirty="0">
                <a:latin typeface="Arial" pitchFamily="34" charset="0"/>
              </a:rPr>
              <a:t>Η ανάμειξη των επιδράσεων μεταξύ μίας έκθεσης, μίας έκβασης και μίας τρίτης εξωγενούς μεταβλητής που ονομάζεται </a:t>
            </a:r>
            <a:r>
              <a:rPr lang="el-GR" sz="2000" dirty="0" err="1">
                <a:latin typeface="Arial" pitchFamily="34" charset="0"/>
              </a:rPr>
              <a:t>συγχυτικός</a:t>
            </a:r>
            <a:r>
              <a:rPr lang="el-GR" sz="2000" dirty="0">
                <a:latin typeface="Arial" pitchFamily="34" charset="0"/>
              </a:rPr>
              <a:t> παράγοντας.  </a:t>
            </a:r>
          </a:p>
          <a:p>
            <a:pPr>
              <a:lnSpc>
                <a:spcPct val="80000"/>
              </a:lnSpc>
              <a:buFont typeface="Wingdings" pitchFamily="2" charset="2"/>
              <a:buNone/>
            </a:pPr>
            <a:endParaRPr lang="el-GR" sz="2000" b="1" dirty="0" smtClean="0">
              <a:latin typeface="Arial" pitchFamily="34" charset="0"/>
            </a:endParaRPr>
          </a:p>
          <a:p>
            <a:pPr>
              <a:lnSpc>
                <a:spcPct val="80000"/>
              </a:lnSpc>
              <a:buFont typeface="Wingdings" pitchFamily="2" charset="2"/>
              <a:buNone/>
            </a:pPr>
            <a:endParaRPr lang="el-GR" sz="1600" b="1" dirty="0" smtClean="0">
              <a:latin typeface="Arial" pitchFamily="34" charset="0"/>
            </a:endParaRPr>
          </a:p>
        </p:txBody>
      </p:sp>
      <p:grpSp>
        <p:nvGrpSpPr>
          <p:cNvPr id="11" name="Group 10"/>
          <p:cNvGrpSpPr/>
          <p:nvPr/>
        </p:nvGrpSpPr>
        <p:grpSpPr>
          <a:xfrm>
            <a:off x="556470" y="5002800"/>
            <a:ext cx="7117855" cy="1465262"/>
            <a:chOff x="142875" y="3500438"/>
            <a:chExt cx="7117855" cy="1465262"/>
          </a:xfrm>
        </p:grpSpPr>
        <p:sp>
          <p:nvSpPr>
            <p:cNvPr id="245764" name="Text Box 4"/>
            <p:cNvSpPr txBox="1">
              <a:spLocks noChangeArrowheads="1"/>
            </p:cNvSpPr>
            <p:nvPr/>
          </p:nvSpPr>
          <p:spPr bwMode="auto">
            <a:xfrm>
              <a:off x="142875" y="3500438"/>
              <a:ext cx="3403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fontAlgn="base" hangingPunct="1">
                <a:spcBef>
                  <a:spcPct val="0"/>
                </a:spcBef>
                <a:spcAft>
                  <a:spcPct val="0"/>
                </a:spcAft>
              </a:pPr>
              <a:r>
                <a:rPr lang="el-GR" b="1" dirty="0"/>
                <a:t>Παράγοντας κινδύνου</a:t>
              </a:r>
            </a:p>
          </p:txBody>
        </p:sp>
        <p:sp>
          <p:nvSpPr>
            <p:cNvPr id="245765" name="Text Box 5"/>
            <p:cNvSpPr txBox="1">
              <a:spLocks noChangeArrowheads="1"/>
            </p:cNvSpPr>
            <p:nvPr/>
          </p:nvSpPr>
          <p:spPr bwMode="auto">
            <a:xfrm>
              <a:off x="5867400" y="3500438"/>
              <a:ext cx="13933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fontAlgn="base" hangingPunct="1">
                <a:spcBef>
                  <a:spcPct val="0"/>
                </a:spcBef>
                <a:spcAft>
                  <a:spcPct val="0"/>
                </a:spcAft>
              </a:pPr>
              <a:r>
                <a:rPr lang="el-GR" b="1" dirty="0" smtClean="0"/>
                <a:t>Έκβαση</a:t>
              </a:r>
              <a:endParaRPr lang="el-GR" b="1" dirty="0"/>
            </a:p>
          </p:txBody>
        </p:sp>
        <p:sp>
          <p:nvSpPr>
            <p:cNvPr id="245766" name="Text Box 6"/>
            <p:cNvSpPr txBox="1">
              <a:spLocks noChangeArrowheads="1"/>
            </p:cNvSpPr>
            <p:nvPr/>
          </p:nvSpPr>
          <p:spPr bwMode="auto">
            <a:xfrm>
              <a:off x="2484438" y="4508500"/>
              <a:ext cx="3692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fontAlgn="base" hangingPunct="1">
                <a:spcBef>
                  <a:spcPct val="0"/>
                </a:spcBef>
                <a:spcAft>
                  <a:spcPct val="0"/>
                </a:spcAft>
              </a:pPr>
              <a:r>
                <a:rPr lang="el-GR" b="1" dirty="0"/>
                <a:t>Συγχυτικός παράγοντας</a:t>
              </a:r>
            </a:p>
          </p:txBody>
        </p:sp>
        <p:sp>
          <p:nvSpPr>
            <p:cNvPr id="245768" name="Line 8"/>
            <p:cNvSpPr>
              <a:spLocks noChangeShapeType="1"/>
            </p:cNvSpPr>
            <p:nvPr/>
          </p:nvSpPr>
          <p:spPr bwMode="auto">
            <a:xfrm flipV="1">
              <a:off x="5003800" y="4076700"/>
              <a:ext cx="1152525" cy="4318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el-GR" sz="2400" dirty="0">
                <a:solidFill>
                  <a:srgbClr val="FFFFFF"/>
                </a:solidFill>
                <a:latin typeface="Arial" pitchFamily="34" charset="0"/>
              </a:endParaRPr>
            </a:p>
          </p:txBody>
        </p:sp>
        <p:sp>
          <p:nvSpPr>
            <p:cNvPr id="245769" name="Line 9"/>
            <p:cNvSpPr>
              <a:spLocks noChangeShapeType="1"/>
            </p:cNvSpPr>
            <p:nvPr/>
          </p:nvSpPr>
          <p:spPr bwMode="auto">
            <a:xfrm flipH="1" flipV="1">
              <a:off x="2627313" y="4005263"/>
              <a:ext cx="1152525" cy="4318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pPr fontAlgn="base">
                <a:spcBef>
                  <a:spcPct val="0"/>
                </a:spcBef>
                <a:spcAft>
                  <a:spcPct val="0"/>
                </a:spcAft>
              </a:pPr>
              <a:endParaRPr lang="el-GR" sz="2400" dirty="0">
                <a:solidFill>
                  <a:srgbClr val="FFFFFF"/>
                </a:solidFill>
                <a:latin typeface="Arial" pitchFamily="34" charset="0"/>
              </a:endParaRPr>
            </a:p>
          </p:txBody>
        </p:sp>
      </p:grpSp>
      <p:sp>
        <p:nvSpPr>
          <p:cNvPr id="245772" name="Freeform 12"/>
          <p:cNvSpPr>
            <a:spLocks/>
          </p:cNvSpPr>
          <p:nvPr/>
        </p:nvSpPr>
        <p:spPr bwMode="auto">
          <a:xfrm>
            <a:off x="3968801" y="4887653"/>
            <a:ext cx="2303462" cy="623888"/>
          </a:xfrm>
          <a:custGeom>
            <a:avLst/>
            <a:gdLst>
              <a:gd name="T0" fmla="*/ 0 w 1451"/>
              <a:gd name="T1" fmla="*/ 2147483647 h 393"/>
              <a:gd name="T2" fmla="*/ 2147483647 w 1451"/>
              <a:gd name="T3" fmla="*/ 2147483647 h 393"/>
              <a:gd name="T4" fmla="*/ 2147483647 w 1451"/>
              <a:gd name="T5" fmla="*/ 2147483647 h 393"/>
              <a:gd name="T6" fmla="*/ 2147483647 w 1451"/>
              <a:gd name="T7" fmla="*/ 2147483647 h 393"/>
              <a:gd name="T8" fmla="*/ 2147483647 w 1451"/>
              <a:gd name="T9" fmla="*/ 0 h 393"/>
              <a:gd name="T10" fmla="*/ 2147483647 w 1451"/>
              <a:gd name="T11" fmla="*/ 2147483647 h 393"/>
              <a:gd name="T12" fmla="*/ 2147483647 w 1451"/>
              <a:gd name="T13" fmla="*/ 2147483647 h 393"/>
              <a:gd name="T14" fmla="*/ 2147483647 w 1451"/>
              <a:gd name="T15" fmla="*/ 2147483647 h 393"/>
              <a:gd name="T16" fmla="*/ 2147483647 w 1451"/>
              <a:gd name="T17" fmla="*/ 2147483647 h 39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51"/>
              <a:gd name="T28" fmla="*/ 0 h 393"/>
              <a:gd name="T29" fmla="*/ 1451 w 1451"/>
              <a:gd name="T30" fmla="*/ 393 h 39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51" h="393">
                <a:moveTo>
                  <a:pt x="0" y="227"/>
                </a:moveTo>
                <a:cubicBezTo>
                  <a:pt x="30" y="310"/>
                  <a:pt x="61" y="393"/>
                  <a:pt x="91" y="363"/>
                </a:cubicBezTo>
                <a:cubicBezTo>
                  <a:pt x="121" y="333"/>
                  <a:pt x="121" y="52"/>
                  <a:pt x="181" y="45"/>
                </a:cubicBezTo>
                <a:cubicBezTo>
                  <a:pt x="241" y="38"/>
                  <a:pt x="386" y="325"/>
                  <a:pt x="454" y="318"/>
                </a:cubicBezTo>
                <a:cubicBezTo>
                  <a:pt x="522" y="311"/>
                  <a:pt x="530" y="0"/>
                  <a:pt x="590" y="0"/>
                </a:cubicBezTo>
                <a:cubicBezTo>
                  <a:pt x="650" y="0"/>
                  <a:pt x="755" y="310"/>
                  <a:pt x="816" y="318"/>
                </a:cubicBezTo>
                <a:cubicBezTo>
                  <a:pt x="877" y="326"/>
                  <a:pt x="900" y="53"/>
                  <a:pt x="953" y="45"/>
                </a:cubicBezTo>
                <a:cubicBezTo>
                  <a:pt x="1006" y="37"/>
                  <a:pt x="1051" y="249"/>
                  <a:pt x="1134" y="272"/>
                </a:cubicBezTo>
                <a:cubicBezTo>
                  <a:pt x="1217" y="295"/>
                  <a:pt x="1398" y="196"/>
                  <a:pt x="1451" y="181"/>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lstStyle/>
          <a:p>
            <a:pPr fontAlgn="base">
              <a:spcBef>
                <a:spcPct val="0"/>
              </a:spcBef>
              <a:spcAft>
                <a:spcPct val="0"/>
              </a:spcAft>
            </a:pPr>
            <a:endParaRPr lang="el-GR" sz="2400" dirty="0">
              <a:solidFill>
                <a:srgbClr val="FFFFFF"/>
              </a:solidFill>
              <a:latin typeface="Arial" pitchFamily="34" charset="0"/>
            </a:endParaRPr>
          </a:p>
        </p:txBody>
      </p:sp>
      <p:sp>
        <p:nvSpPr>
          <p:cNvPr id="2" name="Ορθογώνιο 1"/>
          <p:cNvSpPr/>
          <p:nvPr/>
        </p:nvSpPr>
        <p:spPr>
          <a:xfrm>
            <a:off x="179512" y="3717032"/>
            <a:ext cx="8568952" cy="27510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2996108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45772"/>
                                        </p:tgtEl>
                                        <p:attrNameLst>
                                          <p:attrName>style.visibility</p:attrName>
                                        </p:attrNameLst>
                                      </p:cBhvr>
                                      <p:to>
                                        <p:strVal val="visible"/>
                                      </p:to>
                                    </p:set>
                                    <p:animEffect transition="in" filter="diamond(in)">
                                      <p:cBhvr>
                                        <p:cTn id="7" dur="500"/>
                                        <p:tgtEl>
                                          <p:spTgt spid="24577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2" grpId="0" animBg="1"/>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r" eaLnBrk="1" fontAlgn="base" hangingPunct="1">
              <a:spcBef>
                <a:spcPct val="0"/>
              </a:spcBef>
              <a:spcAft>
                <a:spcPct val="0"/>
              </a:spcAft>
            </a:pPr>
            <a:fld id="{F0E8F8BC-20F5-4E44-AAAD-675B63D9C4F8}" type="slidenum">
              <a:rPr lang="en-US" sz="1400">
                <a:solidFill>
                  <a:srgbClr val="FFFFFF"/>
                </a:solidFill>
                <a:latin typeface="Times New Roman" pitchFamily="18" charset="0"/>
              </a:rPr>
              <a:pPr algn="r" eaLnBrk="1" fontAlgn="base" hangingPunct="1">
                <a:spcBef>
                  <a:spcPct val="0"/>
                </a:spcBef>
                <a:spcAft>
                  <a:spcPct val="0"/>
                </a:spcAft>
              </a:pPr>
              <a:t>13</a:t>
            </a:fld>
            <a:endParaRPr lang="en-US" sz="1400" dirty="0">
              <a:solidFill>
                <a:srgbClr val="FFFFFF"/>
              </a:solidFill>
              <a:latin typeface="Times New Roman" pitchFamily="18" charset="0"/>
            </a:endParaRPr>
          </a:p>
        </p:txBody>
      </p:sp>
      <p:sp>
        <p:nvSpPr>
          <p:cNvPr id="245762" name="Rectangle 2"/>
          <p:cNvSpPr>
            <a:spLocks noGrp="1" noChangeArrowheads="1"/>
          </p:cNvSpPr>
          <p:nvPr>
            <p:ph type="title" idx="4294967295"/>
          </p:nvPr>
        </p:nvSpPr>
        <p:spPr>
          <a:xfrm>
            <a:off x="683568" y="333375"/>
            <a:ext cx="7776864" cy="1196975"/>
          </a:xfrm>
          <a:ln>
            <a:solidFill>
              <a:schemeClr val="accent1"/>
            </a:solidFill>
          </a:ln>
        </p:spPr>
        <p:txBody>
          <a:bodyPr>
            <a:normAutofit/>
          </a:bodyPr>
          <a:lstStyle/>
          <a:p>
            <a:pPr fontAlgn="base">
              <a:spcAft>
                <a:spcPct val="0"/>
              </a:spcAft>
              <a:defRPr/>
            </a:pPr>
            <a:r>
              <a:rPr lang="el-GR" dirty="0" smtClean="0"/>
              <a:t>ΣΥΓΧΥΤΙΚΟ ΣΦΑΛΜΑ  </a:t>
            </a:r>
            <a:r>
              <a:rPr lang="el-GR" dirty="0"/>
              <a:t>(</a:t>
            </a:r>
            <a:r>
              <a:rPr lang="en-US" dirty="0" smtClean="0"/>
              <a:t>confounding)</a:t>
            </a:r>
            <a:endParaRPr lang="el-GR" dirty="0"/>
          </a:p>
        </p:txBody>
      </p:sp>
      <p:sp>
        <p:nvSpPr>
          <p:cNvPr id="67588" name="Rectangle 3"/>
          <p:cNvSpPr>
            <a:spLocks noGrp="1" noChangeArrowheads="1"/>
          </p:cNvSpPr>
          <p:nvPr>
            <p:ph type="body" idx="4294967295"/>
          </p:nvPr>
        </p:nvSpPr>
        <p:spPr>
          <a:xfrm>
            <a:off x="179512" y="1846263"/>
            <a:ext cx="8568952" cy="2087562"/>
          </a:xfrm>
        </p:spPr>
        <p:txBody>
          <a:bodyPr>
            <a:noAutofit/>
          </a:bodyPr>
          <a:lstStyle/>
          <a:p>
            <a:pPr>
              <a:lnSpc>
                <a:spcPct val="80000"/>
              </a:lnSpc>
              <a:buFont typeface="Wingdings" pitchFamily="2" charset="2"/>
              <a:buNone/>
            </a:pPr>
            <a:endParaRPr lang="el-GR" sz="2000" b="1" dirty="0" smtClean="0">
              <a:latin typeface="Arial" pitchFamily="34" charset="0"/>
            </a:endParaRPr>
          </a:p>
          <a:p>
            <a:pPr>
              <a:lnSpc>
                <a:spcPct val="80000"/>
              </a:lnSpc>
              <a:buFont typeface="Wingdings" pitchFamily="2" charset="2"/>
              <a:buNone/>
            </a:pPr>
            <a:r>
              <a:rPr lang="el-GR" sz="2800" b="1" dirty="0" smtClean="0">
                <a:latin typeface="Arial" pitchFamily="34" charset="0"/>
              </a:rPr>
              <a:t>Ορισμός</a:t>
            </a:r>
            <a:r>
              <a:rPr lang="en-US" sz="2800" b="1" dirty="0" smtClean="0">
                <a:latin typeface="Arial" pitchFamily="34" charset="0"/>
              </a:rPr>
              <a:t>: </a:t>
            </a:r>
            <a:r>
              <a:rPr lang="el-GR" sz="2800" dirty="0" smtClean="0">
                <a:latin typeface="Arial" pitchFamily="34" charset="0"/>
              </a:rPr>
              <a:t>Η ανάμειξη των επιδράσεων μεταξύ μίας έκθεσης, μίας έκβασης και μίας </a:t>
            </a:r>
            <a:r>
              <a:rPr lang="el-GR" sz="2800" b="1" dirty="0" smtClean="0">
                <a:latin typeface="Arial" pitchFamily="34" charset="0"/>
              </a:rPr>
              <a:t>τρίτης μεταβλητής που αποτελεί κοινή αιτία της έκθεσης και της έκβασης</a:t>
            </a:r>
          </a:p>
          <a:p>
            <a:pPr>
              <a:lnSpc>
                <a:spcPct val="80000"/>
              </a:lnSpc>
              <a:buFont typeface="Wingdings" pitchFamily="2" charset="2"/>
              <a:buNone/>
            </a:pPr>
            <a:endParaRPr lang="el-GR" sz="2000" b="1" dirty="0" smtClean="0">
              <a:latin typeface="Arial" pitchFamily="34" charset="0"/>
            </a:endParaRPr>
          </a:p>
        </p:txBody>
      </p:sp>
      <p:pic>
        <p:nvPicPr>
          <p:cNvPr id="12" name="Picture 4"/>
          <p:cNvPicPr>
            <a:picLocks noChangeAspect="1"/>
          </p:cNvPicPr>
          <p:nvPr/>
        </p:nvPicPr>
        <p:blipFill>
          <a:blip r:embed="rId3" cstate="print">
            <a:alphaModFix/>
            <a:lum/>
          </a:blip>
          <a:srcRect/>
          <a:stretch>
            <a:fillRect/>
          </a:stretch>
        </p:blipFill>
        <p:spPr>
          <a:xfrm>
            <a:off x="1585411" y="3950095"/>
            <a:ext cx="5578877" cy="2200017"/>
          </a:xfrm>
          <a:prstGeom prst="rect">
            <a:avLst/>
          </a:prstGeom>
          <a:noFill/>
          <a:ln>
            <a:noFill/>
          </a:ln>
        </p:spPr>
      </p:pic>
    </p:spTree>
    <p:extLst>
      <p:ext uri="{BB962C8B-B14F-4D97-AF65-F5344CB8AC3E}">
        <p14:creationId xmlns:p14="http://schemas.microsoft.com/office/powerpoint/2010/main" val="1320819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r" eaLnBrk="1" fontAlgn="base" hangingPunct="1">
              <a:spcBef>
                <a:spcPct val="0"/>
              </a:spcBef>
              <a:spcAft>
                <a:spcPct val="0"/>
              </a:spcAft>
            </a:pPr>
            <a:fld id="{F0E8F8BC-20F5-4E44-AAAD-675B63D9C4F8}" type="slidenum">
              <a:rPr lang="en-US" sz="1400">
                <a:solidFill>
                  <a:srgbClr val="FFFFFF"/>
                </a:solidFill>
                <a:latin typeface="Times New Roman" pitchFamily="18" charset="0"/>
              </a:rPr>
              <a:pPr algn="r" eaLnBrk="1" fontAlgn="base" hangingPunct="1">
                <a:spcBef>
                  <a:spcPct val="0"/>
                </a:spcBef>
                <a:spcAft>
                  <a:spcPct val="0"/>
                </a:spcAft>
              </a:pPr>
              <a:t>14</a:t>
            </a:fld>
            <a:endParaRPr lang="en-US" sz="1400" dirty="0">
              <a:solidFill>
                <a:srgbClr val="FFFFFF"/>
              </a:solidFill>
              <a:latin typeface="Times New Roman" pitchFamily="18" charset="0"/>
            </a:endParaRPr>
          </a:p>
        </p:txBody>
      </p:sp>
      <p:sp>
        <p:nvSpPr>
          <p:cNvPr id="245762" name="Rectangle 2"/>
          <p:cNvSpPr>
            <a:spLocks noGrp="1" noChangeArrowheads="1"/>
          </p:cNvSpPr>
          <p:nvPr>
            <p:ph type="title" idx="4294967295"/>
          </p:nvPr>
        </p:nvSpPr>
        <p:spPr>
          <a:xfrm>
            <a:off x="360040" y="603250"/>
            <a:ext cx="8388424" cy="953542"/>
          </a:xfrm>
        </p:spPr>
        <p:txBody>
          <a:bodyPr>
            <a:normAutofit fontScale="90000"/>
          </a:bodyPr>
          <a:lstStyle/>
          <a:p>
            <a:pPr fontAlgn="base">
              <a:spcAft>
                <a:spcPct val="0"/>
              </a:spcAft>
              <a:defRPr/>
            </a:pPr>
            <a:r>
              <a:rPr lang="en-US" sz="4000" b="1" dirty="0" smtClean="0">
                <a:solidFill>
                  <a:srgbClr val="FFFF00"/>
                </a:solidFill>
              </a:rPr>
              <a:t/>
            </a:r>
            <a:br>
              <a:rPr lang="en-US" sz="4000" b="1" dirty="0" smtClean="0">
                <a:solidFill>
                  <a:srgbClr val="FFFF00"/>
                </a:solidFill>
              </a:rPr>
            </a:br>
            <a:r>
              <a:rPr lang="el-GR" sz="3300" dirty="0" smtClean="0"/>
              <a:t>ΣΥΓΧΥΤΙΚΟ ΣΦΑΛΜΑ</a:t>
            </a:r>
            <a:r>
              <a:rPr lang="en-US" sz="3300" dirty="0" smtClean="0"/>
              <a:t>: </a:t>
            </a:r>
            <a:r>
              <a:rPr lang="el-GR" sz="3300" dirty="0" smtClean="0"/>
              <a:t>Παραδειγμα</a:t>
            </a:r>
            <a:endParaRPr lang="el-GR" sz="3300" dirty="0"/>
          </a:p>
        </p:txBody>
      </p:sp>
      <p:sp>
        <p:nvSpPr>
          <p:cNvPr id="67588" name="Rectangle 3"/>
          <p:cNvSpPr>
            <a:spLocks noGrp="1" noChangeArrowheads="1"/>
          </p:cNvSpPr>
          <p:nvPr>
            <p:ph type="body" idx="4294967295"/>
          </p:nvPr>
        </p:nvSpPr>
        <p:spPr>
          <a:xfrm>
            <a:off x="0" y="1557338"/>
            <a:ext cx="9144000" cy="4895850"/>
          </a:xfrm>
        </p:spPr>
        <p:txBody>
          <a:bodyPr/>
          <a:lstStyle/>
          <a:p>
            <a:pPr>
              <a:lnSpc>
                <a:spcPct val="80000"/>
              </a:lnSpc>
              <a:buFont typeface="Wingdings" pitchFamily="2" charset="2"/>
              <a:buNone/>
            </a:pPr>
            <a:endParaRPr lang="en-US" sz="2400" b="1" dirty="0" smtClean="0">
              <a:latin typeface="Arial" pitchFamily="34" charset="0"/>
            </a:endParaRPr>
          </a:p>
          <a:p>
            <a:pPr>
              <a:lnSpc>
                <a:spcPct val="80000"/>
              </a:lnSpc>
              <a:buFont typeface="Wingdings" pitchFamily="2" charset="2"/>
              <a:buNone/>
            </a:pPr>
            <a:r>
              <a:rPr lang="el-GR" sz="2400" b="1" dirty="0" smtClean="0">
                <a:latin typeface="Arial" pitchFamily="34" charset="0"/>
              </a:rPr>
              <a:t>Διαβήτης </a:t>
            </a:r>
            <a:r>
              <a:rPr lang="el-GR" sz="2400" b="1" dirty="0" smtClean="0">
                <a:latin typeface="Arial" pitchFamily="34" charset="0"/>
                <a:sym typeface="Wingdings" pitchFamily="2" charset="2"/>
              </a:rPr>
              <a:t> Άνοια</a:t>
            </a:r>
          </a:p>
          <a:p>
            <a:pPr>
              <a:lnSpc>
                <a:spcPct val="80000"/>
              </a:lnSpc>
              <a:buFont typeface="Wingdings" pitchFamily="2" charset="2"/>
              <a:buNone/>
            </a:pPr>
            <a:endParaRPr lang="el-GR" sz="2400" b="1" dirty="0" smtClean="0">
              <a:latin typeface="Arial" pitchFamily="34" charset="0"/>
              <a:sym typeface="Wingdings" pitchFamily="2" charset="2"/>
            </a:endParaRPr>
          </a:p>
          <a:p>
            <a:pPr>
              <a:lnSpc>
                <a:spcPct val="80000"/>
              </a:lnSpc>
              <a:buFont typeface="Wingdings" pitchFamily="2" charset="2"/>
              <a:buNone/>
            </a:pPr>
            <a:r>
              <a:rPr lang="el-GR" sz="2400" b="1" dirty="0" smtClean="0">
                <a:latin typeface="Arial" pitchFamily="34" charset="0"/>
                <a:sym typeface="Wingdings" pitchFamily="2" charset="2"/>
              </a:rPr>
              <a:t>Νεοδιαγνωσθέντες διαβητικοί ενήλικες (εκτεθειμένοι) </a:t>
            </a:r>
          </a:p>
          <a:p>
            <a:pPr>
              <a:lnSpc>
                <a:spcPct val="80000"/>
              </a:lnSpc>
              <a:buFont typeface="Wingdings" pitchFamily="2" charset="2"/>
              <a:buNone/>
            </a:pPr>
            <a:r>
              <a:rPr lang="el-GR" sz="2400" b="1" dirty="0" smtClean="0">
                <a:latin typeface="Arial" pitchFamily="34" charset="0"/>
                <a:sym typeface="Wingdings" pitchFamily="2" charset="2"/>
              </a:rPr>
              <a:t>Ενήλικες χωρίς διαβήτη (μη εκτεθειμένοι) </a:t>
            </a:r>
          </a:p>
          <a:p>
            <a:pPr>
              <a:lnSpc>
                <a:spcPct val="80000"/>
              </a:lnSpc>
              <a:buFont typeface="Wingdings" pitchFamily="2" charset="2"/>
              <a:buNone/>
            </a:pPr>
            <a:endParaRPr lang="el-GR" sz="2400" b="1" dirty="0" smtClean="0">
              <a:latin typeface="Arial" pitchFamily="34" charset="0"/>
              <a:sym typeface="Wingdings" pitchFamily="2" charset="2"/>
            </a:endParaRPr>
          </a:p>
          <a:p>
            <a:pPr>
              <a:lnSpc>
                <a:spcPct val="80000"/>
              </a:lnSpc>
              <a:buFont typeface="Wingdings" pitchFamily="2" charset="2"/>
              <a:buNone/>
            </a:pPr>
            <a:r>
              <a:rPr lang="el-GR" sz="2400" b="1" dirty="0" smtClean="0">
                <a:latin typeface="Arial" pitchFamily="34" charset="0"/>
                <a:sym typeface="Wingdings" pitchFamily="2" charset="2"/>
              </a:rPr>
              <a:t>Παρακολούθηση</a:t>
            </a:r>
            <a:r>
              <a:rPr lang="en-US" sz="2400" b="1" dirty="0" smtClean="0">
                <a:latin typeface="Arial" pitchFamily="34" charset="0"/>
                <a:sym typeface="Wingdings" pitchFamily="2" charset="2"/>
              </a:rPr>
              <a:t>: </a:t>
            </a:r>
            <a:r>
              <a:rPr lang="el-GR" sz="2400" b="1" dirty="0" smtClean="0">
                <a:latin typeface="Arial" pitchFamily="34" charset="0"/>
                <a:sym typeface="Wingdings" pitchFamily="2" charset="2"/>
              </a:rPr>
              <a:t>αθροιστική επίπτωση άνοιας,</a:t>
            </a:r>
          </a:p>
          <a:p>
            <a:pPr>
              <a:lnSpc>
                <a:spcPct val="80000"/>
              </a:lnSpc>
              <a:buFont typeface="Wingdings" pitchFamily="2" charset="2"/>
              <a:buNone/>
            </a:pPr>
            <a:r>
              <a:rPr lang="el-GR" sz="2400" b="1" dirty="0" smtClean="0">
                <a:latin typeface="Arial" pitchFamily="34" charset="0"/>
                <a:sym typeface="Wingdings" pitchFamily="2" charset="2"/>
              </a:rPr>
              <a:t>Σχετικός κίνδυνος</a:t>
            </a:r>
            <a:r>
              <a:rPr lang="en-US" sz="2400" b="1" dirty="0" smtClean="0">
                <a:latin typeface="Arial" pitchFamily="34" charset="0"/>
                <a:sym typeface="Wingdings" pitchFamily="2" charset="2"/>
              </a:rPr>
              <a:t>: RR = 4</a:t>
            </a:r>
          </a:p>
          <a:p>
            <a:pPr>
              <a:lnSpc>
                <a:spcPct val="80000"/>
              </a:lnSpc>
              <a:buFont typeface="Wingdings" pitchFamily="2" charset="2"/>
              <a:buNone/>
            </a:pPr>
            <a:endParaRPr lang="en-US" sz="2400" b="1" dirty="0" smtClean="0">
              <a:latin typeface="Arial" pitchFamily="34" charset="0"/>
              <a:sym typeface="Wingdings" pitchFamily="2" charset="2"/>
            </a:endParaRPr>
          </a:p>
          <a:p>
            <a:pPr>
              <a:lnSpc>
                <a:spcPct val="80000"/>
              </a:lnSpc>
              <a:buFont typeface="Wingdings" pitchFamily="2" charset="2"/>
              <a:buNone/>
            </a:pPr>
            <a:r>
              <a:rPr lang="el-GR" sz="2400" b="1" dirty="0" smtClean="0">
                <a:latin typeface="Arial" pitchFamily="34" charset="0"/>
                <a:sym typeface="Wingdings" pitchFamily="2" charset="2"/>
              </a:rPr>
              <a:t>Αλλά… διαβητικοί μεγαλύτεροι ηλικιακά</a:t>
            </a:r>
          </a:p>
          <a:p>
            <a:pPr>
              <a:lnSpc>
                <a:spcPct val="80000"/>
              </a:lnSpc>
              <a:buFont typeface="Wingdings" pitchFamily="2" charset="2"/>
              <a:buNone/>
            </a:pPr>
            <a:endParaRPr lang="el-GR" sz="2400" b="1" dirty="0" smtClean="0">
              <a:latin typeface="Arial" pitchFamily="34" charset="0"/>
              <a:sym typeface="Wingdings" pitchFamily="2" charset="2"/>
            </a:endParaRPr>
          </a:p>
          <a:p>
            <a:pPr>
              <a:lnSpc>
                <a:spcPct val="80000"/>
              </a:lnSpc>
              <a:buFont typeface="Wingdings" pitchFamily="2" charset="2"/>
              <a:buNone/>
            </a:pPr>
            <a:r>
              <a:rPr lang="el-GR" sz="2400" b="1" dirty="0" smtClean="0">
                <a:latin typeface="Arial" pitchFamily="34" charset="0"/>
                <a:sym typeface="Wingdings" pitchFamily="2" charset="2"/>
              </a:rPr>
              <a:t>Μετά από έλεγχο για την ηλικία </a:t>
            </a:r>
            <a:r>
              <a:rPr lang="en-US" sz="2400" b="1" dirty="0" smtClean="0">
                <a:latin typeface="Arial" pitchFamily="34" charset="0"/>
                <a:sym typeface="Wingdings" pitchFamily="2" charset="2"/>
              </a:rPr>
              <a:t>: RR=2</a:t>
            </a:r>
            <a:r>
              <a:rPr lang="el-GR" sz="2400" b="1" dirty="0" smtClean="0">
                <a:latin typeface="Arial" pitchFamily="34" charset="0"/>
                <a:sym typeface="Wingdings" pitchFamily="2" charset="2"/>
              </a:rPr>
              <a:t> (μείωση κατά 50%)</a:t>
            </a:r>
            <a:endParaRPr lang="en-US" sz="2400" b="1" dirty="0" smtClean="0">
              <a:latin typeface="Arial" pitchFamily="34" charset="0"/>
              <a:sym typeface="Wingdings" pitchFamily="2" charset="2"/>
            </a:endParaRPr>
          </a:p>
          <a:p>
            <a:pPr>
              <a:lnSpc>
                <a:spcPct val="80000"/>
              </a:lnSpc>
              <a:buFont typeface="Wingdings" pitchFamily="2" charset="2"/>
              <a:buNone/>
            </a:pPr>
            <a:r>
              <a:rPr lang="el-GR" sz="2400" b="1" dirty="0" err="1" smtClean="0">
                <a:latin typeface="Arial" pitchFamily="34" charset="0"/>
                <a:sym typeface="Wingdings" pitchFamily="2" charset="2"/>
              </a:rPr>
              <a:t>Συγχυτικό</a:t>
            </a:r>
            <a:r>
              <a:rPr lang="el-GR" sz="2400" b="1" dirty="0" smtClean="0">
                <a:latin typeface="Arial" pitchFamily="34" charset="0"/>
                <a:sym typeface="Wingdings" pitchFamily="2" charset="2"/>
              </a:rPr>
              <a:t> σφάλμα λόγω ηλικίας</a:t>
            </a:r>
          </a:p>
          <a:p>
            <a:pPr>
              <a:lnSpc>
                <a:spcPct val="80000"/>
              </a:lnSpc>
              <a:buFont typeface="Wingdings" pitchFamily="2" charset="2"/>
              <a:buNone/>
            </a:pPr>
            <a:endParaRPr lang="el-GR" sz="2400" b="1" dirty="0" smtClean="0">
              <a:latin typeface="Arial" pitchFamily="34" charset="0"/>
              <a:sym typeface="Wingdings" pitchFamily="2" charset="2"/>
            </a:endParaRPr>
          </a:p>
          <a:p>
            <a:pPr>
              <a:lnSpc>
                <a:spcPct val="80000"/>
              </a:lnSpc>
              <a:buFont typeface="Wingdings" pitchFamily="2" charset="2"/>
              <a:buNone/>
            </a:pPr>
            <a:endParaRPr lang="el-GR" sz="2400" b="1" dirty="0" smtClean="0">
              <a:latin typeface="Arial" pitchFamily="34" charset="0"/>
              <a:sym typeface="Wingdings" pitchFamily="2" charset="2"/>
            </a:endParaRPr>
          </a:p>
          <a:p>
            <a:pPr>
              <a:lnSpc>
                <a:spcPct val="80000"/>
              </a:lnSpc>
              <a:buFont typeface="Wingdings" pitchFamily="2" charset="2"/>
              <a:buNone/>
            </a:pPr>
            <a:endParaRPr lang="el-GR" sz="2400" b="1" dirty="0" smtClean="0">
              <a:latin typeface="Arial" pitchFamily="34" charset="0"/>
              <a:sym typeface="Wingdings" pitchFamily="2" charset="2"/>
            </a:endParaRPr>
          </a:p>
          <a:p>
            <a:pPr>
              <a:lnSpc>
                <a:spcPct val="80000"/>
              </a:lnSpc>
              <a:buFont typeface="Wingdings" pitchFamily="2" charset="2"/>
              <a:buNone/>
            </a:pPr>
            <a:endParaRPr lang="el-GR" sz="2400" b="1" dirty="0" smtClean="0">
              <a:latin typeface="Arial" pitchFamily="34" charset="0"/>
            </a:endParaRPr>
          </a:p>
        </p:txBody>
      </p:sp>
    </p:spTree>
    <p:extLst>
      <p:ext uri="{BB962C8B-B14F-4D97-AF65-F5344CB8AC3E}">
        <p14:creationId xmlns:p14="http://schemas.microsoft.com/office/powerpoint/2010/main" val="4171815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r" eaLnBrk="1" fontAlgn="base" hangingPunct="1">
              <a:spcBef>
                <a:spcPct val="0"/>
              </a:spcBef>
              <a:spcAft>
                <a:spcPct val="0"/>
              </a:spcAft>
            </a:pPr>
            <a:fld id="{F0E8F8BC-20F5-4E44-AAAD-675B63D9C4F8}" type="slidenum">
              <a:rPr lang="en-US" sz="1400">
                <a:solidFill>
                  <a:srgbClr val="FFFFFF"/>
                </a:solidFill>
                <a:latin typeface="Times New Roman" pitchFamily="18" charset="0"/>
              </a:rPr>
              <a:pPr algn="r" eaLnBrk="1" fontAlgn="base" hangingPunct="1">
                <a:spcBef>
                  <a:spcPct val="0"/>
                </a:spcBef>
                <a:spcAft>
                  <a:spcPct val="0"/>
                </a:spcAft>
              </a:pPr>
              <a:t>15</a:t>
            </a:fld>
            <a:endParaRPr lang="en-US" sz="1400" dirty="0">
              <a:solidFill>
                <a:srgbClr val="FFFFFF"/>
              </a:solidFill>
              <a:latin typeface="Times New Roman" pitchFamily="18" charset="0"/>
            </a:endParaRPr>
          </a:p>
        </p:txBody>
      </p:sp>
      <p:sp>
        <p:nvSpPr>
          <p:cNvPr id="245762" name="Rectangle 2"/>
          <p:cNvSpPr>
            <a:spLocks noGrp="1" noChangeArrowheads="1"/>
          </p:cNvSpPr>
          <p:nvPr>
            <p:ph type="title" idx="4294967295"/>
          </p:nvPr>
        </p:nvSpPr>
        <p:spPr>
          <a:xfrm>
            <a:off x="827584" y="692696"/>
            <a:ext cx="7884368" cy="1008087"/>
          </a:xfrm>
        </p:spPr>
        <p:txBody>
          <a:bodyPr>
            <a:noAutofit/>
          </a:bodyPr>
          <a:lstStyle/>
          <a:p>
            <a:pPr>
              <a:defRPr/>
            </a:pPr>
            <a:r>
              <a:rPr lang="el-GR" dirty="0" smtClean="0"/>
              <a:t>Συγχυτικοι παραγοντεσ</a:t>
            </a:r>
            <a:r>
              <a:rPr lang="en-US" dirty="0" smtClean="0"/>
              <a:t>: </a:t>
            </a:r>
            <a:r>
              <a:rPr lang="el-GR" dirty="0" smtClean="0"/>
              <a:t>Προϋποθεσεισ</a:t>
            </a:r>
            <a:endParaRPr lang="el-GR" dirty="0"/>
          </a:p>
        </p:txBody>
      </p:sp>
      <p:sp>
        <p:nvSpPr>
          <p:cNvPr id="67588" name="Rectangle 3"/>
          <p:cNvSpPr>
            <a:spLocks noGrp="1" noChangeArrowheads="1"/>
          </p:cNvSpPr>
          <p:nvPr>
            <p:ph type="body" idx="4294967295"/>
          </p:nvPr>
        </p:nvSpPr>
        <p:spPr>
          <a:xfrm>
            <a:off x="0" y="1773238"/>
            <a:ext cx="9144000" cy="4319587"/>
          </a:xfrm>
        </p:spPr>
        <p:txBody>
          <a:bodyPr/>
          <a:lstStyle/>
          <a:p>
            <a:pPr>
              <a:lnSpc>
                <a:spcPct val="80000"/>
              </a:lnSpc>
              <a:buFont typeface="Wingdings" pitchFamily="2" charset="2"/>
              <a:buNone/>
            </a:pPr>
            <a:endParaRPr lang="el-GR" sz="1400" b="1" dirty="0" smtClean="0">
              <a:latin typeface="Arial" pitchFamily="34" charset="0"/>
            </a:endParaRPr>
          </a:p>
          <a:p>
            <a:pPr marL="457200" indent="-457200">
              <a:lnSpc>
                <a:spcPct val="80000"/>
              </a:lnSpc>
              <a:buClr>
                <a:schemeClr val="tx1"/>
              </a:buClr>
              <a:buNone/>
            </a:pPr>
            <a:r>
              <a:rPr lang="el-GR" sz="2000" b="1" u="sng" dirty="0" err="1" smtClean="0">
                <a:latin typeface="Arial" pitchFamily="34" charset="0"/>
              </a:rPr>
              <a:t>Συγχυτικος</a:t>
            </a:r>
            <a:r>
              <a:rPr lang="el-GR" sz="2000" b="1" u="sng" dirty="0" smtClean="0">
                <a:latin typeface="Arial" pitchFamily="34" charset="0"/>
              </a:rPr>
              <a:t> παράγοντας (ΣΠ)</a:t>
            </a:r>
            <a:r>
              <a:rPr lang="en-US" sz="2000" b="1" u="sng" dirty="0" smtClean="0">
                <a:latin typeface="Arial" pitchFamily="34" charset="0"/>
              </a:rPr>
              <a:t>:</a:t>
            </a:r>
          </a:p>
          <a:p>
            <a:pPr marL="457200" indent="-457200">
              <a:lnSpc>
                <a:spcPct val="80000"/>
              </a:lnSpc>
              <a:buClr>
                <a:schemeClr val="tx1"/>
              </a:buClr>
              <a:buFont typeface="+mj-lt"/>
              <a:buAutoNum type="arabicPeriod"/>
            </a:pPr>
            <a:endParaRPr lang="en-US" sz="2000" b="1" u="sng" dirty="0" smtClean="0">
              <a:latin typeface="Arial" pitchFamily="34" charset="0"/>
            </a:endParaRPr>
          </a:p>
          <a:p>
            <a:pPr marL="457200" indent="-457200">
              <a:lnSpc>
                <a:spcPct val="80000"/>
              </a:lnSpc>
              <a:buClr>
                <a:schemeClr val="tx1"/>
              </a:buClr>
              <a:buFont typeface="+mj-lt"/>
              <a:buAutoNum type="arabicPeriod"/>
            </a:pPr>
            <a:r>
              <a:rPr lang="el-GR" sz="2000" b="1" dirty="0" err="1" smtClean="0">
                <a:latin typeface="Arial" pitchFamily="34" charset="0"/>
                <a:sym typeface="Wingdings" pitchFamily="2" charset="2"/>
              </a:rPr>
              <a:t>Συσχετιζόμενος</a:t>
            </a:r>
            <a:r>
              <a:rPr lang="el-GR" sz="2000" b="1" dirty="0" smtClean="0">
                <a:latin typeface="Arial" pitchFamily="34" charset="0"/>
                <a:sym typeface="Wingdings" pitchFamily="2" charset="2"/>
              </a:rPr>
              <a:t> αιτιολογικά με τον εξεταζόμενο παράγοντα κινδύνου </a:t>
            </a:r>
            <a:r>
              <a:rPr lang="en-US" sz="2000" b="1" dirty="0" smtClean="0">
                <a:latin typeface="Arial" pitchFamily="34" charset="0"/>
                <a:sym typeface="Wingdings" pitchFamily="2" charset="2"/>
              </a:rPr>
              <a:t>(</a:t>
            </a:r>
            <a:r>
              <a:rPr lang="el-GR" sz="2000" b="1" dirty="0" smtClean="0">
                <a:latin typeface="Arial" pitchFamily="34" charset="0"/>
                <a:sym typeface="Wingdings" pitchFamily="2" charset="2"/>
              </a:rPr>
              <a:t>προηγείται χρονικά και παρατηρείται σε μικρότερη ή μεγαλύτερη συχνότητα σε </a:t>
            </a:r>
            <a:r>
              <a:rPr lang="el-GR" sz="2000" b="1" dirty="0" err="1" smtClean="0">
                <a:latin typeface="Arial" pitchFamily="34" charset="0"/>
                <a:sym typeface="Wingdings" pitchFamily="2" charset="2"/>
              </a:rPr>
              <a:t>εκτεθέντες</a:t>
            </a:r>
            <a:r>
              <a:rPr lang="el-GR" sz="2000" b="1" dirty="0" smtClean="0">
                <a:latin typeface="Arial" pitchFamily="34" charset="0"/>
                <a:sym typeface="Wingdings" pitchFamily="2" charset="2"/>
              </a:rPr>
              <a:t> από ότι σε μη εκτεθέντες)</a:t>
            </a:r>
          </a:p>
          <a:p>
            <a:pPr marL="457200" indent="-457200">
              <a:lnSpc>
                <a:spcPct val="80000"/>
              </a:lnSpc>
              <a:buClr>
                <a:schemeClr val="tx1"/>
              </a:buClr>
              <a:buFont typeface="+mj-lt"/>
              <a:buAutoNum type="arabicPeriod"/>
            </a:pPr>
            <a:endParaRPr lang="el-GR" sz="2000" b="1" dirty="0" smtClean="0">
              <a:latin typeface="Arial" pitchFamily="34" charset="0"/>
              <a:sym typeface="Wingdings" pitchFamily="2" charset="2"/>
            </a:endParaRPr>
          </a:p>
          <a:p>
            <a:pPr marL="457200" indent="-457200">
              <a:lnSpc>
                <a:spcPct val="80000"/>
              </a:lnSpc>
              <a:buClr>
                <a:schemeClr val="tx1"/>
              </a:buClr>
              <a:buFont typeface="+mj-lt"/>
              <a:buAutoNum type="arabicPeriod"/>
            </a:pPr>
            <a:r>
              <a:rPr lang="el-GR" sz="2000" b="1" dirty="0" smtClean="0">
                <a:latin typeface="Arial" pitchFamily="34" charset="0"/>
                <a:sym typeface="Wingdings" pitchFamily="2" charset="2"/>
              </a:rPr>
              <a:t>Ανεξάρτητος προγνωστικός παράγοντας για την έκβαση (σχέση παρούσα στους εκτεθέντες και στους μη εκτεθέντες)</a:t>
            </a:r>
          </a:p>
          <a:p>
            <a:pPr marL="457200" indent="-457200">
              <a:lnSpc>
                <a:spcPct val="80000"/>
              </a:lnSpc>
              <a:buClr>
                <a:schemeClr val="tx1"/>
              </a:buClr>
              <a:buFont typeface="+mj-lt"/>
              <a:buAutoNum type="arabicPeriod"/>
            </a:pPr>
            <a:endParaRPr lang="el-GR" sz="2000" b="1" dirty="0" smtClean="0">
              <a:latin typeface="Arial" pitchFamily="34" charset="0"/>
              <a:sym typeface="Wingdings" pitchFamily="2" charset="2"/>
            </a:endParaRPr>
          </a:p>
          <a:p>
            <a:pPr marL="457200" indent="-457200">
              <a:lnSpc>
                <a:spcPct val="80000"/>
              </a:lnSpc>
              <a:buClr>
                <a:schemeClr val="tx1"/>
              </a:buClr>
              <a:buFont typeface="+mj-lt"/>
              <a:buAutoNum type="arabicPeriod"/>
            </a:pPr>
            <a:r>
              <a:rPr lang="el-GR" sz="2000" b="1" dirty="0" smtClean="0">
                <a:latin typeface="Arial" pitchFamily="34" charset="0"/>
                <a:sym typeface="Wingdings" pitchFamily="2" charset="2"/>
              </a:rPr>
              <a:t>Δεν είναι ενδιάμεσο βήμα στην αιτιολογική αλληλουχία μεταξύ έκθεσης και έκβασης (διερεύνηση μέσω του βιολογικού μηχανισμού που «ευθύνεται» για την επίδραση της έκθεσης στην έκβαση)</a:t>
            </a:r>
          </a:p>
          <a:p>
            <a:pPr marL="457200" indent="-457200">
              <a:lnSpc>
                <a:spcPct val="80000"/>
              </a:lnSpc>
              <a:buClr>
                <a:schemeClr val="tx1"/>
              </a:buClr>
              <a:buFont typeface="Wingdings" pitchFamily="2" charset="2"/>
              <a:buAutoNum type="arabicPeriod"/>
            </a:pPr>
            <a:endParaRPr lang="el-GR" sz="2000" b="1" dirty="0" smtClean="0">
              <a:latin typeface="Arial" pitchFamily="34" charset="0"/>
              <a:sym typeface="Wingdings" pitchFamily="2" charset="2"/>
            </a:endParaRPr>
          </a:p>
          <a:p>
            <a:pPr marL="0" indent="0">
              <a:lnSpc>
                <a:spcPct val="80000"/>
              </a:lnSpc>
              <a:buClr>
                <a:schemeClr val="tx1"/>
              </a:buClr>
              <a:buNone/>
            </a:pPr>
            <a:endParaRPr lang="el-GR" sz="2000" b="1" dirty="0" smtClean="0">
              <a:latin typeface="Arial" pitchFamily="34" charset="0"/>
              <a:sym typeface="Wingdings" pitchFamily="2" charset="2"/>
            </a:endParaRPr>
          </a:p>
          <a:p>
            <a:pPr marL="457200" indent="-457200">
              <a:lnSpc>
                <a:spcPct val="80000"/>
              </a:lnSpc>
              <a:buClr>
                <a:schemeClr val="tx1"/>
              </a:buClr>
              <a:buFont typeface="Wingdings" pitchFamily="2" charset="2"/>
              <a:buAutoNum type="arabicPeriod"/>
            </a:pPr>
            <a:endParaRPr lang="el-GR" sz="2000" b="1" dirty="0" smtClean="0">
              <a:latin typeface="Arial" pitchFamily="34" charset="0"/>
              <a:sym typeface="Wingdings" pitchFamily="2" charset="2"/>
            </a:endParaRPr>
          </a:p>
          <a:p>
            <a:pPr marL="457200" indent="-457200">
              <a:lnSpc>
                <a:spcPct val="80000"/>
              </a:lnSpc>
              <a:buFont typeface="Wingdings" pitchFamily="2" charset="2"/>
              <a:buAutoNum type="arabicPeriod"/>
            </a:pPr>
            <a:endParaRPr lang="el-GR" sz="2000" b="1" dirty="0" smtClean="0">
              <a:latin typeface="Arial" pitchFamily="34" charset="0"/>
              <a:sym typeface="Wingdings" pitchFamily="2" charset="2"/>
            </a:endParaRPr>
          </a:p>
          <a:p>
            <a:pPr>
              <a:lnSpc>
                <a:spcPct val="80000"/>
              </a:lnSpc>
              <a:buFont typeface="Wingdings" pitchFamily="2" charset="2"/>
              <a:buNone/>
            </a:pPr>
            <a:endParaRPr lang="el-GR" sz="2000" b="1" dirty="0" smtClean="0">
              <a:latin typeface="Arial" pitchFamily="34" charset="0"/>
            </a:endParaRPr>
          </a:p>
        </p:txBody>
      </p:sp>
    </p:spTree>
    <p:extLst>
      <p:ext uri="{BB962C8B-B14F-4D97-AF65-F5344CB8AC3E}">
        <p14:creationId xmlns:p14="http://schemas.microsoft.com/office/powerpoint/2010/main" val="4125652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4"/>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5845" name="Rectangle 6"/>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35847" name="Rectangle 8"/>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5849" name="Line 10"/>
          <p:cNvSpPr>
            <a:spLocks noChangeShapeType="1"/>
          </p:cNvSpPr>
          <p:nvPr/>
        </p:nvSpPr>
        <p:spPr bwMode="auto">
          <a:xfrm flipV="1">
            <a:off x="4789488" y="2760663"/>
            <a:ext cx="1587" cy="268287"/>
          </a:xfrm>
          <a:prstGeom prst="line">
            <a:avLst/>
          </a:prstGeom>
          <a:noFill/>
          <a:ln w="38100">
            <a:solidFill>
              <a:srgbClr val="FFFF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5850" name="Freeform 11"/>
          <p:cNvSpPr>
            <a:spLocks/>
          </p:cNvSpPr>
          <p:nvPr/>
        </p:nvSpPr>
        <p:spPr bwMode="auto">
          <a:xfrm>
            <a:off x="4675188" y="2608263"/>
            <a:ext cx="228600" cy="228600"/>
          </a:xfrm>
          <a:custGeom>
            <a:avLst/>
            <a:gdLst>
              <a:gd name="T0" fmla="*/ 0 w 144"/>
              <a:gd name="T1" fmla="*/ 228600 h 144"/>
              <a:gd name="T2" fmla="*/ 114300 w 144"/>
              <a:gd name="T3" fmla="*/ 0 h 144"/>
              <a:gd name="T4" fmla="*/ 228600 w 144"/>
              <a:gd name="T5" fmla="*/ 228600 h 144"/>
              <a:gd name="T6" fmla="*/ 114300 w 144"/>
              <a:gd name="T7" fmla="*/ 152400 h 144"/>
              <a:gd name="T8" fmla="*/ 0 w 144"/>
              <a:gd name="T9" fmla="*/ 228600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 h="144">
                <a:moveTo>
                  <a:pt x="0" y="144"/>
                </a:moveTo>
                <a:lnTo>
                  <a:pt x="72" y="0"/>
                </a:lnTo>
                <a:lnTo>
                  <a:pt x="144" y="144"/>
                </a:lnTo>
                <a:lnTo>
                  <a:pt x="72" y="96"/>
                </a:lnTo>
                <a:lnTo>
                  <a:pt x="0" y="1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5855" name="Text Box 17"/>
          <p:cNvSpPr txBox="1">
            <a:spLocks noChangeArrowheads="1"/>
          </p:cNvSpPr>
          <p:nvPr/>
        </p:nvSpPr>
        <p:spPr bwMode="auto">
          <a:xfrm>
            <a:off x="318704" y="4266673"/>
            <a:ext cx="8712968" cy="2012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fontAlgn="base">
              <a:spcBef>
                <a:spcPct val="10000"/>
              </a:spcBef>
              <a:spcAft>
                <a:spcPct val="0"/>
              </a:spcAft>
            </a:pPr>
            <a:r>
              <a:rPr lang="el-GR" sz="2400" dirty="0" smtClean="0">
                <a:latin typeface="Arial" pitchFamily="34" charset="0"/>
              </a:rPr>
              <a:t>Προγνωστικός</a:t>
            </a:r>
            <a:r>
              <a:rPr lang="el-GR" sz="2400" dirty="0">
                <a:latin typeface="Arial" pitchFamily="34" charset="0"/>
              </a:rPr>
              <a:t> </a:t>
            </a:r>
            <a:r>
              <a:rPr lang="el-GR" sz="2400" dirty="0" smtClean="0">
                <a:latin typeface="Arial" pitchFamily="34" charset="0"/>
              </a:rPr>
              <a:t>παράγοντας για την νόσο </a:t>
            </a:r>
            <a:r>
              <a:rPr lang="en-GB" sz="2400" dirty="0" smtClean="0">
                <a:latin typeface="Arial" pitchFamily="34" charset="0"/>
              </a:rPr>
              <a:t>- </a:t>
            </a:r>
            <a:r>
              <a:rPr lang="el-GR" sz="2400" dirty="0" smtClean="0">
                <a:latin typeface="Arial" pitchFamily="34" charset="0"/>
              </a:rPr>
              <a:t>ανεξαρτήτως του παράγοντα κινδύνου</a:t>
            </a:r>
            <a:endParaRPr lang="en-US" sz="2400" dirty="0" smtClean="0">
              <a:latin typeface="Arial" pitchFamily="34" charset="0"/>
            </a:endParaRPr>
          </a:p>
          <a:p>
            <a:pPr fontAlgn="base">
              <a:spcBef>
                <a:spcPct val="10000"/>
              </a:spcBef>
              <a:spcAft>
                <a:spcPct val="0"/>
              </a:spcAft>
            </a:pPr>
            <a:endParaRPr lang="en-US" sz="2400" dirty="0">
              <a:latin typeface="Arial" pitchFamily="34" charset="0"/>
            </a:endParaRPr>
          </a:p>
          <a:p>
            <a:pPr fontAlgn="base">
              <a:spcBef>
                <a:spcPct val="10000"/>
              </a:spcBef>
              <a:spcAft>
                <a:spcPct val="0"/>
              </a:spcAft>
            </a:pPr>
            <a:r>
              <a:rPr lang="el-GR" sz="2400" dirty="0" smtClean="0">
                <a:latin typeface="Arial" pitchFamily="34" charset="0"/>
              </a:rPr>
              <a:t>Ο </a:t>
            </a:r>
            <a:r>
              <a:rPr lang="el-GR" sz="2400" dirty="0" err="1" smtClean="0">
                <a:latin typeface="Arial" pitchFamily="34" charset="0"/>
              </a:rPr>
              <a:t>Συγχυτικός</a:t>
            </a:r>
            <a:r>
              <a:rPr lang="el-GR" sz="2400" dirty="0" smtClean="0">
                <a:latin typeface="Arial" pitchFamily="34" charset="0"/>
              </a:rPr>
              <a:t> παράγοντας είναι κοινή αιτία έκθεσης και έκβασης</a:t>
            </a:r>
            <a:endParaRPr lang="en-GB" sz="2400" dirty="0">
              <a:latin typeface="Arial" pitchFamily="34" charset="0"/>
            </a:endParaRPr>
          </a:p>
        </p:txBody>
      </p:sp>
      <p:sp>
        <p:nvSpPr>
          <p:cNvPr id="35856" name="Rectangle 18"/>
          <p:cNvSpPr>
            <a:spLocks noChangeArrowheads="1"/>
          </p:cNvSpPr>
          <p:nvPr/>
        </p:nvSpPr>
        <p:spPr bwMode="auto">
          <a:xfrm>
            <a:off x="1701006" y="1789906"/>
            <a:ext cx="5562600" cy="2209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60435" name="Text Box 19"/>
          <p:cNvSpPr txBox="1">
            <a:spLocks noChangeArrowheads="1"/>
          </p:cNvSpPr>
          <p:nvPr/>
        </p:nvSpPr>
        <p:spPr bwMode="auto">
          <a:xfrm>
            <a:off x="1187624" y="404664"/>
            <a:ext cx="594508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cap="small" dirty="0" smtClean="0">
                <a:solidFill>
                  <a:schemeClr val="tx2"/>
                </a:solidFill>
                <a:latin typeface="+mj-lt"/>
                <a:ea typeface="+mj-ea"/>
                <a:cs typeface="+mj-cs"/>
              </a:rPr>
              <a:t>ΣΥΓΧΥΤΙΚΟΙ ΠΑΡΑΓΟΝΤΕΣ</a:t>
            </a:r>
            <a:r>
              <a:rPr lang="en-US" sz="3000" cap="small" dirty="0" smtClean="0">
                <a:solidFill>
                  <a:schemeClr val="tx2"/>
                </a:solidFill>
                <a:latin typeface="+mj-lt"/>
                <a:ea typeface="+mj-ea"/>
                <a:cs typeface="+mj-cs"/>
              </a:rPr>
              <a:t>: </a:t>
            </a:r>
            <a:r>
              <a:rPr lang="el-GR" sz="3000" cap="small" dirty="0" smtClean="0">
                <a:solidFill>
                  <a:schemeClr val="tx2"/>
                </a:solidFill>
                <a:latin typeface="+mj-lt"/>
                <a:ea typeface="+mj-ea"/>
                <a:cs typeface="+mj-cs"/>
              </a:rPr>
              <a:t>Προυποθεσεισ (ΙΙ)</a:t>
            </a:r>
            <a:endParaRPr lang="en-GB" sz="3000" cap="small" dirty="0">
              <a:solidFill>
                <a:schemeClr val="tx2"/>
              </a:solidFill>
              <a:latin typeface="+mj-lt"/>
              <a:ea typeface="+mj-ea"/>
              <a:cs typeface="+mj-cs"/>
            </a:endParaRPr>
          </a:p>
        </p:txBody>
      </p:sp>
      <p:grpSp>
        <p:nvGrpSpPr>
          <p:cNvPr id="18" name="Group 17"/>
          <p:cNvGrpSpPr/>
          <p:nvPr/>
        </p:nvGrpSpPr>
        <p:grpSpPr>
          <a:xfrm>
            <a:off x="2267744" y="2318196"/>
            <a:ext cx="4329113" cy="1552575"/>
            <a:chOff x="2508250" y="2262188"/>
            <a:chExt cx="4329113" cy="1552575"/>
          </a:xfrm>
        </p:grpSpPr>
        <p:sp>
          <p:nvSpPr>
            <p:cNvPr id="35844" name="Rectangle 5"/>
            <p:cNvSpPr>
              <a:spLocks noChangeArrowheads="1"/>
            </p:cNvSpPr>
            <p:nvPr/>
          </p:nvSpPr>
          <p:spPr bwMode="auto">
            <a:xfrm>
              <a:off x="2508250" y="2262188"/>
              <a:ext cx="21463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sz="2400" dirty="0">
                  <a:solidFill>
                    <a:srgbClr val="000099"/>
                  </a:solidFill>
                  <a:latin typeface="Arial" pitchFamily="34" charset="0"/>
                </a:rPr>
                <a:t>Exposure      </a:t>
              </a:r>
              <a:r>
                <a:rPr lang="en-GB" sz="2400" dirty="0">
                  <a:solidFill>
                    <a:srgbClr val="000080"/>
                  </a:solidFill>
                  <a:latin typeface="Arial" pitchFamily="34" charset="0"/>
                </a:rPr>
                <a:t>   </a:t>
              </a:r>
              <a:endParaRPr lang="en-GB" sz="2400" dirty="0">
                <a:solidFill>
                  <a:srgbClr val="FFFFFF"/>
                </a:solidFill>
              </a:endParaRPr>
            </a:p>
          </p:txBody>
        </p:sp>
        <p:sp>
          <p:nvSpPr>
            <p:cNvPr id="35846" name="Rectangle 7"/>
            <p:cNvSpPr>
              <a:spLocks noChangeArrowheads="1"/>
            </p:cNvSpPr>
            <p:nvPr/>
          </p:nvSpPr>
          <p:spPr bwMode="auto">
            <a:xfrm>
              <a:off x="4675188" y="2262188"/>
              <a:ext cx="2162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sz="2400" dirty="0">
                  <a:solidFill>
                    <a:srgbClr val="FFCC66"/>
                  </a:solidFill>
                  <a:latin typeface="Arial" pitchFamily="34" charset="0"/>
                </a:rPr>
                <a:t>          </a:t>
              </a:r>
              <a:r>
                <a:rPr lang="en-GB" sz="2400" dirty="0">
                  <a:solidFill>
                    <a:srgbClr val="000099"/>
                  </a:solidFill>
                  <a:latin typeface="Arial" pitchFamily="34" charset="0"/>
                </a:rPr>
                <a:t>Outcome</a:t>
              </a:r>
              <a:endParaRPr lang="en-GB" sz="2400" dirty="0">
                <a:solidFill>
                  <a:srgbClr val="FFCC66"/>
                </a:solidFill>
              </a:endParaRPr>
            </a:p>
          </p:txBody>
        </p:sp>
        <p:sp>
          <p:nvSpPr>
            <p:cNvPr id="35848" name="Rectangle 9"/>
            <p:cNvSpPr>
              <a:spLocks noChangeArrowheads="1"/>
            </p:cNvSpPr>
            <p:nvPr/>
          </p:nvSpPr>
          <p:spPr bwMode="auto">
            <a:xfrm>
              <a:off x="3724275" y="3449638"/>
              <a:ext cx="19970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GB" sz="2400" dirty="0">
                  <a:solidFill>
                    <a:srgbClr val="000099"/>
                  </a:solidFill>
                  <a:latin typeface="Arial" pitchFamily="34" charset="0"/>
                </a:rPr>
                <a:t>Third variable</a:t>
              </a:r>
              <a:endParaRPr lang="en-GB" sz="2400" dirty="0">
                <a:solidFill>
                  <a:srgbClr val="FFCC66"/>
                </a:solidFill>
              </a:endParaRPr>
            </a:p>
          </p:txBody>
        </p:sp>
        <p:sp>
          <p:nvSpPr>
            <p:cNvPr id="35852" name="Line 14"/>
            <p:cNvSpPr>
              <a:spLocks noChangeShapeType="1"/>
            </p:cNvSpPr>
            <p:nvPr/>
          </p:nvSpPr>
          <p:spPr bwMode="auto">
            <a:xfrm>
              <a:off x="4038600" y="2438400"/>
              <a:ext cx="1371600" cy="0"/>
            </a:xfrm>
            <a:prstGeom prst="line">
              <a:avLst/>
            </a:prstGeom>
            <a:noFill/>
            <a:ln w="57150">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35858" name="Line 20"/>
            <p:cNvSpPr>
              <a:spLocks noChangeShapeType="1"/>
            </p:cNvSpPr>
            <p:nvPr/>
          </p:nvSpPr>
          <p:spPr bwMode="auto">
            <a:xfrm rot="20866080" flipV="1">
              <a:off x="5372100" y="2716213"/>
              <a:ext cx="720725" cy="574675"/>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grpSp>
      <p:sp>
        <p:nvSpPr>
          <p:cNvPr id="17" name="Line 20"/>
          <p:cNvSpPr>
            <a:spLocks noChangeShapeType="1"/>
          </p:cNvSpPr>
          <p:nvPr/>
        </p:nvSpPr>
        <p:spPr bwMode="auto">
          <a:xfrm rot="20866080" flipH="1" flipV="1">
            <a:off x="2814675" y="2660406"/>
            <a:ext cx="567415" cy="825801"/>
          </a:xfrm>
          <a:prstGeom prst="line">
            <a:avLst/>
          </a:prstGeom>
          <a:noFill/>
          <a:ln w="57150">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916032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2286000" y="2057400"/>
            <a:ext cx="4648200" cy="1981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95247" name="Text Box 15"/>
          <p:cNvSpPr txBox="1">
            <a:spLocks noChangeArrowheads="1"/>
          </p:cNvSpPr>
          <p:nvPr/>
        </p:nvSpPr>
        <p:spPr bwMode="auto">
          <a:xfrm>
            <a:off x="899592" y="260648"/>
            <a:ext cx="662473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cap="small" dirty="0">
                <a:solidFill>
                  <a:schemeClr val="tx2"/>
                </a:solidFill>
                <a:latin typeface="+mj-lt"/>
                <a:ea typeface="+mj-ea"/>
                <a:cs typeface="+mj-cs"/>
              </a:rPr>
              <a:t>ΣΥΓΧΥΤΙΚΟΙ </a:t>
            </a:r>
            <a:r>
              <a:rPr lang="el-GR" sz="3000" cap="small" dirty="0" smtClean="0">
                <a:solidFill>
                  <a:schemeClr val="tx2"/>
                </a:solidFill>
                <a:latin typeface="+mj-lt"/>
                <a:ea typeface="+mj-ea"/>
                <a:cs typeface="+mj-cs"/>
              </a:rPr>
              <a:t>ΠΑΡΑΓΟΝΤΕΣ (Παραδειγμα 1).</a:t>
            </a:r>
            <a:endParaRPr lang="en-GB" sz="3000" cap="small" dirty="0">
              <a:solidFill>
                <a:schemeClr val="tx2"/>
              </a:solidFill>
              <a:latin typeface="+mj-lt"/>
              <a:ea typeface="+mj-ea"/>
              <a:cs typeface="+mj-cs"/>
            </a:endParaRPr>
          </a:p>
        </p:txBody>
      </p:sp>
      <p:grpSp>
        <p:nvGrpSpPr>
          <p:cNvPr id="17" name="Group 16"/>
          <p:cNvGrpSpPr/>
          <p:nvPr/>
        </p:nvGrpSpPr>
        <p:grpSpPr>
          <a:xfrm>
            <a:off x="683568" y="1939280"/>
            <a:ext cx="7848872" cy="4436775"/>
            <a:chOff x="683568" y="1939280"/>
            <a:chExt cx="7848872" cy="4436775"/>
          </a:xfrm>
        </p:grpSpPr>
        <p:sp>
          <p:nvSpPr>
            <p:cNvPr id="38915" name="Rectangle 3"/>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8916" name="Rectangle 4"/>
            <p:cNvSpPr>
              <a:spLocks noChangeArrowheads="1"/>
            </p:cNvSpPr>
            <p:nvPr/>
          </p:nvSpPr>
          <p:spPr bwMode="auto">
            <a:xfrm>
              <a:off x="2318607" y="2262188"/>
              <a:ext cx="8666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Καφές</a:t>
              </a:r>
              <a:endParaRPr lang="en-GB" sz="2400" dirty="0">
                <a:solidFill>
                  <a:srgbClr val="FFFFFF"/>
                </a:solidFill>
              </a:endParaRPr>
            </a:p>
          </p:txBody>
        </p:sp>
        <p:sp>
          <p:nvSpPr>
            <p:cNvPr id="38917" name="Rectangle 5"/>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38918" name="Rectangle 6"/>
            <p:cNvSpPr>
              <a:spLocks noChangeArrowheads="1"/>
            </p:cNvSpPr>
            <p:nvPr/>
          </p:nvSpPr>
          <p:spPr bwMode="auto">
            <a:xfrm>
              <a:off x="5508625" y="2262188"/>
              <a:ext cx="15144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FF">
                      <a:lumMod val="50000"/>
                    </a:srgbClr>
                  </a:solidFill>
                  <a:latin typeface="Arial" pitchFamily="34" charset="0"/>
                </a:rPr>
                <a:t>Στεφανιαία νόσος</a:t>
              </a:r>
              <a:endParaRPr lang="en-GB" sz="2400" dirty="0">
                <a:solidFill>
                  <a:srgbClr val="0000FF">
                    <a:lumMod val="50000"/>
                  </a:srgbClr>
                </a:solidFill>
              </a:endParaRPr>
            </a:p>
          </p:txBody>
        </p:sp>
        <p:sp>
          <p:nvSpPr>
            <p:cNvPr id="38919" name="Rectangle 7"/>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8920" name="Rectangle 8"/>
            <p:cNvSpPr>
              <a:spLocks noChangeArrowheads="1"/>
            </p:cNvSpPr>
            <p:nvPr/>
          </p:nvSpPr>
          <p:spPr bwMode="auto">
            <a:xfrm>
              <a:off x="3352800" y="3521075"/>
              <a:ext cx="2590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Κάπνισμα</a:t>
              </a:r>
              <a:endParaRPr lang="en-GB" sz="2400" dirty="0">
                <a:solidFill>
                  <a:srgbClr val="FFCC66"/>
                </a:solidFill>
              </a:endParaRPr>
            </a:p>
          </p:txBody>
        </p:sp>
        <p:sp>
          <p:nvSpPr>
            <p:cNvPr id="38921" name="Line 9"/>
            <p:cNvSpPr>
              <a:spLocks noChangeShapeType="1"/>
            </p:cNvSpPr>
            <p:nvPr/>
          </p:nvSpPr>
          <p:spPr bwMode="auto">
            <a:xfrm flipV="1">
              <a:off x="4789488" y="2760663"/>
              <a:ext cx="1587" cy="268287"/>
            </a:xfrm>
            <a:prstGeom prst="line">
              <a:avLst/>
            </a:prstGeom>
            <a:noFill/>
            <a:ln w="38100">
              <a:solidFill>
                <a:srgbClr val="FFFF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8922" name="Freeform 10"/>
            <p:cNvSpPr>
              <a:spLocks/>
            </p:cNvSpPr>
            <p:nvPr/>
          </p:nvSpPr>
          <p:spPr bwMode="auto">
            <a:xfrm>
              <a:off x="4675188" y="2608263"/>
              <a:ext cx="228600" cy="228600"/>
            </a:xfrm>
            <a:custGeom>
              <a:avLst/>
              <a:gdLst>
                <a:gd name="T0" fmla="*/ 0 w 144"/>
                <a:gd name="T1" fmla="*/ 228600 h 144"/>
                <a:gd name="T2" fmla="*/ 114300 w 144"/>
                <a:gd name="T3" fmla="*/ 0 h 144"/>
                <a:gd name="T4" fmla="*/ 228600 w 144"/>
                <a:gd name="T5" fmla="*/ 228600 h 144"/>
                <a:gd name="T6" fmla="*/ 114300 w 144"/>
                <a:gd name="T7" fmla="*/ 152400 h 144"/>
                <a:gd name="T8" fmla="*/ 0 w 144"/>
                <a:gd name="T9" fmla="*/ 228600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 h="144">
                  <a:moveTo>
                    <a:pt x="0" y="144"/>
                  </a:moveTo>
                  <a:lnTo>
                    <a:pt x="72" y="0"/>
                  </a:lnTo>
                  <a:lnTo>
                    <a:pt x="144" y="144"/>
                  </a:lnTo>
                  <a:lnTo>
                    <a:pt x="72" y="96"/>
                  </a:lnTo>
                  <a:lnTo>
                    <a:pt x="0" y="1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8924" name="Line 13"/>
            <p:cNvSpPr>
              <a:spLocks noChangeShapeType="1"/>
            </p:cNvSpPr>
            <p:nvPr/>
          </p:nvSpPr>
          <p:spPr bwMode="auto">
            <a:xfrm>
              <a:off x="3657600" y="2438400"/>
              <a:ext cx="1600200" cy="0"/>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38925" name="Rectangle 14"/>
            <p:cNvSpPr>
              <a:spLocks noChangeArrowheads="1"/>
            </p:cNvSpPr>
            <p:nvPr/>
          </p:nvSpPr>
          <p:spPr bwMode="auto">
            <a:xfrm>
              <a:off x="1828800" y="1939280"/>
              <a:ext cx="5562600" cy="2209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38927" name="Line 16"/>
            <p:cNvSpPr>
              <a:spLocks noChangeShapeType="1"/>
            </p:cNvSpPr>
            <p:nvPr/>
          </p:nvSpPr>
          <p:spPr bwMode="auto">
            <a:xfrm rot="20866080" flipV="1">
              <a:off x="4959040" y="2772683"/>
              <a:ext cx="720725" cy="574675"/>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8928" name="Text Box 17"/>
            <p:cNvSpPr txBox="1">
              <a:spLocks noChangeArrowheads="1"/>
            </p:cNvSpPr>
            <p:nvPr/>
          </p:nvSpPr>
          <p:spPr bwMode="auto">
            <a:xfrm>
              <a:off x="683568" y="4437063"/>
              <a:ext cx="784887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fontAlgn="base" hangingPunct="1">
                <a:spcBef>
                  <a:spcPct val="50000"/>
                </a:spcBef>
                <a:spcAft>
                  <a:spcPct val="0"/>
                </a:spcAft>
              </a:pPr>
              <a:r>
                <a:rPr lang="el-GR" sz="2400" dirty="0" smtClean="0"/>
                <a:t>Το κάπνισμα συσχετίζεται με μεγαλύτερη κατανάλωση καφέ και είναι παράγοντας κινδύνου για την στεφανιαία νόσο τόσο σε άτομα χαμηλής όσο και σε άτομα υψηλής κατανάλωσης καφέ</a:t>
              </a:r>
              <a:endParaRPr lang="en-GB" sz="2400" dirty="0"/>
            </a:p>
          </p:txBody>
        </p:sp>
      </p:grpSp>
      <p:sp>
        <p:nvSpPr>
          <p:cNvPr id="18" name="Line 20"/>
          <p:cNvSpPr>
            <a:spLocks noChangeShapeType="1"/>
          </p:cNvSpPr>
          <p:nvPr/>
        </p:nvSpPr>
        <p:spPr bwMode="auto">
          <a:xfrm rot="20866080" flipH="1" flipV="1">
            <a:off x="3211967" y="2720355"/>
            <a:ext cx="567415" cy="825801"/>
          </a:xfrm>
          <a:prstGeom prst="line">
            <a:avLst/>
          </a:prstGeom>
          <a:noFill/>
          <a:ln w="57150">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Tree>
    <p:extLst>
      <p:ext uri="{BB962C8B-B14F-4D97-AF65-F5344CB8AC3E}">
        <p14:creationId xmlns:p14="http://schemas.microsoft.com/office/powerpoint/2010/main" val="2817047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979711" y="2743944"/>
            <a:ext cx="5256583" cy="1981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9939" name="Rectangle 3"/>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9941" name="Rectangle 5"/>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39943" name="Rectangle 7"/>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9945" name="Line 9"/>
          <p:cNvSpPr>
            <a:spLocks noChangeShapeType="1"/>
          </p:cNvSpPr>
          <p:nvPr/>
        </p:nvSpPr>
        <p:spPr bwMode="auto">
          <a:xfrm flipV="1">
            <a:off x="4789488" y="2760663"/>
            <a:ext cx="1587" cy="268287"/>
          </a:xfrm>
          <a:prstGeom prst="line">
            <a:avLst/>
          </a:prstGeom>
          <a:noFill/>
          <a:ln w="38100">
            <a:solidFill>
              <a:srgbClr val="FFFF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9946" name="Freeform 10"/>
          <p:cNvSpPr>
            <a:spLocks/>
          </p:cNvSpPr>
          <p:nvPr/>
        </p:nvSpPr>
        <p:spPr bwMode="auto">
          <a:xfrm>
            <a:off x="4675188" y="2608263"/>
            <a:ext cx="228600" cy="228600"/>
          </a:xfrm>
          <a:custGeom>
            <a:avLst/>
            <a:gdLst>
              <a:gd name="T0" fmla="*/ 0 w 144"/>
              <a:gd name="T1" fmla="*/ 228600 h 144"/>
              <a:gd name="T2" fmla="*/ 114300 w 144"/>
              <a:gd name="T3" fmla="*/ 0 h 144"/>
              <a:gd name="T4" fmla="*/ 228600 w 144"/>
              <a:gd name="T5" fmla="*/ 228600 h 144"/>
              <a:gd name="T6" fmla="*/ 114300 w 144"/>
              <a:gd name="T7" fmla="*/ 152400 h 144"/>
              <a:gd name="T8" fmla="*/ 0 w 144"/>
              <a:gd name="T9" fmla="*/ 228600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 h="144">
                <a:moveTo>
                  <a:pt x="0" y="144"/>
                </a:moveTo>
                <a:lnTo>
                  <a:pt x="72" y="0"/>
                </a:lnTo>
                <a:lnTo>
                  <a:pt x="144" y="144"/>
                </a:lnTo>
                <a:lnTo>
                  <a:pt x="72" y="96"/>
                </a:lnTo>
                <a:lnTo>
                  <a:pt x="0" y="1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grpSp>
        <p:nvGrpSpPr>
          <p:cNvPr id="16" name="Group 15"/>
          <p:cNvGrpSpPr/>
          <p:nvPr/>
        </p:nvGrpSpPr>
        <p:grpSpPr>
          <a:xfrm>
            <a:off x="1692275" y="2780928"/>
            <a:ext cx="5330825" cy="1593294"/>
            <a:chOff x="1692275" y="2205038"/>
            <a:chExt cx="5330825" cy="1593294"/>
          </a:xfrm>
        </p:grpSpPr>
        <p:sp>
          <p:nvSpPr>
            <p:cNvPr id="39940" name="Rectangle 4"/>
            <p:cNvSpPr>
              <a:spLocks noChangeArrowheads="1"/>
            </p:cNvSpPr>
            <p:nvPr/>
          </p:nvSpPr>
          <p:spPr bwMode="auto">
            <a:xfrm>
              <a:off x="4036664" y="3429000"/>
              <a:ext cx="9516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Καφές</a:t>
              </a:r>
              <a:r>
                <a:rPr lang="en-GB" sz="2400" dirty="0" smtClean="0">
                  <a:solidFill>
                    <a:srgbClr val="000099"/>
                  </a:solidFill>
                  <a:latin typeface="Arial" pitchFamily="34" charset="0"/>
                </a:rPr>
                <a:t> </a:t>
              </a:r>
              <a:endParaRPr lang="en-GB" sz="2400" dirty="0">
                <a:solidFill>
                  <a:srgbClr val="FFFFFF"/>
                </a:solidFill>
              </a:endParaRPr>
            </a:p>
          </p:txBody>
        </p:sp>
        <p:sp>
          <p:nvSpPr>
            <p:cNvPr id="39942" name="Rectangle 6"/>
            <p:cNvSpPr>
              <a:spLocks noChangeArrowheads="1"/>
            </p:cNvSpPr>
            <p:nvPr/>
          </p:nvSpPr>
          <p:spPr bwMode="auto">
            <a:xfrm>
              <a:off x="5508625" y="2262188"/>
              <a:ext cx="15144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Στεφανιαία νόσος</a:t>
              </a:r>
              <a:endParaRPr lang="en-GB" sz="2400" dirty="0">
                <a:solidFill>
                  <a:srgbClr val="FFCC66"/>
                </a:solidFill>
              </a:endParaRPr>
            </a:p>
          </p:txBody>
        </p:sp>
        <p:sp>
          <p:nvSpPr>
            <p:cNvPr id="39944" name="Rectangle 8"/>
            <p:cNvSpPr>
              <a:spLocks noChangeArrowheads="1"/>
            </p:cNvSpPr>
            <p:nvPr/>
          </p:nvSpPr>
          <p:spPr bwMode="auto">
            <a:xfrm>
              <a:off x="1692275" y="2205038"/>
              <a:ext cx="18002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Κάπνισμα</a:t>
              </a:r>
              <a:endParaRPr lang="en-GB" sz="2400" dirty="0">
                <a:solidFill>
                  <a:srgbClr val="FFCC66"/>
                </a:solidFill>
              </a:endParaRPr>
            </a:p>
          </p:txBody>
        </p:sp>
        <p:sp>
          <p:nvSpPr>
            <p:cNvPr id="39948" name="Line 12"/>
            <p:cNvSpPr>
              <a:spLocks noChangeShapeType="1"/>
            </p:cNvSpPr>
            <p:nvPr/>
          </p:nvSpPr>
          <p:spPr bwMode="auto">
            <a:xfrm>
              <a:off x="3657600" y="2438400"/>
              <a:ext cx="1600200" cy="0"/>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grpSp>
      <p:sp>
        <p:nvSpPr>
          <p:cNvPr id="107534" name="Text Box 14"/>
          <p:cNvSpPr txBox="1">
            <a:spLocks noChangeArrowheads="1"/>
          </p:cNvSpPr>
          <p:nvPr/>
        </p:nvSpPr>
        <p:spPr bwMode="auto">
          <a:xfrm>
            <a:off x="683568" y="776288"/>
            <a:ext cx="712879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cap="small" dirty="0">
                <a:solidFill>
                  <a:schemeClr val="tx2"/>
                </a:solidFill>
                <a:latin typeface="+mj-lt"/>
                <a:ea typeface="+mj-ea"/>
                <a:cs typeface="+mj-cs"/>
              </a:rPr>
              <a:t>ΣΥΓΧΥΤΙΚΟΙ ΠΑΡΑΓΟΝΤΕΣ (</a:t>
            </a:r>
            <a:r>
              <a:rPr lang="el-GR" sz="3000" cap="small" dirty="0" smtClean="0">
                <a:solidFill>
                  <a:schemeClr val="tx2"/>
                </a:solidFill>
                <a:latin typeface="+mj-lt"/>
                <a:ea typeface="+mj-ea"/>
                <a:cs typeface="+mj-cs"/>
              </a:rPr>
              <a:t>Παραδειγμα 2).</a:t>
            </a:r>
            <a:endParaRPr lang="en-GB" sz="3000" cap="small" dirty="0">
              <a:solidFill>
                <a:schemeClr val="tx2"/>
              </a:solidFill>
              <a:latin typeface="+mj-lt"/>
              <a:ea typeface="+mj-ea"/>
              <a:cs typeface="+mj-cs"/>
            </a:endParaRPr>
          </a:p>
        </p:txBody>
      </p:sp>
      <p:sp>
        <p:nvSpPr>
          <p:cNvPr id="39951" name="Text Box 16"/>
          <p:cNvSpPr txBox="1">
            <a:spLocks noChangeArrowheads="1"/>
          </p:cNvSpPr>
          <p:nvPr/>
        </p:nvSpPr>
        <p:spPr bwMode="auto">
          <a:xfrm>
            <a:off x="395536" y="5180999"/>
            <a:ext cx="799288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fontAlgn="base" hangingPunct="1">
              <a:spcBef>
                <a:spcPct val="50000"/>
              </a:spcBef>
              <a:spcAft>
                <a:spcPct val="0"/>
              </a:spcAft>
            </a:pPr>
            <a:r>
              <a:rPr lang="el-GR" sz="2400" dirty="0" smtClean="0"/>
              <a:t>Η κατανάλωση καφέ μπορεί να σχετίζεται με το κάπνισμα αλλά δεν είναι παράγοντας κινδύνου για την στεφανιαία νόσο. </a:t>
            </a:r>
            <a:endParaRPr lang="en-GB" sz="2400" dirty="0"/>
          </a:p>
        </p:txBody>
      </p:sp>
      <p:sp>
        <p:nvSpPr>
          <p:cNvPr id="17" name="Line 20"/>
          <p:cNvSpPr>
            <a:spLocks noChangeShapeType="1"/>
          </p:cNvSpPr>
          <p:nvPr/>
        </p:nvSpPr>
        <p:spPr bwMode="auto">
          <a:xfrm rot="20866080" flipH="1" flipV="1">
            <a:off x="3208793" y="3152954"/>
            <a:ext cx="567415" cy="825801"/>
          </a:xfrm>
          <a:prstGeom prst="line">
            <a:avLst/>
          </a:prstGeom>
          <a:noFill/>
          <a:ln w="57150">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Tree>
    <p:extLst>
      <p:ext uri="{BB962C8B-B14F-4D97-AF65-F5344CB8AC3E}">
        <p14:creationId xmlns:p14="http://schemas.microsoft.com/office/powerpoint/2010/main" val="22274423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Rectangle 5"/>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40967" name="Rectangle 7"/>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0969" name="Line 9"/>
          <p:cNvSpPr>
            <a:spLocks noChangeShapeType="1"/>
          </p:cNvSpPr>
          <p:nvPr/>
        </p:nvSpPr>
        <p:spPr bwMode="auto">
          <a:xfrm flipV="1">
            <a:off x="4789488" y="2760663"/>
            <a:ext cx="1587" cy="268287"/>
          </a:xfrm>
          <a:prstGeom prst="line">
            <a:avLst/>
          </a:prstGeom>
          <a:noFill/>
          <a:ln w="38100">
            <a:solidFill>
              <a:srgbClr val="FFFF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0970" name="Freeform 10"/>
          <p:cNvSpPr>
            <a:spLocks/>
          </p:cNvSpPr>
          <p:nvPr/>
        </p:nvSpPr>
        <p:spPr bwMode="auto">
          <a:xfrm>
            <a:off x="4675188" y="2608263"/>
            <a:ext cx="228600" cy="228600"/>
          </a:xfrm>
          <a:custGeom>
            <a:avLst/>
            <a:gdLst>
              <a:gd name="T0" fmla="*/ 0 w 144"/>
              <a:gd name="T1" fmla="*/ 228600 h 144"/>
              <a:gd name="T2" fmla="*/ 114300 w 144"/>
              <a:gd name="T3" fmla="*/ 0 h 144"/>
              <a:gd name="T4" fmla="*/ 228600 w 144"/>
              <a:gd name="T5" fmla="*/ 228600 h 144"/>
              <a:gd name="T6" fmla="*/ 114300 w 144"/>
              <a:gd name="T7" fmla="*/ 152400 h 144"/>
              <a:gd name="T8" fmla="*/ 0 w 144"/>
              <a:gd name="T9" fmla="*/ 228600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 h="144">
                <a:moveTo>
                  <a:pt x="0" y="144"/>
                </a:moveTo>
                <a:lnTo>
                  <a:pt x="72" y="0"/>
                </a:lnTo>
                <a:lnTo>
                  <a:pt x="144" y="144"/>
                </a:lnTo>
                <a:lnTo>
                  <a:pt x="72" y="96"/>
                </a:lnTo>
                <a:lnTo>
                  <a:pt x="0" y="1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2400" dirty="0">
              <a:latin typeface="Arial" pitchFamily="34" charset="0"/>
            </a:endParaRPr>
          </a:p>
        </p:txBody>
      </p:sp>
      <p:sp>
        <p:nvSpPr>
          <p:cNvPr id="40973" name="Rectangle 14"/>
          <p:cNvSpPr>
            <a:spLocks noChangeArrowheads="1"/>
          </p:cNvSpPr>
          <p:nvPr/>
        </p:nvSpPr>
        <p:spPr bwMode="auto">
          <a:xfrm>
            <a:off x="1828800" y="2708920"/>
            <a:ext cx="5562600" cy="2209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96271" name="Text Box 15"/>
          <p:cNvSpPr txBox="1">
            <a:spLocks noChangeArrowheads="1"/>
          </p:cNvSpPr>
          <p:nvPr/>
        </p:nvSpPr>
        <p:spPr bwMode="auto">
          <a:xfrm>
            <a:off x="683568" y="548680"/>
            <a:ext cx="784887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cap="small" dirty="0">
                <a:solidFill>
                  <a:schemeClr val="tx2"/>
                </a:solidFill>
                <a:latin typeface="+mj-lt"/>
                <a:ea typeface="+mj-ea"/>
                <a:cs typeface="+mj-cs"/>
              </a:rPr>
              <a:t>ΣΥΓΧΥΤΙΚΟΙ ΠΑΡΑΓΟΝΤΕΣ (Παράδειγμα </a:t>
            </a:r>
            <a:r>
              <a:rPr lang="el-GR" sz="3000" cap="small" dirty="0" smtClean="0">
                <a:solidFill>
                  <a:schemeClr val="tx2"/>
                </a:solidFill>
                <a:latin typeface="+mj-lt"/>
                <a:ea typeface="+mj-ea"/>
                <a:cs typeface="+mj-cs"/>
              </a:rPr>
              <a:t>3).</a:t>
            </a:r>
            <a:endParaRPr lang="en-GB" sz="3000" cap="small" dirty="0">
              <a:solidFill>
                <a:schemeClr val="tx2"/>
              </a:solidFill>
              <a:latin typeface="+mj-lt"/>
              <a:ea typeface="+mj-ea"/>
              <a:cs typeface="+mj-cs"/>
            </a:endParaRPr>
          </a:p>
        </p:txBody>
      </p:sp>
      <p:grpSp>
        <p:nvGrpSpPr>
          <p:cNvPr id="17" name="Group 16"/>
          <p:cNvGrpSpPr/>
          <p:nvPr/>
        </p:nvGrpSpPr>
        <p:grpSpPr>
          <a:xfrm>
            <a:off x="2051720" y="3068960"/>
            <a:ext cx="5097155" cy="1666319"/>
            <a:chOff x="2213283" y="2224088"/>
            <a:chExt cx="5097155" cy="1666319"/>
          </a:xfrm>
        </p:grpSpPr>
        <p:sp>
          <p:nvSpPr>
            <p:cNvPr id="40963" name="Rectangle 3"/>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0966" name="Rectangle 6"/>
            <p:cNvSpPr>
              <a:spLocks noChangeArrowheads="1"/>
            </p:cNvSpPr>
            <p:nvPr/>
          </p:nvSpPr>
          <p:spPr bwMode="auto">
            <a:xfrm>
              <a:off x="4419600" y="2262188"/>
              <a:ext cx="289083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eaLnBrk="0" fontAlgn="base" hangingPunct="0">
                <a:spcBef>
                  <a:spcPct val="0"/>
                </a:spcBef>
                <a:spcAft>
                  <a:spcPct val="0"/>
                </a:spcAft>
              </a:pPr>
              <a:r>
                <a:rPr lang="el-GR" sz="2400" dirty="0" smtClean="0">
                  <a:solidFill>
                    <a:srgbClr val="000099"/>
                  </a:solidFill>
                  <a:latin typeface="Arial" pitchFamily="34" charset="0"/>
                </a:rPr>
                <a:t>Καρκίνος του πνεύμονα</a:t>
              </a:r>
              <a:endParaRPr lang="en-GB" sz="2400" dirty="0">
                <a:solidFill>
                  <a:srgbClr val="000099"/>
                </a:solidFill>
              </a:endParaRPr>
            </a:p>
          </p:txBody>
        </p:sp>
        <p:grpSp>
          <p:nvGrpSpPr>
            <p:cNvPr id="16" name="Group 15"/>
            <p:cNvGrpSpPr/>
            <p:nvPr/>
          </p:nvGrpSpPr>
          <p:grpSpPr>
            <a:xfrm>
              <a:off x="2213283" y="2262188"/>
              <a:ext cx="3730317" cy="1628219"/>
              <a:chOff x="2213283" y="2262188"/>
              <a:chExt cx="3730317" cy="1628219"/>
            </a:xfrm>
          </p:grpSpPr>
          <p:sp>
            <p:nvSpPr>
              <p:cNvPr id="40964" name="Rectangle 4"/>
              <p:cNvSpPr>
                <a:spLocks noChangeArrowheads="1"/>
              </p:cNvSpPr>
              <p:nvPr/>
            </p:nvSpPr>
            <p:spPr bwMode="auto">
              <a:xfrm>
                <a:off x="2213283" y="2262188"/>
                <a:ext cx="10852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Αλκοόλ</a:t>
                </a:r>
                <a:r>
                  <a:rPr lang="en-GB" sz="2400" dirty="0" smtClean="0">
                    <a:solidFill>
                      <a:srgbClr val="000099"/>
                    </a:solidFill>
                    <a:latin typeface="Arial" pitchFamily="34" charset="0"/>
                  </a:rPr>
                  <a:t> </a:t>
                </a:r>
                <a:endParaRPr lang="en-GB" sz="2400" dirty="0">
                  <a:solidFill>
                    <a:srgbClr val="FFFFFF"/>
                  </a:solidFill>
                </a:endParaRPr>
              </a:p>
            </p:txBody>
          </p:sp>
          <p:sp>
            <p:nvSpPr>
              <p:cNvPr id="40968" name="Rectangle 8"/>
              <p:cNvSpPr>
                <a:spLocks noChangeArrowheads="1"/>
              </p:cNvSpPr>
              <p:nvPr/>
            </p:nvSpPr>
            <p:spPr bwMode="auto">
              <a:xfrm>
                <a:off x="3352800" y="3521075"/>
                <a:ext cx="2590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Κάπνισμα</a:t>
                </a:r>
                <a:endParaRPr lang="en-GB" sz="2400" dirty="0">
                  <a:solidFill>
                    <a:srgbClr val="FFCC66"/>
                  </a:solidFill>
                </a:endParaRPr>
              </a:p>
            </p:txBody>
          </p:sp>
          <p:sp>
            <p:nvSpPr>
              <p:cNvPr id="40971" name="Line 12"/>
              <p:cNvSpPr>
                <a:spLocks noChangeShapeType="1"/>
              </p:cNvSpPr>
              <p:nvPr/>
            </p:nvSpPr>
            <p:spPr bwMode="auto">
              <a:xfrm>
                <a:off x="3492062" y="2631520"/>
                <a:ext cx="685800" cy="685800"/>
              </a:xfrm>
              <a:prstGeom prst="line">
                <a:avLst/>
              </a:prstGeom>
              <a:noFill/>
              <a:ln w="57150">
                <a:solidFill>
                  <a:srgbClr val="0066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40972" name="Line 13"/>
              <p:cNvSpPr>
                <a:spLocks noChangeShapeType="1"/>
              </p:cNvSpPr>
              <p:nvPr/>
            </p:nvSpPr>
            <p:spPr bwMode="auto">
              <a:xfrm>
                <a:off x="3657600" y="2438400"/>
                <a:ext cx="1600200" cy="0"/>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40975" name="Line 16"/>
              <p:cNvSpPr>
                <a:spLocks noChangeShapeType="1"/>
              </p:cNvSpPr>
              <p:nvPr/>
            </p:nvSpPr>
            <p:spPr bwMode="auto">
              <a:xfrm rot="20866080" flipV="1">
                <a:off x="4777398" y="2741612"/>
                <a:ext cx="720725" cy="574675"/>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grpSp>
      </p:grpSp>
    </p:spTree>
    <p:extLst>
      <p:ext uri="{BB962C8B-B14F-4D97-AF65-F5344CB8AC3E}">
        <p14:creationId xmlns:p14="http://schemas.microsoft.com/office/powerpoint/2010/main" val="2959842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1500" y="2132856"/>
            <a:ext cx="8001000" cy="1296144"/>
          </a:xfrm>
        </p:spPr>
        <p:txBody>
          <a:bodyPr>
            <a:normAutofit/>
          </a:bodyPr>
          <a:lstStyle/>
          <a:p>
            <a:r>
              <a:rPr lang="en-GB" sz="3200" cap="small" dirty="0" smtClean="0">
                <a:solidFill>
                  <a:schemeClr val="accent1">
                    <a:lumMod val="75000"/>
                  </a:schemeClr>
                </a:solidFill>
                <a:latin typeface="+mj-lt"/>
                <a:ea typeface="+mj-ea"/>
                <a:cs typeface="+mj-cs"/>
              </a:rPr>
              <a:t>Confounding AND Interaction</a:t>
            </a:r>
          </a:p>
        </p:txBody>
      </p:sp>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b="1" dirty="0">
              <a:solidFill>
                <a:schemeClr val="tx1"/>
              </a:solidFill>
            </a:endParaRPr>
          </a:p>
        </p:txBody>
      </p:sp>
    </p:spTree>
    <p:extLst>
      <p:ext uri="{BB962C8B-B14F-4D97-AF65-F5344CB8AC3E}">
        <p14:creationId xmlns:p14="http://schemas.microsoft.com/office/powerpoint/2010/main" val="25427205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1027"/>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3" name="Rectangle 1029"/>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43015" name="Rectangle 1031"/>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7" name="Line 1033"/>
          <p:cNvSpPr>
            <a:spLocks noChangeShapeType="1"/>
          </p:cNvSpPr>
          <p:nvPr/>
        </p:nvSpPr>
        <p:spPr bwMode="auto">
          <a:xfrm flipV="1">
            <a:off x="4789488" y="2760663"/>
            <a:ext cx="1587" cy="268287"/>
          </a:xfrm>
          <a:prstGeom prst="line">
            <a:avLst/>
          </a:prstGeom>
          <a:noFill/>
          <a:ln w="38100">
            <a:solidFill>
              <a:srgbClr val="FFFF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8" name="Freeform 1034"/>
          <p:cNvSpPr>
            <a:spLocks/>
          </p:cNvSpPr>
          <p:nvPr/>
        </p:nvSpPr>
        <p:spPr bwMode="auto">
          <a:xfrm>
            <a:off x="4675188" y="2608263"/>
            <a:ext cx="228600" cy="228600"/>
          </a:xfrm>
          <a:custGeom>
            <a:avLst/>
            <a:gdLst>
              <a:gd name="T0" fmla="*/ 0 w 144"/>
              <a:gd name="T1" fmla="*/ 228600 h 144"/>
              <a:gd name="T2" fmla="*/ 114300 w 144"/>
              <a:gd name="T3" fmla="*/ 0 h 144"/>
              <a:gd name="T4" fmla="*/ 228600 w 144"/>
              <a:gd name="T5" fmla="*/ 228600 h 144"/>
              <a:gd name="T6" fmla="*/ 114300 w 144"/>
              <a:gd name="T7" fmla="*/ 152400 h 144"/>
              <a:gd name="T8" fmla="*/ 0 w 144"/>
              <a:gd name="T9" fmla="*/ 228600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 h="144">
                <a:moveTo>
                  <a:pt x="0" y="144"/>
                </a:moveTo>
                <a:lnTo>
                  <a:pt x="72" y="0"/>
                </a:lnTo>
                <a:lnTo>
                  <a:pt x="144" y="144"/>
                </a:lnTo>
                <a:lnTo>
                  <a:pt x="72" y="96"/>
                </a:lnTo>
                <a:lnTo>
                  <a:pt x="0" y="1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20" name="Rectangle 1037"/>
          <p:cNvSpPr>
            <a:spLocks noChangeArrowheads="1"/>
          </p:cNvSpPr>
          <p:nvPr/>
        </p:nvSpPr>
        <p:spPr bwMode="auto">
          <a:xfrm>
            <a:off x="1790700" y="2852936"/>
            <a:ext cx="5562600" cy="2209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105486" name="Text Box 1038"/>
          <p:cNvSpPr txBox="1">
            <a:spLocks noChangeArrowheads="1"/>
          </p:cNvSpPr>
          <p:nvPr/>
        </p:nvSpPr>
        <p:spPr bwMode="auto">
          <a:xfrm>
            <a:off x="611560" y="260648"/>
            <a:ext cx="741682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cap="small" dirty="0">
                <a:solidFill>
                  <a:schemeClr val="tx2"/>
                </a:solidFill>
                <a:latin typeface="+mj-lt"/>
                <a:ea typeface="+mj-ea"/>
                <a:cs typeface="+mj-cs"/>
              </a:rPr>
              <a:t>ΣΥΓΧΥΤΙΚΟΙ ΠΑΡΑΓΟΝΤΕΣ (</a:t>
            </a:r>
            <a:r>
              <a:rPr lang="el-GR" sz="3000" cap="small" dirty="0" smtClean="0">
                <a:solidFill>
                  <a:schemeClr val="tx2"/>
                </a:solidFill>
                <a:latin typeface="+mj-lt"/>
                <a:ea typeface="+mj-ea"/>
                <a:cs typeface="+mj-cs"/>
              </a:rPr>
              <a:t>Παραδειγμα </a:t>
            </a:r>
            <a:r>
              <a:rPr lang="en-US" sz="3000" cap="small" dirty="0" smtClean="0">
                <a:solidFill>
                  <a:schemeClr val="tx2"/>
                </a:solidFill>
                <a:latin typeface="+mj-lt"/>
                <a:ea typeface="+mj-ea"/>
                <a:cs typeface="+mj-cs"/>
              </a:rPr>
              <a:t>4</a:t>
            </a:r>
            <a:r>
              <a:rPr lang="el-GR" sz="3000" cap="small" dirty="0" smtClean="0">
                <a:solidFill>
                  <a:schemeClr val="tx2"/>
                </a:solidFill>
                <a:latin typeface="+mj-lt"/>
                <a:ea typeface="+mj-ea"/>
                <a:cs typeface="+mj-cs"/>
              </a:rPr>
              <a:t>).</a:t>
            </a:r>
            <a:endParaRPr lang="en-GB" sz="3000" cap="small" dirty="0">
              <a:solidFill>
                <a:schemeClr val="tx2"/>
              </a:solidFill>
              <a:latin typeface="+mj-lt"/>
              <a:ea typeface="+mj-ea"/>
              <a:cs typeface="+mj-cs"/>
            </a:endParaRPr>
          </a:p>
        </p:txBody>
      </p:sp>
      <p:grpSp>
        <p:nvGrpSpPr>
          <p:cNvPr id="16" name="Group 15"/>
          <p:cNvGrpSpPr/>
          <p:nvPr/>
        </p:nvGrpSpPr>
        <p:grpSpPr>
          <a:xfrm>
            <a:off x="2051720" y="2959968"/>
            <a:ext cx="5296818" cy="1981200"/>
            <a:chOff x="2051720" y="2060575"/>
            <a:chExt cx="5296818" cy="1981200"/>
          </a:xfrm>
        </p:grpSpPr>
        <p:sp>
          <p:nvSpPr>
            <p:cNvPr id="43010" name="Rectangle 1026"/>
            <p:cNvSpPr>
              <a:spLocks noChangeArrowheads="1"/>
            </p:cNvSpPr>
            <p:nvPr/>
          </p:nvSpPr>
          <p:spPr bwMode="auto">
            <a:xfrm>
              <a:off x="2051720" y="2060575"/>
              <a:ext cx="5296818" cy="1981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2" name="Rectangle 1028"/>
            <p:cNvSpPr>
              <a:spLocks noChangeArrowheads="1"/>
            </p:cNvSpPr>
            <p:nvPr/>
          </p:nvSpPr>
          <p:spPr bwMode="auto">
            <a:xfrm>
              <a:off x="2219634" y="2262188"/>
              <a:ext cx="10852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Αλκοόλ</a:t>
              </a:r>
              <a:r>
                <a:rPr lang="en-GB" sz="2400" dirty="0" smtClean="0">
                  <a:solidFill>
                    <a:srgbClr val="000099"/>
                  </a:solidFill>
                  <a:latin typeface="Arial" pitchFamily="34" charset="0"/>
                </a:rPr>
                <a:t> </a:t>
              </a:r>
              <a:endParaRPr lang="en-GB" sz="2400" dirty="0">
                <a:solidFill>
                  <a:srgbClr val="000099"/>
                </a:solidFill>
                <a:latin typeface="Arial" pitchFamily="34" charset="0"/>
              </a:endParaRPr>
            </a:p>
          </p:txBody>
        </p:sp>
        <p:sp>
          <p:nvSpPr>
            <p:cNvPr id="43014" name="Rectangle 1030"/>
            <p:cNvSpPr>
              <a:spLocks noChangeArrowheads="1"/>
            </p:cNvSpPr>
            <p:nvPr/>
          </p:nvSpPr>
          <p:spPr bwMode="auto">
            <a:xfrm>
              <a:off x="5364163" y="2262188"/>
              <a:ext cx="17303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Στεφανιαία νόσος</a:t>
              </a:r>
              <a:endParaRPr lang="en-GB" sz="2400" dirty="0">
                <a:solidFill>
                  <a:srgbClr val="000099"/>
                </a:solidFill>
                <a:latin typeface="Arial" pitchFamily="34" charset="0"/>
              </a:endParaRPr>
            </a:p>
          </p:txBody>
        </p:sp>
        <p:sp>
          <p:nvSpPr>
            <p:cNvPr id="43016" name="Rectangle 1032"/>
            <p:cNvSpPr>
              <a:spLocks noChangeArrowheads="1"/>
            </p:cNvSpPr>
            <p:nvPr/>
          </p:nvSpPr>
          <p:spPr bwMode="auto">
            <a:xfrm>
              <a:off x="3203575" y="3640138"/>
              <a:ext cx="2590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Αύξηση </a:t>
              </a:r>
              <a:r>
                <a:rPr lang="en-US" sz="2400" dirty="0" smtClean="0">
                  <a:solidFill>
                    <a:srgbClr val="000099"/>
                  </a:solidFill>
                  <a:latin typeface="Arial" pitchFamily="34" charset="0"/>
                </a:rPr>
                <a:t>HDL</a:t>
              </a:r>
              <a:endParaRPr lang="en-GB" sz="2400" dirty="0">
                <a:solidFill>
                  <a:srgbClr val="000099"/>
                </a:solidFill>
                <a:latin typeface="Arial" pitchFamily="34" charset="0"/>
              </a:endParaRPr>
            </a:p>
          </p:txBody>
        </p:sp>
        <p:sp>
          <p:nvSpPr>
            <p:cNvPr id="43019" name="Line 1036"/>
            <p:cNvSpPr>
              <a:spLocks noChangeShapeType="1"/>
            </p:cNvSpPr>
            <p:nvPr/>
          </p:nvSpPr>
          <p:spPr bwMode="auto">
            <a:xfrm rot="2381310">
              <a:off x="2762250" y="3090863"/>
              <a:ext cx="1312863" cy="1587"/>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43022" name="Line 1040"/>
            <p:cNvSpPr>
              <a:spLocks noChangeShapeType="1"/>
            </p:cNvSpPr>
            <p:nvPr/>
          </p:nvSpPr>
          <p:spPr bwMode="auto">
            <a:xfrm rot="-2687888">
              <a:off x="4607766" y="3146281"/>
              <a:ext cx="1241425" cy="0"/>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grpSp>
      <p:sp>
        <p:nvSpPr>
          <p:cNvPr id="43023" name="Text Box 1041"/>
          <p:cNvSpPr txBox="1">
            <a:spLocks noChangeArrowheads="1"/>
          </p:cNvSpPr>
          <p:nvPr/>
        </p:nvSpPr>
        <p:spPr bwMode="auto">
          <a:xfrm>
            <a:off x="2195736" y="5373216"/>
            <a:ext cx="46815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fontAlgn="base" hangingPunct="1">
              <a:spcBef>
                <a:spcPct val="50000"/>
              </a:spcBef>
              <a:spcAft>
                <a:spcPct val="0"/>
              </a:spcAft>
            </a:pPr>
            <a:r>
              <a:rPr lang="el-GR" sz="2400" dirty="0" smtClean="0"/>
              <a:t>Ενδιάμεση μεταβλητή</a:t>
            </a:r>
            <a:endParaRPr lang="en-GB" sz="2400" dirty="0"/>
          </a:p>
        </p:txBody>
      </p:sp>
    </p:spTree>
    <p:extLst>
      <p:ext uri="{BB962C8B-B14F-4D97-AF65-F5344CB8AC3E}">
        <p14:creationId xmlns:p14="http://schemas.microsoft.com/office/powerpoint/2010/main" val="3345105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6"/>
          <p:cNvSpPr>
            <a:spLocks noChangeArrowheads="1"/>
          </p:cNvSpPr>
          <p:nvPr/>
        </p:nvSpPr>
        <p:spPr bwMode="auto">
          <a:xfrm>
            <a:off x="251520" y="1484784"/>
            <a:ext cx="8424936" cy="5256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1" name="Rectangle 1027"/>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2" name="Rectangle 1028"/>
          <p:cNvSpPr>
            <a:spLocks noChangeArrowheads="1"/>
          </p:cNvSpPr>
          <p:nvPr/>
        </p:nvSpPr>
        <p:spPr bwMode="auto">
          <a:xfrm>
            <a:off x="251520" y="1556792"/>
            <a:ext cx="846236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Διερεύνηση σχέσης τρίτης μεταβλητής και νόσου</a:t>
            </a:r>
          </a:p>
          <a:p>
            <a:pPr algn="ctr" eaLnBrk="0" fontAlgn="base" hangingPunct="0">
              <a:spcBef>
                <a:spcPct val="0"/>
              </a:spcBef>
              <a:spcAft>
                <a:spcPct val="0"/>
              </a:spcAft>
            </a:pPr>
            <a:r>
              <a:rPr lang="el-GR" sz="2400" dirty="0" smtClean="0">
                <a:solidFill>
                  <a:srgbClr val="000099"/>
                </a:solidFill>
                <a:latin typeface="Arial" pitchFamily="34" charset="0"/>
              </a:rPr>
              <a:t>Συνολικά και ξεχωριστά σε εκτεθέντες και μη εκτεθέντες</a:t>
            </a:r>
            <a:r>
              <a:rPr lang="en-GB" sz="2400" dirty="0" smtClean="0">
                <a:solidFill>
                  <a:srgbClr val="000099"/>
                </a:solidFill>
                <a:latin typeface="Arial" pitchFamily="34" charset="0"/>
              </a:rPr>
              <a:t> </a:t>
            </a:r>
            <a:endParaRPr lang="en-GB" sz="2400" dirty="0">
              <a:solidFill>
                <a:srgbClr val="000099"/>
              </a:solidFill>
              <a:latin typeface="Arial" pitchFamily="34" charset="0"/>
            </a:endParaRPr>
          </a:p>
        </p:txBody>
      </p:sp>
      <p:sp>
        <p:nvSpPr>
          <p:cNvPr id="43013" name="Rectangle 1029"/>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43014" name="Rectangle 1030"/>
          <p:cNvSpPr>
            <a:spLocks noChangeArrowheads="1"/>
          </p:cNvSpPr>
          <p:nvPr/>
        </p:nvSpPr>
        <p:spPr bwMode="auto">
          <a:xfrm>
            <a:off x="4788024" y="2996952"/>
            <a:ext cx="37444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Εάν υπάρχει σχέση</a:t>
            </a:r>
            <a:r>
              <a:rPr lang="en-US" sz="2400" dirty="0" smtClean="0">
                <a:solidFill>
                  <a:srgbClr val="000099"/>
                </a:solidFill>
                <a:latin typeface="Arial" pitchFamily="34" charset="0"/>
              </a:rPr>
              <a:t>: </a:t>
            </a:r>
            <a:r>
              <a:rPr lang="el-GR" sz="2400" dirty="0" smtClean="0">
                <a:solidFill>
                  <a:srgbClr val="000099"/>
                </a:solidFill>
                <a:latin typeface="Arial" pitchFamily="34" charset="0"/>
              </a:rPr>
              <a:t>Μεταβλητή = Πιθανός ΣΠ</a:t>
            </a:r>
            <a:endParaRPr lang="en-GB" sz="2400" dirty="0">
              <a:solidFill>
                <a:srgbClr val="000099"/>
              </a:solidFill>
              <a:latin typeface="Arial" pitchFamily="34" charset="0"/>
            </a:endParaRPr>
          </a:p>
        </p:txBody>
      </p:sp>
      <p:sp>
        <p:nvSpPr>
          <p:cNvPr id="43015" name="Rectangle 1031"/>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6" name="Rectangle 1032"/>
          <p:cNvSpPr>
            <a:spLocks noChangeArrowheads="1"/>
          </p:cNvSpPr>
          <p:nvPr/>
        </p:nvSpPr>
        <p:spPr bwMode="auto">
          <a:xfrm>
            <a:off x="323528" y="3140968"/>
            <a:ext cx="259080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Αν δεν υπάρχει σχέση τότε η μεταβλητή δεν είναι ΣΠ</a:t>
            </a:r>
          </a:p>
          <a:p>
            <a:pPr algn="ctr" eaLnBrk="0" fontAlgn="base" hangingPunct="0">
              <a:spcBef>
                <a:spcPct val="0"/>
              </a:spcBef>
              <a:spcAft>
                <a:spcPct val="0"/>
              </a:spcAft>
            </a:pPr>
            <a:endParaRPr lang="en-GB" sz="2400" dirty="0">
              <a:solidFill>
                <a:srgbClr val="000099"/>
              </a:solidFill>
              <a:latin typeface="Arial" pitchFamily="34" charset="0"/>
            </a:endParaRPr>
          </a:p>
        </p:txBody>
      </p:sp>
      <p:sp>
        <p:nvSpPr>
          <p:cNvPr id="43017" name="Line 1033"/>
          <p:cNvSpPr>
            <a:spLocks noChangeShapeType="1"/>
          </p:cNvSpPr>
          <p:nvPr/>
        </p:nvSpPr>
        <p:spPr bwMode="auto">
          <a:xfrm flipV="1">
            <a:off x="4789488" y="2760663"/>
            <a:ext cx="1587" cy="268287"/>
          </a:xfrm>
          <a:prstGeom prst="line">
            <a:avLst/>
          </a:prstGeom>
          <a:noFill/>
          <a:ln w="38100">
            <a:solidFill>
              <a:srgbClr val="FFFF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9" name="Line 1036"/>
          <p:cNvSpPr>
            <a:spLocks noChangeShapeType="1"/>
          </p:cNvSpPr>
          <p:nvPr/>
        </p:nvSpPr>
        <p:spPr bwMode="auto">
          <a:xfrm rot="2381310" flipH="1">
            <a:off x="1754436" y="1905622"/>
            <a:ext cx="1027629" cy="1694973"/>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105486" name="Text Box 1038"/>
          <p:cNvSpPr txBox="1">
            <a:spLocks noChangeArrowheads="1"/>
          </p:cNvSpPr>
          <p:nvPr/>
        </p:nvSpPr>
        <p:spPr bwMode="auto">
          <a:xfrm>
            <a:off x="395536" y="260648"/>
            <a:ext cx="8280920"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cap="small" dirty="0">
                <a:solidFill>
                  <a:schemeClr val="tx2"/>
                </a:solidFill>
                <a:latin typeface="+mj-lt"/>
                <a:ea typeface="+mj-ea"/>
                <a:cs typeface="+mj-cs"/>
              </a:rPr>
              <a:t>ΣΥΓΧΥΤΙΚΟΙ </a:t>
            </a:r>
            <a:r>
              <a:rPr lang="el-GR" sz="3000" cap="small" dirty="0" smtClean="0">
                <a:solidFill>
                  <a:schemeClr val="tx2"/>
                </a:solidFill>
                <a:latin typeface="+mj-lt"/>
                <a:ea typeface="+mj-ea"/>
                <a:cs typeface="+mj-cs"/>
              </a:rPr>
              <a:t>ΠΑΡΑΓΟΝΤΕΣ</a:t>
            </a:r>
            <a:r>
              <a:rPr lang="en-US" sz="3000" cap="small" dirty="0" smtClean="0">
                <a:solidFill>
                  <a:schemeClr val="tx2"/>
                </a:solidFill>
                <a:latin typeface="+mj-lt"/>
                <a:ea typeface="+mj-ea"/>
                <a:cs typeface="+mj-cs"/>
              </a:rPr>
              <a:t>:</a:t>
            </a:r>
          </a:p>
          <a:p>
            <a:pPr algn="ctr" fontAlgn="base">
              <a:spcBef>
                <a:spcPct val="50000"/>
              </a:spcBef>
              <a:spcAft>
                <a:spcPct val="0"/>
              </a:spcAft>
              <a:defRPr/>
            </a:pPr>
            <a:r>
              <a:rPr lang="el-GR" sz="3000" cap="small" dirty="0" smtClean="0">
                <a:solidFill>
                  <a:schemeClr val="tx2"/>
                </a:solidFill>
                <a:latin typeface="+mj-lt"/>
                <a:ea typeface="+mj-ea"/>
                <a:cs typeface="+mj-cs"/>
              </a:rPr>
              <a:t>ΔΙΕΡΕΥΝΗΣΗ</a:t>
            </a:r>
            <a:endParaRPr lang="en-GB" sz="3000" cap="small" dirty="0">
              <a:solidFill>
                <a:schemeClr val="tx2"/>
              </a:solidFill>
              <a:latin typeface="+mj-lt"/>
              <a:ea typeface="+mj-ea"/>
              <a:cs typeface="+mj-cs"/>
            </a:endParaRPr>
          </a:p>
        </p:txBody>
      </p:sp>
      <p:sp>
        <p:nvSpPr>
          <p:cNvPr id="43022" name="Line 1040"/>
          <p:cNvSpPr>
            <a:spLocks noChangeShapeType="1"/>
          </p:cNvSpPr>
          <p:nvPr/>
        </p:nvSpPr>
        <p:spPr bwMode="auto">
          <a:xfrm rot="-2687888">
            <a:off x="5282554" y="1937797"/>
            <a:ext cx="667124" cy="1474261"/>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16" name="Line 1040"/>
          <p:cNvSpPr>
            <a:spLocks noChangeShapeType="1"/>
          </p:cNvSpPr>
          <p:nvPr/>
        </p:nvSpPr>
        <p:spPr bwMode="auto">
          <a:xfrm rot="-2687888" flipH="1">
            <a:off x="6451660" y="3867166"/>
            <a:ext cx="379115" cy="381795"/>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17" name="Rectangle 1030"/>
          <p:cNvSpPr>
            <a:spLocks noChangeArrowheads="1"/>
          </p:cNvSpPr>
          <p:nvPr/>
        </p:nvSpPr>
        <p:spPr bwMode="auto">
          <a:xfrm>
            <a:off x="4932040" y="4293096"/>
            <a:ext cx="3672408"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Διερεύνηση σχέσης</a:t>
            </a:r>
            <a:r>
              <a:rPr lang="en-US" sz="2400" dirty="0" smtClean="0">
                <a:solidFill>
                  <a:srgbClr val="000099"/>
                </a:solidFill>
                <a:latin typeface="Arial" pitchFamily="34" charset="0"/>
              </a:rPr>
              <a:t> </a:t>
            </a:r>
            <a:r>
              <a:rPr lang="el-GR" sz="2400" dirty="0" smtClean="0">
                <a:solidFill>
                  <a:srgbClr val="000099"/>
                </a:solidFill>
                <a:latin typeface="Arial" pitchFamily="34" charset="0"/>
              </a:rPr>
              <a:t>πιθανού ΣΠ και έκθεσης</a:t>
            </a:r>
            <a:endParaRPr lang="en-GB" sz="2400" dirty="0">
              <a:solidFill>
                <a:srgbClr val="000099"/>
              </a:solidFill>
              <a:latin typeface="Arial" pitchFamily="34" charset="0"/>
            </a:endParaRPr>
          </a:p>
        </p:txBody>
      </p:sp>
      <p:sp>
        <p:nvSpPr>
          <p:cNvPr id="18" name="Line 1040"/>
          <p:cNvSpPr>
            <a:spLocks noChangeShapeType="1"/>
          </p:cNvSpPr>
          <p:nvPr/>
        </p:nvSpPr>
        <p:spPr bwMode="auto">
          <a:xfrm rot="-2687888" flipH="1" flipV="1">
            <a:off x="4713422" y="5152187"/>
            <a:ext cx="1210309" cy="491467"/>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19" name="Rectangle 1030"/>
          <p:cNvSpPr>
            <a:spLocks noChangeArrowheads="1"/>
          </p:cNvSpPr>
          <p:nvPr/>
        </p:nvSpPr>
        <p:spPr bwMode="auto">
          <a:xfrm>
            <a:off x="2699792" y="5661248"/>
            <a:ext cx="302433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Υπάρχει σχέση</a:t>
            </a:r>
            <a:r>
              <a:rPr lang="en-US" sz="2400" dirty="0" smtClean="0">
                <a:solidFill>
                  <a:srgbClr val="000099"/>
                </a:solidFill>
                <a:latin typeface="Arial" pitchFamily="34" charset="0"/>
              </a:rPr>
              <a:t>: </a:t>
            </a:r>
            <a:r>
              <a:rPr lang="el-GR" sz="2400" dirty="0" smtClean="0">
                <a:solidFill>
                  <a:srgbClr val="000099"/>
                </a:solidFill>
                <a:latin typeface="Arial" pitchFamily="34" charset="0"/>
              </a:rPr>
              <a:t>Μεταβλητή = ΣΠ</a:t>
            </a:r>
            <a:endParaRPr lang="en-GB" sz="2400" dirty="0">
              <a:solidFill>
                <a:srgbClr val="000099"/>
              </a:solidFill>
              <a:latin typeface="Arial" pitchFamily="34" charset="0"/>
            </a:endParaRPr>
          </a:p>
        </p:txBody>
      </p:sp>
      <p:sp>
        <p:nvSpPr>
          <p:cNvPr id="20" name="Rectangle 1030"/>
          <p:cNvSpPr>
            <a:spLocks noChangeArrowheads="1"/>
          </p:cNvSpPr>
          <p:nvPr/>
        </p:nvSpPr>
        <p:spPr bwMode="auto">
          <a:xfrm>
            <a:off x="5652120" y="5661248"/>
            <a:ext cx="309634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Δεν υπάρχει σχέση</a:t>
            </a:r>
            <a:r>
              <a:rPr lang="en-US" sz="2400" dirty="0" smtClean="0">
                <a:solidFill>
                  <a:srgbClr val="000099"/>
                </a:solidFill>
                <a:latin typeface="Arial" pitchFamily="34" charset="0"/>
              </a:rPr>
              <a:t>: </a:t>
            </a:r>
            <a:r>
              <a:rPr lang="el-GR" sz="2400" dirty="0" smtClean="0">
                <a:solidFill>
                  <a:srgbClr val="000099"/>
                </a:solidFill>
                <a:latin typeface="Arial" pitchFamily="34" charset="0"/>
              </a:rPr>
              <a:t>Μεταβλητή ≠ ΣΠ</a:t>
            </a:r>
            <a:endParaRPr lang="en-GB" sz="2400" dirty="0">
              <a:solidFill>
                <a:srgbClr val="000099"/>
              </a:solidFill>
              <a:latin typeface="Arial" pitchFamily="34" charset="0"/>
            </a:endParaRPr>
          </a:p>
        </p:txBody>
      </p:sp>
      <p:sp>
        <p:nvSpPr>
          <p:cNvPr id="21" name="Line 1040"/>
          <p:cNvSpPr>
            <a:spLocks noChangeShapeType="1"/>
          </p:cNvSpPr>
          <p:nvPr/>
        </p:nvSpPr>
        <p:spPr bwMode="auto">
          <a:xfrm rot="-2687888">
            <a:off x="7285322" y="4797309"/>
            <a:ext cx="314980" cy="1140514"/>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Tree>
    <p:extLst>
      <p:ext uri="{BB962C8B-B14F-4D97-AF65-F5344CB8AC3E}">
        <p14:creationId xmlns:p14="http://schemas.microsoft.com/office/powerpoint/2010/main" val="1801298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1027"/>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3" name="Rectangle 1029"/>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43015" name="Rectangle 1031"/>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105486" name="Text Box 1038"/>
          <p:cNvSpPr txBox="1">
            <a:spLocks noChangeArrowheads="1"/>
          </p:cNvSpPr>
          <p:nvPr/>
        </p:nvSpPr>
        <p:spPr bwMode="auto">
          <a:xfrm>
            <a:off x="539552" y="0"/>
            <a:ext cx="8208912"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cap="small" dirty="0">
                <a:solidFill>
                  <a:schemeClr val="tx2"/>
                </a:solidFill>
                <a:latin typeface="+mj-lt"/>
                <a:ea typeface="+mj-ea"/>
                <a:cs typeface="+mj-cs"/>
              </a:rPr>
              <a:t>ΣΥΓΧΥΤΙΚΟΙ </a:t>
            </a:r>
            <a:r>
              <a:rPr lang="el-GR" sz="3000" cap="small" dirty="0" smtClean="0">
                <a:solidFill>
                  <a:schemeClr val="tx2"/>
                </a:solidFill>
                <a:latin typeface="+mj-lt"/>
                <a:ea typeface="+mj-ea"/>
                <a:cs typeface="+mj-cs"/>
              </a:rPr>
              <a:t>ΠΑΡΑΓΟΝΤΕΣ</a:t>
            </a:r>
            <a:r>
              <a:rPr lang="en-US" sz="3000" cap="small" dirty="0" smtClean="0">
                <a:solidFill>
                  <a:schemeClr val="tx2"/>
                </a:solidFill>
                <a:latin typeface="+mj-lt"/>
                <a:ea typeface="+mj-ea"/>
                <a:cs typeface="+mj-cs"/>
              </a:rPr>
              <a:t>:</a:t>
            </a:r>
          </a:p>
          <a:p>
            <a:pPr algn="ctr" fontAlgn="base">
              <a:spcBef>
                <a:spcPct val="50000"/>
              </a:spcBef>
              <a:spcAft>
                <a:spcPct val="0"/>
              </a:spcAft>
              <a:defRPr/>
            </a:pPr>
            <a:r>
              <a:rPr lang="el-GR" sz="3000" cap="small" dirty="0" smtClean="0">
                <a:solidFill>
                  <a:schemeClr val="tx2"/>
                </a:solidFill>
                <a:latin typeface="+mj-lt"/>
                <a:ea typeface="+mj-ea"/>
                <a:cs typeface="+mj-cs"/>
              </a:rPr>
              <a:t>ΔΙΕΡΕΥΝΗΣΗ</a:t>
            </a:r>
            <a:r>
              <a:rPr lang="en-US" sz="3000" cap="small" dirty="0" smtClean="0">
                <a:solidFill>
                  <a:schemeClr val="tx2"/>
                </a:solidFill>
                <a:latin typeface="+mj-lt"/>
                <a:ea typeface="+mj-ea"/>
                <a:cs typeface="+mj-cs"/>
              </a:rPr>
              <a:t>: </a:t>
            </a:r>
            <a:r>
              <a:rPr lang="el-GR" sz="3000" cap="small" dirty="0" smtClean="0">
                <a:solidFill>
                  <a:schemeClr val="tx2"/>
                </a:solidFill>
                <a:latin typeface="+mj-lt"/>
                <a:ea typeface="+mj-ea"/>
                <a:cs typeface="+mj-cs"/>
              </a:rPr>
              <a:t>ΠΑΡΑΔΕΙΓΜΑ</a:t>
            </a:r>
            <a:endParaRPr lang="en-GB" sz="3000" cap="small" dirty="0">
              <a:solidFill>
                <a:schemeClr val="tx2"/>
              </a:solidFill>
              <a:latin typeface="+mj-lt"/>
              <a:ea typeface="+mj-ea"/>
              <a:cs typeface="+mj-cs"/>
            </a:endParaRPr>
          </a:p>
        </p:txBody>
      </p:sp>
      <p:sp>
        <p:nvSpPr>
          <p:cNvPr id="23" name="Rectangle 2"/>
          <p:cNvSpPr>
            <a:spLocks noChangeArrowheads="1"/>
          </p:cNvSpPr>
          <p:nvPr/>
        </p:nvSpPr>
        <p:spPr bwMode="auto">
          <a:xfrm>
            <a:off x="1475656" y="1340768"/>
            <a:ext cx="5330726" cy="1981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24" name="Rectangle 4"/>
          <p:cNvSpPr>
            <a:spLocks noChangeArrowheads="1"/>
          </p:cNvSpPr>
          <p:nvPr/>
        </p:nvSpPr>
        <p:spPr bwMode="auto">
          <a:xfrm>
            <a:off x="1475656" y="1484784"/>
            <a:ext cx="16094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fontAlgn="base" hangingPunct="0">
              <a:spcBef>
                <a:spcPct val="0"/>
              </a:spcBef>
              <a:spcAft>
                <a:spcPct val="0"/>
              </a:spcAft>
            </a:pPr>
            <a:r>
              <a:rPr lang="el-GR" sz="2400" dirty="0" smtClean="0">
                <a:solidFill>
                  <a:srgbClr val="000000"/>
                </a:solidFill>
                <a:latin typeface="Arial" pitchFamily="34" charset="0"/>
              </a:rPr>
              <a:t>ΔΙΑΒΗΤΗΣ</a:t>
            </a:r>
            <a:r>
              <a:rPr lang="en-GB" sz="2400" dirty="0" smtClean="0">
                <a:solidFill>
                  <a:srgbClr val="000099"/>
                </a:solidFill>
                <a:latin typeface="Arial" pitchFamily="34" charset="0"/>
              </a:rPr>
              <a:t> </a:t>
            </a:r>
            <a:endParaRPr lang="en-GB" sz="2400" dirty="0">
              <a:solidFill>
                <a:srgbClr val="FFFFFF"/>
              </a:solidFill>
            </a:endParaRPr>
          </a:p>
        </p:txBody>
      </p:sp>
      <p:sp>
        <p:nvSpPr>
          <p:cNvPr id="25" name="Rectangle 6"/>
          <p:cNvSpPr>
            <a:spLocks noChangeArrowheads="1"/>
          </p:cNvSpPr>
          <p:nvPr/>
        </p:nvSpPr>
        <p:spPr bwMode="auto">
          <a:xfrm>
            <a:off x="5076056" y="1556792"/>
            <a:ext cx="15687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0" fontAlgn="base" hangingPunct="0">
              <a:spcBef>
                <a:spcPct val="0"/>
              </a:spcBef>
              <a:spcAft>
                <a:spcPct val="0"/>
              </a:spcAft>
            </a:pPr>
            <a:r>
              <a:rPr lang="el-GR" sz="2400" dirty="0" smtClean="0">
                <a:solidFill>
                  <a:srgbClr val="000099"/>
                </a:solidFill>
                <a:latin typeface="Arial" pitchFamily="34" charset="0"/>
              </a:rPr>
              <a:t> ΑΝΟΙΑ</a:t>
            </a:r>
            <a:endParaRPr lang="en-GB" sz="2400" dirty="0">
              <a:solidFill>
                <a:srgbClr val="000099"/>
              </a:solidFill>
            </a:endParaRPr>
          </a:p>
        </p:txBody>
      </p:sp>
      <p:sp>
        <p:nvSpPr>
          <p:cNvPr id="28" name="Line 13"/>
          <p:cNvSpPr>
            <a:spLocks noChangeShapeType="1"/>
          </p:cNvSpPr>
          <p:nvPr/>
        </p:nvSpPr>
        <p:spPr bwMode="auto">
          <a:xfrm>
            <a:off x="3203848" y="1700808"/>
            <a:ext cx="1600200" cy="0"/>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graphicFrame>
        <p:nvGraphicFramePr>
          <p:cNvPr id="32" name="Table 31"/>
          <p:cNvGraphicFramePr>
            <a:graphicFrameLocks noGrp="1"/>
          </p:cNvGraphicFramePr>
          <p:nvPr>
            <p:extLst>
              <p:ext uri="{D42A27DB-BD31-4B8C-83A1-F6EECF244321}">
                <p14:modId xmlns:p14="http://schemas.microsoft.com/office/powerpoint/2010/main" val="194228112"/>
              </p:ext>
            </p:extLst>
          </p:nvPr>
        </p:nvGraphicFramePr>
        <p:xfrm>
          <a:off x="2241199" y="3059668"/>
          <a:ext cx="4059946" cy="2123440"/>
        </p:xfrm>
        <a:graphic>
          <a:graphicData uri="http://schemas.openxmlformats.org/drawingml/2006/table">
            <a:tbl>
              <a:tblPr firstRow="1" bandRow="1">
                <a:tableStyleId>{5C22544A-7EE6-4342-B048-85BDC9FD1C3A}</a:tableStyleId>
              </a:tblPr>
              <a:tblGrid>
                <a:gridCol w="1522527">
                  <a:extLst>
                    <a:ext uri="{9D8B030D-6E8A-4147-A177-3AD203B41FA5}">
                      <a16:colId xmlns:a16="http://schemas.microsoft.com/office/drawing/2014/main" val="20000"/>
                    </a:ext>
                  </a:extLst>
                </a:gridCol>
                <a:gridCol w="740437">
                  <a:extLst>
                    <a:ext uri="{9D8B030D-6E8A-4147-A177-3AD203B41FA5}">
                      <a16:colId xmlns:a16="http://schemas.microsoft.com/office/drawing/2014/main" val="20001"/>
                    </a:ext>
                  </a:extLst>
                </a:gridCol>
                <a:gridCol w="850628">
                  <a:extLst>
                    <a:ext uri="{9D8B030D-6E8A-4147-A177-3AD203B41FA5}">
                      <a16:colId xmlns:a16="http://schemas.microsoft.com/office/drawing/2014/main" val="20002"/>
                    </a:ext>
                  </a:extLst>
                </a:gridCol>
                <a:gridCol w="946354">
                  <a:extLst>
                    <a:ext uri="{9D8B030D-6E8A-4147-A177-3AD203B41FA5}">
                      <a16:colId xmlns:a16="http://schemas.microsoft.com/office/drawing/2014/main" val="20003"/>
                    </a:ext>
                  </a:extLst>
                </a:gridCol>
              </a:tblGrid>
              <a:tr h="370840">
                <a:tc>
                  <a:txBody>
                    <a:bodyPr/>
                    <a:lstStyle/>
                    <a:p>
                      <a:endParaRPr lang="el-GR" dirty="0"/>
                    </a:p>
                  </a:txBody>
                  <a:tcPr/>
                </a:tc>
                <a:tc gridSpan="3">
                  <a:txBody>
                    <a:bodyPr/>
                    <a:lstStyle/>
                    <a:p>
                      <a:r>
                        <a:rPr lang="el-GR" dirty="0" smtClean="0">
                          <a:solidFill>
                            <a:schemeClr val="bg2"/>
                          </a:solidFill>
                        </a:rPr>
                        <a:t>ΔΙΑΒΗΤΙΚΟΙ</a:t>
                      </a:r>
                      <a:endParaRPr lang="el-GR" dirty="0">
                        <a:solidFill>
                          <a:schemeClr val="bg2"/>
                        </a:solidFill>
                      </a:endParaRPr>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0"/>
                  </a:ext>
                </a:extLst>
              </a:tr>
              <a:tr h="370840">
                <a:tc>
                  <a:txBody>
                    <a:bodyPr/>
                    <a:lstStyle/>
                    <a:p>
                      <a:endParaRPr lang="el-GR" dirty="0"/>
                    </a:p>
                  </a:txBody>
                  <a:tcPr/>
                </a:tc>
                <a:tc gridSpan="2">
                  <a:txBody>
                    <a:bodyPr/>
                    <a:lstStyle/>
                    <a:p>
                      <a:pPr algn="ctr"/>
                      <a:r>
                        <a:rPr lang="el-GR" b="1" dirty="0" smtClean="0"/>
                        <a:t>ΑΝΟΙΑ</a:t>
                      </a:r>
                      <a:endParaRPr lang="el-GR" b="1" dirty="0"/>
                    </a:p>
                  </a:txBody>
                  <a:tcPr/>
                </a:tc>
                <a:tc hMerge="1">
                  <a:txBody>
                    <a:bodyPr/>
                    <a:lstStyle/>
                    <a:p>
                      <a:endParaRPr lang="el-GR" dirty="0"/>
                    </a:p>
                  </a:txBody>
                  <a:tcPr/>
                </a:tc>
                <a:tc>
                  <a:txBody>
                    <a:bodyPr/>
                    <a:lstStyle/>
                    <a:p>
                      <a:endParaRPr lang="el-GR" dirty="0"/>
                    </a:p>
                  </a:txBody>
                  <a:tcPr/>
                </a:tc>
                <a:extLst>
                  <a:ext uri="{0D108BD9-81ED-4DB2-BD59-A6C34878D82A}">
                    <a16:rowId xmlns:a16="http://schemas.microsoft.com/office/drawing/2014/main" val="10001"/>
                  </a:ext>
                </a:extLst>
              </a:tr>
              <a:tr h="370840">
                <a:tc>
                  <a:txBody>
                    <a:bodyPr/>
                    <a:lstStyle/>
                    <a:p>
                      <a:endParaRPr lang="el-GR" dirty="0"/>
                    </a:p>
                  </a:txBody>
                  <a:tcPr/>
                </a:tc>
                <a:tc>
                  <a:txBody>
                    <a:bodyPr/>
                    <a:lstStyle/>
                    <a:p>
                      <a:r>
                        <a:rPr lang="el-GR" dirty="0" smtClean="0"/>
                        <a:t>Ναι</a:t>
                      </a:r>
                      <a:endParaRPr lang="el-GR" dirty="0"/>
                    </a:p>
                  </a:txBody>
                  <a:tcPr/>
                </a:tc>
                <a:tc>
                  <a:txBody>
                    <a:bodyPr/>
                    <a:lstStyle/>
                    <a:p>
                      <a:r>
                        <a:rPr lang="el-GR" dirty="0" err="1" smtClean="0"/>
                        <a:t>Οχι</a:t>
                      </a:r>
                      <a:endParaRPr lang="el-GR" dirty="0"/>
                    </a:p>
                  </a:txBody>
                  <a:tcPr/>
                </a:tc>
                <a:tc>
                  <a:txBody>
                    <a:bodyPr/>
                    <a:lstStyle/>
                    <a:p>
                      <a:r>
                        <a:rPr lang="el-GR" dirty="0" smtClean="0"/>
                        <a:t>Σύνολο</a:t>
                      </a:r>
                      <a:endParaRPr lang="el-GR" dirty="0"/>
                    </a:p>
                  </a:txBody>
                  <a:tcPr/>
                </a:tc>
                <a:extLst>
                  <a:ext uri="{0D108BD9-81ED-4DB2-BD59-A6C34878D82A}">
                    <a16:rowId xmlns:a16="http://schemas.microsoft.com/office/drawing/2014/main" val="10002"/>
                  </a:ext>
                </a:extLst>
              </a:tr>
              <a:tr h="370840">
                <a:tc>
                  <a:txBody>
                    <a:bodyPr/>
                    <a:lstStyle/>
                    <a:p>
                      <a:r>
                        <a:rPr lang="el-GR" dirty="0" smtClean="0"/>
                        <a:t>Όχι διαβητικοί</a:t>
                      </a:r>
                      <a:endParaRPr lang="el-GR" dirty="0"/>
                    </a:p>
                  </a:txBody>
                  <a:tcPr/>
                </a:tc>
                <a:tc>
                  <a:txBody>
                    <a:bodyPr/>
                    <a:lstStyle/>
                    <a:p>
                      <a:r>
                        <a:rPr lang="el-GR" dirty="0" smtClean="0"/>
                        <a:t>110</a:t>
                      </a:r>
                      <a:endParaRPr lang="el-GR" dirty="0"/>
                    </a:p>
                  </a:txBody>
                  <a:tcPr/>
                </a:tc>
                <a:tc>
                  <a:txBody>
                    <a:bodyPr/>
                    <a:lstStyle/>
                    <a:p>
                      <a:r>
                        <a:rPr lang="el-GR" dirty="0" smtClean="0"/>
                        <a:t>890</a:t>
                      </a:r>
                      <a:endParaRPr lang="el-GR" dirty="0"/>
                    </a:p>
                  </a:txBody>
                  <a:tcPr/>
                </a:tc>
                <a:tc>
                  <a:txBody>
                    <a:bodyPr/>
                    <a:lstStyle/>
                    <a:p>
                      <a:r>
                        <a:rPr lang="el-GR" dirty="0" smtClean="0"/>
                        <a:t>1000</a:t>
                      </a:r>
                      <a:endParaRPr lang="el-GR" dirty="0"/>
                    </a:p>
                  </a:txBody>
                  <a:tcPr/>
                </a:tc>
                <a:extLst>
                  <a:ext uri="{0D108BD9-81ED-4DB2-BD59-A6C34878D82A}">
                    <a16:rowId xmlns:a16="http://schemas.microsoft.com/office/drawing/2014/main" val="10003"/>
                  </a:ext>
                </a:extLst>
              </a:tr>
              <a:tr h="370840">
                <a:tc>
                  <a:txBody>
                    <a:bodyPr/>
                    <a:lstStyle/>
                    <a:p>
                      <a:r>
                        <a:rPr lang="el-GR" dirty="0" smtClean="0"/>
                        <a:t>Διαβητικοί</a:t>
                      </a:r>
                      <a:endParaRPr lang="el-GR" dirty="0"/>
                    </a:p>
                  </a:txBody>
                  <a:tcPr/>
                </a:tc>
                <a:tc>
                  <a:txBody>
                    <a:bodyPr/>
                    <a:lstStyle/>
                    <a:p>
                      <a:r>
                        <a:rPr lang="el-GR" dirty="0" smtClean="0"/>
                        <a:t>380</a:t>
                      </a:r>
                      <a:endParaRPr lang="el-GR" dirty="0"/>
                    </a:p>
                  </a:txBody>
                  <a:tcPr/>
                </a:tc>
                <a:tc>
                  <a:txBody>
                    <a:bodyPr/>
                    <a:lstStyle/>
                    <a:p>
                      <a:r>
                        <a:rPr lang="el-GR" dirty="0" smtClean="0"/>
                        <a:t>620</a:t>
                      </a:r>
                      <a:endParaRPr lang="el-GR" dirty="0"/>
                    </a:p>
                  </a:txBody>
                  <a:tcPr/>
                </a:tc>
                <a:tc>
                  <a:txBody>
                    <a:bodyPr/>
                    <a:lstStyle/>
                    <a:p>
                      <a:r>
                        <a:rPr lang="el-GR" dirty="0" smtClean="0"/>
                        <a:t>1000</a:t>
                      </a:r>
                      <a:endParaRPr lang="el-GR" dirty="0"/>
                    </a:p>
                  </a:txBody>
                  <a:tcPr/>
                </a:tc>
                <a:extLst>
                  <a:ext uri="{0D108BD9-81ED-4DB2-BD59-A6C34878D82A}">
                    <a16:rowId xmlns:a16="http://schemas.microsoft.com/office/drawing/2014/main" val="10004"/>
                  </a:ext>
                </a:extLst>
              </a:tr>
            </a:tbl>
          </a:graphicData>
        </a:graphic>
      </p:graphicFrame>
      <p:sp>
        <p:nvSpPr>
          <p:cNvPr id="33" name="TextBox 32"/>
          <p:cNvSpPr txBox="1"/>
          <p:nvPr/>
        </p:nvSpPr>
        <p:spPr>
          <a:xfrm>
            <a:off x="1979712" y="5589240"/>
            <a:ext cx="4582921" cy="461665"/>
          </a:xfrm>
          <a:prstGeom prst="rect">
            <a:avLst/>
          </a:prstGeom>
          <a:noFill/>
        </p:spPr>
        <p:txBody>
          <a:bodyPr wrap="none" rtlCol="0">
            <a:spAutoFit/>
          </a:bodyPr>
          <a:lstStyle/>
          <a:p>
            <a:pPr fontAlgn="base">
              <a:spcBef>
                <a:spcPct val="0"/>
              </a:spcBef>
              <a:spcAft>
                <a:spcPct val="0"/>
              </a:spcAft>
            </a:pPr>
            <a:r>
              <a:rPr lang="el-GR" sz="2400" dirty="0" smtClean="0">
                <a:latin typeface="Arial" pitchFamily="34" charset="0"/>
              </a:rPr>
              <a:t>ΣΚ=(380/1000)/(110/1000)=3.45</a:t>
            </a:r>
            <a:endParaRPr lang="el-GR" sz="2400" dirty="0">
              <a:latin typeface="Arial" pitchFamily="34" charset="0"/>
            </a:endParaRPr>
          </a:p>
        </p:txBody>
      </p:sp>
      <p:sp>
        <p:nvSpPr>
          <p:cNvPr id="2" name="TextBox 1"/>
          <p:cNvSpPr txBox="1"/>
          <p:nvPr/>
        </p:nvSpPr>
        <p:spPr>
          <a:xfrm>
            <a:off x="539552" y="2153271"/>
            <a:ext cx="8064896" cy="369332"/>
          </a:xfrm>
          <a:prstGeom prst="rect">
            <a:avLst/>
          </a:prstGeom>
          <a:noFill/>
        </p:spPr>
        <p:txBody>
          <a:bodyPr wrap="square" rtlCol="0">
            <a:spAutoFit/>
          </a:bodyPr>
          <a:lstStyle/>
          <a:p>
            <a:r>
              <a:rPr lang="el-GR" dirty="0" smtClean="0"/>
              <a:t>Είναι ο διαβήτης ανεξάρτητος προγνωστικός παράγοντας για την άνοια?</a:t>
            </a:r>
          </a:p>
        </p:txBody>
      </p:sp>
    </p:spTree>
    <p:extLst>
      <p:ext uri="{BB962C8B-B14F-4D97-AF65-F5344CB8AC3E}">
        <p14:creationId xmlns:p14="http://schemas.microsoft.com/office/powerpoint/2010/main" val="405384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1027"/>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3" name="Rectangle 1029"/>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43015" name="Rectangle 1031"/>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105486" name="Text Box 1038"/>
          <p:cNvSpPr txBox="1">
            <a:spLocks noChangeArrowheads="1"/>
          </p:cNvSpPr>
          <p:nvPr/>
        </p:nvSpPr>
        <p:spPr bwMode="auto">
          <a:xfrm>
            <a:off x="539552" y="0"/>
            <a:ext cx="8208912"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cap="small" dirty="0">
                <a:solidFill>
                  <a:schemeClr val="tx2"/>
                </a:solidFill>
                <a:latin typeface="+mj-lt"/>
                <a:ea typeface="+mj-ea"/>
                <a:cs typeface="+mj-cs"/>
              </a:rPr>
              <a:t>ΣΥΓΧΥΤΙΚΟΙ </a:t>
            </a:r>
            <a:r>
              <a:rPr lang="el-GR" sz="3000" cap="small" dirty="0" smtClean="0">
                <a:solidFill>
                  <a:schemeClr val="tx2"/>
                </a:solidFill>
                <a:latin typeface="+mj-lt"/>
                <a:ea typeface="+mj-ea"/>
                <a:cs typeface="+mj-cs"/>
              </a:rPr>
              <a:t>ΠΑΡΑΓΟΝΤΕΣ</a:t>
            </a:r>
            <a:r>
              <a:rPr lang="en-US" sz="3000" cap="small" dirty="0" smtClean="0">
                <a:solidFill>
                  <a:schemeClr val="tx2"/>
                </a:solidFill>
                <a:latin typeface="+mj-lt"/>
                <a:ea typeface="+mj-ea"/>
                <a:cs typeface="+mj-cs"/>
              </a:rPr>
              <a:t>:</a:t>
            </a:r>
          </a:p>
          <a:p>
            <a:pPr algn="ctr" fontAlgn="base">
              <a:spcBef>
                <a:spcPct val="50000"/>
              </a:spcBef>
              <a:spcAft>
                <a:spcPct val="0"/>
              </a:spcAft>
              <a:defRPr/>
            </a:pPr>
            <a:r>
              <a:rPr lang="el-GR" sz="3000" cap="small" dirty="0" smtClean="0">
                <a:solidFill>
                  <a:schemeClr val="tx2"/>
                </a:solidFill>
                <a:latin typeface="+mj-lt"/>
                <a:ea typeface="+mj-ea"/>
                <a:cs typeface="+mj-cs"/>
              </a:rPr>
              <a:t>ΔΙΕΡΕΥΝΗΣΗ</a:t>
            </a:r>
            <a:r>
              <a:rPr lang="en-US" sz="3000" cap="small" dirty="0" smtClean="0">
                <a:solidFill>
                  <a:schemeClr val="tx2"/>
                </a:solidFill>
                <a:latin typeface="+mj-lt"/>
                <a:ea typeface="+mj-ea"/>
                <a:cs typeface="+mj-cs"/>
              </a:rPr>
              <a:t>: </a:t>
            </a:r>
            <a:r>
              <a:rPr lang="el-GR" sz="3000" cap="small" dirty="0" smtClean="0">
                <a:solidFill>
                  <a:schemeClr val="tx2"/>
                </a:solidFill>
                <a:latin typeface="+mj-lt"/>
                <a:ea typeface="+mj-ea"/>
                <a:cs typeface="+mj-cs"/>
              </a:rPr>
              <a:t>ΠΑΡΑΔΕΙΓΜΑ</a:t>
            </a:r>
            <a:endParaRPr lang="en-GB" sz="3000" cap="small" dirty="0">
              <a:solidFill>
                <a:schemeClr val="tx2"/>
              </a:solidFill>
              <a:latin typeface="+mj-lt"/>
              <a:ea typeface="+mj-ea"/>
              <a:cs typeface="+mj-cs"/>
            </a:endParaRPr>
          </a:p>
        </p:txBody>
      </p:sp>
      <p:sp>
        <p:nvSpPr>
          <p:cNvPr id="23" name="Rectangle 2"/>
          <p:cNvSpPr>
            <a:spLocks noChangeArrowheads="1"/>
          </p:cNvSpPr>
          <p:nvPr/>
        </p:nvSpPr>
        <p:spPr bwMode="auto">
          <a:xfrm>
            <a:off x="1475656" y="1340768"/>
            <a:ext cx="5330726" cy="1981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24" name="Rectangle 4"/>
          <p:cNvSpPr>
            <a:spLocks noChangeArrowheads="1"/>
          </p:cNvSpPr>
          <p:nvPr/>
        </p:nvSpPr>
        <p:spPr bwMode="auto">
          <a:xfrm>
            <a:off x="1475656" y="1484784"/>
            <a:ext cx="16094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fontAlgn="base" hangingPunct="0">
              <a:spcBef>
                <a:spcPct val="0"/>
              </a:spcBef>
              <a:spcAft>
                <a:spcPct val="0"/>
              </a:spcAft>
            </a:pPr>
            <a:r>
              <a:rPr lang="el-GR" sz="2400" dirty="0" smtClean="0">
                <a:solidFill>
                  <a:srgbClr val="000000"/>
                </a:solidFill>
                <a:latin typeface="Arial" pitchFamily="34" charset="0"/>
              </a:rPr>
              <a:t>ΔΙΑΒΗΤΗΣ</a:t>
            </a:r>
            <a:r>
              <a:rPr lang="en-GB" sz="2400" dirty="0" smtClean="0">
                <a:solidFill>
                  <a:srgbClr val="000099"/>
                </a:solidFill>
                <a:latin typeface="Arial" pitchFamily="34" charset="0"/>
              </a:rPr>
              <a:t> </a:t>
            </a:r>
            <a:endParaRPr lang="en-GB" sz="2400" dirty="0">
              <a:solidFill>
                <a:srgbClr val="FFFFFF"/>
              </a:solidFill>
            </a:endParaRPr>
          </a:p>
        </p:txBody>
      </p:sp>
      <p:sp>
        <p:nvSpPr>
          <p:cNvPr id="25" name="Rectangle 6"/>
          <p:cNvSpPr>
            <a:spLocks noChangeArrowheads="1"/>
          </p:cNvSpPr>
          <p:nvPr/>
        </p:nvSpPr>
        <p:spPr bwMode="auto">
          <a:xfrm>
            <a:off x="5076056" y="1556792"/>
            <a:ext cx="15687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0" fontAlgn="base" hangingPunct="0">
              <a:spcBef>
                <a:spcPct val="0"/>
              </a:spcBef>
              <a:spcAft>
                <a:spcPct val="0"/>
              </a:spcAft>
            </a:pPr>
            <a:r>
              <a:rPr lang="el-GR" sz="2400" dirty="0" smtClean="0">
                <a:solidFill>
                  <a:srgbClr val="000099"/>
                </a:solidFill>
                <a:latin typeface="Arial" pitchFamily="34" charset="0"/>
              </a:rPr>
              <a:t> ΑΝΟΙΑ</a:t>
            </a:r>
            <a:endParaRPr lang="en-GB" sz="2400" dirty="0">
              <a:solidFill>
                <a:srgbClr val="000099"/>
              </a:solidFill>
            </a:endParaRPr>
          </a:p>
        </p:txBody>
      </p:sp>
      <p:sp>
        <p:nvSpPr>
          <p:cNvPr id="26" name="Rectangle 8"/>
          <p:cNvSpPr>
            <a:spLocks noChangeArrowheads="1"/>
          </p:cNvSpPr>
          <p:nvPr/>
        </p:nvSpPr>
        <p:spPr bwMode="auto">
          <a:xfrm>
            <a:off x="2699792" y="2780928"/>
            <a:ext cx="2590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ΗΛΙΚΙΑ</a:t>
            </a:r>
            <a:endParaRPr lang="en-GB" sz="2400" dirty="0">
              <a:solidFill>
                <a:srgbClr val="FFCC66"/>
              </a:solidFill>
            </a:endParaRPr>
          </a:p>
        </p:txBody>
      </p:sp>
      <p:sp>
        <p:nvSpPr>
          <p:cNvPr id="28" name="Line 13"/>
          <p:cNvSpPr>
            <a:spLocks noChangeShapeType="1"/>
          </p:cNvSpPr>
          <p:nvPr/>
        </p:nvSpPr>
        <p:spPr bwMode="auto">
          <a:xfrm>
            <a:off x="3203848" y="1700808"/>
            <a:ext cx="1600200" cy="0"/>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29" name="Line 16"/>
          <p:cNvSpPr>
            <a:spLocks noChangeShapeType="1"/>
          </p:cNvSpPr>
          <p:nvPr/>
        </p:nvSpPr>
        <p:spPr bwMode="auto">
          <a:xfrm rot="20866080" flipV="1">
            <a:off x="4480682" y="2058668"/>
            <a:ext cx="720725" cy="574675"/>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1" name="TextBox 30"/>
          <p:cNvSpPr txBox="1"/>
          <p:nvPr/>
        </p:nvSpPr>
        <p:spPr>
          <a:xfrm>
            <a:off x="5006174" y="2343363"/>
            <a:ext cx="372218" cy="461665"/>
          </a:xfrm>
          <a:prstGeom prst="rect">
            <a:avLst/>
          </a:prstGeom>
          <a:noFill/>
        </p:spPr>
        <p:txBody>
          <a:bodyPr wrap="none" rtlCol="0">
            <a:spAutoFit/>
          </a:bodyPr>
          <a:lstStyle/>
          <a:p>
            <a:pPr fontAlgn="base">
              <a:spcBef>
                <a:spcPct val="0"/>
              </a:spcBef>
              <a:spcAft>
                <a:spcPct val="0"/>
              </a:spcAft>
            </a:pPr>
            <a:r>
              <a:rPr lang="el-GR" sz="2400" b="1" dirty="0" smtClean="0">
                <a:solidFill>
                  <a:srgbClr val="000000"/>
                </a:solidFill>
                <a:latin typeface="Arial" pitchFamily="34" charset="0"/>
              </a:rPr>
              <a:t>?</a:t>
            </a:r>
            <a:endParaRPr lang="el-GR" sz="2400" b="1" dirty="0">
              <a:solidFill>
                <a:srgbClr val="000000"/>
              </a:solidFill>
              <a:latin typeface="Arial" pitchFamily="34" charset="0"/>
            </a:endParaRPr>
          </a:p>
        </p:txBody>
      </p:sp>
      <p:graphicFrame>
        <p:nvGraphicFramePr>
          <p:cNvPr id="32" name="Table 31"/>
          <p:cNvGraphicFramePr>
            <a:graphicFrameLocks noGrp="1"/>
          </p:cNvGraphicFramePr>
          <p:nvPr>
            <p:extLst>
              <p:ext uri="{D42A27DB-BD31-4B8C-83A1-F6EECF244321}">
                <p14:modId xmlns:p14="http://schemas.microsoft.com/office/powerpoint/2010/main" val="2070374697"/>
              </p:ext>
            </p:extLst>
          </p:nvPr>
        </p:nvGraphicFramePr>
        <p:xfrm>
          <a:off x="1048477" y="3768297"/>
          <a:ext cx="7020272" cy="2225040"/>
        </p:xfrm>
        <a:graphic>
          <a:graphicData uri="http://schemas.openxmlformats.org/drawingml/2006/table">
            <a:tbl>
              <a:tblPr firstRow="1" bandRow="1">
                <a:tableStyleId>{5C22544A-7EE6-4342-B048-85BDC9FD1C3A}</a:tableStyleId>
              </a:tblPr>
              <a:tblGrid>
                <a:gridCol w="1522527">
                  <a:extLst>
                    <a:ext uri="{9D8B030D-6E8A-4147-A177-3AD203B41FA5}">
                      <a16:colId xmlns:a16="http://schemas.microsoft.com/office/drawing/2014/main" val="20000"/>
                    </a:ext>
                  </a:extLst>
                </a:gridCol>
                <a:gridCol w="740437">
                  <a:extLst>
                    <a:ext uri="{9D8B030D-6E8A-4147-A177-3AD203B41FA5}">
                      <a16:colId xmlns:a16="http://schemas.microsoft.com/office/drawing/2014/main" val="20001"/>
                    </a:ext>
                  </a:extLst>
                </a:gridCol>
                <a:gridCol w="850628">
                  <a:extLst>
                    <a:ext uri="{9D8B030D-6E8A-4147-A177-3AD203B41FA5}">
                      <a16:colId xmlns:a16="http://schemas.microsoft.com/office/drawing/2014/main" val="20002"/>
                    </a:ext>
                  </a:extLst>
                </a:gridCol>
                <a:gridCol w="946354">
                  <a:extLst>
                    <a:ext uri="{9D8B030D-6E8A-4147-A177-3AD203B41FA5}">
                      <a16:colId xmlns:a16="http://schemas.microsoft.com/office/drawing/2014/main" val="20003"/>
                    </a:ext>
                  </a:extLst>
                </a:gridCol>
                <a:gridCol w="1057402">
                  <a:extLst>
                    <a:ext uri="{9D8B030D-6E8A-4147-A177-3AD203B41FA5}">
                      <a16:colId xmlns:a16="http://schemas.microsoft.com/office/drawing/2014/main" val="20004"/>
                    </a:ext>
                  </a:extLst>
                </a:gridCol>
                <a:gridCol w="951462">
                  <a:extLst>
                    <a:ext uri="{9D8B030D-6E8A-4147-A177-3AD203B41FA5}">
                      <a16:colId xmlns:a16="http://schemas.microsoft.com/office/drawing/2014/main" val="20005"/>
                    </a:ext>
                  </a:extLst>
                </a:gridCol>
                <a:gridCol w="951462">
                  <a:extLst>
                    <a:ext uri="{9D8B030D-6E8A-4147-A177-3AD203B41FA5}">
                      <a16:colId xmlns:a16="http://schemas.microsoft.com/office/drawing/2014/main" val="20006"/>
                    </a:ext>
                  </a:extLst>
                </a:gridCol>
              </a:tblGrid>
              <a:tr h="370840">
                <a:tc>
                  <a:txBody>
                    <a:bodyPr/>
                    <a:lstStyle/>
                    <a:p>
                      <a:endParaRPr lang="el-GR" dirty="0"/>
                    </a:p>
                  </a:txBody>
                  <a:tcPr/>
                </a:tc>
                <a:tc gridSpan="3">
                  <a:txBody>
                    <a:bodyPr/>
                    <a:lstStyle/>
                    <a:p>
                      <a:r>
                        <a:rPr lang="el-GR" dirty="0" smtClean="0">
                          <a:solidFill>
                            <a:schemeClr val="bg2"/>
                          </a:solidFill>
                        </a:rPr>
                        <a:t>ΔΙΑΒΗΤΙΚΟΙ</a:t>
                      </a:r>
                      <a:endParaRPr lang="el-GR" dirty="0">
                        <a:solidFill>
                          <a:schemeClr val="bg2"/>
                        </a:solidFill>
                      </a:endParaRPr>
                    </a:p>
                  </a:txBody>
                  <a:tcPr/>
                </a:tc>
                <a:tc hMerge="1">
                  <a:txBody>
                    <a:bodyPr/>
                    <a:lstStyle/>
                    <a:p>
                      <a:endParaRPr lang="el-GR" dirty="0"/>
                    </a:p>
                  </a:txBody>
                  <a:tcPr/>
                </a:tc>
                <a:tc hMerge="1">
                  <a:txBody>
                    <a:bodyPr/>
                    <a:lstStyle/>
                    <a:p>
                      <a:endParaRPr lang="el-GR" dirty="0"/>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solidFill>
                            <a:schemeClr val="bg2"/>
                          </a:solidFill>
                        </a:rPr>
                        <a:t>ΜΗ-ΔΙΑΒΗΤΙΚΟΙ</a:t>
                      </a:r>
                      <a:endParaRPr lang="el-GR" dirty="0"/>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0"/>
                  </a:ext>
                </a:extLst>
              </a:tr>
              <a:tr h="370840">
                <a:tc>
                  <a:txBody>
                    <a:bodyPr/>
                    <a:lstStyle/>
                    <a:p>
                      <a:endParaRPr lang="el-GR" dirty="0"/>
                    </a:p>
                  </a:txBody>
                  <a:tcPr/>
                </a:tc>
                <a:tc gridSpan="2">
                  <a:txBody>
                    <a:bodyPr/>
                    <a:lstStyle/>
                    <a:p>
                      <a:pPr algn="ctr"/>
                      <a:r>
                        <a:rPr lang="el-GR" b="1" dirty="0" smtClean="0"/>
                        <a:t>ΑΝΟΙΑ</a:t>
                      </a:r>
                      <a:endParaRPr lang="el-GR" b="1" dirty="0"/>
                    </a:p>
                  </a:txBody>
                  <a:tcPr/>
                </a:tc>
                <a:tc hMerge="1">
                  <a:txBody>
                    <a:bodyPr/>
                    <a:lstStyle/>
                    <a:p>
                      <a:endParaRPr lang="el-GR" dirty="0"/>
                    </a:p>
                  </a:txBody>
                  <a:tcPr/>
                </a:tc>
                <a:tc>
                  <a:txBody>
                    <a:bodyPr/>
                    <a:lstStyle/>
                    <a:p>
                      <a:endParaRPr lang="el-GR"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b="1" dirty="0" smtClean="0"/>
                        <a:t>ΑΝΟΙΑ</a:t>
                      </a:r>
                    </a:p>
                  </a:txBody>
                  <a:tcPr/>
                </a:tc>
                <a:tc hMerge="1">
                  <a:txBody>
                    <a:bodyPr/>
                    <a:lstStyle/>
                    <a:p>
                      <a:endParaRPr lang="el-GR" dirty="0"/>
                    </a:p>
                  </a:txBody>
                  <a:tcPr/>
                </a:tc>
                <a:tc>
                  <a:txBody>
                    <a:bodyPr/>
                    <a:lstStyle/>
                    <a:p>
                      <a:endParaRPr lang="el-GR" dirty="0"/>
                    </a:p>
                  </a:txBody>
                  <a:tcPr/>
                </a:tc>
                <a:extLst>
                  <a:ext uri="{0D108BD9-81ED-4DB2-BD59-A6C34878D82A}">
                    <a16:rowId xmlns:a16="http://schemas.microsoft.com/office/drawing/2014/main" val="10001"/>
                  </a:ext>
                </a:extLst>
              </a:tr>
              <a:tr h="370840">
                <a:tc>
                  <a:txBody>
                    <a:bodyPr/>
                    <a:lstStyle/>
                    <a:p>
                      <a:r>
                        <a:rPr lang="el-GR" dirty="0" smtClean="0"/>
                        <a:t>Ηλικία</a:t>
                      </a:r>
                      <a:endParaRPr lang="el-GR" dirty="0"/>
                    </a:p>
                  </a:txBody>
                  <a:tcPr/>
                </a:tc>
                <a:tc>
                  <a:txBody>
                    <a:bodyPr/>
                    <a:lstStyle/>
                    <a:p>
                      <a:r>
                        <a:rPr lang="el-GR" dirty="0" smtClean="0"/>
                        <a:t>Ναι</a:t>
                      </a:r>
                      <a:endParaRPr lang="el-GR" dirty="0"/>
                    </a:p>
                  </a:txBody>
                  <a:tcPr/>
                </a:tc>
                <a:tc>
                  <a:txBody>
                    <a:bodyPr/>
                    <a:lstStyle/>
                    <a:p>
                      <a:r>
                        <a:rPr lang="el-GR" dirty="0" err="1" smtClean="0"/>
                        <a:t>Οχι</a:t>
                      </a:r>
                      <a:endParaRPr lang="el-GR" dirty="0"/>
                    </a:p>
                  </a:txBody>
                  <a:tcPr/>
                </a:tc>
                <a:tc>
                  <a:txBody>
                    <a:bodyPr/>
                    <a:lstStyle/>
                    <a:p>
                      <a:r>
                        <a:rPr lang="el-GR" dirty="0" smtClean="0"/>
                        <a:t>Σύνολο</a:t>
                      </a:r>
                      <a:endParaRPr lang="el-GR" dirty="0"/>
                    </a:p>
                  </a:txBody>
                  <a:tcPr/>
                </a:tc>
                <a:tc>
                  <a:txBody>
                    <a:bodyPr/>
                    <a:lstStyle/>
                    <a:p>
                      <a:r>
                        <a:rPr lang="el-GR" dirty="0" smtClean="0"/>
                        <a:t>Ναι</a:t>
                      </a:r>
                      <a:endParaRPr lang="el-GR" dirty="0"/>
                    </a:p>
                  </a:txBody>
                  <a:tcPr/>
                </a:tc>
                <a:tc>
                  <a:txBody>
                    <a:bodyPr/>
                    <a:lstStyle/>
                    <a:p>
                      <a:r>
                        <a:rPr lang="el-GR" dirty="0" err="1" smtClean="0"/>
                        <a:t>Οχι</a:t>
                      </a:r>
                      <a:endParaRPr lang="el-GR" dirty="0"/>
                    </a:p>
                  </a:txBody>
                  <a:tcPr/>
                </a:tc>
                <a:tc>
                  <a:txBody>
                    <a:bodyPr/>
                    <a:lstStyle/>
                    <a:p>
                      <a:r>
                        <a:rPr lang="el-GR" dirty="0" smtClean="0"/>
                        <a:t>Σύνολο</a:t>
                      </a:r>
                      <a:endParaRPr lang="el-GR" dirty="0"/>
                    </a:p>
                  </a:txBody>
                  <a:tcPr/>
                </a:tc>
                <a:extLst>
                  <a:ext uri="{0D108BD9-81ED-4DB2-BD59-A6C34878D82A}">
                    <a16:rowId xmlns:a16="http://schemas.microsoft.com/office/drawing/2014/main" val="10002"/>
                  </a:ext>
                </a:extLst>
              </a:tr>
              <a:tr h="370840">
                <a:tc>
                  <a:txBody>
                    <a:bodyPr/>
                    <a:lstStyle/>
                    <a:p>
                      <a:r>
                        <a:rPr lang="el-GR" dirty="0" smtClean="0"/>
                        <a:t>80-99</a:t>
                      </a:r>
                      <a:endParaRPr lang="el-GR" dirty="0"/>
                    </a:p>
                  </a:txBody>
                  <a:tcPr/>
                </a:tc>
                <a:tc>
                  <a:txBody>
                    <a:bodyPr/>
                    <a:lstStyle/>
                    <a:p>
                      <a:r>
                        <a:rPr lang="el-GR" dirty="0" smtClean="0"/>
                        <a:t>360</a:t>
                      </a:r>
                      <a:endParaRPr lang="el-GR" dirty="0"/>
                    </a:p>
                  </a:txBody>
                  <a:tcPr/>
                </a:tc>
                <a:tc>
                  <a:txBody>
                    <a:bodyPr/>
                    <a:lstStyle/>
                    <a:p>
                      <a:r>
                        <a:rPr lang="el-GR" dirty="0" smtClean="0"/>
                        <a:t>540</a:t>
                      </a:r>
                      <a:endParaRPr lang="el-GR" dirty="0"/>
                    </a:p>
                  </a:txBody>
                  <a:tcPr/>
                </a:tc>
                <a:tc>
                  <a:txBody>
                    <a:bodyPr/>
                    <a:lstStyle/>
                    <a:p>
                      <a:r>
                        <a:rPr lang="el-GR" dirty="0" smtClean="0"/>
                        <a:t>900</a:t>
                      </a:r>
                      <a:endParaRPr lang="el-GR" dirty="0"/>
                    </a:p>
                  </a:txBody>
                  <a:tcPr/>
                </a:tc>
                <a:tc>
                  <a:txBody>
                    <a:bodyPr/>
                    <a:lstStyle/>
                    <a:p>
                      <a:r>
                        <a:rPr lang="el-GR" dirty="0" smtClean="0"/>
                        <a:t>20</a:t>
                      </a:r>
                      <a:endParaRPr lang="el-GR" dirty="0"/>
                    </a:p>
                  </a:txBody>
                  <a:tcPr/>
                </a:tc>
                <a:tc>
                  <a:txBody>
                    <a:bodyPr/>
                    <a:lstStyle/>
                    <a:p>
                      <a:r>
                        <a:rPr lang="el-GR" dirty="0" smtClean="0"/>
                        <a:t>80</a:t>
                      </a:r>
                      <a:endParaRPr lang="el-GR" dirty="0"/>
                    </a:p>
                  </a:txBody>
                  <a:tcPr/>
                </a:tc>
                <a:tc>
                  <a:txBody>
                    <a:bodyPr/>
                    <a:lstStyle/>
                    <a:p>
                      <a:r>
                        <a:rPr lang="el-GR" dirty="0" smtClean="0"/>
                        <a:t>100</a:t>
                      </a:r>
                      <a:endParaRPr lang="el-GR" dirty="0"/>
                    </a:p>
                  </a:txBody>
                  <a:tcPr/>
                </a:tc>
                <a:extLst>
                  <a:ext uri="{0D108BD9-81ED-4DB2-BD59-A6C34878D82A}">
                    <a16:rowId xmlns:a16="http://schemas.microsoft.com/office/drawing/2014/main" val="10003"/>
                  </a:ext>
                </a:extLst>
              </a:tr>
              <a:tr h="370840">
                <a:tc>
                  <a:txBody>
                    <a:bodyPr/>
                    <a:lstStyle/>
                    <a:p>
                      <a:r>
                        <a:rPr lang="el-GR" dirty="0" smtClean="0"/>
                        <a:t>45-79</a:t>
                      </a:r>
                      <a:endParaRPr lang="el-GR" dirty="0"/>
                    </a:p>
                  </a:txBody>
                  <a:tcPr/>
                </a:tc>
                <a:tc>
                  <a:txBody>
                    <a:bodyPr/>
                    <a:lstStyle/>
                    <a:p>
                      <a:r>
                        <a:rPr lang="el-GR" dirty="0" smtClean="0"/>
                        <a:t>20</a:t>
                      </a:r>
                      <a:endParaRPr lang="el-GR" dirty="0"/>
                    </a:p>
                  </a:txBody>
                  <a:tcPr/>
                </a:tc>
                <a:tc>
                  <a:txBody>
                    <a:bodyPr/>
                    <a:lstStyle/>
                    <a:p>
                      <a:r>
                        <a:rPr lang="el-GR" dirty="0" smtClean="0"/>
                        <a:t>80</a:t>
                      </a:r>
                      <a:endParaRPr lang="el-GR" dirty="0"/>
                    </a:p>
                  </a:txBody>
                  <a:tcPr/>
                </a:tc>
                <a:tc>
                  <a:txBody>
                    <a:bodyPr/>
                    <a:lstStyle/>
                    <a:p>
                      <a:r>
                        <a:rPr lang="el-GR" dirty="0" smtClean="0"/>
                        <a:t>100</a:t>
                      </a:r>
                      <a:endParaRPr lang="el-GR" dirty="0"/>
                    </a:p>
                  </a:txBody>
                  <a:tcPr/>
                </a:tc>
                <a:tc>
                  <a:txBody>
                    <a:bodyPr/>
                    <a:lstStyle/>
                    <a:p>
                      <a:r>
                        <a:rPr lang="el-GR" dirty="0" smtClean="0"/>
                        <a:t>90</a:t>
                      </a:r>
                      <a:endParaRPr lang="el-GR" dirty="0"/>
                    </a:p>
                  </a:txBody>
                  <a:tcPr/>
                </a:tc>
                <a:tc>
                  <a:txBody>
                    <a:bodyPr/>
                    <a:lstStyle/>
                    <a:p>
                      <a:r>
                        <a:rPr lang="el-GR" dirty="0" smtClean="0"/>
                        <a:t>810</a:t>
                      </a:r>
                      <a:endParaRPr lang="el-GR" dirty="0"/>
                    </a:p>
                  </a:txBody>
                  <a:tcPr/>
                </a:tc>
                <a:tc>
                  <a:txBody>
                    <a:bodyPr/>
                    <a:lstStyle/>
                    <a:p>
                      <a:r>
                        <a:rPr lang="el-GR" dirty="0" smtClean="0"/>
                        <a:t>900</a:t>
                      </a:r>
                      <a:endParaRPr lang="el-GR" dirty="0"/>
                    </a:p>
                  </a:txBody>
                  <a:tcPr/>
                </a:tc>
                <a:extLst>
                  <a:ext uri="{0D108BD9-81ED-4DB2-BD59-A6C34878D82A}">
                    <a16:rowId xmlns:a16="http://schemas.microsoft.com/office/drawing/2014/main" val="10004"/>
                  </a:ext>
                </a:extLst>
              </a:tr>
              <a:tr h="370840">
                <a:tc>
                  <a:txBody>
                    <a:bodyPr/>
                    <a:lstStyle/>
                    <a:p>
                      <a:r>
                        <a:rPr lang="el-GR" dirty="0" smtClean="0"/>
                        <a:t>ΣΥΝΟΛΟ</a:t>
                      </a:r>
                      <a:endParaRPr lang="el-GR" dirty="0"/>
                    </a:p>
                  </a:txBody>
                  <a:tcPr/>
                </a:tc>
                <a:tc>
                  <a:txBody>
                    <a:bodyPr/>
                    <a:lstStyle/>
                    <a:p>
                      <a:r>
                        <a:rPr lang="el-GR" dirty="0" smtClean="0"/>
                        <a:t>380</a:t>
                      </a:r>
                      <a:endParaRPr lang="el-GR" dirty="0"/>
                    </a:p>
                  </a:txBody>
                  <a:tcPr/>
                </a:tc>
                <a:tc>
                  <a:txBody>
                    <a:bodyPr/>
                    <a:lstStyle/>
                    <a:p>
                      <a:r>
                        <a:rPr lang="el-GR" dirty="0" smtClean="0"/>
                        <a:t>620</a:t>
                      </a:r>
                      <a:endParaRPr lang="el-GR" dirty="0"/>
                    </a:p>
                  </a:txBody>
                  <a:tcPr/>
                </a:tc>
                <a:tc>
                  <a:txBody>
                    <a:bodyPr/>
                    <a:lstStyle/>
                    <a:p>
                      <a:r>
                        <a:rPr lang="el-GR" dirty="0" smtClean="0"/>
                        <a:t>1000</a:t>
                      </a:r>
                      <a:endParaRPr lang="el-GR" dirty="0"/>
                    </a:p>
                  </a:txBody>
                  <a:tcPr/>
                </a:tc>
                <a:tc>
                  <a:txBody>
                    <a:bodyPr/>
                    <a:lstStyle/>
                    <a:p>
                      <a:r>
                        <a:rPr lang="el-GR" dirty="0" smtClean="0"/>
                        <a:t>110</a:t>
                      </a:r>
                      <a:endParaRPr lang="el-GR" dirty="0"/>
                    </a:p>
                  </a:txBody>
                  <a:tcPr/>
                </a:tc>
                <a:tc>
                  <a:txBody>
                    <a:bodyPr/>
                    <a:lstStyle/>
                    <a:p>
                      <a:r>
                        <a:rPr lang="el-GR" dirty="0" smtClean="0"/>
                        <a:t>890</a:t>
                      </a:r>
                      <a:endParaRPr lang="el-GR" dirty="0"/>
                    </a:p>
                  </a:txBody>
                  <a:tcPr/>
                </a:tc>
                <a:tc>
                  <a:txBody>
                    <a:bodyPr/>
                    <a:lstStyle/>
                    <a:p>
                      <a:r>
                        <a:rPr lang="el-GR" dirty="0" smtClean="0"/>
                        <a:t>1000</a:t>
                      </a:r>
                      <a:endParaRPr lang="el-GR" dirty="0"/>
                    </a:p>
                  </a:txBody>
                  <a:tcPr/>
                </a:tc>
                <a:extLst>
                  <a:ext uri="{0D108BD9-81ED-4DB2-BD59-A6C34878D82A}">
                    <a16:rowId xmlns:a16="http://schemas.microsoft.com/office/drawing/2014/main" val="10005"/>
                  </a:ext>
                </a:extLst>
              </a:tr>
            </a:tbl>
          </a:graphicData>
        </a:graphic>
      </p:graphicFrame>
      <p:sp>
        <p:nvSpPr>
          <p:cNvPr id="33" name="TextBox 32"/>
          <p:cNvSpPr txBox="1"/>
          <p:nvPr/>
        </p:nvSpPr>
        <p:spPr>
          <a:xfrm>
            <a:off x="539552" y="6068267"/>
            <a:ext cx="3663182" cy="461665"/>
          </a:xfrm>
          <a:prstGeom prst="rect">
            <a:avLst/>
          </a:prstGeom>
          <a:noFill/>
        </p:spPr>
        <p:txBody>
          <a:bodyPr wrap="none" rtlCol="0">
            <a:spAutoFit/>
          </a:bodyPr>
          <a:lstStyle/>
          <a:p>
            <a:pPr fontAlgn="base">
              <a:spcBef>
                <a:spcPct val="0"/>
              </a:spcBef>
              <a:spcAft>
                <a:spcPct val="0"/>
              </a:spcAft>
            </a:pPr>
            <a:r>
              <a:rPr lang="el-GR" sz="2400" dirty="0" smtClean="0">
                <a:latin typeface="Arial" pitchFamily="34" charset="0"/>
              </a:rPr>
              <a:t>ΣΚ=(</a:t>
            </a:r>
            <a:r>
              <a:rPr lang="el-GR" sz="2400" dirty="0">
                <a:latin typeface="Arial" pitchFamily="34" charset="0"/>
              </a:rPr>
              <a:t>360/900)/(</a:t>
            </a:r>
            <a:r>
              <a:rPr lang="el-GR" sz="2400" dirty="0" smtClean="0">
                <a:latin typeface="Arial" pitchFamily="34" charset="0"/>
              </a:rPr>
              <a:t>20/100)=2</a:t>
            </a:r>
            <a:endParaRPr lang="el-GR" sz="2400" dirty="0">
              <a:latin typeface="Arial" pitchFamily="34" charset="0"/>
            </a:endParaRPr>
          </a:p>
        </p:txBody>
      </p:sp>
      <p:sp>
        <p:nvSpPr>
          <p:cNvPr id="17" name="TextBox 16"/>
          <p:cNvSpPr txBox="1"/>
          <p:nvPr/>
        </p:nvSpPr>
        <p:spPr>
          <a:xfrm>
            <a:off x="5167030" y="6083111"/>
            <a:ext cx="3576620" cy="461665"/>
          </a:xfrm>
          <a:prstGeom prst="rect">
            <a:avLst/>
          </a:prstGeom>
          <a:noFill/>
        </p:spPr>
        <p:txBody>
          <a:bodyPr wrap="none" rtlCol="0">
            <a:spAutoFit/>
          </a:bodyPr>
          <a:lstStyle/>
          <a:p>
            <a:pPr fontAlgn="base">
              <a:spcBef>
                <a:spcPct val="0"/>
              </a:spcBef>
              <a:spcAft>
                <a:spcPct val="0"/>
              </a:spcAft>
            </a:pPr>
            <a:r>
              <a:rPr lang="el-GR" sz="2400" dirty="0" smtClean="0">
                <a:latin typeface="Arial" pitchFamily="34" charset="0"/>
              </a:rPr>
              <a:t>ΣΚ=(20/100)/(90/900)= 2</a:t>
            </a:r>
            <a:endParaRPr lang="el-GR" sz="2400" dirty="0">
              <a:latin typeface="Arial" pitchFamily="34" charset="0"/>
            </a:endParaRPr>
          </a:p>
        </p:txBody>
      </p:sp>
      <p:sp>
        <p:nvSpPr>
          <p:cNvPr id="2" name="TextBox 1"/>
          <p:cNvSpPr txBox="1"/>
          <p:nvPr/>
        </p:nvSpPr>
        <p:spPr>
          <a:xfrm>
            <a:off x="526165" y="3012874"/>
            <a:ext cx="8064896" cy="646331"/>
          </a:xfrm>
          <a:prstGeom prst="rect">
            <a:avLst/>
          </a:prstGeom>
          <a:noFill/>
        </p:spPr>
        <p:txBody>
          <a:bodyPr wrap="square" rtlCol="0">
            <a:spAutoFit/>
          </a:bodyPr>
          <a:lstStyle/>
          <a:p>
            <a:r>
              <a:rPr lang="el-GR" dirty="0" smtClean="0"/>
              <a:t>Είναι η ηλικία ανεξάρτητος προγνωστικός παράγοντας για την άνοια?</a:t>
            </a:r>
          </a:p>
          <a:p>
            <a:r>
              <a:rPr lang="el-GR" dirty="0" smtClean="0"/>
              <a:t>Σχετίζεται η ηλικία με την άνοια σε διαβητικούς και μη διαβητικούς?</a:t>
            </a:r>
            <a:endParaRPr lang="en-US" dirty="0"/>
          </a:p>
        </p:txBody>
      </p:sp>
    </p:spTree>
    <p:extLst>
      <p:ext uri="{BB962C8B-B14F-4D97-AF65-F5344CB8AC3E}">
        <p14:creationId xmlns:p14="http://schemas.microsoft.com/office/powerpoint/2010/main" val="44878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1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1027"/>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43013" name="Rectangle 1029"/>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43015" name="Rectangle 1031"/>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105486" name="Text Box 1038"/>
          <p:cNvSpPr txBox="1">
            <a:spLocks noChangeArrowheads="1"/>
          </p:cNvSpPr>
          <p:nvPr/>
        </p:nvSpPr>
        <p:spPr bwMode="auto">
          <a:xfrm>
            <a:off x="251520" y="0"/>
            <a:ext cx="8424936"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cap="small" dirty="0">
                <a:solidFill>
                  <a:schemeClr val="tx2"/>
                </a:solidFill>
                <a:latin typeface="+mj-lt"/>
                <a:ea typeface="+mj-ea"/>
                <a:cs typeface="+mj-cs"/>
              </a:rPr>
              <a:t>ΣΥΓΧΥΤΙΚΟΙ </a:t>
            </a:r>
            <a:r>
              <a:rPr lang="el-GR" sz="3000" cap="small" dirty="0" smtClean="0">
                <a:solidFill>
                  <a:schemeClr val="tx2"/>
                </a:solidFill>
                <a:latin typeface="+mj-lt"/>
                <a:ea typeface="+mj-ea"/>
                <a:cs typeface="+mj-cs"/>
              </a:rPr>
              <a:t>ΠΑΡΑΓΟΝΤΕΣ</a:t>
            </a:r>
            <a:r>
              <a:rPr lang="en-US" sz="3000" cap="small" dirty="0" smtClean="0">
                <a:solidFill>
                  <a:schemeClr val="tx2"/>
                </a:solidFill>
                <a:latin typeface="+mj-lt"/>
                <a:ea typeface="+mj-ea"/>
                <a:cs typeface="+mj-cs"/>
              </a:rPr>
              <a:t>:</a:t>
            </a:r>
          </a:p>
          <a:p>
            <a:pPr algn="ctr" fontAlgn="base">
              <a:spcBef>
                <a:spcPct val="50000"/>
              </a:spcBef>
              <a:spcAft>
                <a:spcPct val="0"/>
              </a:spcAft>
              <a:defRPr/>
            </a:pPr>
            <a:r>
              <a:rPr lang="el-GR" sz="3000" cap="small" dirty="0" smtClean="0">
                <a:solidFill>
                  <a:schemeClr val="tx2"/>
                </a:solidFill>
                <a:latin typeface="+mj-lt"/>
                <a:ea typeface="+mj-ea"/>
                <a:cs typeface="+mj-cs"/>
              </a:rPr>
              <a:t>ΔΙΕΡΕΥΝΗΣΗ</a:t>
            </a:r>
            <a:r>
              <a:rPr lang="en-US" sz="3000" cap="small" dirty="0" smtClean="0">
                <a:solidFill>
                  <a:schemeClr val="tx2"/>
                </a:solidFill>
                <a:latin typeface="+mj-lt"/>
                <a:ea typeface="+mj-ea"/>
                <a:cs typeface="+mj-cs"/>
              </a:rPr>
              <a:t>: </a:t>
            </a:r>
            <a:r>
              <a:rPr lang="el-GR" sz="3000" cap="small" dirty="0" smtClean="0">
                <a:solidFill>
                  <a:schemeClr val="tx2"/>
                </a:solidFill>
                <a:latin typeface="+mj-lt"/>
                <a:ea typeface="+mj-ea"/>
                <a:cs typeface="+mj-cs"/>
              </a:rPr>
              <a:t>ΠΑΡΑΔΕΙΓΜΑ</a:t>
            </a:r>
            <a:endParaRPr lang="en-GB" sz="3000" cap="small" dirty="0">
              <a:solidFill>
                <a:schemeClr val="tx2"/>
              </a:solidFill>
              <a:latin typeface="+mj-lt"/>
              <a:ea typeface="+mj-ea"/>
              <a:cs typeface="+mj-cs"/>
            </a:endParaRPr>
          </a:p>
        </p:txBody>
      </p:sp>
      <p:sp>
        <p:nvSpPr>
          <p:cNvPr id="23" name="Rectangle 2"/>
          <p:cNvSpPr>
            <a:spLocks noChangeArrowheads="1"/>
          </p:cNvSpPr>
          <p:nvPr/>
        </p:nvSpPr>
        <p:spPr bwMode="auto">
          <a:xfrm>
            <a:off x="1475656" y="1340768"/>
            <a:ext cx="5330726" cy="1981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24" name="Rectangle 4"/>
          <p:cNvSpPr>
            <a:spLocks noChangeArrowheads="1"/>
          </p:cNvSpPr>
          <p:nvPr/>
        </p:nvSpPr>
        <p:spPr bwMode="auto">
          <a:xfrm>
            <a:off x="1475656" y="1484784"/>
            <a:ext cx="16094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fontAlgn="base" hangingPunct="0">
              <a:spcBef>
                <a:spcPct val="0"/>
              </a:spcBef>
              <a:spcAft>
                <a:spcPct val="0"/>
              </a:spcAft>
            </a:pPr>
            <a:r>
              <a:rPr lang="el-GR" sz="2400" dirty="0" smtClean="0">
                <a:solidFill>
                  <a:srgbClr val="000000"/>
                </a:solidFill>
                <a:latin typeface="Arial" pitchFamily="34" charset="0"/>
              </a:rPr>
              <a:t>ΔΙΑΒΗΤΗΣ</a:t>
            </a:r>
            <a:r>
              <a:rPr lang="en-GB" sz="2400" dirty="0" smtClean="0">
                <a:solidFill>
                  <a:srgbClr val="000099"/>
                </a:solidFill>
                <a:latin typeface="Arial" pitchFamily="34" charset="0"/>
              </a:rPr>
              <a:t> </a:t>
            </a:r>
            <a:endParaRPr lang="en-GB" sz="2400" dirty="0">
              <a:solidFill>
                <a:srgbClr val="FFFFFF"/>
              </a:solidFill>
            </a:endParaRPr>
          </a:p>
        </p:txBody>
      </p:sp>
      <p:sp>
        <p:nvSpPr>
          <p:cNvPr id="25" name="Rectangle 6"/>
          <p:cNvSpPr>
            <a:spLocks noChangeArrowheads="1"/>
          </p:cNvSpPr>
          <p:nvPr/>
        </p:nvSpPr>
        <p:spPr bwMode="auto">
          <a:xfrm>
            <a:off x="5076056" y="1556792"/>
            <a:ext cx="15687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eaLnBrk="0" fontAlgn="base" hangingPunct="0">
              <a:spcBef>
                <a:spcPct val="0"/>
              </a:spcBef>
              <a:spcAft>
                <a:spcPct val="0"/>
              </a:spcAft>
            </a:pPr>
            <a:r>
              <a:rPr lang="el-GR" sz="2400" dirty="0" smtClean="0">
                <a:solidFill>
                  <a:srgbClr val="000099"/>
                </a:solidFill>
                <a:latin typeface="Arial" pitchFamily="34" charset="0"/>
              </a:rPr>
              <a:t> ΑΝΟΙΑ</a:t>
            </a:r>
            <a:endParaRPr lang="en-GB" sz="2400" dirty="0">
              <a:solidFill>
                <a:srgbClr val="000099"/>
              </a:solidFill>
            </a:endParaRPr>
          </a:p>
        </p:txBody>
      </p:sp>
      <p:sp>
        <p:nvSpPr>
          <p:cNvPr id="26" name="Rectangle 8"/>
          <p:cNvSpPr>
            <a:spLocks noChangeArrowheads="1"/>
          </p:cNvSpPr>
          <p:nvPr/>
        </p:nvSpPr>
        <p:spPr bwMode="auto">
          <a:xfrm>
            <a:off x="2699792" y="2780928"/>
            <a:ext cx="2590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ΗΛΙΚΙΑ</a:t>
            </a:r>
            <a:endParaRPr lang="en-GB" sz="2400" dirty="0">
              <a:solidFill>
                <a:srgbClr val="FFCC66"/>
              </a:solidFill>
            </a:endParaRPr>
          </a:p>
        </p:txBody>
      </p:sp>
      <p:sp>
        <p:nvSpPr>
          <p:cNvPr id="27" name="Line 12"/>
          <p:cNvSpPr>
            <a:spLocks noChangeShapeType="1"/>
          </p:cNvSpPr>
          <p:nvPr/>
        </p:nvSpPr>
        <p:spPr bwMode="auto">
          <a:xfrm>
            <a:off x="2627784" y="1916832"/>
            <a:ext cx="685800" cy="685800"/>
          </a:xfrm>
          <a:prstGeom prst="line">
            <a:avLst/>
          </a:prstGeom>
          <a:noFill/>
          <a:ln w="57150">
            <a:solidFill>
              <a:srgbClr val="0066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28" name="Line 13"/>
          <p:cNvSpPr>
            <a:spLocks noChangeShapeType="1"/>
          </p:cNvSpPr>
          <p:nvPr/>
        </p:nvSpPr>
        <p:spPr bwMode="auto">
          <a:xfrm>
            <a:off x="3203848" y="1700808"/>
            <a:ext cx="1600200" cy="0"/>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29" name="Line 16"/>
          <p:cNvSpPr>
            <a:spLocks noChangeShapeType="1"/>
          </p:cNvSpPr>
          <p:nvPr/>
        </p:nvSpPr>
        <p:spPr bwMode="auto">
          <a:xfrm rot="20866080" flipV="1">
            <a:off x="4696706" y="1914651"/>
            <a:ext cx="720725" cy="574675"/>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30" name="TextBox 29"/>
          <p:cNvSpPr txBox="1"/>
          <p:nvPr/>
        </p:nvSpPr>
        <p:spPr>
          <a:xfrm>
            <a:off x="2411760" y="2204864"/>
            <a:ext cx="372218" cy="461665"/>
          </a:xfrm>
          <a:prstGeom prst="rect">
            <a:avLst/>
          </a:prstGeom>
          <a:noFill/>
        </p:spPr>
        <p:txBody>
          <a:bodyPr wrap="none" rtlCol="0">
            <a:spAutoFit/>
          </a:bodyPr>
          <a:lstStyle/>
          <a:p>
            <a:pPr fontAlgn="base">
              <a:spcBef>
                <a:spcPct val="0"/>
              </a:spcBef>
              <a:spcAft>
                <a:spcPct val="0"/>
              </a:spcAft>
            </a:pPr>
            <a:r>
              <a:rPr lang="el-GR" sz="2400" b="1" dirty="0" smtClean="0">
                <a:solidFill>
                  <a:srgbClr val="000000"/>
                </a:solidFill>
                <a:latin typeface="Arial" pitchFamily="34" charset="0"/>
              </a:rPr>
              <a:t>?</a:t>
            </a:r>
            <a:endParaRPr lang="el-GR" sz="2400" b="1" dirty="0">
              <a:solidFill>
                <a:srgbClr val="000000"/>
              </a:solidFill>
              <a:latin typeface="Arial" pitchFamily="34" charset="0"/>
            </a:endParaRPr>
          </a:p>
        </p:txBody>
      </p:sp>
      <p:graphicFrame>
        <p:nvGraphicFramePr>
          <p:cNvPr id="32" name="Table 31"/>
          <p:cNvGraphicFramePr>
            <a:graphicFrameLocks noGrp="1"/>
          </p:cNvGraphicFramePr>
          <p:nvPr/>
        </p:nvGraphicFramePr>
        <p:xfrm>
          <a:off x="899594" y="3356992"/>
          <a:ext cx="7128790" cy="1926210"/>
        </p:xfrm>
        <a:graphic>
          <a:graphicData uri="http://schemas.openxmlformats.org/drawingml/2006/table">
            <a:tbl>
              <a:tblPr firstRow="1" bandRow="1">
                <a:tableStyleId>{5C22544A-7EE6-4342-B048-85BDC9FD1C3A}</a:tableStyleId>
              </a:tblPr>
              <a:tblGrid>
                <a:gridCol w="2239820">
                  <a:extLst>
                    <a:ext uri="{9D8B030D-6E8A-4147-A177-3AD203B41FA5}">
                      <a16:colId xmlns:a16="http://schemas.microsoft.com/office/drawing/2014/main" val="20000"/>
                    </a:ext>
                  </a:extLst>
                </a:gridCol>
                <a:gridCol w="1426638">
                  <a:extLst>
                    <a:ext uri="{9D8B030D-6E8A-4147-A177-3AD203B41FA5}">
                      <a16:colId xmlns:a16="http://schemas.microsoft.com/office/drawing/2014/main" val="20001"/>
                    </a:ext>
                  </a:extLst>
                </a:gridCol>
                <a:gridCol w="1638945">
                  <a:extLst>
                    <a:ext uri="{9D8B030D-6E8A-4147-A177-3AD203B41FA5}">
                      <a16:colId xmlns:a16="http://schemas.microsoft.com/office/drawing/2014/main" val="20002"/>
                    </a:ext>
                  </a:extLst>
                </a:gridCol>
                <a:gridCol w="1823387">
                  <a:extLst>
                    <a:ext uri="{9D8B030D-6E8A-4147-A177-3AD203B41FA5}">
                      <a16:colId xmlns:a16="http://schemas.microsoft.com/office/drawing/2014/main" val="20003"/>
                    </a:ext>
                  </a:extLst>
                </a:gridCol>
              </a:tblGrid>
              <a:tr h="385242">
                <a:tc>
                  <a:txBody>
                    <a:bodyPr/>
                    <a:lstStyle/>
                    <a:p>
                      <a:endParaRPr lang="el-GR" dirty="0"/>
                    </a:p>
                  </a:txBody>
                  <a:tcPr/>
                </a:tc>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solidFill>
                            <a:schemeClr val="bg2"/>
                          </a:solidFill>
                        </a:rPr>
                        <a:t>ΔΙΑΒΗΤΗΣ</a:t>
                      </a:r>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0"/>
                  </a:ext>
                </a:extLst>
              </a:tr>
              <a:tr h="385242">
                <a:tc>
                  <a:txBody>
                    <a:bodyPr/>
                    <a:lstStyle/>
                    <a:p>
                      <a:r>
                        <a:rPr lang="el-GR" dirty="0" smtClean="0"/>
                        <a:t>Ηλικία</a:t>
                      </a:r>
                      <a:endParaRPr lang="el-GR" dirty="0"/>
                    </a:p>
                  </a:txBody>
                  <a:tcPr/>
                </a:tc>
                <a:tc>
                  <a:txBody>
                    <a:bodyPr/>
                    <a:lstStyle/>
                    <a:p>
                      <a:r>
                        <a:rPr lang="el-GR" dirty="0" smtClean="0"/>
                        <a:t>Ναι</a:t>
                      </a:r>
                      <a:endParaRPr lang="el-GR" dirty="0"/>
                    </a:p>
                  </a:txBody>
                  <a:tcPr/>
                </a:tc>
                <a:tc>
                  <a:txBody>
                    <a:bodyPr/>
                    <a:lstStyle/>
                    <a:p>
                      <a:r>
                        <a:rPr lang="el-GR" dirty="0" err="1" smtClean="0"/>
                        <a:t>Οχι</a:t>
                      </a:r>
                      <a:endParaRPr lang="el-GR" dirty="0"/>
                    </a:p>
                  </a:txBody>
                  <a:tcPr/>
                </a:tc>
                <a:tc>
                  <a:txBody>
                    <a:bodyPr/>
                    <a:lstStyle/>
                    <a:p>
                      <a:r>
                        <a:rPr lang="el-GR" dirty="0" smtClean="0"/>
                        <a:t>Σύνολο</a:t>
                      </a:r>
                      <a:endParaRPr lang="el-GR" dirty="0"/>
                    </a:p>
                  </a:txBody>
                  <a:tcPr/>
                </a:tc>
                <a:extLst>
                  <a:ext uri="{0D108BD9-81ED-4DB2-BD59-A6C34878D82A}">
                    <a16:rowId xmlns:a16="http://schemas.microsoft.com/office/drawing/2014/main" val="10001"/>
                  </a:ext>
                </a:extLst>
              </a:tr>
              <a:tr h="385242">
                <a:tc>
                  <a:txBody>
                    <a:bodyPr/>
                    <a:lstStyle/>
                    <a:p>
                      <a:r>
                        <a:rPr lang="el-GR" dirty="0" smtClean="0"/>
                        <a:t>80-99</a:t>
                      </a:r>
                      <a:endParaRPr lang="el-GR" dirty="0"/>
                    </a:p>
                  </a:txBody>
                  <a:tcPr/>
                </a:tc>
                <a:tc>
                  <a:txBody>
                    <a:bodyPr/>
                    <a:lstStyle/>
                    <a:p>
                      <a:r>
                        <a:rPr lang="el-GR" dirty="0" smtClean="0"/>
                        <a:t>900</a:t>
                      </a:r>
                      <a:endParaRPr lang="el-GR" dirty="0"/>
                    </a:p>
                  </a:txBody>
                  <a:tcPr/>
                </a:tc>
                <a:tc>
                  <a:txBody>
                    <a:bodyPr/>
                    <a:lstStyle/>
                    <a:p>
                      <a:r>
                        <a:rPr lang="el-GR" dirty="0" smtClean="0"/>
                        <a:t>100</a:t>
                      </a:r>
                      <a:endParaRPr lang="el-GR" dirty="0"/>
                    </a:p>
                  </a:txBody>
                  <a:tcPr/>
                </a:tc>
                <a:tc>
                  <a:txBody>
                    <a:bodyPr/>
                    <a:lstStyle/>
                    <a:p>
                      <a:r>
                        <a:rPr lang="el-GR" dirty="0" smtClean="0"/>
                        <a:t>1000</a:t>
                      </a:r>
                      <a:endParaRPr lang="el-GR" dirty="0"/>
                    </a:p>
                  </a:txBody>
                  <a:tcPr/>
                </a:tc>
                <a:extLst>
                  <a:ext uri="{0D108BD9-81ED-4DB2-BD59-A6C34878D82A}">
                    <a16:rowId xmlns:a16="http://schemas.microsoft.com/office/drawing/2014/main" val="10002"/>
                  </a:ext>
                </a:extLst>
              </a:tr>
              <a:tr h="385242">
                <a:tc>
                  <a:txBody>
                    <a:bodyPr/>
                    <a:lstStyle/>
                    <a:p>
                      <a:r>
                        <a:rPr lang="el-GR" dirty="0" smtClean="0"/>
                        <a:t>45-79</a:t>
                      </a:r>
                      <a:endParaRPr lang="el-GR" dirty="0"/>
                    </a:p>
                  </a:txBody>
                  <a:tcPr/>
                </a:tc>
                <a:tc>
                  <a:txBody>
                    <a:bodyPr/>
                    <a:lstStyle/>
                    <a:p>
                      <a:r>
                        <a:rPr lang="el-GR" dirty="0" smtClean="0"/>
                        <a:t>100</a:t>
                      </a:r>
                      <a:endParaRPr lang="el-GR" dirty="0"/>
                    </a:p>
                  </a:txBody>
                  <a:tcPr/>
                </a:tc>
                <a:tc>
                  <a:txBody>
                    <a:bodyPr/>
                    <a:lstStyle/>
                    <a:p>
                      <a:r>
                        <a:rPr lang="el-GR" dirty="0" smtClean="0"/>
                        <a:t>900</a:t>
                      </a:r>
                      <a:endParaRPr lang="el-GR" dirty="0"/>
                    </a:p>
                  </a:txBody>
                  <a:tcPr/>
                </a:tc>
                <a:tc>
                  <a:txBody>
                    <a:bodyPr/>
                    <a:lstStyle/>
                    <a:p>
                      <a:r>
                        <a:rPr lang="el-GR" dirty="0" smtClean="0"/>
                        <a:t>1000</a:t>
                      </a:r>
                      <a:endParaRPr lang="el-GR" dirty="0"/>
                    </a:p>
                  </a:txBody>
                  <a:tcPr/>
                </a:tc>
                <a:extLst>
                  <a:ext uri="{0D108BD9-81ED-4DB2-BD59-A6C34878D82A}">
                    <a16:rowId xmlns:a16="http://schemas.microsoft.com/office/drawing/2014/main" val="10003"/>
                  </a:ext>
                </a:extLst>
              </a:tr>
              <a:tr h="385242">
                <a:tc>
                  <a:txBody>
                    <a:bodyPr/>
                    <a:lstStyle/>
                    <a:p>
                      <a:r>
                        <a:rPr lang="el-GR" dirty="0" smtClean="0"/>
                        <a:t>ΣΥΝΟΛΟ</a:t>
                      </a:r>
                      <a:endParaRPr lang="el-GR" dirty="0"/>
                    </a:p>
                  </a:txBody>
                  <a:tcPr/>
                </a:tc>
                <a:tc>
                  <a:txBody>
                    <a:bodyPr/>
                    <a:lstStyle/>
                    <a:p>
                      <a:r>
                        <a:rPr lang="el-GR" dirty="0" smtClean="0"/>
                        <a:t>1000</a:t>
                      </a:r>
                      <a:endParaRPr lang="el-GR" dirty="0"/>
                    </a:p>
                  </a:txBody>
                  <a:tcPr/>
                </a:tc>
                <a:tc>
                  <a:txBody>
                    <a:bodyPr/>
                    <a:lstStyle/>
                    <a:p>
                      <a:r>
                        <a:rPr lang="el-GR" dirty="0" smtClean="0"/>
                        <a:t>1000</a:t>
                      </a:r>
                      <a:endParaRPr lang="el-GR" dirty="0"/>
                    </a:p>
                  </a:txBody>
                  <a:tcPr/>
                </a:tc>
                <a:tc>
                  <a:txBody>
                    <a:bodyPr/>
                    <a:lstStyle/>
                    <a:p>
                      <a:r>
                        <a:rPr lang="el-GR" dirty="0" smtClean="0"/>
                        <a:t>2000</a:t>
                      </a:r>
                      <a:endParaRPr lang="el-GR" dirty="0"/>
                    </a:p>
                  </a:txBody>
                  <a:tcPr/>
                </a:tc>
                <a:extLst>
                  <a:ext uri="{0D108BD9-81ED-4DB2-BD59-A6C34878D82A}">
                    <a16:rowId xmlns:a16="http://schemas.microsoft.com/office/drawing/2014/main" val="10004"/>
                  </a:ext>
                </a:extLst>
              </a:tr>
            </a:tbl>
          </a:graphicData>
        </a:graphic>
      </p:graphicFrame>
      <p:sp>
        <p:nvSpPr>
          <p:cNvPr id="33" name="TextBox 32"/>
          <p:cNvSpPr txBox="1"/>
          <p:nvPr/>
        </p:nvSpPr>
        <p:spPr>
          <a:xfrm>
            <a:off x="1911127" y="5410856"/>
            <a:ext cx="4347665" cy="461665"/>
          </a:xfrm>
          <a:prstGeom prst="rect">
            <a:avLst/>
          </a:prstGeom>
          <a:noFill/>
        </p:spPr>
        <p:txBody>
          <a:bodyPr wrap="none" rtlCol="0">
            <a:spAutoFit/>
          </a:bodyPr>
          <a:lstStyle/>
          <a:p>
            <a:pPr fontAlgn="base">
              <a:spcBef>
                <a:spcPct val="0"/>
              </a:spcBef>
              <a:spcAft>
                <a:spcPct val="0"/>
              </a:spcAft>
            </a:pPr>
            <a:r>
              <a:rPr lang="el-GR" sz="2400" dirty="0" smtClean="0">
                <a:latin typeface="Arial" pitchFamily="34" charset="0"/>
              </a:rPr>
              <a:t>ΣΚ = (900/1000)/(100/1000)=9</a:t>
            </a:r>
            <a:endParaRPr lang="el-GR" sz="2400" dirty="0">
              <a:latin typeface="Arial" pitchFamily="34" charset="0"/>
            </a:endParaRPr>
          </a:p>
        </p:txBody>
      </p:sp>
      <p:sp>
        <p:nvSpPr>
          <p:cNvPr id="18" name="TextBox 17"/>
          <p:cNvSpPr txBox="1"/>
          <p:nvPr/>
        </p:nvSpPr>
        <p:spPr>
          <a:xfrm>
            <a:off x="3059832" y="6093296"/>
            <a:ext cx="1938992" cy="461665"/>
          </a:xfrm>
          <a:prstGeom prst="rect">
            <a:avLst/>
          </a:prstGeom>
          <a:noFill/>
        </p:spPr>
        <p:txBody>
          <a:bodyPr wrap="none" rtlCol="0">
            <a:spAutoFit/>
          </a:bodyPr>
          <a:lstStyle/>
          <a:p>
            <a:pPr fontAlgn="base">
              <a:spcBef>
                <a:spcPct val="0"/>
              </a:spcBef>
              <a:spcAft>
                <a:spcPct val="0"/>
              </a:spcAft>
            </a:pPr>
            <a:r>
              <a:rPr lang="el-GR" sz="2400" dirty="0" smtClean="0">
                <a:latin typeface="Arial" pitchFamily="34" charset="0"/>
              </a:rPr>
              <a:t>ΗΛΙΚΙΑ = ΣΠ</a:t>
            </a:r>
            <a:endParaRPr lang="el-GR" sz="2400" dirty="0">
              <a:latin typeface="Arial" pitchFamily="34" charset="0"/>
            </a:endParaRPr>
          </a:p>
        </p:txBody>
      </p:sp>
      <p:sp>
        <p:nvSpPr>
          <p:cNvPr id="17" name="TextBox 16"/>
          <p:cNvSpPr txBox="1"/>
          <p:nvPr/>
        </p:nvSpPr>
        <p:spPr>
          <a:xfrm>
            <a:off x="526165" y="3012874"/>
            <a:ext cx="8064896" cy="369332"/>
          </a:xfrm>
          <a:prstGeom prst="rect">
            <a:avLst/>
          </a:prstGeom>
          <a:noFill/>
        </p:spPr>
        <p:txBody>
          <a:bodyPr wrap="square" rtlCol="0">
            <a:spAutoFit/>
          </a:bodyPr>
          <a:lstStyle/>
          <a:p>
            <a:r>
              <a:rPr lang="el-GR" dirty="0" smtClean="0"/>
              <a:t>Σχετίζεται η ηλικία με τον διαβήτη?</a:t>
            </a:r>
            <a:endParaRPr lang="en-US" dirty="0"/>
          </a:p>
        </p:txBody>
      </p:sp>
    </p:spTree>
    <p:extLst>
      <p:ext uri="{BB962C8B-B14F-4D97-AF65-F5344CB8AC3E}">
        <p14:creationId xmlns:p14="http://schemas.microsoft.com/office/powerpoint/2010/main" val="122878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1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ext Box 2"/>
          <p:cNvSpPr txBox="1">
            <a:spLocks noChangeArrowheads="1"/>
          </p:cNvSpPr>
          <p:nvPr/>
        </p:nvSpPr>
        <p:spPr bwMode="auto">
          <a:xfrm>
            <a:off x="971599" y="119099"/>
            <a:ext cx="734372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b="1" cap="small" dirty="0">
                <a:solidFill>
                  <a:schemeClr val="tx2"/>
                </a:solidFill>
                <a:latin typeface="+mj-lt"/>
                <a:ea typeface="+mj-ea"/>
                <a:cs typeface="+mj-cs"/>
              </a:rPr>
              <a:t>ΣΥΓΧΥΤΙΚΟΙ ΠΑΡΑΓΟΝΤΕΣ </a:t>
            </a:r>
            <a:r>
              <a:rPr lang="en-US" sz="3000" b="1" cap="small" dirty="0" smtClean="0">
                <a:solidFill>
                  <a:schemeClr val="tx2"/>
                </a:solidFill>
                <a:latin typeface="+mj-lt"/>
                <a:ea typeface="+mj-ea"/>
                <a:cs typeface="+mj-cs"/>
              </a:rPr>
              <a:t>: </a:t>
            </a:r>
            <a:r>
              <a:rPr lang="el-GR" sz="3000" b="1" cap="small" dirty="0" smtClean="0">
                <a:solidFill>
                  <a:schemeClr val="tx2"/>
                </a:solidFill>
                <a:latin typeface="+mj-lt"/>
                <a:ea typeface="+mj-ea"/>
                <a:cs typeface="+mj-cs"/>
              </a:rPr>
              <a:t>Τρόποι αντιμετώπισης.</a:t>
            </a:r>
            <a:endParaRPr lang="en-GB" sz="3000" b="1" cap="small" dirty="0">
              <a:solidFill>
                <a:schemeClr val="tx2"/>
              </a:solidFill>
              <a:latin typeface="+mj-lt"/>
              <a:ea typeface="+mj-ea"/>
              <a:cs typeface="+mj-cs"/>
            </a:endParaRPr>
          </a:p>
        </p:txBody>
      </p:sp>
      <p:sp>
        <p:nvSpPr>
          <p:cNvPr id="4" name="Text Box 4"/>
          <p:cNvSpPr txBox="1">
            <a:spLocks noChangeArrowheads="1"/>
          </p:cNvSpPr>
          <p:nvPr/>
        </p:nvSpPr>
        <p:spPr bwMode="auto">
          <a:xfrm>
            <a:off x="107504" y="1412776"/>
            <a:ext cx="36092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fontAlgn="base" hangingPunct="1">
              <a:spcBef>
                <a:spcPct val="0"/>
              </a:spcBef>
              <a:spcAft>
                <a:spcPct val="0"/>
              </a:spcAft>
            </a:pPr>
            <a:r>
              <a:rPr lang="el-GR" b="1" dirty="0"/>
              <a:t>ΚΑΤΑ ΤΟΝ ΣΧΕΔΙΑΣΜΟ</a:t>
            </a:r>
          </a:p>
        </p:txBody>
      </p:sp>
      <p:sp>
        <p:nvSpPr>
          <p:cNvPr id="5" name="Text Box 6"/>
          <p:cNvSpPr txBox="1">
            <a:spLocks noChangeArrowheads="1"/>
          </p:cNvSpPr>
          <p:nvPr/>
        </p:nvSpPr>
        <p:spPr bwMode="auto">
          <a:xfrm>
            <a:off x="4427984" y="1484784"/>
            <a:ext cx="4247332" cy="677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marL="0" indent="0" eaLnBrk="1" fontAlgn="base" hangingPunct="1">
              <a:spcBef>
                <a:spcPct val="20000"/>
              </a:spcBef>
              <a:spcAft>
                <a:spcPct val="0"/>
              </a:spcAft>
              <a:buClr>
                <a:srgbClr val="3366FF"/>
              </a:buClr>
              <a:buSzPct val="80000"/>
            </a:pPr>
            <a:r>
              <a:rPr lang="el-GR" b="1" dirty="0" smtClean="0"/>
              <a:t>ΚΑΤΑ </a:t>
            </a:r>
            <a:r>
              <a:rPr lang="el-GR" b="1" dirty="0"/>
              <a:t>ΤΗΝ </a:t>
            </a:r>
            <a:r>
              <a:rPr lang="el-GR" b="1" dirty="0" smtClean="0"/>
              <a:t>ΑΝΑΛΥΣΗ</a:t>
            </a:r>
            <a:endParaRPr lang="el-GR" b="1" dirty="0"/>
          </a:p>
        </p:txBody>
      </p:sp>
      <p:sp>
        <p:nvSpPr>
          <p:cNvPr id="6" name="Text Box 4"/>
          <p:cNvSpPr txBox="1">
            <a:spLocks noChangeArrowheads="1"/>
          </p:cNvSpPr>
          <p:nvPr/>
        </p:nvSpPr>
        <p:spPr bwMode="auto">
          <a:xfrm>
            <a:off x="0" y="2348880"/>
            <a:ext cx="3846822"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fontAlgn="base" hangingPunct="1">
              <a:spcBef>
                <a:spcPct val="25000"/>
              </a:spcBef>
              <a:spcAft>
                <a:spcPct val="0"/>
              </a:spcAft>
            </a:pPr>
            <a:r>
              <a:rPr lang="el-GR" dirty="0" err="1" smtClean="0"/>
              <a:t>Τυχαιοποίηση</a:t>
            </a:r>
            <a:endParaRPr lang="el-GR" dirty="0" smtClean="0"/>
          </a:p>
          <a:p>
            <a:pPr eaLnBrk="1" fontAlgn="base" hangingPunct="1">
              <a:spcBef>
                <a:spcPct val="25000"/>
              </a:spcBef>
              <a:spcAft>
                <a:spcPct val="0"/>
              </a:spcAft>
            </a:pPr>
            <a:r>
              <a:rPr lang="el-GR" sz="2000" dirty="0"/>
              <a:t>Κατάλληλη ανάλυση</a:t>
            </a:r>
          </a:p>
          <a:p>
            <a:pPr eaLnBrk="1" fontAlgn="base" hangingPunct="1">
              <a:spcBef>
                <a:spcPct val="25000"/>
              </a:spcBef>
              <a:spcAft>
                <a:spcPct val="0"/>
              </a:spcAft>
            </a:pPr>
            <a:endParaRPr lang="en-GB" sz="800" dirty="0" smtClean="0"/>
          </a:p>
          <a:p>
            <a:pPr eaLnBrk="1" fontAlgn="base" hangingPunct="1">
              <a:spcBef>
                <a:spcPct val="25000"/>
              </a:spcBef>
              <a:spcAft>
                <a:spcPct val="0"/>
              </a:spcAft>
            </a:pPr>
            <a:r>
              <a:rPr lang="el-GR" dirty="0" err="1" smtClean="0"/>
              <a:t>Εξομ</a:t>
            </a:r>
            <a:r>
              <a:rPr lang="en-US" dirty="0" smtClean="0"/>
              <a:t>o</a:t>
            </a:r>
            <a:r>
              <a:rPr lang="el-GR" dirty="0" smtClean="0"/>
              <a:t>ίωση </a:t>
            </a:r>
          </a:p>
          <a:p>
            <a:pPr eaLnBrk="1" fontAlgn="base" hangingPunct="1">
              <a:spcBef>
                <a:spcPct val="25000"/>
              </a:spcBef>
              <a:spcAft>
                <a:spcPct val="0"/>
              </a:spcAft>
            </a:pPr>
            <a:r>
              <a:rPr lang="el-GR" sz="2000" dirty="0" smtClean="0"/>
              <a:t>Κατάλληλη ανάλυση</a:t>
            </a:r>
          </a:p>
          <a:p>
            <a:pPr eaLnBrk="1" fontAlgn="base" hangingPunct="1">
              <a:spcBef>
                <a:spcPct val="25000"/>
              </a:spcBef>
              <a:spcAft>
                <a:spcPct val="0"/>
              </a:spcAft>
            </a:pPr>
            <a:endParaRPr lang="en-GB" sz="800" dirty="0" smtClean="0"/>
          </a:p>
          <a:p>
            <a:pPr eaLnBrk="1" fontAlgn="base" hangingPunct="1">
              <a:spcBef>
                <a:spcPct val="25000"/>
              </a:spcBef>
              <a:spcAft>
                <a:spcPct val="0"/>
              </a:spcAft>
            </a:pPr>
            <a:r>
              <a:rPr lang="el-GR" dirty="0" smtClean="0"/>
              <a:t>Περιορισμός του δείγματος</a:t>
            </a:r>
          </a:p>
          <a:p>
            <a:pPr eaLnBrk="1" fontAlgn="base" hangingPunct="1">
              <a:spcBef>
                <a:spcPct val="25000"/>
              </a:spcBef>
              <a:spcAft>
                <a:spcPct val="0"/>
              </a:spcAft>
            </a:pPr>
            <a:r>
              <a:rPr lang="el-GR" sz="2000" dirty="0" smtClean="0">
                <a:solidFill>
                  <a:srgbClr val="FFFFFF"/>
                </a:solidFill>
              </a:rPr>
              <a:t>Μείωση γενίκευσης</a:t>
            </a:r>
          </a:p>
          <a:p>
            <a:pPr eaLnBrk="1" fontAlgn="base" hangingPunct="1">
              <a:spcBef>
                <a:spcPct val="25000"/>
              </a:spcBef>
              <a:spcAft>
                <a:spcPct val="0"/>
              </a:spcAft>
            </a:pPr>
            <a:r>
              <a:rPr lang="el-GR" sz="2000" dirty="0" smtClean="0">
                <a:solidFill>
                  <a:srgbClr val="FFFFFF"/>
                </a:solidFill>
              </a:rPr>
              <a:t> </a:t>
            </a:r>
            <a:r>
              <a:rPr lang="el-GR" sz="2000" dirty="0">
                <a:solidFill>
                  <a:srgbClr val="FFFFFF"/>
                </a:solidFill>
              </a:rPr>
              <a:t>αποτελεσμάτων</a:t>
            </a:r>
          </a:p>
        </p:txBody>
      </p:sp>
      <p:sp>
        <p:nvSpPr>
          <p:cNvPr id="7" name="Text Box 4"/>
          <p:cNvSpPr txBox="1">
            <a:spLocks noChangeArrowheads="1"/>
          </p:cNvSpPr>
          <p:nvPr/>
        </p:nvSpPr>
        <p:spPr bwMode="auto">
          <a:xfrm>
            <a:off x="4011120" y="2492896"/>
            <a:ext cx="513288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marL="0" lvl="1" indent="0" eaLnBrk="1" fontAlgn="base" hangingPunct="1">
              <a:spcBef>
                <a:spcPct val="25000"/>
              </a:spcBef>
              <a:spcAft>
                <a:spcPct val="0"/>
              </a:spcAft>
            </a:pPr>
            <a:r>
              <a:rPr lang="el-GR" dirty="0" smtClean="0"/>
              <a:t>Διόρθωση της εκτίμησης μέσω</a:t>
            </a:r>
            <a:r>
              <a:rPr lang="en-US" dirty="0" smtClean="0"/>
              <a:t>:</a:t>
            </a:r>
            <a:endParaRPr lang="el-GR" dirty="0" smtClean="0"/>
          </a:p>
          <a:p>
            <a:pPr marL="342900" lvl="1" indent="-342900" eaLnBrk="1" fontAlgn="base" hangingPunct="1">
              <a:spcBef>
                <a:spcPct val="25000"/>
              </a:spcBef>
              <a:spcAft>
                <a:spcPct val="0"/>
              </a:spcAft>
              <a:buFont typeface="Arial" pitchFamily="34" charset="0"/>
              <a:buChar char="•"/>
            </a:pPr>
            <a:r>
              <a:rPr lang="el-GR" dirty="0"/>
              <a:t>Σ</a:t>
            </a:r>
            <a:r>
              <a:rPr lang="el-GR" dirty="0" smtClean="0"/>
              <a:t>τρωματοποίησης (stratification), </a:t>
            </a:r>
          </a:p>
          <a:p>
            <a:pPr marL="342900" lvl="1" indent="-342900" eaLnBrk="1" fontAlgn="base" hangingPunct="1">
              <a:spcBef>
                <a:spcPct val="25000"/>
              </a:spcBef>
              <a:spcAft>
                <a:spcPct val="0"/>
              </a:spcAft>
              <a:buFont typeface="Arial" pitchFamily="34" charset="0"/>
              <a:buChar char="•"/>
            </a:pPr>
            <a:endParaRPr lang="el-GR" dirty="0" smtClean="0"/>
          </a:p>
          <a:p>
            <a:pPr marL="342900" lvl="1" indent="-342900" eaLnBrk="1" fontAlgn="base" hangingPunct="1">
              <a:spcBef>
                <a:spcPct val="25000"/>
              </a:spcBef>
              <a:spcAft>
                <a:spcPct val="0"/>
              </a:spcAft>
              <a:buFont typeface="Arial" pitchFamily="34" charset="0"/>
              <a:buChar char="•"/>
            </a:pPr>
            <a:r>
              <a:rPr lang="el-GR" dirty="0" err="1" smtClean="0"/>
              <a:t>Πολυμεταβλητής</a:t>
            </a:r>
            <a:r>
              <a:rPr lang="el-GR" dirty="0" smtClean="0"/>
              <a:t> ανάλυσης </a:t>
            </a:r>
          </a:p>
          <a:p>
            <a:pPr marL="0" lvl="1" indent="0" eaLnBrk="1" fontAlgn="base" hangingPunct="1">
              <a:spcBef>
                <a:spcPct val="25000"/>
              </a:spcBef>
              <a:spcAft>
                <a:spcPct val="0"/>
              </a:spcAft>
            </a:pPr>
            <a:r>
              <a:rPr lang="el-GR" dirty="0" smtClean="0"/>
              <a:t>	(</a:t>
            </a:r>
            <a:r>
              <a:rPr lang="el-GR" dirty="0" err="1" smtClean="0"/>
              <a:t>multivaria</a:t>
            </a:r>
            <a:r>
              <a:rPr lang="en-US" dirty="0" err="1" smtClean="0"/>
              <a:t>bl</a:t>
            </a:r>
            <a:r>
              <a:rPr lang="el-GR" dirty="0" smtClean="0"/>
              <a:t>e </a:t>
            </a:r>
            <a:r>
              <a:rPr lang="el-GR" dirty="0" err="1" smtClean="0"/>
              <a:t>analysis</a:t>
            </a:r>
            <a:r>
              <a:rPr lang="el-GR" dirty="0" smtClean="0"/>
              <a:t>)</a:t>
            </a:r>
            <a:endParaRPr lang="en-US" dirty="0" smtClean="0"/>
          </a:p>
          <a:p>
            <a:pPr marL="342900" lvl="1" indent="-342900" eaLnBrk="1" fontAlgn="base" hangingPunct="1">
              <a:spcBef>
                <a:spcPct val="25000"/>
              </a:spcBef>
              <a:spcAft>
                <a:spcPct val="0"/>
              </a:spcAft>
              <a:buFont typeface="Arial" panose="020B0604020202020204" pitchFamily="34" charset="0"/>
              <a:buChar char="•"/>
            </a:pPr>
            <a:r>
              <a:rPr lang="el-GR" dirty="0"/>
              <a:t>Χρήση </a:t>
            </a:r>
            <a:r>
              <a:rPr lang="en-US" dirty="0"/>
              <a:t>propensity score</a:t>
            </a:r>
          </a:p>
          <a:p>
            <a:pPr marL="342900" lvl="1" indent="-342900" eaLnBrk="1" fontAlgn="base" hangingPunct="1">
              <a:spcBef>
                <a:spcPct val="25000"/>
              </a:spcBef>
              <a:spcAft>
                <a:spcPct val="0"/>
              </a:spcAft>
              <a:buFont typeface="Arial" panose="020B0604020202020204" pitchFamily="34" charset="0"/>
              <a:buChar char="•"/>
            </a:pPr>
            <a:r>
              <a:rPr lang="el-GR" dirty="0" smtClean="0"/>
              <a:t>Στάθμιση</a:t>
            </a:r>
            <a:r>
              <a:rPr lang="el-GR" dirty="0"/>
              <a:t>ς</a:t>
            </a:r>
            <a:r>
              <a:rPr lang="el-GR" dirty="0" smtClean="0"/>
              <a:t> </a:t>
            </a:r>
            <a:endParaRPr lang="el-GR" dirty="0"/>
          </a:p>
          <a:p>
            <a:pPr eaLnBrk="1" fontAlgn="base" hangingPunct="1">
              <a:spcBef>
                <a:spcPct val="25000"/>
              </a:spcBef>
              <a:spcAft>
                <a:spcPct val="0"/>
              </a:spcAft>
            </a:pPr>
            <a:endParaRPr lang="el-GR" dirty="0">
              <a:solidFill>
                <a:srgbClr val="FFFFFF"/>
              </a:solidFill>
            </a:endParaRPr>
          </a:p>
        </p:txBody>
      </p:sp>
    </p:spTree>
    <p:extLst>
      <p:ext uri="{BB962C8B-B14F-4D97-AF65-F5344CB8AC3E}">
        <p14:creationId xmlns:p14="http://schemas.microsoft.com/office/powerpoint/2010/main" val="60913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500"/>
                                        <p:tgtEl>
                                          <p:spTgt spid="4"/>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edg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edge">
                                      <p:cBhvr>
                                        <p:cTn id="15" dur="500"/>
                                        <p:tgtEl>
                                          <p:spTgt spid="5"/>
                                        </p:tgtEl>
                                      </p:cBhvr>
                                    </p:animEffect>
                                  </p:childTnLst>
                                </p:cTn>
                              </p:par>
                              <p:par>
                                <p:cTn id="16" presetID="2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edg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2088" y="260648"/>
            <a:ext cx="7668344" cy="805136"/>
          </a:xfrm>
        </p:spPr>
        <p:txBody>
          <a:bodyPr>
            <a:noAutofit/>
          </a:bodyPr>
          <a:lstStyle/>
          <a:p>
            <a:r>
              <a:rPr lang="en-US" dirty="0" smtClean="0"/>
              <a:t>Stratification: </a:t>
            </a:r>
            <a:r>
              <a:rPr lang="en-US" dirty="0" smtClean="0"/>
              <a:t>The idea of </a:t>
            </a:r>
            <a:r>
              <a:rPr lang="en-US" dirty="0" smtClean="0"/>
              <a:t>adjusting </a:t>
            </a:r>
            <a:r>
              <a:rPr lang="en-US" dirty="0" smtClean="0"/>
              <a:t>for   </a:t>
            </a:r>
            <a:r>
              <a:rPr lang="en-US" dirty="0"/>
              <a:t>confounders.  </a:t>
            </a:r>
            <a:endParaRPr lang="el-GR" dirty="0"/>
          </a:p>
        </p:txBody>
      </p:sp>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base">
              <a:spcAft>
                <a:spcPct val="0"/>
              </a:spcAft>
            </a:pPr>
            <a:endParaRPr lang="el-GR" b="1" dirty="0">
              <a:solidFill>
                <a:srgbClr val="FFFFFF"/>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base">
              <a:spcAft>
                <a:spcPct val="0"/>
              </a:spcAft>
            </a:pPr>
            <a:endParaRPr lang="el-GR" sz="2000" dirty="0">
              <a:solidFill>
                <a:srgbClr val="FFFFFF">
                  <a:tint val="75000"/>
                </a:srgbClr>
              </a:solidFill>
            </a:endParaRPr>
          </a:p>
          <a:p>
            <a:pPr fontAlgn="base">
              <a:spcAft>
                <a:spcPct val="0"/>
              </a:spcAft>
            </a:pPr>
            <a:endParaRPr lang="el-GR" sz="2000" dirty="0">
              <a:solidFill>
                <a:srgbClr val="FFFFFF">
                  <a:tint val="75000"/>
                </a:srgbClr>
              </a:solidFill>
            </a:endParaRPr>
          </a:p>
          <a:p>
            <a:pPr fontAlgn="base">
              <a:spcAft>
                <a:spcPct val="0"/>
              </a:spcAft>
            </a:pPr>
            <a:endParaRPr lang="el-GR" sz="2000" dirty="0" smtClean="0">
              <a:solidFill>
                <a:srgbClr val="FFFFFF">
                  <a:tint val="75000"/>
                </a:srgbClr>
              </a:solidFill>
            </a:endParaRPr>
          </a:p>
          <a:p>
            <a:pPr fontAlgn="base">
              <a:spcAft>
                <a:spcPct val="0"/>
              </a:spcAft>
            </a:pPr>
            <a:endParaRPr lang="el-GR" sz="2000" dirty="0">
              <a:solidFill>
                <a:srgbClr val="FFFFFF">
                  <a:tint val="75000"/>
                </a:srgbClr>
              </a:solidFill>
            </a:endParaRPr>
          </a:p>
          <a:p>
            <a:pPr fontAlgn="base">
              <a:spcAft>
                <a:spcPct val="0"/>
              </a:spcAft>
            </a:pPr>
            <a:r>
              <a:rPr lang="el-GR" sz="1900" dirty="0">
                <a:solidFill>
                  <a:srgbClr val="FFFFFF">
                    <a:tint val="75000"/>
                  </a:srgbClr>
                </a:solidFill>
              </a:rPr>
              <a:t> </a:t>
            </a:r>
          </a:p>
        </p:txBody>
      </p:sp>
      <p:sp>
        <p:nvSpPr>
          <p:cNvPr id="7" name="Subtitle 2"/>
          <p:cNvSpPr txBox="1">
            <a:spLocks/>
          </p:cNvSpPr>
          <p:nvPr/>
        </p:nvSpPr>
        <p:spPr>
          <a:xfrm>
            <a:off x="170079" y="5085184"/>
            <a:ext cx="8856984" cy="14899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base">
              <a:spcAft>
                <a:spcPct val="0"/>
              </a:spcAft>
            </a:pPr>
            <a:endParaRPr lang="el-GR" sz="1900" dirty="0">
              <a:solidFill>
                <a:srgbClr val="FFFFFF"/>
              </a:solidFill>
              <a:latin typeface="Comic Sans MS" pitchFamily="66" charset="0"/>
            </a:endParaRPr>
          </a:p>
          <a:p>
            <a:pPr fontAlgn="base">
              <a:spcAft>
                <a:spcPct val="0"/>
              </a:spcAft>
            </a:pPr>
            <a:r>
              <a:rPr lang="el-GR" sz="1900" dirty="0">
                <a:solidFill>
                  <a:srgbClr val="FFFFFF">
                    <a:tint val="75000"/>
                  </a:srgbClr>
                </a:solidFill>
              </a:rPr>
              <a:t> </a:t>
            </a:r>
          </a:p>
        </p:txBody>
      </p:sp>
      <p:sp>
        <p:nvSpPr>
          <p:cNvPr id="11" name="Rectangle 10"/>
          <p:cNvSpPr/>
          <p:nvPr/>
        </p:nvSpPr>
        <p:spPr>
          <a:xfrm>
            <a:off x="107504" y="836712"/>
            <a:ext cx="8856984" cy="5693866"/>
          </a:xfrm>
          <a:prstGeom prst="rect">
            <a:avLst/>
          </a:prstGeom>
        </p:spPr>
        <p:txBody>
          <a:bodyPr wrap="square">
            <a:spAutoFit/>
          </a:bodyPr>
          <a:lstStyle/>
          <a:p>
            <a:pPr fontAlgn="base">
              <a:spcBef>
                <a:spcPct val="0"/>
              </a:spcBef>
              <a:spcAft>
                <a:spcPct val="0"/>
              </a:spcAft>
            </a:pPr>
            <a:r>
              <a:rPr lang="en-US" sz="2400" dirty="0">
                <a:solidFill>
                  <a:srgbClr val="FFFFFF"/>
                </a:solidFill>
                <a:latin typeface="Arial" pitchFamily="34" charset="0"/>
              </a:rPr>
              <a:t> </a:t>
            </a:r>
            <a:endParaRPr lang="el-GR" sz="2400" dirty="0">
              <a:solidFill>
                <a:srgbClr val="FFFFFF"/>
              </a:solidFill>
              <a:latin typeface="Arial" pitchFamily="34" charset="0"/>
            </a:endParaRPr>
          </a:p>
          <a:p>
            <a:r>
              <a:rPr lang="en-US" sz="2000" dirty="0">
                <a:latin typeface="Comic Sans MS" pitchFamily="66" charset="0"/>
              </a:rPr>
              <a:t>We correct/adjust the crude estimates of rate ratio for the effect of the confounding variable by performing stratifying analysis.  Stratification is based on the levels of the confounder (if it is a continuous variable we have to categorize it).</a:t>
            </a:r>
            <a:endParaRPr lang="el-GR" sz="2000" dirty="0">
              <a:latin typeface="Comic Sans MS" pitchFamily="66" charset="0"/>
            </a:endParaRPr>
          </a:p>
          <a:p>
            <a:r>
              <a:rPr lang="en-US" sz="2000" dirty="0">
                <a:latin typeface="Comic Sans MS" pitchFamily="66" charset="0"/>
              </a:rPr>
              <a:t> </a:t>
            </a:r>
            <a:endParaRPr lang="el-GR" sz="2000" dirty="0">
              <a:latin typeface="Comic Sans MS" pitchFamily="66" charset="0"/>
            </a:endParaRPr>
          </a:p>
          <a:p>
            <a:pPr lvl="0"/>
            <a:r>
              <a:rPr lang="en-US" sz="2000" dirty="0">
                <a:latin typeface="Comic Sans MS" pitchFamily="66" charset="0"/>
              </a:rPr>
              <a:t>We estimate the relative risks in each stratum </a:t>
            </a:r>
            <a:r>
              <a:rPr lang="en-US" sz="2000" dirty="0" smtClean="0">
                <a:latin typeface="Comic Sans MS" pitchFamily="66" charset="0"/>
              </a:rPr>
              <a:t>(this </a:t>
            </a:r>
            <a:r>
              <a:rPr lang="en-US" sz="2000" dirty="0">
                <a:latin typeface="Comic Sans MS" pitchFamily="66" charset="0"/>
              </a:rPr>
              <a:t>way the subjects are homogeneous with respect to the confounder and thus its effect on the outcome is zero). </a:t>
            </a:r>
            <a:endParaRPr lang="el-GR" sz="2000" dirty="0" smtClean="0">
              <a:latin typeface="Comic Sans MS" pitchFamily="66" charset="0"/>
            </a:endParaRPr>
          </a:p>
          <a:p>
            <a:pPr lvl="0"/>
            <a:endParaRPr lang="el-GR" sz="2000" dirty="0" smtClean="0">
              <a:latin typeface="Comic Sans MS" pitchFamily="66" charset="0"/>
            </a:endParaRPr>
          </a:p>
          <a:p>
            <a:pPr lvl="0"/>
            <a:r>
              <a:rPr lang="en-US" sz="2000" b="1" dirty="0" smtClean="0">
                <a:solidFill>
                  <a:srgbClr val="FF0000"/>
                </a:solidFill>
                <a:latin typeface="Comic Sans MS" pitchFamily="66" charset="0"/>
              </a:rPr>
              <a:t>In case they are equal but different than the overall RR</a:t>
            </a:r>
            <a:r>
              <a:rPr lang="en-US" sz="2000" dirty="0" smtClean="0">
                <a:latin typeface="Comic Sans MS" pitchFamily="66" charset="0"/>
              </a:rPr>
              <a:t>, the confounding variable is indeed a confounder and should be included in a multivariable model OR We </a:t>
            </a:r>
            <a:r>
              <a:rPr lang="en-US" sz="2000" dirty="0">
                <a:latin typeface="Comic Sans MS" pitchFamily="66" charset="0"/>
              </a:rPr>
              <a:t>combine these relative risks into one summary, combined estimator of overall relative risk which expresses the common rate ratio adjusted for any effect of the confounder.  </a:t>
            </a:r>
            <a:endParaRPr lang="el-GR" sz="2000" dirty="0" smtClean="0">
              <a:latin typeface="Comic Sans MS" pitchFamily="66" charset="0"/>
            </a:endParaRPr>
          </a:p>
          <a:p>
            <a:pPr lvl="0"/>
            <a:r>
              <a:rPr lang="en-US" sz="2000" dirty="0" smtClean="0">
                <a:latin typeface="Comic Sans MS" pitchFamily="66" charset="0"/>
              </a:rPr>
              <a:t>This </a:t>
            </a:r>
            <a:r>
              <a:rPr lang="en-US" sz="2000" dirty="0">
                <a:latin typeface="Comic Sans MS" pitchFamily="66" charset="0"/>
              </a:rPr>
              <a:t>combined estimator is based on a calculation proposed by Mantel </a:t>
            </a:r>
            <a:r>
              <a:rPr lang="en-US" sz="2000" dirty="0" err="1">
                <a:latin typeface="Comic Sans MS" pitchFamily="66" charset="0"/>
              </a:rPr>
              <a:t>Haenszel</a:t>
            </a:r>
            <a:r>
              <a:rPr lang="en-US" sz="2000" dirty="0">
                <a:latin typeface="Comic Sans MS" pitchFamily="66" charset="0"/>
              </a:rPr>
              <a:t> (1959) and is called the Mantel-</a:t>
            </a:r>
            <a:r>
              <a:rPr lang="en-US" sz="2000" dirty="0" err="1">
                <a:latin typeface="Comic Sans MS" pitchFamily="66" charset="0"/>
              </a:rPr>
              <a:t>Haenszel</a:t>
            </a:r>
            <a:r>
              <a:rPr lang="en-US" sz="2000" dirty="0">
                <a:latin typeface="Comic Sans MS" pitchFamily="66" charset="0"/>
              </a:rPr>
              <a:t> (MH) estimator. </a:t>
            </a:r>
            <a:endParaRPr lang="el-GR" sz="2000" dirty="0">
              <a:latin typeface="Comic Sans MS" pitchFamily="66" charset="0"/>
            </a:endParaRPr>
          </a:p>
          <a:p>
            <a:r>
              <a:rPr lang="en-US" sz="2000" dirty="0">
                <a:latin typeface="Comic Sans MS" pitchFamily="66" charset="0"/>
              </a:rPr>
              <a:t> </a:t>
            </a:r>
            <a:endParaRPr lang="el-GR" sz="2000" dirty="0">
              <a:solidFill>
                <a:srgbClr val="FF0000"/>
              </a:solidFill>
              <a:latin typeface="Comic Sans MS" pitchFamily="66" charset="0"/>
            </a:endParaRPr>
          </a:p>
        </p:txBody>
      </p:sp>
    </p:spTree>
    <p:extLst>
      <p:ext uri="{BB962C8B-B14F-4D97-AF65-F5344CB8AC3E}">
        <p14:creationId xmlns:p14="http://schemas.microsoft.com/office/powerpoint/2010/main" val="4472997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2088" y="260648"/>
            <a:ext cx="7668344" cy="805136"/>
          </a:xfrm>
        </p:spPr>
        <p:txBody>
          <a:bodyPr>
            <a:noAutofit/>
          </a:bodyPr>
          <a:lstStyle/>
          <a:p>
            <a:r>
              <a:rPr lang="en-US" dirty="0" smtClean="0"/>
              <a:t>Stratification: adjusting for   confounders (cont.)  </a:t>
            </a:r>
            <a:endParaRPr lang="el-GR" dirty="0"/>
          </a:p>
        </p:txBody>
      </p:sp>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base">
              <a:spcAft>
                <a:spcPct val="0"/>
              </a:spcAft>
            </a:pPr>
            <a:endParaRPr lang="el-GR" b="1" dirty="0">
              <a:solidFill>
                <a:srgbClr val="FFFFFF"/>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base">
              <a:spcAft>
                <a:spcPct val="0"/>
              </a:spcAft>
            </a:pPr>
            <a:endParaRPr lang="el-GR" sz="2000" dirty="0">
              <a:solidFill>
                <a:srgbClr val="FFFFFF">
                  <a:tint val="75000"/>
                </a:srgbClr>
              </a:solidFill>
            </a:endParaRPr>
          </a:p>
          <a:p>
            <a:pPr fontAlgn="base">
              <a:spcAft>
                <a:spcPct val="0"/>
              </a:spcAft>
            </a:pPr>
            <a:endParaRPr lang="el-GR" sz="2000" dirty="0">
              <a:solidFill>
                <a:srgbClr val="FFFFFF">
                  <a:tint val="75000"/>
                </a:srgbClr>
              </a:solidFill>
            </a:endParaRPr>
          </a:p>
          <a:p>
            <a:pPr fontAlgn="base">
              <a:spcAft>
                <a:spcPct val="0"/>
              </a:spcAft>
            </a:pPr>
            <a:endParaRPr lang="el-GR" sz="2000" dirty="0" smtClean="0">
              <a:solidFill>
                <a:srgbClr val="FFFFFF">
                  <a:tint val="75000"/>
                </a:srgbClr>
              </a:solidFill>
            </a:endParaRPr>
          </a:p>
          <a:p>
            <a:pPr fontAlgn="base">
              <a:spcAft>
                <a:spcPct val="0"/>
              </a:spcAft>
            </a:pPr>
            <a:endParaRPr lang="el-GR" sz="2000" dirty="0">
              <a:solidFill>
                <a:srgbClr val="FFFFFF">
                  <a:tint val="75000"/>
                </a:srgbClr>
              </a:solidFill>
            </a:endParaRPr>
          </a:p>
          <a:p>
            <a:pPr fontAlgn="base">
              <a:spcAft>
                <a:spcPct val="0"/>
              </a:spcAft>
            </a:pPr>
            <a:r>
              <a:rPr lang="el-GR" sz="1900" dirty="0">
                <a:solidFill>
                  <a:srgbClr val="FFFFFF">
                    <a:tint val="75000"/>
                  </a:srgbClr>
                </a:solidFill>
              </a:rPr>
              <a:t> </a:t>
            </a:r>
          </a:p>
        </p:txBody>
      </p:sp>
      <p:sp>
        <p:nvSpPr>
          <p:cNvPr id="7" name="Subtitle 2"/>
          <p:cNvSpPr txBox="1">
            <a:spLocks/>
          </p:cNvSpPr>
          <p:nvPr/>
        </p:nvSpPr>
        <p:spPr>
          <a:xfrm>
            <a:off x="170079" y="5085184"/>
            <a:ext cx="8856984" cy="14899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base">
              <a:spcAft>
                <a:spcPct val="0"/>
              </a:spcAft>
            </a:pPr>
            <a:endParaRPr lang="el-GR" sz="1900" dirty="0">
              <a:solidFill>
                <a:srgbClr val="FFFFFF"/>
              </a:solidFill>
              <a:latin typeface="Comic Sans MS" pitchFamily="66" charset="0"/>
            </a:endParaRPr>
          </a:p>
          <a:p>
            <a:pPr fontAlgn="base">
              <a:spcAft>
                <a:spcPct val="0"/>
              </a:spcAft>
            </a:pPr>
            <a:r>
              <a:rPr lang="el-GR" sz="1900" dirty="0">
                <a:solidFill>
                  <a:srgbClr val="FFFFFF">
                    <a:tint val="75000"/>
                  </a:srgbClr>
                </a:solidFill>
              </a:rPr>
              <a:t> </a:t>
            </a:r>
          </a:p>
        </p:txBody>
      </p:sp>
      <p:sp>
        <p:nvSpPr>
          <p:cNvPr id="11" name="Rectangle 10"/>
          <p:cNvSpPr/>
          <p:nvPr/>
        </p:nvSpPr>
        <p:spPr>
          <a:xfrm>
            <a:off x="107504" y="836712"/>
            <a:ext cx="8856984" cy="3539430"/>
          </a:xfrm>
          <a:prstGeom prst="rect">
            <a:avLst/>
          </a:prstGeom>
        </p:spPr>
        <p:txBody>
          <a:bodyPr wrap="square">
            <a:spAutoFit/>
          </a:bodyPr>
          <a:lstStyle/>
          <a:p>
            <a:pPr fontAlgn="base">
              <a:spcBef>
                <a:spcPct val="0"/>
              </a:spcBef>
              <a:spcAft>
                <a:spcPct val="0"/>
              </a:spcAft>
            </a:pPr>
            <a:r>
              <a:rPr lang="en-US" sz="2400" dirty="0">
                <a:solidFill>
                  <a:srgbClr val="FFFFFF"/>
                </a:solidFill>
                <a:latin typeface="Arial" pitchFamily="34" charset="0"/>
              </a:rPr>
              <a:t> </a:t>
            </a:r>
            <a:endParaRPr lang="el-GR" sz="2400" dirty="0">
              <a:solidFill>
                <a:srgbClr val="FFFFFF"/>
              </a:solidFill>
              <a:latin typeface="Arial" pitchFamily="34" charset="0"/>
            </a:endParaRPr>
          </a:p>
          <a:p>
            <a:r>
              <a:rPr lang="en-US" sz="2000" dirty="0">
                <a:latin typeface="Comic Sans MS" pitchFamily="66" charset="0"/>
              </a:rPr>
              <a:t> </a:t>
            </a:r>
            <a:endParaRPr lang="el-GR" sz="2000" dirty="0">
              <a:latin typeface="Comic Sans MS" pitchFamily="66" charset="0"/>
            </a:endParaRPr>
          </a:p>
          <a:p>
            <a:r>
              <a:rPr lang="en-US" sz="2000" dirty="0" smtClean="0">
                <a:latin typeface="Comic Sans MS" pitchFamily="66" charset="0"/>
              </a:rPr>
              <a:t>BUT: </a:t>
            </a:r>
            <a:r>
              <a:rPr lang="en-US" sz="2000" dirty="0" smtClean="0">
                <a:solidFill>
                  <a:srgbClr val="FF0000"/>
                </a:solidFill>
                <a:latin typeface="Comic Sans MS" pitchFamily="66" charset="0"/>
              </a:rPr>
              <a:t>The </a:t>
            </a:r>
            <a:r>
              <a:rPr lang="en-US" sz="2000" dirty="0">
                <a:solidFill>
                  <a:srgbClr val="FF0000"/>
                </a:solidFill>
                <a:latin typeface="Comic Sans MS" pitchFamily="66" charset="0"/>
              </a:rPr>
              <a:t>Mantel </a:t>
            </a:r>
            <a:r>
              <a:rPr lang="en-US" sz="2000" dirty="0" err="1">
                <a:solidFill>
                  <a:srgbClr val="FF0000"/>
                </a:solidFill>
                <a:latin typeface="Comic Sans MS" pitchFamily="66" charset="0"/>
              </a:rPr>
              <a:t>Haenszel</a:t>
            </a:r>
            <a:r>
              <a:rPr lang="en-US" sz="2000" dirty="0">
                <a:solidFill>
                  <a:srgbClr val="FF0000"/>
                </a:solidFill>
                <a:latin typeface="Comic Sans MS" pitchFamily="66" charset="0"/>
              </a:rPr>
              <a:t> estimator is valid when the true relative risk is not different across levels of the confounding variable. It is only then that a combined estimator can be computed. </a:t>
            </a:r>
            <a:r>
              <a:rPr lang="en-US" sz="2000" dirty="0">
                <a:latin typeface="Comic Sans MS" pitchFamily="66" charset="0"/>
              </a:rPr>
              <a:t> </a:t>
            </a:r>
            <a:r>
              <a:rPr lang="en-US" sz="2000" dirty="0">
                <a:solidFill>
                  <a:srgbClr val="FF0000"/>
                </a:solidFill>
                <a:latin typeface="Comic Sans MS" pitchFamily="66" charset="0"/>
              </a:rPr>
              <a:t>We have to check this hypothesis </a:t>
            </a:r>
            <a:r>
              <a:rPr lang="en-US" sz="2000" dirty="0" smtClean="0">
                <a:solidFill>
                  <a:srgbClr val="FF0000"/>
                </a:solidFill>
                <a:latin typeface="Comic Sans MS" pitchFamily="66" charset="0"/>
              </a:rPr>
              <a:t>first</a:t>
            </a:r>
          </a:p>
          <a:p>
            <a:r>
              <a:rPr lang="en-US" sz="2000" dirty="0" smtClean="0">
                <a:solidFill>
                  <a:srgbClr val="FF0000"/>
                </a:solidFill>
                <a:latin typeface="Comic Sans MS" pitchFamily="66" charset="0"/>
              </a:rPr>
              <a:t>ELSE: INTERACTION!</a:t>
            </a:r>
          </a:p>
          <a:p>
            <a:endParaRPr lang="en-US" sz="2000" dirty="0">
              <a:solidFill>
                <a:srgbClr val="FF0000"/>
              </a:solidFill>
              <a:latin typeface="Comic Sans MS" pitchFamily="66" charset="0"/>
            </a:endParaRPr>
          </a:p>
          <a:p>
            <a:r>
              <a:rPr lang="en-US" sz="2000" dirty="0">
                <a:solidFill>
                  <a:srgbClr val="FF0000"/>
                </a:solidFill>
                <a:latin typeface="Comic Sans MS" pitchFamily="66" charset="0"/>
              </a:rPr>
              <a:t>*** The Mantel </a:t>
            </a:r>
            <a:r>
              <a:rPr lang="en-US" sz="2000" dirty="0" err="1">
                <a:solidFill>
                  <a:srgbClr val="FF0000"/>
                </a:solidFill>
                <a:latin typeface="Comic Sans MS" pitchFamily="66" charset="0"/>
              </a:rPr>
              <a:t>Haenszel</a:t>
            </a:r>
            <a:r>
              <a:rPr lang="en-US" sz="2000" dirty="0">
                <a:solidFill>
                  <a:srgbClr val="FF0000"/>
                </a:solidFill>
                <a:latin typeface="Comic Sans MS" pitchFamily="66" charset="0"/>
              </a:rPr>
              <a:t> estimator </a:t>
            </a:r>
            <a:r>
              <a:rPr lang="en-US" sz="2000" dirty="0" smtClean="0">
                <a:solidFill>
                  <a:srgbClr val="FF0000"/>
                </a:solidFill>
                <a:latin typeface="Comic Sans MS" pitchFamily="66" charset="0"/>
              </a:rPr>
              <a:t>corresponds to an adjusted relative measure of disease occurrence (i.e. a rate ratio or an odds ratio from an adjusted- bivariate in this case- model).</a:t>
            </a:r>
            <a:endParaRPr lang="el-GR" sz="2000" dirty="0">
              <a:solidFill>
                <a:srgbClr val="FF0000"/>
              </a:solidFill>
              <a:latin typeface="Comic Sans MS" pitchFamily="66" charset="0"/>
            </a:endParaRPr>
          </a:p>
        </p:txBody>
      </p:sp>
    </p:spTree>
    <p:extLst>
      <p:ext uri="{BB962C8B-B14F-4D97-AF65-F5344CB8AC3E}">
        <p14:creationId xmlns:p14="http://schemas.microsoft.com/office/powerpoint/2010/main" val="30909796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p:cNvSpPr>
            <a:spLocks noChangeArrowheads="1"/>
          </p:cNvSpPr>
          <p:nvPr/>
        </p:nvSpPr>
        <p:spPr bwMode="auto">
          <a:xfrm>
            <a:off x="1879822" y="2057400"/>
            <a:ext cx="5430616" cy="1981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2227" name="Rectangle 1027"/>
          <p:cNvSpPr>
            <a:spLocks noChangeArrowheads="1"/>
          </p:cNvSpPr>
          <p:nvPr/>
        </p:nvSpPr>
        <p:spPr bwMode="auto">
          <a:xfrm>
            <a:off x="2508250" y="2224088"/>
            <a:ext cx="22812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2228" name="Rectangle 1028"/>
          <p:cNvSpPr>
            <a:spLocks noChangeArrowheads="1"/>
          </p:cNvSpPr>
          <p:nvPr/>
        </p:nvSpPr>
        <p:spPr bwMode="auto">
          <a:xfrm>
            <a:off x="1879822" y="2262188"/>
            <a:ext cx="17600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Παχυσαρκία</a:t>
            </a:r>
            <a:r>
              <a:rPr lang="en-GB" sz="2400" dirty="0" smtClean="0">
                <a:solidFill>
                  <a:srgbClr val="000099"/>
                </a:solidFill>
                <a:latin typeface="Arial" pitchFamily="34" charset="0"/>
              </a:rPr>
              <a:t> </a:t>
            </a:r>
            <a:endParaRPr lang="en-GB" sz="2400" dirty="0">
              <a:solidFill>
                <a:srgbClr val="FFFFFF"/>
              </a:solidFill>
            </a:endParaRPr>
          </a:p>
        </p:txBody>
      </p:sp>
      <p:sp>
        <p:nvSpPr>
          <p:cNvPr id="52229" name="Rectangle 1029"/>
          <p:cNvSpPr>
            <a:spLocks noChangeArrowheads="1"/>
          </p:cNvSpPr>
          <p:nvPr/>
        </p:nvSpPr>
        <p:spPr bwMode="auto">
          <a:xfrm>
            <a:off x="4675188" y="2224088"/>
            <a:ext cx="20907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endParaRPr lang="en-US" sz="2400" dirty="0">
              <a:solidFill>
                <a:srgbClr val="FFCC66"/>
              </a:solidFill>
            </a:endParaRPr>
          </a:p>
        </p:txBody>
      </p:sp>
      <p:sp>
        <p:nvSpPr>
          <p:cNvPr id="52230" name="Rectangle 1030"/>
          <p:cNvSpPr>
            <a:spLocks noChangeArrowheads="1"/>
          </p:cNvSpPr>
          <p:nvPr/>
        </p:nvSpPr>
        <p:spPr bwMode="auto">
          <a:xfrm>
            <a:off x="4419600" y="2262188"/>
            <a:ext cx="28908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eaLnBrk="0" fontAlgn="base" hangingPunct="0">
              <a:spcBef>
                <a:spcPct val="0"/>
              </a:spcBef>
              <a:spcAft>
                <a:spcPct val="0"/>
              </a:spcAft>
            </a:pPr>
            <a:r>
              <a:rPr lang="el-GR" sz="2400" dirty="0" smtClean="0">
                <a:solidFill>
                  <a:srgbClr val="000099"/>
                </a:solidFill>
                <a:latin typeface="Arial" pitchFamily="34" charset="0"/>
              </a:rPr>
              <a:t>Μαστίτιδα</a:t>
            </a:r>
            <a:endParaRPr lang="en-GB" sz="2400" dirty="0">
              <a:solidFill>
                <a:srgbClr val="000099"/>
              </a:solidFill>
            </a:endParaRPr>
          </a:p>
        </p:txBody>
      </p:sp>
      <p:sp>
        <p:nvSpPr>
          <p:cNvPr id="52231" name="Rectangle 1031"/>
          <p:cNvSpPr>
            <a:spLocks noChangeArrowheads="1"/>
          </p:cNvSpPr>
          <p:nvPr/>
        </p:nvSpPr>
        <p:spPr bwMode="auto">
          <a:xfrm>
            <a:off x="3724275" y="3411538"/>
            <a:ext cx="2128838"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2232" name="Rectangle 1032"/>
          <p:cNvSpPr>
            <a:spLocks noChangeArrowheads="1"/>
          </p:cNvSpPr>
          <p:nvPr/>
        </p:nvSpPr>
        <p:spPr bwMode="auto">
          <a:xfrm>
            <a:off x="3352800" y="3521075"/>
            <a:ext cx="2590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eaLnBrk="0" fontAlgn="base" hangingPunct="0">
              <a:spcBef>
                <a:spcPct val="0"/>
              </a:spcBef>
              <a:spcAft>
                <a:spcPct val="0"/>
              </a:spcAft>
            </a:pPr>
            <a:r>
              <a:rPr lang="el-GR" sz="2400" dirty="0" smtClean="0">
                <a:solidFill>
                  <a:srgbClr val="000099"/>
                </a:solidFill>
                <a:latin typeface="Arial" pitchFamily="34" charset="0"/>
              </a:rPr>
              <a:t>Ηλικία</a:t>
            </a:r>
            <a:endParaRPr lang="en-GB" sz="2400" dirty="0">
              <a:solidFill>
                <a:srgbClr val="FFCC66"/>
              </a:solidFill>
            </a:endParaRPr>
          </a:p>
        </p:txBody>
      </p:sp>
      <p:sp>
        <p:nvSpPr>
          <p:cNvPr id="52233" name="Line 1033"/>
          <p:cNvSpPr>
            <a:spLocks noChangeShapeType="1"/>
          </p:cNvSpPr>
          <p:nvPr/>
        </p:nvSpPr>
        <p:spPr bwMode="auto">
          <a:xfrm flipV="1">
            <a:off x="4789488" y="2760663"/>
            <a:ext cx="1587" cy="268287"/>
          </a:xfrm>
          <a:prstGeom prst="line">
            <a:avLst/>
          </a:prstGeom>
          <a:noFill/>
          <a:ln w="38100">
            <a:solidFill>
              <a:srgbClr val="FFFF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2234" name="Freeform 1034"/>
          <p:cNvSpPr>
            <a:spLocks/>
          </p:cNvSpPr>
          <p:nvPr/>
        </p:nvSpPr>
        <p:spPr bwMode="auto">
          <a:xfrm>
            <a:off x="4675188" y="2608263"/>
            <a:ext cx="228600" cy="228600"/>
          </a:xfrm>
          <a:custGeom>
            <a:avLst/>
            <a:gdLst>
              <a:gd name="T0" fmla="*/ 0 w 144"/>
              <a:gd name="T1" fmla="*/ 228600 h 144"/>
              <a:gd name="T2" fmla="*/ 114300 w 144"/>
              <a:gd name="T3" fmla="*/ 0 h 144"/>
              <a:gd name="T4" fmla="*/ 228600 w 144"/>
              <a:gd name="T5" fmla="*/ 228600 h 144"/>
              <a:gd name="T6" fmla="*/ 114300 w 144"/>
              <a:gd name="T7" fmla="*/ 152400 h 144"/>
              <a:gd name="T8" fmla="*/ 0 w 144"/>
              <a:gd name="T9" fmla="*/ 228600 h 1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 h="144">
                <a:moveTo>
                  <a:pt x="0" y="144"/>
                </a:moveTo>
                <a:lnTo>
                  <a:pt x="72" y="0"/>
                </a:lnTo>
                <a:lnTo>
                  <a:pt x="144" y="144"/>
                </a:lnTo>
                <a:lnTo>
                  <a:pt x="72" y="96"/>
                </a:lnTo>
                <a:lnTo>
                  <a:pt x="0" y="1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2236" name="Line 1036"/>
          <p:cNvSpPr>
            <a:spLocks noChangeShapeType="1"/>
          </p:cNvSpPr>
          <p:nvPr/>
        </p:nvSpPr>
        <p:spPr bwMode="auto">
          <a:xfrm flipV="1">
            <a:off x="3657600" y="2420938"/>
            <a:ext cx="1851025" cy="17462"/>
          </a:xfrm>
          <a:prstGeom prst="line">
            <a:avLst/>
          </a:prstGeom>
          <a:noFill/>
          <a:ln w="57150">
            <a:solidFill>
              <a:srgbClr val="00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52237" name="Rectangle 1037"/>
          <p:cNvSpPr>
            <a:spLocks noChangeArrowheads="1"/>
          </p:cNvSpPr>
          <p:nvPr/>
        </p:nvSpPr>
        <p:spPr bwMode="auto">
          <a:xfrm>
            <a:off x="1828800" y="1905000"/>
            <a:ext cx="5562600" cy="2209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114702" name="Text Box 1038"/>
          <p:cNvSpPr txBox="1">
            <a:spLocks noChangeArrowheads="1"/>
          </p:cNvSpPr>
          <p:nvPr/>
        </p:nvSpPr>
        <p:spPr bwMode="auto">
          <a:xfrm>
            <a:off x="1478707" y="404664"/>
            <a:ext cx="662473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b="1" cap="small" dirty="0">
                <a:solidFill>
                  <a:schemeClr val="tx2"/>
                </a:solidFill>
                <a:latin typeface="+mj-lt"/>
                <a:ea typeface="+mj-ea"/>
                <a:cs typeface="+mj-cs"/>
              </a:rPr>
              <a:t>ΣΥΓΧΥΤΙΚΟΙ ΠΑΡΑΓΟΝΤΕΣ (</a:t>
            </a:r>
            <a:r>
              <a:rPr lang="el-GR" sz="3000" b="1" cap="small" dirty="0" smtClean="0">
                <a:solidFill>
                  <a:schemeClr val="tx2"/>
                </a:solidFill>
                <a:latin typeface="+mj-lt"/>
                <a:ea typeface="+mj-ea"/>
                <a:cs typeface="+mj-cs"/>
              </a:rPr>
              <a:t>ΠαρΑδειγμα 6).</a:t>
            </a:r>
            <a:endParaRPr lang="en-GB" sz="3000" b="1" cap="small" dirty="0">
              <a:solidFill>
                <a:schemeClr val="tx2"/>
              </a:solidFill>
              <a:latin typeface="+mj-lt"/>
              <a:ea typeface="+mj-ea"/>
              <a:cs typeface="+mj-cs"/>
            </a:endParaRPr>
          </a:p>
        </p:txBody>
      </p:sp>
      <p:sp>
        <p:nvSpPr>
          <p:cNvPr id="52239" name="Line 1039"/>
          <p:cNvSpPr>
            <a:spLocks noChangeShapeType="1"/>
          </p:cNvSpPr>
          <p:nvPr/>
        </p:nvSpPr>
        <p:spPr bwMode="auto">
          <a:xfrm rot="20866080" flipV="1">
            <a:off x="5372100" y="2854325"/>
            <a:ext cx="720725" cy="574675"/>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2240" name="Text Box 1040"/>
          <p:cNvSpPr txBox="1">
            <a:spLocks noChangeArrowheads="1"/>
          </p:cNvSpPr>
          <p:nvPr/>
        </p:nvSpPr>
        <p:spPr bwMode="auto">
          <a:xfrm>
            <a:off x="611560" y="4437063"/>
            <a:ext cx="784887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fontAlgn="base" hangingPunct="1">
              <a:spcBef>
                <a:spcPct val="50000"/>
              </a:spcBef>
              <a:spcAft>
                <a:spcPct val="0"/>
              </a:spcAft>
            </a:pPr>
            <a:r>
              <a:rPr lang="el-GR" sz="2400" dirty="0" smtClean="0">
                <a:solidFill>
                  <a:srgbClr val="FFFFFF"/>
                </a:solidFill>
              </a:rPr>
              <a:t>Οι πιο </a:t>
            </a:r>
            <a:r>
              <a:rPr lang="el-GR" sz="2400" dirty="0" smtClean="0"/>
              <a:t>ηλικιωμένες είναι βαρύτερες</a:t>
            </a:r>
            <a:r>
              <a:rPr lang="en-GB" sz="2400" dirty="0" smtClean="0"/>
              <a:t>.</a:t>
            </a:r>
            <a:r>
              <a:rPr lang="el-GR" sz="2400" dirty="0" smtClean="0"/>
              <a:t>  Επίσης η αύξηση της ηλικίας αυξάνει τον κίνδυνο εμφάνισης μαστίτιδας.</a:t>
            </a:r>
            <a:r>
              <a:rPr lang="en-GB" sz="2400" dirty="0" smtClean="0"/>
              <a:t> </a:t>
            </a:r>
            <a:endParaRPr lang="en-GB" sz="2400" dirty="0"/>
          </a:p>
        </p:txBody>
      </p:sp>
      <p:sp>
        <p:nvSpPr>
          <p:cNvPr id="17" name="Line 1039"/>
          <p:cNvSpPr>
            <a:spLocks noChangeShapeType="1"/>
          </p:cNvSpPr>
          <p:nvPr/>
        </p:nvSpPr>
        <p:spPr bwMode="auto">
          <a:xfrm rot="20866080" flipH="1" flipV="1">
            <a:off x="3306478" y="2671828"/>
            <a:ext cx="557471" cy="896230"/>
          </a:xfrm>
          <a:prstGeom prst="line">
            <a:avLst/>
          </a:prstGeom>
          <a:noFill/>
          <a:ln w="57150">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Tree>
    <p:extLst>
      <p:ext uri="{BB962C8B-B14F-4D97-AF65-F5344CB8AC3E}">
        <p14:creationId xmlns:p14="http://schemas.microsoft.com/office/powerpoint/2010/main" val="6438246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26" name="Text Box 14"/>
          <p:cNvSpPr txBox="1">
            <a:spLocks noChangeArrowheads="1"/>
          </p:cNvSpPr>
          <p:nvPr/>
        </p:nvSpPr>
        <p:spPr bwMode="auto">
          <a:xfrm>
            <a:off x="1547664" y="116632"/>
            <a:ext cx="509643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b="1" cap="small" dirty="0" smtClean="0">
                <a:solidFill>
                  <a:schemeClr val="tx2"/>
                </a:solidFill>
                <a:latin typeface="+mj-lt"/>
                <a:ea typeface="+mj-ea"/>
                <a:cs typeface="+mj-cs"/>
              </a:rPr>
              <a:t>Αναλυση δεδομενων (Ι)</a:t>
            </a:r>
            <a:endParaRPr lang="en-GB" sz="3000" b="1" cap="small" dirty="0">
              <a:solidFill>
                <a:schemeClr val="tx2"/>
              </a:solidFill>
              <a:latin typeface="+mj-lt"/>
              <a:ea typeface="+mj-ea"/>
              <a:cs typeface="+mj-cs"/>
            </a:endParaRPr>
          </a:p>
        </p:txBody>
      </p:sp>
      <p:sp>
        <p:nvSpPr>
          <p:cNvPr id="6" name="Text Box 14"/>
          <p:cNvSpPr txBox="1">
            <a:spLocks noChangeArrowheads="1"/>
          </p:cNvSpPr>
          <p:nvPr/>
        </p:nvSpPr>
        <p:spPr bwMode="auto">
          <a:xfrm>
            <a:off x="0" y="5942122"/>
            <a:ext cx="880470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defRPr/>
            </a:pPr>
            <a:r>
              <a:rPr lang="el-GR" sz="2400" b="1" dirty="0" smtClean="0">
                <a:latin typeface="Arial" pitchFamily="34" charset="0"/>
              </a:rPr>
              <a:t>Η ηλικία είναι συγχυτικός παράγοντας και μάλιστα ευθύνεται πλήρως για την παρατηρούμενη σχέση</a:t>
            </a:r>
            <a:endParaRPr lang="en-GB" sz="2400" b="1"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455491302"/>
              </p:ext>
            </p:extLst>
          </p:nvPr>
        </p:nvGraphicFramePr>
        <p:xfrm>
          <a:off x="-14860" y="836712"/>
          <a:ext cx="7755212" cy="1163320"/>
        </p:xfrm>
        <a:graphic>
          <a:graphicData uri="http://schemas.openxmlformats.org/drawingml/2006/table">
            <a:tbl>
              <a:tblPr firstRow="1" bandRow="1">
                <a:tableStyleId>{5C22544A-7EE6-4342-B048-85BDC9FD1C3A}</a:tableStyleId>
              </a:tblPr>
              <a:tblGrid>
                <a:gridCol w="2304098">
                  <a:extLst>
                    <a:ext uri="{9D8B030D-6E8A-4147-A177-3AD203B41FA5}">
                      <a16:colId xmlns:a16="http://schemas.microsoft.com/office/drawing/2014/main" val="20000"/>
                    </a:ext>
                  </a:extLst>
                </a:gridCol>
                <a:gridCol w="2040074">
                  <a:extLst>
                    <a:ext uri="{9D8B030D-6E8A-4147-A177-3AD203B41FA5}">
                      <a16:colId xmlns:a16="http://schemas.microsoft.com/office/drawing/2014/main" val="20001"/>
                    </a:ext>
                  </a:extLst>
                </a:gridCol>
                <a:gridCol w="2027459">
                  <a:extLst>
                    <a:ext uri="{9D8B030D-6E8A-4147-A177-3AD203B41FA5}">
                      <a16:colId xmlns:a16="http://schemas.microsoft.com/office/drawing/2014/main" val="20002"/>
                    </a:ext>
                  </a:extLst>
                </a:gridCol>
                <a:gridCol w="1383581">
                  <a:extLst>
                    <a:ext uri="{9D8B030D-6E8A-4147-A177-3AD203B41FA5}">
                      <a16:colId xmlns:a16="http://schemas.microsoft.com/office/drawing/2014/main" val="20003"/>
                    </a:ext>
                  </a:extLst>
                </a:gridCol>
              </a:tblGrid>
              <a:tr h="370840">
                <a:tc>
                  <a:txBody>
                    <a:bodyPr/>
                    <a:lstStyle/>
                    <a:p>
                      <a:endParaRPr lang="el-GR" dirty="0">
                        <a:solidFill>
                          <a:schemeClr val="tx1"/>
                        </a:solidFill>
                      </a:endParaRPr>
                    </a:p>
                  </a:txBody>
                  <a:tcPr>
                    <a:noFill/>
                  </a:tcPr>
                </a:tc>
                <a:tc>
                  <a:txBody>
                    <a:bodyPr/>
                    <a:lstStyle/>
                    <a:p>
                      <a:r>
                        <a:rPr lang="el-GR" dirty="0" smtClean="0">
                          <a:solidFill>
                            <a:schemeClr val="tx1"/>
                          </a:solidFill>
                        </a:rPr>
                        <a:t>Μαστίτιδα=ναι</a:t>
                      </a:r>
                      <a:endParaRPr lang="el-GR" dirty="0">
                        <a:solidFill>
                          <a:schemeClr val="tx1"/>
                        </a:solidFill>
                      </a:endParaRPr>
                    </a:p>
                  </a:txBody>
                  <a:tcPr>
                    <a:noFill/>
                  </a:tcPr>
                </a:tc>
                <a:tc>
                  <a:txBody>
                    <a:bodyPr/>
                    <a:lstStyle/>
                    <a:p>
                      <a:r>
                        <a:rPr lang="el-GR" dirty="0" smtClean="0">
                          <a:solidFill>
                            <a:schemeClr val="tx1"/>
                          </a:solidFill>
                        </a:rPr>
                        <a:t>Μαστίτιδα=όχι</a:t>
                      </a:r>
                      <a:endParaRPr lang="el-GR" dirty="0">
                        <a:solidFill>
                          <a:schemeClr val="tx1"/>
                        </a:solidFill>
                      </a:endParaRPr>
                    </a:p>
                  </a:txBody>
                  <a:tcPr>
                    <a:noFill/>
                  </a:tcPr>
                </a:tc>
                <a:tc>
                  <a:txBody>
                    <a:bodyPr/>
                    <a:lstStyle/>
                    <a:p>
                      <a:r>
                        <a:rPr lang="el-GR" dirty="0" smtClean="0">
                          <a:solidFill>
                            <a:schemeClr val="tx1"/>
                          </a:solidFill>
                        </a:rPr>
                        <a:t>Επίπτωση</a:t>
                      </a:r>
                      <a:endParaRPr lang="el-GR" dirty="0">
                        <a:solidFill>
                          <a:schemeClr val="tx1"/>
                        </a:solidFill>
                      </a:endParaRPr>
                    </a:p>
                  </a:txBody>
                  <a:tcPr>
                    <a:noFill/>
                  </a:tcPr>
                </a:tc>
                <a:extLst>
                  <a:ext uri="{0D108BD9-81ED-4DB2-BD59-A6C34878D82A}">
                    <a16:rowId xmlns:a16="http://schemas.microsoft.com/office/drawing/2014/main" val="10000"/>
                  </a:ext>
                </a:extLst>
              </a:tr>
              <a:tr h="370840">
                <a:tc>
                  <a:txBody>
                    <a:bodyPr/>
                    <a:lstStyle/>
                    <a:p>
                      <a:r>
                        <a:rPr lang="el-GR" dirty="0" smtClean="0">
                          <a:solidFill>
                            <a:schemeClr val="tx1"/>
                          </a:solidFill>
                        </a:rPr>
                        <a:t>Παχύσαρκες</a:t>
                      </a:r>
                      <a:endParaRPr lang="el-GR" dirty="0">
                        <a:solidFill>
                          <a:schemeClr val="tx1"/>
                        </a:solidFill>
                      </a:endParaRPr>
                    </a:p>
                  </a:txBody>
                  <a:tcPr>
                    <a:noFill/>
                  </a:tcPr>
                </a:tc>
                <a:tc>
                  <a:txBody>
                    <a:bodyPr/>
                    <a:lstStyle/>
                    <a:p>
                      <a:pPr algn="ctr"/>
                      <a:r>
                        <a:rPr lang="el-GR" sz="2000" b="1" dirty="0" smtClean="0">
                          <a:solidFill>
                            <a:schemeClr val="tx1"/>
                          </a:solidFill>
                        </a:rPr>
                        <a:t>50</a:t>
                      </a:r>
                      <a:endParaRPr lang="el-GR" sz="2000" b="1" dirty="0">
                        <a:solidFill>
                          <a:schemeClr val="tx1"/>
                        </a:solidFill>
                      </a:endParaRPr>
                    </a:p>
                  </a:txBody>
                  <a:tcPr>
                    <a:noFill/>
                  </a:tcPr>
                </a:tc>
                <a:tc>
                  <a:txBody>
                    <a:bodyPr/>
                    <a:lstStyle/>
                    <a:p>
                      <a:pPr algn="ctr"/>
                      <a:r>
                        <a:rPr lang="el-GR" sz="2000" b="1" dirty="0" smtClean="0">
                          <a:solidFill>
                            <a:schemeClr val="tx1"/>
                          </a:solidFill>
                        </a:rPr>
                        <a:t>150</a:t>
                      </a:r>
                      <a:endParaRPr lang="el-GR" sz="2000" b="1" dirty="0">
                        <a:solidFill>
                          <a:schemeClr val="tx1"/>
                        </a:solidFill>
                      </a:endParaRPr>
                    </a:p>
                  </a:txBody>
                  <a:tcPr>
                    <a:noFill/>
                  </a:tcPr>
                </a:tc>
                <a:tc>
                  <a:txBody>
                    <a:bodyPr/>
                    <a:lstStyle/>
                    <a:p>
                      <a:pPr algn="ctr"/>
                      <a:r>
                        <a:rPr lang="el-GR" sz="2000" b="1" dirty="0" smtClean="0">
                          <a:solidFill>
                            <a:schemeClr val="tx1"/>
                          </a:solidFill>
                        </a:rPr>
                        <a:t>0.</a:t>
                      </a:r>
                      <a:r>
                        <a:rPr lang="en-US" sz="2000" b="1" dirty="0" smtClean="0">
                          <a:solidFill>
                            <a:schemeClr val="tx1"/>
                          </a:solidFill>
                        </a:rPr>
                        <a:t>25</a:t>
                      </a:r>
                      <a:endParaRPr lang="el-GR" sz="2000" b="1" dirty="0">
                        <a:solidFill>
                          <a:schemeClr val="tx1"/>
                        </a:solidFill>
                      </a:endParaRPr>
                    </a:p>
                  </a:txBody>
                  <a:tcPr>
                    <a:noFill/>
                  </a:tcPr>
                </a:tc>
                <a:extLst>
                  <a:ext uri="{0D108BD9-81ED-4DB2-BD59-A6C34878D82A}">
                    <a16:rowId xmlns:a16="http://schemas.microsoft.com/office/drawing/2014/main" val="10001"/>
                  </a:ext>
                </a:extLst>
              </a:tr>
              <a:tr h="370840">
                <a:tc>
                  <a:txBody>
                    <a:bodyPr/>
                    <a:lstStyle/>
                    <a:p>
                      <a:r>
                        <a:rPr lang="el-GR" dirty="0" smtClean="0">
                          <a:solidFill>
                            <a:schemeClr val="tx1"/>
                          </a:solidFill>
                        </a:rPr>
                        <a:t>Κανονικού βάρους</a:t>
                      </a:r>
                      <a:endParaRPr lang="el-GR" dirty="0">
                        <a:solidFill>
                          <a:schemeClr val="tx1"/>
                        </a:solidFill>
                      </a:endParaRPr>
                    </a:p>
                  </a:txBody>
                  <a:tcPr>
                    <a:noFill/>
                  </a:tcPr>
                </a:tc>
                <a:tc>
                  <a:txBody>
                    <a:bodyPr/>
                    <a:lstStyle/>
                    <a:p>
                      <a:pPr algn="ctr"/>
                      <a:r>
                        <a:rPr lang="el-GR" sz="2000" b="1" dirty="0" smtClean="0">
                          <a:solidFill>
                            <a:schemeClr val="tx1"/>
                          </a:solidFill>
                        </a:rPr>
                        <a:t>30</a:t>
                      </a:r>
                      <a:endParaRPr lang="el-GR" sz="2000" b="1" dirty="0">
                        <a:solidFill>
                          <a:schemeClr val="tx1"/>
                        </a:solidFill>
                      </a:endParaRPr>
                    </a:p>
                  </a:txBody>
                  <a:tcPr>
                    <a:noFill/>
                  </a:tcPr>
                </a:tc>
                <a:tc>
                  <a:txBody>
                    <a:bodyPr/>
                    <a:lstStyle/>
                    <a:p>
                      <a:pPr algn="ctr"/>
                      <a:r>
                        <a:rPr lang="el-GR" sz="2000" b="1" dirty="0" smtClean="0">
                          <a:solidFill>
                            <a:schemeClr val="tx1"/>
                          </a:solidFill>
                        </a:rPr>
                        <a:t>170</a:t>
                      </a:r>
                      <a:endParaRPr lang="el-GR" sz="2000" b="1" dirty="0">
                        <a:solidFill>
                          <a:schemeClr val="tx1"/>
                        </a:solidFill>
                      </a:endParaRPr>
                    </a:p>
                  </a:txBody>
                  <a:tcPr>
                    <a:noFill/>
                  </a:tcPr>
                </a:tc>
                <a:tc>
                  <a:txBody>
                    <a:bodyPr/>
                    <a:lstStyle/>
                    <a:p>
                      <a:pPr algn="ctr"/>
                      <a:r>
                        <a:rPr lang="el-GR" sz="2000" b="1" dirty="0" smtClean="0">
                          <a:solidFill>
                            <a:schemeClr val="tx1"/>
                          </a:solidFill>
                        </a:rPr>
                        <a:t>0.1</a:t>
                      </a:r>
                      <a:r>
                        <a:rPr lang="en-US" sz="2000" b="1" dirty="0" smtClean="0">
                          <a:solidFill>
                            <a:schemeClr val="tx1"/>
                          </a:solidFill>
                        </a:rPr>
                        <a:t>5</a:t>
                      </a:r>
                      <a:endParaRPr lang="el-GR" sz="2000" b="1" dirty="0">
                        <a:solidFill>
                          <a:schemeClr val="tx1"/>
                        </a:solidFill>
                      </a:endParaRPr>
                    </a:p>
                  </a:txBody>
                  <a:tcPr>
                    <a:no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593506155"/>
              </p:ext>
            </p:extLst>
          </p:nvPr>
        </p:nvGraphicFramePr>
        <p:xfrm>
          <a:off x="0" y="2708920"/>
          <a:ext cx="7740352" cy="1163320"/>
        </p:xfrm>
        <a:graphic>
          <a:graphicData uri="http://schemas.openxmlformats.org/drawingml/2006/table">
            <a:tbl>
              <a:tblPr firstRow="1" bandRow="1">
                <a:tableStyleId>{5C22544A-7EE6-4342-B048-85BDC9FD1C3A}</a:tableStyleId>
              </a:tblPr>
              <a:tblGrid>
                <a:gridCol w="2299682">
                  <a:extLst>
                    <a:ext uri="{9D8B030D-6E8A-4147-A177-3AD203B41FA5}">
                      <a16:colId xmlns:a16="http://schemas.microsoft.com/office/drawing/2014/main" val="20000"/>
                    </a:ext>
                  </a:extLst>
                </a:gridCol>
                <a:gridCol w="2036166">
                  <a:extLst>
                    <a:ext uri="{9D8B030D-6E8A-4147-A177-3AD203B41FA5}">
                      <a16:colId xmlns:a16="http://schemas.microsoft.com/office/drawing/2014/main" val="20001"/>
                    </a:ext>
                  </a:extLst>
                </a:gridCol>
                <a:gridCol w="2023575">
                  <a:extLst>
                    <a:ext uri="{9D8B030D-6E8A-4147-A177-3AD203B41FA5}">
                      <a16:colId xmlns:a16="http://schemas.microsoft.com/office/drawing/2014/main" val="20002"/>
                    </a:ext>
                  </a:extLst>
                </a:gridCol>
                <a:gridCol w="1380929">
                  <a:extLst>
                    <a:ext uri="{9D8B030D-6E8A-4147-A177-3AD203B41FA5}">
                      <a16:colId xmlns:a16="http://schemas.microsoft.com/office/drawing/2014/main" val="20003"/>
                    </a:ext>
                  </a:extLst>
                </a:gridCol>
              </a:tblGrid>
              <a:tr h="370840">
                <a:tc>
                  <a:txBody>
                    <a:bodyPr/>
                    <a:lstStyle/>
                    <a:p>
                      <a:endParaRPr lang="el-GR" dirty="0">
                        <a:solidFill>
                          <a:schemeClr val="tx1"/>
                        </a:solidFill>
                      </a:endParaRPr>
                    </a:p>
                  </a:txBody>
                  <a:tcPr>
                    <a:noFill/>
                  </a:tcPr>
                </a:tc>
                <a:tc>
                  <a:txBody>
                    <a:bodyPr/>
                    <a:lstStyle/>
                    <a:p>
                      <a:r>
                        <a:rPr lang="el-GR" dirty="0" smtClean="0">
                          <a:solidFill>
                            <a:schemeClr val="tx1"/>
                          </a:solidFill>
                        </a:rPr>
                        <a:t>Μαστίτιδα=ναι</a:t>
                      </a:r>
                      <a:endParaRPr lang="el-GR" dirty="0">
                        <a:solidFill>
                          <a:schemeClr val="tx1"/>
                        </a:solidFill>
                      </a:endParaRPr>
                    </a:p>
                  </a:txBody>
                  <a:tcPr>
                    <a:noFill/>
                  </a:tcPr>
                </a:tc>
                <a:tc>
                  <a:txBody>
                    <a:bodyPr/>
                    <a:lstStyle/>
                    <a:p>
                      <a:r>
                        <a:rPr lang="el-GR" dirty="0" smtClean="0">
                          <a:solidFill>
                            <a:schemeClr val="tx1"/>
                          </a:solidFill>
                        </a:rPr>
                        <a:t>Μαστίτιδα=όχι</a:t>
                      </a:r>
                      <a:endParaRPr lang="el-GR" dirty="0">
                        <a:solidFill>
                          <a:schemeClr val="tx1"/>
                        </a:solidFill>
                      </a:endParaRPr>
                    </a:p>
                  </a:txBody>
                  <a:tcPr>
                    <a:noFill/>
                  </a:tcPr>
                </a:tc>
                <a:tc>
                  <a:txBody>
                    <a:bodyPr/>
                    <a:lstStyle/>
                    <a:p>
                      <a:r>
                        <a:rPr lang="el-GR" dirty="0" smtClean="0">
                          <a:solidFill>
                            <a:schemeClr val="tx1"/>
                          </a:solidFill>
                        </a:rPr>
                        <a:t>Επίπτωση</a:t>
                      </a:r>
                      <a:endParaRPr lang="el-GR" dirty="0">
                        <a:solidFill>
                          <a:schemeClr val="tx1"/>
                        </a:solidFill>
                      </a:endParaRPr>
                    </a:p>
                  </a:txBody>
                  <a:tcPr>
                    <a:no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solidFill>
                            <a:schemeClr val="tx1"/>
                          </a:solidFill>
                        </a:rPr>
                        <a:t>Παχύσαρκες</a:t>
                      </a:r>
                    </a:p>
                  </a:txBody>
                  <a:tcPr>
                    <a:noFill/>
                  </a:tcPr>
                </a:tc>
                <a:tc>
                  <a:txBody>
                    <a:bodyPr/>
                    <a:lstStyle/>
                    <a:p>
                      <a:pPr algn="ctr"/>
                      <a:r>
                        <a:rPr lang="el-GR" sz="2000" b="1" dirty="0" smtClean="0">
                          <a:solidFill>
                            <a:schemeClr val="tx1"/>
                          </a:solidFill>
                        </a:rPr>
                        <a:t>5</a:t>
                      </a:r>
                      <a:endParaRPr lang="el-GR" sz="2000" b="1" dirty="0">
                        <a:solidFill>
                          <a:schemeClr val="tx1"/>
                        </a:solidFill>
                      </a:endParaRPr>
                    </a:p>
                  </a:txBody>
                  <a:tcPr>
                    <a:noFill/>
                  </a:tcPr>
                </a:tc>
                <a:tc>
                  <a:txBody>
                    <a:bodyPr/>
                    <a:lstStyle/>
                    <a:p>
                      <a:pPr algn="ctr"/>
                      <a:r>
                        <a:rPr lang="el-GR" sz="2000" b="1" dirty="0" smtClean="0">
                          <a:solidFill>
                            <a:schemeClr val="tx1"/>
                          </a:solidFill>
                        </a:rPr>
                        <a:t>45</a:t>
                      </a:r>
                      <a:endParaRPr lang="el-GR" sz="2000" b="1" dirty="0">
                        <a:solidFill>
                          <a:schemeClr val="tx1"/>
                        </a:solidFill>
                      </a:endParaRPr>
                    </a:p>
                  </a:txBody>
                  <a:tcPr>
                    <a:noFill/>
                  </a:tcPr>
                </a:tc>
                <a:tc>
                  <a:txBody>
                    <a:bodyPr/>
                    <a:lstStyle/>
                    <a:p>
                      <a:pPr algn="ctr"/>
                      <a:r>
                        <a:rPr lang="el-GR" sz="2000" b="1" dirty="0" smtClean="0">
                          <a:solidFill>
                            <a:schemeClr val="tx1"/>
                          </a:solidFill>
                        </a:rPr>
                        <a:t>0.1</a:t>
                      </a:r>
                      <a:endParaRPr lang="el-GR" sz="2000" b="1" dirty="0">
                        <a:solidFill>
                          <a:schemeClr val="tx1"/>
                        </a:solidFill>
                      </a:endParaRPr>
                    </a:p>
                  </a:txBody>
                  <a:tcPr>
                    <a:noFill/>
                  </a:tcPr>
                </a:tc>
                <a:extLst>
                  <a:ext uri="{0D108BD9-81ED-4DB2-BD59-A6C34878D82A}">
                    <a16:rowId xmlns:a16="http://schemas.microsoft.com/office/drawing/2014/main" val="10001"/>
                  </a:ext>
                </a:extLst>
              </a:tr>
              <a:tr h="370840">
                <a:tc>
                  <a:txBody>
                    <a:bodyPr/>
                    <a:lstStyle/>
                    <a:p>
                      <a:r>
                        <a:rPr lang="el-GR" dirty="0" smtClean="0">
                          <a:solidFill>
                            <a:schemeClr val="tx1"/>
                          </a:solidFill>
                        </a:rPr>
                        <a:t>Κανονικού βάρους</a:t>
                      </a:r>
                      <a:endParaRPr lang="el-GR" dirty="0">
                        <a:solidFill>
                          <a:schemeClr val="tx1"/>
                        </a:solidFill>
                      </a:endParaRPr>
                    </a:p>
                  </a:txBody>
                  <a:tcPr>
                    <a:noFill/>
                  </a:tcPr>
                </a:tc>
                <a:tc>
                  <a:txBody>
                    <a:bodyPr/>
                    <a:lstStyle/>
                    <a:p>
                      <a:pPr algn="ctr"/>
                      <a:r>
                        <a:rPr lang="el-GR" sz="2000" b="1" dirty="0" smtClean="0">
                          <a:solidFill>
                            <a:schemeClr val="tx1"/>
                          </a:solidFill>
                        </a:rPr>
                        <a:t>15</a:t>
                      </a:r>
                      <a:endParaRPr lang="el-GR" sz="2000" b="1" dirty="0">
                        <a:solidFill>
                          <a:schemeClr val="tx1"/>
                        </a:solidFill>
                      </a:endParaRPr>
                    </a:p>
                  </a:txBody>
                  <a:tcPr>
                    <a:noFill/>
                  </a:tcPr>
                </a:tc>
                <a:tc>
                  <a:txBody>
                    <a:bodyPr/>
                    <a:lstStyle/>
                    <a:p>
                      <a:pPr algn="ctr"/>
                      <a:r>
                        <a:rPr lang="el-GR" sz="2000" b="1" dirty="0" smtClean="0">
                          <a:solidFill>
                            <a:schemeClr val="tx1"/>
                          </a:solidFill>
                        </a:rPr>
                        <a:t>135</a:t>
                      </a:r>
                      <a:endParaRPr lang="el-GR" sz="2000" b="1" dirty="0">
                        <a:solidFill>
                          <a:schemeClr val="tx1"/>
                        </a:solidFill>
                      </a:endParaRPr>
                    </a:p>
                  </a:txBody>
                  <a:tcPr>
                    <a:noFill/>
                  </a:tcPr>
                </a:tc>
                <a:tc>
                  <a:txBody>
                    <a:bodyPr/>
                    <a:lstStyle/>
                    <a:p>
                      <a:pPr algn="ctr"/>
                      <a:r>
                        <a:rPr lang="el-GR" sz="2000" b="1" dirty="0" smtClean="0">
                          <a:solidFill>
                            <a:schemeClr val="tx1"/>
                          </a:solidFill>
                        </a:rPr>
                        <a:t>0.1</a:t>
                      </a:r>
                      <a:endParaRPr lang="el-GR" sz="2000" b="1" dirty="0">
                        <a:solidFill>
                          <a:schemeClr val="tx1"/>
                        </a:solidFill>
                      </a:endParaRPr>
                    </a:p>
                  </a:txBody>
                  <a:tcPr>
                    <a:noFill/>
                  </a:tcPr>
                </a:tc>
                <a:extLst>
                  <a:ext uri="{0D108BD9-81ED-4DB2-BD59-A6C34878D82A}">
                    <a16:rowId xmlns:a16="http://schemas.microsoft.com/office/drawing/2014/main" val="1000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886107998"/>
              </p:ext>
            </p:extLst>
          </p:nvPr>
        </p:nvGraphicFramePr>
        <p:xfrm>
          <a:off x="-16986" y="4684209"/>
          <a:ext cx="7973362" cy="1163320"/>
        </p:xfrm>
        <a:graphic>
          <a:graphicData uri="http://schemas.openxmlformats.org/drawingml/2006/table">
            <a:tbl>
              <a:tblPr firstRow="1" bandRow="1">
                <a:tableStyleId>{5C22544A-7EE6-4342-B048-85BDC9FD1C3A}</a:tableStyleId>
              </a:tblPr>
              <a:tblGrid>
                <a:gridCol w="2368911">
                  <a:extLst>
                    <a:ext uri="{9D8B030D-6E8A-4147-A177-3AD203B41FA5}">
                      <a16:colId xmlns:a16="http://schemas.microsoft.com/office/drawing/2014/main" val="20000"/>
                    </a:ext>
                  </a:extLst>
                </a:gridCol>
                <a:gridCol w="2097460">
                  <a:extLst>
                    <a:ext uri="{9D8B030D-6E8A-4147-A177-3AD203B41FA5}">
                      <a16:colId xmlns:a16="http://schemas.microsoft.com/office/drawing/2014/main" val="20001"/>
                    </a:ext>
                  </a:extLst>
                </a:gridCol>
                <a:gridCol w="2084491">
                  <a:extLst>
                    <a:ext uri="{9D8B030D-6E8A-4147-A177-3AD203B41FA5}">
                      <a16:colId xmlns:a16="http://schemas.microsoft.com/office/drawing/2014/main" val="20002"/>
                    </a:ext>
                  </a:extLst>
                </a:gridCol>
                <a:gridCol w="1422500">
                  <a:extLst>
                    <a:ext uri="{9D8B030D-6E8A-4147-A177-3AD203B41FA5}">
                      <a16:colId xmlns:a16="http://schemas.microsoft.com/office/drawing/2014/main" val="20003"/>
                    </a:ext>
                  </a:extLst>
                </a:gridCol>
              </a:tblGrid>
              <a:tr h="370840">
                <a:tc>
                  <a:txBody>
                    <a:bodyPr/>
                    <a:lstStyle/>
                    <a:p>
                      <a:endParaRPr lang="el-GR" dirty="0">
                        <a:solidFill>
                          <a:schemeClr val="tx1"/>
                        </a:solidFill>
                      </a:endParaRPr>
                    </a:p>
                  </a:txBody>
                  <a:tcPr>
                    <a:noFill/>
                  </a:tcPr>
                </a:tc>
                <a:tc>
                  <a:txBody>
                    <a:bodyPr/>
                    <a:lstStyle/>
                    <a:p>
                      <a:r>
                        <a:rPr lang="el-GR" dirty="0" smtClean="0">
                          <a:solidFill>
                            <a:schemeClr val="tx1"/>
                          </a:solidFill>
                        </a:rPr>
                        <a:t>Μαστίτιδα=ναι</a:t>
                      </a:r>
                      <a:endParaRPr lang="el-GR" dirty="0">
                        <a:solidFill>
                          <a:schemeClr val="tx1"/>
                        </a:solidFill>
                      </a:endParaRPr>
                    </a:p>
                  </a:txBody>
                  <a:tcPr>
                    <a:noFill/>
                  </a:tcPr>
                </a:tc>
                <a:tc>
                  <a:txBody>
                    <a:bodyPr/>
                    <a:lstStyle/>
                    <a:p>
                      <a:r>
                        <a:rPr lang="el-GR" dirty="0" smtClean="0">
                          <a:solidFill>
                            <a:schemeClr val="tx1"/>
                          </a:solidFill>
                        </a:rPr>
                        <a:t>Μαστίτιδα=όχι</a:t>
                      </a:r>
                      <a:endParaRPr lang="el-GR" dirty="0">
                        <a:solidFill>
                          <a:schemeClr val="tx1"/>
                        </a:solidFill>
                      </a:endParaRPr>
                    </a:p>
                  </a:txBody>
                  <a:tcPr>
                    <a:noFill/>
                  </a:tcPr>
                </a:tc>
                <a:tc>
                  <a:txBody>
                    <a:bodyPr/>
                    <a:lstStyle/>
                    <a:p>
                      <a:r>
                        <a:rPr lang="el-GR" dirty="0" smtClean="0">
                          <a:solidFill>
                            <a:schemeClr val="tx1"/>
                          </a:solidFill>
                        </a:rPr>
                        <a:t>Επίπτωση</a:t>
                      </a:r>
                      <a:endParaRPr lang="el-GR" dirty="0">
                        <a:solidFill>
                          <a:schemeClr val="tx1"/>
                        </a:solidFill>
                      </a:endParaRPr>
                    </a:p>
                  </a:txBody>
                  <a:tcPr>
                    <a:no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solidFill>
                            <a:schemeClr val="tx1"/>
                          </a:solidFill>
                        </a:rPr>
                        <a:t>Παχύσαρκες</a:t>
                      </a:r>
                    </a:p>
                  </a:txBody>
                  <a:tcPr>
                    <a:noFill/>
                  </a:tcPr>
                </a:tc>
                <a:tc>
                  <a:txBody>
                    <a:bodyPr/>
                    <a:lstStyle/>
                    <a:p>
                      <a:pPr algn="ctr"/>
                      <a:r>
                        <a:rPr lang="el-GR" sz="2000" b="1" dirty="0" smtClean="0">
                          <a:solidFill>
                            <a:schemeClr val="tx1"/>
                          </a:solidFill>
                        </a:rPr>
                        <a:t>45</a:t>
                      </a:r>
                      <a:endParaRPr lang="el-GR" sz="2000" b="1" dirty="0">
                        <a:solidFill>
                          <a:schemeClr val="tx1"/>
                        </a:solidFill>
                      </a:endParaRPr>
                    </a:p>
                  </a:txBody>
                  <a:tcPr>
                    <a:noFill/>
                  </a:tcPr>
                </a:tc>
                <a:tc>
                  <a:txBody>
                    <a:bodyPr/>
                    <a:lstStyle/>
                    <a:p>
                      <a:pPr algn="ctr"/>
                      <a:r>
                        <a:rPr lang="el-GR" sz="2000" b="1" dirty="0" smtClean="0">
                          <a:solidFill>
                            <a:schemeClr val="tx1"/>
                          </a:solidFill>
                        </a:rPr>
                        <a:t>105</a:t>
                      </a:r>
                      <a:endParaRPr lang="el-GR" sz="2000" b="1" dirty="0">
                        <a:solidFill>
                          <a:schemeClr val="tx1"/>
                        </a:solidFill>
                      </a:endParaRPr>
                    </a:p>
                  </a:txBody>
                  <a:tcPr>
                    <a:noFill/>
                  </a:tcPr>
                </a:tc>
                <a:tc>
                  <a:txBody>
                    <a:bodyPr/>
                    <a:lstStyle/>
                    <a:p>
                      <a:pPr algn="ctr"/>
                      <a:r>
                        <a:rPr lang="el-GR" sz="2000" b="1" dirty="0" smtClean="0">
                          <a:solidFill>
                            <a:schemeClr val="tx1"/>
                          </a:solidFill>
                        </a:rPr>
                        <a:t>0.3</a:t>
                      </a:r>
                      <a:endParaRPr lang="el-GR" sz="2000" b="1" dirty="0">
                        <a:solidFill>
                          <a:schemeClr val="tx1"/>
                        </a:solidFill>
                      </a:endParaRPr>
                    </a:p>
                  </a:txBody>
                  <a:tcPr>
                    <a:noFill/>
                  </a:tcPr>
                </a:tc>
                <a:extLst>
                  <a:ext uri="{0D108BD9-81ED-4DB2-BD59-A6C34878D82A}">
                    <a16:rowId xmlns:a16="http://schemas.microsoft.com/office/drawing/2014/main" val="10001"/>
                  </a:ext>
                </a:extLst>
              </a:tr>
              <a:tr h="370840">
                <a:tc>
                  <a:txBody>
                    <a:bodyPr/>
                    <a:lstStyle/>
                    <a:p>
                      <a:r>
                        <a:rPr lang="el-GR" dirty="0" smtClean="0">
                          <a:solidFill>
                            <a:schemeClr val="tx1"/>
                          </a:solidFill>
                        </a:rPr>
                        <a:t>Κανονικού βάρους</a:t>
                      </a:r>
                      <a:endParaRPr lang="el-GR" dirty="0">
                        <a:solidFill>
                          <a:schemeClr val="tx1"/>
                        </a:solidFill>
                      </a:endParaRPr>
                    </a:p>
                  </a:txBody>
                  <a:tcPr>
                    <a:noFill/>
                  </a:tcPr>
                </a:tc>
                <a:tc>
                  <a:txBody>
                    <a:bodyPr/>
                    <a:lstStyle/>
                    <a:p>
                      <a:pPr algn="ctr"/>
                      <a:r>
                        <a:rPr lang="el-GR" sz="2000" b="1" dirty="0" smtClean="0">
                          <a:solidFill>
                            <a:schemeClr val="tx1"/>
                          </a:solidFill>
                        </a:rPr>
                        <a:t>15</a:t>
                      </a:r>
                      <a:endParaRPr lang="el-GR" sz="2000" b="1" dirty="0">
                        <a:solidFill>
                          <a:schemeClr val="tx1"/>
                        </a:solidFill>
                      </a:endParaRPr>
                    </a:p>
                  </a:txBody>
                  <a:tcPr>
                    <a:noFill/>
                  </a:tcPr>
                </a:tc>
                <a:tc>
                  <a:txBody>
                    <a:bodyPr/>
                    <a:lstStyle/>
                    <a:p>
                      <a:pPr algn="ctr"/>
                      <a:r>
                        <a:rPr lang="el-GR" sz="2000" b="1" dirty="0" smtClean="0">
                          <a:solidFill>
                            <a:schemeClr val="tx1"/>
                          </a:solidFill>
                        </a:rPr>
                        <a:t>35</a:t>
                      </a:r>
                      <a:endParaRPr lang="el-GR" sz="2000" b="1" dirty="0">
                        <a:solidFill>
                          <a:schemeClr val="tx1"/>
                        </a:solidFill>
                      </a:endParaRPr>
                    </a:p>
                  </a:txBody>
                  <a:tcPr>
                    <a:noFill/>
                  </a:tcPr>
                </a:tc>
                <a:tc>
                  <a:txBody>
                    <a:bodyPr/>
                    <a:lstStyle/>
                    <a:p>
                      <a:pPr algn="ctr"/>
                      <a:r>
                        <a:rPr lang="el-GR" sz="2000" b="1" dirty="0" smtClean="0">
                          <a:solidFill>
                            <a:schemeClr val="tx1"/>
                          </a:solidFill>
                        </a:rPr>
                        <a:t>0.</a:t>
                      </a:r>
                      <a:r>
                        <a:rPr lang="en-US" sz="2000" b="1" dirty="0" smtClean="0">
                          <a:solidFill>
                            <a:schemeClr val="tx1"/>
                          </a:solidFill>
                        </a:rPr>
                        <a:t>3</a:t>
                      </a:r>
                      <a:endParaRPr lang="el-GR" sz="2000" b="1" dirty="0">
                        <a:solidFill>
                          <a:schemeClr val="tx1"/>
                        </a:solidFill>
                      </a:endParaRPr>
                    </a:p>
                  </a:txBody>
                  <a:tcPr>
                    <a:noFill/>
                  </a:tcPr>
                </a:tc>
                <a:extLst>
                  <a:ext uri="{0D108BD9-81ED-4DB2-BD59-A6C34878D82A}">
                    <a16:rowId xmlns:a16="http://schemas.microsoft.com/office/drawing/2014/main" val="10002"/>
                  </a:ext>
                </a:extLst>
              </a:tr>
            </a:tbl>
          </a:graphicData>
        </a:graphic>
      </p:graphicFrame>
      <p:sp>
        <p:nvSpPr>
          <p:cNvPr id="3" name="TextBox 2"/>
          <p:cNvSpPr txBox="1"/>
          <p:nvPr/>
        </p:nvSpPr>
        <p:spPr>
          <a:xfrm>
            <a:off x="-21188" y="2204864"/>
            <a:ext cx="1512978" cy="461665"/>
          </a:xfrm>
          <a:prstGeom prst="rect">
            <a:avLst/>
          </a:prstGeom>
          <a:noFill/>
        </p:spPr>
        <p:txBody>
          <a:bodyPr wrap="none" rtlCol="0">
            <a:spAutoFit/>
          </a:bodyPr>
          <a:lstStyle/>
          <a:p>
            <a:pPr fontAlgn="base">
              <a:spcBef>
                <a:spcPct val="0"/>
              </a:spcBef>
              <a:spcAft>
                <a:spcPct val="0"/>
              </a:spcAft>
            </a:pPr>
            <a:r>
              <a:rPr lang="el-GR" sz="2400" b="1" dirty="0" smtClean="0">
                <a:latin typeface="Arial" pitchFamily="34" charset="0"/>
              </a:rPr>
              <a:t>Νεότερες</a:t>
            </a:r>
            <a:endParaRPr lang="el-GR" sz="2400" b="1" dirty="0">
              <a:latin typeface="Arial" pitchFamily="34" charset="0"/>
            </a:endParaRPr>
          </a:p>
        </p:txBody>
      </p:sp>
      <p:sp>
        <p:nvSpPr>
          <p:cNvPr id="8" name="TextBox 7"/>
          <p:cNvSpPr txBox="1"/>
          <p:nvPr/>
        </p:nvSpPr>
        <p:spPr>
          <a:xfrm>
            <a:off x="-21188" y="4149080"/>
            <a:ext cx="2074735" cy="461665"/>
          </a:xfrm>
          <a:prstGeom prst="rect">
            <a:avLst/>
          </a:prstGeom>
          <a:noFill/>
        </p:spPr>
        <p:txBody>
          <a:bodyPr wrap="none" rtlCol="0">
            <a:spAutoFit/>
          </a:bodyPr>
          <a:lstStyle/>
          <a:p>
            <a:pPr fontAlgn="base">
              <a:spcBef>
                <a:spcPct val="0"/>
              </a:spcBef>
              <a:spcAft>
                <a:spcPct val="0"/>
              </a:spcAft>
            </a:pPr>
            <a:r>
              <a:rPr lang="el-GR" sz="2400" b="1" dirty="0" smtClean="0">
                <a:latin typeface="Arial" pitchFamily="34" charset="0"/>
              </a:rPr>
              <a:t>Μεγαλύτερες</a:t>
            </a:r>
            <a:endParaRPr lang="el-GR" sz="2400" b="1" dirty="0">
              <a:latin typeface="Arial" pitchFamily="34" charset="0"/>
            </a:endParaRPr>
          </a:p>
        </p:txBody>
      </p:sp>
      <p:sp>
        <p:nvSpPr>
          <p:cNvPr id="9" name="TextBox 8"/>
          <p:cNvSpPr txBox="1"/>
          <p:nvPr/>
        </p:nvSpPr>
        <p:spPr>
          <a:xfrm>
            <a:off x="2088602" y="2204864"/>
            <a:ext cx="981359" cy="461665"/>
          </a:xfrm>
          <a:prstGeom prst="rect">
            <a:avLst/>
          </a:prstGeom>
          <a:noFill/>
        </p:spPr>
        <p:txBody>
          <a:bodyPr wrap="none" rtlCol="0">
            <a:spAutoFit/>
          </a:bodyPr>
          <a:lstStyle/>
          <a:p>
            <a:pPr fontAlgn="base">
              <a:spcBef>
                <a:spcPct val="0"/>
              </a:spcBef>
              <a:spcAft>
                <a:spcPct val="0"/>
              </a:spcAft>
            </a:pPr>
            <a:r>
              <a:rPr lang="en-US" sz="2400" b="1" dirty="0" smtClean="0">
                <a:latin typeface="Arial" pitchFamily="34" charset="0"/>
              </a:rPr>
              <a:t>RR=1</a:t>
            </a:r>
            <a:endParaRPr lang="el-GR" sz="2400" b="1" dirty="0">
              <a:latin typeface="Arial" pitchFamily="34" charset="0"/>
            </a:endParaRPr>
          </a:p>
        </p:txBody>
      </p:sp>
      <p:sp>
        <p:nvSpPr>
          <p:cNvPr id="10" name="TextBox 9"/>
          <p:cNvSpPr txBox="1"/>
          <p:nvPr/>
        </p:nvSpPr>
        <p:spPr>
          <a:xfrm>
            <a:off x="2304064" y="4179745"/>
            <a:ext cx="981359" cy="461665"/>
          </a:xfrm>
          <a:prstGeom prst="rect">
            <a:avLst/>
          </a:prstGeom>
          <a:noFill/>
        </p:spPr>
        <p:txBody>
          <a:bodyPr wrap="none" rtlCol="0">
            <a:spAutoFit/>
          </a:bodyPr>
          <a:lstStyle/>
          <a:p>
            <a:pPr fontAlgn="base">
              <a:spcBef>
                <a:spcPct val="0"/>
              </a:spcBef>
              <a:spcAft>
                <a:spcPct val="0"/>
              </a:spcAft>
            </a:pPr>
            <a:r>
              <a:rPr lang="en-US" sz="2400" b="1" dirty="0" smtClean="0">
                <a:latin typeface="Arial" pitchFamily="34" charset="0"/>
              </a:rPr>
              <a:t>RR=1</a:t>
            </a:r>
            <a:endParaRPr lang="el-GR" sz="2400" b="1" dirty="0">
              <a:latin typeface="Arial" pitchFamily="34" charset="0"/>
            </a:endParaRPr>
          </a:p>
        </p:txBody>
      </p:sp>
      <p:sp>
        <p:nvSpPr>
          <p:cNvPr id="11" name="TextBox 10"/>
          <p:cNvSpPr txBox="1"/>
          <p:nvPr/>
        </p:nvSpPr>
        <p:spPr>
          <a:xfrm>
            <a:off x="7740352" y="1340768"/>
            <a:ext cx="1403648" cy="584775"/>
          </a:xfrm>
          <a:prstGeom prst="rect">
            <a:avLst/>
          </a:prstGeom>
          <a:noFill/>
        </p:spPr>
        <p:txBody>
          <a:bodyPr wrap="square" rtlCol="0">
            <a:spAutoFit/>
          </a:bodyPr>
          <a:lstStyle/>
          <a:p>
            <a:pPr fontAlgn="base">
              <a:spcBef>
                <a:spcPct val="0"/>
              </a:spcBef>
              <a:spcAft>
                <a:spcPct val="0"/>
              </a:spcAft>
            </a:pPr>
            <a:r>
              <a:rPr lang="el-GR" sz="1600" b="1" dirty="0" smtClean="0">
                <a:latin typeface="Arial" pitchFamily="34" charset="0"/>
              </a:rPr>
              <a:t>Αδρός </a:t>
            </a:r>
            <a:r>
              <a:rPr lang="en-US" sz="1600" b="1" dirty="0" smtClean="0">
                <a:latin typeface="Arial" pitchFamily="34" charset="0"/>
              </a:rPr>
              <a:t>RR=1</a:t>
            </a:r>
            <a:r>
              <a:rPr lang="el-GR" sz="1600" b="1" dirty="0" smtClean="0">
                <a:latin typeface="Arial" pitchFamily="34" charset="0"/>
              </a:rPr>
              <a:t>.</a:t>
            </a:r>
            <a:r>
              <a:rPr lang="en-US" sz="1600" b="1" dirty="0" smtClean="0">
                <a:latin typeface="Arial" pitchFamily="34" charset="0"/>
              </a:rPr>
              <a:t>7</a:t>
            </a:r>
            <a:endParaRPr lang="el-GR" sz="1600" b="1" dirty="0">
              <a:latin typeface="Arial" pitchFamily="34" charset="0"/>
            </a:endParaRPr>
          </a:p>
        </p:txBody>
      </p:sp>
      <p:sp>
        <p:nvSpPr>
          <p:cNvPr id="12" name="TextBox 11"/>
          <p:cNvSpPr txBox="1"/>
          <p:nvPr/>
        </p:nvSpPr>
        <p:spPr>
          <a:xfrm>
            <a:off x="7740352" y="3136612"/>
            <a:ext cx="1584176" cy="584775"/>
          </a:xfrm>
          <a:prstGeom prst="rect">
            <a:avLst/>
          </a:prstGeom>
          <a:noFill/>
        </p:spPr>
        <p:txBody>
          <a:bodyPr wrap="square" rtlCol="0">
            <a:spAutoFit/>
          </a:bodyPr>
          <a:lstStyle/>
          <a:p>
            <a:pPr fontAlgn="base">
              <a:spcBef>
                <a:spcPct val="0"/>
              </a:spcBef>
              <a:spcAft>
                <a:spcPct val="0"/>
              </a:spcAft>
            </a:pPr>
            <a:r>
              <a:rPr lang="el-GR" sz="1600" b="1" dirty="0" smtClean="0">
                <a:latin typeface="Arial" pitchFamily="34" charset="0"/>
              </a:rPr>
              <a:t>Διορθωμένος</a:t>
            </a:r>
            <a:r>
              <a:rPr lang="en-US" sz="1600" b="1" dirty="0" smtClean="0">
                <a:latin typeface="Arial" pitchFamily="34" charset="0"/>
              </a:rPr>
              <a:t> </a:t>
            </a:r>
            <a:r>
              <a:rPr lang="el-GR" sz="1600" b="1" dirty="0" smtClean="0">
                <a:latin typeface="Arial" pitchFamily="34" charset="0"/>
              </a:rPr>
              <a:t> </a:t>
            </a:r>
            <a:r>
              <a:rPr lang="en-US" sz="1600" b="1" dirty="0" smtClean="0">
                <a:latin typeface="Arial" pitchFamily="34" charset="0"/>
              </a:rPr>
              <a:t>RR=1</a:t>
            </a:r>
            <a:endParaRPr lang="el-GR" sz="1600" b="1" dirty="0">
              <a:latin typeface="Arial" pitchFamily="34" charset="0"/>
            </a:endParaRPr>
          </a:p>
        </p:txBody>
      </p:sp>
      <p:sp>
        <p:nvSpPr>
          <p:cNvPr id="13" name="TextBox 12"/>
          <p:cNvSpPr txBox="1"/>
          <p:nvPr/>
        </p:nvSpPr>
        <p:spPr>
          <a:xfrm>
            <a:off x="7596336" y="5046275"/>
            <a:ext cx="1547664" cy="830997"/>
          </a:xfrm>
          <a:prstGeom prst="rect">
            <a:avLst/>
          </a:prstGeom>
          <a:noFill/>
        </p:spPr>
        <p:txBody>
          <a:bodyPr wrap="square" rtlCol="0">
            <a:spAutoFit/>
          </a:bodyPr>
          <a:lstStyle/>
          <a:p>
            <a:pPr fontAlgn="base">
              <a:spcBef>
                <a:spcPct val="0"/>
              </a:spcBef>
              <a:spcAft>
                <a:spcPct val="0"/>
              </a:spcAft>
            </a:pPr>
            <a:r>
              <a:rPr lang="el-GR" sz="1600" b="1" dirty="0" smtClean="0">
                <a:latin typeface="Arial" pitchFamily="34" charset="0"/>
              </a:rPr>
              <a:t>Αδρός </a:t>
            </a:r>
            <a:r>
              <a:rPr lang="en-US" sz="1600" b="1" dirty="0" smtClean="0">
                <a:latin typeface="Arial" pitchFamily="34" charset="0"/>
              </a:rPr>
              <a:t>vs. </a:t>
            </a:r>
          </a:p>
          <a:p>
            <a:pPr fontAlgn="base">
              <a:spcBef>
                <a:spcPct val="0"/>
              </a:spcBef>
              <a:spcAft>
                <a:spcPct val="0"/>
              </a:spcAft>
            </a:pPr>
            <a:r>
              <a:rPr lang="el-GR" sz="1600" b="1" dirty="0" smtClean="0">
                <a:latin typeface="Arial" pitchFamily="34" charset="0"/>
              </a:rPr>
              <a:t>Διορθωμένο</a:t>
            </a:r>
          </a:p>
          <a:p>
            <a:pPr fontAlgn="base">
              <a:spcBef>
                <a:spcPct val="0"/>
              </a:spcBef>
              <a:spcAft>
                <a:spcPct val="0"/>
              </a:spcAft>
            </a:pPr>
            <a:r>
              <a:rPr lang="en-US" sz="1600" b="1" dirty="0" smtClean="0">
                <a:latin typeface="Arial" pitchFamily="34" charset="0"/>
              </a:rPr>
              <a:t>41%</a:t>
            </a:r>
            <a:endParaRPr lang="el-GR" sz="1600" b="1" dirty="0">
              <a:latin typeface="Arial" pitchFamily="34" charset="0"/>
            </a:endParaRPr>
          </a:p>
        </p:txBody>
      </p:sp>
    </p:spTree>
    <p:extLst>
      <p:ext uri="{BB962C8B-B14F-4D97-AF65-F5344CB8AC3E}">
        <p14:creationId xmlns:p14="http://schemas.microsoft.com/office/powerpoint/2010/main" val="388433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500"/>
                                        <p:tgtEl>
                                          <p:spTgt spid="11"/>
                                        </p:tgtEl>
                                      </p:cBhvr>
                                    </p:animEffect>
                                    <p:anim calcmode="lin" valueType="num">
                                      <p:cBhvr>
                                        <p:cTn id="15" dur="500" fill="hold"/>
                                        <p:tgtEl>
                                          <p:spTgt spid="11"/>
                                        </p:tgtEl>
                                        <p:attrNameLst>
                                          <p:attrName>ppt_x</p:attrName>
                                        </p:attrNameLst>
                                      </p:cBhvr>
                                      <p:tavLst>
                                        <p:tav tm="0">
                                          <p:val>
                                            <p:strVal val="#ppt_x"/>
                                          </p:val>
                                        </p:tav>
                                        <p:tav tm="100000">
                                          <p:val>
                                            <p:strVal val="#ppt_x"/>
                                          </p:val>
                                        </p:tav>
                                      </p:tavLst>
                                    </p:anim>
                                    <p:anim calcmode="lin" valueType="num">
                                      <p:cBhvr>
                                        <p:cTn id="16" dur="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anim calcmode="lin" valueType="num">
                                      <p:cBhvr>
                                        <p:cTn id="22" dur="500" fill="hold"/>
                                        <p:tgtEl>
                                          <p:spTgt spid="3"/>
                                        </p:tgtEl>
                                        <p:attrNameLst>
                                          <p:attrName>ppt_x</p:attrName>
                                        </p:attrNameLst>
                                      </p:cBhvr>
                                      <p:tavLst>
                                        <p:tav tm="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anim calcmode="lin" valueType="num">
                                      <p:cBhvr>
                                        <p:cTn id="27" dur="500" fill="hold"/>
                                        <p:tgtEl>
                                          <p:spTgt spid="9"/>
                                        </p:tgtEl>
                                        <p:attrNameLst>
                                          <p:attrName>ppt_x</p:attrName>
                                        </p:attrNameLst>
                                      </p:cBhvr>
                                      <p:tavLst>
                                        <p:tav tm="0">
                                          <p:val>
                                            <p:strVal val="#ppt_x"/>
                                          </p:val>
                                        </p:tav>
                                        <p:tav tm="100000">
                                          <p:val>
                                            <p:strVal val="#ppt_x"/>
                                          </p:val>
                                        </p:tav>
                                      </p:tavLst>
                                    </p:anim>
                                    <p:anim calcmode="lin" valueType="num">
                                      <p:cBhvr>
                                        <p:cTn id="28" dur="500" fill="hold"/>
                                        <p:tgtEl>
                                          <p:spTgt spid="9"/>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fade">
                                      <p:cBhvr>
                                        <p:cTn id="31" dur="500"/>
                                        <p:tgtEl>
                                          <p:spTgt spid="5"/>
                                        </p:tgtEl>
                                      </p:cBhvr>
                                    </p:animEffect>
                                    <p:anim calcmode="lin" valueType="num">
                                      <p:cBhvr>
                                        <p:cTn id="32" dur="500" fill="hold"/>
                                        <p:tgtEl>
                                          <p:spTgt spid="5"/>
                                        </p:tgtEl>
                                        <p:attrNameLst>
                                          <p:attrName>ppt_x</p:attrName>
                                        </p:attrNameLst>
                                      </p:cBhvr>
                                      <p:tavLst>
                                        <p:tav tm="0">
                                          <p:val>
                                            <p:strVal val="#ppt_x"/>
                                          </p:val>
                                        </p:tav>
                                        <p:tav tm="100000">
                                          <p:val>
                                            <p:strVal val="#ppt_x"/>
                                          </p:val>
                                        </p:tav>
                                      </p:tavLst>
                                    </p:anim>
                                    <p:anim calcmode="lin" valueType="num">
                                      <p:cBhvr>
                                        <p:cTn id="33"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anim calcmode="lin" valueType="num">
                                      <p:cBhvr>
                                        <p:cTn id="39" dur="500" fill="hold"/>
                                        <p:tgtEl>
                                          <p:spTgt spid="8"/>
                                        </p:tgtEl>
                                        <p:attrNameLst>
                                          <p:attrName>ppt_x</p:attrName>
                                        </p:attrNameLst>
                                      </p:cBhvr>
                                      <p:tavLst>
                                        <p:tav tm="0">
                                          <p:val>
                                            <p:strVal val="#ppt_x"/>
                                          </p:val>
                                        </p:tav>
                                        <p:tav tm="100000">
                                          <p:val>
                                            <p:strVal val="#ppt_x"/>
                                          </p:val>
                                        </p:tav>
                                      </p:tavLst>
                                    </p:anim>
                                    <p:anim calcmode="lin" valueType="num">
                                      <p:cBhvr>
                                        <p:cTn id="40" dur="500" fill="hold"/>
                                        <p:tgtEl>
                                          <p:spTgt spid="8"/>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anim calcmode="lin" valueType="num">
                                      <p:cBhvr>
                                        <p:cTn id="44" dur="500" fill="hold"/>
                                        <p:tgtEl>
                                          <p:spTgt spid="10"/>
                                        </p:tgtEl>
                                        <p:attrNameLst>
                                          <p:attrName>ppt_x</p:attrName>
                                        </p:attrNameLst>
                                      </p:cBhvr>
                                      <p:tavLst>
                                        <p:tav tm="0">
                                          <p:val>
                                            <p:strVal val="#ppt_x"/>
                                          </p:val>
                                        </p:tav>
                                        <p:tav tm="100000">
                                          <p:val>
                                            <p:strVal val="#ppt_x"/>
                                          </p:val>
                                        </p:tav>
                                      </p:tavLst>
                                    </p:anim>
                                    <p:anim calcmode="lin" valueType="num">
                                      <p:cBhvr>
                                        <p:cTn id="45" dur="500" fill="hold"/>
                                        <p:tgtEl>
                                          <p:spTgt spid="10"/>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500"/>
                                        <p:tgtEl>
                                          <p:spTgt spid="7"/>
                                        </p:tgtEl>
                                      </p:cBhvr>
                                    </p:animEffect>
                                    <p:anim calcmode="lin" valueType="num">
                                      <p:cBhvr>
                                        <p:cTn id="49" dur="500" fill="hold"/>
                                        <p:tgtEl>
                                          <p:spTgt spid="7"/>
                                        </p:tgtEl>
                                        <p:attrNameLst>
                                          <p:attrName>ppt_x</p:attrName>
                                        </p:attrNameLst>
                                      </p:cBhvr>
                                      <p:tavLst>
                                        <p:tav tm="0">
                                          <p:val>
                                            <p:strVal val="#ppt_x"/>
                                          </p:val>
                                        </p:tav>
                                        <p:tav tm="100000">
                                          <p:val>
                                            <p:strVal val="#ppt_x"/>
                                          </p:val>
                                        </p:tav>
                                      </p:tavLst>
                                    </p:anim>
                                    <p:anim calcmode="lin" valueType="num">
                                      <p:cBhvr>
                                        <p:cTn id="50"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500"/>
                                        <p:tgtEl>
                                          <p:spTgt spid="12"/>
                                        </p:tgtEl>
                                      </p:cBhvr>
                                    </p:animEffect>
                                    <p:anim calcmode="lin" valueType="num">
                                      <p:cBhvr>
                                        <p:cTn id="56" dur="500" fill="hold"/>
                                        <p:tgtEl>
                                          <p:spTgt spid="12"/>
                                        </p:tgtEl>
                                        <p:attrNameLst>
                                          <p:attrName>ppt_x</p:attrName>
                                        </p:attrNameLst>
                                      </p:cBhvr>
                                      <p:tavLst>
                                        <p:tav tm="0">
                                          <p:val>
                                            <p:strVal val="#ppt_x"/>
                                          </p:val>
                                        </p:tav>
                                        <p:tav tm="100000">
                                          <p:val>
                                            <p:strVal val="#ppt_x"/>
                                          </p:val>
                                        </p:tav>
                                      </p:tavLst>
                                    </p:anim>
                                    <p:anim calcmode="lin" valueType="num">
                                      <p:cBhvr>
                                        <p:cTn id="57" dur="500" fill="hold"/>
                                        <p:tgtEl>
                                          <p:spTgt spid="12"/>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fade">
                                      <p:cBhvr>
                                        <p:cTn id="60" dur="1000"/>
                                        <p:tgtEl>
                                          <p:spTgt spid="13"/>
                                        </p:tgtEl>
                                      </p:cBhvr>
                                    </p:animEffect>
                                    <p:anim calcmode="lin" valueType="num">
                                      <p:cBhvr>
                                        <p:cTn id="61" dur="1000" fill="hold"/>
                                        <p:tgtEl>
                                          <p:spTgt spid="13"/>
                                        </p:tgtEl>
                                        <p:attrNameLst>
                                          <p:attrName>ppt_x</p:attrName>
                                        </p:attrNameLst>
                                      </p:cBhvr>
                                      <p:tavLst>
                                        <p:tav tm="0">
                                          <p:val>
                                            <p:strVal val="#ppt_x"/>
                                          </p:val>
                                        </p:tav>
                                        <p:tav tm="100000">
                                          <p:val>
                                            <p:strVal val="#ppt_x"/>
                                          </p:val>
                                        </p:tav>
                                      </p:tavLst>
                                    </p:anim>
                                    <p:anim calcmode="lin" valueType="num">
                                      <p:cBhvr>
                                        <p:cTn id="6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fade">
                                      <p:cBhvr>
                                        <p:cTn id="67" dur="500"/>
                                        <p:tgtEl>
                                          <p:spTgt spid="6"/>
                                        </p:tgtEl>
                                      </p:cBhvr>
                                    </p:animEffect>
                                    <p:anim calcmode="lin" valueType="num">
                                      <p:cBhvr>
                                        <p:cTn id="68" dur="500" fill="hold"/>
                                        <p:tgtEl>
                                          <p:spTgt spid="6"/>
                                        </p:tgtEl>
                                        <p:attrNameLst>
                                          <p:attrName>ppt_x</p:attrName>
                                        </p:attrNameLst>
                                      </p:cBhvr>
                                      <p:tavLst>
                                        <p:tav tm="0">
                                          <p:val>
                                            <p:strVal val="#ppt_x"/>
                                          </p:val>
                                        </p:tav>
                                        <p:tav tm="100000">
                                          <p:val>
                                            <p:strVal val="#ppt_x"/>
                                          </p:val>
                                        </p:tav>
                                      </p:tavLst>
                                    </p:anim>
                                    <p:anim calcmode="lin" valueType="num">
                                      <p:cBhvr>
                                        <p:cTn id="69"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8" grpId="0"/>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420888"/>
            <a:ext cx="7467600" cy="1143000"/>
          </a:xfrm>
        </p:spPr>
        <p:txBody>
          <a:bodyPr/>
          <a:lstStyle/>
          <a:p>
            <a:pPr algn="ctr"/>
            <a:r>
              <a:rPr lang="en-US" sz="4400" dirty="0" smtClean="0">
                <a:solidFill>
                  <a:schemeClr val="accent1">
                    <a:lumMod val="75000"/>
                  </a:schemeClr>
                </a:solidFill>
              </a:rPr>
              <a:t>confounding</a:t>
            </a:r>
            <a:endParaRPr lang="el-GR" sz="4400" dirty="0">
              <a:solidFill>
                <a:schemeClr val="accent1">
                  <a:lumMod val="75000"/>
                </a:schemeClr>
              </a:solidFill>
            </a:endParaRPr>
          </a:p>
        </p:txBody>
      </p:sp>
      <p:sp>
        <p:nvSpPr>
          <p:cNvPr id="4" name="Slide Number Placeholder 3"/>
          <p:cNvSpPr>
            <a:spLocks noGrp="1"/>
          </p:cNvSpPr>
          <p:nvPr>
            <p:ph type="sldNum" sz="quarter" idx="15"/>
          </p:nvPr>
        </p:nvSpPr>
        <p:spPr/>
        <p:txBody>
          <a:bodyPr/>
          <a:lstStyle/>
          <a:p>
            <a:pPr>
              <a:defRPr/>
            </a:pPr>
            <a:fld id="{EFACD12C-EAEC-4643-811B-314DF5F44B74}" type="slidenum">
              <a:rPr lang="en-US" smtClean="0">
                <a:solidFill>
                  <a:srgbClr val="FFFFFF"/>
                </a:solidFill>
              </a:rPr>
              <a:pPr>
                <a:defRPr/>
              </a:pPr>
              <a:t>3</a:t>
            </a:fld>
            <a:endParaRPr lang="en-US">
              <a:solidFill>
                <a:srgbClr val="FFFFFF"/>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26" name="Text Box 14"/>
          <p:cNvSpPr txBox="1">
            <a:spLocks noChangeArrowheads="1"/>
          </p:cNvSpPr>
          <p:nvPr/>
        </p:nvSpPr>
        <p:spPr bwMode="auto">
          <a:xfrm>
            <a:off x="1232203" y="260648"/>
            <a:ext cx="557204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defRPr/>
            </a:pPr>
            <a:r>
              <a:rPr lang="el-GR" sz="3000" b="1" cap="small" dirty="0" smtClean="0">
                <a:solidFill>
                  <a:schemeClr val="tx2"/>
                </a:solidFill>
                <a:latin typeface="+mj-lt"/>
                <a:ea typeface="+mj-ea"/>
                <a:cs typeface="+mj-cs"/>
              </a:rPr>
              <a:t>Ανάλυση δεδομένων (ΙΙ)</a:t>
            </a:r>
            <a:endParaRPr lang="en-GB" sz="3000" b="1" cap="small" dirty="0">
              <a:solidFill>
                <a:schemeClr val="tx2"/>
              </a:solidFill>
              <a:latin typeface="+mj-lt"/>
              <a:ea typeface="+mj-ea"/>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3448305626"/>
              </p:ext>
            </p:extLst>
          </p:nvPr>
        </p:nvGraphicFramePr>
        <p:xfrm>
          <a:off x="107504" y="980728"/>
          <a:ext cx="6912767" cy="1407160"/>
        </p:xfrm>
        <a:graphic>
          <a:graphicData uri="http://schemas.openxmlformats.org/drawingml/2006/table">
            <a:tbl>
              <a:tblPr firstRow="1" bandRow="1">
                <a:tableStyleId>{5C22544A-7EE6-4342-B048-85BDC9FD1C3A}</a:tableStyleId>
              </a:tblPr>
              <a:tblGrid>
                <a:gridCol w="2053804">
                  <a:extLst>
                    <a:ext uri="{9D8B030D-6E8A-4147-A177-3AD203B41FA5}">
                      <a16:colId xmlns:a16="http://schemas.microsoft.com/office/drawing/2014/main" val="20000"/>
                    </a:ext>
                  </a:extLst>
                </a:gridCol>
                <a:gridCol w="1978644">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936103">
                  <a:extLst>
                    <a:ext uri="{9D8B030D-6E8A-4147-A177-3AD203B41FA5}">
                      <a16:colId xmlns:a16="http://schemas.microsoft.com/office/drawing/2014/main" val="20003"/>
                    </a:ext>
                  </a:extLst>
                </a:gridCol>
              </a:tblGrid>
              <a:tr h="370840">
                <a:tc>
                  <a:txBody>
                    <a:bodyPr/>
                    <a:lstStyle/>
                    <a:p>
                      <a:endParaRPr lang="el-GR" dirty="0">
                        <a:solidFill>
                          <a:schemeClr val="tx1"/>
                        </a:solidFill>
                      </a:endParaRPr>
                    </a:p>
                  </a:txBody>
                  <a:tcPr/>
                </a:tc>
                <a:tc>
                  <a:txBody>
                    <a:bodyPr/>
                    <a:lstStyle/>
                    <a:p>
                      <a:r>
                        <a:rPr lang="el-GR" dirty="0" err="1" smtClean="0">
                          <a:solidFill>
                            <a:schemeClr val="tx1"/>
                          </a:solidFill>
                        </a:rPr>
                        <a:t>Μαστίτιδα=ναι</a:t>
                      </a:r>
                      <a:endParaRPr lang="el-GR" dirty="0">
                        <a:solidFill>
                          <a:schemeClr val="tx1"/>
                        </a:solidFill>
                      </a:endParaRPr>
                    </a:p>
                  </a:txBody>
                  <a:tcPr/>
                </a:tc>
                <a:tc>
                  <a:txBody>
                    <a:bodyPr/>
                    <a:lstStyle/>
                    <a:p>
                      <a:r>
                        <a:rPr lang="el-GR" dirty="0" err="1" smtClean="0">
                          <a:solidFill>
                            <a:schemeClr val="tx1"/>
                          </a:solidFill>
                        </a:rPr>
                        <a:t>Μαστίτιδα=όχι</a:t>
                      </a:r>
                      <a:endParaRPr lang="el-GR" dirty="0">
                        <a:solidFill>
                          <a:schemeClr val="tx1"/>
                        </a:solidFill>
                      </a:endParaRPr>
                    </a:p>
                  </a:txBody>
                  <a:tcPr/>
                </a:tc>
                <a:tc>
                  <a:txBody>
                    <a:bodyPr/>
                    <a:lstStyle/>
                    <a:p>
                      <a:r>
                        <a:rPr lang="en-US" dirty="0" smtClean="0">
                          <a:solidFill>
                            <a:schemeClr val="tx1"/>
                          </a:solidFill>
                        </a:rPr>
                        <a:t>Risk</a:t>
                      </a:r>
                      <a:endParaRPr lang="el-GR" dirty="0">
                        <a:solidFill>
                          <a:schemeClr val="tx1"/>
                        </a:solidFill>
                      </a:endParaRPr>
                    </a:p>
                  </a:txBody>
                  <a:tcPr/>
                </a:tc>
                <a:extLst>
                  <a:ext uri="{0D108BD9-81ED-4DB2-BD59-A6C34878D82A}">
                    <a16:rowId xmlns:a16="http://schemas.microsoft.com/office/drawing/2014/main" val="10000"/>
                  </a:ext>
                </a:extLst>
              </a:tr>
              <a:tr h="370840">
                <a:tc>
                  <a:txBody>
                    <a:bodyPr/>
                    <a:lstStyle/>
                    <a:p>
                      <a:r>
                        <a:rPr lang="el-GR" dirty="0" smtClean="0">
                          <a:solidFill>
                            <a:schemeClr val="tx1"/>
                          </a:solidFill>
                        </a:rPr>
                        <a:t>Παχύσαρκες</a:t>
                      </a:r>
                      <a:endParaRPr lang="el-GR" dirty="0">
                        <a:solidFill>
                          <a:schemeClr val="tx1"/>
                        </a:solidFill>
                      </a:endParaRPr>
                    </a:p>
                  </a:txBody>
                  <a:tcPr/>
                </a:tc>
                <a:tc>
                  <a:txBody>
                    <a:bodyPr/>
                    <a:lstStyle/>
                    <a:p>
                      <a:pPr algn="ctr"/>
                      <a:r>
                        <a:rPr lang="en-US" sz="2000" b="1" dirty="0" smtClean="0">
                          <a:solidFill>
                            <a:schemeClr val="tx1"/>
                          </a:solidFill>
                        </a:rPr>
                        <a:t>240</a:t>
                      </a:r>
                      <a:endParaRPr lang="el-GR" sz="2000" b="1" dirty="0">
                        <a:solidFill>
                          <a:schemeClr val="tx1"/>
                        </a:solidFill>
                      </a:endParaRPr>
                    </a:p>
                  </a:txBody>
                  <a:tcPr/>
                </a:tc>
                <a:tc>
                  <a:txBody>
                    <a:bodyPr/>
                    <a:lstStyle/>
                    <a:p>
                      <a:pPr algn="ctr"/>
                      <a:r>
                        <a:rPr lang="en-US" sz="2000" b="1" dirty="0" smtClean="0">
                          <a:solidFill>
                            <a:schemeClr val="tx1"/>
                          </a:solidFill>
                        </a:rPr>
                        <a:t>1</a:t>
                      </a:r>
                      <a:r>
                        <a:rPr lang="el-GR" sz="2000" b="1" dirty="0" smtClean="0">
                          <a:solidFill>
                            <a:schemeClr val="tx1"/>
                          </a:solidFill>
                        </a:rPr>
                        <a:t>52</a:t>
                      </a:r>
                      <a:r>
                        <a:rPr lang="en-US" sz="2000" b="1" dirty="0" smtClean="0">
                          <a:solidFill>
                            <a:schemeClr val="tx1"/>
                          </a:solidFill>
                        </a:rPr>
                        <a:t>0</a:t>
                      </a:r>
                      <a:endParaRPr lang="el-GR" sz="2000" b="1" dirty="0">
                        <a:solidFill>
                          <a:schemeClr val="tx1"/>
                        </a:solidFill>
                      </a:endParaRPr>
                    </a:p>
                  </a:txBody>
                  <a:tcPr/>
                </a:tc>
                <a:tc>
                  <a:txBody>
                    <a:bodyPr/>
                    <a:lstStyle/>
                    <a:p>
                      <a:pPr algn="ctr"/>
                      <a:r>
                        <a:rPr lang="el-GR" sz="2000" b="1" dirty="0" smtClean="0">
                          <a:solidFill>
                            <a:schemeClr val="tx1"/>
                          </a:solidFill>
                        </a:rPr>
                        <a:t>0.</a:t>
                      </a:r>
                      <a:r>
                        <a:rPr lang="en-US" sz="2000" b="1" dirty="0" smtClean="0">
                          <a:solidFill>
                            <a:schemeClr val="tx1"/>
                          </a:solidFill>
                        </a:rPr>
                        <a:t>1</a:t>
                      </a:r>
                      <a:r>
                        <a:rPr lang="el-GR" sz="2000" b="1" dirty="0" smtClean="0">
                          <a:solidFill>
                            <a:schemeClr val="tx1"/>
                          </a:solidFill>
                        </a:rPr>
                        <a:t>4</a:t>
                      </a:r>
                      <a:endParaRPr lang="el-GR" sz="2000" b="1" dirty="0">
                        <a:solidFill>
                          <a:schemeClr val="tx1"/>
                        </a:solidFill>
                      </a:endParaRPr>
                    </a:p>
                  </a:txBody>
                  <a:tcPr/>
                </a:tc>
                <a:extLst>
                  <a:ext uri="{0D108BD9-81ED-4DB2-BD59-A6C34878D82A}">
                    <a16:rowId xmlns:a16="http://schemas.microsoft.com/office/drawing/2014/main" val="10001"/>
                  </a:ext>
                </a:extLst>
              </a:tr>
              <a:tr h="370840">
                <a:tc>
                  <a:txBody>
                    <a:bodyPr/>
                    <a:lstStyle/>
                    <a:p>
                      <a:r>
                        <a:rPr lang="el-GR" dirty="0" smtClean="0">
                          <a:solidFill>
                            <a:schemeClr val="tx1"/>
                          </a:solidFill>
                        </a:rPr>
                        <a:t>Κανονικού βάρους</a:t>
                      </a:r>
                      <a:endParaRPr lang="el-GR" dirty="0">
                        <a:solidFill>
                          <a:schemeClr val="tx1"/>
                        </a:solidFill>
                      </a:endParaRPr>
                    </a:p>
                  </a:txBody>
                  <a:tcPr/>
                </a:tc>
                <a:tc>
                  <a:txBody>
                    <a:bodyPr/>
                    <a:lstStyle/>
                    <a:p>
                      <a:pPr algn="ctr"/>
                      <a:r>
                        <a:rPr lang="en-US" sz="2000" b="1" dirty="0" smtClean="0">
                          <a:solidFill>
                            <a:schemeClr val="tx1"/>
                          </a:solidFill>
                        </a:rPr>
                        <a:t>92</a:t>
                      </a:r>
                      <a:endParaRPr lang="el-GR" sz="2000" b="1" dirty="0">
                        <a:solidFill>
                          <a:schemeClr val="tx1"/>
                        </a:solidFill>
                      </a:endParaRPr>
                    </a:p>
                  </a:txBody>
                  <a:tcPr/>
                </a:tc>
                <a:tc>
                  <a:txBody>
                    <a:bodyPr/>
                    <a:lstStyle/>
                    <a:p>
                      <a:pPr algn="ctr"/>
                      <a:r>
                        <a:rPr lang="en-US" sz="2000" b="1" dirty="0" smtClean="0">
                          <a:solidFill>
                            <a:schemeClr val="tx1"/>
                          </a:solidFill>
                        </a:rPr>
                        <a:t>1</a:t>
                      </a:r>
                      <a:r>
                        <a:rPr lang="el-GR" sz="2000" b="1" dirty="0" smtClean="0">
                          <a:solidFill>
                            <a:schemeClr val="tx1"/>
                          </a:solidFill>
                        </a:rPr>
                        <a:t>816</a:t>
                      </a:r>
                      <a:endParaRPr lang="el-GR" sz="2000" b="1" dirty="0">
                        <a:solidFill>
                          <a:schemeClr val="tx1"/>
                        </a:solidFill>
                      </a:endParaRPr>
                    </a:p>
                  </a:txBody>
                  <a:tcPr/>
                </a:tc>
                <a:tc>
                  <a:txBody>
                    <a:bodyPr/>
                    <a:lstStyle/>
                    <a:p>
                      <a:pPr algn="ctr"/>
                      <a:r>
                        <a:rPr lang="el-GR" sz="2000" b="1" dirty="0" smtClean="0">
                          <a:solidFill>
                            <a:schemeClr val="tx1"/>
                          </a:solidFill>
                        </a:rPr>
                        <a:t>0.</a:t>
                      </a:r>
                      <a:r>
                        <a:rPr lang="en-US" sz="2000" b="1" dirty="0" smtClean="0">
                          <a:solidFill>
                            <a:schemeClr val="tx1"/>
                          </a:solidFill>
                        </a:rPr>
                        <a:t>04</a:t>
                      </a:r>
                      <a:r>
                        <a:rPr lang="el-GR" sz="2000" b="1" dirty="0" smtClean="0">
                          <a:solidFill>
                            <a:schemeClr val="tx1"/>
                          </a:solidFill>
                        </a:rPr>
                        <a:t>8</a:t>
                      </a:r>
                      <a:endParaRPr lang="el-GR" sz="2000" b="1" dirty="0">
                        <a:solidFill>
                          <a:schemeClr val="tx1"/>
                        </a:solidFill>
                      </a:endParaRPr>
                    </a:p>
                  </a:txBody>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39734368"/>
              </p:ext>
            </p:extLst>
          </p:nvPr>
        </p:nvGraphicFramePr>
        <p:xfrm>
          <a:off x="-32752" y="2996952"/>
          <a:ext cx="7125033" cy="1163320"/>
        </p:xfrm>
        <a:graphic>
          <a:graphicData uri="http://schemas.openxmlformats.org/drawingml/2006/table">
            <a:tbl>
              <a:tblPr firstRow="1" bandRow="1">
                <a:tableStyleId>{5C22544A-7EE6-4342-B048-85BDC9FD1C3A}</a:tableStyleId>
              </a:tblPr>
              <a:tblGrid>
                <a:gridCol w="2116869">
                  <a:extLst>
                    <a:ext uri="{9D8B030D-6E8A-4147-A177-3AD203B41FA5}">
                      <a16:colId xmlns:a16="http://schemas.microsoft.com/office/drawing/2014/main" val="20000"/>
                    </a:ext>
                  </a:extLst>
                </a:gridCol>
                <a:gridCol w="2055835">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1008113">
                  <a:extLst>
                    <a:ext uri="{9D8B030D-6E8A-4147-A177-3AD203B41FA5}">
                      <a16:colId xmlns:a16="http://schemas.microsoft.com/office/drawing/2014/main" val="20003"/>
                    </a:ext>
                  </a:extLst>
                </a:gridCol>
              </a:tblGrid>
              <a:tr h="370840">
                <a:tc>
                  <a:txBody>
                    <a:bodyPr/>
                    <a:lstStyle/>
                    <a:p>
                      <a:endParaRPr lang="el-GR" dirty="0">
                        <a:solidFill>
                          <a:schemeClr val="tx1"/>
                        </a:solidFill>
                      </a:endParaRPr>
                    </a:p>
                  </a:txBody>
                  <a:tcPr/>
                </a:tc>
                <a:tc>
                  <a:txBody>
                    <a:bodyPr/>
                    <a:lstStyle/>
                    <a:p>
                      <a:r>
                        <a:rPr lang="el-GR" dirty="0" err="1" smtClean="0">
                          <a:solidFill>
                            <a:schemeClr val="tx1"/>
                          </a:solidFill>
                        </a:rPr>
                        <a:t>Μαστίτιδα=ναι</a:t>
                      </a:r>
                      <a:endParaRPr lang="el-GR" dirty="0">
                        <a:solidFill>
                          <a:schemeClr val="tx1"/>
                        </a:solidFill>
                      </a:endParaRPr>
                    </a:p>
                  </a:txBody>
                  <a:tcPr/>
                </a:tc>
                <a:tc>
                  <a:txBody>
                    <a:bodyPr/>
                    <a:lstStyle/>
                    <a:p>
                      <a:r>
                        <a:rPr lang="el-GR" dirty="0" err="1" smtClean="0">
                          <a:solidFill>
                            <a:schemeClr val="tx1"/>
                          </a:solidFill>
                        </a:rPr>
                        <a:t>Μαστίτιδα=όχι</a:t>
                      </a:r>
                      <a:endParaRPr lang="el-GR" dirty="0">
                        <a:solidFill>
                          <a:schemeClr val="tx1"/>
                        </a:solidFill>
                      </a:endParaRPr>
                    </a:p>
                  </a:txBody>
                  <a:tcPr/>
                </a:tc>
                <a:tc>
                  <a:txBody>
                    <a:bodyPr/>
                    <a:lstStyle/>
                    <a:p>
                      <a:r>
                        <a:rPr lang="en-US" dirty="0" smtClean="0">
                          <a:solidFill>
                            <a:schemeClr val="tx1"/>
                          </a:solidFill>
                        </a:rPr>
                        <a:t>Risk</a:t>
                      </a:r>
                      <a:endParaRPr lang="el-GR" dirty="0">
                        <a:solidFill>
                          <a:schemeClr val="tx1"/>
                        </a:solidFill>
                      </a:endParaRP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solidFill>
                            <a:schemeClr val="tx1"/>
                          </a:solidFill>
                        </a:rPr>
                        <a:t>Παχύσαρκες</a:t>
                      </a:r>
                    </a:p>
                  </a:txBody>
                  <a:tcPr/>
                </a:tc>
                <a:tc>
                  <a:txBody>
                    <a:bodyPr/>
                    <a:lstStyle/>
                    <a:p>
                      <a:pPr algn="ctr"/>
                      <a:r>
                        <a:rPr lang="en-US" sz="2000" b="1" dirty="0" smtClean="0">
                          <a:solidFill>
                            <a:schemeClr val="tx1"/>
                          </a:solidFill>
                        </a:rPr>
                        <a:t>211</a:t>
                      </a:r>
                      <a:endParaRPr lang="el-GR" sz="2000" b="1" dirty="0">
                        <a:solidFill>
                          <a:schemeClr val="tx1"/>
                        </a:solidFill>
                      </a:endParaRPr>
                    </a:p>
                  </a:txBody>
                  <a:tcPr/>
                </a:tc>
                <a:tc>
                  <a:txBody>
                    <a:bodyPr/>
                    <a:lstStyle/>
                    <a:p>
                      <a:pPr algn="ctr"/>
                      <a:r>
                        <a:rPr lang="el-GR" sz="2000" b="1" dirty="0" smtClean="0">
                          <a:solidFill>
                            <a:schemeClr val="tx1"/>
                          </a:solidFill>
                        </a:rPr>
                        <a:t>578</a:t>
                      </a:r>
                      <a:endParaRPr lang="el-GR" sz="2000" b="1" dirty="0">
                        <a:solidFill>
                          <a:schemeClr val="tx1"/>
                        </a:solidFill>
                      </a:endParaRPr>
                    </a:p>
                  </a:txBody>
                  <a:tcPr/>
                </a:tc>
                <a:tc>
                  <a:txBody>
                    <a:bodyPr/>
                    <a:lstStyle/>
                    <a:p>
                      <a:pPr algn="ctr"/>
                      <a:r>
                        <a:rPr lang="el-GR" sz="2000" b="1" dirty="0" smtClean="0">
                          <a:solidFill>
                            <a:schemeClr val="tx1"/>
                          </a:solidFill>
                        </a:rPr>
                        <a:t>0.</a:t>
                      </a:r>
                      <a:r>
                        <a:rPr lang="en-US" sz="2000" b="1" dirty="0" smtClean="0">
                          <a:solidFill>
                            <a:schemeClr val="tx1"/>
                          </a:solidFill>
                        </a:rPr>
                        <a:t>2</a:t>
                      </a:r>
                      <a:r>
                        <a:rPr lang="el-GR" sz="2000" b="1" dirty="0" smtClean="0">
                          <a:solidFill>
                            <a:schemeClr val="tx1"/>
                          </a:solidFill>
                        </a:rPr>
                        <a:t>7</a:t>
                      </a:r>
                      <a:endParaRPr lang="el-GR" sz="2000" b="1" dirty="0">
                        <a:solidFill>
                          <a:schemeClr val="tx1"/>
                        </a:solidFill>
                      </a:endParaRPr>
                    </a:p>
                  </a:txBody>
                  <a:tcPr/>
                </a:tc>
                <a:extLst>
                  <a:ext uri="{0D108BD9-81ED-4DB2-BD59-A6C34878D82A}">
                    <a16:rowId xmlns:a16="http://schemas.microsoft.com/office/drawing/2014/main" val="10001"/>
                  </a:ext>
                </a:extLst>
              </a:tr>
              <a:tr h="370840">
                <a:tc>
                  <a:txBody>
                    <a:bodyPr/>
                    <a:lstStyle/>
                    <a:p>
                      <a:r>
                        <a:rPr lang="el-GR" dirty="0" smtClean="0">
                          <a:solidFill>
                            <a:schemeClr val="tx1"/>
                          </a:solidFill>
                        </a:rPr>
                        <a:t>Κανονικού βάρους</a:t>
                      </a:r>
                      <a:endParaRPr lang="el-GR" dirty="0">
                        <a:solidFill>
                          <a:schemeClr val="tx1"/>
                        </a:solidFill>
                      </a:endParaRPr>
                    </a:p>
                  </a:txBody>
                  <a:tcPr/>
                </a:tc>
                <a:tc>
                  <a:txBody>
                    <a:bodyPr/>
                    <a:lstStyle/>
                    <a:p>
                      <a:pPr algn="ctr"/>
                      <a:r>
                        <a:rPr lang="en-US" sz="2000" b="1" dirty="0" smtClean="0">
                          <a:solidFill>
                            <a:schemeClr val="tx1"/>
                          </a:solidFill>
                        </a:rPr>
                        <a:t>82</a:t>
                      </a:r>
                      <a:endParaRPr lang="el-GR" sz="2000" b="1" dirty="0">
                        <a:solidFill>
                          <a:schemeClr val="tx1"/>
                        </a:solidFill>
                      </a:endParaRPr>
                    </a:p>
                  </a:txBody>
                  <a:tcPr/>
                </a:tc>
                <a:tc>
                  <a:txBody>
                    <a:bodyPr/>
                    <a:lstStyle/>
                    <a:p>
                      <a:pPr algn="ctr"/>
                      <a:r>
                        <a:rPr lang="el-GR" sz="2000" b="1" dirty="0" smtClean="0">
                          <a:solidFill>
                            <a:schemeClr val="tx1"/>
                          </a:solidFill>
                        </a:rPr>
                        <a:t>836</a:t>
                      </a:r>
                      <a:endParaRPr lang="el-GR" sz="2000" b="1" dirty="0">
                        <a:solidFill>
                          <a:schemeClr val="tx1"/>
                        </a:solidFill>
                      </a:endParaRPr>
                    </a:p>
                  </a:txBody>
                  <a:tcPr/>
                </a:tc>
                <a:tc>
                  <a:txBody>
                    <a:bodyPr/>
                    <a:lstStyle/>
                    <a:p>
                      <a:pPr algn="ctr"/>
                      <a:r>
                        <a:rPr lang="el-GR" sz="2000" b="1" dirty="0" smtClean="0">
                          <a:solidFill>
                            <a:schemeClr val="tx1"/>
                          </a:solidFill>
                        </a:rPr>
                        <a:t>0.</a:t>
                      </a:r>
                      <a:r>
                        <a:rPr lang="en-US" sz="2000" b="1" dirty="0" smtClean="0">
                          <a:solidFill>
                            <a:schemeClr val="tx1"/>
                          </a:solidFill>
                        </a:rPr>
                        <a:t>0</a:t>
                      </a:r>
                      <a:r>
                        <a:rPr lang="el-GR" sz="2000" b="1" dirty="0" smtClean="0">
                          <a:solidFill>
                            <a:schemeClr val="tx1"/>
                          </a:solidFill>
                        </a:rPr>
                        <a:t>9</a:t>
                      </a:r>
                      <a:endParaRPr lang="el-GR" sz="2000" b="1" dirty="0">
                        <a:solidFill>
                          <a:schemeClr val="tx1"/>
                        </a:solidFill>
                      </a:endParaRPr>
                    </a:p>
                  </a:txBody>
                  <a:tcPr/>
                </a:tc>
                <a:extLst>
                  <a:ext uri="{0D108BD9-81ED-4DB2-BD59-A6C34878D82A}">
                    <a16:rowId xmlns:a16="http://schemas.microsoft.com/office/drawing/2014/main" val="1000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20826215"/>
              </p:ext>
            </p:extLst>
          </p:nvPr>
        </p:nvGraphicFramePr>
        <p:xfrm>
          <a:off x="-16986" y="4684209"/>
          <a:ext cx="7397298" cy="1163320"/>
        </p:xfrm>
        <a:graphic>
          <a:graphicData uri="http://schemas.openxmlformats.org/drawingml/2006/table">
            <a:tbl>
              <a:tblPr firstRow="1" bandRow="1">
                <a:tableStyleId>{5C22544A-7EE6-4342-B048-85BDC9FD1C3A}</a:tableStyleId>
              </a:tblPr>
              <a:tblGrid>
                <a:gridCol w="2197760">
                  <a:extLst>
                    <a:ext uri="{9D8B030D-6E8A-4147-A177-3AD203B41FA5}">
                      <a16:colId xmlns:a16="http://schemas.microsoft.com/office/drawing/2014/main" val="20000"/>
                    </a:ext>
                  </a:extLst>
                </a:gridCol>
                <a:gridCol w="1945922">
                  <a:extLst>
                    <a:ext uri="{9D8B030D-6E8A-4147-A177-3AD203B41FA5}">
                      <a16:colId xmlns:a16="http://schemas.microsoft.com/office/drawing/2014/main" val="20001"/>
                    </a:ext>
                  </a:extLst>
                </a:gridCol>
                <a:gridCol w="1933889">
                  <a:extLst>
                    <a:ext uri="{9D8B030D-6E8A-4147-A177-3AD203B41FA5}">
                      <a16:colId xmlns:a16="http://schemas.microsoft.com/office/drawing/2014/main" val="20002"/>
                    </a:ext>
                  </a:extLst>
                </a:gridCol>
                <a:gridCol w="1319727">
                  <a:extLst>
                    <a:ext uri="{9D8B030D-6E8A-4147-A177-3AD203B41FA5}">
                      <a16:colId xmlns:a16="http://schemas.microsoft.com/office/drawing/2014/main" val="20003"/>
                    </a:ext>
                  </a:extLst>
                </a:gridCol>
              </a:tblGrid>
              <a:tr h="370840">
                <a:tc>
                  <a:txBody>
                    <a:bodyPr/>
                    <a:lstStyle/>
                    <a:p>
                      <a:endParaRPr lang="el-GR" dirty="0">
                        <a:solidFill>
                          <a:schemeClr val="tx1"/>
                        </a:solidFill>
                      </a:endParaRPr>
                    </a:p>
                  </a:txBody>
                  <a:tcPr/>
                </a:tc>
                <a:tc>
                  <a:txBody>
                    <a:bodyPr/>
                    <a:lstStyle/>
                    <a:p>
                      <a:r>
                        <a:rPr lang="el-GR" dirty="0" err="1" smtClean="0">
                          <a:solidFill>
                            <a:schemeClr val="tx1"/>
                          </a:solidFill>
                        </a:rPr>
                        <a:t>Μαστίτιδα=ναι</a:t>
                      </a:r>
                      <a:endParaRPr lang="el-GR" dirty="0">
                        <a:solidFill>
                          <a:schemeClr val="tx1"/>
                        </a:solidFill>
                      </a:endParaRPr>
                    </a:p>
                  </a:txBody>
                  <a:tcPr/>
                </a:tc>
                <a:tc>
                  <a:txBody>
                    <a:bodyPr/>
                    <a:lstStyle/>
                    <a:p>
                      <a:r>
                        <a:rPr lang="el-GR" dirty="0" err="1" smtClean="0">
                          <a:solidFill>
                            <a:schemeClr val="tx1"/>
                          </a:solidFill>
                        </a:rPr>
                        <a:t>Μαστίτιδα=όχι</a:t>
                      </a:r>
                      <a:endParaRPr lang="el-GR" dirty="0">
                        <a:solidFill>
                          <a:schemeClr val="tx1"/>
                        </a:solidFill>
                      </a:endParaRPr>
                    </a:p>
                  </a:txBody>
                  <a:tcPr/>
                </a:tc>
                <a:tc>
                  <a:txBody>
                    <a:bodyPr/>
                    <a:lstStyle/>
                    <a:p>
                      <a:r>
                        <a:rPr lang="en-US" dirty="0" smtClean="0">
                          <a:solidFill>
                            <a:schemeClr val="tx1"/>
                          </a:solidFill>
                        </a:rPr>
                        <a:t>Risk</a:t>
                      </a:r>
                      <a:endParaRPr lang="el-GR" dirty="0">
                        <a:solidFill>
                          <a:schemeClr val="tx1"/>
                        </a:solidFill>
                      </a:endParaRP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solidFill>
                            <a:schemeClr val="tx1"/>
                          </a:solidFill>
                        </a:rPr>
                        <a:t>Παχύσαρκες</a:t>
                      </a:r>
                    </a:p>
                  </a:txBody>
                  <a:tcPr/>
                </a:tc>
                <a:tc>
                  <a:txBody>
                    <a:bodyPr/>
                    <a:lstStyle/>
                    <a:p>
                      <a:pPr algn="ctr"/>
                      <a:r>
                        <a:rPr lang="el-GR" sz="2000" b="1" dirty="0" smtClean="0">
                          <a:solidFill>
                            <a:schemeClr val="tx1"/>
                          </a:solidFill>
                        </a:rPr>
                        <a:t>29</a:t>
                      </a:r>
                      <a:endParaRPr lang="el-GR" sz="2000" b="1" dirty="0">
                        <a:solidFill>
                          <a:schemeClr val="tx1"/>
                        </a:solidFill>
                      </a:endParaRPr>
                    </a:p>
                  </a:txBody>
                  <a:tcPr/>
                </a:tc>
                <a:tc>
                  <a:txBody>
                    <a:bodyPr/>
                    <a:lstStyle/>
                    <a:p>
                      <a:pPr algn="ctr"/>
                      <a:r>
                        <a:rPr lang="en-US" sz="2000" b="1" dirty="0" smtClean="0">
                          <a:solidFill>
                            <a:schemeClr val="tx1"/>
                          </a:solidFill>
                        </a:rPr>
                        <a:t>9</a:t>
                      </a:r>
                      <a:r>
                        <a:rPr lang="el-GR" sz="2000" b="1" dirty="0" smtClean="0">
                          <a:solidFill>
                            <a:schemeClr val="tx1"/>
                          </a:solidFill>
                        </a:rPr>
                        <a:t>42</a:t>
                      </a:r>
                      <a:endParaRPr lang="el-GR" sz="2000" b="1" dirty="0">
                        <a:solidFill>
                          <a:schemeClr val="tx1"/>
                        </a:solidFill>
                      </a:endParaRPr>
                    </a:p>
                  </a:txBody>
                  <a:tcPr/>
                </a:tc>
                <a:tc>
                  <a:txBody>
                    <a:bodyPr/>
                    <a:lstStyle/>
                    <a:p>
                      <a:pPr algn="ctr"/>
                      <a:r>
                        <a:rPr lang="el-GR" sz="2000" b="1" dirty="0" smtClean="0">
                          <a:solidFill>
                            <a:schemeClr val="tx1"/>
                          </a:solidFill>
                        </a:rPr>
                        <a:t>0.0298</a:t>
                      </a:r>
                      <a:endParaRPr lang="el-GR" sz="2000" b="1" dirty="0">
                        <a:solidFill>
                          <a:schemeClr val="tx1"/>
                        </a:solidFill>
                      </a:endParaRPr>
                    </a:p>
                  </a:txBody>
                  <a:tcPr/>
                </a:tc>
                <a:extLst>
                  <a:ext uri="{0D108BD9-81ED-4DB2-BD59-A6C34878D82A}">
                    <a16:rowId xmlns:a16="http://schemas.microsoft.com/office/drawing/2014/main" val="10001"/>
                  </a:ext>
                </a:extLst>
              </a:tr>
              <a:tr h="370840">
                <a:tc>
                  <a:txBody>
                    <a:bodyPr/>
                    <a:lstStyle/>
                    <a:p>
                      <a:r>
                        <a:rPr lang="el-GR" dirty="0" smtClean="0">
                          <a:solidFill>
                            <a:schemeClr val="tx1"/>
                          </a:solidFill>
                        </a:rPr>
                        <a:t>Κανονικού βάρους</a:t>
                      </a:r>
                      <a:endParaRPr lang="el-GR" dirty="0">
                        <a:solidFill>
                          <a:schemeClr val="tx1"/>
                        </a:solidFill>
                      </a:endParaRPr>
                    </a:p>
                  </a:txBody>
                  <a:tcPr/>
                </a:tc>
                <a:tc>
                  <a:txBody>
                    <a:bodyPr/>
                    <a:lstStyle/>
                    <a:p>
                      <a:pPr algn="ctr"/>
                      <a:r>
                        <a:rPr lang="el-GR" sz="2000" b="1" dirty="0" smtClean="0">
                          <a:solidFill>
                            <a:schemeClr val="tx1"/>
                          </a:solidFill>
                        </a:rPr>
                        <a:t>10</a:t>
                      </a:r>
                      <a:endParaRPr lang="el-GR" sz="2000" b="1" dirty="0">
                        <a:solidFill>
                          <a:schemeClr val="tx1"/>
                        </a:solidFill>
                      </a:endParaRPr>
                    </a:p>
                  </a:txBody>
                  <a:tcPr/>
                </a:tc>
                <a:tc>
                  <a:txBody>
                    <a:bodyPr/>
                    <a:lstStyle/>
                    <a:p>
                      <a:pPr algn="ctr"/>
                      <a:r>
                        <a:rPr lang="en-US" sz="2000" b="1" dirty="0" smtClean="0">
                          <a:solidFill>
                            <a:schemeClr val="tx1"/>
                          </a:solidFill>
                        </a:rPr>
                        <a:t>9</a:t>
                      </a:r>
                      <a:r>
                        <a:rPr lang="el-GR" sz="2000" b="1" dirty="0" smtClean="0">
                          <a:solidFill>
                            <a:schemeClr val="tx1"/>
                          </a:solidFill>
                        </a:rPr>
                        <a:t>80</a:t>
                      </a:r>
                      <a:endParaRPr lang="el-GR" sz="2000" b="1" dirty="0">
                        <a:solidFill>
                          <a:schemeClr val="tx1"/>
                        </a:solidFill>
                      </a:endParaRPr>
                    </a:p>
                  </a:txBody>
                  <a:tcPr/>
                </a:tc>
                <a:tc>
                  <a:txBody>
                    <a:bodyPr/>
                    <a:lstStyle/>
                    <a:p>
                      <a:pPr algn="ctr"/>
                      <a:r>
                        <a:rPr lang="el-GR" sz="2000" b="1" dirty="0" smtClean="0">
                          <a:solidFill>
                            <a:schemeClr val="tx1"/>
                          </a:solidFill>
                        </a:rPr>
                        <a:t>0.010</a:t>
                      </a:r>
                      <a:endParaRPr lang="el-GR" sz="2000" b="1" dirty="0">
                        <a:solidFill>
                          <a:schemeClr val="tx1"/>
                        </a:solidFill>
                      </a:endParaRPr>
                    </a:p>
                  </a:txBody>
                  <a:tcPr/>
                </a:tc>
                <a:extLst>
                  <a:ext uri="{0D108BD9-81ED-4DB2-BD59-A6C34878D82A}">
                    <a16:rowId xmlns:a16="http://schemas.microsoft.com/office/drawing/2014/main" val="10002"/>
                  </a:ext>
                </a:extLst>
              </a:tr>
            </a:tbl>
          </a:graphicData>
        </a:graphic>
      </p:graphicFrame>
      <p:sp>
        <p:nvSpPr>
          <p:cNvPr id="3" name="TextBox 2"/>
          <p:cNvSpPr txBox="1"/>
          <p:nvPr/>
        </p:nvSpPr>
        <p:spPr>
          <a:xfrm>
            <a:off x="-21188" y="2512914"/>
            <a:ext cx="1512978" cy="461665"/>
          </a:xfrm>
          <a:prstGeom prst="rect">
            <a:avLst/>
          </a:prstGeom>
          <a:noFill/>
        </p:spPr>
        <p:txBody>
          <a:bodyPr wrap="none" rtlCol="0">
            <a:spAutoFit/>
          </a:bodyPr>
          <a:lstStyle/>
          <a:p>
            <a:pPr fontAlgn="base">
              <a:spcBef>
                <a:spcPct val="0"/>
              </a:spcBef>
              <a:spcAft>
                <a:spcPct val="0"/>
              </a:spcAft>
            </a:pPr>
            <a:r>
              <a:rPr lang="el-GR" sz="2400" b="1" dirty="0" smtClean="0">
                <a:latin typeface="Arial" pitchFamily="34" charset="0"/>
              </a:rPr>
              <a:t>Νεότερες</a:t>
            </a:r>
            <a:endParaRPr lang="el-GR" sz="2400" b="1" dirty="0">
              <a:latin typeface="Arial" pitchFamily="34" charset="0"/>
            </a:endParaRPr>
          </a:p>
        </p:txBody>
      </p:sp>
      <p:sp>
        <p:nvSpPr>
          <p:cNvPr id="8" name="TextBox 7"/>
          <p:cNvSpPr txBox="1"/>
          <p:nvPr/>
        </p:nvSpPr>
        <p:spPr>
          <a:xfrm>
            <a:off x="-21188" y="4149080"/>
            <a:ext cx="2074735" cy="461665"/>
          </a:xfrm>
          <a:prstGeom prst="rect">
            <a:avLst/>
          </a:prstGeom>
          <a:noFill/>
        </p:spPr>
        <p:txBody>
          <a:bodyPr wrap="none" rtlCol="0">
            <a:spAutoFit/>
          </a:bodyPr>
          <a:lstStyle/>
          <a:p>
            <a:pPr fontAlgn="base">
              <a:spcBef>
                <a:spcPct val="0"/>
              </a:spcBef>
              <a:spcAft>
                <a:spcPct val="0"/>
              </a:spcAft>
            </a:pPr>
            <a:r>
              <a:rPr lang="el-GR" sz="2400" b="1" dirty="0" smtClean="0">
                <a:latin typeface="Arial" pitchFamily="34" charset="0"/>
              </a:rPr>
              <a:t>Μεγαλύτερες</a:t>
            </a:r>
            <a:endParaRPr lang="el-GR" sz="2400" b="1" dirty="0">
              <a:latin typeface="Arial" pitchFamily="34" charset="0"/>
            </a:endParaRPr>
          </a:p>
        </p:txBody>
      </p:sp>
      <p:sp>
        <p:nvSpPr>
          <p:cNvPr id="9" name="TextBox 8"/>
          <p:cNvSpPr txBox="1"/>
          <p:nvPr/>
        </p:nvSpPr>
        <p:spPr>
          <a:xfrm>
            <a:off x="2088602" y="2561152"/>
            <a:ext cx="1237839" cy="461665"/>
          </a:xfrm>
          <a:prstGeom prst="rect">
            <a:avLst/>
          </a:prstGeom>
          <a:noFill/>
        </p:spPr>
        <p:txBody>
          <a:bodyPr wrap="none" rtlCol="0">
            <a:spAutoFit/>
          </a:bodyPr>
          <a:lstStyle/>
          <a:p>
            <a:pPr fontAlgn="base">
              <a:spcBef>
                <a:spcPct val="0"/>
              </a:spcBef>
              <a:spcAft>
                <a:spcPct val="0"/>
              </a:spcAft>
            </a:pPr>
            <a:r>
              <a:rPr lang="en-US" sz="2400" b="1" dirty="0" smtClean="0">
                <a:latin typeface="Arial" pitchFamily="34" charset="0"/>
              </a:rPr>
              <a:t>RR=</a:t>
            </a:r>
            <a:r>
              <a:rPr lang="el-GR" sz="2400" b="1" dirty="0" smtClean="0">
                <a:latin typeface="Arial" pitchFamily="34" charset="0"/>
              </a:rPr>
              <a:t>3.0</a:t>
            </a:r>
            <a:endParaRPr lang="el-GR" sz="2400" b="1" dirty="0">
              <a:latin typeface="Arial" pitchFamily="34" charset="0"/>
            </a:endParaRPr>
          </a:p>
        </p:txBody>
      </p:sp>
      <p:sp>
        <p:nvSpPr>
          <p:cNvPr id="10" name="TextBox 9"/>
          <p:cNvSpPr txBox="1"/>
          <p:nvPr/>
        </p:nvSpPr>
        <p:spPr>
          <a:xfrm>
            <a:off x="2304064" y="4179745"/>
            <a:ext cx="1409360" cy="461665"/>
          </a:xfrm>
          <a:prstGeom prst="rect">
            <a:avLst/>
          </a:prstGeom>
          <a:noFill/>
        </p:spPr>
        <p:txBody>
          <a:bodyPr wrap="none" rtlCol="0">
            <a:spAutoFit/>
          </a:bodyPr>
          <a:lstStyle/>
          <a:p>
            <a:pPr fontAlgn="base">
              <a:spcBef>
                <a:spcPct val="0"/>
              </a:spcBef>
              <a:spcAft>
                <a:spcPct val="0"/>
              </a:spcAft>
            </a:pPr>
            <a:r>
              <a:rPr lang="en-US" sz="2400" b="1" dirty="0" smtClean="0">
                <a:latin typeface="Arial" pitchFamily="34" charset="0"/>
              </a:rPr>
              <a:t>RR=2.9</a:t>
            </a:r>
            <a:r>
              <a:rPr lang="el-GR" sz="2400" b="1" dirty="0" smtClean="0">
                <a:latin typeface="Arial" pitchFamily="34" charset="0"/>
              </a:rPr>
              <a:t>8</a:t>
            </a:r>
            <a:endParaRPr lang="el-GR" sz="2400" b="1" dirty="0">
              <a:latin typeface="Arial" pitchFamily="34" charset="0"/>
            </a:endParaRPr>
          </a:p>
        </p:txBody>
      </p:sp>
      <p:sp>
        <p:nvSpPr>
          <p:cNvPr id="11" name="TextBox 10"/>
          <p:cNvSpPr txBox="1"/>
          <p:nvPr/>
        </p:nvSpPr>
        <p:spPr>
          <a:xfrm>
            <a:off x="6910339" y="1196751"/>
            <a:ext cx="2270173" cy="461665"/>
          </a:xfrm>
          <a:prstGeom prst="rect">
            <a:avLst/>
          </a:prstGeom>
          <a:noFill/>
        </p:spPr>
        <p:txBody>
          <a:bodyPr wrap="none" rtlCol="0">
            <a:spAutoFit/>
          </a:bodyPr>
          <a:lstStyle/>
          <a:p>
            <a:pPr fontAlgn="base">
              <a:spcBef>
                <a:spcPct val="0"/>
              </a:spcBef>
              <a:spcAft>
                <a:spcPct val="0"/>
              </a:spcAft>
            </a:pPr>
            <a:r>
              <a:rPr lang="el-GR" sz="2400" b="1" dirty="0" smtClean="0">
                <a:latin typeface="Arial" pitchFamily="34" charset="0"/>
              </a:rPr>
              <a:t>Αδρός </a:t>
            </a:r>
            <a:r>
              <a:rPr lang="en-US" sz="2400" b="1" dirty="0" smtClean="0">
                <a:latin typeface="Arial" pitchFamily="34" charset="0"/>
              </a:rPr>
              <a:t>RR=2.</a:t>
            </a:r>
            <a:r>
              <a:rPr lang="el-GR" sz="2400" b="1" dirty="0" smtClean="0">
                <a:latin typeface="Arial" pitchFamily="34" charset="0"/>
              </a:rPr>
              <a:t>9</a:t>
            </a:r>
            <a:endParaRPr lang="el-GR" sz="2400" b="1" dirty="0">
              <a:latin typeface="Arial" pitchFamily="34" charset="0"/>
            </a:endParaRPr>
          </a:p>
        </p:txBody>
      </p:sp>
      <p:sp>
        <p:nvSpPr>
          <p:cNvPr id="12" name="TextBox 11"/>
          <p:cNvSpPr txBox="1"/>
          <p:nvPr/>
        </p:nvSpPr>
        <p:spPr>
          <a:xfrm>
            <a:off x="6956151" y="1810817"/>
            <a:ext cx="2141933" cy="830997"/>
          </a:xfrm>
          <a:prstGeom prst="rect">
            <a:avLst/>
          </a:prstGeom>
          <a:noFill/>
        </p:spPr>
        <p:txBody>
          <a:bodyPr wrap="none" rtlCol="0">
            <a:spAutoFit/>
          </a:bodyPr>
          <a:lstStyle/>
          <a:p>
            <a:pPr fontAlgn="base">
              <a:spcBef>
                <a:spcPct val="0"/>
              </a:spcBef>
              <a:spcAft>
                <a:spcPct val="0"/>
              </a:spcAft>
            </a:pPr>
            <a:r>
              <a:rPr lang="el-GR" sz="2400" b="1" dirty="0" smtClean="0">
                <a:latin typeface="Arial" pitchFamily="34" charset="0"/>
              </a:rPr>
              <a:t>Διορθωμένος</a:t>
            </a:r>
          </a:p>
          <a:p>
            <a:pPr fontAlgn="base">
              <a:spcBef>
                <a:spcPct val="0"/>
              </a:spcBef>
              <a:spcAft>
                <a:spcPct val="0"/>
              </a:spcAft>
            </a:pPr>
            <a:r>
              <a:rPr lang="el-GR" sz="2400" b="1" dirty="0" smtClean="0">
                <a:latin typeface="Arial" pitchFamily="34" charset="0"/>
              </a:rPr>
              <a:t> </a:t>
            </a:r>
            <a:r>
              <a:rPr lang="en-US" sz="2400" b="1" dirty="0" smtClean="0">
                <a:latin typeface="Arial" pitchFamily="34" charset="0"/>
              </a:rPr>
              <a:t>RR=2.</a:t>
            </a:r>
            <a:r>
              <a:rPr lang="el-GR" sz="2400" b="1" dirty="0" smtClean="0">
                <a:latin typeface="Arial" pitchFamily="34" charset="0"/>
              </a:rPr>
              <a:t>99</a:t>
            </a:r>
            <a:endParaRPr lang="el-GR" sz="2400" b="1" dirty="0">
              <a:latin typeface="Arial" pitchFamily="34" charset="0"/>
            </a:endParaRPr>
          </a:p>
        </p:txBody>
      </p:sp>
      <p:sp>
        <p:nvSpPr>
          <p:cNvPr id="13" name="TextBox 12"/>
          <p:cNvSpPr txBox="1"/>
          <p:nvPr/>
        </p:nvSpPr>
        <p:spPr>
          <a:xfrm>
            <a:off x="6950896" y="2783024"/>
            <a:ext cx="2226892" cy="1200329"/>
          </a:xfrm>
          <a:prstGeom prst="rect">
            <a:avLst/>
          </a:prstGeom>
          <a:noFill/>
        </p:spPr>
        <p:txBody>
          <a:bodyPr wrap="none" rtlCol="0">
            <a:spAutoFit/>
          </a:bodyPr>
          <a:lstStyle/>
          <a:p>
            <a:pPr fontAlgn="base">
              <a:spcBef>
                <a:spcPct val="0"/>
              </a:spcBef>
              <a:spcAft>
                <a:spcPct val="0"/>
              </a:spcAft>
            </a:pPr>
            <a:r>
              <a:rPr lang="el-GR" sz="2400" b="1" dirty="0" smtClean="0">
                <a:latin typeface="Arial" pitchFamily="34" charset="0"/>
              </a:rPr>
              <a:t>Αδρός </a:t>
            </a:r>
            <a:r>
              <a:rPr lang="en-US" sz="2400" b="1" dirty="0" smtClean="0">
                <a:latin typeface="Arial" pitchFamily="34" charset="0"/>
              </a:rPr>
              <a:t>vs. </a:t>
            </a:r>
          </a:p>
          <a:p>
            <a:pPr fontAlgn="base">
              <a:spcBef>
                <a:spcPct val="0"/>
              </a:spcBef>
              <a:spcAft>
                <a:spcPct val="0"/>
              </a:spcAft>
            </a:pPr>
            <a:r>
              <a:rPr lang="el-GR" sz="2400" b="1" dirty="0" smtClean="0">
                <a:latin typeface="Arial" pitchFamily="34" charset="0"/>
              </a:rPr>
              <a:t>Διορθωμένος </a:t>
            </a:r>
          </a:p>
          <a:p>
            <a:pPr fontAlgn="base">
              <a:spcBef>
                <a:spcPct val="0"/>
              </a:spcBef>
              <a:spcAft>
                <a:spcPct val="0"/>
              </a:spcAft>
            </a:pPr>
            <a:r>
              <a:rPr lang="el-GR" sz="2400" b="1" dirty="0">
                <a:latin typeface="Arial" pitchFamily="34" charset="0"/>
              </a:rPr>
              <a:t>3</a:t>
            </a:r>
            <a:r>
              <a:rPr lang="en-US" sz="2400" b="1" dirty="0" smtClean="0">
                <a:latin typeface="Arial" pitchFamily="34" charset="0"/>
              </a:rPr>
              <a:t>%</a:t>
            </a:r>
            <a:endParaRPr lang="el-GR" sz="2400" b="1" dirty="0">
              <a:latin typeface="Arial" pitchFamily="34" charset="0"/>
            </a:endParaRPr>
          </a:p>
        </p:txBody>
      </p:sp>
      <p:sp>
        <p:nvSpPr>
          <p:cNvPr id="6" name="Text Box 14"/>
          <p:cNvSpPr txBox="1">
            <a:spLocks noChangeArrowheads="1"/>
          </p:cNvSpPr>
          <p:nvPr/>
        </p:nvSpPr>
        <p:spPr bwMode="auto">
          <a:xfrm>
            <a:off x="1099851" y="5942122"/>
            <a:ext cx="770485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defRPr/>
            </a:pPr>
            <a:r>
              <a:rPr lang="el-GR" sz="2400" b="1" dirty="0" smtClean="0">
                <a:latin typeface="Arial" pitchFamily="34" charset="0"/>
              </a:rPr>
              <a:t>Η ηλικία δεν είναι συγχυτικός παράγοντας για την παρατηρούμενη σχέση</a:t>
            </a:r>
            <a:endParaRPr lang="en-GB" sz="2400" b="1" dirty="0">
              <a:latin typeface="Arial" pitchFamily="34" charset="0"/>
            </a:endParaRPr>
          </a:p>
        </p:txBody>
      </p:sp>
    </p:spTree>
    <p:extLst>
      <p:ext uri="{BB962C8B-B14F-4D97-AF65-F5344CB8AC3E}">
        <p14:creationId xmlns:p14="http://schemas.microsoft.com/office/powerpoint/2010/main" val="583146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0">
                                            <p:txEl>
                                              <p:pRg st="0" end="0"/>
                                            </p:txEl>
                                          </p:spTgt>
                                        </p:tgtEl>
                                        <p:attrNameLst>
                                          <p:attrName>style.visibility</p:attrName>
                                        </p:attrNameLst>
                                      </p:cBhvr>
                                      <p:to>
                                        <p:strVal val="visible"/>
                                      </p:to>
                                    </p:set>
                                    <p:animEffect transition="in" filter="fade">
                                      <p:cBhvr>
                                        <p:cTn id="45" dur="1000"/>
                                        <p:tgtEl>
                                          <p:spTgt spid="10">
                                            <p:txEl>
                                              <p:pRg st="0" end="0"/>
                                            </p:txEl>
                                          </p:spTgt>
                                        </p:tgtEl>
                                      </p:cBhvr>
                                    </p:animEffect>
                                    <p:anim calcmode="lin" valueType="num">
                                      <p:cBhvr>
                                        <p:cTn id="46"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1000"/>
                                        <p:tgtEl>
                                          <p:spTgt spid="12"/>
                                        </p:tgtEl>
                                      </p:cBhvr>
                                    </p:animEffect>
                                    <p:anim calcmode="lin" valueType="num">
                                      <p:cBhvr>
                                        <p:cTn id="53" dur="1000" fill="hold"/>
                                        <p:tgtEl>
                                          <p:spTgt spid="12"/>
                                        </p:tgtEl>
                                        <p:attrNameLst>
                                          <p:attrName>ppt_x</p:attrName>
                                        </p:attrNameLst>
                                      </p:cBhvr>
                                      <p:tavLst>
                                        <p:tav tm="0">
                                          <p:val>
                                            <p:strVal val="#ppt_x"/>
                                          </p:val>
                                        </p:tav>
                                        <p:tav tm="100000">
                                          <p:val>
                                            <p:strVal val="#ppt_x"/>
                                          </p:val>
                                        </p:tav>
                                      </p:tavLst>
                                    </p:anim>
                                    <p:anim calcmode="lin" valueType="num">
                                      <p:cBhvr>
                                        <p:cTn id="54" dur="1000" fill="hold"/>
                                        <p:tgtEl>
                                          <p:spTgt spid="12"/>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1000"/>
                                        <p:tgtEl>
                                          <p:spTgt spid="13"/>
                                        </p:tgtEl>
                                      </p:cBhvr>
                                    </p:animEffect>
                                    <p:anim calcmode="lin" valueType="num">
                                      <p:cBhvr>
                                        <p:cTn id="58" dur="1000" fill="hold"/>
                                        <p:tgtEl>
                                          <p:spTgt spid="13"/>
                                        </p:tgtEl>
                                        <p:attrNameLst>
                                          <p:attrName>ppt_x</p:attrName>
                                        </p:attrNameLst>
                                      </p:cBhvr>
                                      <p:tavLst>
                                        <p:tav tm="0">
                                          <p:val>
                                            <p:strVal val="#ppt_x"/>
                                          </p:val>
                                        </p:tav>
                                        <p:tav tm="100000">
                                          <p:val>
                                            <p:strVal val="#ppt_x"/>
                                          </p:val>
                                        </p:tav>
                                      </p:tavLst>
                                    </p:anim>
                                    <p:anim calcmode="lin" valueType="num">
                                      <p:cBhvr>
                                        <p:cTn id="5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6"/>
                                        </p:tgtEl>
                                        <p:attrNameLst>
                                          <p:attrName>style.visibility</p:attrName>
                                        </p:attrNameLst>
                                      </p:cBhvr>
                                      <p:to>
                                        <p:strVal val="visible"/>
                                      </p:to>
                                    </p:set>
                                    <p:anim calcmode="lin" valueType="num">
                                      <p:cBhvr additive="base">
                                        <p:cTn id="64" dur="500" fill="hold"/>
                                        <p:tgtEl>
                                          <p:spTgt spid="6"/>
                                        </p:tgtEl>
                                        <p:attrNameLst>
                                          <p:attrName>ppt_x</p:attrName>
                                        </p:attrNameLst>
                                      </p:cBhvr>
                                      <p:tavLst>
                                        <p:tav tm="0">
                                          <p:val>
                                            <p:strVal val="#ppt_x"/>
                                          </p:val>
                                        </p:tav>
                                        <p:tav tm="100000">
                                          <p:val>
                                            <p:strVal val="#ppt_x"/>
                                          </p:val>
                                        </p:tav>
                                      </p:tavLst>
                                    </p:anim>
                                    <p:anim calcmode="lin" valueType="num">
                                      <p:cBhvr additive="base">
                                        <p:cTn id="6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1" grpId="0"/>
      <p:bldP spid="12" grpId="0"/>
      <p:bldP spid="13"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44624"/>
            <a:ext cx="9036496" cy="1237184"/>
          </a:xfrm>
        </p:spPr>
        <p:txBody>
          <a:bodyPr>
            <a:noAutofit/>
          </a:bodyPr>
          <a:lstStyle/>
          <a:p>
            <a:r>
              <a:rPr lang="en-US" dirty="0"/>
              <a:t>Stratified analysis of rates – Controlling for </a:t>
            </a:r>
            <a:r>
              <a:rPr lang="en-US" dirty="0" smtClean="0"/>
              <a:t>confounders</a:t>
            </a:r>
            <a:endParaRPr lang="el-GR" dirty="0"/>
          </a:p>
        </p:txBody>
      </p:sp>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b="1" dirty="0">
              <a:solidFill>
                <a:schemeClr val="tx1"/>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sz="2000" dirty="0"/>
          </a:p>
          <a:p>
            <a:endParaRPr lang="el-GR" sz="2000" dirty="0"/>
          </a:p>
          <a:p>
            <a:endParaRPr lang="el-GR" sz="2000" dirty="0" smtClean="0"/>
          </a:p>
          <a:p>
            <a:endParaRPr lang="el-GR" sz="2000" dirty="0"/>
          </a:p>
          <a:p>
            <a:r>
              <a:rPr lang="el-GR" sz="1900" dirty="0"/>
              <a:t> </a:t>
            </a:r>
          </a:p>
        </p:txBody>
      </p:sp>
      <p:sp>
        <p:nvSpPr>
          <p:cNvPr id="51" name="Rectangle 4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52" name="Rectangle 4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53" name="Rectangle 62"/>
          <p:cNvSpPr>
            <a:spLocks noChangeArrowheads="1"/>
          </p:cNvSpPr>
          <p:nvPr/>
        </p:nvSpPr>
        <p:spPr bwMode="auto">
          <a:xfrm>
            <a:off x="0" y="3746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6567105"/>
              </p:ext>
            </p:extLst>
          </p:nvPr>
        </p:nvGraphicFramePr>
        <p:xfrm>
          <a:off x="395536" y="1298862"/>
          <a:ext cx="7920881" cy="4389120"/>
        </p:xfrm>
        <a:graphic>
          <a:graphicData uri="http://schemas.openxmlformats.org/drawingml/2006/table">
            <a:tbl>
              <a:tblPr>
                <a:tableStyleId>{5C22544A-7EE6-4342-B048-85BDC9FD1C3A}</a:tableStyleId>
              </a:tblPr>
              <a:tblGrid>
                <a:gridCol w="1944217">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566402">
                  <a:extLst>
                    <a:ext uri="{9D8B030D-6E8A-4147-A177-3AD203B41FA5}">
                      <a16:colId xmlns:a16="http://schemas.microsoft.com/office/drawing/2014/main" val="20002"/>
                    </a:ext>
                  </a:extLst>
                </a:gridCol>
                <a:gridCol w="1329808">
                  <a:extLst>
                    <a:ext uri="{9D8B030D-6E8A-4147-A177-3AD203B41FA5}">
                      <a16:colId xmlns:a16="http://schemas.microsoft.com/office/drawing/2014/main" val="20003"/>
                    </a:ext>
                  </a:extLst>
                </a:gridCol>
                <a:gridCol w="1320147">
                  <a:extLst>
                    <a:ext uri="{9D8B030D-6E8A-4147-A177-3AD203B41FA5}">
                      <a16:colId xmlns:a16="http://schemas.microsoft.com/office/drawing/2014/main" val="20004"/>
                    </a:ext>
                  </a:extLst>
                </a:gridCol>
                <a:gridCol w="1320147">
                  <a:extLst>
                    <a:ext uri="{9D8B030D-6E8A-4147-A177-3AD203B41FA5}">
                      <a16:colId xmlns:a16="http://schemas.microsoft.com/office/drawing/2014/main" val="20005"/>
                    </a:ext>
                  </a:extLst>
                </a:gridCol>
              </a:tblGrid>
              <a:tr h="0">
                <a:tc>
                  <a:txBody>
                    <a:bodyPr/>
                    <a:lstStyle/>
                    <a:p>
                      <a:pPr algn="ctr">
                        <a:lnSpc>
                          <a:spcPct val="150000"/>
                        </a:lnSpc>
                        <a:spcAft>
                          <a:spcPts val="0"/>
                        </a:spcAft>
                      </a:pPr>
                      <a:r>
                        <a:rPr lang="en-US" sz="2400" b="1" dirty="0">
                          <a:effectLst/>
                          <a:latin typeface="Comic Sans MS" pitchFamily="66" charset="0"/>
                        </a:rPr>
                        <a:t> </a:t>
                      </a:r>
                      <a:endParaRPr lang="el-GR" sz="2400" b="1" dirty="0">
                        <a:effectLst/>
                        <a:latin typeface="Comic Sans MS" pitchFamily="66" charset="0"/>
                      </a:endParaRPr>
                    </a:p>
                    <a:p>
                      <a:pPr algn="ctr">
                        <a:lnSpc>
                          <a:spcPct val="150000"/>
                        </a:lnSpc>
                        <a:spcAft>
                          <a:spcPts val="290"/>
                        </a:spcAft>
                      </a:pPr>
                      <a:r>
                        <a:rPr lang="en-US" sz="2400" b="1" dirty="0">
                          <a:effectLst/>
                          <a:latin typeface="Comic Sans MS" pitchFamily="66" charset="0"/>
                        </a:rPr>
                        <a:t>Confounder</a:t>
                      </a:r>
                      <a:endParaRPr lang="el-GR" sz="24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l-GR" sz="2400" b="1" dirty="0">
                          <a:effectLst/>
                          <a:latin typeface="Comic Sans MS" pitchFamily="66" charset="0"/>
                        </a:rPr>
                        <a:t> </a:t>
                      </a:r>
                    </a:p>
                    <a:p>
                      <a:pPr algn="ctr">
                        <a:lnSpc>
                          <a:spcPct val="150000"/>
                        </a:lnSpc>
                        <a:spcAft>
                          <a:spcPts val="290"/>
                        </a:spcAft>
                      </a:pPr>
                      <a:r>
                        <a:rPr lang="en-US" sz="2400" b="1" dirty="0" err="1">
                          <a:effectLst/>
                          <a:latin typeface="Comic Sans MS" pitchFamily="66" charset="0"/>
                        </a:rPr>
                        <a:t>RRq</a:t>
                      </a:r>
                      <a:endParaRPr lang="el-GR" sz="2400" b="1" dirty="0">
                        <a:effectLst/>
                        <a:latin typeface="Comic Sans MS" pitchFamily="66" charset="0"/>
                        <a:ea typeface="Times New Roman"/>
                        <a:cs typeface="Times New Roman"/>
                      </a:endParaRPr>
                    </a:p>
                  </a:txBody>
                  <a:tcPr marL="76200" marR="76200" marT="0" marB="0"/>
                </a:tc>
                <a:tc gridSpan="2">
                  <a:txBody>
                    <a:bodyPr/>
                    <a:lstStyle/>
                    <a:p>
                      <a:pPr algn="ctr">
                        <a:lnSpc>
                          <a:spcPct val="150000"/>
                        </a:lnSpc>
                        <a:spcAft>
                          <a:spcPts val="0"/>
                        </a:spcAft>
                      </a:pPr>
                      <a:r>
                        <a:rPr lang="el-GR" sz="2400" b="1" dirty="0">
                          <a:effectLst/>
                          <a:latin typeface="Comic Sans MS" pitchFamily="66" charset="0"/>
                        </a:rPr>
                        <a:t> </a:t>
                      </a:r>
                    </a:p>
                    <a:p>
                      <a:pPr algn="ctr">
                        <a:lnSpc>
                          <a:spcPct val="150000"/>
                        </a:lnSpc>
                        <a:spcAft>
                          <a:spcPts val="290"/>
                        </a:spcAft>
                      </a:pPr>
                      <a:r>
                        <a:rPr lang="en-US" sz="2400" b="1" dirty="0">
                          <a:effectLst/>
                          <a:latin typeface="Comic Sans MS" pitchFamily="66" charset="0"/>
                        </a:rPr>
                        <a:t>95% CI</a:t>
                      </a:r>
                      <a:endParaRPr lang="el-GR" sz="2400" b="1" dirty="0">
                        <a:effectLst/>
                        <a:latin typeface="Comic Sans MS" pitchFamily="66" charset="0"/>
                        <a:ea typeface="Times New Roman"/>
                        <a:cs typeface="Times New Roman"/>
                      </a:endParaRPr>
                    </a:p>
                  </a:txBody>
                  <a:tcPr marL="76200" marR="76200" marT="0" marB="0"/>
                </a:tc>
                <a:tc hMerge="1">
                  <a:txBody>
                    <a:bodyPr/>
                    <a:lstStyle/>
                    <a:p>
                      <a:endParaRPr lang="el-GR"/>
                    </a:p>
                  </a:txBody>
                  <a:tcPr/>
                </a:tc>
                <a:tc>
                  <a:txBody>
                    <a:bodyPr/>
                    <a:lstStyle/>
                    <a:p>
                      <a:pPr algn="ctr">
                        <a:lnSpc>
                          <a:spcPct val="150000"/>
                        </a:lnSpc>
                        <a:spcAft>
                          <a:spcPts val="0"/>
                        </a:spcAft>
                      </a:pPr>
                      <a:r>
                        <a:rPr lang="en-US" sz="2400" b="1" dirty="0">
                          <a:effectLst/>
                          <a:latin typeface="Comic Sans MS" pitchFamily="66" charset="0"/>
                        </a:rPr>
                        <a:t> </a:t>
                      </a:r>
                      <a:endParaRPr lang="el-GR" sz="2400" b="1" dirty="0">
                        <a:effectLst/>
                        <a:latin typeface="Comic Sans MS" pitchFamily="66" charset="0"/>
                      </a:endParaRPr>
                    </a:p>
                    <a:p>
                      <a:pPr algn="ctr">
                        <a:lnSpc>
                          <a:spcPct val="150000"/>
                        </a:lnSpc>
                        <a:spcAft>
                          <a:spcPts val="290"/>
                        </a:spcAft>
                      </a:pPr>
                      <a:r>
                        <a:rPr lang="en-US" sz="2400" b="1" dirty="0">
                          <a:effectLst/>
                          <a:latin typeface="Comic Sans MS" pitchFamily="66" charset="0"/>
                        </a:rPr>
                        <a:t>x</a:t>
                      </a:r>
                      <a:r>
                        <a:rPr lang="en-US" sz="2400" b="1" baseline="30000" dirty="0">
                          <a:effectLst/>
                          <a:latin typeface="Comic Sans MS" pitchFamily="66" charset="0"/>
                        </a:rPr>
                        <a:t>2</a:t>
                      </a:r>
                      <a:endParaRPr lang="el-GR" sz="24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2400" b="1" dirty="0">
                          <a:effectLst/>
                          <a:latin typeface="Comic Sans MS" pitchFamily="66" charset="0"/>
                        </a:rPr>
                        <a:t> </a:t>
                      </a:r>
                      <a:endParaRPr lang="el-GR" sz="2400" b="1" dirty="0">
                        <a:effectLst/>
                        <a:latin typeface="Comic Sans MS" pitchFamily="66" charset="0"/>
                      </a:endParaRPr>
                    </a:p>
                    <a:p>
                      <a:pPr algn="ctr">
                        <a:lnSpc>
                          <a:spcPct val="150000"/>
                        </a:lnSpc>
                        <a:spcAft>
                          <a:spcPts val="290"/>
                        </a:spcAft>
                      </a:pPr>
                      <a:r>
                        <a:rPr lang="en-US" sz="2400" b="1" dirty="0">
                          <a:effectLst/>
                          <a:latin typeface="Comic Sans MS" pitchFamily="66" charset="0"/>
                        </a:rPr>
                        <a:t>p-value</a:t>
                      </a:r>
                      <a:endParaRPr lang="el-GR" sz="2400" b="1" dirty="0">
                        <a:effectLst/>
                        <a:latin typeface="Comic Sans MS" pitchFamily="66" charset="0"/>
                        <a:ea typeface="Times New Roman"/>
                        <a:cs typeface="Times New Roman"/>
                      </a:endParaRPr>
                    </a:p>
                  </a:txBody>
                  <a:tcPr marL="76200" marR="76200" marT="0" marB="0"/>
                </a:tc>
                <a:extLst>
                  <a:ext uri="{0D108BD9-81ED-4DB2-BD59-A6C34878D82A}">
                    <a16:rowId xmlns:a16="http://schemas.microsoft.com/office/drawing/2014/main" val="10000"/>
                  </a:ext>
                </a:extLst>
              </a:tr>
              <a:tr h="0">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1</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RR</a:t>
                      </a:r>
                      <a:r>
                        <a:rPr lang="en-US" sz="1800" b="1" baseline="-25000" dirty="0">
                          <a:effectLst/>
                          <a:latin typeface="Comic Sans MS" pitchFamily="66" charset="0"/>
                        </a:rPr>
                        <a:t>1</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extLst>
                  <a:ext uri="{0D108BD9-81ED-4DB2-BD59-A6C34878D82A}">
                    <a16:rowId xmlns:a16="http://schemas.microsoft.com/office/drawing/2014/main" val="10001"/>
                  </a:ext>
                </a:extLst>
              </a:tr>
              <a:tr h="0">
                <a:tc>
                  <a:txBody>
                    <a:bodyPr/>
                    <a:lstStyle/>
                    <a:p>
                      <a:pPr algn="ctr">
                        <a:lnSpc>
                          <a:spcPct val="150000"/>
                        </a:lnSpc>
                        <a:spcAft>
                          <a:spcPts val="0"/>
                        </a:spcAft>
                      </a:pPr>
                      <a:r>
                        <a:rPr lang="en-US" sz="1800" b="1">
                          <a:effectLst/>
                          <a:latin typeface="Comic Sans MS" pitchFamily="66" charset="0"/>
                        </a:rPr>
                        <a:t> </a:t>
                      </a:r>
                      <a:endParaRPr lang="el-GR" sz="1800" b="1">
                        <a:effectLst/>
                        <a:latin typeface="Comic Sans MS" pitchFamily="66" charset="0"/>
                      </a:endParaRPr>
                    </a:p>
                    <a:p>
                      <a:pPr algn="ctr">
                        <a:lnSpc>
                          <a:spcPct val="150000"/>
                        </a:lnSpc>
                        <a:spcAft>
                          <a:spcPts val="290"/>
                        </a:spcAft>
                      </a:pPr>
                      <a:r>
                        <a:rPr lang="en-US" sz="1800" b="1">
                          <a:effectLst/>
                          <a:latin typeface="Comic Sans MS" pitchFamily="66" charset="0"/>
                        </a:rPr>
                        <a:t>2</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a:effectLst/>
                          <a:latin typeface="Comic Sans MS" pitchFamily="66" charset="0"/>
                        </a:rPr>
                        <a:t> </a:t>
                      </a:r>
                      <a:endParaRPr lang="el-GR" sz="1800" b="1">
                        <a:effectLst/>
                        <a:latin typeface="Comic Sans MS" pitchFamily="66" charset="0"/>
                      </a:endParaRPr>
                    </a:p>
                    <a:p>
                      <a:pPr algn="ctr">
                        <a:lnSpc>
                          <a:spcPct val="150000"/>
                        </a:lnSpc>
                        <a:spcAft>
                          <a:spcPts val="290"/>
                        </a:spcAft>
                      </a:pPr>
                      <a:r>
                        <a:rPr lang="en-US" sz="1800" b="1">
                          <a:effectLst/>
                          <a:latin typeface="Comic Sans MS" pitchFamily="66" charset="0"/>
                        </a:rPr>
                        <a:t>RR</a:t>
                      </a:r>
                      <a:r>
                        <a:rPr lang="en-US" sz="1800" b="1" baseline="-25000">
                          <a:effectLst/>
                          <a:latin typeface="Comic Sans MS" pitchFamily="66" charset="0"/>
                        </a:rPr>
                        <a:t>2</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extLst>
                  <a:ext uri="{0D108BD9-81ED-4DB2-BD59-A6C34878D82A}">
                    <a16:rowId xmlns:a16="http://schemas.microsoft.com/office/drawing/2014/main" val="10002"/>
                  </a:ext>
                </a:extLst>
              </a:tr>
              <a:tr h="0">
                <a:tc>
                  <a:txBody>
                    <a:bodyPr/>
                    <a:lstStyle/>
                    <a:p>
                      <a:pPr algn="ctr">
                        <a:lnSpc>
                          <a:spcPct val="150000"/>
                        </a:lnSpc>
                        <a:spcAft>
                          <a:spcPts val="0"/>
                        </a:spcAft>
                      </a:pPr>
                      <a:r>
                        <a:rPr lang="en-US" sz="1800" b="1">
                          <a:effectLst/>
                          <a:latin typeface="Comic Sans MS" pitchFamily="66" charset="0"/>
                        </a:rPr>
                        <a:t> </a:t>
                      </a:r>
                      <a:endParaRPr lang="el-GR" sz="1800" b="1">
                        <a:effectLst/>
                        <a:latin typeface="Comic Sans MS" pitchFamily="66" charset="0"/>
                      </a:endParaRPr>
                    </a:p>
                    <a:p>
                      <a:pPr algn="ctr">
                        <a:lnSpc>
                          <a:spcPct val="150000"/>
                        </a:lnSpc>
                        <a:spcAft>
                          <a:spcPts val="290"/>
                        </a:spcAft>
                      </a:pPr>
                      <a:r>
                        <a:rPr lang="en-US" sz="1800" b="1">
                          <a:effectLst/>
                          <a:latin typeface="Comic Sans MS" pitchFamily="66" charset="0"/>
                        </a:rPr>
                        <a:t>...</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a:effectLst/>
                          <a:latin typeface="Comic Sans MS" pitchFamily="66" charset="0"/>
                        </a:rPr>
                        <a:t> </a:t>
                      </a:r>
                      <a:endParaRPr lang="el-GR" sz="1800" b="1">
                        <a:effectLst/>
                        <a:latin typeface="Comic Sans MS" pitchFamily="66" charset="0"/>
                      </a:endParaRPr>
                    </a:p>
                    <a:p>
                      <a:pPr algn="ctr">
                        <a:lnSpc>
                          <a:spcPct val="150000"/>
                        </a:lnSpc>
                        <a:spcAft>
                          <a:spcPts val="290"/>
                        </a:spcAft>
                      </a:pPr>
                      <a:r>
                        <a:rPr lang="en-US" sz="1800" b="1">
                          <a:effectLst/>
                          <a:latin typeface="Comic Sans MS" pitchFamily="66" charset="0"/>
                        </a:rPr>
                        <a:t>...</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a:effectLst/>
                          <a:latin typeface="Comic Sans MS" pitchFamily="66" charset="0"/>
                        </a:rPr>
                        <a:t> </a:t>
                      </a:r>
                      <a:endParaRPr lang="el-GR" sz="1800" b="1">
                        <a:effectLst/>
                        <a:latin typeface="Comic Sans MS" pitchFamily="66" charset="0"/>
                      </a:endParaRPr>
                    </a:p>
                    <a:p>
                      <a:pPr algn="ctr">
                        <a:lnSpc>
                          <a:spcPct val="150000"/>
                        </a:lnSpc>
                        <a:spcAft>
                          <a:spcPts val="290"/>
                        </a:spcAft>
                      </a:pPr>
                      <a:r>
                        <a:rPr lang="en-US" sz="1800" b="1">
                          <a:effectLst/>
                          <a:latin typeface="Comic Sans MS" pitchFamily="66" charset="0"/>
                        </a:rPr>
                        <a:t> </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a:effectLst/>
                          <a:latin typeface="Comic Sans MS" pitchFamily="66" charset="0"/>
                        </a:rPr>
                        <a:t> </a:t>
                      </a:r>
                      <a:endParaRPr lang="el-GR" sz="1800" b="1">
                        <a:effectLst/>
                        <a:latin typeface="Comic Sans MS" pitchFamily="66" charset="0"/>
                      </a:endParaRPr>
                    </a:p>
                    <a:p>
                      <a:pPr algn="ctr">
                        <a:lnSpc>
                          <a:spcPct val="150000"/>
                        </a:lnSpc>
                        <a:spcAft>
                          <a:spcPts val="290"/>
                        </a:spcAft>
                      </a:pPr>
                      <a:r>
                        <a:rPr lang="en-US" sz="1800" b="1">
                          <a:effectLst/>
                          <a:latin typeface="Comic Sans MS" pitchFamily="66" charset="0"/>
                        </a:rPr>
                        <a:t> </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extLst>
                  <a:ext uri="{0D108BD9-81ED-4DB2-BD59-A6C34878D82A}">
                    <a16:rowId xmlns:a16="http://schemas.microsoft.com/office/drawing/2014/main" val="10003"/>
                  </a:ext>
                </a:extLst>
              </a:tr>
              <a:tr h="0">
                <a:tc>
                  <a:txBody>
                    <a:bodyPr/>
                    <a:lstStyle/>
                    <a:p>
                      <a:pPr algn="ctr">
                        <a:lnSpc>
                          <a:spcPct val="150000"/>
                        </a:lnSpc>
                        <a:spcAft>
                          <a:spcPts val="0"/>
                        </a:spcAft>
                      </a:pPr>
                      <a:r>
                        <a:rPr lang="en-US" sz="1800" b="1" dirty="0">
                          <a:effectLst/>
                          <a:latin typeface="Comic Sans MS" pitchFamily="66" charset="0"/>
                        </a:rPr>
                        <a:t> </a:t>
                      </a:r>
                      <a:endParaRPr lang="el-GR" sz="1800" b="1" dirty="0">
                        <a:effectLst/>
                        <a:latin typeface="Comic Sans MS" pitchFamily="66" charset="0"/>
                      </a:endParaRPr>
                    </a:p>
                    <a:p>
                      <a:pPr algn="ctr">
                        <a:lnSpc>
                          <a:spcPct val="150000"/>
                        </a:lnSpc>
                        <a:spcAft>
                          <a:spcPts val="290"/>
                        </a:spcAft>
                      </a:pPr>
                      <a:r>
                        <a:rPr lang="en-US" sz="1800" b="1" dirty="0">
                          <a:effectLst/>
                          <a:latin typeface="Comic Sans MS" pitchFamily="66" charset="0"/>
                        </a:rPr>
                        <a:t>l</a:t>
                      </a:r>
                      <a:endParaRPr lang="el-GR" sz="1800" b="1" dirty="0">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n-US" sz="1800" b="1">
                          <a:effectLst/>
                          <a:latin typeface="Comic Sans MS" pitchFamily="66" charset="0"/>
                        </a:rPr>
                        <a:t> </a:t>
                      </a:r>
                      <a:endParaRPr lang="el-GR" sz="1800" b="1">
                        <a:effectLst/>
                        <a:latin typeface="Comic Sans MS" pitchFamily="66" charset="0"/>
                      </a:endParaRPr>
                    </a:p>
                    <a:p>
                      <a:pPr algn="ctr">
                        <a:lnSpc>
                          <a:spcPct val="150000"/>
                        </a:lnSpc>
                        <a:spcAft>
                          <a:spcPts val="290"/>
                        </a:spcAft>
                      </a:pPr>
                      <a:r>
                        <a:rPr lang="en-US" sz="1800" b="1">
                          <a:effectLst/>
                          <a:latin typeface="Comic Sans MS" pitchFamily="66" charset="0"/>
                        </a:rPr>
                        <a:t>RR</a:t>
                      </a:r>
                      <a:r>
                        <a:rPr lang="en-US" sz="1800" b="1" baseline="-25000">
                          <a:effectLst/>
                          <a:latin typeface="Comic Sans MS" pitchFamily="66" charset="0"/>
                        </a:rPr>
                        <a:t>l</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l-GR" sz="1800" b="1">
                          <a:effectLst/>
                          <a:latin typeface="Comic Sans MS" pitchFamily="66" charset="0"/>
                        </a:rPr>
                        <a:t> </a:t>
                      </a:r>
                    </a:p>
                    <a:p>
                      <a:pPr algn="ctr">
                        <a:lnSpc>
                          <a:spcPct val="150000"/>
                        </a:lnSpc>
                        <a:spcAft>
                          <a:spcPts val="290"/>
                        </a:spcAft>
                      </a:pPr>
                      <a:r>
                        <a:rPr lang="el-GR" sz="1800" b="1">
                          <a:effectLst/>
                          <a:latin typeface="Comic Sans MS" pitchFamily="66" charset="0"/>
                        </a:rPr>
                        <a:t> </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l-GR" sz="1800" b="1">
                          <a:effectLst/>
                          <a:latin typeface="Comic Sans MS" pitchFamily="66" charset="0"/>
                        </a:rPr>
                        <a:t> </a:t>
                      </a:r>
                    </a:p>
                    <a:p>
                      <a:pPr algn="ctr">
                        <a:lnSpc>
                          <a:spcPct val="150000"/>
                        </a:lnSpc>
                        <a:spcAft>
                          <a:spcPts val="290"/>
                        </a:spcAft>
                      </a:pPr>
                      <a:r>
                        <a:rPr lang="el-GR" sz="1800" b="1">
                          <a:effectLst/>
                          <a:latin typeface="Comic Sans MS" pitchFamily="66" charset="0"/>
                        </a:rPr>
                        <a:t> </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l-GR" sz="1800" b="1">
                          <a:effectLst/>
                          <a:latin typeface="Comic Sans MS" pitchFamily="66" charset="0"/>
                        </a:rPr>
                        <a:t> </a:t>
                      </a:r>
                    </a:p>
                    <a:p>
                      <a:pPr algn="ctr">
                        <a:lnSpc>
                          <a:spcPct val="150000"/>
                        </a:lnSpc>
                        <a:spcAft>
                          <a:spcPts val="290"/>
                        </a:spcAft>
                      </a:pPr>
                      <a:r>
                        <a:rPr lang="el-GR" sz="1800" b="1">
                          <a:effectLst/>
                          <a:latin typeface="Comic Sans MS" pitchFamily="66" charset="0"/>
                        </a:rPr>
                        <a:t> </a:t>
                      </a:r>
                      <a:endParaRPr lang="el-GR" sz="1800" b="1">
                        <a:effectLst/>
                        <a:latin typeface="Comic Sans MS" pitchFamily="66" charset="0"/>
                        <a:ea typeface="Times New Roman"/>
                        <a:cs typeface="Times New Roman"/>
                      </a:endParaRPr>
                    </a:p>
                  </a:txBody>
                  <a:tcPr marL="76200" marR="76200" marT="0" marB="0"/>
                </a:tc>
                <a:tc>
                  <a:txBody>
                    <a:bodyPr/>
                    <a:lstStyle/>
                    <a:p>
                      <a:pPr algn="ctr">
                        <a:lnSpc>
                          <a:spcPct val="150000"/>
                        </a:lnSpc>
                        <a:spcAft>
                          <a:spcPts val="0"/>
                        </a:spcAft>
                      </a:pPr>
                      <a:r>
                        <a:rPr lang="el-GR" sz="1800" b="1" dirty="0">
                          <a:effectLst/>
                          <a:latin typeface="Comic Sans MS" pitchFamily="66" charset="0"/>
                        </a:rPr>
                        <a:t> </a:t>
                      </a:r>
                    </a:p>
                    <a:p>
                      <a:pPr algn="ctr">
                        <a:lnSpc>
                          <a:spcPct val="150000"/>
                        </a:lnSpc>
                        <a:spcAft>
                          <a:spcPts val="290"/>
                        </a:spcAft>
                      </a:pPr>
                      <a:r>
                        <a:rPr lang="el-GR" sz="1800" b="1" dirty="0">
                          <a:effectLst/>
                          <a:latin typeface="Comic Sans MS" pitchFamily="66" charset="0"/>
                        </a:rPr>
                        <a:t> </a:t>
                      </a:r>
                      <a:endParaRPr lang="el-GR" sz="1800" b="1" dirty="0">
                        <a:effectLst/>
                        <a:latin typeface="Comic Sans MS" pitchFamily="66" charset="0"/>
                        <a:ea typeface="Times New Roman"/>
                        <a:cs typeface="Times New Roman"/>
                      </a:endParaRPr>
                    </a:p>
                  </a:txBody>
                  <a:tcPr marL="76200" marR="76200" marT="0" marB="0"/>
                </a:tc>
                <a:extLst>
                  <a:ext uri="{0D108BD9-81ED-4DB2-BD59-A6C34878D82A}">
                    <a16:rowId xmlns:a16="http://schemas.microsoft.com/office/drawing/2014/main" val="10004"/>
                  </a:ext>
                </a:extLst>
              </a:tr>
            </a:tbl>
          </a:graphicData>
        </a:graphic>
      </p:graphicFrame>
      <p:sp>
        <p:nvSpPr>
          <p:cNvPr id="5" name="Rectangle 88"/>
          <p:cNvSpPr>
            <a:spLocks noChangeArrowheads="1"/>
          </p:cNvSpPr>
          <p:nvPr/>
        </p:nvSpPr>
        <p:spPr bwMode="auto">
          <a:xfrm>
            <a:off x="1708150" y="24907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7"/>
          <p:cNvSpPr/>
          <p:nvPr/>
        </p:nvSpPr>
        <p:spPr>
          <a:xfrm>
            <a:off x="899592" y="5728047"/>
            <a:ext cx="4320413" cy="461665"/>
          </a:xfrm>
          <a:prstGeom prst="rect">
            <a:avLst/>
          </a:prstGeom>
        </p:spPr>
        <p:txBody>
          <a:bodyPr wrap="none">
            <a:spAutoFit/>
          </a:bodyPr>
          <a:lstStyle/>
          <a:p>
            <a:r>
              <a:rPr lang="en-US" sz="2400" dirty="0">
                <a:latin typeface="Comic Sans MS" pitchFamily="66" charset="0"/>
              </a:rPr>
              <a:t>Levels of confounder: q=1,...,l</a:t>
            </a:r>
            <a:endParaRPr lang="el-GR" sz="2400" dirty="0">
              <a:latin typeface="Comic Sans MS" pitchFamily="66" charset="0"/>
            </a:endParaRPr>
          </a:p>
        </p:txBody>
      </p:sp>
    </p:spTree>
    <p:extLst>
      <p:ext uri="{BB962C8B-B14F-4D97-AF65-F5344CB8AC3E}">
        <p14:creationId xmlns:p14="http://schemas.microsoft.com/office/powerpoint/2010/main" val="37998960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b="1" dirty="0">
              <a:solidFill>
                <a:schemeClr val="tx1"/>
              </a:solidFill>
            </a:endParaRPr>
          </a:p>
        </p:txBody>
      </p:sp>
      <p:sp>
        <p:nvSpPr>
          <p:cNvPr id="6" name="Subtitle 2"/>
          <p:cNvSpPr txBox="1">
            <a:spLocks/>
          </p:cNvSpPr>
          <p:nvPr/>
        </p:nvSpPr>
        <p:spPr>
          <a:xfrm>
            <a:off x="1835696" y="2996952"/>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sz="2000" dirty="0"/>
          </a:p>
          <a:p>
            <a:endParaRPr lang="el-GR" sz="2000" dirty="0"/>
          </a:p>
          <a:p>
            <a:endParaRPr lang="el-GR" sz="2000" dirty="0" smtClean="0"/>
          </a:p>
          <a:p>
            <a:endParaRPr lang="el-GR" sz="2000" dirty="0"/>
          </a:p>
          <a:p>
            <a:r>
              <a:rPr lang="el-GR" sz="1900" dirty="0"/>
              <a:t> </a:t>
            </a:r>
          </a:p>
        </p:txBody>
      </p:sp>
      <p:sp>
        <p:nvSpPr>
          <p:cNvPr id="51" name="Rectangle 4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52" name="Rectangle 4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53" name="Rectangle 62"/>
          <p:cNvSpPr>
            <a:spLocks noChangeArrowheads="1"/>
          </p:cNvSpPr>
          <p:nvPr/>
        </p:nvSpPr>
        <p:spPr bwMode="auto">
          <a:xfrm>
            <a:off x="0" y="3746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p:nvPr/>
        </p:nvSpPr>
        <p:spPr>
          <a:xfrm>
            <a:off x="55730" y="1052736"/>
            <a:ext cx="9032540" cy="6001643"/>
          </a:xfrm>
          <a:prstGeom prst="rect">
            <a:avLst/>
          </a:prstGeom>
        </p:spPr>
        <p:txBody>
          <a:bodyPr wrap="square">
            <a:spAutoFit/>
          </a:bodyPr>
          <a:lstStyle/>
          <a:p>
            <a:r>
              <a:rPr lang="en-US" sz="1600" dirty="0" smtClean="0">
                <a:latin typeface="Comic Sans MS" pitchFamily="66" charset="0"/>
              </a:rPr>
              <a:t>Before </a:t>
            </a:r>
            <a:r>
              <a:rPr lang="en-US" sz="1600" dirty="0">
                <a:latin typeface="Comic Sans MS" pitchFamily="66" charset="0"/>
              </a:rPr>
              <a:t>obtaining the MH estimator we have to check the following hypothesis</a:t>
            </a:r>
            <a:r>
              <a:rPr lang="en-US" sz="1600" dirty="0" smtClean="0">
                <a:latin typeface="Comic Sans MS" pitchFamily="66" charset="0"/>
              </a:rPr>
              <a:t>:</a:t>
            </a:r>
            <a:endParaRPr lang="el-GR" sz="1600" dirty="0" smtClean="0">
              <a:latin typeface="Comic Sans MS" pitchFamily="66" charset="0"/>
            </a:endParaRPr>
          </a:p>
          <a:p>
            <a:r>
              <a:rPr lang="en-US" sz="1600" dirty="0" smtClean="0">
                <a:latin typeface="Comic Sans MS" pitchFamily="66" charset="0"/>
              </a:rPr>
              <a:t> </a:t>
            </a:r>
            <a:endParaRPr lang="el-GR" sz="1600" dirty="0" smtClean="0">
              <a:latin typeface="Comic Sans MS" pitchFamily="66" charset="0"/>
            </a:endParaRPr>
          </a:p>
          <a:p>
            <a:r>
              <a:rPr lang="en-US" sz="1600" b="1" dirty="0" smtClean="0">
                <a:latin typeface="Comic Sans MS" pitchFamily="66" charset="0"/>
              </a:rPr>
              <a:t>Null hypothesis:</a:t>
            </a:r>
            <a:r>
              <a:rPr lang="en-US" sz="1600" dirty="0" smtClean="0">
                <a:latin typeface="Comic Sans MS" pitchFamily="66" charset="0"/>
              </a:rPr>
              <a:t> The true effect of exposure on outcome does not differ with respect to the levels of the confounding variable, i.e. </a:t>
            </a:r>
            <a:r>
              <a:rPr lang="en-US" sz="1600" dirty="0" err="1" smtClean="0">
                <a:latin typeface="Comic Sans MS" pitchFamily="66" charset="0"/>
              </a:rPr>
              <a:t>RRq</a:t>
            </a:r>
            <a:r>
              <a:rPr lang="en-US" sz="1600" dirty="0" smtClean="0">
                <a:latin typeface="Comic Sans MS" pitchFamily="66" charset="0"/>
              </a:rPr>
              <a:t> = RR for q=1,...,l</a:t>
            </a:r>
            <a:endParaRPr lang="el-GR" sz="1600" dirty="0" smtClean="0">
              <a:latin typeface="Comic Sans MS" pitchFamily="66" charset="0"/>
            </a:endParaRPr>
          </a:p>
          <a:p>
            <a:r>
              <a:rPr lang="en-US" sz="1600" dirty="0" smtClean="0">
                <a:latin typeface="Comic Sans MS" pitchFamily="66" charset="0"/>
              </a:rPr>
              <a:t> </a:t>
            </a:r>
            <a:endParaRPr lang="el-GR" sz="1600" dirty="0" smtClean="0">
              <a:latin typeface="Comic Sans MS" pitchFamily="66" charset="0"/>
            </a:endParaRPr>
          </a:p>
          <a:p>
            <a:r>
              <a:rPr lang="en-US" sz="1600" b="1" dirty="0" smtClean="0">
                <a:latin typeface="Comic Sans MS" pitchFamily="66" charset="0"/>
              </a:rPr>
              <a:t>Alternative hypothesis</a:t>
            </a:r>
            <a:r>
              <a:rPr lang="en-US" sz="1600" dirty="0" smtClean="0">
                <a:latin typeface="Comic Sans MS" pitchFamily="66" charset="0"/>
              </a:rPr>
              <a:t>: The true effect of exposure on outcome differs with respect to the levels of the confounding variable.  This means that there exists an interaction between the effect of exposure and the effect of the confounder on the rates.  In this case the MH estimator should not be computed because it does not have a meaning and analysis within each of the strata should be carried out instead.  </a:t>
            </a:r>
            <a:endParaRPr lang="el-GR" sz="1600" dirty="0" smtClean="0">
              <a:latin typeface="Comic Sans MS" pitchFamily="66" charset="0"/>
            </a:endParaRPr>
          </a:p>
          <a:p>
            <a:r>
              <a:rPr lang="en-US" sz="1600" dirty="0" smtClean="0">
                <a:latin typeface="Comic Sans MS" pitchFamily="66" charset="0"/>
              </a:rPr>
              <a:t> </a:t>
            </a:r>
            <a:endParaRPr lang="el-GR" sz="1600" dirty="0" smtClean="0">
              <a:latin typeface="Comic Sans MS" pitchFamily="66" charset="0"/>
            </a:endParaRPr>
          </a:p>
          <a:p>
            <a:r>
              <a:rPr lang="en-US" sz="1600" dirty="0" smtClean="0">
                <a:latin typeface="Comic Sans MS" pitchFamily="66" charset="0"/>
              </a:rPr>
              <a:t>The test for this hypothesis is called the </a:t>
            </a:r>
            <a:r>
              <a:rPr lang="en-US" sz="1600" b="1" dirty="0" smtClean="0">
                <a:latin typeface="Comic Sans MS" pitchFamily="66" charset="0"/>
              </a:rPr>
              <a:t>test for effect modification</a:t>
            </a:r>
            <a:r>
              <a:rPr lang="en-US" sz="1600" dirty="0" smtClean="0">
                <a:latin typeface="Comic Sans MS" pitchFamily="66" charset="0"/>
              </a:rPr>
              <a:t>.  However this test is not very powerful thus it is always needed to visually examine the </a:t>
            </a:r>
            <a:r>
              <a:rPr lang="en-US" sz="1600" dirty="0" err="1" smtClean="0">
                <a:latin typeface="Comic Sans MS" pitchFamily="66" charset="0"/>
              </a:rPr>
              <a:t>RRq</a:t>
            </a:r>
            <a:r>
              <a:rPr lang="en-US" sz="1600" dirty="0" smtClean="0">
                <a:latin typeface="Comic Sans MS" pitchFamily="66" charset="0"/>
              </a:rPr>
              <a:t>.</a:t>
            </a:r>
            <a:endParaRPr lang="el-GR" sz="1600" dirty="0" smtClean="0">
              <a:latin typeface="Comic Sans MS" pitchFamily="66" charset="0"/>
            </a:endParaRPr>
          </a:p>
          <a:p>
            <a:r>
              <a:rPr lang="en-US" sz="1600" dirty="0" smtClean="0">
                <a:latin typeface="Comic Sans MS" pitchFamily="66" charset="0"/>
              </a:rPr>
              <a:t> </a:t>
            </a:r>
            <a:endParaRPr lang="el-GR" sz="1600" dirty="0" smtClean="0">
              <a:latin typeface="Comic Sans MS" pitchFamily="66" charset="0"/>
            </a:endParaRPr>
          </a:p>
          <a:p>
            <a:r>
              <a:rPr lang="en-US" sz="1600" dirty="0" smtClean="0">
                <a:latin typeface="Comic Sans MS" pitchFamily="66" charset="0"/>
              </a:rPr>
              <a:t>If null hypothesis is not rejected then MH estimator is calculated as a weighted average of </a:t>
            </a:r>
            <a:r>
              <a:rPr lang="en-US" sz="1600" dirty="0" err="1" smtClean="0">
                <a:latin typeface="Comic Sans MS" pitchFamily="66" charset="0"/>
              </a:rPr>
              <a:t>RRq</a:t>
            </a:r>
            <a:r>
              <a:rPr lang="en-US" sz="1600" dirty="0" smtClean="0">
                <a:latin typeface="Comic Sans MS" pitchFamily="66" charset="0"/>
              </a:rPr>
              <a:t>.  The weights are such that they are smaller in strata with rate ratios not precisely estimated (e.g., absence of events or subjects).  </a:t>
            </a:r>
            <a:endParaRPr lang="el-GR" sz="1600" dirty="0" smtClean="0">
              <a:latin typeface="Comic Sans MS" pitchFamily="66" charset="0"/>
            </a:endParaRPr>
          </a:p>
          <a:p>
            <a:r>
              <a:rPr lang="en-US" sz="1600" dirty="0" smtClean="0">
                <a:latin typeface="Comic Sans MS" pitchFamily="66" charset="0"/>
              </a:rPr>
              <a:t> </a:t>
            </a:r>
            <a:endParaRPr lang="el-GR" sz="1600" dirty="0" smtClean="0">
              <a:latin typeface="Comic Sans MS" pitchFamily="66" charset="0"/>
            </a:endParaRPr>
          </a:p>
          <a:p>
            <a:r>
              <a:rPr lang="en-US" sz="1600" dirty="0" smtClean="0">
                <a:latin typeface="Comic Sans MS" pitchFamily="66" charset="0"/>
              </a:rPr>
              <a:t>The rate ratio for stratum l is:</a:t>
            </a:r>
            <a:endParaRPr lang="el-GR" sz="1600" dirty="0" smtClean="0">
              <a:latin typeface="Comic Sans MS" pitchFamily="66" charset="0"/>
            </a:endParaRPr>
          </a:p>
          <a:p>
            <a:r>
              <a:rPr lang="en-US" sz="1600" dirty="0" smtClean="0">
                <a:latin typeface="Comic Sans MS" pitchFamily="66" charset="0"/>
              </a:rPr>
              <a:t> </a:t>
            </a:r>
            <a:endParaRPr lang="el-GR" sz="1600" dirty="0" smtClean="0">
              <a:latin typeface="Comic Sans MS" pitchFamily="66" charset="0"/>
            </a:endParaRPr>
          </a:p>
          <a:p>
            <a:r>
              <a:rPr lang="en-US" sz="1600" dirty="0" smtClean="0">
                <a:latin typeface="Comic Sans MS" pitchFamily="66" charset="0"/>
              </a:rPr>
              <a:t>(D</a:t>
            </a:r>
            <a:r>
              <a:rPr lang="en-US" sz="1600" baseline="-25000" dirty="0" smtClean="0">
                <a:latin typeface="Comic Sans MS" pitchFamily="66" charset="0"/>
              </a:rPr>
              <a:t>1l</a:t>
            </a:r>
            <a:r>
              <a:rPr lang="en-US" sz="1600" dirty="0" smtClean="0">
                <a:latin typeface="Comic Sans MS" pitchFamily="66" charset="0"/>
              </a:rPr>
              <a:t>/Y</a:t>
            </a:r>
            <a:r>
              <a:rPr lang="en-US" sz="1600" baseline="-25000" dirty="0" smtClean="0">
                <a:latin typeface="Comic Sans MS" pitchFamily="66" charset="0"/>
              </a:rPr>
              <a:t>1l</a:t>
            </a:r>
            <a:r>
              <a:rPr lang="en-US" sz="1600" dirty="0" smtClean="0">
                <a:latin typeface="Comic Sans MS" pitchFamily="66" charset="0"/>
              </a:rPr>
              <a:t>) / (D</a:t>
            </a:r>
            <a:r>
              <a:rPr lang="en-US" sz="1600" baseline="-25000" dirty="0" smtClean="0">
                <a:latin typeface="Comic Sans MS" pitchFamily="66" charset="0"/>
              </a:rPr>
              <a:t>0l</a:t>
            </a:r>
            <a:r>
              <a:rPr lang="en-US" sz="1600" dirty="0" smtClean="0">
                <a:latin typeface="Comic Sans MS" pitchFamily="66" charset="0"/>
              </a:rPr>
              <a:t>/Y</a:t>
            </a:r>
            <a:r>
              <a:rPr lang="en-US" sz="1600" baseline="-25000" dirty="0" smtClean="0">
                <a:latin typeface="Comic Sans MS" pitchFamily="66" charset="0"/>
              </a:rPr>
              <a:t>0l</a:t>
            </a:r>
            <a:r>
              <a:rPr lang="en-US" sz="1600" dirty="0" smtClean="0">
                <a:latin typeface="Comic Sans MS" pitchFamily="66" charset="0"/>
              </a:rPr>
              <a:t>) = (D</a:t>
            </a:r>
            <a:r>
              <a:rPr lang="en-US" sz="1600" baseline="-25000" dirty="0" smtClean="0">
                <a:latin typeface="Comic Sans MS" pitchFamily="66" charset="0"/>
              </a:rPr>
              <a:t>1l </a:t>
            </a:r>
            <a:r>
              <a:rPr lang="en-US" sz="1600" dirty="0" smtClean="0">
                <a:latin typeface="Comic Sans MS" pitchFamily="66" charset="0"/>
              </a:rPr>
              <a:t>xY</a:t>
            </a:r>
            <a:r>
              <a:rPr lang="en-US" sz="1600" baseline="-25000" dirty="0" smtClean="0">
                <a:latin typeface="Comic Sans MS" pitchFamily="66" charset="0"/>
              </a:rPr>
              <a:t>0l</a:t>
            </a:r>
            <a:r>
              <a:rPr lang="en-US" sz="1600" dirty="0" smtClean="0">
                <a:latin typeface="Comic Sans MS" pitchFamily="66" charset="0"/>
              </a:rPr>
              <a:t>) / (D</a:t>
            </a:r>
            <a:r>
              <a:rPr lang="en-US" sz="1600" baseline="-25000" dirty="0" smtClean="0">
                <a:latin typeface="Comic Sans MS" pitchFamily="66" charset="0"/>
              </a:rPr>
              <a:t>0l </a:t>
            </a:r>
            <a:r>
              <a:rPr lang="en-US" sz="1600" dirty="0" smtClean="0">
                <a:latin typeface="Comic Sans MS" pitchFamily="66" charset="0"/>
              </a:rPr>
              <a:t>xY</a:t>
            </a:r>
            <a:r>
              <a:rPr lang="en-US" sz="1600" baseline="-25000" dirty="0" smtClean="0">
                <a:latin typeface="Comic Sans MS" pitchFamily="66" charset="0"/>
              </a:rPr>
              <a:t>1l</a:t>
            </a:r>
            <a:r>
              <a:rPr lang="en-US" sz="1600" dirty="0" smtClean="0">
                <a:latin typeface="Comic Sans MS" pitchFamily="66" charset="0"/>
              </a:rPr>
              <a:t>) = (D</a:t>
            </a:r>
            <a:r>
              <a:rPr lang="en-US" sz="1600" baseline="-25000" dirty="0" smtClean="0">
                <a:latin typeface="Comic Sans MS" pitchFamily="66" charset="0"/>
              </a:rPr>
              <a:t>1l </a:t>
            </a:r>
            <a:r>
              <a:rPr lang="en-US" sz="1600" dirty="0" smtClean="0">
                <a:latin typeface="Comic Sans MS" pitchFamily="66" charset="0"/>
              </a:rPr>
              <a:t>xY</a:t>
            </a:r>
            <a:r>
              <a:rPr lang="en-US" sz="1600" baseline="-25000" dirty="0" smtClean="0">
                <a:latin typeface="Comic Sans MS" pitchFamily="66" charset="0"/>
              </a:rPr>
              <a:t>0l</a:t>
            </a:r>
            <a:r>
              <a:rPr lang="en-US" sz="1600" dirty="0" smtClean="0">
                <a:latin typeface="Comic Sans MS" pitchFamily="66" charset="0"/>
              </a:rPr>
              <a:t>/</a:t>
            </a:r>
            <a:r>
              <a:rPr lang="en-US" sz="1600" dirty="0" err="1" smtClean="0">
                <a:latin typeface="Comic Sans MS" pitchFamily="66" charset="0"/>
              </a:rPr>
              <a:t>Y</a:t>
            </a:r>
            <a:r>
              <a:rPr lang="en-US" sz="1600" baseline="-25000" dirty="0" err="1" smtClean="0">
                <a:latin typeface="Comic Sans MS" pitchFamily="66" charset="0"/>
              </a:rPr>
              <a:t>l</a:t>
            </a:r>
            <a:r>
              <a:rPr lang="en-US" sz="1600" dirty="0" smtClean="0">
                <a:latin typeface="Comic Sans MS" pitchFamily="66" charset="0"/>
              </a:rPr>
              <a:t> )/ (D</a:t>
            </a:r>
            <a:r>
              <a:rPr lang="en-US" sz="1600" baseline="-25000" dirty="0" smtClean="0">
                <a:latin typeface="Comic Sans MS" pitchFamily="66" charset="0"/>
              </a:rPr>
              <a:t>0l</a:t>
            </a:r>
            <a:r>
              <a:rPr lang="en-US" sz="1600" dirty="0" smtClean="0">
                <a:latin typeface="Comic Sans MS" pitchFamily="66" charset="0"/>
              </a:rPr>
              <a:t> xY</a:t>
            </a:r>
            <a:r>
              <a:rPr lang="en-US" sz="1600" baseline="-25000" dirty="0" smtClean="0">
                <a:latin typeface="Comic Sans MS" pitchFamily="66" charset="0"/>
              </a:rPr>
              <a:t>1l</a:t>
            </a:r>
            <a:r>
              <a:rPr lang="en-US" sz="1600" dirty="0" smtClean="0">
                <a:latin typeface="Comic Sans MS" pitchFamily="66" charset="0"/>
              </a:rPr>
              <a:t>/</a:t>
            </a:r>
            <a:r>
              <a:rPr lang="en-US" sz="1600" dirty="0" err="1" smtClean="0">
                <a:latin typeface="Comic Sans MS" pitchFamily="66" charset="0"/>
              </a:rPr>
              <a:t>Y</a:t>
            </a:r>
            <a:r>
              <a:rPr lang="en-US" sz="1600" baseline="-25000" dirty="0" err="1" smtClean="0">
                <a:latin typeface="Comic Sans MS" pitchFamily="66" charset="0"/>
              </a:rPr>
              <a:t>l</a:t>
            </a:r>
            <a:r>
              <a:rPr lang="en-US" sz="1600" dirty="0" smtClean="0">
                <a:latin typeface="Comic Sans MS" pitchFamily="66" charset="0"/>
              </a:rPr>
              <a:t>) = </a:t>
            </a:r>
            <a:r>
              <a:rPr lang="en-US" sz="1600" dirty="0" err="1" smtClean="0">
                <a:latin typeface="Comic Sans MS" pitchFamily="66" charset="0"/>
              </a:rPr>
              <a:t>Q</a:t>
            </a:r>
            <a:r>
              <a:rPr lang="en-US" sz="1600" baseline="-25000" dirty="0" err="1" smtClean="0">
                <a:latin typeface="Comic Sans MS" pitchFamily="66" charset="0"/>
              </a:rPr>
              <a:t>l</a:t>
            </a:r>
            <a:r>
              <a:rPr lang="en-US" sz="1600" dirty="0" smtClean="0">
                <a:latin typeface="Comic Sans MS" pitchFamily="66" charset="0"/>
              </a:rPr>
              <a:t>/</a:t>
            </a:r>
            <a:r>
              <a:rPr lang="en-US" sz="1600" dirty="0" err="1" smtClean="0">
                <a:latin typeface="Comic Sans MS" pitchFamily="66" charset="0"/>
              </a:rPr>
              <a:t>R</a:t>
            </a:r>
            <a:r>
              <a:rPr lang="en-US" sz="1600" baseline="-25000" dirty="0" err="1" smtClean="0">
                <a:latin typeface="Comic Sans MS" pitchFamily="66" charset="0"/>
              </a:rPr>
              <a:t>l</a:t>
            </a:r>
            <a:endParaRPr lang="el-GR" sz="1600" dirty="0" smtClean="0">
              <a:latin typeface="Comic Sans MS" pitchFamily="66" charset="0"/>
            </a:endParaRPr>
          </a:p>
          <a:p>
            <a:r>
              <a:rPr lang="en-US" sz="1600" dirty="0" smtClean="0">
                <a:latin typeface="Comic Sans MS" pitchFamily="66" charset="0"/>
              </a:rPr>
              <a:t> </a:t>
            </a:r>
            <a:endParaRPr lang="el-GR" sz="1600" dirty="0" smtClean="0">
              <a:latin typeface="Comic Sans MS" pitchFamily="66" charset="0"/>
            </a:endParaRPr>
          </a:p>
          <a:p>
            <a:r>
              <a:rPr lang="en-US" sz="1600" dirty="0" smtClean="0">
                <a:latin typeface="Comic Sans MS" pitchFamily="66" charset="0"/>
              </a:rPr>
              <a:t>and MH = Q/R=</a:t>
            </a:r>
            <a:r>
              <a:rPr lang="el-GR" sz="1600" dirty="0" smtClean="0">
                <a:latin typeface="Comic Sans MS" pitchFamily="66" charset="0"/>
              </a:rPr>
              <a:t>Σ</a:t>
            </a:r>
            <a:r>
              <a:rPr lang="en-US" sz="1600" dirty="0" err="1" smtClean="0">
                <a:latin typeface="Comic Sans MS" pitchFamily="66" charset="0"/>
              </a:rPr>
              <a:t>Q</a:t>
            </a:r>
            <a:r>
              <a:rPr lang="en-US" sz="1600" baseline="-25000" dirty="0" err="1">
                <a:latin typeface="Comic Sans MS" pitchFamily="66" charset="0"/>
              </a:rPr>
              <a:t>l</a:t>
            </a:r>
            <a:r>
              <a:rPr lang="en-US" sz="1600" dirty="0" smtClean="0">
                <a:latin typeface="Comic Sans MS" pitchFamily="66" charset="0"/>
              </a:rPr>
              <a:t>/</a:t>
            </a:r>
            <a:r>
              <a:rPr lang="el-GR" sz="1600" dirty="0" smtClean="0">
                <a:latin typeface="Comic Sans MS" pitchFamily="66" charset="0"/>
              </a:rPr>
              <a:t>Σ</a:t>
            </a:r>
            <a:r>
              <a:rPr lang="en-US" sz="1600" dirty="0" err="1" smtClean="0">
                <a:latin typeface="Comic Sans MS" pitchFamily="66" charset="0"/>
              </a:rPr>
              <a:t>R</a:t>
            </a:r>
            <a:r>
              <a:rPr lang="en-US" sz="1600" baseline="-25000" dirty="0" err="1">
                <a:latin typeface="Comic Sans MS" pitchFamily="66" charset="0"/>
              </a:rPr>
              <a:t>l</a:t>
            </a:r>
            <a:endParaRPr lang="el-GR" sz="1600" dirty="0" smtClean="0">
              <a:latin typeface="Comic Sans MS" pitchFamily="66" charset="0"/>
            </a:endParaRPr>
          </a:p>
          <a:p>
            <a:r>
              <a:rPr lang="en-US" sz="1600" dirty="0">
                <a:latin typeface="Comic Sans MS" pitchFamily="66" charset="0"/>
              </a:rPr>
              <a:t> </a:t>
            </a:r>
            <a:endParaRPr lang="el-GR" sz="1600" dirty="0">
              <a:latin typeface="Comic Sans MS" pitchFamily="66" charset="0"/>
            </a:endParaRPr>
          </a:p>
        </p:txBody>
      </p:sp>
      <p:sp>
        <p:nvSpPr>
          <p:cNvPr id="7" name="Rectangle 6"/>
          <p:cNvSpPr/>
          <p:nvPr/>
        </p:nvSpPr>
        <p:spPr>
          <a:xfrm>
            <a:off x="251520" y="134034"/>
            <a:ext cx="8892480" cy="1015663"/>
          </a:xfrm>
          <a:prstGeom prst="rect">
            <a:avLst/>
          </a:prstGeom>
        </p:spPr>
        <p:txBody>
          <a:bodyPr wrap="square">
            <a:spAutoFit/>
          </a:bodyPr>
          <a:lstStyle/>
          <a:p>
            <a:pPr>
              <a:spcBef>
                <a:spcPct val="0"/>
              </a:spcBef>
            </a:pPr>
            <a:r>
              <a:rPr lang="en-US" sz="3000" b="1" cap="small" dirty="0">
                <a:solidFill>
                  <a:schemeClr val="tx2"/>
                </a:solidFill>
                <a:latin typeface="+mj-lt"/>
                <a:ea typeface="+mj-ea"/>
                <a:cs typeface="+mj-cs"/>
              </a:rPr>
              <a:t>Stratified analysis of rates – Controlling for confounders</a:t>
            </a:r>
            <a:endParaRPr lang="el-GR" sz="3000" b="1" cap="small" dirty="0">
              <a:solidFill>
                <a:schemeClr val="tx2"/>
              </a:solidFill>
              <a:latin typeface="+mj-lt"/>
              <a:ea typeface="+mj-ea"/>
              <a:cs typeface="+mj-cs"/>
            </a:endParaRPr>
          </a:p>
        </p:txBody>
      </p:sp>
    </p:spTree>
    <p:extLst>
      <p:ext uri="{BB962C8B-B14F-4D97-AF65-F5344CB8AC3E}">
        <p14:creationId xmlns:p14="http://schemas.microsoft.com/office/powerpoint/2010/main" val="267307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8352928" cy="1237184"/>
          </a:xfrm>
        </p:spPr>
        <p:txBody>
          <a:bodyPr>
            <a:noAutofit/>
          </a:bodyPr>
          <a:lstStyle/>
          <a:p>
            <a:r>
              <a:rPr lang="en-US" sz="3600" b="1" dirty="0" smtClean="0"/>
              <a:t/>
            </a:r>
            <a:br>
              <a:rPr lang="en-US" sz="3600" b="1" dirty="0" smtClean="0"/>
            </a:br>
            <a:r>
              <a:rPr lang="en-US" sz="3600" b="1" dirty="0">
                <a:solidFill>
                  <a:schemeClr val="accent6">
                    <a:lumMod val="75000"/>
                  </a:schemeClr>
                </a:solidFill>
                <a:latin typeface="Comic Sans MS" pitchFamily="66" charset="0"/>
              </a:rPr>
              <a:t/>
            </a:r>
            <a:br>
              <a:rPr lang="en-US" sz="3600" b="1" dirty="0">
                <a:solidFill>
                  <a:schemeClr val="accent6">
                    <a:lumMod val="75000"/>
                  </a:schemeClr>
                </a:solidFill>
                <a:latin typeface="Comic Sans MS" pitchFamily="66" charset="0"/>
              </a:rPr>
            </a:br>
            <a:r>
              <a:rPr lang="en-US" dirty="0" smtClean="0"/>
              <a:t>Stratified </a:t>
            </a:r>
            <a:r>
              <a:rPr lang="en-US" dirty="0"/>
              <a:t>analysis of rates – Controlling for </a:t>
            </a:r>
            <a:r>
              <a:rPr lang="en-US" dirty="0" smtClean="0"/>
              <a:t>confounders</a:t>
            </a:r>
            <a:endParaRPr lang="el-GR" dirty="0"/>
          </a:p>
        </p:txBody>
      </p:sp>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b="1" dirty="0">
              <a:solidFill>
                <a:schemeClr val="tx1"/>
              </a:solidFill>
            </a:endParaRPr>
          </a:p>
        </p:txBody>
      </p:sp>
      <p:sp>
        <p:nvSpPr>
          <p:cNvPr id="6" name="Subtitle 2"/>
          <p:cNvSpPr txBox="1">
            <a:spLocks/>
          </p:cNvSpPr>
          <p:nvPr/>
        </p:nvSpPr>
        <p:spPr>
          <a:xfrm>
            <a:off x="4283968" y="2967066"/>
            <a:ext cx="4748572" cy="104189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sz="2000" dirty="0"/>
          </a:p>
          <a:p>
            <a:endParaRPr lang="el-GR" sz="2000" dirty="0"/>
          </a:p>
          <a:p>
            <a:endParaRPr lang="el-GR" sz="2000" dirty="0" smtClean="0"/>
          </a:p>
          <a:p>
            <a:endParaRPr lang="el-GR" sz="2000" dirty="0"/>
          </a:p>
          <a:p>
            <a:r>
              <a:rPr lang="el-GR" sz="1900" dirty="0"/>
              <a:t> </a:t>
            </a:r>
          </a:p>
        </p:txBody>
      </p:sp>
      <p:sp>
        <p:nvSpPr>
          <p:cNvPr id="5" name="Rectangle 40"/>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49" name="Rectangle 88"/>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86" name="Rectangle 2"/>
          <p:cNvSpPr>
            <a:spLocks noChangeArrowheads="1"/>
          </p:cNvSpPr>
          <p:nvPr/>
        </p:nvSpPr>
        <p:spPr bwMode="auto">
          <a:xfrm>
            <a:off x="163978" y="1930479"/>
            <a:ext cx="888014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To test the null hypothesis that the MH is 1 we construct a score </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test: </a:t>
            </a:r>
            <a:endParaRPr kumimoji="0" lang="en-US" sz="2000" b="0" i="0" u="none" strike="noStrike" cap="none" normalizeH="0" baseline="0" dirty="0" smtClean="0">
              <a:ln>
                <a:noFill/>
              </a:ln>
              <a:effectLst/>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dirty="0" smtClean="0">
              <a:ln>
                <a:noFill/>
              </a:ln>
              <a:effectLst/>
              <a:latin typeface="Comic Sans MS" pitchFamily="66"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Score test = U</a:t>
            </a:r>
            <a:r>
              <a:rPr kumimoji="0" lang="en-US" sz="2000" b="0" i="0" u="none" strike="noStrike" cap="none" normalizeH="0" baseline="30000" dirty="0" smtClean="0">
                <a:ln>
                  <a:noFill/>
                </a:ln>
                <a:effectLst/>
                <a:latin typeface="Comic Sans MS" pitchFamily="66" charset="0"/>
                <a:ea typeface="Times"/>
                <a:cs typeface="Times New Roman" pitchFamily="18" charset="0"/>
              </a:rPr>
              <a:t>2</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/V=(</a:t>
            </a:r>
            <a:r>
              <a:rPr kumimoji="0" lang="el-GR" sz="2000" b="0" i="0" u="none" strike="noStrike" cap="none" normalizeH="0" baseline="0" dirty="0" smtClean="0">
                <a:ln>
                  <a:noFill/>
                </a:ln>
                <a:effectLst/>
                <a:latin typeface="Comic Sans MS" pitchFamily="66" charset="0"/>
                <a:ea typeface="Times New Roman" pitchFamily="18" charset="0"/>
                <a:cs typeface="Arial" pitchFamily="34" charset="0"/>
              </a:rPr>
              <a:t>Σ</a:t>
            </a:r>
            <a:r>
              <a:rPr kumimoji="0" lang="en-US" sz="2000" b="0" i="0" u="none" strike="noStrike" cap="none" normalizeH="0" baseline="0" dirty="0" err="1" smtClean="0">
                <a:ln>
                  <a:noFill/>
                </a:ln>
                <a:effectLst/>
                <a:latin typeface="Comic Sans MS" pitchFamily="66" charset="0"/>
                <a:ea typeface="Times New Roman" pitchFamily="18" charset="0"/>
                <a:cs typeface="Arial" pitchFamily="34" charset="0"/>
              </a:rPr>
              <a:t>U</a:t>
            </a:r>
            <a:r>
              <a:rPr kumimoji="0" lang="en-US" sz="2000" b="0" i="0" u="none" strike="noStrike" cap="none" normalizeH="0" baseline="-30000" dirty="0" err="1" smtClean="0">
                <a:ln>
                  <a:noFill/>
                </a:ln>
                <a:effectLst/>
                <a:latin typeface="Comic Sans MS" pitchFamily="66" charset="0"/>
                <a:ea typeface="Times New Roman" pitchFamily="18" charset="0"/>
                <a:cs typeface="Arial" pitchFamily="34" charset="0"/>
              </a:rPr>
              <a:t>i</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a:t>
            </a:r>
            <a:r>
              <a:rPr kumimoji="0" lang="en-US" sz="2000" b="0" i="0" u="none" strike="noStrike" cap="none" normalizeH="0" baseline="30000" dirty="0" smtClean="0">
                <a:ln>
                  <a:noFill/>
                </a:ln>
                <a:effectLst/>
                <a:latin typeface="Comic Sans MS" pitchFamily="66" charset="0"/>
                <a:ea typeface="Times"/>
                <a:cs typeface="Times New Roman" pitchFamily="18" charset="0"/>
              </a:rPr>
              <a:t>2</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a:t>
            </a:r>
            <a:r>
              <a:rPr kumimoji="0" lang="el-GR" sz="2000" b="0" i="0" u="none" strike="noStrike" cap="none" normalizeH="0" baseline="0" dirty="0" smtClean="0">
                <a:ln>
                  <a:noFill/>
                </a:ln>
                <a:effectLst/>
                <a:latin typeface="Comic Sans MS" pitchFamily="66" charset="0"/>
                <a:ea typeface="Times New Roman" pitchFamily="18" charset="0"/>
                <a:cs typeface="Arial" pitchFamily="34" charset="0"/>
              </a:rPr>
              <a:t>Σ</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V</a:t>
            </a:r>
            <a:r>
              <a:rPr kumimoji="0" lang="en-US" sz="2000" b="0" i="0" u="none" strike="noStrike" cap="none" normalizeH="0" baseline="-30000" dirty="0" smtClean="0">
                <a:ln>
                  <a:noFill/>
                </a:ln>
                <a:effectLst/>
                <a:latin typeface="Comic Sans MS" pitchFamily="66" charset="0"/>
                <a:ea typeface="Times New Roman" pitchFamily="18" charset="0"/>
                <a:cs typeface="Arial" pitchFamily="34" charset="0"/>
              </a:rPr>
              <a:t>i</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 where  </a:t>
            </a:r>
            <a:r>
              <a:rPr kumimoji="0" lang="en-US" sz="2000" b="0" i="0" u="none" strike="noStrike" cap="none" normalizeH="0" baseline="0" dirty="0" err="1" smtClean="0">
                <a:ln>
                  <a:noFill/>
                </a:ln>
                <a:effectLst/>
                <a:latin typeface="Comic Sans MS" pitchFamily="66" charset="0"/>
                <a:ea typeface="Times New Roman" pitchFamily="18" charset="0"/>
                <a:cs typeface="Arial" pitchFamily="34" charset="0"/>
              </a:rPr>
              <a:t>U</a:t>
            </a:r>
            <a:r>
              <a:rPr kumimoji="0" lang="en-US" sz="2000" b="0" i="0" u="none" strike="noStrike" cap="none" normalizeH="0" baseline="-30000" dirty="0" err="1" smtClean="0">
                <a:ln>
                  <a:noFill/>
                </a:ln>
                <a:effectLst/>
                <a:latin typeface="Comic Sans MS" pitchFamily="66" charset="0"/>
                <a:ea typeface="Times New Roman" pitchFamily="18" charset="0"/>
                <a:cs typeface="Arial" pitchFamily="34" charset="0"/>
              </a:rPr>
              <a:t>i</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 V</a:t>
            </a:r>
            <a:r>
              <a:rPr kumimoji="0" lang="en-US" sz="2000" b="0" i="0" u="none" strike="noStrike" cap="none" normalizeH="0" baseline="-30000" dirty="0" smtClean="0">
                <a:ln>
                  <a:noFill/>
                </a:ln>
                <a:effectLst/>
                <a:latin typeface="Comic Sans MS" pitchFamily="66" charset="0"/>
                <a:ea typeface="Times New Roman" pitchFamily="18" charset="0"/>
                <a:cs typeface="Arial" pitchFamily="34" charset="0"/>
              </a:rPr>
              <a:t>i</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 correspond to each stratum. </a:t>
            </a:r>
          </a:p>
          <a:p>
            <a:pPr marL="0" marR="0" lvl="0" indent="0" defTabSz="914400" rtl="0" eaLnBrk="0" fontAlgn="base" latinLnBrk="0" hangingPunct="0">
              <a:lnSpc>
                <a:spcPct val="100000"/>
              </a:lnSpc>
              <a:spcBef>
                <a:spcPct val="0"/>
              </a:spcBef>
              <a:spcAft>
                <a:spcPct val="0"/>
              </a:spcAft>
              <a:buClrTx/>
              <a:buSzTx/>
              <a:buFontTx/>
              <a:buNone/>
              <a:tabLst/>
            </a:pPr>
            <a:endParaRPr lang="en-US" sz="2000" dirty="0">
              <a:latin typeface="Comic Sans MS" pitchFamily="66"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Note that the score test now investigates if the effect of exposure is 1 </a:t>
            </a:r>
            <a:r>
              <a:rPr kumimoji="0" lang="en-US" sz="2000" b="0" i="0" u="sng" strike="noStrike" cap="none" normalizeH="0" baseline="0" dirty="0" smtClean="0">
                <a:ln>
                  <a:noFill/>
                </a:ln>
                <a:effectLst/>
                <a:latin typeface="Comic Sans MS" pitchFamily="66" charset="0"/>
                <a:ea typeface="Times New Roman" pitchFamily="18" charset="0"/>
                <a:cs typeface="Arial" pitchFamily="34" charset="0"/>
              </a:rPr>
              <a:t>after having adjusted for the effect of the confounder</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  As before, the score test under the null hypothesis follows a </a:t>
            </a:r>
            <a:r>
              <a:rPr kumimoji="0" lang="el-GR" sz="2000" b="0" i="0" u="none" strike="noStrike" cap="none" normalizeH="0" baseline="0" dirty="0" smtClean="0">
                <a:ln>
                  <a:noFill/>
                </a:ln>
                <a:effectLst/>
                <a:latin typeface="Comic Sans MS" pitchFamily="66" charset="0"/>
                <a:ea typeface="Times New Roman" pitchFamily="18" charset="0"/>
                <a:cs typeface="Arial" pitchFamily="34" charset="0"/>
              </a:rPr>
              <a:t>χ</a:t>
            </a:r>
            <a:r>
              <a:rPr kumimoji="0" lang="en-US" sz="2000" b="0" i="0" u="none" strike="noStrike" cap="none" normalizeH="0" baseline="30000" dirty="0" smtClean="0">
                <a:ln>
                  <a:noFill/>
                </a:ln>
                <a:effectLst/>
                <a:latin typeface="Comic Sans MS" pitchFamily="66" charset="0"/>
                <a:ea typeface="Times New Roman" pitchFamily="18" charset="0"/>
                <a:cs typeface="Arial" pitchFamily="34" charset="0"/>
              </a:rPr>
              <a:t>2</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 distribution with 1 </a:t>
            </a:r>
            <a:r>
              <a:rPr kumimoji="0" lang="en-US" sz="2000" b="0" i="0" u="none" strike="noStrike" cap="none" normalizeH="0" baseline="0" dirty="0" err="1" smtClean="0">
                <a:ln>
                  <a:noFill/>
                </a:ln>
                <a:effectLst/>
                <a:latin typeface="Comic Sans MS" pitchFamily="66" charset="0"/>
                <a:ea typeface="Times New Roman" pitchFamily="18" charset="0"/>
                <a:cs typeface="Arial" pitchFamily="34" charset="0"/>
              </a:rPr>
              <a:t>d.f.</a:t>
            </a: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  </a:t>
            </a:r>
            <a:endParaRPr kumimoji="0" lang="el-GR" sz="2000" b="0" i="0" u="none" strike="noStrike" cap="none" normalizeH="0" baseline="0" dirty="0" smtClean="0">
              <a:ln>
                <a:noFill/>
              </a:ln>
              <a:effectLst/>
              <a:latin typeface="Comic Sans MS" pitchFamily="66"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effectLst/>
              <a:latin typeface="Comic Sans MS" pitchFamily="66"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Comic Sans MS" pitchFamily="66" charset="0"/>
                <a:ea typeface="Times New Roman" pitchFamily="18" charset="0"/>
                <a:cs typeface="Arial" pitchFamily="34" charset="0"/>
              </a:rPr>
              <a:t>A 95% CI for MH is estimated like before with the error factor being:</a:t>
            </a:r>
            <a:endParaRPr kumimoji="0" lang="el-GR" sz="2000" b="0" i="0" u="none" strike="noStrike" cap="none" normalizeH="0" baseline="0" dirty="0" smtClean="0">
              <a:ln>
                <a:noFill/>
              </a:ln>
              <a:effectLst/>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endParaRPr kumimoji="0" lang="el-GR" sz="20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EF=</a:t>
            </a:r>
            <a:r>
              <a:rPr kumimoji="0" lang="en-US"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exp</a:t>
            </a:r>
            <a:r>
              <a:rPr kumimoji="0" lang="en-US"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(1.96         )</a:t>
            </a:r>
            <a:endParaRPr kumimoji="0" lang="en-US" sz="2000" b="0" i="0" u="none" strike="noStrike" cap="none" normalizeH="0" baseline="0" dirty="0" smtClean="0">
              <a:ln>
                <a:noFill/>
              </a:ln>
              <a:solidFill>
                <a:schemeClr val="tx1"/>
              </a:solidFill>
              <a:effectLst/>
              <a:latin typeface="Comic Sans MS" pitchFamily="66" charset="0"/>
              <a:cs typeface="Arial" pitchFamily="34" charset="0"/>
            </a:endParaRPr>
          </a:p>
        </p:txBody>
      </p:sp>
      <p:graphicFrame>
        <p:nvGraphicFramePr>
          <p:cNvPr id="87" name="Object 86"/>
          <p:cNvGraphicFramePr>
            <a:graphicFrameLocks noChangeAspect="1"/>
          </p:cNvGraphicFramePr>
          <p:nvPr>
            <p:extLst>
              <p:ext uri="{D42A27DB-BD31-4B8C-83A1-F6EECF244321}">
                <p14:modId xmlns:p14="http://schemas.microsoft.com/office/powerpoint/2010/main" val="2794751169"/>
              </p:ext>
            </p:extLst>
          </p:nvPr>
        </p:nvGraphicFramePr>
        <p:xfrm>
          <a:off x="4932040" y="5124611"/>
          <a:ext cx="594335" cy="529963"/>
        </p:xfrm>
        <a:graphic>
          <a:graphicData uri="http://schemas.openxmlformats.org/presentationml/2006/ole">
            <mc:AlternateContent xmlns:mc="http://schemas.openxmlformats.org/markup-compatibility/2006">
              <mc:Choice xmlns:v="urn:schemas-microsoft-com:vml" Requires="v">
                <p:oleObj spid="_x0000_s25700" name="Equation" r:id="rId3" imgW="495085" imgH="368140" progId="Equation.3">
                  <p:embed/>
                </p:oleObj>
              </mc:Choice>
              <mc:Fallback>
                <p:oleObj name="Equation" r:id="rId3" imgW="495085" imgH="368140" progId="Equation.3">
                  <p:embed/>
                  <p:pic>
                    <p:nvPicPr>
                      <p:cNvPr id="0"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5124611"/>
                        <a:ext cx="594335" cy="529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998960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44624"/>
            <a:ext cx="9036496" cy="1237184"/>
          </a:xfrm>
        </p:spPr>
        <p:txBody>
          <a:bodyPr>
            <a:noAutofit/>
          </a:bodyPr>
          <a:lstStyle/>
          <a:p>
            <a:r>
              <a:rPr lang="en-US" dirty="0"/>
              <a:t>Example</a:t>
            </a:r>
            <a:endParaRPr lang="el-GR" dirty="0"/>
          </a:p>
        </p:txBody>
      </p:sp>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b="1" dirty="0">
              <a:solidFill>
                <a:schemeClr val="tx1"/>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sz="2000" dirty="0"/>
          </a:p>
          <a:p>
            <a:endParaRPr lang="el-GR" sz="2000" dirty="0"/>
          </a:p>
          <a:p>
            <a:endParaRPr lang="el-GR" sz="2000" dirty="0" smtClean="0"/>
          </a:p>
          <a:p>
            <a:endParaRPr lang="el-GR" sz="2000" dirty="0"/>
          </a:p>
          <a:p>
            <a:r>
              <a:rPr lang="el-GR" sz="1900" dirty="0"/>
              <a:t> </a:t>
            </a:r>
          </a:p>
        </p:txBody>
      </p:sp>
      <p:sp>
        <p:nvSpPr>
          <p:cNvPr id="7" name="Subtitle 2"/>
          <p:cNvSpPr txBox="1">
            <a:spLocks/>
          </p:cNvSpPr>
          <p:nvPr/>
        </p:nvSpPr>
        <p:spPr>
          <a:xfrm>
            <a:off x="143508" y="4653136"/>
            <a:ext cx="8856984" cy="208688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600" dirty="0" smtClean="0">
                <a:solidFill>
                  <a:schemeClr val="tx1"/>
                </a:solidFill>
                <a:latin typeface="Comic Sans MS" pitchFamily="66" charset="0"/>
              </a:rPr>
              <a:t>If </a:t>
            </a:r>
            <a:r>
              <a:rPr lang="en-US" sz="1600" dirty="0">
                <a:solidFill>
                  <a:schemeClr val="tx1"/>
                </a:solidFill>
                <a:latin typeface="Comic Sans MS" pitchFamily="66" charset="0"/>
              </a:rPr>
              <a:t>there was a large difference among RRs</a:t>
            </a:r>
            <a:r>
              <a:rPr lang="en-GB" sz="1600" dirty="0">
                <a:solidFill>
                  <a:schemeClr val="tx1"/>
                </a:solidFill>
                <a:latin typeface="Comic Sans MS" pitchFamily="66" charset="0"/>
              </a:rPr>
              <a:t> this</a:t>
            </a:r>
            <a:r>
              <a:rPr lang="en-US" sz="1600" dirty="0">
                <a:solidFill>
                  <a:schemeClr val="tx1"/>
                </a:solidFill>
                <a:latin typeface="Comic Sans MS" pitchFamily="66" charset="0"/>
              </a:rPr>
              <a:t> would mean that the true effect of work-type on mortality is different according to the level of smoking i.e. that there is an interaction between smoking and </a:t>
            </a:r>
            <a:r>
              <a:rPr lang="en-US" sz="1600" dirty="0" smtClean="0">
                <a:solidFill>
                  <a:schemeClr val="tx1"/>
                </a:solidFill>
                <a:latin typeface="Comic Sans MS" pitchFamily="66" charset="0"/>
              </a:rPr>
              <a:t>work-type. </a:t>
            </a:r>
            <a:r>
              <a:rPr lang="en-US" sz="1600" dirty="0">
                <a:solidFill>
                  <a:schemeClr val="tx1"/>
                </a:solidFill>
                <a:latin typeface="Comic Sans MS" pitchFamily="66" charset="0"/>
              </a:rPr>
              <a:t>A test for effect modification gives a p-value =0.779 (always remember that the test is of low power).  </a:t>
            </a:r>
            <a:endParaRPr lang="el-GR" sz="1600" dirty="0">
              <a:solidFill>
                <a:schemeClr val="tx1"/>
              </a:solidFill>
              <a:latin typeface="Comic Sans MS" pitchFamily="66" charset="0"/>
            </a:endParaRPr>
          </a:p>
          <a:p>
            <a:pPr algn="l"/>
            <a:r>
              <a:rPr lang="en-US" sz="1600" dirty="0">
                <a:solidFill>
                  <a:schemeClr val="tx1"/>
                </a:solidFill>
                <a:latin typeface="Comic Sans MS" pitchFamily="66" charset="0"/>
              </a:rPr>
              <a:t> </a:t>
            </a:r>
            <a:r>
              <a:rPr lang="en-US" sz="1600" dirty="0" smtClean="0">
                <a:solidFill>
                  <a:schemeClr val="tx1"/>
                </a:solidFill>
                <a:latin typeface="Comic Sans MS" pitchFamily="66" charset="0"/>
              </a:rPr>
              <a:t>It </a:t>
            </a:r>
            <a:r>
              <a:rPr lang="en-US" sz="1600" dirty="0">
                <a:solidFill>
                  <a:schemeClr val="tx1"/>
                </a:solidFill>
                <a:latin typeface="Comic Sans MS" pitchFamily="66" charset="0"/>
              </a:rPr>
              <a:t>seems that in this case it is logical to express the effect of work-type on mortality with a common combined estimator which estimates the rate ratio of mortality between those with “high” work-type vs. those with “low” work type after having adjusted for the effect of smoking on mortality.  This is the MH estimator estimated as follows</a:t>
            </a:r>
            <a:r>
              <a:rPr lang="en-US" sz="1600" dirty="0" smtClean="0">
                <a:solidFill>
                  <a:schemeClr val="tx1"/>
                </a:solidFill>
                <a:latin typeface="Comic Sans MS" pitchFamily="66" charset="0"/>
              </a:rPr>
              <a:t>:</a:t>
            </a:r>
            <a:endParaRPr lang="el-GR" sz="1900" dirty="0">
              <a:solidFill>
                <a:schemeClr val="tx1"/>
              </a:solidFill>
              <a:latin typeface="Comic Sans MS" pitchFamily="66"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10" name="Rectangle 9"/>
          <p:cNvSpPr/>
          <p:nvPr/>
        </p:nvSpPr>
        <p:spPr>
          <a:xfrm>
            <a:off x="67298" y="1268760"/>
            <a:ext cx="6736950" cy="923330"/>
          </a:xfrm>
          <a:prstGeom prst="rect">
            <a:avLst/>
          </a:prstGeom>
        </p:spPr>
        <p:txBody>
          <a:bodyPr wrap="square">
            <a:spAutoFit/>
          </a:bodyPr>
          <a:lstStyle/>
          <a:p>
            <a:r>
              <a:rPr lang="en-US" dirty="0" smtClean="0">
                <a:latin typeface="Comic Sans MS" pitchFamily="66" charset="0"/>
              </a:rPr>
              <a:t>In </a:t>
            </a:r>
            <a:r>
              <a:rPr lang="en-US" dirty="0">
                <a:latin typeface="Comic Sans MS" pitchFamily="66" charset="0"/>
              </a:rPr>
              <a:t>our previous example imagine that we want to correct our estimate of the effect of work type on the rate of mortality for the possible effect of smoking on mortality:</a:t>
            </a:r>
            <a:endParaRPr lang="el-GR" dirty="0">
              <a:latin typeface="Comic Sans MS" pitchFamily="66"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238610450"/>
              </p:ext>
            </p:extLst>
          </p:nvPr>
        </p:nvGraphicFramePr>
        <p:xfrm>
          <a:off x="395536" y="2420888"/>
          <a:ext cx="6552728" cy="2194560"/>
        </p:xfrm>
        <a:graphic>
          <a:graphicData uri="http://schemas.openxmlformats.org/drawingml/2006/table">
            <a:tbl>
              <a:tblPr>
                <a:tableStyleId>{5C22544A-7EE6-4342-B048-85BDC9FD1C3A}</a:tableStyleId>
              </a:tblPr>
              <a:tblGrid>
                <a:gridCol w="1182309">
                  <a:extLst>
                    <a:ext uri="{9D8B030D-6E8A-4147-A177-3AD203B41FA5}">
                      <a16:colId xmlns:a16="http://schemas.microsoft.com/office/drawing/2014/main" val="20000"/>
                    </a:ext>
                  </a:extLst>
                </a:gridCol>
                <a:gridCol w="1772630">
                  <a:extLst>
                    <a:ext uri="{9D8B030D-6E8A-4147-A177-3AD203B41FA5}">
                      <a16:colId xmlns:a16="http://schemas.microsoft.com/office/drawing/2014/main" val="20001"/>
                    </a:ext>
                  </a:extLst>
                </a:gridCol>
                <a:gridCol w="950517">
                  <a:extLst>
                    <a:ext uri="{9D8B030D-6E8A-4147-A177-3AD203B41FA5}">
                      <a16:colId xmlns:a16="http://schemas.microsoft.com/office/drawing/2014/main" val="20002"/>
                    </a:ext>
                  </a:extLst>
                </a:gridCol>
                <a:gridCol w="950517">
                  <a:extLst>
                    <a:ext uri="{9D8B030D-6E8A-4147-A177-3AD203B41FA5}">
                      <a16:colId xmlns:a16="http://schemas.microsoft.com/office/drawing/2014/main" val="20003"/>
                    </a:ext>
                  </a:extLst>
                </a:gridCol>
                <a:gridCol w="827116">
                  <a:extLst>
                    <a:ext uri="{9D8B030D-6E8A-4147-A177-3AD203B41FA5}">
                      <a16:colId xmlns:a16="http://schemas.microsoft.com/office/drawing/2014/main" val="20004"/>
                    </a:ext>
                  </a:extLst>
                </a:gridCol>
                <a:gridCol w="869639">
                  <a:extLst>
                    <a:ext uri="{9D8B030D-6E8A-4147-A177-3AD203B41FA5}">
                      <a16:colId xmlns:a16="http://schemas.microsoft.com/office/drawing/2014/main" val="20005"/>
                    </a:ext>
                  </a:extLst>
                </a:gridCol>
              </a:tblGrid>
              <a:tr h="0">
                <a:tc>
                  <a:txBody>
                    <a:bodyPr/>
                    <a:lstStyle/>
                    <a:p>
                      <a:pPr>
                        <a:lnSpc>
                          <a:spcPct val="150000"/>
                        </a:lnSpc>
                        <a:spcAft>
                          <a:spcPts val="0"/>
                        </a:spcAft>
                      </a:pPr>
                      <a:r>
                        <a:rPr lang="en-US" sz="1600" dirty="0">
                          <a:solidFill>
                            <a:schemeClr val="accent6">
                              <a:lumMod val="75000"/>
                            </a:schemeClr>
                          </a:solidFill>
                          <a:effectLst/>
                          <a:latin typeface="Comic Sans MS" pitchFamily="66" charset="0"/>
                        </a:rPr>
                        <a:t>Smoking</a:t>
                      </a:r>
                      <a:endParaRPr lang="el-GR" sz="1600" dirty="0">
                        <a:solidFill>
                          <a:schemeClr val="accent6">
                            <a:lumMod val="75000"/>
                          </a:schemeClr>
                        </a:solidFill>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n-US" sz="1600" dirty="0">
                          <a:solidFill>
                            <a:schemeClr val="accent6">
                              <a:lumMod val="75000"/>
                            </a:schemeClr>
                          </a:solidFill>
                          <a:effectLst/>
                          <a:latin typeface="Comic Sans MS" pitchFamily="66" charset="0"/>
                        </a:rPr>
                        <a:t>RR for work type</a:t>
                      </a:r>
                      <a:endParaRPr lang="el-GR" sz="1600" dirty="0">
                        <a:solidFill>
                          <a:schemeClr val="accent6">
                            <a:lumMod val="75000"/>
                          </a:schemeClr>
                        </a:solidFill>
                        <a:effectLst/>
                        <a:latin typeface="Comic Sans MS" pitchFamily="66" charset="0"/>
                        <a:ea typeface="Times New Roman"/>
                        <a:cs typeface="Times New Roman"/>
                      </a:endParaRPr>
                    </a:p>
                  </a:txBody>
                  <a:tcPr marL="68580" marR="68580" marT="0" marB="0"/>
                </a:tc>
                <a:tc gridSpan="2">
                  <a:txBody>
                    <a:bodyPr/>
                    <a:lstStyle/>
                    <a:p>
                      <a:pPr algn="ctr">
                        <a:lnSpc>
                          <a:spcPct val="150000"/>
                        </a:lnSpc>
                        <a:spcAft>
                          <a:spcPts val="0"/>
                        </a:spcAft>
                      </a:pPr>
                      <a:r>
                        <a:rPr lang="en-US" sz="1600" dirty="0">
                          <a:solidFill>
                            <a:schemeClr val="accent6">
                              <a:lumMod val="75000"/>
                            </a:schemeClr>
                          </a:solidFill>
                          <a:effectLst/>
                          <a:latin typeface="Comic Sans MS" pitchFamily="66" charset="0"/>
                        </a:rPr>
                        <a:t>95% CI</a:t>
                      </a:r>
                      <a:endParaRPr lang="el-GR" sz="1600" dirty="0">
                        <a:solidFill>
                          <a:schemeClr val="accent6">
                            <a:lumMod val="75000"/>
                          </a:schemeClr>
                        </a:solidFill>
                        <a:effectLst/>
                        <a:latin typeface="Comic Sans MS" pitchFamily="66" charset="0"/>
                        <a:ea typeface="Times New Roman"/>
                        <a:cs typeface="Times New Roman"/>
                      </a:endParaRPr>
                    </a:p>
                  </a:txBody>
                  <a:tcPr marL="68580" marR="68580" marT="0" marB="0"/>
                </a:tc>
                <a:tc hMerge="1">
                  <a:txBody>
                    <a:bodyPr/>
                    <a:lstStyle/>
                    <a:p>
                      <a:endParaRPr lang="el-GR"/>
                    </a:p>
                  </a:txBody>
                  <a:tcPr/>
                </a:tc>
                <a:tc>
                  <a:txBody>
                    <a:bodyPr/>
                    <a:lstStyle/>
                    <a:p>
                      <a:pPr>
                        <a:lnSpc>
                          <a:spcPct val="150000"/>
                        </a:lnSpc>
                        <a:spcAft>
                          <a:spcPts val="0"/>
                        </a:spcAft>
                      </a:pPr>
                      <a:r>
                        <a:rPr lang="el-GR" sz="1600" dirty="0">
                          <a:solidFill>
                            <a:schemeClr val="accent6">
                              <a:lumMod val="75000"/>
                            </a:schemeClr>
                          </a:solidFill>
                          <a:effectLst/>
                          <a:latin typeface="Comic Sans MS" pitchFamily="66" charset="0"/>
                        </a:rPr>
                        <a:t>χ</a:t>
                      </a:r>
                      <a:r>
                        <a:rPr lang="en-US" sz="1600" baseline="30000" dirty="0">
                          <a:solidFill>
                            <a:schemeClr val="accent6">
                              <a:lumMod val="75000"/>
                            </a:schemeClr>
                          </a:solidFill>
                          <a:effectLst/>
                          <a:latin typeface="Comic Sans MS" pitchFamily="66" charset="0"/>
                        </a:rPr>
                        <a:t>2</a:t>
                      </a:r>
                      <a:endParaRPr lang="el-GR" sz="1600" dirty="0">
                        <a:solidFill>
                          <a:schemeClr val="accent6">
                            <a:lumMod val="75000"/>
                          </a:schemeClr>
                        </a:solidFill>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n-US" sz="1600" dirty="0">
                          <a:solidFill>
                            <a:schemeClr val="accent6">
                              <a:lumMod val="75000"/>
                            </a:schemeClr>
                          </a:solidFill>
                          <a:effectLst/>
                          <a:latin typeface="Comic Sans MS" pitchFamily="66" charset="0"/>
                        </a:rPr>
                        <a:t>p-value</a:t>
                      </a:r>
                      <a:endParaRPr lang="el-GR" sz="1600" dirty="0">
                        <a:solidFill>
                          <a:schemeClr val="accent6">
                            <a:lumMod val="75000"/>
                          </a:schemeClr>
                        </a:solidFill>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0"/>
                  </a:ext>
                </a:extLst>
              </a:tr>
              <a:tr h="0">
                <a:tc>
                  <a:txBody>
                    <a:bodyPr/>
                    <a:lstStyle/>
                    <a:p>
                      <a:pPr>
                        <a:lnSpc>
                          <a:spcPct val="150000"/>
                        </a:lnSpc>
                        <a:spcAft>
                          <a:spcPts val="0"/>
                        </a:spcAft>
                      </a:pPr>
                      <a:r>
                        <a:rPr lang="en-US" sz="1600">
                          <a:effectLst/>
                          <a:latin typeface="Comic Sans MS" pitchFamily="66" charset="0"/>
                        </a:rPr>
                        <a:t>Never</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2.66</a:t>
                      </a:r>
                      <a:endParaRPr lang="el-GR" sz="1600" dirty="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1.31</a:t>
                      </a:r>
                      <a:endParaRPr lang="el-GR" sz="1600" dirty="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5.41</a:t>
                      </a:r>
                      <a:endParaRPr lang="el-GR" sz="1600" dirty="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7.93</a:t>
                      </a:r>
                      <a:endParaRPr lang="el-GR" sz="1600" dirty="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0.005</a:t>
                      </a:r>
                      <a:endParaRPr lang="el-GR" sz="1600">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1"/>
                  </a:ext>
                </a:extLst>
              </a:tr>
              <a:tr h="0">
                <a:tc>
                  <a:txBody>
                    <a:bodyPr/>
                    <a:lstStyle/>
                    <a:p>
                      <a:pPr>
                        <a:lnSpc>
                          <a:spcPct val="150000"/>
                        </a:lnSpc>
                        <a:spcAft>
                          <a:spcPts val="0"/>
                        </a:spcAft>
                      </a:pPr>
                      <a:r>
                        <a:rPr lang="en-US" sz="1600">
                          <a:effectLst/>
                          <a:latin typeface="Comic Sans MS" pitchFamily="66" charset="0"/>
                        </a:rPr>
                        <a:t>Former</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1.90</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1.33</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2.71</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12.82</a:t>
                      </a:r>
                      <a:endParaRPr lang="el-GR" sz="1600" dirty="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&lt;0.001</a:t>
                      </a:r>
                      <a:endParaRPr lang="el-GR" sz="1600" dirty="0">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2"/>
                  </a:ext>
                </a:extLst>
              </a:tr>
              <a:tr h="0">
                <a:tc>
                  <a:txBody>
                    <a:bodyPr/>
                    <a:lstStyle/>
                    <a:p>
                      <a:pPr>
                        <a:lnSpc>
                          <a:spcPct val="150000"/>
                        </a:lnSpc>
                        <a:spcAft>
                          <a:spcPts val="0"/>
                        </a:spcAft>
                      </a:pPr>
                      <a:r>
                        <a:rPr lang="el-GR" sz="1600">
                          <a:effectLst/>
                          <a:latin typeface="Comic Sans MS" pitchFamily="66" charset="0"/>
                        </a:rPr>
                        <a:t>1-14</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1.83</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1.20</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2.77</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8.28</a:t>
                      </a:r>
                      <a:endParaRPr lang="el-GR" sz="1600" dirty="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0.004</a:t>
                      </a:r>
                      <a:endParaRPr lang="el-GR" sz="1600" dirty="0">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3"/>
                  </a:ext>
                </a:extLst>
              </a:tr>
              <a:tr h="0">
                <a:tc>
                  <a:txBody>
                    <a:bodyPr/>
                    <a:lstStyle/>
                    <a:p>
                      <a:pPr>
                        <a:lnSpc>
                          <a:spcPct val="150000"/>
                        </a:lnSpc>
                        <a:spcAft>
                          <a:spcPts val="0"/>
                        </a:spcAft>
                      </a:pPr>
                      <a:r>
                        <a:rPr lang="el-GR" sz="1600">
                          <a:effectLst/>
                          <a:latin typeface="Comic Sans MS" pitchFamily="66" charset="0"/>
                        </a:rPr>
                        <a:t>15-24</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2.44</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1.63</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3.64</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20.17</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&lt;0.001</a:t>
                      </a:r>
                      <a:endParaRPr lang="el-GR" sz="1600" dirty="0">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4"/>
                  </a:ext>
                </a:extLst>
              </a:tr>
              <a:tr h="0">
                <a:tc>
                  <a:txBody>
                    <a:bodyPr/>
                    <a:lstStyle/>
                    <a:p>
                      <a:pPr>
                        <a:lnSpc>
                          <a:spcPct val="150000"/>
                        </a:lnSpc>
                        <a:spcAft>
                          <a:spcPts val="0"/>
                        </a:spcAft>
                      </a:pPr>
                      <a:r>
                        <a:rPr lang="el-GR" sz="1600">
                          <a:effectLst/>
                          <a:latin typeface="Comic Sans MS" pitchFamily="66" charset="0"/>
                        </a:rPr>
                        <a:t>25+</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1.93</a:t>
                      </a:r>
                      <a:endParaRPr lang="el-GR" sz="1600" dirty="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1</a:t>
                      </a:r>
                      <a:r>
                        <a:rPr lang="en-US" sz="1600">
                          <a:effectLst/>
                          <a:latin typeface="Comic Sans MS" pitchFamily="66" charset="0"/>
                        </a:rPr>
                        <a:t>.</a:t>
                      </a:r>
                      <a:r>
                        <a:rPr lang="el-GR" sz="1600">
                          <a:effectLst/>
                          <a:latin typeface="Comic Sans MS" pitchFamily="66" charset="0"/>
                        </a:rPr>
                        <a:t>09</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3.41</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a:effectLst/>
                          <a:latin typeface="Comic Sans MS" pitchFamily="66" charset="0"/>
                        </a:rPr>
                        <a:t>5.29</a:t>
                      </a:r>
                      <a:endParaRPr lang="el-GR" sz="1600">
                        <a:effectLst/>
                        <a:latin typeface="Comic Sans MS" pitchFamily="66" charset="0"/>
                        <a:ea typeface="Times New Roman"/>
                        <a:cs typeface="Times New Roman"/>
                      </a:endParaRPr>
                    </a:p>
                  </a:txBody>
                  <a:tcPr marL="68580" marR="68580" marT="0" marB="0"/>
                </a:tc>
                <a:tc>
                  <a:txBody>
                    <a:bodyPr/>
                    <a:lstStyle/>
                    <a:p>
                      <a:pPr>
                        <a:lnSpc>
                          <a:spcPct val="150000"/>
                        </a:lnSpc>
                        <a:spcAft>
                          <a:spcPts val="0"/>
                        </a:spcAft>
                      </a:pPr>
                      <a:r>
                        <a:rPr lang="el-GR" sz="1600" dirty="0">
                          <a:effectLst/>
                          <a:latin typeface="Comic Sans MS" pitchFamily="66" charset="0"/>
                        </a:rPr>
                        <a:t>0.021</a:t>
                      </a:r>
                      <a:endParaRPr lang="el-GR" sz="1600" dirty="0">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12" name="Rectangle 11"/>
          <p:cNvSpPr/>
          <p:nvPr/>
        </p:nvSpPr>
        <p:spPr>
          <a:xfrm>
            <a:off x="7020272" y="2459504"/>
            <a:ext cx="2006791" cy="1477328"/>
          </a:xfrm>
          <a:prstGeom prst="rect">
            <a:avLst/>
          </a:prstGeom>
        </p:spPr>
        <p:txBody>
          <a:bodyPr wrap="square">
            <a:spAutoFit/>
          </a:bodyPr>
          <a:lstStyle/>
          <a:p>
            <a:r>
              <a:rPr lang="en-US" dirty="0">
                <a:latin typeface="Comic Sans MS" pitchFamily="66" charset="0"/>
              </a:rPr>
              <a:t>RRs vary between 1.83 and 2.7 without a particular trend.</a:t>
            </a:r>
            <a:endParaRPr lang="el-GR" dirty="0">
              <a:latin typeface="Comic Sans MS" pitchFamily="66" charset="0"/>
            </a:endParaRPr>
          </a:p>
        </p:txBody>
      </p:sp>
    </p:spTree>
    <p:extLst>
      <p:ext uri="{BB962C8B-B14F-4D97-AF65-F5344CB8AC3E}">
        <p14:creationId xmlns:p14="http://schemas.microsoft.com/office/powerpoint/2010/main" val="379989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44624"/>
            <a:ext cx="9036496" cy="1237184"/>
          </a:xfrm>
        </p:spPr>
        <p:txBody>
          <a:bodyPr>
            <a:noAutofit/>
          </a:bodyPr>
          <a:lstStyle/>
          <a:p>
            <a:r>
              <a:rPr lang="en-US" dirty="0" smtClean="0"/>
              <a:t>Example (</a:t>
            </a:r>
            <a:r>
              <a:rPr lang="en-US" dirty="0" err="1" smtClean="0"/>
              <a:t>cont</a:t>
            </a:r>
            <a:r>
              <a:rPr lang="en-US" dirty="0" smtClean="0"/>
              <a:t>)</a:t>
            </a:r>
            <a:endParaRPr lang="el-GR" dirty="0"/>
          </a:p>
        </p:txBody>
      </p:sp>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b="1" dirty="0">
              <a:solidFill>
                <a:schemeClr val="tx1"/>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sz="2000" dirty="0"/>
          </a:p>
          <a:p>
            <a:endParaRPr lang="el-GR" sz="2000" dirty="0"/>
          </a:p>
          <a:p>
            <a:endParaRPr lang="el-GR" sz="2000" dirty="0" smtClean="0"/>
          </a:p>
          <a:p>
            <a:endParaRPr lang="el-GR" sz="2000" dirty="0"/>
          </a:p>
          <a:p>
            <a:r>
              <a:rPr lang="el-GR" sz="1900" dirty="0"/>
              <a:t> </a:t>
            </a:r>
          </a:p>
        </p:txBody>
      </p:sp>
      <p:sp>
        <p:nvSpPr>
          <p:cNvPr id="7" name="Subtitle 2"/>
          <p:cNvSpPr txBox="1">
            <a:spLocks/>
          </p:cNvSpPr>
          <p:nvPr/>
        </p:nvSpPr>
        <p:spPr>
          <a:xfrm>
            <a:off x="170079" y="5085184"/>
            <a:ext cx="8856984" cy="14899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l-GR" sz="1900" dirty="0">
              <a:solidFill>
                <a:schemeClr val="tx1"/>
              </a:solidFill>
              <a:latin typeface="Comic Sans MS" pitchFamily="66" charset="0"/>
            </a:endParaRPr>
          </a:p>
          <a:p>
            <a:r>
              <a:rPr lang="el-GR" sz="1900" dirty="0"/>
              <a:t> </a:t>
            </a: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9" name="Table 8"/>
          <p:cNvGraphicFramePr>
            <a:graphicFrameLocks noGrp="1"/>
          </p:cNvGraphicFramePr>
          <p:nvPr>
            <p:extLst>
              <p:ext uri="{D42A27DB-BD31-4B8C-83A1-F6EECF244321}">
                <p14:modId xmlns:p14="http://schemas.microsoft.com/office/powerpoint/2010/main" val="236609449"/>
              </p:ext>
            </p:extLst>
          </p:nvPr>
        </p:nvGraphicFramePr>
        <p:xfrm>
          <a:off x="431542" y="1340768"/>
          <a:ext cx="8280916" cy="2946400"/>
        </p:xfrm>
        <a:graphic>
          <a:graphicData uri="http://schemas.openxmlformats.org/drawingml/2006/table">
            <a:tbl>
              <a:tblPr>
                <a:tableStyleId>{5C22544A-7EE6-4342-B048-85BDC9FD1C3A}</a:tableStyleId>
              </a:tblPr>
              <a:tblGrid>
                <a:gridCol w="723558">
                  <a:extLst>
                    <a:ext uri="{9D8B030D-6E8A-4147-A177-3AD203B41FA5}">
                      <a16:colId xmlns:a16="http://schemas.microsoft.com/office/drawing/2014/main" val="20000"/>
                    </a:ext>
                  </a:extLst>
                </a:gridCol>
                <a:gridCol w="680346">
                  <a:extLst>
                    <a:ext uri="{9D8B030D-6E8A-4147-A177-3AD203B41FA5}">
                      <a16:colId xmlns:a16="http://schemas.microsoft.com/office/drawing/2014/main" val="20001"/>
                    </a:ext>
                  </a:extLst>
                </a:gridCol>
                <a:gridCol w="680346">
                  <a:extLst>
                    <a:ext uri="{9D8B030D-6E8A-4147-A177-3AD203B41FA5}">
                      <a16:colId xmlns:a16="http://schemas.microsoft.com/office/drawing/2014/main" val="20002"/>
                    </a:ext>
                  </a:extLst>
                </a:gridCol>
                <a:gridCol w="680346">
                  <a:extLst>
                    <a:ext uri="{9D8B030D-6E8A-4147-A177-3AD203B41FA5}">
                      <a16:colId xmlns:a16="http://schemas.microsoft.com/office/drawing/2014/main" val="20003"/>
                    </a:ext>
                  </a:extLst>
                </a:gridCol>
                <a:gridCol w="680346">
                  <a:extLst>
                    <a:ext uri="{9D8B030D-6E8A-4147-A177-3AD203B41FA5}">
                      <a16:colId xmlns:a16="http://schemas.microsoft.com/office/drawing/2014/main" val="20004"/>
                    </a:ext>
                  </a:extLst>
                </a:gridCol>
                <a:gridCol w="680346">
                  <a:extLst>
                    <a:ext uri="{9D8B030D-6E8A-4147-A177-3AD203B41FA5}">
                      <a16:colId xmlns:a16="http://schemas.microsoft.com/office/drawing/2014/main" val="20005"/>
                    </a:ext>
                  </a:extLst>
                </a:gridCol>
                <a:gridCol w="753898">
                  <a:extLst>
                    <a:ext uri="{9D8B030D-6E8A-4147-A177-3AD203B41FA5}">
                      <a16:colId xmlns:a16="http://schemas.microsoft.com/office/drawing/2014/main" val="20006"/>
                    </a:ext>
                  </a:extLst>
                </a:gridCol>
                <a:gridCol w="680346">
                  <a:extLst>
                    <a:ext uri="{9D8B030D-6E8A-4147-A177-3AD203B41FA5}">
                      <a16:colId xmlns:a16="http://schemas.microsoft.com/office/drawing/2014/main" val="20007"/>
                    </a:ext>
                  </a:extLst>
                </a:gridCol>
                <a:gridCol w="680346">
                  <a:extLst>
                    <a:ext uri="{9D8B030D-6E8A-4147-A177-3AD203B41FA5}">
                      <a16:colId xmlns:a16="http://schemas.microsoft.com/office/drawing/2014/main" val="20008"/>
                    </a:ext>
                  </a:extLst>
                </a:gridCol>
                <a:gridCol w="680346">
                  <a:extLst>
                    <a:ext uri="{9D8B030D-6E8A-4147-A177-3AD203B41FA5}">
                      <a16:colId xmlns:a16="http://schemas.microsoft.com/office/drawing/2014/main" val="20009"/>
                    </a:ext>
                  </a:extLst>
                </a:gridCol>
                <a:gridCol w="680346">
                  <a:extLst>
                    <a:ext uri="{9D8B030D-6E8A-4147-A177-3AD203B41FA5}">
                      <a16:colId xmlns:a16="http://schemas.microsoft.com/office/drawing/2014/main" val="20010"/>
                    </a:ext>
                  </a:extLst>
                </a:gridCol>
                <a:gridCol w="680346">
                  <a:extLst>
                    <a:ext uri="{9D8B030D-6E8A-4147-A177-3AD203B41FA5}">
                      <a16:colId xmlns:a16="http://schemas.microsoft.com/office/drawing/2014/main" val="20011"/>
                    </a:ext>
                  </a:extLst>
                </a:gridCol>
              </a:tblGrid>
              <a:tr h="161925">
                <a:tc>
                  <a:txBody>
                    <a:bodyPr/>
                    <a:lstStyle/>
                    <a:p>
                      <a:pPr algn="ctr">
                        <a:lnSpc>
                          <a:spcPct val="150000"/>
                        </a:lnSpc>
                        <a:spcAft>
                          <a:spcPts val="0"/>
                        </a:spcAft>
                      </a:pPr>
                      <a:r>
                        <a:rPr lang="en-US" sz="1400" b="1" dirty="0">
                          <a:solidFill>
                            <a:schemeClr val="accent6">
                              <a:lumMod val="75000"/>
                            </a:schemeClr>
                          </a:solidFill>
                          <a:effectLst/>
                          <a:latin typeface="Comic Sans MS" pitchFamily="66" charset="0"/>
                        </a:rPr>
                        <a:t/>
                      </a:r>
                      <a:br>
                        <a:rPr lang="en-US" sz="1400" b="1" dirty="0">
                          <a:solidFill>
                            <a:schemeClr val="accent6">
                              <a:lumMod val="75000"/>
                            </a:schemeClr>
                          </a:solidFill>
                          <a:effectLst/>
                          <a:latin typeface="Comic Sans MS" pitchFamily="66" charset="0"/>
                        </a:rPr>
                      </a:br>
                      <a:r>
                        <a:rPr lang="en-US" sz="1400" b="1" dirty="0">
                          <a:solidFill>
                            <a:schemeClr val="accent6">
                              <a:lumMod val="75000"/>
                            </a:schemeClr>
                          </a:solidFill>
                          <a:effectLst/>
                          <a:latin typeface="Comic Sans MS" pitchFamily="66" charset="0"/>
                        </a:rPr>
                        <a:t>Smoking</a:t>
                      </a:r>
                      <a:endParaRPr lang="el-GR" sz="1400" b="1" dirty="0">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n-US" sz="1400" b="1" dirty="0">
                          <a:solidFill>
                            <a:schemeClr val="accent6">
                              <a:lumMod val="75000"/>
                            </a:schemeClr>
                          </a:solidFill>
                          <a:effectLst/>
                          <a:latin typeface="Comic Sans MS" pitchFamily="66" charset="0"/>
                        </a:rPr>
                        <a:t>D</a:t>
                      </a:r>
                      <a:r>
                        <a:rPr lang="en-US" sz="1400" b="1" baseline="-25000" dirty="0">
                          <a:solidFill>
                            <a:schemeClr val="accent6">
                              <a:lumMod val="75000"/>
                            </a:schemeClr>
                          </a:solidFill>
                          <a:effectLst/>
                          <a:latin typeface="Comic Sans MS" pitchFamily="66" charset="0"/>
                        </a:rPr>
                        <a:t>0i</a:t>
                      </a:r>
                      <a:endParaRPr lang="el-GR" sz="1400" b="1" dirty="0">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n-US" sz="1400" b="1" dirty="0">
                          <a:solidFill>
                            <a:schemeClr val="accent6">
                              <a:lumMod val="75000"/>
                            </a:schemeClr>
                          </a:solidFill>
                          <a:effectLst/>
                          <a:latin typeface="Comic Sans MS" pitchFamily="66" charset="0"/>
                        </a:rPr>
                        <a:t>Y</a:t>
                      </a:r>
                      <a:r>
                        <a:rPr lang="en-US" sz="1400" b="1" baseline="-25000" dirty="0">
                          <a:solidFill>
                            <a:schemeClr val="accent6">
                              <a:lumMod val="75000"/>
                            </a:schemeClr>
                          </a:solidFill>
                          <a:effectLst/>
                          <a:latin typeface="Comic Sans MS" pitchFamily="66" charset="0"/>
                        </a:rPr>
                        <a:t>0i</a:t>
                      </a:r>
                      <a:endParaRPr lang="el-GR" sz="1400" b="1" dirty="0">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n-US" sz="1400" b="1" dirty="0">
                          <a:solidFill>
                            <a:schemeClr val="accent6">
                              <a:lumMod val="75000"/>
                            </a:schemeClr>
                          </a:solidFill>
                          <a:effectLst/>
                          <a:latin typeface="Comic Sans MS" pitchFamily="66" charset="0"/>
                        </a:rPr>
                        <a:t>D</a:t>
                      </a:r>
                      <a:r>
                        <a:rPr lang="en-US" sz="1400" b="1" baseline="-25000" dirty="0">
                          <a:solidFill>
                            <a:schemeClr val="accent6">
                              <a:lumMod val="75000"/>
                            </a:schemeClr>
                          </a:solidFill>
                          <a:effectLst/>
                          <a:latin typeface="Comic Sans MS" pitchFamily="66" charset="0"/>
                        </a:rPr>
                        <a:t>1i</a:t>
                      </a:r>
                      <a:endParaRPr lang="el-GR" sz="1400" b="1" dirty="0">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n-US" sz="1400" b="1" dirty="0">
                          <a:solidFill>
                            <a:schemeClr val="accent6">
                              <a:lumMod val="75000"/>
                            </a:schemeClr>
                          </a:solidFill>
                          <a:effectLst/>
                          <a:latin typeface="Comic Sans MS" pitchFamily="66" charset="0"/>
                        </a:rPr>
                        <a:t>Y</a:t>
                      </a:r>
                      <a:r>
                        <a:rPr lang="en-US" sz="1400" b="1" baseline="-25000" dirty="0">
                          <a:solidFill>
                            <a:schemeClr val="accent6">
                              <a:lumMod val="75000"/>
                            </a:schemeClr>
                          </a:solidFill>
                          <a:effectLst/>
                          <a:latin typeface="Comic Sans MS" pitchFamily="66" charset="0"/>
                        </a:rPr>
                        <a:t>1i</a:t>
                      </a:r>
                      <a:endParaRPr lang="el-GR" sz="1400" b="1" dirty="0">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n-US" sz="1400" b="1" dirty="0">
                          <a:solidFill>
                            <a:schemeClr val="accent6">
                              <a:lumMod val="75000"/>
                            </a:schemeClr>
                          </a:solidFill>
                          <a:effectLst/>
                          <a:latin typeface="Comic Sans MS" pitchFamily="66" charset="0"/>
                        </a:rPr>
                        <a:t>Y</a:t>
                      </a:r>
                      <a:r>
                        <a:rPr lang="en-US" sz="1400" b="1" baseline="-25000" dirty="0">
                          <a:solidFill>
                            <a:schemeClr val="accent6">
                              <a:lumMod val="75000"/>
                            </a:schemeClr>
                          </a:solidFill>
                          <a:effectLst/>
                          <a:latin typeface="Comic Sans MS" pitchFamily="66" charset="0"/>
                        </a:rPr>
                        <a:t>i</a:t>
                      </a:r>
                      <a:endParaRPr lang="el-GR" sz="1400" b="1" dirty="0">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1400" b="1" dirty="0" smtClean="0">
                          <a:solidFill>
                            <a:schemeClr val="accent6">
                              <a:lumMod val="75000"/>
                            </a:schemeClr>
                          </a:solidFill>
                          <a:effectLst/>
                          <a:latin typeface="Comic Sans MS" pitchFamily="66" charset="0"/>
                        </a:rPr>
                        <a:t>Q</a:t>
                      </a:r>
                      <a:r>
                        <a:rPr lang="en-US" sz="1400" b="1" baseline="-25000" dirty="0" smtClean="0">
                          <a:solidFill>
                            <a:schemeClr val="accent6">
                              <a:lumMod val="75000"/>
                            </a:schemeClr>
                          </a:solidFill>
                          <a:effectLst/>
                          <a:latin typeface="Comic Sans MS" pitchFamily="66" charset="0"/>
                        </a:rPr>
                        <a:t>i</a:t>
                      </a:r>
                      <a:r>
                        <a:rPr lang="en-US" sz="1400" b="1" baseline="0" dirty="0" smtClean="0">
                          <a:solidFill>
                            <a:schemeClr val="accent6">
                              <a:lumMod val="75000"/>
                            </a:schemeClr>
                          </a:solidFill>
                          <a:effectLst/>
                          <a:latin typeface="Comic Sans MS" pitchFamily="66" charset="0"/>
                        </a:rPr>
                        <a:t>=</a:t>
                      </a:r>
                      <a:r>
                        <a:rPr lang="en-US" sz="1400" b="1" dirty="0" smtClean="0">
                          <a:solidFill>
                            <a:schemeClr val="accent6">
                              <a:lumMod val="75000"/>
                            </a:schemeClr>
                          </a:solidFill>
                          <a:effectLst/>
                          <a:latin typeface="Comic Sans MS" pitchFamily="66" charset="0"/>
                        </a:rPr>
                        <a:t>D</a:t>
                      </a:r>
                      <a:r>
                        <a:rPr lang="en-US" sz="1400" b="1" baseline="-25000" dirty="0" smtClean="0">
                          <a:solidFill>
                            <a:schemeClr val="accent6">
                              <a:lumMod val="75000"/>
                            </a:schemeClr>
                          </a:solidFill>
                          <a:effectLst/>
                          <a:latin typeface="Comic Sans MS" pitchFamily="66" charset="0"/>
                        </a:rPr>
                        <a:t>1i</a:t>
                      </a:r>
                      <a:r>
                        <a:rPr lang="en-US" sz="1400" b="1" baseline="0" dirty="0" smtClean="0">
                          <a:solidFill>
                            <a:schemeClr val="accent6">
                              <a:lumMod val="75000"/>
                            </a:schemeClr>
                          </a:solidFill>
                          <a:effectLst/>
                          <a:latin typeface="Comic Sans MS" pitchFamily="66" charset="0"/>
                          <a:cs typeface="Times New Roman"/>
                        </a:rPr>
                        <a:t>*(</a:t>
                      </a:r>
                      <a:r>
                        <a:rPr lang="en-US" sz="1400" b="1" dirty="0" smtClean="0">
                          <a:solidFill>
                            <a:schemeClr val="accent6">
                              <a:lumMod val="75000"/>
                            </a:schemeClr>
                          </a:solidFill>
                          <a:effectLst/>
                          <a:latin typeface="Comic Sans MS" pitchFamily="66" charset="0"/>
                        </a:rPr>
                        <a:t>Y</a:t>
                      </a:r>
                      <a:r>
                        <a:rPr lang="en-US" sz="1400" b="1" baseline="-25000" dirty="0" smtClean="0">
                          <a:solidFill>
                            <a:schemeClr val="accent6">
                              <a:lumMod val="75000"/>
                            </a:schemeClr>
                          </a:solidFill>
                          <a:effectLst/>
                          <a:latin typeface="Comic Sans MS" pitchFamily="66" charset="0"/>
                        </a:rPr>
                        <a:t>0i</a:t>
                      </a:r>
                      <a:r>
                        <a:rPr lang="en-US" sz="1400" b="1" baseline="0" dirty="0" smtClean="0">
                          <a:solidFill>
                            <a:schemeClr val="accent6">
                              <a:lumMod val="75000"/>
                            </a:schemeClr>
                          </a:solidFill>
                          <a:effectLst/>
                          <a:latin typeface="Comic Sans MS" pitchFamily="66" charset="0"/>
                        </a:rPr>
                        <a:t>/</a:t>
                      </a:r>
                      <a:r>
                        <a:rPr lang="en-US" sz="1400" b="1" dirty="0" smtClean="0">
                          <a:solidFill>
                            <a:schemeClr val="accent6">
                              <a:lumMod val="75000"/>
                            </a:schemeClr>
                          </a:solidFill>
                          <a:effectLst/>
                          <a:latin typeface="Comic Sans MS" pitchFamily="66" charset="0"/>
                        </a:rPr>
                        <a:t>Y</a:t>
                      </a:r>
                      <a:r>
                        <a:rPr lang="en-US" sz="1400" b="1" baseline="-25000" dirty="0" smtClean="0">
                          <a:solidFill>
                            <a:schemeClr val="accent6">
                              <a:lumMod val="75000"/>
                            </a:schemeClr>
                          </a:solidFill>
                          <a:effectLst/>
                          <a:latin typeface="Comic Sans MS" pitchFamily="66" charset="0"/>
                        </a:rPr>
                        <a:t>i</a:t>
                      </a:r>
                      <a:r>
                        <a:rPr lang="en-US" sz="1400" b="1" baseline="0" dirty="0" smtClean="0">
                          <a:solidFill>
                            <a:schemeClr val="accent6">
                              <a:lumMod val="75000"/>
                            </a:schemeClr>
                          </a:solidFill>
                          <a:effectLst/>
                          <a:latin typeface="Comic Sans MS" pitchFamily="66" charset="0"/>
                          <a:cs typeface="Times New Roman"/>
                        </a:rPr>
                        <a:t>)</a:t>
                      </a:r>
                      <a:endParaRPr lang="el-GR" sz="1400" b="1" dirty="0" smtClean="0">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en-US" sz="1400" b="1" dirty="0" err="1" smtClean="0">
                          <a:solidFill>
                            <a:schemeClr val="accent6">
                              <a:lumMod val="75000"/>
                            </a:schemeClr>
                          </a:solidFill>
                          <a:effectLst/>
                          <a:latin typeface="Comic Sans MS" pitchFamily="66" charset="0"/>
                        </a:rPr>
                        <a:t>R</a:t>
                      </a:r>
                      <a:r>
                        <a:rPr lang="en-US" sz="1400" b="1" baseline="-25000" dirty="0" err="1" smtClean="0">
                          <a:solidFill>
                            <a:schemeClr val="accent6">
                              <a:lumMod val="75000"/>
                            </a:schemeClr>
                          </a:solidFill>
                          <a:effectLst/>
                          <a:latin typeface="Comic Sans MS" pitchFamily="66" charset="0"/>
                        </a:rPr>
                        <a:t>i</a:t>
                      </a:r>
                      <a:r>
                        <a:rPr lang="en-US" sz="1400" b="1" baseline="0" dirty="0" smtClean="0">
                          <a:solidFill>
                            <a:schemeClr val="accent6">
                              <a:lumMod val="75000"/>
                            </a:schemeClr>
                          </a:solidFill>
                          <a:effectLst/>
                          <a:latin typeface="Comic Sans MS" pitchFamily="66" charset="0"/>
                        </a:rPr>
                        <a:t>=</a:t>
                      </a:r>
                      <a:r>
                        <a:rPr lang="en-US" sz="1400" b="1" dirty="0" smtClean="0">
                          <a:solidFill>
                            <a:schemeClr val="accent6">
                              <a:lumMod val="75000"/>
                            </a:schemeClr>
                          </a:solidFill>
                          <a:effectLst/>
                          <a:latin typeface="Comic Sans MS" pitchFamily="66" charset="0"/>
                        </a:rPr>
                        <a:t>D</a:t>
                      </a:r>
                      <a:r>
                        <a:rPr lang="en-US" sz="1400" b="1" baseline="-25000" dirty="0" smtClean="0">
                          <a:solidFill>
                            <a:schemeClr val="accent6">
                              <a:lumMod val="75000"/>
                            </a:schemeClr>
                          </a:solidFill>
                          <a:effectLst/>
                          <a:latin typeface="Comic Sans MS" pitchFamily="66" charset="0"/>
                        </a:rPr>
                        <a:t>0i</a:t>
                      </a:r>
                      <a:r>
                        <a:rPr lang="en-US" sz="1400" b="1" baseline="0" dirty="0" smtClean="0">
                          <a:solidFill>
                            <a:schemeClr val="accent6">
                              <a:lumMod val="75000"/>
                            </a:schemeClr>
                          </a:solidFill>
                          <a:effectLst/>
                          <a:latin typeface="Comic Sans MS" pitchFamily="66" charset="0"/>
                          <a:cs typeface="Times New Roman"/>
                        </a:rPr>
                        <a:t>*(</a:t>
                      </a:r>
                      <a:r>
                        <a:rPr lang="en-US" sz="1400" b="1" dirty="0" smtClean="0">
                          <a:solidFill>
                            <a:schemeClr val="accent6">
                              <a:lumMod val="75000"/>
                            </a:schemeClr>
                          </a:solidFill>
                          <a:effectLst/>
                          <a:latin typeface="Comic Sans MS" pitchFamily="66" charset="0"/>
                        </a:rPr>
                        <a:t>Y</a:t>
                      </a:r>
                      <a:r>
                        <a:rPr lang="en-US" sz="1400" b="1" baseline="-25000" dirty="0" smtClean="0">
                          <a:solidFill>
                            <a:schemeClr val="accent6">
                              <a:lumMod val="75000"/>
                            </a:schemeClr>
                          </a:solidFill>
                          <a:effectLst/>
                          <a:latin typeface="Comic Sans MS" pitchFamily="66" charset="0"/>
                        </a:rPr>
                        <a:t>1i</a:t>
                      </a:r>
                      <a:r>
                        <a:rPr lang="en-US" sz="1400" b="1" baseline="0" dirty="0" smtClean="0">
                          <a:solidFill>
                            <a:schemeClr val="accent6">
                              <a:lumMod val="75000"/>
                            </a:schemeClr>
                          </a:solidFill>
                          <a:effectLst/>
                          <a:latin typeface="Comic Sans MS" pitchFamily="66" charset="0"/>
                        </a:rPr>
                        <a:t>/</a:t>
                      </a:r>
                      <a:r>
                        <a:rPr lang="en-US" sz="1400" b="1" dirty="0" smtClean="0">
                          <a:solidFill>
                            <a:schemeClr val="accent6">
                              <a:lumMod val="75000"/>
                            </a:schemeClr>
                          </a:solidFill>
                          <a:effectLst/>
                          <a:latin typeface="Comic Sans MS" pitchFamily="66" charset="0"/>
                        </a:rPr>
                        <a:t>Y</a:t>
                      </a:r>
                      <a:r>
                        <a:rPr lang="en-US" sz="1400" b="1" baseline="-25000" dirty="0" smtClean="0">
                          <a:solidFill>
                            <a:schemeClr val="accent6">
                              <a:lumMod val="75000"/>
                            </a:schemeClr>
                          </a:solidFill>
                          <a:effectLst/>
                          <a:latin typeface="Comic Sans MS" pitchFamily="66" charset="0"/>
                        </a:rPr>
                        <a:t>i</a:t>
                      </a:r>
                      <a:r>
                        <a:rPr lang="en-US" sz="1400" b="1" baseline="0" dirty="0" smtClean="0">
                          <a:solidFill>
                            <a:schemeClr val="accent6">
                              <a:lumMod val="75000"/>
                            </a:schemeClr>
                          </a:solidFill>
                          <a:effectLst/>
                          <a:latin typeface="Comic Sans MS" pitchFamily="66" charset="0"/>
                          <a:cs typeface="Times New Roman"/>
                        </a:rPr>
                        <a:t>)</a:t>
                      </a:r>
                      <a:endParaRPr lang="el-GR" sz="1400" b="1" dirty="0" smtClean="0">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n-US" sz="1400" b="1" dirty="0" err="1" smtClean="0">
                          <a:solidFill>
                            <a:schemeClr val="accent6">
                              <a:lumMod val="75000"/>
                            </a:schemeClr>
                          </a:solidFill>
                          <a:effectLst/>
                          <a:latin typeface="Comic Sans MS" pitchFamily="66" charset="0"/>
                        </a:rPr>
                        <a:t>RR</a:t>
                      </a:r>
                      <a:r>
                        <a:rPr lang="en-US" sz="1400" b="1" baseline="-25000" dirty="0" err="1" smtClean="0">
                          <a:solidFill>
                            <a:schemeClr val="accent6">
                              <a:lumMod val="75000"/>
                            </a:schemeClr>
                          </a:solidFill>
                          <a:effectLst/>
                          <a:latin typeface="Comic Sans MS" pitchFamily="66" charset="0"/>
                        </a:rPr>
                        <a:t>i</a:t>
                      </a:r>
                      <a:endParaRPr lang="el-GR" sz="1400" b="1" dirty="0">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n-US" sz="1400" b="1">
                          <a:solidFill>
                            <a:schemeClr val="accent6">
                              <a:lumMod val="75000"/>
                            </a:schemeClr>
                          </a:solidFill>
                          <a:effectLst/>
                          <a:latin typeface="Comic Sans MS" pitchFamily="66" charset="0"/>
                        </a:rPr>
                        <a:t>E</a:t>
                      </a:r>
                      <a:r>
                        <a:rPr lang="en-US" sz="1400" b="1" baseline="-25000">
                          <a:solidFill>
                            <a:schemeClr val="accent6">
                              <a:lumMod val="75000"/>
                            </a:schemeClr>
                          </a:solidFill>
                          <a:effectLst/>
                          <a:latin typeface="Comic Sans MS" pitchFamily="66" charset="0"/>
                        </a:rPr>
                        <a:t>1i</a:t>
                      </a:r>
                      <a:endParaRPr lang="el-GR" sz="1400" b="1">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n-US" sz="1400" b="1">
                          <a:solidFill>
                            <a:schemeClr val="accent6">
                              <a:lumMod val="75000"/>
                            </a:schemeClr>
                          </a:solidFill>
                          <a:effectLst/>
                          <a:latin typeface="Comic Sans MS" pitchFamily="66" charset="0"/>
                        </a:rPr>
                        <a:t>U</a:t>
                      </a:r>
                      <a:r>
                        <a:rPr lang="en-US" sz="1400" b="1" baseline="-25000">
                          <a:solidFill>
                            <a:schemeClr val="accent6">
                              <a:lumMod val="75000"/>
                            </a:schemeClr>
                          </a:solidFill>
                          <a:effectLst/>
                          <a:latin typeface="Comic Sans MS" pitchFamily="66" charset="0"/>
                        </a:rPr>
                        <a:t>i</a:t>
                      </a:r>
                      <a:endParaRPr lang="el-GR" sz="1400" b="1">
                        <a:solidFill>
                          <a:schemeClr val="accent6">
                            <a:lumMod val="75000"/>
                          </a:schemeClr>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n-US" sz="1400" b="1" dirty="0">
                          <a:solidFill>
                            <a:schemeClr val="accent6">
                              <a:lumMod val="75000"/>
                            </a:schemeClr>
                          </a:solidFill>
                          <a:effectLst/>
                          <a:latin typeface="Comic Sans MS" pitchFamily="66" charset="0"/>
                        </a:rPr>
                        <a:t>V</a:t>
                      </a:r>
                      <a:r>
                        <a:rPr lang="en-US" sz="1400" b="1" baseline="-25000" dirty="0">
                          <a:solidFill>
                            <a:schemeClr val="accent6">
                              <a:lumMod val="75000"/>
                            </a:schemeClr>
                          </a:solidFill>
                          <a:effectLst/>
                          <a:latin typeface="Comic Sans MS" pitchFamily="66" charset="0"/>
                        </a:rPr>
                        <a:t>i</a:t>
                      </a:r>
                      <a:endParaRPr lang="el-GR" sz="1400" b="1" dirty="0">
                        <a:solidFill>
                          <a:schemeClr val="accent6">
                            <a:lumMod val="75000"/>
                          </a:schemeClr>
                        </a:solidFill>
                        <a:effectLst/>
                        <a:latin typeface="Comic Sans MS" pitchFamily="66" charset="0"/>
                        <a:ea typeface="Times New Roman"/>
                        <a:cs typeface="Times New Roman"/>
                      </a:endParaRPr>
                    </a:p>
                  </a:txBody>
                  <a:tcPr marL="8255" marR="8255" marT="8255" marB="0" anchor="b"/>
                </a:tc>
                <a:extLst>
                  <a:ext uri="{0D108BD9-81ED-4DB2-BD59-A6C34878D82A}">
                    <a16:rowId xmlns:a16="http://schemas.microsoft.com/office/drawing/2014/main" val="10000"/>
                  </a:ext>
                </a:extLst>
              </a:tr>
              <a:tr h="161925">
                <a:tc>
                  <a:txBody>
                    <a:bodyPr/>
                    <a:lstStyle/>
                    <a:p>
                      <a:pPr algn="ctr">
                        <a:lnSpc>
                          <a:spcPct val="150000"/>
                        </a:lnSpc>
                        <a:spcAft>
                          <a:spcPts val="0"/>
                        </a:spcAft>
                      </a:pPr>
                      <a:r>
                        <a:rPr lang="el-GR" sz="1400" dirty="0">
                          <a:solidFill>
                            <a:schemeClr val="tx1"/>
                          </a:solidFill>
                          <a:effectLst/>
                          <a:latin typeface="Comic Sans MS" pitchFamily="66" charset="0"/>
                        </a:rPr>
                        <a:t>1</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21</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4603.8</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12</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998</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5601.8</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9.862</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3.741</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2.64</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5.879</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6.121</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4.832</a:t>
                      </a:r>
                      <a:endParaRPr lang="el-GR" sz="1400" dirty="0">
                        <a:solidFill>
                          <a:schemeClr val="tx1"/>
                        </a:solidFill>
                        <a:effectLst/>
                        <a:latin typeface="Comic Sans MS" pitchFamily="66" charset="0"/>
                        <a:ea typeface="Times New Roman"/>
                        <a:cs typeface="Times New Roman"/>
                      </a:endParaRPr>
                    </a:p>
                  </a:txBody>
                  <a:tcPr marL="8255" marR="8255" marT="8255" marB="0" anchor="b"/>
                </a:tc>
                <a:extLst>
                  <a:ext uri="{0D108BD9-81ED-4DB2-BD59-A6C34878D82A}">
                    <a16:rowId xmlns:a16="http://schemas.microsoft.com/office/drawing/2014/main" val="10001"/>
                  </a:ext>
                </a:extLst>
              </a:tr>
              <a:tr h="161925">
                <a:tc>
                  <a:txBody>
                    <a:bodyPr/>
                    <a:lstStyle/>
                    <a:p>
                      <a:pPr algn="ctr">
                        <a:lnSpc>
                          <a:spcPct val="150000"/>
                        </a:lnSpc>
                        <a:spcAft>
                          <a:spcPts val="0"/>
                        </a:spcAft>
                      </a:pPr>
                      <a:r>
                        <a:rPr lang="el-GR" sz="1400">
                          <a:solidFill>
                            <a:schemeClr val="tx1"/>
                          </a:solidFill>
                          <a:effectLst/>
                          <a:latin typeface="Comic Sans MS" pitchFamily="66" charset="0"/>
                        </a:rPr>
                        <a:t>2</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89</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8462.4</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46</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2308</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10770</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36.143</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19.072</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1.90</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28.929</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17.071</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22.730</a:t>
                      </a:r>
                      <a:endParaRPr lang="el-GR" sz="1400">
                        <a:solidFill>
                          <a:schemeClr val="tx1"/>
                        </a:solidFill>
                        <a:effectLst/>
                        <a:latin typeface="Comic Sans MS" pitchFamily="66" charset="0"/>
                        <a:ea typeface="Times New Roman"/>
                        <a:cs typeface="Times New Roman"/>
                      </a:endParaRPr>
                    </a:p>
                  </a:txBody>
                  <a:tcPr marL="8255" marR="8255" marT="8255" marB="0" anchor="b"/>
                </a:tc>
                <a:extLst>
                  <a:ext uri="{0D108BD9-81ED-4DB2-BD59-A6C34878D82A}">
                    <a16:rowId xmlns:a16="http://schemas.microsoft.com/office/drawing/2014/main" val="10002"/>
                  </a:ext>
                </a:extLst>
              </a:tr>
              <a:tr h="161925">
                <a:tc>
                  <a:txBody>
                    <a:bodyPr/>
                    <a:lstStyle/>
                    <a:p>
                      <a:pPr algn="ctr">
                        <a:lnSpc>
                          <a:spcPct val="150000"/>
                        </a:lnSpc>
                        <a:spcAft>
                          <a:spcPts val="0"/>
                        </a:spcAft>
                      </a:pPr>
                      <a:r>
                        <a:rPr lang="el-GR" sz="1400">
                          <a:solidFill>
                            <a:schemeClr val="tx1"/>
                          </a:solidFill>
                          <a:effectLst/>
                          <a:latin typeface="Comic Sans MS" pitchFamily="66" charset="0"/>
                        </a:rPr>
                        <a:t>3</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43</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3161.3</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46</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1853.4</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5014.7</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28.999</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15.893</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1.82</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32.894</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13.106</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20.736</a:t>
                      </a:r>
                      <a:endParaRPr lang="el-GR" sz="1400">
                        <a:solidFill>
                          <a:schemeClr val="tx1"/>
                        </a:solidFill>
                        <a:effectLst/>
                        <a:latin typeface="Comic Sans MS" pitchFamily="66" charset="0"/>
                        <a:ea typeface="Times New Roman"/>
                        <a:cs typeface="Times New Roman"/>
                      </a:endParaRPr>
                    </a:p>
                  </a:txBody>
                  <a:tcPr marL="8255" marR="8255" marT="8255" marB="0" anchor="b"/>
                </a:tc>
                <a:extLst>
                  <a:ext uri="{0D108BD9-81ED-4DB2-BD59-A6C34878D82A}">
                    <a16:rowId xmlns:a16="http://schemas.microsoft.com/office/drawing/2014/main" val="10003"/>
                  </a:ext>
                </a:extLst>
              </a:tr>
              <a:tr h="161925">
                <a:tc>
                  <a:txBody>
                    <a:bodyPr/>
                    <a:lstStyle/>
                    <a:p>
                      <a:pPr algn="ctr">
                        <a:lnSpc>
                          <a:spcPct val="150000"/>
                        </a:lnSpc>
                        <a:spcAft>
                          <a:spcPts val="0"/>
                        </a:spcAft>
                      </a:pPr>
                      <a:r>
                        <a:rPr lang="el-GR" sz="1400">
                          <a:solidFill>
                            <a:schemeClr val="tx1"/>
                          </a:solidFill>
                          <a:effectLst/>
                          <a:latin typeface="Comic Sans MS" pitchFamily="66" charset="0"/>
                        </a:rPr>
                        <a:t>4</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41</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2731.6</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57</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1559.4</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4291</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36.286</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14.900</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2.44</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35.614</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21.386</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22.672</a:t>
                      </a:r>
                      <a:endParaRPr lang="el-GR" sz="1400" dirty="0">
                        <a:solidFill>
                          <a:schemeClr val="tx1"/>
                        </a:solidFill>
                        <a:effectLst/>
                        <a:latin typeface="Comic Sans MS" pitchFamily="66" charset="0"/>
                        <a:ea typeface="Times New Roman"/>
                        <a:cs typeface="Times New Roman"/>
                      </a:endParaRPr>
                    </a:p>
                  </a:txBody>
                  <a:tcPr marL="8255" marR="8255" marT="8255" marB="0" anchor="b"/>
                </a:tc>
                <a:extLst>
                  <a:ext uri="{0D108BD9-81ED-4DB2-BD59-A6C34878D82A}">
                    <a16:rowId xmlns:a16="http://schemas.microsoft.com/office/drawing/2014/main" val="10004"/>
                  </a:ext>
                </a:extLst>
              </a:tr>
              <a:tr h="161925">
                <a:tc>
                  <a:txBody>
                    <a:bodyPr/>
                    <a:lstStyle/>
                    <a:p>
                      <a:pPr algn="ctr">
                        <a:lnSpc>
                          <a:spcPct val="150000"/>
                        </a:lnSpc>
                        <a:spcAft>
                          <a:spcPts val="0"/>
                        </a:spcAft>
                      </a:pPr>
                      <a:r>
                        <a:rPr lang="el-GR" sz="1400">
                          <a:solidFill>
                            <a:schemeClr val="tx1"/>
                          </a:solidFill>
                          <a:effectLst/>
                          <a:latin typeface="Comic Sans MS" pitchFamily="66" charset="0"/>
                        </a:rPr>
                        <a:t>5</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27</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1380.4</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21</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556.3</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1936.7</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14.968</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7.756</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1.93</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13.788</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7.212</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9.827</a:t>
                      </a:r>
                      <a:endParaRPr lang="el-GR" sz="1400" dirty="0">
                        <a:solidFill>
                          <a:schemeClr val="tx1"/>
                        </a:solidFill>
                        <a:effectLst/>
                        <a:latin typeface="Comic Sans MS" pitchFamily="66" charset="0"/>
                        <a:ea typeface="Times New Roman"/>
                        <a:cs typeface="Times New Roman"/>
                      </a:endParaRPr>
                    </a:p>
                  </a:txBody>
                  <a:tcPr marL="8255" marR="8255" marT="8255" marB="0" anchor="b"/>
                </a:tc>
                <a:extLst>
                  <a:ext uri="{0D108BD9-81ED-4DB2-BD59-A6C34878D82A}">
                    <a16:rowId xmlns:a16="http://schemas.microsoft.com/office/drawing/2014/main" val="10005"/>
                  </a:ext>
                </a:extLst>
              </a:tr>
              <a:tr h="161925">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a:solidFill>
                            <a:schemeClr val="tx1"/>
                          </a:solidFill>
                          <a:effectLst/>
                          <a:latin typeface="Comic Sans MS" pitchFamily="66" charset="0"/>
                        </a:rPr>
                        <a:t> </a:t>
                      </a:r>
                      <a:endParaRPr lang="el-GR" sz="140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 </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 </a:t>
                      </a:r>
                      <a:endParaRPr lang="el-GR" sz="1400" dirty="0">
                        <a:solidFill>
                          <a:schemeClr val="tx1"/>
                        </a:solidFill>
                        <a:effectLst/>
                        <a:latin typeface="Comic Sans MS" pitchFamily="66" charset="0"/>
                        <a:ea typeface="Times New Roman"/>
                        <a:cs typeface="Times New Roman"/>
                      </a:endParaRPr>
                    </a:p>
                  </a:txBody>
                  <a:tcPr marL="8255" marR="8255" marT="8255" marB="0" anchor="b"/>
                </a:tc>
                <a:extLst>
                  <a:ext uri="{0D108BD9-81ED-4DB2-BD59-A6C34878D82A}">
                    <a16:rowId xmlns:a16="http://schemas.microsoft.com/office/drawing/2014/main" val="10006"/>
                  </a:ext>
                </a:extLst>
              </a:tr>
              <a:tr h="161925">
                <a:tc>
                  <a:txBody>
                    <a:bodyPr/>
                    <a:lstStyle/>
                    <a:p>
                      <a:pPr algn="ctr">
                        <a:lnSpc>
                          <a:spcPct val="150000"/>
                        </a:lnSpc>
                        <a:spcAft>
                          <a:spcPts val="0"/>
                        </a:spcAft>
                      </a:pPr>
                      <a:r>
                        <a:rPr lang="el-GR" sz="1400" dirty="0">
                          <a:solidFill>
                            <a:schemeClr val="tx1"/>
                          </a:solidFill>
                          <a:effectLst/>
                          <a:latin typeface="Comic Sans MS" pitchFamily="66" charset="0"/>
                        </a:rPr>
                        <a:t> </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221</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20340</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182</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7275.1</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27615</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126.257</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61.361</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 </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 </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64.896</a:t>
                      </a:r>
                      <a:endParaRPr lang="el-GR" sz="1400" dirty="0">
                        <a:solidFill>
                          <a:schemeClr val="tx1"/>
                        </a:solidFill>
                        <a:effectLst/>
                        <a:latin typeface="Comic Sans MS" pitchFamily="66" charset="0"/>
                        <a:ea typeface="Times New Roman"/>
                        <a:cs typeface="Times New Roman"/>
                      </a:endParaRPr>
                    </a:p>
                  </a:txBody>
                  <a:tcPr marL="8255" marR="8255" marT="8255" marB="0" anchor="b"/>
                </a:tc>
                <a:tc>
                  <a:txBody>
                    <a:bodyPr/>
                    <a:lstStyle/>
                    <a:p>
                      <a:pPr algn="ctr">
                        <a:lnSpc>
                          <a:spcPct val="150000"/>
                        </a:lnSpc>
                        <a:spcAft>
                          <a:spcPts val="0"/>
                        </a:spcAft>
                      </a:pPr>
                      <a:r>
                        <a:rPr lang="el-GR" sz="1400" dirty="0">
                          <a:solidFill>
                            <a:schemeClr val="tx1"/>
                          </a:solidFill>
                          <a:effectLst/>
                          <a:latin typeface="Comic Sans MS" pitchFamily="66" charset="0"/>
                        </a:rPr>
                        <a:t>80.797</a:t>
                      </a:r>
                      <a:endParaRPr lang="el-GR" sz="1400" dirty="0">
                        <a:solidFill>
                          <a:schemeClr val="tx1"/>
                        </a:solidFill>
                        <a:effectLst/>
                        <a:latin typeface="Comic Sans MS" pitchFamily="66" charset="0"/>
                        <a:ea typeface="Times New Roman"/>
                        <a:cs typeface="Times New Roman"/>
                      </a:endParaRPr>
                    </a:p>
                  </a:txBody>
                  <a:tcPr marL="8255" marR="8255" marT="8255" marB="0" anchor="b"/>
                </a:tc>
                <a:extLst>
                  <a:ext uri="{0D108BD9-81ED-4DB2-BD59-A6C34878D82A}">
                    <a16:rowId xmlns:a16="http://schemas.microsoft.com/office/drawing/2014/main" val="10007"/>
                  </a:ext>
                </a:extLst>
              </a:tr>
            </a:tbl>
          </a:graphicData>
        </a:graphic>
      </p:graphicFrame>
      <p:sp>
        <p:nvSpPr>
          <p:cNvPr id="10" name="TextBox 9"/>
          <p:cNvSpPr txBox="1"/>
          <p:nvPr/>
        </p:nvSpPr>
        <p:spPr>
          <a:xfrm>
            <a:off x="393558" y="4346520"/>
            <a:ext cx="8420980" cy="2308324"/>
          </a:xfrm>
          <a:prstGeom prst="rect">
            <a:avLst/>
          </a:prstGeom>
          <a:noFill/>
        </p:spPr>
        <p:txBody>
          <a:bodyPr wrap="square" rtlCol="0">
            <a:spAutoFit/>
          </a:bodyPr>
          <a:lstStyle/>
          <a:p>
            <a:r>
              <a:rPr lang="en-US" dirty="0">
                <a:latin typeface="Comic Sans MS" pitchFamily="66" charset="0"/>
              </a:rPr>
              <a:t>The rate ratio for each stratum i (level of smoking) is Q</a:t>
            </a:r>
            <a:r>
              <a:rPr lang="en-US" baseline="-25000" dirty="0">
                <a:latin typeface="Comic Sans MS" pitchFamily="66" charset="0"/>
              </a:rPr>
              <a:t>i</a:t>
            </a:r>
            <a:r>
              <a:rPr lang="en-US" dirty="0">
                <a:latin typeface="Comic Sans MS" pitchFamily="66" charset="0"/>
              </a:rPr>
              <a:t>/</a:t>
            </a:r>
            <a:r>
              <a:rPr lang="en-US" dirty="0" err="1">
                <a:latin typeface="Comic Sans MS" pitchFamily="66" charset="0"/>
              </a:rPr>
              <a:t>R</a:t>
            </a:r>
            <a:r>
              <a:rPr lang="en-US" baseline="-25000" dirty="0" err="1">
                <a:latin typeface="Comic Sans MS" pitchFamily="66" charset="0"/>
              </a:rPr>
              <a:t>i</a:t>
            </a:r>
            <a:r>
              <a:rPr lang="en-US" dirty="0">
                <a:latin typeface="Comic Sans MS" pitchFamily="66" charset="0"/>
              </a:rPr>
              <a:t>.  Mantel-</a:t>
            </a:r>
            <a:r>
              <a:rPr lang="en-US" dirty="0" err="1">
                <a:latin typeface="Comic Sans MS" pitchFamily="66" charset="0"/>
              </a:rPr>
              <a:t>Haenszel</a:t>
            </a:r>
            <a:r>
              <a:rPr lang="en-US" dirty="0">
                <a:latin typeface="Comic Sans MS" pitchFamily="66" charset="0"/>
              </a:rPr>
              <a:t> estimator for the effect of work-type on mortality rate, adjusted for the effect of smoking on mortality rate is estimated from the sum of the columns labeled Q</a:t>
            </a:r>
            <a:r>
              <a:rPr lang="en-US" baseline="-25000" dirty="0">
                <a:latin typeface="Comic Sans MS" pitchFamily="66" charset="0"/>
              </a:rPr>
              <a:t>i</a:t>
            </a:r>
            <a:r>
              <a:rPr lang="en-US" dirty="0">
                <a:latin typeface="Comic Sans MS" pitchFamily="66" charset="0"/>
              </a:rPr>
              <a:t> and </a:t>
            </a:r>
            <a:r>
              <a:rPr lang="en-US" dirty="0" err="1">
                <a:latin typeface="Comic Sans MS" pitchFamily="66" charset="0"/>
              </a:rPr>
              <a:t>R</a:t>
            </a:r>
            <a:r>
              <a:rPr lang="en-US" baseline="-25000" dirty="0" err="1">
                <a:latin typeface="Comic Sans MS" pitchFamily="66" charset="0"/>
              </a:rPr>
              <a:t>i</a:t>
            </a:r>
            <a:r>
              <a:rPr lang="en-US" dirty="0">
                <a:latin typeface="Comic Sans MS" pitchFamily="66" charset="0"/>
              </a:rPr>
              <a:t> and is finally given by </a:t>
            </a:r>
            <a:r>
              <a:rPr lang="el-GR" dirty="0">
                <a:latin typeface="Comic Sans MS" pitchFamily="66" charset="0"/>
              </a:rPr>
              <a:t>Σ</a:t>
            </a:r>
            <a:r>
              <a:rPr lang="en-US" dirty="0">
                <a:latin typeface="Comic Sans MS" pitchFamily="66" charset="0"/>
              </a:rPr>
              <a:t>Q</a:t>
            </a:r>
            <a:r>
              <a:rPr lang="en-US" baseline="-25000" dirty="0">
                <a:latin typeface="Comic Sans MS" pitchFamily="66" charset="0"/>
              </a:rPr>
              <a:t>i</a:t>
            </a:r>
            <a:r>
              <a:rPr lang="en-US" dirty="0">
                <a:latin typeface="Comic Sans MS" pitchFamily="66" charset="0"/>
              </a:rPr>
              <a:t>/</a:t>
            </a:r>
            <a:r>
              <a:rPr lang="el-GR" dirty="0">
                <a:latin typeface="Comic Sans MS" pitchFamily="66" charset="0"/>
              </a:rPr>
              <a:t>Σ</a:t>
            </a:r>
            <a:r>
              <a:rPr lang="en-US" dirty="0" err="1">
                <a:latin typeface="Comic Sans MS" pitchFamily="66" charset="0"/>
              </a:rPr>
              <a:t>R</a:t>
            </a:r>
            <a:r>
              <a:rPr lang="en-US" baseline="-25000" dirty="0" err="1">
                <a:latin typeface="Comic Sans MS" pitchFamily="66" charset="0"/>
              </a:rPr>
              <a:t>i</a:t>
            </a:r>
            <a:r>
              <a:rPr lang="en-US" dirty="0">
                <a:latin typeface="Comic Sans MS" pitchFamily="66" charset="0"/>
              </a:rPr>
              <a:t>, </a:t>
            </a:r>
            <a:endParaRPr lang="en-US" dirty="0" smtClean="0">
              <a:latin typeface="Comic Sans MS" pitchFamily="66" charset="0"/>
            </a:endParaRPr>
          </a:p>
          <a:p>
            <a:endParaRPr lang="en-US" dirty="0" smtClean="0">
              <a:solidFill>
                <a:schemeClr val="accent6">
                  <a:lumMod val="75000"/>
                </a:schemeClr>
              </a:solidFill>
              <a:latin typeface="Comic Sans MS" pitchFamily="66" charset="0"/>
            </a:endParaRPr>
          </a:p>
          <a:p>
            <a:r>
              <a:rPr lang="en-US" dirty="0" smtClean="0">
                <a:solidFill>
                  <a:schemeClr val="accent6">
                    <a:lumMod val="75000"/>
                  </a:schemeClr>
                </a:solidFill>
                <a:latin typeface="Comic Sans MS" pitchFamily="66" charset="0"/>
              </a:rPr>
              <a:t>This </a:t>
            </a:r>
            <a:r>
              <a:rPr lang="en-US" dirty="0">
                <a:solidFill>
                  <a:schemeClr val="accent6">
                    <a:lumMod val="75000"/>
                  </a:schemeClr>
                </a:solidFill>
                <a:latin typeface="Comic Sans MS" pitchFamily="66" charset="0"/>
              </a:rPr>
              <a:t>is: 126.257 / 61.361 = 2.058.</a:t>
            </a:r>
            <a:endParaRPr lang="el-GR" dirty="0">
              <a:solidFill>
                <a:schemeClr val="accent6">
                  <a:lumMod val="75000"/>
                </a:schemeClr>
              </a:solidFill>
              <a:latin typeface="Comic Sans MS" pitchFamily="66" charset="0"/>
            </a:endParaRPr>
          </a:p>
          <a:p>
            <a:endParaRPr lang="el-GR" dirty="0"/>
          </a:p>
          <a:p>
            <a:endParaRPr lang="el-GR" dirty="0"/>
          </a:p>
        </p:txBody>
      </p:sp>
    </p:spTree>
    <p:extLst>
      <p:ext uri="{BB962C8B-B14F-4D97-AF65-F5344CB8AC3E}">
        <p14:creationId xmlns:p14="http://schemas.microsoft.com/office/powerpoint/2010/main" val="503098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036496" cy="688504"/>
          </a:xfrm>
        </p:spPr>
        <p:txBody>
          <a:bodyPr>
            <a:noAutofit/>
          </a:bodyPr>
          <a:lstStyle/>
          <a:p>
            <a:pPr algn="ctr" fontAlgn="base">
              <a:spcBef>
                <a:spcPct val="50000"/>
              </a:spcBef>
              <a:spcAft>
                <a:spcPct val="0"/>
              </a:spcAft>
              <a:defRPr/>
            </a:pPr>
            <a:r>
              <a:rPr lang="en-US" dirty="0" smtClean="0"/>
              <a:t>Effect of confounders</a:t>
            </a:r>
            <a:endParaRPr lang="el-GR" dirty="0"/>
          </a:p>
        </p:txBody>
      </p:sp>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base">
              <a:spcAft>
                <a:spcPct val="0"/>
              </a:spcAft>
            </a:pPr>
            <a:endParaRPr lang="el-GR" b="1" dirty="0">
              <a:solidFill>
                <a:srgbClr val="FFFFFF"/>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base">
              <a:spcAft>
                <a:spcPct val="0"/>
              </a:spcAft>
            </a:pPr>
            <a:endParaRPr lang="el-GR" sz="2000" dirty="0">
              <a:solidFill>
                <a:srgbClr val="FFFFFF">
                  <a:tint val="75000"/>
                </a:srgbClr>
              </a:solidFill>
            </a:endParaRPr>
          </a:p>
          <a:p>
            <a:pPr fontAlgn="base">
              <a:spcAft>
                <a:spcPct val="0"/>
              </a:spcAft>
            </a:pPr>
            <a:endParaRPr lang="el-GR" sz="2000" dirty="0">
              <a:solidFill>
                <a:srgbClr val="FFFFFF">
                  <a:tint val="75000"/>
                </a:srgbClr>
              </a:solidFill>
            </a:endParaRPr>
          </a:p>
          <a:p>
            <a:pPr fontAlgn="base">
              <a:spcAft>
                <a:spcPct val="0"/>
              </a:spcAft>
            </a:pPr>
            <a:endParaRPr lang="el-GR" sz="2000" dirty="0" smtClean="0">
              <a:solidFill>
                <a:srgbClr val="FFFFFF">
                  <a:tint val="75000"/>
                </a:srgbClr>
              </a:solidFill>
            </a:endParaRPr>
          </a:p>
          <a:p>
            <a:pPr fontAlgn="base">
              <a:spcAft>
                <a:spcPct val="0"/>
              </a:spcAft>
            </a:pPr>
            <a:endParaRPr lang="el-GR" sz="2000" dirty="0">
              <a:solidFill>
                <a:srgbClr val="FFFFFF">
                  <a:tint val="75000"/>
                </a:srgbClr>
              </a:solidFill>
            </a:endParaRPr>
          </a:p>
          <a:p>
            <a:pPr fontAlgn="base">
              <a:spcAft>
                <a:spcPct val="0"/>
              </a:spcAft>
            </a:pPr>
            <a:r>
              <a:rPr lang="el-GR" sz="1900" dirty="0">
                <a:solidFill>
                  <a:srgbClr val="FFFFFF">
                    <a:tint val="75000"/>
                  </a:srgbClr>
                </a:solidFill>
              </a:rPr>
              <a:t> </a:t>
            </a:r>
          </a:p>
        </p:txBody>
      </p:sp>
      <p:sp>
        <p:nvSpPr>
          <p:cNvPr id="7" name="Subtitle 2"/>
          <p:cNvSpPr txBox="1">
            <a:spLocks/>
          </p:cNvSpPr>
          <p:nvPr/>
        </p:nvSpPr>
        <p:spPr>
          <a:xfrm>
            <a:off x="170079" y="5085184"/>
            <a:ext cx="8856984" cy="14899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base">
              <a:spcAft>
                <a:spcPct val="0"/>
              </a:spcAft>
            </a:pPr>
            <a:endParaRPr lang="el-GR" sz="1900" dirty="0">
              <a:solidFill>
                <a:srgbClr val="FFFFFF"/>
              </a:solidFill>
              <a:latin typeface="Comic Sans MS" pitchFamily="66" charset="0"/>
            </a:endParaRPr>
          </a:p>
          <a:p>
            <a:pPr fontAlgn="base">
              <a:spcAft>
                <a:spcPct val="0"/>
              </a:spcAft>
            </a:pPr>
            <a:r>
              <a:rPr lang="el-GR" sz="1900" dirty="0">
                <a:solidFill>
                  <a:srgbClr val="FFFFFF">
                    <a:tint val="75000"/>
                  </a:srgbClr>
                </a:solidFill>
              </a:rPr>
              <a:t> </a:t>
            </a:r>
          </a:p>
        </p:txBody>
      </p:sp>
      <p:sp>
        <p:nvSpPr>
          <p:cNvPr id="10" name="Rectangle 4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sz="2400">
              <a:solidFill>
                <a:srgbClr val="FFFFFF"/>
              </a:solidFill>
              <a:latin typeface="Arial" pitchFamily="34" charset="0"/>
            </a:endParaRPr>
          </a:p>
        </p:txBody>
      </p:sp>
      <p:sp>
        <p:nvSpPr>
          <p:cNvPr id="3" name="Rectangle 1"/>
          <p:cNvSpPr>
            <a:spLocks noChangeArrowheads="1"/>
          </p:cNvSpPr>
          <p:nvPr/>
        </p:nvSpPr>
        <p:spPr bwMode="auto">
          <a:xfrm>
            <a:off x="0" y="948690"/>
            <a:ext cx="903254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400" u="sng" dirty="0" smtClean="0">
                <a:latin typeface="Comic Sans MS" pitchFamily="66" charset="0"/>
                <a:ea typeface="Times New Roman" pitchFamily="18" charset="0"/>
                <a:cs typeface="Arial" pitchFamily="34" charset="0"/>
              </a:rPr>
              <a:t>Confounder</a:t>
            </a:r>
          </a:p>
          <a:p>
            <a:pPr fontAlgn="base">
              <a:spcBef>
                <a:spcPct val="0"/>
              </a:spcBef>
              <a:spcAft>
                <a:spcPct val="0"/>
              </a:spcAft>
            </a:pPr>
            <a:r>
              <a:rPr lang="en-US" sz="2400" dirty="0" smtClean="0">
                <a:latin typeface="Comic Sans MS" pitchFamily="66" charset="0"/>
                <a:ea typeface="Times New Roman" pitchFamily="18" charset="0"/>
                <a:cs typeface="Arial" pitchFamily="34" charset="0"/>
              </a:rPr>
              <a:t> </a:t>
            </a:r>
            <a:r>
              <a:rPr lang="en-US" sz="2400" dirty="0">
                <a:latin typeface="Comic Sans MS" pitchFamily="66" charset="0"/>
              </a:rPr>
              <a:t>If a variable is a confounder then it may result </a:t>
            </a:r>
            <a:r>
              <a:rPr lang="en-US" sz="2400" dirty="0" smtClean="0">
                <a:latin typeface="Comic Sans MS" pitchFamily="66" charset="0"/>
              </a:rPr>
              <a:t>in:</a:t>
            </a:r>
            <a:r>
              <a:rPr lang="en-US" sz="2400" dirty="0">
                <a:latin typeface="Comic Sans MS" pitchFamily="66" charset="0"/>
              </a:rPr>
              <a:t> </a:t>
            </a:r>
            <a:endParaRPr lang="el-GR" sz="2400" dirty="0">
              <a:latin typeface="Comic Sans MS" pitchFamily="66" charset="0"/>
            </a:endParaRPr>
          </a:p>
          <a:p>
            <a:pPr marL="342900" indent="-342900" fontAlgn="base">
              <a:spcBef>
                <a:spcPct val="0"/>
              </a:spcBef>
              <a:spcAft>
                <a:spcPct val="0"/>
              </a:spcAft>
              <a:buFont typeface="Arial" panose="020B0604020202020204" pitchFamily="34" charset="0"/>
              <a:buChar char="•"/>
            </a:pPr>
            <a:r>
              <a:rPr lang="en-US" sz="2400" dirty="0">
                <a:latin typeface="Comic Sans MS" pitchFamily="66" charset="0"/>
              </a:rPr>
              <a:t>Crude relative risk being inflated (away from the null).  </a:t>
            </a:r>
            <a:endParaRPr lang="en-US" sz="2400" dirty="0" smtClean="0">
              <a:latin typeface="Comic Sans MS" pitchFamily="66" charset="0"/>
            </a:endParaRPr>
          </a:p>
          <a:p>
            <a:pPr marL="342900" indent="-342900" fontAlgn="base">
              <a:spcBef>
                <a:spcPct val="0"/>
              </a:spcBef>
              <a:spcAft>
                <a:spcPct val="0"/>
              </a:spcAft>
              <a:buFont typeface="Arial" panose="020B0604020202020204" pitchFamily="34" charset="0"/>
              <a:buChar char="•"/>
            </a:pPr>
            <a:r>
              <a:rPr lang="en-US" sz="2400" dirty="0" smtClean="0">
                <a:latin typeface="Comic Sans MS" pitchFamily="66" charset="0"/>
              </a:rPr>
              <a:t>The </a:t>
            </a:r>
            <a:r>
              <a:rPr lang="en-US" sz="2400" dirty="0">
                <a:latin typeface="Comic Sans MS" pitchFamily="66" charset="0"/>
              </a:rPr>
              <a:t>confounder is </a:t>
            </a:r>
            <a:r>
              <a:rPr lang="en-US" sz="2400" u="sng" dirty="0">
                <a:latin typeface="Comic Sans MS" pitchFamily="66" charset="0"/>
              </a:rPr>
              <a:t>positively</a:t>
            </a:r>
            <a:r>
              <a:rPr lang="en-US" sz="2400" dirty="0">
                <a:latin typeface="Comic Sans MS" pitchFamily="66" charset="0"/>
              </a:rPr>
              <a:t> associated with exposure and outcome and the true association between exposure and outcome is </a:t>
            </a:r>
            <a:r>
              <a:rPr lang="en-US" sz="2400" u="sng" dirty="0">
                <a:latin typeface="Comic Sans MS" pitchFamily="66" charset="0"/>
              </a:rPr>
              <a:t>positive</a:t>
            </a:r>
            <a:r>
              <a:rPr lang="en-US" sz="2400" dirty="0">
                <a:latin typeface="Comic Sans MS" pitchFamily="66" charset="0"/>
              </a:rPr>
              <a:t> (harmful exposure).  </a:t>
            </a:r>
            <a:endParaRPr lang="en-US" sz="2400" dirty="0" smtClean="0">
              <a:latin typeface="Comic Sans MS" pitchFamily="66" charset="0"/>
            </a:endParaRPr>
          </a:p>
          <a:p>
            <a:pPr marL="342900" indent="-342900" fontAlgn="base">
              <a:spcBef>
                <a:spcPct val="0"/>
              </a:spcBef>
              <a:spcAft>
                <a:spcPct val="0"/>
              </a:spcAft>
              <a:buFont typeface="Arial" panose="020B0604020202020204" pitchFamily="34" charset="0"/>
              <a:buChar char="•"/>
            </a:pPr>
            <a:r>
              <a:rPr lang="en-US" sz="2400" dirty="0" smtClean="0">
                <a:latin typeface="Comic Sans MS" pitchFamily="66" charset="0"/>
              </a:rPr>
              <a:t>A </a:t>
            </a:r>
            <a:r>
              <a:rPr lang="en-US" sz="2400" dirty="0">
                <a:latin typeface="Comic Sans MS" pitchFamily="66" charset="0"/>
              </a:rPr>
              <a:t>classical example is the confounding effect of smoking on the association of coffee with cancer of the pancreas (why?).  </a:t>
            </a:r>
            <a:endParaRPr lang="en-US" sz="2400" dirty="0" smtClean="0">
              <a:latin typeface="Comic Sans MS" pitchFamily="66" charset="0"/>
            </a:endParaRPr>
          </a:p>
          <a:p>
            <a:pPr marL="342900" indent="-342900" fontAlgn="base">
              <a:spcBef>
                <a:spcPct val="0"/>
              </a:spcBef>
              <a:spcAft>
                <a:spcPct val="0"/>
              </a:spcAft>
              <a:buFont typeface="Arial" panose="020B0604020202020204" pitchFamily="34" charset="0"/>
              <a:buChar char="•"/>
            </a:pPr>
            <a:r>
              <a:rPr lang="en-US" sz="2400" dirty="0" smtClean="0">
                <a:latin typeface="Comic Sans MS" pitchFamily="66" charset="0"/>
              </a:rPr>
              <a:t>Same: the </a:t>
            </a:r>
            <a:r>
              <a:rPr lang="en-US" sz="2400" dirty="0">
                <a:latin typeface="Comic Sans MS" pitchFamily="66" charset="0"/>
              </a:rPr>
              <a:t>confounder is </a:t>
            </a:r>
            <a:r>
              <a:rPr lang="en-US" sz="2400" u="sng" dirty="0">
                <a:latin typeface="Comic Sans MS" pitchFamily="66" charset="0"/>
              </a:rPr>
              <a:t>positively</a:t>
            </a:r>
            <a:r>
              <a:rPr lang="en-US" sz="2400" dirty="0">
                <a:latin typeface="Comic Sans MS" pitchFamily="66" charset="0"/>
              </a:rPr>
              <a:t> associated with one of exposure/outcome and </a:t>
            </a:r>
            <a:r>
              <a:rPr lang="en-US" sz="2400" u="sng" dirty="0">
                <a:latin typeface="Comic Sans MS" pitchFamily="66" charset="0"/>
              </a:rPr>
              <a:t>negatively</a:t>
            </a:r>
            <a:r>
              <a:rPr lang="en-US" sz="2400" dirty="0">
                <a:latin typeface="Comic Sans MS" pitchFamily="66" charset="0"/>
              </a:rPr>
              <a:t> associated with the other but the true association of exposure with outcome is </a:t>
            </a:r>
            <a:r>
              <a:rPr lang="en-US" sz="2400" u="sng" dirty="0">
                <a:latin typeface="Comic Sans MS" pitchFamily="66" charset="0"/>
              </a:rPr>
              <a:t>negative</a:t>
            </a:r>
            <a:r>
              <a:rPr lang="en-US" sz="2400" dirty="0">
                <a:latin typeface="Comic Sans MS" pitchFamily="66" charset="0"/>
              </a:rPr>
              <a:t> i.e. the exposure is protective.  </a:t>
            </a:r>
            <a:endParaRPr lang="en-US" sz="2400" dirty="0" smtClean="0">
              <a:latin typeface="Comic Sans MS" pitchFamily="66" charset="0"/>
            </a:endParaRPr>
          </a:p>
          <a:p>
            <a:pPr marL="342900" indent="-342900" fontAlgn="base">
              <a:spcBef>
                <a:spcPct val="0"/>
              </a:spcBef>
              <a:spcAft>
                <a:spcPct val="0"/>
              </a:spcAft>
              <a:buFont typeface="Arial" panose="020B0604020202020204" pitchFamily="34" charset="0"/>
              <a:buChar char="•"/>
            </a:pPr>
            <a:r>
              <a:rPr lang="en-US" sz="2400" dirty="0" smtClean="0">
                <a:latin typeface="Comic Sans MS" pitchFamily="66" charset="0"/>
              </a:rPr>
              <a:t>As </a:t>
            </a:r>
            <a:r>
              <a:rPr lang="en-US" sz="2400" dirty="0">
                <a:latin typeface="Comic Sans MS" pitchFamily="66" charset="0"/>
              </a:rPr>
              <a:t>an example think the association of vaccination on TB with confounder the factor education</a:t>
            </a:r>
            <a:r>
              <a:rPr lang="en-US" sz="2400" dirty="0" smtClean="0">
                <a:latin typeface="Comic Sans MS" pitchFamily="66" charset="0"/>
              </a:rPr>
              <a:t>.</a:t>
            </a:r>
          </a:p>
        </p:txBody>
      </p:sp>
    </p:spTree>
    <p:extLst>
      <p:ext uri="{BB962C8B-B14F-4D97-AF65-F5344CB8AC3E}">
        <p14:creationId xmlns:p14="http://schemas.microsoft.com/office/powerpoint/2010/main" val="36079551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036496" cy="688504"/>
          </a:xfrm>
        </p:spPr>
        <p:txBody>
          <a:bodyPr>
            <a:noAutofit/>
          </a:bodyPr>
          <a:lstStyle/>
          <a:p>
            <a:pPr algn="ctr" fontAlgn="base">
              <a:spcBef>
                <a:spcPct val="50000"/>
              </a:spcBef>
              <a:spcAft>
                <a:spcPct val="0"/>
              </a:spcAft>
              <a:defRPr/>
            </a:pPr>
            <a:r>
              <a:rPr lang="en-US" dirty="0" smtClean="0"/>
              <a:t>Effect of confounders</a:t>
            </a:r>
            <a:endParaRPr lang="el-GR" dirty="0"/>
          </a:p>
        </p:txBody>
      </p:sp>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base">
              <a:spcAft>
                <a:spcPct val="0"/>
              </a:spcAft>
            </a:pPr>
            <a:endParaRPr lang="el-GR" b="1" dirty="0">
              <a:solidFill>
                <a:srgbClr val="FFFFFF"/>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base">
              <a:spcAft>
                <a:spcPct val="0"/>
              </a:spcAft>
            </a:pPr>
            <a:endParaRPr lang="el-GR" sz="2000" dirty="0">
              <a:solidFill>
                <a:srgbClr val="FFFFFF">
                  <a:tint val="75000"/>
                </a:srgbClr>
              </a:solidFill>
            </a:endParaRPr>
          </a:p>
          <a:p>
            <a:pPr fontAlgn="base">
              <a:spcAft>
                <a:spcPct val="0"/>
              </a:spcAft>
            </a:pPr>
            <a:endParaRPr lang="el-GR" sz="2000" dirty="0">
              <a:solidFill>
                <a:srgbClr val="FFFFFF">
                  <a:tint val="75000"/>
                </a:srgbClr>
              </a:solidFill>
            </a:endParaRPr>
          </a:p>
          <a:p>
            <a:pPr fontAlgn="base">
              <a:spcAft>
                <a:spcPct val="0"/>
              </a:spcAft>
            </a:pPr>
            <a:endParaRPr lang="el-GR" sz="2000" dirty="0" smtClean="0">
              <a:solidFill>
                <a:srgbClr val="FFFFFF">
                  <a:tint val="75000"/>
                </a:srgbClr>
              </a:solidFill>
            </a:endParaRPr>
          </a:p>
          <a:p>
            <a:pPr fontAlgn="base">
              <a:spcAft>
                <a:spcPct val="0"/>
              </a:spcAft>
            </a:pPr>
            <a:endParaRPr lang="el-GR" sz="2000" dirty="0">
              <a:solidFill>
                <a:srgbClr val="FFFFFF">
                  <a:tint val="75000"/>
                </a:srgbClr>
              </a:solidFill>
            </a:endParaRPr>
          </a:p>
          <a:p>
            <a:pPr fontAlgn="base">
              <a:spcAft>
                <a:spcPct val="0"/>
              </a:spcAft>
            </a:pPr>
            <a:r>
              <a:rPr lang="el-GR" sz="1900" dirty="0">
                <a:solidFill>
                  <a:srgbClr val="FFFFFF">
                    <a:tint val="75000"/>
                  </a:srgbClr>
                </a:solidFill>
              </a:rPr>
              <a:t> </a:t>
            </a:r>
          </a:p>
        </p:txBody>
      </p:sp>
      <p:sp>
        <p:nvSpPr>
          <p:cNvPr id="7" name="Subtitle 2"/>
          <p:cNvSpPr txBox="1">
            <a:spLocks/>
          </p:cNvSpPr>
          <p:nvPr/>
        </p:nvSpPr>
        <p:spPr>
          <a:xfrm>
            <a:off x="170079" y="5085184"/>
            <a:ext cx="8856984" cy="14899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fontAlgn="base">
              <a:spcAft>
                <a:spcPct val="0"/>
              </a:spcAft>
            </a:pPr>
            <a:endParaRPr lang="el-GR" sz="1900" dirty="0">
              <a:solidFill>
                <a:srgbClr val="FFFFFF"/>
              </a:solidFill>
              <a:latin typeface="Comic Sans MS" pitchFamily="66" charset="0"/>
            </a:endParaRPr>
          </a:p>
          <a:p>
            <a:pPr fontAlgn="base">
              <a:spcAft>
                <a:spcPct val="0"/>
              </a:spcAft>
            </a:pPr>
            <a:r>
              <a:rPr lang="el-GR" sz="1900" dirty="0">
                <a:solidFill>
                  <a:srgbClr val="FFFFFF">
                    <a:tint val="75000"/>
                  </a:srgbClr>
                </a:solidFill>
              </a:rPr>
              <a:t> </a:t>
            </a:r>
          </a:p>
        </p:txBody>
      </p:sp>
      <p:sp>
        <p:nvSpPr>
          <p:cNvPr id="10" name="Rectangle 43"/>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l-GR" sz="2400">
              <a:solidFill>
                <a:srgbClr val="FFFFFF"/>
              </a:solidFill>
              <a:latin typeface="Arial" pitchFamily="34" charset="0"/>
            </a:endParaRPr>
          </a:p>
        </p:txBody>
      </p:sp>
      <p:sp>
        <p:nvSpPr>
          <p:cNvPr id="3" name="Rectangle 1"/>
          <p:cNvSpPr>
            <a:spLocks noChangeArrowheads="1"/>
          </p:cNvSpPr>
          <p:nvPr/>
        </p:nvSpPr>
        <p:spPr bwMode="auto">
          <a:xfrm>
            <a:off x="0" y="410084"/>
            <a:ext cx="9032540" cy="670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2400" u="sng" dirty="0" smtClean="0">
                <a:latin typeface="Comic Sans MS" pitchFamily="66" charset="0"/>
                <a:ea typeface="Times New Roman" pitchFamily="18" charset="0"/>
                <a:cs typeface="Arial" pitchFamily="34" charset="0"/>
              </a:rPr>
              <a:t>Confounder</a:t>
            </a:r>
          </a:p>
          <a:p>
            <a:pPr fontAlgn="base">
              <a:spcBef>
                <a:spcPct val="0"/>
              </a:spcBef>
              <a:spcAft>
                <a:spcPct val="0"/>
              </a:spcAft>
            </a:pPr>
            <a:r>
              <a:rPr lang="en-US" sz="2400" dirty="0" smtClean="0">
                <a:latin typeface="Comic Sans MS" pitchFamily="66" charset="0"/>
                <a:ea typeface="Times New Roman" pitchFamily="18" charset="0"/>
                <a:cs typeface="Arial" pitchFamily="34" charset="0"/>
              </a:rPr>
              <a:t> </a:t>
            </a:r>
            <a:r>
              <a:rPr lang="en-US" sz="2400" dirty="0">
                <a:latin typeface="Comic Sans MS" pitchFamily="66" charset="0"/>
              </a:rPr>
              <a:t>If a variable is a confounder then it may result </a:t>
            </a:r>
            <a:r>
              <a:rPr lang="en-US" sz="2400" dirty="0" smtClean="0">
                <a:latin typeface="Comic Sans MS" pitchFamily="66" charset="0"/>
              </a:rPr>
              <a:t>in:</a:t>
            </a:r>
            <a:r>
              <a:rPr lang="en-US" sz="2400" dirty="0">
                <a:latin typeface="Comic Sans MS" pitchFamily="66" charset="0"/>
              </a:rPr>
              <a:t> </a:t>
            </a:r>
            <a:endParaRPr lang="el-GR" sz="2400" dirty="0">
              <a:latin typeface="Comic Sans MS" pitchFamily="66" charset="0"/>
            </a:endParaRPr>
          </a:p>
          <a:p>
            <a:pPr marL="457200" indent="-457200" fontAlgn="base">
              <a:spcBef>
                <a:spcPct val="0"/>
              </a:spcBef>
              <a:spcAft>
                <a:spcPct val="0"/>
              </a:spcAft>
              <a:buFont typeface="Arial" panose="020B0604020202020204" pitchFamily="34" charset="0"/>
              <a:buChar char="•"/>
            </a:pPr>
            <a:r>
              <a:rPr lang="en-US" sz="2800" dirty="0" smtClean="0">
                <a:latin typeface="Comic Sans MS" pitchFamily="66" charset="0"/>
              </a:rPr>
              <a:t>Crude </a:t>
            </a:r>
            <a:r>
              <a:rPr lang="en-US" sz="2800" dirty="0">
                <a:latin typeface="Comic Sans MS" pitchFamily="66" charset="0"/>
              </a:rPr>
              <a:t>relative risk being deflated (towards the null). </a:t>
            </a:r>
            <a:endParaRPr lang="en-US" sz="2800" dirty="0" smtClean="0">
              <a:latin typeface="Comic Sans MS" pitchFamily="66" charset="0"/>
            </a:endParaRPr>
          </a:p>
          <a:p>
            <a:pPr marL="457200" indent="-457200" fontAlgn="base">
              <a:spcBef>
                <a:spcPct val="0"/>
              </a:spcBef>
              <a:spcAft>
                <a:spcPct val="0"/>
              </a:spcAft>
              <a:buFont typeface="Arial" panose="020B0604020202020204" pitchFamily="34" charset="0"/>
              <a:buChar char="•"/>
            </a:pPr>
            <a:r>
              <a:rPr lang="en-US" sz="2800" dirty="0" smtClean="0">
                <a:latin typeface="Comic Sans MS" pitchFamily="66" charset="0"/>
              </a:rPr>
              <a:t>The </a:t>
            </a:r>
            <a:r>
              <a:rPr lang="en-US" sz="2800" dirty="0">
                <a:latin typeface="Comic Sans MS" pitchFamily="66" charset="0"/>
              </a:rPr>
              <a:t>confounder is </a:t>
            </a:r>
            <a:r>
              <a:rPr lang="en-US" sz="2800" u="sng" dirty="0">
                <a:latin typeface="Comic Sans MS" pitchFamily="66" charset="0"/>
              </a:rPr>
              <a:t>positively</a:t>
            </a:r>
            <a:r>
              <a:rPr lang="en-US" sz="2800" dirty="0">
                <a:latin typeface="Comic Sans MS" pitchFamily="66" charset="0"/>
              </a:rPr>
              <a:t> associated with one of exposure/outcome and </a:t>
            </a:r>
            <a:r>
              <a:rPr lang="en-US" sz="2800" u="sng" dirty="0">
                <a:latin typeface="Comic Sans MS" pitchFamily="66" charset="0"/>
              </a:rPr>
              <a:t>negatively</a:t>
            </a:r>
            <a:r>
              <a:rPr lang="en-US" sz="2800" dirty="0">
                <a:latin typeface="Comic Sans MS" pitchFamily="66" charset="0"/>
              </a:rPr>
              <a:t> associated with the other but the true association of exposure with outcome is </a:t>
            </a:r>
            <a:r>
              <a:rPr lang="en-US" sz="2800" u="sng" dirty="0">
                <a:latin typeface="Comic Sans MS" pitchFamily="66" charset="0"/>
              </a:rPr>
              <a:t>positive</a:t>
            </a:r>
            <a:r>
              <a:rPr lang="en-US" sz="2800" dirty="0">
                <a:latin typeface="Comic Sans MS" pitchFamily="66" charset="0"/>
              </a:rPr>
              <a:t> i.e. the exposure is harmful</a:t>
            </a:r>
            <a:r>
              <a:rPr lang="en-US" sz="2800" dirty="0" smtClean="0">
                <a:latin typeface="Comic Sans MS" pitchFamily="66" charset="0"/>
              </a:rPr>
              <a:t>.</a:t>
            </a:r>
          </a:p>
          <a:p>
            <a:pPr marL="457200" indent="-457200" fontAlgn="base">
              <a:spcBef>
                <a:spcPct val="0"/>
              </a:spcBef>
              <a:spcAft>
                <a:spcPct val="0"/>
              </a:spcAft>
              <a:buFont typeface="Arial" panose="020B0604020202020204" pitchFamily="34" charset="0"/>
              <a:buChar char="•"/>
            </a:pPr>
            <a:r>
              <a:rPr lang="en-US" sz="2800" dirty="0" smtClean="0">
                <a:latin typeface="Comic Sans MS" pitchFamily="66" charset="0"/>
              </a:rPr>
              <a:t> </a:t>
            </a:r>
            <a:r>
              <a:rPr lang="en-US" sz="2800" dirty="0">
                <a:latin typeface="Comic Sans MS" pitchFamily="66" charset="0"/>
              </a:rPr>
              <a:t>Imagine physical activity, mortality and gender. </a:t>
            </a:r>
            <a:endParaRPr lang="en-US" sz="2800" dirty="0" smtClean="0">
              <a:latin typeface="Comic Sans MS" pitchFamily="66" charset="0"/>
            </a:endParaRPr>
          </a:p>
          <a:p>
            <a:pPr marL="457200" indent="-457200" fontAlgn="base">
              <a:spcBef>
                <a:spcPct val="0"/>
              </a:spcBef>
              <a:spcAft>
                <a:spcPct val="0"/>
              </a:spcAft>
              <a:buFont typeface="Arial" panose="020B0604020202020204" pitchFamily="34" charset="0"/>
              <a:buChar char="•"/>
            </a:pPr>
            <a:r>
              <a:rPr lang="en-US" sz="2800" dirty="0" smtClean="0">
                <a:latin typeface="Comic Sans MS" pitchFamily="66" charset="0"/>
              </a:rPr>
              <a:t>The </a:t>
            </a:r>
            <a:r>
              <a:rPr lang="en-US" sz="2800" dirty="0">
                <a:latin typeface="Comic Sans MS" pitchFamily="66" charset="0"/>
              </a:rPr>
              <a:t>same can happen when the confounder is </a:t>
            </a:r>
            <a:r>
              <a:rPr lang="en-US" sz="2800" u="sng" dirty="0">
                <a:latin typeface="Comic Sans MS" pitchFamily="66" charset="0"/>
              </a:rPr>
              <a:t>negatively</a:t>
            </a:r>
            <a:r>
              <a:rPr lang="en-US" sz="2800" dirty="0">
                <a:latin typeface="Comic Sans MS" pitchFamily="66" charset="0"/>
              </a:rPr>
              <a:t> associated with exposure and outcome and the true association between exposure and outcome is </a:t>
            </a:r>
            <a:r>
              <a:rPr lang="en-US" sz="2800" u="sng" dirty="0">
                <a:latin typeface="Comic Sans MS" pitchFamily="66" charset="0"/>
              </a:rPr>
              <a:t>negative</a:t>
            </a:r>
            <a:r>
              <a:rPr lang="en-US" sz="2800" dirty="0">
                <a:latin typeface="Comic Sans MS" pitchFamily="66" charset="0"/>
              </a:rPr>
              <a:t> (beneficial exposure). </a:t>
            </a:r>
            <a:endParaRPr lang="en-US" sz="2800" dirty="0" smtClean="0">
              <a:latin typeface="Comic Sans MS" pitchFamily="66" charset="0"/>
            </a:endParaRPr>
          </a:p>
          <a:p>
            <a:pPr marL="457200" indent="-457200" fontAlgn="base">
              <a:spcBef>
                <a:spcPct val="0"/>
              </a:spcBef>
              <a:spcAft>
                <a:spcPct val="0"/>
              </a:spcAft>
              <a:buFont typeface="Arial" panose="020B0604020202020204" pitchFamily="34" charset="0"/>
              <a:buChar char="•"/>
            </a:pPr>
            <a:r>
              <a:rPr lang="en-US" sz="2800" dirty="0" smtClean="0">
                <a:latin typeface="Comic Sans MS" pitchFamily="66" charset="0"/>
              </a:rPr>
              <a:t>Example</a:t>
            </a:r>
            <a:r>
              <a:rPr lang="en-US" sz="2800" dirty="0">
                <a:latin typeface="Comic Sans MS" pitchFamily="66" charset="0"/>
              </a:rPr>
              <a:t>: rural/urban, vaccination, TB.</a:t>
            </a:r>
            <a:endParaRPr lang="el-GR" sz="2800" dirty="0">
              <a:latin typeface="Comic Sans MS" pitchFamily="66" charset="0"/>
            </a:endParaRPr>
          </a:p>
          <a:p>
            <a:pPr fontAlgn="base">
              <a:spcBef>
                <a:spcPct val="0"/>
              </a:spcBef>
              <a:spcAft>
                <a:spcPct val="0"/>
              </a:spcAft>
            </a:pPr>
            <a:endParaRPr lang="el-GR" dirty="0" smtClean="0">
              <a:solidFill>
                <a:srgbClr val="FFFFFF"/>
              </a:solidFill>
              <a:latin typeface="Arial" pitchFamily="34" charset="0"/>
              <a:cs typeface="Arial" pitchFamily="34" charset="0"/>
            </a:endParaRPr>
          </a:p>
        </p:txBody>
      </p:sp>
    </p:spTree>
    <p:extLst>
      <p:ext uri="{BB962C8B-B14F-4D97-AF65-F5344CB8AC3E}">
        <p14:creationId xmlns:p14="http://schemas.microsoft.com/office/powerpoint/2010/main" val="33023912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07950" y="1647825"/>
            <a:ext cx="8785225" cy="3063875"/>
            <a:chOff x="107950" y="1647825"/>
            <a:chExt cx="8785225" cy="3063875"/>
          </a:xfrm>
        </p:grpSpPr>
        <p:grpSp>
          <p:nvGrpSpPr>
            <p:cNvPr id="3" name="Group 11"/>
            <p:cNvGrpSpPr>
              <a:grpSpLocks/>
            </p:cNvGrpSpPr>
            <p:nvPr/>
          </p:nvGrpSpPr>
          <p:grpSpPr bwMode="auto">
            <a:xfrm>
              <a:off x="107950" y="1647825"/>
              <a:ext cx="8785225" cy="3063875"/>
              <a:chOff x="68" y="1038"/>
              <a:chExt cx="5534" cy="1930"/>
            </a:xfrm>
          </p:grpSpPr>
          <p:sp>
            <p:nvSpPr>
              <p:cNvPr id="13317" name="Line 5"/>
              <p:cNvSpPr>
                <a:spLocks noChangeShapeType="1"/>
              </p:cNvSpPr>
              <p:nvPr/>
            </p:nvSpPr>
            <p:spPr bwMode="auto">
              <a:xfrm>
                <a:off x="1383" y="2614"/>
                <a:ext cx="2858" cy="0"/>
              </a:xfrm>
              <a:prstGeom prst="line">
                <a:avLst/>
              </a:prstGeom>
              <a:noFill/>
              <a:ln w="9525">
                <a:solidFill>
                  <a:schemeClr val="tx1"/>
                </a:solidFill>
                <a:round/>
                <a:headEnd/>
                <a:tailEnd type="triangle" w="med" len="med"/>
              </a:ln>
            </p:spPr>
            <p:txBody>
              <a:bodyPr/>
              <a:lstStyle/>
              <a:p>
                <a:endParaRPr lang="el-GR"/>
              </a:p>
            </p:txBody>
          </p:sp>
          <p:sp>
            <p:nvSpPr>
              <p:cNvPr id="13318" name="Text Box 7"/>
              <p:cNvSpPr txBox="1">
                <a:spLocks noChangeArrowheads="1"/>
              </p:cNvSpPr>
              <p:nvPr/>
            </p:nvSpPr>
            <p:spPr bwMode="auto">
              <a:xfrm>
                <a:off x="1837" y="1038"/>
                <a:ext cx="2082" cy="404"/>
              </a:xfrm>
              <a:prstGeom prst="rect">
                <a:avLst/>
              </a:prstGeom>
              <a:noFill/>
              <a:ln w="9525">
                <a:noFill/>
                <a:miter lim="800000"/>
                <a:headEnd/>
                <a:tailEnd/>
              </a:ln>
            </p:spPr>
            <p:txBody>
              <a:bodyPr>
                <a:spAutoFit/>
              </a:bodyPr>
              <a:lstStyle/>
              <a:p>
                <a:pPr algn="ctr"/>
                <a:r>
                  <a:rPr lang="el-GR" dirty="0"/>
                  <a:t>Συγχυτικός παράγοντας</a:t>
                </a:r>
              </a:p>
              <a:p>
                <a:pPr algn="ctr"/>
                <a:r>
                  <a:rPr lang="en-US" dirty="0"/>
                  <a:t>(Confounder)</a:t>
                </a:r>
                <a:endParaRPr lang="el-GR" dirty="0"/>
              </a:p>
            </p:txBody>
          </p:sp>
          <p:sp>
            <p:nvSpPr>
              <p:cNvPr id="13319" name="Text Box 8"/>
              <p:cNvSpPr txBox="1">
                <a:spLocks noChangeArrowheads="1"/>
              </p:cNvSpPr>
              <p:nvPr/>
            </p:nvSpPr>
            <p:spPr bwMode="auto">
              <a:xfrm>
                <a:off x="68" y="2391"/>
                <a:ext cx="2086" cy="577"/>
              </a:xfrm>
              <a:prstGeom prst="rect">
                <a:avLst/>
              </a:prstGeom>
              <a:noFill/>
              <a:ln w="9525">
                <a:noFill/>
                <a:miter lim="800000"/>
                <a:headEnd/>
                <a:tailEnd/>
              </a:ln>
            </p:spPr>
            <p:txBody>
              <a:bodyPr>
                <a:spAutoFit/>
              </a:bodyPr>
              <a:lstStyle/>
              <a:p>
                <a:pPr algn="ctr"/>
                <a:r>
                  <a:rPr lang="el-GR"/>
                  <a:t>‘Εκθεση της οποίας την επίδραση μελετάμε</a:t>
                </a:r>
              </a:p>
              <a:p>
                <a:pPr algn="ctr"/>
                <a:r>
                  <a:rPr lang="en-US"/>
                  <a:t>(Exposure)</a:t>
                </a:r>
                <a:endParaRPr lang="el-GR"/>
              </a:p>
            </p:txBody>
          </p:sp>
          <p:sp>
            <p:nvSpPr>
              <p:cNvPr id="13320" name="Text Box 9"/>
              <p:cNvSpPr txBox="1">
                <a:spLocks noChangeArrowheads="1"/>
              </p:cNvSpPr>
              <p:nvPr/>
            </p:nvSpPr>
            <p:spPr bwMode="auto">
              <a:xfrm>
                <a:off x="3520" y="2387"/>
                <a:ext cx="2082" cy="404"/>
              </a:xfrm>
              <a:prstGeom prst="rect">
                <a:avLst/>
              </a:prstGeom>
              <a:noFill/>
              <a:ln w="9525">
                <a:noFill/>
                <a:miter lim="800000"/>
                <a:headEnd/>
                <a:tailEnd/>
              </a:ln>
            </p:spPr>
            <p:txBody>
              <a:bodyPr>
                <a:spAutoFit/>
              </a:bodyPr>
              <a:lstStyle/>
              <a:p>
                <a:pPr algn="ctr"/>
                <a:r>
                  <a:rPr lang="el-GR"/>
                  <a:t>‘Εκβαση</a:t>
                </a:r>
              </a:p>
              <a:p>
                <a:pPr algn="ctr"/>
                <a:r>
                  <a:rPr lang="en-US"/>
                  <a:t>(Outcome)</a:t>
                </a:r>
                <a:endParaRPr lang="el-GR"/>
              </a:p>
            </p:txBody>
          </p:sp>
          <p:sp>
            <p:nvSpPr>
              <p:cNvPr id="13321" name="Line 10"/>
              <p:cNvSpPr>
                <a:spLocks noChangeShapeType="1"/>
              </p:cNvSpPr>
              <p:nvPr/>
            </p:nvSpPr>
            <p:spPr bwMode="auto">
              <a:xfrm>
                <a:off x="2971" y="1434"/>
                <a:ext cx="1497" cy="953"/>
              </a:xfrm>
              <a:prstGeom prst="line">
                <a:avLst/>
              </a:prstGeom>
              <a:noFill/>
              <a:ln w="9525">
                <a:solidFill>
                  <a:schemeClr val="tx1"/>
                </a:solidFill>
                <a:round/>
                <a:headEnd/>
                <a:tailEnd type="triangle" w="med" len="med"/>
              </a:ln>
            </p:spPr>
            <p:txBody>
              <a:bodyPr/>
              <a:lstStyle/>
              <a:p>
                <a:endParaRPr lang="el-GR"/>
              </a:p>
            </p:txBody>
          </p:sp>
        </p:grpSp>
        <p:sp>
          <p:nvSpPr>
            <p:cNvPr id="13316" name="Line 10"/>
            <p:cNvSpPr>
              <a:spLocks noChangeShapeType="1"/>
            </p:cNvSpPr>
            <p:nvPr/>
          </p:nvSpPr>
          <p:spPr bwMode="auto">
            <a:xfrm flipH="1">
              <a:off x="971600" y="2276872"/>
              <a:ext cx="2808312" cy="1512168"/>
            </a:xfrm>
            <a:prstGeom prst="line">
              <a:avLst/>
            </a:prstGeom>
            <a:noFill/>
            <a:ln w="9525">
              <a:solidFill>
                <a:schemeClr val="tx1"/>
              </a:solidFill>
              <a:round/>
              <a:headEnd/>
              <a:tailEnd type="triangle" w="med" len="med"/>
            </a:ln>
          </p:spPr>
          <p:txBody>
            <a:bodyPr/>
            <a:lstStyle/>
            <a:p>
              <a:endParaRPr lang="el-GR"/>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
          <p:cNvGrpSpPr>
            <a:grpSpLocks/>
          </p:cNvGrpSpPr>
          <p:nvPr/>
        </p:nvGrpSpPr>
        <p:grpSpPr bwMode="auto">
          <a:xfrm>
            <a:off x="107950" y="333375"/>
            <a:ext cx="8785225" cy="3121025"/>
            <a:chOff x="107950" y="332656"/>
            <a:chExt cx="8785225" cy="3121496"/>
          </a:xfrm>
        </p:grpSpPr>
        <p:sp>
          <p:nvSpPr>
            <p:cNvPr id="14361" name="Text Box 13"/>
            <p:cNvSpPr txBox="1">
              <a:spLocks noChangeArrowheads="1"/>
            </p:cNvSpPr>
            <p:nvPr/>
          </p:nvSpPr>
          <p:spPr bwMode="auto">
            <a:xfrm>
              <a:off x="4356100" y="2996952"/>
              <a:ext cx="433388" cy="457200"/>
            </a:xfrm>
            <a:prstGeom prst="rect">
              <a:avLst/>
            </a:prstGeom>
            <a:noFill/>
            <a:ln w="9525">
              <a:noFill/>
              <a:miter lim="800000"/>
              <a:headEnd/>
              <a:tailEnd/>
            </a:ln>
          </p:spPr>
          <p:txBody>
            <a:bodyPr>
              <a:spAutoFit/>
            </a:bodyPr>
            <a:lstStyle/>
            <a:p>
              <a:pPr>
                <a:spcBef>
                  <a:spcPct val="50000"/>
                </a:spcBef>
              </a:pPr>
              <a:r>
                <a:rPr lang="el-GR" sz="2400"/>
                <a:t>?</a:t>
              </a:r>
            </a:p>
          </p:txBody>
        </p:sp>
        <p:grpSp>
          <p:nvGrpSpPr>
            <p:cNvPr id="3" name="Group 14"/>
            <p:cNvGrpSpPr>
              <a:grpSpLocks/>
            </p:cNvGrpSpPr>
            <p:nvPr/>
          </p:nvGrpSpPr>
          <p:grpSpPr bwMode="auto">
            <a:xfrm>
              <a:off x="107950" y="332656"/>
              <a:ext cx="8785225" cy="2514600"/>
              <a:chOff x="107950" y="981075"/>
              <a:chExt cx="8785225" cy="2514600"/>
            </a:xfrm>
          </p:grpSpPr>
          <p:sp>
            <p:nvSpPr>
              <p:cNvPr id="14363" name="Text Box 11"/>
              <p:cNvSpPr txBox="1">
                <a:spLocks noChangeArrowheads="1"/>
              </p:cNvSpPr>
              <p:nvPr/>
            </p:nvSpPr>
            <p:spPr bwMode="auto">
              <a:xfrm>
                <a:off x="2051050" y="1557338"/>
                <a:ext cx="433388" cy="457200"/>
              </a:xfrm>
              <a:prstGeom prst="rect">
                <a:avLst/>
              </a:prstGeom>
              <a:noFill/>
              <a:ln w="9525">
                <a:noFill/>
                <a:miter lim="800000"/>
                <a:headEnd/>
                <a:tailEnd/>
              </a:ln>
            </p:spPr>
            <p:txBody>
              <a:bodyPr>
                <a:spAutoFit/>
              </a:bodyPr>
              <a:lstStyle/>
              <a:p>
                <a:pPr>
                  <a:spcBef>
                    <a:spcPct val="50000"/>
                  </a:spcBef>
                </a:pPr>
                <a:r>
                  <a:rPr lang="el-GR" sz="2400"/>
                  <a:t>+</a:t>
                </a:r>
              </a:p>
            </p:txBody>
          </p:sp>
          <p:sp>
            <p:nvSpPr>
              <p:cNvPr id="14364" name="Text Box 12"/>
              <p:cNvSpPr txBox="1">
                <a:spLocks noChangeArrowheads="1"/>
              </p:cNvSpPr>
              <p:nvPr/>
            </p:nvSpPr>
            <p:spPr bwMode="auto">
              <a:xfrm>
                <a:off x="6515100" y="1628775"/>
                <a:ext cx="433388" cy="457200"/>
              </a:xfrm>
              <a:prstGeom prst="rect">
                <a:avLst/>
              </a:prstGeom>
              <a:noFill/>
              <a:ln w="9525">
                <a:noFill/>
                <a:miter lim="800000"/>
                <a:headEnd/>
                <a:tailEnd/>
              </a:ln>
            </p:spPr>
            <p:txBody>
              <a:bodyPr>
                <a:spAutoFit/>
              </a:bodyPr>
              <a:lstStyle/>
              <a:p>
                <a:pPr>
                  <a:spcBef>
                    <a:spcPct val="50000"/>
                  </a:spcBef>
                </a:pPr>
                <a:r>
                  <a:rPr lang="el-GR" sz="2400"/>
                  <a:t>+</a:t>
                </a:r>
              </a:p>
            </p:txBody>
          </p:sp>
          <p:grpSp>
            <p:nvGrpSpPr>
              <p:cNvPr id="4" name="Group 13"/>
              <p:cNvGrpSpPr>
                <a:grpSpLocks/>
              </p:cNvGrpSpPr>
              <p:nvPr/>
            </p:nvGrpSpPr>
            <p:grpSpPr bwMode="auto">
              <a:xfrm>
                <a:off x="107950" y="981075"/>
                <a:ext cx="8785225" cy="2514600"/>
                <a:chOff x="107950" y="981075"/>
                <a:chExt cx="8785225" cy="2514600"/>
              </a:xfrm>
            </p:grpSpPr>
            <p:grpSp>
              <p:nvGrpSpPr>
                <p:cNvPr id="5" name="Group 4"/>
                <p:cNvGrpSpPr>
                  <a:grpSpLocks/>
                </p:cNvGrpSpPr>
                <p:nvPr/>
              </p:nvGrpSpPr>
              <p:grpSpPr bwMode="auto">
                <a:xfrm>
                  <a:off x="107950" y="981075"/>
                  <a:ext cx="8785225" cy="2514600"/>
                  <a:chOff x="68" y="1038"/>
                  <a:chExt cx="5534" cy="1584"/>
                </a:xfrm>
              </p:grpSpPr>
              <p:sp>
                <p:nvSpPr>
                  <p:cNvPr id="14368" name="Line 6"/>
                  <p:cNvSpPr>
                    <a:spLocks noChangeShapeType="1"/>
                  </p:cNvSpPr>
                  <p:nvPr/>
                </p:nvSpPr>
                <p:spPr bwMode="auto">
                  <a:xfrm>
                    <a:off x="1383" y="2614"/>
                    <a:ext cx="2858" cy="0"/>
                  </a:xfrm>
                  <a:prstGeom prst="line">
                    <a:avLst/>
                  </a:prstGeom>
                  <a:noFill/>
                  <a:ln w="9525">
                    <a:solidFill>
                      <a:schemeClr val="tx1"/>
                    </a:solidFill>
                    <a:round/>
                    <a:headEnd/>
                    <a:tailEnd type="triangle" w="med" len="med"/>
                  </a:ln>
                </p:spPr>
                <p:txBody>
                  <a:bodyPr/>
                  <a:lstStyle/>
                  <a:p>
                    <a:endParaRPr lang="el-GR"/>
                  </a:p>
                </p:txBody>
              </p:sp>
              <p:sp>
                <p:nvSpPr>
                  <p:cNvPr id="14369" name="Text Box 7"/>
                  <p:cNvSpPr txBox="1">
                    <a:spLocks noChangeArrowheads="1"/>
                  </p:cNvSpPr>
                  <p:nvPr/>
                </p:nvSpPr>
                <p:spPr bwMode="auto">
                  <a:xfrm>
                    <a:off x="1837" y="1038"/>
                    <a:ext cx="2082" cy="231"/>
                  </a:xfrm>
                  <a:prstGeom prst="rect">
                    <a:avLst/>
                  </a:prstGeom>
                  <a:noFill/>
                  <a:ln w="9525">
                    <a:noFill/>
                    <a:miter lim="800000"/>
                    <a:headEnd/>
                    <a:tailEnd/>
                  </a:ln>
                </p:spPr>
                <p:txBody>
                  <a:bodyPr>
                    <a:spAutoFit/>
                  </a:bodyPr>
                  <a:lstStyle/>
                  <a:p>
                    <a:pPr algn="ctr"/>
                    <a:r>
                      <a:rPr lang="el-GR"/>
                      <a:t>Ηλικία</a:t>
                    </a:r>
                  </a:p>
                </p:txBody>
              </p:sp>
              <p:sp>
                <p:nvSpPr>
                  <p:cNvPr id="14370" name="Text Box 8"/>
                  <p:cNvSpPr txBox="1">
                    <a:spLocks noChangeArrowheads="1"/>
                  </p:cNvSpPr>
                  <p:nvPr/>
                </p:nvSpPr>
                <p:spPr bwMode="auto">
                  <a:xfrm>
                    <a:off x="68" y="2391"/>
                    <a:ext cx="2086" cy="231"/>
                  </a:xfrm>
                  <a:prstGeom prst="rect">
                    <a:avLst/>
                  </a:prstGeom>
                  <a:noFill/>
                  <a:ln w="9525">
                    <a:noFill/>
                    <a:miter lim="800000"/>
                    <a:headEnd/>
                    <a:tailEnd/>
                  </a:ln>
                </p:spPr>
                <p:txBody>
                  <a:bodyPr>
                    <a:spAutoFit/>
                  </a:bodyPr>
                  <a:lstStyle/>
                  <a:p>
                    <a:pPr algn="ctr"/>
                    <a:r>
                      <a:rPr lang="el-GR"/>
                      <a:t>Παχυσαρκία</a:t>
                    </a:r>
                  </a:p>
                </p:txBody>
              </p:sp>
              <p:sp>
                <p:nvSpPr>
                  <p:cNvPr id="14371" name="Text Box 9"/>
                  <p:cNvSpPr txBox="1">
                    <a:spLocks noChangeArrowheads="1"/>
                  </p:cNvSpPr>
                  <p:nvPr/>
                </p:nvSpPr>
                <p:spPr bwMode="auto">
                  <a:xfrm>
                    <a:off x="3520" y="2387"/>
                    <a:ext cx="2082" cy="231"/>
                  </a:xfrm>
                  <a:prstGeom prst="rect">
                    <a:avLst/>
                  </a:prstGeom>
                  <a:noFill/>
                  <a:ln w="9525">
                    <a:noFill/>
                    <a:miter lim="800000"/>
                    <a:headEnd/>
                    <a:tailEnd/>
                  </a:ln>
                </p:spPr>
                <p:txBody>
                  <a:bodyPr>
                    <a:spAutoFit/>
                  </a:bodyPr>
                  <a:lstStyle/>
                  <a:p>
                    <a:pPr algn="ctr"/>
                    <a:r>
                      <a:rPr lang="el-GR"/>
                      <a:t>Καρδιαγγειακή νόσος</a:t>
                    </a:r>
                  </a:p>
                </p:txBody>
              </p:sp>
              <p:sp>
                <p:nvSpPr>
                  <p:cNvPr id="14372" name="Line 10"/>
                  <p:cNvSpPr>
                    <a:spLocks noChangeShapeType="1"/>
                  </p:cNvSpPr>
                  <p:nvPr/>
                </p:nvSpPr>
                <p:spPr bwMode="auto">
                  <a:xfrm>
                    <a:off x="3197" y="1355"/>
                    <a:ext cx="1497" cy="953"/>
                  </a:xfrm>
                  <a:prstGeom prst="line">
                    <a:avLst/>
                  </a:prstGeom>
                  <a:noFill/>
                  <a:ln w="9525">
                    <a:solidFill>
                      <a:schemeClr val="tx1"/>
                    </a:solidFill>
                    <a:round/>
                    <a:headEnd/>
                    <a:tailEnd type="triangle" w="med" len="med"/>
                  </a:ln>
                </p:spPr>
                <p:txBody>
                  <a:bodyPr/>
                  <a:lstStyle/>
                  <a:p>
                    <a:endParaRPr lang="el-GR"/>
                  </a:p>
                </p:txBody>
              </p:sp>
            </p:grpSp>
            <p:sp>
              <p:nvSpPr>
                <p:cNvPr id="14367" name="Line 10"/>
                <p:cNvSpPr>
                  <a:spLocks noChangeShapeType="1"/>
                </p:cNvSpPr>
                <p:nvPr/>
              </p:nvSpPr>
              <p:spPr bwMode="auto">
                <a:xfrm flipH="1">
                  <a:off x="1547664" y="1484784"/>
                  <a:ext cx="2016224" cy="1584176"/>
                </a:xfrm>
                <a:prstGeom prst="line">
                  <a:avLst/>
                </a:prstGeom>
                <a:noFill/>
                <a:ln w="9525">
                  <a:solidFill>
                    <a:schemeClr val="tx1"/>
                  </a:solidFill>
                  <a:round/>
                  <a:headEnd/>
                  <a:tailEnd type="triangle" w="med" len="med"/>
                </a:ln>
              </p:spPr>
              <p:txBody>
                <a:bodyPr/>
                <a:lstStyle/>
                <a:p>
                  <a:endParaRPr lang="el-GR"/>
                </a:p>
              </p:txBody>
            </p:sp>
          </p:grpSp>
        </p:grpSp>
      </p:grpSp>
      <p:graphicFrame>
        <p:nvGraphicFramePr>
          <p:cNvPr id="14" name="Table 13"/>
          <p:cNvGraphicFramePr>
            <a:graphicFrameLocks noGrp="1"/>
          </p:cNvGraphicFramePr>
          <p:nvPr/>
        </p:nvGraphicFramePr>
        <p:xfrm>
          <a:off x="900113" y="3429000"/>
          <a:ext cx="7056786" cy="2088235"/>
        </p:xfrm>
        <a:graphic>
          <a:graphicData uri="http://schemas.openxmlformats.org/drawingml/2006/table">
            <a:tbl>
              <a:tblPr/>
              <a:tblGrid>
                <a:gridCol w="1656185">
                  <a:extLst>
                    <a:ext uri="{9D8B030D-6E8A-4147-A177-3AD203B41FA5}">
                      <a16:colId xmlns:a16="http://schemas.microsoft.com/office/drawing/2014/main" val="20000"/>
                    </a:ext>
                  </a:extLst>
                </a:gridCol>
                <a:gridCol w="2112001">
                  <a:extLst>
                    <a:ext uri="{9D8B030D-6E8A-4147-A177-3AD203B41FA5}">
                      <a16:colId xmlns:a16="http://schemas.microsoft.com/office/drawing/2014/main" val="20001"/>
                    </a:ext>
                  </a:extLst>
                </a:gridCol>
                <a:gridCol w="1644300">
                  <a:extLst>
                    <a:ext uri="{9D8B030D-6E8A-4147-A177-3AD203B41FA5}">
                      <a16:colId xmlns:a16="http://schemas.microsoft.com/office/drawing/2014/main" val="20002"/>
                    </a:ext>
                  </a:extLst>
                </a:gridCol>
                <a:gridCol w="1644300">
                  <a:extLst>
                    <a:ext uri="{9D8B030D-6E8A-4147-A177-3AD203B41FA5}">
                      <a16:colId xmlns:a16="http://schemas.microsoft.com/office/drawing/2014/main" val="20003"/>
                    </a:ext>
                  </a:extLst>
                </a:gridCol>
              </a:tblGrid>
              <a:tr h="417647">
                <a:tc>
                  <a:txBody>
                    <a:bodyPr/>
                    <a:lstStyle/>
                    <a:p>
                      <a:pPr algn="l" fontAlgn="b"/>
                      <a:endParaRPr lang="el-GR"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l-GR"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1800" b="0" i="0" u="none" strike="noStrike" dirty="0" smtClean="0">
                          <a:solidFill>
                            <a:srgbClr val="000000"/>
                          </a:solidFill>
                          <a:latin typeface="Calibri"/>
                        </a:rPr>
                        <a:t>All</a:t>
                      </a:r>
                      <a:r>
                        <a:rPr lang="el-GR" sz="1800" b="0" i="0" u="none" strike="noStrike" dirty="0" smtClean="0">
                          <a:solidFill>
                            <a:srgbClr val="000000"/>
                          </a:solidFill>
                          <a:latin typeface="Calibri"/>
                        </a:rPr>
                        <a:t> </a:t>
                      </a:r>
                      <a:r>
                        <a:rPr lang="en-US" sz="1800" b="0" i="0" u="none" strike="noStrike" dirty="0" smtClean="0">
                          <a:solidFill>
                            <a:srgbClr val="000000"/>
                          </a:solidFill>
                          <a:latin typeface="Calibri"/>
                        </a:rPr>
                        <a:t>individuals</a:t>
                      </a:r>
                      <a:endParaRPr lang="en-US"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l-GR" sz="1800" b="0" i="0" u="none" strike="noStrike">
                        <a:solidFill>
                          <a:srgbClr val="000000"/>
                        </a:solidFill>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0"/>
                  </a:ext>
                </a:extLst>
              </a:tr>
              <a:tr h="417647">
                <a:tc>
                  <a:txBody>
                    <a:bodyPr/>
                    <a:lstStyle/>
                    <a:p>
                      <a:pPr algn="l" fontAlgn="b"/>
                      <a:endParaRPr lang="el-GR"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l-GR"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l-GR" sz="1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l-GR" sz="1800" b="0" i="0" u="none" strike="noStrike">
                        <a:solidFill>
                          <a:srgbClr val="000000"/>
                        </a:solidFill>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1"/>
                  </a:ext>
                </a:extLst>
              </a:tr>
              <a:tr h="417647">
                <a:tc>
                  <a:txBody>
                    <a:bodyPr/>
                    <a:lstStyle/>
                    <a:p>
                      <a:pPr algn="l" fontAlgn="b"/>
                      <a:r>
                        <a:rPr lang="en-US" sz="1800" b="0" i="0" u="none" strike="noStrike">
                          <a:solidFill>
                            <a:srgbClr val="000000"/>
                          </a:solidFill>
                          <a:latin typeface="Calibri"/>
                        </a:rPr>
                        <a:t>Obese</a:t>
                      </a:r>
                    </a:p>
                  </a:txBody>
                  <a:tcPr marL="0" marR="0" marT="0" marB="0" anchor="b">
                    <a:lnL>
                      <a:noFill/>
                    </a:lnL>
                    <a:lnR>
                      <a:noFill/>
                    </a:lnR>
                    <a:lnT>
                      <a:noFill/>
                    </a:lnT>
                    <a:lnB>
                      <a:noFill/>
                    </a:lnB>
                  </a:tcPr>
                </a:tc>
                <a:tc>
                  <a:txBody>
                    <a:bodyPr/>
                    <a:lstStyle/>
                    <a:p>
                      <a:pPr algn="r" fontAlgn="b"/>
                      <a:r>
                        <a:rPr lang="el-GR" sz="1800" b="0" i="0" u="none" strike="noStrike" dirty="0">
                          <a:solidFill>
                            <a:srgbClr val="000000"/>
                          </a:solidFill>
                          <a:latin typeface="Calibri"/>
                        </a:rPr>
                        <a:t>46</a:t>
                      </a:r>
                    </a:p>
                  </a:txBody>
                  <a:tcPr marL="0" marR="0" marT="0" marB="0" anchor="b">
                    <a:lnL>
                      <a:noFill/>
                    </a:lnL>
                    <a:lnR>
                      <a:noFill/>
                    </a:lnR>
                    <a:lnT>
                      <a:noFill/>
                    </a:lnT>
                    <a:lnB>
                      <a:noFill/>
                    </a:lnB>
                  </a:tcPr>
                </a:tc>
                <a:tc>
                  <a:txBody>
                    <a:bodyPr/>
                    <a:lstStyle/>
                    <a:p>
                      <a:pPr algn="r" fontAlgn="b"/>
                      <a:r>
                        <a:rPr lang="el-GR" sz="1800" b="0" i="0" u="none" strike="noStrike" dirty="0">
                          <a:solidFill>
                            <a:srgbClr val="000000"/>
                          </a:solidFill>
                          <a:latin typeface="Calibri"/>
                        </a:rPr>
                        <a:t>254</a:t>
                      </a:r>
                    </a:p>
                  </a:txBody>
                  <a:tcPr marL="0" marR="0" marT="0" marB="0" anchor="b">
                    <a:lnL>
                      <a:noFill/>
                    </a:lnL>
                    <a:lnR>
                      <a:noFill/>
                    </a:lnR>
                    <a:lnT>
                      <a:noFill/>
                    </a:lnT>
                    <a:lnB>
                      <a:noFill/>
                    </a:lnB>
                  </a:tcPr>
                </a:tc>
                <a:tc>
                  <a:txBody>
                    <a:bodyPr/>
                    <a:lstStyle/>
                    <a:p>
                      <a:pPr algn="r" fontAlgn="b"/>
                      <a:r>
                        <a:rPr lang="el-GR" sz="1800" b="0" i="0" u="none" strike="noStrike" dirty="0">
                          <a:solidFill>
                            <a:srgbClr val="000000"/>
                          </a:solidFill>
                          <a:latin typeface="Calibri"/>
                        </a:rPr>
                        <a:t>300</a:t>
                      </a:r>
                    </a:p>
                  </a:txBody>
                  <a:tcPr marL="0" marR="0" marT="0" marB="0" anchor="b">
                    <a:lnL>
                      <a:noFill/>
                    </a:lnL>
                    <a:lnR>
                      <a:noFill/>
                    </a:lnR>
                    <a:lnT>
                      <a:noFill/>
                    </a:lnT>
                    <a:lnB>
                      <a:noFill/>
                    </a:lnB>
                  </a:tcPr>
                </a:tc>
                <a:extLst>
                  <a:ext uri="{0D108BD9-81ED-4DB2-BD59-A6C34878D82A}">
                    <a16:rowId xmlns:a16="http://schemas.microsoft.com/office/drawing/2014/main" val="10002"/>
                  </a:ext>
                </a:extLst>
              </a:tr>
              <a:tr h="417647">
                <a:tc>
                  <a:txBody>
                    <a:bodyPr/>
                    <a:lstStyle/>
                    <a:p>
                      <a:pPr algn="l" fontAlgn="b"/>
                      <a:r>
                        <a:rPr lang="en-US" sz="1800" b="0" i="0" u="none" strike="noStrike">
                          <a:solidFill>
                            <a:srgbClr val="000000"/>
                          </a:solidFill>
                          <a:latin typeface="Calibri"/>
                        </a:rPr>
                        <a:t>Not Obese</a:t>
                      </a:r>
                    </a:p>
                  </a:txBody>
                  <a:tcPr marL="0" marR="0" marT="0" marB="0" anchor="b">
                    <a:lnL>
                      <a:noFill/>
                    </a:lnL>
                    <a:lnR>
                      <a:noFill/>
                    </a:lnR>
                    <a:lnT>
                      <a:noFill/>
                    </a:lnT>
                    <a:lnB>
                      <a:noFill/>
                    </a:lnB>
                  </a:tcPr>
                </a:tc>
                <a:tc>
                  <a:txBody>
                    <a:bodyPr/>
                    <a:lstStyle/>
                    <a:p>
                      <a:pPr algn="r" fontAlgn="b"/>
                      <a:r>
                        <a:rPr lang="el-GR" sz="1800" b="0" i="0" u="none" strike="noStrike">
                          <a:solidFill>
                            <a:srgbClr val="000000"/>
                          </a:solidFill>
                          <a:latin typeface="Calibri"/>
                        </a:rPr>
                        <a:t>60</a:t>
                      </a:r>
                    </a:p>
                  </a:txBody>
                  <a:tcPr marL="0" marR="0" marT="0" marB="0" anchor="b">
                    <a:lnL>
                      <a:noFill/>
                    </a:lnL>
                    <a:lnR>
                      <a:noFill/>
                    </a:lnR>
                    <a:lnT>
                      <a:noFill/>
                    </a:lnT>
                    <a:lnB>
                      <a:noFill/>
                    </a:lnB>
                  </a:tcPr>
                </a:tc>
                <a:tc>
                  <a:txBody>
                    <a:bodyPr/>
                    <a:lstStyle/>
                    <a:p>
                      <a:pPr algn="r" fontAlgn="b"/>
                      <a:r>
                        <a:rPr lang="el-GR" sz="1800" b="0" i="0" u="none" strike="noStrike">
                          <a:solidFill>
                            <a:srgbClr val="000000"/>
                          </a:solidFill>
                          <a:latin typeface="Calibri"/>
                        </a:rPr>
                        <a:t>640</a:t>
                      </a:r>
                    </a:p>
                  </a:txBody>
                  <a:tcPr marL="0" marR="0" marT="0" marB="0" anchor="b">
                    <a:lnL>
                      <a:noFill/>
                    </a:lnL>
                    <a:lnR>
                      <a:noFill/>
                    </a:lnR>
                    <a:lnT>
                      <a:noFill/>
                    </a:lnT>
                    <a:lnB>
                      <a:noFill/>
                    </a:lnB>
                  </a:tcPr>
                </a:tc>
                <a:tc>
                  <a:txBody>
                    <a:bodyPr/>
                    <a:lstStyle/>
                    <a:p>
                      <a:pPr algn="r" fontAlgn="b"/>
                      <a:r>
                        <a:rPr lang="el-GR" sz="1800" b="0" i="0" u="none" strike="noStrike" dirty="0">
                          <a:solidFill>
                            <a:srgbClr val="000000"/>
                          </a:solidFill>
                          <a:latin typeface="Calibri"/>
                        </a:rPr>
                        <a:t>700</a:t>
                      </a:r>
                    </a:p>
                  </a:txBody>
                  <a:tcPr marL="0" marR="0" marT="0" marB="0" anchor="b">
                    <a:lnL>
                      <a:noFill/>
                    </a:lnL>
                    <a:lnR>
                      <a:noFill/>
                    </a:lnR>
                    <a:lnT>
                      <a:noFill/>
                    </a:lnT>
                    <a:lnB>
                      <a:noFill/>
                    </a:lnB>
                  </a:tcPr>
                </a:tc>
                <a:extLst>
                  <a:ext uri="{0D108BD9-81ED-4DB2-BD59-A6C34878D82A}">
                    <a16:rowId xmlns:a16="http://schemas.microsoft.com/office/drawing/2014/main" val="10003"/>
                  </a:ext>
                </a:extLst>
              </a:tr>
              <a:tr h="417647">
                <a:tc>
                  <a:txBody>
                    <a:bodyPr/>
                    <a:lstStyle/>
                    <a:p>
                      <a:pPr algn="l" fontAlgn="b"/>
                      <a:r>
                        <a:rPr lang="en-US" sz="1800" b="0" i="0" u="none" strike="noStrike">
                          <a:solidFill>
                            <a:srgbClr val="000000"/>
                          </a:solidFill>
                          <a:latin typeface="Calibri"/>
                        </a:rPr>
                        <a:t>Total</a:t>
                      </a:r>
                    </a:p>
                  </a:txBody>
                  <a:tcPr marL="0" marR="0" marT="0" marB="0" anchor="b">
                    <a:lnL>
                      <a:noFill/>
                    </a:lnL>
                    <a:lnR>
                      <a:noFill/>
                    </a:lnR>
                    <a:lnT>
                      <a:noFill/>
                    </a:lnT>
                    <a:lnB>
                      <a:noFill/>
                    </a:lnB>
                  </a:tcPr>
                </a:tc>
                <a:tc>
                  <a:txBody>
                    <a:bodyPr/>
                    <a:lstStyle/>
                    <a:p>
                      <a:pPr algn="r" fontAlgn="b"/>
                      <a:r>
                        <a:rPr lang="el-GR" sz="1800" b="0" i="0" u="none" strike="noStrike">
                          <a:solidFill>
                            <a:srgbClr val="000000"/>
                          </a:solidFill>
                          <a:latin typeface="Calibri"/>
                        </a:rPr>
                        <a:t>106</a:t>
                      </a:r>
                    </a:p>
                  </a:txBody>
                  <a:tcPr marL="0" marR="0" marT="0" marB="0" anchor="b">
                    <a:lnL>
                      <a:noFill/>
                    </a:lnL>
                    <a:lnR>
                      <a:noFill/>
                    </a:lnR>
                    <a:lnT>
                      <a:noFill/>
                    </a:lnT>
                    <a:lnB>
                      <a:noFill/>
                    </a:lnB>
                  </a:tcPr>
                </a:tc>
                <a:tc>
                  <a:txBody>
                    <a:bodyPr/>
                    <a:lstStyle/>
                    <a:p>
                      <a:pPr algn="r" fontAlgn="b"/>
                      <a:r>
                        <a:rPr lang="el-GR" sz="1800" b="0" i="0" u="none" strike="noStrike">
                          <a:solidFill>
                            <a:srgbClr val="000000"/>
                          </a:solidFill>
                          <a:latin typeface="Calibri"/>
                        </a:rPr>
                        <a:t>894</a:t>
                      </a:r>
                    </a:p>
                  </a:txBody>
                  <a:tcPr marL="0" marR="0" marT="0" marB="0" anchor="b">
                    <a:lnL>
                      <a:noFill/>
                    </a:lnL>
                    <a:lnR>
                      <a:noFill/>
                    </a:lnR>
                    <a:lnT>
                      <a:noFill/>
                    </a:lnT>
                    <a:lnB>
                      <a:noFill/>
                    </a:lnB>
                  </a:tcPr>
                </a:tc>
                <a:tc>
                  <a:txBody>
                    <a:bodyPr/>
                    <a:lstStyle/>
                    <a:p>
                      <a:pPr algn="r" fontAlgn="b"/>
                      <a:r>
                        <a:rPr lang="el-GR" sz="1800" b="0" i="0" u="none" strike="noStrike" dirty="0">
                          <a:solidFill>
                            <a:srgbClr val="000000"/>
                          </a:solidFill>
                          <a:latin typeface="Calibri"/>
                        </a:rPr>
                        <a:t>1000</a:t>
                      </a:r>
                    </a:p>
                  </a:txBody>
                  <a:tcPr marL="0" marR="0" marT="0" marB="0" anchor="b">
                    <a:lnL>
                      <a:noFill/>
                    </a:lnL>
                    <a:lnR>
                      <a:noFill/>
                    </a:lnR>
                    <a:lnT>
                      <a:noFill/>
                    </a:lnT>
                    <a:lnB>
                      <a:noFill/>
                    </a:lnB>
                  </a:tcPr>
                </a:tc>
                <a:extLst>
                  <a:ext uri="{0D108BD9-81ED-4DB2-BD59-A6C34878D82A}">
                    <a16:rowId xmlns:a16="http://schemas.microsoft.com/office/drawing/2014/main" val="10004"/>
                  </a:ext>
                </a:extLst>
              </a:tr>
            </a:tbl>
          </a:graphicData>
        </a:graphic>
      </p:graphicFrame>
      <p:sp>
        <p:nvSpPr>
          <p:cNvPr id="14360" name="TextBox 16"/>
          <p:cNvSpPr txBox="1">
            <a:spLocks noChangeArrowheads="1"/>
          </p:cNvSpPr>
          <p:nvPr/>
        </p:nvSpPr>
        <p:spPr bwMode="auto">
          <a:xfrm>
            <a:off x="1835150" y="6237288"/>
            <a:ext cx="3648075" cy="369887"/>
          </a:xfrm>
          <a:prstGeom prst="rect">
            <a:avLst/>
          </a:prstGeom>
          <a:noFill/>
          <a:ln w="9525">
            <a:noFill/>
            <a:miter lim="800000"/>
            <a:headEnd/>
            <a:tailEnd/>
          </a:ln>
        </p:spPr>
        <p:txBody>
          <a:bodyPr wrap="none">
            <a:spAutoFit/>
          </a:bodyPr>
          <a:lstStyle/>
          <a:p>
            <a:r>
              <a:rPr lang="en-US"/>
              <a:t>Risk ratio=(46/300)/(60/700)=1.79</a:t>
            </a:r>
            <a:endParaRPr lang="el-G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p:txBody>
          <a:bodyPr/>
          <a:lstStyle/>
          <a:p>
            <a:pPr>
              <a:defRPr/>
            </a:pPr>
            <a:fld id="{AD7D301D-48F5-44B1-9C06-734423D088DF}" type="slidenum">
              <a:rPr lang="en-US" smtClean="0"/>
              <a:pPr>
                <a:defRPr/>
              </a:pPr>
              <a:t>4</a:t>
            </a:fld>
            <a:endParaRPr lang="en-US"/>
          </a:p>
        </p:txBody>
      </p:sp>
      <p:sp>
        <p:nvSpPr>
          <p:cNvPr id="190466" name="Rectangle 2"/>
          <p:cNvSpPr>
            <a:spLocks noGrp="1" noChangeArrowheads="1"/>
          </p:cNvSpPr>
          <p:nvPr>
            <p:ph type="title"/>
          </p:nvPr>
        </p:nvSpPr>
        <p:spPr>
          <a:xfrm>
            <a:off x="685800" y="381000"/>
            <a:ext cx="7772400" cy="533400"/>
          </a:xfrm>
        </p:spPr>
        <p:txBody>
          <a:bodyPr>
            <a:normAutofit fontScale="90000"/>
          </a:bodyPr>
          <a:lstStyle/>
          <a:p>
            <a:pPr eaLnBrk="1" fontAlgn="auto" hangingPunct="1">
              <a:spcAft>
                <a:spcPts val="0"/>
              </a:spcAft>
              <a:defRPr/>
            </a:pPr>
            <a:r>
              <a:rPr lang="el-GR">
                <a:solidFill>
                  <a:srgbClr val="FF6600"/>
                </a:solidFill>
              </a:rPr>
              <a:t>Παράδειγμα – Θνησιμότητα σε </a:t>
            </a:r>
            <a:r>
              <a:rPr lang="en-US">
                <a:solidFill>
                  <a:srgbClr val="FF6600"/>
                </a:solidFill>
              </a:rPr>
              <a:t>Alaska </a:t>
            </a:r>
            <a:r>
              <a:rPr lang="el-GR">
                <a:solidFill>
                  <a:srgbClr val="FF6600"/>
                </a:solidFill>
              </a:rPr>
              <a:t>&amp; </a:t>
            </a:r>
            <a:r>
              <a:rPr lang="en-US">
                <a:solidFill>
                  <a:srgbClr val="FF6600"/>
                </a:solidFill>
              </a:rPr>
              <a:t>Florida </a:t>
            </a:r>
            <a:r>
              <a:rPr lang="el-GR">
                <a:solidFill>
                  <a:srgbClr val="FF6600"/>
                </a:solidFill>
              </a:rPr>
              <a:t>το</a:t>
            </a:r>
            <a:r>
              <a:rPr lang="en-US">
                <a:solidFill>
                  <a:srgbClr val="FF6600"/>
                </a:solidFill>
              </a:rPr>
              <a:t> 2003</a:t>
            </a:r>
          </a:p>
        </p:txBody>
      </p:sp>
      <p:graphicFrame>
        <p:nvGraphicFramePr>
          <p:cNvPr id="190467" name="Group 3"/>
          <p:cNvGraphicFramePr>
            <a:graphicFrameLocks noGrp="1"/>
          </p:cNvGraphicFramePr>
          <p:nvPr>
            <p:ph idx="1"/>
          </p:nvPr>
        </p:nvGraphicFramePr>
        <p:xfrm>
          <a:off x="152400" y="1295400"/>
          <a:ext cx="6096000" cy="3429099"/>
        </p:xfrm>
        <a:graphic>
          <a:graphicData uri="http://schemas.openxmlformats.org/drawingml/2006/table">
            <a:tbl>
              <a:tblPr/>
              <a:tblGrid>
                <a:gridCol w="2589668">
                  <a:extLst>
                    <a:ext uri="{9D8B030D-6E8A-4147-A177-3AD203B41FA5}">
                      <a16:colId xmlns:a16="http://schemas.microsoft.com/office/drawing/2014/main" val="20000"/>
                    </a:ext>
                  </a:extLst>
                </a:gridCol>
                <a:gridCol w="1762498">
                  <a:extLst>
                    <a:ext uri="{9D8B030D-6E8A-4147-A177-3AD203B41FA5}">
                      <a16:colId xmlns:a16="http://schemas.microsoft.com/office/drawing/2014/main" val="20001"/>
                    </a:ext>
                  </a:extLst>
                </a:gridCol>
                <a:gridCol w="1743834">
                  <a:extLst>
                    <a:ext uri="{9D8B030D-6E8A-4147-A177-3AD203B41FA5}">
                      <a16:colId xmlns:a16="http://schemas.microsoft.com/office/drawing/2014/main" val="20002"/>
                    </a:ext>
                  </a:extLst>
                </a:gridCol>
              </a:tblGrid>
              <a:tr h="548797">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GB"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50" marR="91450"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600" b="1" i="0" u="none" strike="noStrike" cap="none" normalizeH="0" baseline="0">
                          <a:ln>
                            <a:noFill/>
                          </a:ln>
                          <a:solidFill>
                            <a:srgbClr val="FF6600"/>
                          </a:solidFill>
                          <a:effectLst>
                            <a:outerShdw blurRad="38100" dist="38100" dir="2700000" algn="tl">
                              <a:srgbClr val="000000"/>
                            </a:outerShdw>
                          </a:effectLst>
                          <a:latin typeface="Tahoma" pitchFamily="34" charset="0"/>
                        </a:rPr>
                        <a:t>Alaska</a:t>
                      </a:r>
                    </a:p>
                  </a:txBody>
                  <a:tcPr marL="91450" marR="91450"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600" b="1" i="0" u="none" strike="noStrike" cap="none" normalizeH="0" baseline="0">
                          <a:ln>
                            <a:noFill/>
                          </a:ln>
                          <a:solidFill>
                            <a:srgbClr val="FF6600"/>
                          </a:solidFill>
                          <a:effectLst>
                            <a:outerShdw blurRad="38100" dist="38100" dir="2700000" algn="tl">
                              <a:srgbClr val="000000"/>
                            </a:outerShdw>
                          </a:effectLst>
                          <a:latin typeface="Tahoma" pitchFamily="34" charset="0"/>
                        </a:rPr>
                        <a:t>Florida</a:t>
                      </a:r>
                    </a:p>
                  </a:txBody>
                  <a:tcPr marL="91450" marR="91450"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7419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l-GR" sz="1600" b="1" i="0" u="none" strike="noStrike" cap="none" normalizeH="0" baseline="0">
                          <a:ln>
                            <a:noFill/>
                          </a:ln>
                          <a:solidFill>
                            <a:srgbClr val="FF6600"/>
                          </a:solidFill>
                          <a:effectLst>
                            <a:outerShdw blurRad="38100" dist="38100" dir="2700000" algn="tl">
                              <a:srgbClr val="000000"/>
                            </a:outerShdw>
                          </a:effectLst>
                          <a:latin typeface="Tahoma" pitchFamily="34" charset="0"/>
                        </a:rPr>
                        <a:t>Αρ. θανάτων</a:t>
                      </a:r>
                      <a:endParaRPr kumimoji="0" lang="en-US" sz="1600" b="1" i="0" u="none" strike="noStrike" cap="none" normalizeH="0" baseline="0">
                        <a:ln>
                          <a:noFill/>
                        </a:ln>
                        <a:solidFill>
                          <a:srgbClr val="FF6600"/>
                        </a:solidFill>
                        <a:effectLst>
                          <a:outerShdw blurRad="38100" dist="38100" dir="2700000" algn="tl">
                            <a:srgbClr val="000000"/>
                          </a:outerShdw>
                        </a:effectLst>
                        <a:latin typeface="Tahoma" pitchFamily="34" charset="0"/>
                      </a:endParaRPr>
                    </a:p>
                  </a:txBody>
                  <a:tcPr marL="91450" marR="91450"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l-GR" sz="1600" b="1" i="0" u="none" strike="noStrike" cap="none" normalizeH="0" baseline="0">
                          <a:ln>
                            <a:noFill/>
                          </a:ln>
                          <a:solidFill>
                            <a:schemeClr val="tx1"/>
                          </a:solidFill>
                          <a:effectLst>
                            <a:outerShdw blurRad="38100" dist="38100" dir="2700000" algn="tl">
                              <a:srgbClr val="000000"/>
                            </a:outerShdw>
                          </a:effectLst>
                          <a:latin typeface="Tahoma" pitchFamily="34" charset="0"/>
                        </a:rPr>
                        <a:t>3180</a:t>
                      </a:r>
                      <a:endPar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50" marR="91450"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l-GR" sz="1600" b="1" i="0" u="none" strike="noStrike" cap="none" normalizeH="0" baseline="0">
                          <a:ln>
                            <a:noFill/>
                          </a:ln>
                          <a:solidFill>
                            <a:schemeClr val="tx1"/>
                          </a:solidFill>
                          <a:effectLst>
                            <a:outerShdw blurRad="38100" dist="38100" dir="2700000" algn="tl">
                              <a:srgbClr val="000000"/>
                            </a:outerShdw>
                          </a:effectLst>
                          <a:latin typeface="Tahoma" pitchFamily="34" charset="0"/>
                        </a:rPr>
                        <a:t>168657</a:t>
                      </a:r>
                      <a:endPar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50" marR="91450"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93022">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l-GR" sz="1600" b="1" i="0" u="none" strike="noStrike" cap="none" normalizeH="0" baseline="0">
                          <a:ln>
                            <a:noFill/>
                          </a:ln>
                          <a:solidFill>
                            <a:srgbClr val="FF6600"/>
                          </a:solidFill>
                          <a:effectLst>
                            <a:outerShdw blurRad="38100" dist="38100" dir="2700000" algn="tl">
                              <a:srgbClr val="000000"/>
                            </a:outerShdw>
                          </a:effectLst>
                          <a:latin typeface="Tahoma" pitchFamily="34" charset="0"/>
                        </a:rPr>
                        <a:t>Μέγεθος πληθυσμού</a:t>
                      </a:r>
                      <a:endParaRPr kumimoji="0" lang="en-US" sz="1600" b="1" i="0" u="none" strike="noStrike" cap="none" normalizeH="0" baseline="0">
                        <a:ln>
                          <a:noFill/>
                        </a:ln>
                        <a:solidFill>
                          <a:srgbClr val="FF6600"/>
                        </a:solidFill>
                        <a:effectLst>
                          <a:outerShdw blurRad="38100" dist="38100" dir="2700000" algn="tl">
                            <a:srgbClr val="000000"/>
                          </a:outerShdw>
                        </a:effectLst>
                        <a:latin typeface="Tahoma" pitchFamily="34" charset="0"/>
                      </a:endParaRPr>
                    </a:p>
                  </a:txBody>
                  <a:tcPr marL="91450" marR="91450"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l-GR" sz="1600" b="1" i="0" u="none" strike="noStrike" cap="none" normalizeH="0" baseline="0">
                          <a:ln>
                            <a:noFill/>
                          </a:ln>
                          <a:solidFill>
                            <a:schemeClr val="tx1"/>
                          </a:solidFill>
                          <a:effectLst>
                            <a:outerShdw blurRad="38100" dist="38100" dir="2700000" algn="tl">
                              <a:srgbClr val="000000"/>
                            </a:outerShdw>
                          </a:effectLst>
                          <a:latin typeface="Tahoma" pitchFamily="34" charset="0"/>
                        </a:rPr>
                        <a:t>648818</a:t>
                      </a:r>
                      <a:endPar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50" marR="91450"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l-GR" sz="1600" b="1" i="0" u="none" strike="noStrike" cap="none" normalizeH="0" baseline="0">
                          <a:ln>
                            <a:noFill/>
                          </a:ln>
                          <a:solidFill>
                            <a:schemeClr val="tx1"/>
                          </a:solidFill>
                          <a:effectLst>
                            <a:outerShdw blurRad="38100" dist="38100" dir="2700000" algn="tl">
                              <a:srgbClr val="000000"/>
                            </a:outerShdw>
                          </a:effectLst>
                          <a:latin typeface="Tahoma" pitchFamily="34" charset="0"/>
                        </a:rPr>
                        <a:t>17019068</a:t>
                      </a:r>
                      <a:endPar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50" marR="91450"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12991">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l-GR" sz="1600" b="1" i="0" u="none" strike="noStrike" cap="none" normalizeH="0" baseline="0">
                          <a:ln>
                            <a:noFill/>
                          </a:ln>
                          <a:solidFill>
                            <a:srgbClr val="FF6600"/>
                          </a:solidFill>
                          <a:effectLst>
                            <a:outerShdw blurRad="38100" dist="38100" dir="2700000" algn="tl">
                              <a:srgbClr val="000000"/>
                            </a:outerShdw>
                          </a:effectLst>
                          <a:latin typeface="Tahoma" pitchFamily="34" charset="0"/>
                        </a:rPr>
                        <a:t>Αδρός δείκτης θνησιμότητας / 100000 άτομα</a:t>
                      </a:r>
                      <a:endParaRPr kumimoji="0" lang="en-US" sz="1600" b="1" i="0" u="none" strike="noStrike" cap="none" normalizeH="0" baseline="0">
                        <a:ln>
                          <a:noFill/>
                        </a:ln>
                        <a:solidFill>
                          <a:srgbClr val="FF6600"/>
                        </a:solidFill>
                        <a:effectLst>
                          <a:outerShdw blurRad="38100" dist="38100" dir="2700000" algn="tl">
                            <a:srgbClr val="000000"/>
                          </a:outerShdw>
                        </a:effectLst>
                        <a:latin typeface="Tahoma" pitchFamily="34" charset="0"/>
                      </a:endParaRPr>
                    </a:p>
                  </a:txBody>
                  <a:tcPr marL="91450" marR="91450"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l-GR" sz="1600" b="1" i="0" u="none" strike="noStrike" cap="none" normalizeH="0" baseline="0">
                          <a:ln>
                            <a:noFill/>
                          </a:ln>
                          <a:solidFill>
                            <a:schemeClr val="tx1"/>
                          </a:solidFill>
                          <a:effectLst>
                            <a:outerShdw blurRad="38100" dist="38100" dir="2700000" algn="tl">
                              <a:srgbClr val="000000"/>
                            </a:outerShdw>
                          </a:effectLst>
                          <a:latin typeface="Tahoma" pitchFamily="34" charset="0"/>
                        </a:rPr>
                        <a:t>490.12</a:t>
                      </a:r>
                      <a:endPar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50" marR="91450"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l-GR" sz="1600" b="1" i="0" u="none" strike="noStrike" cap="none" normalizeH="0" baseline="0">
                          <a:ln>
                            <a:noFill/>
                          </a:ln>
                          <a:solidFill>
                            <a:schemeClr val="tx1"/>
                          </a:solidFill>
                          <a:effectLst>
                            <a:outerShdw blurRad="38100" dist="38100" dir="2700000" algn="tl">
                              <a:srgbClr val="000000"/>
                            </a:outerShdw>
                          </a:effectLst>
                          <a:latin typeface="Tahoma" pitchFamily="34" charset="0"/>
                        </a:rPr>
                        <a:t>990.99</a:t>
                      </a:r>
                    </a:p>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l-GR"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l-GR"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tx2"/>
                        </a:buClr>
                        <a:buSzTx/>
                        <a:buFontTx/>
                        <a:buNone/>
                        <a:tabLst/>
                      </a:pPr>
                      <a:endParaRPr kumimoji="0" lang="en-US" sz="16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50" marR="91450"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 name="Rectangle 30"/>
          <p:cNvSpPr>
            <a:spLocks noChangeArrowheads="1"/>
          </p:cNvSpPr>
          <p:nvPr/>
        </p:nvSpPr>
        <p:spPr bwMode="auto">
          <a:xfrm>
            <a:off x="233363" y="4037013"/>
            <a:ext cx="8229600" cy="609600"/>
          </a:xfrm>
          <a:prstGeom prst="rect">
            <a:avLst/>
          </a:prstGeom>
          <a:noFill/>
          <a:ln w="9525">
            <a:noFill/>
            <a:miter lim="800000"/>
            <a:headEnd/>
            <a:tailEnd/>
          </a:ln>
          <a:effectLst/>
        </p:spPr>
        <p:txBody>
          <a:bodyPr anchor="ctr"/>
          <a:lstStyle/>
          <a:p>
            <a:pPr algn="ctr">
              <a:defRPr/>
            </a:pPr>
            <a:endParaRPr lang="en-US">
              <a:effectLst>
                <a:outerShdw blurRad="38100" dist="38100" dir="2700000" algn="tl">
                  <a:srgbClr val="000000"/>
                </a:outerShdw>
              </a:effectLst>
              <a:latin typeface="+mj-lt"/>
            </a:endParaRPr>
          </a:p>
        </p:txBody>
      </p:sp>
      <p:sp>
        <p:nvSpPr>
          <p:cNvPr id="8" name="TextBox 7"/>
          <p:cNvSpPr txBox="1"/>
          <p:nvPr/>
        </p:nvSpPr>
        <p:spPr>
          <a:xfrm>
            <a:off x="152400" y="4953000"/>
            <a:ext cx="8551863" cy="369888"/>
          </a:xfrm>
          <a:prstGeom prst="rect">
            <a:avLst/>
          </a:prstGeom>
          <a:noFill/>
          <a:ln w="19050">
            <a:solidFill>
              <a:schemeClr val="tx1"/>
            </a:solidFill>
          </a:ln>
        </p:spPr>
        <p:txBody>
          <a:bodyPr wrap="none">
            <a:spAutoFit/>
          </a:bodyPr>
          <a:lstStyle/>
          <a:p>
            <a:pPr>
              <a:defRPr/>
            </a:pPr>
            <a:r>
              <a:rPr lang="en-US" dirty="0" err="1">
                <a:effectLst>
                  <a:outerShdw blurRad="38100" dist="38100" dir="2700000" algn="tl">
                    <a:srgbClr val="000000">
                      <a:alpha val="43137"/>
                    </a:srgbClr>
                  </a:outerShdw>
                </a:effectLst>
                <a:latin typeface="+mn-lt"/>
              </a:rPr>
              <a:t>RDe</a:t>
            </a:r>
            <a:r>
              <a:rPr lang="en-US" dirty="0">
                <a:effectLst>
                  <a:outerShdw blurRad="38100" dist="38100" dir="2700000" algn="tl">
                    <a:srgbClr val="000000">
                      <a:alpha val="43137"/>
                    </a:srgbClr>
                  </a:outerShdw>
                </a:effectLst>
                <a:latin typeface="+mn-lt"/>
              </a:rPr>
              <a:t>= CI(Florida) – CI(Alaska) = (990.99 – 490.12)/100000 = 500,87 / 100000</a:t>
            </a:r>
            <a:endParaRPr lang="el-GR" dirty="0">
              <a:effectLst>
                <a:outerShdw blurRad="38100" dist="38100" dir="2700000" algn="tl">
                  <a:srgbClr val="000000">
                    <a:alpha val="43137"/>
                  </a:srgbClr>
                </a:outerShdw>
              </a:effectLst>
              <a:latin typeface="+mn-lt"/>
            </a:endParaRPr>
          </a:p>
        </p:txBody>
      </p:sp>
      <p:sp>
        <p:nvSpPr>
          <p:cNvPr id="10" name="TextBox 9"/>
          <p:cNvSpPr txBox="1"/>
          <p:nvPr/>
        </p:nvSpPr>
        <p:spPr>
          <a:xfrm>
            <a:off x="162295" y="6251369"/>
            <a:ext cx="8353569" cy="369332"/>
          </a:xfrm>
          <a:prstGeom prst="rect">
            <a:avLst/>
          </a:prstGeom>
          <a:noFill/>
          <a:ln w="19050">
            <a:solidFill>
              <a:schemeClr val="tx1"/>
            </a:solidFill>
          </a:ln>
        </p:spPr>
        <p:txBody>
          <a:bodyPr wrap="none">
            <a:spAutoFit/>
          </a:bodyPr>
          <a:lstStyle/>
          <a:p>
            <a:pPr>
              <a:defRPr/>
            </a:pPr>
            <a:r>
              <a:rPr lang="el-GR">
                <a:solidFill>
                  <a:srgbClr val="FF6600"/>
                </a:solidFill>
                <a:effectLst>
                  <a:outerShdw blurRad="38100" dist="38100" dir="2700000" algn="tl">
                    <a:srgbClr val="000000">
                      <a:alpha val="43137"/>
                    </a:srgbClr>
                  </a:outerShdw>
                </a:effectLst>
                <a:latin typeface="+mn-lt"/>
              </a:rPr>
              <a:t>Είναι «δίκαιη» η σύγκριση</a:t>
            </a:r>
            <a:r>
              <a:rPr lang="en-US">
                <a:solidFill>
                  <a:srgbClr val="FF6600"/>
                </a:solidFill>
                <a:effectLst>
                  <a:outerShdw blurRad="38100" dist="38100" dir="2700000" algn="tl">
                    <a:srgbClr val="000000">
                      <a:alpha val="43137"/>
                    </a:srgbClr>
                  </a:outerShdw>
                </a:effectLst>
                <a:latin typeface="+mn-lt"/>
              </a:rPr>
              <a:t> </a:t>
            </a:r>
            <a:r>
              <a:rPr lang="el-GR">
                <a:solidFill>
                  <a:srgbClr val="FF6600"/>
                </a:solidFill>
                <a:effectLst>
                  <a:outerShdw blurRad="38100" dist="38100" dir="2700000" algn="tl">
                    <a:srgbClr val="000000">
                      <a:alpha val="43137"/>
                    </a:srgbClr>
                  </a:outerShdw>
                </a:effectLst>
                <a:latin typeface="+mn-lt"/>
              </a:rPr>
              <a:t>με βάση το </a:t>
            </a:r>
            <a:r>
              <a:rPr lang="el-GR" err="1">
                <a:solidFill>
                  <a:srgbClr val="FF6600"/>
                </a:solidFill>
                <a:effectLst>
                  <a:outerShdw blurRad="38100" dist="38100" dir="2700000" algn="tl">
                    <a:srgbClr val="000000">
                      <a:alpha val="43137"/>
                    </a:srgbClr>
                  </a:outerShdw>
                </a:effectLst>
                <a:latin typeface="+mn-lt"/>
              </a:rPr>
              <a:t>τοπολογικό</a:t>
            </a:r>
            <a:r>
              <a:rPr lang="el-GR">
                <a:solidFill>
                  <a:srgbClr val="FF6600"/>
                </a:solidFill>
                <a:effectLst>
                  <a:outerShdw blurRad="38100" dist="38100" dir="2700000" algn="tl">
                    <a:srgbClr val="000000">
                      <a:alpha val="43137"/>
                    </a:srgbClr>
                  </a:outerShdw>
                </a:effectLst>
                <a:latin typeface="+mn-lt"/>
              </a:rPr>
              <a:t> κριτήριο</a:t>
            </a:r>
            <a:r>
              <a:rPr lang="en-US">
                <a:solidFill>
                  <a:srgbClr val="FF6600"/>
                </a:solidFill>
                <a:effectLst>
                  <a:outerShdw blurRad="38100" dist="38100" dir="2700000" algn="tl">
                    <a:srgbClr val="000000">
                      <a:alpha val="43137"/>
                    </a:srgbClr>
                  </a:outerShdw>
                </a:effectLst>
                <a:latin typeface="+mn-lt"/>
              </a:rPr>
              <a:t>;</a:t>
            </a:r>
            <a:r>
              <a:rPr lang="el-GR">
                <a:solidFill>
                  <a:srgbClr val="FF6600"/>
                </a:solidFill>
                <a:effectLst>
                  <a:outerShdw blurRad="38100" dist="38100" dir="2700000" algn="tl">
                    <a:srgbClr val="000000">
                      <a:alpha val="43137"/>
                    </a:srgbClr>
                  </a:outerShdw>
                </a:effectLst>
                <a:latin typeface="+mn-lt"/>
              </a:rPr>
              <a:t>  «Φταίει» η </a:t>
            </a:r>
            <a:r>
              <a:rPr lang="en-US">
                <a:solidFill>
                  <a:srgbClr val="FF6600"/>
                </a:solidFill>
                <a:effectLst>
                  <a:outerShdw blurRad="38100" dist="38100" dir="2700000" algn="tl">
                    <a:srgbClr val="000000">
                      <a:alpha val="43137"/>
                    </a:srgbClr>
                  </a:outerShdw>
                </a:effectLst>
                <a:latin typeface="+mn-lt"/>
              </a:rPr>
              <a:t>Florida?</a:t>
            </a:r>
            <a:endParaRPr lang="el-GR">
              <a:solidFill>
                <a:srgbClr val="FF6600"/>
              </a:solidFill>
              <a:effectLst>
                <a:outerShdw blurRad="38100" dist="38100" dir="2700000" algn="tl">
                  <a:srgbClr val="000000">
                    <a:alpha val="43137"/>
                  </a:srgbClr>
                </a:outerShdw>
              </a:effectLst>
              <a:latin typeface="+mn-lt"/>
            </a:endParaRPr>
          </a:p>
        </p:txBody>
      </p:sp>
      <p:sp>
        <p:nvSpPr>
          <p:cNvPr id="9" name="TextBox 8"/>
          <p:cNvSpPr txBox="1"/>
          <p:nvPr/>
        </p:nvSpPr>
        <p:spPr>
          <a:xfrm>
            <a:off x="152399" y="5485420"/>
            <a:ext cx="8024954" cy="369332"/>
          </a:xfrm>
          <a:prstGeom prst="rect">
            <a:avLst/>
          </a:prstGeom>
          <a:noFill/>
          <a:ln w="19050">
            <a:solidFill>
              <a:schemeClr val="tx1"/>
            </a:solidFill>
          </a:ln>
        </p:spPr>
        <p:txBody>
          <a:bodyPr wrap="none">
            <a:spAutoFit/>
          </a:bodyPr>
          <a:lstStyle/>
          <a:p>
            <a:pPr>
              <a:defRPr/>
            </a:pPr>
            <a:r>
              <a:rPr lang="en-US">
                <a:effectLst>
                  <a:outerShdw blurRad="38100" dist="38100" dir="2700000" algn="tl">
                    <a:srgbClr val="000000">
                      <a:alpha val="43137"/>
                    </a:srgbClr>
                  </a:outerShdw>
                </a:effectLst>
                <a:latin typeface="+mn-lt"/>
              </a:rPr>
              <a:t>RR= CI(Florida) / CI(Alaska) = (990.99 /100000)/(490.12/100000)= 2.02</a:t>
            </a:r>
            <a:endParaRPr lang="el-GR">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734483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37233152"/>
              </p:ext>
            </p:extLst>
          </p:nvPr>
        </p:nvGraphicFramePr>
        <p:xfrm>
          <a:off x="539750" y="1268413"/>
          <a:ext cx="3073400" cy="952500"/>
        </p:xfrm>
        <a:graphic>
          <a:graphicData uri="http://schemas.openxmlformats.org/drawingml/2006/table">
            <a:tbl>
              <a:tblPr/>
              <a:tblGrid>
                <a:gridCol w="1246487">
                  <a:extLst>
                    <a:ext uri="{9D8B030D-6E8A-4147-A177-3AD203B41FA5}">
                      <a16:colId xmlns:a16="http://schemas.microsoft.com/office/drawing/2014/main" val="20000"/>
                    </a:ext>
                  </a:extLst>
                </a:gridCol>
                <a:gridCol w="608971">
                  <a:extLst>
                    <a:ext uri="{9D8B030D-6E8A-4147-A177-3AD203B41FA5}">
                      <a16:colId xmlns:a16="http://schemas.microsoft.com/office/drawing/2014/main" val="20001"/>
                    </a:ext>
                  </a:extLst>
                </a:gridCol>
                <a:gridCol w="608971">
                  <a:extLst>
                    <a:ext uri="{9D8B030D-6E8A-4147-A177-3AD203B41FA5}">
                      <a16:colId xmlns:a16="http://schemas.microsoft.com/office/drawing/2014/main" val="20002"/>
                    </a:ext>
                  </a:extLst>
                </a:gridCol>
                <a:gridCol w="608971">
                  <a:extLst>
                    <a:ext uri="{9D8B030D-6E8A-4147-A177-3AD203B41FA5}">
                      <a16:colId xmlns:a16="http://schemas.microsoft.com/office/drawing/2014/main" val="20003"/>
                    </a:ext>
                  </a:extLst>
                </a:gridCol>
              </a:tblGrid>
              <a:tr h="190500">
                <a:tc>
                  <a:txBody>
                    <a:bodyPr/>
                    <a:lstStyle/>
                    <a:p>
                      <a:pPr algn="l" fontAlgn="b"/>
                      <a:endParaRPr lang="el-GR" sz="11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l-GR" sz="11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el-GR" sz="1100" b="0" i="0" u="none" strike="noStrike" dirty="0">
                          <a:solidFill>
                            <a:srgbClr val="000000"/>
                          </a:solidFill>
                          <a:latin typeface="Calibri"/>
                        </a:rPr>
                        <a:t>&lt;50</a:t>
                      </a:r>
                    </a:p>
                  </a:txBody>
                  <a:tcPr marL="0" marR="0" marT="0" marB="0" anchor="b">
                    <a:lnL>
                      <a:noFill/>
                    </a:lnL>
                    <a:lnR>
                      <a:noFill/>
                    </a:lnR>
                    <a:lnT>
                      <a:noFill/>
                    </a:lnT>
                    <a:lnB>
                      <a:noFill/>
                    </a:lnB>
                  </a:tcPr>
                </a:tc>
                <a:tc>
                  <a:txBody>
                    <a:bodyPr/>
                    <a:lstStyle/>
                    <a:p>
                      <a:pPr algn="l" fontAlgn="b"/>
                      <a:endParaRPr lang="el-GR" sz="1100" b="0" i="0" u="none" strike="noStrike">
                        <a:solidFill>
                          <a:srgbClr val="000000"/>
                        </a:solidFill>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endParaRPr lang="el-GR"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CVD</a:t>
                      </a: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No CVD</a:t>
                      </a: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Total</a:t>
                      </a:r>
                    </a:p>
                  </a:txBody>
                  <a:tcPr marL="0" marR="0" marT="0" marB="0" anchor="b">
                    <a:lnL>
                      <a:noFill/>
                    </a:lnL>
                    <a:lnR>
                      <a:noFill/>
                    </a:lnR>
                    <a:lnT>
                      <a:noFill/>
                    </a:lnT>
                    <a:lnB>
                      <a:noFill/>
                    </a:lnB>
                  </a:tcPr>
                </a:tc>
                <a:extLst>
                  <a:ext uri="{0D108BD9-81ED-4DB2-BD59-A6C34878D82A}">
                    <a16:rowId xmlns:a16="http://schemas.microsoft.com/office/drawing/2014/main" val="10001"/>
                  </a:ext>
                </a:extLst>
              </a:tr>
              <a:tr h="190500">
                <a:tc>
                  <a:txBody>
                    <a:bodyPr/>
                    <a:lstStyle/>
                    <a:p>
                      <a:pPr algn="l" fontAlgn="b"/>
                      <a:r>
                        <a:rPr lang="en-US" sz="1100" b="0" i="0" u="none" strike="noStrike">
                          <a:solidFill>
                            <a:srgbClr val="000000"/>
                          </a:solidFill>
                          <a:latin typeface="Calibri"/>
                        </a:rPr>
                        <a:t>Obese</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10</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90</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100</a:t>
                      </a:r>
                    </a:p>
                  </a:txBody>
                  <a:tcPr marL="0" marR="0" marT="0" marB="0" anchor="b">
                    <a:lnL>
                      <a:noFill/>
                    </a:lnL>
                    <a:lnR>
                      <a:noFill/>
                    </a:lnR>
                    <a:lnT>
                      <a:noFill/>
                    </a:lnT>
                    <a:lnB>
                      <a:noFill/>
                    </a:lnB>
                  </a:tcPr>
                </a:tc>
                <a:extLst>
                  <a:ext uri="{0D108BD9-81ED-4DB2-BD59-A6C34878D82A}">
                    <a16:rowId xmlns:a16="http://schemas.microsoft.com/office/drawing/2014/main" val="10002"/>
                  </a:ext>
                </a:extLst>
              </a:tr>
              <a:tr h="190500">
                <a:tc>
                  <a:txBody>
                    <a:bodyPr/>
                    <a:lstStyle/>
                    <a:p>
                      <a:pPr algn="l" fontAlgn="b"/>
                      <a:r>
                        <a:rPr lang="en-US" sz="1100" b="0" i="0" u="none" strike="noStrike">
                          <a:solidFill>
                            <a:srgbClr val="000000"/>
                          </a:solidFill>
                          <a:latin typeface="Calibri"/>
                        </a:rPr>
                        <a:t>Not Obese</a:t>
                      </a:r>
                    </a:p>
                  </a:txBody>
                  <a:tcPr marL="0" marR="0" marT="0" marB="0" anchor="b">
                    <a:lnL>
                      <a:noFill/>
                    </a:lnL>
                    <a:lnR>
                      <a:noFill/>
                    </a:lnR>
                    <a:lnT>
                      <a:noFill/>
                    </a:lnT>
                    <a:lnB>
                      <a:noFill/>
                    </a:lnB>
                  </a:tcPr>
                </a:tc>
                <a:tc>
                  <a:txBody>
                    <a:bodyPr/>
                    <a:lstStyle/>
                    <a:p>
                      <a:pPr algn="ctr" fontAlgn="b"/>
                      <a:r>
                        <a:rPr lang="el-GR" sz="1100" b="0" i="0" u="none" strike="noStrike">
                          <a:solidFill>
                            <a:srgbClr val="000000"/>
                          </a:solidFill>
                          <a:latin typeface="Calibri"/>
                        </a:rPr>
                        <a:t>35</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465</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500</a:t>
                      </a:r>
                    </a:p>
                  </a:txBody>
                  <a:tcPr marL="0" marR="0" marT="0" marB="0" anchor="b">
                    <a:lnL>
                      <a:noFill/>
                    </a:lnL>
                    <a:lnR>
                      <a:noFill/>
                    </a:lnR>
                    <a:lnT>
                      <a:noFill/>
                    </a:lnT>
                    <a:lnB>
                      <a:noFill/>
                    </a:lnB>
                  </a:tcPr>
                </a:tc>
                <a:extLst>
                  <a:ext uri="{0D108BD9-81ED-4DB2-BD59-A6C34878D82A}">
                    <a16:rowId xmlns:a16="http://schemas.microsoft.com/office/drawing/2014/main" val="10003"/>
                  </a:ext>
                </a:extLst>
              </a:tr>
              <a:tr h="190500">
                <a:tc>
                  <a:txBody>
                    <a:bodyPr/>
                    <a:lstStyle/>
                    <a:p>
                      <a:pPr algn="l" fontAlgn="b"/>
                      <a:r>
                        <a:rPr lang="en-US" sz="1100" b="0" i="0" u="none" strike="noStrike">
                          <a:solidFill>
                            <a:srgbClr val="000000"/>
                          </a:solidFill>
                          <a:latin typeface="Calibri"/>
                        </a:rPr>
                        <a:t>Total</a:t>
                      </a:r>
                    </a:p>
                  </a:txBody>
                  <a:tcPr marL="0" marR="0" marT="0" marB="0" anchor="b">
                    <a:lnL>
                      <a:noFill/>
                    </a:lnL>
                    <a:lnR>
                      <a:noFill/>
                    </a:lnR>
                    <a:lnT>
                      <a:noFill/>
                    </a:lnT>
                    <a:lnB>
                      <a:noFill/>
                    </a:lnB>
                  </a:tcPr>
                </a:tc>
                <a:tc>
                  <a:txBody>
                    <a:bodyPr/>
                    <a:lstStyle/>
                    <a:p>
                      <a:pPr algn="ctr" fontAlgn="b"/>
                      <a:r>
                        <a:rPr lang="el-GR" sz="1100" b="0" i="0" u="none" strike="noStrike">
                          <a:solidFill>
                            <a:srgbClr val="000000"/>
                          </a:solidFill>
                          <a:latin typeface="Calibri"/>
                        </a:rPr>
                        <a:t>45</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555</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600</a:t>
                      </a:r>
                    </a:p>
                  </a:txBody>
                  <a:tcPr marL="0" marR="0" marT="0" marB="0" anchor="b">
                    <a:lnL>
                      <a:noFill/>
                    </a:lnL>
                    <a:lnR>
                      <a:noFill/>
                    </a:lnR>
                    <a:lnT>
                      <a:noFill/>
                    </a:lnT>
                    <a:lnB>
                      <a:noFill/>
                    </a:lnB>
                  </a:tcPr>
                </a:tc>
                <a:extLst>
                  <a:ext uri="{0D108BD9-81ED-4DB2-BD59-A6C34878D82A}">
                    <a16:rowId xmlns:a16="http://schemas.microsoft.com/office/drawing/2014/main" val="10004"/>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45419453"/>
              </p:ext>
            </p:extLst>
          </p:nvPr>
        </p:nvGraphicFramePr>
        <p:xfrm>
          <a:off x="5219700" y="1341438"/>
          <a:ext cx="2527300" cy="952500"/>
        </p:xfrm>
        <a:graphic>
          <a:graphicData uri="http://schemas.openxmlformats.org/drawingml/2006/table">
            <a:tbl>
              <a:tblPr/>
              <a:tblGrid>
                <a:gridCol w="6985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36488">
                  <a:extLst>
                    <a:ext uri="{9D8B030D-6E8A-4147-A177-3AD203B41FA5}">
                      <a16:colId xmlns:a16="http://schemas.microsoft.com/office/drawing/2014/main" val="20002"/>
                    </a:ext>
                  </a:extLst>
                </a:gridCol>
                <a:gridCol w="582712">
                  <a:extLst>
                    <a:ext uri="{9D8B030D-6E8A-4147-A177-3AD203B41FA5}">
                      <a16:colId xmlns:a16="http://schemas.microsoft.com/office/drawing/2014/main" val="20003"/>
                    </a:ext>
                  </a:extLst>
                </a:gridCol>
              </a:tblGrid>
              <a:tr h="190500">
                <a:tc>
                  <a:txBody>
                    <a:bodyPr/>
                    <a:lstStyle/>
                    <a:p>
                      <a:pPr algn="l" fontAlgn="b"/>
                      <a:endParaRPr lang="el-GR" sz="11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l-GR"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l-GR" sz="1100" b="0" i="0" u="none" strike="noStrike">
                          <a:solidFill>
                            <a:srgbClr val="000000"/>
                          </a:solidFill>
                          <a:latin typeface="Calibri"/>
                        </a:rPr>
                        <a:t>&gt;50</a:t>
                      </a:r>
                    </a:p>
                  </a:txBody>
                  <a:tcPr marL="0" marR="0" marT="0" marB="0" anchor="b">
                    <a:lnL>
                      <a:noFill/>
                    </a:lnL>
                    <a:lnR>
                      <a:noFill/>
                    </a:lnR>
                    <a:lnT>
                      <a:noFill/>
                    </a:lnT>
                    <a:lnB>
                      <a:noFill/>
                    </a:lnB>
                  </a:tcPr>
                </a:tc>
                <a:tc>
                  <a:txBody>
                    <a:bodyPr/>
                    <a:lstStyle/>
                    <a:p>
                      <a:pPr algn="l" fontAlgn="b"/>
                      <a:endParaRPr lang="el-GR" sz="1100" b="0" i="0" u="none" strike="noStrike">
                        <a:solidFill>
                          <a:srgbClr val="000000"/>
                        </a:solidFill>
                        <a:latin typeface="Calibri"/>
                      </a:endParaRPr>
                    </a:p>
                  </a:txBody>
                  <a:tcPr marL="0" marR="0" marT="0" marB="0" anchor="b">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endParaRPr lang="el-GR" sz="11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CVD</a:t>
                      </a: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No CVD</a:t>
                      </a:r>
                    </a:p>
                  </a:txBody>
                  <a:tcPr marL="0" marR="0" marT="0" marB="0" anchor="b">
                    <a:lnL>
                      <a:noFill/>
                    </a:lnL>
                    <a:lnR>
                      <a:noFill/>
                    </a:lnR>
                    <a:lnT>
                      <a:noFill/>
                    </a:lnT>
                    <a:lnB>
                      <a:noFill/>
                    </a:lnB>
                  </a:tcPr>
                </a:tc>
                <a:tc>
                  <a:txBody>
                    <a:bodyPr/>
                    <a:lstStyle/>
                    <a:p>
                      <a:pPr algn="ctr" fontAlgn="b"/>
                      <a:r>
                        <a:rPr lang="en-US" sz="1100" b="0" i="0" u="none" strike="noStrike" dirty="0">
                          <a:solidFill>
                            <a:srgbClr val="000000"/>
                          </a:solidFill>
                          <a:latin typeface="Calibri"/>
                        </a:rPr>
                        <a:t>Total</a:t>
                      </a:r>
                    </a:p>
                  </a:txBody>
                  <a:tcPr marL="0" marR="0" marT="0" marB="0" anchor="b">
                    <a:lnL>
                      <a:noFill/>
                    </a:lnL>
                    <a:lnR>
                      <a:noFill/>
                    </a:lnR>
                    <a:lnT>
                      <a:noFill/>
                    </a:lnT>
                    <a:lnB>
                      <a:noFill/>
                    </a:lnB>
                  </a:tcPr>
                </a:tc>
                <a:extLst>
                  <a:ext uri="{0D108BD9-81ED-4DB2-BD59-A6C34878D82A}">
                    <a16:rowId xmlns:a16="http://schemas.microsoft.com/office/drawing/2014/main" val="10001"/>
                  </a:ext>
                </a:extLst>
              </a:tr>
              <a:tr h="190500">
                <a:tc>
                  <a:txBody>
                    <a:bodyPr/>
                    <a:lstStyle/>
                    <a:p>
                      <a:pPr algn="l" fontAlgn="b"/>
                      <a:r>
                        <a:rPr lang="en-US" sz="1100" b="0" i="0" u="none" strike="noStrike">
                          <a:solidFill>
                            <a:srgbClr val="000000"/>
                          </a:solidFill>
                          <a:latin typeface="Calibri"/>
                        </a:rPr>
                        <a:t>Obese</a:t>
                      </a:r>
                    </a:p>
                  </a:txBody>
                  <a:tcPr marL="0" marR="0" marT="0" marB="0" anchor="b">
                    <a:lnL>
                      <a:noFill/>
                    </a:lnL>
                    <a:lnR>
                      <a:noFill/>
                    </a:lnR>
                    <a:lnT>
                      <a:noFill/>
                    </a:lnT>
                    <a:lnB>
                      <a:noFill/>
                    </a:lnB>
                  </a:tcPr>
                </a:tc>
                <a:tc>
                  <a:txBody>
                    <a:bodyPr/>
                    <a:lstStyle/>
                    <a:p>
                      <a:pPr algn="ctr" fontAlgn="b"/>
                      <a:r>
                        <a:rPr lang="el-GR" sz="1100" b="0" i="0" u="none" strike="noStrike">
                          <a:solidFill>
                            <a:srgbClr val="000000"/>
                          </a:solidFill>
                          <a:latin typeface="Calibri"/>
                        </a:rPr>
                        <a:t>36</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164</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200</a:t>
                      </a:r>
                    </a:p>
                  </a:txBody>
                  <a:tcPr marL="0" marR="0" marT="0" marB="0" anchor="b">
                    <a:lnL>
                      <a:noFill/>
                    </a:lnL>
                    <a:lnR>
                      <a:noFill/>
                    </a:lnR>
                    <a:lnT>
                      <a:noFill/>
                    </a:lnT>
                    <a:lnB>
                      <a:noFill/>
                    </a:lnB>
                  </a:tcPr>
                </a:tc>
                <a:extLst>
                  <a:ext uri="{0D108BD9-81ED-4DB2-BD59-A6C34878D82A}">
                    <a16:rowId xmlns:a16="http://schemas.microsoft.com/office/drawing/2014/main" val="10002"/>
                  </a:ext>
                </a:extLst>
              </a:tr>
              <a:tr h="190500">
                <a:tc>
                  <a:txBody>
                    <a:bodyPr/>
                    <a:lstStyle/>
                    <a:p>
                      <a:pPr algn="l" fontAlgn="b"/>
                      <a:r>
                        <a:rPr lang="en-US" sz="1100" b="0" i="0" u="none" strike="noStrike">
                          <a:solidFill>
                            <a:srgbClr val="000000"/>
                          </a:solidFill>
                          <a:latin typeface="Calibri"/>
                        </a:rPr>
                        <a:t>Not Obese</a:t>
                      </a:r>
                    </a:p>
                  </a:txBody>
                  <a:tcPr marL="0" marR="0" marT="0" marB="0" anchor="b">
                    <a:lnL>
                      <a:noFill/>
                    </a:lnL>
                    <a:lnR>
                      <a:noFill/>
                    </a:lnR>
                    <a:lnT>
                      <a:noFill/>
                    </a:lnT>
                    <a:lnB>
                      <a:noFill/>
                    </a:lnB>
                  </a:tcPr>
                </a:tc>
                <a:tc>
                  <a:txBody>
                    <a:bodyPr/>
                    <a:lstStyle/>
                    <a:p>
                      <a:pPr algn="ctr" fontAlgn="b"/>
                      <a:r>
                        <a:rPr lang="el-GR" sz="1100" b="0" i="0" u="none" strike="noStrike">
                          <a:solidFill>
                            <a:srgbClr val="000000"/>
                          </a:solidFill>
                          <a:latin typeface="Calibri"/>
                        </a:rPr>
                        <a:t>25</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175</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200</a:t>
                      </a:r>
                    </a:p>
                  </a:txBody>
                  <a:tcPr marL="0" marR="0" marT="0" marB="0" anchor="b">
                    <a:lnL>
                      <a:noFill/>
                    </a:lnL>
                    <a:lnR>
                      <a:noFill/>
                    </a:lnR>
                    <a:lnT>
                      <a:noFill/>
                    </a:lnT>
                    <a:lnB>
                      <a:noFill/>
                    </a:lnB>
                  </a:tcPr>
                </a:tc>
                <a:extLst>
                  <a:ext uri="{0D108BD9-81ED-4DB2-BD59-A6C34878D82A}">
                    <a16:rowId xmlns:a16="http://schemas.microsoft.com/office/drawing/2014/main" val="10003"/>
                  </a:ext>
                </a:extLst>
              </a:tr>
              <a:tr h="190500">
                <a:tc>
                  <a:txBody>
                    <a:bodyPr/>
                    <a:lstStyle/>
                    <a:p>
                      <a:pPr algn="l" fontAlgn="b"/>
                      <a:r>
                        <a:rPr lang="en-US" sz="1100" b="0" i="0" u="none" strike="noStrike">
                          <a:solidFill>
                            <a:srgbClr val="000000"/>
                          </a:solidFill>
                          <a:latin typeface="Calibri"/>
                        </a:rPr>
                        <a:t>Total</a:t>
                      </a:r>
                    </a:p>
                  </a:txBody>
                  <a:tcPr marL="0" marR="0" marT="0" marB="0" anchor="b">
                    <a:lnL>
                      <a:noFill/>
                    </a:lnL>
                    <a:lnR>
                      <a:noFill/>
                    </a:lnR>
                    <a:lnT>
                      <a:noFill/>
                    </a:lnT>
                    <a:lnB>
                      <a:noFill/>
                    </a:lnB>
                  </a:tcPr>
                </a:tc>
                <a:tc>
                  <a:txBody>
                    <a:bodyPr/>
                    <a:lstStyle/>
                    <a:p>
                      <a:pPr algn="ctr" fontAlgn="b"/>
                      <a:r>
                        <a:rPr lang="el-GR" sz="1100" b="0" i="0" u="none" strike="noStrike">
                          <a:solidFill>
                            <a:srgbClr val="000000"/>
                          </a:solidFill>
                          <a:latin typeface="Calibri"/>
                        </a:rPr>
                        <a:t>61</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339</a:t>
                      </a:r>
                    </a:p>
                  </a:txBody>
                  <a:tcPr marL="0" marR="0" marT="0" marB="0" anchor="b">
                    <a:lnL>
                      <a:noFill/>
                    </a:lnL>
                    <a:lnR>
                      <a:noFill/>
                    </a:lnR>
                    <a:lnT>
                      <a:noFill/>
                    </a:lnT>
                    <a:lnB>
                      <a:noFill/>
                    </a:lnB>
                  </a:tcPr>
                </a:tc>
                <a:tc>
                  <a:txBody>
                    <a:bodyPr/>
                    <a:lstStyle/>
                    <a:p>
                      <a:pPr algn="ctr" fontAlgn="b"/>
                      <a:r>
                        <a:rPr lang="el-GR" sz="1100" b="0" i="0" u="none" strike="noStrike" dirty="0">
                          <a:solidFill>
                            <a:srgbClr val="000000"/>
                          </a:solidFill>
                          <a:latin typeface="Calibri"/>
                        </a:rPr>
                        <a:t>400</a:t>
                      </a:r>
                    </a:p>
                  </a:txBody>
                  <a:tcPr marL="0" marR="0" marT="0" marB="0" anchor="b">
                    <a:lnL>
                      <a:noFill/>
                    </a:lnL>
                    <a:lnR>
                      <a:noFill/>
                    </a:lnR>
                    <a:lnT>
                      <a:noFill/>
                    </a:lnT>
                    <a:lnB>
                      <a:noFill/>
                    </a:lnB>
                  </a:tcPr>
                </a:tc>
                <a:extLst>
                  <a:ext uri="{0D108BD9-81ED-4DB2-BD59-A6C34878D82A}">
                    <a16:rowId xmlns:a16="http://schemas.microsoft.com/office/drawing/2014/main" val="10004"/>
                  </a:ext>
                </a:extLst>
              </a:tr>
            </a:tbl>
          </a:graphicData>
        </a:graphic>
      </p:graphicFrame>
      <p:sp>
        <p:nvSpPr>
          <p:cNvPr id="15404" name="Rectangle 3"/>
          <p:cNvSpPr>
            <a:spLocks noChangeArrowheads="1"/>
          </p:cNvSpPr>
          <p:nvPr/>
        </p:nvSpPr>
        <p:spPr bwMode="auto">
          <a:xfrm>
            <a:off x="323850" y="2924175"/>
            <a:ext cx="3647152" cy="646331"/>
          </a:xfrm>
          <a:prstGeom prst="rect">
            <a:avLst/>
          </a:prstGeom>
          <a:noFill/>
          <a:ln w="9525">
            <a:noFill/>
            <a:miter lim="800000"/>
            <a:headEnd/>
            <a:tailEnd/>
          </a:ln>
        </p:spPr>
        <p:txBody>
          <a:bodyPr wrap="none">
            <a:spAutoFit/>
          </a:bodyPr>
          <a:lstStyle/>
          <a:p>
            <a:r>
              <a:rPr lang="en-US" dirty="0"/>
              <a:t>&lt;50 years old:</a:t>
            </a:r>
          </a:p>
          <a:p>
            <a:r>
              <a:rPr lang="en-US" dirty="0"/>
              <a:t>Risk ratio=(</a:t>
            </a:r>
            <a:r>
              <a:rPr lang="en-US" dirty="0" smtClean="0"/>
              <a:t>10/100</a:t>
            </a:r>
            <a:r>
              <a:rPr lang="en-US" dirty="0"/>
              <a:t>)/(</a:t>
            </a:r>
            <a:r>
              <a:rPr lang="en-US" dirty="0" smtClean="0"/>
              <a:t>35/500)=</a:t>
            </a:r>
            <a:r>
              <a:rPr lang="en-US" dirty="0"/>
              <a:t>1.43</a:t>
            </a:r>
            <a:endParaRPr lang="el-GR" dirty="0"/>
          </a:p>
        </p:txBody>
      </p:sp>
      <p:sp>
        <p:nvSpPr>
          <p:cNvPr id="15405" name="Rectangle 4"/>
          <p:cNvSpPr>
            <a:spLocks noChangeArrowheads="1"/>
          </p:cNvSpPr>
          <p:nvPr/>
        </p:nvSpPr>
        <p:spPr bwMode="auto">
          <a:xfrm>
            <a:off x="5003800" y="3068638"/>
            <a:ext cx="3648075" cy="646112"/>
          </a:xfrm>
          <a:prstGeom prst="rect">
            <a:avLst/>
          </a:prstGeom>
          <a:noFill/>
          <a:ln w="9525">
            <a:noFill/>
            <a:miter lim="800000"/>
            <a:headEnd/>
            <a:tailEnd/>
          </a:ln>
        </p:spPr>
        <p:txBody>
          <a:bodyPr wrap="none">
            <a:spAutoFit/>
          </a:bodyPr>
          <a:lstStyle/>
          <a:p>
            <a:r>
              <a:rPr lang="en-US"/>
              <a:t>&gt;50 years old:</a:t>
            </a:r>
          </a:p>
          <a:p>
            <a:r>
              <a:rPr lang="en-US"/>
              <a:t>Risk ratio=(36/200)/(25/200)=1.44</a:t>
            </a:r>
            <a:endParaRPr lang="el-GR"/>
          </a:p>
        </p:txBody>
      </p:sp>
      <p:sp>
        <p:nvSpPr>
          <p:cNvPr id="15406" name="TextBox 5"/>
          <p:cNvSpPr txBox="1">
            <a:spLocks noChangeArrowheads="1"/>
          </p:cNvSpPr>
          <p:nvPr/>
        </p:nvSpPr>
        <p:spPr bwMode="auto">
          <a:xfrm>
            <a:off x="0" y="3714750"/>
            <a:ext cx="8820150" cy="2585323"/>
          </a:xfrm>
          <a:prstGeom prst="rect">
            <a:avLst/>
          </a:prstGeom>
          <a:noFill/>
          <a:ln w="9525">
            <a:noFill/>
            <a:miter lim="800000"/>
            <a:headEnd/>
            <a:tailEnd/>
          </a:ln>
        </p:spPr>
        <p:txBody>
          <a:bodyPr>
            <a:spAutoFit/>
          </a:bodyPr>
          <a:lstStyle/>
          <a:p>
            <a:r>
              <a:rPr lang="el-GR" dirty="0"/>
              <a:t>Η ηλικία σχετίζεται θετικά με την παχυσαρκία (άτομα &gt;50 ετών είναι πιθανότερο </a:t>
            </a:r>
          </a:p>
          <a:p>
            <a:r>
              <a:rPr lang="el-GR" dirty="0"/>
              <a:t>να είναι παχύσαρκα συγκριτικά με άτομα &lt;50 ετών).</a:t>
            </a:r>
          </a:p>
          <a:p>
            <a:r>
              <a:rPr lang="el-GR" dirty="0"/>
              <a:t> Άρα στην ομάδα των παχύσαρκων έχουμε περισσότερα άτομα &gt;50 ετών. </a:t>
            </a:r>
          </a:p>
          <a:p>
            <a:r>
              <a:rPr lang="el-GR" dirty="0"/>
              <a:t>Επομένως, ακόμα και στην περίπτωση που η παχυσαρκία δεν έχει καμία επίδραση </a:t>
            </a:r>
          </a:p>
          <a:p>
            <a:r>
              <a:rPr lang="el-GR" dirty="0"/>
              <a:t>στον κίνδυνο καρδιαγγειακής νόσου, αν αγνοήσουμε την ηλικία στην ανάλυσή μας,</a:t>
            </a:r>
          </a:p>
          <a:p>
            <a:r>
              <a:rPr lang="el-GR" dirty="0"/>
              <a:t>αυτό που τελικά θα δούμε είναι </a:t>
            </a:r>
            <a:r>
              <a:rPr lang="el-GR" dirty="0" smtClean="0"/>
              <a:t>αύξηση </a:t>
            </a:r>
            <a:r>
              <a:rPr lang="el-GR" dirty="0"/>
              <a:t>του κινδύνου για καρδιαγγειακή νόσου. </a:t>
            </a:r>
          </a:p>
          <a:p>
            <a:r>
              <a:rPr lang="el-GR" dirty="0"/>
              <a:t>Εφόσον και η παχυσαρκία αυξάνει τον κίνδυνο, </a:t>
            </a:r>
            <a:r>
              <a:rPr lang="el-GR" dirty="0" err="1"/>
              <a:t>προσθέτωντας</a:t>
            </a:r>
            <a:r>
              <a:rPr lang="el-GR" dirty="0"/>
              <a:t> και την επίδραση της ηλικίας θα έχουμε υπερεκτίμηση της επίδρασης (απομάκρυνση από την μηδενική).</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7" name="Text Box 11"/>
          <p:cNvSpPr txBox="1">
            <a:spLocks noChangeArrowheads="1"/>
          </p:cNvSpPr>
          <p:nvPr/>
        </p:nvSpPr>
        <p:spPr bwMode="auto">
          <a:xfrm>
            <a:off x="2411413" y="981075"/>
            <a:ext cx="433387" cy="457200"/>
          </a:xfrm>
          <a:prstGeom prst="rect">
            <a:avLst/>
          </a:prstGeom>
          <a:noFill/>
          <a:ln w="9525">
            <a:noFill/>
            <a:miter lim="800000"/>
            <a:headEnd/>
            <a:tailEnd/>
          </a:ln>
        </p:spPr>
        <p:txBody>
          <a:bodyPr>
            <a:spAutoFit/>
          </a:bodyPr>
          <a:lstStyle/>
          <a:p>
            <a:pPr>
              <a:spcBef>
                <a:spcPct val="50000"/>
              </a:spcBef>
            </a:pPr>
            <a:r>
              <a:rPr lang="el-GR" sz="2400"/>
              <a:t>-</a:t>
            </a:r>
          </a:p>
        </p:txBody>
      </p:sp>
      <p:sp>
        <p:nvSpPr>
          <p:cNvPr id="45068" name="Text Box 12"/>
          <p:cNvSpPr txBox="1">
            <a:spLocks noChangeArrowheads="1"/>
          </p:cNvSpPr>
          <p:nvPr/>
        </p:nvSpPr>
        <p:spPr bwMode="auto">
          <a:xfrm>
            <a:off x="6443663" y="981075"/>
            <a:ext cx="433387" cy="457200"/>
          </a:xfrm>
          <a:prstGeom prst="rect">
            <a:avLst/>
          </a:prstGeom>
          <a:noFill/>
          <a:ln w="9525">
            <a:noFill/>
            <a:miter lim="800000"/>
            <a:headEnd/>
            <a:tailEnd/>
          </a:ln>
        </p:spPr>
        <p:txBody>
          <a:bodyPr>
            <a:spAutoFit/>
          </a:bodyPr>
          <a:lstStyle/>
          <a:p>
            <a:pPr>
              <a:spcBef>
                <a:spcPct val="50000"/>
              </a:spcBef>
            </a:pPr>
            <a:r>
              <a:rPr lang="el-GR" sz="2400"/>
              <a:t>-</a:t>
            </a:r>
          </a:p>
        </p:txBody>
      </p:sp>
      <p:sp>
        <p:nvSpPr>
          <p:cNvPr id="16388" name="Text Box 14"/>
          <p:cNvSpPr txBox="1">
            <a:spLocks noChangeArrowheads="1"/>
          </p:cNvSpPr>
          <p:nvPr/>
        </p:nvSpPr>
        <p:spPr bwMode="auto">
          <a:xfrm>
            <a:off x="250825" y="3429000"/>
            <a:ext cx="8497888" cy="3140075"/>
          </a:xfrm>
          <a:prstGeom prst="rect">
            <a:avLst/>
          </a:prstGeom>
          <a:noFill/>
          <a:ln w="9525">
            <a:noFill/>
            <a:miter lim="800000"/>
            <a:headEnd/>
            <a:tailEnd/>
          </a:ln>
        </p:spPr>
        <p:txBody>
          <a:bodyPr>
            <a:spAutoFit/>
          </a:bodyPr>
          <a:lstStyle/>
          <a:p>
            <a:r>
              <a:rPr lang="el-GR"/>
              <a:t>Διερευνούμε τη σχέση αλκοόλ και τροχαίου ατυχήματος. </a:t>
            </a:r>
          </a:p>
          <a:p>
            <a:r>
              <a:rPr lang="el-GR"/>
              <a:t>Άτομα ηλικίας &gt;30 ετών είναι λιγότερο πιθανό να καταναλώνουν αλκοόλ,  επομένως στην ομάδα αυτών που καταναλώνουν αλκοόλ έχουμε λιγότερους &gt;30 ετών. </a:t>
            </a:r>
          </a:p>
          <a:p>
            <a:r>
              <a:rPr lang="el-GR"/>
              <a:t>Αγνοώντας την ηλικία στην ανάλυση, η εκτίμηση της επίδρασης του αλκοόλ θα κινηθεί σε κατεύθυνση αντίθετη της επίδρασης της ηλικίας. Άρα, ακόμα και αν στην πραγματικότητα το αλκοόλ δεν έχει καμία επίδραση στον κίνδυνο του ατυχήματος, η ανάλυση θα μας δείξει επιβαρυντική επίδραση.  </a:t>
            </a:r>
          </a:p>
          <a:p>
            <a:r>
              <a:rPr lang="el-GR"/>
              <a:t>Εφόσον το αλκοόλ έχει επιβαρυντική επίδραση, αγνοώντας την ηλικία απομακρυνόμαστε από την μηδενική και υπερεκτιμάμε την επιβαρυντική του επίδραση.</a:t>
            </a:r>
          </a:p>
        </p:txBody>
      </p:sp>
      <p:grpSp>
        <p:nvGrpSpPr>
          <p:cNvPr id="2" name="Group 13"/>
          <p:cNvGrpSpPr>
            <a:grpSpLocks/>
          </p:cNvGrpSpPr>
          <p:nvPr/>
        </p:nvGrpSpPr>
        <p:grpSpPr bwMode="auto">
          <a:xfrm>
            <a:off x="107950" y="260350"/>
            <a:ext cx="8785225" cy="2978150"/>
            <a:chOff x="323850" y="1196975"/>
            <a:chExt cx="8785225" cy="2977257"/>
          </a:xfrm>
        </p:grpSpPr>
        <p:sp>
          <p:nvSpPr>
            <p:cNvPr id="16390" name="Text Box 13"/>
            <p:cNvSpPr txBox="1">
              <a:spLocks noChangeArrowheads="1"/>
            </p:cNvSpPr>
            <p:nvPr/>
          </p:nvSpPr>
          <p:spPr bwMode="auto">
            <a:xfrm>
              <a:off x="4572000" y="3717032"/>
              <a:ext cx="433388" cy="457200"/>
            </a:xfrm>
            <a:prstGeom prst="rect">
              <a:avLst/>
            </a:prstGeom>
            <a:noFill/>
            <a:ln w="9525">
              <a:noFill/>
              <a:miter lim="800000"/>
              <a:headEnd/>
              <a:tailEnd/>
            </a:ln>
          </p:spPr>
          <p:txBody>
            <a:bodyPr>
              <a:spAutoFit/>
            </a:bodyPr>
            <a:lstStyle/>
            <a:p>
              <a:pPr>
                <a:spcBef>
                  <a:spcPct val="50000"/>
                </a:spcBef>
              </a:pPr>
              <a:r>
                <a:rPr lang="el-GR" sz="2400"/>
                <a:t>?</a:t>
              </a:r>
            </a:p>
          </p:txBody>
        </p:sp>
        <p:grpSp>
          <p:nvGrpSpPr>
            <p:cNvPr id="3" name="Group 13"/>
            <p:cNvGrpSpPr>
              <a:grpSpLocks/>
            </p:cNvGrpSpPr>
            <p:nvPr/>
          </p:nvGrpSpPr>
          <p:grpSpPr bwMode="auto">
            <a:xfrm>
              <a:off x="323850" y="1196975"/>
              <a:ext cx="8785225" cy="2514600"/>
              <a:chOff x="323850" y="1196975"/>
              <a:chExt cx="8785225" cy="2514600"/>
            </a:xfrm>
          </p:grpSpPr>
          <p:grpSp>
            <p:nvGrpSpPr>
              <p:cNvPr id="4" name="Group 4"/>
              <p:cNvGrpSpPr>
                <a:grpSpLocks/>
              </p:cNvGrpSpPr>
              <p:nvPr/>
            </p:nvGrpSpPr>
            <p:grpSpPr bwMode="auto">
              <a:xfrm>
                <a:off x="323850" y="1196975"/>
                <a:ext cx="8785225" cy="2514600"/>
                <a:chOff x="68" y="1038"/>
                <a:chExt cx="5534" cy="1584"/>
              </a:xfrm>
            </p:grpSpPr>
            <p:sp>
              <p:nvSpPr>
                <p:cNvPr id="16394" name="Line 6"/>
                <p:cNvSpPr>
                  <a:spLocks noChangeShapeType="1"/>
                </p:cNvSpPr>
                <p:nvPr/>
              </p:nvSpPr>
              <p:spPr bwMode="auto">
                <a:xfrm>
                  <a:off x="1383" y="2614"/>
                  <a:ext cx="2858" cy="0"/>
                </a:xfrm>
                <a:prstGeom prst="line">
                  <a:avLst/>
                </a:prstGeom>
                <a:noFill/>
                <a:ln w="9525">
                  <a:solidFill>
                    <a:schemeClr val="tx1"/>
                  </a:solidFill>
                  <a:round/>
                  <a:headEnd/>
                  <a:tailEnd type="triangle" w="med" len="med"/>
                </a:ln>
              </p:spPr>
              <p:txBody>
                <a:bodyPr/>
                <a:lstStyle/>
                <a:p>
                  <a:endParaRPr lang="el-GR"/>
                </a:p>
              </p:txBody>
            </p:sp>
            <p:sp>
              <p:nvSpPr>
                <p:cNvPr id="16395" name="Text Box 7"/>
                <p:cNvSpPr txBox="1">
                  <a:spLocks noChangeArrowheads="1"/>
                </p:cNvSpPr>
                <p:nvPr/>
              </p:nvSpPr>
              <p:spPr bwMode="auto">
                <a:xfrm>
                  <a:off x="1837" y="1038"/>
                  <a:ext cx="2082" cy="231"/>
                </a:xfrm>
                <a:prstGeom prst="rect">
                  <a:avLst/>
                </a:prstGeom>
                <a:noFill/>
                <a:ln w="9525">
                  <a:noFill/>
                  <a:miter lim="800000"/>
                  <a:headEnd/>
                  <a:tailEnd/>
                </a:ln>
              </p:spPr>
              <p:txBody>
                <a:bodyPr>
                  <a:spAutoFit/>
                </a:bodyPr>
                <a:lstStyle/>
                <a:p>
                  <a:pPr algn="ctr"/>
                  <a:r>
                    <a:rPr lang="el-GR"/>
                    <a:t>Ηλικία (&gt;30 έτη)</a:t>
                  </a:r>
                </a:p>
              </p:txBody>
            </p:sp>
            <p:sp>
              <p:nvSpPr>
                <p:cNvPr id="16396" name="Text Box 8"/>
                <p:cNvSpPr txBox="1">
                  <a:spLocks noChangeArrowheads="1"/>
                </p:cNvSpPr>
                <p:nvPr/>
              </p:nvSpPr>
              <p:spPr bwMode="auto">
                <a:xfrm>
                  <a:off x="68" y="2391"/>
                  <a:ext cx="2086" cy="231"/>
                </a:xfrm>
                <a:prstGeom prst="rect">
                  <a:avLst/>
                </a:prstGeom>
                <a:noFill/>
                <a:ln w="9525">
                  <a:noFill/>
                  <a:miter lim="800000"/>
                  <a:headEnd/>
                  <a:tailEnd/>
                </a:ln>
              </p:spPr>
              <p:txBody>
                <a:bodyPr>
                  <a:spAutoFit/>
                </a:bodyPr>
                <a:lstStyle/>
                <a:p>
                  <a:pPr algn="ctr"/>
                  <a:r>
                    <a:rPr lang="el-GR"/>
                    <a:t>Αλκοόλ</a:t>
                  </a:r>
                </a:p>
              </p:txBody>
            </p:sp>
            <p:sp>
              <p:nvSpPr>
                <p:cNvPr id="16397" name="Text Box 9"/>
                <p:cNvSpPr txBox="1">
                  <a:spLocks noChangeArrowheads="1"/>
                </p:cNvSpPr>
                <p:nvPr/>
              </p:nvSpPr>
              <p:spPr bwMode="auto">
                <a:xfrm>
                  <a:off x="3520" y="2387"/>
                  <a:ext cx="2082" cy="231"/>
                </a:xfrm>
                <a:prstGeom prst="rect">
                  <a:avLst/>
                </a:prstGeom>
                <a:noFill/>
                <a:ln w="9525">
                  <a:noFill/>
                  <a:miter lim="800000"/>
                  <a:headEnd/>
                  <a:tailEnd/>
                </a:ln>
              </p:spPr>
              <p:txBody>
                <a:bodyPr>
                  <a:spAutoFit/>
                </a:bodyPr>
                <a:lstStyle/>
                <a:p>
                  <a:pPr algn="ctr"/>
                  <a:r>
                    <a:rPr lang="el-GR"/>
                    <a:t>Τροχαίο ατύχημα</a:t>
                  </a:r>
                </a:p>
              </p:txBody>
            </p:sp>
            <p:sp>
              <p:nvSpPr>
                <p:cNvPr id="16398" name="Line 10"/>
                <p:cNvSpPr>
                  <a:spLocks noChangeShapeType="1"/>
                </p:cNvSpPr>
                <p:nvPr/>
              </p:nvSpPr>
              <p:spPr bwMode="auto">
                <a:xfrm>
                  <a:off x="3062" y="1355"/>
                  <a:ext cx="1769" cy="1089"/>
                </a:xfrm>
                <a:prstGeom prst="line">
                  <a:avLst/>
                </a:prstGeom>
                <a:noFill/>
                <a:ln w="9525">
                  <a:solidFill>
                    <a:schemeClr val="tx1"/>
                  </a:solidFill>
                  <a:round/>
                  <a:headEnd/>
                  <a:tailEnd type="triangle" w="med" len="med"/>
                </a:ln>
              </p:spPr>
              <p:txBody>
                <a:bodyPr/>
                <a:lstStyle/>
                <a:p>
                  <a:endParaRPr lang="el-GR"/>
                </a:p>
              </p:txBody>
            </p:sp>
          </p:grpSp>
          <p:sp>
            <p:nvSpPr>
              <p:cNvPr id="16393" name="Line 10"/>
              <p:cNvSpPr>
                <a:spLocks noChangeShapeType="1"/>
              </p:cNvSpPr>
              <p:nvPr/>
            </p:nvSpPr>
            <p:spPr bwMode="auto">
              <a:xfrm flipH="1">
                <a:off x="1907704" y="1772816"/>
                <a:ext cx="2376264" cy="1440160"/>
              </a:xfrm>
              <a:prstGeom prst="line">
                <a:avLst/>
              </a:prstGeom>
              <a:noFill/>
              <a:ln w="9525">
                <a:solidFill>
                  <a:schemeClr val="tx1"/>
                </a:solidFill>
                <a:round/>
                <a:headEnd/>
                <a:tailEnd type="triangle" w="med" len="med"/>
              </a:ln>
            </p:spPr>
            <p:txBody>
              <a:bodyPr/>
              <a:lstStyle/>
              <a:p>
                <a:endParaRPr lang="el-G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7"/>
                                        </p:tgtEl>
                                        <p:attrNameLst>
                                          <p:attrName>style.visibility</p:attrName>
                                        </p:attrNameLst>
                                      </p:cBhvr>
                                      <p:to>
                                        <p:strVal val="visible"/>
                                      </p:to>
                                    </p:set>
                                    <p:anim calcmode="lin" valueType="num">
                                      <p:cBhvr additive="base">
                                        <p:cTn id="7" dur="500" fill="hold"/>
                                        <p:tgtEl>
                                          <p:spTgt spid="45067"/>
                                        </p:tgtEl>
                                        <p:attrNameLst>
                                          <p:attrName>ppt_x</p:attrName>
                                        </p:attrNameLst>
                                      </p:cBhvr>
                                      <p:tavLst>
                                        <p:tav tm="0">
                                          <p:val>
                                            <p:strVal val="#ppt_x"/>
                                          </p:val>
                                        </p:tav>
                                        <p:tav tm="100000">
                                          <p:val>
                                            <p:strVal val="#ppt_x"/>
                                          </p:val>
                                        </p:tav>
                                      </p:tavLst>
                                    </p:anim>
                                    <p:anim calcmode="lin" valueType="num">
                                      <p:cBhvr additive="base">
                                        <p:cTn id="8" dur="500" fill="hold"/>
                                        <p:tgtEl>
                                          <p:spTgt spid="4506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68"/>
                                        </p:tgtEl>
                                        <p:attrNameLst>
                                          <p:attrName>style.visibility</p:attrName>
                                        </p:attrNameLst>
                                      </p:cBhvr>
                                      <p:to>
                                        <p:strVal val="visible"/>
                                      </p:to>
                                    </p:set>
                                    <p:anim calcmode="lin" valueType="num">
                                      <p:cBhvr additive="base">
                                        <p:cTn id="13" dur="500" fill="hold"/>
                                        <p:tgtEl>
                                          <p:spTgt spid="45068"/>
                                        </p:tgtEl>
                                        <p:attrNameLst>
                                          <p:attrName>ppt_x</p:attrName>
                                        </p:attrNameLst>
                                      </p:cBhvr>
                                      <p:tavLst>
                                        <p:tav tm="0">
                                          <p:val>
                                            <p:strVal val="#ppt_x"/>
                                          </p:val>
                                        </p:tav>
                                        <p:tav tm="100000">
                                          <p:val>
                                            <p:strVal val="#ppt_x"/>
                                          </p:val>
                                        </p:tav>
                                      </p:tavLst>
                                    </p:anim>
                                    <p:anim calcmode="lin" valueType="num">
                                      <p:cBhvr additive="base">
                                        <p:cTn id="14" dur="500" fill="hold"/>
                                        <p:tgtEl>
                                          <p:spTgt spid="450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7" grpId="0"/>
      <p:bldP spid="4506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2"/>
          <p:cNvSpPr txBox="1">
            <a:spLocks noChangeArrowheads="1"/>
          </p:cNvSpPr>
          <p:nvPr/>
        </p:nvSpPr>
        <p:spPr bwMode="auto">
          <a:xfrm>
            <a:off x="203528" y="308011"/>
            <a:ext cx="864165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b="1" cap="small" dirty="0" smtClean="0">
                <a:solidFill>
                  <a:schemeClr val="tx2"/>
                </a:solidFill>
                <a:latin typeface="+mj-lt"/>
                <a:ea typeface="+mj-ea"/>
                <a:cs typeface="+mj-cs"/>
              </a:rPr>
              <a:t>Τροποποιητεσ του μέτρου τησ επιδρασησ</a:t>
            </a:r>
            <a:endParaRPr lang="en-GB" sz="3000" b="1" cap="small" dirty="0">
              <a:solidFill>
                <a:schemeClr val="tx2"/>
              </a:solidFill>
              <a:latin typeface="+mj-lt"/>
              <a:ea typeface="+mj-ea"/>
              <a:cs typeface="+mj-cs"/>
            </a:endParaRPr>
          </a:p>
        </p:txBody>
      </p:sp>
      <p:grpSp>
        <p:nvGrpSpPr>
          <p:cNvPr id="58371" name="Group 11"/>
          <p:cNvGrpSpPr>
            <a:grpSpLocks/>
          </p:cNvGrpSpPr>
          <p:nvPr/>
        </p:nvGrpSpPr>
        <p:grpSpPr bwMode="auto">
          <a:xfrm>
            <a:off x="1042988" y="1628775"/>
            <a:ext cx="6842125" cy="1512888"/>
            <a:chOff x="657" y="1026"/>
            <a:chExt cx="4310" cy="953"/>
          </a:xfrm>
        </p:grpSpPr>
        <p:sp>
          <p:nvSpPr>
            <p:cNvPr id="58388" name="Text Box 3"/>
            <p:cNvSpPr txBox="1">
              <a:spLocks noChangeArrowheads="1"/>
            </p:cNvSpPr>
            <p:nvPr/>
          </p:nvSpPr>
          <p:spPr bwMode="auto">
            <a:xfrm>
              <a:off x="839" y="1157"/>
              <a:ext cx="1633"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r" eaLnBrk="1" fontAlgn="base" hangingPunct="1">
                <a:spcBef>
                  <a:spcPct val="50000"/>
                </a:spcBef>
                <a:spcAft>
                  <a:spcPct val="0"/>
                </a:spcAft>
              </a:pPr>
              <a:r>
                <a:rPr lang="el-GR" sz="2400" dirty="0" smtClean="0"/>
                <a:t>Βάρος κατά τη γέννηση</a:t>
              </a:r>
              <a:endParaRPr lang="en-GB" sz="2400" dirty="0"/>
            </a:p>
          </p:txBody>
        </p:sp>
        <p:sp>
          <p:nvSpPr>
            <p:cNvPr id="58389" name="Text Box 4"/>
            <p:cNvSpPr txBox="1">
              <a:spLocks noChangeArrowheads="1"/>
            </p:cNvSpPr>
            <p:nvPr/>
          </p:nvSpPr>
          <p:spPr bwMode="auto">
            <a:xfrm>
              <a:off x="3334" y="1157"/>
              <a:ext cx="163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fontAlgn="base" hangingPunct="1">
                <a:spcBef>
                  <a:spcPct val="50000"/>
                </a:spcBef>
                <a:spcAft>
                  <a:spcPct val="0"/>
                </a:spcAft>
              </a:pPr>
              <a:r>
                <a:rPr lang="el-GR" sz="2400" dirty="0" smtClean="0"/>
                <a:t>Λευχαιμία</a:t>
              </a:r>
              <a:endParaRPr lang="en-GB" sz="2400" dirty="0"/>
            </a:p>
          </p:txBody>
        </p:sp>
        <p:sp>
          <p:nvSpPr>
            <p:cNvPr id="58390" name="Text Box 5"/>
            <p:cNvSpPr txBox="1">
              <a:spLocks noChangeArrowheads="1"/>
            </p:cNvSpPr>
            <p:nvPr/>
          </p:nvSpPr>
          <p:spPr bwMode="auto">
            <a:xfrm>
              <a:off x="2109" y="1611"/>
              <a:ext cx="163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fontAlgn="base" hangingPunct="1">
                <a:spcBef>
                  <a:spcPct val="50000"/>
                </a:spcBef>
                <a:spcAft>
                  <a:spcPct val="0"/>
                </a:spcAft>
              </a:pPr>
              <a:r>
                <a:rPr lang="el-GR" sz="2400" dirty="0" smtClean="0"/>
                <a:t>Φύλο</a:t>
              </a:r>
              <a:endParaRPr lang="en-GB" sz="2400" dirty="0"/>
            </a:p>
          </p:txBody>
        </p:sp>
        <p:sp>
          <p:nvSpPr>
            <p:cNvPr id="58391" name="Line 6"/>
            <p:cNvSpPr>
              <a:spLocks noChangeShapeType="1"/>
            </p:cNvSpPr>
            <p:nvPr/>
          </p:nvSpPr>
          <p:spPr bwMode="auto">
            <a:xfrm>
              <a:off x="2608" y="1294"/>
              <a:ext cx="635" cy="0"/>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8392" name="Line 7"/>
            <p:cNvSpPr>
              <a:spLocks noChangeShapeType="1"/>
            </p:cNvSpPr>
            <p:nvPr/>
          </p:nvSpPr>
          <p:spPr bwMode="auto">
            <a:xfrm>
              <a:off x="2381" y="1384"/>
              <a:ext cx="363" cy="272"/>
            </a:xfrm>
            <a:prstGeom prst="line">
              <a:avLst/>
            </a:prstGeom>
            <a:noFill/>
            <a:ln w="38100">
              <a:solidFill>
                <a:schemeClr va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8393" name="Line 8"/>
            <p:cNvSpPr>
              <a:spLocks noChangeShapeType="1"/>
            </p:cNvSpPr>
            <p:nvPr/>
          </p:nvSpPr>
          <p:spPr bwMode="auto">
            <a:xfrm flipV="1">
              <a:off x="3107" y="1384"/>
              <a:ext cx="318" cy="272"/>
            </a:xfrm>
            <a:prstGeom prst="line">
              <a:avLst/>
            </a:prstGeom>
            <a:noFill/>
            <a:ln w="38100">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8394" name="Rectangle 9"/>
            <p:cNvSpPr>
              <a:spLocks noChangeArrowheads="1"/>
            </p:cNvSpPr>
            <p:nvPr/>
          </p:nvSpPr>
          <p:spPr bwMode="auto">
            <a:xfrm>
              <a:off x="657" y="1026"/>
              <a:ext cx="3941" cy="953"/>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grpSp>
      <p:sp>
        <p:nvSpPr>
          <p:cNvPr id="58372" name="Text Box 10"/>
          <p:cNvSpPr txBox="1">
            <a:spLocks noChangeArrowheads="1"/>
          </p:cNvSpPr>
          <p:nvPr/>
        </p:nvSpPr>
        <p:spPr bwMode="auto">
          <a:xfrm>
            <a:off x="208345" y="3384309"/>
            <a:ext cx="87852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fontAlgn="base" hangingPunct="1">
              <a:spcBef>
                <a:spcPct val="50000"/>
              </a:spcBef>
              <a:spcAft>
                <a:spcPct val="0"/>
              </a:spcAft>
            </a:pPr>
            <a:r>
              <a:rPr lang="el-GR" sz="2400" dirty="0" smtClean="0"/>
              <a:t>Διαφοροποιείται η επίδραση του βάρους γέννησης ανάλογα με το φύλο</a:t>
            </a:r>
            <a:r>
              <a:rPr lang="en-US" sz="2400" dirty="0" smtClean="0"/>
              <a:t>;</a:t>
            </a:r>
            <a:endParaRPr lang="en-GB" sz="2400" dirty="0"/>
          </a:p>
        </p:txBody>
      </p:sp>
      <p:sp>
        <p:nvSpPr>
          <p:cNvPr id="58373" name="Text Box 13"/>
          <p:cNvSpPr txBox="1">
            <a:spLocks noChangeArrowheads="1"/>
          </p:cNvSpPr>
          <p:nvPr/>
        </p:nvSpPr>
        <p:spPr bwMode="auto">
          <a:xfrm>
            <a:off x="1439069" y="4356100"/>
            <a:ext cx="248523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r" eaLnBrk="1" fontAlgn="base" hangingPunct="1">
              <a:spcBef>
                <a:spcPct val="50000"/>
              </a:spcBef>
              <a:spcAft>
                <a:spcPct val="0"/>
              </a:spcAft>
            </a:pPr>
            <a:r>
              <a:rPr lang="el-GR" sz="2400" dirty="0" smtClean="0"/>
              <a:t>Βάρος κατά τη γέννηση</a:t>
            </a:r>
            <a:endParaRPr lang="en-GB" sz="2400" dirty="0" smtClean="0"/>
          </a:p>
          <a:p>
            <a:pPr algn="r" eaLnBrk="1" fontAlgn="base" hangingPunct="1">
              <a:spcBef>
                <a:spcPct val="50000"/>
              </a:spcBef>
              <a:spcAft>
                <a:spcPct val="0"/>
              </a:spcAft>
            </a:pPr>
            <a:endParaRPr lang="en-GB" sz="2400" dirty="0"/>
          </a:p>
        </p:txBody>
      </p:sp>
      <p:sp>
        <p:nvSpPr>
          <p:cNvPr id="58374" name="Text Box 14"/>
          <p:cNvSpPr txBox="1">
            <a:spLocks noChangeArrowheads="1"/>
          </p:cNvSpPr>
          <p:nvPr/>
        </p:nvSpPr>
        <p:spPr bwMode="auto">
          <a:xfrm>
            <a:off x="5292725" y="4356100"/>
            <a:ext cx="21595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fontAlgn="base" hangingPunct="1">
              <a:spcBef>
                <a:spcPct val="50000"/>
              </a:spcBef>
              <a:spcAft>
                <a:spcPct val="0"/>
              </a:spcAft>
            </a:pPr>
            <a:r>
              <a:rPr lang="el-GR" sz="2400" dirty="0" smtClean="0"/>
              <a:t>Λευχαιμία</a:t>
            </a:r>
            <a:endParaRPr lang="en-GB" sz="2400" dirty="0" smtClean="0"/>
          </a:p>
        </p:txBody>
      </p:sp>
      <p:sp>
        <p:nvSpPr>
          <p:cNvPr id="58375" name="Line 16"/>
          <p:cNvSpPr>
            <a:spLocks noChangeShapeType="1"/>
          </p:cNvSpPr>
          <p:nvPr/>
        </p:nvSpPr>
        <p:spPr bwMode="auto">
          <a:xfrm>
            <a:off x="4140200" y="4573588"/>
            <a:ext cx="1008063" cy="0"/>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8376" name="Rectangle 19"/>
          <p:cNvSpPr>
            <a:spLocks noChangeArrowheads="1"/>
          </p:cNvSpPr>
          <p:nvPr/>
        </p:nvSpPr>
        <p:spPr bwMode="auto">
          <a:xfrm>
            <a:off x="395536" y="4221163"/>
            <a:ext cx="8064895" cy="936029"/>
          </a:xfrm>
          <a:prstGeom prst="rect">
            <a:avLst/>
          </a:prstGeom>
          <a:noFill/>
          <a:ln w="9525">
            <a:solidFill>
              <a:srgbClr val="FF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l-GR" sz="2400" dirty="0">
              <a:solidFill>
                <a:srgbClr val="FFFFFF"/>
              </a:solidFill>
              <a:latin typeface="Arial" pitchFamily="34" charset="0"/>
            </a:endParaRPr>
          </a:p>
        </p:txBody>
      </p:sp>
      <p:sp>
        <p:nvSpPr>
          <p:cNvPr id="58377" name="Text Box 20"/>
          <p:cNvSpPr txBox="1">
            <a:spLocks noChangeArrowheads="1"/>
          </p:cNvSpPr>
          <p:nvPr/>
        </p:nvSpPr>
        <p:spPr bwMode="auto">
          <a:xfrm>
            <a:off x="1439069" y="5292725"/>
            <a:ext cx="248523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r" eaLnBrk="1" fontAlgn="base" hangingPunct="1">
              <a:spcBef>
                <a:spcPct val="50000"/>
              </a:spcBef>
              <a:spcAft>
                <a:spcPct val="0"/>
              </a:spcAft>
            </a:pPr>
            <a:r>
              <a:rPr lang="el-GR" sz="2400" dirty="0" smtClean="0"/>
              <a:t>Βάρος κατά τη γέννηση</a:t>
            </a:r>
            <a:endParaRPr lang="en-GB" sz="2400" dirty="0" smtClean="0"/>
          </a:p>
        </p:txBody>
      </p:sp>
      <p:sp>
        <p:nvSpPr>
          <p:cNvPr id="58378" name="Text Box 21"/>
          <p:cNvSpPr txBox="1">
            <a:spLocks noChangeArrowheads="1"/>
          </p:cNvSpPr>
          <p:nvPr/>
        </p:nvSpPr>
        <p:spPr bwMode="auto">
          <a:xfrm>
            <a:off x="5292725" y="5292725"/>
            <a:ext cx="20066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fontAlgn="base" hangingPunct="1">
              <a:spcBef>
                <a:spcPct val="50000"/>
              </a:spcBef>
              <a:spcAft>
                <a:spcPct val="0"/>
              </a:spcAft>
            </a:pPr>
            <a:r>
              <a:rPr lang="el-GR" sz="2400" dirty="0" smtClean="0"/>
              <a:t>Λευχαιμία</a:t>
            </a:r>
            <a:endParaRPr lang="en-GB" sz="2400" dirty="0" smtClean="0"/>
          </a:p>
        </p:txBody>
      </p:sp>
      <p:sp>
        <p:nvSpPr>
          <p:cNvPr id="58379" name="Line 22"/>
          <p:cNvSpPr>
            <a:spLocks noChangeShapeType="1"/>
          </p:cNvSpPr>
          <p:nvPr/>
        </p:nvSpPr>
        <p:spPr bwMode="auto">
          <a:xfrm>
            <a:off x="4787900" y="5518150"/>
            <a:ext cx="360363" cy="0"/>
          </a:xfrm>
          <a:prstGeom prst="line">
            <a:avLst/>
          </a:prstGeom>
          <a:noFill/>
          <a:ln w="5715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8380" name="Rectangle 23"/>
          <p:cNvSpPr>
            <a:spLocks noChangeArrowheads="1"/>
          </p:cNvSpPr>
          <p:nvPr/>
        </p:nvSpPr>
        <p:spPr bwMode="auto">
          <a:xfrm>
            <a:off x="395536" y="5302250"/>
            <a:ext cx="8064895" cy="859823"/>
          </a:xfrm>
          <a:prstGeom prst="rect">
            <a:avLst/>
          </a:prstGeom>
          <a:noFill/>
          <a:ln w="9525">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sz="2400" dirty="0">
              <a:solidFill>
                <a:srgbClr val="000000"/>
              </a:solidFill>
              <a:latin typeface="Arial" pitchFamily="34" charset="0"/>
            </a:endParaRPr>
          </a:p>
        </p:txBody>
      </p:sp>
      <p:sp>
        <p:nvSpPr>
          <p:cNvPr id="58381" name="Line 24"/>
          <p:cNvSpPr>
            <a:spLocks noChangeShapeType="1"/>
          </p:cNvSpPr>
          <p:nvPr/>
        </p:nvSpPr>
        <p:spPr bwMode="auto">
          <a:xfrm>
            <a:off x="4140200" y="5518150"/>
            <a:ext cx="360363" cy="0"/>
          </a:xfrm>
          <a:prstGeom prst="line">
            <a:avLst/>
          </a:prstGeom>
          <a:noFill/>
          <a:ln w="5715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l-GR" sz="2400" dirty="0">
              <a:solidFill>
                <a:srgbClr val="FFFFFF"/>
              </a:solidFill>
              <a:latin typeface="Arial" pitchFamily="34" charset="0"/>
            </a:endParaRPr>
          </a:p>
        </p:txBody>
      </p:sp>
      <p:sp>
        <p:nvSpPr>
          <p:cNvPr id="58382" name="Text Box 25"/>
          <p:cNvSpPr txBox="1">
            <a:spLocks noChangeArrowheads="1"/>
          </p:cNvSpPr>
          <p:nvPr/>
        </p:nvSpPr>
        <p:spPr bwMode="auto">
          <a:xfrm>
            <a:off x="4356100" y="5302250"/>
            <a:ext cx="647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fontAlgn="base" hangingPunct="1">
              <a:spcBef>
                <a:spcPct val="50000"/>
              </a:spcBef>
              <a:spcAft>
                <a:spcPct val="0"/>
              </a:spcAft>
            </a:pPr>
            <a:r>
              <a:rPr lang="en-GB" sz="2400" dirty="0">
                <a:solidFill>
                  <a:srgbClr val="FF00FF"/>
                </a:solidFill>
              </a:rPr>
              <a:t>/ /</a:t>
            </a:r>
          </a:p>
        </p:txBody>
      </p:sp>
      <p:sp>
        <p:nvSpPr>
          <p:cNvPr id="58383" name="Text Box 26"/>
          <p:cNvSpPr txBox="1">
            <a:spLocks noChangeArrowheads="1"/>
          </p:cNvSpPr>
          <p:nvPr/>
        </p:nvSpPr>
        <p:spPr bwMode="auto">
          <a:xfrm>
            <a:off x="504031" y="4487210"/>
            <a:ext cx="92168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r" eaLnBrk="1" fontAlgn="base" hangingPunct="1">
              <a:spcBef>
                <a:spcPct val="50000"/>
              </a:spcBef>
              <a:spcAft>
                <a:spcPct val="0"/>
              </a:spcAft>
            </a:pPr>
            <a:r>
              <a:rPr lang="el-GR" sz="1400" dirty="0" smtClean="0"/>
              <a:t>Αγόρια</a:t>
            </a:r>
            <a:endParaRPr lang="en-GB" sz="1400" dirty="0"/>
          </a:p>
        </p:txBody>
      </p:sp>
      <p:sp>
        <p:nvSpPr>
          <p:cNvPr id="58384" name="Text Box 27"/>
          <p:cNvSpPr txBox="1">
            <a:spLocks noChangeArrowheads="1"/>
          </p:cNvSpPr>
          <p:nvPr/>
        </p:nvSpPr>
        <p:spPr bwMode="auto">
          <a:xfrm>
            <a:off x="490680" y="5397784"/>
            <a:ext cx="105698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r" eaLnBrk="1" fontAlgn="base" hangingPunct="1">
              <a:spcBef>
                <a:spcPct val="50000"/>
              </a:spcBef>
              <a:spcAft>
                <a:spcPct val="0"/>
              </a:spcAft>
            </a:pPr>
            <a:r>
              <a:rPr lang="el-GR" sz="1400" dirty="0" smtClean="0">
                <a:solidFill>
                  <a:srgbClr val="FF00FF"/>
                </a:solidFill>
              </a:rPr>
              <a:t>Κορίτσια</a:t>
            </a:r>
            <a:endParaRPr lang="en-GB" sz="1400" dirty="0">
              <a:solidFill>
                <a:srgbClr val="FF00FF"/>
              </a:solidFill>
            </a:endParaRPr>
          </a:p>
        </p:txBody>
      </p:sp>
      <p:sp>
        <p:nvSpPr>
          <p:cNvPr id="58385" name="Text Box 28"/>
          <p:cNvSpPr txBox="1">
            <a:spLocks noChangeArrowheads="1"/>
          </p:cNvSpPr>
          <p:nvPr/>
        </p:nvSpPr>
        <p:spPr bwMode="auto">
          <a:xfrm>
            <a:off x="7164388" y="4437063"/>
            <a:ext cx="1152525" cy="304800"/>
          </a:xfrm>
          <a:prstGeom prst="rect">
            <a:avLst/>
          </a:prstGeom>
          <a:solidFill>
            <a:srgbClr val="E0F1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r" eaLnBrk="1" fontAlgn="base" hangingPunct="1">
              <a:spcBef>
                <a:spcPct val="50000"/>
              </a:spcBef>
              <a:spcAft>
                <a:spcPct val="0"/>
              </a:spcAft>
            </a:pPr>
            <a:r>
              <a:rPr lang="en-GB" sz="1400" dirty="0">
                <a:solidFill>
                  <a:srgbClr val="0000FF"/>
                </a:solidFill>
              </a:rPr>
              <a:t>OR = 1.8</a:t>
            </a:r>
          </a:p>
        </p:txBody>
      </p:sp>
      <p:sp>
        <p:nvSpPr>
          <p:cNvPr id="58386" name="Text Box 29"/>
          <p:cNvSpPr txBox="1">
            <a:spLocks noChangeArrowheads="1"/>
          </p:cNvSpPr>
          <p:nvPr/>
        </p:nvSpPr>
        <p:spPr bwMode="auto">
          <a:xfrm>
            <a:off x="7164388" y="5500464"/>
            <a:ext cx="1152525" cy="304800"/>
          </a:xfrm>
          <a:prstGeom prst="rect">
            <a:avLst/>
          </a:prstGeom>
          <a:solidFill>
            <a:srgbClr val="FFE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r" eaLnBrk="1" fontAlgn="base" hangingPunct="1">
              <a:spcBef>
                <a:spcPct val="50000"/>
              </a:spcBef>
              <a:spcAft>
                <a:spcPct val="0"/>
              </a:spcAft>
            </a:pPr>
            <a:r>
              <a:rPr lang="en-GB" sz="1400" dirty="0">
                <a:solidFill>
                  <a:srgbClr val="FF00FF"/>
                </a:solidFill>
              </a:rPr>
              <a:t>OR = 0.9</a:t>
            </a:r>
          </a:p>
        </p:txBody>
      </p:sp>
      <p:sp>
        <p:nvSpPr>
          <p:cNvPr id="58387" name="Text Box 30"/>
          <p:cNvSpPr txBox="1">
            <a:spLocks noChangeArrowheads="1"/>
          </p:cNvSpPr>
          <p:nvPr/>
        </p:nvSpPr>
        <p:spPr bwMode="auto">
          <a:xfrm>
            <a:off x="7637353" y="1884582"/>
            <a:ext cx="1152525" cy="304800"/>
          </a:xfrm>
          <a:prstGeom prst="rect">
            <a:avLst/>
          </a:prstGeom>
          <a:solidFill>
            <a:srgbClr val="DCFEF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r" eaLnBrk="1" fontAlgn="base" hangingPunct="1">
              <a:spcBef>
                <a:spcPct val="50000"/>
              </a:spcBef>
              <a:spcAft>
                <a:spcPct val="0"/>
              </a:spcAft>
            </a:pPr>
            <a:r>
              <a:rPr lang="en-GB" sz="1400" dirty="0">
                <a:solidFill>
                  <a:srgbClr val="FF0033"/>
                </a:solidFill>
              </a:rPr>
              <a:t>OR = 1.5</a:t>
            </a:r>
          </a:p>
        </p:txBody>
      </p:sp>
    </p:spTree>
    <p:extLst>
      <p:ext uri="{BB962C8B-B14F-4D97-AF65-F5344CB8AC3E}">
        <p14:creationId xmlns:p14="http://schemas.microsoft.com/office/powerpoint/2010/main" val="329236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anim calcmode="lin" valueType="num">
                                      <p:cBhvr additive="base">
                                        <p:cTn id="7" dur="500" fill="hold"/>
                                        <p:tgtEl>
                                          <p:spTgt spid="58372"/>
                                        </p:tgtEl>
                                        <p:attrNameLst>
                                          <p:attrName>ppt_x</p:attrName>
                                        </p:attrNameLst>
                                      </p:cBhvr>
                                      <p:tavLst>
                                        <p:tav tm="0">
                                          <p:val>
                                            <p:strVal val="#ppt_x"/>
                                          </p:val>
                                        </p:tav>
                                        <p:tav tm="100000">
                                          <p:val>
                                            <p:strVal val="#ppt_x"/>
                                          </p:val>
                                        </p:tav>
                                      </p:tavLst>
                                    </p:anim>
                                    <p:anim calcmode="lin" valueType="num">
                                      <p:cBhvr additive="base">
                                        <p:cTn id="8" dur="500" fill="hold"/>
                                        <p:tgtEl>
                                          <p:spTgt spid="5837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58376"/>
                                        </p:tgtEl>
                                        <p:attrNameLst>
                                          <p:attrName>style.visibility</p:attrName>
                                        </p:attrNameLst>
                                      </p:cBhvr>
                                      <p:to>
                                        <p:strVal val="visible"/>
                                      </p:to>
                                    </p:set>
                                    <p:animEffect transition="in" filter="wedge">
                                      <p:cBhvr>
                                        <p:cTn id="13" dur="500"/>
                                        <p:tgtEl>
                                          <p:spTgt spid="58376"/>
                                        </p:tgtEl>
                                      </p:cBhvr>
                                    </p:animEffect>
                                  </p:childTnLst>
                                </p:cTn>
                              </p:par>
                              <p:par>
                                <p:cTn id="14" presetID="20" presetClass="entr" presetSubtype="0" fill="hold" grpId="0" nodeType="withEffect">
                                  <p:stCondLst>
                                    <p:cond delay="0"/>
                                  </p:stCondLst>
                                  <p:childTnLst>
                                    <p:set>
                                      <p:cBhvr>
                                        <p:cTn id="15" dur="1" fill="hold">
                                          <p:stCondLst>
                                            <p:cond delay="0"/>
                                          </p:stCondLst>
                                        </p:cTn>
                                        <p:tgtEl>
                                          <p:spTgt spid="58383"/>
                                        </p:tgtEl>
                                        <p:attrNameLst>
                                          <p:attrName>style.visibility</p:attrName>
                                        </p:attrNameLst>
                                      </p:cBhvr>
                                      <p:to>
                                        <p:strVal val="visible"/>
                                      </p:to>
                                    </p:set>
                                    <p:animEffect transition="in" filter="wedge">
                                      <p:cBhvr>
                                        <p:cTn id="16" dur="500"/>
                                        <p:tgtEl>
                                          <p:spTgt spid="58383"/>
                                        </p:tgtEl>
                                      </p:cBhvr>
                                    </p:animEffect>
                                  </p:childTnLst>
                                </p:cTn>
                              </p:par>
                              <p:par>
                                <p:cTn id="17" presetID="20" presetClass="entr" presetSubtype="0" fill="hold" grpId="0" nodeType="withEffect">
                                  <p:stCondLst>
                                    <p:cond delay="0"/>
                                  </p:stCondLst>
                                  <p:childTnLst>
                                    <p:set>
                                      <p:cBhvr>
                                        <p:cTn id="18" dur="1" fill="hold">
                                          <p:stCondLst>
                                            <p:cond delay="0"/>
                                          </p:stCondLst>
                                        </p:cTn>
                                        <p:tgtEl>
                                          <p:spTgt spid="58373"/>
                                        </p:tgtEl>
                                        <p:attrNameLst>
                                          <p:attrName>style.visibility</p:attrName>
                                        </p:attrNameLst>
                                      </p:cBhvr>
                                      <p:to>
                                        <p:strVal val="visible"/>
                                      </p:to>
                                    </p:set>
                                    <p:animEffect transition="in" filter="wedge">
                                      <p:cBhvr>
                                        <p:cTn id="19" dur="500"/>
                                        <p:tgtEl>
                                          <p:spTgt spid="58373"/>
                                        </p:tgtEl>
                                      </p:cBhvr>
                                    </p:animEffect>
                                  </p:childTnLst>
                                </p:cTn>
                              </p:par>
                              <p:par>
                                <p:cTn id="20" presetID="20" presetClass="entr" presetSubtype="0" fill="hold" grpId="0" nodeType="withEffect">
                                  <p:stCondLst>
                                    <p:cond delay="0"/>
                                  </p:stCondLst>
                                  <p:childTnLst>
                                    <p:set>
                                      <p:cBhvr>
                                        <p:cTn id="21" dur="1" fill="hold">
                                          <p:stCondLst>
                                            <p:cond delay="0"/>
                                          </p:stCondLst>
                                        </p:cTn>
                                        <p:tgtEl>
                                          <p:spTgt spid="58375"/>
                                        </p:tgtEl>
                                        <p:attrNameLst>
                                          <p:attrName>style.visibility</p:attrName>
                                        </p:attrNameLst>
                                      </p:cBhvr>
                                      <p:to>
                                        <p:strVal val="visible"/>
                                      </p:to>
                                    </p:set>
                                    <p:animEffect transition="in" filter="wedge">
                                      <p:cBhvr>
                                        <p:cTn id="22" dur="500"/>
                                        <p:tgtEl>
                                          <p:spTgt spid="58375"/>
                                        </p:tgtEl>
                                      </p:cBhvr>
                                    </p:animEffect>
                                  </p:childTnLst>
                                </p:cTn>
                              </p:par>
                              <p:par>
                                <p:cTn id="23" presetID="20" presetClass="entr" presetSubtype="0" fill="hold" grpId="0" nodeType="withEffect">
                                  <p:stCondLst>
                                    <p:cond delay="0"/>
                                  </p:stCondLst>
                                  <p:childTnLst>
                                    <p:set>
                                      <p:cBhvr>
                                        <p:cTn id="24" dur="1" fill="hold">
                                          <p:stCondLst>
                                            <p:cond delay="0"/>
                                          </p:stCondLst>
                                        </p:cTn>
                                        <p:tgtEl>
                                          <p:spTgt spid="58374"/>
                                        </p:tgtEl>
                                        <p:attrNameLst>
                                          <p:attrName>style.visibility</p:attrName>
                                        </p:attrNameLst>
                                      </p:cBhvr>
                                      <p:to>
                                        <p:strVal val="visible"/>
                                      </p:to>
                                    </p:set>
                                    <p:animEffect transition="in" filter="wedge">
                                      <p:cBhvr>
                                        <p:cTn id="25" dur="500"/>
                                        <p:tgtEl>
                                          <p:spTgt spid="58374"/>
                                        </p:tgtEl>
                                      </p:cBhvr>
                                    </p:animEffect>
                                  </p:childTnLst>
                                </p:cTn>
                              </p:par>
                              <p:par>
                                <p:cTn id="26" presetID="20" presetClass="entr" presetSubtype="0" fill="hold" grpId="0" nodeType="withEffect">
                                  <p:stCondLst>
                                    <p:cond delay="0"/>
                                  </p:stCondLst>
                                  <p:childTnLst>
                                    <p:set>
                                      <p:cBhvr>
                                        <p:cTn id="27" dur="1" fill="hold">
                                          <p:stCondLst>
                                            <p:cond delay="0"/>
                                          </p:stCondLst>
                                        </p:cTn>
                                        <p:tgtEl>
                                          <p:spTgt spid="58385"/>
                                        </p:tgtEl>
                                        <p:attrNameLst>
                                          <p:attrName>style.visibility</p:attrName>
                                        </p:attrNameLst>
                                      </p:cBhvr>
                                      <p:to>
                                        <p:strVal val="visible"/>
                                      </p:to>
                                    </p:set>
                                    <p:animEffect transition="in" filter="wedge">
                                      <p:cBhvr>
                                        <p:cTn id="28" dur="500"/>
                                        <p:tgtEl>
                                          <p:spTgt spid="58385"/>
                                        </p:tgtEl>
                                      </p:cBhvr>
                                    </p:animEffect>
                                  </p:childTnLst>
                                </p:cTn>
                              </p:par>
                            </p:childTnLst>
                          </p:cTn>
                        </p:par>
                      </p:childTnLst>
                    </p:cTn>
                  </p:par>
                  <p:par>
                    <p:cTn id="29" fill="hold">
                      <p:stCondLst>
                        <p:cond delay="indefinite"/>
                      </p:stCondLst>
                      <p:childTnLst>
                        <p:par>
                          <p:cTn id="30" fill="hold">
                            <p:stCondLst>
                              <p:cond delay="0"/>
                            </p:stCondLst>
                            <p:childTnLst>
                              <p:par>
                                <p:cTn id="31" presetID="20" presetClass="entr" presetSubtype="0" fill="hold" grpId="0" nodeType="clickEffect">
                                  <p:stCondLst>
                                    <p:cond delay="0"/>
                                  </p:stCondLst>
                                  <p:childTnLst>
                                    <p:set>
                                      <p:cBhvr>
                                        <p:cTn id="32" dur="1" fill="hold">
                                          <p:stCondLst>
                                            <p:cond delay="0"/>
                                          </p:stCondLst>
                                        </p:cTn>
                                        <p:tgtEl>
                                          <p:spTgt spid="58380"/>
                                        </p:tgtEl>
                                        <p:attrNameLst>
                                          <p:attrName>style.visibility</p:attrName>
                                        </p:attrNameLst>
                                      </p:cBhvr>
                                      <p:to>
                                        <p:strVal val="visible"/>
                                      </p:to>
                                    </p:set>
                                    <p:animEffect transition="in" filter="wedge">
                                      <p:cBhvr>
                                        <p:cTn id="33" dur="500"/>
                                        <p:tgtEl>
                                          <p:spTgt spid="58380"/>
                                        </p:tgtEl>
                                      </p:cBhvr>
                                    </p:animEffect>
                                  </p:childTnLst>
                                </p:cTn>
                              </p:par>
                              <p:par>
                                <p:cTn id="34" presetID="20" presetClass="entr" presetSubtype="0" fill="hold" grpId="0" nodeType="withEffect">
                                  <p:stCondLst>
                                    <p:cond delay="0"/>
                                  </p:stCondLst>
                                  <p:childTnLst>
                                    <p:set>
                                      <p:cBhvr>
                                        <p:cTn id="35" dur="1" fill="hold">
                                          <p:stCondLst>
                                            <p:cond delay="0"/>
                                          </p:stCondLst>
                                        </p:cTn>
                                        <p:tgtEl>
                                          <p:spTgt spid="58384"/>
                                        </p:tgtEl>
                                        <p:attrNameLst>
                                          <p:attrName>style.visibility</p:attrName>
                                        </p:attrNameLst>
                                      </p:cBhvr>
                                      <p:to>
                                        <p:strVal val="visible"/>
                                      </p:to>
                                    </p:set>
                                    <p:animEffect transition="in" filter="wedge">
                                      <p:cBhvr>
                                        <p:cTn id="36" dur="500"/>
                                        <p:tgtEl>
                                          <p:spTgt spid="58384"/>
                                        </p:tgtEl>
                                      </p:cBhvr>
                                    </p:animEffect>
                                  </p:childTnLst>
                                </p:cTn>
                              </p:par>
                              <p:par>
                                <p:cTn id="37" presetID="20" presetClass="entr" presetSubtype="0" fill="hold" grpId="0" nodeType="withEffect">
                                  <p:stCondLst>
                                    <p:cond delay="0"/>
                                  </p:stCondLst>
                                  <p:childTnLst>
                                    <p:set>
                                      <p:cBhvr>
                                        <p:cTn id="38" dur="1" fill="hold">
                                          <p:stCondLst>
                                            <p:cond delay="0"/>
                                          </p:stCondLst>
                                        </p:cTn>
                                        <p:tgtEl>
                                          <p:spTgt spid="58377"/>
                                        </p:tgtEl>
                                        <p:attrNameLst>
                                          <p:attrName>style.visibility</p:attrName>
                                        </p:attrNameLst>
                                      </p:cBhvr>
                                      <p:to>
                                        <p:strVal val="visible"/>
                                      </p:to>
                                    </p:set>
                                    <p:animEffect transition="in" filter="wedge">
                                      <p:cBhvr>
                                        <p:cTn id="39" dur="500"/>
                                        <p:tgtEl>
                                          <p:spTgt spid="58377"/>
                                        </p:tgtEl>
                                      </p:cBhvr>
                                    </p:animEffect>
                                  </p:childTnLst>
                                </p:cTn>
                              </p:par>
                              <p:par>
                                <p:cTn id="40" presetID="20" presetClass="entr" presetSubtype="0" fill="hold" grpId="0" nodeType="withEffect">
                                  <p:stCondLst>
                                    <p:cond delay="0"/>
                                  </p:stCondLst>
                                  <p:childTnLst>
                                    <p:set>
                                      <p:cBhvr>
                                        <p:cTn id="41" dur="1" fill="hold">
                                          <p:stCondLst>
                                            <p:cond delay="0"/>
                                          </p:stCondLst>
                                        </p:cTn>
                                        <p:tgtEl>
                                          <p:spTgt spid="58382"/>
                                        </p:tgtEl>
                                        <p:attrNameLst>
                                          <p:attrName>style.visibility</p:attrName>
                                        </p:attrNameLst>
                                      </p:cBhvr>
                                      <p:to>
                                        <p:strVal val="visible"/>
                                      </p:to>
                                    </p:set>
                                    <p:animEffect transition="in" filter="wedge">
                                      <p:cBhvr>
                                        <p:cTn id="42" dur="500"/>
                                        <p:tgtEl>
                                          <p:spTgt spid="58382"/>
                                        </p:tgtEl>
                                      </p:cBhvr>
                                    </p:animEffect>
                                  </p:childTnLst>
                                </p:cTn>
                              </p:par>
                              <p:par>
                                <p:cTn id="43" presetID="20" presetClass="entr" presetSubtype="0" fill="hold" grpId="0" nodeType="withEffect">
                                  <p:stCondLst>
                                    <p:cond delay="0"/>
                                  </p:stCondLst>
                                  <p:childTnLst>
                                    <p:set>
                                      <p:cBhvr>
                                        <p:cTn id="44" dur="1" fill="hold">
                                          <p:stCondLst>
                                            <p:cond delay="0"/>
                                          </p:stCondLst>
                                        </p:cTn>
                                        <p:tgtEl>
                                          <p:spTgt spid="58378"/>
                                        </p:tgtEl>
                                        <p:attrNameLst>
                                          <p:attrName>style.visibility</p:attrName>
                                        </p:attrNameLst>
                                      </p:cBhvr>
                                      <p:to>
                                        <p:strVal val="visible"/>
                                      </p:to>
                                    </p:set>
                                    <p:animEffect transition="in" filter="wedge">
                                      <p:cBhvr>
                                        <p:cTn id="45" dur="500"/>
                                        <p:tgtEl>
                                          <p:spTgt spid="58378"/>
                                        </p:tgtEl>
                                      </p:cBhvr>
                                    </p:animEffect>
                                  </p:childTnLst>
                                </p:cTn>
                              </p:par>
                              <p:par>
                                <p:cTn id="46" presetID="20" presetClass="entr" presetSubtype="0" fill="hold" grpId="0" nodeType="withEffect">
                                  <p:stCondLst>
                                    <p:cond delay="0"/>
                                  </p:stCondLst>
                                  <p:childTnLst>
                                    <p:set>
                                      <p:cBhvr>
                                        <p:cTn id="47" dur="1" fill="hold">
                                          <p:stCondLst>
                                            <p:cond delay="0"/>
                                          </p:stCondLst>
                                        </p:cTn>
                                        <p:tgtEl>
                                          <p:spTgt spid="58386"/>
                                        </p:tgtEl>
                                        <p:attrNameLst>
                                          <p:attrName>style.visibility</p:attrName>
                                        </p:attrNameLst>
                                      </p:cBhvr>
                                      <p:to>
                                        <p:strVal val="visible"/>
                                      </p:to>
                                    </p:set>
                                    <p:animEffect transition="in" filter="wedge">
                                      <p:cBhvr>
                                        <p:cTn id="48" dur="500"/>
                                        <p:tgtEl>
                                          <p:spTgt spid="58386"/>
                                        </p:tgtEl>
                                      </p:cBhvr>
                                    </p:animEffect>
                                  </p:childTnLst>
                                </p:cTn>
                              </p:par>
                              <p:par>
                                <p:cTn id="49" presetID="20" presetClass="entr" presetSubtype="0" fill="hold" grpId="0" nodeType="withEffect">
                                  <p:stCondLst>
                                    <p:cond delay="0"/>
                                  </p:stCondLst>
                                  <p:childTnLst>
                                    <p:set>
                                      <p:cBhvr>
                                        <p:cTn id="50" dur="1" fill="hold">
                                          <p:stCondLst>
                                            <p:cond delay="0"/>
                                          </p:stCondLst>
                                        </p:cTn>
                                        <p:tgtEl>
                                          <p:spTgt spid="58381"/>
                                        </p:tgtEl>
                                        <p:attrNameLst>
                                          <p:attrName>style.visibility</p:attrName>
                                        </p:attrNameLst>
                                      </p:cBhvr>
                                      <p:to>
                                        <p:strVal val="visible"/>
                                      </p:to>
                                    </p:set>
                                    <p:animEffect transition="in" filter="wedge">
                                      <p:cBhvr>
                                        <p:cTn id="51" dur="500"/>
                                        <p:tgtEl>
                                          <p:spTgt spid="58381"/>
                                        </p:tgtEl>
                                      </p:cBhvr>
                                    </p:animEffect>
                                  </p:childTnLst>
                                </p:cTn>
                              </p:par>
                            </p:childTnLst>
                          </p:cTn>
                        </p:par>
                      </p:childTnLst>
                    </p:cTn>
                  </p:par>
                  <p:par>
                    <p:cTn id="52" fill="hold">
                      <p:stCondLst>
                        <p:cond delay="indefinite"/>
                      </p:stCondLst>
                      <p:childTnLst>
                        <p:par>
                          <p:cTn id="53" fill="hold">
                            <p:stCondLst>
                              <p:cond delay="0"/>
                            </p:stCondLst>
                            <p:childTnLst>
                              <p:par>
                                <p:cTn id="54" presetID="20" presetClass="entr" presetSubtype="0" fill="hold" grpId="0" nodeType="clickEffect">
                                  <p:stCondLst>
                                    <p:cond delay="0"/>
                                  </p:stCondLst>
                                  <p:childTnLst>
                                    <p:set>
                                      <p:cBhvr>
                                        <p:cTn id="55" dur="1" fill="hold">
                                          <p:stCondLst>
                                            <p:cond delay="0"/>
                                          </p:stCondLst>
                                        </p:cTn>
                                        <p:tgtEl>
                                          <p:spTgt spid="58379"/>
                                        </p:tgtEl>
                                        <p:attrNameLst>
                                          <p:attrName>style.visibility</p:attrName>
                                        </p:attrNameLst>
                                      </p:cBhvr>
                                      <p:to>
                                        <p:strVal val="visible"/>
                                      </p:to>
                                    </p:set>
                                    <p:animEffect transition="in" filter="wedge">
                                      <p:cBhvr>
                                        <p:cTn id="56" dur="500"/>
                                        <p:tgtEl>
                                          <p:spTgt spid="58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P spid="58373" grpId="0"/>
      <p:bldP spid="58374" grpId="0"/>
      <p:bldP spid="58375" grpId="0" animBg="1"/>
      <p:bldP spid="58376" grpId="0" animBg="1"/>
      <p:bldP spid="58377" grpId="0"/>
      <p:bldP spid="58378" grpId="0"/>
      <p:bldP spid="58379" grpId="0" animBg="1"/>
      <p:bldP spid="58380" grpId="0" animBg="1"/>
      <p:bldP spid="58381" grpId="0" animBg="1"/>
      <p:bldP spid="58382" grpId="0"/>
      <p:bldP spid="58383" grpId="0"/>
      <p:bldP spid="58384" grpId="0"/>
      <p:bldP spid="58385" grpId="0" animBg="1"/>
      <p:bldP spid="5838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827584" y="297600"/>
            <a:ext cx="7200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defRPr/>
            </a:pPr>
            <a:r>
              <a:rPr lang="el-GR" sz="3000" b="1" cap="small" dirty="0" smtClean="0">
                <a:solidFill>
                  <a:schemeClr val="tx2"/>
                </a:solidFill>
                <a:latin typeface="+mj-lt"/>
                <a:ea typeface="+mj-ea"/>
                <a:cs typeface="+mj-cs"/>
              </a:rPr>
              <a:t>Τροποποιητεσ </a:t>
            </a:r>
            <a:r>
              <a:rPr lang="el-GR" sz="3000" b="1" cap="small" dirty="0">
                <a:solidFill>
                  <a:schemeClr val="tx2"/>
                </a:solidFill>
                <a:latin typeface="+mj-lt"/>
                <a:ea typeface="+mj-ea"/>
                <a:cs typeface="+mj-cs"/>
              </a:rPr>
              <a:t>του μέτρου </a:t>
            </a:r>
            <a:r>
              <a:rPr lang="el-GR" sz="3000" b="1" cap="small" dirty="0" smtClean="0">
                <a:solidFill>
                  <a:schemeClr val="tx2"/>
                </a:solidFill>
                <a:latin typeface="+mj-lt"/>
                <a:ea typeface="+mj-ea"/>
                <a:cs typeface="+mj-cs"/>
              </a:rPr>
              <a:t>τησ επίδρασησ</a:t>
            </a:r>
            <a:endParaRPr lang="en-GB" sz="3000" b="1" cap="small" dirty="0">
              <a:solidFill>
                <a:schemeClr val="tx2"/>
              </a:solidFill>
              <a:latin typeface="+mj-lt"/>
              <a:ea typeface="+mj-ea"/>
              <a:cs typeface="+mj-cs"/>
            </a:endParaRPr>
          </a:p>
        </p:txBody>
      </p:sp>
      <p:sp>
        <p:nvSpPr>
          <p:cNvPr id="59395" name="Text Box 3"/>
          <p:cNvSpPr txBox="1">
            <a:spLocks noChangeArrowheads="1"/>
          </p:cNvSpPr>
          <p:nvPr/>
        </p:nvSpPr>
        <p:spPr bwMode="auto">
          <a:xfrm>
            <a:off x="313898" y="1268272"/>
            <a:ext cx="8650589"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marL="342900" indent="-342900" eaLnBrk="1" fontAlgn="base" hangingPunct="1">
              <a:spcBef>
                <a:spcPct val="50000"/>
              </a:spcBef>
              <a:spcAft>
                <a:spcPct val="0"/>
              </a:spcAft>
              <a:buFont typeface="Arial" pitchFamily="34" charset="0"/>
              <a:buChar char="•"/>
            </a:pPr>
            <a:r>
              <a:rPr lang="el-GR" sz="2400" dirty="0" smtClean="0"/>
              <a:t>Εάν η εκτιμώμενη επίδραση του παράγοντα κινδύνου στην έκβαση διαφέρει στις κατηγορίες μίας τρίτης μεταβλητής η μεταβλητή αυτή καλείται τροποποιητής της επίδρασης (ή του μέτρου της επίδρασης).  Ο τροποποιητής αλλάζει το μέτρο της επίδρασης</a:t>
            </a:r>
            <a:endParaRPr lang="en-GB" sz="2400" dirty="0"/>
          </a:p>
          <a:p>
            <a:pPr marL="342900" indent="-342900" eaLnBrk="1" fontAlgn="base" hangingPunct="1">
              <a:spcBef>
                <a:spcPct val="50000"/>
              </a:spcBef>
              <a:spcAft>
                <a:spcPct val="0"/>
              </a:spcAft>
              <a:buFont typeface="Arial" pitchFamily="34" charset="0"/>
              <a:buChar char="•"/>
            </a:pPr>
            <a:r>
              <a:rPr lang="el-GR" sz="2400" dirty="0" smtClean="0"/>
              <a:t>Στατιστική ορολογία</a:t>
            </a:r>
            <a:r>
              <a:rPr lang="en-US" sz="2400" dirty="0" smtClean="0"/>
              <a:t>: </a:t>
            </a:r>
            <a:r>
              <a:rPr lang="el-GR" sz="2400" dirty="0" smtClean="0"/>
              <a:t>Αλληλεπίδραση </a:t>
            </a:r>
            <a:r>
              <a:rPr lang="en-GB" sz="2400" dirty="0" smtClean="0"/>
              <a:t> </a:t>
            </a:r>
            <a:endParaRPr lang="en-GB" sz="2400" dirty="0"/>
          </a:p>
          <a:p>
            <a:pPr marL="342900" indent="-342900" eaLnBrk="1" fontAlgn="base" hangingPunct="1">
              <a:spcBef>
                <a:spcPct val="50000"/>
              </a:spcBef>
              <a:spcAft>
                <a:spcPct val="0"/>
              </a:spcAft>
              <a:buFont typeface="Arial" pitchFamily="34" charset="0"/>
              <a:buChar char="•"/>
            </a:pPr>
            <a:r>
              <a:rPr lang="el-GR" sz="2400" dirty="0" smtClean="0"/>
              <a:t>Δεν υφίσταται η έννοια της διόρθωσης για τους τροποποιητές του μέτρου επίδρασης.  </a:t>
            </a:r>
          </a:p>
          <a:p>
            <a:pPr marL="342900" indent="-342900" eaLnBrk="1" fontAlgn="base" hangingPunct="1">
              <a:spcBef>
                <a:spcPct val="50000"/>
              </a:spcBef>
              <a:spcAft>
                <a:spcPct val="0"/>
              </a:spcAft>
              <a:buFont typeface="Arial" pitchFamily="34" charset="0"/>
              <a:buChar char="•"/>
            </a:pPr>
            <a:r>
              <a:rPr lang="el-GR" sz="2400" dirty="0" smtClean="0"/>
              <a:t>Η επίδραση πρέπει να παρουσιάζεται στα διάφορα επίπεδα του τροποποιητή και όχι συνολικά</a:t>
            </a:r>
            <a:endParaRPr lang="en-GB" sz="2400" dirty="0"/>
          </a:p>
        </p:txBody>
      </p:sp>
    </p:spTree>
    <p:extLst>
      <p:ext uri="{BB962C8B-B14F-4D97-AF65-F5344CB8AC3E}">
        <p14:creationId xmlns:p14="http://schemas.microsoft.com/office/powerpoint/2010/main" val="15174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5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 calcmode="lin" valueType="num">
                                      <p:cBhvr additive="base">
                                        <p:cTn id="13" dur="5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9395">
                                            <p:txEl>
                                              <p:pRg st="2" end="2"/>
                                            </p:txEl>
                                          </p:spTgt>
                                        </p:tgtEl>
                                        <p:attrNameLst>
                                          <p:attrName>style.visibility</p:attrName>
                                        </p:attrNameLst>
                                      </p:cBhvr>
                                      <p:to>
                                        <p:strVal val="visible"/>
                                      </p:to>
                                    </p:set>
                                    <p:anim calcmode="lin" valueType="num">
                                      <p:cBhvr additive="base">
                                        <p:cTn id="19" dur="5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3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9395">
                                            <p:txEl>
                                              <p:pRg st="3" end="3"/>
                                            </p:txEl>
                                          </p:spTgt>
                                        </p:tgtEl>
                                        <p:attrNameLst>
                                          <p:attrName>style.visibility</p:attrName>
                                        </p:attrNameLst>
                                      </p:cBhvr>
                                      <p:to>
                                        <p:strVal val="visible"/>
                                      </p:to>
                                    </p:set>
                                    <p:anim calcmode="lin" valueType="num">
                                      <p:cBhvr additive="base">
                                        <p:cTn id="25" dur="5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39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sz="quarter" idx="1"/>
          </p:nvPr>
        </p:nvSpPr>
        <p:spPr>
          <a:xfrm>
            <a:off x="755576" y="1916832"/>
            <a:ext cx="7126288" cy="4208462"/>
          </a:xfrm>
        </p:spPr>
        <p:txBody>
          <a:bodyPr>
            <a:normAutofit lnSpcReduction="10000"/>
          </a:bodyPr>
          <a:lstStyle/>
          <a:p>
            <a:pPr eaLnBrk="1" hangingPunct="1">
              <a:lnSpc>
                <a:spcPct val="90000"/>
              </a:lnSpc>
              <a:spcBef>
                <a:spcPct val="0"/>
              </a:spcBef>
              <a:buFontTx/>
              <a:buNone/>
            </a:pPr>
            <a:r>
              <a:rPr lang="el-GR" sz="2400" b="1" dirty="0" smtClean="0">
                <a:solidFill>
                  <a:schemeClr val="accent1">
                    <a:lumMod val="75000"/>
                  </a:schemeClr>
                </a:solidFill>
                <a:latin typeface="Verdana" pitchFamily="34" charset="0"/>
              </a:rPr>
              <a:t>Τροποποιητής επίδρασης</a:t>
            </a:r>
            <a:endParaRPr lang="en-GB" sz="2400" b="1" dirty="0" smtClean="0">
              <a:solidFill>
                <a:schemeClr val="accent1">
                  <a:lumMod val="75000"/>
                </a:schemeClr>
              </a:solidFill>
              <a:latin typeface="Verdana" pitchFamily="34" charset="0"/>
            </a:endParaRPr>
          </a:p>
          <a:p>
            <a:pPr eaLnBrk="1" hangingPunct="1">
              <a:lnSpc>
                <a:spcPct val="90000"/>
              </a:lnSpc>
              <a:spcBef>
                <a:spcPct val="0"/>
              </a:spcBef>
              <a:buFontTx/>
              <a:buNone/>
            </a:pPr>
            <a:r>
              <a:rPr lang="en-GB" sz="2000" b="1" dirty="0" smtClean="0">
                <a:solidFill>
                  <a:schemeClr val="accent1">
                    <a:lumMod val="75000"/>
                  </a:schemeClr>
                </a:solidFill>
                <a:latin typeface="Verdana" pitchFamily="34" charset="0"/>
              </a:rPr>
              <a:t>	</a:t>
            </a:r>
            <a:r>
              <a:rPr lang="el-GR" sz="1800" b="1" dirty="0" smtClean="0">
                <a:solidFill>
                  <a:schemeClr val="accent1">
                    <a:lumMod val="75000"/>
                  </a:schemeClr>
                </a:solidFill>
                <a:latin typeface="Verdana" pitchFamily="34" charset="0"/>
              </a:rPr>
              <a:t>Ανήκει στην «φύση»!</a:t>
            </a:r>
            <a:endParaRPr lang="en-GB" sz="1800" b="1" dirty="0" smtClean="0">
              <a:solidFill>
                <a:schemeClr val="accent1">
                  <a:lumMod val="75000"/>
                </a:schemeClr>
              </a:solidFill>
              <a:latin typeface="Verdana" pitchFamily="34" charset="0"/>
            </a:endParaRPr>
          </a:p>
          <a:p>
            <a:pPr eaLnBrk="1" hangingPunct="1">
              <a:lnSpc>
                <a:spcPct val="90000"/>
              </a:lnSpc>
              <a:spcBef>
                <a:spcPct val="0"/>
              </a:spcBef>
              <a:buFontTx/>
              <a:buNone/>
            </a:pPr>
            <a:r>
              <a:rPr lang="en-GB" sz="1800" b="1" dirty="0" smtClean="0">
                <a:latin typeface="Verdana" pitchFamily="34" charset="0"/>
              </a:rPr>
              <a:t>	</a:t>
            </a:r>
            <a:r>
              <a:rPr lang="el-GR" sz="1800" b="1" dirty="0">
                <a:latin typeface="Verdana" pitchFamily="34" charset="0"/>
              </a:rPr>
              <a:t>Δ</a:t>
            </a:r>
            <a:r>
              <a:rPr lang="el-GR" sz="1800" b="1" dirty="0" smtClean="0">
                <a:latin typeface="Verdana" pitchFamily="34" charset="0"/>
              </a:rPr>
              <a:t>ιαφορετική επίδραση σε διαφορετικά στρώματα</a:t>
            </a:r>
            <a:endParaRPr lang="en-GB" sz="1800" b="1" dirty="0" smtClean="0">
              <a:latin typeface="Verdana" pitchFamily="34" charset="0"/>
            </a:endParaRPr>
          </a:p>
          <a:p>
            <a:pPr eaLnBrk="1" hangingPunct="1">
              <a:lnSpc>
                <a:spcPct val="90000"/>
              </a:lnSpc>
              <a:spcBef>
                <a:spcPct val="0"/>
              </a:spcBef>
              <a:buFontTx/>
              <a:buNone/>
            </a:pPr>
            <a:r>
              <a:rPr lang="en-GB" sz="1800" b="1" dirty="0" smtClean="0">
                <a:latin typeface="Verdana" pitchFamily="34" charset="0"/>
              </a:rPr>
              <a:t>	</a:t>
            </a:r>
            <a:r>
              <a:rPr lang="el-GR" sz="1800" b="1" dirty="0" smtClean="0">
                <a:latin typeface="Verdana" pitchFamily="34" charset="0"/>
              </a:rPr>
              <a:t>Χρήσιμη πληροφορία…</a:t>
            </a:r>
          </a:p>
          <a:p>
            <a:pPr eaLnBrk="1" hangingPunct="1">
              <a:lnSpc>
                <a:spcPct val="90000"/>
              </a:lnSpc>
              <a:spcBef>
                <a:spcPct val="0"/>
              </a:spcBef>
              <a:buFontTx/>
              <a:buNone/>
            </a:pPr>
            <a:r>
              <a:rPr lang="en-GB" sz="1800" b="1" dirty="0" smtClean="0">
                <a:latin typeface="Verdana" pitchFamily="34" charset="0"/>
              </a:rPr>
              <a:t>	</a:t>
            </a:r>
            <a:r>
              <a:rPr lang="el-GR" sz="1800" b="1" dirty="0" smtClean="0">
                <a:latin typeface="Verdana" pitchFamily="34" charset="0"/>
              </a:rPr>
              <a:t>Αυξάνει την γνώση για τους μηχανισμούς που διέπουν τις παρατηρούμενες επιδράσεις</a:t>
            </a:r>
            <a:endParaRPr lang="en-GB" sz="1800" b="1" dirty="0" smtClean="0">
              <a:latin typeface="Verdana" pitchFamily="34" charset="0"/>
            </a:endParaRPr>
          </a:p>
          <a:p>
            <a:pPr eaLnBrk="1" hangingPunct="1">
              <a:lnSpc>
                <a:spcPct val="90000"/>
              </a:lnSpc>
              <a:spcBef>
                <a:spcPct val="0"/>
              </a:spcBef>
              <a:buFontTx/>
              <a:buNone/>
            </a:pPr>
            <a:r>
              <a:rPr lang="en-GB" sz="1800" b="1" dirty="0" smtClean="0">
                <a:latin typeface="Verdana" pitchFamily="34" charset="0"/>
              </a:rPr>
              <a:t>	</a:t>
            </a:r>
            <a:r>
              <a:rPr lang="el-GR" sz="1800" b="1" dirty="0" smtClean="0">
                <a:latin typeface="Verdana" pitchFamily="34" charset="0"/>
              </a:rPr>
              <a:t>Έχει εφαρμογή στην Δημόσια υγεία</a:t>
            </a:r>
            <a:endParaRPr lang="en-GB" sz="1800" b="1" dirty="0" smtClean="0">
              <a:latin typeface="Verdana" pitchFamily="34" charset="0"/>
            </a:endParaRPr>
          </a:p>
          <a:p>
            <a:pPr eaLnBrk="1" hangingPunct="1">
              <a:lnSpc>
                <a:spcPct val="90000"/>
              </a:lnSpc>
              <a:spcBef>
                <a:spcPct val="0"/>
              </a:spcBef>
              <a:buFontTx/>
              <a:buNone/>
            </a:pPr>
            <a:endParaRPr lang="en-GB" sz="1800" b="1" dirty="0" smtClean="0">
              <a:solidFill>
                <a:srgbClr val="FF0000"/>
              </a:solidFill>
              <a:latin typeface="Verdana" pitchFamily="34" charset="0"/>
            </a:endParaRPr>
          </a:p>
          <a:p>
            <a:pPr eaLnBrk="1" hangingPunct="1">
              <a:lnSpc>
                <a:spcPct val="90000"/>
              </a:lnSpc>
              <a:spcBef>
                <a:spcPct val="0"/>
              </a:spcBef>
              <a:buFontTx/>
              <a:buNone/>
            </a:pPr>
            <a:r>
              <a:rPr lang="el-GR" sz="2400" b="1" dirty="0" smtClean="0">
                <a:solidFill>
                  <a:schemeClr val="accent1">
                    <a:lumMod val="75000"/>
                  </a:schemeClr>
                </a:solidFill>
                <a:latin typeface="Verdana" pitchFamily="34" charset="0"/>
              </a:rPr>
              <a:t>Συγχυτικός παράγοντας </a:t>
            </a:r>
            <a:endParaRPr lang="en-GB" sz="2400" b="1" dirty="0" smtClean="0">
              <a:solidFill>
                <a:schemeClr val="accent1">
                  <a:lumMod val="75000"/>
                </a:schemeClr>
              </a:solidFill>
              <a:latin typeface="Verdana" pitchFamily="34" charset="0"/>
            </a:endParaRPr>
          </a:p>
          <a:p>
            <a:pPr eaLnBrk="1" hangingPunct="1">
              <a:lnSpc>
                <a:spcPct val="90000"/>
              </a:lnSpc>
              <a:spcBef>
                <a:spcPct val="0"/>
              </a:spcBef>
              <a:buFontTx/>
              <a:buNone/>
            </a:pPr>
            <a:r>
              <a:rPr lang="en-GB" sz="2000" b="1" dirty="0" smtClean="0">
                <a:solidFill>
                  <a:schemeClr val="accent1">
                    <a:lumMod val="75000"/>
                  </a:schemeClr>
                </a:solidFill>
                <a:latin typeface="Verdana" pitchFamily="34" charset="0"/>
              </a:rPr>
              <a:t>	</a:t>
            </a:r>
            <a:r>
              <a:rPr lang="el-GR" sz="1800" b="1" dirty="0" smtClean="0">
                <a:solidFill>
                  <a:schemeClr val="accent1">
                    <a:lumMod val="75000"/>
                  </a:schemeClr>
                </a:solidFill>
                <a:latin typeface="Verdana" pitchFamily="34" charset="0"/>
              </a:rPr>
              <a:t>Ανήκει στην μελέτη!</a:t>
            </a:r>
            <a:endParaRPr lang="en-GB" sz="1800" b="1" dirty="0" smtClean="0">
              <a:solidFill>
                <a:schemeClr val="accent1">
                  <a:lumMod val="75000"/>
                </a:schemeClr>
              </a:solidFill>
              <a:latin typeface="Verdana" pitchFamily="34" charset="0"/>
            </a:endParaRPr>
          </a:p>
          <a:p>
            <a:pPr eaLnBrk="1" hangingPunct="1">
              <a:lnSpc>
                <a:spcPct val="90000"/>
              </a:lnSpc>
              <a:spcBef>
                <a:spcPct val="0"/>
              </a:spcBef>
              <a:buFontTx/>
              <a:buNone/>
            </a:pPr>
            <a:r>
              <a:rPr lang="en-GB" sz="2000" b="1" dirty="0" smtClean="0">
                <a:latin typeface="Verdana" pitchFamily="34" charset="0"/>
              </a:rPr>
              <a:t>	</a:t>
            </a:r>
            <a:r>
              <a:rPr lang="el-GR" sz="1800" b="1" dirty="0" smtClean="0">
                <a:latin typeface="Verdana" pitchFamily="34" charset="0"/>
              </a:rPr>
              <a:t>Επίδραση ίδια στα διαφορετικά στρώματα</a:t>
            </a:r>
          </a:p>
          <a:p>
            <a:pPr eaLnBrk="1" hangingPunct="1">
              <a:lnSpc>
                <a:spcPct val="90000"/>
              </a:lnSpc>
              <a:spcBef>
                <a:spcPct val="0"/>
              </a:spcBef>
              <a:buFontTx/>
              <a:buNone/>
            </a:pPr>
            <a:r>
              <a:rPr lang="el-GR" sz="1800" b="1" dirty="0" smtClean="0">
                <a:latin typeface="Verdana" pitchFamily="34" charset="0"/>
              </a:rPr>
              <a:t>	Διορθωμένη επίδραση διαφορετική από την αδρή εκτίμηση</a:t>
            </a:r>
            <a:endParaRPr lang="en-GB" sz="1800" b="1" dirty="0" smtClean="0">
              <a:latin typeface="Verdana" pitchFamily="34" charset="0"/>
            </a:endParaRPr>
          </a:p>
          <a:p>
            <a:pPr eaLnBrk="1" hangingPunct="1">
              <a:lnSpc>
                <a:spcPct val="90000"/>
              </a:lnSpc>
              <a:spcBef>
                <a:spcPct val="0"/>
              </a:spcBef>
              <a:buFontTx/>
              <a:buNone/>
            </a:pPr>
            <a:r>
              <a:rPr lang="en-GB" sz="1800" b="1" dirty="0" smtClean="0">
                <a:latin typeface="Verdana" pitchFamily="34" charset="0"/>
              </a:rPr>
              <a:t>	</a:t>
            </a:r>
            <a:r>
              <a:rPr lang="el-GR" sz="1800" b="1" dirty="0" smtClean="0">
                <a:latin typeface="Verdana" pitchFamily="34" charset="0"/>
              </a:rPr>
              <a:t>Σύγχυση στα δεδομένα και τα αποτελέσματα</a:t>
            </a:r>
            <a:endParaRPr lang="en-GB" sz="1800" b="1" dirty="0" smtClean="0">
              <a:latin typeface="Verdana" pitchFamily="34" charset="0"/>
            </a:endParaRPr>
          </a:p>
          <a:p>
            <a:pPr eaLnBrk="1" hangingPunct="1">
              <a:lnSpc>
                <a:spcPct val="90000"/>
              </a:lnSpc>
              <a:spcBef>
                <a:spcPct val="0"/>
              </a:spcBef>
              <a:buFontTx/>
              <a:buNone/>
            </a:pPr>
            <a:r>
              <a:rPr lang="en-GB" sz="1800" b="1" dirty="0" smtClean="0">
                <a:latin typeface="Verdana" pitchFamily="34" charset="0"/>
              </a:rPr>
              <a:t>	</a:t>
            </a:r>
            <a:r>
              <a:rPr lang="el-GR" sz="1800" b="1" dirty="0" smtClean="0">
                <a:latin typeface="Verdana" pitchFamily="34" charset="0"/>
              </a:rPr>
              <a:t>Αντιμετώπιση κατά τον σχεδιασμό</a:t>
            </a:r>
          </a:p>
          <a:p>
            <a:pPr eaLnBrk="1" hangingPunct="1">
              <a:lnSpc>
                <a:spcPct val="90000"/>
              </a:lnSpc>
              <a:spcBef>
                <a:spcPct val="0"/>
              </a:spcBef>
              <a:buFontTx/>
              <a:buNone/>
            </a:pPr>
            <a:r>
              <a:rPr lang="el-GR" sz="1800" b="1" dirty="0">
                <a:latin typeface="Verdana" pitchFamily="34" charset="0"/>
              </a:rPr>
              <a:t>	</a:t>
            </a:r>
            <a:r>
              <a:rPr lang="el-GR" sz="1800" b="1" dirty="0" smtClean="0">
                <a:latin typeface="Verdana" pitchFamily="34" charset="0"/>
              </a:rPr>
              <a:t>ή/και κ</a:t>
            </a:r>
            <a:r>
              <a:rPr lang="el-GR" sz="1800" b="1" dirty="0" smtClean="0">
                <a:latin typeface="Verdana" pitchFamily="34" charset="0"/>
              </a:rPr>
              <a:t>ατά </a:t>
            </a:r>
            <a:r>
              <a:rPr lang="el-GR" sz="1800" b="1" dirty="0" smtClean="0">
                <a:latin typeface="Verdana" pitchFamily="34" charset="0"/>
              </a:rPr>
              <a:t>τη ανάλυση</a:t>
            </a:r>
          </a:p>
        </p:txBody>
      </p:sp>
      <p:sp>
        <p:nvSpPr>
          <p:cNvPr id="2" name="TextBox 1"/>
          <p:cNvSpPr txBox="1"/>
          <p:nvPr/>
        </p:nvSpPr>
        <p:spPr>
          <a:xfrm>
            <a:off x="56271" y="277197"/>
            <a:ext cx="9087729" cy="1015663"/>
          </a:xfrm>
          <a:prstGeom prst="rect">
            <a:avLst/>
          </a:prstGeom>
          <a:noFill/>
        </p:spPr>
        <p:txBody>
          <a:bodyPr wrap="square" rtlCol="0">
            <a:spAutoFit/>
          </a:bodyPr>
          <a:lstStyle/>
          <a:p>
            <a:pPr algn="ctr" fontAlgn="base">
              <a:spcBef>
                <a:spcPct val="0"/>
              </a:spcBef>
              <a:spcAft>
                <a:spcPct val="0"/>
              </a:spcAft>
            </a:pPr>
            <a:r>
              <a:rPr lang="el-GR" sz="3000" b="1" cap="small" dirty="0" smtClean="0">
                <a:solidFill>
                  <a:schemeClr val="tx2"/>
                </a:solidFill>
                <a:latin typeface="+mj-lt"/>
                <a:ea typeface="+mj-ea"/>
                <a:cs typeface="+mj-cs"/>
              </a:rPr>
              <a:t>ΤΡΟΠΟΠΟΙΗΤΕΣ ΤΟΥ ΜΕΤΡΟΥ ΤΗΣ ΕΠΙΔΡΑΣΗΣ </a:t>
            </a:r>
            <a:r>
              <a:rPr lang="en-US" sz="3000" b="1" cap="small" dirty="0" smtClean="0">
                <a:solidFill>
                  <a:schemeClr val="tx2"/>
                </a:solidFill>
                <a:latin typeface="+mj-lt"/>
                <a:ea typeface="+mj-ea"/>
                <a:cs typeface="+mj-cs"/>
              </a:rPr>
              <a:t>vs. </a:t>
            </a:r>
            <a:r>
              <a:rPr lang="el-GR" sz="3000" b="1" cap="small" dirty="0" smtClean="0">
                <a:solidFill>
                  <a:schemeClr val="tx2"/>
                </a:solidFill>
                <a:latin typeface="+mj-lt"/>
                <a:ea typeface="+mj-ea"/>
                <a:cs typeface="+mj-cs"/>
              </a:rPr>
              <a:t>ΣΥΓΧΥΤΙΚΟΙ ΠΑΡΑΓΟΝΤΕΣ</a:t>
            </a:r>
            <a:endParaRPr lang="el-GR" sz="3000" b="1" cap="small" dirty="0">
              <a:solidFill>
                <a:schemeClr val="tx2"/>
              </a:solidFill>
              <a:latin typeface="+mj-lt"/>
              <a:ea typeface="+mj-ea"/>
              <a:cs typeface="+mj-cs"/>
            </a:endParaRPr>
          </a:p>
        </p:txBody>
      </p:sp>
    </p:spTree>
    <p:extLst>
      <p:ext uri="{BB962C8B-B14F-4D97-AF65-F5344CB8AC3E}">
        <p14:creationId xmlns:p14="http://schemas.microsoft.com/office/powerpoint/2010/main" val="31224093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a:xfrm>
            <a:off x="215900" y="274638"/>
            <a:ext cx="8737600" cy="922114"/>
          </a:xfrm>
        </p:spPr>
        <p:txBody>
          <a:bodyPr>
            <a:noAutofit/>
          </a:bodyPr>
          <a:lstStyle/>
          <a:p>
            <a:pPr algn="ctr">
              <a:defRPr/>
            </a:pPr>
            <a:r>
              <a:rPr lang="en-US" altLang="zh-TW" b="1" dirty="0" smtClean="0"/>
              <a:t>Approach to Interaction and Confounding</a:t>
            </a:r>
          </a:p>
        </p:txBody>
      </p:sp>
      <p:grpSp>
        <p:nvGrpSpPr>
          <p:cNvPr id="2" name="Group 42"/>
          <p:cNvGrpSpPr>
            <a:grpSpLocks/>
          </p:cNvGrpSpPr>
          <p:nvPr/>
        </p:nvGrpSpPr>
        <p:grpSpPr bwMode="auto">
          <a:xfrm>
            <a:off x="990600" y="1415752"/>
            <a:ext cx="7181850" cy="5181600"/>
            <a:chOff x="624" y="720"/>
            <a:chExt cx="4524" cy="3264"/>
          </a:xfrm>
        </p:grpSpPr>
        <p:grpSp>
          <p:nvGrpSpPr>
            <p:cNvPr id="3" name="Group 14"/>
            <p:cNvGrpSpPr>
              <a:grpSpLocks/>
            </p:cNvGrpSpPr>
            <p:nvPr/>
          </p:nvGrpSpPr>
          <p:grpSpPr bwMode="auto">
            <a:xfrm>
              <a:off x="624" y="1824"/>
              <a:ext cx="1488" cy="672"/>
              <a:chOff x="624" y="1824"/>
              <a:chExt cx="1488" cy="672"/>
            </a:xfrm>
          </p:grpSpPr>
          <p:sp>
            <p:nvSpPr>
              <p:cNvPr id="38949" name="Text Box 12"/>
              <p:cNvSpPr txBox="1">
                <a:spLocks noChangeArrowheads="1"/>
              </p:cNvSpPr>
              <p:nvPr/>
            </p:nvSpPr>
            <p:spPr bwMode="auto">
              <a:xfrm>
                <a:off x="678" y="1879"/>
                <a:ext cx="1364" cy="577"/>
              </a:xfrm>
              <a:prstGeom prst="rect">
                <a:avLst/>
              </a:prstGeom>
              <a:noFill/>
              <a:ln w="9525">
                <a:noFill/>
                <a:miter lim="800000"/>
                <a:headEnd/>
                <a:tailEnd/>
              </a:ln>
            </p:spPr>
            <p:txBody>
              <a:bodyPr wrap="none">
                <a:spAutoFit/>
              </a:bodyPr>
              <a:lstStyle/>
              <a:p>
                <a:r>
                  <a:rPr lang="en-US" altLang="zh-TW">
                    <a:ea typeface="新細明體" charset="-120"/>
                  </a:rPr>
                  <a:t>Report separate</a:t>
                </a:r>
              </a:p>
              <a:p>
                <a:r>
                  <a:rPr lang="en-US" altLang="zh-TW">
                    <a:ea typeface="新細明體" charset="-120"/>
                  </a:rPr>
                  <a:t>measures for levels</a:t>
                </a:r>
              </a:p>
              <a:p>
                <a:r>
                  <a:rPr lang="en-US" altLang="zh-TW">
                    <a:ea typeface="新細明體" charset="-120"/>
                  </a:rPr>
                  <a:t>of covariate</a:t>
                </a:r>
              </a:p>
            </p:txBody>
          </p:sp>
          <p:sp>
            <p:nvSpPr>
              <p:cNvPr id="38950" name="Rectangle 13"/>
              <p:cNvSpPr>
                <a:spLocks noChangeArrowheads="1"/>
              </p:cNvSpPr>
              <p:nvPr/>
            </p:nvSpPr>
            <p:spPr bwMode="auto">
              <a:xfrm>
                <a:off x="624" y="1824"/>
                <a:ext cx="1488" cy="672"/>
              </a:xfrm>
              <a:prstGeom prst="rect">
                <a:avLst/>
              </a:prstGeom>
              <a:noFill/>
              <a:ln w="9525">
                <a:solidFill>
                  <a:schemeClr val="tx1"/>
                </a:solidFill>
                <a:miter lim="800000"/>
                <a:headEnd/>
                <a:tailEnd/>
              </a:ln>
            </p:spPr>
            <p:txBody>
              <a:bodyPr wrap="none" anchor="ctr"/>
              <a:lstStyle/>
              <a:p>
                <a:endParaRPr lang="zh-TW" altLang="en-US">
                  <a:ea typeface="新細明體" charset="-120"/>
                </a:endParaRPr>
              </a:p>
            </p:txBody>
          </p:sp>
        </p:grpSp>
        <p:grpSp>
          <p:nvGrpSpPr>
            <p:cNvPr id="4" name="Group 16"/>
            <p:cNvGrpSpPr>
              <a:grpSpLocks/>
            </p:cNvGrpSpPr>
            <p:nvPr/>
          </p:nvGrpSpPr>
          <p:grpSpPr bwMode="auto">
            <a:xfrm>
              <a:off x="1152" y="1200"/>
              <a:ext cx="432" cy="336"/>
              <a:chOff x="1152" y="1248"/>
              <a:chExt cx="432" cy="336"/>
            </a:xfrm>
          </p:grpSpPr>
          <p:sp>
            <p:nvSpPr>
              <p:cNvPr id="38947" name="Text Box 6"/>
              <p:cNvSpPr txBox="1">
                <a:spLocks noChangeArrowheads="1"/>
              </p:cNvSpPr>
              <p:nvPr/>
            </p:nvSpPr>
            <p:spPr bwMode="auto">
              <a:xfrm>
                <a:off x="1200" y="1296"/>
                <a:ext cx="364" cy="231"/>
              </a:xfrm>
              <a:prstGeom prst="rect">
                <a:avLst/>
              </a:prstGeom>
              <a:noFill/>
              <a:ln w="9525">
                <a:noFill/>
                <a:miter lim="800000"/>
                <a:headEnd/>
                <a:tailEnd/>
              </a:ln>
            </p:spPr>
            <p:txBody>
              <a:bodyPr wrap="none">
                <a:spAutoFit/>
              </a:bodyPr>
              <a:lstStyle/>
              <a:p>
                <a:r>
                  <a:rPr lang="en-US" altLang="zh-TW">
                    <a:ea typeface="新細明體" charset="-120"/>
                  </a:rPr>
                  <a:t>Yes</a:t>
                </a:r>
              </a:p>
            </p:txBody>
          </p:sp>
          <p:sp>
            <p:nvSpPr>
              <p:cNvPr id="38948" name="Rectangle 15"/>
              <p:cNvSpPr>
                <a:spLocks noChangeArrowheads="1"/>
              </p:cNvSpPr>
              <p:nvPr/>
            </p:nvSpPr>
            <p:spPr bwMode="auto">
              <a:xfrm>
                <a:off x="1152" y="1248"/>
                <a:ext cx="432" cy="336"/>
              </a:xfrm>
              <a:prstGeom prst="rect">
                <a:avLst/>
              </a:prstGeom>
              <a:noFill/>
              <a:ln w="9525">
                <a:solidFill>
                  <a:schemeClr val="tx1"/>
                </a:solidFill>
                <a:miter lim="800000"/>
                <a:headEnd/>
                <a:tailEnd/>
              </a:ln>
            </p:spPr>
            <p:txBody>
              <a:bodyPr wrap="none" anchor="ctr"/>
              <a:lstStyle/>
              <a:p>
                <a:endParaRPr lang="zh-TW" altLang="en-US">
                  <a:ea typeface="新細明體" charset="-120"/>
                </a:endParaRPr>
              </a:p>
            </p:txBody>
          </p:sp>
        </p:grpSp>
        <p:grpSp>
          <p:nvGrpSpPr>
            <p:cNvPr id="5" name="Group 18"/>
            <p:cNvGrpSpPr>
              <a:grpSpLocks/>
            </p:cNvGrpSpPr>
            <p:nvPr/>
          </p:nvGrpSpPr>
          <p:grpSpPr bwMode="auto">
            <a:xfrm>
              <a:off x="1966" y="720"/>
              <a:ext cx="1826" cy="384"/>
              <a:chOff x="1966" y="768"/>
              <a:chExt cx="1826" cy="384"/>
            </a:xfrm>
          </p:grpSpPr>
          <p:sp>
            <p:nvSpPr>
              <p:cNvPr id="38945" name="Text Box 5"/>
              <p:cNvSpPr txBox="1">
                <a:spLocks noChangeArrowheads="1"/>
              </p:cNvSpPr>
              <p:nvPr/>
            </p:nvSpPr>
            <p:spPr bwMode="auto">
              <a:xfrm>
                <a:off x="1966" y="793"/>
                <a:ext cx="1803" cy="288"/>
              </a:xfrm>
              <a:prstGeom prst="rect">
                <a:avLst/>
              </a:prstGeom>
              <a:noFill/>
              <a:ln w="9525">
                <a:noFill/>
                <a:miter lim="800000"/>
                <a:headEnd/>
                <a:tailEnd/>
              </a:ln>
            </p:spPr>
            <p:txBody>
              <a:bodyPr wrap="none">
                <a:spAutoFit/>
              </a:bodyPr>
              <a:lstStyle/>
              <a:p>
                <a:r>
                  <a:rPr lang="en-US" altLang="zh-TW" sz="2400">
                    <a:ea typeface="新細明體" charset="-120"/>
                  </a:rPr>
                  <a:t>Is there interaction?</a:t>
                </a:r>
              </a:p>
            </p:txBody>
          </p:sp>
          <p:sp>
            <p:nvSpPr>
              <p:cNvPr id="38946" name="Rectangle 17"/>
              <p:cNvSpPr>
                <a:spLocks noChangeArrowheads="1"/>
              </p:cNvSpPr>
              <p:nvPr/>
            </p:nvSpPr>
            <p:spPr bwMode="auto">
              <a:xfrm>
                <a:off x="1968" y="768"/>
                <a:ext cx="1824" cy="384"/>
              </a:xfrm>
              <a:prstGeom prst="rect">
                <a:avLst/>
              </a:prstGeom>
              <a:noFill/>
              <a:ln w="9525">
                <a:solidFill>
                  <a:schemeClr val="tx1"/>
                </a:solidFill>
                <a:miter lim="800000"/>
                <a:headEnd/>
                <a:tailEnd/>
              </a:ln>
            </p:spPr>
            <p:txBody>
              <a:bodyPr wrap="none" anchor="ctr"/>
              <a:lstStyle/>
              <a:p>
                <a:endParaRPr lang="zh-TW" altLang="en-US">
                  <a:ea typeface="新細明體" charset="-120"/>
                </a:endParaRPr>
              </a:p>
            </p:txBody>
          </p:sp>
        </p:grpSp>
        <p:grpSp>
          <p:nvGrpSpPr>
            <p:cNvPr id="6" name="Group 20"/>
            <p:cNvGrpSpPr>
              <a:grpSpLocks/>
            </p:cNvGrpSpPr>
            <p:nvPr/>
          </p:nvGrpSpPr>
          <p:grpSpPr bwMode="auto">
            <a:xfrm>
              <a:off x="4176" y="1200"/>
              <a:ext cx="384" cy="336"/>
              <a:chOff x="4176" y="1200"/>
              <a:chExt cx="384" cy="336"/>
            </a:xfrm>
          </p:grpSpPr>
          <p:sp>
            <p:nvSpPr>
              <p:cNvPr id="38943" name="Text Box 7"/>
              <p:cNvSpPr txBox="1">
                <a:spLocks noChangeArrowheads="1"/>
              </p:cNvSpPr>
              <p:nvPr/>
            </p:nvSpPr>
            <p:spPr bwMode="auto">
              <a:xfrm>
                <a:off x="4224" y="1248"/>
                <a:ext cx="300" cy="231"/>
              </a:xfrm>
              <a:prstGeom prst="rect">
                <a:avLst/>
              </a:prstGeom>
              <a:noFill/>
              <a:ln w="9525">
                <a:noFill/>
                <a:miter lim="800000"/>
                <a:headEnd/>
                <a:tailEnd/>
              </a:ln>
            </p:spPr>
            <p:txBody>
              <a:bodyPr wrap="none">
                <a:spAutoFit/>
              </a:bodyPr>
              <a:lstStyle/>
              <a:p>
                <a:r>
                  <a:rPr lang="en-US" altLang="zh-TW">
                    <a:ea typeface="新細明體" charset="-120"/>
                  </a:rPr>
                  <a:t>No</a:t>
                </a:r>
              </a:p>
            </p:txBody>
          </p:sp>
          <p:sp>
            <p:nvSpPr>
              <p:cNvPr id="38944" name="Rectangle 19"/>
              <p:cNvSpPr>
                <a:spLocks noChangeArrowheads="1"/>
              </p:cNvSpPr>
              <p:nvPr/>
            </p:nvSpPr>
            <p:spPr bwMode="auto">
              <a:xfrm>
                <a:off x="4176" y="1200"/>
                <a:ext cx="384" cy="336"/>
              </a:xfrm>
              <a:prstGeom prst="rect">
                <a:avLst/>
              </a:prstGeom>
              <a:noFill/>
              <a:ln w="9525">
                <a:solidFill>
                  <a:schemeClr val="tx1"/>
                </a:solidFill>
                <a:miter lim="800000"/>
                <a:headEnd/>
                <a:tailEnd/>
              </a:ln>
            </p:spPr>
            <p:txBody>
              <a:bodyPr wrap="none" anchor="ctr"/>
              <a:lstStyle/>
              <a:p>
                <a:endParaRPr lang="zh-TW" altLang="en-US">
                  <a:ea typeface="新細明體" charset="-120"/>
                </a:endParaRPr>
              </a:p>
            </p:txBody>
          </p:sp>
        </p:grpSp>
        <p:grpSp>
          <p:nvGrpSpPr>
            <p:cNvPr id="7" name="Group 22"/>
            <p:cNvGrpSpPr>
              <a:grpSpLocks/>
            </p:cNvGrpSpPr>
            <p:nvPr/>
          </p:nvGrpSpPr>
          <p:grpSpPr bwMode="auto">
            <a:xfrm>
              <a:off x="3600" y="1824"/>
              <a:ext cx="1548" cy="336"/>
              <a:chOff x="3600" y="1776"/>
              <a:chExt cx="1548" cy="336"/>
            </a:xfrm>
          </p:grpSpPr>
          <p:sp>
            <p:nvSpPr>
              <p:cNvPr id="38941" name="Text Box 8"/>
              <p:cNvSpPr txBox="1">
                <a:spLocks noChangeArrowheads="1"/>
              </p:cNvSpPr>
              <p:nvPr/>
            </p:nvSpPr>
            <p:spPr bwMode="auto">
              <a:xfrm>
                <a:off x="3648" y="1824"/>
                <a:ext cx="1500" cy="231"/>
              </a:xfrm>
              <a:prstGeom prst="rect">
                <a:avLst/>
              </a:prstGeom>
              <a:noFill/>
              <a:ln w="9525">
                <a:noFill/>
                <a:miter lim="800000"/>
                <a:headEnd/>
                <a:tailEnd/>
              </a:ln>
            </p:spPr>
            <p:txBody>
              <a:bodyPr wrap="none">
                <a:spAutoFit/>
              </a:bodyPr>
              <a:lstStyle/>
              <a:p>
                <a:r>
                  <a:rPr lang="en-US" altLang="zh-TW">
                    <a:ea typeface="新細明體" charset="-120"/>
                  </a:rPr>
                  <a:t>Is there confounding?</a:t>
                </a:r>
              </a:p>
            </p:txBody>
          </p:sp>
          <p:sp>
            <p:nvSpPr>
              <p:cNvPr id="38942" name="Rectangle 21"/>
              <p:cNvSpPr>
                <a:spLocks noChangeArrowheads="1"/>
              </p:cNvSpPr>
              <p:nvPr/>
            </p:nvSpPr>
            <p:spPr bwMode="auto">
              <a:xfrm>
                <a:off x="3600" y="1776"/>
                <a:ext cx="1536" cy="336"/>
              </a:xfrm>
              <a:prstGeom prst="rect">
                <a:avLst/>
              </a:prstGeom>
              <a:noFill/>
              <a:ln w="9525">
                <a:solidFill>
                  <a:schemeClr val="tx1"/>
                </a:solidFill>
                <a:miter lim="800000"/>
                <a:headEnd/>
                <a:tailEnd/>
              </a:ln>
            </p:spPr>
            <p:txBody>
              <a:bodyPr wrap="none" anchor="ctr"/>
              <a:lstStyle/>
              <a:p>
                <a:endParaRPr lang="zh-TW" altLang="en-US">
                  <a:ea typeface="新細明體" charset="-120"/>
                </a:endParaRPr>
              </a:p>
            </p:txBody>
          </p:sp>
        </p:grpSp>
        <p:grpSp>
          <p:nvGrpSpPr>
            <p:cNvPr id="8" name="Group 24"/>
            <p:cNvGrpSpPr>
              <a:grpSpLocks/>
            </p:cNvGrpSpPr>
            <p:nvPr/>
          </p:nvGrpSpPr>
          <p:grpSpPr bwMode="auto">
            <a:xfrm>
              <a:off x="2640" y="3456"/>
              <a:ext cx="912" cy="528"/>
              <a:chOff x="2016" y="3456"/>
              <a:chExt cx="912" cy="528"/>
            </a:xfrm>
          </p:grpSpPr>
          <p:sp>
            <p:nvSpPr>
              <p:cNvPr id="38939" name="Text Box 11"/>
              <p:cNvSpPr txBox="1">
                <a:spLocks noChangeArrowheads="1"/>
              </p:cNvSpPr>
              <p:nvPr/>
            </p:nvSpPr>
            <p:spPr bwMode="auto">
              <a:xfrm>
                <a:off x="2062" y="3519"/>
                <a:ext cx="836" cy="404"/>
              </a:xfrm>
              <a:prstGeom prst="rect">
                <a:avLst/>
              </a:prstGeom>
              <a:noFill/>
              <a:ln w="9525">
                <a:noFill/>
                <a:miter lim="800000"/>
                <a:headEnd/>
                <a:tailEnd/>
              </a:ln>
            </p:spPr>
            <p:txBody>
              <a:bodyPr wrap="none">
                <a:spAutoFit/>
              </a:bodyPr>
              <a:lstStyle/>
              <a:p>
                <a:pPr algn="ctr"/>
                <a:r>
                  <a:rPr lang="en-US" altLang="zh-TW">
                    <a:ea typeface="新細明體" charset="-120"/>
                  </a:rPr>
                  <a:t>Adjust for </a:t>
                </a:r>
              </a:p>
              <a:p>
                <a:pPr algn="ctr"/>
                <a:r>
                  <a:rPr lang="en-US" altLang="zh-TW">
                    <a:ea typeface="新細明體" charset="-120"/>
                  </a:rPr>
                  <a:t>confounder</a:t>
                </a:r>
              </a:p>
            </p:txBody>
          </p:sp>
          <p:sp>
            <p:nvSpPr>
              <p:cNvPr id="38940" name="Rectangle 23"/>
              <p:cNvSpPr>
                <a:spLocks noChangeArrowheads="1"/>
              </p:cNvSpPr>
              <p:nvPr/>
            </p:nvSpPr>
            <p:spPr bwMode="auto">
              <a:xfrm>
                <a:off x="2016" y="3456"/>
                <a:ext cx="912" cy="528"/>
              </a:xfrm>
              <a:prstGeom prst="rect">
                <a:avLst/>
              </a:prstGeom>
              <a:noFill/>
              <a:ln w="9525">
                <a:solidFill>
                  <a:schemeClr val="tx1"/>
                </a:solidFill>
                <a:miter lim="800000"/>
                <a:headEnd/>
                <a:tailEnd/>
              </a:ln>
            </p:spPr>
            <p:txBody>
              <a:bodyPr wrap="none" anchor="ctr"/>
              <a:lstStyle/>
              <a:p>
                <a:endParaRPr lang="zh-TW" altLang="en-US">
                  <a:ea typeface="新細明體" charset="-120"/>
                </a:endParaRPr>
              </a:p>
            </p:txBody>
          </p:sp>
        </p:grpSp>
        <p:grpSp>
          <p:nvGrpSpPr>
            <p:cNvPr id="9" name="Group 26"/>
            <p:cNvGrpSpPr>
              <a:grpSpLocks/>
            </p:cNvGrpSpPr>
            <p:nvPr/>
          </p:nvGrpSpPr>
          <p:grpSpPr bwMode="auto">
            <a:xfrm>
              <a:off x="2880" y="2352"/>
              <a:ext cx="432" cy="336"/>
              <a:chOff x="2208" y="2928"/>
              <a:chExt cx="432" cy="336"/>
            </a:xfrm>
          </p:grpSpPr>
          <p:sp>
            <p:nvSpPr>
              <p:cNvPr id="38937" name="Text Box 9"/>
              <p:cNvSpPr txBox="1">
                <a:spLocks noChangeArrowheads="1"/>
              </p:cNvSpPr>
              <p:nvPr/>
            </p:nvSpPr>
            <p:spPr bwMode="auto">
              <a:xfrm>
                <a:off x="2238" y="2983"/>
                <a:ext cx="364" cy="231"/>
              </a:xfrm>
              <a:prstGeom prst="rect">
                <a:avLst/>
              </a:prstGeom>
              <a:noFill/>
              <a:ln w="9525">
                <a:noFill/>
                <a:miter lim="800000"/>
                <a:headEnd/>
                <a:tailEnd/>
              </a:ln>
            </p:spPr>
            <p:txBody>
              <a:bodyPr wrap="none">
                <a:spAutoFit/>
              </a:bodyPr>
              <a:lstStyle/>
              <a:p>
                <a:r>
                  <a:rPr lang="en-US" altLang="zh-TW">
                    <a:ea typeface="新細明體" charset="-120"/>
                  </a:rPr>
                  <a:t>Yes</a:t>
                </a:r>
              </a:p>
            </p:txBody>
          </p:sp>
          <p:sp>
            <p:nvSpPr>
              <p:cNvPr id="38938" name="Rectangle 25"/>
              <p:cNvSpPr>
                <a:spLocks noChangeArrowheads="1"/>
              </p:cNvSpPr>
              <p:nvPr/>
            </p:nvSpPr>
            <p:spPr bwMode="auto">
              <a:xfrm>
                <a:off x="2208" y="2928"/>
                <a:ext cx="432" cy="336"/>
              </a:xfrm>
              <a:prstGeom prst="rect">
                <a:avLst/>
              </a:prstGeom>
              <a:noFill/>
              <a:ln w="9525">
                <a:solidFill>
                  <a:schemeClr val="tx1"/>
                </a:solidFill>
                <a:miter lim="800000"/>
                <a:headEnd/>
                <a:tailEnd/>
              </a:ln>
            </p:spPr>
            <p:txBody>
              <a:bodyPr wrap="none" anchor="ctr"/>
              <a:lstStyle/>
              <a:p>
                <a:endParaRPr lang="zh-TW" altLang="en-US">
                  <a:ea typeface="新細明體" charset="-120"/>
                </a:endParaRPr>
              </a:p>
            </p:txBody>
          </p:sp>
        </p:grpSp>
        <p:grpSp>
          <p:nvGrpSpPr>
            <p:cNvPr id="10" name="Group 28"/>
            <p:cNvGrpSpPr>
              <a:grpSpLocks/>
            </p:cNvGrpSpPr>
            <p:nvPr/>
          </p:nvGrpSpPr>
          <p:grpSpPr bwMode="auto">
            <a:xfrm>
              <a:off x="4176" y="2784"/>
              <a:ext cx="384" cy="336"/>
              <a:chOff x="4368" y="3024"/>
              <a:chExt cx="384" cy="336"/>
            </a:xfrm>
          </p:grpSpPr>
          <p:sp>
            <p:nvSpPr>
              <p:cNvPr id="38935" name="Text Box 10"/>
              <p:cNvSpPr txBox="1">
                <a:spLocks noChangeArrowheads="1"/>
              </p:cNvSpPr>
              <p:nvPr/>
            </p:nvSpPr>
            <p:spPr bwMode="auto">
              <a:xfrm>
                <a:off x="4414" y="3087"/>
                <a:ext cx="300" cy="231"/>
              </a:xfrm>
              <a:prstGeom prst="rect">
                <a:avLst/>
              </a:prstGeom>
              <a:noFill/>
              <a:ln w="9525">
                <a:noFill/>
                <a:miter lim="800000"/>
                <a:headEnd/>
                <a:tailEnd/>
              </a:ln>
            </p:spPr>
            <p:txBody>
              <a:bodyPr wrap="none">
                <a:spAutoFit/>
              </a:bodyPr>
              <a:lstStyle/>
              <a:p>
                <a:r>
                  <a:rPr lang="en-US" altLang="zh-TW">
                    <a:ea typeface="新細明體" charset="-120"/>
                  </a:rPr>
                  <a:t>No</a:t>
                </a:r>
              </a:p>
            </p:txBody>
          </p:sp>
          <p:sp>
            <p:nvSpPr>
              <p:cNvPr id="38936" name="Rectangle 27"/>
              <p:cNvSpPr>
                <a:spLocks noChangeArrowheads="1"/>
              </p:cNvSpPr>
              <p:nvPr/>
            </p:nvSpPr>
            <p:spPr bwMode="auto">
              <a:xfrm>
                <a:off x="4368" y="3024"/>
                <a:ext cx="384" cy="336"/>
              </a:xfrm>
              <a:prstGeom prst="rect">
                <a:avLst/>
              </a:prstGeom>
              <a:noFill/>
              <a:ln w="9525">
                <a:solidFill>
                  <a:schemeClr val="tx1"/>
                </a:solidFill>
                <a:miter lim="800000"/>
                <a:headEnd/>
                <a:tailEnd/>
              </a:ln>
            </p:spPr>
            <p:txBody>
              <a:bodyPr wrap="none" anchor="ctr"/>
              <a:lstStyle/>
              <a:p>
                <a:endParaRPr lang="zh-TW" altLang="en-US">
                  <a:ea typeface="新細明體" charset="-120"/>
                </a:endParaRPr>
              </a:p>
            </p:txBody>
          </p:sp>
        </p:grpSp>
        <p:grpSp>
          <p:nvGrpSpPr>
            <p:cNvPr id="11" name="Group 31"/>
            <p:cNvGrpSpPr>
              <a:grpSpLocks/>
            </p:cNvGrpSpPr>
            <p:nvPr/>
          </p:nvGrpSpPr>
          <p:grpSpPr bwMode="auto">
            <a:xfrm>
              <a:off x="3888" y="3456"/>
              <a:ext cx="960" cy="528"/>
              <a:chOff x="4368" y="3552"/>
              <a:chExt cx="960" cy="528"/>
            </a:xfrm>
          </p:grpSpPr>
          <p:sp>
            <p:nvSpPr>
              <p:cNvPr id="38933" name="Text Box 29"/>
              <p:cNvSpPr txBox="1">
                <a:spLocks noChangeArrowheads="1"/>
              </p:cNvSpPr>
              <p:nvPr/>
            </p:nvSpPr>
            <p:spPr bwMode="auto">
              <a:xfrm>
                <a:off x="4406" y="3575"/>
                <a:ext cx="868" cy="404"/>
              </a:xfrm>
              <a:prstGeom prst="rect">
                <a:avLst/>
              </a:prstGeom>
              <a:noFill/>
              <a:ln w="9525">
                <a:noFill/>
                <a:miter lim="800000"/>
                <a:headEnd/>
                <a:tailEnd/>
              </a:ln>
            </p:spPr>
            <p:txBody>
              <a:bodyPr wrap="none">
                <a:spAutoFit/>
              </a:bodyPr>
              <a:lstStyle/>
              <a:p>
                <a:r>
                  <a:rPr lang="en-US" altLang="zh-TW">
                    <a:ea typeface="新細明體" charset="-120"/>
                  </a:rPr>
                  <a:t>No need for</a:t>
                </a:r>
              </a:p>
              <a:p>
                <a:r>
                  <a:rPr lang="en-US" altLang="zh-TW">
                    <a:ea typeface="新細明體" charset="-120"/>
                  </a:rPr>
                  <a:t>adjustment</a:t>
                </a:r>
              </a:p>
            </p:txBody>
          </p:sp>
          <p:sp>
            <p:nvSpPr>
              <p:cNvPr id="38934" name="Rectangle 30"/>
              <p:cNvSpPr>
                <a:spLocks noChangeArrowheads="1"/>
              </p:cNvSpPr>
              <p:nvPr/>
            </p:nvSpPr>
            <p:spPr bwMode="auto">
              <a:xfrm>
                <a:off x="4368" y="3552"/>
                <a:ext cx="960" cy="528"/>
              </a:xfrm>
              <a:prstGeom prst="rect">
                <a:avLst/>
              </a:prstGeom>
              <a:noFill/>
              <a:ln w="9525">
                <a:solidFill>
                  <a:schemeClr val="tx1"/>
                </a:solidFill>
                <a:miter lim="800000"/>
                <a:headEnd/>
                <a:tailEnd/>
              </a:ln>
            </p:spPr>
            <p:txBody>
              <a:bodyPr wrap="none" anchor="ctr"/>
              <a:lstStyle/>
              <a:p>
                <a:endParaRPr lang="zh-TW" altLang="en-US">
                  <a:ea typeface="新細明體" charset="-120"/>
                </a:endParaRPr>
              </a:p>
            </p:txBody>
          </p:sp>
        </p:grpSp>
        <p:cxnSp>
          <p:nvCxnSpPr>
            <p:cNvPr id="38925" name="AutoShape 32"/>
            <p:cNvCxnSpPr>
              <a:cxnSpLocks noChangeShapeType="1"/>
              <a:stCxn id="38948" idx="3"/>
              <a:endCxn id="38944" idx="1"/>
            </p:cNvCxnSpPr>
            <p:nvPr/>
          </p:nvCxnSpPr>
          <p:spPr bwMode="auto">
            <a:xfrm>
              <a:off x="1584" y="1368"/>
              <a:ext cx="2592" cy="0"/>
            </a:xfrm>
            <a:prstGeom prst="straightConnector1">
              <a:avLst/>
            </a:prstGeom>
            <a:noFill/>
            <a:ln w="9525">
              <a:solidFill>
                <a:schemeClr val="tx1"/>
              </a:solidFill>
              <a:round/>
              <a:headEnd/>
              <a:tailEnd/>
            </a:ln>
          </p:spPr>
        </p:cxnSp>
        <p:cxnSp>
          <p:nvCxnSpPr>
            <p:cNvPr id="38926" name="AutoShape 33"/>
            <p:cNvCxnSpPr>
              <a:cxnSpLocks noChangeShapeType="1"/>
              <a:stCxn id="38948" idx="2"/>
              <a:endCxn id="38950" idx="0"/>
            </p:cNvCxnSpPr>
            <p:nvPr/>
          </p:nvCxnSpPr>
          <p:spPr bwMode="auto">
            <a:xfrm>
              <a:off x="1368" y="1536"/>
              <a:ext cx="0" cy="288"/>
            </a:xfrm>
            <a:prstGeom prst="straightConnector1">
              <a:avLst/>
            </a:prstGeom>
            <a:noFill/>
            <a:ln w="9525">
              <a:solidFill>
                <a:schemeClr val="tx1"/>
              </a:solidFill>
              <a:round/>
              <a:headEnd/>
              <a:tailEnd/>
            </a:ln>
          </p:spPr>
        </p:cxnSp>
        <p:cxnSp>
          <p:nvCxnSpPr>
            <p:cNvPr id="38927" name="AutoShape 34"/>
            <p:cNvCxnSpPr>
              <a:cxnSpLocks noChangeShapeType="1"/>
              <a:stCxn id="38944" idx="2"/>
              <a:endCxn id="38942" idx="0"/>
            </p:cNvCxnSpPr>
            <p:nvPr/>
          </p:nvCxnSpPr>
          <p:spPr bwMode="auto">
            <a:xfrm>
              <a:off x="4368" y="1536"/>
              <a:ext cx="0" cy="288"/>
            </a:xfrm>
            <a:prstGeom prst="straightConnector1">
              <a:avLst/>
            </a:prstGeom>
            <a:noFill/>
            <a:ln w="9525">
              <a:solidFill>
                <a:schemeClr val="tx1"/>
              </a:solidFill>
              <a:round/>
              <a:headEnd/>
              <a:tailEnd/>
            </a:ln>
          </p:spPr>
        </p:cxnSp>
        <p:cxnSp>
          <p:nvCxnSpPr>
            <p:cNvPr id="38928" name="AutoShape 35"/>
            <p:cNvCxnSpPr>
              <a:cxnSpLocks noChangeShapeType="1"/>
              <a:stCxn id="38942" idx="2"/>
              <a:endCxn id="38936" idx="0"/>
            </p:cNvCxnSpPr>
            <p:nvPr/>
          </p:nvCxnSpPr>
          <p:spPr bwMode="auto">
            <a:xfrm>
              <a:off x="4368" y="2160"/>
              <a:ext cx="0" cy="624"/>
            </a:xfrm>
            <a:prstGeom prst="straightConnector1">
              <a:avLst/>
            </a:prstGeom>
            <a:noFill/>
            <a:ln w="9525">
              <a:solidFill>
                <a:schemeClr val="tx1"/>
              </a:solidFill>
              <a:round/>
              <a:headEnd/>
              <a:tailEnd/>
            </a:ln>
          </p:spPr>
        </p:cxnSp>
        <p:cxnSp>
          <p:nvCxnSpPr>
            <p:cNvPr id="38929" name="AutoShape 37"/>
            <p:cNvCxnSpPr>
              <a:cxnSpLocks noChangeShapeType="1"/>
              <a:stCxn id="38936" idx="2"/>
              <a:endCxn id="38934" idx="0"/>
            </p:cNvCxnSpPr>
            <p:nvPr/>
          </p:nvCxnSpPr>
          <p:spPr bwMode="auto">
            <a:xfrm>
              <a:off x="4368" y="3120"/>
              <a:ext cx="0" cy="336"/>
            </a:xfrm>
            <a:prstGeom prst="straightConnector1">
              <a:avLst/>
            </a:prstGeom>
            <a:noFill/>
            <a:ln w="9525">
              <a:solidFill>
                <a:schemeClr val="tx1"/>
              </a:solidFill>
              <a:round/>
              <a:headEnd/>
              <a:tailEnd/>
            </a:ln>
          </p:spPr>
        </p:cxnSp>
        <p:cxnSp>
          <p:nvCxnSpPr>
            <p:cNvPr id="38930" name="AutoShape 38"/>
            <p:cNvCxnSpPr>
              <a:cxnSpLocks noChangeShapeType="1"/>
              <a:stCxn id="38938" idx="2"/>
              <a:endCxn id="38940" idx="0"/>
            </p:cNvCxnSpPr>
            <p:nvPr/>
          </p:nvCxnSpPr>
          <p:spPr bwMode="auto">
            <a:xfrm>
              <a:off x="3096" y="2688"/>
              <a:ext cx="0" cy="768"/>
            </a:xfrm>
            <a:prstGeom prst="straightConnector1">
              <a:avLst/>
            </a:prstGeom>
            <a:noFill/>
            <a:ln w="9525">
              <a:solidFill>
                <a:schemeClr val="tx1"/>
              </a:solidFill>
              <a:round/>
              <a:headEnd/>
              <a:tailEnd/>
            </a:ln>
          </p:spPr>
        </p:cxnSp>
        <p:sp>
          <p:nvSpPr>
            <p:cNvPr id="38931" name="Line 40"/>
            <p:cNvSpPr>
              <a:spLocks noChangeShapeType="1"/>
            </p:cNvSpPr>
            <p:nvPr/>
          </p:nvSpPr>
          <p:spPr bwMode="auto">
            <a:xfrm>
              <a:off x="3312" y="2536"/>
              <a:ext cx="1056" cy="0"/>
            </a:xfrm>
            <a:prstGeom prst="line">
              <a:avLst/>
            </a:prstGeom>
            <a:noFill/>
            <a:ln w="9525">
              <a:solidFill>
                <a:schemeClr val="tx1"/>
              </a:solidFill>
              <a:round/>
              <a:headEnd/>
              <a:tailEnd/>
            </a:ln>
          </p:spPr>
          <p:txBody>
            <a:bodyPr/>
            <a:lstStyle/>
            <a:p>
              <a:endParaRPr lang="el-GR"/>
            </a:p>
          </p:txBody>
        </p:sp>
        <p:sp>
          <p:nvSpPr>
            <p:cNvPr id="38932" name="Line 41"/>
            <p:cNvSpPr>
              <a:spLocks noChangeShapeType="1"/>
            </p:cNvSpPr>
            <p:nvPr/>
          </p:nvSpPr>
          <p:spPr bwMode="auto">
            <a:xfrm>
              <a:off x="2872" y="1104"/>
              <a:ext cx="0" cy="272"/>
            </a:xfrm>
            <a:prstGeom prst="line">
              <a:avLst/>
            </a:prstGeom>
            <a:noFill/>
            <a:ln w="9525">
              <a:solidFill>
                <a:schemeClr val="tx1"/>
              </a:solidFill>
              <a:round/>
              <a:headEnd/>
              <a:tailEnd/>
            </a:ln>
          </p:spPr>
          <p:txBody>
            <a:bodyPr/>
            <a:lstStyle/>
            <a:p>
              <a:endParaRPr lang="el-GR"/>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b="1" dirty="0">
              <a:solidFill>
                <a:schemeClr val="tx1"/>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sz="2000" dirty="0"/>
          </a:p>
          <a:p>
            <a:endParaRPr lang="el-GR" sz="2000" dirty="0"/>
          </a:p>
          <a:p>
            <a:endParaRPr lang="el-GR" sz="2000" dirty="0" smtClean="0"/>
          </a:p>
          <a:p>
            <a:endParaRPr lang="el-GR" sz="2000" dirty="0"/>
          </a:p>
          <a:p>
            <a:r>
              <a:rPr lang="el-GR" sz="1900" dirty="0"/>
              <a:t> </a:t>
            </a:r>
          </a:p>
        </p:txBody>
      </p:sp>
      <p:sp>
        <p:nvSpPr>
          <p:cNvPr id="7" name="Subtitle 2"/>
          <p:cNvSpPr txBox="1">
            <a:spLocks/>
          </p:cNvSpPr>
          <p:nvPr/>
        </p:nvSpPr>
        <p:spPr>
          <a:xfrm>
            <a:off x="170079" y="5085184"/>
            <a:ext cx="8856984" cy="14899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l-GR" sz="1900" dirty="0">
              <a:solidFill>
                <a:schemeClr val="tx1"/>
              </a:solidFill>
              <a:latin typeface="Comic Sans MS" pitchFamily="66" charset="0"/>
            </a:endParaRPr>
          </a:p>
          <a:p>
            <a:r>
              <a:rPr lang="el-GR" sz="1900" dirty="0"/>
              <a:t> </a:t>
            </a:r>
          </a:p>
        </p:txBody>
      </p:sp>
      <p:sp>
        <p:nvSpPr>
          <p:cNvPr id="8" name="Subtitle 2"/>
          <p:cNvSpPr txBox="1">
            <a:spLocks/>
          </p:cNvSpPr>
          <p:nvPr/>
        </p:nvSpPr>
        <p:spPr>
          <a:xfrm>
            <a:off x="62579" y="1340768"/>
            <a:ext cx="8938425" cy="4896544"/>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l-GR" sz="2900" dirty="0">
              <a:solidFill>
                <a:schemeClr val="tx1"/>
              </a:solidFill>
              <a:latin typeface="Comic Sans MS" pitchFamily="66" charset="0"/>
            </a:endParaRPr>
          </a:p>
          <a:p>
            <a:pPr algn="l"/>
            <a:r>
              <a:rPr lang="en-US" sz="1600" dirty="0" smtClean="0">
                <a:solidFill>
                  <a:schemeClr val="tx1"/>
                </a:solidFill>
                <a:latin typeface="Comic Sans MS" pitchFamily="66" charset="0"/>
              </a:rPr>
              <a:t>Assume that exposure is a continuous variable such as systolic blood pressure (SBP).  What we can do is one of the following:</a:t>
            </a: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r>
              <a:rPr lang="en-US" sz="1600" dirty="0" smtClean="0">
                <a:solidFill>
                  <a:schemeClr val="tx1"/>
                </a:solidFill>
                <a:latin typeface="Comic Sans MS" pitchFamily="66" charset="0"/>
              </a:rPr>
              <a:t> </a:t>
            </a: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r>
              <a:rPr lang="en-US" sz="1600" dirty="0" smtClean="0">
                <a:solidFill>
                  <a:schemeClr val="tx1"/>
                </a:solidFill>
                <a:latin typeface="Comic Sans MS" pitchFamily="66" charset="0"/>
              </a:rPr>
              <a:t>1) Treat </a:t>
            </a:r>
            <a:r>
              <a:rPr lang="en-US" sz="1600" dirty="0">
                <a:solidFill>
                  <a:schemeClr val="tx1"/>
                </a:solidFill>
                <a:latin typeface="Comic Sans MS" pitchFamily="66" charset="0"/>
              </a:rPr>
              <a:t>the exposure as continuous</a:t>
            </a:r>
            <a:r>
              <a:rPr lang="el-GR" sz="1600" dirty="0">
                <a:solidFill>
                  <a:schemeClr val="tx1"/>
                </a:solidFill>
                <a:latin typeface="Comic Sans MS" pitchFamily="66" charset="0"/>
              </a:rPr>
              <a:t/>
            </a:r>
            <a:br>
              <a:rPr lang="el-GR" sz="1600" dirty="0">
                <a:solidFill>
                  <a:schemeClr val="tx1"/>
                </a:solidFill>
                <a:latin typeface="Comic Sans MS" pitchFamily="66" charset="0"/>
              </a:rPr>
            </a:br>
            <a:r>
              <a:rPr lang="en-US" sz="1600" dirty="0">
                <a:solidFill>
                  <a:schemeClr val="tx1"/>
                </a:solidFill>
                <a:latin typeface="Comic Sans MS" pitchFamily="66" charset="0"/>
              </a:rPr>
              <a:t>in this case we estimate the effect of a unit change in the actual exposure without any grouping. </a:t>
            </a:r>
            <a:endParaRPr lang="el-GR" sz="1600" dirty="0" smtClean="0">
              <a:solidFill>
                <a:schemeClr val="tx1"/>
              </a:solidFill>
              <a:latin typeface="Comic Sans MS" pitchFamily="66" charset="0"/>
            </a:endParaRPr>
          </a:p>
          <a:p>
            <a:pPr algn="l"/>
            <a:endParaRPr lang="el-GR" sz="1600" dirty="0" smtClean="0">
              <a:solidFill>
                <a:schemeClr val="tx1"/>
              </a:solidFill>
              <a:latin typeface="Comic Sans MS" pitchFamily="66" charset="0"/>
            </a:endParaRPr>
          </a:p>
          <a:p>
            <a:pPr algn="l"/>
            <a:r>
              <a:rPr lang="el-GR" sz="1600" dirty="0" smtClean="0">
                <a:solidFill>
                  <a:schemeClr val="tx1"/>
                </a:solidFill>
                <a:latin typeface="Comic Sans MS" pitchFamily="66" charset="0"/>
              </a:rPr>
              <a:t>2) </a:t>
            </a:r>
            <a:r>
              <a:rPr lang="en-US" sz="1600" dirty="0" smtClean="0">
                <a:solidFill>
                  <a:schemeClr val="tx1"/>
                </a:solidFill>
                <a:latin typeface="Comic Sans MS" pitchFamily="66" charset="0"/>
              </a:rPr>
              <a:t>Group its values to k groups (e.g.  K=4)</a:t>
            </a: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r>
              <a:rPr lang="en-US" sz="1600" dirty="0" smtClean="0">
                <a:solidFill>
                  <a:schemeClr val="tx1"/>
                </a:solidFill>
                <a:latin typeface="Comic Sans MS" pitchFamily="66" charset="0"/>
              </a:rPr>
              <a:t>	a) treat the exposure as categorical with 4 levels (1 reference) and estimate 3 RRs</a:t>
            </a:r>
            <a:br>
              <a:rPr lang="en-US" sz="1600" dirty="0" smtClean="0">
                <a:solidFill>
                  <a:schemeClr val="tx1"/>
                </a:solidFill>
                <a:latin typeface="Comic Sans MS" pitchFamily="66" charset="0"/>
              </a:rPr>
            </a:br>
            <a:r>
              <a:rPr lang="en-US" sz="1600" dirty="0" smtClean="0">
                <a:solidFill>
                  <a:schemeClr val="tx1"/>
                </a:solidFill>
                <a:latin typeface="Comic Sans MS" pitchFamily="66" charset="0"/>
              </a:rPr>
              <a:t/>
            </a:r>
            <a:br>
              <a:rPr lang="en-US" sz="1600" dirty="0" smtClean="0">
                <a:solidFill>
                  <a:schemeClr val="tx1"/>
                </a:solidFill>
                <a:latin typeface="Comic Sans MS" pitchFamily="66" charset="0"/>
              </a:rPr>
            </a:br>
            <a:r>
              <a:rPr lang="en-US" sz="1600" dirty="0" smtClean="0">
                <a:solidFill>
                  <a:schemeClr val="tx1"/>
                </a:solidFill>
                <a:latin typeface="Comic Sans MS" pitchFamily="66" charset="0"/>
              </a:rPr>
              <a:t>	b) Estimate for each exposure level k the rate </a:t>
            </a:r>
            <a:r>
              <a:rPr lang="en-US" sz="1600" dirty="0" err="1" smtClean="0">
                <a:solidFill>
                  <a:schemeClr val="tx1"/>
                </a:solidFill>
                <a:latin typeface="Comic Sans MS" pitchFamily="66" charset="0"/>
              </a:rPr>
              <a:t>R</a:t>
            </a:r>
            <a:r>
              <a:rPr lang="en-US" sz="1600" baseline="-25000" dirty="0" err="1" smtClean="0">
                <a:solidFill>
                  <a:schemeClr val="tx1"/>
                </a:solidFill>
                <a:latin typeface="Comic Sans MS" pitchFamily="66" charset="0"/>
              </a:rPr>
              <a:t>k</a:t>
            </a:r>
            <a:r>
              <a:rPr lang="en-US" sz="1600" dirty="0" smtClean="0">
                <a:solidFill>
                  <a:schemeClr val="tx1"/>
                </a:solidFill>
                <a:latin typeface="Comic Sans MS" pitchFamily="66" charset="0"/>
              </a:rPr>
              <a:t> and then estimate the rate ratio </a:t>
            </a:r>
          </a:p>
          <a:p>
            <a:pPr algn="l"/>
            <a:r>
              <a:rPr lang="en-US" sz="1600" dirty="0" err="1" smtClean="0">
                <a:solidFill>
                  <a:schemeClr val="tx1"/>
                </a:solidFill>
                <a:latin typeface="Comic Sans MS" pitchFamily="66" charset="0"/>
              </a:rPr>
              <a:t>RR</a:t>
            </a:r>
            <a:r>
              <a:rPr lang="en-US" sz="1600" baseline="-25000" dirty="0" err="1" smtClean="0">
                <a:solidFill>
                  <a:schemeClr val="tx1"/>
                </a:solidFill>
                <a:latin typeface="Comic Sans MS" pitchFamily="66" charset="0"/>
              </a:rPr>
              <a:t>k</a:t>
            </a:r>
            <a:r>
              <a:rPr lang="en-US" sz="1600" baseline="-25000" dirty="0" smtClean="0">
                <a:solidFill>
                  <a:schemeClr val="tx1"/>
                </a:solidFill>
                <a:latin typeface="Comic Sans MS" pitchFamily="66" charset="0"/>
              </a:rPr>
              <a:t>, k-1</a:t>
            </a:r>
            <a:r>
              <a:rPr lang="en-US" sz="1600" dirty="0" smtClean="0">
                <a:solidFill>
                  <a:schemeClr val="tx1"/>
                </a:solidFill>
                <a:latin typeface="Comic Sans MS" pitchFamily="66" charset="0"/>
              </a:rPr>
              <a:t> by comparing the k level to its previous level k-1.  We thus obtain k-1 rate ratios each of which measures the effect on the outcome of interest of changing from one level of exposure to the next.  </a:t>
            </a: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r>
              <a:rPr lang="en-GB" sz="1600" dirty="0" smtClean="0">
                <a:solidFill>
                  <a:schemeClr val="tx1"/>
                </a:solidFill>
                <a:latin typeface="Comic Sans MS" pitchFamily="66" charset="0"/>
              </a:rPr>
              <a:t> </a:t>
            </a: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r>
              <a:rPr lang="en-US" sz="1600" dirty="0" smtClean="0">
                <a:solidFill>
                  <a:schemeClr val="tx1"/>
                </a:solidFill>
                <a:latin typeface="Comic Sans MS" pitchFamily="66" charset="0"/>
              </a:rPr>
              <a:t>It is possible to obtain a summary estimate of such an effect by averaging all these RRs if all levels have similar numbers/events, i.ee. </a:t>
            </a: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r>
              <a:rPr lang="en-US" sz="1600" dirty="0" smtClean="0">
                <a:solidFill>
                  <a:schemeClr val="tx1"/>
                </a:solidFill>
                <a:latin typeface="Comic Sans MS" pitchFamily="66" charset="0"/>
              </a:rPr>
              <a:t>RR = Σ </a:t>
            </a:r>
            <a:r>
              <a:rPr lang="en-US" sz="1600" dirty="0" err="1" smtClean="0">
                <a:solidFill>
                  <a:schemeClr val="tx1"/>
                </a:solidFill>
                <a:latin typeface="Comic Sans MS" pitchFamily="66" charset="0"/>
              </a:rPr>
              <a:t>RR</a:t>
            </a:r>
            <a:r>
              <a:rPr lang="en-US" sz="1600" baseline="-25000" dirty="0" err="1" smtClean="0">
                <a:solidFill>
                  <a:schemeClr val="tx1"/>
                </a:solidFill>
                <a:latin typeface="Comic Sans MS" pitchFamily="66" charset="0"/>
              </a:rPr>
              <a:t>k</a:t>
            </a:r>
            <a:r>
              <a:rPr lang="en-US" sz="1600" baseline="-25000" dirty="0" smtClean="0">
                <a:solidFill>
                  <a:schemeClr val="tx1"/>
                </a:solidFill>
                <a:latin typeface="Comic Sans MS" pitchFamily="66" charset="0"/>
              </a:rPr>
              <a:t>, k-1</a:t>
            </a:r>
            <a:r>
              <a:rPr lang="en-US" sz="1600" dirty="0" smtClean="0">
                <a:solidFill>
                  <a:schemeClr val="tx1"/>
                </a:solidFill>
                <a:latin typeface="Comic Sans MS" pitchFamily="66" charset="0"/>
              </a:rPr>
              <a:t> / (k-1)</a:t>
            </a: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r>
              <a:rPr lang="en-US" sz="1600" dirty="0" smtClean="0">
                <a:solidFill>
                  <a:schemeClr val="tx1"/>
                </a:solidFill>
                <a:latin typeface="Comic Sans MS" pitchFamily="66" charset="0"/>
              </a:rPr>
              <a:t>or by taking a weighted average of the   </a:t>
            </a:r>
            <a:r>
              <a:rPr lang="en-US" sz="1600" dirty="0" err="1" smtClean="0">
                <a:solidFill>
                  <a:schemeClr val="tx1"/>
                </a:solidFill>
                <a:latin typeface="Comic Sans MS" pitchFamily="66" charset="0"/>
              </a:rPr>
              <a:t>RR</a:t>
            </a:r>
            <a:r>
              <a:rPr lang="en-US" sz="1600" baseline="-25000" dirty="0" err="1" smtClean="0">
                <a:solidFill>
                  <a:schemeClr val="tx1"/>
                </a:solidFill>
                <a:latin typeface="Comic Sans MS" pitchFamily="66" charset="0"/>
              </a:rPr>
              <a:t>k</a:t>
            </a:r>
            <a:r>
              <a:rPr lang="en-US" sz="1600" baseline="-25000" dirty="0" smtClean="0">
                <a:solidFill>
                  <a:schemeClr val="tx1"/>
                </a:solidFill>
                <a:latin typeface="Comic Sans MS" pitchFamily="66" charset="0"/>
              </a:rPr>
              <a:t>, k-1 </a:t>
            </a:r>
            <a:r>
              <a:rPr lang="en-US" sz="1600" dirty="0" smtClean="0">
                <a:solidFill>
                  <a:schemeClr val="tx1"/>
                </a:solidFill>
                <a:latin typeface="Comic Sans MS" pitchFamily="66" charset="0"/>
              </a:rPr>
              <a:t>weighting for the different no of subjects/events</a:t>
            </a:r>
            <a:br>
              <a:rPr lang="en-US" sz="1600" dirty="0" smtClean="0">
                <a:solidFill>
                  <a:schemeClr val="tx1"/>
                </a:solidFill>
                <a:latin typeface="Comic Sans MS" pitchFamily="66" charset="0"/>
              </a:rPr>
            </a:b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r>
              <a:rPr lang="en-US" sz="1600" dirty="0" smtClean="0">
                <a:solidFill>
                  <a:schemeClr val="tx1"/>
                </a:solidFill>
                <a:latin typeface="Comic Sans MS" pitchFamily="66" charset="0"/>
              </a:rPr>
              <a:t>this combined estimate is called the linear effect of exposure per change of group.</a:t>
            </a:r>
            <a:br>
              <a:rPr lang="en-US" sz="1600" dirty="0" smtClean="0">
                <a:solidFill>
                  <a:schemeClr val="tx1"/>
                </a:solidFill>
                <a:latin typeface="Comic Sans MS" pitchFamily="66" charset="0"/>
              </a:rPr>
            </a:b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r>
              <a:rPr lang="en-US" sz="1600" dirty="0" smtClean="0">
                <a:solidFill>
                  <a:schemeClr val="tx1"/>
                </a:solidFill>
                <a:latin typeface="Comic Sans MS" pitchFamily="66" charset="0"/>
              </a:rPr>
              <a:t> </a:t>
            </a:r>
            <a:r>
              <a:rPr lang="el-GR" sz="1600" dirty="0" smtClean="0">
                <a:solidFill>
                  <a:schemeClr val="tx1"/>
                </a:solidFill>
                <a:latin typeface="Comic Sans MS" pitchFamily="66" charset="0"/>
              </a:rPr>
              <a:t/>
            </a:r>
            <a:br>
              <a:rPr lang="el-GR" sz="1600" dirty="0" smtClean="0">
                <a:solidFill>
                  <a:schemeClr val="tx1"/>
                </a:solidFill>
                <a:latin typeface="Comic Sans MS" pitchFamily="66" charset="0"/>
              </a:rPr>
            </a:br>
            <a:endParaRPr lang="el-GR" sz="1600" dirty="0"/>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12" name="Title 11"/>
          <p:cNvSpPr>
            <a:spLocks noGrp="1"/>
          </p:cNvSpPr>
          <p:nvPr>
            <p:ph type="ctrTitle"/>
          </p:nvPr>
        </p:nvSpPr>
        <p:spPr>
          <a:xfrm>
            <a:off x="467544" y="548680"/>
            <a:ext cx="8136904" cy="576064"/>
          </a:xfrm>
        </p:spPr>
        <p:txBody>
          <a:bodyPr>
            <a:normAutofit/>
          </a:bodyPr>
          <a:lstStyle/>
          <a:p>
            <a:r>
              <a:rPr lang="en-US" b="0" dirty="0" smtClean="0"/>
              <a:t>Exposures with more than two levels</a:t>
            </a:r>
            <a:endParaRPr lang="el-GR" b="0" dirty="0"/>
          </a:p>
        </p:txBody>
      </p:sp>
    </p:spTree>
    <p:extLst>
      <p:ext uri="{BB962C8B-B14F-4D97-AF65-F5344CB8AC3E}">
        <p14:creationId xmlns:p14="http://schemas.microsoft.com/office/powerpoint/2010/main" val="37998960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smtClean="0"/>
              <a:t>Συνοπτικά</a:t>
            </a:r>
            <a:endParaRPr lang="en-US" dirty="0"/>
          </a:p>
        </p:txBody>
      </p:sp>
      <p:sp>
        <p:nvSpPr>
          <p:cNvPr id="3" name="Θέση περιεχομένου 2"/>
          <p:cNvSpPr>
            <a:spLocks noGrp="1"/>
          </p:cNvSpPr>
          <p:nvPr>
            <p:ph sz="quarter" idx="1"/>
          </p:nvPr>
        </p:nvSpPr>
        <p:spPr/>
        <p:txBody>
          <a:bodyPr>
            <a:normAutofit fontScale="92500" lnSpcReduction="10000"/>
          </a:bodyPr>
          <a:lstStyle/>
          <a:p>
            <a:r>
              <a:rPr lang="el-GR" sz="2700" dirty="0" smtClean="0"/>
              <a:t>Τι ελέγχουμε για να αποφασίσουμε πώς θα χρησιμοποιήσουμε την μεταβλητή στην ανάλυση;</a:t>
            </a:r>
          </a:p>
          <a:p>
            <a:r>
              <a:rPr lang="en-US" sz="2700" dirty="0" smtClean="0"/>
              <a:t>Test </a:t>
            </a:r>
            <a:r>
              <a:rPr lang="el-GR" sz="2700" dirty="0" smtClean="0"/>
              <a:t>ομοιογένειας για τα </a:t>
            </a:r>
            <a:r>
              <a:rPr lang="en-US" sz="2700" dirty="0" smtClean="0"/>
              <a:t>rate</a:t>
            </a:r>
            <a:r>
              <a:rPr lang="el-GR" sz="2700" dirty="0" smtClean="0"/>
              <a:t> </a:t>
            </a:r>
            <a:r>
              <a:rPr lang="en-US" sz="2700" dirty="0" smtClean="0"/>
              <a:t>ratios</a:t>
            </a:r>
            <a:r>
              <a:rPr lang="el-GR" sz="2700" dirty="0" smtClean="0"/>
              <a:t>- έλεγχος χ</a:t>
            </a:r>
            <a:r>
              <a:rPr lang="el-GR" sz="2700" baseline="30000" dirty="0" smtClean="0"/>
              <a:t>2</a:t>
            </a:r>
            <a:endParaRPr lang="el-GR" sz="2700" baseline="30000" dirty="0"/>
          </a:p>
          <a:p>
            <a:pPr lvl="1"/>
            <a:r>
              <a:rPr lang="el-GR" dirty="0"/>
              <a:t>Η0: όλα τα </a:t>
            </a:r>
            <a:r>
              <a:rPr lang="en-US" dirty="0" smtClean="0"/>
              <a:t>rate ratios </a:t>
            </a:r>
            <a:r>
              <a:rPr lang="el-GR" dirty="0"/>
              <a:t>ίσα</a:t>
            </a:r>
          </a:p>
          <a:p>
            <a:pPr lvl="1"/>
            <a:r>
              <a:rPr lang="el-GR" dirty="0"/>
              <a:t>Η1: κάποιο/α διαφορετικά</a:t>
            </a:r>
          </a:p>
          <a:p>
            <a:pPr>
              <a:buFont typeface="Courier New" panose="02070309020205020404" pitchFamily="49" charset="0"/>
              <a:buChar char="o"/>
            </a:pPr>
            <a:r>
              <a:rPr lang="el-GR" sz="2700" dirty="0"/>
              <a:t>Ελέγχουμε για γραμμική τάση, ουσιαστικά ελέγχουμε αν</a:t>
            </a:r>
            <a:r>
              <a:rPr lang="en-US" sz="2700" dirty="0"/>
              <a:t> </a:t>
            </a:r>
            <a:r>
              <a:rPr lang="el-GR" sz="2700" dirty="0"/>
              <a:t>το μέσο </a:t>
            </a:r>
            <a:r>
              <a:rPr lang="en-US" sz="2700" dirty="0"/>
              <a:t>RR</a:t>
            </a:r>
            <a:r>
              <a:rPr lang="el-GR" sz="2700" dirty="0"/>
              <a:t> διαφέρει σημαντικά από τη </a:t>
            </a:r>
            <a:r>
              <a:rPr lang="el-GR" sz="2700" dirty="0" smtClean="0"/>
              <a:t>μονάδα</a:t>
            </a:r>
          </a:p>
          <a:p>
            <a:pPr>
              <a:buFont typeface="Courier New" panose="02070309020205020404" pitchFamily="49" charset="0"/>
              <a:buChar char="o"/>
            </a:pPr>
            <a:r>
              <a:rPr lang="el-GR" sz="2700" dirty="0" smtClean="0"/>
              <a:t>Αν υπάρχει ομοιογένεια (αν δηλαδή δεν απορριφθεί η μηδενική υπόθεση)-&gt;μπορούμε να υποθέσουμε όμοια επίδραση για τη μεταβολή από οποιαδήποτε κατηγορία στην επόμενη</a:t>
            </a:r>
            <a:endParaRPr lang="en-US" sz="2700" dirty="0"/>
          </a:p>
          <a:p>
            <a:endParaRPr lang="en-US" sz="2100" dirty="0"/>
          </a:p>
        </p:txBody>
      </p:sp>
      <p:sp>
        <p:nvSpPr>
          <p:cNvPr id="4" name="Θέση αριθμού διαφάνειας 3"/>
          <p:cNvSpPr>
            <a:spLocks noGrp="1"/>
          </p:cNvSpPr>
          <p:nvPr>
            <p:ph type="sldNum" sz="quarter" idx="15"/>
          </p:nvPr>
        </p:nvSpPr>
        <p:spPr/>
        <p:txBody>
          <a:bodyPr/>
          <a:lstStyle/>
          <a:p>
            <a:pPr>
              <a:defRPr/>
            </a:pPr>
            <a:fld id="{EFACD12C-EAEC-4643-811B-314DF5F44B74}" type="slidenum">
              <a:rPr lang="en-US" smtClean="0">
                <a:solidFill>
                  <a:srgbClr val="FFFFFF"/>
                </a:solidFill>
              </a:rPr>
              <a:pPr>
                <a:defRPr/>
              </a:pPr>
              <a:t>47</a:t>
            </a:fld>
            <a:endParaRPr lang="en-US">
              <a:solidFill>
                <a:srgbClr val="FFFFFF"/>
              </a:solidFill>
            </a:endParaRPr>
          </a:p>
        </p:txBody>
      </p:sp>
    </p:spTree>
    <p:extLst>
      <p:ext uri="{BB962C8B-B14F-4D97-AF65-F5344CB8AC3E}">
        <p14:creationId xmlns:p14="http://schemas.microsoft.com/office/powerpoint/2010/main" val="9547605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b="1" dirty="0">
              <a:solidFill>
                <a:schemeClr val="tx1"/>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sz="2000" dirty="0"/>
          </a:p>
          <a:p>
            <a:endParaRPr lang="el-GR" sz="2000" dirty="0"/>
          </a:p>
          <a:p>
            <a:endParaRPr lang="el-GR" sz="2000" dirty="0" smtClean="0"/>
          </a:p>
          <a:p>
            <a:endParaRPr lang="el-GR" sz="2000" dirty="0"/>
          </a:p>
          <a:p>
            <a:r>
              <a:rPr lang="el-GR" sz="1900" dirty="0"/>
              <a:t> </a:t>
            </a:r>
          </a:p>
        </p:txBody>
      </p:sp>
      <p:sp>
        <p:nvSpPr>
          <p:cNvPr id="7" name="Subtitle 2"/>
          <p:cNvSpPr txBox="1">
            <a:spLocks/>
          </p:cNvSpPr>
          <p:nvPr/>
        </p:nvSpPr>
        <p:spPr>
          <a:xfrm>
            <a:off x="170079" y="5085184"/>
            <a:ext cx="8856984" cy="14899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l-GR" sz="1900" dirty="0">
              <a:solidFill>
                <a:schemeClr val="tx1"/>
              </a:solidFill>
              <a:latin typeface="Comic Sans MS" pitchFamily="66" charset="0"/>
            </a:endParaRPr>
          </a:p>
          <a:p>
            <a:r>
              <a:rPr lang="el-GR" sz="1900" dirty="0"/>
              <a:t> </a:t>
            </a:r>
          </a:p>
        </p:txBody>
      </p:sp>
      <p:sp>
        <p:nvSpPr>
          <p:cNvPr id="9"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13" name="Rectangle 19"/>
          <p:cNvSpPr>
            <a:spLocks noChangeArrowheads="1"/>
          </p:cNvSpPr>
          <p:nvPr/>
        </p:nvSpPr>
        <p:spPr bwMode="auto">
          <a:xfrm>
            <a:off x="146441" y="39688"/>
            <a:ext cx="8997559" cy="1800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defTabSz="914400" fontAlgn="base">
              <a:lnSpc>
                <a:spcPct val="100000"/>
              </a:lnSpc>
              <a:spcBef>
                <a:spcPct val="0"/>
              </a:spcBef>
              <a:spcAft>
                <a:spcPct val="0"/>
              </a:spcAft>
              <a:buClrTx/>
              <a:buSzTx/>
              <a:tabLst/>
            </a:pPr>
            <a:r>
              <a:rPr lang="en-US" sz="3000" cap="small" dirty="0" smtClean="0">
                <a:solidFill>
                  <a:schemeClr val="tx2"/>
                </a:solidFill>
                <a:latin typeface="+mj-lt"/>
                <a:ea typeface="+mj-ea"/>
                <a:cs typeface="+mj-cs"/>
              </a:rPr>
              <a:t>Example 2:</a:t>
            </a:r>
            <a:endParaRPr lang="el-GR" sz="3000" cap="small" dirty="0" smtClean="0">
              <a:solidFill>
                <a:schemeClr val="tx2"/>
              </a:solidFill>
              <a:latin typeface="+mj-lt"/>
              <a:ea typeface="+mj-ea"/>
              <a:cs typeface="+mj-c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Assume that we want to examine - estimate the effect of systolic blood pressure (SBP) which is a continuous variable in the rate of death of civil servants in the Whitehall study that we saw before.  </a:t>
            </a:r>
            <a:endParaRPr kumimoji="0" lang="el-GR" sz="1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One solution is to group the values of SBP in 4 groups the groups having a clinical meaning.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4 such groups are: &lt;120, 120-139, 140-159, 160+.</a:t>
            </a:r>
            <a:endParaRPr kumimoji="0" lang="el-GR" sz="1400" b="0" i="0" u="none" strike="noStrike" cap="none" normalizeH="0" baseline="0" dirty="0" smtClean="0">
              <a:ln>
                <a:noFill/>
              </a:ln>
              <a:solidFill>
                <a:schemeClr val="tx1"/>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The classical 2X2 table of exposure-incidence rate becomes 4x2:</a:t>
            </a:r>
            <a:endParaRPr kumimoji="0" lang="en-US" sz="1400" b="0" i="0" u="none" strike="noStrike" cap="none" normalizeH="0" baseline="0" dirty="0" smtClean="0">
              <a:ln>
                <a:noFill/>
              </a:ln>
              <a:solidFill>
                <a:schemeClr val="tx1"/>
              </a:solidFill>
              <a:effectLst/>
              <a:latin typeface="Comic Sans MS" pitchFamily="66" charset="0"/>
              <a:cs typeface="Arial"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2245420636"/>
              </p:ext>
            </p:extLst>
          </p:nvPr>
        </p:nvGraphicFramePr>
        <p:xfrm>
          <a:off x="252280" y="1887804"/>
          <a:ext cx="8703536" cy="2880360"/>
        </p:xfrm>
        <a:graphic>
          <a:graphicData uri="http://schemas.openxmlformats.org/drawingml/2006/table">
            <a:tbl>
              <a:tblPr>
                <a:tableStyleId>{5C22544A-7EE6-4342-B048-85BDC9FD1C3A}</a:tableStyleId>
              </a:tblPr>
              <a:tblGrid>
                <a:gridCol w="2175649">
                  <a:extLst>
                    <a:ext uri="{9D8B030D-6E8A-4147-A177-3AD203B41FA5}">
                      <a16:colId xmlns:a16="http://schemas.microsoft.com/office/drawing/2014/main" val="20000"/>
                    </a:ext>
                  </a:extLst>
                </a:gridCol>
                <a:gridCol w="2175649">
                  <a:extLst>
                    <a:ext uri="{9D8B030D-6E8A-4147-A177-3AD203B41FA5}">
                      <a16:colId xmlns:a16="http://schemas.microsoft.com/office/drawing/2014/main" val="20001"/>
                    </a:ext>
                  </a:extLst>
                </a:gridCol>
                <a:gridCol w="2175649">
                  <a:extLst>
                    <a:ext uri="{9D8B030D-6E8A-4147-A177-3AD203B41FA5}">
                      <a16:colId xmlns:a16="http://schemas.microsoft.com/office/drawing/2014/main" val="20002"/>
                    </a:ext>
                  </a:extLst>
                </a:gridCol>
                <a:gridCol w="2176589">
                  <a:extLst>
                    <a:ext uri="{9D8B030D-6E8A-4147-A177-3AD203B41FA5}">
                      <a16:colId xmlns:a16="http://schemas.microsoft.com/office/drawing/2014/main" val="20003"/>
                    </a:ext>
                  </a:extLst>
                </a:gridCol>
              </a:tblGrid>
              <a:tr h="588256">
                <a:tc>
                  <a:txBody>
                    <a:bodyPr/>
                    <a:lstStyle/>
                    <a:p>
                      <a:pPr>
                        <a:lnSpc>
                          <a:spcPct val="150000"/>
                        </a:lnSpc>
                        <a:spcAft>
                          <a:spcPts val="0"/>
                        </a:spcAft>
                      </a:pPr>
                      <a:r>
                        <a:rPr lang="en-US" sz="1800" b="1" dirty="0">
                          <a:solidFill>
                            <a:srgbClr val="C00000"/>
                          </a:solidFill>
                          <a:effectLst/>
                          <a:latin typeface="Comic Sans MS" pitchFamily="66" charset="0"/>
                        </a:rPr>
                        <a:t>Exposure</a:t>
                      </a:r>
                      <a:r>
                        <a:rPr lang="el-GR" sz="1800" b="1" dirty="0">
                          <a:solidFill>
                            <a:srgbClr val="C00000"/>
                          </a:solidFill>
                          <a:effectLst/>
                          <a:latin typeface="Comic Sans MS" pitchFamily="66" charset="0"/>
                        </a:rPr>
                        <a:t> (</a:t>
                      </a:r>
                      <a:r>
                        <a:rPr lang="en-US" sz="1800" b="1" dirty="0">
                          <a:solidFill>
                            <a:srgbClr val="C00000"/>
                          </a:solidFill>
                          <a:effectLst/>
                          <a:latin typeface="Comic Sans MS" pitchFamily="66" charset="0"/>
                        </a:rPr>
                        <a:t>SBP</a:t>
                      </a:r>
                      <a:r>
                        <a:rPr lang="el-GR" sz="1800" b="1" dirty="0">
                          <a:solidFill>
                            <a:srgbClr val="C00000"/>
                          </a:solidFill>
                          <a:effectLst/>
                          <a:latin typeface="Comic Sans MS" pitchFamily="66" charset="0"/>
                        </a:rPr>
                        <a:t>)</a:t>
                      </a:r>
                    </a:p>
                    <a:p>
                      <a:pPr>
                        <a:lnSpc>
                          <a:spcPct val="150000"/>
                        </a:lnSpc>
                        <a:spcAft>
                          <a:spcPts val="0"/>
                        </a:spcAft>
                      </a:pPr>
                      <a:r>
                        <a:rPr lang="el-GR" sz="1800" b="1" dirty="0">
                          <a:solidFill>
                            <a:srgbClr val="C00000"/>
                          </a:solidFill>
                          <a:effectLst/>
                          <a:latin typeface="Comic Sans MS" pitchFamily="66" charset="0"/>
                        </a:rPr>
                        <a:t> </a:t>
                      </a:r>
                      <a:endParaRPr lang="el-GR" sz="1800" b="1" dirty="0">
                        <a:solidFill>
                          <a:srgbClr val="C00000"/>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n-US" sz="1800" b="1" dirty="0">
                          <a:solidFill>
                            <a:srgbClr val="C00000"/>
                          </a:solidFill>
                          <a:effectLst/>
                          <a:latin typeface="Comic Sans MS" pitchFamily="66" charset="0"/>
                        </a:rPr>
                        <a:t>D</a:t>
                      </a:r>
                      <a:endParaRPr lang="el-GR" sz="1800" b="1" dirty="0">
                        <a:solidFill>
                          <a:srgbClr val="C00000"/>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n-US" sz="1800" b="1" dirty="0">
                          <a:solidFill>
                            <a:srgbClr val="C00000"/>
                          </a:solidFill>
                          <a:effectLst/>
                          <a:latin typeface="Comic Sans MS" pitchFamily="66" charset="0"/>
                        </a:rPr>
                        <a:t>Y</a:t>
                      </a:r>
                      <a:endParaRPr lang="el-GR" sz="1800" b="1" dirty="0">
                        <a:solidFill>
                          <a:srgbClr val="C00000"/>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n-US" sz="1800" b="1" dirty="0">
                          <a:solidFill>
                            <a:srgbClr val="C00000"/>
                          </a:solidFill>
                          <a:effectLst/>
                          <a:latin typeface="Comic Sans MS" pitchFamily="66" charset="0"/>
                        </a:rPr>
                        <a:t>Incidence Rate</a:t>
                      </a:r>
                      <a:endParaRPr lang="el-GR" sz="1800" b="1" dirty="0">
                        <a:solidFill>
                          <a:srgbClr val="C00000"/>
                        </a:solidFill>
                        <a:effectLst/>
                        <a:latin typeface="Comic Sans MS" pitchFamily="66" charset="0"/>
                      </a:endParaRPr>
                    </a:p>
                    <a:p>
                      <a:pPr algn="ctr">
                        <a:lnSpc>
                          <a:spcPct val="150000"/>
                        </a:lnSpc>
                        <a:spcAft>
                          <a:spcPts val="0"/>
                        </a:spcAft>
                      </a:pPr>
                      <a:r>
                        <a:rPr lang="en-US" sz="1800" b="1" dirty="0">
                          <a:solidFill>
                            <a:srgbClr val="C00000"/>
                          </a:solidFill>
                          <a:effectLst/>
                          <a:latin typeface="Comic Sans MS" pitchFamily="66" charset="0"/>
                        </a:rPr>
                        <a:t>(D/Y)/1000 person-year</a:t>
                      </a:r>
                      <a:endParaRPr lang="el-GR" sz="1800" b="1" dirty="0">
                        <a:solidFill>
                          <a:srgbClr val="C00000"/>
                        </a:solidFill>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0"/>
                  </a:ext>
                </a:extLst>
              </a:tr>
              <a:tr h="277512">
                <a:tc>
                  <a:txBody>
                    <a:bodyPr/>
                    <a:lstStyle/>
                    <a:p>
                      <a:pPr>
                        <a:lnSpc>
                          <a:spcPct val="150000"/>
                        </a:lnSpc>
                        <a:spcAft>
                          <a:spcPts val="0"/>
                        </a:spcAft>
                      </a:pPr>
                      <a:r>
                        <a:rPr lang="el-GR" sz="1800" dirty="0">
                          <a:solidFill>
                            <a:schemeClr val="tx1"/>
                          </a:solidFill>
                          <a:effectLst/>
                          <a:latin typeface="Comic Sans MS" pitchFamily="66" charset="0"/>
                        </a:rPr>
                        <a:t>1 </a:t>
                      </a:r>
                      <a:r>
                        <a:rPr lang="en-US" sz="1800" dirty="0">
                          <a:solidFill>
                            <a:schemeClr val="tx1"/>
                          </a:solidFill>
                          <a:effectLst/>
                          <a:latin typeface="Comic Sans MS" pitchFamily="66" charset="0"/>
                        </a:rPr>
                        <a:t>level</a:t>
                      </a:r>
                      <a:r>
                        <a:rPr lang="el-GR" sz="1800" dirty="0">
                          <a:solidFill>
                            <a:schemeClr val="tx1"/>
                          </a:solidFill>
                          <a:effectLst/>
                          <a:latin typeface="Comic Sans MS" pitchFamily="66" charset="0"/>
                        </a:rPr>
                        <a:t>: &lt;120</a:t>
                      </a:r>
                      <a:endParaRPr lang="el-GR" sz="1800" dirty="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dirty="0">
                          <a:solidFill>
                            <a:schemeClr val="tx1"/>
                          </a:solidFill>
                          <a:effectLst/>
                          <a:latin typeface="Comic Sans MS" pitchFamily="66" charset="0"/>
                        </a:rPr>
                        <a:t>70</a:t>
                      </a:r>
                      <a:endParaRPr lang="el-GR" sz="1800" dirty="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dirty="0">
                          <a:solidFill>
                            <a:schemeClr val="tx1"/>
                          </a:solidFill>
                          <a:effectLst/>
                          <a:latin typeface="Comic Sans MS" pitchFamily="66" charset="0"/>
                        </a:rPr>
                        <a:t>6518.8</a:t>
                      </a:r>
                      <a:endParaRPr lang="el-GR" sz="1800" dirty="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dirty="0">
                          <a:solidFill>
                            <a:schemeClr val="tx1"/>
                          </a:solidFill>
                          <a:effectLst/>
                          <a:latin typeface="Comic Sans MS" pitchFamily="66" charset="0"/>
                        </a:rPr>
                        <a:t>10.738</a:t>
                      </a:r>
                      <a:endParaRPr lang="el-GR" sz="1800" dirty="0">
                        <a:solidFill>
                          <a:schemeClr val="tx1"/>
                        </a:solidFill>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1"/>
                  </a:ext>
                </a:extLst>
              </a:tr>
              <a:tr h="277512">
                <a:tc>
                  <a:txBody>
                    <a:bodyPr/>
                    <a:lstStyle/>
                    <a:p>
                      <a:pPr>
                        <a:lnSpc>
                          <a:spcPct val="150000"/>
                        </a:lnSpc>
                        <a:spcAft>
                          <a:spcPts val="0"/>
                        </a:spcAft>
                      </a:pPr>
                      <a:r>
                        <a:rPr lang="el-GR" sz="1800" dirty="0">
                          <a:solidFill>
                            <a:schemeClr val="tx1"/>
                          </a:solidFill>
                          <a:effectLst/>
                          <a:latin typeface="Comic Sans MS" pitchFamily="66" charset="0"/>
                        </a:rPr>
                        <a:t>2 </a:t>
                      </a:r>
                      <a:r>
                        <a:rPr lang="en-US" sz="1800" dirty="0">
                          <a:solidFill>
                            <a:schemeClr val="tx1"/>
                          </a:solidFill>
                          <a:effectLst/>
                          <a:latin typeface="Comic Sans MS" pitchFamily="66" charset="0"/>
                        </a:rPr>
                        <a:t>level</a:t>
                      </a:r>
                      <a:r>
                        <a:rPr lang="el-GR" sz="1800" dirty="0">
                          <a:solidFill>
                            <a:schemeClr val="tx1"/>
                          </a:solidFill>
                          <a:effectLst/>
                          <a:latin typeface="Comic Sans MS" pitchFamily="66" charset="0"/>
                        </a:rPr>
                        <a:t>: 120-139</a:t>
                      </a:r>
                      <a:endParaRPr lang="el-GR" sz="1800" dirty="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dirty="0">
                          <a:solidFill>
                            <a:schemeClr val="tx1"/>
                          </a:solidFill>
                          <a:effectLst/>
                          <a:latin typeface="Comic Sans MS" pitchFamily="66" charset="0"/>
                        </a:rPr>
                        <a:t>120</a:t>
                      </a:r>
                      <a:endParaRPr lang="el-GR" sz="1800" dirty="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dirty="0">
                          <a:solidFill>
                            <a:schemeClr val="tx1"/>
                          </a:solidFill>
                          <a:effectLst/>
                          <a:latin typeface="Comic Sans MS" pitchFamily="66" charset="0"/>
                        </a:rPr>
                        <a:t>11234.3</a:t>
                      </a:r>
                      <a:endParaRPr lang="el-GR" sz="1800" dirty="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dirty="0">
                          <a:solidFill>
                            <a:schemeClr val="tx1"/>
                          </a:solidFill>
                          <a:effectLst/>
                          <a:latin typeface="Comic Sans MS" pitchFamily="66" charset="0"/>
                        </a:rPr>
                        <a:t>10.682</a:t>
                      </a:r>
                      <a:endParaRPr lang="el-GR" sz="1800" dirty="0">
                        <a:solidFill>
                          <a:schemeClr val="tx1"/>
                        </a:solidFill>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2"/>
                  </a:ext>
                </a:extLst>
              </a:tr>
              <a:tr h="277512">
                <a:tc>
                  <a:txBody>
                    <a:bodyPr/>
                    <a:lstStyle/>
                    <a:p>
                      <a:pPr>
                        <a:lnSpc>
                          <a:spcPct val="150000"/>
                        </a:lnSpc>
                        <a:spcAft>
                          <a:spcPts val="0"/>
                        </a:spcAft>
                      </a:pPr>
                      <a:r>
                        <a:rPr lang="el-GR" sz="1800">
                          <a:solidFill>
                            <a:schemeClr val="tx1"/>
                          </a:solidFill>
                          <a:effectLst/>
                          <a:latin typeface="Comic Sans MS" pitchFamily="66" charset="0"/>
                        </a:rPr>
                        <a:t>3 </a:t>
                      </a:r>
                      <a:r>
                        <a:rPr lang="en-US" sz="1800">
                          <a:solidFill>
                            <a:schemeClr val="tx1"/>
                          </a:solidFill>
                          <a:effectLst/>
                          <a:latin typeface="Comic Sans MS" pitchFamily="66" charset="0"/>
                        </a:rPr>
                        <a:t>level</a:t>
                      </a:r>
                      <a:r>
                        <a:rPr lang="el-GR" sz="1800">
                          <a:solidFill>
                            <a:schemeClr val="tx1"/>
                          </a:solidFill>
                          <a:effectLst/>
                          <a:latin typeface="Comic Sans MS" pitchFamily="66" charset="0"/>
                        </a:rPr>
                        <a:t>: 140-159</a:t>
                      </a:r>
                      <a:endParaRPr lang="el-GR" sz="180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a:solidFill>
                            <a:schemeClr val="tx1"/>
                          </a:solidFill>
                          <a:effectLst/>
                          <a:latin typeface="Comic Sans MS" pitchFamily="66" charset="0"/>
                        </a:rPr>
                        <a:t>121</a:t>
                      </a:r>
                      <a:endParaRPr lang="el-GR" sz="180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dirty="0">
                          <a:solidFill>
                            <a:schemeClr val="tx1"/>
                          </a:solidFill>
                          <a:effectLst/>
                          <a:latin typeface="Comic Sans MS" pitchFamily="66" charset="0"/>
                        </a:rPr>
                        <a:t>6701.8</a:t>
                      </a:r>
                      <a:endParaRPr lang="el-GR" sz="1800" dirty="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dirty="0">
                          <a:solidFill>
                            <a:schemeClr val="tx1"/>
                          </a:solidFill>
                          <a:effectLst/>
                          <a:latin typeface="Comic Sans MS" pitchFamily="66" charset="0"/>
                        </a:rPr>
                        <a:t>18.055</a:t>
                      </a:r>
                      <a:endParaRPr lang="el-GR" sz="1800" dirty="0">
                        <a:solidFill>
                          <a:schemeClr val="tx1"/>
                        </a:solidFill>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3"/>
                  </a:ext>
                </a:extLst>
              </a:tr>
              <a:tr h="277512">
                <a:tc>
                  <a:txBody>
                    <a:bodyPr/>
                    <a:lstStyle/>
                    <a:p>
                      <a:pPr>
                        <a:lnSpc>
                          <a:spcPct val="150000"/>
                        </a:lnSpc>
                        <a:spcAft>
                          <a:spcPts val="0"/>
                        </a:spcAft>
                      </a:pPr>
                      <a:r>
                        <a:rPr lang="el-GR" sz="1800">
                          <a:solidFill>
                            <a:schemeClr val="tx1"/>
                          </a:solidFill>
                          <a:effectLst/>
                          <a:latin typeface="Comic Sans MS" pitchFamily="66" charset="0"/>
                        </a:rPr>
                        <a:t>4 </a:t>
                      </a:r>
                      <a:r>
                        <a:rPr lang="en-US" sz="1800">
                          <a:solidFill>
                            <a:schemeClr val="tx1"/>
                          </a:solidFill>
                          <a:effectLst/>
                          <a:latin typeface="Comic Sans MS" pitchFamily="66" charset="0"/>
                        </a:rPr>
                        <a:t>level</a:t>
                      </a:r>
                      <a:r>
                        <a:rPr lang="el-GR" sz="1800">
                          <a:solidFill>
                            <a:schemeClr val="tx1"/>
                          </a:solidFill>
                          <a:effectLst/>
                          <a:latin typeface="Comic Sans MS" pitchFamily="66" charset="0"/>
                        </a:rPr>
                        <a:t>: 160+</a:t>
                      </a:r>
                      <a:endParaRPr lang="el-GR" sz="180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a:solidFill>
                            <a:schemeClr val="tx1"/>
                          </a:solidFill>
                          <a:effectLst/>
                          <a:latin typeface="Comic Sans MS" pitchFamily="66" charset="0"/>
                        </a:rPr>
                        <a:t>92</a:t>
                      </a:r>
                      <a:endParaRPr lang="el-GR" sz="180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a:solidFill>
                            <a:schemeClr val="tx1"/>
                          </a:solidFill>
                          <a:effectLst/>
                          <a:latin typeface="Comic Sans MS" pitchFamily="66" charset="0"/>
                        </a:rPr>
                        <a:t>3150.5</a:t>
                      </a:r>
                      <a:endParaRPr lang="el-GR" sz="1800">
                        <a:solidFill>
                          <a:schemeClr val="tx1"/>
                        </a:solidFill>
                        <a:effectLst/>
                        <a:latin typeface="Comic Sans MS" pitchFamily="66" charset="0"/>
                        <a:ea typeface="Times New Roman"/>
                        <a:cs typeface="Times New Roman"/>
                      </a:endParaRPr>
                    </a:p>
                  </a:txBody>
                  <a:tcPr marL="68580" marR="68580" marT="0" marB="0"/>
                </a:tc>
                <a:tc>
                  <a:txBody>
                    <a:bodyPr/>
                    <a:lstStyle/>
                    <a:p>
                      <a:pPr algn="ctr">
                        <a:lnSpc>
                          <a:spcPct val="150000"/>
                        </a:lnSpc>
                        <a:spcAft>
                          <a:spcPts val="0"/>
                        </a:spcAft>
                      </a:pPr>
                      <a:r>
                        <a:rPr lang="el-GR" sz="1800" dirty="0">
                          <a:solidFill>
                            <a:schemeClr val="tx1"/>
                          </a:solidFill>
                          <a:effectLst/>
                          <a:latin typeface="Comic Sans MS" pitchFamily="66" charset="0"/>
                        </a:rPr>
                        <a:t>29.202</a:t>
                      </a:r>
                      <a:endParaRPr lang="el-GR" sz="1800" dirty="0">
                        <a:solidFill>
                          <a:schemeClr val="tx1"/>
                        </a:solidFill>
                        <a:effectLst/>
                        <a:latin typeface="Comic Sans MS" pitchFamily="66" charset="0"/>
                        <a:ea typeface="Times New Roman"/>
                        <a:cs typeface="Times New Roman"/>
                      </a:endParaRPr>
                    </a:p>
                  </a:txBody>
                  <a:tcPr marL="68580" marR="68580" marT="0" marB="0"/>
                </a:tc>
                <a:extLst>
                  <a:ext uri="{0D108BD9-81ED-4DB2-BD59-A6C34878D82A}">
                    <a16:rowId xmlns:a16="http://schemas.microsoft.com/office/drawing/2014/main" val="10004"/>
                  </a:ext>
                </a:extLst>
              </a:tr>
            </a:tbl>
          </a:graphicData>
        </a:graphic>
      </p:graphicFrame>
      <p:sp>
        <p:nvSpPr>
          <p:cNvPr id="15" name="Rectangle 14"/>
          <p:cNvSpPr/>
          <p:nvPr/>
        </p:nvSpPr>
        <p:spPr>
          <a:xfrm>
            <a:off x="175556" y="4941168"/>
            <a:ext cx="8640960" cy="923330"/>
          </a:xfrm>
          <a:prstGeom prst="rect">
            <a:avLst/>
          </a:prstGeom>
        </p:spPr>
        <p:txBody>
          <a:bodyPr wrap="square">
            <a:spAutoFit/>
          </a:bodyPr>
          <a:lstStyle/>
          <a:p>
            <a:r>
              <a:rPr lang="en-US" dirty="0">
                <a:latin typeface="Comic Sans MS" pitchFamily="66" charset="0"/>
              </a:rPr>
              <a:t>It seems that there exists an increase in the rate of death with increasing level of SBP.</a:t>
            </a:r>
            <a:endParaRPr lang="el-GR" dirty="0">
              <a:latin typeface="Comic Sans MS" pitchFamily="66" charset="0"/>
            </a:endParaRPr>
          </a:p>
          <a:p>
            <a:r>
              <a:rPr lang="en-US" dirty="0"/>
              <a:t> </a:t>
            </a:r>
            <a:endParaRPr lang="el-GR" dirty="0"/>
          </a:p>
        </p:txBody>
      </p:sp>
    </p:spTree>
    <p:extLst>
      <p:ext uri="{BB962C8B-B14F-4D97-AF65-F5344CB8AC3E}">
        <p14:creationId xmlns:p14="http://schemas.microsoft.com/office/powerpoint/2010/main" val="379989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403648" y="4437112"/>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b="1" dirty="0">
              <a:solidFill>
                <a:schemeClr val="tx1"/>
              </a:solidFill>
            </a:endParaRPr>
          </a:p>
        </p:txBody>
      </p:sp>
      <p:sp>
        <p:nvSpPr>
          <p:cNvPr id="6" name="Subtitle 2"/>
          <p:cNvSpPr txBox="1">
            <a:spLocks/>
          </p:cNvSpPr>
          <p:nvPr/>
        </p:nvSpPr>
        <p:spPr>
          <a:xfrm>
            <a:off x="175556" y="2967065"/>
            <a:ext cx="8856984" cy="36081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l-GR" sz="2000" dirty="0"/>
          </a:p>
          <a:p>
            <a:endParaRPr lang="el-GR" sz="2000" dirty="0"/>
          </a:p>
          <a:p>
            <a:endParaRPr lang="el-GR" sz="2000" dirty="0" smtClean="0"/>
          </a:p>
          <a:p>
            <a:endParaRPr lang="el-GR" sz="2000" dirty="0"/>
          </a:p>
          <a:p>
            <a:r>
              <a:rPr lang="el-GR" sz="1900" dirty="0"/>
              <a:t> </a:t>
            </a:r>
          </a:p>
        </p:txBody>
      </p:sp>
      <p:sp>
        <p:nvSpPr>
          <p:cNvPr id="7" name="Subtitle 2"/>
          <p:cNvSpPr txBox="1">
            <a:spLocks/>
          </p:cNvSpPr>
          <p:nvPr/>
        </p:nvSpPr>
        <p:spPr>
          <a:xfrm>
            <a:off x="170079" y="5085184"/>
            <a:ext cx="8856984" cy="14899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l-GR" sz="1900" dirty="0">
              <a:solidFill>
                <a:schemeClr val="tx1"/>
              </a:solidFill>
              <a:latin typeface="Comic Sans MS" pitchFamily="66" charset="0"/>
            </a:endParaRPr>
          </a:p>
          <a:p>
            <a:r>
              <a:rPr lang="el-GR" sz="1900" dirty="0"/>
              <a:t> </a:t>
            </a:r>
          </a:p>
        </p:txBody>
      </p:sp>
      <p:graphicFrame>
        <p:nvGraphicFramePr>
          <p:cNvPr id="19" name="Table 18"/>
          <p:cNvGraphicFramePr>
            <a:graphicFrameLocks noGrp="1"/>
          </p:cNvGraphicFramePr>
          <p:nvPr>
            <p:extLst>
              <p:ext uri="{D42A27DB-BD31-4B8C-83A1-F6EECF244321}">
                <p14:modId xmlns:p14="http://schemas.microsoft.com/office/powerpoint/2010/main" val="2398445294"/>
              </p:ext>
            </p:extLst>
          </p:nvPr>
        </p:nvGraphicFramePr>
        <p:xfrm>
          <a:off x="159328" y="1700808"/>
          <a:ext cx="8984673" cy="2057400"/>
        </p:xfrm>
        <a:graphic>
          <a:graphicData uri="http://schemas.openxmlformats.org/drawingml/2006/table">
            <a:tbl>
              <a:tblPr>
                <a:tableStyleId>{5C22544A-7EE6-4342-B048-85BDC9FD1C3A}</a:tableStyleId>
              </a:tblPr>
              <a:tblGrid>
                <a:gridCol w="2245925">
                  <a:extLst>
                    <a:ext uri="{9D8B030D-6E8A-4147-A177-3AD203B41FA5}">
                      <a16:colId xmlns:a16="http://schemas.microsoft.com/office/drawing/2014/main" val="20000"/>
                    </a:ext>
                  </a:extLst>
                </a:gridCol>
                <a:gridCol w="2245925">
                  <a:extLst>
                    <a:ext uri="{9D8B030D-6E8A-4147-A177-3AD203B41FA5}">
                      <a16:colId xmlns:a16="http://schemas.microsoft.com/office/drawing/2014/main" val="20001"/>
                    </a:ext>
                  </a:extLst>
                </a:gridCol>
                <a:gridCol w="2245925">
                  <a:extLst>
                    <a:ext uri="{9D8B030D-6E8A-4147-A177-3AD203B41FA5}">
                      <a16:colId xmlns:a16="http://schemas.microsoft.com/office/drawing/2014/main" val="20002"/>
                    </a:ext>
                  </a:extLst>
                </a:gridCol>
                <a:gridCol w="2246898">
                  <a:extLst>
                    <a:ext uri="{9D8B030D-6E8A-4147-A177-3AD203B41FA5}">
                      <a16:colId xmlns:a16="http://schemas.microsoft.com/office/drawing/2014/main" val="20003"/>
                    </a:ext>
                  </a:extLst>
                </a:gridCol>
              </a:tblGrid>
              <a:tr h="0">
                <a:tc>
                  <a:txBody>
                    <a:bodyPr/>
                    <a:lstStyle/>
                    <a:p>
                      <a:pPr>
                        <a:lnSpc>
                          <a:spcPct val="150000"/>
                        </a:lnSpc>
                        <a:spcAft>
                          <a:spcPts val="0"/>
                        </a:spcAft>
                      </a:pPr>
                      <a:r>
                        <a:rPr lang="en-US" sz="1800" b="1" dirty="0">
                          <a:solidFill>
                            <a:srgbClr val="C00000"/>
                          </a:solidFill>
                          <a:effectLst/>
                          <a:latin typeface="Comic Sans MS" pitchFamily="66" charset="0"/>
                        </a:rPr>
                        <a:t>Exposure</a:t>
                      </a:r>
                      <a:r>
                        <a:rPr lang="el-GR" sz="1800" b="1" dirty="0">
                          <a:solidFill>
                            <a:srgbClr val="C00000"/>
                          </a:solidFill>
                          <a:effectLst/>
                          <a:latin typeface="Comic Sans MS" pitchFamily="66" charset="0"/>
                        </a:rPr>
                        <a:t> (</a:t>
                      </a:r>
                      <a:r>
                        <a:rPr lang="en-US" sz="1800" b="1" dirty="0">
                          <a:solidFill>
                            <a:srgbClr val="C00000"/>
                          </a:solidFill>
                          <a:effectLst/>
                          <a:latin typeface="Comic Sans MS" pitchFamily="66" charset="0"/>
                        </a:rPr>
                        <a:t>SBP</a:t>
                      </a:r>
                      <a:r>
                        <a:rPr lang="el-GR" sz="1800" b="1" dirty="0">
                          <a:solidFill>
                            <a:srgbClr val="C00000"/>
                          </a:solidFill>
                          <a:effectLst/>
                          <a:latin typeface="Comic Sans MS" pitchFamily="66" charset="0"/>
                        </a:rPr>
                        <a:t>)</a:t>
                      </a:r>
                    </a:p>
                    <a:p>
                      <a:pPr>
                        <a:lnSpc>
                          <a:spcPct val="150000"/>
                        </a:lnSpc>
                        <a:spcAft>
                          <a:spcPts val="0"/>
                        </a:spcAft>
                      </a:pPr>
                      <a:r>
                        <a:rPr lang="el-GR" sz="1800" b="1" dirty="0">
                          <a:solidFill>
                            <a:srgbClr val="C00000"/>
                          </a:solidFill>
                          <a:effectLst/>
                          <a:latin typeface="Comic Sans MS" pitchFamily="66" charset="0"/>
                        </a:rPr>
                        <a:t> </a:t>
                      </a:r>
                      <a:endParaRPr lang="el-GR" sz="1800" b="1" dirty="0">
                        <a:solidFill>
                          <a:srgbClr val="C00000"/>
                        </a:solidFill>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n-US" sz="1800" b="1" dirty="0">
                          <a:solidFill>
                            <a:srgbClr val="C00000"/>
                          </a:solidFill>
                          <a:effectLst/>
                          <a:latin typeface="Comic Sans MS" pitchFamily="66" charset="0"/>
                        </a:rPr>
                        <a:t>RR</a:t>
                      </a:r>
                      <a:endParaRPr lang="el-GR" sz="1800" b="1" dirty="0">
                        <a:solidFill>
                          <a:srgbClr val="C00000"/>
                        </a:solidFill>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n-US" sz="1800" b="1">
                          <a:solidFill>
                            <a:srgbClr val="C00000"/>
                          </a:solidFill>
                          <a:effectLst/>
                          <a:latin typeface="Comic Sans MS" pitchFamily="66" charset="0"/>
                        </a:rPr>
                        <a:t>95% CI</a:t>
                      </a:r>
                      <a:endParaRPr lang="el-GR" sz="1800" b="1">
                        <a:solidFill>
                          <a:srgbClr val="C00000"/>
                        </a:solidFill>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solidFill>
                            <a:srgbClr val="C00000"/>
                          </a:solidFill>
                          <a:effectLst/>
                          <a:latin typeface="Comic Sans MS" pitchFamily="66" charset="0"/>
                        </a:rPr>
                        <a:t>χ</a:t>
                      </a:r>
                      <a:r>
                        <a:rPr lang="en-US" sz="1800" b="1" baseline="30000" dirty="0">
                          <a:solidFill>
                            <a:srgbClr val="C00000"/>
                          </a:solidFill>
                          <a:effectLst/>
                          <a:latin typeface="Comic Sans MS" pitchFamily="66" charset="0"/>
                        </a:rPr>
                        <a:t>2</a:t>
                      </a:r>
                      <a:r>
                        <a:rPr lang="en-US" sz="1800" b="1" dirty="0">
                          <a:solidFill>
                            <a:srgbClr val="C00000"/>
                          </a:solidFill>
                          <a:effectLst/>
                          <a:latin typeface="Comic Sans MS" pitchFamily="66" charset="0"/>
                        </a:rPr>
                        <a:t> (p-value)</a:t>
                      </a:r>
                      <a:endParaRPr lang="el-GR" sz="1800" b="1" dirty="0">
                        <a:solidFill>
                          <a:srgbClr val="C00000"/>
                        </a:solidFill>
                        <a:effectLst/>
                        <a:latin typeface="Comic Sans MS" pitchFamily="66" charset="0"/>
                        <a:ea typeface="Times New Roman"/>
                        <a:cs typeface="Times New Roman"/>
                      </a:endParaRPr>
                    </a:p>
                  </a:txBody>
                  <a:tcPr marL="68580" marR="68580" marT="0" marB="0">
                    <a:solidFill>
                      <a:schemeClr val="bg1">
                        <a:lumMod val="75000"/>
                      </a:schemeClr>
                    </a:solidFill>
                  </a:tcPr>
                </a:tc>
                <a:extLst>
                  <a:ext uri="{0D108BD9-81ED-4DB2-BD59-A6C34878D82A}">
                    <a16:rowId xmlns:a16="http://schemas.microsoft.com/office/drawing/2014/main" val="10000"/>
                  </a:ext>
                </a:extLst>
              </a:tr>
              <a:tr h="0">
                <a:tc>
                  <a:txBody>
                    <a:bodyPr/>
                    <a:lstStyle/>
                    <a:p>
                      <a:pPr>
                        <a:lnSpc>
                          <a:spcPct val="150000"/>
                        </a:lnSpc>
                        <a:spcAft>
                          <a:spcPts val="0"/>
                        </a:spcAft>
                      </a:pPr>
                      <a:r>
                        <a:rPr lang="el-GR" sz="1800" b="1" dirty="0">
                          <a:effectLst/>
                          <a:latin typeface="Comic Sans MS" pitchFamily="66" charset="0"/>
                        </a:rPr>
                        <a:t>2 </a:t>
                      </a:r>
                      <a:r>
                        <a:rPr lang="en-US" sz="1800" b="1" dirty="0" err="1">
                          <a:effectLst/>
                          <a:latin typeface="Comic Sans MS" pitchFamily="66" charset="0"/>
                        </a:rPr>
                        <a:t>vs</a:t>
                      </a:r>
                      <a:r>
                        <a:rPr lang="el-GR" sz="1800" b="1" dirty="0">
                          <a:effectLst/>
                          <a:latin typeface="Comic Sans MS" pitchFamily="66" charset="0"/>
                        </a:rPr>
                        <a:t> 1 </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effectLst/>
                          <a:latin typeface="Comic Sans MS" pitchFamily="66" charset="0"/>
                        </a:rPr>
                        <a:t>0.995</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effectLst/>
                          <a:latin typeface="Comic Sans MS" pitchFamily="66" charset="0"/>
                        </a:rPr>
                        <a:t>0.741 – 1.336</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effectLst/>
                          <a:latin typeface="Comic Sans MS" pitchFamily="66" charset="0"/>
                        </a:rPr>
                        <a:t>0.001 (0.972)</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extLst>
                  <a:ext uri="{0D108BD9-81ED-4DB2-BD59-A6C34878D82A}">
                    <a16:rowId xmlns:a16="http://schemas.microsoft.com/office/drawing/2014/main" val="10001"/>
                  </a:ext>
                </a:extLst>
              </a:tr>
              <a:tr h="0">
                <a:tc>
                  <a:txBody>
                    <a:bodyPr/>
                    <a:lstStyle/>
                    <a:p>
                      <a:pPr>
                        <a:lnSpc>
                          <a:spcPct val="150000"/>
                        </a:lnSpc>
                        <a:spcAft>
                          <a:spcPts val="0"/>
                        </a:spcAft>
                      </a:pPr>
                      <a:r>
                        <a:rPr lang="el-GR" sz="1800" b="1" dirty="0">
                          <a:effectLst/>
                          <a:latin typeface="Comic Sans MS" pitchFamily="66" charset="0"/>
                        </a:rPr>
                        <a:t>3 </a:t>
                      </a:r>
                      <a:r>
                        <a:rPr lang="en-US" sz="1800" b="1" dirty="0" err="1">
                          <a:effectLst/>
                          <a:latin typeface="Comic Sans MS" pitchFamily="66" charset="0"/>
                        </a:rPr>
                        <a:t>vs</a:t>
                      </a:r>
                      <a:r>
                        <a:rPr lang="el-GR" sz="1800" b="1" dirty="0">
                          <a:effectLst/>
                          <a:latin typeface="Comic Sans MS" pitchFamily="66" charset="0"/>
                        </a:rPr>
                        <a:t> 2</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effectLst/>
                          <a:latin typeface="Comic Sans MS" pitchFamily="66" charset="0"/>
                        </a:rPr>
                        <a:t>1.690</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effectLst/>
                          <a:latin typeface="Comic Sans MS" pitchFamily="66" charset="0"/>
                        </a:rPr>
                        <a:t>1.313 – 2.176</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effectLst/>
                          <a:latin typeface="Comic Sans MS" pitchFamily="66" charset="0"/>
                        </a:rPr>
                        <a:t>16.984 (&lt;0.001)</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extLst>
                  <a:ext uri="{0D108BD9-81ED-4DB2-BD59-A6C34878D82A}">
                    <a16:rowId xmlns:a16="http://schemas.microsoft.com/office/drawing/2014/main" val="10002"/>
                  </a:ext>
                </a:extLst>
              </a:tr>
              <a:tr h="0">
                <a:tc>
                  <a:txBody>
                    <a:bodyPr/>
                    <a:lstStyle/>
                    <a:p>
                      <a:pPr>
                        <a:lnSpc>
                          <a:spcPct val="150000"/>
                        </a:lnSpc>
                        <a:spcAft>
                          <a:spcPts val="0"/>
                        </a:spcAft>
                      </a:pPr>
                      <a:r>
                        <a:rPr lang="el-GR" sz="1800" b="1" dirty="0">
                          <a:effectLst/>
                          <a:latin typeface="Comic Sans MS" pitchFamily="66" charset="0"/>
                        </a:rPr>
                        <a:t>4 </a:t>
                      </a:r>
                      <a:r>
                        <a:rPr lang="en-US" sz="1800" b="1" dirty="0" err="1">
                          <a:effectLst/>
                          <a:latin typeface="Comic Sans MS" pitchFamily="66" charset="0"/>
                        </a:rPr>
                        <a:t>vs</a:t>
                      </a:r>
                      <a:r>
                        <a:rPr lang="el-GR" sz="1800" b="1" dirty="0">
                          <a:effectLst/>
                          <a:latin typeface="Comic Sans MS" pitchFamily="66" charset="0"/>
                        </a:rPr>
                        <a:t> 3</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effectLst/>
                          <a:latin typeface="Comic Sans MS" pitchFamily="66" charset="0"/>
                        </a:rPr>
                        <a:t>1.617</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effectLst/>
                          <a:latin typeface="Comic Sans MS" pitchFamily="66" charset="0"/>
                        </a:rPr>
                        <a:t>1.233 – 2.121</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tc>
                  <a:txBody>
                    <a:bodyPr/>
                    <a:lstStyle/>
                    <a:p>
                      <a:pPr algn="ctr">
                        <a:lnSpc>
                          <a:spcPct val="150000"/>
                        </a:lnSpc>
                        <a:spcAft>
                          <a:spcPts val="0"/>
                        </a:spcAft>
                      </a:pPr>
                      <a:r>
                        <a:rPr lang="el-GR" sz="1800" b="1" dirty="0">
                          <a:effectLst/>
                          <a:latin typeface="Comic Sans MS" pitchFamily="66" charset="0"/>
                        </a:rPr>
                        <a:t>12.317 (&lt;0.001)</a:t>
                      </a:r>
                      <a:endParaRPr lang="el-GR" sz="1800" b="1" dirty="0">
                        <a:effectLst/>
                        <a:latin typeface="Comic Sans MS" pitchFamily="66" charset="0"/>
                        <a:ea typeface="Times New Roman"/>
                        <a:cs typeface="Times New Roman"/>
                      </a:endParaRPr>
                    </a:p>
                  </a:txBody>
                  <a:tcPr marL="68580" marR="68580" marT="0" marB="0">
                    <a:solidFill>
                      <a:schemeClr val="bg1">
                        <a:lumMod val="75000"/>
                      </a:schemeClr>
                    </a:solidFill>
                  </a:tcPr>
                </a:tc>
                <a:extLst>
                  <a:ext uri="{0D108BD9-81ED-4DB2-BD59-A6C34878D82A}">
                    <a16:rowId xmlns:a16="http://schemas.microsoft.com/office/drawing/2014/main" val="10003"/>
                  </a:ext>
                </a:extLst>
              </a:tr>
            </a:tbl>
          </a:graphicData>
        </a:graphic>
      </p:graphicFrame>
      <p:sp>
        <p:nvSpPr>
          <p:cNvPr id="21" name="Rectangle 20"/>
          <p:cNvSpPr/>
          <p:nvPr/>
        </p:nvSpPr>
        <p:spPr>
          <a:xfrm>
            <a:off x="0" y="620688"/>
            <a:ext cx="8640960" cy="923330"/>
          </a:xfrm>
          <a:prstGeom prst="rect">
            <a:avLst/>
          </a:prstGeom>
        </p:spPr>
        <p:txBody>
          <a:bodyPr wrap="square">
            <a:spAutoFit/>
          </a:bodyPr>
          <a:lstStyle/>
          <a:p>
            <a:r>
              <a:rPr lang="en-US" dirty="0" smtClean="0">
                <a:latin typeface="Comic Sans MS" pitchFamily="66" charset="0"/>
              </a:rPr>
              <a:t>If </a:t>
            </a:r>
            <a:r>
              <a:rPr lang="en-US" dirty="0">
                <a:latin typeface="Comic Sans MS" pitchFamily="66" charset="0"/>
              </a:rPr>
              <a:t>we compare level 2 with 1 with respect to the rate of deaths we find a rate ratio of 0.995.  Respectively comparing 3 with 2 we obtain a rate ratio of 1.690.  All RRs are shown below:</a:t>
            </a:r>
            <a:endParaRPr lang="el-GR" dirty="0">
              <a:latin typeface="Comic Sans MS" pitchFamily="66" charset="0"/>
            </a:endParaRPr>
          </a:p>
        </p:txBody>
      </p:sp>
      <p:sp>
        <p:nvSpPr>
          <p:cNvPr id="22" name="Rectangle 21"/>
          <p:cNvSpPr/>
          <p:nvPr/>
        </p:nvSpPr>
        <p:spPr>
          <a:xfrm>
            <a:off x="175556" y="3933056"/>
            <a:ext cx="8465404" cy="2031325"/>
          </a:xfrm>
          <a:prstGeom prst="rect">
            <a:avLst/>
          </a:prstGeom>
        </p:spPr>
        <p:txBody>
          <a:bodyPr wrap="square">
            <a:spAutoFit/>
          </a:bodyPr>
          <a:lstStyle/>
          <a:p>
            <a:r>
              <a:rPr lang="en-US" dirty="0">
                <a:latin typeface="Comic Sans MS" pitchFamily="66" charset="0"/>
              </a:rPr>
              <a:t>The summary combined estimate of the effect of changing one level is 1.434, i.e. the average of the specific RRs. </a:t>
            </a:r>
            <a:endParaRPr lang="en-US" dirty="0" smtClean="0">
              <a:latin typeface="Comic Sans MS" pitchFamily="66" charset="0"/>
            </a:endParaRPr>
          </a:p>
          <a:p>
            <a:endParaRPr lang="en-US" dirty="0" smtClean="0">
              <a:latin typeface="Comic Sans MS" pitchFamily="66" charset="0"/>
            </a:endParaRPr>
          </a:p>
          <a:p>
            <a:r>
              <a:rPr lang="en-US" dirty="0" smtClean="0">
                <a:latin typeface="Comic Sans MS" pitchFamily="66" charset="0"/>
              </a:rPr>
              <a:t>It </a:t>
            </a:r>
            <a:r>
              <a:rPr lang="en-US" dirty="0">
                <a:latin typeface="Comic Sans MS" pitchFamily="66" charset="0"/>
              </a:rPr>
              <a:t>is also possible to estimate the effect of increasing SBP by 1 mm Hg i.e. considering the exposure as continuous.  We would then take an estimate of:</a:t>
            </a:r>
            <a:endParaRPr lang="el-GR" dirty="0">
              <a:latin typeface="Comic Sans MS" pitchFamily="66" charset="0"/>
            </a:endParaRPr>
          </a:p>
          <a:p>
            <a:r>
              <a:rPr lang="en-US" dirty="0">
                <a:latin typeface="Comic Sans MS" pitchFamily="66" charset="0"/>
              </a:rPr>
              <a:t> </a:t>
            </a:r>
            <a:endParaRPr lang="el-GR" dirty="0">
              <a:latin typeface="Comic Sans MS" pitchFamily="66" charset="0"/>
            </a:endParaRPr>
          </a:p>
          <a:p>
            <a:r>
              <a:rPr lang="en-US" dirty="0">
                <a:latin typeface="Comic Sans MS" pitchFamily="66" charset="0"/>
              </a:rPr>
              <a:t>1.02 (1.016 – 1.026), p-value &lt;0.001.</a:t>
            </a:r>
            <a:endParaRPr lang="el-GR" dirty="0">
              <a:latin typeface="Comic Sans MS" pitchFamily="66" charset="0"/>
            </a:endParaRPr>
          </a:p>
        </p:txBody>
      </p:sp>
      <p:sp>
        <p:nvSpPr>
          <p:cNvPr id="8" name="Rectangle 19"/>
          <p:cNvSpPr>
            <a:spLocks noChangeArrowheads="1"/>
          </p:cNvSpPr>
          <p:nvPr/>
        </p:nvSpPr>
        <p:spPr bwMode="auto">
          <a:xfrm>
            <a:off x="0" y="-76944"/>
            <a:ext cx="899755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fontAlgn="base">
              <a:spcBef>
                <a:spcPct val="0"/>
              </a:spcBef>
              <a:spcAft>
                <a:spcPct val="0"/>
              </a:spcAft>
              <a:buFontTx/>
              <a:buNone/>
            </a:pPr>
            <a:r>
              <a:rPr lang="en-US" sz="3000" cap="small" dirty="0" smtClean="0">
                <a:solidFill>
                  <a:schemeClr val="tx2"/>
                </a:solidFill>
                <a:latin typeface="+mj-lt"/>
                <a:ea typeface="+mj-ea"/>
                <a:cs typeface="+mj-cs"/>
              </a:rPr>
              <a:t>Example 2 (cont):</a:t>
            </a:r>
          </a:p>
        </p:txBody>
      </p:sp>
    </p:spTree>
    <p:extLst>
      <p:ext uri="{BB962C8B-B14F-4D97-AF65-F5344CB8AC3E}">
        <p14:creationId xmlns:p14="http://schemas.microsoft.com/office/powerpoint/2010/main" val="379989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p:txBody>
          <a:bodyPr/>
          <a:lstStyle/>
          <a:p>
            <a:pPr>
              <a:defRPr/>
            </a:pPr>
            <a:fld id="{370E3E02-A36B-40BC-A98C-C2960EC4AC87}" type="slidenum">
              <a:rPr lang="en-US" smtClean="0"/>
              <a:pPr>
                <a:defRPr/>
              </a:pPr>
              <a:t>5</a:t>
            </a:fld>
            <a:endParaRPr lang="en-US"/>
          </a:p>
        </p:txBody>
      </p:sp>
      <p:sp>
        <p:nvSpPr>
          <p:cNvPr id="190466" name="Rectangle 2"/>
          <p:cNvSpPr>
            <a:spLocks noGrp="1" noChangeArrowheads="1"/>
          </p:cNvSpPr>
          <p:nvPr>
            <p:ph type="title"/>
          </p:nvPr>
        </p:nvSpPr>
        <p:spPr>
          <a:xfrm>
            <a:off x="685800" y="76200"/>
            <a:ext cx="7772400" cy="838200"/>
          </a:xfrm>
        </p:spPr>
        <p:txBody>
          <a:bodyPr>
            <a:noAutofit/>
          </a:bodyPr>
          <a:lstStyle/>
          <a:p>
            <a:pPr eaLnBrk="1" fontAlgn="auto" hangingPunct="1">
              <a:spcAft>
                <a:spcPts val="0"/>
              </a:spcAft>
              <a:defRPr/>
            </a:pPr>
            <a:r>
              <a:rPr lang="el-GR" sz="2800">
                <a:solidFill>
                  <a:srgbClr val="FF6600"/>
                </a:solidFill>
              </a:rPr>
              <a:t>Παράδειγμα – Ειδικοί κατά ηλικία δείκτες θνησιμότητας σε </a:t>
            </a:r>
            <a:r>
              <a:rPr lang="en-US" sz="2800">
                <a:solidFill>
                  <a:srgbClr val="FF6600"/>
                </a:solidFill>
              </a:rPr>
              <a:t>Alaska </a:t>
            </a:r>
            <a:r>
              <a:rPr lang="el-GR" sz="2800">
                <a:solidFill>
                  <a:srgbClr val="FF6600"/>
                </a:solidFill>
              </a:rPr>
              <a:t>&amp; </a:t>
            </a:r>
            <a:r>
              <a:rPr lang="en-US" sz="2800">
                <a:solidFill>
                  <a:srgbClr val="FF6600"/>
                </a:solidFill>
              </a:rPr>
              <a:t>Florida </a:t>
            </a:r>
            <a:r>
              <a:rPr lang="el-GR" sz="2800">
                <a:solidFill>
                  <a:srgbClr val="FF6600"/>
                </a:solidFill>
              </a:rPr>
              <a:t>το</a:t>
            </a:r>
            <a:r>
              <a:rPr lang="en-US" sz="2800">
                <a:solidFill>
                  <a:srgbClr val="FF6600"/>
                </a:solidFill>
              </a:rPr>
              <a:t> 2003</a:t>
            </a:r>
          </a:p>
        </p:txBody>
      </p:sp>
      <p:sp>
        <p:nvSpPr>
          <p:cNvPr id="6" name="Rectangle 30"/>
          <p:cNvSpPr>
            <a:spLocks noChangeArrowheads="1"/>
          </p:cNvSpPr>
          <p:nvPr/>
        </p:nvSpPr>
        <p:spPr bwMode="auto">
          <a:xfrm>
            <a:off x="233363" y="4037013"/>
            <a:ext cx="8229600" cy="609600"/>
          </a:xfrm>
          <a:prstGeom prst="rect">
            <a:avLst/>
          </a:prstGeom>
          <a:noFill/>
          <a:ln w="9525">
            <a:noFill/>
            <a:miter lim="800000"/>
            <a:headEnd/>
            <a:tailEnd/>
          </a:ln>
          <a:effectLst/>
        </p:spPr>
        <p:txBody>
          <a:bodyPr anchor="ctr"/>
          <a:lstStyle/>
          <a:p>
            <a:pPr algn="ctr">
              <a:defRPr/>
            </a:pPr>
            <a:endParaRPr lang="en-US">
              <a:effectLst>
                <a:outerShdw blurRad="38100" dist="38100" dir="2700000" algn="tl">
                  <a:srgbClr val="000000"/>
                </a:outerShdw>
              </a:effectLst>
              <a:latin typeface="+mj-lt"/>
            </a:endParaRPr>
          </a:p>
        </p:txBody>
      </p:sp>
      <p:graphicFrame>
        <p:nvGraphicFramePr>
          <p:cNvPr id="11" name="Table 10"/>
          <p:cNvGraphicFramePr>
            <a:graphicFrameLocks noGrp="1"/>
          </p:cNvGraphicFramePr>
          <p:nvPr>
            <p:extLst/>
          </p:nvPr>
        </p:nvGraphicFramePr>
        <p:xfrm>
          <a:off x="0" y="1524000"/>
          <a:ext cx="9144002" cy="3814847"/>
        </p:xfrm>
        <a:graphic>
          <a:graphicData uri="http://schemas.openxmlformats.org/drawingml/2006/table">
            <a:tbl>
              <a:tblPr firstRow="1" bandRow="1">
                <a:tableStyleId>{5C22544A-7EE6-4342-B048-85BDC9FD1C3A}</a:tableStyleId>
              </a:tblPr>
              <a:tblGrid>
                <a:gridCol w="1306286">
                  <a:extLst>
                    <a:ext uri="{9D8B030D-6E8A-4147-A177-3AD203B41FA5}">
                      <a16:colId xmlns:a16="http://schemas.microsoft.com/office/drawing/2014/main" val="20000"/>
                    </a:ext>
                  </a:extLst>
                </a:gridCol>
                <a:gridCol w="1306286">
                  <a:extLst>
                    <a:ext uri="{9D8B030D-6E8A-4147-A177-3AD203B41FA5}">
                      <a16:colId xmlns:a16="http://schemas.microsoft.com/office/drawing/2014/main" val="20001"/>
                    </a:ext>
                  </a:extLst>
                </a:gridCol>
                <a:gridCol w="1197427">
                  <a:extLst>
                    <a:ext uri="{9D8B030D-6E8A-4147-A177-3AD203B41FA5}">
                      <a16:colId xmlns:a16="http://schemas.microsoft.com/office/drawing/2014/main" val="20002"/>
                    </a:ext>
                  </a:extLst>
                </a:gridCol>
                <a:gridCol w="1447801">
                  <a:extLst>
                    <a:ext uri="{9D8B030D-6E8A-4147-A177-3AD203B41FA5}">
                      <a16:colId xmlns:a16="http://schemas.microsoft.com/office/drawing/2014/main" val="20003"/>
                    </a:ext>
                  </a:extLst>
                </a:gridCol>
                <a:gridCol w="1273630">
                  <a:extLst>
                    <a:ext uri="{9D8B030D-6E8A-4147-A177-3AD203B41FA5}">
                      <a16:colId xmlns:a16="http://schemas.microsoft.com/office/drawing/2014/main" val="20004"/>
                    </a:ext>
                  </a:extLst>
                </a:gridCol>
                <a:gridCol w="1164772">
                  <a:extLst>
                    <a:ext uri="{9D8B030D-6E8A-4147-A177-3AD203B41FA5}">
                      <a16:colId xmlns:a16="http://schemas.microsoft.com/office/drawing/2014/main" val="20005"/>
                    </a:ext>
                  </a:extLst>
                </a:gridCol>
                <a:gridCol w="1447800">
                  <a:extLst>
                    <a:ext uri="{9D8B030D-6E8A-4147-A177-3AD203B41FA5}">
                      <a16:colId xmlns:a16="http://schemas.microsoft.com/office/drawing/2014/main" val="20006"/>
                    </a:ext>
                  </a:extLst>
                </a:gridCol>
              </a:tblGrid>
              <a:tr h="370809">
                <a:tc>
                  <a:txBody>
                    <a:bodyPr/>
                    <a:lstStyle/>
                    <a:p>
                      <a:endParaRPr lang="el-GR" sz="1600"/>
                    </a:p>
                  </a:txBody>
                  <a:tcPr marT="45716" marB="45716"/>
                </a:tc>
                <a:tc gridSpan="3">
                  <a:txBody>
                    <a:bodyPr/>
                    <a:lstStyle/>
                    <a:p>
                      <a:pPr algn="ctr"/>
                      <a:r>
                        <a:rPr lang="en-US" sz="1600"/>
                        <a:t>ALASKA</a:t>
                      </a:r>
                      <a:endParaRPr lang="el-GR" sz="1600"/>
                    </a:p>
                  </a:txBody>
                  <a:tcPr marT="45716" marB="45716"/>
                </a:tc>
                <a:tc hMerge="1">
                  <a:txBody>
                    <a:bodyPr/>
                    <a:lstStyle/>
                    <a:p>
                      <a:endParaRPr lang="el-GR" sz="1600"/>
                    </a:p>
                  </a:txBody>
                  <a:tcPr/>
                </a:tc>
                <a:tc hMerge="1">
                  <a:txBody>
                    <a:bodyPr/>
                    <a:lstStyle/>
                    <a:p>
                      <a:endParaRPr lang="el-GR" sz="1600"/>
                    </a:p>
                  </a:txBody>
                  <a:tcPr/>
                </a:tc>
                <a:tc gridSpan="3">
                  <a:txBody>
                    <a:bodyPr/>
                    <a:lstStyle/>
                    <a:p>
                      <a:pPr algn="ctr"/>
                      <a:r>
                        <a:rPr lang="en-US" sz="1600"/>
                        <a:t>FLORIDA</a:t>
                      </a:r>
                      <a:endParaRPr lang="el-GR" sz="1600"/>
                    </a:p>
                  </a:txBody>
                  <a:tcPr marT="45716" marB="45716"/>
                </a:tc>
                <a:tc hMerge="1">
                  <a:txBody>
                    <a:bodyPr/>
                    <a:lstStyle/>
                    <a:p>
                      <a:endParaRPr lang="el-GR" sz="1600"/>
                    </a:p>
                  </a:txBody>
                  <a:tcPr/>
                </a:tc>
                <a:tc hMerge="1">
                  <a:txBody>
                    <a:bodyPr/>
                    <a:lstStyle/>
                    <a:p>
                      <a:endParaRPr lang="el-GR" sz="1600"/>
                    </a:p>
                  </a:txBody>
                  <a:tcPr/>
                </a:tc>
                <a:extLst>
                  <a:ext uri="{0D108BD9-81ED-4DB2-BD59-A6C34878D82A}">
                    <a16:rowId xmlns:a16="http://schemas.microsoft.com/office/drawing/2014/main" val="10000"/>
                  </a:ext>
                </a:extLst>
              </a:tr>
              <a:tr h="579072">
                <a:tc>
                  <a:txBody>
                    <a:bodyPr/>
                    <a:lstStyle/>
                    <a:p>
                      <a:r>
                        <a:rPr lang="el-GR" sz="1600"/>
                        <a:t>Ηλικιακή ομάδα (έτη)</a:t>
                      </a:r>
                    </a:p>
                  </a:txBody>
                  <a:tcPr marT="45716" marB="45716"/>
                </a:tc>
                <a:tc>
                  <a:txBody>
                    <a:bodyPr/>
                    <a:lstStyle/>
                    <a:p>
                      <a:r>
                        <a:rPr lang="el-GR" sz="1600"/>
                        <a:t>Αριθμός ατόμων</a:t>
                      </a:r>
                    </a:p>
                  </a:txBody>
                  <a:tcPr marT="45716" marB="45716"/>
                </a:tc>
                <a:tc>
                  <a:txBody>
                    <a:bodyPr/>
                    <a:lstStyle/>
                    <a:p>
                      <a:r>
                        <a:rPr lang="el-GR" sz="1600"/>
                        <a:t>% του συνόλου</a:t>
                      </a:r>
                    </a:p>
                  </a:txBody>
                  <a:tcPr marT="45716" marB="45716"/>
                </a:tc>
                <a:tc>
                  <a:txBody>
                    <a:bodyPr/>
                    <a:lstStyle/>
                    <a:p>
                      <a:r>
                        <a:rPr lang="el-GR" sz="1600"/>
                        <a:t>Θνησιμότητα/100000</a:t>
                      </a:r>
                    </a:p>
                  </a:txBody>
                  <a:tcPr marT="45716" marB="45716"/>
                </a:tc>
                <a:tc>
                  <a:txBody>
                    <a:bodyPr/>
                    <a:lstStyle/>
                    <a:p>
                      <a:r>
                        <a:rPr lang="el-GR" sz="1600"/>
                        <a:t>Αριθμός ατόμων</a:t>
                      </a:r>
                    </a:p>
                  </a:txBody>
                  <a:tcPr marT="45716" marB="45716"/>
                </a:tc>
                <a:tc>
                  <a:txBody>
                    <a:bodyPr/>
                    <a:lstStyle/>
                    <a:p>
                      <a:r>
                        <a:rPr lang="el-GR" sz="1600"/>
                        <a:t>% του συνόλου</a:t>
                      </a:r>
                    </a:p>
                  </a:txBody>
                  <a:tcPr marT="45716" marB="45716"/>
                </a:tc>
                <a:tc>
                  <a:txBody>
                    <a:bodyPr/>
                    <a:lstStyle/>
                    <a:p>
                      <a:r>
                        <a:rPr lang="el-GR" sz="1600"/>
                        <a:t>Θνησιμότητα/100000</a:t>
                      </a:r>
                    </a:p>
                  </a:txBody>
                  <a:tcPr marT="45716" marB="45716"/>
                </a:tc>
                <a:extLst>
                  <a:ext uri="{0D108BD9-81ED-4DB2-BD59-A6C34878D82A}">
                    <a16:rowId xmlns:a16="http://schemas.microsoft.com/office/drawing/2014/main" val="10001"/>
                  </a:ext>
                </a:extLst>
              </a:tr>
              <a:tr h="370809">
                <a:tc>
                  <a:txBody>
                    <a:bodyPr/>
                    <a:lstStyle/>
                    <a:p>
                      <a:r>
                        <a:rPr lang="el-GR" sz="1800"/>
                        <a:t>&lt;5</a:t>
                      </a:r>
                    </a:p>
                  </a:txBody>
                  <a:tcPr marT="45716" marB="45716"/>
                </a:tc>
                <a:tc>
                  <a:txBody>
                    <a:bodyPr/>
                    <a:lstStyle/>
                    <a:p>
                      <a:pPr algn="ctr"/>
                      <a:r>
                        <a:rPr lang="el-GR" sz="1800"/>
                        <a:t>48680</a:t>
                      </a:r>
                    </a:p>
                  </a:txBody>
                  <a:tcPr marT="45716" marB="45716"/>
                </a:tc>
                <a:tc>
                  <a:txBody>
                    <a:bodyPr/>
                    <a:lstStyle/>
                    <a:p>
                      <a:pPr algn="ctr"/>
                      <a:r>
                        <a:rPr lang="el-GR" sz="1800"/>
                        <a:t>7.5</a:t>
                      </a:r>
                    </a:p>
                  </a:txBody>
                  <a:tcPr marT="45716" marB="45716"/>
                </a:tc>
                <a:tc>
                  <a:txBody>
                    <a:bodyPr/>
                    <a:lstStyle/>
                    <a:p>
                      <a:pPr algn="ctr"/>
                      <a:r>
                        <a:rPr lang="el-GR" sz="1800">
                          <a:solidFill>
                            <a:schemeClr val="tx1"/>
                          </a:solidFill>
                        </a:rPr>
                        <a:t>182.82</a:t>
                      </a:r>
                    </a:p>
                  </a:txBody>
                  <a:tcPr marT="45716" marB="45716"/>
                </a:tc>
                <a:tc>
                  <a:txBody>
                    <a:bodyPr/>
                    <a:lstStyle/>
                    <a:p>
                      <a:pPr algn="ctr"/>
                      <a:r>
                        <a:rPr lang="el-GR" sz="1800">
                          <a:solidFill>
                            <a:schemeClr val="tx1"/>
                          </a:solidFill>
                        </a:rPr>
                        <a:t>1054865</a:t>
                      </a:r>
                    </a:p>
                  </a:txBody>
                  <a:tcPr marT="45716" marB="45716"/>
                </a:tc>
                <a:tc>
                  <a:txBody>
                    <a:bodyPr/>
                    <a:lstStyle/>
                    <a:p>
                      <a:pPr algn="ctr"/>
                      <a:r>
                        <a:rPr lang="el-GR" sz="1800">
                          <a:solidFill>
                            <a:schemeClr val="tx1"/>
                          </a:solidFill>
                        </a:rPr>
                        <a:t>6.20</a:t>
                      </a:r>
                    </a:p>
                  </a:txBody>
                  <a:tcPr marT="45716" marB="45716"/>
                </a:tc>
                <a:tc>
                  <a:txBody>
                    <a:bodyPr/>
                    <a:lstStyle/>
                    <a:p>
                      <a:pPr algn="ctr"/>
                      <a:r>
                        <a:rPr lang="el-GR" sz="1800">
                          <a:solidFill>
                            <a:schemeClr val="tx1"/>
                          </a:solidFill>
                        </a:rPr>
                        <a:t>179.26</a:t>
                      </a:r>
                    </a:p>
                  </a:txBody>
                  <a:tcPr marT="45716" marB="45716"/>
                </a:tc>
                <a:extLst>
                  <a:ext uri="{0D108BD9-81ED-4DB2-BD59-A6C34878D82A}">
                    <a16:rowId xmlns:a16="http://schemas.microsoft.com/office/drawing/2014/main" val="10002"/>
                  </a:ext>
                </a:extLst>
              </a:tr>
              <a:tr h="370809">
                <a:tc>
                  <a:txBody>
                    <a:bodyPr/>
                    <a:lstStyle/>
                    <a:p>
                      <a:r>
                        <a:rPr lang="el-GR" sz="1800"/>
                        <a:t>5-19</a:t>
                      </a:r>
                    </a:p>
                  </a:txBody>
                  <a:tcPr marT="45716" marB="45716"/>
                </a:tc>
                <a:tc>
                  <a:txBody>
                    <a:bodyPr/>
                    <a:lstStyle/>
                    <a:p>
                      <a:pPr algn="ctr"/>
                      <a:r>
                        <a:rPr lang="el-GR" sz="1800"/>
                        <a:t>163629</a:t>
                      </a:r>
                    </a:p>
                  </a:txBody>
                  <a:tcPr marT="45716" marB="45716"/>
                </a:tc>
                <a:tc>
                  <a:txBody>
                    <a:bodyPr/>
                    <a:lstStyle/>
                    <a:p>
                      <a:pPr algn="ctr"/>
                      <a:r>
                        <a:rPr lang="el-GR" sz="1800"/>
                        <a:t>25.22</a:t>
                      </a:r>
                    </a:p>
                  </a:txBody>
                  <a:tcPr marT="45716" marB="45716"/>
                </a:tc>
                <a:tc>
                  <a:txBody>
                    <a:bodyPr/>
                    <a:lstStyle/>
                    <a:p>
                      <a:pPr algn="ctr"/>
                      <a:r>
                        <a:rPr lang="el-GR" sz="1800">
                          <a:solidFill>
                            <a:schemeClr val="tx1"/>
                          </a:solidFill>
                        </a:rPr>
                        <a:t>60.50</a:t>
                      </a:r>
                    </a:p>
                  </a:txBody>
                  <a:tcPr marT="45716" marB="45716"/>
                </a:tc>
                <a:tc>
                  <a:txBody>
                    <a:bodyPr/>
                    <a:lstStyle/>
                    <a:p>
                      <a:pPr algn="ctr"/>
                      <a:r>
                        <a:rPr lang="el-GR" sz="1800">
                          <a:solidFill>
                            <a:schemeClr val="tx1"/>
                          </a:solidFill>
                        </a:rPr>
                        <a:t>3301582</a:t>
                      </a:r>
                    </a:p>
                  </a:txBody>
                  <a:tcPr marT="45716" marB="45716"/>
                </a:tc>
                <a:tc>
                  <a:txBody>
                    <a:bodyPr/>
                    <a:lstStyle/>
                    <a:p>
                      <a:pPr algn="ctr"/>
                      <a:r>
                        <a:rPr lang="el-GR" sz="1800">
                          <a:solidFill>
                            <a:schemeClr val="tx1"/>
                          </a:solidFill>
                        </a:rPr>
                        <a:t>19.40</a:t>
                      </a:r>
                    </a:p>
                  </a:txBody>
                  <a:tcPr marT="45716" marB="45716"/>
                </a:tc>
                <a:tc>
                  <a:txBody>
                    <a:bodyPr/>
                    <a:lstStyle/>
                    <a:p>
                      <a:pPr algn="ctr"/>
                      <a:r>
                        <a:rPr lang="el-GR" sz="1800">
                          <a:solidFill>
                            <a:schemeClr val="tx1"/>
                          </a:solidFill>
                        </a:rPr>
                        <a:t>40.28</a:t>
                      </a:r>
                    </a:p>
                  </a:txBody>
                  <a:tcPr marT="45716" marB="45716"/>
                </a:tc>
                <a:extLst>
                  <a:ext uri="{0D108BD9-81ED-4DB2-BD59-A6C34878D82A}">
                    <a16:rowId xmlns:a16="http://schemas.microsoft.com/office/drawing/2014/main" val="10003"/>
                  </a:ext>
                </a:extLst>
              </a:tr>
              <a:tr h="370809">
                <a:tc>
                  <a:txBody>
                    <a:bodyPr/>
                    <a:lstStyle/>
                    <a:p>
                      <a:r>
                        <a:rPr lang="el-GR" sz="1800"/>
                        <a:t>20-44</a:t>
                      </a:r>
                    </a:p>
                  </a:txBody>
                  <a:tcPr marT="45716" marB="45716"/>
                </a:tc>
                <a:tc>
                  <a:txBody>
                    <a:bodyPr/>
                    <a:lstStyle/>
                    <a:p>
                      <a:pPr algn="ctr"/>
                      <a:r>
                        <a:rPr lang="el-GR" sz="1800"/>
                        <a:t>233205</a:t>
                      </a:r>
                    </a:p>
                  </a:txBody>
                  <a:tcPr marT="45716" marB="45716"/>
                </a:tc>
                <a:tc>
                  <a:txBody>
                    <a:bodyPr/>
                    <a:lstStyle/>
                    <a:p>
                      <a:pPr algn="ctr"/>
                      <a:r>
                        <a:rPr lang="el-GR" sz="1800"/>
                        <a:t>35.94</a:t>
                      </a:r>
                    </a:p>
                  </a:txBody>
                  <a:tcPr marT="45716" marB="45716"/>
                </a:tc>
                <a:tc>
                  <a:txBody>
                    <a:bodyPr/>
                    <a:lstStyle/>
                    <a:p>
                      <a:pPr algn="ctr"/>
                      <a:r>
                        <a:rPr lang="el-GR" sz="1800">
                          <a:solidFill>
                            <a:schemeClr val="tx1"/>
                          </a:solidFill>
                        </a:rPr>
                        <a:t>165.09</a:t>
                      </a:r>
                    </a:p>
                  </a:txBody>
                  <a:tcPr marT="45716" marB="45716"/>
                </a:tc>
                <a:tc>
                  <a:txBody>
                    <a:bodyPr/>
                    <a:lstStyle/>
                    <a:p>
                      <a:pPr algn="ctr"/>
                      <a:r>
                        <a:rPr lang="el-GR" sz="1800">
                          <a:solidFill>
                            <a:schemeClr val="tx1"/>
                          </a:solidFill>
                        </a:rPr>
                        <a:t>5690076</a:t>
                      </a:r>
                    </a:p>
                  </a:txBody>
                  <a:tcPr marT="45716" marB="45716"/>
                </a:tc>
                <a:tc>
                  <a:txBody>
                    <a:bodyPr/>
                    <a:lstStyle/>
                    <a:p>
                      <a:pPr algn="ctr"/>
                      <a:r>
                        <a:rPr lang="el-GR" sz="1800">
                          <a:solidFill>
                            <a:schemeClr val="tx1"/>
                          </a:solidFill>
                        </a:rPr>
                        <a:t>33.43</a:t>
                      </a:r>
                    </a:p>
                  </a:txBody>
                  <a:tcPr marT="45716" marB="45716"/>
                </a:tc>
                <a:tc>
                  <a:txBody>
                    <a:bodyPr/>
                    <a:lstStyle/>
                    <a:p>
                      <a:pPr algn="ctr"/>
                      <a:r>
                        <a:rPr lang="el-GR" sz="1800">
                          <a:solidFill>
                            <a:schemeClr val="tx1"/>
                          </a:solidFill>
                        </a:rPr>
                        <a:t>167.06</a:t>
                      </a:r>
                    </a:p>
                  </a:txBody>
                  <a:tcPr marT="45716" marB="45716"/>
                </a:tc>
                <a:extLst>
                  <a:ext uri="{0D108BD9-81ED-4DB2-BD59-A6C34878D82A}">
                    <a16:rowId xmlns:a16="http://schemas.microsoft.com/office/drawing/2014/main" val="10004"/>
                  </a:ext>
                </a:extLst>
              </a:tr>
              <a:tr h="370809">
                <a:tc>
                  <a:txBody>
                    <a:bodyPr/>
                    <a:lstStyle/>
                    <a:p>
                      <a:r>
                        <a:rPr lang="el-GR" sz="1800"/>
                        <a:t>45-64</a:t>
                      </a:r>
                    </a:p>
                  </a:txBody>
                  <a:tcPr marT="45716" marB="45716"/>
                </a:tc>
                <a:tc>
                  <a:txBody>
                    <a:bodyPr/>
                    <a:lstStyle/>
                    <a:p>
                      <a:pPr algn="ctr"/>
                      <a:r>
                        <a:rPr lang="el-GR" sz="1800"/>
                        <a:t>162706</a:t>
                      </a:r>
                    </a:p>
                  </a:txBody>
                  <a:tcPr marT="45716" marB="45716"/>
                </a:tc>
                <a:tc>
                  <a:txBody>
                    <a:bodyPr/>
                    <a:lstStyle/>
                    <a:p>
                      <a:pPr algn="ctr"/>
                      <a:r>
                        <a:rPr lang="el-GR" sz="1800"/>
                        <a:t>25.08</a:t>
                      </a:r>
                    </a:p>
                  </a:txBody>
                  <a:tcPr marT="45716" marB="45716"/>
                </a:tc>
                <a:tc>
                  <a:txBody>
                    <a:bodyPr/>
                    <a:lstStyle/>
                    <a:p>
                      <a:pPr algn="ctr"/>
                      <a:r>
                        <a:rPr lang="el-GR" sz="1800">
                          <a:solidFill>
                            <a:schemeClr val="tx1"/>
                          </a:solidFill>
                        </a:rPr>
                        <a:t>543.92</a:t>
                      </a:r>
                    </a:p>
                  </a:txBody>
                  <a:tcPr marT="45716" marB="45716"/>
                </a:tc>
                <a:tc>
                  <a:txBody>
                    <a:bodyPr/>
                    <a:lstStyle/>
                    <a:p>
                      <a:pPr algn="ctr"/>
                      <a:r>
                        <a:rPr lang="el-GR" sz="1800">
                          <a:solidFill>
                            <a:schemeClr val="tx1"/>
                          </a:solidFill>
                        </a:rPr>
                        <a:t>4075162</a:t>
                      </a:r>
                    </a:p>
                  </a:txBody>
                  <a:tcPr marT="45716" marB="45716"/>
                </a:tc>
                <a:tc>
                  <a:txBody>
                    <a:bodyPr/>
                    <a:lstStyle/>
                    <a:p>
                      <a:pPr algn="ctr"/>
                      <a:r>
                        <a:rPr lang="el-GR" sz="1800">
                          <a:solidFill>
                            <a:schemeClr val="tx1"/>
                          </a:solidFill>
                        </a:rPr>
                        <a:t>23.94</a:t>
                      </a:r>
                    </a:p>
                  </a:txBody>
                  <a:tcPr marT="45716" marB="45716"/>
                </a:tc>
                <a:tc>
                  <a:txBody>
                    <a:bodyPr/>
                    <a:lstStyle/>
                    <a:p>
                      <a:pPr algn="ctr"/>
                      <a:r>
                        <a:rPr lang="el-GR" sz="1800">
                          <a:solidFill>
                            <a:schemeClr val="tx1"/>
                          </a:solidFill>
                        </a:rPr>
                        <a:t>698.25</a:t>
                      </a:r>
                    </a:p>
                  </a:txBody>
                  <a:tcPr marT="45716" marB="45716"/>
                </a:tc>
                <a:extLst>
                  <a:ext uri="{0D108BD9-81ED-4DB2-BD59-A6C34878D82A}">
                    <a16:rowId xmlns:a16="http://schemas.microsoft.com/office/drawing/2014/main" val="10005"/>
                  </a:ext>
                </a:extLst>
              </a:tr>
              <a:tr h="370809">
                <a:tc>
                  <a:txBody>
                    <a:bodyPr/>
                    <a:lstStyle/>
                    <a:p>
                      <a:r>
                        <a:rPr lang="el-GR" sz="1800"/>
                        <a:t>&gt;65</a:t>
                      </a:r>
                    </a:p>
                  </a:txBody>
                  <a:tcPr marT="45716" marB="45716"/>
                </a:tc>
                <a:tc>
                  <a:txBody>
                    <a:bodyPr/>
                    <a:lstStyle/>
                    <a:p>
                      <a:pPr algn="ctr"/>
                      <a:r>
                        <a:rPr lang="el-GR" sz="1800"/>
                        <a:t>40598</a:t>
                      </a:r>
                    </a:p>
                  </a:txBody>
                  <a:tcPr marT="45716" marB="45716"/>
                </a:tc>
                <a:tc>
                  <a:txBody>
                    <a:bodyPr/>
                    <a:lstStyle/>
                    <a:p>
                      <a:pPr algn="ctr"/>
                      <a:r>
                        <a:rPr lang="el-GR" sz="1800"/>
                        <a:t>6.26</a:t>
                      </a:r>
                    </a:p>
                  </a:txBody>
                  <a:tcPr marT="45716" marB="45716"/>
                </a:tc>
                <a:tc>
                  <a:txBody>
                    <a:bodyPr/>
                    <a:lstStyle/>
                    <a:p>
                      <a:pPr algn="ctr"/>
                      <a:r>
                        <a:rPr lang="el-GR" sz="1800">
                          <a:solidFill>
                            <a:schemeClr val="tx1"/>
                          </a:solidFill>
                        </a:rPr>
                        <a:t>4241.58</a:t>
                      </a:r>
                    </a:p>
                  </a:txBody>
                  <a:tcPr marT="45716" marB="45716"/>
                </a:tc>
                <a:tc>
                  <a:txBody>
                    <a:bodyPr/>
                    <a:lstStyle/>
                    <a:p>
                      <a:pPr algn="ctr"/>
                      <a:r>
                        <a:rPr lang="el-GR" sz="1800">
                          <a:solidFill>
                            <a:schemeClr val="tx1"/>
                          </a:solidFill>
                        </a:rPr>
                        <a:t>2897383</a:t>
                      </a:r>
                    </a:p>
                  </a:txBody>
                  <a:tcPr marT="45716" marB="45716"/>
                </a:tc>
                <a:tc>
                  <a:txBody>
                    <a:bodyPr/>
                    <a:lstStyle/>
                    <a:p>
                      <a:pPr algn="ctr"/>
                      <a:r>
                        <a:rPr lang="el-GR" sz="1800">
                          <a:solidFill>
                            <a:schemeClr val="tx1"/>
                          </a:solidFill>
                        </a:rPr>
                        <a:t>17.02</a:t>
                      </a:r>
                    </a:p>
                  </a:txBody>
                  <a:tcPr marT="45716" marB="45716"/>
                </a:tc>
                <a:tc>
                  <a:txBody>
                    <a:bodyPr/>
                    <a:lstStyle/>
                    <a:p>
                      <a:pPr algn="ctr"/>
                      <a:r>
                        <a:rPr lang="el-GR" sz="1800">
                          <a:solidFill>
                            <a:schemeClr val="tx1"/>
                          </a:solidFill>
                        </a:rPr>
                        <a:t>4399.65</a:t>
                      </a:r>
                    </a:p>
                  </a:txBody>
                  <a:tcPr marT="45716" marB="45716"/>
                </a:tc>
                <a:extLst>
                  <a:ext uri="{0D108BD9-81ED-4DB2-BD59-A6C34878D82A}">
                    <a16:rowId xmlns:a16="http://schemas.microsoft.com/office/drawing/2014/main" val="10006"/>
                  </a:ext>
                </a:extLst>
              </a:tr>
              <a:tr h="370809">
                <a:tc>
                  <a:txBody>
                    <a:bodyPr/>
                    <a:lstStyle/>
                    <a:p>
                      <a:endParaRPr lang="el-GR" sz="1800"/>
                    </a:p>
                  </a:txBody>
                  <a:tcPr marT="45716" marB="45716"/>
                </a:tc>
                <a:tc>
                  <a:txBody>
                    <a:bodyPr/>
                    <a:lstStyle/>
                    <a:p>
                      <a:pPr algn="ctr"/>
                      <a:endParaRPr lang="el-GR" sz="1800"/>
                    </a:p>
                  </a:txBody>
                  <a:tcPr marT="45716" marB="45716"/>
                </a:tc>
                <a:tc>
                  <a:txBody>
                    <a:bodyPr/>
                    <a:lstStyle/>
                    <a:p>
                      <a:pPr algn="ctr"/>
                      <a:endParaRPr lang="el-GR" sz="1800"/>
                    </a:p>
                  </a:txBody>
                  <a:tcPr marT="45716" marB="45716"/>
                </a:tc>
                <a:tc>
                  <a:txBody>
                    <a:bodyPr/>
                    <a:lstStyle/>
                    <a:p>
                      <a:pPr algn="ctr"/>
                      <a:endParaRPr lang="el-GR" sz="1800"/>
                    </a:p>
                  </a:txBody>
                  <a:tcPr marT="45716" marB="45716"/>
                </a:tc>
                <a:tc>
                  <a:txBody>
                    <a:bodyPr/>
                    <a:lstStyle/>
                    <a:p>
                      <a:pPr algn="ctr"/>
                      <a:endParaRPr lang="el-GR" sz="1800"/>
                    </a:p>
                  </a:txBody>
                  <a:tcPr marT="45716" marB="45716"/>
                </a:tc>
                <a:tc>
                  <a:txBody>
                    <a:bodyPr/>
                    <a:lstStyle/>
                    <a:p>
                      <a:pPr algn="ctr"/>
                      <a:endParaRPr lang="el-GR" sz="1800"/>
                    </a:p>
                  </a:txBody>
                  <a:tcPr marT="45716" marB="45716"/>
                </a:tc>
                <a:tc>
                  <a:txBody>
                    <a:bodyPr/>
                    <a:lstStyle/>
                    <a:p>
                      <a:pPr algn="ctr"/>
                      <a:endParaRPr lang="el-GR" sz="1800"/>
                    </a:p>
                  </a:txBody>
                  <a:tcPr marT="45716" marB="45716"/>
                </a:tc>
                <a:extLst>
                  <a:ext uri="{0D108BD9-81ED-4DB2-BD59-A6C34878D82A}">
                    <a16:rowId xmlns:a16="http://schemas.microsoft.com/office/drawing/2014/main" val="10007"/>
                  </a:ext>
                </a:extLst>
              </a:tr>
              <a:tr h="640027">
                <a:tc>
                  <a:txBody>
                    <a:bodyPr/>
                    <a:lstStyle/>
                    <a:p>
                      <a:r>
                        <a:rPr lang="el-GR" sz="1800"/>
                        <a:t>Σύνολο</a:t>
                      </a:r>
                    </a:p>
                  </a:txBody>
                  <a:tcPr marT="45716" marB="45716"/>
                </a:tc>
                <a:tc>
                  <a:txBody>
                    <a:bodyPr/>
                    <a:lstStyle/>
                    <a:p>
                      <a:pPr algn="ctr"/>
                      <a:r>
                        <a:rPr lang="el-GR" sz="1800"/>
                        <a:t>648818</a:t>
                      </a:r>
                    </a:p>
                  </a:txBody>
                  <a:tcPr marT="45716" marB="45716"/>
                </a:tc>
                <a:tc>
                  <a:txBody>
                    <a:bodyPr/>
                    <a:lstStyle/>
                    <a:p>
                      <a:pPr algn="ctr"/>
                      <a:r>
                        <a:rPr lang="el-GR" sz="1800"/>
                        <a:t>100.00</a:t>
                      </a:r>
                    </a:p>
                  </a:txBody>
                  <a:tcPr marT="45716" marB="4571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a:t>490.12</a:t>
                      </a:r>
                    </a:p>
                    <a:p>
                      <a:pPr algn="ctr"/>
                      <a:endParaRPr lang="el-GR" sz="1800"/>
                    </a:p>
                  </a:txBody>
                  <a:tcPr marT="45716" marB="4571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a:t>17019068</a:t>
                      </a:r>
                    </a:p>
                    <a:p>
                      <a:pPr algn="ctr"/>
                      <a:endParaRPr lang="el-GR" sz="1800"/>
                    </a:p>
                  </a:txBody>
                  <a:tcPr marT="45716" marB="45716"/>
                </a:tc>
                <a:tc>
                  <a:txBody>
                    <a:bodyPr/>
                    <a:lstStyle/>
                    <a:p>
                      <a:pPr algn="ctr"/>
                      <a:r>
                        <a:rPr lang="el-GR" sz="1800"/>
                        <a:t>100.00</a:t>
                      </a:r>
                    </a:p>
                  </a:txBody>
                  <a:tcPr marT="45716" marB="45716"/>
                </a:tc>
                <a:tc>
                  <a:txBody>
                    <a:bodyPr/>
                    <a:lstStyle/>
                    <a:p>
                      <a:pPr algn="ctr"/>
                      <a:r>
                        <a:rPr lang="el-GR" sz="1800"/>
                        <a:t>990.98</a:t>
                      </a:r>
                    </a:p>
                  </a:txBody>
                  <a:tcPr marT="45716" marB="45716"/>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005290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p:cNvSpPr>
            <a:spLocks noGrp="1"/>
          </p:cNvSpPr>
          <p:nvPr>
            <p:ph type="sldNum" sz="quarter" idx="12"/>
          </p:nvPr>
        </p:nvSpPr>
        <p:spPr/>
        <p:txBody>
          <a:bodyPr/>
          <a:lstStyle/>
          <a:p>
            <a:pPr>
              <a:defRPr/>
            </a:pPr>
            <a:fld id="{76231D41-EABA-4FC8-AD75-62F534431046}" type="slidenum">
              <a:rPr lang="en-US"/>
              <a:pPr>
                <a:defRPr/>
              </a:pPr>
              <a:t>6</a:t>
            </a:fld>
            <a:endParaRPr lang="en-US"/>
          </a:p>
        </p:txBody>
      </p:sp>
      <p:sp>
        <p:nvSpPr>
          <p:cNvPr id="230404" name="Rectangle 4"/>
          <p:cNvSpPr>
            <a:spLocks noChangeArrowheads="1"/>
          </p:cNvSpPr>
          <p:nvPr/>
        </p:nvSpPr>
        <p:spPr bwMode="auto">
          <a:xfrm>
            <a:off x="152400" y="381000"/>
            <a:ext cx="8763000" cy="646113"/>
          </a:xfrm>
          <a:prstGeom prst="rect">
            <a:avLst/>
          </a:prstGeom>
          <a:noFill/>
          <a:ln w="9525">
            <a:noFill/>
            <a:miter lim="800000"/>
            <a:headEnd/>
            <a:tailEnd/>
          </a:ln>
          <a:effectLst/>
        </p:spPr>
        <p:txBody>
          <a:bodyPr>
            <a:spAutoFit/>
          </a:bodyPr>
          <a:lstStyle/>
          <a:p>
            <a:pPr algn="ctr" eaLnBrk="1" hangingPunct="1">
              <a:spcBef>
                <a:spcPct val="50000"/>
              </a:spcBef>
              <a:defRPr/>
            </a:pPr>
            <a:r>
              <a:rPr lang="el-GR" sz="3600" b="1">
                <a:solidFill>
                  <a:srgbClr val="FF6600"/>
                </a:solidFill>
                <a:effectLst>
                  <a:outerShdw blurRad="38100" dist="38100" dir="2700000" algn="tl">
                    <a:srgbClr val="000000"/>
                  </a:outerShdw>
                </a:effectLst>
                <a:latin typeface="+mn-lt"/>
              </a:rPr>
              <a:t>ΣΥΓΚΡΙΣΗ ΔΕΙΚΤΩΝ (ΙΙ)</a:t>
            </a:r>
            <a:endParaRPr lang="en-US" sz="3600" b="1">
              <a:solidFill>
                <a:srgbClr val="FF6600"/>
              </a:solidFill>
              <a:latin typeface="+mn-lt"/>
            </a:endParaRPr>
          </a:p>
        </p:txBody>
      </p:sp>
      <p:sp>
        <p:nvSpPr>
          <p:cNvPr id="47109" name="Text Box 6"/>
          <p:cNvSpPr txBox="1">
            <a:spLocks noChangeArrowheads="1"/>
          </p:cNvSpPr>
          <p:nvPr/>
        </p:nvSpPr>
        <p:spPr bwMode="auto">
          <a:xfrm>
            <a:off x="0" y="1447800"/>
            <a:ext cx="9067800" cy="2677656"/>
          </a:xfrm>
          <a:prstGeom prst="rect">
            <a:avLst/>
          </a:prstGeom>
          <a:noFill/>
          <a:ln w="9525">
            <a:noFill/>
            <a:miter lim="800000"/>
            <a:headEnd/>
            <a:tailEnd/>
          </a:ln>
        </p:spPr>
        <p:txBody>
          <a:bodyPr>
            <a:spAutoFit/>
          </a:bodyPr>
          <a:lstStyle/>
          <a:p>
            <a:pPr>
              <a:defRPr/>
            </a:pPr>
            <a:r>
              <a:rPr lang="el-GR" sz="2800" u="sng" err="1">
                <a:latin typeface="+mn-lt"/>
              </a:rPr>
              <a:t>Προτύπωση</a:t>
            </a:r>
            <a:r>
              <a:rPr lang="el-GR" sz="2800" u="sng">
                <a:latin typeface="+mn-lt"/>
              </a:rPr>
              <a:t> - Στρωματοποίηση </a:t>
            </a:r>
            <a:r>
              <a:rPr lang="en-US" sz="2800" u="sng">
                <a:latin typeface="+mn-lt"/>
              </a:rPr>
              <a:t>(</a:t>
            </a:r>
            <a:r>
              <a:rPr lang="el-GR" sz="2800" u="sng">
                <a:latin typeface="+mn-lt"/>
              </a:rPr>
              <a:t>π.χ. κατά ηλικία)</a:t>
            </a:r>
            <a:r>
              <a:rPr lang="en-US" sz="2800">
                <a:latin typeface="+mn-lt"/>
              </a:rPr>
              <a:t>:	</a:t>
            </a:r>
          </a:p>
          <a:p>
            <a:pPr>
              <a:defRPr/>
            </a:pPr>
            <a:endParaRPr lang="en-US" sz="2800">
              <a:latin typeface="+mn-lt"/>
            </a:endParaRPr>
          </a:p>
          <a:p>
            <a:pPr>
              <a:defRPr/>
            </a:pPr>
            <a:r>
              <a:rPr lang="el-GR" sz="2800">
                <a:latin typeface="+mn-lt"/>
              </a:rPr>
              <a:t>άμεση προτύπωση (</a:t>
            </a:r>
            <a:r>
              <a:rPr lang="en-US" sz="2800">
                <a:latin typeface="+mn-lt"/>
              </a:rPr>
              <a:t>direct standardization) </a:t>
            </a:r>
            <a:endParaRPr lang="el-GR" sz="2800">
              <a:latin typeface="+mn-lt"/>
            </a:endParaRPr>
          </a:p>
          <a:p>
            <a:pPr>
              <a:defRPr/>
            </a:pPr>
            <a:r>
              <a:rPr lang="el-GR" sz="2800">
                <a:latin typeface="+mn-lt"/>
              </a:rPr>
              <a:t>έμμεση προτύπωση (</a:t>
            </a:r>
            <a:r>
              <a:rPr lang="en-US" sz="2800">
                <a:latin typeface="+mn-lt"/>
              </a:rPr>
              <a:t>indirect standardization)</a:t>
            </a:r>
          </a:p>
          <a:p>
            <a:pPr>
              <a:defRPr/>
            </a:pPr>
            <a:endParaRPr lang="en-US" sz="2800" u="sng">
              <a:solidFill>
                <a:srgbClr val="FF6600"/>
              </a:solidFill>
              <a:latin typeface="+mn-lt"/>
            </a:endParaRPr>
          </a:p>
          <a:p>
            <a:pPr>
              <a:defRPr/>
            </a:pPr>
            <a:r>
              <a:rPr lang="el-GR" sz="2800" b="1" u="sng">
                <a:latin typeface="+mn-lt"/>
              </a:rPr>
              <a:t>Στατιστικά μοντέλα (ΣΜΕ)</a:t>
            </a:r>
            <a:endParaRPr lang="en-US" sz="2800" b="1" u="sng">
              <a:latin typeface="+mn-lt"/>
            </a:endParaRPr>
          </a:p>
        </p:txBody>
      </p:sp>
    </p:spTree>
    <p:extLst>
      <p:ext uri="{BB962C8B-B14F-4D97-AF65-F5344CB8AC3E}">
        <p14:creationId xmlns:p14="http://schemas.microsoft.com/office/powerpoint/2010/main" val="3589379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txBox="1">
            <a:spLocks noGrp="1"/>
          </p:cNvSpPr>
          <p:nvPr>
            <p:ph type="body" idx="4294967295"/>
          </p:nvPr>
        </p:nvSpPr>
        <p:spPr>
          <a:xfrm>
            <a:off x="783723" y="1567806"/>
            <a:ext cx="3581940" cy="1790807"/>
          </a:xfrm>
        </p:spPr>
        <p:txBody>
          <a:bodyPr>
            <a:normAutofit lnSpcReduction="10000"/>
          </a:bodyPr>
          <a:lstStyle>
            <a:defPPr marL="432000" marR="0" lvl="0" indent="-324000">
              <a:spcBef>
                <a:spcPts val="0"/>
              </a:spcBef>
              <a:spcAft>
                <a:spcPts val="1412"/>
              </a:spcAft>
              <a:buClr>
                <a:srgbClr val="FF6633"/>
              </a:buClr>
              <a:buSzPct val="45000"/>
              <a:buFont typeface="StarSymbol"/>
              <a:buNone/>
              <a:defRPr lang="el-GR" sz="3200" b="0" i="0" u="none" strike="noStrike">
                <a:ln>
                  <a:noFill/>
                </a:ln>
                <a:solidFill>
                  <a:srgbClr val="000080"/>
                </a:solidFill>
                <a:latin typeface="Albany" pitchFamily="18"/>
                <a:ea typeface="Andale Sans UI" pitchFamily="2"/>
                <a:cs typeface="Tahoma" pitchFamily="2"/>
              </a:defRPr>
            </a:defPPr>
            <a:lvl1pPr marL="432000" marR="0" lvl="0" indent="-324000">
              <a:spcBef>
                <a:spcPts val="0"/>
              </a:spcBef>
              <a:spcAft>
                <a:spcPts val="1412"/>
              </a:spcAft>
              <a:buClr>
                <a:srgbClr val="FF6633"/>
              </a:buClr>
              <a:buSzPct val="45000"/>
              <a:buFont typeface="StarSymbol"/>
              <a:buChar char="●"/>
              <a:defRPr lang="el-GR" sz="3200" b="0" i="0" u="none" strike="noStrike">
                <a:ln>
                  <a:noFill/>
                </a:ln>
                <a:solidFill>
                  <a:srgbClr val="000080"/>
                </a:solidFill>
                <a:latin typeface="Albany" pitchFamily="18"/>
                <a:ea typeface="Andale Sans UI" pitchFamily="2"/>
                <a:cs typeface="Tahoma" pitchFamily="2"/>
              </a:defRPr>
            </a:lvl1pPr>
            <a:lvl2pPr marL="864000" marR="0" lvl="1" indent="-288000">
              <a:spcBef>
                <a:spcPts val="0"/>
              </a:spcBef>
              <a:spcAft>
                <a:spcPts val="1134"/>
              </a:spcAft>
              <a:buClr>
                <a:srgbClr val="FF6633"/>
              </a:buClr>
              <a:buSzPct val="75000"/>
              <a:buFont typeface="StarSymbol"/>
              <a:buChar char="–"/>
              <a:defRPr lang="el-GR" sz="2800" b="0" i="0" u="none" strike="noStrike">
                <a:ln>
                  <a:noFill/>
                </a:ln>
                <a:solidFill>
                  <a:srgbClr val="000080"/>
                </a:solidFill>
                <a:latin typeface="Albany" pitchFamily="18"/>
                <a:ea typeface="Andale Sans UI" pitchFamily="2"/>
                <a:cs typeface="Tahoma" pitchFamily="2"/>
              </a:defRPr>
            </a:lvl2pPr>
            <a:lvl3pPr marL="1296000" marR="0" lvl="2" indent="-216000">
              <a:spcBef>
                <a:spcPts val="0"/>
              </a:spcBef>
              <a:spcAft>
                <a:spcPts val="845"/>
              </a:spcAft>
              <a:buClr>
                <a:srgbClr val="FF6633"/>
              </a:buClr>
              <a:buSzPct val="45000"/>
              <a:buFont typeface="StarSymbol"/>
              <a:buChar char="●"/>
              <a:defRPr lang="el-GR" sz="2400" b="0" i="0" u="none" strike="noStrike">
                <a:ln>
                  <a:noFill/>
                </a:ln>
                <a:solidFill>
                  <a:srgbClr val="000080"/>
                </a:solidFill>
                <a:latin typeface="Albany" pitchFamily="18"/>
                <a:ea typeface="Andale Sans UI" pitchFamily="2"/>
                <a:cs typeface="Tahoma" pitchFamily="2"/>
              </a:defRPr>
            </a:lvl3pPr>
            <a:lvl4pPr marL="1728000" marR="0" lvl="3" indent="-216000">
              <a:spcBef>
                <a:spcPts val="0"/>
              </a:spcBef>
              <a:spcAft>
                <a:spcPts val="561"/>
              </a:spcAft>
              <a:buClr>
                <a:srgbClr val="FF6633"/>
              </a:buClr>
              <a:buSzPct val="75000"/>
              <a:buFont typeface="StarSymbol"/>
              <a:buChar char="–"/>
              <a:defRPr lang="el-GR" sz="2000" b="0" i="0" u="none" strike="noStrike">
                <a:ln>
                  <a:noFill/>
                </a:ln>
                <a:solidFill>
                  <a:srgbClr val="000080"/>
                </a:solidFill>
                <a:latin typeface="Albany" pitchFamily="18"/>
                <a:ea typeface="Andale Sans UI" pitchFamily="2"/>
                <a:cs typeface="Tahoma" pitchFamily="2"/>
              </a:defRPr>
            </a:lvl4pPr>
            <a:lvl5pPr marL="2160000" marR="0" lvl="4"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5pPr>
            <a:lvl6pPr marL="2592000" marR="0" lvl="5"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6pPr>
            <a:lvl7pPr marL="3024000" marR="0" lvl="6"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7pPr>
            <a:lvl8pPr marL="3456000" marR="0" lvl="7"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8pPr>
            <a:lvl9pPr marL="3887999" marR="0" lvl="8"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9pPr>
          </a:lstStyle>
          <a:p>
            <a:pPr marL="80641" indent="-7201">
              <a:buNone/>
            </a:pPr>
            <a:r>
              <a:rPr lang="en-US" sz="2358" dirty="0">
                <a:latin typeface="+mn-lt"/>
              </a:rPr>
              <a:t>In randomized experiments treatment is assigned randomly, let's say by the flip of a coin</a:t>
            </a:r>
          </a:p>
        </p:txBody>
      </p:sp>
      <p:sp>
        <p:nvSpPr>
          <p:cNvPr id="3" name="Title 2"/>
          <p:cNvSpPr txBox="1">
            <a:spLocks noGrp="1"/>
          </p:cNvSpPr>
          <p:nvPr>
            <p:ph type="title" idx="4294967295"/>
          </p:nvPr>
        </p:nvSpPr>
        <p:spPr>
          <a:xfrm>
            <a:off x="457171" y="599065"/>
            <a:ext cx="8228763" cy="553998"/>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dirty="0">
                <a:latin typeface="+mj-lt"/>
              </a:rPr>
              <a:t>Clinical Trials</a:t>
            </a:r>
          </a:p>
        </p:txBody>
      </p:sp>
      <p:sp>
        <p:nvSpPr>
          <p:cNvPr id="4" name="Text Placeholder 3"/>
          <p:cNvSpPr txBox="1">
            <a:spLocks noGrp="1"/>
          </p:cNvSpPr>
          <p:nvPr>
            <p:ph type="body" idx="4294967295"/>
          </p:nvPr>
        </p:nvSpPr>
        <p:spPr>
          <a:xfrm>
            <a:off x="4701358" y="1311790"/>
            <a:ext cx="3919594" cy="2811860"/>
          </a:xfrm>
        </p:spPr>
        <p:txBody>
          <a:bodyPr>
            <a:spAutoFit/>
          </a:bodyPr>
          <a:lstStyle>
            <a:defPPr marL="432000" marR="0" lvl="0" indent="-324000">
              <a:spcBef>
                <a:spcPts val="0"/>
              </a:spcBef>
              <a:spcAft>
                <a:spcPts val="1412"/>
              </a:spcAft>
              <a:buClr>
                <a:srgbClr val="FF6633"/>
              </a:buClr>
              <a:buSzPct val="45000"/>
              <a:buFont typeface="StarSymbol"/>
              <a:buNone/>
              <a:defRPr lang="el-GR" sz="3200" b="0" i="0" u="none" strike="noStrike">
                <a:ln>
                  <a:noFill/>
                </a:ln>
                <a:solidFill>
                  <a:srgbClr val="000080"/>
                </a:solidFill>
                <a:latin typeface="Albany" pitchFamily="18"/>
                <a:ea typeface="Andale Sans UI" pitchFamily="2"/>
                <a:cs typeface="Tahoma" pitchFamily="2"/>
              </a:defRPr>
            </a:defPPr>
            <a:lvl1pPr marL="432000" marR="0" lvl="0" indent="-324000">
              <a:spcBef>
                <a:spcPts val="0"/>
              </a:spcBef>
              <a:spcAft>
                <a:spcPts val="1412"/>
              </a:spcAft>
              <a:buClr>
                <a:srgbClr val="FF6633"/>
              </a:buClr>
              <a:buSzPct val="45000"/>
              <a:buFont typeface="StarSymbol"/>
              <a:buChar char="●"/>
              <a:defRPr lang="el-GR" sz="3200" b="0" i="0" u="none" strike="noStrike">
                <a:ln>
                  <a:noFill/>
                </a:ln>
                <a:solidFill>
                  <a:srgbClr val="000080"/>
                </a:solidFill>
                <a:latin typeface="Albany" pitchFamily="18"/>
                <a:ea typeface="Andale Sans UI" pitchFamily="2"/>
                <a:cs typeface="Tahoma" pitchFamily="2"/>
              </a:defRPr>
            </a:lvl1pPr>
            <a:lvl2pPr marL="864000" marR="0" lvl="1" indent="-288000">
              <a:spcBef>
                <a:spcPts val="0"/>
              </a:spcBef>
              <a:spcAft>
                <a:spcPts val="1134"/>
              </a:spcAft>
              <a:buClr>
                <a:srgbClr val="FF6633"/>
              </a:buClr>
              <a:buSzPct val="75000"/>
              <a:buFont typeface="StarSymbol"/>
              <a:buChar char="–"/>
              <a:defRPr lang="el-GR" sz="2800" b="0" i="0" u="none" strike="noStrike">
                <a:ln>
                  <a:noFill/>
                </a:ln>
                <a:solidFill>
                  <a:srgbClr val="000080"/>
                </a:solidFill>
                <a:latin typeface="Albany" pitchFamily="18"/>
                <a:ea typeface="Andale Sans UI" pitchFamily="2"/>
                <a:cs typeface="Tahoma" pitchFamily="2"/>
              </a:defRPr>
            </a:lvl2pPr>
            <a:lvl3pPr marL="1296000" marR="0" lvl="2" indent="-216000">
              <a:spcBef>
                <a:spcPts val="0"/>
              </a:spcBef>
              <a:spcAft>
                <a:spcPts val="845"/>
              </a:spcAft>
              <a:buClr>
                <a:srgbClr val="FF6633"/>
              </a:buClr>
              <a:buSzPct val="45000"/>
              <a:buFont typeface="StarSymbol"/>
              <a:buChar char="●"/>
              <a:defRPr lang="el-GR" sz="2400" b="0" i="0" u="none" strike="noStrike">
                <a:ln>
                  <a:noFill/>
                </a:ln>
                <a:solidFill>
                  <a:srgbClr val="000080"/>
                </a:solidFill>
                <a:latin typeface="Albany" pitchFamily="18"/>
                <a:ea typeface="Andale Sans UI" pitchFamily="2"/>
                <a:cs typeface="Tahoma" pitchFamily="2"/>
              </a:defRPr>
            </a:lvl3pPr>
            <a:lvl4pPr marL="1728000" marR="0" lvl="3" indent="-216000">
              <a:spcBef>
                <a:spcPts val="0"/>
              </a:spcBef>
              <a:spcAft>
                <a:spcPts val="561"/>
              </a:spcAft>
              <a:buClr>
                <a:srgbClr val="FF6633"/>
              </a:buClr>
              <a:buSzPct val="75000"/>
              <a:buFont typeface="StarSymbol"/>
              <a:buChar char="–"/>
              <a:defRPr lang="el-GR" sz="2000" b="0" i="0" u="none" strike="noStrike">
                <a:ln>
                  <a:noFill/>
                </a:ln>
                <a:solidFill>
                  <a:srgbClr val="000080"/>
                </a:solidFill>
                <a:latin typeface="Albany" pitchFamily="18"/>
                <a:ea typeface="Andale Sans UI" pitchFamily="2"/>
                <a:cs typeface="Tahoma" pitchFamily="2"/>
              </a:defRPr>
            </a:lvl4pPr>
            <a:lvl5pPr marL="2160000" marR="0" lvl="4"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5pPr>
            <a:lvl6pPr marL="2592000" marR="0" lvl="5"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6pPr>
            <a:lvl7pPr marL="3024000" marR="0" lvl="6"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7pPr>
            <a:lvl8pPr marL="3456000" marR="0" lvl="7"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8pPr>
            <a:lvl9pPr marL="3887999" marR="0" lvl="8"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9pPr>
          </a:lstStyle>
          <a:p>
            <a:pPr marL="73442" indent="0">
              <a:buNone/>
            </a:pPr>
            <a:r>
              <a:rPr lang="en-US" sz="2358" dirty="0">
                <a:latin typeface="+mn-lt"/>
              </a:rPr>
              <a:t>Randomization ensures </a:t>
            </a:r>
            <a:r>
              <a:rPr lang="en-US" sz="2358" b="1" dirty="0">
                <a:latin typeface="+mn-lt"/>
              </a:rPr>
              <a:t>exchangeability</a:t>
            </a:r>
            <a:r>
              <a:rPr lang="en-US" sz="2358" dirty="0">
                <a:latin typeface="+mn-lt"/>
              </a:rPr>
              <a:t> between the treated and the untreated.</a:t>
            </a:r>
          </a:p>
          <a:p>
            <a:pPr marL="73442" indent="1440">
              <a:buNone/>
            </a:pPr>
            <a:r>
              <a:rPr lang="en-US" sz="2358" dirty="0">
                <a:latin typeface="+mn-lt"/>
              </a:rPr>
              <a:t>Treated and Untreated only differ with respect of treatment</a:t>
            </a:r>
          </a:p>
        </p:txBody>
      </p:sp>
      <p:sp>
        <p:nvSpPr>
          <p:cNvPr id="5" name="Text Placeholder 4"/>
          <p:cNvSpPr txBox="1">
            <a:spLocks noGrp="1"/>
          </p:cNvSpPr>
          <p:nvPr>
            <p:ph type="body" idx="4294967295"/>
          </p:nvPr>
        </p:nvSpPr>
        <p:spPr>
          <a:xfrm>
            <a:off x="653103" y="3757659"/>
            <a:ext cx="8032179" cy="584775"/>
          </a:xfrm>
        </p:spPr>
        <p:txBody>
          <a:bodyPr>
            <a:spAutoFit/>
          </a:bodyPr>
          <a:lstStyle>
            <a:defPPr marL="432000" marR="0" lvl="0" indent="-324000">
              <a:spcBef>
                <a:spcPts val="0"/>
              </a:spcBef>
              <a:spcAft>
                <a:spcPts val="1412"/>
              </a:spcAft>
              <a:buClr>
                <a:srgbClr val="FF6633"/>
              </a:buClr>
              <a:buSzPct val="45000"/>
              <a:buFont typeface="StarSymbol"/>
              <a:buNone/>
              <a:defRPr lang="el-GR" sz="3200" b="0" i="0" u="none" strike="noStrike">
                <a:ln>
                  <a:noFill/>
                </a:ln>
                <a:solidFill>
                  <a:srgbClr val="000080"/>
                </a:solidFill>
                <a:latin typeface="Albany" pitchFamily="18"/>
                <a:ea typeface="Andale Sans UI" pitchFamily="2"/>
                <a:cs typeface="Tahoma" pitchFamily="2"/>
              </a:defRPr>
            </a:defPPr>
            <a:lvl1pPr marL="432000" marR="0" lvl="0" indent="-324000">
              <a:spcBef>
                <a:spcPts val="0"/>
              </a:spcBef>
              <a:spcAft>
                <a:spcPts val="1412"/>
              </a:spcAft>
              <a:buClr>
                <a:srgbClr val="FF6633"/>
              </a:buClr>
              <a:buSzPct val="45000"/>
              <a:buFont typeface="StarSymbol"/>
              <a:buChar char="●"/>
              <a:defRPr lang="el-GR" sz="3200" b="0" i="0" u="none" strike="noStrike">
                <a:ln>
                  <a:noFill/>
                </a:ln>
                <a:solidFill>
                  <a:srgbClr val="000080"/>
                </a:solidFill>
                <a:latin typeface="Albany" pitchFamily="18"/>
                <a:ea typeface="Andale Sans UI" pitchFamily="2"/>
                <a:cs typeface="Tahoma" pitchFamily="2"/>
              </a:defRPr>
            </a:lvl1pPr>
            <a:lvl2pPr marL="864000" marR="0" lvl="1" indent="-288000">
              <a:spcBef>
                <a:spcPts val="0"/>
              </a:spcBef>
              <a:spcAft>
                <a:spcPts val="1134"/>
              </a:spcAft>
              <a:buClr>
                <a:srgbClr val="FF6633"/>
              </a:buClr>
              <a:buSzPct val="75000"/>
              <a:buFont typeface="StarSymbol"/>
              <a:buChar char="–"/>
              <a:defRPr lang="el-GR" sz="2800" b="0" i="0" u="none" strike="noStrike">
                <a:ln>
                  <a:noFill/>
                </a:ln>
                <a:solidFill>
                  <a:srgbClr val="000080"/>
                </a:solidFill>
                <a:latin typeface="Albany" pitchFamily="18"/>
                <a:ea typeface="Andale Sans UI" pitchFamily="2"/>
                <a:cs typeface="Tahoma" pitchFamily="2"/>
              </a:defRPr>
            </a:lvl2pPr>
            <a:lvl3pPr marL="1296000" marR="0" lvl="2" indent="-216000">
              <a:spcBef>
                <a:spcPts val="0"/>
              </a:spcBef>
              <a:spcAft>
                <a:spcPts val="845"/>
              </a:spcAft>
              <a:buClr>
                <a:srgbClr val="FF6633"/>
              </a:buClr>
              <a:buSzPct val="45000"/>
              <a:buFont typeface="StarSymbol"/>
              <a:buChar char="●"/>
              <a:defRPr lang="el-GR" sz="2400" b="0" i="0" u="none" strike="noStrike">
                <a:ln>
                  <a:noFill/>
                </a:ln>
                <a:solidFill>
                  <a:srgbClr val="000080"/>
                </a:solidFill>
                <a:latin typeface="Albany" pitchFamily="18"/>
                <a:ea typeface="Andale Sans UI" pitchFamily="2"/>
                <a:cs typeface="Tahoma" pitchFamily="2"/>
              </a:defRPr>
            </a:lvl3pPr>
            <a:lvl4pPr marL="1728000" marR="0" lvl="3" indent="-216000">
              <a:spcBef>
                <a:spcPts val="0"/>
              </a:spcBef>
              <a:spcAft>
                <a:spcPts val="561"/>
              </a:spcAft>
              <a:buClr>
                <a:srgbClr val="FF6633"/>
              </a:buClr>
              <a:buSzPct val="75000"/>
              <a:buFont typeface="StarSymbol"/>
              <a:buChar char="–"/>
              <a:defRPr lang="el-GR" sz="2000" b="0" i="0" u="none" strike="noStrike">
                <a:ln>
                  <a:noFill/>
                </a:ln>
                <a:solidFill>
                  <a:srgbClr val="000080"/>
                </a:solidFill>
                <a:latin typeface="Albany" pitchFamily="18"/>
                <a:ea typeface="Andale Sans UI" pitchFamily="2"/>
                <a:cs typeface="Tahoma" pitchFamily="2"/>
              </a:defRPr>
            </a:lvl4pPr>
            <a:lvl5pPr marL="2160000" marR="0" lvl="4"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5pPr>
            <a:lvl6pPr marL="2592000" marR="0" lvl="5"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6pPr>
            <a:lvl7pPr marL="3024000" marR="0" lvl="6"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7pPr>
            <a:lvl8pPr marL="3456000" marR="0" lvl="7"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8pPr>
            <a:lvl9pPr marL="3887999" marR="0" lvl="8"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9pPr>
          </a:lstStyle>
          <a:p>
            <a:pPr marL="0" indent="0"/>
            <a:endParaRPr lang="el-GR"/>
          </a:p>
        </p:txBody>
      </p:sp>
      <p:pic>
        <p:nvPicPr>
          <p:cNvPr id="6" name="Picture 5"/>
          <p:cNvPicPr>
            <a:picLocks noChangeAspect="1"/>
          </p:cNvPicPr>
          <p:nvPr/>
        </p:nvPicPr>
        <p:blipFill>
          <a:blip r:embed="rId3" cstate="print">
            <a:alphaModFix/>
            <a:lum/>
          </a:blip>
          <a:srcRect/>
          <a:stretch>
            <a:fillRect/>
          </a:stretch>
        </p:blipFill>
        <p:spPr>
          <a:xfrm>
            <a:off x="1044855" y="4149080"/>
            <a:ext cx="6857575" cy="2481789"/>
          </a:xfrm>
          <a:prstGeom prst="rect">
            <a:avLst/>
          </a:prstGeom>
          <a:noFill/>
          <a:ln>
            <a:noFill/>
          </a:ln>
        </p:spPr>
      </p:pic>
    </p:spTree>
    <p:extLst>
      <p:ext uri="{BB962C8B-B14F-4D97-AF65-F5344CB8AC3E}">
        <p14:creationId xmlns:p14="http://schemas.microsoft.com/office/powerpoint/2010/main" val="6637027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3995936" y="2906460"/>
            <a:ext cx="4665600" cy="1952640"/>
          </a:xfrm>
          <a:prstGeom prst="rect">
            <a:avLst/>
          </a:prstGeom>
          <a:noFill/>
          <a:ln w="9525">
            <a:noFill/>
            <a:miter lim="800000"/>
            <a:headEnd/>
            <a:tailEnd/>
          </a:ln>
        </p:spPr>
      </p:pic>
      <p:sp>
        <p:nvSpPr>
          <p:cNvPr id="2" name="Text Placeholder 1"/>
          <p:cNvSpPr txBox="1">
            <a:spLocks noGrp="1"/>
          </p:cNvSpPr>
          <p:nvPr>
            <p:ph type="body" idx="4294967295"/>
          </p:nvPr>
        </p:nvSpPr>
        <p:spPr>
          <a:xfrm>
            <a:off x="616954" y="1441086"/>
            <a:ext cx="3919594" cy="4883388"/>
          </a:xfrm>
        </p:spPr>
        <p:txBody>
          <a:bodyPr>
            <a:spAutoFit/>
          </a:bodyPr>
          <a:lstStyle>
            <a:defPPr marL="432000" marR="0" lvl="0" indent="-324000">
              <a:spcBef>
                <a:spcPts val="0"/>
              </a:spcBef>
              <a:spcAft>
                <a:spcPts val="1412"/>
              </a:spcAft>
              <a:buClr>
                <a:srgbClr val="FF6633"/>
              </a:buClr>
              <a:buSzPct val="45000"/>
              <a:buFont typeface="StarSymbol"/>
              <a:buNone/>
              <a:defRPr lang="el-GR" sz="3200" b="0" i="0" u="none" strike="noStrike">
                <a:ln>
                  <a:noFill/>
                </a:ln>
                <a:solidFill>
                  <a:srgbClr val="000080"/>
                </a:solidFill>
                <a:latin typeface="Albany" pitchFamily="18"/>
                <a:ea typeface="Andale Sans UI" pitchFamily="2"/>
                <a:cs typeface="Tahoma" pitchFamily="2"/>
              </a:defRPr>
            </a:defPPr>
            <a:lvl1pPr marL="432000" marR="0" lvl="0" indent="-324000">
              <a:spcBef>
                <a:spcPts val="0"/>
              </a:spcBef>
              <a:spcAft>
                <a:spcPts val="1412"/>
              </a:spcAft>
              <a:buClr>
                <a:srgbClr val="FF6633"/>
              </a:buClr>
              <a:buSzPct val="45000"/>
              <a:buFont typeface="StarSymbol"/>
              <a:buChar char="●"/>
              <a:defRPr lang="el-GR" sz="3200" b="0" i="0" u="none" strike="noStrike">
                <a:ln>
                  <a:noFill/>
                </a:ln>
                <a:solidFill>
                  <a:srgbClr val="000080"/>
                </a:solidFill>
                <a:latin typeface="Albany" pitchFamily="18"/>
                <a:ea typeface="Andale Sans UI" pitchFamily="2"/>
                <a:cs typeface="Tahoma" pitchFamily="2"/>
              </a:defRPr>
            </a:lvl1pPr>
            <a:lvl2pPr marL="864000" marR="0" lvl="1" indent="-288000">
              <a:spcBef>
                <a:spcPts val="0"/>
              </a:spcBef>
              <a:spcAft>
                <a:spcPts val="1134"/>
              </a:spcAft>
              <a:buClr>
                <a:srgbClr val="FF6633"/>
              </a:buClr>
              <a:buSzPct val="75000"/>
              <a:buFont typeface="StarSymbol"/>
              <a:buChar char="–"/>
              <a:defRPr lang="el-GR" sz="2800" b="0" i="0" u="none" strike="noStrike">
                <a:ln>
                  <a:noFill/>
                </a:ln>
                <a:solidFill>
                  <a:srgbClr val="000080"/>
                </a:solidFill>
                <a:latin typeface="Albany" pitchFamily="18"/>
                <a:ea typeface="Andale Sans UI" pitchFamily="2"/>
                <a:cs typeface="Tahoma" pitchFamily="2"/>
              </a:defRPr>
            </a:lvl2pPr>
            <a:lvl3pPr marL="1296000" marR="0" lvl="2" indent="-216000">
              <a:spcBef>
                <a:spcPts val="0"/>
              </a:spcBef>
              <a:spcAft>
                <a:spcPts val="845"/>
              </a:spcAft>
              <a:buClr>
                <a:srgbClr val="FF6633"/>
              </a:buClr>
              <a:buSzPct val="45000"/>
              <a:buFont typeface="StarSymbol"/>
              <a:buChar char="●"/>
              <a:defRPr lang="el-GR" sz="2400" b="0" i="0" u="none" strike="noStrike">
                <a:ln>
                  <a:noFill/>
                </a:ln>
                <a:solidFill>
                  <a:srgbClr val="000080"/>
                </a:solidFill>
                <a:latin typeface="Albany" pitchFamily="18"/>
                <a:ea typeface="Andale Sans UI" pitchFamily="2"/>
                <a:cs typeface="Tahoma" pitchFamily="2"/>
              </a:defRPr>
            </a:lvl3pPr>
            <a:lvl4pPr marL="1728000" marR="0" lvl="3" indent="-216000">
              <a:spcBef>
                <a:spcPts val="0"/>
              </a:spcBef>
              <a:spcAft>
                <a:spcPts val="561"/>
              </a:spcAft>
              <a:buClr>
                <a:srgbClr val="FF6633"/>
              </a:buClr>
              <a:buSzPct val="75000"/>
              <a:buFont typeface="StarSymbol"/>
              <a:buChar char="–"/>
              <a:defRPr lang="el-GR" sz="2000" b="0" i="0" u="none" strike="noStrike">
                <a:ln>
                  <a:noFill/>
                </a:ln>
                <a:solidFill>
                  <a:srgbClr val="000080"/>
                </a:solidFill>
                <a:latin typeface="Albany" pitchFamily="18"/>
                <a:ea typeface="Andale Sans UI" pitchFamily="2"/>
                <a:cs typeface="Tahoma" pitchFamily="2"/>
              </a:defRPr>
            </a:lvl4pPr>
            <a:lvl5pPr marL="2160000" marR="0" lvl="4"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5pPr>
            <a:lvl6pPr marL="2592000" marR="0" lvl="5"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6pPr>
            <a:lvl7pPr marL="3024000" marR="0" lvl="6"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7pPr>
            <a:lvl8pPr marL="3456000" marR="0" lvl="7"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8pPr>
            <a:lvl9pPr marL="3887999" marR="0" lvl="8"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9pPr>
          </a:lstStyle>
          <a:p>
            <a:pPr lvl="0"/>
            <a:r>
              <a:rPr lang="el-GR" dirty="0">
                <a:latin typeface="Calibri" pitchFamily="34"/>
              </a:rPr>
              <a:t>The two groups are balanced with respect to their characterictics</a:t>
            </a:r>
          </a:p>
          <a:p>
            <a:pPr lvl="0"/>
            <a:endParaRPr lang="en-US" dirty="0">
              <a:latin typeface="Calibri" pitchFamily="34"/>
            </a:endParaRPr>
          </a:p>
          <a:p>
            <a:pPr lvl="0"/>
            <a:r>
              <a:rPr lang="el-GR" dirty="0" smtClean="0">
                <a:latin typeface="Calibri" pitchFamily="34"/>
              </a:rPr>
              <a:t>The </a:t>
            </a:r>
            <a:r>
              <a:rPr lang="el-GR" dirty="0">
                <a:latin typeface="Calibri" pitchFamily="34"/>
              </a:rPr>
              <a:t>only factor that can distirb this balance is </a:t>
            </a:r>
            <a:r>
              <a:rPr lang="el-GR" dirty="0" smtClean="0">
                <a:latin typeface="Calibri" pitchFamily="34"/>
              </a:rPr>
              <a:t>treatment</a:t>
            </a:r>
            <a:endParaRPr lang="el-GR" dirty="0">
              <a:latin typeface="Calibri" pitchFamily="34"/>
            </a:endParaRPr>
          </a:p>
        </p:txBody>
      </p:sp>
      <p:sp>
        <p:nvSpPr>
          <p:cNvPr id="3" name="Title 2"/>
          <p:cNvSpPr txBox="1">
            <a:spLocks noGrp="1"/>
          </p:cNvSpPr>
          <p:nvPr>
            <p:ph type="title" idx="4294967295"/>
          </p:nvPr>
        </p:nvSpPr>
        <p:spPr>
          <a:xfrm>
            <a:off x="457171" y="599065"/>
            <a:ext cx="8228763" cy="553998"/>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dirty="0">
                <a:latin typeface="+mj-lt"/>
              </a:rPr>
              <a:t>Clinical Trials</a:t>
            </a:r>
          </a:p>
        </p:txBody>
      </p:sp>
      <p:sp>
        <p:nvSpPr>
          <p:cNvPr id="4" name="Text Placeholder 3"/>
          <p:cNvSpPr txBox="1">
            <a:spLocks noGrp="1"/>
          </p:cNvSpPr>
          <p:nvPr>
            <p:ph type="body" idx="4294967295"/>
          </p:nvPr>
        </p:nvSpPr>
        <p:spPr>
          <a:xfrm>
            <a:off x="4768954" y="1796392"/>
            <a:ext cx="3919594" cy="584775"/>
          </a:xfrm>
        </p:spPr>
        <p:txBody>
          <a:bodyPr>
            <a:spAutoFit/>
          </a:bodyPr>
          <a:lstStyle>
            <a:defPPr marL="432000" marR="0" lvl="0" indent="-324000">
              <a:spcBef>
                <a:spcPts val="0"/>
              </a:spcBef>
              <a:spcAft>
                <a:spcPts val="1412"/>
              </a:spcAft>
              <a:buClr>
                <a:srgbClr val="FF6633"/>
              </a:buClr>
              <a:buSzPct val="45000"/>
              <a:buFont typeface="StarSymbol"/>
              <a:buNone/>
              <a:defRPr lang="el-GR" sz="3200" b="0" i="0" u="none" strike="noStrike">
                <a:ln>
                  <a:noFill/>
                </a:ln>
                <a:solidFill>
                  <a:srgbClr val="000080"/>
                </a:solidFill>
                <a:latin typeface="Albany" pitchFamily="18"/>
                <a:ea typeface="Andale Sans UI" pitchFamily="2"/>
                <a:cs typeface="Tahoma" pitchFamily="2"/>
              </a:defRPr>
            </a:defPPr>
            <a:lvl1pPr marL="432000" marR="0" lvl="0" indent="-324000">
              <a:spcBef>
                <a:spcPts val="0"/>
              </a:spcBef>
              <a:spcAft>
                <a:spcPts val="1412"/>
              </a:spcAft>
              <a:buClr>
                <a:srgbClr val="FF6633"/>
              </a:buClr>
              <a:buSzPct val="45000"/>
              <a:buFont typeface="StarSymbol"/>
              <a:buChar char="●"/>
              <a:defRPr lang="el-GR" sz="3200" b="0" i="0" u="none" strike="noStrike">
                <a:ln>
                  <a:noFill/>
                </a:ln>
                <a:solidFill>
                  <a:srgbClr val="000080"/>
                </a:solidFill>
                <a:latin typeface="Albany" pitchFamily="18"/>
                <a:ea typeface="Andale Sans UI" pitchFamily="2"/>
                <a:cs typeface="Tahoma" pitchFamily="2"/>
              </a:defRPr>
            </a:lvl1pPr>
            <a:lvl2pPr marL="864000" marR="0" lvl="1" indent="-288000">
              <a:spcBef>
                <a:spcPts val="0"/>
              </a:spcBef>
              <a:spcAft>
                <a:spcPts val="1134"/>
              </a:spcAft>
              <a:buClr>
                <a:srgbClr val="FF6633"/>
              </a:buClr>
              <a:buSzPct val="75000"/>
              <a:buFont typeface="StarSymbol"/>
              <a:buChar char="–"/>
              <a:defRPr lang="el-GR" sz="2800" b="0" i="0" u="none" strike="noStrike">
                <a:ln>
                  <a:noFill/>
                </a:ln>
                <a:solidFill>
                  <a:srgbClr val="000080"/>
                </a:solidFill>
                <a:latin typeface="Albany" pitchFamily="18"/>
                <a:ea typeface="Andale Sans UI" pitchFamily="2"/>
                <a:cs typeface="Tahoma" pitchFamily="2"/>
              </a:defRPr>
            </a:lvl2pPr>
            <a:lvl3pPr marL="1296000" marR="0" lvl="2" indent="-216000">
              <a:spcBef>
                <a:spcPts val="0"/>
              </a:spcBef>
              <a:spcAft>
                <a:spcPts val="845"/>
              </a:spcAft>
              <a:buClr>
                <a:srgbClr val="FF6633"/>
              </a:buClr>
              <a:buSzPct val="45000"/>
              <a:buFont typeface="StarSymbol"/>
              <a:buChar char="●"/>
              <a:defRPr lang="el-GR" sz="2400" b="0" i="0" u="none" strike="noStrike">
                <a:ln>
                  <a:noFill/>
                </a:ln>
                <a:solidFill>
                  <a:srgbClr val="000080"/>
                </a:solidFill>
                <a:latin typeface="Albany" pitchFamily="18"/>
                <a:ea typeface="Andale Sans UI" pitchFamily="2"/>
                <a:cs typeface="Tahoma" pitchFamily="2"/>
              </a:defRPr>
            </a:lvl3pPr>
            <a:lvl4pPr marL="1728000" marR="0" lvl="3" indent="-216000">
              <a:spcBef>
                <a:spcPts val="0"/>
              </a:spcBef>
              <a:spcAft>
                <a:spcPts val="561"/>
              </a:spcAft>
              <a:buClr>
                <a:srgbClr val="FF6633"/>
              </a:buClr>
              <a:buSzPct val="75000"/>
              <a:buFont typeface="StarSymbol"/>
              <a:buChar char="–"/>
              <a:defRPr lang="el-GR" sz="2000" b="0" i="0" u="none" strike="noStrike">
                <a:ln>
                  <a:noFill/>
                </a:ln>
                <a:solidFill>
                  <a:srgbClr val="000080"/>
                </a:solidFill>
                <a:latin typeface="Albany" pitchFamily="18"/>
                <a:ea typeface="Andale Sans UI" pitchFamily="2"/>
                <a:cs typeface="Tahoma" pitchFamily="2"/>
              </a:defRPr>
            </a:lvl4pPr>
            <a:lvl5pPr marL="2160000" marR="0" lvl="4"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5pPr>
            <a:lvl6pPr marL="2592000" marR="0" lvl="5"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6pPr>
            <a:lvl7pPr marL="3024000" marR="0" lvl="6"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7pPr>
            <a:lvl8pPr marL="3456000" marR="0" lvl="7"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8pPr>
            <a:lvl9pPr marL="3887999" marR="0" lvl="8"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9pPr>
          </a:lstStyle>
          <a:p>
            <a:pPr marL="0" indent="0"/>
            <a:endParaRPr lang="el-GR" dirty="0">
              <a:latin typeface="+mj-lt"/>
            </a:endParaRPr>
          </a:p>
        </p:txBody>
      </p:sp>
      <p:sp>
        <p:nvSpPr>
          <p:cNvPr id="6" name="TextBox 5"/>
          <p:cNvSpPr txBox="1"/>
          <p:nvPr/>
        </p:nvSpPr>
        <p:spPr>
          <a:xfrm>
            <a:off x="4637318" y="2710508"/>
            <a:ext cx="878720" cy="323270"/>
          </a:xfrm>
          <a:prstGeom prst="rect">
            <a:avLst/>
          </a:prstGeom>
          <a:noFill/>
          <a:ln>
            <a:noFill/>
          </a:ln>
        </p:spPr>
        <p:txBody>
          <a:bodyPr vert="horz" wrap="none" lIns="81638" tIns="40819" rIns="81638" bIns="40819"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pPr>
            <a:r>
              <a:rPr lang="el-GR" sz="1633" dirty="0">
                <a:latin typeface="Arial" pitchFamily="18"/>
                <a:ea typeface="Microsoft YaHei" pitchFamily="2"/>
                <a:cs typeface="Lucida Sans" pitchFamily="2"/>
              </a:rPr>
              <a:t>Treated</a:t>
            </a:r>
          </a:p>
        </p:txBody>
      </p:sp>
      <p:sp>
        <p:nvSpPr>
          <p:cNvPr id="7" name="TextBox 6"/>
          <p:cNvSpPr txBox="1"/>
          <p:nvPr/>
        </p:nvSpPr>
        <p:spPr>
          <a:xfrm>
            <a:off x="7576605" y="2710508"/>
            <a:ext cx="1084418" cy="323270"/>
          </a:xfrm>
          <a:prstGeom prst="rect">
            <a:avLst/>
          </a:prstGeom>
          <a:noFill/>
          <a:ln>
            <a:noFill/>
          </a:ln>
        </p:spPr>
        <p:txBody>
          <a:bodyPr vert="horz" wrap="none" lIns="81638" tIns="40819" rIns="81638" bIns="40819"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pPr>
            <a:r>
              <a:rPr lang="el-GR" sz="1633" dirty="0">
                <a:latin typeface="Arial" pitchFamily="18"/>
                <a:ea typeface="Microsoft YaHei" pitchFamily="2"/>
                <a:cs typeface="Lucida Sans" pitchFamily="2"/>
              </a:rPr>
              <a:t>Untreated</a:t>
            </a:r>
          </a:p>
        </p:txBody>
      </p:sp>
    </p:spTree>
    <p:extLst>
      <p:ext uri="{BB962C8B-B14F-4D97-AF65-F5344CB8AC3E}">
        <p14:creationId xmlns:p14="http://schemas.microsoft.com/office/powerpoint/2010/main" val="863538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457171" y="418593"/>
            <a:ext cx="8228763" cy="762388"/>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el-GR" sz="4354" dirty="0"/>
              <a:t>Confounding</a:t>
            </a:r>
          </a:p>
        </p:txBody>
      </p:sp>
      <p:sp>
        <p:nvSpPr>
          <p:cNvPr id="3" name="Text Placeholder 2"/>
          <p:cNvSpPr txBox="1">
            <a:spLocks noGrp="1"/>
          </p:cNvSpPr>
          <p:nvPr>
            <p:ph type="body" idx="4294967295"/>
          </p:nvPr>
        </p:nvSpPr>
        <p:spPr>
          <a:xfrm>
            <a:off x="653103" y="1796392"/>
            <a:ext cx="3919594" cy="3755339"/>
          </a:xfrm>
        </p:spPr>
        <p:txBody>
          <a:bodyPr/>
          <a:lstStyle>
            <a:defPPr marL="432000" marR="0" lvl="0" indent="-324000">
              <a:spcBef>
                <a:spcPts val="0"/>
              </a:spcBef>
              <a:spcAft>
                <a:spcPts val="1412"/>
              </a:spcAft>
              <a:buClr>
                <a:srgbClr val="FF6633"/>
              </a:buClr>
              <a:buSzPct val="45000"/>
              <a:buFont typeface="StarSymbol"/>
              <a:buNone/>
              <a:defRPr lang="el-GR" sz="3200" b="0" i="0" u="none" strike="noStrike">
                <a:ln>
                  <a:noFill/>
                </a:ln>
                <a:solidFill>
                  <a:srgbClr val="000080"/>
                </a:solidFill>
                <a:latin typeface="Albany" pitchFamily="18"/>
                <a:ea typeface="Andale Sans UI" pitchFamily="2"/>
                <a:cs typeface="Tahoma" pitchFamily="2"/>
              </a:defRPr>
            </a:defPPr>
            <a:lvl1pPr marL="432000" marR="0" lvl="0" indent="-324000">
              <a:spcBef>
                <a:spcPts val="0"/>
              </a:spcBef>
              <a:spcAft>
                <a:spcPts val="1412"/>
              </a:spcAft>
              <a:buClr>
                <a:srgbClr val="FF6633"/>
              </a:buClr>
              <a:buSzPct val="45000"/>
              <a:buFont typeface="StarSymbol"/>
              <a:buChar char="●"/>
              <a:defRPr lang="el-GR" sz="3200" b="0" i="0" u="none" strike="noStrike">
                <a:ln>
                  <a:noFill/>
                </a:ln>
                <a:solidFill>
                  <a:srgbClr val="000080"/>
                </a:solidFill>
                <a:latin typeface="Albany" pitchFamily="18"/>
                <a:ea typeface="Andale Sans UI" pitchFamily="2"/>
                <a:cs typeface="Tahoma" pitchFamily="2"/>
              </a:defRPr>
            </a:lvl1pPr>
            <a:lvl2pPr marL="864000" marR="0" lvl="1" indent="-288000">
              <a:spcBef>
                <a:spcPts val="0"/>
              </a:spcBef>
              <a:spcAft>
                <a:spcPts val="1134"/>
              </a:spcAft>
              <a:buClr>
                <a:srgbClr val="FF6633"/>
              </a:buClr>
              <a:buSzPct val="75000"/>
              <a:buFont typeface="StarSymbol"/>
              <a:buChar char="–"/>
              <a:defRPr lang="el-GR" sz="2800" b="0" i="0" u="none" strike="noStrike">
                <a:ln>
                  <a:noFill/>
                </a:ln>
                <a:solidFill>
                  <a:srgbClr val="000080"/>
                </a:solidFill>
                <a:latin typeface="Albany" pitchFamily="18"/>
                <a:ea typeface="Andale Sans UI" pitchFamily="2"/>
                <a:cs typeface="Tahoma" pitchFamily="2"/>
              </a:defRPr>
            </a:lvl2pPr>
            <a:lvl3pPr marL="1296000" marR="0" lvl="2" indent="-216000">
              <a:spcBef>
                <a:spcPts val="0"/>
              </a:spcBef>
              <a:spcAft>
                <a:spcPts val="845"/>
              </a:spcAft>
              <a:buClr>
                <a:srgbClr val="FF6633"/>
              </a:buClr>
              <a:buSzPct val="45000"/>
              <a:buFont typeface="StarSymbol"/>
              <a:buChar char="●"/>
              <a:defRPr lang="el-GR" sz="2400" b="0" i="0" u="none" strike="noStrike">
                <a:ln>
                  <a:noFill/>
                </a:ln>
                <a:solidFill>
                  <a:srgbClr val="000080"/>
                </a:solidFill>
                <a:latin typeface="Albany" pitchFamily="18"/>
                <a:ea typeface="Andale Sans UI" pitchFamily="2"/>
                <a:cs typeface="Tahoma" pitchFamily="2"/>
              </a:defRPr>
            </a:lvl3pPr>
            <a:lvl4pPr marL="1728000" marR="0" lvl="3" indent="-216000">
              <a:spcBef>
                <a:spcPts val="0"/>
              </a:spcBef>
              <a:spcAft>
                <a:spcPts val="561"/>
              </a:spcAft>
              <a:buClr>
                <a:srgbClr val="FF6633"/>
              </a:buClr>
              <a:buSzPct val="75000"/>
              <a:buFont typeface="StarSymbol"/>
              <a:buChar char="–"/>
              <a:defRPr lang="el-GR" sz="2000" b="0" i="0" u="none" strike="noStrike">
                <a:ln>
                  <a:noFill/>
                </a:ln>
                <a:solidFill>
                  <a:srgbClr val="000080"/>
                </a:solidFill>
                <a:latin typeface="Albany" pitchFamily="18"/>
                <a:ea typeface="Andale Sans UI" pitchFamily="2"/>
                <a:cs typeface="Tahoma" pitchFamily="2"/>
              </a:defRPr>
            </a:lvl4pPr>
            <a:lvl5pPr marL="2160000" marR="0" lvl="4"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5pPr>
            <a:lvl6pPr marL="2592000" marR="0" lvl="5"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6pPr>
            <a:lvl7pPr marL="3024000" marR="0" lvl="6"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7pPr>
            <a:lvl8pPr marL="3456000" marR="0" lvl="7"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8pPr>
            <a:lvl9pPr marL="3887999" marR="0" lvl="8"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9pPr>
          </a:lstStyle>
          <a:p>
            <a:pPr lvl="0"/>
            <a:r>
              <a:rPr lang="en-US" sz="2177" dirty="0">
                <a:latin typeface="Calibri" pitchFamily="34"/>
              </a:rPr>
              <a:t>In the absence of randomization, treatment is often given “by indication”</a:t>
            </a:r>
          </a:p>
          <a:p>
            <a:pPr lvl="0"/>
            <a:r>
              <a:rPr lang="en-US" sz="2177" dirty="0">
                <a:latin typeface="Calibri" pitchFamily="34"/>
              </a:rPr>
              <a:t>Factors that affect the risk of developing the outcome also  affect treatment allocation</a:t>
            </a:r>
          </a:p>
          <a:p>
            <a:pPr lvl="0"/>
            <a:r>
              <a:rPr lang="en-US" sz="2177" dirty="0">
                <a:latin typeface="Calibri" pitchFamily="34"/>
              </a:rPr>
              <a:t>The effects of those factors become entangled with the effect of treatment</a:t>
            </a:r>
          </a:p>
        </p:txBody>
      </p:sp>
      <p:sp>
        <p:nvSpPr>
          <p:cNvPr id="4" name="Text Placeholder 3"/>
          <p:cNvSpPr txBox="1">
            <a:spLocks noGrp="1"/>
          </p:cNvSpPr>
          <p:nvPr>
            <p:ph type="body" idx="4294967295"/>
          </p:nvPr>
        </p:nvSpPr>
        <p:spPr>
          <a:xfrm>
            <a:off x="4768954" y="1796392"/>
            <a:ext cx="3919594" cy="3755339"/>
          </a:xfrm>
        </p:spPr>
        <p:txBody>
          <a:bodyPr/>
          <a:lstStyle>
            <a:defPPr marL="432000" marR="0" lvl="0" indent="-324000">
              <a:spcBef>
                <a:spcPts val="0"/>
              </a:spcBef>
              <a:spcAft>
                <a:spcPts val="1412"/>
              </a:spcAft>
              <a:buClr>
                <a:srgbClr val="FF6633"/>
              </a:buClr>
              <a:buSzPct val="45000"/>
              <a:buFont typeface="StarSymbol"/>
              <a:buNone/>
              <a:defRPr lang="el-GR" sz="3200" b="0" i="0" u="none" strike="noStrike">
                <a:ln>
                  <a:noFill/>
                </a:ln>
                <a:solidFill>
                  <a:srgbClr val="000080"/>
                </a:solidFill>
                <a:latin typeface="Albany" pitchFamily="18"/>
                <a:ea typeface="Andale Sans UI" pitchFamily="2"/>
                <a:cs typeface="Tahoma" pitchFamily="2"/>
              </a:defRPr>
            </a:defPPr>
            <a:lvl1pPr marL="432000" marR="0" lvl="0" indent="-324000">
              <a:spcBef>
                <a:spcPts val="0"/>
              </a:spcBef>
              <a:spcAft>
                <a:spcPts val="1412"/>
              </a:spcAft>
              <a:buClr>
                <a:srgbClr val="FF6633"/>
              </a:buClr>
              <a:buSzPct val="45000"/>
              <a:buFont typeface="StarSymbol"/>
              <a:buChar char="●"/>
              <a:defRPr lang="el-GR" sz="3200" b="0" i="0" u="none" strike="noStrike">
                <a:ln>
                  <a:noFill/>
                </a:ln>
                <a:solidFill>
                  <a:srgbClr val="000080"/>
                </a:solidFill>
                <a:latin typeface="Albany" pitchFamily="18"/>
                <a:ea typeface="Andale Sans UI" pitchFamily="2"/>
                <a:cs typeface="Tahoma" pitchFamily="2"/>
              </a:defRPr>
            </a:lvl1pPr>
            <a:lvl2pPr marL="864000" marR="0" lvl="1" indent="-288000">
              <a:spcBef>
                <a:spcPts val="0"/>
              </a:spcBef>
              <a:spcAft>
                <a:spcPts val="1134"/>
              </a:spcAft>
              <a:buClr>
                <a:srgbClr val="FF6633"/>
              </a:buClr>
              <a:buSzPct val="75000"/>
              <a:buFont typeface="StarSymbol"/>
              <a:buChar char="–"/>
              <a:defRPr lang="el-GR" sz="2800" b="0" i="0" u="none" strike="noStrike">
                <a:ln>
                  <a:noFill/>
                </a:ln>
                <a:solidFill>
                  <a:srgbClr val="000080"/>
                </a:solidFill>
                <a:latin typeface="Albany" pitchFamily="18"/>
                <a:ea typeface="Andale Sans UI" pitchFamily="2"/>
                <a:cs typeface="Tahoma" pitchFamily="2"/>
              </a:defRPr>
            </a:lvl2pPr>
            <a:lvl3pPr marL="1296000" marR="0" lvl="2" indent="-216000">
              <a:spcBef>
                <a:spcPts val="0"/>
              </a:spcBef>
              <a:spcAft>
                <a:spcPts val="845"/>
              </a:spcAft>
              <a:buClr>
                <a:srgbClr val="FF6633"/>
              </a:buClr>
              <a:buSzPct val="45000"/>
              <a:buFont typeface="StarSymbol"/>
              <a:buChar char="●"/>
              <a:defRPr lang="el-GR" sz="2400" b="0" i="0" u="none" strike="noStrike">
                <a:ln>
                  <a:noFill/>
                </a:ln>
                <a:solidFill>
                  <a:srgbClr val="000080"/>
                </a:solidFill>
                <a:latin typeface="Albany" pitchFamily="18"/>
                <a:ea typeface="Andale Sans UI" pitchFamily="2"/>
                <a:cs typeface="Tahoma" pitchFamily="2"/>
              </a:defRPr>
            </a:lvl3pPr>
            <a:lvl4pPr marL="1728000" marR="0" lvl="3" indent="-216000">
              <a:spcBef>
                <a:spcPts val="0"/>
              </a:spcBef>
              <a:spcAft>
                <a:spcPts val="561"/>
              </a:spcAft>
              <a:buClr>
                <a:srgbClr val="FF6633"/>
              </a:buClr>
              <a:buSzPct val="75000"/>
              <a:buFont typeface="StarSymbol"/>
              <a:buChar char="–"/>
              <a:defRPr lang="el-GR" sz="2000" b="0" i="0" u="none" strike="noStrike">
                <a:ln>
                  <a:noFill/>
                </a:ln>
                <a:solidFill>
                  <a:srgbClr val="000080"/>
                </a:solidFill>
                <a:latin typeface="Albany" pitchFamily="18"/>
                <a:ea typeface="Andale Sans UI" pitchFamily="2"/>
                <a:cs typeface="Tahoma" pitchFamily="2"/>
              </a:defRPr>
            </a:lvl4pPr>
            <a:lvl5pPr marL="2160000" marR="0" lvl="4"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5pPr>
            <a:lvl6pPr marL="2592000" marR="0" lvl="5"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6pPr>
            <a:lvl7pPr marL="3024000" marR="0" lvl="6"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7pPr>
            <a:lvl8pPr marL="3456000" marR="0" lvl="7"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8pPr>
            <a:lvl9pPr marL="3887999" marR="0" lvl="8" indent="-216000">
              <a:spcBef>
                <a:spcPts val="0"/>
              </a:spcBef>
              <a:spcAft>
                <a:spcPts val="278"/>
              </a:spcAft>
              <a:buClr>
                <a:srgbClr val="FF6633"/>
              </a:buClr>
              <a:buSzPct val="45000"/>
              <a:buFont typeface="StarSymbol"/>
              <a:buChar char="●"/>
              <a:defRPr lang="el-GR" sz="2000" b="0" i="0" u="none" strike="noStrike">
                <a:ln>
                  <a:noFill/>
                </a:ln>
                <a:solidFill>
                  <a:srgbClr val="000080"/>
                </a:solidFill>
                <a:latin typeface="Albany" pitchFamily="18"/>
                <a:ea typeface="Andale Sans UI" pitchFamily="2"/>
                <a:cs typeface="Tahoma" pitchFamily="2"/>
              </a:defRPr>
            </a:lvl9pPr>
          </a:lstStyle>
          <a:p>
            <a:pPr lvl="0"/>
            <a:r>
              <a:rPr lang="en-US" sz="1814" dirty="0">
                <a:solidFill>
                  <a:srgbClr val="0000CC"/>
                </a:solidFill>
                <a:latin typeface="Calibri" pitchFamily="34"/>
              </a:rPr>
              <a:t>Lack of exchangeability between the treated and the untreated</a:t>
            </a:r>
          </a:p>
        </p:txBody>
      </p:sp>
      <p:pic>
        <p:nvPicPr>
          <p:cNvPr id="5" name="Picture 4"/>
          <p:cNvPicPr>
            <a:picLocks noChangeAspect="1"/>
          </p:cNvPicPr>
          <p:nvPr/>
        </p:nvPicPr>
        <p:blipFill>
          <a:blip r:embed="rId3" cstate="print">
            <a:alphaModFix/>
            <a:lum/>
          </a:blip>
          <a:srcRect/>
          <a:stretch>
            <a:fillRect/>
          </a:stretch>
        </p:blipFill>
        <p:spPr>
          <a:xfrm>
            <a:off x="4898268" y="2416839"/>
            <a:ext cx="3790279" cy="2547099"/>
          </a:xfrm>
          <a:prstGeom prst="rect">
            <a:avLst/>
          </a:prstGeom>
          <a:noFill/>
          <a:ln>
            <a:noFill/>
          </a:ln>
        </p:spPr>
      </p:pic>
      <p:sp>
        <p:nvSpPr>
          <p:cNvPr id="6" name="TextBox 5"/>
          <p:cNvSpPr txBox="1"/>
          <p:nvPr/>
        </p:nvSpPr>
        <p:spPr>
          <a:xfrm>
            <a:off x="5355439" y="2547460"/>
            <a:ext cx="878720" cy="323270"/>
          </a:xfrm>
          <a:prstGeom prst="rect">
            <a:avLst/>
          </a:prstGeom>
          <a:noFill/>
          <a:ln>
            <a:noFill/>
          </a:ln>
        </p:spPr>
        <p:txBody>
          <a:bodyPr vert="horz" wrap="none" lIns="81638" tIns="40819" rIns="81638" bIns="40819"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pPr>
            <a:r>
              <a:rPr lang="el-GR" sz="1633">
                <a:latin typeface="Arial" pitchFamily="18"/>
                <a:ea typeface="Microsoft YaHei" pitchFamily="2"/>
                <a:cs typeface="Lucida Sans" pitchFamily="2"/>
              </a:rPr>
              <a:t>Treated</a:t>
            </a:r>
          </a:p>
        </p:txBody>
      </p:sp>
      <p:sp>
        <p:nvSpPr>
          <p:cNvPr id="7" name="TextBox 6"/>
          <p:cNvSpPr txBox="1"/>
          <p:nvPr/>
        </p:nvSpPr>
        <p:spPr>
          <a:xfrm>
            <a:off x="7282092" y="3167906"/>
            <a:ext cx="1084418" cy="323270"/>
          </a:xfrm>
          <a:prstGeom prst="rect">
            <a:avLst/>
          </a:prstGeom>
          <a:noFill/>
          <a:ln>
            <a:noFill/>
          </a:ln>
        </p:spPr>
        <p:txBody>
          <a:bodyPr vert="horz" wrap="none" lIns="81638" tIns="40819" rIns="81638" bIns="40819"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hangingPunct="0">
              <a:buNone/>
            </a:pPr>
            <a:r>
              <a:rPr lang="el-GR" sz="1633">
                <a:latin typeface="Arial" pitchFamily="18"/>
                <a:ea typeface="Microsoft YaHei" pitchFamily="2"/>
                <a:cs typeface="Lucida Sans" pitchFamily="2"/>
              </a:rPr>
              <a:t>Untreated</a:t>
            </a:r>
          </a:p>
        </p:txBody>
      </p:sp>
    </p:spTree>
    <p:extLst>
      <p:ext uri="{BB962C8B-B14F-4D97-AF65-F5344CB8AC3E}">
        <p14:creationId xmlns:p14="http://schemas.microsoft.com/office/powerpoint/2010/main" val="3022033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3292</TotalTime>
  <Words>2796</Words>
  <Application>Microsoft Office PowerPoint</Application>
  <PresentationFormat>Προβολή στην οθόνη (4:3)</PresentationFormat>
  <Paragraphs>953</Paragraphs>
  <Slides>49</Slides>
  <Notes>19</Notes>
  <HiddenSlides>0</HiddenSlides>
  <MMClips>0</MMClips>
  <ScaleCrop>false</ScaleCrop>
  <HeadingPairs>
    <vt:vector size="8" baseType="variant">
      <vt:variant>
        <vt:lpstr>Γραμματοσειρές που χρησιμοποιούνται</vt:lpstr>
      </vt:variant>
      <vt:variant>
        <vt:i4>17</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49</vt:i4>
      </vt:variant>
    </vt:vector>
  </HeadingPairs>
  <TitlesOfParts>
    <vt:vector size="68" baseType="lpstr">
      <vt:lpstr>Microsoft YaHei</vt:lpstr>
      <vt:lpstr>Albany</vt:lpstr>
      <vt:lpstr>Andale Sans UI</vt:lpstr>
      <vt:lpstr>Arial</vt:lpstr>
      <vt:lpstr>Calibri</vt:lpstr>
      <vt:lpstr>Century Schoolbook</vt:lpstr>
      <vt:lpstr>Comic Sans MS</vt:lpstr>
      <vt:lpstr>Courier New</vt:lpstr>
      <vt:lpstr>Lucida Sans</vt:lpstr>
      <vt:lpstr>新細明體</vt:lpstr>
      <vt:lpstr>StarSymbol</vt:lpstr>
      <vt:lpstr>Tahoma</vt:lpstr>
      <vt:lpstr>Times</vt:lpstr>
      <vt:lpstr>Times New Roman</vt:lpstr>
      <vt:lpstr>Verdana</vt:lpstr>
      <vt:lpstr>Wingdings</vt:lpstr>
      <vt:lpstr>Wingdings 2</vt:lpstr>
      <vt:lpstr>Oriel</vt:lpstr>
      <vt:lpstr>Equation</vt:lpstr>
      <vt:lpstr>Στατιστικεσ μεθοδοι στην επιδημιολογια  Ακαδ. Έτος 2024-2025</vt:lpstr>
      <vt:lpstr>Παρουσίαση του PowerPoint</vt:lpstr>
      <vt:lpstr>confounding</vt:lpstr>
      <vt:lpstr>Παράδειγμα – Θνησιμότητα σε Alaska &amp; Florida το 2003</vt:lpstr>
      <vt:lpstr>Παράδειγμα – Ειδικοί κατά ηλικία δείκτες θνησιμότητας σε Alaska &amp; Florida το 2003</vt:lpstr>
      <vt:lpstr>Παρουσίαση του PowerPoint</vt:lpstr>
      <vt:lpstr>Clinical Trials</vt:lpstr>
      <vt:lpstr>Clinical Trials</vt:lpstr>
      <vt:lpstr>Confounding</vt:lpstr>
      <vt:lpstr>(1) Adjusting for Confounding</vt:lpstr>
      <vt:lpstr>Παρουσίαση του PowerPoint</vt:lpstr>
      <vt:lpstr>ΣΥΓΧΥΤΙΚΟ ΣΦΑΛΜΑ  (confounding)</vt:lpstr>
      <vt:lpstr>ΣΥΓΧΥΤΙΚΟ ΣΦΑΛΜΑ  (confounding)</vt:lpstr>
      <vt:lpstr> ΣΥΓΧΥΤΙΚΟ ΣΦΑΛΜΑ: Παραδειγμα</vt:lpstr>
      <vt:lpstr>Συγχυτικοι παραγοντεσ: Προϋποθεσεισ</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Stratification: The idea of adjusting for   confounders.  </vt:lpstr>
      <vt:lpstr>Stratification: adjusting for   confounders (cont.)  </vt:lpstr>
      <vt:lpstr>Παρουσίαση του PowerPoint</vt:lpstr>
      <vt:lpstr>Παρουσίαση του PowerPoint</vt:lpstr>
      <vt:lpstr>Παρουσίαση του PowerPoint</vt:lpstr>
      <vt:lpstr>Stratified analysis of rates – Controlling for confounders</vt:lpstr>
      <vt:lpstr>Παρουσίαση του PowerPoint</vt:lpstr>
      <vt:lpstr>  Stratified analysis of rates – Controlling for confounders</vt:lpstr>
      <vt:lpstr>Example</vt:lpstr>
      <vt:lpstr>Example (cont)</vt:lpstr>
      <vt:lpstr>Effect of confounders</vt:lpstr>
      <vt:lpstr>Effect of confounders</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Approach to Interaction and Confounding</vt:lpstr>
      <vt:lpstr>Exposures with more than two levels</vt:lpstr>
      <vt:lpstr>Συνοπτικά</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Στατιστικές μέθοδοι στην Επιδημιολογία (Statistical Methods in Epidemiology)  Ακαδ. Έτος 2012-2013</dc:title>
  <dc:creator>cbamia</dc:creator>
  <cp:lastModifiedBy>HHF-GUEST</cp:lastModifiedBy>
  <cp:revision>194</cp:revision>
  <cp:lastPrinted>2020-10-12T07:23:24Z</cp:lastPrinted>
  <dcterms:created xsi:type="dcterms:W3CDTF">2013-01-10T09:56:26Z</dcterms:created>
  <dcterms:modified xsi:type="dcterms:W3CDTF">2024-10-15T07:24:29Z</dcterms:modified>
</cp:coreProperties>
</file>