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767" autoAdjust="0"/>
  </p:normalViewPr>
  <p:slideViewPr>
    <p:cSldViewPr>
      <p:cViewPr varScale="1">
        <p:scale>
          <a:sx n="107" d="100"/>
          <a:sy n="107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7C16A-5618-4F8B-AB57-E25696D9069B}" type="datetimeFigureOut">
              <a:rPr lang="el-GR" smtClean="0"/>
              <a:pPr/>
              <a:t>18/3/2015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02F6B-BCD5-49B1-9349-25001444F53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Clinical Trials </a:t>
            </a:r>
            <a:r>
              <a:rPr lang="en-US" dirty="0" smtClean="0"/>
              <a:t>2015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Practical Session 1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Permuted Blocks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For two treatments, blocks of two patients assign AB for digits 0 – 4 and BA for digits 5 – 9. Construct the randomization list for 24 patients and start from the last row (4  8  3  </a:t>
            </a:r>
            <a:r>
              <a:rPr lang="en-US" dirty="0" smtClean="0"/>
              <a:t>…).</a:t>
            </a:r>
          </a:p>
          <a:p>
            <a:pPr lvl="1"/>
            <a:r>
              <a:rPr lang="en-US" dirty="0" smtClean="0"/>
              <a:t>The smaller the choice of block size the greater is the risk of randomization becoming predictable so that one should particularly avoid a block size of two. </a:t>
            </a:r>
            <a:endParaRPr lang="el-GR" dirty="0" smtClean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pPr lvl="0"/>
            <a:r>
              <a:rPr lang="en-US" dirty="0"/>
              <a:t>This time consider a block of four patients and two treatments so we have 6 combinations. Assign AABB for 1, ABAB for 2, ABBA for 3, BBAA for 4, BABA for 5, BAAB for 6 and ignore 0 and 7 – 9. Again for 24 patients but start from the 6</a:t>
            </a:r>
            <a:r>
              <a:rPr lang="en-US" baseline="30000" dirty="0"/>
              <a:t>th</a:t>
            </a:r>
            <a:r>
              <a:rPr lang="en-US" dirty="0"/>
              <a:t> row (7  3  6 …).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Biased Coin Method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 each point: Check whether one arm has less patients so far.</a:t>
            </a:r>
          </a:p>
          <a:p>
            <a:r>
              <a:rPr lang="en-US" dirty="0" smtClean="0"/>
              <a:t>If yes (</a:t>
            </a:r>
            <a:r>
              <a:rPr lang="en-US" dirty="0" err="1" smtClean="0"/>
              <a:t>i.e</a:t>
            </a:r>
            <a:r>
              <a:rPr lang="en-US" dirty="0" smtClean="0"/>
              <a:t> unbalance is discovered): Assigned to the next patient this treatment with probability </a:t>
            </a:r>
            <a:r>
              <a:rPr lang="en-US" i="1" dirty="0" smtClean="0"/>
              <a:t>p</a:t>
            </a:r>
            <a:r>
              <a:rPr lang="en-US" dirty="0" smtClean="0"/>
              <a:t> &gt; ½ to the next patient. </a:t>
            </a:r>
          </a:p>
          <a:p>
            <a:r>
              <a:rPr lang="en-US" dirty="0" smtClean="0"/>
              <a:t>If no (i.e. the two treatments have equal number of patients): simple randomization is used for the next patient. </a:t>
            </a:r>
          </a:p>
          <a:p>
            <a:r>
              <a:rPr lang="en-US" dirty="0" smtClean="0"/>
              <a:t>Disadvantage: treatment assignment becomes predictable in case of use of the “biased coin”.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Phase I </a:t>
            </a:r>
            <a:br>
              <a:rPr lang="en-US" dirty="0" smtClean="0"/>
            </a:br>
            <a:r>
              <a:rPr lang="en-US" dirty="0" smtClean="0"/>
              <a:t>Dose Escalation Method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72072"/>
          </a:xfrm>
        </p:spPr>
        <p:txBody>
          <a:bodyPr/>
          <a:lstStyle/>
          <a:p>
            <a:r>
              <a:rPr lang="en-US" sz="2800" dirty="0" smtClean="0"/>
              <a:t>Aim: to determine the Maximum Tolerated Dose</a:t>
            </a:r>
          </a:p>
          <a:p>
            <a:r>
              <a:rPr lang="en-US" sz="2800" dirty="0" smtClean="0"/>
              <a:t>Dose escalation based on the Fibonacci search scheme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271462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Δόση Φαρμάκου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mg/m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αύξηση επί της προηγούμενης δόσης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3.3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5.0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7.0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9.0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12.0 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Phase I </a:t>
            </a:r>
            <a:br>
              <a:rPr lang="en-US" dirty="0" smtClean="0"/>
            </a:br>
            <a:r>
              <a:rPr lang="en-US" dirty="0" smtClean="0"/>
              <a:t>Sample Size Calculation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 (traditional): Groups of three patients are treated. Escalation occurs if no toxicity is observed in all three; otherwise, an additional three patients are treated at the same dose level. If only one of six has toxicity, escalation again continues; otherwise, the trial stops.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1700" dirty="0" smtClean="0"/>
              <a:t>B.E. </a:t>
            </a:r>
            <a:r>
              <a:rPr lang="en-US" sz="1700" dirty="0" err="1" smtClean="0"/>
              <a:t>Storer</a:t>
            </a:r>
            <a:r>
              <a:rPr lang="en-US" sz="1700" dirty="0" smtClean="0"/>
              <a:t>: </a:t>
            </a:r>
            <a:r>
              <a:rPr lang="en-US" sz="1700" i="1" dirty="0" smtClean="0"/>
              <a:t>Design and Analysis of Phase I Clinical Trials.</a:t>
            </a:r>
            <a:r>
              <a:rPr lang="en-US" sz="1700" dirty="0" smtClean="0"/>
              <a:t> Biometrics, Vol. 45, No. 3 (Sep., 1989), pp. 925-937 </a:t>
            </a:r>
            <a:endParaRPr lang="el-G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28"/>
            <a:ext cx="871543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II- Simon’s two-stage design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5"/>
          </a:xfrm>
        </p:spPr>
        <p:txBody>
          <a:bodyPr>
            <a:normAutofit/>
          </a:bodyPr>
          <a:lstStyle/>
          <a:p>
            <a:r>
              <a:rPr lang="en-US" i="1" dirty="0" smtClean="0"/>
              <a:t>Aim: To </a:t>
            </a:r>
            <a:r>
              <a:rPr lang="en-US" dirty="0" smtClean="0"/>
              <a:t>determine whether it has sufficient biological activity against the disease under study to warrant more extensive development.</a:t>
            </a:r>
            <a:endParaRPr lang="en-US" i="1" dirty="0" smtClean="0"/>
          </a:p>
          <a:p>
            <a:r>
              <a:rPr lang="en-US" i="1" dirty="0" err="1" smtClean="0"/>
              <a:t>Ho:</a:t>
            </a:r>
            <a:r>
              <a:rPr lang="en-US" dirty="0" err="1" smtClean="0"/>
              <a:t>p</a:t>
            </a:r>
            <a:r>
              <a:rPr lang="en-US" dirty="0" smtClean="0"/>
              <a:t>&lt;p0 --- the true response probability is less than some level P0.</a:t>
            </a:r>
          </a:p>
          <a:p>
            <a:r>
              <a:rPr lang="en-US" i="1" dirty="0" smtClean="0"/>
              <a:t>H1:p ≥ </a:t>
            </a:r>
            <a:r>
              <a:rPr lang="en-US" dirty="0" smtClean="0"/>
              <a:t>p1</a:t>
            </a:r>
            <a:r>
              <a:rPr lang="el-GR" dirty="0" smtClean="0"/>
              <a:t> </a:t>
            </a:r>
            <a:r>
              <a:rPr lang="en-US" i="1" dirty="0" smtClean="0"/>
              <a:t>--- </a:t>
            </a:r>
            <a:r>
              <a:rPr lang="en-US" dirty="0" smtClean="0"/>
              <a:t>the true response probability is at least some desirable target level p1 is true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5657671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R. Fisher: </a:t>
            </a:r>
            <a:r>
              <a:rPr lang="en-US" b="1" dirty="0" smtClean="0"/>
              <a:t>Optimal Two-Stage Designs for Phase II Clinical Trials</a:t>
            </a:r>
            <a:r>
              <a:rPr lang="en-US" i="1" dirty="0" smtClean="0"/>
              <a:t>. </a:t>
            </a:r>
            <a:r>
              <a:rPr lang="en-US" dirty="0" smtClean="0"/>
              <a:t>Control </a:t>
            </a:r>
            <a:r>
              <a:rPr lang="en-US" dirty="0" err="1" smtClean="0"/>
              <a:t>Clin</a:t>
            </a:r>
            <a:r>
              <a:rPr lang="en-US" dirty="0" smtClean="0"/>
              <a:t> Trials. 1989 Mar;10(1):1-10.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design approach considered here is to specify the parameters p0,</a:t>
            </a:r>
            <a:r>
              <a:rPr lang="el-GR" dirty="0" smtClean="0"/>
              <a:t> </a:t>
            </a:r>
            <a:r>
              <a:rPr lang="en-US" dirty="0" smtClean="0"/>
              <a:t>p1,</a:t>
            </a:r>
            <a:r>
              <a:rPr lang="el-GR" dirty="0" smtClean="0"/>
              <a:t> α </a:t>
            </a:r>
            <a:r>
              <a:rPr lang="en-US" dirty="0" smtClean="0"/>
              <a:t>and</a:t>
            </a:r>
            <a:r>
              <a:rPr lang="el-GR" dirty="0" smtClean="0"/>
              <a:t> β.</a:t>
            </a:r>
            <a:endParaRPr lang="en-US" dirty="0" smtClean="0"/>
          </a:p>
          <a:p>
            <a:r>
              <a:rPr lang="el-GR" dirty="0" smtClean="0"/>
              <a:t>Τ</a:t>
            </a:r>
            <a:r>
              <a:rPr lang="en-US" dirty="0" smtClean="0"/>
              <a:t>hen determine the two-stage design that satisfies the error probability</a:t>
            </a:r>
            <a:r>
              <a:rPr lang="el-GR" dirty="0" smtClean="0"/>
              <a:t> </a:t>
            </a:r>
            <a:r>
              <a:rPr lang="en-US" dirty="0" smtClean="0"/>
              <a:t>constraints and minimizes the expected sample size when the response</a:t>
            </a:r>
            <a:r>
              <a:rPr lang="el-GR" dirty="0" smtClean="0"/>
              <a:t> </a:t>
            </a:r>
            <a:r>
              <a:rPr lang="en-US" dirty="0" smtClean="0"/>
              <a:t>probability is p0.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size based on the response rate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to Simon's two-stage </a:t>
            </a:r>
            <a:r>
              <a:rPr lang="en-US" dirty="0" err="1" smtClean="0"/>
              <a:t>minimax</a:t>
            </a:r>
            <a:r>
              <a:rPr lang="en-US" dirty="0" smtClean="0"/>
              <a:t> design, with a minimum expected response rate of 10% and an average expected response rate of 30%, a sample of 22 patients was required in the first step. If a minimum of three responses were observed it was planned to accrue a total of 33 patients. At the second phase, if at least seven responses occurred the probability of accepting an ineffective treatment would be 5%. On the other hand, the risk of rejecting a treatment with a response rate of more than 30% would be 10% .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lvl="0"/>
            <a:r>
              <a:rPr lang="en-US" sz="2800" dirty="0" smtClean="0"/>
              <a:t>Q1: List </a:t>
            </a:r>
            <a:r>
              <a:rPr lang="en-US" sz="2800" dirty="0"/>
              <a:t>three parameters (quantities) necessary for the determination of sample size (n) for a Phase III clinical trial (once you have decided on the endpoint you will use to make the statistical comparison at the end of the trial</a:t>
            </a:r>
            <a:r>
              <a:rPr lang="en-US" sz="2800" dirty="0" smtClean="0"/>
              <a:t>).</a:t>
            </a:r>
          </a:p>
          <a:p>
            <a:pPr lvl="0">
              <a:buNone/>
            </a:pPr>
            <a:endParaRPr lang="en-US" sz="2800" dirty="0" smtClean="0"/>
          </a:p>
          <a:p>
            <a:pPr lvl="0"/>
            <a:r>
              <a:rPr lang="en-US" sz="2800" dirty="0" smtClean="0"/>
              <a:t>A1: 	</a:t>
            </a:r>
          </a:p>
          <a:p>
            <a:pPr lvl="2"/>
            <a:r>
              <a:rPr lang="en-US" sz="2000" dirty="0" smtClean="0"/>
              <a:t>Type I error rate (</a:t>
            </a:r>
            <a:r>
              <a:rPr lang="en-US" sz="2000" dirty="0" smtClean="0">
                <a:sym typeface="Symbol" pitchFamily="18" charset="2"/>
              </a:rPr>
              <a:t>=</a:t>
            </a:r>
            <a:r>
              <a:rPr lang="el-GR" sz="2000" i="1" dirty="0" smtClean="0"/>
              <a:t> Ρ(απόρριψης της Η0| Η0 αληθής )</a:t>
            </a:r>
            <a:r>
              <a:rPr lang="en-US" sz="2000" i="1" dirty="0" smtClean="0"/>
              <a:t>)</a:t>
            </a:r>
            <a:r>
              <a:rPr lang="el-GR" sz="2000" i="1" dirty="0" smtClean="0"/>
              <a:t>.</a:t>
            </a:r>
            <a:endParaRPr lang="en-US" sz="2000" dirty="0" smtClean="0">
              <a:sym typeface="Symbol" pitchFamily="18" charset="2"/>
            </a:endParaRPr>
          </a:p>
          <a:p>
            <a:pPr lvl="2"/>
            <a:r>
              <a:rPr lang="en-US" sz="2000" dirty="0" smtClean="0"/>
              <a:t>Type II error rate (</a:t>
            </a:r>
            <a:r>
              <a:rPr lang="en-US" sz="2000" dirty="0" smtClean="0">
                <a:sym typeface="Symbol" pitchFamily="18" charset="2"/>
              </a:rPr>
              <a:t> =</a:t>
            </a:r>
            <a:r>
              <a:rPr lang="el-GR" sz="2000" i="1" dirty="0" smtClean="0"/>
              <a:t> Ρ(μη απόρριψης της Η0| Η0 λανθασμένη )</a:t>
            </a:r>
            <a:r>
              <a:rPr lang="en-US" sz="2000" dirty="0" smtClean="0">
                <a:sym typeface="Symbol" pitchFamily="18" charset="2"/>
              </a:rPr>
              <a:t>)</a:t>
            </a:r>
            <a:endParaRPr lang="el-GR" sz="2000" dirty="0" smtClean="0">
              <a:sym typeface="Symbol" pitchFamily="18" charset="2"/>
            </a:endParaRPr>
          </a:p>
          <a:p>
            <a:pPr lvl="2">
              <a:buNone/>
            </a:pPr>
            <a:r>
              <a:rPr lang="el-GR" sz="2000" dirty="0" smtClean="0">
                <a:sym typeface="Symbol" pitchFamily="18" charset="2"/>
              </a:rPr>
              <a:t>(</a:t>
            </a:r>
            <a:r>
              <a:rPr lang="el-GR" sz="2000" dirty="0" smtClean="0"/>
              <a:t>Ισχύς = Ρ(</a:t>
            </a:r>
            <a:r>
              <a:rPr lang="el-GR" sz="2000" i="1" dirty="0" smtClean="0"/>
              <a:t>απόρριψης της Η0</a:t>
            </a:r>
            <a:r>
              <a:rPr lang="el-GR" sz="2000" dirty="0" smtClean="0"/>
              <a:t> | Η0 </a:t>
            </a:r>
            <a:r>
              <a:rPr lang="el-GR" sz="2000" i="1" dirty="0" smtClean="0"/>
              <a:t>λανθασμένη</a:t>
            </a:r>
            <a:r>
              <a:rPr lang="el-GR" sz="2000" dirty="0" smtClean="0"/>
              <a:t>) = 1-β </a:t>
            </a:r>
            <a:r>
              <a:rPr lang="el-GR" sz="2000" dirty="0" smtClean="0">
                <a:sym typeface="Symbol" pitchFamily="18" charset="2"/>
              </a:rPr>
              <a:t>)</a:t>
            </a:r>
            <a:endParaRPr lang="en-US" sz="2000" dirty="0" smtClean="0">
              <a:sym typeface="Symbol" pitchFamily="18" charset="2"/>
            </a:endParaRPr>
          </a:p>
          <a:p>
            <a:pPr lvl="2"/>
            <a:r>
              <a:rPr lang="el-GR" sz="2000" dirty="0" smtClean="0"/>
              <a:t>Τ</a:t>
            </a:r>
            <a:r>
              <a:rPr lang="en-US" sz="2000" dirty="0" smtClean="0"/>
              <a:t>he least clinically significant difference (</a:t>
            </a:r>
            <a:r>
              <a:rPr lang="en-US" sz="2000" dirty="0" smtClean="0">
                <a:latin typeface="Symbol" pitchFamily="18" charset="2"/>
              </a:rPr>
              <a:t>D)</a:t>
            </a:r>
            <a:endParaRPr lang="el-GR" sz="20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lvl="0"/>
            <a:r>
              <a:rPr lang="en-US" dirty="0" smtClean="0"/>
              <a:t>Q2: Describe </a:t>
            </a:r>
            <a:r>
              <a:rPr lang="en-US" dirty="0"/>
              <a:t>whether the overall sample size (n) will increase or decrease when each of the three parameters in Question 1 is </a:t>
            </a:r>
            <a:r>
              <a:rPr lang="en-US" u="sng" dirty="0" smtClean="0"/>
              <a:t>increased </a:t>
            </a:r>
            <a:r>
              <a:rPr lang="en-US" dirty="0" smtClean="0"/>
              <a:t>(keeping </a:t>
            </a:r>
            <a:r>
              <a:rPr lang="en-US" dirty="0"/>
              <a:t>the other two parameters constant</a:t>
            </a:r>
            <a:r>
              <a:rPr lang="en-US" dirty="0" smtClean="0"/>
              <a:t>).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A2: </a:t>
            </a:r>
          </a:p>
          <a:p>
            <a:pPr lvl="0"/>
            <a:r>
              <a:rPr lang="en-US" dirty="0" smtClean="0">
                <a:sym typeface="Symbol" pitchFamily="18" charset="2"/>
              </a:rPr>
              <a:t></a:t>
            </a:r>
            <a:r>
              <a:rPr lang="en-US" dirty="0" smtClean="0"/>
              <a:t> increased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overall sample size decreased</a:t>
            </a:r>
          </a:p>
          <a:p>
            <a:pPr lvl="0"/>
            <a:r>
              <a:rPr lang="en-US" dirty="0" smtClean="0">
                <a:sym typeface="Symbol" pitchFamily="18" charset="2"/>
              </a:rPr>
              <a:t> </a:t>
            </a:r>
            <a:r>
              <a:rPr lang="en-US" dirty="0" smtClean="0"/>
              <a:t>increased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overall sample size decreased</a:t>
            </a:r>
          </a:p>
          <a:p>
            <a:pPr lvl="0"/>
            <a:r>
              <a:rPr lang="el-GR" dirty="0" smtClean="0">
                <a:sym typeface="Wingdings" pitchFamily="2" charset="2"/>
              </a:rPr>
              <a:t>Δ </a:t>
            </a:r>
            <a:r>
              <a:rPr lang="en-US" dirty="0" smtClean="0">
                <a:sym typeface="Wingdings" pitchFamily="2" charset="2"/>
              </a:rPr>
              <a:t>increased overall sample size decreased</a:t>
            </a:r>
          </a:p>
          <a:p>
            <a:pPr lvl="0"/>
            <a:endParaRPr lang="en-US" dirty="0" smtClean="0">
              <a:sym typeface="Wingdings" pitchFamily="2" charset="2"/>
            </a:endParaRPr>
          </a:p>
          <a:p>
            <a:pPr lvl="0"/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lvl="0"/>
            <a:r>
              <a:rPr lang="en-US" dirty="0" smtClean="0"/>
              <a:t>Q3: List </a:t>
            </a:r>
            <a:r>
              <a:rPr lang="en-US" dirty="0"/>
              <a:t>three advantages of randomization in a clinical trial designed to compare two treatment groups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A3: </a:t>
            </a:r>
            <a:endParaRPr lang="el-GR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Eliminate systematic error (Bias)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Minimize random error (Precision)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Ensure the generalizability of study results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Q4: List </a:t>
            </a:r>
            <a:r>
              <a:rPr lang="en-US" dirty="0"/>
              <a:t>three disadvantages of randomization in a clinical trial designed to compare two treatment groups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A4:</a:t>
            </a:r>
            <a:endParaRPr lang="el-GR" dirty="0"/>
          </a:p>
          <a:p>
            <a:r>
              <a:rPr lang="en-US" dirty="0" smtClean="0"/>
              <a:t>Patient or physician may not care to participate in experiment involving a chance mechanism to decide treatment.</a:t>
            </a:r>
          </a:p>
          <a:p>
            <a:r>
              <a:rPr lang="en-US" dirty="0" smtClean="0"/>
              <a:t>May interfere with physician-patient relationship</a:t>
            </a:r>
          </a:p>
          <a:p>
            <a:r>
              <a:rPr lang="en-US" dirty="0" smtClean="0"/>
              <a:t>Increases the level of difficulty/cost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4400" dirty="0"/>
              <a:t>Explain the </a:t>
            </a:r>
            <a:r>
              <a:rPr lang="en-US" sz="4400" dirty="0" smtClean="0"/>
              <a:t>aim </a:t>
            </a:r>
            <a:r>
              <a:rPr lang="en-US" sz="4400" dirty="0"/>
              <a:t>of the following:</a:t>
            </a:r>
            <a:endParaRPr lang="el-GR" sz="4400" dirty="0"/>
          </a:p>
          <a:p>
            <a:pPr lvl="2"/>
            <a:endParaRPr lang="en-US" sz="3600" dirty="0" smtClean="0"/>
          </a:p>
          <a:p>
            <a:pPr lvl="2"/>
            <a:r>
              <a:rPr lang="en-US" sz="3600" dirty="0" smtClean="0"/>
              <a:t>Blinding- </a:t>
            </a:r>
            <a:r>
              <a:rPr lang="en-US" sz="2800" dirty="0" smtClean="0"/>
              <a:t>to avoid conscious bias</a:t>
            </a:r>
            <a:endParaRPr lang="el-GR" sz="2800" dirty="0"/>
          </a:p>
          <a:p>
            <a:pPr lvl="2"/>
            <a:r>
              <a:rPr lang="en-US" sz="3600" dirty="0" smtClean="0"/>
              <a:t>A random </a:t>
            </a:r>
            <a:r>
              <a:rPr lang="en-US" sz="3600" dirty="0"/>
              <a:t>permuted block </a:t>
            </a:r>
            <a:r>
              <a:rPr lang="en-US" sz="3600" dirty="0" smtClean="0"/>
              <a:t>design- </a:t>
            </a:r>
            <a:r>
              <a:rPr lang="en-US" sz="3000" dirty="0" smtClean="0"/>
              <a:t>to maintain balance between treatment arms</a:t>
            </a:r>
          </a:p>
          <a:p>
            <a:pPr lvl="2"/>
            <a:r>
              <a:rPr lang="en-US" sz="3000" dirty="0" smtClean="0"/>
              <a:t>(power, confounding– problem in small samples)</a:t>
            </a:r>
            <a:endParaRPr lang="el-GR" sz="3000" dirty="0"/>
          </a:p>
          <a:p>
            <a:pPr lvl="2"/>
            <a:r>
              <a:rPr lang="en-US" sz="3600" dirty="0"/>
              <a:t> </a:t>
            </a:r>
            <a:r>
              <a:rPr lang="en-US" sz="3600" dirty="0" smtClean="0"/>
              <a:t>A </a:t>
            </a:r>
            <a:r>
              <a:rPr lang="en-US" sz="3600" dirty="0"/>
              <a:t>crossover </a:t>
            </a:r>
            <a:r>
              <a:rPr lang="en-US" sz="3600" dirty="0" smtClean="0"/>
              <a:t>design- </a:t>
            </a:r>
            <a:r>
              <a:rPr lang="en-US" sz="2800" dirty="0" smtClean="0"/>
              <a:t>each individual acts as his own control</a:t>
            </a:r>
            <a:endParaRPr lang="en-US" sz="2800" dirty="0"/>
          </a:p>
          <a:p>
            <a:pPr lvl="2"/>
            <a:r>
              <a:rPr lang="en-US" sz="3600" dirty="0"/>
              <a:t> </a:t>
            </a:r>
            <a:r>
              <a:rPr lang="en-US" sz="3600" dirty="0" smtClean="0"/>
              <a:t>A </a:t>
            </a:r>
            <a:r>
              <a:rPr lang="en-US" sz="3600" dirty="0"/>
              <a:t>factorial </a:t>
            </a:r>
            <a:r>
              <a:rPr lang="en-US" sz="3600" dirty="0" smtClean="0"/>
              <a:t>design- </a:t>
            </a:r>
            <a:r>
              <a:rPr lang="en-US" sz="2800" dirty="0" smtClean="0"/>
              <a:t>allows simultaneous tests of two hypotheses in the same population </a:t>
            </a:r>
          </a:p>
          <a:p>
            <a:pPr lvl="2"/>
            <a:endParaRPr lang="el-GR" sz="36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/>
          <a:lstStyle/>
          <a:p>
            <a:r>
              <a:rPr lang="en-US" dirty="0" smtClean="0"/>
              <a:t>Randomization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πινακας τυχαιων αριθμω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857427" y="-1285862"/>
            <a:ext cx="6858001" cy="94297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Randomization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 randomization list may be generated by using the digits, one per treatment assignment, starting with the top row and working downwards. For two treatments assign A for digits 0-4 and B for digits 5-9. What is the resulting randomization list for 24 patients? Also calculate how many patients are in each treatment group.</a:t>
            </a:r>
            <a:endParaRPr lang="el-GR" dirty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pPr lvl="0"/>
            <a:r>
              <a:rPr lang="en-US" dirty="0"/>
              <a:t>Now assign even numbers to treatment A and odd numbers to treatment B. In this case what is the randomization group?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822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Clinical Trials 2015</vt:lpstr>
      <vt:lpstr>Slide 2</vt:lpstr>
      <vt:lpstr>Slide 3</vt:lpstr>
      <vt:lpstr>Slide 4</vt:lpstr>
      <vt:lpstr>Slide 5</vt:lpstr>
      <vt:lpstr>Slide 6</vt:lpstr>
      <vt:lpstr>Randomization</vt:lpstr>
      <vt:lpstr>Slide 8</vt:lpstr>
      <vt:lpstr>Simple Randomization</vt:lpstr>
      <vt:lpstr>Random Permuted Blocks</vt:lpstr>
      <vt:lpstr>The Biased Coin Method</vt:lpstr>
      <vt:lpstr>Phase I  Dose Escalation Method</vt:lpstr>
      <vt:lpstr>Phase I  Sample Size Calculation</vt:lpstr>
      <vt:lpstr>Slide 14</vt:lpstr>
      <vt:lpstr>Phase II- Simon’s two-stage design</vt:lpstr>
      <vt:lpstr>Slide 16</vt:lpstr>
      <vt:lpstr>Sample size based on the response rate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Trials 2011</dc:title>
  <dc:creator>User</dc:creator>
  <cp:lastModifiedBy>User</cp:lastModifiedBy>
  <cp:revision>84</cp:revision>
  <dcterms:created xsi:type="dcterms:W3CDTF">2011-01-14T10:11:05Z</dcterms:created>
  <dcterms:modified xsi:type="dcterms:W3CDTF">2015-03-18T13:33:49Z</dcterms:modified>
</cp:coreProperties>
</file>