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7"/>
  </p:handoutMasterIdLst>
  <p:sldIdLst>
    <p:sldId id="256" r:id="rId2"/>
    <p:sldId id="257" r:id="rId3"/>
    <p:sldId id="260" r:id="rId4"/>
    <p:sldId id="258" r:id="rId5"/>
    <p:sldId id="259" r:id="rId6"/>
  </p:sldIdLst>
  <p:sldSz cx="9144000" cy="6858000" type="screen4x3"/>
  <p:notesSz cx="6856413" cy="9713913"/>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65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112" cy="485696"/>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sz="quarter" idx="1"/>
          </p:nvPr>
        </p:nvSpPr>
        <p:spPr>
          <a:xfrm>
            <a:off x="3883714" y="0"/>
            <a:ext cx="2971112" cy="485696"/>
          </a:xfrm>
          <a:prstGeom prst="rect">
            <a:avLst/>
          </a:prstGeom>
        </p:spPr>
        <p:txBody>
          <a:bodyPr vert="horz" lIns="91440" tIns="45720" rIns="91440" bIns="45720" rtlCol="0"/>
          <a:lstStyle>
            <a:lvl1pPr algn="r">
              <a:defRPr sz="1200"/>
            </a:lvl1pPr>
          </a:lstStyle>
          <a:p>
            <a:fld id="{D82823BC-28B6-460D-B371-85120210DB37}" type="datetimeFigureOut">
              <a:rPr lang="el-GR" smtClean="0"/>
              <a:pPr/>
              <a:t>26/3/2015</a:t>
            </a:fld>
            <a:endParaRPr lang="el-GR"/>
          </a:p>
        </p:txBody>
      </p:sp>
      <p:sp>
        <p:nvSpPr>
          <p:cNvPr id="4" name="Footer Placeholder 3"/>
          <p:cNvSpPr>
            <a:spLocks noGrp="1"/>
          </p:cNvSpPr>
          <p:nvPr>
            <p:ph type="ftr" sz="quarter" idx="2"/>
          </p:nvPr>
        </p:nvSpPr>
        <p:spPr>
          <a:xfrm>
            <a:off x="0" y="9226531"/>
            <a:ext cx="2971112" cy="485696"/>
          </a:xfrm>
          <a:prstGeom prst="rect">
            <a:avLst/>
          </a:prstGeom>
        </p:spPr>
        <p:txBody>
          <a:bodyPr vert="horz" lIns="91440" tIns="45720" rIns="91440" bIns="45720" rtlCol="0" anchor="b"/>
          <a:lstStyle>
            <a:lvl1pPr algn="l">
              <a:defRPr sz="1200"/>
            </a:lvl1pPr>
          </a:lstStyle>
          <a:p>
            <a:endParaRPr lang="el-GR"/>
          </a:p>
        </p:txBody>
      </p:sp>
      <p:sp>
        <p:nvSpPr>
          <p:cNvPr id="5" name="Slide Number Placeholder 4"/>
          <p:cNvSpPr>
            <a:spLocks noGrp="1"/>
          </p:cNvSpPr>
          <p:nvPr>
            <p:ph type="sldNum" sz="quarter" idx="3"/>
          </p:nvPr>
        </p:nvSpPr>
        <p:spPr>
          <a:xfrm>
            <a:off x="3883714" y="9226531"/>
            <a:ext cx="2971112" cy="485696"/>
          </a:xfrm>
          <a:prstGeom prst="rect">
            <a:avLst/>
          </a:prstGeom>
        </p:spPr>
        <p:txBody>
          <a:bodyPr vert="horz" lIns="91440" tIns="45720" rIns="91440" bIns="45720" rtlCol="0" anchor="b"/>
          <a:lstStyle>
            <a:lvl1pPr algn="r">
              <a:defRPr sz="1200"/>
            </a:lvl1pPr>
          </a:lstStyle>
          <a:p>
            <a:fld id="{B0230B91-8119-4C12-AA89-2D96934C8D1D}" type="slidenum">
              <a:rPr lang="el-GR" smtClean="0"/>
              <a:pPr/>
              <a:t>‹#›</a:t>
            </a:fld>
            <a:endParaRPr lang="el-G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C5B070D5-E08E-4BB0-9905-1C7445956E75}" type="datetimeFigureOut">
              <a:rPr lang="el-GR" smtClean="0"/>
              <a:pPr/>
              <a:t>26/3/2015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34D6D3C-8382-477B-B4A7-9987F234FCAF}"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C5B070D5-E08E-4BB0-9905-1C7445956E75}" type="datetimeFigureOut">
              <a:rPr lang="el-GR" smtClean="0"/>
              <a:pPr/>
              <a:t>26/3/2015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34D6D3C-8382-477B-B4A7-9987F234FCA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C5B070D5-E08E-4BB0-9905-1C7445956E75}" type="datetimeFigureOut">
              <a:rPr lang="el-GR" smtClean="0"/>
              <a:pPr/>
              <a:t>26/3/2015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34D6D3C-8382-477B-B4A7-9987F234FCA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C5B070D5-E08E-4BB0-9905-1C7445956E75}" type="datetimeFigureOut">
              <a:rPr lang="el-GR" smtClean="0"/>
              <a:pPr/>
              <a:t>26/3/2015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34D6D3C-8382-477B-B4A7-9987F234FCA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B070D5-E08E-4BB0-9905-1C7445956E75}" type="datetimeFigureOut">
              <a:rPr lang="el-GR" smtClean="0"/>
              <a:pPr/>
              <a:t>26/3/2015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34D6D3C-8382-477B-B4A7-9987F234FCAF}"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C5B070D5-E08E-4BB0-9905-1C7445956E75}" type="datetimeFigureOut">
              <a:rPr lang="el-GR" smtClean="0"/>
              <a:pPr/>
              <a:t>26/3/2015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34D6D3C-8382-477B-B4A7-9987F234FCA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C5B070D5-E08E-4BB0-9905-1C7445956E75}" type="datetimeFigureOut">
              <a:rPr lang="el-GR" smtClean="0"/>
              <a:pPr/>
              <a:t>26/3/2015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34D6D3C-8382-477B-B4A7-9987F234FCA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C5B070D5-E08E-4BB0-9905-1C7445956E75}" type="datetimeFigureOut">
              <a:rPr lang="el-GR" smtClean="0"/>
              <a:pPr/>
              <a:t>26/3/2015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34D6D3C-8382-477B-B4A7-9987F234FCA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B070D5-E08E-4BB0-9905-1C7445956E75}" type="datetimeFigureOut">
              <a:rPr lang="el-GR" smtClean="0"/>
              <a:pPr/>
              <a:t>26/3/2015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F34D6D3C-8382-477B-B4A7-9987F234FCA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B070D5-E08E-4BB0-9905-1C7445956E75}" type="datetimeFigureOut">
              <a:rPr lang="el-GR" smtClean="0"/>
              <a:pPr/>
              <a:t>26/3/2015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34D6D3C-8382-477B-B4A7-9987F234FCA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B070D5-E08E-4BB0-9905-1C7445956E75}" type="datetimeFigureOut">
              <a:rPr lang="el-GR" smtClean="0"/>
              <a:pPr/>
              <a:t>26/3/2015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34D6D3C-8382-477B-B4A7-9987F234FCAF}"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B070D5-E08E-4BB0-9905-1C7445956E75}" type="datetimeFigureOut">
              <a:rPr lang="el-GR" smtClean="0"/>
              <a:pPr/>
              <a:t>26/3/2015</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4D6D3C-8382-477B-B4A7-9987F234FCAF}"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Clinical </a:t>
            </a:r>
            <a:r>
              <a:rPr lang="en-US" smtClean="0"/>
              <a:t>Trials 2015</a:t>
            </a:r>
            <a:endParaRPr lang="el-GR" dirty="0"/>
          </a:p>
        </p:txBody>
      </p:sp>
      <p:sp>
        <p:nvSpPr>
          <p:cNvPr id="3" name="Subtitle 2"/>
          <p:cNvSpPr>
            <a:spLocks noGrp="1"/>
          </p:cNvSpPr>
          <p:nvPr>
            <p:ph type="subTitle" idx="1"/>
          </p:nvPr>
        </p:nvSpPr>
        <p:spPr/>
        <p:txBody>
          <a:bodyPr/>
          <a:lstStyle/>
          <a:p>
            <a:r>
              <a:rPr lang="en-US" dirty="0" smtClean="0"/>
              <a:t>Practical Session 2</a:t>
            </a:r>
            <a:endParaRPr lang="el-GR" dirty="0" smtClean="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lstStyle/>
          <a:p>
            <a:r>
              <a:rPr lang="en-US" dirty="0" smtClean="0"/>
              <a:t>Exercise I</a:t>
            </a:r>
            <a:endParaRPr lang="el-GR" dirty="0"/>
          </a:p>
        </p:txBody>
      </p:sp>
      <p:sp>
        <p:nvSpPr>
          <p:cNvPr id="3" name="Content Placeholder 2"/>
          <p:cNvSpPr>
            <a:spLocks noGrp="1"/>
          </p:cNvSpPr>
          <p:nvPr>
            <p:ph idx="1"/>
          </p:nvPr>
        </p:nvSpPr>
        <p:spPr>
          <a:xfrm>
            <a:off x="457200" y="1142984"/>
            <a:ext cx="8229600" cy="5429288"/>
          </a:xfrm>
        </p:spPr>
        <p:txBody>
          <a:bodyPr/>
          <a:lstStyle/>
          <a:p>
            <a:r>
              <a:rPr lang="en-US" b="1" dirty="0" smtClean="0"/>
              <a:t>Normally Distributed Response Data</a:t>
            </a:r>
          </a:p>
          <a:p>
            <a:r>
              <a:rPr lang="en-US" dirty="0" smtClean="0">
                <a:sym typeface="Symbol" pitchFamily="18" charset="2"/>
              </a:rPr>
              <a:t>H</a:t>
            </a:r>
            <a:r>
              <a:rPr lang="en-US" baseline="-25000" dirty="0" smtClean="0">
                <a:sym typeface="Symbol" pitchFamily="18" charset="2"/>
              </a:rPr>
              <a:t>0</a:t>
            </a:r>
            <a:r>
              <a:rPr lang="en-US" dirty="0" smtClean="0">
                <a:sym typeface="Symbol" pitchFamily="18" charset="2"/>
              </a:rPr>
              <a:t>:  = 0 </a:t>
            </a:r>
            <a:endParaRPr lang="en-US" dirty="0" smtClean="0"/>
          </a:p>
          <a:p>
            <a:r>
              <a:rPr lang="en-US" dirty="0" smtClean="0"/>
              <a:t>H</a:t>
            </a:r>
            <a:r>
              <a:rPr lang="en-US" baseline="-25000" dirty="0" smtClean="0"/>
              <a:t>a</a:t>
            </a:r>
            <a:r>
              <a:rPr lang="en-US" dirty="0" smtClean="0"/>
              <a:t>: </a:t>
            </a:r>
            <a:r>
              <a:rPr lang="en-US" dirty="0" smtClean="0">
                <a:sym typeface="Symbol" pitchFamily="18" charset="2"/>
              </a:rPr>
              <a:t> = </a:t>
            </a:r>
            <a:r>
              <a:rPr lang="en-US" baseline="-25000" dirty="0" smtClean="0">
                <a:sym typeface="Symbol" pitchFamily="18" charset="2"/>
              </a:rPr>
              <a:t>a</a:t>
            </a:r>
            <a:r>
              <a:rPr lang="en-US" dirty="0" smtClean="0">
                <a:sym typeface="Symbol" pitchFamily="18" charset="2"/>
              </a:rPr>
              <a:t> &gt; 0</a:t>
            </a:r>
            <a:endParaRPr lang="el-GR" dirty="0" smtClean="0"/>
          </a:p>
          <a:p>
            <a:r>
              <a:rPr lang="en-US" dirty="0" smtClean="0"/>
              <a:t>n</a:t>
            </a:r>
            <a:r>
              <a:rPr lang="el-GR" dirty="0" smtClean="0"/>
              <a:t>=?</a:t>
            </a:r>
            <a:endParaRPr lang="en-US" dirty="0" smtClean="0"/>
          </a:p>
          <a:p>
            <a:pPr lvl="2"/>
            <a:r>
              <a:rPr lang="el-GR" dirty="0" smtClean="0">
                <a:sym typeface="Symbol" pitchFamily="18" charset="2"/>
              </a:rPr>
              <a:t>α=0.05</a:t>
            </a:r>
            <a:r>
              <a:rPr lang="en-US" dirty="0" smtClean="0">
                <a:sym typeface="Symbol" pitchFamily="18" charset="2"/>
              </a:rPr>
              <a:t> (two-sided)</a:t>
            </a:r>
            <a:endParaRPr lang="el-GR" dirty="0" smtClean="0">
              <a:sym typeface="Symbol" pitchFamily="18" charset="2"/>
            </a:endParaRPr>
          </a:p>
          <a:p>
            <a:pPr lvl="2"/>
            <a:r>
              <a:rPr lang="el-GR" dirty="0" smtClean="0">
                <a:sym typeface="Symbol" pitchFamily="18" charset="2"/>
              </a:rPr>
              <a:t>β=0.</a:t>
            </a:r>
            <a:r>
              <a:rPr lang="en-US" dirty="0" smtClean="0">
                <a:sym typeface="Symbol" pitchFamily="18" charset="2"/>
              </a:rPr>
              <a:t>2</a:t>
            </a:r>
            <a:r>
              <a:rPr lang="el-GR" dirty="0" smtClean="0">
                <a:sym typeface="Symbol" pitchFamily="18" charset="2"/>
              </a:rPr>
              <a:t>0</a:t>
            </a:r>
          </a:p>
          <a:p>
            <a:pPr lvl="2"/>
            <a:r>
              <a:rPr lang="en-US" dirty="0" smtClean="0">
                <a:sym typeface="Symbol" pitchFamily="18" charset="2"/>
              </a:rPr>
              <a:t></a:t>
            </a:r>
            <a:r>
              <a:rPr lang="en-US" baseline="-25000" dirty="0" smtClean="0">
                <a:sym typeface="Symbol" pitchFamily="18" charset="2"/>
              </a:rPr>
              <a:t>a</a:t>
            </a:r>
            <a:r>
              <a:rPr lang="en-US" dirty="0" smtClean="0">
                <a:sym typeface="Symbol" pitchFamily="18" charset="2"/>
              </a:rPr>
              <a:t>/</a:t>
            </a:r>
            <a:r>
              <a:rPr lang="en-US" baseline="-25000" dirty="0" smtClean="0">
                <a:sym typeface="Symbol" pitchFamily="18" charset="2"/>
              </a:rPr>
              <a:t> </a:t>
            </a:r>
            <a:r>
              <a:rPr lang="en-US" dirty="0" smtClean="0">
                <a:sym typeface="Symbol" pitchFamily="18" charset="2"/>
              </a:rPr>
              <a:t>= 0.25</a:t>
            </a:r>
            <a:endParaRPr lang="en-US" dirty="0" smtClean="0"/>
          </a:p>
          <a:p>
            <a:endParaRPr lang="el-GR" dirty="0"/>
          </a:p>
        </p:txBody>
      </p:sp>
      <p:graphicFrame>
        <p:nvGraphicFramePr>
          <p:cNvPr id="1027" name="Object 3"/>
          <p:cNvGraphicFramePr>
            <a:graphicFrameLocks noChangeAspect="1"/>
          </p:cNvGraphicFramePr>
          <p:nvPr/>
        </p:nvGraphicFramePr>
        <p:xfrm>
          <a:off x="2143108" y="5426096"/>
          <a:ext cx="3238500" cy="1003300"/>
        </p:xfrm>
        <a:graphic>
          <a:graphicData uri="http://schemas.openxmlformats.org/presentationml/2006/ole">
            <p:oleObj spid="_x0000_s1027" name="Equation" r:id="rId3" imgW="3238200" imgH="1002960" progId="Equation.DSMT4">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II</a:t>
            </a:r>
            <a:endParaRPr lang="el-GR" dirty="0"/>
          </a:p>
        </p:txBody>
      </p:sp>
      <p:sp>
        <p:nvSpPr>
          <p:cNvPr id="3" name="Content Placeholder 2"/>
          <p:cNvSpPr>
            <a:spLocks noGrp="1"/>
          </p:cNvSpPr>
          <p:nvPr>
            <p:ph idx="1"/>
          </p:nvPr>
        </p:nvSpPr>
        <p:spPr/>
        <p:txBody>
          <a:bodyPr/>
          <a:lstStyle/>
          <a:p>
            <a:r>
              <a:rPr lang="en-US" b="1" dirty="0" smtClean="0"/>
              <a:t>Binary (binomial) response data</a:t>
            </a:r>
            <a:endParaRPr lang="el-GR" b="1" dirty="0" smtClean="0"/>
          </a:p>
          <a:p>
            <a:pPr>
              <a:buNone/>
            </a:pPr>
            <a:r>
              <a:rPr lang="en-US" dirty="0" smtClean="0"/>
              <a:t>	EAST </a:t>
            </a:r>
            <a:r>
              <a:rPr lang="en-US" dirty="0" smtClean="0"/>
              <a:t>works in a similar way for binary response data, except that you now enter the probability of an event for the control and then either the probability for the treatment group or the difference in probabilities.</a:t>
            </a:r>
            <a:endParaRPr lang="el-GR" dirty="0" smtClean="0"/>
          </a:p>
          <a:p>
            <a:pPr>
              <a:buNone/>
            </a:pP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III</a:t>
            </a:r>
            <a:endParaRPr lang="el-GR" dirty="0"/>
          </a:p>
        </p:txBody>
      </p:sp>
      <p:sp>
        <p:nvSpPr>
          <p:cNvPr id="5" name="Content Placeholder 4"/>
          <p:cNvSpPr>
            <a:spLocks noGrp="1"/>
          </p:cNvSpPr>
          <p:nvPr>
            <p:ph idx="1"/>
          </p:nvPr>
        </p:nvSpPr>
        <p:spPr>
          <a:xfrm>
            <a:off x="457200" y="1428736"/>
            <a:ext cx="8229600" cy="4697427"/>
          </a:xfrm>
        </p:spPr>
        <p:txBody>
          <a:bodyPr/>
          <a:lstStyle/>
          <a:p>
            <a:r>
              <a:rPr lang="en-US" b="1" dirty="0" smtClean="0"/>
              <a:t>Survival Data</a:t>
            </a:r>
          </a:p>
          <a:p>
            <a:r>
              <a:rPr lang="en-US" dirty="0" smtClean="0">
                <a:sym typeface="Symbol" pitchFamily="18" charset="2"/>
              </a:rPr>
              <a:t>H</a:t>
            </a:r>
            <a:r>
              <a:rPr lang="en-US" baseline="-25000" dirty="0" smtClean="0">
                <a:sym typeface="Symbol" pitchFamily="18" charset="2"/>
              </a:rPr>
              <a:t>0</a:t>
            </a:r>
            <a:r>
              <a:rPr lang="en-US" dirty="0" smtClean="0">
                <a:sym typeface="Symbol" pitchFamily="18" charset="2"/>
              </a:rPr>
              <a:t>: HR = 1 </a:t>
            </a:r>
            <a:endParaRPr lang="en-US" dirty="0" smtClean="0"/>
          </a:p>
          <a:p>
            <a:r>
              <a:rPr lang="en-US" dirty="0" smtClean="0"/>
              <a:t>H</a:t>
            </a:r>
            <a:r>
              <a:rPr lang="en-US" baseline="-25000" dirty="0" smtClean="0"/>
              <a:t>a</a:t>
            </a:r>
            <a:r>
              <a:rPr lang="en-US" dirty="0" smtClean="0"/>
              <a:t>: </a:t>
            </a:r>
            <a:r>
              <a:rPr lang="en-US" dirty="0" smtClean="0">
                <a:sym typeface="Symbol" pitchFamily="18" charset="2"/>
              </a:rPr>
              <a:t>HR &lt;1 (new treatment decreases Hazard)</a:t>
            </a:r>
            <a:endParaRPr lang="el-GR" dirty="0" smtClean="0"/>
          </a:p>
          <a:p>
            <a:r>
              <a:rPr lang="en-US" dirty="0" smtClean="0"/>
              <a:t>n</a:t>
            </a:r>
            <a:r>
              <a:rPr lang="el-GR" dirty="0" smtClean="0"/>
              <a:t>=?</a:t>
            </a:r>
            <a:endParaRPr lang="en-US" dirty="0" smtClean="0"/>
          </a:p>
          <a:p>
            <a:pPr lvl="2"/>
            <a:r>
              <a:rPr lang="en-US" dirty="0" smtClean="0">
                <a:sym typeface="Symbol" pitchFamily="18" charset="2"/>
              </a:rPr>
              <a:t>Assume median survival in the control arm= 6 months</a:t>
            </a:r>
          </a:p>
          <a:p>
            <a:pPr lvl="2"/>
            <a:r>
              <a:rPr lang="en-US" dirty="0" smtClean="0">
                <a:sym typeface="Symbol" pitchFamily="18" charset="2"/>
              </a:rPr>
              <a:t>Assume HR=1/2 </a:t>
            </a:r>
          </a:p>
          <a:p>
            <a:pPr lvl="2"/>
            <a:r>
              <a:rPr lang="el-GR" dirty="0" smtClean="0">
                <a:sym typeface="Symbol" pitchFamily="18" charset="2"/>
              </a:rPr>
              <a:t>α=0.05</a:t>
            </a:r>
            <a:r>
              <a:rPr lang="en-US" dirty="0" smtClean="0">
                <a:sym typeface="Symbol" pitchFamily="18" charset="2"/>
              </a:rPr>
              <a:t> (two-sided)</a:t>
            </a:r>
            <a:endParaRPr lang="el-GR" dirty="0" smtClean="0">
              <a:sym typeface="Symbol" pitchFamily="18" charset="2"/>
            </a:endParaRPr>
          </a:p>
          <a:p>
            <a:pPr lvl="2"/>
            <a:r>
              <a:rPr lang="el-GR" dirty="0" smtClean="0">
                <a:sym typeface="Symbol" pitchFamily="18" charset="2"/>
              </a:rPr>
              <a:t>β=0.</a:t>
            </a:r>
            <a:r>
              <a:rPr lang="en-US" dirty="0" smtClean="0">
                <a:sym typeface="Symbol" pitchFamily="18" charset="2"/>
              </a:rPr>
              <a:t>2</a:t>
            </a:r>
            <a:r>
              <a:rPr lang="el-GR" dirty="0" smtClean="0">
                <a:sym typeface="Symbol" pitchFamily="18" charset="2"/>
              </a:rPr>
              <a:t>0</a:t>
            </a:r>
            <a:endParaRPr lang="en-US" dirty="0" smtClean="0">
              <a:sym typeface="Symbol" pitchFamily="18" charset="2"/>
            </a:endParaRPr>
          </a:p>
          <a:p>
            <a:pPr lvl="2"/>
            <a:r>
              <a:rPr lang="en-US" dirty="0" smtClean="0"/>
              <a:t>Accrual rate=30 patients / month</a:t>
            </a:r>
          </a:p>
          <a:p>
            <a:pPr lvl="2"/>
            <a:endParaRPr lang="el-GR" dirty="0" smtClean="0">
              <a:sym typeface="Symbol" pitchFamily="18" charset="2"/>
            </a:endParaRP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IV</a:t>
            </a:r>
            <a:endParaRPr lang="el-GR" dirty="0"/>
          </a:p>
        </p:txBody>
      </p:sp>
      <p:sp>
        <p:nvSpPr>
          <p:cNvPr id="3" name="Content Placeholder 2"/>
          <p:cNvSpPr>
            <a:spLocks noGrp="1"/>
          </p:cNvSpPr>
          <p:nvPr>
            <p:ph idx="1"/>
          </p:nvPr>
        </p:nvSpPr>
        <p:spPr/>
        <p:txBody>
          <a:bodyPr>
            <a:normAutofit lnSpcReduction="10000"/>
          </a:bodyPr>
          <a:lstStyle/>
          <a:p>
            <a:r>
              <a:rPr lang="en-US" b="1" dirty="0" err="1" smtClean="0"/>
              <a:t>Noninferiority</a:t>
            </a:r>
            <a:r>
              <a:rPr lang="en-US" b="1" dirty="0" smtClean="0"/>
              <a:t> Trial– Binomial Response</a:t>
            </a:r>
          </a:p>
          <a:p>
            <a:r>
              <a:rPr lang="en-US" dirty="0" smtClean="0"/>
              <a:t>H</a:t>
            </a:r>
            <a:r>
              <a:rPr lang="en-US" baseline="-25000" dirty="0" smtClean="0"/>
              <a:t>0</a:t>
            </a:r>
            <a:r>
              <a:rPr lang="en-US" dirty="0" smtClean="0"/>
              <a:t>:  </a:t>
            </a:r>
            <a:r>
              <a:rPr lang="en-US" dirty="0" err="1" smtClean="0"/>
              <a:t>p</a:t>
            </a:r>
            <a:r>
              <a:rPr lang="en-US" baseline="-25000" dirty="0" err="1" smtClean="0"/>
              <a:t>T</a:t>
            </a:r>
            <a:r>
              <a:rPr lang="en-US" dirty="0" smtClean="0"/>
              <a:t> – </a:t>
            </a:r>
            <a:r>
              <a:rPr lang="en-US" dirty="0" err="1" smtClean="0"/>
              <a:t>p</a:t>
            </a:r>
            <a:r>
              <a:rPr lang="en-US" baseline="-25000" dirty="0" err="1" smtClean="0"/>
              <a:t>S</a:t>
            </a:r>
            <a:r>
              <a:rPr lang="en-US" dirty="0" smtClean="0"/>
              <a:t> </a:t>
            </a:r>
            <a:r>
              <a:rPr lang="en-US" u="sng" dirty="0" smtClean="0"/>
              <a:t>&gt;</a:t>
            </a:r>
            <a:r>
              <a:rPr lang="en-US" dirty="0" smtClean="0"/>
              <a:t> </a:t>
            </a:r>
            <a:r>
              <a:rPr lang="en-US" dirty="0" smtClean="0">
                <a:sym typeface="Symbol" pitchFamily="18" charset="2"/>
              </a:rPr>
              <a:t></a:t>
            </a:r>
            <a:r>
              <a:rPr lang="en-US" baseline="-25000" dirty="0" smtClean="0">
                <a:sym typeface="Symbol" pitchFamily="18" charset="2"/>
              </a:rPr>
              <a:t>0 </a:t>
            </a:r>
            <a:r>
              <a:rPr lang="en-US" dirty="0" smtClean="0">
                <a:sym typeface="Symbol" pitchFamily="18" charset="2"/>
              </a:rPr>
              <a:t>(the new treatment is considered inferior)</a:t>
            </a:r>
            <a:endParaRPr lang="en-US" baseline="-25000" dirty="0" smtClean="0">
              <a:sym typeface="Symbol" pitchFamily="18" charset="2"/>
            </a:endParaRPr>
          </a:p>
          <a:p>
            <a:pPr marL="342900" lvl="1" indent="-342900">
              <a:buFont typeface="Arial" pitchFamily="34" charset="0"/>
              <a:buChar char="•"/>
            </a:pPr>
            <a:r>
              <a:rPr lang="en-US" sz="3200" dirty="0" smtClean="0">
                <a:sym typeface="Symbol" pitchFamily="18" charset="2"/>
              </a:rPr>
              <a:t>H</a:t>
            </a:r>
            <a:r>
              <a:rPr lang="en-US" sz="3200" baseline="-25000" dirty="0" smtClean="0">
                <a:sym typeface="Symbol" pitchFamily="18" charset="2"/>
              </a:rPr>
              <a:t>A</a:t>
            </a:r>
            <a:r>
              <a:rPr lang="en-US" sz="3200" dirty="0" smtClean="0">
                <a:sym typeface="Symbol" pitchFamily="18" charset="2"/>
              </a:rPr>
              <a:t>: </a:t>
            </a:r>
            <a:r>
              <a:rPr lang="en-US" sz="3200" dirty="0" err="1" smtClean="0"/>
              <a:t>p</a:t>
            </a:r>
            <a:r>
              <a:rPr lang="en-US" sz="3200" baseline="-25000" dirty="0" err="1" smtClean="0"/>
              <a:t>T</a:t>
            </a:r>
            <a:r>
              <a:rPr lang="en-US" sz="3200" dirty="0" smtClean="0"/>
              <a:t> – </a:t>
            </a:r>
            <a:r>
              <a:rPr lang="en-US" sz="3200" dirty="0" err="1" smtClean="0"/>
              <a:t>p</a:t>
            </a:r>
            <a:r>
              <a:rPr lang="en-US" sz="3200" baseline="-25000" dirty="0" err="1" smtClean="0"/>
              <a:t>S</a:t>
            </a:r>
            <a:r>
              <a:rPr lang="en-US" sz="3200" dirty="0" smtClean="0"/>
              <a:t> &lt; </a:t>
            </a:r>
            <a:r>
              <a:rPr lang="en-US" sz="3200" dirty="0" smtClean="0">
                <a:sym typeface="Symbol" pitchFamily="18" charset="2"/>
              </a:rPr>
              <a:t></a:t>
            </a:r>
            <a:r>
              <a:rPr lang="en-US" sz="3200" baseline="-25000" dirty="0" smtClean="0">
                <a:sym typeface="Symbol" pitchFamily="18" charset="2"/>
              </a:rPr>
              <a:t>0</a:t>
            </a:r>
            <a:r>
              <a:rPr lang="en-US" sz="3200" dirty="0" smtClean="0">
                <a:sym typeface="Symbol" pitchFamily="18" charset="2"/>
              </a:rPr>
              <a:t> (the new treatment is considered non-inferior)</a:t>
            </a:r>
          </a:p>
          <a:p>
            <a:pPr lvl="1"/>
            <a:r>
              <a:rPr lang="el-GR" dirty="0" smtClean="0"/>
              <a:t>α=0.025 </a:t>
            </a:r>
            <a:r>
              <a:rPr lang="en-US" dirty="0" smtClean="0">
                <a:sym typeface="Symbol" pitchFamily="18" charset="2"/>
              </a:rPr>
              <a:t>(one-sided)</a:t>
            </a:r>
          </a:p>
          <a:p>
            <a:pPr lvl="1"/>
            <a:r>
              <a:rPr lang="el-GR" dirty="0" smtClean="0">
                <a:sym typeface="Symbol" pitchFamily="18" charset="2"/>
              </a:rPr>
              <a:t>β=0.</a:t>
            </a:r>
            <a:r>
              <a:rPr lang="en-US" dirty="0" smtClean="0">
                <a:sym typeface="Symbol" pitchFamily="18" charset="2"/>
              </a:rPr>
              <a:t>1</a:t>
            </a:r>
            <a:r>
              <a:rPr lang="el-GR" dirty="0" smtClean="0">
                <a:sym typeface="Symbol" pitchFamily="18" charset="2"/>
              </a:rPr>
              <a:t>0</a:t>
            </a:r>
          </a:p>
          <a:p>
            <a:pPr lvl="1"/>
            <a:r>
              <a:rPr lang="en-US" dirty="0" err="1" smtClean="0"/>
              <a:t>p</a:t>
            </a:r>
            <a:r>
              <a:rPr lang="en-US" baseline="-25000" dirty="0" err="1" smtClean="0"/>
              <a:t>S</a:t>
            </a:r>
            <a:r>
              <a:rPr lang="el-GR" dirty="0" smtClean="0"/>
              <a:t>=0.10</a:t>
            </a:r>
            <a:r>
              <a:rPr lang="en-US" dirty="0" smtClean="0"/>
              <a:t> (Probability of event in the control group)</a:t>
            </a:r>
            <a:endParaRPr lang="el-GR" dirty="0" smtClean="0"/>
          </a:p>
          <a:p>
            <a:pPr lvl="1"/>
            <a:r>
              <a:rPr lang="en-US" dirty="0" smtClean="0">
                <a:sym typeface="Symbol" pitchFamily="18" charset="2"/>
              </a:rPr>
              <a:t></a:t>
            </a:r>
            <a:r>
              <a:rPr lang="en-US" baseline="-25000" dirty="0" smtClean="0">
                <a:sym typeface="Symbol" pitchFamily="18" charset="2"/>
              </a:rPr>
              <a:t>0</a:t>
            </a:r>
            <a:r>
              <a:rPr lang="el-GR" baseline="-25000" dirty="0" smtClean="0">
                <a:sym typeface="Symbol" pitchFamily="18" charset="2"/>
              </a:rPr>
              <a:t> </a:t>
            </a:r>
            <a:r>
              <a:rPr lang="el-GR" dirty="0" smtClean="0">
                <a:sym typeface="Symbol" pitchFamily="18" charset="2"/>
              </a:rPr>
              <a:t>=</a:t>
            </a:r>
            <a:r>
              <a:rPr lang="en-US" dirty="0" smtClean="0">
                <a:sym typeface="Symbol" pitchFamily="18" charset="2"/>
              </a:rPr>
              <a:t>0</a:t>
            </a:r>
            <a:r>
              <a:rPr lang="el-GR" dirty="0" smtClean="0">
                <a:sym typeface="Symbol" pitchFamily="18" charset="2"/>
              </a:rPr>
              <a:t>.06</a:t>
            </a:r>
            <a:endParaRPr lang="el-GR" dirty="0" smtClean="0"/>
          </a:p>
          <a:p>
            <a:endParaRPr lang="el-GR" dirty="0" smtClean="0">
              <a:sym typeface="Symbol" pitchFamily="18" charset="2"/>
            </a:endParaRPr>
          </a:p>
          <a:p>
            <a:endParaRPr lang="en-US" dirty="0" smtClean="0">
              <a:sym typeface="Symbol" pitchFamily="18" charset="2"/>
            </a:endParaRPr>
          </a:p>
          <a:p>
            <a:endParaRPr lang="en-US" dirty="0" smtClean="0"/>
          </a:p>
          <a:p>
            <a:endParaRPr lang="en-US" dirty="0" smtClean="0"/>
          </a:p>
          <a:p>
            <a:endParaRPr lang="el-G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568</TotalTime>
  <Words>156</Words>
  <Application>Microsoft Office PowerPoint</Application>
  <PresentationFormat>On-screen Show (4:3)</PresentationFormat>
  <Paragraphs>34</Paragraphs>
  <Slides>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Office Theme</vt:lpstr>
      <vt:lpstr>Equation</vt:lpstr>
      <vt:lpstr>Clinical Trials 2015</vt:lpstr>
      <vt:lpstr>Exercise I</vt:lpstr>
      <vt:lpstr>Exercise II</vt:lpstr>
      <vt:lpstr>Exercise III</vt:lpstr>
      <vt:lpstr>Exercise IV</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36</cp:revision>
  <dcterms:created xsi:type="dcterms:W3CDTF">2011-01-24T14:32:20Z</dcterms:created>
  <dcterms:modified xsi:type="dcterms:W3CDTF">2015-03-26T11:45:20Z</dcterms:modified>
</cp:coreProperties>
</file>