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8" r:id="rId5"/>
    <p:sldId id="260" r:id="rId6"/>
    <p:sldId id="266" r:id="rId7"/>
    <p:sldId id="267" r:id="rId8"/>
    <p:sldId id="268" r:id="rId9"/>
    <p:sldId id="269" r:id="rId10"/>
    <p:sldId id="263" r:id="rId11"/>
    <p:sldId id="270" r:id="rId12"/>
    <p:sldId id="264" r:id="rId13"/>
    <p:sldId id="265" r:id="rId14"/>
    <p:sldId id="272" r:id="rId15"/>
    <p:sldId id="274" r:id="rId16"/>
    <p:sldId id="275" r:id="rId17"/>
    <p:sldId id="273" r:id="rId18"/>
    <p:sldId id="276" r:id="rId19"/>
    <p:sldId id="278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47FC54D6-5794-4BE2-92E6-02827D5F12FA}">
          <p14:sldIdLst>
            <p14:sldId id="258"/>
            <p14:sldId id="260"/>
            <p14:sldId id="266"/>
            <p14:sldId id="267"/>
            <p14:sldId id="268"/>
            <p14:sldId id="269"/>
            <p14:sldId id="263"/>
            <p14:sldId id="270"/>
            <p14:sldId id="264"/>
            <p14:sldId id="265"/>
            <p14:sldId id="272"/>
            <p14:sldId id="274"/>
            <p14:sldId id="275"/>
            <p14:sldId id="273"/>
            <p14:sldId id="276"/>
            <p14:sldId id="278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AE7096-3C49-41EA-B581-007971A3F08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0AEEFC-4DA4-4D29-84EC-28FAC03242D3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l-GR" sz="1200"/>
            <a:t>Μεταβλητές</a:t>
          </a:r>
        </a:p>
        <a:p>
          <a:pPr algn="ctr"/>
          <a:r>
            <a:rPr lang="en-US" sz="1200"/>
            <a:t> (Variables)</a:t>
          </a:r>
        </a:p>
      </dgm:t>
    </dgm:pt>
    <dgm:pt modelId="{14EA367E-D55B-43C8-A5FD-D9692EE4E934}" type="parTrans" cxnId="{5F96F12F-4687-4872-AE14-FB6CC61B549E}">
      <dgm:prSet/>
      <dgm:spPr/>
      <dgm:t>
        <a:bodyPr/>
        <a:lstStyle/>
        <a:p>
          <a:pPr algn="ctr"/>
          <a:endParaRPr lang="en-US" sz="1050"/>
        </a:p>
      </dgm:t>
    </dgm:pt>
    <dgm:pt modelId="{70390060-4EEB-4273-94D6-932C0A42084B}" type="sibTrans" cxnId="{5F96F12F-4687-4872-AE14-FB6CC61B549E}">
      <dgm:prSet/>
      <dgm:spPr/>
      <dgm:t>
        <a:bodyPr/>
        <a:lstStyle/>
        <a:p>
          <a:pPr algn="ctr"/>
          <a:endParaRPr lang="en-US" sz="1050"/>
        </a:p>
      </dgm:t>
    </dgm:pt>
    <dgm:pt modelId="{1C678056-19E1-431F-B99B-20C9716FD3F0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l-GR" sz="1200"/>
            <a:t>Ποιοτικές</a:t>
          </a:r>
        </a:p>
        <a:p>
          <a:pPr algn="ctr"/>
          <a:r>
            <a:rPr lang="en-US" sz="1200"/>
            <a:t> (Categorical)</a:t>
          </a:r>
        </a:p>
      </dgm:t>
    </dgm:pt>
    <dgm:pt modelId="{826ACDDA-FFE0-41FD-87AC-3CBF4D94E289}" type="parTrans" cxnId="{28542EE4-97A0-45D5-91DA-1EFA58EDBCAE}">
      <dgm:prSet/>
      <dgm:spPr/>
      <dgm:t>
        <a:bodyPr/>
        <a:lstStyle/>
        <a:p>
          <a:pPr algn="ctr"/>
          <a:endParaRPr lang="en-US" sz="1050"/>
        </a:p>
      </dgm:t>
    </dgm:pt>
    <dgm:pt modelId="{43A11393-1F99-4AC1-B8B3-36C9AF2E5F65}" type="sibTrans" cxnId="{28542EE4-97A0-45D5-91DA-1EFA58EDBCAE}">
      <dgm:prSet/>
      <dgm:spPr/>
      <dgm:t>
        <a:bodyPr/>
        <a:lstStyle/>
        <a:p>
          <a:pPr algn="ctr"/>
          <a:endParaRPr lang="en-US" sz="1050"/>
        </a:p>
      </dgm:t>
    </dgm:pt>
    <dgm:pt modelId="{A6AAC544-9E2D-4DAB-87CE-D4C0E5EB47BD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l-GR" sz="1200"/>
            <a:t>Διατάξιμες</a:t>
          </a:r>
        </a:p>
        <a:p>
          <a:pPr algn="ctr"/>
          <a:r>
            <a:rPr lang="el-GR" sz="1200"/>
            <a:t>(</a:t>
          </a:r>
          <a:r>
            <a:rPr lang="en-US" sz="1200"/>
            <a:t>Ordinal)</a:t>
          </a:r>
        </a:p>
      </dgm:t>
    </dgm:pt>
    <dgm:pt modelId="{CA68C004-89B5-4197-850E-C81C71B636EE}" type="parTrans" cxnId="{0C903D79-DC5B-427D-A708-BB47AB41EBDF}">
      <dgm:prSet/>
      <dgm:spPr/>
      <dgm:t>
        <a:bodyPr/>
        <a:lstStyle/>
        <a:p>
          <a:pPr algn="ctr"/>
          <a:endParaRPr lang="en-US" sz="1050"/>
        </a:p>
      </dgm:t>
    </dgm:pt>
    <dgm:pt modelId="{6618109E-957E-4173-B8D9-E02F4CEE7B16}" type="sibTrans" cxnId="{0C903D79-DC5B-427D-A708-BB47AB41EBDF}">
      <dgm:prSet/>
      <dgm:spPr/>
      <dgm:t>
        <a:bodyPr/>
        <a:lstStyle/>
        <a:p>
          <a:pPr algn="ctr"/>
          <a:endParaRPr lang="en-US" sz="1050"/>
        </a:p>
      </dgm:t>
    </dgm:pt>
    <dgm:pt modelId="{2482C9A5-1A21-44FD-96C1-51A2E8C17066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l-GR" sz="1200"/>
            <a:t>Μη-Διατάξιμες</a:t>
          </a:r>
        </a:p>
        <a:p>
          <a:pPr algn="ctr"/>
          <a:r>
            <a:rPr lang="en-US" sz="1200"/>
            <a:t> (Nominal)</a:t>
          </a:r>
        </a:p>
      </dgm:t>
    </dgm:pt>
    <dgm:pt modelId="{903F9EA1-D5BE-4584-8460-98F1857B7987}" type="parTrans" cxnId="{A29B5D44-037B-4F69-8933-27E0A374E999}">
      <dgm:prSet/>
      <dgm:spPr/>
      <dgm:t>
        <a:bodyPr/>
        <a:lstStyle/>
        <a:p>
          <a:pPr algn="ctr"/>
          <a:endParaRPr lang="en-US" sz="1050"/>
        </a:p>
      </dgm:t>
    </dgm:pt>
    <dgm:pt modelId="{ACFB0BCC-1CCB-434B-B671-AEE69E5AB647}" type="sibTrans" cxnId="{A29B5D44-037B-4F69-8933-27E0A374E999}">
      <dgm:prSet/>
      <dgm:spPr/>
      <dgm:t>
        <a:bodyPr/>
        <a:lstStyle/>
        <a:p>
          <a:pPr algn="ctr"/>
          <a:endParaRPr lang="en-US" sz="1050"/>
        </a:p>
      </dgm:t>
    </dgm:pt>
    <dgm:pt modelId="{B5964499-28A8-445A-BE74-A72ED0480C70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l-GR" sz="1200"/>
            <a:t>Ποσοτικές</a:t>
          </a:r>
        </a:p>
        <a:p>
          <a:pPr algn="ctr"/>
          <a:r>
            <a:rPr lang="en-US" sz="1200"/>
            <a:t>(Scale)</a:t>
          </a:r>
        </a:p>
      </dgm:t>
    </dgm:pt>
    <dgm:pt modelId="{4E79B485-43E0-4995-8830-6FA4F417D319}" type="parTrans" cxnId="{AF89CF73-6D37-4F03-BA7A-ABE2FE604F52}">
      <dgm:prSet/>
      <dgm:spPr/>
      <dgm:t>
        <a:bodyPr/>
        <a:lstStyle/>
        <a:p>
          <a:pPr algn="ctr"/>
          <a:endParaRPr lang="en-US" sz="1050"/>
        </a:p>
      </dgm:t>
    </dgm:pt>
    <dgm:pt modelId="{3819C8C1-4013-49F3-8407-3855ECC4FF91}" type="sibTrans" cxnId="{AF89CF73-6D37-4F03-BA7A-ABE2FE604F52}">
      <dgm:prSet/>
      <dgm:spPr/>
      <dgm:t>
        <a:bodyPr/>
        <a:lstStyle/>
        <a:p>
          <a:pPr algn="ctr"/>
          <a:endParaRPr lang="en-US" sz="1050"/>
        </a:p>
      </dgm:t>
    </dgm:pt>
    <dgm:pt modelId="{FC0EF081-7260-41A3-855A-42087CD6FF00}" type="pres">
      <dgm:prSet presAssocID="{D8AE7096-3C49-41EA-B581-007971A3F0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A6E1172-88ED-423F-A8AD-9C53061E6670}" type="pres">
      <dgm:prSet presAssocID="{CF0AEEFC-4DA4-4D29-84EC-28FAC03242D3}" presName="hierRoot1" presStyleCnt="0">
        <dgm:presLayoutVars>
          <dgm:hierBranch val="init"/>
        </dgm:presLayoutVars>
      </dgm:prSet>
      <dgm:spPr/>
    </dgm:pt>
    <dgm:pt modelId="{6FED9EE3-2D5C-4ED8-840B-3C654205B684}" type="pres">
      <dgm:prSet presAssocID="{CF0AEEFC-4DA4-4D29-84EC-28FAC03242D3}" presName="rootComposite1" presStyleCnt="0"/>
      <dgm:spPr/>
    </dgm:pt>
    <dgm:pt modelId="{93BF78E1-176E-4634-BC4F-F1535F3D34F9}" type="pres">
      <dgm:prSet presAssocID="{CF0AEEFC-4DA4-4D29-84EC-28FAC03242D3}" presName="rootText1" presStyleLbl="node0" presStyleIdx="0" presStyleCnt="1">
        <dgm:presLayoutVars>
          <dgm:chPref val="3"/>
        </dgm:presLayoutVars>
      </dgm:prSet>
      <dgm:spPr/>
    </dgm:pt>
    <dgm:pt modelId="{0D7D1358-A9AC-41B0-8C7F-F4D129D7DA34}" type="pres">
      <dgm:prSet presAssocID="{CF0AEEFC-4DA4-4D29-84EC-28FAC03242D3}" presName="rootConnector1" presStyleLbl="node1" presStyleIdx="0" presStyleCnt="0"/>
      <dgm:spPr/>
    </dgm:pt>
    <dgm:pt modelId="{4D33FDBF-BC01-4B0B-B5EA-FBB82A9C4126}" type="pres">
      <dgm:prSet presAssocID="{CF0AEEFC-4DA4-4D29-84EC-28FAC03242D3}" presName="hierChild2" presStyleCnt="0"/>
      <dgm:spPr/>
    </dgm:pt>
    <dgm:pt modelId="{5CB3079D-62AF-4534-8D25-4B2647866373}" type="pres">
      <dgm:prSet presAssocID="{4E79B485-43E0-4995-8830-6FA4F417D319}" presName="Name37" presStyleLbl="parChTrans1D2" presStyleIdx="0" presStyleCnt="2"/>
      <dgm:spPr/>
    </dgm:pt>
    <dgm:pt modelId="{AE1071CA-1D91-487A-B983-B9C258ACE638}" type="pres">
      <dgm:prSet presAssocID="{B5964499-28A8-445A-BE74-A72ED0480C70}" presName="hierRoot2" presStyleCnt="0">
        <dgm:presLayoutVars>
          <dgm:hierBranch val="init"/>
        </dgm:presLayoutVars>
      </dgm:prSet>
      <dgm:spPr/>
    </dgm:pt>
    <dgm:pt modelId="{8367E015-2175-4C19-B66B-2A3A16DBBE45}" type="pres">
      <dgm:prSet presAssocID="{B5964499-28A8-445A-BE74-A72ED0480C70}" presName="rootComposite" presStyleCnt="0"/>
      <dgm:spPr/>
    </dgm:pt>
    <dgm:pt modelId="{C557A23A-AFA3-475E-B288-7D59D28FCBB9}" type="pres">
      <dgm:prSet presAssocID="{B5964499-28A8-445A-BE74-A72ED0480C70}" presName="rootText" presStyleLbl="node2" presStyleIdx="0" presStyleCnt="2">
        <dgm:presLayoutVars>
          <dgm:chPref val="3"/>
        </dgm:presLayoutVars>
      </dgm:prSet>
      <dgm:spPr/>
    </dgm:pt>
    <dgm:pt modelId="{E36DF87F-F428-4AA6-B1DA-B3FCDF0A853E}" type="pres">
      <dgm:prSet presAssocID="{B5964499-28A8-445A-BE74-A72ED0480C70}" presName="rootConnector" presStyleLbl="node2" presStyleIdx="0" presStyleCnt="2"/>
      <dgm:spPr/>
    </dgm:pt>
    <dgm:pt modelId="{72898F43-84CD-47EB-8705-80B3C1D14802}" type="pres">
      <dgm:prSet presAssocID="{B5964499-28A8-445A-BE74-A72ED0480C70}" presName="hierChild4" presStyleCnt="0"/>
      <dgm:spPr/>
    </dgm:pt>
    <dgm:pt modelId="{4EA2315D-090A-4780-8466-E8462E500AE5}" type="pres">
      <dgm:prSet presAssocID="{B5964499-28A8-445A-BE74-A72ED0480C70}" presName="hierChild5" presStyleCnt="0"/>
      <dgm:spPr/>
    </dgm:pt>
    <dgm:pt modelId="{D7479A8E-E30F-4C67-BA0F-7E5AF995CEE7}" type="pres">
      <dgm:prSet presAssocID="{826ACDDA-FFE0-41FD-87AC-3CBF4D94E289}" presName="Name37" presStyleLbl="parChTrans1D2" presStyleIdx="1" presStyleCnt="2"/>
      <dgm:spPr/>
    </dgm:pt>
    <dgm:pt modelId="{CACD62D3-756D-48D0-9BF6-96C8B5A763DA}" type="pres">
      <dgm:prSet presAssocID="{1C678056-19E1-431F-B99B-20C9716FD3F0}" presName="hierRoot2" presStyleCnt="0">
        <dgm:presLayoutVars>
          <dgm:hierBranch/>
        </dgm:presLayoutVars>
      </dgm:prSet>
      <dgm:spPr/>
    </dgm:pt>
    <dgm:pt modelId="{2FC33179-DB33-416A-A7A5-A8D4D22DD7F6}" type="pres">
      <dgm:prSet presAssocID="{1C678056-19E1-431F-B99B-20C9716FD3F0}" presName="rootComposite" presStyleCnt="0"/>
      <dgm:spPr/>
    </dgm:pt>
    <dgm:pt modelId="{E5238E64-6880-4918-8059-9C3237D0C733}" type="pres">
      <dgm:prSet presAssocID="{1C678056-19E1-431F-B99B-20C9716FD3F0}" presName="rootText" presStyleLbl="node2" presStyleIdx="1" presStyleCnt="2">
        <dgm:presLayoutVars>
          <dgm:chPref val="3"/>
        </dgm:presLayoutVars>
      </dgm:prSet>
      <dgm:spPr/>
    </dgm:pt>
    <dgm:pt modelId="{6B59D110-4286-4470-9487-D474F1CB2132}" type="pres">
      <dgm:prSet presAssocID="{1C678056-19E1-431F-B99B-20C9716FD3F0}" presName="rootConnector" presStyleLbl="node2" presStyleIdx="1" presStyleCnt="2"/>
      <dgm:spPr/>
    </dgm:pt>
    <dgm:pt modelId="{F01C8DAC-B297-47D5-979E-0184C166923B}" type="pres">
      <dgm:prSet presAssocID="{1C678056-19E1-431F-B99B-20C9716FD3F0}" presName="hierChild4" presStyleCnt="0"/>
      <dgm:spPr/>
    </dgm:pt>
    <dgm:pt modelId="{EF10ADC3-82DA-468B-9B3C-27555AD5754C}" type="pres">
      <dgm:prSet presAssocID="{CA68C004-89B5-4197-850E-C81C71B636EE}" presName="Name35" presStyleLbl="parChTrans1D3" presStyleIdx="0" presStyleCnt="2"/>
      <dgm:spPr/>
    </dgm:pt>
    <dgm:pt modelId="{04EBBF43-5963-4D75-90A3-29BB9895C949}" type="pres">
      <dgm:prSet presAssocID="{A6AAC544-9E2D-4DAB-87CE-D4C0E5EB47BD}" presName="hierRoot2" presStyleCnt="0">
        <dgm:presLayoutVars>
          <dgm:hierBranch val="init"/>
        </dgm:presLayoutVars>
      </dgm:prSet>
      <dgm:spPr/>
    </dgm:pt>
    <dgm:pt modelId="{13820472-883A-4B30-9429-3CE180065B51}" type="pres">
      <dgm:prSet presAssocID="{A6AAC544-9E2D-4DAB-87CE-D4C0E5EB47BD}" presName="rootComposite" presStyleCnt="0"/>
      <dgm:spPr/>
    </dgm:pt>
    <dgm:pt modelId="{5126B42A-5ACF-43FC-86D0-8DA7F382C735}" type="pres">
      <dgm:prSet presAssocID="{A6AAC544-9E2D-4DAB-87CE-D4C0E5EB47BD}" presName="rootText" presStyleLbl="node3" presStyleIdx="0" presStyleCnt="2">
        <dgm:presLayoutVars>
          <dgm:chPref val="3"/>
        </dgm:presLayoutVars>
      </dgm:prSet>
      <dgm:spPr/>
    </dgm:pt>
    <dgm:pt modelId="{96203449-15B1-47AD-993E-24626A1F62A7}" type="pres">
      <dgm:prSet presAssocID="{A6AAC544-9E2D-4DAB-87CE-D4C0E5EB47BD}" presName="rootConnector" presStyleLbl="node3" presStyleIdx="0" presStyleCnt="2"/>
      <dgm:spPr/>
    </dgm:pt>
    <dgm:pt modelId="{C989A3F9-A0AF-4B31-AF2F-C57FC8ADEFC0}" type="pres">
      <dgm:prSet presAssocID="{A6AAC544-9E2D-4DAB-87CE-D4C0E5EB47BD}" presName="hierChild4" presStyleCnt="0"/>
      <dgm:spPr/>
    </dgm:pt>
    <dgm:pt modelId="{7E6C18C6-3E2A-4A75-9376-F19055AC300E}" type="pres">
      <dgm:prSet presAssocID="{A6AAC544-9E2D-4DAB-87CE-D4C0E5EB47BD}" presName="hierChild5" presStyleCnt="0"/>
      <dgm:spPr/>
    </dgm:pt>
    <dgm:pt modelId="{8A77A936-032B-41AF-B0D5-C9B79B322CF6}" type="pres">
      <dgm:prSet presAssocID="{903F9EA1-D5BE-4584-8460-98F1857B7987}" presName="Name35" presStyleLbl="parChTrans1D3" presStyleIdx="1" presStyleCnt="2"/>
      <dgm:spPr/>
    </dgm:pt>
    <dgm:pt modelId="{DD8A0D7A-1304-46FC-B60A-8A475D0DC26F}" type="pres">
      <dgm:prSet presAssocID="{2482C9A5-1A21-44FD-96C1-51A2E8C17066}" presName="hierRoot2" presStyleCnt="0">
        <dgm:presLayoutVars>
          <dgm:hierBranch val="init"/>
        </dgm:presLayoutVars>
      </dgm:prSet>
      <dgm:spPr/>
    </dgm:pt>
    <dgm:pt modelId="{217B60B5-F1FA-41B4-93C0-A5F39356F2A0}" type="pres">
      <dgm:prSet presAssocID="{2482C9A5-1A21-44FD-96C1-51A2E8C17066}" presName="rootComposite" presStyleCnt="0"/>
      <dgm:spPr/>
    </dgm:pt>
    <dgm:pt modelId="{23929156-2ED0-4354-A760-82650BB2D62D}" type="pres">
      <dgm:prSet presAssocID="{2482C9A5-1A21-44FD-96C1-51A2E8C17066}" presName="rootText" presStyleLbl="node3" presStyleIdx="1" presStyleCnt="2">
        <dgm:presLayoutVars>
          <dgm:chPref val="3"/>
        </dgm:presLayoutVars>
      </dgm:prSet>
      <dgm:spPr/>
    </dgm:pt>
    <dgm:pt modelId="{1CC67F0D-C180-4A5C-AA11-543036F4A978}" type="pres">
      <dgm:prSet presAssocID="{2482C9A5-1A21-44FD-96C1-51A2E8C17066}" presName="rootConnector" presStyleLbl="node3" presStyleIdx="1" presStyleCnt="2"/>
      <dgm:spPr/>
    </dgm:pt>
    <dgm:pt modelId="{BA9502A8-D643-401F-99A4-6AEC0792B2EE}" type="pres">
      <dgm:prSet presAssocID="{2482C9A5-1A21-44FD-96C1-51A2E8C17066}" presName="hierChild4" presStyleCnt="0"/>
      <dgm:spPr/>
    </dgm:pt>
    <dgm:pt modelId="{F8B5D8F6-056D-4CBE-8E32-A557BABD65A2}" type="pres">
      <dgm:prSet presAssocID="{2482C9A5-1A21-44FD-96C1-51A2E8C17066}" presName="hierChild5" presStyleCnt="0"/>
      <dgm:spPr/>
    </dgm:pt>
    <dgm:pt modelId="{B61875B7-D9EE-4073-B100-354E07810F58}" type="pres">
      <dgm:prSet presAssocID="{1C678056-19E1-431F-B99B-20C9716FD3F0}" presName="hierChild5" presStyleCnt="0"/>
      <dgm:spPr/>
    </dgm:pt>
    <dgm:pt modelId="{2457A4FB-3CAB-42E3-8271-F595970CDCDA}" type="pres">
      <dgm:prSet presAssocID="{CF0AEEFC-4DA4-4D29-84EC-28FAC03242D3}" presName="hierChild3" presStyleCnt="0"/>
      <dgm:spPr/>
    </dgm:pt>
  </dgm:ptLst>
  <dgm:cxnLst>
    <dgm:cxn modelId="{5F96F12F-4687-4872-AE14-FB6CC61B549E}" srcId="{D8AE7096-3C49-41EA-B581-007971A3F088}" destId="{CF0AEEFC-4DA4-4D29-84EC-28FAC03242D3}" srcOrd="0" destOrd="0" parTransId="{14EA367E-D55B-43C8-A5FD-D9692EE4E934}" sibTransId="{70390060-4EEB-4273-94D6-932C0A42084B}"/>
    <dgm:cxn modelId="{51869C32-FC87-4502-B7C3-36E33D21348B}" type="presOf" srcId="{903F9EA1-D5BE-4584-8460-98F1857B7987}" destId="{8A77A936-032B-41AF-B0D5-C9B79B322CF6}" srcOrd="0" destOrd="0" presId="urn:microsoft.com/office/officeart/2005/8/layout/orgChart1"/>
    <dgm:cxn modelId="{C1291536-4FE0-4FB8-B1FB-3FD8D4B32982}" type="presOf" srcId="{B5964499-28A8-445A-BE74-A72ED0480C70}" destId="{E36DF87F-F428-4AA6-B1DA-B3FCDF0A853E}" srcOrd="1" destOrd="0" presId="urn:microsoft.com/office/officeart/2005/8/layout/orgChart1"/>
    <dgm:cxn modelId="{8D10EE5B-BA06-438E-B8A0-AFE1DD65847B}" type="presOf" srcId="{2482C9A5-1A21-44FD-96C1-51A2E8C17066}" destId="{1CC67F0D-C180-4A5C-AA11-543036F4A978}" srcOrd="1" destOrd="0" presId="urn:microsoft.com/office/officeart/2005/8/layout/orgChart1"/>
    <dgm:cxn modelId="{B6A59B43-5AA7-45B2-9EA2-210688957AA5}" type="presOf" srcId="{2482C9A5-1A21-44FD-96C1-51A2E8C17066}" destId="{23929156-2ED0-4354-A760-82650BB2D62D}" srcOrd="0" destOrd="0" presId="urn:microsoft.com/office/officeart/2005/8/layout/orgChart1"/>
    <dgm:cxn modelId="{A29B5D44-037B-4F69-8933-27E0A374E999}" srcId="{1C678056-19E1-431F-B99B-20C9716FD3F0}" destId="{2482C9A5-1A21-44FD-96C1-51A2E8C17066}" srcOrd="1" destOrd="0" parTransId="{903F9EA1-D5BE-4584-8460-98F1857B7987}" sibTransId="{ACFB0BCC-1CCB-434B-B671-AEE69E5AB647}"/>
    <dgm:cxn modelId="{71BA5D47-69F4-46F0-A539-2A034B117FC1}" type="presOf" srcId="{CA68C004-89B5-4197-850E-C81C71B636EE}" destId="{EF10ADC3-82DA-468B-9B3C-27555AD5754C}" srcOrd="0" destOrd="0" presId="urn:microsoft.com/office/officeart/2005/8/layout/orgChart1"/>
    <dgm:cxn modelId="{AF89CF73-6D37-4F03-BA7A-ABE2FE604F52}" srcId="{CF0AEEFC-4DA4-4D29-84EC-28FAC03242D3}" destId="{B5964499-28A8-445A-BE74-A72ED0480C70}" srcOrd="0" destOrd="0" parTransId="{4E79B485-43E0-4995-8830-6FA4F417D319}" sibTransId="{3819C8C1-4013-49F3-8407-3855ECC4FF91}"/>
    <dgm:cxn modelId="{5D120F59-8193-42C3-AC3C-07CF3E45427B}" type="presOf" srcId="{826ACDDA-FFE0-41FD-87AC-3CBF4D94E289}" destId="{D7479A8E-E30F-4C67-BA0F-7E5AF995CEE7}" srcOrd="0" destOrd="0" presId="urn:microsoft.com/office/officeart/2005/8/layout/orgChart1"/>
    <dgm:cxn modelId="{0C903D79-DC5B-427D-A708-BB47AB41EBDF}" srcId="{1C678056-19E1-431F-B99B-20C9716FD3F0}" destId="{A6AAC544-9E2D-4DAB-87CE-D4C0E5EB47BD}" srcOrd="0" destOrd="0" parTransId="{CA68C004-89B5-4197-850E-C81C71B636EE}" sibTransId="{6618109E-957E-4173-B8D9-E02F4CEE7B16}"/>
    <dgm:cxn modelId="{81DB2792-2DA4-4F10-BB05-AFE74F42FC07}" type="presOf" srcId="{1C678056-19E1-431F-B99B-20C9716FD3F0}" destId="{E5238E64-6880-4918-8059-9C3237D0C733}" srcOrd="0" destOrd="0" presId="urn:microsoft.com/office/officeart/2005/8/layout/orgChart1"/>
    <dgm:cxn modelId="{DA1C1A99-B4A1-4D91-B207-AEFE2A2FC676}" type="presOf" srcId="{A6AAC544-9E2D-4DAB-87CE-D4C0E5EB47BD}" destId="{96203449-15B1-47AD-993E-24626A1F62A7}" srcOrd="1" destOrd="0" presId="urn:microsoft.com/office/officeart/2005/8/layout/orgChart1"/>
    <dgm:cxn modelId="{1AAEDAAF-DC3B-4E7F-8E6E-052725DFBEE2}" type="presOf" srcId="{1C678056-19E1-431F-B99B-20C9716FD3F0}" destId="{6B59D110-4286-4470-9487-D474F1CB2132}" srcOrd="1" destOrd="0" presId="urn:microsoft.com/office/officeart/2005/8/layout/orgChart1"/>
    <dgm:cxn modelId="{AC3C71C5-A79F-4CE5-A25C-D7BE9684B7F8}" type="presOf" srcId="{B5964499-28A8-445A-BE74-A72ED0480C70}" destId="{C557A23A-AFA3-475E-B288-7D59D28FCBB9}" srcOrd="0" destOrd="0" presId="urn:microsoft.com/office/officeart/2005/8/layout/orgChart1"/>
    <dgm:cxn modelId="{C7EB7DCC-DA4C-42D4-B6E2-A550EF2E99F8}" type="presOf" srcId="{4E79B485-43E0-4995-8830-6FA4F417D319}" destId="{5CB3079D-62AF-4534-8D25-4B2647866373}" srcOrd="0" destOrd="0" presId="urn:microsoft.com/office/officeart/2005/8/layout/orgChart1"/>
    <dgm:cxn modelId="{002BCDD7-833C-4B43-BCAA-57ED326688E2}" type="presOf" srcId="{D8AE7096-3C49-41EA-B581-007971A3F088}" destId="{FC0EF081-7260-41A3-855A-42087CD6FF00}" srcOrd="0" destOrd="0" presId="urn:microsoft.com/office/officeart/2005/8/layout/orgChart1"/>
    <dgm:cxn modelId="{7C6074DA-2FED-4A7B-B4D2-C65D26BA4AF2}" type="presOf" srcId="{CF0AEEFC-4DA4-4D29-84EC-28FAC03242D3}" destId="{0D7D1358-A9AC-41B0-8C7F-F4D129D7DA34}" srcOrd="1" destOrd="0" presId="urn:microsoft.com/office/officeart/2005/8/layout/orgChart1"/>
    <dgm:cxn modelId="{977367DB-FF95-4B48-AE2E-6C6341E6300D}" type="presOf" srcId="{A6AAC544-9E2D-4DAB-87CE-D4C0E5EB47BD}" destId="{5126B42A-5ACF-43FC-86D0-8DA7F382C735}" srcOrd="0" destOrd="0" presId="urn:microsoft.com/office/officeart/2005/8/layout/orgChart1"/>
    <dgm:cxn modelId="{28542EE4-97A0-45D5-91DA-1EFA58EDBCAE}" srcId="{CF0AEEFC-4DA4-4D29-84EC-28FAC03242D3}" destId="{1C678056-19E1-431F-B99B-20C9716FD3F0}" srcOrd="1" destOrd="0" parTransId="{826ACDDA-FFE0-41FD-87AC-3CBF4D94E289}" sibTransId="{43A11393-1F99-4AC1-B8B3-36C9AF2E5F65}"/>
    <dgm:cxn modelId="{21BF56FE-4F91-4004-8B66-ED83195D38B0}" type="presOf" srcId="{CF0AEEFC-4DA4-4D29-84EC-28FAC03242D3}" destId="{93BF78E1-176E-4634-BC4F-F1535F3D34F9}" srcOrd="0" destOrd="0" presId="urn:microsoft.com/office/officeart/2005/8/layout/orgChart1"/>
    <dgm:cxn modelId="{C9380B9A-876C-4950-890F-721B7B2ECC4C}" type="presParOf" srcId="{FC0EF081-7260-41A3-855A-42087CD6FF00}" destId="{3A6E1172-88ED-423F-A8AD-9C53061E6670}" srcOrd="0" destOrd="0" presId="urn:microsoft.com/office/officeart/2005/8/layout/orgChart1"/>
    <dgm:cxn modelId="{849F9671-09DF-429A-83E9-E34FFB8584C4}" type="presParOf" srcId="{3A6E1172-88ED-423F-A8AD-9C53061E6670}" destId="{6FED9EE3-2D5C-4ED8-840B-3C654205B684}" srcOrd="0" destOrd="0" presId="urn:microsoft.com/office/officeart/2005/8/layout/orgChart1"/>
    <dgm:cxn modelId="{18EBDF36-71C8-4222-AAC5-2D0D44D3C979}" type="presParOf" srcId="{6FED9EE3-2D5C-4ED8-840B-3C654205B684}" destId="{93BF78E1-176E-4634-BC4F-F1535F3D34F9}" srcOrd="0" destOrd="0" presId="urn:microsoft.com/office/officeart/2005/8/layout/orgChart1"/>
    <dgm:cxn modelId="{0C3DDA01-8BA1-4F1F-A3AD-906DF32D6A25}" type="presParOf" srcId="{6FED9EE3-2D5C-4ED8-840B-3C654205B684}" destId="{0D7D1358-A9AC-41B0-8C7F-F4D129D7DA34}" srcOrd="1" destOrd="0" presId="urn:microsoft.com/office/officeart/2005/8/layout/orgChart1"/>
    <dgm:cxn modelId="{B49A33B0-C6DC-4848-9578-AA32A589FD89}" type="presParOf" srcId="{3A6E1172-88ED-423F-A8AD-9C53061E6670}" destId="{4D33FDBF-BC01-4B0B-B5EA-FBB82A9C4126}" srcOrd="1" destOrd="0" presId="urn:microsoft.com/office/officeart/2005/8/layout/orgChart1"/>
    <dgm:cxn modelId="{994A5132-3128-4259-8065-B15C5A0873FC}" type="presParOf" srcId="{4D33FDBF-BC01-4B0B-B5EA-FBB82A9C4126}" destId="{5CB3079D-62AF-4534-8D25-4B2647866373}" srcOrd="0" destOrd="0" presId="urn:microsoft.com/office/officeart/2005/8/layout/orgChart1"/>
    <dgm:cxn modelId="{D65C2B05-BFBF-4A60-9F9E-7A192DCF4CC2}" type="presParOf" srcId="{4D33FDBF-BC01-4B0B-B5EA-FBB82A9C4126}" destId="{AE1071CA-1D91-487A-B983-B9C258ACE638}" srcOrd="1" destOrd="0" presId="urn:microsoft.com/office/officeart/2005/8/layout/orgChart1"/>
    <dgm:cxn modelId="{0978DFD4-51A1-4A79-A24C-D4F18D08A16B}" type="presParOf" srcId="{AE1071CA-1D91-487A-B983-B9C258ACE638}" destId="{8367E015-2175-4C19-B66B-2A3A16DBBE45}" srcOrd="0" destOrd="0" presId="urn:microsoft.com/office/officeart/2005/8/layout/orgChart1"/>
    <dgm:cxn modelId="{A28862A3-818D-4C59-BD4D-60E6C9C504BB}" type="presParOf" srcId="{8367E015-2175-4C19-B66B-2A3A16DBBE45}" destId="{C557A23A-AFA3-475E-B288-7D59D28FCBB9}" srcOrd="0" destOrd="0" presId="urn:microsoft.com/office/officeart/2005/8/layout/orgChart1"/>
    <dgm:cxn modelId="{39489027-9216-4ADE-BE7C-76F7A589A0B1}" type="presParOf" srcId="{8367E015-2175-4C19-B66B-2A3A16DBBE45}" destId="{E36DF87F-F428-4AA6-B1DA-B3FCDF0A853E}" srcOrd="1" destOrd="0" presId="urn:microsoft.com/office/officeart/2005/8/layout/orgChart1"/>
    <dgm:cxn modelId="{9B3E2FBA-459C-4629-A8C5-1370CA2CA118}" type="presParOf" srcId="{AE1071CA-1D91-487A-B983-B9C258ACE638}" destId="{72898F43-84CD-47EB-8705-80B3C1D14802}" srcOrd="1" destOrd="0" presId="urn:microsoft.com/office/officeart/2005/8/layout/orgChart1"/>
    <dgm:cxn modelId="{5D4E64D3-10C9-4910-A3D0-A843BA5D645B}" type="presParOf" srcId="{AE1071CA-1D91-487A-B983-B9C258ACE638}" destId="{4EA2315D-090A-4780-8466-E8462E500AE5}" srcOrd="2" destOrd="0" presId="urn:microsoft.com/office/officeart/2005/8/layout/orgChart1"/>
    <dgm:cxn modelId="{26F7B561-725D-4A5A-B8B0-2D1E0D8E39F3}" type="presParOf" srcId="{4D33FDBF-BC01-4B0B-B5EA-FBB82A9C4126}" destId="{D7479A8E-E30F-4C67-BA0F-7E5AF995CEE7}" srcOrd="2" destOrd="0" presId="urn:microsoft.com/office/officeart/2005/8/layout/orgChart1"/>
    <dgm:cxn modelId="{A980BF94-426E-4778-B9C9-F2BD77C238EB}" type="presParOf" srcId="{4D33FDBF-BC01-4B0B-B5EA-FBB82A9C4126}" destId="{CACD62D3-756D-48D0-9BF6-96C8B5A763DA}" srcOrd="3" destOrd="0" presId="urn:microsoft.com/office/officeart/2005/8/layout/orgChart1"/>
    <dgm:cxn modelId="{E6288D4B-E73D-41DA-9640-576D56241545}" type="presParOf" srcId="{CACD62D3-756D-48D0-9BF6-96C8B5A763DA}" destId="{2FC33179-DB33-416A-A7A5-A8D4D22DD7F6}" srcOrd="0" destOrd="0" presId="urn:microsoft.com/office/officeart/2005/8/layout/orgChart1"/>
    <dgm:cxn modelId="{923CF1A2-C2A9-4065-A8DB-7B5F97C8F858}" type="presParOf" srcId="{2FC33179-DB33-416A-A7A5-A8D4D22DD7F6}" destId="{E5238E64-6880-4918-8059-9C3237D0C733}" srcOrd="0" destOrd="0" presId="urn:microsoft.com/office/officeart/2005/8/layout/orgChart1"/>
    <dgm:cxn modelId="{98830299-657B-4EDC-B02A-D25594A20B65}" type="presParOf" srcId="{2FC33179-DB33-416A-A7A5-A8D4D22DD7F6}" destId="{6B59D110-4286-4470-9487-D474F1CB2132}" srcOrd="1" destOrd="0" presId="urn:microsoft.com/office/officeart/2005/8/layout/orgChart1"/>
    <dgm:cxn modelId="{A2334BC4-155D-4F27-86F6-1F3D5BAEA9E2}" type="presParOf" srcId="{CACD62D3-756D-48D0-9BF6-96C8B5A763DA}" destId="{F01C8DAC-B297-47D5-979E-0184C166923B}" srcOrd="1" destOrd="0" presId="urn:microsoft.com/office/officeart/2005/8/layout/orgChart1"/>
    <dgm:cxn modelId="{49AC51D5-FBC1-4BAB-8518-89A8C89A8FCC}" type="presParOf" srcId="{F01C8DAC-B297-47D5-979E-0184C166923B}" destId="{EF10ADC3-82DA-468B-9B3C-27555AD5754C}" srcOrd="0" destOrd="0" presId="urn:microsoft.com/office/officeart/2005/8/layout/orgChart1"/>
    <dgm:cxn modelId="{7B015082-0CA6-4625-AC64-7FE494B1524E}" type="presParOf" srcId="{F01C8DAC-B297-47D5-979E-0184C166923B}" destId="{04EBBF43-5963-4D75-90A3-29BB9895C949}" srcOrd="1" destOrd="0" presId="urn:microsoft.com/office/officeart/2005/8/layout/orgChart1"/>
    <dgm:cxn modelId="{2EE08206-8C99-4687-97E4-9A4769E66292}" type="presParOf" srcId="{04EBBF43-5963-4D75-90A3-29BB9895C949}" destId="{13820472-883A-4B30-9429-3CE180065B51}" srcOrd="0" destOrd="0" presId="urn:microsoft.com/office/officeart/2005/8/layout/orgChart1"/>
    <dgm:cxn modelId="{121BFCE0-1A18-4231-B1BA-950E1DBE4CDC}" type="presParOf" srcId="{13820472-883A-4B30-9429-3CE180065B51}" destId="{5126B42A-5ACF-43FC-86D0-8DA7F382C735}" srcOrd="0" destOrd="0" presId="urn:microsoft.com/office/officeart/2005/8/layout/orgChart1"/>
    <dgm:cxn modelId="{A0455573-A3D2-498A-B678-965DDF2F63FF}" type="presParOf" srcId="{13820472-883A-4B30-9429-3CE180065B51}" destId="{96203449-15B1-47AD-993E-24626A1F62A7}" srcOrd="1" destOrd="0" presId="urn:microsoft.com/office/officeart/2005/8/layout/orgChart1"/>
    <dgm:cxn modelId="{D255162C-7C86-4021-942B-8CE5246EDAFA}" type="presParOf" srcId="{04EBBF43-5963-4D75-90A3-29BB9895C949}" destId="{C989A3F9-A0AF-4B31-AF2F-C57FC8ADEFC0}" srcOrd="1" destOrd="0" presId="urn:microsoft.com/office/officeart/2005/8/layout/orgChart1"/>
    <dgm:cxn modelId="{F094F6A3-9B88-46C0-AEE6-A4447979789B}" type="presParOf" srcId="{04EBBF43-5963-4D75-90A3-29BB9895C949}" destId="{7E6C18C6-3E2A-4A75-9376-F19055AC300E}" srcOrd="2" destOrd="0" presId="urn:microsoft.com/office/officeart/2005/8/layout/orgChart1"/>
    <dgm:cxn modelId="{DAAEE87F-8D72-42E2-A9D5-6EE0502F9247}" type="presParOf" srcId="{F01C8DAC-B297-47D5-979E-0184C166923B}" destId="{8A77A936-032B-41AF-B0D5-C9B79B322CF6}" srcOrd="2" destOrd="0" presId="urn:microsoft.com/office/officeart/2005/8/layout/orgChart1"/>
    <dgm:cxn modelId="{53A7710F-A0C9-46AC-BD15-7CB5D3BBEF1F}" type="presParOf" srcId="{F01C8DAC-B297-47D5-979E-0184C166923B}" destId="{DD8A0D7A-1304-46FC-B60A-8A475D0DC26F}" srcOrd="3" destOrd="0" presId="urn:microsoft.com/office/officeart/2005/8/layout/orgChart1"/>
    <dgm:cxn modelId="{4C8B3A5F-BE4C-4597-B1A3-B546A9FE732E}" type="presParOf" srcId="{DD8A0D7A-1304-46FC-B60A-8A475D0DC26F}" destId="{217B60B5-F1FA-41B4-93C0-A5F39356F2A0}" srcOrd="0" destOrd="0" presId="urn:microsoft.com/office/officeart/2005/8/layout/orgChart1"/>
    <dgm:cxn modelId="{37A4BB3F-D303-4569-A60B-4EAC0810E073}" type="presParOf" srcId="{217B60B5-F1FA-41B4-93C0-A5F39356F2A0}" destId="{23929156-2ED0-4354-A760-82650BB2D62D}" srcOrd="0" destOrd="0" presId="urn:microsoft.com/office/officeart/2005/8/layout/orgChart1"/>
    <dgm:cxn modelId="{0B710410-7269-48EC-8C3F-46F57D819B60}" type="presParOf" srcId="{217B60B5-F1FA-41B4-93C0-A5F39356F2A0}" destId="{1CC67F0D-C180-4A5C-AA11-543036F4A978}" srcOrd="1" destOrd="0" presId="urn:microsoft.com/office/officeart/2005/8/layout/orgChart1"/>
    <dgm:cxn modelId="{0906FA15-D90B-4980-A7E5-53C6D451CE38}" type="presParOf" srcId="{DD8A0D7A-1304-46FC-B60A-8A475D0DC26F}" destId="{BA9502A8-D643-401F-99A4-6AEC0792B2EE}" srcOrd="1" destOrd="0" presId="urn:microsoft.com/office/officeart/2005/8/layout/orgChart1"/>
    <dgm:cxn modelId="{834FCE24-8C58-4B4F-AE46-67B77CBBBD65}" type="presParOf" srcId="{DD8A0D7A-1304-46FC-B60A-8A475D0DC26F}" destId="{F8B5D8F6-056D-4CBE-8E32-A557BABD65A2}" srcOrd="2" destOrd="0" presId="urn:microsoft.com/office/officeart/2005/8/layout/orgChart1"/>
    <dgm:cxn modelId="{5187191F-F531-42BE-A83E-276DDA551241}" type="presParOf" srcId="{CACD62D3-756D-48D0-9BF6-96C8B5A763DA}" destId="{B61875B7-D9EE-4073-B100-354E07810F58}" srcOrd="2" destOrd="0" presId="urn:microsoft.com/office/officeart/2005/8/layout/orgChart1"/>
    <dgm:cxn modelId="{1F04FEEE-2BFB-433A-B96E-D0E04084A893}" type="presParOf" srcId="{3A6E1172-88ED-423F-A8AD-9C53061E6670}" destId="{2457A4FB-3CAB-42E3-8271-F595970CDC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77A936-032B-41AF-B0D5-C9B79B322CF6}">
      <dsp:nvSpPr>
        <dsp:cNvPr id="0" name=""/>
        <dsp:cNvSpPr/>
      </dsp:nvSpPr>
      <dsp:spPr>
        <a:xfrm>
          <a:off x="5188551" y="2925178"/>
          <a:ext cx="1461703" cy="507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684"/>
              </a:lnTo>
              <a:lnTo>
                <a:pt x="1461703" y="253684"/>
              </a:lnTo>
              <a:lnTo>
                <a:pt x="1461703" y="50736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0ADC3-82DA-468B-9B3C-27555AD5754C}">
      <dsp:nvSpPr>
        <dsp:cNvPr id="0" name=""/>
        <dsp:cNvSpPr/>
      </dsp:nvSpPr>
      <dsp:spPr>
        <a:xfrm>
          <a:off x="3726848" y="2925178"/>
          <a:ext cx="1461703" cy="507368"/>
        </a:xfrm>
        <a:custGeom>
          <a:avLst/>
          <a:gdLst/>
          <a:ahLst/>
          <a:cxnLst/>
          <a:rect l="0" t="0" r="0" b="0"/>
          <a:pathLst>
            <a:path>
              <a:moveTo>
                <a:pt x="1461703" y="0"/>
              </a:moveTo>
              <a:lnTo>
                <a:pt x="1461703" y="253684"/>
              </a:lnTo>
              <a:lnTo>
                <a:pt x="0" y="253684"/>
              </a:lnTo>
              <a:lnTo>
                <a:pt x="0" y="50736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79A8E-E30F-4C67-BA0F-7E5AF995CEE7}">
      <dsp:nvSpPr>
        <dsp:cNvPr id="0" name=""/>
        <dsp:cNvSpPr/>
      </dsp:nvSpPr>
      <dsp:spPr>
        <a:xfrm>
          <a:off x="3726848" y="1209791"/>
          <a:ext cx="1461703" cy="507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684"/>
              </a:lnTo>
              <a:lnTo>
                <a:pt x="1461703" y="253684"/>
              </a:lnTo>
              <a:lnTo>
                <a:pt x="1461703" y="5073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B3079D-62AF-4534-8D25-4B2647866373}">
      <dsp:nvSpPr>
        <dsp:cNvPr id="0" name=""/>
        <dsp:cNvSpPr/>
      </dsp:nvSpPr>
      <dsp:spPr>
        <a:xfrm>
          <a:off x="2265144" y="1209791"/>
          <a:ext cx="1461703" cy="507368"/>
        </a:xfrm>
        <a:custGeom>
          <a:avLst/>
          <a:gdLst/>
          <a:ahLst/>
          <a:cxnLst/>
          <a:rect l="0" t="0" r="0" b="0"/>
          <a:pathLst>
            <a:path>
              <a:moveTo>
                <a:pt x="1461703" y="0"/>
              </a:moveTo>
              <a:lnTo>
                <a:pt x="1461703" y="253684"/>
              </a:lnTo>
              <a:lnTo>
                <a:pt x="0" y="253684"/>
              </a:lnTo>
              <a:lnTo>
                <a:pt x="0" y="5073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F78E1-176E-4634-BC4F-F1535F3D34F9}">
      <dsp:nvSpPr>
        <dsp:cNvPr id="0" name=""/>
        <dsp:cNvSpPr/>
      </dsp:nvSpPr>
      <dsp:spPr>
        <a:xfrm>
          <a:off x="2518829" y="1771"/>
          <a:ext cx="2416038" cy="1208019"/>
        </a:xfrm>
        <a:prstGeom prst="rect">
          <a:avLst/>
        </a:prstGeom>
        <a:solidFill>
          <a:schemeClr val="accent5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Μεταβλητές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 (Variables)</a:t>
          </a:r>
        </a:p>
      </dsp:txBody>
      <dsp:txXfrm>
        <a:off x="2518829" y="1771"/>
        <a:ext cx="2416038" cy="1208019"/>
      </dsp:txXfrm>
    </dsp:sp>
    <dsp:sp modelId="{C557A23A-AFA3-475E-B288-7D59D28FCBB9}">
      <dsp:nvSpPr>
        <dsp:cNvPr id="0" name=""/>
        <dsp:cNvSpPr/>
      </dsp:nvSpPr>
      <dsp:spPr>
        <a:xfrm>
          <a:off x="1057125" y="1717159"/>
          <a:ext cx="2416038" cy="1208019"/>
        </a:xfrm>
        <a:prstGeom prst="rect">
          <a:avLst/>
        </a:prstGeom>
        <a:solidFill>
          <a:schemeClr val="accent5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Ποσοτικές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(Scale)</a:t>
          </a:r>
        </a:p>
      </dsp:txBody>
      <dsp:txXfrm>
        <a:off x="1057125" y="1717159"/>
        <a:ext cx="2416038" cy="1208019"/>
      </dsp:txXfrm>
    </dsp:sp>
    <dsp:sp modelId="{E5238E64-6880-4918-8059-9C3237D0C733}">
      <dsp:nvSpPr>
        <dsp:cNvPr id="0" name=""/>
        <dsp:cNvSpPr/>
      </dsp:nvSpPr>
      <dsp:spPr>
        <a:xfrm>
          <a:off x="3980532" y="1717159"/>
          <a:ext cx="2416038" cy="1208019"/>
        </a:xfrm>
        <a:prstGeom prst="rect">
          <a:avLst/>
        </a:prstGeom>
        <a:solidFill>
          <a:schemeClr val="accent5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Ποιοτικές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 (Categorical)</a:t>
          </a:r>
        </a:p>
      </dsp:txBody>
      <dsp:txXfrm>
        <a:off x="3980532" y="1717159"/>
        <a:ext cx="2416038" cy="1208019"/>
      </dsp:txXfrm>
    </dsp:sp>
    <dsp:sp modelId="{5126B42A-5ACF-43FC-86D0-8DA7F382C735}">
      <dsp:nvSpPr>
        <dsp:cNvPr id="0" name=""/>
        <dsp:cNvSpPr/>
      </dsp:nvSpPr>
      <dsp:spPr>
        <a:xfrm>
          <a:off x="2518829" y="3432546"/>
          <a:ext cx="2416038" cy="1208019"/>
        </a:xfrm>
        <a:prstGeom prst="rect">
          <a:avLst/>
        </a:prstGeom>
        <a:solidFill>
          <a:schemeClr val="accent5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Διατάξιμες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(</a:t>
          </a:r>
          <a:r>
            <a:rPr lang="en-US" sz="1200" kern="1200"/>
            <a:t>Ordinal)</a:t>
          </a:r>
        </a:p>
      </dsp:txBody>
      <dsp:txXfrm>
        <a:off x="2518829" y="3432546"/>
        <a:ext cx="2416038" cy="1208019"/>
      </dsp:txXfrm>
    </dsp:sp>
    <dsp:sp modelId="{23929156-2ED0-4354-A760-82650BB2D62D}">
      <dsp:nvSpPr>
        <dsp:cNvPr id="0" name=""/>
        <dsp:cNvSpPr/>
      </dsp:nvSpPr>
      <dsp:spPr>
        <a:xfrm>
          <a:off x="5442235" y="3432546"/>
          <a:ext cx="2416038" cy="1208019"/>
        </a:xfrm>
        <a:prstGeom prst="rect">
          <a:avLst/>
        </a:prstGeom>
        <a:solidFill>
          <a:schemeClr val="accent5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Μη-Διατάξιμες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 (Nominal)</a:t>
          </a:r>
        </a:p>
      </dsp:txBody>
      <dsp:txXfrm>
        <a:off x="5442235" y="3432546"/>
        <a:ext cx="2416038" cy="1208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4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021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52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6381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91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86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4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06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4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7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0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4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5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6A9DA-BDE7-41A7-B1A7-C5FF3CE2772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6C381C-CD45-488A-B6B5-ADB22AC71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7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0244"/>
          </a:xfrm>
        </p:spPr>
        <p:txBody>
          <a:bodyPr/>
          <a:lstStyle/>
          <a:p>
            <a:r>
              <a:rPr lang="el-GR" dirty="0"/>
              <a:t>Οι Μεταβλητές και τα Είδη τους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838306"/>
              </p:ext>
            </p:extLst>
          </p:nvPr>
        </p:nvGraphicFramePr>
        <p:xfrm>
          <a:off x="2589213" y="1591408"/>
          <a:ext cx="8915400" cy="4642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5358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512277"/>
                <a:ext cx="8915400" cy="4747846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l-GR" sz="2000" dirty="0"/>
                  <a:t>Να βρεθούν ο δειγματικός μέσος</a:t>
                </a:r>
                <a:r>
                  <a:rPr lang="en-US" sz="2000" dirty="0"/>
                  <a:t>,</a:t>
                </a:r>
                <a:r>
                  <a:rPr lang="el-GR" sz="2000" dirty="0"/>
                  <a:t> η διάμεσος και η επικρατούσα τιμή του παρακάτω δείγματος βαθμών: </a:t>
                </a:r>
                <a14:m>
                  <m:oMath xmlns:m="http://schemas.openxmlformats.org/officeDocument/2006/math">
                    <m:r>
                      <a:rPr lang="el-GR" sz="2000" i="1">
                        <a:latin typeface="Cambria Math" panose="02040503050406030204" pitchFamily="18" charset="0"/>
                      </a:rPr>
                      <m:t>4, 8, 6, 8, 9</m:t>
                    </m:r>
                  </m:oMath>
                </a14:m>
                <a:r>
                  <a:rPr lang="el-GR" sz="2000" dirty="0"/>
                  <a:t>.</a:t>
                </a:r>
              </a:p>
              <a:p>
                <a:pPr marL="0" lvl="0" indent="0">
                  <a:buNone/>
                </a:pPr>
                <a:endParaRPr lang="el-GR" dirty="0"/>
              </a:p>
              <a:p>
                <a:r>
                  <a:rPr lang="el-GR" dirty="0"/>
                  <a:t>Δειγματικός Μέσος: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4+8+6+8+9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l-GR" dirty="0"/>
              </a:p>
              <a:p>
                <a:r>
                  <a:rPr lang="el-GR" dirty="0"/>
                  <a:t>Διάμεσος: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trike="sngStrike" smtClean="0">
                          <a:latin typeface="Cambria Math" panose="02040503050406030204" pitchFamily="18" charset="0"/>
                        </a:rPr>
                        <m:t>4, 6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trike="sngStrike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0" i="1" strike="sngStrike" smtClean="0">
                          <a:latin typeface="Cambria Math" panose="02040503050406030204" pitchFamily="18" charset="0"/>
                        </a:rPr>
                        <m:t> 8, 9</m:t>
                      </m:r>
                    </m:oMath>
                  </m:oMathPara>
                </a14:m>
                <a:endParaRPr lang="el-GR" strike="sngStrike" dirty="0"/>
              </a:p>
              <a:p>
                <a:pPr marL="0" indent="0">
                  <a:buNone/>
                </a:pPr>
                <a:endParaRPr lang="el-GR" strike="sngStrike" dirty="0"/>
              </a:p>
              <a:p>
                <a:r>
                  <a:rPr lang="el-GR" dirty="0"/>
                  <a:t>Επικρατούσα τιμή: 8 (Εμφανίζεται 2 φορές).</a:t>
                </a:r>
                <a:endParaRPr lang="en-US" dirty="0"/>
              </a:p>
              <a:p>
                <a:pPr marL="0" indent="0">
                  <a:buNone/>
                </a:pPr>
                <a:endParaRPr lang="el-GR" strike="sngStrike" dirty="0"/>
              </a:p>
              <a:p>
                <a:pPr marL="0" indent="0">
                  <a:buNone/>
                </a:pPr>
                <a:r>
                  <a:rPr lang="el-GR" b="1" dirty="0"/>
                  <a:t>Προσοχή:</a:t>
                </a:r>
                <a:r>
                  <a:rPr lang="el-GR" dirty="0"/>
                  <a:t> Αν ο βαθμός 4 γίνει 0, ο δειγματικός μέσος γίνεται 6.2, ενώ η διάμεσος παραμένει 8.</a:t>
                </a:r>
                <a:endParaRPr lang="el-GR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512277"/>
                <a:ext cx="8915400" cy="4747846"/>
              </a:xfrm>
              <a:blipFill>
                <a:blip r:embed="rId2"/>
                <a:stretch>
                  <a:fillRect l="-752" t="-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7841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Ιστόγραμμα (Συνεχείς)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7478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000" dirty="0"/>
              <a:t>Έχουμε ένα δείγμα 10 απαντήσεων από τον γενικό μέσο όρο μαθητών Γ Γυμνασίου: 13.2, 13.4, 14.6, 12.4, 14.5, 15.1, 13.3, 12.6, 14.9, 14.3</a:t>
            </a:r>
            <a:r>
              <a:rPr lang="el-GR" sz="2000" b="0" dirty="0"/>
              <a:t>.</a:t>
            </a:r>
          </a:p>
          <a:p>
            <a:pPr marL="0" lvl="0" indent="0">
              <a:buNone/>
            </a:pPr>
            <a:endParaRPr lang="el-GR" sz="2000" b="0" dirty="0"/>
          </a:p>
        </p:txBody>
      </p:sp>
    </p:spTree>
    <p:extLst>
      <p:ext uri="{BB962C8B-B14F-4D97-AF65-F5344CB8AC3E}">
        <p14:creationId xmlns:p14="http://schemas.microsoft.com/office/powerpoint/2010/main" val="1704087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Ιστόγραμμα (Συνεχείς)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7478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000" dirty="0"/>
              <a:t>Έχουμε ένα δείγμα 10 απαντήσεων από τον γενικό μέσο όρο μαθητών Γ Γυμνασίου: 13.2, 13.4, 14.6, 12.4, 14.5, 15.1, 13.3, 12.6, 14.9, 14.3</a:t>
            </a:r>
            <a:r>
              <a:rPr lang="el-GR" sz="2000" b="0" dirty="0"/>
              <a:t>.</a:t>
            </a:r>
          </a:p>
          <a:p>
            <a:pPr marL="0" lvl="0" indent="0">
              <a:buNone/>
            </a:pPr>
            <a:endParaRPr lang="el-GR" sz="2000" b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816CA9-B9F0-8A6E-896B-F594EEEEDA9A}"/>
              </a:ext>
            </a:extLst>
          </p:cNvPr>
          <p:cNvGraphicFramePr>
            <a:graphicFrameLocks noGrp="1"/>
          </p:cNvGraphicFramePr>
          <p:nvPr/>
        </p:nvGraphicFramePr>
        <p:xfrm>
          <a:off x="2589212" y="2588260"/>
          <a:ext cx="283464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17320">
                  <a:extLst>
                    <a:ext uri="{9D8B030D-6E8A-4147-A177-3AD203B41FA5}">
                      <a16:colId xmlns:a16="http://schemas.microsoft.com/office/drawing/2014/main" val="1094114054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3019701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Κλάση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Συχνότητα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92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[</a:t>
                      </a:r>
                      <a:r>
                        <a:rPr lang="el-GR" dirty="0"/>
                        <a:t>12-13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3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13-14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18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14-15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353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15-16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80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233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Ιστόγραμμα (Συνεχείς)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7478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000" dirty="0"/>
              <a:t>Έχουμε ένα δείγμα 10 απαντήσεων από τον γενικό μέσο όρο μαθητών Γ Γυμνασίου: 13.2, 13.4, 14.6, 12.4, 14.5, 15.1, 13.3, 12.6, 14.9, 14.3</a:t>
            </a:r>
            <a:r>
              <a:rPr lang="el-GR" sz="2000" b="0" dirty="0"/>
              <a:t>.</a:t>
            </a:r>
          </a:p>
          <a:p>
            <a:pPr marL="0" lvl="0" indent="0">
              <a:buNone/>
            </a:pPr>
            <a:endParaRPr lang="el-GR" sz="2000" b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816CA9-B9F0-8A6E-896B-F594EEEEDA9A}"/>
              </a:ext>
            </a:extLst>
          </p:cNvPr>
          <p:cNvGraphicFramePr>
            <a:graphicFrameLocks noGrp="1"/>
          </p:cNvGraphicFramePr>
          <p:nvPr/>
        </p:nvGraphicFramePr>
        <p:xfrm>
          <a:off x="2589212" y="2588260"/>
          <a:ext cx="283464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17320">
                  <a:extLst>
                    <a:ext uri="{9D8B030D-6E8A-4147-A177-3AD203B41FA5}">
                      <a16:colId xmlns:a16="http://schemas.microsoft.com/office/drawing/2014/main" val="1094114054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3019701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Κλάση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Συχνότητα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92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[</a:t>
                      </a:r>
                      <a:r>
                        <a:rPr lang="el-GR" dirty="0"/>
                        <a:t>12-13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3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13-14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18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14-15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353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15-16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8013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5268DB9-0098-DC75-E52C-EB79EA489C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17" r="5553" b="4819"/>
          <a:stretch/>
        </p:blipFill>
        <p:spPr>
          <a:xfrm>
            <a:off x="6120849" y="2517475"/>
            <a:ext cx="5383763" cy="313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528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Ιστόγραμμα (Συνεχείς)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7478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000" dirty="0"/>
              <a:t>Έχουμε ένα δείγμα 10 απαντήσεων από τον γενικό μέσο όρο μαθητών Γ Γυμνασίου: 13.2, 13.4, 14.6, 12.4, 14.5, 15.1, 13.3, 12.6, 14.9, 14.3</a:t>
            </a:r>
            <a:r>
              <a:rPr lang="el-GR" sz="2000" b="0" dirty="0"/>
              <a:t>.</a:t>
            </a:r>
          </a:p>
          <a:p>
            <a:pPr marL="0" lvl="0" indent="0">
              <a:buNone/>
            </a:pPr>
            <a:endParaRPr lang="el-GR" sz="2000" b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816CA9-B9F0-8A6E-896B-F594EEEED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299113"/>
              </p:ext>
            </p:extLst>
          </p:nvPr>
        </p:nvGraphicFramePr>
        <p:xfrm>
          <a:off x="2589212" y="2588260"/>
          <a:ext cx="3017520" cy="333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43684">
                  <a:extLst>
                    <a:ext uri="{9D8B030D-6E8A-4147-A177-3AD203B41FA5}">
                      <a16:colId xmlns:a16="http://schemas.microsoft.com/office/drawing/2014/main" val="1094114054"/>
                    </a:ext>
                  </a:extLst>
                </a:gridCol>
                <a:gridCol w="1473836">
                  <a:extLst>
                    <a:ext uri="{9D8B030D-6E8A-4147-A177-3AD203B41FA5}">
                      <a16:colId xmlns:a16="http://schemas.microsoft.com/office/drawing/2014/main" val="3019701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Κλάση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Συχνότητα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92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[</a:t>
                      </a:r>
                      <a:r>
                        <a:rPr lang="el-GR" dirty="0"/>
                        <a:t>12</a:t>
                      </a:r>
                      <a:r>
                        <a:rPr lang="en-US" dirty="0"/>
                        <a:t>.0 </a:t>
                      </a:r>
                      <a:r>
                        <a:rPr lang="el-GR" dirty="0"/>
                        <a:t>-</a:t>
                      </a:r>
                      <a:r>
                        <a:rPr lang="en-US" dirty="0"/>
                        <a:t> 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2.5]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3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2.5 - 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3.0]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18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3.0 - 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3.5]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353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3.5 - 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4.0]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80137"/>
                  </a:ext>
                </a:extLst>
              </a:tr>
              <a:tr h="351482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4.0 - 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4.5]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95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l-GR" dirty="0"/>
                        <a:t>1</a:t>
                      </a:r>
                      <a:r>
                        <a:rPr lang="en-US" dirty="0"/>
                        <a:t>4.5 - 15.0]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766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(15.0 - 15.5]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1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(15.5 - 16.0]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94305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5FDA82E-DBC5-930B-2CEA-B92B22D143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06" r="5147"/>
          <a:stretch/>
        </p:blipFill>
        <p:spPr>
          <a:xfrm>
            <a:off x="6157210" y="2588260"/>
            <a:ext cx="5387835" cy="315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144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Γράφημα Στηλών (Διακριτές)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7478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000" dirty="0"/>
              <a:t>Έχουμε ένα δείγμα 10 απαντήσεων για την αγαπημένη δραστηριότητα μαθητών Γ Γυμνασίου: μπάσκετ, χορός, χορός, ζωγραφική, μπάσκετ, ποδόσφαιρο, μπάσκετ, μπάσκετ, ζωγραφική, ζωγραφική</a:t>
            </a:r>
            <a:r>
              <a:rPr lang="el-GR" sz="2000" b="0" dirty="0"/>
              <a:t>.</a:t>
            </a:r>
          </a:p>
          <a:p>
            <a:pPr marL="0" lvl="0" indent="0">
              <a:buNone/>
            </a:pPr>
            <a:endParaRPr lang="el-GR" sz="2000" b="0" dirty="0"/>
          </a:p>
        </p:txBody>
      </p:sp>
    </p:spTree>
    <p:extLst>
      <p:ext uri="{BB962C8B-B14F-4D97-AF65-F5344CB8AC3E}">
        <p14:creationId xmlns:p14="http://schemas.microsoft.com/office/powerpoint/2010/main" val="583809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Γράφημα Στηλών (Διακριτές)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7478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000" dirty="0"/>
              <a:t>Έχουμε ένα δείγμα 10 απαντήσεων για την αγαπημένη δραστηριότητα μαθητών Γ Γυμνασίου: μπάσκετ, χορός, χορός, ζωγραφική, μπάσκετ, ποδόσφαιρο, μπάσκετ, μπάσκετ, ζωγραφική, ζωγραφική</a:t>
            </a:r>
            <a:r>
              <a:rPr lang="el-GR" sz="2000" b="0" dirty="0"/>
              <a:t>.</a:t>
            </a:r>
          </a:p>
          <a:p>
            <a:pPr marL="0" lvl="0" indent="0">
              <a:buNone/>
            </a:pPr>
            <a:endParaRPr lang="el-GR" sz="2000" b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816CA9-B9F0-8A6E-896B-F594EEEEDA9A}"/>
              </a:ext>
            </a:extLst>
          </p:cNvPr>
          <p:cNvGraphicFramePr>
            <a:graphicFrameLocks noGrp="1"/>
          </p:cNvGraphicFramePr>
          <p:nvPr/>
        </p:nvGraphicFramePr>
        <p:xfrm>
          <a:off x="2589212" y="2720365"/>
          <a:ext cx="3089275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71955">
                  <a:extLst>
                    <a:ext uri="{9D8B030D-6E8A-4147-A177-3AD203B41FA5}">
                      <a16:colId xmlns:a16="http://schemas.microsoft.com/office/drawing/2014/main" val="1094114054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3019701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Κλάση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Συχνότητα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92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Μπάσκετ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3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Χορός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18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Ζωγραφική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353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Ποδόσφαιρο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80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583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Γράφημα Στηλών (Διακριτές)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7478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000" dirty="0"/>
              <a:t>Έχουμε ένα δείγμα 10 απαντήσεων για την αγαπημένη δραστηριότητα μαθητών Γ Γυμνασίου: μπάσκετ, χορός, χορός, ζωγραφική, μπάσκετ, ποδόσφαιρο, μπάσκετ, μπάσκετ, ζωγραφική, ζωγραφική</a:t>
            </a:r>
            <a:r>
              <a:rPr lang="el-GR" sz="2000" b="0" dirty="0"/>
              <a:t>.</a:t>
            </a:r>
          </a:p>
          <a:p>
            <a:pPr marL="0" lvl="0" indent="0">
              <a:buNone/>
            </a:pPr>
            <a:endParaRPr lang="el-GR" sz="2000" b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816CA9-B9F0-8A6E-896B-F594EEEEDA9A}"/>
              </a:ext>
            </a:extLst>
          </p:cNvPr>
          <p:cNvGraphicFramePr>
            <a:graphicFrameLocks noGrp="1"/>
          </p:cNvGraphicFramePr>
          <p:nvPr/>
        </p:nvGraphicFramePr>
        <p:xfrm>
          <a:off x="2589212" y="2720365"/>
          <a:ext cx="3089275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71955">
                  <a:extLst>
                    <a:ext uri="{9D8B030D-6E8A-4147-A177-3AD203B41FA5}">
                      <a16:colId xmlns:a16="http://schemas.microsoft.com/office/drawing/2014/main" val="1094114054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3019701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Κλάση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Συχνότητα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92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Μπάσκετ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3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Χορός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18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Ζωγραφική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353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Ποδόσφαιρο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8013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BAF6343F-4850-07D0-227E-53D41638A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922" y="2720365"/>
            <a:ext cx="5840235" cy="304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58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- Λύση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/>
              <a:t>Έχουμε ένα σετ κτηνιατρικών δεδομένων που αφορά μελέτη 75 σκύλων. Κατηγοριοποιήστε τις παρακάτω μεταβλητές ως προς το είδος τους.</a:t>
            </a:r>
            <a:endParaRPr lang="en-US" dirty="0"/>
          </a:p>
          <a:p>
            <a:pPr lvl="0"/>
            <a:r>
              <a:rPr lang="el-GR" i="1" dirty="0"/>
              <a:t>Η ράτσα του σκύλου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7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954B16-13ED-D5AA-7F93-4ED3500F0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E6BBA-DE34-6CC0-A54D-5D045868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- Λύση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51136-59E4-C6D4-B235-033C8422F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/>
              <a:t>Έχουμε ένα σετ κτηνιατρικών δεδομένων που αφορά μελέτη 75 σκύλων. Κατηγοριοποιήστε τις παρακάτω μεταβλητές ως προς το είδος τους.</a:t>
            </a:r>
            <a:endParaRPr lang="en-US" dirty="0"/>
          </a:p>
          <a:p>
            <a:pPr lvl="0"/>
            <a:r>
              <a:rPr lang="el-GR" i="1" dirty="0"/>
              <a:t>Η ράτσα του σκύλου </a:t>
            </a:r>
            <a:r>
              <a:rPr lang="el-GR" b="1" i="1" dirty="0"/>
              <a:t>Ποιοτική, Μη-Διατάξιμη (</a:t>
            </a:r>
            <a:r>
              <a:rPr lang="en-US" b="1" i="1" dirty="0"/>
              <a:t>Nominal)</a:t>
            </a:r>
            <a:endParaRPr lang="en-US" b="1" dirty="0"/>
          </a:p>
          <a:p>
            <a:pPr lvl="0"/>
            <a:r>
              <a:rPr lang="el-GR" i="1" dirty="0"/>
              <a:t>Το βάρος του σκύλου (μετρημένο σε </a:t>
            </a:r>
            <a:r>
              <a:rPr lang="en-US" i="1" dirty="0"/>
              <a:t>kg</a:t>
            </a:r>
            <a:r>
              <a:rPr lang="el-GR" i="1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14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FA1B53-76C8-6DC3-7997-4E5FD66E6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099CF-FA20-ADEF-80F8-1D1CFD03F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- Λύση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8B67B-783F-561D-5076-DE254B96C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/>
              <a:t>Έχουμε ένα σετ κτηνιατρικών δεδομένων που αφορά μελέτη 75 σκύλων. Κατηγοριοποιήστε τις παρακάτω μεταβλητές ως προς το είδος τους.</a:t>
            </a:r>
            <a:endParaRPr lang="en-US" dirty="0"/>
          </a:p>
          <a:p>
            <a:pPr lvl="0"/>
            <a:r>
              <a:rPr lang="el-GR" i="1" dirty="0"/>
              <a:t>Η ράτσα του σκύλου </a:t>
            </a:r>
            <a:r>
              <a:rPr lang="el-GR" b="1" i="1" dirty="0"/>
              <a:t>Ποιοτική, Μη-Διατάξιμη (</a:t>
            </a:r>
            <a:r>
              <a:rPr lang="en-US" b="1" i="1" dirty="0"/>
              <a:t>Nominal)</a:t>
            </a:r>
            <a:endParaRPr lang="en-US" b="1" dirty="0"/>
          </a:p>
          <a:p>
            <a:pPr lvl="0"/>
            <a:r>
              <a:rPr lang="el-GR" i="1" dirty="0"/>
              <a:t>Το βάρος του σκύλου (μετρημένο σε </a:t>
            </a:r>
            <a:r>
              <a:rPr lang="en-US" i="1" dirty="0"/>
              <a:t>kg</a:t>
            </a:r>
            <a:r>
              <a:rPr lang="el-GR" i="1" dirty="0"/>
              <a:t>) </a:t>
            </a:r>
            <a:r>
              <a:rPr lang="el-GR" b="1" i="1" dirty="0"/>
              <a:t>Ποσοτική</a:t>
            </a:r>
            <a:endParaRPr lang="en-US" b="1" dirty="0"/>
          </a:p>
          <a:p>
            <a:r>
              <a:rPr lang="el-GR" i="1" dirty="0"/>
              <a:t>Το φύλο του σκύλου (αρσενικό - θηλυκό)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47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36269B-5CEA-F446-DC12-C94F389B2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84150-BA0F-1E13-AF37-029AB3694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- Λύση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59C33-DBF6-498B-58D4-E69CF1ABE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/>
              <a:t>Έχουμε ένα σετ κτηνιατρικών δεδομένων που αφορά μελέτη 75 σκύλων. Κατηγοριοποιήστε τις παρακάτω μεταβλητές ως προς το είδος τους.</a:t>
            </a:r>
            <a:endParaRPr lang="en-US" dirty="0"/>
          </a:p>
          <a:p>
            <a:pPr lvl="0"/>
            <a:r>
              <a:rPr lang="el-GR" i="1" dirty="0"/>
              <a:t>Η ράτσα του σκύλου </a:t>
            </a:r>
            <a:r>
              <a:rPr lang="el-GR" b="1" i="1" dirty="0"/>
              <a:t>Ποιοτική, Μη-Διατάξιμη (</a:t>
            </a:r>
            <a:r>
              <a:rPr lang="en-US" b="1" i="1" dirty="0"/>
              <a:t>Nominal)</a:t>
            </a:r>
            <a:endParaRPr lang="en-US" b="1" dirty="0"/>
          </a:p>
          <a:p>
            <a:pPr lvl="0"/>
            <a:r>
              <a:rPr lang="el-GR" i="1" dirty="0"/>
              <a:t>Το βάρος του σκύλου (μετρημένο σε </a:t>
            </a:r>
            <a:r>
              <a:rPr lang="en-US" i="1" dirty="0"/>
              <a:t>kg</a:t>
            </a:r>
            <a:r>
              <a:rPr lang="el-GR" i="1" dirty="0"/>
              <a:t>) </a:t>
            </a:r>
            <a:r>
              <a:rPr lang="el-GR" b="1" i="1" dirty="0"/>
              <a:t>Ποσοτική</a:t>
            </a:r>
            <a:endParaRPr lang="en-US" b="1" dirty="0"/>
          </a:p>
          <a:p>
            <a:r>
              <a:rPr lang="el-GR" i="1" dirty="0"/>
              <a:t>Το φύλο του σκύλου (αρσενικό - θηλυκό) </a:t>
            </a:r>
            <a:r>
              <a:rPr lang="el-GR" b="1" i="1" dirty="0"/>
              <a:t>Ποιοτική, Μη-Διατάξιμη (</a:t>
            </a:r>
            <a:r>
              <a:rPr lang="en-US" b="1" i="1" dirty="0"/>
              <a:t>Nominal)</a:t>
            </a:r>
            <a:endParaRPr lang="en-US" b="1" dirty="0"/>
          </a:p>
          <a:p>
            <a:pPr lvl="0"/>
            <a:r>
              <a:rPr lang="el-GR" i="1" dirty="0"/>
              <a:t>Η ηλικία του σκύλου (μετρημένη στις κατηγορίες μωρό – νεαρός – ενήλικος - γηραιός)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81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AFEB32-8FE2-9340-946A-3FA5854FA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941B4-C807-6A82-415A-E1F0943C1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- Λύση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2E5D4-F1D3-B1F9-BD0A-C5FD9CBD6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/>
              <a:t>Έχουμε ένα σετ κτηνιατρικών δεδομένων που αφορά μελέτη 75 σκύλων. Κατηγοριοποιήστε τις παρακάτω μεταβλητές ως προς το είδος τους.</a:t>
            </a:r>
            <a:endParaRPr lang="en-US" dirty="0"/>
          </a:p>
          <a:p>
            <a:pPr lvl="0"/>
            <a:r>
              <a:rPr lang="el-GR" i="1" dirty="0"/>
              <a:t>Η ράτσα του σκύλου </a:t>
            </a:r>
            <a:r>
              <a:rPr lang="el-GR" b="1" i="1" dirty="0"/>
              <a:t>Ποιοτική, Μη-Διατάξιμη (</a:t>
            </a:r>
            <a:r>
              <a:rPr lang="en-US" b="1" i="1" dirty="0"/>
              <a:t>Nominal)</a:t>
            </a:r>
            <a:endParaRPr lang="en-US" b="1" dirty="0"/>
          </a:p>
          <a:p>
            <a:pPr lvl="0"/>
            <a:r>
              <a:rPr lang="el-GR" i="1" dirty="0"/>
              <a:t>Το βάρος του σκύλου (μετρημένο σε </a:t>
            </a:r>
            <a:r>
              <a:rPr lang="en-US" i="1" dirty="0"/>
              <a:t>kg</a:t>
            </a:r>
            <a:r>
              <a:rPr lang="el-GR" i="1" dirty="0"/>
              <a:t>) </a:t>
            </a:r>
            <a:r>
              <a:rPr lang="el-GR" b="1" i="1" dirty="0"/>
              <a:t>Ποσοτική</a:t>
            </a:r>
            <a:endParaRPr lang="en-US" b="1" dirty="0"/>
          </a:p>
          <a:p>
            <a:r>
              <a:rPr lang="el-GR" i="1" dirty="0"/>
              <a:t>Το φύλο του σκύλου (αρσενικό - θηλυκό) </a:t>
            </a:r>
            <a:r>
              <a:rPr lang="el-GR" b="1" i="1" dirty="0"/>
              <a:t>Ποιοτική, Μη-Διατάξιμη (</a:t>
            </a:r>
            <a:r>
              <a:rPr lang="en-US" b="1" i="1" dirty="0"/>
              <a:t>Nominal)</a:t>
            </a:r>
            <a:endParaRPr lang="en-US" b="1" dirty="0"/>
          </a:p>
          <a:p>
            <a:pPr lvl="0"/>
            <a:r>
              <a:rPr lang="el-GR" i="1" dirty="0"/>
              <a:t>Η ηλικία του σκύλου (μετρημένη στις κατηγορίες μωρό – νεαρός – ενήλικος - γηραιός) </a:t>
            </a:r>
            <a:r>
              <a:rPr lang="el-GR" b="1" i="1" dirty="0"/>
              <a:t>Ποιοτική, Διατάξιμη (</a:t>
            </a:r>
            <a:r>
              <a:rPr lang="en-US" b="1" i="1" dirty="0"/>
              <a:t>Ordinal)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0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Μέτρα Θέσης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747846"/>
          </a:xfrm>
        </p:spPr>
        <p:txBody>
          <a:bodyPr>
            <a:normAutofit/>
          </a:bodyPr>
          <a:lstStyle/>
          <a:p>
            <a:pPr lvl="0"/>
            <a:r>
              <a:rPr lang="el-GR" b="1" dirty="0"/>
              <a:t>Δειγματικός Μέσος / Μέσος Όρος: </a:t>
            </a:r>
            <a:r>
              <a:rPr lang="el-GR" dirty="0"/>
              <a:t>Το άθροισμα των παρατηρήσεων διαιρεμένα με το πλήθος τους.</a:t>
            </a:r>
            <a:endParaRPr lang="en-US" dirty="0"/>
          </a:p>
          <a:p>
            <a:pPr lvl="0"/>
            <a:r>
              <a:rPr lang="el-GR" b="1" dirty="0"/>
              <a:t>Διάμεσος:</a:t>
            </a:r>
            <a:r>
              <a:rPr lang="el-GR" dirty="0"/>
              <a:t> Η μεσαία παρατήρηση του διατεταγμένου δείγματος.</a:t>
            </a:r>
          </a:p>
          <a:p>
            <a:pPr lvl="0"/>
            <a:r>
              <a:rPr lang="el-GR" b="1" dirty="0"/>
              <a:t>Επικρατούσα Τιμή: </a:t>
            </a:r>
            <a:r>
              <a:rPr lang="el-GR" dirty="0"/>
              <a:t>Η τιμή με το μεγαλύτερο πλήθος εμφανίσεων</a:t>
            </a:r>
          </a:p>
          <a:p>
            <a:pPr marL="0" lv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4923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3AA979-FAB4-C9FB-7942-5380E0862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04552-E58C-9C89-DFC9-E82C1DFAC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Μέτρα Θέσης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5105E2-FDF5-CA28-AAD9-0761561A32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512277"/>
                <a:ext cx="8915400" cy="4747846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l-GR" b="1" dirty="0"/>
                  <a:t>Δειγματικός Μέσος / Μέσος Όρος: </a:t>
                </a:r>
                <a:r>
                  <a:rPr lang="el-GR" dirty="0"/>
                  <a:t>Το άθροισμα των παρατηρήσεων διαιρεμένα με το πλήθος τους.</a:t>
                </a:r>
                <a:endParaRPr lang="en-US" dirty="0"/>
              </a:p>
              <a:p>
                <a:pPr lvl="0"/>
                <a:r>
                  <a:rPr lang="el-GR" b="1" dirty="0"/>
                  <a:t>Διάμεσος:</a:t>
                </a:r>
                <a:r>
                  <a:rPr lang="el-GR" dirty="0"/>
                  <a:t> Η μεσαία παρατήρηση του διατεταγμένου δείγματος.</a:t>
                </a:r>
              </a:p>
              <a:p>
                <a:pPr lvl="0"/>
                <a:r>
                  <a:rPr lang="el-GR" b="1" dirty="0"/>
                  <a:t>Επικρατούσα Τιμή: </a:t>
                </a:r>
                <a:r>
                  <a:rPr lang="el-GR" dirty="0"/>
                  <a:t>Η τιμή με το μεγαλύτερο πλήθος εμφανίσεων</a:t>
                </a:r>
              </a:p>
              <a:p>
                <a:pPr marL="0" lvl="0" indent="0">
                  <a:buNone/>
                </a:pPr>
                <a:endParaRPr lang="el-GR" dirty="0"/>
              </a:p>
              <a:p>
                <a:pPr marL="0" lvl="0" indent="0">
                  <a:buNone/>
                </a:pPr>
                <a:r>
                  <a:rPr lang="el-GR" b="1" dirty="0"/>
                  <a:t>Άσκηση:</a:t>
                </a:r>
                <a:r>
                  <a:rPr lang="el-GR" dirty="0"/>
                  <a:t> Να βρεθούν ο δειγματικός μέσος και η διάμεσος του παρακάτω δείγματος βαθμών: </a:t>
                </a:r>
                <a14:m>
                  <m:oMath xmlns:m="http://schemas.openxmlformats.org/officeDocument/2006/math">
                    <m:r>
                      <a:rPr lang="el-GR" b="0" i="1" smtClean="0">
                        <a:latin typeface="Cambria Math" panose="02040503050406030204" pitchFamily="18" charset="0"/>
                      </a:rPr>
                      <m:t>18, 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0, 5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16, 8, 5, 9, 14</m:t>
                    </m:r>
                  </m:oMath>
                </a14:m>
                <a:endParaRPr lang="el-GR" b="0" dirty="0"/>
              </a:p>
              <a:p>
                <a:r>
                  <a:rPr lang="el-GR" dirty="0"/>
                  <a:t>Δειγματικός Μέσος: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18+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0+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+16+8+5+9+14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l-GR" dirty="0"/>
              </a:p>
              <a:p>
                <a:r>
                  <a:rPr lang="el-GR" dirty="0"/>
                  <a:t>Διάμεσος: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trike="sngStrike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trike="sngStrike" smtClean="0">
                          <a:latin typeface="Cambria Math" panose="02040503050406030204" pitchFamily="18" charset="0"/>
                        </a:rPr>
                        <m:t>, 5, </m:t>
                      </m:r>
                      <m:r>
                        <a:rPr lang="el-GR" b="0" i="1" strike="sngStrike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trike="sngStrike" smtClean="0">
                          <a:latin typeface="Cambria Math" panose="02040503050406030204" pitchFamily="18" charset="0"/>
                        </a:rPr>
                        <m:t>, 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trike="sngStrike" smtClean="0">
                          <a:latin typeface="Cambria Math" panose="02040503050406030204" pitchFamily="18" charset="0"/>
                        </a:rPr>
                        <m:t>10, 14, 16, 18</m:t>
                      </m:r>
                    </m:oMath>
                  </m:oMathPara>
                </a14:m>
                <a:endParaRPr lang="el-GR" strike="sngStrike" dirty="0"/>
              </a:p>
              <a:p>
                <a:r>
                  <a:rPr lang="el-GR" dirty="0"/>
                  <a:t>Επικρατούσα Τιμή: 5 (Εμφανίζεται 3 φορές).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5105E2-FDF5-CA28-AAD9-0761561A3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512277"/>
                <a:ext cx="8915400" cy="4747846"/>
              </a:xfrm>
              <a:blipFill>
                <a:blip r:embed="rId2"/>
                <a:stretch>
                  <a:fillRect l="-616" t="-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9690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512277"/>
                <a:ext cx="8915400" cy="4747846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l-GR" sz="2000" dirty="0"/>
                  <a:t>Να βρεθούν ο δειγματικός μέσος</a:t>
                </a:r>
                <a:r>
                  <a:rPr lang="en-US" sz="2000" dirty="0"/>
                  <a:t>,</a:t>
                </a:r>
                <a:r>
                  <a:rPr lang="el-GR" sz="2000" dirty="0"/>
                  <a:t> η διάμεσος και η επικρατούσα τιμή του παρακάτω δείγματος βαθμών: </a:t>
                </a:r>
                <a14:m>
                  <m:oMath xmlns:m="http://schemas.openxmlformats.org/officeDocument/2006/math"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4, 8, 6, 8, 9</m:t>
                    </m:r>
                  </m:oMath>
                </a14:m>
                <a:r>
                  <a:rPr lang="el-GR" sz="2000" b="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512277"/>
                <a:ext cx="8915400" cy="4747846"/>
              </a:xfrm>
              <a:blipFill>
                <a:blip r:embed="rId2"/>
                <a:stretch>
                  <a:fillRect l="-752" t="-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75803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A2E6BAF865FF4CAAEC094C67F6E2A0" ma:contentTypeVersion="8" ma:contentTypeDescription="Create a new document." ma:contentTypeScope="" ma:versionID="60da8587d2b6143528d9408873f54ef1">
  <xsd:schema xmlns:xsd="http://www.w3.org/2001/XMLSchema" xmlns:xs="http://www.w3.org/2001/XMLSchema" xmlns:p="http://schemas.microsoft.com/office/2006/metadata/properties" xmlns:ns2="627e7e28-0966-42fa-acb0-d399f189d3a9" xmlns:ns3="6972f471-0804-42da-b844-609fb52ad4eb" targetNamespace="http://schemas.microsoft.com/office/2006/metadata/properties" ma:root="true" ma:fieldsID="5282be8ad2aec8f65425a299c0babeda" ns2:_="" ns3:_="">
    <xsd:import namespace="627e7e28-0966-42fa-acb0-d399f189d3a9"/>
    <xsd:import namespace="6972f471-0804-42da-b844-609fb52ad4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e7e28-0966-42fa-acb0-d399f189d3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e0fd4940-e663-4a30-ba9c-ab8261ed76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2f471-0804-42da-b844-609fb52ad4e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f812170-39da-4fea-8ebc-f8ffa906fe93}" ma:internalName="TaxCatchAll" ma:showField="CatchAllData" ma:web="6972f471-0804-42da-b844-609fb52ad4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7e7e28-0966-42fa-acb0-d399f189d3a9">
      <Terms xmlns="http://schemas.microsoft.com/office/infopath/2007/PartnerControls"/>
    </lcf76f155ced4ddcb4097134ff3c332f>
    <TaxCatchAll xmlns="6972f471-0804-42da-b844-609fb52ad4e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60CE04-1BF1-4D68-990F-DA33A1CCE4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7e7e28-0966-42fa-acb0-d399f189d3a9"/>
    <ds:schemaRef ds:uri="6972f471-0804-42da-b844-609fb52ad4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789FA6-CCD0-497F-A3F1-ACAC1F53284C}">
  <ds:schemaRefs>
    <ds:schemaRef ds:uri="http://schemas.microsoft.com/office/2006/metadata/properties"/>
    <ds:schemaRef ds:uri="http://schemas.microsoft.com/office/infopath/2007/PartnerControls"/>
    <ds:schemaRef ds:uri="627e7e28-0966-42fa-acb0-d399f189d3a9"/>
    <ds:schemaRef ds:uri="6972f471-0804-42da-b844-609fb52ad4eb"/>
  </ds:schemaRefs>
</ds:datastoreItem>
</file>

<file path=customXml/itemProps3.xml><?xml version="1.0" encoding="utf-8"?>
<ds:datastoreItem xmlns:ds="http://schemas.openxmlformats.org/officeDocument/2006/customXml" ds:itemID="{98E69C0E-50AA-47F0-98E5-7985AF24E1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351</TotalTime>
  <Words>940</Words>
  <Application>Microsoft Office PowerPoint</Application>
  <PresentationFormat>Widescreen</PresentationFormat>
  <Paragraphs>135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Cambria Math</vt:lpstr>
      <vt:lpstr>Century Gothic</vt:lpstr>
      <vt:lpstr>Wingdings 3</vt:lpstr>
      <vt:lpstr>Wisp</vt:lpstr>
      <vt:lpstr>Οι Μεταβλητές και τα Είδη τους</vt:lpstr>
      <vt:lpstr>Άσκηση - Λύση</vt:lpstr>
      <vt:lpstr>Άσκηση - Λύση</vt:lpstr>
      <vt:lpstr>Άσκηση - Λύση</vt:lpstr>
      <vt:lpstr>Άσκηση - Λύση</vt:lpstr>
      <vt:lpstr>Άσκηση - Λύση</vt:lpstr>
      <vt:lpstr>Μέτρα Θέσης</vt:lpstr>
      <vt:lpstr>Μέτρα Θέσης</vt:lpstr>
      <vt:lpstr>Άσκηση</vt:lpstr>
      <vt:lpstr>Άσκηση</vt:lpstr>
      <vt:lpstr>Ιστόγραμμα (Συνεχείς)</vt:lpstr>
      <vt:lpstr>Ιστόγραμμα (Συνεχείς)</vt:lpstr>
      <vt:lpstr>Ιστόγραμμα (Συνεχείς)</vt:lpstr>
      <vt:lpstr>Ιστόγραμμα (Συνεχείς)</vt:lpstr>
      <vt:lpstr>Γράφημα Στηλών (Διακριτές)</vt:lpstr>
      <vt:lpstr>Γράφημα Στηλών (Διακριτές)</vt:lpstr>
      <vt:lpstr>Γράφημα Στηλών (Διακριτές)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Μεταβλητές και τα Είδη τους</dc:title>
  <dc:creator>Chibo</dc:creator>
  <cp:lastModifiedBy>Ioannis Oikonomidis</cp:lastModifiedBy>
  <cp:revision>17</cp:revision>
  <dcterms:created xsi:type="dcterms:W3CDTF">2021-09-27T10:34:42Z</dcterms:created>
  <dcterms:modified xsi:type="dcterms:W3CDTF">2024-03-11T17:46:52Z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0x010100F3A2E6BAF865FF4CAAEC094C67F6E2A0</vt:lpwstr>
  </property>
  <property fmtid="{D5CDD505-2E9C-101B-9397-08002B2CF9AE}" pid="3" name="Order">
    <vt:r8>71100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